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20" r:id="rId2"/>
    <p:sldMasterId id="2147483732" r:id="rId3"/>
    <p:sldMasterId id="2147483744" r:id="rId4"/>
  </p:sldMasterIdLst>
  <p:notesMasterIdLst>
    <p:notesMasterId r:id="rId71"/>
  </p:notesMasterIdLst>
  <p:sldIdLst>
    <p:sldId id="290" r:id="rId5"/>
    <p:sldId id="328" r:id="rId6"/>
    <p:sldId id="363" r:id="rId7"/>
    <p:sldId id="364" r:id="rId8"/>
    <p:sldId id="305" r:id="rId9"/>
    <p:sldId id="335" r:id="rId10"/>
    <p:sldId id="273" r:id="rId11"/>
    <p:sldId id="354" r:id="rId12"/>
    <p:sldId id="339" r:id="rId13"/>
    <p:sldId id="337" r:id="rId14"/>
    <p:sldId id="338" r:id="rId15"/>
    <p:sldId id="274" r:id="rId16"/>
    <p:sldId id="340" r:id="rId17"/>
    <p:sldId id="262" r:id="rId18"/>
    <p:sldId id="263" r:id="rId19"/>
    <p:sldId id="344" r:id="rId20"/>
    <p:sldId id="345" r:id="rId21"/>
    <p:sldId id="336" r:id="rId22"/>
    <p:sldId id="293" r:id="rId23"/>
    <p:sldId id="301" r:id="rId24"/>
    <p:sldId id="353" r:id="rId25"/>
    <p:sldId id="334" r:id="rId26"/>
    <p:sldId id="355" r:id="rId27"/>
    <p:sldId id="374" r:id="rId28"/>
    <p:sldId id="343" r:id="rId29"/>
    <p:sldId id="379" r:id="rId30"/>
    <p:sldId id="356" r:id="rId31"/>
    <p:sldId id="278" r:id="rId32"/>
    <p:sldId id="279" r:id="rId33"/>
    <p:sldId id="295" r:id="rId34"/>
    <p:sldId id="296" r:id="rId35"/>
    <p:sldId id="297" r:id="rId36"/>
    <p:sldId id="372" r:id="rId37"/>
    <p:sldId id="368" r:id="rId38"/>
    <p:sldId id="369" r:id="rId39"/>
    <p:sldId id="371" r:id="rId40"/>
    <p:sldId id="311" r:id="rId41"/>
    <p:sldId id="312" r:id="rId42"/>
    <p:sldId id="381" r:id="rId43"/>
    <p:sldId id="382" r:id="rId44"/>
    <p:sldId id="365" r:id="rId45"/>
    <p:sldId id="280" r:id="rId46"/>
    <p:sldId id="284" r:id="rId47"/>
    <p:sldId id="332" r:id="rId48"/>
    <p:sldId id="333" r:id="rId49"/>
    <p:sldId id="285" r:id="rId50"/>
    <p:sldId id="366" r:id="rId51"/>
    <p:sldId id="367" r:id="rId52"/>
    <p:sldId id="286" r:id="rId53"/>
    <p:sldId id="361" r:id="rId54"/>
    <p:sldId id="282" r:id="rId55"/>
    <p:sldId id="321" r:id="rId56"/>
    <p:sldId id="325" r:id="rId57"/>
    <p:sldId id="322" r:id="rId58"/>
    <p:sldId id="326" r:id="rId59"/>
    <p:sldId id="323" r:id="rId60"/>
    <p:sldId id="375" r:id="rId61"/>
    <p:sldId id="376" r:id="rId62"/>
    <p:sldId id="378" r:id="rId63"/>
    <p:sldId id="380" r:id="rId64"/>
    <p:sldId id="327" r:id="rId65"/>
    <p:sldId id="319" r:id="rId66"/>
    <p:sldId id="329" r:id="rId67"/>
    <p:sldId id="283" r:id="rId68"/>
    <p:sldId id="383" r:id="rId69"/>
    <p:sldId id="331"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968" autoAdjust="0"/>
  </p:normalViewPr>
  <p:slideViewPr>
    <p:cSldViewPr>
      <p:cViewPr>
        <p:scale>
          <a:sx n="64" d="100"/>
          <a:sy n="64" d="100"/>
        </p:scale>
        <p:origin x="1566" y="28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7571F9-D540-49E1-8065-3C71CFEC0C30}" type="datetimeFigureOut">
              <a:rPr lang="en-US" smtClean="0"/>
              <a:pPr/>
              <a:t>1/15/2020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85156A-3F9C-4159-AFEA-A0A7D82C2460}" type="slidenum">
              <a:rPr lang="en-US" smtClean="0"/>
              <a:pPr/>
              <a:t>‹#›</a:t>
            </a:fld>
            <a:endParaRPr lang="en-US"/>
          </a:p>
        </p:txBody>
      </p:sp>
    </p:spTree>
    <p:extLst>
      <p:ext uri="{BB962C8B-B14F-4D97-AF65-F5344CB8AC3E}">
        <p14:creationId xmlns:p14="http://schemas.microsoft.com/office/powerpoint/2010/main" val="3285234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en.wikipedia.org/wiki/Manganese(II)_sulfate"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http://en.wikipedia.org/wiki/Manganese(II)_chloride"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chemistry.about.com/od/electronicstructure/a/Valences-Of-The-Elements.ht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85156A-3F9C-4159-AFEA-A0A7D82C2460}" type="slidenum">
              <a:rPr lang="en-US" smtClean="0"/>
              <a:pPr/>
              <a:t>7</a:t>
            </a:fld>
            <a:endParaRPr lang="en-US"/>
          </a:p>
        </p:txBody>
      </p:sp>
    </p:spTree>
    <p:extLst>
      <p:ext uri="{BB962C8B-B14F-4D97-AF65-F5344CB8AC3E}">
        <p14:creationId xmlns:p14="http://schemas.microsoft.com/office/powerpoint/2010/main" val="1737422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Weak field</a:t>
            </a:r>
            <a:r>
              <a:rPr lang="en-US" baseline="0" dirty="0" smtClean="0"/>
              <a:t> ligands ---- strong field ligands</a:t>
            </a:r>
            <a:endParaRPr lang="en-US" dirty="0"/>
          </a:p>
        </p:txBody>
      </p:sp>
      <p:sp>
        <p:nvSpPr>
          <p:cNvPr id="4" name="Slide Number Placeholder 3"/>
          <p:cNvSpPr>
            <a:spLocks noGrp="1"/>
          </p:cNvSpPr>
          <p:nvPr>
            <p:ph type="sldNum" sz="quarter" idx="10"/>
          </p:nvPr>
        </p:nvSpPr>
        <p:spPr/>
        <p:txBody>
          <a:bodyPr/>
          <a:lstStyle/>
          <a:p>
            <a:fld id="{A385156A-3F9C-4159-AFEA-A0A7D82C2460}" type="slidenum">
              <a:rPr lang="en-US" smtClean="0"/>
              <a:pPr/>
              <a:t>24</a:t>
            </a:fld>
            <a:endParaRPr lang="en-US"/>
          </a:p>
        </p:txBody>
      </p:sp>
    </p:spTree>
    <p:extLst>
      <p:ext uri="{BB962C8B-B14F-4D97-AF65-F5344CB8AC3E}">
        <p14:creationId xmlns:p14="http://schemas.microsoft.com/office/powerpoint/2010/main" val="2996511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What all these</a:t>
            </a:r>
            <a:r>
              <a:rPr lang="en-US" sz="1200" b="0" i="0" kern="1200" baseline="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ligands</a:t>
            </a:r>
            <a:r>
              <a:rPr lang="en-US" sz="1200" b="0" i="0" kern="1200" dirty="0" smtClean="0">
                <a:solidFill>
                  <a:schemeClr val="tx1"/>
                </a:solidFill>
                <a:latin typeface="+mn-lt"/>
                <a:ea typeface="+mn-ea"/>
                <a:cs typeface="+mn-cs"/>
              </a:rPr>
              <a:t> have got in common is active lone pairs of electrons in the outer energy level. These are used to form co-ordinate bonds with the metal ion.</a:t>
            </a:r>
            <a:r>
              <a:rPr lang="en-US"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 All </a:t>
            </a:r>
            <a:r>
              <a:rPr lang="en-US" sz="1200" b="0" i="0" kern="1200" dirty="0" err="1" smtClean="0">
                <a:solidFill>
                  <a:schemeClr val="tx1"/>
                </a:solidFill>
                <a:latin typeface="+mn-lt"/>
                <a:ea typeface="+mn-ea"/>
                <a:cs typeface="+mn-cs"/>
              </a:rPr>
              <a:t>ligands</a:t>
            </a:r>
            <a:r>
              <a:rPr lang="en-US" sz="1200" b="0" i="0" kern="1200" dirty="0" smtClean="0">
                <a:solidFill>
                  <a:schemeClr val="tx1"/>
                </a:solidFill>
                <a:latin typeface="+mn-lt"/>
                <a:ea typeface="+mn-ea"/>
                <a:cs typeface="+mn-cs"/>
              </a:rPr>
              <a:t> are lone pair donors. In other words, all </a:t>
            </a:r>
            <a:r>
              <a:rPr lang="en-US" sz="1200" b="0" i="0" kern="1200" dirty="0" err="1" smtClean="0">
                <a:solidFill>
                  <a:schemeClr val="tx1"/>
                </a:solidFill>
                <a:latin typeface="+mn-lt"/>
                <a:ea typeface="+mn-ea"/>
                <a:cs typeface="+mn-cs"/>
              </a:rPr>
              <a:t>ligands</a:t>
            </a:r>
            <a:r>
              <a:rPr lang="en-US" sz="1200" b="0" i="0" kern="1200" dirty="0" smtClean="0">
                <a:solidFill>
                  <a:schemeClr val="tx1"/>
                </a:solidFill>
                <a:latin typeface="+mn-lt"/>
                <a:ea typeface="+mn-ea"/>
                <a:cs typeface="+mn-cs"/>
              </a:rPr>
              <a:t> function as </a:t>
            </a:r>
            <a:r>
              <a:rPr lang="en-US" sz="1200" b="1" i="1" kern="1200" dirty="0" smtClean="0">
                <a:solidFill>
                  <a:schemeClr val="tx1"/>
                </a:solidFill>
                <a:latin typeface="+mn-lt"/>
                <a:ea typeface="+mn-ea"/>
                <a:cs typeface="+mn-cs"/>
              </a:rPr>
              <a:t>Lewis bases</a:t>
            </a:r>
            <a:r>
              <a:rPr lang="en-US" sz="1200" b="0" i="0" kern="1200" dirty="0" smtClean="0">
                <a:solidFill>
                  <a:schemeClr val="tx1"/>
                </a:solidFill>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A385156A-3F9C-4159-AFEA-A0A7D82C2460}" type="slidenum">
              <a:rPr lang="en-US" smtClean="0"/>
              <a:pPr/>
              <a:t>27</a:t>
            </a:fld>
            <a:endParaRPr lang="en-US"/>
          </a:p>
        </p:txBody>
      </p:sp>
    </p:spTree>
    <p:extLst>
      <p:ext uri="{BB962C8B-B14F-4D97-AF65-F5344CB8AC3E}">
        <p14:creationId xmlns:p14="http://schemas.microsoft.com/office/powerpoint/2010/main" val="3904307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85156A-3F9C-4159-AFEA-A0A7D82C2460}" type="slidenum">
              <a:rPr lang="en-US" smtClean="0"/>
              <a:pPr/>
              <a:t>28</a:t>
            </a:fld>
            <a:endParaRPr lang="en-US"/>
          </a:p>
        </p:txBody>
      </p:sp>
    </p:spTree>
    <p:extLst>
      <p:ext uri="{BB962C8B-B14F-4D97-AF65-F5344CB8AC3E}">
        <p14:creationId xmlns:p14="http://schemas.microsoft.com/office/powerpoint/2010/main" val="3144755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6-co-ordinated complex ions : </a:t>
            </a:r>
            <a:r>
              <a:rPr lang="en-US" sz="1200" b="0" i="0" kern="1200" dirty="0" smtClean="0">
                <a:solidFill>
                  <a:schemeClr val="tx1"/>
                </a:solidFill>
                <a:effectLst/>
                <a:latin typeface="+mn-lt"/>
                <a:ea typeface="+mn-ea"/>
                <a:cs typeface="+mn-cs"/>
              </a:rPr>
              <a:t>These are complex ions in which the central metal ion is forming six bonds. In the simple cases we are talking about, that means that it will be attached to six ligands.</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These ions have an </a:t>
            </a:r>
            <a:r>
              <a:rPr lang="en-US" sz="1200" b="1" i="1" kern="1200" dirty="0" smtClean="0">
                <a:solidFill>
                  <a:schemeClr val="tx1"/>
                </a:solidFill>
                <a:effectLst/>
                <a:latin typeface="+mn-lt"/>
                <a:ea typeface="+mn-ea"/>
                <a:cs typeface="+mn-cs"/>
              </a:rPr>
              <a:t>octahedral</a:t>
            </a:r>
            <a:r>
              <a:rPr lang="en-US" sz="1200" b="0" i="0" kern="1200" dirty="0" smtClean="0">
                <a:solidFill>
                  <a:schemeClr val="tx1"/>
                </a:solidFill>
                <a:effectLst/>
                <a:latin typeface="+mn-lt"/>
                <a:ea typeface="+mn-ea"/>
                <a:cs typeface="+mn-cs"/>
              </a:rPr>
              <a:t> shape. Four of the ligands are in one plane, with the fifth one above the plane, and the sixth one below the plane. These ions have an </a:t>
            </a:r>
            <a:r>
              <a:rPr lang="en-US" sz="1200" b="1" i="1" kern="1200" dirty="0" smtClean="0">
                <a:solidFill>
                  <a:schemeClr val="tx1"/>
                </a:solidFill>
                <a:effectLst/>
                <a:latin typeface="+mn-lt"/>
                <a:ea typeface="+mn-ea"/>
                <a:cs typeface="+mn-cs"/>
              </a:rPr>
              <a:t>octahedral</a:t>
            </a:r>
            <a:r>
              <a:rPr lang="en-US" sz="1200" b="0" i="0" kern="1200" dirty="0" smtClean="0">
                <a:solidFill>
                  <a:schemeClr val="tx1"/>
                </a:solidFill>
                <a:effectLst/>
                <a:latin typeface="+mn-lt"/>
                <a:ea typeface="+mn-ea"/>
                <a:cs typeface="+mn-cs"/>
              </a:rPr>
              <a:t> shape. Four of the ligands are in one plane, with the fifth one above the plane, and the sixth one below the plane.</a:t>
            </a:r>
          </a:p>
          <a:p>
            <a:endParaRPr lang="en-US" sz="1200" b="0" i="0" kern="1200" dirty="0" smtClean="0">
              <a:solidFill>
                <a:schemeClr val="tx1"/>
              </a:solidFill>
              <a:effectLst/>
              <a:latin typeface="+mn-lt"/>
              <a:ea typeface="+mn-ea"/>
              <a:cs typeface="+mn-cs"/>
            </a:endParaRPr>
          </a:p>
          <a:p>
            <a:r>
              <a:rPr lang="en-US" sz="1200" b="1" i="0" kern="1200" dirty="0" err="1" smtClean="0">
                <a:solidFill>
                  <a:schemeClr val="tx1"/>
                </a:solidFill>
                <a:effectLst/>
                <a:latin typeface="+mn-lt"/>
                <a:ea typeface="+mn-ea"/>
                <a:cs typeface="+mn-cs"/>
              </a:rPr>
              <a:t>Cisplatin</a:t>
            </a:r>
            <a:r>
              <a:rPr lang="en-US" sz="1200" b="1" i="0" kern="1200" dirty="0" smtClean="0">
                <a:solidFill>
                  <a:schemeClr val="tx1"/>
                </a:solidFill>
                <a:effectLst/>
                <a:latin typeface="+mn-lt"/>
                <a:ea typeface="+mn-ea"/>
                <a:cs typeface="+mn-cs"/>
              </a:rPr>
              <a:t> is a neutral complex, </a:t>
            </a:r>
            <a:r>
              <a:rPr lang="en-US" sz="1200" b="1" i="0" kern="1200" dirty="0" err="1" smtClean="0">
                <a:solidFill>
                  <a:schemeClr val="tx1"/>
                </a:solidFill>
                <a:effectLst/>
                <a:latin typeface="+mn-lt"/>
                <a:ea typeface="+mn-ea"/>
                <a:cs typeface="+mn-cs"/>
              </a:rPr>
              <a:t>Pt</a:t>
            </a:r>
            <a:r>
              <a:rPr lang="en-US" sz="1200" b="1" i="0" kern="1200" dirty="0" smtClean="0">
                <a:solidFill>
                  <a:schemeClr val="tx1"/>
                </a:solidFill>
                <a:effectLst/>
                <a:latin typeface="+mn-lt"/>
                <a:ea typeface="+mn-ea"/>
                <a:cs typeface="+mn-cs"/>
              </a:rPr>
              <a:t>(NH</a:t>
            </a:r>
            <a:r>
              <a:rPr lang="en-US" sz="1200" b="1" i="0" kern="1200" baseline="-25000" dirty="0" smtClean="0">
                <a:solidFill>
                  <a:schemeClr val="tx1"/>
                </a:solidFill>
                <a:effectLst/>
                <a:latin typeface="+mn-lt"/>
                <a:ea typeface="+mn-ea"/>
                <a:cs typeface="+mn-cs"/>
              </a:rPr>
              <a:t>3</a:t>
            </a:r>
            <a:r>
              <a:rPr lang="en-US" sz="1200" b="1" i="0" kern="1200" dirty="0" smtClean="0">
                <a:solidFill>
                  <a:schemeClr val="tx1"/>
                </a:solidFill>
                <a:effectLst/>
                <a:latin typeface="+mn-lt"/>
                <a:ea typeface="+mn-ea"/>
                <a:cs typeface="+mn-cs"/>
              </a:rPr>
              <a:t>)</a:t>
            </a:r>
            <a:r>
              <a:rPr lang="en-US" sz="1200" b="1" i="0" kern="1200" baseline="-25000" dirty="0" smtClean="0">
                <a:solidFill>
                  <a:schemeClr val="tx1"/>
                </a:solidFill>
                <a:effectLst/>
                <a:latin typeface="+mn-lt"/>
                <a:ea typeface="+mn-ea"/>
                <a:cs typeface="+mn-cs"/>
              </a:rPr>
              <a:t>2</a:t>
            </a:r>
            <a:r>
              <a:rPr lang="en-US" sz="1200" b="1" i="0" kern="1200" dirty="0" smtClean="0">
                <a:solidFill>
                  <a:schemeClr val="tx1"/>
                </a:solidFill>
                <a:effectLst/>
                <a:latin typeface="+mn-lt"/>
                <a:ea typeface="+mn-ea"/>
                <a:cs typeface="+mn-cs"/>
              </a:rPr>
              <a:t>Cl</a:t>
            </a:r>
            <a:r>
              <a:rPr lang="en-US" sz="1200" b="1" i="0" kern="1200" baseline="-25000" dirty="0" smtClean="0">
                <a:solidFill>
                  <a:schemeClr val="tx1"/>
                </a:solidFill>
                <a:effectLst/>
                <a:latin typeface="+mn-lt"/>
                <a:ea typeface="+mn-ea"/>
                <a:cs typeface="+mn-cs"/>
              </a:rPr>
              <a:t>2</a:t>
            </a:r>
            <a:r>
              <a:rPr lang="en-US" sz="1200" b="1" i="0" kern="1200" dirty="0" smtClean="0">
                <a:solidFill>
                  <a:schemeClr val="tx1"/>
                </a:solidFill>
                <a:effectLst/>
                <a:latin typeface="+mn-lt"/>
                <a:ea typeface="+mn-ea"/>
                <a:cs typeface="+mn-cs"/>
              </a:rPr>
              <a:t>.  A square planar complex.</a:t>
            </a:r>
            <a:r>
              <a:rPr lang="en-US" sz="1200" b="1"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It is neutral because the 2+ charge of the original platinum(II) ion is exactly cancelled by the two negative charges supplied by the chloride ions.</a:t>
            </a: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385156A-3F9C-4159-AFEA-A0A7D82C2460}" type="slidenum">
              <a:rPr lang="en-US" smtClean="0"/>
              <a:pPr/>
              <a:t>33</a:t>
            </a:fld>
            <a:endParaRPr lang="en-US"/>
          </a:p>
        </p:txBody>
      </p:sp>
    </p:spTree>
    <p:extLst>
      <p:ext uri="{BB962C8B-B14F-4D97-AF65-F5344CB8AC3E}">
        <p14:creationId xmlns:p14="http://schemas.microsoft.com/office/powerpoint/2010/main" val="7884673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  Co (II) complexes Octahedral pale-pink, tetrahedral bright-blue,</a:t>
            </a:r>
          </a:p>
          <a:p>
            <a:endParaRPr lang="en-US" dirty="0"/>
          </a:p>
        </p:txBody>
      </p:sp>
      <p:sp>
        <p:nvSpPr>
          <p:cNvPr id="4" name="Slide Number Placeholder 3"/>
          <p:cNvSpPr>
            <a:spLocks noGrp="1"/>
          </p:cNvSpPr>
          <p:nvPr>
            <p:ph type="sldNum" sz="quarter" idx="10"/>
          </p:nvPr>
        </p:nvSpPr>
        <p:spPr/>
        <p:txBody>
          <a:bodyPr/>
          <a:lstStyle/>
          <a:p>
            <a:fld id="{A385156A-3F9C-4159-AFEA-A0A7D82C2460}" type="slidenum">
              <a:rPr lang="en-US" smtClean="0"/>
              <a:pPr/>
              <a:t>34</a:t>
            </a:fld>
            <a:endParaRPr lang="en-US"/>
          </a:p>
        </p:txBody>
      </p:sp>
    </p:spTree>
    <p:extLst>
      <p:ext uri="{BB962C8B-B14F-4D97-AF65-F5344CB8AC3E}">
        <p14:creationId xmlns:p14="http://schemas.microsoft.com/office/powerpoint/2010/main" val="10136524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85156A-3F9C-4159-AFEA-A0A7D82C2460}" type="slidenum">
              <a:rPr lang="en-US" smtClean="0"/>
              <a:pPr/>
              <a:t>35</a:t>
            </a:fld>
            <a:endParaRPr lang="en-US"/>
          </a:p>
        </p:txBody>
      </p:sp>
    </p:spTree>
    <p:extLst>
      <p:ext uri="{BB962C8B-B14F-4D97-AF65-F5344CB8AC3E}">
        <p14:creationId xmlns:p14="http://schemas.microsoft.com/office/powerpoint/2010/main" val="1202947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most stable oxidation state for manganese is +2, which has a pale pink color, and many manganese(II) compounds are known, such as </a:t>
            </a:r>
            <a:r>
              <a:rPr lang="en-US" sz="1200" b="0" i="0" u="none" strike="noStrike" kern="1200" dirty="0" smtClean="0">
                <a:solidFill>
                  <a:schemeClr val="tx1"/>
                </a:solidFill>
                <a:effectLst/>
                <a:latin typeface="+mn-lt"/>
                <a:ea typeface="+mn-ea"/>
                <a:cs typeface="+mn-cs"/>
                <a:hlinkClick r:id="rId3" tooltip="Manganese(II) sulfate"/>
              </a:rPr>
              <a:t>manganese(II) sulfate</a:t>
            </a:r>
            <a:r>
              <a:rPr lang="en-US" sz="1200" b="0" i="0" kern="1200" dirty="0" smtClean="0">
                <a:solidFill>
                  <a:schemeClr val="tx1"/>
                </a:solidFill>
                <a:effectLst/>
                <a:latin typeface="+mn-lt"/>
                <a:ea typeface="+mn-ea"/>
                <a:cs typeface="+mn-cs"/>
              </a:rPr>
              <a:t> (MnSO</a:t>
            </a:r>
            <a:r>
              <a:rPr lang="en-US" sz="1200" b="0" i="0" kern="1200" baseline="-25000" dirty="0" smtClean="0">
                <a:solidFill>
                  <a:schemeClr val="tx1"/>
                </a:solidFill>
                <a:effectLst/>
                <a:latin typeface="+mn-lt"/>
                <a:ea typeface="+mn-ea"/>
                <a:cs typeface="+mn-cs"/>
              </a:rPr>
              <a:t>4</a:t>
            </a:r>
            <a:r>
              <a:rPr lang="en-US" sz="1200" b="0" i="0" kern="1200" dirty="0" smtClean="0">
                <a:solidFill>
                  <a:schemeClr val="tx1"/>
                </a:solidFill>
                <a:effectLst/>
                <a:latin typeface="+mn-lt"/>
                <a:ea typeface="+mn-ea"/>
                <a:cs typeface="+mn-cs"/>
              </a:rPr>
              <a:t>) and </a:t>
            </a:r>
            <a:r>
              <a:rPr lang="en-US" sz="1200" b="0" i="0" u="none" strike="noStrike" kern="1200" dirty="0" smtClean="0">
                <a:solidFill>
                  <a:schemeClr val="tx1"/>
                </a:solidFill>
                <a:effectLst/>
                <a:latin typeface="+mn-lt"/>
                <a:ea typeface="+mn-ea"/>
                <a:cs typeface="+mn-cs"/>
                <a:hlinkClick r:id="rId4" tooltip="Manganese(II) chloride"/>
              </a:rPr>
              <a:t>manganese(II) chloride</a:t>
            </a:r>
            <a:r>
              <a:rPr lang="en-US" sz="1200" b="0" i="0" kern="1200" dirty="0" smtClean="0">
                <a:solidFill>
                  <a:schemeClr val="tx1"/>
                </a:solidFill>
                <a:effectLst/>
                <a:latin typeface="+mn-lt"/>
                <a:ea typeface="+mn-ea"/>
                <a:cs typeface="+mn-cs"/>
              </a:rPr>
              <a:t> (MnCl</a:t>
            </a:r>
            <a:r>
              <a:rPr lang="en-US" sz="1200" b="0" i="0" kern="1200" baseline="-25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A385156A-3F9C-4159-AFEA-A0A7D82C2460}" type="slidenum">
              <a:rPr lang="en-US" smtClean="0"/>
              <a:pPr/>
              <a:t>37</a:t>
            </a:fld>
            <a:endParaRPr lang="en-US"/>
          </a:p>
        </p:txBody>
      </p:sp>
    </p:spTree>
    <p:extLst>
      <p:ext uri="{BB962C8B-B14F-4D97-AF65-F5344CB8AC3E}">
        <p14:creationId xmlns:p14="http://schemas.microsoft.com/office/powerpoint/2010/main" val="35746011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85156A-3F9C-4159-AFEA-A0A7D82C2460}" type="slidenum">
              <a:rPr lang="en-US" smtClean="0"/>
              <a:pPr/>
              <a:t>43</a:t>
            </a:fld>
            <a:endParaRPr lang="en-US"/>
          </a:p>
        </p:txBody>
      </p:sp>
    </p:spTree>
    <p:extLst>
      <p:ext uri="{BB962C8B-B14F-4D97-AF65-F5344CB8AC3E}">
        <p14:creationId xmlns:p14="http://schemas.microsoft.com/office/powerpoint/2010/main" val="22952327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D78582-2680-4A65-B4B4-E943D6451DB9}" type="slidenum">
              <a:rPr lang="en-GB">
                <a:solidFill>
                  <a:prstClr val="white"/>
                </a:solidFill>
              </a:rPr>
              <a:pPr/>
              <a:t>50</a:t>
            </a:fld>
            <a:endParaRPr lang="en-GB">
              <a:solidFill>
                <a:prstClr val="white"/>
              </a:solidFill>
            </a:endParaRPr>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txBody>
          <a:bodyPr/>
          <a:lstStyle/>
          <a:p>
            <a:pPr algn="just"/>
            <a:endParaRPr lang="en-US"/>
          </a:p>
        </p:txBody>
      </p:sp>
    </p:spTree>
    <p:extLst>
      <p:ext uri="{BB962C8B-B14F-4D97-AF65-F5344CB8AC3E}">
        <p14:creationId xmlns:p14="http://schemas.microsoft.com/office/powerpoint/2010/main" val="10344007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complexes were </a:t>
            </a:r>
            <a:r>
              <a:rPr lang="en-US" sz="1200" kern="1200" baseline="0" dirty="0" err="1" smtClean="0">
                <a:solidFill>
                  <a:schemeClr val="tx1"/>
                </a:solidFill>
                <a:latin typeface="+mn-lt"/>
                <a:ea typeface="+mn-ea"/>
                <a:cs typeface="+mn-cs"/>
              </a:rPr>
              <a:t>coloured</a:t>
            </a:r>
            <a:r>
              <a:rPr lang="en-US" sz="1200" kern="1200" baseline="0" dirty="0" smtClean="0">
                <a:solidFill>
                  <a:schemeClr val="tx1"/>
                </a:solidFill>
                <a:latin typeface="+mn-lt"/>
                <a:ea typeface="+mn-ea"/>
                <a:cs typeface="+mn-cs"/>
              </a:rPr>
              <a:t> and the ratio of metal to </a:t>
            </a:r>
            <a:r>
              <a:rPr lang="en-US" sz="1200" kern="1200" baseline="0" dirty="0" err="1" smtClean="0">
                <a:solidFill>
                  <a:schemeClr val="tx1"/>
                </a:solidFill>
                <a:latin typeface="+mn-lt"/>
                <a:ea typeface="+mn-ea"/>
                <a:cs typeface="+mn-cs"/>
              </a:rPr>
              <a:t>ligand</a:t>
            </a:r>
            <a:r>
              <a:rPr lang="en-US" sz="1200" kern="1200" baseline="0" dirty="0" smtClean="0">
                <a:solidFill>
                  <a:schemeClr val="tx1"/>
                </a:solidFill>
                <a:latin typeface="+mn-lt"/>
                <a:ea typeface="+mn-ea"/>
                <a:cs typeface="+mn-cs"/>
              </a:rPr>
              <a:t> are 1:2 in all complexes.</a:t>
            </a:r>
          </a:p>
          <a:p>
            <a:r>
              <a:rPr lang="en-US" sz="1200" b="1" kern="1200" baseline="0" dirty="0" smtClean="0">
                <a:solidFill>
                  <a:schemeClr val="tx1"/>
                </a:solidFill>
                <a:latin typeface="+mn-lt"/>
                <a:ea typeface="+mn-ea"/>
                <a:cs typeface="+mn-cs"/>
              </a:rPr>
              <a:t>M = Cu, Co, Ni</a:t>
            </a:r>
            <a:endParaRPr lang="en-US" b="1" dirty="0"/>
          </a:p>
        </p:txBody>
      </p:sp>
      <p:sp>
        <p:nvSpPr>
          <p:cNvPr id="4" name="Slide Number Placeholder 3"/>
          <p:cNvSpPr>
            <a:spLocks noGrp="1"/>
          </p:cNvSpPr>
          <p:nvPr>
            <p:ph type="sldNum" sz="quarter" idx="10"/>
          </p:nvPr>
        </p:nvSpPr>
        <p:spPr/>
        <p:txBody>
          <a:bodyPr/>
          <a:lstStyle/>
          <a:p>
            <a:fld id="{A385156A-3F9C-4159-AFEA-A0A7D82C2460}" type="slidenum">
              <a:rPr lang="en-US" smtClean="0"/>
              <a:pPr/>
              <a:t>58</a:t>
            </a:fld>
            <a:endParaRPr lang="en-US"/>
          </a:p>
        </p:txBody>
      </p:sp>
    </p:spTree>
    <p:extLst>
      <p:ext uri="{BB962C8B-B14F-4D97-AF65-F5344CB8AC3E}">
        <p14:creationId xmlns:p14="http://schemas.microsoft.com/office/powerpoint/2010/main" val="2862493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hydrogen or deuterium discharge lamp for UV range </a:t>
            </a:r>
          </a:p>
          <a:p>
            <a:r>
              <a:rPr lang="en-US" dirty="0" smtClean="0"/>
              <a:t>A Tungsten / halogen lamp</a:t>
            </a:r>
            <a:r>
              <a:rPr lang="en-US" baseline="0" dirty="0" smtClean="0"/>
              <a:t> for visible range</a:t>
            </a:r>
          </a:p>
          <a:p>
            <a:r>
              <a:rPr lang="en-US" baseline="0" dirty="0" smtClean="0"/>
              <a:t>Photomultiplier tube / photodiode </a:t>
            </a:r>
            <a:endParaRPr lang="en-US" dirty="0"/>
          </a:p>
        </p:txBody>
      </p:sp>
      <p:sp>
        <p:nvSpPr>
          <p:cNvPr id="4" name="Slide Number Placeholder 3"/>
          <p:cNvSpPr>
            <a:spLocks noGrp="1"/>
          </p:cNvSpPr>
          <p:nvPr>
            <p:ph type="sldNum" sz="quarter" idx="10"/>
          </p:nvPr>
        </p:nvSpPr>
        <p:spPr/>
        <p:txBody>
          <a:bodyPr/>
          <a:lstStyle/>
          <a:p>
            <a:fld id="{A385156A-3F9C-4159-AFEA-A0A7D82C2460}" type="slidenum">
              <a:rPr lang="en-US" smtClean="0"/>
              <a:pPr/>
              <a:t>8</a:t>
            </a:fld>
            <a:endParaRPr lang="en-US"/>
          </a:p>
        </p:txBody>
      </p:sp>
    </p:spTree>
    <p:extLst>
      <p:ext uri="{BB962C8B-B14F-4D97-AF65-F5344CB8AC3E}">
        <p14:creationId xmlns:p14="http://schemas.microsoft.com/office/powerpoint/2010/main" val="1949836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
            </a:r>
            <a:br>
              <a:rPr lang="en-US" sz="1200" dirty="0" smtClean="0"/>
            </a:br>
            <a:r>
              <a:rPr lang="en-US" sz="1200" b="1" dirty="0" smtClean="0"/>
              <a:t>Variable oxidation states </a:t>
            </a:r>
            <a:br>
              <a:rPr lang="en-US" sz="1200" b="1" dirty="0" smtClean="0"/>
            </a:br>
            <a:r>
              <a:rPr lang="en-US" sz="1200" dirty="0" smtClean="0"/>
              <a:t>Unlike s-block elements, which are limited to oxidation numbers of +1 (for group 1), or +2 (for group 2), transition metals can form a huge variety of oxidation states.   This is because of their successive </a:t>
            </a:r>
            <a:r>
              <a:rPr lang="en-US" sz="1200" dirty="0" err="1" smtClean="0"/>
              <a:t>ionisation</a:t>
            </a:r>
            <a:r>
              <a:rPr lang="en-US" sz="1200" dirty="0" smtClean="0"/>
              <a:t> energies.</a:t>
            </a:r>
            <a:endParaRPr lang="en-US" dirty="0"/>
          </a:p>
        </p:txBody>
      </p:sp>
      <p:sp>
        <p:nvSpPr>
          <p:cNvPr id="4" name="Slide Number Placeholder 3"/>
          <p:cNvSpPr>
            <a:spLocks noGrp="1"/>
          </p:cNvSpPr>
          <p:nvPr>
            <p:ph type="sldNum" sz="quarter" idx="10"/>
          </p:nvPr>
        </p:nvSpPr>
        <p:spPr/>
        <p:txBody>
          <a:bodyPr/>
          <a:lstStyle/>
          <a:p>
            <a:fld id="{A385156A-3F9C-4159-AFEA-A0A7D82C2460}" type="slidenum">
              <a:rPr lang="en-US" smtClean="0"/>
              <a:pPr/>
              <a:t>9</a:t>
            </a:fld>
            <a:endParaRPr lang="en-US"/>
          </a:p>
        </p:txBody>
      </p:sp>
    </p:spTree>
    <p:extLst>
      <p:ext uri="{BB962C8B-B14F-4D97-AF65-F5344CB8AC3E}">
        <p14:creationId xmlns:p14="http://schemas.microsoft.com/office/powerpoint/2010/main" val="3730323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Colour</a:t>
            </a:r>
            <a:r>
              <a:rPr lang="en-US" dirty="0" smtClean="0"/>
              <a:t> of d-d transitions depends on magnitude of ΔE</a:t>
            </a:r>
            <a:endParaRPr lang="en-US" dirty="0"/>
          </a:p>
        </p:txBody>
      </p:sp>
      <p:sp>
        <p:nvSpPr>
          <p:cNvPr id="4" name="Slide Number Placeholder 3"/>
          <p:cNvSpPr>
            <a:spLocks noGrp="1"/>
          </p:cNvSpPr>
          <p:nvPr>
            <p:ph type="sldNum" sz="quarter" idx="10"/>
          </p:nvPr>
        </p:nvSpPr>
        <p:spPr/>
        <p:txBody>
          <a:bodyPr/>
          <a:lstStyle/>
          <a:p>
            <a:fld id="{A385156A-3F9C-4159-AFEA-A0A7D82C2460}" type="slidenum">
              <a:rPr lang="en-US" smtClean="0"/>
              <a:pPr/>
              <a:t>11</a:t>
            </a:fld>
            <a:endParaRPr lang="en-US"/>
          </a:p>
        </p:txBody>
      </p:sp>
    </p:spTree>
    <p:extLst>
      <p:ext uri="{BB962C8B-B14F-4D97-AF65-F5344CB8AC3E}">
        <p14:creationId xmlns:p14="http://schemas.microsoft.com/office/powerpoint/2010/main" val="3860841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Copper is the only element above in which the +1 ion is important.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b="1" kern="1200" dirty="0" smtClean="0">
                <a:solidFill>
                  <a:schemeClr val="tx1"/>
                </a:solidFill>
                <a:latin typeface="+mn-lt"/>
                <a:ea typeface="+mn-ea"/>
                <a:cs typeface="+mn-cs"/>
              </a:rPr>
              <a:t>Ag   ox no +1     </a:t>
            </a:r>
            <a:r>
              <a:rPr lang="en-US" sz="1200" b="1" kern="1200" dirty="0" err="1" smtClean="0">
                <a:solidFill>
                  <a:schemeClr val="tx1"/>
                </a:solidFill>
                <a:latin typeface="+mn-lt"/>
                <a:ea typeface="+mn-ea"/>
                <a:cs typeface="+mn-cs"/>
              </a:rPr>
              <a:t>coord</a:t>
            </a:r>
            <a:r>
              <a:rPr lang="en-US" sz="1200" b="1" kern="1200" dirty="0" smtClean="0">
                <a:solidFill>
                  <a:schemeClr val="tx1"/>
                </a:solidFill>
                <a:latin typeface="+mn-lt"/>
                <a:ea typeface="+mn-ea"/>
                <a:cs typeface="+mn-cs"/>
              </a:rPr>
              <a:t> no 2</a:t>
            </a:r>
            <a:br>
              <a:rPr lang="en-US" sz="1200" b="1" kern="1200" dirty="0" smtClean="0">
                <a:solidFill>
                  <a:schemeClr val="tx1"/>
                </a:solidFill>
                <a:latin typeface="+mn-lt"/>
                <a:ea typeface="+mn-ea"/>
                <a:cs typeface="+mn-cs"/>
              </a:rPr>
            </a:br>
            <a:r>
              <a:rPr lang="en-US" sz="1200" b="1" kern="1200" dirty="0" smtClean="0">
                <a:solidFill>
                  <a:schemeClr val="tx1"/>
                </a:solidFill>
                <a:latin typeface="+mn-lt"/>
                <a:ea typeface="+mn-ea"/>
                <a:cs typeface="+mn-cs"/>
              </a:rPr>
              <a:t>Co   ox no +2     </a:t>
            </a:r>
            <a:r>
              <a:rPr lang="en-US" sz="1200" b="1" kern="1200" dirty="0" err="1" smtClean="0">
                <a:solidFill>
                  <a:schemeClr val="tx1"/>
                </a:solidFill>
                <a:latin typeface="+mn-lt"/>
                <a:ea typeface="+mn-ea"/>
                <a:cs typeface="+mn-cs"/>
              </a:rPr>
              <a:t>coord</a:t>
            </a:r>
            <a:r>
              <a:rPr lang="en-US" sz="1200" b="1" kern="1200" dirty="0" smtClean="0">
                <a:solidFill>
                  <a:schemeClr val="tx1"/>
                </a:solidFill>
                <a:latin typeface="+mn-lt"/>
                <a:ea typeface="+mn-ea"/>
                <a:cs typeface="+mn-cs"/>
              </a:rPr>
              <a:t> no 4</a:t>
            </a:r>
            <a:br>
              <a:rPr lang="en-US" sz="1200" b="1" kern="1200" dirty="0" smtClean="0">
                <a:solidFill>
                  <a:schemeClr val="tx1"/>
                </a:solidFill>
                <a:latin typeface="+mn-lt"/>
                <a:ea typeface="+mn-ea"/>
                <a:cs typeface="+mn-cs"/>
              </a:rPr>
            </a:br>
            <a:r>
              <a:rPr lang="en-US" sz="1200" b="1" kern="1200" dirty="0" smtClean="0">
                <a:solidFill>
                  <a:schemeClr val="tx1"/>
                </a:solidFill>
                <a:latin typeface="+mn-lt"/>
                <a:ea typeface="+mn-ea"/>
                <a:cs typeface="+mn-cs"/>
              </a:rPr>
              <a:t>Ni   ox no +2     </a:t>
            </a:r>
            <a:r>
              <a:rPr lang="en-US" sz="1200" b="1" kern="1200" dirty="0" err="1" smtClean="0">
                <a:solidFill>
                  <a:schemeClr val="tx1"/>
                </a:solidFill>
                <a:latin typeface="+mn-lt"/>
                <a:ea typeface="+mn-ea"/>
                <a:cs typeface="+mn-cs"/>
              </a:rPr>
              <a:t>coord</a:t>
            </a:r>
            <a:r>
              <a:rPr lang="en-US" sz="1200" b="1" kern="1200" dirty="0" smtClean="0">
                <a:solidFill>
                  <a:schemeClr val="tx1"/>
                </a:solidFill>
                <a:latin typeface="+mn-lt"/>
                <a:ea typeface="+mn-ea"/>
                <a:cs typeface="+mn-cs"/>
              </a:rPr>
              <a:t> no 6</a:t>
            </a:r>
            <a:br>
              <a:rPr lang="en-US" sz="1200" b="1" kern="1200" dirty="0" smtClean="0">
                <a:solidFill>
                  <a:schemeClr val="tx1"/>
                </a:solidFill>
                <a:latin typeface="+mn-lt"/>
                <a:ea typeface="+mn-ea"/>
                <a:cs typeface="+mn-cs"/>
              </a:rPr>
            </a:br>
            <a:r>
              <a:rPr lang="en-US" sz="1200" b="1" kern="1200" dirty="0" smtClean="0">
                <a:solidFill>
                  <a:schemeClr val="tx1"/>
                </a:solidFill>
                <a:latin typeface="+mn-lt"/>
                <a:ea typeface="+mn-ea"/>
                <a:cs typeface="+mn-cs"/>
              </a:rPr>
              <a:t>Ni   ox no +2     </a:t>
            </a:r>
            <a:r>
              <a:rPr lang="en-US" sz="1200" b="1" kern="1200" dirty="0" err="1" smtClean="0">
                <a:solidFill>
                  <a:schemeClr val="tx1"/>
                </a:solidFill>
                <a:latin typeface="+mn-lt"/>
                <a:ea typeface="+mn-ea"/>
                <a:cs typeface="+mn-cs"/>
              </a:rPr>
              <a:t>coord</a:t>
            </a:r>
            <a:r>
              <a:rPr lang="en-US" sz="1200" b="1" kern="1200" dirty="0" smtClean="0">
                <a:solidFill>
                  <a:schemeClr val="tx1"/>
                </a:solidFill>
                <a:latin typeface="+mn-lt"/>
                <a:ea typeface="+mn-ea"/>
                <a:cs typeface="+mn-cs"/>
              </a:rPr>
              <a:t> no 6</a:t>
            </a:r>
            <a:br>
              <a:rPr lang="en-US" sz="1200" b="1" kern="1200" dirty="0" smtClean="0">
                <a:solidFill>
                  <a:schemeClr val="tx1"/>
                </a:solidFill>
                <a:latin typeface="+mn-lt"/>
                <a:ea typeface="+mn-ea"/>
                <a:cs typeface="+mn-cs"/>
              </a:rPr>
            </a:br>
            <a:r>
              <a:rPr lang="en-US" sz="1200" b="1" kern="1200" dirty="0" smtClean="0">
                <a:solidFill>
                  <a:schemeClr val="tx1"/>
                </a:solidFill>
                <a:latin typeface="+mn-lt"/>
                <a:ea typeface="+mn-ea"/>
                <a:cs typeface="+mn-cs"/>
              </a:rPr>
              <a:t>Pt   ox no +2     </a:t>
            </a:r>
            <a:r>
              <a:rPr lang="en-US" sz="1200" b="1" kern="1200" dirty="0" err="1" smtClean="0">
                <a:solidFill>
                  <a:schemeClr val="tx1"/>
                </a:solidFill>
                <a:latin typeface="+mn-lt"/>
                <a:ea typeface="+mn-ea"/>
                <a:cs typeface="+mn-cs"/>
              </a:rPr>
              <a:t>coord</a:t>
            </a:r>
            <a:r>
              <a:rPr lang="en-US" sz="1200" b="1" kern="1200" dirty="0" smtClean="0">
                <a:solidFill>
                  <a:schemeClr val="tx1"/>
                </a:solidFill>
                <a:latin typeface="+mn-lt"/>
                <a:ea typeface="+mn-ea"/>
                <a:cs typeface="+mn-cs"/>
              </a:rPr>
              <a:t> no 4</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385156A-3F9C-4159-AFEA-A0A7D82C2460}" type="slidenum">
              <a:rPr lang="en-US" smtClean="0"/>
              <a:pPr/>
              <a:t>14</a:t>
            </a:fld>
            <a:endParaRPr lang="en-US"/>
          </a:p>
        </p:txBody>
      </p:sp>
    </p:spTree>
    <p:extLst>
      <p:ext uri="{BB962C8B-B14F-4D97-AF65-F5344CB8AC3E}">
        <p14:creationId xmlns:p14="http://schemas.microsoft.com/office/powerpoint/2010/main" val="1617450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Also remember that when forming ions, they all start by losing the 4s electron first, then the 4d electrons. The </a:t>
            </a:r>
            <a:r>
              <a:rPr lang="en-US" i="1" dirty="0" smtClean="0"/>
              <a:t>d</a:t>
            </a:r>
            <a:r>
              <a:rPr lang="en-US" dirty="0" smtClean="0"/>
              <a:t> electrons are loosely bound, which contributes to the high electrical conductivity and malleability of the transition elements. The transition elements have low ionization energies. They exhibit a wide range of </a:t>
            </a:r>
            <a:r>
              <a:rPr lang="en-US" dirty="0" smtClean="0">
                <a:hlinkClick r:id="rId3"/>
              </a:rPr>
              <a:t>oxidation states</a:t>
            </a:r>
            <a:r>
              <a:rPr lang="en-US" dirty="0" smtClean="0"/>
              <a:t> or positively charged forms. The positive oxidation states allow transition elements to form many different ionic and partially ionic compounds. The formation of complexes causes the </a:t>
            </a:r>
            <a:r>
              <a:rPr lang="en-US" i="1" dirty="0" smtClean="0"/>
              <a:t>d</a:t>
            </a:r>
            <a:r>
              <a:rPr lang="en-US" dirty="0" smtClean="0"/>
              <a:t> </a:t>
            </a:r>
            <a:r>
              <a:rPr lang="en-US" dirty="0" err="1" smtClean="0"/>
              <a:t>orbitals</a:t>
            </a:r>
            <a:r>
              <a:rPr lang="en-US" dirty="0" smtClean="0"/>
              <a:t> to split into two energy sublevels, which enables many of the complexes to absorb specific frequencies of light. Thus, the complexes form characteristic colored solutions and compounds. </a:t>
            </a:r>
            <a:r>
              <a:rPr lang="en-US" dirty="0" err="1" smtClean="0"/>
              <a:t>Complexation</a:t>
            </a:r>
            <a:r>
              <a:rPr lang="en-US" dirty="0" smtClean="0"/>
              <a:t> reactions sometimes </a:t>
            </a:r>
            <a:r>
              <a:rPr lang="en-US" dirty="0" err="1" smtClean="0"/>
              <a:t>enhanc</a:t>
            </a:r>
            <a:endParaRPr lang="en-US" dirty="0"/>
          </a:p>
        </p:txBody>
      </p:sp>
      <p:sp>
        <p:nvSpPr>
          <p:cNvPr id="4" name="Slide Number Placeholder 3"/>
          <p:cNvSpPr>
            <a:spLocks noGrp="1"/>
          </p:cNvSpPr>
          <p:nvPr>
            <p:ph type="sldNum" sz="quarter" idx="10"/>
          </p:nvPr>
        </p:nvSpPr>
        <p:spPr/>
        <p:txBody>
          <a:bodyPr/>
          <a:lstStyle/>
          <a:p>
            <a:fld id="{A385156A-3F9C-4159-AFEA-A0A7D82C2460}" type="slidenum">
              <a:rPr lang="en-US" smtClean="0"/>
              <a:pPr/>
              <a:t>15</a:t>
            </a:fld>
            <a:endParaRPr lang="en-US"/>
          </a:p>
        </p:txBody>
      </p:sp>
    </p:spTree>
    <p:extLst>
      <p:ext uri="{BB962C8B-B14F-4D97-AF65-F5344CB8AC3E}">
        <p14:creationId xmlns:p14="http://schemas.microsoft.com/office/powerpoint/2010/main" val="350715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85156A-3F9C-4159-AFEA-A0A7D82C2460}" type="slidenum">
              <a:rPr lang="en-US" smtClean="0"/>
              <a:pPr/>
              <a:t>20</a:t>
            </a:fld>
            <a:endParaRPr lang="en-US"/>
          </a:p>
        </p:txBody>
      </p:sp>
    </p:spTree>
    <p:extLst>
      <p:ext uri="{BB962C8B-B14F-4D97-AF65-F5344CB8AC3E}">
        <p14:creationId xmlns:p14="http://schemas.microsoft.com/office/powerpoint/2010/main" val="1748060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amount of</a:t>
            </a:r>
            <a:r>
              <a:rPr lang="en-US" baseline="0" dirty="0" smtClean="0"/>
              <a:t> splitting of energy levels depend upon ligand so if ammonia replaces water the delta E increase the </a:t>
            </a:r>
            <a:r>
              <a:rPr lang="en-US" baseline="0" dirty="0" err="1" smtClean="0"/>
              <a:t>colour</a:t>
            </a:r>
            <a:r>
              <a:rPr lang="en-US" baseline="0" dirty="0" smtClean="0"/>
              <a:t> of complexes becomes blue-violet as absorption occurs in the middle of the visible spectrum. Note that the molar absorption spectrum is larger as both spectra contain same concentration of Copper (II) ions.</a:t>
            </a:r>
          </a:p>
          <a:p>
            <a:endParaRPr lang="en-US" baseline="0" dirty="0" smtClean="0"/>
          </a:p>
          <a:p>
            <a:r>
              <a:rPr lang="en-US" dirty="0" smtClean="0"/>
              <a:t>Factors affecting magnitude of ∆E</a:t>
            </a:r>
          </a:p>
          <a:p>
            <a:r>
              <a:rPr lang="en-US" dirty="0" smtClean="0"/>
              <a:t>1. Oxidation state of metal e.g. </a:t>
            </a:r>
          </a:p>
          <a:p>
            <a:r>
              <a:rPr lang="en-US" dirty="0" smtClean="0"/>
              <a:t>2. Position of metal in periodic table </a:t>
            </a:r>
          </a:p>
          <a:p>
            <a:r>
              <a:rPr lang="en-US" dirty="0" smtClean="0"/>
              <a:t>3. Type of ligand in </a:t>
            </a:r>
            <a:r>
              <a:rPr lang="en-US" dirty="0" err="1" smtClean="0"/>
              <a:t>spectrochemical</a:t>
            </a:r>
            <a:r>
              <a:rPr lang="en-US" dirty="0" smtClean="0"/>
              <a:t> series </a:t>
            </a:r>
            <a:endParaRPr lang="en-US" dirty="0"/>
          </a:p>
        </p:txBody>
      </p:sp>
      <p:sp>
        <p:nvSpPr>
          <p:cNvPr id="4" name="Slide Number Placeholder 3"/>
          <p:cNvSpPr>
            <a:spLocks noGrp="1"/>
          </p:cNvSpPr>
          <p:nvPr>
            <p:ph type="sldNum" sz="quarter" idx="10"/>
          </p:nvPr>
        </p:nvSpPr>
        <p:spPr/>
        <p:txBody>
          <a:bodyPr/>
          <a:lstStyle/>
          <a:p>
            <a:fld id="{A385156A-3F9C-4159-AFEA-A0A7D82C2460}" type="slidenum">
              <a:rPr lang="en-US" smtClean="0"/>
              <a:pPr/>
              <a:t>22</a:t>
            </a:fld>
            <a:endParaRPr lang="en-US"/>
          </a:p>
        </p:txBody>
      </p:sp>
    </p:spTree>
    <p:extLst>
      <p:ext uri="{BB962C8B-B14F-4D97-AF65-F5344CB8AC3E}">
        <p14:creationId xmlns:p14="http://schemas.microsoft.com/office/powerpoint/2010/main" val="2596556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Stability of complex means the extent to which the complex will form or</a:t>
            </a:r>
            <a:r>
              <a:rPr lang="en-US" baseline="0" dirty="0" smtClean="0"/>
              <a:t> dissociate into its constituents.</a:t>
            </a:r>
          </a:p>
          <a:p>
            <a:r>
              <a:rPr lang="en-US" dirty="0" err="1" smtClean="0"/>
              <a:t>Colour</a:t>
            </a:r>
            <a:r>
              <a:rPr lang="en-US" dirty="0" smtClean="0"/>
              <a:t> of d-d transitions depends on magnitude of ΔE</a:t>
            </a:r>
            <a:endParaRPr lang="en-US" dirty="0"/>
          </a:p>
        </p:txBody>
      </p:sp>
      <p:sp>
        <p:nvSpPr>
          <p:cNvPr id="4" name="Slide Number Placeholder 3"/>
          <p:cNvSpPr>
            <a:spLocks noGrp="1"/>
          </p:cNvSpPr>
          <p:nvPr>
            <p:ph type="sldNum" sz="quarter" idx="10"/>
          </p:nvPr>
        </p:nvSpPr>
        <p:spPr/>
        <p:txBody>
          <a:bodyPr/>
          <a:lstStyle/>
          <a:p>
            <a:fld id="{A385156A-3F9C-4159-AFEA-A0A7D82C2460}" type="slidenum">
              <a:rPr lang="en-US" smtClean="0"/>
              <a:pPr/>
              <a:t>23</a:t>
            </a:fld>
            <a:endParaRPr lang="en-US"/>
          </a:p>
        </p:txBody>
      </p:sp>
    </p:spTree>
    <p:extLst>
      <p:ext uri="{BB962C8B-B14F-4D97-AF65-F5344CB8AC3E}">
        <p14:creationId xmlns:p14="http://schemas.microsoft.com/office/powerpoint/2010/main" val="2910574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799AB43B-CB52-422C-87C7-5C7797424461}" type="datetime1">
              <a:rPr lang="en-US" smtClean="0"/>
              <a:pPr/>
              <a:t>1/15/2020</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523BF357-579F-4E4B-8D97-2C9857A34FC8}"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369B64F-F9F7-4699-A0BF-998518E1F1D4}" type="datetime1">
              <a:rPr lang="en-US" smtClean="0"/>
              <a:pPr/>
              <a:t>1/15/2020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23BF357-579F-4E4B-8D97-2C9857A34FC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8A654C2-9E4C-4950-81D5-14C2FD77F1BE}" type="datetime1">
              <a:rPr lang="en-US" smtClean="0"/>
              <a:pPr/>
              <a:t>1/15/2020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23BF357-579F-4E4B-8D97-2C9857A34FC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799AB43B-CB52-422C-87C7-5C7797424461}" type="datetime1">
              <a:rPr lang="en-US" smtClean="0"/>
              <a:pPr/>
              <a:t>1/15/2020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23BF357-579F-4E4B-8D97-2C9857A34FC8}"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8D1717C-846D-4004-A653-D50F3611B926}" type="datetime1">
              <a:rPr lang="en-US" smtClean="0"/>
              <a:pPr/>
              <a:t>1/15/2020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23BF357-579F-4E4B-8D97-2C9857A34FC8}"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B58AC36-DBBD-49EC-90B2-DFA2BC432337}" type="datetime1">
              <a:rPr lang="en-US" smtClean="0"/>
              <a:pPr/>
              <a:t>1/15/2020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23BF357-579F-4E4B-8D97-2C9857A34FC8}"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13C2F74-44BF-4C2E-AA28-90CACBFEE922}" type="datetime1">
              <a:rPr lang="en-US" smtClean="0"/>
              <a:pPr/>
              <a:t>1/15/2020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23BF357-579F-4E4B-8D97-2C9857A34FC8}"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961EF00-A6E3-413F-B57C-7AA3818EEE06}" type="datetime1">
              <a:rPr lang="en-US" smtClean="0"/>
              <a:pPr/>
              <a:t>1/15/2020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23BF357-579F-4E4B-8D97-2C9857A34FC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F873A909-124A-4147-ACB9-D2E48199C740}" type="datetime1">
              <a:rPr lang="en-US" smtClean="0"/>
              <a:pPr/>
              <a:t>1/15/2020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23BF357-579F-4E4B-8D97-2C9857A34FC8}"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D9375EC7-543C-42DE-8120-6F002B75394C}" type="datetime1">
              <a:rPr lang="en-US" smtClean="0"/>
              <a:pPr/>
              <a:t>1/15/2020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23BF357-579F-4E4B-8D97-2C9857A34FC8}"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647F19D9-31A9-499C-BA2E-D0967EE7BFC2}" type="datetime1">
              <a:rPr lang="en-US" smtClean="0"/>
              <a:pPr/>
              <a:t>1/15/2020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23BF357-579F-4E4B-8D97-2C9857A34FC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8D1717C-846D-4004-A653-D50F3611B926}" type="datetime1">
              <a:rPr lang="en-US" smtClean="0"/>
              <a:pPr/>
              <a:t>1/15/2020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23BF357-579F-4E4B-8D97-2C9857A34FC8}"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CB3EAC0-E272-4DF2-AD4A-32B1FC43C571}" type="datetime1">
              <a:rPr lang="en-US" smtClean="0"/>
              <a:pPr/>
              <a:t>1/15/2020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23BF357-579F-4E4B-8D97-2C9857A34FC8}"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369B64F-F9F7-4699-A0BF-998518E1F1D4}" type="datetime1">
              <a:rPr lang="en-US" smtClean="0"/>
              <a:pPr/>
              <a:t>1/15/2020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23BF357-579F-4E4B-8D97-2C9857A34FC8}"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8A654C2-9E4C-4950-81D5-14C2FD77F1BE}" type="datetime1">
              <a:rPr lang="en-US" smtClean="0"/>
              <a:pPr/>
              <a:t>1/15/2020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23BF357-579F-4E4B-8D97-2C9857A34FC8}"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799AB43B-CB52-422C-87C7-5C7797424461}" type="datetime1">
              <a:rPr lang="en-US" smtClean="0"/>
              <a:pPr/>
              <a:t>1/15/2020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523BF357-579F-4E4B-8D97-2C9857A34FC8}"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8D1717C-846D-4004-A653-D50F3611B926}" type="datetime1">
              <a:rPr lang="en-US" smtClean="0"/>
              <a:pPr/>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3BF357-579F-4E4B-8D97-2C9857A34FC8}"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B58AC36-DBBD-49EC-90B2-DFA2BC432337}" type="datetime1">
              <a:rPr lang="en-US" smtClean="0"/>
              <a:pPr/>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523BF357-579F-4E4B-8D97-2C9857A34FC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3C2F74-44BF-4C2E-AA28-90CACBFEE922}" type="datetime1">
              <a:rPr lang="en-US" smtClean="0"/>
              <a:pPr/>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3BF357-579F-4E4B-8D97-2C9857A34FC8}"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961EF00-A6E3-413F-B57C-7AA3818EEE06}" type="datetime1">
              <a:rPr lang="en-US" smtClean="0"/>
              <a:pPr/>
              <a:t>1/15/2020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3BF357-579F-4E4B-8D97-2C9857A34FC8}"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873A909-124A-4147-ACB9-D2E48199C740}" type="datetime1">
              <a:rPr lang="en-US" smtClean="0"/>
              <a:pPr/>
              <a:t>1/15/2020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3BF357-579F-4E4B-8D97-2C9857A34FC8}"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375EC7-543C-42DE-8120-6F002B75394C}" type="datetime1">
              <a:rPr lang="en-US" smtClean="0"/>
              <a:pPr/>
              <a:t>1/15/2020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3BF357-579F-4E4B-8D97-2C9857A34FC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B58AC36-DBBD-49EC-90B2-DFA2BC432337}" type="datetime1">
              <a:rPr lang="en-US" smtClean="0"/>
              <a:pPr/>
              <a:t>1/15/2020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23BF357-579F-4E4B-8D97-2C9857A34FC8}"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47F19D9-31A9-499C-BA2E-D0967EE7BFC2}" type="datetime1">
              <a:rPr lang="en-US" smtClean="0"/>
              <a:pPr/>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3BF357-579F-4E4B-8D97-2C9857A34FC8}"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CB3EAC0-E272-4DF2-AD4A-32B1FC43C571}" type="datetime1">
              <a:rPr lang="en-US" smtClean="0"/>
              <a:pPr/>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3BF357-579F-4E4B-8D97-2C9857A34FC8}"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369B64F-F9F7-4699-A0BF-998518E1F1D4}" type="datetime1">
              <a:rPr lang="en-US" smtClean="0"/>
              <a:pPr/>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3BF357-579F-4E4B-8D97-2C9857A34FC8}"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8A654C2-9E4C-4950-81D5-14C2FD77F1BE}" type="datetime1">
              <a:rPr lang="en-US" smtClean="0"/>
              <a:pPr/>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3BF357-579F-4E4B-8D97-2C9857A34FC8}"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9AB43B-CB52-422C-87C7-5C7797424461}" type="datetime1">
              <a:rPr lang="en-US" smtClean="0"/>
              <a:pPr/>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3BF357-579F-4E4B-8D97-2C9857A34FC8}" type="slidenum">
              <a:rPr lang="en-US" smtClean="0"/>
              <a:pPr/>
              <a:t>‹#›</a:t>
            </a:fld>
            <a:endParaRPr lang="en-US"/>
          </a:p>
        </p:txBody>
      </p:sp>
    </p:spTree>
    <p:extLst>
      <p:ext uri="{BB962C8B-B14F-4D97-AF65-F5344CB8AC3E}">
        <p14:creationId xmlns:p14="http://schemas.microsoft.com/office/powerpoint/2010/main" val="27569361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D1717C-846D-4004-A653-D50F3611B926}" type="datetime1">
              <a:rPr lang="en-US" smtClean="0"/>
              <a:pPr/>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3BF357-579F-4E4B-8D97-2C9857A34FC8}" type="slidenum">
              <a:rPr lang="en-US" smtClean="0"/>
              <a:pPr/>
              <a:t>‹#›</a:t>
            </a:fld>
            <a:endParaRPr lang="en-US"/>
          </a:p>
        </p:txBody>
      </p:sp>
    </p:spTree>
    <p:extLst>
      <p:ext uri="{BB962C8B-B14F-4D97-AF65-F5344CB8AC3E}">
        <p14:creationId xmlns:p14="http://schemas.microsoft.com/office/powerpoint/2010/main" val="3756899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58AC36-DBBD-49EC-90B2-DFA2BC432337}" type="datetime1">
              <a:rPr lang="en-US" smtClean="0"/>
              <a:pPr/>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3BF357-579F-4E4B-8D97-2C9857A34FC8}" type="slidenum">
              <a:rPr lang="en-US" smtClean="0"/>
              <a:pPr/>
              <a:t>‹#›</a:t>
            </a:fld>
            <a:endParaRPr lang="en-US"/>
          </a:p>
        </p:txBody>
      </p:sp>
    </p:spTree>
    <p:extLst>
      <p:ext uri="{BB962C8B-B14F-4D97-AF65-F5344CB8AC3E}">
        <p14:creationId xmlns:p14="http://schemas.microsoft.com/office/powerpoint/2010/main" val="17665429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3C2F74-44BF-4C2E-AA28-90CACBFEE922}" type="datetime1">
              <a:rPr lang="en-US" smtClean="0"/>
              <a:pPr/>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3BF357-579F-4E4B-8D97-2C9857A34FC8}" type="slidenum">
              <a:rPr lang="en-US" smtClean="0"/>
              <a:pPr/>
              <a:t>‹#›</a:t>
            </a:fld>
            <a:endParaRPr lang="en-US"/>
          </a:p>
        </p:txBody>
      </p:sp>
    </p:spTree>
    <p:extLst>
      <p:ext uri="{BB962C8B-B14F-4D97-AF65-F5344CB8AC3E}">
        <p14:creationId xmlns:p14="http://schemas.microsoft.com/office/powerpoint/2010/main" val="18213621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61EF00-A6E3-413F-B57C-7AA3818EEE06}" type="datetime1">
              <a:rPr lang="en-US" smtClean="0"/>
              <a:pPr/>
              <a:t>1/15/2020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3BF357-579F-4E4B-8D97-2C9857A34FC8}" type="slidenum">
              <a:rPr lang="en-US" smtClean="0"/>
              <a:pPr/>
              <a:t>‹#›</a:t>
            </a:fld>
            <a:endParaRPr lang="en-US"/>
          </a:p>
        </p:txBody>
      </p:sp>
    </p:spTree>
    <p:extLst>
      <p:ext uri="{BB962C8B-B14F-4D97-AF65-F5344CB8AC3E}">
        <p14:creationId xmlns:p14="http://schemas.microsoft.com/office/powerpoint/2010/main" val="5893219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73A909-124A-4147-ACB9-D2E48199C740}" type="datetime1">
              <a:rPr lang="en-US" smtClean="0"/>
              <a:pPr/>
              <a:t>1/15/2020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3BF357-579F-4E4B-8D97-2C9857A34FC8}" type="slidenum">
              <a:rPr lang="en-US" smtClean="0"/>
              <a:pPr/>
              <a:t>‹#›</a:t>
            </a:fld>
            <a:endParaRPr lang="en-US"/>
          </a:p>
        </p:txBody>
      </p:sp>
    </p:spTree>
    <p:extLst>
      <p:ext uri="{BB962C8B-B14F-4D97-AF65-F5344CB8AC3E}">
        <p14:creationId xmlns:p14="http://schemas.microsoft.com/office/powerpoint/2010/main" val="3409474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13C2F74-44BF-4C2E-AA28-90CACBFEE922}" type="datetime1">
              <a:rPr lang="en-US" smtClean="0"/>
              <a:pPr/>
              <a:t>1/15/2020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23BF357-579F-4E4B-8D97-2C9857A34FC8}"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375EC7-543C-42DE-8120-6F002B75394C}" type="datetime1">
              <a:rPr lang="en-US" smtClean="0"/>
              <a:pPr/>
              <a:t>1/15/2020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3BF357-579F-4E4B-8D97-2C9857A34FC8}" type="slidenum">
              <a:rPr lang="en-US" smtClean="0"/>
              <a:pPr/>
              <a:t>‹#›</a:t>
            </a:fld>
            <a:endParaRPr lang="en-US"/>
          </a:p>
        </p:txBody>
      </p:sp>
    </p:spTree>
    <p:extLst>
      <p:ext uri="{BB962C8B-B14F-4D97-AF65-F5344CB8AC3E}">
        <p14:creationId xmlns:p14="http://schemas.microsoft.com/office/powerpoint/2010/main" val="37422497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7F19D9-31A9-499C-BA2E-D0967EE7BFC2}" type="datetime1">
              <a:rPr lang="en-US" smtClean="0"/>
              <a:pPr/>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3BF357-579F-4E4B-8D97-2C9857A34FC8}" type="slidenum">
              <a:rPr lang="en-US" smtClean="0"/>
              <a:pPr/>
              <a:t>‹#›</a:t>
            </a:fld>
            <a:endParaRPr lang="en-US"/>
          </a:p>
        </p:txBody>
      </p:sp>
    </p:spTree>
    <p:extLst>
      <p:ext uri="{BB962C8B-B14F-4D97-AF65-F5344CB8AC3E}">
        <p14:creationId xmlns:p14="http://schemas.microsoft.com/office/powerpoint/2010/main" val="12272497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B3EAC0-E272-4DF2-AD4A-32B1FC43C571}" type="datetime1">
              <a:rPr lang="en-US" smtClean="0"/>
              <a:pPr/>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3BF357-579F-4E4B-8D97-2C9857A34FC8}" type="slidenum">
              <a:rPr lang="en-US" smtClean="0"/>
              <a:pPr/>
              <a:t>‹#›</a:t>
            </a:fld>
            <a:endParaRPr lang="en-US"/>
          </a:p>
        </p:txBody>
      </p:sp>
    </p:spTree>
    <p:extLst>
      <p:ext uri="{BB962C8B-B14F-4D97-AF65-F5344CB8AC3E}">
        <p14:creationId xmlns:p14="http://schemas.microsoft.com/office/powerpoint/2010/main" val="13536400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69B64F-F9F7-4699-A0BF-998518E1F1D4}" type="datetime1">
              <a:rPr lang="en-US" smtClean="0"/>
              <a:pPr/>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3BF357-579F-4E4B-8D97-2C9857A34FC8}" type="slidenum">
              <a:rPr lang="en-US" smtClean="0"/>
              <a:pPr/>
              <a:t>‹#›</a:t>
            </a:fld>
            <a:endParaRPr lang="en-US"/>
          </a:p>
        </p:txBody>
      </p:sp>
    </p:spTree>
    <p:extLst>
      <p:ext uri="{BB962C8B-B14F-4D97-AF65-F5344CB8AC3E}">
        <p14:creationId xmlns:p14="http://schemas.microsoft.com/office/powerpoint/2010/main" val="28616689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A654C2-9E4C-4950-81D5-14C2FD77F1BE}" type="datetime1">
              <a:rPr lang="en-US" smtClean="0"/>
              <a:pPr/>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3BF357-579F-4E4B-8D97-2C9857A34FC8}" type="slidenum">
              <a:rPr lang="en-US" smtClean="0"/>
              <a:pPr/>
              <a:t>‹#›</a:t>
            </a:fld>
            <a:endParaRPr lang="en-US"/>
          </a:p>
        </p:txBody>
      </p:sp>
    </p:spTree>
    <p:extLst>
      <p:ext uri="{BB962C8B-B14F-4D97-AF65-F5344CB8AC3E}">
        <p14:creationId xmlns:p14="http://schemas.microsoft.com/office/powerpoint/2010/main" val="2172476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961EF00-A6E3-413F-B57C-7AA3818EEE06}" type="datetime1">
              <a:rPr lang="en-US" smtClean="0"/>
              <a:pPr/>
              <a:t>1/15/2020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23BF357-579F-4E4B-8D97-2C9857A34FC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873A909-124A-4147-ACB9-D2E48199C740}" type="datetime1">
              <a:rPr lang="en-US" smtClean="0"/>
              <a:pPr/>
              <a:t>1/15/2020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23BF357-579F-4E4B-8D97-2C9857A34FC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D9375EC7-543C-42DE-8120-6F002B75394C}" type="datetime1">
              <a:rPr lang="en-US" smtClean="0"/>
              <a:pPr/>
              <a:t>1/15/2020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23BF357-579F-4E4B-8D97-2C9857A34FC8}"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47F19D9-31A9-499C-BA2E-D0967EE7BFC2}" type="datetime1">
              <a:rPr lang="en-US" smtClean="0"/>
              <a:pPr/>
              <a:t>1/15/2020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23BF357-579F-4E4B-8D97-2C9857A34FC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4CB3EAC0-E272-4DF2-AD4A-32B1FC43C571}" type="datetime1">
              <a:rPr lang="en-US" smtClean="0"/>
              <a:pPr/>
              <a:t>1/15/2020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23BF357-579F-4E4B-8D97-2C9857A34FC8}"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76AB58E-6F5E-44A7-94A6-FE626FE37554}" type="datetime1">
              <a:rPr lang="en-US" smtClean="0"/>
              <a:pPr/>
              <a:t>1/15/2020</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23BF357-579F-4E4B-8D97-2C9857A34FC8}"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76AB58E-6F5E-44A7-94A6-FE626FE37554}" type="datetime1">
              <a:rPr lang="en-US" smtClean="0"/>
              <a:pPr/>
              <a:t>1/15/2020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23BF357-579F-4E4B-8D97-2C9857A34FC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76AB58E-6F5E-44A7-94A6-FE626FE37554}" type="datetime1">
              <a:rPr lang="en-US" smtClean="0"/>
              <a:pPr/>
              <a:t>1/15/2020</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523BF357-579F-4E4B-8D97-2C9857A34FC8}"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6AB58E-6F5E-44A7-94A6-FE626FE37554}" type="datetime1">
              <a:rPr lang="en-US" smtClean="0"/>
              <a:pPr/>
              <a:t>1/15/2020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3BF357-579F-4E4B-8D97-2C9857A34FC8}" type="slidenum">
              <a:rPr lang="en-US" smtClean="0"/>
              <a:pPr/>
              <a:t>‹#›</a:t>
            </a:fld>
            <a:endParaRPr lang="en-US"/>
          </a:p>
        </p:txBody>
      </p:sp>
    </p:spTree>
    <p:extLst>
      <p:ext uri="{BB962C8B-B14F-4D97-AF65-F5344CB8AC3E}">
        <p14:creationId xmlns:p14="http://schemas.microsoft.com/office/powerpoint/2010/main" val="63880082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7.gif"/><Relationship Id="rId4" Type="http://schemas.openxmlformats.org/officeDocument/2006/relationships/image" Target="../media/image26.gif"/></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jpeg"/></Relationships>
</file>

<file path=ppt/slides/_rels/slide3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2.emf"/><Relationship Id="rId4" Type="http://schemas.openxmlformats.org/officeDocument/2006/relationships/oleObject" Target="../embeddings/Microsoft_Word_97_-_2003_Document1.doc"/></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43.png"/></Relationships>
</file>

<file path=ppt/slides/_rels/slide4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www.hindawi.com/53790962/" TargetMode="External"/><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59.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27037"/>
            <a:ext cx="8915400" cy="4525963"/>
          </a:xfrm>
        </p:spPr>
        <p:txBody>
          <a:bodyPr>
            <a:normAutofit/>
          </a:bodyPr>
          <a:lstStyle/>
          <a:p>
            <a:pPr algn="r">
              <a:buNone/>
            </a:pPr>
            <a:r>
              <a:rPr lang="en-US" sz="1600" i="1" dirty="0" smtClean="0"/>
              <a:t> NCEAC  Sept 25  2013</a:t>
            </a:r>
            <a:endParaRPr lang="en-US" sz="1600" dirty="0" smtClean="0"/>
          </a:p>
          <a:p>
            <a:pPr algn="ctr">
              <a:buNone/>
            </a:pPr>
            <a:r>
              <a:rPr lang="en-US" sz="4000" b="1" dirty="0" smtClean="0"/>
              <a:t>UV-Visible spectroscopy – an economic tool for trace metal </a:t>
            </a:r>
            <a:r>
              <a:rPr lang="en-US" sz="4000" b="1" smtClean="0"/>
              <a:t>analysis</a:t>
            </a:r>
            <a:r>
              <a:rPr lang="en-US" sz="4000" b="1" smtClean="0">
                <a:solidFill>
                  <a:srgbClr val="006600"/>
                </a:solidFill>
              </a:rPr>
              <a:t>  </a:t>
            </a:r>
            <a:r>
              <a:rPr lang="en-US" sz="1800" b="1" smtClean="0">
                <a:solidFill>
                  <a:srgbClr val="FF0000"/>
                </a:solidFill>
              </a:rPr>
              <a:t> </a:t>
            </a:r>
            <a:r>
              <a:rPr lang="en-US" sz="2400" dirty="0" smtClean="0">
                <a:solidFill>
                  <a:srgbClr val="0070C0"/>
                </a:solidFill>
              </a:rPr>
              <a:t> </a:t>
            </a:r>
          </a:p>
          <a:p>
            <a:pPr>
              <a:buNone/>
            </a:pPr>
            <a:endParaRPr lang="en-US" dirty="0" smtClean="0"/>
          </a:p>
          <a:p>
            <a:pPr algn="ctr">
              <a:buNone/>
            </a:pPr>
            <a:endParaRPr lang="en-US" b="1" dirty="0">
              <a:solidFill>
                <a:srgbClr val="006600"/>
              </a:solidFill>
            </a:endParaRPr>
          </a:p>
        </p:txBody>
      </p:sp>
      <p:pic>
        <p:nvPicPr>
          <p:cNvPr id="11" name="Picture 2" descr="http://www.iccs.edu/images/company_profile/banner/c9424b2cc4bf121444f2acf81adad3ea.jpg"/>
          <p:cNvPicPr>
            <a:picLocks noChangeAspect="1" noChangeArrowheads="1"/>
          </p:cNvPicPr>
          <p:nvPr/>
        </p:nvPicPr>
        <p:blipFill>
          <a:blip r:embed="rId2" cstate="print"/>
          <a:srcRect/>
          <a:stretch>
            <a:fillRect/>
          </a:stretch>
        </p:blipFill>
        <p:spPr bwMode="auto">
          <a:xfrm>
            <a:off x="1295400" y="4267200"/>
            <a:ext cx="6477000" cy="25146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866888" cy="1143000"/>
          </a:xfrm>
        </p:spPr>
        <p:txBody>
          <a:bodyPr>
            <a:normAutofit/>
          </a:bodyPr>
          <a:lstStyle/>
          <a:p>
            <a:pPr algn="ctr"/>
            <a:endParaRPr lang="en-US" dirty="0"/>
          </a:p>
        </p:txBody>
      </p:sp>
      <p:sp>
        <p:nvSpPr>
          <p:cNvPr id="4" name="Slide Number Placeholder 3"/>
          <p:cNvSpPr>
            <a:spLocks noGrp="1"/>
          </p:cNvSpPr>
          <p:nvPr>
            <p:ph type="sldNum" sz="quarter" idx="12"/>
          </p:nvPr>
        </p:nvSpPr>
        <p:spPr/>
        <p:txBody>
          <a:bodyPr/>
          <a:lstStyle/>
          <a:p>
            <a:fld id="{523BF357-579F-4E4B-8D97-2C9857A34FC8}" type="slidenum">
              <a:rPr lang="en-US" smtClean="0"/>
              <a:pPr/>
              <a:t>10</a:t>
            </a:fld>
            <a:endParaRPr lang="en-US"/>
          </a:p>
        </p:txBody>
      </p:sp>
      <p:sp>
        <p:nvSpPr>
          <p:cNvPr id="5" name="Content Placeholder 4"/>
          <p:cNvSpPr>
            <a:spLocks noGrp="1"/>
          </p:cNvSpPr>
          <p:nvPr>
            <p:ph idx="1"/>
          </p:nvPr>
        </p:nvSpPr>
        <p:spPr>
          <a:xfrm>
            <a:off x="1143000" y="1447800"/>
            <a:ext cx="7790688" cy="4800600"/>
          </a:xfrm>
        </p:spPr>
        <p:txBody>
          <a:bodyPr/>
          <a:lstStyle/>
          <a:p>
            <a:endParaRPr lang="en-US" dirty="0" smtClean="0"/>
          </a:p>
          <a:p>
            <a:pPr algn="ctr"/>
            <a:endParaRPr lang="en-US" dirty="0" smtClean="0"/>
          </a:p>
          <a:p>
            <a:pPr algn="ctr">
              <a:buNone/>
            </a:pPr>
            <a:r>
              <a:rPr lang="en-US" dirty="0" smtClean="0"/>
              <a:t>    </a:t>
            </a:r>
            <a:r>
              <a:rPr lang="en-US" sz="3600" b="1" dirty="0" smtClean="0"/>
              <a:t>Why some metal salts are white and some </a:t>
            </a:r>
            <a:r>
              <a:rPr lang="en-US" sz="3600" b="1" dirty="0" err="1" smtClean="0">
                <a:solidFill>
                  <a:srgbClr val="7030A0"/>
                </a:solidFill>
              </a:rPr>
              <a:t>co</a:t>
            </a:r>
            <a:r>
              <a:rPr lang="en-US" sz="3600" b="1" dirty="0" err="1" smtClean="0">
                <a:solidFill>
                  <a:srgbClr val="0070C0"/>
                </a:solidFill>
              </a:rPr>
              <a:t>lo</a:t>
            </a:r>
            <a:r>
              <a:rPr lang="en-US" sz="3600" b="1" dirty="0" err="1" smtClean="0">
                <a:solidFill>
                  <a:srgbClr val="00B050"/>
                </a:solidFill>
              </a:rPr>
              <a:t>ur</a:t>
            </a:r>
            <a:r>
              <a:rPr lang="en-US" sz="3600" b="1" dirty="0" err="1" smtClean="0">
                <a:solidFill>
                  <a:srgbClr val="FF0000"/>
                </a:solidFill>
              </a:rPr>
              <a:t>ed</a:t>
            </a:r>
            <a:r>
              <a:rPr lang="en-US" sz="3600" b="1" dirty="0" smtClean="0"/>
              <a:t>  ?</a:t>
            </a:r>
          </a:p>
          <a:p>
            <a:endParaRPr lang="en-US" sz="3600" dirty="0"/>
          </a:p>
        </p:txBody>
      </p:sp>
    </p:spTree>
  </p:cSld>
  <p:clrMapOvr>
    <a:masterClrMapping/>
  </p:clrMapOvr>
  <p:transition>
    <p:sndAc>
      <p:stSnd>
        <p:snd r:embed="rId2" name="push.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943088" cy="1143000"/>
          </a:xfrm>
        </p:spPr>
        <p:txBody>
          <a:bodyPr/>
          <a:lstStyle/>
          <a:p>
            <a:r>
              <a:rPr lang="en-US" sz="2000" dirty="0" smtClean="0"/>
              <a:t>Absorb in UV range  - </a:t>
            </a:r>
            <a:r>
              <a:rPr lang="en-US" sz="2000" dirty="0" err="1" smtClean="0"/>
              <a:t>colourless</a:t>
            </a:r>
            <a:r>
              <a:rPr lang="en-US" sz="2000" dirty="0" smtClean="0"/>
              <a:t>          Absorb Visible range – </a:t>
            </a:r>
            <a:r>
              <a:rPr lang="en-US" sz="2000" dirty="0" err="1" smtClean="0"/>
              <a:t>coloured</a:t>
            </a:r>
            <a:r>
              <a:rPr lang="en-US" sz="2000" dirty="0" smtClean="0"/>
              <a:t> </a:t>
            </a:r>
            <a:endParaRPr lang="en-US" dirty="0"/>
          </a:p>
        </p:txBody>
      </p:sp>
      <p:sp>
        <p:nvSpPr>
          <p:cNvPr id="3" name="Content Placeholder 2"/>
          <p:cNvSpPr>
            <a:spLocks noGrp="1"/>
          </p:cNvSpPr>
          <p:nvPr>
            <p:ph idx="1"/>
          </p:nvPr>
        </p:nvSpPr>
        <p:spPr>
          <a:xfrm>
            <a:off x="1143000" y="1447800"/>
            <a:ext cx="3200400" cy="4800600"/>
          </a:xfrm>
        </p:spPr>
        <p:txBody>
          <a:bodyPr>
            <a:normAutofit fontScale="85000" lnSpcReduction="20000"/>
          </a:bodyPr>
          <a:lstStyle/>
          <a:p>
            <a:pPr>
              <a:buNone/>
            </a:pPr>
            <a:r>
              <a:rPr lang="en-US" b="1" dirty="0" smtClean="0"/>
              <a:t>Na+ ions</a:t>
            </a:r>
          </a:p>
          <a:p>
            <a:pPr>
              <a:buNone/>
            </a:pPr>
            <a:r>
              <a:rPr lang="en-US" b="1" dirty="0" err="1" smtClean="0"/>
              <a:t>Colourless</a:t>
            </a:r>
            <a:endParaRPr lang="en-US" b="1" dirty="0" smtClean="0"/>
          </a:p>
          <a:p>
            <a:pPr>
              <a:buNone/>
            </a:pPr>
            <a:r>
              <a:rPr lang="en-US" dirty="0" smtClean="0"/>
              <a:t>   </a:t>
            </a:r>
            <a:r>
              <a:rPr lang="en-US" sz="2200" dirty="0" smtClean="0"/>
              <a:t>3d -----</a:t>
            </a:r>
          </a:p>
          <a:p>
            <a:r>
              <a:rPr lang="en-US" sz="2200" dirty="0" smtClean="0"/>
              <a:t>3p ---</a:t>
            </a:r>
          </a:p>
          <a:p>
            <a:r>
              <a:rPr lang="en-US" dirty="0" smtClean="0"/>
              <a:t>3s -</a:t>
            </a:r>
          </a:p>
          <a:p>
            <a:endParaRPr lang="en-US" dirty="0" smtClean="0"/>
          </a:p>
          <a:p>
            <a:r>
              <a:rPr lang="en-US" dirty="0" smtClean="0"/>
              <a:t>      </a:t>
            </a:r>
            <a:r>
              <a:rPr lang="el-GR" dirty="0" smtClean="0"/>
              <a:t>Δ</a:t>
            </a:r>
            <a:r>
              <a:rPr lang="en-US" dirty="0" smtClean="0"/>
              <a:t>E </a:t>
            </a:r>
            <a:r>
              <a:rPr lang="en-US" sz="1900" dirty="0" smtClean="0"/>
              <a:t>higher               </a:t>
            </a:r>
          </a:p>
          <a:p>
            <a:r>
              <a:rPr lang="en-US" sz="1900" dirty="0" smtClean="0"/>
              <a:t>                  between </a:t>
            </a:r>
          </a:p>
          <a:p>
            <a:r>
              <a:rPr lang="en-US" sz="1900" dirty="0" smtClean="0"/>
              <a:t>                  2p and 3s </a:t>
            </a:r>
            <a:endParaRPr lang="en-US" dirty="0" smtClean="0"/>
          </a:p>
          <a:p>
            <a:endParaRPr lang="en-US" dirty="0" smtClean="0"/>
          </a:p>
          <a:p>
            <a:r>
              <a:rPr lang="en-US" dirty="0" smtClean="0"/>
              <a:t>2p </a:t>
            </a:r>
          </a:p>
          <a:p>
            <a:r>
              <a:rPr lang="en-US" dirty="0" smtClean="0"/>
              <a:t>2s             </a:t>
            </a:r>
            <a:endParaRPr lang="en-US" dirty="0"/>
          </a:p>
        </p:txBody>
      </p:sp>
      <p:sp>
        <p:nvSpPr>
          <p:cNvPr id="4" name="Slide Number Placeholder 3"/>
          <p:cNvSpPr>
            <a:spLocks noGrp="1"/>
          </p:cNvSpPr>
          <p:nvPr>
            <p:ph type="sldNum" sz="quarter" idx="12"/>
          </p:nvPr>
        </p:nvSpPr>
        <p:spPr/>
        <p:txBody>
          <a:bodyPr/>
          <a:lstStyle/>
          <a:p>
            <a:fld id="{523BF357-579F-4E4B-8D97-2C9857A34FC8}" type="slidenum">
              <a:rPr lang="en-US" smtClean="0"/>
              <a:pPr/>
              <a:t>11</a:t>
            </a:fld>
            <a:endParaRPr lang="en-US"/>
          </a:p>
        </p:txBody>
      </p:sp>
      <p:sp>
        <p:nvSpPr>
          <p:cNvPr id="5" name="TextBox 4"/>
          <p:cNvSpPr txBox="1"/>
          <p:nvPr/>
        </p:nvSpPr>
        <p:spPr>
          <a:xfrm>
            <a:off x="4648200" y="1447800"/>
            <a:ext cx="3886200" cy="4339650"/>
          </a:xfrm>
          <a:prstGeom prst="rect">
            <a:avLst/>
          </a:prstGeom>
          <a:noFill/>
        </p:spPr>
        <p:txBody>
          <a:bodyPr wrap="square" rtlCol="0">
            <a:spAutoFit/>
          </a:bodyPr>
          <a:lstStyle/>
          <a:p>
            <a:r>
              <a:rPr lang="en-US" sz="3200" b="1" dirty="0" smtClean="0"/>
              <a:t>Cu</a:t>
            </a:r>
            <a:r>
              <a:rPr lang="en-US" sz="3200" b="1" baseline="30000" dirty="0" smtClean="0"/>
              <a:t>2+</a:t>
            </a:r>
            <a:r>
              <a:rPr lang="en-US" sz="3200" b="1" dirty="0" smtClean="0"/>
              <a:t> ions </a:t>
            </a:r>
            <a:r>
              <a:rPr lang="en-US" sz="3200" b="1" dirty="0" err="1" smtClean="0">
                <a:solidFill>
                  <a:srgbClr val="7030A0"/>
                </a:solidFill>
              </a:rPr>
              <a:t>co</a:t>
            </a:r>
            <a:r>
              <a:rPr lang="en-US" sz="3200" b="1" dirty="0" err="1" smtClean="0">
                <a:solidFill>
                  <a:srgbClr val="0070C0"/>
                </a:solidFill>
              </a:rPr>
              <a:t>lo</a:t>
            </a:r>
            <a:r>
              <a:rPr lang="en-US" sz="3200" b="1" dirty="0" err="1" smtClean="0">
                <a:solidFill>
                  <a:srgbClr val="00B050"/>
                </a:solidFill>
              </a:rPr>
              <a:t>ur</a:t>
            </a:r>
            <a:r>
              <a:rPr lang="en-US" sz="3200" b="1" dirty="0" err="1" smtClean="0">
                <a:solidFill>
                  <a:srgbClr val="FF0000"/>
                </a:solidFill>
              </a:rPr>
              <a:t>ed</a:t>
            </a:r>
            <a:r>
              <a:rPr lang="en-US" sz="3200" b="1" dirty="0" smtClean="0"/>
              <a:t> </a:t>
            </a:r>
          </a:p>
          <a:p>
            <a:endParaRPr lang="en-US" sz="3200" dirty="0" smtClean="0"/>
          </a:p>
          <a:p>
            <a:r>
              <a:rPr lang="en-US" sz="3200" dirty="0" smtClean="0"/>
              <a:t>                    --</a:t>
            </a:r>
          </a:p>
          <a:p>
            <a:r>
              <a:rPr lang="en-US" sz="3200" dirty="0" smtClean="0"/>
              <a:t>3d -----                  </a:t>
            </a:r>
            <a:r>
              <a:rPr lang="el-GR" sz="3200" dirty="0" smtClean="0"/>
              <a:t>Δ</a:t>
            </a:r>
            <a:r>
              <a:rPr lang="en-US" sz="3200" dirty="0" smtClean="0"/>
              <a:t>E </a:t>
            </a:r>
          </a:p>
          <a:p>
            <a:r>
              <a:rPr lang="en-US" sz="3200" dirty="0" smtClean="0"/>
              <a:t>                   ---      </a:t>
            </a:r>
            <a:r>
              <a:rPr lang="en-US" sz="1600" dirty="0" smtClean="0"/>
              <a:t>small</a:t>
            </a:r>
            <a:r>
              <a:rPr lang="en-US" sz="2000" dirty="0" smtClean="0"/>
              <a:t> </a:t>
            </a:r>
          </a:p>
          <a:p>
            <a:endParaRPr lang="en-US" sz="2000" dirty="0" smtClean="0"/>
          </a:p>
          <a:p>
            <a:endParaRPr lang="en-US" sz="2000" dirty="0" smtClean="0"/>
          </a:p>
          <a:p>
            <a:r>
              <a:rPr lang="en-US" sz="2000" dirty="0" smtClean="0"/>
              <a:t>Electronic transition happens in Visible range </a:t>
            </a:r>
            <a:endParaRPr lang="en-US" sz="3200" dirty="0" smtClean="0"/>
          </a:p>
          <a:p>
            <a:r>
              <a:rPr lang="en-US" sz="3200" dirty="0" smtClean="0"/>
              <a:t> </a:t>
            </a:r>
            <a:endParaRPr lang="en-US" dirty="0"/>
          </a:p>
        </p:txBody>
      </p:sp>
      <p:cxnSp>
        <p:nvCxnSpPr>
          <p:cNvPr id="7" name="Straight Arrow Connector 6"/>
          <p:cNvCxnSpPr/>
          <p:nvPr/>
        </p:nvCxnSpPr>
        <p:spPr>
          <a:xfrm rot="5400000">
            <a:off x="800894" y="4228306"/>
            <a:ext cx="17526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a:off x="6704806" y="3199606"/>
            <a:ext cx="7620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1980406" y="3885406"/>
            <a:ext cx="5181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a:stretch>
            <a:fillRect/>
          </a:stretch>
        </p:blipFill>
        <p:spPr bwMode="auto">
          <a:xfrm>
            <a:off x="1600200" y="-228600"/>
            <a:ext cx="5886450" cy="1914525"/>
          </a:xfrm>
          <a:prstGeom prst="rect">
            <a:avLst/>
          </a:prstGeom>
          <a:noFill/>
          <a:ln w="9525">
            <a:noFill/>
            <a:miter lim="800000"/>
            <a:headEnd/>
            <a:tailEnd/>
          </a:ln>
        </p:spPr>
      </p:pic>
      <p:graphicFrame>
        <p:nvGraphicFramePr>
          <p:cNvPr id="5" name="Table 4"/>
          <p:cNvGraphicFramePr>
            <a:graphicFrameLocks noGrp="1"/>
          </p:cNvGraphicFramePr>
          <p:nvPr/>
        </p:nvGraphicFramePr>
        <p:xfrm>
          <a:off x="1066800" y="1524000"/>
          <a:ext cx="8001000" cy="5086455"/>
        </p:xfrm>
        <a:graphic>
          <a:graphicData uri="http://schemas.openxmlformats.org/drawingml/2006/table">
            <a:tbl>
              <a:tblPr/>
              <a:tblGrid>
                <a:gridCol w="4037455"/>
                <a:gridCol w="3963545"/>
              </a:tblGrid>
              <a:tr h="394661">
                <a:tc gridSpan="2">
                  <a:txBody>
                    <a:bodyPr/>
                    <a:lstStyle/>
                    <a:p>
                      <a:pPr marL="0" marR="0" algn="ctr">
                        <a:lnSpc>
                          <a:spcPct val="115000"/>
                        </a:lnSpc>
                        <a:spcBef>
                          <a:spcPts val="0"/>
                        </a:spcBef>
                        <a:spcAft>
                          <a:spcPts val="0"/>
                        </a:spcAft>
                      </a:pPr>
                      <a:r>
                        <a:rPr lang="en-US" sz="2000" b="1" dirty="0">
                          <a:latin typeface="Calibri"/>
                          <a:ea typeface="Calibri"/>
                          <a:cs typeface="Times New Roman"/>
                        </a:rPr>
                        <a:t>Ultraviolet and visible spectroscopy</a:t>
                      </a:r>
                      <a:endParaRPr lang="en-US" sz="2000" dirty="0">
                        <a:latin typeface="Calibri"/>
                        <a:ea typeface="Calibri"/>
                        <a:cs typeface="Times New Roman"/>
                      </a:endParaRPr>
                    </a:p>
                  </a:txBody>
                  <a:tcPr marL="63357" marR="633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394661">
                <a:tc>
                  <a:txBody>
                    <a:bodyPr/>
                    <a:lstStyle/>
                    <a:p>
                      <a:pPr marL="0" marR="0">
                        <a:lnSpc>
                          <a:spcPct val="115000"/>
                        </a:lnSpc>
                        <a:spcBef>
                          <a:spcPts val="0"/>
                        </a:spcBef>
                        <a:spcAft>
                          <a:spcPts val="0"/>
                        </a:spcAft>
                      </a:pPr>
                      <a:r>
                        <a:rPr lang="en-US" sz="2000" b="1" dirty="0">
                          <a:latin typeface="Calibri"/>
                          <a:ea typeface="Calibri"/>
                          <a:cs typeface="Times New Roman"/>
                        </a:rPr>
                        <a:t>200              </a:t>
                      </a:r>
                      <a:r>
                        <a:rPr lang="en-US" sz="2000" b="1" dirty="0" smtClean="0">
                          <a:latin typeface="Calibri"/>
                          <a:ea typeface="Calibri"/>
                          <a:cs typeface="Times New Roman"/>
                        </a:rPr>
                        <a:t>        UV                        </a:t>
                      </a:r>
                      <a:r>
                        <a:rPr lang="en-US" sz="2000" b="1" dirty="0">
                          <a:latin typeface="Calibri"/>
                          <a:ea typeface="Calibri"/>
                          <a:cs typeface="Times New Roman"/>
                        </a:rPr>
                        <a:t>400                                          </a:t>
                      </a:r>
                      <a:endParaRPr lang="en-US" sz="2000" dirty="0">
                        <a:latin typeface="Calibri"/>
                        <a:ea typeface="Calibri"/>
                        <a:cs typeface="Times New Roman"/>
                      </a:endParaRPr>
                    </a:p>
                  </a:txBody>
                  <a:tcPr marL="63357" marR="633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dirty="0">
                          <a:latin typeface="Calibri"/>
                          <a:ea typeface="Calibri"/>
                          <a:cs typeface="Times New Roman"/>
                        </a:rPr>
                        <a:t>400           </a:t>
                      </a:r>
                      <a:r>
                        <a:rPr lang="en-US" sz="2000" b="1" dirty="0" smtClean="0">
                          <a:latin typeface="Calibri"/>
                          <a:ea typeface="Calibri"/>
                          <a:cs typeface="Times New Roman"/>
                        </a:rPr>
                        <a:t>        </a:t>
                      </a:r>
                      <a:r>
                        <a:rPr lang="en-US" sz="2000" b="1" dirty="0">
                          <a:latin typeface="Calibri"/>
                          <a:ea typeface="Calibri"/>
                          <a:cs typeface="Times New Roman"/>
                        </a:rPr>
                        <a:t>Visible   </a:t>
                      </a:r>
                      <a:r>
                        <a:rPr lang="en-US" sz="2000" b="1" dirty="0" smtClean="0">
                          <a:latin typeface="Calibri"/>
                          <a:ea typeface="Calibri"/>
                          <a:cs typeface="Times New Roman"/>
                        </a:rPr>
                        <a:t>            </a:t>
                      </a:r>
                      <a:r>
                        <a:rPr lang="en-US" sz="2000" b="1" dirty="0">
                          <a:latin typeface="Calibri"/>
                          <a:ea typeface="Calibri"/>
                          <a:cs typeface="Times New Roman"/>
                        </a:rPr>
                        <a:t>700 nm                </a:t>
                      </a:r>
                      <a:endParaRPr lang="en-US" sz="2000" dirty="0">
                        <a:latin typeface="Calibri"/>
                        <a:ea typeface="Calibri"/>
                        <a:cs typeface="Times New Roman"/>
                      </a:endParaRPr>
                    </a:p>
                  </a:txBody>
                  <a:tcPr marL="63357" marR="633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065">
                <a:tc>
                  <a:txBody>
                    <a:bodyPr/>
                    <a:lstStyle/>
                    <a:p>
                      <a:pPr marL="0" marR="0">
                        <a:lnSpc>
                          <a:spcPct val="115000"/>
                        </a:lnSpc>
                        <a:spcBef>
                          <a:spcPts val="0"/>
                        </a:spcBef>
                        <a:spcAft>
                          <a:spcPts val="0"/>
                        </a:spcAft>
                      </a:pPr>
                      <a:endParaRPr lang="en-US" sz="2000">
                        <a:latin typeface="Calibri"/>
                        <a:ea typeface="Calibri"/>
                        <a:cs typeface="Times New Roman"/>
                      </a:endParaRPr>
                    </a:p>
                  </a:txBody>
                  <a:tcPr marL="63357" marR="633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00">
                        <a:latin typeface="Calibri"/>
                        <a:ea typeface="Calibri"/>
                        <a:cs typeface="Times New Roman"/>
                      </a:endParaRPr>
                    </a:p>
                  </a:txBody>
                  <a:tcPr marL="63357" marR="633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46613">
                <a:tc>
                  <a:txBody>
                    <a:bodyPr/>
                    <a:lstStyle/>
                    <a:p>
                      <a:pPr marL="342900" marR="0" lvl="0" indent="-342900">
                        <a:lnSpc>
                          <a:spcPct val="115000"/>
                        </a:lnSpc>
                        <a:spcBef>
                          <a:spcPts val="0"/>
                        </a:spcBef>
                        <a:spcAft>
                          <a:spcPts val="0"/>
                        </a:spcAft>
                        <a:buFont typeface="Symbol"/>
                        <a:buChar char=""/>
                      </a:pPr>
                      <a:endParaRPr lang="en-US" sz="2000" dirty="0" smtClean="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400" dirty="0" smtClean="0">
                          <a:latin typeface="Calibri"/>
                          <a:ea typeface="Calibri"/>
                          <a:cs typeface="Times New Roman"/>
                        </a:rPr>
                        <a:t>Group </a:t>
                      </a:r>
                      <a:r>
                        <a:rPr lang="en-US" sz="2400" dirty="0">
                          <a:latin typeface="Calibri"/>
                          <a:ea typeface="Calibri"/>
                          <a:cs typeface="Times New Roman"/>
                        </a:rPr>
                        <a:t>1 &amp; 2 metal salts are </a:t>
                      </a:r>
                      <a:r>
                        <a:rPr lang="en-US" sz="2400" dirty="0" err="1">
                          <a:latin typeface="Calibri"/>
                          <a:ea typeface="Calibri"/>
                          <a:cs typeface="Times New Roman"/>
                        </a:rPr>
                        <a:t>colourless</a:t>
                      </a:r>
                      <a:endParaRPr lang="en-US" sz="2400" dirty="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400" dirty="0">
                          <a:latin typeface="Calibri"/>
                          <a:ea typeface="Calibri"/>
                          <a:cs typeface="Times New Roman"/>
                        </a:rPr>
                        <a:t>Absorb radiation in UV region</a:t>
                      </a:r>
                    </a:p>
                    <a:p>
                      <a:pPr marL="342900" marR="0" lvl="0" indent="-342900">
                        <a:lnSpc>
                          <a:spcPct val="115000"/>
                        </a:lnSpc>
                        <a:spcBef>
                          <a:spcPts val="0"/>
                        </a:spcBef>
                        <a:spcAft>
                          <a:spcPts val="0"/>
                        </a:spcAft>
                        <a:buFont typeface="Symbol"/>
                        <a:buChar char=""/>
                      </a:pPr>
                      <a:r>
                        <a:rPr lang="en-US" sz="2400" dirty="0">
                          <a:latin typeface="Calibri"/>
                          <a:ea typeface="Calibri"/>
                          <a:cs typeface="Times New Roman"/>
                        </a:rPr>
                        <a:t>No splitting of 3d orbital</a:t>
                      </a:r>
                    </a:p>
                    <a:p>
                      <a:pPr marL="342900" marR="0" lvl="0" indent="-342900">
                        <a:lnSpc>
                          <a:spcPct val="115000"/>
                        </a:lnSpc>
                        <a:spcBef>
                          <a:spcPts val="0"/>
                        </a:spcBef>
                        <a:spcAft>
                          <a:spcPts val="0"/>
                        </a:spcAft>
                        <a:buFont typeface="Symbol"/>
                        <a:buChar char=""/>
                      </a:pPr>
                      <a:r>
                        <a:rPr lang="en-US" sz="2400" dirty="0">
                          <a:latin typeface="Calibri"/>
                          <a:ea typeface="Calibri"/>
                          <a:cs typeface="Times New Roman"/>
                        </a:rPr>
                        <a:t>Electronic transition between filled 2p orbital with unfilled 3s 3p </a:t>
                      </a:r>
                      <a:r>
                        <a:rPr lang="en-US" sz="2400" dirty="0" err="1">
                          <a:latin typeface="Calibri"/>
                          <a:ea typeface="Calibri"/>
                          <a:cs typeface="Times New Roman"/>
                        </a:rPr>
                        <a:t>orbitals</a:t>
                      </a:r>
                      <a:endParaRPr lang="en-US" sz="2400" dirty="0">
                        <a:latin typeface="Calibri"/>
                        <a:ea typeface="Calibri"/>
                        <a:cs typeface="Times New Roman"/>
                      </a:endParaRPr>
                    </a:p>
                  </a:txBody>
                  <a:tcPr marL="63357" marR="633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endParaRPr lang="en-US" sz="2000" dirty="0" smtClean="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400" dirty="0" smtClean="0">
                          <a:latin typeface="Calibri"/>
                          <a:ea typeface="Calibri"/>
                          <a:cs typeface="Times New Roman"/>
                        </a:rPr>
                        <a:t>Transition </a:t>
                      </a:r>
                      <a:r>
                        <a:rPr lang="en-US" sz="2400" dirty="0">
                          <a:latin typeface="Calibri"/>
                          <a:ea typeface="Calibri"/>
                          <a:cs typeface="Times New Roman"/>
                        </a:rPr>
                        <a:t>Metal ions are </a:t>
                      </a:r>
                      <a:r>
                        <a:rPr lang="en-US" sz="2400" dirty="0" err="1">
                          <a:latin typeface="Calibri"/>
                          <a:ea typeface="Calibri"/>
                          <a:cs typeface="Times New Roman"/>
                        </a:rPr>
                        <a:t>coloured</a:t>
                      </a:r>
                      <a:r>
                        <a:rPr lang="en-US" sz="2400" dirty="0">
                          <a:latin typeface="Calibri"/>
                          <a:ea typeface="Calibri"/>
                          <a:cs typeface="Times New Roman"/>
                        </a:rPr>
                        <a:t> (3d </a:t>
                      </a:r>
                      <a:r>
                        <a:rPr lang="en-US" sz="2400" dirty="0" err="1">
                          <a:latin typeface="Calibri"/>
                          <a:ea typeface="Calibri"/>
                          <a:cs typeface="Times New Roman"/>
                        </a:rPr>
                        <a:t>orbitals</a:t>
                      </a:r>
                      <a:r>
                        <a:rPr lang="en-US" sz="2400" dirty="0">
                          <a:latin typeface="Calibri"/>
                          <a:ea typeface="Calibri"/>
                          <a:cs typeface="Times New Roman"/>
                        </a:rPr>
                        <a:t>)</a:t>
                      </a:r>
                    </a:p>
                    <a:p>
                      <a:pPr marL="342900" marR="0" lvl="0" indent="-342900">
                        <a:lnSpc>
                          <a:spcPct val="115000"/>
                        </a:lnSpc>
                        <a:spcBef>
                          <a:spcPts val="0"/>
                        </a:spcBef>
                        <a:spcAft>
                          <a:spcPts val="0"/>
                        </a:spcAft>
                        <a:buFont typeface="Symbol"/>
                        <a:buChar char=""/>
                      </a:pPr>
                      <a:r>
                        <a:rPr lang="en-US" sz="2400" dirty="0">
                          <a:latin typeface="Calibri"/>
                          <a:ea typeface="Calibri"/>
                          <a:cs typeface="Times New Roman"/>
                        </a:rPr>
                        <a:t>Absorb radiation in Visible range</a:t>
                      </a:r>
                    </a:p>
                    <a:p>
                      <a:pPr marL="342900" marR="0" lvl="0" indent="-342900">
                        <a:lnSpc>
                          <a:spcPct val="115000"/>
                        </a:lnSpc>
                        <a:spcBef>
                          <a:spcPts val="0"/>
                        </a:spcBef>
                        <a:spcAft>
                          <a:spcPts val="0"/>
                        </a:spcAft>
                        <a:buFont typeface="Symbol"/>
                        <a:buChar char=""/>
                      </a:pPr>
                      <a:r>
                        <a:rPr lang="en-US" sz="2400" dirty="0">
                          <a:latin typeface="Calibri"/>
                          <a:ea typeface="Calibri"/>
                          <a:cs typeface="Times New Roman"/>
                        </a:rPr>
                        <a:t>Splitting of d </a:t>
                      </a:r>
                      <a:r>
                        <a:rPr lang="en-US" sz="2400" dirty="0" err="1">
                          <a:latin typeface="Calibri"/>
                          <a:ea typeface="Calibri"/>
                          <a:cs typeface="Times New Roman"/>
                        </a:rPr>
                        <a:t>orbitals</a:t>
                      </a:r>
                      <a:endParaRPr lang="en-US" sz="2400" dirty="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400" dirty="0">
                          <a:latin typeface="Calibri"/>
                          <a:ea typeface="Calibri"/>
                          <a:cs typeface="Times New Roman"/>
                        </a:rPr>
                        <a:t>Electronic transition between split 3d </a:t>
                      </a:r>
                      <a:r>
                        <a:rPr lang="en-US" sz="2400" dirty="0" err="1">
                          <a:latin typeface="Calibri"/>
                          <a:ea typeface="Calibri"/>
                          <a:cs typeface="Times New Roman"/>
                        </a:rPr>
                        <a:t>orbitals</a:t>
                      </a:r>
                      <a:r>
                        <a:rPr lang="en-US" sz="2400" dirty="0">
                          <a:latin typeface="Calibri"/>
                          <a:ea typeface="Calibri"/>
                          <a:cs typeface="Times New Roman"/>
                        </a:rPr>
                        <a:t> happens in visible region</a:t>
                      </a:r>
                    </a:p>
                  </a:txBody>
                  <a:tcPr marL="63357" marR="633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Slide Number Placeholder 5"/>
          <p:cNvSpPr>
            <a:spLocks noGrp="1"/>
          </p:cNvSpPr>
          <p:nvPr>
            <p:ph type="sldNum" sz="quarter" idx="12"/>
          </p:nvPr>
        </p:nvSpPr>
        <p:spPr/>
        <p:txBody>
          <a:bodyPr/>
          <a:lstStyle/>
          <a:p>
            <a:fld id="{523BF357-579F-4E4B-8D97-2C9857A34FC8}"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23BF357-579F-4E4B-8D97-2C9857A34FC8}" type="slidenum">
              <a:rPr lang="en-US" smtClean="0"/>
              <a:pPr/>
              <a:t>13</a:t>
            </a:fld>
            <a:endParaRPr lang="en-US"/>
          </a:p>
        </p:txBody>
      </p:sp>
      <p:pic>
        <p:nvPicPr>
          <p:cNvPr id="96258" name="Picture 2"/>
          <p:cNvPicPr>
            <a:picLocks noChangeAspect="1" noChangeArrowheads="1"/>
          </p:cNvPicPr>
          <p:nvPr/>
        </p:nvPicPr>
        <p:blipFill>
          <a:blip r:embed="rId2" cstate="print"/>
          <a:srcRect/>
          <a:stretch>
            <a:fillRect/>
          </a:stretch>
        </p:blipFill>
        <p:spPr bwMode="auto">
          <a:xfrm>
            <a:off x="838201" y="228600"/>
            <a:ext cx="8305800" cy="6629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srgbClr val="0070C0"/>
                </a:solidFill>
              </a:rPr>
              <a:t>T</a:t>
            </a:r>
            <a:r>
              <a:rPr lang="en-US" sz="2400" b="1" dirty="0" smtClean="0">
                <a:solidFill>
                  <a:srgbClr val="0070C0"/>
                </a:solidFill>
              </a:rPr>
              <a:t>able showing the most common oxidation states of some of the transition metals</a:t>
            </a:r>
            <a:r>
              <a:rPr lang="en-US" sz="2400" b="1" dirty="0" smtClean="0"/>
              <a:t>:</a:t>
            </a:r>
            <a:endParaRPr lang="en-US" sz="2400" b="1" dirty="0"/>
          </a:p>
        </p:txBody>
      </p:sp>
      <p:sp>
        <p:nvSpPr>
          <p:cNvPr id="8" name="Slide Number Placeholder 7"/>
          <p:cNvSpPr>
            <a:spLocks noGrp="1"/>
          </p:cNvSpPr>
          <p:nvPr>
            <p:ph type="sldNum" sz="quarter" idx="12"/>
          </p:nvPr>
        </p:nvSpPr>
        <p:spPr/>
        <p:txBody>
          <a:bodyPr/>
          <a:lstStyle/>
          <a:p>
            <a:fld id="{523BF357-579F-4E4B-8D97-2C9857A34FC8}" type="slidenum">
              <a:rPr lang="en-US" smtClean="0"/>
              <a:pPr/>
              <a:t>14</a:t>
            </a:fld>
            <a:endParaRPr lang="en-US"/>
          </a:p>
        </p:txBody>
      </p:sp>
      <p:pic>
        <p:nvPicPr>
          <p:cNvPr id="19458" name="Picture 2" descr="http://www.4college.co.uk/a/ss/transition6.gif"/>
          <p:cNvPicPr>
            <a:picLocks noChangeAspect="1" noChangeArrowheads="1"/>
          </p:cNvPicPr>
          <p:nvPr/>
        </p:nvPicPr>
        <p:blipFill>
          <a:blip r:embed="rId3" cstate="print"/>
          <a:srcRect/>
          <a:stretch>
            <a:fillRect/>
          </a:stretch>
        </p:blipFill>
        <p:spPr bwMode="auto">
          <a:xfrm>
            <a:off x="1066800" y="1676400"/>
            <a:ext cx="7696200" cy="3276600"/>
          </a:xfrm>
          <a:prstGeom prst="rect">
            <a:avLst/>
          </a:prstGeom>
          <a:noFill/>
        </p:spPr>
      </p:pic>
      <p:sp>
        <p:nvSpPr>
          <p:cNvPr id="7" name="TextBox 6"/>
          <p:cNvSpPr txBox="1"/>
          <p:nvPr/>
        </p:nvSpPr>
        <p:spPr>
          <a:xfrm>
            <a:off x="5715000" y="4114800"/>
            <a:ext cx="3200400" cy="2585323"/>
          </a:xfrm>
          <a:prstGeom prst="rect">
            <a:avLst/>
          </a:prstGeom>
          <a:noFill/>
        </p:spPr>
        <p:txBody>
          <a:bodyPr wrap="square" rtlCol="0">
            <a:spAutoFit/>
          </a:bodyPr>
          <a:lstStyle/>
          <a:p>
            <a:r>
              <a:rPr lang="en-US" b="1" dirty="0"/>
              <a:t>The shapes of the 3d </a:t>
            </a:r>
            <a:r>
              <a:rPr lang="en-US" b="1" dirty="0" err="1"/>
              <a:t>orbitals</a:t>
            </a:r>
            <a:endParaRPr lang="en-US" dirty="0"/>
          </a:p>
          <a:p>
            <a:r>
              <a:rPr lang="en-US" dirty="0"/>
              <a:t>There are five 3d </a:t>
            </a:r>
            <a:r>
              <a:rPr lang="en-US" dirty="0" err="1"/>
              <a:t>orbitals</a:t>
            </a:r>
            <a:r>
              <a:rPr lang="en-US" dirty="0"/>
              <a:t> called</a:t>
            </a:r>
          </a:p>
          <a:p>
            <a:r>
              <a:rPr lang="en-US" dirty="0"/>
              <a:t>3d</a:t>
            </a:r>
            <a:r>
              <a:rPr lang="en-US" baseline="-25000" dirty="0"/>
              <a:t>xy</a:t>
            </a:r>
            <a:endParaRPr lang="en-US" dirty="0"/>
          </a:p>
          <a:p>
            <a:r>
              <a:rPr lang="en-US" dirty="0"/>
              <a:t>3d</a:t>
            </a:r>
            <a:r>
              <a:rPr lang="en-US" baseline="-25000" dirty="0"/>
              <a:t>xz</a:t>
            </a:r>
            <a:endParaRPr lang="en-US" dirty="0"/>
          </a:p>
          <a:p>
            <a:r>
              <a:rPr lang="en-US" dirty="0"/>
              <a:t>3d</a:t>
            </a:r>
            <a:r>
              <a:rPr lang="en-US" baseline="-25000" dirty="0"/>
              <a:t>yz</a:t>
            </a:r>
            <a:endParaRPr lang="en-US" dirty="0"/>
          </a:p>
          <a:p>
            <a:r>
              <a:rPr lang="en-US" dirty="0"/>
              <a:t>3d</a:t>
            </a:r>
            <a:r>
              <a:rPr lang="en-US" baseline="-25000" dirty="0"/>
              <a:t>x</a:t>
            </a:r>
            <a:r>
              <a:rPr lang="en-US" baseline="30000" dirty="0"/>
              <a:t>2</a:t>
            </a:r>
            <a:r>
              <a:rPr lang="en-US" baseline="-25000" dirty="0"/>
              <a:t> - y</a:t>
            </a:r>
            <a:r>
              <a:rPr lang="en-US" baseline="30000" dirty="0"/>
              <a:t>2</a:t>
            </a:r>
            <a:endParaRPr lang="en-US" dirty="0"/>
          </a:p>
          <a:p>
            <a:r>
              <a:rPr lang="en-US" dirty="0"/>
              <a:t>3d</a:t>
            </a:r>
            <a:r>
              <a:rPr lang="en-US" baseline="-25000" dirty="0"/>
              <a:t>z</a:t>
            </a:r>
            <a:r>
              <a:rPr lang="en-US" baseline="30000" dirty="0"/>
              <a:t>2</a:t>
            </a:r>
            <a:endParaRPr lang="en-US" dirty="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714488" cy="1143000"/>
          </a:xfrm>
        </p:spPr>
        <p:txBody>
          <a:bodyPr>
            <a:noAutofit/>
          </a:bodyPr>
          <a:lstStyle/>
          <a:p>
            <a:r>
              <a:rPr lang="en-US" sz="2800" b="1" dirty="0" smtClean="0">
                <a:solidFill>
                  <a:srgbClr val="0070C0"/>
                </a:solidFill>
              </a:rPr>
              <a:t>The transition metals are in the middle section of periodic Table. The most common are first row transition metals as below</a:t>
            </a:r>
            <a:endParaRPr lang="en-US" sz="2800" b="1" dirty="0">
              <a:solidFill>
                <a:srgbClr val="0070C0"/>
              </a:solidFill>
            </a:endParaRPr>
          </a:p>
        </p:txBody>
      </p:sp>
      <p:pic>
        <p:nvPicPr>
          <p:cNvPr id="24578" name="Picture 2"/>
          <p:cNvPicPr>
            <a:picLocks noGrp="1" noChangeAspect="1" noChangeArrowheads="1"/>
          </p:cNvPicPr>
          <p:nvPr>
            <p:ph idx="1"/>
          </p:nvPr>
        </p:nvPicPr>
        <p:blipFill>
          <a:blip r:embed="rId3" cstate="print"/>
          <a:stretch>
            <a:fillRect/>
          </a:stretch>
        </p:blipFill>
        <p:spPr bwMode="auto">
          <a:xfrm>
            <a:off x="1484085" y="1905000"/>
            <a:ext cx="7084785" cy="4191000"/>
          </a:xfrm>
          <a:prstGeom prst="rect">
            <a:avLst/>
          </a:prstGeom>
          <a:noFill/>
          <a:ln w="9525">
            <a:noFill/>
            <a:miter lim="800000"/>
            <a:headEnd/>
            <a:tailEnd/>
          </a:ln>
          <a:effectLst/>
        </p:spPr>
      </p:pic>
      <p:sp>
        <p:nvSpPr>
          <p:cNvPr id="7" name="Slide Number Placeholder 6"/>
          <p:cNvSpPr>
            <a:spLocks noGrp="1"/>
          </p:cNvSpPr>
          <p:nvPr>
            <p:ph type="sldNum" sz="quarter" idx="12"/>
          </p:nvPr>
        </p:nvSpPr>
        <p:spPr/>
        <p:txBody>
          <a:bodyPr/>
          <a:lstStyle/>
          <a:p>
            <a:fld id="{523BF357-579F-4E4B-8D97-2C9857A34FC8}" type="slidenum">
              <a:rPr lang="en-US" smtClean="0"/>
              <a:pPr/>
              <a:t>15</a:t>
            </a:fld>
            <a:endParaRPr lang="en-US"/>
          </a:p>
        </p:txBody>
      </p:sp>
      <p:sp>
        <p:nvSpPr>
          <p:cNvPr id="3" name="TextBox 2"/>
          <p:cNvSpPr txBox="1"/>
          <p:nvPr/>
        </p:nvSpPr>
        <p:spPr>
          <a:xfrm>
            <a:off x="8458200" y="2438400"/>
            <a:ext cx="1295400" cy="3785652"/>
          </a:xfrm>
          <a:prstGeom prst="rect">
            <a:avLst/>
          </a:prstGeom>
          <a:noFill/>
        </p:spPr>
        <p:txBody>
          <a:bodyPr wrap="square" rtlCol="0">
            <a:spAutoFit/>
          </a:bodyPr>
          <a:lstStyle/>
          <a:p>
            <a:r>
              <a:rPr lang="en-US" dirty="0" smtClean="0"/>
              <a:t>4p</a:t>
            </a:r>
          </a:p>
          <a:p>
            <a:endParaRPr lang="en-US" sz="600" dirty="0" smtClean="0"/>
          </a:p>
          <a:p>
            <a:r>
              <a:rPr lang="en-US" dirty="0" smtClean="0"/>
              <a:t>4p</a:t>
            </a:r>
          </a:p>
          <a:p>
            <a:endParaRPr lang="en-US" sz="500" dirty="0" smtClean="0"/>
          </a:p>
          <a:p>
            <a:r>
              <a:rPr lang="en-US" dirty="0" smtClean="0"/>
              <a:t>4p</a:t>
            </a:r>
          </a:p>
          <a:p>
            <a:endParaRPr lang="en-US" sz="300" dirty="0" smtClean="0"/>
          </a:p>
          <a:p>
            <a:r>
              <a:rPr lang="en-US" dirty="0" smtClean="0"/>
              <a:t>4p</a:t>
            </a:r>
          </a:p>
          <a:p>
            <a:endParaRPr lang="en-US" sz="600" dirty="0"/>
          </a:p>
          <a:p>
            <a:r>
              <a:rPr lang="en-US" dirty="0" smtClean="0"/>
              <a:t>4p</a:t>
            </a:r>
          </a:p>
          <a:p>
            <a:endParaRPr lang="en-US" sz="400" dirty="0" smtClean="0"/>
          </a:p>
          <a:p>
            <a:r>
              <a:rPr lang="en-US" dirty="0" smtClean="0"/>
              <a:t>4p</a:t>
            </a:r>
            <a:endParaRPr lang="en-US" dirty="0"/>
          </a:p>
          <a:p>
            <a:r>
              <a:rPr lang="en-US" dirty="0"/>
              <a:t>4p</a:t>
            </a:r>
          </a:p>
          <a:p>
            <a:r>
              <a:rPr lang="en-US" dirty="0"/>
              <a:t>4p</a:t>
            </a:r>
          </a:p>
          <a:p>
            <a:r>
              <a:rPr lang="en-US" dirty="0" smtClean="0"/>
              <a:t>4p</a:t>
            </a:r>
          </a:p>
          <a:p>
            <a:endParaRPr lang="en-US" sz="1400" dirty="0"/>
          </a:p>
          <a:p>
            <a:r>
              <a:rPr lang="en-US" dirty="0"/>
              <a:t>4p</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1526F2DB-DC95-4EA2-AAD4-7E9B8364D854}" type="slidenum">
              <a:rPr lang="ar-SA"/>
              <a:pPr/>
              <a:t>16</a:t>
            </a:fld>
            <a:endParaRPr lang="en-US"/>
          </a:p>
        </p:txBody>
      </p:sp>
      <p:sp>
        <p:nvSpPr>
          <p:cNvPr id="23555" name="Rectangle 3"/>
          <p:cNvSpPr>
            <a:spLocks noGrp="1" noChangeArrowheads="1"/>
          </p:cNvSpPr>
          <p:nvPr>
            <p:ph type="body" idx="1"/>
          </p:nvPr>
        </p:nvSpPr>
        <p:spPr>
          <a:xfrm>
            <a:off x="762000" y="549275"/>
            <a:ext cx="8229600" cy="5576888"/>
          </a:xfrm>
        </p:spPr>
        <p:txBody>
          <a:bodyPr/>
          <a:lstStyle/>
          <a:p>
            <a:pPr algn="l" rtl="0">
              <a:lnSpc>
                <a:spcPct val="80000"/>
              </a:lnSpc>
              <a:buFontTx/>
              <a:buNone/>
            </a:pPr>
            <a:r>
              <a:rPr lang="en-US" sz="2800" b="1" dirty="0" smtClean="0"/>
              <a:t>   </a:t>
            </a:r>
            <a:r>
              <a:rPr lang="en-US" sz="2400" b="1" dirty="0" smtClean="0"/>
              <a:t>The </a:t>
            </a:r>
            <a:r>
              <a:rPr lang="en-US" sz="2400" b="1" dirty="0"/>
              <a:t>crystal field theory is usually used to explain splitting of the </a:t>
            </a:r>
            <a:r>
              <a:rPr lang="en-US" sz="2400" b="1" i="1" dirty="0"/>
              <a:t>d</a:t>
            </a:r>
            <a:r>
              <a:rPr lang="en-US" sz="2400" b="1" dirty="0"/>
              <a:t> orbital energy so that a transition from a lower energy </a:t>
            </a:r>
            <a:r>
              <a:rPr lang="en-US" sz="2400" b="1" i="1" dirty="0"/>
              <a:t>d </a:t>
            </a:r>
            <a:r>
              <a:rPr lang="en-US" sz="2400" b="1" dirty="0"/>
              <a:t>orbital electron can be excited to a higher energy </a:t>
            </a:r>
            <a:r>
              <a:rPr lang="en-US" sz="2400" b="1" i="1" dirty="0"/>
              <a:t>d </a:t>
            </a:r>
            <a:r>
              <a:rPr lang="en-US" sz="2400" b="1" dirty="0"/>
              <a:t>orbital. </a:t>
            </a:r>
            <a:endParaRPr lang="en-US" sz="2400" b="1" dirty="0" smtClean="0"/>
          </a:p>
          <a:p>
            <a:pPr algn="l" rtl="0">
              <a:lnSpc>
                <a:spcPct val="80000"/>
              </a:lnSpc>
              <a:buFontTx/>
              <a:buNone/>
            </a:pPr>
            <a:endParaRPr lang="en-US" sz="2400" b="1" dirty="0"/>
          </a:p>
          <a:p>
            <a:pPr algn="l" rtl="0">
              <a:lnSpc>
                <a:spcPct val="80000"/>
              </a:lnSpc>
              <a:buFontTx/>
              <a:buNone/>
            </a:pPr>
            <a:r>
              <a:rPr lang="en-US" sz="2400" b="1" dirty="0" smtClean="0"/>
              <a:t>   The </a:t>
            </a:r>
            <a:r>
              <a:rPr lang="en-US" sz="2400" b="1" dirty="0"/>
              <a:t>theory </a:t>
            </a:r>
            <a:r>
              <a:rPr lang="en-US" sz="2400" b="1" dirty="0" smtClean="0"/>
              <a:t>describes a </a:t>
            </a:r>
            <a:r>
              <a:rPr lang="en-US" sz="2400" b="1" dirty="0"/>
              <a:t>transition metal with six ligands or molecules of water around it. </a:t>
            </a:r>
            <a:endParaRPr lang="en-US" sz="2400" b="1" dirty="0" smtClean="0"/>
          </a:p>
          <a:p>
            <a:pPr algn="l" rtl="0">
              <a:lnSpc>
                <a:spcPct val="80000"/>
              </a:lnSpc>
              <a:buFontTx/>
              <a:buNone/>
            </a:pPr>
            <a:endParaRPr lang="en-US" sz="2400" b="1" dirty="0"/>
          </a:p>
          <a:p>
            <a:pPr algn="l" rtl="0">
              <a:lnSpc>
                <a:spcPct val="80000"/>
              </a:lnSpc>
              <a:buFontTx/>
              <a:buNone/>
            </a:pPr>
            <a:r>
              <a:rPr lang="en-US" sz="2400" b="1" dirty="0" smtClean="0"/>
              <a:t>    An octahedral </a:t>
            </a:r>
            <a:r>
              <a:rPr lang="en-US" sz="2400" b="1" dirty="0"/>
              <a:t>arrangement of these ligands is most appropriate where ligands will be located at the z axis and at the x and y axis (will repel electronic cloud in the </a:t>
            </a:r>
            <a:r>
              <a:rPr lang="en-US" sz="2400" b="1" i="1" dirty="0">
                <a:solidFill>
                  <a:srgbClr val="C00000"/>
                </a:solidFill>
              </a:rPr>
              <a:t>d</a:t>
            </a:r>
            <a:r>
              <a:rPr lang="en-US" sz="2400" b="1" baseline="-25000" dirty="0">
                <a:solidFill>
                  <a:srgbClr val="C00000"/>
                </a:solidFill>
              </a:rPr>
              <a:t>z2</a:t>
            </a:r>
            <a:r>
              <a:rPr lang="en-US" sz="2400" b="1" dirty="0"/>
              <a:t> and </a:t>
            </a:r>
            <a:r>
              <a:rPr lang="en-US" sz="2400" b="1" i="1" dirty="0">
                <a:solidFill>
                  <a:srgbClr val="C00000"/>
                </a:solidFill>
              </a:rPr>
              <a:t>d</a:t>
            </a:r>
            <a:r>
              <a:rPr lang="en-US" sz="2400" b="1" baseline="-25000" dirty="0">
                <a:solidFill>
                  <a:srgbClr val="C00000"/>
                </a:solidFill>
              </a:rPr>
              <a:t>x2-y2</a:t>
            </a:r>
            <a:r>
              <a:rPr lang="en-US" sz="2400" b="1" dirty="0">
                <a:solidFill>
                  <a:srgbClr val="C00000"/>
                </a:solidFill>
              </a:rPr>
              <a:t> </a:t>
            </a:r>
            <a:r>
              <a:rPr lang="en-US" sz="2400" b="1" dirty="0"/>
              <a:t>orbitals and thus will make these two orbitals to have higher energies). </a:t>
            </a:r>
            <a:endParaRPr lang="en-US" sz="2400" b="1" dirty="0" smtClean="0"/>
          </a:p>
          <a:p>
            <a:pPr algn="l" rtl="0">
              <a:lnSpc>
                <a:spcPct val="80000"/>
              </a:lnSpc>
              <a:buFontTx/>
              <a:buNone/>
            </a:pPr>
            <a:endParaRPr lang="en-US" sz="2400" b="1" dirty="0"/>
          </a:p>
          <a:p>
            <a:pPr algn="l" rtl="0">
              <a:lnSpc>
                <a:spcPct val="80000"/>
              </a:lnSpc>
              <a:buFontTx/>
              <a:buNone/>
            </a:pPr>
            <a:r>
              <a:rPr lang="en-US" sz="2400" b="1" dirty="0" smtClean="0"/>
              <a:t>    The </a:t>
            </a:r>
            <a:r>
              <a:rPr lang="en-US" sz="2400" b="1" dirty="0"/>
              <a:t>other four ligands will be arranged in between axis (</a:t>
            </a:r>
            <a:r>
              <a:rPr lang="en-US" sz="2400" b="1" i="1" dirty="0" err="1"/>
              <a:t>d</a:t>
            </a:r>
            <a:r>
              <a:rPr lang="en-US" sz="2400" b="1" baseline="-25000" dirty="0" err="1"/>
              <a:t>xy</a:t>
            </a:r>
            <a:r>
              <a:rPr lang="en-US" sz="2400" b="1" dirty="0"/>
              <a:t>, </a:t>
            </a:r>
            <a:r>
              <a:rPr lang="en-US" sz="2400" b="1" i="1" dirty="0" err="1"/>
              <a:t>d</a:t>
            </a:r>
            <a:r>
              <a:rPr lang="en-US" sz="2400" b="1" baseline="-25000" dirty="0" err="1"/>
              <a:t>xz</a:t>
            </a:r>
            <a:r>
              <a:rPr lang="en-US" sz="2400" b="1" dirty="0"/>
              <a:t>, and </a:t>
            </a:r>
            <a:r>
              <a:rPr lang="en-US" sz="2400" b="1" i="1" dirty="0" err="1"/>
              <a:t>d</a:t>
            </a:r>
            <a:r>
              <a:rPr lang="en-US" sz="2400" b="1" baseline="-25000" dirty="0" err="1"/>
              <a:t>yz</a:t>
            </a:r>
            <a:r>
              <a:rPr lang="en-US" sz="2400" b="1" dirty="0"/>
              <a:t>)</a:t>
            </a:r>
            <a:r>
              <a:rPr lang="en-US" sz="2400" dirty="0"/>
              <a:t> </a:t>
            </a:r>
            <a:r>
              <a:rPr lang="en-US" sz="2400" b="1" dirty="0"/>
              <a:t>which will increase their energies but to a lower extent. </a:t>
            </a:r>
          </a:p>
        </p:txBody>
      </p:sp>
    </p:spTree>
    <p:extLst>
      <p:ext uri="{BB962C8B-B14F-4D97-AF65-F5344CB8AC3E}">
        <p14:creationId xmlns:p14="http://schemas.microsoft.com/office/powerpoint/2010/main" val="837768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523BF357-579F-4E4B-8D97-2C9857A34FC8}" type="slidenum">
              <a:rPr lang="en-US" smtClean="0"/>
              <a:pPr/>
              <a:t>17</a:t>
            </a:fld>
            <a:endParaRPr lang="en-US"/>
          </a:p>
        </p:txBody>
      </p:sp>
      <p:pic>
        <p:nvPicPr>
          <p:cNvPr id="5" name="Content Placeholder 4" descr="image008"/>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533400"/>
            <a:ext cx="61722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83869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76200"/>
            <a:ext cx="7498080" cy="1143000"/>
          </a:xfrm>
        </p:spPr>
        <p:txBody>
          <a:bodyPr>
            <a:noAutofit/>
          </a:bodyPr>
          <a:lstStyle/>
          <a:p>
            <a:pPr algn="ctr"/>
            <a:r>
              <a:rPr lang="en-US" sz="2800" dirty="0" err="1" smtClean="0">
                <a:solidFill>
                  <a:srgbClr val="0070C0"/>
                </a:solidFill>
              </a:rPr>
              <a:t>Co</a:t>
            </a:r>
            <a:r>
              <a:rPr lang="en-US" sz="2800" dirty="0" err="1" smtClean="0">
                <a:solidFill>
                  <a:srgbClr val="00B050"/>
                </a:solidFill>
              </a:rPr>
              <a:t>lo</a:t>
            </a:r>
            <a:r>
              <a:rPr lang="en-US" sz="2800" dirty="0" err="1" smtClean="0">
                <a:solidFill>
                  <a:srgbClr val="FF0000"/>
                </a:solidFill>
              </a:rPr>
              <a:t>ur</a:t>
            </a:r>
            <a:r>
              <a:rPr lang="en-US" sz="2800" dirty="0" smtClean="0"/>
              <a:t> </a:t>
            </a:r>
            <a:r>
              <a:rPr lang="en-US" sz="2800" dirty="0" smtClean="0">
                <a:solidFill>
                  <a:srgbClr val="0070C0"/>
                </a:solidFill>
              </a:rPr>
              <a:t>formation of transition metals due to splitting of 3d </a:t>
            </a:r>
            <a:r>
              <a:rPr lang="en-US" sz="2800" dirty="0" err="1" smtClean="0">
                <a:solidFill>
                  <a:srgbClr val="0070C0"/>
                </a:solidFill>
              </a:rPr>
              <a:t>orbitals</a:t>
            </a:r>
            <a:r>
              <a:rPr lang="en-US" sz="2800" dirty="0" smtClean="0">
                <a:solidFill>
                  <a:srgbClr val="0070C0"/>
                </a:solidFill>
              </a:rPr>
              <a:t> by </a:t>
            </a:r>
            <a:r>
              <a:rPr lang="en-US" sz="2800" dirty="0" err="1" smtClean="0">
                <a:solidFill>
                  <a:srgbClr val="0070C0"/>
                </a:solidFill>
              </a:rPr>
              <a:t>ligands</a:t>
            </a:r>
            <a:endParaRPr lang="en-US" sz="2800" dirty="0">
              <a:solidFill>
                <a:srgbClr val="0070C0"/>
              </a:solidFill>
            </a:endParaRPr>
          </a:p>
        </p:txBody>
      </p:sp>
      <p:sp>
        <p:nvSpPr>
          <p:cNvPr id="3" name="Content Placeholder 2"/>
          <p:cNvSpPr>
            <a:spLocks noGrp="1"/>
          </p:cNvSpPr>
          <p:nvPr>
            <p:ph idx="1"/>
          </p:nvPr>
        </p:nvSpPr>
        <p:spPr/>
        <p:txBody>
          <a:bodyPr/>
          <a:lstStyle/>
          <a:p>
            <a:pPr>
              <a:buNone/>
            </a:pPr>
            <a:r>
              <a:rPr lang="en-US" sz="2800" dirty="0" smtClean="0"/>
              <a:t>Metal ion without any </a:t>
            </a:r>
            <a:r>
              <a:rPr lang="en-US" sz="2800" dirty="0" err="1" smtClean="0"/>
              <a:t>ligand</a:t>
            </a:r>
            <a:r>
              <a:rPr lang="en-US" sz="2800" dirty="0" smtClean="0"/>
              <a:t> :</a:t>
            </a:r>
          </a:p>
          <a:p>
            <a:pPr>
              <a:buNone/>
            </a:pPr>
            <a:r>
              <a:rPr lang="en-US" sz="2400" i="1" dirty="0" smtClean="0"/>
              <a:t>3d </a:t>
            </a:r>
            <a:r>
              <a:rPr lang="en-US" sz="2400" i="1" dirty="0" err="1" smtClean="0"/>
              <a:t>orbitals</a:t>
            </a:r>
            <a:r>
              <a:rPr lang="en-US" sz="2400" i="1" dirty="0" smtClean="0"/>
              <a:t> are in the same energy levels i.e. </a:t>
            </a:r>
          </a:p>
          <a:p>
            <a:pPr>
              <a:buNone/>
            </a:pPr>
            <a:r>
              <a:rPr lang="en-US" sz="2400" i="1" dirty="0" smtClean="0"/>
              <a:t>all the five d </a:t>
            </a:r>
            <a:r>
              <a:rPr lang="en-US" sz="2400" i="1" dirty="0" err="1" smtClean="0"/>
              <a:t>orbitals</a:t>
            </a:r>
            <a:r>
              <a:rPr lang="en-US" sz="2400" i="1" dirty="0" smtClean="0"/>
              <a:t> are equal in energy</a:t>
            </a:r>
          </a:p>
          <a:p>
            <a:pPr>
              <a:buNone/>
            </a:pPr>
            <a:endParaRPr lang="en-US" sz="2400" i="1" dirty="0" smtClean="0"/>
          </a:p>
          <a:p>
            <a:pPr>
              <a:buNone/>
            </a:pPr>
            <a:endParaRPr lang="en-US" sz="2400" dirty="0" smtClean="0"/>
          </a:p>
          <a:p>
            <a:pPr>
              <a:buNone/>
            </a:pPr>
            <a:r>
              <a:rPr lang="en-US" sz="2400" dirty="0" smtClean="0"/>
              <a:t>Metal ion in presence of a </a:t>
            </a:r>
            <a:r>
              <a:rPr lang="en-US" sz="2400" dirty="0" err="1" smtClean="0"/>
              <a:t>ligand</a:t>
            </a:r>
            <a:r>
              <a:rPr lang="en-US" sz="2400" dirty="0" smtClean="0"/>
              <a:t> :</a:t>
            </a:r>
          </a:p>
          <a:p>
            <a:pPr>
              <a:buNone/>
            </a:pPr>
            <a:r>
              <a:rPr lang="en-US" sz="2400" i="1" dirty="0" smtClean="0"/>
              <a:t>Splitting of 3d </a:t>
            </a:r>
            <a:r>
              <a:rPr lang="en-US" sz="2400" i="1" dirty="0" err="1" smtClean="0"/>
              <a:t>orbitals</a:t>
            </a:r>
            <a:r>
              <a:rPr lang="en-US" sz="2400" i="1" dirty="0" smtClean="0"/>
              <a:t> i.e. </a:t>
            </a:r>
          </a:p>
          <a:p>
            <a:pPr>
              <a:buNone/>
            </a:pPr>
            <a:r>
              <a:rPr lang="en-US" sz="2400" i="1" dirty="0" smtClean="0"/>
              <a:t>Five d </a:t>
            </a:r>
            <a:r>
              <a:rPr lang="en-US" sz="2400" i="1" dirty="0" err="1" smtClean="0"/>
              <a:t>orbitals</a:t>
            </a:r>
            <a:r>
              <a:rPr lang="en-US" sz="2400" i="1" dirty="0" smtClean="0"/>
              <a:t> are unequal in energy</a:t>
            </a:r>
          </a:p>
          <a:p>
            <a:pPr>
              <a:buNone/>
            </a:pPr>
            <a:endParaRPr lang="en-US" sz="2400" i="1" dirty="0" smtClean="0"/>
          </a:p>
          <a:p>
            <a:pPr>
              <a:buNone/>
            </a:pPr>
            <a:endParaRPr lang="en-US" sz="2400" i="1" dirty="0" smtClean="0"/>
          </a:p>
          <a:p>
            <a:pPr>
              <a:buNone/>
            </a:pPr>
            <a:endParaRPr lang="en-US" sz="2800" i="1" dirty="0"/>
          </a:p>
        </p:txBody>
      </p:sp>
      <p:sp>
        <p:nvSpPr>
          <p:cNvPr id="4" name="Slide Number Placeholder 3"/>
          <p:cNvSpPr>
            <a:spLocks noGrp="1"/>
          </p:cNvSpPr>
          <p:nvPr>
            <p:ph type="sldNum" sz="quarter" idx="12"/>
          </p:nvPr>
        </p:nvSpPr>
        <p:spPr/>
        <p:txBody>
          <a:bodyPr/>
          <a:lstStyle/>
          <a:p>
            <a:fld id="{523BF357-579F-4E4B-8D97-2C9857A34FC8}" type="slidenum">
              <a:rPr lang="en-US" smtClean="0"/>
              <a:pPr/>
              <a:t>18</a:t>
            </a:fld>
            <a:endParaRPr lang="en-US"/>
          </a:p>
        </p:txBody>
      </p:sp>
      <p:sp>
        <p:nvSpPr>
          <p:cNvPr id="5" name="Rectangle 4"/>
          <p:cNvSpPr/>
          <p:nvPr/>
        </p:nvSpPr>
        <p:spPr>
          <a:xfrm>
            <a:off x="2057400" y="3124200"/>
            <a:ext cx="304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514600" y="3124200"/>
            <a:ext cx="304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971800" y="3124200"/>
            <a:ext cx="304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86200" y="3124200"/>
            <a:ext cx="304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429000" y="3124200"/>
            <a:ext cx="304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733800" y="5334000"/>
            <a:ext cx="304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276600" y="5334000"/>
            <a:ext cx="304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905000" y="5334000"/>
            <a:ext cx="304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362200" y="5334000"/>
            <a:ext cx="304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819400" y="5334000"/>
            <a:ext cx="304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705600" y="6172200"/>
            <a:ext cx="304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248400" y="6172200"/>
            <a:ext cx="304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781800" y="4648200"/>
            <a:ext cx="304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48400" y="4648200"/>
            <a:ext cx="304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791200" y="6172200"/>
            <a:ext cx="304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p:cNvCxnSpPr/>
          <p:nvPr/>
        </p:nvCxnSpPr>
        <p:spPr>
          <a:xfrm flipV="1">
            <a:off x="4191000" y="4876800"/>
            <a:ext cx="18288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191000" y="5410200"/>
            <a:ext cx="14478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Grp="1" noChangeAspect="1" noChangeArrowheads="1"/>
          </p:cNvPicPr>
          <p:nvPr>
            <p:ph idx="1"/>
          </p:nvPr>
        </p:nvPicPr>
        <p:blipFill>
          <a:blip r:embed="rId2" cstate="print">
            <a:lum bright="-20000" contrast="-20000"/>
          </a:blip>
          <a:srcRect/>
          <a:stretch>
            <a:fillRect/>
          </a:stretch>
        </p:blipFill>
        <p:spPr bwMode="auto">
          <a:xfrm>
            <a:off x="1295400" y="1447800"/>
            <a:ext cx="7086599" cy="5181600"/>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fld id="{523BF357-579F-4E4B-8D97-2C9857A34FC8}" type="slidenum">
              <a:rPr lang="en-US" smtClean="0"/>
              <a:pPr/>
              <a:t>19</a:t>
            </a:fld>
            <a:endParaRPr lang="en-US"/>
          </a:p>
        </p:txBody>
      </p:sp>
      <p:sp>
        <p:nvSpPr>
          <p:cNvPr id="6" name="Title 5"/>
          <p:cNvSpPr>
            <a:spLocks noGrp="1"/>
          </p:cNvSpPr>
          <p:nvPr>
            <p:ph type="title"/>
          </p:nvPr>
        </p:nvSpPr>
        <p:spPr/>
        <p:txBody>
          <a:bodyPr/>
          <a:lstStyle/>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76200"/>
            <a:ext cx="7498080" cy="1143000"/>
          </a:xfrm>
        </p:spPr>
        <p:txBody>
          <a:bodyPr/>
          <a:lstStyle/>
          <a:p>
            <a:r>
              <a:rPr lang="en-US" dirty="0" smtClean="0">
                <a:solidFill>
                  <a:srgbClr val="0070C0"/>
                </a:solidFill>
                <a:latin typeface="Arial" pitchFamily="34" charset="0"/>
                <a:cs typeface="Arial" pitchFamily="34" charset="0"/>
              </a:rPr>
              <a:t>Trace metal analysis</a:t>
            </a:r>
            <a:endParaRPr lang="tr-TR" dirty="0">
              <a:solidFill>
                <a:srgbClr val="0070C0"/>
              </a:solidFill>
              <a:latin typeface="Arial" pitchFamily="34" charset="0"/>
              <a:cs typeface="Arial" pitchFamily="34" charset="0"/>
            </a:endParaRPr>
          </a:p>
        </p:txBody>
      </p:sp>
      <p:sp>
        <p:nvSpPr>
          <p:cNvPr id="3" name="Content Placeholder 2"/>
          <p:cNvSpPr>
            <a:spLocks noGrp="1"/>
          </p:cNvSpPr>
          <p:nvPr>
            <p:ph idx="1"/>
          </p:nvPr>
        </p:nvSpPr>
        <p:spPr>
          <a:xfrm>
            <a:off x="1295400" y="1143000"/>
            <a:ext cx="7498080" cy="4800600"/>
          </a:xfrm>
        </p:spPr>
        <p:txBody>
          <a:bodyPr>
            <a:noAutofit/>
          </a:bodyPr>
          <a:lstStyle/>
          <a:p>
            <a:pPr marL="228600" indent="-228600" algn="just">
              <a:spcBef>
                <a:spcPct val="0"/>
              </a:spcBef>
              <a:buClr>
                <a:schemeClr val="accent2">
                  <a:lumMod val="75000"/>
                </a:schemeClr>
              </a:buClr>
              <a:buSzPct val="120000"/>
              <a:buFont typeface="Wingdings" pitchFamily="2" charset="2"/>
              <a:buChar char="Ø"/>
            </a:pPr>
            <a:r>
              <a:rPr lang="en-US" sz="2400" dirty="0" smtClean="0">
                <a:effectLst>
                  <a:outerShdw blurRad="50000" dist="30000" dir="5400000" algn="tl" rotWithShape="0">
                    <a:srgbClr val="000000">
                      <a:alpha val="30000"/>
                    </a:srgbClr>
                  </a:outerShdw>
                </a:effectLst>
                <a:latin typeface="Arial" pitchFamily="34" charset="0"/>
                <a:ea typeface="+mj-ea"/>
                <a:cs typeface="Arial" pitchFamily="34" charset="0"/>
              </a:rPr>
              <a:t>Environmental monitoring of heavy metals is of great importance for ecological assessments as well as for understanding the spread of these as pollutants</a:t>
            </a:r>
          </a:p>
          <a:p>
            <a:pPr algn="just">
              <a:spcBef>
                <a:spcPct val="0"/>
              </a:spcBef>
              <a:buClr>
                <a:schemeClr val="accent2">
                  <a:lumMod val="75000"/>
                </a:schemeClr>
              </a:buClr>
              <a:buSzPct val="120000"/>
              <a:buFont typeface="Wingdings" pitchFamily="2" charset="2"/>
              <a:buChar char="Ø"/>
            </a:pPr>
            <a:endParaRPr lang="en-US" sz="2400" dirty="0" smtClean="0">
              <a:effectLst>
                <a:outerShdw blurRad="50000" dist="30000" dir="5400000" algn="tl" rotWithShape="0">
                  <a:srgbClr val="000000">
                    <a:alpha val="30000"/>
                  </a:srgbClr>
                </a:outerShdw>
              </a:effectLst>
              <a:latin typeface="Arial" pitchFamily="34" charset="0"/>
              <a:ea typeface="+mj-ea"/>
              <a:cs typeface="Arial" pitchFamily="34" charset="0"/>
            </a:endParaRPr>
          </a:p>
          <a:p>
            <a:pPr algn="just">
              <a:spcBef>
                <a:spcPct val="0"/>
              </a:spcBef>
              <a:buClr>
                <a:schemeClr val="accent2">
                  <a:lumMod val="75000"/>
                </a:schemeClr>
              </a:buClr>
              <a:buSzPct val="120000"/>
              <a:buFont typeface="Wingdings" pitchFamily="2" charset="2"/>
              <a:buChar char="Ø"/>
            </a:pPr>
            <a:r>
              <a:rPr lang="en-US" sz="2400" dirty="0" smtClean="0">
                <a:latin typeface="Arial" pitchFamily="34" charset="0"/>
                <a:ea typeface="+mj-ea"/>
                <a:cs typeface="Arial" pitchFamily="34" charset="0"/>
              </a:rPr>
              <a:t> Due to their toxicity, even at low concentrations, </a:t>
            </a:r>
            <a:r>
              <a:rPr lang="en-US" sz="2400" dirty="0" err="1" smtClean="0">
                <a:latin typeface="Arial" pitchFamily="34" charset="0"/>
                <a:ea typeface="+mj-ea"/>
                <a:cs typeface="Arial" pitchFamily="34" charset="0"/>
              </a:rPr>
              <a:t>Pb</a:t>
            </a:r>
            <a:r>
              <a:rPr lang="en-US" sz="2400" dirty="0" smtClean="0">
                <a:latin typeface="Arial" pitchFamily="34" charset="0"/>
                <a:ea typeface="+mj-ea"/>
                <a:cs typeface="Arial" pitchFamily="34" charset="0"/>
              </a:rPr>
              <a:t>, </a:t>
            </a:r>
            <a:r>
              <a:rPr lang="en-US" sz="2400" dirty="0" err="1" smtClean="0">
                <a:latin typeface="Arial" pitchFamily="34" charset="0"/>
                <a:ea typeface="+mj-ea"/>
                <a:cs typeface="Arial" pitchFamily="34" charset="0"/>
              </a:rPr>
              <a:t>Cd</a:t>
            </a:r>
            <a:r>
              <a:rPr lang="en-US" sz="2400" dirty="0" smtClean="0">
                <a:latin typeface="Arial" pitchFamily="34" charset="0"/>
                <a:ea typeface="+mj-ea"/>
                <a:cs typeface="Arial" pitchFamily="34" charset="0"/>
              </a:rPr>
              <a:t>, As, Hg, Al, Cr are key elements, </a:t>
            </a:r>
            <a:r>
              <a:rPr lang="en-US" sz="2400" dirty="0" smtClean="0">
                <a:effectLst>
                  <a:outerShdw blurRad="50000" dist="30000" dir="5400000" algn="tl" rotWithShape="0">
                    <a:srgbClr val="000000">
                      <a:alpha val="30000"/>
                    </a:srgbClr>
                  </a:outerShdw>
                </a:effectLst>
                <a:latin typeface="Arial" pitchFamily="34" charset="0"/>
                <a:ea typeface="+mj-ea"/>
                <a:cs typeface="Arial" pitchFamily="34" charset="0"/>
              </a:rPr>
              <a:t>while Cu, Zn, Ni, Co, Se, Bi are important because they may play a vital or a toxic role, depending on their concentrations and the nature of the considered organisms. </a:t>
            </a:r>
          </a:p>
          <a:p>
            <a:pPr algn="just">
              <a:spcBef>
                <a:spcPct val="0"/>
              </a:spcBef>
              <a:buClr>
                <a:schemeClr val="accent2">
                  <a:lumMod val="75000"/>
                </a:schemeClr>
              </a:buClr>
              <a:buSzPct val="120000"/>
              <a:buFont typeface="Wingdings" pitchFamily="2" charset="2"/>
              <a:buChar char="Ø"/>
            </a:pPr>
            <a:endParaRPr lang="en-US" sz="2400" dirty="0" smtClean="0">
              <a:effectLst>
                <a:outerShdw blurRad="50000" dist="30000" dir="5400000" algn="tl" rotWithShape="0">
                  <a:srgbClr val="000000">
                    <a:alpha val="30000"/>
                  </a:srgbClr>
                </a:outerShdw>
              </a:effectLst>
              <a:latin typeface="Arial" pitchFamily="34" charset="0"/>
              <a:ea typeface="+mj-ea"/>
              <a:cs typeface="Arial" pitchFamily="34" charset="0"/>
            </a:endParaRPr>
          </a:p>
          <a:p>
            <a:pPr algn="just">
              <a:spcBef>
                <a:spcPct val="0"/>
              </a:spcBef>
              <a:buClr>
                <a:schemeClr val="accent2">
                  <a:lumMod val="75000"/>
                </a:schemeClr>
              </a:buClr>
              <a:buSzPct val="120000"/>
              <a:buFont typeface="Wingdings" pitchFamily="2" charset="2"/>
              <a:buChar char="Ø"/>
            </a:pPr>
            <a:r>
              <a:rPr lang="en-US" sz="2400" dirty="0" smtClean="0">
                <a:effectLst>
                  <a:outerShdw blurRad="50000" dist="30000" dir="5400000" algn="tl" rotWithShape="0">
                    <a:srgbClr val="000000">
                      <a:alpha val="30000"/>
                    </a:srgbClr>
                  </a:outerShdw>
                </a:effectLst>
                <a:latin typeface="Arial" pitchFamily="34" charset="0"/>
                <a:ea typeface="+mj-ea"/>
                <a:cs typeface="Arial" pitchFamily="34" charset="0"/>
              </a:rPr>
              <a:t>Their biogeochemical role also strongly depends on their </a:t>
            </a:r>
            <a:r>
              <a:rPr lang="en-US" sz="2400" dirty="0" err="1" smtClean="0">
                <a:effectLst>
                  <a:outerShdw blurRad="50000" dist="30000" dir="5400000" algn="tl" rotWithShape="0">
                    <a:srgbClr val="000000">
                      <a:alpha val="30000"/>
                    </a:srgbClr>
                  </a:outerShdw>
                </a:effectLst>
                <a:latin typeface="Arial" pitchFamily="34" charset="0"/>
                <a:ea typeface="+mj-ea"/>
                <a:cs typeface="Arial" pitchFamily="34" charset="0"/>
              </a:rPr>
              <a:t>physico</a:t>
            </a:r>
            <a:r>
              <a:rPr lang="en-US" sz="2400" dirty="0" smtClean="0">
                <a:effectLst>
                  <a:outerShdw blurRad="50000" dist="30000" dir="5400000" algn="tl" rotWithShape="0">
                    <a:srgbClr val="000000">
                      <a:alpha val="30000"/>
                    </a:srgbClr>
                  </a:outerShdw>
                </a:effectLst>
                <a:latin typeface="Arial" pitchFamily="34" charset="0"/>
                <a:ea typeface="+mj-ea"/>
                <a:cs typeface="Arial" pitchFamily="34" charset="0"/>
              </a:rPr>
              <a:t>-chemical forms.</a:t>
            </a:r>
          </a:p>
          <a:p>
            <a:pPr algn="just">
              <a:buClr>
                <a:schemeClr val="accent2">
                  <a:lumMod val="75000"/>
                </a:schemeClr>
              </a:buClr>
              <a:buSzPct val="120000"/>
              <a:buFont typeface="Wingdings" pitchFamily="2" charset="2"/>
              <a:buChar char="Ø"/>
            </a:pPr>
            <a:endParaRPr lang="tr-TR" sz="2000" dirty="0"/>
          </a:p>
        </p:txBody>
      </p:sp>
      <p:sp>
        <p:nvSpPr>
          <p:cNvPr id="4" name="Slide Number Placeholder 3"/>
          <p:cNvSpPr>
            <a:spLocks noGrp="1"/>
          </p:cNvSpPr>
          <p:nvPr>
            <p:ph type="sldNum" sz="quarter" idx="12"/>
          </p:nvPr>
        </p:nvSpPr>
        <p:spPr/>
        <p:txBody>
          <a:bodyPr/>
          <a:lstStyle/>
          <a:p>
            <a:fld id="{523BF357-579F-4E4B-8D97-2C9857A34FC8}"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23BF357-579F-4E4B-8D97-2C9857A34FC8}" type="slidenum">
              <a:rPr lang="en-US" smtClean="0"/>
              <a:pPr/>
              <a:t>20</a:t>
            </a:fld>
            <a:endParaRPr lang="en-US"/>
          </a:p>
        </p:txBody>
      </p:sp>
      <p:sp>
        <p:nvSpPr>
          <p:cNvPr id="6" name="Rectangle 5"/>
          <p:cNvSpPr/>
          <p:nvPr/>
        </p:nvSpPr>
        <p:spPr>
          <a:xfrm>
            <a:off x="1295400" y="109850"/>
            <a:ext cx="7620000" cy="3754874"/>
          </a:xfrm>
          <a:prstGeom prst="rect">
            <a:avLst/>
          </a:prstGeom>
        </p:spPr>
        <p:txBody>
          <a:bodyPr wrap="square">
            <a:spAutoFit/>
          </a:bodyPr>
          <a:lstStyle/>
          <a:p>
            <a:pPr algn="just">
              <a:buClr>
                <a:srgbClr val="C00000"/>
              </a:buClr>
              <a:buSzPct val="115000"/>
              <a:buFont typeface="Wingdings" pitchFamily="2" charset="2"/>
              <a:buChar char="Ø"/>
            </a:pPr>
            <a:r>
              <a:rPr lang="en-US" sz="1600" b="1" dirty="0" smtClean="0"/>
              <a:t>The UV-Vis spectra of transition metal complexes arise as a result of electronic transitions ,these are known as </a:t>
            </a:r>
            <a:r>
              <a:rPr lang="en-US" sz="1600" b="1" i="1" dirty="0" smtClean="0"/>
              <a:t>d-d</a:t>
            </a:r>
            <a:r>
              <a:rPr lang="en-US" sz="1600" b="1" dirty="0" smtClean="0"/>
              <a:t> transitions and relate to excitation of the metal ion itself. </a:t>
            </a:r>
          </a:p>
          <a:p>
            <a:pPr algn="just">
              <a:buClr>
                <a:srgbClr val="C00000"/>
              </a:buClr>
              <a:buSzPct val="115000"/>
              <a:buFont typeface="Wingdings" pitchFamily="2" charset="2"/>
              <a:buChar char="Ø"/>
            </a:pPr>
            <a:endParaRPr lang="en-US" sz="1600" b="1" dirty="0" smtClean="0"/>
          </a:p>
          <a:p>
            <a:pPr algn="just">
              <a:buClr>
                <a:srgbClr val="C00000"/>
              </a:buClr>
              <a:buSzPct val="115000"/>
            </a:pPr>
            <a:endParaRPr lang="en-US" sz="1600" b="1" dirty="0" smtClean="0"/>
          </a:p>
          <a:p>
            <a:pPr algn="just">
              <a:buClr>
                <a:srgbClr val="C00000"/>
              </a:buClr>
              <a:buSzPct val="115000"/>
              <a:buFont typeface="Wingdings" pitchFamily="2" charset="2"/>
              <a:buChar char="Ø"/>
            </a:pPr>
            <a:r>
              <a:rPr lang="en-US" sz="1600" b="1" dirty="0" smtClean="0"/>
              <a:t>Transition metals are often defined as forming one or more stable ions with incompletely filled d </a:t>
            </a:r>
            <a:r>
              <a:rPr lang="en-US" sz="1600" b="1" dirty="0" err="1" smtClean="0"/>
              <a:t>orbitals</a:t>
            </a:r>
            <a:r>
              <a:rPr lang="en-US" sz="1600" b="1" dirty="0" smtClean="0"/>
              <a:t>. It is believed that these are involved in generating </a:t>
            </a:r>
            <a:r>
              <a:rPr lang="en-US" sz="1600" b="1" dirty="0" err="1" smtClean="0"/>
              <a:t>colour</a:t>
            </a:r>
            <a:r>
              <a:rPr lang="en-US" sz="1600" b="1" dirty="0" smtClean="0"/>
              <a:t>.</a:t>
            </a:r>
          </a:p>
          <a:p>
            <a:pPr algn="just">
              <a:buClr>
                <a:srgbClr val="C00000"/>
              </a:buClr>
              <a:buSzPct val="115000"/>
              <a:buFont typeface="Wingdings" pitchFamily="2" charset="2"/>
              <a:buChar char="Ø"/>
            </a:pPr>
            <a:endParaRPr lang="en-US" sz="1600" b="1" dirty="0" smtClean="0"/>
          </a:p>
          <a:p>
            <a:pPr algn="just">
              <a:buClr>
                <a:srgbClr val="C00000"/>
              </a:buClr>
              <a:buSzPct val="115000"/>
              <a:buFont typeface="Wingdings" pitchFamily="2" charset="2"/>
              <a:buChar char="Ø"/>
            </a:pPr>
            <a:endParaRPr lang="en-US" sz="1600" b="1" dirty="0" smtClean="0"/>
          </a:p>
          <a:p>
            <a:pPr algn="just">
              <a:buClr>
                <a:srgbClr val="C00000"/>
              </a:buClr>
              <a:buSzPct val="115000"/>
              <a:buFont typeface="Wingdings" pitchFamily="2" charset="2"/>
              <a:buChar char="Ø"/>
            </a:pPr>
            <a:r>
              <a:rPr lang="en-US" sz="1600" b="1" dirty="0" smtClean="0"/>
              <a:t>When </a:t>
            </a:r>
            <a:r>
              <a:rPr lang="en-US" sz="1600" b="1" dirty="0" err="1" smtClean="0"/>
              <a:t>ligands</a:t>
            </a:r>
            <a:r>
              <a:rPr lang="en-US" sz="1600" b="1" dirty="0" smtClean="0"/>
              <a:t> bond to a transition metal ion to form a complex, electrons in the </a:t>
            </a:r>
            <a:r>
              <a:rPr lang="en-US" sz="1600" b="1" dirty="0" err="1" smtClean="0"/>
              <a:t>ligands</a:t>
            </a:r>
            <a:r>
              <a:rPr lang="en-US" sz="1600" b="1" dirty="0" smtClean="0"/>
              <a:t> and electrons in the five d </a:t>
            </a:r>
            <a:r>
              <a:rPr lang="en-US" sz="1600" b="1" dirty="0" err="1" smtClean="0"/>
              <a:t>orbitals</a:t>
            </a:r>
            <a:r>
              <a:rPr lang="en-US" sz="1600" b="1" dirty="0" smtClean="0"/>
              <a:t> of the metal ion repel each other. The net effect is that the energies of the d </a:t>
            </a:r>
            <a:r>
              <a:rPr lang="en-US" sz="1600" b="1" dirty="0" err="1" smtClean="0"/>
              <a:t>orbitals</a:t>
            </a:r>
            <a:r>
              <a:rPr lang="en-US" sz="1600" b="1" dirty="0" smtClean="0"/>
              <a:t> are raised, however they are split into two groups of differing energy. </a:t>
            </a:r>
          </a:p>
          <a:p>
            <a:pPr algn="just"/>
            <a:endParaRPr lang="en-US" sz="1400" dirty="0"/>
          </a:p>
        </p:txBody>
      </p:sp>
      <p:pic>
        <p:nvPicPr>
          <p:cNvPr id="10" name="Picture 2"/>
          <p:cNvPicPr>
            <a:picLocks noGrp="1" noChangeAspect="1" noChangeArrowheads="1"/>
          </p:cNvPicPr>
          <p:nvPr>
            <p:ph idx="1"/>
          </p:nvPr>
        </p:nvPicPr>
        <p:blipFill>
          <a:blip r:embed="rId3" cstate="print"/>
          <a:srcRect/>
          <a:stretch>
            <a:fillRect/>
          </a:stretch>
        </p:blipFill>
        <p:spPr bwMode="auto">
          <a:xfrm>
            <a:off x="1981200" y="3751848"/>
            <a:ext cx="5800725" cy="30099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Copper complexes </a:t>
            </a:r>
            <a:endParaRPr lang="en-US" dirty="0">
              <a:solidFill>
                <a:srgbClr val="0070C0"/>
              </a:solidFill>
            </a:endParaRPr>
          </a:p>
        </p:txBody>
      </p:sp>
      <p:sp>
        <p:nvSpPr>
          <p:cNvPr id="3" name="Content Placeholder 2"/>
          <p:cNvSpPr>
            <a:spLocks noGrp="1"/>
          </p:cNvSpPr>
          <p:nvPr>
            <p:ph idx="1"/>
          </p:nvPr>
        </p:nvSpPr>
        <p:spPr/>
        <p:txBody>
          <a:bodyPr/>
          <a:lstStyle/>
          <a:p>
            <a:r>
              <a:rPr lang="en-US" dirty="0" err="1" smtClean="0"/>
              <a:t>Uncomplexed</a:t>
            </a:r>
            <a:r>
              <a:rPr lang="en-US" dirty="0" smtClean="0"/>
              <a:t> copper(II)  --- is  in white color</a:t>
            </a:r>
          </a:p>
          <a:p>
            <a:pPr algn="just"/>
            <a:r>
              <a:rPr lang="en-US" sz="3600" dirty="0" smtClean="0"/>
              <a:t>(</a:t>
            </a:r>
            <a:r>
              <a:rPr lang="en-US" sz="2400" dirty="0" smtClean="0"/>
              <a:t>reason : </a:t>
            </a:r>
            <a:r>
              <a:rPr lang="en-US" sz="2400" i="1" dirty="0" smtClean="0"/>
              <a:t>because the transition between the highest occupied and the lowest occupied orbital is at too short a wavelength to see. </a:t>
            </a:r>
          </a:p>
          <a:p>
            <a:pPr algn="just"/>
            <a:endParaRPr lang="en-US" sz="2400" i="1" dirty="0"/>
          </a:p>
          <a:p>
            <a:pPr algn="just"/>
            <a:r>
              <a:rPr lang="en-US" sz="2400" i="1" dirty="0" smtClean="0"/>
              <a:t>Whereas in hydrated Cu(II) for the energy level of 3d orbitals splits and when visible light absorbs a transition is possible). </a:t>
            </a:r>
          </a:p>
          <a:p>
            <a:pPr algn="just"/>
            <a:r>
              <a:rPr lang="en-US" sz="2400" i="1" dirty="0" smtClean="0"/>
              <a:t>For detail see below ….</a:t>
            </a:r>
            <a:endParaRPr lang="en-US" sz="2400" i="1" dirty="0"/>
          </a:p>
        </p:txBody>
      </p:sp>
      <p:sp>
        <p:nvSpPr>
          <p:cNvPr id="4" name="Slide Number Placeholder 3"/>
          <p:cNvSpPr>
            <a:spLocks noGrp="1"/>
          </p:cNvSpPr>
          <p:nvPr>
            <p:ph type="sldNum" sz="quarter" idx="12"/>
          </p:nvPr>
        </p:nvSpPr>
        <p:spPr/>
        <p:txBody>
          <a:bodyPr/>
          <a:lstStyle/>
          <a:p>
            <a:fld id="{523BF357-579F-4E4B-8D97-2C9857A34FC8}" type="slidenum">
              <a:rPr lang="en-US" smtClean="0"/>
              <a:pPr/>
              <a:t>21</a:t>
            </a:fld>
            <a:endParaRPr lang="en-US"/>
          </a:p>
        </p:txBody>
      </p:sp>
    </p:spTree>
    <p:extLst>
      <p:ext uri="{BB962C8B-B14F-4D97-AF65-F5344CB8AC3E}">
        <p14:creationId xmlns:p14="http://schemas.microsoft.com/office/powerpoint/2010/main" val="16570227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23BF357-579F-4E4B-8D97-2C9857A34FC8}" type="slidenum">
              <a:rPr lang="en-US" smtClean="0"/>
              <a:pPr/>
              <a:t>22</a:t>
            </a:fld>
            <a:endParaRPr lang="en-US"/>
          </a:p>
        </p:txBody>
      </p:sp>
      <p:pic>
        <p:nvPicPr>
          <p:cNvPr id="93186" name="Picture 2"/>
          <p:cNvPicPr>
            <a:picLocks noChangeAspect="1" noChangeArrowheads="1"/>
          </p:cNvPicPr>
          <p:nvPr/>
        </p:nvPicPr>
        <p:blipFill>
          <a:blip r:embed="rId3" cstate="print"/>
          <a:srcRect/>
          <a:stretch>
            <a:fillRect/>
          </a:stretch>
        </p:blipFill>
        <p:spPr bwMode="auto">
          <a:xfrm>
            <a:off x="1066800" y="1143000"/>
            <a:ext cx="3429000" cy="4267200"/>
          </a:xfrm>
          <a:prstGeom prst="rect">
            <a:avLst/>
          </a:prstGeom>
          <a:noFill/>
        </p:spPr>
      </p:pic>
      <p:pic>
        <p:nvPicPr>
          <p:cNvPr id="93185" name="Picture 3"/>
          <p:cNvPicPr>
            <a:picLocks noChangeAspect="1" noChangeArrowheads="1"/>
          </p:cNvPicPr>
          <p:nvPr/>
        </p:nvPicPr>
        <p:blipFill>
          <a:blip r:embed="rId4" cstate="print"/>
          <a:srcRect/>
          <a:stretch>
            <a:fillRect/>
          </a:stretch>
        </p:blipFill>
        <p:spPr bwMode="auto">
          <a:xfrm>
            <a:off x="5000625" y="1143000"/>
            <a:ext cx="4143375" cy="4171950"/>
          </a:xfrm>
          <a:prstGeom prst="rect">
            <a:avLst/>
          </a:prstGeom>
          <a:noFill/>
        </p:spPr>
      </p:pic>
      <p:sp>
        <p:nvSpPr>
          <p:cNvPr id="9318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3188" name="Rectangle 4"/>
          <p:cNvSpPr>
            <a:spLocks noChangeArrowheads="1"/>
          </p:cNvSpPr>
          <p:nvPr/>
        </p:nvSpPr>
        <p:spPr bwMode="auto">
          <a:xfrm>
            <a:off x="0" y="2924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Box 8"/>
          <p:cNvSpPr txBox="1"/>
          <p:nvPr/>
        </p:nvSpPr>
        <p:spPr>
          <a:xfrm>
            <a:off x="2133600" y="1752600"/>
            <a:ext cx="2057400" cy="923330"/>
          </a:xfrm>
          <a:prstGeom prst="rect">
            <a:avLst/>
          </a:prstGeom>
          <a:noFill/>
        </p:spPr>
        <p:txBody>
          <a:bodyPr wrap="square" rtlCol="0">
            <a:spAutoFit/>
          </a:bodyPr>
          <a:lstStyle/>
          <a:p>
            <a:r>
              <a:rPr lang="en-US" dirty="0" smtClean="0"/>
              <a:t> Ultraviolet/visible spectrum of Cu(H</a:t>
            </a:r>
            <a:r>
              <a:rPr lang="en-US" baseline="-25000" dirty="0" smtClean="0"/>
              <a:t>2</a:t>
            </a:r>
            <a:r>
              <a:rPr lang="en-US" dirty="0" smtClean="0"/>
              <a:t>O)</a:t>
            </a:r>
            <a:r>
              <a:rPr lang="en-US" baseline="-25000" dirty="0" smtClean="0"/>
              <a:t>6</a:t>
            </a:r>
            <a:r>
              <a:rPr lang="en-US" dirty="0" smtClean="0"/>
              <a:t> </a:t>
            </a:r>
            <a:r>
              <a:rPr lang="en-US" baseline="30000" dirty="0" smtClean="0"/>
              <a:t>2+</a:t>
            </a:r>
            <a:endParaRPr lang="en-US" dirty="0"/>
          </a:p>
        </p:txBody>
      </p:sp>
      <p:sp>
        <p:nvSpPr>
          <p:cNvPr id="10" name="TextBox 9"/>
          <p:cNvSpPr txBox="1"/>
          <p:nvPr/>
        </p:nvSpPr>
        <p:spPr>
          <a:xfrm rot="10800000" flipV="1">
            <a:off x="5943600" y="1667470"/>
            <a:ext cx="2286000" cy="923330"/>
          </a:xfrm>
          <a:prstGeom prst="rect">
            <a:avLst/>
          </a:prstGeom>
          <a:noFill/>
        </p:spPr>
        <p:txBody>
          <a:bodyPr wrap="square" rtlCol="0">
            <a:spAutoFit/>
          </a:bodyPr>
          <a:lstStyle/>
          <a:p>
            <a:r>
              <a:rPr lang="en-US" dirty="0" smtClean="0"/>
              <a:t>Ultraviolet/visible spectrum of </a:t>
            </a:r>
          </a:p>
          <a:p>
            <a:r>
              <a:rPr lang="en-US" dirty="0" smtClean="0"/>
              <a:t>Cu(NH</a:t>
            </a:r>
            <a:r>
              <a:rPr lang="en-US" baseline="-25000" dirty="0" smtClean="0"/>
              <a:t>3</a:t>
            </a:r>
            <a:r>
              <a:rPr lang="en-US" dirty="0" smtClean="0"/>
              <a:t>)</a:t>
            </a:r>
            <a:r>
              <a:rPr lang="en-US" baseline="-25000" dirty="0" smtClean="0"/>
              <a:t>4</a:t>
            </a:r>
            <a:r>
              <a:rPr lang="en-US" dirty="0" smtClean="0"/>
              <a:t>(H</a:t>
            </a:r>
            <a:r>
              <a:rPr lang="en-US" baseline="-25000" dirty="0" smtClean="0"/>
              <a:t>2</a:t>
            </a:r>
            <a:r>
              <a:rPr lang="en-US" dirty="0" smtClean="0"/>
              <a:t>O)</a:t>
            </a:r>
            <a:r>
              <a:rPr lang="en-US" baseline="-25000" dirty="0" smtClean="0"/>
              <a:t>2</a:t>
            </a:r>
            <a:r>
              <a:rPr lang="en-US" dirty="0" smtClean="0"/>
              <a:t> </a:t>
            </a:r>
            <a:r>
              <a:rPr lang="en-US" baseline="30000" dirty="0" smtClean="0"/>
              <a:t>2+</a:t>
            </a:r>
            <a:endParaRPr lang="en-US" dirty="0"/>
          </a:p>
        </p:txBody>
      </p:sp>
      <p:sp>
        <p:nvSpPr>
          <p:cNvPr id="2" name="TextBox 1"/>
          <p:cNvSpPr txBox="1"/>
          <p:nvPr/>
        </p:nvSpPr>
        <p:spPr>
          <a:xfrm>
            <a:off x="1295400" y="5715000"/>
            <a:ext cx="2667000" cy="646331"/>
          </a:xfrm>
          <a:prstGeom prst="rect">
            <a:avLst/>
          </a:prstGeom>
          <a:noFill/>
        </p:spPr>
        <p:txBody>
          <a:bodyPr wrap="square" rtlCol="0">
            <a:spAutoFit/>
          </a:bodyPr>
          <a:lstStyle/>
          <a:p>
            <a:r>
              <a:rPr lang="en-US" i="1" dirty="0" smtClean="0"/>
              <a:t>Absorption in </a:t>
            </a:r>
            <a:r>
              <a:rPr lang="en-US" i="1" dirty="0" smtClean="0">
                <a:solidFill>
                  <a:srgbClr val="FF0000"/>
                </a:solidFill>
              </a:rPr>
              <a:t>red </a:t>
            </a:r>
            <a:r>
              <a:rPr lang="en-US" i="1" dirty="0" smtClean="0"/>
              <a:t>end, so the complex appears </a:t>
            </a:r>
            <a:r>
              <a:rPr lang="en-US" i="1" dirty="0">
                <a:solidFill>
                  <a:srgbClr val="0070C0"/>
                </a:solidFill>
              </a:rPr>
              <a:t>blue</a:t>
            </a:r>
            <a:endParaRPr lang="en-US" i="1" dirty="0"/>
          </a:p>
        </p:txBody>
      </p:sp>
      <p:cxnSp>
        <p:nvCxnSpPr>
          <p:cNvPr id="5" name="Straight Arrow Connector 4"/>
          <p:cNvCxnSpPr/>
          <p:nvPr/>
        </p:nvCxnSpPr>
        <p:spPr>
          <a:xfrm flipV="1">
            <a:off x="2971800" y="4572000"/>
            <a:ext cx="990600" cy="1327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410200" y="5715000"/>
            <a:ext cx="3657600" cy="646331"/>
          </a:xfrm>
          <a:prstGeom prst="rect">
            <a:avLst/>
          </a:prstGeom>
          <a:noFill/>
        </p:spPr>
        <p:txBody>
          <a:bodyPr wrap="square" rtlCol="0">
            <a:spAutoFit/>
          </a:bodyPr>
          <a:lstStyle/>
          <a:p>
            <a:r>
              <a:rPr lang="en-US" i="1" dirty="0" smtClean="0"/>
              <a:t>Absorption in </a:t>
            </a:r>
            <a:r>
              <a:rPr lang="en-US" i="1" dirty="0" smtClean="0">
                <a:solidFill>
                  <a:srgbClr val="0070C0"/>
                </a:solidFill>
              </a:rPr>
              <a:t>blue (middle) region </a:t>
            </a:r>
            <a:r>
              <a:rPr lang="en-US" i="1" dirty="0" smtClean="0"/>
              <a:t>so the complex appears as </a:t>
            </a:r>
            <a:r>
              <a:rPr lang="en-US" b="1" i="1" dirty="0" smtClean="0">
                <a:solidFill>
                  <a:srgbClr val="7030A0"/>
                </a:solidFill>
              </a:rPr>
              <a:t>violet </a:t>
            </a:r>
            <a:r>
              <a:rPr lang="en-US" i="1" dirty="0" smtClean="0"/>
              <a:t>-blue</a:t>
            </a:r>
            <a:endParaRPr lang="en-US" i="1" dirty="0"/>
          </a:p>
        </p:txBody>
      </p:sp>
      <p:sp>
        <p:nvSpPr>
          <p:cNvPr id="12" name="TextBox 11"/>
          <p:cNvSpPr txBox="1"/>
          <p:nvPr/>
        </p:nvSpPr>
        <p:spPr>
          <a:xfrm>
            <a:off x="1295400" y="228600"/>
            <a:ext cx="7239000" cy="830997"/>
          </a:xfrm>
          <a:prstGeom prst="rect">
            <a:avLst/>
          </a:prstGeom>
          <a:noFill/>
        </p:spPr>
        <p:txBody>
          <a:bodyPr wrap="square" rtlCol="0">
            <a:spAutoFit/>
          </a:bodyPr>
          <a:lstStyle/>
          <a:p>
            <a:pPr algn="ctr"/>
            <a:r>
              <a:rPr lang="en-US" sz="2400" b="1" dirty="0" smtClean="0">
                <a:solidFill>
                  <a:srgbClr val="0070C0"/>
                </a:solidFill>
              </a:rPr>
              <a:t>Effect of change of ligand on the UV-Vis. absorption of metal ion</a:t>
            </a:r>
            <a:r>
              <a:rPr lang="en-US" b="1" dirty="0" smtClean="0">
                <a:solidFill>
                  <a:srgbClr val="0070C0"/>
                </a:solidFill>
              </a:rPr>
              <a:t> </a:t>
            </a:r>
            <a:endParaRPr lang="en-US" b="1" dirty="0">
              <a:solidFill>
                <a:srgbClr val="0070C0"/>
              </a:solidFill>
            </a:endParaRPr>
          </a:p>
        </p:txBody>
      </p:sp>
      <p:cxnSp>
        <p:nvCxnSpPr>
          <p:cNvPr id="6" name="Straight Arrow Connector 5"/>
          <p:cNvCxnSpPr/>
          <p:nvPr/>
        </p:nvCxnSpPr>
        <p:spPr>
          <a:xfrm flipV="1">
            <a:off x="7391400" y="3733800"/>
            <a:ext cx="228600" cy="1981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810000" y="4977825"/>
            <a:ext cx="2209800" cy="584775"/>
          </a:xfrm>
          <a:prstGeom prst="rect">
            <a:avLst/>
          </a:prstGeom>
          <a:noFill/>
        </p:spPr>
        <p:txBody>
          <a:bodyPr wrap="square" rtlCol="0">
            <a:spAutoFit/>
          </a:bodyPr>
          <a:lstStyle/>
          <a:p>
            <a:r>
              <a:rPr lang="en-US" sz="1600" dirty="0" smtClean="0"/>
              <a:t>Same conc. But different </a:t>
            </a:r>
            <a:r>
              <a:rPr lang="en-US" sz="1600" dirty="0" err="1" smtClean="0"/>
              <a:t>molr</a:t>
            </a:r>
            <a:r>
              <a:rPr lang="en-US" sz="1600" dirty="0" smtClean="0"/>
              <a:t> absorptivity ?</a:t>
            </a:r>
            <a:endParaRPr lang="en-US" sz="16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Stability of metal complex</a:t>
            </a:r>
            <a:endParaRPr lang="en-US" dirty="0">
              <a:solidFill>
                <a:srgbClr val="0070C0"/>
              </a:solidFill>
            </a:endParaRPr>
          </a:p>
        </p:txBody>
      </p:sp>
      <p:sp>
        <p:nvSpPr>
          <p:cNvPr id="3" name="Content Placeholder 2"/>
          <p:cNvSpPr>
            <a:spLocks noGrp="1"/>
          </p:cNvSpPr>
          <p:nvPr>
            <p:ph idx="1"/>
          </p:nvPr>
        </p:nvSpPr>
        <p:spPr/>
        <p:txBody>
          <a:bodyPr/>
          <a:lstStyle/>
          <a:p>
            <a:r>
              <a:rPr lang="en-US" dirty="0" smtClean="0"/>
              <a:t>Changing the ligand around transition metal ion can change the stability.</a:t>
            </a:r>
            <a:endParaRPr lang="en-US" dirty="0">
              <a:solidFill>
                <a:srgbClr val="C00000"/>
              </a:solidFill>
            </a:endParaRPr>
          </a:p>
          <a:p>
            <a:r>
              <a:rPr lang="en-US" dirty="0" smtClean="0">
                <a:solidFill>
                  <a:srgbClr val="C00000"/>
                </a:solidFill>
              </a:rPr>
              <a:t>Reason : </a:t>
            </a:r>
            <a:r>
              <a:rPr lang="en-US" i="1" dirty="0" smtClean="0">
                <a:solidFill>
                  <a:srgbClr val="C00000"/>
                </a:solidFill>
              </a:rPr>
              <a:t>Because the difference between the  energy levels of the d orbitals increases.  </a:t>
            </a:r>
            <a:r>
              <a:rPr lang="en-US" dirty="0" smtClean="0">
                <a:solidFill>
                  <a:srgbClr val="C00000"/>
                </a:solidFill>
              </a:rPr>
              <a:t> </a:t>
            </a:r>
            <a:endParaRPr lang="en-US" dirty="0">
              <a:solidFill>
                <a:srgbClr val="C00000"/>
              </a:solidFill>
            </a:endParaRPr>
          </a:p>
        </p:txBody>
      </p:sp>
      <p:sp>
        <p:nvSpPr>
          <p:cNvPr id="4" name="Slide Number Placeholder 3"/>
          <p:cNvSpPr>
            <a:spLocks noGrp="1"/>
          </p:cNvSpPr>
          <p:nvPr>
            <p:ph type="sldNum" sz="quarter" idx="12"/>
          </p:nvPr>
        </p:nvSpPr>
        <p:spPr/>
        <p:txBody>
          <a:bodyPr/>
          <a:lstStyle/>
          <a:p>
            <a:fld id="{523BF357-579F-4E4B-8D97-2C9857A34FC8}" type="slidenum">
              <a:rPr lang="en-US" smtClean="0"/>
              <a:pPr/>
              <a:t>23</a:t>
            </a:fld>
            <a:endParaRPr lang="en-US"/>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3581400"/>
            <a:ext cx="7991475"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97540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8153400" cy="1143000"/>
          </a:xfrm>
        </p:spPr>
        <p:txBody>
          <a:bodyPr>
            <a:noAutofit/>
          </a:bodyPr>
          <a:lstStyle/>
          <a:p>
            <a:pPr algn="ctr"/>
            <a:r>
              <a:rPr lang="en-US" sz="2800" dirty="0" smtClean="0">
                <a:solidFill>
                  <a:srgbClr val="0070C0"/>
                </a:solidFill>
              </a:rPr>
              <a:t>Some ligands give increasingly separation energy levels and therefore increasing stability to the metal ions :</a:t>
            </a:r>
            <a:endParaRPr lang="en-US" sz="2800" dirty="0">
              <a:solidFill>
                <a:srgbClr val="0070C0"/>
              </a:solidFill>
            </a:endParaRPr>
          </a:p>
        </p:txBody>
      </p:sp>
      <p:sp>
        <p:nvSpPr>
          <p:cNvPr id="3" name="Content Placeholder 2"/>
          <p:cNvSpPr>
            <a:spLocks noGrp="1"/>
          </p:cNvSpPr>
          <p:nvPr>
            <p:ph idx="1"/>
          </p:nvPr>
        </p:nvSpPr>
        <p:spPr/>
        <p:txBody>
          <a:bodyPr>
            <a:normAutofit fontScale="77500" lnSpcReduction="20000"/>
          </a:bodyPr>
          <a:lstStyle/>
          <a:p>
            <a:endParaRPr lang="en-US" dirty="0" smtClean="0"/>
          </a:p>
          <a:p>
            <a:r>
              <a:rPr lang="en-US" dirty="0" smtClean="0"/>
              <a:t>I </a:t>
            </a:r>
            <a:r>
              <a:rPr lang="en-US" baseline="30000" dirty="0" smtClean="0"/>
              <a:t>- </a:t>
            </a:r>
            <a:r>
              <a:rPr lang="en-US" dirty="0" smtClean="0"/>
              <a:t>                       </a:t>
            </a:r>
            <a:r>
              <a:rPr lang="en-US" sz="3500" dirty="0" smtClean="0"/>
              <a:t> </a:t>
            </a:r>
            <a:r>
              <a:rPr lang="en-US" sz="2300" dirty="0" smtClean="0"/>
              <a:t>smallest separation of energy  levels</a:t>
            </a:r>
            <a:endParaRPr lang="en-US" sz="2300" baseline="30000" dirty="0" smtClean="0"/>
          </a:p>
          <a:p>
            <a:r>
              <a:rPr lang="en-US" dirty="0" smtClean="0"/>
              <a:t>Br</a:t>
            </a:r>
            <a:r>
              <a:rPr lang="en-US" baseline="30000" dirty="0"/>
              <a:t> </a:t>
            </a:r>
            <a:r>
              <a:rPr lang="en-US" baseline="30000" dirty="0" smtClean="0"/>
              <a:t>-                                     </a:t>
            </a:r>
            <a:endParaRPr lang="en-US" dirty="0" smtClean="0"/>
          </a:p>
          <a:p>
            <a:r>
              <a:rPr lang="en-US" dirty="0" err="1" smtClean="0"/>
              <a:t>Cl</a:t>
            </a:r>
            <a:r>
              <a:rPr lang="en-US" dirty="0" smtClean="0"/>
              <a:t> </a:t>
            </a:r>
            <a:r>
              <a:rPr lang="en-US" baseline="30000" dirty="0"/>
              <a:t>-</a:t>
            </a:r>
            <a:endParaRPr lang="en-US" dirty="0" smtClean="0"/>
          </a:p>
          <a:p>
            <a:r>
              <a:rPr lang="en-US" dirty="0" smtClean="0"/>
              <a:t>OH </a:t>
            </a:r>
            <a:r>
              <a:rPr lang="en-US" baseline="30000" dirty="0"/>
              <a:t>-</a:t>
            </a:r>
            <a:endParaRPr lang="en-US" dirty="0" smtClean="0"/>
          </a:p>
          <a:p>
            <a:r>
              <a:rPr lang="en-US" dirty="0" smtClean="0"/>
              <a:t>F</a:t>
            </a:r>
            <a:r>
              <a:rPr lang="en-US" baseline="30000" dirty="0"/>
              <a:t> -</a:t>
            </a:r>
            <a:endParaRPr lang="en-US" dirty="0" smtClean="0"/>
          </a:p>
          <a:p>
            <a:r>
              <a:rPr lang="en-US" dirty="0" smtClean="0"/>
              <a:t>H</a:t>
            </a:r>
            <a:r>
              <a:rPr lang="en-US" baseline="-25000" dirty="0" smtClean="0"/>
              <a:t>2</a:t>
            </a:r>
            <a:r>
              <a:rPr lang="en-US" dirty="0" smtClean="0"/>
              <a:t>O</a:t>
            </a:r>
          </a:p>
          <a:p>
            <a:r>
              <a:rPr lang="en-US" dirty="0" smtClean="0"/>
              <a:t>NH</a:t>
            </a:r>
            <a:r>
              <a:rPr lang="en-US" baseline="-25000" dirty="0" smtClean="0"/>
              <a:t>3</a:t>
            </a:r>
          </a:p>
          <a:p>
            <a:r>
              <a:rPr lang="en-US" dirty="0" smtClean="0"/>
              <a:t>NH</a:t>
            </a:r>
            <a:r>
              <a:rPr lang="en-US" sz="3000" baseline="-25000" dirty="0" smtClean="0"/>
              <a:t>2</a:t>
            </a:r>
            <a:r>
              <a:rPr lang="en-US" dirty="0" smtClean="0"/>
              <a:t>CH</a:t>
            </a:r>
            <a:r>
              <a:rPr lang="en-US" baseline="-25000" dirty="0" smtClean="0"/>
              <a:t>2</a:t>
            </a:r>
            <a:r>
              <a:rPr lang="en-US" dirty="0" smtClean="0"/>
              <a:t>CH</a:t>
            </a:r>
            <a:r>
              <a:rPr lang="en-US" baseline="-25000" dirty="0" smtClean="0"/>
              <a:t>2</a:t>
            </a:r>
            <a:r>
              <a:rPr lang="en-US" dirty="0" smtClean="0"/>
              <a:t>NH</a:t>
            </a:r>
            <a:r>
              <a:rPr lang="en-US" baseline="-25000" dirty="0" smtClean="0"/>
              <a:t>2</a:t>
            </a:r>
          </a:p>
          <a:p>
            <a:r>
              <a:rPr lang="en-US" dirty="0" err="1" smtClean="0"/>
              <a:t>bpy</a:t>
            </a:r>
            <a:r>
              <a:rPr lang="en-US" dirty="0" smtClean="0"/>
              <a:t> </a:t>
            </a:r>
          </a:p>
          <a:p>
            <a:r>
              <a:rPr lang="en-US" dirty="0" err="1" smtClean="0"/>
              <a:t>phen</a:t>
            </a:r>
            <a:r>
              <a:rPr lang="en-US" dirty="0" smtClean="0"/>
              <a:t> </a:t>
            </a:r>
            <a:endParaRPr lang="en-US" baseline="-25000" dirty="0" smtClean="0"/>
          </a:p>
          <a:p>
            <a:r>
              <a:rPr lang="en-US" dirty="0" smtClean="0"/>
              <a:t>CN</a:t>
            </a:r>
            <a:r>
              <a:rPr lang="en-US" baseline="30000" dirty="0" smtClean="0"/>
              <a:t>-</a:t>
            </a:r>
            <a:r>
              <a:rPr lang="en-US" dirty="0" smtClean="0"/>
              <a:t>                    </a:t>
            </a:r>
            <a:r>
              <a:rPr lang="en-US" sz="2300" dirty="0" smtClean="0"/>
              <a:t>largest separation </a:t>
            </a:r>
            <a:r>
              <a:rPr lang="en-US" sz="2300" dirty="0"/>
              <a:t>of energy  levels</a:t>
            </a:r>
          </a:p>
        </p:txBody>
      </p:sp>
      <p:sp>
        <p:nvSpPr>
          <p:cNvPr id="4" name="Slide Number Placeholder 3"/>
          <p:cNvSpPr>
            <a:spLocks noGrp="1"/>
          </p:cNvSpPr>
          <p:nvPr>
            <p:ph type="sldNum" sz="quarter" idx="12"/>
          </p:nvPr>
        </p:nvSpPr>
        <p:spPr/>
        <p:txBody>
          <a:bodyPr/>
          <a:lstStyle/>
          <a:p>
            <a:fld id="{523BF357-579F-4E4B-8D97-2C9857A34FC8}" type="slidenum">
              <a:rPr lang="en-US" smtClean="0"/>
              <a:pPr/>
              <a:t>24</a:t>
            </a:fld>
            <a:endParaRPr lang="en-US"/>
          </a:p>
        </p:txBody>
      </p:sp>
      <p:cxnSp>
        <p:nvCxnSpPr>
          <p:cNvPr id="6" name="Straight Arrow Connector 5"/>
          <p:cNvCxnSpPr/>
          <p:nvPr/>
        </p:nvCxnSpPr>
        <p:spPr>
          <a:xfrm>
            <a:off x="5715000" y="2362200"/>
            <a:ext cx="76200" cy="3276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04945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523BF357-579F-4E4B-8D97-2C9857A34FC8}" type="slidenum">
              <a:rPr lang="en-US" smtClean="0"/>
              <a:pPr/>
              <a:t>25</a:t>
            </a:fld>
            <a:endParaRPr lang="en-US"/>
          </a:p>
        </p:txBody>
      </p:sp>
      <p:pic>
        <p:nvPicPr>
          <p:cNvPr id="5" name="Content Placeholder 4"/>
          <p:cNvPicPr>
            <a:picLocks noGrp="1"/>
          </p:cNvPicPr>
          <p:nvPr>
            <p:ph idx="1"/>
          </p:nvPr>
        </p:nvPicPr>
        <p:blipFill>
          <a:blip r:embed="rId2" cstate="print"/>
          <a:srcRect/>
          <a:stretch>
            <a:fillRect/>
          </a:stretch>
        </p:blipFill>
        <p:spPr bwMode="auto">
          <a:xfrm>
            <a:off x="1371600" y="533400"/>
            <a:ext cx="7086600" cy="5715000"/>
          </a:xfrm>
          <a:prstGeom prst="rect">
            <a:avLst/>
          </a:prstGeom>
          <a:noFill/>
          <a:ln w="9525">
            <a:noFill/>
            <a:miter lim="800000"/>
            <a:headEnd/>
            <a:tailEnd/>
          </a:ln>
        </p:spPr>
      </p:pic>
    </p:spTree>
    <p:extLst>
      <p:ext uri="{BB962C8B-B14F-4D97-AF65-F5344CB8AC3E}">
        <p14:creationId xmlns:p14="http://schemas.microsoft.com/office/powerpoint/2010/main" val="33472234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523BF357-579F-4E4B-8D97-2C9857A34FC8}" type="slidenum">
              <a:rPr lang="en-US" smtClean="0"/>
              <a:pPr/>
              <a:t>26</a:t>
            </a:fld>
            <a:endParaRPr lang="en-US"/>
          </a:p>
        </p:txBody>
      </p:sp>
      <p:pic>
        <p:nvPicPr>
          <p:cNvPr id="717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1828800"/>
            <a:ext cx="65532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0426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2060"/>
                </a:solidFill>
                <a:effectLst/>
              </a:rPr>
              <a:t>Simple </a:t>
            </a:r>
            <a:r>
              <a:rPr lang="en-US" b="1" dirty="0" err="1" smtClean="0">
                <a:solidFill>
                  <a:srgbClr val="002060"/>
                </a:solidFill>
                <a:effectLst/>
              </a:rPr>
              <a:t>ligands</a:t>
            </a:r>
            <a:r>
              <a:rPr lang="en-US" b="1" dirty="0" smtClean="0">
                <a:solidFill>
                  <a:srgbClr val="002060"/>
                </a:solidFill>
                <a:effectLst/>
              </a:rPr>
              <a:t> such as water, ammonia and chloride ion </a:t>
            </a:r>
            <a:endParaRPr lang="en-US" b="1" dirty="0">
              <a:solidFill>
                <a:srgbClr val="002060"/>
              </a:solidFill>
              <a:effectLst/>
            </a:endParaRPr>
          </a:p>
        </p:txBody>
      </p:sp>
      <p:pic>
        <p:nvPicPr>
          <p:cNvPr id="1026" name="Picture 2"/>
          <p:cNvPicPr>
            <a:picLocks noGrp="1" noChangeAspect="1" noChangeArrowheads="1"/>
          </p:cNvPicPr>
          <p:nvPr>
            <p:ph idx="1"/>
          </p:nvPr>
        </p:nvPicPr>
        <p:blipFill>
          <a:blip r:embed="rId3" cstate="print">
            <a:lum bright="-20000" contrast="-20000"/>
          </a:blip>
          <a:srcRect/>
          <a:stretch>
            <a:fillRect/>
          </a:stretch>
        </p:blipFill>
        <p:spPr bwMode="auto">
          <a:xfrm>
            <a:off x="1211222" y="1981200"/>
            <a:ext cx="7323177" cy="3429000"/>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fld id="{523BF357-579F-4E4B-8D97-2C9857A34FC8}" type="slidenum">
              <a:rPr lang="en-US" smtClean="0"/>
              <a:pPr/>
              <a:t>27</a:t>
            </a:fld>
            <a:endParaRPr lang="en-US"/>
          </a:p>
        </p:txBody>
      </p:sp>
    </p:spTree>
    <p:extLst>
      <p:ext uri="{BB962C8B-B14F-4D97-AF65-F5344CB8AC3E}">
        <p14:creationId xmlns:p14="http://schemas.microsoft.com/office/powerpoint/2010/main" val="27516304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Example </a:t>
            </a:r>
            <a:endParaRPr lang="en-US" dirty="0">
              <a:solidFill>
                <a:srgbClr val="0070C0"/>
              </a:solidFill>
            </a:endParaRPr>
          </a:p>
        </p:txBody>
      </p:sp>
      <p:sp>
        <p:nvSpPr>
          <p:cNvPr id="3" name="Content Placeholder 2"/>
          <p:cNvSpPr>
            <a:spLocks noGrp="1"/>
          </p:cNvSpPr>
          <p:nvPr>
            <p:ph idx="1"/>
          </p:nvPr>
        </p:nvSpPr>
        <p:spPr>
          <a:xfrm>
            <a:off x="228600" y="1447800"/>
            <a:ext cx="5562600" cy="4525963"/>
          </a:xfrm>
          <a:solidFill>
            <a:schemeClr val="bg1"/>
          </a:solidFill>
        </p:spPr>
        <p:txBody>
          <a:bodyPr>
            <a:normAutofit fontScale="92500" lnSpcReduction="10000"/>
          </a:bodyPr>
          <a:lstStyle/>
          <a:p>
            <a:r>
              <a:rPr lang="en-US" dirty="0" smtClean="0">
                <a:solidFill>
                  <a:srgbClr val="C00000"/>
                </a:solidFill>
              </a:rPr>
              <a:t>Fe</a:t>
            </a:r>
            <a:r>
              <a:rPr lang="en-US" dirty="0" smtClean="0"/>
              <a:t>  has the configuration ;</a:t>
            </a:r>
          </a:p>
          <a:p>
            <a:pPr>
              <a:buNone/>
            </a:pPr>
            <a:r>
              <a:rPr lang="en-US" dirty="0" smtClean="0"/>
              <a:t>                          </a:t>
            </a:r>
            <a:r>
              <a:rPr lang="en-US" b="1" dirty="0" smtClean="0"/>
              <a:t>1s</a:t>
            </a:r>
            <a:r>
              <a:rPr lang="en-US" b="1" baseline="30000" dirty="0" smtClean="0"/>
              <a:t>2</a:t>
            </a:r>
            <a:r>
              <a:rPr lang="en-US" b="1" dirty="0" smtClean="0"/>
              <a:t>2s</a:t>
            </a:r>
            <a:r>
              <a:rPr lang="en-US" b="1" baseline="30000" dirty="0" smtClean="0"/>
              <a:t>2</a:t>
            </a:r>
            <a:r>
              <a:rPr lang="en-US" b="1" dirty="0" smtClean="0"/>
              <a:t>2p</a:t>
            </a:r>
            <a:r>
              <a:rPr lang="en-US" b="1" baseline="30000" dirty="0" smtClean="0"/>
              <a:t>6</a:t>
            </a:r>
            <a:r>
              <a:rPr lang="en-US" b="1" dirty="0" smtClean="0"/>
              <a:t>3s</a:t>
            </a:r>
            <a:r>
              <a:rPr lang="en-US" b="1" baseline="30000" dirty="0" smtClean="0"/>
              <a:t>2</a:t>
            </a:r>
            <a:r>
              <a:rPr lang="en-US" b="1" dirty="0" smtClean="0"/>
              <a:t>3p</a:t>
            </a:r>
            <a:r>
              <a:rPr lang="en-US" b="1" baseline="30000" dirty="0" smtClean="0"/>
              <a:t>6</a:t>
            </a:r>
            <a:r>
              <a:rPr lang="en-US" b="1" dirty="0" smtClean="0"/>
              <a:t>3d</a:t>
            </a:r>
            <a:r>
              <a:rPr lang="en-US" b="1" baseline="30000" dirty="0" smtClean="0">
                <a:solidFill>
                  <a:srgbClr val="FF0000"/>
                </a:solidFill>
              </a:rPr>
              <a:t>6</a:t>
            </a:r>
            <a:r>
              <a:rPr lang="en-US" b="1" dirty="0" smtClean="0">
                <a:solidFill>
                  <a:srgbClr val="FF0000"/>
                </a:solidFill>
              </a:rPr>
              <a:t>4s</a:t>
            </a:r>
            <a:r>
              <a:rPr lang="en-US" b="1" baseline="30000" dirty="0" smtClean="0">
                <a:solidFill>
                  <a:srgbClr val="FF0000"/>
                </a:solidFill>
              </a:rPr>
              <a:t>2</a:t>
            </a:r>
            <a:endParaRPr lang="en-US" b="1" dirty="0" smtClean="0">
              <a:solidFill>
                <a:srgbClr val="FF0000"/>
              </a:solidFill>
            </a:endParaRPr>
          </a:p>
          <a:p>
            <a:endParaRPr lang="en-US" dirty="0" smtClean="0"/>
          </a:p>
          <a:p>
            <a:r>
              <a:rPr lang="en-US" dirty="0" smtClean="0"/>
              <a:t>When it forms an </a:t>
            </a:r>
            <a:r>
              <a:rPr lang="en-US" dirty="0" smtClean="0">
                <a:solidFill>
                  <a:srgbClr val="C00000"/>
                </a:solidFill>
              </a:rPr>
              <a:t>Fe</a:t>
            </a:r>
            <a:r>
              <a:rPr lang="en-US" baseline="30000" dirty="0" smtClean="0">
                <a:solidFill>
                  <a:srgbClr val="C00000"/>
                </a:solidFill>
              </a:rPr>
              <a:t>3+</a:t>
            </a:r>
            <a:r>
              <a:rPr lang="en-US" dirty="0" smtClean="0"/>
              <a:t> ion it loses the 4s electrons and one of the 3d electrons to leave</a:t>
            </a:r>
          </a:p>
          <a:p>
            <a:endParaRPr lang="en-US" dirty="0" smtClean="0"/>
          </a:p>
          <a:p>
            <a:pPr>
              <a:buNone/>
            </a:pPr>
            <a:r>
              <a:rPr lang="en-US" dirty="0" smtClean="0"/>
              <a:t>      </a:t>
            </a:r>
            <a:r>
              <a:rPr lang="en-US" b="1" dirty="0" smtClean="0"/>
              <a:t>1s</a:t>
            </a:r>
            <a:r>
              <a:rPr lang="en-US" b="1" baseline="30000" dirty="0" smtClean="0"/>
              <a:t>2</a:t>
            </a:r>
            <a:r>
              <a:rPr lang="en-US" b="1" dirty="0" smtClean="0"/>
              <a:t>2s</a:t>
            </a:r>
            <a:r>
              <a:rPr lang="en-US" b="1" baseline="30000" dirty="0" smtClean="0"/>
              <a:t>2</a:t>
            </a:r>
            <a:r>
              <a:rPr lang="en-US" b="1" dirty="0" smtClean="0"/>
              <a:t>2p</a:t>
            </a:r>
            <a:r>
              <a:rPr lang="en-US" b="1" baseline="30000" dirty="0" smtClean="0"/>
              <a:t>6</a:t>
            </a:r>
            <a:r>
              <a:rPr lang="en-US" b="1" dirty="0" smtClean="0"/>
              <a:t>3s</a:t>
            </a:r>
            <a:r>
              <a:rPr lang="en-US" b="1" baseline="30000" dirty="0" smtClean="0"/>
              <a:t>2</a:t>
            </a:r>
            <a:r>
              <a:rPr lang="en-US" b="1" dirty="0" smtClean="0"/>
              <a:t>3p</a:t>
            </a:r>
            <a:r>
              <a:rPr lang="en-US" b="1" baseline="30000" dirty="0" smtClean="0"/>
              <a:t>6</a:t>
            </a:r>
            <a:r>
              <a:rPr lang="en-US" b="1" dirty="0" smtClean="0"/>
              <a:t>3d</a:t>
            </a:r>
            <a:r>
              <a:rPr lang="en-US" b="1" baseline="30000" dirty="0" smtClean="0"/>
              <a:t>5</a:t>
            </a:r>
            <a:endParaRPr lang="en-US" b="1" dirty="0" smtClean="0"/>
          </a:p>
          <a:p>
            <a:endParaRPr lang="en-US" dirty="0"/>
          </a:p>
        </p:txBody>
      </p:sp>
      <p:sp>
        <p:nvSpPr>
          <p:cNvPr id="4" name="Slide Number Placeholder 3"/>
          <p:cNvSpPr>
            <a:spLocks noGrp="1"/>
          </p:cNvSpPr>
          <p:nvPr>
            <p:ph type="sldNum" sz="quarter" idx="12"/>
          </p:nvPr>
        </p:nvSpPr>
        <p:spPr/>
        <p:txBody>
          <a:bodyPr/>
          <a:lstStyle/>
          <a:p>
            <a:fld id="{523BF357-579F-4E4B-8D97-2C9857A34FC8}" type="slidenum">
              <a:rPr lang="en-US" smtClean="0"/>
              <a:pPr/>
              <a:t>28</a:t>
            </a:fld>
            <a:endParaRPr lang="en-US"/>
          </a:p>
        </p:txBody>
      </p:sp>
      <p:pic>
        <p:nvPicPr>
          <p:cNvPr id="3074" name="Picture 2"/>
          <p:cNvPicPr>
            <a:picLocks noChangeAspect="1" noChangeArrowheads="1"/>
          </p:cNvPicPr>
          <p:nvPr/>
        </p:nvPicPr>
        <p:blipFill>
          <a:blip r:embed="rId3" cstate="print"/>
          <a:srcRect/>
          <a:stretch>
            <a:fillRect/>
          </a:stretch>
        </p:blipFill>
        <p:spPr bwMode="auto">
          <a:xfrm>
            <a:off x="5334000" y="1600200"/>
            <a:ext cx="3733800" cy="4419600"/>
          </a:xfrm>
          <a:prstGeom prst="rect">
            <a:avLst/>
          </a:prstGeom>
          <a:noFill/>
          <a:ln w="9525">
            <a:noFill/>
            <a:miter lim="800000"/>
            <a:headEnd/>
            <a:tailEnd/>
          </a:ln>
          <a:effectLst/>
        </p:spPr>
      </p:pic>
      <p:sp>
        <p:nvSpPr>
          <p:cNvPr id="5" name="TextBox 4"/>
          <p:cNvSpPr txBox="1"/>
          <p:nvPr/>
        </p:nvSpPr>
        <p:spPr>
          <a:xfrm>
            <a:off x="1066800" y="6070937"/>
            <a:ext cx="8001000" cy="1015663"/>
          </a:xfrm>
          <a:prstGeom prst="rect">
            <a:avLst/>
          </a:prstGeom>
          <a:noFill/>
        </p:spPr>
        <p:txBody>
          <a:bodyPr wrap="square" rtlCol="0">
            <a:spAutoFit/>
          </a:bodyPr>
          <a:lstStyle/>
          <a:p>
            <a:r>
              <a:rPr lang="en-US" sz="1400" dirty="0"/>
              <a:t>The single electrons in the 3d level are NOT involved in the bonding in any way. Instead, the ion uses 6 orbitals from the 4s, 4p and 4d levels to accept lone pairs from the water molecules</a:t>
            </a:r>
            <a:r>
              <a:rPr lang="en-US" sz="1400" dirty="0" smtClean="0"/>
              <a:t>.   Before </a:t>
            </a:r>
            <a:r>
              <a:rPr lang="en-US" sz="1400" dirty="0"/>
              <a:t>they are used, the orbitals are re-</a:t>
            </a:r>
            <a:r>
              <a:rPr lang="en-US" sz="1400" dirty="0" err="1"/>
              <a:t>organised</a:t>
            </a:r>
            <a:r>
              <a:rPr lang="en-US" sz="1400" dirty="0"/>
              <a:t> (</a:t>
            </a:r>
            <a:r>
              <a:rPr lang="en-US" sz="1400" dirty="0" err="1"/>
              <a:t>hybridised</a:t>
            </a:r>
            <a:r>
              <a:rPr lang="en-US" sz="1400" dirty="0"/>
              <a:t>) to produce 6 orbitals of equal energy.</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8077200" cy="1143000"/>
          </a:xfrm>
        </p:spPr>
        <p:txBody>
          <a:bodyPr>
            <a:normAutofit/>
          </a:bodyPr>
          <a:lstStyle/>
          <a:p>
            <a:pPr algn="l"/>
            <a:r>
              <a:rPr lang="en-US" sz="3200" b="1" dirty="0" smtClean="0">
                <a:solidFill>
                  <a:srgbClr val="002060"/>
                </a:solidFill>
                <a:effectLst/>
              </a:rPr>
              <a:t>The </a:t>
            </a:r>
            <a:r>
              <a:rPr lang="en-US" sz="3200" b="1" dirty="0" err="1" smtClean="0">
                <a:solidFill>
                  <a:srgbClr val="002060"/>
                </a:solidFill>
                <a:effectLst/>
              </a:rPr>
              <a:t>orbitals</a:t>
            </a:r>
            <a:r>
              <a:rPr lang="en-US" sz="3200" b="1" dirty="0" smtClean="0">
                <a:solidFill>
                  <a:srgbClr val="002060"/>
                </a:solidFill>
                <a:effectLst/>
              </a:rPr>
              <a:t> are re-</a:t>
            </a:r>
            <a:r>
              <a:rPr lang="en-US" sz="3200" b="1" dirty="0" err="1" smtClean="0">
                <a:solidFill>
                  <a:srgbClr val="002060"/>
                </a:solidFill>
                <a:effectLst/>
              </a:rPr>
              <a:t>organised</a:t>
            </a:r>
            <a:r>
              <a:rPr lang="en-US" sz="3200" b="1" dirty="0" smtClean="0">
                <a:solidFill>
                  <a:srgbClr val="002060"/>
                </a:solidFill>
                <a:effectLst/>
              </a:rPr>
              <a:t> (</a:t>
            </a:r>
            <a:r>
              <a:rPr lang="en-US" sz="3200" b="1" dirty="0" err="1" smtClean="0">
                <a:solidFill>
                  <a:srgbClr val="002060"/>
                </a:solidFill>
                <a:effectLst/>
              </a:rPr>
              <a:t>hybridised</a:t>
            </a:r>
            <a:r>
              <a:rPr lang="en-US" sz="3200" b="1" dirty="0" smtClean="0">
                <a:solidFill>
                  <a:srgbClr val="002060"/>
                </a:solidFill>
                <a:effectLst/>
              </a:rPr>
              <a:t>) to produce 6 </a:t>
            </a:r>
            <a:r>
              <a:rPr lang="en-US" sz="3200" b="1" dirty="0" err="1" smtClean="0">
                <a:solidFill>
                  <a:srgbClr val="002060"/>
                </a:solidFill>
                <a:effectLst/>
              </a:rPr>
              <a:t>orbitals</a:t>
            </a:r>
            <a:r>
              <a:rPr lang="en-US" sz="3200" b="1" dirty="0" smtClean="0">
                <a:solidFill>
                  <a:srgbClr val="002060"/>
                </a:solidFill>
                <a:effectLst/>
              </a:rPr>
              <a:t> of equal energy.</a:t>
            </a:r>
            <a:endParaRPr lang="en-US" sz="3200" b="1" dirty="0">
              <a:solidFill>
                <a:srgbClr val="002060"/>
              </a:solidFill>
              <a:effectLst/>
            </a:endParaRPr>
          </a:p>
        </p:txBody>
      </p:sp>
      <p:sp>
        <p:nvSpPr>
          <p:cNvPr id="4" name="Slide Number Placeholder 3"/>
          <p:cNvSpPr>
            <a:spLocks noGrp="1"/>
          </p:cNvSpPr>
          <p:nvPr>
            <p:ph type="sldNum" sz="quarter" idx="12"/>
          </p:nvPr>
        </p:nvSpPr>
        <p:spPr/>
        <p:txBody>
          <a:bodyPr/>
          <a:lstStyle/>
          <a:p>
            <a:fld id="{523BF357-579F-4E4B-8D97-2C9857A34FC8}" type="slidenum">
              <a:rPr lang="en-US" smtClean="0"/>
              <a:pPr/>
              <a:t>29</a:t>
            </a:fld>
            <a:endParaRPr lang="en-US"/>
          </a:p>
        </p:txBody>
      </p:sp>
      <p:sp>
        <p:nvSpPr>
          <p:cNvPr id="7" name="Rectangle 6"/>
          <p:cNvSpPr/>
          <p:nvPr/>
        </p:nvSpPr>
        <p:spPr>
          <a:xfrm>
            <a:off x="0" y="2274838"/>
            <a:ext cx="6858000" cy="584775"/>
          </a:xfrm>
          <a:prstGeom prst="rect">
            <a:avLst/>
          </a:prstGeom>
        </p:spPr>
        <p:txBody>
          <a:bodyPr wrap="square">
            <a:spAutoFit/>
          </a:bodyPr>
          <a:lstStyle/>
          <a:p>
            <a:r>
              <a:rPr lang="en-US" sz="3200" dirty="0" smtClean="0"/>
              <a:t> </a:t>
            </a:r>
            <a:endParaRPr lang="en-US" sz="3200" dirty="0"/>
          </a:p>
        </p:txBody>
      </p:sp>
      <p:pic>
        <p:nvPicPr>
          <p:cNvPr id="2051" name="Picture 3"/>
          <p:cNvPicPr>
            <a:picLocks noChangeAspect="1" noChangeArrowheads="1"/>
          </p:cNvPicPr>
          <p:nvPr/>
        </p:nvPicPr>
        <p:blipFill>
          <a:blip r:embed="rId2" cstate="print"/>
          <a:srcRect/>
          <a:stretch>
            <a:fillRect/>
          </a:stretch>
        </p:blipFill>
        <p:spPr bwMode="auto">
          <a:xfrm>
            <a:off x="762000" y="2209800"/>
            <a:ext cx="8077200" cy="3810000"/>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cstate="print"/>
          <a:srcRect/>
          <a:stretch>
            <a:fillRect/>
          </a:stretch>
        </p:blipFill>
        <p:spPr bwMode="auto">
          <a:xfrm>
            <a:off x="228600" y="1752600"/>
            <a:ext cx="2667000" cy="2209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62000" y="152400"/>
            <a:ext cx="8382000" cy="876300"/>
          </a:xfrm>
        </p:spPr>
        <p:txBody>
          <a:bodyPr>
            <a:normAutofit fontScale="90000"/>
          </a:bodyPr>
          <a:lstStyle/>
          <a:p>
            <a:pPr algn="ctr"/>
            <a:r>
              <a:rPr lang="en-US" sz="3200" b="1" dirty="0">
                <a:solidFill>
                  <a:srgbClr val="0070C0"/>
                </a:solidFill>
                <a:latin typeface="Arial" pitchFamily="34" charset="0"/>
                <a:cs typeface="Arial" pitchFamily="34" charset="0"/>
              </a:rPr>
              <a:t>Physical Methods to </a:t>
            </a:r>
            <a:r>
              <a:rPr lang="en-US" sz="3200" b="1" dirty="0" smtClean="0">
                <a:solidFill>
                  <a:srgbClr val="0070C0"/>
                </a:solidFill>
                <a:latin typeface="Arial" pitchFamily="34" charset="0"/>
                <a:cs typeface="Arial" pitchFamily="34" charset="0"/>
              </a:rPr>
              <a:t>Characterize Trace Metals</a:t>
            </a:r>
            <a:endParaRPr lang="en-US" sz="3200" b="1" dirty="0">
              <a:solidFill>
                <a:srgbClr val="0070C0"/>
              </a:solidFill>
              <a:latin typeface="Arial" pitchFamily="34" charset="0"/>
              <a:cs typeface="Arial" pitchFamily="34" charset="0"/>
            </a:endParaRPr>
          </a:p>
        </p:txBody>
      </p:sp>
      <p:sp>
        <p:nvSpPr>
          <p:cNvPr id="7171" name="Text Box 3"/>
          <p:cNvSpPr txBox="1">
            <a:spLocks noChangeArrowheads="1"/>
          </p:cNvSpPr>
          <p:nvPr/>
        </p:nvSpPr>
        <p:spPr bwMode="auto">
          <a:xfrm>
            <a:off x="2209800" y="1447800"/>
            <a:ext cx="6024406" cy="3788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endParaRPr lang="en-US" sz="2400" b="1" u="sng" dirty="0">
              <a:latin typeface="Tahoma" pitchFamily="34" charset="0"/>
            </a:endParaRPr>
          </a:p>
          <a:p>
            <a:pPr lvl="1">
              <a:spcBef>
                <a:spcPct val="15000"/>
              </a:spcBef>
              <a:buFontTx/>
              <a:buChar char="•"/>
            </a:pPr>
            <a:r>
              <a:rPr lang="en-US" sz="2400" b="1" dirty="0">
                <a:latin typeface="Tahoma" pitchFamily="34" charset="0"/>
              </a:rPr>
              <a:t>Atomic absorption spectroscopy</a:t>
            </a:r>
          </a:p>
          <a:p>
            <a:pPr lvl="1">
              <a:spcBef>
                <a:spcPct val="15000"/>
              </a:spcBef>
              <a:buFontTx/>
              <a:buChar char="•"/>
            </a:pPr>
            <a:r>
              <a:rPr lang="en-US" sz="2400" b="1" dirty="0">
                <a:latin typeface="Tahoma" pitchFamily="34" charset="0"/>
              </a:rPr>
              <a:t>UV-visible spectroscopy</a:t>
            </a:r>
          </a:p>
          <a:p>
            <a:pPr lvl="1">
              <a:spcBef>
                <a:spcPct val="15000"/>
              </a:spcBef>
              <a:buFontTx/>
              <a:buChar char="•"/>
            </a:pPr>
            <a:r>
              <a:rPr lang="en-US" sz="2400" b="1" dirty="0">
                <a:latin typeface="Tahoma" pitchFamily="34" charset="0"/>
              </a:rPr>
              <a:t>Fluorescence </a:t>
            </a:r>
            <a:r>
              <a:rPr lang="en-US" sz="2400" b="1" dirty="0" smtClean="0">
                <a:latin typeface="Tahoma" pitchFamily="34" charset="0"/>
              </a:rPr>
              <a:t>spectroscopy </a:t>
            </a:r>
            <a:endParaRPr lang="en-US" sz="2400" b="1" dirty="0">
              <a:latin typeface="Tahoma" pitchFamily="34" charset="0"/>
            </a:endParaRPr>
          </a:p>
          <a:p>
            <a:pPr lvl="1">
              <a:spcAft>
                <a:spcPct val="15000"/>
              </a:spcAft>
              <a:buFontTx/>
              <a:buChar char="•"/>
            </a:pPr>
            <a:r>
              <a:rPr lang="en-US" sz="2400" b="1" dirty="0" smtClean="0">
                <a:latin typeface="Tahoma" pitchFamily="34" charset="0"/>
              </a:rPr>
              <a:t>CD </a:t>
            </a:r>
            <a:r>
              <a:rPr lang="en-US" sz="2400" b="1" dirty="0">
                <a:latin typeface="Tahoma" pitchFamily="34" charset="0"/>
              </a:rPr>
              <a:t>spectroscopy</a:t>
            </a:r>
          </a:p>
          <a:p>
            <a:pPr lvl="1">
              <a:spcAft>
                <a:spcPct val="15000"/>
              </a:spcAft>
              <a:buFontTx/>
              <a:buChar char="•"/>
            </a:pPr>
            <a:r>
              <a:rPr lang="en-US" sz="2400" b="1" dirty="0" smtClean="0">
                <a:latin typeface="Tahoma" pitchFamily="34" charset="0"/>
              </a:rPr>
              <a:t>Mossbauer spectroscopy</a:t>
            </a:r>
          </a:p>
          <a:p>
            <a:pPr lvl="1">
              <a:spcAft>
                <a:spcPct val="15000"/>
              </a:spcAft>
              <a:buFontTx/>
              <a:buChar char="•"/>
            </a:pPr>
            <a:r>
              <a:rPr lang="en-US" sz="2400" b="1" dirty="0" smtClean="0">
                <a:latin typeface="Tahoma" pitchFamily="34" charset="0"/>
              </a:rPr>
              <a:t> Electrochemical methods</a:t>
            </a:r>
          </a:p>
          <a:p>
            <a:pPr lvl="1">
              <a:spcAft>
                <a:spcPct val="15000"/>
              </a:spcAft>
              <a:buFontTx/>
              <a:buChar char="•"/>
            </a:pPr>
            <a:r>
              <a:rPr lang="en-US" sz="2400" b="1" dirty="0" smtClean="0">
                <a:latin typeface="Tahoma" pitchFamily="34" charset="0"/>
              </a:rPr>
              <a:t>Inductively Coupled Plasma-AES</a:t>
            </a:r>
            <a:endParaRPr lang="en-US" sz="2000" b="1" dirty="0" smtClean="0"/>
          </a:p>
          <a:p>
            <a:pPr lvl="1">
              <a:spcBef>
                <a:spcPct val="15000"/>
              </a:spcBef>
              <a:buFontTx/>
              <a:buChar char="•"/>
            </a:pPr>
            <a:endParaRPr lang="en-US" sz="2000" b="1" dirty="0">
              <a:latin typeface="Tahoma" pitchFamily="34" charset="0"/>
            </a:endParaRPr>
          </a:p>
        </p:txBody>
      </p:sp>
      <p:sp>
        <p:nvSpPr>
          <p:cNvPr id="7172" name="Text Box 4"/>
          <p:cNvSpPr txBox="1">
            <a:spLocks noChangeArrowheads="1"/>
          </p:cNvSpPr>
          <p:nvPr/>
        </p:nvSpPr>
        <p:spPr bwMode="auto">
          <a:xfrm>
            <a:off x="304800" y="5638800"/>
            <a:ext cx="4243469"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lvl="1">
              <a:spcBef>
                <a:spcPct val="20000"/>
              </a:spcBef>
            </a:pPr>
            <a:r>
              <a:rPr lang="en-US" sz="2000" b="1" dirty="0">
                <a:solidFill>
                  <a:srgbClr val="FF6600"/>
                </a:solidFill>
                <a:latin typeface="Tahoma" pitchFamily="34" charset="0"/>
              </a:rPr>
              <a:t>Medium resolution methods</a:t>
            </a:r>
          </a:p>
          <a:p>
            <a:pPr lvl="1">
              <a:spcBef>
                <a:spcPct val="15000"/>
              </a:spcBef>
              <a:buFontTx/>
              <a:buChar char="•"/>
            </a:pPr>
            <a:r>
              <a:rPr lang="en-US" sz="2000" b="1" dirty="0">
                <a:solidFill>
                  <a:srgbClr val="990000"/>
                </a:solidFill>
                <a:latin typeface="Tahoma" pitchFamily="34" charset="0"/>
              </a:rPr>
              <a:t>  EPR spectroscopy</a:t>
            </a:r>
          </a:p>
          <a:p>
            <a:pPr lvl="1">
              <a:spcBef>
                <a:spcPct val="15000"/>
              </a:spcBef>
              <a:buFontTx/>
              <a:buChar char="•"/>
            </a:pPr>
            <a:r>
              <a:rPr lang="en-US" sz="2000" b="1" dirty="0">
                <a:solidFill>
                  <a:srgbClr val="990000"/>
                </a:solidFill>
                <a:latin typeface="Tahoma" pitchFamily="34" charset="0"/>
              </a:rPr>
              <a:t>  EXAFS</a:t>
            </a:r>
            <a:endParaRPr lang="en-US" b="1" dirty="0">
              <a:solidFill>
                <a:srgbClr val="990000"/>
              </a:solidFill>
            </a:endParaRPr>
          </a:p>
        </p:txBody>
      </p:sp>
      <p:sp>
        <p:nvSpPr>
          <p:cNvPr id="7173" name="Text Box 5"/>
          <p:cNvSpPr txBox="1">
            <a:spLocks noChangeArrowheads="1"/>
          </p:cNvSpPr>
          <p:nvPr/>
        </p:nvSpPr>
        <p:spPr bwMode="auto">
          <a:xfrm>
            <a:off x="4953000" y="5638800"/>
            <a:ext cx="3812262"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lvl="1">
              <a:spcBef>
                <a:spcPct val="20000"/>
              </a:spcBef>
            </a:pPr>
            <a:r>
              <a:rPr lang="en-US" sz="2000" b="1" dirty="0">
                <a:solidFill>
                  <a:srgbClr val="FF3300"/>
                </a:solidFill>
                <a:latin typeface="Tahoma" pitchFamily="34" charset="0"/>
              </a:rPr>
              <a:t>High resolution methods</a:t>
            </a:r>
          </a:p>
          <a:p>
            <a:pPr lvl="1">
              <a:spcBef>
                <a:spcPct val="20000"/>
              </a:spcBef>
              <a:buFontTx/>
              <a:buChar char="•"/>
            </a:pPr>
            <a:r>
              <a:rPr lang="en-US" sz="2000" b="1" dirty="0">
                <a:solidFill>
                  <a:srgbClr val="990000"/>
                </a:solidFill>
                <a:latin typeface="Tahoma" pitchFamily="34" charset="0"/>
              </a:rPr>
              <a:t>  NMR spectroscopy</a:t>
            </a:r>
          </a:p>
          <a:p>
            <a:pPr lvl="1">
              <a:spcBef>
                <a:spcPct val="20000"/>
              </a:spcBef>
              <a:buFontTx/>
              <a:buChar char="•"/>
            </a:pPr>
            <a:r>
              <a:rPr lang="en-US" sz="2000" b="1" dirty="0">
                <a:solidFill>
                  <a:srgbClr val="990000"/>
                </a:solidFill>
                <a:latin typeface="Tahoma" pitchFamily="34" charset="0"/>
              </a:rPr>
              <a:t>  X-ray diffraction</a:t>
            </a:r>
            <a:endParaRPr lang="en-US" b="1" dirty="0">
              <a:solidFill>
                <a:srgbClr val="990000"/>
              </a:solidFill>
            </a:endParaRPr>
          </a:p>
        </p:txBody>
      </p:sp>
    </p:spTree>
    <p:extLst>
      <p:ext uri="{BB962C8B-B14F-4D97-AF65-F5344CB8AC3E}">
        <p14:creationId xmlns:p14="http://schemas.microsoft.com/office/powerpoint/2010/main" val="11843511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fade">
                                      <p:cBhvr>
                                        <p:cTn id="7" dur="2000"/>
                                        <p:tgtEl>
                                          <p:spTgt spid="717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1">
                                            <p:txEl>
                                              <p:pRg st="2" end="2"/>
                                            </p:txEl>
                                          </p:spTgt>
                                        </p:tgtEl>
                                        <p:attrNameLst>
                                          <p:attrName>style.visibility</p:attrName>
                                        </p:attrNameLst>
                                      </p:cBhvr>
                                      <p:to>
                                        <p:strVal val="visible"/>
                                      </p:to>
                                    </p:set>
                                    <p:animEffect transition="in" filter="fade">
                                      <p:cBhvr>
                                        <p:cTn id="12" dur="2000"/>
                                        <p:tgtEl>
                                          <p:spTgt spid="717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71">
                                            <p:txEl>
                                              <p:pRg st="3" end="3"/>
                                            </p:txEl>
                                          </p:spTgt>
                                        </p:tgtEl>
                                        <p:attrNameLst>
                                          <p:attrName>style.visibility</p:attrName>
                                        </p:attrNameLst>
                                      </p:cBhvr>
                                      <p:to>
                                        <p:strVal val="visible"/>
                                      </p:to>
                                    </p:set>
                                    <p:animEffect transition="in" filter="fade">
                                      <p:cBhvr>
                                        <p:cTn id="17" dur="2000"/>
                                        <p:tgtEl>
                                          <p:spTgt spid="717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171">
                                            <p:txEl>
                                              <p:pRg st="4" end="4"/>
                                            </p:txEl>
                                          </p:spTgt>
                                        </p:tgtEl>
                                        <p:attrNameLst>
                                          <p:attrName>style.visibility</p:attrName>
                                        </p:attrNameLst>
                                      </p:cBhvr>
                                      <p:to>
                                        <p:strVal val="visible"/>
                                      </p:to>
                                    </p:set>
                                    <p:animEffect transition="in" filter="fade">
                                      <p:cBhvr>
                                        <p:cTn id="22" dur="2000"/>
                                        <p:tgtEl>
                                          <p:spTgt spid="717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171">
                                            <p:txEl>
                                              <p:pRg st="5" end="5"/>
                                            </p:txEl>
                                          </p:spTgt>
                                        </p:tgtEl>
                                        <p:attrNameLst>
                                          <p:attrName>style.visibility</p:attrName>
                                        </p:attrNameLst>
                                      </p:cBhvr>
                                      <p:to>
                                        <p:strVal val="visible"/>
                                      </p:to>
                                    </p:set>
                                    <p:animEffect transition="in" filter="fade">
                                      <p:cBhvr>
                                        <p:cTn id="27" dur="2000"/>
                                        <p:tgtEl>
                                          <p:spTgt spid="717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171">
                                            <p:txEl>
                                              <p:pRg st="6" end="6"/>
                                            </p:txEl>
                                          </p:spTgt>
                                        </p:tgtEl>
                                        <p:attrNameLst>
                                          <p:attrName>style.visibility</p:attrName>
                                        </p:attrNameLst>
                                      </p:cBhvr>
                                      <p:to>
                                        <p:strVal val="visible"/>
                                      </p:to>
                                    </p:set>
                                    <p:animEffect transition="in" filter="fade">
                                      <p:cBhvr>
                                        <p:cTn id="32" dur="2000"/>
                                        <p:tgtEl>
                                          <p:spTgt spid="7171">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171">
                                            <p:txEl>
                                              <p:pRg st="7" end="7"/>
                                            </p:txEl>
                                          </p:spTgt>
                                        </p:tgtEl>
                                        <p:attrNameLst>
                                          <p:attrName>style.visibility</p:attrName>
                                        </p:attrNameLst>
                                      </p:cBhvr>
                                      <p:to>
                                        <p:strVal val="visible"/>
                                      </p:to>
                                    </p:set>
                                    <p:animEffect transition="in" filter="fade">
                                      <p:cBhvr>
                                        <p:cTn id="37" dur="2000"/>
                                        <p:tgtEl>
                                          <p:spTgt spid="7171">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12" fill="hold" grpId="0" nodeType="clickEffect">
                                  <p:stCondLst>
                                    <p:cond delay="0"/>
                                  </p:stCondLst>
                                  <p:childTnLst>
                                    <p:set>
                                      <p:cBhvr>
                                        <p:cTn id="41" dur="1" fill="hold">
                                          <p:stCondLst>
                                            <p:cond delay="0"/>
                                          </p:stCondLst>
                                        </p:cTn>
                                        <p:tgtEl>
                                          <p:spTgt spid="7172"/>
                                        </p:tgtEl>
                                        <p:attrNameLst>
                                          <p:attrName>style.visibility</p:attrName>
                                        </p:attrNameLst>
                                      </p:cBhvr>
                                      <p:to>
                                        <p:strVal val="visible"/>
                                      </p:to>
                                    </p:set>
                                    <p:anim calcmode="lin" valueType="num">
                                      <p:cBhvr additive="base">
                                        <p:cTn id="42" dur="2000" fill="hold"/>
                                        <p:tgtEl>
                                          <p:spTgt spid="7172"/>
                                        </p:tgtEl>
                                        <p:attrNameLst>
                                          <p:attrName>ppt_x</p:attrName>
                                        </p:attrNameLst>
                                      </p:cBhvr>
                                      <p:tavLst>
                                        <p:tav tm="0">
                                          <p:val>
                                            <p:strVal val="0-#ppt_w/2"/>
                                          </p:val>
                                        </p:tav>
                                        <p:tav tm="100000">
                                          <p:val>
                                            <p:strVal val="#ppt_x"/>
                                          </p:val>
                                        </p:tav>
                                      </p:tavLst>
                                    </p:anim>
                                    <p:anim calcmode="lin" valueType="num">
                                      <p:cBhvr additive="base">
                                        <p:cTn id="43" dur="2000" fill="hold"/>
                                        <p:tgtEl>
                                          <p:spTgt spid="7172"/>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6" fill="hold" grpId="0" nodeType="clickEffect">
                                  <p:stCondLst>
                                    <p:cond delay="0"/>
                                  </p:stCondLst>
                                  <p:childTnLst>
                                    <p:set>
                                      <p:cBhvr>
                                        <p:cTn id="47" dur="1" fill="hold">
                                          <p:stCondLst>
                                            <p:cond delay="0"/>
                                          </p:stCondLst>
                                        </p:cTn>
                                        <p:tgtEl>
                                          <p:spTgt spid="7173"/>
                                        </p:tgtEl>
                                        <p:attrNameLst>
                                          <p:attrName>style.visibility</p:attrName>
                                        </p:attrNameLst>
                                      </p:cBhvr>
                                      <p:to>
                                        <p:strVal val="visible"/>
                                      </p:to>
                                    </p:set>
                                    <p:anim calcmode="lin" valueType="num">
                                      <p:cBhvr additive="base">
                                        <p:cTn id="48" dur="2000" fill="hold"/>
                                        <p:tgtEl>
                                          <p:spTgt spid="7173"/>
                                        </p:tgtEl>
                                        <p:attrNameLst>
                                          <p:attrName>ppt_x</p:attrName>
                                        </p:attrNameLst>
                                      </p:cBhvr>
                                      <p:tavLst>
                                        <p:tav tm="0">
                                          <p:val>
                                            <p:strVal val="1+#ppt_w/2"/>
                                          </p:val>
                                        </p:tav>
                                        <p:tav tm="100000">
                                          <p:val>
                                            <p:strVal val="#ppt_x"/>
                                          </p:val>
                                        </p:tav>
                                      </p:tavLst>
                                    </p:anim>
                                    <p:anim calcmode="lin" valueType="num">
                                      <p:cBhvr additive="base">
                                        <p:cTn id="49" dur="2000" fill="hold"/>
                                        <p:tgtEl>
                                          <p:spTgt spid="71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bldLvl="2"/>
      <p:bldP spid="7172" grpId="0"/>
      <p:bldP spid="717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70C0"/>
                </a:solidFill>
              </a:rPr>
              <a:t>Copper complexes       Example </a:t>
            </a:r>
            <a:r>
              <a:rPr lang="en-US" b="1" dirty="0" smtClean="0"/>
              <a:t/>
            </a:r>
            <a:br>
              <a:rPr lang="en-US" b="1" dirty="0" smtClean="0"/>
            </a:br>
            <a:endParaRPr lang="en-US" dirty="0"/>
          </a:p>
        </p:txBody>
      </p:sp>
      <p:sp>
        <p:nvSpPr>
          <p:cNvPr id="3" name="Content Placeholder 2"/>
          <p:cNvSpPr>
            <a:spLocks noGrp="1"/>
          </p:cNvSpPr>
          <p:nvPr>
            <p:ph idx="1"/>
          </p:nvPr>
        </p:nvSpPr>
        <p:spPr>
          <a:xfrm>
            <a:off x="1295400" y="1295400"/>
            <a:ext cx="7543800" cy="5410200"/>
          </a:xfrm>
          <a:solidFill>
            <a:schemeClr val="bg1"/>
          </a:solidFill>
        </p:spPr>
        <p:txBody>
          <a:bodyPr>
            <a:normAutofit/>
          </a:bodyPr>
          <a:lstStyle/>
          <a:p>
            <a:pPr algn="just"/>
            <a:r>
              <a:rPr lang="en-US" sz="2400" dirty="0" err="1" smtClean="0"/>
              <a:t>Uncomplexed</a:t>
            </a:r>
            <a:r>
              <a:rPr lang="en-US" sz="2400" dirty="0" smtClean="0"/>
              <a:t> copper(II) ions appear white or </a:t>
            </a:r>
            <a:r>
              <a:rPr lang="en-US" sz="2400" dirty="0" err="1" smtClean="0"/>
              <a:t>colourless</a:t>
            </a:r>
            <a:r>
              <a:rPr lang="en-US" sz="2400" dirty="0" smtClean="0"/>
              <a:t> because the transition between the highest occupied orbital and the lowest unoccupied orbital is at too short a wavelength to see. </a:t>
            </a:r>
          </a:p>
          <a:p>
            <a:pPr algn="just"/>
            <a:endParaRPr lang="en-US" sz="2400" dirty="0" smtClean="0"/>
          </a:p>
          <a:p>
            <a:pPr algn="just"/>
            <a:r>
              <a:rPr lang="en-US" sz="2400" dirty="0" smtClean="0"/>
              <a:t>In hydrated copper (II) ions the energy levels of the 3d </a:t>
            </a:r>
            <a:r>
              <a:rPr lang="en-US" sz="2400" dirty="0" err="1" smtClean="0"/>
              <a:t>orbitals</a:t>
            </a:r>
            <a:r>
              <a:rPr lang="en-US" sz="2400" dirty="0" smtClean="0"/>
              <a:t> are split, and when visible light is absorbed a transition is possible. For the hydrated copper (II) ion the absorption occurs at the red end of the spectrum, hence the complex appears blue. </a:t>
            </a:r>
          </a:p>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523BF357-579F-4E4B-8D97-2C9857A34FC8}"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5"/>
          <p:cNvPicPr>
            <a:picLocks noChangeAspect="1" noChangeArrowheads="1"/>
          </p:cNvPicPr>
          <p:nvPr/>
        </p:nvPicPr>
        <p:blipFill>
          <a:blip r:embed="rId2" cstate="print">
            <a:lum bright="-10000" contrast="-20000"/>
          </a:blip>
          <a:srcRect/>
          <a:stretch>
            <a:fillRect/>
          </a:stretch>
        </p:blipFill>
        <p:spPr bwMode="auto">
          <a:xfrm>
            <a:off x="2590800" y="1828800"/>
            <a:ext cx="2752725" cy="2552700"/>
          </a:xfrm>
          <a:prstGeom prst="rect">
            <a:avLst/>
          </a:prstGeom>
          <a:ln>
            <a:noFill/>
          </a:ln>
          <a:effectLst>
            <a:outerShdw blurRad="292100" dist="139700" dir="2700000" algn="tl" rotWithShape="0">
              <a:srgbClr val="333333">
                <a:alpha val="65000"/>
              </a:srgbClr>
            </a:outerShdw>
          </a:effectLst>
        </p:spPr>
      </p:pic>
      <p:sp>
        <p:nvSpPr>
          <p:cNvPr id="27651" name="Rectangle 3"/>
          <p:cNvSpPr>
            <a:spLocks noChangeArrowheads="1"/>
          </p:cNvSpPr>
          <p:nvPr/>
        </p:nvSpPr>
        <p:spPr bwMode="auto">
          <a:xfrm>
            <a:off x="1672727" y="670412"/>
            <a:ext cx="7287701" cy="129266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[Cu(H2O)6</a:t>
            </a:r>
            <a:r>
              <a:rPr kumimoji="0" lang="en-US" sz="3200" b="1" i="0"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a:t>
            </a:r>
            <a:r>
              <a:rPr kumimoji="0" lang="en-US" sz="3200" b="1" i="0" u="none" strike="noStrike" cap="none" normalizeH="0" baseline="30000" dirty="0" smtClean="0">
                <a:ln>
                  <a:noFill/>
                </a:ln>
                <a:solidFill>
                  <a:srgbClr val="002060"/>
                </a:solidFill>
                <a:effectLst/>
                <a:latin typeface="Calibri" pitchFamily="34" charset="0"/>
                <a:ea typeface="Calibri" pitchFamily="34" charset="0"/>
                <a:cs typeface="Times New Roman" pitchFamily="18" charset="0"/>
              </a:rPr>
              <a:t>+3 </a:t>
            </a:r>
            <a:r>
              <a:rPr kumimoji="0" lang="en-US" sz="2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------------&gt; Electrons in 3d </a:t>
            </a:r>
            <a:r>
              <a:rPr kumimoji="0" lang="en-US" sz="28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orbitals</a:t>
            </a:r>
            <a:r>
              <a:rPr kumimoji="0" lang="en-US" sz="2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with 6 </a:t>
            </a:r>
            <a:r>
              <a:rPr kumimoji="0" lang="en-US" sz="28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ligands</a:t>
            </a:r>
            <a:r>
              <a:rPr kumimoji="0" lang="en-US" sz="2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(H2O) approaching </a:t>
            </a:r>
            <a:r>
              <a:rPr kumimoji="0" lang="en-US" sz="28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octahedrally</a:t>
            </a:r>
            <a:r>
              <a:rPr kumimoji="0" lang="en-US" sz="2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27652" name="Rectangle 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3" name="Rectangle 5"/>
          <p:cNvSpPr>
            <a:spLocks noChangeArrowheads="1"/>
          </p:cNvSpPr>
          <p:nvPr/>
        </p:nvSpPr>
        <p:spPr bwMode="auto">
          <a:xfrm>
            <a:off x="1676400" y="4726394"/>
            <a:ext cx="5692520" cy="136960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Metal ion surrounded by </a:t>
            </a:r>
            <a:r>
              <a:rPr kumimoji="0" lang="en-US" sz="18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ligands</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Ligands</a:t>
            </a:r>
            <a:r>
              <a:rPr kumimoji="0" lang="en-US"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water approaches the electrons in the 3d </a:t>
            </a:r>
            <a:r>
              <a:rPr kumimoji="0" lang="en-US" sz="18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orbitals</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b="1" dirty="0" smtClean="0">
                <a:latin typeface="Calibri" pitchFamily="34" charset="0"/>
                <a:cs typeface="Times New Roman" pitchFamily="18" charset="0"/>
              </a:rPr>
              <a:t>and splits the 3d orbital into 2 different energy levels</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523BF357-579F-4E4B-8D97-2C9857A34FC8}"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9" name="Content Placeholder 8"/>
          <p:cNvSpPr>
            <a:spLocks noGrp="1"/>
          </p:cNvSpPr>
          <p:nvPr>
            <p:ph idx="1"/>
          </p:nvPr>
        </p:nvSpPr>
        <p:spPr/>
        <p:txBody>
          <a:bodyPr/>
          <a:lstStyle/>
          <a:p>
            <a:endParaRPr lang="en-US"/>
          </a:p>
        </p:txBody>
      </p:sp>
      <p:sp>
        <p:nvSpPr>
          <p:cNvPr id="10" name="Slide Number Placeholder 9"/>
          <p:cNvSpPr>
            <a:spLocks noGrp="1"/>
          </p:cNvSpPr>
          <p:nvPr>
            <p:ph type="sldNum" sz="quarter" idx="12"/>
          </p:nvPr>
        </p:nvSpPr>
        <p:spPr/>
        <p:txBody>
          <a:bodyPr/>
          <a:lstStyle/>
          <a:p>
            <a:fld id="{523BF357-579F-4E4B-8D97-2C9857A34FC8}" type="slidenum">
              <a:rPr lang="en-US" smtClean="0"/>
              <a:pPr/>
              <a:t>32</a:t>
            </a:fld>
            <a:endParaRPr lang="en-US"/>
          </a:p>
        </p:txBody>
      </p:sp>
      <p:sp>
        <p:nvSpPr>
          <p:cNvPr id="29697" name="AutoShape 1"/>
          <p:cNvSpPr>
            <a:spLocks noChangeShapeType="1"/>
          </p:cNvSpPr>
          <p:nvPr/>
        </p:nvSpPr>
        <p:spPr bwMode="auto">
          <a:xfrm>
            <a:off x="-657225" y="49213"/>
            <a:ext cx="0"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0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3073" name="Picture 1"/>
          <p:cNvPicPr>
            <a:picLocks noChangeAspect="1" noChangeArrowheads="1"/>
          </p:cNvPicPr>
          <p:nvPr/>
        </p:nvPicPr>
        <p:blipFill>
          <a:blip r:embed="rId2" cstate="print">
            <a:lum bright="-20000" contrast="-20000"/>
          </a:blip>
          <a:srcRect/>
          <a:stretch>
            <a:fillRect/>
          </a:stretch>
        </p:blipFill>
        <p:spPr bwMode="auto">
          <a:xfrm>
            <a:off x="1143000" y="762000"/>
            <a:ext cx="7744597" cy="525779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400" b="1" i="1" dirty="0">
                <a:effectLst/>
              </a:rPr>
              <a:t>A square planar complex</a:t>
            </a:r>
            <a:endParaRPr lang="en-US" sz="1400" dirty="0"/>
          </a:p>
        </p:txBody>
      </p:sp>
      <p:sp>
        <p:nvSpPr>
          <p:cNvPr id="4" name="Slide Number Placeholder 3"/>
          <p:cNvSpPr>
            <a:spLocks noGrp="1"/>
          </p:cNvSpPr>
          <p:nvPr>
            <p:ph type="sldNum" sz="quarter" idx="12"/>
          </p:nvPr>
        </p:nvSpPr>
        <p:spPr/>
        <p:txBody>
          <a:bodyPr/>
          <a:lstStyle/>
          <a:p>
            <a:fld id="{523BF357-579F-4E4B-8D97-2C9857A34FC8}" type="slidenum">
              <a:rPr lang="en-US" smtClean="0"/>
              <a:pPr/>
              <a:t>33</a:t>
            </a:fld>
            <a:endParaRPr lang="en-US"/>
          </a:p>
        </p:txBody>
      </p:sp>
      <p:pic>
        <p:nvPicPr>
          <p:cNvPr id="5" name="Content Placeholder 4" descr="http://www.chemguide.co.uk/inorganic/complexions/octions.gif"/>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676400"/>
            <a:ext cx="4750633" cy="3962400"/>
          </a:xfrm>
          <a:prstGeom prst="rect">
            <a:avLst/>
          </a:prstGeom>
          <a:noFill/>
          <a:ln>
            <a:noFill/>
          </a:ln>
        </p:spPr>
      </p:pic>
      <p:pic>
        <p:nvPicPr>
          <p:cNvPr id="8194" name="Picture 2" descr="http://www.chemguide.co.uk/inorganic/complexions/tetraions.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1200" y="2057400"/>
            <a:ext cx="3581400" cy="3200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43000" y="5802868"/>
            <a:ext cx="7848600" cy="369332"/>
          </a:xfrm>
          <a:prstGeom prst="rect">
            <a:avLst/>
          </a:prstGeom>
          <a:noFill/>
        </p:spPr>
        <p:txBody>
          <a:bodyPr wrap="square" rtlCol="0">
            <a:spAutoFit/>
          </a:bodyPr>
          <a:lstStyle/>
          <a:p>
            <a:r>
              <a:rPr lang="en-US" dirty="0" smtClean="0"/>
              <a:t>Octahedral complexes                                                  </a:t>
            </a:r>
            <a:r>
              <a:rPr lang="en-US" dirty="0" err="1" smtClean="0"/>
              <a:t>Tetradehdral</a:t>
            </a:r>
            <a:r>
              <a:rPr lang="en-US" dirty="0" smtClean="0"/>
              <a:t> complexes</a:t>
            </a:r>
            <a:endParaRPr lang="en-US" dirty="0"/>
          </a:p>
        </p:txBody>
      </p:sp>
      <p:pic>
        <p:nvPicPr>
          <p:cNvPr id="8" name="Picture 7" descr="http://www.chemguide.co.uk/inorganic/complexions/cisplatin.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81400" y="152400"/>
            <a:ext cx="1415415" cy="1186815"/>
          </a:xfrm>
          <a:prstGeom prst="rect">
            <a:avLst/>
          </a:prstGeom>
          <a:noFill/>
          <a:ln>
            <a:noFill/>
          </a:ln>
        </p:spPr>
      </p:pic>
    </p:spTree>
    <p:extLst>
      <p:ext uri="{BB962C8B-B14F-4D97-AF65-F5344CB8AC3E}">
        <p14:creationId xmlns:p14="http://schemas.microsoft.com/office/powerpoint/2010/main" val="32414291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dirty="0">
                <a:latin typeface="Bookman Old Style" pitchFamily="18" charset="0"/>
              </a:rPr>
              <a:t>UV-visible spectroscopy</a:t>
            </a:r>
            <a:br>
              <a:rPr lang="en-US" sz="4400" dirty="0">
                <a:latin typeface="Bookman Old Style" pitchFamily="18" charset="0"/>
              </a:rPr>
            </a:br>
            <a:r>
              <a:rPr lang="en-US" sz="3200" dirty="0">
                <a:latin typeface="Bookman Old Style" pitchFamily="18" charset="0"/>
              </a:rPr>
              <a:t>Co(II) complexes</a:t>
            </a:r>
            <a:endParaRPr lang="en-US" dirty="0"/>
          </a:p>
        </p:txBody>
      </p:sp>
      <p:sp>
        <p:nvSpPr>
          <p:cNvPr id="4" name="Slide Number Placeholder 3"/>
          <p:cNvSpPr>
            <a:spLocks noGrp="1"/>
          </p:cNvSpPr>
          <p:nvPr>
            <p:ph type="sldNum" sz="quarter" idx="12"/>
          </p:nvPr>
        </p:nvSpPr>
        <p:spPr/>
        <p:txBody>
          <a:bodyPr/>
          <a:lstStyle/>
          <a:p>
            <a:fld id="{523BF357-579F-4E4B-8D97-2C9857A34FC8}" type="slidenum">
              <a:rPr lang="en-US" smtClean="0"/>
              <a:pPr/>
              <a:t>34</a:t>
            </a:fld>
            <a:endParaRPr lang="en-US"/>
          </a:p>
        </p:txBody>
      </p:sp>
      <p:pic>
        <p:nvPicPr>
          <p:cNvPr id="5" name="Picture 3"/>
          <p:cNvPicPr>
            <a:picLocks noGrp="1" noChangeAspect="1" noChangeArrowheads="1"/>
          </p:cNvPicPr>
          <p:nvPr>
            <p:ph idx="1"/>
          </p:nvPr>
        </p:nvPicPr>
        <p:blipFill>
          <a:blip r:embed="rId3" cstate="print">
            <a:lum bright="-12000" contrast="42000"/>
            <a:extLst>
              <a:ext uri="{28A0092B-C50C-407E-A947-70E740481C1C}">
                <a14:useLocalDpi xmlns:a14="http://schemas.microsoft.com/office/drawing/2010/main" val="0"/>
              </a:ext>
            </a:extLst>
          </a:blip>
          <a:srcRect l="7738" t="10251" r="9018" b="22588"/>
          <a:stretch>
            <a:fillRect/>
          </a:stretch>
        </p:blipFill>
        <p:spPr bwMode="auto">
          <a:xfrm>
            <a:off x="1143000" y="1600200"/>
            <a:ext cx="7848600" cy="3733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143000" y="5477470"/>
            <a:ext cx="7848600" cy="923330"/>
          </a:xfrm>
          <a:prstGeom prst="rect">
            <a:avLst/>
          </a:prstGeom>
        </p:spPr>
        <p:txBody>
          <a:bodyPr wrap="square">
            <a:spAutoFit/>
          </a:bodyPr>
          <a:lstStyle/>
          <a:p>
            <a:r>
              <a:rPr lang="en-US" dirty="0">
                <a:solidFill>
                  <a:srgbClr val="990000"/>
                </a:solidFill>
                <a:latin typeface="Verdana" pitchFamily="34" charset="0"/>
              </a:rPr>
              <a:t>Tetrahedral Co(II) complexes have higher transition probabilities (greater molar absorbance) with lower transition energies (higher wavelengths)</a:t>
            </a:r>
          </a:p>
        </p:txBody>
      </p:sp>
    </p:spTree>
    <p:extLst>
      <p:ext uri="{BB962C8B-B14F-4D97-AF65-F5344CB8AC3E}">
        <p14:creationId xmlns:p14="http://schemas.microsoft.com/office/powerpoint/2010/main" val="1949722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000" fill="hold"/>
                                        <p:tgtEl>
                                          <p:spTgt spid="5"/>
                                        </p:tgtEl>
                                        <p:attrNameLst>
                                          <p:attrName>ppt_w</p:attrName>
                                        </p:attrNameLst>
                                      </p:cBhvr>
                                      <p:tavLst>
                                        <p:tav tm="0">
                                          <p:val>
                                            <p:fltVal val="0"/>
                                          </p:val>
                                        </p:tav>
                                        <p:tav tm="100000">
                                          <p:val>
                                            <p:strVal val="#ppt_w"/>
                                          </p:val>
                                        </p:tav>
                                      </p:tavLst>
                                    </p:anim>
                                    <p:anim calcmode="lin" valueType="num">
                                      <p:cBhvr>
                                        <p:cTn id="8" dur="3000" fill="hold"/>
                                        <p:tgtEl>
                                          <p:spTgt spid="5"/>
                                        </p:tgtEl>
                                        <p:attrNameLst>
                                          <p:attrName>ppt_h</p:attrName>
                                        </p:attrNameLst>
                                      </p:cBhvr>
                                      <p:tavLst>
                                        <p:tav tm="0">
                                          <p:val>
                                            <p:fltVal val="0"/>
                                          </p:val>
                                        </p:tav>
                                        <p:tav tm="100000">
                                          <p:val>
                                            <p:strVal val="#ppt_h"/>
                                          </p:val>
                                        </p:tav>
                                      </p:tavLst>
                                    </p:anim>
                                    <p:animEffect transition="in" filter="fade">
                                      <p:cBhvr>
                                        <p:cTn id="9"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8077200" cy="1143000"/>
          </a:xfrm>
        </p:spPr>
        <p:txBody>
          <a:bodyPr>
            <a:normAutofit fontScale="90000"/>
          </a:bodyPr>
          <a:lstStyle/>
          <a:p>
            <a:r>
              <a:rPr lang="en-US" sz="2000" dirty="0" smtClean="0"/>
              <a:t/>
            </a:r>
            <a:br>
              <a:rPr lang="en-US" sz="2000" dirty="0" smtClean="0"/>
            </a:br>
            <a:r>
              <a:rPr lang="en-US" sz="2000" dirty="0" smtClean="0"/>
              <a:t>Tetrahedral </a:t>
            </a:r>
            <a:r>
              <a:rPr lang="en-US" sz="2000" dirty="0"/>
              <a:t>complexes are usually more strongly </a:t>
            </a:r>
            <a:r>
              <a:rPr lang="en-US" sz="2000" dirty="0" err="1"/>
              <a:t>coloured</a:t>
            </a:r>
            <a:r>
              <a:rPr lang="en-US" sz="2000" dirty="0"/>
              <a:t> than analogous </a:t>
            </a:r>
            <a:br>
              <a:rPr lang="en-US" sz="2000" dirty="0"/>
            </a:br>
            <a:r>
              <a:rPr lang="en-US" sz="2000" dirty="0"/>
              <a:t>octahedral complexes</a:t>
            </a:r>
            <a:br>
              <a:rPr lang="en-US" sz="2000" dirty="0"/>
            </a:br>
            <a:endParaRPr lang="en-US" dirty="0"/>
          </a:p>
        </p:txBody>
      </p:sp>
      <p:sp>
        <p:nvSpPr>
          <p:cNvPr id="4" name="Slide Number Placeholder 3"/>
          <p:cNvSpPr>
            <a:spLocks noGrp="1"/>
          </p:cNvSpPr>
          <p:nvPr>
            <p:ph type="sldNum" sz="quarter" idx="12"/>
          </p:nvPr>
        </p:nvSpPr>
        <p:spPr/>
        <p:txBody>
          <a:bodyPr/>
          <a:lstStyle/>
          <a:p>
            <a:fld id="{523BF357-579F-4E4B-8D97-2C9857A34FC8}" type="slidenum">
              <a:rPr lang="en-US" smtClean="0"/>
              <a:pPr/>
              <a:t>35</a:t>
            </a:fld>
            <a:endParaRPr lang="en-US"/>
          </a:p>
        </p:txBody>
      </p:sp>
      <p:pic>
        <p:nvPicPr>
          <p:cNvPr id="717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895350" y="1371600"/>
            <a:ext cx="8172450" cy="3760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066800" y="5080337"/>
            <a:ext cx="3657600" cy="1015663"/>
          </a:xfrm>
          <a:prstGeom prst="rect">
            <a:avLst/>
          </a:prstGeom>
        </p:spPr>
        <p:txBody>
          <a:bodyPr wrap="square">
            <a:spAutoFit/>
          </a:bodyPr>
          <a:lstStyle/>
          <a:p>
            <a:r>
              <a:rPr lang="en-US" dirty="0"/>
              <a:t> </a:t>
            </a:r>
            <a:r>
              <a:rPr lang="en-US" sz="2000" dirty="0" smtClean="0"/>
              <a:t>400                                 800</a:t>
            </a:r>
          </a:p>
          <a:p>
            <a:r>
              <a:rPr lang="en-US" sz="2000" dirty="0" smtClean="0"/>
              <a:t>Tetrahedral </a:t>
            </a:r>
            <a:r>
              <a:rPr lang="en-US" sz="2000" dirty="0"/>
              <a:t>complex,  </a:t>
            </a:r>
            <a:r>
              <a:rPr lang="en-US" sz="2000" dirty="0" smtClean="0"/>
              <a:t> [CoCl</a:t>
            </a:r>
            <a:r>
              <a:rPr lang="en-US" sz="2000" baseline="-25000" dirty="0" smtClean="0"/>
              <a:t>4</a:t>
            </a:r>
            <a:r>
              <a:rPr lang="en-US" sz="2000" dirty="0" smtClean="0"/>
              <a:t>]</a:t>
            </a:r>
            <a:r>
              <a:rPr lang="en-US" sz="2000" baseline="30000" dirty="0" smtClean="0"/>
              <a:t>2-</a:t>
            </a:r>
            <a:r>
              <a:rPr lang="en-US" sz="2000" b="1" dirty="0"/>
              <a:t>4-co-ordinated complex ions</a:t>
            </a:r>
            <a:endParaRPr lang="en-US" sz="2000" dirty="0"/>
          </a:p>
        </p:txBody>
      </p:sp>
      <p:sp>
        <p:nvSpPr>
          <p:cNvPr id="7" name="Rectangle 6"/>
          <p:cNvSpPr/>
          <p:nvPr/>
        </p:nvSpPr>
        <p:spPr>
          <a:xfrm>
            <a:off x="5486400" y="5029200"/>
            <a:ext cx="3657600" cy="1220847"/>
          </a:xfrm>
          <a:prstGeom prst="rect">
            <a:avLst/>
          </a:prstGeom>
        </p:spPr>
        <p:txBody>
          <a:bodyPr wrap="square">
            <a:spAutoFit/>
          </a:bodyPr>
          <a:lstStyle/>
          <a:p>
            <a:r>
              <a:rPr lang="en-US" dirty="0"/>
              <a:t> </a:t>
            </a:r>
            <a:r>
              <a:rPr lang="en-US" sz="2000" dirty="0" smtClean="0"/>
              <a:t>400                                 600</a:t>
            </a:r>
          </a:p>
          <a:p>
            <a:r>
              <a:rPr lang="en-US" sz="2000" dirty="0" smtClean="0"/>
              <a:t>Octahedral </a:t>
            </a:r>
            <a:r>
              <a:rPr lang="en-US" sz="2000" dirty="0"/>
              <a:t>complex,  </a:t>
            </a:r>
            <a:r>
              <a:rPr lang="en-US" sz="2000" dirty="0" smtClean="0"/>
              <a:t> [CoCl</a:t>
            </a:r>
            <a:r>
              <a:rPr lang="en-US" sz="2000" baseline="-25000" dirty="0" smtClean="0"/>
              <a:t>4</a:t>
            </a:r>
            <a:r>
              <a:rPr lang="en-US" sz="2000" dirty="0" smtClean="0"/>
              <a:t>]</a:t>
            </a:r>
            <a:r>
              <a:rPr lang="en-US" sz="2000" baseline="30000" dirty="0" smtClean="0"/>
              <a:t>2-</a:t>
            </a:r>
          </a:p>
          <a:p>
            <a:endParaRPr lang="en-US" sz="2000" baseline="30000" dirty="0"/>
          </a:p>
          <a:p>
            <a:r>
              <a:rPr lang="en-US" sz="2000" b="1" dirty="0"/>
              <a:t>6-co-ordinated complex ions</a:t>
            </a:r>
            <a:endParaRPr lang="en-US" sz="2000" dirty="0"/>
          </a:p>
        </p:txBody>
      </p:sp>
    </p:spTree>
    <p:extLst>
      <p:ext uri="{BB962C8B-B14F-4D97-AF65-F5344CB8AC3E}">
        <p14:creationId xmlns:p14="http://schemas.microsoft.com/office/powerpoint/2010/main" val="8607773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523BF357-579F-4E4B-8D97-2C9857A34FC8}" type="slidenum">
              <a:rPr lang="en-US" smtClean="0"/>
              <a:pPr/>
              <a:t>36</a:t>
            </a:fld>
            <a:endParaRPr lang="en-US"/>
          </a:p>
        </p:txBody>
      </p:sp>
      <p:pic>
        <p:nvPicPr>
          <p:cNvPr id="614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49388" y="381000"/>
            <a:ext cx="7466012"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48636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Text Box 2"/>
          <p:cNvSpPr txBox="1">
            <a:spLocks noChangeArrowheads="1"/>
          </p:cNvSpPr>
          <p:nvPr/>
        </p:nvSpPr>
        <p:spPr bwMode="auto">
          <a:xfrm>
            <a:off x="1905000" y="457200"/>
            <a:ext cx="6477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sz="2000" b="1" dirty="0" smtClean="0">
                <a:solidFill>
                  <a:srgbClr val="000000"/>
                </a:solidFill>
              </a:rPr>
              <a:t>Aqueous </a:t>
            </a:r>
            <a:r>
              <a:rPr lang="en-US" sz="2000" b="1" dirty="0" err="1" smtClean="0">
                <a:solidFill>
                  <a:srgbClr val="000000"/>
                </a:solidFill>
              </a:rPr>
              <a:t>oxoanions</a:t>
            </a:r>
            <a:r>
              <a:rPr lang="en-US" sz="2000" b="1" dirty="0" smtClean="0">
                <a:solidFill>
                  <a:srgbClr val="000000"/>
                </a:solidFill>
              </a:rPr>
              <a:t> of transition elements</a:t>
            </a:r>
          </a:p>
        </p:txBody>
      </p:sp>
      <p:grpSp>
        <p:nvGrpSpPr>
          <p:cNvPr id="2" name="Group 3"/>
          <p:cNvGrpSpPr>
            <a:grpSpLocks/>
          </p:cNvGrpSpPr>
          <p:nvPr/>
        </p:nvGrpSpPr>
        <p:grpSpPr bwMode="auto">
          <a:xfrm>
            <a:off x="533400" y="1219200"/>
            <a:ext cx="4724400" cy="2271713"/>
            <a:chOff x="336" y="768"/>
            <a:chExt cx="2976" cy="1431"/>
          </a:xfrm>
        </p:grpSpPr>
        <p:pic>
          <p:nvPicPr>
            <p:cNvPr id="24269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 y="768"/>
              <a:ext cx="2822" cy="1223"/>
            </a:xfrm>
            <a:prstGeom prst="rect">
              <a:avLst/>
            </a:prstGeom>
            <a:noFill/>
            <a:extLst>
              <a:ext uri="{909E8E84-426E-40DD-AFC4-6F175D3DCCD1}">
                <a14:hiddenFill xmlns:a14="http://schemas.microsoft.com/office/drawing/2010/main">
                  <a:solidFill>
                    <a:srgbClr val="FFFFFF"/>
                  </a:solidFill>
                </a14:hiddenFill>
              </a:ext>
            </a:extLst>
          </p:spPr>
        </p:pic>
        <p:sp>
          <p:nvSpPr>
            <p:cNvPr id="242693" name="Text Box 5"/>
            <p:cNvSpPr txBox="1">
              <a:spLocks noChangeArrowheads="1"/>
            </p:cNvSpPr>
            <p:nvPr/>
          </p:nvSpPr>
          <p:spPr bwMode="auto">
            <a:xfrm>
              <a:off x="384" y="1968"/>
              <a:ext cx="5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b="1" dirty="0" err="1" smtClean="0">
                  <a:solidFill>
                    <a:srgbClr val="000000"/>
                  </a:solidFill>
                  <a:latin typeface="Arial" charset="0"/>
                </a:rPr>
                <a:t>Mn</a:t>
              </a:r>
              <a:r>
                <a:rPr lang="en-US" b="1" dirty="0" smtClean="0">
                  <a:solidFill>
                    <a:srgbClr val="000000"/>
                  </a:solidFill>
                  <a:latin typeface="Arial" charset="0"/>
                </a:rPr>
                <a:t>(II)</a:t>
              </a:r>
            </a:p>
          </p:txBody>
        </p:sp>
        <p:sp>
          <p:nvSpPr>
            <p:cNvPr id="242694" name="Text Box 6"/>
            <p:cNvSpPr txBox="1">
              <a:spLocks noChangeArrowheads="1"/>
            </p:cNvSpPr>
            <p:nvPr/>
          </p:nvSpPr>
          <p:spPr bwMode="auto">
            <a:xfrm>
              <a:off x="1488" y="1968"/>
              <a:ext cx="5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b="1" dirty="0" err="1" smtClean="0">
                  <a:solidFill>
                    <a:srgbClr val="000000"/>
                  </a:solidFill>
                  <a:latin typeface="Arial" charset="0"/>
                </a:rPr>
                <a:t>Mn</a:t>
              </a:r>
              <a:r>
                <a:rPr lang="en-US" b="1" dirty="0" smtClean="0">
                  <a:solidFill>
                    <a:srgbClr val="000000"/>
                  </a:solidFill>
                  <a:latin typeface="Arial" charset="0"/>
                </a:rPr>
                <a:t>(VI)</a:t>
              </a:r>
            </a:p>
          </p:txBody>
        </p:sp>
        <p:sp>
          <p:nvSpPr>
            <p:cNvPr id="242695" name="Text Box 7"/>
            <p:cNvSpPr txBox="1">
              <a:spLocks noChangeArrowheads="1"/>
            </p:cNvSpPr>
            <p:nvPr/>
          </p:nvSpPr>
          <p:spPr bwMode="auto">
            <a:xfrm>
              <a:off x="2592" y="1968"/>
              <a:ext cx="7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b="1" dirty="0" err="1" smtClean="0">
                  <a:solidFill>
                    <a:srgbClr val="000000"/>
                  </a:solidFill>
                  <a:latin typeface="Arial" charset="0"/>
                </a:rPr>
                <a:t>Mn</a:t>
              </a:r>
              <a:r>
                <a:rPr lang="en-US" b="1" dirty="0" smtClean="0">
                  <a:solidFill>
                    <a:srgbClr val="000000"/>
                  </a:solidFill>
                  <a:latin typeface="Arial" charset="0"/>
                </a:rPr>
                <a:t>(VII)</a:t>
              </a:r>
            </a:p>
          </p:txBody>
        </p:sp>
      </p:grpSp>
      <p:grpSp>
        <p:nvGrpSpPr>
          <p:cNvPr id="3" name="Group 8"/>
          <p:cNvGrpSpPr>
            <a:grpSpLocks/>
          </p:cNvGrpSpPr>
          <p:nvPr/>
        </p:nvGrpSpPr>
        <p:grpSpPr bwMode="auto">
          <a:xfrm>
            <a:off x="5410200" y="4267200"/>
            <a:ext cx="2774950" cy="2092325"/>
            <a:chOff x="2352" y="2256"/>
            <a:chExt cx="2804" cy="1750"/>
          </a:xfrm>
        </p:grpSpPr>
        <p:pic>
          <p:nvPicPr>
            <p:cNvPr id="242697"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52" y="2256"/>
              <a:ext cx="2804" cy="1750"/>
            </a:xfrm>
            <a:prstGeom prst="rect">
              <a:avLst/>
            </a:prstGeom>
            <a:noFill/>
            <a:extLst>
              <a:ext uri="{909E8E84-426E-40DD-AFC4-6F175D3DCCD1}">
                <a14:hiddenFill xmlns:a14="http://schemas.microsoft.com/office/drawing/2010/main">
                  <a:solidFill>
                    <a:srgbClr val="FFFFFF"/>
                  </a:solidFill>
                </a14:hiddenFill>
              </a:ext>
            </a:extLst>
          </p:spPr>
        </p:pic>
        <p:sp>
          <p:nvSpPr>
            <p:cNvPr id="242698" name="Text Box 10"/>
            <p:cNvSpPr txBox="1">
              <a:spLocks noChangeArrowheads="1"/>
            </p:cNvSpPr>
            <p:nvPr/>
          </p:nvSpPr>
          <p:spPr bwMode="auto">
            <a:xfrm>
              <a:off x="2544" y="3312"/>
              <a:ext cx="5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b="1" dirty="0" smtClean="0">
                  <a:solidFill>
                    <a:srgbClr val="000000"/>
                  </a:solidFill>
                  <a:latin typeface="Arial" charset="0"/>
                </a:rPr>
                <a:t>V(V)</a:t>
              </a:r>
            </a:p>
          </p:txBody>
        </p:sp>
        <p:sp>
          <p:nvSpPr>
            <p:cNvPr id="242699" name="Text Box 11"/>
            <p:cNvSpPr txBox="1">
              <a:spLocks noChangeArrowheads="1"/>
            </p:cNvSpPr>
            <p:nvPr/>
          </p:nvSpPr>
          <p:spPr bwMode="auto">
            <a:xfrm>
              <a:off x="3504" y="3168"/>
              <a:ext cx="5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b="1" dirty="0" smtClean="0">
                  <a:solidFill>
                    <a:srgbClr val="FFFFFF"/>
                  </a:solidFill>
                  <a:latin typeface="Arial" charset="0"/>
                </a:rPr>
                <a:t>Cr(VI)</a:t>
              </a:r>
            </a:p>
          </p:txBody>
        </p:sp>
        <p:sp>
          <p:nvSpPr>
            <p:cNvPr id="242700" name="Text Box 12"/>
            <p:cNvSpPr txBox="1">
              <a:spLocks noChangeArrowheads="1"/>
            </p:cNvSpPr>
            <p:nvPr/>
          </p:nvSpPr>
          <p:spPr bwMode="auto">
            <a:xfrm>
              <a:off x="4416" y="2976"/>
              <a:ext cx="62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b="1" dirty="0" err="1" smtClean="0">
                  <a:solidFill>
                    <a:srgbClr val="FFFFFF"/>
                  </a:solidFill>
                  <a:latin typeface="Arial" charset="0"/>
                </a:rPr>
                <a:t>Mn</a:t>
              </a:r>
              <a:r>
                <a:rPr lang="en-US" b="1" dirty="0" smtClean="0">
                  <a:solidFill>
                    <a:srgbClr val="FFFFFF"/>
                  </a:solidFill>
                  <a:latin typeface="Arial" charset="0"/>
                </a:rPr>
                <a:t>(VII)</a:t>
              </a:r>
            </a:p>
          </p:txBody>
        </p:sp>
      </p:grpSp>
      <p:sp>
        <p:nvSpPr>
          <p:cNvPr id="242701" name="Text Box 13"/>
          <p:cNvSpPr txBox="1">
            <a:spLocks noChangeArrowheads="1"/>
          </p:cNvSpPr>
          <p:nvPr/>
        </p:nvSpPr>
        <p:spPr bwMode="auto">
          <a:xfrm>
            <a:off x="5257800" y="1524000"/>
            <a:ext cx="35052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b="1" dirty="0" smtClean="0">
                <a:solidFill>
                  <a:srgbClr val="000000"/>
                </a:solidFill>
              </a:rPr>
              <a:t>One of the most characteristic chemical properties of these elements is the occurrence of </a:t>
            </a:r>
            <a:r>
              <a:rPr lang="en-US" b="1" i="1" dirty="0" smtClean="0">
                <a:solidFill>
                  <a:srgbClr val="000000"/>
                </a:solidFill>
              </a:rPr>
              <a:t>multiple oxidation states.</a:t>
            </a:r>
            <a:endParaRPr lang="en-US" b="1" dirty="0" smtClean="0">
              <a:solidFill>
                <a:srgbClr val="000000"/>
              </a:solidFill>
            </a:endParaRPr>
          </a:p>
        </p:txBody>
      </p:sp>
      <p:pic>
        <p:nvPicPr>
          <p:cNvPr id="1638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636169"/>
            <a:ext cx="4686300" cy="3069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57848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7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4800600"/>
            <a:ext cx="1895475" cy="1352550"/>
          </a:xfrm>
          <a:prstGeom prst="rect">
            <a:avLst/>
          </a:prstGeom>
          <a:noFill/>
          <a:extLst>
            <a:ext uri="{909E8E84-426E-40DD-AFC4-6F175D3DCCD1}">
              <a14:hiddenFill xmlns:a14="http://schemas.microsoft.com/office/drawing/2010/main">
                <a:solidFill>
                  <a:srgbClr val="FFFFFF"/>
                </a:solidFill>
              </a14:hiddenFill>
            </a:ext>
          </a:extLst>
        </p:spPr>
      </p:pic>
      <p:pic>
        <p:nvPicPr>
          <p:cNvPr id="2437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4724400"/>
            <a:ext cx="1846263" cy="1352550"/>
          </a:xfrm>
          <a:prstGeom prst="rect">
            <a:avLst/>
          </a:prstGeom>
          <a:noFill/>
          <a:extLst>
            <a:ext uri="{909E8E84-426E-40DD-AFC4-6F175D3DCCD1}">
              <a14:hiddenFill xmlns:a14="http://schemas.microsoft.com/office/drawing/2010/main">
                <a:solidFill>
                  <a:srgbClr val="FFFFFF"/>
                </a:solidFill>
              </a14:hiddenFill>
            </a:ext>
          </a:extLst>
        </p:spPr>
      </p:pic>
      <p:pic>
        <p:nvPicPr>
          <p:cNvPr id="24371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0800" y="1905000"/>
            <a:ext cx="3786188" cy="2627313"/>
          </a:xfrm>
          <a:prstGeom prst="rect">
            <a:avLst/>
          </a:prstGeom>
          <a:noFill/>
          <a:extLst>
            <a:ext uri="{909E8E84-426E-40DD-AFC4-6F175D3DCCD1}">
              <a14:hiddenFill xmlns:a14="http://schemas.microsoft.com/office/drawing/2010/main">
                <a:solidFill>
                  <a:srgbClr val="FFFFFF"/>
                </a:solidFill>
              </a14:hiddenFill>
            </a:ext>
          </a:extLst>
        </p:spPr>
      </p:pic>
      <p:sp>
        <p:nvSpPr>
          <p:cNvPr id="243717" name="Text Box 5"/>
          <p:cNvSpPr txBox="1">
            <a:spLocks noChangeArrowheads="1"/>
          </p:cNvSpPr>
          <p:nvPr/>
        </p:nvSpPr>
        <p:spPr bwMode="auto">
          <a:xfrm>
            <a:off x="1066800" y="228600"/>
            <a:ext cx="8077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sz="2400" b="1" dirty="0" smtClean="0">
                <a:solidFill>
                  <a:srgbClr val="C00000"/>
                </a:solidFill>
              </a:rPr>
              <a:t>Effects of the metal oxidation state and of ligand identity on color</a:t>
            </a:r>
          </a:p>
        </p:txBody>
      </p:sp>
      <p:sp>
        <p:nvSpPr>
          <p:cNvPr id="243718" name="Text Box 6"/>
          <p:cNvSpPr txBox="1">
            <a:spLocks noChangeArrowheads="1"/>
          </p:cNvSpPr>
          <p:nvPr/>
        </p:nvSpPr>
        <p:spPr bwMode="auto">
          <a:xfrm>
            <a:off x="990600" y="2667000"/>
            <a:ext cx="152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b="1" dirty="0" smtClean="0">
                <a:solidFill>
                  <a:srgbClr val="000000"/>
                </a:solidFill>
                <a:latin typeface="Arial" charset="0"/>
              </a:rPr>
              <a:t>[V(H</a:t>
            </a:r>
            <a:r>
              <a:rPr lang="en-US" b="1" baseline="-25000" dirty="0" smtClean="0">
                <a:solidFill>
                  <a:srgbClr val="000000"/>
                </a:solidFill>
                <a:latin typeface="Arial" charset="0"/>
              </a:rPr>
              <a:t>2</a:t>
            </a:r>
            <a:r>
              <a:rPr lang="en-US" b="1" dirty="0" smtClean="0">
                <a:solidFill>
                  <a:srgbClr val="000000"/>
                </a:solidFill>
                <a:latin typeface="Arial" charset="0"/>
              </a:rPr>
              <a:t>O)</a:t>
            </a:r>
            <a:r>
              <a:rPr lang="en-US" b="1" baseline="-25000" dirty="0" smtClean="0">
                <a:solidFill>
                  <a:srgbClr val="000000"/>
                </a:solidFill>
                <a:latin typeface="Arial" charset="0"/>
              </a:rPr>
              <a:t>6</a:t>
            </a:r>
            <a:r>
              <a:rPr lang="en-US" b="1" dirty="0" smtClean="0">
                <a:solidFill>
                  <a:srgbClr val="000000"/>
                </a:solidFill>
                <a:latin typeface="Arial" charset="0"/>
              </a:rPr>
              <a:t>]</a:t>
            </a:r>
            <a:r>
              <a:rPr lang="en-US" b="1" baseline="30000" dirty="0" smtClean="0">
                <a:solidFill>
                  <a:srgbClr val="000000"/>
                </a:solidFill>
                <a:latin typeface="Arial" charset="0"/>
              </a:rPr>
              <a:t>2+</a:t>
            </a:r>
            <a:endParaRPr lang="en-US" b="1" dirty="0" smtClean="0">
              <a:solidFill>
                <a:srgbClr val="000000"/>
              </a:solidFill>
              <a:latin typeface="Arial" charset="0"/>
            </a:endParaRPr>
          </a:p>
        </p:txBody>
      </p:sp>
      <p:sp>
        <p:nvSpPr>
          <p:cNvPr id="243719" name="Text Box 7"/>
          <p:cNvSpPr txBox="1">
            <a:spLocks noChangeArrowheads="1"/>
          </p:cNvSpPr>
          <p:nvPr/>
        </p:nvSpPr>
        <p:spPr bwMode="auto">
          <a:xfrm>
            <a:off x="6588362" y="2621756"/>
            <a:ext cx="152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fontAlgn="base" hangingPunct="0">
              <a:spcBef>
                <a:spcPct val="50000"/>
              </a:spcBef>
              <a:spcAft>
                <a:spcPct val="0"/>
              </a:spcAft>
            </a:pPr>
            <a:r>
              <a:rPr lang="en-US" b="1" dirty="0" smtClean="0">
                <a:solidFill>
                  <a:srgbClr val="000000"/>
                </a:solidFill>
                <a:latin typeface="Arial" charset="0"/>
              </a:rPr>
              <a:t>[V(H</a:t>
            </a:r>
            <a:r>
              <a:rPr lang="en-US" b="1" baseline="-25000" dirty="0" smtClean="0">
                <a:solidFill>
                  <a:srgbClr val="000000"/>
                </a:solidFill>
                <a:latin typeface="Arial" charset="0"/>
              </a:rPr>
              <a:t>2</a:t>
            </a:r>
            <a:r>
              <a:rPr lang="en-US" b="1" dirty="0" smtClean="0">
                <a:solidFill>
                  <a:srgbClr val="000000"/>
                </a:solidFill>
                <a:latin typeface="Arial" charset="0"/>
              </a:rPr>
              <a:t>O)</a:t>
            </a:r>
            <a:r>
              <a:rPr lang="en-US" b="1" baseline="-25000" dirty="0" smtClean="0">
                <a:solidFill>
                  <a:srgbClr val="000000"/>
                </a:solidFill>
                <a:latin typeface="Arial" charset="0"/>
              </a:rPr>
              <a:t>6</a:t>
            </a:r>
            <a:r>
              <a:rPr lang="en-US" b="1" dirty="0" smtClean="0">
                <a:solidFill>
                  <a:srgbClr val="000000"/>
                </a:solidFill>
                <a:latin typeface="Arial" charset="0"/>
              </a:rPr>
              <a:t>]</a:t>
            </a:r>
            <a:r>
              <a:rPr lang="en-US" b="1" baseline="30000" dirty="0" smtClean="0">
                <a:solidFill>
                  <a:srgbClr val="000000"/>
                </a:solidFill>
                <a:latin typeface="Arial" charset="0"/>
              </a:rPr>
              <a:t>3+</a:t>
            </a:r>
            <a:endParaRPr lang="en-US" b="1" dirty="0" smtClean="0">
              <a:solidFill>
                <a:srgbClr val="000000"/>
              </a:solidFill>
              <a:latin typeface="Arial" charset="0"/>
            </a:endParaRPr>
          </a:p>
        </p:txBody>
      </p:sp>
      <p:sp>
        <p:nvSpPr>
          <p:cNvPr id="243720" name="Text Box 8"/>
          <p:cNvSpPr txBox="1">
            <a:spLocks noChangeArrowheads="1"/>
          </p:cNvSpPr>
          <p:nvPr/>
        </p:nvSpPr>
        <p:spPr bwMode="auto">
          <a:xfrm>
            <a:off x="2994912" y="5257800"/>
            <a:ext cx="152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b="1" dirty="0" smtClean="0">
                <a:solidFill>
                  <a:srgbClr val="000000"/>
                </a:solidFill>
                <a:latin typeface="Arial" charset="0"/>
              </a:rPr>
              <a:t>[Cr(NH</a:t>
            </a:r>
            <a:r>
              <a:rPr lang="en-US" b="1" baseline="-25000" dirty="0" smtClean="0">
                <a:solidFill>
                  <a:srgbClr val="000000"/>
                </a:solidFill>
                <a:latin typeface="Arial" charset="0"/>
              </a:rPr>
              <a:t>3</a:t>
            </a:r>
            <a:r>
              <a:rPr lang="en-US" b="1" dirty="0" smtClean="0">
                <a:solidFill>
                  <a:srgbClr val="000000"/>
                </a:solidFill>
                <a:latin typeface="Arial" charset="0"/>
              </a:rPr>
              <a:t>)</a:t>
            </a:r>
            <a:r>
              <a:rPr lang="en-US" b="1" baseline="-25000" dirty="0" smtClean="0">
                <a:solidFill>
                  <a:srgbClr val="000000"/>
                </a:solidFill>
                <a:latin typeface="Arial" charset="0"/>
              </a:rPr>
              <a:t>6</a:t>
            </a:r>
            <a:r>
              <a:rPr lang="en-US" b="1" dirty="0" smtClean="0">
                <a:solidFill>
                  <a:srgbClr val="000000"/>
                </a:solidFill>
                <a:latin typeface="Arial" charset="0"/>
              </a:rPr>
              <a:t>]</a:t>
            </a:r>
            <a:r>
              <a:rPr lang="en-US" b="1" baseline="30000" dirty="0" smtClean="0">
                <a:solidFill>
                  <a:srgbClr val="000000"/>
                </a:solidFill>
                <a:latin typeface="Arial" charset="0"/>
              </a:rPr>
              <a:t>3+</a:t>
            </a:r>
            <a:endParaRPr lang="en-US" b="1" dirty="0" smtClean="0">
              <a:solidFill>
                <a:srgbClr val="000000"/>
              </a:solidFill>
              <a:latin typeface="Arial" charset="0"/>
            </a:endParaRPr>
          </a:p>
        </p:txBody>
      </p:sp>
      <p:sp>
        <p:nvSpPr>
          <p:cNvPr id="243721" name="Text Box 9"/>
          <p:cNvSpPr txBox="1">
            <a:spLocks noChangeArrowheads="1"/>
          </p:cNvSpPr>
          <p:nvPr/>
        </p:nvSpPr>
        <p:spPr bwMode="auto">
          <a:xfrm>
            <a:off x="4619738" y="5476875"/>
            <a:ext cx="196862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50000"/>
              </a:spcBef>
              <a:spcAft>
                <a:spcPct val="0"/>
              </a:spcAft>
            </a:pPr>
            <a:r>
              <a:rPr lang="en-US" b="1" dirty="0" smtClean="0">
                <a:solidFill>
                  <a:srgbClr val="000000"/>
                </a:solidFill>
                <a:latin typeface="Arial" charset="0"/>
              </a:rPr>
              <a:t>[Cr(NH</a:t>
            </a:r>
            <a:r>
              <a:rPr lang="en-US" b="1" baseline="-25000" dirty="0" smtClean="0">
                <a:solidFill>
                  <a:srgbClr val="000000"/>
                </a:solidFill>
                <a:latin typeface="Arial" charset="0"/>
              </a:rPr>
              <a:t>3</a:t>
            </a:r>
            <a:r>
              <a:rPr lang="en-US" b="1" dirty="0" smtClean="0">
                <a:solidFill>
                  <a:srgbClr val="000000"/>
                </a:solidFill>
                <a:latin typeface="Arial" charset="0"/>
              </a:rPr>
              <a:t>)</a:t>
            </a:r>
            <a:r>
              <a:rPr lang="en-US" b="1" baseline="-25000" dirty="0" smtClean="0">
                <a:solidFill>
                  <a:srgbClr val="000000"/>
                </a:solidFill>
                <a:latin typeface="Arial" charset="0"/>
              </a:rPr>
              <a:t>5</a:t>
            </a:r>
            <a:r>
              <a:rPr lang="en-US" b="1" dirty="0" smtClean="0">
                <a:solidFill>
                  <a:srgbClr val="000000"/>
                </a:solidFill>
                <a:latin typeface="Arial" charset="0"/>
              </a:rPr>
              <a:t>Cl</a:t>
            </a:r>
            <a:r>
              <a:rPr lang="en-US" b="1" baseline="-25000" dirty="0" smtClean="0">
                <a:solidFill>
                  <a:srgbClr val="000000"/>
                </a:solidFill>
                <a:latin typeface="Arial" charset="0"/>
              </a:rPr>
              <a:t> </a:t>
            </a:r>
            <a:r>
              <a:rPr lang="en-US" b="1" dirty="0" smtClean="0">
                <a:solidFill>
                  <a:srgbClr val="000000"/>
                </a:solidFill>
                <a:latin typeface="Arial" charset="0"/>
              </a:rPr>
              <a:t>]</a:t>
            </a:r>
            <a:r>
              <a:rPr lang="en-US" b="1" baseline="30000" dirty="0" smtClean="0">
                <a:solidFill>
                  <a:srgbClr val="000000"/>
                </a:solidFill>
                <a:latin typeface="Arial" charset="0"/>
              </a:rPr>
              <a:t>2+</a:t>
            </a:r>
            <a:endParaRPr lang="en-US" b="1" dirty="0" smtClean="0">
              <a:solidFill>
                <a:srgbClr val="000000"/>
              </a:solidFill>
              <a:latin typeface="Arial" charset="0"/>
            </a:endParaRPr>
          </a:p>
        </p:txBody>
      </p:sp>
    </p:spTree>
    <p:extLst>
      <p:ext uri="{BB962C8B-B14F-4D97-AF65-F5344CB8AC3E}">
        <p14:creationId xmlns:p14="http://schemas.microsoft.com/office/powerpoint/2010/main" val="14974711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23BF357-579F-4E4B-8D97-2C9857A34FC8}" type="slidenum">
              <a:rPr lang="en-US" smtClean="0"/>
              <a:pPr/>
              <a:t>39</a:t>
            </a:fld>
            <a:endParaRPr lang="en-US"/>
          </a:p>
        </p:txBody>
      </p:sp>
      <p:sp>
        <p:nvSpPr>
          <p:cNvPr id="3" name="TextBox 2"/>
          <p:cNvSpPr txBox="1"/>
          <p:nvPr/>
        </p:nvSpPr>
        <p:spPr>
          <a:xfrm>
            <a:off x="990600" y="381000"/>
            <a:ext cx="8305800" cy="1477328"/>
          </a:xfrm>
          <a:prstGeom prst="rect">
            <a:avLst/>
          </a:prstGeom>
          <a:noFill/>
        </p:spPr>
        <p:txBody>
          <a:bodyPr wrap="square" rtlCol="0">
            <a:spAutoFit/>
          </a:bodyPr>
          <a:lstStyle/>
          <a:p>
            <a:r>
              <a:rPr lang="en-US" sz="2400" b="1" dirty="0" smtClean="0"/>
              <a:t>EXAMPLE : </a:t>
            </a:r>
          </a:p>
          <a:p>
            <a:r>
              <a:rPr lang="en-US" sz="2400" dirty="0" smtClean="0"/>
              <a:t>The </a:t>
            </a:r>
            <a:r>
              <a:rPr lang="en-US" sz="2400" dirty="0"/>
              <a:t>Intensity of the </a:t>
            </a:r>
            <a:r>
              <a:rPr lang="en-US" sz="2400" dirty="0" err="1">
                <a:solidFill>
                  <a:srgbClr val="FF0000"/>
                </a:solidFill>
              </a:rPr>
              <a:t>colour</a:t>
            </a:r>
            <a:r>
              <a:rPr lang="en-US" sz="2400" dirty="0">
                <a:solidFill>
                  <a:srgbClr val="FF0000"/>
                </a:solidFill>
              </a:rPr>
              <a:t> </a:t>
            </a:r>
            <a:r>
              <a:rPr lang="en-US" sz="2400" dirty="0"/>
              <a:t>depends </a:t>
            </a:r>
            <a:r>
              <a:rPr lang="en-US" sz="2400" dirty="0" smtClean="0"/>
              <a:t>on few factor and  </a:t>
            </a:r>
            <a:r>
              <a:rPr lang="en-US" sz="2400" dirty="0"/>
              <a:t>is measured by the absorbance</a:t>
            </a:r>
          </a:p>
          <a:p>
            <a:endParaRPr lang="en-US" dirty="0"/>
          </a:p>
        </p:txBody>
      </p:sp>
      <p:sp>
        <p:nvSpPr>
          <p:cNvPr id="4" name="TextBox 3"/>
          <p:cNvSpPr txBox="1"/>
          <p:nvPr/>
        </p:nvSpPr>
        <p:spPr>
          <a:xfrm>
            <a:off x="990600" y="1570672"/>
            <a:ext cx="8001000" cy="1477328"/>
          </a:xfrm>
          <a:prstGeom prst="rect">
            <a:avLst/>
          </a:prstGeom>
          <a:noFill/>
        </p:spPr>
        <p:txBody>
          <a:bodyPr wrap="square" rtlCol="0">
            <a:spAutoFit/>
          </a:bodyPr>
          <a:lstStyle/>
          <a:p>
            <a:r>
              <a:rPr lang="en-US" dirty="0"/>
              <a:t>Absorbance is defined by the Beer-Lambert equation: A = </a:t>
            </a:r>
            <a:r>
              <a:rPr lang="en-US" dirty="0" smtClean="0"/>
              <a:t>log Io </a:t>
            </a:r>
            <a:r>
              <a:rPr lang="en-US" dirty="0"/>
              <a:t>(Io/I) = </a:t>
            </a:r>
            <a:r>
              <a:rPr lang="en-US" dirty="0" err="1"/>
              <a:t>ε.c.l</a:t>
            </a:r>
            <a:endParaRPr lang="en-US" dirty="0"/>
          </a:p>
          <a:p>
            <a:r>
              <a:rPr lang="en-US" dirty="0"/>
              <a:t>where A = </a:t>
            </a:r>
            <a:r>
              <a:rPr lang="en-US" dirty="0" smtClean="0"/>
              <a:t>absorbance Io </a:t>
            </a:r>
            <a:r>
              <a:rPr lang="en-US" dirty="0"/>
              <a:t>= intensity of incident light; I = intensity of light after passing through the </a:t>
            </a:r>
            <a:r>
              <a:rPr lang="en-US" dirty="0" smtClean="0"/>
              <a:t>cell;   ε </a:t>
            </a:r>
            <a:r>
              <a:rPr lang="en-US" dirty="0"/>
              <a:t>= molar absorption coefficient; c = concentration; l = cell </a:t>
            </a:r>
            <a:r>
              <a:rPr lang="en-US" dirty="0" err="1"/>
              <a:t>pathlength</a:t>
            </a:r>
            <a:r>
              <a:rPr lang="en-US" dirty="0"/>
              <a:t>.</a:t>
            </a:r>
          </a:p>
          <a:p>
            <a:endParaRPr lang="en-US" dirty="0"/>
          </a:p>
        </p:txBody>
      </p:sp>
      <p:sp>
        <p:nvSpPr>
          <p:cNvPr id="5" name="TextBox 4"/>
          <p:cNvSpPr txBox="1"/>
          <p:nvPr/>
        </p:nvSpPr>
        <p:spPr>
          <a:xfrm>
            <a:off x="304800" y="2895600"/>
            <a:ext cx="4724400" cy="3785652"/>
          </a:xfrm>
          <a:prstGeom prst="rect">
            <a:avLst/>
          </a:prstGeom>
          <a:noFill/>
        </p:spPr>
        <p:txBody>
          <a:bodyPr wrap="square" rtlCol="0">
            <a:spAutoFit/>
          </a:bodyPr>
          <a:lstStyle/>
          <a:p>
            <a:r>
              <a:rPr lang="en-US" sz="2400" dirty="0"/>
              <a:t>Typical Spectrum: </a:t>
            </a:r>
            <a:r>
              <a:rPr lang="en-US" sz="2400" b="1" dirty="0">
                <a:solidFill>
                  <a:srgbClr val="FF0000"/>
                </a:solidFill>
              </a:rPr>
              <a:t>Octahedral Cr(III) complex  [Cr] = 0.002M</a:t>
            </a:r>
          </a:p>
          <a:p>
            <a:r>
              <a:rPr lang="en-US" sz="2400" dirty="0"/>
              <a:t>Calculation of ε</a:t>
            </a:r>
            <a:r>
              <a:rPr lang="en-US" sz="2400" dirty="0" smtClean="0"/>
              <a:t>:  </a:t>
            </a:r>
            <a:r>
              <a:rPr lang="en-US" sz="2400" dirty="0"/>
              <a:t>At 590 nm, A = 0.138 </a:t>
            </a:r>
          </a:p>
          <a:p>
            <a:r>
              <a:rPr lang="en-US" sz="2400" dirty="0"/>
              <a:t>A = </a:t>
            </a:r>
            <a:r>
              <a:rPr lang="en-US" sz="2400" dirty="0" err="1"/>
              <a:t>εcl</a:t>
            </a:r>
            <a:r>
              <a:rPr lang="en-US" sz="2400" dirty="0"/>
              <a:t>,     </a:t>
            </a:r>
          </a:p>
          <a:p>
            <a:r>
              <a:rPr lang="en-US" sz="2400" dirty="0"/>
              <a:t>0.138 = ε x 0.002M x 1 cm</a:t>
            </a:r>
          </a:p>
          <a:p>
            <a:r>
              <a:rPr lang="en-US" sz="2400" dirty="0"/>
              <a:t>ε = 0.138/ 0.002 x 1 </a:t>
            </a:r>
          </a:p>
          <a:p>
            <a:r>
              <a:rPr lang="en-US" sz="2400" dirty="0"/>
              <a:t>ε = 69 M-1 cm-1</a:t>
            </a:r>
          </a:p>
          <a:p>
            <a:r>
              <a:rPr lang="en-US" sz="2400" dirty="0"/>
              <a:t>Transitions allowed by the selection rules </a:t>
            </a:r>
            <a:r>
              <a:rPr lang="en-US" sz="2400" dirty="0" smtClean="0"/>
              <a:t> </a:t>
            </a:r>
            <a:endParaRPr lang="en-US" sz="2000" dirty="0"/>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2833687"/>
            <a:ext cx="2819400" cy="2805113"/>
          </a:xfrm>
          <a:prstGeom prst="rect">
            <a:avLst/>
          </a:prstGeom>
          <a:noFill/>
          <a:ln>
            <a:noFill/>
          </a:ln>
        </p:spPr>
      </p:pic>
      <p:sp>
        <p:nvSpPr>
          <p:cNvPr id="8" name="TextBox 7"/>
          <p:cNvSpPr txBox="1"/>
          <p:nvPr/>
        </p:nvSpPr>
        <p:spPr>
          <a:xfrm>
            <a:off x="5638800" y="2971800"/>
            <a:ext cx="838200" cy="3077766"/>
          </a:xfrm>
          <a:prstGeom prst="rect">
            <a:avLst/>
          </a:prstGeom>
          <a:noFill/>
        </p:spPr>
        <p:txBody>
          <a:bodyPr wrap="square" rtlCol="0">
            <a:spAutoFit/>
          </a:bodyPr>
          <a:lstStyle/>
          <a:p>
            <a:r>
              <a:rPr lang="en-US" sz="1600" dirty="0"/>
              <a:t>0</a:t>
            </a:r>
          </a:p>
          <a:p>
            <a:endParaRPr lang="en-US" sz="1600" dirty="0" smtClean="0"/>
          </a:p>
          <a:p>
            <a:r>
              <a:rPr lang="en-US" sz="1600" dirty="0" smtClean="0"/>
              <a:t>0.05</a:t>
            </a:r>
            <a:endParaRPr lang="en-US" sz="1600" dirty="0"/>
          </a:p>
          <a:p>
            <a:endParaRPr lang="en-US" sz="1600" dirty="0" smtClean="0"/>
          </a:p>
          <a:p>
            <a:endParaRPr lang="en-US" sz="1600" dirty="0" smtClean="0"/>
          </a:p>
          <a:p>
            <a:r>
              <a:rPr lang="en-US" sz="1600" dirty="0" smtClean="0"/>
              <a:t>0.1</a:t>
            </a:r>
            <a:endParaRPr lang="en-US" sz="1600" dirty="0"/>
          </a:p>
          <a:p>
            <a:endParaRPr lang="en-US" sz="1100" dirty="0" smtClean="0"/>
          </a:p>
          <a:p>
            <a:r>
              <a:rPr lang="en-US" sz="1600" dirty="0" smtClean="0"/>
              <a:t>0.15</a:t>
            </a:r>
            <a:endParaRPr lang="en-US" sz="1600" dirty="0"/>
          </a:p>
          <a:p>
            <a:endParaRPr lang="en-US" sz="1050" dirty="0" smtClean="0"/>
          </a:p>
          <a:p>
            <a:r>
              <a:rPr lang="en-US" sz="1600" dirty="0" smtClean="0"/>
              <a:t>0.2</a:t>
            </a:r>
          </a:p>
          <a:p>
            <a:endParaRPr lang="en-US" sz="500" dirty="0"/>
          </a:p>
          <a:p>
            <a:r>
              <a:rPr lang="en-US" sz="1600" dirty="0"/>
              <a:t>0.25</a:t>
            </a:r>
          </a:p>
          <a:p>
            <a:endParaRPr lang="en-US" dirty="0"/>
          </a:p>
        </p:txBody>
      </p:sp>
      <p:sp>
        <p:nvSpPr>
          <p:cNvPr id="9" name="TextBox 8"/>
          <p:cNvSpPr txBox="1"/>
          <p:nvPr/>
        </p:nvSpPr>
        <p:spPr>
          <a:xfrm>
            <a:off x="6019800" y="5638800"/>
            <a:ext cx="2819400" cy="553998"/>
          </a:xfrm>
          <a:prstGeom prst="rect">
            <a:avLst/>
          </a:prstGeom>
          <a:noFill/>
        </p:spPr>
        <p:txBody>
          <a:bodyPr wrap="square" rtlCol="0">
            <a:spAutoFit/>
          </a:bodyPr>
          <a:lstStyle/>
          <a:p>
            <a:r>
              <a:rPr lang="en-US" sz="1200" b="1" dirty="0"/>
              <a:t>300 350 400 450 500 550 600 650 700</a:t>
            </a:r>
          </a:p>
          <a:p>
            <a:r>
              <a:rPr lang="en-US" dirty="0" smtClean="0"/>
              <a:t>             Wavelength nm</a:t>
            </a:r>
            <a:endParaRPr lang="en-US" dirty="0"/>
          </a:p>
        </p:txBody>
      </p:sp>
    </p:spTree>
    <p:extLst>
      <p:ext uri="{BB962C8B-B14F-4D97-AF65-F5344CB8AC3E}">
        <p14:creationId xmlns:p14="http://schemas.microsoft.com/office/powerpoint/2010/main" val="40773966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09600" y="381000"/>
            <a:ext cx="8077200" cy="876300"/>
          </a:xfrm>
        </p:spPr>
        <p:txBody>
          <a:bodyPr>
            <a:normAutofit fontScale="90000"/>
          </a:bodyPr>
          <a:lstStyle/>
          <a:p>
            <a:r>
              <a:rPr lang="en-US" sz="3600" b="1" dirty="0">
                <a:solidFill>
                  <a:srgbClr val="0070C0"/>
                </a:solidFill>
                <a:latin typeface="Arial" pitchFamily="34" charset="0"/>
                <a:cs typeface="Arial" pitchFamily="34" charset="0"/>
              </a:rPr>
              <a:t>Time scale of spectroscopic techniques</a:t>
            </a:r>
          </a:p>
        </p:txBody>
      </p:sp>
      <p:pic>
        <p:nvPicPr>
          <p:cNvPr id="11267" name="Picture 3"/>
          <p:cNvPicPr>
            <a:picLocks noChangeAspect="1" noChangeArrowheads="1"/>
          </p:cNvPicPr>
          <p:nvPr/>
        </p:nvPicPr>
        <p:blipFill>
          <a:blip r:embed="rId2" cstate="print">
            <a:lum bright="-12000" contrast="42000"/>
            <a:extLst>
              <a:ext uri="{28A0092B-C50C-407E-A947-70E740481C1C}">
                <a14:useLocalDpi xmlns:a14="http://schemas.microsoft.com/office/drawing/2010/main" val="0"/>
              </a:ext>
            </a:extLst>
          </a:blip>
          <a:srcRect l="9070" t="20413" r="10930" b="7787"/>
          <a:stretch>
            <a:fillRect/>
          </a:stretch>
        </p:blipFill>
        <p:spPr bwMode="auto">
          <a:xfrm>
            <a:off x="2133600" y="1524000"/>
            <a:ext cx="57150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8" name="AutoShape 4"/>
          <p:cNvSpPr>
            <a:spLocks/>
          </p:cNvSpPr>
          <p:nvPr/>
        </p:nvSpPr>
        <p:spPr bwMode="auto">
          <a:xfrm>
            <a:off x="2154238" y="1973263"/>
            <a:ext cx="203200" cy="514350"/>
          </a:xfrm>
          <a:prstGeom prst="leftBrace">
            <a:avLst>
              <a:gd name="adj1" fmla="val 21094"/>
              <a:gd name="adj2" fmla="val 50000"/>
            </a:avLst>
          </a:prstGeom>
          <a:noFill/>
          <a:ln w="1905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3300"/>
              </a:solidFill>
            </a:endParaRPr>
          </a:p>
        </p:txBody>
      </p:sp>
      <p:sp>
        <p:nvSpPr>
          <p:cNvPr id="11270" name="AutoShape 6"/>
          <p:cNvSpPr>
            <a:spLocks/>
          </p:cNvSpPr>
          <p:nvPr/>
        </p:nvSpPr>
        <p:spPr bwMode="auto">
          <a:xfrm>
            <a:off x="2154238" y="2544763"/>
            <a:ext cx="203200" cy="514350"/>
          </a:xfrm>
          <a:prstGeom prst="leftBrace">
            <a:avLst>
              <a:gd name="adj1" fmla="val 21094"/>
              <a:gd name="adj2" fmla="val 50000"/>
            </a:avLst>
          </a:prstGeom>
          <a:noFill/>
          <a:ln w="1905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3300"/>
              </a:solidFill>
            </a:endParaRPr>
          </a:p>
        </p:txBody>
      </p:sp>
      <p:sp>
        <p:nvSpPr>
          <p:cNvPr id="11271" name="Text Box 7"/>
          <p:cNvSpPr txBox="1">
            <a:spLocks noChangeArrowheads="1"/>
          </p:cNvSpPr>
          <p:nvPr/>
        </p:nvSpPr>
        <p:spPr bwMode="auto">
          <a:xfrm>
            <a:off x="1371600" y="1981200"/>
            <a:ext cx="73183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400" b="1">
                <a:solidFill>
                  <a:srgbClr val="FF3300"/>
                </a:solidFill>
              </a:rPr>
              <a:t>very fast</a:t>
            </a:r>
          </a:p>
        </p:txBody>
      </p:sp>
      <p:sp>
        <p:nvSpPr>
          <p:cNvPr id="11272" name="Text Box 8"/>
          <p:cNvSpPr txBox="1">
            <a:spLocks noChangeArrowheads="1"/>
          </p:cNvSpPr>
          <p:nvPr/>
        </p:nvSpPr>
        <p:spPr bwMode="auto">
          <a:xfrm>
            <a:off x="1371600" y="2667000"/>
            <a:ext cx="711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400" b="1">
                <a:solidFill>
                  <a:srgbClr val="FF3300"/>
                </a:solidFill>
              </a:rPr>
              <a:t>fast</a:t>
            </a:r>
          </a:p>
        </p:txBody>
      </p:sp>
      <p:sp>
        <p:nvSpPr>
          <p:cNvPr id="11273" name="Text Box 9"/>
          <p:cNvSpPr txBox="1">
            <a:spLocks noChangeArrowheads="1"/>
          </p:cNvSpPr>
          <p:nvPr/>
        </p:nvSpPr>
        <p:spPr bwMode="auto">
          <a:xfrm>
            <a:off x="1066800" y="5348287"/>
            <a:ext cx="8229600" cy="112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Aft>
                <a:spcPct val="40000"/>
              </a:spcAft>
              <a:buFontTx/>
              <a:buChar char="•"/>
            </a:pPr>
            <a:r>
              <a:rPr lang="en-US" sz="2000" dirty="0">
                <a:solidFill>
                  <a:srgbClr val="990000"/>
                </a:solidFill>
                <a:latin typeface="Verdana" pitchFamily="34" charset="0"/>
              </a:rPr>
              <a:t> time scales are determined by the frequency of light</a:t>
            </a:r>
          </a:p>
          <a:p>
            <a:pPr>
              <a:spcAft>
                <a:spcPct val="40000"/>
              </a:spcAft>
              <a:buFontTx/>
              <a:buChar char="•"/>
            </a:pPr>
            <a:r>
              <a:rPr lang="en-US" sz="2000" dirty="0">
                <a:solidFill>
                  <a:srgbClr val="990000"/>
                </a:solidFill>
                <a:latin typeface="Verdana" pitchFamily="34" charset="0"/>
              </a:rPr>
              <a:t> very fast reactions (e.g. electron transfer reactions) require very fast spectroscopic methods to follow the reactions</a:t>
            </a:r>
          </a:p>
        </p:txBody>
      </p:sp>
    </p:spTree>
    <p:extLst>
      <p:ext uri="{BB962C8B-B14F-4D97-AF65-F5344CB8AC3E}">
        <p14:creationId xmlns:p14="http://schemas.microsoft.com/office/powerpoint/2010/main" val="12290906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wipe(up)">
                                      <p:cBhvr>
                                        <p:cTn id="7" dur="5000"/>
                                        <p:tgtEl>
                                          <p:spTgt spid="112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1268"/>
                                        </p:tgtEl>
                                        <p:attrNameLst>
                                          <p:attrName>style.visibility</p:attrName>
                                        </p:attrNameLst>
                                      </p:cBhvr>
                                      <p:to>
                                        <p:strVal val="visible"/>
                                      </p:to>
                                    </p:set>
                                    <p:animEffect transition="in" filter="wipe(right)">
                                      <p:cBhvr>
                                        <p:cTn id="12" dur="1000"/>
                                        <p:tgtEl>
                                          <p:spTgt spid="11268"/>
                                        </p:tgtEl>
                                      </p:cBhvr>
                                    </p:animEffect>
                                  </p:childTnLst>
                                </p:cTn>
                              </p:par>
                            </p:childTnLst>
                          </p:cTn>
                        </p:par>
                        <p:par>
                          <p:cTn id="13" fill="hold" nodeType="afterGroup">
                            <p:stCondLst>
                              <p:cond delay="1000"/>
                            </p:stCondLst>
                            <p:childTnLst>
                              <p:par>
                                <p:cTn id="14" presetID="10" presetClass="entr" presetSubtype="0" fill="hold" nodeType="afterEffect">
                                  <p:stCondLst>
                                    <p:cond delay="0"/>
                                  </p:stCondLst>
                                  <p:childTnLst>
                                    <p:set>
                                      <p:cBhvr>
                                        <p:cTn id="15" dur="1" fill="hold">
                                          <p:stCondLst>
                                            <p:cond delay="0"/>
                                          </p:stCondLst>
                                        </p:cTn>
                                        <p:tgtEl>
                                          <p:spTgt spid="11271">
                                            <p:txEl>
                                              <p:pRg st="0" end="0"/>
                                            </p:txEl>
                                          </p:spTgt>
                                        </p:tgtEl>
                                        <p:attrNameLst>
                                          <p:attrName>style.visibility</p:attrName>
                                        </p:attrNameLst>
                                      </p:cBhvr>
                                      <p:to>
                                        <p:strVal val="visible"/>
                                      </p:to>
                                    </p:set>
                                    <p:animEffect transition="in" filter="fade">
                                      <p:cBhvr>
                                        <p:cTn id="16" dur="2000"/>
                                        <p:tgtEl>
                                          <p:spTgt spid="11271">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11270"/>
                                        </p:tgtEl>
                                        <p:attrNameLst>
                                          <p:attrName>style.visibility</p:attrName>
                                        </p:attrNameLst>
                                      </p:cBhvr>
                                      <p:to>
                                        <p:strVal val="visible"/>
                                      </p:to>
                                    </p:set>
                                    <p:animEffect transition="in" filter="wipe(right)">
                                      <p:cBhvr>
                                        <p:cTn id="21" dur="1000"/>
                                        <p:tgtEl>
                                          <p:spTgt spid="11270"/>
                                        </p:tgtEl>
                                      </p:cBhvr>
                                    </p:animEffect>
                                  </p:childTnLst>
                                </p:cTn>
                              </p:par>
                            </p:childTnLst>
                          </p:cTn>
                        </p:par>
                        <p:par>
                          <p:cTn id="22" fill="hold" nodeType="afterGroup">
                            <p:stCondLst>
                              <p:cond delay="1000"/>
                            </p:stCondLst>
                            <p:childTnLst>
                              <p:par>
                                <p:cTn id="23" presetID="10" presetClass="entr" presetSubtype="0" fill="hold" nodeType="afterEffect">
                                  <p:stCondLst>
                                    <p:cond delay="0"/>
                                  </p:stCondLst>
                                  <p:childTnLst>
                                    <p:set>
                                      <p:cBhvr>
                                        <p:cTn id="24" dur="1" fill="hold">
                                          <p:stCondLst>
                                            <p:cond delay="0"/>
                                          </p:stCondLst>
                                        </p:cTn>
                                        <p:tgtEl>
                                          <p:spTgt spid="11272">
                                            <p:txEl>
                                              <p:pRg st="0" end="0"/>
                                            </p:txEl>
                                          </p:spTgt>
                                        </p:tgtEl>
                                        <p:attrNameLst>
                                          <p:attrName>style.visibility</p:attrName>
                                        </p:attrNameLst>
                                      </p:cBhvr>
                                      <p:to>
                                        <p:strVal val="visible"/>
                                      </p:to>
                                    </p:set>
                                    <p:animEffect transition="in" filter="fade">
                                      <p:cBhvr>
                                        <p:cTn id="25" dur="2000"/>
                                        <p:tgtEl>
                                          <p:spTgt spid="11272">
                                            <p:txEl>
                                              <p:pRg st="0" end="0"/>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273">
                                            <p:txEl>
                                              <p:pRg st="0" end="0"/>
                                            </p:txEl>
                                          </p:spTgt>
                                        </p:tgtEl>
                                        <p:attrNameLst>
                                          <p:attrName>style.visibility</p:attrName>
                                        </p:attrNameLst>
                                      </p:cBhvr>
                                      <p:to>
                                        <p:strVal val="visible"/>
                                      </p:to>
                                    </p:set>
                                    <p:animEffect transition="in" filter="fade">
                                      <p:cBhvr>
                                        <p:cTn id="30" dur="2000"/>
                                        <p:tgtEl>
                                          <p:spTgt spid="11273">
                                            <p:txEl>
                                              <p:pRg st="0" end="0"/>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1273">
                                            <p:txEl>
                                              <p:pRg st="1" end="1"/>
                                            </p:txEl>
                                          </p:spTgt>
                                        </p:tgtEl>
                                        <p:attrNameLst>
                                          <p:attrName>style.visibility</p:attrName>
                                        </p:attrNameLst>
                                      </p:cBhvr>
                                      <p:to>
                                        <p:strVal val="visible"/>
                                      </p:to>
                                    </p:set>
                                    <p:animEffect transition="in" filter="fade">
                                      <p:cBhvr>
                                        <p:cTn id="35" dur="2000"/>
                                        <p:tgtEl>
                                          <p:spTgt spid="1127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animBg="1"/>
      <p:bldP spid="11270" grpId="0" animBg="1"/>
      <p:bldP spid="1127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23BF357-579F-4E4B-8D97-2C9857A34FC8}" type="slidenum">
              <a:rPr lang="en-US" smtClean="0"/>
              <a:pPr/>
              <a:t>40</a:t>
            </a:fld>
            <a:endParaRPr lang="en-US"/>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28600"/>
            <a:ext cx="89916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48671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23BF357-579F-4E4B-8D97-2C9857A34FC8}" type="slidenum">
              <a:rPr lang="en-US" smtClean="0"/>
              <a:pPr/>
              <a:t>41</a:t>
            </a:fld>
            <a:endParaRPr lang="en-US"/>
          </a:p>
        </p:txBody>
      </p:sp>
      <p:sp>
        <p:nvSpPr>
          <p:cNvPr id="3" name="TextBox 2"/>
          <p:cNvSpPr txBox="1"/>
          <p:nvPr/>
        </p:nvSpPr>
        <p:spPr>
          <a:xfrm>
            <a:off x="1524000" y="2609671"/>
            <a:ext cx="6324600" cy="1200329"/>
          </a:xfrm>
          <a:prstGeom prst="rect">
            <a:avLst/>
          </a:prstGeom>
          <a:noFill/>
        </p:spPr>
        <p:txBody>
          <a:bodyPr wrap="square" rtlCol="0">
            <a:spAutoFit/>
          </a:bodyPr>
          <a:lstStyle/>
          <a:p>
            <a:pPr algn="ctr"/>
            <a:r>
              <a:rPr lang="en-US" sz="3600" b="1" dirty="0" smtClean="0">
                <a:solidFill>
                  <a:srgbClr val="0070C0"/>
                </a:solidFill>
              </a:rPr>
              <a:t>Metal interaction with Organic molecules </a:t>
            </a:r>
            <a:endParaRPr lang="en-US" sz="3600" b="1" dirty="0">
              <a:solidFill>
                <a:srgbClr val="0070C0"/>
              </a:solidFill>
            </a:endParaRPr>
          </a:p>
        </p:txBody>
      </p:sp>
    </p:spTree>
    <p:extLst>
      <p:ext uri="{BB962C8B-B14F-4D97-AF65-F5344CB8AC3E}">
        <p14:creationId xmlns:p14="http://schemas.microsoft.com/office/powerpoint/2010/main" val="13094994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7772400" cy="1143000"/>
          </a:xfrm>
        </p:spPr>
        <p:txBody>
          <a:bodyPr>
            <a:normAutofit/>
          </a:bodyPr>
          <a:lstStyle/>
          <a:p>
            <a:pPr algn="ctr"/>
            <a:r>
              <a:rPr lang="en-US" sz="2400" b="1" dirty="0" smtClean="0">
                <a:solidFill>
                  <a:srgbClr val="002060"/>
                </a:solidFill>
                <a:effectLst/>
              </a:rPr>
              <a:t>Schiff bases named after </a:t>
            </a:r>
            <a:r>
              <a:rPr lang="en-US" sz="2400" b="1" i="1" dirty="0" smtClean="0">
                <a:solidFill>
                  <a:srgbClr val="002060"/>
                </a:solidFill>
                <a:effectLst/>
              </a:rPr>
              <a:t>Hugo Schiff   - a condensation between an </a:t>
            </a:r>
            <a:r>
              <a:rPr lang="en-US" sz="2400" b="1" i="1" dirty="0" err="1" smtClean="0">
                <a:solidFill>
                  <a:srgbClr val="002060"/>
                </a:solidFill>
                <a:effectLst/>
              </a:rPr>
              <a:t>aldehyde</a:t>
            </a:r>
            <a:r>
              <a:rPr lang="en-US" sz="2400" b="1" i="1" dirty="0" smtClean="0">
                <a:solidFill>
                  <a:srgbClr val="002060"/>
                </a:solidFill>
                <a:effectLst/>
              </a:rPr>
              <a:t> and an amine</a:t>
            </a:r>
            <a:endParaRPr lang="en-US" sz="3600" b="1" dirty="0">
              <a:solidFill>
                <a:srgbClr val="002060"/>
              </a:solidFill>
              <a:effectLst/>
            </a:endParaRPr>
          </a:p>
        </p:txBody>
      </p:sp>
      <p:sp>
        <p:nvSpPr>
          <p:cNvPr id="3" name="Content Placeholder 2"/>
          <p:cNvSpPr>
            <a:spLocks noGrp="1"/>
          </p:cNvSpPr>
          <p:nvPr>
            <p:ph idx="1"/>
          </p:nvPr>
        </p:nvSpPr>
        <p:spPr>
          <a:xfrm>
            <a:off x="1066800" y="1295400"/>
            <a:ext cx="7772400" cy="5181600"/>
          </a:xfrm>
        </p:spPr>
        <p:txBody>
          <a:bodyPr>
            <a:normAutofit fontScale="62500" lnSpcReduction="20000"/>
          </a:bodyPr>
          <a:lstStyle/>
          <a:p>
            <a:endParaRPr lang="en-US" i="1" dirty="0" smtClean="0"/>
          </a:p>
          <a:p>
            <a:pPr algn="just"/>
            <a:r>
              <a:rPr lang="en-US" sz="4500" i="1" dirty="0" smtClean="0"/>
              <a:t>Schiff base </a:t>
            </a:r>
            <a:r>
              <a:rPr lang="en-US" sz="4500" dirty="0" err="1" smtClean="0"/>
              <a:t>ligands</a:t>
            </a:r>
            <a:r>
              <a:rPr lang="en-US" sz="4500" dirty="0" smtClean="0"/>
              <a:t> are able to coordinate metals through </a:t>
            </a:r>
            <a:r>
              <a:rPr lang="en-US" sz="4500" dirty="0" err="1" smtClean="0"/>
              <a:t>imine</a:t>
            </a:r>
            <a:r>
              <a:rPr lang="en-US" sz="4500" dirty="0" smtClean="0"/>
              <a:t> nitrogen and another group usually linked to </a:t>
            </a:r>
            <a:r>
              <a:rPr lang="en-US" sz="4500" dirty="0" err="1" smtClean="0"/>
              <a:t>aldehyde</a:t>
            </a:r>
            <a:r>
              <a:rPr lang="en-US" sz="4500" dirty="0" smtClean="0"/>
              <a:t>.  Schiff bases are an important class of </a:t>
            </a:r>
            <a:r>
              <a:rPr lang="en-US" sz="4500" dirty="0" err="1" smtClean="0"/>
              <a:t>ligands</a:t>
            </a:r>
            <a:r>
              <a:rPr lang="en-US" sz="4500" dirty="0" smtClean="0"/>
              <a:t> in coordination chemistry and find extensive application.  </a:t>
            </a:r>
          </a:p>
          <a:p>
            <a:pPr algn="just"/>
            <a:endParaRPr lang="en-US" sz="4500" dirty="0" smtClean="0"/>
          </a:p>
          <a:p>
            <a:pPr algn="just"/>
            <a:r>
              <a:rPr lang="en-US" sz="4500" dirty="0" smtClean="0"/>
              <a:t>In present time active and well-designed Schiff base </a:t>
            </a:r>
            <a:r>
              <a:rPr lang="en-US" sz="4500" dirty="0" err="1" smtClean="0"/>
              <a:t>ligands</a:t>
            </a:r>
            <a:r>
              <a:rPr lang="en-US" sz="4500" dirty="0" smtClean="0"/>
              <a:t> are considered good chelating agents due to their ability to form complexes with a wide range of transition metal ions. </a:t>
            </a:r>
          </a:p>
          <a:p>
            <a:pPr algn="just"/>
            <a:endParaRPr lang="en-US" sz="4500" dirty="0" smtClean="0"/>
          </a:p>
          <a:p>
            <a:pPr algn="just"/>
            <a:r>
              <a:rPr lang="en-US" sz="4500" dirty="0" smtClean="0"/>
              <a:t>These complexes have played an important role in the development of coordination chemistry</a:t>
            </a:r>
            <a:r>
              <a:rPr lang="en-US" sz="4500" b="1" dirty="0" smtClean="0"/>
              <a:t>.  </a:t>
            </a:r>
            <a:endParaRPr lang="en-US" sz="4500" b="1" dirty="0"/>
          </a:p>
        </p:txBody>
      </p:sp>
      <p:sp>
        <p:nvSpPr>
          <p:cNvPr id="4" name="Slide Number Placeholder 3"/>
          <p:cNvSpPr>
            <a:spLocks noGrp="1"/>
          </p:cNvSpPr>
          <p:nvPr>
            <p:ph type="sldNum" sz="quarter" idx="12"/>
          </p:nvPr>
        </p:nvSpPr>
        <p:spPr/>
        <p:txBody>
          <a:bodyPr/>
          <a:lstStyle/>
          <a:p>
            <a:fld id="{523BF357-579F-4E4B-8D97-2C9857A34FC8}"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35"/>
          <p:cNvPicPr>
            <a:picLocks noGrp="1" noChangeAspect="1" noChangeArrowheads="1"/>
          </p:cNvPicPr>
          <p:nvPr>
            <p:ph idx="1"/>
          </p:nvPr>
        </p:nvPicPr>
        <p:blipFill>
          <a:blip r:embed="rId3" cstate="print">
            <a:grayscl/>
          </a:blip>
          <a:srcRect/>
          <a:stretch>
            <a:fillRect/>
          </a:stretch>
        </p:blipFill>
        <p:spPr bwMode="auto">
          <a:xfrm>
            <a:off x="609600" y="838200"/>
            <a:ext cx="7924800" cy="5257800"/>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fld id="{523BF357-579F-4E4B-8D97-2C9857A34FC8}" type="slidenum">
              <a:rPr lang="en-US" smtClean="0"/>
              <a:pPr/>
              <a:t>43</a:t>
            </a:fld>
            <a:endParaRPr lang="en-US"/>
          </a:p>
        </p:txBody>
      </p:sp>
      <p:sp>
        <p:nvSpPr>
          <p:cNvPr id="2" name="TextBox 1"/>
          <p:cNvSpPr txBox="1"/>
          <p:nvPr/>
        </p:nvSpPr>
        <p:spPr>
          <a:xfrm>
            <a:off x="5943600" y="2895600"/>
            <a:ext cx="2895600" cy="646331"/>
          </a:xfrm>
          <a:prstGeom prst="rect">
            <a:avLst/>
          </a:prstGeom>
          <a:noFill/>
        </p:spPr>
        <p:txBody>
          <a:bodyPr wrap="square" rtlCol="0">
            <a:spAutoFit/>
          </a:bodyPr>
          <a:lstStyle/>
          <a:p>
            <a:r>
              <a:rPr lang="en-US" b="1" dirty="0" smtClean="0"/>
              <a:t>Synthesis of Schiff base – a typical ligand</a:t>
            </a:r>
            <a:endParaRPr lang="en-US" b="1"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23BF357-579F-4E4B-8D97-2C9857A34FC8}" type="slidenum">
              <a:rPr lang="en-US" smtClean="0"/>
              <a:pPr/>
              <a:t>44</a:t>
            </a:fld>
            <a:endParaRPr lang="en-US"/>
          </a:p>
        </p:txBody>
      </p:sp>
      <p:sp>
        <p:nvSpPr>
          <p:cNvPr id="4" name="Title 3"/>
          <p:cNvSpPr>
            <a:spLocks noGrp="1"/>
          </p:cNvSpPr>
          <p:nvPr>
            <p:ph type="title"/>
          </p:nvPr>
        </p:nvSpPr>
        <p:spPr/>
        <p:txBody>
          <a:bodyPr>
            <a:noAutofit/>
          </a:bodyPr>
          <a:lstStyle/>
          <a:p>
            <a:pPr algn="ctr"/>
            <a:r>
              <a:rPr lang="en-US" sz="1200" dirty="0" smtClean="0"/>
              <a:t>Schiff Base ;</a:t>
            </a:r>
            <a:br>
              <a:rPr lang="en-US" sz="1200" dirty="0" smtClean="0"/>
            </a:br>
            <a:r>
              <a:rPr lang="en-US" sz="1200" dirty="0" smtClean="0"/>
              <a:t/>
            </a:r>
            <a:br>
              <a:rPr lang="en-US" sz="1200" dirty="0" smtClean="0"/>
            </a:br>
            <a:r>
              <a:rPr lang="en-US" sz="1200" dirty="0" smtClean="0"/>
              <a:t>Source :   Vanessa P. McCaffrey, PhD , Albion College, Reports: UNI349494-UNI3: </a:t>
            </a:r>
            <a:br>
              <a:rPr lang="en-US" sz="1200" dirty="0" smtClean="0"/>
            </a:br>
            <a:r>
              <a:rPr lang="en-US" sz="1200" dirty="0" smtClean="0"/>
              <a:t>Electronic Tuning of Magnetic Exchange in </a:t>
            </a:r>
            <a:r>
              <a:rPr lang="en-US" sz="1200" dirty="0" err="1" smtClean="0"/>
              <a:t>Phenoxy</a:t>
            </a:r>
            <a:r>
              <a:rPr lang="en-US" sz="1200" dirty="0" smtClean="0"/>
              <a:t>-bridged </a:t>
            </a:r>
            <a:r>
              <a:rPr lang="en-US" sz="1200" dirty="0" err="1" smtClean="0"/>
              <a:t>Dinuclear</a:t>
            </a:r>
            <a:r>
              <a:rPr lang="en-US" sz="1200" dirty="0" smtClean="0"/>
              <a:t> Transition Metal Complexes</a:t>
            </a:r>
            <a:br>
              <a:rPr lang="en-US" sz="1200" dirty="0" smtClean="0"/>
            </a:br>
            <a:endParaRPr lang="en-US" sz="1200" dirty="0"/>
          </a:p>
        </p:txBody>
      </p:sp>
      <p:pic>
        <p:nvPicPr>
          <p:cNvPr id="5" name="Content Placeholder 4" descr="http://acswebcontent.acs.org/prfar/2011/images/Paper_11431_abstract_15537_0.png"/>
          <p:cNvPicPr>
            <a:picLocks noGrp="1"/>
          </p:cNvPicPr>
          <p:nvPr>
            <p:ph idx="1"/>
          </p:nvPr>
        </p:nvPicPr>
        <p:blipFill>
          <a:blip r:embed="rId2" cstate="print"/>
          <a:srcRect/>
          <a:stretch>
            <a:fillRect/>
          </a:stretch>
        </p:blipFill>
        <p:spPr bwMode="auto">
          <a:xfrm>
            <a:off x="1066800" y="1295400"/>
            <a:ext cx="6858000"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23BF357-579F-4E4B-8D97-2C9857A34FC8}" type="slidenum">
              <a:rPr lang="en-US" smtClean="0"/>
              <a:pPr/>
              <a:t>45</a:t>
            </a:fld>
            <a:endParaRPr lang="en-US"/>
          </a:p>
        </p:txBody>
      </p:sp>
      <p:sp>
        <p:nvSpPr>
          <p:cNvPr id="4" name="Title 3"/>
          <p:cNvSpPr>
            <a:spLocks noGrp="1"/>
          </p:cNvSpPr>
          <p:nvPr>
            <p:ph type="title"/>
          </p:nvPr>
        </p:nvSpPr>
        <p:spPr/>
        <p:txBody>
          <a:bodyPr>
            <a:noAutofit/>
          </a:bodyPr>
          <a:lstStyle/>
          <a:p>
            <a:r>
              <a:rPr lang="en-US" sz="1400" dirty="0" smtClean="0"/>
              <a:t> </a:t>
            </a:r>
            <a:br>
              <a:rPr lang="en-US" sz="1400" dirty="0" smtClean="0"/>
            </a:br>
            <a:r>
              <a:rPr lang="en-US" sz="1400" dirty="0" smtClean="0"/>
              <a:t>SOURCE: Synthesis, Characterization, and Biological Evaluation of Some 3d-Metal Complexes of Schiff Base Derived from </a:t>
            </a:r>
            <a:r>
              <a:rPr lang="en-US" sz="1400" dirty="0" err="1" smtClean="0"/>
              <a:t>Xipamide</a:t>
            </a:r>
            <a:r>
              <a:rPr lang="en-US" sz="1400" dirty="0" smtClean="0"/>
              <a:t> Drug,   </a:t>
            </a:r>
            <a:r>
              <a:rPr lang="en-US" sz="1400" dirty="0" err="1" smtClean="0"/>
              <a:t>Suman</a:t>
            </a:r>
            <a:r>
              <a:rPr lang="en-US" sz="1400" dirty="0" smtClean="0"/>
              <a:t> </a:t>
            </a:r>
            <a:r>
              <a:rPr lang="en-US" sz="1400" dirty="0" err="1" smtClean="0"/>
              <a:t>Malik</a:t>
            </a:r>
            <a:r>
              <a:rPr lang="en-US" sz="1400" dirty="0" smtClean="0"/>
              <a:t>, </a:t>
            </a:r>
            <a:r>
              <a:rPr lang="en-US" sz="1400" dirty="0" err="1" smtClean="0"/>
              <a:t>Suparna</a:t>
            </a:r>
            <a:r>
              <a:rPr lang="en-US" sz="1400" dirty="0" smtClean="0"/>
              <a:t> </a:t>
            </a:r>
            <a:r>
              <a:rPr lang="en-US" sz="1400" dirty="0" err="1" smtClean="0"/>
              <a:t>Ghosh</a:t>
            </a:r>
            <a:r>
              <a:rPr lang="en-US" sz="1400" dirty="0" smtClean="0"/>
              <a:t>, </a:t>
            </a:r>
            <a:r>
              <a:rPr lang="en-US" sz="1400" dirty="0" err="1" smtClean="0"/>
              <a:t>Bharti</a:t>
            </a:r>
            <a:r>
              <a:rPr lang="en-US" sz="1400" dirty="0" smtClean="0"/>
              <a:t> Jain, </a:t>
            </a:r>
            <a:r>
              <a:rPr lang="en-US" sz="1400" dirty="0" err="1" smtClean="0"/>
              <a:t>Archana</a:t>
            </a:r>
            <a:r>
              <a:rPr lang="en-US" sz="1400" dirty="0" smtClean="0"/>
              <a:t> Singh and </a:t>
            </a:r>
            <a:r>
              <a:rPr lang="en-US" sz="1400" dirty="0" err="1" smtClean="0"/>
              <a:t>Mamta</a:t>
            </a:r>
            <a:r>
              <a:rPr lang="en-US" sz="1400" dirty="0" smtClean="0"/>
              <a:t> Bhattacharya,  </a:t>
            </a:r>
            <a:r>
              <a:rPr lang="en-US" sz="1400" i="1" dirty="0" smtClean="0"/>
              <a:t>International Journal of Inorganic Chemistry,  2013 </a:t>
            </a:r>
            <a:r>
              <a:rPr lang="en-US" sz="1400" dirty="0" smtClean="0"/>
              <a:t/>
            </a:r>
            <a:br>
              <a:rPr lang="en-US" sz="1400" dirty="0" smtClean="0"/>
            </a:br>
            <a:endParaRPr lang="en-US" sz="1400" dirty="0"/>
          </a:p>
        </p:txBody>
      </p:sp>
      <p:pic>
        <p:nvPicPr>
          <p:cNvPr id="5" name="Content Placeholder 4"/>
          <p:cNvPicPr>
            <a:picLocks noGrp="1"/>
          </p:cNvPicPr>
          <p:nvPr>
            <p:ph idx="1"/>
          </p:nvPr>
        </p:nvPicPr>
        <p:blipFill>
          <a:blip r:embed="rId2" cstate="print"/>
          <a:srcRect/>
          <a:stretch>
            <a:fillRect/>
          </a:stretch>
        </p:blipFill>
        <p:spPr bwMode="auto">
          <a:xfrm>
            <a:off x="1143000" y="1371600"/>
            <a:ext cx="6781800"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23BF357-579F-4E4B-8D97-2C9857A34FC8}" type="slidenum">
              <a:rPr lang="en-US" smtClean="0"/>
              <a:pPr/>
              <a:t>46</a:t>
            </a:fld>
            <a:endParaRPr lang="en-US"/>
          </a:p>
        </p:txBody>
      </p:sp>
      <p:graphicFrame>
        <p:nvGraphicFramePr>
          <p:cNvPr id="5122" name="Object 2"/>
          <p:cNvGraphicFramePr>
            <a:graphicFrameLocks noChangeAspect="1"/>
          </p:cNvGraphicFramePr>
          <p:nvPr>
            <p:extLst>
              <p:ext uri="{D42A27DB-BD31-4B8C-83A1-F6EECF244321}">
                <p14:modId xmlns:p14="http://schemas.microsoft.com/office/powerpoint/2010/main" val="2162508900"/>
              </p:ext>
            </p:extLst>
          </p:nvPr>
        </p:nvGraphicFramePr>
        <p:xfrm>
          <a:off x="1524000" y="1447800"/>
          <a:ext cx="6653212" cy="4262438"/>
        </p:xfrm>
        <a:graphic>
          <a:graphicData uri="http://schemas.openxmlformats.org/presentationml/2006/ole">
            <mc:AlternateContent xmlns:mc="http://schemas.openxmlformats.org/markup-compatibility/2006">
              <mc:Choice xmlns:v="urn:schemas-microsoft-com:vml" Requires="v">
                <p:oleObj spid="_x0000_s5208" name="Document" r:id="rId4" imgW="5953696" imgH="3804335" progId="Word.Document.8">
                  <p:embed/>
                </p:oleObj>
              </mc:Choice>
              <mc:Fallback>
                <p:oleObj name="Document" r:id="rId4" imgW="5953696" imgH="3804335" progId="Word.Document.8">
                  <p:embed/>
                  <p:pic>
                    <p:nvPicPr>
                      <p:cNvPr id="0" name="Picture 87"/>
                      <p:cNvPicPr>
                        <a:picLocks noChangeAspect="1" noChangeArrowheads="1"/>
                      </p:cNvPicPr>
                      <p:nvPr/>
                    </p:nvPicPr>
                    <p:blipFill>
                      <a:blip r:embed="rId5">
                        <a:lum bright="-54000" contrast="72000"/>
                        <a:extLst>
                          <a:ext uri="{28A0092B-C50C-407E-A947-70E740481C1C}">
                            <a14:useLocalDpi xmlns:a14="http://schemas.microsoft.com/office/drawing/2010/main" val="0"/>
                          </a:ext>
                        </a:extLst>
                      </a:blip>
                      <a:srcRect/>
                      <a:stretch>
                        <a:fillRect/>
                      </a:stretch>
                    </p:blipFill>
                    <p:spPr bwMode="auto">
                      <a:xfrm>
                        <a:off x="1524000" y="1447800"/>
                        <a:ext cx="6653212" cy="4262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4450" name="Object 2"/>
          <p:cNvGraphicFramePr>
            <a:graphicFrameLocks noGrp="1" noChangeAspect="1"/>
          </p:cNvGraphicFramePr>
          <p:nvPr>
            <p:ph sz="half" idx="1"/>
          </p:nvPr>
        </p:nvGraphicFramePr>
        <p:xfrm>
          <a:off x="76200" y="76200"/>
          <a:ext cx="2722563" cy="6629400"/>
        </p:xfrm>
        <a:graphic>
          <a:graphicData uri="http://schemas.openxmlformats.org/presentationml/2006/ole">
            <mc:AlternateContent xmlns:mc="http://schemas.openxmlformats.org/markup-compatibility/2006">
              <mc:Choice xmlns:v="urn:schemas-microsoft-com:vml" Requires="v">
                <p:oleObj spid="_x0000_s6197" r:id="rId3" imgW="3877216" imgH="9438095" progId="">
                  <p:embed/>
                </p:oleObj>
              </mc:Choice>
              <mc:Fallback>
                <p:oleObj r:id="rId3" imgW="3877216" imgH="9438095" progId="">
                  <p:embed/>
                  <p:pic>
                    <p:nvPicPr>
                      <p:cNvPr id="0" name="Picture 52"/>
                      <p:cNvPicPr>
                        <a:picLocks noGrp="1" noChangeAspect="1" noChangeArrowheads="1"/>
                      </p:cNvPicPr>
                      <p:nvPr/>
                    </p:nvPicPr>
                    <p:blipFill>
                      <a:blip r:embed="rId4">
                        <a:lum bright="-42000"/>
                        <a:extLst>
                          <a:ext uri="{28A0092B-C50C-407E-A947-70E740481C1C}">
                            <a14:useLocalDpi xmlns:a14="http://schemas.microsoft.com/office/drawing/2010/main" val="0"/>
                          </a:ext>
                        </a:extLst>
                      </a:blip>
                      <a:srcRect/>
                      <a:stretch>
                        <a:fillRect/>
                      </a:stretch>
                    </p:blipFill>
                    <p:spPr bwMode="auto">
                      <a:xfrm>
                        <a:off x="76200" y="76200"/>
                        <a:ext cx="2722563"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4451" name="Text Box 3"/>
          <p:cNvSpPr txBox="1">
            <a:spLocks noChangeArrowheads="1"/>
          </p:cNvSpPr>
          <p:nvPr/>
        </p:nvSpPr>
        <p:spPr bwMode="auto">
          <a:xfrm>
            <a:off x="2819400" y="2446338"/>
            <a:ext cx="1676400" cy="2430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spcBef>
                <a:spcPct val="50000"/>
              </a:spcBef>
              <a:buFontTx/>
              <a:buAutoNum type="arabicPeriod"/>
            </a:pPr>
            <a:r>
              <a:rPr lang="en-US" sz="1800" b="1">
                <a:solidFill>
                  <a:srgbClr val="006600"/>
                </a:solidFill>
                <a:latin typeface="Verdana" pitchFamily="34" charset="0"/>
              </a:rPr>
              <a:t>Cr(III)</a:t>
            </a:r>
          </a:p>
          <a:p>
            <a:pPr>
              <a:spcBef>
                <a:spcPct val="50000"/>
              </a:spcBef>
              <a:buFontTx/>
              <a:buAutoNum type="arabicPeriod"/>
            </a:pPr>
            <a:r>
              <a:rPr lang="en-US" sz="1800" b="1">
                <a:solidFill>
                  <a:srgbClr val="006600"/>
                </a:solidFill>
                <a:latin typeface="Verdana" pitchFamily="34" charset="0"/>
              </a:rPr>
              <a:t>Mn(II)</a:t>
            </a:r>
          </a:p>
          <a:p>
            <a:pPr>
              <a:spcBef>
                <a:spcPct val="50000"/>
              </a:spcBef>
              <a:buFontTx/>
              <a:buAutoNum type="arabicPeriod"/>
            </a:pPr>
            <a:r>
              <a:rPr lang="en-US" sz="1800" b="1">
                <a:solidFill>
                  <a:srgbClr val="006600"/>
                </a:solidFill>
                <a:latin typeface="Verdana" pitchFamily="34" charset="0"/>
              </a:rPr>
              <a:t>Fe(III)</a:t>
            </a:r>
          </a:p>
          <a:p>
            <a:pPr>
              <a:spcBef>
                <a:spcPct val="50000"/>
              </a:spcBef>
              <a:buFontTx/>
              <a:buAutoNum type="arabicPeriod"/>
            </a:pPr>
            <a:r>
              <a:rPr lang="en-US" sz="1800" b="1">
                <a:solidFill>
                  <a:srgbClr val="006600"/>
                </a:solidFill>
                <a:latin typeface="Verdana" pitchFamily="34" charset="0"/>
              </a:rPr>
              <a:t>Co(III)</a:t>
            </a:r>
          </a:p>
          <a:p>
            <a:pPr>
              <a:spcBef>
                <a:spcPct val="50000"/>
              </a:spcBef>
              <a:buFontTx/>
              <a:buAutoNum type="arabicPeriod"/>
            </a:pPr>
            <a:r>
              <a:rPr lang="en-US" sz="1800" b="1">
                <a:solidFill>
                  <a:srgbClr val="006600"/>
                </a:solidFill>
                <a:latin typeface="Verdana" pitchFamily="34" charset="0"/>
              </a:rPr>
              <a:t>Ni(II)</a:t>
            </a:r>
          </a:p>
          <a:p>
            <a:pPr>
              <a:spcBef>
                <a:spcPct val="50000"/>
              </a:spcBef>
              <a:buFontTx/>
              <a:buAutoNum type="arabicPeriod"/>
            </a:pPr>
            <a:r>
              <a:rPr lang="en-US" sz="1800" b="1">
                <a:solidFill>
                  <a:srgbClr val="006600"/>
                </a:solidFill>
                <a:latin typeface="Verdana" pitchFamily="34" charset="0"/>
              </a:rPr>
              <a:t>Cu(II)</a:t>
            </a:r>
          </a:p>
        </p:txBody>
      </p:sp>
      <p:sp>
        <p:nvSpPr>
          <p:cNvPr id="104452" name="Text Box 4"/>
          <p:cNvSpPr txBox="1">
            <a:spLocks noChangeArrowheads="1"/>
          </p:cNvSpPr>
          <p:nvPr/>
        </p:nvSpPr>
        <p:spPr bwMode="auto">
          <a:xfrm>
            <a:off x="5486400" y="2743200"/>
            <a:ext cx="32766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endParaRPr lang="en-US" sz="1400" b="1" i="1">
              <a:solidFill>
                <a:srgbClr val="000099"/>
              </a:solidFill>
            </a:endParaRPr>
          </a:p>
          <a:p>
            <a:pPr algn="just">
              <a:spcBef>
                <a:spcPct val="50000"/>
              </a:spcBef>
            </a:pPr>
            <a:r>
              <a:rPr lang="en-US" sz="2000" b="1" i="1">
                <a:solidFill>
                  <a:srgbClr val="990033"/>
                </a:solidFill>
              </a:rPr>
              <a:t>Conditions:</a:t>
            </a:r>
            <a:r>
              <a:rPr lang="en-US" sz="2000" b="1">
                <a:solidFill>
                  <a:srgbClr val="990033"/>
                </a:solidFill>
              </a:rPr>
              <a:t> </a:t>
            </a:r>
            <a:r>
              <a:rPr lang="en-US" sz="2000" b="1">
                <a:solidFill>
                  <a:srgbClr val="000099"/>
                </a:solidFill>
              </a:rPr>
              <a:t>Column LiChrosorb ODS, 150 x 4.6 mm id, 5 µm, mobile phase methanol-water-1mM sodium acetate (70:28:02), flow-rate 1.2 ml/min, UV detection 260 nm</a:t>
            </a:r>
            <a:r>
              <a:rPr lang="en-US" sz="1400" b="1">
                <a:solidFill>
                  <a:srgbClr val="000099"/>
                </a:solidFill>
              </a:rPr>
              <a:t>.</a:t>
            </a:r>
            <a:endParaRPr lang="en-US" sz="1400" b="1" i="1">
              <a:solidFill>
                <a:srgbClr val="000099"/>
              </a:solidFill>
            </a:endParaRPr>
          </a:p>
        </p:txBody>
      </p:sp>
      <p:sp>
        <p:nvSpPr>
          <p:cNvPr id="104453" name="Text Box 5"/>
          <p:cNvSpPr txBox="1">
            <a:spLocks noChangeArrowheads="1"/>
          </p:cNvSpPr>
          <p:nvPr/>
        </p:nvSpPr>
        <p:spPr bwMode="auto">
          <a:xfrm>
            <a:off x="1676400" y="457200"/>
            <a:ext cx="5638800" cy="132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b="1" i="1">
                <a:solidFill>
                  <a:srgbClr val="A50021"/>
                </a:solidFill>
              </a:rPr>
              <a:t>RP-HPLC separation of PMDTC complexes of Cr(III), Mn(II), Fe(III), Co(III), Ni(II) and Cu(II)</a:t>
            </a:r>
            <a:endParaRPr lang="en-US" b="1" i="1">
              <a:solidFill>
                <a:srgbClr val="000099"/>
              </a:solidFill>
            </a:endParaRPr>
          </a:p>
          <a:p>
            <a:pPr>
              <a:spcBef>
                <a:spcPct val="50000"/>
              </a:spcBef>
            </a:pPr>
            <a:endParaRPr lang="en-US"/>
          </a:p>
        </p:txBody>
      </p:sp>
      <p:sp>
        <p:nvSpPr>
          <p:cNvPr id="2" name="Content Placeholder 1"/>
          <p:cNvSpPr>
            <a:spLocks noGrp="1"/>
          </p:cNvSpPr>
          <p:nvPr>
            <p:ph sz="half" idx="2"/>
          </p:nvPr>
        </p:nvSpPr>
        <p:spPr/>
        <p:txBody>
          <a:bodyPr/>
          <a:lstStyle/>
          <a:p>
            <a:endParaRPr lang="en-US"/>
          </a:p>
        </p:txBody>
      </p:sp>
    </p:spTree>
    <p:extLst>
      <p:ext uri="{BB962C8B-B14F-4D97-AF65-F5344CB8AC3E}">
        <p14:creationId xmlns:p14="http://schemas.microsoft.com/office/powerpoint/2010/main" val="5104987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1066800" y="457200"/>
            <a:ext cx="8001000" cy="758825"/>
          </a:xfrm>
        </p:spPr>
        <p:txBody>
          <a:bodyPr>
            <a:normAutofit fontScale="90000"/>
          </a:bodyPr>
          <a:lstStyle/>
          <a:p>
            <a:pPr algn="ctr"/>
            <a:r>
              <a:rPr lang="en-US" sz="2600" b="1" dirty="0">
                <a:solidFill>
                  <a:srgbClr val="0070C0"/>
                </a:solidFill>
                <a:latin typeface="SubwayLondon" pitchFamily="34" charset="0"/>
              </a:rPr>
              <a:t>MLC of aluminum-8-hydroxyquinolate -5-sulfonic acid using CTAB as mobile phase </a:t>
            </a:r>
          </a:p>
        </p:txBody>
      </p:sp>
      <p:pic>
        <p:nvPicPr>
          <p:cNvPr id="141316" name="Picture 4"/>
          <p:cNvPicPr>
            <a:picLocks noGrp="1" noChangeAspect="1" noChangeArrowheads="1"/>
          </p:cNvPicPr>
          <p:nvPr>
            <p:ph sz="half" idx="1"/>
          </p:nvPr>
        </p:nvPicPr>
        <p:blipFill>
          <a:blip r:embed="rId2" cstate="print">
            <a:lum bright="-48000" contrast="60000"/>
            <a:extLst>
              <a:ext uri="{28A0092B-C50C-407E-A947-70E740481C1C}">
                <a14:useLocalDpi xmlns:a14="http://schemas.microsoft.com/office/drawing/2010/main" val="0"/>
              </a:ext>
            </a:extLst>
          </a:blip>
          <a:srcRect/>
          <a:stretch>
            <a:fillRect/>
          </a:stretch>
        </p:blipFill>
        <p:spPr>
          <a:xfrm>
            <a:off x="609600" y="1600200"/>
            <a:ext cx="8729662" cy="4849812"/>
          </a:xfrm>
          <a:noFill/>
          <a:ln/>
        </p:spPr>
      </p:pic>
      <p:sp>
        <p:nvSpPr>
          <p:cNvPr id="2" name="Content Placeholder 1"/>
          <p:cNvSpPr>
            <a:spLocks noGrp="1"/>
          </p:cNvSpPr>
          <p:nvPr>
            <p:ph sz="half" idx="2"/>
          </p:nvPr>
        </p:nvSpPr>
        <p:spPr/>
        <p:txBody>
          <a:bodyPr/>
          <a:lstStyle/>
          <a:p>
            <a:endParaRPr lang="en-US"/>
          </a:p>
        </p:txBody>
      </p:sp>
    </p:spTree>
    <p:extLst>
      <p:ext uri="{BB962C8B-B14F-4D97-AF65-F5344CB8AC3E}">
        <p14:creationId xmlns:p14="http://schemas.microsoft.com/office/powerpoint/2010/main" val="23290346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8" name="Picture 4"/>
          <p:cNvPicPr>
            <a:picLocks noGrp="1" noChangeAspect="1" noChangeArrowheads="1"/>
          </p:cNvPicPr>
          <p:nvPr>
            <p:ph idx="1"/>
          </p:nvPr>
        </p:nvPicPr>
        <p:blipFill>
          <a:blip r:embed="rId2" cstate="print">
            <a:lum contrast="-20000"/>
          </a:blip>
          <a:srcRect/>
          <a:stretch>
            <a:fillRect/>
          </a:stretch>
        </p:blipFill>
        <p:spPr bwMode="auto">
          <a:xfrm>
            <a:off x="5010150" y="1219200"/>
            <a:ext cx="3676650" cy="4495800"/>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fld id="{523BF357-579F-4E4B-8D97-2C9857A34FC8}" type="slidenum">
              <a:rPr lang="en-US" smtClean="0"/>
              <a:pPr/>
              <a:t>49</a:t>
            </a:fld>
            <a:endParaRPr lang="en-US"/>
          </a:p>
        </p:txBody>
      </p:sp>
      <p:pic>
        <p:nvPicPr>
          <p:cNvPr id="6147" name="Picture 3"/>
          <p:cNvPicPr>
            <a:picLocks noChangeAspect="1" noChangeArrowheads="1"/>
          </p:cNvPicPr>
          <p:nvPr/>
        </p:nvPicPr>
        <p:blipFill>
          <a:blip r:embed="rId3" cstate="print">
            <a:grayscl/>
            <a:lum bright="-10000" contrast="-20000"/>
          </a:blip>
          <a:srcRect/>
          <a:stretch>
            <a:fillRect/>
          </a:stretch>
        </p:blipFill>
        <p:spPr bwMode="auto">
          <a:xfrm>
            <a:off x="380999" y="1219200"/>
            <a:ext cx="4029559" cy="4572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dirty="0" smtClean="0">
                <a:solidFill>
                  <a:srgbClr val="0070C0"/>
                </a:solidFill>
              </a:rPr>
              <a:t>UV-Vis Spectroscopy</a:t>
            </a:r>
          </a:p>
        </p:txBody>
      </p:sp>
      <p:sp>
        <p:nvSpPr>
          <p:cNvPr id="28675" name="Rectangle 3"/>
          <p:cNvSpPr>
            <a:spLocks noGrp="1" noChangeArrowheads="1"/>
          </p:cNvSpPr>
          <p:nvPr>
            <p:ph idx="1"/>
          </p:nvPr>
        </p:nvSpPr>
        <p:spPr/>
        <p:txBody>
          <a:bodyPr/>
          <a:lstStyle/>
          <a:p>
            <a:pPr eaLnBrk="1" hangingPunct="1"/>
            <a:r>
              <a:rPr lang="en-US" b="1" dirty="0" smtClean="0"/>
              <a:t>UV- organic molecules</a:t>
            </a:r>
          </a:p>
          <a:p>
            <a:pPr lvl="1" eaLnBrk="1" hangingPunct="1"/>
            <a:r>
              <a:rPr lang="en-US" b="1" dirty="0" smtClean="0"/>
              <a:t>Outer electron bonding transitions</a:t>
            </a:r>
          </a:p>
          <a:p>
            <a:pPr lvl="1" eaLnBrk="1" hangingPunct="1"/>
            <a:r>
              <a:rPr lang="en-US" b="1" dirty="0" smtClean="0"/>
              <a:t>Conjugation</a:t>
            </a:r>
          </a:p>
          <a:p>
            <a:pPr lvl="1" eaLnBrk="1" hangingPunct="1"/>
            <a:endParaRPr lang="en-US" b="1" dirty="0" smtClean="0"/>
          </a:p>
          <a:p>
            <a:pPr eaLnBrk="1" hangingPunct="1"/>
            <a:r>
              <a:rPr lang="en-US" b="1" dirty="0" smtClean="0"/>
              <a:t>Visible – metal / ligands in solution</a:t>
            </a:r>
          </a:p>
          <a:p>
            <a:pPr lvl="1" eaLnBrk="1" hangingPunct="1"/>
            <a:r>
              <a:rPr lang="en-US" b="1" dirty="0" smtClean="0"/>
              <a:t>d-orbital transitions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1317" name="Line 5"/>
          <p:cNvSpPr>
            <a:spLocks noChangeShapeType="1"/>
          </p:cNvSpPr>
          <p:nvPr/>
        </p:nvSpPr>
        <p:spPr bwMode="auto">
          <a:xfrm>
            <a:off x="533400" y="2428875"/>
            <a:ext cx="3175" cy="1609725"/>
          </a:xfrm>
          <a:prstGeom prst="line">
            <a:avLst/>
          </a:prstGeom>
          <a:noFill/>
          <a:ln w="63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ZA" smtClean="0">
              <a:solidFill>
                <a:srgbClr val="FFFFFF"/>
              </a:solidFill>
              <a:latin typeface="Arial" charset="0"/>
            </a:endParaRPr>
          </a:p>
        </p:txBody>
      </p:sp>
      <p:sp>
        <p:nvSpPr>
          <p:cNvPr id="141318" name="Line 6"/>
          <p:cNvSpPr>
            <a:spLocks noChangeShapeType="1"/>
          </p:cNvSpPr>
          <p:nvPr/>
        </p:nvSpPr>
        <p:spPr bwMode="auto">
          <a:xfrm>
            <a:off x="534988" y="4037013"/>
            <a:ext cx="3046412" cy="1587"/>
          </a:xfrm>
          <a:prstGeom prst="line">
            <a:avLst/>
          </a:prstGeom>
          <a:noFill/>
          <a:ln w="63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ZA" smtClean="0">
              <a:solidFill>
                <a:srgbClr val="FFFFFF"/>
              </a:solidFill>
              <a:latin typeface="Arial" charset="0"/>
            </a:endParaRPr>
          </a:p>
        </p:txBody>
      </p:sp>
      <p:sp>
        <p:nvSpPr>
          <p:cNvPr id="141321" name="Rectangle 9"/>
          <p:cNvSpPr>
            <a:spLocks noChangeArrowheads="1"/>
          </p:cNvSpPr>
          <p:nvPr/>
        </p:nvSpPr>
        <p:spPr bwMode="auto">
          <a:xfrm>
            <a:off x="152400" y="1828800"/>
            <a:ext cx="1033463" cy="304800"/>
          </a:xfrm>
          <a:prstGeom prst="rect">
            <a:avLst/>
          </a:prstGeom>
          <a:noFill/>
          <a:ln>
            <a:noFill/>
          </a:ln>
          <a:effectLst/>
          <a:extLst>
            <a:ext uri="{909E8E84-426E-40DD-AFC4-6F175D3DCCD1}">
              <a14:hiddenFill xmlns:a14="http://schemas.microsoft.com/office/drawing/2010/main">
                <a:gradFill rotWithShape="0">
                  <a:gsLst>
                    <a:gs pos="0">
                      <a:srgbClr val="026B33"/>
                    </a:gs>
                    <a:gs pos="100000">
                      <a:srgbClr val="434078"/>
                    </a:gs>
                  </a:gsLst>
                  <a:lin ang="2700000" scaled="1"/>
                </a:gra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400" smtClean="0">
                <a:solidFill>
                  <a:srgbClr val="FFFFFF"/>
                </a:solidFill>
                <a:latin typeface="Arial" charset="0"/>
              </a:rPr>
              <a:t>Absorption</a:t>
            </a:r>
          </a:p>
        </p:txBody>
      </p:sp>
      <p:sp>
        <p:nvSpPr>
          <p:cNvPr id="141323" name="Rectangle 11"/>
          <p:cNvSpPr>
            <a:spLocks noChangeArrowheads="1"/>
          </p:cNvSpPr>
          <p:nvPr/>
        </p:nvSpPr>
        <p:spPr bwMode="auto">
          <a:xfrm>
            <a:off x="152400" y="228600"/>
            <a:ext cx="8839200" cy="830997"/>
          </a:xfrm>
          <a:prstGeom prst="rect">
            <a:avLst/>
          </a:prstGeom>
          <a:noFill/>
          <a:ln>
            <a:noFill/>
          </a:ln>
          <a:effectLst/>
          <a:extLst>
            <a:ext uri="{909E8E84-426E-40DD-AFC4-6F175D3DCCD1}">
              <a14:hiddenFill xmlns:a14="http://schemas.microsoft.com/office/drawing/2010/main">
                <a:solidFill>
                  <a:srgbClr val="FFDE07"/>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0"/>
              </a:spcBef>
              <a:spcAft>
                <a:spcPct val="0"/>
              </a:spcAft>
            </a:pPr>
            <a:r>
              <a:rPr lang="en-GB" sz="2400" b="1" dirty="0" smtClean="0">
                <a:solidFill>
                  <a:srgbClr val="FFDE07"/>
                </a:solidFill>
                <a:latin typeface="Arial" charset="0"/>
              </a:rPr>
              <a:t>Absorption of radiation leading to electronic transitions within a molecule or complex</a:t>
            </a:r>
          </a:p>
        </p:txBody>
      </p:sp>
      <p:sp>
        <p:nvSpPr>
          <p:cNvPr id="141326" name="Line 14"/>
          <p:cNvSpPr>
            <a:spLocks noChangeShapeType="1"/>
          </p:cNvSpPr>
          <p:nvPr/>
        </p:nvSpPr>
        <p:spPr bwMode="auto">
          <a:xfrm>
            <a:off x="533400" y="4495800"/>
            <a:ext cx="838200" cy="0"/>
          </a:xfrm>
          <a:prstGeom prst="line">
            <a:avLst/>
          </a:prstGeom>
          <a:noFill/>
          <a:ln w="6350">
            <a:solidFill>
              <a:schemeClr val="bg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ZA" smtClean="0">
              <a:solidFill>
                <a:srgbClr val="FFFFFF"/>
              </a:solidFill>
              <a:latin typeface="Arial" charset="0"/>
            </a:endParaRPr>
          </a:p>
        </p:txBody>
      </p:sp>
      <p:sp>
        <p:nvSpPr>
          <p:cNvPr id="141327" name="Line 15"/>
          <p:cNvSpPr>
            <a:spLocks noChangeShapeType="1"/>
          </p:cNvSpPr>
          <p:nvPr/>
        </p:nvSpPr>
        <p:spPr bwMode="auto">
          <a:xfrm>
            <a:off x="1676400" y="4495800"/>
            <a:ext cx="1828800" cy="0"/>
          </a:xfrm>
          <a:prstGeom prst="line">
            <a:avLst/>
          </a:prstGeom>
          <a:noFill/>
          <a:ln w="6350">
            <a:solidFill>
              <a:schemeClr val="bg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ZA" smtClean="0">
              <a:solidFill>
                <a:srgbClr val="FFFFFF"/>
              </a:solidFill>
              <a:latin typeface="Arial" charset="0"/>
            </a:endParaRPr>
          </a:p>
        </p:txBody>
      </p:sp>
      <p:sp>
        <p:nvSpPr>
          <p:cNvPr id="141333" name="Rectangle 21"/>
          <p:cNvSpPr>
            <a:spLocks noChangeArrowheads="1"/>
          </p:cNvSpPr>
          <p:nvPr/>
        </p:nvSpPr>
        <p:spPr bwMode="auto">
          <a:xfrm>
            <a:off x="152400" y="5461000"/>
            <a:ext cx="8839200" cy="1244600"/>
          </a:xfrm>
          <a:prstGeom prst="rect">
            <a:avLst/>
          </a:prstGeom>
          <a:noFill/>
          <a:ln>
            <a:noFill/>
          </a:ln>
          <a:effectLst/>
          <a:extLst>
            <a:ext uri="{909E8E84-426E-40DD-AFC4-6F175D3DCCD1}">
              <a14:hiddenFill xmlns:a14="http://schemas.microsoft.com/office/drawing/2010/main">
                <a:gradFill rotWithShape="0">
                  <a:gsLst>
                    <a:gs pos="0">
                      <a:srgbClr val="026B33"/>
                    </a:gs>
                    <a:gs pos="100000">
                      <a:srgbClr val="434078"/>
                    </a:gs>
                  </a:gsLst>
                  <a:lin ang="2700000" scaled="1"/>
                </a:gra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lnSpc>
                <a:spcPct val="140000"/>
              </a:lnSpc>
              <a:spcBef>
                <a:spcPct val="0"/>
              </a:spcBef>
              <a:spcAft>
                <a:spcPct val="0"/>
              </a:spcAft>
              <a:tabLst>
                <a:tab pos="952500" algn="l"/>
                <a:tab pos="1435100" algn="l"/>
                <a:tab pos="4102100" algn="l"/>
              </a:tabLst>
            </a:pPr>
            <a:r>
              <a:rPr lang="en-GB" smtClean="0">
                <a:solidFill>
                  <a:srgbClr val="FFFFFF"/>
                </a:solidFill>
                <a:latin typeface="Arial" charset="0"/>
              </a:rPr>
              <a:t>UV	=	higher energy transitions	- between ligand orbitals</a:t>
            </a:r>
          </a:p>
          <a:p>
            <a:pPr eaLnBrk="0" fontAlgn="base" hangingPunct="0">
              <a:lnSpc>
                <a:spcPct val="140000"/>
              </a:lnSpc>
              <a:spcBef>
                <a:spcPct val="0"/>
              </a:spcBef>
              <a:spcAft>
                <a:spcPct val="0"/>
              </a:spcAft>
              <a:tabLst>
                <a:tab pos="952500" algn="l"/>
                <a:tab pos="1435100" algn="l"/>
                <a:tab pos="4102100" algn="l"/>
              </a:tabLst>
            </a:pPr>
            <a:r>
              <a:rPr lang="en-GB" smtClean="0">
                <a:solidFill>
                  <a:srgbClr val="FFFFFF"/>
                </a:solidFill>
                <a:latin typeface="Arial" charset="0"/>
              </a:rPr>
              <a:t>visible	=	lower energy transitions	- between d-orbitals of transition metals</a:t>
            </a:r>
          </a:p>
          <a:p>
            <a:pPr eaLnBrk="0" fontAlgn="base" hangingPunct="0">
              <a:lnSpc>
                <a:spcPct val="140000"/>
              </a:lnSpc>
              <a:spcBef>
                <a:spcPct val="0"/>
              </a:spcBef>
              <a:spcAft>
                <a:spcPct val="0"/>
              </a:spcAft>
              <a:tabLst>
                <a:tab pos="952500" algn="l"/>
                <a:tab pos="1435100" algn="l"/>
                <a:tab pos="4102100" algn="l"/>
              </a:tabLst>
            </a:pPr>
            <a:r>
              <a:rPr lang="en-GB" smtClean="0">
                <a:solidFill>
                  <a:srgbClr val="FFFFFF"/>
                </a:solidFill>
                <a:latin typeface="Arial" charset="0"/>
              </a:rPr>
              <a:t>			- between metal and ligand orbitals</a:t>
            </a:r>
          </a:p>
        </p:txBody>
      </p:sp>
      <p:sp>
        <p:nvSpPr>
          <p:cNvPr id="141334" name="Line 22"/>
          <p:cNvSpPr>
            <a:spLocks noChangeShapeType="1"/>
          </p:cNvSpPr>
          <p:nvPr/>
        </p:nvSpPr>
        <p:spPr bwMode="auto">
          <a:xfrm>
            <a:off x="1524000" y="2286000"/>
            <a:ext cx="0" cy="2362200"/>
          </a:xfrm>
          <a:prstGeom prst="line">
            <a:avLst/>
          </a:prstGeom>
          <a:noFill/>
          <a:ln w="6350">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ZA" smtClean="0">
              <a:solidFill>
                <a:srgbClr val="FFFFFF"/>
              </a:solidFill>
              <a:latin typeface="Arial" charset="0"/>
            </a:endParaRPr>
          </a:p>
        </p:txBody>
      </p:sp>
      <p:sp>
        <p:nvSpPr>
          <p:cNvPr id="141337" name="Rectangle 25"/>
          <p:cNvSpPr>
            <a:spLocks noChangeArrowheads="1"/>
          </p:cNvSpPr>
          <p:nvPr/>
        </p:nvSpPr>
        <p:spPr bwMode="auto">
          <a:xfrm>
            <a:off x="762000" y="4495800"/>
            <a:ext cx="431800" cy="304800"/>
          </a:xfrm>
          <a:prstGeom prst="rect">
            <a:avLst/>
          </a:prstGeom>
          <a:noFill/>
          <a:ln>
            <a:noFill/>
          </a:ln>
          <a:effectLst/>
          <a:extLst>
            <a:ext uri="{909E8E84-426E-40DD-AFC4-6F175D3DCCD1}">
              <a14:hiddenFill xmlns:a14="http://schemas.microsoft.com/office/drawing/2010/main">
                <a:gradFill rotWithShape="0">
                  <a:gsLst>
                    <a:gs pos="0">
                      <a:srgbClr val="0561A8"/>
                    </a:gs>
                    <a:gs pos="100000">
                      <a:srgbClr val="312F59"/>
                    </a:gs>
                  </a:gsLst>
                  <a:path path="shape">
                    <a:fillToRect l="50000" t="50000" r="50000" b="50000"/>
                  </a:path>
                </a:gra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400" dirty="0" smtClean="0">
                <a:solidFill>
                  <a:srgbClr val="FFFFFF"/>
                </a:solidFill>
                <a:latin typeface="Arial" charset="0"/>
              </a:rPr>
              <a:t>UV</a:t>
            </a:r>
          </a:p>
        </p:txBody>
      </p:sp>
      <p:sp>
        <p:nvSpPr>
          <p:cNvPr id="141338" name="Rectangle 26"/>
          <p:cNvSpPr>
            <a:spLocks noChangeArrowheads="1"/>
          </p:cNvSpPr>
          <p:nvPr/>
        </p:nvSpPr>
        <p:spPr bwMode="auto">
          <a:xfrm>
            <a:off x="1273175" y="4114800"/>
            <a:ext cx="481013" cy="304800"/>
          </a:xfrm>
          <a:prstGeom prst="rect">
            <a:avLst/>
          </a:prstGeom>
          <a:noFill/>
          <a:ln>
            <a:noFill/>
          </a:ln>
          <a:effectLst/>
          <a:extLst>
            <a:ext uri="{909E8E84-426E-40DD-AFC4-6F175D3DCCD1}">
              <a14:hiddenFill xmlns:a14="http://schemas.microsoft.com/office/drawing/2010/main">
                <a:gradFill rotWithShape="0">
                  <a:gsLst>
                    <a:gs pos="0">
                      <a:srgbClr val="0561A8"/>
                    </a:gs>
                    <a:gs pos="100000">
                      <a:srgbClr val="312F59"/>
                    </a:gs>
                  </a:gsLst>
                  <a:path path="shape">
                    <a:fillToRect l="50000" t="50000" r="50000" b="50000"/>
                  </a:path>
                </a:gra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400" smtClean="0">
                <a:solidFill>
                  <a:srgbClr val="FFFFFF"/>
                </a:solidFill>
                <a:latin typeface="Arial" charset="0"/>
              </a:rPr>
              <a:t>400</a:t>
            </a:r>
          </a:p>
        </p:txBody>
      </p:sp>
      <p:sp>
        <p:nvSpPr>
          <p:cNvPr id="141339" name="Rectangle 27"/>
          <p:cNvSpPr>
            <a:spLocks noChangeArrowheads="1"/>
          </p:cNvSpPr>
          <p:nvPr/>
        </p:nvSpPr>
        <p:spPr bwMode="auto">
          <a:xfrm>
            <a:off x="914400" y="4876800"/>
            <a:ext cx="1735138" cy="304800"/>
          </a:xfrm>
          <a:prstGeom prst="rect">
            <a:avLst/>
          </a:prstGeom>
          <a:noFill/>
          <a:ln>
            <a:noFill/>
          </a:ln>
          <a:effectLst/>
          <a:extLst>
            <a:ext uri="{909E8E84-426E-40DD-AFC4-6F175D3DCCD1}">
              <a14:hiddenFill xmlns:a14="http://schemas.microsoft.com/office/drawing/2010/main">
                <a:gradFill rotWithShape="0">
                  <a:gsLst>
                    <a:gs pos="0">
                      <a:srgbClr val="0561A8"/>
                    </a:gs>
                    <a:gs pos="100000">
                      <a:srgbClr val="312F59"/>
                    </a:gs>
                  </a:gsLst>
                  <a:path path="shape">
                    <a:fillToRect l="50000" t="50000" r="50000" b="50000"/>
                  </a:path>
                </a:gra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400" smtClean="0">
                <a:solidFill>
                  <a:srgbClr val="FFDE07"/>
                </a:solidFill>
                <a:latin typeface="Symbol" pitchFamily="18" charset="2"/>
              </a:rPr>
              <a:t>l / </a:t>
            </a:r>
            <a:r>
              <a:rPr lang="en-GB" sz="1400" smtClean="0">
                <a:solidFill>
                  <a:srgbClr val="FFDE07"/>
                </a:solidFill>
                <a:latin typeface="Arial" charset="0"/>
              </a:rPr>
              <a:t>nm (wavelength)</a:t>
            </a:r>
          </a:p>
        </p:txBody>
      </p:sp>
      <p:sp>
        <p:nvSpPr>
          <p:cNvPr id="141341" name="Rectangle 29"/>
          <p:cNvSpPr>
            <a:spLocks noChangeArrowheads="1"/>
          </p:cNvSpPr>
          <p:nvPr/>
        </p:nvSpPr>
        <p:spPr bwMode="auto">
          <a:xfrm>
            <a:off x="304800" y="4114800"/>
            <a:ext cx="481013" cy="304800"/>
          </a:xfrm>
          <a:prstGeom prst="rect">
            <a:avLst/>
          </a:prstGeom>
          <a:noFill/>
          <a:ln>
            <a:noFill/>
          </a:ln>
          <a:effectLst/>
          <a:extLst>
            <a:ext uri="{909E8E84-426E-40DD-AFC4-6F175D3DCCD1}">
              <a14:hiddenFill xmlns:a14="http://schemas.microsoft.com/office/drawing/2010/main">
                <a:gradFill rotWithShape="0">
                  <a:gsLst>
                    <a:gs pos="0">
                      <a:srgbClr val="0561A8"/>
                    </a:gs>
                    <a:gs pos="100000">
                      <a:srgbClr val="312F59"/>
                    </a:gs>
                  </a:gsLst>
                  <a:path path="shape">
                    <a:fillToRect l="50000" t="50000" r="50000" b="50000"/>
                  </a:path>
                </a:gra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400" smtClean="0">
                <a:solidFill>
                  <a:srgbClr val="FFFFFF"/>
                </a:solidFill>
                <a:latin typeface="Arial" charset="0"/>
              </a:rPr>
              <a:t>200</a:t>
            </a:r>
          </a:p>
        </p:txBody>
      </p:sp>
      <p:sp>
        <p:nvSpPr>
          <p:cNvPr id="141342" name="Rectangle 30"/>
          <p:cNvSpPr>
            <a:spLocks noChangeArrowheads="1"/>
          </p:cNvSpPr>
          <p:nvPr/>
        </p:nvSpPr>
        <p:spPr bwMode="auto">
          <a:xfrm>
            <a:off x="3330575" y="4114800"/>
            <a:ext cx="481013" cy="304800"/>
          </a:xfrm>
          <a:prstGeom prst="rect">
            <a:avLst/>
          </a:prstGeom>
          <a:noFill/>
          <a:ln>
            <a:noFill/>
          </a:ln>
          <a:effectLst/>
          <a:extLst>
            <a:ext uri="{909E8E84-426E-40DD-AFC4-6F175D3DCCD1}">
              <a14:hiddenFill xmlns:a14="http://schemas.microsoft.com/office/drawing/2010/main">
                <a:gradFill rotWithShape="0">
                  <a:gsLst>
                    <a:gs pos="0">
                      <a:srgbClr val="0561A8"/>
                    </a:gs>
                    <a:gs pos="100000">
                      <a:srgbClr val="312F59"/>
                    </a:gs>
                  </a:gsLst>
                  <a:path path="shape">
                    <a:fillToRect l="50000" t="50000" r="50000" b="50000"/>
                  </a:path>
                </a:gra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400" smtClean="0">
                <a:solidFill>
                  <a:srgbClr val="FFFFFF"/>
                </a:solidFill>
                <a:latin typeface="Arial" charset="0"/>
              </a:rPr>
              <a:t>700</a:t>
            </a:r>
          </a:p>
        </p:txBody>
      </p:sp>
      <p:sp>
        <p:nvSpPr>
          <p:cNvPr id="141343" name="Rectangle 31"/>
          <p:cNvSpPr>
            <a:spLocks noChangeArrowheads="1"/>
          </p:cNvSpPr>
          <p:nvPr/>
        </p:nvSpPr>
        <p:spPr bwMode="auto">
          <a:xfrm>
            <a:off x="2209800" y="4495800"/>
            <a:ext cx="677863" cy="304800"/>
          </a:xfrm>
          <a:prstGeom prst="rect">
            <a:avLst/>
          </a:prstGeom>
          <a:noFill/>
          <a:ln>
            <a:noFill/>
          </a:ln>
          <a:effectLst/>
          <a:extLst>
            <a:ext uri="{909E8E84-426E-40DD-AFC4-6F175D3DCCD1}">
              <a14:hiddenFill xmlns:a14="http://schemas.microsoft.com/office/drawing/2010/main">
                <a:gradFill rotWithShape="0">
                  <a:gsLst>
                    <a:gs pos="0">
                      <a:srgbClr val="0561A8"/>
                    </a:gs>
                    <a:gs pos="100000">
                      <a:srgbClr val="312F59"/>
                    </a:gs>
                  </a:gsLst>
                  <a:path path="shape">
                    <a:fillToRect l="50000" t="50000" r="50000" b="50000"/>
                  </a:path>
                </a:gra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400" smtClean="0">
                <a:solidFill>
                  <a:srgbClr val="FFFFFF"/>
                </a:solidFill>
                <a:latin typeface="Arial" charset="0"/>
              </a:rPr>
              <a:t>visible</a:t>
            </a:r>
          </a:p>
        </p:txBody>
      </p:sp>
      <p:sp>
        <p:nvSpPr>
          <p:cNvPr id="141346" name="Line 34"/>
          <p:cNvSpPr>
            <a:spLocks noChangeShapeType="1"/>
          </p:cNvSpPr>
          <p:nvPr/>
        </p:nvSpPr>
        <p:spPr bwMode="auto">
          <a:xfrm>
            <a:off x="5183188" y="3960813"/>
            <a:ext cx="3351212" cy="1587"/>
          </a:xfrm>
          <a:prstGeom prst="line">
            <a:avLst/>
          </a:prstGeom>
          <a:noFill/>
          <a:ln w="63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ZA" smtClean="0">
              <a:solidFill>
                <a:srgbClr val="FFFFFF"/>
              </a:solidFill>
              <a:latin typeface="Arial" charset="0"/>
            </a:endParaRPr>
          </a:p>
        </p:txBody>
      </p:sp>
      <p:sp>
        <p:nvSpPr>
          <p:cNvPr id="141349" name="Rectangle 37"/>
          <p:cNvSpPr>
            <a:spLocks noChangeArrowheads="1"/>
          </p:cNvSpPr>
          <p:nvPr/>
        </p:nvSpPr>
        <p:spPr bwMode="auto">
          <a:xfrm>
            <a:off x="4648200" y="1981200"/>
            <a:ext cx="1033463" cy="304800"/>
          </a:xfrm>
          <a:prstGeom prst="rect">
            <a:avLst/>
          </a:prstGeom>
          <a:noFill/>
          <a:ln>
            <a:noFill/>
          </a:ln>
          <a:effectLst/>
          <a:extLst>
            <a:ext uri="{909E8E84-426E-40DD-AFC4-6F175D3DCCD1}">
              <a14:hiddenFill xmlns:a14="http://schemas.microsoft.com/office/drawing/2010/main">
                <a:gradFill rotWithShape="0">
                  <a:gsLst>
                    <a:gs pos="0">
                      <a:srgbClr val="026B33"/>
                    </a:gs>
                    <a:gs pos="100000">
                      <a:srgbClr val="434078"/>
                    </a:gs>
                  </a:gsLst>
                  <a:lin ang="2700000" scaled="1"/>
                </a:gra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400" smtClean="0">
                <a:solidFill>
                  <a:srgbClr val="FFFFFF"/>
                </a:solidFill>
                <a:latin typeface="Arial" charset="0"/>
              </a:rPr>
              <a:t>Absorption</a:t>
            </a:r>
          </a:p>
        </p:txBody>
      </p:sp>
      <p:sp>
        <p:nvSpPr>
          <p:cNvPr id="141350" name="Rectangle 38"/>
          <p:cNvSpPr>
            <a:spLocks noChangeArrowheads="1"/>
          </p:cNvSpPr>
          <p:nvPr/>
        </p:nvSpPr>
        <p:spPr bwMode="auto">
          <a:xfrm>
            <a:off x="4733925" y="3962400"/>
            <a:ext cx="831850" cy="304800"/>
          </a:xfrm>
          <a:prstGeom prst="rect">
            <a:avLst/>
          </a:prstGeom>
          <a:noFill/>
          <a:ln>
            <a:noFill/>
          </a:ln>
          <a:effectLst/>
          <a:extLst>
            <a:ext uri="{909E8E84-426E-40DD-AFC4-6F175D3DCCD1}">
              <a14:hiddenFill xmlns:a14="http://schemas.microsoft.com/office/drawing/2010/main">
                <a:gradFill rotWithShape="0">
                  <a:gsLst>
                    <a:gs pos="0">
                      <a:srgbClr val="0561A8"/>
                    </a:gs>
                    <a:gs pos="100000">
                      <a:srgbClr val="312F59"/>
                    </a:gs>
                  </a:gsLst>
                  <a:path path="shape">
                    <a:fillToRect l="50000" t="50000" r="50000" b="50000"/>
                  </a:path>
                </a:gra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400" smtClean="0">
                <a:solidFill>
                  <a:srgbClr val="FFFFFF"/>
                </a:solidFill>
                <a:latin typeface="Arial" charset="0"/>
                <a:cs typeface="Arial" charset="0"/>
              </a:rPr>
              <a:t>~</a:t>
            </a:r>
            <a:r>
              <a:rPr lang="en-GB" sz="1400" smtClean="0">
                <a:solidFill>
                  <a:srgbClr val="FFFFFF"/>
                </a:solidFill>
                <a:latin typeface="Arial" charset="0"/>
              </a:rPr>
              <a:t>14 000</a:t>
            </a:r>
          </a:p>
        </p:txBody>
      </p:sp>
      <p:sp>
        <p:nvSpPr>
          <p:cNvPr id="141351" name="Rectangle 39"/>
          <p:cNvSpPr>
            <a:spLocks noChangeArrowheads="1"/>
          </p:cNvSpPr>
          <p:nvPr/>
        </p:nvSpPr>
        <p:spPr bwMode="auto">
          <a:xfrm>
            <a:off x="8037513" y="3962400"/>
            <a:ext cx="728662" cy="304800"/>
          </a:xfrm>
          <a:prstGeom prst="rect">
            <a:avLst/>
          </a:prstGeom>
          <a:noFill/>
          <a:ln>
            <a:noFill/>
          </a:ln>
          <a:effectLst/>
          <a:extLst>
            <a:ext uri="{909E8E84-426E-40DD-AFC4-6F175D3DCCD1}">
              <a14:hiddenFill xmlns:a14="http://schemas.microsoft.com/office/drawing/2010/main">
                <a:gradFill rotWithShape="0">
                  <a:gsLst>
                    <a:gs pos="0">
                      <a:srgbClr val="0561A8"/>
                    </a:gs>
                    <a:gs pos="100000">
                      <a:srgbClr val="312F59"/>
                    </a:gs>
                  </a:gsLst>
                  <a:path path="shape">
                    <a:fillToRect l="50000" t="50000" r="50000" b="50000"/>
                  </a:path>
                </a:gra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400" smtClean="0">
                <a:solidFill>
                  <a:srgbClr val="FFFFFF"/>
                </a:solidFill>
                <a:latin typeface="Arial" charset="0"/>
              </a:rPr>
              <a:t>50 000</a:t>
            </a:r>
          </a:p>
        </p:txBody>
      </p:sp>
      <p:sp>
        <p:nvSpPr>
          <p:cNvPr id="141353" name="Line 41"/>
          <p:cNvSpPr>
            <a:spLocks noChangeShapeType="1"/>
          </p:cNvSpPr>
          <p:nvPr/>
        </p:nvSpPr>
        <p:spPr bwMode="auto">
          <a:xfrm>
            <a:off x="5181600" y="2362200"/>
            <a:ext cx="0" cy="1600200"/>
          </a:xfrm>
          <a:prstGeom prst="line">
            <a:avLst/>
          </a:prstGeom>
          <a:noFill/>
          <a:ln w="63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ZA" smtClean="0">
              <a:solidFill>
                <a:srgbClr val="FFFFFF"/>
              </a:solidFill>
              <a:latin typeface="Arial" charset="0"/>
            </a:endParaRPr>
          </a:p>
        </p:txBody>
      </p:sp>
      <p:sp>
        <p:nvSpPr>
          <p:cNvPr id="141358" name="Rectangle 46"/>
          <p:cNvSpPr>
            <a:spLocks noChangeArrowheads="1"/>
          </p:cNvSpPr>
          <p:nvPr/>
        </p:nvSpPr>
        <p:spPr bwMode="auto">
          <a:xfrm>
            <a:off x="6096000" y="3962400"/>
            <a:ext cx="728663" cy="304800"/>
          </a:xfrm>
          <a:prstGeom prst="rect">
            <a:avLst/>
          </a:prstGeom>
          <a:noFill/>
          <a:ln>
            <a:noFill/>
          </a:ln>
          <a:effectLst/>
          <a:extLst>
            <a:ext uri="{909E8E84-426E-40DD-AFC4-6F175D3DCCD1}">
              <a14:hiddenFill xmlns:a14="http://schemas.microsoft.com/office/drawing/2010/main">
                <a:gradFill rotWithShape="0">
                  <a:gsLst>
                    <a:gs pos="0">
                      <a:srgbClr val="0561A8"/>
                    </a:gs>
                    <a:gs pos="100000">
                      <a:srgbClr val="312F59"/>
                    </a:gs>
                  </a:gsLst>
                  <a:path path="shape">
                    <a:fillToRect l="50000" t="50000" r="50000" b="50000"/>
                  </a:path>
                </a:gra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400" smtClean="0">
                <a:solidFill>
                  <a:srgbClr val="FFFFFF"/>
                </a:solidFill>
                <a:latin typeface="Arial" charset="0"/>
              </a:rPr>
              <a:t>25 000</a:t>
            </a:r>
          </a:p>
        </p:txBody>
      </p:sp>
      <p:sp>
        <p:nvSpPr>
          <p:cNvPr id="141345" name="Line 33"/>
          <p:cNvSpPr>
            <a:spLocks noChangeShapeType="1"/>
          </p:cNvSpPr>
          <p:nvPr/>
        </p:nvSpPr>
        <p:spPr bwMode="auto">
          <a:xfrm flipH="1">
            <a:off x="7391400" y="2590800"/>
            <a:ext cx="0" cy="2057400"/>
          </a:xfrm>
          <a:prstGeom prst="line">
            <a:avLst/>
          </a:prstGeom>
          <a:noFill/>
          <a:ln w="6350">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ZA" smtClean="0">
              <a:solidFill>
                <a:srgbClr val="FFFFFF"/>
              </a:solidFill>
              <a:latin typeface="Arial" charset="0"/>
            </a:endParaRPr>
          </a:p>
        </p:txBody>
      </p:sp>
      <p:sp>
        <p:nvSpPr>
          <p:cNvPr id="141357" name="Freeform 45"/>
          <p:cNvSpPr>
            <a:spLocks/>
          </p:cNvSpPr>
          <p:nvPr/>
        </p:nvSpPr>
        <p:spPr bwMode="auto">
          <a:xfrm flipH="1">
            <a:off x="5334000" y="2667000"/>
            <a:ext cx="2667000" cy="1193800"/>
          </a:xfrm>
          <a:custGeom>
            <a:avLst/>
            <a:gdLst>
              <a:gd name="T0" fmla="*/ 0 w 1728"/>
              <a:gd name="T1" fmla="*/ 680 h 752"/>
              <a:gd name="T2" fmla="*/ 192 w 1728"/>
              <a:gd name="T3" fmla="*/ 584 h 752"/>
              <a:gd name="T4" fmla="*/ 336 w 1728"/>
              <a:gd name="T5" fmla="*/ 56 h 752"/>
              <a:gd name="T6" fmla="*/ 432 w 1728"/>
              <a:gd name="T7" fmla="*/ 248 h 752"/>
              <a:gd name="T8" fmla="*/ 480 w 1728"/>
              <a:gd name="T9" fmla="*/ 584 h 752"/>
              <a:gd name="T10" fmla="*/ 624 w 1728"/>
              <a:gd name="T11" fmla="*/ 728 h 752"/>
              <a:gd name="T12" fmla="*/ 768 w 1728"/>
              <a:gd name="T13" fmla="*/ 488 h 752"/>
              <a:gd name="T14" fmla="*/ 864 w 1728"/>
              <a:gd name="T15" fmla="*/ 488 h 752"/>
              <a:gd name="T16" fmla="*/ 960 w 1728"/>
              <a:gd name="T17" fmla="*/ 488 h 752"/>
              <a:gd name="T18" fmla="*/ 1104 w 1728"/>
              <a:gd name="T19" fmla="*/ 728 h 752"/>
              <a:gd name="T20" fmla="*/ 1296 w 1728"/>
              <a:gd name="T21" fmla="*/ 536 h 752"/>
              <a:gd name="T22" fmla="*/ 1440 w 1728"/>
              <a:gd name="T23" fmla="*/ 584 h 752"/>
              <a:gd name="T24" fmla="*/ 1584 w 1728"/>
              <a:gd name="T25" fmla="*/ 728 h 752"/>
              <a:gd name="T26" fmla="*/ 1728 w 1728"/>
              <a:gd name="T27" fmla="*/ 728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8" h="752">
                <a:moveTo>
                  <a:pt x="0" y="680"/>
                </a:moveTo>
                <a:cubicBezTo>
                  <a:pt x="68" y="684"/>
                  <a:pt x="136" y="688"/>
                  <a:pt x="192" y="584"/>
                </a:cubicBezTo>
                <a:cubicBezTo>
                  <a:pt x="248" y="480"/>
                  <a:pt x="296" y="112"/>
                  <a:pt x="336" y="56"/>
                </a:cubicBezTo>
                <a:cubicBezTo>
                  <a:pt x="376" y="0"/>
                  <a:pt x="408" y="160"/>
                  <a:pt x="432" y="248"/>
                </a:cubicBezTo>
                <a:cubicBezTo>
                  <a:pt x="456" y="336"/>
                  <a:pt x="448" y="504"/>
                  <a:pt x="480" y="584"/>
                </a:cubicBezTo>
                <a:cubicBezTo>
                  <a:pt x="512" y="664"/>
                  <a:pt x="576" y="744"/>
                  <a:pt x="624" y="728"/>
                </a:cubicBezTo>
                <a:cubicBezTo>
                  <a:pt x="672" y="712"/>
                  <a:pt x="728" y="528"/>
                  <a:pt x="768" y="488"/>
                </a:cubicBezTo>
                <a:cubicBezTo>
                  <a:pt x="808" y="448"/>
                  <a:pt x="832" y="488"/>
                  <a:pt x="864" y="488"/>
                </a:cubicBezTo>
                <a:cubicBezTo>
                  <a:pt x="896" y="488"/>
                  <a:pt x="920" y="448"/>
                  <a:pt x="960" y="488"/>
                </a:cubicBezTo>
                <a:cubicBezTo>
                  <a:pt x="1000" y="528"/>
                  <a:pt x="1048" y="720"/>
                  <a:pt x="1104" y="728"/>
                </a:cubicBezTo>
                <a:cubicBezTo>
                  <a:pt x="1160" y="736"/>
                  <a:pt x="1240" y="560"/>
                  <a:pt x="1296" y="536"/>
                </a:cubicBezTo>
                <a:cubicBezTo>
                  <a:pt x="1352" y="512"/>
                  <a:pt x="1392" y="552"/>
                  <a:pt x="1440" y="584"/>
                </a:cubicBezTo>
                <a:cubicBezTo>
                  <a:pt x="1488" y="616"/>
                  <a:pt x="1536" y="704"/>
                  <a:pt x="1584" y="728"/>
                </a:cubicBezTo>
                <a:cubicBezTo>
                  <a:pt x="1632" y="752"/>
                  <a:pt x="1680" y="740"/>
                  <a:pt x="1728" y="728"/>
                </a:cubicBezTo>
              </a:path>
            </a:pathLst>
          </a:custGeom>
          <a:noFill/>
          <a:ln w="6350" cap="flat" cmpd="sng">
            <a:solidFill>
              <a:schemeClr val="bg1"/>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0561A8"/>
                    </a:gs>
                    <a:gs pos="100000">
                      <a:srgbClr val="312F59"/>
                    </a:gs>
                  </a:gsLst>
                  <a:path path="rect">
                    <a:fillToRect l="50000" t="50000" r="50000" b="5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ZA" smtClean="0">
              <a:solidFill>
                <a:srgbClr val="FFFFFF"/>
              </a:solidFill>
              <a:latin typeface="Arial" charset="0"/>
            </a:endParaRPr>
          </a:p>
        </p:txBody>
      </p:sp>
      <p:sp>
        <p:nvSpPr>
          <p:cNvPr id="141360" name="Line 48"/>
          <p:cNvSpPr>
            <a:spLocks noChangeShapeType="1"/>
          </p:cNvSpPr>
          <p:nvPr/>
        </p:nvSpPr>
        <p:spPr bwMode="auto">
          <a:xfrm flipH="1">
            <a:off x="7620000" y="4419600"/>
            <a:ext cx="838200" cy="0"/>
          </a:xfrm>
          <a:prstGeom prst="line">
            <a:avLst/>
          </a:prstGeom>
          <a:noFill/>
          <a:ln w="6350">
            <a:solidFill>
              <a:schemeClr val="bg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ZA" smtClean="0">
              <a:solidFill>
                <a:srgbClr val="FFFFFF"/>
              </a:solidFill>
              <a:latin typeface="Arial" charset="0"/>
            </a:endParaRPr>
          </a:p>
        </p:txBody>
      </p:sp>
      <p:sp>
        <p:nvSpPr>
          <p:cNvPr id="141361" name="Line 49"/>
          <p:cNvSpPr>
            <a:spLocks noChangeShapeType="1"/>
          </p:cNvSpPr>
          <p:nvPr/>
        </p:nvSpPr>
        <p:spPr bwMode="auto">
          <a:xfrm flipH="1">
            <a:off x="5181600" y="4419600"/>
            <a:ext cx="1981200" cy="0"/>
          </a:xfrm>
          <a:prstGeom prst="line">
            <a:avLst/>
          </a:prstGeom>
          <a:noFill/>
          <a:ln w="6350">
            <a:solidFill>
              <a:schemeClr val="bg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ZA" smtClean="0">
              <a:solidFill>
                <a:srgbClr val="FFFFFF"/>
              </a:solidFill>
              <a:latin typeface="Arial" charset="0"/>
            </a:endParaRPr>
          </a:p>
        </p:txBody>
      </p:sp>
      <p:sp>
        <p:nvSpPr>
          <p:cNvPr id="141362" name="Rectangle 50"/>
          <p:cNvSpPr>
            <a:spLocks noChangeArrowheads="1"/>
          </p:cNvSpPr>
          <p:nvPr/>
        </p:nvSpPr>
        <p:spPr bwMode="auto">
          <a:xfrm>
            <a:off x="7874000" y="4419600"/>
            <a:ext cx="431800" cy="304800"/>
          </a:xfrm>
          <a:prstGeom prst="rect">
            <a:avLst/>
          </a:prstGeom>
          <a:noFill/>
          <a:ln>
            <a:noFill/>
          </a:ln>
          <a:effectLst/>
          <a:extLst>
            <a:ext uri="{909E8E84-426E-40DD-AFC4-6F175D3DCCD1}">
              <a14:hiddenFill xmlns:a14="http://schemas.microsoft.com/office/drawing/2010/main">
                <a:gradFill rotWithShape="0">
                  <a:gsLst>
                    <a:gs pos="0">
                      <a:srgbClr val="0561A8"/>
                    </a:gs>
                    <a:gs pos="100000">
                      <a:srgbClr val="312F59"/>
                    </a:gs>
                  </a:gsLst>
                  <a:path path="shape">
                    <a:fillToRect l="50000" t="50000" r="50000" b="50000"/>
                  </a:path>
                </a:gra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400" smtClean="0">
                <a:solidFill>
                  <a:srgbClr val="FFFFFF"/>
                </a:solidFill>
                <a:latin typeface="Arial" charset="0"/>
              </a:rPr>
              <a:t>UV</a:t>
            </a:r>
          </a:p>
        </p:txBody>
      </p:sp>
      <p:sp>
        <p:nvSpPr>
          <p:cNvPr id="141363" name="Rectangle 51"/>
          <p:cNvSpPr>
            <a:spLocks noChangeArrowheads="1"/>
          </p:cNvSpPr>
          <p:nvPr/>
        </p:nvSpPr>
        <p:spPr bwMode="auto">
          <a:xfrm>
            <a:off x="5867400" y="4419600"/>
            <a:ext cx="677863" cy="304800"/>
          </a:xfrm>
          <a:prstGeom prst="rect">
            <a:avLst/>
          </a:prstGeom>
          <a:noFill/>
          <a:ln>
            <a:noFill/>
          </a:ln>
          <a:effectLst/>
          <a:extLst>
            <a:ext uri="{909E8E84-426E-40DD-AFC4-6F175D3DCCD1}">
              <a14:hiddenFill xmlns:a14="http://schemas.microsoft.com/office/drawing/2010/main">
                <a:gradFill rotWithShape="0">
                  <a:gsLst>
                    <a:gs pos="0">
                      <a:srgbClr val="0561A8"/>
                    </a:gs>
                    <a:gs pos="100000">
                      <a:srgbClr val="312F59"/>
                    </a:gs>
                  </a:gsLst>
                  <a:path path="shape">
                    <a:fillToRect l="50000" t="50000" r="50000" b="50000"/>
                  </a:path>
                </a:gra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400" smtClean="0">
                <a:solidFill>
                  <a:srgbClr val="FFFFFF"/>
                </a:solidFill>
                <a:latin typeface="Arial" charset="0"/>
              </a:rPr>
              <a:t>visible</a:t>
            </a:r>
          </a:p>
        </p:txBody>
      </p:sp>
      <p:grpSp>
        <p:nvGrpSpPr>
          <p:cNvPr id="2" name="Group 61"/>
          <p:cNvGrpSpPr>
            <a:grpSpLocks/>
          </p:cNvGrpSpPr>
          <p:nvPr/>
        </p:nvGrpSpPr>
        <p:grpSpPr bwMode="auto">
          <a:xfrm>
            <a:off x="5846763" y="4800600"/>
            <a:ext cx="1701800" cy="381000"/>
            <a:chOff x="3683" y="3024"/>
            <a:chExt cx="1072" cy="240"/>
          </a:xfrm>
        </p:grpSpPr>
        <p:sp>
          <p:nvSpPr>
            <p:cNvPr id="141364" name="Rectangle 52"/>
            <p:cNvSpPr>
              <a:spLocks noChangeArrowheads="1"/>
            </p:cNvSpPr>
            <p:nvPr/>
          </p:nvSpPr>
          <p:spPr bwMode="auto">
            <a:xfrm>
              <a:off x="3683" y="3072"/>
              <a:ext cx="1072" cy="192"/>
            </a:xfrm>
            <a:prstGeom prst="rect">
              <a:avLst/>
            </a:prstGeom>
            <a:noFill/>
            <a:ln>
              <a:noFill/>
            </a:ln>
            <a:effectLst/>
            <a:extLst>
              <a:ext uri="{909E8E84-426E-40DD-AFC4-6F175D3DCCD1}">
                <a14:hiddenFill xmlns:a14="http://schemas.microsoft.com/office/drawing/2010/main">
                  <a:gradFill rotWithShape="0">
                    <a:gsLst>
                      <a:gs pos="0">
                        <a:srgbClr val="0561A8"/>
                      </a:gs>
                      <a:gs pos="100000">
                        <a:srgbClr val="312F59"/>
                      </a:gs>
                    </a:gsLst>
                    <a:path path="shape">
                      <a:fillToRect l="50000" t="50000" r="50000" b="50000"/>
                    </a:path>
                  </a:gra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400" smtClean="0">
                  <a:solidFill>
                    <a:srgbClr val="FFDE07"/>
                  </a:solidFill>
                  <a:latin typeface="Symbol" pitchFamily="18" charset="2"/>
                  <a:sym typeface="Symbol" pitchFamily="18" charset="2"/>
                </a:rPr>
                <a:t>n</a:t>
              </a:r>
              <a:r>
                <a:rPr lang="en-GB" sz="1400" smtClean="0">
                  <a:solidFill>
                    <a:srgbClr val="FFDE07"/>
                  </a:solidFill>
                  <a:latin typeface="Symbol" pitchFamily="18" charset="2"/>
                </a:rPr>
                <a:t> / </a:t>
              </a:r>
              <a:r>
                <a:rPr lang="en-GB" sz="1400" smtClean="0">
                  <a:solidFill>
                    <a:srgbClr val="FFDE07"/>
                  </a:solidFill>
                  <a:latin typeface="Arial" charset="0"/>
                </a:rPr>
                <a:t>cm</a:t>
              </a:r>
              <a:r>
                <a:rPr lang="en-GB" sz="1400" baseline="30000" smtClean="0">
                  <a:solidFill>
                    <a:srgbClr val="FFDE07"/>
                  </a:solidFill>
                  <a:latin typeface="Arial" charset="0"/>
                </a:rPr>
                <a:t>-1</a:t>
              </a:r>
              <a:r>
                <a:rPr lang="en-GB" sz="1400" smtClean="0">
                  <a:solidFill>
                    <a:srgbClr val="FFDE07"/>
                  </a:solidFill>
                  <a:latin typeface="Arial" charset="0"/>
                </a:rPr>
                <a:t> (frequency)</a:t>
              </a:r>
            </a:p>
          </p:txBody>
        </p:sp>
        <p:sp>
          <p:nvSpPr>
            <p:cNvPr id="141365" name="Rectangle 53"/>
            <p:cNvSpPr>
              <a:spLocks noChangeArrowheads="1"/>
            </p:cNvSpPr>
            <p:nvPr/>
          </p:nvSpPr>
          <p:spPr bwMode="auto">
            <a:xfrm>
              <a:off x="3683" y="3024"/>
              <a:ext cx="177" cy="192"/>
            </a:xfrm>
            <a:prstGeom prst="rect">
              <a:avLst/>
            </a:prstGeom>
            <a:noFill/>
            <a:ln>
              <a:noFill/>
            </a:ln>
            <a:effectLst/>
            <a:extLst>
              <a:ext uri="{909E8E84-426E-40DD-AFC4-6F175D3DCCD1}">
                <a14:hiddenFill xmlns:a14="http://schemas.microsoft.com/office/drawing/2010/main">
                  <a:gradFill rotWithShape="0">
                    <a:gsLst>
                      <a:gs pos="0">
                        <a:srgbClr val="0561A8"/>
                      </a:gs>
                      <a:gs pos="100000">
                        <a:srgbClr val="312F59"/>
                      </a:gs>
                    </a:gsLst>
                    <a:path path="shape">
                      <a:fillToRect l="50000" t="50000" r="50000" b="50000"/>
                    </a:path>
                  </a:gra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400" smtClean="0">
                  <a:solidFill>
                    <a:srgbClr val="FFDE07"/>
                  </a:solidFill>
                  <a:latin typeface="Symbol" pitchFamily="18" charset="2"/>
                  <a:sym typeface="Symbol" pitchFamily="18" charset="2"/>
                </a:rPr>
                <a:t>-</a:t>
              </a:r>
            </a:p>
          </p:txBody>
        </p:sp>
      </p:grpSp>
      <p:sp>
        <p:nvSpPr>
          <p:cNvPr id="141367" name="Rectangle 55"/>
          <p:cNvSpPr>
            <a:spLocks noChangeArrowheads="1"/>
          </p:cNvSpPr>
          <p:nvPr/>
        </p:nvSpPr>
        <p:spPr bwMode="auto">
          <a:xfrm>
            <a:off x="1600200" y="1485900"/>
            <a:ext cx="3751348" cy="338554"/>
          </a:xfrm>
          <a:prstGeom prst="rect">
            <a:avLst/>
          </a:prstGeom>
          <a:noFill/>
          <a:ln w="6350">
            <a:solidFill>
              <a:schemeClr val="bg1"/>
            </a:solidFill>
            <a:miter lim="800000"/>
            <a:headEnd/>
            <a:tailEnd/>
          </a:ln>
          <a:effectLst/>
          <a:extLst>
            <a:ext uri="{909E8E84-426E-40DD-AFC4-6F175D3DCCD1}">
              <a14:hiddenFill xmlns:a14="http://schemas.microsoft.com/office/drawing/2010/main">
                <a:gradFill rotWithShape="0">
                  <a:gsLst>
                    <a:gs pos="0">
                      <a:srgbClr val="0561A8"/>
                    </a:gs>
                    <a:gs pos="100000">
                      <a:srgbClr val="312F59"/>
                    </a:gs>
                  </a:gsLst>
                  <a:path path="shape">
                    <a:fillToRect l="50000" t="50000" r="50000" b="5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dirty="0" err="1"/>
              <a:t>Tris</a:t>
            </a:r>
            <a:r>
              <a:rPr lang="en-US" sz="1600" dirty="0"/>
              <a:t>(</a:t>
            </a:r>
            <a:r>
              <a:rPr lang="en-US" sz="1600" b="1" dirty="0" err="1"/>
              <a:t>bipy</a:t>
            </a:r>
            <a:r>
              <a:rPr lang="en-US" sz="1600" dirty="0" err="1"/>
              <a:t>ridine</a:t>
            </a:r>
            <a:r>
              <a:rPr lang="en-US" sz="1600" dirty="0"/>
              <a:t>)ruthenium(II)_chloride</a:t>
            </a:r>
            <a:endParaRPr lang="en-GB" sz="1600" baseline="30000" dirty="0" smtClean="0">
              <a:solidFill>
                <a:srgbClr val="FFFFFF"/>
              </a:solidFill>
              <a:latin typeface="Arial" charset="0"/>
            </a:endParaRPr>
          </a:p>
        </p:txBody>
      </p:sp>
      <p:sp>
        <p:nvSpPr>
          <p:cNvPr id="141368" name="Rectangle 56"/>
          <p:cNvSpPr>
            <a:spLocks noChangeArrowheads="1"/>
          </p:cNvSpPr>
          <p:nvPr/>
        </p:nvSpPr>
        <p:spPr bwMode="auto">
          <a:xfrm>
            <a:off x="7283450" y="2133600"/>
            <a:ext cx="1250950" cy="342900"/>
          </a:xfrm>
          <a:prstGeom prst="rect">
            <a:avLst/>
          </a:prstGeom>
          <a:noFill/>
          <a:ln w="6350">
            <a:solidFill>
              <a:schemeClr val="bg1"/>
            </a:solidFill>
            <a:miter lim="800000"/>
            <a:headEnd/>
            <a:tailEnd/>
          </a:ln>
          <a:effectLst/>
          <a:extLst>
            <a:ext uri="{909E8E84-426E-40DD-AFC4-6F175D3DCCD1}">
              <a14:hiddenFill xmlns:a14="http://schemas.microsoft.com/office/drawing/2010/main">
                <a:gradFill rotWithShape="0">
                  <a:gsLst>
                    <a:gs pos="0">
                      <a:srgbClr val="0561A8"/>
                    </a:gs>
                    <a:gs pos="100000">
                      <a:srgbClr val="312F59"/>
                    </a:gs>
                  </a:gsLst>
                  <a:path path="shape">
                    <a:fillToRect l="50000" t="50000" r="50000" b="5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600" smtClean="0">
                <a:solidFill>
                  <a:srgbClr val="FFFFFF"/>
                </a:solidFill>
                <a:latin typeface="Arial" charset="0"/>
              </a:rPr>
              <a:t>[Ni(H</a:t>
            </a:r>
            <a:r>
              <a:rPr lang="en-GB" sz="1600" baseline="-25000" smtClean="0">
                <a:solidFill>
                  <a:srgbClr val="FFFFFF"/>
                </a:solidFill>
                <a:latin typeface="Arial" charset="0"/>
              </a:rPr>
              <a:t>2</a:t>
            </a:r>
            <a:r>
              <a:rPr lang="en-GB" sz="1600" smtClean="0">
                <a:solidFill>
                  <a:srgbClr val="FFFFFF"/>
                </a:solidFill>
                <a:latin typeface="Arial" charset="0"/>
              </a:rPr>
              <a:t>O)</a:t>
            </a:r>
            <a:r>
              <a:rPr lang="en-GB" sz="1600" baseline="-25000" smtClean="0">
                <a:solidFill>
                  <a:srgbClr val="FFFFFF"/>
                </a:solidFill>
                <a:latin typeface="Arial" charset="0"/>
              </a:rPr>
              <a:t>6</a:t>
            </a:r>
            <a:r>
              <a:rPr lang="en-GB" sz="1600" smtClean="0">
                <a:solidFill>
                  <a:srgbClr val="FFFFFF"/>
                </a:solidFill>
                <a:latin typeface="Arial" charset="0"/>
              </a:rPr>
              <a:t>]</a:t>
            </a:r>
            <a:r>
              <a:rPr lang="en-GB" sz="1600" baseline="30000" smtClean="0">
                <a:solidFill>
                  <a:srgbClr val="FFFFFF"/>
                </a:solidFill>
                <a:latin typeface="Arial" charset="0"/>
              </a:rPr>
              <a:t>2+</a:t>
            </a:r>
          </a:p>
        </p:txBody>
      </p:sp>
      <p:sp>
        <p:nvSpPr>
          <p:cNvPr id="141369" name="Line 57"/>
          <p:cNvSpPr>
            <a:spLocks noChangeShapeType="1"/>
          </p:cNvSpPr>
          <p:nvPr/>
        </p:nvSpPr>
        <p:spPr bwMode="auto">
          <a:xfrm>
            <a:off x="5105400" y="2743200"/>
            <a:ext cx="76200" cy="0"/>
          </a:xfrm>
          <a:prstGeom prst="line">
            <a:avLst/>
          </a:prstGeom>
          <a:noFill/>
          <a:ln w="63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ZA" smtClean="0">
              <a:solidFill>
                <a:srgbClr val="FFFFFF"/>
              </a:solidFill>
              <a:latin typeface="Arial" charset="0"/>
            </a:endParaRPr>
          </a:p>
        </p:txBody>
      </p:sp>
      <p:sp>
        <p:nvSpPr>
          <p:cNvPr id="141370" name="Rectangle 58"/>
          <p:cNvSpPr>
            <a:spLocks noChangeArrowheads="1"/>
          </p:cNvSpPr>
          <p:nvPr/>
        </p:nvSpPr>
        <p:spPr bwMode="auto">
          <a:xfrm>
            <a:off x="4800600" y="2590800"/>
            <a:ext cx="382588" cy="304800"/>
          </a:xfrm>
          <a:prstGeom prst="rect">
            <a:avLst/>
          </a:prstGeom>
          <a:noFill/>
          <a:ln>
            <a:noFill/>
          </a:ln>
          <a:effectLst/>
          <a:extLst>
            <a:ext uri="{909E8E84-426E-40DD-AFC4-6F175D3DCCD1}">
              <a14:hiddenFill xmlns:a14="http://schemas.microsoft.com/office/drawing/2010/main">
                <a:gradFill rotWithShape="0">
                  <a:gsLst>
                    <a:gs pos="0">
                      <a:srgbClr val="0561A8"/>
                    </a:gs>
                    <a:gs pos="100000">
                      <a:srgbClr val="312F59"/>
                    </a:gs>
                  </a:gsLst>
                  <a:path path="shape">
                    <a:fillToRect l="50000" t="50000" r="50000" b="50000"/>
                  </a:path>
                </a:gra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400" smtClean="0">
                <a:solidFill>
                  <a:srgbClr val="FFFFFF"/>
                </a:solidFill>
                <a:latin typeface="Arial" charset="0"/>
              </a:rPr>
              <a:t>10</a:t>
            </a:r>
          </a:p>
        </p:txBody>
      </p:sp>
      <p:sp>
        <p:nvSpPr>
          <p:cNvPr id="141371" name="Line 59"/>
          <p:cNvSpPr>
            <a:spLocks noChangeShapeType="1"/>
          </p:cNvSpPr>
          <p:nvPr/>
        </p:nvSpPr>
        <p:spPr bwMode="auto">
          <a:xfrm>
            <a:off x="457200" y="2514600"/>
            <a:ext cx="76200" cy="0"/>
          </a:xfrm>
          <a:prstGeom prst="line">
            <a:avLst/>
          </a:prstGeom>
          <a:noFill/>
          <a:ln w="63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ZA" smtClean="0">
              <a:solidFill>
                <a:srgbClr val="FFFFFF"/>
              </a:solidFill>
              <a:latin typeface="Arial" charset="0"/>
            </a:endParaRPr>
          </a:p>
        </p:txBody>
      </p:sp>
      <p:sp>
        <p:nvSpPr>
          <p:cNvPr id="141372" name="Rectangle 60"/>
          <p:cNvSpPr>
            <a:spLocks noChangeArrowheads="1"/>
          </p:cNvSpPr>
          <p:nvPr/>
        </p:nvSpPr>
        <p:spPr bwMode="auto">
          <a:xfrm>
            <a:off x="76200" y="2362200"/>
            <a:ext cx="446088" cy="304800"/>
          </a:xfrm>
          <a:prstGeom prst="rect">
            <a:avLst/>
          </a:prstGeom>
          <a:noFill/>
          <a:ln>
            <a:noFill/>
          </a:ln>
          <a:effectLst/>
          <a:extLst>
            <a:ext uri="{909E8E84-426E-40DD-AFC4-6F175D3DCCD1}">
              <a14:hiddenFill xmlns:a14="http://schemas.microsoft.com/office/drawing/2010/main">
                <a:gradFill rotWithShape="0">
                  <a:gsLst>
                    <a:gs pos="0">
                      <a:srgbClr val="0561A8"/>
                    </a:gs>
                    <a:gs pos="100000">
                      <a:srgbClr val="312F59"/>
                    </a:gs>
                  </a:gsLst>
                  <a:path path="shape">
                    <a:fillToRect l="50000" t="50000" r="50000" b="50000"/>
                  </a:path>
                </a:gra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1400" smtClean="0">
                <a:solidFill>
                  <a:srgbClr val="FFFFFF"/>
                </a:solidFill>
                <a:latin typeface="Arial" charset="0"/>
              </a:rPr>
              <a:t>10</a:t>
            </a:r>
            <a:r>
              <a:rPr lang="en-GB" sz="1400" baseline="30000" smtClean="0">
                <a:solidFill>
                  <a:srgbClr val="FFFFFF"/>
                </a:solidFill>
                <a:latin typeface="Arial" charset="0"/>
              </a:rPr>
              <a:t>4</a:t>
            </a:r>
          </a:p>
        </p:txBody>
      </p:sp>
      <p:sp>
        <p:nvSpPr>
          <p:cNvPr id="141384" name="Freeform 72"/>
          <p:cNvSpPr>
            <a:spLocks/>
          </p:cNvSpPr>
          <p:nvPr/>
        </p:nvSpPr>
        <p:spPr bwMode="auto">
          <a:xfrm>
            <a:off x="533400" y="1828800"/>
            <a:ext cx="2895600" cy="2209800"/>
          </a:xfrm>
          <a:custGeom>
            <a:avLst/>
            <a:gdLst>
              <a:gd name="T0" fmla="*/ 0 w 1824"/>
              <a:gd name="T1" fmla="*/ 448 h 1024"/>
              <a:gd name="T2" fmla="*/ 96 w 1824"/>
              <a:gd name="T3" fmla="*/ 736 h 1024"/>
              <a:gd name="T4" fmla="*/ 144 w 1824"/>
              <a:gd name="T5" fmla="*/ 544 h 1024"/>
              <a:gd name="T6" fmla="*/ 192 w 1824"/>
              <a:gd name="T7" fmla="*/ 592 h 1024"/>
              <a:gd name="T8" fmla="*/ 240 w 1824"/>
              <a:gd name="T9" fmla="*/ 736 h 1024"/>
              <a:gd name="T10" fmla="*/ 336 w 1824"/>
              <a:gd name="T11" fmla="*/ 16 h 1024"/>
              <a:gd name="T12" fmla="*/ 432 w 1824"/>
              <a:gd name="T13" fmla="*/ 640 h 1024"/>
              <a:gd name="T14" fmla="*/ 480 w 1824"/>
              <a:gd name="T15" fmla="*/ 784 h 1024"/>
              <a:gd name="T16" fmla="*/ 528 w 1824"/>
              <a:gd name="T17" fmla="*/ 928 h 1024"/>
              <a:gd name="T18" fmla="*/ 720 w 1824"/>
              <a:gd name="T19" fmla="*/ 832 h 1024"/>
              <a:gd name="T20" fmla="*/ 816 w 1824"/>
              <a:gd name="T21" fmla="*/ 688 h 1024"/>
              <a:gd name="T22" fmla="*/ 960 w 1824"/>
              <a:gd name="T23" fmla="*/ 928 h 1024"/>
              <a:gd name="T24" fmla="*/ 1824 w 1824"/>
              <a:gd name="T25" fmla="*/ 1024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24" h="1024">
                <a:moveTo>
                  <a:pt x="0" y="448"/>
                </a:moveTo>
                <a:cubicBezTo>
                  <a:pt x="36" y="584"/>
                  <a:pt x="72" y="720"/>
                  <a:pt x="96" y="736"/>
                </a:cubicBezTo>
                <a:cubicBezTo>
                  <a:pt x="120" y="752"/>
                  <a:pt x="128" y="568"/>
                  <a:pt x="144" y="544"/>
                </a:cubicBezTo>
                <a:cubicBezTo>
                  <a:pt x="160" y="520"/>
                  <a:pt x="176" y="560"/>
                  <a:pt x="192" y="592"/>
                </a:cubicBezTo>
                <a:cubicBezTo>
                  <a:pt x="208" y="624"/>
                  <a:pt x="216" y="832"/>
                  <a:pt x="240" y="736"/>
                </a:cubicBezTo>
                <a:cubicBezTo>
                  <a:pt x="264" y="640"/>
                  <a:pt x="304" y="32"/>
                  <a:pt x="336" y="16"/>
                </a:cubicBezTo>
                <a:cubicBezTo>
                  <a:pt x="368" y="0"/>
                  <a:pt x="408" y="512"/>
                  <a:pt x="432" y="640"/>
                </a:cubicBezTo>
                <a:cubicBezTo>
                  <a:pt x="456" y="768"/>
                  <a:pt x="464" y="736"/>
                  <a:pt x="480" y="784"/>
                </a:cubicBezTo>
                <a:cubicBezTo>
                  <a:pt x="496" y="832"/>
                  <a:pt x="488" y="920"/>
                  <a:pt x="528" y="928"/>
                </a:cubicBezTo>
                <a:cubicBezTo>
                  <a:pt x="568" y="936"/>
                  <a:pt x="672" y="872"/>
                  <a:pt x="720" y="832"/>
                </a:cubicBezTo>
                <a:cubicBezTo>
                  <a:pt x="768" y="792"/>
                  <a:pt x="776" y="672"/>
                  <a:pt x="816" y="688"/>
                </a:cubicBezTo>
                <a:cubicBezTo>
                  <a:pt x="856" y="704"/>
                  <a:pt x="792" y="872"/>
                  <a:pt x="960" y="928"/>
                </a:cubicBezTo>
                <a:cubicBezTo>
                  <a:pt x="1128" y="984"/>
                  <a:pt x="1476" y="1004"/>
                  <a:pt x="1824" y="1024"/>
                </a:cubicBezTo>
              </a:path>
            </a:pathLst>
          </a:custGeom>
          <a:noFill/>
          <a:ln w="6350" cap="flat" cmpd="sng">
            <a:solidFill>
              <a:schemeClr val="bg1"/>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0561A8"/>
                    </a:gs>
                    <a:gs pos="100000">
                      <a:srgbClr val="312F59"/>
                    </a:gs>
                  </a:gsLst>
                  <a:path path="rect">
                    <a:fillToRect l="50000" t="50000" r="50000" b="5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ZA" smtClean="0">
              <a:solidFill>
                <a:srgbClr val="FFFFFF"/>
              </a:solidFill>
              <a:latin typeface="Arial" charset="0"/>
            </a:endParaRPr>
          </a:p>
        </p:txBody>
      </p:sp>
      <p:pic>
        <p:nvPicPr>
          <p:cNvPr id="39" name="Picture 38" descr="https://encrypted-tbn0.gstatic.com/images?q=tbn:ANd9GcT66byeQUv3f3m20OwfdSWwJGpyiDZT_m69DBDHtKCiSA2zHwzX"/>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1981200"/>
            <a:ext cx="2057400" cy="1514475"/>
          </a:xfrm>
          <a:prstGeom prst="rect">
            <a:avLst/>
          </a:prstGeom>
          <a:noFill/>
          <a:ln>
            <a:noFill/>
          </a:ln>
        </p:spPr>
      </p:pic>
    </p:spTree>
    <p:extLst>
      <p:ext uri="{BB962C8B-B14F-4D97-AF65-F5344CB8AC3E}">
        <p14:creationId xmlns:p14="http://schemas.microsoft.com/office/powerpoint/2010/main" val="158736994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tx2"/>
                </a:solidFill>
              </a:rPr>
              <a:t>IMPORTANCE  OF  METAL  CHELATION</a:t>
            </a:r>
            <a:endParaRPr lang="en-US" dirty="0">
              <a:solidFill>
                <a:schemeClr val="tx2"/>
              </a:solidFill>
            </a:endParaRPr>
          </a:p>
        </p:txBody>
      </p:sp>
      <p:sp>
        <p:nvSpPr>
          <p:cNvPr id="3" name="Content Placeholder 2"/>
          <p:cNvSpPr>
            <a:spLocks noGrp="1"/>
          </p:cNvSpPr>
          <p:nvPr>
            <p:ph idx="1"/>
          </p:nvPr>
        </p:nvSpPr>
        <p:spPr>
          <a:xfrm>
            <a:off x="1143000" y="1600200"/>
            <a:ext cx="8229600" cy="4953000"/>
          </a:xfrm>
        </p:spPr>
        <p:txBody>
          <a:bodyPr>
            <a:normAutofit fontScale="70000" lnSpcReduction="20000"/>
          </a:bodyPr>
          <a:lstStyle/>
          <a:p>
            <a:r>
              <a:rPr lang="en-US" b="1" i="1" dirty="0" smtClean="0"/>
              <a:t>METHOD DEVELOPMENT STUDIES, (IN   ENVIRONMENTAL POLLUTION)</a:t>
            </a:r>
            <a:br>
              <a:rPr lang="en-US" b="1" i="1" dirty="0" smtClean="0"/>
            </a:br>
            <a:r>
              <a:rPr lang="en-US" b="1" i="1" dirty="0" smtClean="0"/>
              <a:t/>
            </a:r>
            <a:br>
              <a:rPr lang="en-US" b="1" i="1" dirty="0" smtClean="0"/>
            </a:br>
            <a:r>
              <a:rPr lang="en-US" b="1" dirty="0" smtClean="0"/>
              <a:t>2.</a:t>
            </a:r>
            <a:r>
              <a:rPr lang="en-US" dirty="0" smtClean="0"/>
              <a:t>  </a:t>
            </a:r>
            <a:r>
              <a:rPr lang="en-US" b="1" i="1" dirty="0" smtClean="0"/>
              <a:t>THERMAL DEPOSITION OF METALS  ON THE SURFACES FROM  VAPOUR PHASE.</a:t>
            </a:r>
          </a:p>
          <a:p>
            <a:endParaRPr lang="en-US" b="1" i="1" dirty="0" smtClean="0"/>
          </a:p>
          <a:p>
            <a:r>
              <a:rPr lang="en-US" sz="4000" i="1" dirty="0" smtClean="0"/>
              <a:t>Study of protein – metal interactions or monitoring reactions with other biologically interesting molecules </a:t>
            </a:r>
            <a:r>
              <a:rPr lang="en-US" sz="4000" b="1" i="1" dirty="0" smtClean="0"/>
              <a:t/>
            </a:r>
            <a:br>
              <a:rPr lang="en-US" sz="4000" b="1" i="1" dirty="0" smtClean="0"/>
            </a:br>
            <a:r>
              <a:rPr lang="en-US" b="1" i="1" dirty="0" smtClean="0"/>
              <a:t/>
            </a:r>
            <a:br>
              <a:rPr lang="en-US" b="1" i="1" dirty="0" smtClean="0"/>
            </a:br>
            <a:r>
              <a:rPr lang="en-US" b="1" dirty="0" smtClean="0"/>
              <a:t>3.</a:t>
            </a:r>
            <a:r>
              <a:rPr lang="en-US" dirty="0" smtClean="0"/>
              <a:t>  </a:t>
            </a:r>
            <a:r>
              <a:rPr lang="en-US" b="1" i="1" dirty="0" smtClean="0"/>
              <a:t>ACTIVE </a:t>
            </a:r>
            <a:r>
              <a:rPr lang="en-US" dirty="0" smtClean="0"/>
              <a:t> </a:t>
            </a:r>
            <a:r>
              <a:rPr lang="en-US" b="1" i="1" dirty="0" smtClean="0"/>
              <a:t>AGAINST INFLUENZA,  SMALLPOX,  TUMOR, PESTS  AND FUNGI.</a:t>
            </a:r>
            <a:br>
              <a:rPr lang="en-US" b="1" i="1" dirty="0" smtClean="0"/>
            </a:br>
            <a:r>
              <a:rPr lang="en-US" b="1" i="1" dirty="0" smtClean="0"/>
              <a:t/>
            </a:r>
            <a:br>
              <a:rPr lang="en-US" b="1" i="1" dirty="0" smtClean="0"/>
            </a:br>
            <a:r>
              <a:rPr lang="en-US" b="1" dirty="0" smtClean="0"/>
              <a:t>4.</a:t>
            </a:r>
            <a:r>
              <a:rPr lang="en-US" dirty="0" smtClean="0"/>
              <a:t>  </a:t>
            </a:r>
            <a:r>
              <a:rPr lang="en-US" b="1" i="1" dirty="0" smtClean="0"/>
              <a:t>CHELATION THERAPY  </a:t>
            </a:r>
            <a:br>
              <a:rPr lang="en-US" b="1" i="1" dirty="0" smtClean="0"/>
            </a:br>
            <a:r>
              <a:rPr lang="en-US" b="1" i="1" dirty="0" smtClean="0"/>
              <a:t/>
            </a:r>
            <a:br>
              <a:rPr lang="en-US" b="1" i="1" dirty="0" smtClean="0"/>
            </a:br>
            <a:r>
              <a:rPr lang="en-US" b="1" i="1" dirty="0" smtClean="0"/>
              <a:t>	a</a:t>
            </a:r>
            <a:r>
              <a:rPr lang="en-US" dirty="0" smtClean="0"/>
              <a:t>). </a:t>
            </a:r>
            <a:r>
              <a:rPr lang="en-US" b="1" i="1" dirty="0" err="1" smtClean="0"/>
              <a:t>Thalassemia</a:t>
            </a:r>
            <a:r>
              <a:rPr lang="en-US" b="1" i="1" dirty="0" smtClean="0"/>
              <a:t> treatment  </a:t>
            </a:r>
            <a:br>
              <a:rPr lang="en-US" b="1" i="1" dirty="0" smtClean="0"/>
            </a:br>
            <a:r>
              <a:rPr lang="en-US" b="1" i="1" dirty="0" smtClean="0"/>
              <a:t>	b</a:t>
            </a:r>
            <a:r>
              <a:rPr lang="en-US" dirty="0" smtClean="0"/>
              <a:t>). </a:t>
            </a:r>
            <a:r>
              <a:rPr lang="en-US" b="1" i="1" dirty="0" smtClean="0"/>
              <a:t>Decalcification</a:t>
            </a:r>
            <a:endParaRPr lang="en-US" dirty="0"/>
          </a:p>
        </p:txBody>
      </p:sp>
      <p:sp>
        <p:nvSpPr>
          <p:cNvPr id="4" name="Slide Number Placeholder 3"/>
          <p:cNvSpPr>
            <a:spLocks noGrp="1"/>
          </p:cNvSpPr>
          <p:nvPr>
            <p:ph type="sldNum" sz="quarter" idx="12"/>
          </p:nvPr>
        </p:nvSpPr>
        <p:spPr/>
        <p:txBody>
          <a:bodyPr/>
          <a:lstStyle/>
          <a:p>
            <a:fld id="{523BF357-579F-4E4B-8D97-2C9857A34FC8}" type="slidenum">
              <a:rPr lang="en-US" smtClean="0"/>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r>
              <a:rPr lang="en-US" b="1" i="1" dirty="0" smtClean="0"/>
              <a:t>METHOD DEVELOPMENT STUDIES</a:t>
            </a:r>
          </a:p>
          <a:p>
            <a:endParaRPr lang="en-US" b="1" i="1" dirty="0" smtClean="0"/>
          </a:p>
          <a:p>
            <a:pPr>
              <a:buNone/>
            </a:pPr>
            <a:r>
              <a:rPr lang="en-US" b="1" i="1" dirty="0" smtClean="0"/>
              <a:t>(Few examples)</a:t>
            </a:r>
            <a:endParaRPr lang="tr-TR" dirty="0"/>
          </a:p>
        </p:txBody>
      </p:sp>
      <p:sp>
        <p:nvSpPr>
          <p:cNvPr id="4" name="Slide Number Placeholder 3"/>
          <p:cNvSpPr>
            <a:spLocks noGrp="1"/>
          </p:cNvSpPr>
          <p:nvPr>
            <p:ph type="sldNum" sz="quarter" idx="12"/>
          </p:nvPr>
        </p:nvSpPr>
        <p:spPr/>
        <p:txBody>
          <a:bodyPr/>
          <a:lstStyle/>
          <a:p>
            <a:fld id="{523BF357-579F-4E4B-8D97-2C9857A34FC8}" type="slidenum">
              <a:rPr lang="en-US" smtClean="0"/>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pic>
        <p:nvPicPr>
          <p:cNvPr id="52226" name="Picture 2"/>
          <p:cNvPicPr>
            <a:picLocks noChangeAspect="1" noChangeArrowheads="1"/>
          </p:cNvPicPr>
          <p:nvPr/>
        </p:nvPicPr>
        <p:blipFill>
          <a:blip r:embed="rId2" cstate="print"/>
          <a:srcRect/>
          <a:stretch>
            <a:fillRect/>
          </a:stretch>
        </p:blipFill>
        <p:spPr bwMode="auto">
          <a:xfrm>
            <a:off x="609600" y="457200"/>
            <a:ext cx="7772400" cy="4705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endParaRPr lang="tr-TR" dirty="0"/>
          </a:p>
        </p:txBody>
      </p:sp>
      <p:sp>
        <p:nvSpPr>
          <p:cNvPr id="4" name="Slide Number Placeholder 3"/>
          <p:cNvSpPr>
            <a:spLocks noGrp="1"/>
          </p:cNvSpPr>
          <p:nvPr>
            <p:ph type="sldNum" sz="quarter" idx="12"/>
          </p:nvPr>
        </p:nvSpPr>
        <p:spPr/>
        <p:txBody>
          <a:bodyPr/>
          <a:lstStyle/>
          <a:p>
            <a:fld id="{523BF357-579F-4E4B-8D97-2C9857A34FC8}" type="slidenum">
              <a:rPr lang="en-US" smtClean="0"/>
              <a:pPr/>
              <a:t>54</a:t>
            </a:fld>
            <a:endParaRPr lang="en-US"/>
          </a:p>
        </p:txBody>
      </p:sp>
      <p:pic>
        <p:nvPicPr>
          <p:cNvPr id="5" name="Picture 3"/>
          <p:cNvPicPr>
            <a:picLocks noChangeAspect="1" noChangeArrowheads="1"/>
          </p:cNvPicPr>
          <p:nvPr/>
        </p:nvPicPr>
        <p:blipFill>
          <a:blip r:embed="rId2" cstate="print"/>
          <a:srcRect/>
          <a:stretch>
            <a:fillRect/>
          </a:stretch>
        </p:blipFill>
        <p:spPr bwMode="auto">
          <a:xfrm>
            <a:off x="1765300" y="3898462"/>
            <a:ext cx="6629400" cy="2908738"/>
          </a:xfrm>
          <a:prstGeom prst="rect">
            <a:avLst/>
          </a:prstGeom>
          <a:ln>
            <a:noFill/>
          </a:ln>
          <a:effectLst>
            <a:outerShdw blurRad="292100" dist="139700" dir="2700000" algn="tl" rotWithShape="0">
              <a:srgbClr val="333333">
                <a:alpha val="65000"/>
              </a:srgbClr>
            </a:outerShdw>
          </a:effectLst>
        </p:spPr>
      </p:pic>
      <p:pic>
        <p:nvPicPr>
          <p:cNvPr id="6" name="Picture 4"/>
          <p:cNvPicPr>
            <a:picLocks noChangeAspect="1" noChangeArrowheads="1"/>
          </p:cNvPicPr>
          <p:nvPr/>
        </p:nvPicPr>
        <p:blipFill>
          <a:blip r:embed="rId3" cstate="print"/>
          <a:srcRect/>
          <a:stretch>
            <a:fillRect/>
          </a:stretch>
        </p:blipFill>
        <p:spPr bwMode="auto">
          <a:xfrm>
            <a:off x="1752600" y="101600"/>
            <a:ext cx="6553200" cy="38198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cstate="print"/>
          <a:srcRect/>
          <a:stretch>
            <a:fillRect/>
          </a:stretch>
        </p:blipFill>
        <p:spPr bwMode="auto">
          <a:xfrm>
            <a:off x="381000" y="914400"/>
            <a:ext cx="8458200" cy="3190875"/>
          </a:xfrm>
          <a:prstGeom prst="rect">
            <a:avLst/>
          </a:prstGeom>
          <a:noFill/>
          <a:ln w="9525">
            <a:noFill/>
            <a:miter lim="800000"/>
            <a:headEnd/>
            <a:tailEnd/>
          </a:ln>
        </p:spPr>
      </p:pic>
      <p:pic>
        <p:nvPicPr>
          <p:cNvPr id="53251" name="Picture 3"/>
          <p:cNvPicPr>
            <a:picLocks noGrp="1" noChangeAspect="1" noChangeArrowheads="1"/>
          </p:cNvPicPr>
          <p:nvPr>
            <p:ph idx="1"/>
          </p:nvPr>
        </p:nvPicPr>
        <p:blipFill>
          <a:blip r:embed="rId3" cstate="print"/>
          <a:srcRect/>
          <a:stretch>
            <a:fillRect/>
          </a:stretch>
        </p:blipFill>
        <p:spPr bwMode="auto">
          <a:xfrm>
            <a:off x="381000" y="4495800"/>
            <a:ext cx="8229600" cy="3986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4" name="Slide Number Placeholder 3"/>
          <p:cNvSpPr>
            <a:spLocks noGrp="1"/>
          </p:cNvSpPr>
          <p:nvPr>
            <p:ph type="sldNum" sz="quarter" idx="12"/>
          </p:nvPr>
        </p:nvSpPr>
        <p:spPr/>
        <p:txBody>
          <a:bodyPr/>
          <a:lstStyle/>
          <a:p>
            <a:fld id="{523BF357-579F-4E4B-8D97-2C9857A34FC8}" type="slidenum">
              <a:rPr lang="en-US" smtClean="0"/>
              <a:pPr/>
              <a:t>56</a:t>
            </a:fld>
            <a:endParaRPr lang="en-US"/>
          </a:p>
        </p:txBody>
      </p:sp>
      <p:pic>
        <p:nvPicPr>
          <p:cNvPr id="5" name="Picture 3"/>
          <p:cNvPicPr>
            <a:picLocks noChangeAspect="1" noChangeArrowheads="1"/>
          </p:cNvPicPr>
          <p:nvPr/>
        </p:nvPicPr>
        <p:blipFill>
          <a:blip r:embed="rId2" cstate="print">
            <a:duotone>
              <a:prstClr val="black"/>
              <a:srgbClr val="D9C3A5">
                <a:tint val="50000"/>
                <a:satMod val="180000"/>
              </a:srgbClr>
            </a:duotone>
          </a:blip>
          <a:srcRect/>
          <a:stretch>
            <a:fillRect/>
          </a:stretch>
        </p:blipFill>
        <p:spPr bwMode="auto">
          <a:xfrm>
            <a:off x="1828800" y="838200"/>
            <a:ext cx="6553200" cy="4834731"/>
          </a:xfrm>
          <a:prstGeom prst="rect">
            <a:avLst/>
          </a:prstGeom>
          <a:ln>
            <a:noFill/>
          </a:ln>
          <a:effectLst>
            <a:outerShdw blurRad="292100" dist="139700" dir="2700000" algn="tl" rotWithShape="0">
              <a:srgbClr val="333333">
                <a:alpha val="65000"/>
              </a:srgbClr>
            </a:outerShdw>
          </a:effectLst>
        </p:spPr>
      </p:pic>
      <p:pic>
        <p:nvPicPr>
          <p:cNvPr id="6" name="Content Placeholder 6" descr="File:Dithizon.svg"/>
          <p:cNvPicPr>
            <a:picLocks noGrp="1"/>
          </p:cNvPicPr>
          <p:nvPr>
            <p:ph idx="1"/>
          </p:nvPr>
        </p:nvPicPr>
        <p:blipFill>
          <a:blip r:embed="rId3" cstate="print"/>
          <a:srcRect/>
          <a:stretch>
            <a:fillRect/>
          </a:stretch>
        </p:blipFill>
        <p:spPr bwMode="auto">
          <a:xfrm>
            <a:off x="5029200" y="914400"/>
            <a:ext cx="2905125"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23BF357-579F-4E4B-8D97-2C9857A34FC8}" type="slidenum">
              <a:rPr lang="en-US" smtClean="0"/>
              <a:pPr/>
              <a:t>57</a:t>
            </a:fld>
            <a:endParaRPr lang="en-US"/>
          </a:p>
        </p:txBody>
      </p:sp>
      <p:pic>
        <p:nvPicPr>
          <p:cNvPr id="8194" name="Picture 2" descr="873232.fig.0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219200"/>
            <a:ext cx="7467600" cy="5410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5800" y="152400"/>
            <a:ext cx="8077200" cy="1200329"/>
          </a:xfrm>
          <a:prstGeom prst="rect">
            <a:avLst/>
          </a:prstGeom>
          <a:noFill/>
        </p:spPr>
        <p:txBody>
          <a:bodyPr wrap="square" rtlCol="0">
            <a:spAutoFit/>
          </a:bodyPr>
          <a:lstStyle/>
          <a:p>
            <a:r>
              <a:rPr lang="en-US" dirty="0" smtClean="0"/>
              <a:t>Thermal</a:t>
            </a:r>
            <a:r>
              <a:rPr lang="en-US" dirty="0"/>
              <a:t>, Spectral, Fluorescence, and Antimicrobial Studies of Cobalt, Nickel, Copper, and Zinc Complexes Derived from 4-[(5-Bromo-thiophen-2-ylmethylene)-amino]-3-mercapto-6-methyl-5-oxo-[1,2,4]</a:t>
            </a:r>
            <a:r>
              <a:rPr lang="en-US" dirty="0" err="1"/>
              <a:t>triazine</a:t>
            </a:r>
            <a:endParaRPr lang="en-US" dirty="0"/>
          </a:p>
          <a:p>
            <a:r>
              <a:rPr lang="en-US" dirty="0" err="1">
                <a:hlinkClick r:id="rId3"/>
              </a:rPr>
              <a:t>Kiran</a:t>
            </a:r>
            <a:r>
              <a:rPr lang="en-US" dirty="0">
                <a:hlinkClick r:id="rId3"/>
              </a:rPr>
              <a:t> </a:t>
            </a:r>
            <a:r>
              <a:rPr lang="en-US" dirty="0" smtClean="0">
                <a:hlinkClick r:id="rId3"/>
              </a:rPr>
              <a:t>Singh</a:t>
            </a:r>
            <a:r>
              <a:rPr lang="en-US" dirty="0"/>
              <a:t> </a:t>
            </a:r>
            <a:r>
              <a:rPr lang="en-US" dirty="0" smtClean="0"/>
              <a:t>et al. </a:t>
            </a:r>
            <a:r>
              <a:rPr lang="en-US" dirty="0"/>
              <a:t>International Journal of Inorganic </a:t>
            </a:r>
            <a:r>
              <a:rPr lang="en-US" dirty="0" smtClean="0"/>
              <a:t>Chemistry  Volume</a:t>
            </a:r>
            <a:r>
              <a:rPr lang="en-US" dirty="0"/>
              <a:t> 2012 (2012), </a:t>
            </a:r>
          </a:p>
        </p:txBody>
      </p:sp>
    </p:spTree>
    <p:extLst>
      <p:ext uri="{BB962C8B-B14F-4D97-AF65-F5344CB8AC3E}">
        <p14:creationId xmlns:p14="http://schemas.microsoft.com/office/powerpoint/2010/main" val="361163652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000" b="1" i="1" dirty="0" smtClean="0">
                <a:solidFill>
                  <a:srgbClr val="0070C0"/>
                </a:solidFill>
              </a:rPr>
              <a:t>Synthesis and spectral studies of transition metal complexes supported by NO-</a:t>
            </a:r>
            <a:r>
              <a:rPr lang="en-US" sz="2000" b="1" i="1" dirty="0" err="1" smtClean="0">
                <a:solidFill>
                  <a:srgbClr val="0070C0"/>
                </a:solidFill>
              </a:rPr>
              <a:t>bidentate</a:t>
            </a:r>
            <a:r>
              <a:rPr lang="en-US" sz="2000" b="1" i="1" dirty="0" smtClean="0">
                <a:solidFill>
                  <a:srgbClr val="0070C0"/>
                </a:solidFill>
              </a:rPr>
              <a:t> Schiff-Base </a:t>
            </a:r>
            <a:r>
              <a:rPr lang="en-US" sz="2000" b="1" i="1" dirty="0" err="1" smtClean="0">
                <a:solidFill>
                  <a:srgbClr val="0070C0"/>
                </a:solidFill>
              </a:rPr>
              <a:t>ligand</a:t>
            </a:r>
            <a:r>
              <a:rPr lang="en-US" sz="2000" b="1" i="1" dirty="0" smtClean="0">
                <a:solidFill>
                  <a:srgbClr val="0070C0"/>
                </a:solidFill>
              </a:rPr>
              <a:t> </a:t>
            </a:r>
            <a:br>
              <a:rPr lang="en-US" sz="2000" b="1" i="1" dirty="0" smtClean="0">
                <a:solidFill>
                  <a:srgbClr val="0070C0"/>
                </a:solidFill>
              </a:rPr>
            </a:br>
            <a:r>
              <a:rPr lang="da-DK" sz="1800" b="1" dirty="0" smtClean="0">
                <a:solidFill>
                  <a:srgbClr val="0070C0"/>
                </a:solidFill>
              </a:rPr>
              <a:t>Manish K. Shah </a:t>
            </a:r>
            <a:r>
              <a:rPr lang="da-DK" sz="1800" b="1" i="1" dirty="0" smtClean="0">
                <a:solidFill>
                  <a:srgbClr val="0070C0"/>
                </a:solidFill>
              </a:rPr>
              <a:t>et al </a:t>
            </a:r>
            <a:r>
              <a:rPr lang="it-IT" sz="1800" b="1" i="1" dirty="0" smtClean="0">
                <a:solidFill>
                  <a:srgbClr val="0070C0"/>
                </a:solidFill>
              </a:rPr>
              <a:t>Der Chemica Sinica, 2013, 4(1):141-146</a:t>
            </a:r>
            <a:endParaRPr lang="en-US" sz="1800" dirty="0">
              <a:solidFill>
                <a:srgbClr val="0070C0"/>
              </a:solidFill>
            </a:endParaRPr>
          </a:p>
        </p:txBody>
      </p:sp>
      <p:sp>
        <p:nvSpPr>
          <p:cNvPr id="4" name="Slide Number Placeholder 3"/>
          <p:cNvSpPr>
            <a:spLocks noGrp="1"/>
          </p:cNvSpPr>
          <p:nvPr>
            <p:ph type="sldNum" sz="quarter" idx="12"/>
          </p:nvPr>
        </p:nvSpPr>
        <p:spPr/>
        <p:txBody>
          <a:bodyPr/>
          <a:lstStyle/>
          <a:p>
            <a:fld id="{523BF357-579F-4E4B-8D97-2C9857A34FC8}" type="slidenum">
              <a:rPr lang="en-US" smtClean="0"/>
              <a:pPr/>
              <a:t>58</a:t>
            </a:fld>
            <a:endParaRPr lang="en-US"/>
          </a:p>
        </p:txBody>
      </p:sp>
      <p:pic>
        <p:nvPicPr>
          <p:cNvPr id="717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1295400"/>
            <a:ext cx="6400800" cy="257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0" y="3657600"/>
            <a:ext cx="6100762"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725502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a:r>
              <a:rPr lang="en-US" sz="1800" dirty="0">
                <a:effectLst/>
              </a:rPr>
              <a:t> </a:t>
            </a:r>
            <a:br>
              <a:rPr lang="en-US" sz="1800" dirty="0">
                <a:effectLst/>
              </a:rPr>
            </a:br>
            <a:r>
              <a:rPr lang="en-US" sz="1800" dirty="0" smtClean="0">
                <a:effectLst/>
              </a:rPr>
              <a:t>A extraction-spectrophotometric </a:t>
            </a:r>
            <a:r>
              <a:rPr lang="en-US" sz="1800" dirty="0">
                <a:effectLst/>
              </a:rPr>
              <a:t>method for the simultaneous determination of barium and strontium. The method is based on the formation of the ternary complexes with 18C6 and RB with barium and strontium.</a:t>
            </a:r>
            <a:br>
              <a:rPr lang="en-US" sz="1800" dirty="0">
                <a:effectLst/>
              </a:rPr>
            </a:br>
            <a:endParaRPr lang="en-US" sz="1800" dirty="0"/>
          </a:p>
        </p:txBody>
      </p:sp>
      <p:sp>
        <p:nvSpPr>
          <p:cNvPr id="4" name="Slide Number Placeholder 3"/>
          <p:cNvSpPr>
            <a:spLocks noGrp="1"/>
          </p:cNvSpPr>
          <p:nvPr>
            <p:ph type="sldNum" sz="quarter" idx="12"/>
          </p:nvPr>
        </p:nvSpPr>
        <p:spPr/>
        <p:txBody>
          <a:bodyPr/>
          <a:lstStyle/>
          <a:p>
            <a:fld id="{523BF357-579F-4E4B-8D97-2C9857A34FC8}" type="slidenum">
              <a:rPr lang="en-US" smtClean="0"/>
              <a:pPr/>
              <a:t>59</a:t>
            </a:fld>
            <a:endParaRPr lang="en-US"/>
          </a:p>
        </p:txBody>
      </p:sp>
      <p:pic>
        <p:nvPicPr>
          <p:cNvPr id="5" name="Content Placeholder 4"/>
          <p:cNvPicPr>
            <a:picLocks noGrp="1"/>
          </p:cNvPicPr>
          <p:nvPr>
            <p:ph idx="1"/>
          </p:nvPr>
        </p:nvPicPr>
        <p:blipFill>
          <a:blip r:embed="rId2" cstate="print"/>
          <a:srcRect/>
          <a:stretch>
            <a:fillRect/>
          </a:stretch>
        </p:blipFill>
        <p:spPr bwMode="auto">
          <a:xfrm>
            <a:off x="1524000" y="2057400"/>
            <a:ext cx="3446346" cy="2614509"/>
          </a:xfrm>
          <a:prstGeom prst="rect">
            <a:avLst/>
          </a:prstGeom>
          <a:noFill/>
          <a:ln w="9525">
            <a:noFill/>
            <a:miter lim="800000"/>
            <a:headEnd/>
            <a:tailEnd/>
          </a:ln>
        </p:spPr>
      </p:pic>
      <p:pic>
        <p:nvPicPr>
          <p:cNvPr id="6" name="irc_mi" descr="http://origin-ars.els-cdn.com/content/image/1-s2.0-S0079670000000113-gr21.gif"/>
          <p:cNvPicPr/>
          <p:nvPr/>
        </p:nvPicPr>
        <p:blipFill>
          <a:blip r:embed="rId3" cstate="print"/>
          <a:srcRect/>
          <a:stretch>
            <a:fillRect/>
          </a:stretch>
        </p:blipFill>
        <p:spPr bwMode="auto">
          <a:xfrm>
            <a:off x="5105400" y="1828800"/>
            <a:ext cx="3505200" cy="3276600"/>
          </a:xfrm>
          <a:prstGeom prst="rect">
            <a:avLst/>
          </a:prstGeom>
          <a:noFill/>
          <a:ln w="9525">
            <a:noFill/>
            <a:miter lim="800000"/>
            <a:headEnd/>
            <a:tailEnd/>
          </a:ln>
        </p:spPr>
      </p:pic>
    </p:spTree>
    <p:extLst>
      <p:ext uri="{BB962C8B-B14F-4D97-AF65-F5344CB8AC3E}">
        <p14:creationId xmlns:p14="http://schemas.microsoft.com/office/powerpoint/2010/main" val="40326560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23BF357-579F-4E4B-8D97-2C9857A34FC8}" type="slidenum">
              <a:rPr lang="en-US" smtClean="0"/>
              <a:pPr/>
              <a:t>6</a:t>
            </a:fld>
            <a:endParaRPr lang="en-US"/>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838200"/>
            <a:ext cx="7848601"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038600" y="5638800"/>
            <a:ext cx="3352800" cy="369332"/>
          </a:xfrm>
          <a:prstGeom prst="rect">
            <a:avLst/>
          </a:prstGeom>
          <a:noFill/>
        </p:spPr>
        <p:txBody>
          <a:bodyPr wrap="square" rtlCol="0">
            <a:spAutoFit/>
          </a:bodyPr>
          <a:lstStyle/>
          <a:p>
            <a:r>
              <a:rPr lang="en-US" dirty="0" smtClean="0">
                <a:solidFill>
                  <a:srgbClr val="FF0000"/>
                </a:solidFill>
              </a:rPr>
              <a:t>Violet                                  Red  </a:t>
            </a:r>
            <a:endParaRPr lang="en-US" dirty="0">
              <a:solidFill>
                <a:srgbClr val="FF0000"/>
              </a:solidFill>
            </a:endParaRPr>
          </a:p>
        </p:txBody>
      </p:sp>
    </p:spTree>
    <p:extLst>
      <p:ext uri="{BB962C8B-B14F-4D97-AF65-F5344CB8AC3E}">
        <p14:creationId xmlns:p14="http://schemas.microsoft.com/office/powerpoint/2010/main" val="178999545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838200"/>
            <a:ext cx="7498080" cy="1143000"/>
          </a:xfrm>
        </p:spPr>
        <p:txBody>
          <a:bodyPr>
            <a:noAutofit/>
          </a:bodyPr>
          <a:lstStyle/>
          <a:p>
            <a:r>
              <a:rPr lang="en-US" sz="1400" dirty="0">
                <a:effectLst/>
              </a:rPr>
              <a:t/>
            </a:r>
            <a:br>
              <a:rPr lang="en-US" sz="1400" dirty="0">
                <a:effectLst/>
              </a:rPr>
            </a:br>
            <a:r>
              <a:rPr lang="en-US" sz="1400" b="1" dirty="0">
                <a:effectLst/>
              </a:rPr>
              <a:t>Source : </a:t>
            </a:r>
            <a:r>
              <a:rPr lang="en-US" sz="1400" b="1" dirty="0" err="1">
                <a:effectLst/>
              </a:rPr>
              <a:t>Jahanbakhsh</a:t>
            </a:r>
            <a:r>
              <a:rPr lang="en-US" sz="1400" b="1" dirty="0">
                <a:effectLst/>
              </a:rPr>
              <a:t> GHASEMI, </a:t>
            </a:r>
            <a:r>
              <a:rPr lang="en-US" sz="1400" b="1" dirty="0" err="1">
                <a:effectLst/>
              </a:rPr>
              <a:t>Alireza</a:t>
            </a:r>
            <a:r>
              <a:rPr lang="en-US" sz="1400" b="1" dirty="0">
                <a:effectLst/>
              </a:rPr>
              <a:t> NIKRAH and Ali NIAZI</a:t>
            </a:r>
            <a:r>
              <a:rPr lang="en-US" sz="1400" dirty="0">
                <a:effectLst/>
              </a:rPr>
              <a:t/>
            </a:r>
            <a:br>
              <a:rPr lang="en-US" sz="1400" dirty="0">
                <a:effectLst/>
              </a:rPr>
            </a:br>
            <a:r>
              <a:rPr lang="en-US" sz="1400" b="1" dirty="0">
                <a:effectLst/>
              </a:rPr>
              <a:t>Extraction-Spectrophotometric Determination of Trace</a:t>
            </a:r>
            <a:r>
              <a:rPr lang="en-US" sz="1400" dirty="0">
                <a:effectLst/>
              </a:rPr>
              <a:t/>
            </a:r>
            <a:br>
              <a:rPr lang="en-US" sz="1400" dirty="0">
                <a:effectLst/>
              </a:rPr>
            </a:br>
            <a:r>
              <a:rPr lang="en-US" sz="1400" b="1" dirty="0">
                <a:effectLst/>
              </a:rPr>
              <a:t>Amounts of Barium and Strontium by 18-Crown-6 and</a:t>
            </a:r>
            <a:r>
              <a:rPr lang="en-US" sz="1400" dirty="0">
                <a:effectLst/>
              </a:rPr>
              <a:t/>
            </a:r>
            <a:br>
              <a:rPr lang="en-US" sz="1400" dirty="0">
                <a:effectLst/>
              </a:rPr>
            </a:br>
            <a:r>
              <a:rPr lang="en-US" sz="1400" b="1" dirty="0">
                <a:effectLst/>
              </a:rPr>
              <a:t>Rose Bengal Using Partial Least Squares, </a:t>
            </a:r>
            <a:r>
              <a:rPr lang="en-US" sz="1400" b="1" i="1" dirty="0">
                <a:effectLst/>
              </a:rPr>
              <a:t>Turk J </a:t>
            </a:r>
            <a:r>
              <a:rPr lang="en-US" sz="1400" b="1" i="1" dirty="0" err="1">
                <a:effectLst/>
              </a:rPr>
              <a:t>Chem</a:t>
            </a:r>
            <a:r>
              <a:rPr lang="en-US" sz="1400" b="1" i="1" dirty="0">
                <a:effectLst/>
              </a:rPr>
              <a:t> 29 (2005) , 669-678.</a:t>
            </a:r>
            <a:r>
              <a:rPr lang="en-US" sz="1400" dirty="0">
                <a:effectLst/>
              </a:rPr>
              <a:t/>
            </a:r>
            <a:br>
              <a:rPr lang="en-US" sz="1400" dirty="0">
                <a:effectLst/>
              </a:rPr>
            </a:br>
            <a:endParaRPr lang="en-US" sz="1400" dirty="0"/>
          </a:p>
        </p:txBody>
      </p:sp>
      <p:sp>
        <p:nvSpPr>
          <p:cNvPr id="4" name="Slide Number Placeholder 3"/>
          <p:cNvSpPr>
            <a:spLocks noGrp="1"/>
          </p:cNvSpPr>
          <p:nvPr>
            <p:ph type="sldNum" sz="quarter" idx="12"/>
          </p:nvPr>
        </p:nvSpPr>
        <p:spPr/>
        <p:txBody>
          <a:bodyPr/>
          <a:lstStyle/>
          <a:p>
            <a:fld id="{523BF357-579F-4E4B-8D97-2C9857A34FC8}" type="slidenum">
              <a:rPr lang="en-US" smtClean="0"/>
              <a:pPr/>
              <a:t>60</a:t>
            </a:fld>
            <a:endParaRPr lang="en-US"/>
          </a:p>
        </p:txBody>
      </p:sp>
      <p:pic>
        <p:nvPicPr>
          <p:cNvPr id="5" name="Content Placeholder 4"/>
          <p:cNvPicPr>
            <a:picLocks noGrp="1"/>
          </p:cNvPicPr>
          <p:nvPr>
            <p:ph idx="1"/>
          </p:nvPr>
        </p:nvPicPr>
        <p:blipFill>
          <a:blip r:embed="rId2" cstate="print"/>
          <a:srcRect/>
          <a:stretch>
            <a:fillRect/>
          </a:stretch>
        </p:blipFill>
        <p:spPr bwMode="auto">
          <a:xfrm>
            <a:off x="4885762" y="2305524"/>
            <a:ext cx="4029638" cy="3790476"/>
          </a:xfrm>
          <a:prstGeom prst="rect">
            <a:avLst/>
          </a:prstGeom>
          <a:noFill/>
          <a:ln w="9525">
            <a:noFill/>
            <a:miter lim="800000"/>
            <a:headEnd/>
            <a:tailEnd/>
          </a:ln>
        </p:spPr>
      </p:pic>
      <p:sp>
        <p:nvSpPr>
          <p:cNvPr id="7" name="TextBox 6"/>
          <p:cNvSpPr txBox="1"/>
          <p:nvPr/>
        </p:nvSpPr>
        <p:spPr>
          <a:xfrm>
            <a:off x="990600" y="3352800"/>
            <a:ext cx="3962400" cy="1754326"/>
          </a:xfrm>
          <a:prstGeom prst="rect">
            <a:avLst/>
          </a:prstGeom>
          <a:noFill/>
        </p:spPr>
        <p:txBody>
          <a:bodyPr wrap="square" rtlCol="0">
            <a:spAutoFit/>
          </a:bodyPr>
          <a:lstStyle/>
          <a:p>
            <a:r>
              <a:rPr lang="en-US" b="1" dirty="0"/>
              <a:t>Figure :  </a:t>
            </a:r>
            <a:r>
              <a:rPr lang="en-US" dirty="0"/>
              <a:t>Absorption spectra of barium and strontium ternary complexes and their mixture. (1) RB-18C6, (2)  RB-Ba-18C6, Ba 5 </a:t>
            </a:r>
            <a:r>
              <a:rPr lang="en-US" i="1" dirty="0"/>
              <a:t>_</a:t>
            </a:r>
            <a:r>
              <a:rPr lang="en-US" dirty="0"/>
              <a:t>g mL</a:t>
            </a:r>
            <a:r>
              <a:rPr lang="en-US" i="1" dirty="0"/>
              <a:t>−</a:t>
            </a:r>
            <a:r>
              <a:rPr lang="en-US" dirty="0"/>
              <a:t>1, (3) RB-Sr-18C6, </a:t>
            </a:r>
            <a:r>
              <a:rPr lang="en-US" dirty="0" err="1"/>
              <a:t>Sr</a:t>
            </a:r>
            <a:r>
              <a:rPr lang="en-US" dirty="0"/>
              <a:t> 4.5 </a:t>
            </a:r>
            <a:r>
              <a:rPr lang="en-US" i="1" dirty="0"/>
              <a:t>_</a:t>
            </a:r>
            <a:r>
              <a:rPr lang="en-US" dirty="0"/>
              <a:t>g mL</a:t>
            </a:r>
            <a:r>
              <a:rPr lang="en-US" i="1" dirty="0"/>
              <a:t>−</a:t>
            </a:r>
            <a:r>
              <a:rPr lang="en-US" dirty="0"/>
              <a:t>1 (4) mixture of Ba 4 </a:t>
            </a:r>
            <a:r>
              <a:rPr lang="en-US" i="1" dirty="0"/>
              <a:t>_</a:t>
            </a:r>
            <a:r>
              <a:rPr lang="en-US" dirty="0"/>
              <a:t>g mL</a:t>
            </a:r>
            <a:r>
              <a:rPr lang="en-US" i="1" dirty="0"/>
              <a:t>−</a:t>
            </a:r>
            <a:r>
              <a:rPr lang="en-US" dirty="0"/>
              <a:t>1 and </a:t>
            </a:r>
            <a:r>
              <a:rPr lang="en-US" dirty="0" err="1"/>
              <a:t>Sr</a:t>
            </a:r>
            <a:r>
              <a:rPr lang="en-US" dirty="0"/>
              <a:t> 3 </a:t>
            </a:r>
            <a:r>
              <a:rPr lang="en-US" i="1" dirty="0"/>
              <a:t>_</a:t>
            </a:r>
            <a:r>
              <a:rPr lang="en-US" dirty="0"/>
              <a:t>g mL</a:t>
            </a:r>
            <a:r>
              <a:rPr lang="en-US" i="1" dirty="0"/>
              <a:t>−</a:t>
            </a:r>
            <a:r>
              <a:rPr lang="en-US" dirty="0"/>
              <a:t>1.</a:t>
            </a:r>
          </a:p>
        </p:txBody>
      </p:sp>
    </p:spTree>
    <p:extLst>
      <p:ext uri="{BB962C8B-B14F-4D97-AF65-F5344CB8AC3E}">
        <p14:creationId xmlns:p14="http://schemas.microsoft.com/office/powerpoint/2010/main" val="241906967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498080" cy="685800"/>
          </a:xfrm>
        </p:spPr>
        <p:txBody>
          <a:bodyPr>
            <a:normAutofit/>
          </a:bodyPr>
          <a:lstStyle/>
          <a:p>
            <a:r>
              <a:rPr lang="en-US" sz="3600" dirty="0" smtClean="0">
                <a:effectLst/>
              </a:rPr>
              <a:t>Applications of the reported methods</a:t>
            </a:r>
            <a:endParaRPr lang="tr-TR" sz="3600" dirty="0">
              <a:effectLst/>
            </a:endParaRPr>
          </a:p>
        </p:txBody>
      </p:sp>
      <p:sp>
        <p:nvSpPr>
          <p:cNvPr id="4" name="Slide Number Placeholder 3"/>
          <p:cNvSpPr>
            <a:spLocks noGrp="1"/>
          </p:cNvSpPr>
          <p:nvPr>
            <p:ph type="sldNum" sz="quarter" idx="12"/>
          </p:nvPr>
        </p:nvSpPr>
        <p:spPr/>
        <p:txBody>
          <a:bodyPr/>
          <a:lstStyle/>
          <a:p>
            <a:fld id="{523BF357-579F-4E4B-8D97-2C9857A34FC8}" type="slidenum">
              <a:rPr lang="en-US" smtClean="0"/>
              <a:pPr/>
              <a:t>61</a:t>
            </a:fld>
            <a:endParaRPr lang="en-US"/>
          </a:p>
        </p:txBody>
      </p:sp>
      <p:pic>
        <p:nvPicPr>
          <p:cNvPr id="66562" name="Picture 2"/>
          <p:cNvPicPr>
            <a:picLocks noGrp="1" noChangeAspect="1" noChangeArrowheads="1"/>
          </p:cNvPicPr>
          <p:nvPr>
            <p:ph idx="1"/>
          </p:nvPr>
        </p:nvPicPr>
        <p:blipFill>
          <a:blip r:embed="rId2" cstate="print">
            <a:duotone>
              <a:prstClr val="black"/>
              <a:schemeClr val="accent1">
                <a:tint val="45000"/>
                <a:satMod val="400000"/>
              </a:schemeClr>
            </a:duotone>
            <a:lum/>
          </a:blip>
          <a:srcRect/>
          <a:stretch>
            <a:fillRect/>
          </a:stretch>
        </p:blipFill>
        <p:spPr bwMode="auto">
          <a:xfrm>
            <a:off x="0" y="762000"/>
            <a:ext cx="4476479" cy="5068340"/>
          </a:xfrm>
          <a:prstGeom prst="rect">
            <a:avLst/>
          </a:prstGeom>
          <a:ln>
            <a:noFill/>
          </a:ln>
          <a:effectLst>
            <a:outerShdw blurRad="292100" dist="139700" dir="2700000" algn="tl" rotWithShape="0">
              <a:srgbClr val="333333">
                <a:alpha val="65000"/>
              </a:srgbClr>
            </a:outerShdw>
          </a:effectLst>
        </p:spPr>
      </p:pic>
      <p:pic>
        <p:nvPicPr>
          <p:cNvPr id="66563" name="Picture 3"/>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4419600" y="638175"/>
            <a:ext cx="4724400" cy="6219825"/>
          </a:xfrm>
          <a:prstGeom prst="rect">
            <a:avLst/>
          </a:prstGeom>
          <a:noFill/>
          <a:ln w="9525">
            <a:noFill/>
            <a:miter lim="800000"/>
            <a:headEnd/>
            <a:tailEnd/>
          </a:ln>
        </p:spPr>
      </p:pic>
      <p:pic>
        <p:nvPicPr>
          <p:cNvPr id="66564" name="Picture 4"/>
          <p:cNvPicPr>
            <a:picLocks noChangeAspect="1" noChangeArrowheads="1"/>
          </p:cNvPicPr>
          <p:nvPr/>
        </p:nvPicPr>
        <p:blipFill>
          <a:blip r:embed="rId4" cstate="print">
            <a:duotone>
              <a:prstClr val="black"/>
              <a:schemeClr val="accent3">
                <a:tint val="45000"/>
                <a:satMod val="400000"/>
              </a:schemeClr>
            </a:duotone>
          </a:blip>
          <a:srcRect/>
          <a:stretch>
            <a:fillRect/>
          </a:stretch>
        </p:blipFill>
        <p:spPr bwMode="auto">
          <a:xfrm>
            <a:off x="0" y="5867400"/>
            <a:ext cx="4419600" cy="419100"/>
          </a:xfrm>
          <a:prstGeom prst="rect">
            <a:avLst/>
          </a:prstGeom>
          <a:noFill/>
          <a:ln w="9525">
            <a:noFill/>
            <a:miter lim="800000"/>
            <a:headEnd/>
            <a:tailEnd/>
          </a:ln>
        </p:spPr>
      </p:pic>
      <p:sp>
        <p:nvSpPr>
          <p:cNvPr id="8" name="Rectangle 7"/>
          <p:cNvSpPr/>
          <p:nvPr/>
        </p:nvSpPr>
        <p:spPr>
          <a:xfrm>
            <a:off x="1219200" y="6324600"/>
            <a:ext cx="2095445" cy="369332"/>
          </a:xfrm>
          <a:prstGeom prst="rect">
            <a:avLst/>
          </a:prstGeom>
          <a:solidFill>
            <a:schemeClr val="accent3">
              <a:lumMod val="40000"/>
              <a:lumOff val="60000"/>
            </a:schemeClr>
          </a:solidFill>
        </p:spPr>
        <p:txBody>
          <a:bodyPr wrap="none">
            <a:spAutoFit/>
          </a:bodyPr>
          <a:lstStyle/>
          <a:p>
            <a:r>
              <a:rPr lang="en-US" b="1" dirty="0" smtClean="0"/>
              <a:t>Anal. Chem. 2007</a:t>
            </a:r>
            <a:endParaRPr lang="tr-TR"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b="1" i="1" dirty="0" smtClean="0">
                <a:solidFill>
                  <a:schemeClr val="tx2"/>
                </a:solidFill>
                <a:effectLst/>
              </a:rPr>
              <a:t>Study of protein – metal interactions or monitoring</a:t>
            </a:r>
            <a:endParaRPr lang="tr-TR" sz="3200" b="1" dirty="0">
              <a:solidFill>
                <a:schemeClr val="tx2"/>
              </a:solidFill>
              <a:effectLst/>
            </a:endParaRPr>
          </a:p>
        </p:txBody>
      </p:sp>
      <p:sp>
        <p:nvSpPr>
          <p:cNvPr id="3" name="Content Placeholder 2"/>
          <p:cNvSpPr>
            <a:spLocks noGrp="1"/>
          </p:cNvSpPr>
          <p:nvPr>
            <p:ph idx="1"/>
          </p:nvPr>
        </p:nvSpPr>
        <p:spPr>
          <a:xfrm>
            <a:off x="1447800" y="1676400"/>
            <a:ext cx="7498080" cy="4800600"/>
          </a:xfrm>
        </p:spPr>
        <p:txBody>
          <a:bodyPr>
            <a:normAutofit fontScale="70000" lnSpcReduction="20000"/>
          </a:bodyPr>
          <a:lstStyle/>
          <a:p>
            <a:pPr algn="just"/>
            <a:r>
              <a:rPr lang="en-US" b="1" dirty="0" smtClean="0"/>
              <a:t>Study of the interactions of metal complexes with</a:t>
            </a:r>
          </a:p>
          <a:p>
            <a:pPr algn="just">
              <a:buNone/>
            </a:pPr>
            <a:r>
              <a:rPr lang="en-US" b="1" dirty="0" smtClean="0"/>
              <a:t>biological targets is of extreme interest in medicinal</a:t>
            </a:r>
          </a:p>
          <a:p>
            <a:pPr algn="just">
              <a:buNone/>
            </a:pPr>
            <a:r>
              <a:rPr lang="tr-TR" b="1" dirty="0" smtClean="0"/>
              <a:t>Chemistry</a:t>
            </a:r>
            <a:r>
              <a:rPr lang="en-US" b="1" dirty="0" smtClean="0"/>
              <a:t>.</a:t>
            </a:r>
          </a:p>
          <a:p>
            <a:pPr algn="just">
              <a:buNone/>
            </a:pPr>
            <a:endParaRPr lang="tr-TR" b="1" dirty="0" smtClean="0"/>
          </a:p>
          <a:p>
            <a:pPr algn="just">
              <a:buNone/>
            </a:pPr>
            <a:r>
              <a:rPr lang="en-US" b="1" dirty="0" smtClean="0"/>
              <a:t>•It is known now that platinum complexes interact with</a:t>
            </a:r>
          </a:p>
          <a:p>
            <a:pPr algn="just">
              <a:buNone/>
            </a:pPr>
            <a:r>
              <a:rPr lang="en-US" b="1" dirty="0" smtClean="0"/>
              <a:t>DNA, titanium complexes with proteins, gold(I) complexes interact with </a:t>
            </a:r>
            <a:r>
              <a:rPr lang="en-US" b="1" dirty="0" err="1" smtClean="0"/>
              <a:t>thioreductin</a:t>
            </a:r>
            <a:r>
              <a:rPr lang="en-US" b="1" dirty="0" smtClean="0"/>
              <a:t> </a:t>
            </a:r>
            <a:r>
              <a:rPr lang="en-US" b="1" dirty="0" err="1" smtClean="0"/>
              <a:t>reductase</a:t>
            </a:r>
            <a:r>
              <a:rPr lang="en-US" b="1" dirty="0" smtClean="0"/>
              <a:t>, gallium complexes </a:t>
            </a:r>
            <a:r>
              <a:rPr lang="tr-TR" b="1" dirty="0" smtClean="0"/>
              <a:t>with ribonucleotide reductase…</a:t>
            </a:r>
            <a:endParaRPr lang="en-US" b="1" dirty="0" smtClean="0"/>
          </a:p>
          <a:p>
            <a:pPr algn="just">
              <a:buNone/>
            </a:pPr>
            <a:endParaRPr lang="tr-TR" b="1" dirty="0" smtClean="0"/>
          </a:p>
          <a:p>
            <a:pPr algn="just">
              <a:buNone/>
            </a:pPr>
            <a:r>
              <a:rPr lang="en-US" b="1" dirty="0" smtClean="0"/>
              <a:t>• This is due in part to the advances in some techniques</a:t>
            </a:r>
          </a:p>
          <a:p>
            <a:pPr algn="just">
              <a:buNone/>
            </a:pPr>
            <a:r>
              <a:rPr lang="tr-TR" b="1" dirty="0" smtClean="0"/>
              <a:t>such as UV-vis, cyclovoltammetry, fluorescence, NMR, IR…</a:t>
            </a:r>
            <a:endParaRPr lang="tr-TR" b="1" dirty="0"/>
          </a:p>
        </p:txBody>
      </p:sp>
      <p:sp>
        <p:nvSpPr>
          <p:cNvPr id="4" name="Slide Number Placeholder 3"/>
          <p:cNvSpPr>
            <a:spLocks noGrp="1"/>
          </p:cNvSpPr>
          <p:nvPr>
            <p:ph type="sldNum" sz="quarter" idx="12"/>
          </p:nvPr>
        </p:nvSpPr>
        <p:spPr/>
        <p:txBody>
          <a:bodyPr/>
          <a:lstStyle/>
          <a:p>
            <a:fld id="{523BF357-579F-4E4B-8D97-2C9857A34FC8}" type="slidenum">
              <a:rPr lang="en-US" smtClean="0"/>
              <a:pPr/>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4" name="Slide Number Placeholder 3"/>
          <p:cNvSpPr>
            <a:spLocks noGrp="1"/>
          </p:cNvSpPr>
          <p:nvPr>
            <p:ph type="sldNum" sz="quarter" idx="12"/>
          </p:nvPr>
        </p:nvSpPr>
        <p:spPr/>
        <p:txBody>
          <a:bodyPr/>
          <a:lstStyle/>
          <a:p>
            <a:fld id="{523BF357-579F-4E4B-8D97-2C9857A34FC8}" type="slidenum">
              <a:rPr lang="en-US" smtClean="0"/>
              <a:pPr/>
              <a:t>63</a:t>
            </a:fld>
            <a:endParaRPr lang="en-US"/>
          </a:p>
        </p:txBody>
      </p:sp>
      <p:pic>
        <p:nvPicPr>
          <p:cNvPr id="118786" name="Picture 2"/>
          <p:cNvPicPr>
            <a:picLocks noGrp="1" noChangeAspect="1" noChangeArrowheads="1"/>
          </p:cNvPicPr>
          <p:nvPr>
            <p:ph idx="1"/>
          </p:nvPr>
        </p:nvPicPr>
        <p:blipFill>
          <a:blip r:embed="rId2" cstate="print"/>
          <a:srcRect/>
          <a:stretch>
            <a:fillRect/>
          </a:stretch>
        </p:blipFill>
        <p:spPr bwMode="auto">
          <a:xfrm>
            <a:off x="914400" y="0"/>
            <a:ext cx="7499350" cy="2834350"/>
          </a:xfrm>
          <a:prstGeom prst="rect">
            <a:avLst/>
          </a:prstGeom>
          <a:noFill/>
          <a:ln w="9525">
            <a:noFill/>
            <a:miter lim="800000"/>
            <a:headEnd/>
            <a:tailEnd/>
          </a:ln>
        </p:spPr>
      </p:pic>
      <p:sp>
        <p:nvSpPr>
          <p:cNvPr id="6" name="TextBox 5"/>
          <p:cNvSpPr txBox="1"/>
          <p:nvPr/>
        </p:nvSpPr>
        <p:spPr>
          <a:xfrm>
            <a:off x="1295400" y="3200400"/>
            <a:ext cx="7620000" cy="2862322"/>
          </a:xfrm>
          <a:prstGeom prst="rect">
            <a:avLst/>
          </a:prstGeom>
          <a:noFill/>
        </p:spPr>
        <p:txBody>
          <a:bodyPr wrap="square" rtlCol="0">
            <a:spAutoFit/>
          </a:bodyPr>
          <a:lstStyle/>
          <a:p>
            <a:endParaRPr lang="tr-TR" dirty="0" smtClean="0"/>
          </a:p>
          <a:p>
            <a:r>
              <a:rPr lang="en-US" dirty="0" smtClean="0"/>
              <a:t> Removal of iron excess is the core of the treatment of iron overload caused by multiple transfusions for </a:t>
            </a:r>
            <a:r>
              <a:rPr lang="en-US" dirty="0" err="1" smtClean="0"/>
              <a:t>thalassemia</a:t>
            </a:r>
            <a:r>
              <a:rPr lang="en-US" dirty="0" smtClean="0"/>
              <a:t> syndrome. </a:t>
            </a:r>
          </a:p>
          <a:p>
            <a:endParaRPr lang="en-US" dirty="0" smtClean="0"/>
          </a:p>
          <a:p>
            <a:r>
              <a:rPr lang="en-US" dirty="0" smtClean="0"/>
              <a:t>Chronically transfused patients develop overload that leads to organ damage and ultimately to death.</a:t>
            </a:r>
          </a:p>
          <a:p>
            <a:endParaRPr lang="en-US" dirty="0" smtClean="0"/>
          </a:p>
          <a:p>
            <a:r>
              <a:rPr lang="en-US" dirty="0" smtClean="0"/>
              <a:t>Regular subcutaneous administration of </a:t>
            </a:r>
            <a:r>
              <a:rPr lang="en-US" dirty="0" err="1" smtClean="0"/>
              <a:t>deferoxamine</a:t>
            </a:r>
            <a:r>
              <a:rPr lang="en-US" dirty="0" smtClean="0"/>
              <a:t> has dramatically altered the prognosis of </a:t>
            </a:r>
            <a:r>
              <a:rPr lang="en-US" dirty="0" err="1" smtClean="0"/>
              <a:t>thalassemia</a:t>
            </a:r>
            <a:r>
              <a:rPr lang="en-US" dirty="0" smtClean="0"/>
              <a:t> major and is considered the standard iron </a:t>
            </a:r>
            <a:r>
              <a:rPr lang="en-US" dirty="0" err="1" smtClean="0"/>
              <a:t>chelation</a:t>
            </a:r>
            <a:r>
              <a:rPr lang="en-US" dirty="0" smtClean="0"/>
              <a:t> therapy at present .</a:t>
            </a:r>
            <a:endParaRPr lang="tr-TR"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3"/>
          <p:cNvPicPr>
            <a:picLocks noGrp="1" noChangeAspect="1" noChangeArrowheads="1"/>
          </p:cNvPicPr>
          <p:nvPr>
            <p:ph idx="1"/>
          </p:nvPr>
        </p:nvPicPr>
        <p:blipFill>
          <a:blip r:embed="rId2" cstate="print">
            <a:lum contrast="42000"/>
          </a:blip>
          <a:stretch>
            <a:fillRect/>
          </a:stretch>
        </p:blipFill>
        <p:spPr bwMode="ltGray">
          <a:xfrm>
            <a:off x="2099060" y="1542728"/>
            <a:ext cx="6171429" cy="4610744"/>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523BF357-579F-4E4B-8D97-2C9857A34FC8}" type="slidenum">
              <a:rPr lang="en-US" smtClean="0"/>
              <a:pPr/>
              <a:t>64</a:t>
            </a:fld>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          Conclusion</a:t>
            </a:r>
            <a:endParaRPr lang="en-US" dirty="0">
              <a:solidFill>
                <a:srgbClr val="0070C0"/>
              </a:solidFill>
            </a:endParaRPr>
          </a:p>
        </p:txBody>
      </p:sp>
      <p:sp>
        <p:nvSpPr>
          <p:cNvPr id="4" name="Slide Number Placeholder 3"/>
          <p:cNvSpPr>
            <a:spLocks noGrp="1"/>
          </p:cNvSpPr>
          <p:nvPr>
            <p:ph type="sldNum" sz="quarter" idx="12"/>
          </p:nvPr>
        </p:nvSpPr>
        <p:spPr/>
        <p:txBody>
          <a:bodyPr/>
          <a:lstStyle/>
          <a:p>
            <a:fld id="{523BF357-579F-4E4B-8D97-2C9857A34FC8}" type="slidenum">
              <a:rPr lang="en-US" smtClean="0"/>
              <a:pPr/>
              <a:t>65</a:t>
            </a:fld>
            <a:endParaRPr lang="en-US"/>
          </a:p>
        </p:txBody>
      </p:sp>
      <p:pic>
        <p:nvPicPr>
          <p:cNvPr id="819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371600"/>
            <a:ext cx="80772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640844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23BF357-579F-4E4B-8D97-2C9857A34FC8}" type="slidenum">
              <a:rPr lang="en-US" smtClean="0"/>
              <a:pPr/>
              <a:t>66</a:t>
            </a:fld>
            <a:endParaRPr lang="en-US"/>
          </a:p>
        </p:txBody>
      </p:sp>
      <p:pic>
        <p:nvPicPr>
          <p:cNvPr id="119810" name="Picture 2"/>
          <p:cNvPicPr>
            <a:picLocks noGrp="1" noChangeAspect="1" noChangeArrowheads="1"/>
          </p:cNvPicPr>
          <p:nvPr>
            <p:ph idx="1"/>
          </p:nvPr>
        </p:nvPicPr>
        <p:blipFill>
          <a:blip r:embed="rId2" cstate="print"/>
          <a:srcRect/>
          <a:stretch>
            <a:fillRect/>
          </a:stretch>
        </p:blipFill>
        <p:spPr bwMode="auto">
          <a:xfrm>
            <a:off x="2590800" y="1295400"/>
            <a:ext cx="4420017" cy="4586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9800" y="381000"/>
            <a:ext cx="8153400" cy="6019800"/>
          </a:xfrm>
        </p:spPr>
        <p:txBody>
          <a:bodyPr>
            <a:normAutofit fontScale="92500" lnSpcReduction="20000"/>
          </a:bodyPr>
          <a:lstStyle/>
          <a:p>
            <a:pPr algn="ctr">
              <a:buNone/>
            </a:pPr>
            <a:r>
              <a:rPr lang="en-US" b="1" dirty="0" smtClean="0"/>
              <a:t>	</a:t>
            </a:r>
          </a:p>
          <a:p>
            <a:r>
              <a:rPr lang="en-US" b="1" dirty="0" smtClean="0"/>
              <a:t> </a:t>
            </a:r>
            <a:r>
              <a:rPr lang="en-US" b="1" dirty="0" smtClean="0">
                <a:solidFill>
                  <a:srgbClr val="0070C0"/>
                </a:solidFill>
              </a:rPr>
              <a:t>Beer-Lambert Law</a:t>
            </a:r>
          </a:p>
          <a:p>
            <a:r>
              <a:rPr lang="en-US" dirty="0" smtClean="0"/>
              <a:t>The absorption at any wavelength obeys the Beer-Lambert Law:</a:t>
            </a:r>
          </a:p>
          <a:p>
            <a:endParaRPr lang="en-US" dirty="0" smtClean="0"/>
          </a:p>
          <a:p>
            <a:r>
              <a:rPr lang="en-US" i="1" dirty="0" smtClean="0"/>
              <a:t>                                    A = log(Io/I) = </a:t>
            </a:r>
            <a:r>
              <a:rPr lang="el-GR" i="1" dirty="0" smtClean="0"/>
              <a:t>ε</a:t>
            </a:r>
            <a:r>
              <a:rPr lang="en-US" i="1" dirty="0" err="1" smtClean="0"/>
              <a:t>cb</a:t>
            </a:r>
            <a:endParaRPr lang="en-US" i="1" dirty="0" smtClean="0"/>
          </a:p>
          <a:p>
            <a:pPr>
              <a:buNone/>
            </a:pPr>
            <a:endParaRPr lang="en-US" i="1" dirty="0" smtClean="0"/>
          </a:p>
          <a:p>
            <a:r>
              <a:rPr lang="en-US" dirty="0" smtClean="0"/>
              <a:t>where </a:t>
            </a:r>
            <a:r>
              <a:rPr lang="en-US" i="1" dirty="0" smtClean="0"/>
              <a:t>A = absorbance</a:t>
            </a:r>
          </a:p>
          <a:p>
            <a:r>
              <a:rPr lang="en-US" i="1" dirty="0" smtClean="0"/>
              <a:t>Io = incident light intensity</a:t>
            </a:r>
          </a:p>
          <a:p>
            <a:r>
              <a:rPr lang="en-US" i="1" dirty="0" smtClean="0"/>
              <a:t>I = transmitted light intensity</a:t>
            </a:r>
          </a:p>
          <a:p>
            <a:r>
              <a:rPr lang="en-US" dirty="0" smtClean="0"/>
              <a:t>ε = molar </a:t>
            </a:r>
            <a:r>
              <a:rPr lang="en-US" dirty="0" err="1" smtClean="0"/>
              <a:t>absorptivity</a:t>
            </a:r>
            <a:r>
              <a:rPr lang="en-US" dirty="0" smtClean="0"/>
              <a:t> at a particular wavelength</a:t>
            </a:r>
          </a:p>
          <a:p>
            <a:r>
              <a:rPr lang="en-US" i="1" dirty="0" smtClean="0"/>
              <a:t>c = molar concentration</a:t>
            </a:r>
          </a:p>
          <a:p>
            <a:r>
              <a:rPr lang="en-US" i="1" dirty="0" smtClean="0"/>
              <a:t>b = path length through the absorbing medium</a:t>
            </a:r>
            <a:endParaRPr lang="en-US" dirty="0"/>
          </a:p>
        </p:txBody>
      </p:sp>
      <p:sp>
        <p:nvSpPr>
          <p:cNvPr id="4" name="Slide Number Placeholder 3"/>
          <p:cNvSpPr>
            <a:spLocks noGrp="1"/>
          </p:cNvSpPr>
          <p:nvPr>
            <p:ph type="sldNum" sz="quarter" idx="12"/>
          </p:nvPr>
        </p:nvSpPr>
        <p:spPr/>
        <p:txBody>
          <a:bodyPr/>
          <a:lstStyle/>
          <a:p>
            <a:fld id="{523BF357-579F-4E4B-8D97-2C9857A34FC8}"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 </a:t>
            </a:r>
            <a:r>
              <a:rPr lang="en-US" sz="2800" dirty="0" smtClean="0">
                <a:solidFill>
                  <a:srgbClr val="0070C0"/>
                </a:solidFill>
                <a:latin typeface="Arial" pitchFamily="34" charset="0"/>
                <a:cs typeface="Arial" pitchFamily="34" charset="0"/>
              </a:rPr>
              <a:t>Design of UV-Visible Spectrophotometer</a:t>
            </a:r>
            <a:endParaRPr lang="en-US" sz="2800" dirty="0">
              <a:solidFill>
                <a:srgbClr val="0070C0"/>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523BF357-579F-4E4B-8D97-2C9857A34FC8}" type="slidenum">
              <a:rPr lang="en-US" smtClean="0"/>
              <a:pPr/>
              <a:t>8</a:t>
            </a:fld>
            <a:endParaRPr lang="en-US"/>
          </a:p>
        </p:txBody>
      </p:sp>
      <p:pic>
        <p:nvPicPr>
          <p:cNvPr id="99330" name="Picture 2"/>
          <p:cNvPicPr>
            <a:picLocks noGrp="1" noChangeAspect="1" noChangeArrowheads="1"/>
          </p:cNvPicPr>
          <p:nvPr>
            <p:ph idx="1"/>
          </p:nvPr>
        </p:nvPicPr>
        <p:blipFill>
          <a:blip r:embed="rId3" cstate="print"/>
          <a:srcRect/>
          <a:stretch>
            <a:fillRect/>
          </a:stretch>
        </p:blipFill>
        <p:spPr bwMode="auto">
          <a:xfrm>
            <a:off x="1143000" y="1600200"/>
            <a:ext cx="7696199" cy="4953000"/>
          </a:xfrm>
          <a:prstGeom prst="rect">
            <a:avLst/>
          </a:prstGeom>
          <a:noFill/>
          <a:ln w="9525">
            <a:noFill/>
            <a:miter lim="800000"/>
            <a:headEnd/>
            <a:tailEnd/>
          </a:ln>
          <a:effectLst/>
        </p:spPr>
      </p:pic>
    </p:spTree>
    <p:extLst>
      <p:ext uri="{BB962C8B-B14F-4D97-AF65-F5344CB8AC3E}">
        <p14:creationId xmlns:p14="http://schemas.microsoft.com/office/powerpoint/2010/main" val="37180335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effectLst/>
              </a:rPr>
              <a:t/>
            </a:r>
            <a:br>
              <a:rPr lang="en-US" sz="3200" b="1" dirty="0" smtClean="0">
                <a:effectLst/>
              </a:rPr>
            </a:br>
            <a:r>
              <a:rPr lang="en-US" sz="3200" b="1" dirty="0" smtClean="0">
                <a:solidFill>
                  <a:srgbClr val="0070C0"/>
                </a:solidFill>
              </a:rPr>
              <a:t> UV-Visible spectroscopy </a:t>
            </a:r>
            <a:r>
              <a:rPr lang="en-US" sz="3200" b="1" dirty="0" smtClean="0">
                <a:solidFill>
                  <a:srgbClr val="0070C0"/>
                </a:solidFill>
                <a:effectLst/>
              </a:rPr>
              <a:t> of metals </a:t>
            </a:r>
            <a:r>
              <a:rPr lang="en-US" sz="1400" dirty="0" smtClean="0"/>
              <a:t/>
            </a:r>
            <a:br>
              <a:rPr lang="en-US" sz="1400" dirty="0" smtClean="0"/>
            </a:br>
            <a:endParaRPr lang="en-US" sz="1800" dirty="0"/>
          </a:p>
        </p:txBody>
      </p:sp>
      <p:sp>
        <p:nvSpPr>
          <p:cNvPr id="3" name="Content Placeholder 2"/>
          <p:cNvSpPr>
            <a:spLocks noGrp="1"/>
          </p:cNvSpPr>
          <p:nvPr>
            <p:ph idx="1"/>
          </p:nvPr>
        </p:nvSpPr>
        <p:spPr>
          <a:xfrm>
            <a:off x="1143000" y="1447800"/>
            <a:ext cx="8001000" cy="4800600"/>
          </a:xfrm>
        </p:spPr>
        <p:txBody>
          <a:bodyPr>
            <a:normAutofit fontScale="62500" lnSpcReduction="20000"/>
          </a:bodyPr>
          <a:lstStyle/>
          <a:p>
            <a:pPr algn="ctr">
              <a:buNone/>
            </a:pPr>
            <a:r>
              <a:rPr lang="en-US" sz="5100" b="1" dirty="0" smtClean="0">
                <a:solidFill>
                  <a:srgbClr val="0070C0"/>
                </a:solidFill>
              </a:rPr>
              <a:t> </a:t>
            </a:r>
            <a:r>
              <a:rPr lang="en-US" sz="4300" b="1" dirty="0" smtClean="0">
                <a:solidFill>
                  <a:srgbClr val="0070C0"/>
                </a:solidFill>
              </a:rPr>
              <a:t>Transition metals</a:t>
            </a:r>
          </a:p>
          <a:p>
            <a:pPr algn="ctr">
              <a:buNone/>
            </a:pPr>
            <a:endParaRPr lang="en-US" b="1" dirty="0" smtClean="0">
              <a:solidFill>
                <a:srgbClr val="0070C0"/>
              </a:solidFill>
            </a:endParaRPr>
          </a:p>
          <a:p>
            <a:pPr>
              <a:buNone/>
            </a:pPr>
            <a:r>
              <a:rPr lang="en-US" dirty="0" smtClean="0"/>
              <a:t>Can be studied either by due to their tendency to  form </a:t>
            </a:r>
            <a:r>
              <a:rPr lang="en-US" b="1" dirty="0" err="1" smtClean="0">
                <a:solidFill>
                  <a:srgbClr val="00B050"/>
                </a:solidFill>
              </a:rPr>
              <a:t>col</a:t>
            </a:r>
            <a:r>
              <a:rPr lang="en-US" b="1" dirty="0" err="1" smtClean="0"/>
              <a:t>ou</a:t>
            </a:r>
            <a:r>
              <a:rPr lang="en-US" b="1" dirty="0" err="1" smtClean="0">
                <a:solidFill>
                  <a:srgbClr val="FF0000"/>
                </a:solidFill>
              </a:rPr>
              <a:t>red</a:t>
            </a:r>
            <a:r>
              <a:rPr lang="en-US" b="1" dirty="0" smtClean="0">
                <a:solidFill>
                  <a:srgbClr val="FF0000"/>
                </a:solidFill>
              </a:rPr>
              <a:t> </a:t>
            </a:r>
          </a:p>
          <a:p>
            <a:pPr>
              <a:buNone/>
            </a:pPr>
            <a:r>
              <a:rPr lang="en-US" dirty="0" smtClean="0"/>
              <a:t>compounds with inorganic molecules</a:t>
            </a:r>
          </a:p>
          <a:p>
            <a:pPr>
              <a:buNone/>
            </a:pPr>
            <a:endParaRPr lang="en-US" dirty="0" smtClean="0"/>
          </a:p>
          <a:p>
            <a:pPr>
              <a:buNone/>
            </a:pPr>
            <a:r>
              <a:rPr lang="en-US" dirty="0" smtClean="0"/>
              <a:t>                               or </a:t>
            </a:r>
          </a:p>
          <a:p>
            <a:pPr>
              <a:buNone/>
            </a:pPr>
            <a:endParaRPr lang="en-US" dirty="0" smtClean="0"/>
          </a:p>
          <a:p>
            <a:pPr>
              <a:buNone/>
            </a:pPr>
            <a:r>
              <a:rPr lang="en-US" dirty="0" smtClean="0"/>
              <a:t>from complexes usually with Organic molecules which may not be </a:t>
            </a:r>
          </a:p>
          <a:p>
            <a:pPr>
              <a:buNone/>
            </a:pPr>
            <a:r>
              <a:rPr lang="en-US" dirty="0" smtClean="0"/>
              <a:t>necessarily be </a:t>
            </a:r>
            <a:r>
              <a:rPr lang="en-US" dirty="0" err="1" smtClean="0"/>
              <a:t>coloured</a:t>
            </a:r>
            <a:r>
              <a:rPr lang="en-US" dirty="0" smtClean="0"/>
              <a:t>. </a:t>
            </a:r>
          </a:p>
          <a:p>
            <a:pPr>
              <a:buNone/>
            </a:pPr>
            <a:endParaRPr lang="en-US" b="1" dirty="0" smtClean="0">
              <a:solidFill>
                <a:srgbClr val="C00000"/>
              </a:solidFill>
            </a:endParaRPr>
          </a:p>
          <a:p>
            <a:pPr>
              <a:buNone/>
            </a:pPr>
            <a:endParaRPr lang="en-US" b="1" dirty="0" smtClean="0">
              <a:solidFill>
                <a:srgbClr val="C00000"/>
              </a:solidFill>
            </a:endParaRPr>
          </a:p>
          <a:p>
            <a:pPr>
              <a:buNone/>
            </a:pPr>
            <a:r>
              <a:rPr lang="en-US" b="1" dirty="0" smtClean="0">
                <a:solidFill>
                  <a:srgbClr val="C00000"/>
                </a:solidFill>
              </a:rPr>
              <a:t>Colors</a:t>
            </a:r>
            <a:r>
              <a:rPr lang="en-US" b="1" dirty="0" smtClean="0"/>
              <a:t> </a:t>
            </a:r>
            <a:r>
              <a:rPr lang="en-US" b="1" dirty="0"/>
              <a:t>of transition metal complexes result </a:t>
            </a:r>
            <a:r>
              <a:rPr lang="en-US" b="1" dirty="0" smtClean="0"/>
              <a:t>from absorption</a:t>
            </a:r>
          </a:p>
          <a:p>
            <a:pPr>
              <a:buNone/>
            </a:pPr>
            <a:r>
              <a:rPr lang="en-US" b="1" dirty="0" smtClean="0"/>
              <a:t>of </a:t>
            </a:r>
            <a:r>
              <a:rPr lang="en-US" b="1" dirty="0"/>
              <a:t>a small portion of the visible spectrum </a:t>
            </a:r>
            <a:r>
              <a:rPr lang="en-US" b="1" dirty="0" smtClean="0"/>
              <a:t>with </a:t>
            </a:r>
            <a:r>
              <a:rPr lang="en-US" b="1" dirty="0"/>
              <a:t>transmission of </a:t>
            </a:r>
            <a:endParaRPr lang="en-US" b="1" dirty="0" smtClean="0"/>
          </a:p>
          <a:p>
            <a:pPr>
              <a:buNone/>
            </a:pPr>
            <a:r>
              <a:rPr lang="en-US" b="1" dirty="0" smtClean="0"/>
              <a:t>the </a:t>
            </a:r>
            <a:r>
              <a:rPr lang="en-US" b="1" dirty="0"/>
              <a:t>unabsorbed frequencies.</a:t>
            </a:r>
          </a:p>
          <a:p>
            <a:pPr>
              <a:buNone/>
            </a:pPr>
            <a:endParaRPr lang="en-US" i="1" dirty="0"/>
          </a:p>
        </p:txBody>
      </p:sp>
      <p:sp>
        <p:nvSpPr>
          <p:cNvPr id="4" name="Slide Number Placeholder 3"/>
          <p:cNvSpPr>
            <a:spLocks noGrp="1"/>
          </p:cNvSpPr>
          <p:nvPr>
            <p:ph type="sldNum" sz="quarter" idx="12"/>
          </p:nvPr>
        </p:nvSpPr>
        <p:spPr/>
        <p:txBody>
          <a:bodyPr/>
          <a:lstStyle/>
          <a:p>
            <a:fld id="{523BF357-579F-4E4B-8D97-2C9857A34FC8}" type="slidenum">
              <a:rPr lang="en-US" smtClean="0"/>
              <a:pPr/>
              <a:t>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2007</TotalTime>
  <Words>2477</Words>
  <Application>Microsoft Office PowerPoint</Application>
  <PresentationFormat>On-screen Show (4:3)</PresentationFormat>
  <Paragraphs>429</Paragraphs>
  <Slides>66</Slides>
  <Notes>19</Notes>
  <HiddenSlides>0</HiddenSlides>
  <MMClips>0</MMClips>
  <ScaleCrop>false</ScaleCrop>
  <HeadingPairs>
    <vt:vector size="8" baseType="variant">
      <vt:variant>
        <vt:lpstr>Fonts Used</vt:lpstr>
      </vt:variant>
      <vt:variant>
        <vt:i4>17</vt:i4>
      </vt:variant>
      <vt:variant>
        <vt:lpstr>Theme</vt:lpstr>
      </vt:variant>
      <vt:variant>
        <vt:i4>4</vt:i4>
      </vt:variant>
      <vt:variant>
        <vt:lpstr>Embedded OLE Servers</vt:lpstr>
      </vt:variant>
      <vt:variant>
        <vt:i4>1</vt:i4>
      </vt:variant>
      <vt:variant>
        <vt:lpstr>Slide Titles</vt:lpstr>
      </vt:variant>
      <vt:variant>
        <vt:i4>66</vt:i4>
      </vt:variant>
    </vt:vector>
  </HeadingPairs>
  <TitlesOfParts>
    <vt:vector size="88" baseType="lpstr">
      <vt:lpstr>Arial</vt:lpstr>
      <vt:lpstr>Book Antiqua</vt:lpstr>
      <vt:lpstr>Bookman Old Style</vt:lpstr>
      <vt:lpstr>Calibri</vt:lpstr>
      <vt:lpstr>Corbel</vt:lpstr>
      <vt:lpstr>Gill Sans MT</vt:lpstr>
      <vt:lpstr>Lucida Sans</vt:lpstr>
      <vt:lpstr>Lucida Sans Unicode</vt:lpstr>
      <vt:lpstr>Majalla UI</vt:lpstr>
      <vt:lpstr>SubwayLondon</vt:lpstr>
      <vt:lpstr>Symbol</vt:lpstr>
      <vt:lpstr>Tahoma</vt:lpstr>
      <vt:lpstr>Times New Roman</vt:lpstr>
      <vt:lpstr>Verdana</vt:lpstr>
      <vt:lpstr>Wingdings</vt:lpstr>
      <vt:lpstr>Wingdings 2</vt:lpstr>
      <vt:lpstr>Wingdings 3</vt:lpstr>
      <vt:lpstr>Solstice</vt:lpstr>
      <vt:lpstr>Concourse</vt:lpstr>
      <vt:lpstr>Apex</vt:lpstr>
      <vt:lpstr>Office Theme</vt:lpstr>
      <vt:lpstr>Document</vt:lpstr>
      <vt:lpstr>PowerPoint Presentation</vt:lpstr>
      <vt:lpstr>Trace metal analysis</vt:lpstr>
      <vt:lpstr>Physical Methods to Characterize Trace Metals</vt:lpstr>
      <vt:lpstr>Time scale of spectroscopic techniques</vt:lpstr>
      <vt:lpstr>UV-Vis Spectroscopy</vt:lpstr>
      <vt:lpstr>PowerPoint Presentation</vt:lpstr>
      <vt:lpstr>PowerPoint Presentation</vt:lpstr>
      <vt:lpstr> Design of UV-Visible Spectrophotometer</vt:lpstr>
      <vt:lpstr>  UV-Visible spectroscopy  of metals  </vt:lpstr>
      <vt:lpstr>PowerPoint Presentation</vt:lpstr>
      <vt:lpstr>Absorb in UV range  - colourless          Absorb Visible range – coloured </vt:lpstr>
      <vt:lpstr>PowerPoint Presentation</vt:lpstr>
      <vt:lpstr>PowerPoint Presentation</vt:lpstr>
      <vt:lpstr>Table showing the most common oxidation states of some of the transition metals:</vt:lpstr>
      <vt:lpstr>The transition metals are in the middle section of periodic Table. The most common are first row transition metals as below</vt:lpstr>
      <vt:lpstr>PowerPoint Presentation</vt:lpstr>
      <vt:lpstr>PowerPoint Presentation</vt:lpstr>
      <vt:lpstr>Colour formation of transition metals due to splitting of 3d orbitals by ligands</vt:lpstr>
      <vt:lpstr>PowerPoint Presentation</vt:lpstr>
      <vt:lpstr>PowerPoint Presentation</vt:lpstr>
      <vt:lpstr>Copper complexes </vt:lpstr>
      <vt:lpstr>PowerPoint Presentation</vt:lpstr>
      <vt:lpstr>Stability of metal complex</vt:lpstr>
      <vt:lpstr>Some ligands give increasingly separation energy levels and therefore increasing stability to the metal ions :</vt:lpstr>
      <vt:lpstr>PowerPoint Presentation</vt:lpstr>
      <vt:lpstr>PowerPoint Presentation</vt:lpstr>
      <vt:lpstr>Simple ligands such as water, ammonia and chloride ion </vt:lpstr>
      <vt:lpstr>Example </vt:lpstr>
      <vt:lpstr>The orbitals are re-organised (hybridised) to produce 6 orbitals of equal energy.</vt:lpstr>
      <vt:lpstr>Copper complexes       Example  </vt:lpstr>
      <vt:lpstr>PowerPoint Presentation</vt:lpstr>
      <vt:lpstr>PowerPoint Presentation</vt:lpstr>
      <vt:lpstr>A square planar complex</vt:lpstr>
      <vt:lpstr>UV-visible spectroscopy Co(II) complexes</vt:lpstr>
      <vt:lpstr> Tetrahedral complexes are usually more strongly coloured than analogous  octahedral complexes </vt:lpstr>
      <vt:lpstr>PowerPoint Presentation</vt:lpstr>
      <vt:lpstr>PowerPoint Presentation</vt:lpstr>
      <vt:lpstr>PowerPoint Presentation</vt:lpstr>
      <vt:lpstr>PowerPoint Presentation</vt:lpstr>
      <vt:lpstr>PowerPoint Presentation</vt:lpstr>
      <vt:lpstr>PowerPoint Presentation</vt:lpstr>
      <vt:lpstr>Schiff bases named after Hugo Schiff   - a condensation between an aldehyde and an amine</vt:lpstr>
      <vt:lpstr>PowerPoint Presentation</vt:lpstr>
      <vt:lpstr>Schiff Base ;  Source :   Vanessa P. McCaffrey, PhD , Albion College, Reports: UNI349494-UNI3:  Electronic Tuning of Magnetic Exchange in Phenoxy-bridged Dinuclear Transition Metal Complexes </vt:lpstr>
      <vt:lpstr>  SOURCE: Synthesis, Characterization, and Biological Evaluation of Some 3d-Metal Complexes of Schiff Base Derived from Xipamide Drug,   Suman Malik, Suparna Ghosh, Bharti Jain, Archana Singh and Mamta Bhattacharya,  International Journal of Inorganic Chemistry,  2013  </vt:lpstr>
      <vt:lpstr>PowerPoint Presentation</vt:lpstr>
      <vt:lpstr>PowerPoint Presentation</vt:lpstr>
      <vt:lpstr>MLC of aluminum-8-hydroxyquinolate -5-sulfonic acid using CTAB as mobile phase </vt:lpstr>
      <vt:lpstr>PowerPoint Presentation</vt:lpstr>
      <vt:lpstr>PowerPoint Presentation</vt:lpstr>
      <vt:lpstr>IMPORTANCE  OF  METAL  CHELATION</vt:lpstr>
      <vt:lpstr>PowerPoint Presentation</vt:lpstr>
      <vt:lpstr>PowerPoint Presentation</vt:lpstr>
      <vt:lpstr>PowerPoint Presentation</vt:lpstr>
      <vt:lpstr>PowerPoint Presentation</vt:lpstr>
      <vt:lpstr>PowerPoint Presentation</vt:lpstr>
      <vt:lpstr>PowerPoint Presentation</vt:lpstr>
      <vt:lpstr>Synthesis and spectral studies of transition metal complexes supported by NO-bidentate Schiff-Base ligand  Manish K. Shah et al Der Chemica Sinica, 2013, 4(1):141-146</vt:lpstr>
      <vt:lpstr>  A extraction-spectrophotometric method for the simultaneous determination of barium and strontium. The method is based on the formation of the ternary complexes with 18C6 and RB with barium and strontium. </vt:lpstr>
      <vt:lpstr> Source : Jahanbakhsh GHASEMI, Alireza NIKRAH and Ali NIAZI Extraction-Spectrophotometric Determination of Trace Amounts of Barium and Strontium by 18-Crown-6 and Rose Bengal Using Partial Least Squares, Turk J Chem 29 (2005) , 669-678. </vt:lpstr>
      <vt:lpstr>Applications of the reported methods</vt:lpstr>
      <vt:lpstr>Study of protein – metal interactions or monitoring</vt:lpstr>
      <vt:lpstr>PowerPoint Presentation</vt:lpstr>
      <vt:lpstr>PowerPoint Presentation</vt:lpstr>
      <vt:lpstr>          Conclusion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Dr.Iqbal</dc:creator>
  <cp:lastModifiedBy>92300</cp:lastModifiedBy>
  <cp:revision>229</cp:revision>
  <dcterms:created xsi:type="dcterms:W3CDTF">2013-08-13T05:58:37Z</dcterms:created>
  <dcterms:modified xsi:type="dcterms:W3CDTF">2020-01-14T19:28:30Z</dcterms:modified>
</cp:coreProperties>
</file>