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9"/>
  </p:notesMasterIdLst>
  <p:sldIdLst>
    <p:sldId id="258" r:id="rId2"/>
    <p:sldId id="307" r:id="rId3"/>
    <p:sldId id="319" r:id="rId4"/>
    <p:sldId id="339" r:id="rId5"/>
    <p:sldId id="306" r:id="rId6"/>
    <p:sldId id="320" r:id="rId7"/>
    <p:sldId id="311" r:id="rId8"/>
    <p:sldId id="322" r:id="rId9"/>
    <p:sldId id="321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41" r:id="rId27"/>
    <p:sldId id="34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259DAD"/>
    <a:srgbClr val="CC0099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110" d="100"/>
          <a:sy n="110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2015-7F99-45BA-96EC-4DD68C7A1DF7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83857-F119-4BA9-BB1E-63E4BC4F0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картинки. Запомни их. Закрой слайд и  постарайся вспомнить все предметы.</a:t>
            </a:r>
            <a:r>
              <a:rPr lang="ru-RU" baseline="0" dirty="0" smtClean="0"/>
              <a:t> 1балл – запомнил все предметы. 0,5 балла – не запомнил 1-2 предмета. 0 – не запомнил 3-4 предмета.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1балл – запомнил и назвал все слова. 0,5 балла – не назвал 1-2 слова. 0 – не назвал 3-4 и более слов.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1балл – запомнил и правильно расставил все знаки. 0,5 балла – допустил 1-2 ошибки. 0 – допустил 3 и более ошибок.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1балл</a:t>
            </a:r>
            <a:r>
              <a:rPr lang="ru-RU" baseline="0" dirty="0" smtClean="0"/>
              <a:t> – запомнил все слова в парах. 0,5 – не смог вспомнить 1-2 слова. 0 – не смог вспомнить 3 – 4 и более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1балл – самостоятельно и правильно назвал все предметы и их количество. 0.5 – допустил 1-2 ошибки. 0 – допустил 3-4 и более ошибок.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Называйте по 8 слов за один раз. Ребенок сразу должен их повторить. </a:t>
            </a:r>
          </a:p>
          <a:p>
            <a:r>
              <a:rPr lang="ru-RU" dirty="0" smtClean="0"/>
              <a:t>1 балл – ребенок запомнил все 7 - 8 слов с первого раза (последовательность повторения слов может быть</a:t>
            </a:r>
            <a:r>
              <a:rPr lang="ru-RU" baseline="0" dirty="0" smtClean="0"/>
              <a:t> произвольной). 0.5 – запомнил 5-6 слов с первого раза. 0 – запомнил 3-4 и менее слов.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балл – дословно повторил все предложения с 1-2 неточностями. 0.5 – не слог повторить 1-2 предложения или</a:t>
            </a:r>
            <a:r>
              <a:rPr lang="ru-RU" baseline="0" dirty="0" smtClean="0"/>
              <a:t> повторил все предложения, но с неточностями.</a:t>
            </a:r>
          </a:p>
          <a:p>
            <a:r>
              <a:rPr lang="ru-RU" baseline="0" dirty="0" smtClean="0"/>
              <a:t>0. – не смог запомнить большинство предложений.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1балл – назвал цветы и их цвета, 0.5 – допустил 1-2 ошибки в выборе цвета.</a:t>
            </a:r>
            <a:r>
              <a:rPr lang="ru-RU" baseline="0" dirty="0" smtClean="0"/>
              <a:t> 0 – допустил 3 и более ошибок.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1балл – запомнил и назвал все отличия. 0.5 – не назвал 1-2 отличия. 0 – не назвал 3-4 и более отличий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балл – запомнил и назвал правильно предметы.</a:t>
            </a:r>
            <a:r>
              <a:rPr lang="ru-RU" baseline="0" dirty="0" smtClean="0"/>
              <a:t> 0.5 – допустил 1 ошибку или сделал задание с небольшой помощью взрослого. 0 – допустил 2-3 ошибки и не слог запомнить предметы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балл</a:t>
            </a:r>
            <a:r>
              <a:rPr lang="ru-RU" baseline="0" dirty="0" smtClean="0"/>
              <a:t> – запомнил все узоры, 0.5 – сделал 1-2 ошибки, 0 – допустил 3 и </a:t>
            </a:r>
            <a:r>
              <a:rPr lang="ru-RU" baseline="0" smtClean="0"/>
              <a:t>более ошибок.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балл – запомнил и правильно разместил все картинки. 0,5</a:t>
            </a:r>
            <a:r>
              <a:rPr lang="ru-RU" baseline="0" dirty="0" smtClean="0"/>
              <a:t> балла – допустил одну ошибку. 0 баллов – допустил 2 и более ошибки.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1балл – запомнил все предметы. 0,5 балла – не запомнил 1-2 предмета. 0 – не запомнил 3-4 предмета.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1балл – запомнил и повторил </a:t>
            </a:r>
            <a:r>
              <a:rPr lang="ru-RU" baseline="0" dirty="0" err="1" smtClean="0"/>
              <a:t>потешку</a:t>
            </a:r>
            <a:r>
              <a:rPr lang="ru-RU" baseline="0" dirty="0" smtClean="0"/>
              <a:t> без ошибок.. 0,5 балла – запомнил, но повторил с 1-2 неточностями. 0 – не смог запомнить </a:t>
            </a:r>
            <a:r>
              <a:rPr lang="ru-RU" baseline="0" dirty="0" err="1" smtClean="0"/>
              <a:t>потешку</a:t>
            </a:r>
            <a:r>
              <a:rPr lang="ru-RU" baseline="0" dirty="0" smtClean="0"/>
              <a:t>, при повторении допустил много неточностей.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1балл</a:t>
            </a:r>
            <a:r>
              <a:rPr lang="ru-RU" baseline="0" dirty="0" smtClean="0"/>
              <a:t> – запомнил расположение квадратов, и закрасил их правильно. 0,5 балла – допустил 1-2 ошибки. 0 баллов – допустил 3 и более ошибки.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83857-F119-4BA9-BB1E-63E4BC4F0AA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705420-3062-476A-B7E2-7641F84BF1DB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269C2D-2431-47C9-AFD8-2F6EC8B1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i-school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i-school.ru/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i-school.ru/" TargetMode="Externa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si-school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i-school.ru/" TargetMode="Externa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si-school.ru/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://psi-school.ru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si-school.ru/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si-school.ru/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si-school.ru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i-school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si-school.ru/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hyperlink" Target="http://psi-school.ru/" TargetMode="External"/><Relationship Id="rId3" Type="http://schemas.openxmlformats.org/officeDocument/2006/relationships/image" Target="../media/image70.jpe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4.jpeg"/><Relationship Id="rId5" Type="http://schemas.openxmlformats.org/officeDocument/2006/relationships/image" Target="../media/image66.jpeg"/><Relationship Id="rId10" Type="http://schemas.openxmlformats.org/officeDocument/2006/relationships/image" Target="../media/image73.jpeg"/><Relationship Id="rId4" Type="http://schemas.openxmlformats.org/officeDocument/2006/relationships/image" Target="../media/image64.jpeg"/><Relationship Id="rId9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psi-school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si-schoo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http://psi-school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psi-school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hyperlink" Target="http://psi-school.ru/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hyperlink" Target="http://psi-school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i-schoo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3714744" y="642918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Тест на определение 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уровня 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развития памяти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7" name="Picture 11" descr="C:\Documents and Settings\Учитель\Рабочий стол\память картинки героев сказок\кот леопольд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142984"/>
            <a:ext cx="299568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user\Downloads\842-78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3500438"/>
            <a:ext cx="2593538" cy="24025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71934" y="4286256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етей 6-7лет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35795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4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2143116"/>
          <a:ext cx="1500198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066"/>
                <a:gridCol w="500066"/>
                <a:gridCol w="500066"/>
              </a:tblGrid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14744" y="2143116"/>
          <a:ext cx="1500198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066"/>
                <a:gridCol w="500066"/>
                <a:gridCol w="500066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00760" y="2143116"/>
          <a:ext cx="1357323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441"/>
                <a:gridCol w="452441"/>
                <a:gridCol w="452441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3606" y="571480"/>
            <a:ext cx="564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Запомни расположение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закрашенных квадратов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4143380"/>
          <a:ext cx="1500198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066"/>
                <a:gridCol w="500066"/>
                <a:gridCol w="500066"/>
              </a:tblGrid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14744" y="4143380"/>
          <a:ext cx="1500198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066"/>
                <a:gridCol w="500066"/>
                <a:gridCol w="500066"/>
              </a:tblGrid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60" y="4071942"/>
          <a:ext cx="1500198" cy="128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0066"/>
                <a:gridCol w="500066"/>
                <a:gridCol w="500066"/>
              </a:tblGrid>
              <a:tr h="4286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14678" y="5786454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Нарисуй так же внизу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№6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635795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0034" y="100010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Послушай, запомни, доскажи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071678"/>
            <a:ext cx="44678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Веселый снеговик.</a:t>
            </a:r>
          </a:p>
          <a:p>
            <a:r>
              <a:rPr lang="ru-RU" sz="2800" b="1" dirty="0" smtClean="0"/>
              <a:t>Говорящий попугай.</a:t>
            </a:r>
          </a:p>
          <a:p>
            <a:r>
              <a:rPr lang="ru-RU" sz="2800" b="1" dirty="0" smtClean="0"/>
              <a:t>Высокая береза.</a:t>
            </a:r>
          </a:p>
          <a:p>
            <a:r>
              <a:rPr lang="ru-RU" sz="2800" b="1" dirty="0" smtClean="0"/>
              <a:t>Широкая река.</a:t>
            </a:r>
          </a:p>
          <a:p>
            <a:r>
              <a:rPr lang="ru-RU" sz="2800" b="1" dirty="0" smtClean="0"/>
              <a:t>Маленькая улитка.</a:t>
            </a:r>
          </a:p>
          <a:p>
            <a:r>
              <a:rPr lang="ru-RU" sz="2800" b="1" dirty="0" smtClean="0"/>
              <a:t>Черная шляпа.</a:t>
            </a:r>
          </a:p>
          <a:p>
            <a:r>
              <a:rPr lang="ru-RU" sz="2800" b="1" dirty="0" smtClean="0"/>
              <a:t>Хитрая мышка.</a:t>
            </a:r>
          </a:p>
          <a:p>
            <a:r>
              <a:rPr lang="ru-RU" sz="2800" b="1" dirty="0" smtClean="0"/>
              <a:t>Заводная игрушка.</a:t>
            </a:r>
            <a:endParaRPr lang="ru-RU" sz="2800" b="1" dirty="0"/>
          </a:p>
        </p:txBody>
      </p:sp>
      <p:pic>
        <p:nvPicPr>
          <p:cNvPr id="4098" name="Picture 2" descr="C:\Users\user\Pictures\Школа\Картинки для презентаций\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857364"/>
            <a:ext cx="1864248" cy="1785950"/>
          </a:xfrm>
          <a:prstGeom prst="rect">
            <a:avLst/>
          </a:prstGeom>
          <a:noFill/>
        </p:spPr>
      </p:pic>
      <p:pic>
        <p:nvPicPr>
          <p:cNvPr id="4099" name="Picture 3" descr="C:\Users\user\Pictures\Школа\Картинки для презентаций\0_71dc5_4ee03109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357562"/>
            <a:ext cx="2640010" cy="27959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№7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5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8596" y="64291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Послушай, запомни, доскажи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785926"/>
            <a:ext cx="30412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Заводная </a:t>
            </a:r>
            <a:r>
              <a:rPr lang="ru-RU" sz="2800" b="1" dirty="0" smtClean="0"/>
              <a:t>...</a:t>
            </a:r>
          </a:p>
          <a:p>
            <a:r>
              <a:rPr lang="ru-RU" sz="2800" b="1" dirty="0" smtClean="0"/>
              <a:t>Веселый …</a:t>
            </a:r>
          </a:p>
          <a:p>
            <a:r>
              <a:rPr lang="ru-RU" sz="2800" b="1" dirty="0" smtClean="0"/>
              <a:t>Говорящий ...</a:t>
            </a:r>
          </a:p>
          <a:p>
            <a:r>
              <a:rPr lang="ru-RU" sz="2800" b="1" dirty="0" smtClean="0"/>
              <a:t>Высокая …</a:t>
            </a:r>
          </a:p>
          <a:p>
            <a:r>
              <a:rPr lang="ru-RU" sz="2800" b="1" dirty="0" smtClean="0"/>
              <a:t>Маленькая ...</a:t>
            </a:r>
          </a:p>
          <a:p>
            <a:r>
              <a:rPr lang="ru-RU" sz="2800" b="1" dirty="0" smtClean="0"/>
              <a:t>Черная …</a:t>
            </a:r>
          </a:p>
          <a:p>
            <a:r>
              <a:rPr lang="ru-RU" sz="2800" b="1" dirty="0" smtClean="0"/>
              <a:t>Хитрая ...</a:t>
            </a:r>
            <a:r>
              <a:rPr lang="ru-RU" sz="2800" b="1" dirty="0" smtClean="0"/>
              <a:t> </a:t>
            </a:r>
            <a:r>
              <a:rPr lang="ru-RU" sz="2800" b="1" dirty="0" smtClean="0"/>
              <a:t>Широкая </a:t>
            </a:r>
            <a:r>
              <a:rPr lang="ru-RU" sz="2800" b="1" dirty="0" smtClean="0"/>
              <a:t>…</a:t>
            </a:r>
          </a:p>
          <a:p>
            <a:endParaRPr lang="ru-RU" sz="2800" b="1" dirty="0" smtClean="0"/>
          </a:p>
          <a:p>
            <a:endParaRPr lang="ru-RU" sz="2800" b="1" dirty="0" smtClean="0"/>
          </a:p>
        </p:txBody>
      </p:sp>
      <p:pic>
        <p:nvPicPr>
          <p:cNvPr id="5122" name="Picture 2" descr="C:\Users\user\Pictures\Школа\Картинки для презентаций\1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500174"/>
            <a:ext cx="3048000" cy="2157413"/>
          </a:xfrm>
          <a:prstGeom prst="rect">
            <a:avLst/>
          </a:prstGeom>
          <a:noFill/>
        </p:spPr>
      </p:pic>
      <p:pic>
        <p:nvPicPr>
          <p:cNvPr id="5123" name="Picture 3" descr="C:\Users\user\Pictures\Школа\Картинки для презентаций\nicubunu_Cowboy_hat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500438"/>
            <a:ext cx="2881316" cy="28813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5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6631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Запомни значки в фигурах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428728" y="2071678"/>
            <a:ext cx="1571636" cy="100013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3929058" y="1928802"/>
            <a:ext cx="1357322" cy="1214446"/>
          </a:xfrm>
          <a:prstGeom prst="star6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357422" y="4000504"/>
            <a:ext cx="1643074" cy="1000132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286380" y="3857628"/>
            <a:ext cx="1285884" cy="1000132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*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6643702" y="2143116"/>
            <a:ext cx="1071570" cy="92869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^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№8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2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85794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значки были в фигурах?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428860" y="4143380"/>
            <a:ext cx="1571636" cy="100013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6500826" y="2000240"/>
            <a:ext cx="1357322" cy="1214446"/>
          </a:xfrm>
          <a:prstGeom prst="star6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1500166" y="2143116"/>
            <a:ext cx="1643074" cy="1000132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286380" y="4071942"/>
            <a:ext cx="1285884" cy="1000132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357686" y="2285992"/>
            <a:ext cx="1071570" cy="92869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357958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00108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Запомни пары слов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857364"/>
            <a:ext cx="35798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Зима – лыжи</a:t>
            </a:r>
          </a:p>
          <a:p>
            <a:r>
              <a:rPr lang="ru-RU" sz="2400" b="1" dirty="0" smtClean="0"/>
              <a:t>Озеро - утка</a:t>
            </a:r>
          </a:p>
          <a:p>
            <a:r>
              <a:rPr lang="ru-RU" sz="2400" b="1" dirty="0" smtClean="0"/>
              <a:t>Ручка – тетрадь</a:t>
            </a:r>
          </a:p>
          <a:p>
            <a:r>
              <a:rPr lang="ru-RU" sz="2400" b="1" dirty="0" smtClean="0"/>
              <a:t>Африка – верблюд</a:t>
            </a:r>
          </a:p>
          <a:p>
            <a:r>
              <a:rPr lang="ru-RU" sz="2400" b="1" dirty="0" smtClean="0"/>
              <a:t>Клоун – шарик</a:t>
            </a:r>
          </a:p>
          <a:p>
            <a:r>
              <a:rPr lang="ru-RU" sz="2400" b="1" dirty="0" smtClean="0"/>
              <a:t>Лес – ягоды</a:t>
            </a:r>
          </a:p>
          <a:p>
            <a:r>
              <a:rPr lang="ru-RU" sz="2400" b="1" dirty="0" smtClean="0"/>
              <a:t>Самолет – туча</a:t>
            </a:r>
          </a:p>
          <a:p>
            <a:r>
              <a:rPr lang="ru-RU" sz="2400" b="1" dirty="0" smtClean="0"/>
              <a:t>Цветы - ваза</a:t>
            </a:r>
            <a:endParaRPr lang="ru-RU" sz="2400" b="1" dirty="0"/>
          </a:p>
        </p:txBody>
      </p:sp>
      <p:pic>
        <p:nvPicPr>
          <p:cNvPr id="6147" name="Picture 3" descr="C:\Users\user\Pictures\Школа\Картинки для презентаций\0035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857364"/>
            <a:ext cx="2071702" cy="35735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№9</a:t>
            </a:r>
            <a:endParaRPr lang="ru-RU" b="1" dirty="0"/>
          </a:p>
        </p:txBody>
      </p:sp>
      <p:pic>
        <p:nvPicPr>
          <p:cNvPr id="10" name="Picture 3" descr="C:\Users\user\Pictures\Школа\Картинки для презентаций\0_8ad69_38a67c71_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714356"/>
            <a:ext cx="1260730" cy="2148464"/>
          </a:xfrm>
          <a:prstGeom prst="rect">
            <a:avLst/>
          </a:prstGeom>
          <a:noFill/>
        </p:spPr>
      </p:pic>
      <p:pic>
        <p:nvPicPr>
          <p:cNvPr id="6150" name="Picture 6" descr="C:\Users\user\Pictures\Школа\Картинки для презентаций\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3571876"/>
            <a:ext cx="2116997" cy="22002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0016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5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928670"/>
            <a:ext cx="6867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Назови второе слово в паре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857364"/>
            <a:ext cx="247215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Зима – …</a:t>
            </a:r>
          </a:p>
          <a:p>
            <a:r>
              <a:rPr lang="ru-RU" sz="2400" b="1" dirty="0" smtClean="0"/>
              <a:t>Утка – …</a:t>
            </a:r>
          </a:p>
          <a:p>
            <a:r>
              <a:rPr lang="ru-RU" sz="2400" b="1" dirty="0" smtClean="0"/>
              <a:t>Ручка – …</a:t>
            </a:r>
          </a:p>
          <a:p>
            <a:r>
              <a:rPr lang="ru-RU" sz="2400" b="1" dirty="0" smtClean="0"/>
              <a:t>Африка – …</a:t>
            </a:r>
          </a:p>
          <a:p>
            <a:r>
              <a:rPr lang="ru-RU" sz="2400" b="1" dirty="0" smtClean="0"/>
              <a:t>Клоун – …</a:t>
            </a:r>
          </a:p>
          <a:p>
            <a:r>
              <a:rPr lang="ru-RU" sz="2400" b="1" dirty="0" smtClean="0"/>
              <a:t>Лес – …</a:t>
            </a:r>
          </a:p>
          <a:p>
            <a:r>
              <a:rPr lang="ru-RU" sz="2400" b="1" dirty="0" smtClean="0"/>
              <a:t>Самолет – …</a:t>
            </a:r>
          </a:p>
          <a:p>
            <a:r>
              <a:rPr lang="ru-RU" sz="2400" b="1" dirty="0" smtClean="0"/>
              <a:t>Цветы - …</a:t>
            </a:r>
            <a:endParaRPr lang="ru-RU" sz="2400" b="1" dirty="0"/>
          </a:p>
        </p:txBody>
      </p:sp>
      <p:pic>
        <p:nvPicPr>
          <p:cNvPr id="6" name="Picture 2" descr="C:\Users\user\Pictures\Школа\Картинки для презентаций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85926"/>
            <a:ext cx="2857498" cy="2190748"/>
          </a:xfrm>
          <a:prstGeom prst="rect">
            <a:avLst/>
          </a:prstGeom>
          <a:noFill/>
        </p:spPr>
      </p:pic>
      <p:pic>
        <p:nvPicPr>
          <p:cNvPr id="7" name="Picture 4" descr="C:\Users\user\Pictures\Школа\Картинки для презентаций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3929066"/>
            <a:ext cx="1981522" cy="2005018"/>
          </a:xfrm>
          <a:prstGeom prst="rect">
            <a:avLst/>
          </a:prstGeom>
          <a:noFill/>
        </p:spPr>
      </p:pic>
      <p:pic>
        <p:nvPicPr>
          <p:cNvPr id="8" name="Picture 2" descr="C:\Users\user\Pictures\Школа\Картинки для презентаций\00000171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4286256"/>
            <a:ext cx="1214446" cy="1214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6357958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6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Запомни количество предметов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201" name="Picture 9" descr="C:\Users\user\Pictures\Школа\Картинки для презентаций\0_8f5da_5b926895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3017822" cy="2085460"/>
          </a:xfrm>
          <a:prstGeom prst="rect">
            <a:avLst/>
          </a:prstGeom>
          <a:noFill/>
        </p:spPr>
      </p:pic>
      <p:pic>
        <p:nvPicPr>
          <p:cNvPr id="8204" name="Picture 12" descr="C:\Users\user\Pictures\Школа\Картинки для презентаций\chego_bolshe_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791269"/>
            <a:ext cx="3786214" cy="2499988"/>
          </a:xfrm>
          <a:prstGeom prst="rect">
            <a:avLst/>
          </a:prstGeom>
          <a:noFill/>
        </p:spPr>
      </p:pic>
      <p:pic>
        <p:nvPicPr>
          <p:cNvPr id="8205" name="Picture 13" descr="C:\Users\user\Pictures\Школа\Картинки для презентаций\650510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1428736"/>
            <a:ext cx="2483023" cy="3175000"/>
          </a:xfrm>
          <a:prstGeom prst="rect">
            <a:avLst/>
          </a:prstGeom>
          <a:noFill/>
        </p:spPr>
      </p:pic>
      <p:pic>
        <p:nvPicPr>
          <p:cNvPr id="8206" name="Picture 14" descr="C:\Users\user\Pictures\Школа\Картинки для презентаций\a5971b36774145dec96d2d6ca127c0ea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4071942"/>
            <a:ext cx="2857520" cy="22122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4286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№10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7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71472" y="1714488"/>
            <a:ext cx="5500726" cy="278608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Кошка, ножницы, карандаш,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</a:rPr>
              <a:t>елка, книга, солнце, ветер, улитка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00042"/>
            <a:ext cx="4724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Послушай слова,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запомни и повтори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071802" y="3429000"/>
            <a:ext cx="5572164" cy="285752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Окно, корабль, телефон, дождь, газета, машина, яблоко, курица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48" y="50004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№11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85794"/>
            <a:ext cx="851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Послушай и повтори предложения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8630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Наташа рассказала сказку сестре про лису и кота.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 зимний морозный день появляются снежные узоры.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 столе стоят красивый кувшин, чашка и блюдце.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Бабушка испекла вкусные лепешки, калачи и пряники.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На лужайке пасется овца с маленьким ягненком.</a:t>
            </a:r>
          </a:p>
          <a:p>
            <a:endParaRPr lang="ru-RU" dirty="0"/>
          </a:p>
        </p:txBody>
      </p:sp>
      <p:pic>
        <p:nvPicPr>
          <p:cNvPr id="9218" name="Picture 2" descr="C:\Users\user\Pictures\Школа\Картинки для презентаций\img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4143380"/>
            <a:ext cx="1535693" cy="2216132"/>
          </a:xfrm>
          <a:prstGeom prst="rect">
            <a:avLst/>
          </a:prstGeom>
          <a:noFill/>
        </p:spPr>
      </p:pic>
      <p:pic>
        <p:nvPicPr>
          <p:cNvPr id="9219" name="Picture 3" descr="C:\Users\user\Pictures\Школа\Картинки для презентаций\kuvshi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714884"/>
            <a:ext cx="1142998" cy="1523997"/>
          </a:xfrm>
          <a:prstGeom prst="rect">
            <a:avLst/>
          </a:prstGeom>
          <a:noFill/>
        </p:spPr>
      </p:pic>
      <p:pic>
        <p:nvPicPr>
          <p:cNvPr id="9220" name="Picture 4" descr="C:\Users\user\Pictures\Школа\Картинки для презентаций\images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4643446"/>
            <a:ext cx="3028950" cy="1514475"/>
          </a:xfrm>
          <a:prstGeom prst="rect">
            <a:avLst/>
          </a:prstGeom>
          <a:noFill/>
        </p:spPr>
      </p:pic>
      <p:pic>
        <p:nvPicPr>
          <p:cNvPr id="9222" name="Picture 6" descr="C:\Users\user\Pictures\Школа\Картинки для презентаций\ok_dainetjelt_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4429132"/>
            <a:ext cx="1452562" cy="19367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4286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№12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7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72" y="521495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Запомни предметы 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pic>
        <p:nvPicPr>
          <p:cNvPr id="118" name="Picture 1034" descr="HH00847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3500438"/>
            <a:ext cx="1470771" cy="142876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19" name="Picture 5" descr="280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1000108"/>
            <a:ext cx="1357322" cy="14463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4" name="Picture 12" descr="j043390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2428868"/>
            <a:ext cx="1143008" cy="11523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8" name="Picture 12" descr="j043266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1214422"/>
            <a:ext cx="1143008" cy="1143008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" name="Рисунок 8" descr="яблоко.pn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571744"/>
            <a:ext cx="1210329" cy="11048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4" name="Picture 5" descr="j03205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7620" y="3714752"/>
            <a:ext cx="1447752" cy="1220501"/>
          </a:xfrm>
          <a:prstGeom prst="rect">
            <a:avLst/>
          </a:prstGeom>
          <a:noFill/>
        </p:spPr>
      </p:pic>
      <p:pic>
        <p:nvPicPr>
          <p:cNvPr id="28" name="Picture 9" descr="j021506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71604" y="3558944"/>
            <a:ext cx="1159491" cy="1264440"/>
          </a:xfrm>
          <a:prstGeom prst="rect">
            <a:avLst/>
          </a:prstGeom>
          <a:noFill/>
        </p:spPr>
      </p:pic>
      <p:pic>
        <p:nvPicPr>
          <p:cNvPr id="30" name="Picture 9" descr="j032646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14744" y="857232"/>
            <a:ext cx="1904506" cy="157550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42844" y="6357958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</a:t>
            </a:r>
            <a:r>
              <a:rPr lang="ru-RU" b="1" dirty="0" smtClean="0"/>
              <a:t>психолога</a:t>
            </a:r>
            <a:r>
              <a:rPr lang="en-US" b="1" dirty="0" smtClean="0">
                <a:latin typeface="Bodoni MT Black" pitchFamily="18" charset="0"/>
                <a:hlinkClick r:id="rId11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57158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Школа\Картинки для презентаций\0_8bdde_1cd76395_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714488"/>
            <a:ext cx="2119314" cy="2112250"/>
          </a:xfrm>
          <a:prstGeom prst="rect">
            <a:avLst/>
          </a:prstGeom>
          <a:noFill/>
        </p:spPr>
      </p:pic>
      <p:pic>
        <p:nvPicPr>
          <p:cNvPr id="10243" name="Picture 3" descr="C:\Users\user\Pictures\Школа\Картинки для презентаций\0_8bddc_b7c623aa_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1571612"/>
            <a:ext cx="2166018" cy="2144709"/>
          </a:xfrm>
          <a:prstGeom prst="rect">
            <a:avLst/>
          </a:prstGeom>
          <a:noFill/>
        </p:spPr>
      </p:pic>
      <p:pic>
        <p:nvPicPr>
          <p:cNvPr id="10246" name="Picture 6" descr="C:\Users\user\Pictures\Школа\Картинки для презентаций\0_6fbff_d350f062_M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3929066"/>
            <a:ext cx="2372830" cy="2319278"/>
          </a:xfrm>
          <a:prstGeom prst="rect">
            <a:avLst/>
          </a:prstGeom>
          <a:noFill/>
        </p:spPr>
      </p:pic>
      <p:pic>
        <p:nvPicPr>
          <p:cNvPr id="10247" name="Picture 7" descr="C:\Users\user\Pictures\Школа\Картинки для презентаций\jeltyiy-tsvetok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1" y="3831566"/>
            <a:ext cx="2428892" cy="2399373"/>
          </a:xfrm>
          <a:prstGeom prst="rect">
            <a:avLst/>
          </a:prstGeom>
          <a:noFill/>
        </p:spPr>
      </p:pic>
      <p:pic>
        <p:nvPicPr>
          <p:cNvPr id="10248" name="Picture 8" descr="C:\Users\user\Pictures\Школа\Картинки для презентаций\0_70b8f_4e57efc1_M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1643050"/>
            <a:ext cx="2849920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571480"/>
            <a:ext cx="6482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Запомни цветы и их цвета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0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№13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6357958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8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Школа\Картинки для презентаций\0_8bdde_1cd76395_M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1714488"/>
            <a:ext cx="1928826" cy="1922397"/>
          </a:xfrm>
          <a:prstGeom prst="rect">
            <a:avLst/>
          </a:prstGeom>
          <a:noFill/>
        </p:spPr>
      </p:pic>
      <p:pic>
        <p:nvPicPr>
          <p:cNvPr id="10243" name="Picture 3" descr="C:\Users\user\Pictures\Школа\Картинки для презентаций\0_8bddc_b7c623aa_M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4071942"/>
            <a:ext cx="2166018" cy="2144709"/>
          </a:xfrm>
          <a:prstGeom prst="rect">
            <a:avLst/>
          </a:prstGeom>
          <a:noFill/>
        </p:spPr>
      </p:pic>
      <p:pic>
        <p:nvPicPr>
          <p:cNvPr id="10246" name="Picture 6" descr="C:\Users\user\Pictures\Школа\Картинки для презентаций\0_6fbff_d350f062_M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643050"/>
            <a:ext cx="2046450" cy="2000264"/>
          </a:xfrm>
          <a:prstGeom prst="rect">
            <a:avLst/>
          </a:prstGeom>
          <a:noFill/>
        </p:spPr>
      </p:pic>
      <p:pic>
        <p:nvPicPr>
          <p:cNvPr id="10247" name="Picture 7" descr="C:\Users\user\Pictures\Школа\Картинки для презентаций\jeltyiy-tsvetok2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7620" y="1714488"/>
            <a:ext cx="1896291" cy="1873245"/>
          </a:xfrm>
          <a:prstGeom prst="rect">
            <a:avLst/>
          </a:prstGeom>
          <a:noFill/>
        </p:spPr>
      </p:pic>
      <p:pic>
        <p:nvPicPr>
          <p:cNvPr id="10248" name="Picture 8" descr="C:\Users\user\Pictures\Школа\Картинки для презентаций\0_70b8f_4e57efc1_M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7" y="4214818"/>
            <a:ext cx="2963917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714356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Какого цвета цветы?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35795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8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Школа\Память\8S7cLN6Aa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571480"/>
            <a:ext cx="4448175" cy="5753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428736"/>
            <a:ext cx="2816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Рассмотри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 запомни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картинку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№14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35795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Школа\Память\d5xfoXddGd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428604"/>
            <a:ext cx="4448175" cy="5753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71612"/>
            <a:ext cx="3693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Посмотри, что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</a:rPr>
              <a:t>зменилось?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4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142984"/>
            <a:ext cx="2816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Рассмотри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</a:rPr>
              <a:t> запомни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картинки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C:\Users\user\Pictures\Школа\Картинки для презентаций\tani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785794"/>
            <a:ext cx="1666869" cy="1500182"/>
          </a:xfrm>
          <a:prstGeom prst="rect">
            <a:avLst/>
          </a:prstGeom>
          <a:noFill/>
        </p:spPr>
      </p:pic>
      <p:pic>
        <p:nvPicPr>
          <p:cNvPr id="13317" name="Picture 5" descr="C:\Users\user\Pictures\Школа\Картинки для презентаций\улит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4643446"/>
            <a:ext cx="1714512" cy="1575463"/>
          </a:xfrm>
          <a:prstGeom prst="rect">
            <a:avLst/>
          </a:prstGeom>
          <a:noFill/>
        </p:spPr>
      </p:pic>
      <p:pic>
        <p:nvPicPr>
          <p:cNvPr id="13318" name="Picture 6" descr="C:\Users\user\Pictures\Школа\Картинки для презентаций\5695c1917ac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2714620"/>
            <a:ext cx="1435179" cy="1660967"/>
          </a:xfrm>
          <a:prstGeom prst="rect">
            <a:avLst/>
          </a:prstGeom>
          <a:noFill/>
        </p:spPr>
      </p:pic>
      <p:pic>
        <p:nvPicPr>
          <p:cNvPr id="13319" name="Picture 7" descr="C:\Users\user\Pictures\Школа\Картинки для презентаций\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4643446"/>
            <a:ext cx="1547807" cy="1648888"/>
          </a:xfrm>
          <a:prstGeom prst="rect">
            <a:avLst/>
          </a:prstGeom>
          <a:noFill/>
        </p:spPr>
      </p:pic>
      <p:pic>
        <p:nvPicPr>
          <p:cNvPr id="13320" name="Picture 8" descr="C:\Users\user\Pictures\Школа\Картинки для презентаций\1254731444KQzUy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2714620"/>
            <a:ext cx="1357322" cy="1924305"/>
          </a:xfrm>
          <a:prstGeom prst="rect">
            <a:avLst/>
          </a:prstGeom>
          <a:noFill/>
        </p:spPr>
      </p:pic>
      <p:pic>
        <p:nvPicPr>
          <p:cNvPr id="13321" name="Picture 9" descr="C:\Users\user\Pictures\Школа\Картинки для презентаций\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6248" y="785794"/>
            <a:ext cx="1928817" cy="17596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64291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№15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635795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8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34291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предметы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были на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предыдущем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</a:rPr>
              <a:t>лайде?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9" descr="C:\Users\user\Pictures\Школа\Картинки для презентаций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786322"/>
            <a:ext cx="1714512" cy="1564117"/>
          </a:xfrm>
          <a:prstGeom prst="rect">
            <a:avLst/>
          </a:prstGeom>
          <a:noFill/>
        </p:spPr>
      </p:pic>
      <p:pic>
        <p:nvPicPr>
          <p:cNvPr id="5" name="Picture 4" descr="C:\Users\user\Pictures\Школа\Картинки для презентаций\tani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2928934"/>
            <a:ext cx="1666869" cy="1500182"/>
          </a:xfrm>
          <a:prstGeom prst="rect">
            <a:avLst/>
          </a:prstGeom>
          <a:noFill/>
        </p:spPr>
      </p:pic>
      <p:pic>
        <p:nvPicPr>
          <p:cNvPr id="7" name="Picture 6" descr="C:\Users\user\Pictures\Школа\Картинки для презентаций\5695c1917ac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2714620"/>
            <a:ext cx="1435179" cy="1660967"/>
          </a:xfrm>
          <a:prstGeom prst="rect">
            <a:avLst/>
          </a:prstGeom>
          <a:noFill/>
        </p:spPr>
      </p:pic>
      <p:pic>
        <p:nvPicPr>
          <p:cNvPr id="8" name="Picture 7" descr="C:\Users\user\Pictures\Школа\Картинки для презентаций\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2786058"/>
            <a:ext cx="1547807" cy="1648888"/>
          </a:xfrm>
          <a:prstGeom prst="rect">
            <a:avLst/>
          </a:prstGeom>
          <a:noFill/>
        </p:spPr>
      </p:pic>
      <p:pic>
        <p:nvPicPr>
          <p:cNvPr id="9" name="Picture 5" descr="C:\Users\user\Pictures\Школа\Картинки для презентаций\улитка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4714884"/>
            <a:ext cx="1714512" cy="1575463"/>
          </a:xfrm>
          <a:prstGeom prst="rect">
            <a:avLst/>
          </a:prstGeom>
          <a:noFill/>
        </p:spPr>
      </p:pic>
      <p:pic>
        <p:nvPicPr>
          <p:cNvPr id="14339" name="Picture 3" descr="C:\Users\user\Pictures\Школа\Картинки для презентаций\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72264" y="785794"/>
            <a:ext cx="1981897" cy="1776416"/>
          </a:xfrm>
          <a:prstGeom prst="rect">
            <a:avLst/>
          </a:prstGeom>
          <a:noFill/>
        </p:spPr>
      </p:pic>
      <p:pic>
        <p:nvPicPr>
          <p:cNvPr id="14340" name="Picture 4" descr="C:\Users\user\Pictures\Школа\Картинки для презентаций\1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29124" y="857232"/>
            <a:ext cx="1938485" cy="1909767"/>
          </a:xfrm>
          <a:prstGeom prst="rect">
            <a:avLst/>
          </a:prstGeom>
          <a:noFill/>
        </p:spPr>
      </p:pic>
      <p:pic>
        <p:nvPicPr>
          <p:cNvPr id="14341" name="Picture 5" descr="C:\Users\user\Pictures\Школа\Картинки для презентаций\1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14612" y="4786322"/>
            <a:ext cx="1643066" cy="1585075"/>
          </a:xfrm>
          <a:prstGeom prst="rect">
            <a:avLst/>
          </a:prstGeom>
          <a:noFill/>
        </p:spPr>
      </p:pic>
      <p:pic>
        <p:nvPicPr>
          <p:cNvPr id="14342" name="Picture 6" descr="C:\Users\user\Pictures\Школа\Картинки для презентаций\1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58" y="4857760"/>
            <a:ext cx="1071570" cy="1397486"/>
          </a:xfrm>
          <a:prstGeom prst="rect">
            <a:avLst/>
          </a:prstGeom>
          <a:noFill/>
        </p:spPr>
      </p:pic>
      <p:pic>
        <p:nvPicPr>
          <p:cNvPr id="6" name="Picture 8" descr="C:\Users\user\Pictures\Школа\Картинки для презентаций\1254731444KQzUyP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57224" y="3143248"/>
            <a:ext cx="1357322" cy="19243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1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2786058"/>
            <a:ext cx="4802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Ты </a:t>
            </a:r>
          </a:p>
          <a:p>
            <a:r>
              <a:rPr lang="ru-RU" sz="6000" b="1" dirty="0" smtClean="0">
                <a:solidFill>
                  <a:srgbClr val="0070C0"/>
                </a:solidFill>
              </a:rPr>
              <a:t>молодец !!!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2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pic>
        <p:nvPicPr>
          <p:cNvPr id="61444" name="Picture 4" descr="C:\Users\user\Pictures\Школа\Картинки для презентаций\Рисунок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4643446"/>
            <a:ext cx="5091113" cy="1209675"/>
          </a:xfrm>
          <a:prstGeom prst="rect">
            <a:avLst/>
          </a:prstGeom>
          <a:noFill/>
        </p:spPr>
      </p:pic>
      <p:pic>
        <p:nvPicPr>
          <p:cNvPr id="61445" name="Picture 5" descr="C:\Users\user\Pictures\Школа\Картинки для презентаций\Рисунок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1" y="428604"/>
            <a:ext cx="501722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2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71604" y="357166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Подсчитаем баллы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(только для взрослых)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8794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 – 15 баллов </a:t>
            </a:r>
            <a:r>
              <a:rPr lang="ru-RU" dirty="0" smtClean="0"/>
              <a:t>– </a:t>
            </a:r>
            <a:r>
              <a:rPr lang="ru-RU" b="1" dirty="0" smtClean="0"/>
              <a:t>высокий уровень. </a:t>
            </a:r>
            <a:r>
              <a:rPr lang="ru-RU" dirty="0" smtClean="0"/>
              <a:t>Ребенок отлично стравился. Вы можете предлагать ему более сложные задания, что бы его развитие не стояло на месте.</a:t>
            </a:r>
          </a:p>
          <a:p>
            <a:endParaRPr lang="ru-RU" dirty="0" smtClean="0"/>
          </a:p>
          <a:p>
            <a:r>
              <a:rPr lang="ru-RU" b="1" dirty="0" smtClean="0"/>
              <a:t>9 – 12 баллов – уровень выше среднего. </a:t>
            </a:r>
            <a:r>
              <a:rPr lang="ru-RU" dirty="0" smtClean="0"/>
              <a:t>Ребенок справился с заданиями хорошо, но его потенциал не развит, можно предлагать ему подобные или немного более сложные задания.</a:t>
            </a:r>
          </a:p>
          <a:p>
            <a:endParaRPr lang="ru-RU" dirty="0" smtClean="0"/>
          </a:p>
          <a:p>
            <a:r>
              <a:rPr lang="ru-RU" b="1" dirty="0" smtClean="0"/>
              <a:t>6 – 9 баллов – средний уровень. </a:t>
            </a:r>
            <a:r>
              <a:rPr lang="ru-RU" dirty="0" smtClean="0"/>
              <a:t>Выполнение заданий соответствует возрастным нормам, но это не повод, чтобы останавливаться на достигнутом. Предлагайте ему подобные задания и добивайтесь лучшего выполнения.</a:t>
            </a:r>
          </a:p>
          <a:p>
            <a:endParaRPr lang="ru-RU" b="1" dirty="0" smtClean="0"/>
          </a:p>
          <a:p>
            <a:r>
              <a:rPr lang="ru-RU" b="1" dirty="0" smtClean="0"/>
              <a:t>3 – 6 – уровень ниже среднего. </a:t>
            </a:r>
            <a:r>
              <a:rPr lang="ru-RU" dirty="0" smtClean="0"/>
              <a:t>Ребенок справился с заданиями недостаточно хорошо, заниматься с ним нужно немного больше, чем обычно. Предлагайте ребенку задания сначала более простые.</a:t>
            </a:r>
          </a:p>
          <a:p>
            <a:endParaRPr lang="ru-RU" b="1" dirty="0" smtClean="0"/>
          </a:p>
          <a:p>
            <a:r>
              <a:rPr lang="ru-RU" b="1" dirty="0" smtClean="0"/>
              <a:t>0 – 3 балла – низкий уровень. </a:t>
            </a:r>
            <a:r>
              <a:rPr lang="ru-RU" dirty="0" smtClean="0"/>
              <a:t>Ребенок не справился с большинством заданий. Наберитесь терпения, вам предстоит потратить много времени и сил на занятия с ребенком. Обязательно обратитесь к специалисту.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7158" y="471488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Запомни узор на фигурах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50001" y="2893215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536149" y="2893215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000232" y="2928934"/>
            <a:ext cx="3143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00166" y="2786058"/>
            <a:ext cx="5357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омб 23"/>
          <p:cNvSpPr/>
          <p:nvPr/>
        </p:nvSpPr>
        <p:spPr>
          <a:xfrm>
            <a:off x="2214546" y="1500174"/>
            <a:ext cx="857256" cy="928694"/>
          </a:xfrm>
          <a:prstGeom prst="diamond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3929058" y="1500174"/>
            <a:ext cx="1000132" cy="928694"/>
          </a:xfrm>
          <a:prstGeom prst="hear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500694" y="1357298"/>
            <a:ext cx="714380" cy="928694"/>
          </a:xfrm>
          <a:prstGeom prst="triangle">
            <a:avLst/>
          </a:prstGeom>
          <a:blipFill>
            <a:blip r:embed="rId5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ест 32"/>
          <p:cNvSpPr/>
          <p:nvPr/>
        </p:nvSpPr>
        <p:spPr>
          <a:xfrm>
            <a:off x="5429256" y="3214686"/>
            <a:ext cx="785818" cy="928694"/>
          </a:xfrm>
          <a:prstGeom prst="plus">
            <a:avLst/>
          </a:prstGeom>
          <a:blipFill>
            <a:blip r:embed="rId6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5036347" y="2964653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43108" y="3214686"/>
            <a:ext cx="1000132" cy="928694"/>
          </a:xfrm>
          <a:prstGeom prst="ellipse">
            <a:avLst/>
          </a:prstGeom>
          <a:blipFill>
            <a:blip r:embed="rId7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71934" y="3214686"/>
            <a:ext cx="571504" cy="928694"/>
          </a:xfrm>
          <a:prstGeom prst="rect">
            <a:avLst/>
          </a:prstGeom>
          <a:blipFill>
            <a:blip r:embed="rId8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28596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№2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8578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9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7158" y="471488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Запомни узор на фигурах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50001" y="2893215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536149" y="2893215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000232" y="2928934"/>
            <a:ext cx="3143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00166" y="2786058"/>
            <a:ext cx="5357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омб 23"/>
          <p:cNvSpPr/>
          <p:nvPr/>
        </p:nvSpPr>
        <p:spPr>
          <a:xfrm>
            <a:off x="2214546" y="1500174"/>
            <a:ext cx="857256" cy="928694"/>
          </a:xfrm>
          <a:prstGeom prst="diamond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3929058" y="1500174"/>
            <a:ext cx="1000132" cy="928694"/>
          </a:xfrm>
          <a:prstGeom prst="hear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500694" y="1357298"/>
            <a:ext cx="714380" cy="928694"/>
          </a:xfrm>
          <a:prstGeom prst="triangle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ест 32"/>
          <p:cNvSpPr/>
          <p:nvPr/>
        </p:nvSpPr>
        <p:spPr>
          <a:xfrm>
            <a:off x="5429256" y="3214686"/>
            <a:ext cx="785818" cy="928694"/>
          </a:xfrm>
          <a:prstGeom prst="plus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5036347" y="2964653"/>
            <a:ext cx="3214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43108" y="3214686"/>
            <a:ext cx="1000132" cy="92869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71934" y="3214686"/>
            <a:ext cx="571504" cy="92869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28596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№2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85786" y="635795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3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72" y="7143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Запомни, как расположены фигуры в таблице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750067" y="4036223"/>
            <a:ext cx="3643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214810" y="4214818"/>
            <a:ext cx="3429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536017" y="4179099"/>
            <a:ext cx="33575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14414" y="3857628"/>
            <a:ext cx="60722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Pictures\Школа\Картинки для презентаций\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2285992"/>
            <a:ext cx="1428221" cy="1439081"/>
          </a:xfrm>
          <a:prstGeom prst="rect">
            <a:avLst/>
          </a:prstGeom>
          <a:noFill/>
        </p:spPr>
      </p:pic>
      <p:pic>
        <p:nvPicPr>
          <p:cNvPr id="1027" name="Picture 3" descr="C:\Users\user\Pictures\Школа\Картинки для презентаций\ball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4000504"/>
            <a:ext cx="1350308" cy="1849432"/>
          </a:xfrm>
          <a:prstGeom prst="rect">
            <a:avLst/>
          </a:prstGeom>
          <a:noFill/>
        </p:spPr>
      </p:pic>
      <p:pic>
        <p:nvPicPr>
          <p:cNvPr id="1028" name="Picture 4" descr="C:\Users\user\Pictures\Школа\Картинки для презентаций\imgpreviewL1NEIWK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2285992"/>
            <a:ext cx="1357322" cy="1452382"/>
          </a:xfrm>
          <a:prstGeom prst="rect">
            <a:avLst/>
          </a:prstGeom>
          <a:noFill/>
        </p:spPr>
      </p:pic>
      <p:pic>
        <p:nvPicPr>
          <p:cNvPr id="1029" name="Picture 5" descr="C:\Users\user\Pictures\Школа\Картинки для презентаций\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4000504"/>
            <a:ext cx="1285884" cy="170171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28596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№3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6357958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7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1472" y="42860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Размести картинки по </a:t>
            </a:r>
            <a:r>
              <a:rPr lang="ru-RU" sz="3200" b="1" dirty="0" smtClean="0">
                <a:solidFill>
                  <a:srgbClr val="0070C0"/>
                </a:solidFill>
              </a:rPr>
              <a:t>местам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1214414" y="2857496"/>
            <a:ext cx="27146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85852" y="2786058"/>
            <a:ext cx="58579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Pictures\Школа\Картинки для презентаций\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643446"/>
            <a:ext cx="1428221" cy="1439081"/>
          </a:xfrm>
          <a:prstGeom prst="rect">
            <a:avLst/>
          </a:prstGeom>
          <a:noFill/>
        </p:spPr>
      </p:pic>
      <p:pic>
        <p:nvPicPr>
          <p:cNvPr id="1027" name="Picture 3" descr="C:\Users\user\Pictures\Школа\Картинки для презентаций\ball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4643446"/>
            <a:ext cx="1143008" cy="1565506"/>
          </a:xfrm>
          <a:prstGeom prst="rect">
            <a:avLst/>
          </a:prstGeom>
          <a:noFill/>
        </p:spPr>
      </p:pic>
      <p:pic>
        <p:nvPicPr>
          <p:cNvPr id="1028" name="Picture 4" descr="C:\Users\user\Pictures\Школа\Картинки для презентаций\imgpreviewL1NEIWK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4714884"/>
            <a:ext cx="1357322" cy="1452382"/>
          </a:xfrm>
          <a:prstGeom prst="rect">
            <a:avLst/>
          </a:prstGeom>
          <a:noFill/>
        </p:spPr>
      </p:pic>
      <p:pic>
        <p:nvPicPr>
          <p:cNvPr id="1029" name="Picture 5" descr="C:\Users\user\Pictures\Школа\Картинки для презентаций\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4643446"/>
            <a:ext cx="1216057" cy="1609310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>
            <a:off x="2857488" y="2928934"/>
            <a:ext cx="27146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500562" y="2928934"/>
            <a:ext cx="27146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214414" y="6357958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7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14285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Запомни пары картинок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678761" y="3250405"/>
            <a:ext cx="50720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1472" y="2285992"/>
            <a:ext cx="7215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0034" y="4286256"/>
            <a:ext cx="75724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Pictures\Школа\Картинки для презентаций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500042"/>
            <a:ext cx="1214446" cy="1769435"/>
          </a:xfrm>
          <a:prstGeom prst="rect">
            <a:avLst/>
          </a:prstGeom>
          <a:noFill/>
        </p:spPr>
      </p:pic>
      <p:pic>
        <p:nvPicPr>
          <p:cNvPr id="2051" name="Picture 3" descr="C:\Users\user\Pictures\Школа\Картинки для презентаций\27c8936480975d7ae30ef290ccde74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928670"/>
            <a:ext cx="1290638" cy="1290638"/>
          </a:xfrm>
          <a:prstGeom prst="rect">
            <a:avLst/>
          </a:prstGeom>
          <a:noFill/>
        </p:spPr>
      </p:pic>
      <p:pic>
        <p:nvPicPr>
          <p:cNvPr id="2052" name="Picture 4" descr="C:\Users\user\Pictures\128-128_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2928934"/>
            <a:ext cx="1219200" cy="1219200"/>
          </a:xfrm>
          <a:prstGeom prst="rect">
            <a:avLst/>
          </a:prstGeom>
          <a:noFill/>
        </p:spPr>
      </p:pic>
      <p:pic>
        <p:nvPicPr>
          <p:cNvPr id="2053" name="Picture 5" descr="C:\Users\user\Pictures\Школа\Картинки для презентаций\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2500306"/>
            <a:ext cx="1643074" cy="1600476"/>
          </a:xfrm>
          <a:prstGeom prst="rect">
            <a:avLst/>
          </a:prstGeom>
          <a:noFill/>
        </p:spPr>
      </p:pic>
      <p:pic>
        <p:nvPicPr>
          <p:cNvPr id="2054" name="Picture 6" descr="C:\Users\user\Pictures\Школа\Картинки для презентаций\GevENkpC-jQ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4500570"/>
            <a:ext cx="1643074" cy="1433582"/>
          </a:xfrm>
          <a:prstGeom prst="rect">
            <a:avLst/>
          </a:prstGeom>
          <a:noFill/>
        </p:spPr>
      </p:pic>
      <p:pic>
        <p:nvPicPr>
          <p:cNvPr id="2056" name="Picture 8" descr="C:\Users\user\Pictures\Школа\Картинки для презентаций\0_8d526_f328994e_XXX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0298" y="4572008"/>
            <a:ext cx="1214446" cy="1214446"/>
          </a:xfrm>
          <a:prstGeom prst="rect">
            <a:avLst/>
          </a:prstGeom>
          <a:noFill/>
        </p:spPr>
      </p:pic>
      <p:pic>
        <p:nvPicPr>
          <p:cNvPr id="2057" name="Picture 9" descr="C:\Users\user\Pictures\Школа\Картинки для презентаций\загруженное (1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38" y="4500570"/>
            <a:ext cx="1228025" cy="1428760"/>
          </a:xfrm>
          <a:prstGeom prst="rect">
            <a:avLst/>
          </a:prstGeom>
          <a:noFill/>
        </p:spPr>
      </p:pic>
      <p:pic>
        <p:nvPicPr>
          <p:cNvPr id="2058" name="Picture 10" descr="C:\Users\user\Pictures\Школа\Картинки для презентаций\3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702" y="4500570"/>
            <a:ext cx="1071570" cy="1601232"/>
          </a:xfrm>
          <a:prstGeom prst="rect">
            <a:avLst/>
          </a:prstGeom>
          <a:noFill/>
        </p:spPr>
      </p:pic>
      <p:pic>
        <p:nvPicPr>
          <p:cNvPr id="2059" name="Picture 11" descr="C:\Users\user\Pictures\Школа\Картинки для презентаций\0_7b6fb_18131c1c_M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1000108"/>
            <a:ext cx="1427594" cy="1214446"/>
          </a:xfrm>
          <a:prstGeom prst="rect">
            <a:avLst/>
          </a:prstGeom>
          <a:noFill/>
        </p:spPr>
      </p:pic>
      <p:pic>
        <p:nvPicPr>
          <p:cNvPr id="2060" name="Picture 12" descr="C:\Users\user\Pictures\Школа\Картинки для презентаций\a911e9da8448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00760" y="642918"/>
            <a:ext cx="1785950" cy="1765463"/>
          </a:xfrm>
          <a:prstGeom prst="rect">
            <a:avLst/>
          </a:prstGeom>
          <a:noFill/>
        </p:spPr>
      </p:pic>
      <p:pic>
        <p:nvPicPr>
          <p:cNvPr id="2061" name="Picture 13" descr="C:\Users\user\Pictures\Школа\Картинки для презентаций\egiky43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500562" y="2571744"/>
            <a:ext cx="1484323" cy="1571636"/>
          </a:xfrm>
          <a:prstGeom prst="rect">
            <a:avLst/>
          </a:prstGeom>
          <a:noFill/>
        </p:spPr>
      </p:pic>
      <p:pic>
        <p:nvPicPr>
          <p:cNvPr id="2062" name="Picture 14" descr="C:\Users\user\Pictures\Школа\Картинки для презентаций\redapp065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429388" y="2786058"/>
            <a:ext cx="1321194" cy="121620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57158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№4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635795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15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14348" y="14285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Каких картинок не хватает?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1678761" y="3321843"/>
            <a:ext cx="50720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1472" y="2285992"/>
            <a:ext cx="7215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0034" y="4286256"/>
            <a:ext cx="75724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Pictures\Школа\Картинки для презентаций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428868"/>
            <a:ext cx="1214446" cy="1769435"/>
          </a:xfrm>
          <a:prstGeom prst="rect">
            <a:avLst/>
          </a:prstGeom>
          <a:noFill/>
        </p:spPr>
      </p:pic>
      <p:pic>
        <p:nvPicPr>
          <p:cNvPr id="2053" name="Picture 5" descr="C:\Users\user\Pictures\Школа\Картинки для презентаций\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4357694"/>
            <a:ext cx="1643074" cy="1600476"/>
          </a:xfrm>
          <a:prstGeom prst="rect">
            <a:avLst/>
          </a:prstGeom>
          <a:noFill/>
        </p:spPr>
      </p:pic>
      <p:pic>
        <p:nvPicPr>
          <p:cNvPr id="2054" name="Picture 6" descr="C:\Users\user\Pictures\Школа\Картинки для презентаций\GevENkpC-jQ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785794"/>
            <a:ext cx="1643074" cy="1433582"/>
          </a:xfrm>
          <a:prstGeom prst="rect">
            <a:avLst/>
          </a:prstGeom>
          <a:noFill/>
        </p:spPr>
      </p:pic>
      <p:pic>
        <p:nvPicPr>
          <p:cNvPr id="2057" name="Picture 9" descr="C:\Users\user\Pictures\Школа\Картинки для презентаций\загруженное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2500306"/>
            <a:ext cx="1228025" cy="1428760"/>
          </a:xfrm>
          <a:prstGeom prst="rect">
            <a:avLst/>
          </a:prstGeom>
          <a:noFill/>
        </p:spPr>
      </p:pic>
      <p:pic>
        <p:nvPicPr>
          <p:cNvPr id="2059" name="Picture 11" descr="C:\Users\user\Pictures\Школа\Картинки для презентаций\0_7b6fb_18131c1c_M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28662" y="714356"/>
            <a:ext cx="1427594" cy="1214446"/>
          </a:xfrm>
          <a:prstGeom prst="rect">
            <a:avLst/>
          </a:prstGeom>
          <a:noFill/>
        </p:spPr>
      </p:pic>
      <p:pic>
        <p:nvPicPr>
          <p:cNvPr id="2061" name="Picture 13" descr="C:\Users\user\Pictures\Школа\Картинки для презентаций\egiky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4357694"/>
            <a:ext cx="1484323" cy="157163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034" y="635795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9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0034" y="100010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Послушай, запомни, повтори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Pictures\Школа\Картинки для презентаций\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143116"/>
            <a:ext cx="2459890" cy="37671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2071678"/>
            <a:ext cx="45384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Зайчика – трусишка </a:t>
            </a:r>
            <a:endParaRPr lang="ru-RU" sz="2800" b="1" dirty="0" smtClean="0"/>
          </a:p>
          <a:p>
            <a:r>
              <a:rPr lang="ru-RU" sz="2800" b="1" dirty="0" smtClean="0"/>
              <a:t>По полю бежал.</a:t>
            </a:r>
          </a:p>
          <a:p>
            <a:r>
              <a:rPr lang="ru-RU" sz="2800" b="1" dirty="0" smtClean="0"/>
              <a:t>В огород забежал,</a:t>
            </a:r>
          </a:p>
          <a:p>
            <a:r>
              <a:rPr lang="ru-RU" sz="2800" b="1" dirty="0" smtClean="0"/>
              <a:t>Морковку нашел.</a:t>
            </a:r>
            <a:endParaRPr lang="en-US" sz="2800" b="1" dirty="0" smtClean="0"/>
          </a:p>
          <a:p>
            <a:r>
              <a:rPr lang="ru-RU" sz="2800" b="1" dirty="0" err="1" smtClean="0"/>
              <a:t>Капустку</a:t>
            </a:r>
            <a:r>
              <a:rPr lang="ru-RU" sz="2800" b="1" dirty="0" smtClean="0"/>
              <a:t> нашел,</a:t>
            </a:r>
          </a:p>
          <a:p>
            <a:r>
              <a:rPr lang="ru-RU" sz="2800" b="1" dirty="0" smtClean="0"/>
              <a:t>Сидит, грызет.</a:t>
            </a:r>
          </a:p>
          <a:p>
            <a:r>
              <a:rPr lang="ru-RU" sz="2800" b="1" dirty="0" smtClean="0"/>
              <a:t>Иди прочь –</a:t>
            </a:r>
          </a:p>
          <a:p>
            <a:r>
              <a:rPr lang="ru-RU" sz="2800" b="1" dirty="0" smtClean="0"/>
              <a:t>Хозяин идет!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4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№5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6357958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Меню школьного психолога</a:t>
            </a:r>
            <a:r>
              <a:rPr lang="en-US" b="1" dirty="0" smtClean="0">
                <a:latin typeface="Bodoni MT Black" pitchFamily="18" charset="0"/>
                <a:hlinkClick r:id="rId4"/>
              </a:rPr>
              <a:t> http://psi-school.ru/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633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4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FC9FF"/>
      </a:accent1>
      <a:accent2>
        <a:srgbClr val="006EBF"/>
      </a:accent2>
      <a:accent3>
        <a:srgbClr val="638BAD"/>
      </a:accent3>
      <a:accent4>
        <a:srgbClr val="525A7D"/>
      </a:accent4>
      <a:accent5>
        <a:srgbClr val="B88472"/>
      </a:accent5>
      <a:accent6>
        <a:srgbClr val="8E736A"/>
      </a:accent6>
      <a:hlink>
        <a:srgbClr val="0C0C0C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14487</TotalTime>
  <Words>1159</Words>
  <Application>Microsoft Office PowerPoint</Application>
  <PresentationFormat>Экран (4:3)</PresentationFormat>
  <Paragraphs>189</Paragraphs>
  <Slides>27</Slides>
  <Notes>20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565</cp:revision>
  <dcterms:created xsi:type="dcterms:W3CDTF">2014-04-14T12:03:08Z</dcterms:created>
  <dcterms:modified xsi:type="dcterms:W3CDTF">2014-10-09T10:33:23Z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5675260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