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gif" ContentType="image/gif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4"/>
  </p:notesMasterIdLst>
  <p:sldIdLst>
    <p:sldId id="258" r:id="rId2"/>
    <p:sldId id="307" r:id="rId3"/>
    <p:sldId id="306" r:id="rId4"/>
    <p:sldId id="308" r:id="rId5"/>
    <p:sldId id="309" r:id="rId6"/>
    <p:sldId id="310" r:id="rId7"/>
    <p:sldId id="311" r:id="rId8"/>
    <p:sldId id="312" r:id="rId9"/>
    <p:sldId id="313" r:id="rId10"/>
    <p:sldId id="316" r:id="rId11"/>
    <p:sldId id="318" r:id="rId12"/>
    <p:sldId id="31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259DAD"/>
    <a:srgbClr val="CC0099"/>
    <a:srgbClr val="D6009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9" autoAdjust="0"/>
    <p:restoredTop sz="94660"/>
  </p:normalViewPr>
  <p:slideViewPr>
    <p:cSldViewPr>
      <p:cViewPr varScale="1">
        <p:scale>
          <a:sx n="110" d="100"/>
          <a:sy n="110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A2015-7F99-45BA-96EC-4DD68C7A1DF7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83857-F119-4BA9-BB1E-63E4BC4F0AA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F83857-F119-4BA9-BB1E-63E4BC4F0AA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Тест из книги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Камаровская</a:t>
            </a:r>
            <a:r>
              <a:rPr lang="ru-RU" baseline="0" dirty="0" smtClean="0"/>
              <a:t> Е. Как помочь </a:t>
            </a:r>
            <a:r>
              <a:rPr lang="ru-RU" baseline="0" dirty="0" smtClean="0"/>
              <a:t>школьнику</a:t>
            </a:r>
            <a:r>
              <a:rPr lang="ru-RU" baseline="0" dirty="0" smtClean="0"/>
              <a:t>? Развиваем память, усидчивость, внимание. – СПб.: Питер, 2011. – 208с.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F83857-F119-4BA9-BB1E-63E4BC4F0AA0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Внеси предметы в таблицу. </a:t>
            </a:r>
            <a:r>
              <a:rPr lang="ru-RU" baseline="0" dirty="0" smtClean="0"/>
              <a:t>Каждый предмет – 1 балл. Максимум 12 баллов.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F83857-F119-4BA9-BB1E-63E4BC4F0AA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 следующей странице вы</a:t>
            </a:r>
            <a:r>
              <a:rPr lang="ru-RU" baseline="0" dirty="0" smtClean="0"/>
              <a:t> снова увидите эти картинки, но 4 из них поменялись</a:t>
            </a:r>
            <a:r>
              <a:rPr lang="en-US" baseline="0" dirty="0" smtClean="0"/>
              <a:t> </a:t>
            </a:r>
            <a:r>
              <a:rPr lang="ru-RU" baseline="0" dirty="0" smtClean="0"/>
              <a:t>на другие. Найди их.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F83857-F119-4BA9-BB1E-63E4BC4F0AA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Каждая найденная картинка приносит 3 балла</a:t>
            </a:r>
            <a:r>
              <a:rPr lang="ru-RU" baseline="0" dirty="0" smtClean="0"/>
              <a:t> ( макс 12 баллов)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F83857-F119-4BA9-BB1E-63E4BC4F0AA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Максимум 20 баллов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F83857-F119-4BA9-BB1E-63E4BC4F0AA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Максимум</a:t>
            </a:r>
            <a:r>
              <a:rPr lang="ru-RU" baseline="0" dirty="0" smtClean="0"/>
              <a:t> 20 баллов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F83857-F119-4BA9-BB1E-63E4BC4F0AA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Максимум 10 баллов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F83857-F119-4BA9-BB1E-63E4BC4F0AA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Максимум 10 баллов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F83857-F119-4BA9-BB1E-63E4BC4F0AA0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Инструкция: В течении 2 минут просмотри предложения,</a:t>
            </a:r>
            <a:r>
              <a:rPr lang="ru-RU" baseline="0" dirty="0" smtClean="0"/>
              <a:t> прочти их громко и закрой их. Через 30 секунд попытайся повторить их. Максимум 12 баллов.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F83857-F119-4BA9-BB1E-63E4BC4F0AA0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screen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705420-3062-476A-B7E2-7641F84BF1DB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0269C2D-2431-47C9-AFD8-2F6EC8B1B9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705420-3062-476A-B7E2-7641F84BF1DB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269C2D-2431-47C9-AFD8-2F6EC8B1B9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705420-3062-476A-B7E2-7641F84BF1DB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269C2D-2431-47C9-AFD8-2F6EC8B1B9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705420-3062-476A-B7E2-7641F84BF1DB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269C2D-2431-47C9-AFD8-2F6EC8B1B9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705420-3062-476A-B7E2-7641F84BF1DB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269C2D-2431-47C9-AFD8-2F6EC8B1B9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705420-3062-476A-B7E2-7641F84BF1DB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269C2D-2431-47C9-AFD8-2F6EC8B1B9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705420-3062-476A-B7E2-7641F84BF1DB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269C2D-2431-47C9-AFD8-2F6EC8B1B9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705420-3062-476A-B7E2-7641F84BF1DB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269C2D-2431-47C9-AFD8-2F6EC8B1B9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705420-3062-476A-B7E2-7641F84BF1DB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269C2D-2431-47C9-AFD8-2F6EC8B1B9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7705420-3062-476A-B7E2-7641F84BF1DB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269C2D-2431-47C9-AFD8-2F6EC8B1B9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705420-3062-476A-B7E2-7641F84BF1DB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0269C2D-2431-47C9-AFD8-2F6EC8B1B9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screen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screen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7705420-3062-476A-B7E2-7641F84BF1DB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0269C2D-2431-47C9-AFD8-2F6EC8B1B9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si-school.ru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psi-school.ru/" TargetMode="External"/><Relationship Id="rId4" Type="http://schemas.openxmlformats.org/officeDocument/2006/relationships/image" Target="../media/image3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si-school.ru/" TargetMode="External"/><Relationship Id="rId4" Type="http://schemas.openxmlformats.org/officeDocument/2006/relationships/image" Target="../media/image3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psi-school.ru/" TargetMode="External"/><Relationship Id="rId13" Type="http://schemas.openxmlformats.org/officeDocument/2006/relationships/image" Target="../media/image13.jpeg"/><Relationship Id="rId3" Type="http://schemas.openxmlformats.org/officeDocument/2006/relationships/image" Target="../media/image2.jpeg"/><Relationship Id="rId7" Type="http://schemas.openxmlformats.org/officeDocument/2006/relationships/image" Target="../media/image8.png"/><Relationship Id="rId12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11" Type="http://schemas.openxmlformats.org/officeDocument/2006/relationships/image" Target="../media/image11.jpeg"/><Relationship Id="rId5" Type="http://schemas.openxmlformats.org/officeDocument/2006/relationships/image" Target="../media/image6.wmf"/><Relationship Id="rId15" Type="http://schemas.openxmlformats.org/officeDocument/2006/relationships/image" Target="../media/image15.png"/><Relationship Id="rId10" Type="http://schemas.openxmlformats.org/officeDocument/2006/relationships/image" Target="../media/image10.jpeg"/><Relationship Id="rId4" Type="http://schemas.openxmlformats.org/officeDocument/2006/relationships/image" Target="../media/image5.wmf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psi-school.ru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13" Type="http://schemas.openxmlformats.org/officeDocument/2006/relationships/image" Target="../media/image26.jpeg"/><Relationship Id="rId3" Type="http://schemas.openxmlformats.org/officeDocument/2006/relationships/image" Target="../media/image2.jpeg"/><Relationship Id="rId7" Type="http://schemas.openxmlformats.org/officeDocument/2006/relationships/image" Target="../media/image20.jpeg"/><Relationship Id="rId12" Type="http://schemas.openxmlformats.org/officeDocument/2006/relationships/image" Target="../media/image25.jpeg"/><Relationship Id="rId2" Type="http://schemas.openxmlformats.org/officeDocument/2006/relationships/notesSlide" Target="../notesSlides/notesSlide3.xml"/><Relationship Id="rId16" Type="http://schemas.openxmlformats.org/officeDocument/2006/relationships/hyperlink" Target="http://psi-school.ru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11" Type="http://schemas.openxmlformats.org/officeDocument/2006/relationships/image" Target="../media/image24.jpeg"/><Relationship Id="rId5" Type="http://schemas.openxmlformats.org/officeDocument/2006/relationships/image" Target="../media/image18.jpeg"/><Relationship Id="rId15" Type="http://schemas.openxmlformats.org/officeDocument/2006/relationships/image" Target="../media/image28.jpeg"/><Relationship Id="rId10" Type="http://schemas.openxmlformats.org/officeDocument/2006/relationships/image" Target="../media/image23.jpeg"/><Relationship Id="rId4" Type="http://schemas.openxmlformats.org/officeDocument/2006/relationships/image" Target="../media/image17.jpeg"/><Relationship Id="rId9" Type="http://schemas.openxmlformats.org/officeDocument/2006/relationships/image" Target="../media/image22.jpeg"/><Relationship Id="rId14" Type="http://schemas.openxmlformats.org/officeDocument/2006/relationships/image" Target="../media/image2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13" Type="http://schemas.openxmlformats.org/officeDocument/2006/relationships/image" Target="../media/image30.jpeg"/><Relationship Id="rId3" Type="http://schemas.openxmlformats.org/officeDocument/2006/relationships/image" Target="../media/image2.jpeg"/><Relationship Id="rId7" Type="http://schemas.openxmlformats.org/officeDocument/2006/relationships/image" Target="../media/image21.jpeg"/><Relationship Id="rId12" Type="http://schemas.openxmlformats.org/officeDocument/2006/relationships/image" Target="../media/image29.jpeg"/><Relationship Id="rId2" Type="http://schemas.openxmlformats.org/officeDocument/2006/relationships/notesSlide" Target="../notesSlides/notesSlide4.xml"/><Relationship Id="rId16" Type="http://schemas.openxmlformats.org/officeDocument/2006/relationships/hyperlink" Target="http://psi-school.ru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11" Type="http://schemas.openxmlformats.org/officeDocument/2006/relationships/image" Target="../media/image27.jpeg"/><Relationship Id="rId5" Type="http://schemas.openxmlformats.org/officeDocument/2006/relationships/image" Target="../media/image18.jpeg"/><Relationship Id="rId15" Type="http://schemas.openxmlformats.org/officeDocument/2006/relationships/image" Target="../media/image32.jpeg"/><Relationship Id="rId10" Type="http://schemas.openxmlformats.org/officeDocument/2006/relationships/image" Target="../media/image25.jpeg"/><Relationship Id="rId4" Type="http://schemas.openxmlformats.org/officeDocument/2006/relationships/image" Target="../media/image17.jpeg"/><Relationship Id="rId9" Type="http://schemas.openxmlformats.org/officeDocument/2006/relationships/image" Target="../media/image23.jpeg"/><Relationship Id="rId14" Type="http://schemas.openxmlformats.org/officeDocument/2006/relationships/image" Target="../media/image3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psi-school.ru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psi-school.ru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psi-school.ru/" TargetMode="External"/><Relationship Id="rId4" Type="http://schemas.openxmlformats.org/officeDocument/2006/relationships/image" Target="../media/image3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psi-school.ru/" TargetMode="External"/><Relationship Id="rId4" Type="http://schemas.openxmlformats.org/officeDocument/2006/relationships/image" Target="../media/image3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user\Documents\Наташа\Школа\Презентации\Фоны для презентаций\Рамочки для оформления презентаций\оформление презентаций\рамочки\88-3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151" name="TextBox 150"/>
          <p:cNvSpPr txBox="1"/>
          <p:nvPr/>
        </p:nvSpPr>
        <p:spPr>
          <a:xfrm>
            <a:off x="642910" y="785794"/>
            <a:ext cx="478634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Тест на определение </a:t>
            </a:r>
          </a:p>
          <a:p>
            <a:r>
              <a:rPr lang="ru-RU" sz="4800" b="1" dirty="0" smtClean="0"/>
              <a:t>уровня </a:t>
            </a:r>
          </a:p>
          <a:p>
            <a:r>
              <a:rPr lang="ru-RU" sz="4800" b="1" dirty="0" smtClean="0"/>
              <a:t>развития памяти</a:t>
            </a:r>
            <a:endParaRPr lang="ru-RU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000628" y="4286256"/>
            <a:ext cx="33575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1 – 6 класс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596" y="5072074"/>
            <a:ext cx="30110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hlinkClick r:id="rId3"/>
              </a:rPr>
              <a:t>Меню школьного психолога</a:t>
            </a:r>
            <a:endParaRPr lang="ru-RU" b="1" dirty="0" smtClean="0"/>
          </a:p>
          <a:p>
            <a:pPr algn="ctr"/>
            <a:r>
              <a:rPr lang="ru-RU" b="1" dirty="0" smtClean="0"/>
              <a:t>представляет</a:t>
            </a:r>
            <a:endParaRPr lang="ru-RU" b="1" dirty="0"/>
          </a:p>
        </p:txBody>
      </p:sp>
      <p:pic>
        <p:nvPicPr>
          <p:cNvPr id="1027" name="Picture 3" descr="C:\Users\user\Pictures\ВК\anaokulu_1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429124" y="4857760"/>
            <a:ext cx="3929090" cy="1219293"/>
          </a:xfrm>
          <a:prstGeom prst="rect">
            <a:avLst/>
          </a:prstGeom>
          <a:noFill/>
        </p:spPr>
      </p:pic>
      <p:pic>
        <p:nvPicPr>
          <p:cNvPr id="1028" name="Picture 4" descr="C:\Users\user\Pictures\ВК\sharik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5143504" y="500042"/>
            <a:ext cx="3071818" cy="3571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5263359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C:\Users\user\Documents\Наташа\Школа\Презентации\Фоны для презентаций\Рамочки для оформления презентаций\оформление презентаций\рамочки\88-3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071538" y="357166"/>
            <a:ext cx="66575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</a:rPr>
              <a:t>Запомни инструкции</a:t>
            </a: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285860"/>
            <a:ext cx="43504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Запомни (2 мин), затем закрой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00" y="1857364"/>
            <a:ext cx="685804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Перед путешествием проверь свое здоровье.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Точно планируй каждый поход в горы.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Следи за правильным подбором снаряжения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Не забудь свой мобильный телефон.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Посмотри прогноз погоды.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Скажи кому-нибудь, где ты будешь.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Вовремя возвращайся назад.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Не ходи один.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Ориентируйся на самого слабого </a:t>
            </a:r>
          </a:p>
          <a:p>
            <a:r>
              <a:rPr lang="ru-RU" sz="2000" b="1" dirty="0" smtClean="0"/>
              <a:t>человека в группе.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Правильно распределяй свои силы, </a:t>
            </a:r>
          </a:p>
          <a:p>
            <a:r>
              <a:rPr lang="ru-RU" sz="2000" b="1" dirty="0" smtClean="0"/>
              <a:t>не иди слишком быстро.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Не сходи с туристских троп.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Береги природу.</a:t>
            </a:r>
            <a:endParaRPr lang="ru-RU" sz="2000" b="1" dirty="0"/>
          </a:p>
        </p:txBody>
      </p:sp>
      <p:pic>
        <p:nvPicPr>
          <p:cNvPr id="5" name="Содержимое 3" descr="df4073329f7e копия.gif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>
          <a:xfrm>
            <a:off x="6000760" y="2928934"/>
            <a:ext cx="2156571" cy="328614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 rot="5400000">
            <a:off x="5894559" y="3217117"/>
            <a:ext cx="529664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/>
              <a:t>Меню школьного психолога </a:t>
            </a:r>
            <a:r>
              <a:rPr lang="en-US" sz="1600" dirty="0" smtClean="0">
                <a:hlinkClick r:id="rId5"/>
              </a:rPr>
              <a:t>http://psi-school.ru/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user\Documents\Наташа\Школа\Презентации\Фоны для презентаций\Рамочки для оформления презентаций\оформление презентаций\рамочки\88-3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1000108"/>
            <a:ext cx="4786346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Сколько баллов </a:t>
            </a:r>
          </a:p>
          <a:p>
            <a:pPr algn="ctr"/>
            <a:r>
              <a:rPr lang="ru-RU" sz="9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набрал?</a:t>
            </a:r>
            <a:endParaRPr lang="ru-RU" sz="96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13" name="Picture 28" descr="db91c0ef4c61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429124" y="1142984"/>
            <a:ext cx="3525846" cy="398622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 rot="16200000">
            <a:off x="5673032" y="3256663"/>
            <a:ext cx="5311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/>
              <a:t>Меню школьного психолога </a:t>
            </a:r>
            <a:r>
              <a:rPr lang="en-US" sz="1600" dirty="0" smtClean="0">
                <a:hlinkClick r:id="rId5"/>
              </a:rPr>
              <a:t>http://psi-school.ru</a:t>
            </a:r>
            <a:r>
              <a:rPr lang="en-US" dirty="0" smtClean="0">
                <a:hlinkClick r:id="rId5"/>
              </a:rPr>
              <a:t>/</a:t>
            </a:r>
            <a:endParaRPr lang="ru-RU" dirty="0"/>
          </a:p>
        </p:txBody>
      </p:sp>
    </p:spTree>
  </p:cSld>
  <p:clrMapOvr>
    <a:masterClrMapping/>
  </p:clrMapOvr>
  <p:transition advClick="0"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5" descr="C:\Users\user\Documents\Наташа\Школа\Презентации\Фоны для презентаций\Рамочки для оформления презентаций\оформление презентаций\рамочки\88-3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" y="0"/>
            <a:ext cx="9143999" cy="6857999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786050" y="357166"/>
            <a:ext cx="327525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</a:rPr>
              <a:t>Результаты</a:t>
            </a:r>
            <a:endParaRPr lang="ru-RU" sz="4400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14546" y="928670"/>
            <a:ext cx="4386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Максимально можно получить 76 баллов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1285860"/>
            <a:ext cx="1592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0 – 15 баллов: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1571612"/>
            <a:ext cx="89297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Слабая память. В настоящее время у тебя неважные способности к концентрации, </a:t>
            </a:r>
          </a:p>
          <a:p>
            <a:r>
              <a:rPr lang="ru-RU" sz="1400" dirty="0" smtClean="0"/>
              <a:t>ты мало запоминаешь. Возможно тебе мешают какие-то обстоятельства, </a:t>
            </a:r>
          </a:p>
          <a:p>
            <a:r>
              <a:rPr lang="ru-RU" sz="1400" dirty="0" smtClean="0"/>
              <a:t>например, проблемы, стресс. Попробуй во время учебы стать внутренне спокойным </a:t>
            </a:r>
          </a:p>
          <a:p>
            <a:r>
              <a:rPr lang="ru-RU" sz="1400" dirty="0" smtClean="0"/>
              <a:t>И концентрироваться только на нужной информации.</a:t>
            </a:r>
            <a:endParaRPr lang="ru-R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2786058"/>
            <a:ext cx="1664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16 - 38 баллов: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58" y="3143248"/>
            <a:ext cx="762901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Уровень развития памяти – ниже среднего. Тебе удается запомнить немногое из </a:t>
            </a:r>
          </a:p>
          <a:p>
            <a:r>
              <a:rPr lang="ru-RU" sz="1400" dirty="0" smtClean="0"/>
              <a:t>Того, что ты хотел бы выучить. Обращай внимание на то, чтобы в процессе учебы </a:t>
            </a:r>
          </a:p>
          <a:p>
            <a:r>
              <a:rPr lang="ru-RU" sz="1400" dirty="0" smtClean="0"/>
              <a:t>Тебя ничто не отвлекало, и чтобы ты был внутренне спокоен. </a:t>
            </a:r>
          </a:p>
          <a:p>
            <a:r>
              <a:rPr lang="ru-RU" sz="1400" dirty="0" smtClean="0"/>
              <a:t>Совет: память можно тренировать, как мышцы.</a:t>
            </a:r>
            <a:endParaRPr lang="ru-RU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357158" y="4286256"/>
            <a:ext cx="1471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39 – 61 балл: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58" y="4643446"/>
            <a:ext cx="742863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Уровень развития памяти – выше среднего. Ты хорошо запоминаешь много </a:t>
            </a:r>
          </a:p>
          <a:p>
            <a:r>
              <a:rPr lang="ru-RU" sz="1400" dirty="0" smtClean="0"/>
              <a:t>информации. Это замечательно. Если хочешь развить свою память еще больше, </a:t>
            </a:r>
          </a:p>
          <a:p>
            <a:r>
              <a:rPr lang="ru-RU" sz="1400" dirty="0" smtClean="0"/>
              <a:t>можешь составить себе упражнения на тренировку памяти.</a:t>
            </a:r>
            <a:endParaRPr lang="ru-RU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785786" y="5572140"/>
            <a:ext cx="1664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62 - 76 баллов: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2910" y="5857892"/>
            <a:ext cx="70230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Высокий уровень развития памяти. Твоя память функционирует прекрасно. </a:t>
            </a:r>
          </a:p>
          <a:p>
            <a:r>
              <a:rPr lang="ru-RU" sz="1400" dirty="0" smtClean="0"/>
              <a:t>Поздравляем. </a:t>
            </a:r>
            <a:endParaRPr lang="ru-RU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5" descr="C:\Users\user\Documents\Наташа\Школа\Презентации\Фоны для презентаций\Рамочки для оформления презентаций\оформление презентаций\рамочки\88-3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571472" y="521495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Запомни предметы за 1 минуту </a:t>
            </a:r>
            <a:endParaRPr lang="ru-RU" sz="3200" b="1" dirty="0">
              <a:solidFill>
                <a:srgbClr val="002060"/>
              </a:solidFill>
              <a:latin typeface="Segoe Print" panose="02000600000000000000" pitchFamily="2" charset="0"/>
            </a:endParaRPr>
          </a:p>
        </p:txBody>
      </p:sp>
      <p:pic>
        <p:nvPicPr>
          <p:cNvPr id="135" name="Picture 6" descr="j0424122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214414" y="1000108"/>
            <a:ext cx="1143008" cy="1071570"/>
          </a:xfrm>
          <a:prstGeom prst="rect">
            <a:avLst/>
          </a:prstGeom>
          <a:ln w="28575"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38" name="Picture 9" descr="j0290736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2714612" y="3857628"/>
            <a:ext cx="1203897" cy="1078982"/>
          </a:xfrm>
          <a:prstGeom prst="rect">
            <a:avLst/>
          </a:prstGeom>
          <a:noFill/>
          <a:ln w="28575">
            <a:noFill/>
          </a:ln>
        </p:spPr>
      </p:pic>
      <p:pic>
        <p:nvPicPr>
          <p:cNvPr id="14" name="Picture 7" descr="j0424188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1285852" y="3786190"/>
            <a:ext cx="1143008" cy="1143008"/>
          </a:xfrm>
          <a:prstGeom prst="rect">
            <a:avLst/>
          </a:prstGeom>
          <a:noFill/>
          <a:ln w="28575">
            <a:noFill/>
          </a:ln>
        </p:spPr>
      </p:pic>
      <p:pic>
        <p:nvPicPr>
          <p:cNvPr id="21" name="Picture 17" descr="044"/>
          <p:cNvPicPr>
            <a:picLocks noChangeAspect="1" noChangeArrowheads="1"/>
          </p:cNvPicPr>
          <p:nvPr/>
        </p:nvPicPr>
        <p:blipFill>
          <a:blip r:embed="rId7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8" y="2428868"/>
            <a:ext cx="1227817" cy="1169990"/>
          </a:xfrm>
          <a:prstGeom prst="rect">
            <a:avLst/>
          </a:prstGeom>
          <a:noFill/>
          <a:ln w="28575">
            <a:noFill/>
          </a:ln>
          <a:effectLst/>
        </p:spPr>
      </p:pic>
      <p:cxnSp>
        <p:nvCxnSpPr>
          <p:cNvPr id="17" name="Прямая соединительная линия 16"/>
          <p:cNvCxnSpPr/>
          <p:nvPr/>
        </p:nvCxnSpPr>
        <p:spPr>
          <a:xfrm rot="5400000">
            <a:off x="571472" y="2928934"/>
            <a:ext cx="40005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3929058" y="2928934"/>
            <a:ext cx="40005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2214546" y="3000372"/>
            <a:ext cx="40005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285852" y="2285992"/>
            <a:ext cx="664373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214414" y="3643314"/>
            <a:ext cx="67151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 rot="5400000">
            <a:off x="5887346" y="3201728"/>
            <a:ext cx="5311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/>
              <a:t>Меню школьного психолога </a:t>
            </a:r>
            <a:r>
              <a:rPr lang="en-US" sz="1600" b="1" dirty="0" smtClean="0">
                <a:hlinkClick r:id="rId8"/>
              </a:rPr>
              <a:t>http://psi-school.ru</a:t>
            </a:r>
            <a:r>
              <a:rPr lang="en-US" b="1" dirty="0" smtClean="0">
                <a:hlinkClick r:id="rId8"/>
              </a:rPr>
              <a:t>/</a:t>
            </a:r>
            <a:endParaRPr lang="ru-RU" b="1" dirty="0"/>
          </a:p>
        </p:txBody>
      </p:sp>
      <p:pic>
        <p:nvPicPr>
          <p:cNvPr id="2050" name="Picture 2" descr="C:\Users\user\Pictures\Школа\Картинки для презентаций\8.jpg"/>
          <p:cNvPicPr>
            <a:picLocks noChangeAspect="1" noChangeArrowheads="1"/>
          </p:cNvPicPr>
          <p:nvPr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6143636" y="3786190"/>
            <a:ext cx="1588702" cy="1385889"/>
          </a:xfrm>
          <a:prstGeom prst="rect">
            <a:avLst/>
          </a:prstGeom>
          <a:noFill/>
        </p:spPr>
      </p:pic>
      <p:pic>
        <p:nvPicPr>
          <p:cNvPr id="2051" name="Picture 3" descr="C:\Users\user\Pictures\Школа\Картинки для презентаций\18.jpg"/>
          <p:cNvPicPr>
            <a:picLocks noChangeAspect="1" noChangeArrowheads="1"/>
          </p:cNvPicPr>
          <p:nvPr/>
        </p:nvPicPr>
        <p:blipFill>
          <a:blip r:embed="rId10" cstate="screen"/>
          <a:srcRect/>
          <a:stretch>
            <a:fillRect/>
          </a:stretch>
        </p:blipFill>
        <p:spPr bwMode="auto">
          <a:xfrm>
            <a:off x="4429124" y="571480"/>
            <a:ext cx="1357322" cy="1653465"/>
          </a:xfrm>
          <a:prstGeom prst="rect">
            <a:avLst/>
          </a:prstGeom>
          <a:noFill/>
        </p:spPr>
      </p:pic>
      <p:pic>
        <p:nvPicPr>
          <p:cNvPr id="2052" name="Picture 4" descr="C:\Users\user\Pictures\Школа\Картинки для презентаций\9.jpg"/>
          <p:cNvPicPr>
            <a:picLocks noChangeAspect="1" noChangeArrowheads="1"/>
          </p:cNvPicPr>
          <p:nvPr/>
        </p:nvPicPr>
        <p:blipFill>
          <a:blip r:embed="rId11" cstate="screen"/>
          <a:srcRect/>
          <a:stretch>
            <a:fillRect/>
          </a:stretch>
        </p:blipFill>
        <p:spPr bwMode="auto">
          <a:xfrm>
            <a:off x="6072198" y="500042"/>
            <a:ext cx="1752604" cy="1765932"/>
          </a:xfrm>
          <a:prstGeom prst="rect">
            <a:avLst/>
          </a:prstGeom>
          <a:noFill/>
        </p:spPr>
      </p:pic>
      <p:pic>
        <p:nvPicPr>
          <p:cNvPr id="2053" name="Picture 5" descr="C:\Users\user\Pictures\Школа\Картинки для презентаций\000.jpg"/>
          <p:cNvPicPr>
            <a:picLocks noChangeAspect="1" noChangeArrowheads="1"/>
          </p:cNvPicPr>
          <p:nvPr/>
        </p:nvPicPr>
        <p:blipFill>
          <a:blip r:embed="rId12" cstate="screen"/>
          <a:srcRect/>
          <a:stretch>
            <a:fillRect/>
          </a:stretch>
        </p:blipFill>
        <p:spPr bwMode="auto">
          <a:xfrm>
            <a:off x="2643174" y="2357430"/>
            <a:ext cx="1500198" cy="1224216"/>
          </a:xfrm>
          <a:prstGeom prst="rect">
            <a:avLst/>
          </a:prstGeom>
          <a:noFill/>
        </p:spPr>
      </p:pic>
      <p:pic>
        <p:nvPicPr>
          <p:cNvPr id="2054" name="Picture 6" descr="C:\Users\user\Pictures\Школа\Картинки для презентаций\7.jpg"/>
          <p:cNvPicPr>
            <a:picLocks noChangeAspect="1" noChangeArrowheads="1"/>
          </p:cNvPicPr>
          <p:nvPr/>
        </p:nvPicPr>
        <p:blipFill>
          <a:blip r:embed="rId13" cstate="screen"/>
          <a:srcRect/>
          <a:stretch>
            <a:fillRect/>
          </a:stretch>
        </p:blipFill>
        <p:spPr bwMode="auto">
          <a:xfrm>
            <a:off x="1214414" y="2357430"/>
            <a:ext cx="1223962" cy="1274539"/>
          </a:xfrm>
          <a:prstGeom prst="rect">
            <a:avLst/>
          </a:prstGeom>
          <a:noFill/>
        </p:spPr>
      </p:pic>
      <p:pic>
        <p:nvPicPr>
          <p:cNvPr id="2055" name="Picture 7" descr="C:\Users\user\Pictures\Школа\Картинки для презентаций\16.jpg"/>
          <p:cNvPicPr>
            <a:picLocks noChangeAspect="1" noChangeArrowheads="1"/>
          </p:cNvPicPr>
          <p:nvPr/>
        </p:nvPicPr>
        <p:blipFill>
          <a:blip r:embed="rId14" cstate="screen"/>
          <a:srcRect/>
          <a:stretch>
            <a:fillRect/>
          </a:stretch>
        </p:blipFill>
        <p:spPr bwMode="auto">
          <a:xfrm>
            <a:off x="4429124" y="3786190"/>
            <a:ext cx="1109663" cy="1266826"/>
          </a:xfrm>
          <a:prstGeom prst="rect">
            <a:avLst/>
          </a:prstGeom>
          <a:noFill/>
        </p:spPr>
      </p:pic>
      <p:pic>
        <p:nvPicPr>
          <p:cNvPr id="2056" name="Picture 8" descr="C:\Users\user\Pictures\Школа\Картинки для презентаций\ovtsa-picture-color.png"/>
          <p:cNvPicPr>
            <a:picLocks noChangeAspect="1" noChangeArrowheads="1"/>
          </p:cNvPicPr>
          <p:nvPr/>
        </p:nvPicPr>
        <p:blipFill>
          <a:blip r:embed="rId15" cstate="screen"/>
          <a:srcRect/>
          <a:stretch>
            <a:fillRect/>
          </a:stretch>
        </p:blipFill>
        <p:spPr bwMode="auto">
          <a:xfrm>
            <a:off x="4357686" y="2500306"/>
            <a:ext cx="1532753" cy="1057264"/>
          </a:xfrm>
          <a:prstGeom prst="rect">
            <a:avLst/>
          </a:prstGeom>
          <a:noFill/>
        </p:spPr>
      </p:pic>
      <p:pic>
        <p:nvPicPr>
          <p:cNvPr id="2057" name="Picture 9" descr="C:\Users\user\Pictures\Школа\Картинки для презентаций\кузнечик.jpg"/>
          <p:cNvPicPr>
            <a:picLocks noChangeAspect="1" noChangeArrowheads="1"/>
          </p:cNvPicPr>
          <p:nvPr/>
        </p:nvPicPr>
        <p:blipFill>
          <a:blip r:embed="rId16" cstate="screen"/>
          <a:srcRect/>
          <a:stretch>
            <a:fillRect/>
          </a:stretch>
        </p:blipFill>
        <p:spPr bwMode="auto">
          <a:xfrm>
            <a:off x="2643174" y="1214422"/>
            <a:ext cx="1432657" cy="9524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5263359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5" descr="C:\Users\user\Documents\Наташа\Школа\Презентации\Фоны для презентаций\Рамочки для оформления презентаций\оформление презентаций\рамочки\88-3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500034" y="71435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Сколько предметов запомнил? </a:t>
            </a:r>
            <a:endParaRPr lang="ru-RU" sz="3200" b="1" dirty="0">
              <a:solidFill>
                <a:srgbClr val="002060"/>
              </a:solidFill>
              <a:latin typeface="Segoe Print" panose="02000600000000000000" pitchFamily="2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571472" y="3643314"/>
            <a:ext cx="40005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3929058" y="3714752"/>
            <a:ext cx="40005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2214546" y="3643314"/>
            <a:ext cx="40005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285852" y="3071810"/>
            <a:ext cx="585791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285852" y="4500570"/>
            <a:ext cx="585791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 rot="5400000">
            <a:off x="5887346" y="3201728"/>
            <a:ext cx="5311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/>
              <a:t>Меню школьного психолога </a:t>
            </a:r>
            <a:r>
              <a:rPr lang="en-US" sz="1600" dirty="0" smtClean="0">
                <a:hlinkClick r:id="rId4"/>
              </a:rPr>
              <a:t>http://psi-school.ru</a:t>
            </a:r>
            <a:r>
              <a:rPr lang="en-US" dirty="0" smtClean="0">
                <a:hlinkClick r:id="rId4"/>
              </a:rPr>
              <a:t>/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263359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5" descr="C:\Users\user\Documents\Наташа\Школа\Презентации\Фоны для презентаций\Рамочки для оформления презентаций\оформление презентаций\рамочки\88-3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571472" y="521495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smtClean="0">
                <a:solidFill>
                  <a:srgbClr val="002060"/>
                </a:solidFill>
              </a:rPr>
              <a:t>Запомни </a:t>
            </a:r>
            <a:r>
              <a:rPr lang="ru-RU" sz="3200" b="1" smtClean="0">
                <a:solidFill>
                  <a:srgbClr val="002060"/>
                </a:solidFill>
              </a:rPr>
              <a:t>лица за 45 секунд </a:t>
            </a:r>
            <a:endParaRPr lang="ru-RU" sz="3200" b="1" dirty="0">
              <a:solidFill>
                <a:srgbClr val="002060"/>
              </a:solidFill>
              <a:latin typeface="Segoe Print" panose="02000600000000000000" pitchFamily="2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571472" y="2928934"/>
            <a:ext cx="40005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3929058" y="2928934"/>
            <a:ext cx="40005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2214546" y="3000372"/>
            <a:ext cx="40005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285852" y="2285992"/>
            <a:ext cx="585791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214414" y="3643314"/>
            <a:ext cx="585791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user\Pictures\Школа\эмоции\1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071538" y="928670"/>
            <a:ext cx="1351414" cy="1214446"/>
          </a:xfrm>
          <a:prstGeom prst="rect">
            <a:avLst/>
          </a:prstGeom>
          <a:noFill/>
        </p:spPr>
      </p:pic>
      <p:pic>
        <p:nvPicPr>
          <p:cNvPr id="1027" name="Picture 3" descr="C:\Users\user\Pictures\Школа\эмоции\2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1142976" y="2357430"/>
            <a:ext cx="1285884" cy="1240606"/>
          </a:xfrm>
          <a:prstGeom prst="rect">
            <a:avLst/>
          </a:prstGeom>
          <a:noFill/>
        </p:spPr>
      </p:pic>
      <p:pic>
        <p:nvPicPr>
          <p:cNvPr id="1028" name="Picture 4" descr="C:\Users\user\Pictures\Школа\эмоции\3.jpg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1089386" y="3786190"/>
            <a:ext cx="1339463" cy="1143008"/>
          </a:xfrm>
          <a:prstGeom prst="rect">
            <a:avLst/>
          </a:prstGeom>
          <a:noFill/>
        </p:spPr>
      </p:pic>
      <p:pic>
        <p:nvPicPr>
          <p:cNvPr id="1029" name="Picture 5" descr="C:\Users\user\Pictures\Школа\эмоции\4.jpg"/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2786050" y="928670"/>
            <a:ext cx="1214446" cy="1161644"/>
          </a:xfrm>
          <a:prstGeom prst="rect">
            <a:avLst/>
          </a:prstGeom>
          <a:noFill/>
        </p:spPr>
      </p:pic>
      <p:pic>
        <p:nvPicPr>
          <p:cNvPr id="1030" name="Picture 6" descr="C:\Users\user\Pictures\Школа\эмоции\5.jpg"/>
          <p:cNvPicPr>
            <a:picLocks noChangeAspect="1" noChangeArrowheads="1"/>
          </p:cNvPicPr>
          <p:nvPr/>
        </p:nvPicPr>
        <p:blipFill>
          <a:blip r:embed="rId8" cstate="screen"/>
          <a:srcRect/>
          <a:stretch>
            <a:fillRect/>
          </a:stretch>
        </p:blipFill>
        <p:spPr bwMode="auto">
          <a:xfrm>
            <a:off x="2714612" y="2357430"/>
            <a:ext cx="1362075" cy="1257300"/>
          </a:xfrm>
          <a:prstGeom prst="rect">
            <a:avLst/>
          </a:prstGeom>
          <a:noFill/>
        </p:spPr>
      </p:pic>
      <p:pic>
        <p:nvPicPr>
          <p:cNvPr id="1031" name="Picture 7" descr="C:\Users\user\Pictures\Школа\эмоции\6.jpg"/>
          <p:cNvPicPr>
            <a:picLocks noChangeAspect="1" noChangeArrowheads="1"/>
          </p:cNvPicPr>
          <p:nvPr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2714612" y="3786190"/>
            <a:ext cx="1371600" cy="1171575"/>
          </a:xfrm>
          <a:prstGeom prst="rect">
            <a:avLst/>
          </a:prstGeom>
          <a:noFill/>
        </p:spPr>
      </p:pic>
      <p:pic>
        <p:nvPicPr>
          <p:cNvPr id="1032" name="Picture 8" descr="C:\Users\user\Pictures\Школа\эмоции\7.jpg"/>
          <p:cNvPicPr>
            <a:picLocks noChangeAspect="1" noChangeArrowheads="1"/>
          </p:cNvPicPr>
          <p:nvPr/>
        </p:nvPicPr>
        <p:blipFill>
          <a:blip r:embed="rId10" cstate="screen"/>
          <a:srcRect/>
          <a:stretch>
            <a:fillRect/>
          </a:stretch>
        </p:blipFill>
        <p:spPr bwMode="auto">
          <a:xfrm>
            <a:off x="4357686" y="928670"/>
            <a:ext cx="1371600" cy="1181100"/>
          </a:xfrm>
          <a:prstGeom prst="rect">
            <a:avLst/>
          </a:prstGeom>
          <a:noFill/>
        </p:spPr>
      </p:pic>
      <p:pic>
        <p:nvPicPr>
          <p:cNvPr id="1033" name="Picture 9" descr="C:\Users\user\Pictures\Школа\эмоции\8.jpg"/>
          <p:cNvPicPr>
            <a:picLocks noChangeAspect="1" noChangeArrowheads="1"/>
          </p:cNvPicPr>
          <p:nvPr/>
        </p:nvPicPr>
        <p:blipFill>
          <a:blip r:embed="rId11" cstate="screen"/>
          <a:srcRect/>
          <a:stretch>
            <a:fillRect/>
          </a:stretch>
        </p:blipFill>
        <p:spPr bwMode="auto">
          <a:xfrm>
            <a:off x="4429124" y="2357430"/>
            <a:ext cx="1314450" cy="1247775"/>
          </a:xfrm>
          <a:prstGeom prst="rect">
            <a:avLst/>
          </a:prstGeom>
          <a:noFill/>
        </p:spPr>
      </p:pic>
      <p:pic>
        <p:nvPicPr>
          <p:cNvPr id="1034" name="Picture 10" descr="C:\Users\user\Pictures\Школа\эмоции\9.jpg"/>
          <p:cNvPicPr>
            <a:picLocks noChangeAspect="1" noChangeArrowheads="1"/>
          </p:cNvPicPr>
          <p:nvPr/>
        </p:nvPicPr>
        <p:blipFill>
          <a:blip r:embed="rId12" cstate="screen"/>
          <a:srcRect/>
          <a:stretch>
            <a:fillRect/>
          </a:stretch>
        </p:blipFill>
        <p:spPr bwMode="auto">
          <a:xfrm>
            <a:off x="4429124" y="3786190"/>
            <a:ext cx="1343025" cy="1171575"/>
          </a:xfrm>
          <a:prstGeom prst="rect">
            <a:avLst/>
          </a:prstGeom>
          <a:noFill/>
        </p:spPr>
      </p:pic>
      <p:pic>
        <p:nvPicPr>
          <p:cNvPr id="1035" name="Picture 11" descr="C:\Users\user\Pictures\Школа\эмоции\10.jpg"/>
          <p:cNvPicPr>
            <a:picLocks noChangeAspect="1" noChangeArrowheads="1"/>
          </p:cNvPicPr>
          <p:nvPr/>
        </p:nvPicPr>
        <p:blipFill>
          <a:blip r:embed="rId13" cstate="screen"/>
          <a:srcRect/>
          <a:stretch>
            <a:fillRect/>
          </a:stretch>
        </p:blipFill>
        <p:spPr bwMode="auto">
          <a:xfrm>
            <a:off x="6000760" y="928670"/>
            <a:ext cx="1285875" cy="1257300"/>
          </a:xfrm>
          <a:prstGeom prst="rect">
            <a:avLst/>
          </a:prstGeom>
          <a:noFill/>
        </p:spPr>
      </p:pic>
      <p:pic>
        <p:nvPicPr>
          <p:cNvPr id="1036" name="Picture 12" descr="C:\Users\user\Pictures\Школа\эмоции\11.jpg"/>
          <p:cNvPicPr>
            <a:picLocks noChangeAspect="1" noChangeArrowheads="1"/>
          </p:cNvPicPr>
          <p:nvPr/>
        </p:nvPicPr>
        <p:blipFill>
          <a:blip r:embed="rId14" cstate="screen"/>
          <a:srcRect/>
          <a:stretch>
            <a:fillRect/>
          </a:stretch>
        </p:blipFill>
        <p:spPr bwMode="auto">
          <a:xfrm>
            <a:off x="6000760" y="2357430"/>
            <a:ext cx="1276350" cy="1257300"/>
          </a:xfrm>
          <a:prstGeom prst="rect">
            <a:avLst/>
          </a:prstGeom>
          <a:noFill/>
        </p:spPr>
      </p:pic>
      <p:pic>
        <p:nvPicPr>
          <p:cNvPr id="1037" name="Picture 13" descr="C:\Users\user\Pictures\Школа\эмоции\12.jpg"/>
          <p:cNvPicPr>
            <a:picLocks noChangeAspect="1" noChangeArrowheads="1"/>
          </p:cNvPicPr>
          <p:nvPr/>
        </p:nvPicPr>
        <p:blipFill>
          <a:blip r:embed="rId15" cstate="screen"/>
          <a:srcRect/>
          <a:stretch>
            <a:fillRect/>
          </a:stretch>
        </p:blipFill>
        <p:spPr bwMode="auto">
          <a:xfrm>
            <a:off x="6072198" y="3786191"/>
            <a:ext cx="1269009" cy="1143008"/>
          </a:xfrm>
          <a:prstGeom prst="rect">
            <a:avLst/>
          </a:prstGeom>
          <a:noFill/>
        </p:spPr>
      </p:pic>
      <p:sp>
        <p:nvSpPr>
          <p:cNvPr id="21" name="Прямоугольник 20"/>
          <p:cNvSpPr/>
          <p:nvPr/>
        </p:nvSpPr>
        <p:spPr>
          <a:xfrm rot="5400000">
            <a:off x="5887346" y="3201728"/>
            <a:ext cx="5311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/>
              <a:t>Меню школьного психолога </a:t>
            </a:r>
            <a:r>
              <a:rPr lang="en-US" sz="1600" dirty="0" smtClean="0">
                <a:hlinkClick r:id="rId16"/>
              </a:rPr>
              <a:t>http://psi-school.ru</a:t>
            </a:r>
            <a:r>
              <a:rPr lang="en-US" dirty="0" smtClean="0">
                <a:hlinkClick r:id="rId16"/>
              </a:rPr>
              <a:t>/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263359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5" descr="C:\Users\user\Documents\Наташа\Школа\Презентации\Фоны для презентаций\Рамочки для оформления презентаций\оформление презентаций\рамочки\88-3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571472" y="521495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4 картинки поменялись, найди их </a:t>
            </a:r>
            <a:endParaRPr lang="ru-RU" sz="3200" b="1" dirty="0">
              <a:solidFill>
                <a:srgbClr val="002060"/>
              </a:solidFill>
              <a:latin typeface="Segoe Print" panose="02000600000000000000" pitchFamily="2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571472" y="2928934"/>
            <a:ext cx="40005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3929058" y="2928934"/>
            <a:ext cx="40005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2214546" y="3000372"/>
            <a:ext cx="40005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285852" y="2285992"/>
            <a:ext cx="585791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214414" y="3643314"/>
            <a:ext cx="585791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user\Pictures\Школа\эмоции\1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071538" y="928670"/>
            <a:ext cx="1351414" cy="1214446"/>
          </a:xfrm>
          <a:prstGeom prst="rect">
            <a:avLst/>
          </a:prstGeom>
          <a:noFill/>
        </p:spPr>
      </p:pic>
      <p:pic>
        <p:nvPicPr>
          <p:cNvPr id="1027" name="Picture 3" descr="C:\Users\user\Pictures\Школа\эмоции\2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1142976" y="2357430"/>
            <a:ext cx="1285884" cy="1240606"/>
          </a:xfrm>
          <a:prstGeom prst="rect">
            <a:avLst/>
          </a:prstGeom>
          <a:noFill/>
        </p:spPr>
      </p:pic>
      <p:pic>
        <p:nvPicPr>
          <p:cNvPr id="1028" name="Picture 4" descr="C:\Users\user\Pictures\Школа\эмоции\3.jpg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1089386" y="3786190"/>
            <a:ext cx="1339463" cy="1143008"/>
          </a:xfrm>
          <a:prstGeom prst="rect">
            <a:avLst/>
          </a:prstGeom>
          <a:noFill/>
        </p:spPr>
      </p:pic>
      <p:pic>
        <p:nvPicPr>
          <p:cNvPr id="1030" name="Picture 6" descr="C:\Users\user\Pictures\Школа\эмоции\5.jpg"/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2714612" y="2357430"/>
            <a:ext cx="1362075" cy="1257300"/>
          </a:xfrm>
          <a:prstGeom prst="rect">
            <a:avLst/>
          </a:prstGeom>
          <a:noFill/>
        </p:spPr>
      </p:pic>
      <p:pic>
        <p:nvPicPr>
          <p:cNvPr id="1031" name="Picture 7" descr="C:\Users\user\Pictures\Школа\эмоции\6.jpg"/>
          <p:cNvPicPr>
            <a:picLocks noChangeAspect="1" noChangeArrowheads="1"/>
          </p:cNvPicPr>
          <p:nvPr/>
        </p:nvPicPr>
        <p:blipFill>
          <a:blip r:embed="rId8" cstate="screen"/>
          <a:srcRect/>
          <a:stretch>
            <a:fillRect/>
          </a:stretch>
        </p:blipFill>
        <p:spPr bwMode="auto">
          <a:xfrm>
            <a:off x="2714612" y="3786190"/>
            <a:ext cx="1371600" cy="1171575"/>
          </a:xfrm>
          <a:prstGeom prst="rect">
            <a:avLst/>
          </a:prstGeom>
          <a:noFill/>
        </p:spPr>
      </p:pic>
      <p:pic>
        <p:nvPicPr>
          <p:cNvPr id="1032" name="Picture 8" descr="C:\Users\user\Pictures\Школа\эмоции\7.jpg"/>
          <p:cNvPicPr>
            <a:picLocks noChangeAspect="1" noChangeArrowheads="1"/>
          </p:cNvPicPr>
          <p:nvPr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4357686" y="928670"/>
            <a:ext cx="1371600" cy="1181100"/>
          </a:xfrm>
          <a:prstGeom prst="rect">
            <a:avLst/>
          </a:prstGeom>
          <a:noFill/>
        </p:spPr>
      </p:pic>
      <p:pic>
        <p:nvPicPr>
          <p:cNvPr id="1034" name="Picture 10" descr="C:\Users\user\Pictures\Школа\эмоции\9.jpg"/>
          <p:cNvPicPr>
            <a:picLocks noChangeAspect="1" noChangeArrowheads="1"/>
          </p:cNvPicPr>
          <p:nvPr/>
        </p:nvPicPr>
        <p:blipFill>
          <a:blip r:embed="rId10" cstate="screen"/>
          <a:srcRect/>
          <a:stretch>
            <a:fillRect/>
          </a:stretch>
        </p:blipFill>
        <p:spPr bwMode="auto">
          <a:xfrm>
            <a:off x="4429124" y="3786190"/>
            <a:ext cx="1343025" cy="1171575"/>
          </a:xfrm>
          <a:prstGeom prst="rect">
            <a:avLst/>
          </a:prstGeom>
          <a:noFill/>
        </p:spPr>
      </p:pic>
      <p:pic>
        <p:nvPicPr>
          <p:cNvPr id="1036" name="Picture 12" descr="C:\Users\user\Pictures\Школа\эмоции\11.jpg"/>
          <p:cNvPicPr>
            <a:picLocks noChangeAspect="1" noChangeArrowheads="1"/>
          </p:cNvPicPr>
          <p:nvPr/>
        </p:nvPicPr>
        <p:blipFill>
          <a:blip r:embed="rId11" cstate="screen"/>
          <a:srcRect/>
          <a:stretch>
            <a:fillRect/>
          </a:stretch>
        </p:blipFill>
        <p:spPr bwMode="auto">
          <a:xfrm>
            <a:off x="6000760" y="2357430"/>
            <a:ext cx="1276350" cy="1257300"/>
          </a:xfrm>
          <a:prstGeom prst="rect">
            <a:avLst/>
          </a:prstGeom>
          <a:noFill/>
        </p:spPr>
      </p:pic>
      <p:pic>
        <p:nvPicPr>
          <p:cNvPr id="2050" name="Picture 2" descr="C:\Users\user\Pictures\Школа\эмоции\10.jpg"/>
          <p:cNvPicPr>
            <a:picLocks noChangeAspect="1" noChangeArrowheads="1"/>
          </p:cNvPicPr>
          <p:nvPr/>
        </p:nvPicPr>
        <p:blipFill>
          <a:blip r:embed="rId12" cstate="screen"/>
          <a:srcRect/>
          <a:stretch>
            <a:fillRect/>
          </a:stretch>
        </p:blipFill>
        <p:spPr bwMode="auto">
          <a:xfrm>
            <a:off x="6000760" y="928670"/>
            <a:ext cx="1285875" cy="1257300"/>
          </a:xfrm>
          <a:prstGeom prst="rect">
            <a:avLst/>
          </a:prstGeom>
          <a:noFill/>
        </p:spPr>
      </p:pic>
      <p:pic>
        <p:nvPicPr>
          <p:cNvPr id="2051" name="Picture 3" descr="C:\Users\user\Pictures\Школа\эмоции\8.jpg"/>
          <p:cNvPicPr>
            <a:picLocks noChangeAspect="1" noChangeArrowheads="1"/>
          </p:cNvPicPr>
          <p:nvPr/>
        </p:nvPicPr>
        <p:blipFill>
          <a:blip r:embed="rId13" cstate="screen"/>
          <a:srcRect/>
          <a:stretch>
            <a:fillRect/>
          </a:stretch>
        </p:blipFill>
        <p:spPr bwMode="auto">
          <a:xfrm>
            <a:off x="4429124" y="2357430"/>
            <a:ext cx="1314450" cy="1247775"/>
          </a:xfrm>
          <a:prstGeom prst="rect">
            <a:avLst/>
          </a:prstGeom>
          <a:noFill/>
        </p:spPr>
      </p:pic>
      <p:pic>
        <p:nvPicPr>
          <p:cNvPr id="2052" name="Picture 4" descr="C:\Users\user\Pictures\Школа\эмоции\4.jpg"/>
          <p:cNvPicPr>
            <a:picLocks noChangeAspect="1" noChangeArrowheads="1"/>
          </p:cNvPicPr>
          <p:nvPr/>
        </p:nvPicPr>
        <p:blipFill>
          <a:blip r:embed="rId14" cstate="screen"/>
          <a:srcRect/>
          <a:stretch>
            <a:fillRect/>
          </a:stretch>
        </p:blipFill>
        <p:spPr bwMode="auto">
          <a:xfrm>
            <a:off x="2714612" y="928670"/>
            <a:ext cx="1314450" cy="1257300"/>
          </a:xfrm>
          <a:prstGeom prst="rect">
            <a:avLst/>
          </a:prstGeom>
          <a:noFill/>
        </p:spPr>
      </p:pic>
      <p:pic>
        <p:nvPicPr>
          <p:cNvPr id="3" name="Picture 2" descr="C:\Users\user\Pictures\Школа\эмоции\12.jpg"/>
          <p:cNvPicPr>
            <a:picLocks noChangeAspect="1" noChangeArrowheads="1"/>
          </p:cNvPicPr>
          <p:nvPr/>
        </p:nvPicPr>
        <p:blipFill>
          <a:blip r:embed="rId15" cstate="screen"/>
          <a:srcRect/>
          <a:stretch>
            <a:fillRect/>
          </a:stretch>
        </p:blipFill>
        <p:spPr bwMode="auto">
          <a:xfrm>
            <a:off x="6072198" y="3786190"/>
            <a:ext cx="1343025" cy="1209675"/>
          </a:xfrm>
          <a:prstGeom prst="rect">
            <a:avLst/>
          </a:prstGeom>
          <a:noFill/>
        </p:spPr>
      </p:pic>
      <p:sp>
        <p:nvSpPr>
          <p:cNvPr id="21" name="Прямоугольник 20"/>
          <p:cNvSpPr/>
          <p:nvPr/>
        </p:nvSpPr>
        <p:spPr>
          <a:xfrm rot="5400000">
            <a:off x="5887346" y="3201728"/>
            <a:ext cx="5311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/>
              <a:t>Меню школьного психолога </a:t>
            </a:r>
            <a:r>
              <a:rPr lang="en-US" sz="1600" dirty="0" smtClean="0">
                <a:hlinkClick r:id="rId16"/>
              </a:rPr>
              <a:t>http://psi-school.ru</a:t>
            </a:r>
            <a:r>
              <a:rPr lang="en-US" dirty="0" smtClean="0">
                <a:hlinkClick r:id="rId16"/>
              </a:rPr>
              <a:t>/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263359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5" descr="C:\Users\user\Documents\Наташа\Школа\Презентации\Фоны для презентаций\Рамочки для оформления презентаций\оформление презентаций\рамочки\88-3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571472" y="592933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Запомни формы и их места за 90 секунд</a:t>
            </a:r>
            <a:endParaRPr lang="ru-RU" sz="3200" b="1" dirty="0">
              <a:solidFill>
                <a:srgbClr val="002060"/>
              </a:solidFill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-678693" y="3107529"/>
            <a:ext cx="507209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2607455" y="3107529"/>
            <a:ext cx="507209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1035819" y="3107529"/>
            <a:ext cx="507209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571472" y="1928802"/>
            <a:ext cx="742955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00034" y="3286124"/>
            <a:ext cx="742955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Фигура, имеющая форму буквы L 20"/>
          <p:cNvSpPr/>
          <p:nvPr/>
        </p:nvSpPr>
        <p:spPr>
          <a:xfrm>
            <a:off x="1000100" y="857232"/>
            <a:ext cx="428628" cy="785818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омб 23"/>
          <p:cNvSpPr/>
          <p:nvPr/>
        </p:nvSpPr>
        <p:spPr>
          <a:xfrm>
            <a:off x="2285984" y="857232"/>
            <a:ext cx="714380" cy="785818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ердце 24"/>
          <p:cNvSpPr/>
          <p:nvPr/>
        </p:nvSpPr>
        <p:spPr>
          <a:xfrm>
            <a:off x="3857620" y="857232"/>
            <a:ext cx="857256" cy="71438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5500694" y="785794"/>
            <a:ext cx="571504" cy="7143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1000100" y="2214554"/>
            <a:ext cx="42862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Кольцо 29"/>
          <p:cNvSpPr/>
          <p:nvPr/>
        </p:nvSpPr>
        <p:spPr>
          <a:xfrm>
            <a:off x="2214546" y="2143116"/>
            <a:ext cx="857256" cy="785818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Крест 30"/>
          <p:cNvSpPr/>
          <p:nvPr/>
        </p:nvSpPr>
        <p:spPr>
          <a:xfrm>
            <a:off x="4000496" y="2143116"/>
            <a:ext cx="714380" cy="71438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5429256" y="2143116"/>
            <a:ext cx="714380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Крест 32"/>
          <p:cNvSpPr/>
          <p:nvPr/>
        </p:nvSpPr>
        <p:spPr>
          <a:xfrm>
            <a:off x="785786" y="3500438"/>
            <a:ext cx="714380" cy="71438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Фигура, имеющая форму буквы L 33"/>
          <p:cNvSpPr/>
          <p:nvPr/>
        </p:nvSpPr>
        <p:spPr>
          <a:xfrm>
            <a:off x="2500298" y="3500438"/>
            <a:ext cx="428628" cy="71438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Ромб 34"/>
          <p:cNvSpPr/>
          <p:nvPr/>
        </p:nvSpPr>
        <p:spPr>
          <a:xfrm>
            <a:off x="4000496" y="3500438"/>
            <a:ext cx="642942" cy="785818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ердце 35"/>
          <p:cNvSpPr/>
          <p:nvPr/>
        </p:nvSpPr>
        <p:spPr>
          <a:xfrm>
            <a:off x="5429256" y="3643314"/>
            <a:ext cx="857256" cy="642942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rot="5400000">
            <a:off x="4036215" y="3107529"/>
            <a:ext cx="507209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Кольцо 39"/>
          <p:cNvSpPr/>
          <p:nvPr/>
        </p:nvSpPr>
        <p:spPr>
          <a:xfrm>
            <a:off x="6858016" y="785794"/>
            <a:ext cx="857256" cy="785818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1" name="Фигура, имеющая форму буквы L 40"/>
          <p:cNvSpPr/>
          <p:nvPr/>
        </p:nvSpPr>
        <p:spPr>
          <a:xfrm>
            <a:off x="7000892" y="2214554"/>
            <a:ext cx="428628" cy="857256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6929454" y="3571876"/>
            <a:ext cx="642942" cy="7143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571472" y="4572008"/>
            <a:ext cx="742955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Овал 47"/>
          <p:cNvSpPr/>
          <p:nvPr/>
        </p:nvSpPr>
        <p:spPr>
          <a:xfrm>
            <a:off x="785786" y="4857760"/>
            <a:ext cx="714380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Равнобедренный треугольник 48"/>
          <p:cNvSpPr/>
          <p:nvPr/>
        </p:nvSpPr>
        <p:spPr>
          <a:xfrm>
            <a:off x="4071934" y="4714884"/>
            <a:ext cx="571504" cy="7143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5643570" y="4786322"/>
            <a:ext cx="42862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Ромб 50"/>
          <p:cNvSpPr/>
          <p:nvPr/>
        </p:nvSpPr>
        <p:spPr>
          <a:xfrm>
            <a:off x="6929454" y="4786322"/>
            <a:ext cx="714380" cy="785818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ердце 51"/>
          <p:cNvSpPr/>
          <p:nvPr/>
        </p:nvSpPr>
        <p:spPr>
          <a:xfrm>
            <a:off x="2214546" y="4857760"/>
            <a:ext cx="857256" cy="642942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 rot="5400000">
            <a:off x="5865705" y="3201728"/>
            <a:ext cx="5354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/>
              <a:t>Меню школьного психолога </a:t>
            </a:r>
            <a:r>
              <a:rPr lang="en-US" sz="1600" dirty="0" smtClean="0">
                <a:hlinkClick r:id="rId4"/>
              </a:rPr>
              <a:t>http://psi-schoo</a:t>
            </a:r>
            <a:r>
              <a:rPr lang="en-US" dirty="0" smtClean="0">
                <a:hlinkClick r:id="rId4"/>
              </a:rPr>
              <a:t>l.ru/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263359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5" descr="C:\Users\user\Documents\Наташа\Школа\Презентации\Фоны для презентаций\Рамочки для оформления презентаций\оформление презентаций\рамочки\88-3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571472" y="592933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Расставь фигуры на свои места</a:t>
            </a:r>
            <a:endParaRPr lang="ru-RU" sz="3200" b="1" dirty="0">
              <a:solidFill>
                <a:srgbClr val="002060"/>
              </a:solidFill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-678693" y="3107529"/>
            <a:ext cx="507209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2607455" y="3107529"/>
            <a:ext cx="507209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1035819" y="3107529"/>
            <a:ext cx="507209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571472" y="1928802"/>
            <a:ext cx="742955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00034" y="3286124"/>
            <a:ext cx="742955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4036215" y="3107529"/>
            <a:ext cx="507209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571472" y="4572008"/>
            <a:ext cx="742955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 rot="5400000">
            <a:off x="5887346" y="3201728"/>
            <a:ext cx="5311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/>
              <a:t>Меню школьного психолога </a:t>
            </a:r>
            <a:r>
              <a:rPr lang="en-US" sz="1600" dirty="0" smtClean="0">
                <a:hlinkClick r:id="rId4"/>
              </a:rPr>
              <a:t>http://psi-school.ru</a:t>
            </a:r>
            <a:r>
              <a:rPr lang="en-US" dirty="0" smtClean="0">
                <a:hlinkClick r:id="rId4"/>
              </a:rPr>
              <a:t>/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263359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C:\Users\user\Documents\Наташа\Школа\Презентации\Фоны для презентаций\Рамочки для оформления презентаций\оформление презентаций\рамочки\88-3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928662" y="1000108"/>
            <a:ext cx="3592650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ВМЯ</a:t>
            </a:r>
          </a:p>
          <a:p>
            <a:r>
              <a:rPr lang="ru-RU" sz="3200" b="1" dirty="0" smtClean="0"/>
              <a:t>АЖХЛ</a:t>
            </a:r>
          </a:p>
          <a:p>
            <a:r>
              <a:rPr lang="ru-RU" sz="3200" b="1" dirty="0" smtClean="0"/>
              <a:t>УРКПГ</a:t>
            </a:r>
          </a:p>
          <a:p>
            <a:r>
              <a:rPr lang="ru-RU" sz="3200" b="1" dirty="0" smtClean="0"/>
              <a:t>НРДЮЗО</a:t>
            </a:r>
          </a:p>
          <a:p>
            <a:r>
              <a:rPr lang="ru-RU" sz="3200" b="1" dirty="0" smtClean="0"/>
              <a:t>СЦЫЭЗТД</a:t>
            </a:r>
          </a:p>
          <a:p>
            <a:r>
              <a:rPr lang="ru-RU" sz="3200" b="1" dirty="0" smtClean="0"/>
              <a:t>ЙФИЧВШПК</a:t>
            </a:r>
          </a:p>
          <a:p>
            <a:r>
              <a:rPr lang="ru-RU" sz="3200" b="1" dirty="0" smtClean="0"/>
              <a:t>АМЬКЖСЦФЭ</a:t>
            </a:r>
          </a:p>
          <a:p>
            <a:r>
              <a:rPr lang="ru-RU" sz="3200" b="1" dirty="0" smtClean="0"/>
              <a:t>ЧЗОЙВКЗЪАГ</a:t>
            </a:r>
          </a:p>
          <a:p>
            <a:r>
              <a:rPr lang="ru-RU" sz="3200" b="1" dirty="0" smtClean="0"/>
              <a:t>ЯЭЦЗГВПАСТУ</a:t>
            </a:r>
          </a:p>
          <a:p>
            <a:r>
              <a:rPr lang="ru-RU" sz="3200" b="1" dirty="0" smtClean="0"/>
              <a:t>ЗКОУВЗДОЖЫЦЛ</a:t>
            </a:r>
            <a:endParaRPr lang="ru-RU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14546" y="571480"/>
            <a:ext cx="53591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0070C0"/>
                </a:solidFill>
              </a:rPr>
              <a:t>Повтори буквы</a:t>
            </a:r>
            <a:endParaRPr lang="ru-RU" sz="54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868" y="1714488"/>
            <a:ext cx="47149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C00000"/>
                </a:solidFill>
              </a:rPr>
              <a:t>Запоминай ряды по одному</a:t>
            </a:r>
          </a:p>
          <a:p>
            <a:r>
              <a:rPr lang="ru-RU" sz="2000" b="1" i="1" dirty="0" smtClean="0">
                <a:solidFill>
                  <a:srgbClr val="C00000"/>
                </a:solidFill>
              </a:rPr>
              <a:t>Повтори один ряд 3 раза вслух и про себя</a:t>
            </a:r>
          </a:p>
          <a:p>
            <a:r>
              <a:rPr lang="ru-RU" sz="2000" b="1" i="1" dirty="0" smtClean="0">
                <a:solidFill>
                  <a:srgbClr val="C00000"/>
                </a:solidFill>
              </a:rPr>
              <a:t>Закрой, подожди 30 секунд и</a:t>
            </a:r>
          </a:p>
          <a:p>
            <a:r>
              <a:rPr lang="ru-RU" sz="2000" b="1" i="1" dirty="0" smtClean="0">
                <a:solidFill>
                  <a:srgbClr val="C00000"/>
                </a:solidFill>
              </a:rPr>
              <a:t>запиши, что запомнил</a:t>
            </a:r>
            <a:endParaRPr lang="ru-RU" sz="2000" b="1" i="1" dirty="0">
              <a:solidFill>
                <a:srgbClr val="C00000"/>
              </a:solidFill>
            </a:endParaRPr>
          </a:p>
        </p:txBody>
      </p:sp>
      <p:pic>
        <p:nvPicPr>
          <p:cNvPr id="5" name="Picture 4" descr="bcd7b362ac12"/>
          <p:cNvPicPr>
            <a:picLocks noChangeAspect="1" noChangeArrowheads="1"/>
          </p:cNvPicPr>
          <p:nvPr/>
        </p:nvPicPr>
        <p:blipFill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4714876" y="3429000"/>
            <a:ext cx="2952750" cy="23622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 rot="5400000">
            <a:off x="5807731" y="3264839"/>
            <a:ext cx="529664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/>
              <a:t>Меню школьного психолога </a:t>
            </a:r>
            <a:r>
              <a:rPr lang="en-US" sz="1600" dirty="0" smtClean="0">
                <a:hlinkClick r:id="rId5"/>
              </a:rPr>
              <a:t>http://psi-school.ru/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C:\Users\user\Documents\Наташа\Школа\Презентации\Фоны для презентаций\Рамочки для оформления презентаций\оформление презентаций\рамочки\88-3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000100" y="1000108"/>
            <a:ext cx="3560590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469</a:t>
            </a:r>
          </a:p>
          <a:p>
            <a:r>
              <a:rPr lang="ru-RU" sz="3200" b="1" dirty="0" smtClean="0"/>
              <a:t>6581</a:t>
            </a:r>
          </a:p>
          <a:p>
            <a:r>
              <a:rPr lang="ru-RU" sz="3200" b="1" dirty="0" smtClean="0"/>
              <a:t>16572</a:t>
            </a:r>
          </a:p>
          <a:p>
            <a:r>
              <a:rPr lang="ru-RU" sz="3200" b="1" dirty="0" smtClean="0"/>
              <a:t>250477</a:t>
            </a:r>
          </a:p>
          <a:p>
            <a:r>
              <a:rPr lang="ru-RU" sz="3200" b="1" dirty="0" smtClean="0"/>
              <a:t>2192783</a:t>
            </a:r>
          </a:p>
          <a:p>
            <a:r>
              <a:rPr lang="ru-RU" sz="3200" b="1" dirty="0" smtClean="0"/>
              <a:t>91854926</a:t>
            </a:r>
          </a:p>
          <a:p>
            <a:r>
              <a:rPr lang="ru-RU" sz="3200" b="1" dirty="0" smtClean="0"/>
              <a:t>769564532</a:t>
            </a:r>
          </a:p>
          <a:p>
            <a:r>
              <a:rPr lang="ru-RU" sz="3200" b="1" dirty="0" smtClean="0"/>
              <a:t>1513269278</a:t>
            </a:r>
          </a:p>
          <a:p>
            <a:r>
              <a:rPr lang="ru-RU" sz="3200" b="1" dirty="0" smtClean="0"/>
              <a:t>43867501920</a:t>
            </a:r>
          </a:p>
          <a:p>
            <a:r>
              <a:rPr lang="ru-RU" sz="3200" b="1" dirty="0" smtClean="0"/>
              <a:t>0375587519801</a:t>
            </a:r>
            <a:endParaRPr lang="ru-RU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00364" y="357166"/>
            <a:ext cx="52870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0070C0"/>
                </a:solidFill>
              </a:rPr>
              <a:t>Повтори числа</a:t>
            </a:r>
            <a:endParaRPr lang="ru-RU" sz="54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43240" y="1357298"/>
            <a:ext cx="48906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C00000"/>
                </a:solidFill>
              </a:rPr>
              <a:t>Запоминай ряды по одному</a:t>
            </a:r>
          </a:p>
          <a:p>
            <a:r>
              <a:rPr lang="ru-RU" sz="2000" b="1" i="1" dirty="0" smtClean="0">
                <a:solidFill>
                  <a:srgbClr val="C00000"/>
                </a:solidFill>
              </a:rPr>
              <a:t>Повтори один ряд 3 раза вслух и про себя</a:t>
            </a:r>
          </a:p>
          <a:p>
            <a:r>
              <a:rPr lang="ru-RU" sz="2000" b="1" i="1" dirty="0" smtClean="0">
                <a:solidFill>
                  <a:srgbClr val="C00000"/>
                </a:solidFill>
              </a:rPr>
              <a:t>Закрой, подожди 30 секунд и</a:t>
            </a:r>
          </a:p>
          <a:p>
            <a:r>
              <a:rPr lang="ru-RU" sz="2000" b="1" i="1" dirty="0" smtClean="0">
                <a:solidFill>
                  <a:srgbClr val="C00000"/>
                </a:solidFill>
              </a:rPr>
              <a:t>запиши, что запомнил</a:t>
            </a:r>
            <a:endParaRPr lang="ru-RU" sz="2000" b="1" i="1" dirty="0">
              <a:solidFill>
                <a:srgbClr val="C00000"/>
              </a:solidFill>
            </a:endParaRPr>
          </a:p>
        </p:txBody>
      </p:sp>
      <p:pic>
        <p:nvPicPr>
          <p:cNvPr id="6" name="Рисунок 5" descr="матроские шагает копия.gif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000760" y="2857496"/>
            <a:ext cx="2127828" cy="250033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 rot="5400000">
            <a:off x="5887345" y="3328101"/>
            <a:ext cx="5311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/>
              <a:t>Меню школьного психолога </a:t>
            </a:r>
            <a:r>
              <a:rPr lang="en-US" sz="1600" dirty="0" smtClean="0">
                <a:hlinkClick r:id="rId5"/>
              </a:rPr>
              <a:t>http://psi-school.ru</a:t>
            </a:r>
            <a:r>
              <a:rPr lang="en-US" dirty="0" smtClean="0">
                <a:hlinkClick r:id="rId5"/>
              </a:rPr>
              <a:t>/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8671</TotalTime>
  <Words>555</Words>
  <Application>Microsoft Office PowerPoint</Application>
  <PresentationFormat>Экран (4:3)</PresentationFormat>
  <Paragraphs>108</Paragraphs>
  <Slides>12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user</cp:lastModifiedBy>
  <cp:revision>460</cp:revision>
  <dcterms:created xsi:type="dcterms:W3CDTF">2014-04-14T12:03:08Z</dcterms:created>
  <dcterms:modified xsi:type="dcterms:W3CDTF">2014-10-09T10:34:09Z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5675260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