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4143A-7D6F-4FF7-85A5-908E7798640E}" type="datetimeFigureOut">
              <a:rPr lang="en-US" smtClean="0"/>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D21D7-118C-4C1F-A924-221683E03DCC}" type="slidenum">
              <a:rPr lang="en-US" smtClean="0"/>
              <a:t>‹#›</a:t>
            </a:fld>
            <a:endParaRPr lang="en-US"/>
          </a:p>
        </p:txBody>
      </p:sp>
    </p:spTree>
    <p:extLst>
      <p:ext uri="{BB962C8B-B14F-4D97-AF65-F5344CB8AC3E}">
        <p14:creationId xmlns:p14="http://schemas.microsoft.com/office/powerpoint/2010/main" val="408692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johnhorse.com/images/ptour/02zz.htm"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49D494F8-D883-4068-998B-8B15077697B7}" type="slidenum">
              <a:rPr lang="en-US" sz="1200" smtClean="0">
                <a:latin typeface="Times New Roman" pitchFamily="18" charset="0"/>
              </a:rPr>
              <a:pPr eaLnBrk="1" hangingPunct="1"/>
              <a:t>2</a:t>
            </a:fld>
            <a:endParaRPr lang="en-US" sz="12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FFD6F9A0-AD02-4799-A602-D992245DE13C}" type="slidenum">
              <a:rPr lang="en-US" sz="1200" smtClean="0">
                <a:latin typeface="Times New Roman" pitchFamily="18" charset="0"/>
              </a:rPr>
              <a:pPr eaLnBrk="1" hangingPunct="1"/>
              <a:t>15</a:t>
            </a:fld>
            <a:endParaRPr lang="en-US" sz="120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36C65CB6-3C1A-4C9C-9A0B-DDE85E45B10F}" type="slidenum">
              <a:rPr lang="en-US" sz="1200" smtClean="0">
                <a:latin typeface="Times New Roman" pitchFamily="18" charset="0"/>
              </a:rPr>
              <a:pPr eaLnBrk="1" hangingPunct="1"/>
              <a:t>16</a:t>
            </a:fld>
            <a:endParaRPr lang="en-US" sz="12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D991BAF6-4F53-4D2C-BD75-111120999A27}" type="slidenum">
              <a:rPr lang="en-US" sz="1200" smtClean="0">
                <a:latin typeface="Times New Roman" pitchFamily="18" charset="0"/>
              </a:rPr>
              <a:pPr eaLnBrk="1" hangingPunct="1"/>
              <a:t>17</a:t>
            </a:fld>
            <a:endParaRPr lang="en-US" sz="12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44CFA54A-5AD6-49CC-BAC4-A7D24AB0DB3F}" type="slidenum">
              <a:rPr lang="en-US" sz="1200" smtClean="0">
                <a:latin typeface="Times New Roman" pitchFamily="18" charset="0"/>
              </a:rPr>
              <a:pPr eaLnBrk="1" hangingPunct="1"/>
              <a:t>18</a:t>
            </a:fld>
            <a:endParaRPr lang="en-US" sz="12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86510D6B-61C2-4F21-A446-6F2F53C44B5B}" type="slidenum">
              <a:rPr lang="en-US" sz="1200" smtClean="0">
                <a:latin typeface="Times New Roman" pitchFamily="18" charset="0"/>
              </a:rPr>
              <a:pPr eaLnBrk="1" hangingPunct="1"/>
              <a:t>19</a:t>
            </a:fld>
            <a:endParaRPr lang="en-US" sz="12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http://www.northcarolinahistory.org/commentary/96/entry     Edmund Fanning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23D3921E-121E-442B-854A-0AA6ABCAD2A0}" type="slidenum">
              <a:rPr lang="en-US" sz="1200" smtClean="0">
                <a:latin typeface="Times New Roman" pitchFamily="18" charset="0"/>
              </a:rPr>
              <a:pPr eaLnBrk="1" hangingPunct="1"/>
              <a:t>20</a:t>
            </a:fld>
            <a:endParaRPr lang="en-US" sz="12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http://www.northcarolinahistory.org/commentary/96/entry     Edmund Fanning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9FD76348-0818-48F0-86A7-B0EA884EA40A}" type="slidenum">
              <a:rPr lang="en-US" sz="1200" smtClean="0">
                <a:latin typeface="Times New Roman" pitchFamily="18" charset="0"/>
              </a:rPr>
              <a:pPr eaLnBrk="1" hangingPunct="1"/>
              <a:t>21</a:t>
            </a:fld>
            <a:endParaRPr lang="en-US" sz="12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cmhg.gc.ca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AAF93118-537D-415F-BEAF-D52529759E11}" type="slidenum">
              <a:rPr lang="en-US" sz="1200" smtClean="0">
                <a:latin typeface="Times New Roman" pitchFamily="18" charset="0"/>
              </a:rPr>
              <a:pPr eaLnBrk="1" hangingPunct="1"/>
              <a:t>22</a:t>
            </a:fld>
            <a:endParaRPr lang="en-US" sz="12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Library of Congress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Painting by Howard Pyle     public domain</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29206B6F-A6F9-450D-A2A2-183122951478}" type="slidenum">
              <a:rPr lang="en-US" sz="1200" smtClean="0">
                <a:latin typeface="Times New Roman" pitchFamily="18" charset="0"/>
              </a:rPr>
              <a:pPr eaLnBrk="1" hangingPunct="1"/>
              <a:t>23</a:t>
            </a:fld>
            <a:endParaRPr 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5CB4B6B4-D132-4E9B-997F-D7959D1013E2}" type="slidenum">
              <a:rPr lang="en-US" sz="1200" smtClean="0">
                <a:latin typeface="Times New Roman" pitchFamily="18" charset="0"/>
              </a:rPr>
              <a:pPr eaLnBrk="1" hangingPunct="1"/>
              <a:t>24</a:t>
            </a:fld>
            <a:endParaRPr lang="en-US" sz="12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87AF5B7C-E94F-4C66-801F-34B34CE5EFD7}" type="slidenum">
              <a:rPr lang="en-US" sz="1200" smtClean="0">
                <a:latin typeface="Times New Roman" pitchFamily="18" charset="0"/>
              </a:rPr>
              <a:pPr eaLnBrk="1" hangingPunct="1"/>
              <a:t>4</a:t>
            </a:fld>
            <a:endParaRPr lang="en-US" sz="120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General Washington rallies the troops at Princeton.  Wikipedia Commons</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69E35721-054C-4067-A9B5-94DCEAD35827}" type="slidenum">
              <a:rPr lang="en-US" sz="1200" smtClean="0">
                <a:latin typeface="Times New Roman" pitchFamily="18" charset="0"/>
              </a:rPr>
              <a:pPr eaLnBrk="1" hangingPunct="1"/>
              <a:t>26</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60C3DA09-14D2-4C5B-BA67-B9CF73FFFE56}" type="slidenum">
              <a:rPr lang="en-US" sz="1200" smtClean="0">
                <a:latin typeface="Times New Roman" pitchFamily="18" charset="0"/>
              </a:rPr>
              <a:pPr eaLnBrk="1" hangingPunct="1"/>
              <a:t>27</a:t>
            </a:fld>
            <a:endParaRPr lang="en-US" sz="12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7C5067CB-D7A0-4381-886E-78F251C962D0}" type="slidenum">
              <a:rPr lang="en-US" sz="1200" smtClean="0">
                <a:latin typeface="Times New Roman" pitchFamily="18" charset="0"/>
              </a:rPr>
              <a:pPr eaLnBrk="1" hangingPunct="1"/>
              <a:t>28</a:t>
            </a:fld>
            <a:endParaRPr lang="en-US" sz="12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Painting by John Trumbull  public domain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8B756D84-A2B7-4F98-A208-B30258FFA373}" type="slidenum">
              <a:rPr lang="en-US" sz="1200" smtClean="0">
                <a:latin typeface="Times New Roman" pitchFamily="18" charset="0"/>
              </a:rPr>
              <a:pPr eaLnBrk="1" hangingPunct="1"/>
              <a:t>29</a:t>
            </a:fld>
            <a:endParaRPr 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296F6D11-7BE3-428B-B183-B94B25ABB7F6}" type="slidenum">
              <a:rPr lang="en-US" sz="1200" smtClean="0">
                <a:latin typeface="Times New Roman" pitchFamily="18" charset="0"/>
              </a:rPr>
              <a:pPr eaLnBrk="1" hangingPunct="1"/>
              <a:t>31</a:t>
            </a:fld>
            <a:endParaRPr lang="en-US" sz="12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4F3FC45D-337C-4B64-B38F-60DDF011C04E}" type="slidenum">
              <a:rPr lang="en-US" sz="1200" smtClean="0">
                <a:latin typeface="Times New Roman" pitchFamily="18" charset="0"/>
              </a:rPr>
              <a:pPr eaLnBrk="1" hangingPunct="1"/>
              <a:t>32</a:t>
            </a:fld>
            <a:endParaRPr lang="en-US" sz="12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Patriot victory at King Mountain in 1780     http://ushistory-usrevolution.com/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Wikipedia Commons    Painted by Gilbert Stuart</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01CD0562-70C1-4588-807E-56D54910E34A}" type="slidenum">
              <a:rPr lang="en-US" sz="1200" smtClean="0">
                <a:latin typeface="Times New Roman" pitchFamily="18" charset="0"/>
              </a:rPr>
              <a:pPr eaLnBrk="1" hangingPunct="1"/>
              <a:t>33</a:t>
            </a:fld>
            <a:endParaRPr 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EAB08189-05E3-4917-AB28-9A12AF36A05C}" type="slidenum">
              <a:rPr lang="en-US" sz="1200" smtClean="0">
                <a:latin typeface="Times New Roman" pitchFamily="18" charset="0"/>
              </a:rPr>
              <a:pPr eaLnBrk="1" hangingPunct="1"/>
              <a:t>36</a:t>
            </a:fld>
            <a:endParaRPr lang="en-US" sz="12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http://www.britishbattles.com/battle-yorktown.htm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ED5691AB-B853-4C36-9655-552C159FD12B}" type="slidenum">
              <a:rPr lang="en-US" sz="1200" smtClean="0">
                <a:latin typeface="Times New Roman" pitchFamily="18" charset="0"/>
              </a:rPr>
              <a:pPr eaLnBrk="1" hangingPunct="1"/>
              <a:t>37</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Rotunda of the U.S. Capitol.  Wikipedia Commons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BCA97148-0245-4B3A-82BA-5F149EB68739}" type="slidenum">
              <a:rPr lang="en-US" sz="1200" smtClean="0">
                <a:latin typeface="Times New Roman" pitchFamily="18" charset="0"/>
              </a:rPr>
              <a:pPr eaLnBrk="1" hangingPunct="1"/>
              <a:t>38</a:t>
            </a:fld>
            <a:endParaRPr lang="en-US" sz="12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29059915-EBDE-4F8A-9584-A5AC4B251448}" type="slidenum">
              <a:rPr lang="en-US" sz="1200" smtClean="0">
                <a:latin typeface="Times New Roman" pitchFamily="18" charset="0"/>
              </a:rPr>
              <a:pPr eaLnBrk="1" hangingPunct="1"/>
              <a:t>5</a:t>
            </a:fld>
            <a:endParaRPr lang="en-US" sz="12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0F59C025-D730-447F-8CA4-2553F7BE2459}" type="slidenum">
              <a:rPr lang="en-US" sz="1200" smtClean="0">
                <a:latin typeface="Times New Roman" pitchFamily="18" charset="0"/>
              </a:rPr>
              <a:pPr eaLnBrk="1" hangingPunct="1"/>
              <a:t>39</a:t>
            </a:fld>
            <a:endParaRPr lang="en-US" sz="12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AB5CB965-FD4E-4F11-86C5-B3E59A7895A2}" type="slidenum">
              <a:rPr lang="en-US" sz="1200" smtClean="0">
                <a:latin typeface="Times New Roman" pitchFamily="18" charset="0"/>
              </a:rPr>
              <a:pPr eaLnBrk="1" hangingPunct="1"/>
              <a:t>40</a:t>
            </a:fld>
            <a:endParaRPr lang="en-US" sz="12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Source: Library of Congress     http://international.loc.gov/intldl/fiahtml/map6.html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AE81D14C-91EF-4237-BCF6-E56C06169CC6}" type="slidenum">
              <a:rPr lang="en-US" sz="1200" smtClean="0">
                <a:latin typeface="Times New Roman" pitchFamily="18" charset="0"/>
              </a:rPr>
              <a:pPr eaLnBrk="1" hangingPunct="1"/>
              <a:t>41</a:t>
            </a:fld>
            <a:endParaRPr lang="en-US" sz="120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93639C35-5A79-44B1-A743-C351C48D575E}" type="slidenum">
              <a:rPr lang="en-US" sz="1200" smtClean="0">
                <a:latin typeface="Times New Roman" pitchFamily="18" charset="0"/>
              </a:rPr>
              <a:pPr eaLnBrk="1" hangingPunct="1"/>
              <a:t>42</a:t>
            </a:fld>
            <a:endParaRPr lang="en-US" sz="120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painting by Benjamin West commemorates the signing of the peace treaty. It includes, from left to right, John Jay, John Adams, Benjamin Franklin, Henry Laurens, and Franklin's grandson, William Temple Franklin, secretary to the American delegation.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BC1B44B8-6592-4A22-854E-818AE91EBD23}" type="slidenum">
              <a:rPr lang="en-US" sz="1200" smtClean="0">
                <a:latin typeface="Times New Roman" pitchFamily="18" charset="0"/>
              </a:rPr>
              <a:pPr eaLnBrk="1" hangingPunct="1"/>
              <a:t>43</a:t>
            </a:fld>
            <a:endParaRPr lang="en-US" sz="120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C1429572-9F19-4FB1-8359-1F6E31E67705}" type="slidenum">
              <a:rPr lang="en-US" sz="1200" smtClean="0">
                <a:latin typeface="Times New Roman" pitchFamily="18" charset="0"/>
              </a:rPr>
              <a:pPr eaLnBrk="1" hangingPunct="1"/>
              <a:t>44</a:t>
            </a:fld>
            <a:endParaRPr lang="en-US" sz="120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8BD8808D-A9F3-4584-9013-8F81883DF6FD}" type="slidenum">
              <a:rPr lang="en-US" sz="1200" smtClean="0">
                <a:latin typeface="Times New Roman" pitchFamily="18" charset="0"/>
              </a:rPr>
              <a:pPr eaLnBrk="1" hangingPunct="1"/>
              <a:t>45</a:t>
            </a:fld>
            <a:endParaRPr lang="en-US" sz="120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E00173ED-BF16-45BE-A9FC-192286BE09FA}" type="slidenum">
              <a:rPr lang="en-US" sz="1200" smtClean="0">
                <a:latin typeface="Times New Roman" pitchFamily="18" charset="0"/>
              </a:rPr>
              <a:pPr eaLnBrk="1" hangingPunct="1"/>
              <a:t>46</a:t>
            </a:fld>
            <a:endParaRPr lang="en-US" sz="120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E96E09EA-5EEF-4725-8643-F3CD43406C6F}" type="slidenum">
              <a:rPr lang="en-US" sz="1200" smtClean="0">
                <a:latin typeface="Times New Roman" pitchFamily="18" charset="0"/>
              </a:rPr>
              <a:pPr eaLnBrk="1" hangingPunct="1"/>
              <a:t>47</a:t>
            </a:fld>
            <a:endParaRPr lang="en-US" sz="12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http://www.thelizlibrary.org/suffrage/abigail.htm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50D045E4-6A01-42F3-91EB-AE2D70CC089A}" type="slidenum">
              <a:rPr lang="en-US" sz="1200" smtClean="0">
                <a:latin typeface="Times New Roman" pitchFamily="18" charset="0"/>
              </a:rPr>
              <a:pPr eaLnBrk="1" hangingPunct="1"/>
              <a:t>48</a:t>
            </a:fld>
            <a:endParaRPr lang="en-US" sz="12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http://www.thelizlibrary.org/suffrage/abigail.htm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3D0FDCD7-E716-4131-8018-9E269E2741D2}" type="slidenum">
              <a:rPr lang="en-US" sz="1200" smtClean="0">
                <a:latin typeface="Times New Roman" pitchFamily="18" charset="0"/>
              </a:rPr>
              <a:pPr eaLnBrk="1" hangingPunct="1"/>
              <a:t>7</a:t>
            </a:fld>
            <a:endParaRPr lang="en-US" sz="120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Left: Library of Congress    Artist: Percy Morgan, 1909       Right: Scribner’s Magazine, 1898</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0D955766-CB15-4138-96C2-66E046E7B38B}" type="slidenum">
              <a:rPr lang="en-US" sz="1200" smtClean="0">
                <a:latin typeface="Times New Roman" pitchFamily="18" charset="0"/>
              </a:rPr>
              <a:pPr eaLnBrk="1" hangingPunct="1"/>
              <a:t>49</a:t>
            </a:fld>
            <a:endParaRPr lang="en-US" sz="12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http://www.thelizlibrary.org/suffrage/abigail.htm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56A93E80-E563-4137-BC6F-91BCAD448EC6}" type="slidenum">
              <a:rPr lang="en-US" sz="1200" smtClean="0">
                <a:latin typeface="Times New Roman" pitchFamily="18" charset="0"/>
              </a:rPr>
              <a:pPr eaLnBrk="1" hangingPunct="1"/>
              <a:t>50</a:t>
            </a:fld>
            <a:endParaRPr lang="en-US" sz="120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hlinkClick r:id="rId3"/>
              </a:rPr>
              <a:t>www.johnhorse.com/images/ptour/02zz.htm</a:t>
            </a:r>
            <a:r>
              <a:rPr lang="en-US" b="1"/>
              <a:t>   Tate Gallery</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American soldiers at the siege of Yorktown, by Jean-Baptiste-Antoine DeVerger, watercolor, 1781. The African American soldier is supposedly from the first Rhode Island Regiment  Source: Wikipedia Commons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FDF4A2CA-2A7D-4A19-8ADD-D0AD086E2BFA}" type="slidenum">
              <a:rPr lang="en-US" sz="1200" smtClean="0">
                <a:latin typeface="Times New Roman" pitchFamily="18" charset="0"/>
              </a:rPr>
              <a:pPr eaLnBrk="1" hangingPunct="1"/>
              <a:t>51</a:t>
            </a:fld>
            <a:endParaRPr lang="en-US" sz="120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E47723A0-D8C6-4011-AF57-7D2BCD040459}" type="slidenum">
              <a:rPr lang="en-US" sz="1200" smtClean="0">
                <a:latin typeface="Times New Roman" pitchFamily="18" charset="0"/>
              </a:rPr>
              <a:pPr eaLnBrk="1" hangingPunct="1"/>
              <a:t>52</a:t>
            </a:fld>
            <a:endParaRPr lang="en-US" sz="120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E45B9FD5-5BC2-4959-B82C-A2CCF81FC149}" type="slidenum">
              <a:rPr lang="en-US" sz="1200" smtClean="0">
                <a:latin typeface="Times New Roman" pitchFamily="18" charset="0"/>
              </a:rPr>
              <a:pPr eaLnBrk="1" hangingPunct="1"/>
              <a:t>8</a:t>
            </a:fld>
            <a:endParaRPr lang="en-US" sz="120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Top: Charles M. Lefforts    public domain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9913551E-A730-4464-B26E-129AAF6CD654}" type="slidenum">
              <a:rPr lang="en-US" sz="1200" smtClean="0">
                <a:latin typeface="Times New Roman" pitchFamily="18" charset="0"/>
              </a:rPr>
              <a:pPr eaLnBrk="1" hangingPunct="1"/>
              <a:t>9</a:t>
            </a:fld>
            <a:endParaRPr lang="en-US" sz="120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3146CE39-4074-4899-A61E-CD0459726F69}" type="slidenum">
              <a:rPr lang="en-US" sz="1200" smtClean="0">
                <a:latin typeface="Times New Roman" pitchFamily="18" charset="0"/>
              </a:rPr>
              <a:pPr eaLnBrk="1" hangingPunct="1"/>
              <a:t>12</a:t>
            </a:fld>
            <a:endParaRPr lang="en-US" sz="120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Left: Wikipe dia Commons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27581DE6-334F-4400-A75A-D443C7B327A2}" type="slidenum">
              <a:rPr lang="en-US" sz="1200" smtClean="0">
                <a:latin typeface="Times New Roman" pitchFamily="18" charset="0"/>
              </a:rPr>
              <a:pPr eaLnBrk="1" hangingPunct="1"/>
              <a:t>13</a:t>
            </a:fld>
            <a:endParaRPr lang="en-US" sz="120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U.S. Capitol Building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fld id="{0FC5C0AB-56F9-4E13-90B2-A7239272D053}" type="slidenum">
              <a:rPr lang="en-US" sz="1200" smtClean="0">
                <a:latin typeface="Times New Roman" pitchFamily="18" charset="0"/>
              </a:rPr>
              <a:pPr eaLnBrk="1" hangingPunct="1"/>
              <a:t>14</a:t>
            </a:fld>
            <a:endParaRPr lang="en-US" sz="120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90146C-3FC0-416F-836E-00C3A894F663}"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393772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0146C-3FC0-416F-836E-00C3A894F663}"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389236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0146C-3FC0-416F-836E-00C3A894F663}"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1708184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A54023B-F1B1-4A4B-8216-67A2ED1BA36B}" type="slidenum">
              <a:rPr lang="en-US"/>
              <a:pPr>
                <a:defRPr/>
              </a:pPr>
              <a:t>‹#›</a:t>
            </a:fld>
            <a:endParaRPr lang="en-US"/>
          </a:p>
        </p:txBody>
      </p:sp>
    </p:spTree>
    <p:extLst>
      <p:ext uri="{BB962C8B-B14F-4D97-AF65-F5344CB8AC3E}">
        <p14:creationId xmlns:p14="http://schemas.microsoft.com/office/powerpoint/2010/main" val="33079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3C792CB-DD7C-4D1D-AB7C-C6D1A67B72D6}" type="slidenum">
              <a:rPr lang="en-US"/>
              <a:pPr>
                <a:defRPr/>
              </a:pPr>
              <a:t>‹#›</a:t>
            </a:fld>
            <a:endParaRPr lang="en-US"/>
          </a:p>
        </p:txBody>
      </p:sp>
    </p:spTree>
    <p:extLst>
      <p:ext uri="{BB962C8B-B14F-4D97-AF65-F5344CB8AC3E}">
        <p14:creationId xmlns:p14="http://schemas.microsoft.com/office/powerpoint/2010/main" val="174359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0146C-3FC0-416F-836E-00C3A894F663}"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94178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0146C-3FC0-416F-836E-00C3A894F663}"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32545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0146C-3FC0-416F-836E-00C3A894F663}"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129896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90146C-3FC0-416F-836E-00C3A894F663}" type="datetimeFigureOut">
              <a:rPr lang="en-US" smtClean="0"/>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10805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90146C-3FC0-416F-836E-00C3A894F663}" type="datetimeFigureOut">
              <a:rPr lang="en-US" smtClean="0"/>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142171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0146C-3FC0-416F-836E-00C3A894F663}" type="datetimeFigureOut">
              <a:rPr lang="en-US" smtClean="0"/>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362465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90146C-3FC0-416F-836E-00C3A894F663}"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16725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90146C-3FC0-416F-836E-00C3A894F663}"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F5F80-5F0C-4DE0-A8E9-88360CE2B687}" type="slidenum">
              <a:rPr lang="en-US" smtClean="0"/>
              <a:t>‹#›</a:t>
            </a:fld>
            <a:endParaRPr lang="en-US"/>
          </a:p>
        </p:txBody>
      </p:sp>
    </p:spTree>
    <p:extLst>
      <p:ext uri="{BB962C8B-B14F-4D97-AF65-F5344CB8AC3E}">
        <p14:creationId xmlns:p14="http://schemas.microsoft.com/office/powerpoint/2010/main" val="116270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0146C-3FC0-416F-836E-00C3A894F663}" type="datetimeFigureOut">
              <a:rPr lang="en-US" smtClean="0"/>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F5F80-5F0C-4DE0-A8E9-88360CE2B687}" type="slidenum">
              <a:rPr lang="en-US" smtClean="0"/>
              <a:t>‹#›</a:t>
            </a:fld>
            <a:endParaRPr lang="en-US"/>
          </a:p>
        </p:txBody>
      </p:sp>
    </p:spTree>
    <p:extLst>
      <p:ext uri="{BB962C8B-B14F-4D97-AF65-F5344CB8AC3E}">
        <p14:creationId xmlns:p14="http://schemas.microsoft.com/office/powerpoint/2010/main" val="2283036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avenue.org/afc/YorktownPast.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avenue.org/afc/YorktownPast.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upload.wikimedia.org/wikipedia/commons/f/f6/Princetonwashington.jp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upload.wikimedia.org/wikipedia/commons/4/48/Joseph_Brant_by_Gilbert_Stuart_1786_oil_on_canvas.jpe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upload.wikimedia.org/wikipedia/commons/9/90/John_Paul_Jones_by_Charles_Wilson_Peale,_c1781.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qnyc.org/NYC063215/Yorktownnew.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hyperlink" Target="//upload.wikimedia.org/wikipedia/commons/b/b8/Surrender_of_Lord_Cornwallis.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6.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Battle of Long Island"/>
          <p:cNvPicPr>
            <a:picLocks noChangeAspect="1" noChangeArrowheads="1"/>
          </p:cNvPicPr>
          <p:nvPr/>
        </p:nvPicPr>
        <p:blipFill>
          <a:blip r:embed="rId2" cstate="print"/>
          <a:srcRect/>
          <a:stretch>
            <a:fillRect/>
          </a:stretch>
        </p:blipFill>
        <p:spPr bwMode="auto">
          <a:xfrm>
            <a:off x="2412822" y="2027514"/>
            <a:ext cx="5791200" cy="3860800"/>
          </a:xfrm>
          <a:prstGeom prst="rect">
            <a:avLst/>
          </a:prstGeom>
          <a:ln>
            <a:noFill/>
          </a:ln>
          <a:effectLst>
            <a:softEdge rad="112500"/>
          </a:effectLst>
        </p:spPr>
      </p:pic>
      <p:sp>
        <p:nvSpPr>
          <p:cNvPr id="2" name="Title 6"/>
          <p:cNvSpPr txBox="1">
            <a:spLocks/>
          </p:cNvSpPr>
          <p:nvPr/>
        </p:nvSpPr>
        <p:spPr>
          <a:xfrm>
            <a:off x="533400" y="533400"/>
            <a:ext cx="7696200" cy="1143000"/>
          </a:xfrm>
          <a:prstGeom prst="rect">
            <a:avLst/>
          </a:prstGeom>
          <a:solidFill>
            <a:srgbClr val="FF0000">
              <a:alpha val="7000"/>
            </a:srgbClr>
          </a:solidFill>
        </p:spPr>
        <p:txBody>
          <a:bodyPr/>
          <a:lstStyle/>
          <a:p>
            <a:pPr algn="ctr">
              <a:defRPr/>
            </a:pPr>
            <a:r>
              <a:rPr lang="en-US" sz="3600" kern="0" dirty="0">
                <a:solidFill>
                  <a:schemeClr val="tx2"/>
                </a:solidFill>
                <a:latin typeface="Goudy Stout" pitchFamily="18" charset="0"/>
                <a:ea typeface="+mj-ea"/>
                <a:cs typeface="+mj-cs"/>
              </a:rPr>
              <a:t>The American Revolution</a:t>
            </a:r>
          </a:p>
        </p:txBody>
      </p:sp>
      <p:pic>
        <p:nvPicPr>
          <p:cNvPr id="3" name="Picture 13" descr="http://upload.wikimedia.org/wikipedia/commons/9/99/Declaration_of_Independence_(John_Trumbull).jpg"/>
          <p:cNvPicPr>
            <a:picLocks noChangeAspect="1" noChangeArrowheads="1"/>
          </p:cNvPicPr>
          <p:nvPr/>
        </p:nvPicPr>
        <p:blipFill>
          <a:blip r:embed="rId3" cstate="screen"/>
          <a:srcRect/>
          <a:stretch>
            <a:fillRect/>
          </a:stretch>
        </p:blipFill>
        <p:spPr bwMode="auto">
          <a:xfrm>
            <a:off x="5308422" y="4391357"/>
            <a:ext cx="3819656" cy="2507587"/>
          </a:xfrm>
          <a:prstGeom prst="ellipse">
            <a:avLst/>
          </a:prstGeom>
          <a:ln>
            <a:noFill/>
          </a:ln>
          <a:effectLst>
            <a:softEdge rad="112500"/>
          </a:effectLst>
        </p:spPr>
      </p:pic>
      <p:pic>
        <p:nvPicPr>
          <p:cNvPr id="144385" name="Picture 1"/>
          <p:cNvPicPr>
            <a:picLocks noChangeAspect="1" noChangeArrowheads="1"/>
          </p:cNvPicPr>
          <p:nvPr/>
        </p:nvPicPr>
        <p:blipFill>
          <a:blip r:embed="rId4" cstate="print"/>
          <a:srcRect/>
          <a:stretch>
            <a:fillRect/>
          </a:stretch>
        </p:blipFill>
        <p:spPr bwMode="auto">
          <a:xfrm>
            <a:off x="685800" y="2514600"/>
            <a:ext cx="2762250" cy="3683000"/>
          </a:xfrm>
          <a:prstGeom prst="rect">
            <a:avLst/>
          </a:prstGeom>
          <a:ln>
            <a:noFill/>
          </a:ln>
          <a:effectLst>
            <a:softEdge rad="112500"/>
          </a:effectLst>
        </p:spPr>
      </p:pic>
      <p:pic>
        <p:nvPicPr>
          <p:cNvPr id="7" name="Picture 6" descr="Molly Pitcher"/>
          <p:cNvPicPr>
            <a:picLocks noChangeAspect="1" noChangeArrowheads="1"/>
          </p:cNvPicPr>
          <p:nvPr/>
        </p:nvPicPr>
        <p:blipFill>
          <a:blip r:embed="rId5" cstate="print"/>
          <a:srcRect/>
          <a:stretch>
            <a:fillRect/>
          </a:stretch>
        </p:blipFill>
        <p:spPr>
          <a:xfrm>
            <a:off x="3657600" y="4800600"/>
            <a:ext cx="1752600" cy="1939371"/>
          </a:xfrm>
          <a:prstGeom prst="rect">
            <a:avLst/>
          </a:prstGeom>
          <a:ln>
            <a:noFill/>
          </a:ln>
          <a:effectLst>
            <a:softEdge rad="112500"/>
          </a:effectLst>
        </p:spPr>
      </p:pic>
    </p:spTree>
    <p:extLst>
      <p:ext uri="{BB962C8B-B14F-4D97-AF65-F5344CB8AC3E}">
        <p14:creationId xmlns:p14="http://schemas.microsoft.com/office/powerpoint/2010/main" val="163655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93436" y="685800"/>
            <a:ext cx="7543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b="1" dirty="0">
                <a:latin typeface="Goudy Old Style" pitchFamily="18" charset="0"/>
              </a:rPr>
              <a:t>Thomas Paine: </a:t>
            </a:r>
            <a:r>
              <a:rPr lang="en-US" sz="2400" b="1" i="1" dirty="0">
                <a:latin typeface="Goudy Old Style" pitchFamily="18" charset="0"/>
              </a:rPr>
              <a:t>Common Sense</a:t>
            </a:r>
            <a:r>
              <a:rPr lang="en-US" sz="2400" dirty="0">
                <a:latin typeface="Goudy Old Style" pitchFamily="18" charset="0"/>
              </a:rPr>
              <a:t>, 1776</a:t>
            </a:r>
          </a:p>
          <a:p>
            <a:pPr>
              <a:spcBef>
                <a:spcPct val="50000"/>
              </a:spcBef>
            </a:pPr>
            <a:r>
              <a:rPr lang="en-US" sz="2400" dirty="0">
                <a:latin typeface="Goudy Old Style" pitchFamily="18" charset="0"/>
              </a:rPr>
              <a:t>     1. Main ideas</a:t>
            </a:r>
          </a:p>
          <a:p>
            <a:pPr>
              <a:spcBef>
                <a:spcPct val="50000"/>
              </a:spcBef>
            </a:pPr>
            <a:r>
              <a:rPr lang="en-US" sz="2400" dirty="0">
                <a:latin typeface="Goudy Old Style" pitchFamily="18" charset="0"/>
              </a:rPr>
              <a:t>	a. British colonial policy inconsistent; independence was the only choice </a:t>
            </a:r>
          </a:p>
          <a:p>
            <a:pPr>
              <a:spcBef>
                <a:spcPct val="50000"/>
              </a:spcBef>
            </a:pPr>
            <a:r>
              <a:rPr lang="en-US" sz="2400" dirty="0">
                <a:latin typeface="Goudy Old Style" pitchFamily="18" charset="0"/>
              </a:rPr>
              <a:t>	b. Why should tiny Britain control the huge continent of North America?</a:t>
            </a:r>
          </a:p>
          <a:p>
            <a:pPr>
              <a:spcBef>
                <a:spcPct val="50000"/>
              </a:spcBef>
            </a:pPr>
            <a:r>
              <a:rPr lang="en-US" sz="2400" dirty="0">
                <a:latin typeface="Goudy Old Style" pitchFamily="18" charset="0"/>
              </a:rPr>
              <a:t>	c. King was the “Royal Brute of Great Britain” </a:t>
            </a:r>
          </a:p>
          <a:p>
            <a:pPr>
              <a:spcBef>
                <a:spcPct val="50000"/>
              </a:spcBef>
            </a:pPr>
            <a:r>
              <a:rPr lang="en-US" sz="2400" dirty="0">
                <a:latin typeface="Goudy Old Style" pitchFamily="18" charset="0"/>
              </a:rPr>
              <a:t>	d. America had a sacred &amp; moral mission to the world</a:t>
            </a:r>
          </a:p>
        </p:txBody>
      </p:sp>
    </p:spTree>
    <p:extLst>
      <p:ext uri="{BB962C8B-B14F-4D97-AF65-F5344CB8AC3E}">
        <p14:creationId xmlns:p14="http://schemas.microsoft.com/office/powerpoint/2010/main" val="41029726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600200" y="381000"/>
            <a:ext cx="6705600" cy="4114800"/>
          </a:xfrm>
        </p:spPr>
        <p:txBody>
          <a:bodyPr/>
          <a:lstStyle/>
          <a:p>
            <a:pPr eaLnBrk="1" hangingPunct="1">
              <a:buFontTx/>
              <a:buNone/>
            </a:pPr>
            <a:r>
              <a:rPr lang="en-US">
                <a:latin typeface="Goudy Old Style" pitchFamily="18" charset="0"/>
              </a:rPr>
              <a:t>    2. Significance of </a:t>
            </a:r>
            <a:r>
              <a:rPr lang="en-US" i="1">
                <a:latin typeface="Goudy Old Style" pitchFamily="18" charset="0"/>
              </a:rPr>
              <a:t>Common Sense:</a:t>
            </a:r>
          </a:p>
          <a:p>
            <a:pPr eaLnBrk="1" hangingPunct="1">
              <a:buFontTx/>
              <a:buNone/>
            </a:pPr>
            <a:r>
              <a:rPr lang="en-US" i="1">
                <a:latin typeface="Goudy Old Style" pitchFamily="18" charset="0"/>
              </a:rPr>
              <a:t>       -- </a:t>
            </a:r>
            <a:r>
              <a:rPr lang="en-US">
                <a:latin typeface="Goudy Old Style" pitchFamily="18" charset="0"/>
              </a:rPr>
              <a:t>Convinced Congress and many   	colonists to declare independence</a:t>
            </a:r>
            <a:endParaRPr lang="en-US"/>
          </a:p>
        </p:txBody>
      </p:sp>
      <p:pic>
        <p:nvPicPr>
          <p:cNvPr id="160770" name="Picture 2" descr="http://upload.wikimedia.org/wikipedia/commons/2/2d/Thomas_Paine.jpg"/>
          <p:cNvPicPr>
            <a:picLocks noChangeAspect="1" noChangeArrowheads="1"/>
          </p:cNvPicPr>
          <p:nvPr/>
        </p:nvPicPr>
        <p:blipFill>
          <a:blip r:embed="rId2" cstate="screen"/>
          <a:srcRect/>
          <a:stretch>
            <a:fillRect/>
          </a:stretch>
        </p:blipFill>
        <p:spPr bwMode="auto">
          <a:xfrm>
            <a:off x="3352800" y="2057400"/>
            <a:ext cx="3398337" cy="4419600"/>
          </a:xfrm>
          <a:prstGeom prst="rect">
            <a:avLst/>
          </a:prstGeom>
          <a:ln>
            <a:noFill/>
          </a:ln>
          <a:effectLst>
            <a:softEdge rad="112500"/>
          </a:effectLst>
        </p:spPr>
      </p:pic>
      <p:sp>
        <p:nvSpPr>
          <p:cNvPr id="11268" name="TextBox 4"/>
          <p:cNvSpPr txBox="1">
            <a:spLocks noChangeArrowheads="1"/>
          </p:cNvSpPr>
          <p:nvPr/>
        </p:nvSpPr>
        <p:spPr bwMode="auto">
          <a:xfrm>
            <a:off x="3733800" y="62738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r>
              <a:rPr lang="en-US" i="1">
                <a:latin typeface="Goudy Old Style" pitchFamily="18" charset="0"/>
              </a:rPr>
              <a:t>Thomas Paine</a:t>
            </a:r>
          </a:p>
        </p:txBody>
      </p:sp>
    </p:spTree>
    <p:extLst>
      <p:ext uri="{BB962C8B-B14F-4D97-AF65-F5344CB8AC3E}">
        <p14:creationId xmlns:p14="http://schemas.microsoft.com/office/powerpoint/2010/main" val="98068314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447800" y="152400"/>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dirty="0">
                <a:latin typeface="Times New Roman" pitchFamily="18" charset="0"/>
              </a:rPr>
              <a:t> </a:t>
            </a:r>
            <a:r>
              <a:rPr lang="en-US" dirty="0">
                <a:latin typeface="Goudy Old Style" pitchFamily="18" charset="0"/>
              </a:rPr>
              <a:t> </a:t>
            </a:r>
            <a:r>
              <a:rPr lang="en-US" b="1" dirty="0">
                <a:latin typeface="Goudy Old Style" pitchFamily="18" charset="0"/>
              </a:rPr>
              <a:t>Richard Henry Lee’s</a:t>
            </a:r>
            <a:r>
              <a:rPr lang="en-US" dirty="0">
                <a:latin typeface="Goudy Old Style" pitchFamily="18" charset="0"/>
              </a:rPr>
              <a:t> motion (June 7, ‘76) 	-- Motion later adopted July 2, 1776 </a:t>
            </a:r>
            <a:r>
              <a:rPr lang="en-US" dirty="0">
                <a:latin typeface="Times New Roman" pitchFamily="18" charset="0"/>
              </a:rPr>
              <a:t>	         	</a:t>
            </a:r>
          </a:p>
        </p:txBody>
      </p:sp>
      <p:pic>
        <p:nvPicPr>
          <p:cNvPr id="8198" name="Picture 6" descr="http://www.historicaldocuments.com/RichardHenryLee.jpg"/>
          <p:cNvPicPr>
            <a:picLocks noChangeAspect="1" noChangeArrowheads="1"/>
          </p:cNvPicPr>
          <p:nvPr/>
        </p:nvPicPr>
        <p:blipFill>
          <a:blip r:embed="rId3" cstate="screen"/>
          <a:srcRect/>
          <a:stretch>
            <a:fillRect/>
          </a:stretch>
        </p:blipFill>
        <p:spPr bwMode="auto">
          <a:xfrm>
            <a:off x="1676400" y="3365587"/>
            <a:ext cx="2438400" cy="3452999"/>
          </a:xfrm>
          <a:prstGeom prst="ellipse">
            <a:avLst/>
          </a:prstGeom>
          <a:ln>
            <a:noFill/>
          </a:ln>
          <a:effectLst>
            <a:softEdge rad="112500"/>
          </a:effectLst>
        </p:spPr>
      </p:pic>
      <p:sp>
        <p:nvSpPr>
          <p:cNvPr id="7" name="TextBox 6"/>
          <p:cNvSpPr txBox="1"/>
          <p:nvPr/>
        </p:nvSpPr>
        <p:spPr>
          <a:xfrm>
            <a:off x="1600200" y="1295400"/>
            <a:ext cx="7315200" cy="1938338"/>
          </a:xfrm>
          <a:prstGeom prst="rect">
            <a:avLst/>
          </a:prstGeom>
          <a:solidFill>
            <a:schemeClr val="bg1">
              <a:lumMod val="85000"/>
            </a:schemeClr>
          </a:solidFill>
        </p:spPr>
        <p:txBody>
          <a:bodyPr>
            <a:spAutoFit/>
          </a:bodyPr>
          <a:lstStyle/>
          <a:p>
            <a:pPr algn="ctr">
              <a:defRPr/>
            </a:pPr>
            <a:r>
              <a:rPr lang="en-US" sz="2400" i="1" dirty="0">
                <a:latin typeface="Goudy Old Style" pitchFamily="18" charset="0"/>
              </a:rPr>
              <a:t>Resolved, That these United Colonies are, and of right ought to be, free and independent States, that they are absolved from all allegiance to the British Crown, and that all political connection between them and the State of Great Britain is, and ought to be, totally dissolved.</a:t>
            </a:r>
          </a:p>
        </p:txBody>
      </p:sp>
      <p:pic>
        <p:nvPicPr>
          <p:cNvPr id="12295" name="Picture 7" descr="http://upload.wikimedia.org/wikipedia/commons/thumb/0/0d/Congress_voting_independence.jpg/250px-Congress_voting_independ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294852"/>
            <a:ext cx="4876800" cy="3550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037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Grp="1" noChangeArrowheads="1"/>
          </p:cNvSpPr>
          <p:nvPr>
            <p:ph type="title" idx="4294967295"/>
          </p:nvPr>
        </p:nvSpPr>
        <p:spPr>
          <a:xfrm>
            <a:off x="1524000" y="228600"/>
            <a:ext cx="7620000" cy="1447800"/>
          </a:xfrm>
        </p:spPr>
        <p:txBody>
          <a:bodyPr>
            <a:normAutofit fontScale="90000"/>
          </a:bodyPr>
          <a:lstStyle/>
          <a:p>
            <a:pPr algn="l" eaLnBrk="1" hangingPunct="1"/>
            <a:r>
              <a:rPr lang="en-US" sz="3200" b="1" dirty="0">
                <a:solidFill>
                  <a:schemeClr val="tx1"/>
                </a:solidFill>
                <a:latin typeface="Goudy Old Style" pitchFamily="18" charset="0"/>
              </a:rPr>
              <a:t>Thomas Jefferson </a:t>
            </a:r>
            <a:r>
              <a:rPr lang="en-US" sz="3200" dirty="0">
                <a:solidFill>
                  <a:schemeClr val="tx1"/>
                </a:solidFill>
                <a:latin typeface="Goudy Old Style" pitchFamily="18" charset="0"/>
              </a:rPr>
              <a:t>was appointed to write                          	the Declaration of Independence as part 	of a committee of five</a:t>
            </a:r>
            <a:r>
              <a:rPr lang="en-US" sz="4000" dirty="0">
                <a:solidFill>
                  <a:schemeClr val="tx1"/>
                </a:solidFill>
              </a:rPr>
              <a:t>	</a:t>
            </a:r>
            <a:endParaRPr lang="en-US" dirty="0">
              <a:solidFill>
                <a:schemeClr val="tx1"/>
              </a:solidFill>
            </a:endParaRPr>
          </a:p>
        </p:txBody>
      </p:sp>
      <p:pic>
        <p:nvPicPr>
          <p:cNvPr id="14339" name="Picture 14" descr="decla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4137025" cy="34908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133600" y="5029200"/>
            <a:ext cx="6781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buFontTx/>
              <a:buAutoNum type="arabicPeriod"/>
            </a:pPr>
            <a:r>
              <a:rPr lang="en-US">
                <a:latin typeface="Goudy Old Style" pitchFamily="18" charset="0"/>
              </a:rPr>
              <a:t>Some debate and amendment preceded its adoption</a:t>
            </a:r>
          </a:p>
          <a:p>
            <a:pPr eaLnBrk="1" hangingPunct="1">
              <a:buFontTx/>
              <a:buAutoNum type="arabicPeriod"/>
            </a:pPr>
            <a:r>
              <a:rPr lang="en-US">
                <a:latin typeface="Goudy Old Style" pitchFamily="18" charset="0"/>
              </a:rPr>
              <a:t>Document was approved July 4, 1776</a:t>
            </a:r>
          </a:p>
          <a:p>
            <a:pPr eaLnBrk="1" hangingPunct="1">
              <a:buFontTx/>
              <a:buAutoNum type="arabicPeriod"/>
            </a:pPr>
            <a:endParaRPr lang="en-US">
              <a:latin typeface="Goudy Old Style" pitchFamily="18" charset="0"/>
            </a:endParaRPr>
          </a:p>
        </p:txBody>
      </p:sp>
    </p:spTree>
    <p:extLst>
      <p:ext uri="{BB962C8B-B14F-4D97-AF65-F5344CB8AC3E}">
        <p14:creationId xmlns:p14="http://schemas.microsoft.com/office/powerpoint/2010/main" val="341617887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http://www.founding.com/repository/imgLib/20071018_decla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
            <a:ext cx="556111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567194"/>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xfrm>
            <a:off x="533400" y="5715000"/>
            <a:ext cx="8305800" cy="1143000"/>
          </a:xfrm>
        </p:spPr>
        <p:txBody>
          <a:bodyPr/>
          <a:lstStyle/>
          <a:p>
            <a:pPr eaLnBrk="1" hangingPunct="1"/>
            <a:r>
              <a:rPr lang="en-US" sz="3200" i="1">
                <a:latin typeface="Goudy Old Style" pitchFamily="18" charset="0"/>
              </a:rPr>
              <a:t>Declaration of Independence, </a:t>
            </a:r>
            <a:r>
              <a:rPr lang="en-US" sz="3200">
                <a:latin typeface="Goudy Old Style" pitchFamily="18" charset="0"/>
              </a:rPr>
              <a:t>John Trumbull, 1819</a:t>
            </a:r>
          </a:p>
        </p:txBody>
      </p:sp>
      <p:pic>
        <p:nvPicPr>
          <p:cNvPr id="15363" name="Picture 13" descr="http://upload.wikimedia.org/wikipedia/commons/9/99/Declaration_of_Independence_(John_Trumb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278986"/>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219200" y="228600"/>
            <a:ext cx="73914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sz="3600" dirty="0">
                <a:latin typeface="Times New Roman" pitchFamily="18" charset="0"/>
              </a:rPr>
              <a:t>    </a:t>
            </a:r>
            <a:r>
              <a:rPr lang="en-US" dirty="0">
                <a:latin typeface="Goudy Old Style" pitchFamily="18" charset="0"/>
              </a:rPr>
              <a:t> Three major parts of D of I: </a:t>
            </a:r>
          </a:p>
          <a:p>
            <a:pPr eaLnBrk="1" hangingPunct="1">
              <a:spcBef>
                <a:spcPct val="50000"/>
              </a:spcBef>
            </a:pPr>
            <a:r>
              <a:rPr lang="en-US" dirty="0">
                <a:latin typeface="Goudy Old Style" pitchFamily="18" charset="0"/>
              </a:rPr>
              <a:t>	 1. Preamble: rights of colonists 			a. </a:t>
            </a:r>
            <a:r>
              <a:rPr lang="en-US" b="1" dirty="0">
                <a:latin typeface="Goudy Old Style" pitchFamily="18" charset="0"/>
              </a:rPr>
              <a:t>natural rights</a:t>
            </a:r>
            <a:r>
              <a:rPr lang="en-US" dirty="0">
                <a:latin typeface="Goudy Old Style" pitchFamily="18" charset="0"/>
              </a:rPr>
              <a:t> 					b. equality 						c. social contract </a:t>
            </a:r>
          </a:p>
          <a:p>
            <a:pPr eaLnBrk="1" hangingPunct="1">
              <a:spcBef>
                <a:spcPct val="50000"/>
              </a:spcBef>
            </a:pPr>
            <a:r>
              <a:rPr lang="en-US" dirty="0">
                <a:latin typeface="Goudy Old Style" pitchFamily="18" charset="0"/>
              </a:rPr>
              <a:t>	2.  List of 27 grievances 				a. Seen by Congress as the 			    most important part 		         b. Most heavily modified part 		    of Declaration 				c. Grievances:</a:t>
            </a:r>
          </a:p>
        </p:txBody>
      </p:sp>
    </p:spTree>
    <p:extLst>
      <p:ext uri="{BB962C8B-B14F-4D97-AF65-F5344CB8AC3E}">
        <p14:creationId xmlns:p14="http://schemas.microsoft.com/office/powerpoint/2010/main" val="3729123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p:cTn id="7" dur="500" fill="hold"/>
                                        <p:tgtEl>
                                          <p:spTgt spid="9218">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9218">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9218">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9218">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9218">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9218">
                                            <p:txEl>
                                              <p:pRg st="2" end="2"/>
                                            </p:txEl>
                                          </p:spTgt>
                                        </p:tgtEl>
                                        <p:attrNameLst>
                                          <p:attrName>style.visibility</p:attrName>
                                        </p:attrNameLst>
                                      </p:cBhvr>
                                      <p:to>
                                        <p:strVal val="visible"/>
                                      </p:to>
                                    </p:set>
                                    <p:anim calcmode="lin" valueType="num">
                                      <p:cBhvr>
                                        <p:cTn id="16" dur="500" fill="hold"/>
                                        <p:tgtEl>
                                          <p:spTgt spid="9218">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9218">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9218">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9218">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676400" y="228600"/>
            <a:ext cx="7467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sz="3600" dirty="0">
                <a:latin typeface="Times New Roman" pitchFamily="18" charset="0"/>
              </a:rPr>
              <a:t>	</a:t>
            </a:r>
            <a:r>
              <a:rPr lang="en-US" dirty="0">
                <a:latin typeface="Goudy Old Style" pitchFamily="18" charset="0"/>
              </a:rPr>
              <a:t>3. Formal Declaration of 			    Independence 					-- Broke ties with England; 			   U.S. was now independent</a:t>
            </a:r>
          </a:p>
          <a:p>
            <a:pPr eaLnBrk="1" hangingPunct="1">
              <a:spcBef>
                <a:spcPct val="50000"/>
              </a:spcBef>
            </a:pPr>
            <a:endParaRPr lang="en-US" dirty="0">
              <a:latin typeface="Goudy Old Style" pitchFamily="18" charset="0"/>
            </a:endParaRPr>
          </a:p>
          <a:p>
            <a:pPr eaLnBrk="1" hangingPunct="1">
              <a:spcBef>
                <a:spcPct val="50000"/>
              </a:spcBef>
            </a:pPr>
            <a:endParaRPr lang="en-US" dirty="0">
              <a:latin typeface="Goudy Old Style" pitchFamily="18" charset="0"/>
            </a:endParaRPr>
          </a:p>
          <a:p>
            <a:pPr eaLnBrk="1" hangingPunct="1">
              <a:spcBef>
                <a:spcPct val="50000"/>
              </a:spcBef>
            </a:pPr>
            <a:endParaRPr lang="en-US" dirty="0">
              <a:latin typeface="Goudy Old Style" pitchFamily="18" charset="0"/>
            </a:endParaRPr>
          </a:p>
          <a:p>
            <a:pPr eaLnBrk="1" hangingPunct="1">
              <a:spcBef>
                <a:spcPct val="50000"/>
              </a:spcBef>
            </a:pPr>
            <a:endParaRPr lang="en-US" dirty="0">
              <a:latin typeface="Goudy Old Style" pitchFamily="18" charset="0"/>
            </a:endParaRPr>
          </a:p>
          <a:p>
            <a:pPr eaLnBrk="1" hangingPunct="1">
              <a:spcBef>
                <a:spcPct val="50000"/>
              </a:spcBef>
            </a:pPr>
            <a:endParaRPr lang="en-US" dirty="0">
              <a:latin typeface="Goudy Old Style" pitchFamily="18" charset="0"/>
            </a:endParaRPr>
          </a:p>
          <a:p>
            <a:pPr eaLnBrk="1" hangingPunct="1">
              <a:spcBef>
                <a:spcPct val="50000"/>
              </a:spcBef>
            </a:pPr>
            <a:r>
              <a:rPr lang="en-US" dirty="0">
                <a:latin typeface="Goudy Old Style" pitchFamily="18" charset="0"/>
              </a:rPr>
              <a:t>  Result: foreign aid was now possible</a:t>
            </a:r>
          </a:p>
        </p:txBody>
      </p:sp>
      <p:pic>
        <p:nvPicPr>
          <p:cNvPr id="7" name="Picture 6" descr="continental flag"/>
          <p:cNvPicPr>
            <a:picLocks noChangeAspect="1" noChangeArrowheads="1"/>
          </p:cNvPicPr>
          <p:nvPr/>
        </p:nvPicPr>
        <p:blipFill>
          <a:blip r:embed="rId3" cstate="print"/>
          <a:stretch>
            <a:fillRect/>
          </a:stretch>
        </p:blipFill>
        <p:spPr bwMode="auto">
          <a:xfrm>
            <a:off x="2362200" y="2286000"/>
            <a:ext cx="6586848" cy="3962400"/>
          </a:xfrm>
          <a:prstGeom prst="rect">
            <a:avLst/>
          </a:prstGeom>
          <a:ln>
            <a:noFill/>
          </a:ln>
          <a:effectLst>
            <a:softEdge rad="112500"/>
          </a:effectLst>
        </p:spPr>
      </p:pic>
    </p:spTree>
    <p:extLst>
      <p:ext uri="{BB962C8B-B14F-4D97-AF65-F5344CB8AC3E}">
        <p14:creationId xmlns:p14="http://schemas.microsoft.com/office/powerpoint/2010/main" val="865891030"/>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6" end="6"/>
                                            </p:txEl>
                                          </p:spTgt>
                                        </p:tgtEl>
                                        <p:attrNameLst>
                                          <p:attrName>style.visibility</p:attrName>
                                        </p:attrNameLst>
                                      </p:cBhvr>
                                      <p:to>
                                        <p:strVal val="visible"/>
                                      </p:to>
                                    </p:set>
                                    <p:anim calcmode="lin" valueType="num">
                                      <p:cBhvr additive="base">
                                        <p:cTn id="7"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524000" y="762000"/>
            <a:ext cx="7162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sz="3600" b="1">
                <a:latin typeface="Goudy Old Style" pitchFamily="18" charset="0"/>
              </a:rPr>
              <a:t>Theme Two:</a:t>
            </a:r>
            <a:r>
              <a:rPr lang="en-US" sz="3600">
                <a:latin typeface="Goudy Old Style" pitchFamily="18" charset="0"/>
              </a:rPr>
              <a:t> 						General Washington’s skilled leadership and British military mistakes in 1776-1777 prevented a quick British victory and brought French assistance after the Battle of Saratoga  (1777) which enabled the Patriots to achieve victory by 1781.</a:t>
            </a:r>
            <a:endParaRPr lang="en-US" sz="3600" b="1">
              <a:latin typeface="Goudy Old Style" pitchFamily="18" charset="0"/>
            </a:endParaRPr>
          </a:p>
        </p:txBody>
      </p:sp>
    </p:spTree>
    <p:extLst>
      <p:ext uri="{BB962C8B-B14F-4D97-AF65-F5344CB8AC3E}">
        <p14:creationId xmlns:p14="http://schemas.microsoft.com/office/powerpoint/2010/main" val="83675392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447800" y="457200"/>
            <a:ext cx="7696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a:latin typeface="Goudy Old Style" pitchFamily="18" charset="0"/>
              </a:rPr>
              <a:t>	A.  Colonies approximately 1/3 Patriot, 	     1/3 Tory, and 1/3 neutral</a:t>
            </a:r>
          </a:p>
          <a:p>
            <a:pPr eaLnBrk="1" hangingPunct="1">
              <a:spcBef>
                <a:spcPct val="50000"/>
              </a:spcBef>
            </a:pPr>
            <a:r>
              <a:rPr lang="en-US">
                <a:latin typeface="Goudy Old Style" pitchFamily="18" charset="0"/>
              </a:rPr>
              <a:t>	B. </a:t>
            </a:r>
            <a:r>
              <a:rPr lang="en-US" b="1">
                <a:latin typeface="Goudy Old Style" pitchFamily="18" charset="0"/>
              </a:rPr>
              <a:t>“Tories”/Loyalists </a:t>
            </a:r>
            <a:r>
              <a:rPr lang="en-US">
                <a:latin typeface="Goudy Old Style" pitchFamily="18" charset="0"/>
              </a:rPr>
              <a:t>				  	    1. Fought for a return to colonial 		        rule by Britain; loyal to the king.</a:t>
            </a:r>
          </a:p>
          <a:p>
            <a:pPr eaLnBrk="1" hangingPunct="1">
              <a:spcBef>
                <a:spcPct val="50000"/>
              </a:spcBef>
            </a:pPr>
            <a:r>
              <a:rPr lang="en-US">
                <a:latin typeface="Goudy Old Style" pitchFamily="18" charset="0"/>
              </a:rPr>
              <a:t> 	</a:t>
            </a:r>
          </a:p>
        </p:txBody>
      </p:sp>
      <p:pic>
        <p:nvPicPr>
          <p:cNvPr id="12292" name="Picture 4" descr="http://www.northcarolinahistory.org/images/uploaded/posts/screen_44fdc546b35e4.jpg">
            <a:hlinkClick r:id="rId3" tooltip="Click to close"/>
          </p:cNvPr>
          <p:cNvPicPr>
            <a:picLocks noChangeAspect="1" noChangeArrowheads="1"/>
          </p:cNvPicPr>
          <p:nvPr/>
        </p:nvPicPr>
        <p:blipFill>
          <a:blip r:embed="rId4" cstate="print"/>
          <a:srcRect/>
          <a:stretch>
            <a:fillRect/>
          </a:stretch>
        </p:blipFill>
        <p:spPr bwMode="auto">
          <a:xfrm>
            <a:off x="5867401" y="3281823"/>
            <a:ext cx="3276600" cy="3576177"/>
          </a:xfrm>
          <a:prstGeom prst="rect">
            <a:avLst/>
          </a:prstGeom>
          <a:ln>
            <a:noFill/>
          </a:ln>
          <a:effectLst>
            <a:softEdge rad="112500"/>
          </a:effectLst>
        </p:spPr>
      </p:pic>
      <p:sp>
        <p:nvSpPr>
          <p:cNvPr id="19460" name="Title 5"/>
          <p:cNvSpPr>
            <a:spLocks noGrp="1"/>
          </p:cNvSpPr>
          <p:nvPr>
            <p:ph type="title"/>
          </p:nvPr>
        </p:nvSpPr>
        <p:spPr>
          <a:xfrm>
            <a:off x="1371600" y="0"/>
            <a:ext cx="7772400" cy="457200"/>
          </a:xfrm>
        </p:spPr>
        <p:txBody>
          <a:bodyPr>
            <a:normAutofit fontScale="90000"/>
          </a:bodyPr>
          <a:lstStyle/>
          <a:p>
            <a:pPr algn="l" eaLnBrk="1" hangingPunct="1"/>
            <a:r>
              <a:rPr lang="en-US" dirty="0">
                <a:latin typeface="Goudy Old Style" pitchFamily="18" charset="0"/>
              </a:rPr>
              <a:t> </a:t>
            </a:r>
            <a:r>
              <a:rPr lang="en-US" sz="3200" dirty="0">
                <a:latin typeface="Goudy Old Style" pitchFamily="18" charset="0"/>
              </a:rPr>
              <a:t> Patriots and Loyalists</a:t>
            </a:r>
            <a:endParaRPr lang="en-US" sz="3200" dirty="0"/>
          </a:p>
        </p:txBody>
      </p:sp>
    </p:spTree>
    <p:extLst>
      <p:ext uri="{BB962C8B-B14F-4D97-AF65-F5344CB8AC3E}">
        <p14:creationId xmlns:p14="http://schemas.microsoft.com/office/powerpoint/2010/main" val="2262152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0">
                                            <p:txEl>
                                              <p:pRg st="1" end="1"/>
                                            </p:txEl>
                                          </p:spTgt>
                                        </p:tgtEl>
                                        <p:attrNameLst>
                                          <p:attrName>style.visibility</p:attrName>
                                        </p:attrNameLst>
                                      </p:cBhvr>
                                      <p:to>
                                        <p:strVal val="visible"/>
                                      </p:to>
                                    </p:set>
                                    <p:anim calcmode="lin" valueType="num">
                                      <p:cBhvr additive="base">
                                        <p:cTn id="13"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1" end="1"/>
                                            </p:txEl>
                                          </p:spTgt>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barn(inVertical)">
                                      <p:cBhvr>
                                        <p:cTn id="1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57200" y="533400"/>
            <a:ext cx="74676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algn="ctr" eaLnBrk="1" hangingPunct="1">
              <a:spcBef>
                <a:spcPct val="50000"/>
              </a:spcBef>
            </a:pPr>
            <a:r>
              <a:rPr lang="en-US" sz="4000" b="1" dirty="0">
                <a:latin typeface="Goudy Old Style" pitchFamily="18" charset="0"/>
              </a:rPr>
              <a:t>The American Revolution</a:t>
            </a:r>
          </a:p>
          <a:p>
            <a:pPr eaLnBrk="1" hangingPunct="1">
              <a:spcBef>
                <a:spcPct val="50000"/>
              </a:spcBef>
            </a:pPr>
            <a:r>
              <a:rPr lang="en-US" sz="3600" b="1" dirty="0">
                <a:latin typeface="Goudy Old Style" pitchFamily="18" charset="0"/>
              </a:rPr>
              <a:t>Theme One:</a:t>
            </a:r>
            <a:r>
              <a:rPr lang="en-US" sz="3600" dirty="0">
                <a:latin typeface="Goudy Old Style" pitchFamily="18" charset="0"/>
              </a:rPr>
              <a:t> 						When hostilities began in 1775, the colonists were still fighting for their rights as English citizens within the empire, but in 1776 they declared their independence, based on a proclamation of universal, “self-evident” truths.</a:t>
            </a:r>
            <a:endParaRPr lang="en-US" sz="3600" b="1" dirty="0">
              <a:latin typeface="Goudy Old Style" pitchFamily="18" charset="0"/>
            </a:endParaRPr>
          </a:p>
        </p:txBody>
      </p:sp>
    </p:spTree>
    <p:extLst>
      <p:ext uri="{BB962C8B-B14F-4D97-AF65-F5344CB8AC3E}">
        <p14:creationId xmlns:p14="http://schemas.microsoft.com/office/powerpoint/2010/main" val="3798450813"/>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447800" y="457200"/>
            <a:ext cx="7696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a:latin typeface="Goudy Old Style" pitchFamily="18" charset="0"/>
              </a:rPr>
              <a:t>	    2. Usually conservative: 			    	        educated &amp; wealthy</a:t>
            </a:r>
          </a:p>
          <a:p>
            <a:pPr eaLnBrk="1" hangingPunct="1">
              <a:spcBef>
                <a:spcPct val="50000"/>
              </a:spcBef>
            </a:pPr>
            <a:r>
              <a:rPr lang="en-US">
                <a:latin typeface="Goudy Old Style" pitchFamily="18" charset="0"/>
              </a:rPr>
              <a:t> 	    3. Older generation </a:t>
            </a:r>
          </a:p>
          <a:p>
            <a:pPr eaLnBrk="1" hangingPunct="1">
              <a:spcBef>
                <a:spcPct val="50000"/>
              </a:spcBef>
            </a:pPr>
            <a:r>
              <a:rPr lang="en-US">
                <a:latin typeface="Goudy Old Style" pitchFamily="18" charset="0"/>
              </a:rPr>
              <a:t>	    4. King’s officers and 				        beneficiaries </a:t>
            </a:r>
          </a:p>
          <a:p>
            <a:pPr eaLnBrk="1" hangingPunct="1">
              <a:spcBef>
                <a:spcPct val="50000"/>
              </a:spcBef>
            </a:pPr>
            <a:r>
              <a:rPr lang="en-US">
                <a:latin typeface="Goudy Old Style" pitchFamily="18" charset="0"/>
              </a:rPr>
              <a:t>	    5. Anglican clergy</a:t>
            </a:r>
          </a:p>
        </p:txBody>
      </p:sp>
      <p:pic>
        <p:nvPicPr>
          <p:cNvPr id="12292" name="Picture 4" descr="http://www.northcarolinahistory.org/images/uploaded/posts/screen_44fdc546b35e4.jpg">
            <a:hlinkClick r:id="rId3" tooltip="Click to close"/>
          </p:cNvPr>
          <p:cNvPicPr>
            <a:picLocks noChangeAspect="1" noChangeArrowheads="1"/>
          </p:cNvPicPr>
          <p:nvPr/>
        </p:nvPicPr>
        <p:blipFill>
          <a:blip r:embed="rId4" cstate="print"/>
          <a:srcRect/>
          <a:stretch>
            <a:fillRect/>
          </a:stretch>
        </p:blipFill>
        <p:spPr bwMode="auto">
          <a:xfrm>
            <a:off x="5862615" y="3276600"/>
            <a:ext cx="3281385" cy="3581400"/>
          </a:xfrm>
          <a:prstGeom prst="rect">
            <a:avLst/>
          </a:prstGeom>
          <a:ln>
            <a:noFill/>
          </a:ln>
          <a:effectLst>
            <a:softEdge rad="112500"/>
          </a:effectLst>
        </p:spPr>
      </p:pic>
    </p:spTree>
    <p:extLst>
      <p:ext uri="{BB962C8B-B14F-4D97-AF65-F5344CB8AC3E}">
        <p14:creationId xmlns:p14="http://schemas.microsoft.com/office/powerpoint/2010/main" val="17540245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0">
                                            <p:txEl>
                                              <p:pRg st="1" end="1"/>
                                            </p:txEl>
                                          </p:spTgt>
                                        </p:tgtEl>
                                        <p:attrNameLst>
                                          <p:attrName>style.visibility</p:attrName>
                                        </p:attrNameLst>
                                      </p:cBhvr>
                                      <p:to>
                                        <p:strVal val="visible"/>
                                      </p:to>
                                    </p:set>
                                    <p:anim calcmode="lin" valueType="num">
                                      <p:cBhvr additive="base">
                                        <p:cTn id="13"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0">
                                            <p:txEl>
                                              <p:pRg st="2" end="2"/>
                                            </p:txEl>
                                          </p:spTgt>
                                        </p:tgtEl>
                                        <p:attrNameLst>
                                          <p:attrName>style.visibility</p:attrName>
                                        </p:attrNameLst>
                                      </p:cBhvr>
                                      <p:to>
                                        <p:strVal val="visible"/>
                                      </p:to>
                                    </p:set>
                                    <p:anim calcmode="lin" valueType="num">
                                      <p:cBhvr additive="base">
                                        <p:cTn id="19"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0">
                                            <p:txEl>
                                              <p:pRg st="3" end="3"/>
                                            </p:txEl>
                                          </p:spTgt>
                                        </p:tgtEl>
                                        <p:attrNameLst>
                                          <p:attrName>style.visibility</p:attrName>
                                        </p:attrNameLst>
                                      </p:cBhvr>
                                      <p:to>
                                        <p:strVal val="visible"/>
                                      </p:to>
                                    </p:set>
                                    <p:anim calcmode="lin" valueType="num">
                                      <p:cBhvr additive="base">
                                        <p:cTn id="25" dur="500" fill="hold"/>
                                        <p:tgtEl>
                                          <p:spTgt spid="12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28600" y="22225"/>
            <a:ext cx="8382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a:latin typeface="Times New Roman" pitchFamily="18" charset="0"/>
              </a:rPr>
              <a:t>		6</a:t>
            </a:r>
            <a:r>
              <a:rPr lang="en-US">
                <a:latin typeface="Goudy Old Style" pitchFamily="18" charset="0"/>
              </a:rPr>
              <a:t>. Influential in New York, Charleston, 		    Pennsylvania &amp; New Jersey </a:t>
            </a:r>
          </a:p>
          <a:p>
            <a:pPr eaLnBrk="1" hangingPunct="1">
              <a:spcBef>
                <a:spcPct val="50000"/>
              </a:spcBef>
            </a:pPr>
            <a:r>
              <a:rPr lang="en-US">
                <a:latin typeface="Goudy Old Style" pitchFamily="18" charset="0"/>
              </a:rPr>
              <a:t>		7. Least numerous in New 				    England </a:t>
            </a:r>
          </a:p>
          <a:p>
            <a:pPr eaLnBrk="1" hangingPunct="1">
              <a:spcBef>
                <a:spcPct val="50000"/>
              </a:spcBef>
            </a:pPr>
            <a:r>
              <a:rPr lang="en-US">
                <a:latin typeface="Goudy Old Style" pitchFamily="18" charset="0"/>
              </a:rPr>
              <a:t>		8. Ineffective at gaining 				    the allegiance of neutral 				    colonists</a:t>
            </a:r>
          </a:p>
        </p:txBody>
      </p:sp>
      <p:pic>
        <p:nvPicPr>
          <p:cNvPr id="24581" name="Picture 5" descr="http://www.cmhg.gc.ca/cmh/book_images/high/v2_c2_s17_ss02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092" y="1905001"/>
            <a:ext cx="2733398" cy="495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83" name="Picture 7" descr="http://revolutionbuddies.weebly.com/uploads/2/8/2/7/2827723/709034_ori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91000"/>
            <a:ext cx="4412423"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1641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 calcmode="lin" valueType="num">
                                      <p:cBhvr additive="base">
                                        <p:cTn id="7"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anim calcmode="lin" valueType="num">
                                      <p:cBhvr additive="base">
                                        <p:cTn id="13"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228600"/>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a:latin typeface="Times New Roman" pitchFamily="18" charset="0"/>
              </a:rPr>
              <a:t>     </a:t>
            </a:r>
            <a:r>
              <a:rPr lang="en-US">
                <a:latin typeface="Goudy Old Style" pitchFamily="18" charset="0"/>
              </a:rPr>
              <a:t>C. </a:t>
            </a:r>
            <a:r>
              <a:rPr lang="en-US" b="1">
                <a:latin typeface="Goudy Old Style" pitchFamily="18" charset="0"/>
              </a:rPr>
              <a:t>Patriots</a:t>
            </a:r>
            <a:r>
              <a:rPr lang="en-US">
                <a:latin typeface="Goudy Old Style" pitchFamily="18" charset="0"/>
              </a:rPr>
              <a:t> (sometimes called “Whigs”)</a:t>
            </a:r>
          </a:p>
          <a:p>
            <a:pPr eaLnBrk="1" hangingPunct="1">
              <a:spcBef>
                <a:spcPct val="50000"/>
              </a:spcBef>
            </a:pPr>
            <a:r>
              <a:rPr lang="en-US">
                <a:latin typeface="Goudy Old Style" pitchFamily="18" charset="0"/>
              </a:rPr>
              <a:t> 	1. American rebels who fought British 		    soldiers &amp; rebels 	</a:t>
            </a:r>
          </a:p>
          <a:p>
            <a:pPr eaLnBrk="1" hangingPunct="1">
              <a:spcBef>
                <a:spcPct val="50000"/>
              </a:spcBef>
            </a:pPr>
            <a:r>
              <a:rPr lang="en-US">
                <a:latin typeface="Goudy Old Style" pitchFamily="18" charset="0"/>
              </a:rPr>
              <a:t>	2. Most numerous in New England </a:t>
            </a:r>
          </a:p>
          <a:p>
            <a:pPr eaLnBrk="1" hangingPunct="1">
              <a:spcBef>
                <a:spcPct val="50000"/>
              </a:spcBef>
            </a:pPr>
            <a:r>
              <a:rPr lang="en-US">
                <a:latin typeface="Goudy Old Style" pitchFamily="18" charset="0"/>
              </a:rPr>
              <a:t>	3. Minority movement </a:t>
            </a:r>
          </a:p>
          <a:p>
            <a:pPr eaLnBrk="1" hangingPunct="1">
              <a:spcBef>
                <a:spcPct val="50000"/>
              </a:spcBef>
            </a:pPr>
            <a:r>
              <a:rPr lang="en-US">
                <a:latin typeface="Goudy Old Style" pitchFamily="18" charset="0"/>
              </a:rPr>
              <a:t>	4. More adept at           		    		    gaining support 				  	    from colonials. </a:t>
            </a:r>
            <a:r>
              <a:rPr lang="en-US">
                <a:latin typeface="Times New Roman" pitchFamily="18" charset="0"/>
              </a:rPr>
              <a:t>			</a:t>
            </a:r>
          </a:p>
        </p:txBody>
      </p:sp>
      <p:pic>
        <p:nvPicPr>
          <p:cNvPr id="22533" name="Picture 5" descr="http://upload.wikimedia.org/wikipedia/commons/thumb/e/eb/Infantry,_Continental_Army,_1779-1783.jpg/220px-Infantry,_Continental_Army,_1779-17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259" y="2895601"/>
            <a:ext cx="3485741" cy="3976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653251"/>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barn(inVertical)">
                                      <p:cBhvr>
                                        <p:cTn id="7" dur="500"/>
                                        <p:tgtEl>
                                          <p:spTgt spid="143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8">
                                            <p:txEl>
                                              <p:pRg st="2" end="2"/>
                                            </p:txEl>
                                          </p:spTgt>
                                        </p:tgtEl>
                                        <p:attrNameLst>
                                          <p:attrName>style.visibility</p:attrName>
                                        </p:attrNameLst>
                                      </p:cBhvr>
                                      <p:to>
                                        <p:strVal val="visible"/>
                                      </p:to>
                                    </p:set>
                                    <p:animEffect transition="in" filter="barn(inVertical)">
                                      <p:cBhvr>
                                        <p:cTn id="12" dur="500"/>
                                        <p:tgtEl>
                                          <p:spTgt spid="1433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8">
                                            <p:txEl>
                                              <p:pRg st="3" end="3"/>
                                            </p:txEl>
                                          </p:spTgt>
                                        </p:tgtEl>
                                        <p:attrNameLst>
                                          <p:attrName>style.visibility</p:attrName>
                                        </p:attrNameLst>
                                      </p:cBhvr>
                                      <p:to>
                                        <p:strVal val="visible"/>
                                      </p:to>
                                    </p:set>
                                    <p:animEffect transition="in" filter="barn(inVertical)">
                                      <p:cBhvr>
                                        <p:cTn id="17" dur="500"/>
                                        <p:tgtEl>
                                          <p:spTgt spid="1433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4338">
                                            <p:txEl>
                                              <p:pRg st="4" end="4"/>
                                            </p:txEl>
                                          </p:spTgt>
                                        </p:tgtEl>
                                        <p:attrNameLst>
                                          <p:attrName>style.visibility</p:attrName>
                                        </p:attrNameLst>
                                      </p:cBhvr>
                                      <p:to>
                                        <p:strVal val="visible"/>
                                      </p:to>
                                    </p:set>
                                    <p:animEffect transition="in" filter="barn(inVertical)">
                                      <p:cBhvr>
                                        <p:cTn id="22" dur="500"/>
                                        <p:tgtEl>
                                          <p:spTgt spid="143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600200" y="533400"/>
            <a:ext cx="6858000" cy="1295400"/>
          </a:xfrm>
        </p:spPr>
        <p:txBody>
          <a:bodyPr/>
          <a:lstStyle/>
          <a:p>
            <a:pPr eaLnBrk="1" hangingPunct="1">
              <a:buFontTx/>
              <a:buNone/>
            </a:pPr>
            <a:r>
              <a:rPr lang="en-US">
                <a:latin typeface="Goudy Old Style" pitchFamily="18" charset="0"/>
              </a:rPr>
              <a:t>D. About 80,000 Loyalists fled the colonies as a result of the Revolution</a:t>
            </a:r>
          </a:p>
        </p:txBody>
      </p:sp>
      <p:pic>
        <p:nvPicPr>
          <p:cNvPr id="23557" name="Picture 5" descr="http://www.delart.org/images/exhibitions_pix/howard_pyle/Attack-Upon-the-Chew-Hou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891" y="1828800"/>
            <a:ext cx="7619998"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04472"/>
      </p:ext>
    </p:extLst>
  </p:cSld>
  <p:clrMapOvr>
    <a:masterClrMapping/>
  </p:clrMapOvr>
  <p:transition>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295400" y="167640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a:latin typeface="Goudy Old Style" pitchFamily="18" charset="0"/>
              </a:rPr>
              <a:t>	A. Battle of Long Island: summer/fall, ‘76</a:t>
            </a:r>
            <a:endParaRPr lang="en-US">
              <a:latin typeface="Times New Roman" pitchFamily="18" charset="0"/>
            </a:endParaRPr>
          </a:p>
        </p:txBody>
      </p:sp>
      <p:pic>
        <p:nvPicPr>
          <p:cNvPr id="25603" name="Picture 11" descr="Battle of Long I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49500"/>
            <a:ext cx="5791200" cy="386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7"/>
          <p:cNvSpPr txBox="1">
            <a:spLocks noChangeArrowheads="1"/>
          </p:cNvSpPr>
          <p:nvPr/>
        </p:nvSpPr>
        <p:spPr bwMode="auto">
          <a:xfrm>
            <a:off x="2590800" y="6096000"/>
            <a:ext cx="5638800" cy="457200"/>
          </a:xfrm>
          <a:prstGeom prst="rect">
            <a:avLst/>
          </a:prstGeom>
          <a:solidFill>
            <a:schemeClr val="bg1">
              <a:lumMod val="75000"/>
            </a:schemeClr>
          </a:solidFill>
          <a:ln>
            <a:noFill/>
          </a:ln>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defRPr/>
            </a:pPr>
            <a:r>
              <a:rPr lang="en-US" sz="2400" dirty="0">
                <a:latin typeface="Goudy Old Style" pitchFamily="18" charset="0"/>
              </a:rPr>
              <a:t>     Brooklyn, New York -- August 27, 1776</a:t>
            </a:r>
          </a:p>
        </p:txBody>
      </p:sp>
      <p:sp>
        <p:nvSpPr>
          <p:cNvPr id="24581" name="Title 8"/>
          <p:cNvSpPr>
            <a:spLocks noGrp="1"/>
          </p:cNvSpPr>
          <p:nvPr>
            <p:ph type="title"/>
          </p:nvPr>
        </p:nvSpPr>
        <p:spPr>
          <a:xfrm>
            <a:off x="1371600" y="0"/>
            <a:ext cx="7772400" cy="1752600"/>
          </a:xfrm>
        </p:spPr>
        <p:txBody>
          <a:bodyPr/>
          <a:lstStyle/>
          <a:p>
            <a:pPr algn="l" eaLnBrk="1" hangingPunct="1">
              <a:spcBef>
                <a:spcPts val="1800"/>
              </a:spcBef>
            </a:pPr>
            <a:r>
              <a:rPr lang="en-US" sz="3200">
                <a:latin typeface="Goudy Old Style" pitchFamily="18" charset="0"/>
              </a:rPr>
              <a:t>    VI. The War in1776-1777: Britain changed 	  its focus from New England to the    	  	  Mid-Atlantic states </a:t>
            </a:r>
            <a:r>
              <a:rPr lang="en-US">
                <a:latin typeface="Goudy Old Style" pitchFamily="18" charset="0"/>
              </a:rPr>
              <a:t>	</a:t>
            </a:r>
            <a:endParaRPr lang="en-US"/>
          </a:p>
        </p:txBody>
      </p:sp>
    </p:spTree>
    <p:extLst>
      <p:ext uri="{BB962C8B-B14F-4D97-AF65-F5344CB8AC3E}">
        <p14:creationId xmlns:p14="http://schemas.microsoft.com/office/powerpoint/2010/main" val="34320365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5603"/>
                                        </p:tgtEl>
                                        <p:attrNameLst>
                                          <p:attrName>style.visibility</p:attrName>
                                        </p:attrNameLst>
                                      </p:cBhvr>
                                      <p:to>
                                        <p:strVal val="visible"/>
                                      </p:to>
                                    </p:set>
                                    <p:animEffect transition="in" filter="circle(in)">
                                      <p:cBhvr>
                                        <p:cTn id="11" dur="2000"/>
                                        <p:tgtEl>
                                          <p:spTgt spid="25603"/>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5604"/>
                                        </p:tgtEl>
                                        <p:attrNameLst>
                                          <p:attrName>style.visibility</p:attrName>
                                        </p:attrNameLst>
                                      </p:cBhvr>
                                      <p:to>
                                        <p:strVal val="visible"/>
                                      </p:to>
                                    </p:set>
                                    <p:animEffect transition="in" filter="circle(in)">
                                      <p:cBhvr>
                                        <p:cTn id="14"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2560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16050" y="152400"/>
            <a:ext cx="7880350" cy="2005013"/>
          </a:xfrm>
        </p:spPr>
        <p:txBody>
          <a:bodyPr>
            <a:normAutofit fontScale="90000"/>
          </a:bodyPr>
          <a:lstStyle/>
          <a:p>
            <a:pPr algn="l" eaLnBrk="1" hangingPunct="1"/>
            <a:r>
              <a:rPr lang="en-US" sz="3200">
                <a:latin typeface="Goudy Old Style" pitchFamily="18" charset="0"/>
              </a:rPr>
              <a:t>B. </a:t>
            </a:r>
            <a:r>
              <a:rPr lang="en-US" sz="3200" b="1">
                <a:latin typeface="Goudy Old Style" pitchFamily="18" charset="0"/>
              </a:rPr>
              <a:t>Battle of Trenton</a:t>
            </a:r>
            <a:r>
              <a:rPr lang="en-US" sz="3200">
                <a:latin typeface="Goudy Old Style" pitchFamily="18" charset="0"/>
              </a:rPr>
              <a:t>– Dec. 1776</a:t>
            </a:r>
            <a:br>
              <a:rPr lang="en-US" sz="3200">
                <a:latin typeface="Goudy Old Style" pitchFamily="18" charset="0"/>
              </a:rPr>
            </a:br>
            <a:r>
              <a:rPr lang="en-US" sz="3200">
                <a:latin typeface="Goudy Old Style" pitchFamily="18" charset="0"/>
              </a:rPr>
              <a:t>     1. Patriots surprised &amp; captured 1,000</a:t>
            </a:r>
            <a:br>
              <a:rPr lang="en-US" sz="3200">
                <a:latin typeface="Goudy Old Style" pitchFamily="18" charset="0"/>
              </a:rPr>
            </a:br>
            <a:r>
              <a:rPr lang="en-US" sz="3200">
                <a:latin typeface="Goudy Old Style" pitchFamily="18" charset="0"/>
              </a:rPr>
              <a:t>	Hessians</a:t>
            </a:r>
            <a:br>
              <a:rPr lang="en-US" sz="3200">
                <a:latin typeface="Goudy Old Style" pitchFamily="18" charset="0"/>
              </a:rPr>
            </a:br>
            <a:r>
              <a:rPr lang="en-US" sz="3200">
                <a:latin typeface="Goudy Old Style" pitchFamily="18" charset="0"/>
              </a:rPr>
              <a:t>     2. Revived confidence in the colonial cause</a:t>
            </a:r>
            <a:endParaRPr lang="en-US" sz="3200"/>
          </a:p>
        </p:txBody>
      </p:sp>
      <p:sp>
        <p:nvSpPr>
          <p:cNvPr id="26627" name="TextBox 3"/>
          <p:cNvSpPr txBox="1">
            <a:spLocks noChangeArrowheads="1"/>
          </p:cNvSpPr>
          <p:nvPr/>
        </p:nvSpPr>
        <p:spPr bwMode="auto">
          <a:xfrm>
            <a:off x="1600200" y="6396038"/>
            <a:ext cx="7324725" cy="461962"/>
          </a:xfrm>
          <a:prstGeom prst="rect">
            <a:avLst/>
          </a:prstGeom>
          <a:solidFill>
            <a:schemeClr val="bg1">
              <a:lumMod val="75000"/>
            </a:schemeClr>
          </a:solidFill>
          <a:ln>
            <a:noFill/>
          </a:ln>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defRPr/>
            </a:pPr>
            <a:r>
              <a:rPr lang="en-US" sz="2400" dirty="0">
                <a:latin typeface="Goudy Old Style" pitchFamily="18" charset="0"/>
              </a:rPr>
              <a:t>Emmanuel Leutze, </a:t>
            </a:r>
            <a:r>
              <a:rPr lang="en-US" sz="2400" i="1" dirty="0">
                <a:latin typeface="Goudy Old Style" pitchFamily="18" charset="0"/>
              </a:rPr>
              <a:t>Washington Crossing the Delaware, 1851</a:t>
            </a:r>
            <a:endParaRPr lang="en-US" sz="2400" dirty="0">
              <a:latin typeface="Goudy Old Style" pitchFamily="18" charset="0"/>
            </a:endParaRPr>
          </a:p>
        </p:txBody>
      </p:sp>
      <p:pic>
        <p:nvPicPr>
          <p:cNvPr id="25604" name="Picture 9" descr="may2902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57413"/>
            <a:ext cx="73247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873691"/>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93850" y="15875"/>
            <a:ext cx="7399338" cy="1143000"/>
          </a:xfrm>
        </p:spPr>
        <p:txBody>
          <a:bodyPr/>
          <a:lstStyle/>
          <a:p>
            <a:pPr algn="l"/>
            <a:r>
              <a:rPr lang="en-US" sz="3200">
                <a:latin typeface="Goudy Old Style" pitchFamily="18" charset="0"/>
              </a:rPr>
              <a:t>C. Battle of Princeton (January, 1777)</a:t>
            </a:r>
          </a:p>
        </p:txBody>
      </p:sp>
      <p:pic>
        <p:nvPicPr>
          <p:cNvPr id="125954" name="Picture 2" descr="File:Princetonwashingt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575" y="914400"/>
            <a:ext cx="7347706" cy="5542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1752600" y="6248400"/>
            <a:ext cx="7172325" cy="461963"/>
          </a:xfrm>
          <a:prstGeom prst="rect">
            <a:avLst/>
          </a:prstGeom>
          <a:solidFill>
            <a:schemeClr val="bg1">
              <a:lumMod val="75000"/>
            </a:schemeClr>
          </a:solidFill>
          <a:ln>
            <a:noFill/>
          </a:ln>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algn="ctr" eaLnBrk="1" hangingPunct="1">
              <a:defRPr/>
            </a:pPr>
            <a:r>
              <a:rPr lang="en-US" sz="2400" dirty="0">
                <a:latin typeface="Goudy Old Style" pitchFamily="18" charset="0"/>
              </a:rPr>
              <a:t>General Washington rallies the troops at Princeton</a:t>
            </a:r>
          </a:p>
        </p:txBody>
      </p:sp>
    </p:spTree>
    <p:extLst>
      <p:ext uri="{BB962C8B-B14F-4D97-AF65-F5344CB8AC3E}">
        <p14:creationId xmlns:p14="http://schemas.microsoft.com/office/powerpoint/2010/main" val="3842103638"/>
      </p:ext>
    </p:extLst>
  </p:cSld>
  <p:clrMapOvr>
    <a:masterClrMapping/>
  </p:clrMapOvr>
  <p:transition spd="slow">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228600"/>
            <a:ext cx="76962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dirty="0">
                <a:latin typeface="Goudy Old Style" pitchFamily="18" charset="0"/>
              </a:rPr>
              <a:t>     </a:t>
            </a:r>
            <a:r>
              <a:rPr lang="en-US" b="1" dirty="0">
                <a:latin typeface="Goudy Old Style" pitchFamily="18" charset="0"/>
              </a:rPr>
              <a:t>Saratoga</a:t>
            </a:r>
            <a:r>
              <a:rPr lang="en-US" dirty="0">
                <a:latin typeface="Goudy Old Style" pitchFamily="18" charset="0"/>
              </a:rPr>
              <a:t>, (Oct, 1777): Most important      	battle of the American Revolution</a:t>
            </a:r>
          </a:p>
          <a:p>
            <a:pPr eaLnBrk="1" hangingPunct="1">
              <a:spcBef>
                <a:spcPct val="50000"/>
              </a:spcBef>
            </a:pPr>
            <a:r>
              <a:rPr lang="en-US" dirty="0">
                <a:latin typeface="Goudy Old Style" pitchFamily="18" charset="0"/>
              </a:rPr>
              <a:t>	1. Benedict Arnold saved New England 		    by slowing down Burgoyne’s invasion		    of New York </a:t>
            </a:r>
          </a:p>
          <a:p>
            <a:pPr eaLnBrk="1" hangingPunct="1">
              <a:spcBef>
                <a:spcPct val="50000"/>
              </a:spcBef>
            </a:pPr>
            <a:r>
              <a:rPr lang="en-US" dirty="0">
                <a:latin typeface="Goudy Old Style" pitchFamily="18" charset="0"/>
              </a:rPr>
              <a:t>	2. Burgoyne surrendered his entire 	  	    British command to General Horatio 	    Gates on Oct 17</a:t>
            </a:r>
          </a:p>
          <a:p>
            <a:pPr eaLnBrk="1" hangingPunct="1">
              <a:spcBef>
                <a:spcPct val="50000"/>
              </a:spcBef>
            </a:pPr>
            <a:r>
              <a:rPr lang="en-US" dirty="0">
                <a:latin typeface="Goudy Old Style" pitchFamily="18" charset="0"/>
              </a:rPr>
              <a:t> 	3. Made possible French foreign aid to 	  	    the U.S.</a:t>
            </a:r>
          </a:p>
          <a:p>
            <a:pPr eaLnBrk="1" hangingPunct="1">
              <a:spcBef>
                <a:spcPct val="50000"/>
              </a:spcBef>
            </a:pPr>
            <a:r>
              <a:rPr lang="en-US" dirty="0">
                <a:latin typeface="Goudy Old Style" pitchFamily="18" charset="0"/>
              </a:rPr>
              <a:t>	4. Revived the faltering colonial cause</a:t>
            </a:r>
          </a:p>
        </p:txBody>
      </p:sp>
    </p:spTree>
    <p:extLst>
      <p:ext uri="{BB962C8B-B14F-4D97-AF65-F5344CB8AC3E}">
        <p14:creationId xmlns:p14="http://schemas.microsoft.com/office/powerpoint/2010/main" val="17895336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 calcmode="lin" valueType="num">
                                      <p:cBhvr>
                                        <p:cTn id="7" dur="500" fill="hold"/>
                                        <p:tgtEl>
                                          <p:spTgt spid="22530">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22530">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22530">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22530">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2253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2530">
                                            <p:txEl>
                                              <p:pRg st="2" end="2"/>
                                            </p:txEl>
                                          </p:spTgt>
                                        </p:tgtEl>
                                        <p:attrNameLst>
                                          <p:attrName>style.visibility</p:attrName>
                                        </p:attrNameLst>
                                      </p:cBhvr>
                                      <p:to>
                                        <p:strVal val="visible"/>
                                      </p:to>
                                    </p:set>
                                    <p:anim calcmode="lin" valueType="num">
                                      <p:cBhvr>
                                        <p:cTn id="16" dur="500" fill="hold"/>
                                        <p:tgtEl>
                                          <p:spTgt spid="22530">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22530">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22530">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22530">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22530">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2530">
                                            <p:txEl>
                                              <p:pRg st="3" end="3"/>
                                            </p:txEl>
                                          </p:spTgt>
                                        </p:tgtEl>
                                        <p:attrNameLst>
                                          <p:attrName>style.visibility</p:attrName>
                                        </p:attrNameLst>
                                      </p:cBhvr>
                                      <p:to>
                                        <p:strVal val="visible"/>
                                      </p:to>
                                    </p:set>
                                    <p:anim calcmode="lin" valueType="num">
                                      <p:cBhvr>
                                        <p:cTn id="25" dur="500" fill="hold"/>
                                        <p:tgtEl>
                                          <p:spTgt spid="22530">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22530">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22530">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22530">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22530">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2530">
                                            <p:txEl>
                                              <p:pRg st="4" end="4"/>
                                            </p:txEl>
                                          </p:spTgt>
                                        </p:tgtEl>
                                        <p:attrNameLst>
                                          <p:attrName>style.visibility</p:attrName>
                                        </p:attrNameLst>
                                      </p:cBhvr>
                                      <p:to>
                                        <p:strVal val="visible"/>
                                      </p:to>
                                    </p:set>
                                    <p:anim calcmode="lin" valueType="num">
                                      <p:cBhvr>
                                        <p:cTn id="34" dur="500" fill="hold"/>
                                        <p:tgtEl>
                                          <p:spTgt spid="22530">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22530">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22530">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22530">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1524000" y="3810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solidFill>
                  <a:schemeClr val="tx2"/>
                </a:solidFill>
                <a:latin typeface="Goudy Old Style" pitchFamily="18" charset="0"/>
              </a:rPr>
              <a:t>Burgoynes’ Surrender at Saratoga</a:t>
            </a:r>
          </a:p>
        </p:txBody>
      </p:sp>
      <p:pic>
        <p:nvPicPr>
          <p:cNvPr id="30723" name="Picture 11" descr="http://cache.eb.com/eb/image?id=84847&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236" y="1295400"/>
            <a:ext cx="7620621"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505547"/>
      </p:ext>
    </p:extLst>
  </p:cSld>
  <p:clrMapOvr>
    <a:masterClrMapping/>
  </p:clrMapOvr>
  <p:transition>
    <p:pull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sz="half" idx="1"/>
          </p:nvPr>
        </p:nvSpPr>
        <p:spPr>
          <a:xfrm>
            <a:off x="1524000" y="457200"/>
            <a:ext cx="5410200" cy="4114800"/>
          </a:xfrm>
        </p:spPr>
        <p:txBody>
          <a:bodyPr/>
          <a:lstStyle/>
          <a:p>
            <a:pPr eaLnBrk="1" hangingPunct="1">
              <a:spcBef>
                <a:spcPct val="50000"/>
              </a:spcBef>
              <a:buFontTx/>
              <a:buNone/>
            </a:pPr>
            <a:r>
              <a:rPr lang="en-US" dirty="0">
                <a:latin typeface="Goudy Old Style" pitchFamily="18" charset="0"/>
              </a:rPr>
              <a:t> </a:t>
            </a:r>
            <a:r>
              <a:rPr lang="en-US" b="1" dirty="0">
                <a:latin typeface="Goudy Old Style" pitchFamily="18" charset="0"/>
              </a:rPr>
              <a:t>Valley Forge </a:t>
            </a:r>
            <a:r>
              <a:rPr lang="en-US" dirty="0">
                <a:latin typeface="Goudy Old Style" pitchFamily="18" charset="0"/>
              </a:rPr>
              <a:t>1777-78          --  -- Baron Von Steuben</a:t>
            </a:r>
          </a:p>
          <a:p>
            <a:pPr eaLnBrk="1" hangingPunct="1">
              <a:buFontTx/>
              <a:buNone/>
            </a:pPr>
            <a:endParaRPr lang="en-US" sz="3600" dirty="0"/>
          </a:p>
        </p:txBody>
      </p:sp>
      <p:pic>
        <p:nvPicPr>
          <p:cNvPr id="31747" name="Picture 12" descr="http://cache.eb.com/eb/image?id=65234&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571" y="2562225"/>
            <a:ext cx="6352497" cy="4143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8" descr="steuben"/>
          <p:cNvPicPr>
            <a:picLocks noGrp="1" noChangeAspect="1" noChangeArrowheads="1"/>
          </p:cNvPicPr>
          <p:nvPr>
            <p:ph sz="quarter" idx="3"/>
          </p:nvPr>
        </p:nvPicPr>
        <p:blipFill>
          <a:blip r:embed="rId4" cstate="print"/>
          <a:srcRect/>
          <a:stretch>
            <a:fillRect/>
          </a:stretch>
        </p:blipFill>
        <p:spPr>
          <a:xfrm>
            <a:off x="6135688" y="228600"/>
            <a:ext cx="2771775" cy="3352800"/>
          </a:xfrm>
          <a:effectLst>
            <a:softEdge rad="112500"/>
          </a:effectLst>
        </p:spPr>
      </p:pic>
    </p:spTree>
    <p:extLst>
      <p:ext uri="{BB962C8B-B14F-4D97-AF65-F5344CB8AC3E}">
        <p14:creationId xmlns:p14="http://schemas.microsoft.com/office/powerpoint/2010/main" val="1493719972"/>
      </p:ext>
    </p:extLst>
  </p:cSld>
  <p:clrMapOvr>
    <a:masterClrMapping/>
  </p:clrMapOvr>
  <p:transition>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1143000"/>
          </a:xfrm>
        </p:spPr>
        <p:txBody>
          <a:bodyPr>
            <a:normAutofit fontScale="90000"/>
          </a:bodyPr>
          <a:lstStyle/>
          <a:p>
            <a:r>
              <a:rPr lang="en-US" i="1" dirty="0"/>
              <a:t>Review! Long-Term Causes</a:t>
            </a:r>
            <a:br>
              <a:rPr lang="en-US" i="1" dirty="0"/>
            </a:br>
            <a:endParaRPr lang="en-US" dirty="0"/>
          </a:p>
        </p:txBody>
      </p:sp>
      <p:sp>
        <p:nvSpPr>
          <p:cNvPr id="3" name="Content Placeholder 2"/>
          <p:cNvSpPr>
            <a:spLocks noGrp="1"/>
          </p:cNvSpPr>
          <p:nvPr>
            <p:ph idx="1"/>
          </p:nvPr>
        </p:nvSpPr>
        <p:spPr>
          <a:xfrm>
            <a:off x="533400" y="1981200"/>
            <a:ext cx="7772400" cy="4114800"/>
          </a:xfrm>
        </p:spPr>
        <p:txBody>
          <a:bodyPr>
            <a:normAutofit fontScale="92500" lnSpcReduction="10000"/>
          </a:bodyPr>
          <a:lstStyle/>
          <a:p>
            <a:r>
              <a:rPr lang="en-US" dirty="0"/>
              <a:t>French &amp; Indian War; British replacement of Salutary Neglect with Parliamentary Sovereignty</a:t>
            </a:r>
          </a:p>
          <a:p>
            <a:r>
              <a:rPr lang="en-US" dirty="0"/>
              <a:t>Taxation policies (Grenville &amp; Townshend Acts); </a:t>
            </a:r>
          </a:p>
          <a:p>
            <a:r>
              <a:rPr lang="en-US" dirty="0"/>
              <a:t>Conflicts (Boston Massacre &amp; Tea Party, Intolerable Acts, Lexington &amp; Concord)</a:t>
            </a:r>
          </a:p>
          <a:p>
            <a:r>
              <a:rPr lang="en-US" i="1" dirty="0"/>
              <a:t>Spark: Common Sense </a:t>
            </a:r>
            <a:r>
              <a:rPr lang="en-US" dirty="0"/>
              <a:t>&amp; </a:t>
            </a:r>
            <a:r>
              <a:rPr lang="en-US" i="1" dirty="0"/>
              <a:t>Declaration of Independence</a:t>
            </a:r>
            <a:endParaRPr lang="en-US" dirty="0"/>
          </a:p>
        </p:txBody>
      </p:sp>
    </p:spTree>
    <p:extLst>
      <p:ext uri="{BB962C8B-B14F-4D97-AF65-F5344CB8AC3E}">
        <p14:creationId xmlns:p14="http://schemas.microsoft.com/office/powerpoint/2010/main" val="1203147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304800"/>
            <a:ext cx="7772400" cy="1143000"/>
          </a:xfrm>
        </p:spPr>
        <p:txBody>
          <a:bodyPr/>
          <a:lstStyle/>
          <a:p>
            <a:pPr algn="l" eaLnBrk="1" hangingPunct="1"/>
            <a:r>
              <a:rPr lang="en-US" sz="3200" dirty="0">
                <a:latin typeface="Goudy Old Style" pitchFamily="18" charset="0"/>
              </a:rPr>
              <a:t>Articles of Confederation</a:t>
            </a:r>
          </a:p>
        </p:txBody>
      </p:sp>
      <p:sp>
        <p:nvSpPr>
          <p:cNvPr id="32771" name="Content Placeholder 2"/>
          <p:cNvSpPr>
            <a:spLocks noGrp="1"/>
          </p:cNvSpPr>
          <p:nvPr>
            <p:ph idx="1"/>
          </p:nvPr>
        </p:nvSpPr>
        <p:spPr>
          <a:xfrm>
            <a:off x="1524000" y="1447800"/>
            <a:ext cx="7467600" cy="4114800"/>
          </a:xfrm>
        </p:spPr>
        <p:txBody>
          <a:bodyPr/>
          <a:lstStyle/>
          <a:p>
            <a:pPr eaLnBrk="1" hangingPunct="1">
              <a:buFontTx/>
              <a:buNone/>
            </a:pPr>
            <a:r>
              <a:rPr lang="en-US">
                <a:latin typeface="Goudy Old Style" pitchFamily="18" charset="0"/>
              </a:rPr>
              <a:t>     A. Created by the Second Continental	 Congress to create a permanent 	 	 government</a:t>
            </a:r>
          </a:p>
          <a:p>
            <a:pPr eaLnBrk="1" hangingPunct="1">
              <a:buFontTx/>
              <a:buNone/>
            </a:pPr>
            <a:r>
              <a:rPr lang="en-US">
                <a:latin typeface="Goudy Old Style" pitchFamily="18" charset="0"/>
              </a:rPr>
              <a:t>     B.  Adopted in 1777; ratified in 1781</a:t>
            </a:r>
          </a:p>
          <a:p>
            <a:pPr eaLnBrk="1" hangingPunct="1">
              <a:buFontTx/>
              <a:buNone/>
            </a:pPr>
            <a:r>
              <a:rPr lang="en-US">
                <a:latin typeface="Goudy Old Style" pitchFamily="18" charset="0"/>
              </a:rPr>
              <a:t>     C.  First constitution in U.S. history</a:t>
            </a:r>
          </a:p>
        </p:txBody>
      </p:sp>
    </p:spTree>
    <p:extLst>
      <p:ext uri="{BB962C8B-B14F-4D97-AF65-F5344CB8AC3E}">
        <p14:creationId xmlns:p14="http://schemas.microsoft.com/office/powerpoint/2010/main" val="9282491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arn(inVertical)">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arn(inVertical)">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arn(inVertical)">
                                      <p:cBhvr>
                                        <p:cTn id="17"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447800" y="76200"/>
            <a:ext cx="76962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ts val="1200"/>
              </a:spcBef>
            </a:pPr>
            <a:r>
              <a:rPr lang="en-US" dirty="0">
                <a:latin typeface="Goudy Old Style" pitchFamily="18" charset="0"/>
              </a:rPr>
              <a:t>France became a U.S. ally</a:t>
            </a:r>
          </a:p>
          <a:p>
            <a:pPr eaLnBrk="1" hangingPunct="1">
              <a:spcBef>
                <a:spcPts val="1200"/>
              </a:spcBef>
            </a:pPr>
            <a:r>
              <a:rPr lang="en-US" dirty="0">
                <a:latin typeface="Goudy Old Style" pitchFamily="18" charset="0"/>
              </a:rPr>
              <a:t> 	A. Motive: revenge on Britain! 	</a:t>
            </a:r>
          </a:p>
          <a:p>
            <a:pPr eaLnBrk="1" hangingPunct="1">
              <a:spcBef>
                <a:spcPts val="1200"/>
              </a:spcBef>
            </a:pPr>
            <a:r>
              <a:rPr lang="en-US" dirty="0">
                <a:latin typeface="Goudy Old Style" pitchFamily="18" charset="0"/>
              </a:rPr>
              <a:t>	B. Secret supply to Americans 	</a:t>
            </a:r>
          </a:p>
          <a:p>
            <a:pPr eaLnBrk="1" hangingPunct="1">
              <a:spcBef>
                <a:spcPts val="1200"/>
              </a:spcBef>
            </a:pPr>
            <a:r>
              <a:rPr lang="en-US" dirty="0">
                <a:latin typeface="Goudy Old Style" pitchFamily="18" charset="0"/>
              </a:rPr>
              <a:t>	C. Declaration of Independence and 	  	     Saratoga were turning points for 	  	     French aid 	</a:t>
            </a:r>
          </a:p>
          <a:p>
            <a:pPr eaLnBrk="1" hangingPunct="1">
              <a:spcBef>
                <a:spcPts val="1200"/>
              </a:spcBef>
            </a:pPr>
            <a:r>
              <a:rPr lang="en-US" dirty="0">
                <a:latin typeface="Goudy Old Style" pitchFamily="18" charset="0"/>
              </a:rPr>
              <a:t>	D. </a:t>
            </a:r>
            <a:r>
              <a:rPr lang="en-US" b="1" u="sng" dirty="0">
                <a:latin typeface="Goudy Old Style" pitchFamily="18" charset="0"/>
              </a:rPr>
              <a:t>Franco-American Alliance of 1778</a:t>
            </a:r>
            <a:endParaRPr lang="en-US" dirty="0">
              <a:latin typeface="Goudy Old Style" pitchFamily="18" charset="0"/>
            </a:endParaRPr>
          </a:p>
          <a:p>
            <a:pPr eaLnBrk="1" hangingPunct="1">
              <a:spcBef>
                <a:spcPts val="1200"/>
              </a:spcBef>
            </a:pPr>
            <a:r>
              <a:rPr lang="en-US" dirty="0">
                <a:latin typeface="Goudy Old Style" pitchFamily="18" charset="0"/>
              </a:rPr>
              <a:t>              1. France promised to recognize U.S. 	         Independence</a:t>
            </a:r>
          </a:p>
          <a:p>
            <a:pPr eaLnBrk="1" hangingPunct="1">
              <a:spcBef>
                <a:spcPts val="1200"/>
              </a:spcBef>
            </a:pPr>
            <a:r>
              <a:rPr lang="en-US" dirty="0">
                <a:latin typeface="Goudy Old Style" pitchFamily="18" charset="0"/>
              </a:rPr>
              <a:t>              2. Gave U.S. critical financial and 	  	         military support</a:t>
            </a:r>
          </a:p>
        </p:txBody>
      </p:sp>
    </p:spTree>
    <p:extLst>
      <p:ext uri="{BB962C8B-B14F-4D97-AF65-F5344CB8AC3E}">
        <p14:creationId xmlns:p14="http://schemas.microsoft.com/office/powerpoint/2010/main" val="208826082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anim calcmode="lin" valueType="num">
                                      <p:cBhvr>
                                        <p:cTn id="7" dur="500" fill="hold"/>
                                        <p:tgtEl>
                                          <p:spTgt spid="24578">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24578">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24578">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24578">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24578">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4578">
                                            <p:txEl>
                                              <p:pRg st="2" end="2"/>
                                            </p:txEl>
                                          </p:spTgt>
                                        </p:tgtEl>
                                        <p:attrNameLst>
                                          <p:attrName>style.visibility</p:attrName>
                                        </p:attrNameLst>
                                      </p:cBhvr>
                                      <p:to>
                                        <p:strVal val="visible"/>
                                      </p:to>
                                    </p:set>
                                    <p:anim calcmode="lin" valueType="num">
                                      <p:cBhvr>
                                        <p:cTn id="16" dur="500" fill="hold"/>
                                        <p:tgtEl>
                                          <p:spTgt spid="24578">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24578">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24578">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24578">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24578">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4578">
                                            <p:txEl>
                                              <p:pRg st="3" end="3"/>
                                            </p:txEl>
                                          </p:spTgt>
                                        </p:tgtEl>
                                        <p:attrNameLst>
                                          <p:attrName>style.visibility</p:attrName>
                                        </p:attrNameLst>
                                      </p:cBhvr>
                                      <p:to>
                                        <p:strVal val="visible"/>
                                      </p:to>
                                    </p:set>
                                    <p:anim calcmode="lin" valueType="num">
                                      <p:cBhvr>
                                        <p:cTn id="25" dur="500" fill="hold"/>
                                        <p:tgtEl>
                                          <p:spTgt spid="24578">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24578">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24578">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24578">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2457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4578">
                                            <p:txEl>
                                              <p:pRg st="4" end="4"/>
                                            </p:txEl>
                                          </p:spTgt>
                                        </p:tgtEl>
                                        <p:attrNameLst>
                                          <p:attrName>style.visibility</p:attrName>
                                        </p:attrNameLst>
                                      </p:cBhvr>
                                      <p:to>
                                        <p:strVal val="visible"/>
                                      </p:to>
                                    </p:set>
                                    <p:anim calcmode="lin" valueType="num">
                                      <p:cBhvr>
                                        <p:cTn id="34" dur="500" fill="hold"/>
                                        <p:tgtEl>
                                          <p:spTgt spid="24578">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24578">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24578">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24578">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24578">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24578">
                                            <p:txEl>
                                              <p:pRg st="5" end="5"/>
                                            </p:txEl>
                                          </p:spTgt>
                                        </p:tgtEl>
                                        <p:attrNameLst>
                                          <p:attrName>style.visibility</p:attrName>
                                        </p:attrNameLst>
                                      </p:cBhvr>
                                      <p:to>
                                        <p:strVal val="visible"/>
                                      </p:to>
                                    </p:set>
                                    <p:anim calcmode="lin" valueType="num">
                                      <p:cBhvr>
                                        <p:cTn id="43" dur="500" fill="hold"/>
                                        <p:tgtEl>
                                          <p:spTgt spid="24578">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24578">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24578">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24578">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24578">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24578">
                                            <p:txEl>
                                              <p:pRg st="6" end="6"/>
                                            </p:txEl>
                                          </p:spTgt>
                                        </p:tgtEl>
                                        <p:attrNameLst>
                                          <p:attrName>style.visibility</p:attrName>
                                        </p:attrNameLst>
                                      </p:cBhvr>
                                      <p:to>
                                        <p:strVal val="visible"/>
                                      </p:to>
                                    </p:set>
                                    <p:anim calcmode="lin" valueType="num">
                                      <p:cBhvr>
                                        <p:cTn id="52" dur="500" fill="hold"/>
                                        <p:tgtEl>
                                          <p:spTgt spid="24578">
                                            <p:txEl>
                                              <p:pRg st="6" end="6"/>
                                            </p:txEl>
                                          </p:spTgt>
                                        </p:tgtEl>
                                        <p:attrNameLst>
                                          <p:attrName>ppt_w</p:attrName>
                                        </p:attrNameLst>
                                      </p:cBhvr>
                                      <p:tavLst>
                                        <p:tav tm="0">
                                          <p:val>
                                            <p:strVal val="#ppt_w*0.05"/>
                                          </p:val>
                                        </p:tav>
                                        <p:tav tm="100000">
                                          <p:val>
                                            <p:strVal val="#ppt_w"/>
                                          </p:val>
                                        </p:tav>
                                      </p:tavLst>
                                    </p:anim>
                                    <p:anim calcmode="lin" valueType="num">
                                      <p:cBhvr>
                                        <p:cTn id="53" dur="500" fill="hold"/>
                                        <p:tgtEl>
                                          <p:spTgt spid="24578">
                                            <p:txEl>
                                              <p:pRg st="6" end="6"/>
                                            </p:txEl>
                                          </p:spTgt>
                                        </p:tgtEl>
                                        <p:attrNameLst>
                                          <p:attrName>ppt_h</p:attrName>
                                        </p:attrNameLst>
                                      </p:cBhvr>
                                      <p:tavLst>
                                        <p:tav tm="0">
                                          <p:val>
                                            <p:strVal val="#ppt_h"/>
                                          </p:val>
                                        </p:tav>
                                        <p:tav tm="100000">
                                          <p:val>
                                            <p:strVal val="#ppt_h"/>
                                          </p:val>
                                        </p:tav>
                                      </p:tavLst>
                                    </p:anim>
                                    <p:anim calcmode="lin" valueType="num">
                                      <p:cBhvr>
                                        <p:cTn id="54" dur="500" fill="hold"/>
                                        <p:tgtEl>
                                          <p:spTgt spid="24578">
                                            <p:txEl>
                                              <p:pRg st="6" end="6"/>
                                            </p:txEl>
                                          </p:spTgt>
                                        </p:tgtEl>
                                        <p:attrNameLst>
                                          <p:attrName>ppt_x</p:attrName>
                                        </p:attrNameLst>
                                      </p:cBhvr>
                                      <p:tavLst>
                                        <p:tav tm="0">
                                          <p:val>
                                            <p:strVal val="#ppt_x-.2"/>
                                          </p:val>
                                        </p:tav>
                                        <p:tav tm="100000">
                                          <p:val>
                                            <p:strVal val="#ppt_x"/>
                                          </p:val>
                                        </p:tav>
                                      </p:tavLst>
                                    </p:anim>
                                    <p:anim calcmode="lin" valueType="num">
                                      <p:cBhvr>
                                        <p:cTn id="55" dur="500" fill="hold"/>
                                        <p:tgtEl>
                                          <p:spTgt spid="24578">
                                            <p:txEl>
                                              <p:pRg st="6" end="6"/>
                                            </p:txEl>
                                          </p:spTgt>
                                        </p:tgtEl>
                                        <p:attrNameLst>
                                          <p:attrName>ppt_y</p:attrName>
                                        </p:attrNameLst>
                                      </p:cBhvr>
                                      <p:tavLst>
                                        <p:tav tm="0">
                                          <p:val>
                                            <p:strVal val="#ppt_y"/>
                                          </p:val>
                                        </p:tav>
                                        <p:tav tm="100000">
                                          <p:val>
                                            <p:strVal val="#ppt_y"/>
                                          </p:val>
                                        </p:tav>
                                      </p:tavLst>
                                    </p:anim>
                                    <p:animEffect transition="in" filter="fade">
                                      <p:cBhvr>
                                        <p:cTn id="56" dur="500"/>
                                        <p:tgtEl>
                                          <p:spTgt spid="24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38200" y="152400"/>
            <a:ext cx="71628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dirty="0">
                <a:latin typeface="Goudy Old Style" pitchFamily="18" charset="0"/>
              </a:rPr>
              <a:t>       E. The Revolution became a world war</a:t>
            </a:r>
          </a:p>
          <a:p>
            <a:pPr eaLnBrk="1" hangingPunct="1">
              <a:spcBef>
                <a:spcPct val="50000"/>
              </a:spcBef>
            </a:pPr>
            <a:r>
              <a:rPr lang="en-US" dirty="0">
                <a:latin typeface="Goudy Old Style" pitchFamily="18" charset="0"/>
              </a:rPr>
              <a:t>   	   1. Spain and Netherlands entered 	       the war against Britain in 1779</a:t>
            </a:r>
          </a:p>
          <a:p>
            <a:pPr eaLnBrk="1" hangingPunct="1">
              <a:spcBef>
                <a:spcPct val="50000"/>
              </a:spcBef>
            </a:pPr>
            <a:r>
              <a:rPr lang="en-US" dirty="0">
                <a:latin typeface="Goudy Old Style" pitchFamily="18" charset="0"/>
              </a:rPr>
              <a:t> 	   2. The American war becomes 		       secondary for Britain</a:t>
            </a:r>
          </a:p>
          <a:p>
            <a:pPr eaLnBrk="1" hangingPunct="1">
              <a:spcBef>
                <a:spcPct val="50000"/>
              </a:spcBef>
            </a:pPr>
            <a:r>
              <a:rPr lang="en-US" dirty="0">
                <a:latin typeface="Goudy Old Style" pitchFamily="18" charset="0"/>
              </a:rPr>
              <a:t> </a:t>
            </a:r>
          </a:p>
        </p:txBody>
      </p:sp>
      <p:pic>
        <p:nvPicPr>
          <p:cNvPr id="36868" name="Picture 4" descr="http://2.bp.blogspot.com/-NdhJFBehEMc/TZ-cQZPraAI/AAAAAAAAAC0/0bTGwETiW1M/s1600/british-grenad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5027209" cy="3344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0219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barn(inVertical)">
                                      <p:cBhvr>
                                        <p:cTn id="7" dur="500"/>
                                        <p:tgtEl>
                                          <p:spTgt spid="256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barn(inVertical)">
                                      <p:cBhvr>
                                        <p:cTn id="12" dur="500"/>
                                        <p:tgtEl>
                                          <p:spTgt spid="25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685800" y="457200"/>
            <a:ext cx="7620000" cy="5791200"/>
          </a:xfrm>
        </p:spPr>
        <p:txBody>
          <a:bodyPr/>
          <a:lstStyle/>
          <a:p>
            <a:pPr eaLnBrk="1" hangingPunct="1">
              <a:spcBef>
                <a:spcPct val="50000"/>
              </a:spcBef>
              <a:buFontTx/>
              <a:buNone/>
            </a:pPr>
            <a:r>
              <a:rPr lang="en-US" dirty="0">
                <a:latin typeface="Goudy Old Style" pitchFamily="18" charset="0"/>
              </a:rPr>
              <a:t>War in the West and Naval Battles	 </a:t>
            </a:r>
          </a:p>
          <a:p>
            <a:pPr eaLnBrk="1" hangingPunct="1">
              <a:spcBef>
                <a:spcPct val="50000"/>
              </a:spcBef>
              <a:buFontTx/>
              <a:buNone/>
            </a:pPr>
            <a:r>
              <a:rPr lang="en-US" dirty="0">
                <a:latin typeface="Goudy Old Style" pitchFamily="18" charset="0"/>
              </a:rPr>
              <a:t>      A. Clashes in the west lasted most of the 	 	  war</a:t>
            </a:r>
          </a:p>
          <a:p>
            <a:pPr eaLnBrk="1" hangingPunct="1">
              <a:spcBef>
                <a:spcPct val="50000"/>
              </a:spcBef>
              <a:buFontTx/>
              <a:buNone/>
            </a:pPr>
            <a:r>
              <a:rPr lang="en-US" dirty="0">
                <a:latin typeface="Goudy Old Style" pitchFamily="18" charset="0"/>
              </a:rPr>
              <a:t>		  1. Amerindian allies of the British 	 	      attacked U.S. frontier positions</a:t>
            </a:r>
          </a:p>
          <a:p>
            <a:pPr eaLnBrk="1" hangingPunct="1">
              <a:spcBef>
                <a:spcPct val="50000"/>
              </a:spcBef>
              <a:buFontTx/>
              <a:buNone/>
            </a:pPr>
            <a:r>
              <a:rPr lang="en-US" dirty="0">
                <a:latin typeface="Goudy Old Style" pitchFamily="18" charset="0"/>
              </a:rPr>
              <a:t>           2. Iroquois,</a:t>
            </a:r>
            <a:r>
              <a:rPr lang="en-US" b="1" dirty="0">
                <a:latin typeface="Goudy Old Style" pitchFamily="18" charset="0"/>
              </a:rPr>
              <a:t> Joseph “Monster” Brant	</a:t>
            </a:r>
            <a:endParaRPr lang="en-US" dirty="0">
              <a:latin typeface="Goudy Old Style" pitchFamily="18" charset="0"/>
            </a:endParaRPr>
          </a:p>
          <a:p>
            <a:pPr eaLnBrk="1" hangingPunct="1">
              <a:spcBef>
                <a:spcPct val="50000"/>
              </a:spcBef>
              <a:buFontTx/>
              <a:buNone/>
            </a:pPr>
            <a:r>
              <a:rPr lang="en-US" dirty="0">
                <a:latin typeface="Goudy Old Style" pitchFamily="18" charset="0"/>
              </a:rPr>
              <a:t>      B. Illinois country						 -- George Rogers Clark</a:t>
            </a:r>
          </a:p>
        </p:txBody>
      </p:sp>
      <p:pic>
        <p:nvPicPr>
          <p:cNvPr id="37893" name="Picture 5" descr="File:Joseph Brant by Gilbert Stuart 1786 oil on canvas.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230806"/>
            <a:ext cx="2184950" cy="2627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1542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anim calcmode="lin" valueType="num">
                                      <p:cBhvr additive="base">
                                        <p:cTn id="7"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0">
                                            <p:txEl>
                                              <p:pRg st="2" end="2"/>
                                            </p:txEl>
                                          </p:spTgt>
                                        </p:tgtEl>
                                        <p:attrNameLst>
                                          <p:attrName>style.visibility</p:attrName>
                                        </p:attrNameLst>
                                      </p:cBhvr>
                                      <p:to>
                                        <p:strVal val="visible"/>
                                      </p:to>
                                    </p:set>
                                    <p:anim calcmode="lin" valueType="num">
                                      <p:cBhvr additive="base">
                                        <p:cTn id="13" dur="5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0">
                                            <p:txEl>
                                              <p:pRg st="3" end="3"/>
                                            </p:txEl>
                                          </p:spTgt>
                                        </p:tgtEl>
                                        <p:attrNameLst>
                                          <p:attrName>style.visibility</p:attrName>
                                        </p:attrNameLst>
                                      </p:cBhvr>
                                      <p:to>
                                        <p:strVal val="visible"/>
                                      </p:to>
                                    </p:set>
                                    <p:anim calcmode="lin" valueType="num">
                                      <p:cBhvr additive="base">
                                        <p:cTn id="19" dur="5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893"/>
                                        </p:tgtEl>
                                        <p:attrNameLst>
                                          <p:attrName>style.visibility</p:attrName>
                                        </p:attrNameLst>
                                      </p:cBhvr>
                                      <p:to>
                                        <p:strVal val="visible"/>
                                      </p:to>
                                    </p:set>
                                    <p:anim calcmode="lin" valueType="num">
                                      <p:cBhvr additive="base">
                                        <p:cTn id="23" dur="500" fill="hold"/>
                                        <p:tgtEl>
                                          <p:spTgt spid="37893"/>
                                        </p:tgtEl>
                                        <p:attrNameLst>
                                          <p:attrName>ppt_x</p:attrName>
                                        </p:attrNameLst>
                                      </p:cBhvr>
                                      <p:tavLst>
                                        <p:tav tm="0">
                                          <p:val>
                                            <p:strVal val="#ppt_x"/>
                                          </p:val>
                                        </p:tav>
                                        <p:tav tm="100000">
                                          <p:val>
                                            <p:strVal val="#ppt_x"/>
                                          </p:val>
                                        </p:tav>
                                      </p:tavLst>
                                    </p:anim>
                                    <p:anim calcmode="lin" valueType="num">
                                      <p:cBhvr additive="base">
                                        <p:cTn id="24"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7890">
                                            <p:txEl>
                                              <p:pRg st="4" end="4"/>
                                            </p:txEl>
                                          </p:spTgt>
                                        </p:tgtEl>
                                        <p:attrNameLst>
                                          <p:attrName>style.visibility</p:attrName>
                                        </p:attrNameLst>
                                      </p:cBhvr>
                                      <p:to>
                                        <p:strVal val="visible"/>
                                      </p:to>
                                    </p:set>
                                    <p:anim calcmode="lin" valueType="num">
                                      <p:cBhvr additive="base">
                                        <p:cTn id="29" dur="5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524000" y="0"/>
            <a:ext cx="7620000" cy="6705600"/>
          </a:xfrm>
        </p:spPr>
        <p:txBody>
          <a:bodyPr/>
          <a:lstStyle/>
          <a:p>
            <a:pPr eaLnBrk="1" hangingPunct="1">
              <a:spcBef>
                <a:spcPct val="50000"/>
              </a:spcBef>
              <a:buFontTx/>
              <a:buNone/>
            </a:pPr>
            <a:r>
              <a:rPr lang="en-US">
                <a:latin typeface="Goudy Old Style" pitchFamily="18" charset="0"/>
              </a:rPr>
              <a:t>      C. The American Navy	 </a:t>
            </a:r>
          </a:p>
          <a:p>
            <a:pPr eaLnBrk="1" hangingPunct="1">
              <a:spcBef>
                <a:spcPct val="50000"/>
              </a:spcBef>
              <a:buFontTx/>
              <a:buNone/>
            </a:pPr>
            <a:r>
              <a:rPr lang="en-US">
                <a:latin typeface="Goudy Old Style" pitchFamily="18" charset="0"/>
              </a:rPr>
              <a:t>          1. John Paul Jones</a:t>
            </a:r>
          </a:p>
          <a:p>
            <a:pPr eaLnBrk="1" hangingPunct="1">
              <a:spcBef>
                <a:spcPct val="50000"/>
              </a:spcBef>
              <a:buFontTx/>
              <a:buNone/>
            </a:pPr>
            <a:r>
              <a:rPr lang="en-US">
                <a:latin typeface="Goudy Old Style" pitchFamily="18" charset="0"/>
              </a:rPr>
              <a:t>		 2. Damaged British 			 	   	     merchant shipping</a:t>
            </a:r>
          </a:p>
          <a:p>
            <a:pPr eaLnBrk="1" hangingPunct="1">
              <a:spcBef>
                <a:spcPct val="50000"/>
              </a:spcBef>
              <a:buFontTx/>
              <a:buNone/>
            </a:pPr>
            <a:r>
              <a:rPr lang="en-US">
                <a:latin typeface="Goudy Old Style" pitchFamily="18" charset="0"/>
              </a:rPr>
              <a:t>	   D. Privateers</a:t>
            </a:r>
          </a:p>
          <a:p>
            <a:pPr eaLnBrk="1" hangingPunct="1">
              <a:spcBef>
                <a:spcPct val="50000"/>
              </a:spcBef>
              <a:buFontTx/>
              <a:buNone/>
            </a:pPr>
            <a:r>
              <a:rPr lang="en-US">
                <a:latin typeface="Goudy Old Style" pitchFamily="18" charset="0"/>
              </a:rPr>
              <a:t>	   E. Major naval battles between British, 	  	  French, Spanish and Dutch forces		   -- Britain was forced to protect its 	 	      empire (e.g. India)</a:t>
            </a:r>
          </a:p>
        </p:txBody>
      </p:sp>
      <p:pic>
        <p:nvPicPr>
          <p:cNvPr id="126980" name="Picture 4" descr="File:John Paul Jones by Charles Wilson Peale, c178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846" y="76200"/>
            <a:ext cx="2746553" cy="3392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5447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animEffect transition="in" filter="barn(inVertical)">
                                      <p:cBhvr>
                                        <p:cTn id="7" dur="500"/>
                                        <p:tgtEl>
                                          <p:spTgt spid="3789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6980"/>
                                        </p:tgtEl>
                                        <p:attrNameLst>
                                          <p:attrName>style.visibility</p:attrName>
                                        </p:attrNameLst>
                                      </p:cBhvr>
                                      <p:to>
                                        <p:strVal val="visible"/>
                                      </p:to>
                                    </p:set>
                                    <p:animEffect transition="in" filter="barn(inVertical)">
                                      <p:cBhvr>
                                        <p:cTn id="10" dur="500"/>
                                        <p:tgtEl>
                                          <p:spTgt spid="1269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animEffect transition="in" filter="barn(inVertical)">
                                      <p:cBhvr>
                                        <p:cTn id="15" dur="500"/>
                                        <p:tgtEl>
                                          <p:spTgt spid="3789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7890">
                                            <p:txEl>
                                              <p:pRg st="3" end="3"/>
                                            </p:txEl>
                                          </p:spTgt>
                                        </p:tgtEl>
                                        <p:attrNameLst>
                                          <p:attrName>style.visibility</p:attrName>
                                        </p:attrNameLst>
                                      </p:cBhvr>
                                      <p:to>
                                        <p:strVal val="visible"/>
                                      </p:to>
                                    </p:set>
                                    <p:animEffect transition="in" filter="barn(inVertical)">
                                      <p:cBhvr>
                                        <p:cTn id="20" dur="500"/>
                                        <p:tgtEl>
                                          <p:spTgt spid="37890">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7890">
                                            <p:txEl>
                                              <p:pRg st="4" end="4"/>
                                            </p:txEl>
                                          </p:spTgt>
                                        </p:tgtEl>
                                        <p:attrNameLst>
                                          <p:attrName>style.visibility</p:attrName>
                                        </p:attrNameLst>
                                      </p:cBhvr>
                                      <p:to>
                                        <p:strVal val="visible"/>
                                      </p:to>
                                    </p:set>
                                    <p:animEffect transition="in" filter="barn(inVertical)">
                                      <p:cBhvr>
                                        <p:cTn id="25" dur="500"/>
                                        <p:tgtEl>
                                          <p:spTgt spid="378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990600" y="381000"/>
            <a:ext cx="7620000" cy="5791200"/>
          </a:xfrm>
        </p:spPr>
        <p:txBody>
          <a:bodyPr>
            <a:normAutofit fontScale="92500" lnSpcReduction="20000"/>
          </a:bodyPr>
          <a:lstStyle/>
          <a:p>
            <a:pPr eaLnBrk="1" hangingPunct="1">
              <a:spcBef>
                <a:spcPct val="50000"/>
              </a:spcBef>
              <a:buFontTx/>
              <a:buNone/>
            </a:pPr>
            <a:r>
              <a:rPr lang="en-US" dirty="0">
                <a:latin typeface="Goudy Old Style" pitchFamily="18" charset="0"/>
              </a:rPr>
              <a:t>The South and the end of the war	 </a:t>
            </a:r>
          </a:p>
          <a:p>
            <a:pPr eaLnBrk="1" hangingPunct="1">
              <a:spcBef>
                <a:spcPct val="50000"/>
              </a:spcBef>
              <a:buFontTx/>
              <a:buNone/>
            </a:pPr>
            <a:r>
              <a:rPr lang="en-US" dirty="0">
                <a:latin typeface="Goudy Old Style" pitchFamily="18" charset="0"/>
              </a:rPr>
              <a:t>      A.  After failing in the Mid-Atlantic states,  	   Britain then focused on the South</a:t>
            </a:r>
          </a:p>
          <a:p>
            <a:pPr eaLnBrk="1" hangingPunct="1">
              <a:spcBef>
                <a:spcPct val="50000"/>
              </a:spcBef>
              <a:buFontTx/>
              <a:buNone/>
            </a:pPr>
            <a:r>
              <a:rPr lang="en-US" dirty="0">
                <a:latin typeface="Goudy Old Style" pitchFamily="18" charset="0"/>
              </a:rPr>
              <a:t>      B.  Charleston, SC, fell in 1780</a:t>
            </a:r>
          </a:p>
          <a:p>
            <a:pPr eaLnBrk="1" hangingPunct="1">
              <a:spcBef>
                <a:spcPct val="50000"/>
              </a:spcBef>
              <a:buFontTx/>
              <a:buNone/>
            </a:pPr>
            <a:r>
              <a:rPr lang="en-US" dirty="0">
                <a:latin typeface="Goudy Old Style" pitchFamily="18" charset="0"/>
              </a:rPr>
              <a:t>      C.  </a:t>
            </a:r>
            <a:r>
              <a:rPr lang="en-US" b="1" dirty="0">
                <a:latin typeface="Goudy Old Style" pitchFamily="18" charset="0"/>
              </a:rPr>
              <a:t>Nathaniel Greene </a:t>
            </a:r>
            <a:r>
              <a:rPr lang="en-US" dirty="0">
                <a:latin typeface="Goudy Old Style" pitchFamily="18" charset="0"/>
              </a:rPr>
              <a:t>drove British 	  	   troops out of Georgia 			  	   and South Carolina</a:t>
            </a:r>
          </a:p>
          <a:p>
            <a:pPr eaLnBrk="1" hangingPunct="1">
              <a:spcBef>
                <a:spcPct val="50000"/>
              </a:spcBef>
              <a:buFontTx/>
              <a:buNone/>
            </a:pPr>
            <a:r>
              <a:rPr lang="en-US" b="1" dirty="0">
                <a:latin typeface="Goudy Old Style" pitchFamily="18" charset="0"/>
              </a:rPr>
              <a:t>		   -- </a:t>
            </a:r>
            <a:r>
              <a:rPr lang="en-US" dirty="0">
                <a:latin typeface="Goudy Old Style" pitchFamily="18" charset="0"/>
              </a:rPr>
              <a:t>Cornwallis 					  	     abandoned southern 	 	     		     strategy and fell back 				     to Yorktown on the 			   	     Chesapeake Bay</a:t>
            </a:r>
            <a:endParaRPr lang="en-US" b="1" dirty="0">
              <a:latin typeface="Goudy Old Style" pitchFamily="18" charset="0"/>
            </a:endParaRPr>
          </a:p>
        </p:txBody>
      </p:sp>
      <p:pic>
        <p:nvPicPr>
          <p:cNvPr id="37891" name="Picture 2" descr="http://avenue.org/afc/PIX/ro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43400"/>
            <a:ext cx="2473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79610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anim calcmode="lin" valueType="num">
                                      <p:cBhvr additive="base">
                                        <p:cTn id="7"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0">
                                            <p:txEl>
                                              <p:pRg st="2" end="2"/>
                                            </p:txEl>
                                          </p:spTgt>
                                        </p:tgtEl>
                                        <p:attrNameLst>
                                          <p:attrName>style.visibility</p:attrName>
                                        </p:attrNameLst>
                                      </p:cBhvr>
                                      <p:to>
                                        <p:strVal val="visible"/>
                                      </p:to>
                                    </p:set>
                                    <p:anim calcmode="lin" valueType="num">
                                      <p:cBhvr additive="base">
                                        <p:cTn id="13" dur="5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0">
                                            <p:txEl>
                                              <p:pRg st="3" end="3"/>
                                            </p:txEl>
                                          </p:spTgt>
                                        </p:tgtEl>
                                        <p:attrNameLst>
                                          <p:attrName>style.visibility</p:attrName>
                                        </p:attrNameLst>
                                      </p:cBhvr>
                                      <p:to>
                                        <p:strVal val="visible"/>
                                      </p:to>
                                    </p:set>
                                    <p:anim calcmode="lin" valueType="num">
                                      <p:cBhvr additive="base">
                                        <p:cTn id="19" dur="5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7890">
                                            <p:txEl>
                                              <p:pRg st="4" end="4"/>
                                            </p:txEl>
                                          </p:spTgt>
                                        </p:tgtEl>
                                        <p:attrNameLst>
                                          <p:attrName>style.visibility</p:attrName>
                                        </p:attrNameLst>
                                      </p:cBhvr>
                                      <p:to>
                                        <p:strVal val="visible"/>
                                      </p:to>
                                    </p:set>
                                    <p:anim calcmode="lin" valueType="num">
                                      <p:cBhvr additive="base">
                                        <p:cTn id="25" dur="5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0">
                                            <p:txEl>
                                              <p:pRg st="4" end="4"/>
                                            </p:txEl>
                                          </p:spTgt>
                                        </p:tgtEl>
                                        <p:attrNameLst>
                                          <p:attrName>ppt_y</p:attrName>
                                        </p:attrNameLst>
                                      </p:cBhvr>
                                      <p:tavLst>
                                        <p:tav tm="0">
                                          <p:val>
                                            <p:strVal val="1+#ppt_h/2"/>
                                          </p:val>
                                        </p:tav>
                                        <p:tav tm="100000">
                                          <p:val>
                                            <p:strVal val="#ppt_y"/>
                                          </p:val>
                                        </p:tav>
                                      </p:tavLst>
                                    </p:anim>
                                  </p:childTnLst>
                                </p:cTn>
                              </p:par>
                              <p:par>
                                <p:cTn id="27" presetID="16" presetClass="entr" presetSubtype="21" fill="hold" nodeType="withEffect">
                                  <p:stCondLst>
                                    <p:cond delay="0"/>
                                  </p:stCondLst>
                                  <p:childTnLst>
                                    <p:set>
                                      <p:cBhvr>
                                        <p:cTn id="28" dur="1" fill="hold">
                                          <p:stCondLst>
                                            <p:cond delay="0"/>
                                          </p:stCondLst>
                                        </p:cTn>
                                        <p:tgtEl>
                                          <p:spTgt spid="37891"/>
                                        </p:tgtEl>
                                        <p:attrNameLst>
                                          <p:attrName>style.visibility</p:attrName>
                                        </p:attrNameLst>
                                      </p:cBhvr>
                                      <p:to>
                                        <p:strVal val="visible"/>
                                      </p:to>
                                    </p:set>
                                    <p:animEffect transition="in" filter="barn(inVertical)">
                                      <p:cBhvr>
                                        <p:cTn id="29"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634000" y="226291"/>
            <a:ext cx="7315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ts val="1200"/>
              </a:spcBef>
            </a:pPr>
            <a:r>
              <a:rPr lang="en-US" sz="4000" dirty="0">
                <a:latin typeface="Times New Roman" pitchFamily="18" charset="0"/>
              </a:rPr>
              <a:t>	</a:t>
            </a:r>
            <a:r>
              <a:rPr lang="en-US" dirty="0">
                <a:latin typeface="Goudy Old Style" pitchFamily="18" charset="0"/>
              </a:rPr>
              <a:t> </a:t>
            </a:r>
            <a:r>
              <a:rPr lang="en-US" b="1" dirty="0">
                <a:latin typeface="Goudy Old Style" pitchFamily="18" charset="0"/>
              </a:rPr>
              <a:t>Battle of Yorktown </a:t>
            </a:r>
            <a:r>
              <a:rPr lang="en-US" dirty="0">
                <a:latin typeface="Goudy Old Style" pitchFamily="18" charset="0"/>
              </a:rPr>
              <a:t>(1781)</a:t>
            </a:r>
            <a:r>
              <a:rPr lang="en-US" b="1" dirty="0">
                <a:latin typeface="Goudy Old Style" pitchFamily="18" charset="0"/>
              </a:rPr>
              <a:t>: 	    	     </a:t>
            </a:r>
            <a:r>
              <a:rPr lang="en-US" dirty="0">
                <a:latin typeface="Goudy Old Style" pitchFamily="18" charset="0"/>
              </a:rPr>
              <a:t>Lord Cornwallis surrendered to 	     Washington, Rochambeau, and de 	     Grasse			</a:t>
            </a:r>
            <a:r>
              <a:rPr lang="en-US" sz="4000" dirty="0">
                <a:latin typeface="Times New Roman" pitchFamily="18" charset="0"/>
              </a:rPr>
              <a:t>			</a:t>
            </a:r>
          </a:p>
        </p:txBody>
      </p:sp>
      <p:pic>
        <p:nvPicPr>
          <p:cNvPr id="38916" name="Picture 7" descr="Battleofyorktow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86000"/>
            <a:ext cx="5584581" cy="40194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060199"/>
      </p:ext>
    </p:extLst>
  </p:cSld>
  <p:clrMapOvr>
    <a:masterClrMapping/>
  </p:clrMapOvr>
  <p:transition>
    <p:pull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title"/>
          </p:nvPr>
        </p:nvSpPr>
        <p:spPr>
          <a:xfrm>
            <a:off x="723900" y="5474566"/>
            <a:ext cx="7391400" cy="1143000"/>
          </a:xfrm>
          <a:solidFill>
            <a:schemeClr val="bg1">
              <a:lumMod val="75000"/>
            </a:schemeClr>
          </a:solidFill>
        </p:spPr>
        <p:txBody>
          <a:bodyPr/>
          <a:lstStyle/>
          <a:p>
            <a:pPr eaLnBrk="1" hangingPunct="1">
              <a:defRPr/>
            </a:pPr>
            <a:r>
              <a:rPr lang="en-US" sz="3200" i="1" dirty="0">
                <a:latin typeface="Goudy Old Style" pitchFamily="18" charset="0"/>
              </a:rPr>
              <a:t>Surrender of Lord Cornwallis</a:t>
            </a:r>
            <a:r>
              <a:rPr lang="en-US" sz="3200" dirty="0">
                <a:latin typeface="Goudy Old Style" pitchFamily="18" charset="0"/>
              </a:rPr>
              <a:t>, </a:t>
            </a:r>
            <a:br>
              <a:rPr lang="en-US" sz="3200" dirty="0">
                <a:latin typeface="Goudy Old Style" pitchFamily="18" charset="0"/>
              </a:rPr>
            </a:br>
            <a:r>
              <a:rPr lang="en-US" sz="3200" dirty="0">
                <a:latin typeface="Goudy Old Style" pitchFamily="18" charset="0"/>
              </a:rPr>
              <a:t>John Trumbull, 1820</a:t>
            </a:r>
          </a:p>
        </p:txBody>
      </p:sp>
      <p:pic>
        <p:nvPicPr>
          <p:cNvPr id="39941" name="Picture 5" descr="File:Surrender of Lord Cornwalli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7620000" cy="5019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08318"/>
      </p:ext>
    </p:extLst>
  </p:cSld>
  <p:clrMapOvr>
    <a:masterClrMapping/>
  </p:clrMapOvr>
  <p:transition>
    <p:pull dir="l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a_endyorktwnl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609600"/>
            <a:ext cx="7315200" cy="6140450"/>
          </a:xfrm>
          <a:effectLst>
            <a:softEdge rad="112500"/>
          </a:effectLst>
        </p:spPr>
      </p:pic>
      <p:sp>
        <p:nvSpPr>
          <p:cNvPr id="38915" name="Rectangle 8"/>
          <p:cNvSpPr>
            <a:spLocks noGrp="1" noChangeArrowheads="1"/>
          </p:cNvSpPr>
          <p:nvPr>
            <p:ph type="title"/>
          </p:nvPr>
        </p:nvSpPr>
        <p:spPr>
          <a:xfrm>
            <a:off x="914400" y="27709"/>
            <a:ext cx="7772400" cy="609600"/>
          </a:xfrm>
        </p:spPr>
        <p:txBody>
          <a:bodyPr>
            <a:normAutofit fontScale="90000"/>
          </a:bodyPr>
          <a:lstStyle/>
          <a:p>
            <a:pPr eaLnBrk="1" hangingPunct="1"/>
            <a:r>
              <a:rPr lang="en-US" dirty="0">
                <a:latin typeface="Goudy Old Style" pitchFamily="18" charset="0"/>
              </a:rPr>
              <a:t>Surrender at Yorktown</a:t>
            </a:r>
          </a:p>
        </p:txBody>
      </p:sp>
    </p:spTree>
    <p:extLst>
      <p:ext uri="{BB962C8B-B14F-4D97-AF65-F5344CB8AC3E}">
        <p14:creationId xmlns:p14="http://schemas.microsoft.com/office/powerpoint/2010/main" val="3986937826"/>
      </p:ext>
    </p:extLst>
  </p:cSld>
  <p:clrMapOvr>
    <a:masterClrMapping/>
  </p:clrMapOvr>
  <p:transition>
    <p:pull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0" y="152400"/>
            <a:ext cx="76962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dirty="0">
                <a:latin typeface="Goudy Old Style" pitchFamily="18" charset="0"/>
              </a:rPr>
              <a:t>Peace at Paris (1783)</a:t>
            </a:r>
          </a:p>
          <a:p>
            <a:pPr eaLnBrk="1" hangingPunct="1">
              <a:spcBef>
                <a:spcPct val="50000"/>
              </a:spcBef>
            </a:pPr>
            <a:r>
              <a:rPr lang="en-US" dirty="0">
                <a:latin typeface="Goudy Old Style" pitchFamily="18" charset="0"/>
              </a:rPr>
              <a:t>	</a:t>
            </a:r>
            <a:r>
              <a:rPr lang="en-US" sz="2800" dirty="0">
                <a:latin typeface="Goudy Old Style" pitchFamily="18" charset="0"/>
              </a:rPr>
              <a:t>A. British ready to come to terms</a:t>
            </a:r>
          </a:p>
          <a:p>
            <a:pPr eaLnBrk="1" hangingPunct="1">
              <a:spcBef>
                <a:spcPct val="50000"/>
              </a:spcBef>
            </a:pPr>
            <a:r>
              <a:rPr lang="en-US" sz="2800" dirty="0">
                <a:latin typeface="Goudy Old Style" pitchFamily="18" charset="0"/>
              </a:rPr>
              <a:t> 	     1. Heavy setbacks in India, West 		         Indies, &amp; Mediterranean</a:t>
            </a:r>
          </a:p>
          <a:p>
            <a:pPr eaLnBrk="1" hangingPunct="1">
              <a:spcBef>
                <a:spcPct val="50000"/>
              </a:spcBef>
            </a:pPr>
            <a:r>
              <a:rPr lang="en-US" sz="2800" dirty="0">
                <a:latin typeface="Goudy Old Style" pitchFamily="18" charset="0"/>
              </a:rPr>
              <a:t>	     2. Lord North’s  ministry collapsed 			in March 1782						-- Whigs back in control</a:t>
            </a:r>
          </a:p>
          <a:p>
            <a:pPr eaLnBrk="1" hangingPunct="1">
              <a:spcBef>
                <a:spcPct val="50000"/>
              </a:spcBef>
            </a:pPr>
            <a:r>
              <a:rPr lang="en-US" sz="2800" dirty="0">
                <a:latin typeface="Goudy Old Style" pitchFamily="18" charset="0"/>
              </a:rPr>
              <a:t> 	B. France attempts to weaken U.S. </a:t>
            </a:r>
          </a:p>
          <a:p>
            <a:pPr eaLnBrk="1" hangingPunct="1">
              <a:spcBef>
                <a:spcPct val="50000"/>
              </a:spcBef>
            </a:pPr>
            <a:r>
              <a:rPr lang="en-US" sz="2800" dirty="0">
                <a:latin typeface="Goudy Old Style" pitchFamily="18" charset="0"/>
              </a:rPr>
              <a:t>	    1. Sought to keep U.S. borders east of 	        the Appalachians</a:t>
            </a:r>
          </a:p>
          <a:p>
            <a:pPr eaLnBrk="1" hangingPunct="1">
              <a:spcBef>
                <a:spcPct val="50000"/>
              </a:spcBef>
            </a:pPr>
            <a:r>
              <a:rPr lang="en-US" sz="2800" dirty="0">
                <a:latin typeface="Goudy Old Style" pitchFamily="18" charset="0"/>
              </a:rPr>
              <a:t> 	    2. America turns to Great Britain</a:t>
            </a:r>
          </a:p>
        </p:txBody>
      </p:sp>
    </p:spTree>
    <p:extLst>
      <p:ext uri="{BB962C8B-B14F-4D97-AF65-F5344CB8AC3E}">
        <p14:creationId xmlns:p14="http://schemas.microsoft.com/office/powerpoint/2010/main" val="374694068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anim calcmode="lin" valueType="num">
                                      <p:cBhvr additive="base">
                                        <p:cTn id="7"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anim calcmode="lin" valueType="num">
                                      <p:cBhvr additive="base">
                                        <p:cTn id="13" dur="5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anim calcmode="lin" valueType="num">
                                      <p:cBhvr additive="base">
                                        <p:cTn id="19" dur="5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986">
                                            <p:txEl>
                                              <p:pRg st="4" end="4"/>
                                            </p:txEl>
                                          </p:spTgt>
                                        </p:tgtEl>
                                        <p:attrNameLst>
                                          <p:attrName>style.visibility</p:attrName>
                                        </p:attrNameLst>
                                      </p:cBhvr>
                                      <p:to>
                                        <p:strVal val="visible"/>
                                      </p:to>
                                    </p:set>
                                    <p:anim calcmode="lin" valueType="num">
                                      <p:cBhvr additive="base">
                                        <p:cTn id="25" dur="500" fill="hold"/>
                                        <p:tgtEl>
                                          <p:spTgt spid="419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1986">
                                            <p:txEl>
                                              <p:pRg st="5" end="5"/>
                                            </p:txEl>
                                          </p:spTgt>
                                        </p:tgtEl>
                                        <p:attrNameLst>
                                          <p:attrName>style.visibility</p:attrName>
                                        </p:attrNameLst>
                                      </p:cBhvr>
                                      <p:to>
                                        <p:strVal val="visible"/>
                                      </p:to>
                                    </p:set>
                                    <p:anim calcmode="lin" valueType="num">
                                      <p:cBhvr additive="base">
                                        <p:cTn id="31" dur="500" fill="hold"/>
                                        <p:tgtEl>
                                          <p:spTgt spid="4198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1986">
                                            <p:txEl>
                                              <p:pRg st="6" end="6"/>
                                            </p:txEl>
                                          </p:spTgt>
                                        </p:tgtEl>
                                        <p:attrNameLst>
                                          <p:attrName>style.visibility</p:attrName>
                                        </p:attrNameLst>
                                      </p:cBhvr>
                                      <p:to>
                                        <p:strVal val="visible"/>
                                      </p:to>
                                    </p:set>
                                    <p:anim calcmode="lin" valueType="num">
                                      <p:cBhvr additive="base">
                                        <p:cTn id="37" dur="500" fill="hold"/>
                                        <p:tgtEl>
                                          <p:spTgt spid="4198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371600" y="84138"/>
            <a:ext cx="7772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marL="0" indent="0" eaLnBrk="1" hangingPunct="1">
              <a:spcBef>
                <a:spcPts val="600"/>
              </a:spcBef>
            </a:pPr>
            <a:r>
              <a:rPr lang="en-US" b="1" dirty="0">
                <a:latin typeface="Goudy Old Style" pitchFamily="18" charset="0"/>
              </a:rPr>
              <a:t>Second Continental Congress</a:t>
            </a:r>
            <a:r>
              <a:rPr lang="en-US" dirty="0">
                <a:latin typeface="Goudy Old Style" pitchFamily="18" charset="0"/>
              </a:rPr>
              <a:t> (May, 1775) </a:t>
            </a:r>
          </a:p>
          <a:p>
            <a:pPr eaLnBrk="1" hangingPunct="1">
              <a:spcBef>
                <a:spcPts val="600"/>
              </a:spcBef>
            </a:pPr>
            <a:r>
              <a:rPr lang="en-US" dirty="0">
                <a:latin typeface="Goudy Old Style" pitchFamily="18" charset="0"/>
              </a:rPr>
              <a:t>	 All 13 colonies were present</a:t>
            </a:r>
          </a:p>
          <a:p>
            <a:pPr eaLnBrk="1" hangingPunct="1">
              <a:spcBef>
                <a:spcPts val="600"/>
              </a:spcBef>
            </a:pPr>
            <a:r>
              <a:rPr lang="en-US" dirty="0">
                <a:latin typeface="Goudy Old Style" pitchFamily="18" charset="0"/>
              </a:rPr>
              <a:t>		  -- Sought the redress of their 	 	   	     grievances, NOT independence</a:t>
            </a:r>
          </a:p>
        </p:txBody>
      </p:sp>
      <p:sp>
        <p:nvSpPr>
          <p:cNvPr id="2" name="Text Box 7"/>
          <p:cNvSpPr txBox="1">
            <a:spLocks noChangeArrowheads="1"/>
          </p:cNvSpPr>
          <p:nvPr/>
        </p:nvSpPr>
        <p:spPr bwMode="auto">
          <a:xfrm>
            <a:off x="1905000" y="6334125"/>
            <a:ext cx="6477000" cy="523875"/>
          </a:xfrm>
          <a:prstGeom prst="rect">
            <a:avLst/>
          </a:prstGeom>
          <a:solidFill>
            <a:schemeClr val="bg1">
              <a:lumMod val="85000"/>
            </a:schemeClr>
          </a:solidFill>
          <a:ln>
            <a:noFill/>
          </a:ln>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algn="ctr" eaLnBrk="1" hangingPunct="1">
              <a:spcBef>
                <a:spcPct val="50000"/>
              </a:spcBef>
              <a:defRPr/>
            </a:pPr>
            <a:r>
              <a:rPr lang="en-US" sz="2800" i="1" dirty="0">
                <a:latin typeface="Goudy Old Style" pitchFamily="18" charset="0"/>
              </a:rPr>
              <a:t>Philadelphia State House (Independence Hall)</a:t>
            </a:r>
          </a:p>
        </p:txBody>
      </p:sp>
      <p:pic>
        <p:nvPicPr>
          <p:cNvPr id="4103" name="Picture 7" descr=" Independence Hall  Paint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474" y="2273121"/>
            <a:ext cx="4460652" cy="41249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27870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 calcmode="lin" valueType="num">
                                      <p:cBhvr additive="base">
                                        <p:cTn id="7"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1" end="1"/>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103"/>
                                        </p:tgtEl>
                                        <p:attrNameLst>
                                          <p:attrName>style.visibility</p:attrName>
                                        </p:attrNameLst>
                                      </p:cBhvr>
                                      <p:to>
                                        <p:strVal val="visible"/>
                                      </p:to>
                                    </p:set>
                                    <p:anim calcmode="lin" valueType="num">
                                      <p:cBhvr>
                                        <p:cTn id="11" dur="500" fill="hold"/>
                                        <p:tgtEl>
                                          <p:spTgt spid="4103"/>
                                        </p:tgtEl>
                                        <p:attrNameLst>
                                          <p:attrName>ppt_w</p:attrName>
                                        </p:attrNameLst>
                                      </p:cBhvr>
                                      <p:tavLst>
                                        <p:tav tm="0">
                                          <p:val>
                                            <p:fltVal val="0"/>
                                          </p:val>
                                        </p:tav>
                                        <p:tav tm="100000">
                                          <p:val>
                                            <p:strVal val="#ppt_w"/>
                                          </p:val>
                                        </p:tav>
                                      </p:tavLst>
                                    </p:anim>
                                    <p:anim calcmode="lin" valueType="num">
                                      <p:cBhvr>
                                        <p:cTn id="12" dur="500" fill="hold"/>
                                        <p:tgtEl>
                                          <p:spTgt spid="4103"/>
                                        </p:tgtEl>
                                        <p:attrNameLst>
                                          <p:attrName>ppt_h</p:attrName>
                                        </p:attrNameLst>
                                      </p:cBhvr>
                                      <p:tavLst>
                                        <p:tav tm="0">
                                          <p:val>
                                            <p:fltVal val="0"/>
                                          </p:val>
                                        </p:tav>
                                        <p:tav tm="100000">
                                          <p:val>
                                            <p:strVal val="#ppt_h"/>
                                          </p:val>
                                        </p:tav>
                                      </p:tavLst>
                                    </p:anim>
                                    <p:animEffect transition="in" filter="fade">
                                      <p:cBhvr>
                                        <p:cTn id="13" dur="500"/>
                                        <p:tgtEl>
                                          <p:spTgt spid="410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00">
                                            <p:txEl>
                                              <p:pRg st="2" end="2"/>
                                            </p:txEl>
                                          </p:spTgt>
                                        </p:tgtEl>
                                        <p:attrNameLst>
                                          <p:attrName>style.visibility</p:attrName>
                                        </p:attrNameLst>
                                      </p:cBhvr>
                                      <p:to>
                                        <p:strVal val="visible"/>
                                      </p:to>
                                    </p:set>
                                    <p:anim calcmode="lin" valueType="num">
                                      <p:cBhvr additive="base">
                                        <p:cTn id="23" dur="5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0" y="228600"/>
            <a:ext cx="6629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a:latin typeface="Goudy Old Style" pitchFamily="18" charset="0"/>
              </a:rPr>
              <a:t>C. </a:t>
            </a:r>
            <a:r>
              <a:rPr lang="en-US" b="1">
                <a:latin typeface="Goudy Old Style" pitchFamily="18" charset="0"/>
              </a:rPr>
              <a:t>Treaty of Paris (1783)</a:t>
            </a:r>
            <a:r>
              <a:rPr lang="en-US">
                <a:latin typeface="Goudy Old Style" pitchFamily="18" charset="0"/>
              </a:rPr>
              <a:t> </a:t>
            </a:r>
          </a:p>
          <a:p>
            <a:pPr eaLnBrk="1" hangingPunct="1">
              <a:spcBef>
                <a:spcPct val="50000"/>
              </a:spcBef>
            </a:pPr>
            <a:r>
              <a:rPr lang="en-US">
                <a:latin typeface="Goudy Old Style" pitchFamily="18" charset="0"/>
              </a:rPr>
              <a:t>    1. British formally recognized 		        	U.S. independence </a:t>
            </a:r>
          </a:p>
          <a:p>
            <a:pPr eaLnBrk="1" hangingPunct="1">
              <a:spcBef>
                <a:spcPct val="50000"/>
              </a:spcBef>
            </a:pPr>
            <a:r>
              <a:rPr lang="en-US">
                <a:latin typeface="Goudy Old Style" pitchFamily="18" charset="0"/>
              </a:rPr>
              <a:t>    2. Granted generous 		     	    	boundaries 	</a:t>
            </a:r>
            <a:r>
              <a:rPr lang="en-US" sz="3600">
                <a:latin typeface="Times New Roman" pitchFamily="18" charset="0"/>
              </a:rPr>
              <a:t>	</a:t>
            </a:r>
          </a:p>
        </p:txBody>
      </p:sp>
      <p:pic>
        <p:nvPicPr>
          <p:cNvPr id="3078" name="Picture 6" descr="http://international.loc.gov/intldl/fiahtml/images/Treaty1783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335" y="1905000"/>
            <a:ext cx="3786958" cy="495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44558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barn(inVertical)">
                                      <p:cBhvr>
                                        <p:cTn id="7" dur="500"/>
                                        <p:tgtEl>
                                          <p:spTgt spid="296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9698">
                                            <p:txEl>
                                              <p:pRg st="2" end="2"/>
                                            </p:txEl>
                                          </p:spTgt>
                                        </p:tgtEl>
                                        <p:attrNameLst>
                                          <p:attrName>style.visibility</p:attrName>
                                        </p:attrNameLst>
                                      </p:cBhvr>
                                      <p:to>
                                        <p:strVal val="visible"/>
                                      </p:to>
                                    </p:set>
                                    <p:animEffect transition="in" filter="barn(inVertical)">
                                      <p:cBhvr>
                                        <p:cTn id="12" dur="500"/>
                                        <p:tgtEl>
                                          <p:spTgt spid="29698">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barn(inVertical)">
                                      <p:cBhvr>
                                        <p:cTn id="1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1524000" y="304800"/>
            <a:ext cx="7620000" cy="6553200"/>
          </a:xfrm>
        </p:spPr>
        <p:txBody>
          <a:bodyPr/>
          <a:lstStyle/>
          <a:p>
            <a:pPr eaLnBrk="1" hangingPunct="1">
              <a:lnSpc>
                <a:spcPct val="90000"/>
              </a:lnSpc>
              <a:spcBef>
                <a:spcPct val="50000"/>
              </a:spcBef>
              <a:buFontTx/>
              <a:buNone/>
            </a:pPr>
            <a:r>
              <a:rPr lang="en-US" sz="3600"/>
              <a:t>   </a:t>
            </a:r>
            <a:r>
              <a:rPr lang="en-US" sz="3600">
                <a:latin typeface="Goudy Old Style" pitchFamily="18" charset="0"/>
              </a:rPr>
              <a:t>3. American concessions:</a:t>
            </a:r>
          </a:p>
          <a:p>
            <a:pPr eaLnBrk="1" hangingPunct="1">
              <a:lnSpc>
                <a:spcPct val="90000"/>
              </a:lnSpc>
              <a:spcBef>
                <a:spcPct val="50000"/>
              </a:spcBef>
              <a:buFontTx/>
              <a:buNone/>
            </a:pPr>
            <a:r>
              <a:rPr lang="en-US" sz="3600">
                <a:latin typeface="Goudy Old Style" pitchFamily="18" charset="0"/>
              </a:rPr>
              <a:t> 		a. Loyalists could not be 				    further persecuted</a:t>
            </a:r>
          </a:p>
          <a:p>
            <a:pPr eaLnBrk="1" hangingPunct="1">
              <a:lnSpc>
                <a:spcPct val="90000"/>
              </a:lnSpc>
              <a:spcBef>
                <a:spcPct val="50000"/>
              </a:spcBef>
              <a:buFontTx/>
              <a:buNone/>
            </a:pPr>
            <a:r>
              <a:rPr lang="en-US" sz="3600">
                <a:latin typeface="Goudy Old Style" pitchFamily="18" charset="0"/>
              </a:rPr>
              <a:t> 		b. Loyalist property was to be 			    restored </a:t>
            </a:r>
          </a:p>
          <a:p>
            <a:pPr eaLnBrk="1" hangingPunct="1">
              <a:lnSpc>
                <a:spcPct val="90000"/>
              </a:lnSpc>
              <a:spcBef>
                <a:spcPct val="50000"/>
              </a:spcBef>
              <a:buFontTx/>
              <a:buNone/>
            </a:pPr>
            <a:r>
              <a:rPr lang="en-US" sz="3600">
                <a:latin typeface="Goudy Old Style" pitchFamily="18" charset="0"/>
              </a:rPr>
              <a:t>		c. U.S. states were bound to pay 		    British creditors for past debt</a:t>
            </a:r>
          </a:p>
          <a:p>
            <a:pPr eaLnBrk="1" hangingPunct="1">
              <a:lnSpc>
                <a:spcPct val="90000"/>
              </a:lnSpc>
              <a:spcBef>
                <a:spcPct val="50000"/>
              </a:spcBef>
              <a:buFontTx/>
              <a:buNone/>
            </a:pPr>
            <a:r>
              <a:rPr lang="en-US" sz="3600">
                <a:latin typeface="Goudy Old Style" pitchFamily="18" charset="0"/>
              </a:rPr>
              <a:t>        d. U.S. ignored these provisions   </a:t>
            </a:r>
          </a:p>
          <a:p>
            <a:pPr eaLnBrk="1" hangingPunct="1">
              <a:lnSpc>
                <a:spcPct val="90000"/>
              </a:lnSpc>
              <a:spcBef>
                <a:spcPct val="50000"/>
              </a:spcBef>
              <a:buFontTx/>
              <a:buNone/>
            </a:pPr>
            <a:r>
              <a:rPr lang="en-US" sz="3600">
                <a:latin typeface="Goudy Old Style" pitchFamily="18" charset="0"/>
              </a:rPr>
              <a:t>    </a:t>
            </a:r>
            <a:endParaRPr lang="en-US" sz="3600"/>
          </a:p>
        </p:txBody>
      </p:sp>
    </p:spTree>
    <p:extLst>
      <p:ext uri="{BB962C8B-B14F-4D97-AF65-F5344CB8AC3E}">
        <p14:creationId xmlns:p14="http://schemas.microsoft.com/office/powerpoint/2010/main" val="18904753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 calcmode="lin" valueType="num">
                                      <p:cBhvr>
                                        <p:cTn id="7" dur="500" fill="hold"/>
                                        <p:tgtEl>
                                          <p:spTgt spid="49155">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49155">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49155">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49155">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4915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9155">
                                            <p:txEl>
                                              <p:pRg st="2" end="2"/>
                                            </p:txEl>
                                          </p:spTgt>
                                        </p:tgtEl>
                                        <p:attrNameLst>
                                          <p:attrName>style.visibility</p:attrName>
                                        </p:attrNameLst>
                                      </p:cBhvr>
                                      <p:to>
                                        <p:strVal val="visible"/>
                                      </p:to>
                                    </p:set>
                                    <p:anim calcmode="lin" valueType="num">
                                      <p:cBhvr>
                                        <p:cTn id="16" dur="500" fill="hold"/>
                                        <p:tgtEl>
                                          <p:spTgt spid="49155">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49155">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49155">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49155">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4915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p:cTn id="25" dur="500" fill="hold"/>
                                        <p:tgtEl>
                                          <p:spTgt spid="49155">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49155">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49155">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49155">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4915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49155">
                                            <p:txEl>
                                              <p:pRg st="4" end="4"/>
                                            </p:txEl>
                                          </p:spTgt>
                                        </p:tgtEl>
                                        <p:attrNameLst>
                                          <p:attrName>style.visibility</p:attrName>
                                        </p:attrNameLst>
                                      </p:cBhvr>
                                      <p:to>
                                        <p:strVal val="visible"/>
                                      </p:to>
                                    </p:set>
                                    <p:anim calcmode="lin" valueType="num">
                                      <p:cBhvr>
                                        <p:cTn id="34" dur="500" fill="hold"/>
                                        <p:tgtEl>
                                          <p:spTgt spid="49155">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49155">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49155">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49155">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1524000" y="0"/>
            <a:ext cx="7620000" cy="1981200"/>
          </a:xfrm>
        </p:spPr>
        <p:txBody>
          <a:bodyPr/>
          <a:lstStyle/>
          <a:p>
            <a:pPr eaLnBrk="1" hangingPunct="1">
              <a:lnSpc>
                <a:spcPct val="90000"/>
              </a:lnSpc>
              <a:spcBef>
                <a:spcPct val="50000"/>
              </a:spcBef>
              <a:buFontTx/>
              <a:buNone/>
            </a:pPr>
            <a:r>
              <a:rPr lang="en-US" sz="3600">
                <a:latin typeface="Goudy Old Style" pitchFamily="18" charset="0"/>
              </a:rPr>
              <a:t>    4. France formally approved 		British-American terms 		        </a:t>
            </a:r>
          </a:p>
          <a:p>
            <a:pPr eaLnBrk="1" hangingPunct="1">
              <a:lnSpc>
                <a:spcPct val="90000"/>
              </a:lnSpc>
              <a:spcBef>
                <a:spcPct val="50000"/>
              </a:spcBef>
              <a:buFontTx/>
              <a:buNone/>
            </a:pPr>
            <a:r>
              <a:rPr lang="en-US" sz="3600">
                <a:latin typeface="Goudy Old Style" pitchFamily="18" charset="0"/>
              </a:rPr>
              <a:t>    5. America alone gained from war </a:t>
            </a:r>
          </a:p>
          <a:p>
            <a:pPr eaLnBrk="1" hangingPunct="1">
              <a:lnSpc>
                <a:spcPct val="90000"/>
              </a:lnSpc>
            </a:pPr>
            <a:endParaRPr lang="en-US" sz="3600"/>
          </a:p>
        </p:txBody>
      </p:sp>
      <p:pic>
        <p:nvPicPr>
          <p:cNvPr id="117764" name="Picture 4" descr="http://www.kingsacademy.com/mhodges/07_Historical-Documents/Photocopies+Illustrations/1783_Signators-to-the-Treaty-of-Paris_(B-West-unfinis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227" y="1727098"/>
            <a:ext cx="5661546" cy="4681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6149975"/>
            <a:ext cx="7315200" cy="646113"/>
          </a:xfrm>
          <a:prstGeom prst="rect">
            <a:avLst/>
          </a:prstGeom>
          <a:solidFill>
            <a:schemeClr val="bg1">
              <a:lumMod val="75000"/>
            </a:schemeClr>
          </a:solidFill>
        </p:spPr>
        <p:txBody>
          <a:bodyPr>
            <a:spAutoFit/>
          </a:bodyPr>
          <a:lstStyle/>
          <a:p>
            <a:pPr algn="ctr">
              <a:defRPr/>
            </a:pPr>
            <a:r>
              <a:rPr lang="en-US" sz="1800" dirty="0">
                <a:latin typeface="Goudy Old Style" pitchFamily="18" charset="0"/>
              </a:rPr>
              <a:t>Signing of the Treaty of Paris. Painting by Benjamin West. Portrays John Jay, John Adams, Benjamin Franklin, Henry Laurens, William Temple Franklin</a:t>
            </a:r>
          </a:p>
        </p:txBody>
      </p:sp>
    </p:spTree>
    <p:extLst>
      <p:ext uri="{BB962C8B-B14F-4D97-AF65-F5344CB8AC3E}">
        <p14:creationId xmlns:p14="http://schemas.microsoft.com/office/powerpoint/2010/main" val="151006040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 calcmode="lin" valueType="num">
                                      <p:cBhvr>
                                        <p:cTn id="7" dur="500" fill="hold"/>
                                        <p:tgtEl>
                                          <p:spTgt spid="49155">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49155">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49155">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49155">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49155">
                                            <p:txEl>
                                              <p:pRg st="1" end="1"/>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117764"/>
                                        </p:tgtEl>
                                        <p:attrNameLst>
                                          <p:attrName>style.visibility</p:attrName>
                                        </p:attrNameLst>
                                      </p:cBhvr>
                                      <p:to>
                                        <p:strVal val="visible"/>
                                      </p:to>
                                    </p:set>
                                    <p:anim calcmode="lin" valueType="num">
                                      <p:cBhvr>
                                        <p:cTn id="14" dur="500" fill="hold"/>
                                        <p:tgtEl>
                                          <p:spTgt spid="117764"/>
                                        </p:tgtEl>
                                        <p:attrNameLst>
                                          <p:attrName>ppt_w</p:attrName>
                                        </p:attrNameLst>
                                      </p:cBhvr>
                                      <p:tavLst>
                                        <p:tav tm="0">
                                          <p:val>
                                            <p:fltVal val="0"/>
                                          </p:val>
                                        </p:tav>
                                        <p:tav tm="100000">
                                          <p:val>
                                            <p:strVal val="#ppt_w"/>
                                          </p:val>
                                        </p:tav>
                                      </p:tavLst>
                                    </p:anim>
                                    <p:anim calcmode="lin" valueType="num">
                                      <p:cBhvr>
                                        <p:cTn id="15" dur="500" fill="hold"/>
                                        <p:tgtEl>
                                          <p:spTgt spid="117764"/>
                                        </p:tgtEl>
                                        <p:attrNameLst>
                                          <p:attrName>ppt_h</p:attrName>
                                        </p:attrNameLst>
                                      </p:cBhvr>
                                      <p:tavLst>
                                        <p:tav tm="0">
                                          <p:val>
                                            <p:fltVal val="0"/>
                                          </p:val>
                                        </p:tav>
                                        <p:tav tm="100000">
                                          <p:val>
                                            <p:strVal val="#ppt_h"/>
                                          </p:val>
                                        </p:tav>
                                      </p:tavLst>
                                    </p:anim>
                                    <p:animEffect transition="in" filter="fade">
                                      <p:cBhvr>
                                        <p:cTn id="16" dur="500"/>
                                        <p:tgtEl>
                                          <p:spTgt spid="11776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24000" y="0"/>
            <a:ext cx="7467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sz="3600">
                <a:latin typeface="Goudy Old Style" pitchFamily="18" charset="0"/>
              </a:rPr>
              <a:t>XI. American society during the war</a:t>
            </a:r>
          </a:p>
          <a:p>
            <a:pPr eaLnBrk="1" hangingPunct="1">
              <a:spcBef>
                <a:spcPct val="50000"/>
              </a:spcBef>
            </a:pPr>
            <a:r>
              <a:rPr lang="en-US" sz="3600">
                <a:latin typeface="Goudy Old Style" pitchFamily="18" charset="0"/>
              </a:rPr>
              <a:t>	A. Casualties</a:t>
            </a:r>
          </a:p>
        </p:txBody>
      </p:sp>
      <p:graphicFrame>
        <p:nvGraphicFramePr>
          <p:cNvPr id="44035" name="Object 4"/>
          <p:cNvGraphicFramePr>
            <a:graphicFrameLocks noChangeAspect="1"/>
          </p:cNvGraphicFramePr>
          <p:nvPr/>
        </p:nvGraphicFramePr>
        <p:xfrm>
          <a:off x="2209800" y="1468438"/>
          <a:ext cx="6477000" cy="5268912"/>
        </p:xfrm>
        <a:graphic>
          <a:graphicData uri="http://schemas.openxmlformats.org/presentationml/2006/ole">
            <mc:AlternateContent xmlns:mc="http://schemas.openxmlformats.org/markup-compatibility/2006">
              <mc:Choice xmlns:v="urn:schemas-microsoft-com:vml" Requires="v">
                <p:oleObj spid="_x0000_s1028" name="Bitmap Image" r:id="rId4" imgW="0" imgH="0" progId="Paint.Picture">
                  <p:embed/>
                </p:oleObj>
              </mc:Choice>
              <mc:Fallback>
                <p:oleObj name="Bitmap Image" r:id="rId4" imgW="0" imgH="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468438"/>
                        <a:ext cx="6477000"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885026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76400" y="228600"/>
            <a:ext cx="6781800" cy="1143000"/>
          </a:xfrm>
        </p:spPr>
        <p:txBody>
          <a:bodyPr>
            <a:normAutofit fontScale="90000"/>
          </a:bodyPr>
          <a:lstStyle/>
          <a:p>
            <a:pPr algn="l" eaLnBrk="1" hangingPunct="1"/>
            <a:r>
              <a:rPr lang="en-US" sz="4000">
                <a:latin typeface="Goudy Old Style" pitchFamily="18" charset="0"/>
              </a:rPr>
              <a:t>  B. Women in the Revolution: 	    	--“Molly Pitcher”</a:t>
            </a:r>
          </a:p>
        </p:txBody>
      </p:sp>
      <p:pic>
        <p:nvPicPr>
          <p:cNvPr id="50182" name="Picture 6" descr="Molly Pitcher"/>
          <p:cNvPicPr>
            <a:picLocks noGrp="1" noChangeAspect="1" noChangeArrowheads="1"/>
          </p:cNvPicPr>
          <p:nvPr>
            <p:ph sz="quarter" idx="2"/>
          </p:nvPr>
        </p:nvPicPr>
        <p:blipFill>
          <a:blip r:embed="rId3" cstate="print"/>
          <a:srcRect/>
          <a:stretch>
            <a:fillRect/>
          </a:stretch>
        </p:blipFill>
        <p:spPr>
          <a:xfrm>
            <a:off x="5334000" y="1447800"/>
            <a:ext cx="3649663" cy="4038600"/>
          </a:xfrm>
          <a:effectLst>
            <a:softEdge rad="112500"/>
          </a:effectLst>
        </p:spPr>
      </p:pic>
      <p:pic>
        <p:nvPicPr>
          <p:cNvPr id="50180" name="Picture 4" descr="molly2"/>
          <p:cNvPicPr>
            <a:picLocks noGrp="1" noChangeAspect="1" noChangeArrowheads="1"/>
          </p:cNvPicPr>
          <p:nvPr>
            <p:ph sz="half" idx="1"/>
          </p:nvPr>
        </p:nvPicPr>
        <p:blipFill>
          <a:blip r:embed="rId4" cstate="print"/>
          <a:srcRect/>
          <a:stretch>
            <a:fillRect/>
          </a:stretch>
        </p:blipFill>
        <p:spPr>
          <a:xfrm>
            <a:off x="1524000" y="3429000"/>
            <a:ext cx="4572000" cy="3184525"/>
          </a:xfrm>
          <a:effectLst>
            <a:softEdge rad="112500"/>
          </a:effectLst>
        </p:spPr>
      </p:pic>
    </p:spTree>
    <p:extLst>
      <p:ext uri="{BB962C8B-B14F-4D97-AF65-F5344CB8AC3E}">
        <p14:creationId xmlns:p14="http://schemas.microsoft.com/office/powerpoint/2010/main" val="1961953074"/>
      </p:ext>
    </p:extLst>
  </p:cSld>
  <p:clrMapOvr>
    <a:masterClrMapping/>
  </p:clrMapOvr>
  <p:transition>
    <p:pull dir="l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samps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0" y="0"/>
            <a:ext cx="4192588" cy="6858000"/>
          </a:xfrm>
          <a:effectLst>
            <a:softEdge rad="112500"/>
          </a:effectLst>
        </p:spPr>
      </p:pic>
    </p:spTree>
    <p:extLst>
      <p:ext uri="{BB962C8B-B14F-4D97-AF65-F5344CB8AC3E}">
        <p14:creationId xmlns:p14="http://schemas.microsoft.com/office/powerpoint/2010/main" val="2496597256"/>
      </p:ext>
    </p:extLst>
  </p:cSld>
  <p:clrMapOvr>
    <a:masterClrMapping/>
  </p:clrMapOvr>
  <p:transition>
    <p:pull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a:xfrm>
            <a:off x="1295400" y="0"/>
            <a:ext cx="7162800" cy="1143000"/>
          </a:xfrm>
        </p:spPr>
        <p:txBody>
          <a:bodyPr/>
          <a:lstStyle/>
          <a:p>
            <a:pPr eaLnBrk="1" hangingPunct="1"/>
            <a:r>
              <a:rPr lang="en-US">
                <a:latin typeface="Goudy Old Style" pitchFamily="18" charset="0"/>
              </a:rPr>
              <a:t>Women supported the cause</a:t>
            </a:r>
          </a:p>
        </p:txBody>
      </p:sp>
      <p:pic>
        <p:nvPicPr>
          <p:cNvPr id="47107" name="Picture 5" descr="womanwithfla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47800" y="1143000"/>
            <a:ext cx="4315539" cy="4800600"/>
          </a:xfrm>
          <a:effectLst>
            <a:softEdge rad="112500"/>
          </a:effectLst>
        </p:spPr>
      </p:pic>
      <p:pic>
        <p:nvPicPr>
          <p:cNvPr id="47108" name="Picture 9" descr="adam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38800" y="1143000"/>
            <a:ext cx="3360738" cy="4876800"/>
          </a:xfrm>
          <a:effectLst>
            <a:softEdge rad="112500"/>
          </a:effectLst>
        </p:spPr>
      </p:pic>
      <p:sp>
        <p:nvSpPr>
          <p:cNvPr id="47109" name="Text Box 11"/>
          <p:cNvSpPr txBox="1">
            <a:spLocks noChangeArrowheads="1"/>
          </p:cNvSpPr>
          <p:nvPr/>
        </p:nvSpPr>
        <p:spPr bwMode="auto">
          <a:xfrm>
            <a:off x="5715000" y="5943600"/>
            <a:ext cx="3429000" cy="523875"/>
          </a:xfrm>
          <a:prstGeom prst="rect">
            <a:avLst/>
          </a:prstGeom>
          <a:solidFill>
            <a:schemeClr val="bg1">
              <a:lumMod val="85000"/>
            </a:schemeClr>
          </a:solidFill>
          <a:ln>
            <a:noFill/>
          </a:ln>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algn="ctr" eaLnBrk="1" hangingPunct="1">
              <a:spcBef>
                <a:spcPct val="50000"/>
              </a:spcBef>
              <a:defRPr/>
            </a:pPr>
            <a:r>
              <a:rPr lang="en-US" sz="2800" dirty="0">
                <a:latin typeface="Goudy Old Style" pitchFamily="18" charset="0"/>
              </a:rPr>
              <a:t>Abigail Adams</a:t>
            </a:r>
          </a:p>
        </p:txBody>
      </p:sp>
    </p:spTree>
    <p:extLst>
      <p:ext uri="{BB962C8B-B14F-4D97-AF65-F5344CB8AC3E}">
        <p14:creationId xmlns:p14="http://schemas.microsoft.com/office/powerpoint/2010/main" val="1155192684"/>
      </p:ext>
    </p:extLst>
  </p:cSld>
  <p:clrMapOvr>
    <a:masterClrMapping/>
  </p:clrMapOvr>
  <p:transition>
    <p:pull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0"/>
            <a:ext cx="7924800" cy="1066800"/>
          </a:xfrm>
        </p:spPr>
        <p:txBody>
          <a:bodyPr/>
          <a:lstStyle/>
          <a:p>
            <a:pPr eaLnBrk="1" hangingPunct="1"/>
            <a:r>
              <a:rPr lang="en-US" sz="3200" b="1" dirty="0"/>
              <a:t>ABIGAIL ADAMS TO JOHN ADAMS</a:t>
            </a:r>
            <a:br>
              <a:rPr lang="en-US" sz="3200" dirty="0"/>
            </a:br>
            <a:r>
              <a:rPr lang="en-US" sz="3200" b="1" dirty="0"/>
              <a:t>MARCH 31, 1776:</a:t>
            </a:r>
            <a:endParaRPr lang="en-US" sz="3200" dirty="0"/>
          </a:p>
        </p:txBody>
      </p:sp>
      <p:sp>
        <p:nvSpPr>
          <p:cNvPr id="48131" name="Rectangle 3"/>
          <p:cNvSpPr>
            <a:spLocks noGrp="1" noChangeArrowheads="1"/>
          </p:cNvSpPr>
          <p:nvPr>
            <p:ph type="body" idx="1"/>
          </p:nvPr>
        </p:nvSpPr>
        <p:spPr>
          <a:xfrm>
            <a:off x="533400" y="1066800"/>
            <a:ext cx="7239000" cy="5638800"/>
          </a:xfrm>
        </p:spPr>
        <p:txBody>
          <a:bodyPr>
            <a:normAutofit lnSpcReduction="10000"/>
          </a:bodyPr>
          <a:lstStyle/>
          <a:p>
            <a:pPr eaLnBrk="1" hangingPunct="1">
              <a:lnSpc>
                <a:spcPct val="80000"/>
              </a:lnSpc>
            </a:pPr>
            <a:r>
              <a:rPr lang="en-US" i="1" dirty="0">
                <a:latin typeface="Goudy Old Style" pitchFamily="18" charset="0"/>
              </a:rPr>
              <a:t>"I long to hear that you have declared an independency. And, by the way, in the new code of laws which I suppose it will be necessary for you to make, I desire you would remember the ladies and be more generous and favorable to them than your ancestors. </a:t>
            </a:r>
          </a:p>
          <a:p>
            <a:pPr eaLnBrk="1" hangingPunct="1">
              <a:lnSpc>
                <a:spcPct val="80000"/>
              </a:lnSpc>
            </a:pPr>
            <a:r>
              <a:rPr lang="en-US" i="1" dirty="0">
                <a:latin typeface="Goudy Old Style" pitchFamily="18" charset="0"/>
              </a:rPr>
              <a:t>"Do not put such unlimited power into the hands of the husbands. </a:t>
            </a:r>
          </a:p>
          <a:p>
            <a:pPr eaLnBrk="1" hangingPunct="1">
              <a:lnSpc>
                <a:spcPct val="80000"/>
              </a:lnSpc>
            </a:pPr>
            <a:r>
              <a:rPr lang="en-US" i="1" dirty="0">
                <a:latin typeface="Goudy Old Style" pitchFamily="18" charset="0"/>
              </a:rPr>
              <a:t>"Remember, all men would be tyrants if they could. If particular care and attention is not paid to the ladies, we are determined to foment a rebellion, and will not hold ourselves bound by any laws in which we have no voice or representation. </a:t>
            </a:r>
          </a:p>
        </p:txBody>
      </p:sp>
    </p:spTree>
    <p:extLst>
      <p:ext uri="{BB962C8B-B14F-4D97-AF65-F5344CB8AC3E}">
        <p14:creationId xmlns:p14="http://schemas.microsoft.com/office/powerpoint/2010/main" val="722932793"/>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0"/>
            <a:ext cx="7543800" cy="1066800"/>
          </a:xfrm>
        </p:spPr>
        <p:txBody>
          <a:bodyPr/>
          <a:lstStyle/>
          <a:p>
            <a:pPr eaLnBrk="1" hangingPunct="1"/>
            <a:r>
              <a:rPr lang="en-US" sz="3200" b="1" dirty="0">
                <a:latin typeface="Goudy Old Style" pitchFamily="18" charset="0"/>
              </a:rPr>
              <a:t>JOHN ADAMS TO ABIGAIL ADAMS</a:t>
            </a:r>
            <a:br>
              <a:rPr lang="en-US" sz="3200" dirty="0">
                <a:latin typeface="Goudy Old Style" pitchFamily="18" charset="0"/>
              </a:rPr>
            </a:br>
            <a:r>
              <a:rPr lang="en-US" sz="3200" b="1" dirty="0">
                <a:latin typeface="Goudy Old Style" pitchFamily="18" charset="0"/>
              </a:rPr>
              <a:t>APRIL 14, 1776</a:t>
            </a:r>
            <a:endParaRPr lang="en-US" sz="3200" dirty="0">
              <a:latin typeface="Goudy Old Style" pitchFamily="18" charset="0"/>
            </a:endParaRPr>
          </a:p>
        </p:txBody>
      </p:sp>
      <p:sp>
        <p:nvSpPr>
          <p:cNvPr id="49155" name="Rectangle 3"/>
          <p:cNvSpPr>
            <a:spLocks noGrp="1" noChangeArrowheads="1"/>
          </p:cNvSpPr>
          <p:nvPr>
            <p:ph type="body" idx="1"/>
          </p:nvPr>
        </p:nvSpPr>
        <p:spPr>
          <a:xfrm>
            <a:off x="685800" y="1295400"/>
            <a:ext cx="7467600" cy="5791200"/>
          </a:xfrm>
        </p:spPr>
        <p:txBody>
          <a:bodyPr/>
          <a:lstStyle/>
          <a:p>
            <a:pPr eaLnBrk="1" hangingPunct="1">
              <a:lnSpc>
                <a:spcPct val="80000"/>
              </a:lnSpc>
            </a:pPr>
            <a:r>
              <a:rPr lang="en-US" sz="2800" i="1" dirty="0">
                <a:latin typeface="Goudy Old Style" pitchFamily="18" charset="0"/>
              </a:rPr>
              <a:t>"As to your extraordinary code of laws, I cannot but laugh.</a:t>
            </a:r>
          </a:p>
          <a:p>
            <a:pPr eaLnBrk="1" hangingPunct="1">
              <a:lnSpc>
                <a:spcPct val="80000"/>
              </a:lnSpc>
            </a:pPr>
            <a:r>
              <a:rPr lang="en-US" sz="2800" i="1" dirty="0">
                <a:latin typeface="Goudy Old Style" pitchFamily="18" charset="0"/>
              </a:rPr>
              <a:t>“…you are so saucy, I won't blot it out. </a:t>
            </a:r>
          </a:p>
          <a:p>
            <a:pPr eaLnBrk="1" hangingPunct="1">
              <a:lnSpc>
                <a:spcPct val="80000"/>
              </a:lnSpc>
            </a:pPr>
            <a:r>
              <a:rPr lang="en-US" sz="2800" i="1" dirty="0">
                <a:latin typeface="Goudy Old Style" pitchFamily="18" charset="0"/>
              </a:rPr>
              <a:t>"Depend upon it, we know better than to repeal our masculine systems. Although they are in full force, you know they are little more than theory. We dare not exert our power in its full latitude. We are obliged to go fair and softly, and, in practice, you know we are the subjects.</a:t>
            </a:r>
          </a:p>
          <a:p>
            <a:pPr eaLnBrk="1" hangingPunct="1">
              <a:lnSpc>
                <a:spcPct val="80000"/>
              </a:lnSpc>
            </a:pPr>
            <a:r>
              <a:rPr lang="en-US" sz="2800" i="1" dirty="0">
                <a:latin typeface="Goudy Old Style" pitchFamily="18" charset="0"/>
              </a:rPr>
              <a:t>"We have only the name of masters, and rather than give up this, which would completely subject us to the despotism of the petticoat, I hope General Washington and all our brave heroes would fight."</a:t>
            </a:r>
          </a:p>
        </p:txBody>
      </p:sp>
    </p:spTree>
    <p:extLst>
      <p:ext uri="{BB962C8B-B14F-4D97-AF65-F5344CB8AC3E}">
        <p14:creationId xmlns:p14="http://schemas.microsoft.com/office/powerpoint/2010/main" val="1137666206"/>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533400"/>
            <a:ext cx="7696200" cy="1066800"/>
          </a:xfrm>
        </p:spPr>
        <p:txBody>
          <a:bodyPr/>
          <a:lstStyle/>
          <a:p>
            <a:pPr eaLnBrk="1" hangingPunct="1"/>
            <a:r>
              <a:rPr lang="en-US" sz="3200" b="1" dirty="0">
                <a:latin typeface="Goudy Old Style" pitchFamily="18" charset="0"/>
              </a:rPr>
              <a:t>ABIGAIL ADAMS TO JOHN ADAMS</a:t>
            </a:r>
            <a:br>
              <a:rPr lang="en-US" sz="3200" dirty="0">
                <a:latin typeface="Goudy Old Style" pitchFamily="18" charset="0"/>
              </a:rPr>
            </a:br>
            <a:r>
              <a:rPr lang="en-US" sz="3200" b="1" dirty="0">
                <a:latin typeface="Goudy Old Style" pitchFamily="18" charset="0"/>
              </a:rPr>
              <a:t>MAY 7, 1776: </a:t>
            </a:r>
            <a:endParaRPr lang="en-US" sz="3200" dirty="0">
              <a:latin typeface="Goudy Old Style" pitchFamily="18" charset="0"/>
            </a:endParaRPr>
          </a:p>
        </p:txBody>
      </p:sp>
      <p:sp>
        <p:nvSpPr>
          <p:cNvPr id="50179" name="Rectangle 3"/>
          <p:cNvSpPr>
            <a:spLocks noGrp="1" noChangeArrowheads="1"/>
          </p:cNvSpPr>
          <p:nvPr>
            <p:ph type="body" idx="1"/>
          </p:nvPr>
        </p:nvSpPr>
        <p:spPr>
          <a:xfrm>
            <a:off x="609600" y="2057400"/>
            <a:ext cx="6934200" cy="2971800"/>
          </a:xfrm>
        </p:spPr>
        <p:txBody>
          <a:bodyPr/>
          <a:lstStyle/>
          <a:p>
            <a:pPr eaLnBrk="1" hangingPunct="1">
              <a:lnSpc>
                <a:spcPct val="80000"/>
              </a:lnSpc>
              <a:buFontTx/>
              <a:buNone/>
            </a:pPr>
            <a:r>
              <a:rPr lang="en-US" b="1" dirty="0"/>
              <a:t>	</a:t>
            </a:r>
            <a:r>
              <a:rPr lang="en-US" b="1" i="1" dirty="0">
                <a:latin typeface="Goudy Old Style" pitchFamily="18" charset="0"/>
              </a:rPr>
              <a:t>	</a:t>
            </a:r>
            <a:r>
              <a:rPr lang="en-US" sz="3600" i="1" dirty="0">
                <a:latin typeface="Goudy Old Style" pitchFamily="18" charset="0"/>
              </a:rPr>
              <a:t>"I cannot say that I think you are very generous to the ladies; for, whilst you are proclaiming peace and good-will to men, emancipating all nations, you insist upon retaining an absolute power over wives.” </a:t>
            </a:r>
            <a:endParaRPr lang="en-US" i="1" dirty="0">
              <a:latin typeface="Goudy Old Style" pitchFamily="18" charset="0"/>
            </a:endParaRPr>
          </a:p>
        </p:txBody>
      </p:sp>
    </p:spTree>
    <p:extLst>
      <p:ext uri="{BB962C8B-B14F-4D97-AF65-F5344CB8AC3E}">
        <p14:creationId xmlns:p14="http://schemas.microsoft.com/office/powerpoint/2010/main" val="1154309877"/>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1114425" y="381000"/>
            <a:ext cx="8001000" cy="5562600"/>
          </a:xfrm>
        </p:spPr>
        <p:txBody>
          <a:bodyPr>
            <a:normAutofit fontScale="92500" lnSpcReduction="10000"/>
          </a:bodyPr>
          <a:lstStyle/>
          <a:p>
            <a:pPr eaLnBrk="1" hangingPunct="1">
              <a:lnSpc>
                <a:spcPct val="90000"/>
              </a:lnSpc>
              <a:spcBef>
                <a:spcPct val="50000"/>
              </a:spcBef>
              <a:buFontTx/>
              <a:buNone/>
            </a:pPr>
            <a:r>
              <a:rPr lang="en-US" dirty="0"/>
              <a:t>		</a:t>
            </a:r>
            <a:r>
              <a:rPr lang="en-US" dirty="0">
                <a:latin typeface="Goudy Old Style" pitchFamily="18" charset="0"/>
              </a:rPr>
              <a:t> Most significant acts: </a:t>
            </a:r>
          </a:p>
          <a:p>
            <a:pPr eaLnBrk="1" hangingPunct="1">
              <a:lnSpc>
                <a:spcPct val="90000"/>
              </a:lnSpc>
              <a:spcBef>
                <a:spcPct val="50000"/>
              </a:spcBef>
              <a:buFontTx/>
              <a:buNone/>
            </a:pPr>
            <a:r>
              <a:rPr lang="en-US" dirty="0">
                <a:latin typeface="Goudy Old Style" pitchFamily="18" charset="0"/>
              </a:rPr>
              <a:t>              1.  Agreed to wage war against Britain</a:t>
            </a:r>
          </a:p>
          <a:p>
            <a:pPr eaLnBrk="1" hangingPunct="1">
              <a:lnSpc>
                <a:spcPct val="90000"/>
              </a:lnSpc>
              <a:spcBef>
                <a:spcPct val="50000"/>
              </a:spcBef>
              <a:buFontTx/>
              <a:buNone/>
            </a:pPr>
            <a:r>
              <a:rPr lang="en-US" dirty="0">
                <a:latin typeface="Goudy Old Style" pitchFamily="18" charset="0"/>
              </a:rPr>
              <a:t>              2.  Appointed </a:t>
            </a:r>
            <a:r>
              <a:rPr lang="en-US" b="1" dirty="0">
                <a:latin typeface="Goudy Old Style" pitchFamily="18" charset="0"/>
              </a:rPr>
              <a:t>George Washington </a:t>
            </a:r>
            <a:r>
              <a:rPr lang="en-US" dirty="0">
                <a:latin typeface="Goudy Old Style" pitchFamily="18" charset="0"/>
              </a:rPr>
              <a:t>as 	          leader of the </a:t>
            </a:r>
            <a:r>
              <a:rPr lang="en-US" b="1" dirty="0">
                <a:latin typeface="Goudy Old Style" pitchFamily="18" charset="0"/>
              </a:rPr>
              <a:t>Continental Army</a:t>
            </a:r>
            <a:r>
              <a:rPr lang="en-US" dirty="0">
                <a:latin typeface="Goudy Old Style" pitchFamily="18" charset="0"/>
              </a:rPr>
              <a:t>	</a:t>
            </a:r>
          </a:p>
          <a:p>
            <a:pPr eaLnBrk="1" hangingPunct="1">
              <a:lnSpc>
                <a:spcPct val="90000"/>
              </a:lnSpc>
              <a:spcBef>
                <a:spcPct val="50000"/>
              </a:spcBef>
              <a:buFontTx/>
              <a:buNone/>
            </a:pPr>
            <a:r>
              <a:rPr lang="en-US" dirty="0">
                <a:latin typeface="Goudy Old Style" pitchFamily="18" charset="0"/>
              </a:rPr>
              <a:t>		</a:t>
            </a:r>
            <a:r>
              <a:rPr lang="en-US" b="1" i="1" dirty="0">
                <a:latin typeface="Goudy Old Style" pitchFamily="18" charset="0"/>
              </a:rPr>
              <a:t>Declaration of the Causes &amp; 	  	  	     Necessity of Taking up Arms</a:t>
            </a:r>
            <a:r>
              <a:rPr lang="en-US" i="1" dirty="0">
                <a:latin typeface="Goudy Old Style" pitchFamily="18" charset="0"/>
              </a:rPr>
              <a:t>, 1775</a:t>
            </a:r>
          </a:p>
          <a:p>
            <a:pPr eaLnBrk="1" hangingPunct="1">
              <a:lnSpc>
                <a:spcPct val="90000"/>
              </a:lnSpc>
              <a:spcBef>
                <a:spcPct val="50000"/>
              </a:spcBef>
              <a:buFontTx/>
              <a:buNone/>
            </a:pPr>
            <a:r>
              <a:rPr lang="en-US" dirty="0">
                <a:latin typeface="Goudy Old Style" pitchFamily="18" charset="0"/>
              </a:rPr>
              <a:t> 		     1. Drafted a 2nd set of grievances to 		         the King &amp; British People</a:t>
            </a:r>
          </a:p>
          <a:p>
            <a:pPr eaLnBrk="1" hangingPunct="1">
              <a:lnSpc>
                <a:spcPct val="90000"/>
              </a:lnSpc>
              <a:spcBef>
                <a:spcPct val="50000"/>
              </a:spcBef>
              <a:buFontTx/>
              <a:buNone/>
            </a:pPr>
            <a:r>
              <a:rPr lang="en-US" dirty="0">
                <a:latin typeface="Goudy Old Style" pitchFamily="18" charset="0"/>
              </a:rPr>
              <a:t> 		     2. Made measures to raise money and 		create an army &amp; navy</a:t>
            </a:r>
          </a:p>
          <a:p>
            <a:pPr eaLnBrk="1" hangingPunct="1">
              <a:lnSpc>
                <a:spcPct val="90000"/>
              </a:lnSpc>
              <a:spcBef>
                <a:spcPct val="50000"/>
              </a:spcBef>
              <a:buFontTx/>
              <a:buNone/>
            </a:pPr>
            <a:r>
              <a:rPr lang="en-US" dirty="0">
                <a:latin typeface="Goudy Old Style" pitchFamily="18" charset="0"/>
              </a:rPr>
              <a:t> 	</a:t>
            </a:r>
          </a:p>
        </p:txBody>
      </p:sp>
    </p:spTree>
    <p:extLst>
      <p:ext uri="{BB962C8B-B14F-4D97-AF65-F5344CB8AC3E}">
        <p14:creationId xmlns:p14="http://schemas.microsoft.com/office/powerpoint/2010/main" val="1473582178"/>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p:cTn id="7" dur="500" fill="hold"/>
                                        <p:tgtEl>
                                          <p:spTgt spid="34819">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4819">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4819">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4819">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481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4819">
                                            <p:txEl>
                                              <p:pRg st="2" end="2"/>
                                            </p:txEl>
                                          </p:spTgt>
                                        </p:tgtEl>
                                        <p:attrNameLst>
                                          <p:attrName>style.visibility</p:attrName>
                                        </p:attrNameLst>
                                      </p:cBhvr>
                                      <p:to>
                                        <p:strVal val="visible"/>
                                      </p:to>
                                    </p:set>
                                    <p:anim calcmode="lin" valueType="num">
                                      <p:cBhvr>
                                        <p:cTn id="16" dur="500" fill="hold"/>
                                        <p:tgtEl>
                                          <p:spTgt spid="34819">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4819">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4819">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4819">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481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p:cTn id="25" dur="500" fill="hold"/>
                                        <p:tgtEl>
                                          <p:spTgt spid="34819">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34819">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34819">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34819">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3481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4819">
                                            <p:txEl>
                                              <p:pRg st="4" end="4"/>
                                            </p:txEl>
                                          </p:spTgt>
                                        </p:tgtEl>
                                        <p:attrNameLst>
                                          <p:attrName>style.visibility</p:attrName>
                                        </p:attrNameLst>
                                      </p:cBhvr>
                                      <p:to>
                                        <p:strVal val="visible"/>
                                      </p:to>
                                    </p:set>
                                    <p:anim calcmode="lin" valueType="num">
                                      <p:cBhvr>
                                        <p:cTn id="34" dur="500" fill="hold"/>
                                        <p:tgtEl>
                                          <p:spTgt spid="34819">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34819">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34819">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34819">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34819">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4819">
                                            <p:txEl>
                                              <p:pRg st="5" end="5"/>
                                            </p:txEl>
                                          </p:spTgt>
                                        </p:tgtEl>
                                        <p:attrNameLst>
                                          <p:attrName>style.visibility</p:attrName>
                                        </p:attrNameLst>
                                      </p:cBhvr>
                                      <p:to>
                                        <p:strVal val="visible"/>
                                      </p:to>
                                    </p:set>
                                    <p:anim calcmode="lin" valueType="num">
                                      <p:cBhvr>
                                        <p:cTn id="43" dur="500" fill="hold"/>
                                        <p:tgtEl>
                                          <p:spTgt spid="34819">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34819">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34819">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34819">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00200" y="152400"/>
            <a:ext cx="6858000" cy="2133600"/>
          </a:xfrm>
        </p:spPr>
        <p:txBody>
          <a:bodyPr/>
          <a:lstStyle/>
          <a:p>
            <a:pPr algn="l" eaLnBrk="1" hangingPunct="1"/>
            <a:r>
              <a:rPr lang="en-US" sz="3200" dirty="0">
                <a:latin typeface="Goudy Old Style" pitchFamily="18" charset="0"/>
              </a:rPr>
              <a:t>  African Americans</a:t>
            </a:r>
            <a:br>
              <a:rPr lang="en-US" sz="3200" dirty="0">
                <a:latin typeface="Goudy Old Style" pitchFamily="18" charset="0"/>
              </a:rPr>
            </a:br>
            <a:r>
              <a:rPr lang="en-US" sz="3200" dirty="0">
                <a:latin typeface="Goudy Old Style" pitchFamily="18" charset="0"/>
              </a:rPr>
              <a:t>      1. 5,000 fought for the U.S.</a:t>
            </a:r>
            <a:br>
              <a:rPr lang="en-US" sz="3200" dirty="0">
                <a:latin typeface="Goudy Old Style" pitchFamily="18" charset="0"/>
              </a:rPr>
            </a:br>
            <a:r>
              <a:rPr lang="en-US" sz="3200" dirty="0">
                <a:latin typeface="Goudy Old Style" pitchFamily="18" charset="0"/>
              </a:rPr>
              <a:t>      2. Nearly 30,000 fought for Britain		-- Why?</a:t>
            </a:r>
          </a:p>
        </p:txBody>
      </p:sp>
      <p:pic>
        <p:nvPicPr>
          <p:cNvPr id="140295" name="Picture 7" descr="http://www.whitsett-wall.com/Assets/Graphics/Cowpens.jpg"/>
          <p:cNvPicPr>
            <a:picLocks noChangeAspect="1" noChangeArrowheads="1"/>
          </p:cNvPicPr>
          <p:nvPr/>
        </p:nvPicPr>
        <p:blipFill>
          <a:blip r:embed="rId3" cstate="print"/>
          <a:srcRect/>
          <a:stretch>
            <a:fillRect/>
          </a:stretch>
        </p:blipFill>
        <p:spPr bwMode="auto">
          <a:xfrm>
            <a:off x="4857750" y="1600200"/>
            <a:ext cx="4286250" cy="2733676"/>
          </a:xfrm>
          <a:prstGeom prst="rect">
            <a:avLst/>
          </a:prstGeom>
          <a:ln>
            <a:noFill/>
          </a:ln>
          <a:effectLst>
            <a:softEdge rad="112500"/>
          </a:effectLst>
        </p:spPr>
      </p:pic>
      <p:pic>
        <p:nvPicPr>
          <p:cNvPr id="140293" name="Picture 5" descr="http://www.johnhorse.com/imgszz/majpiersonzz.jpg"/>
          <p:cNvPicPr>
            <a:picLocks noChangeAspect="1" noChangeArrowheads="1"/>
          </p:cNvPicPr>
          <p:nvPr/>
        </p:nvPicPr>
        <p:blipFill>
          <a:blip r:embed="rId4" cstate="print"/>
          <a:srcRect/>
          <a:stretch>
            <a:fillRect/>
          </a:stretch>
        </p:blipFill>
        <p:spPr bwMode="auto">
          <a:xfrm>
            <a:off x="1447800" y="2407147"/>
            <a:ext cx="3219450" cy="4450853"/>
          </a:xfrm>
          <a:prstGeom prst="rect">
            <a:avLst/>
          </a:prstGeom>
          <a:ln>
            <a:noFill/>
          </a:ln>
          <a:effectLst>
            <a:softEdge rad="112500"/>
          </a:effectLst>
        </p:spPr>
      </p:pic>
      <p:sp>
        <p:nvSpPr>
          <p:cNvPr id="7" name="TextBox 6"/>
          <p:cNvSpPr txBox="1"/>
          <p:nvPr/>
        </p:nvSpPr>
        <p:spPr>
          <a:xfrm>
            <a:off x="4648200" y="5638800"/>
            <a:ext cx="3733800" cy="1077913"/>
          </a:xfrm>
          <a:prstGeom prst="rect">
            <a:avLst/>
          </a:prstGeom>
          <a:solidFill>
            <a:schemeClr val="bg1">
              <a:lumMod val="65000"/>
            </a:schemeClr>
          </a:solidFill>
        </p:spPr>
        <p:txBody>
          <a:bodyPr>
            <a:spAutoFit/>
          </a:bodyPr>
          <a:lstStyle/>
          <a:p>
            <a:pPr algn="ctr">
              <a:defRPr/>
            </a:pPr>
            <a:r>
              <a:rPr lang="en-US" sz="1600" dirty="0">
                <a:latin typeface="Goudy Old Style" pitchFamily="18" charset="0"/>
              </a:rPr>
              <a:t>"The Death of Major Pierson,” John Singleton Copley, 1782-84. An African American soldier fighting for Britain is shown in a detail from the painting </a:t>
            </a:r>
          </a:p>
        </p:txBody>
      </p:sp>
      <p:sp>
        <p:nvSpPr>
          <p:cNvPr id="51206" name="TextBox 8"/>
          <p:cNvSpPr txBox="1">
            <a:spLocks noChangeArrowheads="1"/>
          </p:cNvSpPr>
          <p:nvPr/>
        </p:nvSpPr>
        <p:spPr bwMode="auto">
          <a:xfrm>
            <a:off x="5029200" y="4267200"/>
            <a:ext cx="4038600" cy="10779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algn="ctr" eaLnBrk="1" hangingPunct="1"/>
            <a:r>
              <a:rPr lang="en-US" sz="1600">
                <a:latin typeface="Goudy Old Style" pitchFamily="18" charset="0"/>
              </a:rPr>
              <a:t>“Battle of Cowpens, William Raney, 1845. An unnamed black patriot fires his pistol at the redcoats and saves the life of Col William Washington.</a:t>
            </a:r>
          </a:p>
        </p:txBody>
      </p:sp>
    </p:spTree>
    <p:extLst>
      <p:ext uri="{BB962C8B-B14F-4D97-AF65-F5344CB8AC3E}">
        <p14:creationId xmlns:p14="http://schemas.microsoft.com/office/powerpoint/2010/main" val="1947405146"/>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325" y="4648200"/>
            <a:ext cx="7700963" cy="1371600"/>
          </a:xfrm>
          <a:solidFill>
            <a:schemeClr val="bg1">
              <a:lumMod val="75000"/>
            </a:schemeClr>
          </a:solidFill>
        </p:spPr>
        <p:txBody>
          <a:bodyPr/>
          <a:lstStyle/>
          <a:p>
            <a:pPr>
              <a:defRPr/>
            </a:pPr>
            <a:r>
              <a:rPr lang="en-US" sz="2800" dirty="0"/>
              <a:t>1780 drawing of American soldiers from the Yorktown campaign shows a black infantryman from the 1st Rhode Island Regiment</a:t>
            </a:r>
          </a:p>
        </p:txBody>
      </p:sp>
      <p:pic>
        <p:nvPicPr>
          <p:cNvPr id="129026" name="Picture 2" descr="http://upload.wikimedia.org/wikipedia/commons/0/02/American_Foot_Soldi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7379361" cy="4267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79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152400"/>
            <a:ext cx="6705600" cy="1143000"/>
          </a:xfrm>
        </p:spPr>
        <p:txBody>
          <a:bodyPr/>
          <a:lstStyle/>
          <a:p>
            <a:pPr algn="l" eaLnBrk="1" hangingPunct="1"/>
            <a:r>
              <a:rPr lang="en-US" sz="3200" dirty="0">
                <a:latin typeface="Goudy Old Style" pitchFamily="18" charset="0"/>
              </a:rPr>
              <a:t>Native Americans</a:t>
            </a:r>
          </a:p>
        </p:txBody>
      </p:sp>
      <p:sp>
        <p:nvSpPr>
          <p:cNvPr id="51203" name="Rectangle 3"/>
          <p:cNvSpPr>
            <a:spLocks noGrp="1" noChangeArrowheads="1"/>
          </p:cNvSpPr>
          <p:nvPr>
            <p:ph type="body" idx="1"/>
          </p:nvPr>
        </p:nvSpPr>
        <p:spPr>
          <a:xfrm>
            <a:off x="1524000" y="1143000"/>
            <a:ext cx="6934200" cy="4114800"/>
          </a:xfrm>
        </p:spPr>
        <p:txBody>
          <a:bodyPr/>
          <a:lstStyle/>
          <a:p>
            <a:pPr eaLnBrk="1" hangingPunct="1">
              <a:buFontTx/>
              <a:buNone/>
            </a:pPr>
            <a:r>
              <a:rPr lang="en-US"/>
              <a:t>     </a:t>
            </a:r>
            <a:r>
              <a:rPr lang="en-US">
                <a:latin typeface="Goudy Old Style" pitchFamily="18" charset="0"/>
              </a:rPr>
              <a:t>1. Most who fought in the war sided    	with Britain since the U.S. seemed a 	much larger threat in terms of land 	expansion.</a:t>
            </a:r>
          </a:p>
          <a:p>
            <a:pPr eaLnBrk="1" hangingPunct="1">
              <a:buFontTx/>
              <a:buNone/>
            </a:pPr>
            <a:r>
              <a:rPr lang="en-US">
                <a:latin typeface="Goudy Old Style" pitchFamily="18" charset="0"/>
              </a:rPr>
              <a:t>     2. Iroquois forced to				move to Canada					after the war.</a:t>
            </a:r>
          </a:p>
        </p:txBody>
      </p:sp>
      <p:pic>
        <p:nvPicPr>
          <p:cNvPr id="51204" name="Picture 5" descr="Joseph Brant, painted in London by Gilbert Stuart in 17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90800"/>
            <a:ext cx="3505200" cy="4323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0" y="5265738"/>
            <a:ext cx="3200400" cy="1323975"/>
          </a:xfrm>
          <a:prstGeom prst="rect">
            <a:avLst/>
          </a:prstGeom>
          <a:solidFill>
            <a:schemeClr val="bg1">
              <a:lumMod val="65000"/>
            </a:schemeClr>
          </a:solidFill>
        </p:spPr>
        <p:txBody>
          <a:bodyPr>
            <a:spAutoFit/>
          </a:bodyPr>
          <a:lstStyle/>
          <a:p>
            <a:pPr algn="ctr">
              <a:defRPr/>
            </a:pPr>
            <a:r>
              <a:rPr lang="en-US" sz="1600" dirty="0">
                <a:latin typeface="Goudy Old Style" pitchFamily="18" charset="0"/>
              </a:rPr>
              <a:t>Iroquois Mohawk chief, Joseph “Monster” Brant, fought led his troops on behalf of Great Britain during the Revolution. Gilbert Stuart, 1786</a:t>
            </a:r>
          </a:p>
        </p:txBody>
      </p:sp>
    </p:spTree>
    <p:extLst>
      <p:ext uri="{BB962C8B-B14F-4D97-AF65-F5344CB8AC3E}">
        <p14:creationId xmlns:p14="http://schemas.microsoft.com/office/powerpoint/2010/main" val="392111849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arn(inVertical)">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arn(inVertical)">
                                      <p:cBhvr>
                                        <p:cTn id="12" dur="500"/>
                                        <p:tgtEl>
                                          <p:spTgt spid="5120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51204"/>
                                        </p:tgtEl>
                                        <p:attrNameLst>
                                          <p:attrName>style.visibility</p:attrName>
                                        </p:attrNameLst>
                                      </p:cBhvr>
                                      <p:to>
                                        <p:strVal val="visible"/>
                                      </p:to>
                                    </p:set>
                                    <p:animEffect transition="in" filter="barn(inVertical)">
                                      <p:cBhvr>
                                        <p:cTn id="18"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914400" y="0"/>
            <a:ext cx="8229600" cy="1524000"/>
          </a:xfrm>
        </p:spPr>
        <p:txBody>
          <a:bodyPr>
            <a:normAutofit fontScale="90000"/>
          </a:bodyPr>
          <a:lstStyle/>
          <a:p>
            <a:pPr eaLnBrk="1" hangingPunct="1"/>
            <a:r>
              <a:rPr lang="en-US" sz="3200" b="1" u="sng">
                <a:solidFill>
                  <a:schemeClr val="tx1"/>
                </a:solidFill>
                <a:latin typeface="Goudy Old Style" pitchFamily="18" charset="0"/>
              </a:rPr>
              <a:t>Memory Aid for Events Leading up to the Revolution:</a:t>
            </a:r>
            <a:br>
              <a:rPr lang="en-US" sz="6000">
                <a:solidFill>
                  <a:schemeClr val="tx1"/>
                </a:solidFill>
              </a:rPr>
            </a:br>
            <a:endParaRPr lang="en-US"/>
          </a:p>
        </p:txBody>
      </p:sp>
      <p:sp>
        <p:nvSpPr>
          <p:cNvPr id="54275" name="Content Placeholder 2"/>
          <p:cNvSpPr>
            <a:spLocks noGrp="1"/>
          </p:cNvSpPr>
          <p:nvPr>
            <p:ph idx="1"/>
          </p:nvPr>
        </p:nvSpPr>
        <p:spPr>
          <a:xfrm>
            <a:off x="1371600" y="1066800"/>
            <a:ext cx="7772400" cy="5791200"/>
          </a:xfrm>
        </p:spPr>
        <p:txBody>
          <a:bodyPr/>
          <a:lstStyle/>
          <a:p>
            <a:pPr eaLnBrk="1" hangingPunct="1"/>
            <a:r>
              <a:rPr lang="en-US" sz="2800" b="1" u="sng">
                <a:solidFill>
                  <a:srgbClr val="FF0000"/>
                </a:solidFill>
              </a:rPr>
              <a:t>P</a:t>
            </a:r>
            <a:r>
              <a:rPr lang="en-US" sz="2800"/>
              <a:t>retty             </a:t>
            </a:r>
            <a:r>
              <a:rPr lang="en-US" sz="2800" b="1">
                <a:solidFill>
                  <a:srgbClr val="FF0000"/>
                </a:solidFill>
              </a:rPr>
              <a:t>P</a:t>
            </a:r>
            <a:r>
              <a:rPr lang="en-US" sz="2800"/>
              <a:t>roclamation of 1763</a:t>
            </a:r>
          </a:p>
          <a:p>
            <a:pPr eaLnBrk="1" hangingPunct="1"/>
            <a:r>
              <a:rPr lang="en-US" sz="2800" b="1" u="sng">
                <a:solidFill>
                  <a:srgbClr val="FF0000"/>
                </a:solidFill>
              </a:rPr>
              <a:t>S</a:t>
            </a:r>
            <a:r>
              <a:rPr lang="en-US" sz="2800"/>
              <a:t>illy                </a:t>
            </a:r>
            <a:r>
              <a:rPr lang="en-US" sz="2800" b="1">
                <a:solidFill>
                  <a:srgbClr val="FF0000"/>
                </a:solidFill>
              </a:rPr>
              <a:t>S</a:t>
            </a:r>
            <a:r>
              <a:rPr lang="en-US" sz="2800"/>
              <a:t>tamp Act, 1765</a:t>
            </a:r>
          </a:p>
          <a:p>
            <a:pPr eaLnBrk="1" hangingPunct="1"/>
            <a:r>
              <a:rPr lang="en-US" sz="2800" b="1" u="sng">
                <a:solidFill>
                  <a:srgbClr val="FF0000"/>
                </a:solidFill>
              </a:rPr>
              <a:t>T</a:t>
            </a:r>
            <a:r>
              <a:rPr lang="en-US" sz="2800"/>
              <a:t>ammy           </a:t>
            </a:r>
            <a:r>
              <a:rPr lang="en-US" sz="2800" b="1">
                <a:solidFill>
                  <a:srgbClr val="FF0000"/>
                </a:solidFill>
              </a:rPr>
              <a:t>T</a:t>
            </a:r>
            <a:r>
              <a:rPr lang="en-US" sz="2800"/>
              <a:t>ownshend Acts, 1767</a:t>
            </a:r>
          </a:p>
          <a:p>
            <a:pPr eaLnBrk="1" hangingPunct="1"/>
            <a:r>
              <a:rPr lang="en-US" sz="2800" b="1" u="sng">
                <a:solidFill>
                  <a:srgbClr val="FF0000"/>
                </a:solidFill>
              </a:rPr>
              <a:t>B</a:t>
            </a:r>
            <a:r>
              <a:rPr lang="en-US" sz="2800"/>
              <a:t>aked              </a:t>
            </a:r>
            <a:r>
              <a:rPr lang="en-US" sz="2800" b="1">
                <a:solidFill>
                  <a:srgbClr val="FF0000"/>
                </a:solidFill>
              </a:rPr>
              <a:t>B</a:t>
            </a:r>
            <a:r>
              <a:rPr lang="en-US" sz="2800"/>
              <a:t>oston Massacre, 1770</a:t>
            </a:r>
          </a:p>
          <a:p>
            <a:pPr eaLnBrk="1" hangingPunct="1"/>
            <a:r>
              <a:rPr lang="en-US" sz="2800" b="1" u="sng">
                <a:solidFill>
                  <a:srgbClr val="FF0000"/>
                </a:solidFill>
              </a:rPr>
              <a:t>T</a:t>
            </a:r>
            <a:r>
              <a:rPr lang="en-US" sz="2800"/>
              <a:t>ea                  </a:t>
            </a:r>
            <a:r>
              <a:rPr lang="en-US" sz="2800" b="1">
                <a:solidFill>
                  <a:srgbClr val="FF0000"/>
                </a:solidFill>
              </a:rPr>
              <a:t>T</a:t>
            </a:r>
            <a:r>
              <a:rPr lang="en-US" sz="2800"/>
              <a:t>ea Act, 1773</a:t>
            </a:r>
          </a:p>
          <a:p>
            <a:pPr eaLnBrk="1" hangingPunct="1"/>
            <a:r>
              <a:rPr lang="en-US" sz="2800" b="1" u="sng">
                <a:solidFill>
                  <a:srgbClr val="FF0000"/>
                </a:solidFill>
              </a:rPr>
              <a:t>C</a:t>
            </a:r>
            <a:r>
              <a:rPr lang="en-US" sz="2800"/>
              <a:t>ookies           </a:t>
            </a:r>
            <a:r>
              <a:rPr lang="en-US" sz="2800" b="1">
                <a:solidFill>
                  <a:srgbClr val="FF0000"/>
                </a:solidFill>
              </a:rPr>
              <a:t>C</a:t>
            </a:r>
            <a:r>
              <a:rPr lang="en-US" sz="2800"/>
              <a:t>ommittees of Correspondence</a:t>
            </a:r>
          </a:p>
          <a:p>
            <a:pPr eaLnBrk="1" hangingPunct="1"/>
            <a:r>
              <a:rPr lang="en-US" sz="2800" b="1" u="sng">
                <a:solidFill>
                  <a:srgbClr val="FF0000"/>
                </a:solidFill>
              </a:rPr>
              <a:t>I</a:t>
            </a:r>
            <a:r>
              <a:rPr lang="en-US" sz="2800"/>
              <a:t>nside             “</a:t>
            </a:r>
            <a:r>
              <a:rPr lang="en-US" sz="2800" b="1">
                <a:solidFill>
                  <a:srgbClr val="FF0000"/>
                </a:solidFill>
              </a:rPr>
              <a:t>I</a:t>
            </a:r>
            <a:r>
              <a:rPr lang="en-US" sz="2800"/>
              <a:t>ntolerable Acts,” 1774</a:t>
            </a:r>
          </a:p>
          <a:p>
            <a:pPr eaLnBrk="1" hangingPunct="1"/>
            <a:r>
              <a:rPr lang="en-US" sz="2800" b="1" u="sng">
                <a:solidFill>
                  <a:srgbClr val="FF0000"/>
                </a:solidFill>
              </a:rPr>
              <a:t>F</a:t>
            </a:r>
            <a:r>
              <a:rPr lang="en-US" sz="2800"/>
              <a:t>reshly            </a:t>
            </a:r>
            <a:r>
              <a:rPr lang="en-US" sz="2800" b="1">
                <a:solidFill>
                  <a:srgbClr val="FF0000"/>
                </a:solidFill>
              </a:rPr>
              <a:t>F</a:t>
            </a:r>
            <a:r>
              <a:rPr lang="en-US" sz="2800"/>
              <a:t>irst Continental Congress, 1774</a:t>
            </a:r>
          </a:p>
          <a:p>
            <a:pPr eaLnBrk="1" hangingPunct="1"/>
            <a:r>
              <a:rPr lang="en-US" sz="2800" b="1" u="sng">
                <a:solidFill>
                  <a:srgbClr val="FF0000"/>
                </a:solidFill>
              </a:rPr>
              <a:t>L</a:t>
            </a:r>
            <a:r>
              <a:rPr lang="en-US" sz="2800"/>
              <a:t>ayered           </a:t>
            </a:r>
            <a:r>
              <a:rPr lang="en-US" sz="2800" b="1">
                <a:solidFill>
                  <a:srgbClr val="FF0000"/>
                </a:solidFill>
              </a:rPr>
              <a:t>L</a:t>
            </a:r>
            <a:r>
              <a:rPr lang="en-US" sz="2800"/>
              <a:t>exington and Concord, 1775</a:t>
            </a:r>
          </a:p>
          <a:p>
            <a:pPr eaLnBrk="1" hangingPunct="1"/>
            <a:r>
              <a:rPr lang="en-US" sz="2800" b="1" u="sng">
                <a:solidFill>
                  <a:srgbClr val="FF0000"/>
                </a:solidFill>
              </a:rPr>
              <a:t>S</a:t>
            </a:r>
            <a:r>
              <a:rPr lang="en-US" sz="2800"/>
              <a:t>picy               </a:t>
            </a:r>
            <a:r>
              <a:rPr lang="en-US" sz="2800" b="1">
                <a:solidFill>
                  <a:srgbClr val="FF0000"/>
                </a:solidFill>
              </a:rPr>
              <a:t>S</a:t>
            </a:r>
            <a:r>
              <a:rPr lang="en-US" sz="2800"/>
              <a:t>econd Continental Congress, 1775</a:t>
            </a:r>
          </a:p>
          <a:p>
            <a:pPr eaLnBrk="1" hangingPunct="1"/>
            <a:r>
              <a:rPr lang="en-US" sz="2800" b="1" u="sng">
                <a:solidFill>
                  <a:srgbClr val="FF0000"/>
                </a:solidFill>
              </a:rPr>
              <a:t>D</a:t>
            </a:r>
            <a:r>
              <a:rPr lang="en-US" sz="2800"/>
              <a:t>ough             </a:t>
            </a:r>
            <a:r>
              <a:rPr lang="en-US" sz="2800" b="1">
                <a:solidFill>
                  <a:srgbClr val="FF0000"/>
                </a:solidFill>
              </a:rPr>
              <a:t>D</a:t>
            </a:r>
            <a:r>
              <a:rPr lang="en-US" sz="2800"/>
              <a:t>eclaration of Independence, 1776</a:t>
            </a:r>
          </a:p>
          <a:p>
            <a:pPr eaLnBrk="1" hangingPunct="1">
              <a:buFontTx/>
              <a:buNone/>
            </a:pPr>
            <a:endParaRPr lang="en-US"/>
          </a:p>
        </p:txBody>
      </p:sp>
    </p:spTree>
    <p:extLst>
      <p:ext uri="{BB962C8B-B14F-4D97-AF65-F5344CB8AC3E}">
        <p14:creationId xmlns:p14="http://schemas.microsoft.com/office/powerpoint/2010/main" val="3496621288"/>
      </p:ext>
    </p:extLst>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0" y="304800"/>
            <a:ext cx="6934200" cy="1143000"/>
          </a:xfrm>
        </p:spPr>
        <p:txBody>
          <a:bodyPr/>
          <a:lstStyle/>
          <a:p>
            <a:pPr algn="l" eaLnBrk="1" hangingPunct="1"/>
            <a:r>
              <a:rPr lang="en-US" sz="3200" b="1" dirty="0">
                <a:latin typeface="Goudy Old Style" pitchFamily="18" charset="0"/>
              </a:rPr>
              <a:t>Olive Branch Petition</a:t>
            </a:r>
          </a:p>
        </p:txBody>
      </p:sp>
      <p:sp>
        <p:nvSpPr>
          <p:cNvPr id="6147" name="Content Placeholder 2"/>
          <p:cNvSpPr>
            <a:spLocks noGrp="1"/>
          </p:cNvSpPr>
          <p:nvPr>
            <p:ph idx="1"/>
          </p:nvPr>
        </p:nvSpPr>
        <p:spPr>
          <a:xfrm>
            <a:off x="2057400" y="1219200"/>
            <a:ext cx="6781800" cy="4114800"/>
          </a:xfrm>
        </p:spPr>
        <p:txBody>
          <a:bodyPr/>
          <a:lstStyle/>
          <a:p>
            <a:pPr eaLnBrk="1" hangingPunct="1">
              <a:buFontTx/>
              <a:buNone/>
            </a:pPr>
            <a:r>
              <a:rPr lang="en-US">
                <a:latin typeface="Goudy Old Style" pitchFamily="18" charset="0"/>
              </a:rPr>
              <a:t>-- Moderates in Congress, (e.g. John Dickinson) sought to prevent a full-scale war by pledging loyalty to the King but directly appealing to him to repeal the “Intolerable Acts.”</a:t>
            </a:r>
          </a:p>
        </p:txBody>
      </p:sp>
      <p:pic>
        <p:nvPicPr>
          <p:cNvPr id="159746" name="Picture 2" descr="http://cache.eb.com/eb/image?id=65242&amp;rendTypeId=4"/>
          <p:cNvPicPr>
            <a:picLocks noChangeAspect="1" noChangeArrowheads="1"/>
          </p:cNvPicPr>
          <p:nvPr/>
        </p:nvPicPr>
        <p:blipFill>
          <a:blip r:embed="rId2" cstate="print"/>
          <a:srcRect/>
          <a:stretch>
            <a:fillRect/>
          </a:stretch>
        </p:blipFill>
        <p:spPr bwMode="auto">
          <a:xfrm>
            <a:off x="6613399" y="3657600"/>
            <a:ext cx="2530601" cy="3124200"/>
          </a:xfrm>
          <a:prstGeom prst="rect">
            <a:avLst/>
          </a:prstGeom>
          <a:ln>
            <a:noFill/>
          </a:ln>
          <a:effectLst>
            <a:softEdge rad="112500"/>
          </a:effectLst>
        </p:spPr>
      </p:pic>
    </p:spTree>
    <p:extLst>
      <p:ext uri="{BB962C8B-B14F-4D97-AF65-F5344CB8AC3E}">
        <p14:creationId xmlns:p14="http://schemas.microsoft.com/office/powerpoint/2010/main" val="289871960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14400" y="9525"/>
            <a:ext cx="78486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ts val="600"/>
              </a:spcBef>
            </a:pPr>
            <a:r>
              <a:rPr lang="en-US" dirty="0">
                <a:latin typeface="Goudy Old Style" pitchFamily="18" charset="0"/>
              </a:rPr>
              <a:t>	Early American Victories</a:t>
            </a:r>
          </a:p>
          <a:p>
            <a:pPr eaLnBrk="1" hangingPunct="1">
              <a:spcBef>
                <a:spcPts val="600"/>
              </a:spcBef>
            </a:pPr>
            <a:r>
              <a:rPr lang="en-US" dirty="0">
                <a:latin typeface="Goudy Old Style" pitchFamily="18" charset="0"/>
              </a:rPr>
              <a:t> 	A. Ticonderoga and Crown Point (May 	    	     1775)  (Ethan Allen-</a:t>
            </a:r>
            <a:r>
              <a:rPr lang="en-US" dirty="0" err="1">
                <a:latin typeface="Goudy Old Style" pitchFamily="18" charset="0"/>
              </a:rPr>
              <a:t>Vt</a:t>
            </a:r>
            <a:r>
              <a:rPr lang="en-US" dirty="0">
                <a:latin typeface="Goudy Old Style" pitchFamily="18" charset="0"/>
              </a:rPr>
              <a:t>, Benedict 		Arnold-Ct						</a:t>
            </a:r>
            <a:r>
              <a:rPr lang="en-US" b="1" dirty="0">
                <a:latin typeface="Goudy Old Style" pitchFamily="18" charset="0"/>
              </a:rPr>
              <a:t> </a:t>
            </a:r>
          </a:p>
          <a:p>
            <a:pPr eaLnBrk="1" hangingPunct="1">
              <a:spcBef>
                <a:spcPts val="600"/>
              </a:spcBef>
            </a:pPr>
            <a:r>
              <a:rPr lang="en-US" b="1" dirty="0">
                <a:latin typeface="Goudy Old Style" pitchFamily="18" charset="0"/>
              </a:rPr>
              <a:t>	</a:t>
            </a:r>
            <a:r>
              <a:rPr lang="en-US" dirty="0">
                <a:latin typeface="Goudy Old Style" pitchFamily="18" charset="0"/>
              </a:rPr>
              <a:t>B. </a:t>
            </a:r>
            <a:r>
              <a:rPr lang="en-US" b="1" dirty="0">
                <a:latin typeface="Goudy Old Style" pitchFamily="18" charset="0"/>
              </a:rPr>
              <a:t>Bunker Hill</a:t>
            </a:r>
            <a:r>
              <a:rPr lang="en-US" dirty="0">
                <a:latin typeface="Goudy Old Style" pitchFamily="18" charset="0"/>
              </a:rPr>
              <a:t> (June 1775) 			    	    -- Seen as American victory; bloodiest 	       battle of the war					    -- Britain abandoned Boston and 	  	       focused on New York	</a:t>
            </a:r>
            <a:r>
              <a:rPr lang="en-US" dirty="0">
                <a:latin typeface="Times New Roman" pitchFamily="18" charset="0"/>
              </a:rPr>
              <a:t>	</a:t>
            </a:r>
          </a:p>
        </p:txBody>
      </p:sp>
      <p:pic>
        <p:nvPicPr>
          <p:cNvPr id="5128" name="Picture 8" descr="0617battle"/>
          <p:cNvPicPr>
            <a:picLocks noChangeAspect="1" noChangeArrowheads="1"/>
          </p:cNvPicPr>
          <p:nvPr/>
        </p:nvPicPr>
        <p:blipFill>
          <a:blip r:embed="rId3" cstate="print"/>
          <a:srcRect/>
          <a:stretch>
            <a:fillRect/>
          </a:stretch>
        </p:blipFill>
        <p:spPr bwMode="auto">
          <a:xfrm>
            <a:off x="1562101" y="4724400"/>
            <a:ext cx="2324099" cy="1947508"/>
          </a:xfrm>
          <a:prstGeom prst="rect">
            <a:avLst/>
          </a:prstGeom>
          <a:ln>
            <a:noFill/>
          </a:ln>
          <a:effectLst>
            <a:softEdge rad="112500"/>
          </a:effectLst>
        </p:spPr>
      </p:pic>
      <p:pic>
        <p:nvPicPr>
          <p:cNvPr id="7174" name="Picture 6" descr="File:Bunker Hill by Py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678493"/>
            <a:ext cx="3117198" cy="2116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32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additive="base">
                                        <p:cTn id="7"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 calcmode="lin" valueType="num">
                                      <p:cBhvr additive="base">
                                        <p:cTn id="13"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2" end="2"/>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499"/>
                                          </p:stCondLst>
                                        </p:cTn>
                                        <p:tgtEl>
                                          <p:spTgt spid="5128"/>
                                        </p:tgtEl>
                                        <p:attrNameLst>
                                          <p:attrName>style.visibility</p:attrName>
                                        </p:attrNameLst>
                                      </p:cBhvr>
                                      <p:to>
                                        <p:strVal val="visible"/>
                                      </p:to>
                                    </p:set>
                                  </p:childTnLst>
                                </p:cTn>
                              </p:par>
                              <p:par>
                                <p:cTn id="17" presetID="22" presetClass="entr" presetSubtype="4"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wipe(down)">
                                      <p:cBhvr>
                                        <p:cTn id="19"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8"/>
          <p:cNvSpPr>
            <a:spLocks noGrp="1"/>
          </p:cNvSpPr>
          <p:nvPr>
            <p:ph type="title"/>
          </p:nvPr>
        </p:nvSpPr>
        <p:spPr>
          <a:xfrm>
            <a:off x="1371600" y="0"/>
            <a:ext cx="7772400" cy="1447800"/>
          </a:xfrm>
        </p:spPr>
        <p:txBody>
          <a:bodyPr>
            <a:normAutofit fontScale="90000"/>
          </a:bodyPr>
          <a:lstStyle/>
          <a:p>
            <a:pPr algn="l" eaLnBrk="1" hangingPunct="1"/>
            <a:r>
              <a:rPr lang="en-US" sz="3200" dirty="0">
                <a:latin typeface="Goudy Old Style" pitchFamily="18" charset="0"/>
              </a:rPr>
              <a:t>    In response, King George declared the  	colonies in rebellion (in effect, a 	declaration of war)</a:t>
            </a:r>
            <a:endParaRPr lang="en-US" sz="3200" dirty="0"/>
          </a:p>
        </p:txBody>
      </p:sp>
      <p:sp>
        <p:nvSpPr>
          <p:cNvPr id="68611" name="Rectangle 3"/>
          <p:cNvSpPr>
            <a:spLocks noGrp="1" noChangeArrowheads="1"/>
          </p:cNvSpPr>
          <p:nvPr>
            <p:ph type="body" sz="half" idx="4294967295"/>
          </p:nvPr>
        </p:nvSpPr>
        <p:spPr>
          <a:xfrm>
            <a:off x="1524000" y="1600200"/>
            <a:ext cx="7620000" cy="5257800"/>
          </a:xfrm>
        </p:spPr>
        <p:txBody>
          <a:bodyPr/>
          <a:lstStyle/>
          <a:p>
            <a:pPr eaLnBrk="1" hangingPunct="1">
              <a:spcBef>
                <a:spcPct val="50000"/>
              </a:spcBef>
              <a:buFontTx/>
              <a:buNone/>
            </a:pPr>
            <a:r>
              <a:rPr lang="en-US" sz="2800" dirty="0"/>
              <a:t>	</a:t>
            </a:r>
            <a:r>
              <a:rPr lang="en-US" sz="2800" dirty="0">
                <a:latin typeface="Goudy Old Style" pitchFamily="18" charset="0"/>
              </a:rPr>
              <a:t>1.18,000</a:t>
            </a:r>
            <a:r>
              <a:rPr lang="en-US" sz="2800" b="1" dirty="0">
                <a:latin typeface="Goudy Old Style" pitchFamily="18" charset="0"/>
              </a:rPr>
              <a:t> Hessians </a:t>
            </a:r>
            <a:r>
              <a:rPr lang="en-US" sz="2800" dirty="0">
                <a:latin typeface="Goudy Old Style" pitchFamily="18" charset="0"/>
              </a:rPr>
              <a:t>were 				   hired to support					   British forces in the 				  	   war against the 					   colonies.	</a:t>
            </a:r>
          </a:p>
          <a:p>
            <a:pPr eaLnBrk="1" hangingPunct="1">
              <a:spcBef>
                <a:spcPct val="50000"/>
              </a:spcBef>
              <a:buFontTx/>
              <a:buNone/>
            </a:pPr>
            <a:r>
              <a:rPr lang="en-US" sz="2800" dirty="0">
                <a:latin typeface="Goudy Old Style" pitchFamily="18" charset="0"/>
              </a:rPr>
              <a:t>    2. Colonials were					    horrified</a:t>
            </a:r>
          </a:p>
          <a:p>
            <a:pPr eaLnBrk="1" hangingPunct="1">
              <a:spcBef>
                <a:spcPct val="50000"/>
              </a:spcBef>
              <a:buFontTx/>
              <a:buNone/>
            </a:pPr>
            <a:r>
              <a:rPr lang="en-US" sz="2800" dirty="0">
                <a:latin typeface="Goudy Old Style" pitchFamily="18" charset="0"/>
              </a:rPr>
              <a:t> 	 Americans failed in their invasion of Canada (a successful failure-postponed British offensive)</a:t>
            </a:r>
          </a:p>
        </p:txBody>
      </p:sp>
      <p:pic>
        <p:nvPicPr>
          <p:cNvPr id="8199" name="Picture 7" descr="http://members.wap.org/lcharters/lykara/project/hessuni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95400"/>
            <a:ext cx="2503600" cy="3743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453942"/>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199"/>
                                        </p:tgtEl>
                                        <p:attrNameLst>
                                          <p:attrName>style.visibility</p:attrName>
                                        </p:attrNameLst>
                                      </p:cBhvr>
                                      <p:to>
                                        <p:strVal val="visible"/>
                                      </p:to>
                                    </p:set>
                                    <p:anim calcmode="lin" valueType="num">
                                      <p:cBhvr>
                                        <p:cTn id="11" dur="500" fill="hold"/>
                                        <p:tgtEl>
                                          <p:spTgt spid="8199"/>
                                        </p:tgtEl>
                                        <p:attrNameLst>
                                          <p:attrName>ppt_w</p:attrName>
                                        </p:attrNameLst>
                                      </p:cBhvr>
                                      <p:tavLst>
                                        <p:tav tm="0">
                                          <p:val>
                                            <p:fltVal val="0"/>
                                          </p:val>
                                        </p:tav>
                                        <p:tav tm="100000">
                                          <p:val>
                                            <p:strVal val="#ppt_w"/>
                                          </p:val>
                                        </p:tav>
                                      </p:tavLst>
                                    </p:anim>
                                    <p:anim calcmode="lin" valueType="num">
                                      <p:cBhvr>
                                        <p:cTn id="12" dur="500" fill="hold"/>
                                        <p:tgtEl>
                                          <p:spTgt spid="8199"/>
                                        </p:tgtEl>
                                        <p:attrNameLst>
                                          <p:attrName>ppt_h</p:attrName>
                                        </p:attrNameLst>
                                      </p:cBhvr>
                                      <p:tavLst>
                                        <p:tav tm="0">
                                          <p:val>
                                            <p:fltVal val="0"/>
                                          </p:val>
                                        </p:tav>
                                        <p:tav tm="100000">
                                          <p:val>
                                            <p:strVal val="#ppt_h"/>
                                          </p:val>
                                        </p:tav>
                                      </p:tavLst>
                                    </p:anim>
                                    <p:animEffect transition="in" filter="fade">
                                      <p:cBhvr>
                                        <p:cTn id="13" dur="500"/>
                                        <p:tgtEl>
                                          <p:spTgt spid="81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8611">
                                            <p:txEl>
                                              <p:pRg st="1" end="1"/>
                                            </p:txEl>
                                          </p:spTgt>
                                        </p:tgtEl>
                                        <p:attrNameLst>
                                          <p:attrName>style.visibility</p:attrName>
                                        </p:attrNameLst>
                                      </p:cBhvr>
                                      <p:to>
                                        <p:strVal val="visible"/>
                                      </p:to>
                                    </p:set>
                                    <p:anim calcmode="lin" valueType="num">
                                      <p:cBhvr additive="base">
                                        <p:cTn id="18"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8611">
                                            <p:txEl>
                                              <p:pRg st="2" end="2"/>
                                            </p:txEl>
                                          </p:spTgt>
                                        </p:tgtEl>
                                        <p:attrNameLst>
                                          <p:attrName>style.visibility</p:attrName>
                                        </p:attrNameLst>
                                      </p:cBhvr>
                                      <p:to>
                                        <p:strVal val="visible"/>
                                      </p:to>
                                    </p:set>
                                    <p:anim calcmode="lin" valueType="num">
                                      <p:cBhvr additive="base">
                                        <p:cTn id="24"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14400" y="0"/>
            <a:ext cx="82296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Special G1" pitchFamily="34" charset="2"/>
              </a:defRPr>
            </a:lvl1pPr>
            <a:lvl2pPr marL="742950" indent="-285750" eaLnBrk="0" hangingPunct="0">
              <a:defRPr sz="3200">
                <a:solidFill>
                  <a:schemeClr val="tx1"/>
                </a:solidFill>
                <a:latin typeface="Arial Special G1" pitchFamily="34" charset="2"/>
              </a:defRPr>
            </a:lvl2pPr>
            <a:lvl3pPr marL="1143000" indent="-228600" eaLnBrk="0" hangingPunct="0">
              <a:defRPr sz="3200">
                <a:solidFill>
                  <a:schemeClr val="tx1"/>
                </a:solidFill>
                <a:latin typeface="Arial Special G1" pitchFamily="34" charset="2"/>
              </a:defRPr>
            </a:lvl3pPr>
            <a:lvl4pPr marL="1600200" indent="-228600" eaLnBrk="0" hangingPunct="0">
              <a:defRPr sz="3200">
                <a:solidFill>
                  <a:schemeClr val="tx1"/>
                </a:solidFill>
                <a:latin typeface="Arial Special G1" pitchFamily="34" charset="2"/>
              </a:defRPr>
            </a:lvl4pPr>
            <a:lvl5pPr marL="2057400" indent="-228600" eaLnBrk="0" hangingPunct="0">
              <a:defRPr sz="3200">
                <a:solidFill>
                  <a:schemeClr val="tx1"/>
                </a:solidFill>
                <a:latin typeface="Arial Special G1" pitchFamily="34" charset="2"/>
              </a:defRPr>
            </a:lvl5pPr>
            <a:lvl6pPr marL="2514600" indent="-228600" eaLnBrk="0" fontAlgn="base" hangingPunct="0">
              <a:spcBef>
                <a:spcPct val="0"/>
              </a:spcBef>
              <a:spcAft>
                <a:spcPct val="0"/>
              </a:spcAft>
              <a:defRPr sz="3200">
                <a:solidFill>
                  <a:schemeClr val="tx1"/>
                </a:solidFill>
                <a:latin typeface="Arial Special G1" pitchFamily="34" charset="2"/>
              </a:defRPr>
            </a:lvl6pPr>
            <a:lvl7pPr marL="2971800" indent="-228600" eaLnBrk="0" fontAlgn="base" hangingPunct="0">
              <a:spcBef>
                <a:spcPct val="0"/>
              </a:spcBef>
              <a:spcAft>
                <a:spcPct val="0"/>
              </a:spcAft>
              <a:defRPr sz="3200">
                <a:solidFill>
                  <a:schemeClr val="tx1"/>
                </a:solidFill>
                <a:latin typeface="Arial Special G1" pitchFamily="34" charset="2"/>
              </a:defRPr>
            </a:lvl7pPr>
            <a:lvl8pPr marL="3429000" indent="-228600" eaLnBrk="0" fontAlgn="base" hangingPunct="0">
              <a:spcBef>
                <a:spcPct val="0"/>
              </a:spcBef>
              <a:spcAft>
                <a:spcPct val="0"/>
              </a:spcAft>
              <a:defRPr sz="3200">
                <a:solidFill>
                  <a:schemeClr val="tx1"/>
                </a:solidFill>
                <a:latin typeface="Arial Special G1" pitchFamily="34" charset="2"/>
              </a:defRPr>
            </a:lvl8pPr>
            <a:lvl9pPr marL="3886200" indent="-228600" eaLnBrk="0" fontAlgn="base" hangingPunct="0">
              <a:spcBef>
                <a:spcPct val="0"/>
              </a:spcBef>
              <a:spcAft>
                <a:spcPct val="0"/>
              </a:spcAft>
              <a:defRPr sz="3200">
                <a:solidFill>
                  <a:schemeClr val="tx1"/>
                </a:solidFill>
                <a:latin typeface="Arial Special G1" pitchFamily="34" charset="2"/>
              </a:defRPr>
            </a:lvl9pPr>
          </a:lstStyle>
          <a:p>
            <a:pPr eaLnBrk="1" hangingPunct="1">
              <a:spcBef>
                <a:spcPct val="50000"/>
              </a:spcBef>
            </a:pPr>
            <a:r>
              <a:rPr lang="en-US" dirty="0">
                <a:latin typeface="Times New Roman" pitchFamily="18" charset="0"/>
              </a:rPr>
              <a:t>      </a:t>
            </a:r>
            <a:r>
              <a:rPr lang="en-US" dirty="0">
                <a:latin typeface="Goudy Old Style" pitchFamily="18" charset="0"/>
              </a:rPr>
              <a:t>The Declaration of Independence</a:t>
            </a:r>
          </a:p>
          <a:p>
            <a:pPr eaLnBrk="1" hangingPunct="1">
              <a:spcBef>
                <a:spcPct val="50000"/>
              </a:spcBef>
            </a:pPr>
            <a:r>
              <a:rPr lang="en-US" dirty="0">
                <a:latin typeface="Goudy Old Style" pitchFamily="18" charset="0"/>
              </a:rPr>
              <a:t>	  A. Most Americans still did not want 	  	      independence in the spring of ‘76</a:t>
            </a:r>
          </a:p>
          <a:p>
            <a:pPr eaLnBrk="1" hangingPunct="1">
              <a:spcBef>
                <a:spcPct val="50000"/>
              </a:spcBef>
            </a:pPr>
            <a:r>
              <a:rPr lang="en-US" dirty="0">
                <a:latin typeface="Goudy Old Style" pitchFamily="18" charset="0"/>
              </a:rPr>
              <a:t>	  B. Reasons for shift of loyalty away from 	      Britain </a:t>
            </a:r>
          </a:p>
          <a:p>
            <a:pPr eaLnBrk="1" hangingPunct="1">
              <a:spcBef>
                <a:spcPct val="50000"/>
              </a:spcBef>
            </a:pPr>
            <a:r>
              <a:rPr lang="en-US" dirty="0">
                <a:latin typeface="Goudy Old Style" pitchFamily="18" charset="0"/>
              </a:rPr>
              <a:t>               1. Hiring of Hessians</a:t>
            </a:r>
          </a:p>
          <a:p>
            <a:pPr eaLnBrk="1" hangingPunct="1">
              <a:spcBef>
                <a:spcPct val="50000"/>
              </a:spcBef>
            </a:pPr>
            <a:r>
              <a:rPr lang="en-US" dirty="0">
                <a:latin typeface="Goudy Old Style" pitchFamily="18" charset="0"/>
              </a:rPr>
              <a:t>               2. Burning of colonial towns</a:t>
            </a:r>
          </a:p>
          <a:p>
            <a:pPr eaLnBrk="1" hangingPunct="1">
              <a:spcBef>
                <a:spcPct val="50000"/>
              </a:spcBef>
            </a:pPr>
            <a:r>
              <a:rPr lang="en-US" dirty="0">
                <a:latin typeface="Goudy Old Style" pitchFamily="18" charset="0"/>
              </a:rPr>
              <a:t>               3. Promising freedom to slaves who 	  	          fought for the British cause	</a:t>
            </a:r>
          </a:p>
        </p:txBody>
      </p:sp>
    </p:spTree>
    <p:extLst>
      <p:ext uri="{BB962C8B-B14F-4D97-AF65-F5344CB8AC3E}">
        <p14:creationId xmlns:p14="http://schemas.microsoft.com/office/powerpoint/2010/main" val="3565133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 calcmode="lin" valueType="num">
                                      <p:cBhvr>
                                        <p:cTn id="7" dur="500" fill="hold"/>
                                        <p:tgtEl>
                                          <p:spTgt spid="7170">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7170">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7170">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7170">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717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170">
                                            <p:txEl>
                                              <p:pRg st="2" end="2"/>
                                            </p:txEl>
                                          </p:spTgt>
                                        </p:tgtEl>
                                        <p:attrNameLst>
                                          <p:attrName>style.visibility</p:attrName>
                                        </p:attrNameLst>
                                      </p:cBhvr>
                                      <p:to>
                                        <p:strVal val="visible"/>
                                      </p:to>
                                    </p:set>
                                    <p:anim calcmode="lin" valueType="num">
                                      <p:cBhvr>
                                        <p:cTn id="16" dur="500" fill="hold"/>
                                        <p:tgtEl>
                                          <p:spTgt spid="7170">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7170">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7170">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7170">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7170">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p:cTn id="25" dur="500" fill="hold"/>
                                        <p:tgtEl>
                                          <p:spTgt spid="7170">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7170">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7170">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7170">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7170">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7170">
                                            <p:txEl>
                                              <p:pRg st="4" end="4"/>
                                            </p:txEl>
                                          </p:spTgt>
                                        </p:tgtEl>
                                        <p:attrNameLst>
                                          <p:attrName>style.visibility</p:attrName>
                                        </p:attrNameLst>
                                      </p:cBhvr>
                                      <p:to>
                                        <p:strVal val="visible"/>
                                      </p:to>
                                    </p:set>
                                    <p:anim calcmode="lin" valueType="num">
                                      <p:cBhvr>
                                        <p:cTn id="34" dur="500" fill="hold"/>
                                        <p:tgtEl>
                                          <p:spTgt spid="7170">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7170">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7170">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7170">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7170">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7170">
                                            <p:txEl>
                                              <p:pRg st="5" end="5"/>
                                            </p:txEl>
                                          </p:spTgt>
                                        </p:tgtEl>
                                        <p:attrNameLst>
                                          <p:attrName>style.visibility</p:attrName>
                                        </p:attrNameLst>
                                      </p:cBhvr>
                                      <p:to>
                                        <p:strVal val="visible"/>
                                      </p:to>
                                    </p:set>
                                    <p:anim calcmode="lin" valueType="num">
                                      <p:cBhvr>
                                        <p:cTn id="43" dur="500" fill="hold"/>
                                        <p:tgtEl>
                                          <p:spTgt spid="7170">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7170">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7170">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7170">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7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1182</Words>
  <Application>Microsoft Office PowerPoint</Application>
  <PresentationFormat>On-screen Show (4:3)</PresentationFormat>
  <Paragraphs>244</Paragraphs>
  <Slides>53</Slides>
  <Notes>43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Arial</vt:lpstr>
      <vt:lpstr>Calibri</vt:lpstr>
      <vt:lpstr>Goudy Old Style</vt:lpstr>
      <vt:lpstr>Goudy Stout</vt:lpstr>
      <vt:lpstr>Times New Roman</vt:lpstr>
      <vt:lpstr>Office Theme</vt:lpstr>
      <vt:lpstr>Bitmap Image</vt:lpstr>
      <vt:lpstr>PowerPoint Presentation</vt:lpstr>
      <vt:lpstr>PowerPoint Presentation</vt:lpstr>
      <vt:lpstr>Review! Long-Term Causes </vt:lpstr>
      <vt:lpstr>PowerPoint Presentation</vt:lpstr>
      <vt:lpstr>PowerPoint Presentation</vt:lpstr>
      <vt:lpstr>Olive Branch Petition</vt:lpstr>
      <vt:lpstr>PowerPoint Presentation</vt:lpstr>
      <vt:lpstr>    In response, King George declared the   colonies in rebellion (in effect, a  declaration of war)</vt:lpstr>
      <vt:lpstr>PowerPoint Presentation</vt:lpstr>
      <vt:lpstr>PowerPoint Presentation</vt:lpstr>
      <vt:lpstr>PowerPoint Presentation</vt:lpstr>
      <vt:lpstr>PowerPoint Presentation</vt:lpstr>
      <vt:lpstr>Thomas Jefferson was appointed to write                           the Declaration of Independence as part  of a committee of five </vt:lpstr>
      <vt:lpstr>PowerPoint Presentation</vt:lpstr>
      <vt:lpstr>Declaration of Independence, John Trumbull, 1819</vt:lpstr>
      <vt:lpstr>PowerPoint Presentation</vt:lpstr>
      <vt:lpstr>PowerPoint Presentation</vt:lpstr>
      <vt:lpstr>PowerPoint Presentation</vt:lpstr>
      <vt:lpstr>  Patriots and Loyalists</vt:lpstr>
      <vt:lpstr>PowerPoint Presentation</vt:lpstr>
      <vt:lpstr>PowerPoint Presentation</vt:lpstr>
      <vt:lpstr>PowerPoint Presentation</vt:lpstr>
      <vt:lpstr>PowerPoint Presentation</vt:lpstr>
      <vt:lpstr>    VI. The War in1776-1777: Britain changed    its focus from New England to the          Mid-Atlantic states  </vt:lpstr>
      <vt:lpstr>B. Battle of Trenton– Dec. 1776      1. Patriots surprised &amp; captured 1,000  Hessians      2. Revived confidence in the colonial cause</vt:lpstr>
      <vt:lpstr>C. Battle of Princeton (January, 1777)</vt:lpstr>
      <vt:lpstr>PowerPoint Presentation</vt:lpstr>
      <vt:lpstr>PowerPoint Presentation</vt:lpstr>
      <vt:lpstr>PowerPoint Presentation</vt:lpstr>
      <vt:lpstr>Articles of Confederation</vt:lpstr>
      <vt:lpstr>PowerPoint Presentation</vt:lpstr>
      <vt:lpstr>PowerPoint Presentation</vt:lpstr>
      <vt:lpstr>PowerPoint Presentation</vt:lpstr>
      <vt:lpstr>PowerPoint Presentation</vt:lpstr>
      <vt:lpstr>PowerPoint Presentation</vt:lpstr>
      <vt:lpstr>PowerPoint Presentation</vt:lpstr>
      <vt:lpstr>Surrender of Lord Cornwallis,  John Trumbull, 1820</vt:lpstr>
      <vt:lpstr>Surrender at Yorktown</vt:lpstr>
      <vt:lpstr>PowerPoint Presentation</vt:lpstr>
      <vt:lpstr>PowerPoint Presentation</vt:lpstr>
      <vt:lpstr>PowerPoint Presentation</vt:lpstr>
      <vt:lpstr>PowerPoint Presentation</vt:lpstr>
      <vt:lpstr>PowerPoint Presentation</vt:lpstr>
      <vt:lpstr>  B. Women in the Revolution:       --“Molly Pitcher”</vt:lpstr>
      <vt:lpstr>PowerPoint Presentation</vt:lpstr>
      <vt:lpstr>Women supported the cause</vt:lpstr>
      <vt:lpstr>ABIGAIL ADAMS TO JOHN ADAMS MARCH 31, 1776:</vt:lpstr>
      <vt:lpstr>JOHN ADAMS TO ABIGAIL ADAMS APRIL 14, 1776</vt:lpstr>
      <vt:lpstr>ABIGAIL ADAMS TO JOHN ADAMS MAY 7, 1776: </vt:lpstr>
      <vt:lpstr>  African Americans       1. 5,000 fought for the U.S.       2. Nearly 30,000 fought for Britain  -- Why?</vt:lpstr>
      <vt:lpstr>1780 drawing of American soldiers from the Yorktown campaign shows a black infantryman from the 1st Rhode Island Regiment</vt:lpstr>
      <vt:lpstr>Native Americans</vt:lpstr>
      <vt:lpstr>Memory Aid for Events Leading up to the Revolution: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Krall</dc:creator>
  <cp:lastModifiedBy>Peggy Talbert</cp:lastModifiedBy>
  <cp:revision>1</cp:revision>
  <dcterms:created xsi:type="dcterms:W3CDTF">2012-11-01T19:57:04Z</dcterms:created>
  <dcterms:modified xsi:type="dcterms:W3CDTF">2017-03-21T02:27:07Z</dcterms:modified>
</cp:coreProperties>
</file>