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6"/>
  </p:notesMasterIdLst>
  <p:sldIdLst>
    <p:sldId id="256" r:id="rId5"/>
    <p:sldId id="272" r:id="rId6"/>
    <p:sldId id="274" r:id="rId7"/>
    <p:sldId id="275" r:id="rId8"/>
    <p:sldId id="269"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9" r:id="rId22"/>
    <p:sldId id="290" r:id="rId23"/>
    <p:sldId id="291" r:id="rId24"/>
    <p:sldId id="293"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4" autoAdjust="0"/>
    <p:restoredTop sz="64277" autoAdjust="0"/>
  </p:normalViewPr>
  <p:slideViewPr>
    <p:cSldViewPr snapToGrid="0">
      <p:cViewPr varScale="1">
        <p:scale>
          <a:sx n="38" d="100"/>
          <a:sy n="38" d="100"/>
        </p:scale>
        <p:origin x="80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002F1-CC3A-49EF-BA84-EDFB96C0E36E}" type="datetimeFigureOut">
              <a:rPr lang="x-none" smtClean="0"/>
              <a:t>17/03/2020</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D2C639-4C0B-4BD1-B1D5-E2E0C62B28CE}" type="slidenum">
              <a:rPr lang="x-none" smtClean="0"/>
              <a:t>‹#›</a:t>
            </a:fld>
            <a:endParaRPr lang="x-none"/>
          </a:p>
        </p:txBody>
      </p:sp>
    </p:spTree>
    <p:extLst>
      <p:ext uri="{BB962C8B-B14F-4D97-AF65-F5344CB8AC3E}">
        <p14:creationId xmlns:p14="http://schemas.microsoft.com/office/powerpoint/2010/main" val="1127964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Στ</a:t>
            </a:r>
          </a:p>
          <a:p>
            <a:r>
              <a:rPr lang="el-CY" dirty="0"/>
              <a:t>1</a:t>
            </a:r>
            <a:r>
              <a:rPr lang="el-GR" dirty="0"/>
              <a:t>Χ80</a:t>
            </a:r>
            <a:endParaRPr lang="x-none" dirty="0"/>
          </a:p>
        </p:txBody>
      </p:sp>
      <p:sp>
        <p:nvSpPr>
          <p:cNvPr id="4" name="Slide Number Placeholder 3"/>
          <p:cNvSpPr>
            <a:spLocks noGrp="1"/>
          </p:cNvSpPr>
          <p:nvPr>
            <p:ph type="sldNum" sz="quarter" idx="5"/>
          </p:nvPr>
        </p:nvSpPr>
        <p:spPr/>
        <p:txBody>
          <a:bodyPr/>
          <a:lstStyle/>
          <a:p>
            <a:fld id="{1FD2C639-4C0B-4BD1-B1D5-E2E0C62B28CE}" type="slidenum">
              <a:rPr lang="x-none" smtClean="0"/>
              <a:t>1</a:t>
            </a:fld>
            <a:endParaRPr lang="x-none"/>
          </a:p>
        </p:txBody>
      </p:sp>
    </p:spTree>
    <p:extLst>
      <p:ext uri="{BB962C8B-B14F-4D97-AF65-F5344CB8AC3E}">
        <p14:creationId xmlns:p14="http://schemas.microsoft.com/office/powerpoint/2010/main" val="615721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000" b="1" kern="1200" dirty="0">
                <a:solidFill>
                  <a:schemeClr val="tx1"/>
                </a:solidFill>
                <a:effectLst/>
                <a:latin typeface="+mn-lt"/>
                <a:ea typeface="+mn-ea"/>
                <a:cs typeface="+mn-cs"/>
              </a:rPr>
              <a:t>5. </a:t>
            </a:r>
            <a:r>
              <a:rPr lang="el-GR" sz="1000" kern="1200" dirty="0">
                <a:solidFill>
                  <a:schemeClr val="tx1"/>
                </a:solidFill>
                <a:effectLst/>
                <a:latin typeface="+mn-lt"/>
                <a:ea typeface="+mn-ea"/>
                <a:cs typeface="+mn-cs"/>
              </a:rPr>
              <a:t>Στη συνέχεια, οι ομάδες εργάζονται αναλύοντας τα συστήματα που παρουσιάζονται στις Εργασίες 1, 2 και 3  του </a:t>
            </a:r>
            <a:r>
              <a:rPr lang="el-GR" sz="1000" i="1" kern="1200" dirty="0">
                <a:solidFill>
                  <a:schemeClr val="tx1"/>
                </a:solidFill>
                <a:effectLst/>
                <a:latin typeface="+mn-lt"/>
                <a:ea typeface="+mn-ea"/>
                <a:cs typeface="+mn-cs"/>
              </a:rPr>
              <a:t>ΦΥΛΛΟΥ ΕΡΓΑΣΙΑΣ 4</a:t>
            </a:r>
            <a:r>
              <a:rPr lang="el-GR" sz="1000" kern="1200" dirty="0">
                <a:solidFill>
                  <a:schemeClr val="tx1"/>
                </a:solidFill>
                <a:effectLst/>
                <a:latin typeface="+mn-lt"/>
                <a:ea typeface="+mn-ea"/>
                <a:cs typeface="+mn-cs"/>
              </a:rPr>
              <a:t>. </a:t>
            </a:r>
            <a:endParaRPr lang="en-CY" sz="1000" dirty="0">
              <a:effectLst/>
            </a:endParaRPr>
          </a:p>
          <a:p>
            <a:r>
              <a:rPr lang="el-GR" sz="1000" kern="1200" dirty="0">
                <a:solidFill>
                  <a:schemeClr val="tx1"/>
                </a:solidFill>
                <a:effectLst/>
                <a:latin typeface="+mn-lt"/>
                <a:ea typeface="+mn-ea"/>
                <a:cs typeface="+mn-cs"/>
              </a:rPr>
              <a:t>Για το σύστημα της Εργασίας 1 αναμένεται να αναφέρουν ότι:</a:t>
            </a:r>
            <a:endParaRPr lang="en-CY" sz="1000" dirty="0">
              <a:effectLst/>
            </a:endParaRPr>
          </a:p>
          <a:p>
            <a:r>
              <a:rPr lang="el-GR" sz="1000" i="1" kern="1200" dirty="0">
                <a:solidFill>
                  <a:schemeClr val="tx1"/>
                </a:solidFill>
                <a:effectLst/>
                <a:latin typeface="+mn-lt"/>
                <a:ea typeface="+mn-ea"/>
                <a:cs typeface="+mn-cs"/>
              </a:rPr>
              <a:t> </a:t>
            </a:r>
            <a:endParaRPr lang="en-CY" sz="1000" dirty="0">
              <a:effectLst/>
            </a:endParaRPr>
          </a:p>
          <a:p>
            <a:r>
              <a:rPr lang="el-GR" sz="1000" i="1" kern="1200" dirty="0">
                <a:solidFill>
                  <a:schemeClr val="tx1"/>
                </a:solidFill>
                <a:effectLst/>
                <a:latin typeface="+mn-lt"/>
                <a:ea typeface="+mn-ea"/>
                <a:cs typeface="+mn-cs"/>
              </a:rPr>
              <a:t>α) Η ενέργεια αρχικά ήταν αποθηκευμένη στην κινούμενη μπάλα (πράσινη)</a:t>
            </a:r>
            <a:endParaRPr lang="en-CY" sz="1000" dirty="0">
              <a:effectLst/>
            </a:endParaRPr>
          </a:p>
          <a:p>
            <a:r>
              <a:rPr lang="el-GR" sz="1000" i="1" kern="1200" dirty="0">
                <a:solidFill>
                  <a:schemeClr val="tx1"/>
                </a:solidFill>
                <a:effectLst/>
                <a:latin typeface="+mn-lt"/>
                <a:ea typeface="+mn-ea"/>
                <a:cs typeface="+mn-cs"/>
              </a:rPr>
              <a:t>β</a:t>
            </a:r>
            <a:r>
              <a:rPr lang="el-GR" sz="1000" i="1" kern="1200">
                <a:solidFill>
                  <a:schemeClr val="tx1"/>
                </a:solidFill>
                <a:effectLst/>
                <a:latin typeface="+mn-lt"/>
                <a:ea typeface="+mn-ea"/>
                <a:cs typeface="+mn-cs"/>
              </a:rPr>
              <a:t>) Ενέργεια </a:t>
            </a:r>
            <a:r>
              <a:rPr lang="el-GR" sz="1000" i="1" kern="1200" dirty="0">
                <a:solidFill>
                  <a:schemeClr val="tx1"/>
                </a:solidFill>
                <a:effectLst/>
                <a:latin typeface="+mn-lt"/>
                <a:ea typeface="+mn-ea"/>
                <a:cs typeface="+mn-cs"/>
              </a:rPr>
              <a:t>που βρισκόταν αποθηκευμένη  στην πράσινη μπάλα διαδόθηκε στην κίτρινη μπάλα με αποτέλεσμα η πράσινη να σταματήσει να κινείται και να αρχίσει να κινείται η κίτρινη.</a:t>
            </a:r>
            <a:endParaRPr lang="en-CY" sz="1000" dirty="0">
              <a:effectLst/>
            </a:endParaRPr>
          </a:p>
          <a:p>
            <a:r>
              <a:rPr lang="el-GR" sz="1000" i="1" kern="1200" dirty="0">
                <a:solidFill>
                  <a:schemeClr val="tx1"/>
                </a:solidFill>
                <a:effectLst/>
                <a:latin typeface="+mn-lt"/>
                <a:ea typeface="+mn-ea"/>
                <a:cs typeface="+mn-cs"/>
              </a:rPr>
              <a:t>γ) Στις δύο μπάλες άλλαξε η ταχύτητα, η οποία μας δείχνει την αλλαγή στην ποσότητα της ενέργειας που ήταν αποθηκευμένη σε καθεμιά.</a:t>
            </a:r>
            <a:endParaRPr lang="en-CY" sz="1000" dirty="0">
              <a:effectLst/>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x-none" smtClean="0"/>
              <a:t>11</a:t>
            </a:fld>
            <a:endParaRPr lang="x-none"/>
          </a:p>
        </p:txBody>
      </p:sp>
    </p:spTree>
    <p:extLst>
      <p:ext uri="{BB962C8B-B14F-4D97-AF65-F5344CB8AC3E}">
        <p14:creationId xmlns:p14="http://schemas.microsoft.com/office/powerpoint/2010/main" val="2338046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Κατά τη συζήτηση των απαντήσεων τονίζεται ότι η μορφή της ενέργειας που υπήρχε αποθηκευμένη αρχικά στην πράσινη μπάλα και έπειτα διαδόθηκε στην κίτρινη μπάλα ονομάζεται </a:t>
            </a:r>
            <a:r>
              <a:rPr lang="el-GR" sz="1200" b="1" kern="1200" dirty="0">
                <a:solidFill>
                  <a:schemeClr val="tx1"/>
                </a:solidFill>
                <a:effectLst/>
                <a:latin typeface="+mn-lt"/>
                <a:ea typeface="+mn-ea"/>
                <a:cs typeface="+mn-cs"/>
              </a:rPr>
              <a:t>κινητική ενέργεια</a:t>
            </a:r>
            <a:r>
              <a:rPr lang="el-GR" sz="1200" kern="1200" dirty="0">
                <a:solidFill>
                  <a:schemeClr val="tx1"/>
                </a:solidFill>
                <a:effectLst/>
                <a:latin typeface="+mn-lt"/>
                <a:ea typeface="+mn-ea"/>
                <a:cs typeface="+mn-cs"/>
              </a:rPr>
              <a:t> (ο όρος αναγράφεται στον πίνακα) και ότι παρατηρώντας την ταχύτητά της καθεμιάς, μπορούμε να αντιληφθούμε πώς αλλάζει και αποθηκευμένη της κινητική ενέργεια.</a:t>
            </a: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x-none" smtClean="0"/>
              <a:t>12</a:t>
            </a:fld>
            <a:endParaRPr lang="x-none"/>
          </a:p>
        </p:txBody>
      </p:sp>
    </p:spTree>
    <p:extLst>
      <p:ext uri="{BB962C8B-B14F-4D97-AF65-F5344CB8AC3E}">
        <p14:creationId xmlns:p14="http://schemas.microsoft.com/office/powerpoint/2010/main" val="1537320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Με αυτή την επισήμανση διευκρινίζεται ότι όσο </a:t>
            </a:r>
            <a:r>
              <a:rPr lang="el-GR" sz="1200" u="sng" kern="1200" dirty="0">
                <a:solidFill>
                  <a:schemeClr val="tx1"/>
                </a:solidFill>
                <a:effectLst/>
                <a:latin typeface="+mn-lt"/>
                <a:ea typeface="+mn-ea"/>
                <a:cs typeface="+mn-cs"/>
              </a:rPr>
              <a:t>μεγαλύτερη ταχύτητα </a:t>
            </a:r>
            <a:r>
              <a:rPr lang="el-GR" sz="1200" kern="1200" dirty="0">
                <a:solidFill>
                  <a:schemeClr val="tx1"/>
                </a:solidFill>
                <a:effectLst/>
                <a:latin typeface="+mn-lt"/>
                <a:ea typeface="+mn-ea"/>
                <a:cs typeface="+mn-cs"/>
              </a:rPr>
              <a:t>έχει ένα σώμα τόσο </a:t>
            </a:r>
            <a:r>
              <a:rPr lang="el-GR" sz="1200" u="sng" kern="1200" dirty="0">
                <a:solidFill>
                  <a:schemeClr val="tx1"/>
                </a:solidFill>
                <a:effectLst/>
                <a:latin typeface="+mn-lt"/>
                <a:ea typeface="+mn-ea"/>
                <a:cs typeface="+mn-cs"/>
              </a:rPr>
              <a:t>μεγαλύτερη είναι και η ποσότητα της κινητικής ενέργειας </a:t>
            </a:r>
            <a:r>
              <a:rPr lang="el-GR" sz="1200" kern="1200" dirty="0">
                <a:solidFill>
                  <a:schemeClr val="tx1"/>
                </a:solidFill>
                <a:effectLst/>
                <a:latin typeface="+mn-lt"/>
                <a:ea typeface="+mn-ea"/>
                <a:cs typeface="+mn-cs"/>
              </a:rPr>
              <a:t>που βρίσκεται αποθηκευμένη σε αυτό. Με τη βοήθεια των στοιχείων αυτών, τα παιδιά συμπληρώνουν τη δεύτερη σειρά του «Πίνακα Μορφών Ενέργειας με τα αντίστοιχα στοιχεία για την κινητική ενέργεια. Στη δεύτερη στήλη του πίνακα ως ένδειξη της αλλαγής της </a:t>
            </a:r>
            <a:r>
              <a:rPr lang="el-GR" sz="1200" b="1" kern="1200" dirty="0">
                <a:solidFill>
                  <a:schemeClr val="tx1"/>
                </a:solidFill>
                <a:effectLst/>
                <a:latin typeface="+mn-lt"/>
                <a:ea typeface="+mn-ea"/>
                <a:cs typeface="+mn-cs"/>
              </a:rPr>
              <a:t>κινητικής ενέργειας </a:t>
            </a:r>
            <a:r>
              <a:rPr lang="el-GR" sz="1200" kern="1200" dirty="0">
                <a:solidFill>
                  <a:schemeClr val="tx1"/>
                </a:solidFill>
                <a:effectLst/>
                <a:latin typeface="+mn-lt"/>
                <a:ea typeface="+mn-ea"/>
                <a:cs typeface="+mn-cs"/>
              </a:rPr>
              <a:t>ενός σώματος σημειώνεται η </a:t>
            </a:r>
            <a:r>
              <a:rPr lang="el-GR" sz="1200" i="1" kern="1200" dirty="0">
                <a:solidFill>
                  <a:schemeClr val="tx1"/>
                </a:solidFill>
                <a:effectLst/>
                <a:latin typeface="+mn-lt"/>
                <a:ea typeface="+mn-ea"/>
                <a:cs typeface="+mn-cs"/>
              </a:rPr>
              <a:t>«</a:t>
            </a:r>
            <a:r>
              <a:rPr lang="el-GR" sz="1200" b="1" i="1" kern="1200" dirty="0">
                <a:solidFill>
                  <a:schemeClr val="tx1"/>
                </a:solidFill>
                <a:effectLst/>
                <a:latin typeface="+mn-lt"/>
                <a:ea typeface="+mn-ea"/>
                <a:cs typeface="+mn-cs"/>
              </a:rPr>
              <a:t>ταχύτητά του</a:t>
            </a:r>
            <a:r>
              <a:rPr lang="el-GR" sz="1200" i="1" kern="1200" dirty="0">
                <a:solidFill>
                  <a:schemeClr val="tx1"/>
                </a:solidFill>
                <a:effectLst/>
                <a:latin typeface="+mn-lt"/>
                <a:ea typeface="+mn-ea"/>
                <a:cs typeface="+mn-cs"/>
              </a:rPr>
              <a:t>». </a:t>
            </a:r>
            <a:endParaRPr lang="en-CY" dirty="0">
              <a:effectLst/>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x-none" smtClean="0"/>
              <a:t>13</a:t>
            </a:fld>
            <a:endParaRPr lang="x-none"/>
          </a:p>
        </p:txBody>
      </p:sp>
    </p:spTree>
    <p:extLst>
      <p:ext uri="{BB962C8B-B14F-4D97-AF65-F5344CB8AC3E}">
        <p14:creationId xmlns:p14="http://schemas.microsoft.com/office/powerpoint/2010/main" val="1608124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000" kern="1200" dirty="0">
                <a:solidFill>
                  <a:schemeClr val="tx1"/>
                </a:solidFill>
                <a:effectLst/>
                <a:latin typeface="+mn-lt"/>
                <a:ea typeface="+mn-ea"/>
                <a:cs typeface="+mn-cs"/>
              </a:rPr>
              <a:t>Σχετικά με το σύστημα της Εργασίας 2, τα παιδιά αναμένεται να καταγράψουν τα πιο κάτω :</a:t>
            </a:r>
            <a:endParaRPr lang="en-CY" sz="1000" dirty="0">
              <a:effectLst/>
            </a:endParaRPr>
          </a:p>
          <a:p>
            <a:r>
              <a:rPr lang="el-GR" sz="1000" kern="1200" dirty="0">
                <a:solidFill>
                  <a:schemeClr val="tx1"/>
                </a:solidFill>
                <a:effectLst/>
                <a:latin typeface="+mn-lt"/>
                <a:ea typeface="+mn-ea"/>
                <a:cs typeface="+mn-cs"/>
              </a:rPr>
              <a:t>α</a:t>
            </a:r>
            <a:r>
              <a:rPr lang="el-GR" sz="1000" i="1" kern="1200" dirty="0">
                <a:solidFill>
                  <a:schemeClr val="tx1"/>
                </a:solidFill>
                <a:effectLst/>
                <a:latin typeface="+mn-lt"/>
                <a:ea typeface="+mn-ea"/>
                <a:cs typeface="+mn-cs"/>
              </a:rPr>
              <a:t>) Η ενέργεια αρχικά ήταν αποθηκευμένη στην μπαταρία. </a:t>
            </a:r>
            <a:endParaRPr lang="en-CY" sz="1000" dirty="0">
              <a:effectLst/>
            </a:endParaRPr>
          </a:p>
          <a:p>
            <a:r>
              <a:rPr lang="el-GR" sz="1000" i="1" kern="1200" dirty="0">
                <a:solidFill>
                  <a:schemeClr val="tx1"/>
                </a:solidFill>
                <a:effectLst/>
                <a:latin typeface="+mn-lt"/>
                <a:ea typeface="+mn-ea"/>
                <a:cs typeface="+mn-cs"/>
              </a:rPr>
              <a:t>β) Η ενέργεια που ήταν αρχικά αποθηκευμένη στην μπαταρία διαδόθηκε στο μοτέρ με αποτέλεσμα το μοτέρ να αρχίσει να περιστρέφεται.</a:t>
            </a:r>
            <a:endParaRPr lang="en-CY" sz="1000" dirty="0">
              <a:effectLst/>
            </a:endParaRPr>
          </a:p>
          <a:p>
            <a:r>
              <a:rPr lang="el-GR" sz="1000" kern="1200" dirty="0">
                <a:solidFill>
                  <a:schemeClr val="tx1"/>
                </a:solidFill>
                <a:effectLst/>
                <a:latin typeface="+mn-lt"/>
                <a:ea typeface="+mn-ea"/>
                <a:cs typeface="+mn-cs"/>
              </a:rPr>
              <a:t> </a:t>
            </a:r>
            <a:endParaRPr lang="en-CY" sz="1000" dirty="0">
              <a:effectLst/>
            </a:endParaRPr>
          </a:p>
          <a:p>
            <a:r>
              <a:rPr lang="el-GR" sz="1000" kern="1200" dirty="0">
                <a:solidFill>
                  <a:schemeClr val="tx1"/>
                </a:solidFill>
                <a:effectLst/>
                <a:latin typeface="+mn-lt"/>
                <a:ea typeface="+mn-ea"/>
                <a:cs typeface="+mn-cs"/>
              </a:rPr>
              <a:t>Κατά τη συζήτηση των απαντήσεων τονίζεται ότι η μορφή της ενέργειας που υπήρχε αποθηκευμένη αρχικά στην μπαταρία  ονομάζεται </a:t>
            </a:r>
            <a:r>
              <a:rPr lang="el-GR" sz="1000" b="1" kern="1200" dirty="0">
                <a:solidFill>
                  <a:schemeClr val="tx1"/>
                </a:solidFill>
                <a:effectLst/>
                <a:latin typeface="+mn-lt"/>
                <a:ea typeface="+mn-ea"/>
                <a:cs typeface="+mn-cs"/>
              </a:rPr>
              <a:t>χημική ενέργεια</a:t>
            </a:r>
            <a:r>
              <a:rPr lang="el-GR" sz="1000" kern="1200" dirty="0">
                <a:solidFill>
                  <a:schemeClr val="tx1"/>
                </a:solidFill>
                <a:effectLst/>
                <a:latin typeface="+mn-lt"/>
                <a:ea typeface="+mn-ea"/>
                <a:cs typeface="+mn-cs"/>
              </a:rPr>
              <a:t>.</a:t>
            </a:r>
            <a:endParaRPr lang="en-CY" sz="1000" dirty="0">
              <a:effectLst/>
            </a:endParaRPr>
          </a:p>
          <a:p>
            <a:r>
              <a:rPr lang="el-GR" sz="1000" kern="1200" dirty="0">
                <a:solidFill>
                  <a:schemeClr val="tx1"/>
                </a:solidFill>
                <a:effectLst/>
                <a:latin typeface="+mn-lt"/>
                <a:ea typeface="+mn-ea"/>
                <a:cs typeface="+mn-cs"/>
              </a:rPr>
              <a:t>Διευκρινίζεται ότι αποθηκευμένη χημική ενέργεια υπάρχει και στα συστήματα καυσίμου-οξυγόνου και τροφών-οξυγόνου και ότι -συνήθως- την ποσότητά της μας τη δείχνει η ποσότητα του καυσίμου ή της τροφής. Όσο περισσότερο καύσιμο υπάρχει σε ένα σύστημα καυσίμου-οξυγόνου ή τροφής-οξυγόνου, τόσο μεγαλύτερη είναι η ποσότητα της χημικής ενέργειας που βρίσκεται αποθηκευμένη σ’ αυτό. </a:t>
            </a:r>
          </a:p>
          <a:p>
            <a:endParaRPr lang="el-GR" sz="1000" dirty="0"/>
          </a:p>
          <a:p>
            <a:r>
              <a:rPr lang="el-GR" sz="1000" dirty="0"/>
              <a:t>1.2 Χημική ενέργεια Παρατήρησε δίπλα τα βαρέλια πετρέλαιο και το καρότσι με τα κάρβουνα. Σκέψου ότι, χωρίς το πετρέλαιο, δε θα μπορούσε να κινηθεί ένα πλοίο και, χωρίς τα κάρβουνα, δε θα μπορούσαμε να ψήσουμε τις μπριζόλες. Σκέψου στη συνέχεια πόσο απαραίτητη μας είναι η ενέργεια που περιέχουν οι μπριζόλες (αλλά και όλες οι τροφές), για να πραγματοποιήσουμε τις δραστηριότητές μας. Το πετρέλαιο, τα κάρβουνα, οι τροφές κτλ. περιέχουν ενέργεια, που είναι αποθηκευμένη στα μόρια των χημικών ενώσεων από τις οποίες απαρτίζονται. Με την καύση του πετρελαίου και των κάρβουνων, καθώς και με τη διάσπαση των τροφών στο στομάχι, απελευθερώνεται αυτή η ενέργεια. Αν σκεφτείς ακόμα ότι οι παραπάνω διαδικασίες, δηλαδή η καύση και η διάσπαση, λέγονται χημικές αντιδράσεις, θα καταλάβεις γιατί αυτού του είδους την ενέργεια τη λέμε χημική ενέργεια</a:t>
            </a:r>
            <a:endParaRPr lang="en-CY" sz="1000" dirty="0"/>
          </a:p>
        </p:txBody>
      </p:sp>
      <p:sp>
        <p:nvSpPr>
          <p:cNvPr id="4" name="Slide Number Placeholder 3"/>
          <p:cNvSpPr>
            <a:spLocks noGrp="1"/>
          </p:cNvSpPr>
          <p:nvPr>
            <p:ph type="sldNum" sz="quarter" idx="5"/>
          </p:nvPr>
        </p:nvSpPr>
        <p:spPr/>
        <p:txBody>
          <a:bodyPr/>
          <a:lstStyle/>
          <a:p>
            <a:fld id="{1FD2C639-4C0B-4BD1-B1D5-E2E0C62B28CE}" type="slidenum">
              <a:rPr lang="x-none" smtClean="0"/>
              <a:t>14</a:t>
            </a:fld>
            <a:endParaRPr lang="x-none"/>
          </a:p>
        </p:txBody>
      </p:sp>
    </p:spTree>
    <p:extLst>
      <p:ext uri="{BB962C8B-B14F-4D97-AF65-F5344CB8AC3E}">
        <p14:creationId xmlns:p14="http://schemas.microsoft.com/office/powerpoint/2010/main" val="4269833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kern="1200" dirty="0">
                <a:solidFill>
                  <a:schemeClr val="tx1"/>
                </a:solidFill>
                <a:effectLst/>
                <a:latin typeface="+mn-lt"/>
                <a:ea typeface="+mn-ea"/>
                <a:cs typeface="+mn-cs"/>
              </a:rPr>
              <a:t>Με τη βοήθεια των πιο πάνω επισημάνσεων, τα παιδιά συμπληρώνουν τον Πίνακα Μορφών Ενέργειας με τα στοιχεία για τη χημική ενέργεια. Δίπλα από τον όρο </a:t>
            </a:r>
            <a:r>
              <a:rPr lang="el-GR" sz="1200" i="1" kern="1200" dirty="0">
                <a:solidFill>
                  <a:schemeClr val="tx1"/>
                </a:solidFill>
                <a:effectLst/>
                <a:latin typeface="+mn-lt"/>
                <a:ea typeface="+mn-ea"/>
                <a:cs typeface="+mn-cs"/>
              </a:rPr>
              <a:t>«</a:t>
            </a:r>
            <a:r>
              <a:rPr lang="el-GR" sz="1200" b="1" i="1" kern="1200" dirty="0">
                <a:solidFill>
                  <a:schemeClr val="tx1"/>
                </a:solidFill>
                <a:effectLst/>
                <a:latin typeface="+mn-lt"/>
                <a:ea typeface="+mn-ea"/>
                <a:cs typeface="+mn-cs"/>
              </a:rPr>
              <a:t>χημική ενέργεια</a:t>
            </a:r>
            <a:r>
              <a:rPr lang="el-GR" sz="1200" i="1" kern="1200" dirty="0">
                <a:solidFill>
                  <a:schemeClr val="tx1"/>
                </a:solidFill>
                <a:effectLst/>
                <a:latin typeface="+mn-lt"/>
                <a:ea typeface="+mn-ea"/>
                <a:cs typeface="+mn-cs"/>
              </a:rPr>
              <a:t>»,</a:t>
            </a:r>
            <a:r>
              <a:rPr lang="el-GR" sz="1200" kern="1200" dirty="0">
                <a:solidFill>
                  <a:schemeClr val="tx1"/>
                </a:solidFill>
                <a:effectLst/>
                <a:latin typeface="+mn-lt"/>
                <a:ea typeface="+mn-ea"/>
                <a:cs typeface="+mn-cs"/>
              </a:rPr>
              <a:t> ως ένδειξη της ποσότητας της χημικής ενέργειας καταγράφουν την </a:t>
            </a:r>
            <a:r>
              <a:rPr lang="el-GR" sz="1200" i="1" kern="1200" dirty="0">
                <a:solidFill>
                  <a:schemeClr val="tx1"/>
                </a:solidFill>
                <a:effectLst/>
                <a:latin typeface="+mn-lt"/>
                <a:ea typeface="+mn-ea"/>
                <a:cs typeface="+mn-cs"/>
              </a:rPr>
              <a:t>«</a:t>
            </a:r>
            <a:r>
              <a:rPr lang="el-GR" sz="1200" b="1" i="1" kern="1200" dirty="0">
                <a:solidFill>
                  <a:schemeClr val="tx1"/>
                </a:solidFill>
                <a:effectLst/>
                <a:latin typeface="+mn-lt"/>
                <a:ea typeface="+mn-ea"/>
                <a:cs typeface="+mn-cs"/>
              </a:rPr>
              <a:t>ποσότητα του καυσίμου ή της τροφής στο σύστημα</a:t>
            </a:r>
            <a:r>
              <a:rPr lang="el-GR" sz="1200" i="1" kern="1200" dirty="0">
                <a:solidFill>
                  <a:schemeClr val="tx1"/>
                </a:solidFill>
                <a:effectLst/>
                <a:latin typeface="+mn-lt"/>
                <a:ea typeface="+mn-ea"/>
                <a:cs typeface="+mn-cs"/>
              </a:rPr>
              <a:t>»</a:t>
            </a:r>
            <a:r>
              <a:rPr lang="el-GR" sz="1200" kern="1200" dirty="0">
                <a:solidFill>
                  <a:schemeClr val="tx1"/>
                </a:solidFill>
                <a:effectLst/>
                <a:latin typeface="+mn-lt"/>
                <a:ea typeface="+mn-ea"/>
                <a:cs typeface="+mn-cs"/>
              </a:rPr>
              <a:t>.</a:t>
            </a:r>
            <a:endParaRPr lang="en-CY" sz="1200" dirty="0">
              <a:effectLst/>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x-none" smtClean="0"/>
              <a:t>15</a:t>
            </a:fld>
            <a:endParaRPr lang="x-none"/>
          </a:p>
        </p:txBody>
      </p:sp>
    </p:spTree>
    <p:extLst>
      <p:ext uri="{BB962C8B-B14F-4D97-AF65-F5344CB8AC3E}">
        <p14:creationId xmlns:p14="http://schemas.microsoft.com/office/powerpoint/2010/main" val="3312383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000" kern="1200" dirty="0">
                <a:solidFill>
                  <a:schemeClr val="tx1"/>
                </a:solidFill>
                <a:effectLst/>
                <a:latin typeface="+mn-lt"/>
                <a:ea typeface="+mn-ea"/>
                <a:cs typeface="+mn-cs"/>
              </a:rPr>
              <a:t>Για το σύστημα της Εργασίας 3 αναμένεται να αναφέρουν ότι:</a:t>
            </a:r>
            <a:endParaRPr lang="en-CY" sz="1000" dirty="0">
              <a:effectLst/>
            </a:endParaRPr>
          </a:p>
          <a:p>
            <a:r>
              <a:rPr lang="el-GR" sz="1000" kern="1200" dirty="0">
                <a:solidFill>
                  <a:schemeClr val="tx1"/>
                </a:solidFill>
                <a:effectLst/>
                <a:latin typeface="+mn-lt"/>
                <a:ea typeface="+mn-ea"/>
                <a:cs typeface="+mn-cs"/>
              </a:rPr>
              <a:t> </a:t>
            </a:r>
            <a:endParaRPr lang="en-CY" sz="1000" dirty="0">
              <a:effectLst/>
            </a:endParaRPr>
          </a:p>
          <a:p>
            <a:r>
              <a:rPr lang="el-GR" sz="1000" i="1" kern="1200" dirty="0">
                <a:solidFill>
                  <a:schemeClr val="tx1"/>
                </a:solidFill>
                <a:effectLst/>
                <a:latin typeface="+mn-lt"/>
                <a:ea typeface="+mn-ea"/>
                <a:cs typeface="+mn-cs"/>
              </a:rPr>
              <a:t>α) Καθώς περνά ο χρόνος, η θερμοκρασία του ζεστού νερού μέσα στο ποτήρι μειώνεται και η θερμοκρασία του νερού μέσα στον δοκιμαστικό σωλήνα αυξάνεται.</a:t>
            </a:r>
            <a:endParaRPr lang="en-CY" sz="1000" dirty="0">
              <a:effectLst/>
            </a:endParaRPr>
          </a:p>
          <a:p>
            <a:r>
              <a:rPr lang="el-GR" sz="1000" i="1" kern="1200" dirty="0">
                <a:solidFill>
                  <a:schemeClr val="tx1"/>
                </a:solidFill>
                <a:effectLst/>
                <a:latin typeface="+mn-lt"/>
                <a:ea typeface="+mn-ea"/>
                <a:cs typeface="+mn-cs"/>
              </a:rPr>
              <a:t>β) Αρχικά η ενέργεια βρισκόταν αποθηκευμένη στο ζεστό νερό που βρισκόταν μέσα στο ποτήρι..</a:t>
            </a:r>
            <a:endParaRPr lang="en-CY" sz="1000" dirty="0">
              <a:effectLst/>
            </a:endParaRPr>
          </a:p>
          <a:p>
            <a:r>
              <a:rPr lang="el-GR" sz="1000" i="1" kern="1200" dirty="0">
                <a:solidFill>
                  <a:schemeClr val="tx1"/>
                </a:solidFill>
                <a:effectLst/>
                <a:latin typeface="+mn-lt"/>
                <a:ea typeface="+mn-ea"/>
                <a:cs typeface="+mn-cs"/>
              </a:rPr>
              <a:t>γ) Οι αλλαγές αυτές έχουν συμβεί, γιατί διαδόθηκε ενέργεια από το ζεστό νερό του ποτηριού στο νερό του δοκιμαστικού σωλήνα.</a:t>
            </a:r>
            <a:endParaRPr lang="en-CY" sz="1000" dirty="0">
              <a:effectLst/>
            </a:endParaRPr>
          </a:p>
          <a:p>
            <a:r>
              <a:rPr lang="el-GR" sz="1000" i="1" kern="1200" dirty="0">
                <a:solidFill>
                  <a:schemeClr val="tx1"/>
                </a:solidFill>
                <a:effectLst/>
                <a:latin typeface="+mn-lt"/>
                <a:ea typeface="+mn-ea"/>
                <a:cs typeface="+mn-cs"/>
              </a:rPr>
              <a:t>δ) Η αλλαγή στη θερμοκρασία του νερού των δύο δοχείων μας δείχνει ότι άλλαζε η ποσότητα της ενέργειας που ήταν αποθηκευμένη σ’ αυτό.</a:t>
            </a:r>
            <a:endParaRPr lang="en-CY" sz="1000" dirty="0">
              <a:effectLst/>
            </a:endParaRPr>
          </a:p>
          <a:p>
            <a:r>
              <a:rPr lang="el-GR" sz="1000" i="1" kern="1200" dirty="0">
                <a:solidFill>
                  <a:schemeClr val="tx1"/>
                </a:solidFill>
                <a:effectLst/>
                <a:latin typeface="+mn-lt"/>
                <a:ea typeface="+mn-ea"/>
                <a:cs typeface="+mn-cs"/>
              </a:rPr>
              <a:t> </a:t>
            </a:r>
            <a:endParaRPr lang="en-CY" sz="1000" dirty="0">
              <a:effectLst/>
            </a:endParaRPr>
          </a:p>
          <a:p>
            <a:r>
              <a:rPr lang="el-GR" sz="1000" kern="1200" dirty="0">
                <a:solidFill>
                  <a:schemeClr val="tx1"/>
                </a:solidFill>
                <a:effectLst/>
                <a:latin typeface="+mn-lt"/>
                <a:ea typeface="+mn-ea"/>
                <a:cs typeface="+mn-cs"/>
              </a:rPr>
              <a:t>Σημ. Στο σημείο αυτό ο εκπαιδευτικός πρέπει να βεβαιωθεί ότι η ποσότητα του ζεστού νερού μέσα στο ποτήρι δεν θα είναι πολύ μεγαλύτερη από την ποσότητα του κρύου νερού μέσα στον δοκιμαστικό σωλήνα, ώστε να παρατηρηθούν αλλαγές στη θερμοκρασία και των δύο. Αν για παράδειγμα το ζεστό νερό είναι πολύ περισσότερο από το κρύο, τότε οι μαθητές πιθανόν να μην εντοπίσουν αλλαγή στη θερμοκρασία του ζεστού αλλά μόνο του κρύου. </a:t>
            </a:r>
            <a:endParaRPr lang="en-CY" sz="1000" dirty="0">
              <a:effectLst/>
            </a:endParaRPr>
          </a:p>
          <a:p>
            <a:r>
              <a:rPr lang="el-GR" sz="1000" kern="1200" dirty="0">
                <a:solidFill>
                  <a:schemeClr val="tx1"/>
                </a:solidFill>
                <a:effectLst/>
                <a:latin typeface="+mn-lt"/>
                <a:ea typeface="+mn-ea"/>
                <a:cs typeface="+mn-cs"/>
              </a:rPr>
              <a:t> </a:t>
            </a:r>
            <a:endParaRPr lang="en-CY" sz="1000" dirty="0">
              <a:effectLst/>
            </a:endParaRPr>
          </a:p>
          <a:p>
            <a:endParaRPr lang="en-CY" sz="1000" dirty="0"/>
          </a:p>
        </p:txBody>
      </p:sp>
      <p:sp>
        <p:nvSpPr>
          <p:cNvPr id="4" name="Slide Number Placeholder 3"/>
          <p:cNvSpPr>
            <a:spLocks noGrp="1"/>
          </p:cNvSpPr>
          <p:nvPr>
            <p:ph type="sldNum" sz="quarter" idx="5"/>
          </p:nvPr>
        </p:nvSpPr>
        <p:spPr/>
        <p:txBody>
          <a:bodyPr/>
          <a:lstStyle/>
          <a:p>
            <a:fld id="{1FD2C639-4C0B-4BD1-B1D5-E2E0C62B28CE}" type="slidenum">
              <a:rPr lang="x-none" smtClean="0"/>
              <a:t>16</a:t>
            </a:fld>
            <a:endParaRPr lang="x-none"/>
          </a:p>
        </p:txBody>
      </p:sp>
    </p:spTree>
    <p:extLst>
      <p:ext uri="{BB962C8B-B14F-4D97-AF65-F5344CB8AC3E}">
        <p14:creationId xmlns:p14="http://schemas.microsoft.com/office/powerpoint/2010/main" val="4111477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Κατά τη συζήτηση των απαντήσεων τονίζεται ότι η μορφή της ενέργειας που υπήρχε αποθηκευμένη αρχικά στο ζεστό νερό του ποτηριού και έπειτα αποθηκεύθηκε στο νερό του δοκιμαστικού σωλήνα με αποτέλεσμα να ανεβεί η θερμοκρασία του ονομάζεται </a:t>
            </a:r>
            <a:r>
              <a:rPr lang="el-GR" sz="1200" b="1" kern="1200" dirty="0">
                <a:solidFill>
                  <a:schemeClr val="tx1"/>
                </a:solidFill>
                <a:effectLst/>
                <a:latin typeface="+mn-lt"/>
                <a:ea typeface="+mn-ea"/>
                <a:cs typeface="+mn-cs"/>
              </a:rPr>
              <a:t>εσωτερική ενέργεια</a:t>
            </a:r>
            <a:r>
              <a:rPr lang="el-GR" sz="1200" kern="1200" dirty="0">
                <a:solidFill>
                  <a:schemeClr val="tx1"/>
                </a:solidFill>
                <a:effectLst/>
                <a:latin typeface="+mn-lt"/>
                <a:ea typeface="+mn-ea"/>
                <a:cs typeface="+mn-cs"/>
              </a:rPr>
              <a:t> (ο όρος αναγράφεται στον πίνακα). Διευκρινίζεται  ότι η αύξηση της θερμοκρασίας ενός σώματος μας δείχνει ότι αυξήθηκε η ποσότητα της εσωτερικής ενέργειας που βρίσκεται αποθηκευμένη σ’ αυτό, ενώ η μείωση της θερμοκρασίας μας δείχνει ότι μειώθηκε η ποσότητα της εσωτερικής ενέργειας που υπάρχει σ’ αυτό. Με τη βοήθεια των πιο πάνω επισημάνσεων, τα παιδιά συμπληρώνουν τον Πίνακα Μορφών Ενέργειας με τα στοιχεία για την εσωτερική ενέργεια. Δίπλα από τον όρο </a:t>
            </a:r>
            <a:r>
              <a:rPr lang="el-GR" sz="1200" i="1" kern="1200" dirty="0">
                <a:solidFill>
                  <a:schemeClr val="tx1"/>
                </a:solidFill>
                <a:effectLst/>
                <a:latin typeface="+mn-lt"/>
                <a:ea typeface="+mn-ea"/>
                <a:cs typeface="+mn-cs"/>
              </a:rPr>
              <a:t>«εσωτερική ενέργεια»,</a:t>
            </a:r>
            <a:r>
              <a:rPr lang="el-GR" sz="1200" kern="1200" dirty="0">
                <a:solidFill>
                  <a:schemeClr val="tx1"/>
                </a:solidFill>
                <a:effectLst/>
                <a:latin typeface="+mn-lt"/>
                <a:ea typeface="+mn-ea"/>
                <a:cs typeface="+mn-cs"/>
              </a:rPr>
              <a:t> ως ένδειξη της ποσότητας της χημικής ενέργειας καταγράφουν τη </a:t>
            </a:r>
            <a:r>
              <a:rPr lang="el-GR" sz="1200" i="1" kern="1200" dirty="0">
                <a:solidFill>
                  <a:schemeClr val="tx1"/>
                </a:solidFill>
                <a:effectLst/>
                <a:latin typeface="+mn-lt"/>
                <a:ea typeface="+mn-ea"/>
                <a:cs typeface="+mn-cs"/>
              </a:rPr>
              <a:t>«θερμοκρασία του σώματος».</a:t>
            </a:r>
            <a:r>
              <a:rPr lang="el-GR" sz="1200" kern="1200" dirty="0">
                <a:solidFill>
                  <a:schemeClr val="tx1"/>
                </a:solidFill>
                <a:effectLst/>
                <a:latin typeface="+mn-lt"/>
                <a:ea typeface="+mn-ea"/>
                <a:cs typeface="+mn-cs"/>
              </a:rPr>
              <a:t> </a:t>
            </a:r>
            <a:endParaRPr lang="en-CY" dirty="0">
              <a:effectLst/>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x-none" smtClean="0"/>
              <a:t>17</a:t>
            </a:fld>
            <a:endParaRPr lang="x-none"/>
          </a:p>
        </p:txBody>
      </p:sp>
    </p:spTree>
    <p:extLst>
      <p:ext uri="{BB962C8B-B14F-4D97-AF65-F5344CB8AC3E}">
        <p14:creationId xmlns:p14="http://schemas.microsoft.com/office/powerpoint/2010/main" val="23666314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Με τη βοήθεια των πιο πάνω επισημάνσεων, τα παιδιά συμπληρώνουν τον Πίνακα Μορφών Ενέργειας με τα στοιχεία για την εσωτερική ενέργεια. Δίπλα από τον όρο </a:t>
            </a:r>
            <a:r>
              <a:rPr lang="el-GR" sz="1200" i="1" kern="1200" dirty="0">
                <a:solidFill>
                  <a:schemeClr val="tx1"/>
                </a:solidFill>
                <a:effectLst/>
                <a:latin typeface="+mn-lt"/>
                <a:ea typeface="+mn-ea"/>
                <a:cs typeface="+mn-cs"/>
              </a:rPr>
              <a:t>«ε</a:t>
            </a:r>
            <a:r>
              <a:rPr lang="el-GR" sz="1200" b="1" i="1" kern="1200" dirty="0">
                <a:solidFill>
                  <a:schemeClr val="tx1"/>
                </a:solidFill>
                <a:effectLst/>
                <a:latin typeface="+mn-lt"/>
                <a:ea typeface="+mn-ea"/>
                <a:cs typeface="+mn-cs"/>
              </a:rPr>
              <a:t>σωτερική ενέργεια</a:t>
            </a:r>
            <a:r>
              <a:rPr lang="el-GR" sz="1200" i="1" kern="1200" dirty="0">
                <a:solidFill>
                  <a:schemeClr val="tx1"/>
                </a:solidFill>
                <a:effectLst/>
                <a:latin typeface="+mn-lt"/>
                <a:ea typeface="+mn-ea"/>
                <a:cs typeface="+mn-cs"/>
              </a:rPr>
              <a:t>»,</a:t>
            </a:r>
            <a:r>
              <a:rPr lang="el-GR" sz="1200" kern="1200" dirty="0">
                <a:solidFill>
                  <a:schemeClr val="tx1"/>
                </a:solidFill>
                <a:effectLst/>
                <a:latin typeface="+mn-lt"/>
                <a:ea typeface="+mn-ea"/>
                <a:cs typeface="+mn-cs"/>
              </a:rPr>
              <a:t> ως ένδειξη της ποσότητας της χημικής ενέργειας καταγράφουν τη </a:t>
            </a:r>
            <a:r>
              <a:rPr lang="el-GR" sz="1200" i="1" kern="1200" dirty="0">
                <a:solidFill>
                  <a:schemeClr val="tx1"/>
                </a:solidFill>
                <a:effectLst/>
                <a:latin typeface="+mn-lt"/>
                <a:ea typeface="+mn-ea"/>
                <a:cs typeface="+mn-cs"/>
              </a:rPr>
              <a:t>«</a:t>
            </a:r>
            <a:r>
              <a:rPr lang="el-GR" sz="1200" b="1" i="1" kern="1200" dirty="0">
                <a:solidFill>
                  <a:schemeClr val="tx1"/>
                </a:solidFill>
                <a:effectLst/>
                <a:latin typeface="+mn-lt"/>
                <a:ea typeface="+mn-ea"/>
                <a:cs typeface="+mn-cs"/>
              </a:rPr>
              <a:t>θερμοκρασία του σώματος</a:t>
            </a:r>
            <a:r>
              <a:rPr lang="el-GR" sz="1200" i="1" kern="1200" dirty="0">
                <a:solidFill>
                  <a:schemeClr val="tx1"/>
                </a:solidFill>
                <a:effectLst/>
                <a:latin typeface="+mn-lt"/>
                <a:ea typeface="+mn-ea"/>
                <a:cs typeface="+mn-cs"/>
              </a:rPr>
              <a:t>».</a:t>
            </a:r>
            <a:r>
              <a:rPr lang="el-GR" sz="1200" kern="1200" dirty="0">
                <a:solidFill>
                  <a:schemeClr val="tx1"/>
                </a:solidFill>
                <a:effectLst/>
                <a:latin typeface="+mn-lt"/>
                <a:ea typeface="+mn-ea"/>
                <a:cs typeface="+mn-cs"/>
              </a:rPr>
              <a:t> </a:t>
            </a:r>
            <a:endParaRPr lang="en-CY" dirty="0">
              <a:effectLst/>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x-none" smtClean="0"/>
              <a:t>18</a:t>
            </a:fld>
            <a:endParaRPr lang="x-none"/>
          </a:p>
        </p:txBody>
      </p:sp>
    </p:spTree>
    <p:extLst>
      <p:ext uri="{BB962C8B-B14F-4D97-AF65-F5344CB8AC3E}">
        <p14:creationId xmlns:p14="http://schemas.microsoft.com/office/powerpoint/2010/main" val="21172151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000" kern="1200" dirty="0">
                <a:solidFill>
                  <a:schemeClr val="tx1"/>
                </a:solidFill>
                <a:effectLst/>
                <a:latin typeface="+mn-lt"/>
                <a:ea typeface="+mn-ea"/>
                <a:cs typeface="+mn-cs"/>
              </a:rPr>
              <a:t>Ο/Η εκπαιδευτικός αναθέτει στα παιδιά να συμπληρώσουν ατομικά τις Εργασίες 1, 2 και 3 του </a:t>
            </a:r>
            <a:r>
              <a:rPr lang="el-GR" sz="1000" i="1" kern="1200" dirty="0">
                <a:solidFill>
                  <a:schemeClr val="tx1"/>
                </a:solidFill>
                <a:effectLst/>
                <a:latin typeface="+mn-lt"/>
                <a:ea typeface="+mn-ea"/>
                <a:cs typeface="+mn-cs"/>
              </a:rPr>
              <a:t>ΦΥΛΛΟΥ ΕΡΓΑΣΙΑΣ 5</a:t>
            </a:r>
            <a:r>
              <a:rPr lang="el-GR" sz="1000" kern="1200" dirty="0">
                <a:solidFill>
                  <a:schemeClr val="tx1"/>
                </a:solidFill>
                <a:effectLst/>
                <a:latin typeface="+mn-lt"/>
                <a:ea typeface="+mn-ea"/>
                <a:cs typeface="+mn-cs"/>
              </a:rPr>
              <a:t>. </a:t>
            </a:r>
            <a:endParaRPr lang="en-CY" sz="1000" dirty="0">
              <a:effectLst/>
            </a:endParaRPr>
          </a:p>
          <a:p>
            <a:r>
              <a:rPr lang="el-GR" sz="1000" kern="1200" dirty="0">
                <a:solidFill>
                  <a:schemeClr val="tx1"/>
                </a:solidFill>
                <a:effectLst/>
                <a:latin typeface="+mn-lt"/>
                <a:ea typeface="+mn-ea"/>
                <a:cs typeface="+mn-cs"/>
              </a:rPr>
              <a:t> </a:t>
            </a:r>
            <a:endParaRPr lang="en-CY" sz="1000" dirty="0">
              <a:effectLst/>
            </a:endParaRPr>
          </a:p>
          <a:p>
            <a:r>
              <a:rPr lang="el-GR" sz="1000" kern="1200" dirty="0">
                <a:solidFill>
                  <a:schemeClr val="tx1"/>
                </a:solidFill>
                <a:effectLst/>
                <a:latin typeface="+mn-lt"/>
                <a:ea typeface="+mn-ea"/>
                <a:cs typeface="+mn-cs"/>
              </a:rPr>
              <a:t>Στην Εργασία 1 αναμένεται να επισημάνουν ότι:</a:t>
            </a:r>
            <a:endParaRPr lang="en-CY" sz="1000" dirty="0">
              <a:effectLst/>
            </a:endParaRPr>
          </a:p>
          <a:p>
            <a:r>
              <a:rPr lang="el-GR" sz="1000" kern="1200" dirty="0">
                <a:solidFill>
                  <a:schemeClr val="tx1"/>
                </a:solidFill>
                <a:effectLst/>
                <a:latin typeface="+mn-lt"/>
                <a:ea typeface="+mn-ea"/>
                <a:cs typeface="+mn-cs"/>
              </a:rPr>
              <a:t> </a:t>
            </a:r>
            <a:endParaRPr lang="en-CY" sz="1000" dirty="0">
              <a:effectLst/>
            </a:endParaRPr>
          </a:p>
          <a:p>
            <a:pPr lvl="0"/>
            <a:r>
              <a:rPr lang="el-GR" sz="1000" kern="1200" dirty="0">
                <a:solidFill>
                  <a:schemeClr val="tx1"/>
                </a:solidFill>
                <a:effectLst/>
                <a:latin typeface="+mn-lt"/>
                <a:ea typeface="+mn-ea"/>
                <a:cs typeface="+mn-cs"/>
              </a:rPr>
              <a:t>Μειώνεται η ποσότητα της ελαστικής ενέργειας που είναι αποθηκευμένη στη χορδή του τόξου. Αυτό το καταλαβαίνουμε, γιατί μειώνεται η επιμήκυνση (το τέντωμα) της χορδής. </a:t>
            </a:r>
            <a:endParaRPr lang="en-CY" sz="1000" dirty="0">
              <a:effectLst/>
            </a:endParaRPr>
          </a:p>
          <a:p>
            <a:pPr lvl="0"/>
            <a:r>
              <a:rPr lang="el-GR" sz="1000" kern="1200" dirty="0">
                <a:solidFill>
                  <a:schemeClr val="tx1"/>
                </a:solidFill>
                <a:effectLst/>
                <a:latin typeface="+mn-lt"/>
                <a:ea typeface="+mn-ea"/>
                <a:cs typeface="+mn-cs"/>
              </a:rPr>
              <a:t>Αυξάνεται η ποσότητα της κινητικής ενέργειας που είναι αποθηκευμένη στο βέλος. Αυτό το καταλαβαίνουμε γιατί αυξάνεται η ταχύτητα του.</a:t>
            </a:r>
            <a:endParaRPr lang="en-CY" sz="1000" dirty="0">
              <a:effectLst/>
            </a:endParaRPr>
          </a:p>
          <a:p>
            <a:r>
              <a:rPr lang="el-GR" sz="1000" kern="1200" dirty="0">
                <a:solidFill>
                  <a:schemeClr val="tx1"/>
                </a:solidFill>
                <a:effectLst/>
                <a:latin typeface="+mn-lt"/>
                <a:ea typeface="+mn-ea"/>
                <a:cs typeface="+mn-cs"/>
              </a:rPr>
              <a:t> </a:t>
            </a:r>
            <a:endParaRPr lang="en-CY" sz="1000" dirty="0">
              <a:effectLst/>
            </a:endParaRPr>
          </a:p>
          <a:p>
            <a:endParaRPr lang="en-CY" sz="1000" dirty="0"/>
          </a:p>
        </p:txBody>
      </p:sp>
      <p:sp>
        <p:nvSpPr>
          <p:cNvPr id="4" name="Slide Number Placeholder 3"/>
          <p:cNvSpPr>
            <a:spLocks noGrp="1"/>
          </p:cNvSpPr>
          <p:nvPr>
            <p:ph type="sldNum" sz="quarter" idx="5"/>
          </p:nvPr>
        </p:nvSpPr>
        <p:spPr/>
        <p:txBody>
          <a:bodyPr/>
          <a:lstStyle/>
          <a:p>
            <a:fld id="{1FD2C639-4C0B-4BD1-B1D5-E2E0C62B28CE}" type="slidenum">
              <a:rPr lang="x-none" smtClean="0"/>
              <a:t>19</a:t>
            </a:fld>
            <a:endParaRPr lang="x-none"/>
          </a:p>
        </p:txBody>
      </p:sp>
    </p:spTree>
    <p:extLst>
      <p:ext uri="{BB962C8B-B14F-4D97-AF65-F5344CB8AC3E}">
        <p14:creationId xmlns:p14="http://schemas.microsoft.com/office/powerpoint/2010/main" val="32068997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kern="1200" dirty="0">
                <a:solidFill>
                  <a:schemeClr val="tx1"/>
                </a:solidFill>
                <a:effectLst/>
                <a:latin typeface="+mn-lt"/>
                <a:ea typeface="+mn-ea"/>
                <a:cs typeface="+mn-cs"/>
              </a:rPr>
              <a:t>Στην Εργασία 2 αναμένεται από τα παιδιά να καταγράψουν την πιο κάτω ερμηνεία:</a:t>
            </a:r>
            <a:endParaRPr lang="en-CY" sz="1200" dirty="0">
              <a:effectLst/>
            </a:endParaRPr>
          </a:p>
          <a:p>
            <a:r>
              <a:rPr lang="el-GR" sz="1200" kern="1200" dirty="0">
                <a:solidFill>
                  <a:schemeClr val="tx1"/>
                </a:solidFill>
                <a:effectLst/>
                <a:latin typeface="+mn-lt"/>
                <a:ea typeface="+mn-ea"/>
                <a:cs typeface="+mn-cs"/>
              </a:rPr>
              <a:t> </a:t>
            </a:r>
            <a:endParaRPr lang="en-CY" sz="1200" dirty="0">
              <a:effectLst/>
            </a:endParaRPr>
          </a:p>
          <a:p>
            <a:pPr lvl="0"/>
            <a:r>
              <a:rPr lang="el-GR" sz="1200" kern="1200" dirty="0">
                <a:solidFill>
                  <a:schemeClr val="tx1"/>
                </a:solidFill>
                <a:effectLst/>
                <a:latin typeface="+mn-lt"/>
                <a:ea typeface="+mn-ea"/>
                <a:cs typeface="+mn-cs"/>
              </a:rPr>
              <a:t>Αυξάνεται η ποσότητα της εσωτερικής ενέργειας που είναι αποθηκευμένη στο νερό. Αυτό το καταλαβαίνουμε γιατί αυξάνεται η θερμοκρασία του. </a:t>
            </a:r>
            <a:endParaRPr lang="en-CY" sz="1200" dirty="0">
              <a:effectLst/>
            </a:endParaRPr>
          </a:p>
          <a:p>
            <a:pPr lvl="0"/>
            <a:r>
              <a:rPr lang="el-GR" sz="1200" kern="1200" dirty="0">
                <a:solidFill>
                  <a:schemeClr val="tx1"/>
                </a:solidFill>
                <a:effectLst/>
                <a:latin typeface="+mn-lt"/>
                <a:ea typeface="+mn-ea"/>
                <a:cs typeface="+mn-cs"/>
              </a:rPr>
              <a:t>Μειώνεται η ποσότητα  της χημικής ενέργειας που είναι αποθηκευμένη στο σύστημα οινόπνευμα-οξυγόνο. Αυτό το καταλαβαίνουμε από το γεγονός ότι μειώνεται η ποσότητα του οινοπνεύματος.</a:t>
            </a:r>
            <a:endParaRPr lang="en-CY" sz="1200" dirty="0">
              <a:effectLst/>
            </a:endParaRPr>
          </a:p>
          <a:p>
            <a:r>
              <a:rPr lang="el-GR" sz="1200" kern="1200" dirty="0">
                <a:solidFill>
                  <a:schemeClr val="tx1"/>
                </a:solidFill>
                <a:effectLst/>
                <a:latin typeface="+mn-lt"/>
                <a:ea typeface="+mn-ea"/>
                <a:cs typeface="+mn-cs"/>
              </a:rPr>
              <a:t> </a:t>
            </a:r>
            <a:endParaRPr lang="en-CY" sz="1200" dirty="0">
              <a:effectLst/>
            </a:endParaRPr>
          </a:p>
          <a:p>
            <a:r>
              <a:rPr lang="el-GR" sz="1200" i="1" kern="1200" dirty="0">
                <a:solidFill>
                  <a:schemeClr val="tx1"/>
                </a:solidFill>
                <a:effectLst/>
                <a:latin typeface="+mn-lt"/>
                <a:ea typeface="+mn-ea"/>
                <a:cs typeface="+mn-cs"/>
              </a:rPr>
              <a:t>Σημ. Η αλλαγή στην ποσότητα του οινοπνεύματος μπορεί να μην είναι εμφανής βραχυπρόθεσμα. Για να επισημανθεί, ο/η εκπαιδευτικός προβληματίζει τα παιδιά σχετικά με το τι θα συνέβαινε αν αφήναμε το λύχνο αναμμένο για πολλή ώρα. Έτσι, θα καταλήξουν στο συμπέρασμα ότι ο λύχνος θα σβήσει,</a:t>
            </a:r>
            <a:r>
              <a:rPr lang="en-CY" sz="1200" i="1" kern="1200" dirty="0">
                <a:solidFill>
                  <a:schemeClr val="tx1"/>
                </a:solidFill>
                <a:effectLst/>
                <a:latin typeface="+mn-lt"/>
                <a:ea typeface="+mn-ea"/>
                <a:cs typeface="+mn-cs"/>
              </a:rPr>
              <a:t> </a:t>
            </a:r>
            <a:r>
              <a:rPr lang="el-GR" sz="1200" i="1" kern="1200" dirty="0">
                <a:solidFill>
                  <a:schemeClr val="tx1"/>
                </a:solidFill>
                <a:effectLst/>
                <a:latin typeface="+mn-lt"/>
                <a:ea typeface="+mn-ea"/>
                <a:cs typeface="+mn-cs"/>
              </a:rPr>
              <a:t>γιατί το οινόπνευμα θα εξαντληθεί.</a:t>
            </a:r>
            <a:endParaRPr lang="en-CY" sz="1200" i="1" dirty="0">
              <a:effectLst/>
            </a:endParaRPr>
          </a:p>
          <a:p>
            <a:endParaRPr lang="en-CY" dirty="0"/>
          </a:p>
          <a:p>
            <a:endParaRPr lang="en-CY" dirty="0"/>
          </a:p>
          <a:p>
            <a:r>
              <a:rPr lang="el-GR" sz="1200" kern="1200" dirty="0">
                <a:solidFill>
                  <a:schemeClr val="tx1"/>
                </a:solidFill>
                <a:effectLst/>
                <a:latin typeface="+mn-lt"/>
                <a:ea typeface="+mn-ea"/>
                <a:cs typeface="+mn-cs"/>
              </a:rPr>
              <a:t>Στην Εργασία 3, αναμένεται ότι θα αντιστοιχίσουν τα αντικείμενα με τις με τις μορφές ενέργειας, όπως πιο κάτω:</a:t>
            </a:r>
            <a:endParaRPr lang="en-CY" dirty="0">
              <a:effectLst/>
            </a:endParaRPr>
          </a:p>
          <a:p>
            <a:r>
              <a:rPr lang="el-GR" sz="1200" kern="1200" dirty="0">
                <a:solidFill>
                  <a:schemeClr val="tx1"/>
                </a:solidFill>
                <a:effectLst/>
                <a:latin typeface="+mn-lt"/>
                <a:ea typeface="+mn-ea"/>
                <a:cs typeface="+mn-cs"/>
              </a:rPr>
              <a:t> </a:t>
            </a:r>
            <a:endParaRPr lang="en-CY" dirty="0">
              <a:effectLst/>
            </a:endParaRPr>
          </a:p>
          <a:p>
            <a:r>
              <a:rPr lang="el-GR" sz="1200" kern="1200" dirty="0">
                <a:solidFill>
                  <a:schemeClr val="tx1"/>
                </a:solidFill>
                <a:effectLst/>
                <a:latin typeface="+mn-lt"/>
                <a:ea typeface="+mn-ea"/>
                <a:cs typeface="+mn-cs"/>
              </a:rPr>
              <a:t> </a:t>
            </a:r>
            <a:endParaRPr lang="en-CY" dirty="0">
              <a:effectLst/>
            </a:endParaRPr>
          </a:p>
          <a:p>
            <a:pPr lvl="0"/>
            <a:r>
              <a:rPr lang="el-GR" sz="1200" kern="1200" dirty="0">
                <a:solidFill>
                  <a:schemeClr val="tx1"/>
                </a:solidFill>
                <a:effectLst/>
                <a:latin typeface="+mn-lt"/>
                <a:ea typeface="+mn-ea"/>
                <a:cs typeface="+mn-cs"/>
              </a:rPr>
              <a:t>Συμπιεσμένο ελατήριο          </a:t>
            </a:r>
            <a:r>
              <a:rPr lang="en-CY" sz="1200" kern="1200" dirty="0">
                <a:solidFill>
                  <a:schemeClr val="tx1"/>
                </a:solidFill>
                <a:effectLst/>
                <a:latin typeface="+mn-lt"/>
                <a:ea typeface="+mn-ea"/>
                <a:cs typeface="+mn-cs"/>
              </a:rPr>
              <a:t>-</a:t>
            </a:r>
            <a:r>
              <a:rPr lang="el-GR" sz="1200" kern="1200" dirty="0">
                <a:solidFill>
                  <a:schemeClr val="tx1"/>
                </a:solidFill>
                <a:effectLst/>
                <a:latin typeface="+mn-lt"/>
                <a:ea typeface="+mn-ea"/>
                <a:cs typeface="+mn-cs"/>
              </a:rPr>
              <a:t>   Ελαστική Ενέργεια</a:t>
            </a:r>
            <a:endParaRPr lang="en-CY" dirty="0">
              <a:effectLst/>
            </a:endParaRPr>
          </a:p>
          <a:p>
            <a:pPr lvl="0"/>
            <a:r>
              <a:rPr lang="el-GR" sz="1200" kern="1200" dirty="0">
                <a:solidFill>
                  <a:schemeClr val="tx1"/>
                </a:solidFill>
                <a:effectLst/>
                <a:latin typeface="+mn-lt"/>
                <a:ea typeface="+mn-ea"/>
                <a:cs typeface="+mn-cs"/>
              </a:rPr>
              <a:t>Κινούμενη μπάλα                  </a:t>
            </a:r>
            <a:r>
              <a:rPr lang="en-CY" sz="1200" kern="1200" dirty="0">
                <a:solidFill>
                  <a:schemeClr val="tx1"/>
                </a:solidFill>
                <a:effectLst/>
                <a:latin typeface="+mn-lt"/>
                <a:ea typeface="+mn-ea"/>
                <a:cs typeface="+mn-cs"/>
              </a:rPr>
              <a:t>-</a:t>
            </a:r>
            <a:r>
              <a:rPr lang="el-GR" sz="1200" kern="1200" dirty="0">
                <a:solidFill>
                  <a:schemeClr val="tx1"/>
                </a:solidFill>
                <a:effectLst/>
                <a:latin typeface="+mn-lt"/>
                <a:ea typeface="+mn-ea"/>
                <a:cs typeface="+mn-cs"/>
              </a:rPr>
              <a:t>   Κινητική Ενέργεια</a:t>
            </a:r>
            <a:endParaRPr lang="en-CY" dirty="0">
              <a:effectLst/>
            </a:endParaRPr>
          </a:p>
          <a:p>
            <a:pPr lvl="0"/>
            <a:r>
              <a:rPr lang="el-GR" sz="1200" kern="1200" dirty="0">
                <a:solidFill>
                  <a:schemeClr val="tx1"/>
                </a:solidFill>
                <a:effectLst/>
                <a:latin typeface="+mn-lt"/>
                <a:ea typeface="+mn-ea"/>
                <a:cs typeface="+mn-cs"/>
              </a:rPr>
              <a:t>Μπαταρία                              </a:t>
            </a:r>
            <a:r>
              <a:rPr lang="en-CY" sz="1200" kern="1200" dirty="0">
                <a:solidFill>
                  <a:schemeClr val="tx1"/>
                </a:solidFill>
                <a:effectLst/>
                <a:latin typeface="+mn-lt"/>
                <a:ea typeface="+mn-ea"/>
                <a:cs typeface="+mn-cs"/>
              </a:rPr>
              <a:t>-</a:t>
            </a:r>
            <a:r>
              <a:rPr lang="el-GR" sz="1200" kern="1200" dirty="0">
                <a:solidFill>
                  <a:schemeClr val="tx1"/>
                </a:solidFill>
                <a:effectLst/>
                <a:latin typeface="+mn-lt"/>
                <a:ea typeface="+mn-ea"/>
                <a:cs typeface="+mn-cs"/>
              </a:rPr>
              <a:t>  Χημική Ενέργεια</a:t>
            </a:r>
            <a:endParaRPr lang="en-CY" dirty="0">
              <a:effectLst/>
            </a:endParaRPr>
          </a:p>
          <a:p>
            <a:r>
              <a:rPr lang="el-GR" sz="1200" kern="1200" dirty="0">
                <a:solidFill>
                  <a:schemeClr val="tx1"/>
                </a:solidFill>
                <a:effectLst/>
                <a:latin typeface="+mn-lt"/>
                <a:ea typeface="+mn-ea"/>
                <a:cs typeface="+mn-cs"/>
              </a:rPr>
              <a:t>Ζεστό Νερό                           </a:t>
            </a:r>
            <a:r>
              <a:rPr lang="en-CY" sz="1200" kern="1200" dirty="0">
                <a:solidFill>
                  <a:schemeClr val="tx1"/>
                </a:solidFill>
                <a:effectLst/>
                <a:latin typeface="+mn-lt"/>
                <a:ea typeface="+mn-ea"/>
                <a:cs typeface="+mn-cs"/>
              </a:rPr>
              <a:t> -</a:t>
            </a:r>
            <a:r>
              <a:rPr lang="el-GR" sz="1200" kern="1200" dirty="0">
                <a:solidFill>
                  <a:schemeClr val="tx1"/>
                </a:solidFill>
                <a:effectLst/>
                <a:latin typeface="+mn-lt"/>
                <a:ea typeface="+mn-ea"/>
                <a:cs typeface="+mn-cs"/>
              </a:rPr>
              <a:t>  Εσωτερική Ενέργεια</a:t>
            </a:r>
            <a:endParaRPr lang="en-CY" dirty="0"/>
          </a:p>
        </p:txBody>
      </p:sp>
      <p:sp>
        <p:nvSpPr>
          <p:cNvPr id="4" name="Slide Number Placeholder 3"/>
          <p:cNvSpPr>
            <a:spLocks noGrp="1"/>
          </p:cNvSpPr>
          <p:nvPr>
            <p:ph type="sldNum" sz="quarter" idx="5"/>
          </p:nvPr>
        </p:nvSpPr>
        <p:spPr/>
        <p:txBody>
          <a:bodyPr/>
          <a:lstStyle/>
          <a:p>
            <a:fld id="{1FD2C639-4C0B-4BD1-B1D5-E2E0C62B28CE}" type="slidenum">
              <a:rPr lang="x-none" smtClean="0"/>
              <a:t>20</a:t>
            </a:fld>
            <a:endParaRPr lang="x-none"/>
          </a:p>
        </p:txBody>
      </p:sp>
    </p:spTree>
    <p:extLst>
      <p:ext uri="{BB962C8B-B14F-4D97-AF65-F5344CB8AC3E}">
        <p14:creationId xmlns:p14="http://schemas.microsoft.com/office/powerpoint/2010/main" val="383796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000" kern="1200" dirty="0">
                <a:solidFill>
                  <a:schemeClr val="tx1"/>
                </a:solidFill>
                <a:effectLst/>
                <a:latin typeface="+mn-lt"/>
                <a:ea typeface="+mn-ea"/>
                <a:cs typeface="+mn-cs"/>
              </a:rPr>
              <a:t>Ο/Η εκπαιδευτικός επαναφέρει μέσα από συζήτηση με τα παιδιά τις δύο ιδιότητες της ενέργειας που γνώρισαν στο προηγούμενο μάθημα. Υπενθυμίζει επίσης ότι στην πορεία των επόμενων μαθημάτων ο κατάλογος με τις ιδιότητες της ενέργειας θα εμπλουτίζεται, για να μας βοηθά να περιγράφουμε με ακρίβεια ολοένα και περισσότερες αλλαγές στα συστήματα.  Με αφετηρία την  ιδιότητα «Η ενέργεια </a:t>
            </a:r>
            <a:r>
              <a:rPr lang="el-GR" sz="1000" i="1" kern="1200" dirty="0">
                <a:solidFill>
                  <a:schemeClr val="tx1"/>
                </a:solidFill>
                <a:effectLst/>
                <a:latin typeface="+mn-lt"/>
                <a:ea typeface="+mn-ea"/>
                <a:cs typeface="+mn-cs"/>
              </a:rPr>
              <a:t>βρίσκεται αποθηκευμένη σε διάφορα μέρη του συστήματος», εισάγει και καταγράφει τις δύο πιο κάτω ιδιότητες (βλ. και ΦΥΛΛΟ ΕΡΓΑΣΙΑΣ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00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000" kern="1200" dirty="0">
                <a:solidFill>
                  <a:schemeClr val="tx1"/>
                </a:solidFill>
                <a:effectLst/>
                <a:latin typeface="+mn-lt"/>
                <a:ea typeface="+mn-ea"/>
                <a:cs typeface="+mn-cs"/>
              </a:rPr>
              <a:t>Μετά την εισαγωγή των πιο πάνω  ιδιοτήτων αναφέρει στα παιδιά ότι μέσα στις επόμενες δραστηριότητες θα ασχοληθούν με κάποιες </a:t>
            </a:r>
            <a:r>
              <a:rPr lang="el-GR" sz="1000" b="1" kern="1200" dirty="0">
                <a:solidFill>
                  <a:schemeClr val="tx1"/>
                </a:solidFill>
                <a:effectLst/>
                <a:latin typeface="+mn-lt"/>
                <a:ea typeface="+mn-ea"/>
                <a:cs typeface="+mn-cs"/>
              </a:rPr>
              <a:t>μορφές</a:t>
            </a:r>
            <a:r>
              <a:rPr lang="el-GR" sz="1000" kern="1200" dirty="0">
                <a:solidFill>
                  <a:schemeClr val="tx1"/>
                </a:solidFill>
                <a:effectLst/>
                <a:latin typeface="+mn-lt"/>
                <a:ea typeface="+mn-ea"/>
                <a:cs typeface="+mn-cs"/>
              </a:rPr>
              <a:t>, στις οποίες η ενέργεια μπορεί να αποθηκευτεί. Τονίζεται ότι δεν θα γνωρίσουν όλες τις μορφές ενέργειας αλλά μόνο μερικές, ενώ θα. μπορούν σε κάθε στιγμή  να προσθέσουν νέες, αν τις συναντήσουν στην εργασία τους.</a:t>
            </a:r>
            <a:endParaRPr lang="x-none"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x-none" dirty="0"/>
          </a:p>
        </p:txBody>
      </p:sp>
      <p:sp>
        <p:nvSpPr>
          <p:cNvPr id="4" name="Slide Number Placeholder 3"/>
          <p:cNvSpPr>
            <a:spLocks noGrp="1"/>
          </p:cNvSpPr>
          <p:nvPr>
            <p:ph type="sldNum" sz="quarter" idx="5"/>
          </p:nvPr>
        </p:nvSpPr>
        <p:spPr/>
        <p:txBody>
          <a:bodyPr/>
          <a:lstStyle/>
          <a:p>
            <a:fld id="{1FD2C639-4C0B-4BD1-B1D5-E2E0C62B28CE}" type="slidenum">
              <a:rPr lang="x-none" smtClean="0"/>
              <a:t>2</a:t>
            </a:fld>
            <a:endParaRPr lang="x-none"/>
          </a:p>
        </p:txBody>
      </p:sp>
    </p:spTree>
    <p:extLst>
      <p:ext uri="{BB962C8B-B14F-4D97-AF65-F5344CB8AC3E}">
        <p14:creationId xmlns:p14="http://schemas.microsoft.com/office/powerpoint/2010/main" val="26199993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000" kern="1200" dirty="0">
                <a:solidFill>
                  <a:schemeClr val="tx1"/>
                </a:solidFill>
                <a:effectLst/>
                <a:latin typeface="+mn-lt"/>
                <a:ea typeface="+mn-ea"/>
                <a:cs typeface="+mn-cs"/>
              </a:rPr>
              <a:t>Ο/Η εκπαιδευτικός αναφέρει ότι οι μεταβολές στα συστήματα που μελετήθηκαν μέχρι στιγμής επεξηγήθηκαν  με τη βοήθεια της ενέργειας. Ζητά από τα παιδιά να αναφέρουν τις ιδιότητες της ενέργειας, που χρησιμοποίησαν ως τώρα. Αναμένεται από τα παιδιά να ανακαλέσουν ότι η ενέργεια</a:t>
            </a:r>
            <a:endParaRPr lang="en-CY" sz="1000" dirty="0">
              <a:effectLst/>
            </a:endParaRPr>
          </a:p>
          <a:p>
            <a:pPr marL="171450" lvl="0" indent="-171450">
              <a:buFont typeface="Arial" panose="020B0604020202020204" pitchFamily="34" charset="0"/>
              <a:buChar char="•"/>
            </a:pPr>
            <a:r>
              <a:rPr lang="el-GR" sz="1000" kern="1200" dirty="0">
                <a:solidFill>
                  <a:schemeClr val="tx1"/>
                </a:solidFill>
                <a:effectLst/>
                <a:latin typeface="+mn-lt"/>
                <a:ea typeface="+mn-ea"/>
                <a:cs typeface="+mn-cs"/>
              </a:rPr>
              <a:t>Βρίσκεται αποθηκευμένη σε διάφορα μέρη των συστημάτων.</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1000" kern="1200" dirty="0">
                <a:solidFill>
                  <a:schemeClr val="tx1"/>
                </a:solidFill>
                <a:effectLst/>
                <a:latin typeface="+mn-lt"/>
                <a:ea typeface="+mn-ea"/>
                <a:cs typeface="+mn-cs"/>
              </a:rPr>
              <a:t>Διαδίδεται από ένα μέρος του συστήματος σε άλλα. </a:t>
            </a:r>
            <a:endParaRPr lang="en-CY" sz="1000" dirty="0">
              <a:effectLst/>
            </a:endParaRPr>
          </a:p>
          <a:p>
            <a:pPr marL="171450" lvl="0" indent="-171450">
              <a:buFont typeface="Arial" panose="020B0604020202020204" pitchFamily="34" charset="0"/>
              <a:buChar char="•"/>
            </a:pPr>
            <a:r>
              <a:rPr lang="el-GR" sz="1000" kern="1200" dirty="0">
                <a:solidFill>
                  <a:schemeClr val="tx1"/>
                </a:solidFill>
                <a:effectLst/>
                <a:latin typeface="+mn-lt"/>
                <a:ea typeface="+mn-ea"/>
                <a:cs typeface="+mn-cs"/>
              </a:rPr>
              <a:t>Βρίσκεται αποθηκευμένη σε διάφορες μορφές</a:t>
            </a:r>
          </a:p>
          <a:p>
            <a:pPr marL="171450" lvl="0" indent="-171450">
              <a:buFont typeface="Arial" panose="020B0604020202020204" pitchFamily="34" charset="0"/>
              <a:buChar char="•"/>
            </a:pPr>
            <a:r>
              <a:rPr lang="el-GR" sz="1000" kern="1200" dirty="0">
                <a:solidFill>
                  <a:schemeClr val="tx1"/>
                </a:solidFill>
                <a:effectLst/>
                <a:latin typeface="+mn-lt"/>
                <a:ea typeface="+mn-ea"/>
                <a:cs typeface="+mn-cs"/>
              </a:rPr>
              <a:t>Μετατρέπεται από μια μορφή σε άλλη.</a:t>
            </a:r>
            <a:endParaRPr lang="en-CY" sz="10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000" dirty="0"/>
          </a:p>
          <a:p>
            <a:r>
              <a:rPr lang="el-GR" sz="1000" kern="1200" dirty="0">
                <a:solidFill>
                  <a:schemeClr val="tx1"/>
                </a:solidFill>
                <a:effectLst/>
                <a:latin typeface="+mn-lt"/>
                <a:ea typeface="+mn-ea"/>
                <a:cs typeface="+mn-cs"/>
              </a:rPr>
              <a:t>Για σκοπούς επαναφοράς, στη συνέχεια ο/η εκπαιδευτικός ζητά από τα παιδιά να συμπληρώσουν τις δύο νέες ιδιότητες της ενέργειας που μελέτησαν στον Πίνακα Ιδιοτήτων Ενέργειας:</a:t>
            </a:r>
            <a:endParaRPr lang="en-CY" sz="1000" dirty="0">
              <a:effectLst/>
            </a:endParaRPr>
          </a:p>
          <a:p>
            <a:r>
              <a:rPr lang="el-GR" sz="1000" b="1" i="1" kern="1200" dirty="0">
                <a:solidFill>
                  <a:schemeClr val="tx1"/>
                </a:solidFill>
                <a:effectLst/>
                <a:latin typeface="+mn-lt"/>
                <a:ea typeface="+mn-ea"/>
                <a:cs typeface="+mn-cs"/>
              </a:rPr>
              <a:t> </a:t>
            </a:r>
            <a:endParaRPr lang="en-CY" sz="1000" kern="1200" dirty="0">
              <a:solidFill>
                <a:schemeClr val="tx1"/>
              </a:solidFill>
              <a:effectLst/>
              <a:latin typeface="+mn-lt"/>
              <a:ea typeface="+mn-ea"/>
              <a:cs typeface="+mn-cs"/>
            </a:endParaRPr>
          </a:p>
          <a:p>
            <a:r>
              <a:rPr lang="el-GR" sz="1000" b="1" i="1" kern="1200" dirty="0">
                <a:solidFill>
                  <a:schemeClr val="tx1"/>
                </a:solidFill>
                <a:effectLst/>
                <a:latin typeface="+mn-lt"/>
                <a:ea typeface="+mn-ea"/>
                <a:cs typeface="+mn-cs"/>
              </a:rPr>
              <a:t>Η ενέργεια:</a:t>
            </a:r>
            <a:endParaRPr lang="en-CY" sz="1000" kern="1200" dirty="0">
              <a:solidFill>
                <a:schemeClr val="tx1"/>
              </a:solidFill>
              <a:effectLst/>
              <a:latin typeface="+mn-lt"/>
              <a:ea typeface="+mn-ea"/>
              <a:cs typeface="+mn-cs"/>
            </a:endParaRPr>
          </a:p>
          <a:p>
            <a:r>
              <a:rPr lang="el-GR" sz="1000" i="1" kern="1200" dirty="0">
                <a:solidFill>
                  <a:schemeClr val="tx1"/>
                </a:solidFill>
                <a:effectLst/>
                <a:latin typeface="+mn-lt"/>
                <a:ea typeface="+mn-ea"/>
                <a:cs typeface="+mn-cs"/>
              </a:rPr>
              <a:t>(3) Μπορεί να βρίσκεται αποθηκευμένη  σε διάφορες μορφές.</a:t>
            </a:r>
            <a:endParaRPr lang="en-CY" sz="1000" kern="1200" dirty="0">
              <a:solidFill>
                <a:schemeClr val="tx1"/>
              </a:solidFill>
              <a:effectLst/>
              <a:latin typeface="+mn-lt"/>
              <a:ea typeface="+mn-ea"/>
              <a:cs typeface="+mn-cs"/>
            </a:endParaRPr>
          </a:p>
          <a:p>
            <a:r>
              <a:rPr lang="el-GR" sz="1000" i="1" kern="1200" dirty="0">
                <a:solidFill>
                  <a:schemeClr val="tx1"/>
                </a:solidFill>
                <a:effectLst/>
                <a:latin typeface="+mn-lt"/>
                <a:ea typeface="+mn-ea"/>
                <a:cs typeface="+mn-cs"/>
              </a:rPr>
              <a:t>(4) Μπορεί μετατρέπεται από μια μορφή σε μια άλλη. </a:t>
            </a:r>
          </a:p>
          <a:p>
            <a:endParaRPr lang="en-CY"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000" kern="1200" dirty="0">
                <a:solidFill>
                  <a:schemeClr val="tx1"/>
                </a:solidFill>
                <a:effectLst/>
                <a:latin typeface="+mn-lt"/>
                <a:ea typeface="+mn-ea"/>
                <a:cs typeface="+mn-cs"/>
              </a:rPr>
              <a:t>Στη δεύτερη στήλη του πίνακα, όπως και για τις προηγούμενες ιδιότητες, αναμένεται να καταγράψουν ότι η κάθε ιδιότητα μας βοηθά να εξηγούμε τις αλλαγές που συμβαίνουν στα διάφορα συστήματα. </a:t>
            </a:r>
            <a:endParaRPr lang="en-CY" sz="10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x-none" sz="1000" dirty="0"/>
          </a:p>
        </p:txBody>
      </p:sp>
      <p:sp>
        <p:nvSpPr>
          <p:cNvPr id="4" name="Slide Number Placeholder 3"/>
          <p:cNvSpPr>
            <a:spLocks noGrp="1"/>
          </p:cNvSpPr>
          <p:nvPr>
            <p:ph type="sldNum" sz="quarter" idx="5"/>
          </p:nvPr>
        </p:nvSpPr>
        <p:spPr/>
        <p:txBody>
          <a:bodyPr/>
          <a:lstStyle/>
          <a:p>
            <a:fld id="{1FD2C639-4C0B-4BD1-B1D5-E2E0C62B28CE}" type="slidenum">
              <a:rPr lang="x-none" smtClean="0"/>
              <a:t>21</a:t>
            </a:fld>
            <a:endParaRPr lang="x-none"/>
          </a:p>
        </p:txBody>
      </p:sp>
    </p:spTree>
    <p:extLst>
      <p:ext uri="{BB962C8B-B14F-4D97-AF65-F5344CB8AC3E}">
        <p14:creationId xmlns:p14="http://schemas.microsoft.com/office/powerpoint/2010/main" val="2653087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000" i="1" kern="1200" dirty="0">
                <a:solidFill>
                  <a:schemeClr val="tx1"/>
                </a:solidFill>
                <a:effectLst/>
                <a:latin typeface="+mn-lt"/>
                <a:ea typeface="+mn-ea"/>
                <a:cs typeface="+mn-cs"/>
              </a:rPr>
              <a:t>Σημ. Αν δεν υπάρχει η δυνατότητα να χρησιμοποιηθούν ελατήρια για τη διάταξη του συγκεκριμένου συστήματος, οι μαθητές μπορούν να χρησιμοποιήσουν ένα  κομμένο λαστιχάκι, με στερεωμένα τα δύο του άκρα σε σταθερά σημεία (π.χ. τα κρατούν ένα ή δύο παιδιά). Με αυτό τον τρόπο θα τραβούν το λαστιχάκι κρατώντας το στη μέση και αφού τοποθετήσουν στο συγκεκριμένο σημείο ένα βόλο, θα το αφήνουν ελεύθερο . </a:t>
            </a:r>
            <a:endParaRPr lang="x-none" sz="1000" kern="1200" dirty="0">
              <a:solidFill>
                <a:schemeClr val="tx1"/>
              </a:solidFill>
              <a:effectLst/>
              <a:latin typeface="+mn-lt"/>
              <a:ea typeface="+mn-ea"/>
              <a:cs typeface="+mn-cs"/>
            </a:endParaRPr>
          </a:p>
          <a:p>
            <a:r>
              <a:rPr lang="el-GR" sz="1000" kern="1200" dirty="0">
                <a:solidFill>
                  <a:schemeClr val="tx1"/>
                </a:solidFill>
                <a:effectLst/>
                <a:latin typeface="+mn-lt"/>
                <a:ea typeface="+mn-ea"/>
                <a:cs typeface="+mn-cs"/>
              </a:rPr>
              <a:t>	</a:t>
            </a:r>
            <a:endParaRPr lang="x-none" sz="1000" kern="1200" dirty="0">
              <a:solidFill>
                <a:schemeClr val="tx1"/>
              </a:solidFill>
              <a:effectLst/>
              <a:latin typeface="+mn-lt"/>
              <a:ea typeface="+mn-ea"/>
              <a:cs typeface="+mn-cs"/>
            </a:endParaRPr>
          </a:p>
          <a:p>
            <a:endParaRPr lang="x-none" dirty="0"/>
          </a:p>
        </p:txBody>
      </p:sp>
      <p:sp>
        <p:nvSpPr>
          <p:cNvPr id="4" name="Slide Number Placeholder 3"/>
          <p:cNvSpPr>
            <a:spLocks noGrp="1"/>
          </p:cNvSpPr>
          <p:nvPr>
            <p:ph type="sldNum" sz="quarter" idx="5"/>
          </p:nvPr>
        </p:nvSpPr>
        <p:spPr/>
        <p:txBody>
          <a:bodyPr/>
          <a:lstStyle/>
          <a:p>
            <a:fld id="{1FD2C639-4C0B-4BD1-B1D5-E2E0C62B28CE}" type="slidenum">
              <a:rPr lang="x-none" smtClean="0"/>
              <a:t>3</a:t>
            </a:fld>
            <a:endParaRPr lang="x-none"/>
          </a:p>
        </p:txBody>
      </p:sp>
    </p:spTree>
    <p:extLst>
      <p:ext uri="{BB962C8B-B14F-4D97-AF65-F5344CB8AC3E}">
        <p14:creationId xmlns:p14="http://schemas.microsoft.com/office/powerpoint/2010/main" val="4277224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000" kern="1200" dirty="0">
                <a:solidFill>
                  <a:schemeClr val="tx1"/>
                </a:solidFill>
                <a:effectLst/>
                <a:latin typeface="+mn-lt"/>
                <a:ea typeface="+mn-ea"/>
                <a:cs typeface="+mn-cs"/>
              </a:rPr>
              <a:t>Στη συνέχεια ο/η εκπαιδευτικός θέτει το πιο κάτω πρόβλημα</a:t>
            </a:r>
            <a:r>
              <a:rPr lang="el-CY" sz="1000" kern="1200" dirty="0">
                <a:solidFill>
                  <a:schemeClr val="tx1"/>
                </a:solidFill>
                <a:effectLst/>
                <a:latin typeface="+mn-lt"/>
                <a:ea typeface="+mn-ea"/>
                <a:cs typeface="+mn-cs"/>
              </a:rPr>
              <a:t>:</a:t>
            </a:r>
            <a:endParaRPr lang="en-CY"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000" i="1" kern="1200" dirty="0">
                <a:solidFill>
                  <a:schemeClr val="tx1"/>
                </a:solidFill>
                <a:effectLst/>
                <a:latin typeface="+mn-lt"/>
                <a:ea typeface="+mn-ea"/>
                <a:cs typeface="+mn-cs"/>
              </a:rPr>
              <a:t>Δυο παιδιά έφτιαξαν ένα αυτοσχέδιο παιχνίδι. Χρησιμοποίησαν δύο πανομοιότυπους βόλους και δυο ελατήρια. Το καθένα παίρνει από ένα βόλο και ένα ελατήριο και συμπιέζοντας το ελατήριο κάνει το βόλο να κινηθεί. Νικητής είναι αυτός που καταφέρνει να κάνει το βόλο του να κινηθεί με μεγαλύτερη ταχύτητα. Για να συμβεί αυτό πρέπει να υπάρχει μεγαλύτερη αποθηκευμένη ελαστική ενέργεια στο ελατήριο, ούτως ώστε να διαδοθεί περισσότερη ενέργεια στο βόλο και να κινηθεί πιο γρήγορα. Πώς μπορούμε να αυξήσουμε την ελαστική ενέργεια που αρχικά ήταν αποθηκευμένη στο ελατήριο;</a:t>
            </a:r>
            <a:endParaRPr lang="x-none"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0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000" kern="1200" dirty="0">
                <a:solidFill>
                  <a:schemeClr val="tx1"/>
                </a:solidFill>
                <a:effectLst/>
                <a:latin typeface="+mn-lt"/>
                <a:ea typeface="+mn-ea"/>
                <a:cs typeface="+mn-cs"/>
              </a:rPr>
              <a:t>Με τη βοήθεια του πιο πάνω προβλήματος εισάγεται και καταγράφεται στον πίνακα η πιο κάτω </a:t>
            </a:r>
            <a:r>
              <a:rPr lang="el-GR" sz="1000" b="1" kern="1200" dirty="0">
                <a:solidFill>
                  <a:schemeClr val="tx1"/>
                </a:solidFill>
                <a:effectLst/>
                <a:latin typeface="+mn-lt"/>
                <a:ea typeface="+mn-ea"/>
                <a:cs typeface="+mn-cs"/>
              </a:rPr>
              <a:t>ερώτηση η οποία πρέπει να απαντηθεί, για να βρεθεί η λύση του. </a:t>
            </a:r>
            <a:endParaRPr lang="x-none" sz="10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x-none" sz="1000" dirty="0">
              <a:effectLst/>
            </a:endParaRPr>
          </a:p>
          <a:p>
            <a:endParaRPr lang="x-none" sz="1000" dirty="0"/>
          </a:p>
        </p:txBody>
      </p:sp>
      <p:sp>
        <p:nvSpPr>
          <p:cNvPr id="4" name="Slide Number Placeholder 3"/>
          <p:cNvSpPr>
            <a:spLocks noGrp="1"/>
          </p:cNvSpPr>
          <p:nvPr>
            <p:ph type="sldNum" sz="quarter" idx="5"/>
          </p:nvPr>
        </p:nvSpPr>
        <p:spPr/>
        <p:txBody>
          <a:bodyPr/>
          <a:lstStyle/>
          <a:p>
            <a:fld id="{1FD2C639-4C0B-4BD1-B1D5-E2E0C62B28CE}" type="slidenum">
              <a:rPr lang="x-none" smtClean="0"/>
              <a:t>5</a:t>
            </a:fld>
            <a:endParaRPr lang="x-none"/>
          </a:p>
        </p:txBody>
      </p:sp>
    </p:spTree>
    <p:extLst>
      <p:ext uri="{BB962C8B-B14F-4D97-AF65-F5344CB8AC3E}">
        <p14:creationId xmlns:p14="http://schemas.microsoft.com/office/powerpoint/2010/main" val="1738633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Οι ομάδες αναλαμβάνουν να διερευνήσουν έναν από τους πιο πάνω παράγοντες. Αν το σχολείο διαθέτει όμοια ελατήρια διαφορετικής σκληρότητας (σταθεράς), η επίδρασή της μπορεί να εξεταστεί από κάποιες ομάδες. Από τις υπόλοιπες μπορεί να διερευνηθεί η επίδραση της συσπείρωσης του ελατηρίου. Αν στο σχολείο υπάρχει μόνο ένα είδος ελατηρίου, όλες οι ομάδες  μελετούν την επίδραση της συσπείρωσης του ελατηρίου. Είναι σημαντικό ο κάθε παράγοντας να εξεταστεί τουλάχιστον από δύο ομάδες, ώστε να μπορούν να συγκρίνουν τα αποτελέσματά τους και να  αν συμφωνούν ή διαφωνούν. Με αυτό τον τρόπο ελέγχεται η αξιοπιστία και η εγκυρότητα των πειραμάτων και των συμπερασμάτων των παιδιών.  Στη συνέχεια, ανάλογα με τον παράγοντα που θα διερευνήσουν, ο/η εκπαιδευτικός ζητά από τις ομάδες να διατυπώσουν το διερευνήσιμο ερώτημα και να το ανακοινώσουν (Εργασία 3 του </a:t>
            </a:r>
            <a:r>
              <a:rPr lang="el-GR" sz="1200" i="1" kern="1200" dirty="0">
                <a:solidFill>
                  <a:schemeClr val="tx1"/>
                </a:solidFill>
                <a:effectLst/>
                <a:latin typeface="+mn-lt"/>
                <a:ea typeface="+mn-ea"/>
                <a:cs typeface="+mn-cs"/>
              </a:rPr>
              <a:t>ΦΥΛΛΟΥ ΕΡΓΑΣΙΑΣ )</a:t>
            </a:r>
            <a:r>
              <a:rPr lang="el-GR" sz="1200" kern="1200" dirty="0">
                <a:solidFill>
                  <a:schemeClr val="tx1"/>
                </a:solidFill>
                <a:effectLst/>
                <a:latin typeface="+mn-lt"/>
                <a:ea typeface="+mn-ea"/>
                <a:cs typeface="+mn-cs"/>
              </a:rPr>
              <a:t>: </a:t>
            </a:r>
            <a:endParaRPr lang="x-none" sz="1200" kern="1200" dirty="0">
              <a:solidFill>
                <a:schemeClr val="tx1"/>
              </a:solidFill>
              <a:effectLst/>
              <a:latin typeface="+mn-lt"/>
              <a:ea typeface="+mn-ea"/>
              <a:cs typeface="+mn-cs"/>
            </a:endParaRPr>
          </a:p>
          <a:p>
            <a:endParaRPr lang="x-none" dirty="0"/>
          </a:p>
        </p:txBody>
      </p:sp>
      <p:sp>
        <p:nvSpPr>
          <p:cNvPr id="4" name="Slide Number Placeholder 3"/>
          <p:cNvSpPr>
            <a:spLocks noGrp="1"/>
          </p:cNvSpPr>
          <p:nvPr>
            <p:ph type="sldNum" sz="quarter" idx="5"/>
          </p:nvPr>
        </p:nvSpPr>
        <p:spPr/>
        <p:txBody>
          <a:bodyPr/>
          <a:lstStyle/>
          <a:p>
            <a:fld id="{1FD2C639-4C0B-4BD1-B1D5-E2E0C62B28CE}" type="slidenum">
              <a:rPr lang="x-none" smtClean="0"/>
              <a:t>6</a:t>
            </a:fld>
            <a:endParaRPr lang="x-none"/>
          </a:p>
        </p:txBody>
      </p:sp>
    </p:spTree>
    <p:extLst>
      <p:ext uri="{BB962C8B-B14F-4D97-AF65-F5344CB8AC3E}">
        <p14:creationId xmlns:p14="http://schemas.microsoft.com/office/powerpoint/2010/main" val="1186491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000" kern="1200" dirty="0">
                <a:solidFill>
                  <a:schemeClr val="tx1"/>
                </a:solidFill>
                <a:effectLst/>
                <a:latin typeface="+mn-lt"/>
                <a:ea typeface="+mn-ea"/>
                <a:cs typeface="+mn-cs"/>
              </a:rPr>
              <a:t>Στη συνέχεια, ο/η εκπαιδευτικός υποβάλλει την πιο κάτω υποστηριχτική ερώτηση, για να βοηθήσει τις ομάδες να διατυπώσουν τις υποθέσεις τους:</a:t>
            </a:r>
            <a:endParaRPr lang="x-none" sz="1000" kern="1200" dirty="0">
              <a:solidFill>
                <a:schemeClr val="tx1"/>
              </a:solidFill>
              <a:effectLst/>
              <a:latin typeface="+mn-lt"/>
              <a:ea typeface="+mn-ea"/>
              <a:cs typeface="+mn-cs"/>
            </a:endParaRPr>
          </a:p>
          <a:p>
            <a:r>
              <a:rPr lang="el-GR" sz="1000" kern="1200" dirty="0">
                <a:solidFill>
                  <a:schemeClr val="tx1"/>
                </a:solidFill>
                <a:effectLst/>
                <a:latin typeface="+mn-lt"/>
                <a:ea typeface="+mn-ea"/>
                <a:cs typeface="+mn-cs"/>
              </a:rPr>
              <a:t> </a:t>
            </a:r>
            <a:endParaRPr lang="x-none" sz="1000" kern="1200" dirty="0">
              <a:solidFill>
                <a:schemeClr val="tx1"/>
              </a:solidFill>
              <a:effectLst/>
              <a:latin typeface="+mn-lt"/>
              <a:ea typeface="+mn-ea"/>
              <a:cs typeface="+mn-cs"/>
            </a:endParaRPr>
          </a:p>
          <a:p>
            <a:r>
              <a:rPr lang="el-GR" sz="1000" i="1" kern="1200" dirty="0">
                <a:solidFill>
                  <a:schemeClr val="tx1"/>
                </a:solidFill>
                <a:effectLst/>
                <a:latin typeface="+mn-lt"/>
                <a:ea typeface="+mn-ea"/>
                <a:cs typeface="+mn-cs"/>
              </a:rPr>
              <a:t>Πώς νομίζετε ο παράγοντας Α  θα επηρεάσει το αποτέλεσμα, δηλαδή τον παράγοντα Β; </a:t>
            </a:r>
            <a:endParaRPr lang="x-none" sz="1000" kern="1200" dirty="0">
              <a:solidFill>
                <a:schemeClr val="tx1"/>
              </a:solidFill>
              <a:effectLst/>
              <a:latin typeface="+mn-lt"/>
              <a:ea typeface="+mn-ea"/>
              <a:cs typeface="+mn-cs"/>
            </a:endParaRPr>
          </a:p>
          <a:p>
            <a:endParaRPr lang="el-GR" sz="1000" dirty="0"/>
          </a:p>
          <a:p>
            <a:r>
              <a:rPr lang="el-GR" sz="1000" kern="1200" dirty="0">
                <a:solidFill>
                  <a:schemeClr val="tx1"/>
                </a:solidFill>
                <a:effectLst/>
                <a:latin typeface="+mn-lt"/>
                <a:ea typeface="+mn-ea"/>
                <a:cs typeface="+mn-cs"/>
              </a:rPr>
              <a:t>Ακολούθως, σχεδιάζουν ένα πείραμα, για να ελέγξουν αν η υπόθεση που διατύπωσαν επαληθεύεται ή απορρίπτεται (Εργασία 3 του </a:t>
            </a:r>
            <a:r>
              <a:rPr lang="el-GR" sz="1000" i="1" kern="1200" dirty="0">
                <a:solidFill>
                  <a:schemeClr val="tx1"/>
                </a:solidFill>
                <a:effectLst/>
                <a:latin typeface="+mn-lt"/>
                <a:ea typeface="+mn-ea"/>
                <a:cs typeface="+mn-cs"/>
              </a:rPr>
              <a:t>ΦΥΛΛΟΥ ΕΡΓΑΣΙΑΣ 2</a:t>
            </a:r>
            <a:r>
              <a:rPr lang="el-GR" sz="1000" kern="1200" dirty="0">
                <a:solidFill>
                  <a:schemeClr val="tx1"/>
                </a:solidFill>
                <a:effectLst/>
                <a:latin typeface="+mn-lt"/>
                <a:ea typeface="+mn-ea"/>
                <a:cs typeface="+mn-cs"/>
              </a:rPr>
              <a:t>). Για τον σχεδιασμό του πειράματος, οι ομάδες μπορούν να αξιοποιήσουν διαγράμματα, σχέδια ή/και φραστικές περιγραφές και να συμπληρώσουν τον πίνακα, για να δείξουν ποιους παράγοντες θα αλλάξουν, ποιους παράγοντες θα διατηρήσουν σταθερούς και ποιους θα μετρήσουν. Στο σημείο αυτό, ο/η εκπαιδευτικός μπορεί να προβληματίσει τα παιδιά με την πιο κάτω ερώτηση: </a:t>
            </a:r>
            <a:endParaRPr lang="x-none" sz="1000" kern="1200" dirty="0">
              <a:solidFill>
                <a:schemeClr val="tx1"/>
              </a:solidFill>
              <a:effectLst/>
              <a:latin typeface="+mn-lt"/>
              <a:ea typeface="+mn-ea"/>
              <a:cs typeface="+mn-cs"/>
            </a:endParaRPr>
          </a:p>
          <a:p>
            <a:r>
              <a:rPr lang="el-GR" sz="1000" b="1" i="1" kern="1200" dirty="0">
                <a:solidFill>
                  <a:schemeClr val="tx1"/>
                </a:solidFill>
                <a:effectLst/>
                <a:latin typeface="+mn-lt"/>
                <a:ea typeface="+mn-ea"/>
                <a:cs typeface="+mn-cs"/>
              </a:rPr>
              <a:t> </a:t>
            </a:r>
            <a:endParaRPr lang="x-none" sz="1000" kern="1200" dirty="0">
              <a:solidFill>
                <a:schemeClr val="tx1"/>
              </a:solidFill>
              <a:effectLst/>
              <a:latin typeface="+mn-lt"/>
              <a:ea typeface="+mn-ea"/>
              <a:cs typeface="+mn-cs"/>
            </a:endParaRPr>
          </a:p>
          <a:p>
            <a:r>
              <a:rPr lang="el-GR" sz="1000" b="1" i="1" kern="1200" dirty="0">
                <a:solidFill>
                  <a:schemeClr val="tx1"/>
                </a:solidFill>
                <a:effectLst/>
                <a:latin typeface="+mn-lt"/>
                <a:ea typeface="+mn-ea"/>
                <a:cs typeface="+mn-cs"/>
              </a:rPr>
              <a:t>Για ποιο λόγο πρέπει να κρατήσουμε σταθερούς κάποιους παράγοντες;</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000" kern="1200" dirty="0">
                <a:solidFill>
                  <a:schemeClr val="tx1"/>
                </a:solidFill>
                <a:effectLst/>
                <a:latin typeface="+mn-lt"/>
                <a:ea typeface="+mn-ea"/>
                <a:cs typeface="+mn-cs"/>
              </a:rPr>
              <a:t>Αναμένεται να αναφέρουν ότι όταν αλλάζουν πολλούς παράγοντες κάθε φορά δε θα ξέρουν ποιος επηρέασε το αποτέλεσμα του πειράματός τους. Για να είναι έτσι δίκαιοι και σίγουροι πρέπει να αλλάζουν κάθε φορά μόνο τον παράγοντα που θέλουν να ελέγξουν αν επηρεάζει. </a:t>
            </a:r>
            <a:endParaRPr lang="x-none" sz="1000" kern="1200" dirty="0">
              <a:solidFill>
                <a:schemeClr val="tx1"/>
              </a:solidFill>
              <a:effectLst/>
              <a:latin typeface="+mn-lt"/>
              <a:ea typeface="+mn-ea"/>
              <a:cs typeface="+mn-cs"/>
            </a:endParaRPr>
          </a:p>
          <a:p>
            <a:endParaRPr lang="x-none" sz="1000" kern="1200" dirty="0">
              <a:solidFill>
                <a:schemeClr val="tx1"/>
              </a:solidFill>
              <a:effectLst/>
              <a:latin typeface="+mn-lt"/>
              <a:ea typeface="+mn-ea"/>
              <a:cs typeface="+mn-cs"/>
            </a:endParaRPr>
          </a:p>
          <a:p>
            <a:endParaRPr lang="x-none" dirty="0"/>
          </a:p>
        </p:txBody>
      </p:sp>
      <p:sp>
        <p:nvSpPr>
          <p:cNvPr id="4" name="Slide Number Placeholder 3"/>
          <p:cNvSpPr>
            <a:spLocks noGrp="1"/>
          </p:cNvSpPr>
          <p:nvPr>
            <p:ph type="sldNum" sz="quarter" idx="5"/>
          </p:nvPr>
        </p:nvSpPr>
        <p:spPr/>
        <p:txBody>
          <a:bodyPr/>
          <a:lstStyle/>
          <a:p>
            <a:fld id="{1FD2C639-4C0B-4BD1-B1D5-E2E0C62B28CE}" type="slidenum">
              <a:rPr lang="x-none" smtClean="0"/>
              <a:t>7</a:t>
            </a:fld>
            <a:endParaRPr lang="x-none"/>
          </a:p>
        </p:txBody>
      </p:sp>
    </p:spTree>
    <p:extLst>
      <p:ext uri="{BB962C8B-B14F-4D97-AF65-F5344CB8AC3E}">
        <p14:creationId xmlns:p14="http://schemas.microsoft.com/office/powerpoint/2010/main" val="917821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000" b="1" i="1" kern="1200" dirty="0">
                <a:solidFill>
                  <a:schemeClr val="tx1"/>
                </a:solidFill>
                <a:effectLst/>
                <a:latin typeface="+mn-lt"/>
                <a:ea typeface="+mn-ea"/>
                <a:cs typeface="+mn-cs"/>
              </a:rPr>
              <a:t>Η συσπείρωση του ελατηρίου επηρεάζει την ποσότητα της ελαστικής ενέργειας που είναι αποθηκευμένη σε αυτό;</a:t>
            </a:r>
            <a:endParaRPr lang="x-none" sz="1000" kern="1200" dirty="0">
              <a:solidFill>
                <a:schemeClr val="tx1"/>
              </a:solidFill>
              <a:effectLst/>
              <a:latin typeface="+mn-lt"/>
              <a:ea typeface="+mn-ea"/>
              <a:cs typeface="+mn-cs"/>
            </a:endParaRPr>
          </a:p>
          <a:p>
            <a:r>
              <a:rPr lang="el-GR" sz="1000" b="1" i="1" kern="1200" dirty="0">
                <a:solidFill>
                  <a:schemeClr val="tx1"/>
                </a:solidFill>
                <a:effectLst/>
                <a:latin typeface="+mn-lt"/>
                <a:ea typeface="+mn-ea"/>
                <a:cs typeface="+mn-cs"/>
              </a:rPr>
              <a:t> </a:t>
            </a:r>
            <a:endParaRPr lang="x-none" sz="1000" kern="1200" dirty="0">
              <a:solidFill>
                <a:schemeClr val="tx1"/>
              </a:solidFill>
              <a:effectLst/>
              <a:latin typeface="+mn-lt"/>
              <a:ea typeface="+mn-ea"/>
              <a:cs typeface="+mn-cs"/>
            </a:endParaRPr>
          </a:p>
          <a:p>
            <a:r>
              <a:rPr lang="el-GR" sz="1000" i="1" kern="1200" dirty="0">
                <a:solidFill>
                  <a:schemeClr val="tx1"/>
                </a:solidFill>
                <a:effectLst/>
                <a:latin typeface="+mn-lt"/>
                <a:ea typeface="+mn-ea"/>
                <a:cs typeface="+mn-cs"/>
              </a:rPr>
              <a:t>α) Θα αλλάξουν</a:t>
            </a:r>
            <a:r>
              <a:rPr lang="el-GR" sz="1000" kern="1200" dirty="0">
                <a:solidFill>
                  <a:schemeClr val="tx1"/>
                </a:solidFill>
                <a:effectLst/>
                <a:latin typeface="+mn-lt"/>
                <a:ea typeface="+mn-ea"/>
                <a:cs typeface="+mn-cs"/>
              </a:rPr>
              <a:t>: τη συσπείρωση του ελατηρίου.</a:t>
            </a:r>
            <a:endParaRPr lang="x-none" sz="1000" kern="1200" dirty="0">
              <a:solidFill>
                <a:schemeClr val="tx1"/>
              </a:solidFill>
              <a:effectLst/>
              <a:latin typeface="+mn-lt"/>
              <a:ea typeface="+mn-ea"/>
              <a:cs typeface="+mn-cs"/>
            </a:endParaRPr>
          </a:p>
          <a:p>
            <a:r>
              <a:rPr lang="el-GR" sz="1000" i="1" kern="1200" dirty="0">
                <a:solidFill>
                  <a:schemeClr val="tx1"/>
                </a:solidFill>
                <a:effectLst/>
                <a:latin typeface="+mn-lt"/>
                <a:ea typeface="+mn-ea"/>
                <a:cs typeface="+mn-cs"/>
              </a:rPr>
              <a:t>β) Θα κρατήσουν σταθερά</a:t>
            </a:r>
            <a:r>
              <a:rPr lang="el-GR" sz="1000" kern="1200" dirty="0">
                <a:solidFill>
                  <a:schemeClr val="tx1"/>
                </a:solidFill>
                <a:effectLst/>
                <a:latin typeface="+mn-lt"/>
                <a:ea typeface="+mn-ea"/>
                <a:cs typeface="+mn-cs"/>
              </a:rPr>
              <a:t>: τη σκληρότητα του ελατηρίου , το φυσικό μήκος του, τη μπάλα</a:t>
            </a:r>
            <a:endParaRPr lang="x-none" sz="1000" kern="1200" dirty="0">
              <a:solidFill>
                <a:schemeClr val="tx1"/>
              </a:solidFill>
              <a:effectLst/>
              <a:latin typeface="+mn-lt"/>
              <a:ea typeface="+mn-ea"/>
              <a:cs typeface="+mn-cs"/>
            </a:endParaRPr>
          </a:p>
          <a:p>
            <a:r>
              <a:rPr lang="el-GR" sz="1000" i="1" kern="1200" dirty="0">
                <a:solidFill>
                  <a:schemeClr val="tx1"/>
                </a:solidFill>
                <a:effectLst/>
                <a:latin typeface="+mn-lt"/>
                <a:ea typeface="+mn-ea"/>
                <a:cs typeface="+mn-cs"/>
              </a:rPr>
              <a:t>γ) Θα παρατηρούν: </a:t>
            </a:r>
            <a:r>
              <a:rPr lang="el-GR" sz="1000" i="0" kern="1200" dirty="0">
                <a:solidFill>
                  <a:schemeClr val="tx1"/>
                </a:solidFill>
                <a:effectLst/>
                <a:latin typeface="+mn-lt"/>
                <a:ea typeface="+mn-ea"/>
                <a:cs typeface="+mn-cs"/>
              </a:rPr>
              <a:t>την ταχύτητα που θα αποκτά η μπάλα, αφού αφεθεί ελεύθερο το ελατήριο.</a:t>
            </a:r>
            <a:endParaRPr lang="x-none" sz="1000" i="0" kern="1200" dirty="0">
              <a:solidFill>
                <a:schemeClr val="tx1"/>
              </a:solidFill>
              <a:effectLst/>
              <a:latin typeface="+mn-lt"/>
              <a:ea typeface="+mn-ea"/>
              <a:cs typeface="+mn-cs"/>
            </a:endParaRPr>
          </a:p>
          <a:p>
            <a:r>
              <a:rPr lang="el-GR" sz="1000" b="1" i="1" kern="1200" dirty="0">
                <a:solidFill>
                  <a:schemeClr val="tx1"/>
                </a:solidFill>
                <a:effectLst/>
                <a:latin typeface="+mn-lt"/>
                <a:ea typeface="+mn-ea"/>
                <a:cs typeface="+mn-cs"/>
              </a:rPr>
              <a:t> </a:t>
            </a:r>
            <a:endParaRPr lang="el-CY" sz="1000" b="1" i="1" kern="1200" dirty="0">
              <a:solidFill>
                <a:schemeClr val="tx1"/>
              </a:solidFill>
              <a:effectLst/>
              <a:latin typeface="+mn-lt"/>
              <a:ea typeface="+mn-ea"/>
              <a:cs typeface="+mn-cs"/>
            </a:endParaRPr>
          </a:p>
          <a:p>
            <a:endParaRPr lang="x-none" sz="1000" kern="1200" dirty="0">
              <a:solidFill>
                <a:schemeClr val="tx1"/>
              </a:solidFill>
              <a:effectLst/>
              <a:latin typeface="+mn-lt"/>
              <a:ea typeface="+mn-ea"/>
              <a:cs typeface="+mn-cs"/>
            </a:endParaRPr>
          </a:p>
          <a:p>
            <a:r>
              <a:rPr lang="el-GR" sz="1000" b="1" i="1" kern="1200" dirty="0">
                <a:solidFill>
                  <a:schemeClr val="tx1"/>
                </a:solidFill>
                <a:effectLst/>
                <a:latin typeface="+mn-lt"/>
                <a:ea typeface="+mn-ea"/>
                <a:cs typeface="+mn-cs"/>
              </a:rPr>
              <a:t>Η σκληρότητα του ελατηρίου επηρεάζει  την ποσότητα της ελαστικής ενέργειας που είναι αποθηκευμένη σε αυτό;</a:t>
            </a:r>
            <a:endParaRPr lang="x-none" sz="1000" kern="1200" dirty="0">
              <a:solidFill>
                <a:schemeClr val="tx1"/>
              </a:solidFill>
              <a:effectLst/>
              <a:latin typeface="+mn-lt"/>
              <a:ea typeface="+mn-ea"/>
              <a:cs typeface="+mn-cs"/>
            </a:endParaRPr>
          </a:p>
          <a:p>
            <a:r>
              <a:rPr lang="el-GR" sz="1000" kern="1200" dirty="0">
                <a:solidFill>
                  <a:schemeClr val="tx1"/>
                </a:solidFill>
                <a:effectLst/>
                <a:latin typeface="+mn-lt"/>
                <a:ea typeface="+mn-ea"/>
                <a:cs typeface="+mn-cs"/>
              </a:rPr>
              <a:t> </a:t>
            </a:r>
            <a:endParaRPr lang="x-none" sz="1000" kern="1200" dirty="0">
              <a:solidFill>
                <a:schemeClr val="tx1"/>
              </a:solidFill>
              <a:effectLst/>
              <a:latin typeface="+mn-lt"/>
              <a:ea typeface="+mn-ea"/>
              <a:cs typeface="+mn-cs"/>
            </a:endParaRPr>
          </a:p>
          <a:p>
            <a:r>
              <a:rPr lang="el-GR" sz="1000" i="1" kern="1200" dirty="0">
                <a:solidFill>
                  <a:schemeClr val="tx1"/>
                </a:solidFill>
                <a:effectLst/>
                <a:latin typeface="+mn-lt"/>
                <a:ea typeface="+mn-ea"/>
                <a:cs typeface="+mn-cs"/>
              </a:rPr>
              <a:t>α) Θα αλλάξουν</a:t>
            </a:r>
            <a:r>
              <a:rPr lang="el-GR" sz="1000" kern="1200" dirty="0">
                <a:solidFill>
                  <a:schemeClr val="tx1"/>
                </a:solidFill>
                <a:effectLst/>
                <a:latin typeface="+mn-lt"/>
                <a:ea typeface="+mn-ea"/>
                <a:cs typeface="+mn-cs"/>
              </a:rPr>
              <a:t>: τη σκληρότητα του ελατηρίου χρησιμοποιώντας διαφορετικά ελατήρια.</a:t>
            </a:r>
            <a:endParaRPr lang="x-none" sz="1000" kern="1200" dirty="0">
              <a:solidFill>
                <a:schemeClr val="tx1"/>
              </a:solidFill>
              <a:effectLst/>
              <a:latin typeface="+mn-lt"/>
              <a:ea typeface="+mn-ea"/>
              <a:cs typeface="+mn-cs"/>
            </a:endParaRPr>
          </a:p>
          <a:p>
            <a:r>
              <a:rPr lang="el-GR" sz="1000" i="1" kern="1200" dirty="0">
                <a:solidFill>
                  <a:schemeClr val="tx1"/>
                </a:solidFill>
                <a:effectLst/>
                <a:latin typeface="+mn-lt"/>
                <a:ea typeface="+mn-ea"/>
                <a:cs typeface="+mn-cs"/>
              </a:rPr>
              <a:t>β) Θα κρατήσουν σταθερά</a:t>
            </a:r>
            <a:r>
              <a:rPr lang="el-GR" sz="1000" kern="1200" dirty="0">
                <a:solidFill>
                  <a:schemeClr val="tx1"/>
                </a:solidFill>
                <a:effectLst/>
                <a:latin typeface="+mn-lt"/>
                <a:ea typeface="+mn-ea"/>
                <a:cs typeface="+mn-cs"/>
              </a:rPr>
              <a:t>: τη συσπείρωση του ελατηρίου  το φυσικό μήκος του ελατηρίου, τη μπάλα</a:t>
            </a:r>
            <a:endParaRPr lang="x-none" sz="1000" kern="1200" dirty="0">
              <a:solidFill>
                <a:schemeClr val="tx1"/>
              </a:solidFill>
              <a:effectLst/>
              <a:latin typeface="+mn-lt"/>
              <a:ea typeface="+mn-ea"/>
              <a:cs typeface="+mn-cs"/>
            </a:endParaRPr>
          </a:p>
          <a:p>
            <a:r>
              <a:rPr lang="el-GR" sz="1000" i="1" kern="1200" dirty="0">
                <a:solidFill>
                  <a:schemeClr val="tx1"/>
                </a:solidFill>
                <a:effectLst/>
                <a:latin typeface="+mn-lt"/>
                <a:ea typeface="+mn-ea"/>
                <a:cs typeface="+mn-cs"/>
              </a:rPr>
              <a:t>γ) Θα παρατηρούν: </a:t>
            </a:r>
            <a:r>
              <a:rPr lang="el-GR" sz="1000" kern="1200" dirty="0">
                <a:solidFill>
                  <a:schemeClr val="tx1"/>
                </a:solidFill>
                <a:effectLst/>
                <a:latin typeface="+mn-lt"/>
                <a:ea typeface="+mn-ea"/>
                <a:cs typeface="+mn-cs"/>
              </a:rPr>
              <a:t>την ταχύτητα που θα αποκτά η μπάλα μετά που θα αφήνεται ελεύθερο το ελατήριο.</a:t>
            </a:r>
            <a:endParaRPr lang="x-none" sz="1000" kern="1200" dirty="0">
              <a:solidFill>
                <a:schemeClr val="tx1"/>
              </a:solidFill>
              <a:effectLst/>
              <a:latin typeface="+mn-lt"/>
              <a:ea typeface="+mn-ea"/>
              <a:cs typeface="+mn-cs"/>
            </a:endParaRPr>
          </a:p>
          <a:p>
            <a:endParaRPr lang="x-none" dirty="0"/>
          </a:p>
        </p:txBody>
      </p:sp>
      <p:sp>
        <p:nvSpPr>
          <p:cNvPr id="4" name="Slide Number Placeholder 3"/>
          <p:cNvSpPr>
            <a:spLocks noGrp="1"/>
          </p:cNvSpPr>
          <p:nvPr>
            <p:ph type="sldNum" sz="quarter" idx="5"/>
          </p:nvPr>
        </p:nvSpPr>
        <p:spPr/>
        <p:txBody>
          <a:bodyPr/>
          <a:lstStyle/>
          <a:p>
            <a:fld id="{1FD2C639-4C0B-4BD1-B1D5-E2E0C62B28CE}" type="slidenum">
              <a:rPr lang="x-none" smtClean="0"/>
              <a:t>8</a:t>
            </a:fld>
            <a:endParaRPr lang="x-none"/>
          </a:p>
        </p:txBody>
      </p:sp>
    </p:spTree>
    <p:extLst>
      <p:ext uri="{BB962C8B-B14F-4D97-AF65-F5344CB8AC3E}">
        <p14:creationId xmlns:p14="http://schemas.microsoft.com/office/powerpoint/2010/main" val="9937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000" kern="1200" dirty="0">
                <a:solidFill>
                  <a:schemeClr val="tx1"/>
                </a:solidFill>
                <a:effectLst/>
                <a:latin typeface="+mn-lt"/>
                <a:ea typeface="+mn-ea"/>
                <a:cs typeface="+mn-cs"/>
              </a:rPr>
              <a:t>Στη συζήτηση που ακολουθεί, ο/η εκπαιδευτικός ενθαρρύνει τα παιδιά να αξιοποιήσουν τα πιο πάνω συμπεράσματα, για να εισηγηθούν λύσεις στο αρχικό πρόβλημα. Αναμένεται να εισηγηθούν ότι </a:t>
            </a:r>
            <a:r>
              <a:rPr lang="el-GR" sz="1000" u="sng" kern="1200" dirty="0">
                <a:solidFill>
                  <a:schemeClr val="tx1"/>
                </a:solidFill>
                <a:effectLst/>
                <a:latin typeface="+mn-lt"/>
                <a:ea typeface="+mn-ea"/>
                <a:cs typeface="+mn-cs"/>
              </a:rPr>
              <a:t>μπορούν να αυξήσουν την ποσότητα της ελαστικής ενέργειας που βρίσκεται σε ένα ελατήριο</a:t>
            </a:r>
            <a:r>
              <a:rPr lang="el-GR" sz="1000" kern="1200" dirty="0">
                <a:solidFill>
                  <a:schemeClr val="tx1"/>
                </a:solidFill>
                <a:effectLst/>
                <a:latin typeface="+mn-lt"/>
                <a:ea typeface="+mn-ea"/>
                <a:cs typeface="+mn-cs"/>
              </a:rPr>
              <a:t>:</a:t>
            </a:r>
            <a:endParaRPr lang="en-CY" sz="1000" kern="1200" dirty="0">
              <a:solidFill>
                <a:schemeClr val="tx1"/>
              </a:solidFill>
              <a:effectLst/>
              <a:latin typeface="+mn-lt"/>
              <a:ea typeface="+mn-ea"/>
              <a:cs typeface="+mn-cs"/>
            </a:endParaRPr>
          </a:p>
          <a:p>
            <a:r>
              <a:rPr lang="el-CY" sz="1000" b="1" kern="1200" dirty="0">
                <a:solidFill>
                  <a:schemeClr val="tx1"/>
                </a:solidFill>
                <a:effectLst/>
                <a:latin typeface="+mn-lt"/>
                <a:ea typeface="+mn-ea"/>
                <a:cs typeface="+mn-cs"/>
              </a:rPr>
              <a:t>-</a:t>
            </a:r>
            <a:r>
              <a:rPr lang="el-GR" sz="1000" b="1" kern="1200" dirty="0">
                <a:solidFill>
                  <a:schemeClr val="tx1"/>
                </a:solidFill>
                <a:effectLst/>
                <a:latin typeface="+mn-lt"/>
                <a:ea typeface="+mn-ea"/>
                <a:cs typeface="+mn-cs"/>
              </a:rPr>
              <a:t>Συσπειρώνοντάς το περισσότερο.</a:t>
            </a:r>
            <a:r>
              <a:rPr lang="el-CY" sz="1000" b="1" kern="1200" dirty="0">
                <a:solidFill>
                  <a:schemeClr val="tx1"/>
                </a:solidFill>
                <a:effectLst/>
                <a:latin typeface="+mn-lt"/>
                <a:ea typeface="+mn-ea"/>
                <a:cs typeface="+mn-cs"/>
              </a:rPr>
              <a:t> (ΔΙΕΡΕΥΝΗ</a:t>
            </a:r>
            <a:r>
              <a:rPr lang="el-GR" sz="1000" b="1" kern="1200" dirty="0">
                <a:solidFill>
                  <a:schemeClr val="tx1"/>
                </a:solidFill>
                <a:effectLst/>
                <a:latin typeface="+mn-lt"/>
                <a:ea typeface="+mn-ea"/>
                <a:cs typeface="+mn-cs"/>
              </a:rPr>
              <a:t>Σ</a:t>
            </a:r>
            <a:r>
              <a:rPr lang="el-CY" sz="1000" b="1" kern="1200" dirty="0">
                <a:solidFill>
                  <a:schemeClr val="tx1"/>
                </a:solidFill>
                <a:effectLst/>
                <a:latin typeface="+mn-lt"/>
                <a:ea typeface="+mn-ea"/>
                <a:cs typeface="+mn-cs"/>
              </a:rPr>
              <a:t>Ι</a:t>
            </a:r>
            <a:r>
              <a:rPr lang="el-GR" sz="1000" b="1" kern="1200" dirty="0">
                <a:solidFill>
                  <a:schemeClr val="tx1"/>
                </a:solidFill>
                <a:effectLst/>
                <a:latin typeface="+mn-lt"/>
                <a:ea typeface="+mn-ea"/>
                <a:cs typeface="+mn-cs"/>
              </a:rPr>
              <a:t>Μ</a:t>
            </a:r>
            <a:r>
              <a:rPr lang="el-CY" sz="1000" b="1" kern="1200" dirty="0">
                <a:solidFill>
                  <a:schemeClr val="tx1"/>
                </a:solidFill>
                <a:effectLst/>
                <a:latin typeface="+mn-lt"/>
                <a:ea typeface="+mn-ea"/>
                <a:cs typeface="+mn-cs"/>
              </a:rPr>
              <a:t>Ο </a:t>
            </a:r>
            <a:r>
              <a:rPr lang="el-GR" sz="1000" b="1" kern="1200" dirty="0">
                <a:solidFill>
                  <a:schemeClr val="tx1"/>
                </a:solidFill>
                <a:effectLst/>
                <a:latin typeface="+mn-lt"/>
                <a:ea typeface="+mn-ea"/>
                <a:cs typeface="+mn-cs"/>
              </a:rPr>
              <a:t>Ε</a:t>
            </a:r>
            <a:r>
              <a:rPr lang="el-CY" sz="1000" b="1" kern="1200" dirty="0">
                <a:solidFill>
                  <a:schemeClr val="tx1"/>
                </a:solidFill>
                <a:effectLst/>
                <a:latin typeface="+mn-lt"/>
                <a:ea typeface="+mn-ea"/>
                <a:cs typeface="+mn-cs"/>
              </a:rPr>
              <a:t>Ρ</a:t>
            </a:r>
            <a:r>
              <a:rPr lang="el-GR" sz="1000" b="1" kern="1200" dirty="0">
                <a:solidFill>
                  <a:schemeClr val="tx1"/>
                </a:solidFill>
                <a:effectLst/>
                <a:latin typeface="+mn-lt"/>
                <a:ea typeface="+mn-ea"/>
                <a:cs typeface="+mn-cs"/>
              </a:rPr>
              <a:t>Ω</a:t>
            </a:r>
            <a:r>
              <a:rPr lang="el-CY" sz="1000" b="1" kern="1200" dirty="0">
                <a:solidFill>
                  <a:schemeClr val="tx1"/>
                </a:solidFill>
                <a:effectLst/>
                <a:latin typeface="+mn-lt"/>
                <a:ea typeface="+mn-ea"/>
                <a:cs typeface="+mn-cs"/>
              </a:rPr>
              <a:t>Τ</a:t>
            </a:r>
            <a:r>
              <a:rPr lang="el-GR" sz="1000" b="1" kern="1200" dirty="0">
                <a:solidFill>
                  <a:schemeClr val="tx1"/>
                </a:solidFill>
                <a:effectLst/>
                <a:latin typeface="+mn-lt"/>
                <a:ea typeface="+mn-ea"/>
                <a:cs typeface="+mn-cs"/>
              </a:rPr>
              <a:t>Η</a:t>
            </a:r>
            <a:r>
              <a:rPr lang="el-CY" sz="1000" b="1" kern="1200" dirty="0">
                <a:solidFill>
                  <a:schemeClr val="tx1"/>
                </a:solidFill>
                <a:effectLst/>
                <a:latin typeface="+mn-lt"/>
                <a:ea typeface="+mn-ea"/>
                <a:cs typeface="+mn-cs"/>
              </a:rPr>
              <a:t>Μ</a:t>
            </a:r>
            <a:r>
              <a:rPr lang="el-GR" sz="1000" b="1" kern="1200" dirty="0">
                <a:solidFill>
                  <a:schemeClr val="tx1"/>
                </a:solidFill>
                <a:effectLst/>
                <a:latin typeface="+mn-lt"/>
                <a:ea typeface="+mn-ea"/>
                <a:cs typeface="+mn-cs"/>
              </a:rPr>
              <a:t>Α</a:t>
            </a:r>
            <a:r>
              <a:rPr lang="el-CY" sz="1000" b="1" kern="1200" dirty="0">
                <a:solidFill>
                  <a:schemeClr val="tx1"/>
                </a:solidFill>
                <a:effectLst/>
                <a:latin typeface="+mn-lt"/>
                <a:ea typeface="+mn-ea"/>
                <a:cs typeface="+mn-cs"/>
              </a:rPr>
              <a:t> 1)</a:t>
            </a:r>
            <a:endParaRPr lang="en-CY" sz="10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CY" sz="1000" b="1" kern="1200" dirty="0">
                <a:solidFill>
                  <a:schemeClr val="tx1"/>
                </a:solidFill>
                <a:effectLst/>
                <a:latin typeface="+mn-lt"/>
                <a:ea typeface="+mn-ea"/>
                <a:cs typeface="+mn-cs"/>
              </a:rPr>
              <a:t>-</a:t>
            </a:r>
            <a:r>
              <a:rPr lang="el-GR" sz="1000" b="1" kern="1200" dirty="0">
                <a:solidFill>
                  <a:schemeClr val="tx1"/>
                </a:solidFill>
                <a:effectLst/>
                <a:latin typeface="+mn-lt"/>
                <a:ea typeface="+mn-ea"/>
                <a:cs typeface="+mn-cs"/>
              </a:rPr>
              <a:t>Χρησιμοποιώντας ένα πιο σκληρό ελατήριο, το οποίο θα συσπειρώσουν στον ίδιο βαθμό.</a:t>
            </a:r>
            <a:r>
              <a:rPr lang="el-CY" sz="1000" b="1" kern="1200" dirty="0">
                <a:solidFill>
                  <a:schemeClr val="tx1"/>
                </a:solidFill>
                <a:effectLst/>
                <a:latin typeface="+mn-lt"/>
                <a:ea typeface="+mn-ea"/>
                <a:cs typeface="+mn-cs"/>
              </a:rPr>
              <a:t> (ΔΙΕΡΕΥΝΗ</a:t>
            </a:r>
            <a:r>
              <a:rPr lang="el-GR" sz="1000" b="1" kern="1200" dirty="0">
                <a:solidFill>
                  <a:schemeClr val="tx1"/>
                </a:solidFill>
                <a:effectLst/>
                <a:latin typeface="+mn-lt"/>
                <a:ea typeface="+mn-ea"/>
                <a:cs typeface="+mn-cs"/>
              </a:rPr>
              <a:t>Σ</a:t>
            </a:r>
            <a:r>
              <a:rPr lang="el-CY" sz="1000" b="1" kern="1200" dirty="0">
                <a:solidFill>
                  <a:schemeClr val="tx1"/>
                </a:solidFill>
                <a:effectLst/>
                <a:latin typeface="+mn-lt"/>
                <a:ea typeface="+mn-ea"/>
                <a:cs typeface="+mn-cs"/>
              </a:rPr>
              <a:t>Ι</a:t>
            </a:r>
            <a:r>
              <a:rPr lang="el-GR" sz="1000" b="1" kern="1200" dirty="0">
                <a:solidFill>
                  <a:schemeClr val="tx1"/>
                </a:solidFill>
                <a:effectLst/>
                <a:latin typeface="+mn-lt"/>
                <a:ea typeface="+mn-ea"/>
                <a:cs typeface="+mn-cs"/>
              </a:rPr>
              <a:t>Μ</a:t>
            </a:r>
            <a:r>
              <a:rPr lang="el-CY" sz="1000" b="1" kern="1200" dirty="0">
                <a:solidFill>
                  <a:schemeClr val="tx1"/>
                </a:solidFill>
                <a:effectLst/>
                <a:latin typeface="+mn-lt"/>
                <a:ea typeface="+mn-ea"/>
                <a:cs typeface="+mn-cs"/>
              </a:rPr>
              <a:t>Ο </a:t>
            </a:r>
            <a:r>
              <a:rPr lang="el-GR" sz="1000" b="1" kern="1200" dirty="0">
                <a:solidFill>
                  <a:schemeClr val="tx1"/>
                </a:solidFill>
                <a:effectLst/>
                <a:latin typeface="+mn-lt"/>
                <a:ea typeface="+mn-ea"/>
                <a:cs typeface="+mn-cs"/>
              </a:rPr>
              <a:t>Ε</a:t>
            </a:r>
            <a:r>
              <a:rPr lang="el-CY" sz="1000" b="1" kern="1200" dirty="0">
                <a:solidFill>
                  <a:schemeClr val="tx1"/>
                </a:solidFill>
                <a:effectLst/>
                <a:latin typeface="+mn-lt"/>
                <a:ea typeface="+mn-ea"/>
                <a:cs typeface="+mn-cs"/>
              </a:rPr>
              <a:t>Ρ</a:t>
            </a:r>
            <a:r>
              <a:rPr lang="el-GR" sz="1000" b="1" kern="1200" dirty="0">
                <a:solidFill>
                  <a:schemeClr val="tx1"/>
                </a:solidFill>
                <a:effectLst/>
                <a:latin typeface="+mn-lt"/>
                <a:ea typeface="+mn-ea"/>
                <a:cs typeface="+mn-cs"/>
              </a:rPr>
              <a:t>Ω</a:t>
            </a:r>
            <a:r>
              <a:rPr lang="el-CY" sz="1000" b="1" kern="1200" dirty="0">
                <a:solidFill>
                  <a:schemeClr val="tx1"/>
                </a:solidFill>
                <a:effectLst/>
                <a:latin typeface="+mn-lt"/>
                <a:ea typeface="+mn-ea"/>
                <a:cs typeface="+mn-cs"/>
              </a:rPr>
              <a:t>Τ</a:t>
            </a:r>
            <a:r>
              <a:rPr lang="el-GR" sz="1000" b="1" kern="1200" dirty="0">
                <a:solidFill>
                  <a:schemeClr val="tx1"/>
                </a:solidFill>
                <a:effectLst/>
                <a:latin typeface="+mn-lt"/>
                <a:ea typeface="+mn-ea"/>
                <a:cs typeface="+mn-cs"/>
              </a:rPr>
              <a:t>Η</a:t>
            </a:r>
            <a:r>
              <a:rPr lang="el-CY" sz="1000" b="1" kern="1200" dirty="0">
                <a:solidFill>
                  <a:schemeClr val="tx1"/>
                </a:solidFill>
                <a:effectLst/>
                <a:latin typeface="+mn-lt"/>
                <a:ea typeface="+mn-ea"/>
                <a:cs typeface="+mn-cs"/>
              </a:rPr>
              <a:t>Μ</a:t>
            </a:r>
            <a:r>
              <a:rPr lang="el-GR" sz="1000" b="1" kern="1200" dirty="0">
                <a:solidFill>
                  <a:schemeClr val="tx1"/>
                </a:solidFill>
                <a:effectLst/>
                <a:latin typeface="+mn-lt"/>
                <a:ea typeface="+mn-ea"/>
                <a:cs typeface="+mn-cs"/>
              </a:rPr>
              <a:t>Α</a:t>
            </a:r>
            <a:r>
              <a:rPr lang="el-CY" sz="1000" b="1" kern="1200" dirty="0">
                <a:solidFill>
                  <a:schemeClr val="tx1"/>
                </a:solidFill>
                <a:effectLst/>
                <a:latin typeface="+mn-lt"/>
                <a:ea typeface="+mn-ea"/>
                <a:cs typeface="+mn-cs"/>
              </a:rPr>
              <a:t> 2)</a:t>
            </a:r>
            <a:endParaRPr lang="en-CY" sz="1000" b="1" kern="1200" dirty="0">
              <a:solidFill>
                <a:schemeClr val="tx1"/>
              </a:solidFill>
              <a:effectLst/>
              <a:latin typeface="+mn-lt"/>
              <a:ea typeface="+mn-ea"/>
              <a:cs typeface="+mn-cs"/>
            </a:endParaRPr>
          </a:p>
          <a:p>
            <a:r>
              <a:rPr lang="el-GR" sz="1000" kern="1200" dirty="0">
                <a:solidFill>
                  <a:schemeClr val="tx1"/>
                </a:solidFill>
                <a:effectLst/>
                <a:latin typeface="+mn-lt"/>
                <a:ea typeface="+mn-ea"/>
                <a:cs typeface="+mn-cs"/>
              </a:rPr>
              <a:t> </a:t>
            </a:r>
            <a:endParaRPr lang="en-CY" sz="1000" kern="1200" dirty="0">
              <a:solidFill>
                <a:schemeClr val="tx1"/>
              </a:solidFill>
              <a:effectLst/>
              <a:latin typeface="+mn-lt"/>
              <a:ea typeface="+mn-ea"/>
              <a:cs typeface="+mn-cs"/>
            </a:endParaRPr>
          </a:p>
          <a:p>
            <a:r>
              <a:rPr lang="el-GR" sz="1000" kern="1200" dirty="0">
                <a:solidFill>
                  <a:schemeClr val="tx1"/>
                </a:solidFill>
                <a:effectLst/>
                <a:latin typeface="+mn-lt"/>
                <a:ea typeface="+mn-ea"/>
                <a:cs typeface="+mn-cs"/>
              </a:rPr>
              <a:t>Με βάση τις λύσεις αυτές (και κυρίως την πρώτη), τονίζεται ότι  </a:t>
            </a:r>
            <a:r>
              <a:rPr lang="el-GR" sz="1000" u="sng" kern="1200" dirty="0">
                <a:solidFill>
                  <a:schemeClr val="tx1"/>
                </a:solidFill>
                <a:effectLst/>
                <a:latin typeface="+mn-lt"/>
                <a:ea typeface="+mn-ea"/>
                <a:cs typeface="+mn-cs"/>
              </a:rPr>
              <a:t>μεγαλύτερη ή μικρότερη συσπείρωση σε ένα ελατήριο ή μεγαλύτερο ή μικρότερο τέντωμα σε ένα λαστιχάκι αλλάζει την ποσότητα της ελαστικής ενέργειας που είναι αποθηκευμένη σ’ αυτό αυξάνοντάς την ή μειώνοντάς την. </a:t>
            </a:r>
            <a:endParaRPr lang="en-CY" sz="1000" u="sng" kern="1200" dirty="0">
              <a:solidFill>
                <a:schemeClr val="tx1"/>
              </a:solidFill>
              <a:effectLst/>
              <a:latin typeface="+mn-lt"/>
              <a:ea typeface="+mn-ea"/>
              <a:cs typeface="+mn-cs"/>
            </a:endParaRPr>
          </a:p>
          <a:p>
            <a:endParaRPr lang="x-none" sz="1000" dirty="0"/>
          </a:p>
        </p:txBody>
      </p:sp>
      <p:sp>
        <p:nvSpPr>
          <p:cNvPr id="4" name="Slide Number Placeholder 3"/>
          <p:cNvSpPr>
            <a:spLocks noGrp="1"/>
          </p:cNvSpPr>
          <p:nvPr>
            <p:ph type="sldNum" sz="quarter" idx="5"/>
          </p:nvPr>
        </p:nvSpPr>
        <p:spPr/>
        <p:txBody>
          <a:bodyPr/>
          <a:lstStyle/>
          <a:p>
            <a:fld id="{1FD2C639-4C0B-4BD1-B1D5-E2E0C62B28CE}" type="slidenum">
              <a:rPr lang="x-none" smtClean="0"/>
              <a:t>9</a:t>
            </a:fld>
            <a:endParaRPr lang="x-none"/>
          </a:p>
        </p:txBody>
      </p:sp>
    </p:spTree>
    <p:extLst>
      <p:ext uri="{BB962C8B-B14F-4D97-AF65-F5344CB8AC3E}">
        <p14:creationId xmlns:p14="http://schemas.microsoft.com/office/powerpoint/2010/main" val="582024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000" kern="1200" dirty="0">
                <a:solidFill>
                  <a:schemeClr val="tx1"/>
                </a:solidFill>
                <a:effectLst/>
                <a:latin typeface="+mn-lt"/>
                <a:ea typeface="+mn-ea"/>
                <a:cs typeface="+mn-cs"/>
              </a:rPr>
              <a:t>Στο σημείο αυτό ο/η εκπαιδευτικός πληροφορεί τα παιδιά ότι μπορούν να σημειώνουν τις μορφές ενέργειας που μελετούν στον Πίνακα Μορφών Ενέργειας (βλ. Υποστηριχτικό υλικό), στον οποίο θα καταγράφουν και το χαρακτηριστικό μέγεθος που μας δείχνει πώς αλλάζει η ποσότητα της καθεμιάς. Με τη βοήθεια αυτής της οδηγίας, τα παιδιά συμπληρώνουν την πρώτη σειρά του πίνακα, αναγράφοντας δίπλα από τον όρο</a:t>
            </a:r>
            <a:r>
              <a:rPr lang="el-CY" sz="1000" kern="1200" dirty="0">
                <a:solidFill>
                  <a:schemeClr val="tx1"/>
                </a:solidFill>
                <a:effectLst/>
                <a:latin typeface="+mn-lt"/>
                <a:ea typeface="+mn-ea"/>
                <a:cs typeface="+mn-cs"/>
              </a:rPr>
              <a:t> </a:t>
            </a:r>
            <a:r>
              <a:rPr lang="el-GR" sz="1000" kern="1200" dirty="0">
                <a:solidFill>
                  <a:schemeClr val="tx1"/>
                </a:solidFill>
                <a:effectLst/>
                <a:latin typeface="+mn-lt"/>
                <a:ea typeface="+mn-ea"/>
                <a:cs typeface="+mn-cs"/>
              </a:rPr>
              <a:t>«</a:t>
            </a:r>
            <a:r>
              <a:rPr lang="el-GR" sz="1000" b="1" kern="1200" dirty="0">
                <a:solidFill>
                  <a:schemeClr val="tx1"/>
                </a:solidFill>
                <a:effectLst/>
                <a:latin typeface="+mn-lt"/>
                <a:ea typeface="+mn-ea"/>
                <a:cs typeface="+mn-cs"/>
              </a:rPr>
              <a:t>Ελαστική ενέργεια</a:t>
            </a:r>
            <a:r>
              <a:rPr lang="el-GR" sz="1000" kern="1200" dirty="0">
                <a:solidFill>
                  <a:schemeClr val="tx1"/>
                </a:solidFill>
                <a:effectLst/>
                <a:latin typeface="+mn-lt"/>
                <a:ea typeface="+mn-ea"/>
                <a:cs typeface="+mn-cs"/>
              </a:rPr>
              <a:t>» την αντίστοιχη ένδειξη αλλαγής στην ποσότητά της, η οποία είναι  «</a:t>
            </a:r>
            <a:r>
              <a:rPr lang="el-GR" sz="1000" b="1" kern="1200" dirty="0">
                <a:solidFill>
                  <a:schemeClr val="tx1"/>
                </a:solidFill>
                <a:effectLst/>
                <a:latin typeface="+mn-lt"/>
                <a:ea typeface="+mn-ea"/>
                <a:cs typeface="+mn-cs"/>
              </a:rPr>
              <a:t>η συσπείρωση του ελατηρίου</a:t>
            </a:r>
            <a:r>
              <a:rPr lang="el-GR" sz="1000" kern="1200" dirty="0">
                <a:solidFill>
                  <a:schemeClr val="tx1"/>
                </a:solidFill>
                <a:effectLst/>
                <a:latin typeface="+mn-lt"/>
                <a:ea typeface="+mn-ea"/>
                <a:cs typeface="+mn-cs"/>
              </a:rPr>
              <a:t>» ή το «</a:t>
            </a:r>
            <a:r>
              <a:rPr lang="el-GR" sz="1000" b="1" kern="1200" dirty="0">
                <a:solidFill>
                  <a:schemeClr val="tx1"/>
                </a:solidFill>
                <a:effectLst/>
                <a:latin typeface="+mn-lt"/>
                <a:ea typeface="+mn-ea"/>
                <a:cs typeface="+mn-cs"/>
              </a:rPr>
              <a:t>τέντωμα του λάστιχου</a:t>
            </a:r>
            <a:r>
              <a:rPr lang="el-GR" sz="1000" kern="1200" dirty="0">
                <a:solidFill>
                  <a:schemeClr val="tx1"/>
                </a:solidFill>
                <a:effectLst/>
                <a:latin typeface="+mn-lt"/>
                <a:ea typeface="+mn-ea"/>
                <a:cs typeface="+mn-cs"/>
              </a:rPr>
              <a:t>»</a:t>
            </a:r>
            <a:endParaRPr lang="en-CY" sz="1000" kern="1200" dirty="0">
              <a:solidFill>
                <a:schemeClr val="tx1"/>
              </a:solidFill>
              <a:effectLst/>
              <a:latin typeface="+mn-lt"/>
              <a:ea typeface="+mn-ea"/>
              <a:cs typeface="+mn-cs"/>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x-none" smtClean="0"/>
              <a:t>10</a:t>
            </a:fld>
            <a:endParaRPr lang="x-none"/>
          </a:p>
        </p:txBody>
      </p:sp>
    </p:spTree>
    <p:extLst>
      <p:ext uri="{BB962C8B-B14F-4D97-AF65-F5344CB8AC3E}">
        <p14:creationId xmlns:p14="http://schemas.microsoft.com/office/powerpoint/2010/main" val="2139261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62A5-BC7F-44DF-87B2-F43B0F1D26F1}"/>
              </a:ext>
            </a:extLst>
          </p:cNvPr>
          <p:cNvSpPr>
            <a:spLocks noGrp="1"/>
          </p:cNvSpPr>
          <p:nvPr>
            <p:ph type="ctrTitle"/>
          </p:nvPr>
        </p:nvSpPr>
        <p:spPr/>
        <p:txBody>
          <a:bodyPr/>
          <a:lstStyle/>
          <a:p>
            <a:r>
              <a:rPr lang="el-GR" dirty="0"/>
              <a:t>ΕΝΕΡΓΕΙΑ</a:t>
            </a:r>
            <a:endParaRPr lang="x-none" dirty="0"/>
          </a:p>
        </p:txBody>
      </p:sp>
      <p:sp>
        <p:nvSpPr>
          <p:cNvPr id="3" name="Subtitle 2">
            <a:extLst>
              <a:ext uri="{FF2B5EF4-FFF2-40B4-BE49-F238E27FC236}">
                <a16:creationId xmlns:a16="http://schemas.microsoft.com/office/drawing/2014/main" id="{667AC5F2-5A38-48A3-9BFC-61775916AE9C}"/>
              </a:ext>
            </a:extLst>
          </p:cNvPr>
          <p:cNvSpPr>
            <a:spLocks noGrp="1"/>
          </p:cNvSpPr>
          <p:nvPr>
            <p:ph type="subTitle" idx="1"/>
          </p:nvPr>
        </p:nvSpPr>
        <p:spPr/>
        <p:txBody>
          <a:bodyPr/>
          <a:lstStyle/>
          <a:p>
            <a:r>
              <a:rPr lang="el-GR" dirty="0"/>
              <a:t>Μορφές Ενέργειας</a:t>
            </a:r>
          </a:p>
          <a:p>
            <a:r>
              <a:rPr lang="el-GR" dirty="0"/>
              <a:t>ΜΑΘΗΜΑ 2</a:t>
            </a:r>
          </a:p>
          <a:p>
            <a:endParaRPr lang="x-none" dirty="0"/>
          </a:p>
        </p:txBody>
      </p:sp>
    </p:spTree>
    <p:extLst>
      <p:ext uri="{BB962C8B-B14F-4D97-AF65-F5344CB8AC3E}">
        <p14:creationId xmlns:p14="http://schemas.microsoft.com/office/powerpoint/2010/main" val="3426754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B0DCE-CCE1-425C-8E73-29DE6151BA34}"/>
              </a:ext>
            </a:extLst>
          </p:cNvPr>
          <p:cNvSpPr>
            <a:spLocks noGrp="1"/>
          </p:cNvSpPr>
          <p:nvPr>
            <p:ph type="title"/>
          </p:nvPr>
        </p:nvSpPr>
        <p:spPr/>
        <p:txBody>
          <a:bodyPr/>
          <a:lstStyle/>
          <a:p>
            <a:endParaRPr lang="en-CY" dirty="0"/>
          </a:p>
        </p:txBody>
      </p:sp>
      <p:pic>
        <p:nvPicPr>
          <p:cNvPr id="12" name="Content Placeholder 11">
            <a:extLst>
              <a:ext uri="{FF2B5EF4-FFF2-40B4-BE49-F238E27FC236}">
                <a16:creationId xmlns:a16="http://schemas.microsoft.com/office/drawing/2014/main" id="{C6CDB781-A3B4-4AAC-8FEA-B1662B4C2BC3}"/>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48855" y="207818"/>
            <a:ext cx="8231139" cy="6442364"/>
          </a:xfrm>
          <a:prstGeom prst="rect">
            <a:avLst/>
          </a:prstGeom>
          <a:noFill/>
          <a:ln>
            <a:noFill/>
          </a:ln>
        </p:spPr>
      </p:pic>
      <p:sp>
        <p:nvSpPr>
          <p:cNvPr id="13" name="TextBox 12">
            <a:extLst>
              <a:ext uri="{FF2B5EF4-FFF2-40B4-BE49-F238E27FC236}">
                <a16:creationId xmlns:a16="http://schemas.microsoft.com/office/drawing/2014/main" id="{5D140300-0D7A-4B49-9CCA-9392DA1B6AA2}"/>
              </a:ext>
            </a:extLst>
          </p:cNvPr>
          <p:cNvSpPr txBox="1"/>
          <p:nvPr/>
        </p:nvSpPr>
        <p:spPr>
          <a:xfrm>
            <a:off x="1302327" y="2840182"/>
            <a:ext cx="3006437" cy="461665"/>
          </a:xfrm>
          <a:prstGeom prst="rect">
            <a:avLst/>
          </a:prstGeom>
          <a:noFill/>
        </p:spPr>
        <p:txBody>
          <a:bodyPr wrap="square" rtlCol="0">
            <a:spAutoFit/>
          </a:bodyPr>
          <a:lstStyle/>
          <a:p>
            <a:pPr algn="ctr"/>
            <a:r>
              <a:rPr lang="el-GR" sz="2400" dirty="0"/>
              <a:t>Ελαστική ενέργεια</a:t>
            </a:r>
            <a:endParaRPr lang="en-CY" sz="2400" dirty="0"/>
          </a:p>
        </p:txBody>
      </p:sp>
      <p:sp>
        <p:nvSpPr>
          <p:cNvPr id="14" name="TextBox 13">
            <a:extLst>
              <a:ext uri="{FF2B5EF4-FFF2-40B4-BE49-F238E27FC236}">
                <a16:creationId xmlns:a16="http://schemas.microsoft.com/office/drawing/2014/main" id="{EB95D96A-6DC2-4755-B377-40B09CFE90DF}"/>
              </a:ext>
            </a:extLst>
          </p:cNvPr>
          <p:cNvSpPr txBox="1"/>
          <p:nvPr/>
        </p:nvSpPr>
        <p:spPr>
          <a:xfrm>
            <a:off x="4792903" y="2840181"/>
            <a:ext cx="3932805" cy="461665"/>
          </a:xfrm>
          <a:prstGeom prst="rect">
            <a:avLst/>
          </a:prstGeom>
          <a:noFill/>
        </p:spPr>
        <p:txBody>
          <a:bodyPr wrap="square" rtlCol="0">
            <a:spAutoFit/>
          </a:bodyPr>
          <a:lstStyle/>
          <a:p>
            <a:pPr algn="ctr"/>
            <a:r>
              <a:rPr lang="el-GR" sz="2400" dirty="0"/>
              <a:t>Συσπείρωση του ελατηρίου</a:t>
            </a:r>
            <a:endParaRPr lang="en-CY" sz="2400" dirty="0"/>
          </a:p>
        </p:txBody>
      </p:sp>
    </p:spTree>
    <p:extLst>
      <p:ext uri="{BB962C8B-B14F-4D97-AF65-F5344CB8AC3E}">
        <p14:creationId xmlns:p14="http://schemas.microsoft.com/office/powerpoint/2010/main" val="2853892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62AF3-25CE-49C8-97EC-07BF7132DE35}"/>
              </a:ext>
            </a:extLst>
          </p:cNvPr>
          <p:cNvSpPr>
            <a:spLocks noGrp="1"/>
          </p:cNvSpPr>
          <p:nvPr>
            <p:ph type="title"/>
          </p:nvPr>
        </p:nvSpPr>
        <p:spPr/>
        <p:txBody>
          <a:bodyPr/>
          <a:lstStyle/>
          <a:p>
            <a:r>
              <a:rPr lang="el-GR" dirty="0"/>
              <a:t>ΦΥΛΛΟ ΕΡΓΑΣΙΑΣ 4</a:t>
            </a:r>
            <a:endParaRPr lang="en-CY" dirty="0"/>
          </a:p>
        </p:txBody>
      </p:sp>
      <p:pic>
        <p:nvPicPr>
          <p:cNvPr id="7" name="Picture 6">
            <a:extLst>
              <a:ext uri="{FF2B5EF4-FFF2-40B4-BE49-F238E27FC236}">
                <a16:creationId xmlns:a16="http://schemas.microsoft.com/office/drawing/2014/main" id="{1F3D32D2-02CF-402F-A2AB-34D62C4C91B4}"/>
              </a:ext>
            </a:extLst>
          </p:cNvPr>
          <p:cNvPicPr>
            <a:picLocks noChangeAspect="1"/>
          </p:cNvPicPr>
          <p:nvPr/>
        </p:nvPicPr>
        <p:blipFill>
          <a:blip r:embed="rId3"/>
          <a:stretch>
            <a:fillRect/>
          </a:stretch>
        </p:blipFill>
        <p:spPr>
          <a:xfrm>
            <a:off x="166255" y="1542473"/>
            <a:ext cx="9452263" cy="3112655"/>
          </a:xfrm>
          <a:prstGeom prst="rect">
            <a:avLst/>
          </a:prstGeom>
        </p:spPr>
      </p:pic>
    </p:spTree>
    <p:extLst>
      <p:ext uri="{BB962C8B-B14F-4D97-AF65-F5344CB8AC3E}">
        <p14:creationId xmlns:p14="http://schemas.microsoft.com/office/powerpoint/2010/main" val="2394431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6FF0692-8748-4DC0-AC44-3247FA650DAB}"/>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2618510" y="4255251"/>
            <a:ext cx="2476096" cy="2159404"/>
          </a:xfrm>
          <a:prstGeom prst="rect">
            <a:avLst/>
          </a:prstGeom>
          <a:noFill/>
          <a:ln>
            <a:noFill/>
          </a:ln>
        </p:spPr>
      </p:pic>
      <p:sp>
        <p:nvSpPr>
          <p:cNvPr id="5" name="Rounded Rectangular Callout 515">
            <a:extLst>
              <a:ext uri="{FF2B5EF4-FFF2-40B4-BE49-F238E27FC236}">
                <a16:creationId xmlns:a16="http://schemas.microsoft.com/office/drawing/2014/main" id="{BD7BCDEC-F096-450B-816F-FC5FC565852E}"/>
              </a:ext>
            </a:extLst>
          </p:cNvPr>
          <p:cNvSpPr>
            <a:spLocks noChangeArrowheads="1"/>
          </p:cNvSpPr>
          <p:nvPr/>
        </p:nvSpPr>
        <p:spPr bwMode="auto">
          <a:xfrm>
            <a:off x="581891" y="886691"/>
            <a:ext cx="8446943" cy="2888500"/>
          </a:xfrm>
          <a:prstGeom prst="wedgeRoundRectCallout">
            <a:avLst>
              <a:gd name="adj1" fmla="val 972"/>
              <a:gd name="adj2" fmla="val 74904"/>
              <a:gd name="adj3" fmla="val 16667"/>
            </a:avLst>
          </a:prstGeom>
          <a:gradFill rotWithShape="0">
            <a:gsLst>
              <a:gs pos="0">
                <a:sysClr val="window" lastClr="FFFFFF">
                  <a:lumMod val="100000"/>
                  <a:lumOff val="0"/>
                </a:sysClr>
              </a:gs>
              <a:gs pos="100000">
                <a:srgbClr val="F79646">
                  <a:lumMod val="40000"/>
                  <a:lumOff val="60000"/>
                </a:srgbClr>
              </a:gs>
            </a:gsLst>
            <a:lin ang="5400000" scaled="1"/>
          </a:gradFill>
          <a:ln w="12700">
            <a:solidFill>
              <a:srgbClr val="F79646">
                <a:lumMod val="60000"/>
                <a:lumOff val="40000"/>
              </a:srgbClr>
            </a:solidFill>
            <a:miter lim="800000"/>
            <a:headEnd/>
            <a:tailEnd/>
          </a:ln>
          <a:effectLst>
            <a:outerShdw dist="28398" dir="3806097" algn="ctr" rotWithShape="0">
              <a:srgbClr val="F79646">
                <a:lumMod val="50000"/>
                <a:lumOff val="0"/>
                <a:alpha val="50000"/>
              </a:srgbClr>
            </a:outerShdw>
          </a:effectLst>
        </p:spPr>
        <p:txBody>
          <a:bodyPr rot="0" vert="horz" wrap="square" lIns="91440" tIns="45720" rIns="91440" bIns="45720" anchor="ctr" anchorCtr="0" upright="1">
            <a:noAutofit/>
          </a:bodyPr>
          <a:lstStyle/>
          <a:p>
            <a:pPr algn="just">
              <a:lnSpc>
                <a:spcPct val="115000"/>
              </a:lnSpc>
              <a:spcAft>
                <a:spcPts val="0"/>
              </a:spcAft>
            </a:pPr>
            <a:endParaRPr lang="el-G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l-GR" sz="20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l-G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Κάθε σώμα που κινείται έχει αποθηκευμένη ενέργεια, η οποία ονομάζεται </a:t>
            </a:r>
            <a:r>
              <a:rPr lang="el-GR"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κινητική ενέργεια.</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Η</a:t>
            </a:r>
            <a:r>
              <a:rPr lang="el-GR"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ταχύτητα </a:t>
            </a:r>
            <a:r>
              <a:rPr lang="el-G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ενός σώματος μας βοηθά να εντοπίζουμε αλλαγές στην κινητική του ενέργεια. Όταν αυξάνεται η ταχύτητα, αυξάνεται και η κινητική ενέργεια ενός σώματος και το αντίθετο.</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l-GR"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l-G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 </a:t>
            </a:r>
            <a:endParaRPr lang="en-CY"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7267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B0DCE-CCE1-425C-8E73-29DE6151BA34}"/>
              </a:ext>
            </a:extLst>
          </p:cNvPr>
          <p:cNvSpPr>
            <a:spLocks noGrp="1"/>
          </p:cNvSpPr>
          <p:nvPr>
            <p:ph type="title"/>
          </p:nvPr>
        </p:nvSpPr>
        <p:spPr/>
        <p:txBody>
          <a:bodyPr/>
          <a:lstStyle/>
          <a:p>
            <a:endParaRPr lang="en-CY" dirty="0"/>
          </a:p>
        </p:txBody>
      </p:sp>
      <p:pic>
        <p:nvPicPr>
          <p:cNvPr id="12" name="Content Placeholder 11">
            <a:extLst>
              <a:ext uri="{FF2B5EF4-FFF2-40B4-BE49-F238E27FC236}">
                <a16:creationId xmlns:a16="http://schemas.microsoft.com/office/drawing/2014/main" id="{C6CDB781-A3B4-4AAC-8FEA-B1662B4C2BC3}"/>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77334" y="290945"/>
            <a:ext cx="8231139" cy="6442364"/>
          </a:xfrm>
          <a:prstGeom prst="rect">
            <a:avLst/>
          </a:prstGeom>
          <a:noFill/>
          <a:ln>
            <a:noFill/>
          </a:ln>
        </p:spPr>
      </p:pic>
      <p:sp>
        <p:nvSpPr>
          <p:cNvPr id="13" name="TextBox 12">
            <a:extLst>
              <a:ext uri="{FF2B5EF4-FFF2-40B4-BE49-F238E27FC236}">
                <a16:creationId xmlns:a16="http://schemas.microsoft.com/office/drawing/2014/main" id="{5D140300-0D7A-4B49-9CCA-9392DA1B6AA2}"/>
              </a:ext>
            </a:extLst>
          </p:cNvPr>
          <p:cNvSpPr txBox="1"/>
          <p:nvPr/>
        </p:nvSpPr>
        <p:spPr>
          <a:xfrm>
            <a:off x="1302327" y="2840182"/>
            <a:ext cx="3006437" cy="461665"/>
          </a:xfrm>
          <a:prstGeom prst="rect">
            <a:avLst/>
          </a:prstGeom>
          <a:noFill/>
        </p:spPr>
        <p:txBody>
          <a:bodyPr wrap="square" rtlCol="0">
            <a:spAutoFit/>
          </a:bodyPr>
          <a:lstStyle/>
          <a:p>
            <a:pPr algn="ctr"/>
            <a:r>
              <a:rPr lang="el-GR" sz="2400" dirty="0"/>
              <a:t>Ελαστική ενέργεια</a:t>
            </a:r>
            <a:endParaRPr lang="en-CY" sz="2400" dirty="0"/>
          </a:p>
        </p:txBody>
      </p:sp>
      <p:sp>
        <p:nvSpPr>
          <p:cNvPr id="14" name="TextBox 13">
            <a:extLst>
              <a:ext uri="{FF2B5EF4-FFF2-40B4-BE49-F238E27FC236}">
                <a16:creationId xmlns:a16="http://schemas.microsoft.com/office/drawing/2014/main" id="{EB95D96A-6DC2-4755-B377-40B09CFE90DF}"/>
              </a:ext>
            </a:extLst>
          </p:cNvPr>
          <p:cNvSpPr txBox="1"/>
          <p:nvPr/>
        </p:nvSpPr>
        <p:spPr>
          <a:xfrm>
            <a:off x="4792903" y="2840181"/>
            <a:ext cx="3932805" cy="461665"/>
          </a:xfrm>
          <a:prstGeom prst="rect">
            <a:avLst/>
          </a:prstGeom>
          <a:noFill/>
        </p:spPr>
        <p:txBody>
          <a:bodyPr wrap="square" rtlCol="0">
            <a:spAutoFit/>
          </a:bodyPr>
          <a:lstStyle/>
          <a:p>
            <a:pPr algn="ctr"/>
            <a:r>
              <a:rPr lang="el-GR" sz="2400" dirty="0"/>
              <a:t>συσπείρωση του ελατηρίου</a:t>
            </a:r>
            <a:endParaRPr lang="en-CY" sz="2400" dirty="0"/>
          </a:p>
        </p:txBody>
      </p:sp>
      <p:sp>
        <p:nvSpPr>
          <p:cNvPr id="7" name="TextBox 6">
            <a:extLst>
              <a:ext uri="{FF2B5EF4-FFF2-40B4-BE49-F238E27FC236}">
                <a16:creationId xmlns:a16="http://schemas.microsoft.com/office/drawing/2014/main" id="{19CC0527-3178-4449-A4CD-43F48AD6237F}"/>
              </a:ext>
            </a:extLst>
          </p:cNvPr>
          <p:cNvSpPr txBox="1"/>
          <p:nvPr/>
        </p:nvSpPr>
        <p:spPr>
          <a:xfrm>
            <a:off x="1302326" y="3639357"/>
            <a:ext cx="3006437" cy="461665"/>
          </a:xfrm>
          <a:prstGeom prst="rect">
            <a:avLst/>
          </a:prstGeom>
          <a:noFill/>
        </p:spPr>
        <p:txBody>
          <a:bodyPr wrap="square" rtlCol="0">
            <a:spAutoFit/>
          </a:bodyPr>
          <a:lstStyle/>
          <a:p>
            <a:pPr algn="ctr"/>
            <a:r>
              <a:rPr lang="el-GR" sz="2400" dirty="0"/>
              <a:t>Κινητική ενέργεια</a:t>
            </a:r>
            <a:endParaRPr lang="en-CY" sz="2400" dirty="0"/>
          </a:p>
        </p:txBody>
      </p:sp>
      <p:sp>
        <p:nvSpPr>
          <p:cNvPr id="8" name="TextBox 7">
            <a:extLst>
              <a:ext uri="{FF2B5EF4-FFF2-40B4-BE49-F238E27FC236}">
                <a16:creationId xmlns:a16="http://schemas.microsoft.com/office/drawing/2014/main" id="{40B947B5-3618-4E0E-9ECB-D2767F41E980}"/>
              </a:ext>
            </a:extLst>
          </p:cNvPr>
          <p:cNvSpPr txBox="1"/>
          <p:nvPr/>
        </p:nvSpPr>
        <p:spPr>
          <a:xfrm>
            <a:off x="4792903" y="3639357"/>
            <a:ext cx="3932805" cy="461665"/>
          </a:xfrm>
          <a:prstGeom prst="rect">
            <a:avLst/>
          </a:prstGeom>
          <a:noFill/>
        </p:spPr>
        <p:txBody>
          <a:bodyPr wrap="square" rtlCol="0">
            <a:spAutoFit/>
          </a:bodyPr>
          <a:lstStyle/>
          <a:p>
            <a:pPr algn="ctr"/>
            <a:r>
              <a:rPr lang="el-GR" sz="2400" dirty="0"/>
              <a:t>ταχύτητά του</a:t>
            </a:r>
            <a:endParaRPr lang="en-CY" sz="2400" dirty="0"/>
          </a:p>
        </p:txBody>
      </p:sp>
    </p:spTree>
    <p:extLst>
      <p:ext uri="{BB962C8B-B14F-4D97-AF65-F5344CB8AC3E}">
        <p14:creationId xmlns:p14="http://schemas.microsoft.com/office/powerpoint/2010/main" val="4161426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9" name="Straight Connector 3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4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9" name="Rectangle 4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35F2922-EB1C-48F0-9F94-CF8E72F4AFAE}"/>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485245" y="1810036"/>
            <a:ext cx="7003562" cy="4534806"/>
          </a:xfrm>
          <a:prstGeom prst="rect">
            <a:avLst/>
          </a:prstGeom>
          <a:noFill/>
        </p:spPr>
      </p:pic>
      <p:pic>
        <p:nvPicPr>
          <p:cNvPr id="48" name="Picture 47">
            <a:extLst>
              <a:ext uri="{FF2B5EF4-FFF2-40B4-BE49-F238E27FC236}">
                <a16:creationId xmlns:a16="http://schemas.microsoft.com/office/drawing/2014/main" id="{C68890E7-9D53-42A7-93BF-7055AFE3776E}"/>
              </a:ext>
            </a:extLst>
          </p:cNvPr>
          <p:cNvPicPr/>
          <p:nvPr/>
        </p:nvPicPr>
        <p:blipFill>
          <a:blip r:embed="rId4" cstate="print">
            <a:extLst>
              <a:ext uri="{28A0092B-C50C-407E-A947-70E740481C1C}">
                <a14:useLocalDpi xmlns:a14="http://schemas.microsoft.com/office/drawing/2010/main" val="0"/>
              </a:ext>
            </a:extLst>
          </a:blip>
          <a:stretch>
            <a:fillRect/>
          </a:stretch>
        </p:blipFill>
        <p:spPr bwMode="auto">
          <a:xfrm>
            <a:off x="9473540" y="2914449"/>
            <a:ext cx="1944687" cy="1929245"/>
          </a:xfrm>
          <a:prstGeom prst="rect">
            <a:avLst/>
          </a:prstGeom>
          <a:noFill/>
          <a:ln>
            <a:noFill/>
          </a:ln>
        </p:spPr>
      </p:pic>
      <p:sp>
        <p:nvSpPr>
          <p:cNvPr id="50" name="Rounded Rectangular Callout 95">
            <a:extLst>
              <a:ext uri="{FF2B5EF4-FFF2-40B4-BE49-F238E27FC236}">
                <a16:creationId xmlns:a16="http://schemas.microsoft.com/office/drawing/2014/main" id="{F01EC1AF-F80A-47A3-A429-5C83EA218D83}"/>
              </a:ext>
            </a:extLst>
          </p:cNvPr>
          <p:cNvSpPr>
            <a:spLocks noChangeArrowheads="1"/>
          </p:cNvSpPr>
          <p:nvPr/>
        </p:nvSpPr>
        <p:spPr bwMode="auto">
          <a:xfrm>
            <a:off x="2646218" y="165654"/>
            <a:ext cx="9340505" cy="1810385"/>
          </a:xfrm>
          <a:prstGeom prst="wedgeRoundRectCallout">
            <a:avLst>
              <a:gd name="adj1" fmla="val 26368"/>
              <a:gd name="adj2" fmla="val 90872"/>
              <a:gd name="adj3" fmla="val 16667"/>
            </a:avLst>
          </a:prstGeom>
          <a:gradFill rotWithShape="0">
            <a:gsLst>
              <a:gs pos="0">
                <a:sysClr val="window" lastClr="FFFFFF">
                  <a:lumMod val="100000"/>
                  <a:lumOff val="0"/>
                </a:sysClr>
              </a:gs>
              <a:gs pos="100000">
                <a:srgbClr val="F79646">
                  <a:lumMod val="40000"/>
                  <a:lumOff val="60000"/>
                </a:srgbClr>
              </a:gs>
            </a:gsLst>
            <a:lin ang="5400000" scaled="1"/>
          </a:gradFill>
          <a:ln w="12700">
            <a:solidFill>
              <a:srgbClr val="F79646">
                <a:lumMod val="60000"/>
                <a:lumOff val="40000"/>
              </a:srgbClr>
            </a:solidFill>
            <a:miter lim="800000"/>
            <a:headEnd/>
            <a:tailEnd/>
          </a:ln>
          <a:effectLst>
            <a:outerShdw dist="28398" dir="3806097" algn="ctr" rotWithShape="0">
              <a:srgbClr val="F79646">
                <a:lumMod val="50000"/>
                <a:lumOff val="0"/>
                <a:alpha val="50000"/>
              </a:srgbClr>
            </a:outerShdw>
          </a:effectLst>
        </p:spPr>
        <p:txBody>
          <a:bodyPr rot="0" vert="horz" wrap="square" lIns="91440" tIns="45720" rIns="91440" bIns="45720" anchor="ctr" anchorCtr="0" upright="1">
            <a:noAutofit/>
          </a:bodyPr>
          <a:lstStyle/>
          <a:p>
            <a:pPr algn="just">
              <a:lnSpc>
                <a:spcPct val="115000"/>
              </a:lnSpc>
              <a:spcAft>
                <a:spcPts val="0"/>
              </a:spcAft>
            </a:pPr>
            <a:r>
              <a:rPr lang="el-GR" sz="2000" i="1" dirty="0">
                <a:solidFill>
                  <a:srgbClr val="000000"/>
                </a:solidFill>
                <a:effectLst/>
                <a:latin typeface="+mj-lt"/>
                <a:ea typeface="Calibri" panose="020F0502020204030204" pitchFamily="34" charset="0"/>
                <a:cs typeface="Times New Roman" panose="02020603050405020304" pitchFamily="18" charset="0"/>
              </a:rPr>
              <a:t>Η  μορφή της αποθηκευμένης ενέργειας που βρίσκεται στην μπαταρία ονομάζεται </a:t>
            </a:r>
            <a:r>
              <a:rPr lang="el-GR" sz="2000" b="1" i="1" u="sng" dirty="0">
                <a:solidFill>
                  <a:srgbClr val="000000"/>
                </a:solidFill>
                <a:effectLst/>
                <a:latin typeface="+mj-lt"/>
                <a:ea typeface="Calibri" panose="020F0502020204030204" pitchFamily="34" charset="0"/>
                <a:cs typeface="Times New Roman" panose="02020603050405020304" pitchFamily="18" charset="0"/>
              </a:rPr>
              <a:t>χημική ενέργεια</a:t>
            </a:r>
            <a:r>
              <a:rPr lang="el-GR" sz="2000" b="1" i="1" dirty="0">
                <a:solidFill>
                  <a:srgbClr val="000000"/>
                </a:solidFill>
                <a:effectLst/>
                <a:latin typeface="+mj-lt"/>
                <a:ea typeface="Calibri" panose="020F0502020204030204" pitchFamily="34" charset="0"/>
                <a:cs typeface="Times New Roman" panose="02020603050405020304" pitchFamily="18" charset="0"/>
              </a:rPr>
              <a:t>. </a:t>
            </a:r>
            <a:endParaRPr lang="en-CY" sz="200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endParaRPr lang="en-CY" sz="200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el-GR" sz="2000" dirty="0">
                <a:solidFill>
                  <a:srgbClr val="000000"/>
                </a:solidFill>
                <a:effectLst/>
                <a:latin typeface="+mj-lt"/>
                <a:ea typeface="Calibri" panose="020F0502020204030204" pitchFamily="34" charset="0"/>
                <a:cs typeface="Times New Roman" panose="02020603050405020304" pitchFamily="18" charset="0"/>
              </a:rPr>
              <a:t>Εκτός από τις μπαταρίες, χημική ενέργεια </a:t>
            </a:r>
            <a:r>
              <a:rPr lang="el-GR" sz="2000" i="1" dirty="0">
                <a:solidFill>
                  <a:srgbClr val="000000"/>
                </a:solidFill>
                <a:effectLst/>
                <a:latin typeface="+mj-lt"/>
                <a:ea typeface="Calibri" panose="020F0502020204030204" pitchFamily="34" charset="0"/>
                <a:cs typeface="Times New Roman" panose="02020603050405020304" pitchFamily="18" charset="0"/>
              </a:rPr>
              <a:t>βρίσκεται αποθηκευμένη σε συστήματα καυσίμων – οξυγόνου και τροφών –οξυγόνου.</a:t>
            </a:r>
            <a:endParaRPr lang="en-CY" sz="20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7510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B0DCE-CCE1-425C-8E73-29DE6151BA34}"/>
              </a:ext>
            </a:extLst>
          </p:cNvPr>
          <p:cNvSpPr>
            <a:spLocks noGrp="1"/>
          </p:cNvSpPr>
          <p:nvPr>
            <p:ph type="title"/>
          </p:nvPr>
        </p:nvSpPr>
        <p:spPr/>
        <p:txBody>
          <a:bodyPr/>
          <a:lstStyle/>
          <a:p>
            <a:endParaRPr lang="en-CY" dirty="0"/>
          </a:p>
        </p:txBody>
      </p:sp>
      <p:pic>
        <p:nvPicPr>
          <p:cNvPr id="12" name="Content Placeholder 11">
            <a:extLst>
              <a:ext uri="{FF2B5EF4-FFF2-40B4-BE49-F238E27FC236}">
                <a16:creationId xmlns:a16="http://schemas.microsoft.com/office/drawing/2014/main" id="{C6CDB781-A3B4-4AAC-8FEA-B1662B4C2BC3}"/>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77334" y="290945"/>
            <a:ext cx="8231139" cy="6442364"/>
          </a:xfrm>
          <a:prstGeom prst="rect">
            <a:avLst/>
          </a:prstGeom>
          <a:noFill/>
          <a:ln>
            <a:noFill/>
          </a:ln>
        </p:spPr>
      </p:pic>
      <p:sp>
        <p:nvSpPr>
          <p:cNvPr id="13" name="TextBox 12">
            <a:extLst>
              <a:ext uri="{FF2B5EF4-FFF2-40B4-BE49-F238E27FC236}">
                <a16:creationId xmlns:a16="http://schemas.microsoft.com/office/drawing/2014/main" id="{5D140300-0D7A-4B49-9CCA-9392DA1B6AA2}"/>
              </a:ext>
            </a:extLst>
          </p:cNvPr>
          <p:cNvSpPr txBox="1"/>
          <p:nvPr/>
        </p:nvSpPr>
        <p:spPr>
          <a:xfrm>
            <a:off x="1302327" y="2840182"/>
            <a:ext cx="3006437" cy="461665"/>
          </a:xfrm>
          <a:prstGeom prst="rect">
            <a:avLst/>
          </a:prstGeom>
          <a:noFill/>
        </p:spPr>
        <p:txBody>
          <a:bodyPr wrap="square" rtlCol="0">
            <a:spAutoFit/>
          </a:bodyPr>
          <a:lstStyle/>
          <a:p>
            <a:pPr algn="ctr"/>
            <a:r>
              <a:rPr lang="el-GR" sz="2400" dirty="0"/>
              <a:t>Ελαστική ενέργεια</a:t>
            </a:r>
            <a:endParaRPr lang="en-CY" sz="2400" dirty="0"/>
          </a:p>
        </p:txBody>
      </p:sp>
      <p:sp>
        <p:nvSpPr>
          <p:cNvPr id="14" name="TextBox 13">
            <a:extLst>
              <a:ext uri="{FF2B5EF4-FFF2-40B4-BE49-F238E27FC236}">
                <a16:creationId xmlns:a16="http://schemas.microsoft.com/office/drawing/2014/main" id="{EB95D96A-6DC2-4755-B377-40B09CFE90DF}"/>
              </a:ext>
            </a:extLst>
          </p:cNvPr>
          <p:cNvSpPr txBox="1"/>
          <p:nvPr/>
        </p:nvSpPr>
        <p:spPr>
          <a:xfrm>
            <a:off x="4792903" y="2840181"/>
            <a:ext cx="3932805" cy="461665"/>
          </a:xfrm>
          <a:prstGeom prst="rect">
            <a:avLst/>
          </a:prstGeom>
          <a:noFill/>
        </p:spPr>
        <p:txBody>
          <a:bodyPr wrap="square" rtlCol="0">
            <a:spAutoFit/>
          </a:bodyPr>
          <a:lstStyle/>
          <a:p>
            <a:pPr algn="ctr"/>
            <a:r>
              <a:rPr lang="el-GR" sz="2400" dirty="0"/>
              <a:t>συσπείρωση του ελατηρίου</a:t>
            </a:r>
            <a:endParaRPr lang="en-CY" sz="2400" dirty="0"/>
          </a:p>
        </p:txBody>
      </p:sp>
      <p:sp>
        <p:nvSpPr>
          <p:cNvPr id="7" name="TextBox 6">
            <a:extLst>
              <a:ext uri="{FF2B5EF4-FFF2-40B4-BE49-F238E27FC236}">
                <a16:creationId xmlns:a16="http://schemas.microsoft.com/office/drawing/2014/main" id="{19CC0527-3178-4449-A4CD-43F48AD6237F}"/>
              </a:ext>
            </a:extLst>
          </p:cNvPr>
          <p:cNvSpPr txBox="1"/>
          <p:nvPr/>
        </p:nvSpPr>
        <p:spPr>
          <a:xfrm>
            <a:off x="1302326" y="3639357"/>
            <a:ext cx="3006437" cy="461665"/>
          </a:xfrm>
          <a:prstGeom prst="rect">
            <a:avLst/>
          </a:prstGeom>
          <a:noFill/>
        </p:spPr>
        <p:txBody>
          <a:bodyPr wrap="square" rtlCol="0">
            <a:spAutoFit/>
          </a:bodyPr>
          <a:lstStyle/>
          <a:p>
            <a:pPr algn="ctr"/>
            <a:r>
              <a:rPr lang="el-GR" sz="2400" dirty="0"/>
              <a:t>Κινητική ενέργεια</a:t>
            </a:r>
            <a:endParaRPr lang="en-CY" sz="2400" dirty="0"/>
          </a:p>
        </p:txBody>
      </p:sp>
      <p:sp>
        <p:nvSpPr>
          <p:cNvPr id="8" name="TextBox 7">
            <a:extLst>
              <a:ext uri="{FF2B5EF4-FFF2-40B4-BE49-F238E27FC236}">
                <a16:creationId xmlns:a16="http://schemas.microsoft.com/office/drawing/2014/main" id="{40B947B5-3618-4E0E-9ECB-D2767F41E980}"/>
              </a:ext>
            </a:extLst>
          </p:cNvPr>
          <p:cNvSpPr txBox="1"/>
          <p:nvPr/>
        </p:nvSpPr>
        <p:spPr>
          <a:xfrm>
            <a:off x="4792903" y="3639357"/>
            <a:ext cx="3932805" cy="461665"/>
          </a:xfrm>
          <a:prstGeom prst="rect">
            <a:avLst/>
          </a:prstGeom>
          <a:noFill/>
        </p:spPr>
        <p:txBody>
          <a:bodyPr wrap="square" rtlCol="0">
            <a:spAutoFit/>
          </a:bodyPr>
          <a:lstStyle/>
          <a:p>
            <a:pPr algn="ctr"/>
            <a:r>
              <a:rPr lang="el-GR" sz="2400" dirty="0"/>
              <a:t>ταχύτητά του</a:t>
            </a:r>
            <a:endParaRPr lang="en-CY" sz="2400" dirty="0"/>
          </a:p>
        </p:txBody>
      </p:sp>
      <p:sp>
        <p:nvSpPr>
          <p:cNvPr id="10" name="TextBox 9">
            <a:extLst>
              <a:ext uri="{FF2B5EF4-FFF2-40B4-BE49-F238E27FC236}">
                <a16:creationId xmlns:a16="http://schemas.microsoft.com/office/drawing/2014/main" id="{3BA44F46-CD0E-4252-8A8A-A1CE9AC06BF1}"/>
              </a:ext>
            </a:extLst>
          </p:cNvPr>
          <p:cNvSpPr txBox="1"/>
          <p:nvPr/>
        </p:nvSpPr>
        <p:spPr>
          <a:xfrm>
            <a:off x="1302325" y="4438532"/>
            <a:ext cx="3006437" cy="461665"/>
          </a:xfrm>
          <a:prstGeom prst="rect">
            <a:avLst/>
          </a:prstGeom>
          <a:noFill/>
        </p:spPr>
        <p:txBody>
          <a:bodyPr wrap="square" rtlCol="0">
            <a:spAutoFit/>
          </a:bodyPr>
          <a:lstStyle/>
          <a:p>
            <a:pPr algn="ctr"/>
            <a:r>
              <a:rPr lang="el-GR" sz="2400" dirty="0"/>
              <a:t>Χημική ενέργεια</a:t>
            </a:r>
            <a:endParaRPr lang="en-CY" sz="2400" dirty="0"/>
          </a:p>
        </p:txBody>
      </p:sp>
      <p:sp>
        <p:nvSpPr>
          <p:cNvPr id="11" name="TextBox 10">
            <a:extLst>
              <a:ext uri="{FF2B5EF4-FFF2-40B4-BE49-F238E27FC236}">
                <a16:creationId xmlns:a16="http://schemas.microsoft.com/office/drawing/2014/main" id="{7E24CACC-D305-4D46-87BD-64CD34169773}"/>
              </a:ext>
            </a:extLst>
          </p:cNvPr>
          <p:cNvSpPr txBox="1"/>
          <p:nvPr/>
        </p:nvSpPr>
        <p:spPr>
          <a:xfrm>
            <a:off x="4792903" y="4253865"/>
            <a:ext cx="3932805" cy="830997"/>
          </a:xfrm>
          <a:prstGeom prst="rect">
            <a:avLst/>
          </a:prstGeom>
          <a:noFill/>
        </p:spPr>
        <p:txBody>
          <a:bodyPr wrap="square" rtlCol="0">
            <a:spAutoFit/>
          </a:bodyPr>
          <a:lstStyle/>
          <a:p>
            <a:pPr algn="ctr"/>
            <a:r>
              <a:rPr lang="el-GR" sz="2400" dirty="0"/>
              <a:t>ποσότητα του καυσίμου ή της τροφής στο σύστημα</a:t>
            </a:r>
            <a:endParaRPr lang="en-CY" sz="2400" dirty="0"/>
          </a:p>
        </p:txBody>
      </p:sp>
    </p:spTree>
    <p:extLst>
      <p:ext uri="{BB962C8B-B14F-4D97-AF65-F5344CB8AC3E}">
        <p14:creationId xmlns:p14="http://schemas.microsoft.com/office/powerpoint/2010/main" val="47725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7" grpId="0"/>
      <p:bldP spid="8"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7" name="Straight Connector 26">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4" name="Picture 3">
            <a:extLst>
              <a:ext uri="{FF2B5EF4-FFF2-40B4-BE49-F238E27FC236}">
                <a16:creationId xmlns:a16="http://schemas.microsoft.com/office/drawing/2014/main" id="{549109C2-CB36-4BD2-A9AF-18E8832A7B1F}"/>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6719262" y="1980480"/>
            <a:ext cx="2767965" cy="3453259"/>
          </a:xfrm>
          <a:prstGeom prst="rect">
            <a:avLst/>
          </a:prstGeom>
          <a:noFill/>
        </p:spPr>
      </p:pic>
      <p:sp>
        <p:nvSpPr>
          <p:cNvPr id="5" name="TextBox 4">
            <a:extLst>
              <a:ext uri="{FF2B5EF4-FFF2-40B4-BE49-F238E27FC236}">
                <a16:creationId xmlns:a16="http://schemas.microsoft.com/office/drawing/2014/main" id="{9F3C42E9-65A2-4D3C-AF09-7E829AC48B22}"/>
              </a:ext>
            </a:extLst>
          </p:cNvPr>
          <p:cNvSpPr txBox="1"/>
          <p:nvPr/>
        </p:nvSpPr>
        <p:spPr>
          <a:xfrm>
            <a:off x="879109" y="332509"/>
            <a:ext cx="8491902" cy="1323439"/>
          </a:xfrm>
          <a:prstGeom prst="rect">
            <a:avLst/>
          </a:prstGeom>
          <a:noFill/>
        </p:spPr>
        <p:txBody>
          <a:bodyPr wrap="square" rtlCol="0">
            <a:spAutoFit/>
          </a:bodyPr>
          <a:lstStyle/>
          <a:p>
            <a:r>
              <a:rPr lang="en-US" sz="2000" dirty="0"/>
              <a:t>3. </a:t>
            </a:r>
            <a:r>
              <a:rPr lang="en-US" sz="2000" dirty="0" err="1"/>
              <a:t>Σε</a:t>
            </a:r>
            <a:r>
              <a:rPr lang="en-US" sz="2000" dirty="0"/>
              <a:t> </a:t>
            </a:r>
            <a:r>
              <a:rPr lang="en-US" sz="2000" dirty="0" err="1"/>
              <a:t>έν</a:t>
            </a:r>
            <a:r>
              <a:rPr lang="en-US" sz="2000" dirty="0"/>
              <a:t>α ποτήρι με ζεστό νερό τοποθετούμε έναν δοκιμαστικό σωλήνα με νερό της βρύσης. </a:t>
            </a:r>
            <a:r>
              <a:rPr lang="en-US" sz="2000" dirty="0" err="1"/>
              <a:t>Μέσ</a:t>
            </a:r>
            <a:r>
              <a:rPr lang="en-US" sz="2000" dirty="0"/>
              <a:t>α στο ποτήρι, καθώς και μέσα στον δοκιμαστικό σωλήνα, τοποθετούμε από ένα θερμόμετρο, για να μετρούμε τη θερμοκρασία του νερού στα δύο δοχεία, καθώς περνά ο χρόνος. </a:t>
            </a:r>
            <a:endParaRPr lang="en-CY" sz="2000" dirty="0"/>
          </a:p>
        </p:txBody>
      </p:sp>
      <p:sp>
        <p:nvSpPr>
          <p:cNvPr id="37" name="Content Placeholder 2">
            <a:extLst>
              <a:ext uri="{FF2B5EF4-FFF2-40B4-BE49-F238E27FC236}">
                <a16:creationId xmlns:a16="http://schemas.microsoft.com/office/drawing/2014/main" id="{E5C12A36-567A-427A-9CA2-03CDB287AFC5}"/>
              </a:ext>
            </a:extLst>
          </p:cNvPr>
          <p:cNvSpPr>
            <a:spLocks noGrp="1"/>
          </p:cNvSpPr>
          <p:nvPr>
            <p:ph idx="1"/>
          </p:nvPr>
        </p:nvSpPr>
        <p:spPr>
          <a:xfrm>
            <a:off x="683565" y="1980480"/>
            <a:ext cx="5970354" cy="3880773"/>
          </a:xfrm>
        </p:spPr>
        <p:txBody>
          <a:bodyPr>
            <a:normAutofit/>
          </a:bodyPr>
          <a:lstStyle/>
          <a:p>
            <a:r>
              <a:rPr lang="el-GR" sz="2000" dirty="0">
                <a:solidFill>
                  <a:schemeClr val="tx1"/>
                </a:solidFill>
              </a:rPr>
              <a:t>α. Περιγράψτε τις αλλαγές που συμβαίνουν στο πιο πάνω σύστημα, καθώς περνά ο χρόνος.</a:t>
            </a:r>
          </a:p>
          <a:p>
            <a:r>
              <a:rPr lang="el-GR" sz="2000" dirty="0">
                <a:solidFill>
                  <a:schemeClr val="tx1"/>
                </a:solidFill>
              </a:rPr>
              <a:t>β. Σε ποια μέρη του συστήματος βρισκόταν αρχικά αποθηκευμένη η ενέργεια που διαδόθηκε;</a:t>
            </a:r>
          </a:p>
          <a:p>
            <a:r>
              <a:rPr lang="el-GR" sz="2000" dirty="0">
                <a:solidFill>
                  <a:schemeClr val="tx1"/>
                </a:solidFill>
              </a:rPr>
              <a:t>γ. Χρησιμοποιώντας την έννοια της ενέργειας, εξηγήστε γιατί έχουν συμβεί οι πιο πάνω αλλαγές.</a:t>
            </a:r>
          </a:p>
          <a:p>
            <a:r>
              <a:rPr lang="el-GR" sz="2000" dirty="0">
                <a:solidFill>
                  <a:schemeClr val="tx1"/>
                </a:solidFill>
              </a:rPr>
              <a:t>δ. Τι μας δείχνει την αλλαγή της ποσότητας της ενέργειας που βρίσκεται αποθηκευμένη στο νερό του κάθε δοχείου;</a:t>
            </a:r>
            <a:endParaRPr lang="en-CY" sz="2000" dirty="0"/>
          </a:p>
        </p:txBody>
      </p:sp>
    </p:spTree>
    <p:extLst>
      <p:ext uri="{BB962C8B-B14F-4D97-AF65-F5344CB8AC3E}">
        <p14:creationId xmlns:p14="http://schemas.microsoft.com/office/powerpoint/2010/main" val="1838045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4C8D965-DD58-4C2C-9B81-4B7BF96A99BC}"/>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3934691" y="3990109"/>
            <a:ext cx="2632364" cy="2493818"/>
          </a:xfrm>
          <a:prstGeom prst="rect">
            <a:avLst/>
          </a:prstGeom>
          <a:noFill/>
          <a:ln>
            <a:noFill/>
          </a:ln>
        </p:spPr>
      </p:pic>
      <p:sp>
        <p:nvSpPr>
          <p:cNvPr id="7" name="Rounded Rectangular Callout 31">
            <a:extLst>
              <a:ext uri="{FF2B5EF4-FFF2-40B4-BE49-F238E27FC236}">
                <a16:creationId xmlns:a16="http://schemas.microsoft.com/office/drawing/2014/main" id="{F2AEE6D8-1A68-4C4F-83B0-A01436BF5163}"/>
              </a:ext>
            </a:extLst>
          </p:cNvPr>
          <p:cNvSpPr>
            <a:spLocks noChangeArrowheads="1"/>
          </p:cNvSpPr>
          <p:nvPr/>
        </p:nvSpPr>
        <p:spPr bwMode="auto">
          <a:xfrm>
            <a:off x="1025236" y="498765"/>
            <a:ext cx="7689273" cy="2998816"/>
          </a:xfrm>
          <a:prstGeom prst="wedgeRoundRectCallout">
            <a:avLst>
              <a:gd name="adj1" fmla="val 7879"/>
              <a:gd name="adj2" fmla="val 63911"/>
              <a:gd name="adj3" fmla="val 16667"/>
            </a:avLst>
          </a:prstGeom>
          <a:gradFill rotWithShape="0">
            <a:gsLst>
              <a:gs pos="0">
                <a:srgbClr val="FFFFFF"/>
              </a:gs>
              <a:gs pos="100000">
                <a:srgbClr val="FCD5B5"/>
              </a:gs>
            </a:gsLst>
            <a:lin ang="5400000" scaled="1"/>
          </a:gradFill>
          <a:ln w="12700">
            <a:solidFill>
              <a:srgbClr val="FAC090"/>
            </a:solidFill>
            <a:miter lim="800000"/>
            <a:headEnd/>
            <a:tailEnd/>
          </a:ln>
          <a:effectLst>
            <a:outerShdw dist="28398" dir="3806097" algn="ctr" rotWithShape="0">
              <a:srgbClr val="984807">
                <a:alpha val="50000"/>
              </a:srgbClr>
            </a:outerShdw>
          </a:effectLst>
        </p:spPr>
        <p:txBody>
          <a:bodyPr rot="0" vert="horz" wrap="square" lIns="91440" tIns="45720" rIns="91440" bIns="45720" anchor="ctr" anchorCtr="0" upright="1">
            <a:noAutofit/>
          </a:bodyPr>
          <a:lstStyle/>
          <a:p>
            <a:pPr algn="just">
              <a:lnSpc>
                <a:spcPct val="115000"/>
              </a:lnSpc>
              <a:spcAft>
                <a:spcPts val="0"/>
              </a:spcAft>
            </a:pPr>
            <a:r>
              <a:rPr lang="el-GR" sz="2400" i="1" dirty="0">
                <a:solidFill>
                  <a:srgbClr val="000000"/>
                </a:solidFill>
                <a:effectLst/>
                <a:latin typeface="+mj-lt"/>
                <a:ea typeface="Calibri" panose="020F0502020204030204" pitchFamily="34" charset="0"/>
                <a:cs typeface="Times New Roman" panose="02020603050405020304" pitchFamily="18" charset="0"/>
              </a:rPr>
              <a:t>Όλα τα σώματα έχουν μια ποσότητα  αποθηκευμένης ενέργειας.  Η μορφή αυτής της ενέργειας ονομάζεται </a:t>
            </a:r>
            <a:r>
              <a:rPr lang="el-GR" sz="2400" b="1" i="1" u="sng" dirty="0">
                <a:solidFill>
                  <a:srgbClr val="000000"/>
                </a:solidFill>
                <a:effectLst/>
                <a:latin typeface="+mj-lt"/>
                <a:ea typeface="Calibri" panose="020F0502020204030204" pitchFamily="34" charset="0"/>
                <a:cs typeface="Times New Roman" panose="02020603050405020304" pitchFamily="18" charset="0"/>
              </a:rPr>
              <a:t>εσωτερική ενέργεια</a:t>
            </a:r>
            <a:r>
              <a:rPr lang="el-GR" sz="2400" b="1" i="1" dirty="0">
                <a:solidFill>
                  <a:srgbClr val="000000"/>
                </a:solidFill>
                <a:effectLst/>
                <a:latin typeface="+mj-lt"/>
                <a:ea typeface="Calibri" panose="020F0502020204030204" pitchFamily="34" charset="0"/>
                <a:cs typeface="Times New Roman" panose="02020603050405020304" pitchFamily="18" charset="0"/>
              </a:rPr>
              <a:t>.</a:t>
            </a:r>
            <a:r>
              <a:rPr lang="el-GR" sz="2400" i="1" dirty="0">
                <a:solidFill>
                  <a:srgbClr val="000000"/>
                </a:solidFill>
                <a:effectLst/>
                <a:latin typeface="+mj-lt"/>
                <a:ea typeface="Calibri" panose="020F0502020204030204" pitchFamily="34" charset="0"/>
                <a:cs typeface="Times New Roman" panose="02020603050405020304" pitchFamily="18" charset="0"/>
              </a:rPr>
              <a:t> Όσο μεγαλύτερη είναι η θερμοκρασία ενός σώματος τόσο μεγαλύτερη είναι η ποσότητα της εσωτερικής που βρίσκεται αποθηκευμένη σε αυτό. </a:t>
            </a:r>
            <a:endParaRPr lang="en-CY" sz="24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8372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B0DCE-CCE1-425C-8E73-29DE6151BA34}"/>
              </a:ext>
            </a:extLst>
          </p:cNvPr>
          <p:cNvSpPr>
            <a:spLocks noGrp="1"/>
          </p:cNvSpPr>
          <p:nvPr>
            <p:ph type="title"/>
          </p:nvPr>
        </p:nvSpPr>
        <p:spPr/>
        <p:txBody>
          <a:bodyPr/>
          <a:lstStyle/>
          <a:p>
            <a:endParaRPr lang="en-CY" dirty="0"/>
          </a:p>
        </p:txBody>
      </p:sp>
      <p:pic>
        <p:nvPicPr>
          <p:cNvPr id="12" name="Content Placeholder 11">
            <a:extLst>
              <a:ext uri="{FF2B5EF4-FFF2-40B4-BE49-F238E27FC236}">
                <a16:creationId xmlns:a16="http://schemas.microsoft.com/office/drawing/2014/main" id="{C6CDB781-A3B4-4AAC-8FEA-B1662B4C2BC3}"/>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77334" y="290945"/>
            <a:ext cx="8231139" cy="6442364"/>
          </a:xfrm>
          <a:prstGeom prst="rect">
            <a:avLst/>
          </a:prstGeom>
          <a:noFill/>
          <a:ln>
            <a:noFill/>
          </a:ln>
        </p:spPr>
      </p:pic>
      <p:sp>
        <p:nvSpPr>
          <p:cNvPr id="13" name="TextBox 12">
            <a:extLst>
              <a:ext uri="{FF2B5EF4-FFF2-40B4-BE49-F238E27FC236}">
                <a16:creationId xmlns:a16="http://schemas.microsoft.com/office/drawing/2014/main" id="{5D140300-0D7A-4B49-9CCA-9392DA1B6AA2}"/>
              </a:ext>
            </a:extLst>
          </p:cNvPr>
          <p:cNvSpPr txBox="1"/>
          <p:nvPr/>
        </p:nvSpPr>
        <p:spPr>
          <a:xfrm>
            <a:off x="1302327" y="2840182"/>
            <a:ext cx="3006437" cy="461665"/>
          </a:xfrm>
          <a:prstGeom prst="rect">
            <a:avLst/>
          </a:prstGeom>
          <a:noFill/>
        </p:spPr>
        <p:txBody>
          <a:bodyPr wrap="square" rtlCol="0">
            <a:spAutoFit/>
          </a:bodyPr>
          <a:lstStyle/>
          <a:p>
            <a:pPr algn="ctr"/>
            <a:r>
              <a:rPr lang="el-GR" sz="2400" dirty="0"/>
              <a:t>Ελαστική ενέργεια</a:t>
            </a:r>
            <a:endParaRPr lang="en-CY" sz="2400" dirty="0"/>
          </a:p>
        </p:txBody>
      </p:sp>
      <p:sp>
        <p:nvSpPr>
          <p:cNvPr id="14" name="TextBox 13">
            <a:extLst>
              <a:ext uri="{FF2B5EF4-FFF2-40B4-BE49-F238E27FC236}">
                <a16:creationId xmlns:a16="http://schemas.microsoft.com/office/drawing/2014/main" id="{EB95D96A-6DC2-4755-B377-40B09CFE90DF}"/>
              </a:ext>
            </a:extLst>
          </p:cNvPr>
          <p:cNvSpPr txBox="1"/>
          <p:nvPr/>
        </p:nvSpPr>
        <p:spPr>
          <a:xfrm>
            <a:off x="4792903" y="2840181"/>
            <a:ext cx="3932805" cy="461665"/>
          </a:xfrm>
          <a:prstGeom prst="rect">
            <a:avLst/>
          </a:prstGeom>
          <a:noFill/>
        </p:spPr>
        <p:txBody>
          <a:bodyPr wrap="square" rtlCol="0">
            <a:spAutoFit/>
          </a:bodyPr>
          <a:lstStyle/>
          <a:p>
            <a:pPr algn="ctr"/>
            <a:r>
              <a:rPr lang="el-GR" sz="2400" dirty="0"/>
              <a:t>συσπείρωση του ελατηρίου</a:t>
            </a:r>
            <a:endParaRPr lang="en-CY" sz="2400" dirty="0"/>
          </a:p>
        </p:txBody>
      </p:sp>
      <p:sp>
        <p:nvSpPr>
          <p:cNvPr id="7" name="TextBox 6">
            <a:extLst>
              <a:ext uri="{FF2B5EF4-FFF2-40B4-BE49-F238E27FC236}">
                <a16:creationId xmlns:a16="http://schemas.microsoft.com/office/drawing/2014/main" id="{19CC0527-3178-4449-A4CD-43F48AD6237F}"/>
              </a:ext>
            </a:extLst>
          </p:cNvPr>
          <p:cNvSpPr txBox="1"/>
          <p:nvPr/>
        </p:nvSpPr>
        <p:spPr>
          <a:xfrm>
            <a:off x="1302326" y="3639357"/>
            <a:ext cx="3006437" cy="461665"/>
          </a:xfrm>
          <a:prstGeom prst="rect">
            <a:avLst/>
          </a:prstGeom>
          <a:noFill/>
        </p:spPr>
        <p:txBody>
          <a:bodyPr wrap="square" rtlCol="0">
            <a:spAutoFit/>
          </a:bodyPr>
          <a:lstStyle/>
          <a:p>
            <a:pPr algn="ctr"/>
            <a:r>
              <a:rPr lang="el-GR" sz="2400" dirty="0"/>
              <a:t>Κινητική ενέργεια</a:t>
            </a:r>
            <a:endParaRPr lang="en-CY" sz="2400" dirty="0"/>
          </a:p>
        </p:txBody>
      </p:sp>
      <p:sp>
        <p:nvSpPr>
          <p:cNvPr id="8" name="TextBox 7">
            <a:extLst>
              <a:ext uri="{FF2B5EF4-FFF2-40B4-BE49-F238E27FC236}">
                <a16:creationId xmlns:a16="http://schemas.microsoft.com/office/drawing/2014/main" id="{40B947B5-3618-4E0E-9ECB-D2767F41E980}"/>
              </a:ext>
            </a:extLst>
          </p:cNvPr>
          <p:cNvSpPr txBox="1"/>
          <p:nvPr/>
        </p:nvSpPr>
        <p:spPr>
          <a:xfrm>
            <a:off x="4792903" y="3639357"/>
            <a:ext cx="3932805" cy="461665"/>
          </a:xfrm>
          <a:prstGeom prst="rect">
            <a:avLst/>
          </a:prstGeom>
          <a:noFill/>
        </p:spPr>
        <p:txBody>
          <a:bodyPr wrap="square" rtlCol="0">
            <a:spAutoFit/>
          </a:bodyPr>
          <a:lstStyle/>
          <a:p>
            <a:pPr algn="ctr"/>
            <a:r>
              <a:rPr lang="el-GR" sz="2400" dirty="0"/>
              <a:t>ταχύτητά του</a:t>
            </a:r>
            <a:endParaRPr lang="en-CY" sz="2400" dirty="0"/>
          </a:p>
        </p:txBody>
      </p:sp>
      <p:sp>
        <p:nvSpPr>
          <p:cNvPr id="10" name="TextBox 9">
            <a:extLst>
              <a:ext uri="{FF2B5EF4-FFF2-40B4-BE49-F238E27FC236}">
                <a16:creationId xmlns:a16="http://schemas.microsoft.com/office/drawing/2014/main" id="{3BA44F46-CD0E-4252-8A8A-A1CE9AC06BF1}"/>
              </a:ext>
            </a:extLst>
          </p:cNvPr>
          <p:cNvSpPr txBox="1"/>
          <p:nvPr/>
        </p:nvSpPr>
        <p:spPr>
          <a:xfrm>
            <a:off x="1302325" y="4438532"/>
            <a:ext cx="3006437" cy="461665"/>
          </a:xfrm>
          <a:prstGeom prst="rect">
            <a:avLst/>
          </a:prstGeom>
          <a:noFill/>
        </p:spPr>
        <p:txBody>
          <a:bodyPr wrap="square" rtlCol="0">
            <a:spAutoFit/>
          </a:bodyPr>
          <a:lstStyle/>
          <a:p>
            <a:pPr algn="ctr"/>
            <a:r>
              <a:rPr lang="el-GR" sz="2400" dirty="0"/>
              <a:t>Χημική ενέργεια</a:t>
            </a:r>
            <a:endParaRPr lang="en-CY" sz="2400" dirty="0"/>
          </a:p>
        </p:txBody>
      </p:sp>
      <p:sp>
        <p:nvSpPr>
          <p:cNvPr id="11" name="TextBox 10">
            <a:extLst>
              <a:ext uri="{FF2B5EF4-FFF2-40B4-BE49-F238E27FC236}">
                <a16:creationId xmlns:a16="http://schemas.microsoft.com/office/drawing/2014/main" id="{7E24CACC-D305-4D46-87BD-64CD34169773}"/>
              </a:ext>
            </a:extLst>
          </p:cNvPr>
          <p:cNvSpPr txBox="1"/>
          <p:nvPr/>
        </p:nvSpPr>
        <p:spPr>
          <a:xfrm>
            <a:off x="4792903" y="4253865"/>
            <a:ext cx="3932805" cy="830997"/>
          </a:xfrm>
          <a:prstGeom prst="rect">
            <a:avLst/>
          </a:prstGeom>
          <a:noFill/>
        </p:spPr>
        <p:txBody>
          <a:bodyPr wrap="square" rtlCol="0">
            <a:spAutoFit/>
          </a:bodyPr>
          <a:lstStyle/>
          <a:p>
            <a:pPr algn="ctr"/>
            <a:r>
              <a:rPr lang="el-GR" sz="2400" dirty="0"/>
              <a:t>ποσότητα του καυσίμου ή της τροφής στο σύστημα</a:t>
            </a:r>
            <a:endParaRPr lang="en-CY" sz="2400" dirty="0"/>
          </a:p>
        </p:txBody>
      </p:sp>
      <p:sp>
        <p:nvSpPr>
          <p:cNvPr id="15" name="TextBox 14">
            <a:extLst>
              <a:ext uri="{FF2B5EF4-FFF2-40B4-BE49-F238E27FC236}">
                <a16:creationId xmlns:a16="http://schemas.microsoft.com/office/drawing/2014/main" id="{4DAE6F17-8335-457D-9808-68AED3AA2036}"/>
              </a:ext>
            </a:extLst>
          </p:cNvPr>
          <p:cNvSpPr txBox="1"/>
          <p:nvPr/>
        </p:nvSpPr>
        <p:spPr>
          <a:xfrm>
            <a:off x="1302325" y="5186333"/>
            <a:ext cx="3006437" cy="461665"/>
          </a:xfrm>
          <a:prstGeom prst="rect">
            <a:avLst/>
          </a:prstGeom>
          <a:noFill/>
        </p:spPr>
        <p:txBody>
          <a:bodyPr wrap="square" rtlCol="0">
            <a:spAutoFit/>
          </a:bodyPr>
          <a:lstStyle/>
          <a:p>
            <a:pPr algn="ctr"/>
            <a:r>
              <a:rPr lang="el-GR" sz="2400" dirty="0"/>
              <a:t>Εσωτερική ενέργεια</a:t>
            </a:r>
            <a:endParaRPr lang="en-CY" sz="2400" dirty="0"/>
          </a:p>
        </p:txBody>
      </p:sp>
      <p:sp>
        <p:nvSpPr>
          <p:cNvPr id="16" name="TextBox 15">
            <a:extLst>
              <a:ext uri="{FF2B5EF4-FFF2-40B4-BE49-F238E27FC236}">
                <a16:creationId xmlns:a16="http://schemas.microsoft.com/office/drawing/2014/main" id="{E3EA183E-2A5D-4D71-9236-6D8AEDB408BA}"/>
              </a:ext>
            </a:extLst>
          </p:cNvPr>
          <p:cNvSpPr txBox="1"/>
          <p:nvPr/>
        </p:nvSpPr>
        <p:spPr>
          <a:xfrm>
            <a:off x="4792902" y="5237705"/>
            <a:ext cx="3932805" cy="461665"/>
          </a:xfrm>
          <a:prstGeom prst="rect">
            <a:avLst/>
          </a:prstGeom>
          <a:noFill/>
        </p:spPr>
        <p:txBody>
          <a:bodyPr wrap="square" rtlCol="0">
            <a:spAutoFit/>
          </a:bodyPr>
          <a:lstStyle/>
          <a:p>
            <a:pPr algn="ctr"/>
            <a:r>
              <a:rPr lang="el-GR" sz="2400" dirty="0"/>
              <a:t>θερμοκρασία του σώματος</a:t>
            </a:r>
            <a:endParaRPr lang="en-CY" sz="2400" dirty="0"/>
          </a:p>
        </p:txBody>
      </p:sp>
    </p:spTree>
    <p:extLst>
      <p:ext uri="{BB962C8B-B14F-4D97-AF65-F5344CB8AC3E}">
        <p14:creationId xmlns:p14="http://schemas.microsoft.com/office/powerpoint/2010/main" val="343225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7" grpId="0"/>
      <p:bldP spid="8" grpId="0"/>
      <p:bldP spid="10" grpId="0"/>
      <p:bldP spid="11" grpId="0"/>
      <p:bldP spid="15"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8656-5F41-442A-827B-A37F715FA96D}"/>
              </a:ext>
            </a:extLst>
          </p:cNvPr>
          <p:cNvSpPr>
            <a:spLocks noGrp="1"/>
          </p:cNvSpPr>
          <p:nvPr>
            <p:ph type="title"/>
          </p:nvPr>
        </p:nvSpPr>
        <p:spPr/>
        <p:txBody>
          <a:bodyPr/>
          <a:lstStyle/>
          <a:p>
            <a:r>
              <a:rPr lang="el-GR" dirty="0"/>
              <a:t>ΦΥΛΛΟ ΕΡΓΑΣΙΑΣ 5</a:t>
            </a:r>
            <a:endParaRPr lang="en-CY" dirty="0"/>
          </a:p>
        </p:txBody>
      </p:sp>
      <p:sp>
        <p:nvSpPr>
          <p:cNvPr id="4" name="Rounded Rectangle 92">
            <a:extLst>
              <a:ext uri="{FF2B5EF4-FFF2-40B4-BE49-F238E27FC236}">
                <a16:creationId xmlns:a16="http://schemas.microsoft.com/office/drawing/2014/main" id="{C3760CCD-E292-47FF-A0B3-0BE72AB1218F}"/>
              </a:ext>
            </a:extLst>
          </p:cNvPr>
          <p:cNvSpPr>
            <a:spLocks noChangeArrowheads="1"/>
          </p:cNvSpPr>
          <p:nvPr/>
        </p:nvSpPr>
        <p:spPr bwMode="auto">
          <a:xfrm>
            <a:off x="629082" y="1235622"/>
            <a:ext cx="10994882" cy="4832670"/>
          </a:xfrm>
          <a:prstGeom prst="roundRect">
            <a:avLst>
              <a:gd name="adj" fmla="val 3644"/>
            </a:avLst>
          </a:prstGeom>
          <a:gradFill rotWithShape="1">
            <a:gsLst>
              <a:gs pos="0">
                <a:srgbClr val="FFBE86"/>
              </a:gs>
              <a:gs pos="35001">
                <a:srgbClr val="FFD0AA"/>
              </a:gs>
              <a:gs pos="100000">
                <a:srgbClr val="FFEBDB"/>
              </a:gs>
            </a:gsLst>
            <a:lin ang="16200000" scaled="1"/>
          </a:gradFill>
          <a:ln w="9525">
            <a:solidFill>
              <a:srgbClr val="F79646">
                <a:lumMod val="95000"/>
                <a:lumOff val="0"/>
              </a:srgbClr>
            </a:solidFill>
            <a:round/>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algn="just">
              <a:lnSpc>
                <a:spcPct val="115000"/>
              </a:lnSpc>
              <a:spcAft>
                <a:spcPts val="0"/>
              </a:spcAft>
            </a:pPr>
            <a:r>
              <a:rPr lang="el-GR" b="1" dirty="0">
                <a:effectLst/>
                <a:latin typeface="Arial" panose="020B0604020202020204" pitchFamily="34" charset="0"/>
                <a:ea typeface="Calibri" panose="020F0502020204030204" pitchFamily="34" charset="0"/>
                <a:cs typeface="Times New Roman" panose="02020603050405020304" pitchFamily="18" charset="0"/>
              </a:rPr>
              <a:t>1. </a:t>
            </a:r>
            <a:r>
              <a:rPr lang="el-GR" dirty="0">
                <a:effectLst/>
                <a:latin typeface="Arial" panose="020B0604020202020204" pitchFamily="34" charset="0"/>
                <a:ea typeface="Calibri" panose="020F0502020204030204" pitchFamily="34" charset="0"/>
                <a:cs typeface="Times New Roman" panose="02020603050405020304" pitchFamily="18" charset="0"/>
              </a:rPr>
              <a:t>Ένα βέλος βρίσκεται σε επαφή με μια τεντωμένη χορδή τόξου (στάδιο Α). Η χορδή του τόξου αφήνεται ελεύθερη και επανέρχεται στο φυσικό της σχήμα, ενώ το βέλος αρχίζει να κινείται (στάδιο Β).</a:t>
            </a:r>
            <a:endParaRPr lang="en-CY"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l-GR" sz="1100" dirty="0">
                <a:effectLst/>
                <a:latin typeface="Arial" panose="020B0604020202020204" pitchFamily="34" charset="0"/>
                <a:ea typeface="Calibri" panose="020F0502020204030204" pitchFamily="34" charset="0"/>
                <a:cs typeface="Times New Roman" panose="02020603050405020304" pitchFamily="18" charset="0"/>
              </a:rPr>
              <a:t> </a:t>
            </a:r>
          </a:p>
          <a:p>
            <a:pPr>
              <a:lnSpc>
                <a:spcPct val="150000"/>
              </a:lnSpc>
              <a:spcAft>
                <a:spcPts val="0"/>
              </a:spcAft>
            </a:pPr>
            <a:endParaRPr lang="el-GR" sz="1100" dirty="0">
              <a:latin typeface="Arial" panose="020B0604020202020204" pitchFamily="34" charset="0"/>
              <a:ea typeface="Calibri" panose="020F0502020204030204" pitchFamily="34" charset="0"/>
              <a:cs typeface="Times New Roman" panose="02020603050405020304" pitchFamily="18" charset="0"/>
            </a:endParaRPr>
          </a:p>
          <a:p>
            <a:pPr>
              <a:lnSpc>
                <a:spcPct val="150000"/>
              </a:lnSpc>
              <a:spcAft>
                <a:spcPts val="0"/>
              </a:spcAft>
            </a:pPr>
            <a:endParaRPr lang="en-CY"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l-GR" sz="1100" dirty="0">
                <a:effectLst/>
                <a:latin typeface="Arial" panose="020B0604020202020204" pitchFamily="34" charset="0"/>
                <a:ea typeface="Calibri" panose="020F0502020204030204" pitchFamily="34" charset="0"/>
                <a:cs typeface="Times New Roman" panose="02020603050405020304" pitchFamily="18" charset="0"/>
              </a:rPr>
              <a:t> </a:t>
            </a:r>
            <a:endParaRPr lang="en-CY"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l-GR" sz="1100" dirty="0">
                <a:effectLst/>
                <a:latin typeface="Arial" panose="020B0604020202020204" pitchFamily="34" charset="0"/>
                <a:ea typeface="Calibri" panose="020F0502020204030204" pitchFamily="34" charset="0"/>
                <a:cs typeface="Times New Roman" panose="02020603050405020304" pitchFamily="18" charset="0"/>
              </a:rPr>
              <a:t> </a:t>
            </a:r>
            <a:endParaRPr lang="en-CY"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l-GR" sz="1100" dirty="0">
                <a:effectLst/>
                <a:latin typeface="Arial" panose="020B0604020202020204" pitchFamily="34" charset="0"/>
                <a:ea typeface="Calibri" panose="020F0502020204030204" pitchFamily="34" charset="0"/>
                <a:cs typeface="Times New Roman" panose="02020603050405020304" pitchFamily="18" charset="0"/>
              </a:rPr>
              <a:t>	</a:t>
            </a:r>
            <a:endParaRPr lang="en-CY"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l-GR" sz="1100" dirty="0">
                <a:effectLst/>
                <a:latin typeface="Arial" panose="020B0604020202020204" pitchFamily="34" charset="0"/>
                <a:ea typeface="Calibri" panose="020F0502020204030204" pitchFamily="34" charset="0"/>
                <a:cs typeface="Times New Roman" panose="02020603050405020304" pitchFamily="18" charset="0"/>
              </a:rPr>
              <a:t>	</a:t>
            </a:r>
            <a:endParaRPr lang="en-CY"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l-GR" dirty="0">
                <a:effectLst/>
                <a:latin typeface="Arial" panose="020B0604020202020204" pitchFamily="34" charset="0"/>
                <a:ea typeface="Calibri" panose="020F0502020204030204" pitchFamily="34" charset="0"/>
                <a:cs typeface="Times New Roman" panose="02020603050405020304" pitchFamily="18" charset="0"/>
              </a:rPr>
              <a:t>              </a:t>
            </a:r>
          </a:p>
          <a:p>
            <a:pPr>
              <a:lnSpc>
                <a:spcPct val="150000"/>
              </a:lnSpc>
              <a:spcAft>
                <a:spcPts val="0"/>
              </a:spcAft>
            </a:pPr>
            <a:r>
              <a:rPr lang="el-GR" dirty="0">
                <a:effectLst/>
                <a:latin typeface="Arial" panose="020B0604020202020204" pitchFamily="34" charset="0"/>
                <a:ea typeface="Calibri" panose="020F0502020204030204" pitchFamily="34" charset="0"/>
                <a:cs typeface="Times New Roman" panose="02020603050405020304" pitchFamily="18" charset="0"/>
              </a:rPr>
              <a:t>           Στάδιο Α                  			Στάδιο Β</a:t>
            </a:r>
            <a:endParaRPr lang="en-CY"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15000"/>
              </a:lnSpc>
              <a:spcAft>
                <a:spcPts val="0"/>
              </a:spcAft>
            </a:pPr>
            <a:r>
              <a:rPr lang="el-GR" dirty="0">
                <a:effectLst/>
                <a:latin typeface="Arial" panose="020B0604020202020204" pitchFamily="34" charset="0"/>
                <a:ea typeface="Calibri" panose="020F0502020204030204" pitchFamily="34" charset="0"/>
                <a:cs typeface="Times New Roman" panose="02020603050405020304" pitchFamily="18" charset="0"/>
              </a:rPr>
              <a:t>Σε ποιες μορφές ενέργειας παρατηρείτε αλλαγή ποσότητας; Αυξάνεται ή μειώνεται η ποσότητα αυτών των μορφών ενέργειας και πώς το καταλαβαίνετε;</a:t>
            </a:r>
            <a:endParaRPr lang="en-CY"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47C7F328-0A49-4B76-87F9-05D5A8B617E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208224" y="2754895"/>
            <a:ext cx="1371134" cy="1747832"/>
          </a:xfrm>
          <a:prstGeom prst="rect">
            <a:avLst/>
          </a:prstGeom>
          <a:noFill/>
        </p:spPr>
      </p:pic>
      <p:pic>
        <p:nvPicPr>
          <p:cNvPr id="6" name="Picture 5">
            <a:extLst>
              <a:ext uri="{FF2B5EF4-FFF2-40B4-BE49-F238E27FC236}">
                <a16:creationId xmlns:a16="http://schemas.microsoft.com/office/drawing/2014/main" id="{8472BBD7-0CCF-473D-A663-4C7C00AB4E0C}"/>
              </a:ext>
            </a:extLst>
          </p:cNvPr>
          <p:cNvPicPr/>
          <p:nvPr/>
        </p:nvPicPr>
        <p:blipFill rotWithShape="1">
          <a:blip r:embed="rId4">
            <a:extLst>
              <a:ext uri="{28A0092B-C50C-407E-A947-70E740481C1C}">
                <a14:useLocalDpi xmlns:a14="http://schemas.microsoft.com/office/drawing/2010/main" val="0"/>
              </a:ext>
            </a:extLst>
          </a:blip>
          <a:srcRect b="18045"/>
          <a:stretch/>
        </p:blipFill>
        <p:spPr bwMode="auto">
          <a:xfrm>
            <a:off x="3802770" y="2754894"/>
            <a:ext cx="2293230" cy="1747831"/>
          </a:xfrm>
          <a:prstGeom prst="rect">
            <a:avLst/>
          </a:prstGeom>
          <a:ln>
            <a:noFill/>
          </a:ln>
          <a:extLst>
            <a:ext uri="{53640926-AAD7-44D8-BBD7-CCE9431645EC}">
              <a14:shadowObscured xmlns:a14="http://schemas.microsoft.com/office/drawing/2010/main"/>
            </a:ext>
          </a:extLst>
        </p:spPr>
      </p:pic>
      <p:pic>
        <p:nvPicPr>
          <p:cNvPr id="7" name="Picture 6" descr="MC900439824[1]">
            <a:extLst>
              <a:ext uri="{FF2B5EF4-FFF2-40B4-BE49-F238E27FC236}">
                <a16:creationId xmlns:a16="http://schemas.microsoft.com/office/drawing/2014/main" id="{0085C0A5-07FD-41FC-876E-52D7B89DC5E9}"/>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35459">
            <a:off x="55485" y="1550395"/>
            <a:ext cx="747425" cy="552420"/>
          </a:xfrm>
          <a:prstGeom prst="rect">
            <a:avLst/>
          </a:prstGeom>
          <a:noFill/>
        </p:spPr>
      </p:pic>
    </p:spTree>
    <p:extLst>
      <p:ext uri="{BB962C8B-B14F-4D97-AF65-F5344CB8AC3E}">
        <p14:creationId xmlns:p14="http://schemas.microsoft.com/office/powerpoint/2010/main" val="2040238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2CABEC1F-3DEC-4FE9-8C48-4D3478BED96A}"/>
              </a:ext>
            </a:extLst>
          </p:cNvPr>
          <p:cNvPicPr>
            <a:picLocks noGrp="1" noChangeAspect="1"/>
          </p:cNvPicPr>
          <p:nvPr>
            <p:ph idx="1"/>
          </p:nvPr>
        </p:nvPicPr>
        <p:blipFill>
          <a:blip r:embed="rId3"/>
          <a:stretch>
            <a:fillRect/>
          </a:stretch>
        </p:blipFill>
        <p:spPr>
          <a:xfrm>
            <a:off x="485245" y="303164"/>
            <a:ext cx="8292993" cy="6360872"/>
          </a:xfrm>
          <a:prstGeom prst="rect">
            <a:avLst/>
          </a:prstGeom>
        </p:spPr>
      </p:pic>
      <p:sp>
        <p:nvSpPr>
          <p:cNvPr id="3" name="TextBox 2">
            <a:extLst>
              <a:ext uri="{FF2B5EF4-FFF2-40B4-BE49-F238E27FC236}">
                <a16:creationId xmlns:a16="http://schemas.microsoft.com/office/drawing/2014/main" id="{EB966ACB-F38A-4B15-87A8-AB88476A764A}"/>
              </a:ext>
            </a:extLst>
          </p:cNvPr>
          <p:cNvSpPr txBox="1"/>
          <p:nvPr/>
        </p:nvSpPr>
        <p:spPr>
          <a:xfrm>
            <a:off x="994609" y="2193867"/>
            <a:ext cx="3633016" cy="646331"/>
          </a:xfrm>
          <a:prstGeom prst="rect">
            <a:avLst/>
          </a:prstGeom>
          <a:noFill/>
        </p:spPr>
        <p:txBody>
          <a:bodyPr wrap="square" rtlCol="0">
            <a:spAutoFit/>
          </a:bodyPr>
          <a:lstStyle/>
          <a:p>
            <a:r>
              <a:rPr lang="el-GR" i="1" dirty="0"/>
              <a:t>Βρίσκεται </a:t>
            </a:r>
            <a:r>
              <a:rPr lang="el-GR" i="1" u="sng" dirty="0"/>
              <a:t>αποθηκευμένη</a:t>
            </a:r>
            <a:r>
              <a:rPr lang="el-GR" i="1" dirty="0"/>
              <a:t> σε διάφορα μέρη του συστήματος</a:t>
            </a:r>
          </a:p>
        </p:txBody>
      </p:sp>
      <p:sp>
        <p:nvSpPr>
          <p:cNvPr id="5" name="TextBox 4">
            <a:extLst>
              <a:ext uri="{FF2B5EF4-FFF2-40B4-BE49-F238E27FC236}">
                <a16:creationId xmlns:a16="http://schemas.microsoft.com/office/drawing/2014/main" id="{1C1112F5-74F5-4A04-81BA-EDBFB9CC8539}"/>
              </a:ext>
            </a:extLst>
          </p:cNvPr>
          <p:cNvSpPr txBox="1"/>
          <p:nvPr/>
        </p:nvSpPr>
        <p:spPr>
          <a:xfrm>
            <a:off x="957722" y="2963101"/>
            <a:ext cx="3633016" cy="923330"/>
          </a:xfrm>
          <a:prstGeom prst="rect">
            <a:avLst/>
          </a:prstGeom>
          <a:noFill/>
        </p:spPr>
        <p:txBody>
          <a:bodyPr wrap="square" rtlCol="0">
            <a:spAutoFit/>
          </a:bodyPr>
          <a:lstStyle/>
          <a:p>
            <a:r>
              <a:rPr lang="el-GR" i="1" dirty="0"/>
              <a:t>Μπορεί να </a:t>
            </a:r>
            <a:r>
              <a:rPr lang="el-GR" i="1" u="sng" dirty="0"/>
              <a:t>διαδοθεί</a:t>
            </a:r>
            <a:r>
              <a:rPr lang="el-GR" i="1" dirty="0"/>
              <a:t> από ένα μέρος του συστήματος σε άλλο</a:t>
            </a:r>
            <a:endParaRPr lang="x-none" dirty="0"/>
          </a:p>
          <a:p>
            <a:endParaRPr lang="x-none" dirty="0"/>
          </a:p>
        </p:txBody>
      </p:sp>
      <p:sp>
        <p:nvSpPr>
          <p:cNvPr id="6" name="Right Brace 5">
            <a:extLst>
              <a:ext uri="{FF2B5EF4-FFF2-40B4-BE49-F238E27FC236}">
                <a16:creationId xmlns:a16="http://schemas.microsoft.com/office/drawing/2014/main" id="{76543B0A-4EB1-4B16-9582-B75B7AB5E3C7}"/>
              </a:ext>
            </a:extLst>
          </p:cNvPr>
          <p:cNvSpPr/>
          <p:nvPr/>
        </p:nvSpPr>
        <p:spPr>
          <a:xfrm>
            <a:off x="4627625" y="2193867"/>
            <a:ext cx="517597" cy="1396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x-none"/>
          </a:p>
        </p:txBody>
      </p:sp>
      <p:sp>
        <p:nvSpPr>
          <p:cNvPr id="7" name="TextBox 6">
            <a:extLst>
              <a:ext uri="{FF2B5EF4-FFF2-40B4-BE49-F238E27FC236}">
                <a16:creationId xmlns:a16="http://schemas.microsoft.com/office/drawing/2014/main" id="{B11CD473-39E8-4C5D-8346-E25898DF78A4}"/>
              </a:ext>
            </a:extLst>
          </p:cNvPr>
          <p:cNvSpPr txBox="1"/>
          <p:nvPr/>
        </p:nvSpPr>
        <p:spPr>
          <a:xfrm>
            <a:off x="5227840" y="2270604"/>
            <a:ext cx="2995914" cy="1615827"/>
          </a:xfrm>
          <a:prstGeom prst="rect">
            <a:avLst/>
          </a:prstGeom>
          <a:noFill/>
        </p:spPr>
        <p:txBody>
          <a:bodyPr wrap="square" rtlCol="0">
            <a:spAutoFit/>
          </a:bodyPr>
          <a:lstStyle/>
          <a:p>
            <a:pPr>
              <a:lnSpc>
                <a:spcPct val="150000"/>
              </a:lnSpc>
            </a:pPr>
            <a:r>
              <a:rPr lang="el-GR" dirty="0"/>
              <a:t>Να εξηγούμε τις αλλαγές που συμβαίνουν σε διάφορα συστήματα</a:t>
            </a:r>
            <a:endParaRPr lang="x-none" dirty="0"/>
          </a:p>
          <a:p>
            <a:endParaRPr lang="x-none" dirty="0"/>
          </a:p>
        </p:txBody>
      </p:sp>
    </p:spTree>
    <p:extLst>
      <p:ext uri="{BB962C8B-B14F-4D97-AF65-F5344CB8AC3E}">
        <p14:creationId xmlns:p14="http://schemas.microsoft.com/office/powerpoint/2010/main" val="187729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7577C8E9-A36D-4B52-8C24-3ED8896793A9}"/>
              </a:ext>
            </a:extLst>
          </p:cNvPr>
          <p:cNvPicPr>
            <a:picLocks noGrp="1" noChangeAspect="1"/>
          </p:cNvPicPr>
          <p:nvPr>
            <p:ph idx="1"/>
          </p:nvPr>
        </p:nvPicPr>
        <p:blipFill>
          <a:blip r:embed="rId3"/>
          <a:stretch>
            <a:fillRect/>
          </a:stretch>
        </p:blipFill>
        <p:spPr>
          <a:xfrm>
            <a:off x="925745" y="525597"/>
            <a:ext cx="10185600" cy="5852343"/>
          </a:xfrm>
          <a:prstGeom prst="rect">
            <a:avLst/>
          </a:prstGeom>
        </p:spPr>
      </p:pic>
    </p:spTree>
    <p:extLst>
      <p:ext uri="{BB962C8B-B14F-4D97-AF65-F5344CB8AC3E}">
        <p14:creationId xmlns:p14="http://schemas.microsoft.com/office/powerpoint/2010/main" val="3298346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CABEC1F-3DEC-4FE9-8C48-4D3478BED96A}"/>
              </a:ext>
            </a:extLst>
          </p:cNvPr>
          <p:cNvPicPr>
            <a:picLocks noGrp="1" noChangeAspect="1"/>
          </p:cNvPicPr>
          <p:nvPr>
            <p:ph idx="1"/>
          </p:nvPr>
        </p:nvPicPr>
        <p:blipFill>
          <a:blip r:embed="rId3"/>
          <a:stretch>
            <a:fillRect/>
          </a:stretch>
        </p:blipFill>
        <p:spPr>
          <a:xfrm>
            <a:off x="485245" y="303164"/>
            <a:ext cx="8292993" cy="6360872"/>
          </a:xfrm>
          <a:prstGeom prst="rect">
            <a:avLst/>
          </a:prstGeom>
        </p:spPr>
      </p:pic>
      <p:sp>
        <p:nvSpPr>
          <p:cNvPr id="3" name="TextBox 2">
            <a:extLst>
              <a:ext uri="{FF2B5EF4-FFF2-40B4-BE49-F238E27FC236}">
                <a16:creationId xmlns:a16="http://schemas.microsoft.com/office/drawing/2014/main" id="{EB966ACB-F38A-4B15-87A8-AB88476A764A}"/>
              </a:ext>
            </a:extLst>
          </p:cNvPr>
          <p:cNvSpPr txBox="1"/>
          <p:nvPr/>
        </p:nvSpPr>
        <p:spPr>
          <a:xfrm>
            <a:off x="840451" y="2193867"/>
            <a:ext cx="3787174" cy="646331"/>
          </a:xfrm>
          <a:prstGeom prst="rect">
            <a:avLst/>
          </a:prstGeom>
          <a:noFill/>
        </p:spPr>
        <p:txBody>
          <a:bodyPr wrap="square" rtlCol="0">
            <a:spAutoFit/>
          </a:bodyPr>
          <a:lstStyle/>
          <a:p>
            <a:r>
              <a:rPr lang="el-GR" i="1" dirty="0"/>
              <a:t>Βρίσκεται </a:t>
            </a:r>
            <a:r>
              <a:rPr lang="el-GR" i="1" u="sng" dirty="0"/>
              <a:t>αποθηκευμένη</a:t>
            </a:r>
            <a:r>
              <a:rPr lang="el-GR" i="1" dirty="0"/>
              <a:t> σε διάφορα μέρη του συστήματος.</a:t>
            </a:r>
          </a:p>
        </p:txBody>
      </p:sp>
      <p:sp>
        <p:nvSpPr>
          <p:cNvPr id="5" name="TextBox 4">
            <a:extLst>
              <a:ext uri="{FF2B5EF4-FFF2-40B4-BE49-F238E27FC236}">
                <a16:creationId xmlns:a16="http://schemas.microsoft.com/office/drawing/2014/main" id="{1C1112F5-74F5-4A04-81BA-EDBFB9CC8539}"/>
              </a:ext>
            </a:extLst>
          </p:cNvPr>
          <p:cNvSpPr txBox="1"/>
          <p:nvPr/>
        </p:nvSpPr>
        <p:spPr>
          <a:xfrm>
            <a:off x="803564" y="2963101"/>
            <a:ext cx="3787174" cy="923330"/>
          </a:xfrm>
          <a:prstGeom prst="rect">
            <a:avLst/>
          </a:prstGeom>
          <a:noFill/>
        </p:spPr>
        <p:txBody>
          <a:bodyPr wrap="square" rtlCol="0">
            <a:spAutoFit/>
          </a:bodyPr>
          <a:lstStyle/>
          <a:p>
            <a:r>
              <a:rPr lang="el-GR" i="1" dirty="0"/>
              <a:t>Μπορεί να </a:t>
            </a:r>
            <a:r>
              <a:rPr lang="el-GR" i="1" u="sng" dirty="0"/>
              <a:t>διαδοθεί</a:t>
            </a:r>
            <a:r>
              <a:rPr lang="el-GR" i="1" dirty="0"/>
              <a:t> από ένα μέρος του συστήματος σε άλλο.</a:t>
            </a:r>
            <a:endParaRPr lang="x-none" dirty="0"/>
          </a:p>
          <a:p>
            <a:endParaRPr lang="x-none" dirty="0"/>
          </a:p>
        </p:txBody>
      </p:sp>
      <p:sp>
        <p:nvSpPr>
          <p:cNvPr id="6" name="Right Brace 5">
            <a:extLst>
              <a:ext uri="{FF2B5EF4-FFF2-40B4-BE49-F238E27FC236}">
                <a16:creationId xmlns:a16="http://schemas.microsoft.com/office/drawing/2014/main" id="{76543B0A-4EB1-4B16-9582-B75B7AB5E3C7}"/>
              </a:ext>
            </a:extLst>
          </p:cNvPr>
          <p:cNvSpPr/>
          <p:nvPr/>
        </p:nvSpPr>
        <p:spPr>
          <a:xfrm>
            <a:off x="4627625" y="2193866"/>
            <a:ext cx="517597" cy="282147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x-none"/>
          </a:p>
        </p:txBody>
      </p:sp>
      <p:sp>
        <p:nvSpPr>
          <p:cNvPr id="7" name="TextBox 6">
            <a:extLst>
              <a:ext uri="{FF2B5EF4-FFF2-40B4-BE49-F238E27FC236}">
                <a16:creationId xmlns:a16="http://schemas.microsoft.com/office/drawing/2014/main" id="{B11CD473-39E8-4C5D-8346-E25898DF78A4}"/>
              </a:ext>
            </a:extLst>
          </p:cNvPr>
          <p:cNvSpPr txBox="1"/>
          <p:nvPr/>
        </p:nvSpPr>
        <p:spPr>
          <a:xfrm>
            <a:off x="5381998" y="2897370"/>
            <a:ext cx="2995914" cy="1615827"/>
          </a:xfrm>
          <a:prstGeom prst="rect">
            <a:avLst/>
          </a:prstGeom>
          <a:noFill/>
        </p:spPr>
        <p:txBody>
          <a:bodyPr wrap="square" rtlCol="0">
            <a:spAutoFit/>
          </a:bodyPr>
          <a:lstStyle/>
          <a:p>
            <a:pPr>
              <a:lnSpc>
                <a:spcPct val="150000"/>
              </a:lnSpc>
            </a:pPr>
            <a:r>
              <a:rPr lang="el-GR" dirty="0"/>
              <a:t>Να εξηγούμε τις αλλαγές που συμβαίνουν σε διάφορα συστήματα</a:t>
            </a:r>
            <a:endParaRPr lang="x-none" dirty="0"/>
          </a:p>
          <a:p>
            <a:endParaRPr lang="x-none" dirty="0"/>
          </a:p>
        </p:txBody>
      </p:sp>
      <p:sp>
        <p:nvSpPr>
          <p:cNvPr id="33" name="TextBox 32">
            <a:extLst>
              <a:ext uri="{FF2B5EF4-FFF2-40B4-BE49-F238E27FC236}">
                <a16:creationId xmlns:a16="http://schemas.microsoft.com/office/drawing/2014/main" id="{2A2FA97D-11A9-4D5E-A3DB-8DB47E5B57B8}"/>
              </a:ext>
            </a:extLst>
          </p:cNvPr>
          <p:cNvSpPr txBox="1"/>
          <p:nvPr/>
        </p:nvSpPr>
        <p:spPr>
          <a:xfrm>
            <a:off x="803564" y="3589867"/>
            <a:ext cx="3824061" cy="923330"/>
          </a:xfrm>
          <a:prstGeom prst="rect">
            <a:avLst/>
          </a:prstGeom>
          <a:noFill/>
        </p:spPr>
        <p:txBody>
          <a:bodyPr wrap="square" rtlCol="0">
            <a:spAutoFit/>
          </a:bodyPr>
          <a:lstStyle/>
          <a:p>
            <a:r>
              <a:rPr lang="el-GR" i="1" dirty="0"/>
              <a:t>Μπορεί να βρίσκεται αποθηκευμένη σε διάφορες μορφές.</a:t>
            </a:r>
            <a:endParaRPr lang="x-none" dirty="0"/>
          </a:p>
          <a:p>
            <a:endParaRPr lang="x-none" dirty="0"/>
          </a:p>
        </p:txBody>
      </p:sp>
      <p:sp>
        <p:nvSpPr>
          <p:cNvPr id="35" name="TextBox 34">
            <a:extLst>
              <a:ext uri="{FF2B5EF4-FFF2-40B4-BE49-F238E27FC236}">
                <a16:creationId xmlns:a16="http://schemas.microsoft.com/office/drawing/2014/main" id="{69F95338-A182-4ED4-BECD-CD92D9A6D861}"/>
              </a:ext>
            </a:extLst>
          </p:cNvPr>
          <p:cNvSpPr txBox="1"/>
          <p:nvPr/>
        </p:nvSpPr>
        <p:spPr>
          <a:xfrm>
            <a:off x="803564" y="4339536"/>
            <a:ext cx="3787174" cy="923330"/>
          </a:xfrm>
          <a:prstGeom prst="rect">
            <a:avLst/>
          </a:prstGeom>
          <a:noFill/>
        </p:spPr>
        <p:txBody>
          <a:bodyPr wrap="square" rtlCol="0">
            <a:spAutoFit/>
          </a:bodyPr>
          <a:lstStyle/>
          <a:p>
            <a:r>
              <a:rPr lang="el-GR" i="1" dirty="0"/>
              <a:t>Μπορεί να μετατρέπεται από μια μορφή σε μια άλλη.</a:t>
            </a:r>
            <a:endParaRPr lang="x-none" dirty="0"/>
          </a:p>
          <a:p>
            <a:endParaRPr lang="x-none" dirty="0"/>
          </a:p>
        </p:txBody>
      </p:sp>
    </p:spTree>
    <p:extLst>
      <p:ext uri="{BB962C8B-B14F-4D97-AF65-F5344CB8AC3E}">
        <p14:creationId xmlns:p14="http://schemas.microsoft.com/office/powerpoint/2010/main" val="156434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P spid="7" grpId="0"/>
      <p:bldP spid="33" grpId="0"/>
      <p:bldP spid="3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64CA2-CF5E-4A8E-8941-1A4ABBA2CAE1}"/>
              </a:ext>
            </a:extLst>
          </p:cNvPr>
          <p:cNvSpPr>
            <a:spLocks noGrp="1"/>
          </p:cNvSpPr>
          <p:nvPr>
            <p:ph type="title"/>
          </p:nvPr>
        </p:nvSpPr>
        <p:spPr/>
        <p:txBody>
          <a:bodyPr/>
          <a:lstStyle/>
          <a:p>
            <a:r>
              <a:rPr lang="el-GR" dirty="0"/>
              <a:t>ΦΥΛΛΟ ΕΡΓΑΣΙΑΣ 2</a:t>
            </a:r>
            <a:endParaRPr lang="x-none" dirty="0"/>
          </a:p>
        </p:txBody>
      </p:sp>
      <p:grpSp>
        <p:nvGrpSpPr>
          <p:cNvPr id="5" name="Group 4">
            <a:extLst>
              <a:ext uri="{FF2B5EF4-FFF2-40B4-BE49-F238E27FC236}">
                <a16:creationId xmlns:a16="http://schemas.microsoft.com/office/drawing/2014/main" id="{24F853EA-A9EF-46DB-B443-A295FE000053}"/>
              </a:ext>
            </a:extLst>
          </p:cNvPr>
          <p:cNvGrpSpPr/>
          <p:nvPr/>
        </p:nvGrpSpPr>
        <p:grpSpPr>
          <a:xfrm>
            <a:off x="969818" y="1624751"/>
            <a:ext cx="6783329" cy="913101"/>
            <a:chOff x="0" y="0"/>
            <a:chExt cx="3646968" cy="212652"/>
          </a:xfrm>
        </p:grpSpPr>
        <p:pic>
          <p:nvPicPr>
            <p:cNvPr id="6" name="Picture 5">
              <a:extLst>
                <a:ext uri="{FF2B5EF4-FFF2-40B4-BE49-F238E27FC236}">
                  <a16:creationId xmlns:a16="http://schemas.microsoft.com/office/drawing/2014/main" id="{D9D38A53-CC69-445E-853F-6FC31962AD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2349796" y="0"/>
              <a:ext cx="1297172" cy="212652"/>
            </a:xfrm>
            <a:prstGeom prst="rect">
              <a:avLst/>
            </a:prstGeom>
            <a:noFill/>
            <a:ln>
              <a:noFill/>
            </a:ln>
          </p:spPr>
        </p:pic>
        <p:pic>
          <p:nvPicPr>
            <p:cNvPr id="7" name="Picture 6">
              <a:extLst>
                <a:ext uri="{FF2B5EF4-FFF2-40B4-BE49-F238E27FC236}">
                  <a16:creationId xmlns:a16="http://schemas.microsoft.com/office/drawing/2014/main" id="{B6BC841D-55B4-43CF-AF07-40B6588232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0" y="0"/>
              <a:ext cx="1307805" cy="212652"/>
            </a:xfrm>
            <a:prstGeom prst="rect">
              <a:avLst/>
            </a:prstGeom>
            <a:noFill/>
            <a:ln>
              <a:noFill/>
            </a:ln>
          </p:spPr>
        </p:pic>
      </p:grpSp>
      <p:sp>
        <p:nvSpPr>
          <p:cNvPr id="8" name="Content Placeholder 2">
            <a:extLst>
              <a:ext uri="{FF2B5EF4-FFF2-40B4-BE49-F238E27FC236}">
                <a16:creationId xmlns:a16="http://schemas.microsoft.com/office/drawing/2014/main" id="{BEC2C1C8-8D7E-4E3B-AC21-F725DEA650A6}"/>
              </a:ext>
            </a:extLst>
          </p:cNvPr>
          <p:cNvSpPr>
            <a:spLocks noGrp="1"/>
          </p:cNvSpPr>
          <p:nvPr>
            <p:ph idx="1"/>
          </p:nvPr>
        </p:nvSpPr>
        <p:spPr>
          <a:xfrm>
            <a:off x="566498" y="2945551"/>
            <a:ext cx="8596668" cy="3601858"/>
          </a:xfrm>
        </p:spPr>
        <p:txBody>
          <a:bodyPr>
            <a:normAutofit fontScale="92500" lnSpcReduction="20000"/>
          </a:bodyPr>
          <a:lstStyle/>
          <a:p>
            <a:pPr>
              <a:lnSpc>
                <a:spcPct val="150000"/>
              </a:lnSpc>
              <a:spcBef>
                <a:spcPts val="0"/>
              </a:spcBef>
            </a:pPr>
            <a:r>
              <a:rPr lang="el-GR" sz="2400" dirty="0"/>
              <a:t>Α) Όταν αφήσαμε το συμπιεσμένο ελατήριο ελεύθερο αυτό επανήλθε στο αρχικό του σχήμα (ή μήκος), ενώ ο βόλος άρχισε να κινείται.</a:t>
            </a:r>
          </a:p>
          <a:p>
            <a:pPr>
              <a:lnSpc>
                <a:spcPct val="150000"/>
              </a:lnSpc>
              <a:spcBef>
                <a:spcPts val="0"/>
              </a:spcBef>
            </a:pPr>
            <a:r>
              <a:rPr lang="el-GR" sz="2400" dirty="0"/>
              <a:t>Β) Ενέργεια που αρχικά ήταν αποθηκευμένη στο ελατήριο διαδόθηκε στο βόλο με αποτέλεσμα βόλος να αρχίσει να κινείται.</a:t>
            </a:r>
          </a:p>
          <a:p>
            <a:pPr>
              <a:lnSpc>
                <a:spcPct val="150000"/>
              </a:lnSpc>
              <a:spcBef>
                <a:spcPts val="0"/>
              </a:spcBef>
            </a:pPr>
            <a:r>
              <a:rPr lang="el-GR" sz="2400" dirty="0"/>
              <a:t>Γ) Αρχικά η ενέργεια βρισκόταν αποθηκευμένη στο συμπιεσμένο ελατήριο. </a:t>
            </a:r>
            <a:endParaRPr lang="x-none" sz="2400" dirty="0"/>
          </a:p>
        </p:txBody>
      </p:sp>
    </p:spTree>
    <p:extLst>
      <p:ext uri="{BB962C8B-B14F-4D97-AF65-F5344CB8AC3E}">
        <p14:creationId xmlns:p14="http://schemas.microsoft.com/office/powerpoint/2010/main" val="295316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BB57825-2366-4C52-AABA-70EEDF77FBE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555205" y="4211667"/>
            <a:ext cx="2906426" cy="2092152"/>
          </a:xfrm>
          <a:prstGeom prst="rect">
            <a:avLst/>
          </a:prstGeom>
        </p:spPr>
      </p:pic>
      <p:sp>
        <p:nvSpPr>
          <p:cNvPr id="6" name="Speech Bubble: Rectangle with Corners Rounded 5">
            <a:extLst>
              <a:ext uri="{FF2B5EF4-FFF2-40B4-BE49-F238E27FC236}">
                <a16:creationId xmlns:a16="http://schemas.microsoft.com/office/drawing/2014/main" id="{3D9157FF-CA30-46A7-B286-C88F7BDFBC0B}"/>
              </a:ext>
            </a:extLst>
          </p:cNvPr>
          <p:cNvSpPr/>
          <p:nvPr/>
        </p:nvSpPr>
        <p:spPr>
          <a:xfrm>
            <a:off x="540327" y="692727"/>
            <a:ext cx="8936182" cy="2736273"/>
          </a:xfrm>
          <a:prstGeom prst="wedgeRoundRectCallout">
            <a:avLst>
              <a:gd name="adj1" fmla="val -12461"/>
              <a:gd name="adj2" fmla="val 76171"/>
              <a:gd name="adj3" fmla="val 1666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l-GR" sz="2400" i="1" dirty="0">
                <a:solidFill>
                  <a:srgbClr val="000000"/>
                </a:solidFill>
                <a:latin typeface="+mj-lt"/>
                <a:ea typeface="Calibri" panose="020F0502020204030204" pitchFamily="34" charset="0"/>
                <a:cs typeface="Times New Roman" panose="02020603050405020304" pitchFamily="18" charset="0"/>
              </a:rPr>
              <a:t>Η μορφή στην οποία αποθηκεύεται η ενέργεια στα ελαστικά αντικείμενα (π.χ. χορδές, ελατήρια, λαστιχάκια κ.α.) τα οποία είναι είτε τεντωμένα (επιμηκυμένα) είτε συμπιεσμένα ονομάζεται </a:t>
            </a:r>
            <a:r>
              <a:rPr lang="el-GR" sz="2400" b="1" i="1" u="sng" dirty="0">
                <a:solidFill>
                  <a:srgbClr val="000000"/>
                </a:solidFill>
                <a:latin typeface="+mj-lt"/>
                <a:ea typeface="Calibri" panose="020F0502020204030204" pitchFamily="34" charset="0"/>
                <a:cs typeface="Times New Roman" panose="02020603050405020304" pitchFamily="18" charset="0"/>
              </a:rPr>
              <a:t>ελαστική ενέργεια</a:t>
            </a:r>
            <a:r>
              <a:rPr lang="el-GR" sz="2400" b="1" i="1" dirty="0">
                <a:solidFill>
                  <a:srgbClr val="000000"/>
                </a:solidFill>
                <a:latin typeface="+mj-lt"/>
                <a:ea typeface="Calibri" panose="020F0502020204030204" pitchFamily="34" charset="0"/>
                <a:cs typeface="Times New Roman" panose="02020603050405020304" pitchFamily="18" charset="0"/>
              </a:rPr>
              <a:t>.</a:t>
            </a:r>
            <a:endParaRPr lang="x-none" sz="2400" dirty="0">
              <a:latin typeface="+mj-lt"/>
              <a:ea typeface="Calibri" panose="020F0502020204030204" pitchFamily="34" charset="0"/>
              <a:cs typeface="Times New Roman" panose="02020603050405020304" pitchFamily="18" charset="0"/>
            </a:endParaRPr>
          </a:p>
          <a:p>
            <a:pPr algn="ctr"/>
            <a:endParaRPr lang="x-none" dirty="0"/>
          </a:p>
        </p:txBody>
      </p:sp>
    </p:spTree>
    <p:extLst>
      <p:ext uri="{BB962C8B-B14F-4D97-AF65-F5344CB8AC3E}">
        <p14:creationId xmlns:p14="http://schemas.microsoft.com/office/powerpoint/2010/main" val="201716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323DA-C684-432C-BA88-13345CBBA20B}"/>
              </a:ext>
            </a:extLst>
          </p:cNvPr>
          <p:cNvSpPr>
            <a:spLocks noGrp="1"/>
          </p:cNvSpPr>
          <p:nvPr>
            <p:ph type="title"/>
          </p:nvPr>
        </p:nvSpPr>
        <p:spPr>
          <a:xfrm>
            <a:off x="677334" y="1275581"/>
            <a:ext cx="8596668" cy="820113"/>
          </a:xfrm>
        </p:spPr>
        <p:txBody>
          <a:bodyPr>
            <a:normAutofit fontScale="90000"/>
          </a:bodyPr>
          <a:lstStyle/>
          <a:p>
            <a:r>
              <a:rPr lang="el-GR" dirty="0"/>
              <a:t>ΕΡΩΤΗΣΗ: </a:t>
            </a:r>
            <a:r>
              <a:rPr lang="el-GR" i="1" dirty="0">
                <a:solidFill>
                  <a:schemeClr val="tx1"/>
                </a:solidFill>
              </a:rPr>
              <a:t>Ποιοι παράγοντες επηρεάζουν την ποσότητα της ελαστικής ενέργειας που είναι  αποθηκευμένη σε ένα ελατήριο;</a:t>
            </a:r>
            <a:br>
              <a:rPr lang="x-none" dirty="0"/>
            </a:br>
            <a:endParaRPr lang="x-none" dirty="0"/>
          </a:p>
        </p:txBody>
      </p:sp>
      <p:sp>
        <p:nvSpPr>
          <p:cNvPr id="3" name="Content Placeholder 2">
            <a:extLst>
              <a:ext uri="{FF2B5EF4-FFF2-40B4-BE49-F238E27FC236}">
                <a16:creationId xmlns:a16="http://schemas.microsoft.com/office/drawing/2014/main" id="{31C26C34-9155-48C9-859F-5C194382DF54}"/>
              </a:ext>
            </a:extLst>
          </p:cNvPr>
          <p:cNvSpPr>
            <a:spLocks noGrp="1"/>
          </p:cNvSpPr>
          <p:nvPr>
            <p:ph idx="1"/>
          </p:nvPr>
        </p:nvSpPr>
        <p:spPr>
          <a:xfrm>
            <a:off x="677334" y="3368760"/>
            <a:ext cx="8596668" cy="3104198"/>
          </a:xfrm>
        </p:spPr>
        <p:txBody>
          <a:bodyPr>
            <a:normAutofit/>
          </a:bodyPr>
          <a:lstStyle/>
          <a:p>
            <a:r>
              <a:rPr lang="el-GR" sz="2800" dirty="0"/>
              <a:t>η συσπείρωση του ελατηρίου</a:t>
            </a:r>
          </a:p>
          <a:p>
            <a:r>
              <a:rPr lang="el-GR" sz="2800" dirty="0"/>
              <a:t>η σκληρότητα του ελατηρίου (το πόσο δύσκολο είναι να το συσπειρώσεις)</a:t>
            </a:r>
          </a:p>
          <a:p>
            <a:r>
              <a:rPr lang="el-GR" sz="2800" dirty="0"/>
              <a:t> το μέγεθος του ελατηρίου</a:t>
            </a:r>
            <a:endParaRPr lang="el-GR" sz="2800" b="1" dirty="0"/>
          </a:p>
          <a:p>
            <a:r>
              <a:rPr lang="el-GR" sz="2800" dirty="0"/>
              <a:t>κτλ</a:t>
            </a:r>
          </a:p>
        </p:txBody>
      </p:sp>
      <p:sp>
        <p:nvSpPr>
          <p:cNvPr id="5" name="Title 1">
            <a:extLst>
              <a:ext uri="{FF2B5EF4-FFF2-40B4-BE49-F238E27FC236}">
                <a16:creationId xmlns:a16="http://schemas.microsoft.com/office/drawing/2014/main" id="{46DF95C7-2049-4466-810E-2A7683A46ADC}"/>
              </a:ext>
            </a:extLst>
          </p:cNvPr>
          <p:cNvSpPr txBox="1">
            <a:spLocks/>
          </p:cNvSpPr>
          <p:nvPr/>
        </p:nvSpPr>
        <p:spPr>
          <a:xfrm>
            <a:off x="677334" y="364837"/>
            <a:ext cx="8596668" cy="82011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dirty="0"/>
              <a:t>ΦΥΛΛΟ ΕΡΓΑΣΙΑΣ </a:t>
            </a:r>
            <a:r>
              <a:rPr lang="en-CY" dirty="0"/>
              <a:t>3</a:t>
            </a:r>
          </a:p>
        </p:txBody>
      </p:sp>
    </p:spTree>
    <p:extLst>
      <p:ext uri="{BB962C8B-B14F-4D97-AF65-F5344CB8AC3E}">
        <p14:creationId xmlns:p14="http://schemas.microsoft.com/office/powerpoint/2010/main" val="94446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CAB2F-36E3-41F3-9797-B7608CC814FC}"/>
              </a:ext>
            </a:extLst>
          </p:cNvPr>
          <p:cNvSpPr>
            <a:spLocks noGrp="1"/>
          </p:cNvSpPr>
          <p:nvPr>
            <p:ph type="title"/>
          </p:nvPr>
        </p:nvSpPr>
        <p:spPr>
          <a:xfrm>
            <a:off x="525463" y="719605"/>
            <a:ext cx="8596668" cy="803564"/>
          </a:xfrm>
        </p:spPr>
        <p:txBody>
          <a:bodyPr/>
          <a:lstStyle/>
          <a:p>
            <a:r>
              <a:rPr lang="el-GR" dirty="0"/>
              <a:t>ΔΙΕΡΕΥΝΗΣΙΜΟ ΕΡΩΤΗΜΑ 1</a:t>
            </a:r>
            <a:endParaRPr lang="x-none" dirty="0"/>
          </a:p>
        </p:txBody>
      </p:sp>
      <p:graphicFrame>
        <p:nvGraphicFramePr>
          <p:cNvPr id="4" name="Content Placeholder 3">
            <a:extLst>
              <a:ext uri="{FF2B5EF4-FFF2-40B4-BE49-F238E27FC236}">
                <a16:creationId xmlns:a16="http://schemas.microsoft.com/office/drawing/2014/main" id="{79105066-4797-48E1-AD73-E765DAF7209C}"/>
              </a:ext>
            </a:extLst>
          </p:cNvPr>
          <p:cNvGraphicFramePr>
            <a:graphicFrameLocks noGrp="1"/>
          </p:cNvGraphicFramePr>
          <p:nvPr>
            <p:ph idx="1"/>
            <p:extLst>
              <p:ext uri="{D42A27DB-BD31-4B8C-83A1-F6EECF244321}">
                <p14:modId xmlns:p14="http://schemas.microsoft.com/office/powerpoint/2010/main" val="2468063403"/>
              </p:ext>
            </p:extLst>
          </p:nvPr>
        </p:nvGraphicFramePr>
        <p:xfrm>
          <a:off x="525463" y="1693671"/>
          <a:ext cx="8596312" cy="1174219"/>
        </p:xfrm>
        <a:graphic>
          <a:graphicData uri="http://schemas.openxmlformats.org/drawingml/2006/table">
            <a:tbl>
              <a:tblPr>
                <a:tableStyleId>{5C22544A-7EE6-4342-B048-85BDC9FD1C3A}</a:tableStyleId>
              </a:tblPr>
              <a:tblGrid>
                <a:gridCol w="8596312">
                  <a:extLst>
                    <a:ext uri="{9D8B030D-6E8A-4147-A177-3AD203B41FA5}">
                      <a16:colId xmlns:a16="http://schemas.microsoft.com/office/drawing/2014/main" val="2333084013"/>
                    </a:ext>
                  </a:extLst>
                </a:gridCol>
              </a:tblGrid>
              <a:tr h="1174219">
                <a:tc>
                  <a:txBody>
                    <a:bodyPr/>
                    <a:lstStyle/>
                    <a:p>
                      <a:pPr marL="342900" lvl="0" indent="-342900" algn="l">
                        <a:lnSpc>
                          <a:spcPct val="150000"/>
                        </a:lnSpc>
                        <a:spcAft>
                          <a:spcPts val="0"/>
                        </a:spcAft>
                        <a:buFont typeface="Symbol" panose="05050102010706020507" pitchFamily="18" charset="2"/>
                        <a:buChar char=""/>
                      </a:pPr>
                      <a:r>
                        <a:rPr lang="el-GR" sz="2400" i="1" dirty="0">
                          <a:effectLst/>
                        </a:rPr>
                        <a:t>Η συσπείρωση του ελατηρίου επηρεάζει την ποσότητα της ελαστικής ενέργειας που είναι αποθηκευμένη σε αυτό;</a:t>
                      </a:r>
                      <a:endParaRPr lang="x-none" sz="2400" i="1" dirty="0">
                        <a:effectLst/>
                        <a:latin typeface="Calibri" panose="020F0502020204030204" pitchFamily="34" charset="0"/>
                        <a:ea typeface="SimSun" panose="02010600030101010101" pitchFamily="2" charset="-122"/>
                        <a:cs typeface="Times New Roman" panose="02020603050405020304" pitchFamily="18" charset="0"/>
                      </a:endParaRPr>
                    </a:p>
                  </a:txBody>
                  <a:tcPr marL="114300" marR="114300" marT="0" marB="0"/>
                </a:tc>
                <a:extLst>
                  <a:ext uri="{0D108BD9-81ED-4DB2-BD59-A6C34878D82A}">
                    <a16:rowId xmlns:a16="http://schemas.microsoft.com/office/drawing/2014/main" val="3288195265"/>
                  </a:ext>
                </a:extLst>
              </a:tr>
            </a:tbl>
          </a:graphicData>
        </a:graphic>
      </p:graphicFrame>
      <p:sp>
        <p:nvSpPr>
          <p:cNvPr id="5" name="Title 1">
            <a:extLst>
              <a:ext uri="{FF2B5EF4-FFF2-40B4-BE49-F238E27FC236}">
                <a16:creationId xmlns:a16="http://schemas.microsoft.com/office/drawing/2014/main" id="{C82F0732-ECF2-46F5-ADDF-2AB8FABA9E04}"/>
              </a:ext>
            </a:extLst>
          </p:cNvPr>
          <p:cNvSpPr txBox="1">
            <a:spLocks/>
          </p:cNvSpPr>
          <p:nvPr/>
        </p:nvSpPr>
        <p:spPr>
          <a:xfrm>
            <a:off x="525463" y="3777304"/>
            <a:ext cx="8596668" cy="69734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dirty="0"/>
              <a:t>ΔΙΕΡΕΥΝΗΣΙΜΟ ΕΡΩΤΗΜΑ 2</a:t>
            </a:r>
            <a:endParaRPr lang="x-none" dirty="0"/>
          </a:p>
        </p:txBody>
      </p:sp>
      <p:graphicFrame>
        <p:nvGraphicFramePr>
          <p:cNvPr id="6" name="Content Placeholder 3">
            <a:extLst>
              <a:ext uri="{FF2B5EF4-FFF2-40B4-BE49-F238E27FC236}">
                <a16:creationId xmlns:a16="http://schemas.microsoft.com/office/drawing/2014/main" id="{22284377-9E40-43EC-8E86-5D3589E33D63}"/>
              </a:ext>
            </a:extLst>
          </p:cNvPr>
          <p:cNvGraphicFramePr>
            <a:graphicFrameLocks/>
          </p:cNvGraphicFramePr>
          <p:nvPr>
            <p:extLst>
              <p:ext uri="{D42A27DB-BD31-4B8C-83A1-F6EECF244321}">
                <p14:modId xmlns:p14="http://schemas.microsoft.com/office/powerpoint/2010/main" val="2960287575"/>
              </p:ext>
            </p:extLst>
          </p:nvPr>
        </p:nvGraphicFramePr>
        <p:xfrm>
          <a:off x="525463" y="4645152"/>
          <a:ext cx="8596312" cy="1201466"/>
        </p:xfrm>
        <a:graphic>
          <a:graphicData uri="http://schemas.openxmlformats.org/drawingml/2006/table">
            <a:tbl>
              <a:tblPr>
                <a:tableStyleId>{5C22544A-7EE6-4342-B048-85BDC9FD1C3A}</a:tableStyleId>
              </a:tblPr>
              <a:tblGrid>
                <a:gridCol w="8596312">
                  <a:extLst>
                    <a:ext uri="{9D8B030D-6E8A-4147-A177-3AD203B41FA5}">
                      <a16:colId xmlns:a16="http://schemas.microsoft.com/office/drawing/2014/main" val="2333084013"/>
                    </a:ext>
                  </a:extLst>
                </a:gridCol>
              </a:tblGrid>
              <a:tr h="1201466">
                <a:tc>
                  <a:txBody>
                    <a:bodyPr/>
                    <a:lstStyle/>
                    <a:p>
                      <a:pPr marL="342900" lvl="0" indent="-342900" algn="l">
                        <a:lnSpc>
                          <a:spcPct val="150000"/>
                        </a:lnSpc>
                        <a:spcAft>
                          <a:spcPts val="0"/>
                        </a:spcAft>
                        <a:buFont typeface="Symbol" panose="05050102010706020507" pitchFamily="18" charset="2"/>
                        <a:buChar char=""/>
                      </a:pPr>
                      <a:r>
                        <a:rPr lang="el-GR" sz="2400" b="0" i="1" dirty="0">
                          <a:effectLst/>
                          <a:latin typeface="+mj-lt"/>
                          <a:ea typeface="SimSun" panose="02010600030101010101" pitchFamily="2" charset="-122"/>
                          <a:cs typeface="Times New Roman" panose="02020603050405020304" pitchFamily="18" charset="0"/>
                        </a:rPr>
                        <a:t>Η σκληρότητα του ελατηρίου επηρεάζει την ποσότητα της ελαστικής ενέργειας που είναι αποθηκευμένη σε αυτό;</a:t>
                      </a:r>
                      <a:endParaRPr lang="x-none" sz="2400" b="0" dirty="0">
                        <a:effectLst/>
                        <a:latin typeface="+mj-lt"/>
                        <a:ea typeface="SimSun" panose="02010600030101010101" pitchFamily="2" charset="-122"/>
                        <a:cs typeface="Times New Roman" panose="02020603050405020304" pitchFamily="18" charset="0"/>
                      </a:endParaRPr>
                    </a:p>
                  </a:txBody>
                  <a:tcPr marL="114300" marR="114300" marT="0" marB="0"/>
                </a:tc>
                <a:extLst>
                  <a:ext uri="{0D108BD9-81ED-4DB2-BD59-A6C34878D82A}">
                    <a16:rowId xmlns:a16="http://schemas.microsoft.com/office/drawing/2014/main" val="3288195265"/>
                  </a:ext>
                </a:extLst>
              </a:tr>
            </a:tbl>
          </a:graphicData>
        </a:graphic>
      </p:graphicFrame>
    </p:spTree>
    <p:extLst>
      <p:ext uri="{BB962C8B-B14F-4D97-AF65-F5344CB8AC3E}">
        <p14:creationId xmlns:p14="http://schemas.microsoft.com/office/powerpoint/2010/main" val="484117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6429F3F-96B6-4B63-98E5-DA2F49EA6359}"/>
              </a:ext>
            </a:extLst>
          </p:cNvPr>
          <p:cNvSpPr>
            <a:spLocks noGrp="1"/>
          </p:cNvSpPr>
          <p:nvPr>
            <p:ph type="title"/>
          </p:nvPr>
        </p:nvSpPr>
        <p:spPr>
          <a:xfrm>
            <a:off x="525463" y="719605"/>
            <a:ext cx="8596668" cy="803564"/>
          </a:xfrm>
        </p:spPr>
        <p:txBody>
          <a:bodyPr/>
          <a:lstStyle/>
          <a:p>
            <a:r>
              <a:rPr lang="el-GR" dirty="0"/>
              <a:t>ΥΠΟΘΕΣΗ 1</a:t>
            </a:r>
            <a:endParaRPr lang="x-none" dirty="0"/>
          </a:p>
        </p:txBody>
      </p:sp>
      <p:graphicFrame>
        <p:nvGraphicFramePr>
          <p:cNvPr id="7" name="Content Placeholder 3">
            <a:extLst>
              <a:ext uri="{FF2B5EF4-FFF2-40B4-BE49-F238E27FC236}">
                <a16:creationId xmlns:a16="http://schemas.microsoft.com/office/drawing/2014/main" id="{F1EEB2F1-1D2E-4798-B3C4-13E091042997}"/>
              </a:ext>
            </a:extLst>
          </p:cNvPr>
          <p:cNvGraphicFramePr>
            <a:graphicFrameLocks noGrp="1"/>
          </p:cNvGraphicFramePr>
          <p:nvPr>
            <p:ph idx="1"/>
            <p:extLst>
              <p:ext uri="{D42A27DB-BD31-4B8C-83A1-F6EECF244321}">
                <p14:modId xmlns:p14="http://schemas.microsoft.com/office/powerpoint/2010/main" val="2486795634"/>
              </p:ext>
            </p:extLst>
          </p:nvPr>
        </p:nvGraphicFramePr>
        <p:xfrm>
          <a:off x="525463" y="1596685"/>
          <a:ext cx="8596312" cy="1735329"/>
        </p:xfrm>
        <a:graphic>
          <a:graphicData uri="http://schemas.openxmlformats.org/drawingml/2006/table">
            <a:tbl>
              <a:tblPr>
                <a:tableStyleId>{5C22544A-7EE6-4342-B048-85BDC9FD1C3A}</a:tableStyleId>
              </a:tblPr>
              <a:tblGrid>
                <a:gridCol w="8596312">
                  <a:extLst>
                    <a:ext uri="{9D8B030D-6E8A-4147-A177-3AD203B41FA5}">
                      <a16:colId xmlns:a16="http://schemas.microsoft.com/office/drawing/2014/main" val="2333084013"/>
                    </a:ext>
                  </a:extLst>
                </a:gridCol>
              </a:tblGrid>
              <a:tr h="1735329">
                <a:tc>
                  <a:txBody>
                    <a:bodyPr/>
                    <a:lstStyle/>
                    <a:p>
                      <a:pPr marL="342900" lvl="0" indent="-342900" algn="l">
                        <a:lnSpc>
                          <a:spcPct val="150000"/>
                        </a:lnSpc>
                        <a:spcAft>
                          <a:spcPts val="0"/>
                        </a:spcAft>
                        <a:buFont typeface="Symbol" panose="05050102010706020507" pitchFamily="18" charset="2"/>
                        <a:buChar char=""/>
                      </a:pPr>
                      <a:r>
                        <a:rPr lang="el-GR" sz="2400" kern="1200" dirty="0">
                          <a:solidFill>
                            <a:schemeClr val="dk1"/>
                          </a:solidFill>
                          <a:effectLst/>
                          <a:latin typeface="+mn-lt"/>
                          <a:ea typeface="+mn-ea"/>
                          <a:cs typeface="+mn-cs"/>
                        </a:rPr>
                        <a:t>Όσο πιο μεγάλη είναι η συσπείρωση του ελατηρίου, τόσο μεγαλύτερη είναι η ποσότητα της ελαστικής ενέργειας που βρίσκεται αποθηκευμένη σε αυτό.</a:t>
                      </a:r>
                      <a:endParaRPr lang="x-none" sz="2400" i="1" dirty="0">
                        <a:effectLst/>
                        <a:latin typeface="Calibri" panose="020F0502020204030204" pitchFamily="34" charset="0"/>
                        <a:ea typeface="SimSun" panose="02010600030101010101" pitchFamily="2" charset="-122"/>
                        <a:cs typeface="Times New Roman" panose="02020603050405020304" pitchFamily="18" charset="0"/>
                      </a:endParaRPr>
                    </a:p>
                  </a:txBody>
                  <a:tcPr marL="114300" marR="114300" marT="0" marB="0"/>
                </a:tc>
                <a:extLst>
                  <a:ext uri="{0D108BD9-81ED-4DB2-BD59-A6C34878D82A}">
                    <a16:rowId xmlns:a16="http://schemas.microsoft.com/office/drawing/2014/main" val="3288195265"/>
                  </a:ext>
                </a:extLst>
              </a:tr>
            </a:tbl>
          </a:graphicData>
        </a:graphic>
      </p:graphicFrame>
      <p:sp>
        <p:nvSpPr>
          <p:cNvPr id="8" name="Title 1">
            <a:extLst>
              <a:ext uri="{FF2B5EF4-FFF2-40B4-BE49-F238E27FC236}">
                <a16:creationId xmlns:a16="http://schemas.microsoft.com/office/drawing/2014/main" id="{28F24E9B-6D29-436F-A81E-A7AF3F4FECE0}"/>
              </a:ext>
            </a:extLst>
          </p:cNvPr>
          <p:cNvSpPr txBox="1">
            <a:spLocks/>
          </p:cNvSpPr>
          <p:nvPr/>
        </p:nvSpPr>
        <p:spPr>
          <a:xfrm>
            <a:off x="525463" y="3777304"/>
            <a:ext cx="8596668" cy="69734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dirty="0"/>
              <a:t>ΥΠΟΘΕΣΗ 2</a:t>
            </a:r>
            <a:endParaRPr lang="x-none" dirty="0"/>
          </a:p>
        </p:txBody>
      </p:sp>
      <p:graphicFrame>
        <p:nvGraphicFramePr>
          <p:cNvPr id="9" name="Content Placeholder 3">
            <a:extLst>
              <a:ext uri="{FF2B5EF4-FFF2-40B4-BE49-F238E27FC236}">
                <a16:creationId xmlns:a16="http://schemas.microsoft.com/office/drawing/2014/main" id="{13FA9452-02E9-420E-A2CF-A68C39A5D70D}"/>
              </a:ext>
            </a:extLst>
          </p:cNvPr>
          <p:cNvGraphicFramePr>
            <a:graphicFrameLocks/>
          </p:cNvGraphicFramePr>
          <p:nvPr>
            <p:extLst>
              <p:ext uri="{D42A27DB-BD31-4B8C-83A1-F6EECF244321}">
                <p14:modId xmlns:p14="http://schemas.microsoft.com/office/powerpoint/2010/main" val="747743308"/>
              </p:ext>
            </p:extLst>
          </p:nvPr>
        </p:nvGraphicFramePr>
        <p:xfrm>
          <a:off x="525463" y="4645152"/>
          <a:ext cx="8596312" cy="1714084"/>
        </p:xfrm>
        <a:graphic>
          <a:graphicData uri="http://schemas.openxmlformats.org/drawingml/2006/table">
            <a:tbl>
              <a:tblPr>
                <a:tableStyleId>{5C22544A-7EE6-4342-B048-85BDC9FD1C3A}</a:tableStyleId>
              </a:tblPr>
              <a:tblGrid>
                <a:gridCol w="8596312">
                  <a:extLst>
                    <a:ext uri="{9D8B030D-6E8A-4147-A177-3AD203B41FA5}">
                      <a16:colId xmlns:a16="http://schemas.microsoft.com/office/drawing/2014/main" val="2333084013"/>
                    </a:ext>
                  </a:extLst>
                </a:gridCol>
              </a:tblGrid>
              <a:tr h="1714084">
                <a:tc>
                  <a:txBody>
                    <a:bodyPr/>
                    <a:lstStyle/>
                    <a:p>
                      <a:pPr marL="342900" lvl="0" indent="-342900" algn="l">
                        <a:lnSpc>
                          <a:spcPct val="150000"/>
                        </a:lnSpc>
                        <a:spcAft>
                          <a:spcPts val="0"/>
                        </a:spcAft>
                        <a:buFont typeface="Symbol" panose="05050102010706020507" pitchFamily="18" charset="2"/>
                        <a:buChar char=""/>
                      </a:pPr>
                      <a:r>
                        <a:rPr lang="el-GR" sz="2400" kern="1200" dirty="0">
                          <a:solidFill>
                            <a:schemeClr val="dk1"/>
                          </a:solidFill>
                          <a:effectLst/>
                          <a:latin typeface="+mn-lt"/>
                          <a:ea typeface="+mn-ea"/>
                          <a:cs typeface="+mn-cs"/>
                        </a:rPr>
                        <a:t>Όσο πιο σκληρό είναι το ελατήριο, τόσο μεγαλύτερη είναι η ποσότητα της ελαστικής ενέργειας που βρίσκεται αποθηκευμένη σε αυτό.</a:t>
                      </a:r>
                      <a:endParaRPr lang="x-none" sz="2400" kern="1200" dirty="0">
                        <a:solidFill>
                          <a:schemeClr val="dk1"/>
                        </a:solidFill>
                        <a:effectLst/>
                        <a:latin typeface="+mn-lt"/>
                        <a:ea typeface="+mn-ea"/>
                        <a:cs typeface="+mn-cs"/>
                      </a:endParaRPr>
                    </a:p>
                  </a:txBody>
                  <a:tcPr marL="114300" marR="114300" marT="0" marB="0"/>
                </a:tc>
                <a:extLst>
                  <a:ext uri="{0D108BD9-81ED-4DB2-BD59-A6C34878D82A}">
                    <a16:rowId xmlns:a16="http://schemas.microsoft.com/office/drawing/2014/main" val="3288195265"/>
                  </a:ext>
                </a:extLst>
              </a:tr>
            </a:tbl>
          </a:graphicData>
        </a:graphic>
      </p:graphicFrame>
    </p:spTree>
    <p:extLst>
      <p:ext uri="{BB962C8B-B14F-4D97-AF65-F5344CB8AC3E}">
        <p14:creationId xmlns:p14="http://schemas.microsoft.com/office/powerpoint/2010/main" val="84604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A3677BDA-2C6E-44B4-8F87-12ABC22CA071}"/>
              </a:ext>
            </a:extLst>
          </p:cNvPr>
          <p:cNvGraphicFramePr>
            <a:graphicFrameLocks noGrp="1"/>
          </p:cNvGraphicFramePr>
          <p:nvPr>
            <p:ph idx="1"/>
            <p:extLst>
              <p:ext uri="{D42A27DB-BD31-4B8C-83A1-F6EECF244321}">
                <p14:modId xmlns:p14="http://schemas.microsoft.com/office/powerpoint/2010/main" val="3091199378"/>
              </p:ext>
            </p:extLst>
          </p:nvPr>
        </p:nvGraphicFramePr>
        <p:xfrm>
          <a:off x="568037" y="401782"/>
          <a:ext cx="11097489" cy="6012871"/>
        </p:xfrm>
        <a:graphic>
          <a:graphicData uri="http://schemas.openxmlformats.org/drawingml/2006/table">
            <a:tbl>
              <a:tblPr firstRow="1" bandRow="1">
                <a:tableStyleId>{5C22544A-7EE6-4342-B048-85BDC9FD1C3A}</a:tableStyleId>
              </a:tblPr>
              <a:tblGrid>
                <a:gridCol w="3699163">
                  <a:extLst>
                    <a:ext uri="{9D8B030D-6E8A-4147-A177-3AD203B41FA5}">
                      <a16:colId xmlns:a16="http://schemas.microsoft.com/office/drawing/2014/main" val="2227220506"/>
                    </a:ext>
                  </a:extLst>
                </a:gridCol>
                <a:gridCol w="3699163">
                  <a:extLst>
                    <a:ext uri="{9D8B030D-6E8A-4147-A177-3AD203B41FA5}">
                      <a16:colId xmlns:a16="http://schemas.microsoft.com/office/drawing/2014/main" val="3413646540"/>
                    </a:ext>
                  </a:extLst>
                </a:gridCol>
                <a:gridCol w="3699163">
                  <a:extLst>
                    <a:ext uri="{9D8B030D-6E8A-4147-A177-3AD203B41FA5}">
                      <a16:colId xmlns:a16="http://schemas.microsoft.com/office/drawing/2014/main" val="1347139519"/>
                    </a:ext>
                  </a:extLst>
                </a:gridCol>
              </a:tblGrid>
              <a:tr h="1027516">
                <a:tc>
                  <a:txBody>
                    <a:bodyPr/>
                    <a:lstStyle/>
                    <a:p>
                      <a:pPr algn="ctr"/>
                      <a:r>
                        <a:rPr lang="el-GR" sz="2000" dirty="0"/>
                        <a:t>Παράγοντας που αλλάζουμε</a:t>
                      </a:r>
                      <a:endParaRPr lang="x-none" sz="2000" dirty="0"/>
                    </a:p>
                  </a:txBody>
                  <a:tcPr anchor="ctr"/>
                </a:tc>
                <a:tc>
                  <a:txBody>
                    <a:bodyPr/>
                    <a:lstStyle/>
                    <a:p>
                      <a:pPr algn="ctr"/>
                      <a:r>
                        <a:rPr lang="el-GR" sz="2000" dirty="0"/>
                        <a:t>Παράγοντες που κρατούμε σταθερούς</a:t>
                      </a:r>
                      <a:endParaRPr lang="x-none" sz="2000" dirty="0"/>
                    </a:p>
                  </a:txBody>
                  <a:tcPr anchor="ctr"/>
                </a:tc>
                <a:tc>
                  <a:txBody>
                    <a:bodyPr/>
                    <a:lstStyle/>
                    <a:p>
                      <a:pPr algn="ctr"/>
                      <a:r>
                        <a:rPr lang="el-GR" sz="2000" dirty="0"/>
                        <a:t>Παράγοντας που μετρούμε</a:t>
                      </a:r>
                      <a:endParaRPr lang="x-none" sz="2000" dirty="0"/>
                    </a:p>
                  </a:txBody>
                  <a:tcPr anchor="ctr"/>
                </a:tc>
                <a:extLst>
                  <a:ext uri="{0D108BD9-81ED-4DB2-BD59-A6C34878D82A}">
                    <a16:rowId xmlns:a16="http://schemas.microsoft.com/office/drawing/2014/main" val="983699927"/>
                  </a:ext>
                </a:extLst>
              </a:tr>
              <a:tr h="997071">
                <a:tc>
                  <a:txBody>
                    <a:bodyPr/>
                    <a:lstStyle/>
                    <a:p>
                      <a:endParaRPr lang="x-none" dirty="0"/>
                    </a:p>
                  </a:txBody>
                  <a:tcPr/>
                </a:tc>
                <a:tc>
                  <a:txBody>
                    <a:bodyPr/>
                    <a:lstStyle/>
                    <a:p>
                      <a:endParaRPr lang="x-none"/>
                    </a:p>
                  </a:txBody>
                  <a:tcPr/>
                </a:tc>
                <a:tc>
                  <a:txBody>
                    <a:bodyPr/>
                    <a:lstStyle/>
                    <a:p>
                      <a:endParaRPr lang="x-none" dirty="0"/>
                    </a:p>
                  </a:txBody>
                  <a:tcPr/>
                </a:tc>
                <a:extLst>
                  <a:ext uri="{0D108BD9-81ED-4DB2-BD59-A6C34878D82A}">
                    <a16:rowId xmlns:a16="http://schemas.microsoft.com/office/drawing/2014/main" val="4044402302"/>
                  </a:ext>
                </a:extLst>
              </a:tr>
              <a:tr h="997071">
                <a:tc>
                  <a:txBody>
                    <a:bodyPr/>
                    <a:lstStyle/>
                    <a:p>
                      <a:endParaRPr lang="x-none"/>
                    </a:p>
                  </a:txBody>
                  <a:tcPr/>
                </a:tc>
                <a:tc>
                  <a:txBody>
                    <a:bodyPr/>
                    <a:lstStyle/>
                    <a:p>
                      <a:endParaRPr lang="x-none"/>
                    </a:p>
                  </a:txBody>
                  <a:tcPr/>
                </a:tc>
                <a:tc>
                  <a:txBody>
                    <a:bodyPr/>
                    <a:lstStyle/>
                    <a:p>
                      <a:endParaRPr lang="x-none" dirty="0"/>
                    </a:p>
                  </a:txBody>
                  <a:tcPr/>
                </a:tc>
                <a:extLst>
                  <a:ext uri="{0D108BD9-81ED-4DB2-BD59-A6C34878D82A}">
                    <a16:rowId xmlns:a16="http://schemas.microsoft.com/office/drawing/2014/main" val="2466530366"/>
                  </a:ext>
                </a:extLst>
              </a:tr>
              <a:tr h="997071">
                <a:tc>
                  <a:txBody>
                    <a:bodyPr/>
                    <a:lstStyle/>
                    <a:p>
                      <a:endParaRPr lang="x-none"/>
                    </a:p>
                  </a:txBody>
                  <a:tcPr/>
                </a:tc>
                <a:tc>
                  <a:txBody>
                    <a:bodyPr/>
                    <a:lstStyle/>
                    <a:p>
                      <a:endParaRPr lang="x-none"/>
                    </a:p>
                  </a:txBody>
                  <a:tcPr/>
                </a:tc>
                <a:tc>
                  <a:txBody>
                    <a:bodyPr/>
                    <a:lstStyle/>
                    <a:p>
                      <a:endParaRPr lang="x-none"/>
                    </a:p>
                  </a:txBody>
                  <a:tcPr/>
                </a:tc>
                <a:extLst>
                  <a:ext uri="{0D108BD9-81ED-4DB2-BD59-A6C34878D82A}">
                    <a16:rowId xmlns:a16="http://schemas.microsoft.com/office/drawing/2014/main" val="3924168730"/>
                  </a:ext>
                </a:extLst>
              </a:tr>
              <a:tr h="997071">
                <a:tc>
                  <a:txBody>
                    <a:bodyPr/>
                    <a:lstStyle/>
                    <a:p>
                      <a:endParaRPr lang="x-none"/>
                    </a:p>
                  </a:txBody>
                  <a:tcPr/>
                </a:tc>
                <a:tc>
                  <a:txBody>
                    <a:bodyPr/>
                    <a:lstStyle/>
                    <a:p>
                      <a:endParaRPr lang="x-none"/>
                    </a:p>
                  </a:txBody>
                  <a:tcPr/>
                </a:tc>
                <a:tc>
                  <a:txBody>
                    <a:bodyPr/>
                    <a:lstStyle/>
                    <a:p>
                      <a:endParaRPr lang="x-none"/>
                    </a:p>
                  </a:txBody>
                  <a:tcPr/>
                </a:tc>
                <a:extLst>
                  <a:ext uri="{0D108BD9-81ED-4DB2-BD59-A6C34878D82A}">
                    <a16:rowId xmlns:a16="http://schemas.microsoft.com/office/drawing/2014/main" val="2206221593"/>
                  </a:ext>
                </a:extLst>
              </a:tr>
              <a:tr h="997071">
                <a:tc>
                  <a:txBody>
                    <a:bodyPr/>
                    <a:lstStyle/>
                    <a:p>
                      <a:endParaRPr lang="x-none"/>
                    </a:p>
                  </a:txBody>
                  <a:tcPr/>
                </a:tc>
                <a:tc>
                  <a:txBody>
                    <a:bodyPr/>
                    <a:lstStyle/>
                    <a:p>
                      <a:endParaRPr lang="x-none"/>
                    </a:p>
                  </a:txBody>
                  <a:tcPr/>
                </a:tc>
                <a:tc>
                  <a:txBody>
                    <a:bodyPr/>
                    <a:lstStyle/>
                    <a:p>
                      <a:endParaRPr lang="x-none" dirty="0"/>
                    </a:p>
                  </a:txBody>
                  <a:tcPr/>
                </a:tc>
                <a:extLst>
                  <a:ext uri="{0D108BD9-81ED-4DB2-BD59-A6C34878D82A}">
                    <a16:rowId xmlns:a16="http://schemas.microsoft.com/office/drawing/2014/main" val="3229930402"/>
                  </a:ext>
                </a:extLst>
              </a:tr>
            </a:tbl>
          </a:graphicData>
        </a:graphic>
      </p:graphicFrame>
    </p:spTree>
    <p:extLst>
      <p:ext uri="{BB962C8B-B14F-4D97-AF65-F5344CB8AC3E}">
        <p14:creationId xmlns:p14="http://schemas.microsoft.com/office/powerpoint/2010/main" val="1739122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6429F3F-96B6-4B63-98E5-DA2F49EA6359}"/>
              </a:ext>
            </a:extLst>
          </p:cNvPr>
          <p:cNvSpPr>
            <a:spLocks noGrp="1"/>
          </p:cNvSpPr>
          <p:nvPr>
            <p:ph type="title"/>
          </p:nvPr>
        </p:nvSpPr>
        <p:spPr>
          <a:xfrm>
            <a:off x="525463" y="719605"/>
            <a:ext cx="8596668" cy="803564"/>
          </a:xfrm>
        </p:spPr>
        <p:txBody>
          <a:bodyPr/>
          <a:lstStyle/>
          <a:p>
            <a:r>
              <a:rPr lang="el-GR" dirty="0"/>
              <a:t>ΣΥΜΠΕΡΑΣΜΑ 1</a:t>
            </a:r>
            <a:endParaRPr lang="x-none" dirty="0"/>
          </a:p>
        </p:txBody>
      </p:sp>
      <p:graphicFrame>
        <p:nvGraphicFramePr>
          <p:cNvPr id="7" name="Content Placeholder 3">
            <a:extLst>
              <a:ext uri="{FF2B5EF4-FFF2-40B4-BE49-F238E27FC236}">
                <a16:creationId xmlns:a16="http://schemas.microsoft.com/office/drawing/2014/main" id="{F1EEB2F1-1D2E-4798-B3C4-13E091042997}"/>
              </a:ext>
            </a:extLst>
          </p:cNvPr>
          <p:cNvGraphicFramePr>
            <a:graphicFrameLocks noGrp="1"/>
          </p:cNvGraphicFramePr>
          <p:nvPr>
            <p:ph idx="1"/>
            <p:extLst>
              <p:ext uri="{D42A27DB-BD31-4B8C-83A1-F6EECF244321}">
                <p14:modId xmlns:p14="http://schemas.microsoft.com/office/powerpoint/2010/main" val="227146458"/>
              </p:ext>
            </p:extLst>
          </p:nvPr>
        </p:nvGraphicFramePr>
        <p:xfrm>
          <a:off x="525463" y="1596685"/>
          <a:ext cx="8596312" cy="1735329"/>
        </p:xfrm>
        <a:graphic>
          <a:graphicData uri="http://schemas.openxmlformats.org/drawingml/2006/table">
            <a:tbl>
              <a:tblPr>
                <a:tableStyleId>{5C22544A-7EE6-4342-B048-85BDC9FD1C3A}</a:tableStyleId>
              </a:tblPr>
              <a:tblGrid>
                <a:gridCol w="8596312">
                  <a:extLst>
                    <a:ext uri="{9D8B030D-6E8A-4147-A177-3AD203B41FA5}">
                      <a16:colId xmlns:a16="http://schemas.microsoft.com/office/drawing/2014/main" val="2333084013"/>
                    </a:ext>
                  </a:extLst>
                </a:gridCol>
              </a:tblGrid>
              <a:tr h="1735329">
                <a:tc>
                  <a:txBody>
                    <a:bodyPr/>
                    <a:lstStyle/>
                    <a:p>
                      <a:pPr marL="0" lvl="0" indent="0" algn="l">
                        <a:lnSpc>
                          <a:spcPct val="150000"/>
                        </a:lnSpc>
                        <a:spcAft>
                          <a:spcPts val="0"/>
                        </a:spcAft>
                        <a:buFont typeface="Symbol" panose="05050102010706020507" pitchFamily="18" charset="2"/>
                        <a:buNone/>
                      </a:pPr>
                      <a:r>
                        <a:rPr lang="el-GR" sz="1800" b="1" i="1" kern="1200" dirty="0">
                          <a:solidFill>
                            <a:schemeClr val="dk1"/>
                          </a:solidFill>
                          <a:effectLst/>
                          <a:latin typeface="+mn-lt"/>
                          <a:ea typeface="+mn-ea"/>
                          <a:cs typeface="+mn-cs"/>
                        </a:rPr>
                        <a:t>Η συσπείρωση του ελατηρίου επηρεάζει την ποσότητας της ελαστικής ενέργειας που είναι αποθηκευμένη σε αυτό. Όσο μεγαλύτερη είναι η συσπείρωση του ελατηρίου, τόσο μεγαλύτερη είναι η ποσότητα της ελαστικής ενέργειας που είναι αποθηκευμένη σε αυτό.</a:t>
                      </a:r>
                      <a:endParaRPr lang="x-none" sz="2400" i="1" dirty="0">
                        <a:effectLst/>
                        <a:latin typeface="Calibri" panose="020F0502020204030204" pitchFamily="34" charset="0"/>
                        <a:ea typeface="SimSun" panose="02010600030101010101" pitchFamily="2" charset="-122"/>
                        <a:cs typeface="Times New Roman" panose="02020603050405020304" pitchFamily="18" charset="0"/>
                      </a:endParaRPr>
                    </a:p>
                  </a:txBody>
                  <a:tcPr marL="114300" marR="114300" marT="0" marB="0"/>
                </a:tc>
                <a:extLst>
                  <a:ext uri="{0D108BD9-81ED-4DB2-BD59-A6C34878D82A}">
                    <a16:rowId xmlns:a16="http://schemas.microsoft.com/office/drawing/2014/main" val="3288195265"/>
                  </a:ext>
                </a:extLst>
              </a:tr>
            </a:tbl>
          </a:graphicData>
        </a:graphic>
      </p:graphicFrame>
      <p:sp>
        <p:nvSpPr>
          <p:cNvPr id="8" name="Title 1">
            <a:extLst>
              <a:ext uri="{FF2B5EF4-FFF2-40B4-BE49-F238E27FC236}">
                <a16:creationId xmlns:a16="http://schemas.microsoft.com/office/drawing/2014/main" id="{28F24E9B-6D29-436F-A81E-A7AF3F4FECE0}"/>
              </a:ext>
            </a:extLst>
          </p:cNvPr>
          <p:cNvSpPr txBox="1">
            <a:spLocks/>
          </p:cNvSpPr>
          <p:nvPr/>
        </p:nvSpPr>
        <p:spPr>
          <a:xfrm>
            <a:off x="525463" y="3777304"/>
            <a:ext cx="8596668" cy="69734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dirty="0"/>
              <a:t>ΣΥΜΠΕΡΑΣΜΑ 2</a:t>
            </a:r>
            <a:endParaRPr lang="x-none" dirty="0"/>
          </a:p>
        </p:txBody>
      </p:sp>
      <p:graphicFrame>
        <p:nvGraphicFramePr>
          <p:cNvPr id="9" name="Content Placeholder 3">
            <a:extLst>
              <a:ext uri="{FF2B5EF4-FFF2-40B4-BE49-F238E27FC236}">
                <a16:creationId xmlns:a16="http://schemas.microsoft.com/office/drawing/2014/main" id="{13FA9452-02E9-420E-A2CF-A68C39A5D70D}"/>
              </a:ext>
            </a:extLst>
          </p:cNvPr>
          <p:cNvGraphicFramePr>
            <a:graphicFrameLocks/>
          </p:cNvGraphicFramePr>
          <p:nvPr>
            <p:extLst>
              <p:ext uri="{D42A27DB-BD31-4B8C-83A1-F6EECF244321}">
                <p14:modId xmlns:p14="http://schemas.microsoft.com/office/powerpoint/2010/main" val="3616484802"/>
              </p:ext>
            </p:extLst>
          </p:nvPr>
        </p:nvGraphicFramePr>
        <p:xfrm>
          <a:off x="525463" y="4645152"/>
          <a:ext cx="8596312" cy="1714084"/>
        </p:xfrm>
        <a:graphic>
          <a:graphicData uri="http://schemas.openxmlformats.org/drawingml/2006/table">
            <a:tbl>
              <a:tblPr>
                <a:tableStyleId>{5C22544A-7EE6-4342-B048-85BDC9FD1C3A}</a:tableStyleId>
              </a:tblPr>
              <a:tblGrid>
                <a:gridCol w="8596312">
                  <a:extLst>
                    <a:ext uri="{9D8B030D-6E8A-4147-A177-3AD203B41FA5}">
                      <a16:colId xmlns:a16="http://schemas.microsoft.com/office/drawing/2014/main" val="2333084013"/>
                    </a:ext>
                  </a:extLst>
                </a:gridCol>
              </a:tblGrid>
              <a:tr h="1714084">
                <a:tc>
                  <a:txBody>
                    <a:bodyPr/>
                    <a:lstStyle/>
                    <a:p>
                      <a:pPr algn="just">
                        <a:lnSpc>
                          <a:spcPct val="150000"/>
                        </a:lnSpc>
                        <a:spcAft>
                          <a:spcPts val="0"/>
                        </a:spcAft>
                      </a:pPr>
                      <a:r>
                        <a:rPr lang="el-GR" sz="1800" b="1" i="1" kern="1200" dirty="0">
                          <a:solidFill>
                            <a:schemeClr val="dk1"/>
                          </a:solidFill>
                          <a:effectLst/>
                          <a:latin typeface="+mn-lt"/>
                          <a:ea typeface="+mn-ea"/>
                          <a:cs typeface="+mn-cs"/>
                        </a:rPr>
                        <a:t>Η σκληρότητα του ελατηρίου επηρεάζει την ποσότητα της ελαστικής ενέργειας που είναι αποθηκευμένη σε αυτό. Όσο πιο σκληρό είναι ένα συμπιεσμένο ελατήριο τόσο μεγαλύτερη είναι η ποσότητα της ελαστικής ενέργειας που είναι αποθηκευμένη σε αυτό.</a:t>
                      </a:r>
                    </a:p>
                  </a:txBody>
                  <a:tcPr marL="114300" marR="114300" marT="0" marB="0"/>
                </a:tc>
                <a:extLst>
                  <a:ext uri="{0D108BD9-81ED-4DB2-BD59-A6C34878D82A}">
                    <a16:rowId xmlns:a16="http://schemas.microsoft.com/office/drawing/2014/main" val="3288195265"/>
                  </a:ext>
                </a:extLst>
              </a:tr>
            </a:tbl>
          </a:graphicData>
        </a:graphic>
      </p:graphicFrame>
    </p:spTree>
    <p:extLst>
      <p:ext uri="{BB962C8B-B14F-4D97-AF65-F5344CB8AC3E}">
        <p14:creationId xmlns:p14="http://schemas.microsoft.com/office/powerpoint/2010/main" val="208289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Έγγραφο" ma:contentTypeID="0x0101007B55EDA867C2304387C9C877AE06C27D" ma:contentTypeVersion="8" ma:contentTypeDescription="Δημιουργία νέου εγγράφου" ma:contentTypeScope="" ma:versionID="57b389e601bf0b886efe2166de240ecf">
  <xsd:schema xmlns:xsd="http://www.w3.org/2001/XMLSchema" xmlns:xs="http://www.w3.org/2001/XMLSchema" xmlns:p="http://schemas.microsoft.com/office/2006/metadata/properties" xmlns:ns3="1724da1f-4b1c-430a-ba4e-d7d7fcd6b6d1" targetNamespace="http://schemas.microsoft.com/office/2006/metadata/properties" ma:root="true" ma:fieldsID="0eba88cb47a02f27d0fc55be022ade86" ns3:_="">
    <xsd:import namespace="1724da1f-4b1c-430a-ba4e-d7d7fcd6b6d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24da1f-4b1c-430a-ba4e-d7d7fcd6b6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E349D9-71AE-4BCE-8B46-CE62D05F964E}">
  <ds:schemaRefs>
    <ds:schemaRef ds:uri="http://schemas.microsoft.com/sharepoint/v3/contenttype/forms"/>
  </ds:schemaRefs>
</ds:datastoreItem>
</file>

<file path=customXml/itemProps2.xml><?xml version="1.0" encoding="utf-8"?>
<ds:datastoreItem xmlns:ds="http://schemas.openxmlformats.org/officeDocument/2006/customXml" ds:itemID="{34B798A5-D8AD-4D7A-AC82-535CF3498520}">
  <ds:schemaRefs>
    <ds:schemaRef ds:uri="http://schemas.microsoft.com/office/2006/documentManagement/types"/>
    <ds:schemaRef ds:uri="http://purl.org/dc/elements/1.1/"/>
    <ds:schemaRef ds:uri="1724da1f-4b1c-430a-ba4e-d7d7fcd6b6d1"/>
    <ds:schemaRef ds:uri="http://schemas.microsoft.com/office/2006/metadata/properties"/>
    <ds:schemaRef ds:uri="http://www.w3.org/XML/1998/namespace"/>
    <ds:schemaRef ds:uri="http://purl.org/dc/terms/"/>
    <ds:schemaRef ds:uri="http://schemas.openxmlformats.org/package/2006/metadata/core-properti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64AB736D-3497-4BD1-8669-935F84E8CE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24da1f-4b1c-430a-ba4e-d7d7fcd6b6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195</TotalTime>
  <Words>3171</Words>
  <Application>Microsoft Office PowerPoint</Application>
  <PresentationFormat>Widescreen</PresentationFormat>
  <Paragraphs>209</Paragraphs>
  <Slides>21</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Symbol</vt:lpstr>
      <vt:lpstr>Trebuchet MS</vt:lpstr>
      <vt:lpstr>Wingdings 3</vt:lpstr>
      <vt:lpstr>Facet</vt:lpstr>
      <vt:lpstr>ΕΝΕΡΓΕΙΑ</vt:lpstr>
      <vt:lpstr>PowerPoint Presentation</vt:lpstr>
      <vt:lpstr>ΦΥΛΛΟ ΕΡΓΑΣΙΑΣ 2</vt:lpstr>
      <vt:lpstr>PowerPoint Presentation</vt:lpstr>
      <vt:lpstr>ΕΡΩΤΗΣΗ: Ποιοι παράγοντες επηρεάζουν την ποσότητα της ελαστικής ενέργειας που είναι  αποθηκευμένη σε ένα ελατήριο; </vt:lpstr>
      <vt:lpstr>ΔΙΕΡΕΥΝΗΣΙΜΟ ΕΡΩΤΗΜΑ 1</vt:lpstr>
      <vt:lpstr>ΥΠΟΘΕΣΗ 1</vt:lpstr>
      <vt:lpstr>PowerPoint Presentation</vt:lpstr>
      <vt:lpstr>ΣΥΜΠΕΡΑΣΜΑ 1</vt:lpstr>
      <vt:lpstr>PowerPoint Presentation</vt:lpstr>
      <vt:lpstr>ΦΥΛΛΟ ΕΡΓΑΣΙΑΣ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ΦΥΛΛΟ ΕΡΓΑΣΙΑΣ 5</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ΕΝΕΡΓΕΙΑ</dc:title>
  <dc:creator>Xanthi Markou</dc:creator>
  <cp:lastModifiedBy>Xanthi Markou</cp:lastModifiedBy>
  <cp:revision>12</cp:revision>
  <dcterms:created xsi:type="dcterms:W3CDTF">2020-03-02T19:54:37Z</dcterms:created>
  <dcterms:modified xsi:type="dcterms:W3CDTF">2020-03-17T13:16:15Z</dcterms:modified>
</cp:coreProperties>
</file>