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5" r:id="rId14"/>
    <p:sldId id="266" r:id="rId15"/>
    <p:sldId id="268" r:id="rId16"/>
    <p:sldId id="269" r:id="rId17"/>
    <p:sldId id="273" r:id="rId18"/>
    <p:sldId id="270"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4" autoAdjust="0"/>
    <p:restoredTop sz="64277" autoAdjust="0"/>
  </p:normalViewPr>
  <p:slideViewPr>
    <p:cSldViewPr snapToGrid="0">
      <p:cViewPr varScale="1">
        <p:scale>
          <a:sx n="38" d="100"/>
          <a:sy n="38" d="100"/>
        </p:scale>
        <p:origin x="8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002F1-CC3A-49EF-BA84-EDFB96C0E36E}" type="datetimeFigureOut">
              <a:rPr lang="en-CY" smtClean="0"/>
              <a:t>26/03/2020</a:t>
            </a:fld>
            <a:endParaRPr lang="en-C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D2C639-4C0B-4BD1-B1D5-E2E0C62B28CE}" type="slidenum">
              <a:rPr lang="en-CY" smtClean="0"/>
              <a:t>‹#›</a:t>
            </a:fld>
            <a:endParaRPr lang="en-CY"/>
          </a:p>
        </p:txBody>
      </p:sp>
    </p:spTree>
    <p:extLst>
      <p:ext uri="{BB962C8B-B14F-4D97-AF65-F5344CB8AC3E}">
        <p14:creationId xmlns:p14="http://schemas.microsoft.com/office/powerpoint/2010/main" val="11279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1Χ80</a:t>
            </a:r>
          </a:p>
          <a:p>
            <a:endParaRPr lang="el-GR" dirty="0"/>
          </a:p>
          <a:p>
            <a:r>
              <a:rPr lang="el-GR" sz="1200" kern="1200" dirty="0">
                <a:solidFill>
                  <a:schemeClr val="tx1"/>
                </a:solidFill>
                <a:effectLst/>
                <a:latin typeface="+mn-lt"/>
                <a:ea typeface="+mn-ea"/>
                <a:cs typeface="+mn-cs"/>
              </a:rPr>
              <a:t>Αλλαγές στα συστήματα </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Διάδοση της ενέργειας</a:t>
            </a:r>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a:t>
            </a:fld>
            <a:endParaRPr lang="en-CY"/>
          </a:p>
        </p:txBody>
      </p:sp>
    </p:spTree>
    <p:extLst>
      <p:ext uri="{BB962C8B-B14F-4D97-AF65-F5344CB8AC3E}">
        <p14:creationId xmlns:p14="http://schemas.microsoft.com/office/powerpoint/2010/main" val="615721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 αφορμή την προηγούμενη δραστηριότητα, ο/η εκπαιδευτικός αναφέρει στα παιδιά ότι στις εργασίες που προηγήθηκαν μελέτησαν συστήματα από διαφορετικές ενότητες, όπως είναι οι Δυνάμεις, η Θερμότητα, ο Ηλεκτρισμός, κτλ. και τα προβληματίζει σχετικά με τον κοινό τρόπο που χρησιμοποιήθηκε για να ερμηνευτούν οι αλλαγές που συνέβησαν σε αυτά. Αφού συζητήσουν ομαδικά αυτό τον προβληματισμό, συμπληρώνουν την Εργασία 5  του ΦΥΛΛΟΥ ΕΡΓΑΣΙΑΣ 1.</a:t>
            </a:r>
            <a:endParaRPr lang="en-CY" sz="1200" kern="1200" dirty="0">
              <a:solidFill>
                <a:schemeClr val="tx1"/>
              </a:solidFill>
              <a:effectLst/>
              <a:latin typeface="+mn-lt"/>
              <a:ea typeface="+mn-ea"/>
              <a:cs typeface="+mn-cs"/>
            </a:endParaRPr>
          </a:p>
          <a:p>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Αναμένεται από τα παιδιά να αναφέρουν ότι σε όλα τα συστήματα συμβαίνουν αλλαγές λόγω της διάδοσης ενέργειας από κάποια μέρη του συστήματος σε κάποια. Κατά τις ανακοινώσεις των ομάδων τονίζεται ο ενοποιητικός χαρακτήρας της ενέργειας, ότι δηλ. η ενέργεια μας δίνει τη δυνατότητα να μελετούμε και να ερμηνεύουμε αλλαγές που συμβαίνουν σε διαφορετικά συστήματα. </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15</a:t>
            </a:fld>
            <a:endParaRPr lang="en-CY"/>
          </a:p>
        </p:txBody>
      </p:sp>
    </p:spTree>
    <p:extLst>
      <p:ext uri="{BB962C8B-B14F-4D97-AF65-F5344CB8AC3E}">
        <p14:creationId xmlns:p14="http://schemas.microsoft.com/office/powerpoint/2010/main" val="1728473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Ο/Η εκπαιδευτικός επαναφέρει τις δυο ιδιότητες της ενέργειας με τις οποίες ασχολήθηκαν προηγουμένως και ζητά από τα παιδιά να επαναλάβουν τη χρησιμότητά τους και να αναφέρουν σε τι μας βοηθούν. Αναμένεται να ανακαλέσουν ότι οι δυο συγκεκριμένες ιδιότητες μας βοηθούν να ερμηνεύουμε τις αλλαγές που συμβαίνουν σε διάφορα συστήματα. </a:t>
            </a:r>
            <a:endParaRPr lang="en-CY"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16</a:t>
            </a:fld>
            <a:endParaRPr lang="en-CY"/>
          </a:p>
        </p:txBody>
      </p:sp>
    </p:spTree>
    <p:extLst>
      <p:ext uri="{BB962C8B-B14F-4D97-AF65-F5344CB8AC3E}">
        <p14:creationId xmlns:p14="http://schemas.microsoft.com/office/powerpoint/2010/main" val="1253231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Για σκοπούς εύκολης αναφοράς και επαναφοράς, ο/η εκπαιδευτικός παρακινεί τα παιδιά να καταγράφουν την κάθε ιδιότητα που μελετούν στον  </a:t>
            </a:r>
            <a:r>
              <a:rPr lang="el-GR" sz="1200" b="1" kern="1200" dirty="0">
                <a:solidFill>
                  <a:schemeClr val="tx1"/>
                </a:solidFill>
                <a:effectLst/>
                <a:latin typeface="+mn-lt"/>
                <a:ea typeface="+mn-ea"/>
                <a:cs typeface="+mn-cs"/>
              </a:rPr>
              <a:t>Πίνακα Ιδιοτήτων Ενέργειας</a:t>
            </a:r>
            <a:r>
              <a:rPr lang="el-GR" sz="1200" kern="1200" dirty="0">
                <a:solidFill>
                  <a:schemeClr val="tx1"/>
                </a:solidFill>
                <a:effectLst/>
                <a:latin typeface="+mn-lt"/>
                <a:ea typeface="+mn-ea"/>
                <a:cs typeface="+mn-cs"/>
              </a:rPr>
              <a:t> (βλ. υποστηριχτικό υλικό), στον οποίο συμπληρώνουν και τη χρησιμότητά της. Για παράδειγμα, για τις δύο πρώτες ιδιότητες αναμένεται να αναφέρουν ότι μας βοηθούν να εξηγήσουμε τις αλλαγές που συμβαίνουν στα διάφορα συστήματα. </a:t>
            </a:r>
          </a:p>
          <a:p>
            <a:r>
              <a:rPr lang="el-GR" sz="1200" kern="1200" dirty="0">
                <a:solidFill>
                  <a:schemeClr val="tx1"/>
                </a:solidFill>
                <a:effectLst/>
                <a:latin typeface="+mn-lt"/>
                <a:ea typeface="+mn-ea"/>
                <a:cs typeface="+mn-cs"/>
              </a:rPr>
              <a:t> </a:t>
            </a:r>
            <a:endParaRPr lang="en-CY"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Με αφορμή το γεγονός ότι στον πίνακα υπάρχουν και άλλες σειρές ο/η εκπαιδευτικός αναφέρει στα παιδιά ότι καθώς μελετούν διάφορα συστήματα χρησιμοποιώντας την έννοια της ενέργειας θα της προσθέτουν, νέες ιδιότητες για να μπορούν να την χρησιμοποιήσουν στην περιγραφή όσο το δυνατό περισσότερων αλλαγών με μεγαλύτερη ακρίβεια. </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17</a:t>
            </a:fld>
            <a:endParaRPr lang="en-CY"/>
          </a:p>
        </p:txBody>
      </p:sp>
    </p:spTree>
    <p:extLst>
      <p:ext uri="{BB962C8B-B14F-4D97-AF65-F5344CB8AC3E}">
        <p14:creationId xmlns:p14="http://schemas.microsoft.com/office/powerpoint/2010/main" val="2619999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Ο/Η εκπαιδευτικός παρουσιάζει σε μορφή επίδειξης ένα ρολόι τοίχου με δείκτες, στο οποίο τοποθετεί μια μπαταρία (εναλλακτικά μπορεί να παρουσιάσει ένα ηλεκτρικό κύκλωμα με μοτοράκι και μπαταριοθήκη, στην οποία προσθέτει μια μπαταρία). Αφού λειτουργήσει η συσκευή, προτρέπει τα παιδιά να περιγράψουν τι έχει συμβεί από τη στιγμή που τοποθέτησε τη μπαταρία στο ρολόι. Αναμένεται από τα παιδιά να επισημάνουν ότι οι δείκτες του ρολογιού ξεκινούν να περιστρέφονται. Τα παιδιά πληροφορούνται ότι το ξεκίνημα των δεικτών είναι μια </a:t>
            </a:r>
            <a:r>
              <a:rPr lang="el-GR" sz="1200" b="1" kern="1200" dirty="0">
                <a:solidFill>
                  <a:schemeClr val="tx1"/>
                </a:solidFill>
                <a:effectLst/>
                <a:latin typeface="+mn-lt"/>
                <a:ea typeface="+mn-ea"/>
                <a:cs typeface="+mn-cs"/>
              </a:rPr>
              <a:t>αλλαγή</a:t>
            </a:r>
            <a:r>
              <a:rPr lang="el-GR" sz="1200" kern="1200" dirty="0">
                <a:solidFill>
                  <a:schemeClr val="tx1"/>
                </a:solidFill>
                <a:effectLst/>
                <a:latin typeface="+mn-lt"/>
                <a:ea typeface="+mn-ea"/>
                <a:cs typeface="+mn-cs"/>
              </a:rPr>
              <a:t> που έχει συμβεί στο ρολόι  (ο όρος αναγράφεται στον πίνακα). Με την εισαγωγή του νέου όρου, τα παιδιά πληροφορούνται ότι στα μαθήματα της ενότητας θα ασχοληθούν με διάφορες αλλαγές που συμβαίνουν γύρω μας και θα προσπαθήσουν να τις εξηγήσουν με επιστημονικό τρόπο. </a:t>
            </a:r>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2</a:t>
            </a:fld>
            <a:endParaRPr lang="en-CY"/>
          </a:p>
        </p:txBody>
      </p:sp>
    </p:spTree>
    <p:extLst>
      <p:ext uri="{BB962C8B-B14F-4D97-AF65-F5344CB8AC3E}">
        <p14:creationId xmlns:p14="http://schemas.microsoft.com/office/powerpoint/2010/main" val="3005334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Χρησιμοποιώντας ένα παιδικό ή αυτοσχέδιο τόξο,  εκσφενδονίζει ένα βέλος (αν δεν υπάρχει, μπορεί να χρησιμοποιήσει εναλλακτικά ένα τεντωμένο λαστιχάκι που εκσφενδονίζει ένα κομματάκι χαρτί ή μια σφεντόνα). Αφού παρατηρήσουν τη λειτουργία του, ζητά από τα παιδιά να περιγράψουν τις αλλαγές που συμβαίνουν από τη στιγμή που η τεντωμένη χορδή του τόξου αφήνεται ελεύθερη.  </a:t>
            </a:r>
            <a:r>
              <a:rPr lang="el-GR" sz="1200" b="1" kern="1200" dirty="0">
                <a:solidFill>
                  <a:schemeClr val="tx1"/>
                </a:solidFill>
                <a:effectLst/>
                <a:latin typeface="+mn-lt"/>
                <a:ea typeface="+mn-ea"/>
                <a:cs typeface="+mn-cs"/>
              </a:rPr>
              <a:t>Αναμένεται να  αναφέρουν ότι η χορδή του τόξου αλλάζει σχήμα (επανέρχεται στο φυσικό της σχήμα) και το βέλος ξεκινά να κινείται. </a:t>
            </a:r>
            <a:endParaRPr lang="en-CY" sz="1200" b="1"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3</a:t>
            </a:fld>
            <a:endParaRPr lang="en-CY"/>
          </a:p>
        </p:txBody>
      </p:sp>
    </p:spTree>
    <p:extLst>
      <p:ext uri="{BB962C8B-B14F-4D97-AF65-F5344CB8AC3E}">
        <p14:creationId xmlns:p14="http://schemas.microsoft.com/office/powerpoint/2010/main" val="151184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Αναθέτει σε ένα παιδί να σπρώξει ένα κιβώτιο και ζητά από ην υπόλοιπη τάξη να περιγράψει τις αλλαγές που συμβαίνουν. Αναμένεται να αναφέρουν ότι  το κιβώτιο αρχίζει να κινείται.</a:t>
            </a:r>
            <a:endParaRPr lang="en-CY"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 </a:t>
            </a:r>
            <a:endParaRPr lang="en-CY" sz="1200" kern="1200" dirty="0">
              <a:solidFill>
                <a:schemeClr val="tx1"/>
              </a:solidFill>
              <a:effectLst/>
              <a:latin typeface="+mn-lt"/>
              <a:ea typeface="+mn-ea"/>
              <a:cs typeface="+mn-cs"/>
            </a:endParaRPr>
          </a:p>
          <a:p>
            <a:r>
              <a:rPr lang="el-GR" sz="1200" i="1" kern="1200" dirty="0">
                <a:solidFill>
                  <a:schemeClr val="tx1"/>
                </a:solidFill>
                <a:effectLst/>
                <a:latin typeface="+mn-lt"/>
                <a:ea typeface="+mn-ea"/>
                <a:cs typeface="+mn-cs"/>
              </a:rPr>
              <a:t>Σημ. Αν τα παιδιά δυσκολεύονται να εντοπίσουν αλλαγές στις πιο πάνω περιπτώσεις ο εκπαιδευτικός προσπαθεί να τα βοηθήσει ενθαρρύνοντάς τα να εντοπίσουν, αν αλλάζει κάτι στην κινητική κατάσταση, τη θερμοκρασία, την ποσότητα και το σχήμα των διάφορων σωμάτων. </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4</a:t>
            </a:fld>
            <a:endParaRPr lang="en-CY"/>
          </a:p>
        </p:txBody>
      </p:sp>
    </p:spTree>
    <p:extLst>
      <p:ext uri="{BB962C8B-B14F-4D97-AF65-F5344CB8AC3E}">
        <p14:creationId xmlns:p14="http://schemas.microsoft.com/office/powerpoint/2010/main" val="2349466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kern="1200" dirty="0">
                <a:solidFill>
                  <a:schemeClr val="tx1"/>
                </a:solidFill>
                <a:effectLst/>
                <a:latin typeface="+mn-lt"/>
                <a:ea typeface="+mn-ea"/>
                <a:cs typeface="+mn-cs"/>
              </a:rPr>
              <a:t>Στη συνέχεια ο/η εκπαιδευτικός προβληματίζει τα παιδιά σχετικά με τους λόγους που προκάλεσαν τις αλλαγές σε κάθε σύστημα, ενθαρρύνοντάς τα να τις εξηγήσουν χρησιμοποιώντας έννοιες, που γνώρισαν σε προηγούμενες ενότητες (ηλεκτρισμός, δυνάμεις, θερμότητα). Αναμένεται να αναφερθούν </a:t>
            </a:r>
            <a:r>
              <a:rPr lang="el-GR" sz="1200" i="1" kern="1200" dirty="0">
                <a:solidFill>
                  <a:schemeClr val="tx1"/>
                </a:solidFill>
                <a:effectLst/>
                <a:latin typeface="+mn-lt"/>
                <a:ea typeface="+mn-ea"/>
                <a:cs typeface="+mn-cs"/>
              </a:rPr>
              <a:t>στον ηλεκτρισμό που κάνει τις συσκευές να λειτουργούν </a:t>
            </a:r>
            <a:r>
              <a:rPr lang="el-GR" sz="1200" kern="1200" dirty="0">
                <a:solidFill>
                  <a:schemeClr val="tx1"/>
                </a:solidFill>
                <a:effectLst/>
                <a:latin typeface="+mn-lt"/>
                <a:ea typeface="+mn-ea"/>
                <a:cs typeface="+mn-cs"/>
              </a:rPr>
              <a:t>(σύστημα 1), στις </a:t>
            </a:r>
            <a:r>
              <a:rPr lang="el-GR" sz="1200" i="1" kern="1200" dirty="0">
                <a:solidFill>
                  <a:schemeClr val="tx1"/>
                </a:solidFill>
                <a:effectLst/>
                <a:latin typeface="+mn-lt"/>
                <a:ea typeface="+mn-ea"/>
                <a:cs typeface="+mn-cs"/>
              </a:rPr>
              <a:t>δυνάμεις που σπρώχνουν τα διάφορα σώματα</a:t>
            </a:r>
            <a:r>
              <a:rPr lang="el-GR" sz="1200" kern="1200" dirty="0">
                <a:solidFill>
                  <a:schemeClr val="tx1"/>
                </a:solidFill>
                <a:effectLst/>
                <a:latin typeface="+mn-lt"/>
                <a:ea typeface="+mn-ea"/>
                <a:cs typeface="+mn-cs"/>
              </a:rPr>
              <a:t> (συστήματα 2, 4), και </a:t>
            </a:r>
            <a:r>
              <a:rPr lang="el-GR" sz="1200" i="1" kern="1200" dirty="0">
                <a:solidFill>
                  <a:schemeClr val="tx1"/>
                </a:solidFill>
                <a:effectLst/>
                <a:latin typeface="+mn-lt"/>
                <a:ea typeface="+mn-ea"/>
                <a:cs typeface="+mn-cs"/>
              </a:rPr>
              <a:t>στη θερμότητα που αλλάζει τη θερμοκρασία των αντικειμένων </a:t>
            </a:r>
            <a:r>
              <a:rPr lang="el-GR" sz="1200" kern="1200" dirty="0">
                <a:solidFill>
                  <a:schemeClr val="tx1"/>
                </a:solidFill>
                <a:effectLst/>
                <a:latin typeface="+mn-lt"/>
                <a:ea typeface="+mn-ea"/>
                <a:cs typeface="+mn-cs"/>
              </a:rPr>
              <a:t>(σύστημα 3). Με αφορμή τις απαντήσεις των παιδιών αναγράφονται στον πίνακα οι όροι </a:t>
            </a:r>
            <a:r>
              <a:rPr lang="el-GR" sz="1200" b="1" kern="1200" dirty="0">
                <a:solidFill>
                  <a:schemeClr val="tx1"/>
                </a:solidFill>
                <a:effectLst/>
                <a:latin typeface="+mn-lt"/>
                <a:ea typeface="+mn-ea"/>
                <a:cs typeface="+mn-cs"/>
              </a:rPr>
              <a:t>θερμότητα,</a:t>
            </a:r>
            <a:r>
              <a:rPr lang="el-GR" sz="1200" kern="1200" dirty="0">
                <a:solidFill>
                  <a:schemeClr val="tx1"/>
                </a:solidFill>
                <a:effectLst/>
                <a:latin typeface="+mn-lt"/>
                <a:ea typeface="+mn-ea"/>
                <a:cs typeface="+mn-cs"/>
              </a:rPr>
              <a:t> </a:t>
            </a:r>
            <a:r>
              <a:rPr lang="el-GR" sz="1200" b="1" kern="1200" dirty="0">
                <a:solidFill>
                  <a:schemeClr val="tx1"/>
                </a:solidFill>
                <a:effectLst/>
                <a:latin typeface="+mn-lt"/>
                <a:ea typeface="+mn-ea"/>
                <a:cs typeface="+mn-cs"/>
              </a:rPr>
              <a:t>δυνάμεις, ηλεκτρισμός.</a:t>
            </a:r>
            <a:r>
              <a:rPr lang="el-GR" sz="1200" kern="1200" dirty="0">
                <a:solidFill>
                  <a:schemeClr val="tx1"/>
                </a:solidFill>
                <a:effectLst/>
                <a:latin typeface="+mn-lt"/>
                <a:ea typeface="+mn-ea"/>
                <a:cs typeface="+mn-cs"/>
              </a:rPr>
              <a:t> </a:t>
            </a:r>
          </a:p>
          <a:p>
            <a:r>
              <a:rPr lang="el-GR" sz="1200" kern="1200" dirty="0">
                <a:solidFill>
                  <a:schemeClr val="tx1"/>
                </a:solidFill>
                <a:effectLst/>
                <a:latin typeface="+mn-lt"/>
                <a:ea typeface="+mn-ea"/>
                <a:cs typeface="+mn-cs"/>
              </a:rPr>
              <a:t>Ο/Η εκπαιδευτικός αναφέρει ότι αυτές οι έννοιες δεν μας βοηθούν να εξηγήσουμε με έναν ομοιόμορφο τρόπο τις αλλαγές που συμβαίνουν στα διάφορα συστήματα και για αυτό τον λόγο στη μελέτη τους θα χρησιμοποιήσουν μια άλλη έννοια. Εισάγεται και αναγράφεται ο όρος </a:t>
            </a:r>
            <a:r>
              <a:rPr lang="el-GR" sz="1200" b="1" kern="1200" dirty="0">
                <a:solidFill>
                  <a:schemeClr val="tx1"/>
                </a:solidFill>
                <a:effectLst/>
                <a:latin typeface="+mn-lt"/>
                <a:ea typeface="+mn-ea"/>
                <a:cs typeface="+mn-cs"/>
              </a:rPr>
              <a:t>ενέργεια </a:t>
            </a:r>
            <a:r>
              <a:rPr lang="el-GR" sz="1200" kern="1200" dirty="0">
                <a:solidFill>
                  <a:schemeClr val="tx1"/>
                </a:solidFill>
                <a:effectLst/>
                <a:latin typeface="+mn-lt"/>
                <a:ea typeface="+mn-ea"/>
                <a:cs typeface="+mn-cs"/>
              </a:rPr>
              <a:t>(χωρίς να οριστεί)</a:t>
            </a:r>
            <a:r>
              <a:rPr lang="el-GR" sz="1200" b="1"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 Τονίζεται ότι η ενέργεια χαρακτηρίζει τα διάφορα συστήματα και ότι  έχει κάποιες </a:t>
            </a:r>
            <a:r>
              <a:rPr lang="el-GR" sz="1200" b="1" kern="1200" dirty="0">
                <a:solidFill>
                  <a:schemeClr val="tx1"/>
                </a:solidFill>
                <a:effectLst/>
                <a:latin typeface="+mn-lt"/>
                <a:ea typeface="+mn-ea"/>
                <a:cs typeface="+mn-cs"/>
              </a:rPr>
              <a:t>ιδιότητες</a:t>
            </a:r>
            <a:r>
              <a:rPr lang="el-GR" sz="1200" kern="1200" dirty="0">
                <a:solidFill>
                  <a:schemeClr val="tx1"/>
                </a:solidFill>
                <a:effectLst/>
                <a:latin typeface="+mn-lt"/>
                <a:ea typeface="+mn-ea"/>
                <a:cs typeface="+mn-cs"/>
              </a:rPr>
              <a:t>, που μας βοηθούν να περιγράφουμε και να εξηγούμε τις διάφορες αλλαγές που συμβαίνουν σε αυτά με ομοιόμορφο τρόπο. </a:t>
            </a:r>
          </a:p>
          <a:p>
            <a:endParaRPr lang="el-GR"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Για να μπορούμε να ερμηνεύουμε με ενιαίο τρόπο διάφορες αλλαγές που συμβαίνουν σε διάφορα συστήματα, θα χρησιμοποιούμε την έννοια της </a:t>
            </a:r>
            <a:r>
              <a:rPr lang="el-GR" sz="1200" b="1" i="1" kern="1200" dirty="0">
                <a:solidFill>
                  <a:schemeClr val="tx1"/>
                </a:solidFill>
                <a:effectLst/>
                <a:latin typeface="+mn-lt"/>
                <a:ea typeface="+mn-ea"/>
                <a:cs typeface="+mn-cs"/>
              </a:rPr>
              <a:t>ενέργειας</a:t>
            </a:r>
            <a:r>
              <a:rPr lang="el-GR" sz="1200" kern="1200" dirty="0">
                <a:solidFill>
                  <a:schemeClr val="tx1"/>
                </a:solidFill>
                <a:effectLst/>
                <a:latin typeface="+mn-lt"/>
                <a:ea typeface="+mn-ea"/>
                <a:cs typeface="+mn-cs"/>
              </a:rPr>
              <a:t>.</a:t>
            </a:r>
            <a:endParaRPr lang="en-CY"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 </a:t>
            </a:r>
            <a:endParaRPr lang="en-CY"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Η ενέργεια έχει κάποιες ιδιότητες, που μας βοηθούν να ερμηνεύουμε τις αλλαγές με έναν κοινό τρόπο.  Μια ιδιότητα της ενέργειας είναι ότι</a:t>
            </a:r>
            <a:r>
              <a:rPr lang="el-GR" sz="1200" i="1" kern="1200" dirty="0">
                <a:solidFill>
                  <a:schemeClr val="tx1"/>
                </a:solidFill>
                <a:effectLst/>
                <a:latin typeface="+mn-lt"/>
                <a:ea typeface="+mn-ea"/>
                <a:cs typeface="+mn-cs"/>
              </a:rPr>
              <a:t>:</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6</a:t>
            </a:fld>
            <a:endParaRPr lang="en-CY"/>
          </a:p>
        </p:txBody>
      </p:sp>
    </p:spTree>
    <p:extLst>
      <p:ext uri="{BB962C8B-B14F-4D97-AF65-F5344CB8AC3E}">
        <p14:creationId xmlns:p14="http://schemas.microsoft.com/office/powerpoint/2010/main" val="2235668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 βάση την πιο πάνω ιδιότητα της ενέργειας ο/η εκπαιδευτικός ζητά από τα παιδιά να εντοπίσουν τα μέρη του συστήματος μπαταρία-ρολόι, στα οποία η ενέργεια ήταν αποθηκευμένη  πριν και ύστερα από την αλλαγή. Αναμένεται  ότι θα επισημάνουν ότι πριν από την αλλαγή η ενέργεια ήταν αποθηκευμένη στην μπαταρία και ύστερα από την αλλαγή στους κινούμενους δείκτες του ρολογιού. Τα συγκεκριμένα μέρη σημειώνονται από τις ομάδες στα αντίστοιχα ορθογώνια στην Εργασία 2 για το συγκεκριμένο σύστημα. Με τον ίδιο τρόπο συμπληρώνονται οι αντίστοιχες πληροφορίες για τα υπόλοιπα συστήματα:</a:t>
            </a: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7</a:t>
            </a:fld>
            <a:endParaRPr lang="en-CY"/>
          </a:p>
        </p:txBody>
      </p:sp>
    </p:spTree>
    <p:extLst>
      <p:ext uri="{BB962C8B-B14F-4D97-AF65-F5344CB8AC3E}">
        <p14:creationId xmlns:p14="http://schemas.microsoft.com/office/powerpoint/2010/main" val="1607451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11</a:t>
            </a:fld>
            <a:endParaRPr lang="en-CY"/>
          </a:p>
        </p:txBody>
      </p:sp>
    </p:spTree>
    <p:extLst>
      <p:ext uri="{BB962C8B-B14F-4D97-AF65-F5344CB8AC3E}">
        <p14:creationId xmlns:p14="http://schemas.microsoft.com/office/powerpoint/2010/main" val="2919609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Κατά την ανακοίνωση των πιο πάνω αποτελεσμάτων τονίζεται  ότι πριν από την κάθε αλλαγή η ενέργεια ήταν αποθηκευμένη σε κάποια μέρη του συστήματος και μετά την αλλαγή βρίσκεται αποθηκευμένη σε κάποια άλλα. Με αφορμή αυτή τη διαπίστωση, ο/η εκπαιδευτικός εισάγει τη δεύτερη ιδιότητα της ενέργειας, την οποία καταγράφει στον πίνακα.</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 την εισαγωγή και της δεύτερης ιδιότητας της ενέργειας τονίζεται ότι, </a:t>
            </a:r>
            <a:r>
              <a:rPr lang="el-GR" sz="1200" b="1" i="1" kern="1200" dirty="0">
                <a:solidFill>
                  <a:schemeClr val="tx1"/>
                </a:solidFill>
                <a:effectLst/>
                <a:latin typeface="+mn-lt"/>
                <a:ea typeface="+mn-ea"/>
                <a:cs typeface="+mn-cs"/>
              </a:rPr>
              <a:t>όταν η ενέργεια διαδίδεται για να αποθηκευτεί από ένα μέρος του συστήματος σε άλλο, συμβαίνουν αλλαγές σε αυτό. </a:t>
            </a:r>
            <a:endParaRPr lang="en-CY"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Y" sz="1200" kern="1200" dirty="0">
              <a:solidFill>
                <a:schemeClr val="tx1"/>
              </a:solidFill>
              <a:effectLst/>
              <a:latin typeface="+mn-lt"/>
              <a:ea typeface="+mn-ea"/>
              <a:cs typeface="+mn-cs"/>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12</a:t>
            </a:fld>
            <a:endParaRPr lang="en-CY"/>
          </a:p>
        </p:txBody>
      </p:sp>
    </p:spTree>
    <p:extLst>
      <p:ext uri="{BB962C8B-B14F-4D97-AF65-F5344CB8AC3E}">
        <p14:creationId xmlns:p14="http://schemas.microsoft.com/office/powerpoint/2010/main" val="1297928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Τα παιδιά μελετούν τις πληροφορίες που περιλαμβάνονται στον πίνακα που συνοδεύει την Ερώτηση 2 (</a:t>
            </a:r>
            <a:r>
              <a:rPr lang="el-GR" sz="1200" i="1" kern="1200" dirty="0">
                <a:solidFill>
                  <a:schemeClr val="tx1"/>
                </a:solidFill>
                <a:effectLst/>
                <a:latin typeface="+mn-lt"/>
                <a:ea typeface="+mn-ea"/>
                <a:cs typeface="+mn-cs"/>
              </a:rPr>
              <a:t>βλ. ΦΥΛΛΟ ΕΡΓΑΣΙΑΣ 1</a:t>
            </a:r>
            <a:r>
              <a:rPr lang="el-GR" sz="1200" kern="1200" dirty="0">
                <a:solidFill>
                  <a:schemeClr val="tx1"/>
                </a:solidFill>
                <a:effectLst/>
                <a:latin typeface="+mn-lt"/>
                <a:ea typeface="+mn-ea"/>
                <a:cs typeface="+mn-cs"/>
              </a:rPr>
              <a:t>) και ακολουθεί συζήτηση, στην οποία εισάγεται και καταγράφεται στον πίνακα ο όρος </a:t>
            </a:r>
            <a:r>
              <a:rPr lang="el-GR" sz="1200" b="1" kern="1200" dirty="0">
                <a:solidFill>
                  <a:schemeClr val="tx1"/>
                </a:solidFill>
                <a:effectLst/>
                <a:latin typeface="+mn-lt"/>
                <a:ea typeface="+mn-ea"/>
                <a:cs typeface="+mn-cs"/>
              </a:rPr>
              <a:t>διεργασίες διάδοσης ενέργειας </a:t>
            </a:r>
            <a:r>
              <a:rPr lang="el-GR" sz="1200" kern="1200" dirty="0">
                <a:solidFill>
                  <a:schemeClr val="tx1"/>
                </a:solidFill>
                <a:effectLst/>
                <a:latin typeface="+mn-lt"/>
                <a:ea typeface="+mn-ea"/>
                <a:cs typeface="+mn-cs"/>
              </a:rPr>
              <a:t>και απαριθμούνται οι πιο κάτω διεργασίες:</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Ο/Η εκπαιδευτικός τονίζει στα παιδιά ότι οι διεργασίες διάδοσης ενέργειας θα τα βοηθήσουν στα επόμενα μαθήματα να καταγράφουν και να επεξηγούν την πορεία της ενέργειας κατά τη διάρκεια των αλλαγών που συμβαίνουν στα διάφορα συστήματα. </a:t>
            </a:r>
            <a:endParaRPr lang="en-CY"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Y" dirty="0">
              <a:effectLst/>
            </a:endParaRPr>
          </a:p>
          <a:p>
            <a:endParaRPr lang="en-CY" dirty="0"/>
          </a:p>
        </p:txBody>
      </p:sp>
      <p:sp>
        <p:nvSpPr>
          <p:cNvPr id="4" name="Slide Number Placeholder 3"/>
          <p:cNvSpPr>
            <a:spLocks noGrp="1"/>
          </p:cNvSpPr>
          <p:nvPr>
            <p:ph type="sldNum" sz="quarter" idx="5"/>
          </p:nvPr>
        </p:nvSpPr>
        <p:spPr/>
        <p:txBody>
          <a:bodyPr/>
          <a:lstStyle/>
          <a:p>
            <a:fld id="{1FD2C639-4C0B-4BD1-B1D5-E2E0C62B28CE}" type="slidenum">
              <a:rPr lang="en-CY" smtClean="0"/>
              <a:t>13</a:t>
            </a:fld>
            <a:endParaRPr lang="en-CY"/>
          </a:p>
        </p:txBody>
      </p:sp>
    </p:spTree>
    <p:extLst>
      <p:ext uri="{BB962C8B-B14F-4D97-AF65-F5344CB8AC3E}">
        <p14:creationId xmlns:p14="http://schemas.microsoft.com/office/powerpoint/2010/main" val="173863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62A5-BC7F-44DF-87B2-F43B0F1D26F1}"/>
              </a:ext>
            </a:extLst>
          </p:cNvPr>
          <p:cNvSpPr>
            <a:spLocks noGrp="1"/>
          </p:cNvSpPr>
          <p:nvPr>
            <p:ph type="ctrTitle"/>
          </p:nvPr>
        </p:nvSpPr>
        <p:spPr/>
        <p:txBody>
          <a:bodyPr/>
          <a:lstStyle/>
          <a:p>
            <a:r>
              <a:rPr lang="el-GR" dirty="0"/>
              <a:t>ΕΝΕΡΓΕΙΑ</a:t>
            </a:r>
            <a:endParaRPr lang="en-CY" dirty="0"/>
          </a:p>
        </p:txBody>
      </p:sp>
      <p:sp>
        <p:nvSpPr>
          <p:cNvPr id="3" name="Subtitle 2">
            <a:extLst>
              <a:ext uri="{FF2B5EF4-FFF2-40B4-BE49-F238E27FC236}">
                <a16:creationId xmlns:a16="http://schemas.microsoft.com/office/drawing/2014/main" id="{667AC5F2-5A38-48A3-9BFC-61775916AE9C}"/>
              </a:ext>
            </a:extLst>
          </p:cNvPr>
          <p:cNvSpPr>
            <a:spLocks noGrp="1"/>
          </p:cNvSpPr>
          <p:nvPr>
            <p:ph type="subTitle" idx="1"/>
          </p:nvPr>
        </p:nvSpPr>
        <p:spPr/>
        <p:txBody>
          <a:bodyPr/>
          <a:lstStyle/>
          <a:p>
            <a:r>
              <a:rPr lang="el-GR" dirty="0"/>
              <a:t>Αλλαγές στα συστήματα </a:t>
            </a:r>
            <a:r>
              <a:rPr lang="en-US"/>
              <a:t>- </a:t>
            </a:r>
            <a:r>
              <a:rPr lang="el-GR" dirty="0"/>
              <a:t>Διάδοση της ενέργειας</a:t>
            </a:r>
          </a:p>
          <a:p>
            <a:r>
              <a:rPr lang="el-GR" dirty="0"/>
              <a:t>ΜΑΘΗΜΑ 1</a:t>
            </a:r>
          </a:p>
          <a:p>
            <a:endParaRPr lang="en-CY" dirty="0"/>
          </a:p>
        </p:txBody>
      </p:sp>
    </p:spTree>
    <p:extLst>
      <p:ext uri="{BB962C8B-B14F-4D97-AF65-F5344CB8AC3E}">
        <p14:creationId xmlns:p14="http://schemas.microsoft.com/office/powerpoint/2010/main" val="342675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4951-F9A9-4AD2-86D8-11D28AB992F2}"/>
              </a:ext>
            </a:extLst>
          </p:cNvPr>
          <p:cNvSpPr>
            <a:spLocks noGrp="1"/>
          </p:cNvSpPr>
          <p:nvPr>
            <p:ph type="title"/>
          </p:nvPr>
        </p:nvSpPr>
        <p:spPr/>
        <p:txBody>
          <a:bodyPr>
            <a:normAutofit/>
          </a:bodyPr>
          <a:lstStyle/>
          <a:p>
            <a:r>
              <a:rPr lang="el-GR" sz="2000" b="1" dirty="0"/>
              <a:t>2. </a:t>
            </a:r>
            <a:r>
              <a:rPr lang="el-GR" sz="2000" dirty="0"/>
              <a:t>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a:t>
            </a:r>
            <a:endParaRPr lang="en-CY" sz="2000" dirty="0"/>
          </a:p>
        </p:txBody>
      </p:sp>
      <p:sp>
        <p:nvSpPr>
          <p:cNvPr id="3" name="Content Placeholder 2">
            <a:extLst>
              <a:ext uri="{FF2B5EF4-FFF2-40B4-BE49-F238E27FC236}">
                <a16:creationId xmlns:a16="http://schemas.microsoft.com/office/drawing/2014/main" id="{C681664A-7F52-4129-8DC0-B164420BFEEE}"/>
              </a:ext>
            </a:extLst>
          </p:cNvPr>
          <p:cNvSpPr>
            <a:spLocks noGrp="1"/>
          </p:cNvSpPr>
          <p:nvPr>
            <p:ph idx="1"/>
          </p:nvPr>
        </p:nvSpPr>
        <p:spPr>
          <a:xfrm>
            <a:off x="677334" y="2160590"/>
            <a:ext cx="8596668" cy="819678"/>
          </a:xfrm>
        </p:spPr>
        <p:txBody>
          <a:bodyPr>
            <a:normAutofit fontScale="92500"/>
          </a:bodyPr>
          <a:lstStyle/>
          <a:p>
            <a:r>
              <a:rPr lang="el-GR" sz="2000" b="1" u="sng" dirty="0"/>
              <a:t>Σύστημα: Οινόπνευμα - οξυγόνο - νερό</a:t>
            </a:r>
          </a:p>
          <a:p>
            <a:pPr marL="0" indent="0">
              <a:buNone/>
            </a:pPr>
            <a:r>
              <a:rPr lang="el-GR" sz="2000" dirty="0"/>
              <a:t>	</a:t>
            </a:r>
            <a:r>
              <a:rPr lang="el-GR" sz="2000" u="sng" dirty="0"/>
              <a:t>Πριν από την αλλαγή</a:t>
            </a:r>
            <a:r>
              <a:rPr lang="el-GR" sz="2000" dirty="0"/>
              <a:t>								</a:t>
            </a:r>
            <a:r>
              <a:rPr lang="el-GR" sz="2000" u="sng" dirty="0"/>
              <a:t>Μετά την αλλαγή</a:t>
            </a:r>
            <a:r>
              <a:rPr lang="el-GR" sz="2000" dirty="0"/>
              <a:t>	</a:t>
            </a:r>
            <a:endParaRPr lang="el-GR" sz="2000" u="sng" dirty="0"/>
          </a:p>
          <a:p>
            <a:pPr marL="0" indent="0">
              <a:buNone/>
            </a:pPr>
            <a:endParaRPr lang="el-GR" dirty="0"/>
          </a:p>
        </p:txBody>
      </p:sp>
      <p:sp>
        <p:nvSpPr>
          <p:cNvPr id="13" name="TextBox 12">
            <a:extLst>
              <a:ext uri="{FF2B5EF4-FFF2-40B4-BE49-F238E27FC236}">
                <a16:creationId xmlns:a16="http://schemas.microsoft.com/office/drawing/2014/main" id="{F1CC796D-1D8F-4700-B144-B00099E267B9}"/>
              </a:ext>
            </a:extLst>
          </p:cNvPr>
          <p:cNvSpPr txBox="1"/>
          <p:nvPr/>
        </p:nvSpPr>
        <p:spPr>
          <a:xfrm>
            <a:off x="1168400" y="3210458"/>
            <a:ext cx="2319867" cy="989009"/>
          </a:xfrm>
          <a:prstGeom prst="rect">
            <a:avLst/>
          </a:prstGeom>
          <a:noFill/>
        </p:spPr>
        <p:txBody>
          <a:bodyPr wrap="square" rtlCol="0">
            <a:spAutoFit/>
          </a:bodyPr>
          <a:lstStyle/>
          <a:p>
            <a:endParaRPr lang="en-CY" dirty="0"/>
          </a:p>
        </p:txBody>
      </p:sp>
      <p:sp>
        <p:nvSpPr>
          <p:cNvPr id="14" name="TextBox 13">
            <a:extLst>
              <a:ext uri="{FF2B5EF4-FFF2-40B4-BE49-F238E27FC236}">
                <a16:creationId xmlns:a16="http://schemas.microsoft.com/office/drawing/2014/main" id="{173B0A14-4872-44E3-A3D3-A97F71D9178C}"/>
              </a:ext>
            </a:extLst>
          </p:cNvPr>
          <p:cNvSpPr txBox="1"/>
          <p:nvPr/>
        </p:nvSpPr>
        <p:spPr>
          <a:xfrm>
            <a:off x="1320800" y="3362858"/>
            <a:ext cx="2319867" cy="989009"/>
          </a:xfrm>
          <a:prstGeom prst="rect">
            <a:avLst/>
          </a:prstGeom>
          <a:noFill/>
        </p:spPr>
        <p:txBody>
          <a:bodyPr wrap="square" rtlCol="0">
            <a:spAutoFit/>
          </a:bodyPr>
          <a:lstStyle/>
          <a:p>
            <a:endParaRPr lang="en-CY" dirty="0"/>
          </a:p>
        </p:txBody>
      </p:sp>
      <p:sp>
        <p:nvSpPr>
          <p:cNvPr id="16" name="TextBox 15">
            <a:extLst>
              <a:ext uri="{FF2B5EF4-FFF2-40B4-BE49-F238E27FC236}">
                <a16:creationId xmlns:a16="http://schemas.microsoft.com/office/drawing/2014/main" id="{2BC366E6-BB42-4E16-AF86-3A59B4F2EB0B}"/>
              </a:ext>
            </a:extLst>
          </p:cNvPr>
          <p:cNvSpPr txBox="1"/>
          <p:nvPr/>
        </p:nvSpPr>
        <p:spPr>
          <a:xfrm>
            <a:off x="1168400" y="3223953"/>
            <a:ext cx="2319867" cy="989009"/>
          </a:xfrm>
          <a:prstGeom prst="rect">
            <a:avLst/>
          </a:prstGeom>
          <a:noFill/>
        </p:spPr>
        <p:txBody>
          <a:bodyPr wrap="square" rtlCol="0">
            <a:spAutoFit/>
          </a:bodyPr>
          <a:lstStyle/>
          <a:p>
            <a:endParaRPr lang="en-CY" dirty="0"/>
          </a:p>
        </p:txBody>
      </p:sp>
      <p:grpSp>
        <p:nvGrpSpPr>
          <p:cNvPr id="40" name="Group 39">
            <a:extLst>
              <a:ext uri="{FF2B5EF4-FFF2-40B4-BE49-F238E27FC236}">
                <a16:creationId xmlns:a16="http://schemas.microsoft.com/office/drawing/2014/main" id="{DDFB147D-8DA7-4421-BD94-E9C378AFA316}"/>
              </a:ext>
            </a:extLst>
          </p:cNvPr>
          <p:cNvGrpSpPr/>
          <p:nvPr/>
        </p:nvGrpSpPr>
        <p:grpSpPr>
          <a:xfrm>
            <a:off x="1168401" y="3173153"/>
            <a:ext cx="7535334" cy="1060979"/>
            <a:chOff x="0" y="0"/>
            <a:chExt cx="4993005" cy="581025"/>
          </a:xfrm>
        </p:grpSpPr>
        <p:sp>
          <p:nvSpPr>
            <p:cNvPr id="41" name="Rectangle 40">
              <a:extLst>
                <a:ext uri="{FF2B5EF4-FFF2-40B4-BE49-F238E27FC236}">
                  <a16:creationId xmlns:a16="http://schemas.microsoft.com/office/drawing/2014/main" id="{5ACB4F5E-7354-4F5C-B5E0-02E5274E9A1C}"/>
                </a:ext>
              </a:extLst>
            </p:cNvPr>
            <p:cNvSpPr>
              <a:spLocks/>
            </p:cNvSpPr>
            <p:nvPr/>
          </p:nvSpPr>
          <p:spPr>
            <a:xfrm>
              <a:off x="0" y="38100"/>
              <a:ext cx="1466850"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2" name="Pentagon 326">
              <a:extLst>
                <a:ext uri="{FF2B5EF4-FFF2-40B4-BE49-F238E27FC236}">
                  <a16:creationId xmlns:a16="http://schemas.microsoft.com/office/drawing/2014/main" id="{8BCC3E39-36A1-4D51-B3CE-7DAC67E671A4}"/>
                </a:ext>
              </a:extLst>
            </p:cNvPr>
            <p:cNvSpPr>
              <a:spLocks/>
            </p:cNvSpPr>
            <p:nvPr/>
          </p:nvSpPr>
          <p:spPr>
            <a:xfrm>
              <a:off x="1882140" y="38100"/>
              <a:ext cx="1419225" cy="54292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3" name="Rectangle 42">
              <a:extLst>
                <a:ext uri="{FF2B5EF4-FFF2-40B4-BE49-F238E27FC236}">
                  <a16:creationId xmlns:a16="http://schemas.microsoft.com/office/drawing/2014/main" id="{1D98B222-89CC-41D6-B796-26D2AADB49DF}"/>
                </a:ext>
              </a:extLst>
            </p:cNvPr>
            <p:cNvSpPr>
              <a:spLocks/>
            </p:cNvSpPr>
            <p:nvPr/>
          </p:nvSpPr>
          <p:spPr>
            <a:xfrm>
              <a:off x="3611880" y="0"/>
              <a:ext cx="1381125"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grpSp>
      <p:sp>
        <p:nvSpPr>
          <p:cNvPr id="44" name="TextBox 43">
            <a:extLst>
              <a:ext uri="{FF2B5EF4-FFF2-40B4-BE49-F238E27FC236}">
                <a16:creationId xmlns:a16="http://schemas.microsoft.com/office/drawing/2014/main" id="{5350E119-CDE4-4EEE-973A-AD4BA1260354}"/>
              </a:ext>
            </a:extLst>
          </p:cNvPr>
          <p:cNvSpPr txBox="1"/>
          <p:nvPr/>
        </p:nvSpPr>
        <p:spPr>
          <a:xfrm>
            <a:off x="1168400" y="3429000"/>
            <a:ext cx="2319868" cy="707886"/>
          </a:xfrm>
          <a:prstGeom prst="rect">
            <a:avLst/>
          </a:prstGeom>
          <a:noFill/>
        </p:spPr>
        <p:txBody>
          <a:bodyPr wrap="square" rtlCol="0">
            <a:spAutoFit/>
          </a:bodyPr>
          <a:lstStyle/>
          <a:p>
            <a:pPr algn="ctr"/>
            <a:r>
              <a:rPr lang="el-GR" sz="2000" b="1" dirty="0"/>
              <a:t>Οινόπνευμα – οξυγόνο</a:t>
            </a:r>
            <a:endParaRPr lang="en-CY" sz="2000" b="1" dirty="0"/>
          </a:p>
        </p:txBody>
      </p:sp>
      <p:sp>
        <p:nvSpPr>
          <p:cNvPr id="45" name="TextBox 44">
            <a:extLst>
              <a:ext uri="{FF2B5EF4-FFF2-40B4-BE49-F238E27FC236}">
                <a16:creationId xmlns:a16="http://schemas.microsoft.com/office/drawing/2014/main" id="{0E91B2A1-AD05-43A3-955D-51E7B7EC938D}"/>
              </a:ext>
            </a:extLst>
          </p:cNvPr>
          <p:cNvSpPr txBox="1"/>
          <p:nvPr/>
        </p:nvSpPr>
        <p:spPr>
          <a:xfrm>
            <a:off x="7208195" y="3468801"/>
            <a:ext cx="906715" cy="400110"/>
          </a:xfrm>
          <a:prstGeom prst="rect">
            <a:avLst/>
          </a:prstGeom>
          <a:noFill/>
        </p:spPr>
        <p:txBody>
          <a:bodyPr wrap="square" rtlCol="0">
            <a:spAutoFit/>
          </a:bodyPr>
          <a:lstStyle/>
          <a:p>
            <a:r>
              <a:rPr lang="el-GR" sz="2000" b="1" dirty="0"/>
              <a:t>νερό</a:t>
            </a:r>
            <a:endParaRPr lang="en-CY" sz="2000" b="1" dirty="0"/>
          </a:p>
        </p:txBody>
      </p:sp>
    </p:spTree>
    <p:extLst>
      <p:ext uri="{BB962C8B-B14F-4D97-AF65-F5344CB8AC3E}">
        <p14:creationId xmlns:p14="http://schemas.microsoft.com/office/powerpoint/2010/main" val="206287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4951-F9A9-4AD2-86D8-11D28AB992F2}"/>
              </a:ext>
            </a:extLst>
          </p:cNvPr>
          <p:cNvSpPr>
            <a:spLocks noGrp="1"/>
          </p:cNvSpPr>
          <p:nvPr>
            <p:ph type="title"/>
          </p:nvPr>
        </p:nvSpPr>
        <p:spPr/>
        <p:txBody>
          <a:bodyPr>
            <a:normAutofit/>
          </a:bodyPr>
          <a:lstStyle/>
          <a:p>
            <a:r>
              <a:rPr lang="el-GR" sz="2000" b="1" dirty="0"/>
              <a:t>2. </a:t>
            </a:r>
            <a:r>
              <a:rPr lang="el-GR" sz="2000" dirty="0"/>
              <a:t>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a:t>
            </a:r>
            <a:endParaRPr lang="en-CY" sz="2000" dirty="0"/>
          </a:p>
        </p:txBody>
      </p:sp>
      <p:sp>
        <p:nvSpPr>
          <p:cNvPr id="3" name="Content Placeholder 2">
            <a:extLst>
              <a:ext uri="{FF2B5EF4-FFF2-40B4-BE49-F238E27FC236}">
                <a16:creationId xmlns:a16="http://schemas.microsoft.com/office/drawing/2014/main" id="{C681664A-7F52-4129-8DC0-B164420BFEEE}"/>
              </a:ext>
            </a:extLst>
          </p:cNvPr>
          <p:cNvSpPr>
            <a:spLocks noGrp="1"/>
          </p:cNvSpPr>
          <p:nvPr>
            <p:ph idx="1"/>
          </p:nvPr>
        </p:nvSpPr>
        <p:spPr>
          <a:xfrm>
            <a:off x="677334" y="2160590"/>
            <a:ext cx="8596668" cy="819678"/>
          </a:xfrm>
        </p:spPr>
        <p:txBody>
          <a:bodyPr>
            <a:normAutofit fontScale="92500"/>
          </a:bodyPr>
          <a:lstStyle/>
          <a:p>
            <a:r>
              <a:rPr lang="el-GR" sz="2000" b="1" u="sng" dirty="0"/>
              <a:t>Σύστημα: Άνθρωπος - κιβώτιο</a:t>
            </a:r>
          </a:p>
          <a:p>
            <a:pPr marL="0" indent="0">
              <a:buNone/>
            </a:pPr>
            <a:r>
              <a:rPr lang="el-GR" sz="2000" dirty="0"/>
              <a:t>	</a:t>
            </a:r>
            <a:r>
              <a:rPr lang="el-GR" sz="2000" u="sng" dirty="0"/>
              <a:t>Πριν από την αλλαγή</a:t>
            </a:r>
            <a:r>
              <a:rPr lang="el-GR" sz="2000" dirty="0"/>
              <a:t>								</a:t>
            </a:r>
            <a:r>
              <a:rPr lang="el-GR" sz="2000" u="sng" dirty="0"/>
              <a:t>Μετά την αλλαγή</a:t>
            </a:r>
            <a:r>
              <a:rPr lang="el-GR" sz="2000" dirty="0"/>
              <a:t>	</a:t>
            </a:r>
            <a:endParaRPr lang="el-GR" sz="2000" u="sng" dirty="0"/>
          </a:p>
          <a:p>
            <a:pPr marL="0" indent="0">
              <a:buNone/>
            </a:pPr>
            <a:endParaRPr lang="el-GR" dirty="0"/>
          </a:p>
        </p:txBody>
      </p:sp>
      <p:sp>
        <p:nvSpPr>
          <p:cNvPr id="13" name="TextBox 12">
            <a:extLst>
              <a:ext uri="{FF2B5EF4-FFF2-40B4-BE49-F238E27FC236}">
                <a16:creationId xmlns:a16="http://schemas.microsoft.com/office/drawing/2014/main" id="{F1CC796D-1D8F-4700-B144-B00099E267B9}"/>
              </a:ext>
            </a:extLst>
          </p:cNvPr>
          <p:cNvSpPr txBox="1"/>
          <p:nvPr/>
        </p:nvSpPr>
        <p:spPr>
          <a:xfrm>
            <a:off x="1168400" y="3210458"/>
            <a:ext cx="2319867" cy="989009"/>
          </a:xfrm>
          <a:prstGeom prst="rect">
            <a:avLst/>
          </a:prstGeom>
          <a:noFill/>
        </p:spPr>
        <p:txBody>
          <a:bodyPr wrap="square" rtlCol="0">
            <a:spAutoFit/>
          </a:bodyPr>
          <a:lstStyle/>
          <a:p>
            <a:endParaRPr lang="en-CY" dirty="0"/>
          </a:p>
        </p:txBody>
      </p:sp>
      <p:sp>
        <p:nvSpPr>
          <p:cNvPr id="14" name="TextBox 13">
            <a:extLst>
              <a:ext uri="{FF2B5EF4-FFF2-40B4-BE49-F238E27FC236}">
                <a16:creationId xmlns:a16="http://schemas.microsoft.com/office/drawing/2014/main" id="{173B0A14-4872-44E3-A3D3-A97F71D9178C}"/>
              </a:ext>
            </a:extLst>
          </p:cNvPr>
          <p:cNvSpPr txBox="1"/>
          <p:nvPr/>
        </p:nvSpPr>
        <p:spPr>
          <a:xfrm>
            <a:off x="1320800" y="3362858"/>
            <a:ext cx="2319867" cy="989009"/>
          </a:xfrm>
          <a:prstGeom prst="rect">
            <a:avLst/>
          </a:prstGeom>
          <a:noFill/>
        </p:spPr>
        <p:txBody>
          <a:bodyPr wrap="square" rtlCol="0">
            <a:spAutoFit/>
          </a:bodyPr>
          <a:lstStyle/>
          <a:p>
            <a:endParaRPr lang="en-CY" dirty="0"/>
          </a:p>
        </p:txBody>
      </p:sp>
      <p:sp>
        <p:nvSpPr>
          <p:cNvPr id="16" name="TextBox 15">
            <a:extLst>
              <a:ext uri="{FF2B5EF4-FFF2-40B4-BE49-F238E27FC236}">
                <a16:creationId xmlns:a16="http://schemas.microsoft.com/office/drawing/2014/main" id="{2BC366E6-BB42-4E16-AF86-3A59B4F2EB0B}"/>
              </a:ext>
            </a:extLst>
          </p:cNvPr>
          <p:cNvSpPr txBox="1"/>
          <p:nvPr/>
        </p:nvSpPr>
        <p:spPr>
          <a:xfrm>
            <a:off x="1168400" y="3223953"/>
            <a:ext cx="2319867" cy="989009"/>
          </a:xfrm>
          <a:prstGeom prst="rect">
            <a:avLst/>
          </a:prstGeom>
          <a:noFill/>
        </p:spPr>
        <p:txBody>
          <a:bodyPr wrap="square" rtlCol="0">
            <a:spAutoFit/>
          </a:bodyPr>
          <a:lstStyle/>
          <a:p>
            <a:endParaRPr lang="en-CY" dirty="0"/>
          </a:p>
        </p:txBody>
      </p:sp>
      <p:grpSp>
        <p:nvGrpSpPr>
          <p:cNvPr id="40" name="Group 39">
            <a:extLst>
              <a:ext uri="{FF2B5EF4-FFF2-40B4-BE49-F238E27FC236}">
                <a16:creationId xmlns:a16="http://schemas.microsoft.com/office/drawing/2014/main" id="{DDFB147D-8DA7-4421-BD94-E9C378AFA316}"/>
              </a:ext>
            </a:extLst>
          </p:cNvPr>
          <p:cNvGrpSpPr/>
          <p:nvPr/>
        </p:nvGrpSpPr>
        <p:grpSpPr>
          <a:xfrm>
            <a:off x="1168398" y="3174472"/>
            <a:ext cx="7535334" cy="1060979"/>
            <a:chOff x="0" y="0"/>
            <a:chExt cx="4993005" cy="581025"/>
          </a:xfrm>
        </p:grpSpPr>
        <p:sp>
          <p:nvSpPr>
            <p:cNvPr id="41" name="Rectangle 40">
              <a:extLst>
                <a:ext uri="{FF2B5EF4-FFF2-40B4-BE49-F238E27FC236}">
                  <a16:creationId xmlns:a16="http://schemas.microsoft.com/office/drawing/2014/main" id="{5ACB4F5E-7354-4F5C-B5E0-02E5274E9A1C}"/>
                </a:ext>
              </a:extLst>
            </p:cNvPr>
            <p:cNvSpPr>
              <a:spLocks/>
            </p:cNvSpPr>
            <p:nvPr/>
          </p:nvSpPr>
          <p:spPr>
            <a:xfrm>
              <a:off x="0" y="38100"/>
              <a:ext cx="1466850"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2" name="Pentagon 326">
              <a:extLst>
                <a:ext uri="{FF2B5EF4-FFF2-40B4-BE49-F238E27FC236}">
                  <a16:creationId xmlns:a16="http://schemas.microsoft.com/office/drawing/2014/main" id="{8BCC3E39-36A1-4D51-B3CE-7DAC67E671A4}"/>
                </a:ext>
              </a:extLst>
            </p:cNvPr>
            <p:cNvSpPr>
              <a:spLocks/>
            </p:cNvSpPr>
            <p:nvPr/>
          </p:nvSpPr>
          <p:spPr>
            <a:xfrm>
              <a:off x="1882140" y="38100"/>
              <a:ext cx="1419225" cy="54292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3" name="Rectangle 42">
              <a:extLst>
                <a:ext uri="{FF2B5EF4-FFF2-40B4-BE49-F238E27FC236}">
                  <a16:creationId xmlns:a16="http://schemas.microsoft.com/office/drawing/2014/main" id="{1D98B222-89CC-41D6-B796-26D2AADB49DF}"/>
                </a:ext>
              </a:extLst>
            </p:cNvPr>
            <p:cNvSpPr>
              <a:spLocks/>
            </p:cNvSpPr>
            <p:nvPr/>
          </p:nvSpPr>
          <p:spPr>
            <a:xfrm>
              <a:off x="3611880" y="0"/>
              <a:ext cx="1381125"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grpSp>
      <p:sp>
        <p:nvSpPr>
          <p:cNvPr id="44" name="TextBox 43">
            <a:extLst>
              <a:ext uri="{FF2B5EF4-FFF2-40B4-BE49-F238E27FC236}">
                <a16:creationId xmlns:a16="http://schemas.microsoft.com/office/drawing/2014/main" id="{5350E119-CDE4-4EEE-973A-AD4BA1260354}"/>
              </a:ext>
            </a:extLst>
          </p:cNvPr>
          <p:cNvSpPr txBox="1"/>
          <p:nvPr/>
        </p:nvSpPr>
        <p:spPr>
          <a:xfrm>
            <a:off x="1168399" y="3532908"/>
            <a:ext cx="2213737" cy="400110"/>
          </a:xfrm>
          <a:prstGeom prst="rect">
            <a:avLst/>
          </a:prstGeom>
          <a:noFill/>
        </p:spPr>
        <p:txBody>
          <a:bodyPr wrap="square" rtlCol="0">
            <a:spAutoFit/>
          </a:bodyPr>
          <a:lstStyle/>
          <a:p>
            <a:pPr algn="ctr"/>
            <a:r>
              <a:rPr lang="el-GR" sz="2000" b="1" dirty="0"/>
              <a:t>άνθρωπος</a:t>
            </a:r>
            <a:endParaRPr lang="en-CY" sz="2000" b="1" dirty="0"/>
          </a:p>
        </p:txBody>
      </p:sp>
      <p:sp>
        <p:nvSpPr>
          <p:cNvPr id="45" name="TextBox 44">
            <a:extLst>
              <a:ext uri="{FF2B5EF4-FFF2-40B4-BE49-F238E27FC236}">
                <a16:creationId xmlns:a16="http://schemas.microsoft.com/office/drawing/2014/main" id="{0E91B2A1-AD05-43A3-955D-51E7B7EC938D}"/>
              </a:ext>
            </a:extLst>
          </p:cNvPr>
          <p:cNvSpPr txBox="1"/>
          <p:nvPr/>
        </p:nvSpPr>
        <p:spPr>
          <a:xfrm>
            <a:off x="7100047" y="3498272"/>
            <a:ext cx="1123005" cy="400110"/>
          </a:xfrm>
          <a:prstGeom prst="rect">
            <a:avLst/>
          </a:prstGeom>
          <a:noFill/>
        </p:spPr>
        <p:txBody>
          <a:bodyPr wrap="square" rtlCol="0">
            <a:spAutoFit/>
          </a:bodyPr>
          <a:lstStyle/>
          <a:p>
            <a:r>
              <a:rPr lang="el-GR" sz="2000" b="1" dirty="0"/>
              <a:t>κιβώτιο</a:t>
            </a:r>
            <a:endParaRPr lang="en-CY" sz="2000" b="1" dirty="0"/>
          </a:p>
        </p:txBody>
      </p:sp>
    </p:spTree>
    <p:extLst>
      <p:ext uri="{BB962C8B-B14F-4D97-AF65-F5344CB8AC3E}">
        <p14:creationId xmlns:p14="http://schemas.microsoft.com/office/powerpoint/2010/main" val="106474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DF1-5349-4109-9722-2DC25DAA7FCA}"/>
              </a:ext>
            </a:extLst>
          </p:cNvPr>
          <p:cNvSpPr>
            <a:spLocks noGrp="1"/>
          </p:cNvSpPr>
          <p:nvPr>
            <p:ph type="title"/>
          </p:nvPr>
        </p:nvSpPr>
        <p:spPr/>
        <p:txBody>
          <a:bodyPr>
            <a:normAutofit/>
          </a:bodyPr>
          <a:lstStyle/>
          <a:p>
            <a:r>
              <a:rPr lang="el-GR" sz="4800" dirty="0"/>
              <a:t>Ιδιότητες της ενέργειας</a:t>
            </a:r>
            <a:endParaRPr lang="en-CY" sz="4800" dirty="0"/>
          </a:p>
        </p:txBody>
      </p:sp>
      <p:sp>
        <p:nvSpPr>
          <p:cNvPr id="3" name="Content Placeholder 2">
            <a:extLst>
              <a:ext uri="{FF2B5EF4-FFF2-40B4-BE49-F238E27FC236}">
                <a16:creationId xmlns:a16="http://schemas.microsoft.com/office/drawing/2014/main" id="{83656D76-5EFC-4D21-A119-0AC7DD162006}"/>
              </a:ext>
            </a:extLst>
          </p:cNvPr>
          <p:cNvSpPr>
            <a:spLocks noGrp="1"/>
          </p:cNvSpPr>
          <p:nvPr>
            <p:ph idx="1"/>
          </p:nvPr>
        </p:nvSpPr>
        <p:spPr/>
        <p:txBody>
          <a:bodyPr/>
          <a:lstStyle/>
          <a:p>
            <a:pPr marL="0" indent="0">
              <a:buNone/>
            </a:pPr>
            <a:r>
              <a:rPr lang="el-GR" sz="4000" i="1" dirty="0"/>
              <a:t>Η ενέργεια:</a:t>
            </a:r>
          </a:p>
          <a:p>
            <a:pPr marL="0" indent="0">
              <a:buNone/>
            </a:pPr>
            <a:endParaRPr lang="el-GR" i="1" dirty="0"/>
          </a:p>
          <a:p>
            <a:r>
              <a:rPr lang="el-GR" sz="2800" i="1" dirty="0"/>
              <a:t>βρίσκεται </a:t>
            </a:r>
            <a:r>
              <a:rPr lang="el-GR" sz="2800" i="1" u="sng" dirty="0"/>
              <a:t>αποθηκευμένη</a:t>
            </a:r>
            <a:r>
              <a:rPr lang="el-GR" sz="2800" i="1" dirty="0"/>
              <a:t> σε διάφορα μέρη του συστήματος.</a:t>
            </a:r>
          </a:p>
          <a:p>
            <a:r>
              <a:rPr lang="el-GR" sz="2800" i="1" dirty="0"/>
              <a:t>μπορεί να </a:t>
            </a:r>
            <a:r>
              <a:rPr lang="el-GR" sz="2800" i="1" u="sng" dirty="0"/>
              <a:t>διαδοθεί</a:t>
            </a:r>
            <a:r>
              <a:rPr lang="el-GR" sz="2800" i="1" dirty="0"/>
              <a:t> από ένα μέρος του συστήματος σε άλλο.</a:t>
            </a:r>
            <a:endParaRPr lang="en-CY" sz="2800" dirty="0"/>
          </a:p>
          <a:p>
            <a:endParaRPr lang="en-CY" sz="2800" dirty="0"/>
          </a:p>
          <a:p>
            <a:endParaRPr lang="en-CY" dirty="0"/>
          </a:p>
        </p:txBody>
      </p:sp>
    </p:spTree>
    <p:extLst>
      <p:ext uri="{BB962C8B-B14F-4D97-AF65-F5344CB8AC3E}">
        <p14:creationId xmlns:p14="http://schemas.microsoft.com/office/powerpoint/2010/main" val="155536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23DA-C684-432C-BA88-13345CBBA20B}"/>
              </a:ext>
            </a:extLst>
          </p:cNvPr>
          <p:cNvSpPr>
            <a:spLocks noGrp="1"/>
          </p:cNvSpPr>
          <p:nvPr>
            <p:ph type="title"/>
          </p:nvPr>
        </p:nvSpPr>
        <p:spPr/>
        <p:txBody>
          <a:bodyPr>
            <a:normAutofit fontScale="90000"/>
          </a:bodyPr>
          <a:lstStyle/>
          <a:p>
            <a:r>
              <a:rPr lang="el-GR" dirty="0"/>
              <a:t>ΕΡΩΤΗΣΗ 1: </a:t>
            </a:r>
            <a:r>
              <a:rPr lang="el-GR" i="1" dirty="0">
                <a:solidFill>
                  <a:schemeClr val="tx1"/>
                </a:solidFill>
              </a:rPr>
              <a:t>Με ποιους τρόπους διαδίδεται η ενέργεια από ένα μέρος του συστήματος σε ένα άλλο;</a:t>
            </a:r>
            <a:br>
              <a:rPr lang="en-CY" dirty="0"/>
            </a:br>
            <a:endParaRPr lang="en-CY" dirty="0"/>
          </a:p>
        </p:txBody>
      </p:sp>
      <p:sp>
        <p:nvSpPr>
          <p:cNvPr id="3" name="Content Placeholder 2">
            <a:extLst>
              <a:ext uri="{FF2B5EF4-FFF2-40B4-BE49-F238E27FC236}">
                <a16:creationId xmlns:a16="http://schemas.microsoft.com/office/drawing/2014/main" id="{31C26C34-9155-48C9-859F-5C194382DF54}"/>
              </a:ext>
            </a:extLst>
          </p:cNvPr>
          <p:cNvSpPr>
            <a:spLocks noGrp="1"/>
          </p:cNvSpPr>
          <p:nvPr>
            <p:ph idx="1"/>
          </p:nvPr>
        </p:nvSpPr>
        <p:spPr/>
        <p:txBody>
          <a:bodyPr/>
          <a:lstStyle/>
          <a:p>
            <a:pPr marL="0" indent="0">
              <a:buNone/>
            </a:pPr>
            <a:endParaRPr lang="el-GR" sz="2800" dirty="0"/>
          </a:p>
          <a:p>
            <a:pPr marL="0" indent="0">
              <a:buNone/>
            </a:pPr>
            <a:r>
              <a:rPr lang="el-GR" sz="2800" u="sng" dirty="0"/>
              <a:t>Διεργασίες διάδοσης θερμότητας:</a:t>
            </a:r>
          </a:p>
          <a:p>
            <a:pPr marL="0" indent="0">
              <a:buNone/>
            </a:pPr>
            <a:endParaRPr lang="el-GR" sz="800" dirty="0"/>
          </a:p>
          <a:p>
            <a:r>
              <a:rPr lang="el-GR" sz="2400" dirty="0"/>
              <a:t>Ηλεκτρισμός</a:t>
            </a:r>
          </a:p>
          <a:p>
            <a:r>
              <a:rPr lang="el-GR" sz="2400" dirty="0"/>
              <a:t>Θερμότητα</a:t>
            </a:r>
          </a:p>
          <a:p>
            <a:r>
              <a:rPr lang="el-GR" sz="2400" dirty="0"/>
              <a:t>Φως</a:t>
            </a:r>
          </a:p>
          <a:p>
            <a:r>
              <a:rPr lang="el-GR" sz="2400" dirty="0"/>
              <a:t>Ήχος</a:t>
            </a:r>
          </a:p>
          <a:p>
            <a:r>
              <a:rPr lang="el-GR" sz="2400" dirty="0"/>
              <a:t>Μηχανικό έργο</a:t>
            </a:r>
            <a:endParaRPr lang="en-CY" sz="2400" dirty="0"/>
          </a:p>
        </p:txBody>
      </p:sp>
    </p:spTree>
    <p:extLst>
      <p:ext uri="{BB962C8B-B14F-4D97-AF65-F5344CB8AC3E}">
        <p14:creationId xmlns:p14="http://schemas.microsoft.com/office/powerpoint/2010/main" val="94446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69ED4A-9B24-4DCF-A975-F0E51412C562}"/>
              </a:ext>
            </a:extLst>
          </p:cNvPr>
          <p:cNvSpPr>
            <a:spLocks noGrp="1"/>
          </p:cNvSpPr>
          <p:nvPr>
            <p:ph idx="1"/>
          </p:nvPr>
        </p:nvSpPr>
        <p:spPr>
          <a:xfrm>
            <a:off x="677334" y="2507312"/>
            <a:ext cx="8596668" cy="1607847"/>
          </a:xfrm>
        </p:spPr>
        <p:txBody>
          <a:bodyPr>
            <a:normAutofit/>
          </a:bodyPr>
          <a:lstStyle/>
          <a:p>
            <a:pPr>
              <a:lnSpc>
                <a:spcPct val="150000"/>
              </a:lnSpc>
              <a:spcBef>
                <a:spcPts val="0"/>
              </a:spcBef>
            </a:pPr>
            <a:r>
              <a:rPr lang="el-GR" dirty="0"/>
              <a:t>Η ενέργεια αρχικά ήταν αποθηκευμένη ________________________, διαδόθηκε μέσω _______________________________ και αποθηκέυτηκε _____________________________, το οποίο ____________________________.</a:t>
            </a:r>
            <a:endParaRPr lang="en-CY" dirty="0"/>
          </a:p>
        </p:txBody>
      </p:sp>
      <p:sp>
        <p:nvSpPr>
          <p:cNvPr id="5" name="Folded Corner 330">
            <a:extLst>
              <a:ext uri="{FF2B5EF4-FFF2-40B4-BE49-F238E27FC236}">
                <a16:creationId xmlns:a16="http://schemas.microsoft.com/office/drawing/2014/main" id="{B00ECDBD-6B46-41EB-9841-7DD1F9A37844}"/>
              </a:ext>
            </a:extLst>
          </p:cNvPr>
          <p:cNvSpPr>
            <a:spLocks noChangeArrowheads="1"/>
          </p:cNvSpPr>
          <p:nvPr/>
        </p:nvSpPr>
        <p:spPr bwMode="auto">
          <a:xfrm>
            <a:off x="1072828" y="692727"/>
            <a:ext cx="8061647" cy="1010661"/>
          </a:xfrm>
          <a:prstGeom prst="foldedCorner">
            <a:avLst>
              <a:gd name="adj" fmla="val 7278"/>
            </a:avLst>
          </a:prstGeom>
          <a:gradFill rotWithShape="0">
            <a:gsLst>
              <a:gs pos="0">
                <a:srgbClr val="FFFFFF"/>
              </a:gs>
              <a:gs pos="100000">
                <a:srgbClr val="E6B9B8"/>
              </a:gs>
            </a:gsLst>
            <a:lin ang="5400000" scaled="1"/>
          </a:gradFill>
          <a:ln w="12700">
            <a:solidFill>
              <a:srgbClr val="D99694"/>
            </a:solidFill>
            <a:round/>
            <a:headEnd/>
            <a:tailEnd/>
          </a:ln>
          <a:effectLst>
            <a:outerShdw dist="28398" dir="3806097" algn="ctr" rotWithShape="0">
              <a:srgbClr val="632523">
                <a:alpha val="50000"/>
              </a:srgbClr>
            </a:outerShdw>
          </a:effec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el-GR" altLang="en-CY"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4.</a:t>
            </a:r>
            <a:r>
              <a:rPr kumimoji="0" lang="el-GR" altLang="en-CY"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l-GR" altLang="en-CY"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Χρησιμοποιώντας τις πρώτες δυο  ιδιότητες της ενέργειας, αλλά και τις γνώσεις για τις διεργασίες διάδοσης ενέργειας, προσπαθήστε να εξηγήσετε,  γιατί παρατηρήθηκαν οι αλλαγές στα  συστήματα που μελετήσατε.   </a:t>
            </a:r>
            <a:endParaRPr kumimoji="0" lang="el-GR" altLang="en-CY" b="0" i="0" u="none" strike="noStrike" cap="none" normalizeH="0" baseline="0" dirty="0">
              <a:ln>
                <a:noFill/>
              </a:ln>
              <a:solidFill>
                <a:schemeClr val="tx1"/>
              </a:solidFill>
              <a:effectLst/>
              <a:latin typeface="Arial" panose="020B0604020202020204" pitchFamily="34" charset="0"/>
            </a:endParaRPr>
          </a:p>
        </p:txBody>
      </p:sp>
      <p:pic>
        <p:nvPicPr>
          <p:cNvPr id="2049" name="Picture 1469">
            <a:extLst>
              <a:ext uri="{FF2B5EF4-FFF2-40B4-BE49-F238E27FC236}">
                <a16:creationId xmlns:a16="http://schemas.microsoft.com/office/drawing/2014/main" id="{BE1DD145-C0BB-435D-AD7B-3AE571DF90E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06151">
            <a:off x="398617" y="625179"/>
            <a:ext cx="557435" cy="65118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718CB0-2230-4D58-882C-C0BB2B89B60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Y"/>
          </a:p>
        </p:txBody>
      </p:sp>
      <p:sp>
        <p:nvSpPr>
          <p:cNvPr id="7" name="Rectangle 5">
            <a:extLst>
              <a:ext uri="{FF2B5EF4-FFF2-40B4-BE49-F238E27FC236}">
                <a16:creationId xmlns:a16="http://schemas.microsoft.com/office/drawing/2014/main" id="{6896FE03-3876-4915-ADCC-C14E53925DE2}"/>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Y"/>
          </a:p>
        </p:txBody>
      </p:sp>
    </p:spTree>
    <p:extLst>
      <p:ext uri="{BB962C8B-B14F-4D97-AF65-F5344CB8AC3E}">
        <p14:creationId xmlns:p14="http://schemas.microsoft.com/office/powerpoint/2010/main" val="1376715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0635BA4-75EF-441A-9479-1DAD8AE8D5E6}"/>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865881" y="4128427"/>
            <a:ext cx="3724780" cy="2729573"/>
          </a:xfrm>
          <a:prstGeom prst="rect">
            <a:avLst/>
          </a:prstGeom>
          <a:noFill/>
          <a:ln>
            <a:noFill/>
          </a:ln>
        </p:spPr>
      </p:pic>
      <p:sp>
        <p:nvSpPr>
          <p:cNvPr id="5" name="Cloud Callout 528">
            <a:extLst>
              <a:ext uri="{FF2B5EF4-FFF2-40B4-BE49-F238E27FC236}">
                <a16:creationId xmlns:a16="http://schemas.microsoft.com/office/drawing/2014/main" id="{EBC704A7-A693-4874-AFF0-BE74AC05FBCC}"/>
              </a:ext>
            </a:extLst>
          </p:cNvPr>
          <p:cNvSpPr>
            <a:spLocks noChangeArrowheads="1"/>
          </p:cNvSpPr>
          <p:nvPr/>
        </p:nvSpPr>
        <p:spPr bwMode="auto">
          <a:xfrm>
            <a:off x="223935" y="0"/>
            <a:ext cx="8733453" cy="3487764"/>
          </a:xfrm>
          <a:prstGeom prst="cloudCallout">
            <a:avLst>
              <a:gd name="adj1" fmla="val -15862"/>
              <a:gd name="adj2" fmla="val 67851"/>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9525">
            <a:solidFill>
              <a:srgbClr val="9BBB59">
                <a:lumMod val="95000"/>
                <a:lumOff val="0"/>
              </a:srgbClr>
            </a:solidFill>
            <a:round/>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algn="just">
              <a:spcAft>
                <a:spcPts val="0"/>
              </a:spcAft>
            </a:pPr>
            <a:r>
              <a:rPr lang="el-GR"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Νιώθω πολύ μπερδεμένος!!! Στη συγκεκριμένη ενότητα μελετούμε πολλά συστήματα τα οποία, φαίνεται ότι δεν έχουν τίποτα κοινό μεταξύ τους. Μελετήσαμε συστήματα που σχετίζονται με τον Ηλεκτρισμό, τη Θερμότητα, τις Δυνάμεις κ.ά.  Πώς συνδέονται αυτά μεταξύ τους; Τι κοινό έχουν ένα δοχείο με νερό που ζεσταίνεται, ένα ελατήριο που σπρώχνει άλλο σώμα ή ένα ηλεκτρικό κύκλωμα; </a:t>
            </a:r>
            <a:endParaRPr lang="en-CY"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l-GR" sz="1200" dirty="0">
                <a:effectLst/>
                <a:latin typeface="Calibri" panose="020F0502020204030204" pitchFamily="34" charset="0"/>
                <a:ea typeface="Calibri" panose="020F0502020204030204" pitchFamily="34" charset="0"/>
                <a:cs typeface="Times New Roman" panose="02020603050405020304" pitchFamily="18" charset="0"/>
              </a:rPr>
              <a:t> </a:t>
            </a:r>
            <a:endParaRPr lang="en-CY"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86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DF1-5349-4109-9722-2DC25DAA7FCA}"/>
              </a:ext>
            </a:extLst>
          </p:cNvPr>
          <p:cNvSpPr>
            <a:spLocks noGrp="1"/>
          </p:cNvSpPr>
          <p:nvPr>
            <p:ph type="title"/>
          </p:nvPr>
        </p:nvSpPr>
        <p:spPr/>
        <p:txBody>
          <a:bodyPr>
            <a:normAutofit/>
          </a:bodyPr>
          <a:lstStyle/>
          <a:p>
            <a:r>
              <a:rPr lang="el-GR" sz="4800" dirty="0"/>
              <a:t>Ιδιότητες της ενέργειας</a:t>
            </a:r>
            <a:endParaRPr lang="en-CY" sz="4800" dirty="0"/>
          </a:p>
        </p:txBody>
      </p:sp>
      <p:sp>
        <p:nvSpPr>
          <p:cNvPr id="3" name="Content Placeholder 2">
            <a:extLst>
              <a:ext uri="{FF2B5EF4-FFF2-40B4-BE49-F238E27FC236}">
                <a16:creationId xmlns:a16="http://schemas.microsoft.com/office/drawing/2014/main" id="{83656D76-5EFC-4D21-A119-0AC7DD162006}"/>
              </a:ext>
            </a:extLst>
          </p:cNvPr>
          <p:cNvSpPr>
            <a:spLocks noGrp="1"/>
          </p:cNvSpPr>
          <p:nvPr>
            <p:ph idx="1"/>
          </p:nvPr>
        </p:nvSpPr>
        <p:spPr>
          <a:xfrm>
            <a:off x="677334" y="2160590"/>
            <a:ext cx="8596668" cy="3248022"/>
          </a:xfrm>
        </p:spPr>
        <p:txBody>
          <a:bodyPr/>
          <a:lstStyle/>
          <a:p>
            <a:pPr marL="0" indent="0">
              <a:buNone/>
            </a:pPr>
            <a:r>
              <a:rPr lang="el-GR" sz="4000" i="1" dirty="0"/>
              <a:t>Η ενέργεια:</a:t>
            </a:r>
          </a:p>
          <a:p>
            <a:pPr marL="0" indent="0">
              <a:buNone/>
            </a:pPr>
            <a:endParaRPr lang="el-GR" i="1" dirty="0"/>
          </a:p>
          <a:p>
            <a:r>
              <a:rPr lang="el-GR" sz="2800" i="1" dirty="0"/>
              <a:t>βρίσκεται </a:t>
            </a:r>
            <a:r>
              <a:rPr lang="el-GR" sz="2800" i="1" u="sng" dirty="0"/>
              <a:t>αποθηκευμένη</a:t>
            </a:r>
            <a:r>
              <a:rPr lang="el-GR" sz="2800" i="1" dirty="0"/>
              <a:t> σε διάφορα μέρη του συστήματος.</a:t>
            </a:r>
          </a:p>
          <a:p>
            <a:r>
              <a:rPr lang="el-GR" sz="2800" i="1" dirty="0"/>
              <a:t>μπορεί να </a:t>
            </a:r>
            <a:r>
              <a:rPr lang="el-GR" sz="2800" i="1" u="sng" dirty="0"/>
              <a:t>διαδοθεί</a:t>
            </a:r>
            <a:r>
              <a:rPr lang="el-GR" sz="2800" i="1" dirty="0"/>
              <a:t> από ένα μέρος του συστήματος σε άλλο.</a:t>
            </a:r>
            <a:endParaRPr lang="en-CY" sz="2800" dirty="0"/>
          </a:p>
          <a:p>
            <a:endParaRPr lang="en-CY" sz="2800" dirty="0"/>
          </a:p>
          <a:p>
            <a:endParaRPr lang="en-CY" dirty="0"/>
          </a:p>
        </p:txBody>
      </p:sp>
      <p:sp>
        <p:nvSpPr>
          <p:cNvPr id="4" name="Arrow: Right 3">
            <a:extLst>
              <a:ext uri="{FF2B5EF4-FFF2-40B4-BE49-F238E27FC236}">
                <a16:creationId xmlns:a16="http://schemas.microsoft.com/office/drawing/2014/main" id="{24268303-52E1-4E1A-A725-E94BD3A900C5}"/>
              </a:ext>
            </a:extLst>
          </p:cNvPr>
          <p:cNvSpPr/>
          <p:nvPr/>
        </p:nvSpPr>
        <p:spPr>
          <a:xfrm>
            <a:off x="677334" y="5674621"/>
            <a:ext cx="595746" cy="440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5" name="TextBox 4">
            <a:extLst>
              <a:ext uri="{FF2B5EF4-FFF2-40B4-BE49-F238E27FC236}">
                <a16:creationId xmlns:a16="http://schemas.microsoft.com/office/drawing/2014/main" id="{5BA8A897-AC42-4FF7-AE6A-FE7A6933D053}"/>
              </a:ext>
            </a:extLst>
          </p:cNvPr>
          <p:cNvSpPr txBox="1"/>
          <p:nvPr/>
        </p:nvSpPr>
        <p:spPr>
          <a:xfrm>
            <a:off x="1359632" y="5710442"/>
            <a:ext cx="723207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a:t>να εξηγούμε </a:t>
            </a:r>
            <a:r>
              <a:rPr lang="el-GR" dirty="0"/>
              <a:t>τις αλλαγές που συμβαίνουν σε διάφορα συστήματα</a:t>
            </a:r>
            <a:endParaRPr lang="en-CY" dirty="0"/>
          </a:p>
        </p:txBody>
      </p:sp>
    </p:spTree>
    <p:extLst>
      <p:ext uri="{BB962C8B-B14F-4D97-AF65-F5344CB8AC3E}">
        <p14:creationId xmlns:p14="http://schemas.microsoft.com/office/powerpoint/2010/main" val="163029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4" name="Straight Connector 2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2CABEC1F-3DEC-4FE9-8C48-4D3478BED96A}"/>
              </a:ext>
            </a:extLst>
          </p:cNvPr>
          <p:cNvPicPr>
            <a:picLocks noGrp="1" noChangeAspect="1"/>
          </p:cNvPicPr>
          <p:nvPr>
            <p:ph idx="1"/>
          </p:nvPr>
        </p:nvPicPr>
        <p:blipFill>
          <a:blip r:embed="rId3"/>
          <a:stretch>
            <a:fillRect/>
          </a:stretch>
        </p:blipFill>
        <p:spPr>
          <a:xfrm>
            <a:off x="485245" y="303164"/>
            <a:ext cx="8292993" cy="6360872"/>
          </a:xfrm>
          <a:prstGeom prst="rect">
            <a:avLst/>
          </a:prstGeom>
        </p:spPr>
      </p:pic>
      <p:sp>
        <p:nvSpPr>
          <p:cNvPr id="3" name="TextBox 2">
            <a:extLst>
              <a:ext uri="{FF2B5EF4-FFF2-40B4-BE49-F238E27FC236}">
                <a16:creationId xmlns:a16="http://schemas.microsoft.com/office/drawing/2014/main" id="{EB966ACB-F38A-4B15-87A8-AB88476A764A}"/>
              </a:ext>
            </a:extLst>
          </p:cNvPr>
          <p:cNvSpPr txBox="1"/>
          <p:nvPr/>
        </p:nvSpPr>
        <p:spPr>
          <a:xfrm>
            <a:off x="994609" y="2193867"/>
            <a:ext cx="3633016" cy="646331"/>
          </a:xfrm>
          <a:prstGeom prst="rect">
            <a:avLst/>
          </a:prstGeom>
          <a:noFill/>
        </p:spPr>
        <p:txBody>
          <a:bodyPr wrap="square" rtlCol="0">
            <a:spAutoFit/>
          </a:bodyPr>
          <a:lstStyle/>
          <a:p>
            <a:r>
              <a:rPr lang="el-GR" i="1" dirty="0"/>
              <a:t>Βρίσκεται </a:t>
            </a:r>
            <a:r>
              <a:rPr lang="el-GR" i="1" u="sng" dirty="0"/>
              <a:t>αποθηκευμένη</a:t>
            </a:r>
            <a:r>
              <a:rPr lang="el-GR" i="1" dirty="0"/>
              <a:t> σε διάφορα μέρη του συστήματος</a:t>
            </a:r>
          </a:p>
        </p:txBody>
      </p:sp>
      <p:sp>
        <p:nvSpPr>
          <p:cNvPr id="5" name="TextBox 4">
            <a:extLst>
              <a:ext uri="{FF2B5EF4-FFF2-40B4-BE49-F238E27FC236}">
                <a16:creationId xmlns:a16="http://schemas.microsoft.com/office/drawing/2014/main" id="{1C1112F5-74F5-4A04-81BA-EDBFB9CC8539}"/>
              </a:ext>
            </a:extLst>
          </p:cNvPr>
          <p:cNvSpPr txBox="1"/>
          <p:nvPr/>
        </p:nvSpPr>
        <p:spPr>
          <a:xfrm>
            <a:off x="957722" y="2963101"/>
            <a:ext cx="3633016" cy="923330"/>
          </a:xfrm>
          <a:prstGeom prst="rect">
            <a:avLst/>
          </a:prstGeom>
          <a:noFill/>
        </p:spPr>
        <p:txBody>
          <a:bodyPr wrap="square" rtlCol="0">
            <a:spAutoFit/>
          </a:bodyPr>
          <a:lstStyle/>
          <a:p>
            <a:r>
              <a:rPr lang="el-GR" i="1" dirty="0"/>
              <a:t>Μπορεί να </a:t>
            </a:r>
            <a:r>
              <a:rPr lang="el-GR" i="1" u="sng" dirty="0"/>
              <a:t>διαδοθεί</a:t>
            </a:r>
            <a:r>
              <a:rPr lang="el-GR" i="1" dirty="0"/>
              <a:t> από ένα μέρος του συστήματος σε άλλο</a:t>
            </a:r>
            <a:endParaRPr lang="en-CY" dirty="0"/>
          </a:p>
          <a:p>
            <a:endParaRPr lang="en-CY" dirty="0"/>
          </a:p>
        </p:txBody>
      </p:sp>
      <p:sp>
        <p:nvSpPr>
          <p:cNvPr id="6" name="Right Brace 5">
            <a:extLst>
              <a:ext uri="{FF2B5EF4-FFF2-40B4-BE49-F238E27FC236}">
                <a16:creationId xmlns:a16="http://schemas.microsoft.com/office/drawing/2014/main" id="{76543B0A-4EB1-4B16-9582-B75B7AB5E3C7}"/>
              </a:ext>
            </a:extLst>
          </p:cNvPr>
          <p:cNvSpPr/>
          <p:nvPr/>
        </p:nvSpPr>
        <p:spPr>
          <a:xfrm>
            <a:off x="4627625" y="2193867"/>
            <a:ext cx="517597" cy="139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Y"/>
          </a:p>
        </p:txBody>
      </p:sp>
      <p:sp>
        <p:nvSpPr>
          <p:cNvPr id="7" name="TextBox 6">
            <a:extLst>
              <a:ext uri="{FF2B5EF4-FFF2-40B4-BE49-F238E27FC236}">
                <a16:creationId xmlns:a16="http://schemas.microsoft.com/office/drawing/2014/main" id="{B11CD473-39E8-4C5D-8346-E25898DF78A4}"/>
              </a:ext>
            </a:extLst>
          </p:cNvPr>
          <p:cNvSpPr txBox="1"/>
          <p:nvPr/>
        </p:nvSpPr>
        <p:spPr>
          <a:xfrm>
            <a:off x="5227840" y="2270604"/>
            <a:ext cx="2995914" cy="1615827"/>
          </a:xfrm>
          <a:prstGeom prst="rect">
            <a:avLst/>
          </a:prstGeom>
          <a:noFill/>
        </p:spPr>
        <p:txBody>
          <a:bodyPr wrap="square" rtlCol="0">
            <a:spAutoFit/>
          </a:bodyPr>
          <a:lstStyle/>
          <a:p>
            <a:pPr>
              <a:lnSpc>
                <a:spcPct val="150000"/>
              </a:lnSpc>
            </a:pPr>
            <a:r>
              <a:rPr lang="el-GR" dirty="0"/>
              <a:t>Να εξηγούμε τις αλλαγές που συμβαίνουν σε διάφορα συστήματα</a:t>
            </a:r>
            <a:endParaRPr lang="en-CY" dirty="0"/>
          </a:p>
          <a:p>
            <a:endParaRPr lang="en-CY" dirty="0"/>
          </a:p>
        </p:txBody>
      </p:sp>
    </p:spTree>
    <p:extLst>
      <p:ext uri="{BB962C8B-B14F-4D97-AF65-F5344CB8AC3E}">
        <p14:creationId xmlns:p14="http://schemas.microsoft.com/office/powerpoint/2010/main" val="187729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5" name="Straight Connector 34">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42">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76AB79E4-4B02-4732-B101-4A2D871D15CC}"/>
              </a:ext>
            </a:extLst>
          </p:cNvPr>
          <p:cNvSpPr>
            <a:spLocks noGrp="1"/>
          </p:cNvSpPr>
          <p:nvPr>
            <p:ph type="title"/>
          </p:nvPr>
        </p:nvSpPr>
        <p:spPr>
          <a:xfrm>
            <a:off x="6347418" y="3048000"/>
            <a:ext cx="2508403" cy="924578"/>
          </a:xfrm>
        </p:spPr>
        <p:txBody>
          <a:bodyPr vert="horz" lIns="91440" tIns="45720" rIns="91440" bIns="45720" rtlCol="0" anchor="b">
            <a:normAutofit/>
          </a:bodyPr>
          <a:lstStyle/>
          <a:p>
            <a:r>
              <a:rPr lang="el-GR" sz="5400" kern="1200" dirty="0">
                <a:ln w="0"/>
                <a:effectLst>
                  <a:outerShdw blurRad="38100" dist="25400" dir="5400000" algn="ctr" rotWithShape="0">
                    <a:srgbClr val="6E747A">
                      <a:alpha val="43000"/>
                    </a:srgbClr>
                  </a:outerShdw>
                </a:effectLst>
                <a:latin typeface="+mj-lt"/>
                <a:ea typeface="+mj-ea"/>
                <a:cs typeface="+mj-cs"/>
              </a:rPr>
              <a:t>αλλαγή</a:t>
            </a:r>
            <a:endParaRPr lang="en-US" sz="5400" kern="1200" dirty="0">
              <a:ln w="0"/>
              <a:effectLst>
                <a:outerShdw blurRad="38100" dist="25400" dir="5400000" algn="ctr" rotWithShape="0">
                  <a:srgbClr val="6E747A">
                    <a:alpha val="43000"/>
                  </a:srgbClr>
                </a:outerShdw>
              </a:effectLst>
              <a:latin typeface="+mj-lt"/>
              <a:ea typeface="+mj-ea"/>
              <a:cs typeface="+mj-cs"/>
            </a:endParaRPr>
          </a:p>
        </p:txBody>
      </p:sp>
      <p:sp>
        <p:nvSpPr>
          <p:cNvPr id="46" name="Isosceles Triangle 45">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Content Placeholder 3">
            <a:extLst>
              <a:ext uri="{FF2B5EF4-FFF2-40B4-BE49-F238E27FC236}">
                <a16:creationId xmlns:a16="http://schemas.microsoft.com/office/drawing/2014/main" id="{2C237606-2A96-4E55-B123-E0BD015808B7}"/>
              </a:ext>
            </a:extLst>
          </p:cNvPr>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1432201" y="1618922"/>
            <a:ext cx="3765692" cy="3782733"/>
          </a:xfrm>
          <a:prstGeom prst="rect">
            <a:avLst/>
          </a:prstGeom>
          <a:noFill/>
        </p:spPr>
      </p:pic>
    </p:spTree>
    <p:extLst>
      <p:ext uri="{BB962C8B-B14F-4D97-AF65-F5344CB8AC3E}">
        <p14:creationId xmlns:p14="http://schemas.microsoft.com/office/powerpoint/2010/main" val="2129070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482E1-1C32-44B7-8DA9-A7386A784E44}"/>
              </a:ext>
            </a:extLst>
          </p:cNvPr>
          <p:cNvSpPr>
            <a:spLocks noGrp="1"/>
          </p:cNvSpPr>
          <p:nvPr>
            <p:ph type="title"/>
          </p:nvPr>
        </p:nvSpPr>
        <p:spPr/>
        <p:txBody>
          <a:bodyPr/>
          <a:lstStyle/>
          <a:p>
            <a:endParaRPr lang="en-CY"/>
          </a:p>
        </p:txBody>
      </p:sp>
      <p:grpSp>
        <p:nvGrpSpPr>
          <p:cNvPr id="4" name="Group 3">
            <a:extLst>
              <a:ext uri="{FF2B5EF4-FFF2-40B4-BE49-F238E27FC236}">
                <a16:creationId xmlns:a16="http://schemas.microsoft.com/office/drawing/2014/main" id="{B9263735-BF9D-4121-95AD-898DD5888357}"/>
              </a:ext>
            </a:extLst>
          </p:cNvPr>
          <p:cNvGrpSpPr/>
          <p:nvPr/>
        </p:nvGrpSpPr>
        <p:grpSpPr>
          <a:xfrm>
            <a:off x="1118793" y="2182362"/>
            <a:ext cx="6938683" cy="3126256"/>
            <a:chOff x="0" y="0"/>
            <a:chExt cx="2290962" cy="1127052"/>
          </a:xfrm>
        </p:grpSpPr>
        <p:pic>
          <p:nvPicPr>
            <p:cNvPr id="5" name="Picture 4">
              <a:extLst>
                <a:ext uri="{FF2B5EF4-FFF2-40B4-BE49-F238E27FC236}">
                  <a16:creationId xmlns:a16="http://schemas.microsoft.com/office/drawing/2014/main" id="{0F57E4E0-48FD-4421-817B-F139A711674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5224"/>
            <a:stretch/>
          </p:blipFill>
          <p:spPr bwMode="auto">
            <a:xfrm flipH="1">
              <a:off x="0" y="0"/>
              <a:ext cx="594995" cy="1126490"/>
            </a:xfrm>
            <a:prstGeom prst="rect">
              <a:avLst/>
            </a:prstGeom>
            <a:noFill/>
            <a:ln>
              <a:noFill/>
            </a:ln>
            <a:extLst>
              <a:ext uri="{53640926-AAD7-44D8-BBD7-CCE9431645EC}">
                <a14:shadowObscured xmlns:a14="http://schemas.microsoft.com/office/drawing/2010/main"/>
              </a:ext>
            </a:extLst>
          </p:spPr>
        </p:pic>
        <p:grpSp>
          <p:nvGrpSpPr>
            <p:cNvPr id="6" name="Group 5">
              <a:extLst>
                <a:ext uri="{FF2B5EF4-FFF2-40B4-BE49-F238E27FC236}">
                  <a16:creationId xmlns:a16="http://schemas.microsoft.com/office/drawing/2014/main" id="{4189BA7F-1485-4C89-9651-2FE76465CA78}"/>
                </a:ext>
              </a:extLst>
            </p:cNvPr>
            <p:cNvGrpSpPr/>
            <p:nvPr/>
          </p:nvGrpSpPr>
          <p:grpSpPr>
            <a:xfrm>
              <a:off x="1036320" y="0"/>
              <a:ext cx="1254642" cy="1127052"/>
              <a:chOff x="0" y="0"/>
              <a:chExt cx="1254642" cy="1127052"/>
            </a:xfrm>
          </p:grpSpPr>
          <p:pic>
            <p:nvPicPr>
              <p:cNvPr id="7" name="Picture 6">
                <a:extLst>
                  <a:ext uri="{FF2B5EF4-FFF2-40B4-BE49-F238E27FC236}">
                    <a16:creationId xmlns:a16="http://schemas.microsoft.com/office/drawing/2014/main" id="{BD14C735-57D2-47B3-881B-7C4620BB263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7561" t="28571" r="-69" b="30612"/>
              <a:stretch/>
            </p:blipFill>
            <p:spPr bwMode="auto">
              <a:xfrm>
                <a:off x="552893" y="276447"/>
                <a:ext cx="701749" cy="542260"/>
              </a:xfrm>
              <a:prstGeom prst="rect">
                <a:avLst/>
              </a:prstGeom>
              <a:noFill/>
              <a:ln>
                <a:noFill/>
              </a:ln>
              <a:extLst>
                <a:ext uri="{53640926-AAD7-44D8-BBD7-CCE9431645EC}">
                  <a14:shadowObscured xmlns:a14="http://schemas.microsoft.com/office/drawing/2010/main"/>
                </a:ext>
              </a:extLst>
            </p:spPr>
          </p:pic>
          <p:pic>
            <p:nvPicPr>
              <p:cNvPr id="8" name="Picture 7">
                <a:extLst>
                  <a:ext uri="{FF2B5EF4-FFF2-40B4-BE49-F238E27FC236}">
                    <a16:creationId xmlns:a16="http://schemas.microsoft.com/office/drawing/2014/main" id="{0D53D702-FAA2-4819-95A1-81788F89219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62859" r="10678"/>
              <a:stretch/>
            </p:blipFill>
            <p:spPr bwMode="auto">
              <a:xfrm flipH="1">
                <a:off x="0" y="0"/>
                <a:ext cx="499731" cy="1127052"/>
              </a:xfrm>
              <a:prstGeom prst="rect">
                <a:avLst/>
              </a:prstGeom>
              <a:ln>
                <a:noFill/>
              </a:ln>
              <a:extLst>
                <a:ext uri="{53640926-AAD7-44D8-BBD7-CCE9431645EC}">
                  <a14:shadowObscured xmlns:a14="http://schemas.microsoft.com/office/drawing/2010/main"/>
                </a:ext>
              </a:extLst>
            </p:spPr>
          </p:pic>
        </p:grpSp>
      </p:grpSp>
    </p:spTree>
    <p:extLst>
      <p:ext uri="{BB962C8B-B14F-4D97-AF65-F5344CB8AC3E}">
        <p14:creationId xmlns:p14="http://schemas.microsoft.com/office/powerpoint/2010/main" val="403399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5" name="Straight Connector 1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6" name="Rectangle 2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9" name="Straight Connector 2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9" name="Rectangle 3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A picture containing drawing&#10;&#10;Description automatically generated">
            <a:extLst>
              <a:ext uri="{FF2B5EF4-FFF2-40B4-BE49-F238E27FC236}">
                <a16:creationId xmlns:a16="http://schemas.microsoft.com/office/drawing/2014/main" id="{32809909-CF33-4F14-A1E5-A571626B6417}"/>
              </a:ext>
            </a:extLst>
          </p:cNvPr>
          <p:cNvPicPr>
            <a:picLocks noGrp="1" noChangeAspect="1"/>
          </p:cNvPicPr>
          <p:nvPr>
            <p:ph idx="1"/>
          </p:nvPr>
        </p:nvPicPr>
        <p:blipFill>
          <a:blip r:embed="rId3"/>
          <a:stretch>
            <a:fillRect/>
          </a:stretch>
        </p:blipFill>
        <p:spPr>
          <a:xfrm>
            <a:off x="1337492" y="1131994"/>
            <a:ext cx="6581198" cy="4590386"/>
          </a:xfrm>
          <a:prstGeom prst="rect">
            <a:avLst/>
          </a:prstGeom>
        </p:spPr>
      </p:pic>
    </p:spTree>
    <p:extLst>
      <p:ext uri="{BB962C8B-B14F-4D97-AF65-F5344CB8AC3E}">
        <p14:creationId xmlns:p14="http://schemas.microsoft.com/office/powerpoint/2010/main" val="3198169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3D7EE85-BFC0-46F5-AE3F-217C82238B8E}"/>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769889" y="4233582"/>
            <a:ext cx="2387955" cy="2403886"/>
          </a:xfrm>
          <a:prstGeom prst="rect">
            <a:avLst/>
          </a:prstGeom>
          <a:noFill/>
          <a:ln>
            <a:noFill/>
          </a:ln>
          <a:extLst>
            <a:ext uri="{53640926-AAD7-44D8-BBD7-CCE9431645EC}">
              <a14:shadowObscured xmlns:a14="http://schemas.microsoft.com/office/drawing/2010/main"/>
            </a:ext>
          </a:extLst>
        </p:spPr>
      </p:pic>
      <p:sp>
        <p:nvSpPr>
          <p:cNvPr id="5" name="Speech Bubble: Rectangle with Corners Rounded 4">
            <a:extLst>
              <a:ext uri="{FF2B5EF4-FFF2-40B4-BE49-F238E27FC236}">
                <a16:creationId xmlns:a16="http://schemas.microsoft.com/office/drawing/2014/main" id="{CA58A6F2-1A26-4705-A503-4809BA5CE2B2}"/>
              </a:ext>
            </a:extLst>
          </p:cNvPr>
          <p:cNvSpPr/>
          <p:nvPr/>
        </p:nvSpPr>
        <p:spPr>
          <a:xfrm>
            <a:off x="247426" y="545950"/>
            <a:ext cx="9154758" cy="318426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a:solidFill>
                  <a:schemeClr val="tx1"/>
                </a:solidFill>
              </a:rPr>
              <a:t>Με τον όρο </a:t>
            </a:r>
            <a:r>
              <a:rPr lang="el-GR" sz="3200" b="1" u="sng" dirty="0">
                <a:solidFill>
                  <a:schemeClr val="tx1"/>
                </a:solidFill>
              </a:rPr>
              <a:t>σύστημα</a:t>
            </a:r>
            <a:r>
              <a:rPr lang="el-GR" sz="3200" dirty="0">
                <a:solidFill>
                  <a:schemeClr val="tx1"/>
                </a:solidFill>
              </a:rPr>
              <a:t> εννοούμε το σύνολο των αντικειμένων που αλληλεπιδρούν, για να πραγματοποιηθούν  οι διάφορες αλλαγές που παρατηρούνται.  </a:t>
            </a:r>
            <a:endParaRPr lang="en-CY" sz="3200" dirty="0">
              <a:solidFill>
                <a:schemeClr val="tx1"/>
              </a:solidFill>
            </a:endParaRPr>
          </a:p>
          <a:p>
            <a:pPr algn="ctr"/>
            <a:endParaRPr lang="en-CY" dirty="0"/>
          </a:p>
        </p:txBody>
      </p:sp>
    </p:spTree>
    <p:extLst>
      <p:ext uri="{BB962C8B-B14F-4D97-AF65-F5344CB8AC3E}">
        <p14:creationId xmlns:p14="http://schemas.microsoft.com/office/powerpoint/2010/main" val="406532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9456F4-05BC-4931-AA71-BE48752A202D}"/>
              </a:ext>
            </a:extLst>
          </p:cNvPr>
          <p:cNvSpPr>
            <a:spLocks noGrp="1"/>
          </p:cNvSpPr>
          <p:nvPr>
            <p:ph idx="1"/>
          </p:nvPr>
        </p:nvSpPr>
        <p:spPr>
          <a:xfrm>
            <a:off x="677334" y="1069789"/>
            <a:ext cx="8596668" cy="2910540"/>
          </a:xfrm>
        </p:spPr>
        <p:txBody>
          <a:bodyPr>
            <a:normAutofit/>
          </a:bodyPr>
          <a:lstStyle/>
          <a:p>
            <a:pPr marL="0" indent="0" algn="ctr">
              <a:lnSpc>
                <a:spcPct val="150000"/>
              </a:lnSpc>
              <a:spcBef>
                <a:spcPts val="0"/>
              </a:spcBef>
              <a:buNone/>
            </a:pPr>
            <a:r>
              <a:rPr lang="el-GR" sz="4000" dirty="0"/>
              <a:t>Θερμότητα</a:t>
            </a:r>
          </a:p>
          <a:p>
            <a:pPr marL="0" indent="0" algn="ctr">
              <a:lnSpc>
                <a:spcPct val="150000"/>
              </a:lnSpc>
              <a:spcBef>
                <a:spcPts val="0"/>
              </a:spcBef>
              <a:buNone/>
            </a:pPr>
            <a:r>
              <a:rPr lang="el-GR" sz="4000" dirty="0"/>
              <a:t>Δυνάμεις</a:t>
            </a:r>
          </a:p>
          <a:p>
            <a:pPr marL="0" indent="0" algn="ctr">
              <a:lnSpc>
                <a:spcPct val="150000"/>
              </a:lnSpc>
              <a:spcBef>
                <a:spcPts val="0"/>
              </a:spcBef>
              <a:buNone/>
            </a:pPr>
            <a:r>
              <a:rPr lang="el-GR" sz="4000" dirty="0"/>
              <a:t>Ηλεκτρισμός</a:t>
            </a:r>
          </a:p>
        </p:txBody>
      </p:sp>
      <p:sp>
        <p:nvSpPr>
          <p:cNvPr id="4" name="TextBox 3">
            <a:extLst>
              <a:ext uri="{FF2B5EF4-FFF2-40B4-BE49-F238E27FC236}">
                <a16:creationId xmlns:a16="http://schemas.microsoft.com/office/drawing/2014/main" id="{EB8BFB0B-6B8A-4B56-A0A9-3AEEACBBD357}"/>
              </a:ext>
            </a:extLst>
          </p:cNvPr>
          <p:cNvSpPr txBox="1"/>
          <p:nvPr/>
        </p:nvSpPr>
        <p:spPr>
          <a:xfrm>
            <a:off x="5357308" y="4692128"/>
            <a:ext cx="3151991" cy="830997"/>
          </a:xfrm>
          <a:custGeom>
            <a:avLst/>
            <a:gdLst>
              <a:gd name="connsiteX0" fmla="*/ 0 w 3151991"/>
              <a:gd name="connsiteY0" fmla="*/ 0 h 830997"/>
              <a:gd name="connsiteX1" fmla="*/ 3151991 w 3151991"/>
              <a:gd name="connsiteY1" fmla="*/ 0 h 830997"/>
              <a:gd name="connsiteX2" fmla="*/ 3151991 w 3151991"/>
              <a:gd name="connsiteY2" fmla="*/ 830997 h 830997"/>
              <a:gd name="connsiteX3" fmla="*/ 0 w 3151991"/>
              <a:gd name="connsiteY3" fmla="*/ 830997 h 830997"/>
              <a:gd name="connsiteX4" fmla="*/ 0 w 315199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1991" h="830997" fill="none" extrusionOk="0">
                <a:moveTo>
                  <a:pt x="0" y="0"/>
                </a:moveTo>
                <a:cubicBezTo>
                  <a:pt x="750764" y="11813"/>
                  <a:pt x="2232982" y="-140739"/>
                  <a:pt x="3151991" y="0"/>
                </a:cubicBezTo>
                <a:cubicBezTo>
                  <a:pt x="3174388" y="336945"/>
                  <a:pt x="3170941" y="511839"/>
                  <a:pt x="3151991" y="830997"/>
                </a:cubicBezTo>
                <a:cubicBezTo>
                  <a:pt x="2527434" y="824714"/>
                  <a:pt x="1113579" y="747697"/>
                  <a:pt x="0" y="830997"/>
                </a:cubicBezTo>
                <a:cubicBezTo>
                  <a:pt x="44582" y="551179"/>
                  <a:pt x="-40686" y="382657"/>
                  <a:pt x="0" y="0"/>
                </a:cubicBezTo>
                <a:close/>
              </a:path>
              <a:path w="3151991" h="830997" stroke="0" extrusionOk="0">
                <a:moveTo>
                  <a:pt x="0" y="0"/>
                </a:moveTo>
                <a:cubicBezTo>
                  <a:pt x="1252171" y="-110146"/>
                  <a:pt x="2275864" y="-148600"/>
                  <a:pt x="3151991" y="0"/>
                </a:cubicBezTo>
                <a:cubicBezTo>
                  <a:pt x="3217971" y="324865"/>
                  <a:pt x="3107118" y="575506"/>
                  <a:pt x="3151991" y="830997"/>
                </a:cubicBezTo>
                <a:cubicBezTo>
                  <a:pt x="2167718" y="695508"/>
                  <a:pt x="1352874" y="828930"/>
                  <a:pt x="0" y="830997"/>
                </a:cubicBezTo>
                <a:cubicBezTo>
                  <a:pt x="21170" y="553633"/>
                  <a:pt x="51812" y="207139"/>
                  <a:pt x="0" y="0"/>
                </a:cubicBezTo>
                <a:close/>
              </a:path>
            </a:pathLst>
          </a:cu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tx1"/>
            </a:solidFill>
            <a:extLst>
              <a:ext uri="{C807C97D-BFC1-408E-A445-0C87EB9F89A2}">
                <ask:lineSketchStyleProps xmlns:ask="http://schemas.microsoft.com/office/drawing/2018/sketchyshapes" sd="476298501">
                  <a:prstGeom prst="rect">
                    <a:avLst/>
                  </a:prstGeom>
                  <ask:type>
                    <ask:lineSketchCurved/>
                  </ask:type>
                </ask:lineSketchStyleProps>
              </a:ext>
            </a:extLst>
          </a:ln>
        </p:spPr>
        <p:txBody>
          <a:bodyPr wrap="square" rtlCol="0">
            <a:spAutoFit/>
          </a:bodyPr>
          <a:lstStyle/>
          <a:p>
            <a:r>
              <a:rPr lang="el-GR" sz="4800" dirty="0"/>
              <a:t>ΙΔΙΟΤΗΤΕΣ</a:t>
            </a:r>
            <a:endParaRPr lang="en-CY" sz="4800" dirty="0"/>
          </a:p>
        </p:txBody>
      </p:sp>
      <p:sp>
        <p:nvSpPr>
          <p:cNvPr id="6" name="TextBox 5">
            <a:extLst>
              <a:ext uri="{FF2B5EF4-FFF2-40B4-BE49-F238E27FC236}">
                <a16:creationId xmlns:a16="http://schemas.microsoft.com/office/drawing/2014/main" id="{4B1672B7-1FD8-4D25-99A4-D1176299E622}"/>
              </a:ext>
            </a:extLst>
          </p:cNvPr>
          <p:cNvSpPr txBox="1"/>
          <p:nvPr/>
        </p:nvSpPr>
        <p:spPr>
          <a:xfrm>
            <a:off x="1249680" y="4692128"/>
            <a:ext cx="2861534" cy="830997"/>
          </a:xfrm>
          <a:custGeom>
            <a:avLst/>
            <a:gdLst>
              <a:gd name="connsiteX0" fmla="*/ 0 w 2861534"/>
              <a:gd name="connsiteY0" fmla="*/ 0 h 830997"/>
              <a:gd name="connsiteX1" fmla="*/ 2861534 w 2861534"/>
              <a:gd name="connsiteY1" fmla="*/ 0 h 830997"/>
              <a:gd name="connsiteX2" fmla="*/ 2861534 w 2861534"/>
              <a:gd name="connsiteY2" fmla="*/ 830997 h 830997"/>
              <a:gd name="connsiteX3" fmla="*/ 0 w 2861534"/>
              <a:gd name="connsiteY3" fmla="*/ 830997 h 830997"/>
              <a:gd name="connsiteX4" fmla="*/ 0 w 2861534"/>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534" h="830997" fill="none" extrusionOk="0">
                <a:moveTo>
                  <a:pt x="0" y="0"/>
                </a:moveTo>
                <a:cubicBezTo>
                  <a:pt x="1349992" y="11813"/>
                  <a:pt x="2324613" y="-140739"/>
                  <a:pt x="2861534" y="0"/>
                </a:cubicBezTo>
                <a:cubicBezTo>
                  <a:pt x="2883931" y="336945"/>
                  <a:pt x="2880484" y="511839"/>
                  <a:pt x="2861534" y="830997"/>
                </a:cubicBezTo>
                <a:cubicBezTo>
                  <a:pt x="2369211" y="824714"/>
                  <a:pt x="998375" y="747697"/>
                  <a:pt x="0" y="830997"/>
                </a:cubicBezTo>
                <a:cubicBezTo>
                  <a:pt x="44582" y="551179"/>
                  <a:pt x="-40686" y="382657"/>
                  <a:pt x="0" y="0"/>
                </a:cubicBezTo>
                <a:close/>
              </a:path>
              <a:path w="2861534" h="830997" stroke="0" extrusionOk="0">
                <a:moveTo>
                  <a:pt x="0" y="0"/>
                </a:moveTo>
                <a:cubicBezTo>
                  <a:pt x="840487" y="-110146"/>
                  <a:pt x="1584271" y="-148600"/>
                  <a:pt x="2861534" y="0"/>
                </a:cubicBezTo>
                <a:cubicBezTo>
                  <a:pt x="2927514" y="324865"/>
                  <a:pt x="2816661" y="575506"/>
                  <a:pt x="2861534" y="830997"/>
                </a:cubicBezTo>
                <a:cubicBezTo>
                  <a:pt x="1557483" y="695508"/>
                  <a:pt x="1353699" y="828930"/>
                  <a:pt x="0" y="830997"/>
                </a:cubicBezTo>
                <a:cubicBezTo>
                  <a:pt x="21170" y="553633"/>
                  <a:pt x="51812" y="207139"/>
                  <a:pt x="0" y="0"/>
                </a:cubicBezTo>
                <a:close/>
              </a:path>
            </a:pathLst>
          </a:cu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tx1"/>
            </a:solidFill>
            <a:extLst>
              <a:ext uri="{C807C97D-BFC1-408E-A445-0C87EB9F89A2}">
                <ask:lineSketchStyleProps xmlns:ask="http://schemas.microsoft.com/office/drawing/2018/sketchyshapes" sd="476298501">
                  <a:prstGeom prst="rect">
                    <a:avLst/>
                  </a:prstGeom>
                  <ask:type>
                    <ask:lineSketchCurved/>
                  </ask:type>
                </ask:lineSketchStyleProps>
              </a:ext>
            </a:extLst>
          </a:ln>
        </p:spPr>
        <p:txBody>
          <a:bodyPr wrap="square" rtlCol="0">
            <a:spAutoFit/>
          </a:bodyPr>
          <a:lstStyle/>
          <a:p>
            <a:r>
              <a:rPr lang="el-GR" sz="4800" dirty="0"/>
              <a:t>ΕΝΕΡΓΕΙΑ</a:t>
            </a:r>
            <a:endParaRPr lang="en-CY" sz="4800" dirty="0"/>
          </a:p>
        </p:txBody>
      </p:sp>
    </p:spTree>
    <p:extLst>
      <p:ext uri="{BB962C8B-B14F-4D97-AF65-F5344CB8AC3E}">
        <p14:creationId xmlns:p14="http://schemas.microsoft.com/office/powerpoint/2010/main" val="153213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DF1-5349-4109-9722-2DC25DAA7FCA}"/>
              </a:ext>
            </a:extLst>
          </p:cNvPr>
          <p:cNvSpPr>
            <a:spLocks noGrp="1"/>
          </p:cNvSpPr>
          <p:nvPr>
            <p:ph type="title"/>
          </p:nvPr>
        </p:nvSpPr>
        <p:spPr/>
        <p:txBody>
          <a:bodyPr>
            <a:normAutofit/>
          </a:bodyPr>
          <a:lstStyle/>
          <a:p>
            <a:r>
              <a:rPr lang="el-GR" sz="4800" dirty="0"/>
              <a:t>Ιδιότητες της ενέργειας</a:t>
            </a:r>
            <a:endParaRPr lang="en-CY" sz="4800" dirty="0"/>
          </a:p>
        </p:txBody>
      </p:sp>
      <p:sp>
        <p:nvSpPr>
          <p:cNvPr id="3" name="Content Placeholder 2">
            <a:extLst>
              <a:ext uri="{FF2B5EF4-FFF2-40B4-BE49-F238E27FC236}">
                <a16:creationId xmlns:a16="http://schemas.microsoft.com/office/drawing/2014/main" id="{83656D76-5EFC-4D21-A119-0AC7DD162006}"/>
              </a:ext>
            </a:extLst>
          </p:cNvPr>
          <p:cNvSpPr>
            <a:spLocks noGrp="1"/>
          </p:cNvSpPr>
          <p:nvPr>
            <p:ph idx="1"/>
          </p:nvPr>
        </p:nvSpPr>
        <p:spPr/>
        <p:txBody>
          <a:bodyPr/>
          <a:lstStyle/>
          <a:p>
            <a:pPr marL="0" indent="0">
              <a:buNone/>
            </a:pPr>
            <a:r>
              <a:rPr lang="el-GR" sz="4000" i="1" dirty="0"/>
              <a:t>Η ενέργεια:</a:t>
            </a:r>
          </a:p>
          <a:p>
            <a:pPr marL="0" indent="0">
              <a:buNone/>
            </a:pPr>
            <a:endParaRPr lang="el-GR" i="1" dirty="0"/>
          </a:p>
          <a:p>
            <a:r>
              <a:rPr lang="el-GR" sz="2800" i="1" dirty="0"/>
              <a:t>βρίσκεται </a:t>
            </a:r>
            <a:r>
              <a:rPr lang="el-GR" sz="2800" i="1" u="sng" dirty="0"/>
              <a:t>αποθηκευμένη</a:t>
            </a:r>
            <a:r>
              <a:rPr lang="el-GR" sz="2800" i="1" dirty="0"/>
              <a:t> σε διάφορα μέρη του συστήματος.</a:t>
            </a:r>
            <a:endParaRPr lang="en-CY" sz="2800" dirty="0"/>
          </a:p>
          <a:p>
            <a:endParaRPr lang="en-CY" dirty="0"/>
          </a:p>
        </p:txBody>
      </p:sp>
    </p:spTree>
    <p:extLst>
      <p:ext uri="{BB962C8B-B14F-4D97-AF65-F5344CB8AC3E}">
        <p14:creationId xmlns:p14="http://schemas.microsoft.com/office/powerpoint/2010/main" val="418405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4951-F9A9-4AD2-86D8-11D28AB992F2}"/>
              </a:ext>
            </a:extLst>
          </p:cNvPr>
          <p:cNvSpPr>
            <a:spLocks noGrp="1"/>
          </p:cNvSpPr>
          <p:nvPr>
            <p:ph type="title"/>
          </p:nvPr>
        </p:nvSpPr>
        <p:spPr/>
        <p:txBody>
          <a:bodyPr>
            <a:normAutofit/>
          </a:bodyPr>
          <a:lstStyle/>
          <a:p>
            <a:r>
              <a:rPr lang="el-GR" sz="2000" b="1" dirty="0"/>
              <a:t>2. </a:t>
            </a:r>
            <a:r>
              <a:rPr lang="el-GR" sz="2000" dirty="0"/>
              <a:t>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a:t>
            </a:r>
            <a:endParaRPr lang="en-CY" sz="2000" dirty="0"/>
          </a:p>
        </p:txBody>
      </p:sp>
      <p:sp>
        <p:nvSpPr>
          <p:cNvPr id="3" name="Content Placeholder 2">
            <a:extLst>
              <a:ext uri="{FF2B5EF4-FFF2-40B4-BE49-F238E27FC236}">
                <a16:creationId xmlns:a16="http://schemas.microsoft.com/office/drawing/2014/main" id="{C681664A-7F52-4129-8DC0-B164420BFEEE}"/>
              </a:ext>
            </a:extLst>
          </p:cNvPr>
          <p:cNvSpPr>
            <a:spLocks noGrp="1"/>
          </p:cNvSpPr>
          <p:nvPr>
            <p:ph idx="1"/>
          </p:nvPr>
        </p:nvSpPr>
        <p:spPr>
          <a:xfrm>
            <a:off x="677334" y="2160590"/>
            <a:ext cx="8596668" cy="819678"/>
          </a:xfrm>
        </p:spPr>
        <p:txBody>
          <a:bodyPr>
            <a:normAutofit fontScale="92500"/>
          </a:bodyPr>
          <a:lstStyle/>
          <a:p>
            <a:r>
              <a:rPr lang="el-GR" sz="2000" b="1" u="sng" dirty="0"/>
              <a:t>Σύστημα: Μπαταρία – ρολόι</a:t>
            </a:r>
          </a:p>
          <a:p>
            <a:pPr marL="0" indent="0">
              <a:buNone/>
            </a:pPr>
            <a:r>
              <a:rPr lang="el-GR" sz="2000" dirty="0"/>
              <a:t>	</a:t>
            </a:r>
            <a:r>
              <a:rPr lang="el-GR" sz="2000" u="sng" dirty="0"/>
              <a:t>Πριν από την αλλαγή</a:t>
            </a:r>
            <a:r>
              <a:rPr lang="el-GR" sz="2000" dirty="0"/>
              <a:t>								</a:t>
            </a:r>
            <a:r>
              <a:rPr lang="el-GR" sz="2000" u="sng" dirty="0"/>
              <a:t>Μετά την αλλαγή</a:t>
            </a:r>
            <a:r>
              <a:rPr lang="el-GR" sz="2000" dirty="0"/>
              <a:t>	</a:t>
            </a:r>
            <a:endParaRPr lang="el-GR" sz="2000" u="sng" dirty="0"/>
          </a:p>
          <a:p>
            <a:pPr marL="0" indent="0">
              <a:buNone/>
            </a:pPr>
            <a:endParaRPr lang="el-GR" dirty="0"/>
          </a:p>
        </p:txBody>
      </p:sp>
      <p:sp>
        <p:nvSpPr>
          <p:cNvPr id="13" name="TextBox 12">
            <a:extLst>
              <a:ext uri="{FF2B5EF4-FFF2-40B4-BE49-F238E27FC236}">
                <a16:creationId xmlns:a16="http://schemas.microsoft.com/office/drawing/2014/main" id="{F1CC796D-1D8F-4700-B144-B00099E267B9}"/>
              </a:ext>
            </a:extLst>
          </p:cNvPr>
          <p:cNvSpPr txBox="1"/>
          <p:nvPr/>
        </p:nvSpPr>
        <p:spPr>
          <a:xfrm>
            <a:off x="1168400" y="3210458"/>
            <a:ext cx="2319867" cy="989009"/>
          </a:xfrm>
          <a:prstGeom prst="rect">
            <a:avLst/>
          </a:prstGeom>
          <a:noFill/>
        </p:spPr>
        <p:txBody>
          <a:bodyPr wrap="square" rtlCol="0">
            <a:spAutoFit/>
          </a:bodyPr>
          <a:lstStyle/>
          <a:p>
            <a:endParaRPr lang="en-CY" dirty="0"/>
          </a:p>
        </p:txBody>
      </p:sp>
      <p:sp>
        <p:nvSpPr>
          <p:cNvPr id="14" name="TextBox 13">
            <a:extLst>
              <a:ext uri="{FF2B5EF4-FFF2-40B4-BE49-F238E27FC236}">
                <a16:creationId xmlns:a16="http://schemas.microsoft.com/office/drawing/2014/main" id="{173B0A14-4872-44E3-A3D3-A97F71D9178C}"/>
              </a:ext>
            </a:extLst>
          </p:cNvPr>
          <p:cNvSpPr txBox="1"/>
          <p:nvPr/>
        </p:nvSpPr>
        <p:spPr>
          <a:xfrm>
            <a:off x="1320800" y="3362858"/>
            <a:ext cx="2319867" cy="989009"/>
          </a:xfrm>
          <a:prstGeom prst="rect">
            <a:avLst/>
          </a:prstGeom>
          <a:noFill/>
        </p:spPr>
        <p:txBody>
          <a:bodyPr wrap="square" rtlCol="0">
            <a:spAutoFit/>
          </a:bodyPr>
          <a:lstStyle/>
          <a:p>
            <a:endParaRPr lang="en-CY" dirty="0"/>
          </a:p>
        </p:txBody>
      </p:sp>
      <p:sp>
        <p:nvSpPr>
          <p:cNvPr id="16" name="TextBox 15">
            <a:extLst>
              <a:ext uri="{FF2B5EF4-FFF2-40B4-BE49-F238E27FC236}">
                <a16:creationId xmlns:a16="http://schemas.microsoft.com/office/drawing/2014/main" id="{2BC366E6-BB42-4E16-AF86-3A59B4F2EB0B}"/>
              </a:ext>
            </a:extLst>
          </p:cNvPr>
          <p:cNvSpPr txBox="1"/>
          <p:nvPr/>
        </p:nvSpPr>
        <p:spPr>
          <a:xfrm>
            <a:off x="1168400" y="3223953"/>
            <a:ext cx="2319867" cy="989009"/>
          </a:xfrm>
          <a:prstGeom prst="rect">
            <a:avLst/>
          </a:prstGeom>
          <a:noFill/>
        </p:spPr>
        <p:txBody>
          <a:bodyPr wrap="square" rtlCol="0">
            <a:spAutoFit/>
          </a:bodyPr>
          <a:lstStyle/>
          <a:p>
            <a:endParaRPr lang="en-CY" dirty="0"/>
          </a:p>
        </p:txBody>
      </p:sp>
      <p:grpSp>
        <p:nvGrpSpPr>
          <p:cNvPr id="40" name="Group 39">
            <a:extLst>
              <a:ext uri="{FF2B5EF4-FFF2-40B4-BE49-F238E27FC236}">
                <a16:creationId xmlns:a16="http://schemas.microsoft.com/office/drawing/2014/main" id="{DDFB147D-8DA7-4421-BD94-E9C378AFA316}"/>
              </a:ext>
            </a:extLst>
          </p:cNvPr>
          <p:cNvGrpSpPr/>
          <p:nvPr/>
        </p:nvGrpSpPr>
        <p:grpSpPr>
          <a:xfrm>
            <a:off x="1168400" y="3178270"/>
            <a:ext cx="7535334" cy="1033271"/>
            <a:chOff x="0" y="15174"/>
            <a:chExt cx="4993005" cy="565851"/>
          </a:xfrm>
        </p:grpSpPr>
        <p:sp>
          <p:nvSpPr>
            <p:cNvPr id="41" name="Rectangle 40">
              <a:extLst>
                <a:ext uri="{FF2B5EF4-FFF2-40B4-BE49-F238E27FC236}">
                  <a16:creationId xmlns:a16="http://schemas.microsoft.com/office/drawing/2014/main" id="{5ACB4F5E-7354-4F5C-B5E0-02E5274E9A1C}"/>
                </a:ext>
              </a:extLst>
            </p:cNvPr>
            <p:cNvSpPr>
              <a:spLocks/>
            </p:cNvSpPr>
            <p:nvPr/>
          </p:nvSpPr>
          <p:spPr>
            <a:xfrm>
              <a:off x="0" y="38100"/>
              <a:ext cx="1466850"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2" name="Pentagon 326">
              <a:extLst>
                <a:ext uri="{FF2B5EF4-FFF2-40B4-BE49-F238E27FC236}">
                  <a16:creationId xmlns:a16="http://schemas.microsoft.com/office/drawing/2014/main" id="{8BCC3E39-36A1-4D51-B3CE-7DAC67E671A4}"/>
                </a:ext>
              </a:extLst>
            </p:cNvPr>
            <p:cNvSpPr>
              <a:spLocks/>
            </p:cNvSpPr>
            <p:nvPr/>
          </p:nvSpPr>
          <p:spPr>
            <a:xfrm>
              <a:off x="1882140" y="38100"/>
              <a:ext cx="1419225" cy="54292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3" name="Rectangle 42">
              <a:extLst>
                <a:ext uri="{FF2B5EF4-FFF2-40B4-BE49-F238E27FC236}">
                  <a16:creationId xmlns:a16="http://schemas.microsoft.com/office/drawing/2014/main" id="{1D98B222-89CC-41D6-B796-26D2AADB49DF}"/>
                </a:ext>
              </a:extLst>
            </p:cNvPr>
            <p:cNvSpPr>
              <a:spLocks/>
            </p:cNvSpPr>
            <p:nvPr/>
          </p:nvSpPr>
          <p:spPr>
            <a:xfrm>
              <a:off x="3611880" y="15174"/>
              <a:ext cx="1381125"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grpSp>
      <p:sp>
        <p:nvSpPr>
          <p:cNvPr id="44" name="TextBox 43">
            <a:extLst>
              <a:ext uri="{FF2B5EF4-FFF2-40B4-BE49-F238E27FC236}">
                <a16:creationId xmlns:a16="http://schemas.microsoft.com/office/drawing/2014/main" id="{5350E119-CDE4-4EEE-973A-AD4BA1260354}"/>
              </a:ext>
            </a:extLst>
          </p:cNvPr>
          <p:cNvSpPr txBox="1"/>
          <p:nvPr/>
        </p:nvSpPr>
        <p:spPr>
          <a:xfrm>
            <a:off x="1168400" y="3518402"/>
            <a:ext cx="2319868" cy="400110"/>
          </a:xfrm>
          <a:prstGeom prst="rect">
            <a:avLst/>
          </a:prstGeom>
          <a:noFill/>
        </p:spPr>
        <p:txBody>
          <a:bodyPr wrap="square" rtlCol="0">
            <a:spAutoFit/>
          </a:bodyPr>
          <a:lstStyle/>
          <a:p>
            <a:pPr algn="ctr"/>
            <a:r>
              <a:rPr lang="el-GR" sz="2000" b="1" dirty="0"/>
              <a:t>Μπαταρία</a:t>
            </a:r>
            <a:endParaRPr lang="en-CY" sz="2000" b="1" dirty="0"/>
          </a:p>
        </p:txBody>
      </p:sp>
      <p:sp>
        <p:nvSpPr>
          <p:cNvPr id="45" name="TextBox 44">
            <a:extLst>
              <a:ext uri="{FF2B5EF4-FFF2-40B4-BE49-F238E27FC236}">
                <a16:creationId xmlns:a16="http://schemas.microsoft.com/office/drawing/2014/main" id="{0E91B2A1-AD05-43A3-955D-51E7B7EC938D}"/>
              </a:ext>
            </a:extLst>
          </p:cNvPr>
          <p:cNvSpPr txBox="1"/>
          <p:nvPr/>
        </p:nvSpPr>
        <p:spPr>
          <a:xfrm>
            <a:off x="6771771" y="3351019"/>
            <a:ext cx="1647937" cy="707886"/>
          </a:xfrm>
          <a:prstGeom prst="rect">
            <a:avLst/>
          </a:prstGeom>
          <a:noFill/>
        </p:spPr>
        <p:txBody>
          <a:bodyPr wrap="square" rtlCol="0">
            <a:spAutoFit/>
          </a:bodyPr>
          <a:lstStyle/>
          <a:p>
            <a:pPr algn="ctr"/>
            <a:r>
              <a:rPr lang="el-GR" sz="2000" b="1" dirty="0"/>
              <a:t>Δείκτες του ρολογιού</a:t>
            </a:r>
            <a:endParaRPr lang="en-CY" sz="2000" b="1" dirty="0"/>
          </a:p>
        </p:txBody>
      </p:sp>
    </p:spTree>
    <p:extLst>
      <p:ext uri="{BB962C8B-B14F-4D97-AF65-F5344CB8AC3E}">
        <p14:creationId xmlns:p14="http://schemas.microsoft.com/office/powerpoint/2010/main" val="313025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4951-F9A9-4AD2-86D8-11D28AB992F2}"/>
              </a:ext>
            </a:extLst>
          </p:cNvPr>
          <p:cNvSpPr>
            <a:spLocks noGrp="1"/>
          </p:cNvSpPr>
          <p:nvPr>
            <p:ph type="title"/>
          </p:nvPr>
        </p:nvSpPr>
        <p:spPr/>
        <p:txBody>
          <a:bodyPr>
            <a:normAutofit/>
          </a:bodyPr>
          <a:lstStyle/>
          <a:p>
            <a:r>
              <a:rPr lang="el-GR" sz="2000" b="1" dirty="0"/>
              <a:t>2. </a:t>
            </a:r>
            <a:r>
              <a:rPr lang="el-GR" sz="2000" dirty="0"/>
              <a:t>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a:t>
            </a:r>
            <a:endParaRPr lang="en-CY" sz="2000" dirty="0"/>
          </a:p>
        </p:txBody>
      </p:sp>
      <p:sp>
        <p:nvSpPr>
          <p:cNvPr id="3" name="Content Placeholder 2">
            <a:extLst>
              <a:ext uri="{FF2B5EF4-FFF2-40B4-BE49-F238E27FC236}">
                <a16:creationId xmlns:a16="http://schemas.microsoft.com/office/drawing/2014/main" id="{C681664A-7F52-4129-8DC0-B164420BFEEE}"/>
              </a:ext>
            </a:extLst>
          </p:cNvPr>
          <p:cNvSpPr>
            <a:spLocks noGrp="1"/>
          </p:cNvSpPr>
          <p:nvPr>
            <p:ph idx="1"/>
          </p:nvPr>
        </p:nvSpPr>
        <p:spPr>
          <a:xfrm>
            <a:off x="677334" y="2160590"/>
            <a:ext cx="8596668" cy="819678"/>
          </a:xfrm>
        </p:spPr>
        <p:txBody>
          <a:bodyPr>
            <a:normAutofit fontScale="92500"/>
          </a:bodyPr>
          <a:lstStyle/>
          <a:p>
            <a:r>
              <a:rPr lang="el-GR" sz="2000" b="1" u="sng" dirty="0"/>
              <a:t>Σύστημα: Τόξο – βέλος</a:t>
            </a:r>
          </a:p>
          <a:p>
            <a:pPr marL="0" indent="0">
              <a:buNone/>
            </a:pPr>
            <a:r>
              <a:rPr lang="el-GR" sz="2000" dirty="0"/>
              <a:t>	</a:t>
            </a:r>
            <a:r>
              <a:rPr lang="el-GR" sz="2000" u="sng" dirty="0"/>
              <a:t>Πριν από την αλλαγή</a:t>
            </a:r>
            <a:r>
              <a:rPr lang="el-GR" sz="2000" dirty="0"/>
              <a:t>								</a:t>
            </a:r>
            <a:r>
              <a:rPr lang="el-GR" sz="2000" u="sng" dirty="0"/>
              <a:t>Μετά την αλλαγή</a:t>
            </a:r>
            <a:r>
              <a:rPr lang="el-GR" sz="2000" dirty="0"/>
              <a:t>	</a:t>
            </a:r>
            <a:endParaRPr lang="el-GR" sz="2000" u="sng" dirty="0"/>
          </a:p>
          <a:p>
            <a:pPr marL="0" indent="0">
              <a:buNone/>
            </a:pPr>
            <a:endParaRPr lang="el-GR" dirty="0"/>
          </a:p>
        </p:txBody>
      </p:sp>
      <p:sp>
        <p:nvSpPr>
          <p:cNvPr id="13" name="TextBox 12">
            <a:extLst>
              <a:ext uri="{FF2B5EF4-FFF2-40B4-BE49-F238E27FC236}">
                <a16:creationId xmlns:a16="http://schemas.microsoft.com/office/drawing/2014/main" id="{F1CC796D-1D8F-4700-B144-B00099E267B9}"/>
              </a:ext>
            </a:extLst>
          </p:cNvPr>
          <p:cNvSpPr txBox="1"/>
          <p:nvPr/>
        </p:nvSpPr>
        <p:spPr>
          <a:xfrm>
            <a:off x="1168400" y="3210458"/>
            <a:ext cx="2319867" cy="989009"/>
          </a:xfrm>
          <a:prstGeom prst="rect">
            <a:avLst/>
          </a:prstGeom>
          <a:noFill/>
        </p:spPr>
        <p:txBody>
          <a:bodyPr wrap="square" rtlCol="0">
            <a:spAutoFit/>
          </a:bodyPr>
          <a:lstStyle/>
          <a:p>
            <a:endParaRPr lang="en-CY" dirty="0"/>
          </a:p>
        </p:txBody>
      </p:sp>
      <p:sp>
        <p:nvSpPr>
          <p:cNvPr id="14" name="TextBox 13">
            <a:extLst>
              <a:ext uri="{FF2B5EF4-FFF2-40B4-BE49-F238E27FC236}">
                <a16:creationId xmlns:a16="http://schemas.microsoft.com/office/drawing/2014/main" id="{173B0A14-4872-44E3-A3D3-A97F71D9178C}"/>
              </a:ext>
            </a:extLst>
          </p:cNvPr>
          <p:cNvSpPr txBox="1"/>
          <p:nvPr/>
        </p:nvSpPr>
        <p:spPr>
          <a:xfrm>
            <a:off x="1320800" y="3362858"/>
            <a:ext cx="2319867" cy="989009"/>
          </a:xfrm>
          <a:prstGeom prst="rect">
            <a:avLst/>
          </a:prstGeom>
          <a:noFill/>
        </p:spPr>
        <p:txBody>
          <a:bodyPr wrap="square" rtlCol="0">
            <a:spAutoFit/>
          </a:bodyPr>
          <a:lstStyle/>
          <a:p>
            <a:endParaRPr lang="en-CY" dirty="0"/>
          </a:p>
        </p:txBody>
      </p:sp>
      <p:sp>
        <p:nvSpPr>
          <p:cNvPr id="16" name="TextBox 15">
            <a:extLst>
              <a:ext uri="{FF2B5EF4-FFF2-40B4-BE49-F238E27FC236}">
                <a16:creationId xmlns:a16="http://schemas.microsoft.com/office/drawing/2014/main" id="{2BC366E6-BB42-4E16-AF86-3A59B4F2EB0B}"/>
              </a:ext>
            </a:extLst>
          </p:cNvPr>
          <p:cNvSpPr txBox="1"/>
          <p:nvPr/>
        </p:nvSpPr>
        <p:spPr>
          <a:xfrm>
            <a:off x="1168400" y="3223953"/>
            <a:ext cx="2319867" cy="989009"/>
          </a:xfrm>
          <a:prstGeom prst="rect">
            <a:avLst/>
          </a:prstGeom>
          <a:noFill/>
        </p:spPr>
        <p:txBody>
          <a:bodyPr wrap="square" rtlCol="0">
            <a:spAutoFit/>
          </a:bodyPr>
          <a:lstStyle/>
          <a:p>
            <a:endParaRPr lang="en-CY" dirty="0"/>
          </a:p>
        </p:txBody>
      </p:sp>
      <p:grpSp>
        <p:nvGrpSpPr>
          <p:cNvPr id="40" name="Group 39">
            <a:extLst>
              <a:ext uri="{FF2B5EF4-FFF2-40B4-BE49-F238E27FC236}">
                <a16:creationId xmlns:a16="http://schemas.microsoft.com/office/drawing/2014/main" id="{DDFB147D-8DA7-4421-BD94-E9C378AFA316}"/>
              </a:ext>
            </a:extLst>
          </p:cNvPr>
          <p:cNvGrpSpPr/>
          <p:nvPr/>
        </p:nvGrpSpPr>
        <p:grpSpPr>
          <a:xfrm>
            <a:off x="1168401" y="3173153"/>
            <a:ext cx="7535334" cy="1060979"/>
            <a:chOff x="0" y="0"/>
            <a:chExt cx="4993005" cy="581025"/>
          </a:xfrm>
        </p:grpSpPr>
        <p:sp>
          <p:nvSpPr>
            <p:cNvPr id="41" name="Rectangle 40">
              <a:extLst>
                <a:ext uri="{FF2B5EF4-FFF2-40B4-BE49-F238E27FC236}">
                  <a16:creationId xmlns:a16="http://schemas.microsoft.com/office/drawing/2014/main" id="{5ACB4F5E-7354-4F5C-B5E0-02E5274E9A1C}"/>
                </a:ext>
              </a:extLst>
            </p:cNvPr>
            <p:cNvSpPr>
              <a:spLocks/>
            </p:cNvSpPr>
            <p:nvPr/>
          </p:nvSpPr>
          <p:spPr>
            <a:xfrm>
              <a:off x="0" y="38100"/>
              <a:ext cx="1466850"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2" name="Pentagon 326">
              <a:extLst>
                <a:ext uri="{FF2B5EF4-FFF2-40B4-BE49-F238E27FC236}">
                  <a16:creationId xmlns:a16="http://schemas.microsoft.com/office/drawing/2014/main" id="{8BCC3E39-36A1-4D51-B3CE-7DAC67E671A4}"/>
                </a:ext>
              </a:extLst>
            </p:cNvPr>
            <p:cNvSpPr>
              <a:spLocks/>
            </p:cNvSpPr>
            <p:nvPr/>
          </p:nvSpPr>
          <p:spPr>
            <a:xfrm>
              <a:off x="1882140" y="38100"/>
              <a:ext cx="1419225" cy="542925"/>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sp>
          <p:nvSpPr>
            <p:cNvPr id="43" name="Rectangle 42">
              <a:extLst>
                <a:ext uri="{FF2B5EF4-FFF2-40B4-BE49-F238E27FC236}">
                  <a16:creationId xmlns:a16="http://schemas.microsoft.com/office/drawing/2014/main" id="{1D98B222-89CC-41D6-B796-26D2AADB49DF}"/>
                </a:ext>
              </a:extLst>
            </p:cNvPr>
            <p:cNvSpPr>
              <a:spLocks/>
            </p:cNvSpPr>
            <p:nvPr/>
          </p:nvSpPr>
          <p:spPr>
            <a:xfrm>
              <a:off x="3611880" y="0"/>
              <a:ext cx="1381125" cy="5429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CY"/>
            </a:p>
          </p:txBody>
        </p:sp>
      </p:grpSp>
      <p:sp>
        <p:nvSpPr>
          <p:cNvPr id="44" name="TextBox 43">
            <a:extLst>
              <a:ext uri="{FF2B5EF4-FFF2-40B4-BE49-F238E27FC236}">
                <a16:creationId xmlns:a16="http://schemas.microsoft.com/office/drawing/2014/main" id="{5350E119-CDE4-4EEE-973A-AD4BA1260354}"/>
              </a:ext>
            </a:extLst>
          </p:cNvPr>
          <p:cNvSpPr txBox="1"/>
          <p:nvPr/>
        </p:nvSpPr>
        <p:spPr>
          <a:xfrm>
            <a:off x="1154545" y="3518402"/>
            <a:ext cx="2319868" cy="400110"/>
          </a:xfrm>
          <a:prstGeom prst="rect">
            <a:avLst/>
          </a:prstGeom>
          <a:noFill/>
        </p:spPr>
        <p:txBody>
          <a:bodyPr wrap="square" rtlCol="0">
            <a:spAutoFit/>
          </a:bodyPr>
          <a:lstStyle/>
          <a:p>
            <a:r>
              <a:rPr lang="el-GR" sz="2000" b="1" dirty="0"/>
              <a:t>Τεντωμένη χορδή</a:t>
            </a:r>
            <a:endParaRPr lang="en-CY" sz="2000" b="1" dirty="0"/>
          </a:p>
        </p:txBody>
      </p:sp>
      <p:sp>
        <p:nvSpPr>
          <p:cNvPr id="45" name="TextBox 44">
            <a:extLst>
              <a:ext uri="{FF2B5EF4-FFF2-40B4-BE49-F238E27FC236}">
                <a16:creationId xmlns:a16="http://schemas.microsoft.com/office/drawing/2014/main" id="{0E91B2A1-AD05-43A3-955D-51E7B7EC938D}"/>
              </a:ext>
            </a:extLst>
          </p:cNvPr>
          <p:cNvSpPr txBox="1"/>
          <p:nvPr/>
        </p:nvSpPr>
        <p:spPr>
          <a:xfrm>
            <a:off x="7208195" y="3518402"/>
            <a:ext cx="906715" cy="400110"/>
          </a:xfrm>
          <a:prstGeom prst="rect">
            <a:avLst/>
          </a:prstGeom>
          <a:noFill/>
        </p:spPr>
        <p:txBody>
          <a:bodyPr wrap="square" rtlCol="0">
            <a:spAutoFit/>
          </a:bodyPr>
          <a:lstStyle/>
          <a:p>
            <a:r>
              <a:rPr lang="el-GR" sz="2000" b="1" dirty="0"/>
              <a:t>Βέλος</a:t>
            </a:r>
            <a:endParaRPr lang="en-CY" sz="2000" b="1" dirty="0"/>
          </a:p>
        </p:txBody>
      </p:sp>
    </p:spTree>
    <p:extLst>
      <p:ext uri="{BB962C8B-B14F-4D97-AF65-F5344CB8AC3E}">
        <p14:creationId xmlns:p14="http://schemas.microsoft.com/office/powerpoint/2010/main" val="371136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Lst>
  </p:timing>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Έγγραφο" ma:contentTypeID="0x0101007B55EDA867C2304387C9C877AE06C27D" ma:contentTypeVersion="8" ma:contentTypeDescription="Δημιουργία νέου εγγράφου" ma:contentTypeScope="" ma:versionID="57b389e601bf0b886efe2166de240ecf">
  <xsd:schema xmlns:xsd="http://www.w3.org/2001/XMLSchema" xmlns:xs="http://www.w3.org/2001/XMLSchema" xmlns:p="http://schemas.microsoft.com/office/2006/metadata/properties" xmlns:ns3="1724da1f-4b1c-430a-ba4e-d7d7fcd6b6d1" targetNamespace="http://schemas.microsoft.com/office/2006/metadata/properties" ma:root="true" ma:fieldsID="0eba88cb47a02f27d0fc55be022ade86" ns3:_="">
    <xsd:import namespace="1724da1f-4b1c-430a-ba4e-d7d7fcd6b6d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24da1f-4b1c-430a-ba4e-d7d7fcd6b6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B798A5-D8AD-4D7A-AC82-535CF3498520}">
  <ds:schemaRefs>
    <ds:schemaRef ds:uri="http://schemas.microsoft.com/office/2006/documentManagement/types"/>
    <ds:schemaRef ds:uri="http://purl.org/dc/elements/1.1/"/>
    <ds:schemaRef ds:uri="1724da1f-4b1c-430a-ba4e-d7d7fcd6b6d1"/>
    <ds:schemaRef ds:uri="http://schemas.microsoft.com/office/2006/metadata/properties"/>
    <ds:schemaRef ds:uri="http://www.w3.org/XML/1998/namespace"/>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64AB736D-3497-4BD1-8669-935F84E8C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24da1f-4b1c-430a-ba4e-d7d7fcd6b6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E349D9-71AE-4BCE-8B46-CE62D05F96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120</TotalTime>
  <Words>1625</Words>
  <Application>Microsoft Office PowerPoint</Application>
  <PresentationFormat>Widescreen</PresentationFormat>
  <Paragraphs>100</Paragraphs>
  <Slides>17</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ΕΝΕΡΓΕΙΑ</vt:lpstr>
      <vt:lpstr>αλλαγή</vt:lpstr>
      <vt:lpstr>PowerPoint Presentation</vt:lpstr>
      <vt:lpstr>PowerPoint Presentation</vt:lpstr>
      <vt:lpstr>PowerPoint Presentation</vt:lpstr>
      <vt:lpstr>PowerPoint Presentation</vt:lpstr>
      <vt:lpstr>Ιδιότητες της ενέργειας</vt:lpstr>
      <vt:lpstr>2. 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vt:lpstr>
      <vt:lpstr>2. 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vt:lpstr>
      <vt:lpstr>2. 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vt:lpstr>
      <vt:lpstr>2. Για το καθένα από τα συστήματα που μελετήσατε προηγουμένως, γράψτε στα ορθογώνια σε ποια μέρη (αντικείμενα) του συστήματος υπάρχει αποθηκευμένη ενέργεια (πριν και ύστερα από την αλλαγή). </vt:lpstr>
      <vt:lpstr>Ιδιότητες της ενέργειας</vt:lpstr>
      <vt:lpstr>ΕΡΩΤΗΣΗ 1: Με ποιους τρόπους διαδίδεται η ενέργεια από ένα μέρος του συστήματος σε ένα άλλο; </vt:lpstr>
      <vt:lpstr>PowerPoint Presentation</vt:lpstr>
      <vt:lpstr>PowerPoint Presentation</vt:lpstr>
      <vt:lpstr>Ιδιότητες της ενέργειας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ΕΝΕΡΓΕΙΑ</dc:title>
  <dc:creator>Xanthi Markou</dc:creator>
  <cp:lastModifiedBy>Xanthi Markou</cp:lastModifiedBy>
  <cp:revision>34</cp:revision>
  <dcterms:created xsi:type="dcterms:W3CDTF">2020-02-19T17:14:51Z</dcterms:created>
  <dcterms:modified xsi:type="dcterms:W3CDTF">2020-03-26T11:07:41Z</dcterms:modified>
</cp:coreProperties>
</file>