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94" r:id="rId2"/>
  </p:sldMasterIdLst>
  <p:notesMasterIdLst>
    <p:notesMasterId r:id="rId59"/>
  </p:notesMasterIdLst>
  <p:sldIdLst>
    <p:sldId id="308" r:id="rId3"/>
    <p:sldId id="256" r:id="rId4"/>
    <p:sldId id="309" r:id="rId5"/>
    <p:sldId id="310" r:id="rId6"/>
    <p:sldId id="312" r:id="rId7"/>
    <p:sldId id="311" r:id="rId8"/>
    <p:sldId id="258" r:id="rId9"/>
    <p:sldId id="259" r:id="rId10"/>
    <p:sldId id="260" r:id="rId11"/>
    <p:sldId id="612" r:id="rId12"/>
    <p:sldId id="613" r:id="rId13"/>
    <p:sldId id="692" r:id="rId14"/>
    <p:sldId id="615" r:id="rId15"/>
    <p:sldId id="614"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ratyak" initials="e" lastIdx="1" clrIdx="0">
    <p:extLst>
      <p:ext uri="{19B8F6BF-5375-455C-9EA6-DF929625EA0E}">
        <p15:presenceInfo xmlns:p15="http://schemas.microsoft.com/office/powerpoint/2012/main" userId="f609859e04ecec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1" d="100"/>
          <a:sy n="51" d="100"/>
        </p:scale>
        <p:origin x="53" y="81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9T09:14:44.772"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670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95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15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4 תכנים" type="fourObj">
  <p:cSld name="כותרת ו-4 תכנים">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ctr" rtl="1">
              <a:spcBef>
                <a:spcPts val="0"/>
              </a:spcBef>
              <a:spcAft>
                <a:spcPts val="0"/>
              </a:spcAft>
              <a:buSzPts val="1400"/>
              <a:buNone/>
              <a:defRPr/>
            </a:lvl2pPr>
            <a:lvl3pPr lvl="2" algn="ctr" rtl="1">
              <a:spcBef>
                <a:spcPts val="0"/>
              </a:spcBef>
              <a:spcAft>
                <a:spcPts val="0"/>
              </a:spcAft>
              <a:buSzPts val="1400"/>
              <a:buNone/>
              <a:defRPr/>
            </a:lvl3pPr>
            <a:lvl4pPr lvl="3" algn="ctr" rtl="1">
              <a:spcBef>
                <a:spcPts val="0"/>
              </a:spcBef>
              <a:spcAft>
                <a:spcPts val="0"/>
              </a:spcAft>
              <a:buSzPts val="1400"/>
              <a:buNone/>
              <a:defRPr/>
            </a:lvl4pPr>
            <a:lvl5pPr lvl="4" algn="ctr" rtl="1">
              <a:spcBef>
                <a:spcPts val="0"/>
              </a:spcBef>
              <a:spcAft>
                <a:spcPts val="0"/>
              </a:spcAft>
              <a:buSzPts val="1400"/>
              <a:buNone/>
              <a:defRPr/>
            </a:lvl5pPr>
            <a:lvl6pPr lvl="5" algn="ctr" rtl="1">
              <a:spcBef>
                <a:spcPts val="0"/>
              </a:spcBef>
              <a:spcAft>
                <a:spcPts val="0"/>
              </a:spcAft>
              <a:buSzPts val="1400"/>
              <a:buNone/>
              <a:defRPr/>
            </a:lvl6pPr>
            <a:lvl7pPr lvl="6" algn="ctr" rtl="1">
              <a:spcBef>
                <a:spcPts val="0"/>
              </a:spcBef>
              <a:spcAft>
                <a:spcPts val="0"/>
              </a:spcAft>
              <a:buSzPts val="1400"/>
              <a:buNone/>
              <a:defRPr/>
            </a:lvl7pPr>
            <a:lvl8pPr lvl="7" algn="ctr" rtl="1">
              <a:spcBef>
                <a:spcPts val="0"/>
              </a:spcBef>
              <a:spcAft>
                <a:spcPts val="0"/>
              </a:spcAft>
              <a:buSzPts val="1400"/>
              <a:buNone/>
              <a:defRPr/>
            </a:lvl8pPr>
            <a:lvl9pPr lvl="8" algn="ctr" rtl="1">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00200"/>
            <a:ext cx="4038600" cy="2185988"/>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9" name="Google Shape;39;p6"/>
          <p:cNvSpPr txBox="1">
            <a:spLocks noGrp="1"/>
          </p:cNvSpPr>
          <p:nvPr>
            <p:ph type="body" idx="3"/>
          </p:nvPr>
        </p:nvSpPr>
        <p:spPr>
          <a:xfrm>
            <a:off x="457200" y="3938588"/>
            <a:ext cx="4038600" cy="2187575"/>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0" name="Google Shape;40;p6"/>
          <p:cNvSpPr txBox="1">
            <a:spLocks noGrp="1"/>
          </p:cNvSpPr>
          <p:nvPr>
            <p:ph type="body" idx="4"/>
          </p:nvPr>
        </p:nvSpPr>
        <p:spPr>
          <a:xfrm>
            <a:off x="4648200" y="3938588"/>
            <a:ext cx="4038600" cy="2187575"/>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5206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תוכן" type="objOnly">
  <p:cSld name="תוכן">
    <p:spTree>
      <p:nvGrpSpPr>
        <p:cNvPr id="1" name="Shape 44"/>
        <p:cNvGrpSpPr/>
        <p:nvPr/>
      </p:nvGrpSpPr>
      <p:grpSpPr>
        <a:xfrm>
          <a:off x="0" y="0"/>
          <a:ext cx="0" cy="0"/>
          <a:chOff x="0" y="0"/>
          <a:chExt cx="0" cy="0"/>
        </a:xfrm>
      </p:grpSpPr>
      <p:sp>
        <p:nvSpPr>
          <p:cNvPr id="45" name="Google Shape;45;p7"/>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625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טקסט ופריט אוסף תמונות" type="clipArtAndTx">
  <p:cSld name="כותרת, טקסט ופריט אוסף תמונות">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ctr" rtl="1">
              <a:spcBef>
                <a:spcPts val="0"/>
              </a:spcBef>
              <a:spcAft>
                <a:spcPts val="0"/>
              </a:spcAft>
              <a:buSzPts val="1400"/>
              <a:buNone/>
              <a:defRPr/>
            </a:lvl2pPr>
            <a:lvl3pPr lvl="2" algn="ctr" rtl="1">
              <a:spcBef>
                <a:spcPts val="0"/>
              </a:spcBef>
              <a:spcAft>
                <a:spcPts val="0"/>
              </a:spcAft>
              <a:buSzPts val="1400"/>
              <a:buNone/>
              <a:defRPr/>
            </a:lvl3pPr>
            <a:lvl4pPr lvl="3" algn="ctr" rtl="1">
              <a:spcBef>
                <a:spcPts val="0"/>
              </a:spcBef>
              <a:spcAft>
                <a:spcPts val="0"/>
              </a:spcAft>
              <a:buSzPts val="1400"/>
              <a:buNone/>
              <a:defRPr/>
            </a:lvl4pPr>
            <a:lvl5pPr lvl="4" algn="ctr" rtl="1">
              <a:spcBef>
                <a:spcPts val="0"/>
              </a:spcBef>
              <a:spcAft>
                <a:spcPts val="0"/>
              </a:spcAft>
              <a:buSzPts val="1400"/>
              <a:buNone/>
              <a:defRPr/>
            </a:lvl5pPr>
            <a:lvl6pPr lvl="5" algn="ctr" rtl="1">
              <a:spcBef>
                <a:spcPts val="0"/>
              </a:spcBef>
              <a:spcAft>
                <a:spcPts val="0"/>
              </a:spcAft>
              <a:buSzPts val="1400"/>
              <a:buNone/>
              <a:defRPr/>
            </a:lvl6pPr>
            <a:lvl7pPr lvl="6" algn="ctr" rtl="1">
              <a:spcBef>
                <a:spcPts val="0"/>
              </a:spcBef>
              <a:spcAft>
                <a:spcPts val="0"/>
              </a:spcAft>
              <a:buSzPts val="1400"/>
              <a:buNone/>
              <a:defRPr/>
            </a:lvl7pPr>
            <a:lvl8pPr lvl="7" algn="ctr" rtl="1">
              <a:spcBef>
                <a:spcPts val="0"/>
              </a:spcBef>
              <a:spcAft>
                <a:spcPts val="0"/>
              </a:spcAft>
              <a:buSzPts val="1400"/>
              <a:buNone/>
              <a:defRPr/>
            </a:lvl8pPr>
            <a:lvl9pPr lvl="8" algn="ctr" rtl="1">
              <a:spcBef>
                <a:spcPts val="0"/>
              </a:spcBef>
              <a:spcAft>
                <a:spcPts val="0"/>
              </a:spcAft>
              <a:buSzPts val="1400"/>
              <a:buNone/>
              <a:defRPr/>
            </a:lvl9pPr>
          </a:lstStyle>
          <a:p>
            <a:endParaRPr/>
          </a:p>
        </p:txBody>
      </p:sp>
      <p:sp>
        <p:nvSpPr>
          <p:cNvPr id="55" name="Google Shape;55;p9"/>
          <p:cNvSpPr>
            <a:spLocks noGrp="1"/>
          </p:cNvSpPr>
          <p:nvPr>
            <p:ph type="clipArt" idx="2"/>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r" rtl="1">
              <a:spcBef>
                <a:spcPts val="360"/>
              </a:spcBef>
              <a:spcAft>
                <a:spcPts val="0"/>
              </a:spcAft>
              <a:buClr>
                <a:schemeClr val="dk1"/>
              </a:buClr>
              <a:buSzPts val="1800"/>
              <a:buChar char="•"/>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57" name="Google Shape;57;p9"/>
          <p:cNvSpPr txBox="1">
            <a:spLocks noGrp="1"/>
          </p:cNvSpPr>
          <p:nvPr>
            <p:ph type="dt" idx="10"/>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r" rtl="1">
              <a:lnSpc>
                <a:spcPct val="100000"/>
              </a:lnSpc>
              <a:spcBef>
                <a:spcPts val="0"/>
              </a:spcBef>
              <a:spcAft>
                <a:spcPts val="0"/>
              </a:spcAft>
              <a:buSzPts val="1400"/>
              <a:buNone/>
              <a:defRPr/>
            </a:lvl1pPr>
            <a:lvl2pPr lvl="1" algn="r" rtl="1">
              <a:lnSpc>
                <a:spcPct val="100000"/>
              </a:lnSpc>
              <a:spcBef>
                <a:spcPts val="0"/>
              </a:spcBef>
              <a:spcAft>
                <a:spcPts val="0"/>
              </a:spcAft>
              <a:buSzPts val="1400"/>
              <a:buNone/>
              <a:defRPr/>
            </a:lvl2pPr>
            <a:lvl3pPr lvl="2" algn="r" rtl="1">
              <a:lnSpc>
                <a:spcPct val="100000"/>
              </a:lnSpc>
              <a:spcBef>
                <a:spcPts val="0"/>
              </a:spcBef>
              <a:spcAft>
                <a:spcPts val="0"/>
              </a:spcAft>
              <a:buSzPts val="1400"/>
              <a:buNone/>
              <a:defRPr/>
            </a:lvl3pPr>
            <a:lvl4pPr lvl="3" algn="r" rtl="1">
              <a:lnSpc>
                <a:spcPct val="100000"/>
              </a:lnSpc>
              <a:spcBef>
                <a:spcPts val="0"/>
              </a:spcBef>
              <a:spcAft>
                <a:spcPts val="0"/>
              </a:spcAft>
              <a:buSzPts val="1400"/>
              <a:buNone/>
              <a:defRPr/>
            </a:lvl4pPr>
            <a:lvl5pPr lvl="4" algn="r" rtl="1">
              <a:lnSpc>
                <a:spcPct val="100000"/>
              </a:lnSpc>
              <a:spcBef>
                <a:spcPts val="0"/>
              </a:spcBef>
              <a:spcAft>
                <a:spcPts val="0"/>
              </a:spcAft>
              <a:buSzPts val="1400"/>
              <a:buNone/>
              <a:defRPr/>
            </a:lvl5pPr>
            <a:lvl6pPr lvl="5" algn="r" rtl="1">
              <a:lnSpc>
                <a:spcPct val="100000"/>
              </a:lnSpc>
              <a:spcBef>
                <a:spcPts val="0"/>
              </a:spcBef>
              <a:spcAft>
                <a:spcPts val="0"/>
              </a:spcAft>
              <a:buSzPts val="1400"/>
              <a:buNone/>
              <a:defRPr/>
            </a:lvl6pPr>
            <a:lvl7pPr lvl="6" algn="r" rtl="1">
              <a:lnSpc>
                <a:spcPct val="100000"/>
              </a:lnSpc>
              <a:spcBef>
                <a:spcPts val="0"/>
              </a:spcBef>
              <a:spcAft>
                <a:spcPts val="0"/>
              </a:spcAft>
              <a:buSzPts val="1400"/>
              <a:buNone/>
              <a:defRPr/>
            </a:lvl7pPr>
            <a:lvl8pPr lvl="7" algn="r" rtl="1">
              <a:lnSpc>
                <a:spcPct val="100000"/>
              </a:lnSpc>
              <a:spcBef>
                <a:spcPts val="0"/>
              </a:spcBef>
              <a:spcAft>
                <a:spcPts val="0"/>
              </a:spcAft>
              <a:buSzPts val="1400"/>
              <a:buNone/>
              <a:defRPr/>
            </a:lvl8pPr>
            <a:lvl9pPr lvl="8" algn="r" rtl="1">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l" rtl="1">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03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511CCCC8-B157-46FE-A658-F8CC191C2870}" type="slidenum">
              <a:rPr lang="he-IL"/>
              <a:pPr>
                <a:defRPr/>
              </a:pPr>
              <a:t>‹#›</a:t>
            </a:fld>
            <a:endParaRPr lang="he-IL" dirty="0"/>
          </a:p>
        </p:txBody>
      </p:sp>
    </p:spTree>
    <p:extLst>
      <p:ext uri="{BB962C8B-B14F-4D97-AF65-F5344CB8AC3E}">
        <p14:creationId xmlns:p14="http://schemas.microsoft.com/office/powerpoint/2010/main" val="234735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F1275E4-8051-4053-92B9-B486474303D5}" type="datetime8">
              <a:rPr lang="he-IL"/>
              <a:pPr>
                <a:defRPr/>
              </a:pPr>
              <a:t>09 פברואר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E3DECE8-B53C-4920-8C0A-6AFBAC70B87C}" type="slidenum">
              <a:rPr lang="he-IL"/>
              <a:pPr>
                <a:defRPr/>
              </a:pPr>
              <a:t>‹#›</a:t>
            </a:fld>
            <a:endParaRPr lang="he-IL" dirty="0"/>
          </a:p>
        </p:txBody>
      </p:sp>
    </p:spTree>
    <p:extLst>
      <p:ext uri="{BB962C8B-B14F-4D97-AF65-F5344CB8AC3E}">
        <p14:creationId xmlns:p14="http://schemas.microsoft.com/office/powerpoint/2010/main" val="283836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BFAC0A2-B07C-4100-A1B8-E216A64452C0}" type="slidenum">
              <a:rPr lang="he-IL"/>
              <a:pPr>
                <a:defRPr/>
              </a:pPr>
              <a:t>‹#›</a:t>
            </a:fld>
            <a:endParaRPr lang="he-IL" dirty="0"/>
          </a:p>
        </p:txBody>
      </p:sp>
    </p:spTree>
    <p:extLst>
      <p:ext uri="{BB962C8B-B14F-4D97-AF65-F5344CB8AC3E}">
        <p14:creationId xmlns:p14="http://schemas.microsoft.com/office/powerpoint/2010/main" val="348806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DDD79E3-1D80-41EE-8049-F2DBE17764BB}" type="slidenum">
              <a:rPr lang="he-IL"/>
              <a:pPr>
                <a:defRPr/>
              </a:pPr>
              <a:t>‹#›</a:t>
            </a:fld>
            <a:endParaRPr lang="he-IL" dirty="0"/>
          </a:p>
        </p:txBody>
      </p:sp>
    </p:spTree>
    <p:extLst>
      <p:ext uri="{BB962C8B-B14F-4D97-AF65-F5344CB8AC3E}">
        <p14:creationId xmlns:p14="http://schemas.microsoft.com/office/powerpoint/2010/main" val="245309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58656401-72CB-4F46-A0DF-AD11BC0476E2}" type="slidenum">
              <a:rPr lang="he-IL"/>
              <a:pPr>
                <a:defRPr/>
              </a:pPr>
              <a:t>‹#›</a:t>
            </a:fld>
            <a:endParaRPr lang="he-IL" dirty="0"/>
          </a:p>
        </p:txBody>
      </p:sp>
    </p:spTree>
    <p:extLst>
      <p:ext uri="{BB962C8B-B14F-4D97-AF65-F5344CB8AC3E}">
        <p14:creationId xmlns:p14="http://schemas.microsoft.com/office/powerpoint/2010/main" val="400309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2125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511CCCC8-B157-46FE-A658-F8CC191C2870}" type="slidenum">
              <a:rPr lang="he-IL"/>
              <a:pPr>
                <a:defRPr/>
              </a:pPr>
              <a:t>‹#›</a:t>
            </a:fld>
            <a:endParaRPr lang="he-IL" dirty="0"/>
          </a:p>
        </p:txBody>
      </p:sp>
    </p:spTree>
    <p:extLst>
      <p:ext uri="{BB962C8B-B14F-4D97-AF65-F5344CB8AC3E}">
        <p14:creationId xmlns:p14="http://schemas.microsoft.com/office/powerpoint/2010/main" val="1798334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7FB06CB1-D7ED-494E-A356-D8327EA9A551}" type="slidenum">
              <a:rPr lang="he-IL"/>
              <a:pPr>
                <a:defRPr/>
              </a:pPr>
              <a:t>‹#›</a:t>
            </a:fld>
            <a:endParaRPr lang="he-IL" dirty="0"/>
          </a:p>
        </p:txBody>
      </p:sp>
    </p:spTree>
    <p:extLst>
      <p:ext uri="{BB962C8B-B14F-4D97-AF65-F5344CB8AC3E}">
        <p14:creationId xmlns:p14="http://schemas.microsoft.com/office/powerpoint/2010/main" val="157468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4D599E4-315B-41C7-A01E-EF1DC5E1243E}" type="datetime8">
              <a:rPr lang="he-IL"/>
              <a:pPr>
                <a:defRPr/>
              </a:pPr>
              <a:t>09 פברואר 21</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AB022C4F-6092-4FC0-9DBA-61BB935F78AC}" type="slidenum">
              <a:rPr lang="he-IL"/>
              <a:pPr>
                <a:defRPr/>
              </a:pPr>
              <a:t>‹#›</a:t>
            </a:fld>
            <a:endParaRPr lang="he-IL" dirty="0"/>
          </a:p>
        </p:txBody>
      </p:sp>
    </p:spTree>
    <p:extLst>
      <p:ext uri="{BB962C8B-B14F-4D97-AF65-F5344CB8AC3E}">
        <p14:creationId xmlns:p14="http://schemas.microsoft.com/office/powerpoint/2010/main" val="354109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446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12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875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7219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1302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257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en-US" smtClean="0"/>
              <a:t>‹#›</a:t>
            </a:fld>
            <a:endParaRPr lang="en-US">
              <a:solidFill>
                <a:srgbClr val="000000"/>
              </a:solidFill>
            </a:endParaRPr>
          </a:p>
        </p:txBody>
      </p:sp>
    </p:spTree>
    <p:extLst>
      <p:ext uri="{BB962C8B-B14F-4D97-AF65-F5344CB8AC3E}">
        <p14:creationId xmlns:p14="http://schemas.microsoft.com/office/powerpoint/2010/main" val="20118729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l" rtl="1">
              <a:spcBef>
                <a:spcPts val="0"/>
              </a:spcBef>
              <a:spcAft>
                <a:spcPts val="0"/>
              </a:spcAft>
              <a:buNone/>
            </a:pPr>
            <a:fld id="{00000000-1234-1234-1234-123412341234}" type="slidenum">
              <a:rPr lang="en-US" smtClean="0"/>
              <a:t>‹#›</a:t>
            </a:fld>
            <a:endParaRPr lang="en-US">
              <a:solidFill>
                <a:srgbClr val="000000"/>
              </a:solidFill>
            </a:endParaRPr>
          </a:p>
        </p:txBody>
      </p:sp>
    </p:spTree>
    <p:extLst>
      <p:ext uri="{BB962C8B-B14F-4D97-AF65-F5344CB8AC3E}">
        <p14:creationId xmlns:p14="http://schemas.microsoft.com/office/powerpoint/2010/main" val="33304593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82D680-1FBF-4577-A2EA-FE874CD531E7}" type="datetime8">
              <a:rPr lang="he-IL"/>
              <a:pPr>
                <a:defRPr/>
              </a:pPr>
              <a:t>09 פברואר 21</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B678BCE-9C3C-4237-9D9A-DCD6388C1C5F}" type="slidenum">
              <a:rPr lang="he-IL"/>
              <a:pPr>
                <a:defRPr/>
              </a:pPr>
              <a:t>‹#›</a:t>
            </a:fld>
            <a:endParaRPr lang="he-IL" dirty="0"/>
          </a:p>
        </p:txBody>
      </p:sp>
    </p:spTree>
    <p:extLst>
      <p:ext uri="{BB962C8B-B14F-4D97-AF65-F5344CB8AC3E}">
        <p14:creationId xmlns:p14="http://schemas.microsoft.com/office/powerpoint/2010/main" val="409520057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creativecommons.org/licenses/by-sa/3.0/deed.en" TargetMode="External"/><Relationship Id="rId2" Type="http://schemas.openxmlformats.org/officeDocument/2006/relationships/image" Target="../media/image2.gif"/><Relationship Id="rId1" Type="http://schemas.openxmlformats.org/officeDocument/2006/relationships/slideLayout" Target="../slideLayouts/slideLayout15.xml"/><Relationship Id="rId6" Type="http://schemas.openxmlformats.org/officeDocument/2006/relationships/hyperlink" Target="http://commons.wikimedia.org/wiki/File:Potato-sprouts-base1.jpg" TargetMode="External"/><Relationship Id="rId5" Type="http://schemas.openxmlformats.org/officeDocument/2006/relationships/image" Target="../media/image12.jpeg"/><Relationship Id="rId4" Type="http://schemas.openxmlformats.org/officeDocument/2006/relationships/hyperlink" Target="//upload.wikimedia.org/wikipedia/commons/3/3c/Potato-sprouts-base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0.xml"/><Relationship Id="rId6" Type="http://schemas.openxmlformats.org/officeDocument/2006/relationships/hyperlink" Target="http://www.flickr.com/photos/hortulus_aptus/6207554437" TargetMode="External"/><Relationship Id="rId5" Type="http://schemas.openxmlformats.org/officeDocument/2006/relationships/image" Target="../media/image14.png"/><Relationship Id="rId4" Type="http://schemas.openxmlformats.org/officeDocument/2006/relationships/hyperlink" Target="http://commons.wikimedia.org/wiki/File:Agnon-d'-leu.jpe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gif"/><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20.xml"/><Relationship Id="rId6" Type="http://schemas.openxmlformats.org/officeDocument/2006/relationships/hyperlink" Target="http://creativecommons.org/licenses/by-sa/2.0/deed.en" TargetMode="External"/><Relationship Id="rId5" Type="http://schemas.openxmlformats.org/officeDocument/2006/relationships/hyperlink" Target="http://www.flickr.com/photos/poplinre/578083313"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4.jpg"/></Relationships>
</file>

<file path=ppt/slides/_rels/slide5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4.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70.jpg"/></Relationships>
</file>

<file path=ppt/slides/_rels/slide5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73.jpg"/><Relationship Id="rId4" Type="http://schemas.openxmlformats.org/officeDocument/2006/relationships/image" Target="../media/image72.jpg"/></Relationships>
</file>

<file path=ppt/slides/_rels/slide56.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75.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Google Shape;105;p16">
            <a:extLst>
              <a:ext uri="{FF2B5EF4-FFF2-40B4-BE49-F238E27FC236}">
                <a16:creationId xmlns:a16="http://schemas.microsoft.com/office/drawing/2014/main" id="{48388733-BB7E-47DE-8C0D-C3FDB6953AD9}"/>
              </a:ext>
            </a:extLst>
          </p:cNvPr>
          <p:cNvSpPr txBox="1">
            <a:spLocks/>
          </p:cNvSpPr>
          <p:nvPr/>
        </p:nvSpPr>
        <p:spPr>
          <a:xfrm>
            <a:off x="1141522" y="1209220"/>
            <a:ext cx="6860955" cy="2337238"/>
          </a:xfrm>
          <a:prstGeom prst="rect">
            <a:avLst/>
          </a:prstGeom>
        </p:spPr>
        <p:txBody>
          <a:bodyPr spcFirstLastPara="1" vert="horz" lIns="91440" tIns="45720" rIns="91440" bIns="45720" rtlCol="0" anchor="b" anchorCtr="0">
            <a:normAutofit/>
          </a:bodyP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spcAft>
                <a:spcPts val="600"/>
              </a:spcAft>
              <a:buClr>
                <a:srgbClr val="0033CC"/>
              </a:buClr>
              <a:buSzPts val="8000"/>
            </a:pPr>
            <a:r>
              <a:rPr lang="en-US" sz="4900" kern="1200">
                <a:solidFill>
                  <a:srgbClr val="FFFFFF"/>
                </a:solidFill>
                <a:latin typeface="+mj-lt"/>
                <a:ea typeface="+mj-ea"/>
                <a:cs typeface="+mj-cs"/>
                <a:sym typeface="Arial"/>
              </a:rPr>
              <a:t>רבייה בעולם החי והצומח</a:t>
            </a:r>
            <a:endParaRPr lang="en-US" sz="4900" kern="1200">
              <a:solidFill>
                <a:srgbClr val="FFFFFF"/>
              </a:solidFill>
              <a:latin typeface="+mj-lt"/>
              <a:ea typeface="+mj-ea"/>
              <a:cs typeface="+mj-cs"/>
            </a:endParaRPr>
          </a:p>
        </p:txBody>
      </p:sp>
      <p:sp>
        <p:nvSpPr>
          <p:cNvPr id="1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401" y="2383077"/>
            <a:ext cx="113652"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1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273" y="2265467"/>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8625" y="2537201"/>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7"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039" y="2832967"/>
            <a:ext cx="71820"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9199" y="2803988"/>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053" y="3242499"/>
            <a:ext cx="81469"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9141714"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4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571500"/>
            <a:ext cx="8429625" cy="3571875"/>
          </a:xfrm>
          <a:prstGeom prst="rect">
            <a:avLst/>
          </a:prstGeom>
          <a:noFill/>
          <a:ln w="22225">
            <a:noFill/>
          </a:ln>
          <a:effectLst>
            <a:outerShdw sx="101000" sy="101000" algn="ctr" rotWithShape="0">
              <a:schemeClr val="bg1">
                <a:lumMod val="75000"/>
              </a:schemeClr>
            </a:outerShdw>
          </a:effectLst>
        </p:spPr>
        <p:txBody>
          <a:bodyPr rtlCol="1"/>
          <a:lstStyle/>
          <a:p>
            <a:pPr algn="r" rtl="1" fontAlgn="auto">
              <a:spcBef>
                <a:spcPts val="0"/>
              </a:spcBef>
              <a:spcAft>
                <a:spcPts val="0"/>
              </a:spcAft>
              <a:defRPr/>
            </a:pPr>
            <a:r>
              <a:rPr lang="he-IL" dirty="0">
                <a:solidFill>
                  <a:prstClr val="black"/>
                </a:solidFill>
              </a:rPr>
              <a:t>במהלך רבייה אל</a:t>
            </a:r>
            <a:r>
              <a:rPr lang="he-IL" dirty="0">
                <a:solidFill>
                  <a:prstClr val="black"/>
                </a:solidFill>
                <a:latin typeface="Arial"/>
                <a:cs typeface="Arial"/>
              </a:rPr>
              <a:t>־</a:t>
            </a:r>
            <a:r>
              <a:rPr lang="he-IL" dirty="0">
                <a:solidFill>
                  <a:prstClr val="black"/>
                </a:solidFill>
              </a:rPr>
              <a:t>זוויגית ביצורים רב</a:t>
            </a:r>
            <a:r>
              <a:rPr lang="he-IL" dirty="0">
                <a:solidFill>
                  <a:prstClr val="black"/>
                </a:solidFill>
                <a:latin typeface="Arial"/>
                <a:cs typeface="Arial"/>
              </a:rPr>
              <a:t>־</a:t>
            </a:r>
            <a:r>
              <a:rPr lang="he-IL" dirty="0">
                <a:solidFill>
                  <a:prstClr val="black"/>
                </a:solidFill>
              </a:rPr>
              <a:t>תאיים, חלק מגופו של פרט אחד נפרד ממנו ומתפתח ליצור חדש הזהה לחלוטין מבחינה גנטית להורה, </a:t>
            </a:r>
            <a:r>
              <a:rPr lang="he-IL" dirty="0"/>
              <a:t>שיכול ל</a:t>
            </a:r>
            <a:r>
              <a:rPr lang="he-IL" dirty="0">
                <a:solidFill>
                  <a:prstClr val="black"/>
                </a:solidFill>
              </a:rPr>
              <a:t>המשיך לחיות באופן עצמאי.</a:t>
            </a:r>
          </a:p>
          <a:p>
            <a:pPr algn="r" rtl="1" fontAlgn="auto">
              <a:spcBef>
                <a:spcPts val="0"/>
              </a:spcBef>
              <a:spcAft>
                <a:spcPts val="0"/>
              </a:spcAft>
              <a:defRPr/>
            </a:pPr>
            <a:endParaRPr lang="he-IL" dirty="0">
              <a:solidFill>
                <a:prstClr val="black"/>
              </a:solidFill>
            </a:endParaRPr>
          </a:p>
          <a:p>
            <a:pPr algn="r" rtl="1" fontAlgn="auto">
              <a:spcBef>
                <a:spcPts val="0"/>
              </a:spcBef>
              <a:spcAft>
                <a:spcPts val="0"/>
              </a:spcAft>
              <a:defRPr/>
            </a:pPr>
            <a:r>
              <a:rPr lang="he-IL" b="1" dirty="0">
                <a:solidFill>
                  <a:prstClr val="black"/>
                </a:solidFill>
              </a:rPr>
              <a:t>דוגמאות לדרכים שונות של רבייה אל</a:t>
            </a:r>
            <a:r>
              <a:rPr lang="he-IL" b="1" dirty="0">
                <a:solidFill>
                  <a:prstClr val="black"/>
                </a:solidFill>
                <a:latin typeface="Arial"/>
                <a:cs typeface="Arial"/>
              </a:rPr>
              <a:t>־</a:t>
            </a:r>
            <a:r>
              <a:rPr lang="he-IL" b="1" dirty="0">
                <a:solidFill>
                  <a:prstClr val="black"/>
                </a:solidFill>
              </a:rPr>
              <a:t>זוויגית בצמחים:</a:t>
            </a:r>
          </a:p>
          <a:p>
            <a:pPr algn="r" rtl="1" fontAlgn="auto">
              <a:spcBef>
                <a:spcPts val="0"/>
              </a:spcBef>
              <a:spcAft>
                <a:spcPts val="0"/>
              </a:spcAft>
              <a:defRPr/>
            </a:pPr>
            <a:endParaRPr lang="he-IL" sz="1400" dirty="0">
              <a:solidFill>
                <a:prstClr val="black"/>
              </a:solidFill>
            </a:endParaRPr>
          </a:p>
          <a:p>
            <a:pPr algn="r" rtl="1" fontAlgn="auto">
              <a:spcBef>
                <a:spcPts val="0"/>
              </a:spcBef>
              <a:spcAft>
                <a:spcPts val="0"/>
              </a:spcAft>
              <a:defRPr/>
            </a:pPr>
            <a:r>
              <a:rPr lang="he-IL" dirty="0">
                <a:solidFill>
                  <a:srgbClr val="FF6600"/>
                </a:solidFill>
              </a:rPr>
              <a:t>1. </a:t>
            </a:r>
            <a:r>
              <a:rPr lang="he-IL" u="sng" dirty="0">
                <a:solidFill>
                  <a:srgbClr val="FF6600"/>
                </a:solidFill>
              </a:rPr>
              <a:t>שלוחות</a:t>
            </a:r>
          </a:p>
          <a:p>
            <a:pPr algn="r" rtl="1" fontAlgn="auto">
              <a:spcBef>
                <a:spcPts val="0"/>
              </a:spcBef>
              <a:spcAft>
                <a:spcPts val="0"/>
              </a:spcAft>
              <a:defRPr/>
            </a:pPr>
            <a:r>
              <a:rPr lang="he-IL" dirty="0">
                <a:solidFill>
                  <a:prstClr val="black"/>
                </a:solidFill>
              </a:rPr>
              <a:t>יש צמחים שגבעוליהם אופקיים וגדלים לצדדים במקביל </a:t>
            </a:r>
            <a:r>
              <a:rPr lang="he-IL" dirty="0"/>
              <a:t>לקרקע. לאורכן של שלוחות אלו צומחים ניצנים המתפתחים לצמחים נוספים שמתנתקים מן השלוחה וגדלים בתור צמחים עצמאיים.</a:t>
            </a:r>
          </a:p>
          <a:p>
            <a:pPr algn="r" rtl="1" fontAlgn="auto">
              <a:spcBef>
                <a:spcPts val="0"/>
              </a:spcBef>
              <a:spcAft>
                <a:spcPts val="0"/>
              </a:spcAft>
              <a:defRPr/>
            </a:pPr>
            <a:r>
              <a:rPr lang="he-IL" dirty="0"/>
              <a:t>לדוגמה: מינים שונים של דשא, תות שדה, פטל, חמציץ.</a:t>
            </a:r>
          </a:p>
          <a:p>
            <a:pPr algn="r" rtl="1"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665EF51D-06B3-4609-87E1-A048CB583ECB}" type="slidenum">
              <a:rPr lang="he-IL" smtClean="0">
                <a:solidFill>
                  <a:srgbClr val="A6A6A6"/>
                </a:solidFill>
              </a:rPr>
              <a:pPr>
                <a:defRPr/>
              </a:pPr>
              <a:t>10</a:t>
            </a:fld>
            <a:endParaRPr lang="he-IL" dirty="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normAutofit fontScale="90000"/>
          </a:bodyPr>
          <a:lstStyle/>
          <a:p>
            <a:pPr algn="ctr" fontAlgn="auto">
              <a:defRPr/>
            </a:pPr>
            <a:r>
              <a:rPr lang="he-IL" sz="2400" b="1" dirty="0">
                <a:solidFill>
                  <a:srgbClr val="FF6600"/>
                </a:solidFill>
                <a:ea typeface="+mn-ea"/>
              </a:rPr>
              <a:t>דרכי רבייה </a:t>
            </a:r>
            <a:r>
              <a:rPr lang="he-IL" sz="2400" b="1" dirty="0" err="1">
                <a:solidFill>
                  <a:srgbClr val="FF6600"/>
                </a:solidFill>
                <a:ea typeface="+mn-ea"/>
              </a:rPr>
              <a:t>אל</a:t>
            </a:r>
            <a:r>
              <a:rPr lang="he-IL" sz="2400" b="1" dirty="0" err="1">
                <a:solidFill>
                  <a:srgbClr val="FF6600"/>
                </a:solidFill>
                <a:latin typeface="Arial"/>
                <a:ea typeface="+mn-ea"/>
                <a:cs typeface="Arial"/>
              </a:rPr>
              <a:t>־</a:t>
            </a:r>
            <a:r>
              <a:rPr lang="he-IL" sz="2400" b="1" dirty="0" err="1">
                <a:solidFill>
                  <a:srgbClr val="FF6600"/>
                </a:solidFill>
                <a:ea typeface="+mn-ea"/>
              </a:rPr>
              <a:t>זוויגית</a:t>
            </a:r>
            <a:r>
              <a:rPr lang="he-IL" sz="2400" b="1" dirty="0">
                <a:solidFill>
                  <a:srgbClr val="FF6600"/>
                </a:solidFill>
                <a:ea typeface="+mn-ea"/>
              </a:rPr>
              <a:t> בצמחים: שלוחות</a:t>
            </a:r>
            <a:endParaRPr lang="he-IL" sz="2400" dirty="0">
              <a:solidFill>
                <a:srgbClr val="FF6600"/>
              </a:solidFill>
            </a:endParaRPr>
          </a:p>
        </p:txBody>
      </p:sp>
      <p:grpSp>
        <p:nvGrpSpPr>
          <p:cNvPr id="53254" name="קבוצה 14"/>
          <p:cNvGrpSpPr>
            <a:grpSpLocks/>
          </p:cNvGrpSpPr>
          <p:nvPr/>
        </p:nvGrpSpPr>
        <p:grpSpPr bwMode="auto">
          <a:xfrm>
            <a:off x="225425" y="3789043"/>
            <a:ext cx="8450263" cy="2304255"/>
            <a:chOff x="181200" y="4572008"/>
            <a:chExt cx="8449118" cy="2304269"/>
          </a:xfrm>
        </p:grpSpPr>
        <p:pic>
          <p:nvPicPr>
            <p:cNvPr id="53257" name="תמונה 5" descr="תות_שלוחות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7314" y="4572008"/>
              <a:ext cx="3000396"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תמונה 6" descr="חמציץ קטן_שלוחות_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00" y="4572008"/>
              <a:ext cx="266701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תמונה 8" descr="דשא_שלוחות_1_נורית.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184" y="4572008"/>
              <a:ext cx="2667019"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201762" y="6447649"/>
              <a:ext cx="1428556"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דשא</a:t>
              </a:r>
            </a:p>
          </p:txBody>
        </p:sp>
        <p:sp>
          <p:nvSpPr>
            <p:cNvPr id="11" name="TextBox 10"/>
            <p:cNvSpPr txBox="1"/>
            <p:nvPr/>
          </p:nvSpPr>
          <p:spPr>
            <a:xfrm>
              <a:off x="4143063" y="6447647"/>
              <a:ext cx="1785696"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תות שדה</a:t>
              </a:r>
            </a:p>
          </p:txBody>
        </p:sp>
        <p:sp>
          <p:nvSpPr>
            <p:cNvPr id="12" name="TextBox 11"/>
            <p:cNvSpPr txBox="1"/>
            <p:nvPr/>
          </p:nvSpPr>
          <p:spPr>
            <a:xfrm>
              <a:off x="1357379" y="6447647"/>
              <a:ext cx="1499984" cy="428628"/>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latin typeface="+mn-lt"/>
                  <a:cs typeface="+mn-cs"/>
                </a:rPr>
                <a:t>שלוחות של חמציץ</a:t>
              </a:r>
            </a:p>
          </p:txBody>
        </p:sp>
      </p:grpSp>
      <p:sp>
        <p:nvSpPr>
          <p:cNvPr id="14" name="TextBox 13"/>
          <p:cNvSpPr txBox="1"/>
          <p:nvPr/>
        </p:nvSpPr>
        <p:spPr>
          <a:xfrm>
            <a:off x="7281919" y="5986139"/>
            <a:ext cx="1357313" cy="214313"/>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100" dirty="0">
                <a:latin typeface="+mn-lt"/>
                <a:cs typeface="+mn-cs"/>
              </a:rPr>
              <a:t>© ד"ר נורית קינן</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08013"/>
            <a:ext cx="8429625" cy="2865437"/>
          </a:xfrm>
          <a:prstGeom prst="rect">
            <a:avLst/>
          </a:prstGeom>
          <a:noFill/>
          <a:ln w="22225">
            <a:noFill/>
          </a:ln>
          <a:effectLst>
            <a:outerShdw sx="101000" sy="101000" algn="ctr" rotWithShape="0">
              <a:schemeClr val="bg1">
                <a:lumMod val="75000"/>
              </a:schemeClr>
            </a:outerShdw>
          </a:effectLst>
        </p:spPr>
        <p:txBody>
          <a:bodyPr rtlCol="1"/>
          <a:lstStyle/>
          <a:p>
            <a:pPr algn="r" fontAlgn="auto">
              <a:spcBef>
                <a:spcPts val="0"/>
              </a:spcBef>
              <a:spcAft>
                <a:spcPts val="0"/>
              </a:spcAft>
              <a:defRPr/>
            </a:pPr>
            <a:r>
              <a:rPr lang="he-IL" b="1" dirty="0">
                <a:solidFill>
                  <a:prstClr val="black"/>
                </a:solidFill>
              </a:rPr>
              <a:t>דוגמאות לדרכים שונות של רבייה אל</a:t>
            </a:r>
            <a:r>
              <a:rPr lang="he-IL" b="1" dirty="0">
                <a:solidFill>
                  <a:prstClr val="black"/>
                </a:solidFill>
                <a:latin typeface="Arial"/>
                <a:cs typeface="Arial"/>
              </a:rPr>
              <a:t>־</a:t>
            </a:r>
            <a:r>
              <a:rPr lang="he-IL" b="1" dirty="0">
                <a:solidFill>
                  <a:prstClr val="black"/>
                </a:solidFill>
              </a:rPr>
              <a:t>זוויגית בצמחים:</a:t>
            </a:r>
            <a:endParaRPr lang="he-IL" dirty="0">
              <a:solidFill>
                <a:prstClr val="black"/>
              </a:solidFill>
            </a:endParaRPr>
          </a:p>
          <a:p>
            <a:pPr algn="r" fontAlgn="auto">
              <a:spcBef>
                <a:spcPts val="0"/>
              </a:spcBef>
              <a:spcAft>
                <a:spcPts val="0"/>
              </a:spcAft>
              <a:defRPr/>
            </a:pPr>
            <a:r>
              <a:rPr lang="he-IL" dirty="0">
                <a:solidFill>
                  <a:srgbClr val="FF6600"/>
                </a:solidFill>
              </a:rPr>
              <a:t>2. </a:t>
            </a:r>
            <a:r>
              <a:rPr lang="he-IL" u="sng" dirty="0">
                <a:solidFill>
                  <a:srgbClr val="FF6600"/>
                </a:solidFill>
              </a:rPr>
              <a:t>פקעות ובצלים</a:t>
            </a:r>
          </a:p>
          <a:p>
            <a:pPr algn="r" fontAlgn="auto">
              <a:spcBef>
                <a:spcPts val="0"/>
              </a:spcBef>
              <a:spcAft>
                <a:spcPts val="0"/>
              </a:spcAft>
              <a:defRPr/>
            </a:pPr>
            <a:r>
              <a:rPr lang="he-IL" dirty="0">
                <a:solidFill>
                  <a:prstClr val="black"/>
                </a:solidFill>
              </a:rPr>
              <a:t>יש צמחים בעלי </a:t>
            </a:r>
            <a:r>
              <a:rPr lang="he-IL" dirty="0">
                <a:solidFill>
                  <a:srgbClr val="FF6600"/>
                </a:solidFill>
              </a:rPr>
              <a:t>פקעות</a:t>
            </a:r>
            <a:r>
              <a:rPr lang="he-IL" dirty="0">
                <a:solidFill>
                  <a:prstClr val="black"/>
                </a:solidFill>
              </a:rPr>
              <a:t>. אלו הם גבעולים </a:t>
            </a:r>
            <a:r>
              <a:rPr lang="he-IL" dirty="0"/>
              <a:t>מעובים או שורשים מעובים ובהם ניצנים שמתפתחים לשורשים, לגבעולים ולעלים. כל צמח מצמיח כמה פקעות, שכל אחת מהן יכולה לגדול לצמח צאצא נפרד. לדוגמה: תפוח אדמה, נוריות.</a:t>
            </a:r>
          </a:p>
          <a:p>
            <a:pPr algn="r" fontAlgn="auto">
              <a:spcBef>
                <a:spcPts val="0"/>
              </a:spcBef>
              <a:spcAft>
                <a:spcPts val="0"/>
              </a:spcAft>
              <a:defRPr/>
            </a:pPr>
            <a:endParaRPr lang="he-IL" sz="1000" dirty="0">
              <a:solidFill>
                <a:prstClr val="black"/>
              </a:solidFill>
            </a:endParaRPr>
          </a:p>
          <a:p>
            <a:pPr algn="r" fontAlgn="auto">
              <a:spcBef>
                <a:spcPts val="0"/>
              </a:spcBef>
              <a:spcAft>
                <a:spcPts val="0"/>
              </a:spcAft>
              <a:defRPr/>
            </a:pPr>
            <a:r>
              <a:rPr lang="he-IL" dirty="0">
                <a:solidFill>
                  <a:prstClr val="black"/>
                </a:solidFill>
              </a:rPr>
              <a:t>לצמחים אחרים יש </a:t>
            </a:r>
            <a:r>
              <a:rPr lang="he-IL" dirty="0">
                <a:solidFill>
                  <a:srgbClr val="FF6600"/>
                </a:solidFill>
              </a:rPr>
              <a:t>בצל</a:t>
            </a:r>
            <a:r>
              <a:rPr lang="he-IL" dirty="0">
                <a:solidFill>
                  <a:prstClr val="black"/>
                </a:solidFill>
              </a:rPr>
              <a:t> בתוך האדמה, ובצלים קטנים מתפתחים צמוד אליו. הבצלצלים האלה מתנתקים מן הצמח הבוגר ומתפתחים בתור צמחים עצמאיים.</a:t>
            </a:r>
          </a:p>
          <a:p>
            <a:pPr algn="r" fontAlgn="auto">
              <a:spcBef>
                <a:spcPts val="0"/>
              </a:spcBef>
              <a:spcAft>
                <a:spcPts val="0"/>
              </a:spcAft>
              <a:defRPr/>
            </a:pPr>
            <a:r>
              <a:rPr lang="he-IL" dirty="0">
                <a:solidFill>
                  <a:prstClr val="black"/>
                </a:solidFill>
              </a:rPr>
              <a:t>לדוגמה: חצב, נרקיס, יקינתון, שום, בצל הגינה.</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C32A66E-EC2E-4D24-9947-050A1ED23D7D}" type="slidenum">
              <a:rPr lang="he-IL" smtClean="0">
                <a:solidFill>
                  <a:srgbClr val="A6A6A6"/>
                </a:solidFill>
              </a:rPr>
              <a:pPr>
                <a:defRPr/>
              </a:pPr>
              <a:t>11</a:t>
            </a:fld>
            <a:endParaRPr lang="he-IL" dirty="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normAutofit fontScale="90000"/>
          </a:bodyPr>
          <a:lstStyle/>
          <a:p>
            <a:pPr algn="ctr" fontAlgn="auto">
              <a:defRPr/>
            </a:pPr>
            <a:r>
              <a:rPr lang="he-IL" sz="2400" b="1" dirty="0">
                <a:solidFill>
                  <a:srgbClr val="FF6600"/>
                </a:solidFill>
              </a:rPr>
              <a:t>דרכי רבייה אל</a:t>
            </a:r>
            <a:r>
              <a:rPr lang="he-IL" sz="2400" b="1" dirty="0">
                <a:solidFill>
                  <a:srgbClr val="FF6600"/>
                </a:solidFill>
                <a:latin typeface="Arial"/>
                <a:cs typeface="Arial"/>
              </a:rPr>
              <a:t>־</a:t>
            </a:r>
            <a:r>
              <a:rPr lang="he-IL" sz="2400" b="1" dirty="0">
                <a:solidFill>
                  <a:srgbClr val="FF6600"/>
                </a:solidFill>
              </a:rPr>
              <a:t>זוויגית בצמחים: פקעות ובצלים</a:t>
            </a:r>
            <a:endParaRPr lang="he-IL" sz="2400" dirty="0">
              <a:solidFill>
                <a:srgbClr val="FF6600"/>
              </a:solidFill>
            </a:endParaRPr>
          </a:p>
        </p:txBody>
      </p:sp>
      <p:grpSp>
        <p:nvGrpSpPr>
          <p:cNvPr id="54279" name="קבוצה 16"/>
          <p:cNvGrpSpPr>
            <a:grpSpLocks/>
          </p:cNvGrpSpPr>
          <p:nvPr/>
        </p:nvGrpSpPr>
        <p:grpSpPr bwMode="auto">
          <a:xfrm>
            <a:off x="633543" y="2857500"/>
            <a:ext cx="2424538" cy="3787161"/>
            <a:chOff x="579758" y="2881594"/>
            <a:chExt cx="2425184" cy="3786905"/>
          </a:xfrm>
        </p:grpSpPr>
        <p:sp>
          <p:nvSpPr>
            <p:cNvPr id="9" name="TextBox 8"/>
            <p:cNvSpPr txBox="1"/>
            <p:nvPr/>
          </p:nvSpPr>
          <p:spPr>
            <a:xfrm>
              <a:off x="579758" y="6311335"/>
              <a:ext cx="2358065" cy="357164"/>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900" dirty="0"/>
                <a:t>© istockphoto.com/ kryczka</a:t>
              </a:r>
              <a:endParaRPr lang="he-IL" sz="900" dirty="0">
                <a:latin typeface="+mn-lt"/>
                <a:cs typeface="+mn-cs"/>
              </a:endParaRPr>
            </a:p>
          </p:txBody>
        </p:sp>
        <p:pic>
          <p:nvPicPr>
            <p:cNvPr id="54283" name="תמונה 13" descr="פקעות תפוח אדמה.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612" y="2881594"/>
              <a:ext cx="2344330" cy="352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מלבן 4"/>
          <p:cNvSpPr/>
          <p:nvPr/>
        </p:nvSpPr>
        <p:spPr>
          <a:xfrm>
            <a:off x="4107388" y="6119735"/>
            <a:ext cx="3695242" cy="461665"/>
          </a:xfrm>
          <a:prstGeom prst="rect">
            <a:avLst/>
          </a:prstGeom>
        </p:spPr>
        <p:txBody>
          <a:bodyPr wrap="none">
            <a:spAutoFit/>
          </a:bodyPr>
          <a:lstStyle/>
          <a:p>
            <a:pPr algn="ctr"/>
            <a:r>
              <a:rPr lang="he-IL" sz="1200" b="1" dirty="0">
                <a:solidFill>
                  <a:prstClr val="black"/>
                </a:solidFill>
              </a:rPr>
              <a:t>נצרונים שמקורם מן הניצנים שהתפתחו על תפוח האדמה.</a:t>
            </a:r>
          </a:p>
          <a:p>
            <a:pPr algn="ctr"/>
            <a:r>
              <a:rPr lang="he-IL" sz="1200" b="1" dirty="0">
                <a:solidFill>
                  <a:prstClr val="black"/>
                </a:solidFill>
              </a:rPr>
              <a:t>הנצרונים יתפתחו לצמחים שלמים.</a:t>
            </a:r>
            <a:endParaRPr lang="he-IL" sz="1200" b="1" dirty="0"/>
          </a:p>
        </p:txBody>
      </p:sp>
      <p:sp>
        <p:nvSpPr>
          <p:cNvPr id="18" name="מלבן 17"/>
          <p:cNvSpPr/>
          <p:nvPr/>
        </p:nvSpPr>
        <p:spPr>
          <a:xfrm>
            <a:off x="1403648" y="6506162"/>
            <a:ext cx="1374094" cy="276999"/>
          </a:xfrm>
          <a:prstGeom prst="rect">
            <a:avLst/>
          </a:prstGeom>
        </p:spPr>
        <p:txBody>
          <a:bodyPr wrap="none">
            <a:spAutoFit/>
          </a:bodyPr>
          <a:lstStyle/>
          <a:p>
            <a:r>
              <a:rPr lang="he-IL" sz="1200" b="1" dirty="0">
                <a:solidFill>
                  <a:prstClr val="black"/>
                </a:solidFill>
              </a:rPr>
              <a:t>פקעות תפוח אדמה</a:t>
            </a:r>
            <a:endParaRPr lang="he-IL" sz="1200" b="1" dirty="0"/>
          </a:p>
        </p:txBody>
      </p:sp>
      <p:pic>
        <p:nvPicPr>
          <p:cNvPr id="1029" name="Picture 5" descr="File:Potato-sprouts-base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0291" y="3382817"/>
            <a:ext cx="3720244" cy="2478613"/>
          </a:xfrm>
          <a:prstGeom prst="rect">
            <a:avLst/>
          </a:prstGeom>
          <a:noFill/>
          <a:extLst>
            <a:ext uri="{909E8E84-426E-40DD-AFC4-6F175D3DCCD1}">
              <a14:hiddenFill xmlns:a14="http://schemas.microsoft.com/office/drawing/2010/main">
                <a:solidFill>
                  <a:srgbClr val="FFFFFF"/>
                </a:solidFill>
              </a14:hiddenFill>
            </a:ext>
          </a:extLst>
        </p:spPr>
      </p:pic>
      <p:sp>
        <p:nvSpPr>
          <p:cNvPr id="3" name="מלבן 2"/>
          <p:cNvSpPr/>
          <p:nvPr/>
        </p:nvSpPr>
        <p:spPr>
          <a:xfrm>
            <a:off x="4176464" y="5805264"/>
            <a:ext cx="4572000" cy="269304"/>
          </a:xfrm>
          <a:prstGeom prst="rect">
            <a:avLst/>
          </a:prstGeom>
        </p:spPr>
        <p:txBody>
          <a:bodyPr>
            <a:spAutoFit/>
          </a:bodyPr>
          <a:lstStyle/>
          <a:p>
            <a:pPr algn="l" rtl="0">
              <a:lnSpc>
                <a:spcPct val="115000"/>
              </a:lnSpc>
              <a:spcAft>
                <a:spcPts val="1000"/>
              </a:spcAft>
            </a:pPr>
            <a:r>
              <a:rPr lang="en-US" sz="1000" dirty="0">
                <a:latin typeface="Times New Roman"/>
                <a:ea typeface="Times New Roman"/>
                <a:cs typeface="Arial"/>
              </a:rPr>
              <a:t>Photo: Sanjay ach, </a:t>
            </a:r>
            <a:r>
              <a:rPr lang="en-US" sz="1000" dirty="0">
                <a:solidFill>
                  <a:srgbClr val="000000"/>
                </a:solidFill>
                <a:latin typeface="Times New Roman"/>
                <a:ea typeface="Times New Roman"/>
                <a:cs typeface="Arial"/>
                <a:hlinkClick r:id="rId6"/>
              </a:rPr>
              <a:t>Wikimedia commons</a:t>
            </a:r>
            <a:r>
              <a:rPr lang="en-US" sz="1000" dirty="0">
                <a:latin typeface="Times New Roman"/>
                <a:ea typeface="Times New Roman"/>
                <a:cs typeface="Arial"/>
              </a:rPr>
              <a:t> (</a:t>
            </a:r>
            <a:r>
              <a:rPr lang="en-US" sz="1000" dirty="0">
                <a:solidFill>
                  <a:srgbClr val="000000"/>
                </a:solidFill>
                <a:latin typeface="Times New Roman"/>
                <a:ea typeface="Times New Roman"/>
                <a:cs typeface="Arial"/>
                <a:hlinkClick r:id="rId7"/>
              </a:rPr>
              <a:t>CC BY-SA 3.0</a:t>
            </a:r>
            <a:r>
              <a:rPr lang="en-US" sz="1000" dirty="0">
                <a:latin typeface="Times New Roman"/>
                <a:ea typeface="Times New Roman"/>
                <a:cs typeface="Arial"/>
              </a:rPr>
              <a:t>) </a:t>
            </a:r>
            <a:endParaRPr lang="en-US" sz="1000" dirty="0">
              <a:effectLst/>
              <a:latin typeface="Calibri"/>
              <a:ea typeface="Calibri"/>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auto" latinLnBrk="0" hangingPunct="1">
              <a:lnSpc>
                <a:spcPct val="100000"/>
              </a:lnSpc>
              <a:spcBef>
                <a:spcPts val="0"/>
              </a:spcBef>
              <a:spcAft>
                <a:spcPts val="0"/>
              </a:spcAft>
              <a:buClrTx/>
              <a:buSzTx/>
              <a:buFontTx/>
              <a:buNone/>
              <a:tabLst/>
              <a:defRPr/>
            </a:pPr>
            <a:fld id="{7C32A66E-EC2E-4D24-9947-050A1ED23D7D}" type="slidenum">
              <a:rPr kumimoji="0" lang="he-IL" sz="1200" b="0" i="0" u="none" strike="noStrike" kern="1200" cap="none" spc="0" normalizeH="0" baseline="0" noProof="0" smtClean="0">
                <a:ln>
                  <a:noFill/>
                </a:ln>
                <a:solidFill>
                  <a:srgbClr val="A6A6A6"/>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dirty="0">
              <a:ln>
                <a:noFill/>
              </a:ln>
              <a:solidFill>
                <a:srgbClr val="A6A6A6"/>
              </a:solidFill>
              <a:effectLst/>
              <a:uLnTx/>
              <a:uFillTx/>
              <a:latin typeface="Arial"/>
              <a:ea typeface="+mn-ea"/>
              <a:cs typeface="Aria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rPr>
              <a:t>דרכי רבייה אל</a:t>
            </a:r>
            <a:r>
              <a:rPr lang="he-IL" sz="1800" b="1" dirty="0">
                <a:solidFill>
                  <a:srgbClr val="FF6600"/>
                </a:solidFill>
                <a:latin typeface="Arial"/>
                <a:cs typeface="Arial"/>
              </a:rPr>
              <a:t>־</a:t>
            </a:r>
            <a:r>
              <a:rPr lang="he-IL" sz="1800" b="1" dirty="0">
                <a:solidFill>
                  <a:srgbClr val="FF6600"/>
                </a:solidFill>
              </a:rPr>
              <a:t>זוויגית בצמחים: פקעות ובצלים</a:t>
            </a:r>
            <a:endParaRPr lang="he-IL" sz="1800" dirty="0">
              <a:solidFill>
                <a:srgbClr val="FF6600"/>
              </a:solidFill>
            </a:endParaRPr>
          </a:p>
        </p:txBody>
      </p:sp>
      <p:grpSp>
        <p:nvGrpSpPr>
          <p:cNvPr id="3" name="קבוצה 2"/>
          <p:cNvGrpSpPr/>
          <p:nvPr/>
        </p:nvGrpSpPr>
        <p:grpSpPr>
          <a:xfrm>
            <a:off x="1424187" y="1129886"/>
            <a:ext cx="6475775" cy="4984995"/>
            <a:chOff x="2762699" y="2762451"/>
            <a:chExt cx="6475775" cy="4984995"/>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536" y="2762451"/>
              <a:ext cx="3111938" cy="41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6131472" y="6933773"/>
              <a:ext cx="2361544" cy="230832"/>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Calibri"/>
                  <a:cs typeface="Arial"/>
                </a:rPr>
                <a:t>Photo: Lucien Mahin (</a:t>
              </a:r>
              <a:r>
                <a:rPr kumimoji="0" lang="en-US" sz="900" b="0" i="0" u="sng" strike="noStrike" kern="1200" cap="none" spc="0" normalizeH="0" baseline="0" noProof="0" dirty="0">
                  <a:ln>
                    <a:noFill/>
                  </a:ln>
                  <a:solidFill>
                    <a:srgbClr val="0000FF"/>
                  </a:solidFill>
                  <a:effectLst/>
                  <a:uLnTx/>
                  <a:uFillTx/>
                  <a:latin typeface="Calibri"/>
                  <a:ea typeface="Calibri"/>
                  <a:cs typeface="Arial"/>
                  <a:hlinkClick r:id="rId4"/>
                </a:rPr>
                <a:t>Wikimedia commons</a:t>
              </a:r>
              <a:r>
                <a:rPr kumimoji="0" lang="en-US" sz="900" b="0" i="0" u="none" strike="noStrike" kern="1200" cap="none" spc="0" normalizeH="0" baseline="0" noProof="0" dirty="0">
                  <a:ln>
                    <a:noFill/>
                  </a:ln>
                  <a:solidFill>
                    <a:prstClr val="black"/>
                  </a:solidFill>
                  <a:effectLst/>
                  <a:uLnTx/>
                  <a:uFillTx/>
                  <a:latin typeface="Calibri"/>
                  <a:ea typeface="Calibri"/>
                  <a:cs typeface="Arial"/>
                </a:rPr>
                <a:t>)</a:t>
              </a:r>
              <a:r>
                <a:rPr kumimoji="0" lang="he-IL" sz="900" b="0" i="0" u="none" strike="noStrike" kern="1200" cap="none" spc="0" normalizeH="0" baseline="0" noProof="0" dirty="0">
                  <a:ln>
                    <a:noFill/>
                  </a:ln>
                  <a:solidFill>
                    <a:prstClr val="black"/>
                  </a:solidFill>
                  <a:effectLst/>
                  <a:uLnTx/>
                  <a:uFillTx/>
                  <a:latin typeface="Calibri"/>
                  <a:ea typeface="Calibri"/>
                  <a:cs typeface="Arial"/>
                </a:rPr>
                <a:t> ©</a:t>
              </a:r>
              <a:endParaRPr kumimoji="0" lang="he-IL"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5815" y="2762452"/>
              <a:ext cx="2295003" cy="417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2878166" y="6892736"/>
              <a:ext cx="2363147" cy="271869"/>
            </a:xfrm>
            <a:prstGeom prst="rect">
              <a:avLst/>
            </a:prstGeom>
          </p:spPr>
          <p:txBody>
            <a:bodyPr wrap="none">
              <a:spAutoFit/>
            </a:bodyPr>
            <a:lstStyle/>
            <a:p>
              <a:pPr marL="457200" marR="0" lvl="0" indent="0" algn="l" defTabSz="914400" rtl="0" eaLnBrk="1" fontAlgn="base" latinLnBrk="0" hangingPunct="1">
                <a:lnSpc>
                  <a:spcPts val="1350"/>
                </a:lnSpc>
                <a:spcBef>
                  <a:spcPct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Calibri"/>
                  <a:cs typeface="Arial"/>
                </a:rPr>
                <a:t> </a:t>
              </a:r>
              <a:r>
                <a:rPr kumimoji="0" lang="en-US" sz="900" b="0" i="0" u="none" strike="noStrike" kern="1200" cap="none" spc="0" normalizeH="0" baseline="0" noProof="0" dirty="0">
                  <a:ln>
                    <a:noFill/>
                  </a:ln>
                  <a:solidFill>
                    <a:prstClr val="black"/>
                  </a:solidFill>
                  <a:effectLst/>
                  <a:uLnTx/>
                  <a:uFillTx/>
                  <a:latin typeface="Calibri"/>
                  <a:ea typeface="Calibri"/>
                  <a:cs typeface="Arial"/>
                </a:rPr>
                <a:t>©Photo: </a:t>
              </a:r>
              <a:r>
                <a:rPr kumimoji="0" lang="en-US" sz="900" b="0" i="0" u="none" strike="noStrike" kern="1200" cap="none" spc="0" normalizeH="0" baseline="0" noProof="0" dirty="0">
                  <a:ln>
                    <a:noFill/>
                  </a:ln>
                  <a:solidFill>
                    <a:srgbClr val="000000"/>
                  </a:solidFill>
                  <a:effectLst/>
                  <a:uLnTx/>
                  <a:uFillTx/>
                  <a:latin typeface="Arial"/>
                  <a:ea typeface="Times New Roman"/>
                  <a:cs typeface="Arial"/>
                </a:rPr>
                <a:t>Seán A. O'Hara at </a:t>
              </a:r>
              <a:r>
                <a:rPr kumimoji="0" lang="en-US" sz="900" b="0" i="0" u="sng" strike="noStrike" kern="1200" cap="none" spc="0" normalizeH="0" baseline="0" noProof="0" dirty="0">
                  <a:ln>
                    <a:noFill/>
                  </a:ln>
                  <a:solidFill>
                    <a:srgbClr val="0000FF"/>
                  </a:solidFill>
                  <a:effectLst/>
                  <a:uLnTx/>
                  <a:uFillTx/>
                  <a:latin typeface="Arial"/>
                  <a:ea typeface="Times New Roman"/>
                  <a:cs typeface="Arial"/>
                  <a:hlinkClick r:id="rId6"/>
                </a:rPr>
                <a:t>flickr</a:t>
              </a:r>
              <a:endParaRPr kumimoji="0" lang="en-US" sz="900" b="0" i="0" u="none" strike="noStrike" kern="1200" cap="none" spc="0" normalizeH="0" baseline="0" noProof="0" dirty="0">
                <a:ln>
                  <a:noFill/>
                </a:ln>
                <a:solidFill>
                  <a:prstClr val="black"/>
                </a:solidFill>
                <a:effectLst/>
                <a:uLnTx/>
                <a:uFillTx/>
                <a:latin typeface="Calibri"/>
                <a:ea typeface="Calibri"/>
                <a:cs typeface="Arial"/>
              </a:endParaRPr>
            </a:p>
          </p:txBody>
        </p:sp>
        <p:sp>
          <p:nvSpPr>
            <p:cNvPr id="5" name="מלבן 4"/>
            <p:cNvSpPr/>
            <p:nvPr/>
          </p:nvSpPr>
          <p:spPr>
            <a:xfrm>
              <a:off x="2762699" y="7285781"/>
              <a:ext cx="3044423" cy="461665"/>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"משפחת" חצבים שמקורה בבצל אחד, שממנו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התפתחו עוד בצלים שנשארו צמודים אליו</a:t>
              </a:r>
            </a:p>
          </p:txBody>
        </p:sp>
        <p:sp>
          <p:nvSpPr>
            <p:cNvPr id="17" name="מלבן 16"/>
            <p:cNvSpPr/>
            <p:nvPr/>
          </p:nvSpPr>
          <p:spPr>
            <a:xfrm>
              <a:off x="6702600" y="7386145"/>
              <a:ext cx="2369559" cy="276999"/>
            </a:xfrm>
            <a:prstGeom prst="rect">
              <a:avLst/>
            </a:prstGeom>
          </p:spPr>
          <p:txBody>
            <a:bodyPr wrap="non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בצל חצב ובצל נוסף שהתפתח ממנו</a:t>
              </a:r>
            </a:p>
          </p:txBody>
        </p:sp>
      </p:grpSp>
    </p:spTree>
    <p:extLst>
      <p:ext uri="{BB962C8B-B14F-4D97-AF65-F5344CB8AC3E}">
        <p14:creationId xmlns:p14="http://schemas.microsoft.com/office/powerpoint/2010/main" val="418796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786063" y="635000"/>
            <a:ext cx="5929312" cy="4937125"/>
          </a:xfrm>
          <a:prstGeom prst="rect">
            <a:avLst/>
          </a:prstGeom>
          <a:noFill/>
          <a:ln w="22225">
            <a:noFill/>
          </a:ln>
          <a:effectLst>
            <a:outerShdw sx="101000" sy="101000" algn="ctr" rotWithShape="0">
              <a:schemeClr val="bg1">
                <a:lumMod val="75000"/>
              </a:schemeClr>
            </a:outerShdw>
          </a:effectLst>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sng" strike="noStrike" kern="1200" cap="none" spc="0" normalizeH="0" baseline="0" noProof="0" dirty="0">
                <a:ln>
                  <a:noFill/>
                </a:ln>
                <a:solidFill>
                  <a:srgbClr val="FF6600"/>
                </a:solidFill>
                <a:effectLst/>
                <a:uLnTx/>
                <a:uFillTx/>
                <a:latin typeface="Arial" pitchFamily="34" charset="0"/>
                <a:ea typeface="+mn-ea"/>
                <a:cs typeface="Arial" pitchFamily="34" charset="0"/>
              </a:rPr>
              <a:t>ייחורים</a:t>
            </a:r>
            <a:endPar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בחקלאות נעשה שימוש נרחב ברבייה אל</a:t>
            </a:r>
            <a:r>
              <a:rPr kumimoji="0" lang="he-IL" sz="1800" b="0" i="0" u="none" strike="noStrike" kern="1200" cap="none" spc="0" normalizeH="0" baseline="0" noProof="0" dirty="0">
                <a:ln>
                  <a:noFill/>
                </a:ln>
                <a:solidFill>
                  <a:prstClr val="black"/>
                </a:solidFill>
                <a:effectLst/>
                <a:uLnTx/>
                <a:uFillTx/>
                <a:latin typeface="Arial"/>
                <a:ea typeface="+mn-ea"/>
                <a:cs typeface="Arial"/>
              </a:rPr>
              <a:t>־</a:t>
            </a: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זוויגית: אחת משיטות הריבוי הנפוצות של צמחים היא בעזרת </a:t>
            </a:r>
            <a:r>
              <a:rPr kumimoji="0" lang="he-IL" sz="1800" b="0" i="0" u="none" strike="noStrike" kern="1200" cap="none" spc="0" normalizeH="0" baseline="0" noProof="0" dirty="0">
                <a:ln>
                  <a:noFill/>
                </a:ln>
                <a:solidFill>
                  <a:srgbClr val="FF6600"/>
                </a:solidFill>
                <a:effectLst/>
                <a:uLnTx/>
                <a:uFillTx/>
                <a:latin typeface="Arial" pitchFamily="34" charset="0"/>
                <a:ea typeface="+mn-ea"/>
                <a:cs typeface="Arial" pitchFamily="34" charset="0"/>
              </a:rPr>
              <a:t>ייחורים</a:t>
            </a: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ייחור הוא חלק שנותק מן הצמח הבוגר ובתנאים מתאימים</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מסוגל להצמיח שורשים, ענפים ועלים, ולהתפתח לצמח חדש ועצמאי.</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לדוגמה: אפשר להרבות עצי פרי (כמו בננה ותמר) בעזרת ייחורים, וכך לטעת מטעים שלמים של עצים בעלי תכונות תורשתיות זהות.</a:t>
            </a: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rPr>
              <a:t>דרכי רבייה אל</a:t>
            </a:r>
            <a:r>
              <a:rPr lang="he-IL" sz="1800" b="1" dirty="0">
                <a:solidFill>
                  <a:srgbClr val="FF6600"/>
                </a:solidFill>
                <a:latin typeface="Arial"/>
                <a:cs typeface="Arial"/>
              </a:rPr>
              <a:t>־</a:t>
            </a:r>
            <a:r>
              <a:rPr lang="he-IL" sz="1800" b="1" dirty="0">
                <a:solidFill>
                  <a:srgbClr val="FF6600"/>
                </a:solidFill>
              </a:rPr>
              <a:t>זוויגית בצמחים: ייחורים</a:t>
            </a:r>
            <a:endParaRPr lang="he-IL" sz="1800" dirty="0">
              <a:solidFill>
                <a:srgbClr val="FF6600"/>
              </a:solidFill>
            </a:endParaRPr>
          </a:p>
        </p:txBody>
      </p:sp>
      <p:pic>
        <p:nvPicPr>
          <p:cNvPr id="55303" name="תמונה 6" descr="תמר_חוטרים_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49" y="3708334"/>
            <a:ext cx="2052775" cy="273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57500" y="6000750"/>
            <a:ext cx="1357313" cy="428625"/>
          </a:xfrm>
          <a:prstGeom prst="rect">
            <a:avLst/>
          </a:prstGeom>
          <a:noFill/>
          <a:ln w="12700">
            <a:solidFill>
              <a:schemeClr val="tx1"/>
            </a:solidFill>
          </a:ln>
          <a:effectLst>
            <a:outerShdw sx="101000" sy="101000" algn="ctr" rotWithShape="0">
              <a:schemeClr val="bg1">
                <a:lumMod val="75000"/>
              </a:schemeClr>
            </a:outerShdw>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rial"/>
                <a:ea typeface="+mn-ea"/>
                <a:cs typeface="Arial"/>
              </a:rPr>
              <a:t>ייחורים של תמר</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635000"/>
            <a:ext cx="8429625" cy="2579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p>
          <a:p>
            <a:pPr fontAlgn="auto">
              <a:spcBef>
                <a:spcPts val="0"/>
              </a:spcBef>
              <a:spcAft>
                <a:spcPts val="0"/>
              </a:spcAft>
              <a:defRPr/>
            </a:pPr>
            <a:r>
              <a:rPr lang="he-IL" noProof="1"/>
              <a:t>ההידרה</a:t>
            </a:r>
            <a:r>
              <a:rPr lang="he-IL" dirty="0"/>
              <a:t>, מקבוצת חסרי החוליות, חיה </a:t>
            </a:r>
          </a:p>
          <a:p>
            <a:pPr fontAlgn="auto">
              <a:spcBef>
                <a:spcPts val="0"/>
              </a:spcBef>
              <a:spcAft>
                <a:spcPts val="0"/>
              </a:spcAft>
              <a:defRPr/>
            </a:pPr>
            <a:r>
              <a:rPr lang="he-IL" dirty="0"/>
              <a:t>במים מתוקים וגודלה נע בין </a:t>
            </a:r>
            <a:r>
              <a:rPr lang="he-IL" noProof="1"/>
              <a:t>1–20</a:t>
            </a:r>
            <a:r>
              <a:rPr lang="he-IL" dirty="0"/>
              <a:t> מילימטרים.</a:t>
            </a:r>
          </a:p>
          <a:p>
            <a:pPr fontAlgn="auto">
              <a:spcBef>
                <a:spcPts val="0"/>
              </a:spcBef>
              <a:spcAft>
                <a:spcPts val="0"/>
              </a:spcAft>
              <a:defRPr/>
            </a:pPr>
            <a:r>
              <a:rPr lang="he-IL" dirty="0"/>
              <a:t>ההידרה מתרבה ברבייה אל</a:t>
            </a:r>
            <a:r>
              <a:rPr lang="he-IL" dirty="0">
                <a:latin typeface="Arial"/>
                <a:cs typeface="Arial"/>
              </a:rPr>
              <a:t>־</a:t>
            </a:r>
            <a:r>
              <a:rPr lang="he-IL" dirty="0"/>
              <a:t>זוויגית בדרך של </a:t>
            </a:r>
          </a:p>
          <a:p>
            <a:pPr fontAlgn="auto">
              <a:spcBef>
                <a:spcPts val="0"/>
              </a:spcBef>
              <a:spcAft>
                <a:spcPts val="0"/>
              </a:spcAft>
              <a:defRPr/>
            </a:pPr>
            <a:r>
              <a:rPr lang="he-IL" dirty="0"/>
              <a:t>הנצה: התאים שמתחלקים יוצרים ניצן המתבלט </a:t>
            </a:r>
          </a:p>
          <a:p>
            <a:pPr fontAlgn="auto">
              <a:spcBef>
                <a:spcPts val="0"/>
              </a:spcBef>
              <a:spcAft>
                <a:spcPts val="0"/>
              </a:spcAft>
              <a:defRPr/>
            </a:pPr>
            <a:r>
              <a:rPr lang="he-IL" dirty="0"/>
              <a:t>מגופה של ההידרה. הניצן גדל ומתפתח להידרה</a:t>
            </a:r>
          </a:p>
          <a:p>
            <a:pPr fontAlgn="auto">
              <a:spcBef>
                <a:spcPts val="0"/>
              </a:spcBef>
              <a:spcAft>
                <a:spcPts val="0"/>
              </a:spcAft>
              <a:defRPr/>
            </a:pPr>
            <a:r>
              <a:rPr lang="he-IL" dirty="0"/>
              <a:t> צעירה, אשר ניתקת מגוף ההורה וממשיכה </a:t>
            </a:r>
          </a:p>
          <a:p>
            <a:pPr fontAlgn="auto">
              <a:spcBef>
                <a:spcPts val="0"/>
              </a:spcBef>
              <a:spcAft>
                <a:spcPts val="0"/>
              </a:spcAft>
              <a:defRPr/>
            </a:pPr>
            <a:r>
              <a:rPr lang="he-IL" dirty="0"/>
              <a:t>לחיות בתור יצור עצמאי.</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גם אלמוגים מתרבים </a:t>
            </a:r>
            <a:r>
              <a:rPr lang="he-IL" dirty="0">
                <a:solidFill>
                  <a:schemeClr val="accent3"/>
                </a:solidFill>
              </a:rPr>
              <a:t>בהנצה</a:t>
            </a:r>
            <a:r>
              <a:rPr lang="he-IL" dirty="0"/>
              <a:t>, אך הצאצא שנוצר </a:t>
            </a:r>
          </a:p>
          <a:p>
            <a:pPr fontAlgn="auto">
              <a:spcBef>
                <a:spcPts val="0"/>
              </a:spcBef>
              <a:spcAft>
                <a:spcPts val="0"/>
              </a:spcAft>
              <a:defRPr/>
            </a:pPr>
            <a:r>
              <a:rPr lang="he-IL" dirty="0"/>
              <a:t>אינו מתנתק מגוף ה"אם" וכך, דרך הנצות </a:t>
            </a:r>
          </a:p>
          <a:p>
            <a:pPr fontAlgn="auto">
              <a:spcBef>
                <a:spcPts val="0"/>
              </a:spcBef>
              <a:spcAft>
                <a:spcPts val="0"/>
              </a:spcAft>
              <a:defRPr/>
            </a:pPr>
            <a:r>
              <a:rPr lang="he-IL" dirty="0"/>
              <a:t>חוזרות ונשנות, נוצרת מושבת אלמוגים.</a:t>
            </a: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5EC758C9-9094-440A-B6DC-C967B79908F0}" type="slidenum">
              <a:rPr lang="he-IL" smtClean="0">
                <a:solidFill>
                  <a:srgbClr val="A6A6A6"/>
                </a:solidFill>
              </a:rPr>
              <a:pPr>
                <a:defRPr/>
              </a:pPr>
              <a:t>14</a:t>
            </a:fld>
            <a:endParaRPr lang="he-IL" dirty="0">
              <a:solidFill>
                <a:srgbClr val="A6A6A6"/>
              </a:solidFill>
            </a:endParaRPr>
          </a:p>
        </p:txBody>
      </p:sp>
      <p:sp>
        <p:nvSpPr>
          <p:cNvPr id="8" name="Rectangle 3"/>
          <p:cNvSpPr/>
          <p:nvPr/>
        </p:nvSpPr>
        <p:spPr>
          <a:xfrm>
            <a:off x="374650" y="5000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כותרת 12"/>
          <p:cNvSpPr>
            <a:spLocks noGrp="1"/>
          </p:cNvSpPr>
          <p:nvPr>
            <p:ph type="title" idx="4294967295"/>
          </p:nvPr>
        </p:nvSpPr>
        <p:spPr>
          <a:xfrm>
            <a:off x="457200" y="142875"/>
            <a:ext cx="8229600" cy="368300"/>
          </a:xfrm>
          <a:prstGeom prst="rect">
            <a:avLst/>
          </a:prstGeom>
        </p:spPr>
        <p:txBody>
          <a:bodyPr/>
          <a:lstStyle/>
          <a:p>
            <a:pPr fontAlgn="auto">
              <a:defRPr/>
            </a:pPr>
            <a:r>
              <a:rPr lang="he-IL" sz="1800" b="1" dirty="0">
                <a:solidFill>
                  <a:srgbClr val="FF6600"/>
                </a:solidFill>
                <a:ea typeface="+mn-ea"/>
              </a:rPr>
              <a:t>רבייה אל</a:t>
            </a:r>
            <a:r>
              <a:rPr lang="he-IL" sz="1800" b="1" dirty="0">
                <a:solidFill>
                  <a:srgbClr val="FF6600"/>
                </a:solidFill>
                <a:latin typeface="Arial"/>
                <a:ea typeface="+mn-ea"/>
                <a:cs typeface="Arial"/>
              </a:rPr>
              <a:t>־</a:t>
            </a:r>
            <a:r>
              <a:rPr lang="he-IL" sz="1800" b="1" dirty="0">
                <a:solidFill>
                  <a:srgbClr val="FF6600"/>
                </a:solidFill>
                <a:ea typeface="+mn-ea"/>
              </a:rPr>
              <a:t>זוויגית בבעלי חיים רב תאיים: הנצה</a:t>
            </a:r>
            <a:endParaRPr lang="he-IL" sz="1800" dirty="0">
              <a:solidFill>
                <a:srgbClr val="FF6600"/>
              </a:solidFill>
            </a:endParaRPr>
          </a:p>
        </p:txBody>
      </p:sp>
      <p:grpSp>
        <p:nvGrpSpPr>
          <p:cNvPr id="56326" name="קבוצה 10"/>
          <p:cNvGrpSpPr>
            <a:grpSpLocks/>
          </p:cNvGrpSpPr>
          <p:nvPr/>
        </p:nvGrpSpPr>
        <p:grpSpPr bwMode="auto">
          <a:xfrm>
            <a:off x="755576" y="284481"/>
            <a:ext cx="3528174" cy="3645723"/>
            <a:chOff x="1043798" y="2898443"/>
            <a:chExt cx="3528185" cy="3646034"/>
          </a:xfrm>
        </p:grpSpPr>
        <p:sp>
          <p:nvSpPr>
            <p:cNvPr id="6" name="TextBox 5"/>
            <p:cNvSpPr txBox="1"/>
            <p:nvPr/>
          </p:nvSpPr>
          <p:spPr>
            <a:xfrm>
              <a:off x="1043798" y="6187258"/>
              <a:ext cx="2357444" cy="357219"/>
            </a:xfrm>
            <a:prstGeom prst="rect">
              <a:avLst/>
            </a:prstGeom>
            <a:noFill/>
            <a:ln w="22225">
              <a:noFill/>
            </a:ln>
            <a:effectLst>
              <a:outerShdw sx="101000" sy="101000" algn="ctr" rotWithShape="0">
                <a:schemeClr val="bg1">
                  <a:lumMod val="75000"/>
                </a:schemeClr>
              </a:outerShdw>
            </a:effectLst>
          </p:spPr>
          <p:txBody>
            <a:bodyPr rtlCol="1" anchor="ctr"/>
            <a:lstStyle/>
            <a:p>
              <a:pPr algn="l" fontAlgn="auto">
                <a:spcBef>
                  <a:spcPts val="0"/>
                </a:spcBef>
                <a:spcAft>
                  <a:spcPts val="0"/>
                </a:spcAft>
                <a:defRPr/>
              </a:pPr>
              <a:r>
                <a:rPr lang="en-US" sz="1100" dirty="0"/>
                <a:t>© istockphoto.com/ luismmolina</a:t>
              </a:r>
              <a:endParaRPr lang="he-IL" sz="1100" dirty="0">
                <a:latin typeface="+mn-lt"/>
                <a:cs typeface="+mn-cs"/>
              </a:endParaRPr>
            </a:p>
          </p:txBody>
        </p:sp>
        <p:pic>
          <p:nvPicPr>
            <p:cNvPr id="56328" name="תמונה 8" descr="iStock_000008323807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606" y="3522735"/>
              <a:ext cx="3235381" cy="276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00162" y="2898443"/>
              <a:ext cx="3071821" cy="428662"/>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400" b="1" dirty="0">
                  <a:solidFill>
                    <a:schemeClr val="bg1"/>
                  </a:solidFill>
                  <a:latin typeface="+mn-lt"/>
                  <a:cs typeface="+mn-cs"/>
                </a:rPr>
                <a:t>הידרה עם ניצן המתפתח להידרה צעירה</a:t>
              </a:r>
            </a:p>
          </p:txBody>
        </p: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384" y="4186725"/>
            <a:ext cx="3306226" cy="237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377690" y="6525344"/>
            <a:ext cx="3501802" cy="271869"/>
          </a:xfrm>
          <a:prstGeom prst="rect">
            <a:avLst/>
          </a:prstGeom>
        </p:spPr>
        <p:txBody>
          <a:bodyPr wrap="square">
            <a:spAutoFit/>
          </a:bodyPr>
          <a:lstStyle/>
          <a:p>
            <a:pPr marL="457200" algn="l" rtl="0">
              <a:lnSpc>
                <a:spcPts val="1350"/>
              </a:lnSpc>
              <a:spcAft>
                <a:spcPts val="1000"/>
              </a:spcAft>
            </a:pPr>
            <a:r>
              <a:rPr lang="en-US" sz="1000" dirty="0">
                <a:solidFill>
                  <a:srgbClr val="000000"/>
                </a:solidFill>
                <a:latin typeface="Arial"/>
                <a:ea typeface="Times New Roman"/>
                <a:cs typeface="Arial"/>
              </a:rPr>
              <a:t>© Photo: Ryan Poplin at </a:t>
            </a:r>
            <a:r>
              <a:rPr lang="en-US" sz="1000" u="sng" dirty="0">
                <a:solidFill>
                  <a:srgbClr val="0000FF"/>
                </a:solidFill>
                <a:latin typeface="Arial"/>
                <a:ea typeface="Times New Roman"/>
                <a:cs typeface="Arial"/>
                <a:hlinkClick r:id="rId5"/>
              </a:rPr>
              <a:t>flickr</a:t>
            </a:r>
            <a:r>
              <a:rPr lang="en-US" sz="1000" dirty="0">
                <a:solidFill>
                  <a:srgbClr val="000000"/>
                </a:solidFill>
                <a:latin typeface="Arial"/>
                <a:ea typeface="Times New Roman"/>
                <a:cs typeface="Arial"/>
              </a:rPr>
              <a:t> </a:t>
            </a:r>
            <a:r>
              <a:rPr lang="en-US" sz="1000" dirty="0">
                <a:latin typeface="Calibri"/>
                <a:ea typeface="Calibri"/>
                <a:cs typeface="Arial"/>
              </a:rPr>
              <a:t>(</a:t>
            </a:r>
            <a:r>
              <a:rPr lang="en-US" sz="1000" u="sng" dirty="0">
                <a:solidFill>
                  <a:srgbClr val="0000FF"/>
                </a:solidFill>
                <a:latin typeface="Calibri"/>
                <a:ea typeface="Calibri"/>
                <a:cs typeface="Arial"/>
                <a:hlinkClick r:id="rId6"/>
              </a:rPr>
              <a:t>CC BY-SA 2.0</a:t>
            </a:r>
            <a:r>
              <a:rPr lang="en-US" sz="1000" dirty="0">
                <a:latin typeface="Calibri"/>
                <a:ea typeface="Calibri"/>
                <a:cs typeface="Arial"/>
              </a:rPr>
              <a:t>)</a:t>
            </a:r>
            <a:endParaRPr lang="en-US" sz="1000" dirty="0">
              <a:effectLst/>
              <a:latin typeface="Calibri"/>
              <a:ea typeface="Calibri"/>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p:nvSpPr>
          <p:cNvPr id="172" name="Rectangle 110">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12">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170" name="Google Shape;170;p26"/>
          <p:cNvSpPr txBox="1">
            <a:spLocks noGrp="1"/>
          </p:cNvSpPr>
          <p:nvPr>
            <p:ph type="ctrTitle"/>
          </p:nvPr>
        </p:nvSpPr>
        <p:spPr>
          <a:xfrm>
            <a:off x="565443" y="1601735"/>
            <a:ext cx="8013114" cy="1991979"/>
          </a:xfrm>
          <a:prstGeom prst="rect">
            <a:avLst/>
          </a:prstGeom>
        </p:spPr>
        <p:txBody>
          <a:bodyPr spcFirstLastPara="1" lIns="91425" tIns="45700" rIns="91425" bIns="45700" anchor="b" anchorCtr="0">
            <a:normAutofit/>
          </a:bodyPr>
          <a:lstStyle/>
          <a:p>
            <a:pPr marL="0" lvl="0" indent="0" rtl="1">
              <a:spcBef>
                <a:spcPts val="0"/>
              </a:spcBef>
              <a:spcAft>
                <a:spcPts val="0"/>
              </a:spcAft>
              <a:buClr>
                <a:srgbClr val="FFFF00"/>
              </a:buClr>
              <a:buSzPts val="7200"/>
              <a:buFont typeface="Arial"/>
              <a:buNone/>
            </a:pPr>
            <a:r>
              <a:rPr lang="he-IL" sz="5700" b="0" i="0" u="none">
                <a:solidFill>
                  <a:srgbClr val="FFFFFF"/>
                </a:solidFill>
                <a:latin typeface="Arial"/>
                <a:ea typeface="Arial"/>
                <a:cs typeface="Arial"/>
                <a:sym typeface="Arial"/>
              </a:rPr>
              <a:t>רבייה זוויגית</a:t>
            </a:r>
            <a:br>
              <a:rPr lang="he-IL" sz="5700" b="0" i="0" u="none">
                <a:solidFill>
                  <a:srgbClr val="FFFFFF"/>
                </a:solidFill>
                <a:latin typeface="Arial"/>
                <a:ea typeface="Arial"/>
                <a:cs typeface="Arial"/>
                <a:sym typeface="Arial"/>
              </a:rPr>
            </a:br>
            <a:r>
              <a:rPr lang="he-IL" sz="5700" b="0" i="0" u="none">
                <a:solidFill>
                  <a:srgbClr val="FFFFFF"/>
                </a:solidFill>
                <a:latin typeface="Arial"/>
                <a:ea typeface="Arial"/>
                <a:cs typeface="Arial"/>
                <a:sym typeface="Arial"/>
              </a:rPr>
              <a:t>(מינית)</a:t>
            </a:r>
            <a:endParaRPr lang="he-IL" sz="5700">
              <a:solidFill>
                <a:srgbClr val="FFFFFF"/>
              </a:solidFill>
            </a:endParaRPr>
          </a:p>
        </p:txBody>
      </p:sp>
      <p:pic>
        <p:nvPicPr>
          <p:cNvPr id="117" name="Picture 116">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CC00"/>
            </a:gs>
            <a:gs pos="50000">
              <a:srgbClr val="FF9900"/>
            </a:gs>
            <a:gs pos="100000">
              <a:srgbClr val="FFCC00"/>
            </a:gs>
          </a:gsLst>
          <a:lin ang="18900000" scaled="0"/>
        </a:gradFill>
        <a:effectLst/>
      </p:bgPr>
    </p:bg>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6000"/>
              <a:buFont typeface="Arial"/>
              <a:buNone/>
            </a:pPr>
            <a:r>
              <a:rPr lang="en-US" sz="6000" b="1" i="0" u="none">
                <a:solidFill>
                  <a:schemeClr val="accent2"/>
                </a:solidFill>
                <a:latin typeface="Arial"/>
                <a:ea typeface="Arial"/>
                <a:cs typeface="Arial"/>
                <a:sym typeface="Arial"/>
              </a:rPr>
              <a:t>רבייה זוויגית - כללי</a:t>
            </a:r>
            <a:endParaRPr/>
          </a:p>
        </p:txBody>
      </p:sp>
      <p:sp>
        <p:nvSpPr>
          <p:cNvPr id="176" name="Google Shape;176;p27"/>
          <p:cNvSpPr txBox="1"/>
          <p:nvPr/>
        </p:nvSpPr>
        <p:spPr>
          <a:xfrm>
            <a:off x="6011862" y="1628775"/>
            <a:ext cx="1368425"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800"/>
              <a:buFont typeface="Arial"/>
              <a:buNone/>
            </a:pPr>
            <a:r>
              <a:rPr lang="en-US" sz="4800" b="1" i="0" u="none">
                <a:solidFill>
                  <a:srgbClr val="336600"/>
                </a:solidFill>
                <a:latin typeface="Arial"/>
                <a:ea typeface="Arial"/>
                <a:cs typeface="Arial"/>
                <a:sym typeface="Arial"/>
              </a:rPr>
              <a:t>זכר</a:t>
            </a:r>
            <a:endParaRPr/>
          </a:p>
        </p:txBody>
      </p:sp>
      <p:sp>
        <p:nvSpPr>
          <p:cNvPr id="177" name="Google Shape;177;p27"/>
          <p:cNvSpPr txBox="1"/>
          <p:nvPr/>
        </p:nvSpPr>
        <p:spPr>
          <a:xfrm>
            <a:off x="1547812" y="1628775"/>
            <a:ext cx="1800225"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800"/>
              <a:buFont typeface="Arial"/>
              <a:buNone/>
            </a:pPr>
            <a:r>
              <a:rPr lang="en-US" sz="4800" b="1" i="0" u="none">
                <a:solidFill>
                  <a:srgbClr val="336600"/>
                </a:solidFill>
                <a:latin typeface="Arial"/>
                <a:ea typeface="Arial"/>
                <a:cs typeface="Arial"/>
                <a:sym typeface="Arial"/>
              </a:rPr>
              <a:t>נקבה</a:t>
            </a:r>
            <a:endParaRPr/>
          </a:p>
        </p:txBody>
      </p:sp>
      <p:sp>
        <p:nvSpPr>
          <p:cNvPr id="178" name="Google Shape;178;p27"/>
          <p:cNvSpPr txBox="1"/>
          <p:nvPr/>
        </p:nvSpPr>
        <p:spPr>
          <a:xfrm>
            <a:off x="827087" y="2924175"/>
            <a:ext cx="3097212"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800000"/>
              </a:buClr>
              <a:buSzPts val="4800"/>
              <a:buFont typeface="Arial"/>
              <a:buNone/>
            </a:pPr>
            <a:r>
              <a:rPr lang="en-US" sz="4800" b="1" i="0" u="none">
                <a:solidFill>
                  <a:srgbClr val="800000"/>
                </a:solidFill>
                <a:latin typeface="Arial"/>
                <a:ea typeface="Arial"/>
                <a:cs typeface="Arial"/>
                <a:sym typeface="Arial"/>
              </a:rPr>
              <a:t>תא מין נקבי</a:t>
            </a:r>
            <a:endParaRPr/>
          </a:p>
        </p:txBody>
      </p:sp>
      <p:sp>
        <p:nvSpPr>
          <p:cNvPr id="179" name="Google Shape;179;p27"/>
          <p:cNvSpPr txBox="1"/>
          <p:nvPr/>
        </p:nvSpPr>
        <p:spPr>
          <a:xfrm>
            <a:off x="5291137" y="2924175"/>
            <a:ext cx="3097212"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800000"/>
              </a:buClr>
              <a:buSzPts val="4800"/>
              <a:buFont typeface="Arial"/>
              <a:buNone/>
            </a:pPr>
            <a:r>
              <a:rPr lang="en-US" sz="4800" b="1" i="0" u="none">
                <a:solidFill>
                  <a:srgbClr val="800000"/>
                </a:solidFill>
                <a:latin typeface="Arial"/>
                <a:ea typeface="Arial"/>
                <a:cs typeface="Arial"/>
                <a:sym typeface="Arial"/>
              </a:rPr>
              <a:t>תא מין זכרי</a:t>
            </a:r>
            <a:endParaRPr/>
          </a:p>
        </p:txBody>
      </p:sp>
      <p:sp>
        <p:nvSpPr>
          <p:cNvPr id="180" name="Google Shape;180;p27"/>
          <p:cNvSpPr txBox="1"/>
          <p:nvPr/>
        </p:nvSpPr>
        <p:spPr>
          <a:xfrm>
            <a:off x="1330325" y="4251325"/>
            <a:ext cx="5905500" cy="7620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990099"/>
              </a:buClr>
              <a:buSzPts val="4400"/>
              <a:buFont typeface="Arial"/>
              <a:buNone/>
            </a:pPr>
            <a:r>
              <a:rPr lang="en-US" sz="4400" b="1" i="0" u="none">
                <a:solidFill>
                  <a:srgbClr val="990099"/>
                </a:solidFill>
                <a:latin typeface="Arial"/>
                <a:ea typeface="Arial"/>
                <a:cs typeface="Arial"/>
                <a:sym typeface="Arial"/>
              </a:rPr>
              <a:t>תא ביצה מופרה (זיגוטה)</a:t>
            </a:r>
            <a:endParaRPr/>
          </a:p>
        </p:txBody>
      </p:sp>
      <p:sp>
        <p:nvSpPr>
          <p:cNvPr id="181" name="Google Shape;181;p27"/>
          <p:cNvSpPr txBox="1"/>
          <p:nvPr/>
        </p:nvSpPr>
        <p:spPr>
          <a:xfrm>
            <a:off x="3225800" y="5546725"/>
            <a:ext cx="2735262" cy="7620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400"/>
              <a:buFont typeface="Arial"/>
              <a:buNone/>
            </a:pPr>
            <a:r>
              <a:rPr lang="en-US" sz="4400" b="1" i="0" u="none">
                <a:solidFill>
                  <a:srgbClr val="336600"/>
                </a:solidFill>
                <a:latin typeface="Arial"/>
                <a:ea typeface="Arial"/>
                <a:cs typeface="Arial"/>
                <a:sym typeface="Arial"/>
              </a:rPr>
              <a:t>צאצא</a:t>
            </a:r>
            <a:endParaRPr/>
          </a:p>
        </p:txBody>
      </p:sp>
      <p:cxnSp>
        <p:nvCxnSpPr>
          <p:cNvPr id="182" name="Google Shape;182;p27"/>
          <p:cNvCxnSpPr/>
          <p:nvPr/>
        </p:nvCxnSpPr>
        <p:spPr>
          <a:xfrm>
            <a:off x="2484437" y="2349500"/>
            <a:ext cx="0" cy="719137"/>
          </a:xfrm>
          <a:prstGeom prst="straightConnector1">
            <a:avLst/>
          </a:prstGeom>
          <a:noFill/>
          <a:ln w="38100" cap="flat" cmpd="sng">
            <a:solidFill>
              <a:schemeClr val="dk1"/>
            </a:solidFill>
            <a:prstDash val="solid"/>
            <a:miter lim="800000"/>
            <a:headEnd type="none" w="med" len="med"/>
            <a:tailEnd type="triangle" w="med" len="med"/>
          </a:ln>
        </p:spPr>
      </p:cxnSp>
      <p:cxnSp>
        <p:nvCxnSpPr>
          <p:cNvPr id="183" name="Google Shape;183;p27"/>
          <p:cNvCxnSpPr/>
          <p:nvPr/>
        </p:nvCxnSpPr>
        <p:spPr>
          <a:xfrm>
            <a:off x="6804025" y="2349500"/>
            <a:ext cx="0" cy="719137"/>
          </a:xfrm>
          <a:prstGeom prst="straightConnector1">
            <a:avLst/>
          </a:prstGeom>
          <a:noFill/>
          <a:ln w="38100" cap="flat" cmpd="sng">
            <a:solidFill>
              <a:schemeClr val="dk1"/>
            </a:solidFill>
            <a:prstDash val="solid"/>
            <a:miter lim="800000"/>
            <a:headEnd type="none" w="med" len="med"/>
            <a:tailEnd type="triangle" w="med" len="med"/>
          </a:ln>
        </p:spPr>
      </p:cxnSp>
      <p:cxnSp>
        <p:nvCxnSpPr>
          <p:cNvPr id="184" name="Google Shape;184;p27"/>
          <p:cNvCxnSpPr/>
          <p:nvPr/>
        </p:nvCxnSpPr>
        <p:spPr>
          <a:xfrm>
            <a:off x="4538662" y="4076700"/>
            <a:ext cx="0" cy="430212"/>
          </a:xfrm>
          <a:prstGeom prst="straightConnector1">
            <a:avLst/>
          </a:prstGeom>
          <a:noFill/>
          <a:ln w="38100" cap="flat" cmpd="sng">
            <a:solidFill>
              <a:schemeClr val="dk1"/>
            </a:solidFill>
            <a:prstDash val="solid"/>
            <a:miter lim="800000"/>
            <a:headEnd type="none" w="med" len="med"/>
            <a:tailEnd type="triangle" w="med" len="med"/>
          </a:ln>
        </p:spPr>
      </p:cxnSp>
      <p:cxnSp>
        <p:nvCxnSpPr>
          <p:cNvPr id="185" name="Google Shape;185;p27"/>
          <p:cNvCxnSpPr/>
          <p:nvPr/>
        </p:nvCxnSpPr>
        <p:spPr>
          <a:xfrm>
            <a:off x="2484437" y="3716337"/>
            <a:ext cx="2016125" cy="360362"/>
          </a:xfrm>
          <a:prstGeom prst="straightConnector1">
            <a:avLst/>
          </a:prstGeom>
          <a:noFill/>
          <a:ln w="38100" cap="flat" cmpd="sng">
            <a:solidFill>
              <a:schemeClr val="dk1"/>
            </a:solidFill>
            <a:prstDash val="solid"/>
            <a:miter lim="800000"/>
            <a:headEnd type="none" w="med" len="med"/>
            <a:tailEnd type="triangle" w="med" len="med"/>
          </a:ln>
        </p:spPr>
      </p:cxnSp>
      <p:cxnSp>
        <p:nvCxnSpPr>
          <p:cNvPr id="186" name="Google Shape;186;p27"/>
          <p:cNvCxnSpPr/>
          <p:nvPr/>
        </p:nvCxnSpPr>
        <p:spPr>
          <a:xfrm flipH="1">
            <a:off x="4572000" y="3644900"/>
            <a:ext cx="1944687" cy="431800"/>
          </a:xfrm>
          <a:prstGeom prst="straightConnector1">
            <a:avLst/>
          </a:prstGeom>
          <a:noFill/>
          <a:ln w="38100" cap="flat" cmpd="sng">
            <a:solidFill>
              <a:schemeClr val="dk1"/>
            </a:solidFill>
            <a:prstDash val="solid"/>
            <a:miter lim="800000"/>
            <a:headEnd type="none" w="med" len="med"/>
            <a:tailEnd type="triangle" w="med" len="med"/>
          </a:ln>
        </p:spPr>
      </p:cxnSp>
      <p:cxnSp>
        <p:nvCxnSpPr>
          <p:cNvPr id="187" name="Google Shape;187;p27"/>
          <p:cNvCxnSpPr/>
          <p:nvPr/>
        </p:nvCxnSpPr>
        <p:spPr>
          <a:xfrm>
            <a:off x="4541837" y="4995862"/>
            <a:ext cx="0" cy="719137"/>
          </a:xfrm>
          <a:prstGeom prst="straightConnector1">
            <a:avLst/>
          </a:prstGeom>
          <a:noFill/>
          <a:ln w="38100" cap="flat" cmpd="sng">
            <a:solidFill>
              <a:schemeClr val="dk1"/>
            </a:solidFill>
            <a:prstDash val="solid"/>
            <a:miter lim="800000"/>
            <a:headEnd type="none" w="med" len="med"/>
            <a:tailEnd type="triangle" w="med" len="med"/>
          </a:ln>
        </p:spPr>
      </p:cxnSp>
      <p:sp>
        <p:nvSpPr>
          <p:cNvPr id="188" name="Google Shape;188;p27"/>
          <p:cNvSpPr txBox="1"/>
          <p:nvPr/>
        </p:nvSpPr>
        <p:spPr>
          <a:xfrm>
            <a:off x="3930650" y="3617912"/>
            <a:ext cx="1149350" cy="457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הפריה</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00"/>
            </a:gs>
            <a:gs pos="50000">
              <a:srgbClr val="FF9900"/>
            </a:gs>
            <a:gs pos="100000">
              <a:srgbClr val="FFCC00"/>
            </a:gs>
          </a:gsLst>
          <a:lin ang="18900000" scaled="0"/>
        </a:gradFill>
        <a:effectLst/>
      </p:bgPr>
    </p:bg>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6000"/>
              <a:buFont typeface="Arial"/>
              <a:buNone/>
            </a:pPr>
            <a:r>
              <a:rPr lang="en-US" sz="6000" b="1" i="0" u="none">
                <a:solidFill>
                  <a:schemeClr val="accent2"/>
                </a:solidFill>
                <a:latin typeface="Arial"/>
                <a:ea typeface="Arial"/>
                <a:cs typeface="Arial"/>
                <a:sym typeface="Arial"/>
              </a:rPr>
              <a:t>רבייה זוויגית בצמחים</a:t>
            </a:r>
            <a:endParaRPr/>
          </a:p>
        </p:txBody>
      </p:sp>
      <p:sp>
        <p:nvSpPr>
          <p:cNvPr id="194" name="Google Shape;194;p28"/>
          <p:cNvSpPr txBox="1"/>
          <p:nvPr/>
        </p:nvSpPr>
        <p:spPr>
          <a:xfrm>
            <a:off x="6011862" y="1628775"/>
            <a:ext cx="1368425"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800"/>
              <a:buFont typeface="Arial"/>
              <a:buNone/>
            </a:pPr>
            <a:r>
              <a:rPr lang="en-US" sz="4800" b="1" i="0" u="none">
                <a:solidFill>
                  <a:srgbClr val="336600"/>
                </a:solidFill>
                <a:latin typeface="Arial"/>
                <a:ea typeface="Arial"/>
                <a:cs typeface="Arial"/>
                <a:sym typeface="Arial"/>
              </a:rPr>
              <a:t>זכר</a:t>
            </a:r>
            <a:endParaRPr/>
          </a:p>
        </p:txBody>
      </p:sp>
      <p:sp>
        <p:nvSpPr>
          <p:cNvPr id="195" name="Google Shape;195;p28"/>
          <p:cNvSpPr txBox="1"/>
          <p:nvPr/>
        </p:nvSpPr>
        <p:spPr>
          <a:xfrm>
            <a:off x="1547812" y="1628775"/>
            <a:ext cx="1800225"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800"/>
              <a:buFont typeface="Arial"/>
              <a:buNone/>
            </a:pPr>
            <a:r>
              <a:rPr lang="en-US" sz="4800" b="1" i="0" u="none">
                <a:solidFill>
                  <a:srgbClr val="336600"/>
                </a:solidFill>
                <a:latin typeface="Arial"/>
                <a:ea typeface="Arial"/>
                <a:cs typeface="Arial"/>
                <a:sym typeface="Arial"/>
              </a:rPr>
              <a:t>נקבה</a:t>
            </a:r>
            <a:endParaRPr/>
          </a:p>
        </p:txBody>
      </p:sp>
      <p:sp>
        <p:nvSpPr>
          <p:cNvPr id="196" name="Google Shape;196;p28"/>
          <p:cNvSpPr txBox="1"/>
          <p:nvPr/>
        </p:nvSpPr>
        <p:spPr>
          <a:xfrm>
            <a:off x="827087" y="2924175"/>
            <a:ext cx="3097212"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800000"/>
              </a:buClr>
              <a:buSzPts val="4800"/>
              <a:buFont typeface="Arial"/>
              <a:buNone/>
            </a:pPr>
            <a:r>
              <a:rPr lang="en-US" sz="4800" b="1" i="0" u="none">
                <a:solidFill>
                  <a:srgbClr val="800000"/>
                </a:solidFill>
                <a:latin typeface="Arial"/>
                <a:ea typeface="Arial"/>
                <a:cs typeface="Arial"/>
                <a:sym typeface="Arial"/>
              </a:rPr>
              <a:t>ביצית</a:t>
            </a:r>
            <a:endParaRPr/>
          </a:p>
        </p:txBody>
      </p:sp>
      <p:sp>
        <p:nvSpPr>
          <p:cNvPr id="197" name="Google Shape;197;p28"/>
          <p:cNvSpPr txBox="1"/>
          <p:nvPr/>
        </p:nvSpPr>
        <p:spPr>
          <a:xfrm>
            <a:off x="5291137" y="2924175"/>
            <a:ext cx="3097212" cy="823912"/>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800000"/>
              </a:buClr>
              <a:buSzPts val="4800"/>
              <a:buFont typeface="Arial"/>
              <a:buNone/>
            </a:pPr>
            <a:r>
              <a:rPr lang="en-US" sz="4800" b="1" i="0" u="none">
                <a:solidFill>
                  <a:srgbClr val="800000"/>
                </a:solidFill>
                <a:latin typeface="Arial"/>
                <a:ea typeface="Arial"/>
                <a:cs typeface="Arial"/>
                <a:sym typeface="Arial"/>
              </a:rPr>
              <a:t>גרגר אבקה</a:t>
            </a:r>
            <a:endParaRPr/>
          </a:p>
        </p:txBody>
      </p:sp>
      <p:sp>
        <p:nvSpPr>
          <p:cNvPr id="198" name="Google Shape;198;p28"/>
          <p:cNvSpPr txBox="1"/>
          <p:nvPr/>
        </p:nvSpPr>
        <p:spPr>
          <a:xfrm>
            <a:off x="1330325" y="4251325"/>
            <a:ext cx="5905500" cy="7620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990099"/>
              </a:buClr>
              <a:buSzPts val="4400"/>
              <a:buFont typeface="Arial"/>
              <a:buNone/>
            </a:pPr>
            <a:r>
              <a:rPr lang="en-US" sz="4400" b="1" i="0" u="none">
                <a:solidFill>
                  <a:srgbClr val="990099"/>
                </a:solidFill>
                <a:latin typeface="Arial"/>
                <a:ea typeface="Arial"/>
                <a:cs typeface="Arial"/>
                <a:sym typeface="Arial"/>
              </a:rPr>
              <a:t>תא ביצה מופרה (זיגוטה)</a:t>
            </a:r>
            <a:endParaRPr/>
          </a:p>
        </p:txBody>
      </p:sp>
      <p:sp>
        <p:nvSpPr>
          <p:cNvPr id="199" name="Google Shape;199;p28"/>
          <p:cNvSpPr txBox="1"/>
          <p:nvPr/>
        </p:nvSpPr>
        <p:spPr>
          <a:xfrm>
            <a:off x="3225800" y="5546725"/>
            <a:ext cx="2735262" cy="7620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336600"/>
              </a:buClr>
              <a:buSzPts val="4400"/>
              <a:buFont typeface="Arial"/>
              <a:buNone/>
            </a:pPr>
            <a:r>
              <a:rPr lang="en-US" sz="4400" b="1" i="0" u="none">
                <a:solidFill>
                  <a:srgbClr val="336600"/>
                </a:solidFill>
                <a:latin typeface="Arial"/>
                <a:ea typeface="Arial"/>
                <a:cs typeface="Arial"/>
                <a:sym typeface="Arial"/>
              </a:rPr>
              <a:t>צאצא</a:t>
            </a:r>
            <a:endParaRPr/>
          </a:p>
        </p:txBody>
      </p:sp>
      <p:cxnSp>
        <p:nvCxnSpPr>
          <p:cNvPr id="200" name="Google Shape;200;p28"/>
          <p:cNvCxnSpPr/>
          <p:nvPr/>
        </p:nvCxnSpPr>
        <p:spPr>
          <a:xfrm>
            <a:off x="2484437" y="2349500"/>
            <a:ext cx="0" cy="719137"/>
          </a:xfrm>
          <a:prstGeom prst="straightConnector1">
            <a:avLst/>
          </a:prstGeom>
          <a:noFill/>
          <a:ln w="38100" cap="flat" cmpd="sng">
            <a:solidFill>
              <a:schemeClr val="dk1"/>
            </a:solidFill>
            <a:prstDash val="solid"/>
            <a:miter lim="800000"/>
            <a:headEnd type="none" w="med" len="med"/>
            <a:tailEnd type="triangle" w="med" len="med"/>
          </a:ln>
        </p:spPr>
      </p:cxnSp>
      <p:cxnSp>
        <p:nvCxnSpPr>
          <p:cNvPr id="201" name="Google Shape;201;p28"/>
          <p:cNvCxnSpPr/>
          <p:nvPr/>
        </p:nvCxnSpPr>
        <p:spPr>
          <a:xfrm>
            <a:off x="6804025" y="2349500"/>
            <a:ext cx="0" cy="719137"/>
          </a:xfrm>
          <a:prstGeom prst="straightConnector1">
            <a:avLst/>
          </a:prstGeom>
          <a:noFill/>
          <a:ln w="38100" cap="flat" cmpd="sng">
            <a:solidFill>
              <a:schemeClr val="dk1"/>
            </a:solidFill>
            <a:prstDash val="solid"/>
            <a:miter lim="800000"/>
            <a:headEnd type="none" w="med" len="med"/>
            <a:tailEnd type="triangle" w="med" len="med"/>
          </a:ln>
        </p:spPr>
      </p:cxnSp>
      <p:cxnSp>
        <p:nvCxnSpPr>
          <p:cNvPr id="202" name="Google Shape;202;p28"/>
          <p:cNvCxnSpPr/>
          <p:nvPr/>
        </p:nvCxnSpPr>
        <p:spPr>
          <a:xfrm>
            <a:off x="4538662" y="4076700"/>
            <a:ext cx="0" cy="430212"/>
          </a:xfrm>
          <a:prstGeom prst="straightConnector1">
            <a:avLst/>
          </a:prstGeom>
          <a:noFill/>
          <a:ln w="38100" cap="flat" cmpd="sng">
            <a:solidFill>
              <a:schemeClr val="dk1"/>
            </a:solidFill>
            <a:prstDash val="solid"/>
            <a:miter lim="800000"/>
            <a:headEnd type="none" w="med" len="med"/>
            <a:tailEnd type="triangle" w="med" len="med"/>
          </a:ln>
        </p:spPr>
      </p:cxnSp>
      <p:cxnSp>
        <p:nvCxnSpPr>
          <p:cNvPr id="203" name="Google Shape;203;p28"/>
          <p:cNvCxnSpPr/>
          <p:nvPr/>
        </p:nvCxnSpPr>
        <p:spPr>
          <a:xfrm>
            <a:off x="2484437" y="3716337"/>
            <a:ext cx="2016125" cy="360362"/>
          </a:xfrm>
          <a:prstGeom prst="straightConnector1">
            <a:avLst/>
          </a:prstGeom>
          <a:noFill/>
          <a:ln w="38100" cap="flat" cmpd="sng">
            <a:solidFill>
              <a:schemeClr val="dk1"/>
            </a:solidFill>
            <a:prstDash val="solid"/>
            <a:miter lim="800000"/>
            <a:headEnd type="none" w="med" len="med"/>
            <a:tailEnd type="triangle" w="med" len="med"/>
          </a:ln>
        </p:spPr>
      </p:cxnSp>
      <p:cxnSp>
        <p:nvCxnSpPr>
          <p:cNvPr id="204" name="Google Shape;204;p28"/>
          <p:cNvCxnSpPr/>
          <p:nvPr/>
        </p:nvCxnSpPr>
        <p:spPr>
          <a:xfrm flipH="1">
            <a:off x="4572000" y="3644900"/>
            <a:ext cx="1944687" cy="431800"/>
          </a:xfrm>
          <a:prstGeom prst="straightConnector1">
            <a:avLst/>
          </a:prstGeom>
          <a:noFill/>
          <a:ln w="38100" cap="flat" cmpd="sng">
            <a:solidFill>
              <a:schemeClr val="dk1"/>
            </a:solidFill>
            <a:prstDash val="solid"/>
            <a:miter lim="800000"/>
            <a:headEnd type="none" w="med" len="med"/>
            <a:tailEnd type="triangle" w="med" len="med"/>
          </a:ln>
        </p:spPr>
      </p:cxnSp>
      <p:cxnSp>
        <p:nvCxnSpPr>
          <p:cNvPr id="205" name="Google Shape;205;p28"/>
          <p:cNvCxnSpPr/>
          <p:nvPr/>
        </p:nvCxnSpPr>
        <p:spPr>
          <a:xfrm>
            <a:off x="4541837" y="4995862"/>
            <a:ext cx="0" cy="719137"/>
          </a:xfrm>
          <a:prstGeom prst="straightConnector1">
            <a:avLst/>
          </a:prstGeom>
          <a:noFill/>
          <a:ln w="38100" cap="flat" cmpd="sng">
            <a:solidFill>
              <a:schemeClr val="dk1"/>
            </a:solidFill>
            <a:prstDash val="solid"/>
            <a:miter lim="800000"/>
            <a:headEnd type="none" w="med" len="med"/>
            <a:tailEnd type="triangle" w="med" len="med"/>
          </a:ln>
        </p:spPr>
      </p:cxnSp>
      <p:sp>
        <p:nvSpPr>
          <p:cNvPr id="206" name="Google Shape;206;p28"/>
          <p:cNvSpPr txBox="1"/>
          <p:nvPr/>
        </p:nvSpPr>
        <p:spPr>
          <a:xfrm>
            <a:off x="3930650" y="3617912"/>
            <a:ext cx="1149350" cy="457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הפריה</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6"/>
                                        </p:tgtEl>
                                        <p:attrNameLst>
                                          <p:attrName>style.visibility</p:attrName>
                                        </p:attrNameLst>
                                      </p:cBhvr>
                                      <p:to>
                                        <p:strVal val="visible"/>
                                      </p:to>
                                    </p:set>
                                    <p:animEffect transition="in" filter="fade">
                                      <p:cBhvr>
                                        <p:cTn id="35" dur="500"/>
                                        <p:tgtEl>
                                          <p:spTgt spid="19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fade">
                                      <p:cBhvr>
                                        <p:cTn id="48" dur="500"/>
                                        <p:tgtEl>
                                          <p:spTgt spid="2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8"/>
                                        </p:tgtEl>
                                        <p:attrNameLst>
                                          <p:attrName>style.visibility</p:attrName>
                                        </p:attrNameLst>
                                      </p:cBhvr>
                                      <p:to>
                                        <p:strVal val="visible"/>
                                      </p:to>
                                    </p:set>
                                    <p:animEffect transition="in" filter="fade">
                                      <p:cBhvr>
                                        <p:cTn id="57" dur="500"/>
                                        <p:tgtEl>
                                          <p:spTgt spid="19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0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99"/>
                                        </p:tgtEl>
                                        <p:attrNameLst>
                                          <p:attrName>style.visibility</p:attrName>
                                        </p:attrNameLst>
                                      </p:cBhvr>
                                      <p:to>
                                        <p:strVal val="visible"/>
                                      </p:to>
                                    </p:set>
                                    <p:animEffect transition="in" filter="fade">
                                      <p:cBhvr>
                                        <p:cTn id="66"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444500" y="260350"/>
            <a:ext cx="8229600" cy="855662"/>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אברי המין בפרח</a:t>
            </a:r>
            <a:endParaRPr/>
          </a:p>
        </p:txBody>
      </p:sp>
      <p:pic>
        <p:nvPicPr>
          <p:cNvPr id="212" name="Google Shape;212;p29"/>
          <p:cNvPicPr preferRelativeResize="0">
            <a:picLocks noGrp="1"/>
          </p:cNvPicPr>
          <p:nvPr>
            <p:ph idx="1"/>
          </p:nvPr>
        </p:nvPicPr>
        <p:blipFill rotWithShape="1">
          <a:blip r:embed="rId3">
            <a:alphaModFix/>
          </a:blip>
          <a:srcRect/>
          <a:stretch/>
        </p:blipFill>
        <p:spPr>
          <a:xfrm>
            <a:off x="1128712" y="1214437"/>
            <a:ext cx="6872287" cy="53070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0099FF"/>
            </a:gs>
            <a:gs pos="100000">
              <a:schemeClr val="accent1"/>
            </a:gs>
          </a:gsLst>
          <a:lin ang="2700000" scaled="0"/>
        </a:gradFill>
        <a:effectLst/>
      </p:bgPr>
    </p:bg>
    <p:spTree>
      <p:nvGrpSpPr>
        <p:cNvPr id="1" name="Shape 216"/>
        <p:cNvGrpSpPr/>
        <p:nvPr/>
      </p:nvGrpSpPr>
      <p:grpSpPr>
        <a:xfrm>
          <a:off x="0" y="0"/>
          <a:ext cx="0" cy="0"/>
          <a:chOff x="0" y="0"/>
          <a:chExt cx="0" cy="0"/>
        </a:xfrm>
      </p:grpSpPr>
      <p:sp>
        <p:nvSpPr>
          <p:cNvPr id="217" name="Google Shape;217;p30"/>
          <p:cNvSpPr txBox="1">
            <a:spLocks noGrp="1"/>
          </p:cNvSpPr>
          <p:nvPr>
            <p:ph type="title"/>
          </p:nvPr>
        </p:nvSpPr>
        <p:spPr>
          <a:xfrm>
            <a:off x="457200" y="11588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6600"/>
              <a:buFont typeface="Arial"/>
              <a:buNone/>
            </a:pPr>
            <a:r>
              <a:rPr lang="en-US" sz="6600" b="1" i="0" u="none">
                <a:solidFill>
                  <a:schemeClr val="accent2"/>
                </a:solidFill>
                <a:latin typeface="Arial"/>
                <a:ea typeface="Arial"/>
                <a:cs typeface="Arial"/>
                <a:sym typeface="Arial"/>
              </a:rPr>
              <a:t>גרגרי אבקה</a:t>
            </a:r>
            <a:endParaRPr/>
          </a:p>
        </p:txBody>
      </p:sp>
      <p:pic>
        <p:nvPicPr>
          <p:cNvPr id="218" name="Google Shape;218;p30" descr="גרגרי אבקה"/>
          <p:cNvPicPr preferRelativeResize="0">
            <a:picLocks noGrp="1"/>
          </p:cNvPicPr>
          <p:nvPr>
            <p:ph idx="1"/>
          </p:nvPr>
        </p:nvPicPr>
        <p:blipFill rotWithShape="1">
          <a:blip r:embed="rId3">
            <a:alphaModFix/>
          </a:blip>
          <a:stretch/>
        </p:blipFill>
        <p:spPr>
          <a:xfrm>
            <a:off x="1803973" y="1825625"/>
            <a:ext cx="5536053" cy="4351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544512" y="765175"/>
            <a:ext cx="7772400" cy="1470025"/>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33CC"/>
              </a:buClr>
              <a:buSzPts val="8000"/>
              <a:buFont typeface="Arial"/>
              <a:buNone/>
            </a:pPr>
            <a:r>
              <a:rPr lang="en-US" sz="8000" b="0" i="0" u="none" dirty="0" err="1">
                <a:solidFill>
                  <a:srgbClr val="0033CC"/>
                </a:solidFill>
                <a:latin typeface="Arial"/>
                <a:ea typeface="Arial"/>
                <a:cs typeface="Arial"/>
                <a:sym typeface="Arial"/>
              </a:rPr>
              <a:t>רבייה</a:t>
            </a:r>
            <a:r>
              <a:rPr lang="en-US" sz="8000" b="0" i="0" u="none" dirty="0">
                <a:solidFill>
                  <a:srgbClr val="0033CC"/>
                </a:solidFill>
                <a:latin typeface="Arial"/>
                <a:ea typeface="Arial"/>
                <a:cs typeface="Arial"/>
                <a:sym typeface="Arial"/>
              </a:rPr>
              <a:t> </a:t>
            </a:r>
            <a:r>
              <a:rPr lang="en-US" sz="8000" b="0" i="0" u="none" dirty="0" err="1">
                <a:solidFill>
                  <a:srgbClr val="0033CC"/>
                </a:solidFill>
                <a:latin typeface="Arial"/>
                <a:ea typeface="Arial"/>
                <a:cs typeface="Arial"/>
                <a:sym typeface="Arial"/>
              </a:rPr>
              <a:t>בעולם</a:t>
            </a:r>
            <a:r>
              <a:rPr lang="en-US" sz="8000" b="0" i="0" u="none" dirty="0">
                <a:solidFill>
                  <a:srgbClr val="0033CC"/>
                </a:solidFill>
                <a:latin typeface="Arial"/>
                <a:ea typeface="Arial"/>
                <a:cs typeface="Arial"/>
                <a:sym typeface="Arial"/>
              </a:rPr>
              <a:t> </a:t>
            </a:r>
            <a:r>
              <a:rPr lang="en-US" sz="8000" b="0" i="0" u="none" dirty="0" err="1">
                <a:solidFill>
                  <a:srgbClr val="0033CC"/>
                </a:solidFill>
                <a:latin typeface="Arial"/>
                <a:ea typeface="Arial"/>
                <a:cs typeface="Arial"/>
                <a:sym typeface="Arial"/>
              </a:rPr>
              <a:t>החי</a:t>
            </a:r>
            <a:r>
              <a:rPr lang="en-US" sz="8000" b="0" i="0" u="none" dirty="0">
                <a:solidFill>
                  <a:srgbClr val="0033CC"/>
                </a:solidFill>
                <a:latin typeface="Arial"/>
                <a:ea typeface="Arial"/>
                <a:cs typeface="Arial"/>
                <a:sym typeface="Arial"/>
              </a:rPr>
              <a:t> </a:t>
            </a:r>
            <a:r>
              <a:rPr lang="en-US" sz="8000" b="0" i="0" u="none" dirty="0" err="1">
                <a:solidFill>
                  <a:srgbClr val="0033CC"/>
                </a:solidFill>
                <a:latin typeface="Arial"/>
                <a:ea typeface="Arial"/>
                <a:cs typeface="Arial"/>
                <a:sym typeface="Arial"/>
              </a:rPr>
              <a:t>והצומח</a:t>
            </a:r>
            <a:endParaRPr dirty="0"/>
          </a:p>
        </p:txBody>
      </p:sp>
      <p:sp>
        <p:nvSpPr>
          <p:cNvPr id="106" name="Google Shape;106;p16"/>
          <p:cNvSpPr txBox="1">
            <a:spLocks noGrp="1"/>
          </p:cNvSpPr>
          <p:nvPr>
            <p:ph type="subTitle" idx="1"/>
          </p:nvPr>
        </p:nvSpPr>
        <p:spPr>
          <a:xfrm>
            <a:off x="5692775" y="3716337"/>
            <a:ext cx="2624137" cy="1343025"/>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chemeClr val="hlink"/>
              </a:buClr>
              <a:buSzPts val="3200"/>
              <a:buFont typeface="Arial"/>
              <a:buNone/>
            </a:pPr>
            <a:r>
              <a:rPr lang="en-US" sz="3200" b="1" i="0" u="none" dirty="0" err="1">
                <a:solidFill>
                  <a:schemeClr val="hlink"/>
                </a:solidFill>
                <a:latin typeface="Arial"/>
                <a:ea typeface="Arial"/>
                <a:cs typeface="Arial"/>
                <a:sym typeface="Arial"/>
              </a:rPr>
              <a:t>רבייה</a:t>
            </a:r>
            <a:r>
              <a:rPr lang="en-US" sz="3200" b="1" i="0" u="none" dirty="0">
                <a:solidFill>
                  <a:schemeClr val="hlink"/>
                </a:solidFill>
                <a:latin typeface="Arial"/>
                <a:ea typeface="Arial"/>
                <a:cs typeface="Arial"/>
                <a:sym typeface="Arial"/>
              </a:rPr>
              <a:t> </a:t>
            </a:r>
            <a:r>
              <a:rPr lang="en-US" sz="3200" b="1" i="0" u="none" dirty="0" err="1">
                <a:solidFill>
                  <a:schemeClr val="hlink"/>
                </a:solidFill>
                <a:latin typeface="Arial"/>
                <a:ea typeface="Arial"/>
                <a:cs typeface="Arial"/>
                <a:sym typeface="Arial"/>
              </a:rPr>
              <a:t>זוויגית</a:t>
            </a:r>
            <a:endParaRPr dirty="0"/>
          </a:p>
          <a:p>
            <a:pPr marL="0" lvl="0" indent="0" algn="ctr" rtl="1">
              <a:lnSpc>
                <a:spcPct val="100000"/>
              </a:lnSpc>
              <a:spcBef>
                <a:spcPts val="640"/>
              </a:spcBef>
              <a:spcAft>
                <a:spcPts val="0"/>
              </a:spcAft>
              <a:buClr>
                <a:schemeClr val="hlink"/>
              </a:buClr>
              <a:buSzPts val="3200"/>
              <a:buFont typeface="Arial"/>
              <a:buNone/>
            </a:pPr>
            <a:r>
              <a:rPr lang="en-US" sz="3200" b="1" i="0" u="none" dirty="0">
                <a:solidFill>
                  <a:schemeClr val="hlink"/>
                </a:solidFill>
                <a:latin typeface="Arial"/>
                <a:ea typeface="Arial"/>
                <a:cs typeface="Arial"/>
                <a:sym typeface="Arial"/>
              </a:rPr>
              <a:t>)</a:t>
            </a:r>
            <a:r>
              <a:rPr lang="en-US" sz="3200" b="1" i="0" u="none" dirty="0" err="1">
                <a:solidFill>
                  <a:schemeClr val="hlink"/>
                </a:solidFill>
                <a:latin typeface="Arial"/>
                <a:ea typeface="Arial"/>
                <a:cs typeface="Arial"/>
                <a:sym typeface="Arial"/>
              </a:rPr>
              <a:t>מינית</a:t>
            </a:r>
            <a:r>
              <a:rPr lang="en-US" sz="3200" b="1" i="0" u="none" dirty="0">
                <a:solidFill>
                  <a:schemeClr val="hlink"/>
                </a:solidFill>
                <a:latin typeface="Arial"/>
                <a:ea typeface="Arial"/>
                <a:cs typeface="Arial"/>
                <a:sym typeface="Arial"/>
              </a:rPr>
              <a:t>(</a:t>
            </a:r>
            <a:endParaRPr dirty="0"/>
          </a:p>
        </p:txBody>
      </p:sp>
      <p:sp>
        <p:nvSpPr>
          <p:cNvPr id="107" name="Google Shape;107;p16"/>
          <p:cNvSpPr txBox="1"/>
          <p:nvPr/>
        </p:nvSpPr>
        <p:spPr>
          <a:xfrm>
            <a:off x="952500" y="3789362"/>
            <a:ext cx="3240087" cy="1895475"/>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hlink"/>
              </a:buClr>
              <a:buSzPts val="3200"/>
              <a:buFont typeface="Arial"/>
              <a:buNone/>
            </a:pPr>
            <a:r>
              <a:rPr lang="en-US" sz="3200" b="1" i="0" u="none" strike="noStrike" cap="none" dirty="0" err="1">
                <a:solidFill>
                  <a:schemeClr val="hlink"/>
                </a:solidFill>
                <a:latin typeface="Arial"/>
                <a:ea typeface="Arial"/>
                <a:cs typeface="Arial"/>
                <a:sym typeface="Arial"/>
              </a:rPr>
              <a:t>רבייה</a:t>
            </a:r>
            <a:r>
              <a:rPr lang="en-US" sz="3200" b="1" i="0" u="none" strike="noStrike" cap="none" dirty="0">
                <a:solidFill>
                  <a:schemeClr val="hlink"/>
                </a:solidFill>
                <a:latin typeface="Arial"/>
                <a:ea typeface="Arial"/>
                <a:cs typeface="Arial"/>
                <a:sym typeface="Arial"/>
              </a:rPr>
              <a:t> </a:t>
            </a:r>
            <a:r>
              <a:rPr lang="en-US" sz="3200" b="1" i="0" u="none" strike="noStrike" cap="none" dirty="0" err="1">
                <a:solidFill>
                  <a:schemeClr val="hlink"/>
                </a:solidFill>
                <a:latin typeface="Arial"/>
                <a:ea typeface="Arial"/>
                <a:cs typeface="Arial"/>
                <a:sym typeface="Arial"/>
              </a:rPr>
              <a:t>אל-זוויגית</a:t>
            </a:r>
            <a:endParaRPr dirty="0"/>
          </a:p>
          <a:p>
            <a:pPr marL="0" marR="0" lvl="0" indent="0" algn="ctr" rtl="1">
              <a:lnSpc>
                <a:spcPct val="100000"/>
              </a:lnSpc>
              <a:spcBef>
                <a:spcPts val="640"/>
              </a:spcBef>
              <a:spcAft>
                <a:spcPts val="0"/>
              </a:spcAft>
              <a:buClr>
                <a:schemeClr val="hlink"/>
              </a:buClr>
              <a:buSzPts val="3200"/>
              <a:buFont typeface="Arial"/>
              <a:buNone/>
            </a:pPr>
            <a:r>
              <a:rPr lang="en-US" sz="3200" b="1" i="0" u="none" strike="noStrike" cap="none" dirty="0">
                <a:solidFill>
                  <a:schemeClr val="hlink"/>
                </a:solidFill>
                <a:latin typeface="Arial"/>
                <a:ea typeface="Arial"/>
                <a:cs typeface="Arial"/>
                <a:sym typeface="Arial"/>
              </a:rPr>
              <a:t>)</a:t>
            </a:r>
            <a:r>
              <a:rPr lang="en-US" sz="3200" b="1" i="0" u="none" strike="noStrike" cap="none" dirty="0" err="1">
                <a:solidFill>
                  <a:schemeClr val="hlink"/>
                </a:solidFill>
                <a:latin typeface="Arial"/>
                <a:ea typeface="Arial"/>
                <a:cs typeface="Arial"/>
                <a:sym typeface="Arial"/>
              </a:rPr>
              <a:t>אל-מינית</a:t>
            </a:r>
            <a:r>
              <a:rPr lang="en-US" sz="3200" b="1" dirty="0">
                <a:solidFill>
                  <a:schemeClr val="hlink"/>
                </a:solidFill>
              </a:rPr>
              <a:t>(</a:t>
            </a:r>
            <a:endParaRPr sz="3200" b="1" i="0" u="none" dirty="0">
              <a:solidFill>
                <a:schemeClr val="hlink"/>
              </a:solidFill>
              <a:latin typeface="Arial"/>
              <a:ea typeface="Arial"/>
              <a:cs typeface="Arial"/>
              <a:sym typeface="Arial"/>
            </a:endParaRPr>
          </a:p>
        </p:txBody>
      </p:sp>
      <p:cxnSp>
        <p:nvCxnSpPr>
          <p:cNvPr id="108" name="Google Shape;108;p16"/>
          <p:cNvCxnSpPr/>
          <p:nvPr/>
        </p:nvCxnSpPr>
        <p:spPr>
          <a:xfrm>
            <a:off x="5076825" y="2708275"/>
            <a:ext cx="1582737" cy="1081087"/>
          </a:xfrm>
          <a:prstGeom prst="straightConnector1">
            <a:avLst/>
          </a:prstGeom>
          <a:noFill/>
          <a:ln w="57150" cap="flat" cmpd="sng">
            <a:solidFill>
              <a:schemeClr val="dk1"/>
            </a:solidFill>
            <a:prstDash val="solid"/>
            <a:miter lim="800000"/>
            <a:headEnd type="none" w="med" len="med"/>
            <a:tailEnd type="triangle" w="med" len="med"/>
          </a:ln>
        </p:spPr>
      </p:cxnSp>
      <p:cxnSp>
        <p:nvCxnSpPr>
          <p:cNvPr id="109" name="Google Shape;109;p16"/>
          <p:cNvCxnSpPr/>
          <p:nvPr/>
        </p:nvCxnSpPr>
        <p:spPr>
          <a:xfrm flipH="1">
            <a:off x="2627312" y="2708275"/>
            <a:ext cx="1296987" cy="1081087"/>
          </a:xfrm>
          <a:prstGeom prst="straightConnector1">
            <a:avLst/>
          </a:prstGeom>
          <a:noFill/>
          <a:ln w="57150" cap="flat" cmpd="sng">
            <a:solidFill>
              <a:schemeClr val="dk1"/>
            </a:solidFill>
            <a:prstDash val="solid"/>
            <a:miter lim="800000"/>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0099FF"/>
            </a:gs>
            <a:gs pos="100000">
              <a:schemeClr val="accent1"/>
            </a:gs>
          </a:gsLst>
          <a:lin ang="2700000" scaled="0"/>
        </a:gradFill>
        <a:effectLst/>
      </p:bgPr>
    </p:bg>
    <p:spTree>
      <p:nvGrpSpPr>
        <p:cNvPr id="1" name="Shape 222"/>
        <p:cNvGrpSpPr/>
        <p:nvPr/>
      </p:nvGrpSpPr>
      <p:grpSpPr>
        <a:xfrm>
          <a:off x="0" y="0"/>
          <a:ext cx="0" cy="0"/>
          <a:chOff x="0" y="0"/>
          <a:chExt cx="0" cy="0"/>
        </a:xfrm>
      </p:grpSpPr>
      <p:sp>
        <p:nvSpPr>
          <p:cNvPr id="223" name="Google Shape;223;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6600"/>
              <a:buFont typeface="Arial"/>
              <a:buNone/>
            </a:pPr>
            <a:r>
              <a:rPr lang="en-US" sz="6600" b="1" i="0" u="none">
                <a:solidFill>
                  <a:schemeClr val="accent2"/>
                </a:solidFill>
                <a:latin typeface="Arial"/>
                <a:ea typeface="Arial"/>
                <a:cs typeface="Arial"/>
                <a:sym typeface="Arial"/>
              </a:rPr>
              <a:t>ביצית</a:t>
            </a:r>
            <a:endParaRPr/>
          </a:p>
        </p:txBody>
      </p:sp>
      <p:pic>
        <p:nvPicPr>
          <p:cNvPr id="224" name="Google Shape;224;p31" descr="Brassica"/>
          <p:cNvPicPr preferRelativeResize="0"/>
          <p:nvPr/>
        </p:nvPicPr>
        <p:blipFill rotWithShape="1">
          <a:blip r:embed="rId3">
            <a:alphaModFix/>
          </a:blip>
          <a:srcRect/>
          <a:stretch/>
        </p:blipFill>
        <p:spPr>
          <a:xfrm>
            <a:off x="1331912" y="1506537"/>
            <a:ext cx="6192837" cy="4835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3192462" y="274637"/>
            <a:ext cx="6059487"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2"/>
              </a:buClr>
              <a:buSzPts val="6000"/>
              <a:buFont typeface="Arial"/>
              <a:buNone/>
            </a:pPr>
            <a:r>
              <a:rPr lang="en-US" sz="6000" b="1" i="0" u="none">
                <a:solidFill>
                  <a:schemeClr val="dk2"/>
                </a:solidFill>
                <a:latin typeface="Arial"/>
                <a:ea typeface="Arial"/>
                <a:cs typeface="Arial"/>
                <a:sym typeface="Arial"/>
              </a:rPr>
              <a:t>האבקה על-ידי רוח</a:t>
            </a:r>
            <a:endParaRPr/>
          </a:p>
        </p:txBody>
      </p:sp>
      <p:pic>
        <p:nvPicPr>
          <p:cNvPr id="230" name="Google Shape;230;p32" descr="פריחה - אורן"/>
          <p:cNvPicPr preferRelativeResize="0">
            <a:picLocks noGrp="1"/>
          </p:cNvPicPr>
          <p:nvPr>
            <p:ph type="body" idx="1"/>
          </p:nvPr>
        </p:nvPicPr>
        <p:blipFill rotWithShape="1">
          <a:blip r:embed="rId3">
            <a:alphaModFix/>
          </a:blip>
          <a:srcRect/>
          <a:stretch/>
        </p:blipFill>
        <p:spPr>
          <a:xfrm>
            <a:off x="144462" y="225425"/>
            <a:ext cx="3203575" cy="3203575"/>
          </a:xfrm>
          <a:prstGeom prst="rect">
            <a:avLst/>
          </a:prstGeom>
          <a:noFill/>
          <a:ln>
            <a:noFill/>
          </a:ln>
        </p:spPr>
      </p:pic>
      <p:pic>
        <p:nvPicPr>
          <p:cNvPr id="231" name="Google Shape;231;p32" descr="פריחה - דשא"/>
          <p:cNvPicPr preferRelativeResize="0">
            <a:picLocks noGrp="1"/>
          </p:cNvPicPr>
          <p:nvPr>
            <p:ph type="body" idx="2"/>
          </p:nvPr>
        </p:nvPicPr>
        <p:blipFill rotWithShape="1">
          <a:blip r:embed="rId4">
            <a:alphaModFix/>
          </a:blip>
          <a:srcRect/>
          <a:stretch/>
        </p:blipFill>
        <p:spPr>
          <a:xfrm>
            <a:off x="179387" y="3548062"/>
            <a:ext cx="4752975" cy="3168650"/>
          </a:xfrm>
          <a:prstGeom prst="rect">
            <a:avLst/>
          </a:prstGeom>
          <a:noFill/>
          <a:ln>
            <a:noFill/>
          </a:ln>
        </p:spPr>
      </p:pic>
      <p:pic>
        <p:nvPicPr>
          <p:cNvPr id="232" name="Google Shape;232;p32" descr="פריחה-אלון"/>
          <p:cNvPicPr preferRelativeResize="0">
            <a:picLocks noGrp="1"/>
          </p:cNvPicPr>
          <p:nvPr>
            <p:ph type="body" idx="3"/>
          </p:nvPr>
        </p:nvPicPr>
        <p:blipFill rotWithShape="1">
          <a:blip r:embed="rId5">
            <a:alphaModFix/>
          </a:blip>
          <a:srcRect/>
          <a:stretch/>
        </p:blipFill>
        <p:spPr>
          <a:xfrm>
            <a:off x="5140325" y="1628775"/>
            <a:ext cx="3754437" cy="4752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0099FF"/>
            </a:gs>
            <a:gs pos="100000">
              <a:schemeClr val="accent1"/>
            </a:gs>
          </a:gsLst>
          <a:lin ang="2700000" scaled="0"/>
        </a:gradFill>
        <a:effectLst/>
      </p:bgPr>
    </p:bg>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4211637" y="44450"/>
            <a:ext cx="4897437" cy="2506662"/>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5400"/>
              <a:buFont typeface="Arial"/>
              <a:buNone/>
            </a:pPr>
            <a:r>
              <a:rPr lang="en-US" sz="5400" b="1" i="0" u="none">
                <a:solidFill>
                  <a:schemeClr val="accent2"/>
                </a:solidFill>
                <a:latin typeface="Arial"/>
                <a:ea typeface="Arial"/>
                <a:cs typeface="Arial"/>
                <a:sym typeface="Arial"/>
              </a:rPr>
              <a:t>פרחים המואבקים </a:t>
            </a:r>
            <a:br>
              <a:rPr lang="en-US" sz="5400" b="1" i="0" u="none">
                <a:solidFill>
                  <a:schemeClr val="accent2"/>
                </a:solidFill>
                <a:latin typeface="Arial"/>
                <a:ea typeface="Arial"/>
                <a:cs typeface="Arial"/>
                <a:sym typeface="Arial"/>
              </a:rPr>
            </a:br>
            <a:r>
              <a:rPr lang="en-US" sz="5400" b="1" i="0" u="none">
                <a:solidFill>
                  <a:schemeClr val="accent2"/>
                </a:solidFill>
                <a:latin typeface="Arial"/>
                <a:ea typeface="Arial"/>
                <a:cs typeface="Arial"/>
                <a:sym typeface="Arial"/>
              </a:rPr>
              <a:t>על-ידי בעלי-חיים</a:t>
            </a:r>
            <a:endParaRPr/>
          </a:p>
        </p:txBody>
      </p:sp>
      <p:pic>
        <p:nvPicPr>
          <p:cNvPr id="238" name="Google Shape;238;p33" descr="1פרח"/>
          <p:cNvPicPr preferRelativeResize="0">
            <a:picLocks noGrp="1"/>
          </p:cNvPicPr>
          <p:nvPr>
            <p:ph type="body" idx="1"/>
          </p:nvPr>
        </p:nvPicPr>
        <p:blipFill rotWithShape="1">
          <a:blip r:embed="rId3">
            <a:alphaModFix/>
          </a:blip>
          <a:srcRect/>
          <a:stretch/>
        </p:blipFill>
        <p:spPr>
          <a:xfrm>
            <a:off x="179387" y="541337"/>
            <a:ext cx="3889375" cy="2600325"/>
          </a:xfrm>
          <a:prstGeom prst="rect">
            <a:avLst/>
          </a:prstGeom>
          <a:noFill/>
          <a:ln>
            <a:noFill/>
          </a:ln>
        </p:spPr>
      </p:pic>
      <p:pic>
        <p:nvPicPr>
          <p:cNvPr id="239" name="Google Shape;239;p33" descr="פרח2"/>
          <p:cNvPicPr preferRelativeResize="0">
            <a:picLocks noGrp="1"/>
          </p:cNvPicPr>
          <p:nvPr>
            <p:ph type="body" idx="2"/>
          </p:nvPr>
        </p:nvPicPr>
        <p:blipFill rotWithShape="1">
          <a:blip r:embed="rId4">
            <a:alphaModFix/>
          </a:blip>
          <a:srcRect/>
          <a:stretch/>
        </p:blipFill>
        <p:spPr>
          <a:xfrm>
            <a:off x="250825" y="3527425"/>
            <a:ext cx="3816350" cy="3070225"/>
          </a:xfrm>
          <a:prstGeom prst="rect">
            <a:avLst/>
          </a:prstGeom>
          <a:noFill/>
          <a:ln>
            <a:noFill/>
          </a:ln>
        </p:spPr>
      </p:pic>
      <p:pic>
        <p:nvPicPr>
          <p:cNvPr id="240" name="Google Shape;240;p33" descr="פרח3"/>
          <p:cNvPicPr preferRelativeResize="0">
            <a:picLocks noGrp="1"/>
          </p:cNvPicPr>
          <p:nvPr>
            <p:ph type="body" idx="3"/>
          </p:nvPr>
        </p:nvPicPr>
        <p:blipFill rotWithShape="1">
          <a:blip r:embed="rId5">
            <a:alphaModFix/>
          </a:blip>
          <a:srcRect/>
          <a:stretch/>
        </p:blipFill>
        <p:spPr>
          <a:xfrm>
            <a:off x="4284662" y="2492375"/>
            <a:ext cx="4606925" cy="34591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4" descr="2האבקה"/>
          <p:cNvPicPr preferRelativeResize="0">
            <a:picLocks noGrp="1"/>
          </p:cNvPicPr>
          <p:nvPr>
            <p:ph sz="half" idx="1"/>
          </p:nvPr>
        </p:nvPicPr>
        <p:blipFill rotWithShape="1">
          <a:blip r:embed="rId3">
            <a:alphaModFix/>
          </a:blip>
          <a:srcRect/>
          <a:stretch/>
        </p:blipFill>
        <p:spPr>
          <a:xfrm>
            <a:off x="250825" y="333375"/>
            <a:ext cx="5040312" cy="3752850"/>
          </a:xfrm>
          <a:prstGeom prst="rect">
            <a:avLst/>
          </a:prstGeom>
          <a:noFill/>
          <a:ln>
            <a:noFill/>
          </a:ln>
        </p:spPr>
      </p:pic>
      <p:pic>
        <p:nvPicPr>
          <p:cNvPr id="246" name="Google Shape;246;p34" descr="האבקה1"/>
          <p:cNvPicPr preferRelativeResize="0">
            <a:picLocks noGrp="1"/>
          </p:cNvPicPr>
          <p:nvPr>
            <p:ph sz="half" idx="2"/>
          </p:nvPr>
        </p:nvPicPr>
        <p:blipFill rotWithShape="1">
          <a:blip r:embed="rId4">
            <a:alphaModFix/>
          </a:blip>
          <a:stretch/>
        </p:blipFill>
        <p:spPr>
          <a:xfrm>
            <a:off x="5715000" y="2909094"/>
            <a:ext cx="1714500" cy="218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5" descr="3האבקה"/>
          <p:cNvPicPr preferRelativeResize="0">
            <a:picLocks noGrp="1"/>
          </p:cNvPicPr>
          <p:nvPr>
            <p:ph sz="half" idx="1"/>
          </p:nvPr>
        </p:nvPicPr>
        <p:blipFill rotWithShape="1">
          <a:blip r:embed="rId3">
            <a:alphaModFix/>
          </a:blip>
          <a:stretch/>
        </p:blipFill>
        <p:spPr>
          <a:xfrm>
            <a:off x="1123950" y="2909094"/>
            <a:ext cx="2895600" cy="2184400"/>
          </a:xfrm>
          <a:prstGeom prst="rect">
            <a:avLst/>
          </a:prstGeom>
          <a:noFill/>
          <a:ln>
            <a:noFill/>
          </a:ln>
        </p:spPr>
      </p:pic>
      <p:pic>
        <p:nvPicPr>
          <p:cNvPr id="252" name="Google Shape;252;p35" descr="האבקה"/>
          <p:cNvPicPr preferRelativeResize="0">
            <a:picLocks noGrp="1"/>
          </p:cNvPicPr>
          <p:nvPr>
            <p:ph sz="half" idx="2"/>
          </p:nvPr>
        </p:nvPicPr>
        <p:blipFill rotWithShape="1">
          <a:blip r:embed="rId4">
            <a:alphaModFix/>
          </a:blip>
          <a:srcRect/>
          <a:stretch/>
        </p:blipFill>
        <p:spPr>
          <a:xfrm>
            <a:off x="130175" y="115887"/>
            <a:ext cx="3963987" cy="47529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0099FF"/>
            </a:gs>
            <a:gs pos="100000">
              <a:schemeClr val="accent1"/>
            </a:gs>
          </a:gsLst>
          <a:lin ang="2700000" scaled="0"/>
        </a:gradFill>
        <a:effectLst/>
      </p:bgPr>
    </p:bg>
    <p:spTree>
      <p:nvGrpSpPr>
        <p:cNvPr id="1" name="Shape 256"/>
        <p:cNvGrpSpPr/>
        <p:nvPr/>
      </p:nvGrpSpPr>
      <p:grpSpPr>
        <a:xfrm>
          <a:off x="0" y="0"/>
          <a:ext cx="0" cy="0"/>
          <a:chOff x="0" y="0"/>
          <a:chExt cx="0" cy="0"/>
        </a:xfrm>
      </p:grpSpPr>
      <p:pic>
        <p:nvPicPr>
          <p:cNvPr id="257" name="Google Shape;257;p36" descr="האבקה5"/>
          <p:cNvPicPr preferRelativeResize="0">
            <a:picLocks noGrp="1"/>
          </p:cNvPicPr>
          <p:nvPr>
            <p:ph type="body" idx="1"/>
          </p:nvPr>
        </p:nvPicPr>
        <p:blipFill rotWithShape="1">
          <a:blip r:embed="rId3">
            <a:alphaModFix/>
          </a:blip>
          <a:stretch/>
        </p:blipFill>
        <p:spPr>
          <a:xfrm>
            <a:off x="3009900" y="1381125"/>
            <a:ext cx="3124200" cy="3638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7" descr="האבקה4"/>
          <p:cNvPicPr preferRelativeResize="0">
            <a:picLocks noGrp="1"/>
          </p:cNvPicPr>
          <p:nvPr>
            <p:ph type="body" idx="1"/>
          </p:nvPr>
        </p:nvPicPr>
        <p:blipFill rotWithShape="1">
          <a:blip r:embed="rId3">
            <a:alphaModFix/>
          </a:blip>
          <a:stretch/>
        </p:blipFill>
        <p:spPr>
          <a:xfrm>
            <a:off x="3073400" y="2108200"/>
            <a:ext cx="2997200" cy="218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8" descr="האבקה-פרפר"/>
          <p:cNvPicPr preferRelativeResize="0">
            <a:picLocks noGrp="1"/>
          </p:cNvPicPr>
          <p:nvPr>
            <p:ph type="body" idx="1"/>
          </p:nvPr>
        </p:nvPicPr>
        <p:blipFill rotWithShape="1">
          <a:blip r:embed="rId3">
            <a:alphaModFix/>
          </a:blip>
          <a:srcRect/>
          <a:stretch/>
        </p:blipFill>
        <p:spPr>
          <a:xfrm>
            <a:off x="1258887" y="176212"/>
            <a:ext cx="6480175" cy="6480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0000">
              <a:srgbClr val="0099FF"/>
            </a:gs>
            <a:gs pos="100000">
              <a:schemeClr val="accent1"/>
            </a:gs>
          </a:gsLst>
          <a:lin ang="2700000" scaled="0"/>
        </a:gradFill>
        <a:effectLst/>
      </p:bgPr>
    </p:bg>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457200" y="44450"/>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גרגר האבקה והנחשון המתפתח ממנו</a:t>
            </a:r>
            <a:endParaRPr/>
          </a:p>
        </p:txBody>
      </p:sp>
      <p:pic>
        <p:nvPicPr>
          <p:cNvPr id="273" name="Google Shape;273;p39" descr="הפרייה"/>
          <p:cNvPicPr preferRelativeResize="0">
            <a:picLocks noGrp="1"/>
          </p:cNvPicPr>
          <p:nvPr>
            <p:ph idx="1"/>
          </p:nvPr>
        </p:nvPicPr>
        <p:blipFill rotWithShape="1">
          <a:blip r:embed="rId3">
            <a:alphaModFix/>
          </a:blip>
          <a:srcRect/>
          <a:stretch/>
        </p:blipFill>
        <p:spPr>
          <a:xfrm>
            <a:off x="1042987" y="1154112"/>
            <a:ext cx="6985000" cy="5588000"/>
          </a:xfrm>
          <a:prstGeom prst="rect">
            <a:avLst/>
          </a:prstGeom>
          <a:noFill/>
          <a:ln>
            <a:noFill/>
          </a:ln>
        </p:spPr>
      </p:pic>
      <p:pic>
        <p:nvPicPr>
          <p:cNvPr id="274" name="Google Shape;274;p39" descr="581438ce-a35f-44ab-a867-e9082089d4b1"/>
          <p:cNvPicPr preferRelativeResize="0"/>
          <p:nvPr/>
        </p:nvPicPr>
        <p:blipFill rotWithShape="1">
          <a:blip r:embed="rId4">
            <a:alphaModFix/>
          </a:blip>
          <a:srcRect/>
          <a:stretch/>
        </p:blipFill>
        <p:spPr>
          <a:xfrm>
            <a:off x="250825" y="5876925"/>
            <a:ext cx="669925" cy="698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Shape 278"/>
        <p:cNvGrpSpPr/>
        <p:nvPr/>
      </p:nvGrpSpPr>
      <p:grpSpPr>
        <a:xfrm>
          <a:off x="0" y="0"/>
          <a:ext cx="0" cy="0"/>
          <a:chOff x="0" y="0"/>
          <a:chExt cx="0" cy="0"/>
        </a:xfrm>
      </p:grpSpPr>
      <p:sp>
        <p:nvSpPr>
          <p:cNvPr id="279" name="Google Shape;279;p40"/>
          <p:cNvSpPr txBox="1">
            <a:spLocks noGrp="1"/>
          </p:cNvSpPr>
          <p:nvPr>
            <p:ph type="ctrTitle"/>
          </p:nvPr>
        </p:nvSpPr>
        <p:spPr>
          <a:xfrm>
            <a:off x="200025" y="460375"/>
            <a:ext cx="8642350" cy="15113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6600"/>
              <a:buFont typeface="Arial"/>
              <a:buNone/>
            </a:pPr>
            <a:r>
              <a:rPr lang="en-US" sz="6600" b="1" i="0" u="none">
                <a:solidFill>
                  <a:schemeClr val="accent2"/>
                </a:solidFill>
                <a:latin typeface="Arial"/>
                <a:ea typeface="Arial"/>
                <a:cs typeface="Arial"/>
                <a:sym typeface="Arial"/>
              </a:rPr>
              <a:t>הפצת פירות וזרעים</a:t>
            </a:r>
            <a:endParaRPr/>
          </a:p>
        </p:txBody>
      </p:sp>
      <p:sp>
        <p:nvSpPr>
          <p:cNvPr id="280" name="Google Shape;280;p40"/>
          <p:cNvSpPr txBox="1">
            <a:spLocks noGrp="1"/>
          </p:cNvSpPr>
          <p:nvPr>
            <p:ph type="subTitle" idx="1"/>
          </p:nvPr>
        </p:nvSpPr>
        <p:spPr>
          <a:xfrm>
            <a:off x="4195762" y="2339975"/>
            <a:ext cx="2654300" cy="758825"/>
          </a:xfrm>
          <a:prstGeom prst="rect">
            <a:avLst/>
          </a:prstGeom>
          <a:no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בעלי חיים</a:t>
            </a:r>
            <a:endParaRPr/>
          </a:p>
        </p:txBody>
      </p:sp>
      <p:sp>
        <p:nvSpPr>
          <p:cNvPr id="281" name="Google Shape;281;p40"/>
          <p:cNvSpPr txBox="1"/>
          <p:nvPr/>
        </p:nvSpPr>
        <p:spPr>
          <a:xfrm>
            <a:off x="7278687" y="2339975"/>
            <a:ext cx="1339850" cy="746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רוח</a:t>
            </a:r>
            <a:endParaRPr/>
          </a:p>
        </p:txBody>
      </p:sp>
      <p:sp>
        <p:nvSpPr>
          <p:cNvPr id="282" name="Google Shape;282;p40"/>
          <p:cNvSpPr txBox="1"/>
          <p:nvPr/>
        </p:nvSpPr>
        <p:spPr>
          <a:xfrm>
            <a:off x="5626100" y="4352925"/>
            <a:ext cx="2478087" cy="9112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6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על גוף </a:t>
            </a:r>
            <a:endParaRPr/>
          </a:p>
          <a:p>
            <a:pPr marL="0" marR="0" lvl="0" indent="0" algn="ctr" rtl="1">
              <a:lnSpc>
                <a:spcPct val="60000"/>
              </a:lnSpc>
              <a:spcBef>
                <a:spcPts val="72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בעלי החיים</a:t>
            </a:r>
            <a:endParaRPr/>
          </a:p>
        </p:txBody>
      </p:sp>
      <p:sp>
        <p:nvSpPr>
          <p:cNvPr id="283" name="Google Shape;283;p40"/>
          <p:cNvSpPr txBox="1"/>
          <p:nvPr/>
        </p:nvSpPr>
        <p:spPr>
          <a:xfrm>
            <a:off x="2516187" y="2339975"/>
            <a:ext cx="1162050" cy="746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מים</a:t>
            </a:r>
            <a:endParaRPr/>
          </a:p>
        </p:txBody>
      </p:sp>
      <p:sp>
        <p:nvSpPr>
          <p:cNvPr id="284" name="Google Shape;284;p40"/>
          <p:cNvSpPr txBox="1"/>
          <p:nvPr/>
        </p:nvSpPr>
        <p:spPr>
          <a:xfrm>
            <a:off x="598487" y="2339975"/>
            <a:ext cx="1530350" cy="746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dk1"/>
              </a:buClr>
              <a:buSzPts val="4400"/>
              <a:buFont typeface="Arial"/>
              <a:buNone/>
            </a:pPr>
            <a:r>
              <a:rPr lang="en-US" sz="4400" b="1" i="0" u="none">
                <a:solidFill>
                  <a:schemeClr val="dk1"/>
                </a:solidFill>
                <a:latin typeface="Arial"/>
                <a:ea typeface="Arial"/>
                <a:cs typeface="Arial"/>
                <a:sym typeface="Arial"/>
              </a:rPr>
              <a:t>הצמח</a:t>
            </a:r>
            <a:endParaRPr/>
          </a:p>
        </p:txBody>
      </p:sp>
      <p:cxnSp>
        <p:nvCxnSpPr>
          <p:cNvPr id="285" name="Google Shape;285;p40"/>
          <p:cNvCxnSpPr/>
          <p:nvPr/>
        </p:nvCxnSpPr>
        <p:spPr>
          <a:xfrm>
            <a:off x="4635500" y="1600200"/>
            <a:ext cx="3302000" cy="673100"/>
          </a:xfrm>
          <a:prstGeom prst="straightConnector1">
            <a:avLst/>
          </a:prstGeom>
          <a:noFill/>
          <a:ln w="38100" cap="flat" cmpd="sng">
            <a:solidFill>
              <a:srgbClr val="A50021"/>
            </a:solidFill>
            <a:prstDash val="solid"/>
            <a:miter lim="800000"/>
            <a:headEnd type="none" w="med" len="med"/>
            <a:tailEnd type="triangle" w="med" len="med"/>
          </a:ln>
        </p:spPr>
      </p:cxnSp>
      <p:cxnSp>
        <p:nvCxnSpPr>
          <p:cNvPr id="286" name="Google Shape;286;p40"/>
          <p:cNvCxnSpPr/>
          <p:nvPr/>
        </p:nvCxnSpPr>
        <p:spPr>
          <a:xfrm>
            <a:off x="4419600" y="1600200"/>
            <a:ext cx="876300" cy="711200"/>
          </a:xfrm>
          <a:prstGeom prst="straightConnector1">
            <a:avLst/>
          </a:prstGeom>
          <a:noFill/>
          <a:ln w="38100" cap="flat" cmpd="sng">
            <a:solidFill>
              <a:srgbClr val="A50021"/>
            </a:solidFill>
            <a:prstDash val="solid"/>
            <a:miter lim="800000"/>
            <a:headEnd type="none" w="med" len="med"/>
            <a:tailEnd type="triangle" w="med" len="med"/>
          </a:ln>
        </p:spPr>
      </p:cxnSp>
      <p:cxnSp>
        <p:nvCxnSpPr>
          <p:cNvPr id="287" name="Google Shape;287;p40"/>
          <p:cNvCxnSpPr/>
          <p:nvPr/>
        </p:nvCxnSpPr>
        <p:spPr>
          <a:xfrm flipH="1">
            <a:off x="3162300" y="1600200"/>
            <a:ext cx="1028700" cy="723900"/>
          </a:xfrm>
          <a:prstGeom prst="straightConnector1">
            <a:avLst/>
          </a:prstGeom>
          <a:noFill/>
          <a:ln w="38100" cap="flat" cmpd="sng">
            <a:solidFill>
              <a:srgbClr val="A50021"/>
            </a:solidFill>
            <a:prstDash val="solid"/>
            <a:miter lim="800000"/>
            <a:headEnd type="none" w="med" len="med"/>
            <a:tailEnd type="triangle" w="med" len="med"/>
          </a:ln>
        </p:spPr>
      </p:cxnSp>
      <p:cxnSp>
        <p:nvCxnSpPr>
          <p:cNvPr id="288" name="Google Shape;288;p40"/>
          <p:cNvCxnSpPr/>
          <p:nvPr/>
        </p:nvCxnSpPr>
        <p:spPr>
          <a:xfrm flipH="1">
            <a:off x="1219200" y="1600200"/>
            <a:ext cx="2819400" cy="711200"/>
          </a:xfrm>
          <a:prstGeom prst="straightConnector1">
            <a:avLst/>
          </a:prstGeom>
          <a:noFill/>
          <a:ln w="38100" cap="flat" cmpd="sng">
            <a:solidFill>
              <a:srgbClr val="A50021"/>
            </a:solidFill>
            <a:prstDash val="solid"/>
            <a:miter lim="800000"/>
            <a:headEnd type="none" w="med" len="med"/>
            <a:tailEnd type="triangle" w="med" len="med"/>
          </a:ln>
        </p:spPr>
      </p:cxnSp>
      <p:sp>
        <p:nvSpPr>
          <p:cNvPr id="289" name="Google Shape;289;p40"/>
          <p:cNvSpPr txBox="1"/>
          <p:nvPr/>
        </p:nvSpPr>
        <p:spPr>
          <a:xfrm>
            <a:off x="3060700" y="4352925"/>
            <a:ext cx="2478087" cy="9112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1">
              <a:lnSpc>
                <a:spcPct val="60000"/>
              </a:lnSpc>
              <a:spcBef>
                <a:spcPts val="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בתוך גוף </a:t>
            </a:r>
            <a:endParaRPr/>
          </a:p>
          <a:p>
            <a:pPr marL="0" marR="0" lvl="0" indent="0" algn="ctr" rtl="1">
              <a:lnSpc>
                <a:spcPct val="60000"/>
              </a:lnSpc>
              <a:spcBef>
                <a:spcPts val="720"/>
              </a:spcBef>
              <a:spcAft>
                <a:spcPts val="0"/>
              </a:spcAft>
              <a:buClr>
                <a:schemeClr val="dk1"/>
              </a:buClr>
              <a:buSzPts val="3600"/>
              <a:buFont typeface="Arial"/>
              <a:buNone/>
            </a:pPr>
            <a:r>
              <a:rPr lang="en-US" sz="3600" b="1" i="0" u="none">
                <a:solidFill>
                  <a:schemeClr val="dk1"/>
                </a:solidFill>
                <a:latin typeface="Arial"/>
                <a:ea typeface="Arial"/>
                <a:cs typeface="Arial"/>
                <a:sym typeface="Arial"/>
              </a:rPr>
              <a:t>בעלי החיים</a:t>
            </a:r>
            <a:endParaRPr/>
          </a:p>
        </p:txBody>
      </p:sp>
      <p:cxnSp>
        <p:nvCxnSpPr>
          <p:cNvPr id="290" name="Google Shape;290;p40"/>
          <p:cNvCxnSpPr/>
          <p:nvPr/>
        </p:nvCxnSpPr>
        <p:spPr>
          <a:xfrm flipH="1">
            <a:off x="4356100" y="3124200"/>
            <a:ext cx="1143000" cy="1193800"/>
          </a:xfrm>
          <a:prstGeom prst="straightConnector1">
            <a:avLst/>
          </a:prstGeom>
          <a:noFill/>
          <a:ln w="38100" cap="flat" cmpd="sng">
            <a:solidFill>
              <a:srgbClr val="A50021"/>
            </a:solidFill>
            <a:prstDash val="solid"/>
            <a:miter lim="800000"/>
            <a:headEnd type="none" w="med" len="med"/>
            <a:tailEnd type="triangle" w="med" len="med"/>
          </a:ln>
        </p:spPr>
      </p:cxnSp>
      <p:cxnSp>
        <p:nvCxnSpPr>
          <p:cNvPr id="291" name="Google Shape;291;p40"/>
          <p:cNvCxnSpPr/>
          <p:nvPr/>
        </p:nvCxnSpPr>
        <p:spPr>
          <a:xfrm>
            <a:off x="5588000" y="3124200"/>
            <a:ext cx="1168400" cy="1181100"/>
          </a:xfrm>
          <a:prstGeom prst="straightConnector1">
            <a:avLst/>
          </a:prstGeom>
          <a:noFill/>
          <a:ln w="38100" cap="flat" cmpd="sng">
            <a:solidFill>
              <a:srgbClr val="A50021"/>
            </a:solidFill>
            <a:prstDash val="solid"/>
            <a:miter lim="800000"/>
            <a:headEnd type="none" w="med" len="med"/>
            <a:tailEnd type="triangle" w="med" len="med"/>
          </a:ln>
        </p:spPr>
      </p:cxnSp>
      <p:pic>
        <p:nvPicPr>
          <p:cNvPr id="292" name="Google Shape;292;p40" descr="NA00882_"/>
          <p:cNvPicPr preferRelativeResize="0"/>
          <p:nvPr/>
        </p:nvPicPr>
        <p:blipFill rotWithShape="1">
          <a:blip r:embed="rId3">
            <a:alphaModFix/>
          </a:blip>
          <a:srcRect/>
          <a:stretch/>
        </p:blipFill>
        <p:spPr>
          <a:xfrm>
            <a:off x="254000" y="3644900"/>
            <a:ext cx="2781300" cy="292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6DAB4EC2-1A4C-440A-A756-2A46A9BE5013}"/>
              </a:ext>
            </a:extLst>
          </p:cNvPr>
          <p:cNvPicPr>
            <a:picLocks noChangeAspect="1"/>
          </p:cNvPicPr>
          <p:nvPr/>
        </p:nvPicPr>
        <p:blipFill rotWithShape="1">
          <a:blip r:embed="rId2"/>
          <a:srcRect l="15744" t="27968" r="55958" b="24562"/>
          <a:stretch/>
        </p:blipFill>
        <p:spPr>
          <a:xfrm>
            <a:off x="1177047" y="225492"/>
            <a:ext cx="6789906" cy="6407016"/>
          </a:xfrm>
          <a:prstGeom prst="rect">
            <a:avLst/>
          </a:prstGeom>
        </p:spPr>
      </p:pic>
    </p:spTree>
    <p:extLst>
      <p:ext uri="{BB962C8B-B14F-4D97-AF65-F5344CB8AC3E}">
        <p14:creationId xmlns:p14="http://schemas.microsoft.com/office/powerpoint/2010/main" val="161789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rgbClr val="FFCC66"/>
            </a:gs>
            <a:gs pos="100000">
              <a:srgbClr val="FFFF66"/>
            </a:gs>
          </a:gsLst>
          <a:lin ang="18900000" scaled="0"/>
        </a:gradFill>
        <a:effectLst/>
      </p:bgPr>
    </p:bg>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508000" y="1747837"/>
            <a:ext cx="8229600" cy="27178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הפצת פירות וזרעים באמצעות הרוח</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301"/>
        <p:cNvGrpSpPr/>
        <p:nvPr/>
      </p:nvGrpSpPr>
      <p:grpSpPr>
        <a:xfrm>
          <a:off x="0" y="0"/>
          <a:ext cx="0" cy="0"/>
          <a:chOff x="0" y="0"/>
          <a:chExt cx="0" cy="0"/>
        </a:xfrm>
      </p:grpSpPr>
      <p:pic>
        <p:nvPicPr>
          <p:cNvPr id="302" name="Google Shape;302;p42" descr="סוגי זרעים ופירות ברוח"/>
          <p:cNvPicPr preferRelativeResize="0">
            <a:picLocks noGrp="1"/>
          </p:cNvPicPr>
          <p:nvPr>
            <p:ph type="body" idx="1"/>
          </p:nvPr>
        </p:nvPicPr>
        <p:blipFill rotWithShape="1">
          <a:blip r:embed="rId3">
            <a:alphaModFix/>
          </a:blip>
          <a:stretch/>
        </p:blipFill>
        <p:spPr>
          <a:xfrm>
            <a:off x="847725" y="1616869"/>
            <a:ext cx="3257550" cy="2152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306"/>
        <p:cNvGrpSpPr/>
        <p:nvPr/>
      </p:nvGrpSpPr>
      <p:grpSpPr>
        <a:xfrm>
          <a:off x="0" y="0"/>
          <a:ext cx="0" cy="0"/>
          <a:chOff x="0" y="0"/>
          <a:chExt cx="0" cy="0"/>
        </a:xfrm>
      </p:grpSpPr>
      <p:pic>
        <p:nvPicPr>
          <p:cNvPr id="307" name="Google Shape;307;p43" descr="- הליקופטרזרע-רוח"/>
          <p:cNvPicPr preferRelativeResize="0">
            <a:picLocks noGrp="1"/>
          </p:cNvPicPr>
          <p:nvPr>
            <p:ph sz="half" idx="1"/>
          </p:nvPr>
        </p:nvPicPr>
        <p:blipFill rotWithShape="1">
          <a:blip r:embed="rId3">
            <a:alphaModFix/>
          </a:blip>
          <a:srcRect/>
          <a:stretch/>
        </p:blipFill>
        <p:spPr>
          <a:xfrm>
            <a:off x="34925" y="463550"/>
            <a:ext cx="9072562" cy="5918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100000">
              <a:schemeClr val="folHlink"/>
            </a:gs>
          </a:gsLst>
          <a:lin ang="5400000" scaled="0"/>
        </a:gradFill>
        <a:effectLst/>
      </p:bgPr>
    </p:bg>
    <p:spTree>
      <p:nvGrpSpPr>
        <p:cNvPr id="1" name="Shape 311"/>
        <p:cNvGrpSpPr/>
        <p:nvPr/>
      </p:nvGrpSpPr>
      <p:grpSpPr>
        <a:xfrm>
          <a:off x="0" y="0"/>
          <a:ext cx="0" cy="0"/>
          <a:chOff x="0" y="0"/>
          <a:chExt cx="0" cy="0"/>
        </a:xfrm>
      </p:grpSpPr>
      <p:pic>
        <p:nvPicPr>
          <p:cNvPr id="312" name="Google Shape;312;p44" descr="2זרע-רוח"/>
          <p:cNvPicPr preferRelativeResize="0">
            <a:picLocks noGrp="1"/>
          </p:cNvPicPr>
          <p:nvPr>
            <p:ph type="body" idx="1"/>
          </p:nvPr>
        </p:nvPicPr>
        <p:blipFill rotWithShape="1">
          <a:blip r:embed="rId3">
            <a:alphaModFix/>
          </a:blip>
          <a:stretch/>
        </p:blipFill>
        <p:spPr>
          <a:xfrm>
            <a:off x="2952750" y="2114550"/>
            <a:ext cx="3238500" cy="2171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316"/>
        <p:cNvGrpSpPr/>
        <p:nvPr/>
      </p:nvGrpSpPr>
      <p:grpSpPr>
        <a:xfrm>
          <a:off x="0" y="0"/>
          <a:ext cx="0" cy="0"/>
          <a:chOff x="0" y="0"/>
          <a:chExt cx="0" cy="0"/>
        </a:xfrm>
      </p:grpSpPr>
      <p:pic>
        <p:nvPicPr>
          <p:cNvPr id="317" name="Google Shape;317;p45" descr="3זרע-רוח"/>
          <p:cNvPicPr preferRelativeResize="0">
            <a:picLocks noGrp="1"/>
          </p:cNvPicPr>
          <p:nvPr>
            <p:ph sz="half" idx="1"/>
          </p:nvPr>
        </p:nvPicPr>
        <p:blipFill rotWithShape="1">
          <a:blip r:embed="rId3">
            <a:alphaModFix/>
          </a:blip>
          <a:srcRect/>
          <a:stretch/>
        </p:blipFill>
        <p:spPr>
          <a:xfrm>
            <a:off x="5049837" y="333375"/>
            <a:ext cx="3973512" cy="6021387"/>
          </a:xfrm>
          <a:prstGeom prst="rect">
            <a:avLst/>
          </a:prstGeom>
          <a:noFill/>
          <a:ln>
            <a:noFill/>
          </a:ln>
        </p:spPr>
      </p:pic>
      <p:pic>
        <p:nvPicPr>
          <p:cNvPr id="318" name="Google Shape;318;p45" descr="זרע רוח7"/>
          <p:cNvPicPr preferRelativeResize="0">
            <a:picLocks noGrp="1"/>
          </p:cNvPicPr>
          <p:nvPr>
            <p:ph sz="half" idx="2"/>
          </p:nvPr>
        </p:nvPicPr>
        <p:blipFill rotWithShape="1">
          <a:blip r:embed="rId4">
            <a:alphaModFix/>
          </a:blip>
          <a:srcRect/>
          <a:stretch/>
        </p:blipFill>
        <p:spPr>
          <a:xfrm>
            <a:off x="79375" y="333375"/>
            <a:ext cx="4779962" cy="6048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100000">
              <a:schemeClr val="folHlink"/>
            </a:gs>
          </a:gsLst>
          <a:lin ang="5400000" scaled="0"/>
        </a:gradFill>
        <a:effectLst/>
      </p:bgPr>
    </p:bg>
    <p:spTree>
      <p:nvGrpSpPr>
        <p:cNvPr id="1" name="Shape 322"/>
        <p:cNvGrpSpPr/>
        <p:nvPr/>
      </p:nvGrpSpPr>
      <p:grpSpPr>
        <a:xfrm>
          <a:off x="0" y="0"/>
          <a:ext cx="0" cy="0"/>
          <a:chOff x="0" y="0"/>
          <a:chExt cx="0" cy="0"/>
        </a:xfrm>
      </p:grpSpPr>
      <p:pic>
        <p:nvPicPr>
          <p:cNvPr id="323" name="Google Shape;323;p46" descr="phru,-ruj"/>
          <p:cNvPicPr preferRelativeResize="0">
            <a:picLocks noGrp="1"/>
          </p:cNvPicPr>
          <p:nvPr>
            <p:ph type="body" idx="1"/>
          </p:nvPr>
        </p:nvPicPr>
        <p:blipFill rotWithShape="1">
          <a:blip r:embed="rId3">
            <a:alphaModFix/>
          </a:blip>
          <a:srcRect/>
          <a:stretch/>
        </p:blipFill>
        <p:spPr>
          <a:xfrm>
            <a:off x="250825" y="115887"/>
            <a:ext cx="3816350" cy="3532187"/>
          </a:xfrm>
          <a:prstGeom prst="rect">
            <a:avLst/>
          </a:prstGeom>
          <a:noFill/>
          <a:ln>
            <a:noFill/>
          </a:ln>
        </p:spPr>
      </p:pic>
      <p:pic>
        <p:nvPicPr>
          <p:cNvPr id="324" name="Google Shape;324;p46" descr="prh-ruj"/>
          <p:cNvPicPr preferRelativeResize="0">
            <a:picLocks noGrp="1"/>
          </p:cNvPicPr>
          <p:nvPr>
            <p:ph type="body" idx="2"/>
          </p:nvPr>
        </p:nvPicPr>
        <p:blipFill rotWithShape="1">
          <a:blip r:embed="rId4">
            <a:alphaModFix/>
          </a:blip>
          <a:srcRect/>
          <a:stretch/>
        </p:blipFill>
        <p:spPr>
          <a:xfrm>
            <a:off x="250825" y="3789362"/>
            <a:ext cx="3816350" cy="3009900"/>
          </a:xfrm>
          <a:prstGeom prst="rect">
            <a:avLst/>
          </a:prstGeom>
          <a:noFill/>
          <a:ln>
            <a:noFill/>
          </a:ln>
        </p:spPr>
      </p:pic>
      <p:pic>
        <p:nvPicPr>
          <p:cNvPr id="325" name="Google Shape;325;p46" descr="זרע רוח 6"/>
          <p:cNvPicPr preferRelativeResize="0">
            <a:picLocks noGrp="1"/>
          </p:cNvPicPr>
          <p:nvPr>
            <p:ph type="body" idx="3"/>
          </p:nvPr>
        </p:nvPicPr>
        <p:blipFill rotWithShape="1">
          <a:blip r:embed="rId5">
            <a:alphaModFix/>
          </a:blip>
          <a:srcRect/>
          <a:stretch/>
        </p:blipFill>
        <p:spPr>
          <a:xfrm>
            <a:off x="4572000" y="188912"/>
            <a:ext cx="4248150" cy="64087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329"/>
        <p:cNvGrpSpPr/>
        <p:nvPr/>
      </p:nvGrpSpPr>
      <p:grpSpPr>
        <a:xfrm>
          <a:off x="0" y="0"/>
          <a:ext cx="0" cy="0"/>
          <a:chOff x="0" y="0"/>
          <a:chExt cx="0" cy="0"/>
        </a:xfrm>
      </p:grpSpPr>
      <p:pic>
        <p:nvPicPr>
          <p:cNvPr id="330" name="Google Shape;330;p47" descr="זרע-רוח"/>
          <p:cNvPicPr preferRelativeResize="0">
            <a:picLocks noGrp="1"/>
          </p:cNvPicPr>
          <p:nvPr>
            <p:ph type="body" idx="1"/>
          </p:nvPr>
        </p:nvPicPr>
        <p:blipFill rotWithShape="1">
          <a:blip r:embed="rId3">
            <a:alphaModFix/>
          </a:blip>
          <a:srcRect/>
          <a:stretch/>
        </p:blipFill>
        <p:spPr>
          <a:xfrm>
            <a:off x="365125" y="1606550"/>
            <a:ext cx="3744912" cy="3619500"/>
          </a:xfrm>
          <a:prstGeom prst="rect">
            <a:avLst/>
          </a:prstGeom>
          <a:noFill/>
          <a:ln>
            <a:noFill/>
          </a:ln>
        </p:spPr>
      </p:pic>
      <p:pic>
        <p:nvPicPr>
          <p:cNvPr id="331" name="Google Shape;331;p47" descr="זרע-רוח1"/>
          <p:cNvPicPr preferRelativeResize="0">
            <a:picLocks noGrp="1"/>
          </p:cNvPicPr>
          <p:nvPr>
            <p:ph type="body" idx="2"/>
          </p:nvPr>
        </p:nvPicPr>
        <p:blipFill rotWithShape="1">
          <a:blip r:embed="rId4">
            <a:alphaModFix/>
          </a:blip>
          <a:stretch/>
        </p:blipFill>
        <p:spPr>
          <a:xfrm>
            <a:off x="5759840" y="1600200"/>
            <a:ext cx="1815320" cy="21859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335"/>
        <p:cNvGrpSpPr/>
        <p:nvPr/>
      </p:nvGrpSpPr>
      <p:grpSpPr>
        <a:xfrm>
          <a:off x="0" y="0"/>
          <a:ext cx="0" cy="0"/>
          <a:chOff x="0" y="0"/>
          <a:chExt cx="0" cy="0"/>
        </a:xfrm>
      </p:grpSpPr>
      <p:sp>
        <p:nvSpPr>
          <p:cNvPr id="336" name="Google Shape;336;p48"/>
          <p:cNvSpPr txBox="1"/>
          <p:nvPr/>
        </p:nvSpPr>
        <p:spPr>
          <a:xfrm>
            <a:off x="0" y="1700212"/>
            <a:ext cx="9144000" cy="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37" name="Google Shape;337;p48" descr="Papaverdispersal"/>
          <p:cNvPicPr preferRelativeResize="0"/>
          <p:nvPr/>
        </p:nvPicPr>
        <p:blipFill rotWithShape="1">
          <a:blip r:embed="rId3">
            <a:alphaModFix/>
          </a:blip>
          <a:srcRect/>
          <a:stretch/>
        </p:blipFill>
        <p:spPr>
          <a:xfrm>
            <a:off x="1574800" y="209550"/>
            <a:ext cx="6326187" cy="6305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rgbClr val="FFCC66"/>
            </a:gs>
            <a:gs pos="100000">
              <a:srgbClr val="FFFF66"/>
            </a:gs>
          </a:gsLst>
          <a:lin ang="18900000" scaled="0"/>
        </a:gradFill>
        <a:effectLst/>
      </p:bgPr>
    </p:bg>
    <p:spTree>
      <p:nvGrpSpPr>
        <p:cNvPr id="1" name="Shape 341"/>
        <p:cNvGrpSpPr/>
        <p:nvPr/>
      </p:nvGrpSpPr>
      <p:grpSpPr>
        <a:xfrm>
          <a:off x="0" y="0"/>
          <a:ext cx="0" cy="0"/>
          <a:chOff x="0" y="0"/>
          <a:chExt cx="0" cy="0"/>
        </a:xfrm>
      </p:grpSpPr>
      <p:sp>
        <p:nvSpPr>
          <p:cNvPr id="342" name="Google Shape;342;p49"/>
          <p:cNvSpPr txBox="1">
            <a:spLocks noGrp="1"/>
          </p:cNvSpPr>
          <p:nvPr>
            <p:ph type="title"/>
          </p:nvPr>
        </p:nvSpPr>
        <p:spPr>
          <a:xfrm>
            <a:off x="457200" y="223837"/>
            <a:ext cx="8229600" cy="27178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FF0000"/>
              </a:buClr>
              <a:buSzPts val="6000"/>
              <a:buFont typeface="Arial"/>
              <a:buNone/>
            </a:pPr>
            <a:r>
              <a:rPr lang="en-US" sz="6000" b="1" i="0" u="none">
                <a:solidFill>
                  <a:srgbClr val="FF0000"/>
                </a:solidFill>
                <a:latin typeface="Arial"/>
                <a:ea typeface="Arial"/>
                <a:cs typeface="Arial"/>
                <a:sym typeface="Arial"/>
              </a:rPr>
              <a:t>הפצת פירות וזרעים באמצעות בעלי-חיים</a:t>
            </a:r>
            <a:endParaRPr/>
          </a:p>
        </p:txBody>
      </p:sp>
      <p:pic>
        <p:nvPicPr>
          <p:cNvPr id="343" name="Google Shape;343;p49" descr="seeds"/>
          <p:cNvPicPr preferRelativeResize="0"/>
          <p:nvPr/>
        </p:nvPicPr>
        <p:blipFill rotWithShape="1">
          <a:blip r:embed="rId3">
            <a:alphaModFix/>
          </a:blip>
          <a:srcRect/>
          <a:stretch/>
        </p:blipFill>
        <p:spPr>
          <a:xfrm>
            <a:off x="2328862" y="2982912"/>
            <a:ext cx="4308475" cy="33940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rgbClr val="FFCC66"/>
            </a:gs>
            <a:gs pos="100000">
              <a:srgbClr val="FFFF66"/>
            </a:gs>
          </a:gsLst>
          <a:lin ang="18900000" scaled="0"/>
        </a:gradFill>
        <a:effectLst/>
      </p:bgPr>
    </p:bg>
    <p:spTree>
      <p:nvGrpSpPr>
        <p:cNvPr id="1" name="Shape 347"/>
        <p:cNvGrpSpPr/>
        <p:nvPr/>
      </p:nvGrpSpPr>
      <p:grpSpPr>
        <a:xfrm>
          <a:off x="0" y="0"/>
          <a:ext cx="0" cy="0"/>
          <a:chOff x="0" y="0"/>
          <a:chExt cx="0" cy="0"/>
        </a:xfrm>
      </p:grpSpPr>
      <p:sp>
        <p:nvSpPr>
          <p:cNvPr id="348" name="Google Shape;348;p50"/>
          <p:cNvSpPr txBox="1">
            <a:spLocks noGrp="1"/>
          </p:cNvSpPr>
          <p:nvPr>
            <p:ph type="title"/>
          </p:nvPr>
        </p:nvSpPr>
        <p:spPr>
          <a:xfrm>
            <a:off x="457200" y="188753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FF0000"/>
              </a:buClr>
              <a:buSzPts val="4400"/>
              <a:buFont typeface="Arial"/>
              <a:buNone/>
            </a:pPr>
            <a:r>
              <a:rPr lang="en-US" sz="4400" b="0" i="0" u="none">
                <a:solidFill>
                  <a:srgbClr val="FF0000"/>
                </a:solidFill>
                <a:latin typeface="Arial"/>
                <a:ea typeface="Arial"/>
                <a:cs typeface="Arial"/>
                <a:sym typeface="Arial"/>
              </a:rPr>
              <a:t>בתוך גופם של בעלי חיים</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203C8D14-B73C-4A58-B968-2C04A71A6052}"/>
              </a:ext>
            </a:extLst>
          </p:cNvPr>
          <p:cNvSpPr>
            <a:spLocks noGrp="1"/>
          </p:cNvSpPr>
          <p:nvPr>
            <p:ph type="body" idx="1"/>
          </p:nvPr>
        </p:nvSpPr>
        <p:spPr/>
        <p:txBody>
          <a:bodyPr/>
          <a:lstStyle/>
          <a:p>
            <a:pPr marL="114300" indent="0">
              <a:buNone/>
            </a:pPr>
            <a:r>
              <a:rPr lang="he-IL" b="1" dirty="0">
                <a:solidFill>
                  <a:srgbClr val="FF0000"/>
                </a:solidFill>
              </a:rPr>
              <a:t>מיטוזה — הבסיס התאי של רבייה </a:t>
            </a:r>
            <a:r>
              <a:rPr lang="he-IL" b="1" dirty="0" err="1">
                <a:solidFill>
                  <a:srgbClr val="FF0000"/>
                </a:solidFill>
              </a:rPr>
              <a:t>אל־זוויגית</a:t>
            </a:r>
            <a:r>
              <a:rPr lang="he-IL" b="1" dirty="0">
                <a:solidFill>
                  <a:srgbClr val="FF0000"/>
                </a:solidFill>
              </a:rPr>
              <a:t> ושל גדילה </a:t>
            </a:r>
          </a:p>
          <a:p>
            <a:pPr marL="114300" indent="0">
              <a:buNone/>
            </a:pPr>
            <a:endParaRPr lang="he-IL" dirty="0"/>
          </a:p>
          <a:p>
            <a:pPr marL="114300" indent="0">
              <a:buNone/>
            </a:pPr>
            <a:r>
              <a:rPr lang="he-IL" dirty="0"/>
              <a:t>שני תהליכים מרכזיים בחייהם של אורגניזמים </a:t>
            </a:r>
            <a:r>
              <a:rPr lang="he-IL" dirty="0" err="1"/>
              <a:t>רב־תאיים</a:t>
            </a:r>
            <a:r>
              <a:rPr lang="he-IL" dirty="0"/>
              <a:t> מבוססים על תהליך המיטוזה: </a:t>
            </a:r>
          </a:p>
          <a:p>
            <a:pPr marL="628650" indent="-514350">
              <a:buAutoNum type="arabicPeriod"/>
            </a:pPr>
            <a:r>
              <a:rPr lang="he-IL" dirty="0"/>
              <a:t>גדילה — תוספת של תאים לגופם </a:t>
            </a:r>
          </a:p>
          <a:p>
            <a:pPr marL="628650" indent="-514350">
              <a:buAutoNum type="arabicPeriod"/>
            </a:pPr>
            <a:r>
              <a:rPr lang="he-IL" dirty="0"/>
              <a:t>רבייה </a:t>
            </a:r>
            <a:r>
              <a:rPr lang="he-IL" dirty="0" err="1"/>
              <a:t>אל־זוויגית</a:t>
            </a:r>
            <a:r>
              <a:rPr lang="he-IL" dirty="0"/>
              <a:t> — תוספת של פרטים לאוכלוסייה. באורגניזמים </a:t>
            </a:r>
            <a:r>
              <a:rPr lang="he-IL" dirty="0" err="1"/>
              <a:t>חד־תאיים</a:t>
            </a:r>
            <a:r>
              <a:rPr lang="he-IL" dirty="0"/>
              <a:t> חלוקת תא משמעותה רבייה, שכן כל תא הוא אורגניזם עצמאי.</a:t>
            </a:r>
          </a:p>
        </p:txBody>
      </p:sp>
    </p:spTree>
    <p:extLst>
      <p:ext uri="{BB962C8B-B14F-4D97-AF65-F5344CB8AC3E}">
        <p14:creationId xmlns:p14="http://schemas.microsoft.com/office/powerpoint/2010/main" val="700812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352"/>
        <p:cNvGrpSpPr/>
        <p:nvPr/>
      </p:nvGrpSpPr>
      <p:grpSpPr>
        <a:xfrm>
          <a:off x="0" y="0"/>
          <a:ext cx="0" cy="0"/>
          <a:chOff x="0" y="0"/>
          <a:chExt cx="0" cy="0"/>
        </a:xfrm>
      </p:grpSpPr>
      <p:pic>
        <p:nvPicPr>
          <p:cNvPr id="353" name="Google Shape;353;p51" descr="אפרסק"/>
          <p:cNvPicPr preferRelativeResize="0">
            <a:picLocks noGrp="1"/>
          </p:cNvPicPr>
          <p:nvPr>
            <p:ph type="body" idx="1"/>
          </p:nvPr>
        </p:nvPicPr>
        <p:blipFill rotWithShape="1">
          <a:blip r:embed="rId3">
            <a:alphaModFix/>
          </a:blip>
          <a:srcRect/>
          <a:stretch/>
        </p:blipFill>
        <p:spPr>
          <a:xfrm>
            <a:off x="184150" y="384175"/>
            <a:ext cx="4392612" cy="3295650"/>
          </a:xfrm>
          <a:prstGeom prst="rect">
            <a:avLst/>
          </a:prstGeom>
          <a:noFill/>
          <a:ln>
            <a:noFill/>
          </a:ln>
        </p:spPr>
      </p:pic>
      <p:pic>
        <p:nvPicPr>
          <p:cNvPr id="354" name="Google Shape;354;p51" descr="מלפפון"/>
          <p:cNvPicPr preferRelativeResize="0">
            <a:picLocks noGrp="1"/>
          </p:cNvPicPr>
          <p:nvPr>
            <p:ph type="body" idx="2"/>
          </p:nvPr>
        </p:nvPicPr>
        <p:blipFill rotWithShape="1">
          <a:blip r:embed="rId4">
            <a:alphaModFix/>
          </a:blip>
          <a:stretch/>
        </p:blipFill>
        <p:spPr>
          <a:xfrm>
            <a:off x="5619750" y="1907381"/>
            <a:ext cx="2095500" cy="1571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358"/>
        <p:cNvGrpSpPr/>
        <p:nvPr/>
      </p:nvGrpSpPr>
      <p:grpSpPr>
        <a:xfrm>
          <a:off x="0" y="0"/>
          <a:ext cx="0" cy="0"/>
          <a:chOff x="0" y="0"/>
          <a:chExt cx="0" cy="0"/>
        </a:xfrm>
      </p:grpSpPr>
      <p:pic>
        <p:nvPicPr>
          <p:cNvPr id="359" name="Google Shape;359;p52" descr="תפוח"/>
          <p:cNvPicPr preferRelativeResize="0">
            <a:picLocks noGrp="1"/>
          </p:cNvPicPr>
          <p:nvPr>
            <p:ph type="body" idx="1"/>
          </p:nvPr>
        </p:nvPicPr>
        <p:blipFill rotWithShape="1">
          <a:blip r:embed="rId3">
            <a:alphaModFix/>
          </a:blip>
          <a:stretch/>
        </p:blipFill>
        <p:spPr>
          <a:xfrm>
            <a:off x="1428750" y="1907381"/>
            <a:ext cx="2095500" cy="1571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100000">
              <a:schemeClr val="folHlink"/>
            </a:gs>
          </a:gsLst>
          <a:lin ang="5400000" scaled="0"/>
        </a:gradFill>
        <a:effectLst/>
      </p:bgPr>
    </p:bg>
    <p:spTree>
      <p:nvGrpSpPr>
        <p:cNvPr id="1" name="Shape 363"/>
        <p:cNvGrpSpPr/>
        <p:nvPr/>
      </p:nvGrpSpPr>
      <p:grpSpPr>
        <a:xfrm>
          <a:off x="0" y="0"/>
          <a:ext cx="0" cy="0"/>
          <a:chOff x="0" y="0"/>
          <a:chExt cx="0" cy="0"/>
        </a:xfrm>
      </p:grpSpPr>
      <p:pic>
        <p:nvPicPr>
          <p:cNvPr id="364" name="Google Shape;364;p53" descr="עגבניה"/>
          <p:cNvPicPr preferRelativeResize="0">
            <a:picLocks noGrp="1"/>
          </p:cNvPicPr>
          <p:nvPr>
            <p:ph sz="half" idx="1"/>
          </p:nvPr>
        </p:nvPicPr>
        <p:blipFill rotWithShape="1">
          <a:blip r:embed="rId3">
            <a:alphaModFix/>
          </a:blip>
          <a:stretch/>
        </p:blipFill>
        <p:spPr>
          <a:xfrm>
            <a:off x="1524000" y="3215481"/>
            <a:ext cx="2095500" cy="1571625"/>
          </a:xfrm>
          <a:prstGeom prst="rect">
            <a:avLst/>
          </a:prstGeom>
          <a:noFill/>
          <a:ln>
            <a:noFill/>
          </a:ln>
        </p:spPr>
      </p:pic>
      <p:pic>
        <p:nvPicPr>
          <p:cNvPr id="365" name="Google Shape;365;p53" descr="תפוז"/>
          <p:cNvPicPr preferRelativeResize="0">
            <a:picLocks noGrp="1"/>
          </p:cNvPicPr>
          <p:nvPr>
            <p:ph sz="half" idx="2"/>
          </p:nvPr>
        </p:nvPicPr>
        <p:blipFill rotWithShape="1">
          <a:blip r:embed="rId4">
            <a:alphaModFix/>
          </a:blip>
          <a:srcRect/>
          <a:stretch/>
        </p:blipFill>
        <p:spPr>
          <a:xfrm>
            <a:off x="4427537" y="188912"/>
            <a:ext cx="4608512" cy="34575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rgbClr val="FFCC66"/>
            </a:gs>
            <a:gs pos="100000">
              <a:srgbClr val="FFFF66"/>
            </a:gs>
          </a:gsLst>
          <a:lin ang="18900000" scaled="0"/>
        </a:gradFill>
        <a:effectLst/>
      </p:bgPr>
    </p:bg>
    <p:spTree>
      <p:nvGrpSpPr>
        <p:cNvPr id="1" name="Shape 369"/>
        <p:cNvGrpSpPr/>
        <p:nvPr/>
      </p:nvGrpSpPr>
      <p:grpSpPr>
        <a:xfrm>
          <a:off x="0" y="0"/>
          <a:ext cx="0" cy="0"/>
          <a:chOff x="0" y="0"/>
          <a:chExt cx="0" cy="0"/>
        </a:xfrm>
      </p:grpSpPr>
      <p:sp>
        <p:nvSpPr>
          <p:cNvPr id="370" name="Google Shape;370;p54"/>
          <p:cNvSpPr txBox="1">
            <a:spLocks noGrp="1"/>
          </p:cNvSpPr>
          <p:nvPr>
            <p:ph type="title"/>
          </p:nvPr>
        </p:nvSpPr>
        <p:spPr>
          <a:xfrm>
            <a:off x="457200" y="1887537"/>
            <a:ext cx="8229600" cy="1143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FF0000"/>
              </a:buClr>
              <a:buSzPts val="4400"/>
              <a:buFont typeface="Arial"/>
              <a:buNone/>
            </a:pPr>
            <a:r>
              <a:rPr lang="en-US" sz="4400" b="0" i="0" u="none">
                <a:solidFill>
                  <a:srgbClr val="FF0000"/>
                </a:solidFill>
                <a:latin typeface="Arial"/>
                <a:ea typeface="Arial"/>
                <a:cs typeface="Arial"/>
                <a:sym typeface="Arial"/>
              </a:rPr>
              <a:t>על גופם של בעלי חיים</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374"/>
        <p:cNvGrpSpPr/>
        <p:nvPr/>
      </p:nvGrpSpPr>
      <p:grpSpPr>
        <a:xfrm>
          <a:off x="0" y="0"/>
          <a:ext cx="0" cy="0"/>
          <a:chOff x="0" y="0"/>
          <a:chExt cx="0" cy="0"/>
        </a:xfrm>
      </p:grpSpPr>
      <p:pic>
        <p:nvPicPr>
          <p:cNvPr id="375" name="Google Shape;375;p55" descr="dehiscing%20seeds"/>
          <p:cNvPicPr preferRelativeResize="0"/>
          <p:nvPr/>
        </p:nvPicPr>
        <p:blipFill rotWithShape="1">
          <a:blip r:embed="rId3">
            <a:alphaModFix/>
          </a:blip>
          <a:srcRect/>
          <a:stretch/>
        </p:blipFill>
        <p:spPr>
          <a:xfrm>
            <a:off x="393700" y="1101725"/>
            <a:ext cx="8332787" cy="420846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100000">
              <a:schemeClr val="folHlink"/>
            </a:gs>
          </a:gsLst>
          <a:lin ang="5400000" scaled="0"/>
        </a:gradFill>
        <a:effectLst/>
      </p:bgPr>
    </p:bg>
    <p:spTree>
      <p:nvGrpSpPr>
        <p:cNvPr id="1" name="Shape 379"/>
        <p:cNvGrpSpPr/>
        <p:nvPr/>
      </p:nvGrpSpPr>
      <p:grpSpPr>
        <a:xfrm>
          <a:off x="0" y="0"/>
          <a:ext cx="0" cy="0"/>
          <a:chOff x="0" y="0"/>
          <a:chExt cx="0" cy="0"/>
        </a:xfrm>
      </p:grpSpPr>
      <p:pic>
        <p:nvPicPr>
          <p:cNvPr id="380" name="Google Shape;380;p56" descr="00001375"/>
          <p:cNvPicPr preferRelativeResize="0">
            <a:picLocks noGrp="1"/>
          </p:cNvPicPr>
          <p:nvPr>
            <p:ph type="body" idx="1"/>
          </p:nvPr>
        </p:nvPicPr>
        <p:blipFill rotWithShape="1">
          <a:blip r:embed="rId3">
            <a:alphaModFix/>
          </a:blip>
          <a:stretch/>
        </p:blipFill>
        <p:spPr>
          <a:xfrm>
            <a:off x="2190750" y="1414463"/>
            <a:ext cx="4762500" cy="35718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rgbClr val="FFCC66"/>
            </a:gs>
            <a:gs pos="100000">
              <a:srgbClr val="FFFF66"/>
            </a:gs>
          </a:gsLst>
          <a:lin ang="18900000" scaled="0"/>
        </a:gradFill>
        <a:effectLst/>
      </p:bgPr>
    </p:bg>
    <p:spTree>
      <p:nvGrpSpPr>
        <p:cNvPr id="1" name="Shape 384"/>
        <p:cNvGrpSpPr/>
        <p:nvPr/>
      </p:nvGrpSpPr>
      <p:grpSpPr>
        <a:xfrm>
          <a:off x="0" y="0"/>
          <a:ext cx="0" cy="0"/>
          <a:chOff x="0" y="0"/>
          <a:chExt cx="0" cy="0"/>
        </a:xfrm>
      </p:grpSpPr>
      <p:sp>
        <p:nvSpPr>
          <p:cNvPr id="385" name="Google Shape;385;p57"/>
          <p:cNvSpPr txBox="1">
            <a:spLocks noGrp="1"/>
          </p:cNvSpPr>
          <p:nvPr>
            <p:ph type="title"/>
          </p:nvPr>
        </p:nvSpPr>
        <p:spPr>
          <a:xfrm>
            <a:off x="381000" y="1938337"/>
            <a:ext cx="8229600" cy="23876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FF0000"/>
              </a:buClr>
              <a:buSzPts val="8000"/>
              <a:buFont typeface="Arial"/>
              <a:buNone/>
            </a:pPr>
            <a:r>
              <a:rPr lang="en-US" sz="8000" b="1" i="0" u="none">
                <a:solidFill>
                  <a:srgbClr val="FF0000"/>
                </a:solidFill>
                <a:latin typeface="Arial"/>
                <a:ea typeface="Arial"/>
                <a:cs typeface="Arial"/>
                <a:sym typeface="Arial"/>
              </a:rPr>
              <a:t>פירות המפיצים </a:t>
            </a:r>
            <a:br>
              <a:rPr lang="en-US" sz="8000" b="1" i="0" u="none">
                <a:solidFill>
                  <a:srgbClr val="FF0000"/>
                </a:solidFill>
                <a:latin typeface="Arial"/>
                <a:ea typeface="Arial"/>
                <a:cs typeface="Arial"/>
                <a:sym typeface="Arial"/>
              </a:rPr>
            </a:br>
            <a:r>
              <a:rPr lang="en-US" sz="8000" b="1" i="0" u="none">
                <a:solidFill>
                  <a:srgbClr val="FF0000"/>
                </a:solidFill>
                <a:latin typeface="Arial"/>
                <a:ea typeface="Arial"/>
                <a:cs typeface="Arial"/>
                <a:sym typeface="Arial"/>
              </a:rPr>
              <a:t>את עצמם</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389"/>
        <p:cNvGrpSpPr/>
        <p:nvPr/>
      </p:nvGrpSpPr>
      <p:grpSpPr>
        <a:xfrm>
          <a:off x="0" y="0"/>
          <a:ext cx="0" cy="0"/>
          <a:chOff x="0" y="0"/>
          <a:chExt cx="0" cy="0"/>
        </a:xfrm>
      </p:grpSpPr>
      <p:pic>
        <p:nvPicPr>
          <p:cNvPr id="390" name="Google Shape;390;p58" descr=",rnhk"/>
          <p:cNvPicPr preferRelativeResize="0">
            <a:picLocks noGrp="1"/>
          </p:cNvPicPr>
          <p:nvPr>
            <p:ph type="body" idx="1"/>
          </p:nvPr>
        </p:nvPicPr>
        <p:blipFill rotWithShape="1">
          <a:blip r:embed="rId3">
            <a:alphaModFix/>
          </a:blip>
          <a:stretch/>
        </p:blipFill>
        <p:spPr>
          <a:xfrm>
            <a:off x="837009" y="1600200"/>
            <a:ext cx="3278982" cy="21859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394"/>
        <p:cNvGrpSpPr/>
        <p:nvPr/>
      </p:nvGrpSpPr>
      <p:grpSpPr>
        <a:xfrm>
          <a:off x="0" y="0"/>
          <a:ext cx="0" cy="0"/>
          <a:chOff x="0" y="0"/>
          <a:chExt cx="0" cy="0"/>
        </a:xfrm>
      </p:grpSpPr>
      <p:sp>
        <p:nvSpPr>
          <p:cNvPr id="395" name="Google Shape;395;p59"/>
          <p:cNvSpPr txBox="1"/>
          <p:nvPr/>
        </p:nvSpPr>
        <p:spPr>
          <a:xfrm>
            <a:off x="-1111250" y="2489200"/>
            <a:ext cx="9144000" cy="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396" name="Google Shape;396;p59" descr="iris.jpg (19075 bytes)"/>
          <p:cNvPicPr preferRelativeResize="0"/>
          <p:nvPr/>
        </p:nvPicPr>
        <p:blipFill rotWithShape="1">
          <a:blip r:embed="rId3">
            <a:alphaModFix/>
          </a:blip>
          <a:srcRect/>
          <a:stretch/>
        </p:blipFill>
        <p:spPr>
          <a:xfrm>
            <a:off x="608012" y="493712"/>
            <a:ext cx="7939087" cy="5970587"/>
          </a:xfrm>
          <a:prstGeom prst="rect">
            <a:avLst/>
          </a:prstGeom>
          <a:noFill/>
          <a:ln>
            <a:noFill/>
          </a:ln>
        </p:spPr>
      </p:pic>
      <p:sp>
        <p:nvSpPr>
          <p:cNvPr id="397" name="Google Shape;397;p59"/>
          <p:cNvSpPr txBox="1"/>
          <p:nvPr/>
        </p:nvSpPr>
        <p:spPr>
          <a:xfrm>
            <a:off x="-1616075" y="2503487"/>
            <a:ext cx="9144000" cy="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3366FF"/>
            </a:gs>
            <a:gs pos="100000">
              <a:schemeClr val="accent2"/>
            </a:gs>
          </a:gsLst>
          <a:lin ang="5400000" scaled="0"/>
        </a:gradFill>
        <a:effectLst/>
      </p:bgPr>
    </p:bg>
    <p:spTree>
      <p:nvGrpSpPr>
        <p:cNvPr id="1" name="Shape 401"/>
        <p:cNvGrpSpPr/>
        <p:nvPr/>
      </p:nvGrpSpPr>
      <p:grpSpPr>
        <a:xfrm>
          <a:off x="0" y="0"/>
          <a:ext cx="0" cy="0"/>
          <a:chOff x="0" y="0"/>
          <a:chExt cx="0" cy="0"/>
        </a:xfrm>
      </p:grpSpPr>
      <p:pic>
        <p:nvPicPr>
          <p:cNvPr id="402" name="Google Shape;402;p60" descr="yaroket"/>
          <p:cNvPicPr preferRelativeResize="0"/>
          <p:nvPr/>
        </p:nvPicPr>
        <p:blipFill rotWithShape="1">
          <a:blip r:embed="rId3">
            <a:alphaModFix/>
          </a:blip>
          <a:srcRect/>
          <a:stretch/>
        </p:blipFill>
        <p:spPr>
          <a:xfrm>
            <a:off x="1257300" y="695325"/>
            <a:ext cx="7200900" cy="5349875"/>
          </a:xfrm>
          <a:prstGeom prst="rect">
            <a:avLst/>
          </a:prstGeom>
          <a:noFill/>
          <a:ln>
            <a:noFill/>
          </a:ln>
        </p:spPr>
      </p:pic>
      <p:grpSp>
        <p:nvGrpSpPr>
          <p:cNvPr id="403" name="Google Shape;403;p60"/>
          <p:cNvGrpSpPr/>
          <p:nvPr/>
        </p:nvGrpSpPr>
        <p:grpSpPr>
          <a:xfrm>
            <a:off x="1751012" y="2400300"/>
            <a:ext cx="5641975" cy="2058987"/>
            <a:chOff x="0" y="0"/>
            <a:chExt cx="3554" cy="1297"/>
          </a:xfrm>
        </p:grpSpPr>
        <p:sp>
          <p:nvSpPr>
            <p:cNvPr id="404" name="Google Shape;404;p60"/>
            <p:cNvSpPr txBox="1"/>
            <p:nvPr/>
          </p:nvSpPr>
          <p:spPr>
            <a:xfrm>
              <a:off x="0" y="0"/>
              <a:ext cx="0" cy="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5" name="Google Shape;405;p60"/>
            <p:cNvSpPr txBox="1"/>
            <p:nvPr/>
          </p:nvSpPr>
          <p:spPr>
            <a:xfrm>
              <a:off x="0" y="0"/>
              <a:ext cx="3554" cy="1297"/>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endParaRPr sz="111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None/>
              </a:pPr>
              <a:endParaRPr sz="11100" b="0" i="0" u="none">
                <a:solidFill>
                  <a:schemeClr val="dk1"/>
                </a:solidFill>
                <a:latin typeface="Arial"/>
                <a:ea typeface="Arial"/>
                <a:cs typeface="Arial"/>
                <a:sym typeface="Arial"/>
              </a:endParaRPr>
            </a:p>
          </p:txBody>
        </p:sp>
      </p:grpSp>
      <p:pic>
        <p:nvPicPr>
          <p:cNvPr id="406" name="Google Shape;406;p60" descr="alcaloidespepinillodibuix1"/>
          <p:cNvPicPr preferRelativeResize="0"/>
          <p:nvPr/>
        </p:nvPicPr>
        <p:blipFill rotWithShape="1">
          <a:blip r:embed="rId4">
            <a:alphaModFix/>
          </a:blip>
          <a:srcRect/>
          <a:stretch/>
        </p:blipFill>
        <p:spPr>
          <a:xfrm>
            <a:off x="254000" y="3822700"/>
            <a:ext cx="933450" cy="2630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a:extLst>
              <a:ext uri="{FF2B5EF4-FFF2-40B4-BE49-F238E27FC236}">
                <a16:creationId xmlns:a16="http://schemas.microsoft.com/office/drawing/2014/main" id="{BB1AA344-1FEF-4C65-A6EF-E0623E2BB3A7}"/>
              </a:ext>
            </a:extLst>
          </p:cNvPr>
          <p:cNvSpPr>
            <a:spLocks noGrp="1"/>
          </p:cNvSpPr>
          <p:nvPr>
            <p:ph type="body" idx="1"/>
          </p:nvPr>
        </p:nvSpPr>
        <p:spPr/>
        <p:txBody>
          <a:bodyPr/>
          <a:lstStyle/>
          <a:p>
            <a:pPr marL="114300" indent="0" algn="ctr">
              <a:buNone/>
            </a:pPr>
            <a:r>
              <a:rPr lang="he-IL" sz="4000" b="1" dirty="0">
                <a:solidFill>
                  <a:srgbClr val="00B0F0"/>
                </a:solidFill>
              </a:rPr>
              <a:t>תהליך המיטוזה</a:t>
            </a:r>
          </a:p>
          <a:p>
            <a:pPr marL="114300" indent="0">
              <a:buNone/>
            </a:pPr>
            <a:endParaRPr lang="he-IL" dirty="0"/>
          </a:p>
          <a:p>
            <a:pPr marL="114300" indent="0">
              <a:buNone/>
            </a:pPr>
            <a:r>
              <a:rPr lang="he-IL" dirty="0"/>
              <a:t>במהלך המיטוזה, הגרעין שמכיל כמות כפולה של חומר תורשתי מתחלק בצורה מדויקת לשני גרעינים שכל אחד מהם זהה לגרעין לפני שהוכפל בו החומר התורשתי (גם הציטופלסמה עם האברונים שבה מתחלקת בין שני תאי הבת).</a:t>
            </a:r>
          </a:p>
          <a:p>
            <a:pPr marL="114300" indent="0">
              <a:buNone/>
            </a:pPr>
            <a:endParaRPr lang="he-IL" dirty="0"/>
          </a:p>
          <a:p>
            <a:pPr marL="114300" indent="0">
              <a:buNone/>
            </a:pPr>
            <a:endParaRPr lang="he-IL" dirty="0"/>
          </a:p>
        </p:txBody>
      </p:sp>
    </p:spTree>
    <p:extLst>
      <p:ext uri="{BB962C8B-B14F-4D97-AF65-F5344CB8AC3E}">
        <p14:creationId xmlns:p14="http://schemas.microsoft.com/office/powerpoint/2010/main" val="3092012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100000">
              <a:schemeClr val="folHlink"/>
            </a:gs>
          </a:gsLst>
          <a:lin ang="5400000" scaled="0"/>
        </a:gradFill>
        <a:effectLst/>
      </p:bgPr>
    </p:bg>
    <p:spTree>
      <p:nvGrpSpPr>
        <p:cNvPr id="1" name="Shape 410"/>
        <p:cNvGrpSpPr/>
        <p:nvPr/>
      </p:nvGrpSpPr>
      <p:grpSpPr>
        <a:xfrm>
          <a:off x="0" y="0"/>
          <a:ext cx="0" cy="0"/>
          <a:chOff x="0" y="0"/>
          <a:chExt cx="0" cy="0"/>
        </a:xfrm>
      </p:grpSpPr>
      <p:pic>
        <p:nvPicPr>
          <p:cNvPr id="411" name="Google Shape;411;p61" descr="פרי יבשש"/>
          <p:cNvPicPr preferRelativeResize="0">
            <a:picLocks noGrp="1"/>
          </p:cNvPicPr>
          <p:nvPr>
            <p:ph sz="half" idx="1"/>
          </p:nvPr>
        </p:nvPicPr>
        <p:blipFill rotWithShape="1">
          <a:blip r:embed="rId3">
            <a:alphaModFix/>
          </a:blip>
          <a:srcRect/>
          <a:stretch/>
        </p:blipFill>
        <p:spPr>
          <a:xfrm>
            <a:off x="179387" y="985837"/>
            <a:ext cx="8820150" cy="49641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9933"/>
            </a:gs>
            <a:gs pos="100000">
              <a:srgbClr val="FF0000"/>
            </a:gs>
          </a:gsLst>
          <a:lin ang="5400000" scaled="0"/>
        </a:gradFill>
        <a:effectLst/>
      </p:bgPr>
    </p:bg>
    <p:spTree>
      <p:nvGrpSpPr>
        <p:cNvPr id="1" name="Shape 415"/>
        <p:cNvGrpSpPr/>
        <p:nvPr/>
      </p:nvGrpSpPr>
      <p:grpSpPr>
        <a:xfrm>
          <a:off x="0" y="0"/>
          <a:ext cx="0" cy="0"/>
          <a:chOff x="0" y="0"/>
          <a:chExt cx="0" cy="0"/>
        </a:xfrm>
      </p:grpSpPr>
      <p:pic>
        <p:nvPicPr>
          <p:cNvPr id="416" name="Google Shape;416;p62" descr="the seeds will swirl in your hand in just a few minutes"/>
          <p:cNvPicPr preferRelativeResize="0">
            <a:picLocks noGrp="1"/>
          </p:cNvPicPr>
          <p:nvPr>
            <p:ph type="clipArt" idx="2"/>
          </p:nvPr>
        </p:nvPicPr>
        <p:blipFill rotWithShape="1">
          <a:blip r:embed="rId3">
            <a:alphaModFix/>
          </a:blip>
          <a:srcRect/>
          <a:stretch/>
        </p:blipFill>
        <p:spPr>
          <a:xfrm>
            <a:off x="444500" y="657225"/>
            <a:ext cx="8345487" cy="5321300"/>
          </a:xfrm>
          <a:prstGeom prst="rect">
            <a:avLst/>
          </a:prstGeom>
          <a:noFill/>
          <a:ln>
            <a:noFill/>
          </a:ln>
        </p:spPr>
      </p:pic>
      <p:sp>
        <p:nvSpPr>
          <p:cNvPr id="417" name="Google Shape;417;p62"/>
          <p:cNvSpPr txBox="1"/>
          <p:nvPr/>
        </p:nvSpPr>
        <p:spPr>
          <a:xfrm>
            <a:off x="-1016000" y="2308225"/>
            <a:ext cx="9144000" cy="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3" descr="זרעי אספסת עדשתית"/>
          <p:cNvPicPr preferRelativeResize="0"/>
          <p:nvPr/>
        </p:nvPicPr>
        <p:blipFill rotWithShape="1">
          <a:blip r:embed="rId3">
            <a:alphaModFix/>
          </a:blip>
          <a:srcRect/>
          <a:stretch/>
        </p:blipFill>
        <p:spPr>
          <a:xfrm>
            <a:off x="3924300" y="3246437"/>
            <a:ext cx="5219700" cy="3611562"/>
          </a:xfrm>
          <a:prstGeom prst="rect">
            <a:avLst/>
          </a:prstGeom>
          <a:noFill/>
          <a:ln>
            <a:noFill/>
          </a:ln>
        </p:spPr>
      </p:pic>
      <p:sp>
        <p:nvSpPr>
          <p:cNvPr id="423" name="Google Shape;423;p63"/>
          <p:cNvSpPr txBox="1"/>
          <p:nvPr/>
        </p:nvSpPr>
        <p:spPr>
          <a:xfrm>
            <a:off x="4500562" y="0"/>
            <a:ext cx="4643437" cy="3216275"/>
          </a:xfrm>
          <a:prstGeom prst="rect">
            <a:avLst/>
          </a:prstGeom>
          <a:noFill/>
          <a:ln>
            <a:noFill/>
          </a:ln>
        </p:spPr>
        <p:txBody>
          <a:bodyPr spcFirstLastPara="1" wrap="square" lIns="91425" tIns="45700" rIns="91425" bIns="45700" anchor="t" anchorCtr="0">
            <a:noAutofit/>
          </a:bodyPr>
          <a:lstStyle/>
          <a:p>
            <a:pPr marL="0" marR="0" lvl="0" indent="0" algn="r" rtl="1">
              <a:lnSpc>
                <a:spcPct val="8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 הקיץ הוא עונת ההבשלה... הפרחים שפרחו באביב – קמלו, ועתה מופיעים הפירות והזרעים.     הביצים שהוטלו – הפכו לגוזלים, שעכשיו כבר פורחים מן הקן, ויוצאים לעצמאות...</a:t>
            </a:r>
            <a:endParaRPr/>
          </a:p>
        </p:txBody>
      </p:sp>
      <p:sp>
        <p:nvSpPr>
          <p:cNvPr id="424" name="Google Shape;424;p63"/>
          <p:cNvSpPr txBox="1"/>
          <p:nvPr/>
        </p:nvSpPr>
        <p:spPr>
          <a:xfrm>
            <a:off x="0" y="3933825"/>
            <a:ext cx="3779837" cy="1654175"/>
          </a:xfrm>
          <a:prstGeom prst="rect">
            <a:avLst/>
          </a:prstGeom>
          <a:noFill/>
          <a:ln>
            <a:noFill/>
          </a:ln>
        </p:spPr>
        <p:txBody>
          <a:bodyPr spcFirstLastPara="1" wrap="square" lIns="91425" tIns="45700" rIns="91425" bIns="45700" anchor="t" anchorCtr="0">
            <a:noAutofit/>
          </a:bodyPr>
          <a:lstStyle/>
          <a:p>
            <a:pPr marL="0" marR="0" lvl="0" indent="0" algn="r" rtl="1">
              <a:lnSpc>
                <a:spcPct val="8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אז שוב אתם מוזמנים לצאת לטבע, ולראות את המהפך שקורה בו, שלב אחר שלב</a:t>
            </a:r>
            <a:endParaRPr/>
          </a:p>
        </p:txBody>
      </p:sp>
      <p:pic>
        <p:nvPicPr>
          <p:cNvPr id="425" name="Google Shape;425;p63" descr="Resize of פרסת סוס"/>
          <p:cNvPicPr preferRelativeResize="0"/>
          <p:nvPr/>
        </p:nvPicPr>
        <p:blipFill rotWithShape="1">
          <a:blip r:embed="rId4">
            <a:alphaModFix/>
          </a:blip>
          <a:srcRect/>
          <a:stretch/>
        </p:blipFill>
        <p:spPr>
          <a:xfrm>
            <a:off x="0" y="0"/>
            <a:ext cx="4643437" cy="3921125"/>
          </a:xfrm>
          <a:prstGeom prst="rect">
            <a:avLst/>
          </a:prstGeom>
          <a:noFill/>
          <a:ln>
            <a:noFill/>
          </a:ln>
        </p:spPr>
      </p:pic>
      <p:sp>
        <p:nvSpPr>
          <p:cNvPr id="426" name="Google Shape;426;p63"/>
          <p:cNvSpPr txBox="1"/>
          <p:nvPr/>
        </p:nvSpPr>
        <p:spPr>
          <a:xfrm>
            <a:off x="0" y="0"/>
            <a:ext cx="4284662" cy="82232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זרעים של "פרסת הסוס", וכל                                     מילה מיותרת</a:t>
            </a:r>
            <a:r>
              <a:rPr lang="en-US" sz="2400" b="1" i="0" u="none">
                <a:solidFill>
                  <a:schemeClr val="dk1"/>
                </a:solidFill>
                <a:latin typeface="Arial"/>
                <a:ea typeface="Arial"/>
                <a:cs typeface="Arial"/>
                <a:sym typeface="Arial"/>
              </a:rPr>
              <a:t> </a:t>
            </a:r>
            <a:endParaRPr/>
          </a:p>
        </p:txBody>
      </p:sp>
      <p:sp>
        <p:nvSpPr>
          <p:cNvPr id="427" name="Google Shape;427;p63"/>
          <p:cNvSpPr txBox="1"/>
          <p:nvPr/>
        </p:nvSpPr>
        <p:spPr>
          <a:xfrm>
            <a:off x="4932362" y="6453187"/>
            <a:ext cx="4211637" cy="4572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זירעי "אספסת עדשתית"</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64" descr="Resize of דודאים - פריחה"/>
          <p:cNvPicPr preferRelativeResize="0"/>
          <p:nvPr/>
        </p:nvPicPr>
        <p:blipFill rotWithShape="1">
          <a:blip r:embed="rId3">
            <a:alphaModFix/>
          </a:blip>
          <a:srcRect/>
          <a:stretch/>
        </p:blipFill>
        <p:spPr>
          <a:xfrm>
            <a:off x="5148262" y="0"/>
            <a:ext cx="3995737" cy="2909887"/>
          </a:xfrm>
          <a:prstGeom prst="rect">
            <a:avLst/>
          </a:prstGeom>
          <a:noFill/>
          <a:ln>
            <a:noFill/>
          </a:ln>
        </p:spPr>
      </p:pic>
      <p:pic>
        <p:nvPicPr>
          <p:cNvPr id="433" name="Google Shape;433;p64" descr="Resize of דודאים - פרי ירוק"/>
          <p:cNvPicPr preferRelativeResize="0"/>
          <p:nvPr/>
        </p:nvPicPr>
        <p:blipFill rotWithShape="1">
          <a:blip r:embed="rId4">
            <a:alphaModFix/>
          </a:blip>
          <a:srcRect/>
          <a:stretch/>
        </p:blipFill>
        <p:spPr>
          <a:xfrm>
            <a:off x="0" y="0"/>
            <a:ext cx="3924300" cy="3060700"/>
          </a:xfrm>
          <a:prstGeom prst="rect">
            <a:avLst/>
          </a:prstGeom>
          <a:noFill/>
          <a:ln>
            <a:noFill/>
          </a:ln>
        </p:spPr>
      </p:pic>
      <p:pic>
        <p:nvPicPr>
          <p:cNvPr id="434" name="Google Shape;434;p64" descr="Resize of דודאים - פרי בשל"/>
          <p:cNvPicPr preferRelativeResize="0"/>
          <p:nvPr/>
        </p:nvPicPr>
        <p:blipFill rotWithShape="1">
          <a:blip r:embed="rId5">
            <a:alphaModFix/>
          </a:blip>
          <a:srcRect/>
          <a:stretch/>
        </p:blipFill>
        <p:spPr>
          <a:xfrm>
            <a:off x="5148262" y="4052887"/>
            <a:ext cx="3995737" cy="2805112"/>
          </a:xfrm>
          <a:prstGeom prst="rect">
            <a:avLst/>
          </a:prstGeom>
          <a:noFill/>
          <a:ln>
            <a:noFill/>
          </a:ln>
        </p:spPr>
      </p:pic>
      <p:pic>
        <p:nvPicPr>
          <p:cNvPr id="435" name="Google Shape;435;p64" descr="Resize of דודאים - פרי מבוקע"/>
          <p:cNvPicPr preferRelativeResize="0"/>
          <p:nvPr/>
        </p:nvPicPr>
        <p:blipFill rotWithShape="1">
          <a:blip r:embed="rId6">
            <a:alphaModFix/>
          </a:blip>
          <a:srcRect/>
          <a:stretch/>
        </p:blipFill>
        <p:spPr>
          <a:xfrm>
            <a:off x="0" y="3051175"/>
            <a:ext cx="3924300" cy="3806825"/>
          </a:xfrm>
          <a:prstGeom prst="rect">
            <a:avLst/>
          </a:prstGeom>
          <a:noFill/>
          <a:ln>
            <a:noFill/>
          </a:ln>
        </p:spPr>
      </p:pic>
      <p:sp>
        <p:nvSpPr>
          <p:cNvPr id="436" name="Google Shape;436;p64"/>
          <p:cNvSpPr txBox="1"/>
          <p:nvPr/>
        </p:nvSpPr>
        <p:spPr>
          <a:xfrm>
            <a:off x="3995737" y="2924175"/>
            <a:ext cx="5148262" cy="968375"/>
          </a:xfrm>
          <a:prstGeom prst="rect">
            <a:avLst/>
          </a:prstGeom>
          <a:noFill/>
          <a:ln>
            <a:noFill/>
          </a:ln>
        </p:spPr>
        <p:txBody>
          <a:bodyPr spcFirstLastPara="1" wrap="square" lIns="91425" tIns="45700" rIns="91425" bIns="45700" anchor="t" anchorCtr="0">
            <a:noAutofit/>
          </a:bodyPr>
          <a:lstStyle/>
          <a:p>
            <a:pPr marL="0" marR="0" lvl="0" indent="0" algn="r" rtl="1">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הבה נעקב אחרי צמח אחד – הדודאים, שעובר תוך ארבעה חדשים לערך, את  כל הדרך – מפרח נותן ריח – לזרע בשל</a:t>
            </a:r>
            <a:endParaRPr/>
          </a:p>
        </p:txBody>
      </p:sp>
      <p:sp>
        <p:nvSpPr>
          <p:cNvPr id="437" name="Google Shape;437;p64"/>
          <p:cNvSpPr txBox="1"/>
          <p:nvPr/>
        </p:nvSpPr>
        <p:spPr>
          <a:xfrm>
            <a:off x="5148262" y="0"/>
            <a:ext cx="3311525" cy="4572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פריחת ה"דודא הרפואי"</a:t>
            </a:r>
            <a:endParaRPr/>
          </a:p>
        </p:txBody>
      </p:sp>
      <p:sp>
        <p:nvSpPr>
          <p:cNvPr id="438" name="Google Shape;438;p64"/>
          <p:cNvSpPr txBox="1"/>
          <p:nvPr/>
        </p:nvSpPr>
        <p:spPr>
          <a:xfrm>
            <a:off x="0" y="0"/>
            <a:ext cx="3851275" cy="4572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הפרחים הופרו והפכו לפירות</a:t>
            </a:r>
            <a:endParaRPr/>
          </a:p>
        </p:txBody>
      </p:sp>
      <p:sp>
        <p:nvSpPr>
          <p:cNvPr id="439" name="Google Shape;439;p64"/>
          <p:cNvSpPr txBox="1"/>
          <p:nvPr/>
        </p:nvSpPr>
        <p:spPr>
          <a:xfrm>
            <a:off x="5003800" y="4076700"/>
            <a:ext cx="4140200" cy="4572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הפירות הבשילו, ובתוכם הזרעים</a:t>
            </a:r>
            <a:endParaRPr/>
          </a:p>
        </p:txBody>
      </p:sp>
      <p:sp>
        <p:nvSpPr>
          <p:cNvPr id="440" name="Google Shape;440;p64"/>
          <p:cNvSpPr txBox="1"/>
          <p:nvPr/>
        </p:nvSpPr>
        <p:spPr>
          <a:xfrm>
            <a:off x="0" y="3068637"/>
            <a:ext cx="3851275" cy="858837"/>
          </a:xfrm>
          <a:prstGeom prst="rect">
            <a:avLst/>
          </a:prstGeom>
          <a:noFill/>
          <a:ln>
            <a:noFill/>
          </a:ln>
        </p:spPr>
        <p:txBody>
          <a:bodyPr spcFirstLastPara="1" wrap="square" lIns="91425" tIns="45700" rIns="91425" bIns="45700" anchor="t" anchorCtr="0">
            <a:noAutofit/>
          </a:bodyPr>
          <a:lstStyle/>
          <a:p>
            <a:pPr marL="0" marR="0" lvl="0" indent="0" algn="r" rtl="1">
              <a:lnSpc>
                <a:spcPct val="70000"/>
              </a:lnSpc>
              <a:spcBef>
                <a:spcPts val="0"/>
              </a:spcBef>
              <a:spcAft>
                <a:spcPts val="0"/>
              </a:spcAft>
              <a:buClr>
                <a:srgbClr val="FFFF00"/>
              </a:buClr>
              <a:buSzPts val="2400"/>
              <a:buFont typeface="Arial"/>
              <a:buNone/>
            </a:pPr>
            <a:r>
              <a:rPr lang="en-US" sz="2400" b="1" i="0" u="none">
                <a:solidFill>
                  <a:srgbClr val="FFFF00"/>
                </a:solidFill>
                <a:latin typeface="Arial"/>
                <a:ea typeface="Arial"/>
                <a:cs typeface="Arial"/>
                <a:sym typeface="Arial"/>
              </a:rPr>
              <a:t>וכך ניראה הפרי הבשל, לאחר התבקעותו, כשהזרעים נפוצים לכל עבר, ומוכנים להמשך...</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5" descr="Resize of עצבונית החורש"/>
          <p:cNvPicPr preferRelativeResize="0"/>
          <p:nvPr/>
        </p:nvPicPr>
        <p:blipFill rotWithShape="1">
          <a:blip r:embed="rId3">
            <a:alphaModFix/>
          </a:blip>
          <a:srcRect/>
          <a:stretch/>
        </p:blipFill>
        <p:spPr>
          <a:xfrm>
            <a:off x="0" y="0"/>
            <a:ext cx="5508625" cy="4686300"/>
          </a:xfrm>
          <a:prstGeom prst="rect">
            <a:avLst/>
          </a:prstGeom>
          <a:noFill/>
          <a:ln>
            <a:noFill/>
          </a:ln>
        </p:spPr>
      </p:pic>
      <p:pic>
        <p:nvPicPr>
          <p:cNvPr id="446" name="Google Shape;446;p65" descr="Resize of דומים"/>
          <p:cNvPicPr preferRelativeResize="0"/>
          <p:nvPr/>
        </p:nvPicPr>
        <p:blipFill rotWithShape="1">
          <a:blip r:embed="rId4">
            <a:alphaModFix/>
          </a:blip>
          <a:srcRect/>
          <a:stretch/>
        </p:blipFill>
        <p:spPr>
          <a:xfrm>
            <a:off x="5003800" y="3938587"/>
            <a:ext cx="4140200" cy="2919412"/>
          </a:xfrm>
          <a:prstGeom prst="rect">
            <a:avLst/>
          </a:prstGeom>
          <a:noFill/>
          <a:ln>
            <a:noFill/>
          </a:ln>
        </p:spPr>
      </p:pic>
      <p:sp>
        <p:nvSpPr>
          <p:cNvPr id="447" name="Google Shape;447;p65"/>
          <p:cNvSpPr txBox="1"/>
          <p:nvPr/>
        </p:nvSpPr>
        <p:spPr>
          <a:xfrm>
            <a:off x="5435600" y="260350"/>
            <a:ext cx="3708400" cy="9461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פירותיה היפהפיים של             "עצבונית החורש"</a:t>
            </a:r>
            <a:endParaRPr/>
          </a:p>
        </p:txBody>
      </p:sp>
      <p:sp>
        <p:nvSpPr>
          <p:cNvPr id="448" name="Google Shape;448;p65"/>
          <p:cNvSpPr txBox="1"/>
          <p:nvPr/>
        </p:nvSpPr>
        <p:spPr>
          <a:xfrm>
            <a:off x="0" y="5949950"/>
            <a:ext cx="5003800" cy="519112"/>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פרי עץ השיזף – הלא הוא</a:t>
            </a:r>
            <a:r>
              <a:rPr lang="en-US" sz="2400" b="1" i="0" u="none">
                <a:solidFill>
                  <a:schemeClr val="dk1"/>
                </a:solidFill>
                <a:latin typeface="Arial"/>
                <a:ea typeface="Arial"/>
                <a:cs typeface="Arial"/>
                <a:sym typeface="Arial"/>
              </a:rPr>
              <a:t> </a:t>
            </a:r>
            <a:r>
              <a:rPr lang="en-US" sz="2800" b="1" i="0" u="none">
                <a:solidFill>
                  <a:schemeClr val="dk1"/>
                </a:solidFill>
                <a:latin typeface="Arial"/>
                <a:ea typeface="Arial"/>
                <a:cs typeface="Arial"/>
                <a:sym typeface="Arial"/>
              </a:rPr>
              <a:t>ה"דום"</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6" descr="Resize of מקור החסידה"/>
          <p:cNvPicPr preferRelativeResize="0"/>
          <p:nvPr/>
        </p:nvPicPr>
        <p:blipFill rotWithShape="1">
          <a:blip r:embed="rId3">
            <a:alphaModFix/>
          </a:blip>
          <a:srcRect/>
          <a:stretch/>
        </p:blipFill>
        <p:spPr>
          <a:xfrm>
            <a:off x="0" y="1341437"/>
            <a:ext cx="4313237" cy="5516562"/>
          </a:xfrm>
          <a:prstGeom prst="rect">
            <a:avLst/>
          </a:prstGeom>
          <a:noFill/>
          <a:ln>
            <a:noFill/>
          </a:ln>
        </p:spPr>
      </p:pic>
      <p:pic>
        <p:nvPicPr>
          <p:cNvPr id="454" name="Google Shape;454;p66" descr="Resize of קיפודן בלנש"/>
          <p:cNvPicPr preferRelativeResize="0"/>
          <p:nvPr/>
        </p:nvPicPr>
        <p:blipFill rotWithShape="1">
          <a:blip r:embed="rId4">
            <a:alphaModFix/>
          </a:blip>
          <a:srcRect/>
          <a:stretch/>
        </p:blipFill>
        <p:spPr>
          <a:xfrm>
            <a:off x="4211637" y="0"/>
            <a:ext cx="4932362" cy="3567112"/>
          </a:xfrm>
          <a:prstGeom prst="rect">
            <a:avLst/>
          </a:prstGeom>
          <a:noFill/>
          <a:ln>
            <a:noFill/>
          </a:ln>
        </p:spPr>
      </p:pic>
      <p:pic>
        <p:nvPicPr>
          <p:cNvPr id="455" name="Google Shape;455;p66" descr="Resize of תלתן כוכבני"/>
          <p:cNvPicPr preferRelativeResize="0"/>
          <p:nvPr/>
        </p:nvPicPr>
        <p:blipFill rotWithShape="1">
          <a:blip r:embed="rId5">
            <a:alphaModFix/>
          </a:blip>
          <a:srcRect/>
          <a:stretch/>
        </p:blipFill>
        <p:spPr>
          <a:xfrm>
            <a:off x="4211637" y="3500437"/>
            <a:ext cx="4932362" cy="3357562"/>
          </a:xfrm>
          <a:prstGeom prst="rect">
            <a:avLst/>
          </a:prstGeom>
          <a:noFill/>
          <a:ln>
            <a:noFill/>
          </a:ln>
        </p:spPr>
      </p:pic>
      <p:sp>
        <p:nvSpPr>
          <p:cNvPr id="456" name="Google Shape;456;p66"/>
          <p:cNvSpPr txBox="1"/>
          <p:nvPr/>
        </p:nvSpPr>
        <p:spPr>
          <a:xfrm>
            <a:off x="0" y="0"/>
            <a:ext cx="4211637" cy="1155700"/>
          </a:xfrm>
          <a:prstGeom prst="rect">
            <a:avLst/>
          </a:prstGeom>
          <a:noFill/>
          <a:ln>
            <a:noFill/>
          </a:ln>
        </p:spPr>
        <p:txBody>
          <a:bodyPr spcFirstLastPara="1" wrap="square" lIns="91425" tIns="45700" rIns="91425" bIns="45700" anchor="t" anchorCtr="0">
            <a:noAutofit/>
          </a:bodyPr>
          <a:lstStyle/>
          <a:p>
            <a:pPr marL="0" marR="0" lvl="0" indent="0" algn="r" rtl="1">
              <a:lnSpc>
                <a:spcPct val="7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  הטבע דואג לתושביו, וכל מין מוצא את                                 הדרך להפיץ את זרעיו, ולדאוג לדור          ההמשך...     יש מי שעושה זאת בעזרת קוצים, או שערות שנידבקות, וישנן גם שיטות אחרות...</a:t>
            </a:r>
            <a:endParaRPr/>
          </a:p>
        </p:txBody>
      </p:sp>
      <p:sp>
        <p:nvSpPr>
          <p:cNvPr id="457" name="Google Shape;457;p66"/>
          <p:cNvSpPr txBox="1"/>
          <p:nvPr/>
        </p:nvSpPr>
        <p:spPr>
          <a:xfrm>
            <a:off x="7380287" y="0"/>
            <a:ext cx="1763712" cy="366712"/>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1800"/>
              <a:buFont typeface="Arial"/>
              <a:buNone/>
            </a:pPr>
            <a:r>
              <a:rPr lang="en-US" sz="1800" b="1" i="0" u="none">
                <a:solidFill>
                  <a:srgbClr val="FFFF00"/>
                </a:solidFill>
                <a:latin typeface="Arial"/>
                <a:ea typeface="Arial"/>
                <a:cs typeface="Arial"/>
                <a:sym typeface="Arial"/>
              </a:rPr>
              <a:t>קיפודן בלנש</a:t>
            </a:r>
            <a:endParaRPr/>
          </a:p>
        </p:txBody>
      </p:sp>
      <p:sp>
        <p:nvSpPr>
          <p:cNvPr id="458" name="Google Shape;458;p66"/>
          <p:cNvSpPr txBox="1"/>
          <p:nvPr/>
        </p:nvSpPr>
        <p:spPr>
          <a:xfrm>
            <a:off x="7451725" y="3644900"/>
            <a:ext cx="1692275" cy="3968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000"/>
              <a:buFont typeface="Arial"/>
              <a:buNone/>
            </a:pPr>
            <a:r>
              <a:rPr lang="en-US" sz="2000" b="1" i="0" u="none">
                <a:solidFill>
                  <a:srgbClr val="FFFF00"/>
                </a:solidFill>
                <a:latin typeface="Arial"/>
                <a:ea typeface="Arial"/>
                <a:cs typeface="Arial"/>
                <a:sym typeface="Arial"/>
              </a:rPr>
              <a:t>תלתן כוכבני</a:t>
            </a:r>
            <a:endParaRPr/>
          </a:p>
        </p:txBody>
      </p:sp>
      <p:sp>
        <p:nvSpPr>
          <p:cNvPr id="459" name="Google Shape;459;p66"/>
          <p:cNvSpPr txBox="1"/>
          <p:nvPr/>
        </p:nvSpPr>
        <p:spPr>
          <a:xfrm>
            <a:off x="2268537" y="1628775"/>
            <a:ext cx="1727200" cy="39687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FFFF00"/>
              </a:buClr>
              <a:buSzPts val="2000"/>
              <a:buFont typeface="Arial"/>
              <a:buNone/>
            </a:pPr>
            <a:r>
              <a:rPr lang="en-US" sz="2000" b="1" i="0" u="none">
                <a:solidFill>
                  <a:srgbClr val="FFFF00"/>
                </a:solidFill>
                <a:latin typeface="Arial"/>
                <a:ea typeface="Arial"/>
                <a:cs typeface="Arial"/>
                <a:sym typeface="Arial"/>
              </a:rPr>
              <a:t>מקור החסידה</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67" descr="Resize of זקן הסב"/>
          <p:cNvPicPr preferRelativeResize="0"/>
          <p:nvPr/>
        </p:nvPicPr>
        <p:blipFill rotWithShape="1">
          <a:blip r:embed="rId3">
            <a:alphaModFix/>
          </a:blip>
          <a:srcRect/>
          <a:stretch/>
        </p:blipFill>
        <p:spPr>
          <a:xfrm>
            <a:off x="0" y="3295650"/>
            <a:ext cx="5362575" cy="3562350"/>
          </a:xfrm>
          <a:prstGeom prst="rect">
            <a:avLst/>
          </a:prstGeom>
          <a:noFill/>
          <a:ln>
            <a:noFill/>
          </a:ln>
        </p:spPr>
      </p:pic>
      <p:pic>
        <p:nvPicPr>
          <p:cNvPr id="465" name="Google Shape;465;p67" descr="Resize of ברקן"/>
          <p:cNvPicPr preferRelativeResize="0"/>
          <p:nvPr/>
        </p:nvPicPr>
        <p:blipFill rotWithShape="1">
          <a:blip r:embed="rId4">
            <a:alphaModFix/>
          </a:blip>
          <a:srcRect/>
          <a:stretch/>
        </p:blipFill>
        <p:spPr>
          <a:xfrm>
            <a:off x="3429000" y="0"/>
            <a:ext cx="5715000" cy="3838575"/>
          </a:xfrm>
          <a:prstGeom prst="rect">
            <a:avLst/>
          </a:prstGeom>
          <a:noFill/>
          <a:ln>
            <a:noFill/>
          </a:ln>
        </p:spPr>
      </p:pic>
      <p:sp>
        <p:nvSpPr>
          <p:cNvPr id="466" name="Google Shape;466;p67"/>
          <p:cNvSpPr txBox="1"/>
          <p:nvPr/>
        </p:nvSpPr>
        <p:spPr>
          <a:xfrm>
            <a:off x="0" y="0"/>
            <a:ext cx="3419475" cy="3165475"/>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השימוש ברוח להפצת הזרעים, הוא מן הנפוצים ביותר, וחלק ניכר מן הצמחים "מדביקים" לזרעיהם "מצנחים", ובעזרתם דואגים לשלחם לכל עבר...</a:t>
            </a:r>
            <a:endParaRPr/>
          </a:p>
        </p:txBody>
      </p:sp>
      <p:sp>
        <p:nvSpPr>
          <p:cNvPr id="467" name="Google Shape;467;p67"/>
          <p:cNvSpPr txBox="1"/>
          <p:nvPr/>
        </p:nvSpPr>
        <p:spPr>
          <a:xfrm>
            <a:off x="5076825" y="4076700"/>
            <a:ext cx="4067175" cy="1443037"/>
          </a:xfrm>
          <a:prstGeom prst="rect">
            <a:avLst/>
          </a:prstGeom>
          <a:noFill/>
          <a:ln>
            <a:noFill/>
          </a:ln>
        </p:spPr>
        <p:txBody>
          <a:bodyPr spcFirstLastPara="1" wrap="square" lIns="91425" tIns="45700" rIns="91425" bIns="45700" anchor="t" anchorCtr="0">
            <a:noAutofit/>
          </a:bodyPr>
          <a:lstStyle/>
          <a:p>
            <a:pPr marL="0" marR="0" lvl="0" indent="0" algn="r" rtl="1">
              <a:lnSpc>
                <a:spcPct val="8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למעלה – תפרחת עם זרעי "ברקן"</a:t>
            </a:r>
            <a:endParaRPr/>
          </a:p>
          <a:p>
            <a:pPr marL="0" marR="0" lvl="0" indent="0" algn="r" rtl="1">
              <a:lnSpc>
                <a:spcPct val="80000"/>
              </a:lnSpc>
              <a:spcBef>
                <a:spcPts val="120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ומשמאל – רגע הנטישה של אחד מזרעי "זקן הסב"</a:t>
            </a:r>
            <a:endParaRPr/>
          </a:p>
        </p:txBody>
      </p:sp>
      <p:pic>
        <p:nvPicPr>
          <p:cNvPr id="468" name="Google Shape;468;p67" descr="581438ce-a35f-44ab-a867-e9082089d4b1"/>
          <p:cNvPicPr preferRelativeResize="0"/>
          <p:nvPr/>
        </p:nvPicPr>
        <p:blipFill rotWithShape="1">
          <a:blip r:embed="rId5">
            <a:alphaModFix/>
          </a:blip>
          <a:srcRect/>
          <a:stretch/>
        </p:blipFill>
        <p:spPr>
          <a:xfrm>
            <a:off x="250825" y="5876925"/>
            <a:ext cx="669925" cy="69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FD983FAF-0FAC-46A7-8FD8-98E68D83FD06}"/>
              </a:ext>
            </a:extLst>
          </p:cNvPr>
          <p:cNvSpPr/>
          <p:nvPr/>
        </p:nvSpPr>
        <p:spPr>
          <a:xfrm>
            <a:off x="554477" y="155736"/>
            <a:ext cx="6303523" cy="923330"/>
          </a:xfrm>
          <a:prstGeom prst="rect">
            <a:avLst/>
          </a:prstGeom>
        </p:spPr>
        <p:txBody>
          <a:bodyPr wrap="square">
            <a:spAutoFit/>
          </a:bodyPr>
          <a:lstStyle/>
          <a:p>
            <a:pPr algn="ctr" rtl="1"/>
            <a:r>
              <a:rPr lang="he-IL" dirty="0"/>
              <a:t>ִמיטֹוזָה היא חלוקת גרעין שבעקבותיה מתקבלים מתא אחד שני </a:t>
            </a:r>
            <a:r>
              <a:rPr lang="he-IL" dirty="0" err="1"/>
              <a:t>תאי־בת</a:t>
            </a:r>
            <a:r>
              <a:rPr lang="he-IL" dirty="0"/>
              <a:t> זהים זה לזה מבחינת החומר התורשתי וזהים לתא האם שממנו נוצרו.</a:t>
            </a:r>
          </a:p>
        </p:txBody>
      </p:sp>
      <p:pic>
        <p:nvPicPr>
          <p:cNvPr id="3" name="תמונה 2">
            <a:extLst>
              <a:ext uri="{FF2B5EF4-FFF2-40B4-BE49-F238E27FC236}">
                <a16:creationId xmlns:a16="http://schemas.microsoft.com/office/drawing/2014/main" id="{B1CDFE38-C837-4DB2-BAD9-F3152E9858A4}"/>
              </a:ext>
            </a:extLst>
          </p:cNvPr>
          <p:cNvPicPr>
            <a:picLocks noChangeAspect="1"/>
          </p:cNvPicPr>
          <p:nvPr/>
        </p:nvPicPr>
        <p:blipFill rotWithShape="1">
          <a:blip r:embed="rId2"/>
          <a:srcRect l="18936" t="18965" r="36702" b="34397"/>
          <a:stretch/>
        </p:blipFill>
        <p:spPr>
          <a:xfrm>
            <a:off x="412708" y="1363832"/>
            <a:ext cx="8731292" cy="5163334"/>
          </a:xfrm>
          <a:prstGeom prst="rect">
            <a:avLst/>
          </a:prstGeom>
        </p:spPr>
      </p:pic>
    </p:spTree>
    <p:extLst>
      <p:ext uri="{BB962C8B-B14F-4D97-AF65-F5344CB8AC3E}">
        <p14:creationId xmlns:p14="http://schemas.microsoft.com/office/powerpoint/2010/main" val="254059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7" name="Rectangle 12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2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 name="Google Shape;122;p18"/>
          <p:cNvSpPr txBox="1">
            <a:spLocks noGrp="1"/>
          </p:cNvSpPr>
          <p:nvPr>
            <p:ph type="ctrTitle"/>
          </p:nvPr>
        </p:nvSpPr>
        <p:spPr>
          <a:xfrm>
            <a:off x="2284026" y="2043663"/>
            <a:ext cx="4578895" cy="2031055"/>
          </a:xfrm>
          <a:prstGeom prst="rect">
            <a:avLst/>
          </a:prstGeom>
        </p:spPr>
        <p:txBody>
          <a:bodyPr spcFirstLastPara="1" lIns="91425" tIns="45700" rIns="91425" bIns="45700" anchorCtr="0">
            <a:normAutofit/>
          </a:bodyPr>
          <a:lstStyle/>
          <a:p>
            <a:pPr marL="0" lvl="0" indent="0" rtl="1">
              <a:spcBef>
                <a:spcPts val="0"/>
              </a:spcBef>
              <a:spcAft>
                <a:spcPts val="0"/>
              </a:spcAft>
              <a:buClr>
                <a:srgbClr val="FFFF00"/>
              </a:buClr>
              <a:buSzPts val="7200"/>
              <a:buFont typeface="Arial"/>
              <a:buNone/>
            </a:pPr>
            <a:r>
              <a:rPr lang="he-IL" sz="5100" b="0" i="0" u="none" dirty="0">
                <a:solidFill>
                  <a:srgbClr val="FFFFFF"/>
                </a:solidFill>
                <a:latin typeface="Arial"/>
                <a:ea typeface="Arial"/>
                <a:cs typeface="Arial"/>
                <a:sym typeface="Arial"/>
              </a:rPr>
              <a:t>רבייה אל-זוויגית</a:t>
            </a:r>
            <a:br>
              <a:rPr lang="he-IL" sz="5100" b="0" i="0" u="none" dirty="0">
                <a:solidFill>
                  <a:srgbClr val="FFFFFF"/>
                </a:solidFill>
                <a:latin typeface="Arial"/>
                <a:ea typeface="Arial"/>
                <a:cs typeface="Arial"/>
                <a:sym typeface="Arial"/>
              </a:rPr>
            </a:br>
            <a:r>
              <a:rPr lang="he-IL" sz="5100" b="0" i="0" u="none" dirty="0">
                <a:solidFill>
                  <a:srgbClr val="FFFFFF"/>
                </a:solidFill>
                <a:latin typeface="Arial"/>
                <a:ea typeface="Arial"/>
                <a:cs typeface="Arial"/>
                <a:sym typeface="Arial"/>
              </a:rPr>
              <a:t>(אל-מינית)</a:t>
            </a:r>
            <a:endParaRPr lang="he-IL" sz="51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7"/>
            <a:ext cx="8229600" cy="19304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chemeClr val="accent2"/>
              </a:buClr>
              <a:buSzPts val="5400"/>
              <a:buFont typeface="Arial"/>
              <a:buNone/>
            </a:pPr>
            <a:r>
              <a:rPr lang="he-IL" sz="5400" b="1" i="0" u="none">
                <a:solidFill>
                  <a:schemeClr val="accent2"/>
                </a:solidFill>
                <a:latin typeface="Arial"/>
                <a:ea typeface="Arial"/>
                <a:cs typeface="Arial"/>
                <a:sym typeface="Arial"/>
              </a:rPr>
              <a:t>חלוקת התא לשניים – אמבה</a:t>
            </a:r>
            <a:br>
              <a:rPr lang="he-IL" sz="5400" b="1" i="0" u="none">
                <a:solidFill>
                  <a:schemeClr val="accent2"/>
                </a:solidFill>
                <a:latin typeface="Arial"/>
                <a:ea typeface="Arial"/>
                <a:cs typeface="Arial"/>
                <a:sym typeface="Arial"/>
              </a:rPr>
            </a:br>
            <a:r>
              <a:rPr lang="he-IL" sz="3200" b="0" i="0" u="none">
                <a:solidFill>
                  <a:schemeClr val="accent2"/>
                </a:solidFill>
                <a:latin typeface="Arial"/>
                <a:ea typeface="Arial"/>
                <a:cs typeface="Arial"/>
                <a:sym typeface="Arial"/>
              </a:rPr>
              <a:t>תא היצור מתחלק לשניים בתהליך המיטוזה</a:t>
            </a:r>
            <a:endParaRPr lang="he-IL"/>
          </a:p>
        </p:txBody>
      </p:sp>
      <p:pic>
        <p:nvPicPr>
          <p:cNvPr id="128" name="Google Shape;128;p19"/>
          <p:cNvPicPr preferRelativeResize="0">
            <a:picLocks noGrp="1"/>
          </p:cNvPicPr>
          <p:nvPr>
            <p:ph idx="1"/>
          </p:nvPr>
        </p:nvPicPr>
        <p:blipFill rotWithShape="1">
          <a:blip r:embed="rId3">
            <a:alphaModFix/>
          </a:blip>
          <a:srcRect/>
          <a:stretch/>
        </p:blipFill>
        <p:spPr>
          <a:xfrm>
            <a:off x="323850" y="2565400"/>
            <a:ext cx="8229600" cy="3057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77" name="Rectangle 7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82" name="Oval 81">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Google Shape;133;p20"/>
          <p:cNvSpPr txBox="1">
            <a:spLocks noGrp="1"/>
          </p:cNvSpPr>
          <p:nvPr>
            <p:ph type="title"/>
          </p:nvPr>
        </p:nvSpPr>
        <p:spPr>
          <a:xfrm>
            <a:off x="473202" y="684915"/>
            <a:ext cx="7434851" cy="1951075"/>
          </a:xfrm>
          <a:prstGeom prst="rect">
            <a:avLst/>
          </a:prstGeom>
          <a:noFill/>
        </p:spPr>
        <p:txBody>
          <a:bodyPr spcFirstLastPara="1" lIns="91425" tIns="45700" rIns="91425" bIns="45700" anchor="t" anchorCtr="0">
            <a:normAutofit/>
          </a:bodyPr>
          <a:lstStyle/>
          <a:p>
            <a:pPr marL="0" lvl="0" indent="0" algn="ctr" rtl="1">
              <a:spcBef>
                <a:spcPts val="0"/>
              </a:spcBef>
              <a:spcAft>
                <a:spcPts val="0"/>
              </a:spcAft>
              <a:buClr>
                <a:srgbClr val="CC3300"/>
              </a:buClr>
              <a:buSzPts val="5400"/>
              <a:buFont typeface="Arial"/>
              <a:buNone/>
            </a:pPr>
            <a:r>
              <a:rPr lang="he-IL" sz="2600" b="1" i="0" u="none" dirty="0">
                <a:solidFill>
                  <a:schemeClr val="bg1"/>
                </a:solidFill>
                <a:latin typeface="Arial"/>
                <a:ea typeface="Arial"/>
                <a:cs typeface="Arial"/>
                <a:sym typeface="Arial"/>
              </a:rPr>
              <a:t>הנצה – הידרה</a:t>
            </a:r>
            <a:br>
              <a:rPr lang="he-IL" sz="2600" b="1" i="0" u="none" dirty="0">
                <a:solidFill>
                  <a:schemeClr val="bg1"/>
                </a:solidFill>
                <a:latin typeface="Arial"/>
                <a:ea typeface="Arial"/>
                <a:cs typeface="Arial"/>
                <a:sym typeface="Arial"/>
              </a:rPr>
            </a:br>
            <a:r>
              <a:rPr lang="he-IL" sz="2600" b="0" i="0" u="none" dirty="0">
                <a:solidFill>
                  <a:schemeClr val="bg1"/>
                </a:solidFill>
                <a:latin typeface="Arial"/>
                <a:ea typeface="Arial"/>
                <a:cs typeface="Arial"/>
                <a:sym typeface="Arial"/>
              </a:rPr>
              <a:t>נוצר "ניצן" מהדופן, הניצן מתפתח </a:t>
            </a:r>
            <a:r>
              <a:rPr lang="he-IL" sz="2600" b="0" i="0" u="none" dirty="0" err="1">
                <a:solidFill>
                  <a:schemeClr val="bg1"/>
                </a:solidFill>
                <a:latin typeface="Arial"/>
                <a:ea typeface="Arial"/>
                <a:cs typeface="Arial"/>
                <a:sym typeface="Arial"/>
              </a:rPr>
              <a:t>להידרה</a:t>
            </a:r>
            <a:r>
              <a:rPr lang="he-IL" sz="2600" b="0" i="0" u="none" dirty="0">
                <a:solidFill>
                  <a:schemeClr val="bg1"/>
                </a:solidFill>
                <a:latin typeface="Arial"/>
                <a:ea typeface="Arial"/>
                <a:cs typeface="Arial"/>
                <a:sym typeface="Arial"/>
              </a:rPr>
              <a:t> קטנה, הניתקת בבוא הזמן והופכת ליצור עצמאי</a:t>
            </a:r>
            <a:endParaRPr lang="he-IL" sz="2600" dirty="0">
              <a:solidFill>
                <a:schemeClr val="bg1"/>
              </a:solidFill>
            </a:endParaRPr>
          </a:p>
        </p:txBody>
      </p:sp>
      <p:sp>
        <p:nvSpPr>
          <p:cNvPr id="89" name="Rectangle 8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92" name="Straight Connector 9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34" name="Google Shape;134;p20"/>
          <p:cNvPicPr preferRelativeResize="0">
            <a:picLocks/>
          </p:cNvPicPr>
          <p:nvPr/>
        </p:nvPicPr>
        <p:blipFill rotWithShape="1">
          <a:blip r:embed="rId3"/>
          <a:srcRect r="11000" b="1"/>
          <a:stretch/>
        </p:blipFill>
        <p:spPr>
          <a:xfrm>
            <a:off x="472228" y="2708781"/>
            <a:ext cx="8136047" cy="3496632"/>
          </a:xfrm>
          <a:prstGeom prst="rect">
            <a:avLst/>
          </a:prstGeom>
          <a:noFill/>
        </p:spPr>
      </p:pic>
      <p:grpSp>
        <p:nvGrpSpPr>
          <p:cNvPr id="105" name="Group 10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2906481"/>
            <a:ext cx="304800" cy="322326"/>
            <a:chOff x="215328" y="-46937"/>
            <a:chExt cx="304800" cy="2773841"/>
          </a:xfrm>
        </p:grpSpPr>
        <p:cxnSp>
          <p:nvCxnSpPr>
            <p:cNvPr id="106" name="Straight Connector 10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979</Words>
  <Application>Microsoft Office PowerPoint</Application>
  <PresentationFormat>‫הצגה על המסך (4:3)</PresentationFormat>
  <Paragraphs>137</Paragraphs>
  <Slides>56</Slides>
  <Notes>46</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56</vt:i4>
      </vt:variant>
    </vt:vector>
  </HeadingPairs>
  <TitlesOfParts>
    <vt:vector size="62" baseType="lpstr">
      <vt:lpstr>Arial</vt:lpstr>
      <vt:lpstr>Calibri</vt:lpstr>
      <vt:lpstr>Calibri Light</vt:lpstr>
      <vt:lpstr>Times New Roman</vt:lpstr>
      <vt:lpstr>Office Theme</vt:lpstr>
      <vt:lpstr>1_Office Theme</vt:lpstr>
      <vt:lpstr>מצגת של PowerPoint‏</vt:lpstr>
      <vt:lpstr>רבייה בעולם החי והצומח</vt:lpstr>
      <vt:lpstr>מצגת של PowerPoint‏</vt:lpstr>
      <vt:lpstr>מצגת של PowerPoint‏</vt:lpstr>
      <vt:lpstr>מצגת של PowerPoint‏</vt:lpstr>
      <vt:lpstr>מצגת של PowerPoint‏</vt:lpstr>
      <vt:lpstr>רבייה אל-זוויגית (אל-מינית)</vt:lpstr>
      <vt:lpstr>חלוקת התא לשניים – אמבה תא היצור מתחלק לשניים בתהליך המיטוזה</vt:lpstr>
      <vt:lpstr>הנצה – הידרה נוצר "ניצן" מהדופן, הניצן מתפתח להידרה קטנה, הניתקת בבוא הזמן והופכת ליצור עצמאי</vt:lpstr>
      <vt:lpstr>דרכי רבייה אל־זוויגית בצמחים: שלוחות</vt:lpstr>
      <vt:lpstr>דרכי רבייה אל־זוויגית בצמחים: פקעות ובצלים</vt:lpstr>
      <vt:lpstr>דרכי רבייה אל־זוויגית בצמחים: פקעות ובצלים</vt:lpstr>
      <vt:lpstr>דרכי רבייה אל־זוויגית בצמחים: ייחורים</vt:lpstr>
      <vt:lpstr>רבייה אל־זוויגית בבעלי חיים רב תאיים: הנצה</vt:lpstr>
      <vt:lpstr>רבייה זוויגית (מינית)</vt:lpstr>
      <vt:lpstr>רבייה זוויגית - כללי</vt:lpstr>
      <vt:lpstr>רבייה זוויגית בצמחים</vt:lpstr>
      <vt:lpstr>אברי המין בפרח</vt:lpstr>
      <vt:lpstr>גרגרי אבקה</vt:lpstr>
      <vt:lpstr>ביצית</vt:lpstr>
      <vt:lpstr>האבקה על-ידי רוח</vt:lpstr>
      <vt:lpstr>פרחים המואבקים  על-ידי בעלי-חיים</vt:lpstr>
      <vt:lpstr>מצגת של PowerPoint‏</vt:lpstr>
      <vt:lpstr>מצגת של PowerPoint‏</vt:lpstr>
      <vt:lpstr>מצגת של PowerPoint‏</vt:lpstr>
      <vt:lpstr>מצגת של PowerPoint‏</vt:lpstr>
      <vt:lpstr>מצגת של PowerPoint‏</vt:lpstr>
      <vt:lpstr>גרגר האבקה והנחשון המתפתח ממנו</vt:lpstr>
      <vt:lpstr>הפצת פירות וזרעים</vt:lpstr>
      <vt:lpstr>הפצת פירות וזרעים באמצעות הרוח</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הפצת פירות וזרעים באמצעות בעלי-חיים</vt:lpstr>
      <vt:lpstr>בתוך גופם של בעלי חיים</vt:lpstr>
      <vt:lpstr>מצגת של PowerPoint‏</vt:lpstr>
      <vt:lpstr>מצגת של PowerPoint‏</vt:lpstr>
      <vt:lpstr>מצגת של PowerPoint‏</vt:lpstr>
      <vt:lpstr>על גופם של בעלי חיים</vt:lpstr>
      <vt:lpstr>מצגת של PowerPoint‏</vt:lpstr>
      <vt:lpstr>מצגת של PowerPoint‏</vt:lpstr>
      <vt:lpstr>פירות המפיצים  את עצמם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efratyak</dc:creator>
  <cp:lastModifiedBy>efratyak</cp:lastModifiedBy>
  <cp:revision>1</cp:revision>
  <dcterms:created xsi:type="dcterms:W3CDTF">2021-02-09T07:18:07Z</dcterms:created>
  <dcterms:modified xsi:type="dcterms:W3CDTF">2021-02-09T07:18:15Z</dcterms:modified>
</cp:coreProperties>
</file>