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95" r:id="rId9"/>
    <p:sldId id="285" r:id="rId10"/>
    <p:sldId id="288" r:id="rId11"/>
    <p:sldId id="287" r:id="rId12"/>
    <p:sldId id="286" r:id="rId13"/>
    <p:sldId id="263" r:id="rId14"/>
    <p:sldId id="264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66" r:id="rId32"/>
    <p:sldId id="267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998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3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28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953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951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122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16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21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13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84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26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897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6F25-27E6-4184-91AF-40225FE8390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984F-B26A-4991-8AA7-57DEA2848F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96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acikvCSIcU" TargetMode="External"/><Relationship Id="rId4" Type="http://schemas.openxmlformats.org/officeDocument/2006/relationships/hyperlink" Target="https://www.youtube.com/watch?v=vLzAkyb6Cz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lang/he/alexander_tsiaras_conception_to_birth_visualized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uact=8&amp;ved=0CAcQjRw&amp;url=http://www.yoledet.co.il/complications-entrance.asp&amp;ei=XKh9VOHZJ4XsaMmLgtAP&amp;bvm=bv.80642063,d.bGQ&amp;psig=AFQjCNHYXeTVW0B3HBko2hdIEP0LQCT8nA&amp;ust=141760762094598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hyperlink" Target="http://www.mako.co.il/culture-tv/local/Article-1adff1424a5e141006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hyperlink" Target="http://www.youtube.com/watch?v=PJjU3v0Lahk" TargetMode="External"/><Relationship Id="rId4" Type="http://schemas.openxmlformats.org/officeDocument/2006/relationships/hyperlink" Target="http://www.mako.co.il/home-family-kids/healthcare/Article-b9079e402374031006.ht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rVmDgh4v4" TargetMode="External"/><Relationship Id="rId2" Type="http://schemas.openxmlformats.org/officeDocument/2006/relationships/hyperlink" Target="https://www.youtube.com/watch?v=fO4UWj01Gx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109063" y="332656"/>
            <a:ext cx="48061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6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מערכת הרבייה</a:t>
            </a:r>
            <a:endParaRPr lang="en-US" sz="6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cience.lotsoflessons.com/humanbody/science_reproductive_system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3" y="1196752"/>
            <a:ext cx="6172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sgav.galil.k12.il/new/files/mada/images/x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15693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1547664" y="260648"/>
            <a:ext cx="2242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/>
              <a:t>כרומוזום</a:t>
            </a:r>
          </a:p>
        </p:txBody>
      </p:sp>
      <p:sp>
        <p:nvSpPr>
          <p:cNvPr id="5" name="מלבן 4"/>
          <p:cNvSpPr/>
          <p:nvPr/>
        </p:nvSpPr>
        <p:spPr>
          <a:xfrm>
            <a:off x="467544" y="93181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/>
              <a:t>מבנה בו מאורגן הדנ"א בתוך גרעין התא (לפני חלוקת התא)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2555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תסמונות כרומוזומליות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244183" y="1340768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תסמונת דאון</a:t>
            </a:r>
          </a:p>
        </p:txBody>
      </p:sp>
      <p:sp>
        <p:nvSpPr>
          <p:cNvPr id="4" name="מלבן 3"/>
          <p:cNvSpPr/>
          <p:nvPr/>
        </p:nvSpPr>
        <p:spPr>
          <a:xfrm>
            <a:off x="3707904" y="1340768"/>
            <a:ext cx="3600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 smtClean="0"/>
              <a:t>שלושה </a:t>
            </a:r>
            <a:r>
              <a:rPr lang="he-IL" dirty="0"/>
              <a:t>עותקים של כרומוזום מספר </a:t>
            </a:r>
            <a:r>
              <a:rPr lang="he-IL" dirty="0" smtClean="0"/>
              <a:t>21</a:t>
            </a:r>
            <a:endParaRPr lang="he-IL" dirty="0"/>
          </a:p>
        </p:txBody>
      </p:sp>
      <p:pic>
        <p:nvPicPr>
          <p:cNvPr id="20482" name="Picture 2" descr="https://encrypted-tbn1.gstatic.com/images?q=tbn:ANd9GcSB9Mo41zC79-xWgNxE1XRH6mX-jzVTkU1ohiv8XOJaWw0-LQu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2555776" y="174512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בעלי</a:t>
            </a:r>
            <a:r>
              <a:rPr lang="he-IL" dirty="0"/>
              <a:t> פיגור שכלי, מאפייני מראה ייחודיים והפרעות בריאותיות שונות</a:t>
            </a:r>
          </a:p>
        </p:txBody>
      </p:sp>
      <p:sp>
        <p:nvSpPr>
          <p:cNvPr id="6" name="מלבן 5"/>
          <p:cNvSpPr/>
          <p:nvPr/>
        </p:nvSpPr>
        <p:spPr>
          <a:xfrm>
            <a:off x="6983514" y="3177535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תסמונת אדוארדס</a:t>
            </a:r>
            <a:endParaRPr lang="he-IL" dirty="0"/>
          </a:p>
        </p:txBody>
      </p:sp>
      <p:pic>
        <p:nvPicPr>
          <p:cNvPr id="20484" name="Picture 4" descr="http://f.nanafiles.co.il/upload/Xternal/IsraBlog/15/84/76/768415/posts/26451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7" y="321297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2286000" y="3570073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הלוקים </a:t>
            </a:r>
            <a:r>
              <a:rPr lang="he-IL" dirty="0"/>
              <a:t>במחלה מאופיינים בפיגור שכלי, בעורף בולט, לסת תחתונה </a:t>
            </a:r>
            <a:r>
              <a:rPr lang="he-IL" dirty="0" err="1"/>
              <a:t>קטנה,אוזניים</a:t>
            </a:r>
            <a:r>
              <a:rPr lang="he-IL" dirty="0"/>
              <a:t> נמוכות, עיניים רחוקות, </a:t>
            </a:r>
            <a:r>
              <a:rPr lang="he-IL" dirty="0" smtClean="0"/>
              <a:t>כף </a:t>
            </a:r>
            <a:r>
              <a:rPr lang="he-IL" dirty="0"/>
              <a:t>רגל שטוחה, </a:t>
            </a:r>
            <a:r>
              <a:rPr lang="he-IL" dirty="0" err="1"/>
              <a:t>פולידקטיליה</a:t>
            </a:r>
            <a:r>
              <a:rPr lang="he-IL" dirty="0"/>
              <a:t> (יותר מחמש אצבעות ביד) ,שפה שסועה, פגמים בלב </a:t>
            </a:r>
            <a:r>
              <a:rPr lang="he-IL" dirty="0" err="1"/>
              <a:t>מיקרוצפלוס</a:t>
            </a:r>
            <a:r>
              <a:rPr lang="he-IL" dirty="0"/>
              <a:t> (ראש קטן) ופגמים בכליות.</a:t>
            </a:r>
          </a:p>
        </p:txBody>
      </p:sp>
      <p:sp>
        <p:nvSpPr>
          <p:cNvPr id="8" name="מלבן 7"/>
          <p:cNvSpPr/>
          <p:nvPr/>
        </p:nvSpPr>
        <p:spPr>
          <a:xfrm>
            <a:off x="6910974" y="5303089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תסמונת קליינפלטר</a:t>
            </a:r>
          </a:p>
        </p:txBody>
      </p:sp>
      <p:sp>
        <p:nvSpPr>
          <p:cNvPr id="9" name="מלבן 8"/>
          <p:cNvSpPr/>
          <p:nvPr/>
        </p:nvSpPr>
        <p:spPr>
          <a:xfrm>
            <a:off x="2555776" y="5303089"/>
            <a:ext cx="423021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 smtClean="0"/>
              <a:t>בה קיימים </a:t>
            </a:r>
            <a:r>
              <a:rPr lang="he-IL" dirty="0"/>
              <a:t>אצל גבר שני כרומוזומי מין מסוג </a:t>
            </a:r>
            <a:r>
              <a:rPr lang="en-US" dirty="0"/>
              <a:t>X 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3302411" y="3186917"/>
            <a:ext cx="3608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 smtClean="0"/>
              <a:t>שלושה </a:t>
            </a:r>
            <a:r>
              <a:rPr lang="he-IL" dirty="0"/>
              <a:t>עותקים של כרומוזום מספר 18</a:t>
            </a:r>
          </a:p>
        </p:txBody>
      </p:sp>
      <p:sp>
        <p:nvSpPr>
          <p:cNvPr id="11" name="מלבן 10"/>
          <p:cNvSpPr/>
          <p:nvPr/>
        </p:nvSpPr>
        <p:spPr>
          <a:xfrm>
            <a:off x="2987824" y="5708988"/>
            <a:ext cx="5676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נפגעת </a:t>
            </a:r>
            <a:r>
              <a:rPr lang="he-IL" dirty="0"/>
              <a:t>התפתחותה של מערכת המין </a:t>
            </a:r>
            <a:r>
              <a:rPr lang="he-IL" dirty="0" smtClean="0"/>
              <a:t>הזכרית, צינורות </a:t>
            </a:r>
            <a:r>
              <a:rPr lang="he-IL" dirty="0"/>
              <a:t>הזרע אינם מתפתחים כהלכה, ולכן נגרמת פגיעה בייצור הזרע. </a:t>
            </a:r>
            <a:r>
              <a:rPr lang="he-IL" dirty="0" smtClean="0"/>
              <a:t>התפתחות </a:t>
            </a:r>
            <a:r>
              <a:rPr lang="he-IL" dirty="0"/>
              <a:t>אשכים קטנים, איברי מין לא </a:t>
            </a:r>
            <a:r>
              <a:rPr lang="he-IL" dirty="0" smtClean="0"/>
              <a:t>מפותחים.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74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מחזור הוסת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411760" y="126876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http://science.cet.ac.il/science/reproduction/repro2.asp#sub3</a:t>
            </a:r>
            <a:endParaRPr lang="he-IL" dirty="0"/>
          </a:p>
        </p:txBody>
      </p:sp>
      <p:pic>
        <p:nvPicPr>
          <p:cNvPr id="4" name="Picture 2" descr="D:\digital_content\chapt19\art_library\color_art_library\19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86862"/>
            <a:ext cx="5720184" cy="429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615687" y="1608557"/>
            <a:ext cx="2357462" cy="79930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36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הפריה </a:t>
            </a:r>
            <a:endParaRPr lang="he-IL" sz="3600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ComicsH"/>
            </a:endParaRPr>
          </a:p>
          <a:p>
            <a:pPr algn="ctr"/>
            <a:r>
              <a:rPr lang="he-IL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חיצונית</a:t>
            </a:r>
            <a:endParaRPr lang="he-IL" sz="3600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ComicsH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296059" y="1556544"/>
            <a:ext cx="2251224" cy="931069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36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הפריה </a:t>
            </a:r>
            <a:endParaRPr lang="he-IL" sz="3600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ComicsH"/>
            </a:endParaRPr>
          </a:p>
          <a:p>
            <a:pPr algn="ctr"/>
            <a:r>
              <a:rPr lang="he-IL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פנימית</a:t>
            </a:r>
            <a:endParaRPr lang="he-IL" sz="3600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ComicsH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312863" y="400050"/>
            <a:ext cx="5472112" cy="35877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3600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סוגי הפריה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-3206917">
            <a:off x="5033169" y="870744"/>
            <a:ext cx="358775" cy="769937"/>
          </a:xfrm>
          <a:prstGeom prst="downArrow">
            <a:avLst>
              <a:gd name="adj1" fmla="val 50000"/>
              <a:gd name="adj2" fmla="val 536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2572444">
            <a:off x="3479800" y="930275"/>
            <a:ext cx="384175" cy="649288"/>
          </a:xfrm>
          <a:prstGeom prst="downArrow">
            <a:avLst>
              <a:gd name="adj1" fmla="val 50000"/>
              <a:gd name="adj2" fmla="val 42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97413" y="3711575"/>
            <a:ext cx="41433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מפגש תא </a:t>
            </a: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הזרע </a:t>
            </a:r>
            <a:r>
              <a:rPr lang="he-IL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והביצית מחוץ </a:t>
            </a: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לגוף בסביבה לחה.</a:t>
            </a:r>
            <a:r>
              <a:rPr lang="en-US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</a:br>
            <a:endParaRPr lang="en-US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722730" y="5229200"/>
            <a:ext cx="4143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כמות תאי הרבייה המשתתפים גדולה מאוד.</a:t>
            </a:r>
            <a:endParaRPr lang="en-US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31775" y="3711575"/>
            <a:ext cx="42878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</a:t>
            </a:r>
            <a:r>
              <a:rPr lang="he-IL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מפגש תא </a:t>
            </a: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הזרע </a:t>
            </a:r>
            <a:r>
              <a:rPr lang="he-IL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והביצית בתוך </a:t>
            </a: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הגוף של הנקבה, לאחר הזדווגות.</a:t>
            </a:r>
            <a:r>
              <a:rPr lang="en-US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</a:br>
            <a:endParaRPr lang="en-US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04800" y="5367338"/>
            <a:ext cx="4143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כמות תאי הרבייה המשתתפים קטנה יחסית.</a:t>
            </a:r>
            <a:endParaRPr lang="en-US" sz="280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676072" y="2925855"/>
            <a:ext cx="4143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</a:t>
            </a:r>
            <a:r>
              <a:rPr lang="he-IL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בעיקר </a:t>
            </a: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אצל בע"ח ימיים.</a:t>
            </a:r>
            <a:endParaRPr lang="en-US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81921" y="2903630"/>
            <a:ext cx="4143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</a:t>
            </a:r>
            <a:r>
              <a:rPr lang="he-IL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בעיקר </a:t>
            </a:r>
            <a:r>
              <a:rPr lang="he-IL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אצל בע"ח יבשתיים.</a:t>
            </a:r>
            <a:endParaRPr lang="en-US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904081" y="428625"/>
            <a:ext cx="6913562" cy="863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latin typeface="ComicsH"/>
              </a:rPr>
              <a:t>הזדווגות </a:t>
            </a:r>
            <a:r>
              <a:rPr lang="he-IL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latin typeface="ComicsH"/>
              </a:rPr>
              <a:t>לצורך </a:t>
            </a:r>
            <a:r>
              <a:rPr lang="he-I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latin typeface="ComicsH"/>
              </a:rPr>
              <a:t>הפריה פנימית</a:t>
            </a:r>
          </a:p>
        </p:txBody>
      </p:sp>
      <p:pic>
        <p:nvPicPr>
          <p:cNvPr id="3" name="Picture 5" descr="פרפרים מזדןןגי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18" y="1508125"/>
            <a:ext cx="2052638" cy="2736850"/>
          </a:xfrm>
          <a:prstGeom prst="rect">
            <a:avLst/>
          </a:prstGeom>
          <a:noFill/>
        </p:spPr>
      </p:pic>
      <p:pic>
        <p:nvPicPr>
          <p:cNvPr id="4" name="Picture 6" descr="חיפושיות הפריה פנימי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3681" y="1579563"/>
            <a:ext cx="2222500" cy="2222500"/>
          </a:xfrm>
          <a:prstGeom prst="rect">
            <a:avLst/>
          </a:prstGeom>
          <a:noFill/>
        </p:spPr>
      </p:pic>
      <p:pic>
        <p:nvPicPr>
          <p:cNvPr id="5" name="Picture 7" descr="צבים הזדווגות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568" y="4244975"/>
            <a:ext cx="2911475" cy="2184400"/>
          </a:xfrm>
          <a:prstGeom prst="rect">
            <a:avLst/>
          </a:prstGeom>
          <a:noFill/>
        </p:spPr>
      </p:pic>
      <p:pic>
        <p:nvPicPr>
          <p:cNvPr id="6" name="Picture 8" descr="חגבים הזדווגות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7331" y="1724025"/>
            <a:ext cx="3384550" cy="2255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5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orms.zoology.wisc.edu/urchins/su_egg_&amp;_spe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31210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bbc.co.uk/health/genes/images/ferti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17145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111625" y="762000"/>
            <a:ext cx="4495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sz="3200" dirty="0">
                <a:cs typeface="Guttman Adii-Light" pitchFamily="2" charset="-79"/>
              </a:rPr>
              <a:t> מיליוני תאי זרע נכנסים אל גוף האישה</a:t>
            </a:r>
          </a:p>
          <a:p>
            <a:pPr>
              <a:spcBef>
                <a:spcPct val="50000"/>
              </a:spcBef>
            </a:pPr>
            <a:endParaRPr lang="he-IL" altLang="he-IL" sz="3200" dirty="0">
              <a:cs typeface="Guttman Adii-Light" pitchFamily="2" charset="-79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sz="3200" dirty="0">
                <a:cs typeface="Guttman Adii-Light" pitchFamily="2" charset="-79"/>
              </a:rPr>
              <a:t> רק כמה מאות מוצאים את דרכם אל החצוצרות</a:t>
            </a:r>
          </a:p>
          <a:p>
            <a:pPr>
              <a:spcBef>
                <a:spcPct val="50000"/>
              </a:spcBef>
            </a:pPr>
            <a:endParaRPr lang="he-IL" altLang="he-IL" sz="2400" dirty="0" smtClean="0">
              <a:cs typeface="Guttman Adii-Light" pitchFamily="2" charset="-79"/>
              <a:hlinkClick r:id="rId4"/>
            </a:endParaRPr>
          </a:p>
          <a:p>
            <a:pPr>
              <a:spcBef>
                <a:spcPct val="50000"/>
              </a:spcBef>
            </a:pPr>
            <a:r>
              <a:rPr lang="he-IL" altLang="he-IL" sz="2400" dirty="0" smtClean="0">
                <a:cs typeface="Guttman Adii-Light" pitchFamily="2" charset="-79"/>
                <a:hlinkClick r:id="rId4"/>
              </a:rPr>
              <a:t>הפרייה – </a:t>
            </a:r>
            <a:r>
              <a:rPr lang="he-IL" altLang="he-IL" sz="2400" dirty="0" err="1" smtClean="0">
                <a:cs typeface="Guttman Adii-Light" pitchFamily="2" charset="-79"/>
                <a:hlinkClick r:id="rId4"/>
              </a:rPr>
              <a:t>הדמייה</a:t>
            </a:r>
            <a:r>
              <a:rPr lang="he-IL" altLang="he-IL" sz="2400" dirty="0" smtClean="0">
                <a:cs typeface="Guttman Adii-Light" pitchFamily="2" charset="-79"/>
                <a:hlinkClick r:id="rId4"/>
              </a:rPr>
              <a:t> ממוחשבת</a:t>
            </a:r>
            <a:endParaRPr lang="he-IL" altLang="he-IL" sz="2400" dirty="0" smtClean="0">
              <a:cs typeface="Guttman Adii-Light" pitchFamily="2" charset="-79"/>
            </a:endParaRPr>
          </a:p>
          <a:p>
            <a:pPr>
              <a:spcBef>
                <a:spcPct val="50000"/>
              </a:spcBef>
            </a:pPr>
            <a:endParaRPr lang="he-IL" altLang="he-IL" sz="2400" dirty="0">
              <a:cs typeface="Guttman Adii-Light" pitchFamily="2" charset="-79"/>
            </a:endParaRPr>
          </a:p>
          <a:p>
            <a:pPr>
              <a:spcBef>
                <a:spcPct val="50000"/>
              </a:spcBef>
            </a:pPr>
            <a:r>
              <a:rPr lang="he-IL" altLang="he-IL" sz="2400" dirty="0" smtClean="0">
                <a:cs typeface="Guttman Adii-Light" pitchFamily="2" charset="-79"/>
                <a:hlinkClick r:id="rId5"/>
              </a:rPr>
              <a:t>סרטון נוסף</a:t>
            </a:r>
            <a:endParaRPr lang="he-IL" altLang="he-IL" sz="2400" dirty="0" smtClean="0">
              <a:cs typeface="Guttman Adii-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49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fairmanstudios.com/images/fertil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292475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63888" y="1219200"/>
            <a:ext cx="5122912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28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הפריה באדם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dirty="0"/>
              <a:t> הזקיק תופח והביצית נדחפת לכיוון דופן השחלה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dirty="0"/>
              <a:t> הביצית משתחררת אל החצוצרה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dirty="0"/>
              <a:t> הפריית הביצית ע"י תא זרע אחד.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dirty="0"/>
              <a:t> זיגוטה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dirty="0"/>
              <a:t> התחלקות תאים ונדידה אל </a:t>
            </a:r>
            <a:r>
              <a:rPr lang="he-IL" altLang="he-IL" dirty="0" smtClean="0"/>
              <a:t>הרחם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e-IL" altLang="he-IL" dirty="0"/>
          </a:p>
          <a:p>
            <a:pPr>
              <a:spcBef>
                <a:spcPct val="50000"/>
              </a:spcBef>
              <a:buFontTx/>
              <a:buChar char="•"/>
            </a:pPr>
            <a:endParaRPr lang="he-IL" altLang="he-IL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he-IL" altLang="he-IL" dirty="0"/>
          </a:p>
          <a:p>
            <a:pPr>
              <a:spcBef>
                <a:spcPct val="50000"/>
              </a:spcBef>
              <a:buFontTx/>
              <a:buChar char="•"/>
            </a:pPr>
            <a:endParaRPr lang="he-IL" altLang="he-IL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dirty="0" smtClean="0"/>
              <a:t>משלב ההפריה ועד הלידה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u="sng" dirty="0">
                <a:hlinkClick r:id="rId3"/>
              </a:rPr>
              <a:t>http://www.ted.com/talks/lang/he/alexander_tsiaras_conception_to_birth_visualized.html</a:t>
            </a:r>
            <a:endParaRPr lang="he-IL" altLang="he-IL" dirty="0"/>
          </a:p>
          <a:p>
            <a:pPr>
              <a:spcBef>
                <a:spcPct val="50000"/>
              </a:spcBef>
            </a:pPr>
            <a:r>
              <a:rPr lang="he-IL" altLang="he-IL" dirty="0"/>
              <a:t> </a:t>
            </a: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5031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uc.edu/depts/biology/dev/sper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892925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60198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2800">
                <a:cs typeface="Guttman Adii-Light" pitchFamily="2" charset="-79"/>
              </a:rPr>
              <a:t>כולם מנסים את מזלם</a:t>
            </a:r>
            <a:endParaRPr lang="en-US" altLang="he-IL" sz="2800">
              <a:cs typeface="Guttman Adii-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99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w-cpc.org/pictures/ovum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705600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52600" y="518160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2800">
                <a:cs typeface="Guttman Adii-Light" pitchFamily="2" charset="-79"/>
              </a:rPr>
              <a:t>אך רק תא זרע אחד "יזכה" להפרות את תא הביצה</a:t>
            </a:r>
            <a:endParaRPr lang="en-US" altLang="he-IL" sz="2800">
              <a:cs typeface="Guttman Adii-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59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un.science.wayne.edu/~jram/zmfe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069013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4800600"/>
            <a:ext cx="7772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לאחר שתא הזרע נכנס אל תא הביצה, ישנו שינוי כימי בתא הביצה שאינו מאפשר חדירת תאי זרע אחרים אל תא הביצה.</a:t>
            </a:r>
          </a:p>
          <a:p>
            <a:pPr algn="ctr">
              <a:spcBef>
                <a:spcPct val="50000"/>
              </a:spcBef>
            </a:pPr>
            <a:r>
              <a:rPr lang="he-IL" altLang="he-IL" b="1">
                <a:effectLst>
                  <a:outerShdw blurRad="38100" dist="38100" dir="2700000" algn="tl">
                    <a:srgbClr val="FFFFFF"/>
                  </a:outerShdw>
                </a:effectLst>
                <a:cs typeface="Guttman Adii-Light" pitchFamily="2" charset="-79"/>
              </a:rPr>
              <a:t>הסתיים תהליך ההפריה</a:t>
            </a:r>
            <a:endParaRPr lang="en-US" altLang="he-IL" b="1">
              <a:effectLst>
                <a:outerShdw blurRad="38100" dist="38100" dir="2700000" algn="tl">
                  <a:srgbClr val="FFFFFF"/>
                </a:outerShdw>
              </a:effectLst>
              <a:cs typeface="Guttman Adii-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55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pochtimes.co.il/news/images/stories/2007d3/health/eggs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8556" y="4867275"/>
            <a:ext cx="2381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9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02" name="Rectangle 30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rgbClr val="A38D77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AE8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AE8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100" name="AutoShape 28" descr="URBBANND"/>
            <p:cNvSpPr>
              <a:spLocks noChangeAspect="1" noChangeArrowheads="1"/>
            </p:cNvSpPr>
            <p:nvPr/>
          </p:nvSpPr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3096" name="Picture 24" descr="revianib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5943600" cy="5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762000" y="304800"/>
            <a:ext cx="7772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9pPr>
          </a:lstStyle>
          <a:p>
            <a:r>
              <a:rPr lang="he-IL" altLang="he-IL" b="1">
                <a:solidFill>
                  <a:schemeClr val="tx1"/>
                </a:solidFill>
                <a:latin typeface="Arial" charset="0"/>
                <a:cs typeface="Arial" charset="0"/>
              </a:rPr>
              <a:t>מערכת רבייה נקבית</a:t>
            </a:r>
            <a:endParaRPr lang="he-IL" altLang="he-IL">
              <a:solidFill>
                <a:schemeClr val="tx1"/>
              </a:solidFill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800600" y="3429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2000" b="1">
                <a:latin typeface="Arial" charset="0"/>
                <a:cs typeface="Arial" charset="0"/>
              </a:rPr>
              <a:t>שחלה</a:t>
            </a:r>
            <a:endParaRPr lang="he-IL" altLang="he-IL"/>
          </a:p>
        </p:txBody>
      </p:sp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 rot="3651485">
            <a:off x="5510212" y="2109788"/>
            <a:ext cx="1177925" cy="1073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Pour">
              <a:avLst>
                <a:gd name="adj1" fmla="val 9923355"/>
                <a:gd name="adj2" fmla="val 62639"/>
              </a:avLst>
            </a:prstTxWarp>
          </a:bodyPr>
          <a:lstStyle/>
          <a:p>
            <a:pPr algn="ctr"/>
            <a:r>
              <a:rPr lang="he-IL" sz="14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latin typeface="Arial Black"/>
              </a:rPr>
              <a:t>צינור הביצים(חצוצרה)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505200" y="236220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2000" b="1" dirty="0">
                <a:latin typeface="Arial" charset="0"/>
                <a:cs typeface="Arial" charset="0"/>
              </a:rPr>
              <a:t>חלל הרחם</a:t>
            </a:r>
            <a:endParaRPr lang="he-IL" altLang="he-IL" dirty="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 rot="-17367524">
            <a:off x="2735528" y="2813122"/>
            <a:ext cx="738664" cy="74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rot="10800000"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b="1" dirty="0">
                <a:latin typeface="Arial" charset="0"/>
                <a:cs typeface="Arial" charset="0"/>
              </a:rPr>
              <a:t>דופן הרחם</a:t>
            </a:r>
            <a:endParaRPr lang="he-IL" altLang="he-IL" dirty="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 rot="-1625183">
            <a:off x="3200400" y="4920734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latin typeface="Arial" charset="0"/>
                <a:cs typeface="Arial" charset="0"/>
              </a:rPr>
              <a:t>נרתיק</a:t>
            </a:r>
            <a:endParaRPr lang="he-IL" altLang="he-IL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124200" y="601980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2000">
                <a:latin typeface="Arial" charset="0"/>
                <a:cs typeface="Arial" charset="0"/>
              </a:rPr>
              <a:t>פתח</a:t>
            </a:r>
            <a:r>
              <a:rPr lang="he-IL" altLang="he-IL">
                <a:latin typeface="Arial" charset="0"/>
                <a:cs typeface="Arial" charset="0"/>
              </a:rPr>
              <a:t> </a:t>
            </a:r>
            <a:r>
              <a:rPr lang="he-IL" altLang="he-IL" sz="2000">
                <a:latin typeface="Arial" charset="0"/>
                <a:cs typeface="Arial" charset="0"/>
              </a:rPr>
              <a:t>המין</a:t>
            </a:r>
            <a:endParaRPr lang="he-IL" altLang="he-IL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3886200" y="3886200"/>
            <a:ext cx="1143000" cy="3048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800600" y="396240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>
                <a:latin typeface="Arial" charset="0"/>
                <a:cs typeface="Arial" charset="0"/>
              </a:rPr>
              <a:t>צוואר הרחם</a:t>
            </a:r>
            <a:endParaRPr lang="he-IL" altLang="he-IL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934200" y="647700"/>
            <a:ext cx="2209800" cy="1628800"/>
          </a:xfrm>
          <a:prstGeom prst="wedgeRectCallout">
            <a:avLst>
              <a:gd name="adj1" fmla="val -72175"/>
              <a:gd name="adj2" fmla="val 74655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he-IL" altLang="he-IL" sz="1400" dirty="0" smtClean="0">
                <a:latin typeface="Arial" charset="0"/>
                <a:cs typeface="Arial" charset="0"/>
              </a:rPr>
              <a:t>אינו </a:t>
            </a:r>
            <a:r>
              <a:rPr lang="he-IL" altLang="he-IL" sz="1400" dirty="0">
                <a:latin typeface="Arial" charset="0"/>
                <a:cs typeface="Arial" charset="0"/>
              </a:rPr>
              <a:t>מחובר </a:t>
            </a:r>
            <a:r>
              <a:rPr lang="he-IL" altLang="he-IL" sz="1400" dirty="0" smtClean="0">
                <a:latin typeface="Arial" charset="0"/>
                <a:cs typeface="Arial" charset="0"/>
              </a:rPr>
              <a:t>לשחלה. דמוי משפך.</a:t>
            </a:r>
            <a:endParaRPr lang="he-IL" altLang="he-IL" dirty="0"/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he-IL" altLang="he-IL" sz="1400" dirty="0">
                <a:latin typeface="Arial" charset="0"/>
                <a:cs typeface="Arial" charset="0"/>
              </a:rPr>
              <a:t>צינור המוביל את </a:t>
            </a:r>
            <a:r>
              <a:rPr lang="he-IL" altLang="he-IL" sz="1400" dirty="0" smtClean="0">
                <a:latin typeface="Arial" charset="0"/>
                <a:cs typeface="Arial" charset="0"/>
              </a:rPr>
              <a:t>הביציות.</a:t>
            </a:r>
            <a:endParaRPr lang="he-IL" altLang="he-IL" dirty="0"/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he-IL" altLang="he-IL" sz="1400" dirty="0">
                <a:latin typeface="Arial" charset="0"/>
                <a:cs typeface="Arial" charset="0"/>
              </a:rPr>
              <a:t>הצינורות נמשכים עד לרחם ומתחברים אליו.</a:t>
            </a:r>
            <a:endParaRPr lang="he-IL" altLang="he-IL" dirty="0"/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he-IL" altLang="he-IL" sz="1400" dirty="0">
                <a:latin typeface="Arial" charset="0"/>
                <a:cs typeface="Arial" charset="0"/>
              </a:rPr>
              <a:t>בחצוצרה מתרחשת ההפריה.</a:t>
            </a:r>
            <a:endParaRPr lang="he-IL" altLang="he-IL" dirty="0"/>
          </a:p>
          <a:p>
            <a:endParaRPr lang="he-IL" altLang="he-IL" dirty="0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399429" y="5448300"/>
            <a:ext cx="1447800" cy="1143000"/>
          </a:xfrm>
          <a:prstGeom prst="wedgeRectCallout">
            <a:avLst>
              <a:gd name="adj1" fmla="val -5939"/>
              <a:gd name="adj2" fmla="val -158129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he-IL" altLang="he-IL" sz="1400" b="1" dirty="0" smtClean="0">
                <a:latin typeface="Arial" charset="0"/>
                <a:cs typeface="Arial" charset="0"/>
              </a:rPr>
              <a:t>בחלקו </a:t>
            </a:r>
            <a:r>
              <a:rPr lang="he-IL" altLang="he-IL" sz="1400" b="1" dirty="0">
                <a:latin typeface="Arial" charset="0"/>
                <a:cs typeface="Arial" charset="0"/>
              </a:rPr>
              <a:t>התחתון של הרחם. שרירי מאד ורוב הזמן סגור היטב.</a:t>
            </a:r>
            <a:endParaRPr lang="he-IL" altLang="he-IL" dirty="0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295400" y="4267200"/>
            <a:ext cx="1447800" cy="762000"/>
          </a:xfrm>
          <a:prstGeom prst="wedgeRectCallout">
            <a:avLst>
              <a:gd name="adj1" fmla="val 100329"/>
              <a:gd name="adj2" fmla="val 68542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he-IL" altLang="he-IL" sz="1400">
                <a:latin typeface="Arial" charset="0"/>
                <a:cs typeface="Arial" charset="0"/>
              </a:rPr>
              <a:t>נרתיק</a:t>
            </a:r>
            <a:r>
              <a:rPr lang="he-IL" altLang="he-IL" sz="1400" b="1">
                <a:latin typeface="Arial" charset="0"/>
                <a:cs typeface="Arial" charset="0"/>
              </a:rPr>
              <a:t> -איבר גמיש ועשוי להתרחב מאד</a:t>
            </a:r>
            <a:endParaRPr lang="he-IL" altLang="he-IL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28600" y="914400"/>
            <a:ext cx="2590800" cy="914400"/>
          </a:xfrm>
          <a:prstGeom prst="wedgeRectCallout">
            <a:avLst>
              <a:gd name="adj1" fmla="val 93565"/>
              <a:gd name="adj2" fmla="val 157120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he-IL" altLang="he-IL" sz="1400">
                <a:latin typeface="Arial" charset="0"/>
                <a:cs typeface="Arial" charset="0"/>
              </a:rPr>
              <a:t>איבר שרירי חלול בגודל אגרוף.</a:t>
            </a:r>
            <a:endParaRPr lang="he-IL" altLang="he-IL"/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he-IL" altLang="he-IL" sz="1400">
                <a:latin typeface="Arial" charset="0"/>
                <a:cs typeface="Arial" charset="0"/>
              </a:rPr>
              <a:t>הוא מותאם לקליטת ביצה מופרת, ובו מתפתח העובר עד לשלב הלידה.</a:t>
            </a:r>
            <a:endParaRPr lang="he-IL" altLang="he-IL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966075" y="251460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altLang="he-IL" sz="2000" b="1" dirty="0">
                <a:cs typeface="Arial" charset="0"/>
              </a:rPr>
              <a:t>חצוצרה</a:t>
            </a:r>
            <a:endParaRPr lang="he-IL" altLang="he-IL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36937" y="4267200"/>
            <a:ext cx="1170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altLang="he-IL" sz="2000" b="1" dirty="0">
                <a:cs typeface="Arial" charset="0"/>
              </a:rPr>
              <a:t>תא </a:t>
            </a:r>
            <a:r>
              <a:rPr lang="he-IL" altLang="he-IL" sz="2000" b="1" dirty="0" smtClean="0">
                <a:cs typeface="Arial" charset="0"/>
              </a:rPr>
              <a:t>ביצית</a:t>
            </a:r>
            <a:endParaRPr lang="he-IL" altLang="he-IL" dirty="0"/>
          </a:p>
        </p:txBody>
      </p:sp>
      <p:pic>
        <p:nvPicPr>
          <p:cNvPr id="27" name="Picture 6" descr="חצוצרה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56" y="2834481"/>
            <a:ext cx="1725843" cy="14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5731937" y="4953000"/>
            <a:ext cx="1905000" cy="1143000"/>
          </a:xfrm>
          <a:prstGeom prst="wedgeRectCallout">
            <a:avLst>
              <a:gd name="adj1" fmla="val -45809"/>
              <a:gd name="adj2" fmla="val -161561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he-IL" altLang="he-IL" sz="1400" dirty="0">
                <a:latin typeface="Arial" charset="0"/>
                <a:cs typeface="Arial" charset="0"/>
              </a:rPr>
              <a:t>לנקבה </a:t>
            </a:r>
            <a:r>
              <a:rPr lang="he-IL" altLang="he-IL" sz="1400" dirty="0" smtClean="0">
                <a:latin typeface="Arial" charset="0"/>
                <a:cs typeface="Arial" charset="0"/>
              </a:rPr>
              <a:t>זוג </a:t>
            </a:r>
            <a:r>
              <a:rPr lang="he-IL" altLang="he-IL" sz="1400" dirty="0">
                <a:latin typeface="Arial" charset="0"/>
                <a:cs typeface="Arial" charset="0"/>
              </a:rPr>
              <a:t>שחלות </a:t>
            </a:r>
            <a:r>
              <a:rPr lang="he-IL" altLang="he-IL" sz="1400" dirty="0" smtClean="0">
                <a:latin typeface="Arial" charset="0"/>
                <a:cs typeface="Arial" charset="0"/>
              </a:rPr>
              <a:t>בחלק </a:t>
            </a:r>
            <a:r>
              <a:rPr lang="he-IL" altLang="he-IL" sz="1400" dirty="0">
                <a:latin typeface="Arial" charset="0"/>
                <a:cs typeface="Arial" charset="0"/>
              </a:rPr>
              <a:t>התחתון של חלל הבטן.</a:t>
            </a:r>
            <a:endParaRPr lang="he-IL" altLang="he-IL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he-IL" altLang="he-IL" sz="1400" dirty="0">
                <a:latin typeface="Arial" charset="0"/>
                <a:cs typeface="Arial" charset="0"/>
              </a:rPr>
              <a:t>בשחלות מתפתחים תאי </a:t>
            </a:r>
            <a:r>
              <a:rPr lang="he-IL" altLang="he-IL" sz="1400" dirty="0" smtClean="0">
                <a:latin typeface="Arial" charset="0"/>
                <a:cs typeface="Arial" charset="0"/>
              </a:rPr>
              <a:t>הביצית.</a:t>
            </a:r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19846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 autoUpdateAnimBg="0"/>
      <p:bldP spid="3082" grpId="0" animBg="1" autoUpdateAnimBg="0"/>
      <p:bldP spid="3081" grpId="0" animBg="1" autoUpdateAnimBg="0"/>
      <p:bldP spid="3079" grpId="0" animBg="1" autoUpdateAnimBg="0"/>
      <p:bldP spid="308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ivf.co.il/new/2-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6511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5029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/>
              <a:t>זיגוטה</a:t>
            </a:r>
            <a:endParaRPr lang="en-US" altLang="he-IL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114800" y="342900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86400" y="5257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/>
              <a:t>2 תאים</a:t>
            </a:r>
            <a:endParaRPr lang="en-US" altLang="he-IL"/>
          </a:p>
        </p:txBody>
      </p:sp>
      <p:sp>
        <p:nvSpPr>
          <p:cNvPr id="6154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219200"/>
          </a:xfrm>
          <a:noFill/>
          <a:ln/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he-IL" altLang="he-IL" sz="2800">
                <a:solidFill>
                  <a:schemeClr val="tx1"/>
                </a:solidFill>
                <a:cs typeface="Guttman Adii-Light" pitchFamily="2" charset="-79"/>
              </a:rPr>
              <a:t>מיד לאחר ההפריה</a:t>
            </a:r>
            <a:br>
              <a:rPr lang="he-IL" altLang="he-IL" sz="2800">
                <a:solidFill>
                  <a:schemeClr val="tx1"/>
                </a:solidFill>
                <a:cs typeface="Guttman Adii-Light" pitchFamily="2" charset="-79"/>
              </a:rPr>
            </a:br>
            <a:r>
              <a:rPr lang="he-IL" altLang="he-IL" sz="2800">
                <a:solidFill>
                  <a:schemeClr val="tx1"/>
                </a:solidFill>
                <a:cs typeface="Guttman Adii-Light" pitchFamily="2" charset="-79"/>
              </a:rPr>
              <a:t>הזיגוטה מתחילה להתחלק,</a:t>
            </a:r>
            <a:br>
              <a:rPr lang="he-IL" altLang="he-IL" sz="2800">
                <a:solidFill>
                  <a:schemeClr val="tx1"/>
                </a:solidFill>
                <a:cs typeface="Guttman Adii-Light" pitchFamily="2" charset="-79"/>
              </a:rPr>
            </a:br>
            <a:r>
              <a:rPr lang="he-IL" altLang="he-IL" sz="2800">
                <a:solidFill>
                  <a:schemeClr val="tx1"/>
                </a:solidFill>
                <a:cs typeface="Guttman Adii-Light" pitchFamily="2" charset="-79"/>
              </a:rPr>
              <a:t>כל תא מתחלק לשניים.</a:t>
            </a:r>
            <a:endParaRPr lang="en-US" altLang="he-IL" sz="2800">
              <a:solidFill>
                <a:schemeClr val="tx1"/>
              </a:solidFill>
              <a:cs typeface="Guttman Adii-Light" pitchFamily="2" charset="-79"/>
            </a:endParaRPr>
          </a:p>
        </p:txBody>
      </p:sp>
      <p:pic>
        <p:nvPicPr>
          <p:cNvPr id="6156" name="Picture 12" descr="zyg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268663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3840163" y="2600325"/>
            <a:ext cx="336550" cy="457200"/>
            <a:chOff x="0" y="0"/>
            <a:chExt cx="212" cy="28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he-IL" altLang="he-IL"/>
                <a:t>  </a:t>
              </a:r>
              <a:endParaRPr lang="he-IL" altLang="he-IL" sz="10100"/>
            </a:p>
          </p:txBody>
        </p:sp>
      </p:grp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3314700" y="2600325"/>
            <a:ext cx="336550" cy="457200"/>
            <a:chOff x="0" y="0"/>
            <a:chExt cx="212" cy="288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he-IL" altLang="he-IL"/>
                <a:t>  </a:t>
              </a:r>
              <a:endParaRPr lang="he-IL" altLang="he-IL" sz="10100"/>
            </a:p>
          </p:txBody>
        </p:sp>
      </p:grp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3503613" y="2600325"/>
            <a:ext cx="336550" cy="457200"/>
            <a:chOff x="0" y="0"/>
            <a:chExt cx="212" cy="288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he-IL" altLang="he-IL"/>
                <a:t>  </a:t>
              </a:r>
              <a:endParaRPr lang="he-IL" altLang="he-IL" sz="10100"/>
            </a:p>
          </p:txBody>
        </p:sp>
      </p:grpSp>
      <p:pic>
        <p:nvPicPr>
          <p:cNvPr id="2060" name="Picture 12" descr="http://www.ivf.co.il/new/8-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124200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3760788" y="2600325"/>
            <a:ext cx="336550" cy="457200"/>
            <a:chOff x="0" y="0"/>
            <a:chExt cx="212" cy="288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he-IL" altLang="he-IL"/>
                <a:t>  </a:t>
              </a:r>
              <a:endParaRPr lang="he-IL" altLang="he-IL" sz="10100"/>
            </a:p>
          </p:txBody>
        </p:sp>
      </p:grpSp>
      <p:pic>
        <p:nvPicPr>
          <p:cNvPr id="2064" name="Picture 16" descr="http://www.ivf.co.il/new/16-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908300" cy="30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486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he-IL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791200" y="5867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/>
              <a:t>16 תאים</a:t>
            </a:r>
            <a:endParaRPr lang="en-US" altLang="he-IL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143000" y="579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/>
              <a:t>8 תאים</a:t>
            </a:r>
            <a:endParaRPr lang="en-US" altLang="he-IL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343400" y="4572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2072" name="Picture 24" descr="http://www.ivf.co.il/new/4c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65760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038600" y="914400"/>
            <a:ext cx="914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/>
              <a:t>4 </a:t>
            </a:r>
          </a:p>
          <a:p>
            <a:pPr algn="ctr">
              <a:spcBef>
                <a:spcPct val="50000"/>
              </a:spcBef>
            </a:pPr>
            <a:r>
              <a:rPr lang="he-IL" altLang="he-IL"/>
              <a:t>תאים</a:t>
            </a:r>
            <a:endParaRPr lang="en-US" altLang="he-IL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2286000" y="27432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2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3640138" y="2600325"/>
            <a:ext cx="336550" cy="457200"/>
            <a:chOff x="0" y="0"/>
            <a:chExt cx="212" cy="28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he-IL" altLang="he-IL"/>
                <a:t>  </a:t>
              </a:r>
              <a:endParaRPr lang="he-IL" altLang="he-IL" sz="10100"/>
            </a:p>
          </p:txBody>
        </p:sp>
      </p:grpSp>
      <p:pic>
        <p:nvPicPr>
          <p:cNvPr id="3076" name="Picture 4" descr="http://www.ivf.co.il/new/Blasts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314166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3892550" y="2600325"/>
            <a:ext cx="336550" cy="457200"/>
            <a:chOff x="0" y="0"/>
            <a:chExt cx="212" cy="288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he-IL" altLang="he-IL"/>
                <a:t>  </a:t>
              </a:r>
              <a:endParaRPr lang="he-IL" altLang="he-IL" sz="10100"/>
            </a:p>
          </p:txBody>
        </p:sp>
      </p:grp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447800" y="5867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/>
              <a:t>גוש תאים (בלסטולה)</a:t>
            </a:r>
            <a:endParaRPr lang="en-US" altLang="he-IL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447800" y="914400"/>
            <a:ext cx="70104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לאחר כשבעה ימים יגיע עובר זעיר אל הדופן הפנימית של הרחם.</a:t>
            </a:r>
          </a:p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העובר ישתרש בדופן הרחם וכך יתחיל ההריון.</a:t>
            </a:r>
          </a:p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דופן הרחם עשיר בשכבת תאים, כלי דם ובלוטות. </a:t>
            </a:r>
          </a:p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הוא מוכן לקליטת עובר.</a:t>
            </a:r>
            <a:endParaRPr lang="en-US" altLang="he-IL">
              <a:cs typeface="Guttman Adii-Light" pitchFamily="2" charset="-79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667000" y="3048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3600" b="1" u="sng">
                <a:effectLst>
                  <a:outerShdw blurRad="38100" dist="38100" dir="2700000" algn="tl">
                    <a:srgbClr val="FFFFFF"/>
                  </a:outerShdw>
                </a:effectLst>
                <a:cs typeface="Guttman Adii-Light" pitchFamily="2" charset="-79"/>
              </a:rPr>
              <a:t>השתרשות ברחם</a:t>
            </a:r>
            <a:endParaRPr lang="en-US" altLang="he-IL" sz="3600" b="1" u="sng">
              <a:effectLst>
                <a:outerShdw blurRad="38100" dist="38100" dir="2700000" algn="tl">
                  <a:srgbClr val="FFFFFF"/>
                </a:outerShdw>
              </a:effectLst>
              <a:cs typeface="Guttman Adii-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54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3.gstatic.com/images?q=tbn:ANd9GcTkwIy7bhKyzVcjnqu0mGkKlFe9BWlgMmknaEQzT3nFVk8tkr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200059" cy="25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4000" b="1" u="sng">
                <a:effectLst>
                  <a:outerShdw blurRad="38100" dist="38100" dir="2700000" algn="tl">
                    <a:srgbClr val="FFFFFF"/>
                  </a:outerShdw>
                </a:effectLst>
                <a:cs typeface="Guttman Adii-Light" pitchFamily="2" charset="-79"/>
              </a:rPr>
              <a:t>הקשר בין גוף האם לעובר</a:t>
            </a:r>
            <a:endParaRPr lang="en-US" altLang="he-IL" sz="4000" b="1" u="sng">
              <a:effectLst>
                <a:outerShdw blurRad="38100" dist="38100" dir="2700000" algn="tl">
                  <a:srgbClr val="FFFFFF"/>
                </a:outerShdw>
              </a:effectLst>
              <a:cs typeface="Guttman Adii-Light" pitchFamily="2" charset="-79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077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b="1" u="sng">
                <a:effectLst>
                  <a:outerShdw blurRad="38100" dist="38100" dir="2700000" algn="tl">
                    <a:srgbClr val="FFFFFF"/>
                  </a:outerShdw>
                </a:effectLst>
                <a:cs typeface="Guttman Adii-Light" pitchFamily="2" charset="-79"/>
              </a:rPr>
              <a:t>השיליה</a:t>
            </a:r>
            <a:r>
              <a:rPr lang="he-IL" altLang="he-IL">
                <a:cs typeface="Guttman Adii-Light" pitchFamily="2" charset="-79"/>
              </a:rPr>
              <a:t> היא הקשר של העובר אל דופן הרחם.</a:t>
            </a:r>
          </a:p>
          <a:p>
            <a:pPr>
              <a:spcBef>
                <a:spcPct val="50000"/>
              </a:spcBef>
            </a:pPr>
            <a:r>
              <a:rPr lang="he-IL" altLang="he-IL" u="sng">
                <a:cs typeface="Guttman Adii-Light" pitchFamily="2" charset="-79"/>
              </a:rPr>
              <a:t>תפקיד השיליה</a:t>
            </a:r>
            <a:r>
              <a:rPr lang="he-IL" altLang="he-IL">
                <a:cs typeface="Guttman Adii-Light" pitchFamily="2" charset="-79"/>
              </a:rPr>
              <a:t>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>
                <a:cs typeface="Guttman Adii-Light" pitchFamily="2" charset="-79"/>
              </a:rPr>
              <a:t> להעביר חמצן ומזון מגוף האם אל העובר.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>
                <a:cs typeface="Guttman Adii-Light" pitchFamily="2" charset="-79"/>
              </a:rPr>
              <a:t> להעביר חומרי פסולת (פחמן דו חמצני ושתן) מהעובר אל</a:t>
            </a:r>
          </a:p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  דם האם.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>
                <a:cs typeface="Guttman Adii-Light" pitchFamily="2" charset="-79"/>
              </a:rPr>
              <a:t> יצור הורמונים החיוניים לקיום ההריון והתפתחות העובר</a:t>
            </a:r>
          </a:p>
          <a:p>
            <a:pPr>
              <a:spcBef>
                <a:spcPct val="50000"/>
              </a:spcBef>
            </a:pPr>
            <a:endParaRPr lang="he-IL" altLang="he-IL">
              <a:cs typeface="Guttman Adii-Light" pitchFamily="2" charset="-79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45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חיבור העובר אל השיליה נעשה דרך צינורות דם אל טבור העובר.</a:t>
            </a:r>
          </a:p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צינורות דם אלה כרוכים יחדיו בצורת חבל – </a:t>
            </a:r>
            <a:r>
              <a:rPr lang="he-IL" altLang="he-IL" b="1" u="sng">
                <a:effectLst>
                  <a:outerShdw blurRad="38100" dist="38100" dir="2700000" algn="tl">
                    <a:srgbClr val="FFFFFF"/>
                  </a:outerShdw>
                </a:effectLst>
                <a:cs typeface="Guttman Adii-Light" pitchFamily="2" charset="-79"/>
              </a:rPr>
              <a:t>חבל הטבור</a:t>
            </a:r>
            <a:r>
              <a:rPr lang="he-IL" altLang="he-IL">
                <a:cs typeface="Guttman Adii-Light" pitchFamily="2" charset="-79"/>
              </a:rPr>
              <a:t>.</a:t>
            </a:r>
            <a:endParaRPr lang="en-US" altLang="he-IL">
              <a:cs typeface="Guttman Adii-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59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971800" y="304800"/>
            <a:ext cx="5791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סביב העובר מתפתחת שלפוחית – </a:t>
            </a:r>
            <a:r>
              <a:rPr lang="he-IL" altLang="he-IL" b="1" u="sng">
                <a:effectLst>
                  <a:outerShdw blurRad="38100" dist="38100" dir="2700000" algn="tl">
                    <a:srgbClr val="FFFFFF"/>
                  </a:outerShdw>
                </a:effectLst>
                <a:cs typeface="Guttman Adii-Light" pitchFamily="2" charset="-79"/>
              </a:rPr>
              <a:t>שפיר</a:t>
            </a:r>
            <a:r>
              <a:rPr lang="he-IL" altLang="he-IL" u="sng">
                <a:cs typeface="Guttman Adii-Light" pitchFamily="2" charset="-79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בתוך שלפוחית זו ישנו נוזל- </a:t>
            </a:r>
            <a:r>
              <a:rPr lang="he-IL" altLang="he-IL" b="1" u="sng">
                <a:effectLst>
                  <a:outerShdw blurRad="38100" dist="38100" dir="2700000" algn="tl">
                    <a:srgbClr val="FFFFFF"/>
                  </a:outerShdw>
                </a:effectLst>
                <a:cs typeface="Guttman Adii-Light" pitchFamily="2" charset="-79"/>
              </a:rPr>
              <a:t>מי שפיר.</a:t>
            </a:r>
          </a:p>
          <a:p>
            <a:pPr>
              <a:spcBef>
                <a:spcPct val="50000"/>
              </a:spcBef>
            </a:pPr>
            <a:r>
              <a:rPr lang="he-IL" altLang="he-IL" b="1" u="sng">
                <a:cs typeface="Guttman Adii-Light" pitchFamily="2" charset="-79"/>
              </a:rPr>
              <a:t>תפקיד מי השפיר</a:t>
            </a:r>
            <a:r>
              <a:rPr lang="he-IL" altLang="he-IL">
                <a:cs typeface="Guttman Adii-Light" pitchFamily="2" charset="-79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לספק לעובר סביבה לחה.</a:t>
            </a:r>
          </a:p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הגנה מפני זעזועים.</a:t>
            </a:r>
          </a:p>
          <a:p>
            <a:pPr>
              <a:spcBef>
                <a:spcPct val="50000"/>
              </a:spcBef>
            </a:pPr>
            <a:r>
              <a:rPr lang="he-IL" altLang="he-IL">
                <a:cs typeface="Guttman Adii-Light" pitchFamily="2" charset="-79"/>
              </a:rPr>
              <a:t>טמפרטורה קבועה ונוחה.</a:t>
            </a:r>
            <a:endParaRPr lang="en-US" altLang="he-IL">
              <a:cs typeface="Guttman Adii-Light" pitchFamily="2" charset="-79"/>
            </a:endParaRPr>
          </a:p>
        </p:txBody>
      </p:sp>
      <p:pic>
        <p:nvPicPr>
          <p:cNvPr id="9220" name="Picture 4" descr="http://newscenter.cancer.gov/sciencebehind/immune/images/immune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7511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33800" y="3810000"/>
            <a:ext cx="1219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מי שפיר</a:t>
            </a:r>
            <a:endParaRPr lang="en-US" altLang="he-IL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590800" y="4114800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590800" y="5105400"/>
            <a:ext cx="1676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914400" y="2819400"/>
            <a:ext cx="6858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1524000" y="2209800"/>
            <a:ext cx="2286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124200" y="4800600"/>
            <a:ext cx="1143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267200" y="46482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שיליה</a:t>
            </a:r>
            <a:endParaRPr lang="en-US" altLang="he-IL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267200" y="5334000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חבל טבור</a:t>
            </a:r>
            <a:endParaRPr lang="en-US" altLang="he-IL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914400" y="1752600"/>
            <a:ext cx="1371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דופן הרחם</a:t>
            </a:r>
            <a:endParaRPr lang="en-US" altLang="he-IL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23622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/>
              <a:t>עובר</a:t>
            </a:r>
            <a:endParaRPr lang="en-US" altLang="he-IL"/>
          </a:p>
        </p:txBody>
      </p:sp>
      <p:pic>
        <p:nvPicPr>
          <p:cNvPr id="1026" name="Picture 2" descr="https://encrypted-tbn1.gstatic.com/images?q=tbn:ANd9GcRVcRJn9eeoc23ffjWH2gUmr6X-5anwfHN__lxNcevTuH6vt7L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66" y="3286124"/>
            <a:ext cx="29051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vf.co.il/new/4-w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2835275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953000" y="6172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עובר בן ארבע שבועות</a:t>
            </a:r>
            <a:endParaRPr lang="en-US" altLang="he-IL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411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עובר בעל ראש.</a:t>
            </a:r>
          </a:p>
          <a:p>
            <a:pPr>
              <a:spcBef>
                <a:spcPct val="50000"/>
              </a:spcBef>
            </a:pPr>
            <a:r>
              <a:rPr lang="he-IL" altLang="he-IL"/>
              <a:t>ניתן לשמוע פעימות לב.</a:t>
            </a:r>
          </a:p>
          <a:p>
            <a:pPr>
              <a:spcBef>
                <a:spcPct val="50000"/>
              </a:spcBef>
            </a:pPr>
            <a:r>
              <a:rPr lang="he-IL" altLang="he-IL"/>
              <a:t>גודלו פי 10,000 מהביצית המופרית.</a:t>
            </a:r>
            <a:endParaRPr lang="en-US" altLang="he-IL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38400" y="8382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לאחר חודש</a:t>
            </a:r>
            <a:endParaRPr lang="en-US" altLang="he-IL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75" name="Picture 7" descr="http://www-med.stanford.edu/school/biosciences/images/embry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46856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876800" y="9144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4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חודשיים</a:t>
            </a:r>
            <a:endParaRPr lang="en-US" altLang="he-IL" sz="40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352800" y="2438400"/>
            <a:ext cx="5105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ניתן להבחין בתווי פנים ואברי גוף שונים:</a:t>
            </a:r>
          </a:p>
          <a:p>
            <a:pPr>
              <a:spcBef>
                <a:spcPct val="50000"/>
              </a:spcBef>
            </a:pPr>
            <a:r>
              <a:rPr lang="he-IL" altLang="he-IL"/>
              <a:t>עיניים, אוזניים, מוח, מערכת עיכול, כליות, גפיים.</a:t>
            </a:r>
            <a:endParaRPr lang="en-US" altLang="he-IL"/>
          </a:p>
        </p:txBody>
      </p:sp>
      <p:pic>
        <p:nvPicPr>
          <p:cNvPr id="27652" name="Picture 4" descr="http://www.uic.edu/~leo/Images/embry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9241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http://www.aktion-leben.de/Fotos/8-WOCHEN-Embry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1874838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419600" y="9906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שלושה חודשים</a:t>
            </a:r>
            <a:endParaRPr lang="en-US" altLang="he-IL" sz="36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410200" y="1905000"/>
            <a:ext cx="2895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עובר פעיל-</a:t>
            </a:r>
          </a:p>
          <a:p>
            <a:pPr>
              <a:spcBef>
                <a:spcPct val="50000"/>
              </a:spcBef>
            </a:pPr>
            <a:r>
              <a:rPr lang="he-IL" altLang="he-IL"/>
              <a:t>מבחינים בתנועות של הגפיים, תזוזות של הראש והבעות פנים.</a:t>
            </a:r>
          </a:p>
          <a:p>
            <a:pPr>
              <a:spcBef>
                <a:spcPct val="50000"/>
              </a:spcBef>
            </a:pPr>
            <a:endParaRPr lang="en-US" altLang="he-IL"/>
          </a:p>
        </p:txBody>
      </p:sp>
      <p:pic>
        <p:nvPicPr>
          <p:cNvPr id="28676" name="Picture 4" descr="http://www.uni-essen.de/klar-online/but/axpic/embr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http://www.br-online.de/umwelt-gesundheit/sprechstunde/200206/img/0625/embry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9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419600" y="11430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ארבעה חודשים</a:t>
            </a:r>
            <a:endParaRPr lang="en-US" altLang="he-IL" sz="36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410200" y="1981200"/>
            <a:ext cx="2819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צורתו כשל תינוק זעיר</a:t>
            </a:r>
          </a:p>
          <a:p>
            <a:pPr>
              <a:spcBef>
                <a:spcPct val="50000"/>
              </a:spcBef>
            </a:pPr>
            <a:r>
              <a:rPr lang="he-IL" altLang="he-IL"/>
              <a:t>אך עדיין קטן , מסתו בממוצע כ- 200 גרם בלבד.</a:t>
            </a:r>
          </a:p>
          <a:p>
            <a:pPr>
              <a:spcBef>
                <a:spcPct val="50000"/>
              </a:spcBef>
            </a:pPr>
            <a:r>
              <a:rPr lang="he-IL" altLang="he-IL"/>
              <a:t>אורכו כ- 16 ס"מ בלבד.</a:t>
            </a:r>
            <a:endParaRPr lang="en-US" altLang="he-IL"/>
          </a:p>
        </p:txBody>
      </p:sp>
      <p:pic>
        <p:nvPicPr>
          <p:cNvPr id="29700" name="Picture 4" descr="http://www.rc.net/houma/holycross/embry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895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http://www.aktion-leben.de/Fotos/12-WOCHEN-Embry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22145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lebenswissen.de/pix/b+t/sciences_street/10_schwangerschaft/embr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8" y="-365125"/>
            <a:ext cx="10126663" cy="75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" name="Rectangle 37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rgbClr val="A38D77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AE8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9pPr>
            </a:lstStyle>
            <a:p>
              <a:endParaRPr lang="he-IL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AE8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9pPr>
            </a:lstStyle>
            <a:p>
              <a:endParaRPr lang="he-IL"/>
            </a:p>
          </p:txBody>
        </p:sp>
        <p:sp>
          <p:nvSpPr>
            <p:cNvPr id="33" name="AutoShape 35" descr="URBBANND"/>
            <p:cNvSpPr>
              <a:spLocks noChangeAspect="1" noChangeArrowheads="1"/>
            </p:cNvSpPr>
            <p:nvPr/>
          </p:nvSpPr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 (Hebrew)" charset="0"/>
                </a:defRPr>
              </a:lvl9pPr>
            </a:lstStyle>
            <a:p>
              <a:endParaRPr lang="he-IL"/>
            </a:p>
          </p:txBody>
        </p:sp>
      </p:grp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685800" y="228600"/>
            <a:ext cx="7772400" cy="4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/>
            <a:r>
              <a:rPr lang="he-IL" altLang="he-IL" b="1" dirty="0">
                <a:latin typeface="Arial" charset="0"/>
                <a:cs typeface="Arial" charset="0"/>
              </a:rPr>
              <a:t>מערכת רבייה זכרית של האדם</a:t>
            </a:r>
            <a:endParaRPr lang="he-IL" altLang="he-IL" b="1" dirty="0"/>
          </a:p>
        </p:txBody>
      </p:sp>
      <p:pic>
        <p:nvPicPr>
          <p:cNvPr id="4" name="Picture 29" descr="reviazih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3988"/>
            <a:ext cx="416083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3581400" y="4267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1600" b="1">
                <a:latin typeface="Arial" charset="0"/>
                <a:cs typeface="Arial" charset="0"/>
              </a:rPr>
              <a:t>אשך</a:t>
            </a:r>
            <a:endParaRPr lang="he-IL" altLang="he-IL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895600" y="1676400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1600" b="1">
                <a:latin typeface="Arial" charset="0"/>
                <a:cs typeface="Arial" charset="0"/>
              </a:rPr>
              <a:t>צינור הזרע</a:t>
            </a:r>
            <a:endParaRPr lang="he-IL" altLang="he-IL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914400" y="39624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1600" b="1">
                <a:latin typeface="Arial" charset="0"/>
                <a:cs typeface="Arial" charset="0"/>
              </a:rPr>
              <a:t>שופכה</a:t>
            </a:r>
            <a:endParaRPr lang="he-IL" altLang="he-IL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334000" y="42672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1600" b="1">
                <a:latin typeface="Arial" charset="0"/>
                <a:cs typeface="Arial" charset="0"/>
              </a:rPr>
              <a:t>יותרת האשך</a:t>
            </a:r>
            <a:endParaRPr lang="he-IL" altLang="he-IL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324600" y="3100387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1600" b="1" dirty="0">
                <a:latin typeface="Arial" charset="0"/>
                <a:cs typeface="Arial" charset="0"/>
              </a:rPr>
              <a:t>בלוטת הערמונית</a:t>
            </a:r>
            <a:endParaRPr lang="he-IL" altLang="he-IL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953000" y="19812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1600" b="1">
                <a:latin typeface="Arial" charset="0"/>
                <a:cs typeface="Arial" charset="0"/>
              </a:rPr>
              <a:t>שלפוחית השתן</a:t>
            </a:r>
            <a:endParaRPr lang="he-IL" altLang="he-IL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57200" y="46482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1600" b="1">
                <a:latin typeface="Arial" charset="0"/>
                <a:cs typeface="Arial" charset="0"/>
              </a:rPr>
              <a:t>אבר הזכרות</a:t>
            </a:r>
            <a:endParaRPr lang="he-IL" altLang="he-IL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438400" y="59436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1600" b="1">
                <a:latin typeface="Arial" charset="0"/>
                <a:cs typeface="Arial" charset="0"/>
              </a:rPr>
              <a:t>פתח המין</a:t>
            </a:r>
            <a:endParaRPr lang="he-IL" altLang="he-IL"/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 rot="21457549">
            <a:off x="3505200" y="5105400"/>
            <a:ext cx="914400" cy="379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nDown">
              <a:avLst>
                <a:gd name="adj" fmla="val 33333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/>
            <a:r>
              <a:rPr lang="he-IL" sz="1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latin typeface="Arial Black"/>
              </a:rPr>
              <a:t>שק האשכים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 flipV="1">
            <a:off x="4267200" y="4114800"/>
            <a:ext cx="1219200" cy="3810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endParaRPr lang="he-IL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6248400" y="2133600"/>
            <a:ext cx="533400" cy="3810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endParaRPr lang="he-IL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 flipV="1">
            <a:off x="5486400" y="3200400"/>
            <a:ext cx="960438" cy="190499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endParaRPr lang="he-IL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3429000" y="2133600"/>
            <a:ext cx="1066800" cy="2286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endParaRPr lang="he-IL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676400" y="4038600"/>
            <a:ext cx="1295400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endParaRPr lang="he-I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1295400" y="4648200"/>
            <a:ext cx="1371600" cy="3810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endParaRPr lang="he-IL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2895600" y="51816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endParaRPr lang="he-IL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543550" y="5213536"/>
            <a:ext cx="3467100" cy="1481792"/>
          </a:xfrm>
          <a:prstGeom prst="wedgeRectCallout">
            <a:avLst>
              <a:gd name="adj1" fmla="val -90459"/>
              <a:gd name="adj2" fmla="val -79031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e-IL" altLang="he-IL" sz="1400" dirty="0">
                <a:latin typeface="Arial" charset="0"/>
                <a:cs typeface="Arial" charset="0"/>
              </a:rPr>
              <a:t>לזכר </a:t>
            </a:r>
            <a:r>
              <a:rPr lang="he-IL" altLang="he-IL" sz="1400" dirty="0" smtClean="0">
                <a:latin typeface="Arial" charset="0"/>
                <a:cs typeface="Arial" charset="0"/>
              </a:rPr>
              <a:t>זוג </a:t>
            </a:r>
            <a:r>
              <a:rPr lang="he-IL" altLang="he-IL" sz="1400" dirty="0">
                <a:latin typeface="Arial" charset="0"/>
                <a:cs typeface="Arial" charset="0"/>
              </a:rPr>
              <a:t>אשכים המייצרים את תאי הזרע</a:t>
            </a:r>
            <a:r>
              <a:rPr lang="he-IL" altLang="he-IL" sz="1400" dirty="0" smtClean="0">
                <a:latin typeface="Arial" charset="0"/>
                <a:cs typeface="Arial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e-IL" altLang="he-IL" sz="1400" dirty="0" smtClean="0">
                <a:latin typeface="Arial" charset="0"/>
                <a:cs typeface="Arial" charset="0"/>
              </a:rPr>
              <a:t>אצל העובר </a:t>
            </a:r>
            <a:r>
              <a:rPr lang="he-IL" altLang="he-IL" sz="1400" dirty="0">
                <a:latin typeface="Arial" charset="0"/>
                <a:cs typeface="Arial" charset="0"/>
              </a:rPr>
              <a:t>האשכים חבויים בחלל הבטן. לקראת הלידה הם יורדים לאזור המפשעה</a:t>
            </a:r>
            <a:r>
              <a:rPr lang="he-IL" altLang="he-IL" sz="1400" dirty="0" smtClean="0">
                <a:latin typeface="Arial" charset="0"/>
                <a:cs typeface="Arial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e-IL" altLang="he-IL" sz="1400" dirty="0" smtClean="0">
                <a:latin typeface="Arial" charset="0"/>
                <a:cs typeface="Arial" charset="0"/>
              </a:rPr>
              <a:t>הטמפרטורה </a:t>
            </a:r>
            <a:r>
              <a:rPr lang="he-IL" altLang="he-IL" sz="1400" dirty="0">
                <a:latin typeface="Arial" charset="0"/>
                <a:cs typeface="Arial" charset="0"/>
              </a:rPr>
              <a:t>נמוכה מזו של הגוף וזה מאפשר התפתחות תקינה של תאי הזרע</a:t>
            </a:r>
            <a:r>
              <a:rPr lang="he-IL" altLang="he-IL" sz="1400" dirty="0" smtClean="0">
                <a:latin typeface="Arial" charset="0"/>
                <a:cs typeface="Arial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e-IL" altLang="he-IL" sz="1400" dirty="0">
                <a:latin typeface="Arial" charset="0"/>
                <a:cs typeface="Arial" charset="0"/>
              </a:rPr>
              <a:t>מצויים בתוך שק עור בולט מן הגוף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he-IL" altLang="he-IL" dirty="0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685800" y="2362200"/>
            <a:ext cx="2819400" cy="609600"/>
          </a:xfrm>
          <a:prstGeom prst="wedgeRectCallout">
            <a:avLst>
              <a:gd name="adj1" fmla="val 83782"/>
              <a:gd name="adj2" fmla="val -58074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/>
            <a:r>
              <a:rPr lang="he-IL" altLang="he-IL" sz="1400" dirty="0">
                <a:latin typeface="Arial" charset="0"/>
                <a:cs typeface="Arial" charset="0"/>
              </a:rPr>
              <a:t>מכל אשך יוצא צינור מפותל המוביל לתאי הזרע.</a:t>
            </a:r>
            <a:endParaRPr lang="he-IL" altLang="he-IL" dirty="0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6248400" y="3956050"/>
            <a:ext cx="2819400" cy="769094"/>
          </a:xfrm>
          <a:prstGeom prst="wedgeRectCallout">
            <a:avLst>
              <a:gd name="adj1" fmla="val -117885"/>
              <a:gd name="adj2" fmla="val -7503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/>
            <a:r>
              <a:rPr lang="he-IL" altLang="he-IL" sz="1400" dirty="0">
                <a:latin typeface="Arial" charset="0"/>
                <a:cs typeface="Arial" charset="0"/>
              </a:rPr>
              <a:t>החלק של צינור הזרע הקרוב לאשך וצמוד לו. </a:t>
            </a:r>
            <a:endParaRPr lang="he-IL" altLang="he-IL" sz="1400" dirty="0" smtClean="0">
              <a:latin typeface="Arial" charset="0"/>
              <a:cs typeface="Arial" charset="0"/>
            </a:endParaRPr>
          </a:p>
          <a:p>
            <a:pPr algn="ctr"/>
            <a:r>
              <a:rPr lang="he-IL" altLang="he-IL" sz="1400" dirty="0" smtClean="0">
                <a:latin typeface="Arial" charset="0"/>
                <a:cs typeface="Arial" charset="0"/>
              </a:rPr>
              <a:t>בו מבשילים </a:t>
            </a:r>
            <a:r>
              <a:rPr lang="he-IL" altLang="he-IL" sz="1400" dirty="0">
                <a:latin typeface="Arial" charset="0"/>
                <a:cs typeface="Arial" charset="0"/>
              </a:rPr>
              <a:t>תאי </a:t>
            </a:r>
            <a:r>
              <a:rPr lang="he-IL" altLang="he-IL" sz="1400" dirty="0" smtClean="0">
                <a:latin typeface="Arial" charset="0"/>
                <a:cs typeface="Arial" charset="0"/>
              </a:rPr>
              <a:t>הזרע </a:t>
            </a:r>
            <a:r>
              <a:rPr lang="he-IL" altLang="he-IL" sz="1400" dirty="0">
                <a:latin typeface="Arial" charset="0"/>
                <a:cs typeface="Arial" charset="0"/>
              </a:rPr>
              <a:t>ונאגרים.</a:t>
            </a:r>
            <a:endParaRPr lang="he-IL" altLang="he-IL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781800" y="19812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C1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8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1600" b="1">
                <a:latin typeface="Arial" charset="0"/>
                <a:cs typeface="Arial" charset="0"/>
              </a:rPr>
              <a:t>שלפוחית נוזל הזרע</a:t>
            </a:r>
            <a:endParaRPr lang="he-IL" altLang="he-IL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7391400" y="2625258"/>
            <a:ext cx="1676400" cy="533400"/>
          </a:xfrm>
          <a:prstGeom prst="wedgeRectCallout">
            <a:avLst>
              <a:gd name="adj1" fmla="val -163068"/>
              <a:gd name="adj2" fmla="val 20570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/>
            <a:r>
              <a:rPr lang="he-IL" altLang="he-IL" sz="1400" dirty="0">
                <a:latin typeface="Arial" charset="0"/>
                <a:cs typeface="Arial" charset="0"/>
              </a:rPr>
              <a:t>בלוטות שבהן נוצר נוזל הזרע</a:t>
            </a:r>
            <a:endParaRPr lang="he-IL" altLang="he-IL" dirty="0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 rot="1196884">
            <a:off x="381000" y="2895600"/>
            <a:ext cx="1676400" cy="990600"/>
          </a:xfrm>
          <a:prstGeom prst="wedgeRectCallout">
            <a:avLst>
              <a:gd name="adj1" fmla="val 114204"/>
              <a:gd name="adj2" fmla="val -801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/>
            <a:r>
              <a:rPr lang="he-IL" altLang="he-IL" sz="1400">
                <a:latin typeface="Arial" charset="0"/>
                <a:cs typeface="Arial" charset="0"/>
              </a:rPr>
              <a:t>שני צינורות הזרע מתאחדים בהמשך לצינור אחד הנקרא שופכה</a:t>
            </a:r>
            <a:endParaRPr lang="he-IL" altLang="he-IL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304800" y="5334000"/>
            <a:ext cx="1524000" cy="1295400"/>
          </a:xfrm>
          <a:prstGeom prst="wedgeRectCallout">
            <a:avLst>
              <a:gd name="adj1" fmla="val 96875"/>
              <a:gd name="adj2" fmla="val -82968"/>
            </a:avLst>
          </a:prstGeom>
          <a:solidFill>
            <a:srgbClr val="A7C1CB"/>
          </a:solidFill>
          <a:ln w="9525">
            <a:solidFill>
              <a:srgbClr val="EAE8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0"/>
              </a:defRPr>
            </a:lvl9pPr>
          </a:lstStyle>
          <a:p>
            <a:pPr algn="ctr"/>
            <a:r>
              <a:rPr lang="he-IL" altLang="he-IL" sz="1400">
                <a:latin typeface="Arial" charset="0"/>
                <a:cs typeface="Arial" charset="0"/>
              </a:rPr>
              <a:t>אבר הזכרות משמש לשני תפקידים :הפרשת השתן ומעבר תאי הזרע עם נוזל הזרע</a:t>
            </a:r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54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http://www.stud.ntnu.no/~ruyter/tegning/embr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363"/>
            <a:ext cx="8305800" cy="664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83058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Adii-Light" pitchFamily="2" charset="-79"/>
              </a:rPr>
              <a:t>העובר ימשיך לגדול ולהתפתח עד להשלמת </a:t>
            </a:r>
          </a:p>
          <a:p>
            <a:pPr>
              <a:spcBef>
                <a:spcPct val="50000"/>
              </a:spcBef>
            </a:pPr>
            <a:r>
              <a:rPr lang="he-IL" altLang="he-IL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Adii-Light" pitchFamily="2" charset="-79"/>
              </a:rPr>
              <a:t>40 שבועות הריון , בממוצע.</a:t>
            </a:r>
          </a:p>
          <a:p>
            <a:pPr>
              <a:spcBef>
                <a:spcPct val="50000"/>
              </a:spcBef>
            </a:pPr>
            <a:r>
              <a:rPr lang="he-IL" altLang="he-IL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Adii-Light" pitchFamily="2" charset="-79"/>
              </a:rPr>
              <a:t>אורכו יגיע לכ- 50 ס"מ ומשקלו ל- 3400 גרם, בממוצע.</a:t>
            </a:r>
          </a:p>
          <a:p>
            <a:pPr>
              <a:spcBef>
                <a:spcPct val="50000"/>
              </a:spcBef>
            </a:pPr>
            <a:endParaRPr lang="en-US" altLang="he-IL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Adii-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82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u="sng" dirty="0" smtClean="0"/>
              <a:t>תאומים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err="1" smtClean="0"/>
              <a:t>תאומים</a:t>
            </a:r>
            <a:r>
              <a:rPr lang="he-IL" dirty="0" smtClean="0"/>
              <a:t> זהים          תאומים לא זהים</a:t>
            </a:r>
            <a:endParaRPr lang="he-IL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449745"/>
            <a:ext cx="8639944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בתהליך  הביוץ </a:t>
            </a: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</a:rPr>
              <a:t>ביצית ‏אחת בלבד מגיעה לחצוצרה.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</a:rPr>
              <a:t>לעיתים נוצרות שתיים או יותר ביציות, ‏המופרות על ידי זירעונים שונים. במצב כזה נוצר </a:t>
            </a:r>
            <a:r>
              <a:rPr kumimoji="0" lang="he-IL" altLang="he-IL" sz="1600" b="1" i="0" u="none" strike="noStrike" cap="none" normalizeH="0" baseline="0" dirty="0" smtClean="0">
                <a:ln>
                  <a:noFill/>
                </a:ln>
                <a:solidFill>
                  <a:srgbClr val="B91313"/>
                </a:solidFill>
                <a:effectLst/>
                <a:latin typeface="Verdana" pitchFamily="34" charset="0"/>
              </a:rPr>
              <a:t>הריון מרובה עוברים</a:t>
            </a: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.‏</a:t>
            </a:r>
            <a:endParaRPr kumimoji="0" lang="he-IL" altLang="he-IL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סוגי תאומים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תאומים זהים</a:t>
            </a: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 pitchFamily="34" charset="0"/>
              </a:rPr>
              <a:t> 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 pitchFamily="34" charset="0"/>
              </a:rPr>
              <a:t>נוצרים מביצית ‏מופרית אחת שהתחלקה לשניים אחרי שעברה הפריה על ידי זירעון ‏אחד.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 pitchFamily="34" charset="0"/>
              </a:rPr>
              <a:t>זהים מבחינת המין והמבנה הגנטי שלהם. זהות חיצונית דומה עד כדי העתק.</a:t>
            </a:r>
            <a:endParaRPr kumimoji="0" lang="he-IL" altLang="he-I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‏</a:t>
            </a:r>
            <a:r>
              <a:rPr kumimoji="0" lang="he-IL" altLang="he-I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תאומים לא זהים</a:t>
            </a: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 pitchFamily="34" charset="0"/>
              </a:rPr>
              <a:t> נוצרים ‏משתי ביציות שונות, שעברו הפריה על ידי שני זירעונים ‏שונים.‏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 pitchFamily="34" charset="0"/>
              </a:rPr>
              <a:t>נושאים מטען גנטי שונה ויכולים להיות שונים או זהים מבחינת מינם. </a:t>
            </a:r>
            <a:endParaRPr kumimoji="0" lang="he-IL" alt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encrypted-tbn1.gstatic.com/images?q=tbn:ANd9GcQIdesT4b77MRa5nRN0hEevntihpGXTnuodnRvxinjP9JHZIafd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19982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https://encrypted-tbn3.gstatic.com/images?q=tbn:ANd9GcQORf83lRfcVjjBb0A-OWOop67jKGe9jfQAC7lKQt192BzrtW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289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https://encrypted-tbn0.gstatic.com/images?q=tbn:ANd9GcRqhwGk76XOb05WjQ2HECt9Tltc957NemfnSKGktdbmzUuN2pm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http://lib.cet.ac.il/storage/items/9100_9199/0000009125/9125_M%5b1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45" y="1340769"/>
            <a:ext cx="4224769" cy="52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 descr="data:image/jpeg;base64,/9j/4AAQSkZJRgABAQAAAQABAAD/2wCEAAkGBhQSERUUExQWFRUWGBYYFxcXFxUaFxYcFxcVFxcXFxoXHCceFxokGRQUHy8gIycpLCwsFR4xNTAqNSYsLCkBCQoKDgwOGg8PGiwkHxwpLCksLCwsLCwsLCksLCwpLCkpKSwsLCwsKSksLCwsLCwpKSwsLCwsLCwsKSwsKSwsLP/AABEIALcBEwMBIgACEQEDEQH/xAAcAAABBQEBAQAAAAAAAAAAAAAEAAIDBQYHAQj/xABBEAABAwEFBQYEBAMHBAMAAAABAAIRAwQFITFBBhJRYXEigZGhsfATMsHRBxRC4SNS8RVDU2JygqIWM5Kyk8LS/8QAGgEAAwEBAQEAAAAAAAAAAAAAAQIDAAQFBv/EACcRAAICAgICAgIBBQAAAAAAAAABAhEDIRIxE0EEUSIyoQUUYXGB/9oADAMBAAIRAxEAPwDtaSS8JWMV20F+U7JRdVqHBoy1cdGjmTgPHIFfPF5W99eo6o8mC5zg2ci5xdwxOOZ4LTfiltd+YtJosP8ACoEtmcHPHzO5gYtHQrn9e1k4aev3SsJO+rjE+GXRGOZgDr5BV9GyZFx7vv8AsjX1YH0CVsYa/djE+eJQdqeB8ojx+qmdbdAPJDvBeeErAAXheZCUY+g0YDH35od7zomMNY/H6IllEOxaceB+iEOOq93SPusYtbLVd8rh6hEMg4FxB5YH9x3qso2wgwcev30VgbQ1+BEdfvCVmPbRVIzdPCRB8QhPjg5GD1RNalhEnxH1VcXRz6rUEmp1oOKL3oHvNVocNMPTxRm9Le/7rAZX1aZLipvyuHcF5TGZOpA9+AR1Bwwnj5RH1RMQ2GxSTOAR4oiAdPP3PqvHNlsDmh6Jc04zB4eo5pbDQfZ7E1xEkQcZ0P2KvqF3Btne17gQRLY11BHmqGyXc9x7OInCFqrFs6+O2d1vPWZnA+8UjY9HPhTLH4H9xzVjQqxjGHBe3hdvw6pbmJMKT8qd2eHuE9iNEu7Ilp6j9kM0FuWXpx7k6z1odI7x6ox9KBvDEYkjlkgMDj39k9ryDnDgomwObTl70T6gIjy+yxjo2xn4hERTr48Ha9/82XXqunWW1tqNDmkEFfNhaRDgtbsbts+g9rHklhPvvTKVCuJ2teoeyWxtRoc0yDjIU8qgh6kkksY8WI/EfbcWWm6hSd/HeIJH90136idHEZDnPBQ7afiVTo0i2zua6sXbu6Qd5gIPbAI6Z4Yrit4W5z3uMkkkkkmT1J/UeaVsNA9Z+9PvxT6TGtzxPDQIUu5r2pWAEAYoBCK1aRPPuUW9OZnkmsqEyDkfLh6hefBOh6oGCqVRoEZHuP7qTfgZZ5cevRD0qUY4HlmTzPJIUnOOJWCKowIV9PVW7KbYhsn3ryQVopgZkE9cAtZiuLEmhOq+809jezOuoTAHNpTAwxyOk8CvQxzeIjMHLvCjAI5qws9bIO8fofugYdQtO+IPgfeXiEqtkZEmR5pj7KQcPfvzRDDII1Gh9OYQCVtexxi1wPXAryz1yDByRFWk0gjEegQDmlpxWMFtj36oiQYjT2QlYwCAHZSO7T6q8s90AuAAnGPBK5UFRsraVAk4LQXTcJeQSOatbDs8AJIx4LR2CwxBygiByyPqpOdllCgOx3QylDvoiLxJIPA+WE++qtrRYcCOWHv3kvPy2Akae5U7Y1I59eN2bx9D9FWWtm7I8efvBby9bvgYDD068OqxN80i0z3d2oTwl6BKPsqK1LIjuP0Kmu+1/pPd9QeajcRkflOXJDV6cHnoeP2KsRDa9GHR+l2XAH90wVY7Ll5TtO+3HMYEceY96qerZt5s6xnx4FAxC3D3n+6ceWR8unBRWetocxgp2GMxh6rBNzsNtcaJ+G8yIw/ZdWsdsbUaHNMgjx6L5zILcRpiOi2ex+23wTuvktdzy5hNGVCuJ2FJVdHaCk5oPxG480lSyZyz8X7XRYaVCjTYwM33Eta1uOAIw6x1lcrqP14rW7a3kLTWLowNMkdXPqO7xLh4LIVjPdgki7KzjxdCY7VSsbgTrMD6lQMCk3yDhn6IiEzmnvn3K9bAC8o4DPH7qNgk5+Cxgo1YH21Sp1D048FG9gwAJnRL8udT76IBJXVCcAcP5jr0AUb2gYDPz/ZNqOjoOmP7J9hpSST7/ZYxD8FPbSIx98kbZqcydTh9yn16PvxxWs1AlKgHRx9Ry5qZtGHDDAjz9wi7PThpJAnIffzhJrwMxkhYaGspRGE8QdeY5qC1OBJP6vUDT3wUtUgk4YTIjT7H3qg61QyeP/tzWMQGpB6pznCB6KL5imx3ny6rGDGVwGGPmOmvWFotmraQ9odgHSR6EdclkQzdxgHkQrzZ9xq12ucAxoM58OEqc1orj7Oq2JvZn30VzY6ECDmhLs3dxsY4eCsGmCudFWOjEcQiWUwhmnHFEMemTEZHXsIcIWZvnZXfDoz0wWta5OIRqzKTRwq8bqdRcWuHZ9Ofv6IN9OBDsl2y97mZUHaaCMjh59VzzaHZQUjLflORGnA9NE0ZtaZnFPaMR8SHTP781bWS0y2M4nDkcx3HHwVbb7KWlKxWjdcCq9kqoJq08Z4a/XopW1jkdNfeiZauy6RiD6HioKdWOycR+k8J0Kxg8ERE9Psh94tIIyXodumDkcvun704H3zCASwoX45rQOH+YpKndQcMneK9WoALeNtL4n9IjARIOncfRVopSD1Ce+rocSo/zBaTGaolQJy5OxbkZrx/vvXjHycVI0acERCMhS03xlEjj9k2qRvHRPoUTG9GGU80GEJs7CQfP3onvs2sgJu7CkrO7M+ylsagR484j6lH0aUCO77++aEs9LeeJ9+8Vb0qYb4n6R75LSYYxBn19yRrH7oV9qOHKPJE22nuuJOcmffeo6NiznPLocwl5B4hDQXtJGihbaJHPTpwRlyYuLNSD3IG8LOabzhGOvPQ+aCe6GcdWDWmpGLV5+ZBAkd4zSqke/QhRss4OR8k9iUPNKQYy6YoZ+GgRrjutULe1niCtZqPbBRLz38Frtnbta49rDdOmRyIPTEKku0tpNcTnIjwKt7ltY+MIxkOGOIwII9So5GWxKjpNjqbrQBoEcyuqOxvMI2m6Fy2yzRbMqqXeVfSeifihMmI0FNqIG8doqdLCZdoAq+8r0LQWs+Y+SzVe007P/FrHfech79Uyk+kbh7ZrKd+1ag7LMDxQVezueHB5kZgRhBwPVZQ7ftdIaHuiMGvYwCTGGBJjXKOCt7idWqvcSHMaDEvc1wPeACmlGS2zRcX0ZG9bvIe6mcxkTrwWZrCJ5fQrpe19zlg3wZI8x+0rn94sAfhkfcKkJCzjqx9ltAc3dOmR1Ub6Z8PeHJBWapuuB7j9FZtM93l+yqQI7PaJ7Du48FMxw+V2B0On9ENaKOvvqvKNecHZ6FYwSa4GBMEaGfsvUviOGgPPD6pJRilNoc4ZoV+fNefFOicG481ciJgRNJ32QzhHVesegwhD24z7nI+iJoQTDih2OU7mYA80jGQTWojeDQd7A46fuo3GGyctBxU1JktLuAgeIH18lFeVPd3Z/1H6fRImUaI7Ie0Tz+v2WhsdAGZ0jDqCs9ZOznwa7zwWquikOwT+pp8Zn0cfBJNj40A3xdBDXPyJ3dcACQI55BEVLDvUxUaJ3m9oDiOHP7Bai23X8SiWnNww7slmLutlShNJ7C5pJiPpy+6RStFK2V1os5pVmv0zETJGEg84JWgvm6WVaTa9J29OG6SJfyHMIcUaj2FrmSzQHAjof6Kvbchc/AO6Tn4I8kbg/RX/wBnb2jjpgDPpj4omzbMvOIb6yFs7uuWpujfIAAEN4AZBG2m7xuGHZA5YBbmwcEc4tdzQx0nEKrs9QDI4jBauoO0ZJ1ww+oWSqVQCQO/+qpB2TyRofaHHdw4+/Qqz2br/wAQE4AA+JIn081WDtNgZAY8M8P681PYKExBhGSVUCF8jqV3W1sDEeKOfbmDULntGnTYMarp4DFD/wBuUpjeeecfuuXg30dNpds6hStoORRjASsDdluJxBkZf1W7uatvASlS3TNJUrR5aLuMTEnis1bNnTVruNVriwNABGG6cDInXLjqukUGYKG22KVZRraI870zBXRsaxr944iRpE7uInE+GXVbinTG6GgYDLgo6VNrUQKgOSNti19FPf8Ad2/SIHArj182BzHYjj78l3mo3BYDba7hu70ZGf298Uv6uy0fyVHLKrPMT3jNEWavjEw4eantVnAJE5YjoclVyQQe5dCdo5pKmXdFwJgwJ8ChbZQLCcJbpyUVG0zr+yPpV8IcJHvFp+i3QOwNtoEZ+aSVSwsk9qOR0SR0DZUU6eIRAqHp0zQxcZnI8eCkqVic8+I1VGTQ2oDlHlinCgeCdTtDgnurEhCxqHWakTKNqPAp7s+5V3dd0h9Lhh5nVDWvZt7XY4jiFFzRZQaKpkloAJGMRxiYwU9Gwue6XyRhPONOisvy7KA3jiRkh6941oljQ0OkjCSY65Jbb6HcVH9iWrc29i0lucAic9J4KzuO790jfO8AcBHJV1ystNV4EnEuGhwbiTgFd2Sq5xII7TTBhTmpJDwcZdGvssOaAfFe1LlYTvEAnmh7o5rRNs0hIlYW6M3bqbWNJOACw1539aC6KTCxgcBAjfOMYnQ9BguoWy5W1WkOOGGk5GUHWu6gIlhJEDekgmOO7mqRSW2JJtqomPu+4K1Wk+oalQFrobvO3pwBE8xOmCubqu+uKZDxOnzYeByWgpuaGhowaMmtENznFHUqOH7IzcX0aNxWzn96XC1lOoXB0wSMD1xK5oRJM967ltG2aFSNGO8mlcJdBdBPdKbEDKwp9bslrRAj3Kmu2od3ogalQDCe5swjroqtcYHeqyWiUHstLusD6phzSW8j5niVp7o2K3j2pjKIAkYEzMxpkjbhoAgQtpd9LBQ8jekXljS2ymfcrGNIawAkySMyeZ1U12EtcrG82Q1U1mtzd6NVGbpjR2jZ2epgp3nBV1hrgjNFurAHMRCspaINbKq3WoB2aZRtoXl5WAVd5w7o6LKW6q+gczHMKbbR0wipaNk61yFmtqHbze/6qopbWTgMURbLUXU5dnglcrKrHxZhr0oFjx08pOHqFVWqhq3Iq6v6qJbOceslUu8WjWB5DiOnoumHRyZVsDpnFGMtJHBMbTBM4dQPopHCCqkaoeLxakhXWQEz9AktSBbI7VY3MgPBbOUocg5Ba7aC66hpS4tcWmRAgxqBOf7LNMu8lpIjxg+BRTsEotMGDoOJRrqEdDiobPZt94adfOFZMLQHMJwyaeYWbGii92btBDQw6Hx4Fap9DfasDdds3Xhpz05rdXdWkLlyLZ0RdornXAH/ADdx4KwslxMA3CGkDQkgjnOhV5YrM1yOFwAnMrJyXQZV7K2wWRlKd0NE54kk8pKIbYW5tYBxIESrazXE1uMeOK9ttOAs7rYtrpFVZqEOAWioNkKhpu7YWjsrsOKEDTIsl467WuxheVKkO6+5T214CZP0JTPad2MbkEy1kAQpPzXFA2qpOqzarQ0U29lJfD5puB/lcP8AiV89zzX0Lex7K+eqnzHqfVUwexc/ocXp9itHw3h3j0UYC9+CumrOZOnZ1nZi0y0GVuLHbMFxjZW/Nwbjjl6aLa0doxGa4JJxkelFrJGzTX5eYAWetFqaxsu1xBAyPAqjvfaHeOByTrNtFSc0ipEaylcW9h1HRf3XtbBg5K7s9r/MPaADAxM5d/FYilfNAEfBpOeRrBhWtmvSu7Ds0WnOMXnlh90OFD8HLaN7UvOlSAZMuOTW4uJ4QFWW66PzX/d7Lf5Bmf8AUfoEHc1GT/DaQNXHFx6u+gWnZS3Qqcr6ISioPXZiLVsiyk/fbkMgqq9rVAhdCtzAWmVhrds/UtLy2mN1uRech0/mKnx2Ujk1s5tflv3qkDTP6DrCPuu4bTUAIoP3f5nQ0eLonuXUrj2Cs1l7Rbv1My98Ezy0b3I2u7fOUN0H1VpTUVojCDyPZzqnsAYn4kO4BsgcpkLw7B1cf4zeWBx6xkuhGzpv5dQ8sjs8ON+jno2Drf4rPB32SXQvgpI+aQP7fGYW0UA6nmTggKdpYAMBlwCq7hvh5YKZgwMCTjCmtG604ke9F1cadHn8rVkNVjDGgmRhiOMHRVt51QYaO5WQqN3fFUNrqxUB0TIVse6oabmu1bBXSLntYcxpBwIBHeua3jXDgIWm2PvDsfDJxb6HJDJG42NjdSo6RYLRGq0titc5rF2GvMcldWa2QM1zKVHXKNo0z7WOKrb0tIAzzQdS8QMZ98FC2vv4uHcs5XolwoYanaz9/wBVf2O1gNELJ3jYKpM0njd/lIHrqEyz2iuzAjvGSlbix+KkuzT223NFQEmOXPhzTGlzgTMcBw6oGwt3jvES7KTp9lbCmGCSU8VexHrRSm9yx267AokWwHmqy/Lcx2AbJ0P2Q1GpujEpbp0XSTVnu015CnQqPP6WmOsQPOFwpq3X4i7QSG2dp/zP/wDqPr4LDsau7BGo39nBnlcq+iek1ThijpNU4C6DnI/hwZaYIVlY7cHYE7p95IBRubKWUFIpCbibW77rpPHadKt6lzUQ0boHeub0rbUp/K6RwKtrHti5mD2rmlil6OlZovs05u2D2T3LQ3LYWCC7tHnl4LObO1atrJ+AwuaMycGt5Sc+i3N0bMv3u24DkAfqoSi+iyya7LihagMAFK+o52AzRFK42jUoqz2JjBARUJeyDmvQBTu4u+bH0RrLGAMES1wSfVABVlBIk5NlHeToa4nQEeOCq2ACEde1oBEcXD1n6KnfaoeZ0jzXJk/Y9H48fwDXBMjMLwWpsZhKz1gRPNTL7Eko32poOLmg9QvUA0zhNGlukEOyVla7Y00zutJfhmRCr4Sle24pngKTXRY2Kud05N/ylU1vBLiYMcYw7kdY6Dqjg1g3nEwAMyV0i7Pwv+IztVXtMY7obE6jtDFI1GDGtyRx34WqKu21mnUDgeR4ELol7/grWEmhWY7/ACvaWnxEj0WQt2wVtozvWd7ubBvj/jKHKLBTWzaXNeAe0EFXP5uAuUWG3VrK7tNcBq1wI9Qtvdu0dOs3A46g5hceXG1tdHpYcqmqfZbVb37QEFx4DJWFK86gxfScBxbDvIYqksdoaXzCvrPW3sio1RSVD6e0lOQAyo46AU3Ik7VOb2fytQ8ZY/Dr2VX1bA+ZYASpKVmtp/uzjrLQqJoCjj9hIt9d2MNoN54u8Mye8IehZn1HTUqPeJyJhvgNEZZtm6zsajmtHCZ9MFc07CykM5PFZv8AwCU4rUSntbJBwyWI2jv8UGnGXn5R9TyWo2mvttGk9+cYAcScguL3nbHVHFzjLicffBPixcnbIZMzgqXbBa1Zz3FzjLiZJOqdSUQK93l2nCyxpBSgIShXRBfhI8k4BwqNndMypPywOqis91Vp+IabwxuJcQQOGueJCmLlk0zMhqWchbXZb8MnVdypaSBScN4Na4bzhpvR8o8+iyQqcclc2baytTZuNqEAaYJZqTX4jw43+R2OzOs1jphrSym3RogDmqm8fxMs9NwDXb85loJA6nJcgtlvdUO8928eePhwTKdXMKaw/bKPKvSOmWj8XG74Aa4N1cR5QpKv4tUQMN8n/T91yqo8kwWiNC3MciCoT2dCe6PVHwoXyv6R0up+LY0pv7y37oK1fipVcIFOP937LAF7v5R4/YJhDo080fHEHkZvLn23qVrTTY9oDSSMycYMea2lenrqVx/ZhrvzdGYjfB10BP0XVLTebYbA3ncB6nkuLPGMZaPU+I5Th/0KLwG4xwxVdWrjeIpAk8RkPomiyOqEOcZxyEgDoivggENGvuSeC5JKzvjURtLeAECRxgY+KSIcQkl4I3I4qMV6vd1OpNkgDpzPJe+fLm9/DK5N4urkAwdxnIwC4+BA7yuwWWy7rQFmNi7tFGlTp6tEu/1HF3mY7lsCuNy5NsvVKiEs5KM2dT7qRCU1gFpu1jxD2NcODgCPNYW/dkLLQqsqsoBmPzNJDcZzb8srozlDUYDgRISvqh4unZk2WSz1SIYzeOMgYlGMuOnkKQB/mktP/EqS8LkhwfQYxrhmI3Z7wpqba5x+FjxL2esqTfpo6LtWmSWK6GtOJJ6lH/kmKirNtgM/DpEY/wB9Dv8A0jzWfvLaq103bgsdUnUsO9HPshBS9ULxb9m9p2Jq8r3Wxwg+RWMu7ad9SGinWDzo5jmxxxIjzWkszKsAvd3D7p1JdUBxa3YNbdjLNU3fisDw2SN4uIx1iYJ5r2hs7ZmYMo0m9GN+ytvym8JMnqp6NlbCamI37ZVG5qRzpsPVrfsh3bK2Y4/Apf8Axt+y0QoppopqFsoG7NWfIUaY/wBjPsgbdcDGYta0dGgLWmkg7woSwrNBTOf7XWWLHVjTdnpvtlcud7jvXXtqbNNjrjHBhMf6SHfRcgfnkr4P1JZuxbyZK9DU6AugkMJUrIzwTWjHv9FMIhYxG/0TPiJ/xEjj6rGPA8apNatRsnswyu01KoJbJa0AkYjMnxAjqtTdmy1noO3mtJdoXHejp91zzzxi2vo6sfxZzSfpmW2V2YrOqfEc3cbHZc7AmcCQM8pxwC3VluxlMZS7Vxz/AGU2+o3vXBkm5u2erih448ESmJQjW7pc6ZOp+gTt7eMN7z9FJ+XjPH0Uiy0DbrjjCSJgpLcjUcZGOAyx+seSsrmqMpV6ZqTgZ5ZYSOqqfzrRjiceEBRNtZ3t7EnofJe03qj5paO5bNX20nNaZt7DivnyxXo8GWfEaeTXEHyVhUvy8J7LXEcSwifErhlBx6aOpSjLs7t/ajeKlZbAdVxK6NorW2oDWpO3eLQcO6Vr7Nta1vzbw6td9lFzcXsfxpq0dGpulSQFiLPttS1cEbS20o/zt8QqLLER45GqFIJFuizn/WVH/Eb4hRP2vpHEPb4hZ5YmWORon0mkyc0Pb6u7AaJOgHqufXl+I3w3wJc3i2SUJS/FRof+uCMZYYHOTkkUr6RTxtds6IxhIDnGTgn2q8mMbLi1oGZJACwX/X7HwGva2cASZPh91dWSz2V7P4lQVCcSXuB6wMghz9df7H8f3/Arb+IdECGneOkfU6I269pWuaCSJPlyWS2koWYVGNoUyfm3jTBI0AHD+q8ZdVIt7PxaZ5A+mSlKdPspwhXR0eheQOqJFqBXI7TelqoECkx1YdN3DxVnYNq7QR27PVaf9p8wVVZmlsi8SvR0j8wEHeFuAaZWUbtDV/wqngPuqm+70tLxDKLh1c0fVHzJ6Rlirstrbb2FrmuOBBB6EYrkNekA4gGQCQDpgVZ2ywWwzvMcZzhzY9VWNuS1D+6dHCR911YXGK3JEMtyekPu5rTUAMCZgnKdCUbeVkaKO9vS4uEA5jCT01EIRt21/wDCqA/6eHRe1Lura035fykq3KLd2Rp/RXzopg7qpXWKoP7up/4OSqU3Yfw6k5fIRnriITc4/YOLICc+WajkmAMTpGa1llszqUbm61pjekZif1Tn0R1ovOhTPZpU9+c/hxhwhcr+Wvo9Zf0uetllsmfhWdtM4uEkxxJkieWA7ldNcToVi6e0rmu3g6BPy5DoIyWhobYUCwFzodqBj7C4ufJ2ei/jygkki3ZRdqQFJ+VGuPVNp1Q4AgggiQU8O5haiNnp7IwCjc5OidV58IcUKNYwt6JJ5pJJqNZjRUZw8gn06rZ18kkkzR5lFlZmsJ/UjxZmc0klJhJGWdoU7Wt5pJJaRrHhrU9rGcPRJJGkYfus4eQXm4zh5BJJAIO+zsJ+XyCgqWSnPyjwCSSUZDmWVnD0RLSAMvRJJagg1ognL0XrI4JJIUYlaBwUzXDgvEkyEHfEHBQ2h+GS9SRMV9Q8lXu6BJJBBE3oEndAvUkwCPd9+wmPoyPmI6R9kkkTA9ouEPEF7iOGGPWMU2tcDiZNSeA3RgkkpOTO6OaaVJg9TZqf1eg+iGfshweffckkgptFV8jJ9l5ddmr0qW4HNMfKXTgOEa4qT4NqP96wdGE+rkkkeTE8knslbZbRrXHdTb91Myz1AP8AvH/xakktbB5JC/KVP8ep/wAP/wApJJI2weSR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13" descr="data:image/jpeg;base64,/9j/4AAQSkZJRgABAQAAAQABAAD/2wCEAAkGBhQSERUUExQWFRUWGBYYFxcXFxUaFxYcFxcVFxcXFxoXHCceFxokGRQUHy8gIycpLCwsFR4xNTAqNSYsLCkBCQoKDgwOGg8PGiwkHxwpLCksLCwsLCwsLCksLCwpLCkpKSwsLCwsKSksLCwsLCwpKSwsLCwsLCwsKSwsKSwsLP/AABEIALcBEwMBIgACEQEDEQH/xAAcAAABBQEBAQAAAAAAAAAAAAAEAAIDBQYHAQj/xABBEAABAwEFBQYEBAMHBAMAAAABAAIRAwQFITFBBhJRYXEigZGhsfATMsHRBxRC4SNS8RVDU2JygqIWM5Kyk8LS/8QAGgEAAwEBAQEAAAAAAAAAAAAAAQIDAAQFBv/EACcRAAICAgICAgIBBQAAAAAAAAABAhEDIRIxE0EEUSIyoQUUYXGB/9oADAMBAAIRAxEAPwDtaSS8JWMV20F+U7JRdVqHBoy1cdGjmTgPHIFfPF5W99eo6o8mC5zg2ci5xdwxOOZ4LTfiltd+YtJosP8ACoEtmcHPHzO5gYtHQrn9e1k4aev3SsJO+rjE+GXRGOZgDr5BV9GyZFx7vv8AsjX1YH0CVsYa/djE+eJQdqeB8ojx+qmdbdAPJDvBeeErAAXheZCUY+g0YDH35od7zomMNY/H6IllEOxaceB+iEOOq93SPusYtbLVd8rh6hEMg4FxB5YH9x3qso2wgwcev30VgbQ1+BEdfvCVmPbRVIzdPCRB8QhPjg5GD1RNalhEnxH1VcXRz6rUEmp1oOKL3oHvNVocNMPTxRm9Le/7rAZX1aZLipvyuHcF5TGZOpA9+AR1Bwwnj5RH1RMQ2GxSTOAR4oiAdPP3PqvHNlsDmh6Jc04zB4eo5pbDQfZ7E1xEkQcZ0P2KvqF3Btne17gQRLY11BHmqGyXc9x7OInCFqrFs6+O2d1vPWZnA+8UjY9HPhTLH4H9xzVjQqxjGHBe3hdvw6pbmJMKT8qd2eHuE9iNEu7Ilp6j9kM0FuWXpx7k6z1odI7x6ox9KBvDEYkjlkgMDj39k9ryDnDgomwObTl70T6gIjy+yxjo2xn4hERTr48Ha9/82XXqunWW1tqNDmkEFfNhaRDgtbsbts+g9rHklhPvvTKVCuJ2teoeyWxtRoc0yDjIU8qgh6kkksY8WI/EfbcWWm6hSd/HeIJH90136idHEZDnPBQ7afiVTo0i2zua6sXbu6Qd5gIPbAI6Z4Yrit4W5z3uMkkkkkmT1J/UeaVsNA9Z+9PvxT6TGtzxPDQIUu5r2pWAEAYoBCK1aRPPuUW9OZnkmsqEyDkfLh6hefBOh6oGCqVRoEZHuP7qTfgZZ5cevRD0qUY4HlmTzPJIUnOOJWCKowIV9PVW7KbYhsn3ryQVopgZkE9cAtZiuLEmhOq+809jezOuoTAHNpTAwxyOk8CvQxzeIjMHLvCjAI5qws9bIO8fofugYdQtO+IPgfeXiEqtkZEmR5pj7KQcPfvzRDDII1Gh9OYQCVtexxi1wPXAryz1yDByRFWk0gjEegQDmlpxWMFtj36oiQYjT2QlYwCAHZSO7T6q8s90AuAAnGPBK5UFRsraVAk4LQXTcJeQSOatbDs8AJIx4LR2CwxBygiByyPqpOdllCgOx3QylDvoiLxJIPA+WE++qtrRYcCOWHv3kvPy2Akae5U7Y1I59eN2bx9D9FWWtm7I8efvBby9bvgYDD068OqxN80i0z3d2oTwl6BKPsqK1LIjuP0Kmu+1/pPd9QeajcRkflOXJDV6cHnoeP2KsRDa9GHR+l2XAH90wVY7Ll5TtO+3HMYEceY96qerZt5s6xnx4FAxC3D3n+6ceWR8unBRWetocxgp2GMxh6rBNzsNtcaJ+G8yIw/ZdWsdsbUaHNMgjx6L5zILcRpiOi2ex+23wTuvktdzy5hNGVCuJ2FJVdHaCk5oPxG480lSyZyz8X7XRYaVCjTYwM33Eta1uOAIw6x1lcrqP14rW7a3kLTWLowNMkdXPqO7xLh4LIVjPdgki7KzjxdCY7VSsbgTrMD6lQMCk3yDhn6IiEzmnvn3K9bAC8o4DPH7qNgk5+Cxgo1YH21Sp1D048FG9gwAJnRL8udT76IBJXVCcAcP5jr0AUb2gYDPz/ZNqOjoOmP7J9hpSST7/ZYxD8FPbSIx98kbZqcydTh9yn16PvxxWs1AlKgHRx9Ry5qZtGHDDAjz9wi7PThpJAnIffzhJrwMxkhYaGspRGE8QdeY5qC1OBJP6vUDT3wUtUgk4YTIjT7H3qg61QyeP/tzWMQGpB6pznCB6KL5imx3ny6rGDGVwGGPmOmvWFotmraQ9odgHSR6EdclkQzdxgHkQrzZ9xq12ucAxoM58OEqc1orj7Oq2JvZn30VzY6ECDmhLs3dxsY4eCsGmCudFWOjEcQiWUwhmnHFEMemTEZHXsIcIWZvnZXfDoz0wWta5OIRqzKTRwq8bqdRcWuHZ9Ofv6IN9OBDsl2y97mZUHaaCMjh59VzzaHZQUjLflORGnA9NE0ZtaZnFPaMR8SHTP781bWS0y2M4nDkcx3HHwVbb7KWlKxWjdcCq9kqoJq08Z4a/XopW1jkdNfeiZauy6RiD6HioKdWOycR+k8J0Kxg8ERE9Psh94tIIyXodumDkcvun704H3zCASwoX45rQOH+YpKndQcMneK9WoALeNtL4n9IjARIOncfRVopSD1Ce+rocSo/zBaTGaolQJy5OxbkZrx/vvXjHycVI0acERCMhS03xlEjj9k2qRvHRPoUTG9GGU80GEJs7CQfP3onvs2sgJu7CkrO7M+ylsagR484j6lH0aUCO77++aEs9LeeJ9+8Vb0qYb4n6R75LSYYxBn19yRrH7oV9qOHKPJE22nuuJOcmffeo6NiznPLocwl5B4hDQXtJGihbaJHPTpwRlyYuLNSD3IG8LOabzhGOvPQ+aCe6GcdWDWmpGLV5+ZBAkd4zSqke/QhRss4OR8k9iUPNKQYy6YoZ+GgRrjutULe1niCtZqPbBRLz38Frtnbta49rDdOmRyIPTEKku0tpNcTnIjwKt7ltY+MIxkOGOIwII9So5GWxKjpNjqbrQBoEcyuqOxvMI2m6Fy2yzRbMqqXeVfSeifihMmI0FNqIG8doqdLCZdoAq+8r0LQWs+Y+SzVe007P/FrHfech79Uyk+kbh7ZrKd+1ag7LMDxQVezueHB5kZgRhBwPVZQ7ftdIaHuiMGvYwCTGGBJjXKOCt7idWqvcSHMaDEvc1wPeACmlGS2zRcX0ZG9bvIe6mcxkTrwWZrCJ5fQrpe19zlg3wZI8x+0rn94sAfhkfcKkJCzjqx9ltAc3dOmR1Ub6Z8PeHJBWapuuB7j9FZtM93l+yqQI7PaJ7Du48FMxw+V2B0On9ENaKOvvqvKNecHZ6FYwSa4GBMEaGfsvUviOGgPPD6pJRilNoc4ZoV+fNefFOicG481ciJgRNJ32QzhHVesegwhD24z7nI+iJoQTDih2OU7mYA80jGQTWojeDQd7A46fuo3GGyctBxU1JktLuAgeIH18lFeVPd3Z/1H6fRImUaI7Ie0Tz+v2WhsdAGZ0jDqCs9ZOznwa7zwWquikOwT+pp8Zn0cfBJNj40A3xdBDXPyJ3dcACQI55BEVLDvUxUaJ3m9oDiOHP7Bai23X8SiWnNww7slmLutlShNJ7C5pJiPpy+6RStFK2V1os5pVmv0zETJGEg84JWgvm6WVaTa9J29OG6SJfyHMIcUaj2FrmSzQHAjof6Kvbchc/AO6Tn4I8kbg/RX/wBnb2jjpgDPpj4omzbMvOIb6yFs7uuWpujfIAAEN4AZBG2m7xuGHZA5YBbmwcEc4tdzQx0nEKrs9QDI4jBauoO0ZJ1ww+oWSqVQCQO/+qpB2TyRofaHHdw4+/Qqz2br/wAQE4AA+JIn081WDtNgZAY8M8P681PYKExBhGSVUCF8jqV3W1sDEeKOfbmDULntGnTYMarp4DFD/wBuUpjeeecfuuXg30dNpds6hStoORRjASsDdluJxBkZf1W7uatvASlS3TNJUrR5aLuMTEnis1bNnTVruNVriwNABGG6cDInXLjqukUGYKG22KVZRraI870zBXRsaxr944iRpE7uInE+GXVbinTG6GgYDLgo6VNrUQKgOSNti19FPf8Ad2/SIHArj182BzHYjj78l3mo3BYDba7hu70ZGf298Uv6uy0fyVHLKrPMT3jNEWavjEw4eantVnAJE5YjoclVyQQe5dCdo5pKmXdFwJgwJ8ChbZQLCcJbpyUVG0zr+yPpV8IcJHvFp+i3QOwNtoEZ+aSVSwsk9qOR0SR0DZUU6eIRAqHp0zQxcZnI8eCkqVic8+I1VGTQ2oDlHlinCgeCdTtDgnurEhCxqHWakTKNqPAp7s+5V3dd0h9Lhh5nVDWvZt7XY4jiFFzRZQaKpkloAJGMRxiYwU9Gwue6XyRhPONOisvy7KA3jiRkh6941oljQ0OkjCSY65Jbb6HcVH9iWrc29i0lucAic9J4KzuO790jfO8AcBHJV1ystNV4EnEuGhwbiTgFd2Sq5xII7TTBhTmpJDwcZdGvssOaAfFe1LlYTvEAnmh7o5rRNs0hIlYW6M3bqbWNJOACw1539aC6KTCxgcBAjfOMYnQ9BguoWy5W1WkOOGGk5GUHWu6gIlhJEDekgmOO7mqRSW2JJtqomPu+4K1Wk+oalQFrobvO3pwBE8xOmCubqu+uKZDxOnzYeByWgpuaGhowaMmtENznFHUqOH7IzcX0aNxWzn96XC1lOoXB0wSMD1xK5oRJM967ltG2aFSNGO8mlcJdBdBPdKbEDKwp9bslrRAj3Kmu2od3ogalQDCe5swjroqtcYHeqyWiUHstLusD6phzSW8j5niVp7o2K3j2pjKIAkYEzMxpkjbhoAgQtpd9LBQ8jekXljS2ymfcrGNIawAkySMyeZ1U12EtcrG82Q1U1mtzd6NVGbpjR2jZ2epgp3nBV1hrgjNFurAHMRCspaINbKq3WoB2aZRtoXl5WAVd5w7o6LKW6q+gczHMKbbR0wipaNk61yFmtqHbze/6qopbWTgMURbLUXU5dnglcrKrHxZhr0oFjx08pOHqFVWqhq3Iq6v6qJbOceslUu8WjWB5DiOnoumHRyZVsDpnFGMtJHBMbTBM4dQPopHCCqkaoeLxakhXWQEz9AktSBbI7VY3MgPBbOUocg5Ba7aC66hpS4tcWmRAgxqBOf7LNMu8lpIjxg+BRTsEotMGDoOJRrqEdDiobPZt94adfOFZMLQHMJwyaeYWbGii92btBDQw6Hx4Fap9DfasDdds3Xhpz05rdXdWkLlyLZ0RdornXAH/ADdx4KwslxMA3CGkDQkgjnOhV5YrM1yOFwAnMrJyXQZV7K2wWRlKd0NE54kk8pKIbYW5tYBxIESrazXE1uMeOK9ttOAs7rYtrpFVZqEOAWioNkKhpu7YWjsrsOKEDTIsl467WuxheVKkO6+5T214CZP0JTPad2MbkEy1kAQpPzXFA2qpOqzarQ0U29lJfD5puB/lcP8AiV89zzX0Lex7K+eqnzHqfVUwexc/ocXp9itHw3h3j0UYC9+CumrOZOnZ1nZi0y0GVuLHbMFxjZW/Nwbjjl6aLa0doxGa4JJxkelFrJGzTX5eYAWetFqaxsu1xBAyPAqjvfaHeOByTrNtFSc0ipEaylcW9h1HRf3XtbBg5K7s9r/MPaADAxM5d/FYilfNAEfBpOeRrBhWtmvSu7Ds0WnOMXnlh90OFD8HLaN7UvOlSAZMuOTW4uJ4QFWW66PzX/d7Lf5Bmf8AUfoEHc1GT/DaQNXHFx6u+gWnZS3Qqcr6ISioPXZiLVsiyk/fbkMgqq9rVAhdCtzAWmVhrds/UtLy2mN1uRech0/mKnx2Ujk1s5tflv3qkDTP6DrCPuu4bTUAIoP3f5nQ0eLonuXUrj2Cs1l7Rbv1My98Ezy0b3I2u7fOUN0H1VpTUVojCDyPZzqnsAYn4kO4BsgcpkLw7B1cf4zeWBx6xkuhGzpv5dQ8sjs8ON+jno2Drf4rPB32SXQvgpI+aQP7fGYW0UA6nmTggKdpYAMBlwCq7hvh5YKZgwMCTjCmtG604ke9F1cadHn8rVkNVjDGgmRhiOMHRVt51QYaO5WQqN3fFUNrqxUB0TIVse6oabmu1bBXSLntYcxpBwIBHeua3jXDgIWm2PvDsfDJxb6HJDJG42NjdSo6RYLRGq0titc5rF2GvMcldWa2QM1zKVHXKNo0z7WOKrb0tIAzzQdS8QMZ98FC2vv4uHcs5XolwoYanaz9/wBVf2O1gNELJ3jYKpM0njd/lIHrqEyz2iuzAjvGSlbix+KkuzT223NFQEmOXPhzTGlzgTMcBw6oGwt3jvES7KTp9lbCmGCSU8VexHrRSm9yx267AokWwHmqy/Lcx2AbJ0P2Q1GpujEpbp0XSTVnu015CnQqPP6WmOsQPOFwpq3X4i7QSG2dp/zP/wDqPr4LDsau7BGo39nBnlcq+iek1ThijpNU4C6DnI/hwZaYIVlY7cHYE7p95IBRubKWUFIpCbibW77rpPHadKt6lzUQ0boHeub0rbUp/K6RwKtrHti5mD2rmlil6OlZovs05u2D2T3LQ3LYWCC7tHnl4LObO1atrJ+AwuaMycGt5Sc+i3N0bMv3u24DkAfqoSi+iyya7LihagMAFK+o52AzRFK42jUoqz2JjBARUJeyDmvQBTu4u+bH0RrLGAMES1wSfVABVlBIk5NlHeToa4nQEeOCq2ACEde1oBEcXD1n6KnfaoeZ0jzXJk/Y9H48fwDXBMjMLwWpsZhKz1gRPNTL7Eko32poOLmg9QvUA0zhNGlukEOyVla7Y00zutJfhmRCr4Sle24pngKTXRY2Kud05N/ylU1vBLiYMcYw7kdY6Dqjg1g3nEwAMyV0i7Pwv+IztVXtMY7obE6jtDFI1GDGtyRx34WqKu21mnUDgeR4ELol7/grWEmhWY7/ACvaWnxEj0WQt2wVtozvWd7ubBvj/jKHKLBTWzaXNeAe0EFXP5uAuUWG3VrK7tNcBq1wI9Qtvdu0dOs3A46g5hceXG1tdHpYcqmqfZbVb37QEFx4DJWFK86gxfScBxbDvIYqksdoaXzCvrPW3sio1RSVD6e0lOQAyo46AU3Ik7VOb2fytQ8ZY/Dr2VX1bA+ZYASpKVmtp/uzjrLQqJoCjj9hIt9d2MNoN54u8Mye8IehZn1HTUqPeJyJhvgNEZZtm6zsajmtHCZ9MFc07CykM5PFZv8AwCU4rUSntbJBwyWI2jv8UGnGXn5R9TyWo2mvttGk9+cYAcScguL3nbHVHFzjLicffBPixcnbIZMzgqXbBa1Zz3FzjLiZJOqdSUQK93l2nCyxpBSgIShXRBfhI8k4BwqNndMypPywOqis91Vp+IabwxuJcQQOGueJCmLlk0zMhqWchbXZb8MnVdypaSBScN4Na4bzhpvR8o8+iyQqcclc2baytTZuNqEAaYJZqTX4jw43+R2OzOs1jphrSym3RogDmqm8fxMs9NwDXb85loJA6nJcgtlvdUO8928eePhwTKdXMKaw/bKPKvSOmWj8XG74Aa4N1cR5QpKv4tUQMN8n/T91yqo8kwWiNC3MciCoT2dCe6PVHwoXyv6R0up+LY0pv7y37oK1fipVcIFOP937LAF7v5R4/YJhDo080fHEHkZvLn23qVrTTY9oDSSMycYMea2lenrqVx/ZhrvzdGYjfB10BP0XVLTebYbA3ncB6nkuLPGMZaPU+I5Th/0KLwG4xwxVdWrjeIpAk8RkPomiyOqEOcZxyEgDoivggENGvuSeC5JKzvjURtLeAECRxgY+KSIcQkl4I3I4qMV6vd1OpNkgDpzPJe+fLm9/DK5N4urkAwdxnIwC4+BA7yuwWWy7rQFmNi7tFGlTp6tEu/1HF3mY7lsCuNy5NsvVKiEs5KM2dT7qRCU1gFpu1jxD2NcODgCPNYW/dkLLQqsqsoBmPzNJDcZzb8srozlDUYDgRISvqh4unZk2WSz1SIYzeOMgYlGMuOnkKQB/mktP/EqS8LkhwfQYxrhmI3Z7wpqba5x+FjxL2esqTfpo6LtWmSWK6GtOJJ6lH/kmKirNtgM/DpEY/wB9Dv8A0jzWfvLaq103bgsdUnUsO9HPshBS9ULxb9m9p2Jq8r3Wxwg+RWMu7ad9SGinWDzo5jmxxxIjzWkszKsAvd3D7p1JdUBxa3YNbdjLNU3fisDw2SN4uIx1iYJ5r2hs7ZmYMo0m9GN+ytvym8JMnqp6NlbCamI37ZVG5qRzpsPVrfsh3bK2Y4/Apf8Axt+y0QoppopqFsoG7NWfIUaY/wBjPsgbdcDGYta0dGgLWmkg7woSwrNBTOf7XWWLHVjTdnpvtlcud7jvXXtqbNNjrjHBhMf6SHfRcgfnkr4P1JZuxbyZK9DU6AugkMJUrIzwTWjHv9FMIhYxG/0TPiJ/xEjj6rGPA8apNatRsnswyu01KoJbJa0AkYjMnxAjqtTdmy1noO3mtJdoXHejp91zzzxi2vo6sfxZzSfpmW2V2YrOqfEc3cbHZc7AmcCQM8pxwC3VluxlMZS7Vxz/AGU2+o3vXBkm5u2erih448ESmJQjW7pc6ZOp+gTt7eMN7z9FJ+XjPH0Uiy0DbrjjCSJgpLcjUcZGOAyx+seSsrmqMpV6ZqTgZ5ZYSOqqfzrRjiceEBRNtZ3t7EnofJe03qj5paO5bNX20nNaZt7DivnyxXo8GWfEaeTXEHyVhUvy8J7LXEcSwifErhlBx6aOpSjLs7t/ajeKlZbAdVxK6NorW2oDWpO3eLQcO6Vr7Nta1vzbw6td9lFzcXsfxpq0dGpulSQFiLPttS1cEbS20o/zt8QqLLER45GqFIJFuizn/WVH/Eb4hRP2vpHEPb4hZ5YmWORon0mkyc0Pb6u7AaJOgHqufXl+I3w3wJc3i2SUJS/FRof+uCMZYYHOTkkUr6RTxtds6IxhIDnGTgn2q8mMbLi1oGZJACwX/X7HwGva2cASZPh91dWSz2V7P4lQVCcSXuB6wMghz9df7H8f3/Arb+IdECGneOkfU6I269pWuaCSJPlyWS2koWYVGNoUyfm3jTBI0AHD+q8ZdVIt7PxaZ5A+mSlKdPspwhXR0eheQOqJFqBXI7TelqoECkx1YdN3DxVnYNq7QR27PVaf9p8wVVZmlsi8SvR0j8wEHeFuAaZWUbtDV/wqngPuqm+70tLxDKLh1c0fVHzJ6Rlirstrbb2FrmuOBBB6EYrkNekA4gGQCQDpgVZ2ywWwzvMcZzhzY9VWNuS1D+6dHCR911YXGK3JEMtyekPu5rTUAMCZgnKdCUbeVkaKO9vS4uEA5jCT01EIRt21/wDCqA/6eHRe1Lura035fykq3KLd2Rp/RXzopg7qpXWKoP7up/4OSqU3Yfw6k5fIRnriITc4/YOLICc+WajkmAMTpGa1llszqUbm61pjekZif1Tn0R1ovOhTPZpU9+c/hxhwhcr+Wvo9Zf0uetllsmfhWdtM4uEkxxJkieWA7ldNcToVi6e0rmu3g6BPy5DoIyWhobYUCwFzodqBj7C4ufJ2ei/jygkki3ZRdqQFJ+VGuPVNp1Q4AgggiQU8O5haiNnp7IwCjc5OidV58IcUKNYwt6JJ5pJJqNZjRUZw8gn06rZ18kkkzR5lFlZmsJ/UjxZmc0klJhJGWdoU7Wt5pJJaRrHhrU9rGcPRJJGkYfus4eQXm4zh5BJJAIO+zsJ+XyCgqWSnPyjwCSSUZDmWVnD0RLSAMvRJJagg1ognL0XrI4JJIUYlaBwUzXDgvEkyEHfEHBQ2h+GS9SRMV9Q8lXu6BJJBBE3oEndAvUkwCPd9+wmPoyPmI6R9kkkTA9ouEPEF7iOGGPWMU2tcDiZNSeA3RgkkpOTO6OaaVJg9TZqf1eg+iGfshweffckkgptFV8jJ9l5ddmr0qW4HNMfKXTgOEa4qT4NqP96wdGE+rkkkeTE8knslbZbRrXHdTb91Myz1AP8AvH/xakktbB5JC/KVP8ep/wAP/wApJJI2weSR/9k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2543" name="Picture 15" descr="http://lib.cet.ac.il/storage/items/9100_9199/0000009124/9124_M%5b1%5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6" y="1340769"/>
            <a:ext cx="4188256" cy="5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תאומים סיאמים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1187624" y="134076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http://www.mako.co.il/culture-tv/local/Article-1adff1424a5e141006.htm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21506" name="Picture 2" descr="https://encrypted-tbn3.gstatic.com/images?q=tbn:ANd9GcSMIJoKvSmN3TBdiHaV0hGa35MVrEP74Fbjol2FCqAVh1bMoI5s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285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-108520" y="6316452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http://www.mako.co.il/home-family-kids/healthcare/Article-b9079e402374031006.htm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1979712" y="5445224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http://www.youtube.com/watch?v=PJjU3v0Lahk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6" name="AutoShape 4" descr="data:image/jpeg;base64,/9j/4AAQSkZJRgABAQAAAQABAAD/2wCEAAkGBhQSERUUEhQWFRUWGBwYGBgYFRwYFxwVHBYVFRgaFxoYHCYeFxklGhgXIC8gJCcpLCwsGh4xNTAqNSYrLCkBCQoKDgwOGg8PGiwkHyQsLCwsLCwsLCwsLCwsLCwsLCwsLCwsLCwsLCwsLCwsLCwsLCwsLCwsLCwsLCwsLCwsLP/AABEIAMIBAwMBIgACEQEDEQH/xAAcAAACAgMBAQAAAAAAAAAAAAAEBQMGAAIHAQj/xABGEAABAwIDBAcFBgQDBgcAAAABAAIRAyEEEjEFQVFhBhMicYGRoQcyscHwFEJSYtHhI3KS8TNDghU0U3OiwhYkJTVkg7L/xAAaAQADAQEBAQAAAAAAAAAAAAABAgMEAAUG/8QAKREAAgICAgEFAAIBBQAAAAAAAAECEQMhEjFBBBMyUWEicbEUM0KBof/aAAwDAQACEQMRAD8AMxBEGo55DGCXRqYtaFWdsbXLjq8NMFoc6QLRdotc/FNuk4nKWw4AZXQ4dkzYmNOF1W8LgzMEiNR5mFPHJyR6Pp8Sf8mb4fHuzgZbRfd4qybN2gWw2+lrnvjm1V1jZfO7SOCcgSLH0TtWi2WEZeC60nGBcj/Ud6k6yPvH+o/qlGzNssfDXHK+1ibH+U703YxYWmjzJRrR5mUVMOGjZBPHxNkU1qkaEFLj0KCnBh03IngSPTcpKeFj7xIH1chTObK16gREW4aKyy/YDUYiCGtl248B4qc1jfQf2UOUDdHdZSMAlc8sn0K1EU16Zc9xExmIPoCmuz8MGjQA/IafXND7NZaeJJ8ySpsU4giAfDhxVElBc2Zsk29IPce5RvQVPEBpcHvaI/MJ133slPSTpa2hTLWODqpFoIIbJ1J3HgFWE1JWTd3VEPSvpoMN/DptDqxG/wB1g4ujU/lXNtpbVqVyTVqF55m3g3QLesXPLnuJJcZJOsnillbBuzZiDl+tUjdm/wBP6a/kavpzpoo3bPMfsmey6Ac0kGY854ItuHOX48t65Kzf7aWqK5VwJGvDRRUalWkc1Oo+mT+Fxb8DdWSrhuySRNvQILEYWB2tRYb9dB3ouKOeJG+zPaViaTgK469otfs1P6gLm28FdB2H0joYwfwCc29hs5jdJM2O+41XHsXh9N4I9eAQmHxFSi8PYSxw0Ise7uSSwxfWjFkhR9JYfDtY0NbYDRSZVynoz7R3vy0q5l8wH27VgAO9XfZm0TVbMzciQbWJBjxHon9ynxo8yacPA3xdKQePehKLSLEI6kZA7kPiiAFpSsWuWzMqjqUpEKMYsWnNPCLnet6VcOFr/wB0ziNKPF6IOpA58zwVS9oey8+HLmi7O1rFtDKulSlN0FtfDh9J7TvBBngRHikxri6rRTk+zgeRYicRQLXFtrGFim4tM1KjsOP6PS7NTMTct7zeDpB4FKTsp1IGxu0jSYN4uO+Fd6dOVucPIMGPr1WKGRxN+P1DiqOfUaYDgdUzDtwTbEdHC7tSJ3kCL84QmK2E6m3O1xdHvNi4/l4havcjXZVeojLQvrYWREf3TLZXSR1Ls1pezc4XeORH3h6oSg+Vu/DAoSipDSgprZc8LiG1G5mODm8Qfjw8UQufU6DmHNTcWHi0x58U4wPSl7CBXbmb+No7Q5lo18Fnlia6McsMkWsBY5R4TEtqNDmODmnQhTuUSNAtaqGgucYHqUH9sLjAEXAbBi/Mpg9oJ499+XwnzWuF2Yxugm510HcFoi4KNvszZYzlqPRDsJpNNuaJjdfh4bkF0r2t1bTTpu/juYS1gEmNMxOjQOJKLc17aFQ0oDw12XSJ1XOsBizWLjUc51QfeJl0XtO4W0VpVKNPydiwym6Xgn2LslrmkGCWjtEul3WE3nfutPgoMfSYyQ0SR8U3pUjEC1gCQIJjjxK1/wBmDRd1GkezDEqpoq2JwlZ8OpgGNWGxPjuKc7LoB7NCCLOa4Q5ruB/VOKGz4/fRGNwLozZXZdC7KYk80yVjJcCsP2M2m4OYOJ8SIW+DwYLSHC+h7+NlYn4fjpzQf2QB3fxRChVUoCwDRa8DXkgMW0XaWwQAe7vI3pxXwD5DhJOaQDpEEEW0sT4wtTRH8SGjKJJMxpAPeYTJCzZz7a4cAA0ERI00BtJM6qvlxm/0F0PbWzj2jutHDKMwniqji8CGZwBwiT90CTEouJkyRb2Kwd4/ddO9mHSqZwz4BgupmNfxA87yuX5Rx9ETs3Huo1WVWWcx2YcJHyKm1ZlnG0fS2HZ2AgsfRiJ0m8awoOifSBuLoNeLEWc2dHRPkRcJyWyr45asxxuOhaXiJMRxj6uocLQN9YkmfVHHBCfrxtopDTFlVtUWlNdgdbsiTYD+wCV12HKT94y48vNHY49om9ojcD+6BrNc4TBHiBwN+/gvJ9TlufHwhsUNWc72x0Xe+u9zQAHGYnkJ9V4rs/DAmSDO9YtCzzobh+h+wttfaARZj2gSCdeJbxCYYXHZxEXm8aKg18GbEeHJWXoli2ucQTlcGxk/F+Zv6bkkoxUaNmTE4u10WmmziF6/DXkKakZUoas1kyobX2GWHrKYMauaN3EjlxCAo1ZC6AaUqu7X6NGS+gL6lnHm3nyVYTrRpx5fEhQ1krWpTAGllFSr8bEagjTkVtiHyAtXezT2D4HajqD81Idk+806H9DzVrw3Sqg8Xd1ZO54i/wDNp4qrNYAvCGqMsaZGeC3ZfKWIaQC1zXTvDgfmimOtqJ7wuX1S0Hd5KSlhwRol9sg8DLrj9pNoUKpdukNE6uMhoHHVc4oYAsrMIIiMrx6z5j1R1XDTVY3dGfW2aYb800w+Bv6p63sfDhcJWSYan4KwYDo5VqiYDGkavkeQ1Pol9DDx9blc+j1frGZSe0webfun64KkNdmnPJwjcT3ZnRulTguHWO4v036N0TbEYPrGFhsCI7ryIClZR7vrWOSlj90zls8uUpSds53jsMWuIcLiQl9RoF/oSrb0rwP+YAeDvkfrkqdWdrI03aeaLPSxSU42D4iplGkN3nzQGLBAdBluoETzIneDfzTE1jvA/bellRwZYD+kT5/hKK6En2DVcRmALmwNMxcL5gYPDU6KrdI8EJdAywO1v1EwrS/tT2QZuLEcxb5pHtoF85RDnkai4LWTBnTQhMhX1opb8FlAcfdJi3DTzm6CdZWHaVGQ0MsTLi3gZ380lFCZkgGdCYStGWcaZcfZXts08S6kT2aoAH87TLfQuXaqMwJ8V814KoaFVtSYLDmHeLhfSNKtDAXGLD4IQu6MOaNS5G7mqGtVDG5joLlSsxAcJFwOR+aCqHPr7vDX+riuyZVCNk4wc/iIX4iH9YYGYkwdYO6+/uXrMZnMOsDoBp480wxGAYb+7HCI8jZK62EIflzXdHGJ4nmsDyQy232BLNgf2rJqzBmNvisU9FoaMrnOJEyfElYioquzS5P6E7qMhB18IR2hIM6jVNmLypTWpo93vTGHRnabnl2YxYS3npIG6bqxNxBOkLn78T1DxUBFtR+JpsW/MJhienGoo0o/NU+TR8yoTWzFPFxdR6Ln9pPAlQ1tpBvvFrf5ntHzXPMTtqvVPbqujgOyPIIVuEB1AQUPsCwyZbtsVsLUMurUmP8AxB4v/MPvKs4jaDWnLmbUjeyXNI8rdyhGDk2Ug2dKrFNGvHjkvIPV2jvEzwhCuxlUnstI5n5BN3bOgW+vRZhtnOHvHN4Iu2Wpi/D0DMnVNqBMKVmDupW0VxyiC13w5lT8Mh38pi/gQE7wddsDRKX0rRx3IHrDSdI92bjh3Lmyntlz60R3o3Z+0eqeHDdqBvbvn4+CruEq5gEaCUykSlG1TOm0quZoc24cJB79Fj6sCXEN5kwPVUDBbeq0W5WutuBEgTc/qhsTtN9R01Hlx56eWgTaMC9LOy4bT6QUyxzWN62bHcI0niVRK9BztBH18U2wxG4X48lHVxLZi2aJy744gIp6L48ft6K3iCWCHNnnNhz1sgMRp2obEnf/AH0Vhxrs7TkLZ4HfyVeq9mWlpDvwgjxIJNwjY7xgOGxOaXOIbYEb54QNPNB4raALwCWh7Ta5Ij8L9RHwUG0Ma0dmzBeC4DyBB05JNjcQ4Dsmk+9h1UEc2ubp3Eovom5qJttPFMDz2TMkzO87wRaEBVpMeMxMH4+KidhqlQ5iPP8AQLV9PLYTI0IXf0Z3O+1oyjgM9RjGSc7gwW3lwHzK+kW0QW5d1h5aLifs5wPXY6mSZ6rtm2/3R6ld0bSQj3Zgz0yGnhwASAB3Df8ANQYjDZiIjge7wRdV0WQZxAaTxAnkukk1TRj91Y3oDfTe3SkXcQHC88JN1lDZzgBIE7p1HK3BMaFXMJ0kKYtUo+mx+DQs7krFn2Ab5J4zHosTDIsV1jivBPmynZmtbLjAH14pNtDbh92mI5kX8tyi2hWcG5nmXnQDQDQAet0PgcEXGTvUnrR9HdkVOgXGXSTzR1PCWTHD4IDcpXUQlodANHCounhbImjRsiWUFzWh0kAswylZQsjmYa6lbhuVkaHsCZRUwo8ES3DboUrcOjR1gH2cr04ayY9StX4ddxDaFD6CHr4IEeIPqm9SgozSU6KxYLQpdUQPumwtoY+Cc0aMjwUHUy1F4E5bHTcf1Tx0SmyKthwg6uDDnBpNjM/onL6Yjnz+RS/FxzBBsd4PzTNCJ6AMQXi1MwAdA6JbEWPEawsZQpFwc57pGoObOOQO5Q4raTohwkaZgJ9OPmoGYxo++P8AU0z5JL2Gw0OblhzW3J3XP7qv7TrgtcHaCCwkxaYIJ+rIvEbYotvUeTu92Eh2htmlXJZoN0uF+Rj3QU6tk3JRFmKoU3EubULA2zXDUkalo1hJqzyZivPCWmT6wE4xOBucp6pw3MnKRzJHwSfGbQe2A8SOIiD4xPmnZika4ellEuOY8g74kD0QtV5uBbxuvH7RzTb4+AE7kV0Z2Q7FYqnR/G4ZjuDBd5/pn0QlNRTZmm/COq+yTYQpUHvJ7dTKf9MBwgxeZHkuhNZuQeGw2RoFNobAECIFrXAR9N0iT3aW8FD0+b3EzPlg4geIpETvlLTg3b55GJHcVYCxDVKPBaGvo83Lht2CUqJgAmTxhFFq3ZTACjdVAQtQVsvihSIXGCvUrxu04eRMefALEVlRb22csx+OdIyUzU1lrTOWL3MaxuKe7Dr9aGnq3MGkOiZEcDpdLcJSLXhjTAc45vIGJ4lXTB02gDcP2UY3dM9yEZeTRlFRmndGOKgDbpmiqJaNJTsYsosRlKimSGsjp4eUSymIUjGwFFVcdyIE7CGYcEL1+HCCGII1W7cWVw3FhBofXwXrqQUIxErYv5f3XHcWC1qaFLfqUbUP6oWq29kpWJuBZSUG34hRjS63zRcLkCV0e4qvAIlV7aG0CDA177JtiXSgq2BB0XM6OhR1VWoYa0uJ/D9QB3wh9pbJxdNpPVjSf8QT6TwTlmBqMcH0nFjm6Fsb9QQbOB4FE1ulmOZAy4d8a5qbgSP9Lo9EIpeTHneVfFHMcdhcW8F3UPLRvaC4fBIMRiCTDhF+Y8wu0VOloqtDcZhWgfipZiBzIaQ8eEqf/wAB4CuyKdCk46gsrvmTftb/AAKdW2YZTnX8jjVDa/ZyVM7mbiD2m23TqORW79k1HiaMVqfFmo5ObMgro9b2Mtc6S51MfhaC63CSVZ+j3QTB4O7aJdUIu95cXeG4eCZ2I5utnL9k+yvF1g1z2iiwgXdd8cmD5kK+9EOizcFcEGpJknnAy8rCFdDlH3Oes/EoTE7Qo0x/gvPHLTzadxKjGEpSfLohkk0k4heHrhxgdk75+XFTVWOkZTAA/ZVfGdLMKLRVYRxpGPIwfBCYLprRfWbSBJe89kFjiD4jTxgKuPCsabihcjlNUXZ1UD+6jNccVRtudNsrGPw9KkWuzCXAmHtcQYFpGt1RtsdI61WoXF+WTZtMljRaNAeSrSSAoOR2fG47LGW5P18EFiNp02Alz2CBJl4suGVcc60veY07brcd6EeeKjkhGa2PDHKMrOhYv2jBr3BlPO0Ew4uib6x3rFz3MvUbX0W4fpfWsg3HAp1s63clLjmY144bkwwFaymeqOcq1ZTuvKdSfrwUmYBOFBeEZO5MKVNAYVyPp1QiKzcsURoKZlSVsL3XBQvfhfrVetwR3pm1ika2Vw3Ni4YfktmUICPNOV5lsgdzYqr0ihRr8U3rMQNWhdArCRgp2WhZoESxtoWOp2RQrkL6rB4rynTBW2MocEqOMcxwDtJsdy4ZbQ3LQha1MEi+WbAxIndPfxUDsfxstcOH1jDBb8R07+feuAD7QwNTNlDe8iBblKArbHpTGXtDQyc0948VZ8ViKWHYGufndvkySeAVWxe181TM0sbaAHcJnUaJmZ5JMgqUaoHYr12jgK7x6StKL8VTMtxOIB3fxXHzDiQVO/E1SJytcPyuv5GJUrK9hMyltg9uH0M9k9NsRTMYhvXN/E0BtQd8dl/oU9qYim97aocCx/uGAOzvmTLXi+qqbSCFZOjWxG1aTi6wLzlsLgAAm+7NPkqY5U6fRkz41FXEb1qjeraHMa5xmGkCMosXu1ytA9TCUUOjvWucWsawPEOeGhjnN4dmC1tvd3yjtjYbrKlV8yHPN7AZGmGNA3TGbnKsOXcn/DLXkqW0PZ7QrZZdUblAADSAyBwbEDwVX2l7Jqg/wqzXcngtPmLLqZCjeicrXR89dJOjVXCPyVMpkSC0yCPG8g2SQ2XU/au4Hqhr724cvH5LmFandJlilVFYO0RrxSNn6KxRCdJpYQU5Edh/PQn9de9RUuw8jgnj2Atg7/rwSfHMjvb6t4pWeqMqGIRLXpLha2iPpVUejhnRfdFsqpRTrKc1kbDQ4ZURFOrxShmItqpWYtMBxHFN6k65JftkaLf7ZZAXgxv1w+uC1Nb63JY3FLf7R8l1h4Bj3rQm3ehevubrGYjmusdRZNVtfhdAPrk/W5ebQxw92bb+Z4JbV2mEHoZDLrx5ILFsDgZE+KDO0r6ShsTjnH7pjil5HaIsRTOZoaQ7M7KA4mM2tyLkCJjenWKbUawMbVMn7rAGgmL3SAnPFywzIjWRyKdYZ4qCKsGRFhlPAoKTFlESHZoc4tLSSdT15nhYiy3r9H6DR26BZ+eJP9bTITU0Rhz/AA2BzB91zRPid6nOPfVPYZlB94H5C9k3JoVwT2UbamzKlGH0HlzJu1z9RuyOIN+RXuztvYN7gKuJxFD+egx7Z/npv0/0hWPaeGo4eXuPaPusFm5o3N3nmua7QoHMXQLmYGv7po/pnzJrcWdp2D0ZwdQNe3EHENOmUhrT3ht/BWnGMDMPUFMBuWm7KAIgZTEBfL+G2hUovlhcx06Ax6LoHRP2s1WkUsSOsbpP3hy5hVVJmCUpPs63sCmGsIb9DQJm4KmbL2+2m9pDs1N9geLSJaR4AyOSsZ2h1n+EZG93yg709bFjFy6DIUVbRQMxJHvjTU/rx8FLUfa3xXBlFxOW+0ntVmD8vz/sqFWo3V89o1sQNPcHldUyoZK7L2v6DjWgNtIrFOXgWXqz1+jHR3VpgIfFU5HPd38DyKiwskydAUW8Tr4/I/Jc0ep4K83FZXGNOG8H9EzpYi0o7YvRqniesfUL7Oyw0gA2BvIN7qLaPRKtQl1OatPl74HNu/vChKdOmL7kbpntPFKSnXSdmJ3b+Bt/ZTjEQmv6KckNaeJ3FbjEpR9oWU8VxRseLG9TESLL3BVnRcpbTxO9FUsUNy7yOmhqyop2PS9lVF0ynOpErqv14Je3FuqEtp2AMF2snfl7uPJb7WqllF7hqGwO89kepUuxaAbDdwEeS5nN0iShsMG5v33U52M3gnDHAWW9QApeJDkxA/ZwGgQ1TAzuVgq0llPCWS8SmqKs/Z+X7olRZRwuCrRicLbRKquCjkVzQOxa6q6LX7yhK+1SwQQ5pjWJHgQmr8Hrqg6+zddY38+aK/QNFP2nUdUeHQHWOv1ok+Iq5mmBNrA6z43B7j4K6Y3ZEttIMyCNx+tyTV8GHtOYAEGCQNN+YDiNVRNGedsp2MHAaiY1KXutcfFWU4QvZEQQJB3zJBPjCXVsCBIIMjl8Cna0ZJRJtldKatINYTmYDIG8cI4XPquobH2+1wa6nU95kxN4sCDuiSuMPw5Y4gkHx+CfdFNsZK9NtQkMGYSDudBvu3SuuhFrR3fCbT6+GgAEA5pdGgtlmT/ZS08S4t1AABO6Tw8FUMLjgQC2DE31nd5HmnWAxAcHaae7zi5ZxbO5Wi9Ux+3xKR7QcVmxDTf3G/OYVRc/4Kw9OKk4p3c3WfwhVpz+KGX5UKlSI6z4N+XHgsQuNqw8iRu//IXizMU65TpWUVU/XJEB8R5j5hBYp8E8xI+YRZ6S2WPoe2KL531HegaFYmhIein+7NPEuP8A1n9E7dUgE8Fln8jDLtkGP2RSrf4lNj+ZF/MXSLF9CKLiBTNRnGDmHgHX9VZWMzCST3bggcbtyhRsasu/C3tu9NPFUjAPJrplUxHQis3So2PzNI9QTdRu6EYlwlj6LuQeQZ5hzUxd0tqmerY2DvfJ8YFvVK8Zj8QZcarhP4OwP+nkqKP2Vi8z6/8ARbitl4uj/iUXRxaQ4cLwZHkgaO1ZNpsYPZNjzUuJ2Z1nvZnEnUkkk95KPwuCye6IHLRdpGqHLyFYDFSBefrknmGckNPDxeI8N6ZYTErkU6CduUScPUjUAHnZzXfJa4SrGi3xeMHU1B+Q/BLcC+RE3OidiWx63GQCZ0RWwtpiszOOJHkSD8Fz3bW0qjM4dUAaMwhpklwJAHK6u/RLChlCm0WhoB74E375XMrkglGx8YKlDEO90FSU3+PNKS8G1RgO5A1MMjnVFpUbxXUC6Fxw4n670NXoxuTRgGUnySzE4iCuqgKVi2th/RV7bDMrXkNJ+9MQB48VZa15vP1qle1WS1zQR7hM+FuVz8EVo5lNlgknsQ6CQ6MrgL94PDmUv2vtaCWsLTYBsXkuF9RoOKsFfY7HZy5ty7UDiALjSJBVdxmymdrq8oGpg3HdOg5JkZ58vBV6zbXEHX6K0puj63o/HYfcXA7wbzPCN08kuDR4rnoyNNM7X7OcM6pg6WaI92N5GcuDid0mQrVjdkFrZZlP5f0K5N7NWF9Tsve0tcMwbIkEw0zoIJPHVdgwtEt98l3Akk+e4eCtDopySRzXpLs01apILusiCx2pi3Z428VVqlAtMOtCsHTWqRi6hFpI0uLNGo+ilrNr5hlrNzjTMD2gO/WO+V2WuRNNlYx4PWGOW7kF4rG/ZuHeS6Tcn7k6W1zclixvvsRyOgV33HL9R8kFj6kM/lKypixxQ4d1p/L9WCqz04vRd9nObh8PTD3BgawA5iBeJPeZlL8d00aRFFpd+Z1m+Wp9FXRs9pMkyeaJpYRoUuFOxI4VdtkmIx9etZ9Q5fwt7I8hr4r3D4KO9SMEW4KcOVKLpRXRjcMAsrYbsqUVRC3NUb0w1i8Uo5r3RaYqsEA/FuLobJcbAAEknuF1N0Lz8Bzqi065FYLozi6ly0Ugfxm/9LZI8YRmB6GB1RzatZ8BwbLWACctxed5sui+TpE3mQnrYiWuE6gjzCB2XiS6n3fEWV92R0Mw+VrntdUOv8R0t4+6ICr+3ejH2So5zGxRqPkZfda4x2SNW30OncncdE451Ygp7CZVrEvkss/LuL7zPKwV8wuJawNDdICqjGOJAaIeLm27mPrRHUX1Oz2SGuMA7s0TGutkIvyankU6iy0de0y0kkjVwFhwB3laF5CV7PzsDnEAOdZ2pBaCS0gbnXRjXgtALssb3A+UgJq5HcktEjcd2tdFDjdsFzhSojM86n7rR+I8TwCA2pgcQGl1JocD98HMAOMC57l5samKW+TvJ1J3k80E6BUWrQ+GHytgnRI8G/PWfOgAA85PqmWK2s0CN5S/Y/aJfBEz6f29UaQqum2bV2QTG76ulrsO43OpM+E6HvCe1cNrMA/I8UJiKUb9/r80aByEuLw1uEkRx4pJtPZwfdtnsmIsTHMcdxVqxAGpuYMd+qSYmo1+t5t8eSH9C0c62uQHtyuIf94WsOfNJMVT7RNuNv0Vv23hWNzBrYaLxA9SqlXFz/ZEy5Y0X32OYXPiKk5cobJB94OkFpaNOM+C7NiTC5D7HgGvqVHEWsB96DBsBrcDyK63iXS3hrEj5J8RkZx7prUzYurEagacgFX0z6U1h9qqwZ7R+XBJmkzdNl+RWL0WDY+zs9IO7V3P05VHj5LFaOhGz82CpuyzLqv3o/z6o4LF50rtilgd7L6n/Hpu5Frm/qo6vQHFt90UnRwqR6OAVwo9ImEXa8d9M/JSjb9Kbujva4fELXwkg+/+nOq/Q/HN/wAhzv5Xsd8HIaps3FN97D1x/wDU4jzAK6rS2xSd7tRh7nt/VFU8UDofL9kKkMs5xc1nt1a8d7HC/iFr9uM7/I/JduNbn6LRzGHVrT3gJHyHWc41TNU+6x57muPyRuH2Riqn+WW/zkN/f0XVjgqZ+4PC3wWn+y6fAjucUj5jf6hlBwnQsa1qhP5WiB/Ub/BWDBbOp0hFJjWdwue8m5807OyG7nO9CtDsjg/0/dTcJPsm8jfYGBCTUcVmpVSRlJqGD/NEHuknyVjOyHjRzfUJOzozXbmgNIzBwh0yc03mIsrYP4ytgi9jfDMAaBwHwW1VjXCHAEHUG4hYyg8C7SsvwPkVotEigdJNhHClz2T9ne2JuTSfmDgHH/huIIncTwSPB4qo0ZGwWh2YNmIN9N0SSfFdVxFIOaWuEtcIIOhB1BXNukHRw4Mg03ZqLjDc3+W8+6xzp9wmQDuSuL7RpxZEnslr9IqoZJYQBqQQfVSbP2214uVWaYqmp/HNm6MAIbP5uJ70VVowc4t+iVs37UbLg1zYlhLHfiacp9NVo/aJ/wAwNqfm91/mLFVyhtcov7RmiYnvsl5gUF2HVGNe4Frr6lrrO/Qo/Z7i0cJ0Hj6JI2gCb/HeOaOFc7rjgSjFqzpWv0aPxYiwv5oKtU038zx/RRfbB3EblHVqc7fDd4KjYmiDFViJt+1kmx2IHGCdfoozEYgjf/bzVY2ljWtcZ1OoPHigLYlxuIm7zfeN8jcearuKPaKabRqiZ8u/mi+h3RKpjq8NtTZDnuJgRNgOZgrjPll4OiezfZH2fDioxsvrGc2/KCWsyzpIvuVjdjHmSHE5TDxM+N93cmOzsCKbAwRpG8neNTqeaX4bZpZnc43cACJnTfOl9VpxpKOzM8ldI5D0kp/+aqz+M6987uRSxuoH1vTbpMT9rqk/iP1dKKZvpvHBSyfJjro7n7K8Bm2VQda5qnX/AORVXiceyKj/AOj4TS7Xnzq1D81ixNAKdScQ6pFrs0t+H9Sm1Ks7MRmMd69WLXg+C/7/AMsXL/uBzWgxInvugNsUWtAygN7Q0EbuSxYrQ7RnkD4bGPEQ9wtucU+2LjHuBzPcddXE8FixWyJE/KH7TYLdrl6sWOZZEjSpGlYsUmUJEu2a8mpiJJMVBHIdWNFixGPTO8oIwbyTUkm1RwF90DRFs0WLEDke5QdQgsfg6b2Oa9jXNIMhzQRu3ELFi5Do5Xt/AU2NllNjTJ0aBx4BJKLja+5YsSHoQ+JDS94+KZUjYdxXqxKWDpsPH5Lff5LFiaPYX0Q1zYLKp0WLFVmfyK8S7XvCrHSFva8Fixcujn0VnFG3iu0eyxgGBEACXGbfFYsQ/wCSMWTsuh1QOI3+HxWLFriRZxHpB/vFb/mH4lLma/XJeLFGfyZVdI+kPZR/7Pg/+X/3uWLFixHH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6" descr="data:image/jpeg;base64,/9j/4AAQSkZJRgABAQAAAQABAAD/2wCEAAkGBhQSERUUEhQWFRUWGBwYGBgYFRwYFxwVHBYVFRgaFxoYHCYeFxklGhgXIC8gJCcpLCwsGh4xNTAqNSYrLCkBCQoKDgwOGg8PGiwkHyQsLCwsLCwsLCwsLCwsLCwsLCwsLCwsLCwsLCwsLCwsLCwsLCwsLCwsLCwsLCwsLCwsLP/AABEIAMIBAwMBIgACEQEDEQH/xAAcAAACAgMBAQAAAAAAAAAAAAAEBQMGAAIHAQj/xABGEAABAwIDBAcFBgQDBgcAAAABAAIRAyEEEjEFQVFhBhMicYGRoQcyscHwFEJSYtHhI3KS8TNDghU0U3OiwhYkJTVkg7L/xAAaAQADAQEBAQAAAAAAAAAAAAABAgMEAAUG/8QAKREAAgICAgEFAAIBBQAAAAAAAAECEQMhEjFBBBMyUWEicbEUM0KBof/aAAwDAQACEQMRAD8AMxBEGo55DGCXRqYtaFWdsbXLjq8NMFoc6QLRdotc/FNuk4nKWw4AZXQ4dkzYmNOF1W8LgzMEiNR5mFPHJyR6Pp8Sf8mb4fHuzgZbRfd4qybN2gWw2+lrnvjm1V1jZfO7SOCcgSLH0TtWi2WEZeC60nGBcj/Ud6k6yPvH+o/qlGzNssfDXHK+1ibH+U703YxYWmjzJRrR5mUVMOGjZBPHxNkU1qkaEFLj0KCnBh03IngSPTcpKeFj7xIH1chTObK16gREW4aKyy/YDUYiCGtl248B4qc1jfQf2UOUDdHdZSMAlc8sn0K1EU16Zc9xExmIPoCmuz8MGjQA/IafXND7NZaeJJ8ySpsU4giAfDhxVElBc2Zsk29IPce5RvQVPEBpcHvaI/MJ133slPSTpa2hTLWODqpFoIIbJ1J3HgFWE1JWTd3VEPSvpoMN/DptDqxG/wB1g4ujU/lXNtpbVqVyTVqF55m3g3QLesXPLnuJJcZJOsnillbBuzZiDl+tUjdm/wBP6a/kavpzpoo3bPMfsmey6Ac0kGY854ItuHOX48t65Kzf7aWqK5VwJGvDRRUalWkc1Oo+mT+Fxb8DdWSrhuySRNvQILEYWB2tRYb9dB3ouKOeJG+zPaViaTgK469otfs1P6gLm28FdB2H0joYwfwCc29hs5jdJM2O+41XHsXh9N4I9eAQmHxFSi8PYSxw0Ise7uSSwxfWjFkhR9JYfDtY0NbYDRSZVynoz7R3vy0q5l8wH27VgAO9XfZm0TVbMzciQbWJBjxHon9ynxo8yacPA3xdKQePehKLSLEI6kZA7kPiiAFpSsWuWzMqjqUpEKMYsWnNPCLnet6VcOFr/wB0ziNKPF6IOpA58zwVS9oey8+HLmi7O1rFtDKulSlN0FtfDh9J7TvBBngRHikxri6rRTk+zgeRYicRQLXFtrGFim4tM1KjsOP6PS7NTMTct7zeDpB4FKTsp1IGxu0jSYN4uO+Fd6dOVucPIMGPr1WKGRxN+P1DiqOfUaYDgdUzDtwTbEdHC7tSJ3kCL84QmK2E6m3O1xdHvNi4/l4havcjXZVeojLQvrYWREf3TLZXSR1Ls1pezc4XeORH3h6oSg+Vu/DAoSipDSgprZc8LiG1G5mODm8Qfjw8UQufU6DmHNTcWHi0x58U4wPSl7CBXbmb+No7Q5lo18Fnlia6McsMkWsBY5R4TEtqNDmODmnQhTuUSNAtaqGgucYHqUH9sLjAEXAbBi/Mpg9oJ499+XwnzWuF2Yxugm510HcFoi4KNvszZYzlqPRDsJpNNuaJjdfh4bkF0r2t1bTTpu/juYS1gEmNMxOjQOJKLc17aFQ0oDw12XSJ1XOsBizWLjUc51QfeJl0XtO4W0VpVKNPydiwym6Xgn2LslrmkGCWjtEul3WE3nfutPgoMfSYyQ0SR8U3pUjEC1gCQIJjjxK1/wBmDRd1GkezDEqpoq2JwlZ8OpgGNWGxPjuKc7LoB7NCCLOa4Q5ruB/VOKGz4/fRGNwLozZXZdC7KYk80yVjJcCsP2M2m4OYOJ8SIW+DwYLSHC+h7+NlYn4fjpzQf2QB3fxRChVUoCwDRa8DXkgMW0XaWwQAe7vI3pxXwD5DhJOaQDpEEEW0sT4wtTRH8SGjKJJMxpAPeYTJCzZz7a4cAA0ERI00BtJM6qvlxm/0F0PbWzj2jutHDKMwniqji8CGZwBwiT90CTEouJkyRb2Kwd4/ddO9mHSqZwz4BgupmNfxA87yuX5Rx9ETs3Huo1WVWWcx2YcJHyKm1ZlnG0fS2HZ2AgsfRiJ0m8awoOifSBuLoNeLEWc2dHRPkRcJyWyr45asxxuOhaXiJMRxj6uocLQN9YkmfVHHBCfrxtopDTFlVtUWlNdgdbsiTYD+wCV12HKT94y48vNHY49om9ojcD+6BrNc4TBHiBwN+/gvJ9TlufHwhsUNWc72x0Xe+u9zQAHGYnkJ9V4rs/DAmSDO9YtCzzobh+h+wttfaARZj2gSCdeJbxCYYXHZxEXm8aKg18GbEeHJWXoli2ucQTlcGxk/F+Zv6bkkoxUaNmTE4u10WmmziF6/DXkKakZUoas1kyobX2GWHrKYMauaN3EjlxCAo1ZC6AaUqu7X6NGS+gL6lnHm3nyVYTrRpx5fEhQ1krWpTAGllFSr8bEagjTkVtiHyAtXezT2D4HajqD81Idk+806H9DzVrw3Sqg8Xd1ZO54i/wDNp4qrNYAvCGqMsaZGeC3ZfKWIaQC1zXTvDgfmimOtqJ7wuX1S0Hd5KSlhwRol9sg8DLrj9pNoUKpdukNE6uMhoHHVc4oYAsrMIIiMrx6z5j1R1XDTVY3dGfW2aYb800w+Bv6p63sfDhcJWSYan4KwYDo5VqiYDGkavkeQ1Pol9DDx9blc+j1frGZSe0webfun64KkNdmnPJwjcT3ZnRulTguHWO4v036N0TbEYPrGFhsCI7ryIClZR7vrWOSlj90zls8uUpSds53jsMWuIcLiQl9RoF/oSrb0rwP+YAeDvkfrkqdWdrI03aeaLPSxSU42D4iplGkN3nzQGLBAdBluoETzIneDfzTE1jvA/bellRwZYD+kT5/hKK6En2DVcRmALmwNMxcL5gYPDU6KrdI8EJdAywO1v1EwrS/tT2QZuLEcxb5pHtoF85RDnkai4LWTBnTQhMhX1opb8FlAcfdJi3DTzm6CdZWHaVGQ0MsTLi3gZ380lFCZkgGdCYStGWcaZcfZXts08S6kT2aoAH87TLfQuXaqMwJ8V814KoaFVtSYLDmHeLhfSNKtDAXGLD4IQu6MOaNS5G7mqGtVDG5joLlSsxAcJFwOR+aCqHPr7vDX+riuyZVCNk4wc/iIX4iH9YYGYkwdYO6+/uXrMZnMOsDoBp480wxGAYb+7HCI8jZK62EIflzXdHGJ4nmsDyQy232BLNgf2rJqzBmNvisU9FoaMrnOJEyfElYioquzS5P6E7qMhB18IR2hIM6jVNmLypTWpo93vTGHRnabnl2YxYS3npIG6bqxNxBOkLn78T1DxUBFtR+JpsW/MJhienGoo0o/NU+TR8yoTWzFPFxdR6Ln9pPAlQ1tpBvvFrf5ntHzXPMTtqvVPbqujgOyPIIVuEB1AQUPsCwyZbtsVsLUMurUmP8AxB4v/MPvKs4jaDWnLmbUjeyXNI8rdyhGDk2Ug2dKrFNGvHjkvIPV2jvEzwhCuxlUnstI5n5BN3bOgW+vRZhtnOHvHN4Iu2Wpi/D0DMnVNqBMKVmDupW0VxyiC13w5lT8Mh38pi/gQE7wddsDRKX0rRx3IHrDSdI92bjh3Lmyntlz60R3o3Z+0eqeHDdqBvbvn4+CruEq5gEaCUykSlG1TOm0quZoc24cJB79Fj6sCXEN5kwPVUDBbeq0W5WutuBEgTc/qhsTtN9R01Hlx56eWgTaMC9LOy4bT6QUyxzWN62bHcI0niVRK9BztBH18U2wxG4X48lHVxLZi2aJy744gIp6L48ft6K3iCWCHNnnNhz1sgMRp2obEnf/AH0Vhxrs7TkLZ4HfyVeq9mWlpDvwgjxIJNwjY7xgOGxOaXOIbYEb54QNPNB4raALwCWh7Ta5Ij8L9RHwUG0Ma0dmzBeC4DyBB05JNjcQ4Dsmk+9h1UEc2ubp3Eovom5qJttPFMDz2TMkzO87wRaEBVpMeMxMH4+KidhqlQ5iPP8AQLV9PLYTI0IXf0Z3O+1oyjgM9RjGSc7gwW3lwHzK+kW0QW5d1h5aLifs5wPXY6mSZ6rtm2/3R6ld0bSQj3Zgz0yGnhwASAB3Df8ANQYjDZiIjge7wRdV0WQZxAaTxAnkukk1TRj91Y3oDfTe3SkXcQHC88JN1lDZzgBIE7p1HK3BMaFXMJ0kKYtUo+mx+DQs7krFn2Ab5J4zHosTDIsV1jivBPmynZmtbLjAH14pNtDbh92mI5kX8tyi2hWcG5nmXnQDQDQAet0PgcEXGTvUnrR9HdkVOgXGXSTzR1PCWTHD4IDcpXUQlodANHCounhbImjRsiWUFzWh0kAswylZQsjmYa6lbhuVkaHsCZRUwo8ES3DboUrcOjR1gH2cr04ayY9StX4ddxDaFD6CHr4IEeIPqm9SgozSU6KxYLQpdUQPumwtoY+Cc0aMjwUHUy1F4E5bHTcf1Tx0SmyKthwg6uDDnBpNjM/onL6Yjnz+RS/FxzBBsd4PzTNCJ6AMQXi1MwAdA6JbEWPEawsZQpFwc57pGoObOOQO5Q4raTohwkaZgJ9OPmoGYxo++P8AU0z5JL2Gw0OblhzW3J3XP7qv7TrgtcHaCCwkxaYIJ+rIvEbYotvUeTu92Eh2htmlXJZoN0uF+Rj3QU6tk3JRFmKoU3EubULA2zXDUkalo1hJqzyZivPCWmT6wE4xOBucp6pw3MnKRzJHwSfGbQe2A8SOIiD4xPmnZika4ellEuOY8g74kD0QtV5uBbxuvH7RzTb4+AE7kV0Z2Q7FYqnR/G4ZjuDBd5/pn0QlNRTZmm/COq+yTYQpUHvJ7dTKf9MBwgxeZHkuhNZuQeGw2RoFNobAECIFrXAR9N0iT3aW8FD0+b3EzPlg4geIpETvlLTg3b55GJHcVYCxDVKPBaGvo83Lht2CUqJgAmTxhFFq3ZTACjdVAQtQVsvihSIXGCvUrxu04eRMefALEVlRb22csx+OdIyUzU1lrTOWL3MaxuKe7Dr9aGnq3MGkOiZEcDpdLcJSLXhjTAc45vIGJ4lXTB02gDcP2UY3dM9yEZeTRlFRmndGOKgDbpmiqJaNJTsYsosRlKimSGsjp4eUSymIUjGwFFVcdyIE7CGYcEL1+HCCGII1W7cWVw3FhBofXwXrqQUIxErYv5f3XHcWC1qaFLfqUbUP6oWq29kpWJuBZSUG34hRjS63zRcLkCV0e4qvAIlV7aG0CDA177JtiXSgq2BB0XM6OhR1VWoYa0uJ/D9QB3wh9pbJxdNpPVjSf8QT6TwTlmBqMcH0nFjm6Fsb9QQbOB4FE1ulmOZAy4d8a5qbgSP9Lo9EIpeTHneVfFHMcdhcW8F3UPLRvaC4fBIMRiCTDhF+Y8wu0VOloqtDcZhWgfipZiBzIaQ8eEqf/wAB4CuyKdCk46gsrvmTftb/AAKdW2YZTnX8jjVDa/ZyVM7mbiD2m23TqORW79k1HiaMVqfFmo5ObMgro9b2Mtc6S51MfhaC63CSVZ+j3QTB4O7aJdUIu95cXeG4eCZ2I5utnL9k+yvF1g1z2iiwgXdd8cmD5kK+9EOizcFcEGpJknnAy8rCFdDlH3Oes/EoTE7Qo0x/gvPHLTzadxKjGEpSfLohkk0k4heHrhxgdk75+XFTVWOkZTAA/ZVfGdLMKLRVYRxpGPIwfBCYLprRfWbSBJe89kFjiD4jTxgKuPCsabihcjlNUXZ1UD+6jNccVRtudNsrGPw9KkWuzCXAmHtcQYFpGt1RtsdI61WoXF+WTZtMljRaNAeSrSSAoOR2fG47LGW5P18EFiNp02Alz2CBJl4suGVcc60veY07brcd6EeeKjkhGa2PDHKMrOhYv2jBr3BlPO0Ew4uib6x3rFz3MvUbX0W4fpfWsg3HAp1s63clLjmY144bkwwFaymeqOcq1ZTuvKdSfrwUmYBOFBeEZO5MKVNAYVyPp1QiKzcsURoKZlSVsL3XBQvfhfrVetwR3pm1ika2Vw3Ni4YfktmUICPNOV5lsgdzYqr0ihRr8U3rMQNWhdArCRgp2WhZoESxtoWOp2RQrkL6rB4rynTBW2MocEqOMcxwDtJsdy4ZbQ3LQha1MEi+WbAxIndPfxUDsfxstcOH1jDBb8R07+feuAD7QwNTNlDe8iBblKArbHpTGXtDQyc0948VZ8ViKWHYGufndvkySeAVWxe181TM0sbaAHcJnUaJmZ5JMgqUaoHYr12jgK7x6StKL8VTMtxOIB3fxXHzDiQVO/E1SJytcPyuv5GJUrK9hMyltg9uH0M9k9NsRTMYhvXN/E0BtQd8dl/oU9qYim97aocCx/uGAOzvmTLXi+qqbSCFZOjWxG1aTi6wLzlsLgAAm+7NPkqY5U6fRkz41FXEb1qjeraHMa5xmGkCMosXu1ytA9TCUUOjvWucWsawPEOeGhjnN4dmC1tvd3yjtjYbrKlV8yHPN7AZGmGNA3TGbnKsOXcn/DLXkqW0PZ7QrZZdUblAADSAyBwbEDwVX2l7Jqg/wqzXcngtPmLLqZCjeicrXR89dJOjVXCPyVMpkSC0yCPG8g2SQ2XU/au4Hqhr724cvH5LmFandJlilVFYO0RrxSNn6KxRCdJpYQU5Edh/PQn9de9RUuw8jgnj2Atg7/rwSfHMjvb6t4pWeqMqGIRLXpLha2iPpVUejhnRfdFsqpRTrKc1kbDQ4ZURFOrxShmItqpWYtMBxHFN6k65JftkaLf7ZZAXgxv1w+uC1Nb63JY3FLf7R8l1h4Bj3rQm3ehevubrGYjmusdRZNVtfhdAPrk/W5ebQxw92bb+Z4JbV2mEHoZDLrx5ILFsDgZE+KDO0r6ShsTjnH7pjil5HaIsRTOZoaQ7M7KA4mM2tyLkCJjenWKbUawMbVMn7rAGgmL3SAnPFywzIjWRyKdYZ4qCKsGRFhlPAoKTFlESHZoc4tLSSdT15nhYiy3r9H6DR26BZ+eJP9bTITU0Rhz/AA2BzB91zRPid6nOPfVPYZlB94H5C9k3JoVwT2UbamzKlGH0HlzJu1z9RuyOIN+RXuztvYN7gKuJxFD+egx7Z/npv0/0hWPaeGo4eXuPaPusFm5o3N3nmua7QoHMXQLmYGv7po/pnzJrcWdp2D0ZwdQNe3EHENOmUhrT3ht/BWnGMDMPUFMBuWm7KAIgZTEBfL+G2hUovlhcx06Ax6LoHRP2s1WkUsSOsbpP3hy5hVVJmCUpPs63sCmGsIb9DQJm4KmbL2+2m9pDs1N9geLSJaR4AyOSsZ2h1n+EZG93yg709bFjFy6DIUVbRQMxJHvjTU/rx8FLUfa3xXBlFxOW+0ntVmD8vz/sqFWo3V89o1sQNPcHldUyoZK7L2v6DjWgNtIrFOXgWXqz1+jHR3VpgIfFU5HPd38DyKiwskydAUW8Tr4/I/Jc0ep4K83FZXGNOG8H9EzpYi0o7YvRqniesfUL7Oyw0gA2BvIN7qLaPRKtQl1OatPl74HNu/vChKdOmL7kbpntPFKSnXSdmJ3b+Bt/ZTjEQmv6KckNaeJ3FbjEpR9oWU8VxRseLG9TESLL3BVnRcpbTxO9FUsUNy7yOmhqyop2PS9lVF0ynOpErqv14Je3FuqEtp2AMF2snfl7uPJb7WqllF7hqGwO89kepUuxaAbDdwEeS5nN0iShsMG5v33U52M3gnDHAWW9QApeJDkxA/ZwGgQ1TAzuVgq0llPCWS8SmqKs/Z+X7olRZRwuCrRicLbRKquCjkVzQOxa6q6LX7yhK+1SwQQ5pjWJHgQmr8Hrqg6+zddY38+aK/QNFP2nUdUeHQHWOv1ok+Iq5mmBNrA6z43B7j4K6Y3ZEttIMyCNx+tyTV8GHtOYAEGCQNN+YDiNVRNGedsp2MHAaiY1KXutcfFWU4QvZEQQJB3zJBPjCXVsCBIIMjl8Cna0ZJRJtldKatINYTmYDIG8cI4XPquobH2+1wa6nU95kxN4sCDuiSuMPw5Y4gkHx+CfdFNsZK9NtQkMGYSDudBvu3SuuhFrR3fCbT6+GgAEA5pdGgtlmT/ZS08S4t1AABO6Tw8FUMLjgQC2DE31nd5HmnWAxAcHaae7zi5ZxbO5Wi9Ux+3xKR7QcVmxDTf3G/OYVRc/4Kw9OKk4p3c3WfwhVpz+KGX5UKlSI6z4N+XHgsQuNqw8iRu//IXizMU65TpWUVU/XJEB8R5j5hBYp8E8xI+YRZ6S2WPoe2KL531HegaFYmhIein+7NPEuP8A1n9E7dUgE8Fln8jDLtkGP2RSrf4lNj+ZF/MXSLF9CKLiBTNRnGDmHgHX9VZWMzCST3bggcbtyhRsasu/C3tu9NPFUjAPJrplUxHQis3So2PzNI9QTdRu6EYlwlj6LuQeQZ5hzUxd0tqmerY2DvfJ8YFvVK8Zj8QZcarhP4OwP+nkqKP2Vi8z6/8ARbitl4uj/iUXRxaQ4cLwZHkgaO1ZNpsYPZNjzUuJ2Z1nvZnEnUkkk95KPwuCye6IHLRdpGqHLyFYDFSBefrknmGckNPDxeI8N6ZYTErkU6CduUScPUjUAHnZzXfJa4SrGi3xeMHU1B+Q/BLcC+RE3OidiWx63GQCZ0RWwtpiszOOJHkSD8Fz3bW0qjM4dUAaMwhpklwJAHK6u/RLChlCm0WhoB74E375XMrkglGx8YKlDEO90FSU3+PNKS8G1RgO5A1MMjnVFpUbxXUC6Fxw4n670NXoxuTRgGUnySzE4iCuqgKVi2th/RV7bDMrXkNJ+9MQB48VZa15vP1qle1WS1zQR7hM+FuVz8EVo5lNlgknsQ6CQ6MrgL94PDmUv2vtaCWsLTYBsXkuF9RoOKsFfY7HZy5ty7UDiALjSJBVdxmymdrq8oGpg3HdOg5JkZ58vBV6zbXEHX6K0puj63o/HYfcXA7wbzPCN08kuDR4rnoyNNM7X7OcM6pg6WaI92N5GcuDid0mQrVjdkFrZZlP5f0K5N7NWF9Tsve0tcMwbIkEw0zoIJPHVdgwtEt98l3Akk+e4eCtDopySRzXpLs01apILusiCx2pi3Z428VVqlAtMOtCsHTWqRi6hFpI0uLNGo+ilrNr5hlrNzjTMD2gO/WO+V2WuRNNlYx4PWGOW7kF4rG/ZuHeS6Tcn7k6W1zclixvvsRyOgV33HL9R8kFj6kM/lKypixxQ4d1p/L9WCqz04vRd9nObh8PTD3BgawA5iBeJPeZlL8d00aRFFpd+Z1m+Wp9FXRs9pMkyeaJpYRoUuFOxI4VdtkmIx9etZ9Q5fwt7I8hr4r3D4KO9SMEW4KcOVKLpRXRjcMAsrYbsqUVRC3NUb0w1i8Uo5r3RaYqsEA/FuLobJcbAAEknuF1N0Lz8Bzqi065FYLozi6ly0Ugfxm/9LZI8YRmB6GB1RzatZ8BwbLWACctxed5sui+TpE3mQnrYiWuE6gjzCB2XiS6n3fEWV92R0Mw+VrntdUOv8R0t4+6ICr+3ejH2So5zGxRqPkZfda4x2SNW30OncncdE451Ygp7CZVrEvkss/LuL7zPKwV8wuJawNDdICqjGOJAaIeLm27mPrRHUX1Oz2SGuMA7s0TGutkIvyankU6iy0de0y0kkjVwFhwB3laF5CV7PzsDnEAOdZ2pBaCS0gbnXRjXgtALssb3A+UgJq5HcktEjcd2tdFDjdsFzhSojM86n7rR+I8TwCA2pgcQGl1JocD98HMAOMC57l5samKW+TvJ1J3k80E6BUWrQ+GHytgnRI8G/PWfOgAA85PqmWK2s0CN5S/Y/aJfBEz6f29UaQqum2bV2QTG76ulrsO43OpM+E6HvCe1cNrMA/I8UJiKUb9/r80aByEuLw1uEkRx4pJtPZwfdtnsmIsTHMcdxVqxAGpuYMd+qSYmo1+t5t8eSH9C0c62uQHtyuIf94WsOfNJMVT7RNuNv0Vv23hWNzBrYaLxA9SqlXFz/ZEy5Y0X32OYXPiKk5cobJB94OkFpaNOM+C7NiTC5D7HgGvqVHEWsB96DBsBrcDyK63iXS3hrEj5J8RkZx7prUzYurEagacgFX0z6U1h9qqwZ7R+XBJmkzdNl+RWL0WDY+zs9IO7V3P05VHj5LFaOhGz82CpuyzLqv3o/z6o4LF50rtilgd7L6n/Hpu5Frm/qo6vQHFt90UnRwqR6OAVwo9ImEXa8d9M/JSjb9Kbujva4fELXwkg+/+nOq/Q/HN/wAhzv5Xsd8HIaps3FN97D1x/wDU4jzAK6rS2xSd7tRh7nt/VFU8UDofL9kKkMs5xc1nt1a8d7HC/iFr9uM7/I/JduNbn6LRzGHVrT3gJHyHWc41TNU+6x57muPyRuH2Riqn+WW/zkN/f0XVjgqZ+4PC3wWn+y6fAjucUj5jf6hlBwnQsa1qhP5WiB/Ub/BWDBbOp0hFJjWdwue8m5807OyG7nO9CtDsjg/0/dTcJPsm8jfYGBCTUcVmpVSRlJqGD/NEHuknyVjOyHjRzfUJOzozXbmgNIzBwh0yc03mIsrYP4ytgi9jfDMAaBwHwW1VjXCHAEHUG4hYyg8C7SsvwPkVotEigdJNhHClz2T9ne2JuTSfmDgHH/huIIncTwSPB4qo0ZGwWh2YNmIN9N0SSfFdVxFIOaWuEtcIIOhB1BXNukHRw4Mg03ZqLjDc3+W8+6xzp9wmQDuSuL7RpxZEnslr9IqoZJYQBqQQfVSbP2214uVWaYqmp/HNm6MAIbP5uJ70VVowc4t+iVs37UbLg1zYlhLHfiacp9NVo/aJ/wAwNqfm91/mLFVyhtcov7RmiYnvsl5gUF2HVGNe4Frr6lrrO/Qo/Z7i0cJ0Hj6JI2gCb/HeOaOFc7rjgSjFqzpWv0aPxYiwv5oKtU038zx/RRfbB3EblHVqc7fDd4KjYmiDFViJt+1kmx2IHGCdfoozEYgjf/bzVY2ljWtcZ1OoPHigLYlxuIm7zfeN8jcearuKPaKabRqiZ8u/mi+h3RKpjq8NtTZDnuJgRNgOZgrjPll4OiezfZH2fDioxsvrGc2/KCWsyzpIvuVjdjHmSHE5TDxM+N93cmOzsCKbAwRpG8neNTqeaX4bZpZnc43cACJnTfOl9VpxpKOzM8ldI5D0kp/+aqz+M6987uRSxuoH1vTbpMT9rqk/iP1dKKZvpvHBSyfJjro7n7K8Bm2VQda5qnX/AORVXiceyKj/AOj4TS7Xnzq1D81ixNAKdScQ6pFrs0t+H9Sm1Ks7MRmMd69WLXg+C/7/AMsXL/uBzWgxInvugNsUWtAygN7Q0EbuSxYrQ7RnkD4bGPEQ9wtucU+2LjHuBzPcddXE8FixWyJE/KH7TYLdrl6sWOZZEjSpGlYsUmUJEu2a8mpiJJMVBHIdWNFixGPTO8oIwbyTUkm1RwF90DRFs0WLEDke5QdQgsfg6b2Oa9jXNIMhzQRu3ELFi5Do5Xt/AU2NllNjTJ0aBx4BJKLja+5YsSHoQ+JDS94+KZUjYdxXqxKWDpsPH5Lff5LFiaPYX0Q1zYLKp0WLFVmfyK8S7XvCrHSFva8Fixcujn0VnFG3iu0eyxgGBEACXGbfFYsQ/wCSMWTsuh1QOI3+HxWLFriRZxHpB/vFb/mH4lLma/XJeLFGfyZVdI+kPZR/7Pg/+X/3uWLFixHH/9k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1512" name="Picture 8" descr="https://encrypted-tbn3.gstatic.com/images?q=tbn:ANd9GcSA5B_VJNPHz35YxXgViYfphSMe8VEhqXej35s5I0w6Nw05a3V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52870"/>
            <a:ext cx="17621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s://encrypted-tbn2.gstatic.com/images?q=tbn:ANd9GcQupst2mzC6tswq_2dz4T6oQEd4a8Ic_C1UkqTfg9lIDcPTuZ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446218" cy="30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s://encrypted-tbn3.gstatic.com/images?q=tbn:ANd9GcS2bZARLmvSPA0RoXiq_1_YUqmFsUfjbHs5uy1aVAQhkVavBLH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28" y="2386446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7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679575" y="682625"/>
            <a:ext cx="5499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altLang="he-IL" sz="4000" b="1">
                <a:cs typeface="Times New Roman" pitchFamily="18" charset="0"/>
              </a:rPr>
              <a:t>ההתבגרות בבעלי חיים ובאדם</a:t>
            </a:r>
            <a:endParaRPr lang="en-US" altLang="he-IL" sz="4000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410200" y="1676400"/>
            <a:ext cx="28051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altLang="he-IL" sz="3200" b="1">
                <a:cs typeface="David" pitchFamily="2" charset="-79"/>
              </a:rPr>
              <a:t>מה זה התבגרות?</a:t>
            </a:r>
            <a:r>
              <a:rPr lang="he-IL" altLang="he-IL">
                <a:cs typeface="David" pitchFamily="2" charset="-79"/>
              </a:rPr>
              <a:t> </a:t>
            </a:r>
            <a:endParaRPr lang="he-IL" altLang="he-IL">
              <a:cs typeface="Times New Roman" pitchFamily="18" charset="0"/>
            </a:endParaRPr>
          </a:p>
          <a:p>
            <a:endParaRPr lang="en-US" altLang="he-IL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077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e-IL" altLang="he-IL">
                <a:cs typeface="David" pitchFamily="2" charset="-79"/>
              </a:rPr>
              <a:t>בגרות אצל האדם משמעותה אחריות אישית וחברתית. "גיל ההתבגרות" כולל תהליכים שונים, המשולבים זה בזה בהתבגרות גופנית = פיזיולוגית = מינית, התבגרות נפשית והתבגרות חברתית.</a:t>
            </a:r>
            <a:endParaRPr lang="he-IL" altLang="he-IL"/>
          </a:p>
          <a:p>
            <a:r>
              <a:rPr lang="he-IL" altLang="he-IL">
                <a:cs typeface="David" pitchFamily="2" charset="-79"/>
              </a:rPr>
              <a:t>      </a:t>
            </a:r>
            <a:r>
              <a:rPr lang="he-IL" altLang="he-IL" b="1">
                <a:cs typeface="David" pitchFamily="2" charset="-79"/>
              </a:rPr>
              <a:t>בגרות מינית</a:t>
            </a:r>
            <a:r>
              <a:rPr lang="he-IL" altLang="he-IL">
                <a:cs typeface="David" pitchFamily="2" charset="-79"/>
              </a:rPr>
              <a:t> היא היכולת להיות פורה כלומר יכולת להעמיד צאצאים = הבשלת מערכת  הרבייה.</a:t>
            </a:r>
            <a:endParaRPr lang="he-IL" altLang="he-IL">
              <a:cs typeface="Times New Roman" pitchFamily="18" charset="0"/>
            </a:endParaRPr>
          </a:p>
          <a:p>
            <a:r>
              <a:rPr lang="he-IL" altLang="he-IL">
                <a:cs typeface="David" pitchFamily="2" charset="-79"/>
              </a:rPr>
              <a:t>      </a:t>
            </a:r>
            <a:r>
              <a:rPr lang="he-IL" altLang="he-IL" b="1">
                <a:cs typeface="David" pitchFamily="2" charset="-79"/>
              </a:rPr>
              <a:t>בגרות נפשית</a:t>
            </a:r>
            <a:r>
              <a:rPr lang="he-IL" altLang="he-IL">
                <a:cs typeface="David" pitchFamily="2" charset="-79"/>
              </a:rPr>
              <a:t> היא חיפוש ה"אני", הכרת ערך עצמי שאיפה לעצמאות.</a:t>
            </a:r>
            <a:endParaRPr lang="he-IL" altLang="he-IL">
              <a:cs typeface="Times New Roman" pitchFamily="18" charset="0"/>
            </a:endParaRPr>
          </a:p>
          <a:p>
            <a:r>
              <a:rPr lang="he-IL" altLang="he-IL">
                <a:cs typeface="David" pitchFamily="2" charset="-79"/>
              </a:rPr>
              <a:t>      </a:t>
            </a:r>
            <a:r>
              <a:rPr lang="he-IL" altLang="he-IL" b="1">
                <a:cs typeface="David" pitchFamily="2" charset="-79"/>
              </a:rPr>
              <a:t>בגרות חברתית </a:t>
            </a:r>
            <a:r>
              <a:rPr lang="he-IL" altLang="he-IL">
                <a:cs typeface="David" pitchFamily="2" charset="-79"/>
              </a:rPr>
              <a:t>היא צמצום המרחק בין בנים לבנות. התפתחות רגש השייכות לקבוצה. צורך בקשרים חברתיים. </a:t>
            </a:r>
            <a:endParaRPr lang="he-IL" altLang="he-IL">
              <a:cs typeface="Times New Roman" pitchFamily="18" charset="0"/>
            </a:endParaRPr>
          </a:p>
          <a:p>
            <a:r>
              <a:rPr lang="he-IL" altLang="he-IL">
                <a:cs typeface="David" pitchFamily="2" charset="-79"/>
              </a:rPr>
              <a:t>      </a:t>
            </a:r>
            <a:endParaRPr lang="he-IL" altLang="he-IL">
              <a:cs typeface="Times New Roman" pitchFamily="18" charset="0"/>
            </a:endParaRPr>
          </a:p>
          <a:p>
            <a:r>
              <a:rPr lang="he-IL" altLang="he-IL">
                <a:cs typeface="David" pitchFamily="2" charset="-79"/>
              </a:rPr>
              <a:t> </a:t>
            </a:r>
            <a:endParaRPr lang="he-IL" altLang="he-IL">
              <a:cs typeface="Times New Roman" pitchFamily="18" charset="0"/>
            </a:endParaRPr>
          </a:p>
          <a:p>
            <a:r>
              <a:rPr lang="he-IL" altLang="he-IL">
                <a:cs typeface="David" pitchFamily="2" charset="-79"/>
              </a:rPr>
              <a:t>תהליך ההתבגרות מתרחש בשלבים לאורך זמן.</a:t>
            </a:r>
            <a:endParaRPr lang="he-IL" altLang="he-IL">
              <a:cs typeface="Times New Roman" pitchFamily="18" charset="0"/>
            </a:endParaRPr>
          </a:p>
          <a:p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201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  <p:bldP spid="6963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752600" y="1905000"/>
            <a:ext cx="6248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cs typeface="David" pitchFamily="2" charset="-79"/>
              </a:rPr>
              <a:t>כבר בשלב העוברי אנו מבחינים בין זכר לנקבה, הבחנה זו היא ע"י </a:t>
            </a:r>
            <a:r>
              <a:rPr lang="he-IL" altLang="he-IL" b="1">
                <a:cs typeface="David" pitchFamily="2" charset="-79"/>
              </a:rPr>
              <a:t>הסימנים הראשונים </a:t>
            </a:r>
            <a:r>
              <a:rPr lang="he-IL" altLang="he-IL">
                <a:cs typeface="David" pitchFamily="2" charset="-79"/>
              </a:rPr>
              <a:t>שהם מבנה מערכת הרבייה. </a:t>
            </a:r>
            <a:endParaRPr lang="he-IL" altLang="he-IL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altLang="he-IL">
                <a:cs typeface="David" pitchFamily="2" charset="-79"/>
              </a:rPr>
              <a:t>עם </a:t>
            </a:r>
            <a:r>
              <a:rPr lang="he-IL" altLang="he-IL" b="1">
                <a:cs typeface="David" pitchFamily="2" charset="-79"/>
              </a:rPr>
              <a:t>הבשלת מערכת הרבייה</a:t>
            </a:r>
            <a:r>
              <a:rPr lang="he-IL" altLang="he-IL">
                <a:cs typeface="David" pitchFamily="2" charset="-79"/>
              </a:rPr>
              <a:t> חלים שינויים חיצוניים בזכר ובנקבה, השינויים החיצוניים נקראים </a:t>
            </a:r>
            <a:r>
              <a:rPr lang="he-IL" altLang="he-IL" b="1">
                <a:cs typeface="David" pitchFamily="2" charset="-79"/>
              </a:rPr>
              <a:t>הסימנים המשניים</a:t>
            </a:r>
            <a:r>
              <a:rPr lang="he-IL" altLang="he-IL">
                <a:cs typeface="David" pitchFamily="2" charset="-79"/>
              </a:rPr>
              <a:t> לזכר או לנקבה. בבע"ח הסימנים המשניים הם "דו צורתיות מינית".</a:t>
            </a:r>
            <a:endParaRPr lang="he-IL" altLang="he-IL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he-IL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3600" b="1"/>
              <a:t>סימני מין ראשונים ומשניים</a:t>
            </a:r>
            <a:endParaRPr lang="en-US" altLang="he-IL" sz="3600" b="1"/>
          </a:p>
        </p:txBody>
      </p:sp>
    </p:spTree>
    <p:extLst>
      <p:ext uri="{BB962C8B-B14F-4D97-AF65-F5344CB8AC3E}">
        <p14:creationId xmlns:p14="http://schemas.microsoft.com/office/powerpoint/2010/main" val="7458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724400" y="1295400"/>
            <a:ext cx="3997325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altLang="he-IL" sz="2800" b="1">
                <a:solidFill>
                  <a:schemeClr val="accent2"/>
                </a:solidFill>
                <a:cs typeface="David" pitchFamily="2" charset="-79"/>
              </a:rPr>
              <a:t>סימני מין משניים אצל הנערה</a:t>
            </a:r>
          </a:p>
          <a:p>
            <a:r>
              <a:rPr lang="he-IL" altLang="he-IL">
                <a:cs typeface="David" pitchFamily="2" charset="-79"/>
              </a:rPr>
              <a:t>סימני המין החיצוניים הם:</a:t>
            </a:r>
            <a:endParaRPr lang="he-IL" altLang="he-IL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he-IL" altLang="he-IL">
                <a:cs typeface="David" pitchFamily="2" charset="-79"/>
              </a:rPr>
              <a:t>צמיחת שער בבית השחי ובערווה.</a:t>
            </a:r>
            <a:endParaRPr lang="he-IL" altLang="he-IL"/>
          </a:p>
          <a:p>
            <a:pPr>
              <a:buFontTx/>
              <a:buChar char="•"/>
            </a:pPr>
            <a:r>
              <a:rPr lang="he-IL" altLang="he-IL">
                <a:cs typeface="David" pitchFamily="2" charset="-79"/>
              </a:rPr>
              <a:t>התפתחות השדיים.</a:t>
            </a:r>
            <a:endParaRPr lang="he-IL" altLang="he-IL"/>
          </a:p>
          <a:p>
            <a:pPr>
              <a:buFontTx/>
              <a:buChar char="•"/>
            </a:pPr>
            <a:r>
              <a:rPr lang="he-IL" altLang="he-IL">
                <a:cs typeface="David" pitchFamily="2" charset="-79"/>
              </a:rPr>
              <a:t>הווסת הראשונה מופיעה = </a:t>
            </a:r>
            <a:r>
              <a:rPr lang="he-IL" altLang="he-IL" b="1">
                <a:cs typeface="David" pitchFamily="2" charset="-79"/>
              </a:rPr>
              <a:t>הבשלת תאי הביצה.</a:t>
            </a:r>
            <a:endParaRPr lang="he-IL" altLang="he-IL" b="1"/>
          </a:p>
          <a:p>
            <a:pPr>
              <a:buFontTx/>
              <a:buChar char="•"/>
            </a:pPr>
            <a:r>
              <a:rPr lang="he-IL" altLang="he-IL">
                <a:cs typeface="David" pitchFamily="2" charset="-79"/>
              </a:rPr>
              <a:t>האגן מתרחב.</a:t>
            </a:r>
            <a:endParaRPr lang="he-IL" altLang="he-IL"/>
          </a:p>
          <a:p>
            <a:r>
              <a:rPr lang="he-IL" altLang="he-IL">
                <a:cs typeface="David" pitchFamily="2" charset="-79"/>
              </a:rPr>
              <a:t> </a:t>
            </a:r>
            <a:endParaRPr lang="he-IL" altLang="he-IL">
              <a:cs typeface="Times New Roman" pitchFamily="18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388620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altLang="he-IL" sz="2800" b="1">
                <a:solidFill>
                  <a:schemeClr val="accent2"/>
                </a:solidFill>
                <a:cs typeface="David" pitchFamily="2" charset="-79"/>
              </a:rPr>
              <a:t>סימני מין משניים אצל הנער</a:t>
            </a:r>
          </a:p>
          <a:p>
            <a:pPr>
              <a:buFontTx/>
              <a:buChar char="•"/>
            </a:pPr>
            <a:r>
              <a:rPr lang="he-IL" altLang="he-IL">
                <a:cs typeface="David" pitchFamily="2" charset="-79"/>
              </a:rPr>
              <a:t>צמיחת שער בבית השחי, בערווה, בפנים ובכל הגוף.</a:t>
            </a:r>
            <a:endParaRPr lang="he-IL" altLang="he-IL"/>
          </a:p>
          <a:p>
            <a:pPr>
              <a:buFontTx/>
              <a:buChar char="•"/>
            </a:pPr>
            <a:r>
              <a:rPr lang="he-IL" altLang="he-IL">
                <a:cs typeface="David" pitchFamily="2" charset="-79"/>
              </a:rPr>
              <a:t>שינוי נפח הגרון והתעבות הקול.</a:t>
            </a:r>
            <a:endParaRPr lang="he-IL" altLang="he-IL"/>
          </a:p>
          <a:p>
            <a:pPr>
              <a:buFontTx/>
              <a:buChar char="•"/>
            </a:pPr>
            <a:r>
              <a:rPr lang="he-IL" altLang="he-IL">
                <a:cs typeface="David" pitchFamily="2" charset="-79"/>
              </a:rPr>
              <a:t>התפתחות נכרת של השרירים.</a:t>
            </a:r>
            <a:endParaRPr lang="he-IL" altLang="he-IL"/>
          </a:p>
          <a:p>
            <a:pPr>
              <a:buFontTx/>
              <a:buChar char="•"/>
            </a:pPr>
            <a:r>
              <a:rPr lang="he-IL" altLang="he-IL" b="1">
                <a:cs typeface="David" pitchFamily="2" charset="-79"/>
              </a:rPr>
              <a:t>הבשלת תאי הזרע.</a:t>
            </a:r>
            <a:endParaRPr lang="he-IL" altLang="he-IL" b="1"/>
          </a:p>
          <a:p>
            <a:r>
              <a:rPr lang="he-IL" altLang="he-IL">
                <a:cs typeface="David" pitchFamily="2" charset="-79"/>
              </a:rPr>
              <a:t> </a:t>
            </a:r>
            <a:endParaRPr lang="he-IL" altLang="he-IL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he-IL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590800" y="5487988"/>
            <a:ext cx="39624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altLang="he-IL">
                <a:cs typeface="David" pitchFamily="2" charset="-79"/>
              </a:rPr>
              <a:t>אצל הנער והנערה ישנה הופעת פצעי בגרות</a:t>
            </a:r>
            <a:r>
              <a:rPr lang="he-IL" altLang="he-IL">
                <a:cs typeface="Times New Roman" pitchFamily="18" charset="0"/>
              </a:rPr>
              <a:t>. </a:t>
            </a:r>
            <a:endParaRPr lang="en-US" altLang="he-IL"/>
          </a:p>
          <a:p>
            <a:pPr>
              <a:spcBef>
                <a:spcPct val="50000"/>
              </a:spcBef>
            </a:pP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150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352800" y="2887663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 altLang="he-IL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6553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cs typeface="David" pitchFamily="2" charset="-79"/>
              </a:rPr>
              <a:t>השינויים הפנימיים והחיצוניים בעת ההתבגרות מושפעים מחומרים הנקראים הורמוני המין אשר מופרשים מבלוטות מסוימות וכן מהשחלות והאשכים.</a:t>
            </a:r>
            <a:endParaRPr lang="he-IL" altLang="he-IL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altLang="he-IL">
                <a:cs typeface="David" pitchFamily="2" charset="-79"/>
              </a:rPr>
              <a:t>יצירת הורמוני המין מושפעת גם מתנאי הסביבה כמו אורך היום והטמ"פ.</a:t>
            </a:r>
            <a:endParaRPr lang="he-IL" altLang="he-IL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altLang="he-IL">
                <a:cs typeface="David" pitchFamily="2" charset="-79"/>
              </a:rPr>
              <a:t>השחלות מייצרות את הורמוני המין אסטרוגן ופרוגסטרון.</a:t>
            </a:r>
            <a:endParaRPr lang="he-IL" altLang="he-IL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altLang="he-IL">
                <a:cs typeface="David" pitchFamily="2" charset="-79"/>
              </a:rPr>
              <a:t>באשכים נוצר בעיקר הורמון המין טסטוסטרון.</a:t>
            </a:r>
            <a:endParaRPr lang="he-IL" altLang="he-IL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he-IL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895600" y="6858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3600" b="1">
                <a:solidFill>
                  <a:srgbClr val="CC3300"/>
                </a:solidFill>
              </a:rPr>
              <a:t>הורמוני המין</a:t>
            </a:r>
            <a:endParaRPr lang="en-US" altLang="he-IL" sz="3600" b="1">
              <a:solidFill>
                <a:srgbClr val="CC33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8229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cs typeface="David" pitchFamily="2" charset="-79"/>
              </a:rPr>
              <a:t>* </a:t>
            </a:r>
            <a:r>
              <a:rPr lang="he-IL" altLang="he-IL">
                <a:solidFill>
                  <a:srgbClr val="000000"/>
                </a:solidFill>
                <a:latin typeface="Arial" charset="0"/>
                <a:cs typeface="David" pitchFamily="2" charset="-79"/>
              </a:rPr>
              <a:t>תהליך ההתבגרות מתחיל בפעילות מוגברת של בלוטת יתרת המוח . פעילות הבלוטה מביאה ליצור מוגבר של הורמונים שבניהם הורמוני המין.</a:t>
            </a:r>
            <a:endParaRPr lang="he-IL" altLang="he-IL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altLang="he-IL">
                <a:cs typeface="David" pitchFamily="2" charset="-79"/>
              </a:rPr>
              <a:t>*הורמון הפרוגסטרון מכין  את הרחם לקליטת העובר.ומעכב את הפרשת החלב.</a:t>
            </a:r>
            <a:endParaRPr lang="he-IL" altLang="he-IL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257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14" name="Text Box 86"/>
          <p:cNvSpPr txBox="1">
            <a:spLocks noChangeArrowheads="1"/>
          </p:cNvSpPr>
          <p:nvPr/>
        </p:nvSpPr>
        <p:spPr bwMode="auto">
          <a:xfrm>
            <a:off x="2133600" y="1066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 altLang="he-IL"/>
          </a:p>
        </p:txBody>
      </p:sp>
      <p:grpSp>
        <p:nvGrpSpPr>
          <p:cNvPr id="73898" name="Group 170"/>
          <p:cNvGrpSpPr>
            <a:grpSpLocks/>
          </p:cNvGrpSpPr>
          <p:nvPr/>
        </p:nvGrpSpPr>
        <p:grpSpPr bwMode="auto">
          <a:xfrm>
            <a:off x="914400" y="381000"/>
            <a:ext cx="7543800" cy="6477000"/>
            <a:chOff x="-3" y="-3"/>
            <a:chExt cx="3672" cy="3863"/>
          </a:xfrm>
        </p:grpSpPr>
        <p:grpSp>
          <p:nvGrpSpPr>
            <p:cNvPr id="73896" name="Group 168"/>
            <p:cNvGrpSpPr>
              <a:grpSpLocks/>
            </p:cNvGrpSpPr>
            <p:nvPr/>
          </p:nvGrpSpPr>
          <p:grpSpPr bwMode="auto">
            <a:xfrm>
              <a:off x="0" y="0"/>
              <a:ext cx="3666" cy="3857"/>
              <a:chOff x="0" y="0"/>
              <a:chExt cx="3666" cy="3857"/>
            </a:xfrm>
          </p:grpSpPr>
          <p:grpSp>
            <p:nvGrpSpPr>
              <p:cNvPr id="73843" name="Group 115"/>
              <p:cNvGrpSpPr>
                <a:grpSpLocks/>
              </p:cNvGrpSpPr>
              <p:nvPr/>
            </p:nvGrpSpPr>
            <p:grpSpPr bwMode="auto">
              <a:xfrm>
                <a:off x="0" y="0"/>
                <a:ext cx="1222" cy="403"/>
                <a:chOff x="0" y="0"/>
                <a:chExt cx="1222" cy="403"/>
              </a:xfrm>
            </p:grpSpPr>
            <p:sp>
              <p:nvSpPr>
                <p:cNvPr id="73815" name="Rectangle 8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David" pitchFamily="2" charset="-79"/>
                    </a:rPr>
                    <a:t>טסטוסטרון</a:t>
                  </a:r>
                  <a:endParaRPr lang="he-IL" altLang="he-IL" sz="2000">
                    <a:cs typeface="Times New Roman" pitchFamily="18" charset="0"/>
                  </a:endParaRP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42" name="Rectangle 1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45" name="Group 117"/>
              <p:cNvGrpSpPr>
                <a:grpSpLocks/>
              </p:cNvGrpSpPr>
              <p:nvPr/>
            </p:nvGrpSpPr>
            <p:grpSpPr bwMode="auto">
              <a:xfrm>
                <a:off x="1222" y="0"/>
                <a:ext cx="1222" cy="403"/>
                <a:chOff x="1222" y="0"/>
                <a:chExt cx="1222" cy="403"/>
              </a:xfrm>
            </p:grpSpPr>
            <p:sp>
              <p:nvSpPr>
                <p:cNvPr id="73816" name="Rectangle 88"/>
                <p:cNvSpPr>
                  <a:spLocks noChangeArrowheads="1"/>
                </p:cNvSpPr>
                <p:nvPr/>
              </p:nvSpPr>
              <p:spPr bwMode="auto">
                <a:xfrm>
                  <a:off x="1265" y="0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David" pitchFamily="2" charset="-79"/>
                    </a:rPr>
                    <a:t>אסטרוגן </a:t>
                  </a:r>
                  <a:endParaRPr lang="he-IL" altLang="he-IL" sz="2000">
                    <a:cs typeface="Times New Roman" pitchFamily="18" charset="0"/>
                  </a:endParaRP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4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22" y="0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47" name="Group 119"/>
              <p:cNvGrpSpPr>
                <a:grpSpLocks/>
              </p:cNvGrpSpPr>
              <p:nvPr/>
            </p:nvGrpSpPr>
            <p:grpSpPr bwMode="auto">
              <a:xfrm>
                <a:off x="2444" y="0"/>
                <a:ext cx="1222" cy="403"/>
                <a:chOff x="2444" y="0"/>
                <a:chExt cx="1222" cy="403"/>
              </a:xfrm>
            </p:grpSpPr>
            <p:sp>
              <p:nvSpPr>
                <p:cNvPr id="73817" name="Rectangle 89"/>
                <p:cNvSpPr>
                  <a:spLocks noChangeArrowheads="1"/>
                </p:cNvSpPr>
                <p:nvPr/>
              </p:nvSpPr>
              <p:spPr bwMode="auto">
                <a:xfrm>
                  <a:off x="2487" y="0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2444" y="0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49" name="Group 121"/>
              <p:cNvGrpSpPr>
                <a:grpSpLocks/>
              </p:cNvGrpSpPr>
              <p:nvPr/>
            </p:nvGrpSpPr>
            <p:grpSpPr bwMode="auto">
              <a:xfrm>
                <a:off x="0" y="403"/>
                <a:ext cx="1222" cy="403"/>
                <a:chOff x="0" y="403"/>
                <a:chExt cx="1222" cy="403"/>
              </a:xfrm>
            </p:grpSpPr>
            <p:sp>
              <p:nvSpPr>
                <p:cNvPr id="73818" name="Rectangle 90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51" name="Group 123"/>
              <p:cNvGrpSpPr>
                <a:grpSpLocks/>
              </p:cNvGrpSpPr>
              <p:nvPr/>
            </p:nvGrpSpPr>
            <p:grpSpPr bwMode="auto">
              <a:xfrm>
                <a:off x="1222" y="403"/>
                <a:ext cx="1222" cy="403"/>
                <a:chOff x="1222" y="403"/>
                <a:chExt cx="1222" cy="403"/>
              </a:xfrm>
            </p:grpSpPr>
            <p:sp>
              <p:nvSpPr>
                <p:cNvPr id="73819" name="Rectangle 91"/>
                <p:cNvSpPr>
                  <a:spLocks noChangeArrowheads="1"/>
                </p:cNvSpPr>
                <p:nvPr/>
              </p:nvSpPr>
              <p:spPr bwMode="auto">
                <a:xfrm>
                  <a:off x="1265" y="403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1222" y="403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53" name="Group 125"/>
              <p:cNvGrpSpPr>
                <a:grpSpLocks/>
              </p:cNvGrpSpPr>
              <p:nvPr/>
            </p:nvGrpSpPr>
            <p:grpSpPr bwMode="auto">
              <a:xfrm>
                <a:off x="2444" y="403"/>
                <a:ext cx="1222" cy="403"/>
                <a:chOff x="2444" y="403"/>
                <a:chExt cx="1222" cy="403"/>
              </a:xfrm>
            </p:grpSpPr>
            <p:sp>
              <p:nvSpPr>
                <p:cNvPr id="7382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87" y="403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David" pitchFamily="2" charset="-79"/>
                    </a:rPr>
                    <a:t>מצוי נקבה/זכר</a:t>
                  </a:r>
                  <a:endParaRPr lang="he-IL" altLang="he-IL" sz="2000">
                    <a:cs typeface="Times New Roman" pitchFamily="18" charset="0"/>
                  </a:endParaRP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52" name="Rectangle 124"/>
                <p:cNvSpPr>
                  <a:spLocks noChangeArrowheads="1"/>
                </p:cNvSpPr>
                <p:nvPr/>
              </p:nvSpPr>
              <p:spPr bwMode="auto">
                <a:xfrm>
                  <a:off x="2444" y="403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55" name="Group 127"/>
              <p:cNvGrpSpPr>
                <a:grpSpLocks/>
              </p:cNvGrpSpPr>
              <p:nvPr/>
            </p:nvGrpSpPr>
            <p:grpSpPr bwMode="auto">
              <a:xfrm>
                <a:off x="0" y="806"/>
                <a:ext cx="1222" cy="403"/>
                <a:chOff x="0" y="806"/>
                <a:chExt cx="1222" cy="403"/>
              </a:xfrm>
            </p:grpSpPr>
            <p:sp>
              <p:nvSpPr>
                <p:cNvPr id="73821" name="Rectangle 93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54" name="Rectangle 126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57" name="Group 129"/>
              <p:cNvGrpSpPr>
                <a:grpSpLocks/>
              </p:cNvGrpSpPr>
              <p:nvPr/>
            </p:nvGrpSpPr>
            <p:grpSpPr bwMode="auto">
              <a:xfrm>
                <a:off x="1222" y="806"/>
                <a:ext cx="1222" cy="403"/>
                <a:chOff x="1222" y="806"/>
                <a:chExt cx="1222" cy="403"/>
              </a:xfrm>
            </p:grpSpPr>
            <p:sp>
              <p:nvSpPr>
                <p:cNvPr id="73822" name="Rectangle 94"/>
                <p:cNvSpPr>
                  <a:spLocks noChangeArrowheads="1"/>
                </p:cNvSpPr>
                <p:nvPr/>
              </p:nvSpPr>
              <p:spPr bwMode="auto">
                <a:xfrm>
                  <a:off x="1265" y="806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56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22" y="806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59" name="Group 131"/>
              <p:cNvGrpSpPr>
                <a:grpSpLocks/>
              </p:cNvGrpSpPr>
              <p:nvPr/>
            </p:nvGrpSpPr>
            <p:grpSpPr bwMode="auto">
              <a:xfrm>
                <a:off x="2444" y="806"/>
                <a:ext cx="1222" cy="403"/>
                <a:chOff x="2444" y="806"/>
                <a:chExt cx="1222" cy="403"/>
              </a:xfrm>
            </p:grpSpPr>
            <p:sp>
              <p:nvSpPr>
                <p:cNvPr id="73823" name="Rectangle 95"/>
                <p:cNvSpPr>
                  <a:spLocks noChangeArrowheads="1"/>
                </p:cNvSpPr>
                <p:nvPr/>
              </p:nvSpPr>
              <p:spPr bwMode="auto">
                <a:xfrm>
                  <a:off x="2487" y="806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David" pitchFamily="2" charset="-79"/>
                    </a:rPr>
                    <a:t>נוצר באשכים/בשחלות</a:t>
                  </a:r>
                  <a:endParaRPr lang="he-IL" altLang="he-IL" sz="2000">
                    <a:cs typeface="Times New Roman" pitchFamily="18" charset="0"/>
                  </a:endParaRP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58" name="Rectangle 130"/>
                <p:cNvSpPr>
                  <a:spLocks noChangeArrowheads="1"/>
                </p:cNvSpPr>
                <p:nvPr/>
              </p:nvSpPr>
              <p:spPr bwMode="auto">
                <a:xfrm>
                  <a:off x="2444" y="806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61" name="Group 133"/>
              <p:cNvGrpSpPr>
                <a:grpSpLocks/>
              </p:cNvGrpSpPr>
              <p:nvPr/>
            </p:nvGrpSpPr>
            <p:grpSpPr bwMode="auto">
              <a:xfrm>
                <a:off x="0" y="1209"/>
                <a:ext cx="1222" cy="403"/>
                <a:chOff x="0" y="1209"/>
                <a:chExt cx="1222" cy="403"/>
              </a:xfrm>
            </p:grpSpPr>
            <p:sp>
              <p:nvSpPr>
                <p:cNvPr id="73824" name="Rectangle 96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60" name="Rectangle 132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63" name="Group 135"/>
              <p:cNvGrpSpPr>
                <a:grpSpLocks/>
              </p:cNvGrpSpPr>
              <p:nvPr/>
            </p:nvGrpSpPr>
            <p:grpSpPr bwMode="auto">
              <a:xfrm>
                <a:off x="1222" y="1209"/>
                <a:ext cx="1222" cy="403"/>
                <a:chOff x="1222" y="1209"/>
                <a:chExt cx="1222" cy="403"/>
              </a:xfrm>
            </p:grpSpPr>
            <p:sp>
              <p:nvSpPr>
                <p:cNvPr id="73825" name="Rectangle 97"/>
                <p:cNvSpPr>
                  <a:spLocks noChangeArrowheads="1"/>
                </p:cNvSpPr>
                <p:nvPr/>
              </p:nvSpPr>
              <p:spPr bwMode="auto">
                <a:xfrm>
                  <a:off x="1265" y="1209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62" name="Rectangle 134"/>
                <p:cNvSpPr>
                  <a:spLocks noChangeArrowheads="1"/>
                </p:cNvSpPr>
                <p:nvPr/>
              </p:nvSpPr>
              <p:spPr bwMode="auto">
                <a:xfrm>
                  <a:off x="1222" y="1209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65" name="Group 137"/>
              <p:cNvGrpSpPr>
                <a:grpSpLocks/>
              </p:cNvGrpSpPr>
              <p:nvPr/>
            </p:nvGrpSpPr>
            <p:grpSpPr bwMode="auto">
              <a:xfrm>
                <a:off x="2444" y="1209"/>
                <a:ext cx="1222" cy="403"/>
                <a:chOff x="2444" y="1209"/>
                <a:chExt cx="1222" cy="403"/>
              </a:xfrm>
            </p:grpSpPr>
            <p:sp>
              <p:nvSpPr>
                <p:cNvPr id="73826" name="Rectangle 98"/>
                <p:cNvSpPr>
                  <a:spLocks noChangeArrowheads="1"/>
                </p:cNvSpPr>
                <p:nvPr/>
              </p:nvSpPr>
              <p:spPr bwMode="auto">
                <a:xfrm>
                  <a:off x="2487" y="1209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David" pitchFamily="2" charset="-79"/>
                    </a:rPr>
                    <a:t>מבקר את יצירת תאי הזרע</a:t>
                  </a:r>
                  <a:endParaRPr lang="he-IL" altLang="he-IL" sz="2000">
                    <a:cs typeface="Times New Roman" pitchFamily="18" charset="0"/>
                  </a:endParaRP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6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444" y="1209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67" name="Group 139"/>
              <p:cNvGrpSpPr>
                <a:grpSpLocks/>
              </p:cNvGrpSpPr>
              <p:nvPr/>
            </p:nvGrpSpPr>
            <p:grpSpPr bwMode="auto">
              <a:xfrm>
                <a:off x="0" y="1612"/>
                <a:ext cx="1222" cy="403"/>
                <a:chOff x="0" y="1612"/>
                <a:chExt cx="1222" cy="403"/>
              </a:xfrm>
            </p:grpSpPr>
            <p:sp>
              <p:nvSpPr>
                <p:cNvPr id="73827" name="Rectangle 99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69" name="Group 141"/>
              <p:cNvGrpSpPr>
                <a:grpSpLocks/>
              </p:cNvGrpSpPr>
              <p:nvPr/>
            </p:nvGrpSpPr>
            <p:grpSpPr bwMode="auto">
              <a:xfrm>
                <a:off x="1222" y="1612"/>
                <a:ext cx="1222" cy="403"/>
                <a:chOff x="1222" y="1612"/>
                <a:chExt cx="1222" cy="403"/>
              </a:xfrm>
            </p:grpSpPr>
            <p:sp>
              <p:nvSpPr>
                <p:cNvPr id="73828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65" y="1612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68" name="Rectangle 140"/>
                <p:cNvSpPr>
                  <a:spLocks noChangeArrowheads="1"/>
                </p:cNvSpPr>
                <p:nvPr/>
              </p:nvSpPr>
              <p:spPr bwMode="auto">
                <a:xfrm>
                  <a:off x="1222" y="1612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71" name="Group 143"/>
              <p:cNvGrpSpPr>
                <a:grpSpLocks/>
              </p:cNvGrpSpPr>
              <p:nvPr/>
            </p:nvGrpSpPr>
            <p:grpSpPr bwMode="auto">
              <a:xfrm>
                <a:off x="2444" y="1612"/>
                <a:ext cx="1222" cy="403"/>
                <a:chOff x="2444" y="1612"/>
                <a:chExt cx="1222" cy="403"/>
              </a:xfrm>
            </p:grpSpPr>
            <p:sp>
              <p:nvSpPr>
                <p:cNvPr id="73829" name="Rectangle 101"/>
                <p:cNvSpPr>
                  <a:spLocks noChangeArrowheads="1"/>
                </p:cNvSpPr>
                <p:nvPr/>
              </p:nvSpPr>
              <p:spPr bwMode="auto">
                <a:xfrm>
                  <a:off x="2487" y="1612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David" pitchFamily="2" charset="-79"/>
                    </a:rPr>
                    <a:t>מווסת את צמיחת השדיים</a:t>
                  </a:r>
                  <a:endParaRPr lang="he-IL" altLang="he-IL" sz="2000">
                    <a:cs typeface="Times New Roman" pitchFamily="18" charset="0"/>
                  </a:endParaRP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2444" y="1612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73" name="Group 145"/>
              <p:cNvGrpSpPr>
                <a:grpSpLocks/>
              </p:cNvGrpSpPr>
              <p:nvPr/>
            </p:nvGrpSpPr>
            <p:grpSpPr bwMode="auto">
              <a:xfrm>
                <a:off x="0" y="2015"/>
                <a:ext cx="1222" cy="518"/>
                <a:chOff x="0" y="2015"/>
                <a:chExt cx="1222" cy="518"/>
              </a:xfrm>
            </p:grpSpPr>
            <p:sp>
              <p:nvSpPr>
                <p:cNvPr id="73830" name="Rectangle 102"/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113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72" name="Rectangle 144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1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75" name="Group 147"/>
              <p:cNvGrpSpPr>
                <a:grpSpLocks/>
              </p:cNvGrpSpPr>
              <p:nvPr/>
            </p:nvGrpSpPr>
            <p:grpSpPr bwMode="auto">
              <a:xfrm>
                <a:off x="1222" y="2015"/>
                <a:ext cx="1222" cy="518"/>
                <a:chOff x="1222" y="2015"/>
                <a:chExt cx="1222" cy="518"/>
              </a:xfrm>
            </p:grpSpPr>
            <p:sp>
              <p:nvSpPr>
                <p:cNvPr id="73831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65" y="2015"/>
                  <a:ext cx="113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74" name="Rectangle 146"/>
                <p:cNvSpPr>
                  <a:spLocks noChangeArrowheads="1"/>
                </p:cNvSpPr>
                <p:nvPr/>
              </p:nvSpPr>
              <p:spPr bwMode="auto">
                <a:xfrm>
                  <a:off x="1222" y="2015"/>
                  <a:ext cx="1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77" name="Group 149"/>
              <p:cNvGrpSpPr>
                <a:grpSpLocks/>
              </p:cNvGrpSpPr>
              <p:nvPr/>
            </p:nvGrpSpPr>
            <p:grpSpPr bwMode="auto">
              <a:xfrm>
                <a:off x="2444" y="2015"/>
                <a:ext cx="1222" cy="518"/>
                <a:chOff x="2444" y="2015"/>
                <a:chExt cx="1222" cy="518"/>
              </a:xfrm>
            </p:grpSpPr>
            <p:sp>
              <p:nvSpPr>
                <p:cNvPr id="738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487" y="2015"/>
                  <a:ext cx="113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David" pitchFamily="2" charset="-79"/>
                    </a:rPr>
                    <a:t>מווסת את התעגלות אגן הירכיים</a:t>
                  </a:r>
                  <a:endParaRPr lang="he-IL" altLang="he-IL" sz="2000">
                    <a:cs typeface="Times New Roman" pitchFamily="18" charset="0"/>
                  </a:endParaRP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76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44" y="2015"/>
                  <a:ext cx="1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79" name="Group 151"/>
              <p:cNvGrpSpPr>
                <a:grpSpLocks/>
              </p:cNvGrpSpPr>
              <p:nvPr/>
            </p:nvGrpSpPr>
            <p:grpSpPr bwMode="auto">
              <a:xfrm>
                <a:off x="0" y="2533"/>
                <a:ext cx="1222" cy="518"/>
                <a:chOff x="0" y="2533"/>
                <a:chExt cx="1222" cy="518"/>
              </a:xfrm>
            </p:grpSpPr>
            <p:sp>
              <p:nvSpPr>
                <p:cNvPr id="73833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" y="2533"/>
                  <a:ext cx="113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78" name="Rectangle 150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1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81" name="Group 153"/>
              <p:cNvGrpSpPr>
                <a:grpSpLocks/>
              </p:cNvGrpSpPr>
              <p:nvPr/>
            </p:nvGrpSpPr>
            <p:grpSpPr bwMode="auto">
              <a:xfrm>
                <a:off x="1222" y="2533"/>
                <a:ext cx="1222" cy="518"/>
                <a:chOff x="1222" y="2533"/>
                <a:chExt cx="1222" cy="518"/>
              </a:xfrm>
            </p:grpSpPr>
            <p:sp>
              <p:nvSpPr>
                <p:cNvPr id="73834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65" y="2533"/>
                  <a:ext cx="113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80" name="Rectangle 152"/>
                <p:cNvSpPr>
                  <a:spLocks noChangeArrowheads="1"/>
                </p:cNvSpPr>
                <p:nvPr/>
              </p:nvSpPr>
              <p:spPr bwMode="auto">
                <a:xfrm>
                  <a:off x="1222" y="2533"/>
                  <a:ext cx="1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83" name="Group 155"/>
              <p:cNvGrpSpPr>
                <a:grpSpLocks/>
              </p:cNvGrpSpPr>
              <p:nvPr/>
            </p:nvGrpSpPr>
            <p:grpSpPr bwMode="auto">
              <a:xfrm>
                <a:off x="2444" y="2533"/>
                <a:ext cx="1222" cy="518"/>
                <a:chOff x="2444" y="2533"/>
                <a:chExt cx="1222" cy="518"/>
              </a:xfrm>
            </p:grpSpPr>
            <p:sp>
              <p:nvSpPr>
                <p:cNvPr id="7383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87" y="2533"/>
                  <a:ext cx="113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David" pitchFamily="2" charset="-79"/>
                    </a:rPr>
                    <a:t>מווסת את צמיחת השער על הפנים וכל הגוף</a:t>
                  </a:r>
                  <a:endParaRPr lang="he-IL" altLang="he-IL" sz="2000">
                    <a:cs typeface="Times New Roman" pitchFamily="18" charset="0"/>
                  </a:endParaRP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82" name="Rectangle 154"/>
                <p:cNvSpPr>
                  <a:spLocks noChangeArrowheads="1"/>
                </p:cNvSpPr>
                <p:nvPr/>
              </p:nvSpPr>
              <p:spPr bwMode="auto">
                <a:xfrm>
                  <a:off x="2444" y="2533"/>
                  <a:ext cx="1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85" name="Group 157"/>
              <p:cNvGrpSpPr>
                <a:grpSpLocks/>
              </p:cNvGrpSpPr>
              <p:nvPr/>
            </p:nvGrpSpPr>
            <p:grpSpPr bwMode="auto">
              <a:xfrm>
                <a:off x="0" y="3051"/>
                <a:ext cx="1222" cy="403"/>
                <a:chOff x="0" y="3051"/>
                <a:chExt cx="1222" cy="403"/>
              </a:xfrm>
            </p:grpSpPr>
            <p:sp>
              <p:nvSpPr>
                <p:cNvPr id="73836" name="Rectangle 108"/>
                <p:cNvSpPr>
                  <a:spLocks noChangeArrowheads="1"/>
                </p:cNvSpPr>
                <p:nvPr/>
              </p:nvSpPr>
              <p:spPr bwMode="auto">
                <a:xfrm>
                  <a:off x="43" y="3051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84" name="Rectangle 156"/>
                <p:cNvSpPr>
                  <a:spLocks noChangeArrowheads="1"/>
                </p:cNvSpPr>
                <p:nvPr/>
              </p:nvSpPr>
              <p:spPr bwMode="auto">
                <a:xfrm>
                  <a:off x="0" y="3051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87" name="Group 159"/>
              <p:cNvGrpSpPr>
                <a:grpSpLocks/>
              </p:cNvGrpSpPr>
              <p:nvPr/>
            </p:nvGrpSpPr>
            <p:grpSpPr bwMode="auto">
              <a:xfrm>
                <a:off x="1222" y="3051"/>
                <a:ext cx="1222" cy="403"/>
                <a:chOff x="1222" y="3051"/>
                <a:chExt cx="1222" cy="403"/>
              </a:xfrm>
            </p:grpSpPr>
            <p:sp>
              <p:nvSpPr>
                <p:cNvPr id="73837" name="Rectangle 109"/>
                <p:cNvSpPr>
                  <a:spLocks noChangeArrowheads="1"/>
                </p:cNvSpPr>
                <p:nvPr/>
              </p:nvSpPr>
              <p:spPr bwMode="auto">
                <a:xfrm>
                  <a:off x="1265" y="3051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86" name="Rectangle 158"/>
                <p:cNvSpPr>
                  <a:spLocks noChangeArrowheads="1"/>
                </p:cNvSpPr>
                <p:nvPr/>
              </p:nvSpPr>
              <p:spPr bwMode="auto">
                <a:xfrm>
                  <a:off x="1222" y="3051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89" name="Group 161"/>
              <p:cNvGrpSpPr>
                <a:grpSpLocks/>
              </p:cNvGrpSpPr>
              <p:nvPr/>
            </p:nvGrpSpPr>
            <p:grpSpPr bwMode="auto">
              <a:xfrm>
                <a:off x="2444" y="3051"/>
                <a:ext cx="1222" cy="403"/>
                <a:chOff x="2444" y="3051"/>
                <a:chExt cx="1222" cy="403"/>
              </a:xfrm>
            </p:grpSpPr>
            <p:sp>
              <p:nvSpPr>
                <p:cNvPr id="73838" name="Rectangle 110"/>
                <p:cNvSpPr>
                  <a:spLocks noChangeArrowheads="1"/>
                </p:cNvSpPr>
                <p:nvPr/>
              </p:nvSpPr>
              <p:spPr bwMode="auto">
                <a:xfrm>
                  <a:off x="2487" y="3051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David" pitchFamily="2" charset="-79"/>
                    </a:rPr>
                    <a:t>מווסת את התעבות הקול</a:t>
                  </a:r>
                  <a:endParaRPr lang="he-IL" altLang="he-IL" sz="2000">
                    <a:cs typeface="Times New Roman" pitchFamily="18" charset="0"/>
                  </a:endParaRP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88" name="Rectangle 160"/>
                <p:cNvSpPr>
                  <a:spLocks noChangeArrowheads="1"/>
                </p:cNvSpPr>
                <p:nvPr/>
              </p:nvSpPr>
              <p:spPr bwMode="auto">
                <a:xfrm>
                  <a:off x="2444" y="3051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91" name="Group 163"/>
              <p:cNvGrpSpPr>
                <a:grpSpLocks/>
              </p:cNvGrpSpPr>
              <p:nvPr/>
            </p:nvGrpSpPr>
            <p:grpSpPr bwMode="auto">
              <a:xfrm>
                <a:off x="0" y="3454"/>
                <a:ext cx="1222" cy="403"/>
                <a:chOff x="0" y="3454"/>
                <a:chExt cx="1222" cy="403"/>
              </a:xfrm>
            </p:grpSpPr>
            <p:sp>
              <p:nvSpPr>
                <p:cNvPr id="73839" name="Rectangle 111"/>
                <p:cNvSpPr>
                  <a:spLocks noChangeArrowheads="1"/>
                </p:cNvSpPr>
                <p:nvPr/>
              </p:nvSpPr>
              <p:spPr bwMode="auto">
                <a:xfrm>
                  <a:off x="43" y="3454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90" name="Rectangle 162"/>
                <p:cNvSpPr>
                  <a:spLocks noChangeArrowheads="1"/>
                </p:cNvSpPr>
                <p:nvPr/>
              </p:nvSpPr>
              <p:spPr bwMode="auto">
                <a:xfrm>
                  <a:off x="0" y="3454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93" name="Group 165"/>
              <p:cNvGrpSpPr>
                <a:grpSpLocks/>
              </p:cNvGrpSpPr>
              <p:nvPr/>
            </p:nvGrpSpPr>
            <p:grpSpPr bwMode="auto">
              <a:xfrm>
                <a:off x="1222" y="3454"/>
                <a:ext cx="1222" cy="403"/>
                <a:chOff x="1222" y="3454"/>
                <a:chExt cx="1222" cy="403"/>
              </a:xfrm>
            </p:grpSpPr>
            <p:sp>
              <p:nvSpPr>
                <p:cNvPr id="73840" name="Rectangle 112"/>
                <p:cNvSpPr>
                  <a:spLocks noChangeArrowheads="1"/>
                </p:cNvSpPr>
                <p:nvPr/>
              </p:nvSpPr>
              <p:spPr bwMode="auto">
                <a:xfrm>
                  <a:off x="1265" y="3454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 altLang="he-IL" sz="2000"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92" name="Rectangle 164"/>
                <p:cNvSpPr>
                  <a:spLocks noChangeArrowheads="1"/>
                </p:cNvSpPr>
                <p:nvPr/>
              </p:nvSpPr>
              <p:spPr bwMode="auto">
                <a:xfrm>
                  <a:off x="1222" y="3454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3895" name="Group 167"/>
              <p:cNvGrpSpPr>
                <a:grpSpLocks/>
              </p:cNvGrpSpPr>
              <p:nvPr/>
            </p:nvGrpSpPr>
            <p:grpSpPr bwMode="auto">
              <a:xfrm>
                <a:off x="2444" y="3454"/>
                <a:ext cx="1222" cy="403"/>
                <a:chOff x="2444" y="3454"/>
                <a:chExt cx="1222" cy="403"/>
              </a:xfrm>
            </p:grpSpPr>
            <p:sp>
              <p:nvSpPr>
                <p:cNvPr id="73841" name="Rectangle 113"/>
                <p:cNvSpPr>
                  <a:spLocks noChangeArrowheads="1"/>
                </p:cNvSpPr>
                <p:nvPr/>
              </p:nvSpPr>
              <p:spPr bwMode="auto">
                <a:xfrm>
                  <a:off x="2487" y="3454"/>
                  <a:ext cx="11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rtl="0" eaLnBrk="0" hangingPunct="0"/>
                  <a:endParaRPr lang="he-IL" altLang="he-IL" sz="2000"/>
                </a:p>
              </p:txBody>
            </p:sp>
            <p:sp>
              <p:nvSpPr>
                <p:cNvPr id="73894" name="Rectangle 166"/>
                <p:cNvSpPr>
                  <a:spLocks noChangeArrowheads="1"/>
                </p:cNvSpPr>
                <p:nvPr/>
              </p:nvSpPr>
              <p:spPr bwMode="auto">
                <a:xfrm>
                  <a:off x="2444" y="3454"/>
                  <a:ext cx="1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sp>
          <p:nvSpPr>
            <p:cNvPr id="73897" name="Rectangle 169"/>
            <p:cNvSpPr>
              <a:spLocks noChangeArrowheads="1"/>
            </p:cNvSpPr>
            <p:nvPr/>
          </p:nvSpPr>
          <p:spPr bwMode="auto">
            <a:xfrm>
              <a:off x="-3" y="-3"/>
              <a:ext cx="3672" cy="386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47817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051844" y="2025650"/>
            <a:ext cx="2232025" cy="40163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תא זרע- אדם</a:t>
            </a:r>
          </a:p>
        </p:txBody>
      </p:sp>
      <p:pic>
        <p:nvPicPr>
          <p:cNvPr id="3" name="Picture 5" descr="תא זר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81" y="2457450"/>
            <a:ext cx="3506788" cy="3506787"/>
          </a:xfrm>
          <a:prstGeom prst="rect">
            <a:avLst/>
          </a:prstGeom>
          <a:noFill/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11981" y="512762"/>
            <a:ext cx="7342188" cy="6492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36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תא רבייה בזכר-תא זרע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900419">
            <a:off x="1794669" y="5768975"/>
            <a:ext cx="3168650" cy="152400"/>
          </a:xfrm>
          <a:prstGeom prst="rightArrow">
            <a:avLst>
              <a:gd name="adj1" fmla="val 50000"/>
              <a:gd name="adj2" fmla="val 51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-1233363">
            <a:off x="4568031" y="2501900"/>
            <a:ext cx="1647825" cy="182562"/>
          </a:xfrm>
          <a:prstGeom prst="rightArrow">
            <a:avLst>
              <a:gd name="adj1" fmla="val 50000"/>
              <a:gd name="adj2" fmla="val 225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6299994" y="2170112"/>
            <a:ext cx="1008062" cy="5032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שוטון</a:t>
            </a: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4933156" y="6129337"/>
            <a:ext cx="1439863" cy="2159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ראש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1764506" y="4978400"/>
            <a:ext cx="144463" cy="1428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-139926">
            <a:off x="1977231" y="4889500"/>
            <a:ext cx="3887788" cy="160337"/>
          </a:xfrm>
          <a:prstGeom prst="rightArrow">
            <a:avLst>
              <a:gd name="adj1" fmla="val 50000"/>
              <a:gd name="adj2" fmla="val 606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WordArt 15"/>
          <p:cNvSpPr>
            <a:spLocks noChangeArrowheads="1" noChangeShapeType="1" noTextEdit="1"/>
          </p:cNvSpPr>
          <p:nvPr/>
        </p:nvSpPr>
        <p:spPr bwMode="auto">
          <a:xfrm>
            <a:off x="5149056" y="4689475"/>
            <a:ext cx="3382963" cy="108108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גרעין ובתוכו </a:t>
            </a:r>
          </a:p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חצי מהחומר התורשתי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-1061669">
            <a:off x="2326481" y="3825875"/>
            <a:ext cx="3598863" cy="146050"/>
          </a:xfrm>
          <a:prstGeom prst="rightArrow">
            <a:avLst>
              <a:gd name="adj1" fmla="val 50000"/>
              <a:gd name="adj2" fmla="val 6160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WordArt 19"/>
          <p:cNvSpPr>
            <a:spLocks noChangeArrowheads="1" noChangeShapeType="1" noTextEdit="1"/>
          </p:cNvSpPr>
          <p:nvPr/>
        </p:nvSpPr>
        <p:spPr bwMode="auto">
          <a:xfrm>
            <a:off x="6012656" y="3105150"/>
            <a:ext cx="1728788" cy="57626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קרום התא</a:t>
            </a: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-542517">
            <a:off x="3132931" y="4329112"/>
            <a:ext cx="3095625" cy="144463"/>
          </a:xfrm>
          <a:prstGeom prst="rightArrow">
            <a:avLst>
              <a:gd name="adj1" fmla="val 50000"/>
              <a:gd name="adj2" fmla="val 5357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6084094" y="3970337"/>
            <a:ext cx="1152525" cy="2857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צוואר</a:t>
            </a:r>
          </a:p>
        </p:txBody>
      </p:sp>
    </p:spTree>
    <p:extLst>
      <p:ext uri="{BB962C8B-B14F-4D97-AF65-F5344CB8AC3E}">
        <p14:creationId xmlns:p14="http://schemas.microsoft.com/office/powerpoint/2010/main" val="28056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43756" y="1047751"/>
            <a:ext cx="752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תא זרע נוצר באיבר רביה ששמו אשך.</a:t>
            </a:r>
            <a:endParaRPr lang="en-US" sz="2800" b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59656" y="1768476"/>
            <a:ext cx="6515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כמות תאי הזרע שנוצרת היא גדולה מאוד.</a:t>
            </a:r>
            <a:endParaRPr lang="en-US" sz="2800" b="1" u="sng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35919" y="2487613"/>
            <a:ext cx="6515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התא זקוק לסביבה לחה לתפקודו.</a:t>
            </a:r>
            <a:endParaRPr lang="en-US" sz="2800" b="1" u="sng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772319" y="3352801"/>
            <a:ext cx="7342187" cy="5048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H"/>
              </a:rPr>
              <a:t>התאמת מבנה התא לתפקידו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3756" y="4144963"/>
            <a:ext cx="7451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תפקיד - </a:t>
            </a:r>
            <a:r>
              <a:rPr lang="he-IL" sz="2800" b="1" u="sng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לנוע בכוחות עצמו </a:t>
            </a:r>
            <a:r>
              <a:rPr lang="he-IL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לתא הביצית ולהתלכד  איתה בתהליך ההפריה.</a:t>
            </a:r>
            <a:endParaRPr lang="en-US" sz="2800" b="1" u="sng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43756" y="5368926"/>
            <a:ext cx="75247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התאמת המבנה -  א. בעל שוטון המאפשר תנועה.</a:t>
            </a:r>
          </a:p>
          <a:p>
            <a:pPr>
              <a:spcBef>
                <a:spcPct val="50000"/>
              </a:spcBef>
            </a:pPr>
            <a:r>
              <a:rPr lang="he-IL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                             ב. עשיר במיטוכונדריה.</a:t>
            </a:r>
            <a:endParaRPr lang="en-US" sz="2800" b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611981" y="800100"/>
            <a:ext cx="7342188" cy="6492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תא רבייה בנקבה-ביצית (תא ביצה)</a:t>
            </a:r>
          </a:p>
        </p:txBody>
      </p:sp>
      <p:pic>
        <p:nvPicPr>
          <p:cNvPr id="3" name="Picture 5" descr="תא ביצית אדם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219" y="2384425"/>
            <a:ext cx="298926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067969" y="4113213"/>
            <a:ext cx="2447925" cy="215900"/>
          </a:xfrm>
          <a:prstGeom prst="rightArrow">
            <a:avLst>
              <a:gd name="adj1" fmla="val 50000"/>
              <a:gd name="adj2" fmla="val 2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204369" y="4616450"/>
            <a:ext cx="287337" cy="285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885259">
            <a:off x="3469481" y="5035550"/>
            <a:ext cx="2384425" cy="238125"/>
          </a:xfrm>
          <a:prstGeom prst="rightArrow">
            <a:avLst>
              <a:gd name="adj1" fmla="val 50000"/>
              <a:gd name="adj2" fmla="val 250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5149056" y="4976813"/>
            <a:ext cx="3382963" cy="108108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גרעין ובתוכו </a:t>
            </a:r>
          </a:p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חצי מהחומר התורשתי</a:t>
            </a: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6588919" y="3968750"/>
            <a:ext cx="1728787" cy="57626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קרום התא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-1504048">
            <a:off x="2988469" y="3392488"/>
            <a:ext cx="2447925" cy="215900"/>
          </a:xfrm>
          <a:prstGeom prst="rightArrow">
            <a:avLst>
              <a:gd name="adj1" fmla="val 50000"/>
              <a:gd name="adj2" fmla="val 2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5364956" y="2457450"/>
            <a:ext cx="2447925" cy="6477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מכיל חומרי מזון</a:t>
            </a:r>
          </a:p>
        </p:txBody>
      </p:sp>
      <p:sp>
        <p:nvSpPr>
          <p:cNvPr id="11" name="WordArt 15"/>
          <p:cNvSpPr>
            <a:spLocks noChangeArrowheads="1" noChangeShapeType="1" noTextEdit="1"/>
          </p:cNvSpPr>
          <p:nvPr/>
        </p:nvSpPr>
        <p:spPr bwMode="auto">
          <a:xfrm>
            <a:off x="1259681" y="2024063"/>
            <a:ext cx="2520950" cy="2889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1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ביצית- אדם</a:t>
            </a:r>
          </a:p>
        </p:txBody>
      </p:sp>
    </p:spTree>
    <p:extLst>
      <p:ext uri="{BB962C8B-B14F-4D97-AF65-F5344CB8AC3E}">
        <p14:creationId xmlns:p14="http://schemas.microsoft.com/office/powerpoint/2010/main" val="2212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82662" y="348457"/>
            <a:ext cx="752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הביצית נוצרת באיבר רבייה ששמו שחלה.</a:t>
            </a:r>
            <a:endParaRPr lang="en-US" sz="2800" b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03648" y="970756"/>
            <a:ext cx="6515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כמות הביציות שנוצרות היא קטנה ביחס לתא זרע.</a:t>
            </a:r>
            <a:endParaRPr lang="en-US" sz="2800" b="1" u="sng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8300" y="1929943"/>
            <a:ext cx="6515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התא זקוק לסביבה לחה לתפקודו.</a:t>
            </a:r>
            <a:endParaRPr lang="en-US" sz="2800" b="1" u="sng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814161" y="3068321"/>
            <a:ext cx="7342187" cy="5048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H"/>
              </a:rPr>
              <a:t>התאמת מבנה התא לתפקידו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0191" y="3671888"/>
            <a:ext cx="74517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*תפקיד – להתלכד עם תא הזרע בתהליך ההפריה.</a:t>
            </a:r>
          </a:p>
          <a:p>
            <a:pPr>
              <a:spcBef>
                <a:spcPct val="50000"/>
              </a:spcBef>
            </a:pPr>
            <a:r>
              <a:rPr lang="he-I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                התא לא נע בכוחות עצמו.</a:t>
            </a:r>
            <a:endParaRPr lang="en-US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22879" y="4832350"/>
            <a:ext cx="752475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*התאמת המבנה – תא גדול שיכול להכיל את חומרי המזון הראשוניים להתפתחות העובר</a:t>
            </a:r>
            <a:r>
              <a:rPr lang="he-IL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.</a:t>
            </a:r>
          </a:p>
          <a:p>
            <a:pPr rtl="0"/>
            <a:r>
              <a:rPr lang="en-US" sz="1800" u="sng" dirty="0"/>
              <a:t>https://</a:t>
            </a:r>
            <a:r>
              <a:rPr lang="en-US" sz="1800" u="sng" dirty="0" smtClean="0"/>
              <a:t>www.youtube.com/watch?v=fO4UWj01Gx8</a:t>
            </a:r>
          </a:p>
          <a:p>
            <a:pPr rtl="0"/>
            <a:r>
              <a:rPr lang="he-IL" sz="1800" u="sng" dirty="0" smtClean="0">
                <a:solidFill>
                  <a:srgbClr val="7030A0"/>
                </a:solidFill>
                <a:hlinkClick r:id="rId2"/>
              </a:rPr>
              <a:t>מפגש זרע וביצית </a:t>
            </a:r>
            <a:r>
              <a:rPr lang="he-IL" sz="1800" u="sng" dirty="0" smtClean="0">
                <a:solidFill>
                  <a:srgbClr val="7030A0"/>
                </a:solidFill>
                <a:hlinkClick r:id="rId2"/>
              </a:rPr>
              <a:t>דרך מיקרוסקופ</a:t>
            </a:r>
            <a:endParaRPr lang="en-US" sz="1800" dirty="0"/>
          </a:p>
          <a:p>
            <a:pPr rtl="0"/>
            <a:r>
              <a:rPr lang="en-US" sz="1800" dirty="0"/>
              <a:t> </a:t>
            </a:r>
          </a:p>
          <a:p>
            <a:pPr rtl="0"/>
            <a:r>
              <a:rPr lang="en-US" sz="1800" u="sng" dirty="0">
                <a:hlinkClick r:id="rId3"/>
              </a:rPr>
              <a:t>https://www.youtube.com/watch?v=BFrVmDgh4v4</a:t>
            </a:r>
            <a:endParaRPr lang="en-US" sz="1800" dirty="0"/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38300" y="2530952"/>
            <a:ext cx="6515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* התא הוא תא גדול ביחס לתא זרע.</a:t>
            </a:r>
            <a:endParaRPr lang="en-US" sz="2800" b="1" u="sng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QuQkAov1xk84J9fRe1u76YPAuvDeRJS9z6OMaRbv6R-9KJUr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5400600" cy="45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igital_content\chapt19\art_library\color_art_library\19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36712"/>
            <a:ext cx="7520384" cy="5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237795" y="332656"/>
            <a:ext cx="7342188" cy="649288"/>
          </a:xfrm>
          <a:prstGeom prst="rect">
            <a:avLst/>
          </a:prstGeom>
          <a:solidFill>
            <a:schemeClr val="bg1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Guttman Yad-Brush" pitchFamily="2" charset="-79"/>
              </a:defRPr>
            </a:lvl9pPr>
          </a:lstStyle>
          <a:p>
            <a:pPr algn="ctr"/>
            <a:r>
              <a:rPr lang="he-IL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ComicsH"/>
              </a:rPr>
              <a:t>מיוזה = חלוקת הפחתה</a:t>
            </a:r>
            <a:endParaRPr lang="he-IL" sz="3600" b="1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ComicsH"/>
            </a:endParaRPr>
          </a:p>
        </p:txBody>
      </p:sp>
    </p:spTree>
    <p:extLst>
      <p:ext uri="{BB962C8B-B14F-4D97-AF65-F5344CB8AC3E}">
        <p14:creationId xmlns:p14="http://schemas.microsoft.com/office/powerpoint/2010/main" val="11462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1257</Words>
  <Application>Microsoft Office PowerPoint</Application>
  <PresentationFormat>‫הצגה על המסך (4:3)</PresentationFormat>
  <Paragraphs>258</Paragraphs>
  <Slides>38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תסמונות כרומוזומליות</vt:lpstr>
      <vt:lpstr>מחזור הוסת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מיד לאחר ההפריה הזיגוטה מתחילה להתחלק, כל תא מתחלק לשניים.</vt:lpstr>
      <vt:lpstr>מצגת של PowerPoint</vt:lpstr>
      <vt:lpstr>מצגת של PowerPoint</vt:lpstr>
      <vt:lpstr>הקשר בין גוף האם לעובר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תאומים תאומים זהים          תאומים לא זהים</vt:lpstr>
      <vt:lpstr>תאומים סיאמים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Egozi</dc:creator>
  <cp:lastModifiedBy>Egozi</cp:lastModifiedBy>
  <cp:revision>19</cp:revision>
  <dcterms:created xsi:type="dcterms:W3CDTF">2014-03-26T18:44:05Z</dcterms:created>
  <dcterms:modified xsi:type="dcterms:W3CDTF">2014-12-09T17:23:32Z</dcterms:modified>
</cp:coreProperties>
</file>