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9"/>
  </p:notesMasterIdLst>
  <p:sldIdLst>
    <p:sldId id="256" r:id="rId2"/>
    <p:sldId id="257" r:id="rId3"/>
    <p:sldId id="258" r:id="rId4"/>
    <p:sldId id="307" r:id="rId5"/>
    <p:sldId id="308" r:id="rId6"/>
    <p:sldId id="260" r:id="rId7"/>
    <p:sldId id="261" r:id="rId8"/>
    <p:sldId id="267" r:id="rId9"/>
    <p:sldId id="268" r:id="rId10"/>
    <p:sldId id="264" r:id="rId11"/>
    <p:sldId id="265" r:id="rId12"/>
    <p:sldId id="269" r:id="rId13"/>
    <p:sldId id="270" r:id="rId14"/>
    <p:sldId id="263" r:id="rId15"/>
    <p:sldId id="309" r:id="rId16"/>
    <p:sldId id="278" r:id="rId17"/>
    <p:sldId id="279" r:id="rId18"/>
    <p:sldId id="266" r:id="rId19"/>
    <p:sldId id="280" r:id="rId20"/>
    <p:sldId id="281" r:id="rId21"/>
    <p:sldId id="284" r:id="rId22"/>
    <p:sldId id="285" r:id="rId23"/>
    <p:sldId id="286" r:id="rId24"/>
    <p:sldId id="275" r:id="rId25"/>
    <p:sldId id="276" r:id="rId26"/>
    <p:sldId id="277" r:id="rId27"/>
    <p:sldId id="273" r:id="rId28"/>
    <p:sldId id="274" r:id="rId29"/>
    <p:sldId id="287" r:id="rId30"/>
    <p:sldId id="298" r:id="rId31"/>
    <p:sldId id="288" r:id="rId32"/>
    <p:sldId id="289" r:id="rId33"/>
    <p:sldId id="302" r:id="rId34"/>
    <p:sldId id="303" r:id="rId35"/>
    <p:sldId id="290" r:id="rId36"/>
    <p:sldId id="291" r:id="rId37"/>
    <p:sldId id="292" r:id="rId38"/>
    <p:sldId id="293" r:id="rId39"/>
    <p:sldId id="294" r:id="rId40"/>
    <p:sldId id="295" r:id="rId41"/>
    <p:sldId id="310" r:id="rId42"/>
    <p:sldId id="311" r:id="rId43"/>
    <p:sldId id="299" r:id="rId44"/>
    <p:sldId id="300" r:id="rId45"/>
    <p:sldId id="301" r:id="rId46"/>
    <p:sldId id="305" r:id="rId47"/>
    <p:sldId id="306" r:id="rId4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63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D07DE86-68D1-43CA-AD30-534DE4CFBA83}" type="datetimeFigureOut">
              <a:rPr lang="he-IL" smtClean="0"/>
              <a:t>כ"ב/חשון/תשע"ז</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9F44309-6B9D-476E-AF25-EFBC9F389B6E}" type="slidenum">
              <a:rPr lang="he-IL" smtClean="0"/>
              <a:t>‹#›</a:t>
            </a:fld>
            <a:endParaRPr lang="he-IL"/>
          </a:p>
        </p:txBody>
      </p:sp>
    </p:spTree>
    <p:extLst>
      <p:ext uri="{BB962C8B-B14F-4D97-AF65-F5344CB8AC3E}">
        <p14:creationId xmlns:p14="http://schemas.microsoft.com/office/powerpoint/2010/main" val="34633716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4" name="מציין מיקום של מספר שקופית 3"/>
          <p:cNvSpPr>
            <a:spLocks noGrp="1"/>
          </p:cNvSpPr>
          <p:nvPr>
            <p:ph type="sldNum" sz="quarter" idx="5"/>
          </p:nvPr>
        </p:nvSpPr>
        <p:spPr/>
        <p:txBody>
          <a:bodyPr/>
          <a:lstStyle/>
          <a:p>
            <a:pPr>
              <a:defRPr/>
            </a:pPr>
            <a:fld id="{0BACD17E-417F-46E3-BD58-B3FD136DDBF2}" type="slidenum">
              <a:rPr lang="he-IL" smtClean="0"/>
              <a:pPr>
                <a:defRPr/>
              </a:pPr>
              <a:t>31</a:t>
            </a:fld>
            <a:endParaRPr lang="he-I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4" name="מציין מיקום של מספר שקופית 3"/>
          <p:cNvSpPr>
            <a:spLocks noGrp="1"/>
          </p:cNvSpPr>
          <p:nvPr>
            <p:ph type="sldNum" sz="quarter" idx="5"/>
          </p:nvPr>
        </p:nvSpPr>
        <p:spPr/>
        <p:txBody>
          <a:bodyPr/>
          <a:lstStyle/>
          <a:p>
            <a:pPr>
              <a:defRPr/>
            </a:pPr>
            <a:fld id="{A25418F4-472E-4818-A0D3-695CED286753}" type="slidenum">
              <a:rPr lang="he-IL" smtClean="0"/>
              <a:pPr>
                <a:defRPr/>
              </a:pPr>
              <a:t>32</a:t>
            </a:fld>
            <a:endParaRPr lang="he-I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9F44309-6B9D-476E-AF25-EFBC9F389B6E}" type="slidenum">
              <a:rPr lang="he-IL" smtClean="0"/>
              <a:t>44</a:t>
            </a:fld>
            <a:endParaRPr lang="he-IL"/>
          </a:p>
        </p:txBody>
      </p:sp>
    </p:spTree>
    <p:extLst>
      <p:ext uri="{BB962C8B-B14F-4D97-AF65-F5344CB8AC3E}">
        <p14:creationId xmlns:p14="http://schemas.microsoft.com/office/powerpoint/2010/main" val="265686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7578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F0826438-CC76-465B-9479-45C44E1021ED}" type="slidenum">
              <a:rPr lang="he-IL" sz="1200" smtClean="0"/>
              <a:pPr eaLnBrk="1" hangingPunct="1"/>
              <a:t>47</a:t>
            </a:fld>
            <a:endParaRPr lang="he-IL"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1">
        <a:schemeClr val="bg1"/>
      </p:bgRef>
    </p:bg>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D02D3AFD-63AA-4452-BD3F-63080A823FFB}" type="datetimeFigureOut">
              <a:rPr lang="he-IL" smtClean="0"/>
              <a:t>כ"ב/חשון/תשע"ז</a:t>
            </a:fld>
            <a:endParaRPr lang="he-IL"/>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B2FDCDA3-3105-4C51-B0D7-56D30C8C0806}" type="slidenum">
              <a:rPr lang="he-IL" smtClean="0"/>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D02D3AFD-63AA-4452-BD3F-63080A823FFB}" type="datetimeFigureOut">
              <a:rPr lang="he-IL" smtClean="0"/>
              <a:t>כ"ב/חשון/תשע"ז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2FDCDA3-3105-4C51-B0D7-56D30C8C0806}"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D02D3AFD-63AA-4452-BD3F-63080A823FFB}" type="datetimeFigureOut">
              <a:rPr lang="he-IL" smtClean="0"/>
              <a:t>כ"ב/חשון/תשע"ז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2FDCDA3-3105-4C51-B0D7-56D30C8C0806}"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4"/>
          </p:nvPr>
        </p:nvSpPr>
        <p:spPr/>
        <p:txBody>
          <a:bodyPr rtlCol="0"/>
          <a:lstStyle/>
          <a:p>
            <a:fld id="{D02D3AFD-63AA-4452-BD3F-63080A823FFB}" type="datetimeFigureOut">
              <a:rPr lang="he-IL" smtClean="0"/>
              <a:t>כ"ב/חשון/תשע"ז</a:t>
            </a:fld>
            <a:endParaRPr lang="he-IL"/>
          </a:p>
        </p:txBody>
      </p:sp>
      <p:sp>
        <p:nvSpPr>
          <p:cNvPr id="9" name="מציין מיקום של מספר שקופית 8"/>
          <p:cNvSpPr>
            <a:spLocks noGrp="1"/>
          </p:cNvSpPr>
          <p:nvPr>
            <p:ph type="sldNum" sz="quarter" idx="15"/>
          </p:nvPr>
        </p:nvSpPr>
        <p:spPr/>
        <p:txBody>
          <a:bodyPr rtlCol="0"/>
          <a:lstStyle/>
          <a:p>
            <a:fld id="{B2FDCDA3-3105-4C51-B0D7-56D30C8C0806}" type="slidenum">
              <a:rPr lang="he-IL" smtClean="0"/>
              <a:t>‹#›</a:t>
            </a:fld>
            <a:endParaRPr lang="he-IL"/>
          </a:p>
        </p:txBody>
      </p:sp>
      <p:sp>
        <p:nvSpPr>
          <p:cNvPr id="10" name="מציין מיקום של כותרת תחתונה 9"/>
          <p:cNvSpPr>
            <a:spLocks noGrp="1"/>
          </p:cNvSpPr>
          <p:nvPr>
            <p:ph type="ftr" sz="quarter" idx="16"/>
          </p:nvPr>
        </p:nvSpPr>
        <p:spPr/>
        <p:txBody>
          <a:bodyPr rtlCol="0"/>
          <a:lstStyle/>
          <a:p>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D02D3AFD-63AA-4452-BD3F-63080A823FFB}" type="datetimeFigureOut">
              <a:rPr lang="he-IL" smtClean="0"/>
              <a:t>כ"ב/חשון/תשע"ז</a:t>
            </a:fld>
            <a:endParaRPr lang="he-IL"/>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B2FDCDA3-3105-4C51-B0D7-56D30C8C0806}" type="slidenum">
              <a:rPr lang="he-IL" smtClean="0"/>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D02D3AFD-63AA-4452-BD3F-63080A823FFB}" type="datetimeFigureOut">
              <a:rPr lang="he-IL" smtClean="0"/>
              <a:t>כ"ב/חשון/תשע"ז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2FDCDA3-3105-4C51-B0D7-56D30C8C0806}" type="slidenum">
              <a:rPr lang="he-IL" smtClean="0"/>
              <a:t>‹#›</a:t>
            </a:fld>
            <a:endParaRPr lang="he-IL"/>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smtClean="0"/>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D02D3AFD-63AA-4452-BD3F-63080A823FFB}" type="datetimeFigureOut">
              <a:rPr lang="he-IL" smtClean="0"/>
              <a:t>כ"ב/חשון/תשע"ז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B2FDCDA3-3105-4C51-B0D7-56D30C8C0806}" type="slidenum">
              <a:rPr lang="he-IL" smtClean="0"/>
              <a:t>‹#›</a:t>
            </a:fld>
            <a:endParaRPr lang="he-IL"/>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D02D3AFD-63AA-4452-BD3F-63080A823FFB}" type="datetimeFigureOut">
              <a:rPr lang="he-IL" smtClean="0"/>
              <a:t>כ"ב/חשון/תשע"ז</a:t>
            </a:fld>
            <a:endParaRPr lang="he-IL"/>
          </a:p>
        </p:txBody>
      </p:sp>
      <p:sp>
        <p:nvSpPr>
          <p:cNvPr id="7" name="מציין מיקום של מספר שקופית 6"/>
          <p:cNvSpPr>
            <a:spLocks noGrp="1"/>
          </p:cNvSpPr>
          <p:nvPr>
            <p:ph type="sldNum" sz="quarter" idx="11"/>
          </p:nvPr>
        </p:nvSpPr>
        <p:spPr/>
        <p:txBody>
          <a:bodyPr rtlCol="0"/>
          <a:lstStyle/>
          <a:p>
            <a:fld id="{B2FDCDA3-3105-4C51-B0D7-56D30C8C0806}" type="slidenum">
              <a:rPr lang="he-IL" smtClean="0"/>
              <a:t>‹#›</a:t>
            </a:fld>
            <a:endParaRPr lang="he-IL"/>
          </a:p>
        </p:txBody>
      </p:sp>
      <p:sp>
        <p:nvSpPr>
          <p:cNvPr id="8" name="מציין מיקום של כותרת תחתונה 7"/>
          <p:cNvSpPr>
            <a:spLocks noGrp="1"/>
          </p:cNvSpPr>
          <p:nvPr>
            <p:ph type="ftr" sz="quarter" idx="12"/>
          </p:nvPr>
        </p:nvSpPr>
        <p:spPr/>
        <p:txBody>
          <a:bodyPr rtlCol="0"/>
          <a:lstStyle/>
          <a:p>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02D3AFD-63AA-4452-BD3F-63080A823FFB}" type="datetimeFigureOut">
              <a:rPr lang="he-IL" smtClean="0"/>
              <a:t>כ"ב/חשון/תשע"ז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B2FDCDA3-3105-4C51-B0D7-56D30C8C0806}"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1"/>
      </p:bgRef>
    </p:bg>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1" name="מציין מיקום של תאריך 20"/>
          <p:cNvSpPr>
            <a:spLocks noGrp="1"/>
          </p:cNvSpPr>
          <p:nvPr>
            <p:ph type="dt" sz="half" idx="14"/>
          </p:nvPr>
        </p:nvSpPr>
        <p:spPr/>
        <p:txBody>
          <a:bodyPr rtlCol="0"/>
          <a:lstStyle/>
          <a:p>
            <a:fld id="{D02D3AFD-63AA-4452-BD3F-63080A823FFB}" type="datetimeFigureOut">
              <a:rPr lang="he-IL" smtClean="0"/>
              <a:t>כ"ב/חשון/תשע"ז</a:t>
            </a:fld>
            <a:endParaRPr lang="he-IL"/>
          </a:p>
        </p:txBody>
      </p:sp>
      <p:sp>
        <p:nvSpPr>
          <p:cNvPr id="22" name="מציין מיקום של מספר שקופית 21"/>
          <p:cNvSpPr>
            <a:spLocks noGrp="1"/>
          </p:cNvSpPr>
          <p:nvPr>
            <p:ph type="sldNum" sz="quarter" idx="15"/>
          </p:nvPr>
        </p:nvSpPr>
        <p:spPr/>
        <p:txBody>
          <a:bodyPr rtlCol="0"/>
          <a:lstStyle/>
          <a:p>
            <a:fld id="{B2FDCDA3-3105-4C51-B0D7-56D30C8C0806}" type="slidenum">
              <a:rPr lang="he-IL" smtClean="0"/>
              <a:t>‹#›</a:t>
            </a:fld>
            <a:endParaRPr lang="he-IL"/>
          </a:p>
        </p:txBody>
      </p:sp>
      <p:sp>
        <p:nvSpPr>
          <p:cNvPr id="23" name="מציין מיקום של כותרת תחתונה 22"/>
          <p:cNvSpPr>
            <a:spLocks noGrp="1"/>
          </p:cNvSpPr>
          <p:nvPr>
            <p:ph type="ftr" sz="quarter" idx="16"/>
          </p:nvPr>
        </p:nvSpPr>
        <p:spPr/>
        <p:txBody>
          <a:bodyPr rtlCol="0"/>
          <a:lstStyle/>
          <a:p>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smtClean="0"/>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מציין מיקום של תאריך 16"/>
          <p:cNvSpPr>
            <a:spLocks noGrp="1"/>
          </p:cNvSpPr>
          <p:nvPr>
            <p:ph type="dt" sz="half" idx="10"/>
          </p:nvPr>
        </p:nvSpPr>
        <p:spPr/>
        <p:txBody>
          <a:bodyPr rtlCol="0"/>
          <a:lstStyle/>
          <a:p>
            <a:fld id="{D02D3AFD-63AA-4452-BD3F-63080A823FFB}" type="datetimeFigureOut">
              <a:rPr lang="he-IL" smtClean="0"/>
              <a:t>כ"ב/חשון/תשע"ז</a:t>
            </a:fld>
            <a:endParaRPr lang="he-IL"/>
          </a:p>
        </p:txBody>
      </p:sp>
      <p:sp>
        <p:nvSpPr>
          <p:cNvPr id="18" name="מציין מיקום של מספר שקופית 17"/>
          <p:cNvSpPr>
            <a:spLocks noGrp="1"/>
          </p:cNvSpPr>
          <p:nvPr>
            <p:ph type="sldNum" sz="quarter" idx="11"/>
          </p:nvPr>
        </p:nvSpPr>
        <p:spPr/>
        <p:txBody>
          <a:bodyPr rtlCol="0"/>
          <a:lstStyle/>
          <a:p>
            <a:fld id="{B2FDCDA3-3105-4C51-B0D7-56D30C8C0806}" type="slidenum">
              <a:rPr lang="he-IL" smtClean="0"/>
              <a:t>‹#›</a:t>
            </a:fld>
            <a:endParaRPr lang="he-IL"/>
          </a:p>
        </p:txBody>
      </p:sp>
      <p:sp>
        <p:nvSpPr>
          <p:cNvPr id="21" name="מציין מיקום של כותרת תחתונה 20"/>
          <p:cNvSpPr>
            <a:spLocks noGrp="1"/>
          </p:cNvSpPr>
          <p:nvPr>
            <p:ph type="ftr" sz="quarter" idx="12"/>
          </p:nvPr>
        </p:nvSpPr>
        <p:spPr/>
        <p:txBody>
          <a:bodyPr rtlCol="0"/>
          <a:lstStyle/>
          <a:p>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02D3AFD-63AA-4452-BD3F-63080A823FFB}" type="datetimeFigureOut">
              <a:rPr lang="he-IL" smtClean="0"/>
              <a:t>כ"ב/חשון/תשע"ז</a:t>
            </a:fld>
            <a:endParaRPr lang="he-IL"/>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2FDCDA3-3105-4C51-B0D7-56D30C8C0806}"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png"/><Relationship Id="rId14" Type="http://schemas.openxmlformats.org/officeDocument/2006/relationships/image" Target="../media/image15.wmf"/></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davidson.weizmann.ac.il/online/maagarmada/chemistry/%D7%94%D7%97%D7%9C%D7%91%D7%95%D7%A0%D7%99%D7%9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4.gif"/><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gif"/><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gif"/><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bl137w.blu137.mail.live.com/mail/ReadMessageLight.aspx?Action=ScanAttachment&amp;AllowUnsafeContentOverride=False&amp;AttachmentIndex=2&amp;AttachmentDepth=2&amp;FolderID=00000000-0000-0000-0000-000000000001&amp;InboxSortAscending=False&amp;InboxSortBy=Date&amp;IsMessageSafe=True&amp;MessageCodePage=1255&amp;ReadMessageId=baa0ba1f-df23-4c78-ba6f-70703e360b9f&amp;n=1710510933"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images.google.com/imgres?imgurl=http://groworganic.info/gallery/green_manure/thumbs/net_legumes.jpg.jpg&amp;imgrefurl=http://groworganic.info/gallery/green_manure/&amp;h=255&amp;w=280&amp;sz=18&amp;tbnid=DMkVnZRQh7sJvM:&amp;tbnh=99&amp;tbnw=109&amp;hl=en&amp;start=2&amp;prev=/images?q=%D7%A7%D7%99%D7%98%D7%A0%D7%99%D7%95%D7%AA&amp;svnum=10&amp;hl=en&amp;lr=" TargetMode="External"/><Relationship Id="rId3" Type="http://schemas.openxmlformats.org/officeDocument/2006/relationships/image" Target="../media/image57.jpeg"/><Relationship Id="rId7" Type="http://schemas.openxmlformats.org/officeDocument/2006/relationships/image" Target="../media/image59.jpeg"/><Relationship Id="rId2" Type="http://schemas.openxmlformats.org/officeDocument/2006/relationships/hyperlink" Target="http://images.google.com/imgres?imgurl=http://www.ashdod4u.com/Images/Albums/1031_egg.jpg&amp;imgrefurl=http://www.ashdod4u.com/ChannelMainPage.asp?ChannelID=3&amp;h=300&amp;w=400&amp;sz=34&amp;tbnid=u5-d14J-s_gUzM:&amp;tbnh=90&amp;tbnw=120&amp;hl=en&amp;start=1&amp;prev=/images?q=%D7%91%D7%99%D7%A6%D7%94&amp;svnum=10&amp;hl=en&amp;lr=" TargetMode="External"/><Relationship Id="rId1" Type="http://schemas.openxmlformats.org/officeDocument/2006/relationships/slideLayout" Target="../slideLayouts/slideLayout7.xml"/><Relationship Id="rId6" Type="http://schemas.openxmlformats.org/officeDocument/2006/relationships/hyperlink" Target="http://www.2b-bari.co.il/_Uploads/277fish200.jpg" TargetMode="External"/><Relationship Id="rId5" Type="http://schemas.openxmlformats.org/officeDocument/2006/relationships/image" Target="../media/image58.jpeg"/><Relationship Id="rId4" Type="http://schemas.openxmlformats.org/officeDocument/2006/relationships/hyperlink" Target="http://images.google.com/imgres?imgurl=http://sheba.co.il/img/upload3/3/303_355.jpg&amp;imgrefurl=http://www.sheba.co.il/h/203/&amp;h=229&amp;w=150&amp;sz=3&amp;tbnid=v_gd1GJZO8P4tM:&amp;tbnh=103&amp;tbnw=67&amp;hl=en&amp;start=14&amp;prev=/images?q=%D7%97%D7%9C%D7%91&amp;svnum=10&amp;hl=en&amp;lr=" TargetMode="External"/><Relationship Id="rId9" Type="http://schemas.openxmlformats.org/officeDocument/2006/relationships/image" Target="../media/image60.jpe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he.wikipedia.org/wiki/%D7%AA%D7%9E%D7%95%D7%A0%D7%94:Neuraminidase_Ribbon_Diagram.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411760" y="-243408"/>
            <a:ext cx="6048672" cy="1268760"/>
          </a:xfrm>
        </p:spPr>
        <p:txBody>
          <a:bodyPr/>
          <a:lstStyle/>
          <a:p>
            <a:pPr algn="r"/>
            <a:r>
              <a:rPr lang="he-IL" dirty="0" smtClean="0"/>
              <a:t>המשך חומרים אורגנים</a:t>
            </a:r>
            <a:endParaRPr lang="he-IL" dirty="0"/>
          </a:p>
        </p:txBody>
      </p:sp>
      <p:sp>
        <p:nvSpPr>
          <p:cNvPr id="3" name="כותרת משנה 2"/>
          <p:cNvSpPr>
            <a:spLocks noGrp="1"/>
          </p:cNvSpPr>
          <p:nvPr>
            <p:ph type="subTitle" idx="1"/>
          </p:nvPr>
        </p:nvSpPr>
        <p:spPr>
          <a:xfrm>
            <a:off x="827584" y="1512265"/>
            <a:ext cx="8116416" cy="1371600"/>
          </a:xfrm>
        </p:spPr>
        <p:txBody>
          <a:bodyPr>
            <a:noAutofit/>
          </a:bodyPr>
          <a:lstStyle/>
          <a:p>
            <a:pPr algn="r"/>
            <a:r>
              <a:rPr lang="he-IL" sz="6000" dirty="0" smtClean="0">
                <a:solidFill>
                  <a:srgbClr val="FF0000"/>
                </a:solidFill>
                <a:latin typeface="Arial" pitchFamily="34" charset="0"/>
                <a:cs typeface="Arial" pitchFamily="34" charset="0"/>
              </a:rPr>
              <a:t>ג. חלבונים (פרוטאינים)</a:t>
            </a:r>
            <a:endParaRPr lang="he-IL" sz="6000" dirty="0">
              <a:solidFill>
                <a:srgbClr val="FF0000"/>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780928"/>
            <a:ext cx="4032448" cy="387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2183034"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916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838200" y="609600"/>
            <a:ext cx="7696200" cy="685800"/>
          </a:xfrm>
          <a:prstGeom prst="rect">
            <a:avLst/>
          </a:prstGeom>
        </p:spPr>
        <p:txBody>
          <a:bodyPr wrap="none" fromWordArt="1">
            <a:prstTxWarp prst="textPlain">
              <a:avLst>
                <a:gd name="adj" fmla="val 50000"/>
              </a:avLst>
            </a:prstTxWarp>
          </a:bodyPr>
          <a:lstStyle/>
          <a:p>
            <a:pPr algn="ctr"/>
            <a:r>
              <a:rPr lang="he-IL" sz="3600" b="1" kern="10" dirty="0">
                <a:ln w="9525">
                  <a:solidFill>
                    <a:srgbClr val="000000"/>
                  </a:solidFill>
                  <a:round/>
                  <a:headEnd/>
                  <a:tailEnd/>
                </a:ln>
                <a:solidFill>
                  <a:srgbClr val="FF0000"/>
                </a:solidFill>
                <a:latin typeface="Tahoma"/>
                <a:ea typeface="Tahoma"/>
                <a:cs typeface="Tahoma"/>
              </a:rPr>
              <a:t>היסודות המשתתפים בבניית חלבונים</a:t>
            </a:r>
          </a:p>
        </p:txBody>
      </p:sp>
      <p:sp>
        <p:nvSpPr>
          <p:cNvPr id="3075" name="WordArt 3"/>
          <p:cNvSpPr>
            <a:spLocks noChangeArrowheads="1" noChangeShapeType="1" noTextEdit="1"/>
          </p:cNvSpPr>
          <p:nvPr/>
        </p:nvSpPr>
        <p:spPr bwMode="auto">
          <a:xfrm>
            <a:off x="4114800" y="1828800"/>
            <a:ext cx="2057400" cy="381000"/>
          </a:xfrm>
          <a:prstGeom prst="rect">
            <a:avLst/>
          </a:prstGeom>
        </p:spPr>
        <p:txBody>
          <a:bodyPr wrap="none" fromWordArt="1">
            <a:prstTxWarp prst="textPlain">
              <a:avLst>
                <a:gd name="adj" fmla="val 50000"/>
              </a:avLst>
            </a:prstTxWarp>
          </a:bodyPr>
          <a:lstStyle/>
          <a:p>
            <a:pPr algn="ctr">
              <a:defRPr/>
            </a:pPr>
            <a:r>
              <a:rPr lang="he-IL" sz="3600" b="1" kern="10" dirty="0">
                <a:ln w="9525">
                  <a:solidFill>
                    <a:srgbClr val="000000"/>
                  </a:solidFill>
                  <a:round/>
                  <a:headEnd/>
                  <a:tailEnd/>
                </a:ln>
                <a:solidFill>
                  <a:srgbClr val="00FF00"/>
                </a:solidFill>
                <a:latin typeface="Tahoma"/>
                <a:ea typeface="Tahoma"/>
                <a:cs typeface="Tahoma"/>
              </a:rPr>
              <a:t>פחמן (</a:t>
            </a:r>
            <a:r>
              <a:rPr lang="en-US" sz="3600" b="1" kern="10" dirty="0">
                <a:ln w="9525">
                  <a:solidFill>
                    <a:srgbClr val="000000"/>
                  </a:solidFill>
                  <a:round/>
                  <a:headEnd/>
                  <a:tailEnd/>
                </a:ln>
                <a:solidFill>
                  <a:srgbClr val="00FF00"/>
                </a:solidFill>
                <a:latin typeface="Tahoma"/>
                <a:ea typeface="Tahoma"/>
                <a:cs typeface="Tahoma"/>
              </a:rPr>
              <a:t>C</a:t>
            </a:r>
            <a:r>
              <a:rPr lang="he-IL" sz="3600" b="1" kern="10" dirty="0">
                <a:ln w="9525">
                  <a:solidFill>
                    <a:srgbClr val="000000"/>
                  </a:solidFill>
                  <a:round/>
                  <a:headEnd/>
                  <a:tailEnd/>
                </a:ln>
                <a:solidFill>
                  <a:srgbClr val="00FF00"/>
                </a:solidFill>
                <a:latin typeface="Tahoma"/>
                <a:ea typeface="Tahoma"/>
                <a:cs typeface="Tahoma"/>
              </a:rPr>
              <a:t>)</a:t>
            </a:r>
          </a:p>
        </p:txBody>
      </p:sp>
      <p:sp>
        <p:nvSpPr>
          <p:cNvPr id="3076" name="WordArt 4"/>
          <p:cNvSpPr>
            <a:spLocks noChangeArrowheads="1" noChangeShapeType="1" noTextEdit="1"/>
          </p:cNvSpPr>
          <p:nvPr/>
        </p:nvSpPr>
        <p:spPr bwMode="auto">
          <a:xfrm>
            <a:off x="4114800" y="2438400"/>
            <a:ext cx="2057400" cy="381000"/>
          </a:xfrm>
          <a:prstGeom prst="rect">
            <a:avLst/>
          </a:prstGeom>
        </p:spPr>
        <p:txBody>
          <a:bodyPr wrap="none" fromWordArt="1">
            <a:prstTxWarp prst="textPlain">
              <a:avLst>
                <a:gd name="adj" fmla="val 50000"/>
              </a:avLst>
            </a:prstTxWarp>
          </a:bodyPr>
          <a:lstStyle/>
          <a:p>
            <a:pPr algn="ctr">
              <a:defRPr/>
            </a:pPr>
            <a:r>
              <a:rPr lang="he-IL" sz="3600" b="1" kern="10" dirty="0">
                <a:ln w="9525">
                  <a:solidFill>
                    <a:srgbClr val="000000"/>
                  </a:solidFill>
                  <a:round/>
                  <a:headEnd/>
                  <a:tailEnd/>
                </a:ln>
                <a:solidFill>
                  <a:srgbClr val="00FF00"/>
                </a:solidFill>
                <a:latin typeface="Tahoma"/>
                <a:ea typeface="Tahoma"/>
                <a:cs typeface="Tahoma"/>
              </a:rPr>
              <a:t>מימן (</a:t>
            </a:r>
            <a:r>
              <a:rPr lang="en-US" sz="3600" b="1" kern="10" dirty="0">
                <a:ln w="9525">
                  <a:solidFill>
                    <a:srgbClr val="000000"/>
                  </a:solidFill>
                  <a:round/>
                  <a:headEnd/>
                  <a:tailEnd/>
                </a:ln>
                <a:solidFill>
                  <a:srgbClr val="00FF00"/>
                </a:solidFill>
                <a:latin typeface="Tahoma"/>
                <a:ea typeface="Tahoma"/>
                <a:cs typeface="Tahoma"/>
              </a:rPr>
              <a:t>(H</a:t>
            </a:r>
            <a:endParaRPr lang="he-IL" sz="3600" b="1" kern="10" dirty="0">
              <a:ln w="9525">
                <a:solidFill>
                  <a:srgbClr val="000000"/>
                </a:solidFill>
                <a:round/>
                <a:headEnd/>
                <a:tailEnd/>
              </a:ln>
              <a:solidFill>
                <a:srgbClr val="00FF00"/>
              </a:solidFill>
              <a:latin typeface="Tahoma"/>
              <a:ea typeface="Tahoma"/>
              <a:cs typeface="Tahoma"/>
            </a:endParaRPr>
          </a:p>
        </p:txBody>
      </p:sp>
      <p:sp>
        <p:nvSpPr>
          <p:cNvPr id="3077" name="WordArt 5"/>
          <p:cNvSpPr>
            <a:spLocks noChangeArrowheads="1" noChangeShapeType="1" noTextEdit="1"/>
          </p:cNvSpPr>
          <p:nvPr/>
        </p:nvSpPr>
        <p:spPr bwMode="auto">
          <a:xfrm>
            <a:off x="4114800" y="3124200"/>
            <a:ext cx="2057400" cy="381000"/>
          </a:xfrm>
          <a:prstGeom prst="rect">
            <a:avLst/>
          </a:prstGeom>
        </p:spPr>
        <p:txBody>
          <a:bodyPr wrap="none" fromWordArt="1">
            <a:prstTxWarp prst="textPlain">
              <a:avLst>
                <a:gd name="adj" fmla="val 50000"/>
              </a:avLst>
            </a:prstTxWarp>
          </a:bodyPr>
          <a:lstStyle/>
          <a:p>
            <a:pPr algn="ctr">
              <a:defRPr/>
            </a:pPr>
            <a:r>
              <a:rPr lang="he-IL" sz="3600" b="1" kern="10" dirty="0">
                <a:ln w="9525">
                  <a:solidFill>
                    <a:srgbClr val="000000"/>
                  </a:solidFill>
                  <a:round/>
                  <a:headEnd/>
                  <a:tailEnd/>
                </a:ln>
                <a:solidFill>
                  <a:srgbClr val="00FF00"/>
                </a:solidFill>
                <a:latin typeface="Tahoma"/>
                <a:ea typeface="Tahoma"/>
                <a:cs typeface="Tahoma"/>
              </a:rPr>
              <a:t>חמצן (</a:t>
            </a:r>
            <a:r>
              <a:rPr lang="en-US" sz="3600" b="1" kern="10" dirty="0">
                <a:ln w="9525">
                  <a:solidFill>
                    <a:srgbClr val="000000"/>
                  </a:solidFill>
                  <a:round/>
                  <a:headEnd/>
                  <a:tailEnd/>
                </a:ln>
                <a:solidFill>
                  <a:srgbClr val="00FF00"/>
                </a:solidFill>
                <a:latin typeface="Tahoma"/>
                <a:ea typeface="Tahoma"/>
                <a:cs typeface="Tahoma"/>
              </a:rPr>
              <a:t> (o</a:t>
            </a:r>
            <a:endParaRPr lang="he-IL" sz="3600" b="1" kern="10" dirty="0">
              <a:ln w="9525">
                <a:solidFill>
                  <a:srgbClr val="000000"/>
                </a:solidFill>
                <a:round/>
                <a:headEnd/>
                <a:tailEnd/>
              </a:ln>
              <a:solidFill>
                <a:srgbClr val="00FF00"/>
              </a:solidFill>
              <a:latin typeface="Tahoma"/>
              <a:ea typeface="Tahoma"/>
              <a:cs typeface="Tahoma"/>
            </a:endParaRPr>
          </a:p>
        </p:txBody>
      </p:sp>
      <p:sp>
        <p:nvSpPr>
          <p:cNvPr id="3078" name="WordArt 6"/>
          <p:cNvSpPr>
            <a:spLocks noChangeArrowheads="1" noChangeShapeType="1" noTextEdit="1"/>
          </p:cNvSpPr>
          <p:nvPr/>
        </p:nvSpPr>
        <p:spPr bwMode="auto">
          <a:xfrm>
            <a:off x="4191000" y="3886200"/>
            <a:ext cx="2057400" cy="381000"/>
          </a:xfrm>
          <a:prstGeom prst="rect">
            <a:avLst/>
          </a:prstGeom>
        </p:spPr>
        <p:txBody>
          <a:bodyPr wrap="none" fromWordArt="1">
            <a:prstTxWarp prst="textPlain">
              <a:avLst>
                <a:gd name="adj" fmla="val 50000"/>
              </a:avLst>
            </a:prstTxWarp>
          </a:bodyPr>
          <a:lstStyle/>
          <a:p>
            <a:pPr algn="ctr">
              <a:defRPr/>
            </a:pPr>
            <a:r>
              <a:rPr lang="he-IL" sz="3600" b="1" kern="10" dirty="0">
                <a:ln w="9525">
                  <a:solidFill>
                    <a:srgbClr val="000000"/>
                  </a:solidFill>
                  <a:round/>
                  <a:headEnd/>
                  <a:tailEnd/>
                </a:ln>
                <a:solidFill>
                  <a:srgbClr val="00FF00"/>
                </a:solidFill>
                <a:latin typeface="Tahoma"/>
                <a:ea typeface="Tahoma"/>
                <a:cs typeface="Tahoma"/>
              </a:rPr>
              <a:t>חנקן </a:t>
            </a:r>
            <a:r>
              <a:rPr lang="en-US" sz="3600" b="1" kern="10" dirty="0">
                <a:ln w="9525">
                  <a:solidFill>
                    <a:srgbClr val="000000"/>
                  </a:solidFill>
                  <a:round/>
                  <a:headEnd/>
                  <a:tailEnd/>
                </a:ln>
                <a:solidFill>
                  <a:srgbClr val="00FF00"/>
                </a:solidFill>
                <a:latin typeface="Tahoma"/>
                <a:ea typeface="Tahoma"/>
                <a:cs typeface="Tahoma"/>
              </a:rPr>
              <a:t>(N)</a:t>
            </a:r>
            <a:endParaRPr lang="he-IL" sz="3600" b="1" kern="10" dirty="0">
              <a:ln w="9525">
                <a:solidFill>
                  <a:srgbClr val="000000"/>
                </a:solidFill>
                <a:round/>
                <a:headEnd/>
                <a:tailEnd/>
              </a:ln>
              <a:solidFill>
                <a:srgbClr val="00FF00"/>
              </a:solidFill>
              <a:latin typeface="Tahoma"/>
              <a:ea typeface="Tahoma"/>
              <a:cs typeface="Tahoma"/>
            </a:endParaRPr>
          </a:p>
        </p:txBody>
      </p:sp>
      <p:sp>
        <p:nvSpPr>
          <p:cNvPr id="3079" name="WordArt 7"/>
          <p:cNvSpPr>
            <a:spLocks noChangeArrowheads="1" noChangeShapeType="1" noTextEdit="1"/>
          </p:cNvSpPr>
          <p:nvPr/>
        </p:nvSpPr>
        <p:spPr bwMode="auto">
          <a:xfrm>
            <a:off x="1187624" y="4581128"/>
            <a:ext cx="5060776" cy="448072"/>
          </a:xfrm>
          <a:prstGeom prst="rect">
            <a:avLst/>
          </a:prstGeom>
        </p:spPr>
        <p:txBody>
          <a:bodyPr wrap="none" fromWordArt="1">
            <a:prstTxWarp prst="textPlain">
              <a:avLst>
                <a:gd name="adj" fmla="val 50000"/>
              </a:avLst>
            </a:prstTxWarp>
          </a:bodyPr>
          <a:lstStyle/>
          <a:p>
            <a:pPr algn="ctr">
              <a:defRPr/>
            </a:pPr>
            <a:r>
              <a:rPr lang="he-IL" sz="3600" b="1" kern="10" dirty="0">
                <a:ln w="9525">
                  <a:solidFill>
                    <a:srgbClr val="000000"/>
                  </a:solidFill>
                  <a:round/>
                  <a:headEnd/>
                  <a:tailEnd/>
                </a:ln>
                <a:solidFill>
                  <a:srgbClr val="00FF00"/>
                </a:solidFill>
                <a:latin typeface="Tahoma"/>
                <a:ea typeface="Tahoma"/>
                <a:cs typeface="Tahoma"/>
              </a:rPr>
              <a:t>גופרית</a:t>
            </a:r>
            <a:r>
              <a:rPr lang="en-US" sz="3600" b="1" kern="10" dirty="0">
                <a:ln w="9525">
                  <a:solidFill>
                    <a:srgbClr val="000000"/>
                  </a:solidFill>
                  <a:round/>
                  <a:headEnd/>
                  <a:tailEnd/>
                </a:ln>
                <a:solidFill>
                  <a:srgbClr val="00FF00"/>
                </a:solidFill>
                <a:latin typeface="Tahoma"/>
                <a:ea typeface="Tahoma"/>
                <a:cs typeface="Tahoma"/>
              </a:rPr>
              <a:t> </a:t>
            </a:r>
            <a:r>
              <a:rPr lang="he-IL" sz="3600" b="1" kern="10" dirty="0">
                <a:ln w="9525">
                  <a:solidFill>
                    <a:srgbClr val="000000"/>
                  </a:solidFill>
                  <a:round/>
                  <a:headEnd/>
                  <a:tailEnd/>
                </a:ln>
                <a:solidFill>
                  <a:srgbClr val="00FF00"/>
                </a:solidFill>
                <a:latin typeface="Tahoma"/>
                <a:ea typeface="Tahoma"/>
                <a:cs typeface="Tahoma"/>
              </a:rPr>
              <a:t>(</a:t>
            </a:r>
            <a:r>
              <a:rPr lang="en-US" sz="3600" b="1" kern="10" dirty="0" smtClean="0">
                <a:ln w="9525">
                  <a:solidFill>
                    <a:srgbClr val="000000"/>
                  </a:solidFill>
                  <a:round/>
                  <a:headEnd/>
                  <a:tailEnd/>
                </a:ln>
                <a:solidFill>
                  <a:srgbClr val="00FF00"/>
                </a:solidFill>
                <a:latin typeface="Tahoma"/>
                <a:ea typeface="Tahoma"/>
                <a:cs typeface="Tahoma"/>
              </a:rPr>
              <a:t>s</a:t>
            </a:r>
            <a:r>
              <a:rPr lang="he-IL" sz="3600" b="1" kern="10" dirty="0" smtClean="0">
                <a:ln w="9525">
                  <a:solidFill>
                    <a:srgbClr val="000000"/>
                  </a:solidFill>
                  <a:round/>
                  <a:headEnd/>
                  <a:tailEnd/>
                </a:ln>
                <a:solidFill>
                  <a:srgbClr val="00FF00"/>
                </a:solidFill>
                <a:latin typeface="Tahoma"/>
                <a:ea typeface="Tahoma"/>
                <a:cs typeface="Tahoma"/>
              </a:rPr>
              <a:t> (– בשתי חומצות אמיניות</a:t>
            </a:r>
            <a:endParaRPr lang="he-IL" sz="3600" b="1" kern="10" dirty="0">
              <a:ln w="9525">
                <a:solidFill>
                  <a:srgbClr val="000000"/>
                </a:solidFill>
                <a:round/>
                <a:headEnd/>
                <a:tailEnd/>
              </a:ln>
              <a:solidFill>
                <a:srgbClr val="00FF00"/>
              </a:solidFill>
              <a:latin typeface="Tahoma"/>
              <a:ea typeface="Tahoma"/>
              <a:cs typeface="Tahoma"/>
            </a:endParaRPr>
          </a:p>
        </p:txBody>
      </p:sp>
    </p:spTree>
    <p:extLst>
      <p:ext uri="{BB962C8B-B14F-4D97-AF65-F5344CB8AC3E}">
        <p14:creationId xmlns:p14="http://schemas.microsoft.com/office/powerpoint/2010/main" val="58949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lide(fromBottom)">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slide(fromBottom)">
                                      <p:cBhvr>
                                        <p:cTn id="12" dur="500"/>
                                        <p:tgtEl>
                                          <p:spTgt spid="30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slide(fromBottom)">
                                      <p:cBhvr>
                                        <p:cTn id="17" dur="500"/>
                                        <p:tgtEl>
                                          <p:spTgt spid="30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slide(fromBottom)">
                                      <p:cBhvr>
                                        <p:cTn id="22" dur="500"/>
                                        <p:tgtEl>
                                          <p:spTgt spid="30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slide(fromBottom)">
                                      <p:cBhvr>
                                        <p:cTn id="27" dur="500"/>
                                        <p:tgtEl>
                                          <p:spTgt spid="30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3079"/>
                                        </p:tgtEl>
                                        <p:attrNameLst>
                                          <p:attrName>style.visibility</p:attrName>
                                        </p:attrNameLst>
                                      </p:cBhvr>
                                      <p:to>
                                        <p:strVal val="visible"/>
                                      </p:to>
                                    </p:set>
                                    <p:animEffect transition="in" filter="slide(fromBottom)">
                                      <p:cBhvr>
                                        <p:cTn id="32"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836712" y="0"/>
            <a:ext cx="10657184" cy="701731"/>
          </a:xfrm>
          <a:prstGeom prst="rect">
            <a:avLst/>
          </a:prstGeom>
        </p:spPr>
        <p:txBody>
          <a:bodyPr wrap="square">
            <a:spAutoFit/>
          </a:bodyPr>
          <a:lstStyle/>
          <a:p>
            <a:pPr>
              <a:lnSpc>
                <a:spcPct val="90000"/>
              </a:lnSpc>
            </a:pPr>
            <a:r>
              <a:rPr lang="he-IL" sz="4400" b="1" dirty="0" smtClean="0">
                <a:solidFill>
                  <a:srgbClr val="FF0000"/>
                </a:solidFill>
                <a:latin typeface="Arial" pitchFamily="34" charset="0"/>
                <a:cs typeface="Arial" pitchFamily="34" charset="0"/>
              </a:rPr>
              <a:t>ממה נובע ההבדל בין חלבונים שונים ?</a:t>
            </a:r>
          </a:p>
        </p:txBody>
      </p:sp>
      <p:graphicFrame>
        <p:nvGraphicFramePr>
          <p:cNvPr id="3" name="Object 2"/>
          <p:cNvGraphicFramePr>
            <a:graphicFrameLocks noChangeAspect="1"/>
          </p:cNvGraphicFramePr>
          <p:nvPr>
            <p:extLst>
              <p:ext uri="{D42A27DB-BD31-4B8C-83A1-F6EECF244321}">
                <p14:modId xmlns:p14="http://schemas.microsoft.com/office/powerpoint/2010/main" val="109094537"/>
              </p:ext>
            </p:extLst>
          </p:nvPr>
        </p:nvGraphicFramePr>
        <p:xfrm>
          <a:off x="7164709" y="701731"/>
          <a:ext cx="1655763" cy="2336800"/>
        </p:xfrm>
        <a:graphic>
          <a:graphicData uri="http://schemas.openxmlformats.org/presentationml/2006/ole">
            <mc:AlternateContent xmlns:mc="http://schemas.openxmlformats.org/markup-compatibility/2006">
              <mc:Choice xmlns:v="urn:schemas-microsoft-com:vml" Requires="v">
                <p:oleObj spid="_x0000_s4569" name="Image" r:id="rId4" imgW="1779885" imgH="2511344" progId="Photoshop.Image.7">
                  <p:embed/>
                </p:oleObj>
              </mc:Choice>
              <mc:Fallback>
                <p:oleObj name="Image" r:id="rId4" imgW="1779885" imgH="2511344"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709" y="701731"/>
                        <a:ext cx="1655763"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98457414"/>
              </p:ext>
            </p:extLst>
          </p:nvPr>
        </p:nvGraphicFramePr>
        <p:xfrm>
          <a:off x="5507359" y="701731"/>
          <a:ext cx="1655763" cy="2336800"/>
        </p:xfrm>
        <a:graphic>
          <a:graphicData uri="http://schemas.openxmlformats.org/presentationml/2006/ole">
            <mc:AlternateContent xmlns:mc="http://schemas.openxmlformats.org/markup-compatibility/2006">
              <mc:Choice xmlns:v="urn:schemas-microsoft-com:vml" Requires="v">
                <p:oleObj spid="_x0000_s4570" name="Image" r:id="rId6" imgW="1779885" imgH="2511344" progId="Photoshop.Image.7">
                  <p:embed/>
                </p:oleObj>
              </mc:Choice>
              <mc:Fallback>
                <p:oleObj name="Image" r:id="rId6" imgW="1779885" imgH="2511344" progId="Photoshop.Image.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7359" y="701731"/>
                        <a:ext cx="1655763"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96054812"/>
              </p:ext>
            </p:extLst>
          </p:nvPr>
        </p:nvGraphicFramePr>
        <p:xfrm>
          <a:off x="3848422" y="701731"/>
          <a:ext cx="1655762" cy="2336800"/>
        </p:xfrm>
        <a:graphic>
          <a:graphicData uri="http://schemas.openxmlformats.org/presentationml/2006/ole">
            <mc:AlternateContent xmlns:mc="http://schemas.openxmlformats.org/markup-compatibility/2006">
              <mc:Choice xmlns:v="urn:schemas-microsoft-com:vml" Requires="v">
                <p:oleObj spid="_x0000_s4571" name="Image" r:id="rId8" imgW="1779885" imgH="2511344" progId="Photoshop.Image.7">
                  <p:embed/>
                </p:oleObj>
              </mc:Choice>
              <mc:Fallback>
                <p:oleObj name="Image" r:id="rId8" imgW="1779885" imgH="2511344" progId="Photoshop.Image.7">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8422" y="701731"/>
                        <a:ext cx="1655762"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03036481"/>
              </p:ext>
            </p:extLst>
          </p:nvPr>
        </p:nvGraphicFramePr>
        <p:xfrm>
          <a:off x="2191072" y="701731"/>
          <a:ext cx="1655762" cy="2336800"/>
        </p:xfrm>
        <a:graphic>
          <a:graphicData uri="http://schemas.openxmlformats.org/presentationml/2006/ole">
            <mc:AlternateContent xmlns:mc="http://schemas.openxmlformats.org/markup-compatibility/2006">
              <mc:Choice xmlns:v="urn:schemas-microsoft-com:vml" Requires="v">
                <p:oleObj spid="_x0000_s4572" name="Image" r:id="rId10" imgW="1779885" imgH="2511344" progId="Photoshop.Image.7">
                  <p:embed/>
                </p:oleObj>
              </mc:Choice>
              <mc:Fallback>
                <p:oleObj name="Image" r:id="rId10" imgW="1779885" imgH="2511344" progId="Photoshop.Image.7">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1072" y="701731"/>
                        <a:ext cx="1655762"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89567361"/>
              </p:ext>
            </p:extLst>
          </p:nvPr>
        </p:nvGraphicFramePr>
        <p:xfrm>
          <a:off x="563205" y="795393"/>
          <a:ext cx="1655763" cy="2435225"/>
        </p:xfrm>
        <a:graphic>
          <a:graphicData uri="http://schemas.openxmlformats.org/presentationml/2006/ole">
            <mc:AlternateContent xmlns:mc="http://schemas.openxmlformats.org/markup-compatibility/2006">
              <mc:Choice xmlns:v="urn:schemas-microsoft-com:vml" Requires="v">
                <p:oleObj spid="_x0000_s4573" name="Image" r:id="rId12" imgW="1779885" imgH="2511344" progId="Photoshop.Image.7">
                  <p:embed/>
                </p:oleObj>
              </mc:Choice>
              <mc:Fallback>
                <p:oleObj name="Image" r:id="rId12" imgW="1779885" imgH="2511344" progId="Photoshop.Image.7">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205" y="795393"/>
                        <a:ext cx="1655763"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 Box 12"/>
          <p:cNvSpPr txBox="1">
            <a:spLocks noChangeArrowheads="1"/>
          </p:cNvSpPr>
          <p:nvPr/>
        </p:nvSpPr>
        <p:spPr bwMode="auto">
          <a:xfrm>
            <a:off x="2211709" y="2636893"/>
            <a:ext cx="1600200" cy="5175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he-IL" sz="1400">
                <a:solidFill>
                  <a:schemeClr val="bg2"/>
                </a:solidFill>
              </a:rPr>
              <a:t>החלבון המרכיב את העור והעצמות</a:t>
            </a:r>
            <a:endParaRPr lang="en-US" sz="1400">
              <a:solidFill>
                <a:schemeClr val="bg2"/>
              </a:solidFill>
            </a:endParaRPr>
          </a:p>
        </p:txBody>
      </p:sp>
      <p:sp>
        <p:nvSpPr>
          <p:cNvPr id="12" name="Text Box 13"/>
          <p:cNvSpPr txBox="1">
            <a:spLocks noChangeArrowheads="1"/>
          </p:cNvSpPr>
          <p:nvPr/>
        </p:nvSpPr>
        <p:spPr bwMode="auto">
          <a:xfrm>
            <a:off x="3811909" y="2636893"/>
            <a:ext cx="1600200" cy="5175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he-IL" sz="1400">
                <a:solidFill>
                  <a:schemeClr val="bg2"/>
                </a:solidFill>
              </a:rPr>
              <a:t>החלבון המגן נגד חיידקים</a:t>
            </a:r>
            <a:endParaRPr lang="en-US" sz="1400">
              <a:solidFill>
                <a:schemeClr val="bg2"/>
              </a:solidFill>
            </a:endParaRPr>
          </a:p>
        </p:txBody>
      </p:sp>
      <p:sp>
        <p:nvSpPr>
          <p:cNvPr id="15" name="Text Box 16"/>
          <p:cNvSpPr txBox="1">
            <a:spLocks noChangeArrowheads="1"/>
          </p:cNvSpPr>
          <p:nvPr/>
        </p:nvSpPr>
        <p:spPr bwMode="auto">
          <a:xfrm>
            <a:off x="5564509" y="2560693"/>
            <a:ext cx="1600200" cy="5175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he-IL" sz="1400">
                <a:solidFill>
                  <a:schemeClr val="bg2"/>
                </a:solidFill>
              </a:rPr>
              <a:t>החלבון המציל ממחלת הסוכרת</a:t>
            </a:r>
            <a:endParaRPr lang="en-US" sz="1400">
              <a:solidFill>
                <a:schemeClr val="bg2"/>
              </a:solidFill>
            </a:endParaRPr>
          </a:p>
        </p:txBody>
      </p:sp>
      <p:sp>
        <p:nvSpPr>
          <p:cNvPr id="16" name="Text Box 17"/>
          <p:cNvSpPr txBox="1">
            <a:spLocks noChangeArrowheads="1"/>
          </p:cNvSpPr>
          <p:nvPr/>
        </p:nvSpPr>
        <p:spPr bwMode="auto">
          <a:xfrm>
            <a:off x="591837" y="2925818"/>
            <a:ext cx="1600200" cy="304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he-IL" sz="1400" dirty="0">
                <a:solidFill>
                  <a:schemeClr val="bg2"/>
                </a:solidFill>
              </a:rPr>
              <a:t>החלבון </a:t>
            </a:r>
            <a:r>
              <a:rPr lang="he-IL" sz="1400" dirty="0" smtClean="0">
                <a:solidFill>
                  <a:schemeClr val="bg2"/>
                </a:solidFill>
              </a:rPr>
              <a:t>שמוביל חמצן</a:t>
            </a:r>
            <a:endParaRPr lang="en-US" sz="1400" dirty="0">
              <a:solidFill>
                <a:schemeClr val="bg2"/>
              </a:solidFill>
            </a:endParaRPr>
          </a:p>
        </p:txBody>
      </p:sp>
      <p:sp>
        <p:nvSpPr>
          <p:cNvPr id="17" name="Text Box 18"/>
          <p:cNvSpPr txBox="1">
            <a:spLocks noChangeArrowheads="1"/>
          </p:cNvSpPr>
          <p:nvPr/>
        </p:nvSpPr>
        <p:spPr bwMode="auto">
          <a:xfrm>
            <a:off x="7164709" y="2636893"/>
            <a:ext cx="1600200" cy="5175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he-IL" sz="1400">
                <a:solidFill>
                  <a:schemeClr val="bg2"/>
                </a:solidFill>
              </a:rPr>
              <a:t>החלבון שהורג: הארס של נחשים</a:t>
            </a:r>
            <a:endParaRPr lang="en-US" sz="1400">
              <a:solidFill>
                <a:schemeClr val="bg2"/>
              </a:solidFill>
            </a:endParaRPr>
          </a:p>
        </p:txBody>
      </p:sp>
      <p:sp>
        <p:nvSpPr>
          <p:cNvPr id="19" name="TextBox 18"/>
          <p:cNvSpPr txBox="1"/>
          <p:nvPr/>
        </p:nvSpPr>
        <p:spPr>
          <a:xfrm>
            <a:off x="1191628" y="3429000"/>
            <a:ext cx="7628843" cy="2123658"/>
          </a:xfrm>
          <a:prstGeom prst="rect">
            <a:avLst/>
          </a:prstGeom>
          <a:noFill/>
        </p:spPr>
        <p:txBody>
          <a:bodyPr wrap="square" rtlCol="1">
            <a:spAutoFit/>
          </a:bodyPr>
          <a:lstStyle/>
          <a:p>
            <a:r>
              <a:rPr lang="he-IL" sz="4400" b="1" dirty="0" smtClean="0"/>
              <a:t>א. ממספר חומצות האמיניות בחלבון</a:t>
            </a:r>
          </a:p>
          <a:p>
            <a:r>
              <a:rPr lang="he-IL" sz="4400" b="1" dirty="0" smtClean="0"/>
              <a:t>ב. סדר החומצות האמיניות בחלבון</a:t>
            </a:r>
          </a:p>
          <a:p>
            <a:r>
              <a:rPr lang="he-IL" sz="4400" b="1" dirty="0" smtClean="0"/>
              <a:t>ג. סוג החומצות האמיניות בחלבון</a:t>
            </a:r>
            <a:endParaRPr lang="he-IL" sz="4400" b="1" dirty="0"/>
          </a:p>
        </p:txBody>
      </p:sp>
      <p:sp>
        <p:nvSpPr>
          <p:cNvPr id="20" name="מלבן 19"/>
          <p:cNvSpPr/>
          <p:nvPr/>
        </p:nvSpPr>
        <p:spPr>
          <a:xfrm>
            <a:off x="492111" y="5657670"/>
            <a:ext cx="8239795" cy="1200329"/>
          </a:xfrm>
          <a:prstGeom prst="rect">
            <a:avLst/>
          </a:prstGeom>
          <a:solidFill>
            <a:srgbClr val="FFFF00"/>
          </a:solidFill>
        </p:spPr>
        <p:txBody>
          <a:bodyPr wrap="square">
            <a:spAutoFit/>
          </a:bodyPr>
          <a:lstStyle/>
          <a:p>
            <a:pPr algn="just" fontAlgn="auto">
              <a:spcBef>
                <a:spcPts val="0"/>
              </a:spcBef>
              <a:spcAft>
                <a:spcPts val="0"/>
              </a:spcAft>
              <a:defRPr/>
            </a:pPr>
            <a:r>
              <a:rPr lang="he-IL" sz="2400" b="1" kern="0" dirty="0">
                <a:solidFill>
                  <a:prstClr val="black"/>
                </a:solidFill>
                <a:latin typeface="Arial" pitchFamily="34" charset="0"/>
                <a:cs typeface="Arial" pitchFamily="34" charset="0"/>
              </a:rPr>
              <a:t>שרשרת חלבון ממוצעת מורכבת מ-300-200 חומצות אמיניות. </a:t>
            </a:r>
            <a:endParaRPr lang="he-IL" sz="2400" b="1" kern="0" dirty="0" smtClean="0">
              <a:solidFill>
                <a:prstClr val="black"/>
              </a:solidFill>
              <a:latin typeface="Arial" pitchFamily="34" charset="0"/>
              <a:cs typeface="Arial" pitchFamily="34" charset="0"/>
            </a:endParaRPr>
          </a:p>
          <a:p>
            <a:pPr algn="just" fontAlgn="auto">
              <a:spcBef>
                <a:spcPts val="0"/>
              </a:spcBef>
              <a:spcAft>
                <a:spcPts val="0"/>
              </a:spcAft>
              <a:defRPr/>
            </a:pPr>
            <a:r>
              <a:rPr lang="he-IL" sz="2400" b="1" dirty="0" smtClean="0">
                <a:solidFill>
                  <a:prstClr val="black"/>
                </a:solidFill>
                <a:latin typeface="Arial" pitchFamily="34" charset="0"/>
                <a:cs typeface="Arial" pitchFamily="34" charset="0"/>
              </a:rPr>
              <a:t>לכל </a:t>
            </a:r>
            <a:r>
              <a:rPr lang="he-IL" sz="2400" b="1" dirty="0">
                <a:solidFill>
                  <a:prstClr val="black"/>
                </a:solidFill>
                <a:latin typeface="Arial" pitchFamily="34" charset="0"/>
                <a:cs typeface="Arial" pitchFamily="34" charset="0"/>
              </a:rPr>
              <a:t>חלבון </a:t>
            </a:r>
            <a:r>
              <a:rPr lang="he-IL" sz="2400" b="1" dirty="0">
                <a:solidFill>
                  <a:srgbClr val="FF6600"/>
                </a:solidFill>
                <a:latin typeface="Arial" pitchFamily="34" charset="0"/>
                <a:cs typeface="Arial" pitchFamily="34" charset="0"/>
              </a:rPr>
              <a:t>מבנה מרחבי </a:t>
            </a:r>
            <a:r>
              <a:rPr lang="he-IL" sz="2400" b="1" dirty="0">
                <a:solidFill>
                  <a:prstClr val="black"/>
                </a:solidFill>
                <a:latin typeface="Arial" pitchFamily="34" charset="0"/>
                <a:cs typeface="Arial" pitchFamily="34" charset="0"/>
              </a:rPr>
              <a:t>אופייני וייחודי לו, </a:t>
            </a:r>
            <a:endParaRPr lang="he-IL" sz="2400" b="1" dirty="0" smtClean="0">
              <a:solidFill>
                <a:prstClr val="black"/>
              </a:solidFill>
              <a:latin typeface="Arial" pitchFamily="34" charset="0"/>
              <a:cs typeface="Arial" pitchFamily="34" charset="0"/>
            </a:endParaRPr>
          </a:p>
          <a:p>
            <a:pPr algn="just" fontAlgn="auto">
              <a:spcBef>
                <a:spcPts val="0"/>
              </a:spcBef>
              <a:spcAft>
                <a:spcPts val="0"/>
              </a:spcAft>
              <a:defRPr/>
            </a:pPr>
            <a:r>
              <a:rPr lang="he-IL" sz="2400" b="1" dirty="0" smtClean="0">
                <a:solidFill>
                  <a:prstClr val="black"/>
                </a:solidFill>
                <a:latin typeface="Arial" pitchFamily="34" charset="0"/>
                <a:cs typeface="Arial" pitchFamily="34" charset="0"/>
              </a:rPr>
              <a:t>שנוצר </a:t>
            </a:r>
            <a:r>
              <a:rPr lang="he-IL" sz="2400" b="1" dirty="0">
                <a:solidFill>
                  <a:prstClr val="black"/>
                </a:solidFill>
                <a:latin typeface="Arial" pitchFamily="34" charset="0"/>
                <a:cs typeface="Arial" pitchFamily="34" charset="0"/>
              </a:rPr>
              <a:t>בשל כוחות משיכה ודחייה בין חלקים שונים במולקולה. </a:t>
            </a:r>
          </a:p>
        </p:txBody>
      </p:sp>
      <p:pic>
        <p:nvPicPr>
          <p:cNvPr id="22" name="Picture 4" descr="MCj0290559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1520" y="3641544"/>
            <a:ext cx="15446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92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499"/>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1"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2" grpId="0" animBg="1" autoUpdateAnimBg="0"/>
      <p:bldP spid="15" grpId="0" animBg="1" autoUpdateAnimBg="0"/>
      <p:bldP spid="16" grpId="0" animBg="1" autoUpdateAnimBg="0"/>
      <p:bldP spid="17" grpId="0" animBg="1" autoUpdateAnimBg="0"/>
      <p:bldP spid="19"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2F8D792-F73E-44C0-83CD-37B151251F5F}" type="slidenum">
              <a:rPr lang="he-IL" smtClean="0"/>
              <a:pPr fontAlgn="base">
                <a:spcBef>
                  <a:spcPct val="0"/>
                </a:spcBef>
                <a:spcAft>
                  <a:spcPct val="0"/>
                </a:spcAft>
                <a:defRPr/>
              </a:pPr>
              <a:t>12</a:t>
            </a:fld>
            <a:endParaRPr lang="he-IL" dirty="0" smtClean="0"/>
          </a:p>
        </p:txBody>
      </p:sp>
      <p:sp>
        <p:nvSpPr>
          <p:cNvPr id="8" name="TextBox 7"/>
          <p:cNvSpPr txBox="1"/>
          <p:nvPr/>
        </p:nvSpPr>
        <p:spPr>
          <a:xfrm>
            <a:off x="522288" y="620713"/>
            <a:ext cx="8183562" cy="341632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sz="3600" b="1" dirty="0">
                <a:solidFill>
                  <a:srgbClr val="1F497D"/>
                </a:solidFill>
              </a:rPr>
              <a:t>שאלה </a:t>
            </a:r>
            <a:r>
              <a:rPr lang="he-IL" sz="3600" b="1" dirty="0" smtClean="0">
                <a:solidFill>
                  <a:srgbClr val="1F497D"/>
                </a:solidFill>
              </a:rPr>
              <a:t>:</a:t>
            </a:r>
            <a:endParaRPr lang="he-IL" sz="3600" b="1" dirty="0">
              <a:solidFill>
                <a:srgbClr val="1F497D"/>
              </a:solidFill>
              <a:latin typeface="Arial"/>
              <a:cs typeface="Arial"/>
            </a:endParaRPr>
          </a:p>
          <a:p>
            <a:pPr fontAlgn="auto">
              <a:spcBef>
                <a:spcPts val="0"/>
              </a:spcBef>
              <a:spcAft>
                <a:spcPts val="0"/>
              </a:spcAft>
              <a:defRPr/>
            </a:pPr>
            <a:r>
              <a:rPr lang="he-IL" sz="3600" dirty="0">
                <a:solidFill>
                  <a:srgbClr val="1F497D"/>
                </a:solidFill>
                <a:latin typeface="Arial"/>
                <a:cs typeface="Arial"/>
              </a:rPr>
              <a:t>כל החלבונים:</a:t>
            </a:r>
          </a:p>
          <a:p>
            <a:pPr lvl="1" fontAlgn="auto">
              <a:spcBef>
                <a:spcPts val="0"/>
              </a:spcBef>
              <a:spcAft>
                <a:spcPts val="0"/>
              </a:spcAft>
              <a:defRPr/>
            </a:pPr>
            <a:r>
              <a:rPr lang="he-IL" sz="3600" dirty="0">
                <a:solidFill>
                  <a:srgbClr val="1F497D"/>
                </a:solidFill>
                <a:latin typeface="Arial"/>
                <a:cs typeface="Arial"/>
              </a:rPr>
              <a:t>א. הם אנזימים</a:t>
            </a:r>
          </a:p>
          <a:p>
            <a:pPr lvl="1" fontAlgn="auto">
              <a:spcBef>
                <a:spcPts val="0"/>
              </a:spcBef>
              <a:spcAft>
                <a:spcPts val="0"/>
              </a:spcAft>
              <a:defRPr/>
            </a:pPr>
            <a:r>
              <a:rPr lang="he-IL" sz="3600" dirty="0">
                <a:solidFill>
                  <a:srgbClr val="1F497D"/>
                </a:solidFill>
                <a:latin typeface="Arial"/>
                <a:cs typeface="Arial"/>
              </a:rPr>
              <a:t>ב. בנויים משרשרת של חומצות אמיניות</a:t>
            </a:r>
          </a:p>
          <a:p>
            <a:pPr lvl="1" fontAlgn="auto">
              <a:spcBef>
                <a:spcPts val="0"/>
              </a:spcBef>
              <a:spcAft>
                <a:spcPts val="0"/>
              </a:spcAft>
              <a:defRPr/>
            </a:pPr>
            <a:r>
              <a:rPr lang="he-IL" sz="3600" dirty="0">
                <a:solidFill>
                  <a:srgbClr val="1F497D"/>
                </a:solidFill>
                <a:latin typeface="Arial"/>
                <a:cs typeface="Arial"/>
              </a:rPr>
              <a:t>ג.  מכילים את כל החומצות האמיניות</a:t>
            </a:r>
          </a:p>
          <a:p>
            <a:pPr lvl="1" fontAlgn="auto">
              <a:spcBef>
                <a:spcPts val="0"/>
              </a:spcBef>
              <a:spcAft>
                <a:spcPts val="0"/>
              </a:spcAft>
              <a:defRPr/>
            </a:pPr>
            <a:r>
              <a:rPr lang="he-IL" sz="3600" dirty="0">
                <a:solidFill>
                  <a:srgbClr val="1F497D"/>
                </a:solidFill>
                <a:latin typeface="Arial"/>
                <a:cs typeface="Arial"/>
              </a:rPr>
              <a:t>ד. הם מרכיבים של מבנים בתאים</a:t>
            </a:r>
          </a:p>
        </p:txBody>
      </p:sp>
    </p:spTree>
    <p:extLst>
      <p:ext uri="{BB962C8B-B14F-4D97-AF65-F5344CB8AC3E}">
        <p14:creationId xmlns:p14="http://schemas.microsoft.com/office/powerpoint/2010/main" val="3169197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0480B55-CC3D-420C-BF3D-2C63E9E6B779}" type="slidenum">
              <a:rPr lang="he-IL" smtClean="0"/>
              <a:pPr fontAlgn="base">
                <a:spcBef>
                  <a:spcPct val="0"/>
                </a:spcBef>
                <a:spcAft>
                  <a:spcPct val="0"/>
                </a:spcAft>
                <a:defRPr/>
              </a:pPr>
              <a:t>13</a:t>
            </a:fld>
            <a:endParaRPr lang="he-IL" dirty="0" smtClean="0"/>
          </a:p>
        </p:txBody>
      </p:sp>
      <p:sp>
        <p:nvSpPr>
          <p:cNvPr id="51204"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7" name="Rectangle 12"/>
          <p:cNvSpPr/>
          <p:nvPr/>
        </p:nvSpPr>
        <p:spPr>
          <a:xfrm>
            <a:off x="509588" y="3140869"/>
            <a:ext cx="8196262" cy="10080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sz="3200" b="1" dirty="0">
                <a:solidFill>
                  <a:prstClr val="black"/>
                </a:solidFill>
              </a:rPr>
              <a:t>תשובה:</a:t>
            </a:r>
          </a:p>
          <a:p>
            <a:pPr fontAlgn="auto">
              <a:spcBef>
                <a:spcPts val="0"/>
              </a:spcBef>
              <a:spcAft>
                <a:spcPts val="0"/>
              </a:spcAft>
              <a:defRPr/>
            </a:pPr>
            <a:r>
              <a:rPr lang="he-IL" sz="3200" dirty="0">
                <a:solidFill>
                  <a:prstClr val="black"/>
                </a:solidFill>
              </a:rPr>
              <a:t>משפט ב'</a:t>
            </a:r>
          </a:p>
        </p:txBody>
      </p:sp>
      <p:sp>
        <p:nvSpPr>
          <p:cNvPr id="8" name="TextBox 7"/>
          <p:cNvSpPr txBox="1"/>
          <p:nvPr/>
        </p:nvSpPr>
        <p:spPr>
          <a:xfrm>
            <a:off x="522288" y="620713"/>
            <a:ext cx="8183562" cy="230832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sz="2400" b="1" dirty="0">
                <a:solidFill>
                  <a:srgbClr val="1F497D"/>
                </a:solidFill>
              </a:rPr>
              <a:t>שאלה </a:t>
            </a:r>
            <a:r>
              <a:rPr lang="he-IL" sz="2400" b="1" dirty="0" smtClean="0">
                <a:solidFill>
                  <a:srgbClr val="1F497D"/>
                </a:solidFill>
              </a:rPr>
              <a:t>:</a:t>
            </a:r>
            <a:endParaRPr lang="he-IL" sz="2400" b="1" dirty="0">
              <a:solidFill>
                <a:srgbClr val="1F497D"/>
              </a:solidFill>
              <a:latin typeface="Arial"/>
              <a:cs typeface="Arial"/>
            </a:endParaRPr>
          </a:p>
          <a:p>
            <a:pPr fontAlgn="auto">
              <a:spcBef>
                <a:spcPts val="0"/>
              </a:spcBef>
              <a:spcAft>
                <a:spcPts val="0"/>
              </a:spcAft>
              <a:defRPr/>
            </a:pPr>
            <a:r>
              <a:rPr lang="he-IL" sz="2400" dirty="0">
                <a:solidFill>
                  <a:srgbClr val="1F497D"/>
                </a:solidFill>
                <a:latin typeface="Arial"/>
                <a:cs typeface="Arial"/>
              </a:rPr>
              <a:t>כל החלבונים:</a:t>
            </a:r>
          </a:p>
          <a:p>
            <a:pPr lvl="1" fontAlgn="auto">
              <a:spcBef>
                <a:spcPts val="0"/>
              </a:spcBef>
              <a:spcAft>
                <a:spcPts val="0"/>
              </a:spcAft>
              <a:defRPr/>
            </a:pPr>
            <a:r>
              <a:rPr lang="he-IL" sz="2400" dirty="0">
                <a:solidFill>
                  <a:srgbClr val="1F497D"/>
                </a:solidFill>
                <a:latin typeface="Arial"/>
                <a:cs typeface="Arial"/>
              </a:rPr>
              <a:t>א. הם אנזימים</a:t>
            </a:r>
          </a:p>
          <a:p>
            <a:pPr lvl="1" fontAlgn="auto">
              <a:spcBef>
                <a:spcPts val="0"/>
              </a:spcBef>
              <a:spcAft>
                <a:spcPts val="0"/>
              </a:spcAft>
              <a:defRPr/>
            </a:pPr>
            <a:r>
              <a:rPr lang="he-IL" sz="2400" dirty="0">
                <a:solidFill>
                  <a:srgbClr val="1F497D"/>
                </a:solidFill>
                <a:latin typeface="Arial"/>
                <a:cs typeface="Arial"/>
              </a:rPr>
              <a:t>ב. בנויים משרשרת של חומצות אמיניות</a:t>
            </a:r>
          </a:p>
          <a:p>
            <a:pPr lvl="1" fontAlgn="auto">
              <a:spcBef>
                <a:spcPts val="0"/>
              </a:spcBef>
              <a:spcAft>
                <a:spcPts val="0"/>
              </a:spcAft>
              <a:defRPr/>
            </a:pPr>
            <a:r>
              <a:rPr lang="he-IL" sz="2400" dirty="0">
                <a:solidFill>
                  <a:srgbClr val="1F497D"/>
                </a:solidFill>
                <a:latin typeface="Arial"/>
                <a:cs typeface="Arial"/>
              </a:rPr>
              <a:t>ג.  מכילים את כל החומצות האמיניות</a:t>
            </a:r>
          </a:p>
          <a:p>
            <a:pPr lvl="1" fontAlgn="auto">
              <a:spcBef>
                <a:spcPts val="0"/>
              </a:spcBef>
              <a:spcAft>
                <a:spcPts val="0"/>
              </a:spcAft>
              <a:defRPr/>
            </a:pPr>
            <a:r>
              <a:rPr lang="he-IL" sz="2400" dirty="0">
                <a:solidFill>
                  <a:srgbClr val="1F497D"/>
                </a:solidFill>
                <a:latin typeface="Arial"/>
                <a:cs typeface="Arial"/>
              </a:rPr>
              <a:t>ד. הם מרכיבים של מבנים בתאים</a:t>
            </a:r>
          </a:p>
        </p:txBody>
      </p:sp>
    </p:spTree>
    <p:extLst>
      <p:ext uri="{BB962C8B-B14F-4D97-AF65-F5344CB8AC3E}">
        <p14:creationId xmlns:p14="http://schemas.microsoft.com/office/powerpoint/2010/main" val="1882585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4294967295"/>
          </p:nvPr>
        </p:nvSpPr>
        <p:spPr>
          <a:xfrm>
            <a:off x="6553200" y="6248400"/>
            <a:ext cx="2133600" cy="476250"/>
          </a:xfrm>
          <a:prstGeom prst="rect">
            <a:avLst/>
          </a:prstGeom>
        </p:spPr>
        <p:txBody>
          <a:bodyPr/>
          <a:lstStyle/>
          <a:p>
            <a:fld id="{B5ACCF00-FC92-4B95-8CEB-0944E5B0F7D5}" type="slidenum">
              <a:rPr lang="he-IL"/>
              <a:pPr/>
              <a:t>14</a:t>
            </a:fld>
            <a:endParaRPr lang="en-US"/>
          </a:p>
        </p:txBody>
      </p:sp>
      <p:sp>
        <p:nvSpPr>
          <p:cNvPr id="5122" name="Rectangle 2"/>
          <p:cNvSpPr>
            <a:spLocks noGrp="1" noRot="1" noChangeArrowheads="1"/>
          </p:cNvSpPr>
          <p:nvPr>
            <p:ph type="title"/>
          </p:nvPr>
        </p:nvSpPr>
        <p:spPr>
          <a:xfrm>
            <a:off x="1187624" y="-387424"/>
            <a:ext cx="7467600" cy="1143000"/>
          </a:xfrm>
        </p:spPr>
        <p:txBody>
          <a:bodyPr/>
          <a:lstStyle/>
          <a:p>
            <a:pPr algn="r"/>
            <a:r>
              <a:rPr lang="he-IL" sz="3600" b="1" dirty="0">
                <a:solidFill>
                  <a:srgbClr val="FF0000"/>
                </a:solidFill>
                <a:cs typeface="David" pitchFamily="34" charset="-79"/>
              </a:rPr>
              <a:t>חומצות אמיניות</a:t>
            </a:r>
            <a:endParaRPr lang="en-US" sz="3600" b="1" dirty="0">
              <a:solidFill>
                <a:srgbClr val="FF0000"/>
              </a:solidFill>
              <a:cs typeface="David" pitchFamily="34" charset="-79"/>
            </a:endParaRPr>
          </a:p>
        </p:txBody>
      </p:sp>
      <p:sp>
        <p:nvSpPr>
          <p:cNvPr id="5123" name="Rectangle 3"/>
          <p:cNvSpPr>
            <a:spLocks noGrp="1" noChangeArrowheads="1"/>
          </p:cNvSpPr>
          <p:nvPr>
            <p:ph type="body" idx="1"/>
          </p:nvPr>
        </p:nvSpPr>
        <p:spPr>
          <a:xfrm>
            <a:off x="5436046" y="764704"/>
            <a:ext cx="3600450" cy="4205287"/>
          </a:xfrm>
        </p:spPr>
        <p:txBody>
          <a:bodyPr>
            <a:noAutofit/>
          </a:bodyPr>
          <a:lstStyle/>
          <a:p>
            <a:pPr>
              <a:lnSpc>
                <a:spcPct val="90000"/>
              </a:lnSpc>
            </a:pPr>
            <a:r>
              <a:rPr lang="he-IL" b="1" dirty="0">
                <a:cs typeface="David" pitchFamily="34" charset="-79"/>
              </a:rPr>
              <a:t>יחידות בניין של החלבונים.</a:t>
            </a:r>
          </a:p>
          <a:p>
            <a:pPr>
              <a:lnSpc>
                <a:spcPct val="90000"/>
              </a:lnSpc>
              <a:buFont typeface="Wingdings" pitchFamily="2" charset="2"/>
              <a:buNone/>
            </a:pPr>
            <a:endParaRPr lang="he-IL" b="1" dirty="0">
              <a:cs typeface="David" pitchFamily="34" charset="-79"/>
            </a:endParaRPr>
          </a:p>
          <a:p>
            <a:pPr>
              <a:lnSpc>
                <a:spcPct val="90000"/>
              </a:lnSpc>
            </a:pPr>
            <a:r>
              <a:rPr lang="he-IL" b="1" dirty="0">
                <a:cs typeface="David" pitchFamily="34" charset="-79"/>
              </a:rPr>
              <a:t> יש מספר חומצות אמיניות שהגוף מייצר בעצמו.</a:t>
            </a:r>
          </a:p>
          <a:p>
            <a:pPr>
              <a:lnSpc>
                <a:spcPct val="90000"/>
              </a:lnSpc>
              <a:buFont typeface="Wingdings" pitchFamily="2" charset="2"/>
              <a:buNone/>
            </a:pPr>
            <a:endParaRPr lang="he-IL" b="1" dirty="0">
              <a:cs typeface="David" pitchFamily="34" charset="-79"/>
            </a:endParaRPr>
          </a:p>
          <a:p>
            <a:pPr>
              <a:lnSpc>
                <a:spcPct val="90000"/>
              </a:lnSpc>
            </a:pPr>
            <a:r>
              <a:rPr lang="he-IL" b="1" dirty="0">
                <a:cs typeface="David" pitchFamily="34" charset="-79"/>
              </a:rPr>
              <a:t>ישנן 8 חומצות אמיניות חיוניות , אותם הגוף אינו מייצר אלא מקבל דרך המזון</a:t>
            </a:r>
            <a:r>
              <a:rPr lang="he-IL" b="1" dirty="0" smtClean="0">
                <a:cs typeface="David" pitchFamily="34" charset="-79"/>
              </a:rPr>
              <a:t>. אם הגוף לא מקבל אותן לא יוכל להרכיב את החלבון.</a:t>
            </a:r>
            <a:endParaRPr lang="he-IL" b="1" dirty="0">
              <a:cs typeface="David" pitchFamily="34" charset="-79"/>
            </a:endParaRPr>
          </a:p>
          <a:p>
            <a:pPr>
              <a:lnSpc>
                <a:spcPct val="90000"/>
              </a:lnSpc>
              <a:buFont typeface="Wingdings" pitchFamily="2" charset="2"/>
              <a:buNone/>
            </a:pPr>
            <a:endParaRPr lang="he-IL" b="1" dirty="0">
              <a:cs typeface="David" pitchFamily="34" charset="-79"/>
            </a:endParaRPr>
          </a:p>
          <a:p>
            <a:pPr>
              <a:lnSpc>
                <a:spcPct val="90000"/>
              </a:lnSpc>
            </a:pPr>
            <a:r>
              <a:rPr lang="he-IL" b="1" dirty="0" smtClean="0">
                <a:cs typeface="David" pitchFamily="34" charset="-79"/>
              </a:rPr>
              <a:t>חומצת אמינית מגבילה- אם אין אותה היא מגבילה את התפתחות החלבון.</a:t>
            </a:r>
          </a:p>
          <a:p>
            <a:pPr>
              <a:lnSpc>
                <a:spcPct val="90000"/>
              </a:lnSpc>
            </a:pPr>
            <a:endParaRPr lang="he-IL" b="1" dirty="0">
              <a:cs typeface="David" pitchFamily="34" charset="-79"/>
            </a:endParaRPr>
          </a:p>
          <a:p>
            <a:pPr>
              <a:lnSpc>
                <a:spcPct val="90000"/>
              </a:lnSpc>
              <a:buFont typeface="Wingdings" pitchFamily="2" charset="2"/>
              <a:buNone/>
            </a:pPr>
            <a:endParaRPr lang="he-IL" b="1" dirty="0">
              <a:cs typeface="David" pitchFamily="34" charset="-79"/>
            </a:endParaRPr>
          </a:p>
          <a:p>
            <a:pPr>
              <a:lnSpc>
                <a:spcPct val="90000"/>
              </a:lnSpc>
            </a:pPr>
            <a:endParaRPr lang="he-IL" b="1" dirty="0">
              <a:cs typeface="David" pitchFamily="34" charset="-79"/>
            </a:endParaRPr>
          </a:p>
          <a:p>
            <a:pPr>
              <a:lnSpc>
                <a:spcPct val="90000"/>
              </a:lnSpc>
              <a:buFont typeface="Wingdings" pitchFamily="2" charset="2"/>
              <a:buNone/>
            </a:pPr>
            <a:endParaRPr lang="en-US" b="1" dirty="0">
              <a:cs typeface="David" pitchFamily="34" charset="-79"/>
            </a:endParaRPr>
          </a:p>
        </p:txBody>
      </p:sp>
      <p:pic>
        <p:nvPicPr>
          <p:cNvPr id="5124" name="Picture 4" descr="amino-acids"/>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a:stretch>
            <a:fillRect/>
          </a:stretch>
        </p:blipFill>
        <p:spPr bwMode="auto">
          <a:xfrm>
            <a:off x="34925" y="0"/>
            <a:ext cx="548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288032" y="6453336"/>
            <a:ext cx="9468544" cy="341632"/>
          </a:xfrm>
          <a:prstGeom prst="rect">
            <a:avLst/>
          </a:prstGeom>
        </p:spPr>
        <p:txBody>
          <a:bodyPr wrap="square">
            <a:spAutoFit/>
          </a:bodyPr>
          <a:lstStyle/>
          <a:p>
            <a:pPr>
              <a:lnSpc>
                <a:spcPct val="90000"/>
              </a:lnSpc>
            </a:pPr>
            <a:r>
              <a:rPr lang="he-IL" b="1" dirty="0" smtClean="0"/>
              <a:t>חומצת האמינו היא "מגבילה" כיוון שבהעדר חומצות אמינו חיוניות, הגוף לא יוכל לבנות חלבונים שכוללים אותן.</a:t>
            </a:r>
            <a:endParaRPr lang="he-IL" b="1" dirty="0" smtClean="0">
              <a:cs typeface="David" pitchFamily="34" charset="-79"/>
            </a:endParaRPr>
          </a:p>
        </p:txBody>
      </p:sp>
    </p:spTree>
    <p:extLst>
      <p:ext uri="{BB962C8B-B14F-4D97-AF65-F5344CB8AC3E}">
        <p14:creationId xmlns:p14="http://schemas.microsoft.com/office/powerpoint/2010/main" val="945790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p:txBody>
          <a:bodyPr/>
          <a:lstStyle/>
          <a:p>
            <a:r>
              <a:rPr lang="en-US" dirty="0">
                <a:hlinkClick r:id="rId2"/>
              </a:rPr>
              <a:t>http://davidson.weizmann.ac.il/online/maagarmada/chemistry/%</a:t>
            </a:r>
            <a:r>
              <a:rPr lang="en-US" dirty="0" smtClean="0">
                <a:hlinkClick r:id="rId2"/>
              </a:rPr>
              <a:t>D7%94%D7%97%D7%9C%D7%91%D7%95%D7%A0%D7%99%D7%9D</a:t>
            </a:r>
            <a:endParaRPr lang="en-US" dirty="0" smtClean="0"/>
          </a:p>
          <a:p>
            <a:endParaRPr lang="he-IL" dirty="0"/>
          </a:p>
        </p:txBody>
      </p:sp>
    </p:spTree>
    <p:extLst>
      <p:ext uri="{BB962C8B-B14F-4D97-AF65-F5344CB8AC3E}">
        <p14:creationId xmlns:p14="http://schemas.microsoft.com/office/powerpoint/2010/main" val="2011175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304800"/>
            <a:ext cx="830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sz="3600" b="1" u="sng">
                <a:solidFill>
                  <a:srgbClr val="FF0000"/>
                </a:solidFill>
                <a:latin typeface="Tahoma" pitchFamily="34" charset="0"/>
                <a:cs typeface="Tahoma" pitchFamily="34" charset="0"/>
              </a:rPr>
              <a:t>כיצד פועלים החלבונים?</a:t>
            </a:r>
            <a:endParaRPr lang="en-US" sz="3600" b="1" u="sng">
              <a:solidFill>
                <a:srgbClr val="FF0000"/>
              </a:solidFill>
              <a:latin typeface="Tahoma" pitchFamily="34" charset="0"/>
              <a:cs typeface="Tahoma" pitchFamily="34" charset="0"/>
            </a:endParaRPr>
          </a:p>
        </p:txBody>
      </p:sp>
      <p:sp>
        <p:nvSpPr>
          <p:cNvPr id="16387" name="Text Box 3"/>
          <p:cNvSpPr txBox="1">
            <a:spLocks noChangeArrowheads="1"/>
          </p:cNvSpPr>
          <p:nvPr/>
        </p:nvSpPr>
        <p:spPr bwMode="auto">
          <a:xfrm>
            <a:off x="609600" y="1295400"/>
            <a:ext cx="815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a:cs typeface="Tahoma" pitchFamily="34" charset="0"/>
              </a:rPr>
              <a:t>חישבו על חוט ארוך של צמר ועל הסוודר שניתן לסרוג ממנו. החוט הפרוש שונה מאד מן הסוודר השלם שהוא בעל גודל וצורה ייחודיים.</a:t>
            </a:r>
          </a:p>
        </p:txBody>
      </p:sp>
      <p:pic>
        <p:nvPicPr>
          <p:cNvPr id="16388" name="Picture 5" descr="ct1-29_ya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76600"/>
            <a:ext cx="32385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AutoShape 6"/>
          <p:cNvSpPr>
            <a:spLocks noChangeArrowheads="1"/>
          </p:cNvSpPr>
          <p:nvPr/>
        </p:nvSpPr>
        <p:spPr bwMode="auto">
          <a:xfrm>
            <a:off x="3810000" y="4876800"/>
            <a:ext cx="1295400" cy="457200"/>
          </a:xfrm>
          <a:prstGeom prst="rightArrow">
            <a:avLst>
              <a:gd name="adj1" fmla="val 50000"/>
              <a:gd name="adj2" fmla="val 70833"/>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he-IL">
                <a:solidFill>
                  <a:schemeClr val="bg2"/>
                </a:solidFill>
              </a:rPr>
              <a:t> </a:t>
            </a:r>
            <a:endParaRPr lang="en-US">
              <a:solidFill>
                <a:schemeClr val="bg2"/>
              </a:solidFill>
            </a:endParaRPr>
          </a:p>
        </p:txBody>
      </p:sp>
      <p:pic>
        <p:nvPicPr>
          <p:cNvPr id="16390" name="Picture 8" descr="slate_blue_swe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575" y="3200400"/>
            <a:ext cx="31527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01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533400" y="838200"/>
            <a:ext cx="80010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a:latin typeface="Tahoma" pitchFamily="34" charset="0"/>
                <a:cs typeface="Tahoma" pitchFamily="34" charset="0"/>
              </a:rPr>
              <a:t>שרשרת ארוכה של חומצות אמיניות הופכת להיות חלבון פעיל רק לאחר  שהיא מתקפלת, מתפתלת ונכרכת סביב עצמה באופן שיוצר צורה מרחבית ייחודית.</a:t>
            </a:r>
            <a:endParaRPr lang="en-US">
              <a:latin typeface="Tahoma" pitchFamily="34" charset="0"/>
              <a:cs typeface="Tahoma" pitchFamily="34" charset="0"/>
            </a:endParaRPr>
          </a:p>
          <a:p>
            <a:pPr eaLnBrk="1" hangingPunct="1">
              <a:spcBef>
                <a:spcPct val="50000"/>
              </a:spcBef>
            </a:pPr>
            <a:endParaRPr lang="en-US"/>
          </a:p>
        </p:txBody>
      </p:sp>
      <p:pic>
        <p:nvPicPr>
          <p:cNvPr id="17411" name="Picture 4" descr="Image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25273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AutoShape 5"/>
          <p:cNvSpPr>
            <a:spLocks noChangeArrowheads="1"/>
          </p:cNvSpPr>
          <p:nvPr/>
        </p:nvSpPr>
        <p:spPr bwMode="auto">
          <a:xfrm>
            <a:off x="3276600" y="4495800"/>
            <a:ext cx="1295400" cy="457200"/>
          </a:xfrm>
          <a:prstGeom prst="rightArrow">
            <a:avLst>
              <a:gd name="adj1" fmla="val 50000"/>
              <a:gd name="adj2" fmla="val 70833"/>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he-IL">
                <a:solidFill>
                  <a:schemeClr val="bg2"/>
                </a:solidFill>
              </a:rPr>
              <a:t> </a:t>
            </a:r>
            <a:endParaRPr lang="en-US">
              <a:solidFill>
                <a:schemeClr val="bg2"/>
              </a:solidFill>
            </a:endParaRPr>
          </a:p>
        </p:txBody>
      </p:sp>
      <p:pic>
        <p:nvPicPr>
          <p:cNvPr id="17413" name="Picture 6" descr="7d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743200"/>
            <a:ext cx="3810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578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260648"/>
            <a:ext cx="7467600" cy="1143000"/>
          </a:xfrm>
        </p:spPr>
        <p:txBody>
          <a:bodyPr>
            <a:normAutofit/>
          </a:bodyPr>
          <a:lstStyle/>
          <a:p>
            <a:pPr algn="ctr"/>
            <a:r>
              <a:rPr lang="he-IL" sz="5400" b="1" dirty="0" smtClean="0">
                <a:solidFill>
                  <a:srgbClr val="FF0000"/>
                </a:solidFill>
              </a:rPr>
              <a:t>איך בנוי חלבון?</a:t>
            </a:r>
            <a:endParaRPr lang="he-IL" sz="5400" b="1" dirty="0">
              <a:solidFill>
                <a:srgbClr val="FF0000"/>
              </a:solidFill>
            </a:endParaRPr>
          </a:p>
        </p:txBody>
      </p:sp>
      <p:sp>
        <p:nvSpPr>
          <p:cNvPr id="4" name="Text Box 2"/>
          <p:cNvSpPr txBox="1">
            <a:spLocks noChangeArrowheads="1"/>
          </p:cNvSpPr>
          <p:nvPr/>
        </p:nvSpPr>
        <p:spPr bwMode="auto">
          <a:xfrm>
            <a:off x="9872" y="1556792"/>
            <a:ext cx="8534400" cy="302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dirty="0">
                <a:cs typeface="Tahoma" pitchFamily="34" charset="0"/>
              </a:rPr>
              <a:t>נהוג להגדיר ארבע רמות ארגון במבנה של חלבונים המכונות:</a:t>
            </a:r>
          </a:p>
          <a:p>
            <a:pPr eaLnBrk="1" hangingPunct="1">
              <a:spcBef>
                <a:spcPct val="50000"/>
              </a:spcBef>
            </a:pPr>
            <a:r>
              <a:rPr lang="he-IL" sz="2800" b="1" dirty="0">
                <a:cs typeface="Tahoma" pitchFamily="34" charset="0"/>
              </a:rPr>
              <a:t>המבנה הראשוני</a:t>
            </a:r>
          </a:p>
          <a:p>
            <a:pPr eaLnBrk="1" hangingPunct="1">
              <a:spcBef>
                <a:spcPct val="50000"/>
              </a:spcBef>
            </a:pPr>
            <a:r>
              <a:rPr lang="he-IL" sz="2800" b="1" dirty="0">
                <a:solidFill>
                  <a:schemeClr val="hlink"/>
                </a:solidFill>
                <a:cs typeface="Tahoma" pitchFamily="34" charset="0"/>
              </a:rPr>
              <a:t>המבנה השניוני</a:t>
            </a:r>
          </a:p>
          <a:p>
            <a:pPr eaLnBrk="1" hangingPunct="1">
              <a:spcBef>
                <a:spcPct val="50000"/>
              </a:spcBef>
            </a:pPr>
            <a:r>
              <a:rPr lang="he-IL" sz="2800" b="1" dirty="0">
                <a:solidFill>
                  <a:schemeClr val="hlink"/>
                </a:solidFill>
                <a:cs typeface="Tahoma" pitchFamily="34" charset="0"/>
              </a:rPr>
              <a:t>המבנה השלישוני</a:t>
            </a:r>
          </a:p>
          <a:p>
            <a:pPr eaLnBrk="1" hangingPunct="1">
              <a:spcBef>
                <a:spcPct val="50000"/>
              </a:spcBef>
            </a:pPr>
            <a:r>
              <a:rPr lang="he-IL" sz="2800" b="1" dirty="0">
                <a:solidFill>
                  <a:schemeClr val="hlink"/>
                </a:solidFill>
                <a:cs typeface="Tahoma" pitchFamily="34" charset="0"/>
              </a:rPr>
              <a:t>המבנה </a:t>
            </a:r>
            <a:r>
              <a:rPr lang="he-IL" sz="2800" b="1" dirty="0" err="1">
                <a:solidFill>
                  <a:schemeClr val="hlink"/>
                </a:solidFill>
                <a:cs typeface="Tahoma" pitchFamily="34" charset="0"/>
              </a:rPr>
              <a:t>הרביעוני</a:t>
            </a:r>
            <a:endParaRPr lang="en-US" sz="2800" b="1" dirty="0">
              <a:solidFill>
                <a:schemeClr val="hlink"/>
              </a:solidFill>
              <a:cs typeface="Tahoma" pitchFamily="34" charset="0"/>
            </a:endParaRPr>
          </a:p>
        </p:txBody>
      </p:sp>
    </p:spTree>
    <p:extLst>
      <p:ext uri="{BB962C8B-B14F-4D97-AF65-F5344CB8AC3E}">
        <p14:creationId xmlns:p14="http://schemas.microsoft.com/office/powerpoint/2010/main" val="1709904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5"/>
          <p:cNvGrpSpPr>
            <a:grpSpLocks/>
          </p:cNvGrpSpPr>
          <p:nvPr/>
        </p:nvGrpSpPr>
        <p:grpSpPr bwMode="auto">
          <a:xfrm>
            <a:off x="976313" y="830263"/>
            <a:ext cx="4572000" cy="5197475"/>
            <a:chOff x="0" y="1646"/>
            <a:chExt cx="2880" cy="3274"/>
          </a:xfrm>
        </p:grpSpPr>
        <p:sp>
          <p:nvSpPr>
            <p:cNvPr id="20490" name="Rectangle 2"/>
            <p:cNvSpPr>
              <a:spLocks noChangeArrowheads="1"/>
            </p:cNvSpPr>
            <p:nvPr/>
          </p:nvSpPr>
          <p:spPr bwMode="auto">
            <a:xfrm>
              <a:off x="0" y="1646"/>
              <a:ext cx="2880" cy="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endParaRPr lang="he-IL"/>
            </a:p>
          </p:txBody>
        </p:sp>
        <p:sp>
          <p:nvSpPr>
            <p:cNvPr id="20491" name="Rectangle 3"/>
            <p:cNvSpPr>
              <a:spLocks noChangeArrowheads="1"/>
            </p:cNvSpPr>
            <p:nvPr/>
          </p:nvSpPr>
          <p:spPr bwMode="auto">
            <a:xfrm>
              <a:off x="0" y="1646"/>
              <a:ext cx="172" cy="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r>
                <a:rPr lang="he-IL" sz="1400">
                  <a:latin typeface="Arial" pitchFamily="34" charset="0"/>
                </a:rPr>
                <a:t>  </a:t>
              </a:r>
              <a:endParaRPr lang="he-IL" sz="600"/>
            </a:p>
            <a:p>
              <a:endParaRPr lang="he-IL" sz="32100">
                <a:latin typeface="Arial" pitchFamily="34" charset="0"/>
              </a:endParaRPr>
            </a:p>
          </p:txBody>
        </p:sp>
      </p:grpSp>
      <p:pic>
        <p:nvPicPr>
          <p:cNvPr id="20483" name="Picture 7" descr="05-24-ProteinStructur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673"/>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8"/>
          <p:cNvSpPr txBox="1">
            <a:spLocks noChangeArrowheads="1"/>
          </p:cNvSpPr>
          <p:nvPr/>
        </p:nvSpPr>
        <p:spPr bwMode="auto">
          <a:xfrm>
            <a:off x="0" y="3200400"/>
            <a:ext cx="1600200" cy="8223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b="1">
                <a:solidFill>
                  <a:schemeClr val="bg2"/>
                </a:solidFill>
                <a:cs typeface="Tahoma" pitchFamily="34" charset="0"/>
              </a:rPr>
              <a:t>מבנה ראשוני</a:t>
            </a:r>
            <a:endParaRPr lang="en-US" b="1">
              <a:solidFill>
                <a:schemeClr val="bg2"/>
              </a:solidFill>
              <a:cs typeface="Tahoma" pitchFamily="34" charset="0"/>
            </a:endParaRPr>
          </a:p>
        </p:txBody>
      </p:sp>
      <p:sp>
        <p:nvSpPr>
          <p:cNvPr id="20485" name="Text Box 9"/>
          <p:cNvSpPr txBox="1">
            <a:spLocks noChangeArrowheads="1"/>
          </p:cNvSpPr>
          <p:nvPr/>
        </p:nvSpPr>
        <p:spPr bwMode="auto">
          <a:xfrm>
            <a:off x="1905000" y="4343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endParaRPr lang="he-IL"/>
          </a:p>
        </p:txBody>
      </p:sp>
      <p:sp>
        <p:nvSpPr>
          <p:cNvPr id="20486" name="Text Box 10"/>
          <p:cNvSpPr txBox="1">
            <a:spLocks noChangeArrowheads="1"/>
          </p:cNvSpPr>
          <p:nvPr/>
        </p:nvSpPr>
        <p:spPr bwMode="auto">
          <a:xfrm>
            <a:off x="1905000" y="4343400"/>
            <a:ext cx="22098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b="1">
                <a:solidFill>
                  <a:schemeClr val="bg2"/>
                </a:solidFill>
                <a:latin typeface="Tahoma" pitchFamily="34" charset="0"/>
                <a:cs typeface="Tahoma" pitchFamily="34" charset="0"/>
              </a:rPr>
              <a:t>מבנה שניוני</a:t>
            </a:r>
            <a:endParaRPr lang="en-US" b="1">
              <a:solidFill>
                <a:schemeClr val="bg2"/>
              </a:solidFill>
              <a:latin typeface="Tahoma" pitchFamily="34" charset="0"/>
              <a:cs typeface="Tahoma" pitchFamily="34" charset="0"/>
            </a:endParaRPr>
          </a:p>
        </p:txBody>
      </p:sp>
      <p:sp>
        <p:nvSpPr>
          <p:cNvPr id="20487" name="Text Box 11"/>
          <p:cNvSpPr txBox="1">
            <a:spLocks noChangeArrowheads="1"/>
          </p:cNvSpPr>
          <p:nvPr/>
        </p:nvSpPr>
        <p:spPr bwMode="auto">
          <a:xfrm>
            <a:off x="2743200" y="1752600"/>
            <a:ext cx="22098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b="1">
                <a:solidFill>
                  <a:schemeClr val="bg2"/>
                </a:solidFill>
                <a:latin typeface="Tahoma" pitchFamily="34" charset="0"/>
                <a:cs typeface="Tahoma" pitchFamily="34" charset="0"/>
              </a:rPr>
              <a:t>מבנה שניוני</a:t>
            </a:r>
            <a:endParaRPr lang="en-US" b="1">
              <a:solidFill>
                <a:schemeClr val="bg2"/>
              </a:solidFill>
              <a:latin typeface="Tahoma" pitchFamily="34" charset="0"/>
              <a:cs typeface="Tahoma" pitchFamily="34" charset="0"/>
            </a:endParaRPr>
          </a:p>
        </p:txBody>
      </p:sp>
      <p:sp>
        <p:nvSpPr>
          <p:cNvPr id="20488" name="Text Box 12"/>
          <p:cNvSpPr txBox="1">
            <a:spLocks noChangeArrowheads="1"/>
          </p:cNvSpPr>
          <p:nvPr/>
        </p:nvSpPr>
        <p:spPr bwMode="auto">
          <a:xfrm>
            <a:off x="4038600" y="4800600"/>
            <a:ext cx="2209800" cy="8223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b="1">
                <a:solidFill>
                  <a:schemeClr val="bg2"/>
                </a:solidFill>
                <a:latin typeface="Tahoma" pitchFamily="34" charset="0"/>
                <a:cs typeface="Tahoma" pitchFamily="34" charset="0"/>
              </a:rPr>
              <a:t>מבנה שלישוני</a:t>
            </a:r>
            <a:endParaRPr lang="en-US" b="1">
              <a:solidFill>
                <a:schemeClr val="bg2"/>
              </a:solidFill>
              <a:latin typeface="Tahoma" pitchFamily="34" charset="0"/>
              <a:cs typeface="Tahoma" pitchFamily="34" charset="0"/>
            </a:endParaRPr>
          </a:p>
        </p:txBody>
      </p:sp>
      <p:sp>
        <p:nvSpPr>
          <p:cNvPr id="20489" name="Text Box 13"/>
          <p:cNvSpPr txBox="1">
            <a:spLocks noChangeArrowheads="1"/>
          </p:cNvSpPr>
          <p:nvPr/>
        </p:nvSpPr>
        <p:spPr bwMode="auto">
          <a:xfrm>
            <a:off x="6934200" y="5867400"/>
            <a:ext cx="22098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b="1">
                <a:solidFill>
                  <a:schemeClr val="bg2"/>
                </a:solidFill>
                <a:latin typeface="Tahoma" pitchFamily="34" charset="0"/>
                <a:cs typeface="Tahoma" pitchFamily="34" charset="0"/>
              </a:rPr>
              <a:t>מבנה רביעוני</a:t>
            </a:r>
            <a:endParaRPr lang="en-US" b="1">
              <a:solidFill>
                <a:schemeClr val="bg2"/>
              </a:solidFill>
              <a:latin typeface="Tahoma" pitchFamily="34" charset="0"/>
              <a:cs typeface="Tahoma" pitchFamily="34" charset="0"/>
            </a:endParaRPr>
          </a:p>
        </p:txBody>
      </p:sp>
      <p:sp>
        <p:nvSpPr>
          <p:cNvPr id="2" name="TextBox 1"/>
          <p:cNvSpPr txBox="1"/>
          <p:nvPr/>
        </p:nvSpPr>
        <p:spPr>
          <a:xfrm>
            <a:off x="6804248" y="251356"/>
            <a:ext cx="1800200" cy="369332"/>
          </a:xfrm>
          <a:prstGeom prst="rect">
            <a:avLst/>
          </a:prstGeom>
          <a:noFill/>
        </p:spPr>
        <p:txBody>
          <a:bodyPr wrap="square" rtlCol="1">
            <a:spAutoFit/>
          </a:bodyPr>
          <a:lstStyle/>
          <a:p>
            <a:r>
              <a:rPr lang="he-IL" b="1" dirty="0" smtClean="0"/>
              <a:t>הדגמה סליל טלפון</a:t>
            </a:r>
            <a:endParaRPr lang="he-IL" b="1" dirty="0"/>
          </a:p>
        </p:txBody>
      </p:sp>
    </p:spTree>
    <p:extLst>
      <p:ext uri="{BB962C8B-B14F-4D97-AF65-F5344CB8AC3E}">
        <p14:creationId xmlns:p14="http://schemas.microsoft.com/office/powerpoint/2010/main" val="1086290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269792" y="546852"/>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Slide Number Placeholder 8"/>
          <p:cNvSpPr>
            <a:spLocks noGrp="1"/>
          </p:cNvSpPr>
          <p:nvPr>
            <p:ph type="sldNum" sz="quarter" idx="12"/>
          </p:nvPr>
        </p:nvSpPr>
        <p:spPr bwMode="auto">
          <a:xfrm>
            <a:off x="1325544" y="4928702"/>
            <a:ext cx="609600" cy="5175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9C6EE1-18D5-4CD3-B956-DF42AF8FDE57}" type="slidenum">
              <a:rPr lang="he-IL" smtClean="0"/>
              <a:pPr fontAlgn="base">
                <a:spcBef>
                  <a:spcPct val="0"/>
                </a:spcBef>
                <a:spcAft>
                  <a:spcPct val="0"/>
                </a:spcAft>
                <a:defRPr/>
              </a:pPr>
              <a:t>2</a:t>
            </a:fld>
            <a:endParaRPr lang="he-IL" dirty="0" smtClean="0"/>
          </a:p>
        </p:txBody>
      </p:sp>
      <p:sp>
        <p:nvSpPr>
          <p:cNvPr id="7" name="כותרת 5"/>
          <p:cNvSpPr txBox="1">
            <a:spLocks/>
          </p:cNvSpPr>
          <p:nvPr/>
        </p:nvSpPr>
        <p:spPr>
          <a:xfrm>
            <a:off x="839816" y="292100"/>
            <a:ext cx="7772400" cy="441325"/>
          </a:xfrm>
          <a:prstGeom prst="rect">
            <a:avLst/>
          </a:prstGeom>
        </p:spPr>
        <p:txBody>
          <a:bodyPr vert="horz" anchor="b">
            <a:no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he-IL" sz="4000" b="1" dirty="0" smtClean="0">
                <a:solidFill>
                  <a:srgbClr val="FF0000"/>
                </a:solidFill>
                <a:latin typeface="Arial" pitchFamily="34" charset="0"/>
                <a:ea typeface="+mn-ea"/>
                <a:cs typeface="Arial" pitchFamily="34" charset="0"/>
              </a:rPr>
              <a:t>תפקיד החלבונים</a:t>
            </a:r>
            <a:endParaRPr lang="he-IL" sz="4000" dirty="0" smtClean="0">
              <a:solidFill>
                <a:srgbClr val="FF0000"/>
              </a:solidFill>
              <a:latin typeface="Arial" pitchFamily="34" charset="0"/>
              <a:cs typeface="Arial" pitchFamily="34"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525837"/>
            <a:ext cx="38227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012160" y="4506118"/>
            <a:ext cx="1806575" cy="5191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dirty="0">
                <a:solidFill>
                  <a:prstClr val="black"/>
                </a:solidFill>
                <a:latin typeface="Arial"/>
                <a:cs typeface="Arial"/>
              </a:rPr>
              <a:t>חומצה אמינית</a:t>
            </a:r>
          </a:p>
        </p:txBody>
      </p:sp>
      <p:cxnSp>
        <p:nvCxnSpPr>
          <p:cNvPr id="10" name="מחבר חץ ישר 9"/>
          <p:cNvCxnSpPr/>
          <p:nvPr/>
        </p:nvCxnSpPr>
        <p:spPr>
          <a:xfrm flipH="1">
            <a:off x="5370364" y="4765674"/>
            <a:ext cx="78581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2854" y="795700"/>
            <a:ext cx="8389938" cy="2798818"/>
          </a:xfrm>
          <a:prstGeom prst="rect">
            <a:avLst/>
          </a:prstGeom>
          <a:noFill/>
          <a:ln w="22225">
            <a:noFill/>
          </a:ln>
          <a:effectLst>
            <a:outerShdw sx="101000" sy="101000" algn="ctr" rotWithShape="0">
              <a:sysClr val="window" lastClr="FFFFFF">
                <a:lumMod val="75000"/>
              </a:sysClr>
            </a:outerShdw>
          </a:effectLst>
        </p:spPr>
        <p:txBody>
          <a:bodyPr/>
          <a:lstStyle/>
          <a:p>
            <a:pPr algn="just" fontAlgn="auto">
              <a:spcBef>
                <a:spcPts val="0"/>
              </a:spcBef>
              <a:spcAft>
                <a:spcPts val="0"/>
              </a:spcAft>
              <a:defRPr/>
            </a:pPr>
            <a:r>
              <a:rPr lang="he-IL" sz="2400" kern="0" dirty="0">
                <a:solidFill>
                  <a:prstClr val="black"/>
                </a:solidFill>
                <a:latin typeface="Arial" pitchFamily="34" charset="0"/>
                <a:cs typeface="Arial" pitchFamily="34" charset="0"/>
              </a:rPr>
              <a:t> החלבונים מצויים </a:t>
            </a:r>
            <a:r>
              <a:rPr lang="he-IL" sz="2400" kern="0" dirty="0">
                <a:latin typeface="Arial" pitchFamily="34" charset="0"/>
                <a:cs typeface="Arial" pitchFamily="34" charset="0"/>
              </a:rPr>
              <a:t>בכל תא של בעל חיים או צמח, ומקצתם (האנזימים) משתתפים בכל הפעולות הכימיות  המתרחשות בגוף, ויש להם חשיבות מרכזית ביותר בתפקוד הגוף.</a:t>
            </a:r>
          </a:p>
          <a:p>
            <a:pPr algn="just" fontAlgn="auto">
              <a:spcBef>
                <a:spcPts val="0"/>
              </a:spcBef>
              <a:spcAft>
                <a:spcPts val="0"/>
              </a:spcAft>
              <a:defRPr/>
            </a:pPr>
            <a:r>
              <a:rPr lang="he-IL" sz="2400" kern="0" dirty="0">
                <a:latin typeface="Arial" pitchFamily="34" charset="0"/>
                <a:cs typeface="Arial" pitchFamily="34" charset="0"/>
              </a:rPr>
              <a:t>בבעלי חיים, החלבונים הם המרכיב העיקרי של הרקמות. הם מהווים כ-50% מכלל החומרים בגוף </a:t>
            </a:r>
            <a:r>
              <a:rPr lang="he-IL" sz="2400" kern="0" dirty="0" smtClean="0">
                <a:latin typeface="Arial" pitchFamily="34" charset="0"/>
                <a:cs typeface="Arial" pitchFamily="34" charset="0"/>
              </a:rPr>
              <a:t>(מהחומר היבש- ללא </a:t>
            </a:r>
            <a:r>
              <a:rPr lang="he-IL" sz="2400" kern="0" dirty="0">
                <a:latin typeface="Arial" pitchFamily="34" charset="0"/>
                <a:cs typeface="Arial" pitchFamily="34" charset="0"/>
              </a:rPr>
              <a:t>המים</a:t>
            </a:r>
            <a:r>
              <a:rPr lang="he-IL" sz="2400" kern="0" dirty="0" smtClean="0">
                <a:latin typeface="Arial" pitchFamily="34" charset="0"/>
                <a:cs typeface="Arial" pitchFamily="34" charset="0"/>
              </a:rPr>
              <a:t>) בשיער ובציפורנים-100%.</a:t>
            </a:r>
            <a:endParaRPr lang="he-IL" sz="2400" kern="0" dirty="0">
              <a:latin typeface="Arial" pitchFamily="34" charset="0"/>
              <a:cs typeface="Arial" pitchFamily="34" charset="0"/>
            </a:endParaRPr>
          </a:p>
        </p:txBody>
      </p:sp>
      <p:sp>
        <p:nvSpPr>
          <p:cNvPr id="13" name="TextBox 12"/>
          <p:cNvSpPr txBox="1"/>
          <p:nvPr/>
        </p:nvSpPr>
        <p:spPr>
          <a:xfrm>
            <a:off x="1365308" y="6032445"/>
            <a:ext cx="6721417" cy="707886"/>
          </a:xfrm>
          <a:prstGeom prst="rect">
            <a:avLst/>
          </a:prstGeom>
          <a:noFill/>
        </p:spPr>
        <p:txBody>
          <a:bodyPr wrap="square" rtlCol="1">
            <a:spAutoFit/>
          </a:bodyPr>
          <a:lstStyle/>
          <a:p>
            <a:r>
              <a:rPr lang="he-IL" sz="2000" dirty="0" smtClean="0"/>
              <a:t>פרוטאין =חלבון, </a:t>
            </a:r>
          </a:p>
          <a:p>
            <a:r>
              <a:rPr lang="he-IL" sz="2000" dirty="0" smtClean="0"/>
              <a:t>ביוונית :</a:t>
            </a:r>
            <a:r>
              <a:rPr lang="he-IL" sz="2000" dirty="0" err="1" smtClean="0"/>
              <a:t>פרוטוס</a:t>
            </a:r>
            <a:r>
              <a:rPr lang="he-IL" sz="2000" dirty="0" smtClean="0"/>
              <a:t>=ראשון. </a:t>
            </a:r>
            <a:endParaRPr lang="he-IL" sz="2000" dirty="0"/>
          </a:p>
        </p:txBody>
      </p:sp>
    </p:spTree>
    <p:extLst>
      <p:ext uri="{BB962C8B-B14F-4D97-AF65-F5344CB8AC3E}">
        <p14:creationId xmlns:p14="http://schemas.microsoft.com/office/powerpoint/2010/main" val="1355550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212243" y="4318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 name="Slide Number Placeholder 8"/>
          <p:cNvSpPr>
            <a:spLocks noGrp="1"/>
          </p:cNvSpPr>
          <p:nvPr>
            <p:ph type="sldNum" sz="quarter" idx="12"/>
          </p:nvPr>
        </p:nvSpPr>
        <p:spPr bwMode="auto">
          <a:xfrm>
            <a:off x="1306012" y="4941402"/>
            <a:ext cx="609600" cy="5175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51C1E35-F781-4746-A19A-EF947137BB37}" type="slidenum">
              <a:rPr lang="he-IL" smtClean="0"/>
              <a:pPr fontAlgn="base">
                <a:spcBef>
                  <a:spcPct val="0"/>
                </a:spcBef>
                <a:spcAft>
                  <a:spcPct val="0"/>
                </a:spcAft>
                <a:defRPr/>
              </a:pPr>
              <a:t>20</a:t>
            </a:fld>
            <a:endParaRPr lang="he-IL" dirty="0" smtClean="0"/>
          </a:p>
        </p:txBody>
      </p:sp>
      <p:sp>
        <p:nvSpPr>
          <p:cNvPr id="4" name="כותרת 5"/>
          <p:cNvSpPr txBox="1">
            <a:spLocks/>
          </p:cNvSpPr>
          <p:nvPr/>
        </p:nvSpPr>
        <p:spPr>
          <a:xfrm>
            <a:off x="766281" y="-99392"/>
            <a:ext cx="7772400" cy="441325"/>
          </a:xfrm>
          <a:prstGeom prst="rect">
            <a:avLst/>
          </a:prstGeom>
        </p:spPr>
        <p:txBody>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he-IL" sz="4000" b="1" dirty="0" smtClean="0">
                <a:solidFill>
                  <a:srgbClr val="FF6600"/>
                </a:solidFill>
                <a:ea typeface="+mn-ea"/>
              </a:rPr>
              <a:t>מבנה החלבונים :</a:t>
            </a:r>
            <a:endParaRPr lang="he-IL" sz="4000" u="sng" dirty="0" smtClean="0"/>
          </a:p>
        </p:txBody>
      </p:sp>
      <p:sp>
        <p:nvSpPr>
          <p:cNvPr id="5" name="TextBox 4"/>
          <p:cNvSpPr txBox="1"/>
          <p:nvPr/>
        </p:nvSpPr>
        <p:spPr>
          <a:xfrm>
            <a:off x="434111" y="548680"/>
            <a:ext cx="8389938" cy="1217799"/>
          </a:xfrm>
          <a:prstGeom prst="rect">
            <a:avLst/>
          </a:prstGeom>
          <a:noFill/>
          <a:ln w="22225">
            <a:noFill/>
          </a:ln>
          <a:effectLst>
            <a:outerShdw sx="101000" sy="101000" algn="ctr" rotWithShape="0">
              <a:sysClr val="window" lastClr="FFFFFF">
                <a:lumMod val="75000"/>
              </a:sysClr>
            </a:outerShdw>
          </a:effectLst>
        </p:spPr>
        <p:txBody>
          <a:bodyPr/>
          <a:lstStyle/>
          <a:p>
            <a:pPr algn="just" fontAlgn="auto">
              <a:spcBef>
                <a:spcPts val="0"/>
              </a:spcBef>
              <a:spcAft>
                <a:spcPts val="0"/>
              </a:spcAft>
              <a:defRPr/>
            </a:pPr>
            <a:r>
              <a:rPr lang="he-IL" sz="3200" b="1" kern="0" dirty="0">
                <a:solidFill>
                  <a:srgbClr val="FF0000"/>
                </a:solidFill>
                <a:latin typeface="Arial" charset="0"/>
                <a:cs typeface="Arial" charset="0"/>
              </a:rPr>
              <a:t>המבנה הראשוני של החלבון </a:t>
            </a:r>
            <a:r>
              <a:rPr lang="he-IL" sz="3200" kern="0" dirty="0">
                <a:solidFill>
                  <a:prstClr val="black"/>
                </a:solidFill>
                <a:latin typeface="Arial" charset="0"/>
                <a:cs typeface="Arial" charset="0"/>
              </a:rPr>
              <a:t>הוא רצף החומצות האמיניות המכתיבות את </a:t>
            </a:r>
            <a:r>
              <a:rPr lang="he-IL" sz="3200" kern="0" dirty="0" smtClean="0">
                <a:solidFill>
                  <a:prstClr val="black"/>
                </a:solidFill>
                <a:latin typeface="Arial" charset="0"/>
                <a:cs typeface="Arial" charset="0"/>
              </a:rPr>
              <a:t>החלבון</a:t>
            </a:r>
            <a:r>
              <a:rPr lang="he-IL" sz="3200" kern="0" dirty="0">
                <a:solidFill>
                  <a:prstClr val="black"/>
                </a:solidFill>
                <a:latin typeface="Arial" charset="0"/>
                <a:cs typeface="Arial" charset="0"/>
              </a:rPr>
              <a:t>.</a:t>
            </a:r>
          </a:p>
          <a:p>
            <a:pPr algn="just" fontAlgn="auto">
              <a:spcBef>
                <a:spcPts val="0"/>
              </a:spcBef>
              <a:spcAft>
                <a:spcPts val="0"/>
              </a:spcAft>
              <a:defRPr/>
            </a:pPr>
            <a:endParaRPr lang="he-IL" sz="3200" kern="0" dirty="0">
              <a:solidFill>
                <a:prstClr val="black"/>
              </a:solidFill>
              <a:latin typeface="Arial" charset="0"/>
              <a:cs typeface="Arial" charset="0"/>
            </a:endParaRPr>
          </a:p>
          <a:p>
            <a:pPr algn="just" fontAlgn="auto">
              <a:spcBef>
                <a:spcPts val="0"/>
              </a:spcBef>
              <a:spcAft>
                <a:spcPts val="0"/>
              </a:spcAft>
              <a:defRPr/>
            </a:pPr>
            <a:endParaRPr lang="he-IL" sz="3200" kern="0" dirty="0">
              <a:latin typeface="Arial" charset="0"/>
              <a:cs typeface="Arial" charset="0"/>
            </a:endParaRPr>
          </a:p>
          <a:p>
            <a:pPr algn="just" fontAlgn="auto">
              <a:spcBef>
                <a:spcPts val="0"/>
              </a:spcBef>
              <a:spcAft>
                <a:spcPts val="0"/>
              </a:spcAft>
              <a:defRPr/>
            </a:pPr>
            <a:endParaRPr lang="he-IL" sz="3200" kern="0" dirty="0">
              <a:latin typeface="Arial" charset="0"/>
              <a:cs typeface="Arial" charset="0"/>
            </a:endParaRPr>
          </a:p>
          <a:p>
            <a:pPr algn="just" fontAlgn="auto">
              <a:spcBef>
                <a:spcPts val="0"/>
              </a:spcBef>
              <a:spcAft>
                <a:spcPts val="0"/>
              </a:spcAft>
              <a:defRPr/>
            </a:pPr>
            <a:endParaRPr lang="he-IL" sz="3200" kern="0" dirty="0">
              <a:solidFill>
                <a:prstClr val="black"/>
              </a:solidFill>
              <a:latin typeface="Arial" charset="0"/>
              <a:cs typeface="Arial" charset="0"/>
            </a:endParaRPr>
          </a:p>
        </p:txBody>
      </p:sp>
      <p:grpSp>
        <p:nvGrpSpPr>
          <p:cNvPr id="6" name="קבוצה 12"/>
          <p:cNvGrpSpPr>
            <a:grpSpLocks/>
          </p:cNvGrpSpPr>
          <p:nvPr/>
        </p:nvGrpSpPr>
        <p:grpSpPr bwMode="auto">
          <a:xfrm rot="-268082">
            <a:off x="104838" y="753798"/>
            <a:ext cx="3462337" cy="1154112"/>
            <a:chOff x="4414539" y="3385407"/>
            <a:chExt cx="5043349" cy="1781675"/>
          </a:xfrm>
        </p:grpSpPr>
        <p:grpSp>
          <p:nvGrpSpPr>
            <p:cNvPr id="7" name="קבוצה 14"/>
            <p:cNvGrpSpPr>
              <a:grpSpLocks/>
            </p:cNvGrpSpPr>
            <p:nvPr/>
          </p:nvGrpSpPr>
          <p:grpSpPr bwMode="auto">
            <a:xfrm rot="-260152">
              <a:off x="4414539" y="3385407"/>
              <a:ext cx="2596426" cy="1477117"/>
              <a:chOff x="4414539" y="3385407"/>
              <a:chExt cx="2596426" cy="1477117"/>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539" y="3576538"/>
                <a:ext cx="552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p:cNvPicPr>
                <a:picLocks noChangeAspect="1" noChangeArrowheads="1"/>
              </p:cNvPicPr>
              <p:nvPr/>
            </p:nvPicPr>
            <p:blipFill>
              <a:blip r:embed="rId4" cstate="email">
                <a:duotone>
                  <a:schemeClr val="bg2">
                    <a:shade val="45000"/>
                    <a:satMod val="135000"/>
                  </a:schemeClr>
                  <a:prstClr val="white"/>
                </a:duotone>
                <a:extLst/>
              </a:blip>
              <a:srcRect/>
              <a:stretch>
                <a:fillRect/>
              </a:stretch>
            </p:blipFill>
            <p:spPr bwMode="auto">
              <a:xfrm>
                <a:off x="4682006" y="3600302"/>
                <a:ext cx="561975" cy="638175"/>
              </a:xfrm>
              <a:prstGeom prst="rect">
                <a:avLst/>
              </a:prstGeom>
              <a:noFill/>
              <a:ln>
                <a:noFill/>
              </a:ln>
              <a:effectLst/>
              <a:extLst/>
            </p:spPr>
          </p:pic>
          <p:pic>
            <p:nvPicPr>
              <p:cNvPr id="2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9693" y="3688180"/>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0668" y="3684768"/>
                <a:ext cx="4762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קבוצה 32"/>
              <p:cNvGrpSpPr>
                <a:grpSpLocks/>
              </p:cNvGrpSpPr>
              <p:nvPr/>
            </p:nvGrpSpPr>
            <p:grpSpPr bwMode="auto">
              <a:xfrm rot="-2144527">
                <a:off x="5512830" y="3385407"/>
                <a:ext cx="1498135" cy="1477117"/>
                <a:chOff x="5527893" y="3401175"/>
                <a:chExt cx="1498135" cy="1477117"/>
              </a:xfrm>
            </p:grpSpPr>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893" y="3401175"/>
                  <a:ext cx="552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p:cNvPicPr>
                  <a:picLocks noChangeAspect="1" noChangeArrowheads="1"/>
                </p:cNvPicPr>
                <p:nvPr/>
              </p:nvPicPr>
              <p:blipFill>
                <a:blip r:embed="rId3" cstate="email">
                  <a:duotone>
                    <a:prstClr val="black"/>
                    <a:srgbClr val="FFFF00">
                      <a:tint val="45000"/>
                      <a:satMod val="400000"/>
                    </a:srgbClr>
                  </a:duotone>
                  <a:extLst/>
                </a:blip>
                <a:srcRect/>
                <a:stretch>
                  <a:fillRect/>
                </a:stretch>
              </p:blipFill>
              <p:spPr bwMode="auto">
                <a:xfrm>
                  <a:off x="5711578" y="3601942"/>
                  <a:ext cx="552450" cy="514350"/>
                </a:xfrm>
                <a:prstGeom prst="rect">
                  <a:avLst/>
                </a:prstGeom>
                <a:noFill/>
                <a:ln>
                  <a:noFill/>
                </a:ln>
                <a:effectLst/>
                <a:extLst/>
              </p:spPr>
            </p:pic>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3978" y="3754342"/>
                  <a:ext cx="552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p:cNvPicPr>
                  <a:picLocks noChangeAspect="1" noChangeArrowheads="1"/>
                </p:cNvPicPr>
                <p:nvPr/>
              </p:nvPicPr>
              <p:blipFill>
                <a:blip r:embed="rId3" cstate="email">
                  <a:duotone>
                    <a:schemeClr val="accent4">
                      <a:shade val="45000"/>
                      <a:satMod val="135000"/>
                    </a:schemeClr>
                    <a:prstClr val="white"/>
                  </a:duotone>
                  <a:extLst/>
                </a:blip>
                <a:srcRect/>
                <a:stretch>
                  <a:fillRect/>
                </a:stretch>
              </p:blipFill>
              <p:spPr bwMode="auto">
                <a:xfrm>
                  <a:off x="6016378" y="3906742"/>
                  <a:ext cx="552450" cy="514350"/>
                </a:xfrm>
                <a:prstGeom prst="rect">
                  <a:avLst/>
                </a:prstGeom>
                <a:noFill/>
                <a:ln>
                  <a:noFill/>
                </a:ln>
                <a:effectLst/>
                <a:extLst/>
              </p:spPr>
            </p:pic>
            <p:pic>
              <p:nvPicPr>
                <p:cNvPr id="30" name="Picture 2"/>
                <p:cNvPicPr>
                  <a:picLocks noChangeAspect="1" noChangeArrowheads="1"/>
                </p:cNvPicPr>
                <p:nvPr/>
              </p:nvPicPr>
              <p:blipFill>
                <a:blip r:embed="rId3" cstate="email">
                  <a:duotone>
                    <a:prstClr val="black"/>
                    <a:srgbClr val="FF0000">
                      <a:tint val="45000"/>
                      <a:satMod val="400000"/>
                    </a:srgbClr>
                  </a:duotone>
                  <a:extLst/>
                </a:blip>
                <a:srcRect/>
                <a:stretch>
                  <a:fillRect/>
                </a:stretch>
              </p:blipFill>
              <p:spPr bwMode="auto">
                <a:xfrm>
                  <a:off x="6168778" y="4059142"/>
                  <a:ext cx="552450" cy="514350"/>
                </a:xfrm>
                <a:prstGeom prst="rect">
                  <a:avLst/>
                </a:prstGeom>
                <a:noFill/>
                <a:ln>
                  <a:noFill/>
                </a:ln>
                <a:effectLst/>
                <a:extLst/>
              </p:spPr>
            </p:pic>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178" y="4211542"/>
                  <a:ext cx="552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p:cNvPicPr>
                  <a:picLocks noChangeAspect="1" noChangeArrowheads="1"/>
                </p:cNvPicPr>
                <p:nvPr/>
              </p:nvPicPr>
              <p:blipFill>
                <a:blip r:embed="rId3" cstate="email">
                  <a:duotone>
                    <a:schemeClr val="bg2">
                      <a:shade val="45000"/>
                      <a:satMod val="135000"/>
                    </a:schemeClr>
                    <a:prstClr val="white"/>
                  </a:duotone>
                  <a:extLst/>
                </a:blip>
                <a:srcRect/>
                <a:stretch>
                  <a:fillRect/>
                </a:stretch>
              </p:blipFill>
              <p:spPr bwMode="auto">
                <a:xfrm>
                  <a:off x="6473578" y="4363942"/>
                  <a:ext cx="552450" cy="514350"/>
                </a:xfrm>
                <a:prstGeom prst="rect">
                  <a:avLst/>
                </a:prstGeom>
                <a:noFill/>
                <a:ln>
                  <a:noFill/>
                </a:ln>
                <a:effectLst/>
                <a:extLst/>
              </p:spPr>
            </p:pic>
          </p:grpSp>
        </p:grpSp>
        <p:grpSp>
          <p:nvGrpSpPr>
            <p:cNvPr id="8" name="קבוצה 15"/>
            <p:cNvGrpSpPr>
              <a:grpSpLocks/>
            </p:cNvGrpSpPr>
            <p:nvPr/>
          </p:nvGrpSpPr>
          <p:grpSpPr bwMode="auto">
            <a:xfrm rot="-260152">
              <a:off x="6861462" y="3689965"/>
              <a:ext cx="2596426" cy="1477117"/>
              <a:chOff x="4414539" y="3385407"/>
              <a:chExt cx="2596426" cy="1477117"/>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539" y="3576538"/>
                <a:ext cx="552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email">
                <a:duotone>
                  <a:schemeClr val="bg2">
                    <a:shade val="45000"/>
                    <a:satMod val="135000"/>
                  </a:schemeClr>
                  <a:prstClr val="white"/>
                </a:duotone>
                <a:extLst/>
              </a:blip>
              <a:srcRect/>
              <a:stretch>
                <a:fillRect/>
              </a:stretch>
            </p:blipFill>
            <p:spPr bwMode="auto">
              <a:xfrm>
                <a:off x="4682006" y="3600302"/>
                <a:ext cx="561975" cy="638175"/>
              </a:xfrm>
              <a:prstGeom prst="rect">
                <a:avLst/>
              </a:prstGeom>
              <a:noFill/>
              <a:ln>
                <a:noFill/>
              </a:ln>
              <a:effectLs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9693" y="3688180"/>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0668" y="3684768"/>
                <a:ext cx="4762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קבוצה 20"/>
              <p:cNvGrpSpPr>
                <a:grpSpLocks/>
              </p:cNvGrpSpPr>
              <p:nvPr/>
            </p:nvGrpSpPr>
            <p:grpSpPr bwMode="auto">
              <a:xfrm rot="-2144527">
                <a:off x="5512830" y="3385407"/>
                <a:ext cx="1498135" cy="1477117"/>
                <a:chOff x="5527893" y="3401175"/>
                <a:chExt cx="1498135" cy="1477117"/>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893" y="3401175"/>
                  <a:ext cx="552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3" cstate="email">
                  <a:duotone>
                    <a:prstClr val="black"/>
                    <a:srgbClr val="FFFF00">
                      <a:tint val="45000"/>
                      <a:satMod val="400000"/>
                    </a:srgbClr>
                  </a:duotone>
                  <a:extLst/>
                </a:blip>
                <a:srcRect/>
                <a:stretch>
                  <a:fillRect/>
                </a:stretch>
              </p:blipFill>
              <p:spPr bwMode="auto">
                <a:xfrm>
                  <a:off x="5711578" y="3601942"/>
                  <a:ext cx="552450" cy="514350"/>
                </a:xfrm>
                <a:prstGeom prst="rect">
                  <a:avLst/>
                </a:prstGeom>
                <a:noFill/>
                <a:ln>
                  <a:noFill/>
                </a:ln>
                <a:effectLst/>
                <a:extLst/>
              </p:spPr>
            </p:pic>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3978" y="3754342"/>
                  <a:ext cx="552451" cy="51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3" cstate="email">
                  <a:duotone>
                    <a:schemeClr val="accent4">
                      <a:shade val="45000"/>
                      <a:satMod val="135000"/>
                    </a:schemeClr>
                    <a:prstClr val="white"/>
                  </a:duotone>
                  <a:extLst/>
                </a:blip>
                <a:srcRect/>
                <a:stretch>
                  <a:fillRect/>
                </a:stretch>
              </p:blipFill>
              <p:spPr bwMode="auto">
                <a:xfrm>
                  <a:off x="6016378" y="3906742"/>
                  <a:ext cx="552450" cy="514350"/>
                </a:xfrm>
                <a:prstGeom prst="rect">
                  <a:avLst/>
                </a:prstGeom>
                <a:noFill/>
                <a:ln>
                  <a:noFill/>
                </a:ln>
                <a:effectLst/>
                <a:extLst/>
              </p:spPr>
            </p:pic>
            <p:pic>
              <p:nvPicPr>
                <p:cNvPr id="18" name="Picture 2"/>
                <p:cNvPicPr>
                  <a:picLocks noChangeAspect="1" noChangeArrowheads="1"/>
                </p:cNvPicPr>
                <p:nvPr/>
              </p:nvPicPr>
              <p:blipFill>
                <a:blip r:embed="rId3" cstate="email">
                  <a:duotone>
                    <a:prstClr val="black"/>
                    <a:srgbClr val="FF0000">
                      <a:tint val="45000"/>
                      <a:satMod val="400000"/>
                    </a:srgbClr>
                  </a:duotone>
                  <a:extLst/>
                </a:blip>
                <a:srcRect/>
                <a:stretch>
                  <a:fillRect/>
                </a:stretch>
              </p:blipFill>
              <p:spPr bwMode="auto">
                <a:xfrm>
                  <a:off x="6168778" y="4059142"/>
                  <a:ext cx="552450" cy="514350"/>
                </a:xfrm>
                <a:prstGeom prst="rect">
                  <a:avLst/>
                </a:prstGeom>
                <a:noFill/>
                <a:ln>
                  <a:noFill/>
                </a:ln>
                <a:effectLs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178" y="4211542"/>
                  <a:ext cx="552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noChangeArrowheads="1"/>
                </p:cNvPicPr>
                <p:nvPr/>
              </p:nvPicPr>
              <p:blipFill>
                <a:blip r:embed="rId3" cstate="email">
                  <a:duotone>
                    <a:schemeClr val="bg2">
                      <a:shade val="45000"/>
                      <a:satMod val="135000"/>
                    </a:schemeClr>
                    <a:prstClr val="white"/>
                  </a:duotone>
                  <a:extLst/>
                </a:blip>
                <a:srcRect/>
                <a:stretch>
                  <a:fillRect/>
                </a:stretch>
              </p:blipFill>
              <p:spPr bwMode="auto">
                <a:xfrm>
                  <a:off x="6473578" y="4363942"/>
                  <a:ext cx="552450" cy="514350"/>
                </a:xfrm>
                <a:prstGeom prst="rect">
                  <a:avLst/>
                </a:prstGeom>
                <a:noFill/>
                <a:ln>
                  <a:noFill/>
                </a:ln>
                <a:effectLst/>
                <a:extLst/>
              </p:spPr>
            </p:pic>
          </p:grpSp>
        </p:grpSp>
      </p:grpSp>
      <p:sp>
        <p:nvSpPr>
          <p:cNvPr id="61" name="מלבן 60"/>
          <p:cNvSpPr/>
          <p:nvPr/>
        </p:nvSpPr>
        <p:spPr>
          <a:xfrm>
            <a:off x="55933" y="1844824"/>
            <a:ext cx="8640960" cy="1815882"/>
          </a:xfrm>
          <a:prstGeom prst="rect">
            <a:avLst/>
          </a:prstGeom>
        </p:spPr>
        <p:txBody>
          <a:bodyPr wrap="square">
            <a:spAutoFit/>
          </a:bodyPr>
          <a:lstStyle/>
          <a:p>
            <a:pPr algn="just">
              <a:spcBef>
                <a:spcPct val="50000"/>
              </a:spcBef>
            </a:pPr>
            <a:r>
              <a:rPr lang="he-IL" sz="3200" kern="0" dirty="0">
                <a:solidFill>
                  <a:prstClr val="black"/>
                </a:solidFill>
                <a:latin typeface="Arial" charset="0"/>
                <a:cs typeface="Arial" charset="0"/>
              </a:rPr>
              <a:t>חיבור בין שתי חומצות אמינו מבוצע ע”י </a:t>
            </a:r>
            <a:r>
              <a:rPr lang="he-IL" sz="3200" b="1" kern="0" dirty="0">
                <a:solidFill>
                  <a:srgbClr val="FF0000"/>
                </a:solidFill>
                <a:latin typeface="Arial" charset="0"/>
                <a:cs typeface="Arial" charset="0"/>
              </a:rPr>
              <a:t>קשר </a:t>
            </a:r>
            <a:r>
              <a:rPr lang="he-IL" sz="3200" b="1" kern="0" dirty="0" err="1">
                <a:solidFill>
                  <a:srgbClr val="FF0000"/>
                </a:solidFill>
                <a:latin typeface="Arial" charset="0"/>
                <a:cs typeface="Arial" charset="0"/>
              </a:rPr>
              <a:t>פפטידי</a:t>
            </a:r>
            <a:r>
              <a:rPr lang="he-IL" sz="3200" kern="0" dirty="0">
                <a:solidFill>
                  <a:prstClr val="black"/>
                </a:solidFill>
                <a:latin typeface="Arial" charset="0"/>
                <a:cs typeface="Arial" charset="0"/>
              </a:rPr>
              <a:t>. </a:t>
            </a:r>
            <a:endParaRPr lang="en-US" sz="3200" kern="0" dirty="0">
              <a:solidFill>
                <a:prstClr val="black"/>
              </a:solidFill>
              <a:latin typeface="Arial" charset="0"/>
              <a:cs typeface="Arial" charset="0"/>
            </a:endParaRPr>
          </a:p>
          <a:p>
            <a:pPr algn="just">
              <a:spcBef>
                <a:spcPct val="50000"/>
              </a:spcBef>
            </a:pPr>
            <a:r>
              <a:rPr lang="he-IL" sz="3200" kern="0" dirty="0">
                <a:solidFill>
                  <a:prstClr val="black"/>
                </a:solidFill>
                <a:latin typeface="Arial" charset="0"/>
                <a:cs typeface="Arial" charset="0"/>
              </a:rPr>
              <a:t>הקשר </a:t>
            </a:r>
            <a:r>
              <a:rPr lang="he-IL" sz="3200" kern="0" dirty="0" smtClean="0">
                <a:solidFill>
                  <a:prstClr val="black"/>
                </a:solidFill>
                <a:latin typeface="Arial" charset="0"/>
                <a:cs typeface="Arial" charset="0"/>
              </a:rPr>
              <a:t>נוצר </a:t>
            </a:r>
            <a:r>
              <a:rPr lang="he-IL" sz="3200" kern="0" dirty="0">
                <a:solidFill>
                  <a:prstClr val="black"/>
                </a:solidFill>
                <a:latin typeface="Arial" charset="0"/>
                <a:cs typeface="Arial" charset="0"/>
              </a:rPr>
              <a:t>בין הקצה האמיני לבין הקצה </a:t>
            </a:r>
            <a:r>
              <a:rPr lang="he-IL" sz="3200" kern="0" dirty="0" err="1">
                <a:solidFill>
                  <a:prstClr val="black"/>
                </a:solidFill>
                <a:latin typeface="Arial" charset="0"/>
                <a:cs typeface="Arial" charset="0"/>
              </a:rPr>
              <a:t>הקרבוקסילי</a:t>
            </a:r>
            <a:r>
              <a:rPr lang="he-IL" sz="3200" kern="0" dirty="0">
                <a:solidFill>
                  <a:prstClr val="black"/>
                </a:solidFill>
                <a:latin typeface="Arial" charset="0"/>
                <a:cs typeface="Arial" charset="0"/>
              </a:rPr>
              <a:t>, תוך יציאת מולקולת מים</a:t>
            </a: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6323" y="3789040"/>
            <a:ext cx="7198217" cy="296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575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כותרת 1"/>
          <p:cNvSpPr txBox="1">
            <a:spLocks/>
          </p:cNvSpPr>
          <p:nvPr/>
        </p:nvSpPr>
        <p:spPr>
          <a:xfrm>
            <a:off x="3439770" y="60431"/>
            <a:ext cx="5466640" cy="735012"/>
          </a:xfrm>
          <a:prstGeom prst="rect">
            <a:avLst/>
          </a:prstGeom>
        </p:spPr>
        <p:txBody>
          <a:bodyPr rtlCol="1">
            <a:no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he-IL" sz="4000" b="1" dirty="0" smtClean="0">
                <a:solidFill>
                  <a:srgbClr val="FF0000"/>
                </a:solidFill>
                <a:cs typeface="+mn-cs"/>
              </a:rPr>
              <a:t>מבנה שניוני של חלבון </a:t>
            </a:r>
          </a:p>
        </p:txBody>
      </p:sp>
      <p:sp>
        <p:nvSpPr>
          <p:cNvPr id="31" name="כותרת משנה 2"/>
          <p:cNvSpPr txBox="1">
            <a:spLocks/>
          </p:cNvSpPr>
          <p:nvPr/>
        </p:nvSpPr>
        <p:spPr>
          <a:xfrm>
            <a:off x="5004048" y="1772816"/>
            <a:ext cx="3960440" cy="3714750"/>
          </a:xfrm>
          <a:prstGeom prst="rect">
            <a:avLst/>
          </a:prstGeom>
        </p:spPr>
        <p:txBody>
          <a:bodyPr rtlCol="1">
            <a:normAutofit lnSpcReduction="10000"/>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defRPr/>
            </a:pPr>
            <a:r>
              <a:rPr lang="he-IL" b="1" dirty="0" smtClean="0"/>
              <a:t>קשרי מימן בין אטומי המימן ואטומי החמצן של החומצות השונות . בין קבוצת </a:t>
            </a:r>
            <a:r>
              <a:rPr lang="en-US" b="1" dirty="0" smtClean="0"/>
              <a:t>N-</a:t>
            </a:r>
            <a:r>
              <a:rPr lang="en-US" b="1" dirty="0" smtClean="0">
                <a:solidFill>
                  <a:srgbClr val="FF0000"/>
                </a:solidFill>
              </a:rPr>
              <a:t>H</a:t>
            </a:r>
            <a:r>
              <a:rPr lang="he-IL" b="1" dirty="0" smtClean="0"/>
              <a:t>  </a:t>
            </a:r>
          </a:p>
          <a:p>
            <a:pPr marL="0" indent="0">
              <a:buNone/>
              <a:defRPr/>
            </a:pPr>
            <a:r>
              <a:rPr lang="he-IL" b="1" dirty="0"/>
              <a:t> </a:t>
            </a:r>
            <a:r>
              <a:rPr lang="he-IL" b="1" dirty="0" smtClean="0"/>
              <a:t>  לקבוצת  </a:t>
            </a:r>
            <a:r>
              <a:rPr lang="en-US" b="1" dirty="0" smtClean="0"/>
              <a:t>C=</a:t>
            </a:r>
            <a:r>
              <a:rPr lang="en-US" b="1" dirty="0" smtClean="0">
                <a:solidFill>
                  <a:srgbClr val="FF0000"/>
                </a:solidFill>
              </a:rPr>
              <a:t>O</a:t>
            </a:r>
            <a:endParaRPr lang="he-IL" b="1" dirty="0" smtClean="0">
              <a:solidFill>
                <a:srgbClr val="FF0000"/>
              </a:solidFill>
            </a:endParaRPr>
          </a:p>
          <a:p>
            <a:pPr>
              <a:defRPr/>
            </a:pPr>
            <a:r>
              <a:rPr lang="he-IL" b="1" dirty="0" smtClean="0"/>
              <a:t>קשרים אלו "מושכים" ומקרבים חלקים בשרשרת החלבון , ומפתלים אותה בצורות שונות.</a:t>
            </a:r>
          </a:p>
          <a:p>
            <a:pPr>
              <a:defRPr/>
            </a:pPr>
            <a:r>
              <a:rPr lang="he-IL" b="1" dirty="0" smtClean="0"/>
              <a:t>הצורה המתקבלת בהשפעת קשרי המימן נקראת המבנה השניוני של החלבון.</a:t>
            </a:r>
          </a:p>
        </p:txBody>
      </p:sp>
      <p:pic>
        <p:nvPicPr>
          <p:cNvPr id="32" name="Picture 3" descr="Slide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72816"/>
            <a:ext cx="495300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4"/>
          <p:cNvSpPr txBox="1">
            <a:spLocks noChangeArrowheads="1"/>
          </p:cNvSpPr>
          <p:nvPr/>
        </p:nvSpPr>
        <p:spPr bwMode="auto">
          <a:xfrm>
            <a:off x="172163" y="5460578"/>
            <a:ext cx="4948237" cy="830262"/>
          </a:xfrm>
          <a:prstGeom prst="rect">
            <a:avLst/>
          </a:prstGeom>
          <a:solidFill>
            <a:schemeClr val="accent1">
              <a:lumMod val="20000"/>
              <a:lumOff val="80000"/>
            </a:schemeClr>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txBody>
          <a:bodyPr>
            <a:spAutoFit/>
          </a:bodyPr>
          <a:lstStyle/>
          <a:p>
            <a:pPr algn="ctr" rtl="0" fontAlgn="auto">
              <a:spcBef>
                <a:spcPct val="50000"/>
              </a:spcBef>
              <a:spcAft>
                <a:spcPts val="0"/>
              </a:spcAft>
              <a:defRPr/>
            </a:pPr>
            <a:r>
              <a:rPr lang="he-IL" sz="2400" b="1" dirty="0">
                <a:latin typeface="Calibri" pitchFamily="34" charset="0"/>
                <a:cs typeface="+mn-cs"/>
              </a:rPr>
              <a:t>קשרי המימן מפתלים את המולקולה  לצורת סליל</a:t>
            </a:r>
            <a:endParaRPr lang="he-IL" sz="4000" b="1" dirty="0">
              <a:latin typeface="Calibri" pitchFamily="34" charset="0"/>
              <a:cs typeface="+mn-cs"/>
            </a:endParaRPr>
          </a:p>
        </p:txBody>
      </p:sp>
      <p:grpSp>
        <p:nvGrpSpPr>
          <p:cNvPr id="34" name="קבוצה 40"/>
          <p:cNvGrpSpPr>
            <a:grpSpLocks/>
          </p:cNvGrpSpPr>
          <p:nvPr/>
        </p:nvGrpSpPr>
        <p:grpSpPr bwMode="auto">
          <a:xfrm>
            <a:off x="374676" y="522790"/>
            <a:ext cx="3746500" cy="1019175"/>
            <a:chOff x="4522017" y="3429285"/>
            <a:chExt cx="4959747" cy="1639549"/>
          </a:xfrm>
        </p:grpSpPr>
        <p:grpSp>
          <p:nvGrpSpPr>
            <p:cNvPr id="35" name="קבוצה 41"/>
            <p:cNvGrpSpPr>
              <a:grpSpLocks/>
            </p:cNvGrpSpPr>
            <p:nvPr/>
          </p:nvGrpSpPr>
          <p:grpSpPr bwMode="auto">
            <a:xfrm rot="-260152">
              <a:off x="4522017" y="3429285"/>
              <a:ext cx="2426156" cy="1639549"/>
              <a:chOff x="4512495" y="3430617"/>
              <a:chExt cx="2426156" cy="1639549"/>
            </a:xfrm>
          </p:grpSpPr>
          <p:pic>
            <p:nvPicPr>
              <p:cNvPr id="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495" y="3461568"/>
                <a:ext cx="552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
              <p:cNvPicPr>
                <a:picLocks noChangeAspect="1" noChangeArrowheads="1"/>
              </p:cNvPicPr>
              <p:nvPr/>
            </p:nvPicPr>
            <p:blipFill>
              <a:blip r:embed="rId4" cstate="email">
                <a:duotone>
                  <a:schemeClr val="bg2">
                    <a:shade val="45000"/>
                    <a:satMod val="135000"/>
                  </a:schemeClr>
                  <a:prstClr val="white"/>
                </a:duotone>
                <a:extLst/>
              </a:blip>
              <a:srcRect/>
              <a:stretch>
                <a:fillRect/>
              </a:stretch>
            </p:blipFill>
            <p:spPr bwMode="auto">
              <a:xfrm>
                <a:off x="4801109" y="3430617"/>
                <a:ext cx="561975" cy="638175"/>
              </a:xfrm>
              <a:prstGeom prst="rect">
                <a:avLst/>
              </a:prstGeom>
              <a:noFill/>
              <a:ln>
                <a:noFill/>
              </a:ln>
              <a:effectLst/>
              <a:extLst/>
            </p:spPr>
          </p:pic>
          <p:pic>
            <p:nvPicPr>
              <p:cNvPr id="5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8176" y="3719167"/>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1106" y="3800531"/>
                <a:ext cx="4762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 name="קבוצה 59"/>
              <p:cNvGrpSpPr>
                <a:grpSpLocks/>
              </p:cNvGrpSpPr>
              <p:nvPr/>
            </p:nvGrpSpPr>
            <p:grpSpPr bwMode="auto">
              <a:xfrm rot="-2144527">
                <a:off x="5460059" y="3701010"/>
                <a:ext cx="1478592" cy="1369156"/>
                <a:chOff x="5334078" y="3630970"/>
                <a:chExt cx="1478592" cy="1369156"/>
              </a:xfrm>
            </p:grpSpPr>
            <p:pic>
              <p:nvPicPr>
                <p:cNvPr id="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78" y="3641204"/>
                  <a:ext cx="552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
                <p:cNvPicPr>
                  <a:picLocks noChangeAspect="1" noChangeArrowheads="1"/>
                </p:cNvPicPr>
                <p:nvPr/>
              </p:nvPicPr>
              <p:blipFill>
                <a:blip r:embed="rId3" cstate="email">
                  <a:duotone>
                    <a:prstClr val="black"/>
                    <a:srgbClr val="FFFF00">
                      <a:tint val="45000"/>
                      <a:satMod val="400000"/>
                    </a:srgbClr>
                  </a:duotone>
                  <a:extLst/>
                </a:blip>
                <a:srcRect/>
                <a:stretch>
                  <a:fillRect/>
                </a:stretch>
              </p:blipFill>
              <p:spPr bwMode="auto">
                <a:xfrm>
                  <a:off x="5652049" y="3672690"/>
                  <a:ext cx="552450" cy="514350"/>
                </a:xfrm>
                <a:prstGeom prst="rect">
                  <a:avLst/>
                </a:prstGeom>
                <a:noFill/>
                <a:ln>
                  <a:noFill/>
                </a:ln>
                <a:effectLst/>
                <a:extLst/>
              </p:spPr>
            </p:pic>
            <p:pic>
              <p:nvPicPr>
                <p:cNvPr id="5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4871" y="3630970"/>
                  <a:ext cx="552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
                <p:cNvPicPr>
                  <a:picLocks noChangeAspect="1" noChangeArrowheads="1"/>
                </p:cNvPicPr>
                <p:nvPr/>
              </p:nvPicPr>
              <p:blipFill>
                <a:blip r:embed="rId3" cstate="email">
                  <a:duotone>
                    <a:schemeClr val="accent4">
                      <a:shade val="45000"/>
                      <a:satMod val="135000"/>
                    </a:schemeClr>
                    <a:prstClr val="white"/>
                  </a:duotone>
                  <a:extLst/>
                </a:blip>
                <a:srcRect/>
                <a:stretch>
                  <a:fillRect/>
                </a:stretch>
              </p:blipFill>
              <p:spPr bwMode="auto">
                <a:xfrm>
                  <a:off x="6016378" y="3906742"/>
                  <a:ext cx="552450" cy="514350"/>
                </a:xfrm>
                <a:prstGeom prst="rect">
                  <a:avLst/>
                </a:prstGeom>
                <a:noFill/>
                <a:ln>
                  <a:noFill/>
                </a:ln>
                <a:effectLst/>
                <a:extLst/>
              </p:spPr>
            </p:pic>
            <p:pic>
              <p:nvPicPr>
                <p:cNvPr id="58" name="Picture 2"/>
                <p:cNvPicPr>
                  <a:picLocks noChangeAspect="1" noChangeArrowheads="1"/>
                </p:cNvPicPr>
                <p:nvPr/>
              </p:nvPicPr>
              <p:blipFill>
                <a:blip r:embed="rId3" cstate="email">
                  <a:duotone>
                    <a:prstClr val="black"/>
                    <a:srgbClr val="FF0000">
                      <a:tint val="45000"/>
                      <a:satMod val="400000"/>
                    </a:srgbClr>
                  </a:duotone>
                  <a:extLst/>
                </a:blip>
                <a:srcRect/>
                <a:stretch>
                  <a:fillRect/>
                </a:stretch>
              </p:blipFill>
              <p:spPr bwMode="auto">
                <a:xfrm>
                  <a:off x="6071635" y="4114606"/>
                  <a:ext cx="552450" cy="514350"/>
                </a:xfrm>
                <a:prstGeom prst="rect">
                  <a:avLst/>
                </a:prstGeom>
                <a:noFill/>
                <a:ln>
                  <a:noFill/>
                </a:ln>
                <a:effectLst/>
                <a:extLst/>
              </p:spPr>
            </p:pic>
            <p:pic>
              <p:nvPicPr>
                <p:cNvPr id="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165" y="4294898"/>
                  <a:ext cx="552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
                <p:cNvPicPr>
                  <a:picLocks noChangeAspect="1" noChangeArrowheads="1"/>
                </p:cNvPicPr>
                <p:nvPr/>
              </p:nvPicPr>
              <p:blipFill>
                <a:blip r:embed="rId3" cstate="email">
                  <a:duotone>
                    <a:schemeClr val="bg2">
                      <a:shade val="45000"/>
                      <a:satMod val="135000"/>
                    </a:schemeClr>
                    <a:prstClr val="white"/>
                  </a:duotone>
                  <a:extLst/>
                </a:blip>
                <a:srcRect/>
                <a:stretch>
                  <a:fillRect/>
                </a:stretch>
              </p:blipFill>
              <p:spPr bwMode="auto">
                <a:xfrm>
                  <a:off x="6260220" y="4485776"/>
                  <a:ext cx="552450" cy="514350"/>
                </a:xfrm>
                <a:prstGeom prst="rect">
                  <a:avLst/>
                </a:prstGeom>
                <a:noFill/>
                <a:ln>
                  <a:noFill/>
                </a:ln>
                <a:effectLst/>
                <a:extLst/>
              </p:spPr>
            </p:pic>
          </p:grpSp>
        </p:grpSp>
        <p:grpSp>
          <p:nvGrpSpPr>
            <p:cNvPr id="36" name="קבוצה 42"/>
            <p:cNvGrpSpPr>
              <a:grpSpLocks/>
            </p:cNvGrpSpPr>
            <p:nvPr/>
          </p:nvGrpSpPr>
          <p:grpSpPr bwMode="auto">
            <a:xfrm rot="-260152">
              <a:off x="6754764" y="3621336"/>
              <a:ext cx="2727000" cy="1433373"/>
              <a:chOff x="4314802" y="3313907"/>
              <a:chExt cx="2727000" cy="1433373"/>
            </a:xfrm>
          </p:grpSpPr>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802" y="3582328"/>
                <a:ext cx="552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p:cNvPicPr>
                <a:picLocks noChangeAspect="1" noChangeArrowheads="1"/>
              </p:cNvPicPr>
              <p:nvPr/>
            </p:nvPicPr>
            <p:blipFill>
              <a:blip r:embed="rId4" cstate="email">
                <a:duotone>
                  <a:schemeClr val="bg2">
                    <a:shade val="45000"/>
                    <a:satMod val="135000"/>
                  </a:schemeClr>
                  <a:prstClr val="white"/>
                </a:duotone>
                <a:extLst/>
              </a:blip>
              <a:srcRect/>
              <a:stretch>
                <a:fillRect/>
              </a:stretch>
            </p:blipFill>
            <p:spPr bwMode="auto">
              <a:xfrm>
                <a:off x="4529168" y="3335559"/>
                <a:ext cx="561975" cy="638175"/>
              </a:xfrm>
              <a:prstGeom prst="rect">
                <a:avLst/>
              </a:prstGeom>
              <a:noFill/>
              <a:ln>
                <a:noFill/>
              </a:ln>
              <a:effectLst/>
              <a:extLst/>
            </p:spPr>
          </p:pic>
          <p:pic>
            <p:nvPicPr>
              <p:cNvPr id="3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5831" y="3447901"/>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377" y="3554063"/>
                <a:ext cx="4762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קבוצה 47"/>
              <p:cNvGrpSpPr>
                <a:grpSpLocks/>
              </p:cNvGrpSpPr>
              <p:nvPr/>
            </p:nvGrpSpPr>
            <p:grpSpPr bwMode="auto">
              <a:xfrm rot="-2144527">
                <a:off x="5341187" y="3313907"/>
                <a:ext cx="1700615" cy="1433373"/>
                <a:chOff x="5424052" y="3306137"/>
                <a:chExt cx="1700615" cy="1433373"/>
              </a:xfrm>
            </p:grpSpPr>
            <p:pic>
              <p:nvPicPr>
                <p:cNvPr id="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052" y="3306137"/>
                  <a:ext cx="552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
                <p:cNvPicPr>
                  <a:picLocks noChangeAspect="1" noChangeArrowheads="1"/>
                </p:cNvPicPr>
                <p:nvPr/>
              </p:nvPicPr>
              <p:blipFill>
                <a:blip r:embed="rId3" cstate="email">
                  <a:duotone>
                    <a:prstClr val="black"/>
                    <a:srgbClr val="FFFF00">
                      <a:tint val="45000"/>
                      <a:satMod val="400000"/>
                    </a:srgbClr>
                  </a:duotone>
                  <a:extLst/>
                </a:blip>
                <a:srcRect/>
                <a:stretch>
                  <a:fillRect/>
                </a:stretch>
              </p:blipFill>
              <p:spPr bwMode="auto">
                <a:xfrm>
                  <a:off x="5672021" y="3514785"/>
                  <a:ext cx="552450" cy="514350"/>
                </a:xfrm>
                <a:prstGeom prst="rect">
                  <a:avLst/>
                </a:prstGeom>
                <a:noFill/>
                <a:ln>
                  <a:noFill/>
                </a:ln>
                <a:effectLst/>
                <a:extLst/>
              </p:spPr>
            </p:pic>
            <p:pic>
              <p:nvPicPr>
                <p:cNvPr id="4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4234" y="3464839"/>
                  <a:ext cx="552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p:cNvPicPr>
                  <a:picLocks noChangeAspect="1" noChangeArrowheads="1"/>
                </p:cNvPicPr>
                <p:nvPr/>
              </p:nvPicPr>
              <p:blipFill>
                <a:blip r:embed="rId3" cstate="email">
                  <a:duotone>
                    <a:schemeClr val="accent4">
                      <a:shade val="45000"/>
                      <a:satMod val="135000"/>
                    </a:schemeClr>
                    <a:prstClr val="white"/>
                  </a:duotone>
                  <a:extLst/>
                </a:blip>
                <a:srcRect/>
                <a:stretch>
                  <a:fillRect/>
                </a:stretch>
              </p:blipFill>
              <p:spPr bwMode="auto">
                <a:xfrm>
                  <a:off x="6143213" y="3692410"/>
                  <a:ext cx="552450" cy="514350"/>
                </a:xfrm>
                <a:prstGeom prst="rect">
                  <a:avLst/>
                </a:prstGeom>
                <a:noFill/>
                <a:ln>
                  <a:noFill/>
                </a:ln>
                <a:effectLst/>
                <a:extLst/>
              </p:spPr>
            </p:pic>
            <p:pic>
              <p:nvPicPr>
                <p:cNvPr id="46" name="Picture 2"/>
                <p:cNvPicPr>
                  <a:picLocks noChangeAspect="1" noChangeArrowheads="1"/>
                </p:cNvPicPr>
                <p:nvPr/>
              </p:nvPicPr>
              <p:blipFill>
                <a:blip r:embed="rId3" cstate="email">
                  <a:duotone>
                    <a:prstClr val="black"/>
                    <a:srgbClr val="FF0000">
                      <a:tint val="45000"/>
                      <a:satMod val="400000"/>
                    </a:srgbClr>
                  </a:duotone>
                  <a:extLst/>
                </a:blip>
                <a:srcRect/>
                <a:stretch>
                  <a:fillRect/>
                </a:stretch>
              </p:blipFill>
              <p:spPr bwMode="auto">
                <a:xfrm>
                  <a:off x="6251842" y="3960422"/>
                  <a:ext cx="552450" cy="514350"/>
                </a:xfrm>
                <a:prstGeom prst="rect">
                  <a:avLst/>
                </a:prstGeom>
                <a:noFill/>
                <a:ln>
                  <a:noFill/>
                </a:ln>
                <a:effectLst/>
                <a:extLst/>
              </p:spPr>
            </p:pic>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178" y="4211542"/>
                  <a:ext cx="552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
                <p:cNvPicPr>
                  <a:picLocks noChangeAspect="1" noChangeArrowheads="1"/>
                </p:cNvPicPr>
                <p:nvPr/>
              </p:nvPicPr>
              <p:blipFill>
                <a:blip r:embed="rId3" cstate="email">
                  <a:duotone>
                    <a:schemeClr val="bg2">
                      <a:shade val="45000"/>
                      <a:satMod val="135000"/>
                    </a:schemeClr>
                    <a:prstClr val="white"/>
                  </a:duotone>
                  <a:extLst/>
                </a:blip>
                <a:srcRect/>
                <a:stretch>
                  <a:fillRect/>
                </a:stretch>
              </p:blipFill>
              <p:spPr bwMode="auto">
                <a:xfrm>
                  <a:off x="6572217" y="4225160"/>
                  <a:ext cx="552450" cy="514350"/>
                </a:xfrm>
                <a:prstGeom prst="rect">
                  <a:avLst/>
                </a:prstGeom>
                <a:noFill/>
                <a:ln>
                  <a:noFill/>
                </a:ln>
                <a:effectLst/>
                <a:extLst/>
              </p:spPr>
            </p:pic>
          </p:grpSp>
        </p:grpSp>
      </p:grpSp>
      <p:pic>
        <p:nvPicPr>
          <p:cNvPr id="61" name="Picture 1029"/>
          <p:cNvPicPr>
            <a:picLocks noChangeAspect="1" noChangeArrowheads="1"/>
          </p:cNvPicPr>
          <p:nvPr/>
        </p:nvPicPr>
        <p:blipFill>
          <a:blip r:embed="rId8">
            <a:extLst>
              <a:ext uri="{28A0092B-C50C-407E-A947-70E740481C1C}">
                <a14:useLocalDpi xmlns:a14="http://schemas.microsoft.com/office/drawing/2010/main" val="0"/>
              </a:ext>
            </a:extLst>
          </a:blip>
          <a:srcRect l="30748" r="34259"/>
          <a:stretch>
            <a:fillRect/>
          </a:stretch>
        </p:blipFill>
        <p:spPr bwMode="auto">
          <a:xfrm>
            <a:off x="3197738" y="1772816"/>
            <a:ext cx="1833320"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718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2267326" y="258901"/>
            <a:ext cx="4572000" cy="1538883"/>
          </a:xfrm>
          <a:prstGeom prst="rect">
            <a:avLst/>
          </a:prstGeom>
        </p:spPr>
        <p:txBody>
          <a:bodyPr>
            <a:spAutoFit/>
          </a:bodyPr>
          <a:lstStyle/>
          <a:p>
            <a:pPr algn="just" fontAlgn="auto">
              <a:spcBef>
                <a:spcPts val="0"/>
              </a:spcBef>
              <a:spcAft>
                <a:spcPts val="0"/>
              </a:spcAft>
              <a:defRPr/>
            </a:pPr>
            <a:r>
              <a:rPr lang="he-IL" sz="4000" b="1" kern="0" dirty="0">
                <a:solidFill>
                  <a:srgbClr val="FF0000"/>
                </a:solidFill>
                <a:latin typeface="Arial" charset="0"/>
                <a:cs typeface="Arial" charset="0"/>
              </a:rPr>
              <a:t>המבנה </a:t>
            </a:r>
            <a:r>
              <a:rPr lang="he-IL" sz="4000" b="1" kern="0" dirty="0" smtClean="0">
                <a:solidFill>
                  <a:srgbClr val="FF0000"/>
                </a:solidFill>
                <a:latin typeface="Arial" charset="0"/>
                <a:cs typeface="Arial" charset="0"/>
              </a:rPr>
              <a:t>השלישוני</a:t>
            </a:r>
            <a:endParaRPr lang="he-IL" sz="4000" b="1" kern="0" dirty="0">
              <a:solidFill>
                <a:srgbClr val="FF0000"/>
              </a:solidFill>
              <a:latin typeface="Arial" charset="0"/>
              <a:cs typeface="Arial" charset="0"/>
            </a:endParaRPr>
          </a:p>
          <a:p>
            <a:pPr algn="just" fontAlgn="auto">
              <a:spcBef>
                <a:spcPts val="0"/>
              </a:spcBef>
              <a:spcAft>
                <a:spcPts val="0"/>
              </a:spcAft>
              <a:defRPr/>
            </a:pPr>
            <a:endParaRPr lang="he-IL" kern="0" dirty="0">
              <a:latin typeface="Arial" charset="0"/>
              <a:cs typeface="Arial" charset="0"/>
            </a:endParaRPr>
          </a:p>
          <a:p>
            <a:pPr algn="just" fontAlgn="auto">
              <a:spcBef>
                <a:spcPts val="0"/>
              </a:spcBef>
              <a:spcAft>
                <a:spcPts val="0"/>
              </a:spcAft>
              <a:defRPr/>
            </a:pPr>
            <a:endParaRPr lang="he-IL" kern="0" dirty="0">
              <a:latin typeface="Arial" charset="0"/>
              <a:cs typeface="Arial" charset="0"/>
            </a:endParaRPr>
          </a:p>
          <a:p>
            <a:pPr algn="just" fontAlgn="auto">
              <a:spcBef>
                <a:spcPts val="0"/>
              </a:spcBef>
              <a:spcAft>
                <a:spcPts val="0"/>
              </a:spcAft>
              <a:defRPr/>
            </a:pPr>
            <a:endParaRPr lang="he-IL" kern="0" dirty="0">
              <a:solidFill>
                <a:prstClr val="black"/>
              </a:solidFill>
              <a:latin typeface="Arial" charset="0"/>
              <a:cs typeface="Arial"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30" y="258901"/>
            <a:ext cx="199866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p:cNvSpPr/>
          <p:nvPr/>
        </p:nvSpPr>
        <p:spPr>
          <a:xfrm>
            <a:off x="0" y="5229200"/>
            <a:ext cx="8532440" cy="1323439"/>
          </a:xfrm>
          <a:prstGeom prst="rect">
            <a:avLst/>
          </a:prstGeom>
        </p:spPr>
        <p:txBody>
          <a:bodyPr wrap="square">
            <a:spAutoFit/>
          </a:bodyPr>
          <a:lstStyle/>
          <a:p>
            <a:pPr algn="just" fontAlgn="auto">
              <a:spcBef>
                <a:spcPts val="0"/>
              </a:spcBef>
              <a:spcAft>
                <a:spcPts val="0"/>
              </a:spcAft>
              <a:defRPr/>
            </a:pPr>
            <a:r>
              <a:rPr lang="he-IL" sz="3200" b="1" kern="0" dirty="0">
                <a:solidFill>
                  <a:srgbClr val="FF0000"/>
                </a:solidFill>
                <a:latin typeface="Arial" charset="0"/>
                <a:cs typeface="Arial" charset="0"/>
              </a:rPr>
              <a:t>מבנה </a:t>
            </a:r>
            <a:r>
              <a:rPr lang="he-IL" sz="3200" b="1" kern="0" dirty="0" err="1">
                <a:solidFill>
                  <a:srgbClr val="FF0000"/>
                </a:solidFill>
                <a:latin typeface="Arial" charset="0"/>
                <a:cs typeface="Arial" charset="0"/>
              </a:rPr>
              <a:t>רביעוני</a:t>
            </a:r>
            <a:r>
              <a:rPr lang="he-IL" sz="3200" b="1" kern="0" dirty="0">
                <a:solidFill>
                  <a:srgbClr val="FF0000"/>
                </a:solidFill>
                <a:latin typeface="Arial" charset="0"/>
                <a:cs typeface="Arial" charset="0"/>
              </a:rPr>
              <a:t> </a:t>
            </a:r>
            <a:r>
              <a:rPr lang="he-IL" sz="2400" b="1" dirty="0"/>
              <a:t>מתייחס </a:t>
            </a:r>
            <a:r>
              <a:rPr lang="he-IL" sz="2400" b="1" dirty="0" smtClean="0">
                <a:solidFill>
                  <a:srgbClr val="FF0000"/>
                </a:solidFill>
              </a:rPr>
              <a:t>לאריזה הסופית </a:t>
            </a:r>
            <a:r>
              <a:rPr lang="he-IL" sz="2400" b="1" dirty="0" smtClean="0"/>
              <a:t>של החלבון.</a:t>
            </a:r>
            <a:endParaRPr lang="en-US" sz="2400" b="1" dirty="0"/>
          </a:p>
          <a:p>
            <a:pPr algn="just" fontAlgn="auto">
              <a:spcBef>
                <a:spcPts val="0"/>
              </a:spcBef>
              <a:spcAft>
                <a:spcPts val="0"/>
              </a:spcAft>
              <a:defRPr/>
            </a:pPr>
            <a:r>
              <a:rPr lang="he-IL" sz="2400" b="1" dirty="0" smtClean="0"/>
              <a:t>קיים </a:t>
            </a:r>
            <a:r>
              <a:rPr lang="he-IL" sz="2400" b="1" dirty="0"/>
              <a:t>רק בחלבונים המורכבים מכמה מולקולות חלבון נפרדות, </a:t>
            </a:r>
            <a:endParaRPr lang="en-US" sz="2400" b="1" dirty="0" smtClean="0"/>
          </a:p>
          <a:p>
            <a:pPr algn="just" fontAlgn="auto">
              <a:spcBef>
                <a:spcPts val="0"/>
              </a:spcBef>
              <a:spcAft>
                <a:spcPts val="0"/>
              </a:spcAft>
              <a:defRPr/>
            </a:pPr>
            <a:r>
              <a:rPr lang="he-IL" sz="2400" b="1" dirty="0" smtClean="0"/>
              <a:t>המאורגנות </a:t>
            </a:r>
            <a:r>
              <a:rPr lang="he-IL" sz="2400" b="1" dirty="0"/>
              <a:t>יחד למבנה מרחבי </a:t>
            </a:r>
            <a:r>
              <a:rPr lang="he-IL" sz="2400" b="1" dirty="0" smtClean="0"/>
              <a:t>אחד</a:t>
            </a:r>
            <a:r>
              <a:rPr lang="en-US" sz="2400" b="1" dirty="0"/>
              <a:t>.</a:t>
            </a:r>
            <a:endParaRPr lang="he-IL" sz="2400" b="1" dirty="0"/>
          </a:p>
        </p:txBody>
      </p:sp>
      <p:sp>
        <p:nvSpPr>
          <p:cNvPr id="6" name="מציין מיקום תוכן 2"/>
          <p:cNvSpPr txBox="1">
            <a:spLocks/>
          </p:cNvSpPr>
          <p:nvPr/>
        </p:nvSpPr>
        <p:spPr>
          <a:xfrm>
            <a:off x="1907704" y="991522"/>
            <a:ext cx="6611652" cy="2116832"/>
          </a:xfrm>
          <a:prstGeom prst="rect">
            <a:avLst/>
          </a:prstGeom>
        </p:spPr>
        <p:txBody>
          <a:bodyPr rtlCol="1">
            <a:normAutofit lnSpcReduction="10000"/>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defRPr/>
            </a:pPr>
            <a:r>
              <a:rPr lang="he-IL" b="1" dirty="0" smtClean="0"/>
              <a:t>קשרים בין אטומים הנמצאים בקבוצות ה- </a:t>
            </a:r>
            <a:r>
              <a:rPr lang="en-US" b="1" dirty="0" smtClean="0"/>
              <a:t>R</a:t>
            </a:r>
            <a:r>
              <a:rPr lang="he-IL" b="1" dirty="0" smtClean="0"/>
              <a:t> השונות.</a:t>
            </a:r>
          </a:p>
          <a:p>
            <a:pPr marL="0" indent="0">
              <a:buNone/>
              <a:defRPr/>
            </a:pPr>
            <a:r>
              <a:rPr lang="en-US" b="1" dirty="0" smtClean="0"/>
              <a:t>   </a:t>
            </a:r>
            <a:r>
              <a:rPr lang="he-IL" b="1" dirty="0" smtClean="0"/>
              <a:t>לדוגמה קשרי גופרית </a:t>
            </a:r>
            <a:r>
              <a:rPr lang="en-US" b="1" dirty="0" smtClean="0"/>
              <a:t>S-S</a:t>
            </a:r>
            <a:endParaRPr lang="he-IL" b="1" dirty="0" smtClean="0"/>
          </a:p>
          <a:p>
            <a:pPr>
              <a:defRPr/>
            </a:pPr>
            <a:endParaRPr lang="he-IL" b="1" dirty="0" smtClean="0"/>
          </a:p>
          <a:p>
            <a:pPr>
              <a:defRPr/>
            </a:pPr>
            <a:r>
              <a:rPr lang="he-IL" b="1" dirty="0" smtClean="0"/>
              <a:t>קשרים אלו משנים ומקפלים את השרשרת ויוצרים את המבנה המרחבי של החלבון.</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326" y="2852936"/>
            <a:ext cx="2727489" cy="221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1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5"/>
          <p:cNvGrpSpPr>
            <a:grpSpLocks/>
          </p:cNvGrpSpPr>
          <p:nvPr/>
        </p:nvGrpSpPr>
        <p:grpSpPr bwMode="auto">
          <a:xfrm>
            <a:off x="976313" y="830263"/>
            <a:ext cx="4572000" cy="5197475"/>
            <a:chOff x="0" y="1646"/>
            <a:chExt cx="2880" cy="3274"/>
          </a:xfrm>
        </p:grpSpPr>
        <p:sp>
          <p:nvSpPr>
            <p:cNvPr id="20490" name="Rectangle 2"/>
            <p:cNvSpPr>
              <a:spLocks noChangeArrowheads="1"/>
            </p:cNvSpPr>
            <p:nvPr/>
          </p:nvSpPr>
          <p:spPr bwMode="auto">
            <a:xfrm>
              <a:off x="0" y="1646"/>
              <a:ext cx="2880" cy="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endParaRPr lang="he-IL"/>
            </a:p>
          </p:txBody>
        </p:sp>
        <p:sp>
          <p:nvSpPr>
            <p:cNvPr id="20491" name="Rectangle 3"/>
            <p:cNvSpPr>
              <a:spLocks noChangeArrowheads="1"/>
            </p:cNvSpPr>
            <p:nvPr/>
          </p:nvSpPr>
          <p:spPr bwMode="auto">
            <a:xfrm>
              <a:off x="0" y="1646"/>
              <a:ext cx="172" cy="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r>
                <a:rPr lang="he-IL" sz="1400">
                  <a:latin typeface="Arial" pitchFamily="34" charset="0"/>
                </a:rPr>
                <a:t>  </a:t>
              </a:r>
              <a:endParaRPr lang="he-IL" sz="600"/>
            </a:p>
            <a:p>
              <a:endParaRPr lang="he-IL" sz="32100">
                <a:latin typeface="Arial" pitchFamily="34" charset="0"/>
              </a:endParaRPr>
            </a:p>
          </p:txBody>
        </p:sp>
      </p:grpSp>
      <p:pic>
        <p:nvPicPr>
          <p:cNvPr id="20483" name="Picture 7" descr="05-24-ProteinStructur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8"/>
          <p:cNvSpPr txBox="1">
            <a:spLocks noChangeArrowheads="1"/>
          </p:cNvSpPr>
          <p:nvPr/>
        </p:nvSpPr>
        <p:spPr bwMode="auto">
          <a:xfrm>
            <a:off x="0" y="3200400"/>
            <a:ext cx="1600200" cy="8223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b="1">
                <a:solidFill>
                  <a:schemeClr val="bg2"/>
                </a:solidFill>
                <a:cs typeface="Tahoma" pitchFamily="34" charset="0"/>
              </a:rPr>
              <a:t>מבנה ראשוני</a:t>
            </a:r>
            <a:endParaRPr lang="en-US" b="1">
              <a:solidFill>
                <a:schemeClr val="bg2"/>
              </a:solidFill>
              <a:cs typeface="Tahoma" pitchFamily="34" charset="0"/>
            </a:endParaRPr>
          </a:p>
        </p:txBody>
      </p:sp>
      <p:sp>
        <p:nvSpPr>
          <p:cNvPr id="20485" name="Text Box 9"/>
          <p:cNvSpPr txBox="1">
            <a:spLocks noChangeArrowheads="1"/>
          </p:cNvSpPr>
          <p:nvPr/>
        </p:nvSpPr>
        <p:spPr bwMode="auto">
          <a:xfrm>
            <a:off x="1905000" y="4343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endParaRPr lang="he-IL"/>
          </a:p>
        </p:txBody>
      </p:sp>
      <p:sp>
        <p:nvSpPr>
          <p:cNvPr id="20486" name="Text Box 10"/>
          <p:cNvSpPr txBox="1">
            <a:spLocks noChangeArrowheads="1"/>
          </p:cNvSpPr>
          <p:nvPr/>
        </p:nvSpPr>
        <p:spPr bwMode="auto">
          <a:xfrm>
            <a:off x="1905000" y="4343400"/>
            <a:ext cx="22098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b="1">
                <a:solidFill>
                  <a:schemeClr val="bg2"/>
                </a:solidFill>
                <a:latin typeface="Tahoma" pitchFamily="34" charset="0"/>
                <a:cs typeface="Tahoma" pitchFamily="34" charset="0"/>
              </a:rPr>
              <a:t>מבנה שניוני</a:t>
            </a:r>
            <a:endParaRPr lang="en-US" b="1">
              <a:solidFill>
                <a:schemeClr val="bg2"/>
              </a:solidFill>
              <a:latin typeface="Tahoma" pitchFamily="34" charset="0"/>
              <a:cs typeface="Tahoma" pitchFamily="34" charset="0"/>
            </a:endParaRPr>
          </a:p>
        </p:txBody>
      </p:sp>
      <p:sp>
        <p:nvSpPr>
          <p:cNvPr id="20487" name="Text Box 11"/>
          <p:cNvSpPr txBox="1">
            <a:spLocks noChangeArrowheads="1"/>
          </p:cNvSpPr>
          <p:nvPr/>
        </p:nvSpPr>
        <p:spPr bwMode="auto">
          <a:xfrm>
            <a:off x="2743200" y="1752600"/>
            <a:ext cx="22098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b="1">
                <a:solidFill>
                  <a:schemeClr val="bg2"/>
                </a:solidFill>
                <a:latin typeface="Tahoma" pitchFamily="34" charset="0"/>
                <a:cs typeface="Tahoma" pitchFamily="34" charset="0"/>
              </a:rPr>
              <a:t>מבנה שניוני</a:t>
            </a:r>
            <a:endParaRPr lang="en-US" b="1">
              <a:solidFill>
                <a:schemeClr val="bg2"/>
              </a:solidFill>
              <a:latin typeface="Tahoma" pitchFamily="34" charset="0"/>
              <a:cs typeface="Tahoma" pitchFamily="34" charset="0"/>
            </a:endParaRPr>
          </a:p>
        </p:txBody>
      </p:sp>
      <p:sp>
        <p:nvSpPr>
          <p:cNvPr id="20488" name="Text Box 12"/>
          <p:cNvSpPr txBox="1">
            <a:spLocks noChangeArrowheads="1"/>
          </p:cNvSpPr>
          <p:nvPr/>
        </p:nvSpPr>
        <p:spPr bwMode="auto">
          <a:xfrm>
            <a:off x="4038600" y="4800600"/>
            <a:ext cx="2209800" cy="8223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b="1">
                <a:solidFill>
                  <a:schemeClr val="bg2"/>
                </a:solidFill>
                <a:latin typeface="Tahoma" pitchFamily="34" charset="0"/>
                <a:cs typeface="Tahoma" pitchFamily="34" charset="0"/>
              </a:rPr>
              <a:t>מבנה שלישוני</a:t>
            </a:r>
            <a:endParaRPr lang="en-US" b="1">
              <a:solidFill>
                <a:schemeClr val="bg2"/>
              </a:solidFill>
              <a:latin typeface="Tahoma" pitchFamily="34" charset="0"/>
              <a:cs typeface="Tahoma" pitchFamily="34" charset="0"/>
            </a:endParaRPr>
          </a:p>
        </p:txBody>
      </p:sp>
      <p:sp>
        <p:nvSpPr>
          <p:cNvPr id="20489" name="Text Box 13"/>
          <p:cNvSpPr txBox="1">
            <a:spLocks noChangeArrowheads="1"/>
          </p:cNvSpPr>
          <p:nvPr/>
        </p:nvSpPr>
        <p:spPr bwMode="auto">
          <a:xfrm>
            <a:off x="6934200" y="5867400"/>
            <a:ext cx="22098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b="1">
                <a:solidFill>
                  <a:schemeClr val="bg2"/>
                </a:solidFill>
                <a:latin typeface="Tahoma" pitchFamily="34" charset="0"/>
                <a:cs typeface="Tahoma" pitchFamily="34" charset="0"/>
              </a:rPr>
              <a:t>מבנה רביעוני</a:t>
            </a:r>
            <a:endParaRPr lang="en-US" b="1">
              <a:solidFill>
                <a:schemeClr val="bg2"/>
              </a:solidFill>
              <a:latin typeface="Tahoma" pitchFamily="34" charset="0"/>
              <a:cs typeface="Tahoma" pitchFamily="34" charset="0"/>
            </a:endParaRPr>
          </a:p>
        </p:txBody>
      </p:sp>
    </p:spTree>
    <p:extLst>
      <p:ext uri="{BB962C8B-B14F-4D97-AF65-F5344CB8AC3E}">
        <p14:creationId xmlns:p14="http://schemas.microsoft.com/office/powerpoint/2010/main" val="3538751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12701" y="1797"/>
            <a:ext cx="8951912" cy="1584325"/>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sz="2300" b="1" dirty="0">
                <a:solidFill>
                  <a:srgbClr val="FF0000"/>
                </a:solidFill>
                <a:latin typeface="Arial"/>
                <a:cs typeface="Arial"/>
              </a:rPr>
              <a:t>החלבונים מורכבים ממולקולות גדולות שאינן יכולות לעבור דרך קרום התא.</a:t>
            </a:r>
          </a:p>
          <a:p>
            <a:pPr algn="ctr" fontAlgn="auto">
              <a:spcBef>
                <a:spcPts val="0"/>
              </a:spcBef>
              <a:spcAft>
                <a:spcPts val="0"/>
              </a:spcAft>
              <a:defRPr/>
            </a:pPr>
            <a:r>
              <a:rPr lang="he-IL" sz="2300" b="1" dirty="0">
                <a:solidFill>
                  <a:srgbClr val="FF0000"/>
                </a:solidFill>
                <a:latin typeface="Arial"/>
                <a:cs typeface="Arial"/>
              </a:rPr>
              <a:t>אם כן, איך הגיעו החלבונים לתאים?</a:t>
            </a: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DAF46AA-AE2B-40BD-85D1-C54F8BD03CDE}" type="slidenum">
              <a:rPr lang="he-IL" smtClean="0"/>
              <a:pPr fontAlgn="base">
                <a:spcBef>
                  <a:spcPct val="0"/>
                </a:spcBef>
                <a:spcAft>
                  <a:spcPct val="0"/>
                </a:spcAft>
                <a:defRPr/>
              </a:pPr>
              <a:t>24</a:t>
            </a:fld>
            <a:endParaRPr lang="he-IL" dirty="0" smtClean="0"/>
          </a:p>
        </p:txBody>
      </p:sp>
      <p:pic>
        <p:nvPicPr>
          <p:cNvPr id="491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2198688"/>
            <a:ext cx="31908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3500" y="1330325"/>
            <a:ext cx="2971800" cy="3898900"/>
          </a:xfrm>
          <a:prstGeom prst="rect">
            <a:avLst/>
          </a:prstGeom>
          <a:noFill/>
          <a:ln w="22225">
            <a:solidFill>
              <a:schemeClr val="accent1"/>
            </a:solid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חלבונים המצויים במזון</a:t>
            </a:r>
          </a:p>
        </p:txBody>
      </p:sp>
      <p:sp>
        <p:nvSpPr>
          <p:cNvPr id="9" name="TextBox 8"/>
          <p:cNvSpPr txBox="1"/>
          <p:nvPr/>
        </p:nvSpPr>
        <p:spPr>
          <a:xfrm>
            <a:off x="3203575" y="1330325"/>
            <a:ext cx="2808288" cy="3898900"/>
          </a:xfrm>
          <a:prstGeom prst="rect">
            <a:avLst/>
          </a:prstGeom>
          <a:noFill/>
          <a:ln w="22225">
            <a:solidFill>
              <a:schemeClr val="accent1"/>
            </a:solid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מתפרקים במערכת העיכול לחומצות אמיניות, העוברות אל הדם ומועברות</a:t>
            </a:r>
            <a:r>
              <a:rPr lang="he-IL" dirty="0">
                <a:latin typeface="Arial"/>
                <a:cs typeface="Arial"/>
              </a:rPr>
              <a:t> ממנו </a:t>
            </a:r>
            <a:r>
              <a:rPr lang="he-IL" dirty="0">
                <a:solidFill>
                  <a:prstClr val="black"/>
                </a:solidFill>
                <a:latin typeface="Arial"/>
                <a:cs typeface="Arial"/>
              </a:rPr>
              <a:t>לתאים. החומצות האמיניות מורכבות ממולקולה קטנה, יחסית, היכולה לעבור דרך קרום התא.</a:t>
            </a:r>
          </a:p>
        </p:txBody>
      </p:sp>
      <p:sp>
        <p:nvSpPr>
          <p:cNvPr id="11" name="TextBox 10"/>
          <p:cNvSpPr txBox="1"/>
          <p:nvPr/>
        </p:nvSpPr>
        <p:spPr>
          <a:xfrm>
            <a:off x="6156325" y="1349375"/>
            <a:ext cx="2808288" cy="3879850"/>
          </a:xfrm>
          <a:prstGeom prst="rect">
            <a:avLst/>
          </a:prstGeom>
          <a:noFill/>
          <a:ln w="22225">
            <a:solidFill>
              <a:schemeClr val="accent1"/>
            </a:solid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מהחומצות האמיניות נבנים בתוך התאים (בריבוזומים)</a:t>
            </a:r>
          </a:p>
          <a:p>
            <a:pPr fontAlgn="auto">
              <a:spcBef>
                <a:spcPts val="0"/>
              </a:spcBef>
              <a:spcAft>
                <a:spcPts val="0"/>
              </a:spcAft>
              <a:defRPr/>
            </a:pPr>
            <a:r>
              <a:rPr lang="he-IL" dirty="0">
                <a:solidFill>
                  <a:prstClr val="black"/>
                </a:solidFill>
                <a:latin typeface="Arial"/>
                <a:cs typeface="Arial"/>
              </a:rPr>
              <a:t>חלבונים הנחוצים לתא. </a:t>
            </a:r>
          </a:p>
          <a:p>
            <a:pPr algn="ctr" fontAlgn="auto">
              <a:spcBef>
                <a:spcPts val="0"/>
              </a:spcBef>
              <a:spcAft>
                <a:spcPts val="0"/>
              </a:spcAft>
              <a:defRPr/>
            </a:pPr>
            <a:endParaRPr lang="he-IL" dirty="0">
              <a:solidFill>
                <a:prstClr val="black"/>
              </a:solidFill>
              <a:latin typeface="Arial"/>
              <a:cs typeface="Arial"/>
            </a:endParaRPr>
          </a:p>
        </p:txBody>
      </p:sp>
      <p:sp>
        <p:nvSpPr>
          <p:cNvPr id="2" name="חץ ימינה 1"/>
          <p:cNvSpPr/>
          <p:nvPr/>
        </p:nvSpPr>
        <p:spPr>
          <a:xfrm>
            <a:off x="2928938" y="3241675"/>
            <a:ext cx="428625" cy="473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 name="חץ ימינה 2"/>
          <p:cNvSpPr/>
          <p:nvPr/>
        </p:nvSpPr>
        <p:spPr>
          <a:xfrm>
            <a:off x="5884863" y="3241675"/>
            <a:ext cx="369887" cy="473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4916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3382963"/>
            <a:ext cx="1709737"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650010">
            <a:off x="6451600" y="2952750"/>
            <a:ext cx="24765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143250" y="6237312"/>
            <a:ext cx="4741118" cy="461665"/>
          </a:xfrm>
          <a:prstGeom prst="rect">
            <a:avLst/>
          </a:prstGeom>
          <a:noFill/>
        </p:spPr>
        <p:txBody>
          <a:bodyPr wrap="square" rtlCol="1">
            <a:spAutoFit/>
          </a:bodyPr>
          <a:lstStyle/>
          <a:p>
            <a:r>
              <a:rPr lang="he-IL" sz="2400" dirty="0" smtClean="0"/>
              <a:t>עמוד 95 שאלות 1,2</a:t>
            </a:r>
            <a:endParaRPr lang="he-IL" sz="2400" dirty="0"/>
          </a:p>
        </p:txBody>
      </p:sp>
    </p:spTree>
    <p:extLst>
      <p:ext uri="{BB962C8B-B14F-4D97-AF65-F5344CB8AC3E}">
        <p14:creationId xmlns:p14="http://schemas.microsoft.com/office/powerpoint/2010/main" val="230557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1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P spid="8" grpId="0" animBg="1"/>
      <p:bldP spid="9" grpId="0" animBg="1"/>
      <p:bldP spid="11" grpId="0" animBg="1"/>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CDC7262-4C82-46F9-9A62-C286CAA44B72}" type="slidenum">
              <a:rPr lang="he-IL" smtClean="0"/>
              <a:pPr fontAlgn="base">
                <a:spcBef>
                  <a:spcPct val="0"/>
                </a:spcBef>
                <a:spcAft>
                  <a:spcPct val="0"/>
                </a:spcAft>
                <a:defRPr/>
              </a:pPr>
              <a:t>25</a:t>
            </a:fld>
            <a:endParaRPr lang="he-IL" dirty="0" smtClean="0"/>
          </a:p>
        </p:txBody>
      </p:sp>
      <p:sp>
        <p:nvSpPr>
          <p:cNvPr id="8" name="TextBox 7"/>
          <p:cNvSpPr txBox="1"/>
          <p:nvPr/>
        </p:nvSpPr>
        <p:spPr>
          <a:xfrm>
            <a:off x="369888" y="465138"/>
            <a:ext cx="8183562" cy="30469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200" b="1" dirty="0">
                <a:solidFill>
                  <a:srgbClr val="1F497D"/>
                </a:solidFill>
                <a:latin typeface="Arial"/>
                <a:cs typeface="Arial"/>
              </a:rPr>
              <a:t>שאלה </a:t>
            </a:r>
            <a:r>
              <a:rPr lang="he-IL" sz="3200" b="1" dirty="0" smtClean="0">
                <a:solidFill>
                  <a:srgbClr val="1F497D"/>
                </a:solidFill>
                <a:latin typeface="Arial"/>
                <a:cs typeface="Arial"/>
              </a:rPr>
              <a:t>:</a:t>
            </a:r>
            <a:endParaRPr lang="he-IL" sz="3200" b="1" dirty="0">
              <a:solidFill>
                <a:srgbClr val="1F497D"/>
              </a:solidFill>
              <a:latin typeface="Arial"/>
              <a:cs typeface="Arial"/>
            </a:endParaRPr>
          </a:p>
          <a:p>
            <a:pPr>
              <a:defRPr/>
            </a:pPr>
            <a:r>
              <a:rPr lang="he-IL" sz="3200" dirty="0">
                <a:solidFill>
                  <a:srgbClr val="1F497D"/>
                </a:solidFill>
                <a:latin typeface="Arial"/>
                <a:cs typeface="Arial"/>
              </a:rPr>
              <a:t>תהליך הרכבת חלבונים מחומצות אמיניות מתרחש:</a:t>
            </a:r>
          </a:p>
          <a:p>
            <a:pPr lvl="1">
              <a:defRPr/>
            </a:pPr>
            <a:r>
              <a:rPr lang="he-IL" sz="3200" dirty="0">
                <a:solidFill>
                  <a:srgbClr val="1F497D"/>
                </a:solidFill>
                <a:latin typeface="Arial"/>
                <a:cs typeface="Arial"/>
              </a:rPr>
              <a:t>א. במערכת העיכול</a:t>
            </a:r>
          </a:p>
          <a:p>
            <a:pPr lvl="1">
              <a:defRPr/>
            </a:pPr>
            <a:r>
              <a:rPr lang="he-IL" sz="3200" dirty="0">
                <a:solidFill>
                  <a:srgbClr val="1F497D"/>
                </a:solidFill>
                <a:latin typeface="Arial"/>
                <a:cs typeface="Arial"/>
              </a:rPr>
              <a:t>ב. בדם</a:t>
            </a:r>
          </a:p>
          <a:p>
            <a:pPr lvl="1">
              <a:defRPr/>
            </a:pPr>
            <a:r>
              <a:rPr lang="he-IL" sz="3200" dirty="0">
                <a:solidFill>
                  <a:srgbClr val="1F497D"/>
                </a:solidFill>
                <a:latin typeface="Arial"/>
                <a:cs typeface="Arial"/>
              </a:rPr>
              <a:t>ג. בתאים</a:t>
            </a:r>
          </a:p>
          <a:p>
            <a:pPr lvl="1">
              <a:defRPr/>
            </a:pPr>
            <a:r>
              <a:rPr lang="he-IL" sz="3200" dirty="0">
                <a:solidFill>
                  <a:srgbClr val="1F497D"/>
                </a:solidFill>
                <a:latin typeface="Arial"/>
                <a:cs typeface="Arial"/>
              </a:rPr>
              <a:t>ד. כל התשובות נכונות</a:t>
            </a:r>
          </a:p>
        </p:txBody>
      </p:sp>
      <p:sp>
        <p:nvSpPr>
          <p:cNvPr id="2" name="כותרת 1"/>
          <p:cNvSpPr>
            <a:spLocks noGrp="1"/>
          </p:cNvSpPr>
          <p:nvPr>
            <p:ph type="ctrTitle"/>
          </p:nvPr>
        </p:nvSpPr>
        <p:spPr/>
        <p:txBody>
          <a:bodyPr/>
          <a:lstStyle/>
          <a:p>
            <a:endParaRPr lang="he-IL"/>
          </a:p>
        </p:txBody>
      </p:sp>
    </p:spTree>
    <p:extLst>
      <p:ext uri="{BB962C8B-B14F-4D97-AF65-F5344CB8AC3E}">
        <p14:creationId xmlns:p14="http://schemas.microsoft.com/office/powerpoint/2010/main" val="671016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7D63225-0CFB-4D56-8AF2-B0FBBFFB3CE8}" type="slidenum">
              <a:rPr lang="he-IL" smtClean="0"/>
              <a:pPr fontAlgn="base">
                <a:spcBef>
                  <a:spcPct val="0"/>
                </a:spcBef>
                <a:spcAft>
                  <a:spcPct val="0"/>
                </a:spcAft>
                <a:defRPr/>
              </a:pPr>
              <a:t>26</a:t>
            </a:fld>
            <a:endParaRPr lang="he-IL" dirty="0" smtClean="0"/>
          </a:p>
        </p:txBody>
      </p:sp>
      <p:sp>
        <p:nvSpPr>
          <p:cNvPr id="57348"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7" name="Rectangle 12"/>
          <p:cNvSpPr/>
          <p:nvPr/>
        </p:nvSpPr>
        <p:spPr>
          <a:xfrm>
            <a:off x="369888" y="3068960"/>
            <a:ext cx="8196262" cy="10081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sz="3200" b="1" dirty="0">
                <a:solidFill>
                  <a:prstClr val="black"/>
                </a:solidFill>
              </a:rPr>
              <a:t>תשובה:</a:t>
            </a:r>
          </a:p>
          <a:p>
            <a:pPr fontAlgn="auto">
              <a:spcBef>
                <a:spcPts val="0"/>
              </a:spcBef>
              <a:spcAft>
                <a:spcPts val="0"/>
              </a:spcAft>
              <a:defRPr/>
            </a:pPr>
            <a:r>
              <a:rPr lang="he-IL" sz="3200" dirty="0">
                <a:solidFill>
                  <a:prstClr val="black"/>
                </a:solidFill>
              </a:rPr>
              <a:t>משפט ג'</a:t>
            </a:r>
          </a:p>
        </p:txBody>
      </p:sp>
      <p:sp>
        <p:nvSpPr>
          <p:cNvPr id="8" name="TextBox 7"/>
          <p:cNvSpPr txBox="1"/>
          <p:nvPr/>
        </p:nvSpPr>
        <p:spPr>
          <a:xfrm>
            <a:off x="369888" y="465138"/>
            <a:ext cx="8183562" cy="230832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2400" b="1" dirty="0">
                <a:solidFill>
                  <a:srgbClr val="1F497D"/>
                </a:solidFill>
                <a:latin typeface="Arial"/>
                <a:cs typeface="Arial"/>
              </a:rPr>
              <a:t>שאלה </a:t>
            </a:r>
            <a:r>
              <a:rPr lang="he-IL" sz="2400" b="1" dirty="0" smtClean="0">
                <a:solidFill>
                  <a:srgbClr val="1F497D"/>
                </a:solidFill>
                <a:latin typeface="Arial"/>
                <a:cs typeface="Arial"/>
              </a:rPr>
              <a:t>:</a:t>
            </a:r>
            <a:endParaRPr lang="he-IL" sz="2400" b="1" dirty="0">
              <a:solidFill>
                <a:srgbClr val="1F497D"/>
              </a:solidFill>
              <a:latin typeface="Arial"/>
              <a:cs typeface="Arial"/>
            </a:endParaRPr>
          </a:p>
          <a:p>
            <a:pPr>
              <a:defRPr/>
            </a:pPr>
            <a:r>
              <a:rPr lang="he-IL" sz="2400" dirty="0">
                <a:solidFill>
                  <a:srgbClr val="1F497D"/>
                </a:solidFill>
                <a:latin typeface="Arial"/>
                <a:cs typeface="Arial"/>
              </a:rPr>
              <a:t>תהליך הרכבת חלבונים מחומצות אמיניות מתרחש:</a:t>
            </a:r>
          </a:p>
          <a:p>
            <a:pPr lvl="1">
              <a:defRPr/>
            </a:pPr>
            <a:r>
              <a:rPr lang="he-IL" sz="2400" dirty="0">
                <a:solidFill>
                  <a:srgbClr val="1F497D"/>
                </a:solidFill>
                <a:latin typeface="Arial"/>
                <a:cs typeface="Arial"/>
              </a:rPr>
              <a:t>א. במערכת העיכול</a:t>
            </a:r>
          </a:p>
          <a:p>
            <a:pPr lvl="1">
              <a:defRPr/>
            </a:pPr>
            <a:r>
              <a:rPr lang="he-IL" sz="2400" dirty="0">
                <a:solidFill>
                  <a:srgbClr val="1F497D"/>
                </a:solidFill>
                <a:latin typeface="Arial"/>
                <a:cs typeface="Arial"/>
              </a:rPr>
              <a:t>ב. בדם</a:t>
            </a:r>
          </a:p>
          <a:p>
            <a:pPr lvl="1">
              <a:defRPr/>
            </a:pPr>
            <a:r>
              <a:rPr lang="he-IL" sz="2400" dirty="0">
                <a:solidFill>
                  <a:srgbClr val="1F497D"/>
                </a:solidFill>
                <a:latin typeface="Arial"/>
                <a:cs typeface="Arial"/>
              </a:rPr>
              <a:t>ג. בתאים</a:t>
            </a:r>
          </a:p>
          <a:p>
            <a:pPr lvl="1">
              <a:defRPr/>
            </a:pPr>
            <a:r>
              <a:rPr lang="he-IL" sz="2400" dirty="0">
                <a:solidFill>
                  <a:srgbClr val="1F497D"/>
                </a:solidFill>
                <a:latin typeface="Arial"/>
                <a:cs typeface="Arial"/>
              </a:rPr>
              <a:t>ד. כל התשובות נכונות</a:t>
            </a:r>
          </a:p>
        </p:txBody>
      </p:sp>
    </p:spTree>
    <p:extLst>
      <p:ext uri="{BB962C8B-B14F-4D97-AF65-F5344CB8AC3E}">
        <p14:creationId xmlns:p14="http://schemas.microsoft.com/office/powerpoint/2010/main" val="3093701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5A06A4D-584A-4A94-ADF5-20323D39DB5A}" type="slidenum">
              <a:rPr lang="he-IL" smtClean="0"/>
              <a:pPr fontAlgn="base">
                <a:spcBef>
                  <a:spcPct val="0"/>
                </a:spcBef>
                <a:spcAft>
                  <a:spcPct val="0"/>
                </a:spcAft>
                <a:defRPr/>
              </a:pPr>
              <a:t>27</a:t>
            </a:fld>
            <a:endParaRPr lang="he-IL" dirty="0" smtClean="0"/>
          </a:p>
        </p:txBody>
      </p:sp>
      <p:sp>
        <p:nvSpPr>
          <p:cNvPr id="8" name="TextBox 7"/>
          <p:cNvSpPr txBox="1"/>
          <p:nvPr/>
        </p:nvSpPr>
        <p:spPr>
          <a:xfrm>
            <a:off x="534988" y="620713"/>
            <a:ext cx="8183562" cy="341632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sz="2400" b="1" dirty="0">
                <a:solidFill>
                  <a:srgbClr val="1F497D"/>
                </a:solidFill>
              </a:rPr>
              <a:t>שאלה </a:t>
            </a:r>
            <a:r>
              <a:rPr lang="he-IL" sz="2400" b="1" dirty="0" smtClean="0">
                <a:solidFill>
                  <a:srgbClr val="1F497D"/>
                </a:solidFill>
              </a:rPr>
              <a:t>:</a:t>
            </a:r>
            <a:endParaRPr lang="he-IL" sz="2400" b="1" dirty="0">
              <a:solidFill>
                <a:srgbClr val="1F497D"/>
              </a:solidFill>
              <a:latin typeface="Arial"/>
              <a:cs typeface="Arial"/>
            </a:endParaRPr>
          </a:p>
          <a:p>
            <a:pPr fontAlgn="auto">
              <a:spcBef>
                <a:spcPts val="0"/>
              </a:spcBef>
              <a:spcAft>
                <a:spcPts val="0"/>
              </a:spcAft>
              <a:defRPr/>
            </a:pPr>
            <a:r>
              <a:rPr lang="he-IL" sz="2400" dirty="0">
                <a:solidFill>
                  <a:srgbClr val="1F497D"/>
                </a:solidFill>
                <a:latin typeface="Arial"/>
                <a:cs typeface="Arial"/>
              </a:rPr>
              <a:t>טוענים כי אכילת בשר עוף תורמת חלבונים לגוף האדם. </a:t>
            </a:r>
          </a:p>
          <a:p>
            <a:pPr fontAlgn="auto">
              <a:spcBef>
                <a:spcPts val="0"/>
              </a:spcBef>
              <a:spcAft>
                <a:spcPts val="0"/>
              </a:spcAft>
              <a:defRPr/>
            </a:pPr>
            <a:r>
              <a:rPr lang="he-IL" sz="2400" dirty="0">
                <a:solidFill>
                  <a:srgbClr val="1F497D"/>
                </a:solidFill>
                <a:latin typeface="Arial"/>
                <a:cs typeface="Arial"/>
              </a:rPr>
              <a:t>טענה זו:</a:t>
            </a:r>
          </a:p>
          <a:p>
            <a:pPr lvl="1" fontAlgn="auto">
              <a:spcBef>
                <a:spcPts val="0"/>
              </a:spcBef>
              <a:spcAft>
                <a:spcPts val="0"/>
              </a:spcAft>
              <a:defRPr/>
            </a:pPr>
            <a:r>
              <a:rPr lang="he-IL" sz="2400" dirty="0">
                <a:solidFill>
                  <a:srgbClr val="1F497D"/>
                </a:solidFill>
                <a:latin typeface="Arial"/>
                <a:cs typeface="Arial"/>
              </a:rPr>
              <a:t>א. נכונה, כי חלבוני העוף זהים לחלבוני האדם.</a:t>
            </a:r>
          </a:p>
          <a:p>
            <a:pPr lvl="1" fontAlgn="auto">
              <a:spcBef>
                <a:spcPts val="0"/>
              </a:spcBef>
              <a:spcAft>
                <a:spcPts val="0"/>
              </a:spcAft>
              <a:defRPr/>
            </a:pPr>
            <a:r>
              <a:rPr lang="he-IL" sz="2400" dirty="0">
                <a:solidFill>
                  <a:srgbClr val="1F497D"/>
                </a:solidFill>
                <a:latin typeface="Arial"/>
                <a:cs typeface="Arial"/>
              </a:rPr>
              <a:t>ב. אינה נכונה, כי חלבוני העוף אינם זהים לחלבוני האדם.</a:t>
            </a:r>
          </a:p>
          <a:p>
            <a:pPr lvl="1" fontAlgn="auto">
              <a:spcBef>
                <a:spcPts val="0"/>
              </a:spcBef>
              <a:spcAft>
                <a:spcPts val="0"/>
              </a:spcAft>
              <a:defRPr/>
            </a:pPr>
            <a:r>
              <a:rPr lang="he-IL" sz="2400" dirty="0">
                <a:solidFill>
                  <a:srgbClr val="1F497D"/>
                </a:solidFill>
                <a:latin typeface="Arial"/>
                <a:cs typeface="Arial"/>
              </a:rPr>
              <a:t>ג. נכונה, כי חלבוני העוף מתפרקים במערכת העיכול של האדם לחומצות אמיניות</a:t>
            </a:r>
            <a:r>
              <a:rPr lang="he-IL" sz="2400" dirty="0" smtClean="0">
                <a:solidFill>
                  <a:srgbClr val="1F497D"/>
                </a:solidFill>
                <a:latin typeface="Arial"/>
                <a:cs typeface="Arial"/>
              </a:rPr>
              <a:t>, שמהם </a:t>
            </a:r>
            <a:r>
              <a:rPr lang="he-IL" sz="2400" dirty="0">
                <a:solidFill>
                  <a:srgbClr val="1F497D"/>
                </a:solidFill>
                <a:latin typeface="Arial"/>
                <a:cs typeface="Arial"/>
              </a:rPr>
              <a:t>נבנים חלבונים.</a:t>
            </a:r>
          </a:p>
          <a:p>
            <a:pPr lvl="1" fontAlgn="auto">
              <a:spcBef>
                <a:spcPts val="0"/>
              </a:spcBef>
              <a:spcAft>
                <a:spcPts val="0"/>
              </a:spcAft>
              <a:defRPr/>
            </a:pPr>
            <a:r>
              <a:rPr lang="he-IL" sz="2400" dirty="0">
                <a:solidFill>
                  <a:srgbClr val="1F497D"/>
                </a:solidFill>
                <a:latin typeface="Arial"/>
                <a:cs typeface="Arial"/>
              </a:rPr>
              <a:t>ד. אינה נכונה, כי חלבוני העוף מתפרקים במערכת העיכול לחומצות אמיניות, </a:t>
            </a:r>
            <a:r>
              <a:rPr lang="he-IL" sz="2400" dirty="0" smtClean="0">
                <a:solidFill>
                  <a:srgbClr val="1F497D"/>
                </a:solidFill>
                <a:latin typeface="Arial"/>
                <a:cs typeface="Arial"/>
              </a:rPr>
              <a:t>שאינן נספגות </a:t>
            </a:r>
            <a:r>
              <a:rPr lang="he-IL" sz="2400" dirty="0">
                <a:solidFill>
                  <a:srgbClr val="1F497D"/>
                </a:solidFill>
                <a:latin typeface="Arial"/>
                <a:cs typeface="Arial"/>
              </a:rPr>
              <a:t>בגוף</a:t>
            </a:r>
          </a:p>
        </p:txBody>
      </p:sp>
    </p:spTree>
    <p:extLst>
      <p:ext uri="{BB962C8B-B14F-4D97-AF65-F5344CB8AC3E}">
        <p14:creationId xmlns:p14="http://schemas.microsoft.com/office/powerpoint/2010/main" val="185058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38DBB8C-0AF9-4487-AF16-7E8B688140D7}" type="slidenum">
              <a:rPr lang="he-IL" smtClean="0"/>
              <a:pPr fontAlgn="base">
                <a:spcBef>
                  <a:spcPct val="0"/>
                </a:spcBef>
                <a:spcAft>
                  <a:spcPct val="0"/>
                </a:spcAft>
                <a:defRPr/>
              </a:pPr>
              <a:t>28</a:t>
            </a:fld>
            <a:endParaRPr lang="he-IL" dirty="0" smtClean="0"/>
          </a:p>
        </p:txBody>
      </p:sp>
      <p:sp>
        <p:nvSpPr>
          <p:cNvPr id="59396"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7" name="Rectangle 12"/>
          <p:cNvSpPr/>
          <p:nvPr/>
        </p:nvSpPr>
        <p:spPr>
          <a:xfrm>
            <a:off x="509588" y="3562350"/>
            <a:ext cx="8196262" cy="116279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sz="3600" b="1" dirty="0">
                <a:solidFill>
                  <a:prstClr val="black"/>
                </a:solidFill>
              </a:rPr>
              <a:t>תשובה:</a:t>
            </a:r>
          </a:p>
          <a:p>
            <a:pPr fontAlgn="auto">
              <a:spcBef>
                <a:spcPts val="0"/>
              </a:spcBef>
              <a:spcAft>
                <a:spcPts val="0"/>
              </a:spcAft>
              <a:defRPr/>
            </a:pPr>
            <a:r>
              <a:rPr lang="he-IL" sz="3600" dirty="0">
                <a:solidFill>
                  <a:prstClr val="black"/>
                </a:solidFill>
              </a:rPr>
              <a:t>משפט ג'  </a:t>
            </a:r>
          </a:p>
        </p:txBody>
      </p:sp>
      <p:sp>
        <p:nvSpPr>
          <p:cNvPr id="9" name="TextBox 8"/>
          <p:cNvSpPr txBox="1"/>
          <p:nvPr/>
        </p:nvSpPr>
        <p:spPr>
          <a:xfrm>
            <a:off x="534988" y="620713"/>
            <a:ext cx="8183562" cy="26654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F497D"/>
                </a:solidFill>
              </a:rPr>
              <a:t>שאלה </a:t>
            </a:r>
            <a:r>
              <a:rPr lang="he-IL" b="1" dirty="0" smtClean="0">
                <a:solidFill>
                  <a:srgbClr val="1F497D"/>
                </a:solidFill>
              </a:rPr>
              <a:t>:</a:t>
            </a:r>
            <a:endParaRPr lang="he-IL" b="1"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טוענים כי אכילת בשר עוף תורמת חלבונים לגוף האדם. </a:t>
            </a:r>
          </a:p>
          <a:p>
            <a:pPr fontAlgn="auto">
              <a:spcBef>
                <a:spcPts val="0"/>
              </a:spcBef>
              <a:spcAft>
                <a:spcPts val="0"/>
              </a:spcAft>
              <a:defRPr/>
            </a:pPr>
            <a:r>
              <a:rPr lang="he-IL" dirty="0">
                <a:solidFill>
                  <a:srgbClr val="1F497D"/>
                </a:solidFill>
                <a:latin typeface="Arial"/>
                <a:cs typeface="Arial"/>
              </a:rPr>
              <a:t>טענה זו:</a:t>
            </a:r>
          </a:p>
          <a:p>
            <a:pPr lvl="1" fontAlgn="auto">
              <a:spcBef>
                <a:spcPts val="0"/>
              </a:spcBef>
              <a:spcAft>
                <a:spcPts val="0"/>
              </a:spcAft>
              <a:defRPr/>
            </a:pPr>
            <a:r>
              <a:rPr lang="he-IL" dirty="0">
                <a:solidFill>
                  <a:srgbClr val="1F497D"/>
                </a:solidFill>
                <a:latin typeface="Arial"/>
                <a:cs typeface="Arial"/>
              </a:rPr>
              <a:t>א. נכונה, כי חלבוני העוף זהים לחלבוני האדם.</a:t>
            </a:r>
          </a:p>
          <a:p>
            <a:pPr lvl="1" fontAlgn="auto">
              <a:spcBef>
                <a:spcPts val="0"/>
              </a:spcBef>
              <a:spcAft>
                <a:spcPts val="0"/>
              </a:spcAft>
              <a:defRPr/>
            </a:pPr>
            <a:r>
              <a:rPr lang="he-IL" dirty="0">
                <a:solidFill>
                  <a:srgbClr val="1F497D"/>
                </a:solidFill>
                <a:latin typeface="Arial"/>
                <a:cs typeface="Arial"/>
              </a:rPr>
              <a:t>ב. אינה נכונה, כי חלבוני העוף אינם זהים לחלבוני האדם.</a:t>
            </a:r>
          </a:p>
          <a:p>
            <a:pPr lvl="1" fontAlgn="auto">
              <a:spcBef>
                <a:spcPts val="0"/>
              </a:spcBef>
              <a:spcAft>
                <a:spcPts val="0"/>
              </a:spcAft>
              <a:defRPr/>
            </a:pPr>
            <a:r>
              <a:rPr lang="he-IL" dirty="0">
                <a:solidFill>
                  <a:srgbClr val="1F497D"/>
                </a:solidFill>
                <a:latin typeface="Arial"/>
                <a:cs typeface="Arial"/>
              </a:rPr>
              <a:t>ג. נכונה, כי חלבוני העוף מתפרקים במערכת העיכול של האדם לחומצות אמיניות, </a:t>
            </a:r>
          </a:p>
          <a:p>
            <a:pPr lvl="1" fontAlgn="auto">
              <a:spcBef>
                <a:spcPts val="0"/>
              </a:spcBef>
              <a:spcAft>
                <a:spcPts val="0"/>
              </a:spcAft>
              <a:defRPr/>
            </a:pPr>
            <a:r>
              <a:rPr lang="he-IL" dirty="0">
                <a:solidFill>
                  <a:srgbClr val="1F497D"/>
                </a:solidFill>
                <a:latin typeface="Arial"/>
                <a:cs typeface="Arial"/>
              </a:rPr>
              <a:t>   שמהם נבנים חלבונים.</a:t>
            </a:r>
          </a:p>
          <a:p>
            <a:pPr lvl="1" fontAlgn="auto">
              <a:spcBef>
                <a:spcPts val="0"/>
              </a:spcBef>
              <a:spcAft>
                <a:spcPts val="0"/>
              </a:spcAft>
              <a:defRPr/>
            </a:pPr>
            <a:r>
              <a:rPr lang="he-IL" dirty="0">
                <a:solidFill>
                  <a:srgbClr val="1F497D"/>
                </a:solidFill>
                <a:latin typeface="Arial"/>
                <a:cs typeface="Arial"/>
              </a:rPr>
              <a:t>ד. אינה נכונה, כי חלבוני העוף מתפרקים במערכת העיכול לחומצות אמיניות, שאינן </a:t>
            </a:r>
          </a:p>
          <a:p>
            <a:pPr lvl="1" fontAlgn="auto">
              <a:spcBef>
                <a:spcPts val="0"/>
              </a:spcBef>
              <a:spcAft>
                <a:spcPts val="0"/>
              </a:spcAft>
              <a:defRPr/>
            </a:pPr>
            <a:r>
              <a:rPr lang="he-IL" dirty="0">
                <a:solidFill>
                  <a:srgbClr val="1F497D"/>
                </a:solidFill>
                <a:latin typeface="Arial"/>
                <a:cs typeface="Arial"/>
              </a:rPr>
              <a:t>   נספגות בגוף</a:t>
            </a:r>
          </a:p>
        </p:txBody>
      </p:sp>
    </p:spTree>
    <p:extLst>
      <p:ext uri="{BB962C8B-B14F-4D97-AF65-F5344CB8AC3E}">
        <p14:creationId xmlns:p14="http://schemas.microsoft.com/office/powerpoint/2010/main" val="27337070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 name="Slide Number Placeholder 8"/>
          <p:cNvSpPr>
            <a:spLocks noGrp="1"/>
          </p:cNvSpPr>
          <p:nvPr>
            <p:ph type="sldNum" sz="quarter" idx="12"/>
          </p:nvPr>
        </p:nvSpPr>
        <p:spPr bwMode="auto">
          <a:xfrm>
            <a:off x="428625" y="656431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20C4E24-CEDF-482F-9471-3FDD928DCA8B}" type="slidenum">
              <a:rPr lang="he-IL" smtClean="0"/>
              <a:pPr fontAlgn="base">
                <a:spcBef>
                  <a:spcPct val="0"/>
                </a:spcBef>
                <a:spcAft>
                  <a:spcPct val="0"/>
                </a:spcAft>
                <a:defRPr/>
              </a:pPr>
              <a:t>29</a:t>
            </a:fld>
            <a:endParaRPr lang="he-IL" dirty="0" smtClean="0"/>
          </a:p>
        </p:txBody>
      </p:sp>
      <p:sp>
        <p:nvSpPr>
          <p:cNvPr id="4" name="כותרת 5"/>
          <p:cNvSpPr txBox="1">
            <a:spLocks/>
          </p:cNvSpPr>
          <p:nvPr/>
        </p:nvSpPr>
        <p:spPr>
          <a:xfrm>
            <a:off x="785813" y="71438"/>
            <a:ext cx="7772400" cy="441325"/>
          </a:xfrm>
          <a:prstGeom prst="rect">
            <a:avLst/>
          </a:prstGeom>
        </p:spPr>
        <p:txBody>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he-IL" sz="4000" b="1" dirty="0" smtClean="0">
                <a:solidFill>
                  <a:srgbClr val="FF6600"/>
                </a:solidFill>
                <a:ea typeface="+mn-ea"/>
              </a:rPr>
              <a:t>תהליך </a:t>
            </a:r>
            <a:r>
              <a:rPr lang="he-IL" sz="4000" b="1" dirty="0" err="1" smtClean="0">
                <a:solidFill>
                  <a:srgbClr val="FF6600"/>
                </a:solidFill>
                <a:ea typeface="+mn-ea"/>
              </a:rPr>
              <a:t>הדנטורציה</a:t>
            </a:r>
            <a:endParaRPr lang="he-IL" sz="4000" dirty="0" smtClean="0"/>
          </a:p>
        </p:txBody>
      </p:sp>
      <p:sp>
        <p:nvSpPr>
          <p:cNvPr id="6" name="TextBox 5"/>
          <p:cNvSpPr txBox="1"/>
          <p:nvPr/>
        </p:nvSpPr>
        <p:spPr>
          <a:xfrm>
            <a:off x="5243381" y="4744293"/>
            <a:ext cx="3138488" cy="5667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u="sng" kern="0" dirty="0">
                <a:solidFill>
                  <a:prstClr val="black"/>
                </a:solidFill>
              </a:rPr>
              <a:t>תהליך דנטורציה של חלבון</a:t>
            </a:r>
          </a:p>
        </p:txBody>
      </p:sp>
      <p:grpSp>
        <p:nvGrpSpPr>
          <p:cNvPr id="7" name="קבוצה 2"/>
          <p:cNvGrpSpPr>
            <a:grpSpLocks/>
          </p:cNvGrpSpPr>
          <p:nvPr/>
        </p:nvGrpSpPr>
        <p:grpSpPr bwMode="auto">
          <a:xfrm>
            <a:off x="179512" y="4455368"/>
            <a:ext cx="8662987" cy="2286000"/>
            <a:chOff x="258847" y="3142616"/>
            <a:chExt cx="8662501" cy="2286000"/>
          </a:xfrm>
        </p:grpSpPr>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615" y="3861048"/>
              <a:ext cx="4858733" cy="137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847" y="3142616"/>
              <a:ext cx="31051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חץ ימינה 9"/>
            <p:cNvSpPr/>
            <p:nvPr/>
          </p:nvSpPr>
          <p:spPr>
            <a:xfrm>
              <a:off x="3598760" y="3998279"/>
              <a:ext cx="398440" cy="57467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2" name="Text Box 12"/>
          <p:cNvSpPr txBox="1">
            <a:spLocks noChangeArrowheads="1"/>
          </p:cNvSpPr>
          <p:nvPr/>
        </p:nvSpPr>
        <p:spPr bwMode="auto">
          <a:xfrm>
            <a:off x="-228440" y="908720"/>
            <a:ext cx="903500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sz="2000" b="1" dirty="0">
                <a:latin typeface="Tahoma" pitchFamily="34" charset="0"/>
                <a:cs typeface="Tahoma" pitchFamily="34" charset="0"/>
              </a:rPr>
              <a:t>גורמים </a:t>
            </a:r>
            <a:r>
              <a:rPr lang="he-IL" sz="2000" b="1" dirty="0" smtClean="0">
                <a:latin typeface="Tahoma" pitchFamily="34" charset="0"/>
                <a:cs typeface="Tahoma" pitchFamily="34" charset="0"/>
              </a:rPr>
              <a:t>סביבתיים כמו </a:t>
            </a:r>
            <a:r>
              <a:rPr lang="he-IL" sz="2000" b="1" dirty="0" smtClean="0">
                <a:solidFill>
                  <a:schemeClr val="hlink"/>
                </a:solidFill>
                <a:latin typeface="Tahoma" pitchFamily="34" charset="0"/>
                <a:cs typeface="Tahoma" pitchFamily="34" charset="0"/>
              </a:rPr>
              <a:t>טמפרטורה, רמת חומציות</a:t>
            </a:r>
            <a:r>
              <a:rPr lang="he-IL" sz="2000" b="1" dirty="0">
                <a:solidFill>
                  <a:schemeClr val="hlink"/>
                </a:solidFill>
                <a:latin typeface="Tahoma" pitchFamily="34" charset="0"/>
                <a:cs typeface="Tahoma" pitchFamily="34" charset="0"/>
              </a:rPr>
              <a:t>, </a:t>
            </a:r>
            <a:r>
              <a:rPr lang="he-IL" sz="2000" b="1" dirty="0" smtClean="0">
                <a:solidFill>
                  <a:schemeClr val="hlink"/>
                </a:solidFill>
                <a:latin typeface="Tahoma" pitchFamily="34" charset="0"/>
                <a:cs typeface="Tahoma" pitchFamily="34" charset="0"/>
              </a:rPr>
              <a:t>וריכוז מלחים </a:t>
            </a:r>
            <a:r>
              <a:rPr lang="he-IL" sz="2000" b="1" dirty="0" smtClean="0">
                <a:latin typeface="Tahoma" pitchFamily="34" charset="0"/>
                <a:cs typeface="Tahoma" pitchFamily="34" charset="0"/>
              </a:rPr>
              <a:t>בסביבתו </a:t>
            </a:r>
            <a:r>
              <a:rPr lang="he-IL" sz="2000" b="1" dirty="0">
                <a:latin typeface="Tahoma" pitchFamily="34" charset="0"/>
                <a:cs typeface="Tahoma" pitchFamily="34" charset="0"/>
              </a:rPr>
              <a:t>של חלבון פעיל, מביאים </a:t>
            </a:r>
            <a:r>
              <a:rPr lang="he-IL" sz="2000" b="1" dirty="0">
                <a:solidFill>
                  <a:srgbClr val="FF0000"/>
                </a:solidFill>
                <a:latin typeface="Tahoma" pitchFamily="34" charset="0"/>
                <a:cs typeface="Tahoma" pitchFamily="34" charset="0"/>
              </a:rPr>
              <a:t>לפירוק</a:t>
            </a:r>
            <a:r>
              <a:rPr lang="he-IL" sz="2000" b="1" dirty="0">
                <a:latin typeface="Tahoma" pitchFamily="34" charset="0"/>
                <a:cs typeface="Tahoma" pitchFamily="34" charset="0"/>
              </a:rPr>
              <a:t> הקיפולים בשרשרת החומצות </a:t>
            </a:r>
            <a:r>
              <a:rPr lang="he-IL" sz="2000" b="1" dirty="0" smtClean="0">
                <a:latin typeface="Tahoma" pitchFamily="34" charset="0"/>
                <a:cs typeface="Tahoma" pitchFamily="34" charset="0"/>
              </a:rPr>
              <a:t>האמיניות (שינוי המבנה המרחבי). </a:t>
            </a:r>
            <a:r>
              <a:rPr lang="he-IL" sz="2000" b="1" dirty="0">
                <a:latin typeface="Tahoma" pitchFamily="34" charset="0"/>
                <a:cs typeface="Tahoma" pitchFamily="34" charset="0"/>
              </a:rPr>
              <a:t>גורמים אלה הופכים את החלבון </a:t>
            </a:r>
            <a:r>
              <a:rPr lang="he-IL" sz="2000" b="1" dirty="0">
                <a:solidFill>
                  <a:srgbClr val="FF0000"/>
                </a:solidFill>
                <a:latin typeface="Tahoma" pitchFamily="34" charset="0"/>
                <a:cs typeface="Tahoma" pitchFamily="34" charset="0"/>
              </a:rPr>
              <a:t>לבלתי פעיל. </a:t>
            </a:r>
          </a:p>
          <a:p>
            <a:pPr eaLnBrk="1" hangingPunct="1">
              <a:spcBef>
                <a:spcPct val="50000"/>
              </a:spcBef>
            </a:pPr>
            <a:r>
              <a:rPr lang="he-IL" sz="2000" b="1" dirty="0">
                <a:latin typeface="Tahoma" pitchFamily="34" charset="0"/>
                <a:cs typeface="Tahoma" pitchFamily="34" charset="0"/>
              </a:rPr>
              <a:t>תופעה זו נקראת </a:t>
            </a:r>
            <a:r>
              <a:rPr lang="he-IL" sz="2000" b="1" dirty="0" err="1">
                <a:solidFill>
                  <a:srgbClr val="FF0000"/>
                </a:solidFill>
                <a:latin typeface="Tahoma" pitchFamily="34" charset="0"/>
                <a:cs typeface="Tahoma" pitchFamily="34" charset="0"/>
              </a:rPr>
              <a:t>דֵנַטוּרָצְיָה</a:t>
            </a:r>
            <a:r>
              <a:rPr lang="he-IL" sz="2000" b="1" dirty="0">
                <a:solidFill>
                  <a:srgbClr val="FF0000"/>
                </a:solidFill>
                <a:latin typeface="Tahoma" pitchFamily="34" charset="0"/>
                <a:cs typeface="Tahoma" pitchFamily="34" charset="0"/>
              </a:rPr>
              <a:t> </a:t>
            </a:r>
            <a:r>
              <a:rPr lang="he-IL" sz="2000" b="1" dirty="0">
                <a:latin typeface="Tahoma" pitchFamily="34" charset="0"/>
                <a:cs typeface="Tahoma" pitchFamily="34" charset="0"/>
              </a:rPr>
              <a:t>של החלבון</a:t>
            </a:r>
            <a:r>
              <a:rPr lang="he-IL" sz="2000" b="1" dirty="0" smtClean="0">
                <a:latin typeface="Tahoma" pitchFamily="34" charset="0"/>
                <a:cs typeface="Tahoma" pitchFamily="34" charset="0"/>
              </a:rPr>
              <a:t>.</a:t>
            </a:r>
          </a:p>
          <a:p>
            <a:pPr>
              <a:spcBef>
                <a:spcPct val="50000"/>
              </a:spcBef>
            </a:pPr>
            <a:r>
              <a:rPr lang="he-IL" sz="2000" b="1" dirty="0">
                <a:latin typeface="Tahoma" pitchFamily="34" charset="0"/>
                <a:cs typeface="Tahoma" pitchFamily="34" charset="0"/>
              </a:rPr>
              <a:t>למבנה המרחבי יש חשיבות מכרעת בפעילות החלבון, ולכן שינויים במבנה המרחבי של החלבון עלולים לפגוע בפעילות החלבונים ולגרום נזק לתאים.</a:t>
            </a:r>
          </a:p>
          <a:p>
            <a:pPr eaLnBrk="1" hangingPunct="1">
              <a:spcBef>
                <a:spcPct val="50000"/>
              </a:spcBef>
            </a:pPr>
            <a:endParaRPr lang="en-US" sz="2000" b="1" dirty="0">
              <a:latin typeface="Tahoma" pitchFamily="34" charset="0"/>
              <a:cs typeface="Tahoma" pitchFamily="34" charset="0"/>
            </a:endParaRPr>
          </a:p>
        </p:txBody>
      </p:sp>
    </p:spTree>
    <p:extLst>
      <p:ext uri="{BB962C8B-B14F-4D97-AF65-F5344CB8AC3E}">
        <p14:creationId xmlns:p14="http://schemas.microsoft.com/office/powerpoint/2010/main" val="70681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28" descr="ch1_thou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29000"/>
            <a:ext cx="42672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29"/>
          <p:cNvSpPr txBox="1">
            <a:spLocks noChangeArrowheads="1"/>
          </p:cNvSpPr>
          <p:nvPr/>
        </p:nvSpPr>
        <p:spPr bwMode="auto">
          <a:xfrm>
            <a:off x="564704" y="3657600"/>
            <a:ext cx="1371600" cy="5810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sz="1600" b="1">
                <a:solidFill>
                  <a:schemeClr val="bg2"/>
                </a:solidFill>
                <a:cs typeface="Tahoma" pitchFamily="34" charset="0"/>
              </a:rPr>
              <a:t>שיער וציפורניים</a:t>
            </a:r>
            <a:endParaRPr lang="en-US" sz="1600" b="1">
              <a:solidFill>
                <a:schemeClr val="bg2"/>
              </a:solidFill>
              <a:cs typeface="Tahoma" pitchFamily="34" charset="0"/>
            </a:endParaRPr>
          </a:p>
        </p:txBody>
      </p:sp>
      <p:sp>
        <p:nvSpPr>
          <p:cNvPr id="5" name="Text Box 1030"/>
          <p:cNvSpPr txBox="1">
            <a:spLocks noChangeArrowheads="1"/>
          </p:cNvSpPr>
          <p:nvPr/>
        </p:nvSpPr>
        <p:spPr bwMode="auto">
          <a:xfrm>
            <a:off x="183704" y="4572000"/>
            <a:ext cx="1143000"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sz="2000" b="1">
                <a:solidFill>
                  <a:schemeClr val="bg2"/>
                </a:solidFill>
                <a:cs typeface="Tahoma" pitchFamily="34" charset="0"/>
              </a:rPr>
              <a:t>שרירים</a:t>
            </a:r>
            <a:endParaRPr lang="en-US" sz="2000" b="1">
              <a:solidFill>
                <a:schemeClr val="bg2"/>
              </a:solidFill>
              <a:cs typeface="Tahoma" pitchFamily="34" charset="0"/>
            </a:endParaRPr>
          </a:p>
        </p:txBody>
      </p:sp>
      <p:sp>
        <p:nvSpPr>
          <p:cNvPr id="6" name="Text Box 1031"/>
          <p:cNvSpPr txBox="1">
            <a:spLocks noChangeArrowheads="1"/>
          </p:cNvSpPr>
          <p:nvPr/>
        </p:nvSpPr>
        <p:spPr bwMode="auto">
          <a:xfrm>
            <a:off x="107504" y="5410200"/>
            <a:ext cx="1371600" cy="7302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sz="1400" b="1">
                <a:solidFill>
                  <a:schemeClr val="bg2"/>
                </a:solidFill>
                <a:cs typeface="Tahoma" pitchFamily="34" charset="0"/>
              </a:rPr>
              <a:t>שליחים כימיים (הורמונים)</a:t>
            </a:r>
            <a:endParaRPr lang="en-US" sz="1400" b="1">
              <a:solidFill>
                <a:schemeClr val="bg2"/>
              </a:solidFill>
              <a:cs typeface="Tahoma" pitchFamily="34" charset="0"/>
            </a:endParaRPr>
          </a:p>
        </p:txBody>
      </p:sp>
      <p:sp>
        <p:nvSpPr>
          <p:cNvPr id="7" name="Text Box 1032"/>
          <p:cNvSpPr txBox="1">
            <a:spLocks noChangeArrowheads="1"/>
          </p:cNvSpPr>
          <p:nvPr/>
        </p:nvSpPr>
        <p:spPr bwMode="auto">
          <a:xfrm>
            <a:off x="336104" y="6324600"/>
            <a:ext cx="1066800"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sz="1800" b="1">
                <a:solidFill>
                  <a:schemeClr val="bg2"/>
                </a:solidFill>
                <a:cs typeface="Tahoma" pitchFamily="34" charset="0"/>
              </a:rPr>
              <a:t>נוגדנים</a:t>
            </a:r>
            <a:endParaRPr lang="en-US" sz="1800" b="1">
              <a:solidFill>
                <a:schemeClr val="bg2"/>
              </a:solidFill>
              <a:cs typeface="Tahoma" pitchFamily="34" charset="0"/>
            </a:endParaRPr>
          </a:p>
        </p:txBody>
      </p:sp>
      <p:sp>
        <p:nvSpPr>
          <p:cNvPr id="8" name="Text Box 1033"/>
          <p:cNvSpPr txBox="1">
            <a:spLocks noChangeArrowheads="1"/>
          </p:cNvSpPr>
          <p:nvPr/>
        </p:nvSpPr>
        <p:spPr bwMode="auto">
          <a:xfrm>
            <a:off x="2241104" y="3581400"/>
            <a:ext cx="1371600" cy="7302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sz="1400" b="1">
                <a:solidFill>
                  <a:schemeClr val="bg2"/>
                </a:solidFill>
                <a:cs typeface="Tahoma" pitchFamily="34" charset="0"/>
              </a:rPr>
              <a:t>נושאי חמצן בתאי הדם האדומים</a:t>
            </a:r>
            <a:endParaRPr lang="en-US" sz="1400" b="1">
              <a:solidFill>
                <a:schemeClr val="bg2"/>
              </a:solidFill>
              <a:cs typeface="Tahoma" pitchFamily="34" charset="0"/>
            </a:endParaRPr>
          </a:p>
        </p:txBody>
      </p:sp>
      <p:sp>
        <p:nvSpPr>
          <p:cNvPr id="9" name="Text Box 1034"/>
          <p:cNvSpPr txBox="1">
            <a:spLocks noChangeArrowheads="1"/>
          </p:cNvSpPr>
          <p:nvPr/>
        </p:nvSpPr>
        <p:spPr bwMode="auto">
          <a:xfrm>
            <a:off x="2926904" y="4419600"/>
            <a:ext cx="1371600" cy="6397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sz="1200" b="1">
                <a:solidFill>
                  <a:schemeClr val="bg2"/>
                </a:solidFill>
                <a:cs typeface="Tahoma" pitchFamily="34" charset="0"/>
              </a:rPr>
              <a:t>יוצרי שערים ותעלות בקרומי תאים</a:t>
            </a:r>
            <a:endParaRPr lang="en-US" sz="1200" b="1">
              <a:solidFill>
                <a:schemeClr val="bg2"/>
              </a:solidFill>
              <a:cs typeface="Tahoma" pitchFamily="34" charset="0"/>
            </a:endParaRPr>
          </a:p>
        </p:txBody>
      </p:sp>
      <p:sp>
        <p:nvSpPr>
          <p:cNvPr id="10" name="Text Box 1035"/>
          <p:cNvSpPr txBox="1">
            <a:spLocks noChangeArrowheads="1"/>
          </p:cNvSpPr>
          <p:nvPr/>
        </p:nvSpPr>
        <p:spPr bwMode="auto">
          <a:xfrm>
            <a:off x="2926904" y="5410200"/>
            <a:ext cx="1143000"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sz="1800" b="1">
                <a:solidFill>
                  <a:schemeClr val="bg2"/>
                </a:solidFill>
                <a:cs typeface="Tahoma" pitchFamily="34" charset="0"/>
              </a:rPr>
              <a:t>אנזימים</a:t>
            </a:r>
            <a:endParaRPr lang="en-US" sz="1800" b="1">
              <a:solidFill>
                <a:schemeClr val="bg2"/>
              </a:solidFill>
              <a:cs typeface="Tahoma" pitchFamily="34" charset="0"/>
            </a:endParaRPr>
          </a:p>
        </p:txBody>
      </p:sp>
      <p:sp>
        <p:nvSpPr>
          <p:cNvPr id="11" name="Text Box 1036"/>
          <p:cNvSpPr txBox="1">
            <a:spLocks noChangeArrowheads="1"/>
          </p:cNvSpPr>
          <p:nvPr/>
        </p:nvSpPr>
        <p:spPr bwMode="auto">
          <a:xfrm>
            <a:off x="2698304" y="6172200"/>
            <a:ext cx="1371600" cy="7016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sz="1000" b="1">
                <a:solidFill>
                  <a:schemeClr val="bg2"/>
                </a:solidFill>
                <a:cs typeface="Tahoma" pitchFamily="34" charset="0"/>
              </a:rPr>
              <a:t>יוצרים מבנים המאפשרים לתאים ליצור חלבונים נוספים</a:t>
            </a:r>
            <a:endParaRPr lang="en-US" sz="1000" b="1">
              <a:solidFill>
                <a:schemeClr val="bg2"/>
              </a:solidFill>
              <a:cs typeface="Tahoma" pitchFamily="34" charset="0"/>
            </a:endParaRPr>
          </a:p>
        </p:txBody>
      </p:sp>
      <p:sp>
        <p:nvSpPr>
          <p:cNvPr id="12" name="Rectangle 3"/>
          <p:cNvSpPr>
            <a:spLocks noChangeArrowheads="1"/>
          </p:cNvSpPr>
          <p:nvPr/>
        </p:nvSpPr>
        <p:spPr bwMode="auto">
          <a:xfrm>
            <a:off x="-232120" y="629965"/>
            <a:ext cx="9196608" cy="3505200"/>
          </a:xfrm>
          <a:prstGeom prst="rect">
            <a:avLst/>
          </a:prstGeom>
          <a:noFill/>
          <a:ln w="9525">
            <a:noFill/>
            <a:miter lim="800000"/>
            <a:headEnd/>
            <a:tailEnd/>
          </a:ln>
          <a:effectLst/>
        </p:spPr>
        <p:txBody>
          <a:bodyPr/>
          <a:lstStyle/>
          <a:p>
            <a:pPr marL="342900" indent="-342900">
              <a:lnSpc>
                <a:spcPct val="90000"/>
              </a:lnSpc>
              <a:spcBef>
                <a:spcPct val="20000"/>
              </a:spcBef>
              <a:buClr>
                <a:schemeClr val="folHlink"/>
              </a:buClr>
              <a:buSzPct val="80000"/>
              <a:buFont typeface="Wingdings" pitchFamily="2" charset="2"/>
              <a:buChar char="n"/>
              <a:defRPr/>
            </a:pPr>
            <a:r>
              <a:rPr lang="he-IL" sz="2800" b="1" dirty="0">
                <a:solidFill>
                  <a:srgbClr val="FFCCFF"/>
                </a:solidFill>
                <a:effectLst>
                  <a:outerShdw blurRad="38100" dist="38100" dir="2700000" algn="tl">
                    <a:srgbClr val="000000"/>
                  </a:outerShdw>
                </a:effectLst>
                <a:latin typeface="Arial" charset="0"/>
                <a:cs typeface="Arial" charset="0"/>
              </a:rPr>
              <a:t>אנזימים- זרזים ביולוגיים</a:t>
            </a:r>
            <a:r>
              <a:rPr lang="he-IL" b="1" dirty="0">
                <a:effectLst>
                  <a:outerShdw blurRad="38100" dist="38100" dir="2700000" algn="tl">
                    <a:srgbClr val="FFFFFF"/>
                  </a:outerShdw>
                </a:effectLst>
                <a:latin typeface="Arial" charset="0"/>
                <a:cs typeface="Arial" charset="0"/>
              </a:rPr>
              <a:t>-  רוב התגובות הכימיות (בניה ופירוק) המתרחשות במערכות ביולוגיות </a:t>
            </a:r>
            <a:r>
              <a:rPr lang="he-IL" b="1" dirty="0" err="1">
                <a:effectLst>
                  <a:outerShdw blurRad="38100" dist="38100" dir="2700000" algn="tl">
                    <a:srgbClr val="FFFFFF"/>
                  </a:outerShdw>
                </a:effectLst>
                <a:latin typeface="Arial" charset="0"/>
                <a:cs typeface="Arial" charset="0"/>
              </a:rPr>
              <a:t>מוזורזות</a:t>
            </a:r>
            <a:r>
              <a:rPr lang="he-IL" b="1" dirty="0">
                <a:effectLst>
                  <a:outerShdw blurRad="38100" dist="38100" dir="2700000" algn="tl">
                    <a:srgbClr val="FFFFFF"/>
                  </a:outerShdw>
                </a:effectLst>
                <a:latin typeface="Arial" charset="0"/>
                <a:cs typeface="Arial" charset="0"/>
              </a:rPr>
              <a:t> על ידי אנזימים, אשר הם חלבונים.                            </a:t>
            </a:r>
          </a:p>
          <a:p>
            <a:pPr marL="342900" indent="-342900">
              <a:lnSpc>
                <a:spcPct val="90000"/>
              </a:lnSpc>
              <a:spcBef>
                <a:spcPct val="20000"/>
              </a:spcBef>
              <a:buClr>
                <a:schemeClr val="folHlink"/>
              </a:buClr>
              <a:buSzPct val="80000"/>
              <a:buFont typeface="Wingdings" pitchFamily="2" charset="2"/>
              <a:buNone/>
              <a:defRPr/>
            </a:pPr>
            <a:r>
              <a:rPr lang="he-IL" b="1" dirty="0">
                <a:effectLst>
                  <a:outerShdw blurRad="38100" dist="38100" dir="2700000" algn="tl">
                    <a:srgbClr val="FFFFFF"/>
                  </a:outerShdw>
                </a:effectLst>
                <a:latin typeface="Arial" charset="0"/>
                <a:cs typeface="Arial" charset="0"/>
              </a:rPr>
              <a:t>	האנזימים מזרזים את התגובות הכימיות לפחות פי מיליון.</a:t>
            </a:r>
          </a:p>
          <a:p>
            <a:pPr marL="342900" indent="-342900">
              <a:lnSpc>
                <a:spcPct val="90000"/>
              </a:lnSpc>
              <a:spcBef>
                <a:spcPct val="20000"/>
              </a:spcBef>
              <a:buClr>
                <a:schemeClr val="folHlink"/>
              </a:buClr>
              <a:buSzPct val="80000"/>
              <a:buFont typeface="Wingdings" pitchFamily="2" charset="2"/>
              <a:buChar char="n"/>
              <a:defRPr/>
            </a:pPr>
            <a:r>
              <a:rPr lang="he-IL" sz="2800" b="1" dirty="0">
                <a:solidFill>
                  <a:srgbClr val="FFCCFF"/>
                </a:solidFill>
                <a:effectLst>
                  <a:outerShdw blurRad="38100" dist="38100" dir="2700000" algn="tl">
                    <a:srgbClr val="000000"/>
                  </a:outerShdw>
                </a:effectLst>
                <a:latin typeface="Arial" charset="0"/>
                <a:cs typeface="Arial" charset="0"/>
              </a:rPr>
              <a:t>חלבונים מבניים</a:t>
            </a:r>
            <a:r>
              <a:rPr lang="he-IL" b="1" dirty="0">
                <a:effectLst>
                  <a:outerShdw blurRad="38100" dist="38100" dir="2700000" algn="tl">
                    <a:srgbClr val="FFFFFF"/>
                  </a:outerShdw>
                </a:effectLst>
                <a:latin typeface="Arial" charset="0"/>
                <a:cs typeface="Arial" charset="0"/>
              </a:rPr>
              <a:t>- חלבונים הממלאים תפקידים מבניים </a:t>
            </a:r>
            <a:r>
              <a:rPr lang="he-IL" b="1" dirty="0" smtClean="0">
                <a:effectLst>
                  <a:outerShdw blurRad="38100" dist="38100" dir="2700000" algn="tl">
                    <a:srgbClr val="FFFFFF"/>
                  </a:outerShdw>
                </a:effectLst>
                <a:latin typeface="Arial" charset="0"/>
                <a:cs typeface="Arial" charset="0"/>
              </a:rPr>
              <a:t>בתאים  –בניית תאים ואברונים.</a:t>
            </a:r>
          </a:p>
          <a:p>
            <a:pPr>
              <a:lnSpc>
                <a:spcPct val="90000"/>
              </a:lnSpc>
              <a:spcBef>
                <a:spcPct val="20000"/>
              </a:spcBef>
              <a:buClr>
                <a:schemeClr val="folHlink"/>
              </a:buClr>
              <a:buSzPct val="80000"/>
              <a:defRPr/>
            </a:pPr>
            <a:r>
              <a:rPr lang="he-IL" b="1" dirty="0">
                <a:effectLst>
                  <a:outerShdw blurRad="38100" dist="38100" dir="2700000" algn="tl">
                    <a:srgbClr val="FFFFFF"/>
                  </a:outerShdw>
                </a:effectLst>
                <a:latin typeface="Arial" charset="0"/>
                <a:cs typeface="Arial" charset="0"/>
              </a:rPr>
              <a:t> </a:t>
            </a:r>
            <a:r>
              <a:rPr lang="he-IL" b="1" dirty="0" smtClean="0">
                <a:effectLst>
                  <a:outerShdw blurRad="38100" dist="38100" dir="2700000" algn="tl">
                    <a:srgbClr val="FFFFFF"/>
                  </a:outerShdw>
                </a:effectLst>
                <a:latin typeface="Arial" charset="0"/>
                <a:cs typeface="Arial" charset="0"/>
              </a:rPr>
              <a:t>                                          לדג' החלבון </a:t>
            </a:r>
            <a:r>
              <a:rPr lang="he-IL" b="1" dirty="0" err="1" smtClean="0">
                <a:effectLst>
                  <a:outerShdw blurRad="38100" dist="38100" dir="2700000" algn="tl">
                    <a:srgbClr val="FFFFFF"/>
                  </a:outerShdw>
                </a:effectLst>
                <a:latin typeface="Arial" charset="0"/>
                <a:cs typeface="Arial" charset="0"/>
              </a:rPr>
              <a:t>קרטין</a:t>
            </a:r>
            <a:r>
              <a:rPr lang="he-IL" b="1" dirty="0" smtClean="0">
                <a:effectLst>
                  <a:outerShdw blurRad="38100" dist="38100" dir="2700000" algn="tl">
                    <a:srgbClr val="FFFFFF"/>
                  </a:outerShdw>
                </a:effectLst>
                <a:latin typeface="Arial" charset="0"/>
                <a:cs typeface="Arial" charset="0"/>
              </a:rPr>
              <a:t> בונה את השיער והציפורנים</a:t>
            </a:r>
            <a:endParaRPr lang="he-IL" b="1" dirty="0">
              <a:effectLst>
                <a:outerShdw blurRad="38100" dist="38100" dir="2700000" algn="tl">
                  <a:srgbClr val="FFFFFF"/>
                </a:outerShdw>
              </a:effectLst>
              <a:latin typeface="Arial" charset="0"/>
              <a:cs typeface="Arial" charset="0"/>
            </a:endParaRPr>
          </a:p>
          <a:p>
            <a:pPr marL="342900" indent="-342900">
              <a:lnSpc>
                <a:spcPct val="90000"/>
              </a:lnSpc>
              <a:spcBef>
                <a:spcPct val="20000"/>
              </a:spcBef>
              <a:buClr>
                <a:schemeClr val="folHlink"/>
              </a:buClr>
              <a:buSzPct val="80000"/>
              <a:buFont typeface="Wingdings" pitchFamily="2" charset="2"/>
              <a:buChar char="n"/>
              <a:defRPr/>
            </a:pPr>
            <a:r>
              <a:rPr lang="he-IL" sz="2800" b="1" dirty="0">
                <a:solidFill>
                  <a:srgbClr val="FFCCFF"/>
                </a:solidFill>
                <a:effectLst>
                  <a:outerShdw blurRad="38100" dist="38100" dir="2700000" algn="tl">
                    <a:srgbClr val="000000"/>
                  </a:outerShdw>
                </a:effectLst>
                <a:latin typeface="Arial" charset="0"/>
                <a:cs typeface="Arial" charset="0"/>
              </a:rPr>
              <a:t>חלבונים מווסתים</a:t>
            </a:r>
            <a:r>
              <a:rPr lang="he-IL" b="1" dirty="0">
                <a:effectLst>
                  <a:outerShdw blurRad="38100" dist="38100" dir="2700000" algn="tl">
                    <a:srgbClr val="FFFFFF"/>
                  </a:outerShdw>
                </a:effectLst>
                <a:latin typeface="Arial" charset="0"/>
                <a:cs typeface="Arial" charset="0"/>
              </a:rPr>
              <a:t>- חלבונים בעלי פעילות של בקרה על ביטויים של גנים </a:t>
            </a:r>
          </a:p>
          <a:p>
            <a:pPr marL="342900" indent="-342900">
              <a:lnSpc>
                <a:spcPct val="90000"/>
              </a:lnSpc>
              <a:spcBef>
                <a:spcPct val="20000"/>
              </a:spcBef>
              <a:buClr>
                <a:schemeClr val="folHlink"/>
              </a:buClr>
              <a:buSzPct val="80000"/>
              <a:buFont typeface="Wingdings" pitchFamily="2" charset="2"/>
              <a:buChar char="n"/>
              <a:defRPr/>
            </a:pPr>
            <a:r>
              <a:rPr lang="he-IL" sz="2800" b="1" dirty="0">
                <a:solidFill>
                  <a:srgbClr val="FFCCFF"/>
                </a:solidFill>
                <a:effectLst>
                  <a:outerShdw blurRad="38100" dist="38100" dir="2700000" algn="tl">
                    <a:srgbClr val="000000"/>
                  </a:outerShdw>
                </a:effectLst>
                <a:latin typeface="Arial" charset="0"/>
                <a:cs typeface="Arial" charset="0"/>
              </a:rPr>
              <a:t>חלבוני הובלה (</a:t>
            </a:r>
            <a:r>
              <a:rPr lang="en-US" sz="2800" b="1" dirty="0">
                <a:solidFill>
                  <a:srgbClr val="FFCCFF"/>
                </a:solidFill>
                <a:effectLst>
                  <a:outerShdw blurRad="38100" dist="38100" dir="2700000" algn="tl">
                    <a:srgbClr val="000000"/>
                  </a:outerShdw>
                </a:effectLst>
                <a:latin typeface="Arial" charset="0"/>
                <a:cs typeface="Arial" charset="0"/>
              </a:rPr>
              <a:t>transporters</a:t>
            </a:r>
            <a:r>
              <a:rPr lang="he-IL" sz="2800" b="1" dirty="0">
                <a:solidFill>
                  <a:srgbClr val="FFCCFF"/>
                </a:solidFill>
                <a:effectLst>
                  <a:outerShdw blurRad="38100" dist="38100" dir="2700000" algn="tl">
                    <a:srgbClr val="000000"/>
                  </a:outerShdw>
                </a:effectLst>
                <a:latin typeface="Arial" charset="0"/>
                <a:cs typeface="Arial" charset="0"/>
              </a:rPr>
              <a:t>)-</a:t>
            </a:r>
            <a:r>
              <a:rPr lang="he-IL" b="1" dirty="0">
                <a:solidFill>
                  <a:srgbClr val="FFCCFF"/>
                </a:solidFill>
                <a:effectLst>
                  <a:outerShdw blurRad="38100" dist="38100" dir="2700000" algn="tl">
                    <a:srgbClr val="000000"/>
                  </a:outerShdw>
                </a:effectLst>
                <a:latin typeface="Arial" charset="0"/>
                <a:cs typeface="Arial" charset="0"/>
              </a:rPr>
              <a:t> </a:t>
            </a:r>
            <a:r>
              <a:rPr lang="he-IL" b="1" dirty="0">
                <a:effectLst>
                  <a:outerShdw blurRad="38100" dist="38100" dir="2700000" algn="tl">
                    <a:srgbClr val="FFFFFF"/>
                  </a:outerShdw>
                </a:effectLst>
                <a:latin typeface="Arial" charset="0"/>
                <a:cs typeface="Arial" charset="0"/>
              </a:rPr>
              <a:t>חלבונים המסיעים בהעברת חומרים ממקום למקום (הובלה בכלי דם, הובלת חומרים מחוץ לתא ולתוך התא</a:t>
            </a:r>
            <a:r>
              <a:rPr lang="he-IL" b="1" dirty="0" smtClean="0">
                <a:effectLst>
                  <a:outerShdw blurRad="38100" dist="38100" dir="2700000" algn="tl">
                    <a:srgbClr val="FFFFFF"/>
                  </a:outerShdw>
                </a:effectLst>
                <a:latin typeface="Arial" charset="0"/>
                <a:cs typeface="Arial" charset="0"/>
              </a:rPr>
              <a:t>...).כגון: המוגלובין בתאי הדם האדומים</a:t>
            </a:r>
            <a:endParaRPr lang="he-IL" b="1" dirty="0">
              <a:effectLst>
                <a:outerShdw blurRad="38100" dist="38100" dir="2700000" algn="tl">
                  <a:srgbClr val="FFFFFF"/>
                </a:outerShdw>
              </a:effectLst>
              <a:latin typeface="Arial" charset="0"/>
              <a:cs typeface="Arial" charset="0"/>
            </a:endParaRPr>
          </a:p>
          <a:p>
            <a:pPr marL="342900" indent="-342900">
              <a:lnSpc>
                <a:spcPct val="90000"/>
              </a:lnSpc>
              <a:spcBef>
                <a:spcPct val="20000"/>
              </a:spcBef>
              <a:buClr>
                <a:schemeClr val="folHlink"/>
              </a:buClr>
              <a:buSzPct val="80000"/>
              <a:buFont typeface="Wingdings" pitchFamily="2" charset="2"/>
              <a:buNone/>
              <a:defRPr/>
            </a:pPr>
            <a:endParaRPr lang="en-US" b="1" dirty="0">
              <a:effectLst>
                <a:outerShdw blurRad="38100" dist="38100" dir="2700000" algn="tl">
                  <a:srgbClr val="FFFFFF"/>
                </a:outerShdw>
              </a:effectLst>
              <a:latin typeface="Arial" charset="0"/>
              <a:cs typeface="Arial" charset="0"/>
            </a:endParaRPr>
          </a:p>
        </p:txBody>
      </p:sp>
      <p:sp>
        <p:nvSpPr>
          <p:cNvPr id="14" name="כותרת 5"/>
          <p:cNvSpPr txBox="1">
            <a:spLocks/>
          </p:cNvSpPr>
          <p:nvPr/>
        </p:nvSpPr>
        <p:spPr>
          <a:xfrm>
            <a:off x="556864" y="188640"/>
            <a:ext cx="7772400" cy="441325"/>
          </a:xfrm>
          <a:prstGeom prst="rect">
            <a:avLst/>
          </a:prstGeom>
        </p:spPr>
        <p:txBody>
          <a:bodyPr vert="horz" anchor="b">
            <a:no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he-IL" sz="4000" b="1" dirty="0" smtClean="0">
                <a:solidFill>
                  <a:srgbClr val="FF0000"/>
                </a:solidFill>
                <a:latin typeface="Arial" pitchFamily="34" charset="0"/>
                <a:ea typeface="+mn-ea"/>
                <a:cs typeface="Arial" pitchFamily="34" charset="0"/>
              </a:rPr>
              <a:t>פעילות החלבונים בגוף</a:t>
            </a:r>
            <a:endParaRPr lang="he-IL" sz="4000" dirty="0" smtClean="0">
              <a:solidFill>
                <a:srgbClr val="FF0000"/>
              </a:solidFill>
              <a:latin typeface="Arial" pitchFamily="34" charset="0"/>
              <a:cs typeface="Arial" pitchFamily="34" charset="0"/>
            </a:endParaRPr>
          </a:p>
        </p:txBody>
      </p:sp>
      <p:sp>
        <p:nvSpPr>
          <p:cNvPr id="2" name="מלבן 1"/>
          <p:cNvSpPr/>
          <p:nvPr/>
        </p:nvSpPr>
        <p:spPr>
          <a:xfrm>
            <a:off x="4332140" y="3720397"/>
            <a:ext cx="4572000" cy="2012859"/>
          </a:xfrm>
          <a:prstGeom prst="rect">
            <a:avLst/>
          </a:prstGeom>
        </p:spPr>
        <p:txBody>
          <a:bodyPr>
            <a:spAutoFit/>
          </a:bodyPr>
          <a:lstStyle/>
          <a:p>
            <a:pPr marL="342900" indent="-342900">
              <a:spcBef>
                <a:spcPct val="20000"/>
              </a:spcBef>
              <a:buClr>
                <a:schemeClr val="folHlink"/>
              </a:buClr>
              <a:buSzPct val="80000"/>
              <a:buFont typeface="Wingdings" pitchFamily="2" charset="2"/>
              <a:buChar char="n"/>
              <a:defRPr/>
            </a:pPr>
            <a:r>
              <a:rPr lang="he-IL" sz="2400" b="1" dirty="0">
                <a:solidFill>
                  <a:srgbClr val="FF99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נוגדנים</a:t>
            </a:r>
            <a:r>
              <a:rPr lang="he-IL" b="1" dirty="0">
                <a:effectLst>
                  <a:outerShdw blurRad="38100" dist="38100" dir="2700000" algn="tl">
                    <a:srgbClr val="FFFFFF"/>
                  </a:outerShdw>
                </a:effectLst>
                <a:latin typeface="Arial" charset="0"/>
                <a:cs typeface="Arial" charset="0"/>
              </a:rPr>
              <a:t>-</a:t>
            </a:r>
            <a:r>
              <a:rPr lang="he-IL" dirty="0">
                <a:effectLst>
                  <a:outerShdw blurRad="38100" dist="38100" dir="2700000" algn="tl">
                    <a:srgbClr val="FFFFFF"/>
                  </a:outerShdw>
                </a:effectLst>
                <a:latin typeface="Arial" charset="0"/>
                <a:cs typeface="Arial" charset="0"/>
              </a:rPr>
              <a:t> </a:t>
            </a:r>
            <a:r>
              <a:rPr lang="he-IL" b="1" dirty="0">
                <a:effectLst>
                  <a:outerShdw blurRad="38100" dist="38100" dir="2700000" algn="tl">
                    <a:srgbClr val="FFFFFF"/>
                  </a:outerShdw>
                </a:effectLst>
                <a:latin typeface="Arial" charset="0"/>
                <a:cs typeface="Arial" charset="0"/>
              </a:rPr>
              <a:t>חלבונים המסייעים למערכת החיסון להתגונן בפני פולשים זרים כגון, חיידקים ווירוסים</a:t>
            </a:r>
            <a:r>
              <a:rPr lang="he-IL" dirty="0">
                <a:effectLst>
                  <a:outerShdw blurRad="38100" dist="38100" dir="2700000" algn="tl">
                    <a:srgbClr val="FFFFFF"/>
                  </a:outerShdw>
                </a:effectLst>
                <a:latin typeface="Arial" charset="0"/>
                <a:cs typeface="Arial" charset="0"/>
              </a:rPr>
              <a:t>. </a:t>
            </a:r>
            <a:r>
              <a:rPr lang="he-IL" b="1" dirty="0">
                <a:effectLst>
                  <a:outerShdw blurRad="38100" dist="38100" dir="2700000" algn="tl">
                    <a:srgbClr val="FFFFFF"/>
                  </a:outerShdw>
                </a:effectLst>
                <a:latin typeface="Arial" charset="0"/>
                <a:cs typeface="Arial" charset="0"/>
              </a:rPr>
              <a:t>  </a:t>
            </a:r>
          </a:p>
          <a:p>
            <a:pPr marL="342900" indent="-342900">
              <a:spcBef>
                <a:spcPct val="20000"/>
              </a:spcBef>
              <a:buClr>
                <a:schemeClr val="folHlink"/>
              </a:buClr>
              <a:buSzPct val="80000"/>
              <a:buFont typeface="Wingdings" pitchFamily="2" charset="2"/>
              <a:buChar char="n"/>
              <a:defRPr/>
            </a:pPr>
            <a:r>
              <a:rPr lang="he-IL" sz="2400" b="1" dirty="0">
                <a:solidFill>
                  <a:srgbClr val="FF99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שליחים</a:t>
            </a:r>
            <a:r>
              <a:rPr lang="he-IL" b="1" dirty="0">
                <a:effectLst>
                  <a:outerShdw blurRad="38100" dist="38100" dir="2700000" algn="tl">
                    <a:srgbClr val="FFFFFF"/>
                  </a:outerShdw>
                </a:effectLst>
                <a:latin typeface="Arial" charset="0"/>
                <a:cs typeface="Arial" charset="0"/>
              </a:rPr>
              <a:t>- חלבונים המעורבים בתקשורת בין תאים או בין יצורים חיים שונים. למשל, הורמונים </a:t>
            </a:r>
            <a:r>
              <a:rPr lang="he-IL" b="1" dirty="0" err="1">
                <a:effectLst>
                  <a:outerShdw blurRad="38100" dist="38100" dir="2700000" algn="tl">
                    <a:srgbClr val="FFFFFF"/>
                  </a:outerShdw>
                </a:effectLst>
                <a:latin typeface="Arial" charset="0"/>
                <a:cs typeface="Arial" charset="0"/>
              </a:rPr>
              <a:t>ופרומונים</a:t>
            </a:r>
            <a:r>
              <a:rPr lang="he-IL" dirty="0">
                <a:effectLst>
                  <a:outerShdw blurRad="38100" dist="38100" dir="2700000" algn="tl">
                    <a:srgbClr val="FFFFFF"/>
                  </a:outerShdw>
                </a:effectLst>
                <a:latin typeface="Arial" charset="0"/>
                <a:cs typeface="Arial" charset="0"/>
              </a:rPr>
              <a:t>.</a:t>
            </a:r>
          </a:p>
        </p:txBody>
      </p:sp>
      <p:sp>
        <p:nvSpPr>
          <p:cNvPr id="13" name="TextBox 12"/>
          <p:cNvSpPr txBox="1"/>
          <p:nvPr/>
        </p:nvSpPr>
        <p:spPr>
          <a:xfrm>
            <a:off x="4932040" y="6200608"/>
            <a:ext cx="3096344" cy="400110"/>
          </a:xfrm>
          <a:prstGeom prst="rect">
            <a:avLst/>
          </a:prstGeom>
          <a:noFill/>
        </p:spPr>
        <p:txBody>
          <a:bodyPr wrap="square" rtlCol="1">
            <a:spAutoFit/>
          </a:bodyPr>
          <a:lstStyle/>
          <a:p>
            <a:r>
              <a:rPr lang="he-IL" sz="2000" b="1" dirty="0" smtClean="0"/>
              <a:t>עמוד 94 שאלה 2</a:t>
            </a:r>
            <a:endParaRPr lang="he-IL" sz="2000" b="1" dirty="0"/>
          </a:p>
        </p:txBody>
      </p:sp>
    </p:spTree>
    <p:extLst>
      <p:ext uri="{BB962C8B-B14F-4D97-AF65-F5344CB8AC3E}">
        <p14:creationId xmlns:p14="http://schemas.microsoft.com/office/powerpoint/2010/main" val="132512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 calcmode="lin" valueType="num">
                                      <p:cBhvr additive="base">
                                        <p:cTn id="29"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 calcmode="lin" valueType="num">
                                      <p:cBhvr additive="base">
                                        <p:cTn id="3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e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342900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7" descr="fried-egg-stress-t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524000"/>
            <a:ext cx="4495800"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8"/>
          <p:cNvSpPr txBox="1">
            <a:spLocks noChangeArrowheads="1"/>
          </p:cNvSpPr>
          <p:nvPr/>
        </p:nvSpPr>
        <p:spPr bwMode="auto">
          <a:xfrm>
            <a:off x="1143000" y="54102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a:latin typeface="Tahoma" pitchFamily="34" charset="0"/>
                <a:cs typeface="Tahoma" pitchFamily="34" charset="0"/>
              </a:rPr>
              <a:t>חלבון ביצה שעבר דנטורציה בעקבות חימום</a:t>
            </a:r>
            <a:endParaRPr lang="en-US">
              <a:latin typeface="Tahoma" pitchFamily="34" charset="0"/>
              <a:cs typeface="Tahoma" pitchFamily="34" charset="0"/>
            </a:endParaRPr>
          </a:p>
        </p:txBody>
      </p:sp>
      <p:sp>
        <p:nvSpPr>
          <p:cNvPr id="2" name="TextBox 1"/>
          <p:cNvSpPr txBox="1"/>
          <p:nvPr/>
        </p:nvSpPr>
        <p:spPr>
          <a:xfrm>
            <a:off x="755576" y="6052066"/>
            <a:ext cx="7056784" cy="646331"/>
          </a:xfrm>
          <a:prstGeom prst="rect">
            <a:avLst/>
          </a:prstGeom>
          <a:noFill/>
        </p:spPr>
        <p:txBody>
          <a:bodyPr wrap="square" rtlCol="1">
            <a:spAutoFit/>
          </a:bodyPr>
          <a:lstStyle/>
          <a:p>
            <a:r>
              <a:rPr lang="he-IL" sz="3600" dirty="0" smtClean="0">
                <a:solidFill>
                  <a:srgbClr val="FF0000"/>
                </a:solidFill>
              </a:rPr>
              <a:t>האם ניתן להחזיר את  הביצה לקדמותה?</a:t>
            </a:r>
            <a:endParaRPr lang="he-IL" sz="3600" dirty="0">
              <a:solidFill>
                <a:srgbClr val="FF0000"/>
              </a:solidFill>
            </a:endParaRPr>
          </a:p>
        </p:txBody>
      </p:sp>
    </p:spTree>
    <p:extLst>
      <p:ext uri="{BB962C8B-B14F-4D97-AF65-F5344CB8AC3E}">
        <p14:creationId xmlns:p14="http://schemas.microsoft.com/office/powerpoint/2010/main" val="1374313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8F85A47-D327-4831-A994-374017FEF533}" type="slidenum">
              <a:rPr lang="he-IL" smtClean="0"/>
              <a:pPr fontAlgn="base">
                <a:spcBef>
                  <a:spcPct val="0"/>
                </a:spcBef>
                <a:spcAft>
                  <a:spcPct val="0"/>
                </a:spcAft>
                <a:defRPr/>
              </a:pPr>
              <a:t>31</a:t>
            </a:fld>
            <a:endParaRPr lang="he-IL" dirty="0" smtClean="0"/>
          </a:p>
        </p:txBody>
      </p:sp>
      <p:sp>
        <p:nvSpPr>
          <p:cNvPr id="64516"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err="1" smtClean="0">
                <a:solidFill>
                  <a:srgbClr val="FF6600"/>
                </a:solidFill>
              </a:rPr>
              <a:t>דנטורציה</a:t>
            </a:r>
            <a:r>
              <a:rPr lang="he-IL" altLang="he-IL" sz="1800" b="1" dirty="0" smtClean="0">
                <a:solidFill>
                  <a:srgbClr val="FF6600"/>
                </a:solidFill>
              </a:rPr>
              <a:t> במטבח</a:t>
            </a:r>
            <a:endParaRPr lang="he-IL" altLang="he-IL" sz="1800" dirty="0" smtClean="0"/>
          </a:p>
        </p:txBody>
      </p:sp>
      <p:sp>
        <p:nvSpPr>
          <p:cNvPr id="6" name="TextBox 5"/>
          <p:cNvSpPr txBox="1"/>
          <p:nvPr/>
        </p:nvSpPr>
        <p:spPr>
          <a:xfrm>
            <a:off x="755650" y="474663"/>
            <a:ext cx="8183563" cy="523220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a:t>
            </a:r>
            <a:endParaRPr lang="he-IL" b="1" dirty="0">
              <a:solidFill>
                <a:srgbClr val="1F497D"/>
              </a:solidFill>
              <a:latin typeface="Arial"/>
              <a:cs typeface="Arial"/>
            </a:endParaRPr>
          </a:p>
          <a:p>
            <a:pPr fontAlgn="auto">
              <a:spcBef>
                <a:spcPts val="0"/>
              </a:spcBef>
              <a:spcAft>
                <a:spcPts val="0"/>
              </a:spcAft>
              <a:defRPr/>
            </a:pPr>
            <a:r>
              <a:rPr lang="he-IL" sz="2000" b="1" dirty="0">
                <a:solidFill>
                  <a:srgbClr val="1F497D"/>
                </a:solidFill>
                <a:latin typeface="Arial"/>
                <a:cs typeface="Arial"/>
              </a:rPr>
              <a:t>א. כאשר חלבוני החלב עוברים </a:t>
            </a:r>
            <a:r>
              <a:rPr lang="he-IL" sz="2000" b="1" dirty="0" err="1">
                <a:solidFill>
                  <a:srgbClr val="1F497D"/>
                </a:solidFill>
                <a:latin typeface="Arial"/>
                <a:cs typeface="Arial"/>
              </a:rPr>
              <a:t>דנטורציה</a:t>
            </a:r>
            <a:r>
              <a:rPr lang="he-IL" sz="2000" b="1" dirty="0">
                <a:solidFill>
                  <a:srgbClr val="1F497D"/>
                </a:solidFill>
                <a:latin typeface="Arial"/>
                <a:cs typeface="Arial"/>
              </a:rPr>
              <a:t> הם נעשים לא-מסיסים </a:t>
            </a:r>
            <a:r>
              <a:rPr lang="he-IL" sz="2000" b="1" dirty="0">
                <a:solidFill>
                  <a:schemeClr val="tx2"/>
                </a:solidFill>
                <a:latin typeface="Arial"/>
                <a:cs typeface="Arial"/>
              </a:rPr>
              <a:t>ושוקעים בצורת גושים. לכן החלב נעשה סמיך ומוצק. בתמונות מתואר ניסוי שבו הוסיפו </a:t>
            </a:r>
            <a:r>
              <a:rPr lang="he-IL" sz="2000" b="1" dirty="0">
                <a:solidFill>
                  <a:srgbClr val="FF0000"/>
                </a:solidFill>
                <a:latin typeface="Arial"/>
                <a:cs typeface="Arial"/>
              </a:rPr>
              <a:t>מיץ לימון לחלב והוא נקרש</a:t>
            </a:r>
            <a:r>
              <a:rPr lang="he-IL" sz="2000" b="1" dirty="0">
                <a:solidFill>
                  <a:schemeClr val="tx2"/>
                </a:solidFill>
                <a:latin typeface="Arial"/>
                <a:cs typeface="Arial"/>
              </a:rPr>
              <a:t>. הסבירו את התהליך.</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sz="2000" b="1" dirty="0">
                <a:latin typeface="Arial"/>
                <a:cs typeface="Arial"/>
              </a:rPr>
              <a:t>ב. בישול ביצה טרייה גורם להפיכתה לביצה קשה. מה הדומה ומה השונה בין תהליך זה ובין </a:t>
            </a:r>
            <a:r>
              <a:rPr lang="he-IL" sz="2000" b="1" dirty="0" smtClean="0">
                <a:latin typeface="Arial"/>
                <a:cs typeface="Arial"/>
              </a:rPr>
              <a:t>תהליך </a:t>
            </a:r>
            <a:r>
              <a:rPr lang="he-IL" sz="2000" b="1" dirty="0">
                <a:latin typeface="Arial"/>
                <a:cs typeface="Arial"/>
              </a:rPr>
              <a:t>הקרשת החלב?</a:t>
            </a:r>
          </a:p>
        </p:txBody>
      </p:sp>
      <p:pic>
        <p:nvPicPr>
          <p:cNvPr id="6451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2133600"/>
            <a:ext cx="85344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תוצאת תמונה עבור בישול ביצ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75126"/>
            <a:ext cx="1979712" cy="148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271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CE46678-6841-4B39-B0B6-B7D245894B17}" type="slidenum">
              <a:rPr lang="he-IL" smtClean="0"/>
              <a:pPr fontAlgn="base">
                <a:spcBef>
                  <a:spcPct val="0"/>
                </a:spcBef>
                <a:spcAft>
                  <a:spcPct val="0"/>
                </a:spcAft>
                <a:defRPr/>
              </a:pPr>
              <a:t>32</a:t>
            </a:fld>
            <a:endParaRPr lang="he-IL" dirty="0" smtClean="0"/>
          </a:p>
        </p:txBody>
      </p:sp>
      <p:sp>
        <p:nvSpPr>
          <p:cNvPr id="65540"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6" name="TextBox 5"/>
          <p:cNvSpPr txBox="1"/>
          <p:nvPr/>
        </p:nvSpPr>
        <p:spPr>
          <a:xfrm>
            <a:off x="755650" y="44624"/>
            <a:ext cx="8183563" cy="42465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a:t>
            </a:r>
            <a:endParaRPr lang="he-IL" b="1"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א. כאשר חלבוני החלב </a:t>
            </a:r>
            <a:r>
              <a:rPr lang="he-IL" noProof="1">
                <a:solidFill>
                  <a:srgbClr val="1F497D"/>
                </a:solidFill>
                <a:latin typeface="Arial"/>
                <a:cs typeface="Arial"/>
              </a:rPr>
              <a:t>עוברים דנטורציה הם נעשים </a:t>
            </a:r>
            <a:r>
              <a:rPr lang="he-IL" dirty="0">
                <a:solidFill>
                  <a:schemeClr val="tx2"/>
                </a:solidFill>
                <a:latin typeface="Arial"/>
                <a:cs typeface="Arial"/>
              </a:rPr>
              <a:t>לא-מסיסים ושוקעים בצורת גושים. לכן החלב נעשה סמיך ומוצק. בתמונות מתואר ניסוי שבו הוסיפו מיץ לימון לחלב והוא נקרש. הסבירו את התהליך.</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ב. בישול ביצה טרייה גורם להפיכתה לביצה קשה. מה הדומה ומה השונה בין תהליך זה ובין </a:t>
            </a:r>
          </a:p>
          <a:p>
            <a:pPr fontAlgn="auto">
              <a:spcBef>
                <a:spcPts val="0"/>
              </a:spcBef>
              <a:spcAft>
                <a:spcPts val="0"/>
              </a:spcAft>
              <a:defRPr/>
            </a:pPr>
            <a:r>
              <a:rPr lang="he-IL" dirty="0">
                <a:solidFill>
                  <a:schemeClr val="tx2"/>
                </a:solidFill>
                <a:latin typeface="Arial"/>
                <a:cs typeface="Arial"/>
              </a:rPr>
              <a:t>   תהליך הקרשת החלב?</a:t>
            </a:r>
          </a:p>
          <a:p>
            <a:pPr fontAlgn="auto">
              <a:spcBef>
                <a:spcPts val="0"/>
              </a:spcBef>
              <a:spcAft>
                <a:spcPts val="0"/>
              </a:spcAft>
              <a:defRPr/>
            </a:pPr>
            <a:endParaRPr lang="he-IL" dirty="0">
              <a:solidFill>
                <a:srgbClr val="1F497D"/>
              </a:solidFill>
              <a:latin typeface="Arial"/>
              <a:cs typeface="Arial"/>
            </a:endParaRPr>
          </a:p>
        </p:txBody>
      </p:sp>
      <p:pic>
        <p:nvPicPr>
          <p:cNvPr id="6554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665" y="1270132"/>
            <a:ext cx="6165942" cy="179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p:nvPr/>
        </p:nvSpPr>
        <p:spPr>
          <a:xfrm>
            <a:off x="512303" y="3933056"/>
            <a:ext cx="8196262" cy="28083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sz="2400" b="1" dirty="0">
                <a:solidFill>
                  <a:prstClr val="black"/>
                </a:solidFill>
              </a:rPr>
              <a:t>תשובה:</a:t>
            </a:r>
          </a:p>
          <a:p>
            <a:pPr fontAlgn="auto">
              <a:spcBef>
                <a:spcPts val="0"/>
              </a:spcBef>
              <a:spcAft>
                <a:spcPts val="0"/>
              </a:spcAft>
              <a:defRPr/>
            </a:pPr>
            <a:r>
              <a:rPr lang="he-IL" sz="2400" b="1" dirty="0">
                <a:solidFill>
                  <a:prstClr val="black"/>
                </a:solidFill>
              </a:rPr>
              <a:t>א. הוספת מיץ הלימון יצרה </a:t>
            </a:r>
            <a:r>
              <a:rPr lang="he-IL" sz="2400" b="1" dirty="0">
                <a:solidFill>
                  <a:schemeClr val="tx1"/>
                </a:solidFill>
              </a:rPr>
              <a:t>סביבה חומצית בחלב (ה-</a:t>
            </a:r>
            <a:r>
              <a:rPr lang="en-US" sz="2400" b="1" dirty="0">
                <a:solidFill>
                  <a:schemeClr val="tx1"/>
                </a:solidFill>
              </a:rPr>
              <a:t>pH</a:t>
            </a:r>
            <a:r>
              <a:rPr lang="he-IL" sz="2400" b="1" dirty="0">
                <a:solidFill>
                  <a:schemeClr val="tx1"/>
                </a:solidFill>
              </a:rPr>
              <a:t> ירד), עקב כך עברו חלבוני </a:t>
            </a:r>
            <a:r>
              <a:rPr lang="he-IL" sz="2400" b="1" dirty="0" smtClean="0">
                <a:solidFill>
                  <a:schemeClr val="tx1"/>
                </a:solidFill>
              </a:rPr>
              <a:t>החלב </a:t>
            </a:r>
            <a:r>
              <a:rPr lang="he-IL" sz="2400" b="1" dirty="0">
                <a:solidFill>
                  <a:schemeClr val="tx1"/>
                </a:solidFill>
              </a:rPr>
              <a:t>דנטורציה. החלבונים העוברים דנטורציה אינם מסיסים במים ולכן נוצרים גושים בחלב.</a:t>
            </a:r>
          </a:p>
          <a:p>
            <a:pPr fontAlgn="auto">
              <a:spcBef>
                <a:spcPts val="0"/>
              </a:spcBef>
              <a:spcAft>
                <a:spcPts val="0"/>
              </a:spcAft>
              <a:defRPr/>
            </a:pPr>
            <a:r>
              <a:rPr lang="he-IL" sz="2400" b="1" dirty="0">
                <a:solidFill>
                  <a:schemeClr val="tx1"/>
                </a:solidFill>
              </a:rPr>
              <a:t>ב. הדומה בין שני התהליכים הוא שבשניהם עברו החלבונים </a:t>
            </a:r>
            <a:r>
              <a:rPr lang="he-IL" sz="2400" b="1" noProof="1">
                <a:solidFill>
                  <a:schemeClr val="tx1"/>
                </a:solidFill>
              </a:rPr>
              <a:t>דנטורציה. הגורם לדנטורציה  </a:t>
            </a:r>
            <a:r>
              <a:rPr lang="he-IL" sz="2400" b="1" dirty="0" smtClean="0">
                <a:solidFill>
                  <a:schemeClr val="tx1"/>
                </a:solidFill>
              </a:rPr>
              <a:t>שונה</a:t>
            </a:r>
            <a:r>
              <a:rPr lang="he-IL" sz="2400" b="1" dirty="0">
                <a:solidFill>
                  <a:schemeClr val="tx1"/>
                </a:solidFill>
              </a:rPr>
              <a:t>: במקרה של החלב, הגורם הוא השינוי </a:t>
            </a:r>
            <a:r>
              <a:rPr lang="he-IL" sz="2400" b="1" dirty="0">
                <a:solidFill>
                  <a:prstClr val="black"/>
                </a:solidFill>
              </a:rPr>
              <a:t>ב-</a:t>
            </a:r>
            <a:r>
              <a:rPr lang="en-US" sz="2400" b="1" dirty="0">
                <a:solidFill>
                  <a:prstClr val="black"/>
                </a:solidFill>
              </a:rPr>
              <a:t>pH</a:t>
            </a:r>
            <a:r>
              <a:rPr lang="he-IL" sz="2400" b="1" dirty="0">
                <a:solidFill>
                  <a:prstClr val="black"/>
                </a:solidFill>
              </a:rPr>
              <a:t> ואילו במקרה של הביצה </a:t>
            </a:r>
            <a:r>
              <a:rPr lang="he-IL" sz="2400" b="1" dirty="0">
                <a:solidFill>
                  <a:schemeClr val="tx1"/>
                </a:solidFill>
              </a:rPr>
              <a:t>הגורם הוא </a:t>
            </a:r>
            <a:r>
              <a:rPr lang="he-IL" sz="2400" b="1" dirty="0" smtClean="0">
                <a:solidFill>
                  <a:schemeClr val="tx1"/>
                </a:solidFill>
              </a:rPr>
              <a:t> </a:t>
            </a:r>
            <a:r>
              <a:rPr lang="he-IL" sz="2400" b="1" dirty="0">
                <a:solidFill>
                  <a:schemeClr val="tx1"/>
                </a:solidFill>
              </a:rPr>
              <a:t>הטמפרטורה הגבוהה.</a:t>
            </a:r>
          </a:p>
        </p:txBody>
      </p:sp>
    </p:spTree>
    <p:extLst>
      <p:ext uri="{BB962C8B-B14F-4D97-AF65-F5344CB8AC3E}">
        <p14:creationId xmlns:p14="http://schemas.microsoft.com/office/powerpoint/2010/main" val="2592512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44624"/>
            <a:ext cx="8892480" cy="1143000"/>
          </a:xfrm>
        </p:spPr>
        <p:txBody>
          <a:bodyPr>
            <a:noAutofit/>
          </a:bodyPr>
          <a:lstStyle/>
          <a:p>
            <a:pPr algn="ctr"/>
            <a:r>
              <a:rPr lang="he-IL" sz="4000" b="1" dirty="0" smtClean="0">
                <a:solidFill>
                  <a:srgbClr val="FF0000"/>
                </a:solidFill>
              </a:rPr>
              <a:t>ניסוי- השפעת </a:t>
            </a:r>
            <a:r>
              <a:rPr lang="he-IL" sz="4000" b="1" dirty="0">
                <a:solidFill>
                  <a:srgbClr val="FF0000"/>
                </a:solidFill>
              </a:rPr>
              <a:t>טמפרטורה </a:t>
            </a:r>
            <a:r>
              <a:rPr lang="he-IL" sz="4000" b="1" dirty="0" smtClean="0">
                <a:solidFill>
                  <a:srgbClr val="FF0000"/>
                </a:solidFill>
              </a:rPr>
              <a:t>ו–</a:t>
            </a:r>
            <a:r>
              <a:rPr lang="en-US" sz="4000" b="1" dirty="0" smtClean="0">
                <a:solidFill>
                  <a:srgbClr val="FF0000"/>
                </a:solidFill>
              </a:rPr>
              <a:t>PH</a:t>
            </a:r>
            <a:r>
              <a:rPr lang="he-IL" sz="4000" b="1" dirty="0" smtClean="0">
                <a:solidFill>
                  <a:srgbClr val="FF0000"/>
                </a:solidFill>
              </a:rPr>
              <a:t> </a:t>
            </a:r>
            <a:r>
              <a:rPr lang="he-IL" sz="4000" b="1" dirty="0">
                <a:solidFill>
                  <a:srgbClr val="FF0000"/>
                </a:solidFill>
              </a:rPr>
              <a:t>על </a:t>
            </a:r>
            <a:r>
              <a:rPr lang="he-IL" sz="4000" b="1" dirty="0" smtClean="0">
                <a:solidFill>
                  <a:srgbClr val="FF0000"/>
                </a:solidFill>
              </a:rPr>
              <a:t>חלבון </a:t>
            </a:r>
            <a:r>
              <a:rPr lang="he-IL" sz="1600" b="1" dirty="0" smtClean="0">
                <a:solidFill>
                  <a:srgbClr val="FF0000"/>
                </a:solidFill>
              </a:rPr>
              <a:t>(עמ' 98) </a:t>
            </a:r>
            <a:r>
              <a:rPr lang="he-IL" sz="4000" b="1" dirty="0">
                <a:solidFill>
                  <a:srgbClr val="FF0000"/>
                </a:solidFill>
              </a:rPr>
              <a:t/>
            </a:r>
            <a:br>
              <a:rPr lang="he-IL" sz="4000" b="1" dirty="0">
                <a:solidFill>
                  <a:srgbClr val="FF0000"/>
                </a:solidFill>
              </a:rPr>
            </a:br>
            <a:endParaRPr lang="he-IL" sz="4000" b="1" dirty="0">
              <a:solidFill>
                <a:srgbClr val="FF0000"/>
              </a:solidFill>
            </a:endParaRPr>
          </a:p>
        </p:txBody>
      </p:sp>
      <p:sp>
        <p:nvSpPr>
          <p:cNvPr id="4" name="מלבן 3"/>
          <p:cNvSpPr/>
          <p:nvPr/>
        </p:nvSpPr>
        <p:spPr>
          <a:xfrm>
            <a:off x="-245132" y="548680"/>
            <a:ext cx="9361040" cy="461665"/>
          </a:xfrm>
          <a:prstGeom prst="rect">
            <a:avLst/>
          </a:prstGeom>
        </p:spPr>
        <p:txBody>
          <a:bodyPr wrap="square">
            <a:spAutoFit/>
          </a:bodyPr>
          <a:lstStyle/>
          <a:p>
            <a:r>
              <a:rPr lang="he-IL" sz="2400" b="1" dirty="0">
                <a:solidFill>
                  <a:srgbClr val="FF0000"/>
                </a:solidFill>
              </a:rPr>
              <a:t>מטרת הניסוי: </a:t>
            </a:r>
            <a:r>
              <a:rPr lang="he-IL" sz="2400" b="1" dirty="0"/>
              <a:t>לבדוק את ההשפעה של טמפרטורה ו–</a:t>
            </a:r>
            <a:r>
              <a:rPr lang="en-US" sz="2400" b="1" dirty="0"/>
              <a:t>pH </a:t>
            </a:r>
            <a:r>
              <a:rPr lang="he-IL" sz="2400" b="1" dirty="0"/>
              <a:t>על </a:t>
            </a:r>
            <a:r>
              <a:rPr lang="he-IL" sz="2400" b="1" dirty="0" smtClean="0"/>
              <a:t>חלבון </a:t>
            </a:r>
            <a:r>
              <a:rPr lang="he-IL" sz="2400" b="1" dirty="0"/>
              <a:t>ביצה (</a:t>
            </a:r>
            <a:r>
              <a:rPr lang="he-IL" sz="2400" b="1" dirty="0" smtClean="0"/>
              <a:t>אלבומין).</a:t>
            </a:r>
            <a:endParaRPr lang="he-IL" sz="24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927" y="1154361"/>
            <a:ext cx="568863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4361"/>
            <a:ext cx="3020169" cy="198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850215" y="2564904"/>
            <a:ext cx="3096344" cy="461665"/>
          </a:xfrm>
          <a:prstGeom prst="rect">
            <a:avLst/>
          </a:prstGeom>
          <a:noFill/>
        </p:spPr>
        <p:txBody>
          <a:bodyPr wrap="square" rtlCol="1">
            <a:spAutoFit/>
          </a:bodyPr>
          <a:lstStyle/>
          <a:p>
            <a:r>
              <a:rPr lang="he-IL" sz="2400" b="1" dirty="0" smtClean="0">
                <a:solidFill>
                  <a:srgbClr val="FF0000"/>
                </a:solidFill>
              </a:rPr>
              <a:t>מהלך הניסוי:</a:t>
            </a:r>
            <a:endParaRPr lang="he-IL" sz="2400" b="1" dirty="0">
              <a:solidFill>
                <a:srgbClr val="FF0000"/>
              </a:solidFill>
            </a:endParaRPr>
          </a:p>
        </p:txBody>
      </p:sp>
      <p:sp>
        <p:nvSpPr>
          <p:cNvPr id="6" name="מלבן 5"/>
          <p:cNvSpPr/>
          <p:nvPr/>
        </p:nvSpPr>
        <p:spPr>
          <a:xfrm>
            <a:off x="35497" y="3027724"/>
            <a:ext cx="9073007" cy="3785652"/>
          </a:xfrm>
          <a:prstGeom prst="rect">
            <a:avLst/>
          </a:prstGeom>
          <a:solidFill>
            <a:schemeClr val="bg2"/>
          </a:solidFill>
        </p:spPr>
        <p:txBody>
          <a:bodyPr wrap="square">
            <a:spAutoFit/>
          </a:bodyPr>
          <a:lstStyle/>
          <a:p>
            <a:r>
              <a:rPr lang="he-IL" sz="2000" b="1" dirty="0">
                <a:solidFill>
                  <a:srgbClr val="FF0000"/>
                </a:solidFill>
              </a:rPr>
              <a:t>חלק א – השפעת טמפרטורה על חלבון </a:t>
            </a:r>
          </a:p>
          <a:p>
            <a:r>
              <a:rPr lang="he-IL" sz="2000" b="1" dirty="0"/>
              <a:t>א. סמנו את המבחנות במספרים 1-5.</a:t>
            </a:r>
          </a:p>
          <a:p>
            <a:r>
              <a:rPr lang="he-IL" sz="2000" b="1" dirty="0"/>
              <a:t>ב. חלקו בעזרת טפטפת את החלבון ל–5 המבחנות. ודאו </a:t>
            </a:r>
            <a:r>
              <a:rPr lang="he-IL" sz="2000" b="1" dirty="0" smtClean="0"/>
              <a:t>שתהיה </a:t>
            </a:r>
            <a:r>
              <a:rPr lang="he-IL" sz="2000" b="1" dirty="0"/>
              <a:t>כמות שווה בכל מבחנה (כמות של רבע מבחנה </a:t>
            </a:r>
            <a:r>
              <a:rPr lang="he-IL" sz="2000" b="1" dirty="0" smtClean="0"/>
              <a:t>מספיקה </a:t>
            </a:r>
            <a:r>
              <a:rPr lang="he-IL" sz="2000" b="1" dirty="0"/>
              <a:t>לביצוע </a:t>
            </a:r>
            <a:r>
              <a:rPr lang="he-IL" sz="2000" b="1" dirty="0" smtClean="0"/>
              <a:t>הניסוי).</a:t>
            </a:r>
            <a:endParaRPr lang="he-IL" sz="2000" b="1" dirty="0"/>
          </a:p>
          <a:p>
            <a:r>
              <a:rPr lang="he-IL" sz="2000" b="1" dirty="0"/>
              <a:t>ג. טבלו באמצעות המלקטת את נייר ה–</a:t>
            </a:r>
            <a:r>
              <a:rPr lang="en-US" sz="2000" b="1" dirty="0"/>
              <a:t>pH </a:t>
            </a:r>
            <a:r>
              <a:rPr lang="he-IL" sz="2000" b="1" dirty="0"/>
              <a:t>בחלבון </a:t>
            </a:r>
            <a:r>
              <a:rPr lang="he-IL" sz="2000" b="1" dirty="0" smtClean="0"/>
              <a:t>שבמבחנה </a:t>
            </a:r>
            <a:r>
              <a:rPr lang="he-IL" sz="2000" b="1" dirty="0"/>
              <a:t>‏5 ומדדו את ה–</a:t>
            </a:r>
            <a:r>
              <a:rPr lang="en-US" sz="2000" b="1" dirty="0"/>
              <a:t>pH </a:t>
            </a:r>
            <a:r>
              <a:rPr lang="he-IL" sz="2000" b="1" dirty="0"/>
              <a:t>שלו. הניחו את המבחנה בצד. </a:t>
            </a:r>
          </a:p>
          <a:p>
            <a:r>
              <a:rPr lang="he-IL" sz="2000" b="1" dirty="0"/>
              <a:t>ד. החזיקו את מבחנה ‏1 באמצעות האטב וטבלו בחלבון את מד הטמפרטורה. הכניסו את המבחנה </a:t>
            </a:r>
            <a:r>
              <a:rPr lang="he-IL" sz="2000" b="1" dirty="0" smtClean="0"/>
              <a:t>עם </a:t>
            </a:r>
            <a:r>
              <a:rPr lang="he-IL" sz="2000" b="1" dirty="0"/>
              <a:t>החלבון לכוס עם המים הרותחים והפעילו את שעון העצר. רשמו את הטמפרטורה בכל ‏10 </a:t>
            </a:r>
            <a:r>
              <a:rPr lang="he-IL" sz="2000" b="1" dirty="0" smtClean="0"/>
              <a:t>שניות</a:t>
            </a:r>
            <a:r>
              <a:rPr lang="he-IL" sz="2000" b="1" dirty="0"/>
              <a:t>, ועקבו בו–בזמן אחר השינויים בצורת החלבון ובמרקם שלו. רשמו תצפיות מפורטות. </a:t>
            </a:r>
          </a:p>
          <a:p>
            <a:r>
              <a:rPr lang="he-IL" sz="2000" b="1" dirty="0"/>
              <a:t>ה. טבלו במבחנה ‏2 מד טמפרטורה. הכניסו את המבחנה לכוס עם מי הקרח והפעילו את שעון העצר. </a:t>
            </a:r>
          </a:p>
          <a:p>
            <a:r>
              <a:rPr lang="he-IL" sz="2000" b="1" dirty="0"/>
              <a:t>רשמו את הטמפרטורה בכל ‏10 שניות במשך כדקה, ועקבו בו–בזמן אחר השינויים בצורת החלבון </a:t>
            </a:r>
          </a:p>
          <a:p>
            <a:r>
              <a:rPr lang="he-IL" sz="2000" b="1" dirty="0"/>
              <a:t>ובמרקם שלו. רשמו תצפיות מפורטות. </a:t>
            </a:r>
          </a:p>
        </p:txBody>
      </p:sp>
    </p:spTree>
    <p:extLst>
      <p:ext uri="{BB962C8B-B14F-4D97-AF65-F5344CB8AC3E}">
        <p14:creationId xmlns:p14="http://schemas.microsoft.com/office/powerpoint/2010/main" val="3896224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0" y="44624"/>
            <a:ext cx="8892480" cy="1143000"/>
          </a:xfrm>
          <a:prstGeom prst="rect">
            <a:avLst/>
          </a:prstGeom>
        </p:spPr>
        <p:txBody>
          <a:bodyPr>
            <a:no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a:r>
              <a:rPr lang="he-IL" sz="4000" b="1" smtClean="0">
                <a:solidFill>
                  <a:srgbClr val="FF0000"/>
                </a:solidFill>
              </a:rPr>
              <a:t>ניסוי- השפעת טמפרטורה ו–</a:t>
            </a:r>
            <a:r>
              <a:rPr lang="en-US" sz="4000" b="1" smtClean="0">
                <a:solidFill>
                  <a:srgbClr val="FF0000"/>
                </a:solidFill>
              </a:rPr>
              <a:t>PH</a:t>
            </a:r>
            <a:r>
              <a:rPr lang="he-IL" sz="4000" b="1" smtClean="0">
                <a:solidFill>
                  <a:srgbClr val="FF0000"/>
                </a:solidFill>
              </a:rPr>
              <a:t> על חלבון </a:t>
            </a:r>
            <a:r>
              <a:rPr lang="he-IL" sz="1600" b="1" smtClean="0">
                <a:solidFill>
                  <a:srgbClr val="FF0000"/>
                </a:solidFill>
              </a:rPr>
              <a:t>(עמ' 98) </a:t>
            </a:r>
            <a:r>
              <a:rPr lang="he-IL" sz="4000" b="1" smtClean="0">
                <a:solidFill>
                  <a:srgbClr val="FF0000"/>
                </a:solidFill>
              </a:rPr>
              <a:t/>
            </a:r>
            <a:br>
              <a:rPr lang="he-IL" sz="4000" b="1" smtClean="0">
                <a:solidFill>
                  <a:srgbClr val="FF0000"/>
                </a:solidFill>
              </a:rPr>
            </a:br>
            <a:endParaRPr lang="he-IL" sz="4000" b="1" dirty="0">
              <a:solidFill>
                <a:srgbClr val="FF0000"/>
              </a:solidFill>
            </a:endParaRPr>
          </a:p>
        </p:txBody>
      </p:sp>
      <p:sp>
        <p:nvSpPr>
          <p:cNvPr id="3" name="מלבן 2"/>
          <p:cNvSpPr/>
          <p:nvPr/>
        </p:nvSpPr>
        <p:spPr>
          <a:xfrm>
            <a:off x="0" y="827040"/>
            <a:ext cx="8640960" cy="4893647"/>
          </a:xfrm>
          <a:prstGeom prst="rect">
            <a:avLst/>
          </a:prstGeom>
        </p:spPr>
        <p:txBody>
          <a:bodyPr wrap="square">
            <a:spAutoFit/>
          </a:bodyPr>
          <a:lstStyle/>
          <a:p>
            <a:r>
              <a:rPr lang="he-IL" sz="2400" b="1" u="sng" dirty="0">
                <a:solidFill>
                  <a:srgbClr val="FF0000"/>
                </a:solidFill>
              </a:rPr>
              <a:t>חלק ב – השפעת ה - </a:t>
            </a:r>
            <a:r>
              <a:rPr lang="he-IL" sz="2400" b="1" u="sng" dirty="0" smtClean="0">
                <a:solidFill>
                  <a:srgbClr val="FF0000"/>
                </a:solidFill>
              </a:rPr>
              <a:t>‏</a:t>
            </a:r>
            <a:r>
              <a:rPr lang="en-US" sz="2400" b="1" u="sng" dirty="0" smtClean="0">
                <a:solidFill>
                  <a:srgbClr val="FF0000"/>
                </a:solidFill>
              </a:rPr>
              <a:t> pH </a:t>
            </a:r>
            <a:r>
              <a:rPr lang="he-IL" sz="2400" b="1" u="sng" dirty="0">
                <a:solidFill>
                  <a:srgbClr val="FF0000"/>
                </a:solidFill>
              </a:rPr>
              <a:t>על חלבון </a:t>
            </a:r>
          </a:p>
          <a:p>
            <a:r>
              <a:rPr lang="he-IL" sz="2400" b="1" dirty="0"/>
              <a:t>א. לבשו כפפות. טפטפו למבחנה ‏3 טיפה אחר טיפה של </a:t>
            </a:r>
            <a:r>
              <a:rPr lang="he-IL" sz="2400" b="1" dirty="0" smtClean="0"/>
              <a:t>חומצת </a:t>
            </a:r>
            <a:r>
              <a:rPr lang="he-IL" sz="2400" b="1" dirty="0"/>
              <a:t>מלח עד שיחול שינוי במרקם של החלבון. עקבו </a:t>
            </a:r>
            <a:r>
              <a:rPr lang="he-IL" sz="2400" b="1" dirty="0" smtClean="0"/>
              <a:t>אחר </a:t>
            </a:r>
            <a:r>
              <a:rPr lang="he-IL" sz="2400" b="1" dirty="0"/>
              <a:t>השינויים ורשמו תצפיות מפורטות. בדקו את </a:t>
            </a:r>
            <a:r>
              <a:rPr lang="he-IL" sz="2400" b="1" dirty="0" smtClean="0"/>
              <a:t>ה–</a:t>
            </a:r>
            <a:r>
              <a:rPr lang="en-US" sz="2400" b="1" dirty="0"/>
              <a:t>pH </a:t>
            </a:r>
            <a:r>
              <a:rPr lang="he-IL" sz="2400" b="1" dirty="0"/>
              <a:t>של החלבון לאחר שחל שינוי במרקם שלו. </a:t>
            </a:r>
          </a:p>
          <a:p>
            <a:endParaRPr lang="he-IL" sz="2400" b="1" dirty="0"/>
          </a:p>
          <a:p>
            <a:r>
              <a:rPr lang="he-IL" sz="2400" b="1" dirty="0"/>
              <a:t>ב. טפטפו למבחנה ‏4 טיפה אחר טיפה של תמיסה של </a:t>
            </a:r>
            <a:r>
              <a:rPr lang="he-IL" sz="2400" b="1" dirty="0" smtClean="0"/>
              <a:t>בסיס </a:t>
            </a:r>
            <a:r>
              <a:rPr lang="he-IL" sz="2400" b="1" dirty="0"/>
              <a:t>הנתרן, עד שיחול שינוי במרקם של החלבון. </a:t>
            </a:r>
            <a:r>
              <a:rPr lang="he-IL" sz="2400" b="1" dirty="0" smtClean="0"/>
              <a:t>עקבו </a:t>
            </a:r>
            <a:r>
              <a:rPr lang="he-IL" sz="2400" b="1" dirty="0"/>
              <a:t>אחר שינויים ורשמו תצפיות מפורטות. בדקו את </a:t>
            </a:r>
            <a:r>
              <a:rPr lang="he-IL" sz="2400" b="1" dirty="0" smtClean="0"/>
              <a:t>ה–</a:t>
            </a:r>
            <a:r>
              <a:rPr lang="en-US" sz="2400" b="1" dirty="0"/>
              <a:t>pH </a:t>
            </a:r>
            <a:r>
              <a:rPr lang="he-IL" sz="2400" b="1" dirty="0"/>
              <a:t>של החלבון לאחר שחל שינוי במרקם שלו. </a:t>
            </a:r>
            <a:endParaRPr lang="he-IL" sz="2400" b="1" dirty="0" smtClean="0"/>
          </a:p>
          <a:p>
            <a:endParaRPr lang="he-IL" sz="2400" b="1" dirty="0"/>
          </a:p>
          <a:p>
            <a:r>
              <a:rPr lang="he-IL" sz="2400" b="1" u="sng" dirty="0">
                <a:solidFill>
                  <a:srgbClr val="FF0000"/>
                </a:solidFill>
              </a:rPr>
              <a:t>תוצאות</a:t>
            </a:r>
            <a:r>
              <a:rPr lang="he-IL" sz="2400" b="1" dirty="0"/>
              <a:t>: </a:t>
            </a:r>
          </a:p>
          <a:p>
            <a:r>
              <a:rPr lang="he-IL" sz="2400" b="1" dirty="0"/>
              <a:t>א. הכינו טבלה לרישום התוצאות. עבור כל מבחנה המכילה חלבון, רשמו איזה טיפול עבר החלבון </a:t>
            </a:r>
            <a:r>
              <a:rPr lang="he-IL" sz="2400" b="1" dirty="0" smtClean="0"/>
              <a:t>ומהן </a:t>
            </a:r>
            <a:r>
              <a:rPr lang="he-IL" sz="2400" b="1" dirty="0"/>
              <a:t>תוצאות התצפיות והמדידות שביצעתם. </a:t>
            </a:r>
          </a:p>
          <a:p>
            <a:r>
              <a:rPr lang="he-IL" sz="2400" b="1" dirty="0"/>
              <a:t>ב. באילו תנאי טמפרטורה ו–</a:t>
            </a:r>
            <a:r>
              <a:rPr lang="en-US" sz="2400" b="1" dirty="0"/>
              <a:t>pH </a:t>
            </a:r>
            <a:r>
              <a:rPr lang="he-IL" sz="2400" b="1" dirty="0"/>
              <a:t>נהרס המבנה המרחבי של </a:t>
            </a:r>
            <a:r>
              <a:rPr lang="he-IL" sz="2400" b="1" dirty="0" smtClean="0"/>
              <a:t>החלבון</a:t>
            </a:r>
            <a:endParaRPr lang="he-IL" sz="2400" b="1" dirty="0"/>
          </a:p>
        </p:txBody>
      </p:sp>
      <p:sp>
        <p:nvSpPr>
          <p:cNvPr id="4" name="TextBox 3"/>
          <p:cNvSpPr txBox="1"/>
          <p:nvPr/>
        </p:nvSpPr>
        <p:spPr>
          <a:xfrm>
            <a:off x="1043608" y="6093296"/>
            <a:ext cx="4680520" cy="461665"/>
          </a:xfrm>
          <a:prstGeom prst="rect">
            <a:avLst/>
          </a:prstGeom>
          <a:noFill/>
        </p:spPr>
        <p:txBody>
          <a:bodyPr wrap="square" rtlCol="1">
            <a:spAutoFit/>
          </a:bodyPr>
          <a:lstStyle/>
          <a:p>
            <a:r>
              <a:rPr lang="he-IL" sz="2400" b="1" dirty="0" smtClean="0"/>
              <a:t>עמוד 99 –מסקנות, שאלות 1 עד 6</a:t>
            </a:r>
            <a:endParaRPr lang="he-IL" sz="2400" b="1" dirty="0"/>
          </a:p>
        </p:txBody>
      </p:sp>
    </p:spTree>
    <p:extLst>
      <p:ext uri="{BB962C8B-B14F-4D97-AF65-F5344CB8AC3E}">
        <p14:creationId xmlns:p14="http://schemas.microsoft.com/office/powerpoint/2010/main" val="1092505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D5BE54A-883D-4E21-ACD9-BECF6393EF08}" type="slidenum">
              <a:rPr lang="he-IL" smtClean="0"/>
              <a:pPr fontAlgn="base">
                <a:spcBef>
                  <a:spcPct val="0"/>
                </a:spcBef>
                <a:spcAft>
                  <a:spcPct val="0"/>
                </a:spcAft>
                <a:defRPr/>
              </a:pPr>
              <a:t>35</a:t>
            </a:fld>
            <a:endParaRPr lang="he-IL" dirty="0" smtClean="0"/>
          </a:p>
        </p:txBody>
      </p:sp>
      <p:sp>
        <p:nvSpPr>
          <p:cNvPr id="67588"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שאלה : </a:t>
            </a:r>
            <a:r>
              <a:rPr lang="he-IL" altLang="he-IL" sz="1800" b="1" dirty="0" err="1" smtClean="0">
                <a:solidFill>
                  <a:srgbClr val="FF6600"/>
                </a:solidFill>
              </a:rPr>
              <a:t>דנטורציה</a:t>
            </a:r>
            <a:r>
              <a:rPr lang="he-IL" altLang="he-IL" sz="1800" b="1" dirty="0" smtClean="0">
                <a:solidFill>
                  <a:srgbClr val="FF6600"/>
                </a:solidFill>
              </a:rPr>
              <a:t> במספרה</a:t>
            </a:r>
            <a:endParaRPr lang="he-IL" altLang="he-IL" sz="1800" dirty="0" smtClean="0"/>
          </a:p>
        </p:txBody>
      </p:sp>
      <p:sp>
        <p:nvSpPr>
          <p:cNvPr id="6" name="TextBox 5"/>
          <p:cNvSpPr txBox="1"/>
          <p:nvPr/>
        </p:nvSpPr>
        <p:spPr>
          <a:xfrm>
            <a:off x="369888" y="260648"/>
            <a:ext cx="8183562" cy="193899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2400" b="1" dirty="0">
                <a:solidFill>
                  <a:srgbClr val="1F497D"/>
                </a:solidFill>
                <a:latin typeface="Arial"/>
                <a:cs typeface="Arial"/>
              </a:rPr>
              <a:t>שאלה </a:t>
            </a:r>
            <a:r>
              <a:rPr lang="he-IL" sz="2400" b="1" dirty="0" smtClean="0">
                <a:solidFill>
                  <a:srgbClr val="1F497D"/>
                </a:solidFill>
                <a:latin typeface="Arial"/>
                <a:cs typeface="Arial"/>
              </a:rPr>
              <a:t>:</a:t>
            </a:r>
            <a:endParaRPr lang="he-IL" sz="2400" b="1" dirty="0">
              <a:solidFill>
                <a:srgbClr val="1F497D"/>
              </a:solidFill>
              <a:latin typeface="Arial"/>
              <a:cs typeface="Arial"/>
            </a:endParaRPr>
          </a:p>
          <a:p>
            <a:pPr fontAlgn="auto">
              <a:spcBef>
                <a:spcPts val="0"/>
              </a:spcBef>
              <a:spcAft>
                <a:spcPts val="0"/>
              </a:spcAft>
              <a:defRPr/>
            </a:pPr>
            <a:r>
              <a:rPr lang="he-IL" sz="2400" dirty="0">
                <a:solidFill>
                  <a:srgbClr val="1F497D"/>
                </a:solidFill>
                <a:latin typeface="Arial"/>
                <a:cs typeface="Arial"/>
              </a:rPr>
              <a:t>השׂער בנוי מחלבונים. אפשר ל"יישר" </a:t>
            </a:r>
            <a:r>
              <a:rPr lang="he-IL" sz="2400" dirty="0">
                <a:solidFill>
                  <a:schemeClr val="tx2"/>
                </a:solidFill>
                <a:latin typeface="Arial"/>
                <a:cs typeface="Arial"/>
              </a:rPr>
              <a:t>שׂער מתולתל בעזרת זרם אוויר </a:t>
            </a:r>
            <a:r>
              <a:rPr lang="he-IL" sz="2400" dirty="0" err="1" smtClean="0">
                <a:solidFill>
                  <a:schemeClr val="tx2"/>
                </a:solidFill>
                <a:latin typeface="Arial"/>
                <a:cs typeface="Arial"/>
              </a:rPr>
              <a:t>חם.הסבירו</a:t>
            </a:r>
            <a:r>
              <a:rPr lang="he-IL" sz="2400" dirty="0" smtClean="0">
                <a:solidFill>
                  <a:schemeClr val="tx2"/>
                </a:solidFill>
                <a:latin typeface="Arial"/>
                <a:cs typeface="Arial"/>
              </a:rPr>
              <a:t> </a:t>
            </a:r>
            <a:r>
              <a:rPr lang="he-IL" sz="2400" dirty="0">
                <a:solidFill>
                  <a:schemeClr val="tx2"/>
                </a:solidFill>
                <a:latin typeface="Arial"/>
                <a:cs typeface="Arial"/>
              </a:rPr>
              <a:t>את הקשר לתהליך הדנטורציה.</a:t>
            </a:r>
          </a:p>
          <a:p>
            <a:pPr fontAlgn="auto">
              <a:spcBef>
                <a:spcPts val="0"/>
              </a:spcBef>
              <a:spcAft>
                <a:spcPts val="0"/>
              </a:spcAft>
              <a:defRPr/>
            </a:pPr>
            <a:endParaRPr lang="he-IL" sz="2400" dirty="0">
              <a:solidFill>
                <a:schemeClr val="tx2"/>
              </a:solidFill>
              <a:latin typeface="Arial"/>
              <a:cs typeface="Arial"/>
            </a:endParaRPr>
          </a:p>
          <a:p>
            <a:pPr fontAlgn="auto">
              <a:spcBef>
                <a:spcPts val="0"/>
              </a:spcBef>
              <a:spcAft>
                <a:spcPts val="0"/>
              </a:spcAft>
              <a:defRPr/>
            </a:pPr>
            <a:endParaRPr lang="he-IL" sz="2400" dirty="0">
              <a:solidFill>
                <a:schemeClr val="tx2"/>
              </a:solidFill>
              <a:latin typeface="Arial"/>
              <a:cs typeface="Arial"/>
            </a:endParaRPr>
          </a:p>
        </p:txBody>
      </p:sp>
      <p:pic>
        <p:nvPicPr>
          <p:cNvPr id="67590" name="Picture 6" descr="E:\צילומי לוינסקי\שערה בלונדינית_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517650"/>
            <a:ext cx="5370513"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52413" y="5824538"/>
            <a:ext cx="8183563"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latin typeface="Arial"/>
                <a:cs typeface="Arial"/>
              </a:rPr>
              <a:t>תמונה מיקרוסקופית של קטע של שערה. אפשר לראות את סיבי החלבון. כל סיב </a:t>
            </a:r>
          </a:p>
          <a:p>
            <a:pPr fontAlgn="auto">
              <a:spcBef>
                <a:spcPts val="0"/>
              </a:spcBef>
              <a:spcAft>
                <a:spcPts val="0"/>
              </a:spcAft>
              <a:defRPr/>
            </a:pPr>
            <a:r>
              <a:rPr lang="he-IL" dirty="0">
                <a:latin typeface="Arial"/>
                <a:cs typeface="Arial"/>
              </a:rPr>
              <a:t>בנוי ממספר רב של מולקולות חלבון המחוברות במקביל (כמו סיבים של חבל).</a:t>
            </a:r>
          </a:p>
        </p:txBody>
      </p:sp>
      <p:sp>
        <p:nvSpPr>
          <p:cNvPr id="67592" name="מלבן 1"/>
          <p:cNvSpPr>
            <a:spLocks noChangeArrowheads="1"/>
          </p:cNvSpPr>
          <p:nvPr/>
        </p:nvSpPr>
        <p:spPr bwMode="auto">
          <a:xfrm>
            <a:off x="3838575" y="5483225"/>
            <a:ext cx="34115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5000"/>
              </a:lnSpc>
              <a:spcAft>
                <a:spcPts val="1000"/>
              </a:spcAft>
            </a:pPr>
            <a:r>
              <a:rPr lang="he-IL" altLang="he-IL" sz="1400">
                <a:solidFill>
                  <a:srgbClr val="1F497D"/>
                </a:solidFill>
                <a:latin typeface="Calibri" pitchFamily="34" charset="0"/>
              </a:rPr>
              <a:t>ד"ר נורית קינן ואורה בר, מט"ח © </a:t>
            </a:r>
            <a:endParaRPr lang="en-US" altLang="he-IL" sz="1400">
              <a:latin typeface="Calibri" pitchFamily="34" charset="0"/>
            </a:endParaRPr>
          </a:p>
        </p:txBody>
      </p:sp>
      <p:pic>
        <p:nvPicPr>
          <p:cNvPr id="9" name="Picture 3" descr="http://www.improb.com/projects/hair/gavrin-hai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428365" y="1844824"/>
            <a:ext cx="1576529" cy="1340706"/>
          </a:xfrm>
          <a:prstGeom prst="rect">
            <a:avLst/>
          </a:prstGeom>
          <a:noFill/>
        </p:spPr>
      </p:pic>
      <p:pic>
        <p:nvPicPr>
          <p:cNvPr id="10" name="Picture 4" descr="http://www.improb.com/projects/hair/mussweiler-hai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449997" y="3717032"/>
            <a:ext cx="1508720" cy="1557387"/>
          </a:xfrm>
          <a:prstGeom prst="rect">
            <a:avLst/>
          </a:prstGeom>
          <a:noFill/>
        </p:spPr>
      </p:pic>
    </p:spTree>
    <p:extLst>
      <p:ext uri="{BB962C8B-B14F-4D97-AF65-F5344CB8AC3E}">
        <p14:creationId xmlns:p14="http://schemas.microsoft.com/office/powerpoint/2010/main" val="25470780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1DE238B-2298-47FA-BBAD-B1B9BCDE9060}" type="slidenum">
              <a:rPr lang="he-IL" smtClean="0"/>
              <a:pPr fontAlgn="base">
                <a:spcBef>
                  <a:spcPct val="0"/>
                </a:spcBef>
                <a:spcAft>
                  <a:spcPct val="0"/>
                </a:spcAft>
                <a:defRPr/>
              </a:pPr>
              <a:t>36</a:t>
            </a:fld>
            <a:endParaRPr lang="he-IL" dirty="0" smtClean="0"/>
          </a:p>
        </p:txBody>
      </p:sp>
      <p:sp>
        <p:nvSpPr>
          <p:cNvPr id="68612"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6" name="TextBox 5"/>
          <p:cNvSpPr txBox="1"/>
          <p:nvPr/>
        </p:nvSpPr>
        <p:spPr>
          <a:xfrm>
            <a:off x="369888" y="465138"/>
            <a:ext cx="8183562" cy="14779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a:t>
            </a:r>
            <a:endParaRPr lang="he-IL" b="1"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השׂער בנוי מחלבונים. אפשר ל"יישר" שׂער מתולתל בעזרת זרם אוויר חם.</a:t>
            </a:r>
          </a:p>
          <a:p>
            <a:pPr fontAlgn="auto">
              <a:spcBef>
                <a:spcPts val="0"/>
              </a:spcBef>
              <a:spcAft>
                <a:spcPts val="0"/>
              </a:spcAft>
              <a:defRPr/>
            </a:pPr>
            <a:r>
              <a:rPr lang="he-IL" dirty="0">
                <a:solidFill>
                  <a:schemeClr val="tx2"/>
                </a:solidFill>
                <a:latin typeface="Arial"/>
                <a:cs typeface="Arial"/>
              </a:rPr>
              <a:t>הסבירו את הקשר לתהליך </a:t>
            </a:r>
            <a:r>
              <a:rPr lang="he-IL" noProof="1">
                <a:solidFill>
                  <a:schemeClr val="tx2"/>
                </a:solidFill>
                <a:latin typeface="Arial"/>
                <a:cs typeface="Arial"/>
              </a:rPr>
              <a:t>הדנטורציה.</a:t>
            </a: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p:txBody>
      </p:sp>
      <p:pic>
        <p:nvPicPr>
          <p:cNvPr id="68614" name="Picture 6" descr="E:\צילומי לוינסקי\שערה בלונדינית_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628775"/>
            <a:ext cx="3138488"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p:nvPr/>
        </p:nvSpPr>
        <p:spPr>
          <a:xfrm>
            <a:off x="509588" y="4606924"/>
            <a:ext cx="8196262" cy="1918419"/>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sz="2800" b="1" dirty="0">
                <a:solidFill>
                  <a:prstClr val="black"/>
                </a:solidFill>
              </a:rPr>
              <a:t>תשובה:</a:t>
            </a:r>
          </a:p>
          <a:p>
            <a:pPr fontAlgn="auto">
              <a:spcBef>
                <a:spcPts val="0"/>
              </a:spcBef>
              <a:spcAft>
                <a:spcPts val="0"/>
              </a:spcAft>
              <a:defRPr/>
            </a:pPr>
            <a:r>
              <a:rPr lang="he-IL" sz="2800" b="1" dirty="0">
                <a:solidFill>
                  <a:prstClr val="black"/>
                </a:solidFill>
              </a:rPr>
              <a:t>הטמפרטורה הגבוהה גורמת לדנטורציה של סיבי החלבון, המרכיבים את השערות. השינוי במבנה המרחבי של החלבונים הבונים את השערה, מביא לשינוי בצורתה – "מיישר" אותה.</a:t>
            </a:r>
          </a:p>
        </p:txBody>
      </p:sp>
    </p:spTree>
    <p:extLst>
      <p:ext uri="{BB962C8B-B14F-4D97-AF65-F5344CB8AC3E}">
        <p14:creationId xmlns:p14="http://schemas.microsoft.com/office/powerpoint/2010/main" val="2653278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A0F681D-76B8-42B6-9E65-EA04A0334C00}" type="slidenum">
              <a:rPr lang="he-IL" smtClean="0"/>
              <a:pPr fontAlgn="base">
                <a:spcBef>
                  <a:spcPct val="0"/>
                </a:spcBef>
                <a:spcAft>
                  <a:spcPct val="0"/>
                </a:spcAft>
                <a:defRPr/>
              </a:pPr>
              <a:t>37</a:t>
            </a:fld>
            <a:endParaRPr lang="he-IL" dirty="0" smtClean="0"/>
          </a:p>
        </p:txBody>
      </p:sp>
      <p:sp>
        <p:nvSpPr>
          <p:cNvPr id="69636" name="כותרת 5"/>
          <p:cNvSpPr>
            <a:spLocks noGrp="1"/>
          </p:cNvSpPr>
          <p:nvPr>
            <p:ph type="ctrTitle"/>
          </p:nvPr>
        </p:nvSpPr>
        <p:spPr bwMode="auto">
          <a:xfrm>
            <a:off x="785813" y="71438"/>
            <a:ext cx="7772400" cy="441325"/>
          </a:xfrm>
          <a:ln>
            <a:miter lim="800000"/>
            <a:headEnd/>
            <a:tailEnd/>
          </a:ln>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שאלה : מדוע מכת</a:t>
            </a:r>
            <a:r>
              <a:rPr lang="he-IL" sz="1800" b="1" dirty="0" smtClean="0">
                <a:solidFill>
                  <a:schemeClr val="accent3"/>
                </a:solidFill>
              </a:rPr>
              <a:t> חום </a:t>
            </a:r>
            <a:r>
              <a:rPr lang="he-IL" sz="1800" b="1" dirty="0" smtClean="0">
                <a:solidFill>
                  <a:srgbClr val="FF6600"/>
                </a:solidFill>
              </a:rPr>
              <a:t>מסוכנת?</a:t>
            </a:r>
            <a:endParaRPr lang="he-IL" sz="1800" dirty="0" smtClean="0"/>
          </a:p>
        </p:txBody>
      </p:sp>
      <p:sp>
        <p:nvSpPr>
          <p:cNvPr id="6" name="TextBox 5"/>
          <p:cNvSpPr txBox="1"/>
          <p:nvPr/>
        </p:nvSpPr>
        <p:spPr>
          <a:xfrm>
            <a:off x="369888" y="465138"/>
            <a:ext cx="8183562" cy="5632311"/>
          </a:xfrm>
          <a:prstGeom prst="rect">
            <a:avLst/>
          </a:prstGeom>
          <a:solidFill>
            <a:schemeClr val="bg2"/>
          </a:solid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2400" b="1" dirty="0">
                <a:solidFill>
                  <a:srgbClr val="1F497D"/>
                </a:solidFill>
                <a:latin typeface="Arial"/>
                <a:cs typeface="Arial"/>
              </a:rPr>
              <a:t>שאלה </a:t>
            </a:r>
            <a:r>
              <a:rPr lang="he-IL" sz="2400" b="1" dirty="0" smtClean="0">
                <a:solidFill>
                  <a:srgbClr val="1F497D"/>
                </a:solidFill>
                <a:latin typeface="Arial"/>
                <a:cs typeface="Arial"/>
              </a:rPr>
              <a:t>:</a:t>
            </a:r>
            <a:endParaRPr lang="he-IL" sz="2400" b="1" dirty="0">
              <a:solidFill>
                <a:srgbClr val="1F497D"/>
              </a:solidFill>
              <a:latin typeface="Arial"/>
              <a:cs typeface="Arial"/>
            </a:endParaRPr>
          </a:p>
          <a:p>
            <a:pPr fontAlgn="auto">
              <a:spcBef>
                <a:spcPts val="0"/>
              </a:spcBef>
              <a:spcAft>
                <a:spcPts val="0"/>
              </a:spcAft>
              <a:defRPr/>
            </a:pPr>
            <a:r>
              <a:rPr lang="he-IL" sz="2400" dirty="0">
                <a:solidFill>
                  <a:srgbClr val="1F497D"/>
                </a:solidFill>
                <a:latin typeface="Arial"/>
                <a:cs typeface="Arial"/>
              </a:rPr>
              <a:t>עליית </a:t>
            </a:r>
            <a:r>
              <a:rPr lang="he-IL" sz="2400" dirty="0">
                <a:solidFill>
                  <a:schemeClr val="tx2"/>
                </a:solidFill>
                <a:latin typeface="Arial"/>
                <a:cs typeface="Arial"/>
              </a:rPr>
              <a:t>טמפרטורת הגוף מעל ל-42 מעלות גורמת למוות. </a:t>
            </a:r>
          </a:p>
          <a:p>
            <a:pPr fontAlgn="auto">
              <a:spcBef>
                <a:spcPts val="0"/>
              </a:spcBef>
              <a:spcAft>
                <a:spcPts val="0"/>
              </a:spcAft>
              <a:defRPr/>
            </a:pPr>
            <a:r>
              <a:rPr lang="he-IL" sz="2400" dirty="0">
                <a:solidFill>
                  <a:schemeClr val="tx2"/>
                </a:solidFill>
                <a:latin typeface="Arial"/>
                <a:cs typeface="Arial"/>
              </a:rPr>
              <a:t>להלן סיפור על אירוע מותם הטרגי של שני חיילי סיירת מטכ"ל, ערן עופר ז"ל וירון בר דור ז"ל, הקשור לעליית טמפרטורת הגוף:</a:t>
            </a:r>
          </a:p>
          <a:p>
            <a:pPr fontAlgn="auto">
              <a:spcBef>
                <a:spcPts val="0"/>
              </a:spcBef>
              <a:spcAft>
                <a:spcPts val="0"/>
              </a:spcAft>
              <a:defRPr/>
            </a:pPr>
            <a:r>
              <a:rPr lang="he-IL" sz="2400" dirty="0">
                <a:solidFill>
                  <a:schemeClr val="tx2"/>
                </a:solidFill>
                <a:latin typeface="Arial"/>
                <a:cs typeface="Arial"/>
              </a:rPr>
              <a:t>ביום ראשון 24 ביוני 1992יצאו חיילים מסיירת מטכ"ל לאימון באזור אילת. באותו יום נרשמה באילת טמפרטורה של 45 מעלות בצל! </a:t>
            </a:r>
          </a:p>
          <a:p>
            <a:pPr fontAlgn="auto">
              <a:spcBef>
                <a:spcPts val="0"/>
              </a:spcBef>
              <a:spcAft>
                <a:spcPts val="0"/>
              </a:spcAft>
              <a:defRPr/>
            </a:pPr>
            <a:r>
              <a:rPr lang="he-IL" sz="2400" dirty="0">
                <a:solidFill>
                  <a:schemeClr val="tx2"/>
                </a:solidFill>
                <a:latin typeface="Arial"/>
                <a:cs typeface="Arial"/>
              </a:rPr>
              <a:t>במהלך האימון, התמוטט החייל ערן עופר. חברו  מחוליה אחרת, ירון בר דור, הוזעק כדי להגיש לו עזרה. ירון רץ, הגיע אל ערן, החדיר לוורידיו שני עירויים, ולהפתעת הנוכחים, התמוטט גם הוא. </a:t>
            </a:r>
          </a:p>
          <a:p>
            <a:pPr fontAlgn="auto">
              <a:spcBef>
                <a:spcPts val="0"/>
              </a:spcBef>
              <a:spcAft>
                <a:spcPts val="0"/>
              </a:spcAft>
              <a:defRPr/>
            </a:pPr>
            <a:r>
              <a:rPr lang="he-IL" sz="2400" dirty="0">
                <a:solidFill>
                  <a:schemeClr val="tx2"/>
                </a:solidFill>
                <a:latin typeface="Arial"/>
                <a:cs typeface="Arial"/>
              </a:rPr>
              <a:t>בהמשך היום נקבע מותם של שני החיילים ממכת חום. לא מהתייבשות, אלא ממכת חום. גופם לא סבל ממחסור בנוזלים, אך כמות החום בגופם הייתה גדולה מן הכמות שהגוף יכול לפזר. </a:t>
            </a:r>
          </a:p>
          <a:p>
            <a:pPr fontAlgn="auto">
              <a:spcBef>
                <a:spcPts val="0"/>
              </a:spcBef>
              <a:spcAft>
                <a:spcPts val="0"/>
              </a:spcAft>
              <a:defRPr/>
            </a:pPr>
            <a:r>
              <a:rPr lang="he-IL" sz="2400" dirty="0">
                <a:solidFill>
                  <a:schemeClr val="tx2"/>
                </a:solidFill>
                <a:latin typeface="Arial"/>
                <a:cs typeface="Arial"/>
              </a:rPr>
              <a:t>הסבירו: מדוע עליית טמפרטורת הגוף מעל ל-42 מעלות היא כה מסוכנת?</a:t>
            </a:r>
          </a:p>
          <a:p>
            <a:pPr fontAlgn="auto">
              <a:spcBef>
                <a:spcPts val="0"/>
              </a:spcBef>
              <a:spcAft>
                <a:spcPts val="0"/>
              </a:spcAft>
              <a:defRPr/>
            </a:pPr>
            <a:endParaRPr lang="he-IL" sz="2400" dirty="0">
              <a:solidFill>
                <a:schemeClr val="tx2"/>
              </a:solidFill>
              <a:latin typeface="Arial"/>
              <a:cs typeface="Arial"/>
            </a:endParaRPr>
          </a:p>
        </p:txBody>
      </p:sp>
    </p:spTree>
    <p:extLst>
      <p:ext uri="{BB962C8B-B14F-4D97-AF65-F5344CB8AC3E}">
        <p14:creationId xmlns:p14="http://schemas.microsoft.com/office/powerpoint/2010/main" val="32899125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365B15F-F10D-46DD-ACAF-9876F2595A44}" type="slidenum">
              <a:rPr lang="he-IL" smtClean="0"/>
              <a:pPr fontAlgn="base">
                <a:spcBef>
                  <a:spcPct val="0"/>
                </a:spcBef>
                <a:spcAft>
                  <a:spcPct val="0"/>
                </a:spcAft>
                <a:defRPr/>
              </a:pPr>
              <a:t>38</a:t>
            </a:fld>
            <a:endParaRPr lang="he-IL" dirty="0" smtClean="0"/>
          </a:p>
        </p:txBody>
      </p:sp>
      <p:sp>
        <p:nvSpPr>
          <p:cNvPr id="70660"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 </a:t>
            </a:r>
            <a:endParaRPr lang="he-IL" altLang="he-IL" sz="1800" smtClean="0"/>
          </a:p>
        </p:txBody>
      </p:sp>
      <p:sp>
        <p:nvSpPr>
          <p:cNvPr id="7" name="Rectangle 12"/>
          <p:cNvSpPr/>
          <p:nvPr/>
        </p:nvSpPr>
        <p:spPr>
          <a:xfrm>
            <a:off x="428625" y="4286250"/>
            <a:ext cx="8196263" cy="19510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sz="2800" b="1" dirty="0">
                <a:solidFill>
                  <a:prstClr val="black"/>
                </a:solidFill>
              </a:rPr>
              <a:t>תשובה:</a:t>
            </a:r>
          </a:p>
          <a:p>
            <a:pPr fontAlgn="auto">
              <a:spcBef>
                <a:spcPts val="0"/>
              </a:spcBef>
              <a:spcAft>
                <a:spcPts val="0"/>
              </a:spcAft>
              <a:defRPr/>
            </a:pPr>
            <a:r>
              <a:rPr lang="he-IL" sz="2800" dirty="0">
                <a:solidFill>
                  <a:prstClr val="black"/>
                </a:solidFill>
              </a:rPr>
              <a:t>עליית הטמפרטורה גורמת לדנטורציה של החלבונים בגוף. שינוי המבנה המרחבי גורם להפסקת תפקודם של החלבונים (האנזימים, חלבוני ההעברה ועוד) ולפגיעה </a:t>
            </a:r>
            <a:r>
              <a:rPr lang="he-IL" sz="2800" dirty="0">
                <a:solidFill>
                  <a:schemeClr val="tx1"/>
                </a:solidFill>
              </a:rPr>
              <a:t>בתאים, </a:t>
            </a:r>
            <a:r>
              <a:rPr lang="he-IL" sz="2800" dirty="0">
                <a:solidFill>
                  <a:prstClr val="black"/>
                </a:solidFill>
              </a:rPr>
              <a:t>אשר מורכבים מחלבונים.</a:t>
            </a:r>
          </a:p>
        </p:txBody>
      </p:sp>
      <p:sp>
        <p:nvSpPr>
          <p:cNvPr id="8" name="TextBox 7"/>
          <p:cNvSpPr txBox="1"/>
          <p:nvPr/>
        </p:nvSpPr>
        <p:spPr>
          <a:xfrm>
            <a:off x="369888" y="465138"/>
            <a:ext cx="8183562" cy="39703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a:t>
            </a:r>
            <a:endParaRPr lang="he-IL" b="1"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עליית טמפרטורת הגוף מעל ל-42 מעלות גורמת למוות. </a:t>
            </a:r>
          </a:p>
          <a:p>
            <a:pPr fontAlgn="auto">
              <a:spcBef>
                <a:spcPts val="0"/>
              </a:spcBef>
              <a:spcAft>
                <a:spcPts val="0"/>
              </a:spcAft>
              <a:defRPr/>
            </a:pPr>
            <a:r>
              <a:rPr lang="he-IL" dirty="0">
                <a:solidFill>
                  <a:srgbClr val="1F497D"/>
                </a:solidFill>
                <a:latin typeface="Arial"/>
                <a:cs typeface="Arial"/>
              </a:rPr>
              <a:t>להלן </a:t>
            </a:r>
            <a:r>
              <a:rPr lang="he-IL" dirty="0">
                <a:solidFill>
                  <a:schemeClr val="tx2"/>
                </a:solidFill>
                <a:latin typeface="Arial"/>
                <a:cs typeface="Arial"/>
              </a:rPr>
              <a:t>סיפור על אירוע מותם הטרגי של שני חיילי סיירת מטכ"ל, ערן עופר ז"ל וירון בר דור ז"ל, הקשור לעליית טמפרטורת הגוף:</a:t>
            </a:r>
          </a:p>
          <a:p>
            <a:pPr fontAlgn="auto">
              <a:spcBef>
                <a:spcPts val="0"/>
              </a:spcBef>
              <a:spcAft>
                <a:spcPts val="0"/>
              </a:spcAft>
              <a:defRPr/>
            </a:pPr>
            <a:r>
              <a:rPr lang="he-IL" dirty="0">
                <a:solidFill>
                  <a:schemeClr val="tx2"/>
                </a:solidFill>
                <a:latin typeface="Arial"/>
                <a:cs typeface="Arial"/>
              </a:rPr>
              <a:t>ביום ראשון 24 ביוני 1992יצאו חיילים מסיירת מטכ"ל לאימון באזור אילת. באותו יום נרשמה באילת טמפרטורה של 45 מעלות בצל! </a:t>
            </a:r>
          </a:p>
          <a:p>
            <a:pPr fontAlgn="auto">
              <a:spcBef>
                <a:spcPts val="0"/>
              </a:spcBef>
              <a:spcAft>
                <a:spcPts val="0"/>
              </a:spcAft>
              <a:defRPr/>
            </a:pPr>
            <a:r>
              <a:rPr lang="he-IL" dirty="0">
                <a:solidFill>
                  <a:schemeClr val="tx2"/>
                </a:solidFill>
                <a:latin typeface="Arial"/>
                <a:cs typeface="Arial"/>
              </a:rPr>
              <a:t>במהלך האימון, התמוטט החייל ערן עופר. חברו  מחוליה אחרת, ירון בר דור, הוזעק כדי להגיש לו עזרה. ירון רץ, הגיע אל ערן, החדיר לוורידיו שני עירויים, ולהפתעת הנוכחים, התמוטט גם הוא. </a:t>
            </a:r>
          </a:p>
          <a:p>
            <a:pPr fontAlgn="auto">
              <a:spcBef>
                <a:spcPts val="0"/>
              </a:spcBef>
              <a:spcAft>
                <a:spcPts val="0"/>
              </a:spcAft>
              <a:defRPr/>
            </a:pPr>
            <a:r>
              <a:rPr lang="he-IL" dirty="0">
                <a:solidFill>
                  <a:schemeClr val="tx2"/>
                </a:solidFill>
                <a:latin typeface="Arial"/>
                <a:cs typeface="Arial"/>
              </a:rPr>
              <a:t>בהמשך היום נקבע מותם של שני החיילים ממכת חום. לא מהתייבשות, אלא ממכת חום. גופם לא סבל ממחסור בנוזלים, אך כמות החום בגופם הייתה גדולה מן הכמות שהגוף יכול לפזר. </a:t>
            </a:r>
          </a:p>
          <a:p>
            <a:pPr fontAlgn="auto">
              <a:spcBef>
                <a:spcPts val="0"/>
              </a:spcBef>
              <a:spcAft>
                <a:spcPts val="0"/>
              </a:spcAft>
              <a:defRPr/>
            </a:pPr>
            <a:r>
              <a:rPr lang="he-IL" dirty="0">
                <a:solidFill>
                  <a:schemeClr val="tx2"/>
                </a:solidFill>
                <a:latin typeface="Arial"/>
                <a:cs typeface="Arial"/>
              </a:rPr>
              <a:t>הסבירו: מדוע עליית טמפרטורת הגוף מעל ל-42 מעלות היא כה מסוכנת?</a:t>
            </a:r>
          </a:p>
          <a:p>
            <a:pPr fontAlgn="auto">
              <a:spcBef>
                <a:spcPts val="0"/>
              </a:spcBef>
              <a:spcAft>
                <a:spcPts val="0"/>
              </a:spcAft>
              <a:defRPr/>
            </a:pPr>
            <a:endParaRPr lang="he-IL" dirty="0">
              <a:solidFill>
                <a:srgbClr val="1F497D"/>
              </a:solidFill>
              <a:latin typeface="Arial"/>
              <a:cs typeface="Arial"/>
            </a:endParaRPr>
          </a:p>
        </p:txBody>
      </p:sp>
    </p:spTree>
    <p:extLst>
      <p:ext uri="{BB962C8B-B14F-4D97-AF65-F5344CB8AC3E}">
        <p14:creationId xmlns:p14="http://schemas.microsoft.com/office/powerpoint/2010/main" val="34257158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79BCF61-3CFA-4B10-8EF2-10D6B5151C37}" type="slidenum">
              <a:rPr lang="he-IL" smtClean="0"/>
              <a:pPr fontAlgn="base">
                <a:spcBef>
                  <a:spcPct val="0"/>
                </a:spcBef>
                <a:spcAft>
                  <a:spcPct val="0"/>
                </a:spcAft>
                <a:defRPr/>
              </a:pPr>
              <a:t>39</a:t>
            </a:fld>
            <a:endParaRPr lang="he-IL" dirty="0" smtClean="0"/>
          </a:p>
        </p:txBody>
      </p:sp>
      <p:sp>
        <p:nvSpPr>
          <p:cNvPr id="6" name="TextBox 5"/>
          <p:cNvSpPr txBox="1"/>
          <p:nvPr/>
        </p:nvSpPr>
        <p:spPr>
          <a:xfrm>
            <a:off x="369888" y="465138"/>
            <a:ext cx="8183562" cy="4401205"/>
          </a:xfrm>
          <a:prstGeom prst="rect">
            <a:avLst/>
          </a:prstGeom>
          <a:solidFill>
            <a:schemeClr val="bg2"/>
          </a:solid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2800" b="1" dirty="0">
                <a:solidFill>
                  <a:srgbClr val="1F497D"/>
                </a:solidFill>
                <a:latin typeface="Arial"/>
                <a:cs typeface="Arial"/>
              </a:rPr>
              <a:t>שאלה </a:t>
            </a:r>
            <a:r>
              <a:rPr lang="he-IL" sz="2800" b="1" dirty="0" smtClean="0">
                <a:solidFill>
                  <a:srgbClr val="1F497D"/>
                </a:solidFill>
                <a:latin typeface="Arial"/>
                <a:cs typeface="Arial"/>
              </a:rPr>
              <a:t>:</a:t>
            </a:r>
            <a:endParaRPr lang="he-IL" sz="2800" b="1" dirty="0">
              <a:solidFill>
                <a:schemeClr val="tx2"/>
              </a:solidFill>
              <a:latin typeface="Arial"/>
              <a:cs typeface="Arial"/>
            </a:endParaRPr>
          </a:p>
          <a:p>
            <a:pPr fontAlgn="auto">
              <a:spcBef>
                <a:spcPts val="0"/>
              </a:spcBef>
              <a:spcAft>
                <a:spcPts val="0"/>
              </a:spcAft>
              <a:defRPr/>
            </a:pPr>
            <a:r>
              <a:rPr lang="he-IL" sz="2800" dirty="0">
                <a:solidFill>
                  <a:schemeClr val="tx2"/>
                </a:solidFill>
                <a:latin typeface="Arial"/>
                <a:cs typeface="Arial"/>
              </a:rPr>
              <a:t>יש אנשים שבמערכת העיכול שלהם חסר האנזים לקטאז, המפרק את הסוכר לקטוז שבחלב (דו-סוכר). לאנשים אלו מומלץ לבלוע גלולה המכילה </a:t>
            </a:r>
            <a:r>
              <a:rPr lang="he-IL" sz="2800" noProof="1">
                <a:solidFill>
                  <a:schemeClr val="tx2"/>
                </a:solidFill>
                <a:latin typeface="Arial"/>
                <a:cs typeface="Arial"/>
              </a:rPr>
              <a:t>לקטאז ל</a:t>
            </a:r>
            <a:r>
              <a:rPr lang="he-IL" sz="2800" dirty="0">
                <a:solidFill>
                  <a:schemeClr val="tx2"/>
                </a:solidFill>
                <a:latin typeface="Arial"/>
                <a:cs typeface="Arial"/>
              </a:rPr>
              <a:t>פני אכילת מוצרי חלב. </a:t>
            </a:r>
          </a:p>
          <a:p>
            <a:pPr fontAlgn="auto">
              <a:spcBef>
                <a:spcPts val="0"/>
              </a:spcBef>
              <a:spcAft>
                <a:spcPts val="0"/>
              </a:spcAft>
              <a:defRPr/>
            </a:pPr>
            <a:r>
              <a:rPr lang="he-IL" sz="2800" dirty="0">
                <a:solidFill>
                  <a:schemeClr val="tx2"/>
                </a:solidFill>
                <a:latin typeface="Arial"/>
                <a:cs typeface="Arial"/>
              </a:rPr>
              <a:t>אדם שהתקשה לבלוע את הגלולה, שם אותה בתה מתוק </a:t>
            </a:r>
            <a:r>
              <a:rPr lang="he-IL" sz="2800" u="sng" dirty="0">
                <a:solidFill>
                  <a:schemeClr val="tx2"/>
                </a:solidFill>
                <a:latin typeface="Arial"/>
                <a:cs typeface="Arial"/>
              </a:rPr>
              <a:t>רותח</a:t>
            </a:r>
            <a:r>
              <a:rPr lang="he-IL" sz="2800" dirty="0">
                <a:solidFill>
                  <a:schemeClr val="tx2"/>
                </a:solidFill>
                <a:latin typeface="Arial"/>
                <a:cs typeface="Arial"/>
              </a:rPr>
              <a:t>, ולאחר שהגלולה נמסה, שתה את התה. התברר שהגלולה שנלקחה בדרך זו לא הייתה יעילה.</a:t>
            </a:r>
          </a:p>
          <a:p>
            <a:pPr fontAlgn="auto">
              <a:spcBef>
                <a:spcPts val="0"/>
              </a:spcBef>
              <a:spcAft>
                <a:spcPts val="0"/>
              </a:spcAft>
              <a:defRPr/>
            </a:pPr>
            <a:r>
              <a:rPr lang="he-IL" sz="2800" dirty="0">
                <a:solidFill>
                  <a:schemeClr val="tx2"/>
                </a:solidFill>
                <a:latin typeface="Arial"/>
                <a:cs typeface="Arial"/>
              </a:rPr>
              <a:t> מה יכולה להיות הסיבה לכך?</a:t>
            </a:r>
          </a:p>
          <a:p>
            <a:pPr fontAlgn="auto">
              <a:spcBef>
                <a:spcPts val="0"/>
              </a:spcBef>
              <a:spcAft>
                <a:spcPts val="0"/>
              </a:spcAft>
              <a:defRPr/>
            </a:pPr>
            <a:endParaRPr lang="he-IL" sz="2800" dirty="0">
              <a:solidFill>
                <a:schemeClr val="tx2"/>
              </a:solidFill>
              <a:latin typeface="Arial"/>
              <a:cs typeface="Arial"/>
            </a:endParaRPr>
          </a:p>
          <a:p>
            <a:pPr fontAlgn="auto">
              <a:spcBef>
                <a:spcPts val="0"/>
              </a:spcBef>
              <a:spcAft>
                <a:spcPts val="0"/>
              </a:spcAft>
              <a:defRPr/>
            </a:pPr>
            <a:endParaRPr lang="he-IL" sz="2800" dirty="0">
              <a:solidFill>
                <a:schemeClr val="tx2"/>
              </a:solidFill>
              <a:latin typeface="Arial"/>
              <a:cs typeface="Arial"/>
            </a:endParaRPr>
          </a:p>
        </p:txBody>
      </p:sp>
      <p:sp>
        <p:nvSpPr>
          <p:cNvPr id="2" name="AutoShape 2" descr="תוצאת תמונה עבור תה רותח"/>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4901892"/>
            <a:ext cx="3309863" cy="176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תוצאת תמונה עבור גלולה לקטאז"/>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215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019" y="4660422"/>
            <a:ext cx="1694824" cy="225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318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1123" y="51205"/>
            <a:ext cx="5328592" cy="584775"/>
          </a:xfrm>
          <a:prstGeom prst="rect">
            <a:avLst/>
          </a:prstGeom>
          <a:noFill/>
        </p:spPr>
        <p:txBody>
          <a:bodyPr wrap="square" rtlCol="1">
            <a:spAutoFit/>
          </a:bodyPr>
          <a:lstStyle/>
          <a:p>
            <a:r>
              <a:rPr lang="he-IL" sz="3200" b="1" u="sng" dirty="0" smtClean="0">
                <a:solidFill>
                  <a:srgbClr val="FF0000"/>
                </a:solidFill>
              </a:rPr>
              <a:t>דוגמה</a:t>
            </a:r>
            <a:r>
              <a:rPr lang="he-IL" sz="3200" b="1" dirty="0" smtClean="0">
                <a:solidFill>
                  <a:srgbClr val="FF0000"/>
                </a:solidFill>
              </a:rPr>
              <a:t> לחלבון הובלה- אינסולין</a:t>
            </a:r>
            <a:endParaRPr lang="he-IL" sz="3200" b="1" dirty="0">
              <a:solidFill>
                <a:srgbClr val="FF0000"/>
              </a:solidFill>
            </a:endParaRPr>
          </a:p>
        </p:txBody>
      </p:sp>
      <p:pic>
        <p:nvPicPr>
          <p:cNvPr id="4" name="Picture 4" descr="GetAttachmen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27766"/>
          <a:stretch>
            <a:fillRect/>
          </a:stretch>
        </p:blipFill>
        <p:spPr bwMode="auto">
          <a:xfrm>
            <a:off x="2031249" y="3534692"/>
            <a:ext cx="6133746" cy="332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לבן 2"/>
          <p:cNvSpPr/>
          <p:nvPr/>
        </p:nvSpPr>
        <p:spPr>
          <a:xfrm>
            <a:off x="232095" y="764704"/>
            <a:ext cx="8266648" cy="461665"/>
          </a:xfrm>
          <a:prstGeom prst="rect">
            <a:avLst/>
          </a:prstGeom>
        </p:spPr>
        <p:txBody>
          <a:bodyPr wrap="square">
            <a:spAutoFit/>
          </a:bodyPr>
          <a:lstStyle/>
          <a:p>
            <a:pPr>
              <a:defRPr/>
            </a:pPr>
            <a:r>
              <a:rPr lang="he-IL" sz="2400" b="1" dirty="0"/>
              <a:t>הלבלב הוא בלוטה מאחורי חלל הבטן אשר לה פעולות חשובות בגוף האדם. </a:t>
            </a:r>
            <a:endParaRPr lang="en-US" sz="2400" b="1" dirty="0"/>
          </a:p>
        </p:txBody>
      </p:sp>
      <p:sp>
        <p:nvSpPr>
          <p:cNvPr id="5" name="מלבן 4"/>
          <p:cNvSpPr/>
          <p:nvPr/>
        </p:nvSpPr>
        <p:spPr>
          <a:xfrm>
            <a:off x="630059" y="1226369"/>
            <a:ext cx="7788642" cy="2308324"/>
          </a:xfrm>
          <a:prstGeom prst="rect">
            <a:avLst/>
          </a:prstGeom>
        </p:spPr>
        <p:txBody>
          <a:bodyPr wrap="square">
            <a:spAutoFit/>
          </a:bodyPr>
          <a:lstStyle/>
          <a:p>
            <a:r>
              <a:rPr lang="he-IL" altLang="he-IL" sz="2400" dirty="0" smtClean="0">
                <a:latin typeface="Arial" charset="0"/>
              </a:rPr>
              <a:t>הלבלב מפריש הורמונים ביניהם: הורמון חשוב שהוא </a:t>
            </a:r>
            <a:r>
              <a:rPr lang="he-IL" altLang="he-IL" sz="2400" b="1" dirty="0">
                <a:solidFill>
                  <a:srgbClr val="FF0000"/>
                </a:solidFill>
                <a:latin typeface="Arial" charset="0"/>
              </a:rPr>
              <a:t>האינסולין</a:t>
            </a:r>
            <a:r>
              <a:rPr lang="he-IL" altLang="he-IL" sz="2400" dirty="0">
                <a:latin typeface="Arial" charset="0"/>
              </a:rPr>
              <a:t>, המוריד את ריכוז הסוכר </a:t>
            </a:r>
            <a:r>
              <a:rPr lang="he-IL" altLang="he-IL" sz="2400" dirty="0" smtClean="0">
                <a:latin typeface="Arial" charset="0"/>
              </a:rPr>
              <a:t>בגוף (</a:t>
            </a:r>
            <a:r>
              <a:rPr lang="he-IL" altLang="he-IL" sz="2400" b="1" u="sng" dirty="0">
                <a:solidFill>
                  <a:srgbClr val="FF0000"/>
                </a:solidFill>
              </a:rPr>
              <a:t>תפקידו</a:t>
            </a:r>
            <a:r>
              <a:rPr lang="he-IL" altLang="he-IL" sz="2400" dirty="0" smtClean="0"/>
              <a:t>: לאפשר </a:t>
            </a:r>
            <a:r>
              <a:rPr lang="he-IL" altLang="he-IL" sz="2400" dirty="0"/>
              <a:t>את כניסת הגלוקוז לתאים </a:t>
            </a:r>
            <a:r>
              <a:rPr lang="he-IL" altLang="he-IL" sz="2400" dirty="0" smtClean="0"/>
              <a:t>ובכך </a:t>
            </a:r>
            <a:r>
              <a:rPr lang="he-IL" altLang="he-IL" sz="2400" dirty="0"/>
              <a:t>לסייע בשמירת רמתו בדם</a:t>
            </a:r>
            <a:r>
              <a:rPr lang="he-IL" altLang="he-IL" sz="2400" dirty="0" smtClean="0"/>
              <a:t>.)</a:t>
            </a:r>
            <a:endParaRPr lang="he-IL" altLang="he-IL" sz="2400" dirty="0" smtClean="0">
              <a:latin typeface="Arial" charset="0"/>
            </a:endParaRPr>
          </a:p>
          <a:p>
            <a:r>
              <a:rPr lang="he-IL" altLang="he-IL" sz="2400" dirty="0">
                <a:latin typeface="Arial" charset="0"/>
              </a:rPr>
              <a:t>הורמון נוסף הוא </a:t>
            </a:r>
            <a:r>
              <a:rPr lang="he-IL" altLang="he-IL" sz="2400" dirty="0" err="1">
                <a:latin typeface="Arial" charset="0"/>
              </a:rPr>
              <a:t>גלוקגון</a:t>
            </a:r>
            <a:r>
              <a:rPr lang="he-IL" altLang="he-IL" sz="2400" dirty="0">
                <a:latin typeface="Arial" charset="0"/>
              </a:rPr>
              <a:t> והשפעתו הפוכה להשפעת האינסולין – מעורר פירוק </a:t>
            </a:r>
            <a:r>
              <a:rPr lang="he-IL" altLang="he-IL" sz="2400" dirty="0" err="1">
                <a:latin typeface="Arial" charset="0"/>
              </a:rPr>
              <a:t>גליקוגן</a:t>
            </a:r>
            <a:r>
              <a:rPr lang="he-IL" altLang="he-IL" sz="2400" dirty="0">
                <a:latin typeface="Arial" charset="0"/>
              </a:rPr>
              <a:t> בכבד ומעלה את רמת הגלוקוז בדם.</a:t>
            </a:r>
            <a:endParaRPr lang="en-US" altLang="he-IL" sz="2400" dirty="0">
              <a:latin typeface="Arial" charset="0"/>
            </a:endParaRPr>
          </a:p>
          <a:p>
            <a:endParaRPr lang="en-US" altLang="he-IL" sz="2400" dirty="0">
              <a:latin typeface="Arial" charset="0"/>
            </a:endParaRPr>
          </a:p>
        </p:txBody>
      </p:sp>
    </p:spTree>
    <p:extLst>
      <p:ext uri="{BB962C8B-B14F-4D97-AF65-F5344CB8AC3E}">
        <p14:creationId xmlns:p14="http://schemas.microsoft.com/office/powerpoint/2010/main" val="855019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F08EF15-CE62-4A7F-ADF5-18E4A3D0BD26}" type="slidenum">
              <a:rPr lang="he-IL" smtClean="0"/>
              <a:pPr fontAlgn="base">
                <a:spcBef>
                  <a:spcPct val="0"/>
                </a:spcBef>
                <a:spcAft>
                  <a:spcPct val="0"/>
                </a:spcAft>
                <a:defRPr/>
              </a:pPr>
              <a:t>40</a:t>
            </a:fld>
            <a:endParaRPr lang="he-IL" dirty="0" smtClean="0"/>
          </a:p>
        </p:txBody>
      </p:sp>
      <p:sp>
        <p:nvSpPr>
          <p:cNvPr id="72708"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6" name="TextBox 5"/>
          <p:cNvSpPr txBox="1"/>
          <p:nvPr/>
        </p:nvSpPr>
        <p:spPr>
          <a:xfrm>
            <a:off x="369888" y="465138"/>
            <a:ext cx="8183562" cy="25860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a:t>
            </a:r>
            <a:endParaRPr lang="he-IL" b="1" dirty="0">
              <a:solidFill>
                <a:srgbClr val="1F497D"/>
              </a:solidFill>
              <a:latin typeface="Arial"/>
              <a:cs typeface="Arial"/>
            </a:endParaRPr>
          </a:p>
          <a:p>
            <a:pPr fontAlgn="auto">
              <a:spcBef>
                <a:spcPts val="0"/>
              </a:spcBef>
              <a:spcAft>
                <a:spcPts val="0"/>
              </a:spcAft>
              <a:defRPr/>
            </a:pPr>
            <a:r>
              <a:rPr lang="he-IL" noProof="1">
                <a:solidFill>
                  <a:srgbClr val="1F497D"/>
                </a:solidFill>
                <a:latin typeface="Arial"/>
                <a:cs typeface="Arial"/>
              </a:rPr>
              <a:t>יש אנשים </a:t>
            </a:r>
            <a:r>
              <a:rPr lang="he-IL" noProof="1">
                <a:solidFill>
                  <a:schemeClr val="tx2"/>
                </a:solidFill>
                <a:latin typeface="Arial"/>
                <a:cs typeface="Arial"/>
              </a:rPr>
              <a:t>שבמערכת העיכול שלהם חסר האנזים לקטאז, המפרק את הסוכר לקטוז שבחלב (דו-סוכר). לאנשים אלו מומלץ לבלוע גלולה המכילה לקטאז לפני אכילת מוצרי חלב. </a:t>
            </a:r>
          </a:p>
          <a:p>
            <a:pPr fontAlgn="auto">
              <a:spcBef>
                <a:spcPts val="0"/>
              </a:spcBef>
              <a:spcAft>
                <a:spcPts val="0"/>
              </a:spcAft>
              <a:defRPr/>
            </a:pPr>
            <a:r>
              <a:rPr lang="he-IL" noProof="1">
                <a:solidFill>
                  <a:schemeClr val="tx2"/>
                </a:solidFill>
                <a:latin typeface="Arial"/>
                <a:cs typeface="Arial"/>
              </a:rPr>
              <a:t>אדם שהתקשה לבלוע את הגלולה, שם אותה בתה מתוק </a:t>
            </a:r>
            <a:r>
              <a:rPr lang="he-IL" u="sng" noProof="1">
                <a:solidFill>
                  <a:schemeClr val="tx2"/>
                </a:solidFill>
                <a:latin typeface="Arial"/>
                <a:cs typeface="Arial"/>
              </a:rPr>
              <a:t>רותח</a:t>
            </a:r>
            <a:r>
              <a:rPr lang="he-IL" noProof="1">
                <a:solidFill>
                  <a:schemeClr val="tx2"/>
                </a:solidFill>
                <a:latin typeface="Arial"/>
                <a:cs typeface="Arial"/>
              </a:rPr>
              <a:t>, ולאחר שהגלולה </a:t>
            </a:r>
            <a:r>
              <a:rPr lang="he-IL" dirty="0">
                <a:solidFill>
                  <a:schemeClr val="tx2"/>
                </a:solidFill>
                <a:latin typeface="Arial"/>
                <a:cs typeface="Arial"/>
              </a:rPr>
              <a:t>נמסה, שתה את התה. התברר שהגלולה שנלקחה בדרך זו לא הייתה יעילה.</a:t>
            </a:r>
          </a:p>
          <a:p>
            <a:pPr fontAlgn="auto">
              <a:spcBef>
                <a:spcPts val="0"/>
              </a:spcBef>
              <a:spcAft>
                <a:spcPts val="0"/>
              </a:spcAft>
              <a:defRPr/>
            </a:pPr>
            <a:r>
              <a:rPr lang="he-IL" dirty="0">
                <a:solidFill>
                  <a:schemeClr val="tx2"/>
                </a:solidFill>
                <a:latin typeface="Arial"/>
                <a:cs typeface="Arial"/>
              </a:rPr>
              <a:t> מה יכולה להיות </a:t>
            </a:r>
            <a:r>
              <a:rPr lang="he-IL" dirty="0">
                <a:solidFill>
                  <a:srgbClr val="1F497D"/>
                </a:solidFill>
                <a:latin typeface="Arial"/>
                <a:cs typeface="Arial"/>
              </a:rPr>
              <a:t>הסיבה לכך?</a:t>
            </a: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p:txBody>
      </p:sp>
      <p:sp>
        <p:nvSpPr>
          <p:cNvPr id="7" name="Rectangle 12"/>
          <p:cNvSpPr/>
          <p:nvPr/>
        </p:nvSpPr>
        <p:spPr>
          <a:xfrm>
            <a:off x="683568" y="3051175"/>
            <a:ext cx="8196262" cy="165675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sz="3200" b="1" dirty="0">
                <a:solidFill>
                  <a:prstClr val="black"/>
                </a:solidFill>
              </a:rPr>
              <a:t>תשובה:</a:t>
            </a:r>
          </a:p>
          <a:p>
            <a:pPr fontAlgn="auto">
              <a:spcBef>
                <a:spcPts val="0"/>
              </a:spcBef>
              <a:spcAft>
                <a:spcPts val="0"/>
              </a:spcAft>
              <a:defRPr/>
            </a:pPr>
            <a:r>
              <a:rPr lang="he-IL" sz="3200" dirty="0">
                <a:solidFill>
                  <a:prstClr val="black"/>
                </a:solidFill>
              </a:rPr>
              <a:t>האנזים שבגלולה עבר </a:t>
            </a:r>
            <a:r>
              <a:rPr lang="he-IL" sz="3200" noProof="1">
                <a:solidFill>
                  <a:prstClr val="black"/>
                </a:solidFill>
              </a:rPr>
              <a:t>דנטורציה</a:t>
            </a:r>
            <a:r>
              <a:rPr lang="he-IL" sz="3200" dirty="0">
                <a:solidFill>
                  <a:prstClr val="black"/>
                </a:solidFill>
              </a:rPr>
              <a:t> בגלל הטמפרטורה הגבוהה ואיבד את פעילותו.</a:t>
            </a:r>
          </a:p>
        </p:txBody>
      </p:sp>
    </p:spTree>
    <p:extLst>
      <p:ext uri="{BB962C8B-B14F-4D97-AF65-F5344CB8AC3E}">
        <p14:creationId xmlns:p14="http://schemas.microsoft.com/office/powerpoint/2010/main" val="23778616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117600" y="1052736"/>
            <a:ext cx="6912768" cy="3416320"/>
          </a:xfrm>
          <a:prstGeom prst="rect">
            <a:avLst/>
          </a:prstGeom>
        </p:spPr>
        <p:txBody>
          <a:bodyPr wrap="square">
            <a:spAutoFit/>
          </a:bodyPr>
          <a:lstStyle/>
          <a:p>
            <a:pPr>
              <a:lnSpc>
                <a:spcPct val="200000"/>
              </a:lnSpc>
            </a:pPr>
            <a:r>
              <a:rPr lang="he-IL" dirty="0"/>
              <a:t>הדבר תלוי בגיל, במצב הגופני ובאיכות החלבונים שאוכלים. (זוכרים? איכות החלבון נקבעת על-ידי מספר החומצות האמיניות החיוניות שבו והיחס הכמותי הנכון שביניהן). בתקופת הגדילה, הגוף זקוק לכמות גדולה יותר של חלבונים. כן הוא נזקק לחלבונים נוספים בתקופת מחלה, או לאחר פציעה או ניתוח. הוא זקוק ליותר חלבונים גם בתקופת מתח. למשל - אם בתקופת הבחינות אתם עצבנים, יש לאכול יותר חלבונים מאשר כרגיל. בדרך כלל, מהווים החלבונים 15-20 אחוזים מכלל הקלוריות היומיות</a:t>
            </a:r>
          </a:p>
        </p:txBody>
      </p:sp>
      <p:sp>
        <p:nvSpPr>
          <p:cNvPr id="5" name="מלבן 4"/>
          <p:cNvSpPr/>
          <p:nvPr/>
        </p:nvSpPr>
        <p:spPr>
          <a:xfrm>
            <a:off x="2509845" y="317413"/>
            <a:ext cx="4525598" cy="584775"/>
          </a:xfrm>
          <a:prstGeom prst="rect">
            <a:avLst/>
          </a:prstGeom>
        </p:spPr>
        <p:txBody>
          <a:bodyPr wrap="none">
            <a:spAutoFit/>
          </a:bodyPr>
          <a:lstStyle/>
          <a:p>
            <a:r>
              <a:rPr lang="he-IL" sz="3200" b="1" u="sng" dirty="0"/>
              <a:t>כמה חלבונים יש לצרוך ביום?</a:t>
            </a:r>
            <a:endParaRPr lang="he-IL"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454762"/>
            <a:ext cx="4394472" cy="218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785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9392"/>
            <a:ext cx="8280920" cy="673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5346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395538" y="548680"/>
            <a:ext cx="525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he-IL" sz="3200" b="1" dirty="0">
                <a:latin typeface="Arial" pitchFamily="34" charset="0"/>
              </a:rPr>
              <a:t>מזונות עשירים בחלבון</a:t>
            </a:r>
            <a:r>
              <a:rPr lang="he-IL" sz="3200" dirty="0"/>
              <a:t> </a:t>
            </a:r>
            <a:endParaRPr lang="en-US" sz="3200" dirty="0"/>
          </a:p>
        </p:txBody>
      </p:sp>
      <p:sp>
        <p:nvSpPr>
          <p:cNvPr id="8195" name="Text Box 3"/>
          <p:cNvSpPr txBox="1">
            <a:spLocks noChangeArrowheads="1"/>
          </p:cNvSpPr>
          <p:nvPr/>
        </p:nvSpPr>
        <p:spPr bwMode="auto">
          <a:xfrm>
            <a:off x="2375485" y="1558089"/>
            <a:ext cx="5562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he-IL" b="1" dirty="0">
                <a:latin typeface="Arial" pitchFamily="34" charset="0"/>
                <a:cs typeface="David" pitchFamily="34" charset="-79"/>
              </a:rPr>
              <a:t>חלבונים מן החי:</a:t>
            </a:r>
            <a:endParaRPr lang="he-IL" b="1" dirty="0">
              <a:cs typeface="Times New Roman" pitchFamily="18" charset="0"/>
            </a:endParaRPr>
          </a:p>
          <a:p>
            <a:pPr eaLnBrk="1" hangingPunct="1">
              <a:spcBef>
                <a:spcPct val="50000"/>
              </a:spcBef>
            </a:pPr>
            <a:r>
              <a:rPr lang="he-IL" dirty="0">
                <a:latin typeface="Arial" pitchFamily="34" charset="0"/>
                <a:cs typeface="David" pitchFamily="34" charset="-79"/>
              </a:rPr>
              <a:t>בבשר ומוצריו, בחלב ומוצריו, בביצים ובדגים.</a:t>
            </a:r>
            <a:endParaRPr lang="he-IL" dirty="0">
              <a:cs typeface="Times New Roman" pitchFamily="18" charset="0"/>
            </a:endParaRPr>
          </a:p>
          <a:p>
            <a:pPr eaLnBrk="1" hangingPunct="1">
              <a:spcBef>
                <a:spcPct val="50000"/>
              </a:spcBef>
            </a:pPr>
            <a:r>
              <a:rPr lang="he-IL" dirty="0">
                <a:latin typeface="Arial" pitchFamily="34" charset="0"/>
                <a:cs typeface="David" pitchFamily="34" charset="-79"/>
              </a:rPr>
              <a:t> </a:t>
            </a:r>
            <a:endParaRPr lang="he-IL" dirty="0">
              <a:cs typeface="Times New Roman" pitchFamily="18" charset="0"/>
            </a:endParaRPr>
          </a:p>
          <a:p>
            <a:pPr eaLnBrk="1" hangingPunct="1">
              <a:spcBef>
                <a:spcPct val="50000"/>
              </a:spcBef>
            </a:pPr>
            <a:r>
              <a:rPr lang="he-IL" b="1" dirty="0">
                <a:latin typeface="Arial" pitchFamily="34" charset="0"/>
                <a:cs typeface="David" pitchFamily="34" charset="-79"/>
              </a:rPr>
              <a:t>חלבונים מן הצומח:</a:t>
            </a:r>
            <a:endParaRPr lang="he-IL" b="1" dirty="0">
              <a:cs typeface="Times New Roman" pitchFamily="18" charset="0"/>
            </a:endParaRPr>
          </a:p>
          <a:p>
            <a:pPr eaLnBrk="1" hangingPunct="1">
              <a:spcBef>
                <a:spcPct val="50000"/>
              </a:spcBef>
            </a:pPr>
            <a:r>
              <a:rPr lang="he-IL" dirty="0">
                <a:latin typeface="Arial" pitchFamily="34" charset="0"/>
                <a:cs typeface="David" pitchFamily="34" charset="-79"/>
              </a:rPr>
              <a:t>בגרעינים, בקטניות, בזרעים ובאגוזים</a:t>
            </a:r>
            <a:r>
              <a:rPr lang="he-IL" dirty="0">
                <a:latin typeface="Arial" pitchFamily="34" charset="0"/>
              </a:rPr>
              <a:t>.</a:t>
            </a:r>
            <a:r>
              <a:rPr lang="he-IL" dirty="0"/>
              <a:t> </a:t>
            </a:r>
            <a:endParaRPr lang="en-US" dirty="0"/>
          </a:p>
        </p:txBody>
      </p:sp>
      <p:pic>
        <p:nvPicPr>
          <p:cNvPr id="8196" name="Picture 5" descr="http://images.google.com/images?q=tbn:u5-d14J-s_gUzM:www.ashdod4u.com/Images/Albums/1031_eg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http://images.google.com/images?q=tbn:v_gd1GJZO8P4tM:sheba.co.il/img/upload3/3/303_35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819400"/>
            <a:ext cx="112553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descr="http://images.google.com/images?q=tbn:gzFoaycCM4_81M:http://www.2b-bari.co.il/_Uploads/277fish200.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876800"/>
            <a:ext cx="1709738"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http://images.google.com/images?q=tbn:DMkVnZRQh7sJvM:groworganic.info/gallery/green_manure/thumbs/net_legumes.jpg.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989513"/>
            <a:ext cx="205740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324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528" y="-42500"/>
            <a:ext cx="8154906" cy="830997"/>
          </a:xfrm>
          <a:prstGeom prst="rect">
            <a:avLst/>
          </a:prstGeom>
          <a:noFill/>
        </p:spPr>
        <p:txBody>
          <a:bodyPr wrap="square" rtlCol="1">
            <a:spAutoFit/>
          </a:bodyPr>
          <a:lstStyle/>
          <a:p>
            <a:r>
              <a:rPr lang="he-IL" sz="4800" b="1" dirty="0" smtClean="0">
                <a:solidFill>
                  <a:srgbClr val="FF0000"/>
                </a:solidFill>
              </a:rPr>
              <a:t>ניסוי : זיהוי חלבונים </a:t>
            </a:r>
            <a:r>
              <a:rPr lang="he-IL" sz="1600" b="1" dirty="0" smtClean="0">
                <a:solidFill>
                  <a:srgbClr val="FF0000"/>
                </a:solidFill>
              </a:rPr>
              <a:t>(עמוד 96 בספר הלימוד- של  מט"ח)</a:t>
            </a:r>
            <a:endParaRPr lang="he-IL" sz="1600" b="1" dirty="0">
              <a:solidFill>
                <a:srgbClr val="FF0000"/>
              </a:solidFill>
            </a:endParaRPr>
          </a:p>
        </p:txBody>
      </p:sp>
      <p:sp>
        <p:nvSpPr>
          <p:cNvPr id="4" name="מלבן 3"/>
          <p:cNvSpPr/>
          <p:nvPr/>
        </p:nvSpPr>
        <p:spPr>
          <a:xfrm>
            <a:off x="359532" y="764704"/>
            <a:ext cx="8208912" cy="461665"/>
          </a:xfrm>
          <a:prstGeom prst="rect">
            <a:avLst/>
          </a:prstGeom>
          <a:solidFill>
            <a:schemeClr val="bg2"/>
          </a:solidFill>
        </p:spPr>
        <p:txBody>
          <a:bodyPr wrap="square">
            <a:spAutoFit/>
          </a:bodyPr>
          <a:lstStyle/>
          <a:p>
            <a:r>
              <a:rPr lang="he-IL" sz="2400" b="1" dirty="0">
                <a:solidFill>
                  <a:srgbClr val="FF0000"/>
                </a:solidFill>
                <a:latin typeface="Arial" pitchFamily="34" charset="0"/>
                <a:cs typeface="Arial" pitchFamily="34" charset="0"/>
              </a:rPr>
              <a:t>מטרת הפעילות: </a:t>
            </a:r>
            <a:r>
              <a:rPr lang="he-IL" sz="2400" b="1" dirty="0">
                <a:latin typeface="Arial" pitchFamily="34" charset="0"/>
                <a:cs typeface="Arial" pitchFamily="34" charset="0"/>
              </a:rPr>
              <a:t>לזהות חלבונים בעזרת חומר בוחן (</a:t>
            </a:r>
            <a:r>
              <a:rPr lang="he-IL" sz="2400" b="1" dirty="0" smtClean="0">
                <a:latin typeface="Arial" pitchFamily="34" charset="0"/>
                <a:cs typeface="Arial" pitchFamily="34" charset="0"/>
              </a:rPr>
              <a:t>אינדיקטור).</a:t>
            </a:r>
            <a:endParaRPr lang="he-IL" sz="2400" b="1" dirty="0">
              <a:latin typeface="Arial" pitchFamily="34" charset="0"/>
              <a:cs typeface="Arial" pitchFamily="34" charset="0"/>
            </a:endParaRPr>
          </a:p>
        </p:txBody>
      </p:sp>
      <p:sp>
        <p:nvSpPr>
          <p:cNvPr id="5" name="מלבן 4"/>
          <p:cNvSpPr/>
          <p:nvPr/>
        </p:nvSpPr>
        <p:spPr>
          <a:xfrm>
            <a:off x="0" y="3629342"/>
            <a:ext cx="8820472" cy="1815882"/>
          </a:xfrm>
          <a:prstGeom prst="rect">
            <a:avLst/>
          </a:prstGeom>
          <a:solidFill>
            <a:schemeClr val="bg2"/>
          </a:solidFill>
        </p:spPr>
        <p:txBody>
          <a:bodyPr wrap="square">
            <a:spAutoFit/>
          </a:bodyPr>
          <a:lstStyle/>
          <a:p>
            <a:r>
              <a:rPr lang="he-IL" sz="2400" b="1" dirty="0">
                <a:solidFill>
                  <a:srgbClr val="FF0000"/>
                </a:solidFill>
              </a:rPr>
              <a:t>מהלך הפעילות: </a:t>
            </a:r>
          </a:p>
          <a:p>
            <a:r>
              <a:rPr lang="he-IL" sz="2200" b="1" dirty="0"/>
              <a:t>א. </a:t>
            </a:r>
            <a:r>
              <a:rPr lang="he-IL" sz="2200" b="1" dirty="0" smtClean="0"/>
              <a:t>הוסיפו למבחנות מספר 3-6 כ- 2 סמ"ק מים</a:t>
            </a:r>
          </a:p>
          <a:p>
            <a:r>
              <a:rPr lang="he-IL" sz="2200" b="1" dirty="0" smtClean="0"/>
              <a:t>ב. הוסיפו </a:t>
            </a:r>
            <a:r>
              <a:rPr lang="he-IL" sz="2200" b="1" dirty="0"/>
              <a:t>לכל מבחנה כ–5 טיפות מתמיסת </a:t>
            </a:r>
            <a:r>
              <a:rPr lang="he-IL" sz="2200" b="1" dirty="0" err="1" smtClean="0"/>
              <a:t>ביור</a:t>
            </a:r>
            <a:r>
              <a:rPr lang="he-IL" sz="2200" b="1" dirty="0" err="1"/>
              <a:t>ט</a:t>
            </a:r>
            <a:r>
              <a:rPr lang="en-US" sz="2200" b="1" dirty="0" smtClean="0"/>
              <a:t> A </a:t>
            </a:r>
            <a:r>
              <a:rPr lang="he-IL" sz="2200" b="1" dirty="0" smtClean="0"/>
              <a:t> </a:t>
            </a:r>
            <a:r>
              <a:rPr lang="he-IL" sz="2200" b="1" dirty="0" err="1" smtClean="0"/>
              <a:t>וכ</a:t>
            </a:r>
            <a:r>
              <a:rPr lang="en-US" sz="2200" b="1" dirty="0" smtClean="0"/>
              <a:t>5 </a:t>
            </a:r>
            <a:r>
              <a:rPr lang="he-IL" sz="2200" b="1" dirty="0" smtClean="0"/>
              <a:t>טיפות</a:t>
            </a:r>
            <a:r>
              <a:rPr lang="en-US" sz="2200" b="1" dirty="0" smtClean="0"/>
              <a:t> </a:t>
            </a:r>
            <a:r>
              <a:rPr lang="he-IL" sz="2200" b="1" dirty="0" smtClean="0"/>
              <a:t>מתמיסת </a:t>
            </a:r>
            <a:r>
              <a:rPr lang="he-IL" sz="2200" b="1" dirty="0" err="1" smtClean="0"/>
              <a:t>ביורט</a:t>
            </a:r>
            <a:r>
              <a:rPr lang="he-IL" sz="2200" b="1" dirty="0" smtClean="0"/>
              <a:t> </a:t>
            </a:r>
            <a:r>
              <a:rPr lang="en-US" sz="2200" b="1" dirty="0"/>
              <a:t>B </a:t>
            </a:r>
            <a:r>
              <a:rPr lang="he-IL" sz="2200" b="1" dirty="0" smtClean="0"/>
              <a:t>‏</a:t>
            </a:r>
            <a:r>
              <a:rPr lang="en-US" sz="2200" b="1" dirty="0" smtClean="0"/>
              <a:t>.</a:t>
            </a:r>
            <a:endParaRPr lang="en-US" sz="2200" b="1" dirty="0"/>
          </a:p>
          <a:p>
            <a:r>
              <a:rPr lang="he-IL" sz="2200" b="1" dirty="0" smtClean="0"/>
              <a:t>ג. </a:t>
            </a:r>
            <a:r>
              <a:rPr lang="he-IL" sz="2200" b="1" dirty="0"/>
              <a:t>ערבבו את התמיסות בכל אחת מן המבחנות. </a:t>
            </a:r>
            <a:endParaRPr lang="he-IL" sz="2200" b="1" dirty="0" smtClean="0"/>
          </a:p>
          <a:p>
            <a:r>
              <a:rPr lang="he-IL" sz="2200" b="1" dirty="0"/>
              <a:t>ד</a:t>
            </a:r>
            <a:r>
              <a:rPr lang="he-IL" sz="2200" b="1" dirty="0" smtClean="0"/>
              <a:t>. </a:t>
            </a:r>
            <a:r>
              <a:rPr lang="he-IL" sz="2200" b="1" dirty="0"/>
              <a:t>צפו בצבע המתקבל בכל אחת מן </a:t>
            </a:r>
            <a:r>
              <a:rPr lang="he-IL" sz="2200" b="1" dirty="0" smtClean="0"/>
              <a:t>המבחנות</a:t>
            </a:r>
            <a:endParaRPr lang="he-IL" sz="2200" b="1" dirty="0"/>
          </a:p>
        </p:txBody>
      </p:sp>
      <p:sp>
        <p:nvSpPr>
          <p:cNvPr id="8" name="TextBox 7"/>
          <p:cNvSpPr txBox="1"/>
          <p:nvPr/>
        </p:nvSpPr>
        <p:spPr>
          <a:xfrm>
            <a:off x="1907704" y="1643316"/>
            <a:ext cx="6706807" cy="1569660"/>
          </a:xfrm>
          <a:prstGeom prst="rect">
            <a:avLst/>
          </a:prstGeom>
          <a:solidFill>
            <a:schemeClr val="bg2"/>
          </a:solidFill>
        </p:spPr>
        <p:txBody>
          <a:bodyPr wrap="square" rtlCol="1">
            <a:spAutoFit/>
          </a:bodyPr>
          <a:lstStyle/>
          <a:p>
            <a:r>
              <a:rPr lang="he-IL" sz="2400" b="1" dirty="0" smtClean="0">
                <a:solidFill>
                  <a:srgbClr val="FF0000"/>
                </a:solidFill>
                <a:latin typeface="Arial" pitchFamily="34" charset="0"/>
                <a:cs typeface="Arial" pitchFamily="34" charset="0"/>
              </a:rPr>
              <a:t>ציוד:</a:t>
            </a:r>
          </a:p>
          <a:p>
            <a:r>
              <a:rPr lang="he-IL" b="1" dirty="0" smtClean="0">
                <a:latin typeface="Arial" pitchFamily="34" charset="0"/>
                <a:cs typeface="Arial" pitchFamily="34" charset="0"/>
              </a:rPr>
              <a:t>תמיסת </a:t>
            </a:r>
            <a:r>
              <a:rPr lang="he-IL" b="1" dirty="0" err="1" smtClean="0">
                <a:latin typeface="Arial" pitchFamily="34" charset="0"/>
                <a:cs typeface="Arial" pitchFamily="34" charset="0"/>
              </a:rPr>
              <a:t>ביורט</a:t>
            </a:r>
            <a:r>
              <a:rPr lang="he-IL" b="1" dirty="0" smtClean="0">
                <a:latin typeface="Arial" pitchFamily="34" charset="0"/>
                <a:cs typeface="Arial" pitchFamily="34" charset="0"/>
              </a:rPr>
              <a:t> ,כן ובו 6 מבחנות מסומנות:</a:t>
            </a:r>
          </a:p>
          <a:p>
            <a:r>
              <a:rPr lang="he-IL" b="1" dirty="0" smtClean="0">
                <a:latin typeface="Arial" pitchFamily="34" charset="0"/>
                <a:cs typeface="Arial" pitchFamily="34" charset="0"/>
              </a:rPr>
              <a:t>מבחנה 1- חלבון ביצה, מבחנה 2- חלבון ביצה אחרי בישול, </a:t>
            </a:r>
          </a:p>
          <a:p>
            <a:r>
              <a:rPr lang="he-IL" b="1" dirty="0" smtClean="0">
                <a:latin typeface="Arial" pitchFamily="34" charset="0"/>
                <a:cs typeface="Arial" pitchFamily="34" charset="0"/>
              </a:rPr>
              <a:t>מבחנה 3- נקניק, מבחנה 4- </a:t>
            </a:r>
            <a:r>
              <a:rPr lang="he-IL" b="1" dirty="0" err="1" smtClean="0">
                <a:latin typeface="Arial" pitchFamily="34" charset="0"/>
                <a:cs typeface="Arial" pitchFamily="34" charset="0"/>
              </a:rPr>
              <a:t>גבנ"צ</a:t>
            </a:r>
            <a:r>
              <a:rPr lang="he-IL" b="1" dirty="0" smtClean="0">
                <a:latin typeface="Arial" pitchFamily="34" charset="0"/>
                <a:cs typeface="Arial" pitchFamily="34" charset="0"/>
              </a:rPr>
              <a:t>, מבחנה 5- לחם, מבחנה 6 תפו"א, מבחנה 7 - אגוזים</a:t>
            </a:r>
            <a:endParaRPr lang="he-IL" b="1" dirty="0">
              <a:latin typeface="Arial" pitchFamily="34" charset="0"/>
              <a:cs typeface="Arial" pitchFamily="34"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4" y="1348026"/>
            <a:ext cx="1912874" cy="119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20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7634" y="-243408"/>
            <a:ext cx="6696744" cy="830997"/>
          </a:xfrm>
          <a:prstGeom prst="rect">
            <a:avLst/>
          </a:prstGeom>
          <a:noFill/>
        </p:spPr>
        <p:txBody>
          <a:bodyPr wrap="square" rtlCol="1">
            <a:spAutoFit/>
          </a:bodyPr>
          <a:lstStyle/>
          <a:p>
            <a:r>
              <a:rPr lang="he-IL" sz="4800" b="1" dirty="0" smtClean="0">
                <a:solidFill>
                  <a:srgbClr val="FF0000"/>
                </a:solidFill>
              </a:rPr>
              <a:t>ניסוי : זיהוי חלבונים </a:t>
            </a:r>
            <a:r>
              <a:rPr lang="he-IL" sz="1600" b="1" dirty="0" smtClean="0">
                <a:solidFill>
                  <a:srgbClr val="FF0000"/>
                </a:solidFill>
              </a:rPr>
              <a:t>(עמוד 96)</a:t>
            </a:r>
            <a:endParaRPr lang="he-IL" sz="1600" b="1" dirty="0">
              <a:solidFill>
                <a:srgbClr val="FF0000"/>
              </a:solidFill>
            </a:endParaRPr>
          </a:p>
        </p:txBody>
      </p:sp>
      <p:sp>
        <p:nvSpPr>
          <p:cNvPr id="4" name="מלבן 3"/>
          <p:cNvSpPr/>
          <p:nvPr/>
        </p:nvSpPr>
        <p:spPr>
          <a:xfrm>
            <a:off x="-649088" y="4348261"/>
            <a:ext cx="9793088" cy="1384995"/>
          </a:xfrm>
          <a:prstGeom prst="rect">
            <a:avLst/>
          </a:prstGeom>
        </p:spPr>
        <p:txBody>
          <a:bodyPr wrap="square">
            <a:spAutoFit/>
          </a:bodyPr>
          <a:lstStyle/>
          <a:p>
            <a:r>
              <a:rPr lang="he-IL" sz="3600" b="1" dirty="0">
                <a:solidFill>
                  <a:srgbClr val="FF0000"/>
                </a:solidFill>
              </a:rPr>
              <a:t>סיכום ומסקנות</a:t>
            </a:r>
            <a:r>
              <a:rPr lang="he-IL" sz="3600" b="1" dirty="0" smtClean="0">
                <a:solidFill>
                  <a:srgbClr val="FF0000"/>
                </a:solidFill>
              </a:rPr>
              <a:t>:</a:t>
            </a:r>
          </a:p>
          <a:p>
            <a:r>
              <a:rPr lang="he-IL" dirty="0" smtClean="0"/>
              <a:t>1.</a:t>
            </a:r>
            <a:r>
              <a:rPr lang="he-IL" sz="2400" b="1" dirty="0" smtClean="0">
                <a:latin typeface="Arial" pitchFamily="34" charset="0"/>
                <a:cs typeface="Arial" pitchFamily="34" charset="0"/>
              </a:rPr>
              <a:t>איך </a:t>
            </a:r>
            <a:r>
              <a:rPr lang="he-IL" sz="2400" b="1" dirty="0">
                <a:latin typeface="Arial" pitchFamily="34" charset="0"/>
                <a:cs typeface="Arial" pitchFamily="34" charset="0"/>
              </a:rPr>
              <a:t>אפשר להבחין באמצעות תמיסת </a:t>
            </a:r>
            <a:r>
              <a:rPr lang="he-IL" sz="2400" b="1" dirty="0" err="1">
                <a:latin typeface="Arial" pitchFamily="34" charset="0"/>
                <a:cs typeface="Arial" pitchFamily="34" charset="0"/>
              </a:rPr>
              <a:t>ביורט</a:t>
            </a:r>
            <a:r>
              <a:rPr lang="he-IL" sz="2400" b="1" dirty="0">
                <a:latin typeface="Arial" pitchFamily="34" charset="0"/>
                <a:cs typeface="Arial" pitchFamily="34" charset="0"/>
              </a:rPr>
              <a:t> בין חלבונים לבין פחמימות</a:t>
            </a:r>
            <a:r>
              <a:rPr lang="he-IL" sz="2400" b="1" dirty="0" smtClean="0">
                <a:latin typeface="Arial" pitchFamily="34" charset="0"/>
                <a:cs typeface="Arial" pitchFamily="34" charset="0"/>
              </a:rPr>
              <a:t>?</a:t>
            </a:r>
          </a:p>
          <a:p>
            <a:r>
              <a:rPr lang="he-IL" sz="2400" b="1" dirty="0" smtClean="0">
                <a:latin typeface="Arial" pitchFamily="34" charset="0"/>
                <a:cs typeface="Arial" pitchFamily="34" charset="0"/>
              </a:rPr>
              <a:t> ‏</a:t>
            </a:r>
            <a:endParaRPr lang="he-IL" sz="2400" b="1" dirty="0">
              <a:latin typeface="Arial" pitchFamily="34" charset="0"/>
              <a:cs typeface="Arial" pitchFamily="34" charset="0"/>
            </a:endParaRPr>
          </a:p>
        </p:txBody>
      </p:sp>
      <p:sp>
        <p:nvSpPr>
          <p:cNvPr id="5" name="מלבן 4"/>
          <p:cNvSpPr/>
          <p:nvPr/>
        </p:nvSpPr>
        <p:spPr>
          <a:xfrm>
            <a:off x="-128228" y="5445224"/>
            <a:ext cx="9070286" cy="1200329"/>
          </a:xfrm>
          <a:prstGeom prst="rect">
            <a:avLst/>
          </a:prstGeom>
          <a:solidFill>
            <a:schemeClr val="bg2"/>
          </a:solidFill>
        </p:spPr>
        <p:txBody>
          <a:bodyPr wrap="square">
            <a:spAutoFit/>
          </a:bodyPr>
          <a:lstStyle/>
          <a:p>
            <a:r>
              <a:rPr lang="he-IL" sz="2400" b="1" dirty="0" smtClean="0">
                <a:latin typeface="Arial" pitchFamily="34" charset="0"/>
                <a:cs typeface="Arial" pitchFamily="34" charset="0"/>
              </a:rPr>
              <a:t>תשובה‏:</a:t>
            </a:r>
          </a:p>
          <a:p>
            <a:r>
              <a:rPr lang="he-IL" sz="2400" b="1" dirty="0" smtClean="0">
                <a:latin typeface="Arial" pitchFamily="34" charset="0"/>
                <a:cs typeface="Arial" pitchFamily="34" charset="0"/>
              </a:rPr>
              <a:t>כאשר </a:t>
            </a:r>
            <a:r>
              <a:rPr lang="he-IL" sz="2400" b="1" dirty="0">
                <a:latin typeface="Arial" pitchFamily="34" charset="0"/>
                <a:cs typeface="Arial" pitchFamily="34" charset="0"/>
              </a:rPr>
              <a:t>מוסיפים תמיסת </a:t>
            </a:r>
            <a:r>
              <a:rPr lang="he-IL" sz="2400" b="1" dirty="0" smtClean="0">
                <a:latin typeface="Arial" pitchFamily="34" charset="0"/>
                <a:cs typeface="Arial" pitchFamily="34" charset="0"/>
              </a:rPr>
              <a:t> </a:t>
            </a:r>
            <a:r>
              <a:rPr lang="he-IL" sz="2400" b="1" dirty="0" err="1" smtClean="0">
                <a:latin typeface="Arial" pitchFamily="34" charset="0"/>
                <a:cs typeface="Arial" pitchFamily="34" charset="0"/>
              </a:rPr>
              <a:t>ביורט</a:t>
            </a:r>
            <a:r>
              <a:rPr lang="he-IL" sz="2400" b="1" dirty="0" smtClean="0">
                <a:latin typeface="Arial" pitchFamily="34" charset="0"/>
                <a:cs typeface="Arial" pitchFamily="34" charset="0"/>
              </a:rPr>
              <a:t> </a:t>
            </a:r>
            <a:r>
              <a:rPr lang="he-IL" sz="2400" b="1" dirty="0">
                <a:latin typeface="Arial" pitchFamily="34" charset="0"/>
                <a:cs typeface="Arial" pitchFamily="34" charset="0"/>
              </a:rPr>
              <a:t>לחלבון, מתקבל צבע סגול. </a:t>
            </a:r>
          </a:p>
          <a:p>
            <a:r>
              <a:rPr lang="he-IL" sz="2400" b="1" dirty="0">
                <a:latin typeface="Arial" pitchFamily="34" charset="0"/>
                <a:cs typeface="Arial" pitchFamily="34" charset="0"/>
              </a:rPr>
              <a:t>כאשר מוסיפים את התמיסה </a:t>
            </a:r>
            <a:r>
              <a:rPr lang="he-IL" sz="2400" b="1" dirty="0" smtClean="0">
                <a:latin typeface="Arial" pitchFamily="34" charset="0"/>
                <a:cs typeface="Arial" pitchFamily="34" charset="0"/>
              </a:rPr>
              <a:t>לפחמימות</a:t>
            </a:r>
            <a:r>
              <a:rPr lang="he-IL" sz="2400" b="1" dirty="0">
                <a:latin typeface="Arial" pitchFamily="34" charset="0"/>
                <a:cs typeface="Arial" pitchFamily="34" charset="0"/>
              </a:rPr>
              <a:t>, אין שינוי בצבע. </a:t>
            </a:r>
            <a:endParaRPr lang="he-IL" sz="2400" b="1" dirty="0" smtClean="0">
              <a:latin typeface="Arial" pitchFamily="34" charset="0"/>
              <a:cs typeface="Arial" pitchFamily="34" charset="0"/>
            </a:endParaRPr>
          </a:p>
        </p:txBody>
      </p:sp>
      <p:sp>
        <p:nvSpPr>
          <p:cNvPr id="6" name="TextBox 5"/>
          <p:cNvSpPr txBox="1"/>
          <p:nvPr/>
        </p:nvSpPr>
        <p:spPr>
          <a:xfrm>
            <a:off x="0" y="6461521"/>
            <a:ext cx="3779567" cy="461665"/>
          </a:xfrm>
          <a:prstGeom prst="rect">
            <a:avLst/>
          </a:prstGeom>
          <a:noFill/>
        </p:spPr>
        <p:txBody>
          <a:bodyPr wrap="square" rtlCol="1">
            <a:spAutoFit/>
          </a:bodyPr>
          <a:lstStyle/>
          <a:p>
            <a:r>
              <a:rPr lang="he-IL" sz="2400" b="1" dirty="0" smtClean="0"/>
              <a:t>עמוד 96 שאלות 1,2</a:t>
            </a:r>
            <a:endParaRPr lang="he-IL" sz="2400" b="1" dirty="0"/>
          </a:p>
        </p:txBody>
      </p:sp>
      <p:graphicFrame>
        <p:nvGraphicFramePr>
          <p:cNvPr id="7" name="טבלה 6"/>
          <p:cNvGraphicFramePr>
            <a:graphicFrameLocks noGrp="1"/>
          </p:cNvGraphicFramePr>
          <p:nvPr>
            <p:extLst>
              <p:ext uri="{D42A27DB-BD31-4B8C-83A1-F6EECF244321}">
                <p14:modId xmlns:p14="http://schemas.microsoft.com/office/powerpoint/2010/main" val="2845763536"/>
              </p:ext>
            </p:extLst>
          </p:nvPr>
        </p:nvGraphicFramePr>
        <p:xfrm>
          <a:off x="251521" y="1439024"/>
          <a:ext cx="8538324" cy="2987040"/>
        </p:xfrm>
        <a:graphic>
          <a:graphicData uri="http://schemas.openxmlformats.org/drawingml/2006/table">
            <a:tbl>
              <a:tblPr rtl="1" firstRow="1" bandRow="1">
                <a:tableStyleId>{5C22544A-7EE6-4342-B048-85BDC9FD1C3A}</a:tableStyleId>
              </a:tblPr>
              <a:tblGrid>
                <a:gridCol w="2846108"/>
                <a:gridCol w="2846108"/>
                <a:gridCol w="2846108"/>
              </a:tblGrid>
              <a:tr h="0">
                <a:tc>
                  <a:txBody>
                    <a:bodyPr/>
                    <a:lstStyle/>
                    <a:p>
                      <a:pPr rtl="1"/>
                      <a:r>
                        <a:rPr lang="he-IL" sz="2200" dirty="0" smtClean="0"/>
                        <a:t>מספר מבחנה</a:t>
                      </a:r>
                      <a:endParaRPr lang="he-IL" sz="2200" dirty="0"/>
                    </a:p>
                  </a:txBody>
                  <a:tcPr/>
                </a:tc>
                <a:tc>
                  <a:txBody>
                    <a:bodyPr/>
                    <a:lstStyle/>
                    <a:p>
                      <a:pPr rtl="1"/>
                      <a:r>
                        <a:rPr lang="he-IL" sz="2200" dirty="0" smtClean="0"/>
                        <a:t>החומר הנבדק</a:t>
                      </a:r>
                      <a:endParaRPr lang="he-IL" sz="2200" dirty="0"/>
                    </a:p>
                  </a:txBody>
                  <a:tcPr/>
                </a:tc>
                <a:tc>
                  <a:txBody>
                    <a:bodyPr/>
                    <a:lstStyle/>
                    <a:p>
                      <a:pPr rtl="1"/>
                      <a:r>
                        <a:rPr lang="he-IL" sz="2200" dirty="0" smtClean="0"/>
                        <a:t>הצבע לאחר הוספת </a:t>
                      </a:r>
                      <a:r>
                        <a:rPr lang="he-IL" sz="2200" dirty="0" err="1" smtClean="0"/>
                        <a:t>הביורט</a:t>
                      </a:r>
                      <a:endParaRPr lang="he-IL" sz="2200" dirty="0"/>
                    </a:p>
                  </a:txBody>
                  <a:tcPr/>
                </a:tc>
              </a:tr>
              <a:tr h="159030">
                <a:tc>
                  <a:txBody>
                    <a:bodyPr/>
                    <a:lstStyle/>
                    <a:p>
                      <a:pPr rtl="1"/>
                      <a:r>
                        <a:rPr lang="he-IL" sz="1800" dirty="0" smtClean="0"/>
                        <a:t>1</a:t>
                      </a:r>
                      <a:endParaRPr lang="he-IL" sz="1800" dirty="0"/>
                    </a:p>
                  </a:txBody>
                  <a:tcPr/>
                </a:tc>
                <a:tc>
                  <a:txBody>
                    <a:bodyPr/>
                    <a:lstStyle/>
                    <a:p>
                      <a:pPr rtl="1"/>
                      <a:endParaRPr lang="he-IL" sz="1800"/>
                    </a:p>
                  </a:txBody>
                  <a:tcPr/>
                </a:tc>
                <a:tc>
                  <a:txBody>
                    <a:bodyPr/>
                    <a:lstStyle/>
                    <a:p>
                      <a:pPr rtl="1"/>
                      <a:endParaRPr lang="he-IL" sz="1800"/>
                    </a:p>
                  </a:txBody>
                  <a:tcPr/>
                </a:tc>
              </a:tr>
              <a:tr h="159030">
                <a:tc>
                  <a:txBody>
                    <a:bodyPr/>
                    <a:lstStyle/>
                    <a:p>
                      <a:pPr rtl="1"/>
                      <a:r>
                        <a:rPr lang="he-IL" sz="1800" dirty="0" smtClean="0"/>
                        <a:t>2</a:t>
                      </a:r>
                      <a:endParaRPr lang="he-IL" sz="1800" dirty="0"/>
                    </a:p>
                  </a:txBody>
                  <a:tcPr/>
                </a:tc>
                <a:tc>
                  <a:txBody>
                    <a:bodyPr/>
                    <a:lstStyle/>
                    <a:p>
                      <a:pPr rtl="1"/>
                      <a:endParaRPr lang="he-IL" sz="1800"/>
                    </a:p>
                  </a:txBody>
                  <a:tcPr/>
                </a:tc>
                <a:tc>
                  <a:txBody>
                    <a:bodyPr/>
                    <a:lstStyle/>
                    <a:p>
                      <a:pPr rtl="1"/>
                      <a:endParaRPr lang="he-IL" sz="1800"/>
                    </a:p>
                  </a:txBody>
                  <a:tcPr/>
                </a:tc>
              </a:tr>
              <a:tr h="159030">
                <a:tc>
                  <a:txBody>
                    <a:bodyPr/>
                    <a:lstStyle/>
                    <a:p>
                      <a:pPr rtl="1"/>
                      <a:r>
                        <a:rPr lang="he-IL" sz="1800" dirty="0" smtClean="0"/>
                        <a:t>3</a:t>
                      </a:r>
                      <a:endParaRPr lang="he-IL" sz="1800" dirty="0"/>
                    </a:p>
                  </a:txBody>
                  <a:tcPr/>
                </a:tc>
                <a:tc>
                  <a:txBody>
                    <a:bodyPr/>
                    <a:lstStyle/>
                    <a:p>
                      <a:pPr rtl="1"/>
                      <a:endParaRPr lang="he-IL" sz="1800"/>
                    </a:p>
                  </a:txBody>
                  <a:tcPr/>
                </a:tc>
                <a:tc>
                  <a:txBody>
                    <a:bodyPr/>
                    <a:lstStyle/>
                    <a:p>
                      <a:pPr rtl="1"/>
                      <a:endParaRPr lang="he-IL" sz="1800" dirty="0"/>
                    </a:p>
                  </a:txBody>
                  <a:tcPr/>
                </a:tc>
              </a:tr>
              <a:tr h="159030">
                <a:tc>
                  <a:txBody>
                    <a:bodyPr/>
                    <a:lstStyle/>
                    <a:p>
                      <a:pPr rtl="1"/>
                      <a:r>
                        <a:rPr lang="he-IL" sz="1800" dirty="0" smtClean="0"/>
                        <a:t>4</a:t>
                      </a:r>
                      <a:endParaRPr lang="he-IL" sz="1800" dirty="0"/>
                    </a:p>
                  </a:txBody>
                  <a:tcPr/>
                </a:tc>
                <a:tc>
                  <a:txBody>
                    <a:bodyPr/>
                    <a:lstStyle/>
                    <a:p>
                      <a:pPr rtl="1"/>
                      <a:endParaRPr lang="he-IL" sz="1800"/>
                    </a:p>
                  </a:txBody>
                  <a:tcPr/>
                </a:tc>
                <a:tc>
                  <a:txBody>
                    <a:bodyPr/>
                    <a:lstStyle/>
                    <a:p>
                      <a:pPr rtl="1"/>
                      <a:endParaRPr lang="he-IL" sz="1800"/>
                    </a:p>
                  </a:txBody>
                  <a:tcPr/>
                </a:tc>
              </a:tr>
              <a:tr h="159030">
                <a:tc>
                  <a:txBody>
                    <a:bodyPr/>
                    <a:lstStyle/>
                    <a:p>
                      <a:pPr rtl="1"/>
                      <a:r>
                        <a:rPr lang="he-IL" sz="1800" dirty="0" smtClean="0"/>
                        <a:t>5</a:t>
                      </a:r>
                      <a:endParaRPr lang="he-IL" sz="1800" dirty="0"/>
                    </a:p>
                  </a:txBody>
                  <a:tcPr/>
                </a:tc>
                <a:tc>
                  <a:txBody>
                    <a:bodyPr/>
                    <a:lstStyle/>
                    <a:p>
                      <a:pPr rtl="1"/>
                      <a:endParaRPr lang="he-IL" sz="1800"/>
                    </a:p>
                  </a:txBody>
                  <a:tcPr/>
                </a:tc>
                <a:tc>
                  <a:txBody>
                    <a:bodyPr/>
                    <a:lstStyle/>
                    <a:p>
                      <a:pPr rtl="1"/>
                      <a:endParaRPr lang="he-IL" sz="1800"/>
                    </a:p>
                  </a:txBody>
                  <a:tcPr/>
                </a:tc>
              </a:tr>
              <a:tr h="159030">
                <a:tc>
                  <a:txBody>
                    <a:bodyPr/>
                    <a:lstStyle/>
                    <a:p>
                      <a:pPr rtl="1"/>
                      <a:r>
                        <a:rPr lang="he-IL" sz="1800" dirty="0" smtClean="0"/>
                        <a:t>6</a:t>
                      </a:r>
                      <a:endParaRPr lang="he-IL" sz="1800" dirty="0"/>
                    </a:p>
                  </a:txBody>
                  <a:tcPr/>
                </a:tc>
                <a:tc>
                  <a:txBody>
                    <a:bodyPr/>
                    <a:lstStyle/>
                    <a:p>
                      <a:pPr rtl="1"/>
                      <a:endParaRPr lang="he-IL" sz="1800"/>
                    </a:p>
                  </a:txBody>
                  <a:tcPr/>
                </a:tc>
                <a:tc>
                  <a:txBody>
                    <a:bodyPr/>
                    <a:lstStyle/>
                    <a:p>
                      <a:pPr rtl="1"/>
                      <a:endParaRPr lang="he-IL" sz="1800"/>
                    </a:p>
                  </a:txBody>
                  <a:tcPr/>
                </a:tc>
              </a:tr>
              <a:tr h="0">
                <a:tc>
                  <a:txBody>
                    <a:bodyPr/>
                    <a:lstStyle/>
                    <a:p>
                      <a:pPr rtl="1"/>
                      <a:r>
                        <a:rPr lang="he-IL" sz="1800" dirty="0" smtClean="0"/>
                        <a:t>7</a:t>
                      </a:r>
                      <a:endParaRPr lang="he-IL" sz="1800" dirty="0"/>
                    </a:p>
                  </a:txBody>
                  <a:tcPr/>
                </a:tc>
                <a:tc>
                  <a:txBody>
                    <a:bodyPr/>
                    <a:lstStyle/>
                    <a:p>
                      <a:pPr rtl="1"/>
                      <a:endParaRPr lang="he-IL" sz="1800"/>
                    </a:p>
                  </a:txBody>
                  <a:tcPr/>
                </a:tc>
                <a:tc>
                  <a:txBody>
                    <a:bodyPr/>
                    <a:lstStyle/>
                    <a:p>
                      <a:pPr rtl="1"/>
                      <a:endParaRPr lang="he-IL" sz="1800" dirty="0"/>
                    </a:p>
                  </a:txBody>
                  <a:tcPr/>
                </a:tc>
              </a:tr>
            </a:tbl>
          </a:graphicData>
        </a:graphic>
      </p:graphicFrame>
      <p:sp>
        <p:nvSpPr>
          <p:cNvPr id="8" name="מלבן 7"/>
          <p:cNvSpPr/>
          <p:nvPr/>
        </p:nvSpPr>
        <p:spPr>
          <a:xfrm>
            <a:off x="-30628" y="909881"/>
            <a:ext cx="8820472" cy="430887"/>
          </a:xfrm>
          <a:prstGeom prst="rect">
            <a:avLst/>
          </a:prstGeom>
        </p:spPr>
        <p:txBody>
          <a:bodyPr wrap="square">
            <a:spAutoFit/>
          </a:bodyPr>
          <a:lstStyle/>
          <a:p>
            <a:r>
              <a:rPr lang="he-IL" sz="2200" b="1" dirty="0"/>
              <a:t>העתיקו את הטבלה הבאה למחברתכם, הוסיפו לה כותרת והשלימו בה את </a:t>
            </a:r>
            <a:r>
              <a:rPr lang="he-IL" sz="2200" b="1" dirty="0" smtClean="0"/>
              <a:t>התוצאות</a:t>
            </a:r>
            <a:endParaRPr lang="he-IL" sz="2200" b="1" dirty="0"/>
          </a:p>
        </p:txBody>
      </p:sp>
      <p:sp>
        <p:nvSpPr>
          <p:cNvPr id="9" name="TextBox 8"/>
          <p:cNvSpPr txBox="1"/>
          <p:nvPr/>
        </p:nvSpPr>
        <p:spPr>
          <a:xfrm>
            <a:off x="7058015" y="347465"/>
            <a:ext cx="1584176" cy="584775"/>
          </a:xfrm>
          <a:prstGeom prst="rect">
            <a:avLst/>
          </a:prstGeom>
          <a:noFill/>
        </p:spPr>
        <p:txBody>
          <a:bodyPr wrap="square" rtlCol="1">
            <a:spAutoFit/>
          </a:bodyPr>
          <a:lstStyle/>
          <a:p>
            <a:r>
              <a:rPr lang="he-IL" sz="3200" b="1" dirty="0" smtClean="0">
                <a:solidFill>
                  <a:srgbClr val="FF0000"/>
                </a:solidFill>
              </a:rPr>
              <a:t>תוצאות: </a:t>
            </a:r>
            <a:endParaRPr lang="he-IL" sz="3200" b="1" dirty="0">
              <a:solidFill>
                <a:srgbClr val="FF0000"/>
              </a:solidFill>
            </a:endParaRPr>
          </a:p>
        </p:txBody>
      </p:sp>
    </p:spTree>
    <p:extLst>
      <p:ext uri="{BB962C8B-B14F-4D97-AF65-F5344CB8AC3E}">
        <p14:creationId xmlns:p14="http://schemas.microsoft.com/office/powerpoint/2010/main" val="277674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755576" y="188640"/>
            <a:ext cx="7740352" cy="954107"/>
          </a:xfrm>
          <a:prstGeom prst="rect">
            <a:avLst/>
          </a:prstGeom>
          <a:solidFill>
            <a:schemeClr val="bg2"/>
          </a:solidFill>
          <a:ln>
            <a:noFill/>
          </a:ln>
          <a:effectLst/>
        </p:spPr>
        <p:txBody>
          <a:bodyPr wrap="square">
            <a:spAutoFit/>
          </a:bodyPr>
          <a:lstStyle/>
          <a:p>
            <a:pPr algn="ctr">
              <a:spcBef>
                <a:spcPct val="50000"/>
              </a:spcBef>
            </a:pPr>
            <a:r>
              <a:rPr lang="he-IL" sz="2800" b="1" dirty="0">
                <a:solidFill>
                  <a:srgbClr val="FF0000"/>
                </a:solidFill>
                <a:cs typeface="Tahoma" pitchFamily="34" charset="0"/>
              </a:rPr>
              <a:t>השוואה בין הקבוצות העיקריות של התרכובות האורגניות</a:t>
            </a:r>
            <a:endParaRPr lang="en-US" sz="2800" b="1" dirty="0">
              <a:solidFill>
                <a:srgbClr val="FF0000"/>
              </a:solidFill>
              <a:cs typeface="Tahoma" pitchFamily="34" charset="0"/>
            </a:endParaRPr>
          </a:p>
        </p:txBody>
      </p:sp>
      <p:graphicFrame>
        <p:nvGraphicFramePr>
          <p:cNvPr id="14339" name="Group 3"/>
          <p:cNvGraphicFramePr>
            <a:graphicFrameLocks noGrp="1"/>
          </p:cNvGraphicFramePr>
          <p:nvPr>
            <p:extLst>
              <p:ext uri="{D42A27DB-BD31-4B8C-83A1-F6EECF244321}">
                <p14:modId xmlns:p14="http://schemas.microsoft.com/office/powerpoint/2010/main" val="3019231179"/>
              </p:ext>
            </p:extLst>
          </p:nvPr>
        </p:nvGraphicFramePr>
        <p:xfrm>
          <a:off x="903784" y="1247107"/>
          <a:ext cx="7478216" cy="4353370"/>
        </p:xfrm>
        <a:graphic>
          <a:graphicData uri="http://schemas.openxmlformats.org/drawingml/2006/table">
            <a:tbl>
              <a:tblPr rtl="1"/>
              <a:tblGrid>
                <a:gridCol w="1616912"/>
                <a:gridCol w="1819026"/>
                <a:gridCol w="2021139"/>
                <a:gridCol w="2021139"/>
              </a:tblGrid>
              <a:tr h="67786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2800" b="1" i="0" u="none" strike="noStrike" cap="none" normalizeH="0" baseline="0" dirty="0" smtClean="0">
                        <a:ln>
                          <a:noFill/>
                        </a:ln>
                        <a:solidFill>
                          <a:schemeClr val="tx1"/>
                        </a:solidFill>
                        <a:effectLst/>
                        <a:latin typeface="Times New Roman" pitchFamily="18" charset="0"/>
                        <a:cs typeface="Times New Roman (Hebrew)"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smtClean="0">
                          <a:ln>
                            <a:noFill/>
                          </a:ln>
                          <a:solidFill>
                            <a:schemeClr val="tx1"/>
                          </a:solidFill>
                          <a:effectLst/>
                          <a:latin typeface="Tahoma" pitchFamily="34" charset="0"/>
                          <a:cs typeface="Tahoma" pitchFamily="34" charset="0"/>
                        </a:rPr>
                        <a:t>חלבונים</a:t>
                      </a:r>
                      <a:endParaRPr kumimoji="0" lang="en-US" sz="2000" b="1" i="0" u="none" strike="noStrike" cap="none" normalizeH="0" baseline="0" smtClean="0">
                        <a:ln>
                          <a:noFill/>
                        </a:ln>
                        <a:solidFill>
                          <a:schemeClr val="tx1"/>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smtClean="0">
                          <a:ln>
                            <a:noFill/>
                          </a:ln>
                          <a:solidFill>
                            <a:schemeClr val="tx1"/>
                          </a:solidFill>
                          <a:effectLst/>
                          <a:latin typeface="Tahoma" pitchFamily="34" charset="0"/>
                          <a:cs typeface="Tahoma" pitchFamily="34" charset="0"/>
                        </a:rPr>
                        <a:t>שומנים (ליפידים)</a:t>
                      </a:r>
                      <a:endParaRPr kumimoji="0" lang="en-US" sz="2000" b="1" i="0" u="none" strike="noStrike" cap="none" normalizeH="0" baseline="0" smtClean="0">
                        <a:ln>
                          <a:noFill/>
                        </a:ln>
                        <a:solidFill>
                          <a:schemeClr val="tx1"/>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dirty="0" smtClean="0">
                          <a:ln>
                            <a:noFill/>
                          </a:ln>
                          <a:solidFill>
                            <a:schemeClr val="tx1"/>
                          </a:solidFill>
                          <a:effectLst/>
                          <a:latin typeface="Tahoma" pitchFamily="34" charset="0"/>
                          <a:cs typeface="Tahoma" pitchFamily="34" charset="0"/>
                        </a:rPr>
                        <a:t>פחמימות</a:t>
                      </a:r>
                      <a:endParaRPr kumimoji="0" lang="en-US" sz="20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6762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1" i="0" u="none" strike="noStrike" cap="none" normalizeH="0" baseline="0" dirty="0" smtClean="0">
                          <a:ln>
                            <a:noFill/>
                          </a:ln>
                          <a:solidFill>
                            <a:schemeClr val="tx1"/>
                          </a:solidFill>
                          <a:effectLst/>
                          <a:latin typeface="Tahoma" pitchFamily="34" charset="0"/>
                          <a:cs typeface="Tahoma" pitchFamily="34" charset="0"/>
                        </a:rPr>
                        <a:t>מורכבת בעיקר מהיסודות</a:t>
                      </a:r>
                      <a:endParaRPr kumimoji="0" lang="en-US" sz="16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cs typeface="Tahoma" pitchFamily="34" charset="0"/>
                        </a:rPr>
                        <a:t>C</a:t>
                      </a:r>
                      <a:r>
                        <a:rPr kumimoji="0" lang="he-IL" sz="1400" b="1" i="0" u="none" strike="noStrike" cap="none" normalizeH="0" baseline="0" smtClean="0">
                          <a:ln>
                            <a:noFill/>
                          </a:ln>
                          <a:solidFill>
                            <a:schemeClr val="tx1"/>
                          </a:solidFill>
                          <a:effectLst/>
                          <a:latin typeface="Tahoma" pitchFamily="34" charset="0"/>
                          <a:cs typeface="Tahoma" pitchFamily="34" charset="0"/>
                        </a:rPr>
                        <a:t>, </a:t>
                      </a:r>
                      <a:r>
                        <a:rPr kumimoji="0" lang="en-US" sz="1400" b="1" i="0" u="none" strike="noStrike" cap="none" normalizeH="0" baseline="0" smtClean="0">
                          <a:ln>
                            <a:noFill/>
                          </a:ln>
                          <a:solidFill>
                            <a:schemeClr val="tx1"/>
                          </a:solidFill>
                          <a:effectLst/>
                          <a:latin typeface="Tahoma" pitchFamily="34" charset="0"/>
                          <a:cs typeface="Tahoma" pitchFamily="34" charset="0"/>
                        </a:rPr>
                        <a:t>H</a:t>
                      </a:r>
                      <a:r>
                        <a:rPr kumimoji="0" lang="he-IL" sz="1400" b="1" i="0" u="none" strike="noStrike" cap="none" normalizeH="0" baseline="0" smtClean="0">
                          <a:ln>
                            <a:noFill/>
                          </a:ln>
                          <a:solidFill>
                            <a:schemeClr val="tx1"/>
                          </a:solidFill>
                          <a:effectLst/>
                          <a:latin typeface="Tahoma" pitchFamily="34" charset="0"/>
                          <a:cs typeface="Tahoma" pitchFamily="34" charset="0"/>
                        </a:rPr>
                        <a:t>, </a:t>
                      </a:r>
                      <a:r>
                        <a:rPr kumimoji="0" lang="en-US" sz="1400" b="1" i="0" u="none" strike="noStrike" cap="none" normalizeH="0" baseline="0" smtClean="0">
                          <a:ln>
                            <a:noFill/>
                          </a:ln>
                          <a:solidFill>
                            <a:schemeClr val="tx1"/>
                          </a:solidFill>
                          <a:effectLst/>
                          <a:latin typeface="Tahoma" pitchFamily="34" charset="0"/>
                          <a:cs typeface="Tahoma" pitchFamily="34" charset="0"/>
                        </a:rPr>
                        <a:t>O</a:t>
                      </a:r>
                      <a:r>
                        <a:rPr kumimoji="0" lang="he-IL" sz="1400" b="1" i="0" u="none" strike="noStrike" cap="none" normalizeH="0" baseline="0" smtClean="0">
                          <a:ln>
                            <a:noFill/>
                          </a:ln>
                          <a:solidFill>
                            <a:schemeClr val="tx1"/>
                          </a:solidFill>
                          <a:effectLst/>
                          <a:latin typeface="Tahoma" pitchFamily="34" charset="0"/>
                          <a:cs typeface="Tahoma" pitchFamily="34" charset="0"/>
                        </a:rPr>
                        <a:t>, </a:t>
                      </a:r>
                      <a:r>
                        <a:rPr kumimoji="0" lang="en-US" sz="1400" b="1" i="0" u="none" strike="noStrike" cap="none" normalizeH="0" baseline="0" smtClean="0">
                          <a:ln>
                            <a:noFill/>
                          </a:ln>
                          <a:solidFill>
                            <a:schemeClr val="tx1"/>
                          </a:solidFill>
                          <a:effectLst/>
                          <a:latin typeface="Tahoma" pitchFamily="34" charset="0"/>
                          <a:cs typeface="Tahoma" pitchFamily="34" charset="0"/>
                        </a:rPr>
                        <a:t>N</a:t>
                      </a:r>
                      <a:endParaRPr kumimoji="0" lang="he-IL" sz="1400" b="1" i="0" u="none" strike="noStrike" cap="none" normalizeH="0" baseline="0" smtClean="0">
                        <a:ln>
                          <a:noFill/>
                        </a:ln>
                        <a:solidFill>
                          <a:schemeClr val="tx1"/>
                        </a:solidFill>
                        <a:effectLst/>
                        <a:latin typeface="Tahoma" pitchFamily="34" charset="0"/>
                        <a:cs typeface="Tahoma"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400" b="1" i="0" u="none" strike="noStrike" cap="none" normalizeH="0" baseline="0" smtClean="0">
                          <a:ln>
                            <a:noFill/>
                          </a:ln>
                          <a:solidFill>
                            <a:schemeClr val="tx1"/>
                          </a:solidFill>
                          <a:effectLst/>
                          <a:latin typeface="Tahoma" pitchFamily="34" charset="0"/>
                          <a:cs typeface="Tahoma" pitchFamily="34" charset="0"/>
                        </a:rPr>
                        <a:t>ויסודות נוספים</a:t>
                      </a:r>
                      <a:endParaRPr kumimoji="0" lang="en-US" sz="1400" b="1" i="0" u="none" strike="noStrike" cap="none" normalizeH="0" baseline="0" smtClean="0">
                        <a:ln>
                          <a:noFill/>
                        </a:ln>
                        <a:solidFill>
                          <a:schemeClr val="tx1"/>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cs typeface="Tahoma" pitchFamily="34" charset="0"/>
                        </a:rPr>
                        <a:t>C, H, 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cs typeface="Tahoma" pitchFamily="34" charset="0"/>
                        </a:rPr>
                        <a:t>C, H, 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1" i="0" u="none" strike="noStrike" cap="none" normalizeH="0" baseline="0" smtClean="0">
                          <a:ln>
                            <a:noFill/>
                          </a:ln>
                          <a:solidFill>
                            <a:schemeClr val="tx1"/>
                          </a:solidFill>
                          <a:effectLst/>
                          <a:latin typeface="Tahoma" pitchFamily="34" charset="0"/>
                          <a:cs typeface="Tahoma" pitchFamily="34" charset="0"/>
                        </a:rPr>
                        <a:t>מסיסות במים</a:t>
                      </a:r>
                      <a:endParaRPr kumimoji="0" lang="en-US" sz="1600" b="1" i="0" u="none" strike="noStrike" cap="none" normalizeH="0" baseline="0" smtClean="0">
                        <a:ln>
                          <a:noFill/>
                        </a:ln>
                        <a:solidFill>
                          <a:schemeClr val="tx1"/>
                        </a:solidFill>
                        <a:effectLst/>
                        <a:latin typeface="Tahoma" pitchFamily="34" charset="0"/>
                        <a:cs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400" b="1" i="0" u="none" strike="noStrike" cap="none" normalizeH="0" baseline="0" smtClean="0">
                        <a:ln>
                          <a:noFill/>
                        </a:ln>
                        <a:solidFill>
                          <a:schemeClr val="tx1"/>
                        </a:solidFill>
                        <a:effectLst/>
                        <a:latin typeface="Times New Roman" pitchFamily="18" charset="0"/>
                        <a:cs typeface="Times New Roman (Hebrew)"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smtClean="0">
                          <a:ln>
                            <a:noFill/>
                          </a:ln>
                          <a:solidFill>
                            <a:schemeClr val="tx1"/>
                          </a:solidFill>
                          <a:effectLst/>
                          <a:latin typeface="Times New Roman" pitchFamily="18" charset="0"/>
                          <a:cs typeface="Times New Roman (Hebrew)" charset="0"/>
                        </a:rPr>
                        <a:t>+</a:t>
                      </a:r>
                      <a:endParaRPr kumimoji="0" lang="en-US" sz="2400" b="1" i="0" u="none" strike="noStrike" cap="none" normalizeH="0" baseline="0" smtClean="0">
                        <a:ln>
                          <a:noFill/>
                        </a:ln>
                        <a:solidFill>
                          <a:schemeClr val="tx1"/>
                        </a:solidFill>
                        <a:effectLst/>
                        <a:latin typeface="Times New Roman" pitchFamily="18" charset="0"/>
                        <a:cs typeface="Times New Roman (Hebrew)"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smtClean="0">
                          <a:ln>
                            <a:noFill/>
                          </a:ln>
                          <a:solidFill>
                            <a:schemeClr val="tx1"/>
                          </a:solidFill>
                          <a:effectLst/>
                          <a:latin typeface="Times New Roman" pitchFamily="18" charset="0"/>
                          <a:cs typeface="Times New Roman (Hebrew)" charset="0"/>
                        </a:rPr>
                        <a:t>_</a:t>
                      </a:r>
                      <a:endParaRPr kumimoji="0" lang="en-US" sz="2400" b="1" i="0" u="none" strike="noStrike" cap="none" normalizeH="0" baseline="0" smtClean="0">
                        <a:ln>
                          <a:noFill/>
                        </a:ln>
                        <a:solidFill>
                          <a:schemeClr val="tx1"/>
                        </a:solidFill>
                        <a:effectLst/>
                        <a:latin typeface="Times New Roman" pitchFamily="18" charset="0"/>
                        <a:cs typeface="Times New Roman (Hebrew)"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1400" b="1" i="0" u="none" strike="noStrike" cap="none" normalizeH="0" baseline="0" smtClean="0">
                        <a:ln>
                          <a:noFill/>
                        </a:ln>
                        <a:solidFill>
                          <a:schemeClr val="tx1"/>
                        </a:solidFill>
                        <a:effectLst/>
                        <a:latin typeface="Times New Roman" pitchFamily="18" charset="0"/>
                        <a:cs typeface="Times New Roman (Hebrew)"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smtClean="0">
                          <a:ln>
                            <a:noFill/>
                          </a:ln>
                          <a:solidFill>
                            <a:schemeClr val="tx1"/>
                          </a:solidFill>
                          <a:effectLst/>
                          <a:latin typeface="Times New Roman" pitchFamily="18" charset="0"/>
                          <a:cs typeface="Times New Roman (Hebrew)" charset="0"/>
                        </a:rPr>
                        <a:t>+</a:t>
                      </a:r>
                      <a:endParaRPr kumimoji="0" lang="en-US" sz="2400" b="1" i="0" u="none" strike="noStrike" cap="none" normalizeH="0" baseline="0" smtClean="0">
                        <a:ln>
                          <a:noFill/>
                        </a:ln>
                        <a:solidFill>
                          <a:schemeClr val="tx1"/>
                        </a:solidFill>
                        <a:effectLst/>
                        <a:latin typeface="Times New Roman" pitchFamily="18" charset="0"/>
                        <a:cs typeface="Times New Roman (Hebrew)"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1" i="0" u="none" strike="noStrike" cap="none" normalizeH="0" baseline="0" dirty="0" smtClean="0">
                          <a:ln>
                            <a:noFill/>
                          </a:ln>
                          <a:solidFill>
                            <a:schemeClr val="tx1"/>
                          </a:solidFill>
                          <a:effectLst/>
                          <a:latin typeface="Tahoma" pitchFamily="34" charset="0"/>
                          <a:cs typeface="Tahoma" pitchFamily="34" charset="0"/>
                        </a:rPr>
                        <a:t>הידרופובי/</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1" i="0" u="none" strike="noStrike" cap="none" normalizeH="0" baseline="0" dirty="0" smtClean="0">
                          <a:ln>
                            <a:noFill/>
                          </a:ln>
                          <a:solidFill>
                            <a:schemeClr val="tx1"/>
                          </a:solidFill>
                          <a:effectLst/>
                          <a:latin typeface="Tahoma" pitchFamily="34" charset="0"/>
                          <a:cs typeface="Tahoma" pitchFamily="34" charset="0"/>
                        </a:rPr>
                        <a:t>הידרופילי</a:t>
                      </a:r>
                      <a:endParaRPr kumimoji="0" lang="en-US" sz="16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400" b="1" i="0" u="none" strike="noStrike" cap="none" normalizeH="0" baseline="0" smtClean="0">
                          <a:ln>
                            <a:noFill/>
                          </a:ln>
                          <a:solidFill>
                            <a:schemeClr val="tx1"/>
                          </a:solidFill>
                          <a:effectLst/>
                          <a:latin typeface="Tahoma" pitchFamily="34" charset="0"/>
                          <a:cs typeface="Tahoma" pitchFamily="34" charset="0"/>
                        </a:rPr>
                        <a:t>הידרופיליים</a:t>
                      </a:r>
                      <a:endParaRPr kumimoji="0" lang="en-US" sz="1400" b="1" i="0" u="none" strike="noStrike" cap="none" normalizeH="0" baseline="0" smtClean="0">
                        <a:ln>
                          <a:noFill/>
                        </a:ln>
                        <a:solidFill>
                          <a:schemeClr val="tx1"/>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400" b="1" i="0" u="none" strike="noStrike" cap="none" normalizeH="0" baseline="0" smtClean="0">
                          <a:ln>
                            <a:noFill/>
                          </a:ln>
                          <a:solidFill>
                            <a:schemeClr val="tx1"/>
                          </a:solidFill>
                          <a:effectLst/>
                          <a:latin typeface="Times New Roman" pitchFamily="18" charset="0"/>
                          <a:cs typeface="Tahoma" pitchFamily="34" charset="0"/>
                        </a:rPr>
                        <a:t>הידרופוביים</a:t>
                      </a:r>
                      <a:endParaRPr kumimoji="0" lang="en-US" sz="1400" b="1" i="0" u="none" strike="noStrike" cap="none" normalizeH="0" baseline="0" smtClean="0">
                        <a:ln>
                          <a:noFill/>
                        </a:ln>
                        <a:solidFill>
                          <a:schemeClr val="tx1"/>
                        </a:solidFill>
                        <a:effectLst/>
                        <a:latin typeface="Times New Roman"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400" b="1" i="0" u="none" strike="noStrike" cap="none" normalizeH="0" baseline="0" smtClean="0">
                          <a:ln>
                            <a:noFill/>
                          </a:ln>
                          <a:solidFill>
                            <a:schemeClr val="tx1"/>
                          </a:solidFill>
                          <a:effectLst/>
                          <a:latin typeface="Tahoma" pitchFamily="34" charset="0"/>
                          <a:cs typeface="Tahoma" pitchFamily="34" charset="0"/>
                        </a:rPr>
                        <a:t>הידרופיליים</a:t>
                      </a:r>
                      <a:endParaRPr kumimoji="0" lang="en-US" sz="1400" b="1" i="0" u="none" strike="noStrike" cap="none" normalizeH="0" baseline="0" smtClean="0">
                        <a:ln>
                          <a:noFill/>
                        </a:ln>
                        <a:solidFill>
                          <a:schemeClr val="tx1"/>
                        </a:solidFill>
                        <a:effectLst/>
                        <a:latin typeface="Tahoma" pitchFamily="34" charset="0"/>
                        <a:cs typeface="Tahoma"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Hebrew)"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1" i="0" u="none" strike="noStrike" cap="none" normalizeH="0" baseline="0" smtClean="0">
                          <a:ln>
                            <a:noFill/>
                          </a:ln>
                          <a:solidFill>
                            <a:schemeClr val="tx1"/>
                          </a:solidFill>
                          <a:effectLst/>
                          <a:latin typeface="Tahoma" pitchFamily="34" charset="0"/>
                          <a:cs typeface="Tahoma" pitchFamily="34" charset="0"/>
                        </a:rPr>
                        <a:t>אבני בניין</a:t>
                      </a:r>
                      <a:endParaRPr kumimoji="0" lang="en-US" sz="1600" b="1" i="0" u="none" strike="noStrike" cap="none" normalizeH="0" baseline="0" smtClean="0">
                        <a:ln>
                          <a:noFill/>
                        </a:ln>
                        <a:solidFill>
                          <a:schemeClr val="tx1"/>
                        </a:solidFill>
                        <a:effectLst/>
                        <a:latin typeface="Tahoma" pitchFamily="34" charset="0"/>
                        <a:cs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400" b="1" i="0" u="none" strike="noStrike" cap="none" normalizeH="0" baseline="0" smtClean="0">
                          <a:ln>
                            <a:noFill/>
                          </a:ln>
                          <a:solidFill>
                            <a:schemeClr val="tx1"/>
                          </a:solidFill>
                          <a:effectLst/>
                          <a:latin typeface="Tahoma" pitchFamily="34" charset="0"/>
                          <a:cs typeface="Tahoma" pitchFamily="34" charset="0"/>
                        </a:rPr>
                        <a:t>חומצות אמינו</a:t>
                      </a:r>
                      <a:endParaRPr kumimoji="0" lang="en-US" sz="1400" b="1" i="0" u="none" strike="noStrike" cap="none" normalizeH="0" baseline="0" smtClean="0">
                        <a:ln>
                          <a:noFill/>
                        </a:ln>
                        <a:solidFill>
                          <a:schemeClr val="tx1"/>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400" b="1" i="0" u="none" strike="noStrike" cap="none" normalizeH="0" baseline="0" smtClean="0">
                          <a:ln>
                            <a:noFill/>
                          </a:ln>
                          <a:solidFill>
                            <a:schemeClr val="tx1"/>
                          </a:solidFill>
                          <a:effectLst/>
                          <a:latin typeface="Tahoma" pitchFamily="34" charset="0"/>
                          <a:cs typeface="Tahoma" pitchFamily="34" charset="0"/>
                        </a:rPr>
                        <a:t>חומצות שומן וגליצרול</a:t>
                      </a:r>
                      <a:endParaRPr kumimoji="0" lang="en-US" sz="1400" b="1" i="0" u="none" strike="noStrike" cap="none" normalizeH="0" baseline="0" smtClean="0">
                        <a:ln>
                          <a:noFill/>
                        </a:ln>
                        <a:solidFill>
                          <a:schemeClr val="tx1"/>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400" b="1" i="0" u="none" strike="noStrike" cap="none" normalizeH="0" baseline="0" smtClean="0">
                          <a:ln>
                            <a:noFill/>
                          </a:ln>
                          <a:solidFill>
                            <a:schemeClr val="tx1"/>
                          </a:solidFill>
                          <a:effectLst/>
                          <a:latin typeface="Tahoma" pitchFamily="34" charset="0"/>
                          <a:cs typeface="Tahoma" pitchFamily="34" charset="0"/>
                        </a:rPr>
                        <a:t>חד-סוכרים</a:t>
                      </a:r>
                      <a:endParaRPr kumimoji="0" lang="en-US" sz="1400" b="1" i="0" u="none" strike="noStrike" cap="none" normalizeH="0" baseline="0" smtClean="0">
                        <a:ln>
                          <a:noFill/>
                        </a:ln>
                        <a:solidFill>
                          <a:schemeClr val="tx1"/>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1" i="0" u="none" strike="noStrike" cap="none" normalizeH="0" baseline="0" dirty="0" smtClean="0">
                          <a:ln>
                            <a:noFill/>
                          </a:ln>
                          <a:solidFill>
                            <a:schemeClr val="tx1"/>
                          </a:solidFill>
                          <a:effectLst/>
                          <a:latin typeface="Tahoma" pitchFamily="34" charset="0"/>
                          <a:cs typeface="Tahoma" pitchFamily="34" charset="0"/>
                        </a:rPr>
                        <a:t>תפקידים עיקריים בגוף</a:t>
                      </a:r>
                      <a:endParaRPr kumimoji="0" lang="en-US" sz="16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400" b="1" i="0" u="none" strike="noStrike" cap="none" normalizeH="0" baseline="0" smtClean="0">
                          <a:ln>
                            <a:noFill/>
                          </a:ln>
                          <a:solidFill>
                            <a:schemeClr val="tx1"/>
                          </a:solidFill>
                          <a:effectLst/>
                          <a:latin typeface="Tahoma" pitchFamily="34" charset="0"/>
                          <a:cs typeface="Tahoma" pitchFamily="34" charset="0"/>
                        </a:rPr>
                        <a:t>תפקידי מבנה, אנזימים, נוגדנים, שרירים ועוד</a:t>
                      </a:r>
                      <a:endParaRPr kumimoji="0" lang="en-US" sz="1400" b="1" i="0" u="none" strike="noStrike" cap="none" normalizeH="0" baseline="0" smtClean="0">
                        <a:ln>
                          <a:noFill/>
                        </a:ln>
                        <a:solidFill>
                          <a:schemeClr val="tx1"/>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400" b="1" i="0" u="none" strike="noStrike" cap="none" normalizeH="0" baseline="0" smtClean="0">
                          <a:ln>
                            <a:noFill/>
                          </a:ln>
                          <a:solidFill>
                            <a:schemeClr val="tx1"/>
                          </a:solidFill>
                          <a:effectLst/>
                          <a:latin typeface="Tahoma" pitchFamily="34" charset="0"/>
                          <a:cs typeface="Tahoma" pitchFamily="34" charset="0"/>
                        </a:rPr>
                        <a:t>מקורות אנרגיה ומרכיבי קרומים ביולוגיים</a:t>
                      </a:r>
                      <a:endParaRPr kumimoji="0" lang="en-US" sz="1400" b="1" i="0" u="none" strike="noStrike" cap="none" normalizeH="0" baseline="0" smtClean="0">
                        <a:ln>
                          <a:noFill/>
                        </a:ln>
                        <a:solidFill>
                          <a:schemeClr val="tx1"/>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400" b="1" i="0" u="none" strike="noStrike" cap="none" normalizeH="0" baseline="0" dirty="0" smtClean="0">
                          <a:ln>
                            <a:noFill/>
                          </a:ln>
                          <a:solidFill>
                            <a:schemeClr val="tx1"/>
                          </a:solidFill>
                          <a:effectLst/>
                          <a:latin typeface="Tahoma" pitchFamily="34" charset="0"/>
                          <a:cs typeface="Tahoma" pitchFamily="34" charset="0"/>
                        </a:rPr>
                        <a:t>מקורות אנרגיה</a:t>
                      </a:r>
                      <a:endParaRPr kumimoji="0" lang="en-US" sz="14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מלבן מעוגל 3"/>
          <p:cNvSpPr/>
          <p:nvPr/>
        </p:nvSpPr>
        <p:spPr>
          <a:xfrm>
            <a:off x="1187624" y="1988840"/>
            <a:ext cx="554461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מעוגל 6"/>
          <p:cNvSpPr/>
          <p:nvPr/>
        </p:nvSpPr>
        <p:spPr>
          <a:xfrm>
            <a:off x="1204610" y="4941168"/>
            <a:ext cx="554461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1210780" y="2852936"/>
            <a:ext cx="554461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p:nvSpPr>
        <p:spPr>
          <a:xfrm>
            <a:off x="1175066" y="3547846"/>
            <a:ext cx="554461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p:nvSpPr>
        <p:spPr>
          <a:xfrm>
            <a:off x="1175066" y="4221088"/>
            <a:ext cx="554461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19675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27584" y="184775"/>
            <a:ext cx="7772400" cy="1736725"/>
          </a:xfrm>
          <a:prstGeom prst="rect">
            <a:avLst/>
          </a:prstGeom>
        </p:spPr>
        <p:txBody>
          <a:bodyPr/>
          <a:lstStyle/>
          <a:p>
            <a:pPr algn="ctr">
              <a:defRPr/>
            </a:pPr>
            <a:r>
              <a:rPr lang="he-IL" sz="5400" b="1" dirty="0">
                <a:solidFill>
                  <a:srgbClr val="FF0000"/>
                </a:solidFill>
                <a:effectLst>
                  <a:outerShdw blurRad="38100" dist="38100" dir="2700000" algn="tl">
                    <a:srgbClr val="C0C0C0"/>
                  </a:outerShdw>
                </a:effectLst>
              </a:rPr>
              <a:t>אנזימים</a:t>
            </a:r>
          </a:p>
          <a:p>
            <a:pPr>
              <a:defRPr/>
            </a:pPr>
            <a:r>
              <a:rPr lang="he-IL" sz="3600" b="1" u="sng" dirty="0">
                <a:solidFill>
                  <a:schemeClr val="tx2"/>
                </a:solidFill>
              </a:rPr>
              <a:t>חלבונים</a:t>
            </a:r>
            <a:r>
              <a:rPr lang="he-IL" sz="3600" dirty="0">
                <a:solidFill>
                  <a:schemeClr val="tx2"/>
                </a:solidFill>
              </a:rPr>
              <a:t> המזרזים </a:t>
            </a:r>
            <a:r>
              <a:rPr lang="he-IL" sz="3600" dirty="0" smtClean="0">
                <a:solidFill>
                  <a:schemeClr val="tx2"/>
                </a:solidFill>
              </a:rPr>
              <a:t>אלפי </a:t>
            </a:r>
            <a:r>
              <a:rPr lang="he-IL" sz="3600" dirty="0">
                <a:solidFill>
                  <a:schemeClr val="tx2"/>
                </a:solidFill>
              </a:rPr>
              <a:t>תגובות כימיות</a:t>
            </a:r>
          </a:p>
          <a:p>
            <a:pPr>
              <a:defRPr/>
            </a:pPr>
            <a:r>
              <a:rPr lang="he-IL" sz="4400" dirty="0">
                <a:solidFill>
                  <a:schemeClr val="tx2"/>
                </a:solidFill>
              </a:rPr>
              <a:t/>
            </a:r>
            <a:br>
              <a:rPr lang="he-IL" sz="4400" dirty="0">
                <a:solidFill>
                  <a:schemeClr val="tx2"/>
                </a:solidFill>
              </a:rPr>
            </a:br>
            <a:r>
              <a:rPr lang="he-IL" sz="4400" dirty="0" smtClean="0">
                <a:solidFill>
                  <a:schemeClr val="tx2"/>
                </a:solidFill>
              </a:rPr>
              <a:t>המשך במצגת על אנזימים... </a:t>
            </a:r>
            <a:endParaRPr lang="en-US" sz="4400" dirty="0">
              <a:solidFill>
                <a:schemeClr val="tx2"/>
              </a:solidFill>
            </a:endParaRPr>
          </a:p>
        </p:txBody>
      </p:sp>
      <p:pic>
        <p:nvPicPr>
          <p:cNvPr id="18435" name="Picture 5" descr="המבנה התלת-ממדי של האנזים נויראמינידאז">
            <a:hlinkClick r:id="rId3" tooltip="המבנה התלת-ממדי של האנזים נויראמינידאז"/>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921500"/>
            <a:ext cx="2921170" cy="431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לבן 2"/>
          <p:cNvSpPr/>
          <p:nvPr/>
        </p:nvSpPr>
        <p:spPr>
          <a:xfrm>
            <a:off x="2627784" y="6396608"/>
            <a:ext cx="5684569" cy="461665"/>
          </a:xfrm>
          <a:prstGeom prst="rect">
            <a:avLst/>
          </a:prstGeom>
          <a:solidFill>
            <a:schemeClr val="accent4">
              <a:lumMod val="20000"/>
              <a:lumOff val="80000"/>
            </a:schemeClr>
          </a:solidFill>
        </p:spPr>
        <p:txBody>
          <a:bodyPr wrap="none">
            <a:spAutoFit/>
          </a:bodyPr>
          <a:lstStyle/>
          <a:p>
            <a:r>
              <a:rPr lang="he-IL" sz="2400" b="1" dirty="0" smtClean="0">
                <a:solidFill>
                  <a:srgbClr val="FF0000"/>
                </a:solidFill>
              </a:rPr>
              <a:t>כל </a:t>
            </a:r>
            <a:r>
              <a:rPr lang="he-IL" sz="2400" b="1" dirty="0">
                <a:solidFill>
                  <a:srgbClr val="FF0000"/>
                </a:solidFill>
              </a:rPr>
              <a:t>האנזימים הם חלבונים אך לא כל החלבונים הם </a:t>
            </a:r>
            <a:endParaRPr lang="he-IL" sz="2400" dirty="0">
              <a:solidFill>
                <a:srgbClr val="FF0000"/>
              </a:solidFill>
            </a:endParaRPr>
          </a:p>
        </p:txBody>
      </p:sp>
      <p:pic>
        <p:nvPicPr>
          <p:cNvPr id="7172" name="Picture 4" descr="תוצאת תמונה עבור ‪to be continu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0068" y="3284984"/>
            <a:ext cx="1962151"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79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algn="ctr"/>
            <a:r>
              <a:rPr lang="he-IL" altLang="he-IL" sz="7200" b="1" u="sng" dirty="0">
                <a:solidFill>
                  <a:srgbClr val="FF00FF"/>
                </a:solidFill>
              </a:rPr>
              <a:t>סוכרת </a:t>
            </a:r>
            <a:endParaRPr lang="he-IL" sz="7200" dirty="0"/>
          </a:p>
        </p:txBody>
      </p:sp>
      <p:sp>
        <p:nvSpPr>
          <p:cNvPr id="3" name="מלבן 2"/>
          <p:cNvSpPr/>
          <p:nvPr/>
        </p:nvSpPr>
        <p:spPr>
          <a:xfrm>
            <a:off x="395536" y="2060848"/>
            <a:ext cx="8064896" cy="2896947"/>
          </a:xfrm>
          <a:prstGeom prst="rect">
            <a:avLst/>
          </a:prstGeom>
        </p:spPr>
        <p:txBody>
          <a:bodyPr wrap="square">
            <a:spAutoFit/>
          </a:bodyPr>
          <a:lstStyle/>
          <a:p>
            <a:pPr algn="ctr">
              <a:lnSpc>
                <a:spcPct val="200000"/>
              </a:lnSpc>
              <a:buFont typeface="Arial" pitchFamily="34" charset="0"/>
              <a:buChar char="•"/>
              <a:defRPr/>
            </a:pPr>
            <a:r>
              <a:rPr lang="he-IL" sz="3200" b="1" dirty="0">
                <a:solidFill>
                  <a:srgbClr val="FF0000"/>
                </a:solidFill>
              </a:rPr>
              <a:t>"מחלה הנובעת משיבוש בפעולת הורמון </a:t>
            </a:r>
            <a:r>
              <a:rPr lang="he-IL" sz="3200" b="1" dirty="0" smtClean="0">
                <a:solidFill>
                  <a:srgbClr val="FF0000"/>
                </a:solidFill>
              </a:rPr>
              <a:t>האינסולין </a:t>
            </a:r>
            <a:r>
              <a:rPr lang="he-IL" sz="3200" b="1" dirty="0">
                <a:solidFill>
                  <a:srgbClr val="FF0000"/>
                </a:solidFill>
              </a:rPr>
              <a:t>הגורם לאי תקינות בחילוף החומרים של הגלוקוז ועלייה ניכרת ברמתו בדם."</a:t>
            </a:r>
          </a:p>
        </p:txBody>
      </p:sp>
    </p:spTree>
    <p:extLst>
      <p:ext uri="{BB962C8B-B14F-4D97-AF65-F5344CB8AC3E}">
        <p14:creationId xmlns:p14="http://schemas.microsoft.com/office/powerpoint/2010/main" val="1406520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79104" y="332656"/>
            <a:ext cx="83820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sz="3600" b="1" u="sng" dirty="0">
                <a:solidFill>
                  <a:srgbClr val="FF0000"/>
                </a:solidFill>
                <a:latin typeface="Tahoma" pitchFamily="34" charset="0"/>
                <a:cs typeface="Tahoma" pitchFamily="34" charset="0"/>
              </a:rPr>
              <a:t>ממה עשויים חלבונים?</a:t>
            </a:r>
          </a:p>
          <a:p>
            <a:pPr eaLnBrk="1" hangingPunct="1">
              <a:spcBef>
                <a:spcPct val="50000"/>
              </a:spcBef>
            </a:pPr>
            <a:r>
              <a:rPr lang="he-IL" dirty="0">
                <a:latin typeface="Tahoma" pitchFamily="34" charset="0"/>
                <a:cs typeface="Tahoma" pitchFamily="34" charset="0"/>
              </a:rPr>
              <a:t>כל החלבונים הם </a:t>
            </a:r>
            <a:r>
              <a:rPr lang="he-IL" sz="2800" b="1" dirty="0">
                <a:latin typeface="Tahoma" pitchFamily="34" charset="0"/>
                <a:cs typeface="Tahoma" pitchFamily="34" charset="0"/>
              </a:rPr>
              <a:t>פולימרים</a:t>
            </a:r>
            <a:r>
              <a:rPr lang="he-IL" dirty="0">
                <a:latin typeface="Tahoma" pitchFamily="34" charset="0"/>
                <a:cs typeface="Tahoma" pitchFamily="34" charset="0"/>
              </a:rPr>
              <a:t> (מולקולות גדולות המורכבות ממספר גדול של תת-יחידות זהות או דומות), של תרכובות קטנות יותר הנקראות חומצות אמיניות.</a:t>
            </a:r>
          </a:p>
          <a:p>
            <a:pPr eaLnBrk="1" hangingPunct="1">
              <a:spcBef>
                <a:spcPct val="50000"/>
              </a:spcBef>
            </a:pPr>
            <a:endParaRPr lang="he-IL" dirty="0">
              <a:latin typeface="Tahoma" pitchFamily="34" charset="0"/>
              <a:cs typeface="Tahoma" pitchFamily="34" charset="0"/>
            </a:endParaRPr>
          </a:p>
          <a:p>
            <a:pPr eaLnBrk="1" hangingPunct="1">
              <a:spcBef>
                <a:spcPct val="50000"/>
              </a:spcBef>
            </a:pPr>
            <a:r>
              <a:rPr lang="he-IL" dirty="0">
                <a:latin typeface="Tahoma" pitchFamily="34" charset="0"/>
                <a:cs typeface="Tahoma" pitchFamily="34" charset="0"/>
              </a:rPr>
              <a:t>20 סוגים שונים של </a:t>
            </a:r>
            <a:r>
              <a:rPr lang="he-IL" sz="2800" b="1" dirty="0">
                <a:solidFill>
                  <a:schemeClr val="hlink"/>
                </a:solidFill>
                <a:latin typeface="Tahoma" pitchFamily="34" charset="0"/>
                <a:cs typeface="Tahoma" pitchFamily="34" charset="0"/>
              </a:rPr>
              <a:t>חומצות אמיניות</a:t>
            </a:r>
            <a:r>
              <a:rPr lang="he-IL" dirty="0">
                <a:latin typeface="Tahoma" pitchFamily="34" charset="0"/>
                <a:cs typeface="Tahoma" pitchFamily="34" charset="0"/>
              </a:rPr>
              <a:t>, מרכיבות את כל מאות אלפי החלבונים השונים הנמצאים בגופנו.</a:t>
            </a:r>
          </a:p>
          <a:p>
            <a:pPr eaLnBrk="1" hangingPunct="1">
              <a:spcBef>
                <a:spcPct val="50000"/>
              </a:spcBef>
            </a:pPr>
            <a:endParaRPr lang="he-IL" dirty="0">
              <a:latin typeface="Tahoma" pitchFamily="34" charset="0"/>
              <a:cs typeface="Tahoma" pitchFamily="34" charset="0"/>
            </a:endParaRPr>
          </a:p>
          <a:p>
            <a:pPr eaLnBrk="1" hangingPunct="1">
              <a:spcBef>
                <a:spcPct val="50000"/>
              </a:spcBef>
            </a:pPr>
            <a:r>
              <a:rPr lang="he-IL" dirty="0">
                <a:latin typeface="Tahoma" pitchFamily="34" charset="0"/>
                <a:cs typeface="Tahoma" pitchFamily="34" charset="0"/>
              </a:rPr>
              <a:t>הדבר דומה ל-22 אותיות האלף בית, המרכיבות מאות אלפי מילים בשפה העברית.</a:t>
            </a:r>
            <a:endParaRPr lang="en-US" dirty="0">
              <a:latin typeface="Tahoma" pitchFamily="34" charset="0"/>
              <a:cs typeface="Tahoma" pitchFamily="34" charset="0"/>
            </a:endParaRPr>
          </a:p>
        </p:txBody>
      </p:sp>
      <p:pic>
        <p:nvPicPr>
          <p:cNvPr id="13315" name="Picture 3" descr="Proteins are made of amino acids hooked end-to-end like beads on a neck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304" y="6257925"/>
            <a:ext cx="8229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144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4"/>
          <p:cNvSpPr txBox="1">
            <a:spLocks noChangeArrowheads="1"/>
          </p:cNvSpPr>
          <p:nvPr/>
        </p:nvSpPr>
        <p:spPr bwMode="auto">
          <a:xfrm>
            <a:off x="85078" y="5073193"/>
            <a:ext cx="7620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endParaRPr lang="he-IL" dirty="0">
              <a:latin typeface="Tahoma" pitchFamily="34" charset="0"/>
              <a:cs typeface="Tahoma" pitchFamily="34" charset="0"/>
            </a:endParaRPr>
          </a:p>
          <a:p>
            <a:pPr eaLnBrk="1" hangingPunct="1">
              <a:spcBef>
                <a:spcPct val="50000"/>
              </a:spcBef>
            </a:pPr>
            <a:r>
              <a:rPr lang="he-IL" dirty="0">
                <a:latin typeface="Tahoma" pitchFamily="34" charset="0"/>
                <a:cs typeface="Tahoma" pitchFamily="34" charset="0"/>
              </a:rPr>
              <a:t>חומצות אמיניות, וגם החלבונים שהן יוצרות, מכילים פרט לאטומי פחמן, מימן וחמצן גם </a:t>
            </a:r>
            <a:r>
              <a:rPr lang="he-IL" b="1" dirty="0">
                <a:solidFill>
                  <a:schemeClr val="hlink"/>
                </a:solidFill>
                <a:latin typeface="Tahoma" pitchFamily="34" charset="0"/>
                <a:cs typeface="Tahoma" pitchFamily="34" charset="0"/>
              </a:rPr>
              <a:t>אטומי חנקן</a:t>
            </a:r>
            <a:r>
              <a:rPr lang="he-IL" dirty="0">
                <a:latin typeface="Tahoma" pitchFamily="34" charset="0"/>
                <a:cs typeface="Tahoma" pitchFamily="34" charset="0"/>
              </a:rPr>
              <a:t>.</a:t>
            </a:r>
          </a:p>
          <a:p>
            <a:pPr eaLnBrk="1" hangingPunct="1">
              <a:spcBef>
                <a:spcPct val="50000"/>
              </a:spcBef>
            </a:pPr>
            <a:endParaRPr lang="he-IL" dirty="0">
              <a:latin typeface="Tahoma" pitchFamily="34" charset="0"/>
              <a:cs typeface="Tahoma" pitchFamily="34" charset="0"/>
            </a:endParaRPr>
          </a:p>
          <a:p>
            <a:pPr eaLnBrk="1" hangingPunct="1">
              <a:spcBef>
                <a:spcPct val="50000"/>
              </a:spcBef>
            </a:pPr>
            <a:endParaRPr lang="en-US" dirty="0">
              <a:latin typeface="Tahoma" pitchFamily="34" charset="0"/>
              <a:cs typeface="Tahoma" pitchFamily="34" charset="0"/>
            </a:endParaRPr>
          </a:p>
        </p:txBody>
      </p:sp>
      <p:sp>
        <p:nvSpPr>
          <p:cNvPr id="14341" name="Text Box 6"/>
          <p:cNvSpPr txBox="1">
            <a:spLocks noChangeArrowheads="1"/>
          </p:cNvSpPr>
          <p:nvPr/>
        </p:nvSpPr>
        <p:spPr bwMode="auto">
          <a:xfrm>
            <a:off x="2705100" y="1112043"/>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he-IL" sz="1800" b="1" dirty="0">
                <a:solidFill>
                  <a:schemeClr val="folHlink"/>
                </a:solidFill>
                <a:cs typeface="Tahoma" pitchFamily="34" charset="0"/>
              </a:rPr>
              <a:t>אטום </a:t>
            </a:r>
            <a:r>
              <a:rPr lang="he-IL" sz="1800" b="1" dirty="0" smtClean="0">
                <a:solidFill>
                  <a:schemeClr val="folHlink"/>
                </a:solidFill>
                <a:cs typeface="Tahoma" pitchFamily="34" charset="0"/>
              </a:rPr>
              <a:t>חנקן</a:t>
            </a:r>
            <a:endParaRPr lang="en-US" sz="1800" b="1" dirty="0">
              <a:solidFill>
                <a:schemeClr val="folHlink"/>
              </a:solidFill>
              <a:cs typeface="Tahoma" pitchFamily="34" charset="0"/>
            </a:endParaRPr>
          </a:p>
        </p:txBody>
      </p:sp>
      <p:sp>
        <p:nvSpPr>
          <p:cNvPr id="14343" name="Text Box 9"/>
          <p:cNvSpPr txBox="1">
            <a:spLocks noChangeArrowheads="1"/>
          </p:cNvSpPr>
          <p:nvPr/>
        </p:nvSpPr>
        <p:spPr bwMode="auto">
          <a:xfrm>
            <a:off x="197387" y="4324226"/>
            <a:ext cx="1219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600" b="1" dirty="0" smtClean="0">
                <a:solidFill>
                  <a:schemeClr val="folHlink"/>
                </a:solidFill>
                <a:latin typeface="Tahoma" pitchFamily="34" charset="0"/>
                <a:cs typeface="Tahoma" pitchFamily="34" charset="0"/>
              </a:rPr>
              <a:t>R- </a:t>
            </a:r>
            <a:r>
              <a:rPr lang="he-IL" sz="1600" b="1" dirty="0" smtClean="0">
                <a:solidFill>
                  <a:schemeClr val="folHlink"/>
                </a:solidFill>
                <a:latin typeface="Tahoma" pitchFamily="34" charset="0"/>
                <a:cs typeface="Tahoma" pitchFamily="34" charset="0"/>
              </a:rPr>
              <a:t>הקבוצה </a:t>
            </a:r>
            <a:r>
              <a:rPr lang="he-IL" sz="1600" b="1" dirty="0">
                <a:solidFill>
                  <a:schemeClr val="folHlink"/>
                </a:solidFill>
                <a:latin typeface="Tahoma" pitchFamily="34" charset="0"/>
                <a:cs typeface="Tahoma" pitchFamily="34" charset="0"/>
              </a:rPr>
              <a:t>המשתנה בחומצות האמינו</a:t>
            </a:r>
            <a:endParaRPr lang="en-US" sz="1600" b="1" dirty="0">
              <a:solidFill>
                <a:schemeClr val="folHlink"/>
              </a:solidFill>
              <a:latin typeface="Tahoma" pitchFamily="34" charset="0"/>
              <a:cs typeface="Tahoma" pitchFamily="34" charset="0"/>
            </a:endParaRPr>
          </a:p>
        </p:txBody>
      </p:sp>
      <p:sp>
        <p:nvSpPr>
          <p:cNvPr id="14344" name="Text Box 10"/>
          <p:cNvSpPr txBox="1">
            <a:spLocks noChangeArrowheads="1"/>
          </p:cNvSpPr>
          <p:nvPr/>
        </p:nvSpPr>
        <p:spPr bwMode="auto">
          <a:xfrm>
            <a:off x="613652" y="141559"/>
            <a:ext cx="77536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defRPr sz="2400">
                <a:solidFill>
                  <a:schemeClr val="tx1"/>
                </a:solidFill>
                <a:latin typeface="Times New Roman" pitchFamily="18" charset="0"/>
                <a:cs typeface="Times New Roman" pitchFamily="18" charset="0"/>
              </a:defRPr>
            </a:lvl1pPr>
            <a:lvl2pPr marL="742950" indent="-285750" algn="r" rtl="1">
              <a:defRPr sz="2400">
                <a:solidFill>
                  <a:schemeClr val="tx1"/>
                </a:solidFill>
                <a:latin typeface="Times New Roman" pitchFamily="18" charset="0"/>
                <a:cs typeface="Times New Roman" pitchFamily="18" charset="0"/>
              </a:defRPr>
            </a:lvl2pPr>
            <a:lvl3pPr marL="1143000" indent="-228600" algn="r" rtl="1">
              <a:defRPr sz="2400">
                <a:solidFill>
                  <a:schemeClr val="tx1"/>
                </a:solidFill>
                <a:latin typeface="Times New Roman" pitchFamily="18" charset="0"/>
                <a:cs typeface="Times New Roman" pitchFamily="18" charset="0"/>
              </a:defRPr>
            </a:lvl3pPr>
            <a:lvl4pPr marL="1600200" indent="-228600" algn="r" rtl="1">
              <a:defRPr sz="2400">
                <a:solidFill>
                  <a:schemeClr val="tx1"/>
                </a:solidFill>
                <a:latin typeface="Times New Roman" pitchFamily="18" charset="0"/>
                <a:cs typeface="Times New Roman" pitchFamily="18" charset="0"/>
              </a:defRPr>
            </a:lvl4pPr>
            <a:lvl5pPr marL="2057400" indent="-228600" algn="r" rtl="1">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pPr>
            <a:r>
              <a:rPr lang="he-IL" sz="3200" b="1" dirty="0">
                <a:solidFill>
                  <a:srgbClr val="FF0000"/>
                </a:solidFill>
                <a:latin typeface="Tahoma" pitchFamily="34" charset="0"/>
                <a:cs typeface="Tahoma" pitchFamily="34" charset="0"/>
              </a:rPr>
              <a:t>המבנה </a:t>
            </a:r>
            <a:r>
              <a:rPr lang="he-IL" sz="3200" b="1" dirty="0" smtClean="0">
                <a:solidFill>
                  <a:srgbClr val="FF0000"/>
                </a:solidFill>
                <a:latin typeface="Tahoma" pitchFamily="34" charset="0"/>
                <a:cs typeface="Tahoma" pitchFamily="34" charset="0"/>
              </a:rPr>
              <a:t>הבסיסי </a:t>
            </a:r>
            <a:r>
              <a:rPr lang="he-IL" sz="3200" b="1" dirty="0">
                <a:solidFill>
                  <a:srgbClr val="FF0000"/>
                </a:solidFill>
                <a:latin typeface="Tahoma" pitchFamily="34" charset="0"/>
                <a:cs typeface="Tahoma" pitchFamily="34" charset="0"/>
              </a:rPr>
              <a:t>של חומצה אמינית:</a:t>
            </a:r>
            <a:endParaRPr lang="en-US" sz="3200" b="1" dirty="0">
              <a:solidFill>
                <a:srgbClr val="FF0000"/>
              </a:solidFill>
              <a:latin typeface="Tahoma" pitchFamily="34" charset="0"/>
              <a:cs typeface="Tahoma"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36821"/>
            <a:ext cx="7139595" cy="355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AutoShape 5"/>
          <p:cNvSpPr>
            <a:spLocks noChangeArrowheads="1"/>
          </p:cNvSpPr>
          <p:nvPr/>
        </p:nvSpPr>
        <p:spPr bwMode="auto">
          <a:xfrm rot="20580721">
            <a:off x="3632309" y="1567776"/>
            <a:ext cx="283841" cy="1397115"/>
          </a:xfrm>
          <a:prstGeom prst="downArrow">
            <a:avLst>
              <a:gd name="adj1" fmla="val 50000"/>
              <a:gd name="adj2" fmla="val 83333"/>
            </a:avLst>
          </a:prstGeom>
          <a:solidFill>
            <a:schemeClr val="accent1"/>
          </a:solidFill>
          <a:ln w="9525">
            <a:solidFill>
              <a:schemeClr val="folHlink"/>
            </a:solidFill>
            <a:miter lim="800000"/>
            <a:headEnd/>
            <a:tailEnd/>
          </a:ln>
          <a:effectLst/>
        </p:spPr>
        <p:txBody>
          <a:bodyPr wrap="none" anchor="ctr"/>
          <a:lstStyle/>
          <a:p>
            <a:pPr algn="r" rtl="1" eaLnBrk="1" hangingPunct="1"/>
            <a:endParaRPr lang="he-IL"/>
          </a:p>
        </p:txBody>
      </p:sp>
      <p:sp>
        <p:nvSpPr>
          <p:cNvPr id="14342" name="AutoShape 7"/>
          <p:cNvSpPr>
            <a:spLocks noChangeArrowheads="1"/>
          </p:cNvSpPr>
          <p:nvPr/>
        </p:nvSpPr>
        <p:spPr bwMode="auto">
          <a:xfrm>
            <a:off x="1677145" y="4680407"/>
            <a:ext cx="2436910" cy="392786"/>
          </a:xfrm>
          <a:prstGeom prst="rightArrow">
            <a:avLst>
              <a:gd name="adj1" fmla="val 50000"/>
              <a:gd name="adj2" fmla="val 116667"/>
            </a:avLst>
          </a:prstGeom>
          <a:solidFill>
            <a:schemeClr val="accent1"/>
          </a:solidFill>
          <a:ln w="9525">
            <a:solidFill>
              <a:schemeClr val="tx1"/>
            </a:solidFill>
            <a:miter lim="800000"/>
            <a:headEnd/>
            <a:tailEnd/>
          </a:ln>
          <a:effectLst/>
        </p:spPr>
        <p:txBody>
          <a:bodyPr wrap="none" anchor="ctr"/>
          <a:lstStyle/>
          <a:p>
            <a:pPr algn="r" rtl="1" eaLnBrk="1" hangingPunct="1"/>
            <a:endParaRPr lang="he-IL">
              <a:solidFill>
                <a:srgbClr val="FF0000"/>
              </a:solidFill>
            </a:endParaRPr>
          </a:p>
        </p:txBody>
      </p:sp>
      <p:sp>
        <p:nvSpPr>
          <p:cNvPr id="13" name="AutoShape 5"/>
          <p:cNvSpPr>
            <a:spLocks noChangeArrowheads="1"/>
          </p:cNvSpPr>
          <p:nvPr/>
        </p:nvSpPr>
        <p:spPr bwMode="auto">
          <a:xfrm rot="2519749">
            <a:off x="7407727" y="1333762"/>
            <a:ext cx="356458" cy="1853572"/>
          </a:xfrm>
          <a:prstGeom prst="downArrow">
            <a:avLst>
              <a:gd name="adj1" fmla="val 50000"/>
              <a:gd name="adj2" fmla="val 90750"/>
            </a:avLst>
          </a:prstGeom>
          <a:solidFill>
            <a:schemeClr val="accent1"/>
          </a:solidFill>
          <a:ln w="9525">
            <a:solidFill>
              <a:schemeClr val="folHlink"/>
            </a:solidFill>
            <a:miter lim="800000"/>
            <a:headEnd/>
            <a:tailEnd/>
          </a:ln>
          <a:effectLst/>
        </p:spPr>
        <p:txBody>
          <a:bodyPr wrap="none" anchor="ctr"/>
          <a:lstStyle/>
          <a:p>
            <a:pPr algn="r" rtl="1" eaLnBrk="1" hangingPunct="1"/>
            <a:endParaRPr lang="he-IL"/>
          </a:p>
        </p:txBody>
      </p:sp>
      <p:sp>
        <p:nvSpPr>
          <p:cNvPr id="3" name="TextBox 2"/>
          <p:cNvSpPr txBox="1"/>
          <p:nvPr/>
        </p:nvSpPr>
        <p:spPr>
          <a:xfrm>
            <a:off x="6828084" y="742543"/>
            <a:ext cx="1753989" cy="830997"/>
          </a:xfrm>
          <a:prstGeom prst="rect">
            <a:avLst/>
          </a:prstGeom>
          <a:noFill/>
        </p:spPr>
        <p:txBody>
          <a:bodyPr wrap="square" rtlCol="1">
            <a:spAutoFit/>
          </a:bodyPr>
          <a:lstStyle/>
          <a:p>
            <a:r>
              <a:rPr lang="he-IL" sz="2400" b="1" dirty="0" smtClean="0"/>
              <a:t>קצה </a:t>
            </a:r>
            <a:r>
              <a:rPr lang="he-IL" sz="2400" b="1" dirty="0" err="1" smtClean="0"/>
              <a:t>קרבוקסילי</a:t>
            </a:r>
            <a:endParaRPr lang="he-IL" sz="2400" b="1" dirty="0"/>
          </a:p>
        </p:txBody>
      </p:sp>
    </p:spTree>
    <p:extLst>
      <p:ext uri="{BB962C8B-B14F-4D97-AF65-F5344CB8AC3E}">
        <p14:creationId xmlns:p14="http://schemas.microsoft.com/office/powerpoint/2010/main" val="2516767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155A24B-6634-4C0F-819E-849837894139}" type="slidenum">
              <a:rPr lang="he-IL" smtClean="0"/>
              <a:pPr fontAlgn="base">
                <a:spcBef>
                  <a:spcPct val="0"/>
                </a:spcBef>
                <a:spcAft>
                  <a:spcPct val="0"/>
                </a:spcAft>
                <a:defRPr/>
              </a:pPr>
              <a:t>8</a:t>
            </a:fld>
            <a:endParaRPr lang="he-IL" dirty="0" smtClean="0"/>
          </a:p>
        </p:txBody>
      </p:sp>
      <p:sp>
        <p:nvSpPr>
          <p:cNvPr id="6" name="TextBox 5"/>
          <p:cNvSpPr txBox="1"/>
          <p:nvPr/>
        </p:nvSpPr>
        <p:spPr>
          <a:xfrm>
            <a:off x="369888" y="28266"/>
            <a:ext cx="8183562" cy="193899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2400" b="1" dirty="0">
                <a:solidFill>
                  <a:srgbClr val="1F497D"/>
                </a:solidFill>
                <a:latin typeface="Arial"/>
                <a:cs typeface="Arial"/>
              </a:rPr>
              <a:t>שאלה </a:t>
            </a:r>
            <a:r>
              <a:rPr lang="he-IL" sz="2400" b="1" dirty="0" smtClean="0">
                <a:solidFill>
                  <a:srgbClr val="1F497D"/>
                </a:solidFill>
                <a:latin typeface="Arial"/>
                <a:cs typeface="Arial"/>
              </a:rPr>
              <a:t>:</a:t>
            </a:r>
            <a:endParaRPr lang="he-IL" sz="2400" b="1" dirty="0">
              <a:solidFill>
                <a:srgbClr val="1F497D"/>
              </a:solidFill>
              <a:latin typeface="Arial"/>
              <a:cs typeface="Arial"/>
            </a:endParaRPr>
          </a:p>
          <a:p>
            <a:pPr fontAlgn="auto">
              <a:spcBef>
                <a:spcPts val="0"/>
              </a:spcBef>
              <a:spcAft>
                <a:spcPts val="0"/>
              </a:spcAft>
              <a:defRPr/>
            </a:pPr>
            <a:r>
              <a:rPr lang="he-IL" sz="2400" dirty="0">
                <a:solidFill>
                  <a:srgbClr val="1F497D"/>
                </a:solidFill>
                <a:latin typeface="Arial"/>
                <a:cs typeface="Arial"/>
              </a:rPr>
              <a:t>לפניכם נוסחת מבנה של שתי חומצות אמיניות, אלנין וגליצין.</a:t>
            </a:r>
          </a:p>
          <a:p>
            <a:pPr fontAlgn="auto">
              <a:spcBef>
                <a:spcPts val="0"/>
              </a:spcBef>
              <a:spcAft>
                <a:spcPts val="0"/>
              </a:spcAft>
              <a:defRPr/>
            </a:pPr>
            <a:r>
              <a:rPr lang="he-IL" sz="2400" dirty="0">
                <a:solidFill>
                  <a:schemeClr val="tx2"/>
                </a:solidFill>
                <a:latin typeface="Arial"/>
                <a:cs typeface="Arial"/>
              </a:rPr>
              <a:t>סמנו את החלקים הזהים: קבוצה קרבוקסילית בצבע </a:t>
            </a:r>
            <a:r>
              <a:rPr lang="he-IL" sz="2400" dirty="0" smtClean="0">
                <a:solidFill>
                  <a:schemeClr val="tx2"/>
                </a:solidFill>
                <a:latin typeface="Arial"/>
                <a:cs typeface="Arial"/>
              </a:rPr>
              <a:t>כחול והקבוצה </a:t>
            </a:r>
            <a:r>
              <a:rPr lang="he-IL" sz="2400" dirty="0">
                <a:solidFill>
                  <a:schemeClr val="tx2"/>
                </a:solidFill>
                <a:latin typeface="Arial"/>
                <a:cs typeface="Arial"/>
              </a:rPr>
              <a:t>האמינית בצבע צהוב,</a:t>
            </a:r>
          </a:p>
          <a:p>
            <a:pPr fontAlgn="auto">
              <a:spcBef>
                <a:spcPts val="0"/>
              </a:spcBef>
              <a:spcAft>
                <a:spcPts val="0"/>
              </a:spcAft>
              <a:defRPr/>
            </a:pPr>
            <a:r>
              <a:rPr lang="he-IL" sz="2400" dirty="0">
                <a:solidFill>
                  <a:schemeClr val="tx2"/>
                </a:solidFill>
                <a:latin typeface="Arial"/>
                <a:cs typeface="Arial"/>
              </a:rPr>
              <a:t>ואת החלק השונה (קבוצת </a:t>
            </a:r>
            <a:r>
              <a:rPr lang="en-US" sz="2400" dirty="0">
                <a:solidFill>
                  <a:schemeClr val="tx2"/>
                </a:solidFill>
                <a:latin typeface="Arial"/>
                <a:cs typeface="Arial"/>
              </a:rPr>
              <a:t>R</a:t>
            </a:r>
            <a:r>
              <a:rPr lang="he-IL" sz="2400" dirty="0">
                <a:solidFill>
                  <a:schemeClr val="tx2"/>
                </a:solidFill>
                <a:latin typeface="Arial"/>
                <a:cs typeface="Arial"/>
              </a:rPr>
              <a:t>) בצבע חום.</a:t>
            </a:r>
          </a:p>
        </p:txBody>
      </p:sp>
      <p:grpSp>
        <p:nvGrpSpPr>
          <p:cNvPr id="45062" name="קבוצה 9"/>
          <p:cNvGrpSpPr>
            <a:grpSpLocks/>
          </p:cNvGrpSpPr>
          <p:nvPr/>
        </p:nvGrpSpPr>
        <p:grpSpPr bwMode="auto">
          <a:xfrm>
            <a:off x="5389563" y="2778125"/>
            <a:ext cx="2359025" cy="1722438"/>
            <a:chOff x="1195462" y="1072627"/>
            <a:chExt cx="2359416" cy="1722571"/>
          </a:xfrm>
        </p:grpSpPr>
        <p:grpSp>
          <p:nvGrpSpPr>
            <p:cNvPr id="45092" name="קבוצה 10"/>
            <p:cNvGrpSpPr>
              <a:grpSpLocks/>
            </p:cNvGrpSpPr>
            <p:nvPr/>
          </p:nvGrpSpPr>
          <p:grpSpPr bwMode="auto">
            <a:xfrm>
              <a:off x="1195462" y="1096433"/>
              <a:ext cx="2359416" cy="1698765"/>
              <a:chOff x="4941811" y="867520"/>
              <a:chExt cx="2359416" cy="1569475"/>
            </a:xfrm>
          </p:grpSpPr>
          <p:grpSp>
            <p:nvGrpSpPr>
              <p:cNvPr id="45094" name="קבוצה 12"/>
              <p:cNvGrpSpPr>
                <a:grpSpLocks/>
              </p:cNvGrpSpPr>
              <p:nvPr/>
            </p:nvGrpSpPr>
            <p:grpSpPr bwMode="auto">
              <a:xfrm>
                <a:off x="4941811" y="867520"/>
                <a:ext cx="2359416" cy="1569475"/>
                <a:chOff x="5175175" y="4121796"/>
                <a:chExt cx="2359416" cy="1569475"/>
              </a:xfrm>
            </p:grpSpPr>
            <p:grpSp>
              <p:nvGrpSpPr>
                <p:cNvPr id="45096" name="קבוצה 7187"/>
                <p:cNvGrpSpPr>
                  <a:grpSpLocks/>
                </p:cNvGrpSpPr>
                <p:nvPr/>
              </p:nvGrpSpPr>
              <p:grpSpPr bwMode="auto">
                <a:xfrm>
                  <a:off x="5175175" y="4121796"/>
                  <a:ext cx="2359416" cy="1569475"/>
                  <a:chOff x="6039075" y="3083098"/>
                  <a:chExt cx="2359466" cy="1569963"/>
                </a:xfrm>
              </p:grpSpPr>
              <p:sp>
                <p:nvSpPr>
                  <p:cNvPr id="25" name="TextBox 24"/>
                  <p:cNvSpPr txBox="1"/>
                  <p:nvPr/>
                </p:nvSpPr>
                <p:spPr>
                  <a:xfrm>
                    <a:off x="7456977" y="3571699"/>
                    <a:ext cx="469988"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C</a:t>
                    </a:r>
                    <a:endParaRPr lang="he-IL" b="1" dirty="0">
                      <a:solidFill>
                        <a:prstClr val="black"/>
                      </a:solidFill>
                      <a:latin typeface="Arial"/>
                      <a:cs typeface="Arial"/>
                    </a:endParaRPr>
                  </a:p>
                </p:txBody>
              </p:sp>
              <p:sp>
                <p:nvSpPr>
                  <p:cNvPr id="26" name="TextBox 25"/>
                  <p:cNvSpPr txBox="1"/>
                  <p:nvPr/>
                </p:nvSpPr>
                <p:spPr>
                  <a:xfrm>
                    <a:off x="6482070" y="3571699"/>
                    <a:ext cx="471576"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N</a:t>
                    </a:r>
                    <a:endParaRPr lang="he-IL" b="1" dirty="0">
                      <a:solidFill>
                        <a:prstClr val="black"/>
                      </a:solidFill>
                      <a:latin typeface="Arial"/>
                      <a:cs typeface="Arial"/>
                    </a:endParaRPr>
                  </a:p>
                </p:txBody>
              </p:sp>
              <p:sp>
                <p:nvSpPr>
                  <p:cNvPr id="27" name="TextBox 26"/>
                  <p:cNvSpPr txBox="1"/>
                  <p:nvPr/>
                </p:nvSpPr>
                <p:spPr>
                  <a:xfrm>
                    <a:off x="6961584" y="3548223"/>
                    <a:ext cx="471576"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C</a:t>
                    </a:r>
                    <a:endParaRPr lang="he-IL" b="1" dirty="0">
                      <a:solidFill>
                        <a:prstClr val="black"/>
                      </a:solidFill>
                      <a:latin typeface="Arial"/>
                      <a:cs typeface="Arial"/>
                    </a:endParaRPr>
                  </a:p>
                </p:txBody>
              </p:sp>
              <p:sp>
                <p:nvSpPr>
                  <p:cNvPr id="28" name="TextBox 27"/>
                  <p:cNvSpPr txBox="1"/>
                  <p:nvPr/>
                </p:nvSpPr>
                <p:spPr>
                  <a:xfrm>
                    <a:off x="6039075" y="3853411"/>
                    <a:ext cx="469988"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H</a:t>
                    </a:r>
                    <a:endParaRPr lang="he-IL" b="1" dirty="0">
                      <a:solidFill>
                        <a:prstClr val="black"/>
                      </a:solidFill>
                      <a:latin typeface="Arial"/>
                      <a:cs typeface="Arial"/>
                    </a:endParaRPr>
                  </a:p>
                </p:txBody>
              </p:sp>
              <p:cxnSp>
                <p:nvCxnSpPr>
                  <p:cNvPr id="29" name="מחבר ישר 28"/>
                  <p:cNvCxnSpPr/>
                  <p:nvPr/>
                </p:nvCxnSpPr>
                <p:spPr>
                  <a:xfrm flipH="1">
                    <a:off x="7349007" y="3759507"/>
                    <a:ext cx="3286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flipH="1">
                    <a:off x="6866317" y="3759507"/>
                    <a:ext cx="331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flipH="1">
                    <a:off x="6482070" y="3759507"/>
                    <a:ext cx="244521" cy="209817"/>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926965" y="3994266"/>
                    <a:ext cx="471576"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H</a:t>
                    </a:r>
                    <a:endParaRPr lang="he-IL" b="1" dirty="0">
                      <a:solidFill>
                        <a:prstClr val="black"/>
                      </a:solidFill>
                      <a:latin typeface="Arial"/>
                      <a:cs typeface="Arial"/>
                    </a:endParaRPr>
                  </a:p>
                </p:txBody>
              </p:sp>
              <p:sp>
                <p:nvSpPr>
                  <p:cNvPr id="33" name="TextBox 32"/>
                  <p:cNvSpPr txBox="1"/>
                  <p:nvPr/>
                </p:nvSpPr>
                <p:spPr>
                  <a:xfrm>
                    <a:off x="6940944" y="4133655"/>
                    <a:ext cx="469988"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H</a:t>
                    </a:r>
                    <a:endParaRPr lang="he-IL" b="1" dirty="0">
                      <a:solidFill>
                        <a:prstClr val="black"/>
                      </a:solidFill>
                      <a:latin typeface="Arial"/>
                      <a:cs typeface="Arial"/>
                    </a:endParaRPr>
                  </a:p>
                </p:txBody>
              </p:sp>
              <p:sp>
                <p:nvSpPr>
                  <p:cNvPr id="34" name="TextBox 33"/>
                  <p:cNvSpPr txBox="1"/>
                  <p:nvPr/>
                </p:nvSpPr>
                <p:spPr>
                  <a:xfrm>
                    <a:off x="6164510" y="3097779"/>
                    <a:ext cx="468401" cy="51793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H</a:t>
                    </a:r>
                    <a:endParaRPr lang="he-IL" b="1" dirty="0">
                      <a:solidFill>
                        <a:prstClr val="black"/>
                      </a:solidFill>
                      <a:latin typeface="Arial"/>
                      <a:cs typeface="Arial"/>
                    </a:endParaRPr>
                  </a:p>
                </p:txBody>
              </p:sp>
              <p:sp>
                <p:nvSpPr>
                  <p:cNvPr id="35" name="TextBox 34"/>
                  <p:cNvSpPr txBox="1"/>
                  <p:nvPr/>
                </p:nvSpPr>
                <p:spPr>
                  <a:xfrm>
                    <a:off x="7018745" y="3083106"/>
                    <a:ext cx="392186" cy="43724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H</a:t>
                    </a:r>
                    <a:endParaRPr lang="he-IL" b="1" dirty="0">
                      <a:solidFill>
                        <a:prstClr val="black"/>
                      </a:solidFill>
                      <a:latin typeface="Arial"/>
                      <a:cs typeface="Arial"/>
                    </a:endParaRPr>
                  </a:p>
                </p:txBody>
              </p:sp>
              <p:cxnSp>
                <p:nvCxnSpPr>
                  <p:cNvPr id="36" name="מחבר ישר 35"/>
                  <p:cNvCxnSpPr/>
                  <p:nvPr/>
                </p:nvCxnSpPr>
                <p:spPr>
                  <a:xfrm flipV="1">
                    <a:off x="7849163" y="3357481"/>
                    <a:ext cx="206414" cy="322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a:xfrm flipV="1">
                    <a:off x="7266441" y="3357481"/>
                    <a:ext cx="0" cy="322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a:xfrm flipH="1" flipV="1">
                    <a:off x="6509063" y="3357481"/>
                    <a:ext cx="249284" cy="35507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2" name="מחבר ישר 21"/>
                <p:cNvCxnSpPr/>
                <p:nvPr/>
              </p:nvCxnSpPr>
              <p:spPr bwMode="auto">
                <a:xfrm flipV="1">
                  <a:off x="6923302" y="4316887"/>
                  <a:ext cx="206409" cy="3696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bwMode="auto">
                <a:xfrm flipV="1">
                  <a:off x="6407279" y="4915338"/>
                  <a:ext cx="0" cy="297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bwMode="auto">
                <a:xfrm flipH="1" flipV="1">
                  <a:off x="6943943" y="4874268"/>
                  <a:ext cx="165127" cy="26695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bwMode="auto">
              <a:xfrm>
                <a:off x="6659771" y="1774005"/>
                <a:ext cx="471565" cy="51924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O</a:t>
                </a:r>
                <a:endParaRPr lang="he-IL" b="1" dirty="0">
                  <a:solidFill>
                    <a:prstClr val="black"/>
                  </a:solidFill>
                  <a:latin typeface="Arial"/>
                  <a:cs typeface="Arial"/>
                </a:endParaRPr>
              </a:p>
            </p:txBody>
          </p:sp>
        </p:grpSp>
        <p:sp>
          <p:nvSpPr>
            <p:cNvPr id="18" name="TextBox 17"/>
            <p:cNvSpPr txBox="1"/>
            <p:nvPr/>
          </p:nvSpPr>
          <p:spPr bwMode="auto">
            <a:xfrm>
              <a:off x="3140471" y="1072627"/>
              <a:ext cx="290561" cy="51915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O</a:t>
              </a:r>
              <a:endParaRPr lang="he-IL" b="1" dirty="0">
                <a:solidFill>
                  <a:prstClr val="black"/>
                </a:solidFill>
                <a:latin typeface="Arial"/>
                <a:cs typeface="Arial"/>
              </a:endParaRPr>
            </a:p>
          </p:txBody>
        </p:sp>
      </p:grpSp>
      <p:grpSp>
        <p:nvGrpSpPr>
          <p:cNvPr id="45063" name="קבוצה 9"/>
          <p:cNvGrpSpPr>
            <a:grpSpLocks/>
          </p:cNvGrpSpPr>
          <p:nvPr/>
        </p:nvGrpSpPr>
        <p:grpSpPr bwMode="auto">
          <a:xfrm>
            <a:off x="1881188" y="2732088"/>
            <a:ext cx="2359025" cy="1658937"/>
            <a:chOff x="1195462" y="1072627"/>
            <a:chExt cx="2359416" cy="1658022"/>
          </a:xfrm>
        </p:grpSpPr>
        <p:grpSp>
          <p:nvGrpSpPr>
            <p:cNvPr id="45070" name="קבוצה 10"/>
            <p:cNvGrpSpPr>
              <a:grpSpLocks/>
            </p:cNvGrpSpPr>
            <p:nvPr/>
          </p:nvGrpSpPr>
          <p:grpSpPr bwMode="auto">
            <a:xfrm>
              <a:off x="1195462" y="1096435"/>
              <a:ext cx="2359416" cy="1634214"/>
              <a:chOff x="4941811" y="867521"/>
              <a:chExt cx="2359416" cy="1509837"/>
            </a:xfrm>
          </p:grpSpPr>
          <p:grpSp>
            <p:nvGrpSpPr>
              <p:cNvPr id="45072" name="קבוצה 12"/>
              <p:cNvGrpSpPr>
                <a:grpSpLocks/>
              </p:cNvGrpSpPr>
              <p:nvPr/>
            </p:nvGrpSpPr>
            <p:grpSpPr bwMode="auto">
              <a:xfrm>
                <a:off x="4941811" y="867521"/>
                <a:ext cx="2359416" cy="1509837"/>
                <a:chOff x="5175175" y="4121797"/>
                <a:chExt cx="2359416" cy="1509837"/>
              </a:xfrm>
            </p:grpSpPr>
            <p:grpSp>
              <p:nvGrpSpPr>
                <p:cNvPr id="45074" name="קבוצה 7187"/>
                <p:cNvGrpSpPr>
                  <a:grpSpLocks/>
                </p:cNvGrpSpPr>
                <p:nvPr/>
              </p:nvGrpSpPr>
              <p:grpSpPr bwMode="auto">
                <a:xfrm>
                  <a:off x="5175175" y="4121797"/>
                  <a:ext cx="2359416" cy="1509837"/>
                  <a:chOff x="6039075" y="3083098"/>
                  <a:chExt cx="2359466" cy="1510306"/>
                </a:xfrm>
              </p:grpSpPr>
              <p:sp>
                <p:nvSpPr>
                  <p:cNvPr id="55" name="TextBox 54"/>
                  <p:cNvSpPr txBox="1"/>
                  <p:nvPr/>
                </p:nvSpPr>
                <p:spPr>
                  <a:xfrm>
                    <a:off x="7456977" y="3571376"/>
                    <a:ext cx="469988" cy="51907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C</a:t>
                    </a:r>
                    <a:endParaRPr lang="he-IL" b="1" dirty="0">
                      <a:solidFill>
                        <a:prstClr val="black"/>
                      </a:solidFill>
                      <a:latin typeface="Arial"/>
                      <a:cs typeface="Arial"/>
                    </a:endParaRPr>
                  </a:p>
                </p:txBody>
              </p:sp>
              <p:sp>
                <p:nvSpPr>
                  <p:cNvPr id="56" name="TextBox 55"/>
                  <p:cNvSpPr txBox="1"/>
                  <p:nvPr/>
                </p:nvSpPr>
                <p:spPr>
                  <a:xfrm>
                    <a:off x="6482070" y="3571376"/>
                    <a:ext cx="471576" cy="51907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N</a:t>
                    </a:r>
                    <a:endParaRPr lang="he-IL" b="1" dirty="0">
                      <a:solidFill>
                        <a:prstClr val="black"/>
                      </a:solidFill>
                      <a:latin typeface="Arial"/>
                      <a:cs typeface="Arial"/>
                    </a:endParaRPr>
                  </a:p>
                </p:txBody>
              </p:sp>
              <p:sp>
                <p:nvSpPr>
                  <p:cNvPr id="57" name="TextBox 56"/>
                  <p:cNvSpPr txBox="1"/>
                  <p:nvPr/>
                </p:nvSpPr>
                <p:spPr>
                  <a:xfrm>
                    <a:off x="6961584" y="3547915"/>
                    <a:ext cx="471576" cy="51907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C</a:t>
                    </a:r>
                    <a:endParaRPr lang="he-IL" b="1" dirty="0">
                      <a:solidFill>
                        <a:prstClr val="black"/>
                      </a:solidFill>
                      <a:latin typeface="Arial"/>
                      <a:cs typeface="Arial"/>
                    </a:endParaRPr>
                  </a:p>
                </p:txBody>
              </p:sp>
              <p:sp>
                <p:nvSpPr>
                  <p:cNvPr id="58" name="TextBox 57"/>
                  <p:cNvSpPr txBox="1"/>
                  <p:nvPr/>
                </p:nvSpPr>
                <p:spPr>
                  <a:xfrm>
                    <a:off x="6039075" y="3852911"/>
                    <a:ext cx="469988" cy="51907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H</a:t>
                    </a:r>
                    <a:endParaRPr lang="he-IL" b="1" dirty="0">
                      <a:solidFill>
                        <a:prstClr val="black"/>
                      </a:solidFill>
                      <a:latin typeface="Arial"/>
                      <a:cs typeface="Arial"/>
                    </a:endParaRPr>
                  </a:p>
                </p:txBody>
              </p:sp>
              <p:cxnSp>
                <p:nvCxnSpPr>
                  <p:cNvPr id="59" name="מחבר ישר 58"/>
                  <p:cNvCxnSpPr/>
                  <p:nvPr/>
                </p:nvCxnSpPr>
                <p:spPr>
                  <a:xfrm flipH="1">
                    <a:off x="7349007" y="3759066"/>
                    <a:ext cx="3286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מחבר ישר 59"/>
                  <p:cNvCxnSpPr/>
                  <p:nvPr/>
                </p:nvCxnSpPr>
                <p:spPr>
                  <a:xfrm flipH="1">
                    <a:off x="6866317" y="3759066"/>
                    <a:ext cx="331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flipH="1">
                    <a:off x="6482070" y="3759066"/>
                    <a:ext cx="244521" cy="209684"/>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926965" y="3993678"/>
                    <a:ext cx="471576" cy="51907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H</a:t>
                    </a:r>
                    <a:endParaRPr lang="he-IL" b="1" dirty="0">
                      <a:solidFill>
                        <a:prstClr val="black"/>
                      </a:solidFill>
                      <a:latin typeface="Arial"/>
                      <a:cs typeface="Arial"/>
                    </a:endParaRPr>
                  </a:p>
                </p:txBody>
              </p:sp>
              <p:sp>
                <p:nvSpPr>
                  <p:cNvPr id="63" name="TextBox 62"/>
                  <p:cNvSpPr txBox="1"/>
                  <p:nvPr/>
                </p:nvSpPr>
                <p:spPr>
                  <a:xfrm>
                    <a:off x="6961584" y="4074325"/>
                    <a:ext cx="469988" cy="51907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C</a:t>
                    </a:r>
                    <a:endParaRPr lang="he-IL" b="1" dirty="0">
                      <a:solidFill>
                        <a:prstClr val="black"/>
                      </a:solidFill>
                      <a:latin typeface="Arial"/>
                      <a:cs typeface="Arial"/>
                    </a:endParaRPr>
                  </a:p>
                </p:txBody>
              </p:sp>
              <p:sp>
                <p:nvSpPr>
                  <p:cNvPr id="64" name="TextBox 63"/>
                  <p:cNvSpPr txBox="1"/>
                  <p:nvPr/>
                </p:nvSpPr>
                <p:spPr>
                  <a:xfrm>
                    <a:off x="6164510" y="3097753"/>
                    <a:ext cx="468401" cy="5176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H</a:t>
                    </a:r>
                    <a:endParaRPr lang="he-IL" b="1" dirty="0">
                      <a:solidFill>
                        <a:prstClr val="black"/>
                      </a:solidFill>
                      <a:latin typeface="Arial"/>
                      <a:cs typeface="Arial"/>
                    </a:endParaRPr>
                  </a:p>
                </p:txBody>
              </p:sp>
              <p:sp>
                <p:nvSpPr>
                  <p:cNvPr id="65" name="TextBox 64"/>
                  <p:cNvSpPr txBox="1"/>
                  <p:nvPr/>
                </p:nvSpPr>
                <p:spPr>
                  <a:xfrm>
                    <a:off x="7018745" y="3083090"/>
                    <a:ext cx="392186" cy="43696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H</a:t>
                    </a:r>
                    <a:endParaRPr lang="he-IL" b="1" dirty="0">
                      <a:solidFill>
                        <a:prstClr val="black"/>
                      </a:solidFill>
                      <a:latin typeface="Arial"/>
                      <a:cs typeface="Arial"/>
                    </a:endParaRPr>
                  </a:p>
                </p:txBody>
              </p:sp>
              <p:cxnSp>
                <p:nvCxnSpPr>
                  <p:cNvPr id="66" name="מחבר ישר 65"/>
                  <p:cNvCxnSpPr/>
                  <p:nvPr/>
                </p:nvCxnSpPr>
                <p:spPr>
                  <a:xfrm flipV="1">
                    <a:off x="7849163" y="3357293"/>
                    <a:ext cx="206414" cy="322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מחבר ישר 66"/>
                  <p:cNvCxnSpPr/>
                  <p:nvPr/>
                </p:nvCxnSpPr>
                <p:spPr>
                  <a:xfrm flipV="1">
                    <a:off x="7266441" y="3357293"/>
                    <a:ext cx="0" cy="322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מחבר ישר 67"/>
                  <p:cNvCxnSpPr/>
                  <p:nvPr/>
                </p:nvCxnSpPr>
                <p:spPr>
                  <a:xfrm flipH="1" flipV="1">
                    <a:off x="6509063" y="3357293"/>
                    <a:ext cx="249284" cy="35485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2" name="מחבר ישר 51"/>
                <p:cNvCxnSpPr/>
                <p:nvPr/>
              </p:nvCxnSpPr>
              <p:spPr bwMode="auto">
                <a:xfrm flipV="1">
                  <a:off x="6923302" y="4316750"/>
                  <a:ext cx="206409" cy="369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מחבר ישר 52"/>
                <p:cNvCxnSpPr/>
                <p:nvPr/>
              </p:nvCxnSpPr>
              <p:spPr bwMode="auto">
                <a:xfrm flipV="1">
                  <a:off x="6407279" y="4914824"/>
                  <a:ext cx="0" cy="297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מחבר ישר 53"/>
                <p:cNvCxnSpPr/>
                <p:nvPr/>
              </p:nvCxnSpPr>
              <p:spPr bwMode="auto">
                <a:xfrm flipH="1" flipV="1">
                  <a:off x="6943943" y="4873780"/>
                  <a:ext cx="165127" cy="2667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bwMode="auto">
              <a:xfrm>
                <a:off x="6659771" y="1773420"/>
                <a:ext cx="471565" cy="51891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O</a:t>
                </a:r>
                <a:endParaRPr lang="he-IL" b="1" dirty="0">
                  <a:solidFill>
                    <a:prstClr val="black"/>
                  </a:solidFill>
                  <a:latin typeface="Arial"/>
                  <a:cs typeface="Arial"/>
                </a:endParaRPr>
              </a:p>
            </p:txBody>
          </p:sp>
        </p:grpSp>
        <p:sp>
          <p:nvSpPr>
            <p:cNvPr id="48" name="TextBox 47"/>
            <p:cNvSpPr txBox="1"/>
            <p:nvPr/>
          </p:nvSpPr>
          <p:spPr bwMode="auto">
            <a:xfrm>
              <a:off x="3140471" y="1072627"/>
              <a:ext cx="290561" cy="51882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O</a:t>
              </a:r>
              <a:endParaRPr lang="he-IL" b="1" dirty="0">
                <a:solidFill>
                  <a:prstClr val="black"/>
                </a:solidFill>
                <a:latin typeface="Arial"/>
                <a:cs typeface="Arial"/>
              </a:endParaRPr>
            </a:p>
          </p:txBody>
        </p:sp>
      </p:grpSp>
      <p:cxnSp>
        <p:nvCxnSpPr>
          <p:cNvPr id="69" name="מחבר ישר 68"/>
          <p:cNvCxnSpPr/>
          <p:nvPr/>
        </p:nvCxnSpPr>
        <p:spPr bwMode="auto">
          <a:xfrm flipH="1" flipV="1">
            <a:off x="3176588" y="4037013"/>
            <a:ext cx="284162" cy="261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מחבר ישר 69"/>
          <p:cNvCxnSpPr/>
          <p:nvPr/>
        </p:nvCxnSpPr>
        <p:spPr bwMode="auto">
          <a:xfrm flipV="1">
            <a:off x="2649538" y="4057650"/>
            <a:ext cx="379412" cy="31115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bwMode="auto">
          <a:xfrm>
            <a:off x="3225800" y="4146550"/>
            <a:ext cx="469900" cy="5619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H</a:t>
            </a:r>
            <a:endParaRPr lang="he-IL" b="1" dirty="0">
              <a:solidFill>
                <a:prstClr val="black"/>
              </a:solidFill>
              <a:latin typeface="Arial"/>
              <a:cs typeface="Arial"/>
            </a:endParaRPr>
          </a:p>
        </p:txBody>
      </p:sp>
      <p:sp>
        <p:nvSpPr>
          <p:cNvPr id="75" name="TextBox 74"/>
          <p:cNvSpPr txBox="1"/>
          <p:nvPr/>
        </p:nvSpPr>
        <p:spPr bwMode="auto">
          <a:xfrm>
            <a:off x="2312988" y="4195763"/>
            <a:ext cx="469900" cy="5619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H</a:t>
            </a:r>
            <a:endParaRPr lang="he-IL" b="1" dirty="0">
              <a:solidFill>
                <a:prstClr val="black"/>
              </a:solidFill>
              <a:latin typeface="Arial"/>
              <a:cs typeface="Arial"/>
            </a:endParaRPr>
          </a:p>
        </p:txBody>
      </p:sp>
      <p:sp>
        <p:nvSpPr>
          <p:cNvPr id="76" name="TextBox 75"/>
          <p:cNvSpPr txBox="1"/>
          <p:nvPr/>
        </p:nvSpPr>
        <p:spPr bwMode="auto">
          <a:xfrm>
            <a:off x="6512719" y="4413417"/>
            <a:ext cx="1030288" cy="5048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b="1" u="sng" dirty="0">
                <a:solidFill>
                  <a:prstClr val="black"/>
                </a:solidFill>
                <a:latin typeface="Arial"/>
                <a:cs typeface="Arial"/>
              </a:rPr>
              <a:t>גליצין</a:t>
            </a:r>
          </a:p>
        </p:txBody>
      </p:sp>
      <p:sp>
        <p:nvSpPr>
          <p:cNvPr id="77" name="TextBox 76"/>
          <p:cNvSpPr txBox="1"/>
          <p:nvPr/>
        </p:nvSpPr>
        <p:spPr bwMode="auto">
          <a:xfrm>
            <a:off x="1673225" y="4505325"/>
            <a:ext cx="2058987" cy="5048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b="1" u="sng" dirty="0">
                <a:solidFill>
                  <a:prstClr val="black"/>
                </a:solidFill>
                <a:latin typeface="Arial"/>
                <a:cs typeface="Arial"/>
              </a:rPr>
              <a:t>אלנין</a:t>
            </a:r>
          </a:p>
        </p:txBody>
      </p:sp>
      <p:cxnSp>
        <p:nvCxnSpPr>
          <p:cNvPr id="71" name="מחבר ישר 70"/>
          <p:cNvCxnSpPr/>
          <p:nvPr/>
        </p:nvCxnSpPr>
        <p:spPr bwMode="auto">
          <a:xfrm flipV="1">
            <a:off x="3040063" y="4110038"/>
            <a:ext cx="68262" cy="519112"/>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bwMode="auto">
          <a:xfrm rot="157153">
            <a:off x="2790930" y="4476751"/>
            <a:ext cx="469900" cy="5619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H</a:t>
            </a:r>
            <a:endParaRPr lang="he-IL" b="1" dirty="0">
              <a:solidFill>
                <a:prstClr val="black"/>
              </a:solidFill>
              <a:latin typeface="Arial"/>
              <a:cs typeface="Arial"/>
            </a:endParaRPr>
          </a:p>
        </p:txBody>
      </p:sp>
    </p:spTree>
    <p:extLst>
      <p:ext uri="{BB962C8B-B14F-4D97-AF65-F5344CB8AC3E}">
        <p14:creationId xmlns:p14="http://schemas.microsoft.com/office/powerpoint/2010/main" val="609986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EDC681D-79A6-423B-9DAE-E09035422651}" type="slidenum">
              <a:rPr lang="he-IL" smtClean="0"/>
              <a:pPr fontAlgn="base">
                <a:spcBef>
                  <a:spcPct val="0"/>
                </a:spcBef>
                <a:spcAft>
                  <a:spcPct val="0"/>
                </a:spcAft>
                <a:defRPr/>
              </a:pPr>
              <a:t>9</a:t>
            </a:fld>
            <a:endParaRPr lang="he-IL" dirty="0" smtClean="0"/>
          </a:p>
        </p:txBody>
      </p:sp>
      <p:sp>
        <p:nvSpPr>
          <p:cNvPr id="46084"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6" name="TextBox 5"/>
          <p:cNvSpPr txBox="1"/>
          <p:nvPr/>
        </p:nvSpPr>
        <p:spPr>
          <a:xfrm>
            <a:off x="369888" y="465138"/>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a:t>
            </a:r>
            <a:endParaRPr lang="he-IL" b="1"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לפניכם נוסחת מבנה של שתי חומצות אמיניות, אלנין וגליצין.</a:t>
            </a:r>
          </a:p>
          <a:p>
            <a:pPr fontAlgn="auto">
              <a:spcBef>
                <a:spcPts val="0"/>
              </a:spcBef>
              <a:spcAft>
                <a:spcPts val="0"/>
              </a:spcAft>
              <a:defRPr/>
            </a:pPr>
            <a:r>
              <a:rPr lang="he-IL" dirty="0">
                <a:solidFill>
                  <a:schemeClr val="tx2"/>
                </a:solidFill>
                <a:latin typeface="Arial"/>
                <a:cs typeface="Arial"/>
              </a:rPr>
              <a:t>סמנו את החלקים הזהים: קבוצה קרבוקסילית בצבע ירוק והקבוצה האמינית בצבע צהוב,</a:t>
            </a:r>
          </a:p>
          <a:p>
            <a:pPr fontAlgn="auto">
              <a:spcBef>
                <a:spcPts val="0"/>
              </a:spcBef>
              <a:spcAft>
                <a:spcPts val="0"/>
              </a:spcAft>
              <a:defRPr/>
            </a:pPr>
            <a:r>
              <a:rPr lang="he-IL" dirty="0">
                <a:solidFill>
                  <a:schemeClr val="tx2"/>
                </a:solidFill>
                <a:latin typeface="Arial"/>
                <a:cs typeface="Arial"/>
              </a:rPr>
              <a:t>ואת החלק השונה (קבוצת </a:t>
            </a:r>
            <a:r>
              <a:rPr lang="en-US" dirty="0">
                <a:solidFill>
                  <a:schemeClr val="tx2"/>
                </a:solidFill>
                <a:latin typeface="Arial"/>
                <a:cs typeface="Arial"/>
              </a:rPr>
              <a:t>R</a:t>
            </a:r>
            <a:r>
              <a:rPr lang="he-IL" dirty="0">
                <a:solidFill>
                  <a:schemeClr val="tx2"/>
                </a:solidFill>
                <a:latin typeface="Arial"/>
                <a:cs typeface="Arial"/>
              </a:rPr>
              <a:t>) בצבע חום.</a:t>
            </a:r>
          </a:p>
        </p:txBody>
      </p:sp>
      <p:grpSp>
        <p:nvGrpSpPr>
          <p:cNvPr id="46086" name="קבוצה 35844"/>
          <p:cNvGrpSpPr>
            <a:grpSpLocks/>
          </p:cNvGrpSpPr>
          <p:nvPr/>
        </p:nvGrpSpPr>
        <p:grpSpPr bwMode="auto">
          <a:xfrm>
            <a:off x="5387975" y="2509838"/>
            <a:ext cx="3098800" cy="1946275"/>
            <a:chOff x="5610952" y="3112721"/>
            <a:chExt cx="3099494" cy="1945321"/>
          </a:xfrm>
        </p:grpSpPr>
        <p:grpSp>
          <p:nvGrpSpPr>
            <p:cNvPr id="46126" name="קבוצה 8"/>
            <p:cNvGrpSpPr>
              <a:grpSpLocks/>
            </p:cNvGrpSpPr>
            <p:nvPr/>
          </p:nvGrpSpPr>
          <p:grpSpPr bwMode="auto">
            <a:xfrm>
              <a:off x="5610952" y="3380064"/>
              <a:ext cx="2559623" cy="1677978"/>
              <a:chOff x="5540586" y="3495110"/>
              <a:chExt cx="2559623" cy="1677978"/>
            </a:xfrm>
          </p:grpSpPr>
          <p:sp>
            <p:nvSpPr>
              <p:cNvPr id="13" name="מלבן 12"/>
              <p:cNvSpPr/>
              <p:nvPr/>
            </p:nvSpPr>
            <p:spPr>
              <a:xfrm>
                <a:off x="6650497" y="4633603"/>
                <a:ext cx="200070" cy="525204"/>
              </a:xfrm>
              <a:prstGeom prst="rect">
                <a:avLst/>
              </a:prstGeom>
              <a:solidFill>
                <a:srgbClr val="E9B39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מלבן 13"/>
              <p:cNvSpPr/>
              <p:nvPr/>
            </p:nvSpPr>
            <p:spPr>
              <a:xfrm>
                <a:off x="5540586" y="3553045"/>
                <a:ext cx="979707" cy="129159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מלבן 14"/>
              <p:cNvSpPr/>
              <p:nvPr/>
            </p:nvSpPr>
            <p:spPr>
              <a:xfrm>
                <a:off x="7120503" y="3553045"/>
                <a:ext cx="979706" cy="125668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46131" name="קבוצה 9"/>
              <p:cNvGrpSpPr>
                <a:grpSpLocks/>
              </p:cNvGrpSpPr>
              <p:nvPr/>
            </p:nvGrpSpPr>
            <p:grpSpPr bwMode="auto">
              <a:xfrm>
                <a:off x="5540586" y="3495110"/>
                <a:ext cx="2359278" cy="1677978"/>
                <a:chOff x="1195281" y="1072456"/>
                <a:chExt cx="2359278" cy="1677978"/>
              </a:xfrm>
            </p:grpSpPr>
            <p:grpSp>
              <p:nvGrpSpPr>
                <p:cNvPr id="46132" name="קבוצה 10"/>
                <p:cNvGrpSpPr>
                  <a:grpSpLocks/>
                </p:cNvGrpSpPr>
                <p:nvPr/>
              </p:nvGrpSpPr>
              <p:grpSpPr bwMode="auto">
                <a:xfrm>
                  <a:off x="1195281" y="1096269"/>
                  <a:ext cx="2359278" cy="1654165"/>
                  <a:chOff x="4941630" y="867368"/>
                  <a:chExt cx="2359278" cy="1528269"/>
                </a:xfrm>
              </p:grpSpPr>
              <p:grpSp>
                <p:nvGrpSpPr>
                  <p:cNvPr id="46134" name="קבוצה 12"/>
                  <p:cNvGrpSpPr>
                    <a:grpSpLocks/>
                  </p:cNvGrpSpPr>
                  <p:nvPr/>
                </p:nvGrpSpPr>
                <p:grpSpPr bwMode="auto">
                  <a:xfrm>
                    <a:off x="4941630" y="867368"/>
                    <a:ext cx="2359278" cy="1528269"/>
                    <a:chOff x="5174994" y="4121644"/>
                    <a:chExt cx="2359278" cy="1528269"/>
                  </a:xfrm>
                </p:grpSpPr>
                <p:grpSp>
                  <p:nvGrpSpPr>
                    <p:cNvPr id="46136" name="קבוצה 7187"/>
                    <p:cNvGrpSpPr>
                      <a:grpSpLocks/>
                    </p:cNvGrpSpPr>
                    <p:nvPr/>
                  </p:nvGrpSpPr>
                  <p:grpSpPr bwMode="auto">
                    <a:xfrm>
                      <a:off x="5174994" y="4121644"/>
                      <a:ext cx="2359278" cy="1528269"/>
                      <a:chOff x="6038894" y="3082946"/>
                      <a:chExt cx="2359328" cy="1528744"/>
                    </a:xfrm>
                  </p:grpSpPr>
                  <p:sp>
                    <p:nvSpPr>
                      <p:cNvPr id="25" name="TextBox 24"/>
                      <p:cNvSpPr txBox="1"/>
                      <p:nvPr/>
                    </p:nvSpPr>
                    <p:spPr>
                      <a:xfrm>
                        <a:off x="7456879" y="3570536"/>
                        <a:ext cx="470015" cy="52057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6" name="TextBox 25"/>
                      <p:cNvSpPr txBox="1"/>
                      <p:nvPr/>
                    </p:nvSpPr>
                    <p:spPr>
                      <a:xfrm>
                        <a:off x="6481916" y="3570536"/>
                        <a:ext cx="471603" cy="52057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N</a:t>
                        </a:r>
                        <a:endParaRPr lang="he-IL" dirty="0">
                          <a:solidFill>
                            <a:prstClr val="black"/>
                          </a:solidFill>
                          <a:latin typeface="Arial"/>
                          <a:cs typeface="Arial"/>
                        </a:endParaRPr>
                      </a:p>
                    </p:txBody>
                  </p:sp>
                  <p:sp>
                    <p:nvSpPr>
                      <p:cNvPr id="27" name="TextBox 26"/>
                      <p:cNvSpPr txBox="1"/>
                      <p:nvPr/>
                    </p:nvSpPr>
                    <p:spPr>
                      <a:xfrm>
                        <a:off x="6961458" y="3547073"/>
                        <a:ext cx="471603" cy="52057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8" name="TextBox 27"/>
                      <p:cNvSpPr txBox="1"/>
                      <p:nvPr/>
                    </p:nvSpPr>
                    <p:spPr>
                      <a:xfrm>
                        <a:off x="6038894" y="3853553"/>
                        <a:ext cx="470015" cy="51911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29" name="מחבר ישר 28"/>
                      <p:cNvCxnSpPr/>
                      <p:nvPr/>
                    </p:nvCxnSpPr>
                    <p:spPr>
                      <a:xfrm flipH="1">
                        <a:off x="7348903" y="3759703"/>
                        <a:ext cx="328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flipH="1">
                        <a:off x="6866185" y="3759703"/>
                        <a:ext cx="3318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flipH="1">
                        <a:off x="6481916" y="3759703"/>
                        <a:ext cx="244535" cy="209698"/>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926895" y="3994329"/>
                        <a:ext cx="471603" cy="51911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3" name="TextBox 32"/>
                      <p:cNvSpPr txBox="1"/>
                      <p:nvPr/>
                    </p:nvSpPr>
                    <p:spPr>
                      <a:xfrm>
                        <a:off x="6940815" y="4092579"/>
                        <a:ext cx="470015" cy="51911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4" name="TextBox 33"/>
                      <p:cNvSpPr txBox="1"/>
                      <p:nvPr/>
                    </p:nvSpPr>
                    <p:spPr>
                      <a:xfrm>
                        <a:off x="6164338" y="3096883"/>
                        <a:ext cx="468427" cy="51764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5" name="TextBox 34"/>
                      <p:cNvSpPr txBox="1"/>
                      <p:nvPr/>
                    </p:nvSpPr>
                    <p:spPr>
                      <a:xfrm>
                        <a:off x="7018622" y="3082219"/>
                        <a:ext cx="392208" cy="43699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36" name="מחבר ישר 35"/>
                      <p:cNvCxnSpPr/>
                      <p:nvPr/>
                    </p:nvCxnSpPr>
                    <p:spPr>
                      <a:xfrm flipV="1">
                        <a:off x="7849087" y="3356439"/>
                        <a:ext cx="206426" cy="322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a:xfrm flipV="1">
                        <a:off x="7266333" y="3356439"/>
                        <a:ext cx="0" cy="322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a:xfrm flipH="1" flipV="1">
                        <a:off x="6508909" y="3356439"/>
                        <a:ext cx="249299" cy="35487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2" name="מחבר ישר 21"/>
                    <p:cNvCxnSpPr/>
                    <p:nvPr/>
                  </p:nvCxnSpPr>
                  <p:spPr bwMode="auto">
                    <a:xfrm flipV="1">
                      <a:off x="6923223" y="4315890"/>
                      <a:ext cx="206421" cy="369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bwMode="auto">
                    <a:xfrm flipV="1">
                      <a:off x="6407170" y="4915467"/>
                      <a:ext cx="0" cy="29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bwMode="auto">
                    <a:xfrm flipH="1" flipV="1">
                      <a:off x="6943865" y="4874420"/>
                      <a:ext cx="165137" cy="26680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bwMode="auto">
                  <a:xfrm>
                    <a:off x="6659689" y="1774070"/>
                    <a:ext cx="471594" cy="51895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sp>
              <p:nvSpPr>
                <p:cNvPr id="18" name="TextBox 17"/>
                <p:cNvSpPr txBox="1"/>
                <p:nvPr/>
              </p:nvSpPr>
              <p:spPr bwMode="auto">
                <a:xfrm>
                  <a:off x="3140404" y="1071682"/>
                  <a:ext cx="290577" cy="51885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sp>
          <p:nvSpPr>
            <p:cNvPr id="9" name="TextBox 8"/>
            <p:cNvSpPr txBox="1"/>
            <p:nvPr/>
          </p:nvSpPr>
          <p:spPr>
            <a:xfrm>
              <a:off x="6650998" y="3112721"/>
              <a:ext cx="2059448" cy="50457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קבוצה קרבוקסילית</a:t>
              </a:r>
            </a:p>
          </p:txBody>
        </p:sp>
      </p:grpSp>
      <p:grpSp>
        <p:nvGrpSpPr>
          <p:cNvPr id="46087" name="קבוצה 35844"/>
          <p:cNvGrpSpPr>
            <a:grpSpLocks/>
          </p:cNvGrpSpPr>
          <p:nvPr/>
        </p:nvGrpSpPr>
        <p:grpSpPr bwMode="auto">
          <a:xfrm>
            <a:off x="1881188" y="2427288"/>
            <a:ext cx="3098800" cy="2049462"/>
            <a:chOff x="5610952" y="3116654"/>
            <a:chExt cx="3099494" cy="2049325"/>
          </a:xfrm>
        </p:grpSpPr>
        <p:grpSp>
          <p:nvGrpSpPr>
            <p:cNvPr id="46098" name="קבוצה 8"/>
            <p:cNvGrpSpPr>
              <a:grpSpLocks/>
            </p:cNvGrpSpPr>
            <p:nvPr/>
          </p:nvGrpSpPr>
          <p:grpSpPr bwMode="auto">
            <a:xfrm>
              <a:off x="5610952" y="3380265"/>
              <a:ext cx="2559623" cy="1785714"/>
              <a:chOff x="5540586" y="3495311"/>
              <a:chExt cx="2559623" cy="1785714"/>
            </a:xfrm>
          </p:grpSpPr>
          <p:sp>
            <p:nvSpPr>
              <p:cNvPr id="43" name="מלבן 42"/>
              <p:cNvSpPr/>
              <p:nvPr/>
            </p:nvSpPr>
            <p:spPr>
              <a:xfrm>
                <a:off x="6105863" y="4633368"/>
                <a:ext cx="1249642" cy="647657"/>
              </a:xfrm>
              <a:prstGeom prst="rect">
                <a:avLst/>
              </a:prstGeom>
              <a:solidFill>
                <a:srgbClr val="E9B39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4" name="מלבן 43"/>
              <p:cNvSpPr/>
              <p:nvPr/>
            </p:nvSpPr>
            <p:spPr>
              <a:xfrm>
                <a:off x="5540586" y="3553940"/>
                <a:ext cx="979706" cy="12905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5" name="מלבן 44"/>
              <p:cNvSpPr/>
              <p:nvPr/>
            </p:nvSpPr>
            <p:spPr>
              <a:xfrm>
                <a:off x="7120502" y="3599975"/>
                <a:ext cx="979707" cy="120959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46103" name="קבוצה 9"/>
              <p:cNvGrpSpPr>
                <a:grpSpLocks/>
              </p:cNvGrpSpPr>
              <p:nvPr/>
            </p:nvGrpSpPr>
            <p:grpSpPr bwMode="auto">
              <a:xfrm>
                <a:off x="5540586" y="3495311"/>
                <a:ext cx="2359554" cy="1669630"/>
                <a:chOff x="1195281" y="1072657"/>
                <a:chExt cx="2359554" cy="1669630"/>
              </a:xfrm>
            </p:grpSpPr>
            <p:grpSp>
              <p:nvGrpSpPr>
                <p:cNvPr id="46104" name="קבוצה 10"/>
                <p:cNvGrpSpPr>
                  <a:grpSpLocks/>
                </p:cNvGrpSpPr>
                <p:nvPr/>
              </p:nvGrpSpPr>
              <p:grpSpPr bwMode="auto">
                <a:xfrm>
                  <a:off x="1195281" y="1096468"/>
                  <a:ext cx="2359554" cy="1645819"/>
                  <a:chOff x="4941630" y="867552"/>
                  <a:chExt cx="2359554" cy="1520558"/>
                </a:xfrm>
              </p:grpSpPr>
              <p:grpSp>
                <p:nvGrpSpPr>
                  <p:cNvPr id="46106" name="קבוצה 12"/>
                  <p:cNvGrpSpPr>
                    <a:grpSpLocks/>
                  </p:cNvGrpSpPr>
                  <p:nvPr/>
                </p:nvGrpSpPr>
                <p:grpSpPr bwMode="auto">
                  <a:xfrm>
                    <a:off x="4941630" y="867552"/>
                    <a:ext cx="2359554" cy="1520558"/>
                    <a:chOff x="5174994" y="4121828"/>
                    <a:chExt cx="2359554" cy="1520558"/>
                  </a:xfrm>
                </p:grpSpPr>
                <p:grpSp>
                  <p:nvGrpSpPr>
                    <p:cNvPr id="46108" name="קבוצה 7187"/>
                    <p:cNvGrpSpPr>
                      <a:grpSpLocks/>
                    </p:cNvGrpSpPr>
                    <p:nvPr/>
                  </p:nvGrpSpPr>
                  <p:grpSpPr bwMode="auto">
                    <a:xfrm>
                      <a:off x="5174994" y="4121828"/>
                      <a:ext cx="2359554" cy="1520558"/>
                      <a:chOff x="6038894" y="3083128"/>
                      <a:chExt cx="2359604" cy="1521030"/>
                    </a:xfrm>
                  </p:grpSpPr>
                  <p:sp>
                    <p:nvSpPr>
                      <p:cNvPr id="55" name="TextBox 54"/>
                      <p:cNvSpPr txBox="1"/>
                      <p:nvPr/>
                    </p:nvSpPr>
                    <p:spPr>
                      <a:xfrm>
                        <a:off x="7456878" y="3571554"/>
                        <a:ext cx="470015" cy="51933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6" name="TextBox 55"/>
                      <p:cNvSpPr txBox="1"/>
                      <p:nvPr/>
                    </p:nvSpPr>
                    <p:spPr>
                      <a:xfrm>
                        <a:off x="6481915" y="3571554"/>
                        <a:ext cx="471604" cy="51933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N</a:t>
                        </a:r>
                        <a:endParaRPr lang="he-IL" dirty="0">
                          <a:solidFill>
                            <a:prstClr val="black"/>
                          </a:solidFill>
                          <a:latin typeface="Arial"/>
                          <a:cs typeface="Arial"/>
                        </a:endParaRPr>
                      </a:p>
                    </p:txBody>
                  </p:sp>
                  <p:sp>
                    <p:nvSpPr>
                      <p:cNvPr id="57" name="TextBox 56"/>
                      <p:cNvSpPr txBox="1"/>
                      <p:nvPr/>
                    </p:nvSpPr>
                    <p:spPr>
                      <a:xfrm>
                        <a:off x="6961457" y="3548082"/>
                        <a:ext cx="471604" cy="51933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8" name="TextBox 57"/>
                      <p:cNvSpPr txBox="1"/>
                      <p:nvPr/>
                    </p:nvSpPr>
                    <p:spPr>
                      <a:xfrm>
                        <a:off x="6038894" y="3853225"/>
                        <a:ext cx="470015" cy="51933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59" name="מחבר ישר 58"/>
                      <p:cNvCxnSpPr/>
                      <p:nvPr/>
                    </p:nvCxnSpPr>
                    <p:spPr>
                      <a:xfrm flipH="1">
                        <a:off x="7348902" y="3759335"/>
                        <a:ext cx="3286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מחבר ישר 59"/>
                      <p:cNvCxnSpPr/>
                      <p:nvPr/>
                    </p:nvCxnSpPr>
                    <p:spPr>
                      <a:xfrm flipH="1">
                        <a:off x="6866184" y="3759335"/>
                        <a:ext cx="3318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flipH="1">
                        <a:off x="6481915" y="3759335"/>
                        <a:ext cx="244535" cy="209786"/>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926893" y="3994061"/>
                        <a:ext cx="471604" cy="51933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3" name="TextBox 62"/>
                      <p:cNvSpPr txBox="1"/>
                      <p:nvPr/>
                    </p:nvSpPr>
                    <p:spPr>
                      <a:xfrm>
                        <a:off x="6967809" y="4085017"/>
                        <a:ext cx="470015" cy="51933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64" name="TextBox 63"/>
                      <p:cNvSpPr txBox="1"/>
                      <p:nvPr/>
                    </p:nvSpPr>
                    <p:spPr>
                      <a:xfrm>
                        <a:off x="6164337" y="3097701"/>
                        <a:ext cx="468428" cy="51786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5" name="TextBox 64"/>
                      <p:cNvSpPr txBox="1"/>
                      <p:nvPr/>
                    </p:nvSpPr>
                    <p:spPr>
                      <a:xfrm>
                        <a:off x="7018621" y="3083031"/>
                        <a:ext cx="392209" cy="43717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66" name="מחבר ישר 65"/>
                      <p:cNvCxnSpPr/>
                      <p:nvPr/>
                    </p:nvCxnSpPr>
                    <p:spPr>
                      <a:xfrm flipV="1">
                        <a:off x="7849087" y="3357367"/>
                        <a:ext cx="206426" cy="322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מחבר ישר 66"/>
                      <p:cNvCxnSpPr/>
                      <p:nvPr/>
                    </p:nvCxnSpPr>
                    <p:spPr>
                      <a:xfrm flipV="1">
                        <a:off x="7266332" y="3357367"/>
                        <a:ext cx="0" cy="322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מחבר ישר 67"/>
                      <p:cNvCxnSpPr/>
                      <p:nvPr/>
                    </p:nvCxnSpPr>
                    <p:spPr>
                      <a:xfrm flipH="1" flipV="1">
                        <a:off x="6508909" y="3357367"/>
                        <a:ext cx="249298" cy="35502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2" name="מחבר ישר 51"/>
                    <p:cNvCxnSpPr/>
                    <p:nvPr/>
                  </p:nvCxnSpPr>
                  <p:spPr bwMode="auto">
                    <a:xfrm flipV="1">
                      <a:off x="6923222" y="4316787"/>
                      <a:ext cx="206421" cy="369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מחבר ישר 52"/>
                    <p:cNvCxnSpPr/>
                    <p:nvPr/>
                  </p:nvCxnSpPr>
                  <p:spPr bwMode="auto">
                    <a:xfrm flipV="1">
                      <a:off x="6407170" y="4915151"/>
                      <a:ext cx="0" cy="297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מחבר ישר 53"/>
                    <p:cNvCxnSpPr/>
                    <p:nvPr/>
                  </p:nvCxnSpPr>
                  <p:spPr bwMode="auto">
                    <a:xfrm flipH="1" flipV="1">
                      <a:off x="6943865" y="4874087"/>
                      <a:ext cx="165137" cy="26691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bwMode="auto">
                  <a:xfrm>
                    <a:off x="6659689" y="1773802"/>
                    <a:ext cx="471593" cy="51916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sp>
              <p:nvSpPr>
                <p:cNvPr id="48" name="TextBox 47"/>
                <p:cNvSpPr txBox="1"/>
                <p:nvPr/>
              </p:nvSpPr>
              <p:spPr bwMode="auto">
                <a:xfrm>
                  <a:off x="3140403" y="1072553"/>
                  <a:ext cx="290578" cy="51907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sp>
          <p:nvSpPr>
            <p:cNvPr id="41" name="TextBox 40"/>
            <p:cNvSpPr txBox="1"/>
            <p:nvPr/>
          </p:nvSpPr>
          <p:spPr>
            <a:xfrm>
              <a:off x="6650997" y="3116654"/>
              <a:ext cx="2059449" cy="504791"/>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קבוצה קרבוקסילית</a:t>
              </a:r>
            </a:p>
          </p:txBody>
        </p:sp>
      </p:grpSp>
      <p:cxnSp>
        <p:nvCxnSpPr>
          <p:cNvPr id="69" name="מחבר ישר 68"/>
          <p:cNvCxnSpPr/>
          <p:nvPr/>
        </p:nvCxnSpPr>
        <p:spPr bwMode="auto">
          <a:xfrm flipH="1" flipV="1">
            <a:off x="3176588" y="4037013"/>
            <a:ext cx="284162" cy="261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מחבר ישר 69"/>
          <p:cNvCxnSpPr/>
          <p:nvPr/>
        </p:nvCxnSpPr>
        <p:spPr bwMode="auto">
          <a:xfrm flipV="1">
            <a:off x="2649538" y="4057650"/>
            <a:ext cx="379412" cy="31115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bwMode="auto">
          <a:xfrm>
            <a:off x="3252108" y="4213906"/>
            <a:ext cx="469900" cy="5619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75" name="TextBox 74"/>
          <p:cNvSpPr txBox="1"/>
          <p:nvPr/>
        </p:nvSpPr>
        <p:spPr bwMode="auto">
          <a:xfrm>
            <a:off x="2312988" y="4195763"/>
            <a:ext cx="469900" cy="5619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76" name="TextBox 75"/>
          <p:cNvSpPr txBox="1"/>
          <p:nvPr/>
        </p:nvSpPr>
        <p:spPr bwMode="auto">
          <a:xfrm>
            <a:off x="6203950" y="1939925"/>
            <a:ext cx="1030288" cy="5048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solidFill>
                  <a:prstClr val="black"/>
                </a:solidFill>
                <a:latin typeface="Arial"/>
                <a:cs typeface="Arial"/>
              </a:rPr>
              <a:t>גליצין</a:t>
            </a:r>
          </a:p>
        </p:txBody>
      </p:sp>
      <p:sp>
        <p:nvSpPr>
          <p:cNvPr id="77" name="TextBox 76"/>
          <p:cNvSpPr txBox="1"/>
          <p:nvPr/>
        </p:nvSpPr>
        <p:spPr bwMode="auto">
          <a:xfrm>
            <a:off x="1592263" y="1966913"/>
            <a:ext cx="2058987" cy="5048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solidFill>
                  <a:prstClr val="black"/>
                </a:solidFill>
                <a:latin typeface="Arial"/>
                <a:cs typeface="Arial"/>
              </a:rPr>
              <a:t>אלנין</a:t>
            </a:r>
          </a:p>
        </p:txBody>
      </p:sp>
      <p:sp>
        <p:nvSpPr>
          <p:cNvPr id="71" name="TextBox 70"/>
          <p:cNvSpPr txBox="1"/>
          <p:nvPr/>
        </p:nvSpPr>
        <p:spPr bwMode="auto">
          <a:xfrm>
            <a:off x="4560888" y="2495550"/>
            <a:ext cx="2058987" cy="5048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קבוצה אמינית</a:t>
            </a:r>
          </a:p>
        </p:txBody>
      </p:sp>
      <p:sp>
        <p:nvSpPr>
          <p:cNvPr id="72" name="TextBox 71"/>
          <p:cNvSpPr txBox="1"/>
          <p:nvPr/>
        </p:nvSpPr>
        <p:spPr bwMode="auto">
          <a:xfrm>
            <a:off x="998538" y="2378075"/>
            <a:ext cx="2057400" cy="5048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קבוצה אמינית</a:t>
            </a:r>
          </a:p>
        </p:txBody>
      </p:sp>
      <p:sp>
        <p:nvSpPr>
          <p:cNvPr id="73" name="TextBox 72"/>
          <p:cNvSpPr txBox="1"/>
          <p:nvPr/>
        </p:nvSpPr>
        <p:spPr bwMode="auto">
          <a:xfrm>
            <a:off x="5199063" y="4479925"/>
            <a:ext cx="2841625" cy="555625"/>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dirty="0">
                <a:latin typeface="Arial"/>
                <a:cs typeface="Arial"/>
              </a:rPr>
              <a:t>קבוצת </a:t>
            </a:r>
            <a:r>
              <a:rPr lang="en-US" dirty="0">
                <a:latin typeface="Arial"/>
                <a:cs typeface="Arial"/>
              </a:rPr>
              <a:t>R</a:t>
            </a:r>
            <a:r>
              <a:rPr lang="he-IL" dirty="0">
                <a:latin typeface="Arial"/>
                <a:cs typeface="Arial"/>
              </a:rPr>
              <a:t> השונה מחומצה אמינית אחת לאחרת</a:t>
            </a:r>
          </a:p>
        </p:txBody>
      </p:sp>
      <p:sp>
        <p:nvSpPr>
          <p:cNvPr id="78" name="TextBox 77"/>
          <p:cNvSpPr txBox="1"/>
          <p:nvPr/>
        </p:nvSpPr>
        <p:spPr bwMode="auto">
          <a:xfrm>
            <a:off x="1755775" y="5029881"/>
            <a:ext cx="2841625" cy="555625"/>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dirty="0">
                <a:solidFill>
                  <a:prstClr val="black"/>
                </a:solidFill>
                <a:latin typeface="Arial"/>
                <a:cs typeface="Arial"/>
              </a:rPr>
              <a:t>קבוצת </a:t>
            </a:r>
            <a:r>
              <a:rPr lang="en-US" dirty="0">
                <a:latin typeface="Arial"/>
                <a:cs typeface="Arial"/>
              </a:rPr>
              <a:t>R</a:t>
            </a:r>
            <a:r>
              <a:rPr lang="he-IL" dirty="0">
                <a:latin typeface="Arial"/>
                <a:cs typeface="Arial"/>
              </a:rPr>
              <a:t> השונה מחומצה אמינית אחת לאחרת</a:t>
            </a:r>
          </a:p>
        </p:txBody>
      </p:sp>
      <p:cxnSp>
        <p:nvCxnSpPr>
          <p:cNvPr id="79" name="מחבר ישר 78"/>
          <p:cNvCxnSpPr/>
          <p:nvPr/>
        </p:nvCxnSpPr>
        <p:spPr bwMode="auto">
          <a:xfrm flipV="1">
            <a:off x="3040063" y="4110038"/>
            <a:ext cx="68262" cy="519112"/>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bwMode="auto">
          <a:xfrm rot="157153">
            <a:off x="2769613" y="4309394"/>
            <a:ext cx="469900" cy="5619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b="1" dirty="0">
                <a:solidFill>
                  <a:prstClr val="black"/>
                </a:solidFill>
                <a:latin typeface="Arial"/>
                <a:cs typeface="Arial"/>
              </a:rPr>
              <a:t>H</a:t>
            </a:r>
            <a:endParaRPr lang="he-IL" b="1" dirty="0">
              <a:solidFill>
                <a:prstClr val="black"/>
              </a:solidFill>
              <a:latin typeface="Arial"/>
              <a:cs typeface="Arial"/>
            </a:endParaRPr>
          </a:p>
        </p:txBody>
      </p:sp>
    </p:spTree>
    <p:extLst>
      <p:ext uri="{BB962C8B-B14F-4D97-AF65-F5344CB8AC3E}">
        <p14:creationId xmlns:p14="http://schemas.microsoft.com/office/powerpoint/2010/main" val="40954545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חלון">
  <a:themeElements>
    <a:clrScheme name="חלון">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חלון">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332</TotalTime>
  <Words>2884</Words>
  <Application>Microsoft Office PowerPoint</Application>
  <PresentationFormat>‫הצגה על המסך (4:3)</PresentationFormat>
  <Paragraphs>438</Paragraphs>
  <Slides>47</Slides>
  <Notes>4</Notes>
  <HiddenSlides>1</HiddenSlides>
  <MMClips>0</MMClips>
  <ScaleCrop>false</ScaleCrop>
  <HeadingPairs>
    <vt:vector size="6" baseType="variant">
      <vt:variant>
        <vt:lpstr>ערכת נושא</vt:lpstr>
      </vt:variant>
      <vt:variant>
        <vt:i4>1</vt:i4>
      </vt:variant>
      <vt:variant>
        <vt:lpstr>שרתי OLE מוטבעים</vt:lpstr>
      </vt:variant>
      <vt:variant>
        <vt:i4>1</vt:i4>
      </vt:variant>
      <vt:variant>
        <vt:lpstr>כותרות שקופיות</vt:lpstr>
      </vt:variant>
      <vt:variant>
        <vt:i4>47</vt:i4>
      </vt:variant>
    </vt:vector>
  </HeadingPairs>
  <TitlesOfParts>
    <vt:vector size="49" baseType="lpstr">
      <vt:lpstr>חלון</vt:lpstr>
      <vt:lpstr>Image</vt:lpstr>
      <vt:lpstr>המשך חומרים אורגנים</vt:lpstr>
      <vt:lpstr>מצגת של PowerPoint</vt:lpstr>
      <vt:lpstr>מצגת של PowerPoint</vt:lpstr>
      <vt:lpstr>מצגת של PowerPoint</vt:lpstr>
      <vt:lpstr>סוכרת </vt:lpstr>
      <vt:lpstr>מצגת של PowerPoint</vt:lpstr>
      <vt:lpstr>מצגת של PowerPoint</vt:lpstr>
      <vt:lpstr>מצגת של PowerPoint</vt:lpstr>
      <vt:lpstr>תשובה</vt:lpstr>
      <vt:lpstr>מצגת של PowerPoint</vt:lpstr>
      <vt:lpstr>מצגת של PowerPoint</vt:lpstr>
      <vt:lpstr>מצגת של PowerPoint</vt:lpstr>
      <vt:lpstr>תשובה</vt:lpstr>
      <vt:lpstr>חומצות אמיניות</vt:lpstr>
      <vt:lpstr>מצגת של PowerPoint</vt:lpstr>
      <vt:lpstr>מצגת של PowerPoint</vt:lpstr>
      <vt:lpstr>מצגת של PowerPoint</vt:lpstr>
      <vt:lpstr>איך בנוי חלבון?</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תשובה</vt:lpstr>
      <vt:lpstr>מצגת של PowerPoint</vt:lpstr>
      <vt:lpstr>תשובה</vt:lpstr>
      <vt:lpstr>מצגת של PowerPoint</vt:lpstr>
      <vt:lpstr>מצגת של PowerPoint</vt:lpstr>
      <vt:lpstr>דנטורציה במטבח</vt:lpstr>
      <vt:lpstr>תשובה</vt:lpstr>
      <vt:lpstr>ניסוי- השפעת טמפרטורה ו–PH על חלבון (עמ' 98)  </vt:lpstr>
      <vt:lpstr>מצגת של PowerPoint</vt:lpstr>
      <vt:lpstr>שאלה : דנטורציה במספרה</vt:lpstr>
      <vt:lpstr>תשובה</vt:lpstr>
      <vt:lpstr>שאלה : מדוע מכת חום מסוכנת?</vt:lpstr>
      <vt:lpstr>תשובה </vt:lpstr>
      <vt:lpstr>מצגת של PowerPoint</vt:lpstr>
      <vt:lpstr>תשובה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חומרים אורגנים</dc:title>
  <dc:creator>user</dc:creator>
  <cp:lastModifiedBy>STUDENT</cp:lastModifiedBy>
  <cp:revision>87</cp:revision>
  <dcterms:created xsi:type="dcterms:W3CDTF">2015-07-27T08:48:39Z</dcterms:created>
  <dcterms:modified xsi:type="dcterms:W3CDTF">2016-11-23T13:15:22Z</dcterms:modified>
</cp:coreProperties>
</file>