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Lst>
  <p:notesMasterIdLst>
    <p:notesMasterId r:id="rId61"/>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Lst>
  <p:sldSz cx="9144000" cy="6858000" type="screen4x3"/>
  <p:notesSz cx="6669088" cy="9926638"/>
  <p:defaultTextStyle>
    <a:defPPr lvl="0">
      <a:defRPr lang="he-IL"/>
    </a:defPPr>
    <a:lvl1pPr lvl="0" algn="r" rtl="1" fontAlgn="base">
      <a:spcBef>
        <a:spcPct val="0"/>
      </a:spcBef>
      <a:spcAft>
        <a:spcPct val="0"/>
      </a:spcAft>
      <a:defRPr kern="1200">
        <a:solidFill>
          <a:schemeClr val="tx1"/>
        </a:solidFill>
        <a:latin typeface="Arial" pitchFamily="34" charset="0"/>
        <a:ea typeface="+mn-ea"/>
        <a:cs typeface="Arial" pitchFamily="34" charset="0"/>
      </a:defRPr>
    </a:lvl1pPr>
    <a:lvl2pPr marL="457200" lvl="1" algn="r" rtl="1" fontAlgn="base">
      <a:spcBef>
        <a:spcPct val="0"/>
      </a:spcBef>
      <a:spcAft>
        <a:spcPct val="0"/>
      </a:spcAft>
      <a:defRPr kern="1200">
        <a:solidFill>
          <a:schemeClr val="tx1"/>
        </a:solidFill>
        <a:latin typeface="Arial" pitchFamily="34" charset="0"/>
        <a:ea typeface="+mn-ea"/>
        <a:cs typeface="Arial" pitchFamily="34" charset="0"/>
      </a:defRPr>
    </a:lvl2pPr>
    <a:lvl3pPr marL="914400" lvl="2"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lvl="3"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lvl="4"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lvl="5" algn="r" defTabSz="914400" rtl="1" eaLnBrk="1" latinLnBrk="0" hangingPunct="1">
      <a:defRPr kern="1200">
        <a:solidFill>
          <a:schemeClr val="tx1"/>
        </a:solidFill>
        <a:latin typeface="Arial" pitchFamily="34" charset="0"/>
        <a:ea typeface="+mn-ea"/>
        <a:cs typeface="Arial" pitchFamily="34" charset="0"/>
      </a:defRPr>
    </a:lvl6pPr>
    <a:lvl7pPr marL="2743200" lvl="6" algn="r" defTabSz="914400" rtl="1" eaLnBrk="1" latinLnBrk="0" hangingPunct="1">
      <a:defRPr kern="1200">
        <a:solidFill>
          <a:schemeClr val="tx1"/>
        </a:solidFill>
        <a:latin typeface="Arial" pitchFamily="34" charset="0"/>
        <a:ea typeface="+mn-ea"/>
        <a:cs typeface="Arial" pitchFamily="34" charset="0"/>
      </a:defRPr>
    </a:lvl7pPr>
    <a:lvl8pPr marL="3200400" lvl="7" algn="r" defTabSz="914400" rtl="1" eaLnBrk="1" latinLnBrk="0" hangingPunct="1">
      <a:defRPr kern="1200">
        <a:solidFill>
          <a:schemeClr val="tx1"/>
        </a:solidFill>
        <a:latin typeface="Arial" pitchFamily="34" charset="0"/>
        <a:ea typeface="+mn-ea"/>
        <a:cs typeface="Arial" pitchFamily="34" charset="0"/>
      </a:defRPr>
    </a:lvl8pPr>
    <a:lvl9pPr marL="3657600" lvl="8"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3126">
          <p15:clr>
            <a:srgbClr val="000000"/>
          </p15:clr>
        </p15:guide>
        <p15:guide id="2" pos="210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040AB2E3-766A-411B-94A5-A9B16788B857}" type="datetimeFigureOut">
              <a:rPr lang="he-IL"/>
              <a:pPr>
                <a:defRPr/>
              </a:pPr>
              <a:t>ב'/אייר/תשפ"ג</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38A876E6-683E-447D-8344-CF459E61A1F1}" type="slidenum">
              <a:rPr lang="he-IL"/>
              <a:pPr>
                <a:defRPr/>
              </a:pPr>
              <a:t>‹#›</a:t>
            </a:fld>
            <a:endParaRPr lang="he-IL" dirty="0"/>
          </a:p>
        </p:txBody>
      </p:sp>
    </p:spTree>
    <p:extLst>
      <p:ext uri="{BB962C8B-B14F-4D97-AF65-F5344CB8AC3E}">
        <p14:creationId xmlns:p14="http://schemas.microsoft.com/office/powerpoint/2010/main" val="8757617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BF6049-04ED-4BE5-8495-36F8CBF2557E}" type="slidenum">
              <a:rPr lang="he-IL" smtClean="0"/>
              <a:pPr fontAlgn="base">
                <a:spcBef>
                  <a:spcPct val="0"/>
                </a:spcBef>
                <a:spcAft>
                  <a:spcPct val="0"/>
                </a:spcAft>
                <a:defRPr/>
              </a:pPr>
              <a:t>1</a:t>
            </a:fld>
            <a:endParaRPr lang="he-I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7C58D840-0B19-4ED9-BBC1-EAF9B7AC8B89}" type="slidenum">
              <a:rPr lang="he-IL" smtClean="0"/>
              <a:pPr>
                <a:defRPr/>
              </a:pPr>
              <a:t>26</a:t>
            </a:fld>
            <a:endParaRPr lang="he-I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38E02408-2D2B-40C1-A3BC-EEE77B6007BF}" type="slidenum">
              <a:rPr lang="he-IL">
                <a:solidFill>
                  <a:prstClr val="black"/>
                </a:solidFill>
              </a:rPr>
              <a:pPr>
                <a:defRPr/>
              </a:pPr>
              <a:t>49</a:t>
            </a:fld>
            <a:endParaRPr lang="he-IL"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1994D770-ED25-42D6-83DB-870FFEA58430}" type="slidenum">
              <a:rPr lang="he-IL">
                <a:solidFill>
                  <a:prstClr val="black"/>
                </a:solidFill>
              </a:rPr>
              <a:pPr>
                <a:defRPr/>
              </a:pPr>
              <a:t>50</a:t>
            </a:fld>
            <a:endParaRPr lang="he-IL"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77220F1-56C4-41B5-A6DF-858A9246DF45}"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9180240-917F-401C-AE28-5E88F7110324}" type="slidenum">
              <a:rPr lang="he-IL"/>
              <a:pPr>
                <a:defRPr/>
              </a:pPr>
              <a:t>‹#›</a:t>
            </a:fld>
            <a:endParaRPr lang="he-IL" dirty="0"/>
          </a:p>
        </p:txBody>
      </p:sp>
    </p:spTree>
    <p:extLst>
      <p:ext uri="{BB962C8B-B14F-4D97-AF65-F5344CB8AC3E}">
        <p14:creationId xmlns:p14="http://schemas.microsoft.com/office/powerpoint/2010/main" val="172716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8EACE5C-A07C-4339-B94E-F575CBE52568}" type="slidenum">
              <a:rPr lang="he-IL"/>
              <a:pPr>
                <a:defRPr/>
              </a:pPr>
              <a:t>‹#›</a:t>
            </a:fld>
            <a:endParaRPr lang="he-IL" dirty="0"/>
          </a:p>
        </p:txBody>
      </p:sp>
    </p:spTree>
    <p:extLst>
      <p:ext uri="{BB962C8B-B14F-4D97-AF65-F5344CB8AC3E}">
        <p14:creationId xmlns:p14="http://schemas.microsoft.com/office/powerpoint/2010/main" val="160370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C3F15A2-ED9E-4341-AC58-91AB4862DF28}" type="slidenum">
              <a:rPr lang="he-IL"/>
              <a:pPr>
                <a:defRPr/>
              </a:pPr>
              <a:t>‹#›</a:t>
            </a:fld>
            <a:endParaRPr lang="he-IL" dirty="0"/>
          </a:p>
        </p:txBody>
      </p:sp>
    </p:spTree>
    <p:extLst>
      <p:ext uri="{BB962C8B-B14F-4D97-AF65-F5344CB8AC3E}">
        <p14:creationId xmlns:p14="http://schemas.microsoft.com/office/powerpoint/2010/main" val="417695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7CF08A4-72C3-44B2-BADF-32FEF5D14EA8}"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A735522A-9968-4E3B-992F-74C8D6A85D49}" type="slidenum">
              <a:rPr lang="he-IL"/>
              <a:pPr>
                <a:defRPr/>
              </a:pPr>
              <a:t>‹#›</a:t>
            </a:fld>
            <a:endParaRPr lang="he-IL" dirty="0"/>
          </a:p>
        </p:txBody>
      </p:sp>
    </p:spTree>
    <p:extLst>
      <p:ext uri="{BB962C8B-B14F-4D97-AF65-F5344CB8AC3E}">
        <p14:creationId xmlns:p14="http://schemas.microsoft.com/office/powerpoint/2010/main" val="710326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42E50BB-EA55-43D4-B7F8-30793DAD8181}"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29C0B2A-3219-45EA-A4D6-939B24691934}" type="slidenum">
              <a:rPr lang="he-IL"/>
              <a:pPr>
                <a:defRPr/>
              </a:pPr>
              <a:t>‹#›</a:t>
            </a:fld>
            <a:endParaRPr lang="he-IL" dirty="0"/>
          </a:p>
        </p:txBody>
      </p:sp>
    </p:spTree>
    <p:extLst>
      <p:ext uri="{BB962C8B-B14F-4D97-AF65-F5344CB8AC3E}">
        <p14:creationId xmlns:p14="http://schemas.microsoft.com/office/powerpoint/2010/main" val="1201676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A8BF6DF-7B1D-4C3E-8B18-D321C2EC3AE1}" type="slidenum">
              <a:rPr lang="he-IL"/>
              <a:pPr>
                <a:defRPr/>
              </a:pPr>
              <a:t>‹#›</a:t>
            </a:fld>
            <a:endParaRPr lang="he-IL" dirty="0"/>
          </a:p>
        </p:txBody>
      </p:sp>
    </p:spTree>
    <p:extLst>
      <p:ext uri="{BB962C8B-B14F-4D97-AF65-F5344CB8AC3E}">
        <p14:creationId xmlns:p14="http://schemas.microsoft.com/office/powerpoint/2010/main" val="265026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79913AC-52C6-47BC-9AC8-8F281318DBDC}" type="slidenum">
              <a:rPr lang="he-IL"/>
              <a:pPr>
                <a:defRPr/>
              </a:pPr>
              <a:t>‹#›</a:t>
            </a:fld>
            <a:endParaRPr lang="he-IL" dirty="0"/>
          </a:p>
        </p:txBody>
      </p:sp>
    </p:spTree>
    <p:extLst>
      <p:ext uri="{BB962C8B-B14F-4D97-AF65-F5344CB8AC3E}">
        <p14:creationId xmlns:p14="http://schemas.microsoft.com/office/powerpoint/2010/main" val="3877689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DBE2892-CD90-4B2C-AF98-28E30BD1F331}"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14778AF9-87E7-42C6-AE72-D0C47288C453}" type="slidenum">
              <a:rPr lang="he-IL"/>
              <a:pPr>
                <a:defRPr/>
              </a:pPr>
              <a:t>‹#›</a:t>
            </a:fld>
            <a:endParaRPr lang="he-IL" dirty="0"/>
          </a:p>
        </p:txBody>
      </p:sp>
    </p:spTree>
    <p:extLst>
      <p:ext uri="{BB962C8B-B14F-4D97-AF65-F5344CB8AC3E}">
        <p14:creationId xmlns:p14="http://schemas.microsoft.com/office/powerpoint/2010/main" val="3249494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B21B65E-EFF6-4532-82D8-1353531E29CE}"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C92B9DE-EECA-4FD0-8252-A4D895C5E0C8}" type="slidenum">
              <a:rPr lang="he-IL"/>
              <a:pPr>
                <a:defRPr/>
              </a:pPr>
              <a:t>‹#›</a:t>
            </a:fld>
            <a:endParaRPr lang="he-IL" dirty="0"/>
          </a:p>
        </p:txBody>
      </p:sp>
    </p:spTree>
    <p:extLst>
      <p:ext uri="{BB962C8B-B14F-4D97-AF65-F5344CB8AC3E}">
        <p14:creationId xmlns:p14="http://schemas.microsoft.com/office/powerpoint/2010/main" val="1688422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5FD18F2-4248-4C87-89F2-9A498D1A6CA8}" type="slidenum">
              <a:rPr lang="he-IL"/>
              <a:pPr>
                <a:defRPr/>
              </a:pPr>
              <a:t>‹#›</a:t>
            </a:fld>
            <a:endParaRPr lang="he-IL" dirty="0"/>
          </a:p>
        </p:txBody>
      </p:sp>
    </p:spTree>
    <p:extLst>
      <p:ext uri="{BB962C8B-B14F-4D97-AF65-F5344CB8AC3E}">
        <p14:creationId xmlns:p14="http://schemas.microsoft.com/office/powerpoint/2010/main" val="2632609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604724B-392C-4C22-B67B-68F5F2B9E32A}" type="slidenum">
              <a:rPr lang="he-IL"/>
              <a:pPr>
                <a:defRPr/>
              </a:pPr>
              <a:t>‹#›</a:t>
            </a:fld>
            <a:endParaRPr lang="he-IL" dirty="0"/>
          </a:p>
        </p:txBody>
      </p:sp>
    </p:spTree>
    <p:extLst>
      <p:ext uri="{BB962C8B-B14F-4D97-AF65-F5344CB8AC3E}">
        <p14:creationId xmlns:p14="http://schemas.microsoft.com/office/powerpoint/2010/main" val="4250409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E627CC6-69BE-480A-A2E0-9F3164A39F72}" type="slidenum">
              <a:rPr lang="he-IL"/>
              <a:pPr>
                <a:defRPr/>
              </a:pPr>
              <a:t>‹#›</a:t>
            </a:fld>
            <a:endParaRPr lang="he-IL" dirty="0"/>
          </a:p>
        </p:txBody>
      </p:sp>
    </p:spTree>
    <p:extLst>
      <p:ext uri="{BB962C8B-B14F-4D97-AF65-F5344CB8AC3E}">
        <p14:creationId xmlns:p14="http://schemas.microsoft.com/office/powerpoint/2010/main" val="377607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79CE87A-3AAA-40C4-BD77-D10338F14515}"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D142297-E7E0-44BA-91B0-3ED3EFF39C6A}" type="slidenum">
              <a:rPr lang="he-IL"/>
              <a:pPr>
                <a:defRPr/>
              </a:pPr>
              <a:t>‹#›</a:t>
            </a:fld>
            <a:endParaRPr lang="he-IL" dirty="0"/>
          </a:p>
        </p:txBody>
      </p:sp>
    </p:spTree>
    <p:extLst>
      <p:ext uri="{BB962C8B-B14F-4D97-AF65-F5344CB8AC3E}">
        <p14:creationId xmlns:p14="http://schemas.microsoft.com/office/powerpoint/2010/main" val="3699829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EABCB8C-9727-4536-8AC2-E7675B2C66D6}"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A75BA9C-559B-4738-9269-DA19664DB95F}" type="slidenum">
              <a:rPr lang="he-IL"/>
              <a:pPr>
                <a:defRPr/>
              </a:pPr>
              <a:t>‹#›</a:t>
            </a:fld>
            <a:endParaRPr lang="he-IL" dirty="0"/>
          </a:p>
        </p:txBody>
      </p:sp>
    </p:spTree>
    <p:extLst>
      <p:ext uri="{BB962C8B-B14F-4D97-AF65-F5344CB8AC3E}">
        <p14:creationId xmlns:p14="http://schemas.microsoft.com/office/powerpoint/2010/main" val="1255244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6455605-E892-4CC6-B634-FD35A177933E}" type="slidenum">
              <a:rPr lang="he-IL"/>
              <a:pPr>
                <a:defRPr/>
              </a:pPr>
              <a:t>‹#›</a:t>
            </a:fld>
            <a:endParaRPr lang="he-IL" dirty="0"/>
          </a:p>
        </p:txBody>
      </p:sp>
    </p:spTree>
    <p:extLst>
      <p:ext uri="{BB962C8B-B14F-4D97-AF65-F5344CB8AC3E}">
        <p14:creationId xmlns:p14="http://schemas.microsoft.com/office/powerpoint/2010/main" val="3434889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E5226F1-B448-477C-89A4-B4E187ABC867}" type="slidenum">
              <a:rPr lang="he-IL"/>
              <a:pPr>
                <a:defRPr/>
              </a:pPr>
              <a:t>‹#›</a:t>
            </a:fld>
            <a:endParaRPr lang="he-IL" dirty="0"/>
          </a:p>
        </p:txBody>
      </p:sp>
    </p:spTree>
    <p:extLst>
      <p:ext uri="{BB962C8B-B14F-4D97-AF65-F5344CB8AC3E}">
        <p14:creationId xmlns:p14="http://schemas.microsoft.com/office/powerpoint/2010/main" val="1303125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9F16181-7F87-4E1B-BA3A-A5892BEFF2F9}"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95169F5-01D4-43D9-9724-E43B8749B131}" type="slidenum">
              <a:rPr lang="he-IL"/>
              <a:pPr>
                <a:defRPr/>
              </a:pPr>
              <a:t>‹#›</a:t>
            </a:fld>
            <a:endParaRPr lang="he-IL" dirty="0"/>
          </a:p>
        </p:txBody>
      </p:sp>
    </p:spTree>
    <p:extLst>
      <p:ext uri="{BB962C8B-B14F-4D97-AF65-F5344CB8AC3E}">
        <p14:creationId xmlns:p14="http://schemas.microsoft.com/office/powerpoint/2010/main" val="369579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003227B-4402-49C2-8F83-EFDE6231D1F0}"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D9D33FC-4B42-4802-AC50-A182ABCFFD1F}" type="slidenum">
              <a:rPr lang="he-IL"/>
              <a:pPr>
                <a:defRPr/>
              </a:pPr>
              <a:t>‹#›</a:t>
            </a:fld>
            <a:endParaRPr lang="he-IL" dirty="0"/>
          </a:p>
        </p:txBody>
      </p:sp>
    </p:spTree>
    <p:extLst>
      <p:ext uri="{BB962C8B-B14F-4D97-AF65-F5344CB8AC3E}">
        <p14:creationId xmlns:p14="http://schemas.microsoft.com/office/powerpoint/2010/main" val="3550256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C112031-396E-44D1-B1AB-F1C338B15462}" type="slidenum">
              <a:rPr lang="he-IL"/>
              <a:pPr>
                <a:defRPr/>
              </a:pPr>
              <a:t>‹#›</a:t>
            </a:fld>
            <a:endParaRPr lang="he-IL" dirty="0"/>
          </a:p>
        </p:txBody>
      </p:sp>
    </p:spTree>
    <p:extLst>
      <p:ext uri="{BB962C8B-B14F-4D97-AF65-F5344CB8AC3E}">
        <p14:creationId xmlns:p14="http://schemas.microsoft.com/office/powerpoint/2010/main" val="3724953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ADD93ED-4BEB-4C88-B0C3-5A757A1061E5}" type="slidenum">
              <a:rPr lang="he-IL"/>
              <a:pPr>
                <a:defRPr/>
              </a:pPr>
              <a:t>‹#›</a:t>
            </a:fld>
            <a:endParaRPr lang="he-IL" dirty="0"/>
          </a:p>
        </p:txBody>
      </p:sp>
    </p:spTree>
    <p:extLst>
      <p:ext uri="{BB962C8B-B14F-4D97-AF65-F5344CB8AC3E}">
        <p14:creationId xmlns:p14="http://schemas.microsoft.com/office/powerpoint/2010/main" val="840572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FDF5981-E2BC-457E-9EE1-D6ACCCE0D66B}"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E15B5C1-CC71-49A6-BACB-1B3E660750FC}" type="slidenum">
              <a:rPr lang="he-IL"/>
              <a:pPr>
                <a:defRPr/>
              </a:pPr>
              <a:t>‹#›</a:t>
            </a:fld>
            <a:endParaRPr lang="he-IL" dirty="0"/>
          </a:p>
        </p:txBody>
      </p:sp>
    </p:spTree>
    <p:extLst>
      <p:ext uri="{BB962C8B-B14F-4D97-AF65-F5344CB8AC3E}">
        <p14:creationId xmlns:p14="http://schemas.microsoft.com/office/powerpoint/2010/main" val="4209317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54109A0-AFCD-4E11-A488-56DF028B8E3A}" type="slidenum">
              <a:rPr lang="he-IL"/>
              <a:pPr>
                <a:defRPr/>
              </a:pPr>
              <a:t>‹#›</a:t>
            </a:fld>
            <a:endParaRPr lang="he-IL" dirty="0"/>
          </a:p>
        </p:txBody>
      </p:sp>
    </p:spTree>
    <p:extLst>
      <p:ext uri="{BB962C8B-B14F-4D97-AF65-F5344CB8AC3E}">
        <p14:creationId xmlns:p14="http://schemas.microsoft.com/office/powerpoint/2010/main" val="276591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B670CCB-197E-4BB3-BE89-6732997368CE}" type="slidenum">
              <a:rPr lang="he-IL"/>
              <a:pPr>
                <a:defRPr/>
              </a:pPr>
              <a:t>‹#›</a:t>
            </a:fld>
            <a:endParaRPr lang="he-IL" dirty="0"/>
          </a:p>
        </p:txBody>
      </p:sp>
    </p:spTree>
    <p:extLst>
      <p:ext uri="{BB962C8B-B14F-4D97-AF65-F5344CB8AC3E}">
        <p14:creationId xmlns:p14="http://schemas.microsoft.com/office/powerpoint/2010/main" val="3744633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5401968-C4BE-4DAF-9BDF-86F8E240E172}" type="slidenum">
              <a:rPr lang="he-IL"/>
              <a:pPr>
                <a:defRPr/>
              </a:pPr>
              <a:t>‹#›</a:t>
            </a:fld>
            <a:endParaRPr lang="he-IL" dirty="0"/>
          </a:p>
        </p:txBody>
      </p:sp>
    </p:spTree>
    <p:extLst>
      <p:ext uri="{BB962C8B-B14F-4D97-AF65-F5344CB8AC3E}">
        <p14:creationId xmlns:p14="http://schemas.microsoft.com/office/powerpoint/2010/main" val="2255336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A376161-6779-4CB5-A3FA-91A6691785CF}"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A991AE6-AEFF-44FC-A8FD-EDF57831D1AB}" type="slidenum">
              <a:rPr lang="he-IL"/>
              <a:pPr>
                <a:defRPr/>
              </a:pPr>
              <a:t>‹#›</a:t>
            </a:fld>
            <a:endParaRPr lang="he-IL" dirty="0"/>
          </a:p>
        </p:txBody>
      </p:sp>
    </p:spTree>
    <p:extLst>
      <p:ext uri="{BB962C8B-B14F-4D97-AF65-F5344CB8AC3E}">
        <p14:creationId xmlns:p14="http://schemas.microsoft.com/office/powerpoint/2010/main" val="2338436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110B168-95FC-423E-A2B6-0C656F484466}" type="slidenum">
              <a:rPr lang="he-IL"/>
              <a:pPr>
                <a:defRPr/>
              </a:pPr>
              <a:t>‹#›</a:t>
            </a:fld>
            <a:endParaRPr lang="he-IL" dirty="0"/>
          </a:p>
        </p:txBody>
      </p:sp>
    </p:spTree>
    <p:extLst>
      <p:ext uri="{BB962C8B-B14F-4D97-AF65-F5344CB8AC3E}">
        <p14:creationId xmlns:p14="http://schemas.microsoft.com/office/powerpoint/2010/main" val="42618108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3B397BC-FB77-43E4-8299-BD3767C68336}" type="slidenum">
              <a:rPr lang="he-IL"/>
              <a:pPr>
                <a:defRPr/>
              </a:pPr>
              <a:t>‹#›</a:t>
            </a:fld>
            <a:endParaRPr lang="he-IL" dirty="0"/>
          </a:p>
        </p:txBody>
      </p:sp>
    </p:spTree>
    <p:extLst>
      <p:ext uri="{BB962C8B-B14F-4D97-AF65-F5344CB8AC3E}">
        <p14:creationId xmlns:p14="http://schemas.microsoft.com/office/powerpoint/2010/main" val="4115574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7BF6847-9B41-4B99-AEFC-81EE3A02BCB6}"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F834137-7921-48FF-ADA0-3A71E525F4F4}" type="slidenum">
              <a:rPr lang="he-IL"/>
              <a:pPr>
                <a:defRPr/>
              </a:pPr>
              <a:t>‹#›</a:t>
            </a:fld>
            <a:endParaRPr lang="he-IL" dirty="0"/>
          </a:p>
        </p:txBody>
      </p:sp>
    </p:spTree>
    <p:extLst>
      <p:ext uri="{BB962C8B-B14F-4D97-AF65-F5344CB8AC3E}">
        <p14:creationId xmlns:p14="http://schemas.microsoft.com/office/powerpoint/2010/main" val="1707714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30A6C4C-3B85-4A25-B7D2-810328E9670A}" type="slidenum">
              <a:rPr lang="he-IL"/>
              <a:pPr>
                <a:defRPr/>
              </a:pPr>
              <a:t>‹#›</a:t>
            </a:fld>
            <a:endParaRPr lang="he-IL" dirty="0"/>
          </a:p>
        </p:txBody>
      </p:sp>
    </p:spTree>
    <p:extLst>
      <p:ext uri="{BB962C8B-B14F-4D97-AF65-F5344CB8AC3E}">
        <p14:creationId xmlns:p14="http://schemas.microsoft.com/office/powerpoint/2010/main" val="981699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48E2B0D-9ABB-4DA6-A4C9-46221DE82CED}" type="slidenum">
              <a:rPr lang="he-IL"/>
              <a:pPr>
                <a:defRPr/>
              </a:pPr>
              <a:t>‹#›</a:t>
            </a:fld>
            <a:endParaRPr lang="he-IL" dirty="0"/>
          </a:p>
        </p:txBody>
      </p:sp>
    </p:spTree>
    <p:extLst>
      <p:ext uri="{BB962C8B-B14F-4D97-AF65-F5344CB8AC3E}">
        <p14:creationId xmlns:p14="http://schemas.microsoft.com/office/powerpoint/2010/main" val="1117389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A8D6C33-9C59-48C1-92C0-857AB070B9F4}"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2713035-9D39-479B-A02B-1F0CFCBF56A4}" type="slidenum">
              <a:rPr lang="he-IL"/>
              <a:pPr>
                <a:defRPr/>
              </a:pPr>
              <a:t>‹#›</a:t>
            </a:fld>
            <a:endParaRPr lang="he-IL" dirty="0"/>
          </a:p>
        </p:txBody>
      </p:sp>
    </p:spTree>
    <p:extLst>
      <p:ext uri="{BB962C8B-B14F-4D97-AF65-F5344CB8AC3E}">
        <p14:creationId xmlns:p14="http://schemas.microsoft.com/office/powerpoint/2010/main" val="333098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FCB4DF2-7FC3-4976-921B-8DE752B18622}"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D77E7DCA-04DC-4ECA-9622-FC52BE489840}" type="slidenum">
              <a:rPr lang="he-IL"/>
              <a:pPr>
                <a:defRPr/>
              </a:pPr>
              <a:t>‹#›</a:t>
            </a:fld>
            <a:endParaRPr lang="he-IL" dirty="0"/>
          </a:p>
        </p:txBody>
      </p:sp>
    </p:spTree>
    <p:extLst>
      <p:ext uri="{BB962C8B-B14F-4D97-AF65-F5344CB8AC3E}">
        <p14:creationId xmlns:p14="http://schemas.microsoft.com/office/powerpoint/2010/main" val="160578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B2FCF0F-7A53-49FA-A41B-0380E67F5BE7}"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F407052-7469-49C5-A2BD-A8D6C7EF144A}" type="slidenum">
              <a:rPr lang="he-IL"/>
              <a:pPr>
                <a:defRPr/>
              </a:pPr>
              <a:t>‹#›</a:t>
            </a:fld>
            <a:endParaRPr lang="he-IL" dirty="0"/>
          </a:p>
        </p:txBody>
      </p:sp>
    </p:spTree>
    <p:extLst>
      <p:ext uri="{BB962C8B-B14F-4D97-AF65-F5344CB8AC3E}">
        <p14:creationId xmlns:p14="http://schemas.microsoft.com/office/powerpoint/2010/main" val="328300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81F412E-CBA2-4912-900D-B7364D12AFF5}" type="slidenum">
              <a:rPr lang="he-IL"/>
              <a:pPr>
                <a:defRPr/>
              </a:pPr>
              <a:t>‹#›</a:t>
            </a:fld>
            <a:endParaRPr lang="he-IL" dirty="0"/>
          </a:p>
        </p:txBody>
      </p:sp>
    </p:spTree>
    <p:extLst>
      <p:ext uri="{BB962C8B-B14F-4D97-AF65-F5344CB8AC3E}">
        <p14:creationId xmlns:p14="http://schemas.microsoft.com/office/powerpoint/2010/main" val="552639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CD9A456-60F2-4179-821C-2CD01D7BD81A}" type="slidenum">
              <a:rPr lang="he-IL"/>
              <a:pPr>
                <a:defRPr/>
              </a:pPr>
              <a:t>‹#›</a:t>
            </a:fld>
            <a:endParaRPr lang="he-IL" dirty="0"/>
          </a:p>
        </p:txBody>
      </p:sp>
    </p:spTree>
    <p:extLst>
      <p:ext uri="{BB962C8B-B14F-4D97-AF65-F5344CB8AC3E}">
        <p14:creationId xmlns:p14="http://schemas.microsoft.com/office/powerpoint/2010/main" val="382630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125376C-A551-494C-B7B5-298992E61401}"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5359426-E298-44F2-9BE8-BF1770A67196}" type="slidenum">
              <a:rPr lang="he-IL"/>
              <a:pPr>
                <a:defRPr/>
              </a:pPr>
              <a:t>‹#›</a:t>
            </a:fld>
            <a:endParaRPr lang="he-IL" dirty="0"/>
          </a:p>
        </p:txBody>
      </p:sp>
    </p:spTree>
    <p:extLst>
      <p:ext uri="{BB962C8B-B14F-4D97-AF65-F5344CB8AC3E}">
        <p14:creationId xmlns:p14="http://schemas.microsoft.com/office/powerpoint/2010/main" val="384231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DF13965-72D4-4EDE-89CE-CAC65E644D6A}"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2EEBBD9-66F8-4478-917B-5C46D7FC092F}" type="slidenum">
              <a:rPr lang="he-IL"/>
              <a:pPr>
                <a:defRPr/>
              </a:pPr>
              <a:t>‹#›</a:t>
            </a:fld>
            <a:endParaRPr lang="he-IL" dirty="0"/>
          </a:p>
        </p:txBody>
      </p:sp>
    </p:spTree>
    <p:extLst>
      <p:ext uri="{BB962C8B-B14F-4D97-AF65-F5344CB8AC3E}">
        <p14:creationId xmlns:p14="http://schemas.microsoft.com/office/powerpoint/2010/main" val="33405588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3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E8EBF39-B20B-4A68-BFF0-2D84EE615632}"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BD97E29-9032-439E-AF05-C353161A376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14" r:id="rId1"/>
    <p:sldLayoutId id="2147486215" r:id="rId2"/>
    <p:sldLayoutId id="2147486216" r:id="rId3"/>
    <p:sldLayoutId id="214748620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37D7C05-9793-457F-8BEB-CC15A31CF9E2}"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4AA755E-3E9A-494E-AA99-FA0CB215B7E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39" r:id="rId1"/>
    <p:sldLayoutId id="2147486240" r:id="rId2"/>
    <p:sldLayoutId id="2147486241" r:id="rId3"/>
    <p:sldLayoutId id="214748621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883BEB7-855D-4973-A4C0-F4F985E69E1E}"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8CAB940-FA71-4383-8289-B5F69A8C908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36" r:id="rId1"/>
    <p:sldLayoutId id="2147486237" r:id="rId2"/>
    <p:sldLayoutId id="2147486238" r:id="rId3"/>
    <p:sldLayoutId id="214748621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D9C4485-5B39-4892-AC95-44D6D81B23D9}"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11422EC-BD18-4EFF-93FD-80CA96D3D51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17" r:id="rId1"/>
    <p:sldLayoutId id="2147486218" r:id="rId2"/>
    <p:sldLayoutId id="2147486219" r:id="rId3"/>
    <p:sldLayoutId id="214748622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2988975-D695-459A-BDCF-5D814D005E05}"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36C3E7F-C85F-425A-8443-CA1018C5F31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21" r:id="rId1"/>
    <p:sldLayoutId id="2147486222" r:id="rId2"/>
    <p:sldLayoutId id="2147486223" r:id="rId3"/>
    <p:sldLayoutId id="214748620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B5AB306-F3B4-4FB4-8E72-973C5E0EA307}"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0BCF8FF-29EE-4903-AFBD-2A2C929D88C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27" r:id="rId1"/>
    <p:sldLayoutId id="2147486228" r:id="rId2"/>
    <p:sldLayoutId id="2147486229" r:id="rId3"/>
    <p:sldLayoutId id="214748621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B109058-4A51-4154-BCDA-F846193D6DF5}"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B482DE9-8BF2-4059-A5A9-BBDE3304526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42" r:id="rId1"/>
    <p:sldLayoutId id="2147486243" r:id="rId2"/>
    <p:sldLayoutId id="2147486244" r:id="rId3"/>
    <p:sldLayoutId id="214748621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AD8F070-ABFF-4D95-A0F5-06E6B363061E}"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A646B4A-C52E-40BA-9508-AC5423CDEA6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24" r:id="rId1"/>
    <p:sldLayoutId id="2147486225" r:id="rId2"/>
    <p:sldLayoutId id="214748622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A0B82F8-F468-4DC8-8E96-9D46DFE86A99}"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F8B7F90-311D-41B5-8441-413CEFE1081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30" r:id="rId1"/>
    <p:sldLayoutId id="2147486231" r:id="rId2"/>
    <p:sldLayoutId id="214748623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F7B61D8-DEEE-4694-922D-AF04858F2077}"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6FB73C1-AB80-4295-8FC3-69E6EF8C9EB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33" r:id="rId1"/>
    <p:sldLayoutId id="2147486234" r:id="rId2"/>
    <p:sldLayoutId id="214748623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gif"/><Relationship Id="rId10" Type="http://schemas.openxmlformats.org/officeDocument/2006/relationships/image" Target="../media/image9.png"/><Relationship Id="rId4" Type="http://schemas.openxmlformats.org/officeDocument/2006/relationships/image" Target="../media/image2.gi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hyperlink" Target="http://he.wikipedia.org/wiki/%D7%A7%D7%95%D7%91%D7%A5:Hunger.jpg%3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gi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gif"/><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gif"/><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gif"/><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063" y="954088"/>
            <a:ext cx="8215312" cy="46037"/>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6" name="TextBox 5"/>
          <p:cNvSpPr txBox="1"/>
          <p:nvPr/>
        </p:nvSpPr>
        <p:spPr>
          <a:xfrm>
            <a:off x="846138" y="387350"/>
            <a:ext cx="8143875"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chemeClr val="tx2"/>
                </a:solidFill>
                <a:latin typeface="Arial"/>
                <a:cs typeface="Arial"/>
              </a:rPr>
              <a:t>הזנה</a:t>
            </a:r>
          </a:p>
        </p:txBody>
      </p:sp>
      <p:sp>
        <p:nvSpPr>
          <p:cNvPr id="7" name="TextBox 6"/>
          <p:cNvSpPr txBox="1"/>
          <p:nvPr/>
        </p:nvSpPr>
        <p:spPr>
          <a:xfrm>
            <a:off x="684213" y="976313"/>
            <a:ext cx="8143875" cy="5857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200" b="1" dirty="0">
                <a:solidFill>
                  <a:schemeClr val="accent3"/>
                </a:solidFill>
                <a:latin typeface="Arial"/>
                <a:cs typeface="Arial"/>
              </a:rPr>
              <a:t>רכיבי המזון וחשיבותם לגוף – חלק ב'</a:t>
            </a:r>
          </a:p>
        </p:txBody>
      </p:sp>
      <p:grpSp>
        <p:nvGrpSpPr>
          <p:cNvPr id="43013" name="קבוצה 1"/>
          <p:cNvGrpSpPr>
            <a:grpSpLocks/>
          </p:cNvGrpSpPr>
          <p:nvPr/>
        </p:nvGrpSpPr>
        <p:grpSpPr bwMode="auto">
          <a:xfrm>
            <a:off x="596900" y="1531938"/>
            <a:ext cx="8153400" cy="4633912"/>
            <a:chOff x="596900" y="1682356"/>
            <a:chExt cx="8152774" cy="4633065"/>
          </a:xfrm>
        </p:grpSpPr>
        <p:sp>
          <p:nvSpPr>
            <p:cNvPr id="18" name="Rectangle 17"/>
            <p:cNvSpPr/>
            <p:nvPr/>
          </p:nvSpPr>
          <p:spPr>
            <a:xfrm>
              <a:off x="596900" y="2060112"/>
              <a:ext cx="8143250" cy="4255309"/>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חלבונים </a:t>
              </a: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r>
                <a:rPr lang="he-IL" sz="2000" dirty="0">
                  <a:solidFill>
                    <a:schemeClr val="tx1"/>
                  </a:solidFill>
                </a:rPr>
                <a:t> ליפידים (שומנים)</a:t>
              </a: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r>
                <a:rPr lang="he-IL" sz="2000" dirty="0">
                  <a:solidFill>
                    <a:schemeClr val="tx1"/>
                  </a:solidFill>
                </a:rPr>
                <a:t> חומרי תשמורת</a:t>
              </a:r>
            </a:p>
            <a:p>
              <a:pPr fontAlgn="auto">
                <a:spcBef>
                  <a:spcPts val="0"/>
                </a:spcBef>
                <a:spcAft>
                  <a:spcPts val="0"/>
                </a:spcAft>
                <a:buFontTx/>
                <a:buBlip>
                  <a:blip r:embed="rId5"/>
                </a:buBlip>
                <a:defRPr/>
              </a:pPr>
              <a:r>
                <a:rPr lang="he-IL" sz="2000" dirty="0">
                  <a:solidFill>
                    <a:schemeClr val="tx1"/>
                  </a:solidFill>
                </a:rPr>
                <a:t> ויטמינים</a:t>
              </a:r>
            </a:p>
            <a:p>
              <a:pPr fontAlgn="auto">
                <a:spcBef>
                  <a:spcPts val="0"/>
                </a:spcBef>
                <a:spcAft>
                  <a:spcPts val="0"/>
                </a:spcAft>
                <a:buFontTx/>
                <a:buBlip>
                  <a:blip r:embed="rId5"/>
                </a:buBlip>
                <a:defRPr/>
              </a:pPr>
              <a:r>
                <a:rPr lang="he-IL" sz="2000" dirty="0">
                  <a:solidFill>
                    <a:schemeClr val="tx1"/>
                  </a:solidFill>
                </a:rPr>
                <a:t> שאלות נוספות, לתִרגוּל כל נושאי השיעור</a:t>
              </a:r>
            </a:p>
          </p:txBody>
        </p:sp>
        <p:sp>
          <p:nvSpPr>
            <p:cNvPr id="43015" name="Rectangle 18"/>
            <p:cNvSpPr>
              <a:spLocks noChangeArrowheads="1"/>
            </p:cNvSpPr>
            <p:nvPr/>
          </p:nvSpPr>
          <p:spPr bwMode="auto">
            <a:xfrm>
              <a:off x="7309812" y="1682356"/>
              <a:ext cx="1439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u="sng">
                  <a:solidFill>
                    <a:srgbClr val="1D4C72"/>
                  </a:solidFill>
                  <a:latin typeface="Calibri" pitchFamily="34" charset="0"/>
                </a:rPr>
                <a:t>נושאי השיעור</a:t>
              </a:r>
            </a:p>
          </p:txBody>
        </p:sp>
        <p:pic>
          <p:nvPicPr>
            <p:cNvPr id="4301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5985" y="2176904"/>
              <a:ext cx="2052637" cy="133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7" name="קבוצה 1"/>
            <p:cNvGrpSpPr>
              <a:grpSpLocks/>
            </p:cNvGrpSpPr>
            <p:nvPr/>
          </p:nvGrpSpPr>
          <p:grpSpPr bwMode="auto">
            <a:xfrm>
              <a:off x="5459189" y="4008530"/>
              <a:ext cx="1349433" cy="1027276"/>
              <a:chOff x="1834533" y="1074862"/>
              <a:chExt cx="2953129" cy="1647970"/>
            </a:xfrm>
          </p:grpSpPr>
          <p:sp>
            <p:nvSpPr>
              <p:cNvPr id="16" name="מלבן 15"/>
              <p:cNvSpPr/>
              <p:nvPr/>
            </p:nvSpPr>
            <p:spPr>
              <a:xfrm>
                <a:off x="1834207" y="1075946"/>
                <a:ext cx="576659" cy="1647405"/>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מלבן 16"/>
              <p:cNvSpPr/>
              <p:nvPr/>
            </p:nvSpPr>
            <p:spPr>
              <a:xfrm>
                <a:off x="2410866" y="1086131"/>
                <a:ext cx="2028730" cy="374294"/>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מלבן 18"/>
              <p:cNvSpPr/>
              <p:nvPr/>
            </p:nvSpPr>
            <p:spPr>
              <a:xfrm>
                <a:off x="2410866" y="1730325"/>
                <a:ext cx="2376115" cy="376841"/>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 name="מלבן 19"/>
              <p:cNvSpPr/>
              <p:nvPr/>
            </p:nvSpPr>
            <p:spPr>
              <a:xfrm>
                <a:off x="2410866" y="2328688"/>
                <a:ext cx="2230213" cy="376841"/>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pic>
          <p:nvPicPr>
            <p:cNvPr id="4301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0281" y="2362155"/>
              <a:ext cx="837978" cy="96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9" name="קבוצה 1"/>
            <p:cNvGrpSpPr>
              <a:grpSpLocks/>
            </p:cNvGrpSpPr>
            <p:nvPr/>
          </p:nvGrpSpPr>
          <p:grpSpPr bwMode="auto">
            <a:xfrm>
              <a:off x="3072935" y="3598428"/>
              <a:ext cx="2032862" cy="1486084"/>
              <a:chOff x="3635896" y="4063208"/>
              <a:chExt cx="2671335" cy="1914634"/>
            </a:xfrm>
          </p:grpSpPr>
          <p:pic>
            <p:nvPicPr>
              <p:cNvPr id="4302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896" y="4063208"/>
                <a:ext cx="1255289" cy="191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5156" y="4877525"/>
                <a:ext cx="1362075" cy="105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02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4293436" y="2889936"/>
              <a:ext cx="45719" cy="32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2227"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2</a:t>
            </a:r>
            <a:endParaRPr lang="he-IL" sz="1800" smtClean="0"/>
          </a:p>
        </p:txBody>
      </p:sp>
      <p:sp>
        <p:nvSpPr>
          <p:cNvPr id="6" name="TextBox 5"/>
          <p:cNvSpPr txBox="1"/>
          <p:nvPr/>
        </p:nvSpPr>
        <p:spPr>
          <a:xfrm>
            <a:off x="468313" y="468313"/>
            <a:ext cx="8183562" cy="61864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chemeClr val="tx2"/>
                </a:solidFill>
                <a:latin typeface="Arial"/>
                <a:cs typeface="Arial"/>
              </a:rPr>
              <a:t>א. כל חלבון הוא אנזים.</a:t>
            </a:r>
          </a:p>
          <a:p>
            <a:pPr fontAlgn="auto">
              <a:spcBef>
                <a:spcPts val="0"/>
              </a:spcBef>
              <a:spcAft>
                <a:spcPts val="0"/>
              </a:spcAft>
              <a:defRPr/>
            </a:pPr>
            <a:r>
              <a:rPr lang="he-IL" dirty="0">
                <a:solidFill>
                  <a:schemeClr val="accent3"/>
                </a:solidFill>
                <a:latin typeface="Arial"/>
                <a:cs typeface="Arial"/>
              </a:rPr>
              <a:t>    </a:t>
            </a:r>
            <a:r>
              <a:rPr lang="he-IL" u="sng" dirty="0">
                <a:solidFill>
                  <a:schemeClr val="accent3"/>
                </a:solidFill>
                <a:latin typeface="Arial"/>
                <a:cs typeface="Arial"/>
              </a:rPr>
              <a:t>לא</a:t>
            </a:r>
            <a:r>
              <a:rPr lang="he-IL" dirty="0">
                <a:solidFill>
                  <a:schemeClr val="accent3"/>
                </a:solidFill>
                <a:latin typeface="Arial"/>
                <a:cs typeface="Arial"/>
              </a:rPr>
              <a:t> נכון. יש חלבונים שאינם אנזימים. דוגמאות: חלבוני העברה בקרום, חלבונים הבונים   </a:t>
            </a:r>
          </a:p>
          <a:p>
            <a:pPr fontAlgn="auto">
              <a:spcBef>
                <a:spcPts val="0"/>
              </a:spcBef>
              <a:spcAft>
                <a:spcPts val="0"/>
              </a:spcAft>
              <a:defRPr/>
            </a:pPr>
            <a:r>
              <a:rPr lang="he-IL" dirty="0">
                <a:solidFill>
                  <a:schemeClr val="accent3"/>
                </a:solidFill>
                <a:latin typeface="Arial"/>
                <a:cs typeface="Arial"/>
              </a:rPr>
              <a:t>    חלקים שונים בתא. </a:t>
            </a:r>
          </a:p>
          <a:p>
            <a:pPr>
              <a:defRPr/>
            </a:pPr>
            <a:endParaRPr lang="he-IL" dirty="0">
              <a:solidFill>
                <a:schemeClr val="tx2"/>
              </a:solidFill>
              <a:latin typeface="Arial"/>
              <a:cs typeface="Arial"/>
            </a:endParaRPr>
          </a:p>
          <a:p>
            <a:pPr>
              <a:defRPr/>
            </a:pPr>
            <a:r>
              <a:rPr lang="he-IL" dirty="0">
                <a:solidFill>
                  <a:schemeClr val="tx2"/>
                </a:solidFill>
                <a:latin typeface="Arial"/>
                <a:cs typeface="Arial"/>
              </a:rPr>
              <a:t>ב. ייתכן שחומצות אמיניות שהרכיבו את החלבונים במזון שאכלנו, יימצאו לאחר מכן </a:t>
            </a:r>
          </a:p>
          <a:p>
            <a:pPr>
              <a:defRPr/>
            </a:pPr>
            <a:r>
              <a:rPr lang="he-IL" dirty="0">
                <a:solidFill>
                  <a:schemeClr val="tx2"/>
                </a:solidFill>
                <a:latin typeface="Arial"/>
                <a:cs typeface="Arial"/>
              </a:rPr>
              <a:t>   בהורמון אינסולין (שהוא חלבון) המיוצר בתאי הלבלב.</a:t>
            </a:r>
          </a:p>
          <a:p>
            <a:pPr fontAlgn="auto">
              <a:spcBef>
                <a:spcPts val="0"/>
              </a:spcBef>
              <a:spcAft>
                <a:spcPts val="0"/>
              </a:spcAft>
              <a:defRPr/>
            </a:pPr>
            <a:r>
              <a:rPr lang="he-IL" dirty="0">
                <a:solidFill>
                  <a:schemeClr val="tx2"/>
                </a:solidFill>
                <a:latin typeface="Arial"/>
                <a:cs typeface="Arial"/>
              </a:rPr>
              <a:t>   </a:t>
            </a:r>
            <a:r>
              <a:rPr lang="he-IL" dirty="0">
                <a:solidFill>
                  <a:schemeClr val="accent3"/>
                </a:solidFill>
                <a:latin typeface="Arial"/>
                <a:cs typeface="Arial"/>
              </a:rPr>
              <a:t>נכון. החלבונים שבמזון מתפרקים במערכת העיכול ליחידותיהם, והחומצות האמיניות   </a:t>
            </a:r>
          </a:p>
          <a:p>
            <a:pPr fontAlgn="auto">
              <a:spcBef>
                <a:spcPts val="0"/>
              </a:spcBef>
              <a:spcAft>
                <a:spcPts val="0"/>
              </a:spcAft>
              <a:defRPr/>
            </a:pPr>
            <a:r>
              <a:rPr lang="he-IL" dirty="0">
                <a:solidFill>
                  <a:schemeClr val="accent3"/>
                </a:solidFill>
                <a:latin typeface="Arial"/>
                <a:cs typeface="Arial"/>
              </a:rPr>
              <a:t>   מועברות לתאים בעזרת הדם. בתאים מורכבים מהם חלבונים חדשים, על פי צורכי התאים </a:t>
            </a:r>
          </a:p>
          <a:p>
            <a:pPr fontAlgn="auto">
              <a:spcBef>
                <a:spcPts val="0"/>
              </a:spcBef>
              <a:spcAft>
                <a:spcPts val="0"/>
              </a:spcAft>
              <a:defRPr/>
            </a:pPr>
            <a:r>
              <a:rPr lang="he-IL" dirty="0">
                <a:solidFill>
                  <a:schemeClr val="accent3"/>
                </a:solidFill>
                <a:latin typeface="Arial"/>
                <a:cs typeface="Arial"/>
              </a:rPr>
              <a:t>   (ועל פי המידע הגנטי המצוי בהם).</a:t>
            </a:r>
          </a:p>
          <a:p>
            <a:pPr>
              <a:defRPr/>
            </a:pPr>
            <a:endParaRPr lang="he-IL" dirty="0">
              <a:solidFill>
                <a:schemeClr val="accent3"/>
              </a:solidFill>
              <a:latin typeface="Arial"/>
              <a:cs typeface="Arial"/>
            </a:endParaRPr>
          </a:p>
          <a:p>
            <a:pPr>
              <a:defRPr/>
            </a:pPr>
            <a:r>
              <a:rPr lang="he-IL" dirty="0">
                <a:solidFill>
                  <a:schemeClr val="tx2"/>
                </a:solidFill>
                <a:latin typeface="Arial"/>
                <a:cs typeface="Arial"/>
              </a:rPr>
              <a:t>ג. בשר פרה הוא מקור טוב לחלבונים, כי חלבוני הפרה וחלבוני האדם זהים, מכיוון שגם  </a:t>
            </a:r>
          </a:p>
          <a:p>
            <a:pPr>
              <a:defRPr/>
            </a:pPr>
            <a:r>
              <a:rPr lang="he-IL" dirty="0">
                <a:solidFill>
                  <a:schemeClr val="tx2"/>
                </a:solidFill>
                <a:latin typeface="Arial"/>
                <a:cs typeface="Arial"/>
              </a:rPr>
              <a:t>   האדם וגם הפרה הם יונקים.</a:t>
            </a:r>
          </a:p>
          <a:p>
            <a:pPr>
              <a:defRPr/>
            </a:pPr>
            <a:r>
              <a:rPr lang="he-IL" dirty="0">
                <a:solidFill>
                  <a:schemeClr val="accent3"/>
                </a:solidFill>
                <a:latin typeface="Arial"/>
                <a:cs typeface="Arial"/>
              </a:rPr>
              <a:t>   </a:t>
            </a:r>
            <a:r>
              <a:rPr lang="he-IL" u="sng" dirty="0">
                <a:solidFill>
                  <a:schemeClr val="accent3"/>
                </a:solidFill>
                <a:latin typeface="Arial"/>
                <a:cs typeface="Arial"/>
              </a:rPr>
              <a:t>לא</a:t>
            </a:r>
            <a:r>
              <a:rPr lang="he-IL" dirty="0">
                <a:solidFill>
                  <a:schemeClr val="accent3"/>
                </a:solidFill>
                <a:latin typeface="Arial"/>
                <a:cs typeface="Arial"/>
              </a:rPr>
              <a:t> נכון, חלבוני הפרה וחלבוני האדם אינם זהים. ואולם חלבוני הפרה מתפרקים במערכת </a:t>
            </a:r>
          </a:p>
          <a:p>
            <a:pPr>
              <a:defRPr/>
            </a:pPr>
            <a:r>
              <a:rPr lang="he-IL" dirty="0">
                <a:solidFill>
                  <a:schemeClr val="accent3"/>
                </a:solidFill>
                <a:latin typeface="Arial"/>
                <a:cs typeface="Arial"/>
              </a:rPr>
              <a:t>  העיכול לחומצות אמיניות, העוברות לדם ודרכו לתאים, ושם הן משמשות כאבן בניין לבניית </a:t>
            </a:r>
          </a:p>
          <a:p>
            <a:pPr>
              <a:defRPr/>
            </a:pPr>
            <a:r>
              <a:rPr lang="he-IL" dirty="0">
                <a:solidFill>
                  <a:schemeClr val="accent3"/>
                </a:solidFill>
                <a:latin typeface="Arial"/>
                <a:cs typeface="Arial"/>
              </a:rPr>
              <a:t>  חלבוני האדם.</a:t>
            </a:r>
          </a:p>
          <a:p>
            <a:pPr>
              <a:defRPr/>
            </a:pPr>
            <a:endParaRPr lang="he-IL" dirty="0">
              <a:solidFill>
                <a:schemeClr val="tx2"/>
              </a:solidFill>
              <a:latin typeface="Arial"/>
              <a:cs typeface="Arial"/>
            </a:endParaRPr>
          </a:p>
          <a:p>
            <a:pPr>
              <a:defRPr/>
            </a:pPr>
            <a:r>
              <a:rPr lang="he-IL" dirty="0">
                <a:solidFill>
                  <a:schemeClr val="tx2"/>
                </a:solidFill>
                <a:latin typeface="Arial"/>
                <a:cs typeface="Arial"/>
              </a:rPr>
              <a:t>ד. חלבונים נוצרים בגוף רק בתאים.</a:t>
            </a:r>
          </a:p>
          <a:p>
            <a:pPr>
              <a:defRPr/>
            </a:pPr>
            <a:r>
              <a:rPr lang="he-IL" dirty="0">
                <a:solidFill>
                  <a:schemeClr val="tx2"/>
                </a:solidFill>
                <a:latin typeface="Arial"/>
                <a:cs typeface="Arial"/>
              </a:rPr>
              <a:t>    </a:t>
            </a:r>
            <a:r>
              <a:rPr lang="he-IL" dirty="0">
                <a:solidFill>
                  <a:schemeClr val="accent3"/>
                </a:solidFill>
                <a:latin typeface="Arial"/>
                <a:cs typeface="Arial"/>
              </a:rPr>
              <a:t>נכון. המידע ליצירת החלבונים מצוי ב־</a:t>
            </a:r>
            <a:r>
              <a:rPr lang="en-US" dirty="0">
                <a:solidFill>
                  <a:schemeClr val="accent3"/>
                </a:solidFill>
                <a:latin typeface="Arial"/>
                <a:cs typeface="Arial"/>
              </a:rPr>
              <a:t>DNA</a:t>
            </a:r>
            <a:r>
              <a:rPr lang="he-IL" dirty="0">
                <a:solidFill>
                  <a:schemeClr val="accent3"/>
                </a:solidFill>
                <a:latin typeface="Arial"/>
                <a:cs typeface="Arial"/>
              </a:rPr>
              <a:t>, ותהליך יצירת חלבונים (</a:t>
            </a:r>
            <a:r>
              <a:rPr lang="he-IL" noProof="1">
                <a:solidFill>
                  <a:schemeClr val="accent3"/>
                </a:solidFill>
                <a:latin typeface="Arial"/>
                <a:cs typeface="Arial"/>
              </a:rPr>
              <a:t>תעתוק=תרגום</a:t>
            </a:r>
            <a:r>
              <a:rPr lang="he-IL" dirty="0">
                <a:solidFill>
                  <a:schemeClr val="accent3"/>
                </a:solidFill>
                <a:latin typeface="Arial"/>
                <a:cs typeface="Arial"/>
              </a:rPr>
              <a:t>),  </a:t>
            </a:r>
          </a:p>
          <a:p>
            <a:pPr>
              <a:defRPr/>
            </a:pPr>
            <a:r>
              <a:rPr lang="he-IL" dirty="0">
                <a:solidFill>
                  <a:schemeClr val="accent3"/>
                </a:solidFill>
                <a:latin typeface="Arial"/>
                <a:cs typeface="Arial"/>
              </a:rPr>
              <a:t>    מתרחש רק בתאים.</a:t>
            </a:r>
          </a:p>
          <a:p>
            <a:pPr>
              <a:defRPr/>
            </a:pPr>
            <a:endParaRPr lang="he-IL" dirty="0">
              <a:solidFill>
                <a:schemeClr val="tx2"/>
              </a:solidFill>
              <a:latin typeface="Arial"/>
              <a:cs typeface="Arial"/>
            </a:endParaRPr>
          </a:p>
          <a:p>
            <a:pPr>
              <a:defRPr/>
            </a:pPr>
            <a:r>
              <a:rPr lang="he-IL" dirty="0">
                <a:solidFill>
                  <a:schemeClr val="tx2"/>
                </a:solidFill>
                <a:latin typeface="Arial"/>
                <a:cs typeface="Arial"/>
              </a:rPr>
              <a:t>ה. הגוף יכול לבנות את רוב החומצות אמיניות מחומצות אמיניות אחרות המתקבלות במזון, </a:t>
            </a:r>
          </a:p>
          <a:p>
            <a:pPr>
              <a:defRPr/>
            </a:pPr>
            <a:r>
              <a:rPr lang="he-IL" dirty="0">
                <a:solidFill>
                  <a:schemeClr val="tx2"/>
                </a:solidFill>
                <a:latin typeface="Arial"/>
                <a:cs typeface="Arial"/>
              </a:rPr>
              <a:t>    למעט שמונה חומצות אמיניות חיוניות שהוא חייב לקבל במזון. </a:t>
            </a:r>
            <a:r>
              <a:rPr lang="he-IL" dirty="0">
                <a:solidFill>
                  <a:schemeClr val="accent3"/>
                </a:solidFill>
                <a:latin typeface="Arial"/>
                <a:cs typeface="Arial"/>
              </a:rPr>
              <a:t>נכון.</a:t>
            </a:r>
          </a:p>
        </p:txBody>
      </p:sp>
      <p:sp>
        <p:nvSpPr>
          <p:cNvPr id="7"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E95DA8F-F50F-42C0-8679-30D7DDC09772}" type="slidenum">
              <a:rPr lang="he-IL" sz="1200" smtClean="0">
                <a:solidFill>
                  <a:schemeClr val="bg1">
                    <a:lumMod val="65000"/>
                  </a:schemeClr>
                </a:solidFill>
              </a:rPr>
              <a:pPr fontAlgn="base">
                <a:spcBef>
                  <a:spcPct val="0"/>
                </a:spcBef>
                <a:spcAft>
                  <a:spcPct val="0"/>
                </a:spcAft>
                <a:defRPr/>
              </a:pPr>
              <a:t>10</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5300"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בתאי השריר</a:t>
            </a:r>
            <a:r>
              <a:rPr lang="he-IL" sz="1800" dirty="0" smtClean="0">
                <a:solidFill>
                  <a:schemeClr val="accent3"/>
                </a:solidFill>
              </a:rPr>
              <a:t> </a:t>
            </a:r>
            <a:r>
              <a:rPr lang="he-IL" sz="1800" b="1" dirty="0" smtClean="0">
                <a:solidFill>
                  <a:schemeClr val="accent3"/>
                </a:solidFill>
              </a:rPr>
              <a:t>יש סיבים עשויים מחלבונים</a:t>
            </a:r>
            <a:endParaRPr lang="he-IL" sz="1800" dirty="0" smtClean="0">
              <a:solidFill>
                <a:schemeClr val="accent3"/>
              </a:solidFill>
            </a:endParaRPr>
          </a:p>
        </p:txBody>
      </p:sp>
      <p:sp>
        <p:nvSpPr>
          <p:cNvPr id="6" name="TextBox 5"/>
          <p:cNvSpPr txBox="1"/>
          <p:nvPr/>
        </p:nvSpPr>
        <p:spPr>
          <a:xfrm>
            <a:off x="357188" y="465138"/>
            <a:ext cx="8183562" cy="1174809"/>
          </a:xfrm>
          <a:prstGeom prst="rect">
            <a:avLst/>
          </a:prstGeom>
          <a:noFill/>
          <a:ln w="19050">
            <a:noFill/>
          </a:ln>
          <a:effectLst>
            <a:outerShdw sx="102000" sy="102000" algn="tl" rotWithShape="0">
              <a:schemeClr val="bg1">
                <a:lumMod val="65000"/>
                <a:alpha val="0"/>
              </a:schemeClr>
            </a:outerShdw>
          </a:effectLst>
        </p:spPr>
        <p:txBody>
          <a:bodyPr>
            <a:spAutoFit/>
          </a:bodyPr>
          <a:lstStyle/>
          <a:p>
            <a:pPr algn="just">
              <a:lnSpc>
                <a:spcPct val="115000"/>
              </a:lnSpc>
              <a:spcBef>
                <a:spcPts val="600"/>
              </a:spcBef>
              <a:defRPr/>
            </a:pPr>
            <a:r>
              <a:rPr lang="he-IL" dirty="0">
                <a:latin typeface="Calibri" pitchFamily="34" charset="0"/>
              </a:rPr>
              <a:t>בתוך תאי השרירים יש סיבים העשויים מחלבון. תנועת הסיבים האלה גורמת להתכווצות </a:t>
            </a:r>
            <a:endParaRPr lang="he-IL" dirty="0" smtClean="0">
              <a:latin typeface="Calibri" pitchFamily="34" charset="0"/>
            </a:endParaRPr>
          </a:p>
          <a:p>
            <a:pPr algn="just">
              <a:lnSpc>
                <a:spcPct val="115000"/>
              </a:lnSpc>
              <a:spcBef>
                <a:spcPts val="600"/>
              </a:spcBef>
              <a:defRPr/>
            </a:pPr>
            <a:r>
              <a:rPr lang="he-IL" dirty="0" smtClean="0">
                <a:latin typeface="Calibri" pitchFamily="34" charset="0"/>
              </a:rPr>
              <a:t>תאי </a:t>
            </a:r>
            <a:r>
              <a:rPr lang="he-IL" dirty="0">
                <a:latin typeface="Calibri" pitchFamily="34" charset="0"/>
              </a:rPr>
              <a:t>השריר. יש ספורטאים הנוהגים להרבות בשתיית משקה עשיר בחלבונים כדי לפתח </a:t>
            </a:r>
            <a:endParaRPr lang="he-IL" dirty="0" smtClean="0">
              <a:latin typeface="Calibri" pitchFamily="34" charset="0"/>
            </a:endParaRPr>
          </a:p>
          <a:p>
            <a:pPr algn="just">
              <a:lnSpc>
                <a:spcPct val="115000"/>
              </a:lnSpc>
              <a:spcBef>
                <a:spcPts val="600"/>
              </a:spcBef>
              <a:defRPr/>
            </a:pPr>
            <a:r>
              <a:rPr lang="he-IL" dirty="0" smtClean="0">
                <a:latin typeface="Calibri" pitchFamily="34" charset="0"/>
              </a:rPr>
              <a:t>את </a:t>
            </a:r>
            <a:r>
              <a:rPr lang="he-IL" dirty="0">
                <a:latin typeface="Calibri" pitchFamily="34" charset="0"/>
              </a:rPr>
              <a:t>שרירי הגוף. </a:t>
            </a:r>
            <a:r>
              <a:rPr lang="he-IL" dirty="0" smtClean="0">
                <a:latin typeface="Calibri" pitchFamily="34" charset="0"/>
              </a:rPr>
              <a:t>שאלה </a:t>
            </a:r>
            <a:r>
              <a:rPr lang="he-IL" dirty="0">
                <a:latin typeface="Calibri" pitchFamily="34" charset="0"/>
              </a:rPr>
              <a:t>3 עוסקת </a:t>
            </a:r>
            <a:r>
              <a:rPr lang="he-IL" dirty="0" smtClean="0">
                <a:latin typeface="Calibri" pitchFamily="34" charset="0"/>
              </a:rPr>
              <a:t> בכך.</a:t>
            </a:r>
            <a:endParaRPr lang="he-IL" dirty="0">
              <a:latin typeface="Calibri" pitchFamily="34" charset="0"/>
            </a:endParaRPr>
          </a:p>
        </p:txBody>
      </p:sp>
      <p:grpSp>
        <p:nvGrpSpPr>
          <p:cNvPr id="53253" name="קבוצה 20"/>
          <p:cNvGrpSpPr>
            <a:grpSpLocks/>
          </p:cNvGrpSpPr>
          <p:nvPr/>
        </p:nvGrpSpPr>
        <p:grpSpPr bwMode="auto">
          <a:xfrm>
            <a:off x="1000125" y="2138363"/>
            <a:ext cx="7286625" cy="3795712"/>
            <a:chOff x="1803021" y="2051002"/>
            <a:chExt cx="6334142" cy="3070223"/>
          </a:xfrm>
        </p:grpSpPr>
        <p:sp>
          <p:nvSpPr>
            <p:cNvPr id="9" name="TextBox 8"/>
            <p:cNvSpPr txBox="1"/>
            <p:nvPr/>
          </p:nvSpPr>
          <p:spPr>
            <a:xfrm>
              <a:off x="4147620" y="2051002"/>
              <a:ext cx="1765003" cy="36981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l">
                <a:defRPr/>
              </a:pPr>
              <a:r>
                <a:rPr lang="he-IL" dirty="0">
                  <a:solidFill>
                    <a:prstClr val="black"/>
                  </a:solidFill>
                </a:rPr>
                <a:t>סיבי השריר</a:t>
              </a:r>
            </a:p>
          </p:txBody>
        </p:sp>
        <p:grpSp>
          <p:nvGrpSpPr>
            <p:cNvPr id="53257" name="קבוצה 19"/>
            <p:cNvGrpSpPr>
              <a:grpSpLocks/>
            </p:cNvGrpSpPr>
            <p:nvPr/>
          </p:nvGrpSpPr>
          <p:grpSpPr bwMode="auto">
            <a:xfrm>
              <a:off x="1803021" y="2285988"/>
              <a:ext cx="6334142" cy="2835237"/>
              <a:chOff x="1803021" y="2285988"/>
              <a:chExt cx="6334142" cy="2835237"/>
            </a:xfrm>
          </p:grpSpPr>
          <p:pic>
            <p:nvPicPr>
              <p:cNvPr id="53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021" y="2420888"/>
                <a:ext cx="4833937"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372160" y="3038455"/>
                <a:ext cx="1765003" cy="29919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noProof="1">
                    <a:solidFill>
                      <a:prstClr val="black"/>
                    </a:solidFill>
                  </a:rPr>
                  <a:t>מיטוכונדריה</a:t>
                </a:r>
              </a:p>
            </p:txBody>
          </p:sp>
          <p:cxnSp>
            <p:nvCxnSpPr>
              <p:cNvPr id="13" name="מחבר חץ ישר 12"/>
              <p:cNvCxnSpPr/>
              <p:nvPr/>
            </p:nvCxnSpPr>
            <p:spPr>
              <a:xfrm flipH="1">
                <a:off x="6011982" y="3223362"/>
                <a:ext cx="935631" cy="0"/>
              </a:xfrm>
              <a:prstGeom prst="straightConnector1">
                <a:avLst/>
              </a:prstGeom>
              <a:ln w="254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flipH="1">
                <a:off x="5580047" y="3223362"/>
                <a:ext cx="1367567" cy="927102"/>
              </a:xfrm>
              <a:prstGeom prst="straightConnector1">
                <a:avLst/>
              </a:prstGeom>
              <a:ln w="254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מחבר חץ ישר 14"/>
              <p:cNvCxnSpPr/>
              <p:nvPr/>
            </p:nvCxnSpPr>
            <p:spPr>
              <a:xfrm flipH="1">
                <a:off x="4219379" y="2285987"/>
                <a:ext cx="160079" cy="377518"/>
              </a:xfrm>
              <a:prstGeom prst="straightConnector1">
                <a:avLst/>
              </a:prstGeom>
              <a:ln w="254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a:off x="4931453" y="2285987"/>
                <a:ext cx="144898" cy="496937"/>
              </a:xfrm>
              <a:prstGeom prst="straightConnector1">
                <a:avLst/>
              </a:prstGeom>
              <a:ln w="254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17" name="TextBox 16"/>
          <p:cNvSpPr txBox="1"/>
          <p:nvPr/>
        </p:nvSpPr>
        <p:spPr>
          <a:xfrm>
            <a:off x="357188" y="5934075"/>
            <a:ext cx="8234362"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t>בתמונה רואים רק </a:t>
            </a:r>
            <a:r>
              <a:rPr lang="he-IL" u="sng" dirty="0"/>
              <a:t>חלק</a:t>
            </a:r>
            <a:r>
              <a:rPr lang="he-IL" dirty="0"/>
              <a:t> מתא שריר. בתוך התא יש סיבי שריר (הנראים כמו חוטים </a:t>
            </a:r>
            <a:r>
              <a:rPr lang="he-IL" noProof="1"/>
              <a:t>מוארכים</a:t>
            </a:r>
            <a:r>
              <a:rPr lang="he-IL" dirty="0"/>
              <a:t>), וביניהם יש ריכוז גדול של </a:t>
            </a:r>
            <a:r>
              <a:rPr lang="he-IL" noProof="1"/>
              <a:t>מיטוכונדריה</a:t>
            </a:r>
            <a:r>
              <a:rPr lang="he-IL" dirty="0"/>
              <a:t> (העיגולים הכהים), המספקים </a:t>
            </a:r>
            <a:r>
              <a:rPr lang="he-IL" dirty="0">
                <a:solidFill>
                  <a:prstClr val="black"/>
                </a:solidFill>
              </a:rPr>
              <a:t>אנרגיה להתכווצות.</a:t>
            </a:r>
          </a:p>
        </p:txBody>
      </p:sp>
      <p:sp>
        <p:nvSpPr>
          <p:cNvPr id="18"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9892441-ED26-45AC-996B-8955C1B2795D}" type="slidenum">
              <a:rPr lang="he-IL" sz="1200" smtClean="0">
                <a:solidFill>
                  <a:schemeClr val="bg1">
                    <a:lumMod val="65000"/>
                  </a:schemeClr>
                </a:solidFill>
              </a:rPr>
              <a:pPr fontAlgn="base">
                <a:spcBef>
                  <a:spcPct val="0"/>
                </a:spcBef>
                <a:spcAft>
                  <a:spcPct val="0"/>
                </a:spcAft>
                <a:defRPr/>
              </a:pPr>
              <a:t>11</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625" y="331788"/>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301625" y="0"/>
            <a:ext cx="8302625" cy="441325"/>
          </a:xfrm>
        </p:spPr>
        <p:txBody>
          <a:bodyPr/>
          <a:lstStyle/>
          <a:p>
            <a:pPr fontAlgn="auto">
              <a:defRPr/>
            </a:pPr>
            <a:r>
              <a:rPr lang="he-IL" sz="1800" b="1" dirty="0" smtClean="0">
                <a:solidFill>
                  <a:srgbClr val="FF6600"/>
                </a:solidFill>
                <a:ea typeface="+mn-ea"/>
              </a:rPr>
              <a:t>שאלה 3: גלגולי החלבונים מהמזון ועד תאי השרירים</a:t>
            </a:r>
            <a:endParaRPr lang="he-IL" sz="1800" dirty="0" smtClean="0"/>
          </a:p>
        </p:txBody>
      </p:sp>
      <p:sp>
        <p:nvSpPr>
          <p:cNvPr id="90" name="מלבן 89"/>
          <p:cNvSpPr/>
          <p:nvPr/>
        </p:nvSpPr>
        <p:spPr bwMode="auto">
          <a:xfrm>
            <a:off x="428625" y="285750"/>
            <a:ext cx="1752600" cy="1325563"/>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prstClr val="black"/>
                </a:solidFill>
              </a:rPr>
              <a:t>מזון</a:t>
            </a:r>
          </a:p>
        </p:txBody>
      </p:sp>
      <p:grpSp>
        <p:nvGrpSpPr>
          <p:cNvPr id="54277" name="קבוצה 1"/>
          <p:cNvGrpSpPr>
            <a:grpSpLocks/>
          </p:cNvGrpSpPr>
          <p:nvPr/>
        </p:nvGrpSpPr>
        <p:grpSpPr bwMode="auto">
          <a:xfrm>
            <a:off x="469900" y="714375"/>
            <a:ext cx="4673600" cy="5886450"/>
            <a:chOff x="1624013" y="771525"/>
            <a:chExt cx="4673600" cy="5886450"/>
          </a:xfrm>
        </p:grpSpPr>
        <p:grpSp>
          <p:nvGrpSpPr>
            <p:cNvPr id="54280" name="קבוצה 7"/>
            <p:cNvGrpSpPr>
              <a:grpSpLocks/>
            </p:cNvGrpSpPr>
            <p:nvPr/>
          </p:nvGrpSpPr>
          <p:grpSpPr bwMode="auto">
            <a:xfrm>
              <a:off x="1624013" y="771525"/>
              <a:ext cx="4648200" cy="3537608"/>
              <a:chOff x="1819718" y="1617356"/>
              <a:chExt cx="4554804" cy="3537869"/>
            </a:xfrm>
          </p:grpSpPr>
          <p:grpSp>
            <p:nvGrpSpPr>
              <p:cNvPr id="54301" name="קבוצה 10"/>
              <p:cNvGrpSpPr>
                <a:grpSpLocks/>
              </p:cNvGrpSpPr>
              <p:nvPr/>
            </p:nvGrpSpPr>
            <p:grpSpPr bwMode="auto">
              <a:xfrm>
                <a:off x="1819718" y="2158481"/>
                <a:ext cx="4554804" cy="2996744"/>
                <a:chOff x="1970423" y="2016723"/>
                <a:chExt cx="4554804" cy="2996744"/>
              </a:xfrm>
            </p:grpSpPr>
            <p:grpSp>
              <p:nvGrpSpPr>
                <p:cNvPr id="54303" name="קבוצה 22"/>
                <p:cNvGrpSpPr>
                  <a:grpSpLocks/>
                </p:cNvGrpSpPr>
                <p:nvPr/>
              </p:nvGrpSpPr>
              <p:grpSpPr bwMode="auto">
                <a:xfrm>
                  <a:off x="1970424" y="2016723"/>
                  <a:ext cx="4554803" cy="1671109"/>
                  <a:chOff x="1558427" y="-527266"/>
                  <a:chExt cx="4554803" cy="2383095"/>
                </a:xfrm>
              </p:grpSpPr>
              <p:sp>
                <p:nvSpPr>
                  <p:cNvPr id="24" name="מלבן 23"/>
                  <p:cNvSpPr/>
                  <p:nvPr/>
                </p:nvSpPr>
                <p:spPr>
                  <a:xfrm>
                    <a:off x="1558426" y="-526905"/>
                    <a:ext cx="4554804" cy="2381760"/>
                  </a:xfrm>
                  <a:prstGeom prst="rect">
                    <a:avLst/>
                  </a:prstGeom>
                  <a:noFill/>
                  <a:ln w="38100">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מלבן 24"/>
                  <p:cNvSpPr/>
                  <p:nvPr/>
                </p:nvSpPr>
                <p:spPr>
                  <a:xfrm>
                    <a:off x="1558426" y="-388800"/>
                    <a:ext cx="1717385" cy="1888201"/>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C00000"/>
                        </a:solidFill>
                      </a:rPr>
                      <a:t>מערכת </a:t>
                    </a:r>
                  </a:p>
                  <a:p>
                    <a:pPr algn="ctr" defTabSz="1244600">
                      <a:lnSpc>
                        <a:spcPct val="90000"/>
                      </a:lnSpc>
                      <a:spcAft>
                        <a:spcPct val="35000"/>
                      </a:spcAft>
                      <a:defRPr/>
                    </a:pPr>
                    <a:r>
                      <a:rPr lang="he-IL" sz="2800" dirty="0">
                        <a:solidFill>
                          <a:srgbClr val="C00000"/>
                        </a:solidFill>
                      </a:rPr>
                      <a:t>העיכול</a:t>
                    </a:r>
                  </a:p>
                </p:txBody>
              </p:sp>
            </p:grpSp>
            <p:grpSp>
              <p:nvGrpSpPr>
                <p:cNvPr id="54304" name="קבוצה 25"/>
                <p:cNvGrpSpPr>
                  <a:grpSpLocks/>
                </p:cNvGrpSpPr>
                <p:nvPr/>
              </p:nvGrpSpPr>
              <p:grpSpPr bwMode="auto">
                <a:xfrm>
                  <a:off x="1970423" y="3793667"/>
                  <a:ext cx="4554804" cy="1219800"/>
                  <a:chOff x="1015024" y="2347288"/>
                  <a:chExt cx="4554804" cy="1219800"/>
                </a:xfrm>
              </p:grpSpPr>
              <p:sp>
                <p:nvSpPr>
                  <p:cNvPr id="27" name="מלבן 26"/>
                  <p:cNvSpPr/>
                  <p:nvPr/>
                </p:nvSpPr>
                <p:spPr>
                  <a:xfrm>
                    <a:off x="1015024" y="2347140"/>
                    <a:ext cx="4554804" cy="1219290"/>
                  </a:xfrm>
                  <a:prstGeom prst="rect">
                    <a:avLst/>
                  </a:prstGeom>
                  <a:noFill/>
                  <a:ln w="38100">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מלבן 27"/>
                  <p:cNvSpPr/>
                  <p:nvPr/>
                </p:nvSpPr>
                <p:spPr>
                  <a:xfrm>
                    <a:off x="1039914" y="2383656"/>
                    <a:ext cx="1463822" cy="114626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FF0000"/>
                        </a:solidFill>
                      </a:rPr>
                      <a:t>דם</a:t>
                    </a:r>
                  </a:p>
                </p:txBody>
              </p:sp>
            </p:grpSp>
          </p:grpSp>
          <p:sp>
            <p:nvSpPr>
              <p:cNvPr id="33" name="מלבן 32"/>
              <p:cNvSpPr/>
              <p:nvPr/>
            </p:nvSpPr>
            <p:spPr>
              <a:xfrm>
                <a:off x="4072230" y="1617356"/>
                <a:ext cx="1337818" cy="46040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endParaRPr lang="he-IL" dirty="0">
                  <a:solidFill>
                    <a:prstClr val="black"/>
                  </a:solidFill>
                </a:endParaRPr>
              </a:p>
            </p:txBody>
          </p:sp>
        </p:grpSp>
        <p:sp>
          <p:nvSpPr>
            <p:cNvPr id="47" name="מלבן 46"/>
            <p:cNvSpPr/>
            <p:nvPr/>
          </p:nvSpPr>
          <p:spPr bwMode="auto">
            <a:xfrm>
              <a:off x="3846513" y="1535113"/>
              <a:ext cx="1366838"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endParaRPr lang="he-IL" dirty="0">
                <a:solidFill>
                  <a:prstClr val="black"/>
                </a:solidFill>
              </a:endParaRPr>
            </a:p>
          </p:txBody>
        </p:sp>
        <p:sp>
          <p:nvSpPr>
            <p:cNvPr id="49" name="חץ למטה 48"/>
            <p:cNvSpPr/>
            <p:nvPr/>
          </p:nvSpPr>
          <p:spPr bwMode="auto">
            <a:xfrm>
              <a:off x="4364038" y="1995488"/>
              <a:ext cx="431800" cy="39211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מלבן 49"/>
            <p:cNvSpPr/>
            <p:nvPr/>
          </p:nvSpPr>
          <p:spPr bwMode="auto">
            <a:xfrm>
              <a:off x="3817938" y="2387600"/>
              <a:ext cx="1365250"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endParaRPr lang="he-IL" dirty="0">
                <a:solidFill>
                  <a:prstClr val="black"/>
                </a:solidFill>
              </a:endParaRPr>
            </a:p>
          </p:txBody>
        </p:sp>
        <p:sp>
          <p:nvSpPr>
            <p:cNvPr id="83" name="מלבן 82"/>
            <p:cNvSpPr/>
            <p:nvPr/>
          </p:nvSpPr>
          <p:spPr bwMode="auto">
            <a:xfrm>
              <a:off x="3681413" y="3514725"/>
              <a:ext cx="1365250"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endParaRPr lang="he-IL" dirty="0">
                <a:solidFill>
                  <a:prstClr val="black"/>
                </a:solidFill>
              </a:endParaRPr>
            </a:p>
          </p:txBody>
        </p:sp>
        <p:sp>
          <p:nvSpPr>
            <p:cNvPr id="84" name="מלבן 83"/>
            <p:cNvSpPr/>
            <p:nvPr/>
          </p:nvSpPr>
          <p:spPr bwMode="auto">
            <a:xfrm>
              <a:off x="1624013" y="4506913"/>
              <a:ext cx="4648200" cy="2151062"/>
            </a:xfrm>
            <a:prstGeom prst="rect">
              <a:avLst/>
            </a:prstGeom>
            <a:noFill/>
            <a:ln w="38100">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מלבן 84"/>
            <p:cNvSpPr/>
            <p:nvPr/>
          </p:nvSpPr>
          <p:spPr bwMode="auto">
            <a:xfrm>
              <a:off x="1649413" y="4643438"/>
              <a:ext cx="1771650" cy="11461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b="1" dirty="0">
                  <a:solidFill>
                    <a:srgbClr val="FFC000"/>
                  </a:solidFill>
                </a:rPr>
                <a:t>תאי שריר</a:t>
              </a:r>
            </a:p>
          </p:txBody>
        </p:sp>
        <p:sp>
          <p:nvSpPr>
            <p:cNvPr id="86" name="חץ למטה 85"/>
            <p:cNvSpPr/>
            <p:nvPr/>
          </p:nvSpPr>
          <p:spPr bwMode="auto">
            <a:xfrm>
              <a:off x="4389438" y="1289050"/>
              <a:ext cx="431800" cy="24606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3" name="חץ למטה 92"/>
            <p:cNvSpPr/>
            <p:nvPr/>
          </p:nvSpPr>
          <p:spPr bwMode="auto">
            <a:xfrm>
              <a:off x="4362451" y="3013075"/>
              <a:ext cx="431800" cy="46672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4" name="חץ למטה 93"/>
            <p:cNvSpPr/>
            <p:nvPr/>
          </p:nvSpPr>
          <p:spPr bwMode="auto">
            <a:xfrm>
              <a:off x="4330701" y="4119563"/>
              <a:ext cx="431800" cy="4095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8" name="מלבן 97"/>
            <p:cNvSpPr/>
            <p:nvPr/>
          </p:nvSpPr>
          <p:spPr bwMode="auto">
            <a:xfrm>
              <a:off x="3840163" y="4532313"/>
              <a:ext cx="1365250"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endParaRPr lang="he-IL" dirty="0">
                <a:solidFill>
                  <a:prstClr val="black"/>
                </a:solidFill>
              </a:endParaRPr>
            </a:p>
          </p:txBody>
        </p:sp>
        <p:sp>
          <p:nvSpPr>
            <p:cNvPr id="102" name="מלבן 101"/>
            <p:cNvSpPr/>
            <p:nvPr/>
          </p:nvSpPr>
          <p:spPr bwMode="auto">
            <a:xfrm>
              <a:off x="3667126" y="5370513"/>
              <a:ext cx="1365250"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endParaRPr lang="he-IL" dirty="0">
                <a:solidFill>
                  <a:prstClr val="black"/>
                </a:solidFill>
              </a:endParaRPr>
            </a:p>
          </p:txBody>
        </p:sp>
        <p:sp>
          <p:nvSpPr>
            <p:cNvPr id="169" name="מלבן 168"/>
            <p:cNvSpPr/>
            <p:nvPr/>
          </p:nvSpPr>
          <p:spPr bwMode="auto">
            <a:xfrm>
              <a:off x="2520951" y="6100763"/>
              <a:ext cx="3776662"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משמשים לבניית סיבי השריר</a:t>
              </a:r>
            </a:p>
          </p:txBody>
        </p:sp>
        <p:sp>
          <p:nvSpPr>
            <p:cNvPr id="174" name="חץ למטה 173"/>
            <p:cNvSpPr/>
            <p:nvPr/>
          </p:nvSpPr>
          <p:spPr bwMode="auto">
            <a:xfrm>
              <a:off x="4249738" y="5038725"/>
              <a:ext cx="431800" cy="4191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7" name="מלבן 176"/>
            <p:cNvSpPr/>
            <p:nvPr/>
          </p:nvSpPr>
          <p:spPr>
            <a:xfrm>
              <a:off x="3854451" y="5470525"/>
              <a:ext cx="1123950" cy="441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0" name="חץ למטה 209"/>
            <p:cNvSpPr/>
            <p:nvPr/>
          </p:nvSpPr>
          <p:spPr bwMode="auto">
            <a:xfrm>
              <a:off x="4175126" y="5911850"/>
              <a:ext cx="431800" cy="20955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1" name="מלבן 210"/>
            <p:cNvSpPr/>
            <p:nvPr/>
          </p:nvSpPr>
          <p:spPr>
            <a:xfrm>
              <a:off x="4000501" y="4540250"/>
              <a:ext cx="1031875" cy="498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2" name="מלבן 211"/>
            <p:cNvSpPr/>
            <p:nvPr/>
          </p:nvSpPr>
          <p:spPr>
            <a:xfrm>
              <a:off x="3870326" y="890588"/>
              <a:ext cx="1495425" cy="449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7" name="מלבן 66"/>
            <p:cNvSpPr/>
            <p:nvPr/>
          </p:nvSpPr>
          <p:spPr>
            <a:xfrm>
              <a:off x="4000501" y="3548063"/>
              <a:ext cx="1031875" cy="500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8" name="מלבן 67"/>
            <p:cNvSpPr/>
            <p:nvPr/>
          </p:nvSpPr>
          <p:spPr>
            <a:xfrm>
              <a:off x="4029076" y="2420938"/>
              <a:ext cx="1033462" cy="498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9" name="מלבן 68"/>
            <p:cNvSpPr/>
            <p:nvPr/>
          </p:nvSpPr>
          <p:spPr>
            <a:xfrm>
              <a:off x="4078288" y="1527175"/>
              <a:ext cx="1033463" cy="500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8" name="TextBox 37"/>
          <p:cNvSpPr txBox="1"/>
          <p:nvPr/>
        </p:nvSpPr>
        <p:spPr>
          <a:xfrm>
            <a:off x="5286375" y="522288"/>
            <a:ext cx="3440113"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3:</a:t>
            </a:r>
          </a:p>
          <a:p>
            <a:pPr eaLnBrk="1" hangingPunct="1">
              <a:defRPr/>
            </a:pPr>
            <a:r>
              <a:rPr lang="he-IL" dirty="0" smtClean="0">
                <a:solidFill>
                  <a:srgbClr val="1F497D"/>
                </a:solidFill>
              </a:rPr>
              <a:t>בתרשים מתוארים גלגולי החלבונים </a:t>
            </a:r>
          </a:p>
          <a:p>
            <a:pPr eaLnBrk="1" hangingPunct="1">
              <a:defRPr/>
            </a:pPr>
            <a:r>
              <a:rPr lang="he-IL" dirty="0" smtClean="0">
                <a:solidFill>
                  <a:srgbClr val="1F497D"/>
                </a:solidFill>
              </a:rPr>
              <a:t>בגוף מאכילתם ועד השימוש ביחידות המבנה שלהם לבניית סיבים בתאי השרירים. השלימו את התרשים</a:t>
            </a:r>
          </a:p>
          <a:p>
            <a:pPr eaLnBrk="1" hangingPunct="1">
              <a:defRPr/>
            </a:pPr>
            <a:r>
              <a:rPr lang="he-IL" dirty="0" smtClean="0">
                <a:solidFill>
                  <a:srgbClr val="1F497D"/>
                </a:solidFill>
              </a:rPr>
              <a:t>בעזרת המילים:</a:t>
            </a:r>
          </a:p>
          <a:p>
            <a:pPr eaLnBrk="1" hangingPunct="1">
              <a:defRPr/>
            </a:pPr>
            <a:r>
              <a:rPr lang="he-IL" dirty="0" smtClean="0">
                <a:solidFill>
                  <a:srgbClr val="1F497D"/>
                </a:solidFill>
              </a:rPr>
              <a:t>חלבונים/חומצות אמיניות:</a:t>
            </a:r>
          </a:p>
        </p:txBody>
      </p:sp>
      <p:sp>
        <p:nvSpPr>
          <p:cNvPr id="37"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FB84E09-AC75-43F4-B15B-8F9E61F4E5D5}" type="slidenum">
              <a:rPr lang="he-IL" sz="1200" smtClean="0">
                <a:solidFill>
                  <a:schemeClr val="bg1">
                    <a:lumMod val="65000"/>
                  </a:schemeClr>
                </a:solidFill>
              </a:rPr>
              <a:pPr fontAlgn="base">
                <a:spcBef>
                  <a:spcPct val="0"/>
                </a:spcBef>
                <a:spcAft>
                  <a:spcPct val="0"/>
                </a:spcAft>
                <a:defRPr/>
              </a:pPr>
              <a:t>12</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62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258763" y="-9525"/>
            <a:ext cx="8302625" cy="441325"/>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55300" name="קבוצה 38"/>
          <p:cNvGrpSpPr>
            <a:grpSpLocks/>
          </p:cNvGrpSpPr>
          <p:nvPr/>
        </p:nvGrpSpPr>
        <p:grpSpPr bwMode="auto">
          <a:xfrm>
            <a:off x="500063" y="419100"/>
            <a:ext cx="4659312" cy="6238875"/>
            <a:chOff x="627079" y="419100"/>
            <a:chExt cx="4659301" cy="6238875"/>
          </a:xfrm>
        </p:grpSpPr>
        <p:sp>
          <p:nvSpPr>
            <p:cNvPr id="93" name="חץ למטה 92"/>
            <p:cNvSpPr/>
            <p:nvPr/>
          </p:nvSpPr>
          <p:spPr bwMode="auto">
            <a:xfrm>
              <a:off x="3403609" y="3013075"/>
              <a:ext cx="431799" cy="46672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4" name="חץ למטה 93"/>
            <p:cNvSpPr/>
            <p:nvPr/>
          </p:nvSpPr>
          <p:spPr bwMode="auto">
            <a:xfrm>
              <a:off x="3375035" y="4119563"/>
              <a:ext cx="431799" cy="4095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8" name="מלבן 97"/>
            <p:cNvSpPr/>
            <p:nvPr/>
          </p:nvSpPr>
          <p:spPr bwMode="auto">
            <a:xfrm>
              <a:off x="2900374" y="4532313"/>
              <a:ext cx="1366834"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חומצות אמיניות</a:t>
              </a:r>
            </a:p>
          </p:txBody>
        </p:sp>
        <p:sp>
          <p:nvSpPr>
            <p:cNvPr id="102" name="מלבן 101"/>
            <p:cNvSpPr/>
            <p:nvPr/>
          </p:nvSpPr>
          <p:spPr bwMode="auto">
            <a:xfrm>
              <a:off x="2822586" y="5410200"/>
              <a:ext cx="1365247"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חלבונים</a:t>
              </a:r>
            </a:p>
          </p:txBody>
        </p:sp>
        <p:sp>
          <p:nvSpPr>
            <p:cNvPr id="174" name="חץ למטה 173"/>
            <p:cNvSpPr/>
            <p:nvPr/>
          </p:nvSpPr>
          <p:spPr bwMode="auto">
            <a:xfrm>
              <a:off x="3355985" y="5038725"/>
              <a:ext cx="431799" cy="4191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0" name="חץ למטה 209"/>
            <p:cNvSpPr/>
            <p:nvPr/>
          </p:nvSpPr>
          <p:spPr bwMode="auto">
            <a:xfrm>
              <a:off x="3365510" y="5911850"/>
              <a:ext cx="431799" cy="20955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55309" name="קבוצה 37"/>
            <p:cNvGrpSpPr>
              <a:grpSpLocks/>
            </p:cNvGrpSpPr>
            <p:nvPr/>
          </p:nvGrpSpPr>
          <p:grpSpPr bwMode="auto">
            <a:xfrm>
              <a:off x="627079" y="419100"/>
              <a:ext cx="4659301" cy="6238875"/>
              <a:chOff x="1638312" y="419100"/>
              <a:chExt cx="4659301" cy="6238875"/>
            </a:xfrm>
          </p:grpSpPr>
          <p:sp>
            <p:nvSpPr>
              <p:cNvPr id="177" name="מלבן 176"/>
              <p:cNvSpPr/>
              <p:nvPr/>
            </p:nvSpPr>
            <p:spPr>
              <a:xfrm>
                <a:off x="3957644" y="5470525"/>
                <a:ext cx="1123947" cy="441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55311" name="קבוצה 36"/>
              <p:cNvGrpSpPr>
                <a:grpSpLocks/>
              </p:cNvGrpSpPr>
              <p:nvPr/>
            </p:nvGrpSpPr>
            <p:grpSpPr bwMode="auto">
              <a:xfrm>
                <a:off x="1638312" y="419100"/>
                <a:ext cx="4659301" cy="6238875"/>
                <a:chOff x="1638312" y="419100"/>
                <a:chExt cx="4659301" cy="6238875"/>
              </a:xfrm>
            </p:grpSpPr>
            <p:grpSp>
              <p:nvGrpSpPr>
                <p:cNvPr id="55312" name="קבוצה 22"/>
                <p:cNvGrpSpPr>
                  <a:grpSpLocks/>
                </p:cNvGrpSpPr>
                <p:nvPr/>
              </p:nvGrpSpPr>
              <p:grpSpPr bwMode="auto">
                <a:xfrm>
                  <a:off x="1638312" y="846173"/>
                  <a:ext cx="4648200" cy="5811802"/>
                  <a:chOff x="1700941" y="881188"/>
                  <a:chExt cx="4648651" cy="5812398"/>
                </a:xfrm>
              </p:grpSpPr>
              <p:grpSp>
                <p:nvGrpSpPr>
                  <p:cNvPr id="55320" name="קבוצה 7"/>
                  <p:cNvGrpSpPr>
                    <a:grpSpLocks/>
                  </p:cNvGrpSpPr>
                  <p:nvPr/>
                </p:nvGrpSpPr>
                <p:grpSpPr bwMode="auto">
                  <a:xfrm>
                    <a:off x="1700941" y="881188"/>
                    <a:ext cx="4648651" cy="3463315"/>
                    <a:chOff x="1819718" y="1692012"/>
                    <a:chExt cx="4554804" cy="3463213"/>
                  </a:xfrm>
                </p:grpSpPr>
                <p:grpSp>
                  <p:nvGrpSpPr>
                    <p:cNvPr id="55328" name="קבוצה 10"/>
                    <p:cNvGrpSpPr>
                      <a:grpSpLocks/>
                    </p:cNvGrpSpPr>
                    <p:nvPr/>
                  </p:nvGrpSpPr>
                  <p:grpSpPr bwMode="auto">
                    <a:xfrm>
                      <a:off x="1819718" y="2158481"/>
                      <a:ext cx="4554804" cy="2996744"/>
                      <a:chOff x="1970423" y="2016723"/>
                      <a:chExt cx="4554804" cy="2996744"/>
                    </a:xfrm>
                  </p:grpSpPr>
                  <p:grpSp>
                    <p:nvGrpSpPr>
                      <p:cNvPr id="55330" name="קבוצה 22"/>
                      <p:cNvGrpSpPr>
                        <a:grpSpLocks/>
                      </p:cNvGrpSpPr>
                      <p:nvPr/>
                    </p:nvGrpSpPr>
                    <p:grpSpPr bwMode="auto">
                      <a:xfrm>
                        <a:off x="1970424" y="2016723"/>
                        <a:ext cx="4554803" cy="1671109"/>
                        <a:chOff x="1558427" y="-527266"/>
                        <a:chExt cx="4554803" cy="2383095"/>
                      </a:xfrm>
                    </p:grpSpPr>
                    <p:sp>
                      <p:nvSpPr>
                        <p:cNvPr id="24" name="מלבן 23"/>
                        <p:cNvSpPr/>
                        <p:nvPr/>
                      </p:nvSpPr>
                      <p:spPr>
                        <a:xfrm>
                          <a:off x="1558426" y="-526902"/>
                          <a:ext cx="4554793" cy="2381759"/>
                        </a:xfrm>
                        <a:prstGeom prst="rect">
                          <a:avLst/>
                        </a:prstGeom>
                        <a:noFill/>
                        <a:ln w="38100">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מלבן 24"/>
                        <p:cNvSpPr/>
                        <p:nvPr/>
                      </p:nvSpPr>
                      <p:spPr>
                        <a:xfrm>
                          <a:off x="1558426" y="-388797"/>
                          <a:ext cx="1717381" cy="188820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C00000"/>
                              </a:solidFill>
                            </a:rPr>
                            <a:t>מערכת </a:t>
                          </a:r>
                        </a:p>
                        <a:p>
                          <a:pPr algn="ctr" defTabSz="1244600">
                            <a:lnSpc>
                              <a:spcPct val="90000"/>
                            </a:lnSpc>
                            <a:spcAft>
                              <a:spcPct val="35000"/>
                            </a:spcAft>
                            <a:defRPr/>
                          </a:pPr>
                          <a:r>
                            <a:rPr lang="he-IL" sz="2800" dirty="0">
                              <a:solidFill>
                                <a:srgbClr val="C00000"/>
                              </a:solidFill>
                            </a:rPr>
                            <a:t>העיכול</a:t>
                          </a:r>
                        </a:p>
                      </p:txBody>
                    </p:sp>
                  </p:grpSp>
                  <p:grpSp>
                    <p:nvGrpSpPr>
                      <p:cNvPr id="55331" name="קבוצה 25"/>
                      <p:cNvGrpSpPr>
                        <a:grpSpLocks/>
                      </p:cNvGrpSpPr>
                      <p:nvPr/>
                    </p:nvGrpSpPr>
                    <p:grpSpPr bwMode="auto">
                      <a:xfrm>
                        <a:off x="1970423" y="3793667"/>
                        <a:ext cx="4554804" cy="1219800"/>
                        <a:chOff x="1015024" y="2347288"/>
                        <a:chExt cx="4554804" cy="1219800"/>
                      </a:xfrm>
                    </p:grpSpPr>
                    <p:sp>
                      <p:nvSpPr>
                        <p:cNvPr id="27" name="מלבן 26"/>
                        <p:cNvSpPr/>
                        <p:nvPr/>
                      </p:nvSpPr>
                      <p:spPr>
                        <a:xfrm>
                          <a:off x="1015024" y="2347141"/>
                          <a:ext cx="4554793" cy="1219289"/>
                        </a:xfrm>
                        <a:prstGeom prst="rect">
                          <a:avLst/>
                        </a:prstGeom>
                        <a:noFill/>
                        <a:ln w="38100">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מלבן 27"/>
                        <p:cNvSpPr/>
                        <p:nvPr/>
                      </p:nvSpPr>
                      <p:spPr>
                        <a:xfrm>
                          <a:off x="1039914" y="2383657"/>
                          <a:ext cx="1463818" cy="114625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FF0000"/>
                              </a:solidFill>
                            </a:rPr>
                            <a:t>דם</a:t>
                          </a:r>
                        </a:p>
                      </p:txBody>
                    </p:sp>
                  </p:grpSp>
                </p:grpSp>
                <p:sp>
                  <p:nvSpPr>
                    <p:cNvPr id="33" name="מלבן 32"/>
                    <p:cNvSpPr/>
                    <p:nvPr/>
                  </p:nvSpPr>
                  <p:spPr>
                    <a:xfrm>
                      <a:off x="4062891" y="1691977"/>
                      <a:ext cx="1337815" cy="46040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חלבונים</a:t>
                      </a:r>
                    </a:p>
                  </p:txBody>
                </p:sp>
              </p:grpSp>
              <p:sp>
                <p:nvSpPr>
                  <p:cNvPr id="47" name="מלבן 46"/>
                  <p:cNvSpPr/>
                  <p:nvPr/>
                </p:nvSpPr>
                <p:spPr bwMode="auto">
                  <a:xfrm>
                    <a:off x="3923651" y="1570199"/>
                    <a:ext cx="1366966" cy="46042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חלבונים</a:t>
                    </a:r>
                  </a:p>
                </p:txBody>
              </p:sp>
              <p:sp>
                <p:nvSpPr>
                  <p:cNvPr id="49" name="חץ למטה 48"/>
                  <p:cNvSpPr/>
                  <p:nvPr/>
                </p:nvSpPr>
                <p:spPr bwMode="auto">
                  <a:xfrm>
                    <a:off x="4441225" y="2030621"/>
                    <a:ext cx="431841" cy="39215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מלבן 49"/>
                  <p:cNvSpPr/>
                  <p:nvPr/>
                </p:nvSpPr>
                <p:spPr bwMode="auto">
                  <a:xfrm>
                    <a:off x="3947466" y="2475166"/>
                    <a:ext cx="1365379" cy="46042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חומצות אמיניות</a:t>
                    </a:r>
                  </a:p>
                </p:txBody>
              </p:sp>
              <p:sp>
                <p:nvSpPr>
                  <p:cNvPr id="83" name="מלבן 82"/>
                  <p:cNvSpPr/>
                  <p:nvPr/>
                </p:nvSpPr>
                <p:spPr bwMode="auto">
                  <a:xfrm>
                    <a:off x="3901424" y="3599232"/>
                    <a:ext cx="1365379" cy="46042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חומצות אמיניות</a:t>
                    </a:r>
                  </a:p>
                </p:txBody>
              </p:sp>
              <p:sp>
                <p:nvSpPr>
                  <p:cNvPr id="84" name="מלבן 83"/>
                  <p:cNvSpPr/>
                  <p:nvPr/>
                </p:nvSpPr>
                <p:spPr bwMode="auto">
                  <a:xfrm>
                    <a:off x="1700941" y="4542303"/>
                    <a:ext cx="4648640" cy="2151283"/>
                  </a:xfrm>
                  <a:prstGeom prst="rect">
                    <a:avLst/>
                  </a:prstGeom>
                  <a:noFill/>
                  <a:ln w="38100">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מלבן 84"/>
                  <p:cNvSpPr/>
                  <p:nvPr/>
                </p:nvSpPr>
                <p:spPr bwMode="auto">
                  <a:xfrm>
                    <a:off x="1726343" y="4678842"/>
                    <a:ext cx="1771818" cy="1146293"/>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b="1" dirty="0">
                        <a:solidFill>
                          <a:srgbClr val="FFC000"/>
                        </a:solidFill>
                      </a:rPr>
                      <a:t>תאי שריר</a:t>
                    </a:r>
                  </a:p>
                </p:txBody>
              </p:sp>
              <p:sp>
                <p:nvSpPr>
                  <p:cNvPr id="86" name="חץ למטה 85"/>
                  <p:cNvSpPr/>
                  <p:nvPr/>
                </p:nvSpPr>
                <p:spPr bwMode="auto">
                  <a:xfrm>
                    <a:off x="4466628" y="1324110"/>
                    <a:ext cx="431841" cy="24608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90" name="מלבן 89"/>
                <p:cNvSpPr/>
                <p:nvPr/>
              </p:nvSpPr>
              <p:spPr bwMode="auto">
                <a:xfrm>
                  <a:off x="2435235" y="419100"/>
                  <a:ext cx="1752596" cy="1325563"/>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prstClr val="black"/>
                      </a:solidFill>
                    </a:rPr>
                    <a:t>מזון</a:t>
                  </a:r>
                </a:p>
              </p:txBody>
            </p:sp>
            <p:sp>
              <p:nvSpPr>
                <p:cNvPr id="169" name="מלבן 168"/>
                <p:cNvSpPr/>
                <p:nvPr/>
              </p:nvSpPr>
              <p:spPr bwMode="auto">
                <a:xfrm>
                  <a:off x="2520960" y="6100763"/>
                  <a:ext cx="3776653"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משמשים לבניית סיבי השריר</a:t>
                  </a:r>
                </a:p>
              </p:txBody>
            </p:sp>
            <p:sp>
              <p:nvSpPr>
                <p:cNvPr id="211" name="מלבן 210"/>
                <p:cNvSpPr/>
                <p:nvPr/>
              </p:nvSpPr>
              <p:spPr>
                <a:xfrm>
                  <a:off x="4000506" y="4540250"/>
                  <a:ext cx="1031873" cy="498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2" name="מלבן 211"/>
                <p:cNvSpPr/>
                <p:nvPr/>
              </p:nvSpPr>
              <p:spPr>
                <a:xfrm>
                  <a:off x="3838582" y="806450"/>
                  <a:ext cx="1495421" cy="449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7" name="מלבן 66"/>
                <p:cNvSpPr/>
                <p:nvPr/>
              </p:nvSpPr>
              <p:spPr>
                <a:xfrm>
                  <a:off x="4000506" y="3548063"/>
                  <a:ext cx="1031873" cy="500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8" name="מלבן 67"/>
                <p:cNvSpPr/>
                <p:nvPr/>
              </p:nvSpPr>
              <p:spPr>
                <a:xfrm>
                  <a:off x="4029081" y="2420938"/>
                  <a:ext cx="1033460" cy="498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9" name="מלבן 68"/>
                <p:cNvSpPr/>
                <p:nvPr/>
              </p:nvSpPr>
              <p:spPr>
                <a:xfrm>
                  <a:off x="4078293" y="1527175"/>
                  <a:ext cx="1033461" cy="500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sp>
        <p:nvSpPr>
          <p:cNvPr id="41" name="TextBox 40"/>
          <p:cNvSpPr txBox="1"/>
          <p:nvPr/>
        </p:nvSpPr>
        <p:spPr>
          <a:xfrm>
            <a:off x="5286375" y="522288"/>
            <a:ext cx="3440113"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3:</a:t>
            </a:r>
          </a:p>
          <a:p>
            <a:pPr eaLnBrk="1" hangingPunct="1">
              <a:defRPr/>
            </a:pPr>
            <a:r>
              <a:rPr lang="he-IL" dirty="0" smtClean="0">
                <a:solidFill>
                  <a:srgbClr val="1F497D"/>
                </a:solidFill>
              </a:rPr>
              <a:t>בתרשים מתוארים גלגולי החלבונים </a:t>
            </a:r>
          </a:p>
          <a:p>
            <a:pPr eaLnBrk="1" hangingPunct="1">
              <a:defRPr/>
            </a:pPr>
            <a:r>
              <a:rPr lang="he-IL" dirty="0" smtClean="0">
                <a:solidFill>
                  <a:srgbClr val="1F497D"/>
                </a:solidFill>
              </a:rPr>
              <a:t>בגוף מאכילתם ועד השימוש ביחידות המבנה שלהם לבניית סיבים בתאי השרירים. השלימו את התרשים</a:t>
            </a:r>
          </a:p>
          <a:p>
            <a:pPr eaLnBrk="1" hangingPunct="1">
              <a:defRPr/>
            </a:pPr>
            <a:r>
              <a:rPr lang="he-IL" dirty="0" smtClean="0">
                <a:solidFill>
                  <a:srgbClr val="1F497D"/>
                </a:solidFill>
              </a:rPr>
              <a:t>בעזרת המילים:</a:t>
            </a:r>
          </a:p>
          <a:p>
            <a:pPr eaLnBrk="1" hangingPunct="1">
              <a:defRPr/>
            </a:pPr>
            <a:r>
              <a:rPr lang="he-IL" dirty="0" smtClean="0">
                <a:solidFill>
                  <a:srgbClr val="1F497D"/>
                </a:solidFill>
              </a:rPr>
              <a:t>חלבונים/חומצות אמיניות:</a:t>
            </a:r>
          </a:p>
        </p:txBody>
      </p:sp>
      <p:sp>
        <p:nvSpPr>
          <p:cNvPr id="40"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8700A00-84F9-4C13-9336-A6FCA0F04DE3}" type="slidenum">
              <a:rPr lang="he-IL" sz="1200" smtClean="0">
                <a:solidFill>
                  <a:schemeClr val="bg1">
                    <a:lumMod val="65000"/>
                  </a:schemeClr>
                </a:solidFill>
              </a:rPr>
              <a:pPr fontAlgn="base">
                <a:spcBef>
                  <a:spcPct val="0"/>
                </a:spcBef>
                <a:spcAft>
                  <a:spcPct val="0"/>
                </a:spcAft>
                <a:defRPr/>
              </a:pPr>
              <a:t>13</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4</a:t>
            </a:r>
            <a:endParaRPr lang="he-IL" sz="1800" dirty="0" smtClean="0"/>
          </a:p>
        </p:txBody>
      </p:sp>
      <p:grpSp>
        <p:nvGrpSpPr>
          <p:cNvPr id="56324" name="קבוצה 2"/>
          <p:cNvGrpSpPr>
            <a:grpSpLocks/>
          </p:cNvGrpSpPr>
          <p:nvPr/>
        </p:nvGrpSpPr>
        <p:grpSpPr bwMode="auto">
          <a:xfrm>
            <a:off x="385763" y="3282950"/>
            <a:ext cx="8662987" cy="2286000"/>
            <a:chOff x="258847" y="3142616"/>
            <a:chExt cx="8662501" cy="2286000"/>
          </a:xfrm>
        </p:grpSpPr>
        <p:pic>
          <p:nvPicPr>
            <p:cNvPr id="5632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615" y="3861048"/>
              <a:ext cx="4858733" cy="137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847" y="3142616"/>
              <a:ext cx="31051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חץ ימינה 1"/>
            <p:cNvSpPr/>
            <p:nvPr/>
          </p:nvSpPr>
          <p:spPr>
            <a:xfrm>
              <a:off x="3598760" y="3998279"/>
              <a:ext cx="398440" cy="57467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3" name="TextBox 12"/>
          <p:cNvSpPr txBox="1"/>
          <p:nvPr/>
        </p:nvSpPr>
        <p:spPr>
          <a:xfrm>
            <a:off x="385763" y="522288"/>
            <a:ext cx="8340725" cy="17541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4:</a:t>
            </a:r>
          </a:p>
          <a:p>
            <a:pPr eaLnBrk="1" hangingPunct="1">
              <a:defRPr/>
            </a:pPr>
            <a:r>
              <a:rPr lang="he-IL" dirty="0" smtClean="0">
                <a:solidFill>
                  <a:srgbClr val="1F497D"/>
                </a:solidFill>
              </a:rPr>
              <a:t>בניסוי הוציאו מתאים אנזים המשתתף באחד משלבי הנשימה התאית.</a:t>
            </a:r>
          </a:p>
          <a:p>
            <a:pPr eaLnBrk="1" hangingPunct="1">
              <a:defRPr/>
            </a:pPr>
            <a:r>
              <a:rPr lang="he-IL" dirty="0" smtClean="0">
                <a:solidFill>
                  <a:srgbClr val="1F497D"/>
                </a:solidFill>
              </a:rPr>
              <a:t>שמו את המבחנה המכילה את האנזים בטמפרטורה גבוהה </a:t>
            </a:r>
            <a:r>
              <a:rPr lang="he-IL" dirty="0" smtClean="0">
                <a:solidFill>
                  <a:schemeClr val="tx2"/>
                </a:solidFill>
              </a:rPr>
              <a:t>מאוד. </a:t>
            </a:r>
            <a:r>
              <a:rPr lang="he-IL" dirty="0" smtClean="0">
                <a:solidFill>
                  <a:srgbClr val="1F497D"/>
                </a:solidFill>
              </a:rPr>
              <a:t>עקב כך, חל באנזים </a:t>
            </a:r>
          </a:p>
          <a:p>
            <a:pPr eaLnBrk="1" hangingPunct="1">
              <a:defRPr/>
            </a:pPr>
            <a:r>
              <a:rPr lang="he-IL" dirty="0" smtClean="0">
                <a:solidFill>
                  <a:srgbClr val="1F497D"/>
                </a:solidFill>
              </a:rPr>
              <a:t>שינוי המתואר בתרשים.</a:t>
            </a:r>
          </a:p>
          <a:p>
            <a:pPr eaLnBrk="1" hangingPunct="1">
              <a:defRPr/>
            </a:pPr>
            <a:r>
              <a:rPr lang="he-IL" dirty="0" smtClean="0">
                <a:solidFill>
                  <a:srgbClr val="1F497D"/>
                </a:solidFill>
              </a:rPr>
              <a:t>א. איזה תהליך מתואר בתרשים?</a:t>
            </a:r>
          </a:p>
          <a:p>
            <a:pPr eaLnBrk="1" hangingPunct="1">
              <a:defRPr/>
            </a:pPr>
            <a:r>
              <a:rPr lang="he-IL" dirty="0" smtClean="0">
                <a:solidFill>
                  <a:srgbClr val="1F497D"/>
                </a:solidFill>
              </a:rPr>
              <a:t>ב. מה תהיה השפעתו על תפקוד האנזים? נמקו.</a:t>
            </a:r>
          </a:p>
        </p:txBody>
      </p:sp>
      <p:sp>
        <p:nvSpPr>
          <p:cNvPr id="10"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E9482C4-A165-441E-A019-0D0A5373E945}" type="slidenum">
              <a:rPr lang="he-IL" sz="1200" smtClean="0">
                <a:solidFill>
                  <a:schemeClr val="bg1">
                    <a:lumMod val="65000"/>
                  </a:schemeClr>
                </a:solidFill>
              </a:rPr>
              <a:pPr fontAlgn="base">
                <a:spcBef>
                  <a:spcPct val="0"/>
                </a:spcBef>
                <a:spcAft>
                  <a:spcPct val="0"/>
                </a:spcAft>
                <a:defRPr/>
              </a:pPr>
              <a:t>14</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תהליך הדנטורציה</a:t>
            </a:r>
            <a:endParaRPr lang="he-IL" sz="1800" dirty="0" smtClean="0"/>
          </a:p>
        </p:txBody>
      </p:sp>
      <p:grpSp>
        <p:nvGrpSpPr>
          <p:cNvPr id="57349" name="קבוצה 2"/>
          <p:cNvGrpSpPr>
            <a:grpSpLocks/>
          </p:cNvGrpSpPr>
          <p:nvPr/>
        </p:nvGrpSpPr>
        <p:grpSpPr bwMode="auto">
          <a:xfrm>
            <a:off x="339725" y="2170814"/>
            <a:ext cx="8662987" cy="2286000"/>
            <a:chOff x="258847" y="3142616"/>
            <a:chExt cx="8662501" cy="2286000"/>
          </a:xfrm>
        </p:grpSpPr>
        <p:pic>
          <p:nvPicPr>
            <p:cNvPr id="573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615" y="3861048"/>
              <a:ext cx="4858733" cy="137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847" y="3142616"/>
              <a:ext cx="31051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חץ ימינה 1"/>
            <p:cNvSpPr/>
            <p:nvPr/>
          </p:nvSpPr>
          <p:spPr>
            <a:xfrm>
              <a:off x="3598760" y="3998279"/>
              <a:ext cx="398440" cy="57467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3" name="TextBox 12"/>
          <p:cNvSpPr txBox="1"/>
          <p:nvPr/>
        </p:nvSpPr>
        <p:spPr>
          <a:xfrm>
            <a:off x="385763" y="522288"/>
            <a:ext cx="8340725" cy="17541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4:</a:t>
            </a:r>
          </a:p>
          <a:p>
            <a:pPr eaLnBrk="1" hangingPunct="1">
              <a:defRPr/>
            </a:pPr>
            <a:r>
              <a:rPr lang="he-IL" dirty="0" smtClean="0">
                <a:solidFill>
                  <a:srgbClr val="1F497D"/>
                </a:solidFill>
              </a:rPr>
              <a:t>בניסוי הוציאו מתאים אנזים המשתתף באחד משלבי הנשימה התאית.</a:t>
            </a:r>
          </a:p>
          <a:p>
            <a:pPr eaLnBrk="1" hangingPunct="1">
              <a:defRPr/>
            </a:pPr>
            <a:r>
              <a:rPr lang="he-IL" dirty="0" smtClean="0">
                <a:solidFill>
                  <a:srgbClr val="1F497D"/>
                </a:solidFill>
              </a:rPr>
              <a:t>שמו את המבחנה המכילה את האנזים בטמפרטורה גבוהה </a:t>
            </a:r>
            <a:r>
              <a:rPr lang="he-IL" dirty="0" smtClean="0">
                <a:solidFill>
                  <a:schemeClr val="tx2"/>
                </a:solidFill>
              </a:rPr>
              <a:t>מאוד. </a:t>
            </a:r>
            <a:r>
              <a:rPr lang="he-IL" dirty="0" smtClean="0">
                <a:solidFill>
                  <a:srgbClr val="1F497D"/>
                </a:solidFill>
              </a:rPr>
              <a:t>עקב כך, חל באנזים </a:t>
            </a:r>
          </a:p>
          <a:p>
            <a:pPr eaLnBrk="1" hangingPunct="1">
              <a:defRPr/>
            </a:pPr>
            <a:r>
              <a:rPr lang="he-IL" dirty="0" smtClean="0">
                <a:solidFill>
                  <a:srgbClr val="1F497D"/>
                </a:solidFill>
              </a:rPr>
              <a:t>שינוי המתואר בתרשים.</a:t>
            </a:r>
          </a:p>
          <a:p>
            <a:pPr eaLnBrk="1" hangingPunct="1">
              <a:defRPr/>
            </a:pPr>
            <a:r>
              <a:rPr lang="he-IL" dirty="0" smtClean="0">
                <a:solidFill>
                  <a:srgbClr val="1F497D"/>
                </a:solidFill>
              </a:rPr>
              <a:t>א. איזה תהליך מתואר בתרשים?</a:t>
            </a:r>
          </a:p>
          <a:p>
            <a:pPr eaLnBrk="1" hangingPunct="1">
              <a:defRPr/>
            </a:pPr>
            <a:r>
              <a:rPr lang="he-IL" dirty="0" smtClean="0">
                <a:solidFill>
                  <a:srgbClr val="1F497D"/>
                </a:solidFill>
              </a:rPr>
              <a:t>ב. מה תהיה השפעתו על תפקוד האנזים? נמקו</a:t>
            </a:r>
          </a:p>
        </p:txBody>
      </p:sp>
      <p:sp>
        <p:nvSpPr>
          <p:cNvPr id="11"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D53929A-D854-420F-B9F4-44E68BA5F21D}" type="slidenum">
              <a:rPr lang="he-IL" sz="1200" smtClean="0">
                <a:solidFill>
                  <a:schemeClr val="bg1">
                    <a:lumMod val="65000"/>
                  </a:schemeClr>
                </a:solidFill>
              </a:rPr>
              <a:pPr fontAlgn="base">
                <a:spcBef>
                  <a:spcPct val="0"/>
                </a:spcBef>
                <a:spcAft>
                  <a:spcPct val="0"/>
                </a:spcAft>
                <a:defRPr/>
              </a:pPr>
              <a:t>15</a:t>
            </a:fld>
            <a:endParaRPr lang="he-IL" sz="1200" dirty="0" smtClean="0">
              <a:solidFill>
                <a:schemeClr val="bg1">
                  <a:lumMod val="65000"/>
                </a:schemeClr>
              </a:solidFill>
            </a:endParaRPr>
          </a:p>
        </p:txBody>
      </p:sp>
      <p:sp>
        <p:nvSpPr>
          <p:cNvPr id="14" name="Rectangle 20"/>
          <p:cNvSpPr/>
          <p:nvPr/>
        </p:nvSpPr>
        <p:spPr bwMode="auto">
          <a:xfrm>
            <a:off x="422116" y="4742142"/>
            <a:ext cx="7999412" cy="142316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endParaRPr lang="he-IL" b="1" kern="0" dirty="0" smtClean="0">
              <a:solidFill>
                <a:prstClr val="black"/>
              </a:solidFill>
              <a:latin typeface="Arial"/>
              <a:cs typeface="Arial"/>
            </a:endParaRPr>
          </a:p>
          <a:p>
            <a:pPr fontAlgn="auto">
              <a:spcBef>
                <a:spcPts val="0"/>
              </a:spcBef>
              <a:spcAft>
                <a:spcPts val="0"/>
              </a:spcAft>
              <a:defRPr/>
            </a:pPr>
            <a:r>
              <a:rPr lang="he-IL" kern="0" dirty="0" smtClean="0">
                <a:solidFill>
                  <a:prstClr val="black"/>
                </a:solidFill>
                <a:latin typeface="Arial"/>
                <a:cs typeface="Arial"/>
              </a:rPr>
              <a:t>א. תהליך </a:t>
            </a:r>
            <a:r>
              <a:rPr lang="he-IL" kern="0" dirty="0" err="1" smtClean="0">
                <a:solidFill>
                  <a:prstClr val="black"/>
                </a:solidFill>
                <a:latin typeface="Arial"/>
                <a:cs typeface="Arial"/>
              </a:rPr>
              <a:t>דנטורציה</a:t>
            </a:r>
            <a:r>
              <a:rPr lang="he-IL" kern="0" dirty="0" smtClean="0">
                <a:solidFill>
                  <a:prstClr val="black"/>
                </a:solidFill>
                <a:latin typeface="Arial"/>
                <a:cs typeface="Arial"/>
              </a:rPr>
              <a:t> של חלבון.</a:t>
            </a:r>
          </a:p>
          <a:p>
            <a:pPr fontAlgn="auto">
              <a:spcBef>
                <a:spcPts val="0"/>
              </a:spcBef>
              <a:spcAft>
                <a:spcPts val="0"/>
              </a:spcAft>
              <a:defRPr/>
            </a:pPr>
            <a:r>
              <a:rPr lang="he-IL" kern="0" dirty="0" smtClean="0">
                <a:solidFill>
                  <a:prstClr val="black"/>
                </a:solidFill>
                <a:latin typeface="Arial"/>
                <a:cs typeface="Arial"/>
              </a:rPr>
              <a:t>ב. שינוי המבנה המרחבי של האנזים יגרום לאובדן פעילותו. לא תהיה התאמה בין </a:t>
            </a:r>
          </a:p>
          <a:p>
            <a:pPr fontAlgn="auto">
              <a:spcBef>
                <a:spcPts val="0"/>
              </a:spcBef>
              <a:spcAft>
                <a:spcPts val="0"/>
              </a:spcAft>
              <a:defRPr/>
            </a:pPr>
            <a:r>
              <a:rPr lang="he-IL" kern="0" dirty="0" smtClean="0">
                <a:solidFill>
                  <a:prstClr val="black"/>
                </a:solidFill>
                <a:latin typeface="Arial"/>
                <a:cs typeface="Arial"/>
              </a:rPr>
              <a:t>    </a:t>
            </a:r>
            <a:r>
              <a:rPr lang="he-IL" kern="0" dirty="0" err="1" smtClean="0">
                <a:solidFill>
                  <a:prstClr val="black"/>
                </a:solidFill>
                <a:latin typeface="Arial"/>
                <a:cs typeface="Arial"/>
              </a:rPr>
              <a:t>הסובסטראט</a:t>
            </a:r>
            <a:r>
              <a:rPr lang="he-IL" kern="0" dirty="0" smtClean="0">
                <a:solidFill>
                  <a:prstClr val="black"/>
                </a:solidFill>
                <a:latin typeface="Arial"/>
                <a:cs typeface="Arial"/>
              </a:rPr>
              <a:t> ובין האתר הפעיל של החלבון. </a:t>
            </a:r>
            <a:endParaRPr lang="he-IL" kern="0" dirty="0">
              <a:solidFill>
                <a:prstClr val="black"/>
              </a:solidFill>
              <a:latin typeface="Arial"/>
              <a:cs typeface="Arial"/>
            </a:endParaRPr>
          </a:p>
          <a:p>
            <a:pPr fontAlgn="auto">
              <a:spcBef>
                <a:spcPts val="0"/>
              </a:spcBef>
              <a:spcAft>
                <a:spcPts val="0"/>
              </a:spcAft>
              <a:defRPr/>
            </a:pPr>
            <a:endParaRPr lang="he-IL" kern="0" dirty="0" smtClean="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smtClean="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smtClean="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smtClean="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שאלה 5</a:t>
            </a:r>
            <a:endParaRPr lang="he-IL" sz="1800" dirty="0" smtClean="0">
              <a:solidFill>
                <a:schemeClr val="accent6">
                  <a:lumMod val="50000"/>
                  <a:lumOff val="50000"/>
                </a:schemeClr>
              </a:solidFill>
            </a:endParaRPr>
          </a:p>
        </p:txBody>
      </p:sp>
      <p:sp>
        <p:nvSpPr>
          <p:cNvPr id="20" name="TextBox 19"/>
          <p:cNvSpPr txBox="1"/>
          <p:nvPr/>
        </p:nvSpPr>
        <p:spPr>
          <a:xfrm>
            <a:off x="323850" y="465138"/>
            <a:ext cx="8213725"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5:</a:t>
            </a:r>
          </a:p>
          <a:p>
            <a:pPr fontAlgn="auto">
              <a:spcBef>
                <a:spcPts val="0"/>
              </a:spcBef>
              <a:spcAft>
                <a:spcPts val="0"/>
              </a:spcAft>
              <a:defRPr/>
            </a:pPr>
            <a:r>
              <a:rPr lang="he-IL" kern="0" dirty="0">
                <a:solidFill>
                  <a:srgbClr val="1F497D"/>
                </a:solidFill>
              </a:rPr>
              <a:t>הילד המופיע בתמונה סובל מתת־תזונה, המתבטאת, בין היתר, בירידה בריכוז החלבונים בדם. בעקבותיה עברו מים מכלי הדם אל הנוזל הבין־תאי, דבר המתבטא בהתנפחות הבטן. תופעה זו נקראת בצקת. תת־תזונה גורמת לעוד בעיות קשות שלא נדון בהם בשאלה זו.</a:t>
            </a:r>
          </a:p>
          <a:p>
            <a:pPr fontAlgn="auto">
              <a:spcBef>
                <a:spcPts val="0"/>
              </a:spcBef>
              <a:spcAft>
                <a:spcPts val="0"/>
              </a:spcAft>
              <a:defRPr/>
            </a:pPr>
            <a:r>
              <a:rPr lang="he-IL" kern="0" dirty="0">
                <a:solidFill>
                  <a:srgbClr val="1F497D"/>
                </a:solidFill>
              </a:rPr>
              <a:t>א. הסבירו מדוע תת־תזונה גרמה לירידת ריכוז החלבונים בדם?</a:t>
            </a:r>
          </a:p>
          <a:p>
            <a:pPr fontAlgn="auto">
              <a:spcBef>
                <a:spcPts val="0"/>
              </a:spcBef>
              <a:spcAft>
                <a:spcPts val="0"/>
              </a:spcAft>
              <a:defRPr/>
            </a:pPr>
            <a:r>
              <a:rPr lang="he-IL" kern="0" dirty="0">
                <a:solidFill>
                  <a:srgbClr val="1F497D"/>
                </a:solidFill>
              </a:rPr>
              <a:t>ב. באיזה תהליך עברו המים מכלי הדם אל הנוזל הבין־תאי? הסבירו.</a:t>
            </a:r>
          </a:p>
        </p:txBody>
      </p:sp>
      <p:pic>
        <p:nvPicPr>
          <p:cNvPr id="58373" name="Picture 7" descr="http://upload.wikimedia.org/wikipedia/he/2/2f/Hu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924175"/>
            <a:ext cx="21526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מלבן 1"/>
          <p:cNvSpPr>
            <a:spLocks noChangeArrowheads="1"/>
          </p:cNvSpPr>
          <p:nvPr/>
        </p:nvSpPr>
        <p:spPr bwMode="auto">
          <a:xfrm>
            <a:off x="4060825" y="6064250"/>
            <a:ext cx="5381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alibri" pitchFamily="34" charset="0"/>
                <a:cs typeface="Calibri" pitchFamily="34" charset="0"/>
                <a:hlinkClick r:id="rId4"/>
              </a:rPr>
              <a:t>Carny</a:t>
            </a:r>
            <a:endParaRPr lang="he-IL" sz="1200">
              <a:solidFill>
                <a:srgbClr val="000000"/>
              </a:solidFill>
            </a:endParaRPr>
          </a:p>
        </p:txBody>
      </p:sp>
      <p:sp>
        <p:nvSpPr>
          <p:cNvPr id="8"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710E50E-F5CF-4E4B-A5AB-34054063554F}" type="slidenum">
              <a:rPr lang="he-IL" sz="1200" smtClean="0">
                <a:solidFill>
                  <a:schemeClr val="bg1">
                    <a:lumMod val="65000"/>
                  </a:schemeClr>
                </a:solidFill>
              </a:rPr>
              <a:pPr fontAlgn="base">
                <a:spcBef>
                  <a:spcPct val="0"/>
                </a:spcBef>
                <a:spcAft>
                  <a:spcPct val="0"/>
                </a:spcAft>
                <a:defRPr/>
              </a:pPr>
              <a:t>16</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20"/>
          <p:cNvSpPr/>
          <p:nvPr/>
        </p:nvSpPr>
        <p:spPr bwMode="auto">
          <a:xfrm>
            <a:off x="611188" y="2924175"/>
            <a:ext cx="7999412" cy="223361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א. מקור החומרים בדם ובתאי הגוף הוא במזון, ולכן תת־תזונה יכולה להתבטא בירידה בריכוז החלבונים בדם. (הרחבה: חלבוני הדם נוצרים בתאים בגוף</a:t>
            </a:r>
            <a:r>
              <a:rPr lang="he-IL" kern="0" dirty="0">
                <a:latin typeface="Arial"/>
                <a:cs typeface="Arial"/>
              </a:rPr>
              <a:t> ומופרשים </a:t>
            </a:r>
            <a:r>
              <a:rPr lang="he-IL" kern="0" dirty="0">
                <a:solidFill>
                  <a:prstClr val="black"/>
                </a:solidFill>
                <a:latin typeface="Arial"/>
                <a:cs typeface="Arial"/>
              </a:rPr>
              <a:t>מהם לדם. לדוגמה, החלבון העיקרי בדם אלבומין, נוצר בעיקר בתאי הכבד ומופרש מהם לדם).</a:t>
            </a:r>
          </a:p>
          <a:p>
            <a:pPr fontAlgn="auto">
              <a:spcBef>
                <a:spcPts val="0"/>
              </a:spcBef>
              <a:spcAft>
                <a:spcPts val="0"/>
              </a:spcAft>
              <a:defRPr/>
            </a:pPr>
            <a:endParaRPr lang="he-IL" kern="0" dirty="0">
              <a:solidFill>
                <a:prstClr val="black"/>
              </a:solidFill>
              <a:latin typeface="Arial"/>
              <a:cs typeface="Arial"/>
            </a:endParaRPr>
          </a:p>
          <a:p>
            <a:pPr marL="269875" indent="-269875" fontAlgn="auto">
              <a:spcBef>
                <a:spcPts val="0"/>
              </a:spcBef>
              <a:spcAft>
                <a:spcPts val="0"/>
              </a:spcAft>
              <a:defRPr/>
            </a:pPr>
            <a:r>
              <a:rPr lang="he-IL" kern="0" dirty="0">
                <a:solidFill>
                  <a:prstClr val="black"/>
                </a:solidFill>
                <a:latin typeface="Arial"/>
                <a:cs typeface="Arial"/>
              </a:rPr>
              <a:t>ב. המים עוברים בתהליך אוסמוזה, משום שריכוז המומסים בפלסמה ירד ונעשה נמוך מריכוז המומסים בנוזל הבין־תאי.</a:t>
            </a:r>
          </a:p>
        </p:txBody>
      </p:sp>
      <p:sp>
        <p:nvSpPr>
          <p:cNvPr id="8" name="TextBox 7"/>
          <p:cNvSpPr txBox="1"/>
          <p:nvPr/>
        </p:nvSpPr>
        <p:spPr>
          <a:xfrm>
            <a:off x="468313" y="490538"/>
            <a:ext cx="8069262"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5:</a:t>
            </a:r>
          </a:p>
          <a:p>
            <a:pPr fontAlgn="auto">
              <a:spcBef>
                <a:spcPts val="0"/>
              </a:spcBef>
              <a:spcAft>
                <a:spcPts val="0"/>
              </a:spcAft>
              <a:defRPr/>
            </a:pPr>
            <a:r>
              <a:rPr lang="he-IL" kern="0" dirty="0">
                <a:solidFill>
                  <a:srgbClr val="1F497D"/>
                </a:solidFill>
              </a:rPr>
              <a:t>הילד המופיע בתמונה סובל מתת־תזונה, המתבטאת, בין היתר, בירידה בריכוז החלבונים בדם. בעקבותיה עברו מים מכלי הדם אל הנוזל הבין־תאי, דבר המתבטא בהתנפחות הבטן. תופעה זו נקראת בצקת. תת־תזונה גורמת לעוד בעיות קשות שלא נדון בהם בשאלה זו.</a:t>
            </a:r>
          </a:p>
          <a:p>
            <a:pPr fontAlgn="auto">
              <a:spcBef>
                <a:spcPts val="0"/>
              </a:spcBef>
              <a:spcAft>
                <a:spcPts val="0"/>
              </a:spcAft>
              <a:defRPr/>
            </a:pPr>
            <a:r>
              <a:rPr lang="he-IL" kern="0" dirty="0">
                <a:solidFill>
                  <a:srgbClr val="1F497D"/>
                </a:solidFill>
              </a:rPr>
              <a:t>א. הסבירו מדוע תת־תזונה גרמה לירידת ריכוז החלבונים בדם?</a:t>
            </a:r>
          </a:p>
          <a:p>
            <a:pPr fontAlgn="auto">
              <a:spcBef>
                <a:spcPts val="0"/>
              </a:spcBef>
              <a:spcAft>
                <a:spcPts val="0"/>
              </a:spcAft>
              <a:defRPr/>
            </a:pPr>
            <a:r>
              <a:rPr lang="he-IL" kern="0" dirty="0">
                <a:solidFill>
                  <a:srgbClr val="1F497D"/>
                </a:solidFill>
              </a:rPr>
              <a:t>ב. באיזה תהליך עברו המים מכלי הדם אל הנוזל הבין־תאי? הסבירו.</a:t>
            </a:r>
          </a:p>
        </p:txBody>
      </p:sp>
      <p:sp>
        <p:nvSpPr>
          <p:cNvPr id="9"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7559B0F-4F0C-42A8-BCFB-67E179F6B60C}" type="slidenum">
              <a:rPr lang="he-IL" sz="1200" smtClean="0">
                <a:solidFill>
                  <a:schemeClr val="bg1">
                    <a:lumMod val="65000"/>
                  </a:schemeClr>
                </a:solidFill>
              </a:rPr>
              <a:pPr fontAlgn="base">
                <a:spcBef>
                  <a:spcPct val="0"/>
                </a:spcBef>
                <a:spcAft>
                  <a:spcPct val="0"/>
                </a:spcAft>
                <a:defRPr/>
              </a:pPr>
              <a:t>17</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סיכום: חלבונים</a:t>
            </a:r>
            <a:endParaRPr lang="he-IL" sz="1800" dirty="0" smtClean="0"/>
          </a:p>
        </p:txBody>
      </p:sp>
      <p:sp>
        <p:nvSpPr>
          <p:cNvPr id="20" name="Rectangle 13"/>
          <p:cNvSpPr/>
          <p:nvPr/>
        </p:nvSpPr>
        <p:spPr>
          <a:xfrm>
            <a:off x="357188" y="622300"/>
            <a:ext cx="8089900" cy="56864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69875" indent="-269875">
              <a:lnSpc>
                <a:spcPct val="150000"/>
              </a:lnSpc>
              <a:buFontTx/>
              <a:buBlip>
                <a:blip r:embed="rId3"/>
              </a:buBlip>
              <a:tabLst>
                <a:tab pos="269875" algn="l"/>
              </a:tabLst>
              <a:defRPr/>
            </a:pPr>
            <a:r>
              <a:rPr lang="he-IL" dirty="0">
                <a:solidFill>
                  <a:schemeClr val="tx1"/>
                </a:solidFill>
              </a:rPr>
              <a:t>מולקולות החלבונים מורכבות משרשראות של חומצות אמיניות. מולקולות החלבונים נבדלות אלו מאלו בסדר החומצות האמיניות ובמספרן. </a:t>
            </a:r>
          </a:p>
          <a:p>
            <a:pPr>
              <a:lnSpc>
                <a:spcPct val="150000"/>
              </a:lnSpc>
              <a:defRPr/>
            </a:pPr>
            <a:endParaRPr lang="he-IL" dirty="0">
              <a:solidFill>
                <a:schemeClr val="tx1"/>
              </a:solidFill>
            </a:endParaRPr>
          </a:p>
          <a:p>
            <a:pPr>
              <a:lnSpc>
                <a:spcPct val="150000"/>
              </a:lnSpc>
              <a:buFontTx/>
              <a:buBlip>
                <a:blip r:embed="rId3"/>
              </a:buBlip>
              <a:defRPr/>
            </a:pPr>
            <a:r>
              <a:rPr lang="he-IL" dirty="0">
                <a:solidFill>
                  <a:schemeClr val="tx1"/>
                </a:solidFill>
              </a:rPr>
              <a:t> בטבע יש עשרים סוגים של חומצות אמיניות.</a:t>
            </a:r>
          </a:p>
          <a:p>
            <a:pPr>
              <a:lnSpc>
                <a:spcPct val="150000"/>
              </a:lnSpc>
              <a:buFontTx/>
              <a:buBlip>
                <a:blip r:embed="rId3"/>
              </a:buBlip>
              <a:defRPr/>
            </a:pPr>
            <a:endParaRPr lang="he-IL" dirty="0">
              <a:solidFill>
                <a:schemeClr val="tx1"/>
              </a:solidFill>
            </a:endParaRPr>
          </a:p>
          <a:p>
            <a:pPr>
              <a:lnSpc>
                <a:spcPct val="150000"/>
              </a:lnSpc>
              <a:buFontTx/>
              <a:buBlip>
                <a:blip r:embed="rId3"/>
              </a:buBlip>
              <a:defRPr/>
            </a:pPr>
            <a:r>
              <a:rPr lang="he-IL" dirty="0">
                <a:solidFill>
                  <a:schemeClr val="tx1"/>
                </a:solidFill>
              </a:rPr>
              <a:t> יש בתאים שני סוגי חלבונים:</a:t>
            </a:r>
          </a:p>
          <a:p>
            <a:pPr>
              <a:lnSpc>
                <a:spcPct val="150000"/>
              </a:lnSpc>
              <a:defRPr/>
            </a:pPr>
            <a:r>
              <a:rPr lang="he-IL" dirty="0">
                <a:solidFill>
                  <a:schemeClr val="tx1"/>
                </a:solidFill>
              </a:rPr>
              <a:t>  </a:t>
            </a:r>
            <a:r>
              <a:rPr lang="he-IL" u="sng" dirty="0">
                <a:solidFill>
                  <a:schemeClr val="tx1"/>
                </a:solidFill>
              </a:rPr>
              <a:t>חלבונים תפקודיים</a:t>
            </a:r>
            <a:r>
              <a:rPr lang="he-IL" dirty="0">
                <a:solidFill>
                  <a:schemeClr val="tx1"/>
                </a:solidFill>
              </a:rPr>
              <a:t> כגון אנזימים וחלבוני העברה בקרום.</a:t>
            </a:r>
          </a:p>
          <a:p>
            <a:pPr>
              <a:lnSpc>
                <a:spcPct val="150000"/>
              </a:lnSpc>
              <a:defRPr/>
            </a:pPr>
            <a:r>
              <a:rPr lang="he-IL" dirty="0">
                <a:solidFill>
                  <a:schemeClr val="tx1"/>
                </a:solidFill>
              </a:rPr>
              <a:t>  </a:t>
            </a:r>
            <a:r>
              <a:rPr lang="he-IL" u="sng" dirty="0">
                <a:solidFill>
                  <a:schemeClr val="tx1"/>
                </a:solidFill>
              </a:rPr>
              <a:t>חלבונים מבניים</a:t>
            </a:r>
            <a:r>
              <a:rPr lang="he-IL" dirty="0">
                <a:solidFill>
                  <a:schemeClr val="tx1"/>
                </a:solidFill>
              </a:rPr>
              <a:t> – החלבונים הם המרכיב האורגני העיקרי בתאי האדם (ושאר בעלי </a:t>
            </a:r>
          </a:p>
          <a:p>
            <a:pPr>
              <a:lnSpc>
                <a:spcPct val="150000"/>
              </a:lnSpc>
              <a:defRPr/>
            </a:pPr>
            <a:r>
              <a:rPr lang="he-IL" dirty="0">
                <a:solidFill>
                  <a:schemeClr val="tx1"/>
                </a:solidFill>
              </a:rPr>
              <a:t>  החיים), והם נחוצים לתהליך בניית התאים וחלוקתם.</a:t>
            </a:r>
          </a:p>
          <a:p>
            <a:pPr>
              <a:lnSpc>
                <a:spcPct val="150000"/>
              </a:lnSpc>
              <a:defRPr/>
            </a:pPr>
            <a:endParaRPr lang="he-IL" dirty="0">
              <a:solidFill>
                <a:schemeClr val="tx1"/>
              </a:solidFill>
            </a:endParaRPr>
          </a:p>
          <a:p>
            <a:pPr>
              <a:lnSpc>
                <a:spcPct val="150000"/>
              </a:lnSpc>
              <a:buFontTx/>
              <a:buBlip>
                <a:blip r:embed="rId3"/>
              </a:buBlip>
              <a:defRPr/>
            </a:pPr>
            <a:r>
              <a:rPr lang="he-IL" dirty="0">
                <a:solidFill>
                  <a:schemeClr val="tx1"/>
                </a:solidFill>
              </a:rPr>
              <a:t> לכל מולקולת חלבון מבנה מרחבי ייחודי. למבנה המרחבי יש חשיבות רבה בפעילות </a:t>
            </a:r>
          </a:p>
          <a:p>
            <a:pPr>
              <a:lnSpc>
                <a:spcPct val="150000"/>
              </a:lnSpc>
              <a:defRPr/>
            </a:pPr>
            <a:r>
              <a:rPr lang="he-IL" dirty="0">
                <a:solidFill>
                  <a:schemeClr val="tx1"/>
                </a:solidFill>
              </a:rPr>
              <a:t>  החלבון. שינויים במבנה המרחבי של החלבון בהשפעת גורמים חיצוניים כגון טמפרטורה,</a:t>
            </a:r>
          </a:p>
          <a:p>
            <a:pPr>
              <a:lnSpc>
                <a:spcPct val="150000"/>
              </a:lnSpc>
              <a:defRPr/>
            </a:pPr>
            <a:r>
              <a:rPr lang="he-IL" dirty="0">
                <a:solidFill>
                  <a:schemeClr val="tx1"/>
                </a:solidFill>
              </a:rPr>
              <a:t>  או גורמים תורשתיים עלול לגרום לליקויים חמורים בפעילותו.</a:t>
            </a:r>
          </a:p>
          <a:p>
            <a:pPr>
              <a:lnSpc>
                <a:spcPct val="150000"/>
              </a:lnSpc>
              <a:defRPr/>
            </a:pPr>
            <a:endParaRPr lang="he-IL" dirty="0">
              <a:solidFill>
                <a:schemeClr val="tx1"/>
              </a:solidFill>
            </a:endParaRPr>
          </a:p>
        </p:txBody>
      </p:sp>
      <p:sp>
        <p:nvSpPr>
          <p:cNvPr id="8" name="Slide Number Placeholder 8"/>
          <p:cNvSpPr>
            <a:spLocks noGrp="1"/>
          </p:cNvSpPr>
          <p:nvPr>
            <p:ph type="sldNum" sz="quarter" idx="12"/>
          </p:nvPr>
        </p:nvSpPr>
        <p:spPr bwMode="auto">
          <a:xfrm>
            <a:off x="428625" y="656431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53CE3CF-C0C1-45F4-9616-50327001D814}" type="slidenum">
              <a:rPr lang="he-IL" sz="1200" smtClean="0">
                <a:solidFill>
                  <a:prstClr val="white">
                    <a:lumMod val="75000"/>
                  </a:prstClr>
                </a:solidFill>
              </a:rPr>
              <a:pPr fontAlgn="base">
                <a:spcBef>
                  <a:spcPct val="0"/>
                </a:spcBef>
                <a:spcAft>
                  <a:spcPct val="0"/>
                </a:spcAft>
                <a:defRPr/>
              </a:pPr>
              <a:t>18</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סיכום: חלבונים – היבטים תזונתיים</a:t>
            </a:r>
            <a:endParaRPr lang="he-IL" sz="1800" dirty="0" smtClean="0"/>
          </a:p>
        </p:txBody>
      </p:sp>
      <p:sp>
        <p:nvSpPr>
          <p:cNvPr id="20" name="Rectangle 13"/>
          <p:cNvSpPr/>
          <p:nvPr/>
        </p:nvSpPr>
        <p:spPr>
          <a:xfrm>
            <a:off x="357188" y="622300"/>
            <a:ext cx="8089900" cy="53276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3"/>
              </a:buBlip>
              <a:defRPr/>
            </a:pPr>
            <a:r>
              <a:rPr lang="he-IL" dirty="0">
                <a:solidFill>
                  <a:prstClr val="black"/>
                </a:solidFill>
              </a:rPr>
              <a:t> החלבונים הם המרכיב האורגני העיקרי בתאי בעלי חיים, ולכן מזון מן החי (בשר, דגים, </a:t>
            </a:r>
          </a:p>
          <a:p>
            <a:pPr>
              <a:lnSpc>
                <a:spcPct val="150000"/>
              </a:lnSpc>
              <a:defRPr/>
            </a:pPr>
            <a:r>
              <a:rPr lang="he-IL" dirty="0">
                <a:solidFill>
                  <a:prstClr val="black"/>
                </a:solidFill>
              </a:rPr>
              <a:t>  ביצים, חלב), הוא מקור טוב לחלבונים.</a:t>
            </a:r>
          </a:p>
          <a:p>
            <a:pPr>
              <a:lnSpc>
                <a:spcPct val="150000"/>
              </a:lnSpc>
              <a:defRPr/>
            </a:pPr>
            <a:endParaRPr lang="he-IL" dirty="0">
              <a:solidFill>
                <a:schemeClr val="tx1"/>
              </a:solidFill>
            </a:endParaRPr>
          </a:p>
          <a:p>
            <a:pPr marL="177800" indent="-177800">
              <a:lnSpc>
                <a:spcPct val="150000"/>
              </a:lnSpc>
              <a:buFontTx/>
              <a:buBlip>
                <a:blip r:embed="rId3"/>
              </a:buBlip>
              <a:defRPr/>
            </a:pPr>
            <a:r>
              <a:rPr lang="he-IL" dirty="0">
                <a:solidFill>
                  <a:schemeClr val="tx1"/>
                </a:solidFill>
              </a:rPr>
              <a:t>האדם תלוי באספקת חלבון מן הצומח בתור מקור לחומצות אמיניות. הגוף אינו יכול לייצר שמונה מן החומצות האמיניות, ולכן הן נקראות חומצות אמיניות חיוניות. לכן, יש לגוון את מקורות החלבון הניתן במזון כדי שהגוף יקבל את הרכב החומצות האמיניות הדרוש לו.</a:t>
            </a:r>
          </a:p>
          <a:p>
            <a:pPr>
              <a:lnSpc>
                <a:spcPct val="150000"/>
              </a:lnSpc>
              <a:buFontTx/>
              <a:buBlip>
                <a:blip r:embed="rId3"/>
              </a:buBlip>
              <a:defRPr/>
            </a:pPr>
            <a:endParaRPr lang="he-IL" dirty="0">
              <a:solidFill>
                <a:schemeClr val="tx1"/>
              </a:solidFill>
            </a:endParaRPr>
          </a:p>
          <a:p>
            <a:pPr>
              <a:lnSpc>
                <a:spcPct val="150000"/>
              </a:lnSpc>
              <a:buFontTx/>
              <a:buBlip>
                <a:blip r:embed="rId3"/>
              </a:buBlip>
              <a:defRPr/>
            </a:pPr>
            <a:r>
              <a:rPr lang="he-IL" dirty="0">
                <a:solidFill>
                  <a:schemeClr val="tx1"/>
                </a:solidFill>
              </a:rPr>
              <a:t> החלבונים מתפרקים במערכת העיכול</a:t>
            </a:r>
            <a:r>
              <a:rPr lang="he-IL" dirty="0">
                <a:solidFill>
                  <a:prstClr val="black"/>
                </a:solidFill>
              </a:rPr>
              <a:t>, נספגים לדם, ודרכו מועברים לתאים. בתאים הם </a:t>
            </a:r>
          </a:p>
          <a:p>
            <a:pPr>
              <a:lnSpc>
                <a:spcPct val="150000"/>
              </a:lnSpc>
              <a:defRPr/>
            </a:pPr>
            <a:r>
              <a:rPr lang="he-IL" dirty="0">
                <a:solidFill>
                  <a:prstClr val="black"/>
                </a:solidFill>
              </a:rPr>
              <a:t>   משמשים חומר מוצא לבניית חומרים מבניים ותפקודיים. </a:t>
            </a:r>
          </a:p>
          <a:p>
            <a:pPr>
              <a:lnSpc>
                <a:spcPct val="150000"/>
              </a:lnSpc>
              <a:defRPr/>
            </a:pPr>
            <a:endParaRPr lang="he-IL" dirty="0">
              <a:solidFill>
                <a:prstClr val="black"/>
              </a:solidFill>
            </a:endParaRPr>
          </a:p>
          <a:p>
            <a:pPr>
              <a:lnSpc>
                <a:spcPct val="150000"/>
              </a:lnSpc>
              <a:buFontTx/>
              <a:buBlip>
                <a:blip r:embed="rId3"/>
              </a:buBlip>
              <a:defRPr/>
            </a:pPr>
            <a:r>
              <a:rPr lang="he-IL" dirty="0">
                <a:solidFill>
                  <a:prstClr val="black"/>
                </a:solidFill>
              </a:rPr>
              <a:t> מחסור בחלבונים במזון עקב תת־תזונה, או מזון בלתי מגוון, עלול לגרום לפגיעה בתהליך </a:t>
            </a:r>
          </a:p>
          <a:p>
            <a:pPr>
              <a:lnSpc>
                <a:spcPct val="150000"/>
              </a:lnSpc>
              <a:defRPr/>
            </a:pPr>
            <a:r>
              <a:rPr lang="he-IL" dirty="0">
                <a:solidFill>
                  <a:prstClr val="black"/>
                </a:solidFill>
              </a:rPr>
              <a:t>  בניית התאים ובתפקודם. פגיעה זו עלולה להתבטא במחלות קשות.</a:t>
            </a:r>
          </a:p>
          <a:p>
            <a:pPr>
              <a:lnSpc>
                <a:spcPct val="150000"/>
              </a:lnSpc>
              <a:defRPr/>
            </a:pPr>
            <a:endParaRPr lang="he-IL" dirty="0">
              <a:solidFill>
                <a:prstClr val="black"/>
              </a:solidFill>
            </a:endParaRPr>
          </a:p>
        </p:txBody>
      </p:sp>
      <p:sp>
        <p:nvSpPr>
          <p:cNvPr id="8" name="Slide Number Placeholder 8"/>
          <p:cNvSpPr>
            <a:spLocks noGrp="1"/>
          </p:cNvSpPr>
          <p:nvPr>
            <p:ph type="sldNum" sz="quarter" idx="12"/>
          </p:nvPr>
        </p:nvSpPr>
        <p:spPr bwMode="auto">
          <a:xfrm>
            <a:off x="428625" y="656431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8EFF94D-0160-4B3D-B4BB-304F5DBFE46B}" type="slidenum">
              <a:rPr lang="he-IL" sz="1200" smtClean="0">
                <a:solidFill>
                  <a:prstClr val="white">
                    <a:lumMod val="75000"/>
                  </a:prstClr>
                </a:solidFill>
              </a:rPr>
              <a:pPr fontAlgn="base">
                <a:spcBef>
                  <a:spcPct val="0"/>
                </a:spcBef>
                <a:spcAft>
                  <a:spcPct val="0"/>
                </a:spcAft>
                <a:defRPr/>
              </a:pPr>
              <a:t>19</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4213" y="692150"/>
            <a:ext cx="8105775" cy="5024438"/>
          </a:xfrm>
          <a:prstGeom prst="rect">
            <a:avLst/>
          </a:prstGeom>
          <a:noFill/>
          <a:ln w="22225">
            <a:noFill/>
          </a:ln>
          <a:effectLst>
            <a:outerShdw sx="101000" sy="101000" algn="ctr" rotWithShape="0">
              <a:sysClr val="window" lastClr="FFFFFF">
                <a:lumMod val="75000"/>
              </a:sysClr>
            </a:outerShdw>
          </a:effectLst>
        </p:spPr>
        <p:txBody>
          <a:bodyPr/>
          <a:lstStyle/>
          <a:p>
            <a:pPr algn="just" fontAlgn="auto">
              <a:spcBef>
                <a:spcPts val="0"/>
              </a:spcBef>
              <a:spcAft>
                <a:spcPts val="0"/>
              </a:spcAft>
              <a:defRPr/>
            </a:pPr>
            <a:r>
              <a:rPr lang="he-IL" kern="0" dirty="0">
                <a:solidFill>
                  <a:prstClr val="black"/>
                </a:solidFill>
              </a:rPr>
              <a:t>החלבונים </a:t>
            </a:r>
            <a:r>
              <a:rPr lang="he-IL" kern="0" dirty="0"/>
              <a:t>מצויים בכל תא של בעל חיים או צמח, ומקצתם (האנזימים) משתתפים </a:t>
            </a:r>
          </a:p>
          <a:p>
            <a:pPr algn="just" fontAlgn="auto">
              <a:spcBef>
                <a:spcPts val="0"/>
              </a:spcBef>
              <a:spcAft>
                <a:spcPts val="0"/>
              </a:spcAft>
              <a:defRPr/>
            </a:pPr>
            <a:r>
              <a:rPr lang="he-IL" kern="0" dirty="0"/>
              <a:t>בכל הפעולות הכימיות המתרחשות בגוף, והם בעלי חשיבות מרכזית ביותר בתפקוד הגוף.</a:t>
            </a:r>
          </a:p>
          <a:p>
            <a:pPr algn="just" fontAlgn="auto">
              <a:spcBef>
                <a:spcPts val="0"/>
              </a:spcBef>
              <a:spcAft>
                <a:spcPts val="0"/>
              </a:spcAft>
              <a:defRPr/>
            </a:pPr>
            <a:r>
              <a:rPr lang="he-IL" kern="0" dirty="0"/>
              <a:t>אצל בעלי חיים, החלבונים הם המרכיב העיקרי של התאים. הם מהווים כ־50% </a:t>
            </a:r>
          </a:p>
          <a:p>
            <a:pPr algn="just" fontAlgn="auto">
              <a:spcBef>
                <a:spcPts val="0"/>
              </a:spcBef>
              <a:spcAft>
                <a:spcPts val="0"/>
              </a:spcAft>
              <a:defRPr/>
            </a:pPr>
            <a:r>
              <a:rPr lang="he-IL" kern="0" dirty="0"/>
              <a:t>מכלל החומרים בגוף (בלא המים).</a:t>
            </a:r>
          </a:p>
        </p:txBody>
      </p:sp>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649DD64-9A29-436A-9CEB-FBF86D8919E2}" type="slidenum">
              <a:rPr lang="he-IL" sz="1200" smtClean="0">
                <a:solidFill>
                  <a:schemeClr val="bg1">
                    <a:lumMod val="65000"/>
                  </a:schemeClr>
                </a:solidFill>
              </a:rPr>
              <a:pPr fontAlgn="base">
                <a:spcBef>
                  <a:spcPct val="0"/>
                </a:spcBef>
                <a:spcAft>
                  <a:spcPct val="0"/>
                </a:spcAft>
                <a:defRPr/>
              </a:pPr>
              <a:t>2</a:t>
            </a:fld>
            <a:endParaRPr lang="he-IL" sz="1200" dirty="0" smtClean="0">
              <a:solidFill>
                <a:schemeClr val="bg1">
                  <a:lumMod val="65000"/>
                </a:schemeClr>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תפקיד החלבונים</a:t>
            </a:r>
            <a:endParaRPr lang="he-IL" sz="1800" dirty="0" smtClean="0"/>
          </a:p>
        </p:txBody>
      </p:sp>
      <p:pic>
        <p:nvPicPr>
          <p:cNvPr id="440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2286000"/>
            <a:ext cx="38227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280150" y="3557588"/>
            <a:ext cx="1806575" cy="5191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dirty="0">
                <a:solidFill>
                  <a:prstClr val="black"/>
                </a:solidFill>
                <a:latin typeface="Arial"/>
                <a:cs typeface="Arial"/>
              </a:rPr>
              <a:t>חומצה אמינית</a:t>
            </a:r>
          </a:p>
        </p:txBody>
      </p:sp>
      <p:cxnSp>
        <p:nvCxnSpPr>
          <p:cNvPr id="3" name="מחבר חץ ישר 2"/>
          <p:cNvCxnSpPr/>
          <p:nvPr/>
        </p:nvCxnSpPr>
        <p:spPr>
          <a:xfrm flipH="1">
            <a:off x="5813425" y="3806825"/>
            <a:ext cx="78581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0063" y="4500563"/>
            <a:ext cx="8215312" cy="2357437"/>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u="sng" dirty="0">
              <a:solidFill>
                <a:prstClr val="black"/>
              </a:solidFill>
              <a:latin typeface="Arial"/>
              <a:cs typeface="Arial"/>
            </a:endParaRPr>
          </a:p>
          <a:p>
            <a:pPr fontAlgn="auto">
              <a:spcBef>
                <a:spcPts val="0"/>
              </a:spcBef>
              <a:spcAft>
                <a:spcPts val="0"/>
              </a:spcAft>
              <a:defRPr/>
            </a:pPr>
            <a:r>
              <a:rPr lang="he-IL" u="sng" dirty="0">
                <a:solidFill>
                  <a:prstClr val="black"/>
                </a:solidFill>
                <a:latin typeface="Arial"/>
                <a:cs typeface="Arial"/>
              </a:rPr>
              <a:t>בתאים יש שני סוגים של חלבונים</a:t>
            </a:r>
            <a:r>
              <a:rPr lang="he-IL" dirty="0">
                <a:solidFill>
                  <a:prstClr val="black"/>
                </a:solidFill>
                <a:latin typeface="Arial"/>
                <a:cs typeface="Arial"/>
              </a:rPr>
              <a:t>:</a:t>
            </a:r>
          </a:p>
          <a:p>
            <a:pPr fontAlgn="auto">
              <a:spcBef>
                <a:spcPts val="0"/>
              </a:spcBef>
              <a:spcAft>
                <a:spcPts val="0"/>
              </a:spcAft>
              <a:defRPr/>
            </a:pPr>
            <a:r>
              <a:rPr lang="he-IL" dirty="0">
                <a:solidFill>
                  <a:srgbClr val="FF6600"/>
                </a:solidFill>
                <a:latin typeface="Arial"/>
                <a:cs typeface="Arial"/>
              </a:rPr>
              <a:t>חלבוניים תִּפקודיים</a:t>
            </a:r>
            <a:r>
              <a:rPr lang="he-IL" dirty="0">
                <a:solidFill>
                  <a:prstClr val="black"/>
                </a:solidFill>
                <a:latin typeface="Arial"/>
                <a:cs typeface="Arial"/>
              </a:rPr>
              <a:t>: חלבונים המשתתפים בתהליכים שונים המתרחשים בתא. </a:t>
            </a:r>
          </a:p>
          <a:p>
            <a:pPr fontAlgn="auto">
              <a:spcBef>
                <a:spcPts val="0"/>
              </a:spcBef>
              <a:spcAft>
                <a:spcPts val="0"/>
              </a:spcAft>
              <a:defRPr/>
            </a:pPr>
            <a:r>
              <a:rPr lang="he-IL" dirty="0">
                <a:solidFill>
                  <a:prstClr val="black"/>
                </a:solidFill>
                <a:latin typeface="Arial"/>
                <a:cs typeface="Arial"/>
              </a:rPr>
              <a:t>כאלה הם: האנזימים, חלבוני ההעברה בקרום (תעלות נשאים ומשאבות), קולטנים בקרום התא, נוגדנים, המוגלובין בתאי הדם האדומים ועוד.</a:t>
            </a:r>
          </a:p>
          <a:p>
            <a:pPr fontAlgn="auto">
              <a:spcBef>
                <a:spcPts val="0"/>
              </a:spcBef>
              <a:spcAft>
                <a:spcPts val="0"/>
              </a:spcAft>
              <a:defRPr/>
            </a:pPr>
            <a:r>
              <a:rPr lang="he-IL" dirty="0">
                <a:solidFill>
                  <a:srgbClr val="FF6600"/>
                </a:solidFill>
                <a:latin typeface="Arial"/>
                <a:cs typeface="Arial"/>
              </a:rPr>
              <a:t>חלבונים מבניים</a:t>
            </a:r>
            <a:r>
              <a:rPr lang="he-IL" dirty="0">
                <a:solidFill>
                  <a:prstClr val="black"/>
                </a:solidFill>
                <a:latin typeface="Arial"/>
                <a:cs typeface="Arial"/>
              </a:rPr>
              <a:t>: חלבונים הבונים </a:t>
            </a:r>
            <a:r>
              <a:rPr lang="he-IL" dirty="0">
                <a:latin typeface="Arial"/>
                <a:cs typeface="Arial"/>
              </a:rPr>
              <a:t>(יחד עם חומרים אחרים) את אברוני התא וחלקיו השונים.</a:t>
            </a:r>
          </a:p>
          <a:p>
            <a:pPr fontAlgn="auto">
              <a:spcBef>
                <a:spcPts val="0"/>
              </a:spcBef>
              <a:spcAft>
                <a:spcPts val="0"/>
              </a:spcAft>
              <a:defRPr/>
            </a:pPr>
            <a:endParaRPr lang="he-IL"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03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1014413" y="71438"/>
            <a:ext cx="7772400" cy="441325"/>
          </a:xfrm>
        </p:spPr>
        <p:txBody>
          <a:bodyPr/>
          <a:lstStyle/>
          <a:p>
            <a:pPr fontAlgn="auto">
              <a:defRPr/>
            </a:pPr>
            <a:r>
              <a:rPr lang="he-IL" sz="1800" b="1" dirty="0" smtClean="0">
                <a:solidFill>
                  <a:srgbClr val="FF6600"/>
                </a:solidFill>
                <a:ea typeface="+mn-ea"/>
              </a:rPr>
              <a:t>ליפידים (שומנים)</a:t>
            </a:r>
            <a:endParaRPr lang="he-IL" sz="1800" dirty="0" smtClean="0"/>
          </a:p>
        </p:txBody>
      </p:sp>
      <p:sp>
        <p:nvSpPr>
          <p:cNvPr id="9" name="TextBox 8"/>
          <p:cNvSpPr txBox="1"/>
          <p:nvPr/>
        </p:nvSpPr>
        <p:spPr>
          <a:xfrm>
            <a:off x="460375" y="496888"/>
            <a:ext cx="8389938" cy="223837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הליפידים (הנקראים בשפת היום־יום שומנים) כוללים כמה קבוצות של חומרים, שהמשותף להם: הם אינם מסיסים במים אלא הידרופוביים (="פוחדים ממים").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u="sng" kern="0" dirty="0">
                <a:solidFill>
                  <a:prstClr val="black"/>
                </a:solidFill>
              </a:rPr>
              <a:t>סוגי הליפידים שנדון בהם</a:t>
            </a:r>
            <a:r>
              <a:rPr lang="he-IL" kern="0" dirty="0">
                <a:solidFill>
                  <a:prstClr val="black"/>
                </a:solidFill>
              </a:rPr>
              <a:t>:</a:t>
            </a:r>
          </a:p>
          <a:p>
            <a:pPr marL="285750" indent="-285750" fontAlgn="auto">
              <a:spcBef>
                <a:spcPts val="0"/>
              </a:spcBef>
              <a:spcAft>
                <a:spcPts val="0"/>
              </a:spcAft>
              <a:buFont typeface="Wingdings" pitchFamily="2" charset="2"/>
              <a:buChar char="§"/>
              <a:defRPr/>
            </a:pPr>
            <a:r>
              <a:rPr lang="he-IL" b="1" kern="0" dirty="0">
                <a:solidFill>
                  <a:schemeClr val="accent3"/>
                </a:solidFill>
              </a:rPr>
              <a:t>טריגליצרידים</a:t>
            </a:r>
            <a:r>
              <a:rPr lang="he-IL" kern="0" dirty="0">
                <a:solidFill>
                  <a:prstClr val="black"/>
                </a:solidFill>
              </a:rPr>
              <a:t> - הם הקבוצה הגדולה ביותר של הליפידים.</a:t>
            </a:r>
          </a:p>
          <a:p>
            <a:pPr marL="285750" indent="-285750" fontAlgn="auto">
              <a:spcBef>
                <a:spcPts val="0"/>
              </a:spcBef>
              <a:spcAft>
                <a:spcPts val="0"/>
              </a:spcAft>
              <a:buFont typeface="Wingdings" pitchFamily="2" charset="2"/>
              <a:buChar char="§"/>
              <a:defRPr/>
            </a:pPr>
            <a:endParaRPr lang="he-IL" kern="0" dirty="0">
              <a:solidFill>
                <a:prstClr val="black"/>
              </a:solidFill>
            </a:endParaRPr>
          </a:p>
          <a:p>
            <a:pPr marL="285750" indent="-285750" fontAlgn="auto">
              <a:spcBef>
                <a:spcPts val="0"/>
              </a:spcBef>
              <a:spcAft>
                <a:spcPts val="0"/>
              </a:spcAft>
              <a:buFont typeface="Wingdings" pitchFamily="2" charset="2"/>
              <a:buChar char="§"/>
              <a:defRPr/>
            </a:pPr>
            <a:r>
              <a:rPr lang="he-IL" b="1" kern="0" dirty="0">
                <a:solidFill>
                  <a:schemeClr val="accent3"/>
                </a:solidFill>
              </a:rPr>
              <a:t>פוספוליפידים</a:t>
            </a:r>
            <a:r>
              <a:rPr lang="he-IL" kern="0" dirty="0">
                <a:solidFill>
                  <a:prstClr val="black"/>
                </a:solidFill>
              </a:rPr>
              <a:t> - הם המרכיב המרכזי של קרומי התאים.</a:t>
            </a:r>
          </a:p>
          <a:p>
            <a:pPr marL="285750" indent="-285750" fontAlgn="auto">
              <a:spcBef>
                <a:spcPts val="0"/>
              </a:spcBef>
              <a:spcAft>
                <a:spcPts val="0"/>
              </a:spcAft>
              <a:buFont typeface="Wingdings" pitchFamily="2" charset="2"/>
              <a:buChar char="§"/>
              <a:defRPr/>
            </a:pPr>
            <a:endParaRPr lang="he-IL" kern="0" dirty="0">
              <a:solidFill>
                <a:prstClr val="black"/>
              </a:solidFill>
            </a:endParaRPr>
          </a:p>
          <a:p>
            <a:pPr marL="285750" indent="-285750" fontAlgn="auto">
              <a:spcBef>
                <a:spcPts val="0"/>
              </a:spcBef>
              <a:spcAft>
                <a:spcPts val="0"/>
              </a:spcAft>
              <a:buFont typeface="Wingdings" pitchFamily="2" charset="2"/>
              <a:buChar char="§"/>
              <a:defRPr/>
            </a:pPr>
            <a:r>
              <a:rPr lang="he-IL" b="1" kern="0" dirty="0">
                <a:solidFill>
                  <a:schemeClr val="accent3"/>
                </a:solidFill>
              </a:rPr>
              <a:t>כולסטרול</a:t>
            </a:r>
            <a:r>
              <a:rPr lang="he-IL" kern="0" dirty="0">
                <a:solidFill>
                  <a:prstClr val="black"/>
                </a:solidFill>
              </a:rPr>
              <a:t> - השייך לקבוצת הסטרואידים. הכולסטרול </a:t>
            </a:r>
            <a:r>
              <a:rPr lang="he-IL" kern="0" dirty="0"/>
              <a:t>הוא </a:t>
            </a:r>
            <a:r>
              <a:rPr lang="he-IL" kern="0" dirty="0">
                <a:solidFill>
                  <a:prstClr val="black"/>
                </a:solidFill>
              </a:rPr>
              <a:t>מרכיב חיוני בקרומי התאים, </a:t>
            </a:r>
            <a:r>
              <a:rPr lang="he-IL" kern="0" dirty="0" smtClean="0">
                <a:solidFill>
                  <a:prstClr val="black"/>
                </a:solidFill>
              </a:rPr>
              <a:t>  </a:t>
            </a:r>
          </a:p>
          <a:p>
            <a:pPr fontAlgn="auto">
              <a:spcBef>
                <a:spcPts val="0"/>
              </a:spcBef>
              <a:spcAft>
                <a:spcPts val="0"/>
              </a:spcAft>
              <a:defRPr/>
            </a:pPr>
            <a:r>
              <a:rPr lang="he-IL" kern="0" dirty="0" smtClean="0">
                <a:solidFill>
                  <a:prstClr val="black"/>
                </a:solidFill>
              </a:rPr>
              <a:t>                     ואולם </a:t>
            </a:r>
            <a:r>
              <a:rPr lang="he-IL" kern="0" dirty="0">
                <a:solidFill>
                  <a:prstClr val="black"/>
                </a:solidFill>
              </a:rPr>
              <a:t>עודף כולסטרול עלול לגרום לטרשת עורקים.</a:t>
            </a:r>
          </a:p>
        </p:txBody>
      </p:sp>
      <p:grpSp>
        <p:nvGrpSpPr>
          <p:cNvPr id="62469" name="קבוצה 1"/>
          <p:cNvGrpSpPr>
            <a:grpSpLocks/>
          </p:cNvGrpSpPr>
          <p:nvPr/>
        </p:nvGrpSpPr>
        <p:grpSpPr bwMode="auto">
          <a:xfrm>
            <a:off x="3635375" y="4176713"/>
            <a:ext cx="2671763" cy="1914525"/>
            <a:chOff x="3635896" y="4176778"/>
            <a:chExt cx="2671335" cy="1914634"/>
          </a:xfrm>
        </p:grpSpPr>
        <p:pic>
          <p:nvPicPr>
            <p:cNvPr id="624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176778"/>
              <a:ext cx="1255290" cy="191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156" y="5034136"/>
              <a:ext cx="13620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2AC0479-12C8-40D9-A202-5DB4147BA1DF}" type="slidenum">
              <a:rPr lang="he-IL" sz="1200" smtClean="0">
                <a:solidFill>
                  <a:schemeClr val="bg1">
                    <a:lumMod val="65000"/>
                  </a:schemeClr>
                </a:solidFill>
              </a:rPr>
              <a:pPr fontAlgn="base">
                <a:spcBef>
                  <a:spcPct val="0"/>
                </a:spcBef>
                <a:spcAft>
                  <a:spcPct val="0"/>
                </a:spcAft>
                <a:defRPr/>
              </a:pPr>
              <a:t>20</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38" y="419100"/>
            <a:ext cx="8215312"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942975" y="71438"/>
            <a:ext cx="7772400" cy="441325"/>
          </a:xfrm>
        </p:spPr>
        <p:txBody>
          <a:bodyPr/>
          <a:lstStyle/>
          <a:p>
            <a:pPr fontAlgn="auto">
              <a:defRPr/>
            </a:pPr>
            <a:r>
              <a:rPr lang="he-IL" sz="1800" b="1" dirty="0" smtClean="0">
                <a:solidFill>
                  <a:srgbClr val="FF6600"/>
                </a:solidFill>
                <a:ea typeface="+mn-ea"/>
              </a:rPr>
              <a:t>תפקודי הליפידים בגוף</a:t>
            </a:r>
            <a:endParaRPr lang="he-IL" sz="1800" dirty="0" smtClean="0"/>
          </a:p>
        </p:txBody>
      </p:sp>
      <p:sp>
        <p:nvSpPr>
          <p:cNvPr id="9" name="TextBox 8"/>
          <p:cNvSpPr txBox="1"/>
          <p:nvPr/>
        </p:nvSpPr>
        <p:spPr>
          <a:xfrm>
            <a:off x="511175" y="565150"/>
            <a:ext cx="8389938" cy="26495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הליפידים (הנקראים בשפת היום־יום שומנים) כוללים כמה קבוצות של חומרים, שהמשותף להן: הם אינם מסיסים במים אלא הידרופוביים (="פוחדים ממים").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u="sng" kern="0" dirty="0">
                <a:solidFill>
                  <a:prstClr val="black"/>
                </a:solidFill>
              </a:rPr>
              <a:t>לליפידים </a:t>
            </a:r>
            <a:r>
              <a:rPr lang="he-IL" u="sng" kern="0" dirty="0"/>
              <a:t>כמה תפקודים בגוף, וביניהם</a:t>
            </a:r>
            <a:r>
              <a:rPr lang="he-IL" kern="0" dirty="0"/>
              <a:t>:</a:t>
            </a:r>
          </a:p>
          <a:p>
            <a:pPr marL="269875" indent="-269875" fontAlgn="auto">
              <a:spcBef>
                <a:spcPts val="0"/>
              </a:spcBef>
              <a:spcAft>
                <a:spcPts val="0"/>
              </a:spcAft>
              <a:defRPr/>
            </a:pPr>
            <a:r>
              <a:rPr lang="he-IL" kern="0" dirty="0">
                <a:solidFill>
                  <a:prstClr val="black"/>
                </a:solidFill>
              </a:rPr>
              <a:t>1.  </a:t>
            </a:r>
            <a:r>
              <a:rPr lang="he-IL" kern="0" dirty="0">
                <a:solidFill>
                  <a:srgbClr val="FF6600"/>
                </a:solidFill>
              </a:rPr>
              <a:t>מקור אנרגיה</a:t>
            </a:r>
            <a:r>
              <a:rPr lang="he-IL" kern="0" dirty="0">
                <a:solidFill>
                  <a:prstClr val="black"/>
                </a:solidFill>
              </a:rPr>
              <a:t>: הליפידים מתפרקים </a:t>
            </a:r>
            <a:r>
              <a:rPr lang="he-IL" kern="0" dirty="0" smtClean="0">
                <a:solidFill>
                  <a:prstClr val="black"/>
                </a:solidFill>
              </a:rPr>
              <a:t>בתאים, </a:t>
            </a:r>
            <a:r>
              <a:rPr lang="he-IL" kern="0" dirty="0">
                <a:solidFill>
                  <a:prstClr val="black"/>
                </a:solidFill>
              </a:rPr>
              <a:t>ומספקים אנרגיה לתא. בשומנים אצורה אנרגיה כפולה (פי שניים) מן האנרגיה האצורה בפחמימות וחלבונים.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2. </a:t>
            </a:r>
            <a:r>
              <a:rPr lang="he-IL" kern="0" dirty="0">
                <a:solidFill>
                  <a:srgbClr val="FF6600"/>
                </a:solidFill>
              </a:rPr>
              <a:t>מרכיב בקרומי התאים</a:t>
            </a:r>
            <a:r>
              <a:rPr lang="he-IL" kern="0" dirty="0">
                <a:solidFill>
                  <a:prstClr val="black"/>
                </a:solidFill>
              </a:rPr>
              <a:t>: סוג מסוים של ליפידים, הנקראים פוספוליפידים, הם המרכיב   </a:t>
            </a:r>
          </a:p>
          <a:p>
            <a:pPr fontAlgn="auto">
              <a:spcBef>
                <a:spcPts val="0"/>
              </a:spcBef>
              <a:spcAft>
                <a:spcPts val="0"/>
              </a:spcAft>
              <a:defRPr/>
            </a:pPr>
            <a:r>
              <a:rPr lang="he-IL" kern="0" dirty="0">
                <a:solidFill>
                  <a:prstClr val="black"/>
                </a:solidFill>
              </a:rPr>
              <a:t>   העיקרי של קרום התא. מרכיב </a:t>
            </a:r>
            <a:r>
              <a:rPr lang="he-IL" kern="0" noProof="1">
                <a:solidFill>
                  <a:prstClr val="black"/>
                </a:solidFill>
              </a:rPr>
              <a:t>ליפידי</a:t>
            </a:r>
            <a:r>
              <a:rPr lang="he-IL" kern="0" dirty="0">
                <a:solidFill>
                  <a:prstClr val="black"/>
                </a:solidFill>
              </a:rPr>
              <a:t> אחר המצוי בכל הקרומים הוא כולסטרול.</a:t>
            </a:r>
          </a:p>
          <a:p>
            <a:pPr fontAlgn="auto">
              <a:spcBef>
                <a:spcPts val="0"/>
              </a:spcBef>
              <a:spcAft>
                <a:spcPts val="0"/>
              </a:spcAft>
              <a:defRPr/>
            </a:pPr>
            <a:endParaRPr lang="he-IL" kern="0" dirty="0">
              <a:solidFill>
                <a:prstClr val="black"/>
              </a:solidFill>
            </a:endParaRPr>
          </a:p>
          <a:p>
            <a:pPr marL="177800" indent="-177800" fontAlgn="auto">
              <a:spcBef>
                <a:spcPts val="0"/>
              </a:spcBef>
              <a:spcAft>
                <a:spcPts val="0"/>
              </a:spcAft>
              <a:defRPr/>
            </a:pPr>
            <a:r>
              <a:rPr lang="he-IL" kern="0" dirty="0">
                <a:solidFill>
                  <a:prstClr val="black"/>
                </a:solidFill>
              </a:rPr>
              <a:t>3. </a:t>
            </a:r>
            <a:r>
              <a:rPr lang="he-IL" kern="0" dirty="0">
                <a:solidFill>
                  <a:srgbClr val="FF6600"/>
                </a:solidFill>
              </a:rPr>
              <a:t>שכבת בידוד</a:t>
            </a:r>
            <a:r>
              <a:rPr lang="he-IL" kern="0" dirty="0">
                <a:solidFill>
                  <a:prstClr val="black"/>
                </a:solidFill>
              </a:rPr>
              <a:t>: השומנים נאגרים ברקמות של תאי שומן הנמצאות במקומות שונים מתחת לעור. רקמות אלו מבודדות מפני קור, ומרפדות אברים פנימיים.</a:t>
            </a:r>
          </a:p>
        </p:txBody>
      </p:sp>
      <p:grpSp>
        <p:nvGrpSpPr>
          <p:cNvPr id="63493" name="קבוצה 20"/>
          <p:cNvGrpSpPr>
            <a:grpSpLocks/>
          </p:cNvGrpSpPr>
          <p:nvPr/>
        </p:nvGrpSpPr>
        <p:grpSpPr bwMode="auto">
          <a:xfrm>
            <a:off x="1547813" y="3978275"/>
            <a:ext cx="5688012" cy="2762250"/>
            <a:chOff x="2066409" y="3732726"/>
            <a:chExt cx="5688632" cy="2761491"/>
          </a:xfrm>
        </p:grpSpPr>
        <p:sp>
          <p:nvSpPr>
            <p:cNvPr id="2" name="אליפסה 1"/>
            <p:cNvSpPr/>
            <p:nvPr/>
          </p:nvSpPr>
          <p:spPr>
            <a:xfrm>
              <a:off x="3430220" y="3732726"/>
              <a:ext cx="2789542" cy="2044138"/>
            </a:xfrm>
            <a:custGeom>
              <a:avLst/>
              <a:gdLst>
                <a:gd name="connsiteX0" fmla="*/ 0 w 2592288"/>
                <a:gd name="connsiteY0" fmla="*/ 972108 h 1944216"/>
                <a:gd name="connsiteX1" fmla="*/ 1296144 w 2592288"/>
                <a:gd name="connsiteY1" fmla="*/ 0 h 1944216"/>
                <a:gd name="connsiteX2" fmla="*/ 2592288 w 2592288"/>
                <a:gd name="connsiteY2" fmla="*/ 972108 h 1944216"/>
                <a:gd name="connsiteX3" fmla="*/ 1296144 w 2592288"/>
                <a:gd name="connsiteY3" fmla="*/ 1944216 h 1944216"/>
                <a:gd name="connsiteX4" fmla="*/ 0 w 2592288"/>
                <a:gd name="connsiteY4" fmla="*/ 972108 h 1944216"/>
                <a:gd name="connsiteX0" fmla="*/ 0 w 2607528"/>
                <a:gd name="connsiteY0" fmla="*/ 974338 h 1947862"/>
                <a:gd name="connsiteX1" fmla="*/ 1296144 w 2607528"/>
                <a:gd name="connsiteY1" fmla="*/ 2230 h 1947862"/>
                <a:gd name="connsiteX2" fmla="*/ 2607528 w 2607528"/>
                <a:gd name="connsiteY2" fmla="*/ 791458 h 1947862"/>
                <a:gd name="connsiteX3" fmla="*/ 1296144 w 2607528"/>
                <a:gd name="connsiteY3" fmla="*/ 1946446 h 1947862"/>
                <a:gd name="connsiteX4" fmla="*/ 0 w 2607528"/>
                <a:gd name="connsiteY4" fmla="*/ 974338 h 1947862"/>
                <a:gd name="connsiteX0" fmla="*/ 52 w 2607580"/>
                <a:gd name="connsiteY0" fmla="*/ 989477 h 1962582"/>
                <a:gd name="connsiteX1" fmla="*/ 1250476 w 2607580"/>
                <a:gd name="connsiteY1" fmla="*/ 2129 h 1962582"/>
                <a:gd name="connsiteX2" fmla="*/ 2607580 w 2607580"/>
                <a:gd name="connsiteY2" fmla="*/ 806597 h 1962582"/>
                <a:gd name="connsiteX3" fmla="*/ 1296196 w 2607580"/>
                <a:gd name="connsiteY3" fmla="*/ 1961585 h 1962582"/>
                <a:gd name="connsiteX4" fmla="*/ 52 w 2607580"/>
                <a:gd name="connsiteY4" fmla="*/ 989477 h 1962582"/>
                <a:gd name="connsiteX0" fmla="*/ 54 w 2805702"/>
                <a:gd name="connsiteY0" fmla="*/ 990433 h 1963881"/>
                <a:gd name="connsiteX1" fmla="*/ 1250478 w 2805702"/>
                <a:gd name="connsiteY1" fmla="*/ 3085 h 1963881"/>
                <a:gd name="connsiteX2" fmla="*/ 2805702 w 2805702"/>
                <a:gd name="connsiteY2" fmla="*/ 777073 h 1963881"/>
                <a:gd name="connsiteX3" fmla="*/ 1296198 w 2805702"/>
                <a:gd name="connsiteY3" fmla="*/ 1962541 h 1963881"/>
                <a:gd name="connsiteX4" fmla="*/ 54 w 2805702"/>
                <a:gd name="connsiteY4" fmla="*/ 990433 h 1963881"/>
                <a:gd name="connsiteX0" fmla="*/ 54 w 2853912"/>
                <a:gd name="connsiteY0" fmla="*/ 988953 h 1981026"/>
                <a:gd name="connsiteX1" fmla="*/ 1250478 w 2853912"/>
                <a:gd name="connsiteY1" fmla="*/ 1605 h 1981026"/>
                <a:gd name="connsiteX2" fmla="*/ 2805702 w 2853912"/>
                <a:gd name="connsiteY2" fmla="*/ 775593 h 1981026"/>
                <a:gd name="connsiteX3" fmla="*/ 2390814 w 2853912"/>
                <a:gd name="connsiteY3" fmla="*/ 1577046 h 1981026"/>
                <a:gd name="connsiteX4" fmla="*/ 1296198 w 2853912"/>
                <a:gd name="connsiteY4" fmla="*/ 1961061 h 1981026"/>
                <a:gd name="connsiteX5" fmla="*/ 54 w 2853912"/>
                <a:gd name="connsiteY5" fmla="*/ 988953 h 1981026"/>
                <a:gd name="connsiteX0" fmla="*/ 53 w 2651318"/>
                <a:gd name="connsiteY0" fmla="*/ 989224 h 1981297"/>
                <a:gd name="connsiteX1" fmla="*/ 1250477 w 2651318"/>
                <a:gd name="connsiteY1" fmla="*/ 1876 h 1981297"/>
                <a:gd name="connsiteX2" fmla="*/ 2561861 w 2651318"/>
                <a:gd name="connsiteY2" fmla="*/ 760624 h 1981297"/>
                <a:gd name="connsiteX3" fmla="*/ 2390813 w 2651318"/>
                <a:gd name="connsiteY3" fmla="*/ 1577317 h 1981297"/>
                <a:gd name="connsiteX4" fmla="*/ 1296197 w 2651318"/>
                <a:gd name="connsiteY4" fmla="*/ 1961332 h 1981297"/>
                <a:gd name="connsiteX5" fmla="*/ 53 w 2651318"/>
                <a:gd name="connsiteY5" fmla="*/ 989224 h 1981297"/>
                <a:gd name="connsiteX0" fmla="*/ 49 w 2595292"/>
                <a:gd name="connsiteY0" fmla="*/ 1035276 h 2027349"/>
                <a:gd name="connsiteX1" fmla="*/ 1250473 w 2595292"/>
                <a:gd name="connsiteY1" fmla="*/ 47928 h 2027349"/>
                <a:gd name="connsiteX2" fmla="*/ 2207929 w 2595292"/>
                <a:gd name="connsiteY2" fmla="*/ 221289 h 2027349"/>
                <a:gd name="connsiteX3" fmla="*/ 2561857 w 2595292"/>
                <a:gd name="connsiteY3" fmla="*/ 806676 h 2027349"/>
                <a:gd name="connsiteX4" fmla="*/ 2390809 w 2595292"/>
                <a:gd name="connsiteY4" fmla="*/ 1623369 h 2027349"/>
                <a:gd name="connsiteX5" fmla="*/ 1296193 w 2595292"/>
                <a:gd name="connsiteY5" fmla="*/ 2007384 h 2027349"/>
                <a:gd name="connsiteX6" fmla="*/ 49 w 2595292"/>
                <a:gd name="connsiteY6" fmla="*/ 1035276 h 2027349"/>
                <a:gd name="connsiteX0" fmla="*/ 50 w 2595293"/>
                <a:gd name="connsiteY0" fmla="*/ 1079585 h 2071658"/>
                <a:gd name="connsiteX1" fmla="*/ 1250474 w 2595293"/>
                <a:gd name="connsiteY1" fmla="*/ 92237 h 2071658"/>
                <a:gd name="connsiteX2" fmla="*/ 2406050 w 2595293"/>
                <a:gd name="connsiteY2" fmla="*/ 128438 h 2071658"/>
                <a:gd name="connsiteX3" fmla="*/ 2561858 w 2595293"/>
                <a:gd name="connsiteY3" fmla="*/ 850985 h 2071658"/>
                <a:gd name="connsiteX4" fmla="*/ 2390810 w 2595293"/>
                <a:gd name="connsiteY4" fmla="*/ 1667678 h 2071658"/>
                <a:gd name="connsiteX5" fmla="*/ 1296194 w 2595293"/>
                <a:gd name="connsiteY5" fmla="*/ 2051693 h 2071658"/>
                <a:gd name="connsiteX6" fmla="*/ 50 w 2595293"/>
                <a:gd name="connsiteY6" fmla="*/ 1079585 h 2071658"/>
                <a:gd name="connsiteX0" fmla="*/ 50 w 2612359"/>
                <a:gd name="connsiteY0" fmla="*/ 1079585 h 2095366"/>
                <a:gd name="connsiteX1" fmla="*/ 1250474 w 2612359"/>
                <a:gd name="connsiteY1" fmla="*/ 92237 h 2095366"/>
                <a:gd name="connsiteX2" fmla="*/ 2406050 w 2612359"/>
                <a:gd name="connsiteY2" fmla="*/ 128438 h 2095366"/>
                <a:gd name="connsiteX3" fmla="*/ 2561858 w 2612359"/>
                <a:gd name="connsiteY3" fmla="*/ 850985 h 2095366"/>
                <a:gd name="connsiteX4" fmla="*/ 2436530 w 2612359"/>
                <a:gd name="connsiteY4" fmla="*/ 1820078 h 2095366"/>
                <a:gd name="connsiteX5" fmla="*/ 1296194 w 2612359"/>
                <a:gd name="connsiteY5" fmla="*/ 2051693 h 2095366"/>
                <a:gd name="connsiteX6" fmla="*/ 50 w 2612359"/>
                <a:gd name="connsiteY6" fmla="*/ 1079585 h 2095366"/>
                <a:gd name="connsiteX0" fmla="*/ 50 w 2728108"/>
                <a:gd name="connsiteY0" fmla="*/ 1079585 h 2095366"/>
                <a:gd name="connsiteX1" fmla="*/ 1250474 w 2728108"/>
                <a:gd name="connsiteY1" fmla="*/ 92237 h 2095366"/>
                <a:gd name="connsiteX2" fmla="*/ 2406050 w 2728108"/>
                <a:gd name="connsiteY2" fmla="*/ 128438 h 2095366"/>
                <a:gd name="connsiteX3" fmla="*/ 2714258 w 2728108"/>
                <a:gd name="connsiteY3" fmla="*/ 850985 h 2095366"/>
                <a:gd name="connsiteX4" fmla="*/ 2436530 w 2728108"/>
                <a:gd name="connsiteY4" fmla="*/ 1820078 h 2095366"/>
                <a:gd name="connsiteX5" fmla="*/ 1296194 w 2728108"/>
                <a:gd name="connsiteY5" fmla="*/ 2051693 h 2095366"/>
                <a:gd name="connsiteX6" fmla="*/ 50 w 2728108"/>
                <a:gd name="connsiteY6" fmla="*/ 1079585 h 2095366"/>
                <a:gd name="connsiteX0" fmla="*/ 62182 w 2790240"/>
                <a:gd name="connsiteY0" fmla="*/ 1028421 h 2044202"/>
                <a:gd name="connsiteX1" fmla="*/ 319342 w 2790240"/>
                <a:gd name="connsiteY1" fmla="*/ 260154 h 2044202"/>
                <a:gd name="connsiteX2" fmla="*/ 1312606 w 2790240"/>
                <a:gd name="connsiteY2" fmla="*/ 41073 h 2044202"/>
                <a:gd name="connsiteX3" fmla="*/ 2468182 w 2790240"/>
                <a:gd name="connsiteY3" fmla="*/ 77274 h 2044202"/>
                <a:gd name="connsiteX4" fmla="*/ 2776390 w 2790240"/>
                <a:gd name="connsiteY4" fmla="*/ 799821 h 2044202"/>
                <a:gd name="connsiteX5" fmla="*/ 2498662 w 2790240"/>
                <a:gd name="connsiteY5" fmla="*/ 1768914 h 2044202"/>
                <a:gd name="connsiteX6" fmla="*/ 1358326 w 2790240"/>
                <a:gd name="connsiteY6" fmla="*/ 2000529 h 2044202"/>
                <a:gd name="connsiteX7" fmla="*/ 62182 w 2790240"/>
                <a:gd name="connsiteY7" fmla="*/ 1028421 h 2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240" h="2044202">
                  <a:moveTo>
                    <a:pt x="62182" y="1028421"/>
                  </a:moveTo>
                  <a:cubicBezTo>
                    <a:pt x="-110982" y="738359"/>
                    <a:pt x="110938" y="424712"/>
                    <a:pt x="319342" y="260154"/>
                  </a:cubicBezTo>
                  <a:cubicBezTo>
                    <a:pt x="527746" y="95596"/>
                    <a:pt x="954466" y="71553"/>
                    <a:pt x="1312606" y="41073"/>
                  </a:cubicBezTo>
                  <a:cubicBezTo>
                    <a:pt x="1670746" y="10593"/>
                    <a:pt x="2249618" y="-49184"/>
                    <a:pt x="2468182" y="77274"/>
                  </a:cubicBezTo>
                  <a:cubicBezTo>
                    <a:pt x="2686746" y="203732"/>
                    <a:pt x="2728130" y="591541"/>
                    <a:pt x="2776390" y="799821"/>
                  </a:cubicBezTo>
                  <a:cubicBezTo>
                    <a:pt x="2824650" y="1008101"/>
                    <a:pt x="2750246" y="1571336"/>
                    <a:pt x="2498662" y="1768914"/>
                  </a:cubicBezTo>
                  <a:cubicBezTo>
                    <a:pt x="2247078" y="1966492"/>
                    <a:pt x="1764406" y="2123944"/>
                    <a:pt x="1358326" y="2000529"/>
                  </a:cubicBezTo>
                  <a:cubicBezTo>
                    <a:pt x="952246" y="1877114"/>
                    <a:pt x="235346" y="1318484"/>
                    <a:pt x="62182" y="1028421"/>
                  </a:cubicBezTo>
                  <a:close/>
                </a:path>
              </a:pathLst>
            </a:custGeom>
            <a:solidFill>
              <a:srgbClr val="E9B39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 name="אליפסה 1"/>
            <p:cNvSpPr/>
            <p:nvPr/>
          </p:nvSpPr>
          <p:spPr>
            <a:xfrm>
              <a:off x="5564052" y="4115209"/>
              <a:ext cx="411208" cy="1028417"/>
            </a:xfrm>
            <a:custGeom>
              <a:avLst/>
              <a:gdLst>
                <a:gd name="connsiteX0" fmla="*/ 0 w 2592288"/>
                <a:gd name="connsiteY0" fmla="*/ 972108 h 1944216"/>
                <a:gd name="connsiteX1" fmla="*/ 1296144 w 2592288"/>
                <a:gd name="connsiteY1" fmla="*/ 0 h 1944216"/>
                <a:gd name="connsiteX2" fmla="*/ 2592288 w 2592288"/>
                <a:gd name="connsiteY2" fmla="*/ 972108 h 1944216"/>
                <a:gd name="connsiteX3" fmla="*/ 1296144 w 2592288"/>
                <a:gd name="connsiteY3" fmla="*/ 1944216 h 1944216"/>
                <a:gd name="connsiteX4" fmla="*/ 0 w 2592288"/>
                <a:gd name="connsiteY4" fmla="*/ 972108 h 1944216"/>
                <a:gd name="connsiteX0" fmla="*/ 0 w 2607528"/>
                <a:gd name="connsiteY0" fmla="*/ 974338 h 1947862"/>
                <a:gd name="connsiteX1" fmla="*/ 1296144 w 2607528"/>
                <a:gd name="connsiteY1" fmla="*/ 2230 h 1947862"/>
                <a:gd name="connsiteX2" fmla="*/ 2607528 w 2607528"/>
                <a:gd name="connsiteY2" fmla="*/ 791458 h 1947862"/>
                <a:gd name="connsiteX3" fmla="*/ 1296144 w 2607528"/>
                <a:gd name="connsiteY3" fmla="*/ 1946446 h 1947862"/>
                <a:gd name="connsiteX4" fmla="*/ 0 w 2607528"/>
                <a:gd name="connsiteY4" fmla="*/ 974338 h 1947862"/>
                <a:gd name="connsiteX0" fmla="*/ 52 w 2607580"/>
                <a:gd name="connsiteY0" fmla="*/ 989477 h 1962582"/>
                <a:gd name="connsiteX1" fmla="*/ 1250476 w 2607580"/>
                <a:gd name="connsiteY1" fmla="*/ 2129 h 1962582"/>
                <a:gd name="connsiteX2" fmla="*/ 2607580 w 2607580"/>
                <a:gd name="connsiteY2" fmla="*/ 806597 h 1962582"/>
                <a:gd name="connsiteX3" fmla="*/ 1296196 w 2607580"/>
                <a:gd name="connsiteY3" fmla="*/ 1961585 h 1962582"/>
                <a:gd name="connsiteX4" fmla="*/ 52 w 2607580"/>
                <a:gd name="connsiteY4" fmla="*/ 989477 h 1962582"/>
                <a:gd name="connsiteX0" fmla="*/ 54 w 2805702"/>
                <a:gd name="connsiteY0" fmla="*/ 990433 h 1963881"/>
                <a:gd name="connsiteX1" fmla="*/ 1250478 w 2805702"/>
                <a:gd name="connsiteY1" fmla="*/ 3085 h 1963881"/>
                <a:gd name="connsiteX2" fmla="*/ 2805702 w 2805702"/>
                <a:gd name="connsiteY2" fmla="*/ 777073 h 1963881"/>
                <a:gd name="connsiteX3" fmla="*/ 1296198 w 2805702"/>
                <a:gd name="connsiteY3" fmla="*/ 1962541 h 1963881"/>
                <a:gd name="connsiteX4" fmla="*/ 54 w 2805702"/>
                <a:gd name="connsiteY4" fmla="*/ 990433 h 1963881"/>
                <a:gd name="connsiteX0" fmla="*/ 283 w 2805931"/>
                <a:gd name="connsiteY0" fmla="*/ 990433 h 1749360"/>
                <a:gd name="connsiteX1" fmla="*/ 1250707 w 2805931"/>
                <a:gd name="connsiteY1" fmla="*/ 3085 h 1749360"/>
                <a:gd name="connsiteX2" fmla="*/ 2805931 w 2805931"/>
                <a:gd name="connsiteY2" fmla="*/ 777073 h 1749360"/>
                <a:gd name="connsiteX3" fmla="*/ 1356038 w 2805931"/>
                <a:gd name="connsiteY3" fmla="*/ 1747568 h 1749360"/>
                <a:gd name="connsiteX4" fmla="*/ 283 w 2805931"/>
                <a:gd name="connsiteY4" fmla="*/ 990433 h 1749360"/>
                <a:gd name="connsiteX0" fmla="*/ 276 w 2666833"/>
                <a:gd name="connsiteY0" fmla="*/ 990433 h 1749360"/>
                <a:gd name="connsiteX1" fmla="*/ 1250700 w 2666833"/>
                <a:gd name="connsiteY1" fmla="*/ 3085 h 1749360"/>
                <a:gd name="connsiteX2" fmla="*/ 2666833 w 2666833"/>
                <a:gd name="connsiteY2" fmla="*/ 777073 h 1749360"/>
                <a:gd name="connsiteX3" fmla="*/ 1356031 w 2666833"/>
                <a:gd name="connsiteY3" fmla="*/ 1747568 h 1749360"/>
                <a:gd name="connsiteX4" fmla="*/ 276 w 2666833"/>
                <a:gd name="connsiteY4" fmla="*/ 990433 h 1749360"/>
                <a:gd name="connsiteX0" fmla="*/ 1418 w 2667975"/>
                <a:gd name="connsiteY0" fmla="*/ 990433 h 1897849"/>
                <a:gd name="connsiteX1" fmla="*/ 1251842 w 2667975"/>
                <a:gd name="connsiteY1" fmla="*/ 3085 h 1897849"/>
                <a:gd name="connsiteX2" fmla="*/ 2667975 w 2667975"/>
                <a:gd name="connsiteY2" fmla="*/ 777073 h 1897849"/>
                <a:gd name="connsiteX3" fmla="*/ 1496264 w 2667975"/>
                <a:gd name="connsiteY3" fmla="*/ 1896396 h 1897849"/>
                <a:gd name="connsiteX4" fmla="*/ 1418 w 2667975"/>
                <a:gd name="connsiteY4" fmla="*/ 990433 h 189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75" h="1897849">
                  <a:moveTo>
                    <a:pt x="1418" y="990433"/>
                  </a:moveTo>
                  <a:cubicBezTo>
                    <a:pt x="-39319" y="674881"/>
                    <a:pt x="807416" y="38645"/>
                    <a:pt x="1251842" y="3085"/>
                  </a:cubicBezTo>
                  <a:cubicBezTo>
                    <a:pt x="1696268" y="-32475"/>
                    <a:pt x="2667975" y="240193"/>
                    <a:pt x="2667975" y="777073"/>
                  </a:cubicBezTo>
                  <a:cubicBezTo>
                    <a:pt x="2667975" y="1313953"/>
                    <a:pt x="1940690" y="1860836"/>
                    <a:pt x="1496264" y="1896396"/>
                  </a:cubicBezTo>
                  <a:cubicBezTo>
                    <a:pt x="1051838" y="1931956"/>
                    <a:pt x="42155" y="1305985"/>
                    <a:pt x="1418" y="99043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63498" name="קבוצה 11"/>
            <p:cNvGrpSpPr>
              <a:grpSpLocks/>
            </p:cNvGrpSpPr>
            <p:nvPr/>
          </p:nvGrpSpPr>
          <p:grpSpPr bwMode="auto">
            <a:xfrm>
              <a:off x="5434838" y="3780629"/>
              <a:ext cx="126890" cy="369398"/>
              <a:chOff x="7164288" y="3154680"/>
              <a:chExt cx="366151" cy="673968"/>
            </a:xfrm>
          </p:grpSpPr>
          <p:sp>
            <p:nvSpPr>
              <p:cNvPr id="11" name="אליפסה 1"/>
              <p:cNvSpPr/>
              <p:nvPr/>
            </p:nvSpPr>
            <p:spPr>
              <a:xfrm>
                <a:off x="7166057" y="3154149"/>
                <a:ext cx="366509" cy="674676"/>
              </a:xfrm>
              <a:custGeom>
                <a:avLst/>
                <a:gdLst>
                  <a:gd name="connsiteX0" fmla="*/ 0 w 2592288"/>
                  <a:gd name="connsiteY0" fmla="*/ 972108 h 1944216"/>
                  <a:gd name="connsiteX1" fmla="*/ 1296144 w 2592288"/>
                  <a:gd name="connsiteY1" fmla="*/ 0 h 1944216"/>
                  <a:gd name="connsiteX2" fmla="*/ 2592288 w 2592288"/>
                  <a:gd name="connsiteY2" fmla="*/ 972108 h 1944216"/>
                  <a:gd name="connsiteX3" fmla="*/ 1296144 w 2592288"/>
                  <a:gd name="connsiteY3" fmla="*/ 1944216 h 1944216"/>
                  <a:gd name="connsiteX4" fmla="*/ 0 w 2592288"/>
                  <a:gd name="connsiteY4" fmla="*/ 972108 h 1944216"/>
                  <a:gd name="connsiteX0" fmla="*/ 0 w 2607528"/>
                  <a:gd name="connsiteY0" fmla="*/ 974338 h 1947862"/>
                  <a:gd name="connsiteX1" fmla="*/ 1296144 w 2607528"/>
                  <a:gd name="connsiteY1" fmla="*/ 2230 h 1947862"/>
                  <a:gd name="connsiteX2" fmla="*/ 2607528 w 2607528"/>
                  <a:gd name="connsiteY2" fmla="*/ 791458 h 1947862"/>
                  <a:gd name="connsiteX3" fmla="*/ 1296144 w 2607528"/>
                  <a:gd name="connsiteY3" fmla="*/ 1946446 h 1947862"/>
                  <a:gd name="connsiteX4" fmla="*/ 0 w 2607528"/>
                  <a:gd name="connsiteY4" fmla="*/ 974338 h 1947862"/>
                  <a:gd name="connsiteX0" fmla="*/ 52 w 2607580"/>
                  <a:gd name="connsiteY0" fmla="*/ 989477 h 1962582"/>
                  <a:gd name="connsiteX1" fmla="*/ 1250476 w 2607580"/>
                  <a:gd name="connsiteY1" fmla="*/ 2129 h 1962582"/>
                  <a:gd name="connsiteX2" fmla="*/ 2607580 w 2607580"/>
                  <a:gd name="connsiteY2" fmla="*/ 806597 h 1962582"/>
                  <a:gd name="connsiteX3" fmla="*/ 1296196 w 2607580"/>
                  <a:gd name="connsiteY3" fmla="*/ 1961585 h 1962582"/>
                  <a:gd name="connsiteX4" fmla="*/ 52 w 2607580"/>
                  <a:gd name="connsiteY4" fmla="*/ 989477 h 1962582"/>
                  <a:gd name="connsiteX0" fmla="*/ 54 w 2805702"/>
                  <a:gd name="connsiteY0" fmla="*/ 990433 h 1963881"/>
                  <a:gd name="connsiteX1" fmla="*/ 1250478 w 2805702"/>
                  <a:gd name="connsiteY1" fmla="*/ 3085 h 1963881"/>
                  <a:gd name="connsiteX2" fmla="*/ 2805702 w 2805702"/>
                  <a:gd name="connsiteY2" fmla="*/ 777073 h 1963881"/>
                  <a:gd name="connsiteX3" fmla="*/ 1296198 w 2805702"/>
                  <a:gd name="connsiteY3" fmla="*/ 1962541 h 1963881"/>
                  <a:gd name="connsiteX4" fmla="*/ 54 w 2805702"/>
                  <a:gd name="connsiteY4" fmla="*/ 990433 h 1963881"/>
                  <a:gd name="connsiteX0" fmla="*/ 283 w 2805931"/>
                  <a:gd name="connsiteY0" fmla="*/ 990433 h 1749360"/>
                  <a:gd name="connsiteX1" fmla="*/ 1250707 w 2805931"/>
                  <a:gd name="connsiteY1" fmla="*/ 3085 h 1749360"/>
                  <a:gd name="connsiteX2" fmla="*/ 2805931 w 2805931"/>
                  <a:gd name="connsiteY2" fmla="*/ 777073 h 1749360"/>
                  <a:gd name="connsiteX3" fmla="*/ 1356038 w 2805931"/>
                  <a:gd name="connsiteY3" fmla="*/ 1747568 h 1749360"/>
                  <a:gd name="connsiteX4" fmla="*/ 283 w 2805931"/>
                  <a:gd name="connsiteY4" fmla="*/ 990433 h 1749360"/>
                  <a:gd name="connsiteX0" fmla="*/ 276 w 2666833"/>
                  <a:gd name="connsiteY0" fmla="*/ 990433 h 1749360"/>
                  <a:gd name="connsiteX1" fmla="*/ 1250700 w 2666833"/>
                  <a:gd name="connsiteY1" fmla="*/ 3085 h 1749360"/>
                  <a:gd name="connsiteX2" fmla="*/ 2666833 w 2666833"/>
                  <a:gd name="connsiteY2" fmla="*/ 777073 h 1749360"/>
                  <a:gd name="connsiteX3" fmla="*/ 1356031 w 2666833"/>
                  <a:gd name="connsiteY3" fmla="*/ 1747568 h 1749360"/>
                  <a:gd name="connsiteX4" fmla="*/ 276 w 2666833"/>
                  <a:gd name="connsiteY4" fmla="*/ 990433 h 1749360"/>
                  <a:gd name="connsiteX0" fmla="*/ 1418 w 2667975"/>
                  <a:gd name="connsiteY0" fmla="*/ 990433 h 1897849"/>
                  <a:gd name="connsiteX1" fmla="*/ 1251842 w 2667975"/>
                  <a:gd name="connsiteY1" fmla="*/ 3085 h 1897849"/>
                  <a:gd name="connsiteX2" fmla="*/ 2667975 w 2667975"/>
                  <a:gd name="connsiteY2" fmla="*/ 777073 h 1897849"/>
                  <a:gd name="connsiteX3" fmla="*/ 1496264 w 2667975"/>
                  <a:gd name="connsiteY3" fmla="*/ 1896396 h 1897849"/>
                  <a:gd name="connsiteX4" fmla="*/ 1418 w 2667975"/>
                  <a:gd name="connsiteY4" fmla="*/ 990433 h 189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75" h="1897849">
                    <a:moveTo>
                      <a:pt x="1418" y="990433"/>
                    </a:moveTo>
                    <a:cubicBezTo>
                      <a:pt x="-39319" y="674881"/>
                      <a:pt x="807416" y="38645"/>
                      <a:pt x="1251842" y="3085"/>
                    </a:cubicBezTo>
                    <a:cubicBezTo>
                      <a:pt x="1696268" y="-32475"/>
                      <a:pt x="2667975" y="240193"/>
                      <a:pt x="2667975" y="777073"/>
                    </a:cubicBezTo>
                    <a:cubicBezTo>
                      <a:pt x="2667975" y="1313953"/>
                      <a:pt x="1940690" y="1860836"/>
                      <a:pt x="1496264" y="1896396"/>
                    </a:cubicBezTo>
                    <a:cubicBezTo>
                      <a:pt x="1051838" y="1931956"/>
                      <a:pt x="42155" y="1305985"/>
                      <a:pt x="1418" y="99043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 name="צורה חופשית 6"/>
              <p:cNvSpPr/>
              <p:nvPr/>
            </p:nvSpPr>
            <p:spPr>
              <a:xfrm>
                <a:off x="7207288" y="3174419"/>
                <a:ext cx="284044" cy="590702"/>
              </a:xfrm>
              <a:custGeom>
                <a:avLst/>
                <a:gdLst>
                  <a:gd name="connsiteX0" fmla="*/ 259080 w 548640"/>
                  <a:gd name="connsiteY0" fmla="*/ 63536 h 972386"/>
                  <a:gd name="connsiteX1" fmla="*/ 76200 w 548640"/>
                  <a:gd name="connsiteY1" fmla="*/ 63536 h 972386"/>
                  <a:gd name="connsiteX2" fmla="*/ 0 w 548640"/>
                  <a:gd name="connsiteY2" fmla="*/ 200696 h 972386"/>
                  <a:gd name="connsiteX3" fmla="*/ 365760 w 548640"/>
                  <a:gd name="connsiteY3" fmla="*/ 276896 h 972386"/>
                  <a:gd name="connsiteX4" fmla="*/ 335280 w 548640"/>
                  <a:gd name="connsiteY4" fmla="*/ 322616 h 972386"/>
                  <a:gd name="connsiteX5" fmla="*/ 289560 w 548640"/>
                  <a:gd name="connsiteY5" fmla="*/ 337856 h 972386"/>
                  <a:gd name="connsiteX6" fmla="*/ 91440 w 548640"/>
                  <a:gd name="connsiteY6" fmla="*/ 353096 h 972386"/>
                  <a:gd name="connsiteX7" fmla="*/ 45720 w 548640"/>
                  <a:gd name="connsiteY7" fmla="*/ 459776 h 972386"/>
                  <a:gd name="connsiteX8" fmla="*/ 30480 w 548640"/>
                  <a:gd name="connsiteY8" fmla="*/ 505496 h 972386"/>
                  <a:gd name="connsiteX9" fmla="*/ 274320 w 548640"/>
                  <a:gd name="connsiteY9" fmla="*/ 505496 h 972386"/>
                  <a:gd name="connsiteX10" fmla="*/ 228600 w 548640"/>
                  <a:gd name="connsiteY10" fmla="*/ 520736 h 972386"/>
                  <a:gd name="connsiteX11" fmla="*/ 121920 w 548640"/>
                  <a:gd name="connsiteY11" fmla="*/ 535976 h 972386"/>
                  <a:gd name="connsiteX12" fmla="*/ 91440 w 548640"/>
                  <a:gd name="connsiteY12" fmla="*/ 581696 h 972386"/>
                  <a:gd name="connsiteX13" fmla="*/ 15240 w 548640"/>
                  <a:gd name="connsiteY13" fmla="*/ 673136 h 972386"/>
                  <a:gd name="connsiteX14" fmla="*/ 30480 w 548640"/>
                  <a:gd name="connsiteY14" fmla="*/ 749336 h 972386"/>
                  <a:gd name="connsiteX15" fmla="*/ 198120 w 548640"/>
                  <a:gd name="connsiteY15" fmla="*/ 734096 h 972386"/>
                  <a:gd name="connsiteX16" fmla="*/ 304800 w 548640"/>
                  <a:gd name="connsiteY16" fmla="*/ 749336 h 972386"/>
                  <a:gd name="connsiteX17" fmla="*/ 274320 w 548640"/>
                  <a:gd name="connsiteY17" fmla="*/ 795056 h 972386"/>
                  <a:gd name="connsiteX18" fmla="*/ 243840 w 548640"/>
                  <a:gd name="connsiteY18" fmla="*/ 886496 h 972386"/>
                  <a:gd name="connsiteX19" fmla="*/ 487680 w 548640"/>
                  <a:gd name="connsiteY19" fmla="*/ 916976 h 972386"/>
                  <a:gd name="connsiteX20" fmla="*/ 548640 w 548640"/>
                  <a:gd name="connsiteY20" fmla="*/ 825536 h 972386"/>
                  <a:gd name="connsiteX21" fmla="*/ 533400 w 548640"/>
                  <a:gd name="connsiteY21" fmla="*/ 734096 h 972386"/>
                  <a:gd name="connsiteX22" fmla="*/ 441960 w 548640"/>
                  <a:gd name="connsiteY22" fmla="*/ 673136 h 972386"/>
                  <a:gd name="connsiteX23" fmla="*/ 365760 w 548640"/>
                  <a:gd name="connsiteY23" fmla="*/ 657896 h 972386"/>
                  <a:gd name="connsiteX24" fmla="*/ 472440 w 548640"/>
                  <a:gd name="connsiteY24" fmla="*/ 535976 h 972386"/>
                  <a:gd name="connsiteX25" fmla="*/ 502920 w 548640"/>
                  <a:gd name="connsiteY25" fmla="*/ 490256 h 972386"/>
                  <a:gd name="connsiteX26" fmla="*/ 457200 w 548640"/>
                  <a:gd name="connsiteY26" fmla="*/ 475016 h 972386"/>
                  <a:gd name="connsiteX27" fmla="*/ 365760 w 548640"/>
                  <a:gd name="connsiteY27" fmla="*/ 490256 h 972386"/>
                  <a:gd name="connsiteX28" fmla="*/ 411480 w 548640"/>
                  <a:gd name="connsiteY28" fmla="*/ 444536 h 972386"/>
                  <a:gd name="connsiteX29" fmla="*/ 502920 w 548640"/>
                  <a:gd name="connsiteY29" fmla="*/ 398816 h 972386"/>
                  <a:gd name="connsiteX30" fmla="*/ 533400 w 548640"/>
                  <a:gd name="connsiteY30" fmla="*/ 353096 h 972386"/>
                  <a:gd name="connsiteX31" fmla="*/ 487680 w 548640"/>
                  <a:gd name="connsiteY31" fmla="*/ 322616 h 972386"/>
                  <a:gd name="connsiteX32" fmla="*/ 381000 w 548640"/>
                  <a:gd name="connsiteY32" fmla="*/ 307376 h 972386"/>
                  <a:gd name="connsiteX33" fmla="*/ 426720 w 548640"/>
                  <a:gd name="connsiteY33" fmla="*/ 215936 h 972386"/>
                  <a:gd name="connsiteX34" fmla="*/ 411480 w 548640"/>
                  <a:gd name="connsiteY34" fmla="*/ 170216 h 972386"/>
                  <a:gd name="connsiteX35" fmla="*/ 365760 w 548640"/>
                  <a:gd name="connsiteY35" fmla="*/ 124496 h 972386"/>
                  <a:gd name="connsiteX36" fmla="*/ 320040 w 548640"/>
                  <a:gd name="connsiteY36" fmla="*/ 109256 h 972386"/>
                  <a:gd name="connsiteX37" fmla="*/ 182880 w 548640"/>
                  <a:gd name="connsiteY37" fmla="*/ 124496 h 972386"/>
                  <a:gd name="connsiteX38" fmla="*/ 228600 w 548640"/>
                  <a:gd name="connsiteY38" fmla="*/ 94016 h 972386"/>
                  <a:gd name="connsiteX39" fmla="*/ 243840 w 548640"/>
                  <a:gd name="connsiteY39" fmla="*/ 48296 h 972386"/>
                  <a:gd name="connsiteX40" fmla="*/ 198120 w 548640"/>
                  <a:gd name="connsiteY40" fmla="*/ 17816 h 972386"/>
                  <a:gd name="connsiteX41" fmla="*/ 182880 w 548640"/>
                  <a:gd name="connsiteY41" fmla="*/ 78776 h 97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48640" h="972386">
                    <a:moveTo>
                      <a:pt x="259080" y="63536"/>
                    </a:moveTo>
                    <a:cubicBezTo>
                      <a:pt x="203960" y="52512"/>
                      <a:pt x="130444" y="29017"/>
                      <a:pt x="76200" y="63536"/>
                    </a:cubicBezTo>
                    <a:cubicBezTo>
                      <a:pt x="31859" y="91753"/>
                      <a:pt x="15629" y="153810"/>
                      <a:pt x="0" y="200696"/>
                    </a:cubicBezTo>
                    <a:cubicBezTo>
                      <a:pt x="46172" y="385382"/>
                      <a:pt x="-20019" y="203414"/>
                      <a:pt x="365760" y="276896"/>
                    </a:cubicBezTo>
                    <a:cubicBezTo>
                      <a:pt x="383753" y="280323"/>
                      <a:pt x="349583" y="311174"/>
                      <a:pt x="335280" y="322616"/>
                    </a:cubicBezTo>
                    <a:cubicBezTo>
                      <a:pt x="322736" y="332651"/>
                      <a:pt x="305500" y="335863"/>
                      <a:pt x="289560" y="337856"/>
                    </a:cubicBezTo>
                    <a:cubicBezTo>
                      <a:pt x="223836" y="346071"/>
                      <a:pt x="157480" y="348016"/>
                      <a:pt x="91440" y="353096"/>
                    </a:cubicBezTo>
                    <a:cubicBezTo>
                      <a:pt x="55699" y="460318"/>
                      <a:pt x="102216" y="327951"/>
                      <a:pt x="45720" y="459776"/>
                    </a:cubicBezTo>
                    <a:cubicBezTo>
                      <a:pt x="39392" y="474541"/>
                      <a:pt x="35560" y="490256"/>
                      <a:pt x="30480" y="505496"/>
                    </a:cubicBezTo>
                    <a:cubicBezTo>
                      <a:pt x="151021" y="545676"/>
                      <a:pt x="10767" y="505496"/>
                      <a:pt x="274320" y="505496"/>
                    </a:cubicBezTo>
                    <a:cubicBezTo>
                      <a:pt x="290384" y="505496"/>
                      <a:pt x="244352" y="517586"/>
                      <a:pt x="228600" y="520736"/>
                    </a:cubicBezTo>
                    <a:cubicBezTo>
                      <a:pt x="193377" y="527781"/>
                      <a:pt x="157480" y="530896"/>
                      <a:pt x="121920" y="535976"/>
                    </a:cubicBezTo>
                    <a:cubicBezTo>
                      <a:pt x="111760" y="551216"/>
                      <a:pt x="103166" y="567625"/>
                      <a:pt x="91440" y="581696"/>
                    </a:cubicBezTo>
                    <a:cubicBezTo>
                      <a:pt x="-6346" y="699039"/>
                      <a:pt x="90916" y="559622"/>
                      <a:pt x="15240" y="673136"/>
                    </a:cubicBezTo>
                    <a:cubicBezTo>
                      <a:pt x="20320" y="698536"/>
                      <a:pt x="5906" y="741145"/>
                      <a:pt x="30480" y="749336"/>
                    </a:cubicBezTo>
                    <a:cubicBezTo>
                      <a:pt x="83711" y="767080"/>
                      <a:pt x="142010" y="734096"/>
                      <a:pt x="198120" y="734096"/>
                    </a:cubicBezTo>
                    <a:cubicBezTo>
                      <a:pt x="234041" y="734096"/>
                      <a:pt x="269240" y="744256"/>
                      <a:pt x="304800" y="749336"/>
                    </a:cubicBezTo>
                    <a:cubicBezTo>
                      <a:pt x="294640" y="764576"/>
                      <a:pt x="281759" y="778318"/>
                      <a:pt x="274320" y="795056"/>
                    </a:cubicBezTo>
                    <a:cubicBezTo>
                      <a:pt x="261271" y="824416"/>
                      <a:pt x="243840" y="886496"/>
                      <a:pt x="243840" y="886496"/>
                    </a:cubicBezTo>
                    <a:cubicBezTo>
                      <a:pt x="278620" y="990837"/>
                      <a:pt x="264966" y="999029"/>
                      <a:pt x="487680" y="916976"/>
                    </a:cubicBezTo>
                    <a:cubicBezTo>
                      <a:pt x="522054" y="904312"/>
                      <a:pt x="548640" y="825536"/>
                      <a:pt x="548640" y="825536"/>
                    </a:cubicBezTo>
                    <a:cubicBezTo>
                      <a:pt x="543560" y="795056"/>
                      <a:pt x="545950" y="762333"/>
                      <a:pt x="533400" y="734096"/>
                    </a:cubicBezTo>
                    <a:cubicBezTo>
                      <a:pt x="515694" y="694258"/>
                      <a:pt x="478779" y="682341"/>
                      <a:pt x="441960" y="673136"/>
                    </a:cubicBezTo>
                    <a:cubicBezTo>
                      <a:pt x="416830" y="666854"/>
                      <a:pt x="391160" y="662976"/>
                      <a:pt x="365760" y="657896"/>
                    </a:cubicBezTo>
                    <a:cubicBezTo>
                      <a:pt x="436880" y="551216"/>
                      <a:pt x="396240" y="586776"/>
                      <a:pt x="472440" y="535976"/>
                    </a:cubicBezTo>
                    <a:cubicBezTo>
                      <a:pt x="482600" y="520736"/>
                      <a:pt x="507362" y="508025"/>
                      <a:pt x="502920" y="490256"/>
                    </a:cubicBezTo>
                    <a:cubicBezTo>
                      <a:pt x="499024" y="474671"/>
                      <a:pt x="473264" y="475016"/>
                      <a:pt x="457200" y="475016"/>
                    </a:cubicBezTo>
                    <a:cubicBezTo>
                      <a:pt x="426300" y="475016"/>
                      <a:pt x="396240" y="485176"/>
                      <a:pt x="365760" y="490256"/>
                    </a:cubicBezTo>
                    <a:cubicBezTo>
                      <a:pt x="285287" y="517080"/>
                      <a:pt x="306674" y="514407"/>
                      <a:pt x="411480" y="444536"/>
                    </a:cubicBezTo>
                    <a:cubicBezTo>
                      <a:pt x="470566" y="405145"/>
                      <a:pt x="439824" y="419848"/>
                      <a:pt x="502920" y="398816"/>
                    </a:cubicBezTo>
                    <a:cubicBezTo>
                      <a:pt x="513080" y="383576"/>
                      <a:pt x="536992" y="371057"/>
                      <a:pt x="533400" y="353096"/>
                    </a:cubicBezTo>
                    <a:cubicBezTo>
                      <a:pt x="529808" y="335135"/>
                      <a:pt x="505224" y="327879"/>
                      <a:pt x="487680" y="322616"/>
                    </a:cubicBezTo>
                    <a:cubicBezTo>
                      <a:pt x="453274" y="312294"/>
                      <a:pt x="416560" y="312456"/>
                      <a:pt x="381000" y="307376"/>
                    </a:cubicBezTo>
                    <a:cubicBezTo>
                      <a:pt x="396411" y="284260"/>
                      <a:pt x="426720" y="247484"/>
                      <a:pt x="426720" y="215936"/>
                    </a:cubicBezTo>
                    <a:cubicBezTo>
                      <a:pt x="426720" y="199872"/>
                      <a:pt x="420391" y="183582"/>
                      <a:pt x="411480" y="170216"/>
                    </a:cubicBezTo>
                    <a:cubicBezTo>
                      <a:pt x="399525" y="152283"/>
                      <a:pt x="383693" y="136451"/>
                      <a:pt x="365760" y="124496"/>
                    </a:cubicBezTo>
                    <a:cubicBezTo>
                      <a:pt x="352394" y="115585"/>
                      <a:pt x="335280" y="114336"/>
                      <a:pt x="320040" y="109256"/>
                    </a:cubicBezTo>
                    <a:cubicBezTo>
                      <a:pt x="274320" y="114336"/>
                      <a:pt x="228255" y="132059"/>
                      <a:pt x="182880" y="124496"/>
                    </a:cubicBezTo>
                    <a:cubicBezTo>
                      <a:pt x="164813" y="121485"/>
                      <a:pt x="217158" y="108319"/>
                      <a:pt x="228600" y="94016"/>
                    </a:cubicBezTo>
                    <a:cubicBezTo>
                      <a:pt x="238635" y="81472"/>
                      <a:pt x="236656" y="62664"/>
                      <a:pt x="243840" y="48296"/>
                    </a:cubicBezTo>
                    <a:cubicBezTo>
                      <a:pt x="276231" y="-16485"/>
                      <a:pt x="309899" y="-4540"/>
                      <a:pt x="198120" y="17816"/>
                    </a:cubicBezTo>
                    <a:cubicBezTo>
                      <a:pt x="181274" y="68355"/>
                      <a:pt x="182880" y="47472"/>
                      <a:pt x="182880" y="78776"/>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grpSp>
          <p:nvGrpSpPr>
            <p:cNvPr id="63499" name="קבוצה 14"/>
            <p:cNvGrpSpPr>
              <a:grpSpLocks/>
            </p:cNvGrpSpPr>
            <p:nvPr/>
          </p:nvGrpSpPr>
          <p:grpSpPr bwMode="auto">
            <a:xfrm>
              <a:off x="5500284" y="5265433"/>
              <a:ext cx="126890" cy="369398"/>
              <a:chOff x="7164288" y="3154680"/>
              <a:chExt cx="366151" cy="673968"/>
            </a:xfrm>
          </p:grpSpPr>
          <p:sp>
            <p:nvSpPr>
              <p:cNvPr id="16" name="אליפסה 1"/>
              <p:cNvSpPr/>
              <p:nvPr/>
            </p:nvSpPr>
            <p:spPr>
              <a:xfrm>
                <a:off x="7165041" y="3155404"/>
                <a:ext cx="366509" cy="674676"/>
              </a:xfrm>
              <a:custGeom>
                <a:avLst/>
                <a:gdLst>
                  <a:gd name="connsiteX0" fmla="*/ 0 w 2592288"/>
                  <a:gd name="connsiteY0" fmla="*/ 972108 h 1944216"/>
                  <a:gd name="connsiteX1" fmla="*/ 1296144 w 2592288"/>
                  <a:gd name="connsiteY1" fmla="*/ 0 h 1944216"/>
                  <a:gd name="connsiteX2" fmla="*/ 2592288 w 2592288"/>
                  <a:gd name="connsiteY2" fmla="*/ 972108 h 1944216"/>
                  <a:gd name="connsiteX3" fmla="*/ 1296144 w 2592288"/>
                  <a:gd name="connsiteY3" fmla="*/ 1944216 h 1944216"/>
                  <a:gd name="connsiteX4" fmla="*/ 0 w 2592288"/>
                  <a:gd name="connsiteY4" fmla="*/ 972108 h 1944216"/>
                  <a:gd name="connsiteX0" fmla="*/ 0 w 2607528"/>
                  <a:gd name="connsiteY0" fmla="*/ 974338 h 1947862"/>
                  <a:gd name="connsiteX1" fmla="*/ 1296144 w 2607528"/>
                  <a:gd name="connsiteY1" fmla="*/ 2230 h 1947862"/>
                  <a:gd name="connsiteX2" fmla="*/ 2607528 w 2607528"/>
                  <a:gd name="connsiteY2" fmla="*/ 791458 h 1947862"/>
                  <a:gd name="connsiteX3" fmla="*/ 1296144 w 2607528"/>
                  <a:gd name="connsiteY3" fmla="*/ 1946446 h 1947862"/>
                  <a:gd name="connsiteX4" fmla="*/ 0 w 2607528"/>
                  <a:gd name="connsiteY4" fmla="*/ 974338 h 1947862"/>
                  <a:gd name="connsiteX0" fmla="*/ 52 w 2607580"/>
                  <a:gd name="connsiteY0" fmla="*/ 989477 h 1962582"/>
                  <a:gd name="connsiteX1" fmla="*/ 1250476 w 2607580"/>
                  <a:gd name="connsiteY1" fmla="*/ 2129 h 1962582"/>
                  <a:gd name="connsiteX2" fmla="*/ 2607580 w 2607580"/>
                  <a:gd name="connsiteY2" fmla="*/ 806597 h 1962582"/>
                  <a:gd name="connsiteX3" fmla="*/ 1296196 w 2607580"/>
                  <a:gd name="connsiteY3" fmla="*/ 1961585 h 1962582"/>
                  <a:gd name="connsiteX4" fmla="*/ 52 w 2607580"/>
                  <a:gd name="connsiteY4" fmla="*/ 989477 h 1962582"/>
                  <a:gd name="connsiteX0" fmla="*/ 54 w 2805702"/>
                  <a:gd name="connsiteY0" fmla="*/ 990433 h 1963881"/>
                  <a:gd name="connsiteX1" fmla="*/ 1250478 w 2805702"/>
                  <a:gd name="connsiteY1" fmla="*/ 3085 h 1963881"/>
                  <a:gd name="connsiteX2" fmla="*/ 2805702 w 2805702"/>
                  <a:gd name="connsiteY2" fmla="*/ 777073 h 1963881"/>
                  <a:gd name="connsiteX3" fmla="*/ 1296198 w 2805702"/>
                  <a:gd name="connsiteY3" fmla="*/ 1962541 h 1963881"/>
                  <a:gd name="connsiteX4" fmla="*/ 54 w 2805702"/>
                  <a:gd name="connsiteY4" fmla="*/ 990433 h 1963881"/>
                  <a:gd name="connsiteX0" fmla="*/ 283 w 2805931"/>
                  <a:gd name="connsiteY0" fmla="*/ 990433 h 1749360"/>
                  <a:gd name="connsiteX1" fmla="*/ 1250707 w 2805931"/>
                  <a:gd name="connsiteY1" fmla="*/ 3085 h 1749360"/>
                  <a:gd name="connsiteX2" fmla="*/ 2805931 w 2805931"/>
                  <a:gd name="connsiteY2" fmla="*/ 777073 h 1749360"/>
                  <a:gd name="connsiteX3" fmla="*/ 1356038 w 2805931"/>
                  <a:gd name="connsiteY3" fmla="*/ 1747568 h 1749360"/>
                  <a:gd name="connsiteX4" fmla="*/ 283 w 2805931"/>
                  <a:gd name="connsiteY4" fmla="*/ 990433 h 1749360"/>
                  <a:gd name="connsiteX0" fmla="*/ 276 w 2666833"/>
                  <a:gd name="connsiteY0" fmla="*/ 990433 h 1749360"/>
                  <a:gd name="connsiteX1" fmla="*/ 1250700 w 2666833"/>
                  <a:gd name="connsiteY1" fmla="*/ 3085 h 1749360"/>
                  <a:gd name="connsiteX2" fmla="*/ 2666833 w 2666833"/>
                  <a:gd name="connsiteY2" fmla="*/ 777073 h 1749360"/>
                  <a:gd name="connsiteX3" fmla="*/ 1356031 w 2666833"/>
                  <a:gd name="connsiteY3" fmla="*/ 1747568 h 1749360"/>
                  <a:gd name="connsiteX4" fmla="*/ 276 w 2666833"/>
                  <a:gd name="connsiteY4" fmla="*/ 990433 h 1749360"/>
                  <a:gd name="connsiteX0" fmla="*/ 1418 w 2667975"/>
                  <a:gd name="connsiteY0" fmla="*/ 990433 h 1897849"/>
                  <a:gd name="connsiteX1" fmla="*/ 1251842 w 2667975"/>
                  <a:gd name="connsiteY1" fmla="*/ 3085 h 1897849"/>
                  <a:gd name="connsiteX2" fmla="*/ 2667975 w 2667975"/>
                  <a:gd name="connsiteY2" fmla="*/ 777073 h 1897849"/>
                  <a:gd name="connsiteX3" fmla="*/ 1496264 w 2667975"/>
                  <a:gd name="connsiteY3" fmla="*/ 1896396 h 1897849"/>
                  <a:gd name="connsiteX4" fmla="*/ 1418 w 2667975"/>
                  <a:gd name="connsiteY4" fmla="*/ 990433 h 189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75" h="1897849">
                    <a:moveTo>
                      <a:pt x="1418" y="990433"/>
                    </a:moveTo>
                    <a:cubicBezTo>
                      <a:pt x="-39319" y="674881"/>
                      <a:pt x="807416" y="38645"/>
                      <a:pt x="1251842" y="3085"/>
                    </a:cubicBezTo>
                    <a:cubicBezTo>
                      <a:pt x="1696268" y="-32475"/>
                      <a:pt x="2667975" y="240193"/>
                      <a:pt x="2667975" y="777073"/>
                    </a:cubicBezTo>
                    <a:cubicBezTo>
                      <a:pt x="2667975" y="1313953"/>
                      <a:pt x="1940690" y="1860836"/>
                      <a:pt x="1496264" y="1896396"/>
                    </a:cubicBezTo>
                    <a:cubicBezTo>
                      <a:pt x="1051838" y="1931956"/>
                      <a:pt x="42155" y="1305985"/>
                      <a:pt x="1418" y="99043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צורה חופשית 16"/>
              <p:cNvSpPr/>
              <p:nvPr/>
            </p:nvSpPr>
            <p:spPr>
              <a:xfrm>
                <a:off x="7206275" y="3175674"/>
                <a:ext cx="284044" cy="590702"/>
              </a:xfrm>
              <a:custGeom>
                <a:avLst/>
                <a:gdLst>
                  <a:gd name="connsiteX0" fmla="*/ 259080 w 548640"/>
                  <a:gd name="connsiteY0" fmla="*/ 63536 h 972386"/>
                  <a:gd name="connsiteX1" fmla="*/ 76200 w 548640"/>
                  <a:gd name="connsiteY1" fmla="*/ 63536 h 972386"/>
                  <a:gd name="connsiteX2" fmla="*/ 0 w 548640"/>
                  <a:gd name="connsiteY2" fmla="*/ 200696 h 972386"/>
                  <a:gd name="connsiteX3" fmla="*/ 365760 w 548640"/>
                  <a:gd name="connsiteY3" fmla="*/ 276896 h 972386"/>
                  <a:gd name="connsiteX4" fmla="*/ 335280 w 548640"/>
                  <a:gd name="connsiteY4" fmla="*/ 322616 h 972386"/>
                  <a:gd name="connsiteX5" fmla="*/ 289560 w 548640"/>
                  <a:gd name="connsiteY5" fmla="*/ 337856 h 972386"/>
                  <a:gd name="connsiteX6" fmla="*/ 91440 w 548640"/>
                  <a:gd name="connsiteY6" fmla="*/ 353096 h 972386"/>
                  <a:gd name="connsiteX7" fmla="*/ 45720 w 548640"/>
                  <a:gd name="connsiteY7" fmla="*/ 459776 h 972386"/>
                  <a:gd name="connsiteX8" fmla="*/ 30480 w 548640"/>
                  <a:gd name="connsiteY8" fmla="*/ 505496 h 972386"/>
                  <a:gd name="connsiteX9" fmla="*/ 274320 w 548640"/>
                  <a:gd name="connsiteY9" fmla="*/ 505496 h 972386"/>
                  <a:gd name="connsiteX10" fmla="*/ 228600 w 548640"/>
                  <a:gd name="connsiteY10" fmla="*/ 520736 h 972386"/>
                  <a:gd name="connsiteX11" fmla="*/ 121920 w 548640"/>
                  <a:gd name="connsiteY11" fmla="*/ 535976 h 972386"/>
                  <a:gd name="connsiteX12" fmla="*/ 91440 w 548640"/>
                  <a:gd name="connsiteY12" fmla="*/ 581696 h 972386"/>
                  <a:gd name="connsiteX13" fmla="*/ 15240 w 548640"/>
                  <a:gd name="connsiteY13" fmla="*/ 673136 h 972386"/>
                  <a:gd name="connsiteX14" fmla="*/ 30480 w 548640"/>
                  <a:gd name="connsiteY14" fmla="*/ 749336 h 972386"/>
                  <a:gd name="connsiteX15" fmla="*/ 198120 w 548640"/>
                  <a:gd name="connsiteY15" fmla="*/ 734096 h 972386"/>
                  <a:gd name="connsiteX16" fmla="*/ 304800 w 548640"/>
                  <a:gd name="connsiteY16" fmla="*/ 749336 h 972386"/>
                  <a:gd name="connsiteX17" fmla="*/ 274320 w 548640"/>
                  <a:gd name="connsiteY17" fmla="*/ 795056 h 972386"/>
                  <a:gd name="connsiteX18" fmla="*/ 243840 w 548640"/>
                  <a:gd name="connsiteY18" fmla="*/ 886496 h 972386"/>
                  <a:gd name="connsiteX19" fmla="*/ 487680 w 548640"/>
                  <a:gd name="connsiteY19" fmla="*/ 916976 h 972386"/>
                  <a:gd name="connsiteX20" fmla="*/ 548640 w 548640"/>
                  <a:gd name="connsiteY20" fmla="*/ 825536 h 972386"/>
                  <a:gd name="connsiteX21" fmla="*/ 533400 w 548640"/>
                  <a:gd name="connsiteY21" fmla="*/ 734096 h 972386"/>
                  <a:gd name="connsiteX22" fmla="*/ 441960 w 548640"/>
                  <a:gd name="connsiteY22" fmla="*/ 673136 h 972386"/>
                  <a:gd name="connsiteX23" fmla="*/ 365760 w 548640"/>
                  <a:gd name="connsiteY23" fmla="*/ 657896 h 972386"/>
                  <a:gd name="connsiteX24" fmla="*/ 472440 w 548640"/>
                  <a:gd name="connsiteY24" fmla="*/ 535976 h 972386"/>
                  <a:gd name="connsiteX25" fmla="*/ 502920 w 548640"/>
                  <a:gd name="connsiteY25" fmla="*/ 490256 h 972386"/>
                  <a:gd name="connsiteX26" fmla="*/ 457200 w 548640"/>
                  <a:gd name="connsiteY26" fmla="*/ 475016 h 972386"/>
                  <a:gd name="connsiteX27" fmla="*/ 365760 w 548640"/>
                  <a:gd name="connsiteY27" fmla="*/ 490256 h 972386"/>
                  <a:gd name="connsiteX28" fmla="*/ 411480 w 548640"/>
                  <a:gd name="connsiteY28" fmla="*/ 444536 h 972386"/>
                  <a:gd name="connsiteX29" fmla="*/ 502920 w 548640"/>
                  <a:gd name="connsiteY29" fmla="*/ 398816 h 972386"/>
                  <a:gd name="connsiteX30" fmla="*/ 533400 w 548640"/>
                  <a:gd name="connsiteY30" fmla="*/ 353096 h 972386"/>
                  <a:gd name="connsiteX31" fmla="*/ 487680 w 548640"/>
                  <a:gd name="connsiteY31" fmla="*/ 322616 h 972386"/>
                  <a:gd name="connsiteX32" fmla="*/ 381000 w 548640"/>
                  <a:gd name="connsiteY32" fmla="*/ 307376 h 972386"/>
                  <a:gd name="connsiteX33" fmla="*/ 426720 w 548640"/>
                  <a:gd name="connsiteY33" fmla="*/ 215936 h 972386"/>
                  <a:gd name="connsiteX34" fmla="*/ 411480 w 548640"/>
                  <a:gd name="connsiteY34" fmla="*/ 170216 h 972386"/>
                  <a:gd name="connsiteX35" fmla="*/ 365760 w 548640"/>
                  <a:gd name="connsiteY35" fmla="*/ 124496 h 972386"/>
                  <a:gd name="connsiteX36" fmla="*/ 320040 w 548640"/>
                  <a:gd name="connsiteY36" fmla="*/ 109256 h 972386"/>
                  <a:gd name="connsiteX37" fmla="*/ 182880 w 548640"/>
                  <a:gd name="connsiteY37" fmla="*/ 124496 h 972386"/>
                  <a:gd name="connsiteX38" fmla="*/ 228600 w 548640"/>
                  <a:gd name="connsiteY38" fmla="*/ 94016 h 972386"/>
                  <a:gd name="connsiteX39" fmla="*/ 243840 w 548640"/>
                  <a:gd name="connsiteY39" fmla="*/ 48296 h 972386"/>
                  <a:gd name="connsiteX40" fmla="*/ 198120 w 548640"/>
                  <a:gd name="connsiteY40" fmla="*/ 17816 h 972386"/>
                  <a:gd name="connsiteX41" fmla="*/ 182880 w 548640"/>
                  <a:gd name="connsiteY41" fmla="*/ 78776 h 97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48640" h="972386">
                    <a:moveTo>
                      <a:pt x="259080" y="63536"/>
                    </a:moveTo>
                    <a:cubicBezTo>
                      <a:pt x="203960" y="52512"/>
                      <a:pt x="130444" y="29017"/>
                      <a:pt x="76200" y="63536"/>
                    </a:cubicBezTo>
                    <a:cubicBezTo>
                      <a:pt x="31859" y="91753"/>
                      <a:pt x="15629" y="153810"/>
                      <a:pt x="0" y="200696"/>
                    </a:cubicBezTo>
                    <a:cubicBezTo>
                      <a:pt x="46172" y="385382"/>
                      <a:pt x="-20019" y="203414"/>
                      <a:pt x="365760" y="276896"/>
                    </a:cubicBezTo>
                    <a:cubicBezTo>
                      <a:pt x="383753" y="280323"/>
                      <a:pt x="349583" y="311174"/>
                      <a:pt x="335280" y="322616"/>
                    </a:cubicBezTo>
                    <a:cubicBezTo>
                      <a:pt x="322736" y="332651"/>
                      <a:pt x="305500" y="335863"/>
                      <a:pt x="289560" y="337856"/>
                    </a:cubicBezTo>
                    <a:cubicBezTo>
                      <a:pt x="223836" y="346071"/>
                      <a:pt x="157480" y="348016"/>
                      <a:pt x="91440" y="353096"/>
                    </a:cubicBezTo>
                    <a:cubicBezTo>
                      <a:pt x="55699" y="460318"/>
                      <a:pt x="102216" y="327951"/>
                      <a:pt x="45720" y="459776"/>
                    </a:cubicBezTo>
                    <a:cubicBezTo>
                      <a:pt x="39392" y="474541"/>
                      <a:pt x="35560" y="490256"/>
                      <a:pt x="30480" y="505496"/>
                    </a:cubicBezTo>
                    <a:cubicBezTo>
                      <a:pt x="151021" y="545676"/>
                      <a:pt x="10767" y="505496"/>
                      <a:pt x="274320" y="505496"/>
                    </a:cubicBezTo>
                    <a:cubicBezTo>
                      <a:pt x="290384" y="505496"/>
                      <a:pt x="244352" y="517586"/>
                      <a:pt x="228600" y="520736"/>
                    </a:cubicBezTo>
                    <a:cubicBezTo>
                      <a:pt x="193377" y="527781"/>
                      <a:pt x="157480" y="530896"/>
                      <a:pt x="121920" y="535976"/>
                    </a:cubicBezTo>
                    <a:cubicBezTo>
                      <a:pt x="111760" y="551216"/>
                      <a:pt x="103166" y="567625"/>
                      <a:pt x="91440" y="581696"/>
                    </a:cubicBezTo>
                    <a:cubicBezTo>
                      <a:pt x="-6346" y="699039"/>
                      <a:pt x="90916" y="559622"/>
                      <a:pt x="15240" y="673136"/>
                    </a:cubicBezTo>
                    <a:cubicBezTo>
                      <a:pt x="20320" y="698536"/>
                      <a:pt x="5906" y="741145"/>
                      <a:pt x="30480" y="749336"/>
                    </a:cubicBezTo>
                    <a:cubicBezTo>
                      <a:pt x="83711" y="767080"/>
                      <a:pt x="142010" y="734096"/>
                      <a:pt x="198120" y="734096"/>
                    </a:cubicBezTo>
                    <a:cubicBezTo>
                      <a:pt x="234041" y="734096"/>
                      <a:pt x="269240" y="744256"/>
                      <a:pt x="304800" y="749336"/>
                    </a:cubicBezTo>
                    <a:cubicBezTo>
                      <a:pt x="294640" y="764576"/>
                      <a:pt x="281759" y="778318"/>
                      <a:pt x="274320" y="795056"/>
                    </a:cubicBezTo>
                    <a:cubicBezTo>
                      <a:pt x="261271" y="824416"/>
                      <a:pt x="243840" y="886496"/>
                      <a:pt x="243840" y="886496"/>
                    </a:cubicBezTo>
                    <a:cubicBezTo>
                      <a:pt x="278620" y="990837"/>
                      <a:pt x="264966" y="999029"/>
                      <a:pt x="487680" y="916976"/>
                    </a:cubicBezTo>
                    <a:cubicBezTo>
                      <a:pt x="522054" y="904312"/>
                      <a:pt x="548640" y="825536"/>
                      <a:pt x="548640" y="825536"/>
                    </a:cubicBezTo>
                    <a:cubicBezTo>
                      <a:pt x="543560" y="795056"/>
                      <a:pt x="545950" y="762333"/>
                      <a:pt x="533400" y="734096"/>
                    </a:cubicBezTo>
                    <a:cubicBezTo>
                      <a:pt x="515694" y="694258"/>
                      <a:pt x="478779" y="682341"/>
                      <a:pt x="441960" y="673136"/>
                    </a:cubicBezTo>
                    <a:cubicBezTo>
                      <a:pt x="416830" y="666854"/>
                      <a:pt x="391160" y="662976"/>
                      <a:pt x="365760" y="657896"/>
                    </a:cubicBezTo>
                    <a:cubicBezTo>
                      <a:pt x="436880" y="551216"/>
                      <a:pt x="396240" y="586776"/>
                      <a:pt x="472440" y="535976"/>
                    </a:cubicBezTo>
                    <a:cubicBezTo>
                      <a:pt x="482600" y="520736"/>
                      <a:pt x="507362" y="508025"/>
                      <a:pt x="502920" y="490256"/>
                    </a:cubicBezTo>
                    <a:cubicBezTo>
                      <a:pt x="499024" y="474671"/>
                      <a:pt x="473264" y="475016"/>
                      <a:pt x="457200" y="475016"/>
                    </a:cubicBezTo>
                    <a:cubicBezTo>
                      <a:pt x="426300" y="475016"/>
                      <a:pt x="396240" y="485176"/>
                      <a:pt x="365760" y="490256"/>
                    </a:cubicBezTo>
                    <a:cubicBezTo>
                      <a:pt x="285287" y="517080"/>
                      <a:pt x="306674" y="514407"/>
                      <a:pt x="411480" y="444536"/>
                    </a:cubicBezTo>
                    <a:cubicBezTo>
                      <a:pt x="470566" y="405145"/>
                      <a:pt x="439824" y="419848"/>
                      <a:pt x="502920" y="398816"/>
                    </a:cubicBezTo>
                    <a:cubicBezTo>
                      <a:pt x="513080" y="383576"/>
                      <a:pt x="536992" y="371057"/>
                      <a:pt x="533400" y="353096"/>
                    </a:cubicBezTo>
                    <a:cubicBezTo>
                      <a:pt x="529808" y="335135"/>
                      <a:pt x="505224" y="327879"/>
                      <a:pt x="487680" y="322616"/>
                    </a:cubicBezTo>
                    <a:cubicBezTo>
                      <a:pt x="453274" y="312294"/>
                      <a:pt x="416560" y="312456"/>
                      <a:pt x="381000" y="307376"/>
                    </a:cubicBezTo>
                    <a:cubicBezTo>
                      <a:pt x="396411" y="284260"/>
                      <a:pt x="426720" y="247484"/>
                      <a:pt x="426720" y="215936"/>
                    </a:cubicBezTo>
                    <a:cubicBezTo>
                      <a:pt x="426720" y="199872"/>
                      <a:pt x="420391" y="183582"/>
                      <a:pt x="411480" y="170216"/>
                    </a:cubicBezTo>
                    <a:cubicBezTo>
                      <a:pt x="399525" y="152283"/>
                      <a:pt x="383693" y="136451"/>
                      <a:pt x="365760" y="124496"/>
                    </a:cubicBezTo>
                    <a:cubicBezTo>
                      <a:pt x="352394" y="115585"/>
                      <a:pt x="335280" y="114336"/>
                      <a:pt x="320040" y="109256"/>
                    </a:cubicBezTo>
                    <a:cubicBezTo>
                      <a:pt x="274320" y="114336"/>
                      <a:pt x="228255" y="132059"/>
                      <a:pt x="182880" y="124496"/>
                    </a:cubicBezTo>
                    <a:cubicBezTo>
                      <a:pt x="164813" y="121485"/>
                      <a:pt x="217158" y="108319"/>
                      <a:pt x="228600" y="94016"/>
                    </a:cubicBezTo>
                    <a:cubicBezTo>
                      <a:pt x="238635" y="81472"/>
                      <a:pt x="236656" y="62664"/>
                      <a:pt x="243840" y="48296"/>
                    </a:cubicBezTo>
                    <a:cubicBezTo>
                      <a:pt x="276231" y="-16485"/>
                      <a:pt x="309899" y="-4540"/>
                      <a:pt x="198120" y="17816"/>
                    </a:cubicBezTo>
                    <a:cubicBezTo>
                      <a:pt x="181274" y="68355"/>
                      <a:pt x="182880" y="47472"/>
                      <a:pt x="182880" y="78776"/>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18" name="אליפסה 1"/>
            <p:cNvSpPr/>
            <p:nvPr/>
          </p:nvSpPr>
          <p:spPr>
            <a:xfrm>
              <a:off x="5675189" y="3827950"/>
              <a:ext cx="103199" cy="152358"/>
            </a:xfrm>
            <a:custGeom>
              <a:avLst/>
              <a:gdLst>
                <a:gd name="connsiteX0" fmla="*/ 0 w 2592288"/>
                <a:gd name="connsiteY0" fmla="*/ 972108 h 1944216"/>
                <a:gd name="connsiteX1" fmla="*/ 1296144 w 2592288"/>
                <a:gd name="connsiteY1" fmla="*/ 0 h 1944216"/>
                <a:gd name="connsiteX2" fmla="*/ 2592288 w 2592288"/>
                <a:gd name="connsiteY2" fmla="*/ 972108 h 1944216"/>
                <a:gd name="connsiteX3" fmla="*/ 1296144 w 2592288"/>
                <a:gd name="connsiteY3" fmla="*/ 1944216 h 1944216"/>
                <a:gd name="connsiteX4" fmla="*/ 0 w 2592288"/>
                <a:gd name="connsiteY4" fmla="*/ 972108 h 1944216"/>
                <a:gd name="connsiteX0" fmla="*/ 0 w 2607528"/>
                <a:gd name="connsiteY0" fmla="*/ 974338 h 1947862"/>
                <a:gd name="connsiteX1" fmla="*/ 1296144 w 2607528"/>
                <a:gd name="connsiteY1" fmla="*/ 2230 h 1947862"/>
                <a:gd name="connsiteX2" fmla="*/ 2607528 w 2607528"/>
                <a:gd name="connsiteY2" fmla="*/ 791458 h 1947862"/>
                <a:gd name="connsiteX3" fmla="*/ 1296144 w 2607528"/>
                <a:gd name="connsiteY3" fmla="*/ 1946446 h 1947862"/>
                <a:gd name="connsiteX4" fmla="*/ 0 w 2607528"/>
                <a:gd name="connsiteY4" fmla="*/ 974338 h 1947862"/>
                <a:gd name="connsiteX0" fmla="*/ 52 w 2607580"/>
                <a:gd name="connsiteY0" fmla="*/ 989477 h 1962582"/>
                <a:gd name="connsiteX1" fmla="*/ 1250476 w 2607580"/>
                <a:gd name="connsiteY1" fmla="*/ 2129 h 1962582"/>
                <a:gd name="connsiteX2" fmla="*/ 2607580 w 2607580"/>
                <a:gd name="connsiteY2" fmla="*/ 806597 h 1962582"/>
                <a:gd name="connsiteX3" fmla="*/ 1296196 w 2607580"/>
                <a:gd name="connsiteY3" fmla="*/ 1961585 h 1962582"/>
                <a:gd name="connsiteX4" fmla="*/ 52 w 2607580"/>
                <a:gd name="connsiteY4" fmla="*/ 989477 h 1962582"/>
                <a:gd name="connsiteX0" fmla="*/ 54 w 2805702"/>
                <a:gd name="connsiteY0" fmla="*/ 990433 h 1963881"/>
                <a:gd name="connsiteX1" fmla="*/ 1250478 w 2805702"/>
                <a:gd name="connsiteY1" fmla="*/ 3085 h 1963881"/>
                <a:gd name="connsiteX2" fmla="*/ 2805702 w 2805702"/>
                <a:gd name="connsiteY2" fmla="*/ 777073 h 1963881"/>
                <a:gd name="connsiteX3" fmla="*/ 1296198 w 2805702"/>
                <a:gd name="connsiteY3" fmla="*/ 1962541 h 1963881"/>
                <a:gd name="connsiteX4" fmla="*/ 54 w 2805702"/>
                <a:gd name="connsiteY4" fmla="*/ 990433 h 1963881"/>
                <a:gd name="connsiteX0" fmla="*/ 283 w 2805931"/>
                <a:gd name="connsiteY0" fmla="*/ 990433 h 1749360"/>
                <a:gd name="connsiteX1" fmla="*/ 1250707 w 2805931"/>
                <a:gd name="connsiteY1" fmla="*/ 3085 h 1749360"/>
                <a:gd name="connsiteX2" fmla="*/ 2805931 w 2805931"/>
                <a:gd name="connsiteY2" fmla="*/ 777073 h 1749360"/>
                <a:gd name="connsiteX3" fmla="*/ 1356038 w 2805931"/>
                <a:gd name="connsiteY3" fmla="*/ 1747568 h 1749360"/>
                <a:gd name="connsiteX4" fmla="*/ 283 w 2805931"/>
                <a:gd name="connsiteY4" fmla="*/ 990433 h 1749360"/>
                <a:gd name="connsiteX0" fmla="*/ 276 w 2666833"/>
                <a:gd name="connsiteY0" fmla="*/ 990433 h 1749360"/>
                <a:gd name="connsiteX1" fmla="*/ 1250700 w 2666833"/>
                <a:gd name="connsiteY1" fmla="*/ 3085 h 1749360"/>
                <a:gd name="connsiteX2" fmla="*/ 2666833 w 2666833"/>
                <a:gd name="connsiteY2" fmla="*/ 777073 h 1749360"/>
                <a:gd name="connsiteX3" fmla="*/ 1356031 w 2666833"/>
                <a:gd name="connsiteY3" fmla="*/ 1747568 h 1749360"/>
                <a:gd name="connsiteX4" fmla="*/ 276 w 2666833"/>
                <a:gd name="connsiteY4" fmla="*/ 990433 h 1749360"/>
                <a:gd name="connsiteX0" fmla="*/ 1418 w 2667975"/>
                <a:gd name="connsiteY0" fmla="*/ 990433 h 1897849"/>
                <a:gd name="connsiteX1" fmla="*/ 1251842 w 2667975"/>
                <a:gd name="connsiteY1" fmla="*/ 3085 h 1897849"/>
                <a:gd name="connsiteX2" fmla="*/ 2667975 w 2667975"/>
                <a:gd name="connsiteY2" fmla="*/ 777073 h 1897849"/>
                <a:gd name="connsiteX3" fmla="*/ 1496264 w 2667975"/>
                <a:gd name="connsiteY3" fmla="*/ 1896396 h 1897849"/>
                <a:gd name="connsiteX4" fmla="*/ 1418 w 2667975"/>
                <a:gd name="connsiteY4" fmla="*/ 990433 h 189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75" h="1897849">
                  <a:moveTo>
                    <a:pt x="1418" y="990433"/>
                  </a:moveTo>
                  <a:cubicBezTo>
                    <a:pt x="-39319" y="674881"/>
                    <a:pt x="807416" y="38645"/>
                    <a:pt x="1251842" y="3085"/>
                  </a:cubicBezTo>
                  <a:cubicBezTo>
                    <a:pt x="1696268" y="-32475"/>
                    <a:pt x="2667975" y="240193"/>
                    <a:pt x="2667975" y="777073"/>
                  </a:cubicBezTo>
                  <a:cubicBezTo>
                    <a:pt x="2667975" y="1313953"/>
                    <a:pt x="1940690" y="1860836"/>
                    <a:pt x="1496264" y="1896396"/>
                  </a:cubicBezTo>
                  <a:cubicBezTo>
                    <a:pt x="1051838" y="1931956"/>
                    <a:pt x="42155" y="1305985"/>
                    <a:pt x="1418" y="99043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 name="TextBox 19"/>
            <p:cNvSpPr txBox="1"/>
            <p:nvPr/>
          </p:nvSpPr>
          <p:spPr>
            <a:xfrm>
              <a:off x="4900405" y="4743686"/>
              <a:ext cx="1293954" cy="1069681"/>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a:t>
              </a:r>
            </a:p>
            <a:p>
              <a:pPr fontAlgn="auto">
                <a:spcBef>
                  <a:spcPts val="0"/>
                </a:spcBef>
                <a:spcAft>
                  <a:spcPts val="0"/>
                </a:spcAft>
                <a:defRPr/>
              </a:pPr>
              <a:r>
                <a:rPr lang="he-IL" kern="0" dirty="0">
                  <a:solidFill>
                    <a:prstClr val="black"/>
                  </a:solidFill>
                </a:rPr>
                <a:t> .</a:t>
              </a:r>
            </a:p>
            <a:p>
              <a:pPr fontAlgn="auto">
                <a:spcBef>
                  <a:spcPts val="0"/>
                </a:spcBef>
                <a:spcAft>
                  <a:spcPts val="0"/>
                </a:spcAft>
                <a:defRPr/>
              </a:pPr>
              <a:r>
                <a:rPr lang="he-IL" kern="0" dirty="0">
                  <a:solidFill>
                    <a:prstClr val="black"/>
                  </a:solidFill>
                </a:rPr>
                <a:t>                .</a:t>
              </a:r>
            </a:p>
            <a:p>
              <a:pPr fontAlgn="auto">
                <a:spcBef>
                  <a:spcPts val="0"/>
                </a:spcBef>
                <a:spcAft>
                  <a:spcPts val="0"/>
                </a:spcAft>
                <a:defRPr/>
              </a:pPr>
              <a:r>
                <a:rPr lang="he-IL" kern="0" dirty="0">
                  <a:solidFill>
                    <a:prstClr val="black"/>
                  </a:solidFill>
                </a:rPr>
                <a:t>    </a:t>
              </a:r>
            </a:p>
          </p:txBody>
        </p:sp>
        <p:sp>
          <p:nvSpPr>
            <p:cNvPr id="8" name="אליפסה 1"/>
            <p:cNvSpPr/>
            <p:nvPr/>
          </p:nvSpPr>
          <p:spPr>
            <a:xfrm>
              <a:off x="3476263" y="3780338"/>
              <a:ext cx="2046510" cy="1748944"/>
            </a:xfrm>
            <a:custGeom>
              <a:avLst/>
              <a:gdLst>
                <a:gd name="connsiteX0" fmla="*/ 0 w 2592288"/>
                <a:gd name="connsiteY0" fmla="*/ 972108 h 1944216"/>
                <a:gd name="connsiteX1" fmla="*/ 1296144 w 2592288"/>
                <a:gd name="connsiteY1" fmla="*/ 0 h 1944216"/>
                <a:gd name="connsiteX2" fmla="*/ 2592288 w 2592288"/>
                <a:gd name="connsiteY2" fmla="*/ 972108 h 1944216"/>
                <a:gd name="connsiteX3" fmla="*/ 1296144 w 2592288"/>
                <a:gd name="connsiteY3" fmla="*/ 1944216 h 1944216"/>
                <a:gd name="connsiteX4" fmla="*/ 0 w 2592288"/>
                <a:gd name="connsiteY4" fmla="*/ 972108 h 1944216"/>
                <a:gd name="connsiteX0" fmla="*/ 0 w 2607528"/>
                <a:gd name="connsiteY0" fmla="*/ 974338 h 1947862"/>
                <a:gd name="connsiteX1" fmla="*/ 1296144 w 2607528"/>
                <a:gd name="connsiteY1" fmla="*/ 2230 h 1947862"/>
                <a:gd name="connsiteX2" fmla="*/ 2607528 w 2607528"/>
                <a:gd name="connsiteY2" fmla="*/ 791458 h 1947862"/>
                <a:gd name="connsiteX3" fmla="*/ 1296144 w 2607528"/>
                <a:gd name="connsiteY3" fmla="*/ 1946446 h 1947862"/>
                <a:gd name="connsiteX4" fmla="*/ 0 w 2607528"/>
                <a:gd name="connsiteY4" fmla="*/ 974338 h 1947862"/>
                <a:gd name="connsiteX0" fmla="*/ 52 w 2607580"/>
                <a:gd name="connsiteY0" fmla="*/ 989477 h 1962582"/>
                <a:gd name="connsiteX1" fmla="*/ 1250476 w 2607580"/>
                <a:gd name="connsiteY1" fmla="*/ 2129 h 1962582"/>
                <a:gd name="connsiteX2" fmla="*/ 2607580 w 2607580"/>
                <a:gd name="connsiteY2" fmla="*/ 806597 h 1962582"/>
                <a:gd name="connsiteX3" fmla="*/ 1296196 w 2607580"/>
                <a:gd name="connsiteY3" fmla="*/ 1961585 h 1962582"/>
                <a:gd name="connsiteX4" fmla="*/ 52 w 2607580"/>
                <a:gd name="connsiteY4" fmla="*/ 989477 h 1962582"/>
                <a:gd name="connsiteX0" fmla="*/ 54 w 2805702"/>
                <a:gd name="connsiteY0" fmla="*/ 990433 h 1963881"/>
                <a:gd name="connsiteX1" fmla="*/ 1250478 w 2805702"/>
                <a:gd name="connsiteY1" fmla="*/ 3085 h 1963881"/>
                <a:gd name="connsiteX2" fmla="*/ 2805702 w 2805702"/>
                <a:gd name="connsiteY2" fmla="*/ 777073 h 1963881"/>
                <a:gd name="connsiteX3" fmla="*/ 1296198 w 2805702"/>
                <a:gd name="connsiteY3" fmla="*/ 1962541 h 1963881"/>
                <a:gd name="connsiteX4" fmla="*/ 54 w 2805702"/>
                <a:gd name="connsiteY4" fmla="*/ 990433 h 1963881"/>
                <a:gd name="connsiteX0" fmla="*/ 283 w 2805931"/>
                <a:gd name="connsiteY0" fmla="*/ 990433 h 1749360"/>
                <a:gd name="connsiteX1" fmla="*/ 1250707 w 2805931"/>
                <a:gd name="connsiteY1" fmla="*/ 3085 h 1749360"/>
                <a:gd name="connsiteX2" fmla="*/ 2805931 w 2805931"/>
                <a:gd name="connsiteY2" fmla="*/ 777073 h 1749360"/>
                <a:gd name="connsiteX3" fmla="*/ 1356038 w 2805931"/>
                <a:gd name="connsiteY3" fmla="*/ 1747568 h 1749360"/>
                <a:gd name="connsiteX4" fmla="*/ 283 w 2805931"/>
                <a:gd name="connsiteY4" fmla="*/ 990433 h 1749360"/>
                <a:gd name="connsiteX0" fmla="*/ 276 w 2666833"/>
                <a:gd name="connsiteY0" fmla="*/ 990433 h 1749360"/>
                <a:gd name="connsiteX1" fmla="*/ 1250700 w 2666833"/>
                <a:gd name="connsiteY1" fmla="*/ 3085 h 1749360"/>
                <a:gd name="connsiteX2" fmla="*/ 2666833 w 2666833"/>
                <a:gd name="connsiteY2" fmla="*/ 777073 h 1749360"/>
                <a:gd name="connsiteX3" fmla="*/ 1356031 w 2666833"/>
                <a:gd name="connsiteY3" fmla="*/ 1747568 h 1749360"/>
                <a:gd name="connsiteX4" fmla="*/ 276 w 2666833"/>
                <a:gd name="connsiteY4" fmla="*/ 990433 h 1749360"/>
                <a:gd name="connsiteX0" fmla="*/ 1418 w 2667975"/>
                <a:gd name="connsiteY0" fmla="*/ 990433 h 1897849"/>
                <a:gd name="connsiteX1" fmla="*/ 1251842 w 2667975"/>
                <a:gd name="connsiteY1" fmla="*/ 3085 h 1897849"/>
                <a:gd name="connsiteX2" fmla="*/ 2667975 w 2667975"/>
                <a:gd name="connsiteY2" fmla="*/ 777073 h 1897849"/>
                <a:gd name="connsiteX3" fmla="*/ 1496264 w 2667975"/>
                <a:gd name="connsiteY3" fmla="*/ 1896396 h 1897849"/>
                <a:gd name="connsiteX4" fmla="*/ 1418 w 2667975"/>
                <a:gd name="connsiteY4" fmla="*/ 990433 h 189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75" h="1897849">
                  <a:moveTo>
                    <a:pt x="1418" y="990433"/>
                  </a:moveTo>
                  <a:cubicBezTo>
                    <a:pt x="-39319" y="674881"/>
                    <a:pt x="807416" y="38645"/>
                    <a:pt x="1251842" y="3085"/>
                  </a:cubicBezTo>
                  <a:cubicBezTo>
                    <a:pt x="1696268" y="-32475"/>
                    <a:pt x="2667975" y="240193"/>
                    <a:pt x="2667975" y="777073"/>
                  </a:cubicBezTo>
                  <a:cubicBezTo>
                    <a:pt x="2667975" y="1313953"/>
                    <a:pt x="1940690" y="1860836"/>
                    <a:pt x="1496264" y="1896396"/>
                  </a:cubicBezTo>
                  <a:cubicBezTo>
                    <a:pt x="1051838" y="1931956"/>
                    <a:pt x="42155" y="1305985"/>
                    <a:pt x="1418" y="990433"/>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TextBox 21"/>
            <p:cNvSpPr txBox="1"/>
            <p:nvPr/>
          </p:nvSpPr>
          <p:spPr>
            <a:xfrm>
              <a:off x="2066409" y="5813367"/>
              <a:ext cx="5688632" cy="680850"/>
            </a:xfrm>
            <a:prstGeom prst="rect">
              <a:avLst/>
            </a:prstGeom>
            <a:noFill/>
            <a:ln w="22225">
              <a:noFill/>
            </a:ln>
            <a:effectLst>
              <a:outerShdw sx="101000" sy="101000" algn="ctr" rotWithShape="0">
                <a:sysClr val="window" lastClr="FFFFFF">
                  <a:lumMod val="75000"/>
                </a:sysClr>
              </a:outerShdw>
            </a:effectLst>
          </p:spPr>
          <p:txBody>
            <a:bodyPr/>
            <a:lstStyle/>
            <a:p>
              <a:pPr algn="ctr" fontAlgn="auto">
                <a:spcBef>
                  <a:spcPts val="0"/>
                </a:spcBef>
                <a:spcAft>
                  <a:spcPts val="0"/>
                </a:spcAft>
                <a:defRPr/>
              </a:pPr>
              <a:r>
                <a:rPr lang="he-IL" u="sng" kern="0" dirty="0">
                  <a:solidFill>
                    <a:prstClr val="black"/>
                  </a:solidFill>
                </a:rPr>
                <a:t>תא שומן</a:t>
              </a:r>
            </a:p>
            <a:p>
              <a:pPr algn="ctr" fontAlgn="auto">
                <a:spcBef>
                  <a:spcPts val="0"/>
                </a:spcBef>
                <a:spcAft>
                  <a:spcPts val="0"/>
                </a:spcAft>
                <a:defRPr/>
              </a:pPr>
              <a:r>
                <a:rPr lang="he-IL" kern="0" dirty="0">
                  <a:solidFill>
                    <a:prstClr val="black"/>
                  </a:solidFill>
                </a:rPr>
                <a:t>תאי השומן יכולים לגדול עד פי עשרה מנפחם המקורי</a:t>
              </a:r>
            </a:p>
            <a:p>
              <a:pPr algn="ctr" fontAlgn="auto">
                <a:spcBef>
                  <a:spcPts val="0"/>
                </a:spcBef>
                <a:spcAft>
                  <a:spcPts val="0"/>
                </a:spcAft>
                <a:defRPr/>
              </a:pPr>
              <a:endParaRPr lang="he-IL" kern="0" dirty="0">
                <a:solidFill>
                  <a:prstClr val="black"/>
                </a:solidFill>
              </a:endParaRPr>
            </a:p>
          </p:txBody>
        </p:sp>
        <p:sp>
          <p:nvSpPr>
            <p:cNvPr id="23" name="TextBox 22"/>
            <p:cNvSpPr txBox="1"/>
            <p:nvPr/>
          </p:nvSpPr>
          <p:spPr>
            <a:xfrm>
              <a:off x="3855716" y="4392945"/>
              <a:ext cx="1044689" cy="525319"/>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טיפת שומן</a:t>
              </a:r>
            </a:p>
          </p:txBody>
        </p:sp>
        <p:sp>
          <p:nvSpPr>
            <p:cNvPr id="24" name="TextBox 23"/>
            <p:cNvSpPr txBox="1"/>
            <p:nvPr/>
          </p:nvSpPr>
          <p:spPr>
            <a:xfrm>
              <a:off x="5975260" y="4365965"/>
              <a:ext cx="1044689" cy="52531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גרעין</a:t>
              </a:r>
            </a:p>
          </p:txBody>
        </p:sp>
        <p:cxnSp>
          <p:nvCxnSpPr>
            <p:cNvPr id="19" name="מחבר חץ ישר 18"/>
            <p:cNvCxnSpPr/>
            <p:nvPr/>
          </p:nvCxnSpPr>
          <p:spPr>
            <a:xfrm flipH="1">
              <a:off x="5778389" y="4629418"/>
              <a:ext cx="719215" cy="253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CA780D2-1E5B-4A62-8609-99B4A25E01DA}" type="slidenum">
              <a:rPr lang="he-IL" sz="1200" smtClean="0">
                <a:solidFill>
                  <a:schemeClr val="bg1">
                    <a:lumMod val="65000"/>
                  </a:schemeClr>
                </a:solidFill>
              </a:rPr>
              <a:pPr fontAlgn="base">
                <a:spcBef>
                  <a:spcPct val="0"/>
                </a:spcBef>
                <a:spcAft>
                  <a:spcPct val="0"/>
                </a:spcAft>
                <a:defRPr/>
              </a:pPr>
              <a:t>21</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03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1014413" y="71438"/>
            <a:ext cx="7772400" cy="441325"/>
          </a:xfrm>
        </p:spPr>
        <p:txBody>
          <a:bodyPr/>
          <a:lstStyle/>
          <a:p>
            <a:pPr fontAlgn="auto">
              <a:defRPr/>
            </a:pPr>
            <a:r>
              <a:rPr lang="he-IL" sz="1800" b="1" dirty="0" smtClean="0">
                <a:solidFill>
                  <a:srgbClr val="FF6600"/>
                </a:solidFill>
                <a:ea typeface="+mn-ea"/>
              </a:rPr>
              <a:t>ליפידים (שומנים)</a:t>
            </a:r>
            <a:endParaRPr lang="he-IL" sz="1800" dirty="0" smtClean="0"/>
          </a:p>
        </p:txBody>
      </p:sp>
      <p:sp>
        <p:nvSpPr>
          <p:cNvPr id="9" name="TextBox 8"/>
          <p:cNvSpPr txBox="1"/>
          <p:nvPr/>
        </p:nvSpPr>
        <p:spPr>
          <a:xfrm>
            <a:off x="512763" y="465138"/>
            <a:ext cx="8389937" cy="1884362"/>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t>הקבוצה הגדולה ביותר של הליפידים היא הטריגליצרידים. </a:t>
            </a:r>
          </a:p>
          <a:p>
            <a:pPr fontAlgn="auto">
              <a:spcBef>
                <a:spcPts val="0"/>
              </a:spcBef>
              <a:spcAft>
                <a:spcPts val="0"/>
              </a:spcAft>
              <a:defRPr/>
            </a:pPr>
            <a:r>
              <a:rPr lang="he-IL" kern="0" dirty="0">
                <a:solidFill>
                  <a:prstClr val="black"/>
                </a:solidFill>
              </a:rPr>
              <a:t>טריגליצריד מורכב ממולקולת </a:t>
            </a:r>
            <a:r>
              <a:rPr lang="he-IL" kern="0" dirty="0">
                <a:solidFill>
                  <a:srgbClr val="FF6600"/>
                </a:solidFill>
              </a:rPr>
              <a:t>גליצרול</a:t>
            </a:r>
            <a:r>
              <a:rPr lang="he-IL" kern="0" dirty="0">
                <a:solidFill>
                  <a:prstClr val="black"/>
                </a:solidFill>
              </a:rPr>
              <a:t> שאליה מחוברות  </a:t>
            </a:r>
            <a:r>
              <a:rPr lang="he-IL" kern="0" dirty="0">
                <a:solidFill>
                  <a:srgbClr val="FF6600"/>
                </a:solidFill>
              </a:rPr>
              <a:t>שלוש מולקולות של חומצות שומניות</a:t>
            </a:r>
            <a:r>
              <a:rPr lang="he-IL" kern="0" dirty="0">
                <a:solidFill>
                  <a:prstClr val="black"/>
                </a:solidFill>
              </a:rPr>
              <a:t>.</a:t>
            </a:r>
          </a:p>
          <a:p>
            <a:pPr fontAlgn="auto">
              <a:spcBef>
                <a:spcPts val="0"/>
              </a:spcBef>
              <a:spcAft>
                <a:spcPts val="0"/>
              </a:spcAft>
              <a:defRPr/>
            </a:pPr>
            <a:r>
              <a:rPr lang="he-IL" kern="0" dirty="0">
                <a:solidFill>
                  <a:prstClr val="black"/>
                </a:solidFill>
              </a:rPr>
              <a:t>השומנים האלה מתפרקים במערכת העיכול לגליצרול ולחומצות שומניות, המועברים לדם, וממנו אל התאים.</a:t>
            </a:r>
          </a:p>
        </p:txBody>
      </p:sp>
      <p:grpSp>
        <p:nvGrpSpPr>
          <p:cNvPr id="64517" name="קבוצה 6"/>
          <p:cNvGrpSpPr>
            <a:grpSpLocks/>
          </p:cNvGrpSpPr>
          <p:nvPr/>
        </p:nvGrpSpPr>
        <p:grpSpPr bwMode="auto">
          <a:xfrm>
            <a:off x="1535113" y="2973388"/>
            <a:ext cx="6364287" cy="3068637"/>
            <a:chOff x="1324737" y="1724880"/>
            <a:chExt cx="6364856" cy="3069418"/>
          </a:xfrm>
        </p:grpSpPr>
        <p:grpSp>
          <p:nvGrpSpPr>
            <p:cNvPr id="64523" name="קבוצה 7"/>
            <p:cNvGrpSpPr>
              <a:grpSpLocks/>
            </p:cNvGrpSpPr>
            <p:nvPr/>
          </p:nvGrpSpPr>
          <p:grpSpPr bwMode="auto">
            <a:xfrm>
              <a:off x="1324737" y="1724880"/>
              <a:ext cx="6364856" cy="3069418"/>
              <a:chOff x="1324737" y="1724880"/>
              <a:chExt cx="6364856" cy="3069418"/>
            </a:xfrm>
          </p:grpSpPr>
          <p:sp>
            <p:nvSpPr>
              <p:cNvPr id="11" name="מלבן 10"/>
              <p:cNvSpPr/>
              <p:nvPr/>
            </p:nvSpPr>
            <p:spPr>
              <a:xfrm>
                <a:off x="1624801" y="1816978"/>
                <a:ext cx="846214" cy="286616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מלבן 11"/>
              <p:cNvSpPr/>
              <p:nvPr/>
            </p:nvSpPr>
            <p:spPr>
              <a:xfrm>
                <a:off x="2512293" y="3752633"/>
                <a:ext cx="4608924" cy="92416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 name="מלבן 12"/>
              <p:cNvSpPr/>
              <p:nvPr/>
            </p:nvSpPr>
            <p:spPr>
              <a:xfrm>
                <a:off x="2512293" y="2728435"/>
                <a:ext cx="5177300" cy="941627"/>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מלבן 13"/>
              <p:cNvSpPr/>
              <p:nvPr/>
            </p:nvSpPr>
            <p:spPr>
              <a:xfrm>
                <a:off x="2510705" y="1809038"/>
                <a:ext cx="4583523" cy="836826"/>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64529" name="קבוצה 14"/>
              <p:cNvGrpSpPr>
                <a:grpSpLocks/>
              </p:cNvGrpSpPr>
              <p:nvPr/>
            </p:nvGrpSpPr>
            <p:grpSpPr bwMode="auto">
              <a:xfrm>
                <a:off x="1324737" y="1724880"/>
                <a:ext cx="6364856" cy="3069418"/>
                <a:chOff x="2113419" y="1283763"/>
                <a:chExt cx="6364856" cy="3069418"/>
              </a:xfrm>
            </p:grpSpPr>
            <p:grpSp>
              <p:nvGrpSpPr>
                <p:cNvPr id="64530" name="קבוצה 15"/>
                <p:cNvGrpSpPr>
                  <a:grpSpLocks/>
                </p:cNvGrpSpPr>
                <p:nvPr/>
              </p:nvGrpSpPr>
              <p:grpSpPr bwMode="auto">
                <a:xfrm>
                  <a:off x="3350902" y="1283763"/>
                  <a:ext cx="4950592" cy="2582071"/>
                  <a:chOff x="3723264" y="961577"/>
                  <a:chExt cx="4950592" cy="2582071"/>
                </a:xfrm>
              </p:grpSpPr>
              <p:sp>
                <p:nvSpPr>
                  <p:cNvPr id="170" name="TextBox 169"/>
                  <p:cNvSpPr txBox="1"/>
                  <p:nvPr/>
                </p:nvSpPr>
                <p:spPr>
                  <a:xfrm>
                    <a:off x="3776534" y="1393487"/>
                    <a:ext cx="4897876" cy="2150022"/>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kern="0" dirty="0">
                      <a:solidFill>
                        <a:prstClr val="black"/>
                      </a:solidFill>
                    </a:endParaRPr>
                  </a:p>
                </p:txBody>
              </p:sp>
              <p:grpSp>
                <p:nvGrpSpPr>
                  <p:cNvPr id="64685" name="קבוצה 170"/>
                  <p:cNvGrpSpPr>
                    <a:grpSpLocks/>
                  </p:cNvGrpSpPr>
                  <p:nvPr/>
                </p:nvGrpSpPr>
                <p:grpSpPr bwMode="auto">
                  <a:xfrm>
                    <a:off x="3723264" y="961577"/>
                    <a:ext cx="4558502" cy="1174481"/>
                    <a:chOff x="3702321" y="1205692"/>
                    <a:chExt cx="4558502" cy="1174481"/>
                  </a:xfrm>
                </p:grpSpPr>
                <p:grpSp>
                  <p:nvGrpSpPr>
                    <p:cNvPr id="64687" name="קבוצה 172"/>
                    <p:cNvGrpSpPr>
                      <a:grpSpLocks/>
                    </p:cNvGrpSpPr>
                    <p:nvPr/>
                  </p:nvGrpSpPr>
                  <p:grpSpPr bwMode="auto">
                    <a:xfrm>
                      <a:off x="3991328" y="1205692"/>
                      <a:ext cx="4269495" cy="1174481"/>
                      <a:chOff x="4364708" y="2094462"/>
                      <a:chExt cx="4269495" cy="1174481"/>
                    </a:xfrm>
                  </p:grpSpPr>
                  <p:grpSp>
                    <p:nvGrpSpPr>
                      <p:cNvPr id="64705" name="קבוצה 190"/>
                      <p:cNvGrpSpPr>
                        <a:grpSpLocks/>
                      </p:cNvGrpSpPr>
                      <p:nvPr/>
                    </p:nvGrpSpPr>
                    <p:grpSpPr bwMode="auto">
                      <a:xfrm>
                        <a:off x="4364708" y="2094462"/>
                        <a:ext cx="3439672" cy="1174481"/>
                        <a:chOff x="6641599" y="4403774"/>
                        <a:chExt cx="3439672" cy="1174481"/>
                      </a:xfrm>
                    </p:grpSpPr>
                    <p:grpSp>
                      <p:nvGrpSpPr>
                        <p:cNvPr id="64712" name="קבוצה 41"/>
                        <p:cNvGrpSpPr>
                          <a:grpSpLocks/>
                        </p:cNvGrpSpPr>
                        <p:nvPr/>
                      </p:nvGrpSpPr>
                      <p:grpSpPr bwMode="auto">
                        <a:xfrm>
                          <a:off x="6641599" y="4403774"/>
                          <a:ext cx="3412861" cy="1174481"/>
                          <a:chOff x="5384442" y="1065891"/>
                          <a:chExt cx="3413487" cy="1059120"/>
                        </a:xfrm>
                      </p:grpSpPr>
                      <p:grpSp>
                        <p:nvGrpSpPr>
                          <p:cNvPr id="64731" name="קבוצה 7187"/>
                          <p:cNvGrpSpPr>
                            <a:grpSpLocks/>
                          </p:cNvGrpSpPr>
                          <p:nvPr/>
                        </p:nvGrpSpPr>
                        <p:grpSpPr bwMode="auto">
                          <a:xfrm>
                            <a:off x="5384442" y="1076277"/>
                            <a:ext cx="3413487" cy="1048734"/>
                            <a:chOff x="6481718" y="3291917"/>
                            <a:chExt cx="3413560" cy="1049059"/>
                          </a:xfrm>
                        </p:grpSpPr>
                        <p:sp>
                          <p:nvSpPr>
                            <p:cNvPr id="219" name="TextBox 218"/>
                            <p:cNvSpPr txBox="1"/>
                            <p:nvPr/>
                          </p:nvSpPr>
                          <p:spPr>
                            <a:xfrm>
                              <a:off x="6480952" y="3570869"/>
                              <a:ext cx="471627" cy="51995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20" name="TextBox 219"/>
                            <p:cNvSpPr txBox="1"/>
                            <p:nvPr/>
                          </p:nvSpPr>
                          <p:spPr>
                            <a:xfrm>
                              <a:off x="6960518" y="3546518"/>
                              <a:ext cx="471627" cy="52138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221" name="מחבר ישר 220"/>
                            <p:cNvCxnSpPr/>
                            <p:nvPr/>
                          </p:nvCxnSpPr>
                          <p:spPr>
                            <a:xfrm flipH="1">
                              <a:off x="6865240" y="3757078"/>
                              <a:ext cx="331886" cy="0"/>
                            </a:xfrm>
                            <a:prstGeom prst="line">
                              <a:avLst/>
                            </a:prstGeom>
                          </p:spPr>
                          <p:style>
                            <a:lnRef idx="1">
                              <a:schemeClr val="accent1"/>
                            </a:lnRef>
                            <a:fillRef idx="0">
                              <a:schemeClr val="accent1"/>
                            </a:fillRef>
                            <a:effectRef idx="0">
                              <a:schemeClr val="accent1"/>
                            </a:effectRef>
                            <a:fontRef idx="minor">
                              <a:schemeClr val="tx1"/>
                            </a:fontRef>
                          </p:style>
                        </p:cxnSp>
                        <p:sp>
                          <p:nvSpPr>
                            <p:cNvPr id="222" name="TextBox 221"/>
                            <p:cNvSpPr txBox="1"/>
                            <p:nvPr/>
                          </p:nvSpPr>
                          <p:spPr>
                            <a:xfrm>
                              <a:off x="9423456" y="3318770"/>
                              <a:ext cx="471626" cy="51995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23" name="TextBox 222"/>
                            <p:cNvSpPr txBox="1"/>
                            <p:nvPr/>
                          </p:nvSpPr>
                          <p:spPr>
                            <a:xfrm>
                              <a:off x="6495244" y="3821534"/>
                              <a:ext cx="471626" cy="51995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24" name="TextBox 223"/>
                            <p:cNvSpPr txBox="1"/>
                            <p:nvPr/>
                          </p:nvSpPr>
                          <p:spPr>
                            <a:xfrm>
                              <a:off x="6947814" y="3818670"/>
                              <a:ext cx="470038" cy="51995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25" name="TextBox 224"/>
                            <p:cNvSpPr txBox="1"/>
                            <p:nvPr/>
                          </p:nvSpPr>
                          <p:spPr>
                            <a:xfrm>
                              <a:off x="7054209" y="3291554"/>
                              <a:ext cx="392227" cy="43687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226" name="מחבר ישר 225"/>
                            <p:cNvCxnSpPr/>
                            <p:nvPr/>
                          </p:nvCxnSpPr>
                          <p:spPr>
                            <a:xfrm flipV="1">
                              <a:off x="6801721" y="3515005"/>
                              <a:ext cx="4764" cy="18907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8" name="TextBox 217"/>
                          <p:cNvSpPr txBox="1"/>
                          <p:nvPr/>
                        </p:nvSpPr>
                        <p:spPr bwMode="auto">
                          <a:xfrm>
                            <a:off x="5647273" y="1065891"/>
                            <a:ext cx="174673" cy="31502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nvGrpSpPr>
                        <p:cNvPr id="64713" name="קבוצה 1"/>
                        <p:cNvGrpSpPr>
                          <a:grpSpLocks/>
                        </p:cNvGrpSpPr>
                        <p:nvPr/>
                      </p:nvGrpSpPr>
                      <p:grpSpPr bwMode="auto">
                        <a:xfrm>
                          <a:off x="7511554" y="4415292"/>
                          <a:ext cx="2569717" cy="1148921"/>
                          <a:chOff x="5041106" y="4308759"/>
                          <a:chExt cx="2569716" cy="1148922"/>
                        </a:xfrm>
                      </p:grpSpPr>
                      <p:grpSp>
                        <p:nvGrpSpPr>
                          <p:cNvPr id="64714" name="קבוצה 7187"/>
                          <p:cNvGrpSpPr>
                            <a:grpSpLocks/>
                          </p:cNvGrpSpPr>
                          <p:nvPr/>
                        </p:nvGrpSpPr>
                        <p:grpSpPr bwMode="auto">
                          <a:xfrm>
                            <a:off x="5149053" y="4308759"/>
                            <a:ext cx="2461769" cy="1148922"/>
                            <a:chOff x="6012953" y="3270117"/>
                            <a:chExt cx="2461821" cy="1149278"/>
                          </a:xfrm>
                        </p:grpSpPr>
                        <p:sp>
                          <p:nvSpPr>
                            <p:cNvPr id="203" name="TextBox 202"/>
                            <p:cNvSpPr txBox="1"/>
                            <p:nvPr/>
                          </p:nvSpPr>
                          <p:spPr>
                            <a:xfrm>
                              <a:off x="7457057" y="3571509"/>
                              <a:ext cx="469952"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04" name="TextBox 203"/>
                            <p:cNvSpPr txBox="1"/>
                            <p:nvPr/>
                          </p:nvSpPr>
                          <p:spPr>
                            <a:xfrm>
                              <a:off x="6482225" y="3571509"/>
                              <a:ext cx="471540"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05" name="TextBox 204"/>
                            <p:cNvSpPr txBox="1"/>
                            <p:nvPr/>
                          </p:nvSpPr>
                          <p:spPr>
                            <a:xfrm>
                              <a:off x="6961702" y="3547684"/>
                              <a:ext cx="471540"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06" name="TextBox 205"/>
                            <p:cNvSpPr txBox="1"/>
                            <p:nvPr/>
                          </p:nvSpPr>
                          <p:spPr>
                            <a:xfrm>
                              <a:off x="6012273" y="3571509"/>
                              <a:ext cx="469952"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207" name="מחבר ישר 206"/>
                            <p:cNvCxnSpPr/>
                            <p:nvPr/>
                          </p:nvCxnSpPr>
                          <p:spPr>
                            <a:xfrm flipH="1">
                              <a:off x="7349095" y="3758940"/>
                              <a:ext cx="3286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מחבר ישר 207"/>
                            <p:cNvCxnSpPr/>
                            <p:nvPr/>
                          </p:nvCxnSpPr>
                          <p:spPr>
                            <a:xfrm flipH="1">
                              <a:off x="6866442" y="3758940"/>
                              <a:ext cx="331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מחבר ישר 208"/>
                            <p:cNvCxnSpPr/>
                            <p:nvPr/>
                          </p:nvCxnSpPr>
                          <p:spPr>
                            <a:xfrm flipH="1">
                              <a:off x="6352035" y="3758940"/>
                              <a:ext cx="374691" cy="0"/>
                            </a:xfrm>
                            <a:prstGeom prst="line">
                              <a:avLst/>
                            </a:prstGeom>
                          </p:spPr>
                          <p:style>
                            <a:lnRef idx="1">
                              <a:schemeClr val="accent1"/>
                            </a:lnRef>
                            <a:fillRef idx="0">
                              <a:schemeClr val="accent1"/>
                            </a:fillRef>
                            <a:effectRef idx="0">
                              <a:schemeClr val="accent1"/>
                            </a:effectRef>
                            <a:fontRef idx="minor">
                              <a:schemeClr val="tx1"/>
                            </a:fontRef>
                          </p:style>
                        </p:cxnSp>
                        <p:sp>
                          <p:nvSpPr>
                            <p:cNvPr id="210" name="TextBox 209"/>
                            <p:cNvSpPr txBox="1"/>
                            <p:nvPr/>
                          </p:nvSpPr>
                          <p:spPr>
                            <a:xfrm>
                              <a:off x="6044026" y="3879658"/>
                              <a:ext cx="471540"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11" name="TextBox 210"/>
                            <p:cNvSpPr txBox="1"/>
                            <p:nvPr/>
                          </p:nvSpPr>
                          <p:spPr>
                            <a:xfrm>
                              <a:off x="6498101" y="3889189"/>
                              <a:ext cx="471540"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12" name="TextBox 211"/>
                            <p:cNvSpPr txBox="1"/>
                            <p:nvPr/>
                          </p:nvSpPr>
                          <p:spPr>
                            <a:xfrm>
                              <a:off x="7458645" y="3871717"/>
                              <a:ext cx="471539"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13" name="TextBox 212"/>
                            <p:cNvSpPr txBox="1"/>
                            <p:nvPr/>
                          </p:nvSpPr>
                          <p:spPr>
                            <a:xfrm>
                              <a:off x="8003217" y="3900308"/>
                              <a:ext cx="471540"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14" name="TextBox 213"/>
                            <p:cNvSpPr txBox="1"/>
                            <p:nvPr/>
                          </p:nvSpPr>
                          <p:spPr>
                            <a:xfrm>
                              <a:off x="6941063" y="3874894"/>
                              <a:ext cx="469952"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15" name="TextBox 214"/>
                            <p:cNvSpPr txBox="1"/>
                            <p:nvPr/>
                          </p:nvSpPr>
                          <p:spPr>
                            <a:xfrm>
                              <a:off x="6028150" y="3269714"/>
                              <a:ext cx="469952"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16" name="TextBox 215"/>
                            <p:cNvSpPr txBox="1"/>
                            <p:nvPr/>
                          </p:nvSpPr>
                          <p:spPr>
                            <a:xfrm>
                              <a:off x="7433242" y="3269714"/>
                              <a:ext cx="471539"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grpSp>
                      <p:cxnSp>
                        <p:nvCxnSpPr>
                          <p:cNvPr id="201" name="מחבר ישר 200"/>
                          <p:cNvCxnSpPr/>
                          <p:nvPr/>
                        </p:nvCxnSpPr>
                        <p:spPr bwMode="auto">
                          <a:xfrm flipH="1">
                            <a:off x="7026553" y="4797431"/>
                            <a:ext cx="328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מחבר ישר 201"/>
                          <p:cNvCxnSpPr/>
                          <p:nvPr/>
                        </p:nvCxnSpPr>
                        <p:spPr bwMode="auto">
                          <a:xfrm flipH="1">
                            <a:off x="5040413" y="4797431"/>
                            <a:ext cx="328642"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92" name="TextBox 191"/>
                      <p:cNvSpPr txBox="1"/>
                      <p:nvPr/>
                    </p:nvSpPr>
                    <p:spPr bwMode="auto">
                      <a:xfrm>
                        <a:off x="7313781" y="2408867"/>
                        <a:ext cx="469942" cy="37633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93" name="TextBox 192"/>
                      <p:cNvSpPr txBox="1"/>
                      <p:nvPr/>
                    </p:nvSpPr>
                    <p:spPr bwMode="auto">
                      <a:xfrm>
                        <a:off x="7844053" y="2424746"/>
                        <a:ext cx="469942" cy="51924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194" name="מחבר ישר 193"/>
                      <p:cNvCxnSpPr/>
                      <p:nvPr/>
                    </p:nvCxnSpPr>
                    <p:spPr bwMode="auto">
                      <a:xfrm flipH="1">
                        <a:off x="7718630" y="2583537"/>
                        <a:ext cx="328641" cy="0"/>
                      </a:xfrm>
                      <a:prstGeom prst="line">
                        <a:avLst/>
                      </a:prstGeom>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bwMode="auto">
                      <a:xfrm>
                        <a:off x="8320346" y="2399340"/>
                        <a:ext cx="314353" cy="35410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96" name="TextBox 195"/>
                      <p:cNvSpPr txBox="1"/>
                      <p:nvPr/>
                    </p:nvSpPr>
                    <p:spPr bwMode="auto">
                      <a:xfrm>
                        <a:off x="7964714" y="2113517"/>
                        <a:ext cx="314353" cy="43508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97" name="TextBox 196"/>
                      <p:cNvSpPr txBox="1"/>
                      <p:nvPr/>
                    </p:nvSpPr>
                    <p:spPr bwMode="auto">
                      <a:xfrm>
                        <a:off x="8005993" y="2716920"/>
                        <a:ext cx="314353" cy="43667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grpSp>
                <p:cxnSp>
                  <p:nvCxnSpPr>
                    <p:cNvPr id="174" name="מחבר ישר 173"/>
                    <p:cNvCxnSpPr/>
                    <p:nvPr/>
                  </p:nvCxnSpPr>
                  <p:spPr>
                    <a:xfrm>
                      <a:off x="4793909" y="1470872"/>
                      <a:ext cx="0" cy="122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מחבר ישר 174"/>
                    <p:cNvCxnSpPr/>
                    <p:nvPr/>
                  </p:nvCxnSpPr>
                  <p:spPr>
                    <a:xfrm>
                      <a:off x="5292428" y="1477223"/>
                      <a:ext cx="0" cy="177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מחבר ישר 175"/>
                    <p:cNvCxnSpPr/>
                    <p:nvPr/>
                  </p:nvCxnSpPr>
                  <p:spPr>
                    <a:xfrm>
                      <a:off x="6703843" y="1458168"/>
                      <a:ext cx="0" cy="157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מחבר ישר 176"/>
                    <p:cNvCxnSpPr/>
                    <p:nvPr/>
                  </p:nvCxnSpPr>
                  <p:spPr>
                    <a:xfrm>
                      <a:off x="7264280" y="1494691"/>
                      <a:ext cx="0" cy="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מחבר ישר 177"/>
                    <p:cNvCxnSpPr/>
                    <p:nvPr/>
                  </p:nvCxnSpPr>
                  <p:spPr>
                    <a:xfrm>
                      <a:off x="7748511" y="1477223"/>
                      <a:ext cx="0" cy="182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מחבר ישר 178"/>
                    <p:cNvCxnSpPr/>
                    <p:nvPr/>
                  </p:nvCxnSpPr>
                  <p:spPr>
                    <a:xfrm>
                      <a:off x="4300153" y="1778925"/>
                      <a:ext cx="0" cy="158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מחבר ישר 179"/>
                    <p:cNvCxnSpPr/>
                    <p:nvPr/>
                  </p:nvCxnSpPr>
                  <p:spPr>
                    <a:xfrm>
                      <a:off x="4779620" y="1766222"/>
                      <a:ext cx="0" cy="130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מחבר ישר 180"/>
                    <p:cNvCxnSpPr/>
                    <p:nvPr/>
                  </p:nvCxnSpPr>
                  <p:spPr>
                    <a:xfrm>
                      <a:off x="5292428" y="1788452"/>
                      <a:ext cx="0" cy="149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מחבר ישר 181"/>
                    <p:cNvCxnSpPr/>
                    <p:nvPr/>
                  </p:nvCxnSpPr>
                  <p:spPr>
                    <a:xfrm>
                      <a:off x="5743319" y="1788452"/>
                      <a:ext cx="0" cy="149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מחבר ישר 182"/>
                    <p:cNvCxnSpPr/>
                    <p:nvPr/>
                  </p:nvCxnSpPr>
                  <p:spPr>
                    <a:xfrm>
                      <a:off x="6241838" y="1745579"/>
                      <a:ext cx="0" cy="150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מחבר ישר 183"/>
                    <p:cNvCxnSpPr/>
                    <p:nvPr/>
                  </p:nvCxnSpPr>
                  <p:spPr>
                    <a:xfrm flipH="1">
                      <a:off x="6713368" y="1778925"/>
                      <a:ext cx="9526" cy="158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מחבר ישר 184"/>
                    <p:cNvCxnSpPr/>
                    <p:nvPr/>
                  </p:nvCxnSpPr>
                  <p:spPr>
                    <a:xfrm>
                      <a:off x="7246816" y="1801156"/>
                      <a:ext cx="0" cy="147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מחבר ישר 185"/>
                    <p:cNvCxnSpPr>
                      <a:stCxn id="197" idx="0"/>
                      <a:endCxn id="197" idx="0"/>
                    </p:cNvCxnSpPr>
                    <p:nvPr/>
                  </p:nvCxnSpPr>
                  <p:spPr>
                    <a:xfrm>
                      <a:off x="7789790" y="18281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מחבר ישר 186"/>
                    <p:cNvCxnSpPr/>
                    <p:nvPr/>
                  </p:nvCxnSpPr>
                  <p:spPr>
                    <a:xfrm>
                      <a:off x="7789790" y="1788452"/>
                      <a:ext cx="0" cy="182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מחבר ישר 187"/>
                    <p:cNvCxnSpPr/>
                    <p:nvPr/>
                  </p:nvCxnSpPr>
                  <p:spPr>
                    <a:xfrm>
                      <a:off x="7789790" y="1691591"/>
                      <a:ext cx="2778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מחבר ישר 188"/>
                    <p:cNvCxnSpPr/>
                    <p:nvPr/>
                  </p:nvCxnSpPr>
                  <p:spPr>
                    <a:xfrm>
                      <a:off x="4246173" y="1442289"/>
                      <a:ext cx="0" cy="173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מחבר ישר 189"/>
                    <p:cNvCxnSpPr/>
                    <p:nvPr/>
                  </p:nvCxnSpPr>
                  <p:spPr>
                    <a:xfrm>
                      <a:off x="3701611" y="1515333"/>
                      <a:ext cx="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2" name="מחבר ישר 171"/>
                  <p:cNvCxnSpPr/>
                  <p:nvPr/>
                </p:nvCxnSpPr>
                <p:spPr>
                  <a:xfrm flipH="1">
                    <a:off x="5843644" y="1410953"/>
                    <a:ext cx="33181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4531" name="קבוצה 16"/>
                <p:cNvGrpSpPr>
                  <a:grpSpLocks/>
                </p:cNvGrpSpPr>
                <p:nvPr/>
              </p:nvGrpSpPr>
              <p:grpSpPr bwMode="auto">
                <a:xfrm>
                  <a:off x="2113419" y="1322134"/>
                  <a:ext cx="6364856" cy="3031047"/>
                  <a:chOff x="2113419" y="1322134"/>
                  <a:chExt cx="6364856" cy="3031047"/>
                </a:xfrm>
              </p:grpSpPr>
              <p:grpSp>
                <p:nvGrpSpPr>
                  <p:cNvPr id="64532" name="קבוצה 17"/>
                  <p:cNvGrpSpPr>
                    <a:grpSpLocks/>
                  </p:cNvGrpSpPr>
                  <p:nvPr/>
                </p:nvGrpSpPr>
                <p:grpSpPr bwMode="auto">
                  <a:xfrm>
                    <a:off x="3301275" y="1733701"/>
                    <a:ext cx="5177000" cy="2150268"/>
                    <a:chOff x="2838455" y="3089993"/>
                    <a:chExt cx="5177000" cy="2150268"/>
                  </a:xfrm>
                </p:grpSpPr>
                <p:grpSp>
                  <p:nvGrpSpPr>
                    <p:cNvPr id="64619" name="קבוצה 104"/>
                    <p:cNvGrpSpPr>
                      <a:grpSpLocks/>
                    </p:cNvGrpSpPr>
                    <p:nvPr/>
                  </p:nvGrpSpPr>
                  <p:grpSpPr bwMode="auto">
                    <a:xfrm>
                      <a:off x="2838455" y="3089993"/>
                      <a:ext cx="5177000" cy="2150268"/>
                      <a:chOff x="3635896" y="465139"/>
                      <a:chExt cx="5177000" cy="2150268"/>
                    </a:xfrm>
                  </p:grpSpPr>
                  <p:sp>
                    <p:nvSpPr>
                      <p:cNvPr id="113" name="TextBox 112"/>
                      <p:cNvSpPr txBox="1"/>
                      <p:nvPr/>
                    </p:nvSpPr>
                    <p:spPr>
                      <a:xfrm>
                        <a:off x="3635596" y="464578"/>
                        <a:ext cx="4896288" cy="2097622"/>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kern="0" dirty="0">
                          <a:solidFill>
                            <a:prstClr val="black"/>
                          </a:solidFill>
                        </a:endParaRPr>
                      </a:p>
                    </p:txBody>
                  </p:sp>
                  <p:grpSp>
                    <p:nvGrpSpPr>
                      <p:cNvPr id="64628" name="קבוצה 113"/>
                      <p:cNvGrpSpPr>
                        <a:grpSpLocks/>
                      </p:cNvGrpSpPr>
                      <p:nvPr/>
                    </p:nvGrpSpPr>
                    <p:grpSpPr bwMode="auto">
                      <a:xfrm>
                        <a:off x="3723264" y="961577"/>
                        <a:ext cx="5089632" cy="1174481"/>
                        <a:chOff x="3702321" y="1205692"/>
                        <a:chExt cx="5089632" cy="1174481"/>
                      </a:xfrm>
                    </p:grpSpPr>
                    <p:grpSp>
                      <p:nvGrpSpPr>
                        <p:cNvPr id="64630" name="קבוצה 115"/>
                        <p:cNvGrpSpPr>
                          <a:grpSpLocks/>
                        </p:cNvGrpSpPr>
                        <p:nvPr/>
                      </p:nvGrpSpPr>
                      <p:grpSpPr bwMode="auto">
                        <a:xfrm>
                          <a:off x="3991328" y="1205692"/>
                          <a:ext cx="4800625" cy="1174481"/>
                          <a:chOff x="4364708" y="2094462"/>
                          <a:chExt cx="4800625" cy="1174481"/>
                        </a:xfrm>
                      </p:grpSpPr>
                      <p:grpSp>
                        <p:nvGrpSpPr>
                          <p:cNvPr id="64648" name="קבוצה 133"/>
                          <p:cNvGrpSpPr>
                            <a:grpSpLocks/>
                          </p:cNvGrpSpPr>
                          <p:nvPr/>
                        </p:nvGrpSpPr>
                        <p:grpSpPr bwMode="auto">
                          <a:xfrm>
                            <a:off x="4364708" y="2094462"/>
                            <a:ext cx="3439672" cy="1174481"/>
                            <a:chOff x="6641599" y="4403774"/>
                            <a:chExt cx="3439672" cy="1174481"/>
                          </a:xfrm>
                        </p:grpSpPr>
                        <p:grpSp>
                          <p:nvGrpSpPr>
                            <p:cNvPr id="64655" name="קבוצה 41"/>
                            <p:cNvGrpSpPr>
                              <a:grpSpLocks/>
                            </p:cNvGrpSpPr>
                            <p:nvPr/>
                          </p:nvGrpSpPr>
                          <p:grpSpPr bwMode="auto">
                            <a:xfrm>
                              <a:off x="6641599" y="4403774"/>
                              <a:ext cx="3412861" cy="1174481"/>
                              <a:chOff x="5384442" y="1065891"/>
                              <a:chExt cx="3413487" cy="1059120"/>
                            </a:xfrm>
                          </p:grpSpPr>
                          <p:grpSp>
                            <p:nvGrpSpPr>
                              <p:cNvPr id="64674" name="קבוצה 7187"/>
                              <p:cNvGrpSpPr>
                                <a:grpSpLocks/>
                              </p:cNvGrpSpPr>
                              <p:nvPr/>
                            </p:nvGrpSpPr>
                            <p:grpSpPr bwMode="auto">
                              <a:xfrm>
                                <a:off x="5384442" y="1076277"/>
                                <a:ext cx="3413487" cy="1048734"/>
                                <a:chOff x="6481718" y="3291917"/>
                                <a:chExt cx="3413560" cy="1049059"/>
                              </a:xfrm>
                            </p:grpSpPr>
                            <p:sp>
                              <p:nvSpPr>
                                <p:cNvPr id="162" name="TextBox 161"/>
                                <p:cNvSpPr txBox="1"/>
                                <p:nvPr/>
                              </p:nvSpPr>
                              <p:spPr>
                                <a:xfrm>
                                  <a:off x="6481314" y="3570882"/>
                                  <a:ext cx="471627" cy="47125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63" name="TextBox 162"/>
                                <p:cNvSpPr txBox="1"/>
                                <p:nvPr/>
                              </p:nvSpPr>
                              <p:spPr>
                                <a:xfrm>
                                  <a:off x="6960880" y="3546531"/>
                                  <a:ext cx="471627" cy="47268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164" name="מחבר ישר 163"/>
                                <p:cNvCxnSpPr/>
                                <p:nvPr/>
                              </p:nvCxnSpPr>
                              <p:spPr>
                                <a:xfrm flipH="1">
                                  <a:off x="6865602" y="3757091"/>
                                  <a:ext cx="331886" cy="0"/>
                                </a:xfrm>
                                <a:prstGeom prst="line">
                                  <a:avLst/>
                                </a:prstGeom>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9423817" y="3318783"/>
                                  <a:ext cx="471626" cy="51995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66" name="TextBox 165"/>
                                <p:cNvSpPr txBox="1"/>
                                <p:nvPr/>
                              </p:nvSpPr>
                              <p:spPr>
                                <a:xfrm>
                                  <a:off x="6495606" y="3821548"/>
                                  <a:ext cx="471626" cy="47125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67" name="TextBox 166"/>
                                <p:cNvSpPr txBox="1"/>
                                <p:nvPr/>
                              </p:nvSpPr>
                              <p:spPr>
                                <a:xfrm>
                                  <a:off x="6948176" y="3817251"/>
                                  <a:ext cx="470038" cy="47268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68" name="TextBox 167"/>
                                <p:cNvSpPr txBox="1"/>
                                <p:nvPr/>
                              </p:nvSpPr>
                              <p:spPr>
                                <a:xfrm>
                                  <a:off x="7054570" y="3291568"/>
                                  <a:ext cx="392227" cy="43544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169" name="מחבר ישר 168"/>
                                <p:cNvCxnSpPr/>
                                <p:nvPr/>
                              </p:nvCxnSpPr>
                              <p:spPr>
                                <a:xfrm flipV="1">
                                  <a:off x="6802083" y="3515019"/>
                                  <a:ext cx="4764" cy="18907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1" name="TextBox 160"/>
                              <p:cNvSpPr txBox="1"/>
                              <p:nvPr/>
                            </p:nvSpPr>
                            <p:spPr bwMode="auto">
                              <a:xfrm>
                                <a:off x="5647635" y="1065905"/>
                                <a:ext cx="174673" cy="31502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nvGrpSpPr>
                            <p:cNvPr id="64656" name="קבוצה 1"/>
                            <p:cNvGrpSpPr>
                              <a:grpSpLocks/>
                            </p:cNvGrpSpPr>
                            <p:nvPr/>
                          </p:nvGrpSpPr>
                          <p:grpSpPr bwMode="auto">
                            <a:xfrm>
                              <a:off x="7511554" y="4415292"/>
                              <a:ext cx="2569717" cy="1148921"/>
                              <a:chOff x="5041106" y="4308759"/>
                              <a:chExt cx="2569716" cy="1148922"/>
                            </a:xfrm>
                          </p:grpSpPr>
                          <p:grpSp>
                            <p:nvGrpSpPr>
                              <p:cNvPr id="64657" name="קבוצה 7187"/>
                              <p:cNvGrpSpPr>
                                <a:grpSpLocks/>
                              </p:cNvGrpSpPr>
                              <p:nvPr/>
                            </p:nvGrpSpPr>
                            <p:grpSpPr bwMode="auto">
                              <a:xfrm>
                                <a:off x="5149053" y="4308759"/>
                                <a:ext cx="2461769" cy="1148922"/>
                                <a:chOff x="6012953" y="3270117"/>
                                <a:chExt cx="2461821" cy="1149278"/>
                              </a:xfrm>
                            </p:grpSpPr>
                            <p:sp>
                              <p:nvSpPr>
                                <p:cNvPr id="146" name="TextBox 145"/>
                                <p:cNvSpPr txBox="1"/>
                                <p:nvPr/>
                              </p:nvSpPr>
                              <p:spPr>
                                <a:xfrm>
                                  <a:off x="7457418" y="3571524"/>
                                  <a:ext cx="469952" cy="46540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47" name="TextBox 146"/>
                                <p:cNvSpPr txBox="1"/>
                                <p:nvPr/>
                              </p:nvSpPr>
                              <p:spPr>
                                <a:xfrm>
                                  <a:off x="6482587" y="3571524"/>
                                  <a:ext cx="471540" cy="46540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48" name="TextBox 147"/>
                                <p:cNvSpPr txBox="1"/>
                                <p:nvPr/>
                              </p:nvSpPr>
                              <p:spPr>
                                <a:xfrm>
                                  <a:off x="6962064" y="3547699"/>
                                  <a:ext cx="471540" cy="46540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49" name="TextBox 148"/>
                                <p:cNvSpPr txBox="1"/>
                                <p:nvPr/>
                              </p:nvSpPr>
                              <p:spPr>
                                <a:xfrm>
                                  <a:off x="6012635" y="3571524"/>
                                  <a:ext cx="469952" cy="46540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150" name="מחבר ישר 149"/>
                                <p:cNvCxnSpPr/>
                                <p:nvPr/>
                              </p:nvCxnSpPr>
                              <p:spPr>
                                <a:xfrm flipH="1">
                                  <a:off x="7349457" y="3758955"/>
                                  <a:ext cx="3286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מחבר ישר 150"/>
                                <p:cNvCxnSpPr/>
                                <p:nvPr/>
                              </p:nvCxnSpPr>
                              <p:spPr>
                                <a:xfrm flipH="1">
                                  <a:off x="6866804" y="3758955"/>
                                  <a:ext cx="3318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מחבר ישר 151"/>
                                <p:cNvCxnSpPr/>
                                <p:nvPr/>
                              </p:nvCxnSpPr>
                              <p:spPr>
                                <a:xfrm flipH="1">
                                  <a:off x="6352397" y="3758955"/>
                                  <a:ext cx="374691" cy="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6044388" y="3827257"/>
                                  <a:ext cx="471540" cy="51781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54" name="TextBox 153"/>
                                <p:cNvSpPr txBox="1"/>
                                <p:nvPr/>
                              </p:nvSpPr>
                              <p:spPr>
                                <a:xfrm>
                                  <a:off x="6498463" y="3836787"/>
                                  <a:ext cx="471540" cy="51781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55" name="TextBox 154"/>
                                <p:cNvSpPr txBox="1"/>
                                <p:nvPr/>
                              </p:nvSpPr>
                              <p:spPr>
                                <a:xfrm>
                                  <a:off x="7459007" y="3819314"/>
                                  <a:ext cx="471539" cy="51781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56" name="TextBox 155"/>
                                <p:cNvSpPr txBox="1"/>
                                <p:nvPr/>
                              </p:nvSpPr>
                              <p:spPr>
                                <a:xfrm>
                                  <a:off x="8003578" y="3846317"/>
                                  <a:ext cx="471540"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57" name="TextBox 156"/>
                                <p:cNvSpPr txBox="1"/>
                                <p:nvPr/>
                              </p:nvSpPr>
                              <p:spPr>
                                <a:xfrm>
                                  <a:off x="6941425" y="3820903"/>
                                  <a:ext cx="469952"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58" name="TextBox 157"/>
                                <p:cNvSpPr txBox="1"/>
                                <p:nvPr/>
                              </p:nvSpPr>
                              <p:spPr>
                                <a:xfrm>
                                  <a:off x="6028512" y="3269729"/>
                                  <a:ext cx="469952"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59" name="TextBox 158"/>
                                <p:cNvSpPr txBox="1"/>
                                <p:nvPr/>
                              </p:nvSpPr>
                              <p:spPr>
                                <a:xfrm>
                                  <a:off x="7433604" y="3269729"/>
                                  <a:ext cx="471539"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grpSp>
                          <p:cxnSp>
                            <p:nvCxnSpPr>
                              <p:cNvPr id="144" name="מחבר ישר 143"/>
                              <p:cNvCxnSpPr/>
                              <p:nvPr/>
                            </p:nvCxnSpPr>
                            <p:spPr bwMode="auto">
                              <a:xfrm flipH="1">
                                <a:off x="7026914" y="4797446"/>
                                <a:ext cx="328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מחבר ישר 144"/>
                              <p:cNvCxnSpPr/>
                              <p:nvPr/>
                            </p:nvCxnSpPr>
                            <p:spPr bwMode="auto">
                              <a:xfrm flipH="1">
                                <a:off x="5040775" y="4797446"/>
                                <a:ext cx="328642"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35" name="TextBox 134"/>
                          <p:cNvSpPr txBox="1"/>
                          <p:nvPr/>
                        </p:nvSpPr>
                        <p:spPr bwMode="auto">
                          <a:xfrm>
                            <a:off x="7314143" y="2408882"/>
                            <a:ext cx="469942" cy="37633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36" name="TextBox 135"/>
                          <p:cNvSpPr txBox="1"/>
                          <p:nvPr/>
                        </p:nvSpPr>
                        <p:spPr bwMode="auto">
                          <a:xfrm>
                            <a:off x="7844415" y="2423173"/>
                            <a:ext cx="469942" cy="51924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137" name="מחבר ישר 136"/>
                          <p:cNvCxnSpPr/>
                          <p:nvPr/>
                        </p:nvCxnSpPr>
                        <p:spPr bwMode="auto">
                          <a:xfrm flipH="1">
                            <a:off x="7718992" y="2583552"/>
                            <a:ext cx="328641" cy="0"/>
                          </a:xfrm>
                          <a:prstGeom prst="line">
                            <a:avLst/>
                          </a:prstGeom>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bwMode="auto">
                          <a:xfrm>
                            <a:off x="8850980" y="2385063"/>
                            <a:ext cx="314353" cy="35410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39" name="TextBox 138"/>
                          <p:cNvSpPr txBox="1"/>
                          <p:nvPr/>
                        </p:nvSpPr>
                        <p:spPr bwMode="auto">
                          <a:xfrm>
                            <a:off x="7965076" y="2113532"/>
                            <a:ext cx="314353" cy="43508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40" name="TextBox 139"/>
                          <p:cNvSpPr txBox="1"/>
                          <p:nvPr/>
                        </p:nvSpPr>
                        <p:spPr bwMode="auto">
                          <a:xfrm>
                            <a:off x="8006354" y="2762984"/>
                            <a:ext cx="314353" cy="38268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grpSp>
                    <p:cxnSp>
                      <p:nvCxnSpPr>
                        <p:cNvPr id="117" name="מחבר ישר 116"/>
                        <p:cNvCxnSpPr/>
                        <p:nvPr/>
                      </p:nvCxnSpPr>
                      <p:spPr>
                        <a:xfrm>
                          <a:off x="4794271" y="1470887"/>
                          <a:ext cx="0" cy="120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מחבר ישר 117"/>
                        <p:cNvCxnSpPr/>
                        <p:nvPr/>
                      </p:nvCxnSpPr>
                      <p:spPr>
                        <a:xfrm>
                          <a:off x="5292790" y="1477238"/>
                          <a:ext cx="0" cy="177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מחבר ישר 118"/>
                        <p:cNvCxnSpPr/>
                        <p:nvPr/>
                      </p:nvCxnSpPr>
                      <p:spPr>
                        <a:xfrm>
                          <a:off x="6704204" y="1458183"/>
                          <a:ext cx="0" cy="157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מחבר ישר 119"/>
                        <p:cNvCxnSpPr/>
                        <p:nvPr/>
                      </p:nvCxnSpPr>
                      <p:spPr>
                        <a:xfrm>
                          <a:off x="7264641" y="1494706"/>
                          <a:ext cx="0" cy="96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מחבר ישר 120"/>
                        <p:cNvCxnSpPr/>
                        <p:nvPr/>
                      </p:nvCxnSpPr>
                      <p:spPr>
                        <a:xfrm>
                          <a:off x="7748873" y="1477238"/>
                          <a:ext cx="0" cy="182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מחבר ישר 121"/>
                        <p:cNvCxnSpPr/>
                        <p:nvPr/>
                      </p:nvCxnSpPr>
                      <p:spPr>
                        <a:xfrm>
                          <a:off x="4300514" y="1777353"/>
                          <a:ext cx="0" cy="160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מחבר ישר 122"/>
                        <p:cNvCxnSpPr/>
                        <p:nvPr/>
                      </p:nvCxnSpPr>
                      <p:spPr>
                        <a:xfrm>
                          <a:off x="4779982" y="1766237"/>
                          <a:ext cx="0" cy="130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מחבר ישר 123"/>
                        <p:cNvCxnSpPr/>
                        <p:nvPr/>
                      </p:nvCxnSpPr>
                      <p:spPr>
                        <a:xfrm>
                          <a:off x="5292790" y="1786880"/>
                          <a:ext cx="0" cy="150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מחבר ישר 124"/>
                        <p:cNvCxnSpPr/>
                        <p:nvPr/>
                      </p:nvCxnSpPr>
                      <p:spPr>
                        <a:xfrm>
                          <a:off x="5743680" y="1786880"/>
                          <a:ext cx="0" cy="150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מחבר ישר 125"/>
                        <p:cNvCxnSpPr/>
                        <p:nvPr/>
                      </p:nvCxnSpPr>
                      <p:spPr>
                        <a:xfrm>
                          <a:off x="6242200" y="1745594"/>
                          <a:ext cx="0" cy="150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מחבר ישר 126"/>
                        <p:cNvCxnSpPr/>
                        <p:nvPr/>
                      </p:nvCxnSpPr>
                      <p:spPr>
                        <a:xfrm flipH="1">
                          <a:off x="6713730" y="1777353"/>
                          <a:ext cx="9526" cy="160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מחבר ישר 127"/>
                        <p:cNvCxnSpPr/>
                        <p:nvPr/>
                      </p:nvCxnSpPr>
                      <p:spPr>
                        <a:xfrm>
                          <a:off x="7247178" y="1799583"/>
                          <a:ext cx="0" cy="147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מחבר ישר 128"/>
                        <p:cNvCxnSpPr>
                          <a:stCxn id="140" idx="0"/>
                          <a:endCxn id="140" idx="0"/>
                        </p:cNvCxnSpPr>
                        <p:nvPr/>
                      </p:nvCxnSpPr>
                      <p:spPr>
                        <a:xfrm>
                          <a:off x="7790151" y="187421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מחבר ישר 129"/>
                        <p:cNvCxnSpPr/>
                        <p:nvPr/>
                      </p:nvCxnSpPr>
                      <p:spPr>
                        <a:xfrm>
                          <a:off x="7790151" y="1786880"/>
                          <a:ext cx="0" cy="182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מחבר ישר 130"/>
                        <p:cNvCxnSpPr/>
                        <p:nvPr/>
                      </p:nvCxnSpPr>
                      <p:spPr>
                        <a:xfrm>
                          <a:off x="7790151" y="1690017"/>
                          <a:ext cx="276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מחבר ישר 131"/>
                        <p:cNvCxnSpPr/>
                        <p:nvPr/>
                      </p:nvCxnSpPr>
                      <p:spPr>
                        <a:xfrm>
                          <a:off x="4246535" y="1442304"/>
                          <a:ext cx="0" cy="173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מחבר ישר 132"/>
                        <p:cNvCxnSpPr/>
                        <p:nvPr/>
                      </p:nvCxnSpPr>
                      <p:spPr>
                        <a:xfrm>
                          <a:off x="3701973" y="1515348"/>
                          <a:ext cx="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5" name="מחבר ישר 114"/>
                      <p:cNvCxnSpPr/>
                      <p:nvPr/>
                    </p:nvCxnSpPr>
                    <p:spPr>
                      <a:xfrm flipH="1">
                        <a:off x="5844005" y="1410969"/>
                        <a:ext cx="33181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4620" name="קבוצה 105"/>
                    <p:cNvGrpSpPr>
                      <a:grpSpLocks/>
                    </p:cNvGrpSpPr>
                    <p:nvPr/>
                  </p:nvGrpSpPr>
                  <p:grpSpPr bwMode="auto">
                    <a:xfrm>
                      <a:off x="7235244" y="3598327"/>
                      <a:ext cx="492355" cy="1013919"/>
                      <a:chOff x="7235244" y="3598327"/>
                      <a:chExt cx="492355" cy="1013919"/>
                    </a:xfrm>
                  </p:grpSpPr>
                  <p:cxnSp>
                    <p:nvCxnSpPr>
                      <p:cNvPr id="107" name="מחבר ישר 106"/>
                      <p:cNvCxnSpPr/>
                      <p:nvPr/>
                    </p:nvCxnSpPr>
                    <p:spPr>
                      <a:xfrm>
                        <a:off x="7450254" y="4070756"/>
                        <a:ext cx="277838" cy="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bwMode="auto">
                      <a:xfrm>
                        <a:off x="7240685" y="3907203"/>
                        <a:ext cx="314353" cy="35410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09" name="TextBox 108"/>
                      <p:cNvSpPr txBox="1"/>
                      <p:nvPr/>
                    </p:nvSpPr>
                    <p:spPr bwMode="auto">
                      <a:xfrm>
                        <a:off x="7235923" y="3597561"/>
                        <a:ext cx="314353" cy="35410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10" name="TextBox 109"/>
                      <p:cNvSpPr txBox="1"/>
                      <p:nvPr/>
                    </p:nvSpPr>
                    <p:spPr bwMode="auto">
                      <a:xfrm>
                        <a:off x="7262912" y="4258129"/>
                        <a:ext cx="314353" cy="35410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111" name="מחבר ישר 110"/>
                      <p:cNvCxnSpPr/>
                      <p:nvPr/>
                    </p:nvCxnSpPr>
                    <p:spPr>
                      <a:xfrm flipH="1" flipV="1">
                        <a:off x="7393099" y="3835746"/>
                        <a:ext cx="0" cy="147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מחבר ישר 111"/>
                      <p:cNvCxnSpPr/>
                      <p:nvPr/>
                    </p:nvCxnSpPr>
                    <p:spPr>
                      <a:xfrm>
                        <a:off x="7393099" y="4113630"/>
                        <a:ext cx="4763" cy="304878"/>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64533" name="קבוצה 18"/>
                  <p:cNvGrpSpPr>
                    <a:grpSpLocks/>
                  </p:cNvGrpSpPr>
                  <p:nvPr/>
                </p:nvGrpSpPr>
                <p:grpSpPr bwMode="auto">
                  <a:xfrm>
                    <a:off x="3267247" y="3178700"/>
                    <a:ext cx="4558502" cy="1174481"/>
                    <a:chOff x="3702321" y="1205692"/>
                    <a:chExt cx="4558502" cy="1174481"/>
                  </a:xfrm>
                </p:grpSpPr>
                <p:grpSp>
                  <p:nvGrpSpPr>
                    <p:cNvPr id="64562" name="קבוצה 47"/>
                    <p:cNvGrpSpPr>
                      <a:grpSpLocks/>
                    </p:cNvGrpSpPr>
                    <p:nvPr/>
                  </p:nvGrpSpPr>
                  <p:grpSpPr bwMode="auto">
                    <a:xfrm>
                      <a:off x="3991328" y="1205692"/>
                      <a:ext cx="4269495" cy="1174481"/>
                      <a:chOff x="4364708" y="2094462"/>
                      <a:chExt cx="4269495" cy="1174481"/>
                    </a:xfrm>
                  </p:grpSpPr>
                  <p:grpSp>
                    <p:nvGrpSpPr>
                      <p:cNvPr id="64581" name="קבוצה 66"/>
                      <p:cNvGrpSpPr>
                        <a:grpSpLocks/>
                      </p:cNvGrpSpPr>
                      <p:nvPr/>
                    </p:nvGrpSpPr>
                    <p:grpSpPr bwMode="auto">
                      <a:xfrm>
                        <a:off x="4364708" y="2094462"/>
                        <a:ext cx="3439672" cy="1174481"/>
                        <a:chOff x="6641599" y="4403774"/>
                        <a:chExt cx="3439672" cy="1174481"/>
                      </a:xfrm>
                    </p:grpSpPr>
                    <p:grpSp>
                      <p:nvGrpSpPr>
                        <p:cNvPr id="64588" name="קבוצה 41"/>
                        <p:cNvGrpSpPr>
                          <a:grpSpLocks/>
                        </p:cNvGrpSpPr>
                        <p:nvPr/>
                      </p:nvGrpSpPr>
                      <p:grpSpPr bwMode="auto">
                        <a:xfrm>
                          <a:off x="6641599" y="4403774"/>
                          <a:ext cx="3412861" cy="1174481"/>
                          <a:chOff x="5384442" y="1065891"/>
                          <a:chExt cx="3413487" cy="1059120"/>
                        </a:xfrm>
                      </p:grpSpPr>
                      <p:grpSp>
                        <p:nvGrpSpPr>
                          <p:cNvPr id="64609" name="קבוצה 7187"/>
                          <p:cNvGrpSpPr>
                            <a:grpSpLocks/>
                          </p:cNvGrpSpPr>
                          <p:nvPr/>
                        </p:nvGrpSpPr>
                        <p:grpSpPr bwMode="auto">
                          <a:xfrm>
                            <a:off x="5384442" y="1076277"/>
                            <a:ext cx="3413487" cy="1048734"/>
                            <a:chOff x="6481718" y="3291917"/>
                            <a:chExt cx="3413560" cy="1049059"/>
                          </a:xfrm>
                        </p:grpSpPr>
                        <p:sp>
                          <p:nvSpPr>
                            <p:cNvPr id="97" name="TextBox 96"/>
                            <p:cNvSpPr txBox="1"/>
                            <p:nvPr/>
                          </p:nvSpPr>
                          <p:spPr>
                            <a:xfrm>
                              <a:off x="6482049" y="3570356"/>
                              <a:ext cx="471627" cy="51995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98" name="TextBox 97"/>
                            <p:cNvSpPr txBox="1"/>
                            <p:nvPr/>
                          </p:nvSpPr>
                          <p:spPr>
                            <a:xfrm>
                              <a:off x="6961615" y="3546006"/>
                              <a:ext cx="471627" cy="52138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99" name="מחבר ישר 98"/>
                            <p:cNvCxnSpPr/>
                            <p:nvPr/>
                          </p:nvCxnSpPr>
                          <p:spPr>
                            <a:xfrm flipH="1">
                              <a:off x="6866337" y="3756565"/>
                              <a:ext cx="331886" cy="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9422965" y="3270989"/>
                              <a:ext cx="471627" cy="56722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01" name="TextBox 100"/>
                            <p:cNvSpPr txBox="1"/>
                            <p:nvPr/>
                          </p:nvSpPr>
                          <p:spPr>
                            <a:xfrm>
                              <a:off x="6496341" y="3821023"/>
                              <a:ext cx="471626" cy="51995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02" name="TextBox 101"/>
                            <p:cNvSpPr txBox="1"/>
                            <p:nvPr/>
                          </p:nvSpPr>
                          <p:spPr>
                            <a:xfrm>
                              <a:off x="6948912" y="3818158"/>
                              <a:ext cx="470038" cy="51995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03" name="TextBox 102"/>
                            <p:cNvSpPr txBox="1"/>
                            <p:nvPr/>
                          </p:nvSpPr>
                          <p:spPr>
                            <a:xfrm>
                              <a:off x="7053717" y="3243774"/>
                              <a:ext cx="392228" cy="48414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104" name="מחבר ישר 103"/>
                            <p:cNvCxnSpPr/>
                            <p:nvPr/>
                          </p:nvCxnSpPr>
                          <p:spPr>
                            <a:xfrm flipV="1">
                              <a:off x="6802819" y="3514494"/>
                              <a:ext cx="4764" cy="18907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6" name="TextBox 95"/>
                          <p:cNvSpPr txBox="1"/>
                          <p:nvPr/>
                        </p:nvSpPr>
                        <p:spPr bwMode="auto">
                          <a:xfrm>
                            <a:off x="5648370" y="1065379"/>
                            <a:ext cx="174673" cy="31502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nvGrpSpPr>
                        <p:cNvPr id="64589" name="קבוצה 1"/>
                        <p:cNvGrpSpPr>
                          <a:grpSpLocks/>
                        </p:cNvGrpSpPr>
                        <p:nvPr/>
                      </p:nvGrpSpPr>
                      <p:grpSpPr bwMode="auto">
                        <a:xfrm>
                          <a:off x="7511554" y="4415292"/>
                          <a:ext cx="2569717" cy="1148921"/>
                          <a:chOff x="5041106" y="4308759"/>
                          <a:chExt cx="2569716" cy="1148922"/>
                        </a:xfrm>
                      </p:grpSpPr>
                      <p:grpSp>
                        <p:nvGrpSpPr>
                          <p:cNvPr id="64590" name="קבוצה 7187"/>
                          <p:cNvGrpSpPr>
                            <a:grpSpLocks/>
                          </p:cNvGrpSpPr>
                          <p:nvPr/>
                        </p:nvGrpSpPr>
                        <p:grpSpPr bwMode="auto">
                          <a:xfrm>
                            <a:off x="5149053" y="4308759"/>
                            <a:ext cx="2461769" cy="1148922"/>
                            <a:chOff x="6012953" y="3270117"/>
                            <a:chExt cx="2461821" cy="1149278"/>
                          </a:xfrm>
                        </p:grpSpPr>
                        <p:sp>
                          <p:nvSpPr>
                            <p:cNvPr id="79" name="TextBox 78"/>
                            <p:cNvSpPr txBox="1"/>
                            <p:nvPr/>
                          </p:nvSpPr>
                          <p:spPr>
                            <a:xfrm>
                              <a:off x="7458154" y="3570942"/>
                              <a:ext cx="468365"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80" name="TextBox 79"/>
                            <p:cNvSpPr txBox="1"/>
                            <p:nvPr/>
                          </p:nvSpPr>
                          <p:spPr>
                            <a:xfrm>
                              <a:off x="6483322" y="3570942"/>
                              <a:ext cx="471540"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81" name="TextBox 80"/>
                            <p:cNvSpPr txBox="1"/>
                            <p:nvPr/>
                          </p:nvSpPr>
                          <p:spPr>
                            <a:xfrm>
                              <a:off x="6962800" y="3494699"/>
                              <a:ext cx="471540" cy="57182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82" name="TextBox 81"/>
                            <p:cNvSpPr txBox="1"/>
                            <p:nvPr/>
                          </p:nvSpPr>
                          <p:spPr>
                            <a:xfrm>
                              <a:off x="6013370" y="3570942"/>
                              <a:ext cx="469952"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83" name="מחבר ישר 82"/>
                            <p:cNvCxnSpPr/>
                            <p:nvPr/>
                          </p:nvCxnSpPr>
                          <p:spPr>
                            <a:xfrm flipH="1">
                              <a:off x="7350192" y="3758373"/>
                              <a:ext cx="3286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מחבר ישר 83"/>
                            <p:cNvCxnSpPr/>
                            <p:nvPr/>
                          </p:nvCxnSpPr>
                          <p:spPr>
                            <a:xfrm flipH="1">
                              <a:off x="6867539" y="3758373"/>
                              <a:ext cx="331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מחבר ישר 84"/>
                            <p:cNvCxnSpPr/>
                            <p:nvPr/>
                          </p:nvCxnSpPr>
                          <p:spPr>
                            <a:xfrm flipH="1">
                              <a:off x="6353132" y="3758373"/>
                              <a:ext cx="374691" cy="0"/>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045124" y="3879091"/>
                              <a:ext cx="471540"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87" name="TextBox 86"/>
                            <p:cNvSpPr txBox="1"/>
                            <p:nvPr/>
                          </p:nvSpPr>
                          <p:spPr>
                            <a:xfrm>
                              <a:off x="6499199" y="3888621"/>
                              <a:ext cx="471540"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88" name="TextBox 87"/>
                            <p:cNvSpPr txBox="1"/>
                            <p:nvPr/>
                          </p:nvSpPr>
                          <p:spPr>
                            <a:xfrm>
                              <a:off x="7459742" y="3871148"/>
                              <a:ext cx="471539"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89" name="TextBox 88"/>
                            <p:cNvSpPr txBox="1"/>
                            <p:nvPr/>
                          </p:nvSpPr>
                          <p:spPr>
                            <a:xfrm>
                              <a:off x="8002727" y="3899740"/>
                              <a:ext cx="471539"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90" name="TextBox 89"/>
                            <p:cNvSpPr txBox="1"/>
                            <p:nvPr/>
                          </p:nvSpPr>
                          <p:spPr>
                            <a:xfrm>
                              <a:off x="6942160" y="3874325"/>
                              <a:ext cx="469952"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91" name="TextBox 90"/>
                            <p:cNvSpPr txBox="1"/>
                            <p:nvPr/>
                          </p:nvSpPr>
                          <p:spPr>
                            <a:xfrm>
                              <a:off x="6029247" y="3216729"/>
                              <a:ext cx="469952" cy="57182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92" name="TextBox 91"/>
                            <p:cNvSpPr txBox="1"/>
                            <p:nvPr/>
                          </p:nvSpPr>
                          <p:spPr>
                            <a:xfrm>
                              <a:off x="6472209" y="3235790"/>
                              <a:ext cx="469952" cy="57023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93" name="TextBox 92"/>
                            <p:cNvSpPr txBox="1"/>
                            <p:nvPr/>
                          </p:nvSpPr>
                          <p:spPr>
                            <a:xfrm>
                              <a:off x="7040596" y="3235790"/>
                              <a:ext cx="392155" cy="48922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94" name="TextBox 93"/>
                            <p:cNvSpPr txBox="1"/>
                            <p:nvPr/>
                          </p:nvSpPr>
                          <p:spPr>
                            <a:xfrm>
                              <a:off x="7432751" y="3216729"/>
                              <a:ext cx="471540" cy="57182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grpSp>
                      <p:cxnSp>
                        <p:nvCxnSpPr>
                          <p:cNvPr id="77" name="מחבר ישר 76"/>
                          <p:cNvCxnSpPr/>
                          <p:nvPr/>
                        </p:nvCxnSpPr>
                        <p:spPr bwMode="auto">
                          <a:xfrm flipH="1">
                            <a:off x="7026062" y="4796863"/>
                            <a:ext cx="3286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מחבר ישר 77"/>
                          <p:cNvCxnSpPr/>
                          <p:nvPr/>
                        </p:nvCxnSpPr>
                        <p:spPr bwMode="auto">
                          <a:xfrm flipH="1">
                            <a:off x="5041510" y="4796863"/>
                            <a:ext cx="328642"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68" name="TextBox 67"/>
                      <p:cNvSpPr txBox="1"/>
                      <p:nvPr/>
                    </p:nvSpPr>
                    <p:spPr bwMode="auto">
                      <a:xfrm>
                        <a:off x="7314878" y="2408299"/>
                        <a:ext cx="469942" cy="37633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69" name="TextBox 68"/>
                      <p:cNvSpPr txBox="1"/>
                      <p:nvPr/>
                    </p:nvSpPr>
                    <p:spPr bwMode="auto">
                      <a:xfrm>
                        <a:off x="7845150" y="2424178"/>
                        <a:ext cx="468355" cy="51924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70" name="מחבר ישר 69"/>
                      <p:cNvCxnSpPr/>
                      <p:nvPr/>
                    </p:nvCxnSpPr>
                    <p:spPr bwMode="auto">
                      <a:xfrm flipH="1">
                        <a:off x="7719727" y="2582968"/>
                        <a:ext cx="328641" cy="0"/>
                      </a:xfrm>
                      <a:prstGeom prst="line">
                        <a:avLst/>
                      </a:prstGeom>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bwMode="auto">
                      <a:xfrm>
                        <a:off x="8319856" y="2398771"/>
                        <a:ext cx="314353" cy="35410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72" name="TextBox 71"/>
                      <p:cNvSpPr txBox="1"/>
                      <p:nvPr/>
                    </p:nvSpPr>
                    <p:spPr bwMode="auto">
                      <a:xfrm>
                        <a:off x="7964224" y="2112949"/>
                        <a:ext cx="314353" cy="43508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73" name="TextBox 72"/>
                      <p:cNvSpPr txBox="1"/>
                      <p:nvPr/>
                    </p:nvSpPr>
                    <p:spPr bwMode="auto">
                      <a:xfrm>
                        <a:off x="8005503" y="2716352"/>
                        <a:ext cx="314353" cy="4366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grpSp>
                <p:cxnSp>
                  <p:nvCxnSpPr>
                    <p:cNvPr id="49" name="מחבר ישר 48"/>
                    <p:cNvCxnSpPr/>
                    <p:nvPr/>
                  </p:nvCxnSpPr>
                  <p:spPr>
                    <a:xfrm>
                      <a:off x="4795006" y="1470304"/>
                      <a:ext cx="0" cy="122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מחבר ישר 49"/>
                    <p:cNvCxnSpPr/>
                    <p:nvPr/>
                  </p:nvCxnSpPr>
                  <p:spPr>
                    <a:xfrm>
                      <a:off x="5736478" y="1476656"/>
                      <a:ext cx="0" cy="138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מחבר ישר 50"/>
                    <p:cNvCxnSpPr/>
                    <p:nvPr/>
                  </p:nvCxnSpPr>
                  <p:spPr>
                    <a:xfrm>
                      <a:off x="5293525" y="1476656"/>
                      <a:ext cx="0" cy="177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מחבר ישר 51"/>
                    <p:cNvCxnSpPr/>
                    <p:nvPr/>
                  </p:nvCxnSpPr>
                  <p:spPr>
                    <a:xfrm>
                      <a:off x="6704940" y="1457601"/>
                      <a:ext cx="0" cy="157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מחבר ישר 52"/>
                    <p:cNvCxnSpPr/>
                    <p:nvPr/>
                  </p:nvCxnSpPr>
                  <p:spPr>
                    <a:xfrm>
                      <a:off x="7265377" y="1494122"/>
                      <a:ext cx="0" cy="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מחבר ישר 53"/>
                    <p:cNvCxnSpPr/>
                    <p:nvPr/>
                  </p:nvCxnSpPr>
                  <p:spPr>
                    <a:xfrm>
                      <a:off x="7748020" y="1476656"/>
                      <a:ext cx="0" cy="182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מחבר ישר 54"/>
                    <p:cNvCxnSpPr/>
                    <p:nvPr/>
                  </p:nvCxnSpPr>
                  <p:spPr>
                    <a:xfrm>
                      <a:off x="4301250" y="1778358"/>
                      <a:ext cx="0" cy="158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מחבר ישר 55"/>
                    <p:cNvCxnSpPr/>
                    <p:nvPr/>
                  </p:nvCxnSpPr>
                  <p:spPr>
                    <a:xfrm>
                      <a:off x="4780718" y="1765655"/>
                      <a:ext cx="0" cy="130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מחבר ישר 56"/>
                    <p:cNvCxnSpPr/>
                    <p:nvPr/>
                  </p:nvCxnSpPr>
                  <p:spPr>
                    <a:xfrm>
                      <a:off x="5293525" y="1787885"/>
                      <a:ext cx="0" cy="149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מחבר ישר 57"/>
                    <p:cNvCxnSpPr/>
                    <p:nvPr/>
                  </p:nvCxnSpPr>
                  <p:spPr>
                    <a:xfrm>
                      <a:off x="5744416" y="1787885"/>
                      <a:ext cx="0" cy="149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מחבר ישר 58"/>
                    <p:cNvCxnSpPr/>
                    <p:nvPr/>
                  </p:nvCxnSpPr>
                  <p:spPr>
                    <a:xfrm>
                      <a:off x="6241348" y="1745011"/>
                      <a:ext cx="0" cy="150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מחבר ישר 59"/>
                    <p:cNvCxnSpPr/>
                    <p:nvPr/>
                  </p:nvCxnSpPr>
                  <p:spPr>
                    <a:xfrm flipH="1">
                      <a:off x="6714466" y="1778358"/>
                      <a:ext cx="7938" cy="158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a:off x="7247913" y="1800588"/>
                      <a:ext cx="0" cy="147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מחבר ישר 61"/>
                    <p:cNvCxnSpPr>
                      <a:stCxn id="73" idx="0"/>
                      <a:endCxn id="73" idx="0"/>
                    </p:cNvCxnSpPr>
                    <p:nvPr/>
                  </p:nvCxnSpPr>
                  <p:spPr>
                    <a:xfrm>
                      <a:off x="7789299" y="182758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מחבר ישר 62"/>
                    <p:cNvCxnSpPr/>
                    <p:nvPr/>
                  </p:nvCxnSpPr>
                  <p:spPr>
                    <a:xfrm>
                      <a:off x="7789299" y="1787885"/>
                      <a:ext cx="0" cy="182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מחבר ישר 63"/>
                    <p:cNvCxnSpPr/>
                    <p:nvPr/>
                  </p:nvCxnSpPr>
                  <p:spPr>
                    <a:xfrm flipV="1">
                      <a:off x="7789299" y="1691023"/>
                      <a:ext cx="277838" cy="142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מחבר ישר 64"/>
                    <p:cNvCxnSpPr/>
                    <p:nvPr/>
                  </p:nvCxnSpPr>
                  <p:spPr>
                    <a:xfrm>
                      <a:off x="4247270" y="1441722"/>
                      <a:ext cx="0" cy="173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מחבר ישר 65"/>
                    <p:cNvCxnSpPr/>
                    <p:nvPr/>
                  </p:nvCxnSpPr>
                  <p:spPr>
                    <a:xfrm>
                      <a:off x="3702708" y="1514766"/>
                      <a:ext cx="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4534" name="קבוצה 19"/>
                  <p:cNvGrpSpPr>
                    <a:grpSpLocks/>
                  </p:cNvGrpSpPr>
                  <p:nvPr/>
                </p:nvGrpSpPr>
                <p:grpSpPr bwMode="auto">
                  <a:xfrm>
                    <a:off x="2113419" y="1322134"/>
                    <a:ext cx="1478368" cy="3006398"/>
                    <a:chOff x="1180723" y="1555209"/>
                    <a:chExt cx="1478368" cy="3006398"/>
                  </a:xfrm>
                </p:grpSpPr>
                <p:sp>
                  <p:nvSpPr>
                    <p:cNvPr id="26" name="TextBox 25"/>
                    <p:cNvSpPr txBox="1"/>
                    <p:nvPr/>
                  </p:nvSpPr>
                  <p:spPr bwMode="auto">
                    <a:xfrm>
                      <a:off x="1353775" y="3712909"/>
                      <a:ext cx="471530" cy="57482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grpSp>
                  <p:nvGrpSpPr>
                    <p:cNvPr id="64541" name="קבוצה 26"/>
                    <p:cNvGrpSpPr>
                      <a:grpSpLocks/>
                    </p:cNvGrpSpPr>
                    <p:nvPr/>
                  </p:nvGrpSpPr>
                  <p:grpSpPr bwMode="auto">
                    <a:xfrm>
                      <a:off x="1180723" y="1555209"/>
                      <a:ext cx="1478368" cy="3006398"/>
                      <a:chOff x="3292474" y="1816039"/>
                      <a:chExt cx="1478368" cy="3006398"/>
                    </a:xfrm>
                  </p:grpSpPr>
                  <p:grpSp>
                    <p:nvGrpSpPr>
                      <p:cNvPr id="64546" name="קבוצה 7187"/>
                      <p:cNvGrpSpPr>
                        <a:grpSpLocks/>
                      </p:cNvGrpSpPr>
                      <p:nvPr/>
                    </p:nvGrpSpPr>
                    <p:grpSpPr bwMode="auto">
                      <a:xfrm rot="5400000">
                        <a:off x="2845537" y="2412264"/>
                        <a:ext cx="2214674" cy="1320800"/>
                        <a:chOff x="6027382" y="3357300"/>
                        <a:chExt cx="2215329" cy="1220647"/>
                      </a:xfrm>
                    </p:grpSpPr>
                    <p:sp>
                      <p:nvSpPr>
                        <p:cNvPr id="44" name="TextBox 43"/>
                        <p:cNvSpPr txBox="1"/>
                        <p:nvPr/>
                      </p:nvSpPr>
                      <p:spPr>
                        <a:xfrm>
                          <a:off x="6027096" y="4058539"/>
                          <a:ext cx="471747" cy="51940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endParaRPr lang="he-IL" dirty="0">
                            <a:solidFill>
                              <a:prstClr val="black"/>
                            </a:solidFill>
                            <a:latin typeface="Arial"/>
                            <a:cs typeface="Arial"/>
                          </a:endParaRPr>
                        </a:p>
                      </p:txBody>
                    </p:sp>
                    <p:cxnSp>
                      <p:nvCxnSpPr>
                        <p:cNvPr id="45" name="מחבר ישר 44"/>
                        <p:cNvCxnSpPr/>
                        <p:nvPr/>
                      </p:nvCxnSpPr>
                      <p:spPr>
                        <a:xfrm flipV="1">
                          <a:off x="7212022" y="3407077"/>
                          <a:ext cx="0" cy="321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מחבר ישר 45"/>
                        <p:cNvCxnSpPr/>
                        <p:nvPr/>
                      </p:nvCxnSpPr>
                      <p:spPr>
                        <a:xfrm flipV="1">
                          <a:off x="6351124" y="3439357"/>
                          <a:ext cx="0" cy="275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a:xfrm rot="16200000" flipV="1">
                          <a:off x="8053764" y="3531674"/>
                          <a:ext cx="267040" cy="317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4547" name="קבוצה 32"/>
                      <p:cNvGrpSpPr>
                        <a:grpSpLocks/>
                      </p:cNvGrpSpPr>
                      <p:nvPr/>
                    </p:nvGrpSpPr>
                    <p:grpSpPr bwMode="auto">
                      <a:xfrm>
                        <a:off x="3573464" y="1816039"/>
                        <a:ext cx="1197378" cy="3006398"/>
                        <a:chOff x="3573464" y="1816039"/>
                        <a:chExt cx="1197378" cy="3006398"/>
                      </a:xfrm>
                    </p:grpSpPr>
                    <p:sp>
                      <p:nvSpPr>
                        <p:cNvPr id="34" name="TextBox 33"/>
                        <p:cNvSpPr txBox="1"/>
                        <p:nvPr/>
                      </p:nvSpPr>
                      <p:spPr bwMode="auto">
                        <a:xfrm>
                          <a:off x="3965634" y="3030524"/>
                          <a:ext cx="387385" cy="28106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35" name="TextBox 34"/>
                        <p:cNvSpPr txBox="1"/>
                        <p:nvPr/>
                      </p:nvSpPr>
                      <p:spPr bwMode="auto">
                        <a:xfrm>
                          <a:off x="3865612" y="2100012"/>
                          <a:ext cx="471530" cy="37633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36" name="TextBox 35"/>
                        <p:cNvSpPr txBox="1"/>
                        <p:nvPr/>
                      </p:nvSpPr>
                      <p:spPr bwMode="auto">
                        <a:xfrm>
                          <a:off x="3937056" y="4000734"/>
                          <a:ext cx="400086" cy="32552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37" name="TextBox 36"/>
                        <p:cNvSpPr txBox="1"/>
                        <p:nvPr/>
                      </p:nvSpPr>
                      <p:spPr bwMode="auto">
                        <a:xfrm>
                          <a:off x="3587775" y="2130183"/>
                          <a:ext cx="363569" cy="47795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8" name="TextBox 37"/>
                        <p:cNvSpPr txBox="1"/>
                        <p:nvPr/>
                      </p:nvSpPr>
                      <p:spPr bwMode="auto">
                        <a:xfrm>
                          <a:off x="3573486" y="3027348"/>
                          <a:ext cx="363570" cy="47796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9" name="TextBox 38"/>
                        <p:cNvSpPr txBox="1"/>
                        <p:nvPr/>
                      </p:nvSpPr>
                      <p:spPr bwMode="auto">
                        <a:xfrm>
                          <a:off x="3998974" y="4343721"/>
                          <a:ext cx="363570" cy="47795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40" name="TextBox 39"/>
                        <p:cNvSpPr txBox="1"/>
                        <p:nvPr/>
                      </p:nvSpPr>
                      <p:spPr bwMode="auto">
                        <a:xfrm>
                          <a:off x="3998974" y="1815778"/>
                          <a:ext cx="363570" cy="47795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41" name="TextBox 40"/>
                        <p:cNvSpPr txBox="1"/>
                        <p:nvPr/>
                      </p:nvSpPr>
                      <p:spPr bwMode="auto">
                        <a:xfrm>
                          <a:off x="4480030" y="2090485"/>
                          <a:ext cx="290538" cy="40174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42" name="TextBox 41"/>
                        <p:cNvSpPr txBox="1"/>
                        <p:nvPr/>
                      </p:nvSpPr>
                      <p:spPr bwMode="auto">
                        <a:xfrm>
                          <a:off x="4480030" y="3994382"/>
                          <a:ext cx="290538" cy="40332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43" name="TextBox 42"/>
                        <p:cNvSpPr txBox="1"/>
                        <p:nvPr/>
                      </p:nvSpPr>
                      <p:spPr bwMode="auto">
                        <a:xfrm>
                          <a:off x="4480030" y="3052755"/>
                          <a:ext cx="290538" cy="40332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cxnSp>
                  <p:nvCxnSpPr>
                    <p:cNvPr id="28" name="מחבר ישר 27"/>
                    <p:cNvCxnSpPr>
                      <a:stCxn id="35" idx="1"/>
                    </p:cNvCxnSpPr>
                    <p:nvPr/>
                  </p:nvCxnSpPr>
                  <p:spPr>
                    <a:xfrm flipV="1">
                      <a:off x="1753861" y="2020203"/>
                      <a:ext cx="234971" cy="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a:off x="1722108" y="3900282"/>
                      <a:ext cx="2349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a:off x="1742748" y="2963418"/>
                      <a:ext cx="246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flipH="1" flipV="1">
                      <a:off x="2069802" y="2963418"/>
                      <a:ext cx="7938" cy="78124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1" name="מחבר ישר 20"/>
                  <p:cNvCxnSpPr/>
                  <p:nvPr/>
                </p:nvCxnSpPr>
                <p:spPr>
                  <a:xfrm>
                    <a:off x="3002498" y="1872875"/>
                    <a:ext cx="7938" cy="80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מחבר ישר 21"/>
                  <p:cNvCxnSpPr/>
                  <p:nvPr/>
                </p:nvCxnSpPr>
                <p:spPr>
                  <a:xfrm flipH="1">
                    <a:off x="3002498" y="3738663"/>
                    <a:ext cx="7938" cy="288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H="1">
                    <a:off x="3491492" y="1768073"/>
                    <a:ext cx="411199" cy="15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a:xfrm>
                    <a:off x="3578812" y="2728756"/>
                    <a:ext cx="3540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a:xfrm flipV="1">
                    <a:off x="3405760" y="3660855"/>
                    <a:ext cx="319116" cy="12703"/>
                  </a:xfrm>
                  <a:prstGeom prst="line">
                    <a:avLst/>
                  </a:prstGeom>
                </p:spPr>
                <p:style>
                  <a:lnRef idx="1">
                    <a:schemeClr val="accent1"/>
                  </a:lnRef>
                  <a:fillRef idx="0">
                    <a:schemeClr val="accent1"/>
                  </a:fillRef>
                  <a:effectRef idx="0">
                    <a:schemeClr val="accent1"/>
                  </a:effectRef>
                  <a:fontRef idx="minor">
                    <a:schemeClr val="tx1"/>
                  </a:fontRef>
                </p:style>
              </p:cxnSp>
            </p:grpSp>
          </p:grpSp>
        </p:grpSp>
        <p:cxnSp>
          <p:nvCxnSpPr>
            <p:cNvPr id="10" name="מחבר ישר 9"/>
            <p:cNvCxnSpPr/>
            <p:nvPr/>
          </p:nvCxnSpPr>
          <p:spPr>
            <a:xfrm flipV="1">
              <a:off x="2221754" y="1983708"/>
              <a:ext cx="9526" cy="21119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7" name="TextBox 226"/>
          <p:cNvSpPr txBox="1"/>
          <p:nvPr/>
        </p:nvSpPr>
        <p:spPr>
          <a:xfrm>
            <a:off x="1722438" y="2703513"/>
            <a:ext cx="1008062" cy="360362"/>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גליצרול</a:t>
            </a:r>
          </a:p>
        </p:txBody>
      </p:sp>
      <p:sp>
        <p:nvSpPr>
          <p:cNvPr id="228" name="TextBox 227"/>
          <p:cNvSpPr txBox="1"/>
          <p:nvPr/>
        </p:nvSpPr>
        <p:spPr>
          <a:xfrm>
            <a:off x="7137400" y="3121025"/>
            <a:ext cx="1006475" cy="5667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t>חומצת שומן</a:t>
            </a:r>
          </a:p>
        </p:txBody>
      </p:sp>
      <p:sp>
        <p:nvSpPr>
          <p:cNvPr id="229" name="TextBox 228"/>
          <p:cNvSpPr txBox="1"/>
          <p:nvPr/>
        </p:nvSpPr>
        <p:spPr>
          <a:xfrm>
            <a:off x="7705725" y="4083050"/>
            <a:ext cx="1008063" cy="5667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t>חומצת שומן</a:t>
            </a:r>
          </a:p>
        </p:txBody>
      </p:sp>
      <p:sp>
        <p:nvSpPr>
          <p:cNvPr id="230" name="TextBox 229"/>
          <p:cNvSpPr txBox="1"/>
          <p:nvPr/>
        </p:nvSpPr>
        <p:spPr>
          <a:xfrm>
            <a:off x="7102475" y="5026025"/>
            <a:ext cx="1008063" cy="5667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t>חומצת שומן</a:t>
            </a:r>
          </a:p>
        </p:txBody>
      </p:sp>
      <p:sp>
        <p:nvSpPr>
          <p:cNvPr id="231"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9EA8812-57DF-413A-831D-50E6E715529A}" type="slidenum">
              <a:rPr lang="he-IL" sz="1200" smtClean="0">
                <a:solidFill>
                  <a:schemeClr val="bg1">
                    <a:lumMod val="65000"/>
                  </a:schemeClr>
                </a:solidFill>
              </a:rPr>
              <a:pPr fontAlgn="base">
                <a:spcBef>
                  <a:spcPct val="0"/>
                </a:spcBef>
                <a:spcAft>
                  <a:spcPct val="0"/>
                </a:spcAft>
                <a:defRPr/>
              </a:pPr>
              <a:t>22</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03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1014413" y="71438"/>
            <a:ext cx="7772400" cy="441325"/>
          </a:xfrm>
        </p:spPr>
        <p:txBody>
          <a:bodyPr/>
          <a:lstStyle/>
          <a:p>
            <a:pPr fontAlgn="auto">
              <a:defRPr/>
            </a:pPr>
            <a:r>
              <a:rPr lang="he-IL" sz="1800" b="1" dirty="0" smtClean="0">
                <a:solidFill>
                  <a:schemeClr val="accent3"/>
                </a:solidFill>
                <a:ea typeface="+mn-ea"/>
              </a:rPr>
              <a:t>סוגי חומצות השומן: רוויות ובלתי רוויות</a:t>
            </a:r>
            <a:endParaRPr lang="he-IL" sz="1800" dirty="0" smtClean="0">
              <a:solidFill>
                <a:schemeClr val="accent3"/>
              </a:solidFill>
            </a:endParaRPr>
          </a:p>
        </p:txBody>
      </p:sp>
      <p:sp>
        <p:nvSpPr>
          <p:cNvPr id="9" name="TextBox 8"/>
          <p:cNvSpPr txBox="1"/>
          <p:nvPr/>
        </p:nvSpPr>
        <p:spPr>
          <a:xfrm>
            <a:off x="539750" y="541338"/>
            <a:ext cx="8389938" cy="1884362"/>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u="sng" kern="0" dirty="0">
                <a:solidFill>
                  <a:prstClr val="black"/>
                </a:solidFill>
              </a:rPr>
              <a:t>קיימים שני סוגים עיקריים של חומצות שומן</a:t>
            </a:r>
            <a:r>
              <a:rPr lang="he-IL" kern="0" dirty="0">
                <a:solidFill>
                  <a:prstClr val="black"/>
                </a:solidFill>
              </a:rPr>
              <a:t>:</a:t>
            </a:r>
          </a:p>
          <a:p>
            <a:pPr fontAlgn="auto">
              <a:spcBef>
                <a:spcPts val="0"/>
              </a:spcBef>
              <a:spcAft>
                <a:spcPts val="0"/>
              </a:spcAft>
              <a:defRPr/>
            </a:pPr>
            <a:r>
              <a:rPr lang="he-IL" kern="0" dirty="0">
                <a:solidFill>
                  <a:schemeClr val="accent3"/>
                </a:solidFill>
              </a:rPr>
              <a:t>חומצת שומן רוויה </a:t>
            </a:r>
            <a:r>
              <a:rPr lang="he-IL" kern="0" dirty="0">
                <a:solidFill>
                  <a:prstClr val="black"/>
                </a:solidFill>
              </a:rPr>
              <a:t>היא חומצה שלכל אחד מאטומי הפחמן (חוץ </a:t>
            </a:r>
            <a:r>
              <a:rPr lang="he-IL" kern="0" dirty="0"/>
              <a:t>מהפחמנים </a:t>
            </a:r>
            <a:r>
              <a:rPr lang="he-IL" kern="0" dirty="0">
                <a:solidFill>
                  <a:prstClr val="black"/>
                </a:solidFill>
              </a:rPr>
              <a:t>בקצוות המולקולה) קשורים אטומי מימן.</a:t>
            </a:r>
          </a:p>
          <a:p>
            <a:pPr fontAlgn="auto">
              <a:spcBef>
                <a:spcPts val="0"/>
              </a:spcBef>
              <a:spcAft>
                <a:spcPts val="0"/>
              </a:spcAft>
              <a:defRPr/>
            </a:pPr>
            <a:r>
              <a:rPr lang="he-IL" kern="0" dirty="0">
                <a:solidFill>
                  <a:schemeClr val="accent3"/>
                </a:solidFill>
              </a:rPr>
              <a:t>חומצת שומן בלתי רוויה </a:t>
            </a:r>
            <a:r>
              <a:rPr lang="he-IL" kern="0" dirty="0">
                <a:solidFill>
                  <a:prstClr val="black"/>
                </a:solidFill>
              </a:rPr>
              <a:t>היא חומצה שיש במולקולה שלה לפחות קשר אחד כפול בין שני אטומי פחמן, ועל כן כל אחד מאטומים אלו קשור רק לאטום מימן אחד – כלומר המולקולה אינה רוויה בכל אטומי המימן שהיא יכולה לקשור.</a:t>
            </a:r>
          </a:p>
        </p:txBody>
      </p:sp>
      <p:grpSp>
        <p:nvGrpSpPr>
          <p:cNvPr id="65541" name="קבוצה 2"/>
          <p:cNvGrpSpPr>
            <a:grpSpLocks/>
          </p:cNvGrpSpPr>
          <p:nvPr/>
        </p:nvGrpSpPr>
        <p:grpSpPr bwMode="auto">
          <a:xfrm>
            <a:off x="649288" y="2625725"/>
            <a:ext cx="7770812" cy="3068638"/>
            <a:chOff x="649283" y="2393950"/>
            <a:chExt cx="7770192" cy="3068637"/>
          </a:xfrm>
        </p:grpSpPr>
        <p:grpSp>
          <p:nvGrpSpPr>
            <p:cNvPr id="65543" name="קבוצה 6"/>
            <p:cNvGrpSpPr>
              <a:grpSpLocks/>
            </p:cNvGrpSpPr>
            <p:nvPr/>
          </p:nvGrpSpPr>
          <p:grpSpPr bwMode="auto">
            <a:xfrm>
              <a:off x="649283" y="2393950"/>
              <a:ext cx="6364287" cy="3068637"/>
              <a:chOff x="1324737" y="1724880"/>
              <a:chExt cx="6364856" cy="3069418"/>
            </a:xfrm>
          </p:grpSpPr>
          <p:grpSp>
            <p:nvGrpSpPr>
              <p:cNvPr id="65550" name="קבוצה 7"/>
              <p:cNvGrpSpPr>
                <a:grpSpLocks/>
              </p:cNvGrpSpPr>
              <p:nvPr/>
            </p:nvGrpSpPr>
            <p:grpSpPr bwMode="auto">
              <a:xfrm>
                <a:off x="1324737" y="1724880"/>
                <a:ext cx="6364856" cy="3069418"/>
                <a:chOff x="1324737" y="1724880"/>
                <a:chExt cx="6364856" cy="3069418"/>
              </a:xfrm>
            </p:grpSpPr>
            <p:sp>
              <p:nvSpPr>
                <p:cNvPr id="11" name="מלבן 10"/>
                <p:cNvSpPr/>
                <p:nvPr/>
              </p:nvSpPr>
              <p:spPr>
                <a:xfrm>
                  <a:off x="1624777" y="1816978"/>
                  <a:ext cx="846146" cy="286616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 name="מלבן 11"/>
                <p:cNvSpPr/>
                <p:nvPr/>
              </p:nvSpPr>
              <p:spPr>
                <a:xfrm>
                  <a:off x="2512198" y="3752633"/>
                  <a:ext cx="4608556" cy="92416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מלבן 12"/>
                <p:cNvSpPr/>
                <p:nvPr/>
              </p:nvSpPr>
              <p:spPr>
                <a:xfrm>
                  <a:off x="2512198" y="2728435"/>
                  <a:ext cx="5176887" cy="941627"/>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מלבן 13"/>
                <p:cNvSpPr/>
                <p:nvPr/>
              </p:nvSpPr>
              <p:spPr>
                <a:xfrm>
                  <a:off x="2510610" y="1809039"/>
                  <a:ext cx="4583157" cy="836825"/>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65556" name="קבוצה 14"/>
                <p:cNvGrpSpPr>
                  <a:grpSpLocks/>
                </p:cNvGrpSpPr>
                <p:nvPr/>
              </p:nvGrpSpPr>
              <p:grpSpPr bwMode="auto">
                <a:xfrm>
                  <a:off x="1324737" y="1724880"/>
                  <a:ext cx="6364856" cy="3069418"/>
                  <a:chOff x="2113419" y="1283763"/>
                  <a:chExt cx="6364856" cy="3069418"/>
                </a:xfrm>
              </p:grpSpPr>
              <p:grpSp>
                <p:nvGrpSpPr>
                  <p:cNvPr id="65557" name="קבוצה 15"/>
                  <p:cNvGrpSpPr>
                    <a:grpSpLocks/>
                  </p:cNvGrpSpPr>
                  <p:nvPr/>
                </p:nvGrpSpPr>
                <p:grpSpPr bwMode="auto">
                  <a:xfrm>
                    <a:off x="3350902" y="1283763"/>
                    <a:ext cx="4950592" cy="2582071"/>
                    <a:chOff x="3723264" y="961577"/>
                    <a:chExt cx="4950592" cy="2582071"/>
                  </a:xfrm>
                </p:grpSpPr>
                <p:sp>
                  <p:nvSpPr>
                    <p:cNvPr id="170" name="TextBox 169"/>
                    <p:cNvSpPr txBox="1"/>
                    <p:nvPr/>
                  </p:nvSpPr>
                  <p:spPr>
                    <a:xfrm>
                      <a:off x="3765318" y="1393487"/>
                      <a:ext cx="4908597" cy="2150021"/>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kern="0" dirty="0">
                        <a:solidFill>
                          <a:prstClr val="black"/>
                        </a:solidFill>
                      </a:endParaRPr>
                    </a:p>
                  </p:txBody>
                </p:sp>
                <p:grpSp>
                  <p:nvGrpSpPr>
                    <p:cNvPr id="65708" name="קבוצה 170"/>
                    <p:cNvGrpSpPr>
                      <a:grpSpLocks/>
                    </p:cNvGrpSpPr>
                    <p:nvPr/>
                  </p:nvGrpSpPr>
                  <p:grpSpPr bwMode="auto">
                    <a:xfrm>
                      <a:off x="3723264" y="961577"/>
                      <a:ext cx="4558502" cy="1174481"/>
                      <a:chOff x="3702321" y="1205692"/>
                      <a:chExt cx="4558502" cy="1174481"/>
                    </a:xfrm>
                  </p:grpSpPr>
                  <p:grpSp>
                    <p:nvGrpSpPr>
                      <p:cNvPr id="65710" name="קבוצה 172"/>
                      <p:cNvGrpSpPr>
                        <a:grpSpLocks/>
                      </p:cNvGrpSpPr>
                      <p:nvPr/>
                    </p:nvGrpSpPr>
                    <p:grpSpPr bwMode="auto">
                      <a:xfrm>
                        <a:off x="3991328" y="1205692"/>
                        <a:ext cx="4269495" cy="1174481"/>
                        <a:chOff x="4364708" y="2094462"/>
                        <a:chExt cx="4269495" cy="1174481"/>
                      </a:xfrm>
                    </p:grpSpPr>
                    <p:grpSp>
                      <p:nvGrpSpPr>
                        <p:cNvPr id="65728" name="קבוצה 190"/>
                        <p:cNvGrpSpPr>
                          <a:grpSpLocks/>
                        </p:cNvGrpSpPr>
                        <p:nvPr/>
                      </p:nvGrpSpPr>
                      <p:grpSpPr bwMode="auto">
                        <a:xfrm>
                          <a:off x="4364708" y="2094462"/>
                          <a:ext cx="3439672" cy="1174481"/>
                          <a:chOff x="6641599" y="4403774"/>
                          <a:chExt cx="3439672" cy="1174481"/>
                        </a:xfrm>
                      </p:grpSpPr>
                      <p:grpSp>
                        <p:nvGrpSpPr>
                          <p:cNvPr id="65735" name="קבוצה 41"/>
                          <p:cNvGrpSpPr>
                            <a:grpSpLocks/>
                          </p:cNvGrpSpPr>
                          <p:nvPr/>
                        </p:nvGrpSpPr>
                        <p:grpSpPr bwMode="auto">
                          <a:xfrm>
                            <a:off x="6641599" y="4403774"/>
                            <a:ext cx="3412861" cy="1174481"/>
                            <a:chOff x="5384442" y="1065891"/>
                            <a:chExt cx="3413487" cy="1059120"/>
                          </a:xfrm>
                        </p:grpSpPr>
                        <p:grpSp>
                          <p:nvGrpSpPr>
                            <p:cNvPr id="65754" name="קבוצה 7187"/>
                            <p:cNvGrpSpPr>
                              <a:grpSpLocks/>
                            </p:cNvGrpSpPr>
                            <p:nvPr/>
                          </p:nvGrpSpPr>
                          <p:grpSpPr bwMode="auto">
                            <a:xfrm>
                              <a:off x="5384442" y="1076277"/>
                              <a:ext cx="3413487" cy="1048734"/>
                              <a:chOff x="6481718" y="3291917"/>
                              <a:chExt cx="3413560" cy="1049059"/>
                            </a:xfrm>
                          </p:grpSpPr>
                          <p:sp>
                            <p:nvSpPr>
                              <p:cNvPr id="219" name="TextBox 218"/>
                              <p:cNvSpPr txBox="1"/>
                              <p:nvPr/>
                            </p:nvSpPr>
                            <p:spPr>
                              <a:xfrm>
                                <a:off x="6469715" y="3570868"/>
                                <a:ext cx="471588" cy="51995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20" name="TextBox 219"/>
                              <p:cNvSpPr txBox="1"/>
                              <p:nvPr/>
                            </p:nvSpPr>
                            <p:spPr>
                              <a:xfrm>
                                <a:off x="6949243" y="3546518"/>
                                <a:ext cx="471588" cy="52138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221" name="מחבר ישר 220"/>
                              <p:cNvCxnSpPr/>
                              <p:nvPr/>
                            </p:nvCxnSpPr>
                            <p:spPr>
                              <a:xfrm flipH="1">
                                <a:off x="6853973" y="3757077"/>
                                <a:ext cx="331858" cy="0"/>
                              </a:xfrm>
                              <a:prstGeom prst="line">
                                <a:avLst/>
                              </a:prstGeom>
                            </p:spPr>
                            <p:style>
                              <a:lnRef idx="1">
                                <a:schemeClr val="accent1"/>
                              </a:lnRef>
                              <a:fillRef idx="0">
                                <a:schemeClr val="accent1"/>
                              </a:fillRef>
                              <a:effectRef idx="0">
                                <a:schemeClr val="accent1"/>
                              </a:effectRef>
                              <a:fontRef idx="minor">
                                <a:schemeClr val="tx1"/>
                              </a:fontRef>
                            </p:style>
                          </p:cxnSp>
                          <p:sp>
                            <p:nvSpPr>
                              <p:cNvPr id="222" name="TextBox 221"/>
                              <p:cNvSpPr txBox="1"/>
                              <p:nvPr/>
                            </p:nvSpPr>
                            <p:spPr>
                              <a:xfrm>
                                <a:off x="9423098" y="3318770"/>
                                <a:ext cx="471588" cy="51995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23" name="TextBox 222"/>
                              <p:cNvSpPr txBox="1"/>
                              <p:nvPr/>
                            </p:nvSpPr>
                            <p:spPr>
                              <a:xfrm>
                                <a:off x="6484005" y="3821535"/>
                                <a:ext cx="471589" cy="51995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24" name="TextBox 223"/>
                              <p:cNvSpPr txBox="1"/>
                              <p:nvPr/>
                            </p:nvSpPr>
                            <p:spPr>
                              <a:xfrm>
                                <a:off x="6936540" y="3818670"/>
                                <a:ext cx="470001" cy="51995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25" name="TextBox 224"/>
                              <p:cNvSpPr txBox="1"/>
                              <p:nvPr/>
                            </p:nvSpPr>
                            <p:spPr>
                              <a:xfrm>
                                <a:off x="7042925" y="3291555"/>
                                <a:ext cx="392197" cy="4368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226" name="מחבר ישר 225"/>
                              <p:cNvCxnSpPr/>
                              <p:nvPr/>
                            </p:nvCxnSpPr>
                            <p:spPr>
                              <a:xfrm flipV="1">
                                <a:off x="6790459" y="3515006"/>
                                <a:ext cx="4763" cy="18907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8" name="TextBox 217"/>
                            <p:cNvSpPr txBox="1"/>
                            <p:nvPr/>
                          </p:nvSpPr>
                          <p:spPr bwMode="auto">
                            <a:xfrm>
                              <a:off x="5636015" y="1065891"/>
                              <a:ext cx="174659" cy="31502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nvGrpSpPr>
                          <p:cNvPr id="65736" name="קבוצה 1"/>
                          <p:cNvGrpSpPr>
                            <a:grpSpLocks/>
                          </p:cNvGrpSpPr>
                          <p:nvPr/>
                        </p:nvGrpSpPr>
                        <p:grpSpPr bwMode="auto">
                          <a:xfrm>
                            <a:off x="7511554" y="4415292"/>
                            <a:ext cx="2569717" cy="1148921"/>
                            <a:chOff x="5041106" y="4308759"/>
                            <a:chExt cx="2569716" cy="1148922"/>
                          </a:xfrm>
                        </p:grpSpPr>
                        <p:grpSp>
                          <p:nvGrpSpPr>
                            <p:cNvPr id="65737" name="קבוצה 7187"/>
                            <p:cNvGrpSpPr>
                              <a:grpSpLocks/>
                            </p:cNvGrpSpPr>
                            <p:nvPr/>
                          </p:nvGrpSpPr>
                          <p:grpSpPr bwMode="auto">
                            <a:xfrm>
                              <a:off x="5149053" y="4308759"/>
                              <a:ext cx="2461769" cy="1148922"/>
                              <a:chOff x="6012953" y="3270117"/>
                              <a:chExt cx="2461821" cy="1149278"/>
                            </a:xfrm>
                          </p:grpSpPr>
                          <p:sp>
                            <p:nvSpPr>
                              <p:cNvPr id="203" name="TextBox 202"/>
                              <p:cNvSpPr txBox="1"/>
                              <p:nvPr/>
                            </p:nvSpPr>
                            <p:spPr>
                              <a:xfrm>
                                <a:off x="7456740" y="3571510"/>
                                <a:ext cx="469914"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04" name="TextBox 203"/>
                              <p:cNvSpPr txBox="1"/>
                              <p:nvPr/>
                            </p:nvSpPr>
                            <p:spPr>
                              <a:xfrm>
                                <a:off x="6481986" y="3571510"/>
                                <a:ext cx="471502"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05" name="TextBox 204"/>
                              <p:cNvSpPr txBox="1"/>
                              <p:nvPr/>
                            </p:nvSpPr>
                            <p:spPr>
                              <a:xfrm>
                                <a:off x="6961426" y="3547684"/>
                                <a:ext cx="471502"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06" name="TextBox 205"/>
                              <p:cNvSpPr txBox="1"/>
                              <p:nvPr/>
                            </p:nvSpPr>
                            <p:spPr>
                              <a:xfrm>
                                <a:off x="6000960" y="3571510"/>
                                <a:ext cx="481026"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207" name="מחבר ישר 206"/>
                              <p:cNvCxnSpPr/>
                              <p:nvPr/>
                            </p:nvCxnSpPr>
                            <p:spPr>
                              <a:xfrm flipH="1">
                                <a:off x="7348787" y="3758941"/>
                                <a:ext cx="3286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מחבר ישר 207"/>
                              <p:cNvCxnSpPr/>
                              <p:nvPr/>
                            </p:nvCxnSpPr>
                            <p:spPr>
                              <a:xfrm flipH="1">
                                <a:off x="6866173" y="3758941"/>
                                <a:ext cx="3317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מחבר ישר 208"/>
                              <p:cNvCxnSpPr/>
                              <p:nvPr/>
                            </p:nvCxnSpPr>
                            <p:spPr>
                              <a:xfrm flipH="1">
                                <a:off x="6340695" y="3758941"/>
                                <a:ext cx="385774" cy="0"/>
                              </a:xfrm>
                              <a:prstGeom prst="line">
                                <a:avLst/>
                              </a:prstGeom>
                            </p:spPr>
                            <p:style>
                              <a:lnRef idx="1">
                                <a:schemeClr val="accent1"/>
                              </a:lnRef>
                              <a:fillRef idx="0">
                                <a:schemeClr val="accent1"/>
                              </a:fillRef>
                              <a:effectRef idx="0">
                                <a:schemeClr val="accent1"/>
                              </a:effectRef>
                              <a:fontRef idx="minor">
                                <a:schemeClr val="tx1"/>
                              </a:fontRef>
                            </p:style>
                          </p:cxnSp>
                          <p:sp>
                            <p:nvSpPr>
                              <p:cNvPr id="210" name="TextBox 209"/>
                              <p:cNvSpPr txBox="1"/>
                              <p:nvPr/>
                            </p:nvSpPr>
                            <p:spPr>
                              <a:xfrm>
                                <a:off x="6032711" y="3879659"/>
                                <a:ext cx="482615"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11" name="TextBox 210"/>
                              <p:cNvSpPr txBox="1"/>
                              <p:nvPr/>
                            </p:nvSpPr>
                            <p:spPr>
                              <a:xfrm>
                                <a:off x="6497862" y="3889190"/>
                                <a:ext cx="471502"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12" name="TextBox 211"/>
                              <p:cNvSpPr txBox="1"/>
                              <p:nvPr/>
                            </p:nvSpPr>
                            <p:spPr>
                              <a:xfrm>
                                <a:off x="7458328" y="3871717"/>
                                <a:ext cx="471501"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13" name="TextBox 212"/>
                              <p:cNvSpPr txBox="1"/>
                              <p:nvPr/>
                            </p:nvSpPr>
                            <p:spPr>
                              <a:xfrm>
                                <a:off x="8002857" y="3900308"/>
                                <a:ext cx="471502"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14" name="TextBox 213"/>
                              <p:cNvSpPr txBox="1"/>
                              <p:nvPr/>
                            </p:nvSpPr>
                            <p:spPr>
                              <a:xfrm>
                                <a:off x="6940788" y="3874894"/>
                                <a:ext cx="469914"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15" name="TextBox 214"/>
                              <p:cNvSpPr txBox="1"/>
                              <p:nvPr/>
                            </p:nvSpPr>
                            <p:spPr>
                              <a:xfrm>
                                <a:off x="6016835" y="3269715"/>
                                <a:ext cx="481026"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16" name="TextBox 215"/>
                              <p:cNvSpPr txBox="1"/>
                              <p:nvPr/>
                            </p:nvSpPr>
                            <p:spPr>
                              <a:xfrm>
                                <a:off x="7432928" y="3269715"/>
                                <a:ext cx="471501"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grpSp>
                        <p:cxnSp>
                          <p:nvCxnSpPr>
                            <p:cNvPr id="201" name="מחבר ישר 200"/>
                            <p:cNvCxnSpPr/>
                            <p:nvPr/>
                          </p:nvCxnSpPr>
                          <p:spPr bwMode="auto">
                            <a:xfrm flipH="1">
                              <a:off x="7026202" y="4797432"/>
                              <a:ext cx="3286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מחבר ישר 201"/>
                            <p:cNvCxnSpPr/>
                            <p:nvPr/>
                          </p:nvCxnSpPr>
                          <p:spPr bwMode="auto">
                            <a:xfrm flipH="1">
                              <a:off x="5029109" y="4797432"/>
                              <a:ext cx="328615"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92" name="TextBox 191"/>
                        <p:cNvSpPr txBox="1"/>
                        <p:nvPr/>
                      </p:nvSpPr>
                      <p:spPr bwMode="auto">
                        <a:xfrm>
                          <a:off x="7313423" y="2408867"/>
                          <a:ext cx="469904" cy="37633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93" name="TextBox 192"/>
                        <p:cNvSpPr txBox="1"/>
                        <p:nvPr/>
                      </p:nvSpPr>
                      <p:spPr bwMode="auto">
                        <a:xfrm>
                          <a:off x="7843653" y="2424746"/>
                          <a:ext cx="469904" cy="51924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194" name="מחבר ישר 193"/>
                        <p:cNvCxnSpPr/>
                        <p:nvPr/>
                      </p:nvCxnSpPr>
                      <p:spPr bwMode="auto">
                        <a:xfrm flipH="1">
                          <a:off x="7718239" y="2583536"/>
                          <a:ext cx="328615" cy="0"/>
                        </a:xfrm>
                        <a:prstGeom prst="line">
                          <a:avLst/>
                        </a:prstGeom>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bwMode="auto">
                        <a:xfrm>
                          <a:off x="8319907" y="2399339"/>
                          <a:ext cx="314328" cy="35410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96" name="TextBox 195"/>
                        <p:cNvSpPr txBox="1"/>
                        <p:nvPr/>
                      </p:nvSpPr>
                      <p:spPr bwMode="auto">
                        <a:xfrm>
                          <a:off x="7964304" y="2113517"/>
                          <a:ext cx="314328" cy="43508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97" name="TextBox 196"/>
                        <p:cNvSpPr txBox="1"/>
                        <p:nvPr/>
                      </p:nvSpPr>
                      <p:spPr bwMode="auto">
                        <a:xfrm>
                          <a:off x="8005579" y="2716920"/>
                          <a:ext cx="314328" cy="4366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grpSp>
                  <p:cxnSp>
                    <p:nvCxnSpPr>
                      <p:cNvPr id="174" name="מחבר ישר 173"/>
                      <p:cNvCxnSpPr/>
                      <p:nvPr/>
                    </p:nvCxnSpPr>
                    <p:spPr>
                      <a:xfrm>
                        <a:off x="4793722" y="1470872"/>
                        <a:ext cx="0" cy="122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מחבר ישר 174"/>
                      <p:cNvCxnSpPr/>
                      <p:nvPr/>
                    </p:nvCxnSpPr>
                    <p:spPr>
                      <a:xfrm>
                        <a:off x="5292202" y="1477224"/>
                        <a:ext cx="0" cy="177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מחבר ישר 175"/>
                      <p:cNvCxnSpPr/>
                      <p:nvPr/>
                    </p:nvCxnSpPr>
                    <p:spPr>
                      <a:xfrm>
                        <a:off x="6703503" y="1458169"/>
                        <a:ext cx="0" cy="157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מחבר ישר 176"/>
                      <p:cNvCxnSpPr/>
                      <p:nvPr/>
                    </p:nvCxnSpPr>
                    <p:spPr>
                      <a:xfrm>
                        <a:off x="7263896" y="1494690"/>
                        <a:ext cx="0" cy="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מחבר ישר 177"/>
                      <p:cNvCxnSpPr/>
                      <p:nvPr/>
                    </p:nvCxnSpPr>
                    <p:spPr>
                      <a:xfrm>
                        <a:off x="7748088" y="1477224"/>
                        <a:ext cx="0" cy="182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מחבר ישר 178"/>
                      <p:cNvCxnSpPr/>
                      <p:nvPr/>
                    </p:nvCxnSpPr>
                    <p:spPr>
                      <a:xfrm>
                        <a:off x="4300006" y="1778925"/>
                        <a:ext cx="0" cy="158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מחבר ישר 179"/>
                      <p:cNvCxnSpPr/>
                      <p:nvPr/>
                    </p:nvCxnSpPr>
                    <p:spPr>
                      <a:xfrm>
                        <a:off x="4779435" y="1766222"/>
                        <a:ext cx="0" cy="130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מחבר ישר 180"/>
                      <p:cNvCxnSpPr/>
                      <p:nvPr/>
                    </p:nvCxnSpPr>
                    <p:spPr>
                      <a:xfrm>
                        <a:off x="5292202" y="1788453"/>
                        <a:ext cx="0" cy="149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מחבר ישר 181"/>
                      <p:cNvCxnSpPr/>
                      <p:nvPr/>
                    </p:nvCxnSpPr>
                    <p:spPr>
                      <a:xfrm>
                        <a:off x="5743056" y="1788453"/>
                        <a:ext cx="0" cy="149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מחבר ישר 182"/>
                      <p:cNvCxnSpPr/>
                      <p:nvPr/>
                    </p:nvCxnSpPr>
                    <p:spPr>
                      <a:xfrm>
                        <a:off x="6241536" y="1745579"/>
                        <a:ext cx="0" cy="150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מחבר ישר 183"/>
                      <p:cNvCxnSpPr/>
                      <p:nvPr/>
                    </p:nvCxnSpPr>
                    <p:spPr>
                      <a:xfrm flipH="1">
                        <a:off x="6713028" y="1778925"/>
                        <a:ext cx="9525" cy="158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מחבר ישר 184"/>
                      <p:cNvCxnSpPr/>
                      <p:nvPr/>
                    </p:nvCxnSpPr>
                    <p:spPr>
                      <a:xfrm>
                        <a:off x="7246433" y="1801156"/>
                        <a:ext cx="0" cy="147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מחבר ישר 185"/>
                      <p:cNvCxnSpPr>
                        <a:stCxn id="197" idx="0"/>
                        <a:endCxn id="197" idx="0"/>
                      </p:cNvCxnSpPr>
                      <p:nvPr/>
                    </p:nvCxnSpPr>
                    <p:spPr>
                      <a:xfrm>
                        <a:off x="7789364" y="18281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מחבר ישר 186"/>
                      <p:cNvCxnSpPr/>
                      <p:nvPr/>
                    </p:nvCxnSpPr>
                    <p:spPr>
                      <a:xfrm>
                        <a:off x="7789364" y="1788453"/>
                        <a:ext cx="0" cy="182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מחבר ישר 187"/>
                      <p:cNvCxnSpPr/>
                      <p:nvPr/>
                    </p:nvCxnSpPr>
                    <p:spPr>
                      <a:xfrm>
                        <a:off x="7789364" y="1691590"/>
                        <a:ext cx="2778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מחבר ישר 188"/>
                      <p:cNvCxnSpPr/>
                      <p:nvPr/>
                    </p:nvCxnSpPr>
                    <p:spPr>
                      <a:xfrm>
                        <a:off x="4246030" y="1442290"/>
                        <a:ext cx="0" cy="173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מחבר ישר 189"/>
                      <p:cNvCxnSpPr/>
                      <p:nvPr/>
                    </p:nvCxnSpPr>
                    <p:spPr>
                      <a:xfrm>
                        <a:off x="3690400" y="1515334"/>
                        <a:ext cx="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2" name="מחבר ישר 171"/>
                    <p:cNvCxnSpPr/>
                    <p:nvPr/>
                  </p:nvCxnSpPr>
                  <p:spPr>
                    <a:xfrm flipH="1">
                      <a:off x="5843375" y="1410954"/>
                      <a:ext cx="33179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5558" name="קבוצה 16"/>
                  <p:cNvGrpSpPr>
                    <a:grpSpLocks/>
                  </p:cNvGrpSpPr>
                  <p:nvPr/>
                </p:nvGrpSpPr>
                <p:grpSpPr bwMode="auto">
                  <a:xfrm>
                    <a:off x="2113419" y="1322134"/>
                    <a:ext cx="6364856" cy="3031047"/>
                    <a:chOff x="2113419" y="1322134"/>
                    <a:chExt cx="6364856" cy="3031047"/>
                  </a:xfrm>
                </p:grpSpPr>
                <p:grpSp>
                  <p:nvGrpSpPr>
                    <p:cNvPr id="65559" name="קבוצה 17"/>
                    <p:cNvGrpSpPr>
                      <a:grpSpLocks/>
                    </p:cNvGrpSpPr>
                    <p:nvPr/>
                  </p:nvGrpSpPr>
                  <p:grpSpPr bwMode="auto">
                    <a:xfrm>
                      <a:off x="3300975" y="1733140"/>
                      <a:ext cx="5177300" cy="2110325"/>
                      <a:chOff x="2838155" y="3089432"/>
                      <a:chExt cx="5177300" cy="2110325"/>
                    </a:xfrm>
                  </p:grpSpPr>
                  <p:grpSp>
                    <p:nvGrpSpPr>
                      <p:cNvPr id="65646" name="קבוצה 104"/>
                      <p:cNvGrpSpPr>
                        <a:grpSpLocks/>
                      </p:cNvGrpSpPr>
                      <p:nvPr/>
                    </p:nvGrpSpPr>
                    <p:grpSpPr bwMode="auto">
                      <a:xfrm>
                        <a:off x="2838155" y="3089432"/>
                        <a:ext cx="5177300" cy="2110325"/>
                        <a:chOff x="3635596" y="464578"/>
                        <a:chExt cx="5177300" cy="2110325"/>
                      </a:xfrm>
                    </p:grpSpPr>
                    <p:sp>
                      <p:nvSpPr>
                        <p:cNvPr id="113" name="TextBox 112"/>
                        <p:cNvSpPr txBox="1"/>
                        <p:nvPr/>
                      </p:nvSpPr>
                      <p:spPr>
                        <a:xfrm>
                          <a:off x="3635501" y="464578"/>
                          <a:ext cx="4895897" cy="2110323"/>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kern="0" dirty="0">
                            <a:solidFill>
                              <a:prstClr val="black"/>
                            </a:solidFill>
                          </a:endParaRPr>
                        </a:p>
                      </p:txBody>
                    </p:sp>
                    <p:grpSp>
                      <p:nvGrpSpPr>
                        <p:cNvPr id="65655" name="קבוצה 113"/>
                        <p:cNvGrpSpPr>
                          <a:grpSpLocks/>
                        </p:cNvGrpSpPr>
                        <p:nvPr/>
                      </p:nvGrpSpPr>
                      <p:grpSpPr bwMode="auto">
                        <a:xfrm>
                          <a:off x="3722916" y="961592"/>
                          <a:ext cx="5089980" cy="1133761"/>
                          <a:chOff x="3701973" y="1205707"/>
                          <a:chExt cx="5089980" cy="1133761"/>
                        </a:xfrm>
                      </p:grpSpPr>
                      <p:grpSp>
                        <p:nvGrpSpPr>
                          <p:cNvPr id="65657" name="קבוצה 115"/>
                          <p:cNvGrpSpPr>
                            <a:grpSpLocks/>
                          </p:cNvGrpSpPr>
                          <p:nvPr/>
                        </p:nvGrpSpPr>
                        <p:grpSpPr bwMode="auto">
                          <a:xfrm>
                            <a:off x="3990922" y="1205707"/>
                            <a:ext cx="4801031" cy="1133761"/>
                            <a:chOff x="4364302" y="2094477"/>
                            <a:chExt cx="4801031" cy="1133761"/>
                          </a:xfrm>
                        </p:grpSpPr>
                        <p:grpSp>
                          <p:nvGrpSpPr>
                            <p:cNvPr id="65673" name="קבוצה 133"/>
                            <p:cNvGrpSpPr>
                              <a:grpSpLocks/>
                            </p:cNvGrpSpPr>
                            <p:nvPr/>
                          </p:nvGrpSpPr>
                          <p:grpSpPr bwMode="auto">
                            <a:xfrm>
                              <a:off x="4364302" y="2094477"/>
                              <a:ext cx="3440422" cy="1133761"/>
                              <a:chOff x="6641193" y="4403789"/>
                              <a:chExt cx="3440422" cy="1133761"/>
                            </a:xfrm>
                          </p:grpSpPr>
                          <p:grpSp>
                            <p:nvGrpSpPr>
                              <p:cNvPr id="65679" name="קבוצה 41"/>
                              <p:cNvGrpSpPr>
                                <a:grpSpLocks/>
                              </p:cNvGrpSpPr>
                              <p:nvPr/>
                            </p:nvGrpSpPr>
                            <p:grpSpPr bwMode="auto">
                              <a:xfrm>
                                <a:off x="6641193" y="4403789"/>
                                <a:ext cx="965285" cy="1133761"/>
                                <a:chOff x="5384036" y="1065905"/>
                                <a:chExt cx="965462" cy="1022400"/>
                              </a:xfrm>
                            </p:grpSpPr>
                            <p:grpSp>
                              <p:nvGrpSpPr>
                                <p:cNvPr id="65698" name="קבוצה 7187"/>
                                <p:cNvGrpSpPr>
                                  <a:grpSpLocks/>
                                </p:cNvGrpSpPr>
                                <p:nvPr/>
                              </p:nvGrpSpPr>
                              <p:grpSpPr bwMode="auto">
                                <a:xfrm>
                                  <a:off x="5384036" y="1075927"/>
                                  <a:ext cx="965462" cy="1012378"/>
                                  <a:chOff x="6481314" y="3291568"/>
                                  <a:chExt cx="965483" cy="1012692"/>
                                </a:xfrm>
                              </p:grpSpPr>
                              <p:sp>
                                <p:nvSpPr>
                                  <p:cNvPr id="162" name="TextBox 161"/>
                                  <p:cNvSpPr txBox="1"/>
                                  <p:nvPr/>
                                </p:nvSpPr>
                                <p:spPr>
                                  <a:xfrm>
                                    <a:off x="6481191" y="3570882"/>
                                    <a:ext cx="471589" cy="4827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63" name="TextBox 162"/>
                                  <p:cNvSpPr txBox="1"/>
                                  <p:nvPr/>
                                </p:nvSpPr>
                                <p:spPr>
                                  <a:xfrm>
                                    <a:off x="6960719" y="3546532"/>
                                    <a:ext cx="471589" cy="48414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164" name="מחבר ישר 163"/>
                                  <p:cNvCxnSpPr/>
                                  <p:nvPr/>
                                </p:nvCxnSpPr>
                                <p:spPr>
                                  <a:xfrm flipH="1">
                                    <a:off x="6865448" y="3757092"/>
                                    <a:ext cx="331859" cy="0"/>
                                  </a:xfrm>
                                  <a:prstGeom prst="line">
                                    <a:avLst/>
                                  </a:prstGeom>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6495482" y="3821549"/>
                                    <a:ext cx="471588" cy="4827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67" name="TextBox 166"/>
                                  <p:cNvSpPr txBox="1"/>
                                  <p:nvPr/>
                                </p:nvSpPr>
                                <p:spPr>
                                  <a:xfrm>
                                    <a:off x="6948016" y="3817252"/>
                                    <a:ext cx="470001" cy="48414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68" name="TextBox 167"/>
                                  <p:cNvSpPr txBox="1"/>
                                  <p:nvPr/>
                                </p:nvSpPr>
                                <p:spPr>
                                  <a:xfrm>
                                    <a:off x="7054402" y="3291569"/>
                                    <a:ext cx="392196" cy="43544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169" name="מחבר ישר 168"/>
                                  <p:cNvCxnSpPr/>
                                  <p:nvPr/>
                                </p:nvCxnSpPr>
                                <p:spPr>
                                  <a:xfrm flipV="1">
                                    <a:off x="6801935" y="3515020"/>
                                    <a:ext cx="4764" cy="18907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1" name="TextBox 160"/>
                                <p:cNvSpPr txBox="1"/>
                                <p:nvPr/>
                              </p:nvSpPr>
                              <p:spPr bwMode="auto">
                                <a:xfrm>
                                  <a:off x="5647489" y="1065904"/>
                                  <a:ext cx="174659" cy="31502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nvGrpSpPr>
                              <p:cNvPr id="65680" name="קבוצה 1"/>
                              <p:cNvGrpSpPr>
                                <a:grpSpLocks/>
                              </p:cNvGrpSpPr>
                              <p:nvPr/>
                            </p:nvGrpSpPr>
                            <p:grpSpPr bwMode="auto">
                              <a:xfrm>
                                <a:off x="7511223" y="4414905"/>
                                <a:ext cx="2570392" cy="1108357"/>
                                <a:chOff x="5040775" y="4308372"/>
                                <a:chExt cx="2570391" cy="1108358"/>
                              </a:xfrm>
                            </p:grpSpPr>
                            <p:grpSp>
                              <p:nvGrpSpPr>
                                <p:cNvPr id="65681" name="קבוצה 7187"/>
                                <p:cNvGrpSpPr>
                                  <a:grpSpLocks/>
                                </p:cNvGrpSpPr>
                                <p:nvPr/>
                              </p:nvGrpSpPr>
                              <p:grpSpPr bwMode="auto">
                                <a:xfrm>
                                  <a:off x="5148735" y="4308372"/>
                                  <a:ext cx="2462431" cy="1108358"/>
                                  <a:chOff x="6012635" y="3269729"/>
                                  <a:chExt cx="2462483" cy="1108701"/>
                                </a:xfrm>
                              </p:grpSpPr>
                              <p:sp>
                                <p:nvSpPr>
                                  <p:cNvPr id="146" name="TextBox 145"/>
                                  <p:cNvSpPr txBox="1"/>
                                  <p:nvPr/>
                                </p:nvSpPr>
                                <p:spPr>
                                  <a:xfrm>
                                    <a:off x="7457100" y="3571523"/>
                                    <a:ext cx="469914" cy="47810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47" name="TextBox 146"/>
                                  <p:cNvSpPr txBox="1"/>
                                  <p:nvPr/>
                                </p:nvSpPr>
                                <p:spPr>
                                  <a:xfrm>
                                    <a:off x="6482345" y="3571523"/>
                                    <a:ext cx="471502" cy="47810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48" name="TextBox 147"/>
                                  <p:cNvSpPr txBox="1"/>
                                  <p:nvPr/>
                                </p:nvSpPr>
                                <p:spPr>
                                  <a:xfrm>
                                    <a:off x="6961785" y="3547697"/>
                                    <a:ext cx="471502" cy="47810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49" name="TextBox 148"/>
                                  <p:cNvSpPr txBox="1"/>
                                  <p:nvPr/>
                                </p:nvSpPr>
                                <p:spPr>
                                  <a:xfrm>
                                    <a:off x="6012431" y="3571523"/>
                                    <a:ext cx="469914" cy="47810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150" name="מחבר ישר 149"/>
                                  <p:cNvCxnSpPr/>
                                  <p:nvPr/>
                                </p:nvCxnSpPr>
                                <p:spPr>
                                  <a:xfrm flipH="1">
                                    <a:off x="7349147" y="3758954"/>
                                    <a:ext cx="3286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מחבר ישר 150"/>
                                  <p:cNvCxnSpPr/>
                                  <p:nvPr/>
                                </p:nvCxnSpPr>
                                <p:spPr>
                                  <a:xfrm flipH="1">
                                    <a:off x="6866532" y="3758954"/>
                                    <a:ext cx="3317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מחבר ישר 151"/>
                                  <p:cNvCxnSpPr/>
                                  <p:nvPr/>
                                </p:nvCxnSpPr>
                                <p:spPr>
                                  <a:xfrm flipH="1">
                                    <a:off x="6352166" y="3758954"/>
                                    <a:ext cx="374661" cy="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6044182" y="3839962"/>
                                    <a:ext cx="471502" cy="51781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54" name="TextBox 153"/>
                                  <p:cNvSpPr txBox="1"/>
                                  <p:nvPr/>
                                </p:nvSpPr>
                                <p:spPr>
                                  <a:xfrm>
                                    <a:off x="6498221" y="3849492"/>
                                    <a:ext cx="471502" cy="51781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55" name="TextBox 154"/>
                                  <p:cNvSpPr txBox="1"/>
                                  <p:nvPr/>
                                </p:nvSpPr>
                                <p:spPr>
                                  <a:xfrm>
                                    <a:off x="7458688" y="3832020"/>
                                    <a:ext cx="471501" cy="51781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56" name="TextBox 155"/>
                                  <p:cNvSpPr txBox="1"/>
                                  <p:nvPr/>
                                </p:nvSpPr>
                                <p:spPr>
                                  <a:xfrm>
                                    <a:off x="8003217" y="3859023"/>
                                    <a:ext cx="471502"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57" name="TextBox 156"/>
                                  <p:cNvSpPr txBox="1"/>
                                  <p:nvPr/>
                                </p:nvSpPr>
                                <p:spPr>
                                  <a:xfrm>
                                    <a:off x="6941147" y="3833608"/>
                                    <a:ext cx="469914"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58" name="TextBox 157"/>
                                  <p:cNvSpPr txBox="1"/>
                                  <p:nvPr/>
                                </p:nvSpPr>
                                <p:spPr>
                                  <a:xfrm>
                                    <a:off x="6028306" y="3269728"/>
                                    <a:ext cx="469914"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59" name="TextBox 158"/>
                                  <p:cNvSpPr txBox="1"/>
                                  <p:nvPr/>
                                </p:nvSpPr>
                                <p:spPr>
                                  <a:xfrm>
                                    <a:off x="7433287" y="3269728"/>
                                    <a:ext cx="471501"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grpSp>
                            <p:cxnSp>
                              <p:nvCxnSpPr>
                                <p:cNvPr id="144" name="מחבר ישר 143"/>
                                <p:cNvCxnSpPr/>
                                <p:nvPr/>
                              </p:nvCxnSpPr>
                              <p:spPr bwMode="auto">
                                <a:xfrm flipH="1">
                                  <a:off x="7026562" y="4797446"/>
                                  <a:ext cx="3286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מחבר ישר 144"/>
                                <p:cNvCxnSpPr/>
                                <p:nvPr/>
                              </p:nvCxnSpPr>
                              <p:spPr bwMode="auto">
                                <a:xfrm flipH="1">
                                  <a:off x="5040580" y="4797446"/>
                                  <a:ext cx="328616"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35" name="TextBox 134"/>
                            <p:cNvSpPr txBox="1"/>
                            <p:nvPr/>
                          </p:nvSpPr>
                          <p:spPr bwMode="auto">
                            <a:xfrm>
                              <a:off x="7313782" y="2408881"/>
                              <a:ext cx="469905" cy="37633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36" name="TextBox 135"/>
                            <p:cNvSpPr txBox="1"/>
                            <p:nvPr/>
                          </p:nvSpPr>
                          <p:spPr bwMode="auto">
                            <a:xfrm>
                              <a:off x="7844012" y="2423172"/>
                              <a:ext cx="469905" cy="51924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137" name="מחבר ישר 136"/>
                            <p:cNvCxnSpPr/>
                            <p:nvPr/>
                          </p:nvCxnSpPr>
                          <p:spPr bwMode="auto">
                            <a:xfrm flipH="1">
                              <a:off x="7718599" y="2583550"/>
                              <a:ext cx="328615" cy="0"/>
                            </a:xfrm>
                            <a:prstGeom prst="line">
                              <a:avLst/>
                            </a:prstGeom>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bwMode="auto">
                            <a:xfrm>
                              <a:off x="8850497" y="2385063"/>
                              <a:ext cx="314328" cy="35410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40" name="TextBox 139"/>
                            <p:cNvSpPr txBox="1"/>
                            <p:nvPr/>
                          </p:nvSpPr>
                          <p:spPr bwMode="auto">
                            <a:xfrm>
                              <a:off x="8005939" y="2762984"/>
                              <a:ext cx="314328" cy="39538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grpSp>
                      <p:cxnSp>
                        <p:nvCxnSpPr>
                          <p:cNvPr id="117" name="מחבר ישר 116"/>
                          <p:cNvCxnSpPr/>
                          <p:nvPr/>
                        </p:nvCxnSpPr>
                        <p:spPr>
                          <a:xfrm>
                            <a:off x="4794082" y="1470886"/>
                            <a:ext cx="0" cy="120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מחבר ישר 117"/>
                          <p:cNvCxnSpPr/>
                          <p:nvPr/>
                        </p:nvCxnSpPr>
                        <p:spPr>
                          <a:xfrm>
                            <a:off x="5292561" y="1477238"/>
                            <a:ext cx="0" cy="177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מחבר ישר 118"/>
                          <p:cNvCxnSpPr/>
                          <p:nvPr/>
                        </p:nvCxnSpPr>
                        <p:spPr>
                          <a:xfrm>
                            <a:off x="6703863" y="1458183"/>
                            <a:ext cx="0" cy="157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מחבר ישר 121"/>
                          <p:cNvCxnSpPr/>
                          <p:nvPr/>
                        </p:nvCxnSpPr>
                        <p:spPr>
                          <a:xfrm>
                            <a:off x="4300365" y="1777351"/>
                            <a:ext cx="0" cy="160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מחבר ישר 122"/>
                          <p:cNvCxnSpPr/>
                          <p:nvPr/>
                        </p:nvCxnSpPr>
                        <p:spPr>
                          <a:xfrm>
                            <a:off x="4779794" y="1766236"/>
                            <a:ext cx="0" cy="130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מחבר ישר 123"/>
                          <p:cNvCxnSpPr/>
                          <p:nvPr/>
                        </p:nvCxnSpPr>
                        <p:spPr>
                          <a:xfrm>
                            <a:off x="5292561" y="1786879"/>
                            <a:ext cx="0" cy="150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מחבר ישר 124"/>
                          <p:cNvCxnSpPr/>
                          <p:nvPr/>
                        </p:nvCxnSpPr>
                        <p:spPr>
                          <a:xfrm>
                            <a:off x="5743416" y="1786879"/>
                            <a:ext cx="0" cy="150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מחבר ישר 125"/>
                          <p:cNvCxnSpPr/>
                          <p:nvPr/>
                        </p:nvCxnSpPr>
                        <p:spPr>
                          <a:xfrm>
                            <a:off x="6241895" y="1745593"/>
                            <a:ext cx="0" cy="150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מחבר ישר 126"/>
                          <p:cNvCxnSpPr/>
                          <p:nvPr/>
                        </p:nvCxnSpPr>
                        <p:spPr>
                          <a:xfrm flipH="1">
                            <a:off x="6713388" y="1777351"/>
                            <a:ext cx="9525" cy="160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מחבר ישר 127"/>
                          <p:cNvCxnSpPr/>
                          <p:nvPr/>
                        </p:nvCxnSpPr>
                        <p:spPr>
                          <a:xfrm>
                            <a:off x="7246793" y="1799582"/>
                            <a:ext cx="0" cy="147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מחבר ישר 128"/>
                          <p:cNvCxnSpPr>
                            <a:stCxn id="140" idx="0"/>
                            <a:endCxn id="140" idx="0"/>
                          </p:cNvCxnSpPr>
                          <p:nvPr/>
                        </p:nvCxnSpPr>
                        <p:spPr>
                          <a:xfrm>
                            <a:off x="7789723" y="187421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מחבר ישר 129"/>
                          <p:cNvCxnSpPr/>
                          <p:nvPr/>
                        </p:nvCxnSpPr>
                        <p:spPr>
                          <a:xfrm>
                            <a:off x="7789723" y="1786879"/>
                            <a:ext cx="0" cy="182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מחבר ישר 130"/>
                          <p:cNvCxnSpPr/>
                          <p:nvPr/>
                        </p:nvCxnSpPr>
                        <p:spPr>
                          <a:xfrm>
                            <a:off x="7789723" y="1690017"/>
                            <a:ext cx="276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מחבר ישר 131"/>
                          <p:cNvCxnSpPr/>
                          <p:nvPr/>
                        </p:nvCxnSpPr>
                        <p:spPr>
                          <a:xfrm>
                            <a:off x="4246389" y="1442304"/>
                            <a:ext cx="0" cy="173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מחבר ישר 132"/>
                          <p:cNvCxnSpPr/>
                          <p:nvPr/>
                        </p:nvCxnSpPr>
                        <p:spPr>
                          <a:xfrm>
                            <a:off x="3701871" y="1515348"/>
                            <a:ext cx="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5" name="מחבר ישר 114"/>
                        <p:cNvCxnSpPr/>
                        <p:nvPr/>
                      </p:nvCxnSpPr>
                      <p:spPr>
                        <a:xfrm flipH="1">
                          <a:off x="5843734" y="1410968"/>
                          <a:ext cx="33179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5647" name="קבוצה 105"/>
                      <p:cNvGrpSpPr>
                        <a:grpSpLocks/>
                      </p:cNvGrpSpPr>
                      <p:nvPr/>
                    </p:nvGrpSpPr>
                    <p:grpSpPr bwMode="auto">
                      <a:xfrm>
                        <a:off x="7235244" y="3598327"/>
                        <a:ext cx="492355" cy="1013919"/>
                        <a:chOff x="7235244" y="3598327"/>
                        <a:chExt cx="492355" cy="1013919"/>
                      </a:xfrm>
                    </p:grpSpPr>
                    <p:cxnSp>
                      <p:nvCxnSpPr>
                        <p:cNvPr id="107" name="מחבר ישר 106"/>
                        <p:cNvCxnSpPr/>
                        <p:nvPr/>
                      </p:nvCxnSpPr>
                      <p:spPr>
                        <a:xfrm>
                          <a:off x="7449791" y="4070756"/>
                          <a:ext cx="277816" cy="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bwMode="auto">
                        <a:xfrm>
                          <a:off x="7240239" y="3907202"/>
                          <a:ext cx="314328" cy="35410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09" name="TextBox 108"/>
                        <p:cNvSpPr txBox="1"/>
                        <p:nvPr/>
                      </p:nvSpPr>
                      <p:spPr bwMode="auto">
                        <a:xfrm>
                          <a:off x="7235477" y="3597561"/>
                          <a:ext cx="314328" cy="35410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10" name="TextBox 109"/>
                        <p:cNvSpPr txBox="1"/>
                        <p:nvPr/>
                      </p:nvSpPr>
                      <p:spPr bwMode="auto">
                        <a:xfrm>
                          <a:off x="7262464" y="4258129"/>
                          <a:ext cx="314328" cy="35410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111" name="מחבר ישר 110"/>
                        <p:cNvCxnSpPr/>
                        <p:nvPr/>
                      </p:nvCxnSpPr>
                      <p:spPr>
                        <a:xfrm flipH="1" flipV="1">
                          <a:off x="7392641" y="3835746"/>
                          <a:ext cx="0" cy="147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מחבר ישר 111"/>
                        <p:cNvCxnSpPr/>
                        <p:nvPr/>
                      </p:nvCxnSpPr>
                      <p:spPr>
                        <a:xfrm>
                          <a:off x="7392641" y="4113629"/>
                          <a:ext cx="4763" cy="304878"/>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65560" name="קבוצה 18"/>
                    <p:cNvGrpSpPr>
                      <a:grpSpLocks/>
                    </p:cNvGrpSpPr>
                    <p:nvPr/>
                  </p:nvGrpSpPr>
                  <p:grpSpPr bwMode="auto">
                    <a:xfrm>
                      <a:off x="3267247" y="3178700"/>
                      <a:ext cx="4558502" cy="1174481"/>
                      <a:chOff x="3702321" y="1205692"/>
                      <a:chExt cx="4558502" cy="1174481"/>
                    </a:xfrm>
                  </p:grpSpPr>
                  <p:grpSp>
                    <p:nvGrpSpPr>
                      <p:cNvPr id="65589" name="קבוצה 47"/>
                      <p:cNvGrpSpPr>
                        <a:grpSpLocks/>
                      </p:cNvGrpSpPr>
                      <p:nvPr/>
                    </p:nvGrpSpPr>
                    <p:grpSpPr bwMode="auto">
                      <a:xfrm>
                        <a:off x="3991328" y="1205692"/>
                        <a:ext cx="4269495" cy="1174481"/>
                        <a:chOff x="4364708" y="2094462"/>
                        <a:chExt cx="4269495" cy="1174481"/>
                      </a:xfrm>
                    </p:grpSpPr>
                    <p:grpSp>
                      <p:nvGrpSpPr>
                        <p:cNvPr id="65608" name="קבוצה 66"/>
                        <p:cNvGrpSpPr>
                          <a:grpSpLocks/>
                        </p:cNvGrpSpPr>
                        <p:nvPr/>
                      </p:nvGrpSpPr>
                      <p:grpSpPr bwMode="auto">
                        <a:xfrm>
                          <a:off x="4364708" y="2094462"/>
                          <a:ext cx="3439672" cy="1174481"/>
                          <a:chOff x="6641599" y="4403774"/>
                          <a:chExt cx="3439672" cy="1174481"/>
                        </a:xfrm>
                      </p:grpSpPr>
                      <p:grpSp>
                        <p:nvGrpSpPr>
                          <p:cNvPr id="65615" name="קבוצה 41"/>
                          <p:cNvGrpSpPr>
                            <a:grpSpLocks/>
                          </p:cNvGrpSpPr>
                          <p:nvPr/>
                        </p:nvGrpSpPr>
                        <p:grpSpPr bwMode="auto">
                          <a:xfrm>
                            <a:off x="6641599" y="4403774"/>
                            <a:ext cx="3412861" cy="1174481"/>
                            <a:chOff x="5384442" y="1065891"/>
                            <a:chExt cx="3413487" cy="1059120"/>
                          </a:xfrm>
                        </p:grpSpPr>
                        <p:grpSp>
                          <p:nvGrpSpPr>
                            <p:cNvPr id="65636" name="קבוצה 7187"/>
                            <p:cNvGrpSpPr>
                              <a:grpSpLocks/>
                            </p:cNvGrpSpPr>
                            <p:nvPr/>
                          </p:nvGrpSpPr>
                          <p:grpSpPr bwMode="auto">
                            <a:xfrm>
                              <a:off x="5384442" y="1076277"/>
                              <a:ext cx="3413487" cy="1048734"/>
                              <a:chOff x="6481718" y="3291917"/>
                              <a:chExt cx="3413560" cy="1049059"/>
                            </a:xfrm>
                          </p:grpSpPr>
                          <p:sp>
                            <p:nvSpPr>
                              <p:cNvPr id="97" name="TextBox 96"/>
                              <p:cNvSpPr txBox="1"/>
                              <p:nvPr/>
                            </p:nvSpPr>
                            <p:spPr>
                              <a:xfrm>
                                <a:off x="6481934" y="3570357"/>
                                <a:ext cx="471589" cy="51995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98" name="TextBox 97"/>
                              <p:cNvSpPr txBox="1"/>
                              <p:nvPr/>
                            </p:nvSpPr>
                            <p:spPr>
                              <a:xfrm>
                                <a:off x="6961462" y="3546006"/>
                                <a:ext cx="471589" cy="52138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99" name="מחבר ישר 98"/>
                              <p:cNvCxnSpPr/>
                              <p:nvPr/>
                            </p:nvCxnSpPr>
                            <p:spPr>
                              <a:xfrm flipH="1">
                                <a:off x="6866191" y="3756566"/>
                                <a:ext cx="331859" cy="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9411500" y="3270989"/>
                                <a:ext cx="471588" cy="56722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01" name="TextBox 100"/>
                              <p:cNvSpPr txBox="1"/>
                              <p:nvPr/>
                            </p:nvSpPr>
                            <p:spPr>
                              <a:xfrm>
                                <a:off x="6496225" y="3821022"/>
                                <a:ext cx="471588" cy="51995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02" name="TextBox 101"/>
                              <p:cNvSpPr txBox="1"/>
                              <p:nvPr/>
                            </p:nvSpPr>
                            <p:spPr>
                              <a:xfrm>
                                <a:off x="6948759" y="3818158"/>
                                <a:ext cx="470001" cy="51995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03" name="TextBox 102"/>
                              <p:cNvSpPr txBox="1"/>
                              <p:nvPr/>
                            </p:nvSpPr>
                            <p:spPr>
                              <a:xfrm>
                                <a:off x="7053557" y="3243775"/>
                                <a:ext cx="392197" cy="48414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104" name="מחבר ישר 103"/>
                              <p:cNvCxnSpPr/>
                              <p:nvPr/>
                            </p:nvCxnSpPr>
                            <p:spPr>
                              <a:xfrm flipV="1">
                                <a:off x="6802678" y="3514494"/>
                                <a:ext cx="4764" cy="18907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6" name="TextBox 95"/>
                            <p:cNvSpPr txBox="1"/>
                            <p:nvPr/>
                          </p:nvSpPr>
                          <p:spPr bwMode="auto">
                            <a:xfrm>
                              <a:off x="5648234" y="1065380"/>
                              <a:ext cx="174659" cy="31502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nvGrpSpPr>
                          <p:cNvPr id="65616" name="קבוצה 1"/>
                          <p:cNvGrpSpPr>
                            <a:grpSpLocks/>
                          </p:cNvGrpSpPr>
                          <p:nvPr/>
                        </p:nvGrpSpPr>
                        <p:grpSpPr bwMode="auto">
                          <a:xfrm>
                            <a:off x="7511554" y="4415292"/>
                            <a:ext cx="2569717" cy="1148921"/>
                            <a:chOff x="5041106" y="4308759"/>
                            <a:chExt cx="2569716" cy="1148922"/>
                          </a:xfrm>
                        </p:grpSpPr>
                        <p:grpSp>
                          <p:nvGrpSpPr>
                            <p:cNvPr id="65617" name="קבוצה 7187"/>
                            <p:cNvGrpSpPr>
                              <a:grpSpLocks/>
                            </p:cNvGrpSpPr>
                            <p:nvPr/>
                          </p:nvGrpSpPr>
                          <p:grpSpPr bwMode="auto">
                            <a:xfrm>
                              <a:off x="5149053" y="4308759"/>
                              <a:ext cx="2461769" cy="1148922"/>
                              <a:chOff x="6012953" y="3270117"/>
                              <a:chExt cx="2461821" cy="1149278"/>
                            </a:xfrm>
                          </p:grpSpPr>
                          <p:sp>
                            <p:nvSpPr>
                              <p:cNvPr id="79" name="TextBox 78"/>
                              <p:cNvSpPr txBox="1"/>
                              <p:nvPr/>
                            </p:nvSpPr>
                            <p:spPr>
                              <a:xfrm>
                                <a:off x="7457845" y="3570942"/>
                                <a:ext cx="468327"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80" name="TextBox 79"/>
                              <p:cNvSpPr txBox="1"/>
                              <p:nvPr/>
                            </p:nvSpPr>
                            <p:spPr>
                              <a:xfrm>
                                <a:off x="6483090" y="3570942"/>
                                <a:ext cx="471502"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81" name="TextBox 80"/>
                              <p:cNvSpPr txBox="1"/>
                              <p:nvPr/>
                            </p:nvSpPr>
                            <p:spPr>
                              <a:xfrm>
                                <a:off x="6962530" y="3494699"/>
                                <a:ext cx="471502" cy="57182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82" name="TextBox 81"/>
                              <p:cNvSpPr txBox="1"/>
                              <p:nvPr/>
                            </p:nvSpPr>
                            <p:spPr>
                              <a:xfrm>
                                <a:off x="6013176" y="3570942"/>
                                <a:ext cx="469914"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83" name="מחבר ישר 82"/>
                              <p:cNvCxnSpPr/>
                              <p:nvPr/>
                            </p:nvCxnSpPr>
                            <p:spPr>
                              <a:xfrm flipH="1">
                                <a:off x="7349892" y="3758373"/>
                                <a:ext cx="3286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מחבר ישר 83"/>
                              <p:cNvCxnSpPr/>
                              <p:nvPr/>
                            </p:nvCxnSpPr>
                            <p:spPr>
                              <a:xfrm flipH="1">
                                <a:off x="6867277" y="3758373"/>
                                <a:ext cx="3317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מחבר ישר 84"/>
                              <p:cNvCxnSpPr/>
                              <p:nvPr/>
                            </p:nvCxnSpPr>
                            <p:spPr>
                              <a:xfrm flipH="1">
                                <a:off x="6352911" y="3758373"/>
                                <a:ext cx="374661" cy="0"/>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044927" y="3879091"/>
                                <a:ext cx="471502"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87" name="TextBox 86"/>
                              <p:cNvSpPr txBox="1"/>
                              <p:nvPr/>
                            </p:nvSpPr>
                            <p:spPr>
                              <a:xfrm>
                                <a:off x="6498966" y="3888621"/>
                                <a:ext cx="471502"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88" name="TextBox 87"/>
                              <p:cNvSpPr txBox="1"/>
                              <p:nvPr/>
                            </p:nvSpPr>
                            <p:spPr>
                              <a:xfrm>
                                <a:off x="7459433" y="3871149"/>
                                <a:ext cx="471501"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89" name="TextBox 88"/>
                              <p:cNvSpPr txBox="1"/>
                              <p:nvPr/>
                            </p:nvSpPr>
                            <p:spPr>
                              <a:xfrm>
                                <a:off x="8002375" y="3899741"/>
                                <a:ext cx="460389"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90" name="TextBox 89"/>
                              <p:cNvSpPr txBox="1"/>
                              <p:nvPr/>
                            </p:nvSpPr>
                            <p:spPr>
                              <a:xfrm>
                                <a:off x="6941892" y="3874326"/>
                                <a:ext cx="469914" cy="51940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91" name="TextBox 90"/>
                              <p:cNvSpPr txBox="1"/>
                              <p:nvPr/>
                            </p:nvSpPr>
                            <p:spPr>
                              <a:xfrm>
                                <a:off x="6029051" y="3216730"/>
                                <a:ext cx="469914" cy="57182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92" name="TextBox 91"/>
                              <p:cNvSpPr txBox="1"/>
                              <p:nvPr/>
                            </p:nvSpPr>
                            <p:spPr>
                              <a:xfrm>
                                <a:off x="6471978" y="3235791"/>
                                <a:ext cx="469914" cy="57023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93" name="TextBox 92"/>
                              <p:cNvSpPr txBox="1"/>
                              <p:nvPr/>
                            </p:nvSpPr>
                            <p:spPr>
                              <a:xfrm>
                                <a:off x="7040320" y="3235791"/>
                                <a:ext cx="392124" cy="48922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94" name="TextBox 93"/>
                              <p:cNvSpPr txBox="1"/>
                              <p:nvPr/>
                            </p:nvSpPr>
                            <p:spPr>
                              <a:xfrm>
                                <a:off x="7432444" y="3216730"/>
                                <a:ext cx="471502" cy="57182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grpSp>
                        <p:cxnSp>
                          <p:nvCxnSpPr>
                            <p:cNvPr id="77" name="מחבר ישר 76"/>
                            <p:cNvCxnSpPr/>
                            <p:nvPr/>
                          </p:nvCxnSpPr>
                          <p:spPr bwMode="auto">
                            <a:xfrm flipH="1">
                              <a:off x="7025719" y="4796863"/>
                              <a:ext cx="3286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מחבר ישר 77"/>
                            <p:cNvCxnSpPr/>
                            <p:nvPr/>
                          </p:nvCxnSpPr>
                          <p:spPr bwMode="auto">
                            <a:xfrm flipH="1">
                              <a:off x="5041325" y="4796863"/>
                              <a:ext cx="328616"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68" name="TextBox 67"/>
                        <p:cNvSpPr txBox="1"/>
                        <p:nvPr/>
                      </p:nvSpPr>
                      <p:spPr bwMode="auto">
                        <a:xfrm>
                          <a:off x="7314527" y="2408300"/>
                          <a:ext cx="469905" cy="37633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69" name="TextBox 68"/>
                        <p:cNvSpPr txBox="1"/>
                        <p:nvPr/>
                      </p:nvSpPr>
                      <p:spPr bwMode="auto">
                        <a:xfrm>
                          <a:off x="7844757" y="2424179"/>
                          <a:ext cx="468317" cy="51924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70" name="מחבר ישר 69"/>
                        <p:cNvCxnSpPr/>
                        <p:nvPr/>
                      </p:nvCxnSpPr>
                      <p:spPr bwMode="auto">
                        <a:xfrm flipH="1">
                          <a:off x="7719344" y="2582969"/>
                          <a:ext cx="328615" cy="0"/>
                        </a:xfrm>
                        <a:prstGeom prst="line">
                          <a:avLst/>
                        </a:prstGeom>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bwMode="auto">
                        <a:xfrm>
                          <a:off x="8319425" y="2398772"/>
                          <a:ext cx="314328" cy="35410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72" name="TextBox 71"/>
                        <p:cNvSpPr txBox="1"/>
                        <p:nvPr/>
                      </p:nvSpPr>
                      <p:spPr bwMode="auto">
                        <a:xfrm>
                          <a:off x="7963822" y="2112950"/>
                          <a:ext cx="314328" cy="43508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73" name="TextBox 72"/>
                        <p:cNvSpPr txBox="1"/>
                        <p:nvPr/>
                      </p:nvSpPr>
                      <p:spPr bwMode="auto">
                        <a:xfrm>
                          <a:off x="8005097" y="2716353"/>
                          <a:ext cx="314328" cy="43667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grpSp>
                  <p:cxnSp>
                    <p:nvCxnSpPr>
                      <p:cNvPr id="49" name="מחבר ישר 48"/>
                      <p:cNvCxnSpPr/>
                      <p:nvPr/>
                    </p:nvCxnSpPr>
                    <p:spPr>
                      <a:xfrm>
                        <a:off x="4794827" y="1470304"/>
                        <a:ext cx="0" cy="122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מחבר ישר 49"/>
                      <p:cNvCxnSpPr/>
                      <p:nvPr/>
                    </p:nvCxnSpPr>
                    <p:spPr>
                      <a:xfrm>
                        <a:off x="5736224" y="1476656"/>
                        <a:ext cx="0" cy="138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מחבר ישר 50"/>
                      <p:cNvCxnSpPr/>
                      <p:nvPr/>
                    </p:nvCxnSpPr>
                    <p:spPr>
                      <a:xfrm>
                        <a:off x="5293306" y="1476656"/>
                        <a:ext cx="0" cy="177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מחבר ישר 51"/>
                      <p:cNvCxnSpPr/>
                      <p:nvPr/>
                    </p:nvCxnSpPr>
                    <p:spPr>
                      <a:xfrm>
                        <a:off x="6704608" y="1457601"/>
                        <a:ext cx="0" cy="157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מחבר ישר 52"/>
                      <p:cNvCxnSpPr/>
                      <p:nvPr/>
                    </p:nvCxnSpPr>
                    <p:spPr>
                      <a:xfrm>
                        <a:off x="7265000" y="1494123"/>
                        <a:ext cx="0" cy="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מחבר ישר 53"/>
                      <p:cNvCxnSpPr/>
                      <p:nvPr/>
                    </p:nvCxnSpPr>
                    <p:spPr>
                      <a:xfrm>
                        <a:off x="7747605" y="1476656"/>
                        <a:ext cx="0" cy="182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מחבר ישר 54"/>
                      <p:cNvCxnSpPr/>
                      <p:nvPr/>
                    </p:nvCxnSpPr>
                    <p:spPr>
                      <a:xfrm>
                        <a:off x="4301110" y="1778357"/>
                        <a:ext cx="0" cy="158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מחבר ישר 55"/>
                      <p:cNvCxnSpPr/>
                      <p:nvPr/>
                    </p:nvCxnSpPr>
                    <p:spPr>
                      <a:xfrm>
                        <a:off x="4780539" y="1765654"/>
                        <a:ext cx="0" cy="130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מחבר ישר 56"/>
                      <p:cNvCxnSpPr/>
                      <p:nvPr/>
                    </p:nvCxnSpPr>
                    <p:spPr>
                      <a:xfrm>
                        <a:off x="5293306" y="1787885"/>
                        <a:ext cx="0" cy="149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מחבר ישר 57"/>
                      <p:cNvCxnSpPr/>
                      <p:nvPr/>
                    </p:nvCxnSpPr>
                    <p:spPr>
                      <a:xfrm>
                        <a:off x="5744161" y="1787885"/>
                        <a:ext cx="0" cy="149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מחבר ישר 58"/>
                      <p:cNvCxnSpPr/>
                      <p:nvPr/>
                    </p:nvCxnSpPr>
                    <p:spPr>
                      <a:xfrm>
                        <a:off x="6241054" y="1745012"/>
                        <a:ext cx="0" cy="150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מחבר ישר 59"/>
                      <p:cNvCxnSpPr/>
                      <p:nvPr/>
                    </p:nvCxnSpPr>
                    <p:spPr>
                      <a:xfrm flipH="1">
                        <a:off x="6714133" y="1778357"/>
                        <a:ext cx="7937" cy="158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a:off x="7247538" y="1800588"/>
                        <a:ext cx="0" cy="147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מחבר ישר 61"/>
                      <p:cNvCxnSpPr>
                        <a:stCxn id="73" idx="0"/>
                        <a:endCxn id="73" idx="0"/>
                      </p:cNvCxnSpPr>
                      <p:nvPr/>
                    </p:nvCxnSpPr>
                    <p:spPr>
                      <a:xfrm>
                        <a:off x="7788880" y="182758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מחבר ישר 62"/>
                      <p:cNvCxnSpPr/>
                      <p:nvPr/>
                    </p:nvCxnSpPr>
                    <p:spPr>
                      <a:xfrm>
                        <a:off x="7788880" y="1787885"/>
                        <a:ext cx="0" cy="182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מחבר ישר 63"/>
                      <p:cNvCxnSpPr/>
                      <p:nvPr/>
                    </p:nvCxnSpPr>
                    <p:spPr>
                      <a:xfrm flipV="1">
                        <a:off x="7788880" y="1691023"/>
                        <a:ext cx="277816" cy="14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מחבר ישר 64"/>
                      <p:cNvCxnSpPr/>
                      <p:nvPr/>
                    </p:nvCxnSpPr>
                    <p:spPr>
                      <a:xfrm>
                        <a:off x="4247134" y="1441722"/>
                        <a:ext cx="0" cy="173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מחבר ישר 65"/>
                      <p:cNvCxnSpPr/>
                      <p:nvPr/>
                    </p:nvCxnSpPr>
                    <p:spPr>
                      <a:xfrm>
                        <a:off x="3702616" y="1514765"/>
                        <a:ext cx="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5561" name="קבוצה 19"/>
                    <p:cNvGrpSpPr>
                      <a:grpSpLocks/>
                    </p:cNvGrpSpPr>
                    <p:nvPr/>
                  </p:nvGrpSpPr>
                  <p:grpSpPr bwMode="auto">
                    <a:xfrm>
                      <a:off x="2113419" y="1322134"/>
                      <a:ext cx="1478368" cy="3006398"/>
                      <a:chOff x="1180723" y="1555209"/>
                      <a:chExt cx="1478368" cy="3006398"/>
                    </a:xfrm>
                  </p:grpSpPr>
                  <p:sp>
                    <p:nvSpPr>
                      <p:cNvPr id="26" name="TextBox 25"/>
                      <p:cNvSpPr txBox="1"/>
                      <p:nvPr/>
                    </p:nvSpPr>
                    <p:spPr bwMode="auto">
                      <a:xfrm>
                        <a:off x="1353762" y="3712909"/>
                        <a:ext cx="471492" cy="57482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grpSp>
                    <p:nvGrpSpPr>
                      <p:cNvPr id="65568" name="קבוצה 26"/>
                      <p:cNvGrpSpPr>
                        <a:grpSpLocks/>
                      </p:cNvGrpSpPr>
                      <p:nvPr/>
                    </p:nvGrpSpPr>
                    <p:grpSpPr bwMode="auto">
                      <a:xfrm>
                        <a:off x="1180723" y="1555209"/>
                        <a:ext cx="1478368" cy="3006398"/>
                        <a:chOff x="3292474" y="1816039"/>
                        <a:chExt cx="1478368" cy="3006398"/>
                      </a:xfrm>
                    </p:grpSpPr>
                    <p:grpSp>
                      <p:nvGrpSpPr>
                        <p:cNvPr id="65573" name="קבוצה 7187"/>
                        <p:cNvGrpSpPr>
                          <a:grpSpLocks/>
                        </p:cNvGrpSpPr>
                        <p:nvPr/>
                      </p:nvGrpSpPr>
                      <p:grpSpPr bwMode="auto">
                        <a:xfrm rot="5400000">
                          <a:off x="2845537" y="2412264"/>
                          <a:ext cx="2214674" cy="1320800"/>
                          <a:chOff x="6027382" y="3357300"/>
                          <a:chExt cx="2215329" cy="1220647"/>
                        </a:xfrm>
                      </p:grpSpPr>
                      <p:sp>
                        <p:nvSpPr>
                          <p:cNvPr id="44" name="TextBox 43"/>
                          <p:cNvSpPr txBox="1"/>
                          <p:nvPr/>
                        </p:nvSpPr>
                        <p:spPr>
                          <a:xfrm>
                            <a:off x="6027095" y="4058580"/>
                            <a:ext cx="471747" cy="51936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endParaRPr lang="he-IL" dirty="0">
                              <a:solidFill>
                                <a:prstClr val="black"/>
                              </a:solidFill>
                              <a:latin typeface="Arial"/>
                              <a:cs typeface="Arial"/>
                            </a:endParaRPr>
                          </a:p>
                        </p:txBody>
                      </p:sp>
                      <p:cxnSp>
                        <p:nvCxnSpPr>
                          <p:cNvPr id="45" name="מחבר ישר 44"/>
                          <p:cNvCxnSpPr/>
                          <p:nvPr/>
                        </p:nvCxnSpPr>
                        <p:spPr>
                          <a:xfrm flipV="1">
                            <a:off x="7212022" y="3407170"/>
                            <a:ext cx="0" cy="321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מחבר ישר 45"/>
                          <p:cNvCxnSpPr/>
                          <p:nvPr/>
                        </p:nvCxnSpPr>
                        <p:spPr>
                          <a:xfrm flipV="1">
                            <a:off x="6351124" y="3439448"/>
                            <a:ext cx="0" cy="275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a:xfrm rot="16200000" flipV="1">
                            <a:off x="8053774" y="3531757"/>
                            <a:ext cx="267019" cy="317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5574" name="קבוצה 32"/>
                        <p:cNvGrpSpPr>
                          <a:grpSpLocks/>
                        </p:cNvGrpSpPr>
                        <p:nvPr/>
                      </p:nvGrpSpPr>
                      <p:grpSpPr bwMode="auto">
                        <a:xfrm>
                          <a:off x="3573464" y="1816039"/>
                          <a:ext cx="1197378" cy="3006398"/>
                          <a:chOff x="3573464" y="1816039"/>
                          <a:chExt cx="1197378" cy="3006398"/>
                        </a:xfrm>
                      </p:grpSpPr>
                      <p:sp>
                        <p:nvSpPr>
                          <p:cNvPr id="34" name="TextBox 33"/>
                          <p:cNvSpPr txBox="1"/>
                          <p:nvPr/>
                        </p:nvSpPr>
                        <p:spPr bwMode="auto">
                          <a:xfrm>
                            <a:off x="3965581" y="3030525"/>
                            <a:ext cx="387354" cy="28105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35" name="TextBox 34"/>
                          <p:cNvSpPr txBox="1"/>
                          <p:nvPr/>
                        </p:nvSpPr>
                        <p:spPr bwMode="auto">
                          <a:xfrm>
                            <a:off x="3865567" y="2100013"/>
                            <a:ext cx="471492" cy="37633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36" name="TextBox 35"/>
                          <p:cNvSpPr txBox="1"/>
                          <p:nvPr/>
                        </p:nvSpPr>
                        <p:spPr bwMode="auto">
                          <a:xfrm>
                            <a:off x="3937005" y="4000733"/>
                            <a:ext cx="400054" cy="32552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37" name="TextBox 36"/>
                          <p:cNvSpPr txBox="1"/>
                          <p:nvPr/>
                        </p:nvSpPr>
                        <p:spPr bwMode="auto">
                          <a:xfrm>
                            <a:off x="3587752" y="2130183"/>
                            <a:ext cx="363540" cy="47795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8" name="TextBox 37"/>
                          <p:cNvSpPr txBox="1"/>
                          <p:nvPr/>
                        </p:nvSpPr>
                        <p:spPr bwMode="auto">
                          <a:xfrm>
                            <a:off x="3573464" y="3027349"/>
                            <a:ext cx="363541" cy="47795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9" name="TextBox 38"/>
                          <p:cNvSpPr txBox="1"/>
                          <p:nvPr/>
                        </p:nvSpPr>
                        <p:spPr bwMode="auto">
                          <a:xfrm>
                            <a:off x="3998918" y="4343720"/>
                            <a:ext cx="363541" cy="47795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40" name="TextBox 39"/>
                          <p:cNvSpPr txBox="1"/>
                          <p:nvPr/>
                        </p:nvSpPr>
                        <p:spPr bwMode="auto">
                          <a:xfrm>
                            <a:off x="3998918" y="1815778"/>
                            <a:ext cx="363541" cy="47795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41" name="TextBox 40"/>
                          <p:cNvSpPr txBox="1"/>
                          <p:nvPr/>
                        </p:nvSpPr>
                        <p:spPr bwMode="auto">
                          <a:xfrm>
                            <a:off x="4479935" y="2090486"/>
                            <a:ext cx="290515" cy="40173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42" name="TextBox 41"/>
                          <p:cNvSpPr txBox="1"/>
                          <p:nvPr/>
                        </p:nvSpPr>
                        <p:spPr bwMode="auto">
                          <a:xfrm>
                            <a:off x="4479935" y="3994382"/>
                            <a:ext cx="290515" cy="40332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43" name="TextBox 42"/>
                          <p:cNvSpPr txBox="1"/>
                          <p:nvPr/>
                        </p:nvSpPr>
                        <p:spPr bwMode="auto">
                          <a:xfrm>
                            <a:off x="4479935" y="3052755"/>
                            <a:ext cx="290515" cy="40332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cxnSp>
                    <p:nvCxnSpPr>
                      <p:cNvPr id="28" name="מחבר ישר 27"/>
                      <p:cNvCxnSpPr>
                        <a:stCxn id="35" idx="1"/>
                      </p:cNvCxnSpPr>
                      <p:nvPr/>
                    </p:nvCxnSpPr>
                    <p:spPr>
                      <a:xfrm flipV="1">
                        <a:off x="1753815" y="2020204"/>
                        <a:ext cx="234952" cy="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a:off x="1722065" y="3900282"/>
                        <a:ext cx="2349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a:off x="1742703" y="2963419"/>
                        <a:ext cx="24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flipH="1" flipV="1">
                        <a:off x="2069731" y="2963419"/>
                        <a:ext cx="7937" cy="78124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1" name="מחבר ישר 20"/>
                    <p:cNvCxnSpPr/>
                    <p:nvPr/>
                  </p:nvCxnSpPr>
                  <p:spPr>
                    <a:xfrm>
                      <a:off x="3002428" y="1872876"/>
                      <a:ext cx="7937" cy="805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מחבר ישר 21"/>
                    <p:cNvCxnSpPr/>
                    <p:nvPr/>
                  </p:nvCxnSpPr>
                  <p:spPr>
                    <a:xfrm flipH="1">
                      <a:off x="3002428" y="3738662"/>
                      <a:ext cx="7937" cy="288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H="1">
                      <a:off x="3491382" y="1768074"/>
                      <a:ext cx="411166" cy="15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a:xfrm>
                      <a:off x="3578695" y="2728755"/>
                      <a:ext cx="35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a:xfrm flipV="1">
                      <a:off x="3405656" y="3660855"/>
                      <a:ext cx="319090" cy="12703"/>
                    </a:xfrm>
                    <a:prstGeom prst="line">
                      <a:avLst/>
                    </a:prstGeom>
                  </p:spPr>
                  <p:style>
                    <a:lnRef idx="1">
                      <a:schemeClr val="accent1"/>
                    </a:lnRef>
                    <a:fillRef idx="0">
                      <a:schemeClr val="accent1"/>
                    </a:fillRef>
                    <a:effectRef idx="0">
                      <a:schemeClr val="accent1"/>
                    </a:effectRef>
                    <a:fontRef idx="minor">
                      <a:schemeClr val="tx1"/>
                    </a:fontRef>
                  </p:style>
                </p:cxnSp>
              </p:grpSp>
            </p:grpSp>
          </p:grpSp>
          <p:cxnSp>
            <p:nvCxnSpPr>
              <p:cNvPr id="10" name="מחבר ישר 9"/>
              <p:cNvCxnSpPr/>
              <p:nvPr/>
            </p:nvCxnSpPr>
            <p:spPr>
              <a:xfrm flipV="1">
                <a:off x="2221683" y="1983709"/>
                <a:ext cx="9525" cy="21119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5544" name="קבוצה 1"/>
            <p:cNvGrpSpPr>
              <a:grpSpLocks/>
            </p:cNvGrpSpPr>
            <p:nvPr/>
          </p:nvGrpSpPr>
          <p:grpSpPr bwMode="auto">
            <a:xfrm>
              <a:off x="1722438" y="2592387"/>
              <a:ext cx="6697037" cy="2637632"/>
              <a:chOff x="1722438" y="2592387"/>
              <a:chExt cx="6697037" cy="2637632"/>
            </a:xfrm>
          </p:grpSpPr>
          <p:sp>
            <p:nvSpPr>
              <p:cNvPr id="227" name="TextBox 226"/>
              <p:cNvSpPr txBox="1"/>
              <p:nvPr/>
            </p:nvSpPr>
            <p:spPr>
              <a:xfrm>
                <a:off x="1722347" y="2703513"/>
                <a:ext cx="1007982" cy="360362"/>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גליצרול</a:t>
                </a:r>
              </a:p>
            </p:txBody>
          </p:sp>
          <p:sp>
            <p:nvSpPr>
              <p:cNvPr id="228" name="TextBox 227"/>
              <p:cNvSpPr txBox="1"/>
              <p:nvPr/>
            </p:nvSpPr>
            <p:spPr>
              <a:xfrm>
                <a:off x="6124133" y="2592388"/>
                <a:ext cx="1544515" cy="566737"/>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חומצת שומן בלתי רוויה</a:t>
                </a:r>
              </a:p>
            </p:txBody>
          </p:sp>
          <p:sp>
            <p:nvSpPr>
              <p:cNvPr id="229" name="TextBox 228"/>
              <p:cNvSpPr txBox="1"/>
              <p:nvPr/>
            </p:nvSpPr>
            <p:spPr>
              <a:xfrm>
                <a:off x="6547962" y="3619500"/>
                <a:ext cx="1871513" cy="5667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חומצת שומן </a:t>
                </a:r>
              </a:p>
              <a:p>
                <a:pPr fontAlgn="auto">
                  <a:spcBef>
                    <a:spcPts val="0"/>
                  </a:spcBef>
                  <a:spcAft>
                    <a:spcPts val="0"/>
                  </a:spcAft>
                  <a:defRPr/>
                </a:pPr>
                <a:r>
                  <a:rPr lang="he-IL" kern="0" dirty="0">
                    <a:solidFill>
                      <a:prstClr val="black"/>
                    </a:solidFill>
                  </a:rPr>
                  <a:t>בלתי רוויה</a:t>
                </a:r>
              </a:p>
            </p:txBody>
          </p:sp>
          <p:sp>
            <p:nvSpPr>
              <p:cNvPr id="230" name="TextBox 229"/>
              <p:cNvSpPr txBox="1"/>
              <p:nvPr/>
            </p:nvSpPr>
            <p:spPr>
              <a:xfrm>
                <a:off x="5932061" y="4664074"/>
                <a:ext cx="2296929" cy="5667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חומצת שומן רוויה</a:t>
                </a:r>
              </a:p>
            </p:txBody>
          </p:sp>
          <p:cxnSp>
            <p:nvCxnSpPr>
              <p:cNvPr id="231" name="מחבר ישר 230"/>
              <p:cNvCxnSpPr/>
              <p:nvPr/>
            </p:nvCxnSpPr>
            <p:spPr bwMode="auto">
              <a:xfrm flipH="1">
                <a:off x="6390812" y="3754438"/>
                <a:ext cx="328587"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32"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AAF8805-4AAF-4A48-B228-3EEA3D647384}" type="slidenum">
              <a:rPr lang="he-IL" sz="1200" smtClean="0">
                <a:solidFill>
                  <a:schemeClr val="bg1">
                    <a:lumMod val="65000"/>
                  </a:schemeClr>
                </a:solidFill>
              </a:rPr>
              <a:pPr fontAlgn="base">
                <a:spcBef>
                  <a:spcPct val="0"/>
                </a:spcBef>
                <a:spcAft>
                  <a:spcPct val="0"/>
                </a:spcAft>
                <a:defRPr/>
              </a:pPr>
              <a:t>23</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381250"/>
            <a:ext cx="710723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603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1014413" y="71438"/>
            <a:ext cx="7772400" cy="441325"/>
          </a:xfrm>
        </p:spPr>
        <p:txBody>
          <a:bodyPr/>
          <a:lstStyle/>
          <a:p>
            <a:pPr fontAlgn="auto">
              <a:defRPr/>
            </a:pPr>
            <a:r>
              <a:rPr lang="he-IL" sz="1800" b="1" dirty="0" smtClean="0">
                <a:solidFill>
                  <a:schemeClr val="accent3"/>
                </a:solidFill>
                <a:ea typeface="+mn-ea"/>
              </a:rPr>
              <a:t>סוגי הטריגליצרידים: שמנים ושומנים</a:t>
            </a:r>
            <a:endParaRPr lang="he-IL" sz="1800" dirty="0" smtClean="0">
              <a:solidFill>
                <a:schemeClr val="accent3"/>
              </a:solidFill>
            </a:endParaRPr>
          </a:p>
        </p:txBody>
      </p:sp>
      <p:sp>
        <p:nvSpPr>
          <p:cNvPr id="9" name="TextBox 8"/>
          <p:cNvSpPr txBox="1"/>
          <p:nvPr/>
        </p:nvSpPr>
        <p:spPr>
          <a:xfrm>
            <a:off x="512763" y="465138"/>
            <a:ext cx="8389937" cy="1884362"/>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u="sng" kern="0" dirty="0">
                <a:solidFill>
                  <a:prstClr val="black"/>
                </a:solidFill>
              </a:rPr>
              <a:t>הטריגליצרידים מתחלקים לשתי קבוצות</a:t>
            </a:r>
            <a:r>
              <a:rPr lang="he-IL" kern="0" dirty="0">
                <a:solidFill>
                  <a:prstClr val="black"/>
                </a:solidFill>
              </a:rPr>
              <a:t>:</a:t>
            </a:r>
          </a:p>
        </p:txBody>
      </p:sp>
      <p:sp>
        <p:nvSpPr>
          <p:cNvPr id="231" name="TextBox 230"/>
          <p:cNvSpPr txBox="1"/>
          <p:nvPr/>
        </p:nvSpPr>
        <p:spPr>
          <a:xfrm>
            <a:off x="547688" y="5805488"/>
            <a:ext cx="8389937" cy="557212"/>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schemeClr val="accent3"/>
                </a:solidFill>
              </a:rPr>
              <a:t>לחומצות שומן רוויות ולכולסטרול</a:t>
            </a:r>
            <a:r>
              <a:rPr lang="he-IL" kern="0" dirty="0">
                <a:solidFill>
                  <a:prstClr val="black"/>
                </a:solidFill>
              </a:rPr>
              <a:t> </a:t>
            </a:r>
            <a:r>
              <a:rPr lang="he-IL" kern="0" dirty="0"/>
              <a:t>(שנדון בו בהמשך), יש נטייה לשקוע בדופנות העורקים, ולגרום </a:t>
            </a:r>
            <a:r>
              <a:rPr lang="he-IL" kern="0" dirty="0">
                <a:solidFill>
                  <a:schemeClr val="accent3"/>
                </a:solidFill>
              </a:rPr>
              <a:t>לטרשת עורקים</a:t>
            </a:r>
            <a:r>
              <a:rPr lang="he-IL" kern="0" dirty="0"/>
              <a:t>. לכן, כדאי שלא להרבות באכילת מזונות מן החי, שהם עתירי שומנים, המכילים בעיקר </a:t>
            </a:r>
            <a:r>
              <a:rPr lang="he-IL" kern="0" dirty="0" smtClean="0"/>
              <a:t>חומצות </a:t>
            </a:r>
            <a:r>
              <a:rPr lang="he-IL" kern="0" dirty="0"/>
              <a:t>שומן רוויות.</a:t>
            </a:r>
          </a:p>
        </p:txBody>
      </p:sp>
      <p:sp>
        <p:nvSpPr>
          <p:cNvPr id="3" name="מלבן 2"/>
          <p:cNvSpPr/>
          <p:nvPr/>
        </p:nvSpPr>
        <p:spPr>
          <a:xfrm>
            <a:off x="4330700" y="876300"/>
            <a:ext cx="4572000" cy="1200150"/>
          </a:xfrm>
          <a:prstGeom prst="rect">
            <a:avLst/>
          </a:prstGeom>
        </p:spPr>
        <p:txBody>
          <a:bodyPr>
            <a:spAutoFit/>
          </a:bodyPr>
          <a:lstStyle/>
          <a:p>
            <a:pPr fontAlgn="auto">
              <a:spcBef>
                <a:spcPts val="0"/>
              </a:spcBef>
              <a:spcAft>
                <a:spcPts val="0"/>
              </a:spcAft>
              <a:defRPr/>
            </a:pPr>
            <a:r>
              <a:rPr lang="he-IL" kern="0" dirty="0">
                <a:solidFill>
                  <a:schemeClr val="accent3"/>
                </a:solidFill>
              </a:rPr>
              <a:t>שומנים</a:t>
            </a:r>
            <a:r>
              <a:rPr lang="he-IL" kern="0" dirty="0">
                <a:solidFill>
                  <a:prstClr val="black"/>
                </a:solidFill>
              </a:rPr>
              <a:t>: השומנים מכילים </a:t>
            </a:r>
            <a:r>
              <a:rPr lang="he-IL" u="sng" kern="0" dirty="0">
                <a:solidFill>
                  <a:prstClr val="black"/>
                </a:solidFill>
              </a:rPr>
              <a:t>כמעט רק חומצות</a:t>
            </a:r>
          </a:p>
          <a:p>
            <a:pPr fontAlgn="auto">
              <a:spcBef>
                <a:spcPts val="0"/>
              </a:spcBef>
              <a:spcAft>
                <a:spcPts val="0"/>
              </a:spcAft>
              <a:defRPr/>
            </a:pPr>
            <a:r>
              <a:rPr lang="he-IL" u="sng" kern="0" dirty="0">
                <a:solidFill>
                  <a:prstClr val="black"/>
                </a:solidFill>
              </a:rPr>
              <a:t>שומן רוויות</a:t>
            </a:r>
            <a:r>
              <a:rPr lang="he-IL" kern="0" dirty="0">
                <a:solidFill>
                  <a:prstClr val="black"/>
                </a:solidFill>
              </a:rPr>
              <a:t>. הם מצויים בעיקר במוצרי </a:t>
            </a:r>
          </a:p>
          <a:p>
            <a:pPr fontAlgn="auto">
              <a:spcBef>
                <a:spcPts val="0"/>
              </a:spcBef>
              <a:spcAft>
                <a:spcPts val="0"/>
              </a:spcAft>
              <a:defRPr/>
            </a:pPr>
            <a:r>
              <a:rPr lang="he-IL" kern="0" dirty="0">
                <a:solidFill>
                  <a:prstClr val="black"/>
                </a:solidFill>
              </a:rPr>
              <a:t>מזון מן החי (בשר, דגים, מוצרי חלב). </a:t>
            </a:r>
          </a:p>
          <a:p>
            <a:pPr fontAlgn="auto">
              <a:spcBef>
                <a:spcPts val="0"/>
              </a:spcBef>
              <a:spcAft>
                <a:spcPts val="0"/>
              </a:spcAft>
              <a:defRPr/>
            </a:pPr>
            <a:r>
              <a:rPr lang="he-IL" kern="0" dirty="0">
                <a:solidFill>
                  <a:prstClr val="black"/>
                </a:solidFill>
              </a:rPr>
              <a:t>הם מוצקים בטמפרטורת החדר</a:t>
            </a:r>
          </a:p>
        </p:txBody>
      </p:sp>
      <p:sp>
        <p:nvSpPr>
          <p:cNvPr id="5" name="מלבן 4"/>
          <p:cNvSpPr/>
          <p:nvPr/>
        </p:nvSpPr>
        <p:spPr>
          <a:xfrm>
            <a:off x="339725" y="852488"/>
            <a:ext cx="4006850" cy="1476375"/>
          </a:xfrm>
          <a:prstGeom prst="rect">
            <a:avLst/>
          </a:prstGeom>
        </p:spPr>
        <p:txBody>
          <a:bodyPr>
            <a:spAutoFit/>
          </a:bodyPr>
          <a:lstStyle/>
          <a:p>
            <a:pPr fontAlgn="auto">
              <a:spcBef>
                <a:spcPts val="0"/>
              </a:spcBef>
              <a:spcAft>
                <a:spcPts val="0"/>
              </a:spcAft>
              <a:defRPr/>
            </a:pPr>
            <a:r>
              <a:rPr lang="he-IL" kern="0" dirty="0">
                <a:solidFill>
                  <a:srgbClr val="FF6600"/>
                </a:solidFill>
              </a:rPr>
              <a:t>שמנים</a:t>
            </a:r>
            <a:r>
              <a:rPr lang="he-IL" kern="0" dirty="0">
                <a:solidFill>
                  <a:prstClr val="black"/>
                </a:solidFill>
              </a:rPr>
              <a:t>: השמנים מכילים </a:t>
            </a:r>
            <a:r>
              <a:rPr lang="he-IL" u="sng" kern="0" dirty="0">
                <a:solidFill>
                  <a:prstClr val="black"/>
                </a:solidFill>
              </a:rPr>
              <a:t>אחוז גבוה של </a:t>
            </a:r>
          </a:p>
          <a:p>
            <a:pPr fontAlgn="auto">
              <a:spcBef>
                <a:spcPts val="0"/>
              </a:spcBef>
              <a:spcAft>
                <a:spcPts val="0"/>
              </a:spcAft>
              <a:defRPr/>
            </a:pPr>
            <a:r>
              <a:rPr lang="he-IL" u="sng" kern="0" dirty="0">
                <a:solidFill>
                  <a:prstClr val="black"/>
                </a:solidFill>
              </a:rPr>
              <a:t>חומצות שומן בלתי רוויות</a:t>
            </a:r>
            <a:r>
              <a:rPr lang="he-IL" kern="0" dirty="0">
                <a:solidFill>
                  <a:prstClr val="black"/>
                </a:solidFill>
              </a:rPr>
              <a:t>. הם מצויים </a:t>
            </a:r>
          </a:p>
          <a:p>
            <a:pPr fontAlgn="auto">
              <a:spcBef>
                <a:spcPts val="0"/>
              </a:spcBef>
              <a:spcAft>
                <a:spcPts val="0"/>
              </a:spcAft>
              <a:defRPr/>
            </a:pPr>
            <a:r>
              <a:rPr lang="he-IL" kern="0" dirty="0">
                <a:solidFill>
                  <a:prstClr val="black"/>
                </a:solidFill>
              </a:rPr>
              <a:t>בעיקר במוצרי מזון מהצומח. אך יש גם </a:t>
            </a:r>
          </a:p>
          <a:p>
            <a:pPr fontAlgn="auto">
              <a:spcBef>
                <a:spcPts val="0"/>
              </a:spcBef>
              <a:spcAft>
                <a:spcPts val="0"/>
              </a:spcAft>
              <a:defRPr/>
            </a:pPr>
            <a:r>
              <a:rPr lang="he-IL" kern="0" dirty="0">
                <a:solidFill>
                  <a:prstClr val="black"/>
                </a:solidFill>
              </a:rPr>
              <a:t>בעלי חיים כגון דגים, שיש בתאיהם </a:t>
            </a:r>
          </a:p>
          <a:p>
            <a:pPr fontAlgn="auto">
              <a:spcBef>
                <a:spcPts val="0"/>
              </a:spcBef>
              <a:spcAft>
                <a:spcPts val="0"/>
              </a:spcAft>
              <a:defRPr/>
            </a:pPr>
            <a:r>
              <a:rPr lang="he-IL" kern="0" dirty="0">
                <a:solidFill>
                  <a:prstClr val="black"/>
                </a:solidFill>
              </a:rPr>
              <a:t>חומצות שומן לא־רוויות.</a:t>
            </a:r>
          </a:p>
        </p:txBody>
      </p:sp>
      <p:sp>
        <p:nvSpPr>
          <p:cNvPr id="10"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698B16D-6A84-4D16-8766-E6FFFF8018F7}" type="slidenum">
              <a:rPr lang="he-IL" sz="1200" smtClean="0">
                <a:solidFill>
                  <a:schemeClr val="bg1">
                    <a:lumMod val="65000"/>
                  </a:schemeClr>
                </a:solidFill>
              </a:rPr>
              <a:pPr fontAlgn="base">
                <a:spcBef>
                  <a:spcPct val="0"/>
                </a:spcBef>
                <a:spcAft>
                  <a:spcPct val="0"/>
                </a:spcAft>
                <a:defRPr/>
              </a:pPr>
              <a:t>24</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6</a:t>
            </a:r>
            <a:endParaRPr lang="he-IL" sz="1800" dirty="0" smtClean="0"/>
          </a:p>
        </p:txBody>
      </p:sp>
      <p:sp>
        <p:nvSpPr>
          <p:cNvPr id="231" name="TextBox 230"/>
          <p:cNvSpPr txBox="1"/>
          <p:nvPr/>
        </p:nvSpPr>
        <p:spPr>
          <a:xfrm>
            <a:off x="204788" y="465138"/>
            <a:ext cx="8321675"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6:</a:t>
            </a:r>
          </a:p>
          <a:p>
            <a:pPr fontAlgn="auto">
              <a:spcBef>
                <a:spcPts val="0"/>
              </a:spcBef>
              <a:spcAft>
                <a:spcPts val="0"/>
              </a:spcAft>
              <a:defRPr/>
            </a:pPr>
            <a:r>
              <a:rPr lang="he-IL" dirty="0">
                <a:solidFill>
                  <a:srgbClr val="1F497D"/>
                </a:solidFill>
                <a:latin typeface="Arial"/>
                <a:cs typeface="Arial"/>
              </a:rPr>
              <a:t>בתרשים מתואר </a:t>
            </a:r>
            <a:r>
              <a:rPr lang="he-IL" dirty="0">
                <a:solidFill>
                  <a:schemeClr val="tx2"/>
                </a:solidFill>
                <a:latin typeface="Arial"/>
                <a:cs typeface="Arial"/>
              </a:rPr>
              <a:t>תהליך שבו משתתפת מולקולת טריגליצריד בתור מגיב.</a:t>
            </a:r>
          </a:p>
          <a:p>
            <a:pPr>
              <a:defRPr/>
            </a:pPr>
            <a:r>
              <a:rPr lang="he-IL" dirty="0">
                <a:solidFill>
                  <a:schemeClr val="tx2"/>
                </a:solidFill>
                <a:latin typeface="Arial"/>
                <a:cs typeface="Arial"/>
              </a:rPr>
              <a:t>א. היכן בגוף מתרחש התהליך המתואר בתרשים?</a:t>
            </a:r>
          </a:p>
          <a:p>
            <a:pPr>
              <a:defRPr/>
            </a:pPr>
            <a:r>
              <a:rPr lang="he-IL" dirty="0">
                <a:solidFill>
                  <a:schemeClr val="tx2"/>
                </a:solidFill>
                <a:latin typeface="Arial"/>
                <a:cs typeface="Arial"/>
              </a:rPr>
              <a:t>ב. כתבו את שמות תוצרי התהליך.</a:t>
            </a:r>
          </a:p>
          <a:p>
            <a:pPr>
              <a:defRPr/>
            </a:pPr>
            <a:r>
              <a:rPr lang="he-IL" dirty="0">
                <a:solidFill>
                  <a:schemeClr val="tx2"/>
                </a:solidFill>
                <a:latin typeface="Arial"/>
                <a:cs typeface="Arial"/>
              </a:rPr>
              <a:t>ג. לדעתכם, האם התהליך מזורז על ידי אנזימים?</a:t>
            </a:r>
          </a:p>
          <a:p>
            <a:pPr>
              <a:defRPr/>
            </a:pPr>
            <a:r>
              <a:rPr lang="he-IL" dirty="0">
                <a:solidFill>
                  <a:schemeClr val="tx2"/>
                </a:solidFill>
                <a:latin typeface="Arial"/>
                <a:cs typeface="Arial"/>
              </a:rPr>
              <a:t>ד. האם ייתכן שבתאי </a:t>
            </a:r>
            <a:r>
              <a:rPr lang="he-IL" dirty="0">
                <a:solidFill>
                  <a:srgbClr val="1F497D"/>
                </a:solidFill>
                <a:latin typeface="Arial"/>
                <a:cs typeface="Arial"/>
              </a:rPr>
              <a:t>השומן מתרחש התהליך המתואר בתרשים, ואם כן באיזה מצב?</a:t>
            </a:r>
          </a:p>
        </p:txBody>
      </p:sp>
      <p:grpSp>
        <p:nvGrpSpPr>
          <p:cNvPr id="67589" name="קבוצה 10"/>
          <p:cNvGrpSpPr>
            <a:grpSpLocks/>
          </p:cNvGrpSpPr>
          <p:nvPr/>
        </p:nvGrpSpPr>
        <p:grpSpPr bwMode="auto">
          <a:xfrm>
            <a:off x="836613" y="3451225"/>
            <a:ext cx="7773987" cy="1925638"/>
            <a:chOff x="935016" y="2320207"/>
            <a:chExt cx="7774984" cy="1925807"/>
          </a:xfrm>
        </p:grpSpPr>
        <p:grpSp>
          <p:nvGrpSpPr>
            <p:cNvPr id="67592" name="קבוצה 1"/>
            <p:cNvGrpSpPr>
              <a:grpSpLocks/>
            </p:cNvGrpSpPr>
            <p:nvPr/>
          </p:nvGrpSpPr>
          <p:grpSpPr bwMode="auto">
            <a:xfrm>
              <a:off x="935016" y="2320207"/>
              <a:ext cx="2953490" cy="1647707"/>
              <a:chOff x="1834533" y="1294408"/>
              <a:chExt cx="2953490" cy="1647707"/>
            </a:xfrm>
          </p:grpSpPr>
          <p:sp>
            <p:nvSpPr>
              <p:cNvPr id="148" name="מלבן 147"/>
              <p:cNvSpPr/>
              <p:nvPr/>
            </p:nvSpPr>
            <p:spPr>
              <a:xfrm>
                <a:off x="1834533" y="1294408"/>
                <a:ext cx="577924" cy="164797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7" name="מלבן 146"/>
              <p:cNvSpPr/>
              <p:nvPr/>
            </p:nvSpPr>
            <p:spPr>
              <a:xfrm>
                <a:off x="2412457" y="1364264"/>
                <a:ext cx="2027497" cy="376271"/>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52" name="מלבן 451"/>
              <p:cNvSpPr/>
              <p:nvPr/>
            </p:nvSpPr>
            <p:spPr>
              <a:xfrm>
                <a:off x="2412457" y="1943753"/>
                <a:ext cx="2375205" cy="37627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53" name="מלבן 452"/>
              <p:cNvSpPr/>
              <p:nvPr/>
            </p:nvSpPr>
            <p:spPr>
              <a:xfrm>
                <a:off x="2412457" y="2564520"/>
                <a:ext cx="2230723" cy="37785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9" name="חץ ימינה 8"/>
            <p:cNvSpPr/>
            <p:nvPr/>
          </p:nvSpPr>
          <p:spPr>
            <a:xfrm>
              <a:off x="4499410" y="2969552"/>
              <a:ext cx="649371" cy="37627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54" name="מלבן 453"/>
            <p:cNvSpPr/>
            <p:nvPr/>
          </p:nvSpPr>
          <p:spPr>
            <a:xfrm>
              <a:off x="6507856" y="2320207"/>
              <a:ext cx="2029085" cy="37785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55" name="מלבן 454"/>
            <p:cNvSpPr/>
            <p:nvPr/>
          </p:nvSpPr>
          <p:spPr>
            <a:xfrm>
              <a:off x="6333208" y="3156893"/>
              <a:ext cx="2376792" cy="37785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56" name="מלבן 455"/>
            <p:cNvSpPr/>
            <p:nvPr/>
          </p:nvSpPr>
          <p:spPr>
            <a:xfrm>
              <a:off x="6304630" y="3868156"/>
              <a:ext cx="2232311" cy="37785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57" name="מלבן 456"/>
            <p:cNvSpPr/>
            <p:nvPr/>
          </p:nvSpPr>
          <p:spPr>
            <a:xfrm>
              <a:off x="5364709" y="2409115"/>
              <a:ext cx="576336" cy="164797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458" name="TextBox 457"/>
          <p:cNvSpPr txBox="1"/>
          <p:nvPr/>
        </p:nvSpPr>
        <p:spPr>
          <a:xfrm>
            <a:off x="1412875" y="2924175"/>
            <a:ext cx="1404938" cy="3698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טריגליצריד</a:t>
            </a:r>
          </a:p>
        </p:txBody>
      </p:sp>
      <p:sp>
        <p:nvSpPr>
          <p:cNvPr id="18"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0321AA0-1141-4035-9B0D-7077EA2A7271}" type="slidenum">
              <a:rPr lang="he-IL" sz="1200" smtClean="0">
                <a:solidFill>
                  <a:schemeClr val="bg1">
                    <a:lumMod val="65000"/>
                  </a:schemeClr>
                </a:solidFill>
              </a:rPr>
              <a:pPr fontAlgn="base">
                <a:spcBef>
                  <a:spcPct val="0"/>
                </a:spcBef>
                <a:spcAft>
                  <a:spcPct val="0"/>
                </a:spcAft>
                <a:defRPr/>
              </a:pPr>
              <a:t>25</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6" name="Rectangle 12"/>
          <p:cNvSpPr/>
          <p:nvPr/>
        </p:nvSpPr>
        <p:spPr>
          <a:xfrm>
            <a:off x="285750" y="4554538"/>
            <a:ext cx="8196263" cy="20177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התהליך מתרחש במערכת העיכול</a:t>
            </a:r>
            <a:r>
              <a:rPr lang="he-IL" dirty="0">
                <a:solidFill>
                  <a:schemeClr val="tx1"/>
                </a:solidFill>
              </a:rPr>
              <a:t>. (ייתכן שגם בתהליכים שונים בתאים).</a:t>
            </a:r>
          </a:p>
          <a:p>
            <a:pPr marL="177800" indent="-177800" fontAlgn="auto">
              <a:spcBef>
                <a:spcPts val="0"/>
              </a:spcBef>
              <a:spcAft>
                <a:spcPts val="0"/>
              </a:spcAft>
              <a:defRPr/>
            </a:pPr>
            <a:r>
              <a:rPr lang="he-IL" dirty="0">
                <a:solidFill>
                  <a:schemeClr val="tx1"/>
                </a:solidFill>
              </a:rPr>
              <a:t>ג. כמו כל תהליך כימי המתרחש בגוף, גם תהליך זה מזורז בעזרת אנזימים, במקרה זה אנזימי העיכול.</a:t>
            </a:r>
          </a:p>
          <a:p>
            <a:pPr marL="177800" indent="-177800" fontAlgn="auto">
              <a:spcBef>
                <a:spcPts val="0"/>
              </a:spcBef>
              <a:spcAft>
                <a:spcPts val="0"/>
              </a:spcAft>
              <a:defRPr/>
            </a:pPr>
            <a:r>
              <a:rPr lang="he-IL" dirty="0">
                <a:solidFill>
                  <a:schemeClr val="tx1"/>
                </a:solidFill>
              </a:rPr>
              <a:t>ג. במצב שבו לא נכנסת לגוף כמות המזון הנדרשת, השומן בתאי השומן מתפרק, והתוצרים מועברים לתאים ומנוצלים לנשימה תאית ולבנייה</a:t>
            </a:r>
            <a:r>
              <a:rPr lang="he-IL" dirty="0">
                <a:solidFill>
                  <a:prstClr val="black"/>
                </a:solidFill>
              </a:rPr>
              <a:t>. כמו במערכת העיכול, גם בתאי השומן </a:t>
            </a:r>
            <a:endParaRPr lang="he-IL" dirty="0" smtClean="0">
              <a:solidFill>
                <a:prstClr val="black"/>
              </a:solidFill>
            </a:endParaRPr>
          </a:p>
          <a:p>
            <a:pPr marL="177800" indent="-177800" fontAlgn="auto">
              <a:spcBef>
                <a:spcPts val="0"/>
              </a:spcBef>
              <a:spcAft>
                <a:spcPts val="0"/>
              </a:spcAft>
              <a:defRPr/>
            </a:pPr>
            <a:r>
              <a:rPr lang="he-IL" dirty="0">
                <a:solidFill>
                  <a:prstClr val="black"/>
                </a:solidFill>
              </a:rPr>
              <a:t> </a:t>
            </a:r>
            <a:r>
              <a:rPr lang="he-IL" dirty="0" smtClean="0">
                <a:solidFill>
                  <a:prstClr val="black"/>
                </a:solidFill>
              </a:rPr>
              <a:t>  יש </a:t>
            </a:r>
            <a:r>
              <a:rPr lang="he-IL" dirty="0">
                <a:solidFill>
                  <a:prstClr val="black"/>
                </a:solidFill>
              </a:rPr>
              <a:t>אנזימים מפרקי שומן.</a:t>
            </a:r>
          </a:p>
        </p:txBody>
      </p:sp>
      <p:sp>
        <p:nvSpPr>
          <p:cNvPr id="17" name="TextBox 16"/>
          <p:cNvSpPr txBox="1"/>
          <p:nvPr/>
        </p:nvSpPr>
        <p:spPr>
          <a:xfrm>
            <a:off x="204788" y="465138"/>
            <a:ext cx="8321675"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6:</a:t>
            </a:r>
          </a:p>
          <a:p>
            <a:pPr fontAlgn="auto">
              <a:spcBef>
                <a:spcPts val="0"/>
              </a:spcBef>
              <a:spcAft>
                <a:spcPts val="0"/>
              </a:spcAft>
              <a:defRPr/>
            </a:pPr>
            <a:r>
              <a:rPr lang="he-IL" dirty="0">
                <a:solidFill>
                  <a:srgbClr val="1F497D"/>
                </a:solidFill>
                <a:latin typeface="Arial"/>
                <a:cs typeface="Arial"/>
              </a:rPr>
              <a:t>בתרשים מתואר תהליך שבו משתתפת מולקולת </a:t>
            </a:r>
            <a:r>
              <a:rPr lang="he-IL" dirty="0">
                <a:solidFill>
                  <a:schemeClr val="tx2"/>
                </a:solidFill>
                <a:latin typeface="Arial"/>
                <a:cs typeface="Arial"/>
              </a:rPr>
              <a:t>טריגליצריד בתור מגיב.</a:t>
            </a:r>
          </a:p>
          <a:p>
            <a:pPr>
              <a:defRPr/>
            </a:pPr>
            <a:r>
              <a:rPr lang="he-IL" dirty="0">
                <a:solidFill>
                  <a:schemeClr val="tx2"/>
                </a:solidFill>
                <a:latin typeface="Arial"/>
                <a:cs typeface="Arial"/>
              </a:rPr>
              <a:t>א. היכן בגוף מתרחש התהליך המתואר בתרשים?</a:t>
            </a:r>
          </a:p>
          <a:p>
            <a:pPr>
              <a:defRPr/>
            </a:pPr>
            <a:r>
              <a:rPr lang="he-IL" dirty="0">
                <a:solidFill>
                  <a:schemeClr val="tx2"/>
                </a:solidFill>
                <a:latin typeface="Arial"/>
                <a:cs typeface="Arial"/>
              </a:rPr>
              <a:t>ב. כתבו את שמות תוצרי התהליך.</a:t>
            </a:r>
          </a:p>
          <a:p>
            <a:pPr>
              <a:defRPr/>
            </a:pPr>
            <a:r>
              <a:rPr lang="he-IL" dirty="0">
                <a:solidFill>
                  <a:schemeClr val="tx2"/>
                </a:solidFill>
                <a:latin typeface="Arial"/>
                <a:cs typeface="Arial"/>
              </a:rPr>
              <a:t>ג. לדעתכם, האם התהליך מזורז על ידי אנזימים?</a:t>
            </a:r>
          </a:p>
          <a:p>
            <a:pPr>
              <a:defRPr/>
            </a:pPr>
            <a:r>
              <a:rPr lang="he-IL" dirty="0">
                <a:solidFill>
                  <a:schemeClr val="tx2"/>
                </a:solidFill>
                <a:latin typeface="Arial"/>
                <a:cs typeface="Arial"/>
              </a:rPr>
              <a:t>ד. האם ייתכן שבתאי השומן מתרחש התהליך המתוא</a:t>
            </a:r>
            <a:r>
              <a:rPr lang="he-IL" dirty="0">
                <a:solidFill>
                  <a:srgbClr val="1F497D"/>
                </a:solidFill>
                <a:latin typeface="Arial"/>
                <a:cs typeface="Arial"/>
              </a:rPr>
              <a:t>ר בתרשים, ואם כן באיזה מצב?</a:t>
            </a:r>
          </a:p>
        </p:txBody>
      </p:sp>
      <p:grpSp>
        <p:nvGrpSpPr>
          <p:cNvPr id="68614" name="קבוצה 2"/>
          <p:cNvGrpSpPr>
            <a:grpSpLocks/>
          </p:cNvGrpSpPr>
          <p:nvPr/>
        </p:nvGrpSpPr>
        <p:grpSpPr bwMode="auto">
          <a:xfrm>
            <a:off x="760413" y="2162175"/>
            <a:ext cx="7773987" cy="2227263"/>
            <a:chOff x="759838" y="2577706"/>
            <a:chExt cx="7774984" cy="2310887"/>
          </a:xfrm>
        </p:grpSpPr>
        <p:grpSp>
          <p:nvGrpSpPr>
            <p:cNvPr id="68617" name="קבוצה 17"/>
            <p:cNvGrpSpPr>
              <a:grpSpLocks/>
            </p:cNvGrpSpPr>
            <p:nvPr/>
          </p:nvGrpSpPr>
          <p:grpSpPr bwMode="auto">
            <a:xfrm>
              <a:off x="759838" y="2935522"/>
              <a:ext cx="7774984" cy="1925807"/>
              <a:chOff x="935016" y="2320207"/>
              <a:chExt cx="7774984" cy="1925807"/>
            </a:xfrm>
          </p:grpSpPr>
          <p:grpSp>
            <p:nvGrpSpPr>
              <p:cNvPr id="68623" name="קבוצה 18"/>
              <p:cNvGrpSpPr>
                <a:grpSpLocks/>
              </p:cNvGrpSpPr>
              <p:nvPr/>
            </p:nvGrpSpPr>
            <p:grpSpPr bwMode="auto">
              <a:xfrm>
                <a:off x="935016" y="2320207"/>
                <a:ext cx="2953490" cy="1647707"/>
                <a:chOff x="1834533" y="1294408"/>
                <a:chExt cx="2953490" cy="1647707"/>
              </a:xfrm>
            </p:grpSpPr>
            <p:sp>
              <p:nvSpPr>
                <p:cNvPr id="25" name="מלבן 24"/>
                <p:cNvSpPr/>
                <p:nvPr/>
              </p:nvSpPr>
              <p:spPr>
                <a:xfrm>
                  <a:off x="1834533" y="1294014"/>
                  <a:ext cx="577924" cy="1617455"/>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מלבן 25"/>
                <p:cNvSpPr/>
                <p:nvPr/>
              </p:nvSpPr>
              <p:spPr>
                <a:xfrm>
                  <a:off x="2412457" y="1363192"/>
                  <a:ext cx="2027497" cy="377186"/>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מלבן 26"/>
                <p:cNvSpPr/>
                <p:nvPr/>
              </p:nvSpPr>
              <p:spPr>
                <a:xfrm>
                  <a:off x="2412457" y="1942972"/>
                  <a:ext cx="2375205" cy="377186"/>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מלבן 27"/>
                <p:cNvSpPr/>
                <p:nvPr/>
              </p:nvSpPr>
              <p:spPr>
                <a:xfrm>
                  <a:off x="2412457" y="2535930"/>
                  <a:ext cx="2230723" cy="37554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0" name="חץ ימינה 19"/>
              <p:cNvSpPr/>
              <p:nvPr/>
            </p:nvSpPr>
            <p:spPr>
              <a:xfrm>
                <a:off x="4499410" y="2968772"/>
                <a:ext cx="649371" cy="37718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 name="מלבן 20"/>
              <p:cNvSpPr/>
              <p:nvPr/>
            </p:nvSpPr>
            <p:spPr>
              <a:xfrm>
                <a:off x="6507856" y="2319813"/>
                <a:ext cx="2029085" cy="377186"/>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מלבן 21"/>
              <p:cNvSpPr/>
              <p:nvPr/>
            </p:nvSpPr>
            <p:spPr>
              <a:xfrm>
                <a:off x="6333208" y="3156541"/>
                <a:ext cx="2376792" cy="377186"/>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 name="מלבן 22"/>
              <p:cNvSpPr/>
              <p:nvPr/>
            </p:nvSpPr>
            <p:spPr>
              <a:xfrm>
                <a:off x="6304630" y="3868090"/>
                <a:ext cx="2232311" cy="377186"/>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מלבן 23"/>
              <p:cNvSpPr/>
              <p:nvPr/>
            </p:nvSpPr>
            <p:spPr>
              <a:xfrm>
                <a:off x="5364709" y="2408756"/>
                <a:ext cx="576336" cy="164875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9" name="TextBox 28"/>
            <p:cNvSpPr txBox="1"/>
            <p:nvPr/>
          </p:nvSpPr>
          <p:spPr>
            <a:xfrm>
              <a:off x="1121834" y="2577706"/>
              <a:ext cx="1403530" cy="38377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F497D"/>
                  </a:solidFill>
                  <a:latin typeface="Arial"/>
                  <a:cs typeface="Arial"/>
                </a:rPr>
                <a:t>טריגליצריד</a:t>
              </a:r>
            </a:p>
          </p:txBody>
        </p:sp>
        <p:sp>
          <p:nvSpPr>
            <p:cNvPr id="30" name="TextBox 29"/>
            <p:cNvSpPr txBox="1"/>
            <p:nvPr/>
          </p:nvSpPr>
          <p:spPr>
            <a:xfrm>
              <a:off x="4994243" y="2655120"/>
              <a:ext cx="849422" cy="37059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גליצרול</a:t>
              </a:r>
            </a:p>
          </p:txBody>
        </p:sp>
        <p:sp>
          <p:nvSpPr>
            <p:cNvPr id="31" name="TextBox 30"/>
            <p:cNvSpPr txBox="1"/>
            <p:nvPr/>
          </p:nvSpPr>
          <p:spPr>
            <a:xfrm>
              <a:off x="5857954" y="2935128"/>
              <a:ext cx="2286293" cy="36895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חומצת שומן</a:t>
              </a:r>
            </a:p>
          </p:txBody>
        </p:sp>
        <p:sp>
          <p:nvSpPr>
            <p:cNvPr id="32" name="TextBox 31"/>
            <p:cNvSpPr txBox="1"/>
            <p:nvPr/>
          </p:nvSpPr>
          <p:spPr>
            <a:xfrm>
              <a:off x="6204073" y="3780092"/>
              <a:ext cx="2286293" cy="38377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solidFill>
                    <a:srgbClr val="1F497D"/>
                  </a:solidFill>
                  <a:latin typeface="Arial"/>
                  <a:cs typeface="Arial"/>
                </a:rPr>
                <a:t>חומצת שומן</a:t>
              </a:r>
            </a:p>
          </p:txBody>
        </p:sp>
        <p:sp>
          <p:nvSpPr>
            <p:cNvPr id="33" name="TextBox 32"/>
            <p:cNvSpPr txBox="1"/>
            <p:nvPr/>
          </p:nvSpPr>
          <p:spPr>
            <a:xfrm>
              <a:off x="6073881" y="4504817"/>
              <a:ext cx="2287881" cy="38377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solidFill>
                    <a:srgbClr val="1F497D"/>
                  </a:solidFill>
                  <a:latin typeface="Arial"/>
                  <a:cs typeface="Arial"/>
                </a:rPr>
                <a:t>חומצת שומן</a:t>
              </a:r>
            </a:p>
          </p:txBody>
        </p:sp>
      </p:grpSp>
      <p:sp>
        <p:nvSpPr>
          <p:cNvPr id="34"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1D90543-A0D6-4A8F-AB2C-4F5A263852B7}" type="slidenum">
              <a:rPr lang="he-IL" sz="1200" smtClean="0">
                <a:solidFill>
                  <a:schemeClr val="bg1">
                    <a:lumMod val="65000"/>
                  </a:schemeClr>
                </a:solidFill>
              </a:rPr>
              <a:pPr fontAlgn="base">
                <a:spcBef>
                  <a:spcPct val="0"/>
                </a:spcBef>
                <a:spcAft>
                  <a:spcPct val="0"/>
                </a:spcAft>
                <a:defRPr/>
              </a:pPr>
              <a:t>26</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500"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871538" y="71438"/>
            <a:ext cx="7772400" cy="441325"/>
          </a:xfrm>
        </p:spPr>
        <p:txBody>
          <a:bodyPr/>
          <a:lstStyle/>
          <a:p>
            <a:pPr fontAlgn="auto">
              <a:defRPr/>
            </a:pPr>
            <a:r>
              <a:rPr lang="he-IL" sz="1800" b="1" dirty="0" smtClean="0">
                <a:solidFill>
                  <a:srgbClr val="FF6600"/>
                </a:solidFill>
                <a:ea typeface="+mn-ea"/>
              </a:rPr>
              <a:t>הפוספוליפידים מרכיבים את קרומי התאים</a:t>
            </a:r>
            <a:endParaRPr lang="he-IL" sz="1800" dirty="0" smtClean="0"/>
          </a:p>
        </p:txBody>
      </p:sp>
      <p:sp>
        <p:nvSpPr>
          <p:cNvPr id="255" name="TextBox 254"/>
          <p:cNvSpPr txBox="1"/>
          <p:nvPr/>
        </p:nvSpPr>
        <p:spPr>
          <a:xfrm>
            <a:off x="357188" y="471488"/>
            <a:ext cx="8389937" cy="1944687"/>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srgbClr val="FF6600"/>
                </a:solidFill>
              </a:rPr>
              <a:t>קרומי התאים </a:t>
            </a:r>
            <a:r>
              <a:rPr lang="he-IL" kern="0" dirty="0"/>
              <a:t>וכן הקרומים התוחמים את האברונים בתוך התאים, מורכבים בעיקר מסוג </a:t>
            </a:r>
            <a:r>
              <a:rPr lang="he-IL" kern="0" dirty="0">
                <a:solidFill>
                  <a:prstClr val="black"/>
                </a:solidFill>
              </a:rPr>
              <a:t>ליפידים הנקרא </a:t>
            </a:r>
            <a:r>
              <a:rPr lang="he-IL" kern="0" dirty="0">
                <a:solidFill>
                  <a:srgbClr val="FF6600"/>
                </a:solidFill>
              </a:rPr>
              <a:t>פוספוליפידים.</a:t>
            </a:r>
            <a:r>
              <a:rPr lang="he-IL" kern="0" dirty="0">
                <a:solidFill>
                  <a:prstClr val="black"/>
                </a:solidFill>
              </a:rPr>
              <a:t> מולקולות הפוספוליפידים דומות למולקולות הטריגליצרידים, </a:t>
            </a:r>
            <a:endParaRPr lang="he-IL" kern="0" dirty="0" smtClean="0">
              <a:solidFill>
                <a:prstClr val="black"/>
              </a:solidFill>
            </a:endParaRPr>
          </a:p>
          <a:p>
            <a:pPr fontAlgn="auto">
              <a:spcBef>
                <a:spcPts val="0"/>
              </a:spcBef>
              <a:spcAft>
                <a:spcPts val="0"/>
              </a:spcAft>
              <a:defRPr/>
            </a:pPr>
            <a:r>
              <a:rPr lang="he-IL" kern="0" dirty="0" smtClean="0">
                <a:solidFill>
                  <a:prstClr val="black"/>
                </a:solidFill>
              </a:rPr>
              <a:t>אך </a:t>
            </a:r>
            <a:r>
              <a:rPr lang="he-IL" kern="0" dirty="0">
                <a:solidFill>
                  <a:prstClr val="black"/>
                </a:solidFill>
              </a:rPr>
              <a:t>בהן קשורות לגליצרול רק שתי חומצות שומן, ובמקום חומצת השומן השלישית, קשורה לגליצרול קבוצת זרחה (</a:t>
            </a:r>
            <a:r>
              <a:rPr lang="en-US" dirty="0"/>
              <a:t>Phosphate</a:t>
            </a:r>
            <a:r>
              <a:rPr lang="he-IL" kern="0" dirty="0">
                <a:solidFill>
                  <a:prstClr val="black"/>
                </a:solidFill>
              </a:rPr>
              <a:t>), שאליה קשורה קבוצה כימית נוספת. </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למולקולת הפוספוליפידים יש שני קצוות בעלי אופי שונה: ה"ראש" המורכב מהזרחה הוא הידרופילי ("אוהב" מים), כלומר מסיס במים, ואילו ה"זנב" המורכב מחומצות השומן הוא הידרופובי ("שונא" מים), כלומר בלתי מסיס במים.</a:t>
            </a:r>
          </a:p>
        </p:txBody>
      </p:sp>
      <p:sp>
        <p:nvSpPr>
          <p:cNvPr id="18"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3C407AE-A680-4AEC-8268-89885D34FB69}" type="slidenum">
              <a:rPr lang="he-IL" sz="1200" smtClean="0">
                <a:solidFill>
                  <a:schemeClr val="bg1">
                    <a:lumMod val="65000"/>
                  </a:schemeClr>
                </a:solidFill>
              </a:rPr>
              <a:pPr fontAlgn="base">
                <a:spcBef>
                  <a:spcPct val="0"/>
                </a:spcBef>
                <a:spcAft>
                  <a:spcPct val="0"/>
                </a:spcAft>
                <a:defRPr/>
              </a:pPr>
              <a:t>27</a:t>
            </a:fld>
            <a:endParaRPr lang="he-IL" sz="1200" dirty="0" smtClean="0">
              <a:solidFill>
                <a:schemeClr val="bg1">
                  <a:lumMod val="65000"/>
                </a:schemeClr>
              </a:solidFill>
            </a:endParaRPr>
          </a:p>
        </p:txBody>
      </p:sp>
      <p:grpSp>
        <p:nvGrpSpPr>
          <p:cNvPr id="5" name="קבוצה 4"/>
          <p:cNvGrpSpPr/>
          <p:nvPr/>
        </p:nvGrpSpPr>
        <p:grpSpPr>
          <a:xfrm>
            <a:off x="981869" y="3253670"/>
            <a:ext cx="3298825" cy="2097822"/>
            <a:chOff x="2832100" y="3552825"/>
            <a:chExt cx="3298825" cy="2097822"/>
          </a:xfrm>
        </p:grpSpPr>
        <p:grpSp>
          <p:nvGrpSpPr>
            <p:cNvPr id="69637" name="קבוצה 7167"/>
            <p:cNvGrpSpPr>
              <a:grpSpLocks/>
            </p:cNvGrpSpPr>
            <p:nvPr/>
          </p:nvGrpSpPr>
          <p:grpSpPr bwMode="auto">
            <a:xfrm>
              <a:off x="2832100" y="3552825"/>
              <a:ext cx="3298825" cy="1725613"/>
              <a:chOff x="231775" y="2647132"/>
              <a:chExt cx="3299234" cy="1725783"/>
            </a:xfrm>
          </p:grpSpPr>
          <p:grpSp>
            <p:nvGrpSpPr>
              <p:cNvPr id="69641" name="קבוצה 240"/>
              <p:cNvGrpSpPr>
                <a:grpSpLocks/>
              </p:cNvGrpSpPr>
              <p:nvPr/>
            </p:nvGrpSpPr>
            <p:grpSpPr bwMode="auto">
              <a:xfrm rot="-5400000">
                <a:off x="1727690" y="1963051"/>
                <a:ext cx="1119237" cy="2487400"/>
                <a:chOff x="5364088" y="974489"/>
                <a:chExt cx="648072" cy="1734441"/>
              </a:xfrm>
            </p:grpSpPr>
            <p:grpSp>
              <p:nvGrpSpPr>
                <p:cNvPr id="69647" name="קבוצה 1"/>
                <p:cNvGrpSpPr>
                  <a:grpSpLocks/>
                </p:cNvGrpSpPr>
                <p:nvPr/>
              </p:nvGrpSpPr>
              <p:grpSpPr bwMode="auto">
                <a:xfrm>
                  <a:off x="5364090" y="1381360"/>
                  <a:ext cx="592364" cy="1327570"/>
                  <a:chOff x="5364082" y="1858944"/>
                  <a:chExt cx="205640" cy="849984"/>
                </a:xfrm>
              </p:grpSpPr>
              <p:sp>
                <p:nvSpPr>
                  <p:cNvPr id="238" name="מלבן 237"/>
                  <p:cNvSpPr/>
                  <p:nvPr/>
                </p:nvSpPr>
                <p:spPr>
                  <a:xfrm rot="5400000">
                    <a:off x="5419831" y="1792444"/>
                    <a:ext cx="72299" cy="205524"/>
                  </a:xfrm>
                  <a:prstGeom prst="rect">
                    <a:avLst/>
                  </a:prstGeom>
                  <a:solidFill>
                    <a:srgbClr val="FFFF99">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9" name="מלבן 238"/>
                  <p:cNvSpPr/>
                  <p:nvPr/>
                </p:nvSpPr>
                <p:spPr>
                  <a:xfrm rot="5400000">
                    <a:off x="4995108" y="2277416"/>
                    <a:ext cx="789623" cy="73401"/>
                  </a:xfrm>
                  <a:prstGeom prst="rect">
                    <a:avLst/>
                  </a:prstGeom>
                  <a:solidFill>
                    <a:srgbClr val="FF660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0" name="מלבן 239"/>
                  <p:cNvSpPr/>
                  <p:nvPr/>
                </p:nvSpPr>
                <p:spPr>
                  <a:xfrm rot="5400000">
                    <a:off x="5127230" y="2277416"/>
                    <a:ext cx="789623" cy="73401"/>
                  </a:xfrm>
                  <a:prstGeom prst="rect">
                    <a:avLst/>
                  </a:prstGeom>
                  <a:solidFill>
                    <a:srgbClr val="FF66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1" name="אליפסה 10"/>
                <p:cNvSpPr/>
                <p:nvPr/>
              </p:nvSpPr>
              <p:spPr>
                <a:xfrm>
                  <a:off x="5364053" y="974127"/>
                  <a:ext cx="648107" cy="462762"/>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256" name="TextBox 255"/>
              <p:cNvSpPr txBox="1"/>
              <p:nvPr/>
            </p:nvSpPr>
            <p:spPr>
              <a:xfrm>
                <a:off x="231775" y="3726738"/>
                <a:ext cx="1403524" cy="6461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"ראש" הידרופילי</a:t>
                </a:r>
              </a:p>
            </p:txBody>
          </p:sp>
          <p:sp>
            <p:nvSpPr>
              <p:cNvPr id="257" name="TextBox 256"/>
              <p:cNvSpPr txBox="1"/>
              <p:nvPr/>
            </p:nvSpPr>
            <p:spPr>
              <a:xfrm>
                <a:off x="1014510" y="2958313"/>
                <a:ext cx="701762" cy="36992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זרחה</a:t>
                </a:r>
              </a:p>
            </p:txBody>
          </p:sp>
          <p:sp>
            <p:nvSpPr>
              <p:cNvPr id="258" name="TextBox 257"/>
              <p:cNvSpPr txBox="1"/>
              <p:nvPr/>
            </p:nvSpPr>
            <p:spPr>
              <a:xfrm>
                <a:off x="1070079" y="2748742"/>
                <a:ext cx="2286283" cy="36992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חומצת שומן</a:t>
                </a:r>
              </a:p>
            </p:txBody>
          </p:sp>
          <p:sp>
            <p:nvSpPr>
              <p:cNvPr id="259" name="TextBox 258"/>
              <p:cNvSpPr txBox="1"/>
              <p:nvPr/>
            </p:nvSpPr>
            <p:spPr>
              <a:xfrm>
                <a:off x="1043089" y="3386980"/>
                <a:ext cx="2287871" cy="36992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חומצת שומן</a:t>
                </a:r>
              </a:p>
            </p:txBody>
          </p:sp>
          <p:sp>
            <p:nvSpPr>
              <p:cNvPr id="260" name="TextBox 259"/>
              <p:cNvSpPr txBox="1"/>
              <p:nvPr/>
            </p:nvSpPr>
            <p:spPr>
              <a:xfrm>
                <a:off x="1800419" y="3766430"/>
                <a:ext cx="1730590" cy="36992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"זנב" הידרופובי</a:t>
                </a:r>
              </a:p>
            </p:txBody>
          </p:sp>
        </p:grpSp>
        <p:sp>
          <p:nvSpPr>
            <p:cNvPr id="21" name="TextBox 20"/>
            <p:cNvSpPr txBox="1"/>
            <p:nvPr/>
          </p:nvSpPr>
          <p:spPr bwMode="auto">
            <a:xfrm>
              <a:off x="3937793" y="5312093"/>
              <a:ext cx="849313" cy="33855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smtClean="0">
                  <a:solidFill>
                    <a:srgbClr val="1F497D"/>
                  </a:solidFill>
                  <a:latin typeface="Arial"/>
                  <a:cs typeface="Arial"/>
                </a:rPr>
                <a:t>גליצרול</a:t>
              </a:r>
              <a:endParaRPr lang="he-IL" sz="1600" dirty="0">
                <a:solidFill>
                  <a:srgbClr val="1F497D"/>
                </a:solidFill>
                <a:latin typeface="Arial"/>
                <a:cs typeface="Arial"/>
              </a:endParaRPr>
            </a:p>
          </p:txBody>
        </p:sp>
        <p:cxnSp>
          <p:nvCxnSpPr>
            <p:cNvPr id="3" name="מחבר חץ ישר 2"/>
            <p:cNvCxnSpPr/>
            <p:nvPr/>
          </p:nvCxnSpPr>
          <p:spPr>
            <a:xfrm flipV="1">
              <a:off x="4276032" y="4581128"/>
              <a:ext cx="7936" cy="606425"/>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קבוצה 7"/>
          <p:cNvGrpSpPr/>
          <p:nvPr/>
        </p:nvGrpSpPr>
        <p:grpSpPr>
          <a:xfrm>
            <a:off x="5834857" y="3375876"/>
            <a:ext cx="2505649" cy="1996224"/>
            <a:chOff x="5834857" y="3375876"/>
            <a:chExt cx="2505649" cy="1996224"/>
          </a:xfrm>
        </p:grpSpPr>
        <p:grpSp>
          <p:nvGrpSpPr>
            <p:cNvPr id="24" name="קבוצה 23"/>
            <p:cNvGrpSpPr/>
            <p:nvPr/>
          </p:nvGrpSpPr>
          <p:grpSpPr>
            <a:xfrm>
              <a:off x="5834857" y="3375876"/>
              <a:ext cx="2487613" cy="1996224"/>
              <a:chOff x="3643312" y="3654423"/>
              <a:chExt cx="2487613" cy="1996224"/>
            </a:xfrm>
          </p:grpSpPr>
          <p:grpSp>
            <p:nvGrpSpPr>
              <p:cNvPr id="25" name="קבוצה 7167"/>
              <p:cNvGrpSpPr>
                <a:grpSpLocks/>
              </p:cNvGrpSpPr>
              <p:nvPr/>
            </p:nvGrpSpPr>
            <p:grpSpPr bwMode="auto">
              <a:xfrm>
                <a:off x="3643312" y="3654423"/>
                <a:ext cx="2487613" cy="1280345"/>
                <a:chOff x="1043087" y="2748742"/>
                <a:chExt cx="2487921" cy="1280472"/>
              </a:xfrm>
            </p:grpSpPr>
            <p:grpSp>
              <p:nvGrpSpPr>
                <p:cNvPr id="34" name="קבוצה 1"/>
                <p:cNvGrpSpPr>
                  <a:grpSpLocks/>
                </p:cNvGrpSpPr>
                <p:nvPr/>
              </p:nvGrpSpPr>
              <p:grpSpPr bwMode="auto">
                <a:xfrm rot="16200000">
                  <a:off x="1963547" y="2461753"/>
                  <a:ext cx="1231276" cy="1903646"/>
                  <a:chOff x="5311243" y="1859056"/>
                  <a:chExt cx="247500" cy="849872"/>
                </a:xfrm>
              </p:grpSpPr>
              <p:sp>
                <p:nvSpPr>
                  <p:cNvPr id="36" name="מלבן 35"/>
                  <p:cNvSpPr/>
                  <p:nvPr/>
                </p:nvSpPr>
                <p:spPr>
                  <a:xfrm rot="5400000">
                    <a:off x="5400842" y="1769457"/>
                    <a:ext cx="68302" cy="247500"/>
                  </a:xfrm>
                  <a:prstGeom prst="rect">
                    <a:avLst/>
                  </a:prstGeom>
                  <a:solidFill>
                    <a:srgbClr val="FFFF99">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מלבן 36"/>
                  <p:cNvSpPr/>
                  <p:nvPr/>
                </p:nvSpPr>
                <p:spPr>
                  <a:xfrm rot="5400000">
                    <a:off x="5040608" y="2277416"/>
                    <a:ext cx="789623" cy="73401"/>
                  </a:xfrm>
                  <a:prstGeom prst="rect">
                    <a:avLst/>
                  </a:prstGeom>
                  <a:solidFill>
                    <a:srgbClr val="FF660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 name="מלבן 37"/>
                  <p:cNvSpPr/>
                  <p:nvPr/>
                </p:nvSpPr>
                <p:spPr>
                  <a:xfrm rot="5400000">
                    <a:off x="5127230" y="2277416"/>
                    <a:ext cx="789623" cy="73401"/>
                  </a:xfrm>
                  <a:prstGeom prst="rect">
                    <a:avLst/>
                  </a:prstGeom>
                  <a:solidFill>
                    <a:srgbClr val="FF66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1" name="TextBox 30"/>
                <p:cNvSpPr txBox="1"/>
                <p:nvPr/>
              </p:nvSpPr>
              <p:spPr>
                <a:xfrm>
                  <a:off x="1070079" y="2748742"/>
                  <a:ext cx="2286283" cy="36992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חומצת שומן</a:t>
                  </a:r>
                </a:p>
              </p:txBody>
            </p:sp>
            <p:sp>
              <p:nvSpPr>
                <p:cNvPr id="32" name="TextBox 31"/>
                <p:cNvSpPr txBox="1"/>
                <p:nvPr/>
              </p:nvSpPr>
              <p:spPr>
                <a:xfrm>
                  <a:off x="1043087" y="3181408"/>
                  <a:ext cx="2287871" cy="36992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חומצת שומן</a:t>
                  </a:r>
                </a:p>
              </p:txBody>
            </p:sp>
          </p:grpSp>
          <p:sp>
            <p:nvSpPr>
              <p:cNvPr id="26" name="TextBox 25"/>
              <p:cNvSpPr txBox="1"/>
              <p:nvPr/>
            </p:nvSpPr>
            <p:spPr bwMode="auto">
              <a:xfrm>
                <a:off x="3937793" y="5312093"/>
                <a:ext cx="849313" cy="33855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smtClean="0">
                    <a:solidFill>
                      <a:srgbClr val="1F497D"/>
                    </a:solidFill>
                    <a:latin typeface="Arial"/>
                    <a:cs typeface="Arial"/>
                  </a:rPr>
                  <a:t>גליצרול</a:t>
                </a:r>
                <a:endParaRPr lang="he-IL" sz="1600" dirty="0">
                  <a:solidFill>
                    <a:srgbClr val="1F497D"/>
                  </a:solidFill>
                  <a:latin typeface="Arial"/>
                  <a:cs typeface="Arial"/>
                </a:endParaRPr>
              </a:p>
            </p:txBody>
          </p:sp>
          <p:cxnSp>
            <p:nvCxnSpPr>
              <p:cNvPr id="27" name="מחבר חץ ישר 26"/>
              <p:cNvCxnSpPr/>
              <p:nvPr/>
            </p:nvCxnSpPr>
            <p:spPr>
              <a:xfrm flipV="1">
                <a:off x="4276032" y="4757306"/>
                <a:ext cx="7936" cy="606425"/>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0" name="מלבן 39"/>
            <p:cNvSpPr/>
            <p:nvPr/>
          </p:nvSpPr>
          <p:spPr bwMode="auto">
            <a:xfrm>
              <a:off x="6572032" y="4288013"/>
              <a:ext cx="1768474" cy="365123"/>
            </a:xfrm>
            <a:prstGeom prst="rect">
              <a:avLst/>
            </a:prstGeom>
            <a:solidFill>
              <a:srgbClr val="FF660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9" name="TextBox 38"/>
            <p:cNvSpPr txBox="1"/>
            <p:nvPr/>
          </p:nvSpPr>
          <p:spPr bwMode="auto">
            <a:xfrm>
              <a:off x="5868144" y="4293096"/>
              <a:ext cx="2287588"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F497D"/>
                  </a:solidFill>
                  <a:latin typeface="Arial"/>
                  <a:cs typeface="Arial"/>
                </a:rPr>
                <a:t>חומצת שומן</a:t>
              </a:r>
            </a:p>
          </p:txBody>
        </p:sp>
      </p:grpSp>
      <p:sp>
        <p:nvSpPr>
          <p:cNvPr id="7" name="מלבן 6"/>
          <p:cNvSpPr/>
          <p:nvPr/>
        </p:nvSpPr>
        <p:spPr>
          <a:xfrm>
            <a:off x="6732240" y="5517232"/>
            <a:ext cx="1154483" cy="369332"/>
          </a:xfrm>
          <a:prstGeom prst="rect">
            <a:avLst/>
          </a:prstGeom>
        </p:spPr>
        <p:txBody>
          <a:bodyPr wrap="none">
            <a:spAutoFit/>
          </a:bodyPr>
          <a:lstStyle/>
          <a:p>
            <a:r>
              <a:rPr lang="he-IL" kern="0" dirty="0" smtClean="0">
                <a:solidFill>
                  <a:prstClr val="black"/>
                </a:solidFill>
              </a:rPr>
              <a:t>טריגליצריד</a:t>
            </a:r>
            <a:endParaRPr lang="he-IL" dirty="0"/>
          </a:p>
        </p:txBody>
      </p:sp>
      <p:sp>
        <p:nvSpPr>
          <p:cNvPr id="42" name="מלבן 41"/>
          <p:cNvSpPr/>
          <p:nvPr/>
        </p:nvSpPr>
        <p:spPr>
          <a:xfrm>
            <a:off x="2243576" y="5517232"/>
            <a:ext cx="1152880" cy="369332"/>
          </a:xfrm>
          <a:prstGeom prst="rect">
            <a:avLst/>
          </a:prstGeom>
        </p:spPr>
        <p:txBody>
          <a:bodyPr wrap="none">
            <a:spAutoFit/>
          </a:bodyPr>
          <a:lstStyle/>
          <a:p>
            <a:r>
              <a:rPr lang="he-IL" kern="0" dirty="0" err="1" smtClean="0">
                <a:solidFill>
                  <a:prstClr val="black"/>
                </a:solidFill>
              </a:rPr>
              <a:t>פוספוליפיד</a:t>
            </a:r>
            <a:endParaRPr lang="he-I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500"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871538" y="71438"/>
            <a:ext cx="7772400" cy="441325"/>
          </a:xfrm>
        </p:spPr>
        <p:txBody>
          <a:bodyPr/>
          <a:lstStyle/>
          <a:p>
            <a:pPr fontAlgn="auto">
              <a:defRPr/>
            </a:pPr>
            <a:r>
              <a:rPr lang="he-IL" sz="1800" b="1" dirty="0" smtClean="0">
                <a:solidFill>
                  <a:srgbClr val="FF6600"/>
                </a:solidFill>
                <a:ea typeface="+mn-ea"/>
              </a:rPr>
              <a:t>הפוספוליפידים מרכיבים את קרומי התאים</a:t>
            </a:r>
            <a:endParaRPr lang="he-IL" sz="1800" dirty="0" smtClean="0"/>
          </a:p>
        </p:txBody>
      </p:sp>
      <p:sp>
        <p:nvSpPr>
          <p:cNvPr id="261" name="TextBox 260"/>
          <p:cNvSpPr txBox="1"/>
          <p:nvPr/>
        </p:nvSpPr>
        <p:spPr>
          <a:xfrm>
            <a:off x="317500" y="549275"/>
            <a:ext cx="8389938" cy="1503363"/>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המבנה הבסיסי של קרום התא הוא </a:t>
            </a:r>
            <a:r>
              <a:rPr lang="he-IL" kern="0" dirty="0">
                <a:solidFill>
                  <a:srgbClr val="FF6600"/>
                </a:solidFill>
              </a:rPr>
              <a:t>שכבה כפולה של פוספוליפידים</a:t>
            </a:r>
            <a:r>
              <a:rPr lang="he-IL" kern="0" dirty="0">
                <a:solidFill>
                  <a:prstClr val="black"/>
                </a:solidFill>
              </a:rPr>
              <a:t>. שתי השכבות יוצרות מעין "כריך", שחלקו הפנימי בלתי מסיס במים וחלקיו החיצוניים, הפונים אל מחוץ לתא ואל תוכו, מסיסים במים. המבנה המיוחד של מולקולת הפוספוליפידים מאפשר בניית קרום, שהוא גם בלתי מסיס במים ולכן נשאר יציב ואינו מתמוסס, וגם יכול לבוא במגע עם מים בשני קצותיו. </a:t>
            </a:r>
          </a:p>
          <a:p>
            <a:pPr fontAlgn="auto">
              <a:spcBef>
                <a:spcPts val="0"/>
              </a:spcBef>
              <a:spcAft>
                <a:spcPts val="0"/>
              </a:spcAft>
              <a:defRPr/>
            </a:pPr>
            <a:r>
              <a:rPr lang="he-IL" kern="0" dirty="0">
                <a:solidFill>
                  <a:prstClr val="black"/>
                </a:solidFill>
              </a:rPr>
              <a:t>כמו כן, בקרום משולבות מולקולות חלבונים וסוכרים.</a:t>
            </a:r>
          </a:p>
        </p:txBody>
      </p:sp>
      <p:grpSp>
        <p:nvGrpSpPr>
          <p:cNvPr id="70661" name="קבוצה 14"/>
          <p:cNvGrpSpPr>
            <a:grpSpLocks/>
          </p:cNvGrpSpPr>
          <p:nvPr/>
        </p:nvGrpSpPr>
        <p:grpSpPr bwMode="auto">
          <a:xfrm>
            <a:off x="1081088" y="2297113"/>
            <a:ext cx="7045325" cy="2660650"/>
            <a:chOff x="107504" y="2555874"/>
            <a:chExt cx="7046220" cy="2660650"/>
          </a:xfrm>
        </p:grpSpPr>
        <p:grpSp>
          <p:nvGrpSpPr>
            <p:cNvPr id="70663" name="קבוצה 2"/>
            <p:cNvGrpSpPr>
              <a:grpSpLocks/>
            </p:cNvGrpSpPr>
            <p:nvPr/>
          </p:nvGrpSpPr>
          <p:grpSpPr bwMode="auto">
            <a:xfrm>
              <a:off x="3141601" y="2555874"/>
              <a:ext cx="4012123" cy="2660650"/>
              <a:chOff x="464602" y="2357438"/>
              <a:chExt cx="4012123" cy="2660650"/>
            </a:xfrm>
          </p:grpSpPr>
          <p:sp>
            <p:nvSpPr>
              <p:cNvPr id="317" name="TextBox 316"/>
              <p:cNvSpPr txBox="1"/>
              <p:nvPr/>
            </p:nvSpPr>
            <p:spPr>
              <a:xfrm>
                <a:off x="1213997" y="2357438"/>
                <a:ext cx="2210081"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solidFill>
                      <a:srgbClr val="1F497D"/>
                    </a:solidFill>
                    <a:latin typeface="Arial"/>
                    <a:cs typeface="Arial"/>
                  </a:rPr>
                  <a:t>סידור דו־שכבתי של הפוספוליפידים בקרום</a:t>
                </a:r>
              </a:p>
            </p:txBody>
          </p:sp>
          <p:grpSp>
            <p:nvGrpSpPr>
              <p:cNvPr id="70668" name="קבוצה 1"/>
              <p:cNvGrpSpPr>
                <a:grpSpLocks/>
              </p:cNvGrpSpPr>
              <p:nvPr/>
            </p:nvGrpSpPr>
            <p:grpSpPr bwMode="auto">
              <a:xfrm>
                <a:off x="464602" y="3028950"/>
                <a:ext cx="4012123" cy="1989138"/>
                <a:chOff x="464602" y="3028950"/>
                <a:chExt cx="4012123" cy="1989138"/>
              </a:xfrm>
            </p:grpSpPr>
            <p:grpSp>
              <p:nvGrpSpPr>
                <p:cNvPr id="70669" name="קבוצה 7169"/>
                <p:cNvGrpSpPr>
                  <a:grpSpLocks/>
                </p:cNvGrpSpPr>
                <p:nvPr/>
              </p:nvGrpSpPr>
              <p:grpSpPr bwMode="auto">
                <a:xfrm>
                  <a:off x="1118737" y="3028950"/>
                  <a:ext cx="2719732" cy="1989138"/>
                  <a:chOff x="5634901" y="2482321"/>
                  <a:chExt cx="2719444" cy="1989030"/>
                </a:xfrm>
              </p:grpSpPr>
              <p:grpSp>
                <p:nvGrpSpPr>
                  <p:cNvPr id="70672" name="קבוצה 241"/>
                  <p:cNvGrpSpPr>
                    <a:grpSpLocks/>
                  </p:cNvGrpSpPr>
                  <p:nvPr/>
                </p:nvGrpSpPr>
                <p:grpSpPr bwMode="auto">
                  <a:xfrm rot="-5400000">
                    <a:off x="6090536" y="2804515"/>
                    <a:ext cx="365107" cy="1276378"/>
                    <a:chOff x="5364487" y="973858"/>
                    <a:chExt cx="648274" cy="1734127"/>
                  </a:xfrm>
                </p:grpSpPr>
                <p:grpSp>
                  <p:nvGrpSpPr>
                    <p:cNvPr id="70727" name="קבוצה 242"/>
                    <p:cNvGrpSpPr>
                      <a:grpSpLocks/>
                    </p:cNvGrpSpPr>
                    <p:nvPr/>
                  </p:nvGrpSpPr>
                  <p:grpSpPr bwMode="auto">
                    <a:xfrm>
                      <a:off x="5364487" y="1381508"/>
                      <a:ext cx="618678" cy="1326477"/>
                      <a:chOff x="5364221" y="1859038"/>
                      <a:chExt cx="214775" cy="849284"/>
                    </a:xfrm>
                  </p:grpSpPr>
                  <p:sp>
                    <p:nvSpPr>
                      <p:cNvPr id="245" name="מלבן 244"/>
                      <p:cNvSpPr/>
                      <p:nvPr/>
                    </p:nvSpPr>
                    <p:spPr>
                      <a:xfrm rot="5400000">
                        <a:off x="5431056" y="1792203"/>
                        <a:ext cx="71809" cy="205479"/>
                      </a:xfrm>
                      <a:prstGeom prst="rect">
                        <a:avLst/>
                      </a:prstGeom>
                      <a:solidFill>
                        <a:srgbClr val="FFFF99">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6" name="מלבן 245"/>
                      <p:cNvSpPr/>
                      <p:nvPr/>
                    </p:nvSpPr>
                    <p:spPr>
                      <a:xfrm rot="5400000">
                        <a:off x="5039230" y="2276678"/>
                        <a:ext cx="789903" cy="73385"/>
                      </a:xfrm>
                      <a:prstGeom prst="rect">
                        <a:avLst/>
                      </a:prstGeom>
                      <a:solidFill>
                        <a:srgbClr val="FF660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7" name="מלבן 246"/>
                      <p:cNvSpPr/>
                      <p:nvPr/>
                    </p:nvSpPr>
                    <p:spPr>
                      <a:xfrm rot="5400000">
                        <a:off x="5147352" y="2276678"/>
                        <a:ext cx="789903" cy="73385"/>
                      </a:xfrm>
                      <a:prstGeom prst="rect">
                        <a:avLst/>
                      </a:prstGeom>
                      <a:solidFill>
                        <a:srgbClr val="FF66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44" name="אליפסה 243"/>
                    <p:cNvSpPr/>
                    <p:nvPr/>
                  </p:nvSpPr>
                  <p:spPr>
                    <a:xfrm>
                      <a:off x="5364490" y="973858"/>
                      <a:ext cx="648271" cy="463728"/>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70673" name="קבוצה 263"/>
                  <p:cNvGrpSpPr>
                    <a:grpSpLocks/>
                  </p:cNvGrpSpPr>
                  <p:nvPr/>
                </p:nvGrpSpPr>
                <p:grpSpPr bwMode="auto">
                  <a:xfrm rot="-5400000">
                    <a:off x="6091166" y="3251858"/>
                    <a:ext cx="364993" cy="1276609"/>
                    <a:chOff x="5364088" y="974489"/>
                    <a:chExt cx="648072" cy="1734441"/>
                  </a:xfrm>
                </p:grpSpPr>
                <p:grpSp>
                  <p:nvGrpSpPr>
                    <p:cNvPr id="70722" name="קבוצה 264"/>
                    <p:cNvGrpSpPr>
                      <a:grpSpLocks/>
                    </p:cNvGrpSpPr>
                    <p:nvPr/>
                  </p:nvGrpSpPr>
                  <p:grpSpPr bwMode="auto">
                    <a:xfrm>
                      <a:off x="5364090" y="1381360"/>
                      <a:ext cx="592364" cy="1327570"/>
                      <a:chOff x="5364082" y="1858944"/>
                      <a:chExt cx="205640" cy="849984"/>
                    </a:xfrm>
                  </p:grpSpPr>
                  <p:sp>
                    <p:nvSpPr>
                      <p:cNvPr id="267" name="מלבן 266"/>
                      <p:cNvSpPr/>
                      <p:nvPr/>
                    </p:nvSpPr>
                    <p:spPr>
                      <a:xfrm rot="5400000">
                        <a:off x="5430762" y="1792209"/>
                        <a:ext cx="71809" cy="205479"/>
                      </a:xfrm>
                      <a:prstGeom prst="rect">
                        <a:avLst/>
                      </a:prstGeom>
                      <a:solidFill>
                        <a:srgbClr val="FFFF99">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8" name="מלבן 267"/>
                      <p:cNvSpPr/>
                      <p:nvPr/>
                    </p:nvSpPr>
                    <p:spPr>
                      <a:xfrm rot="5400000">
                        <a:off x="5038936" y="2276683"/>
                        <a:ext cx="789903" cy="73385"/>
                      </a:xfrm>
                      <a:prstGeom prst="rect">
                        <a:avLst/>
                      </a:prstGeom>
                      <a:solidFill>
                        <a:srgbClr val="FF660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9" name="מלבן 268"/>
                      <p:cNvSpPr/>
                      <p:nvPr/>
                    </p:nvSpPr>
                    <p:spPr>
                      <a:xfrm rot="5400000">
                        <a:off x="5171029" y="2276682"/>
                        <a:ext cx="789903" cy="73385"/>
                      </a:xfrm>
                      <a:prstGeom prst="rect">
                        <a:avLst/>
                      </a:prstGeom>
                      <a:solidFill>
                        <a:srgbClr val="FF66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66" name="אליפסה 265"/>
                    <p:cNvSpPr/>
                    <p:nvPr/>
                  </p:nvSpPr>
                  <p:spPr>
                    <a:xfrm>
                      <a:off x="5363643" y="973866"/>
                      <a:ext cx="648271" cy="463728"/>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70674" name="קבוצה 7168"/>
                  <p:cNvGrpSpPr>
                    <a:grpSpLocks/>
                  </p:cNvGrpSpPr>
                  <p:nvPr/>
                </p:nvGrpSpPr>
                <p:grpSpPr bwMode="auto">
                  <a:xfrm>
                    <a:off x="6959959" y="2484792"/>
                    <a:ext cx="1354162" cy="366891"/>
                    <a:chOff x="6596582" y="2787894"/>
                    <a:chExt cx="1354162" cy="366891"/>
                  </a:xfrm>
                </p:grpSpPr>
                <p:grpSp>
                  <p:nvGrpSpPr>
                    <p:cNvPr id="70717" name="קבוצה 248"/>
                    <p:cNvGrpSpPr>
                      <a:grpSpLocks/>
                    </p:cNvGrpSpPr>
                    <p:nvPr/>
                  </p:nvGrpSpPr>
                  <p:grpSpPr bwMode="auto">
                    <a:xfrm rot="-5400000">
                      <a:off x="6883883" y="2533874"/>
                      <a:ext cx="333608" cy="908209"/>
                      <a:chOff x="5364087" y="1918903"/>
                      <a:chExt cx="205634" cy="790025"/>
                    </a:xfrm>
                  </p:grpSpPr>
                  <p:sp>
                    <p:nvSpPr>
                      <p:cNvPr id="252" name="מלבן 251"/>
                      <p:cNvSpPr/>
                      <p:nvPr/>
                    </p:nvSpPr>
                    <p:spPr>
                      <a:xfrm rot="5400000">
                        <a:off x="5020140" y="2258981"/>
                        <a:ext cx="827189" cy="73386"/>
                      </a:xfrm>
                      <a:prstGeom prst="rect">
                        <a:avLst/>
                      </a:prstGeom>
                      <a:solidFill>
                        <a:srgbClr val="FF660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3" name="מלבן 252"/>
                      <p:cNvSpPr/>
                      <p:nvPr/>
                    </p:nvSpPr>
                    <p:spPr>
                      <a:xfrm rot="5400000">
                        <a:off x="5147831" y="2259470"/>
                        <a:ext cx="827189" cy="72407"/>
                      </a:xfrm>
                      <a:prstGeom prst="rect">
                        <a:avLst/>
                      </a:prstGeom>
                      <a:solidFill>
                        <a:srgbClr val="FF66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70" name="אליפסה 269"/>
                    <p:cNvSpPr/>
                    <p:nvPr/>
                  </p:nvSpPr>
                  <p:spPr>
                    <a:xfrm rot="16200000">
                      <a:off x="7598066" y="2800491"/>
                      <a:ext cx="365105" cy="341319"/>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1" name="מלבן 270"/>
                    <p:cNvSpPr/>
                    <p:nvPr/>
                  </p:nvSpPr>
                  <p:spPr>
                    <a:xfrm>
                      <a:off x="7524233" y="2821934"/>
                      <a:ext cx="84139" cy="333357"/>
                    </a:xfrm>
                    <a:prstGeom prst="rect">
                      <a:avLst/>
                    </a:prstGeom>
                    <a:solidFill>
                      <a:srgbClr val="FFFF99">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70675" name="קבוצה 271"/>
                  <p:cNvGrpSpPr>
                    <a:grpSpLocks/>
                  </p:cNvGrpSpPr>
                  <p:nvPr/>
                </p:nvGrpSpPr>
                <p:grpSpPr bwMode="auto">
                  <a:xfrm>
                    <a:off x="6980104" y="2864108"/>
                    <a:ext cx="1354162" cy="366891"/>
                    <a:chOff x="6596582" y="2787894"/>
                    <a:chExt cx="1354162" cy="366891"/>
                  </a:xfrm>
                </p:grpSpPr>
                <p:grpSp>
                  <p:nvGrpSpPr>
                    <p:cNvPr id="70712" name="קבוצה 272"/>
                    <p:cNvGrpSpPr>
                      <a:grpSpLocks/>
                    </p:cNvGrpSpPr>
                    <p:nvPr/>
                  </p:nvGrpSpPr>
                  <p:grpSpPr bwMode="auto">
                    <a:xfrm rot="-5400000">
                      <a:off x="6883883" y="2533874"/>
                      <a:ext cx="333608" cy="908209"/>
                      <a:chOff x="5364087" y="1918903"/>
                      <a:chExt cx="205634" cy="790025"/>
                    </a:xfrm>
                  </p:grpSpPr>
                  <p:sp>
                    <p:nvSpPr>
                      <p:cNvPr id="276" name="מלבן 275"/>
                      <p:cNvSpPr/>
                      <p:nvPr/>
                    </p:nvSpPr>
                    <p:spPr>
                      <a:xfrm rot="5400000">
                        <a:off x="5038737" y="2276672"/>
                        <a:ext cx="789903" cy="73385"/>
                      </a:xfrm>
                      <a:prstGeom prst="rect">
                        <a:avLst/>
                      </a:prstGeom>
                      <a:solidFill>
                        <a:srgbClr val="FF660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7" name="מלבן 276"/>
                      <p:cNvSpPr/>
                      <p:nvPr/>
                    </p:nvSpPr>
                    <p:spPr>
                      <a:xfrm rot="5400000">
                        <a:off x="5138052" y="2292817"/>
                        <a:ext cx="789903" cy="41096"/>
                      </a:xfrm>
                      <a:prstGeom prst="rect">
                        <a:avLst/>
                      </a:prstGeom>
                      <a:solidFill>
                        <a:srgbClr val="FF66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74" name="אליפסה 273"/>
                    <p:cNvSpPr/>
                    <p:nvPr/>
                  </p:nvSpPr>
                  <p:spPr>
                    <a:xfrm rot="16200000">
                      <a:off x="7596972" y="2800567"/>
                      <a:ext cx="365105" cy="341319"/>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5" name="מלבן 274"/>
                    <p:cNvSpPr/>
                    <p:nvPr/>
                  </p:nvSpPr>
                  <p:spPr>
                    <a:xfrm>
                      <a:off x="7524726" y="2822009"/>
                      <a:ext cx="82552" cy="333357"/>
                    </a:xfrm>
                    <a:prstGeom prst="rect">
                      <a:avLst/>
                    </a:prstGeom>
                    <a:solidFill>
                      <a:srgbClr val="FFFF99">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70676" name="קבוצה 277"/>
                  <p:cNvGrpSpPr>
                    <a:grpSpLocks/>
                  </p:cNvGrpSpPr>
                  <p:nvPr/>
                </p:nvGrpSpPr>
                <p:grpSpPr bwMode="auto">
                  <a:xfrm>
                    <a:off x="6972737" y="3290998"/>
                    <a:ext cx="1354162" cy="366891"/>
                    <a:chOff x="6596582" y="2787894"/>
                    <a:chExt cx="1354162" cy="366891"/>
                  </a:xfrm>
                </p:grpSpPr>
                <p:grpSp>
                  <p:nvGrpSpPr>
                    <p:cNvPr id="70707" name="קבוצה 278"/>
                    <p:cNvGrpSpPr>
                      <a:grpSpLocks/>
                    </p:cNvGrpSpPr>
                    <p:nvPr/>
                  </p:nvGrpSpPr>
                  <p:grpSpPr bwMode="auto">
                    <a:xfrm rot="-5400000">
                      <a:off x="6883883" y="2533874"/>
                      <a:ext cx="333608" cy="908209"/>
                      <a:chOff x="5364087" y="1918903"/>
                      <a:chExt cx="205634" cy="790025"/>
                    </a:xfrm>
                  </p:grpSpPr>
                  <p:sp>
                    <p:nvSpPr>
                      <p:cNvPr id="282" name="מלבן 281"/>
                      <p:cNvSpPr/>
                      <p:nvPr/>
                    </p:nvSpPr>
                    <p:spPr>
                      <a:xfrm rot="5400000">
                        <a:off x="5005392" y="2277557"/>
                        <a:ext cx="789903" cy="73386"/>
                      </a:xfrm>
                      <a:prstGeom prst="rect">
                        <a:avLst/>
                      </a:prstGeom>
                      <a:solidFill>
                        <a:srgbClr val="FF660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3" name="מלבן 282"/>
                      <p:cNvSpPr/>
                      <p:nvPr/>
                    </p:nvSpPr>
                    <p:spPr>
                      <a:xfrm rot="5400000">
                        <a:off x="5138464" y="2277557"/>
                        <a:ext cx="789903" cy="73386"/>
                      </a:xfrm>
                      <a:prstGeom prst="rect">
                        <a:avLst/>
                      </a:prstGeom>
                      <a:solidFill>
                        <a:srgbClr val="FF66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80" name="אליפסה 279"/>
                    <p:cNvSpPr/>
                    <p:nvPr/>
                  </p:nvSpPr>
                  <p:spPr>
                    <a:xfrm rot="16200000">
                      <a:off x="7597196" y="2799897"/>
                      <a:ext cx="366692" cy="341319"/>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1" name="מלבן 280"/>
                    <p:cNvSpPr/>
                    <p:nvPr/>
                  </p:nvSpPr>
                  <p:spPr>
                    <a:xfrm>
                      <a:off x="7525743" y="2820546"/>
                      <a:ext cx="82552" cy="334945"/>
                    </a:xfrm>
                    <a:prstGeom prst="rect">
                      <a:avLst/>
                    </a:prstGeom>
                    <a:solidFill>
                      <a:srgbClr val="FFFF99">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70677" name="קבוצה 285"/>
                  <p:cNvGrpSpPr>
                    <a:grpSpLocks/>
                  </p:cNvGrpSpPr>
                  <p:nvPr/>
                </p:nvGrpSpPr>
                <p:grpSpPr bwMode="auto">
                  <a:xfrm>
                    <a:off x="7000179" y="3703042"/>
                    <a:ext cx="1354166" cy="366693"/>
                    <a:chOff x="6596472" y="2788055"/>
                    <a:chExt cx="1354166" cy="366693"/>
                  </a:xfrm>
                </p:grpSpPr>
                <p:grpSp>
                  <p:nvGrpSpPr>
                    <p:cNvPr id="70702" name="קבוצה 286"/>
                    <p:cNvGrpSpPr>
                      <a:grpSpLocks/>
                    </p:cNvGrpSpPr>
                    <p:nvPr/>
                  </p:nvGrpSpPr>
                  <p:grpSpPr bwMode="auto">
                    <a:xfrm rot="-5400000">
                      <a:off x="6913640" y="2525653"/>
                      <a:ext cx="295165" cy="929501"/>
                      <a:chOff x="5374441" y="1918806"/>
                      <a:chExt cx="181938" cy="808546"/>
                    </a:xfrm>
                  </p:grpSpPr>
                  <p:sp>
                    <p:nvSpPr>
                      <p:cNvPr id="290" name="מלבן 289"/>
                      <p:cNvSpPr/>
                      <p:nvPr/>
                    </p:nvSpPr>
                    <p:spPr>
                      <a:xfrm rot="5400000">
                        <a:off x="5016182" y="2277065"/>
                        <a:ext cx="789903" cy="73385"/>
                      </a:xfrm>
                      <a:prstGeom prst="rect">
                        <a:avLst/>
                      </a:prstGeom>
                      <a:solidFill>
                        <a:srgbClr val="FF660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1" name="מלבן 290"/>
                      <p:cNvSpPr/>
                      <p:nvPr/>
                    </p:nvSpPr>
                    <p:spPr>
                      <a:xfrm rot="5400000">
                        <a:off x="5124734" y="2295708"/>
                        <a:ext cx="789903" cy="73386"/>
                      </a:xfrm>
                      <a:prstGeom prst="rect">
                        <a:avLst/>
                      </a:prstGeom>
                      <a:solidFill>
                        <a:srgbClr val="FF66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88" name="אליפסה 287"/>
                    <p:cNvSpPr/>
                    <p:nvPr/>
                  </p:nvSpPr>
                  <p:spPr>
                    <a:xfrm rot="16200000">
                      <a:off x="7597425" y="2799948"/>
                      <a:ext cx="365105" cy="34132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9" name="מלבן 288"/>
                    <p:cNvSpPr/>
                    <p:nvPr/>
                  </p:nvSpPr>
                  <p:spPr>
                    <a:xfrm>
                      <a:off x="7525179" y="2821391"/>
                      <a:ext cx="82552" cy="333357"/>
                    </a:xfrm>
                    <a:prstGeom prst="rect">
                      <a:avLst/>
                    </a:prstGeom>
                    <a:solidFill>
                      <a:srgbClr val="FFFF99">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70678" name="קבוצה 291"/>
                  <p:cNvGrpSpPr>
                    <a:grpSpLocks/>
                  </p:cNvGrpSpPr>
                  <p:nvPr/>
                </p:nvGrpSpPr>
                <p:grpSpPr bwMode="auto">
                  <a:xfrm>
                    <a:off x="7000180" y="4104657"/>
                    <a:ext cx="1354165" cy="366694"/>
                    <a:chOff x="6596476" y="2788091"/>
                    <a:chExt cx="1354165" cy="366694"/>
                  </a:xfrm>
                </p:grpSpPr>
                <p:grpSp>
                  <p:nvGrpSpPr>
                    <p:cNvPr id="70697" name="קבוצה 292"/>
                    <p:cNvGrpSpPr>
                      <a:grpSpLocks/>
                    </p:cNvGrpSpPr>
                    <p:nvPr/>
                  </p:nvGrpSpPr>
                  <p:grpSpPr bwMode="auto">
                    <a:xfrm rot="-5400000">
                      <a:off x="6910821" y="2524543"/>
                      <a:ext cx="300811" cy="929501"/>
                      <a:chOff x="5373381" y="1918810"/>
                      <a:chExt cx="185418" cy="808546"/>
                    </a:xfrm>
                  </p:grpSpPr>
                  <p:sp>
                    <p:nvSpPr>
                      <p:cNvPr id="296" name="מלבן 295"/>
                      <p:cNvSpPr/>
                      <p:nvPr/>
                    </p:nvSpPr>
                    <p:spPr>
                      <a:xfrm rot="5400000">
                        <a:off x="5015122" y="2277069"/>
                        <a:ext cx="789903" cy="73386"/>
                      </a:xfrm>
                      <a:prstGeom prst="rect">
                        <a:avLst/>
                      </a:prstGeom>
                      <a:solidFill>
                        <a:srgbClr val="FF660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7" name="מלבן 296"/>
                      <p:cNvSpPr/>
                      <p:nvPr/>
                    </p:nvSpPr>
                    <p:spPr>
                      <a:xfrm rot="5400000">
                        <a:off x="5127155" y="2295712"/>
                        <a:ext cx="789903" cy="73385"/>
                      </a:xfrm>
                      <a:prstGeom prst="rect">
                        <a:avLst/>
                      </a:prstGeom>
                      <a:solidFill>
                        <a:srgbClr val="FF66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94" name="אליפסה 293"/>
                    <p:cNvSpPr/>
                    <p:nvPr/>
                  </p:nvSpPr>
                  <p:spPr>
                    <a:xfrm rot="16200000">
                      <a:off x="7597428" y="2799984"/>
                      <a:ext cx="365105" cy="34132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5" name="מלבן 294"/>
                    <p:cNvSpPr/>
                    <p:nvPr/>
                  </p:nvSpPr>
                  <p:spPr>
                    <a:xfrm>
                      <a:off x="7525182" y="2821428"/>
                      <a:ext cx="82552" cy="333357"/>
                    </a:xfrm>
                    <a:prstGeom prst="rect">
                      <a:avLst/>
                    </a:prstGeom>
                    <a:solidFill>
                      <a:srgbClr val="FFFF99">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70679" name="קבוצה 297"/>
                  <p:cNvGrpSpPr>
                    <a:grpSpLocks/>
                  </p:cNvGrpSpPr>
                  <p:nvPr/>
                </p:nvGrpSpPr>
                <p:grpSpPr bwMode="auto">
                  <a:xfrm rot="-5400000">
                    <a:off x="6092628" y="2026513"/>
                    <a:ext cx="364993" cy="1276609"/>
                    <a:chOff x="5364088" y="974489"/>
                    <a:chExt cx="648072" cy="1734441"/>
                  </a:xfrm>
                </p:grpSpPr>
                <p:grpSp>
                  <p:nvGrpSpPr>
                    <p:cNvPr id="70692" name="קבוצה 298"/>
                    <p:cNvGrpSpPr>
                      <a:grpSpLocks/>
                    </p:cNvGrpSpPr>
                    <p:nvPr/>
                  </p:nvGrpSpPr>
                  <p:grpSpPr bwMode="auto">
                    <a:xfrm>
                      <a:off x="5364090" y="1381360"/>
                      <a:ext cx="592364" cy="1327570"/>
                      <a:chOff x="5364082" y="1858944"/>
                      <a:chExt cx="205640" cy="849984"/>
                    </a:xfrm>
                  </p:grpSpPr>
                  <p:sp>
                    <p:nvSpPr>
                      <p:cNvPr id="301" name="מלבן 300"/>
                      <p:cNvSpPr/>
                      <p:nvPr/>
                    </p:nvSpPr>
                    <p:spPr>
                      <a:xfrm rot="5400000">
                        <a:off x="5430848" y="1792317"/>
                        <a:ext cx="71809" cy="205479"/>
                      </a:xfrm>
                      <a:prstGeom prst="rect">
                        <a:avLst/>
                      </a:prstGeom>
                      <a:solidFill>
                        <a:srgbClr val="FFFF99">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02" name="מלבן 301"/>
                      <p:cNvSpPr/>
                      <p:nvPr/>
                    </p:nvSpPr>
                    <p:spPr>
                      <a:xfrm rot="5400000">
                        <a:off x="5039022" y="2276792"/>
                        <a:ext cx="789903" cy="73385"/>
                      </a:xfrm>
                      <a:prstGeom prst="rect">
                        <a:avLst/>
                      </a:prstGeom>
                      <a:solidFill>
                        <a:srgbClr val="FF660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03" name="מלבן 302"/>
                      <p:cNvSpPr/>
                      <p:nvPr/>
                    </p:nvSpPr>
                    <p:spPr>
                      <a:xfrm rot="5400000">
                        <a:off x="5171115" y="2276792"/>
                        <a:ext cx="789903" cy="73385"/>
                      </a:xfrm>
                      <a:prstGeom prst="rect">
                        <a:avLst/>
                      </a:prstGeom>
                      <a:solidFill>
                        <a:srgbClr val="FF66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00" name="אליפסה 299"/>
                    <p:cNvSpPr/>
                    <p:nvPr/>
                  </p:nvSpPr>
                  <p:spPr>
                    <a:xfrm>
                      <a:off x="5363889" y="974037"/>
                      <a:ext cx="648271" cy="463727"/>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70680" name="קבוצה 303"/>
                  <p:cNvGrpSpPr>
                    <a:grpSpLocks/>
                  </p:cNvGrpSpPr>
                  <p:nvPr/>
                </p:nvGrpSpPr>
                <p:grpSpPr bwMode="auto">
                  <a:xfrm rot="-5400000">
                    <a:off x="6115902" y="2408300"/>
                    <a:ext cx="364993" cy="1276609"/>
                    <a:chOff x="5364088" y="974489"/>
                    <a:chExt cx="648072" cy="1734441"/>
                  </a:xfrm>
                </p:grpSpPr>
                <p:grpSp>
                  <p:nvGrpSpPr>
                    <p:cNvPr id="70687" name="קבוצה 304"/>
                    <p:cNvGrpSpPr>
                      <a:grpSpLocks/>
                    </p:cNvGrpSpPr>
                    <p:nvPr/>
                  </p:nvGrpSpPr>
                  <p:grpSpPr bwMode="auto">
                    <a:xfrm>
                      <a:off x="5364090" y="1381360"/>
                      <a:ext cx="592364" cy="1327570"/>
                      <a:chOff x="5364082" y="1858944"/>
                      <a:chExt cx="205640" cy="849984"/>
                    </a:xfrm>
                  </p:grpSpPr>
                  <p:sp>
                    <p:nvSpPr>
                      <p:cNvPr id="307" name="מלבן 306"/>
                      <p:cNvSpPr/>
                      <p:nvPr/>
                    </p:nvSpPr>
                    <p:spPr>
                      <a:xfrm rot="5400000">
                        <a:off x="5405415" y="1817619"/>
                        <a:ext cx="71809" cy="175146"/>
                      </a:xfrm>
                      <a:prstGeom prst="rect">
                        <a:avLst/>
                      </a:prstGeom>
                      <a:solidFill>
                        <a:srgbClr val="FFFF99">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08" name="מלבן 307"/>
                      <p:cNvSpPr/>
                      <p:nvPr/>
                    </p:nvSpPr>
                    <p:spPr>
                      <a:xfrm rot="5400000">
                        <a:off x="5011085" y="2282094"/>
                        <a:ext cx="780236" cy="73385"/>
                      </a:xfrm>
                      <a:prstGeom prst="rect">
                        <a:avLst/>
                      </a:prstGeom>
                      <a:solidFill>
                        <a:srgbClr val="FF660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09" name="מלבן 308"/>
                      <p:cNvSpPr/>
                      <p:nvPr/>
                    </p:nvSpPr>
                    <p:spPr>
                      <a:xfrm rot="5400000">
                        <a:off x="5109421" y="2295303"/>
                        <a:ext cx="780236" cy="46967"/>
                      </a:xfrm>
                      <a:prstGeom prst="rect">
                        <a:avLst/>
                      </a:prstGeom>
                      <a:solidFill>
                        <a:srgbClr val="FF66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06" name="אליפסה 305"/>
                    <p:cNvSpPr/>
                    <p:nvPr/>
                  </p:nvSpPr>
                  <p:spPr>
                    <a:xfrm>
                      <a:off x="5365323" y="974768"/>
                      <a:ext cx="645451" cy="463728"/>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70681" name="קבוצה 309"/>
                  <p:cNvGrpSpPr>
                    <a:grpSpLocks/>
                  </p:cNvGrpSpPr>
                  <p:nvPr/>
                </p:nvGrpSpPr>
                <p:grpSpPr bwMode="auto">
                  <a:xfrm rot="-5400000">
                    <a:off x="6091160" y="3648108"/>
                    <a:ext cx="364993" cy="1276609"/>
                    <a:chOff x="5364088" y="974489"/>
                    <a:chExt cx="648072" cy="1734441"/>
                  </a:xfrm>
                </p:grpSpPr>
                <p:grpSp>
                  <p:nvGrpSpPr>
                    <p:cNvPr id="70682" name="קבוצה 310"/>
                    <p:cNvGrpSpPr>
                      <a:grpSpLocks/>
                    </p:cNvGrpSpPr>
                    <p:nvPr/>
                  </p:nvGrpSpPr>
                  <p:grpSpPr bwMode="auto">
                    <a:xfrm>
                      <a:off x="5364090" y="1381360"/>
                      <a:ext cx="592364" cy="1327570"/>
                      <a:chOff x="5364082" y="1858944"/>
                      <a:chExt cx="205640" cy="849984"/>
                    </a:xfrm>
                  </p:grpSpPr>
                  <p:sp>
                    <p:nvSpPr>
                      <p:cNvPr id="313" name="מלבן 312"/>
                      <p:cNvSpPr/>
                      <p:nvPr/>
                    </p:nvSpPr>
                    <p:spPr>
                      <a:xfrm rot="5400000">
                        <a:off x="5409353" y="1807380"/>
                        <a:ext cx="71809" cy="175146"/>
                      </a:xfrm>
                      <a:prstGeom prst="rect">
                        <a:avLst/>
                      </a:prstGeom>
                      <a:solidFill>
                        <a:srgbClr val="FFFF99">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14" name="מלבן 313"/>
                      <p:cNvSpPr/>
                      <p:nvPr/>
                    </p:nvSpPr>
                    <p:spPr>
                      <a:xfrm rot="5400000">
                        <a:off x="5006275" y="2276688"/>
                        <a:ext cx="789903" cy="73385"/>
                      </a:xfrm>
                      <a:prstGeom prst="rect">
                        <a:avLst/>
                      </a:prstGeom>
                      <a:solidFill>
                        <a:srgbClr val="FF660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15" name="מלבן 314"/>
                      <p:cNvSpPr/>
                      <p:nvPr/>
                    </p:nvSpPr>
                    <p:spPr>
                      <a:xfrm rot="5400000">
                        <a:off x="5113906" y="2288429"/>
                        <a:ext cx="789903" cy="49902"/>
                      </a:xfrm>
                      <a:prstGeom prst="rect">
                        <a:avLst/>
                      </a:prstGeom>
                      <a:solidFill>
                        <a:srgbClr val="FF66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12" name="אליפסה 311"/>
                    <p:cNvSpPr/>
                    <p:nvPr/>
                  </p:nvSpPr>
                  <p:spPr>
                    <a:xfrm>
                      <a:off x="5365391" y="973875"/>
                      <a:ext cx="645453" cy="463728"/>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81" name="TextBox 80"/>
                <p:cNvSpPr txBox="1"/>
                <p:nvPr/>
              </p:nvSpPr>
              <p:spPr>
                <a:xfrm>
                  <a:off x="3840056" y="3883025"/>
                  <a:ext cx="636669"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F497D"/>
                      </a:solidFill>
                      <a:latin typeface="Arial"/>
                      <a:cs typeface="Arial"/>
                    </a:rPr>
                    <a:t>מחוץ</a:t>
                  </a:r>
                </a:p>
                <a:p>
                  <a:pPr fontAlgn="auto">
                    <a:spcBef>
                      <a:spcPts val="0"/>
                    </a:spcBef>
                    <a:spcAft>
                      <a:spcPts val="0"/>
                    </a:spcAft>
                    <a:defRPr/>
                  </a:pPr>
                  <a:r>
                    <a:rPr lang="he-IL" sz="1600" dirty="0">
                      <a:solidFill>
                        <a:srgbClr val="1F497D"/>
                      </a:solidFill>
                      <a:latin typeface="Arial"/>
                      <a:cs typeface="Arial"/>
                    </a:rPr>
                    <a:t>לתא</a:t>
                  </a:r>
                </a:p>
              </p:txBody>
            </p:sp>
            <p:sp>
              <p:nvSpPr>
                <p:cNvPr id="82" name="TextBox 81"/>
                <p:cNvSpPr txBox="1"/>
                <p:nvPr/>
              </p:nvSpPr>
              <p:spPr>
                <a:xfrm>
                  <a:off x="464602" y="3806825"/>
                  <a:ext cx="636669"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F497D"/>
                      </a:solidFill>
                      <a:latin typeface="Arial"/>
                      <a:cs typeface="Arial"/>
                    </a:rPr>
                    <a:t>בתוך </a:t>
                  </a:r>
                </a:p>
                <a:p>
                  <a:pPr fontAlgn="auto">
                    <a:spcBef>
                      <a:spcPts val="0"/>
                    </a:spcBef>
                    <a:spcAft>
                      <a:spcPts val="0"/>
                    </a:spcAft>
                    <a:defRPr/>
                  </a:pPr>
                  <a:r>
                    <a:rPr lang="he-IL" sz="1600" dirty="0">
                      <a:solidFill>
                        <a:srgbClr val="1F497D"/>
                      </a:solidFill>
                      <a:latin typeface="Arial"/>
                      <a:cs typeface="Arial"/>
                    </a:rPr>
                    <a:t>התא</a:t>
                  </a:r>
                </a:p>
              </p:txBody>
            </p:sp>
          </p:grpSp>
        </p:grpSp>
        <p:pic>
          <p:nvPicPr>
            <p:cNvPr id="706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02" y="2911484"/>
              <a:ext cx="1573202" cy="157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מחבר חץ ישר 6"/>
            <p:cNvCxnSpPr/>
            <p:nvPr/>
          </p:nvCxnSpPr>
          <p:spPr>
            <a:xfrm>
              <a:off x="1890492" y="3906836"/>
              <a:ext cx="1457510" cy="635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07504" y="4452936"/>
              <a:ext cx="636668" cy="3381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F497D"/>
                  </a:solidFill>
                  <a:latin typeface="Arial"/>
                  <a:cs typeface="Arial"/>
                </a:rPr>
                <a:t>תא</a:t>
              </a:r>
            </a:p>
          </p:txBody>
        </p:sp>
      </p:grpSp>
      <p:sp>
        <p:nvSpPr>
          <p:cNvPr id="76"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41B8896-3728-48ED-AAA7-4ED73845B7F2}" type="slidenum">
              <a:rPr lang="he-IL" sz="1200" smtClean="0">
                <a:solidFill>
                  <a:schemeClr val="bg1">
                    <a:lumMod val="65000"/>
                  </a:schemeClr>
                </a:solidFill>
              </a:rPr>
              <a:pPr fontAlgn="base">
                <a:spcBef>
                  <a:spcPct val="0"/>
                </a:spcBef>
                <a:spcAft>
                  <a:spcPct val="0"/>
                </a:spcAft>
                <a:defRPr/>
              </a:pPr>
              <a:t>28</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9396"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כולסטרול</a:t>
            </a:r>
            <a:endParaRPr lang="he-IL" sz="1800" dirty="0" smtClean="0">
              <a:solidFill>
                <a:schemeClr val="accent6">
                  <a:lumMod val="50000"/>
                  <a:lumOff val="50000"/>
                </a:schemeClr>
              </a:solidFill>
            </a:endParaRPr>
          </a:p>
        </p:txBody>
      </p:sp>
      <p:sp>
        <p:nvSpPr>
          <p:cNvPr id="33" name="TextBox 32"/>
          <p:cNvSpPr txBox="1"/>
          <p:nvPr/>
        </p:nvSpPr>
        <p:spPr>
          <a:xfrm>
            <a:off x="317500" y="549275"/>
            <a:ext cx="8389938" cy="1503363"/>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kern="0" dirty="0">
              <a:solidFill>
                <a:prstClr val="black"/>
              </a:solidFill>
            </a:endParaRPr>
          </a:p>
        </p:txBody>
      </p:sp>
      <p:sp>
        <p:nvSpPr>
          <p:cNvPr id="34" name="TextBox 33"/>
          <p:cNvSpPr txBox="1"/>
          <p:nvPr/>
        </p:nvSpPr>
        <p:spPr>
          <a:xfrm>
            <a:off x="403225" y="549275"/>
            <a:ext cx="8389938" cy="1503363"/>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schemeClr val="accent3"/>
                </a:solidFill>
              </a:rPr>
              <a:t>כולסטרול</a:t>
            </a:r>
            <a:r>
              <a:rPr lang="he-IL" kern="0" dirty="0">
                <a:solidFill>
                  <a:prstClr val="black"/>
                </a:solidFill>
              </a:rPr>
              <a:t> הוא סוג ליפיד, הנחוץ נחוץ לגוף כי הוא </a:t>
            </a:r>
            <a:r>
              <a:rPr lang="he-IL" kern="0" dirty="0">
                <a:solidFill>
                  <a:schemeClr val="accent3"/>
                </a:solidFill>
              </a:rPr>
              <a:t>מרכיב חיוני בקרומי התאים</a:t>
            </a:r>
            <a:r>
              <a:rPr lang="he-IL" kern="0" dirty="0">
                <a:solidFill>
                  <a:prstClr val="black"/>
                </a:solidFill>
              </a:rPr>
              <a:t>, וכן הוא משמש </a:t>
            </a:r>
            <a:r>
              <a:rPr lang="he-IL" kern="0" dirty="0">
                <a:solidFill>
                  <a:schemeClr val="accent3"/>
                </a:solidFill>
              </a:rPr>
              <a:t>חומר מוצא לבניית הורמונים סטרואידים </a:t>
            </a:r>
            <a:r>
              <a:rPr lang="he-IL" kern="0" dirty="0">
                <a:solidFill>
                  <a:prstClr val="black"/>
                </a:solidFill>
              </a:rPr>
              <a:t>בגוף (לדוגמה, הורמוני מין). </a:t>
            </a:r>
          </a:p>
          <a:p>
            <a:pPr fontAlgn="auto">
              <a:spcBef>
                <a:spcPts val="0"/>
              </a:spcBef>
              <a:spcAft>
                <a:spcPts val="0"/>
              </a:spcAft>
              <a:defRPr/>
            </a:pPr>
            <a:r>
              <a:rPr lang="he-IL" kern="0" dirty="0">
                <a:solidFill>
                  <a:prstClr val="black"/>
                </a:solidFill>
              </a:rPr>
              <a:t>הגוף מייצר בעצמו, בתאי הכבד, </a:t>
            </a:r>
            <a:r>
              <a:rPr lang="he-IL" kern="0" noProof="1">
                <a:solidFill>
                  <a:prstClr val="black"/>
                </a:solidFill>
              </a:rPr>
              <a:t>כ־70</a:t>
            </a:r>
            <a:r>
              <a:rPr lang="he-IL" kern="0" dirty="0">
                <a:solidFill>
                  <a:prstClr val="black"/>
                </a:solidFill>
              </a:rPr>
              <a:t>% מכמות הכולסטרול הנחוצה לו, </a:t>
            </a:r>
            <a:r>
              <a:rPr lang="he-IL" kern="0" noProof="1">
                <a:solidFill>
                  <a:prstClr val="black"/>
                </a:solidFill>
              </a:rPr>
              <a:t>ו־30</a:t>
            </a:r>
            <a:r>
              <a:rPr lang="he-IL" kern="0" dirty="0">
                <a:solidFill>
                  <a:prstClr val="black"/>
                </a:solidFill>
              </a:rPr>
              <a:t>% הנותרים מגיעים מן המזון.</a:t>
            </a:r>
          </a:p>
          <a:p>
            <a:pPr fontAlgn="auto">
              <a:spcBef>
                <a:spcPts val="0"/>
              </a:spcBef>
              <a:spcAft>
                <a:spcPts val="0"/>
              </a:spcAft>
              <a:defRPr/>
            </a:pPr>
            <a:r>
              <a:rPr lang="he-IL" kern="0" dirty="0">
                <a:solidFill>
                  <a:prstClr val="black"/>
                </a:solidFill>
              </a:rPr>
              <a:t>ואולם, </a:t>
            </a:r>
            <a:r>
              <a:rPr lang="he-IL" kern="0" dirty="0">
                <a:solidFill>
                  <a:schemeClr val="accent3"/>
                </a:solidFill>
              </a:rPr>
              <a:t>הימצאות רמה גבוהה של כולסטרול בדם מעלה את הסיכון לטרשת עורקים</a:t>
            </a:r>
            <a:r>
              <a:rPr lang="he-IL" kern="0" dirty="0">
                <a:solidFill>
                  <a:prstClr val="black"/>
                </a:solidFill>
              </a:rPr>
              <a:t>, ועל כן מומלץ </a:t>
            </a:r>
            <a:r>
              <a:rPr lang="he-IL" kern="0" dirty="0"/>
              <a:t>שלא </a:t>
            </a:r>
            <a:r>
              <a:rPr lang="he-IL" kern="0" dirty="0">
                <a:solidFill>
                  <a:prstClr val="black"/>
                </a:solidFill>
              </a:rPr>
              <a:t>להרבות באכילת מזונות עתירי כולסטרול.</a:t>
            </a:r>
          </a:p>
          <a:p>
            <a:pPr fontAlgn="auto">
              <a:spcBef>
                <a:spcPts val="0"/>
              </a:spcBef>
              <a:spcAft>
                <a:spcPts val="0"/>
              </a:spcAft>
              <a:defRPr/>
            </a:pPr>
            <a:endParaRPr lang="he-IL" kern="0" dirty="0"/>
          </a:p>
          <a:p>
            <a:pPr fontAlgn="auto">
              <a:spcBef>
                <a:spcPts val="0"/>
              </a:spcBef>
              <a:spcAft>
                <a:spcPts val="0"/>
              </a:spcAft>
              <a:defRPr/>
            </a:pPr>
            <a:r>
              <a:rPr lang="he-IL" u="sng" kern="0" dirty="0"/>
              <a:t>הכולסטרול מועבר בדם בתצמידי </a:t>
            </a:r>
            <a:r>
              <a:rPr lang="he-IL" u="sng" kern="0" dirty="0">
                <a:solidFill>
                  <a:prstClr val="black"/>
                </a:solidFill>
              </a:rPr>
              <a:t>שומן וחלבון. קיימים שני תצמידים כאלו</a:t>
            </a:r>
            <a:r>
              <a:rPr lang="he-IL" kern="0" dirty="0">
                <a:solidFill>
                  <a:prstClr val="black"/>
                </a:solidFill>
              </a:rPr>
              <a:t>:</a:t>
            </a:r>
          </a:p>
          <a:p>
            <a:pPr fontAlgn="auto">
              <a:spcBef>
                <a:spcPts val="0"/>
              </a:spcBef>
              <a:spcAft>
                <a:spcPts val="0"/>
              </a:spcAft>
              <a:defRPr/>
            </a:pPr>
            <a:r>
              <a:rPr lang="en-US" kern="0" dirty="0">
                <a:solidFill>
                  <a:schemeClr val="accent3"/>
                </a:solidFill>
              </a:rPr>
              <a:t>HDL</a:t>
            </a:r>
            <a:r>
              <a:rPr lang="he-IL" kern="0" dirty="0">
                <a:solidFill>
                  <a:schemeClr val="accent3"/>
                </a:solidFill>
              </a:rPr>
              <a:t> הנקרא ה"כולסטרול הטוב". </a:t>
            </a:r>
            <a:r>
              <a:rPr lang="he-IL" kern="0" dirty="0">
                <a:solidFill>
                  <a:prstClr val="black"/>
                </a:solidFill>
              </a:rPr>
              <a:t>הכולסטרול הטוב משמש מעין שואב אבק ביולוגי. הוא סופג את הכולסטרול העודף מכלי הדם ומעביר אותו לכבד.</a:t>
            </a:r>
          </a:p>
          <a:p>
            <a:pPr fontAlgn="auto">
              <a:spcBef>
                <a:spcPts val="0"/>
              </a:spcBef>
              <a:spcAft>
                <a:spcPts val="0"/>
              </a:spcAft>
              <a:defRPr/>
            </a:pPr>
            <a:r>
              <a:rPr lang="en-US" kern="0" dirty="0">
                <a:solidFill>
                  <a:schemeClr val="accent3"/>
                </a:solidFill>
              </a:rPr>
              <a:t>LDL</a:t>
            </a:r>
            <a:r>
              <a:rPr lang="he-IL" kern="0" dirty="0">
                <a:solidFill>
                  <a:schemeClr val="accent3"/>
                </a:solidFill>
              </a:rPr>
              <a:t> הנקרא ה"כולסטרול הרע" </a:t>
            </a:r>
            <a:r>
              <a:rPr lang="he-IL" kern="0" dirty="0">
                <a:solidFill>
                  <a:prstClr val="black"/>
                </a:solidFill>
              </a:rPr>
              <a:t>. לכולסטרול הרע יש </a:t>
            </a:r>
            <a:r>
              <a:rPr lang="he-IL" kern="0" dirty="0"/>
              <a:t>נטייה</a:t>
            </a:r>
            <a:r>
              <a:rPr lang="he-IL" kern="0" dirty="0">
                <a:solidFill>
                  <a:prstClr val="black"/>
                </a:solidFill>
              </a:rPr>
              <a:t> להצטבר בכלי הדם וליצור טרשת.</a:t>
            </a:r>
          </a:p>
          <a:p>
            <a:pPr fontAlgn="auto">
              <a:spcBef>
                <a:spcPts val="0"/>
              </a:spcBef>
              <a:spcAft>
                <a:spcPts val="0"/>
              </a:spcAft>
              <a:defRPr/>
            </a:pPr>
            <a:r>
              <a:rPr lang="he-IL" kern="0" dirty="0">
                <a:solidFill>
                  <a:prstClr val="black"/>
                </a:solidFill>
              </a:rPr>
              <a:t>שימו לב לרמת ה־</a:t>
            </a:r>
            <a:r>
              <a:rPr lang="en-US" kern="0" dirty="0">
                <a:solidFill>
                  <a:prstClr val="black"/>
                </a:solidFill>
              </a:rPr>
              <a:t>HDL</a:t>
            </a:r>
            <a:r>
              <a:rPr lang="he-IL" kern="0" dirty="0">
                <a:solidFill>
                  <a:prstClr val="black"/>
                </a:solidFill>
              </a:rPr>
              <a:t> וה־</a:t>
            </a:r>
            <a:r>
              <a:rPr lang="en-US" kern="0" dirty="0">
                <a:solidFill>
                  <a:prstClr val="black"/>
                </a:solidFill>
              </a:rPr>
              <a:t>LDL</a:t>
            </a:r>
            <a:r>
              <a:rPr lang="he-IL" kern="0" dirty="0">
                <a:solidFill>
                  <a:prstClr val="black"/>
                </a:solidFill>
              </a:rPr>
              <a:t> בבדיקות הדם שלכם!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grpSp>
        <p:nvGrpSpPr>
          <p:cNvPr id="71686" name="קבוצה 1"/>
          <p:cNvGrpSpPr>
            <a:grpSpLocks/>
          </p:cNvGrpSpPr>
          <p:nvPr/>
        </p:nvGrpSpPr>
        <p:grpSpPr bwMode="auto">
          <a:xfrm>
            <a:off x="533400" y="3981450"/>
            <a:ext cx="7567613" cy="2681288"/>
            <a:chOff x="352553" y="3789040"/>
            <a:chExt cx="7568330" cy="2680568"/>
          </a:xfrm>
        </p:grpSpPr>
        <p:pic>
          <p:nvPicPr>
            <p:cNvPr id="7169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789040"/>
              <a:ext cx="1548683" cy="268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2"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299" y="4042980"/>
              <a:ext cx="14382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a:xfrm>
              <a:off x="352553" y="5096789"/>
              <a:ext cx="1806746" cy="83004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solidFill>
                    <a:prstClr val="black"/>
                  </a:solidFill>
                </a:rPr>
                <a:t>חתך אורך בעורק </a:t>
              </a:r>
            </a:p>
            <a:p>
              <a:pPr eaLnBrk="1" hangingPunct="1">
                <a:defRPr/>
              </a:pPr>
              <a:r>
                <a:rPr lang="he-IL" sz="1600" dirty="0" smtClean="0">
                  <a:solidFill>
                    <a:prstClr val="black"/>
                  </a:solidFill>
                </a:rPr>
                <a:t>שנחסם לחלוטין </a:t>
              </a:r>
            </a:p>
            <a:p>
              <a:pPr eaLnBrk="1" hangingPunct="1">
                <a:defRPr/>
              </a:pPr>
              <a:r>
                <a:rPr lang="he-IL" sz="1600" dirty="0" smtClean="0">
                  <a:solidFill>
                    <a:prstClr val="black"/>
                  </a:solidFill>
                </a:rPr>
                <a:t>במשקעים </a:t>
              </a:r>
              <a:r>
                <a:rPr lang="he-IL" sz="1600" noProof="1" smtClean="0">
                  <a:solidFill>
                    <a:prstClr val="black"/>
                  </a:solidFill>
                </a:rPr>
                <a:t>טרשתיים</a:t>
              </a:r>
              <a:r>
                <a:rPr lang="he-IL" sz="1600" dirty="0" smtClean="0">
                  <a:solidFill>
                    <a:prstClr val="black"/>
                  </a:solidFill>
                </a:rPr>
                <a:t> </a:t>
              </a:r>
            </a:p>
          </p:txBody>
        </p:sp>
        <p:sp>
          <p:nvSpPr>
            <p:cNvPr id="38" name="TextBox 37"/>
            <p:cNvSpPr txBox="1"/>
            <p:nvPr/>
          </p:nvSpPr>
          <p:spPr>
            <a:xfrm>
              <a:off x="4158152" y="5218994"/>
              <a:ext cx="2214772" cy="58563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solidFill>
                    <a:prstClr val="black"/>
                  </a:solidFill>
                </a:rPr>
                <a:t>עורקים שיש בהם טרשת</a:t>
              </a:r>
            </a:p>
            <a:p>
              <a:pPr eaLnBrk="1" hangingPunct="1">
                <a:defRPr/>
              </a:pPr>
              <a:r>
                <a:rPr lang="he-IL" sz="1600" dirty="0" smtClean="0">
                  <a:solidFill>
                    <a:prstClr val="black"/>
                  </a:solidFill>
                </a:rPr>
                <a:t> בשלבי התפתחות שונים</a:t>
              </a:r>
            </a:p>
          </p:txBody>
        </p:sp>
        <p:sp>
          <p:nvSpPr>
            <p:cNvPr id="39" name="TextBox 38"/>
            <p:cNvSpPr txBox="1"/>
            <p:nvPr/>
          </p:nvSpPr>
          <p:spPr>
            <a:xfrm>
              <a:off x="4067655" y="4004882"/>
              <a:ext cx="3624606" cy="33804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he-IL" sz="1600" dirty="0" smtClean="0">
                  <a:solidFill>
                    <a:prstClr val="black"/>
                  </a:solidFill>
                </a:rPr>
                <a:t>עורק תקין</a:t>
              </a:r>
            </a:p>
          </p:txBody>
        </p:sp>
      </p:grpSp>
      <p:sp>
        <p:nvSpPr>
          <p:cNvPr id="41" name="TextBox 40"/>
          <p:cNvSpPr txBox="1"/>
          <p:nvPr/>
        </p:nvSpPr>
        <p:spPr>
          <a:xfrm>
            <a:off x="503238" y="3852863"/>
            <a:ext cx="6551612" cy="33813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he-IL" sz="1600" u="sng" dirty="0" smtClean="0">
                <a:solidFill>
                  <a:prstClr val="black"/>
                </a:solidFill>
              </a:rPr>
              <a:t>טרשת היא מחלה שנגרמת מהצטברות כולסטרול ושומנים בעורקים</a:t>
            </a:r>
            <a:endParaRPr lang="he-IL" sz="1600" dirty="0" smtClean="0">
              <a:solidFill>
                <a:prstClr val="black"/>
              </a:solidFill>
            </a:endParaRPr>
          </a:p>
        </p:txBody>
      </p:sp>
      <p:sp>
        <p:nvSpPr>
          <p:cNvPr id="14"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A2981B3-3BB8-4956-A65E-57781381DAEB}" type="slidenum">
              <a:rPr lang="he-IL" sz="1200" smtClean="0">
                <a:solidFill>
                  <a:schemeClr val="bg1">
                    <a:lumMod val="65000"/>
                  </a:schemeClr>
                </a:solidFill>
              </a:rPr>
              <a:pPr fontAlgn="base">
                <a:spcBef>
                  <a:spcPct val="0"/>
                </a:spcBef>
                <a:spcAft>
                  <a:spcPct val="0"/>
                </a:spcAft>
                <a:defRPr/>
              </a:pPr>
              <a:t>29</a:t>
            </a:fld>
            <a:endParaRPr lang="he-IL" sz="1200" dirty="0" smtClean="0">
              <a:solidFill>
                <a:schemeClr val="bg1">
                  <a:lumMod val="65000"/>
                </a:schemeClr>
              </a:solidFill>
            </a:endParaRPr>
          </a:p>
        </p:txBody>
      </p:sp>
      <p:sp>
        <p:nvSpPr>
          <p:cNvPr id="71689" name="מלבן 1"/>
          <p:cNvSpPr>
            <a:spLocks noChangeArrowheads="1"/>
          </p:cNvSpPr>
          <p:nvPr/>
        </p:nvSpPr>
        <p:spPr bwMode="auto">
          <a:xfrm>
            <a:off x="6059488" y="6589713"/>
            <a:ext cx="1676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00000"/>
                </a:solidFill>
              </a:rPr>
              <a:t>© istockphoto.com/jack0m</a:t>
            </a:r>
            <a:endParaRPr lang="he-IL" sz="1000">
              <a:solidFill>
                <a:srgbClr val="000000"/>
              </a:solidFill>
            </a:endParaRPr>
          </a:p>
        </p:txBody>
      </p:sp>
      <p:sp>
        <p:nvSpPr>
          <p:cNvPr id="71690" name="מלבן 1"/>
          <p:cNvSpPr>
            <a:spLocks noChangeArrowheads="1"/>
          </p:cNvSpPr>
          <p:nvPr/>
        </p:nvSpPr>
        <p:spPr bwMode="auto">
          <a:xfrm>
            <a:off x="2138363" y="6607175"/>
            <a:ext cx="18399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00000"/>
                </a:solidFill>
              </a:rPr>
              <a:t>CDC/ Dr. Edwin P. Ewing, Jr.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773238"/>
            <a:ext cx="38227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54025" y="500063"/>
            <a:ext cx="8389938" cy="617537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u="sng" kern="0" dirty="0">
                <a:solidFill>
                  <a:prstClr val="black"/>
                </a:solidFill>
              </a:rPr>
              <a:t>מולקולות החלבונים הן שרשראות ארוכות, המורכבות מחוליות של </a:t>
            </a:r>
            <a:r>
              <a:rPr lang="he-IL" u="sng" kern="0" dirty="0">
                <a:solidFill>
                  <a:schemeClr val="accent3"/>
                </a:solidFill>
              </a:rPr>
              <a:t>חומצות אמיניות</a:t>
            </a:r>
            <a:r>
              <a:rPr lang="he-IL" kern="0" dirty="0">
                <a:solidFill>
                  <a:prstClr val="black"/>
                </a:solidFill>
              </a:rPr>
              <a:t>. </a:t>
            </a:r>
          </a:p>
          <a:p>
            <a:pPr fontAlgn="auto">
              <a:spcBef>
                <a:spcPts val="0"/>
              </a:spcBef>
              <a:spcAft>
                <a:spcPts val="0"/>
              </a:spcAft>
              <a:defRPr/>
            </a:pPr>
            <a:r>
              <a:rPr lang="he-IL" kern="0" dirty="0">
                <a:solidFill>
                  <a:prstClr val="black"/>
                </a:solidFill>
              </a:rPr>
              <a:t>כל החלבונים בתאים מורכבים מצירופים של 20 סוגי חומצות אמיניות בלבד!</a:t>
            </a:r>
          </a:p>
          <a:p>
            <a:pPr algn="just" fontAlgn="auto">
              <a:spcBef>
                <a:spcPts val="0"/>
              </a:spcBef>
              <a:spcAft>
                <a:spcPts val="0"/>
              </a:spcAft>
              <a:defRPr/>
            </a:pPr>
            <a:r>
              <a:rPr lang="he-IL" u="sng" kern="0" dirty="0">
                <a:solidFill>
                  <a:prstClr val="black"/>
                </a:solidFill>
              </a:rPr>
              <a:t>החלבונים נבדלים אלו מאלו בסוגי החומצות האמיניות המרכיבים אותם, במספר החומצות האמיניות הבונות את השרשרת ובסדר שלהם לאורך השרשרת</a:t>
            </a:r>
            <a:r>
              <a:rPr lang="he-IL" kern="0" dirty="0">
                <a:solidFill>
                  <a:prstClr val="black"/>
                </a:solidFill>
              </a:rPr>
              <a:t>. </a:t>
            </a: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r>
              <a:rPr lang="he-IL" u="sng" dirty="0">
                <a:solidFill>
                  <a:prstClr val="black"/>
                </a:solidFill>
              </a:rPr>
              <a:t>לכל חלבון </a:t>
            </a:r>
            <a:r>
              <a:rPr lang="he-IL" u="sng" dirty="0">
                <a:solidFill>
                  <a:schemeClr val="accent3"/>
                </a:solidFill>
              </a:rPr>
              <a:t>מבנה מרחבי </a:t>
            </a:r>
            <a:r>
              <a:rPr lang="he-IL" u="sng" dirty="0">
                <a:solidFill>
                  <a:prstClr val="black"/>
                </a:solidFill>
              </a:rPr>
              <a:t>אופייני וייחודי לו</a:t>
            </a:r>
            <a:r>
              <a:rPr lang="he-IL" dirty="0">
                <a:solidFill>
                  <a:prstClr val="black"/>
                </a:solidFill>
              </a:rPr>
              <a:t>, שנוצר בשל כוחות משיכה ודחייה בין חלקים שונים במולקולה. למבנה המרחבי יש חשיבות מכרעת בפעילות החלבון. שינויים במבנה המרחבי עקב מוטציות ב־</a:t>
            </a:r>
            <a:r>
              <a:rPr lang="en-US" dirty="0">
                <a:solidFill>
                  <a:prstClr val="black"/>
                </a:solidFill>
              </a:rPr>
              <a:t>DNA</a:t>
            </a:r>
            <a:r>
              <a:rPr lang="he-IL" dirty="0">
                <a:solidFill>
                  <a:prstClr val="black"/>
                </a:solidFill>
              </a:rPr>
              <a:t> או עקב גורמים סביבתיים (תופעה הנקראת </a:t>
            </a:r>
            <a:r>
              <a:rPr lang="he-IL" noProof="1">
                <a:solidFill>
                  <a:schemeClr val="accent3"/>
                </a:solidFill>
              </a:rPr>
              <a:t>דנטורציה</a:t>
            </a:r>
            <a:r>
              <a:rPr lang="he-IL" noProof="1">
                <a:solidFill>
                  <a:prstClr val="black"/>
                </a:solidFill>
              </a:rPr>
              <a:t>) </a:t>
            </a:r>
            <a:r>
              <a:rPr lang="he-IL" dirty="0">
                <a:solidFill>
                  <a:prstClr val="black"/>
                </a:solidFill>
              </a:rPr>
              <a:t>עלולים לגרום לליקויים חמורים בפעילות החלבון.</a:t>
            </a:r>
          </a:p>
          <a:p>
            <a:pPr algn="just" fontAlgn="auto">
              <a:spcBef>
                <a:spcPts val="0"/>
              </a:spcBef>
              <a:spcAft>
                <a:spcPts val="0"/>
              </a:spcAft>
              <a:defRPr/>
            </a:pPr>
            <a:endParaRPr lang="he-IL" kern="0" dirty="0">
              <a:solidFill>
                <a:prstClr val="black"/>
              </a:solidFill>
              <a:latin typeface="Arial" charset="0"/>
              <a:cs typeface="Arial" charset="0"/>
            </a:endParaRPr>
          </a:p>
          <a:p>
            <a:pPr algn="just" fontAlgn="auto">
              <a:spcBef>
                <a:spcPts val="0"/>
              </a:spcBef>
              <a:spcAft>
                <a:spcPts val="0"/>
              </a:spcAft>
              <a:defRPr/>
            </a:pPr>
            <a:endParaRPr lang="he-IL" kern="0" dirty="0">
              <a:solidFill>
                <a:prstClr val="black"/>
              </a:solidFill>
              <a:latin typeface="Arial" charset="0"/>
              <a:cs typeface="Arial" charset="0"/>
            </a:endParaRPr>
          </a:p>
          <a:p>
            <a:pPr algn="just" fontAlgn="auto">
              <a:spcBef>
                <a:spcPts val="0"/>
              </a:spcBef>
              <a:spcAft>
                <a:spcPts val="0"/>
              </a:spcAft>
              <a:defRPr/>
            </a:pPr>
            <a:r>
              <a:rPr lang="he-IL" kern="0" dirty="0">
                <a:solidFill>
                  <a:prstClr val="black"/>
                </a:solidFill>
                <a:latin typeface="Arial" charset="0"/>
                <a:cs typeface="Arial" charset="0"/>
              </a:rPr>
              <a:t>רצף החומצות האמיניות המכתיבות את החלבון נקבע על פי רצף הבסיסים ב־</a:t>
            </a:r>
            <a:r>
              <a:rPr lang="en-US" kern="0" dirty="0">
                <a:solidFill>
                  <a:prstClr val="black"/>
                </a:solidFill>
                <a:latin typeface="Arial" charset="0"/>
                <a:cs typeface="Arial" charset="0"/>
              </a:rPr>
              <a:t>DNA</a:t>
            </a:r>
            <a:r>
              <a:rPr lang="he-IL" kern="0" dirty="0">
                <a:solidFill>
                  <a:prstClr val="black"/>
                </a:solidFill>
                <a:latin typeface="Arial" charset="0"/>
                <a:cs typeface="Arial" charset="0"/>
              </a:rPr>
              <a:t>, בגן הכולל את המידע ליצירת החלבון. </a:t>
            </a:r>
            <a:r>
              <a:rPr lang="he-IL" u="sng" kern="0" dirty="0">
                <a:solidFill>
                  <a:prstClr val="black"/>
                </a:solidFill>
                <a:latin typeface="Arial" charset="0"/>
                <a:cs typeface="Arial" charset="0"/>
              </a:rPr>
              <a:t>החלבונים נוצרים בתאים </a:t>
            </a:r>
            <a:r>
              <a:rPr lang="he-IL" u="sng" kern="0" noProof="1">
                <a:solidFill>
                  <a:prstClr val="black"/>
                </a:solidFill>
                <a:latin typeface="Arial" charset="0"/>
                <a:cs typeface="Arial" charset="0"/>
              </a:rPr>
              <a:t>בתהליכי </a:t>
            </a:r>
            <a:r>
              <a:rPr lang="he-IL" u="sng" kern="0" noProof="1">
                <a:solidFill>
                  <a:schemeClr val="accent3"/>
                </a:solidFill>
                <a:latin typeface="Arial" charset="0"/>
                <a:cs typeface="Arial" charset="0"/>
              </a:rPr>
              <a:t>תעתוק </a:t>
            </a:r>
            <a:r>
              <a:rPr lang="he-IL" u="sng" kern="0" dirty="0">
                <a:solidFill>
                  <a:schemeClr val="accent3"/>
                </a:solidFill>
                <a:latin typeface="Arial" charset="0"/>
                <a:cs typeface="Arial" charset="0"/>
              </a:rPr>
              <a:t>ותרגום</a:t>
            </a:r>
            <a:r>
              <a:rPr lang="he-IL" kern="0" dirty="0">
                <a:solidFill>
                  <a:prstClr val="black"/>
                </a:solidFill>
                <a:latin typeface="Arial" charset="0"/>
                <a:cs typeface="Arial" charset="0"/>
              </a:rPr>
              <a:t>. </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מבנה החלבונים</a:t>
            </a:r>
            <a:endParaRPr lang="he-IL" sz="1800" dirty="0" smtClean="0"/>
          </a:p>
        </p:txBody>
      </p:sp>
      <p:sp>
        <p:nvSpPr>
          <p:cNvPr id="7" name="TextBox 6"/>
          <p:cNvSpPr txBox="1"/>
          <p:nvPr/>
        </p:nvSpPr>
        <p:spPr>
          <a:xfrm>
            <a:off x="6175375" y="3052763"/>
            <a:ext cx="1806575" cy="5191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dirty="0">
                <a:solidFill>
                  <a:prstClr val="black"/>
                </a:solidFill>
                <a:latin typeface="Arial"/>
                <a:cs typeface="Arial"/>
              </a:rPr>
              <a:t>חומצה אמינית</a:t>
            </a:r>
          </a:p>
        </p:txBody>
      </p:sp>
      <p:cxnSp>
        <p:nvCxnSpPr>
          <p:cNvPr id="3" name="מחבר חץ ישר 2"/>
          <p:cNvCxnSpPr/>
          <p:nvPr/>
        </p:nvCxnSpPr>
        <p:spPr>
          <a:xfrm flipH="1">
            <a:off x="5813425" y="3284538"/>
            <a:ext cx="78581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90A5DFB-F20C-417A-B86B-FEC4A54ECB12}" type="slidenum">
              <a:rPr lang="he-IL" sz="1200" smtClean="0">
                <a:solidFill>
                  <a:schemeClr val="bg1">
                    <a:lumMod val="65000"/>
                  </a:schemeClr>
                </a:solidFill>
              </a:rPr>
              <a:pPr fontAlgn="base">
                <a:spcBef>
                  <a:spcPct val="0"/>
                </a:spcBef>
                <a:spcAft>
                  <a:spcPct val="0"/>
                </a:spcAft>
                <a:defRPr/>
              </a:pPr>
              <a:t>3</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0" y="500063"/>
            <a:ext cx="8469313" cy="50784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7: </a:t>
            </a:r>
          </a:p>
          <a:p>
            <a:pPr fontAlgn="auto">
              <a:spcBef>
                <a:spcPts val="0"/>
              </a:spcBef>
              <a:spcAft>
                <a:spcPts val="0"/>
              </a:spcAft>
              <a:defRPr/>
            </a:pPr>
            <a:r>
              <a:rPr lang="he-IL" dirty="0">
                <a:solidFill>
                  <a:srgbClr val="1D4C72"/>
                </a:solidFill>
                <a:latin typeface="Arial"/>
                <a:cs typeface="Arial"/>
              </a:rPr>
              <a:t>קרומי תאי הצמחים ובעלי החיים שאנו אוכלים מורכבים משתי שכבות של פוספוליפידים. מולקולות הפוספוליפידים מורכבות מראש זרחה ומזנבות חומצות שומן. </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האם </a:t>
            </a:r>
            <a:r>
              <a:rPr lang="he-IL" dirty="0">
                <a:solidFill>
                  <a:srgbClr val="1F497D"/>
                </a:solidFill>
                <a:latin typeface="Arial"/>
                <a:cs typeface="Arial"/>
              </a:rPr>
              <a:t>ייתכן</a:t>
            </a:r>
            <a:r>
              <a:rPr lang="he-IL" dirty="0">
                <a:solidFill>
                  <a:srgbClr val="5F0060">
                    <a:lumMod val="50000"/>
                    <a:lumOff val="50000"/>
                  </a:srgbClr>
                </a:solidFill>
                <a:latin typeface="Arial"/>
                <a:cs typeface="Arial"/>
              </a:rPr>
              <a:t> </a:t>
            </a:r>
            <a:r>
              <a:rPr lang="he-IL" dirty="0">
                <a:solidFill>
                  <a:srgbClr val="1D4C72"/>
                </a:solidFill>
                <a:latin typeface="Arial"/>
                <a:cs typeface="Arial"/>
              </a:rPr>
              <a:t>שחומצות השומן, שהיו חלק מן הפוספוליפידים הבונים את תאי הצמחים </a:t>
            </a:r>
          </a:p>
          <a:p>
            <a:pPr fontAlgn="auto">
              <a:spcBef>
                <a:spcPts val="0"/>
              </a:spcBef>
              <a:spcAft>
                <a:spcPts val="0"/>
              </a:spcAft>
              <a:defRPr/>
            </a:pPr>
            <a:r>
              <a:rPr lang="he-IL" dirty="0">
                <a:solidFill>
                  <a:srgbClr val="1D4C72"/>
                </a:solidFill>
                <a:latin typeface="Arial"/>
                <a:cs typeface="Arial"/>
              </a:rPr>
              <a:t>ובעלי החיים שאכלנו, יימצאו לאחר זמן מה :</a:t>
            </a:r>
          </a:p>
          <a:p>
            <a:pPr fontAlgn="auto">
              <a:spcBef>
                <a:spcPts val="0"/>
              </a:spcBef>
              <a:spcAft>
                <a:spcPts val="0"/>
              </a:spcAft>
              <a:defRPr/>
            </a:pPr>
            <a:r>
              <a:rPr lang="he-IL" dirty="0">
                <a:solidFill>
                  <a:srgbClr val="1D4C72"/>
                </a:solidFill>
                <a:latin typeface="Arial"/>
                <a:cs typeface="Arial"/>
              </a:rPr>
              <a:t>א. בקרומי התאים ברקמות שונות בגוף?</a:t>
            </a:r>
          </a:p>
          <a:p>
            <a:pPr fontAlgn="auto">
              <a:spcBef>
                <a:spcPts val="0"/>
              </a:spcBef>
              <a:spcAft>
                <a:spcPts val="0"/>
              </a:spcAft>
              <a:defRPr/>
            </a:pPr>
            <a:r>
              <a:rPr lang="he-IL" dirty="0">
                <a:solidFill>
                  <a:srgbClr val="1D4C72"/>
                </a:solidFill>
                <a:latin typeface="Arial"/>
                <a:cs typeface="Arial"/>
              </a:rPr>
              <a:t>ב. בקרום הגרעין בתאים ברקמות שונות בגוף?</a:t>
            </a:r>
          </a:p>
          <a:p>
            <a:pPr fontAlgn="auto">
              <a:spcBef>
                <a:spcPts val="0"/>
              </a:spcBef>
              <a:spcAft>
                <a:spcPts val="0"/>
              </a:spcAft>
              <a:defRPr/>
            </a:pPr>
            <a:r>
              <a:rPr lang="he-IL" dirty="0">
                <a:solidFill>
                  <a:srgbClr val="1D4C72"/>
                </a:solidFill>
                <a:latin typeface="Arial"/>
                <a:cs typeface="Arial"/>
              </a:rPr>
              <a:t>ג. בתאי השומן?</a:t>
            </a: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7</a:t>
            </a:r>
            <a:endParaRPr lang="he-IL" sz="1800" dirty="0" smtClean="0"/>
          </a:p>
        </p:txBody>
      </p:sp>
      <p:grpSp>
        <p:nvGrpSpPr>
          <p:cNvPr id="72709" name="קבוצה 6"/>
          <p:cNvGrpSpPr>
            <a:grpSpLocks/>
          </p:cNvGrpSpPr>
          <p:nvPr/>
        </p:nvGrpSpPr>
        <p:grpSpPr bwMode="auto">
          <a:xfrm>
            <a:off x="4648548" y="1641474"/>
            <a:ext cx="3195979" cy="1796549"/>
            <a:chOff x="5112382" y="2576341"/>
            <a:chExt cx="3196578" cy="1796447"/>
          </a:xfrm>
        </p:grpSpPr>
        <p:grpSp>
          <p:nvGrpSpPr>
            <p:cNvPr id="72711" name="קבוצה 40"/>
            <p:cNvGrpSpPr>
              <a:grpSpLocks/>
            </p:cNvGrpSpPr>
            <p:nvPr/>
          </p:nvGrpSpPr>
          <p:grpSpPr bwMode="auto">
            <a:xfrm>
              <a:off x="6236938" y="2609340"/>
              <a:ext cx="611061" cy="1182809"/>
              <a:chOff x="7401372" y="2612948"/>
              <a:chExt cx="177405" cy="572052"/>
            </a:xfrm>
          </p:grpSpPr>
          <p:sp>
            <p:nvSpPr>
              <p:cNvPr id="12" name="אליפסה 11"/>
              <p:cNvSpPr/>
              <p:nvPr/>
            </p:nvSpPr>
            <p:spPr>
              <a:xfrm>
                <a:off x="7401153" y="2613111"/>
                <a:ext cx="177475" cy="257190"/>
              </a:xfrm>
              <a:prstGeom prst="ellipse">
                <a:avLst/>
              </a:prstGeom>
              <a:solidFill>
                <a:srgbClr val="038EED"/>
              </a:solidFill>
              <a:ln>
                <a:solidFill>
                  <a:srgbClr val="038EE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3" name="מחבר ישר 125"/>
              <p:cNvCxnSpPr/>
              <p:nvPr/>
            </p:nvCxnSpPr>
            <p:spPr>
              <a:xfrm rot="16200000" flipV="1">
                <a:off x="7377070" y="3005180"/>
                <a:ext cx="327054" cy="32729"/>
              </a:xfrm>
              <a:prstGeom prst="curvedConnector3">
                <a:avLst>
                  <a:gd name="adj1" fmla="val 50000"/>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מחבר ישר 125"/>
              <p:cNvCxnSpPr/>
              <p:nvPr/>
            </p:nvCxnSpPr>
            <p:spPr>
              <a:xfrm rot="5400000" flipH="1" flipV="1">
                <a:off x="7280795" y="2997574"/>
                <a:ext cx="302487" cy="47941"/>
              </a:xfrm>
              <a:prstGeom prst="curvedConnector3">
                <a:avLst>
                  <a:gd name="adj1" fmla="val 50000"/>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bwMode="auto">
            <a:xfrm>
              <a:off x="5611992" y="2576341"/>
              <a:ext cx="2696968" cy="584167"/>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1600" dirty="0">
                  <a:solidFill>
                    <a:srgbClr val="1F497D"/>
                  </a:solidFill>
                  <a:latin typeface="Arial"/>
                  <a:cs typeface="Arial"/>
                </a:rPr>
                <a:t>"ראש" </a:t>
              </a:r>
              <a:r>
                <a:rPr lang="he-IL" sz="1600" dirty="0" smtClean="0">
                  <a:solidFill>
                    <a:srgbClr val="1F497D"/>
                  </a:solidFill>
                  <a:latin typeface="Arial"/>
                  <a:cs typeface="Arial"/>
                </a:rPr>
                <a:t>הידרופילי</a:t>
              </a:r>
            </a:p>
            <a:p>
              <a:pPr fontAlgn="auto">
                <a:spcBef>
                  <a:spcPts val="0"/>
                </a:spcBef>
                <a:spcAft>
                  <a:spcPts val="0"/>
                </a:spcAft>
                <a:defRPr/>
              </a:pPr>
              <a:r>
                <a:rPr lang="he-IL" sz="1600" dirty="0" smtClean="0">
                  <a:solidFill>
                    <a:srgbClr val="1F497D"/>
                  </a:solidFill>
                  <a:latin typeface="Arial"/>
                  <a:cs typeface="Arial"/>
                </a:rPr>
                <a:t>(זרחה = פוספט</a:t>
              </a:r>
              <a:r>
                <a:rPr lang="he-IL" sz="1600" dirty="0">
                  <a:solidFill>
                    <a:srgbClr val="1F497D"/>
                  </a:solidFill>
                  <a:latin typeface="Arial"/>
                  <a:cs typeface="Arial"/>
                </a:rPr>
                <a:t>)</a:t>
              </a:r>
            </a:p>
          </p:txBody>
        </p:sp>
        <p:sp>
          <p:nvSpPr>
            <p:cNvPr id="11" name="TextBox 10"/>
            <p:cNvSpPr txBox="1"/>
            <p:nvPr/>
          </p:nvSpPr>
          <p:spPr bwMode="auto">
            <a:xfrm>
              <a:off x="5112382" y="3788046"/>
              <a:ext cx="2516210" cy="584742"/>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fontAlgn="auto">
                <a:spcBef>
                  <a:spcPts val="0"/>
                </a:spcBef>
                <a:spcAft>
                  <a:spcPts val="0"/>
                </a:spcAft>
                <a:defRPr/>
              </a:pPr>
              <a:r>
                <a:rPr lang="he-IL" sz="1600" dirty="0">
                  <a:solidFill>
                    <a:srgbClr val="1F497D"/>
                  </a:solidFill>
                  <a:latin typeface="Arial"/>
                  <a:cs typeface="Arial"/>
                </a:rPr>
                <a:t>"זנבות" הידרופוביים </a:t>
              </a:r>
              <a:endParaRPr lang="he-IL" sz="1600" dirty="0" smtClean="0">
                <a:solidFill>
                  <a:srgbClr val="1F497D"/>
                </a:solidFill>
                <a:latin typeface="Arial"/>
                <a:cs typeface="Arial"/>
              </a:endParaRPr>
            </a:p>
            <a:p>
              <a:pPr algn="ctr" fontAlgn="auto">
                <a:spcBef>
                  <a:spcPts val="0"/>
                </a:spcBef>
                <a:spcAft>
                  <a:spcPts val="0"/>
                </a:spcAft>
                <a:defRPr/>
              </a:pPr>
              <a:r>
                <a:rPr lang="he-IL" sz="1600" dirty="0">
                  <a:solidFill>
                    <a:srgbClr val="1F497D"/>
                  </a:solidFill>
                  <a:latin typeface="Arial"/>
                  <a:cs typeface="Arial"/>
                </a:rPr>
                <a:t>(</a:t>
              </a:r>
              <a:r>
                <a:rPr lang="he-IL" sz="1600" dirty="0" smtClean="0">
                  <a:solidFill>
                    <a:srgbClr val="1F497D"/>
                  </a:solidFill>
                  <a:latin typeface="Arial"/>
                  <a:cs typeface="Arial"/>
                </a:rPr>
                <a:t>חומצות שומן)</a:t>
              </a:r>
              <a:endParaRPr lang="he-IL" sz="1600" dirty="0">
                <a:solidFill>
                  <a:srgbClr val="1F497D"/>
                </a:solidFill>
                <a:latin typeface="Arial"/>
                <a:cs typeface="Arial"/>
              </a:endParaRPr>
            </a:p>
          </p:txBody>
        </p:sp>
      </p:grpSp>
      <p:sp>
        <p:nvSpPr>
          <p:cNvPr id="15" name="Slide Number Placeholder 8"/>
          <p:cNvSpPr>
            <a:spLocks noGrp="1"/>
          </p:cNvSpPr>
          <p:nvPr>
            <p:ph type="sldNum" sz="quarter" idx="12"/>
          </p:nvPr>
        </p:nvSpPr>
        <p:spPr bwMode="auto">
          <a:xfrm>
            <a:off x="107950" y="6508750"/>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E4F9ED1-E7D3-494C-9A55-BE99981BD0B6}" type="slidenum">
              <a:rPr lang="he-IL" sz="1100" smtClean="0">
                <a:solidFill>
                  <a:prstClr val="white">
                    <a:lumMod val="75000"/>
                  </a:prstClr>
                </a:solidFill>
              </a:rPr>
              <a:pPr fontAlgn="base">
                <a:spcBef>
                  <a:spcPct val="0"/>
                </a:spcBef>
                <a:spcAft>
                  <a:spcPct val="0"/>
                </a:spcAft>
                <a:defRPr/>
              </a:pPr>
              <a:t>30</a:t>
            </a:fld>
            <a:endParaRPr lang="he-IL" sz="1100" dirty="0" smtClean="0">
              <a:solidFill>
                <a:prstClr val="white">
                  <a:lumMod val="75000"/>
                </a:prstClr>
              </a:solidFill>
            </a:endParaRPr>
          </a:p>
        </p:txBody>
      </p:sp>
      <p:sp>
        <p:nvSpPr>
          <p:cNvPr id="2" name="מלבן 1"/>
          <p:cNvSpPr/>
          <p:nvPr/>
        </p:nvSpPr>
        <p:spPr>
          <a:xfrm>
            <a:off x="5203665" y="3659188"/>
            <a:ext cx="1871025" cy="338554"/>
          </a:xfrm>
          <a:prstGeom prst="rect">
            <a:avLst/>
          </a:prstGeom>
        </p:spPr>
        <p:txBody>
          <a:bodyPr wrap="none">
            <a:spAutoFit/>
          </a:bodyPr>
          <a:lstStyle/>
          <a:p>
            <a:r>
              <a:rPr lang="he-IL" sz="1600" b="1" dirty="0" smtClean="0">
                <a:solidFill>
                  <a:srgbClr val="1D4C72"/>
                </a:solidFill>
                <a:latin typeface="Arial"/>
                <a:cs typeface="Arial"/>
              </a:rPr>
              <a:t>מולקולת </a:t>
            </a:r>
            <a:r>
              <a:rPr lang="he-IL" sz="1600" b="1" dirty="0" err="1" smtClean="0">
                <a:solidFill>
                  <a:srgbClr val="1D4C72"/>
                </a:solidFill>
                <a:latin typeface="Arial"/>
                <a:cs typeface="Arial"/>
              </a:rPr>
              <a:t>פוספוליפיד</a:t>
            </a:r>
            <a:endParaRPr lang="he-IL" sz="1600" b="1" dirty="0" smtClean="0">
              <a:solidFill>
                <a:srgbClr val="1D4C72"/>
              </a:solidFill>
              <a:latin typeface="Arial"/>
              <a:cs typeface="Arial"/>
            </a:endParaRPr>
          </a:p>
        </p:txBody>
      </p:sp>
      <p:sp>
        <p:nvSpPr>
          <p:cNvPr id="3" name="קשת מלאה 2"/>
          <p:cNvSpPr/>
          <p:nvPr/>
        </p:nvSpPr>
        <p:spPr>
          <a:xfrm flipV="1">
            <a:off x="5878261" y="2031688"/>
            <a:ext cx="430462" cy="239664"/>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6" name="TextBox 15"/>
          <p:cNvSpPr txBox="1"/>
          <p:nvPr/>
        </p:nvSpPr>
        <p:spPr bwMode="auto">
          <a:xfrm>
            <a:off x="4355976" y="2027335"/>
            <a:ext cx="2515738" cy="307777"/>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fontAlgn="auto">
              <a:spcBef>
                <a:spcPts val="0"/>
              </a:spcBef>
              <a:spcAft>
                <a:spcPts val="0"/>
              </a:spcAft>
              <a:defRPr/>
            </a:pPr>
            <a:r>
              <a:rPr lang="he-IL" sz="1400" dirty="0" smtClean="0">
                <a:solidFill>
                  <a:srgbClr val="1F497D"/>
                </a:solidFill>
                <a:latin typeface="Arial"/>
                <a:cs typeface="Arial"/>
              </a:rPr>
              <a:t>גליצרול</a:t>
            </a:r>
            <a:endParaRPr lang="he-IL" sz="1400" dirty="0">
              <a:solidFill>
                <a:srgbClr val="1F497D"/>
              </a:solidFill>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0" y="500063"/>
            <a:ext cx="8469313"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7: </a:t>
            </a: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5" name="Rectangle 12"/>
          <p:cNvSpPr/>
          <p:nvPr/>
        </p:nvSpPr>
        <p:spPr>
          <a:xfrm>
            <a:off x="241300" y="1125538"/>
            <a:ext cx="8196263" cy="17272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כן, הפוספוליפידים מתפרקים במערכת העיכול ליחדות המבנה שלהם: גליצרול, חומצות שומניות וזרחה. יחידות המבנה נספגות לדם ומגיעות </a:t>
            </a:r>
            <a:r>
              <a:rPr lang="he-IL" dirty="0">
                <a:solidFill>
                  <a:schemeClr val="tx1"/>
                </a:solidFill>
              </a:rPr>
              <a:t>לתאים. חומצות השומן יכולות להיות מנוצלות לבניית פוספוליפידים הנחוצים לבניית קרומי התאים וקרומי האברונים (וביניהם גם קרום הגרעין). עודפי חומצות שומניות משמשות לבניית שומן הנאגר בתאי השומן.</a:t>
            </a:r>
            <a:endParaRPr lang="he-IL" sz="1100" dirty="0">
              <a:solidFill>
                <a:schemeClr val="tx1"/>
              </a:solidFill>
            </a:endParaRPr>
          </a:p>
          <a:p>
            <a:pPr fontAlgn="auto">
              <a:spcBef>
                <a:spcPts val="0"/>
              </a:spcBef>
              <a:spcAft>
                <a:spcPts val="0"/>
              </a:spcAft>
              <a:defRPr/>
            </a:pPr>
            <a:endParaRPr lang="he-IL" sz="1100" dirty="0">
              <a:solidFill>
                <a:schemeClr val="tx1"/>
              </a:solidFill>
            </a:endParaRPr>
          </a:p>
          <a:p>
            <a:pPr fontAlgn="auto">
              <a:spcBef>
                <a:spcPts val="0"/>
              </a:spcBef>
              <a:spcAft>
                <a:spcPts val="0"/>
              </a:spcAft>
              <a:defRPr/>
            </a:pPr>
            <a:endParaRPr lang="he-IL" sz="1100" dirty="0">
              <a:solidFill>
                <a:schemeClr val="tx1"/>
              </a:solidFill>
            </a:endParaRPr>
          </a:p>
          <a:p>
            <a:pPr fontAlgn="auto">
              <a:spcBef>
                <a:spcPts val="0"/>
              </a:spcBef>
              <a:spcAft>
                <a:spcPts val="0"/>
              </a:spcAft>
              <a:defRPr/>
            </a:pPr>
            <a:endParaRPr lang="he-IL" sz="1100" dirty="0">
              <a:solidFill>
                <a:prstClr val="black"/>
              </a:solidFill>
            </a:endParaRPr>
          </a:p>
          <a:p>
            <a:pPr fontAlgn="auto">
              <a:spcBef>
                <a:spcPts val="0"/>
              </a:spcBef>
              <a:spcAft>
                <a:spcPts val="0"/>
              </a:spcAft>
              <a:defRPr/>
            </a:pPr>
            <a:endParaRPr lang="he-IL" sz="1100" dirty="0">
              <a:solidFill>
                <a:prstClr val="black"/>
              </a:solidFill>
            </a:endParaRPr>
          </a:p>
          <a:p>
            <a:pPr fontAlgn="auto">
              <a:spcBef>
                <a:spcPts val="0"/>
              </a:spcBef>
              <a:spcAft>
                <a:spcPts val="0"/>
              </a:spcAft>
              <a:defRPr/>
            </a:pPr>
            <a:endParaRPr lang="he-IL" sz="1100" dirty="0">
              <a:solidFill>
                <a:prstClr val="black"/>
              </a:solidFill>
            </a:endParaRPr>
          </a:p>
          <a:p>
            <a:pPr fontAlgn="auto">
              <a:spcBef>
                <a:spcPts val="0"/>
              </a:spcBef>
              <a:spcAft>
                <a:spcPts val="0"/>
              </a:spcAft>
              <a:defRPr/>
            </a:pPr>
            <a:endParaRPr lang="he-IL" sz="1100" dirty="0">
              <a:solidFill>
                <a:prstClr val="black"/>
              </a:solidFill>
            </a:endParaRPr>
          </a:p>
          <a:p>
            <a:pPr fontAlgn="auto">
              <a:spcBef>
                <a:spcPts val="0"/>
              </a:spcBef>
              <a:spcAft>
                <a:spcPts val="0"/>
              </a:spcAft>
              <a:defRPr/>
            </a:pPr>
            <a:endParaRPr lang="he-IL" sz="1100" dirty="0">
              <a:solidFill>
                <a:prstClr val="black"/>
              </a:solidFill>
            </a:endParaRPr>
          </a:p>
          <a:p>
            <a:pPr fontAlgn="auto">
              <a:spcBef>
                <a:spcPts val="0"/>
              </a:spcBef>
              <a:spcAft>
                <a:spcPts val="0"/>
              </a:spcAft>
              <a:defRPr/>
            </a:pPr>
            <a:endParaRPr lang="he-IL" sz="1100" dirty="0">
              <a:solidFill>
                <a:prstClr val="black"/>
              </a:solidFill>
            </a:endParaRPr>
          </a:p>
          <a:p>
            <a:pPr fontAlgn="auto">
              <a:spcBef>
                <a:spcPts val="0"/>
              </a:spcBef>
              <a:spcAft>
                <a:spcPts val="0"/>
              </a:spcAft>
              <a:defRPr/>
            </a:pPr>
            <a:endParaRPr lang="he-IL" sz="1100" dirty="0">
              <a:solidFill>
                <a:prstClr val="black"/>
              </a:solidFill>
            </a:endParaRPr>
          </a:p>
          <a:p>
            <a:pPr fontAlgn="auto">
              <a:spcBef>
                <a:spcPts val="0"/>
              </a:spcBef>
              <a:spcAft>
                <a:spcPts val="0"/>
              </a:spcAft>
              <a:defRPr/>
            </a:pPr>
            <a:endParaRPr lang="he-IL" sz="1100" dirty="0">
              <a:solidFill>
                <a:prstClr val="black"/>
              </a:solidFill>
            </a:endParaRPr>
          </a:p>
          <a:p>
            <a:pPr fontAlgn="auto">
              <a:spcBef>
                <a:spcPts val="0"/>
              </a:spcBef>
              <a:spcAft>
                <a:spcPts val="0"/>
              </a:spcAft>
              <a:defRPr/>
            </a:pPr>
            <a:endParaRPr lang="he-IL" sz="1100" dirty="0">
              <a:solidFill>
                <a:prstClr val="black"/>
              </a:solidFill>
            </a:endParaRPr>
          </a:p>
          <a:p>
            <a:pPr fontAlgn="auto">
              <a:spcBef>
                <a:spcPts val="0"/>
              </a:spcBef>
              <a:spcAft>
                <a:spcPts val="0"/>
              </a:spcAft>
              <a:defRPr/>
            </a:pPr>
            <a:endParaRPr lang="he-IL" sz="1100" dirty="0">
              <a:solidFill>
                <a:prstClr val="black"/>
              </a:solidFill>
            </a:endParaRPr>
          </a:p>
          <a:p>
            <a:pPr fontAlgn="auto">
              <a:spcBef>
                <a:spcPts val="0"/>
              </a:spcBef>
              <a:spcAft>
                <a:spcPts val="0"/>
              </a:spcAft>
              <a:defRPr/>
            </a:pPr>
            <a:r>
              <a:rPr lang="he-IL" sz="1100" dirty="0">
                <a:solidFill>
                  <a:prstClr val="black"/>
                </a:solidFill>
              </a:rPr>
              <a:t>.</a:t>
            </a:r>
          </a:p>
        </p:txBody>
      </p:sp>
      <p:sp>
        <p:nvSpPr>
          <p:cNvPr id="29" name="Slide Number Placeholder 8"/>
          <p:cNvSpPr>
            <a:spLocks noGrp="1"/>
          </p:cNvSpPr>
          <p:nvPr>
            <p:ph type="sldNum" sz="quarter" idx="12"/>
          </p:nvPr>
        </p:nvSpPr>
        <p:spPr bwMode="auto">
          <a:xfrm>
            <a:off x="107950" y="6508750"/>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1CB05C-2C9D-4293-9F54-141040A2C8E1}" type="slidenum">
              <a:rPr lang="he-IL" sz="1100" smtClean="0">
                <a:solidFill>
                  <a:prstClr val="white">
                    <a:lumMod val="75000"/>
                  </a:prstClr>
                </a:solidFill>
              </a:rPr>
              <a:pPr fontAlgn="base">
                <a:spcBef>
                  <a:spcPct val="0"/>
                </a:spcBef>
                <a:spcAft>
                  <a:spcPct val="0"/>
                </a:spcAft>
                <a:defRPr/>
              </a:pPr>
              <a:t>31</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סיכום: ליפידים</a:t>
            </a:r>
            <a:endParaRPr lang="he-IL" sz="1800" dirty="0" smtClean="0"/>
          </a:p>
        </p:txBody>
      </p:sp>
      <p:sp>
        <p:nvSpPr>
          <p:cNvPr id="20" name="Rectangle 13"/>
          <p:cNvSpPr/>
          <p:nvPr/>
        </p:nvSpPr>
        <p:spPr>
          <a:xfrm>
            <a:off x="357188" y="622300"/>
            <a:ext cx="8089900" cy="49672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77800" indent="-177800">
              <a:lnSpc>
                <a:spcPct val="150000"/>
              </a:lnSpc>
              <a:buFontTx/>
              <a:buBlip>
                <a:blip r:embed="rId3"/>
              </a:buBlip>
              <a:defRPr/>
            </a:pPr>
            <a:r>
              <a:rPr lang="he-IL" dirty="0">
                <a:solidFill>
                  <a:prstClr val="black"/>
                </a:solidFill>
              </a:rPr>
              <a:t>הליפידים אינם מסיסים במים. הליפידים העיקריים הם: טריגליצרידים, פוספוליפידים וסטרואידים (כולסטרול נמנה על קבוצה זו).</a:t>
            </a:r>
          </a:p>
          <a:p>
            <a:pPr>
              <a:lnSpc>
                <a:spcPct val="150000"/>
              </a:lnSpc>
              <a:buFontTx/>
              <a:buBlip>
                <a:blip r:embed="rId3"/>
              </a:buBlip>
              <a:defRPr/>
            </a:pPr>
            <a:r>
              <a:rPr lang="he-IL" dirty="0">
                <a:solidFill>
                  <a:prstClr val="black"/>
                </a:solidFill>
              </a:rPr>
              <a:t> הטריגליצרידים מורכבים מגליצרול ומשלוש חומצות שומניות.</a:t>
            </a:r>
          </a:p>
          <a:p>
            <a:pPr>
              <a:lnSpc>
                <a:spcPct val="150000"/>
              </a:lnSpc>
              <a:buFontTx/>
              <a:buBlip>
                <a:blip r:embed="rId3"/>
              </a:buBlip>
              <a:defRPr/>
            </a:pPr>
            <a:r>
              <a:rPr lang="he-IL" dirty="0">
                <a:solidFill>
                  <a:prstClr val="black"/>
                </a:solidFill>
              </a:rPr>
              <a:t> השומנים הם טריגליצרידים המכילים בעיקר חומצות שומן רוויות. הם מצויים בעיקר במזון </a:t>
            </a:r>
          </a:p>
          <a:p>
            <a:pPr>
              <a:lnSpc>
                <a:spcPct val="150000"/>
              </a:lnSpc>
              <a:defRPr/>
            </a:pPr>
            <a:r>
              <a:rPr lang="he-IL" dirty="0">
                <a:solidFill>
                  <a:prstClr val="black"/>
                </a:solidFill>
              </a:rPr>
              <a:t>  מן החי.</a:t>
            </a:r>
          </a:p>
          <a:p>
            <a:pPr>
              <a:lnSpc>
                <a:spcPct val="150000"/>
              </a:lnSpc>
              <a:buFontTx/>
              <a:buBlip>
                <a:blip r:embed="rId3"/>
              </a:buBlip>
              <a:defRPr/>
            </a:pPr>
            <a:r>
              <a:rPr lang="he-IL" dirty="0">
                <a:solidFill>
                  <a:prstClr val="black"/>
                </a:solidFill>
              </a:rPr>
              <a:t> השמנים הם טריגליצרידים המכילים בעיקר חומצות שומן בלתי רוויות. הם מצויים בעיקר </a:t>
            </a:r>
          </a:p>
          <a:p>
            <a:pPr>
              <a:lnSpc>
                <a:spcPct val="150000"/>
              </a:lnSpc>
              <a:defRPr/>
            </a:pPr>
            <a:r>
              <a:rPr lang="he-IL" dirty="0">
                <a:solidFill>
                  <a:prstClr val="black"/>
                </a:solidFill>
              </a:rPr>
              <a:t>   במזונות מן הצומח.</a:t>
            </a:r>
          </a:p>
          <a:p>
            <a:pPr>
              <a:lnSpc>
                <a:spcPct val="150000"/>
              </a:lnSpc>
              <a:buFontTx/>
              <a:buBlip>
                <a:blip r:embed="rId3"/>
              </a:buBlip>
              <a:defRPr/>
            </a:pPr>
            <a:r>
              <a:rPr lang="he-IL" dirty="0">
                <a:solidFill>
                  <a:prstClr val="black"/>
                </a:solidFill>
              </a:rPr>
              <a:t> הפוספוליפידים דרושים לבניית קרומי התאים וקרומי האברונים בתא.</a:t>
            </a:r>
          </a:p>
          <a:p>
            <a:pPr>
              <a:lnSpc>
                <a:spcPct val="150000"/>
              </a:lnSpc>
              <a:buFontTx/>
              <a:buBlip>
                <a:blip r:embed="rId3"/>
              </a:buBlip>
              <a:defRPr/>
            </a:pPr>
            <a:r>
              <a:rPr lang="he-IL" dirty="0">
                <a:solidFill>
                  <a:prstClr val="black"/>
                </a:solidFill>
              </a:rPr>
              <a:t> כולסטרול הוא מרכיב של קרומי התאים, כמו כן הוא משמש חומר מוצא לבניית הורמונים </a:t>
            </a:r>
          </a:p>
          <a:p>
            <a:pPr>
              <a:lnSpc>
                <a:spcPct val="150000"/>
              </a:lnSpc>
              <a:defRPr/>
            </a:pPr>
            <a:r>
              <a:rPr lang="he-IL" dirty="0">
                <a:solidFill>
                  <a:prstClr val="black"/>
                </a:solidFill>
              </a:rPr>
              <a:t>  שונים בגוף.</a:t>
            </a:r>
          </a:p>
          <a:p>
            <a:pPr>
              <a:lnSpc>
                <a:spcPct val="150000"/>
              </a:lnSpc>
              <a:buFontTx/>
              <a:buBlip>
                <a:blip r:embed="rId3"/>
              </a:buBlip>
              <a:defRPr/>
            </a:pPr>
            <a:r>
              <a:rPr lang="he-IL" dirty="0">
                <a:solidFill>
                  <a:prstClr val="black"/>
                </a:solidFill>
              </a:rPr>
              <a:t> לעודפי כולסטרול ושומנים, יש נטייה לשקוע בכלי הדם ולגרום לטרשת.</a:t>
            </a:r>
          </a:p>
          <a:p>
            <a:pPr>
              <a:lnSpc>
                <a:spcPct val="150000"/>
              </a:lnSpc>
              <a:buFontTx/>
              <a:buBlip>
                <a:blip r:embed="rId3"/>
              </a:buBlip>
              <a:defRPr/>
            </a:pPr>
            <a:endParaRPr lang="he-IL" dirty="0">
              <a:solidFill>
                <a:prstClr val="black"/>
              </a:solidFill>
            </a:endParaRPr>
          </a:p>
        </p:txBody>
      </p:sp>
      <p:sp>
        <p:nvSpPr>
          <p:cNvPr id="8" name="Slide Number Placeholder 8"/>
          <p:cNvSpPr>
            <a:spLocks noGrp="1"/>
          </p:cNvSpPr>
          <p:nvPr>
            <p:ph type="sldNum" sz="quarter" idx="12"/>
          </p:nvPr>
        </p:nvSpPr>
        <p:spPr bwMode="auto">
          <a:xfrm>
            <a:off x="428625" y="656431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0C8EC37-8ABE-4AFD-A692-AC2F0A8DDA02}" type="slidenum">
              <a:rPr lang="he-IL" sz="1200" smtClean="0">
                <a:solidFill>
                  <a:prstClr val="white">
                    <a:lumMod val="75000"/>
                  </a:prstClr>
                </a:solidFill>
              </a:rPr>
              <a:pPr fontAlgn="base">
                <a:spcBef>
                  <a:spcPct val="0"/>
                </a:spcBef>
                <a:spcAft>
                  <a:spcPct val="0"/>
                </a:spcAft>
                <a:defRPr/>
              </a:pPr>
              <a:t>32</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500"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871538" y="71438"/>
            <a:ext cx="7772400" cy="441325"/>
          </a:xfrm>
        </p:spPr>
        <p:txBody>
          <a:bodyPr/>
          <a:lstStyle/>
          <a:p>
            <a:pPr fontAlgn="auto">
              <a:defRPr/>
            </a:pPr>
            <a:r>
              <a:rPr lang="he-IL" sz="1800" b="1" dirty="0" smtClean="0">
                <a:solidFill>
                  <a:srgbClr val="FF6600"/>
                </a:solidFill>
                <a:ea typeface="+mn-ea"/>
              </a:rPr>
              <a:t>חומרי תשמורת </a:t>
            </a:r>
            <a:endParaRPr lang="he-IL" sz="1800" dirty="0" smtClean="0"/>
          </a:p>
        </p:txBody>
      </p:sp>
      <p:sp>
        <p:nvSpPr>
          <p:cNvPr id="9" name="TextBox 8"/>
          <p:cNvSpPr txBox="1"/>
          <p:nvPr/>
        </p:nvSpPr>
        <p:spPr>
          <a:xfrm>
            <a:off x="376238" y="698500"/>
            <a:ext cx="8391525" cy="562927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ביצורים רב־תאיים – צמחים ובעלי חיים – יש תאים, או אברים שלמים האוגרים בתוכם חומרים </a:t>
            </a:r>
            <a:r>
              <a:rPr lang="he-IL" kern="0" dirty="0"/>
              <a:t>ומשמשים מאגר </a:t>
            </a:r>
            <a:r>
              <a:rPr lang="he-IL" kern="0" dirty="0">
                <a:solidFill>
                  <a:prstClr val="black"/>
                </a:solidFill>
              </a:rPr>
              <a:t>מזון.</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חומר התשמורת העיקרי </a:t>
            </a:r>
            <a:r>
              <a:rPr lang="he-IL" kern="0" dirty="0">
                <a:solidFill>
                  <a:schemeClr val="accent3"/>
                </a:solidFill>
              </a:rPr>
              <a:t>בצמחים</a:t>
            </a:r>
            <a:r>
              <a:rPr lang="he-IL" kern="0" dirty="0">
                <a:solidFill>
                  <a:prstClr val="black"/>
                </a:solidFill>
              </a:rPr>
              <a:t> הוא </a:t>
            </a:r>
            <a:r>
              <a:rPr lang="he-IL" kern="0" dirty="0">
                <a:solidFill>
                  <a:schemeClr val="accent3"/>
                </a:solidFill>
              </a:rPr>
              <a:t>עמילן </a:t>
            </a:r>
            <a:r>
              <a:rPr lang="he-IL" kern="0" dirty="0">
                <a:solidFill>
                  <a:prstClr val="black"/>
                </a:solidFill>
              </a:rPr>
              <a:t>(דוגמאות: בזרעי חיטה, באורז, בתפוחי אדמה).</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חומרי התשמורת </a:t>
            </a:r>
            <a:r>
              <a:rPr lang="he-IL" kern="0" dirty="0">
                <a:solidFill>
                  <a:schemeClr val="accent3"/>
                </a:solidFill>
              </a:rPr>
              <a:t>בבעלי חיים </a:t>
            </a:r>
            <a:r>
              <a:rPr lang="he-IL" kern="0" dirty="0">
                <a:solidFill>
                  <a:prstClr val="black"/>
                </a:solidFill>
              </a:rPr>
              <a:t>הם </a:t>
            </a:r>
            <a:r>
              <a:rPr lang="he-IL" kern="0" dirty="0">
                <a:solidFill>
                  <a:schemeClr val="accent3"/>
                </a:solidFill>
              </a:rPr>
              <a:t>שומנים </a:t>
            </a:r>
            <a:r>
              <a:rPr lang="he-IL" kern="0" dirty="0" err="1">
                <a:solidFill>
                  <a:schemeClr val="accent3"/>
                </a:solidFill>
              </a:rPr>
              <a:t>וגליקוגן</a:t>
            </a:r>
            <a:r>
              <a:rPr lang="he-IL" kern="0" dirty="0">
                <a:solidFill>
                  <a:schemeClr val="accent3"/>
                </a:solidFill>
              </a:rPr>
              <a:t>, </a:t>
            </a:r>
            <a:r>
              <a:rPr lang="he-IL" kern="0" dirty="0">
                <a:solidFill>
                  <a:prstClr val="black"/>
                </a:solidFill>
              </a:rPr>
              <a:t>הנאגר בתאי הכבד והשרירים.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grpSp>
        <p:nvGrpSpPr>
          <p:cNvPr id="75781" name="קבוצה 1"/>
          <p:cNvGrpSpPr>
            <a:grpSpLocks/>
          </p:cNvGrpSpPr>
          <p:nvPr/>
        </p:nvGrpSpPr>
        <p:grpSpPr bwMode="auto">
          <a:xfrm>
            <a:off x="1500188" y="3709988"/>
            <a:ext cx="6197600" cy="2644775"/>
            <a:chOff x="1500188" y="2592388"/>
            <a:chExt cx="6197600" cy="2644775"/>
          </a:xfrm>
        </p:grpSpPr>
        <p:pic>
          <p:nvPicPr>
            <p:cNvPr id="757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2592388"/>
              <a:ext cx="2867025"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300" y="2592388"/>
              <a:ext cx="2757488"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428875" y="4827588"/>
              <a:ext cx="4624388" cy="40957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sz="1100" kern="0" dirty="0">
                  <a:solidFill>
                    <a:prstClr val="black"/>
                  </a:solidFill>
                </a:rPr>
                <a:t>© מתוך הספר "עולם התזונה", הוצאת מט"ח.</a:t>
              </a:r>
            </a:p>
          </p:txBody>
        </p:sp>
      </p:grpSp>
      <p:pic>
        <p:nvPicPr>
          <p:cNvPr id="757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924050"/>
            <a:ext cx="1389062"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1916113"/>
            <a:ext cx="12509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26E5A39-A955-44B3-94DA-56E652BDA73D}" type="slidenum">
              <a:rPr lang="he-IL" sz="1200" smtClean="0">
                <a:solidFill>
                  <a:schemeClr val="bg1">
                    <a:lumMod val="65000"/>
                  </a:schemeClr>
                </a:solidFill>
              </a:rPr>
              <a:pPr fontAlgn="base">
                <a:spcBef>
                  <a:spcPct val="0"/>
                </a:spcBef>
                <a:spcAft>
                  <a:spcPct val="0"/>
                </a:spcAft>
                <a:defRPr/>
              </a:pPr>
              <a:t>33</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500"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871538" y="71438"/>
            <a:ext cx="7772400" cy="441325"/>
          </a:xfrm>
        </p:spPr>
        <p:txBody>
          <a:bodyPr/>
          <a:lstStyle/>
          <a:p>
            <a:pPr fontAlgn="auto">
              <a:defRPr/>
            </a:pPr>
            <a:r>
              <a:rPr lang="he-IL" sz="1800" b="1" dirty="0" smtClean="0">
                <a:solidFill>
                  <a:srgbClr val="FF6600"/>
                </a:solidFill>
                <a:ea typeface="+mn-ea"/>
              </a:rPr>
              <a:t>שומנים – חומרי תשמורת בבעלי חיים </a:t>
            </a:r>
            <a:endParaRPr lang="he-IL" sz="1800" dirty="0" smtClean="0"/>
          </a:p>
        </p:txBody>
      </p:sp>
      <p:sp>
        <p:nvSpPr>
          <p:cNvPr id="9" name="TextBox 8"/>
          <p:cNvSpPr txBox="1"/>
          <p:nvPr/>
        </p:nvSpPr>
        <p:spPr>
          <a:xfrm>
            <a:off x="4859338" y="765175"/>
            <a:ext cx="3908425" cy="1079500"/>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השומנים בגופו של הדוב הלבן מספקים לו אנרגיה במהלך שנת החורף שלו, ושומרים על חום גופו.</a:t>
            </a:r>
          </a:p>
        </p:txBody>
      </p:sp>
      <p:pic>
        <p:nvPicPr>
          <p:cNvPr id="7680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105025"/>
            <a:ext cx="22098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105025"/>
            <a:ext cx="312737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317500" y="763588"/>
            <a:ext cx="3908425" cy="1079500"/>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השומנים בגופו של הפינגווין מספקים לו אנרגיה ושומרים על חום גופו, בזמן שהוא דוגר על הביצים.</a:t>
            </a:r>
          </a:p>
        </p:txBody>
      </p:sp>
      <p:sp>
        <p:nvSpPr>
          <p:cNvPr id="15" name="TextBox 14"/>
          <p:cNvSpPr txBox="1"/>
          <p:nvPr/>
        </p:nvSpPr>
        <p:spPr bwMode="auto">
          <a:xfrm>
            <a:off x="3308350" y="4519613"/>
            <a:ext cx="1833563" cy="40957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sz="1100" kern="0" dirty="0">
                <a:solidFill>
                  <a:prstClr val="black"/>
                </a:solidFill>
              </a:rPr>
              <a:t>© </a:t>
            </a:r>
            <a:r>
              <a:rPr lang="en-US" sz="1100" kern="0" dirty="0">
                <a:solidFill>
                  <a:prstClr val="black"/>
                </a:solidFill>
              </a:rPr>
              <a:t>KarenLau/www.sxc.hu</a:t>
            </a:r>
            <a:endParaRPr lang="he-IL" sz="1100" kern="0" dirty="0">
              <a:solidFill>
                <a:prstClr val="black"/>
              </a:solidFill>
            </a:endParaRPr>
          </a:p>
        </p:txBody>
      </p:sp>
      <p:sp>
        <p:nvSpPr>
          <p:cNvPr id="10"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D5A61EE-6207-4159-B31F-B2EC1EC31FC9}" type="slidenum">
              <a:rPr lang="he-IL" sz="1200" smtClean="0">
                <a:solidFill>
                  <a:schemeClr val="bg1">
                    <a:lumMod val="65000"/>
                  </a:schemeClr>
                </a:solidFill>
              </a:rPr>
              <a:pPr fontAlgn="base">
                <a:spcBef>
                  <a:spcPct val="0"/>
                </a:spcBef>
                <a:spcAft>
                  <a:spcPct val="0"/>
                </a:spcAft>
                <a:defRPr/>
              </a:pPr>
              <a:t>34</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500"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7827" name="כותרת 5"/>
          <p:cNvSpPr>
            <a:spLocks noGrp="1"/>
          </p:cNvSpPr>
          <p:nvPr>
            <p:ph type="ctrTitle"/>
          </p:nvPr>
        </p:nvSpPr>
        <p:spPr bwMode="auto">
          <a:xfrm>
            <a:off x="871538"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היתרון בכך שחומרי התשמורת אינם מסיסים במים</a:t>
            </a:r>
            <a:endParaRPr lang="he-IL" sz="1800" smtClean="0"/>
          </a:p>
        </p:txBody>
      </p:sp>
      <p:sp>
        <p:nvSpPr>
          <p:cNvPr id="8" name="TextBox 7"/>
          <p:cNvSpPr txBox="1"/>
          <p:nvPr/>
        </p:nvSpPr>
        <p:spPr>
          <a:xfrm>
            <a:off x="325438" y="550863"/>
            <a:ext cx="8389937" cy="123507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kern="0" dirty="0">
              <a:solidFill>
                <a:prstClr val="black"/>
              </a:solidFill>
            </a:endParaRPr>
          </a:p>
        </p:txBody>
      </p:sp>
      <p:sp>
        <p:nvSpPr>
          <p:cNvPr id="2" name="מלבן 1"/>
          <p:cNvSpPr/>
          <p:nvPr/>
        </p:nvSpPr>
        <p:spPr>
          <a:xfrm>
            <a:off x="515938" y="550863"/>
            <a:ext cx="8207375" cy="1200150"/>
          </a:xfrm>
          <a:prstGeom prst="rect">
            <a:avLst/>
          </a:prstGeom>
        </p:spPr>
        <p:txBody>
          <a:bodyPr>
            <a:spAutoFit/>
          </a:bodyPr>
          <a:lstStyle/>
          <a:p>
            <a:pPr fontAlgn="auto">
              <a:spcBef>
                <a:spcPts val="0"/>
              </a:spcBef>
              <a:spcAft>
                <a:spcPts val="0"/>
              </a:spcAft>
              <a:defRPr/>
            </a:pPr>
            <a:r>
              <a:rPr lang="he-IL" kern="0" dirty="0">
                <a:solidFill>
                  <a:prstClr val="black"/>
                </a:solidFill>
              </a:rPr>
              <a:t>המשותף </a:t>
            </a:r>
            <a:r>
              <a:rPr lang="he-IL" kern="0" dirty="0"/>
              <a:t>לכל</a:t>
            </a:r>
            <a:r>
              <a:rPr lang="he-IL" kern="0" dirty="0">
                <a:solidFill>
                  <a:prstClr val="black"/>
                </a:solidFill>
              </a:rPr>
              <a:t> </a:t>
            </a:r>
            <a:r>
              <a:rPr lang="he-IL" kern="0" dirty="0">
                <a:solidFill>
                  <a:srgbClr val="FF6600"/>
                </a:solidFill>
              </a:rPr>
              <a:t>חומרי התשמורת </a:t>
            </a:r>
            <a:r>
              <a:rPr lang="he-IL" kern="0" dirty="0">
                <a:solidFill>
                  <a:prstClr val="black"/>
                </a:solidFill>
              </a:rPr>
              <a:t>הוא שהם </a:t>
            </a:r>
            <a:r>
              <a:rPr lang="he-IL" kern="0" dirty="0">
                <a:solidFill>
                  <a:srgbClr val="FF6600"/>
                </a:solidFill>
              </a:rPr>
              <a:t>אינם מסיסים במים </a:t>
            </a:r>
            <a:r>
              <a:rPr lang="he-IL" kern="0" dirty="0">
                <a:solidFill>
                  <a:prstClr val="black"/>
                </a:solidFill>
              </a:rPr>
              <a:t>ולכן אינם משנים את ריכוז המומסים </a:t>
            </a:r>
            <a:r>
              <a:rPr lang="he-IL" kern="0" dirty="0"/>
              <a:t>בתאים שהם נאגרים בהם. לעובדה זו חשיבות רבה, משום שעליית ריכוז המומסים בתאי האגירה מעל לריכוז המומסים בסביבתם</a:t>
            </a:r>
            <a:r>
              <a:rPr lang="he-IL" kern="0" dirty="0">
                <a:solidFill>
                  <a:prstClr val="black"/>
                </a:solidFill>
              </a:rPr>
              <a:t>, תגרום למעבר מים באוסמוזה מן הסביבה אל התאים, ולהגדלת נפחם (עד כדי סכנת התפוצצות, כאשר מדובר בתאים של בעלי חיים). </a:t>
            </a:r>
          </a:p>
        </p:txBody>
      </p:sp>
      <p:grpSp>
        <p:nvGrpSpPr>
          <p:cNvPr id="77830" name="קבוצה 4"/>
          <p:cNvGrpSpPr>
            <a:grpSpLocks/>
          </p:cNvGrpSpPr>
          <p:nvPr/>
        </p:nvGrpSpPr>
        <p:grpSpPr bwMode="auto">
          <a:xfrm>
            <a:off x="4486275" y="2492375"/>
            <a:ext cx="4876800" cy="3021013"/>
            <a:chOff x="3104098" y="2751256"/>
            <a:chExt cx="5688012" cy="2762250"/>
          </a:xfrm>
        </p:grpSpPr>
        <p:grpSp>
          <p:nvGrpSpPr>
            <p:cNvPr id="77850" name="קבוצה 20"/>
            <p:cNvGrpSpPr>
              <a:grpSpLocks/>
            </p:cNvGrpSpPr>
            <p:nvPr/>
          </p:nvGrpSpPr>
          <p:grpSpPr bwMode="auto">
            <a:xfrm>
              <a:off x="3104098" y="2751256"/>
              <a:ext cx="5688012" cy="2762250"/>
              <a:chOff x="2201587" y="3732726"/>
              <a:chExt cx="5688632" cy="2761491"/>
            </a:xfrm>
          </p:grpSpPr>
          <p:sp>
            <p:nvSpPr>
              <p:cNvPr id="10" name="אליפסה 1"/>
              <p:cNvSpPr/>
              <p:nvPr/>
            </p:nvSpPr>
            <p:spPr>
              <a:xfrm>
                <a:off x="3207098" y="3732726"/>
                <a:ext cx="3012826" cy="2080913"/>
              </a:xfrm>
              <a:custGeom>
                <a:avLst/>
                <a:gdLst>
                  <a:gd name="connsiteX0" fmla="*/ 0 w 2592288"/>
                  <a:gd name="connsiteY0" fmla="*/ 972108 h 1944216"/>
                  <a:gd name="connsiteX1" fmla="*/ 1296144 w 2592288"/>
                  <a:gd name="connsiteY1" fmla="*/ 0 h 1944216"/>
                  <a:gd name="connsiteX2" fmla="*/ 2592288 w 2592288"/>
                  <a:gd name="connsiteY2" fmla="*/ 972108 h 1944216"/>
                  <a:gd name="connsiteX3" fmla="*/ 1296144 w 2592288"/>
                  <a:gd name="connsiteY3" fmla="*/ 1944216 h 1944216"/>
                  <a:gd name="connsiteX4" fmla="*/ 0 w 2592288"/>
                  <a:gd name="connsiteY4" fmla="*/ 972108 h 1944216"/>
                  <a:gd name="connsiteX0" fmla="*/ 0 w 2607528"/>
                  <a:gd name="connsiteY0" fmla="*/ 974338 h 1947862"/>
                  <a:gd name="connsiteX1" fmla="*/ 1296144 w 2607528"/>
                  <a:gd name="connsiteY1" fmla="*/ 2230 h 1947862"/>
                  <a:gd name="connsiteX2" fmla="*/ 2607528 w 2607528"/>
                  <a:gd name="connsiteY2" fmla="*/ 791458 h 1947862"/>
                  <a:gd name="connsiteX3" fmla="*/ 1296144 w 2607528"/>
                  <a:gd name="connsiteY3" fmla="*/ 1946446 h 1947862"/>
                  <a:gd name="connsiteX4" fmla="*/ 0 w 2607528"/>
                  <a:gd name="connsiteY4" fmla="*/ 974338 h 1947862"/>
                  <a:gd name="connsiteX0" fmla="*/ 52 w 2607580"/>
                  <a:gd name="connsiteY0" fmla="*/ 989477 h 1962582"/>
                  <a:gd name="connsiteX1" fmla="*/ 1250476 w 2607580"/>
                  <a:gd name="connsiteY1" fmla="*/ 2129 h 1962582"/>
                  <a:gd name="connsiteX2" fmla="*/ 2607580 w 2607580"/>
                  <a:gd name="connsiteY2" fmla="*/ 806597 h 1962582"/>
                  <a:gd name="connsiteX3" fmla="*/ 1296196 w 2607580"/>
                  <a:gd name="connsiteY3" fmla="*/ 1961585 h 1962582"/>
                  <a:gd name="connsiteX4" fmla="*/ 52 w 2607580"/>
                  <a:gd name="connsiteY4" fmla="*/ 989477 h 1962582"/>
                  <a:gd name="connsiteX0" fmla="*/ 54 w 2805702"/>
                  <a:gd name="connsiteY0" fmla="*/ 990433 h 1963881"/>
                  <a:gd name="connsiteX1" fmla="*/ 1250478 w 2805702"/>
                  <a:gd name="connsiteY1" fmla="*/ 3085 h 1963881"/>
                  <a:gd name="connsiteX2" fmla="*/ 2805702 w 2805702"/>
                  <a:gd name="connsiteY2" fmla="*/ 777073 h 1963881"/>
                  <a:gd name="connsiteX3" fmla="*/ 1296198 w 2805702"/>
                  <a:gd name="connsiteY3" fmla="*/ 1962541 h 1963881"/>
                  <a:gd name="connsiteX4" fmla="*/ 54 w 2805702"/>
                  <a:gd name="connsiteY4" fmla="*/ 990433 h 1963881"/>
                  <a:gd name="connsiteX0" fmla="*/ 54 w 2853912"/>
                  <a:gd name="connsiteY0" fmla="*/ 988953 h 1981026"/>
                  <a:gd name="connsiteX1" fmla="*/ 1250478 w 2853912"/>
                  <a:gd name="connsiteY1" fmla="*/ 1605 h 1981026"/>
                  <a:gd name="connsiteX2" fmla="*/ 2805702 w 2853912"/>
                  <a:gd name="connsiteY2" fmla="*/ 775593 h 1981026"/>
                  <a:gd name="connsiteX3" fmla="*/ 2390814 w 2853912"/>
                  <a:gd name="connsiteY3" fmla="*/ 1577046 h 1981026"/>
                  <a:gd name="connsiteX4" fmla="*/ 1296198 w 2853912"/>
                  <a:gd name="connsiteY4" fmla="*/ 1961061 h 1981026"/>
                  <a:gd name="connsiteX5" fmla="*/ 54 w 2853912"/>
                  <a:gd name="connsiteY5" fmla="*/ 988953 h 1981026"/>
                  <a:gd name="connsiteX0" fmla="*/ 53 w 2651318"/>
                  <a:gd name="connsiteY0" fmla="*/ 989224 h 1981297"/>
                  <a:gd name="connsiteX1" fmla="*/ 1250477 w 2651318"/>
                  <a:gd name="connsiteY1" fmla="*/ 1876 h 1981297"/>
                  <a:gd name="connsiteX2" fmla="*/ 2561861 w 2651318"/>
                  <a:gd name="connsiteY2" fmla="*/ 760624 h 1981297"/>
                  <a:gd name="connsiteX3" fmla="*/ 2390813 w 2651318"/>
                  <a:gd name="connsiteY3" fmla="*/ 1577317 h 1981297"/>
                  <a:gd name="connsiteX4" fmla="*/ 1296197 w 2651318"/>
                  <a:gd name="connsiteY4" fmla="*/ 1961332 h 1981297"/>
                  <a:gd name="connsiteX5" fmla="*/ 53 w 2651318"/>
                  <a:gd name="connsiteY5" fmla="*/ 989224 h 1981297"/>
                  <a:gd name="connsiteX0" fmla="*/ 49 w 2595292"/>
                  <a:gd name="connsiteY0" fmla="*/ 1035276 h 2027349"/>
                  <a:gd name="connsiteX1" fmla="*/ 1250473 w 2595292"/>
                  <a:gd name="connsiteY1" fmla="*/ 47928 h 2027349"/>
                  <a:gd name="connsiteX2" fmla="*/ 2207929 w 2595292"/>
                  <a:gd name="connsiteY2" fmla="*/ 221289 h 2027349"/>
                  <a:gd name="connsiteX3" fmla="*/ 2561857 w 2595292"/>
                  <a:gd name="connsiteY3" fmla="*/ 806676 h 2027349"/>
                  <a:gd name="connsiteX4" fmla="*/ 2390809 w 2595292"/>
                  <a:gd name="connsiteY4" fmla="*/ 1623369 h 2027349"/>
                  <a:gd name="connsiteX5" fmla="*/ 1296193 w 2595292"/>
                  <a:gd name="connsiteY5" fmla="*/ 2007384 h 2027349"/>
                  <a:gd name="connsiteX6" fmla="*/ 49 w 2595292"/>
                  <a:gd name="connsiteY6" fmla="*/ 1035276 h 2027349"/>
                  <a:gd name="connsiteX0" fmla="*/ 50 w 2595293"/>
                  <a:gd name="connsiteY0" fmla="*/ 1079585 h 2071658"/>
                  <a:gd name="connsiteX1" fmla="*/ 1250474 w 2595293"/>
                  <a:gd name="connsiteY1" fmla="*/ 92237 h 2071658"/>
                  <a:gd name="connsiteX2" fmla="*/ 2406050 w 2595293"/>
                  <a:gd name="connsiteY2" fmla="*/ 128438 h 2071658"/>
                  <a:gd name="connsiteX3" fmla="*/ 2561858 w 2595293"/>
                  <a:gd name="connsiteY3" fmla="*/ 850985 h 2071658"/>
                  <a:gd name="connsiteX4" fmla="*/ 2390810 w 2595293"/>
                  <a:gd name="connsiteY4" fmla="*/ 1667678 h 2071658"/>
                  <a:gd name="connsiteX5" fmla="*/ 1296194 w 2595293"/>
                  <a:gd name="connsiteY5" fmla="*/ 2051693 h 2071658"/>
                  <a:gd name="connsiteX6" fmla="*/ 50 w 2595293"/>
                  <a:gd name="connsiteY6" fmla="*/ 1079585 h 2071658"/>
                  <a:gd name="connsiteX0" fmla="*/ 50 w 2612359"/>
                  <a:gd name="connsiteY0" fmla="*/ 1079585 h 2095366"/>
                  <a:gd name="connsiteX1" fmla="*/ 1250474 w 2612359"/>
                  <a:gd name="connsiteY1" fmla="*/ 92237 h 2095366"/>
                  <a:gd name="connsiteX2" fmla="*/ 2406050 w 2612359"/>
                  <a:gd name="connsiteY2" fmla="*/ 128438 h 2095366"/>
                  <a:gd name="connsiteX3" fmla="*/ 2561858 w 2612359"/>
                  <a:gd name="connsiteY3" fmla="*/ 850985 h 2095366"/>
                  <a:gd name="connsiteX4" fmla="*/ 2436530 w 2612359"/>
                  <a:gd name="connsiteY4" fmla="*/ 1820078 h 2095366"/>
                  <a:gd name="connsiteX5" fmla="*/ 1296194 w 2612359"/>
                  <a:gd name="connsiteY5" fmla="*/ 2051693 h 2095366"/>
                  <a:gd name="connsiteX6" fmla="*/ 50 w 2612359"/>
                  <a:gd name="connsiteY6" fmla="*/ 1079585 h 2095366"/>
                  <a:gd name="connsiteX0" fmla="*/ 50 w 2728108"/>
                  <a:gd name="connsiteY0" fmla="*/ 1079585 h 2095366"/>
                  <a:gd name="connsiteX1" fmla="*/ 1250474 w 2728108"/>
                  <a:gd name="connsiteY1" fmla="*/ 92237 h 2095366"/>
                  <a:gd name="connsiteX2" fmla="*/ 2406050 w 2728108"/>
                  <a:gd name="connsiteY2" fmla="*/ 128438 h 2095366"/>
                  <a:gd name="connsiteX3" fmla="*/ 2714258 w 2728108"/>
                  <a:gd name="connsiteY3" fmla="*/ 850985 h 2095366"/>
                  <a:gd name="connsiteX4" fmla="*/ 2436530 w 2728108"/>
                  <a:gd name="connsiteY4" fmla="*/ 1820078 h 2095366"/>
                  <a:gd name="connsiteX5" fmla="*/ 1296194 w 2728108"/>
                  <a:gd name="connsiteY5" fmla="*/ 2051693 h 2095366"/>
                  <a:gd name="connsiteX6" fmla="*/ 50 w 2728108"/>
                  <a:gd name="connsiteY6" fmla="*/ 1079585 h 2095366"/>
                  <a:gd name="connsiteX0" fmla="*/ 62182 w 2790240"/>
                  <a:gd name="connsiteY0" fmla="*/ 1028421 h 2044202"/>
                  <a:gd name="connsiteX1" fmla="*/ 319342 w 2790240"/>
                  <a:gd name="connsiteY1" fmla="*/ 260154 h 2044202"/>
                  <a:gd name="connsiteX2" fmla="*/ 1312606 w 2790240"/>
                  <a:gd name="connsiteY2" fmla="*/ 41073 h 2044202"/>
                  <a:gd name="connsiteX3" fmla="*/ 2468182 w 2790240"/>
                  <a:gd name="connsiteY3" fmla="*/ 77274 h 2044202"/>
                  <a:gd name="connsiteX4" fmla="*/ 2776390 w 2790240"/>
                  <a:gd name="connsiteY4" fmla="*/ 799821 h 2044202"/>
                  <a:gd name="connsiteX5" fmla="*/ 2498662 w 2790240"/>
                  <a:gd name="connsiteY5" fmla="*/ 1768914 h 2044202"/>
                  <a:gd name="connsiteX6" fmla="*/ 1358326 w 2790240"/>
                  <a:gd name="connsiteY6" fmla="*/ 2000529 h 2044202"/>
                  <a:gd name="connsiteX7" fmla="*/ 62182 w 2790240"/>
                  <a:gd name="connsiteY7" fmla="*/ 1028421 h 2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240" h="2044202">
                    <a:moveTo>
                      <a:pt x="62182" y="1028421"/>
                    </a:moveTo>
                    <a:cubicBezTo>
                      <a:pt x="-110982" y="738359"/>
                      <a:pt x="110938" y="424712"/>
                      <a:pt x="319342" y="260154"/>
                    </a:cubicBezTo>
                    <a:cubicBezTo>
                      <a:pt x="527746" y="95596"/>
                      <a:pt x="954466" y="71553"/>
                      <a:pt x="1312606" y="41073"/>
                    </a:cubicBezTo>
                    <a:cubicBezTo>
                      <a:pt x="1670746" y="10593"/>
                      <a:pt x="2249618" y="-49184"/>
                      <a:pt x="2468182" y="77274"/>
                    </a:cubicBezTo>
                    <a:cubicBezTo>
                      <a:pt x="2686746" y="203732"/>
                      <a:pt x="2728130" y="591541"/>
                      <a:pt x="2776390" y="799821"/>
                    </a:cubicBezTo>
                    <a:cubicBezTo>
                      <a:pt x="2824650" y="1008101"/>
                      <a:pt x="2750246" y="1571336"/>
                      <a:pt x="2498662" y="1768914"/>
                    </a:cubicBezTo>
                    <a:cubicBezTo>
                      <a:pt x="2247078" y="1966492"/>
                      <a:pt x="1764406" y="2123944"/>
                      <a:pt x="1358326" y="2000529"/>
                    </a:cubicBezTo>
                    <a:cubicBezTo>
                      <a:pt x="952246" y="1877114"/>
                      <a:pt x="235346" y="1318484"/>
                      <a:pt x="62182" y="1028421"/>
                    </a:cubicBezTo>
                    <a:close/>
                  </a:path>
                </a:pathLst>
              </a:custGeom>
              <a:solidFill>
                <a:srgbClr val="E9B39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 name="אליפסה 1"/>
              <p:cNvSpPr/>
              <p:nvPr/>
            </p:nvSpPr>
            <p:spPr>
              <a:xfrm>
                <a:off x="5564398" y="4115823"/>
                <a:ext cx="411093" cy="1027396"/>
              </a:xfrm>
              <a:custGeom>
                <a:avLst/>
                <a:gdLst>
                  <a:gd name="connsiteX0" fmla="*/ 0 w 2592288"/>
                  <a:gd name="connsiteY0" fmla="*/ 972108 h 1944216"/>
                  <a:gd name="connsiteX1" fmla="*/ 1296144 w 2592288"/>
                  <a:gd name="connsiteY1" fmla="*/ 0 h 1944216"/>
                  <a:gd name="connsiteX2" fmla="*/ 2592288 w 2592288"/>
                  <a:gd name="connsiteY2" fmla="*/ 972108 h 1944216"/>
                  <a:gd name="connsiteX3" fmla="*/ 1296144 w 2592288"/>
                  <a:gd name="connsiteY3" fmla="*/ 1944216 h 1944216"/>
                  <a:gd name="connsiteX4" fmla="*/ 0 w 2592288"/>
                  <a:gd name="connsiteY4" fmla="*/ 972108 h 1944216"/>
                  <a:gd name="connsiteX0" fmla="*/ 0 w 2607528"/>
                  <a:gd name="connsiteY0" fmla="*/ 974338 h 1947862"/>
                  <a:gd name="connsiteX1" fmla="*/ 1296144 w 2607528"/>
                  <a:gd name="connsiteY1" fmla="*/ 2230 h 1947862"/>
                  <a:gd name="connsiteX2" fmla="*/ 2607528 w 2607528"/>
                  <a:gd name="connsiteY2" fmla="*/ 791458 h 1947862"/>
                  <a:gd name="connsiteX3" fmla="*/ 1296144 w 2607528"/>
                  <a:gd name="connsiteY3" fmla="*/ 1946446 h 1947862"/>
                  <a:gd name="connsiteX4" fmla="*/ 0 w 2607528"/>
                  <a:gd name="connsiteY4" fmla="*/ 974338 h 1947862"/>
                  <a:gd name="connsiteX0" fmla="*/ 52 w 2607580"/>
                  <a:gd name="connsiteY0" fmla="*/ 989477 h 1962582"/>
                  <a:gd name="connsiteX1" fmla="*/ 1250476 w 2607580"/>
                  <a:gd name="connsiteY1" fmla="*/ 2129 h 1962582"/>
                  <a:gd name="connsiteX2" fmla="*/ 2607580 w 2607580"/>
                  <a:gd name="connsiteY2" fmla="*/ 806597 h 1962582"/>
                  <a:gd name="connsiteX3" fmla="*/ 1296196 w 2607580"/>
                  <a:gd name="connsiteY3" fmla="*/ 1961585 h 1962582"/>
                  <a:gd name="connsiteX4" fmla="*/ 52 w 2607580"/>
                  <a:gd name="connsiteY4" fmla="*/ 989477 h 1962582"/>
                  <a:gd name="connsiteX0" fmla="*/ 54 w 2805702"/>
                  <a:gd name="connsiteY0" fmla="*/ 990433 h 1963881"/>
                  <a:gd name="connsiteX1" fmla="*/ 1250478 w 2805702"/>
                  <a:gd name="connsiteY1" fmla="*/ 3085 h 1963881"/>
                  <a:gd name="connsiteX2" fmla="*/ 2805702 w 2805702"/>
                  <a:gd name="connsiteY2" fmla="*/ 777073 h 1963881"/>
                  <a:gd name="connsiteX3" fmla="*/ 1296198 w 2805702"/>
                  <a:gd name="connsiteY3" fmla="*/ 1962541 h 1963881"/>
                  <a:gd name="connsiteX4" fmla="*/ 54 w 2805702"/>
                  <a:gd name="connsiteY4" fmla="*/ 990433 h 1963881"/>
                  <a:gd name="connsiteX0" fmla="*/ 283 w 2805931"/>
                  <a:gd name="connsiteY0" fmla="*/ 990433 h 1749360"/>
                  <a:gd name="connsiteX1" fmla="*/ 1250707 w 2805931"/>
                  <a:gd name="connsiteY1" fmla="*/ 3085 h 1749360"/>
                  <a:gd name="connsiteX2" fmla="*/ 2805931 w 2805931"/>
                  <a:gd name="connsiteY2" fmla="*/ 777073 h 1749360"/>
                  <a:gd name="connsiteX3" fmla="*/ 1356038 w 2805931"/>
                  <a:gd name="connsiteY3" fmla="*/ 1747568 h 1749360"/>
                  <a:gd name="connsiteX4" fmla="*/ 283 w 2805931"/>
                  <a:gd name="connsiteY4" fmla="*/ 990433 h 1749360"/>
                  <a:gd name="connsiteX0" fmla="*/ 276 w 2666833"/>
                  <a:gd name="connsiteY0" fmla="*/ 990433 h 1749360"/>
                  <a:gd name="connsiteX1" fmla="*/ 1250700 w 2666833"/>
                  <a:gd name="connsiteY1" fmla="*/ 3085 h 1749360"/>
                  <a:gd name="connsiteX2" fmla="*/ 2666833 w 2666833"/>
                  <a:gd name="connsiteY2" fmla="*/ 777073 h 1749360"/>
                  <a:gd name="connsiteX3" fmla="*/ 1356031 w 2666833"/>
                  <a:gd name="connsiteY3" fmla="*/ 1747568 h 1749360"/>
                  <a:gd name="connsiteX4" fmla="*/ 276 w 2666833"/>
                  <a:gd name="connsiteY4" fmla="*/ 990433 h 1749360"/>
                  <a:gd name="connsiteX0" fmla="*/ 1418 w 2667975"/>
                  <a:gd name="connsiteY0" fmla="*/ 990433 h 1897849"/>
                  <a:gd name="connsiteX1" fmla="*/ 1251842 w 2667975"/>
                  <a:gd name="connsiteY1" fmla="*/ 3085 h 1897849"/>
                  <a:gd name="connsiteX2" fmla="*/ 2667975 w 2667975"/>
                  <a:gd name="connsiteY2" fmla="*/ 777073 h 1897849"/>
                  <a:gd name="connsiteX3" fmla="*/ 1496264 w 2667975"/>
                  <a:gd name="connsiteY3" fmla="*/ 1896396 h 1897849"/>
                  <a:gd name="connsiteX4" fmla="*/ 1418 w 2667975"/>
                  <a:gd name="connsiteY4" fmla="*/ 990433 h 189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75" h="1897849">
                    <a:moveTo>
                      <a:pt x="1418" y="990433"/>
                    </a:moveTo>
                    <a:cubicBezTo>
                      <a:pt x="-39319" y="674881"/>
                      <a:pt x="807416" y="38645"/>
                      <a:pt x="1251842" y="3085"/>
                    </a:cubicBezTo>
                    <a:cubicBezTo>
                      <a:pt x="1696268" y="-32475"/>
                      <a:pt x="2667975" y="240193"/>
                      <a:pt x="2667975" y="777073"/>
                    </a:cubicBezTo>
                    <a:cubicBezTo>
                      <a:pt x="2667975" y="1313953"/>
                      <a:pt x="1940690" y="1860836"/>
                      <a:pt x="1496264" y="1896396"/>
                    </a:cubicBezTo>
                    <a:cubicBezTo>
                      <a:pt x="1051838" y="1931956"/>
                      <a:pt x="42155" y="1305985"/>
                      <a:pt x="1418" y="99043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TextBox 16"/>
              <p:cNvSpPr txBox="1"/>
              <p:nvPr/>
            </p:nvSpPr>
            <p:spPr>
              <a:xfrm>
                <a:off x="2201587" y="5813639"/>
                <a:ext cx="5688632" cy="680578"/>
              </a:xfrm>
              <a:prstGeom prst="rect">
                <a:avLst/>
              </a:prstGeom>
              <a:noFill/>
              <a:ln w="22225">
                <a:noFill/>
              </a:ln>
              <a:effectLst>
                <a:outerShdw sx="101000" sy="101000" algn="ctr" rotWithShape="0">
                  <a:sysClr val="window" lastClr="FFFFFF">
                    <a:lumMod val="75000"/>
                  </a:sysClr>
                </a:outerShdw>
              </a:effectLst>
            </p:spPr>
            <p:txBody>
              <a:bodyPr/>
              <a:lstStyle/>
              <a:p>
                <a:pPr algn="ctr" fontAlgn="auto">
                  <a:spcBef>
                    <a:spcPts val="0"/>
                  </a:spcBef>
                  <a:spcAft>
                    <a:spcPts val="0"/>
                  </a:spcAft>
                  <a:defRPr/>
                </a:pPr>
                <a:r>
                  <a:rPr lang="he-IL" kern="0" dirty="0">
                    <a:solidFill>
                      <a:prstClr val="black"/>
                    </a:solidFill>
                  </a:rPr>
                  <a:t>חומר מסיס במים (</a:t>
                </a:r>
                <a:r>
                  <a:rPr lang="he-IL" kern="0" dirty="0">
                    <a:solidFill>
                      <a:schemeClr val="accent3"/>
                    </a:solidFill>
                  </a:rPr>
                  <a:t>הידרופילי="אוהב" מים</a:t>
                </a:r>
                <a:r>
                  <a:rPr lang="he-IL" kern="0" dirty="0">
                    <a:solidFill>
                      <a:prstClr val="black"/>
                    </a:solidFill>
                  </a:rPr>
                  <a:t>)</a:t>
                </a:r>
              </a:p>
              <a:p>
                <a:pPr algn="ctr" fontAlgn="auto">
                  <a:spcBef>
                    <a:spcPts val="0"/>
                  </a:spcBef>
                  <a:spcAft>
                    <a:spcPts val="0"/>
                  </a:spcAft>
                  <a:defRPr/>
                </a:pPr>
                <a:r>
                  <a:rPr lang="he-IL" kern="0" dirty="0">
                    <a:solidFill>
                      <a:prstClr val="black"/>
                    </a:solidFill>
                  </a:rPr>
                  <a:t> מתפזר במים </a:t>
                </a:r>
                <a:r>
                  <a:rPr lang="he-IL" kern="0" dirty="0"/>
                  <a:t>בתור מולקולות</a:t>
                </a:r>
              </a:p>
              <a:p>
                <a:pPr algn="ctr" fontAlgn="auto">
                  <a:spcBef>
                    <a:spcPts val="0"/>
                  </a:spcBef>
                  <a:spcAft>
                    <a:spcPts val="0"/>
                  </a:spcAft>
                  <a:defRPr/>
                </a:pPr>
                <a:r>
                  <a:rPr lang="he-IL" kern="0" dirty="0">
                    <a:solidFill>
                      <a:prstClr val="black"/>
                    </a:solidFill>
                  </a:rPr>
                  <a:t>    בודדות, ולכן גורם לעליית ריכוז החומרים </a:t>
                </a:r>
              </a:p>
              <a:p>
                <a:pPr algn="ctr" fontAlgn="auto">
                  <a:spcBef>
                    <a:spcPts val="0"/>
                  </a:spcBef>
                  <a:spcAft>
                    <a:spcPts val="0"/>
                  </a:spcAft>
                  <a:defRPr/>
                </a:pPr>
                <a:r>
                  <a:rPr lang="he-IL" kern="0" dirty="0">
                    <a:solidFill>
                      <a:prstClr val="black"/>
                    </a:solidFill>
                  </a:rPr>
                  <a:t>המומסים </a:t>
                </a:r>
                <a:r>
                  <a:rPr lang="he-IL" kern="0" dirty="0" smtClean="0">
                    <a:solidFill>
                      <a:prstClr val="black"/>
                    </a:solidFill>
                  </a:rPr>
                  <a:t>בתא.</a:t>
                </a:r>
                <a:endParaRPr lang="he-IL" kern="0" dirty="0">
                  <a:solidFill>
                    <a:prstClr val="black"/>
                  </a:solidFill>
                </a:endParaRPr>
              </a:p>
            </p:txBody>
          </p:sp>
          <p:sp>
            <p:nvSpPr>
              <p:cNvPr id="19" name="TextBox 18"/>
              <p:cNvSpPr txBox="1"/>
              <p:nvPr/>
            </p:nvSpPr>
            <p:spPr>
              <a:xfrm>
                <a:off x="6284737" y="4440875"/>
                <a:ext cx="881442" cy="525307"/>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גרעין</a:t>
                </a:r>
              </a:p>
            </p:txBody>
          </p:sp>
          <p:cxnSp>
            <p:nvCxnSpPr>
              <p:cNvPr id="20" name="מחבר חץ ישר 19"/>
              <p:cNvCxnSpPr/>
              <p:nvPr/>
            </p:nvCxnSpPr>
            <p:spPr>
              <a:xfrm flipH="1">
                <a:off x="5779203" y="4629521"/>
                <a:ext cx="718486" cy="246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אליפסה 2"/>
            <p:cNvSpPr/>
            <p:nvPr/>
          </p:nvSpPr>
          <p:spPr>
            <a:xfrm>
              <a:off x="4931595" y="3866026"/>
              <a:ext cx="72211" cy="88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0" name="אליפסה 29"/>
            <p:cNvSpPr/>
            <p:nvPr/>
          </p:nvSpPr>
          <p:spPr>
            <a:xfrm>
              <a:off x="5076017" y="3459600"/>
              <a:ext cx="72211" cy="88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1" name="אליפסה 30"/>
            <p:cNvSpPr/>
            <p:nvPr/>
          </p:nvSpPr>
          <p:spPr>
            <a:xfrm>
              <a:off x="5875893" y="3297029"/>
              <a:ext cx="72211" cy="87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2" name="אליפסה 31"/>
            <p:cNvSpPr/>
            <p:nvPr/>
          </p:nvSpPr>
          <p:spPr>
            <a:xfrm>
              <a:off x="5714807" y="3966182"/>
              <a:ext cx="72212" cy="885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3" name="אליפסה 32"/>
            <p:cNvSpPr/>
            <p:nvPr/>
          </p:nvSpPr>
          <p:spPr>
            <a:xfrm>
              <a:off x="5507431" y="3201228"/>
              <a:ext cx="72212" cy="87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4" name="אליפסה 33"/>
            <p:cNvSpPr/>
            <p:nvPr/>
          </p:nvSpPr>
          <p:spPr>
            <a:xfrm>
              <a:off x="5435221" y="4292774"/>
              <a:ext cx="72211" cy="88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5" name="אליפסה 34"/>
            <p:cNvSpPr/>
            <p:nvPr/>
          </p:nvSpPr>
          <p:spPr>
            <a:xfrm>
              <a:off x="5507431" y="3748453"/>
              <a:ext cx="72212" cy="87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6" name="אליפסה 35"/>
            <p:cNvSpPr/>
            <p:nvPr/>
          </p:nvSpPr>
          <p:spPr>
            <a:xfrm>
              <a:off x="6083269" y="4336320"/>
              <a:ext cx="72211" cy="87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7" name="אליפסה 36"/>
            <p:cNvSpPr/>
            <p:nvPr/>
          </p:nvSpPr>
          <p:spPr>
            <a:xfrm>
              <a:off x="4635344" y="3343478"/>
              <a:ext cx="72211" cy="87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8" name="אליפסה 37"/>
            <p:cNvSpPr/>
            <p:nvPr/>
          </p:nvSpPr>
          <p:spPr>
            <a:xfrm>
              <a:off x="6164738" y="3704908"/>
              <a:ext cx="72211" cy="87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9" name="אליפסה 38"/>
            <p:cNvSpPr/>
            <p:nvPr/>
          </p:nvSpPr>
          <p:spPr>
            <a:xfrm>
              <a:off x="6257316" y="3169295"/>
              <a:ext cx="72211" cy="88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0" name="אליפסה 39"/>
            <p:cNvSpPr/>
            <p:nvPr/>
          </p:nvSpPr>
          <p:spPr>
            <a:xfrm>
              <a:off x="5111196" y="4212941"/>
              <a:ext cx="72212" cy="885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1" name="אליפסה 40"/>
            <p:cNvSpPr/>
            <p:nvPr/>
          </p:nvSpPr>
          <p:spPr>
            <a:xfrm>
              <a:off x="5740729" y="4581628"/>
              <a:ext cx="72212" cy="87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2" name="אליפסה 41"/>
            <p:cNvSpPr/>
            <p:nvPr/>
          </p:nvSpPr>
          <p:spPr>
            <a:xfrm>
              <a:off x="6560973" y="4381318"/>
              <a:ext cx="70360" cy="87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44" name="TextBox 43"/>
          <p:cNvSpPr txBox="1"/>
          <p:nvPr/>
        </p:nvSpPr>
        <p:spPr bwMode="auto">
          <a:xfrm>
            <a:off x="6430963" y="2060575"/>
            <a:ext cx="755650" cy="57467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u="sng" kern="0" dirty="0">
                <a:solidFill>
                  <a:prstClr val="black"/>
                </a:solidFill>
              </a:rPr>
              <a:t>תא</a:t>
            </a:r>
          </a:p>
        </p:txBody>
      </p:sp>
      <p:grpSp>
        <p:nvGrpSpPr>
          <p:cNvPr id="77832" name="קבוצה 20"/>
          <p:cNvGrpSpPr>
            <a:grpSpLocks/>
          </p:cNvGrpSpPr>
          <p:nvPr/>
        </p:nvGrpSpPr>
        <p:grpSpPr bwMode="auto">
          <a:xfrm>
            <a:off x="-26988" y="2490788"/>
            <a:ext cx="4876801" cy="3816350"/>
            <a:chOff x="2066409" y="3732726"/>
            <a:chExt cx="5688632" cy="3489014"/>
          </a:xfrm>
        </p:grpSpPr>
        <p:sp>
          <p:nvSpPr>
            <p:cNvPr id="63" name="אליפסה 1"/>
            <p:cNvSpPr/>
            <p:nvPr/>
          </p:nvSpPr>
          <p:spPr>
            <a:xfrm>
              <a:off x="3207099" y="3732726"/>
              <a:ext cx="3012826" cy="2081217"/>
            </a:xfrm>
            <a:custGeom>
              <a:avLst/>
              <a:gdLst>
                <a:gd name="connsiteX0" fmla="*/ 0 w 2592288"/>
                <a:gd name="connsiteY0" fmla="*/ 972108 h 1944216"/>
                <a:gd name="connsiteX1" fmla="*/ 1296144 w 2592288"/>
                <a:gd name="connsiteY1" fmla="*/ 0 h 1944216"/>
                <a:gd name="connsiteX2" fmla="*/ 2592288 w 2592288"/>
                <a:gd name="connsiteY2" fmla="*/ 972108 h 1944216"/>
                <a:gd name="connsiteX3" fmla="*/ 1296144 w 2592288"/>
                <a:gd name="connsiteY3" fmla="*/ 1944216 h 1944216"/>
                <a:gd name="connsiteX4" fmla="*/ 0 w 2592288"/>
                <a:gd name="connsiteY4" fmla="*/ 972108 h 1944216"/>
                <a:gd name="connsiteX0" fmla="*/ 0 w 2607528"/>
                <a:gd name="connsiteY0" fmla="*/ 974338 h 1947862"/>
                <a:gd name="connsiteX1" fmla="*/ 1296144 w 2607528"/>
                <a:gd name="connsiteY1" fmla="*/ 2230 h 1947862"/>
                <a:gd name="connsiteX2" fmla="*/ 2607528 w 2607528"/>
                <a:gd name="connsiteY2" fmla="*/ 791458 h 1947862"/>
                <a:gd name="connsiteX3" fmla="*/ 1296144 w 2607528"/>
                <a:gd name="connsiteY3" fmla="*/ 1946446 h 1947862"/>
                <a:gd name="connsiteX4" fmla="*/ 0 w 2607528"/>
                <a:gd name="connsiteY4" fmla="*/ 974338 h 1947862"/>
                <a:gd name="connsiteX0" fmla="*/ 52 w 2607580"/>
                <a:gd name="connsiteY0" fmla="*/ 989477 h 1962582"/>
                <a:gd name="connsiteX1" fmla="*/ 1250476 w 2607580"/>
                <a:gd name="connsiteY1" fmla="*/ 2129 h 1962582"/>
                <a:gd name="connsiteX2" fmla="*/ 2607580 w 2607580"/>
                <a:gd name="connsiteY2" fmla="*/ 806597 h 1962582"/>
                <a:gd name="connsiteX3" fmla="*/ 1296196 w 2607580"/>
                <a:gd name="connsiteY3" fmla="*/ 1961585 h 1962582"/>
                <a:gd name="connsiteX4" fmla="*/ 52 w 2607580"/>
                <a:gd name="connsiteY4" fmla="*/ 989477 h 1962582"/>
                <a:gd name="connsiteX0" fmla="*/ 54 w 2805702"/>
                <a:gd name="connsiteY0" fmla="*/ 990433 h 1963881"/>
                <a:gd name="connsiteX1" fmla="*/ 1250478 w 2805702"/>
                <a:gd name="connsiteY1" fmla="*/ 3085 h 1963881"/>
                <a:gd name="connsiteX2" fmla="*/ 2805702 w 2805702"/>
                <a:gd name="connsiteY2" fmla="*/ 777073 h 1963881"/>
                <a:gd name="connsiteX3" fmla="*/ 1296198 w 2805702"/>
                <a:gd name="connsiteY3" fmla="*/ 1962541 h 1963881"/>
                <a:gd name="connsiteX4" fmla="*/ 54 w 2805702"/>
                <a:gd name="connsiteY4" fmla="*/ 990433 h 1963881"/>
                <a:gd name="connsiteX0" fmla="*/ 54 w 2853912"/>
                <a:gd name="connsiteY0" fmla="*/ 988953 h 1981026"/>
                <a:gd name="connsiteX1" fmla="*/ 1250478 w 2853912"/>
                <a:gd name="connsiteY1" fmla="*/ 1605 h 1981026"/>
                <a:gd name="connsiteX2" fmla="*/ 2805702 w 2853912"/>
                <a:gd name="connsiteY2" fmla="*/ 775593 h 1981026"/>
                <a:gd name="connsiteX3" fmla="*/ 2390814 w 2853912"/>
                <a:gd name="connsiteY3" fmla="*/ 1577046 h 1981026"/>
                <a:gd name="connsiteX4" fmla="*/ 1296198 w 2853912"/>
                <a:gd name="connsiteY4" fmla="*/ 1961061 h 1981026"/>
                <a:gd name="connsiteX5" fmla="*/ 54 w 2853912"/>
                <a:gd name="connsiteY5" fmla="*/ 988953 h 1981026"/>
                <a:gd name="connsiteX0" fmla="*/ 53 w 2651318"/>
                <a:gd name="connsiteY0" fmla="*/ 989224 h 1981297"/>
                <a:gd name="connsiteX1" fmla="*/ 1250477 w 2651318"/>
                <a:gd name="connsiteY1" fmla="*/ 1876 h 1981297"/>
                <a:gd name="connsiteX2" fmla="*/ 2561861 w 2651318"/>
                <a:gd name="connsiteY2" fmla="*/ 760624 h 1981297"/>
                <a:gd name="connsiteX3" fmla="*/ 2390813 w 2651318"/>
                <a:gd name="connsiteY3" fmla="*/ 1577317 h 1981297"/>
                <a:gd name="connsiteX4" fmla="*/ 1296197 w 2651318"/>
                <a:gd name="connsiteY4" fmla="*/ 1961332 h 1981297"/>
                <a:gd name="connsiteX5" fmla="*/ 53 w 2651318"/>
                <a:gd name="connsiteY5" fmla="*/ 989224 h 1981297"/>
                <a:gd name="connsiteX0" fmla="*/ 49 w 2595292"/>
                <a:gd name="connsiteY0" fmla="*/ 1035276 h 2027349"/>
                <a:gd name="connsiteX1" fmla="*/ 1250473 w 2595292"/>
                <a:gd name="connsiteY1" fmla="*/ 47928 h 2027349"/>
                <a:gd name="connsiteX2" fmla="*/ 2207929 w 2595292"/>
                <a:gd name="connsiteY2" fmla="*/ 221289 h 2027349"/>
                <a:gd name="connsiteX3" fmla="*/ 2561857 w 2595292"/>
                <a:gd name="connsiteY3" fmla="*/ 806676 h 2027349"/>
                <a:gd name="connsiteX4" fmla="*/ 2390809 w 2595292"/>
                <a:gd name="connsiteY4" fmla="*/ 1623369 h 2027349"/>
                <a:gd name="connsiteX5" fmla="*/ 1296193 w 2595292"/>
                <a:gd name="connsiteY5" fmla="*/ 2007384 h 2027349"/>
                <a:gd name="connsiteX6" fmla="*/ 49 w 2595292"/>
                <a:gd name="connsiteY6" fmla="*/ 1035276 h 2027349"/>
                <a:gd name="connsiteX0" fmla="*/ 50 w 2595293"/>
                <a:gd name="connsiteY0" fmla="*/ 1079585 h 2071658"/>
                <a:gd name="connsiteX1" fmla="*/ 1250474 w 2595293"/>
                <a:gd name="connsiteY1" fmla="*/ 92237 h 2071658"/>
                <a:gd name="connsiteX2" fmla="*/ 2406050 w 2595293"/>
                <a:gd name="connsiteY2" fmla="*/ 128438 h 2071658"/>
                <a:gd name="connsiteX3" fmla="*/ 2561858 w 2595293"/>
                <a:gd name="connsiteY3" fmla="*/ 850985 h 2071658"/>
                <a:gd name="connsiteX4" fmla="*/ 2390810 w 2595293"/>
                <a:gd name="connsiteY4" fmla="*/ 1667678 h 2071658"/>
                <a:gd name="connsiteX5" fmla="*/ 1296194 w 2595293"/>
                <a:gd name="connsiteY5" fmla="*/ 2051693 h 2071658"/>
                <a:gd name="connsiteX6" fmla="*/ 50 w 2595293"/>
                <a:gd name="connsiteY6" fmla="*/ 1079585 h 2071658"/>
                <a:gd name="connsiteX0" fmla="*/ 50 w 2612359"/>
                <a:gd name="connsiteY0" fmla="*/ 1079585 h 2095366"/>
                <a:gd name="connsiteX1" fmla="*/ 1250474 w 2612359"/>
                <a:gd name="connsiteY1" fmla="*/ 92237 h 2095366"/>
                <a:gd name="connsiteX2" fmla="*/ 2406050 w 2612359"/>
                <a:gd name="connsiteY2" fmla="*/ 128438 h 2095366"/>
                <a:gd name="connsiteX3" fmla="*/ 2561858 w 2612359"/>
                <a:gd name="connsiteY3" fmla="*/ 850985 h 2095366"/>
                <a:gd name="connsiteX4" fmla="*/ 2436530 w 2612359"/>
                <a:gd name="connsiteY4" fmla="*/ 1820078 h 2095366"/>
                <a:gd name="connsiteX5" fmla="*/ 1296194 w 2612359"/>
                <a:gd name="connsiteY5" fmla="*/ 2051693 h 2095366"/>
                <a:gd name="connsiteX6" fmla="*/ 50 w 2612359"/>
                <a:gd name="connsiteY6" fmla="*/ 1079585 h 2095366"/>
                <a:gd name="connsiteX0" fmla="*/ 50 w 2728108"/>
                <a:gd name="connsiteY0" fmla="*/ 1079585 h 2095366"/>
                <a:gd name="connsiteX1" fmla="*/ 1250474 w 2728108"/>
                <a:gd name="connsiteY1" fmla="*/ 92237 h 2095366"/>
                <a:gd name="connsiteX2" fmla="*/ 2406050 w 2728108"/>
                <a:gd name="connsiteY2" fmla="*/ 128438 h 2095366"/>
                <a:gd name="connsiteX3" fmla="*/ 2714258 w 2728108"/>
                <a:gd name="connsiteY3" fmla="*/ 850985 h 2095366"/>
                <a:gd name="connsiteX4" fmla="*/ 2436530 w 2728108"/>
                <a:gd name="connsiteY4" fmla="*/ 1820078 h 2095366"/>
                <a:gd name="connsiteX5" fmla="*/ 1296194 w 2728108"/>
                <a:gd name="connsiteY5" fmla="*/ 2051693 h 2095366"/>
                <a:gd name="connsiteX6" fmla="*/ 50 w 2728108"/>
                <a:gd name="connsiteY6" fmla="*/ 1079585 h 2095366"/>
                <a:gd name="connsiteX0" fmla="*/ 62182 w 2790240"/>
                <a:gd name="connsiteY0" fmla="*/ 1028421 h 2044202"/>
                <a:gd name="connsiteX1" fmla="*/ 319342 w 2790240"/>
                <a:gd name="connsiteY1" fmla="*/ 260154 h 2044202"/>
                <a:gd name="connsiteX2" fmla="*/ 1312606 w 2790240"/>
                <a:gd name="connsiteY2" fmla="*/ 41073 h 2044202"/>
                <a:gd name="connsiteX3" fmla="*/ 2468182 w 2790240"/>
                <a:gd name="connsiteY3" fmla="*/ 77274 h 2044202"/>
                <a:gd name="connsiteX4" fmla="*/ 2776390 w 2790240"/>
                <a:gd name="connsiteY4" fmla="*/ 799821 h 2044202"/>
                <a:gd name="connsiteX5" fmla="*/ 2498662 w 2790240"/>
                <a:gd name="connsiteY5" fmla="*/ 1768914 h 2044202"/>
                <a:gd name="connsiteX6" fmla="*/ 1358326 w 2790240"/>
                <a:gd name="connsiteY6" fmla="*/ 2000529 h 2044202"/>
                <a:gd name="connsiteX7" fmla="*/ 62182 w 2790240"/>
                <a:gd name="connsiteY7" fmla="*/ 1028421 h 2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240" h="2044202">
                  <a:moveTo>
                    <a:pt x="62182" y="1028421"/>
                  </a:moveTo>
                  <a:cubicBezTo>
                    <a:pt x="-110982" y="738359"/>
                    <a:pt x="110938" y="424712"/>
                    <a:pt x="319342" y="260154"/>
                  </a:cubicBezTo>
                  <a:cubicBezTo>
                    <a:pt x="527746" y="95596"/>
                    <a:pt x="954466" y="71553"/>
                    <a:pt x="1312606" y="41073"/>
                  </a:cubicBezTo>
                  <a:cubicBezTo>
                    <a:pt x="1670746" y="10593"/>
                    <a:pt x="2249618" y="-49184"/>
                    <a:pt x="2468182" y="77274"/>
                  </a:cubicBezTo>
                  <a:cubicBezTo>
                    <a:pt x="2686746" y="203732"/>
                    <a:pt x="2728130" y="591541"/>
                    <a:pt x="2776390" y="799821"/>
                  </a:cubicBezTo>
                  <a:cubicBezTo>
                    <a:pt x="2824650" y="1008101"/>
                    <a:pt x="2750246" y="1571336"/>
                    <a:pt x="2498662" y="1768914"/>
                  </a:cubicBezTo>
                  <a:cubicBezTo>
                    <a:pt x="2247078" y="1966492"/>
                    <a:pt x="1764406" y="2123944"/>
                    <a:pt x="1358326" y="2000529"/>
                  </a:cubicBezTo>
                  <a:cubicBezTo>
                    <a:pt x="952246" y="1877114"/>
                    <a:pt x="235346" y="1318484"/>
                    <a:pt x="62182" y="1028421"/>
                  </a:cubicBezTo>
                  <a:close/>
                </a:path>
              </a:pathLst>
            </a:custGeom>
            <a:solidFill>
              <a:srgbClr val="E9B39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4" name="אליפסה 1"/>
            <p:cNvSpPr/>
            <p:nvPr/>
          </p:nvSpPr>
          <p:spPr>
            <a:xfrm>
              <a:off x="5564399" y="4115879"/>
              <a:ext cx="411092" cy="1027547"/>
            </a:xfrm>
            <a:custGeom>
              <a:avLst/>
              <a:gdLst>
                <a:gd name="connsiteX0" fmla="*/ 0 w 2592288"/>
                <a:gd name="connsiteY0" fmla="*/ 972108 h 1944216"/>
                <a:gd name="connsiteX1" fmla="*/ 1296144 w 2592288"/>
                <a:gd name="connsiteY1" fmla="*/ 0 h 1944216"/>
                <a:gd name="connsiteX2" fmla="*/ 2592288 w 2592288"/>
                <a:gd name="connsiteY2" fmla="*/ 972108 h 1944216"/>
                <a:gd name="connsiteX3" fmla="*/ 1296144 w 2592288"/>
                <a:gd name="connsiteY3" fmla="*/ 1944216 h 1944216"/>
                <a:gd name="connsiteX4" fmla="*/ 0 w 2592288"/>
                <a:gd name="connsiteY4" fmla="*/ 972108 h 1944216"/>
                <a:gd name="connsiteX0" fmla="*/ 0 w 2607528"/>
                <a:gd name="connsiteY0" fmla="*/ 974338 h 1947862"/>
                <a:gd name="connsiteX1" fmla="*/ 1296144 w 2607528"/>
                <a:gd name="connsiteY1" fmla="*/ 2230 h 1947862"/>
                <a:gd name="connsiteX2" fmla="*/ 2607528 w 2607528"/>
                <a:gd name="connsiteY2" fmla="*/ 791458 h 1947862"/>
                <a:gd name="connsiteX3" fmla="*/ 1296144 w 2607528"/>
                <a:gd name="connsiteY3" fmla="*/ 1946446 h 1947862"/>
                <a:gd name="connsiteX4" fmla="*/ 0 w 2607528"/>
                <a:gd name="connsiteY4" fmla="*/ 974338 h 1947862"/>
                <a:gd name="connsiteX0" fmla="*/ 52 w 2607580"/>
                <a:gd name="connsiteY0" fmla="*/ 989477 h 1962582"/>
                <a:gd name="connsiteX1" fmla="*/ 1250476 w 2607580"/>
                <a:gd name="connsiteY1" fmla="*/ 2129 h 1962582"/>
                <a:gd name="connsiteX2" fmla="*/ 2607580 w 2607580"/>
                <a:gd name="connsiteY2" fmla="*/ 806597 h 1962582"/>
                <a:gd name="connsiteX3" fmla="*/ 1296196 w 2607580"/>
                <a:gd name="connsiteY3" fmla="*/ 1961585 h 1962582"/>
                <a:gd name="connsiteX4" fmla="*/ 52 w 2607580"/>
                <a:gd name="connsiteY4" fmla="*/ 989477 h 1962582"/>
                <a:gd name="connsiteX0" fmla="*/ 54 w 2805702"/>
                <a:gd name="connsiteY0" fmla="*/ 990433 h 1963881"/>
                <a:gd name="connsiteX1" fmla="*/ 1250478 w 2805702"/>
                <a:gd name="connsiteY1" fmla="*/ 3085 h 1963881"/>
                <a:gd name="connsiteX2" fmla="*/ 2805702 w 2805702"/>
                <a:gd name="connsiteY2" fmla="*/ 777073 h 1963881"/>
                <a:gd name="connsiteX3" fmla="*/ 1296198 w 2805702"/>
                <a:gd name="connsiteY3" fmla="*/ 1962541 h 1963881"/>
                <a:gd name="connsiteX4" fmla="*/ 54 w 2805702"/>
                <a:gd name="connsiteY4" fmla="*/ 990433 h 1963881"/>
                <a:gd name="connsiteX0" fmla="*/ 283 w 2805931"/>
                <a:gd name="connsiteY0" fmla="*/ 990433 h 1749360"/>
                <a:gd name="connsiteX1" fmla="*/ 1250707 w 2805931"/>
                <a:gd name="connsiteY1" fmla="*/ 3085 h 1749360"/>
                <a:gd name="connsiteX2" fmla="*/ 2805931 w 2805931"/>
                <a:gd name="connsiteY2" fmla="*/ 777073 h 1749360"/>
                <a:gd name="connsiteX3" fmla="*/ 1356038 w 2805931"/>
                <a:gd name="connsiteY3" fmla="*/ 1747568 h 1749360"/>
                <a:gd name="connsiteX4" fmla="*/ 283 w 2805931"/>
                <a:gd name="connsiteY4" fmla="*/ 990433 h 1749360"/>
                <a:gd name="connsiteX0" fmla="*/ 276 w 2666833"/>
                <a:gd name="connsiteY0" fmla="*/ 990433 h 1749360"/>
                <a:gd name="connsiteX1" fmla="*/ 1250700 w 2666833"/>
                <a:gd name="connsiteY1" fmla="*/ 3085 h 1749360"/>
                <a:gd name="connsiteX2" fmla="*/ 2666833 w 2666833"/>
                <a:gd name="connsiteY2" fmla="*/ 777073 h 1749360"/>
                <a:gd name="connsiteX3" fmla="*/ 1356031 w 2666833"/>
                <a:gd name="connsiteY3" fmla="*/ 1747568 h 1749360"/>
                <a:gd name="connsiteX4" fmla="*/ 276 w 2666833"/>
                <a:gd name="connsiteY4" fmla="*/ 990433 h 1749360"/>
                <a:gd name="connsiteX0" fmla="*/ 1418 w 2667975"/>
                <a:gd name="connsiteY0" fmla="*/ 990433 h 1897849"/>
                <a:gd name="connsiteX1" fmla="*/ 1251842 w 2667975"/>
                <a:gd name="connsiteY1" fmla="*/ 3085 h 1897849"/>
                <a:gd name="connsiteX2" fmla="*/ 2667975 w 2667975"/>
                <a:gd name="connsiteY2" fmla="*/ 777073 h 1897849"/>
                <a:gd name="connsiteX3" fmla="*/ 1496264 w 2667975"/>
                <a:gd name="connsiteY3" fmla="*/ 1896396 h 1897849"/>
                <a:gd name="connsiteX4" fmla="*/ 1418 w 2667975"/>
                <a:gd name="connsiteY4" fmla="*/ 990433 h 189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75" h="1897849">
                  <a:moveTo>
                    <a:pt x="1418" y="990433"/>
                  </a:moveTo>
                  <a:cubicBezTo>
                    <a:pt x="-39319" y="674881"/>
                    <a:pt x="807416" y="38645"/>
                    <a:pt x="1251842" y="3085"/>
                  </a:cubicBezTo>
                  <a:cubicBezTo>
                    <a:pt x="1696268" y="-32475"/>
                    <a:pt x="2667975" y="240193"/>
                    <a:pt x="2667975" y="777073"/>
                  </a:cubicBezTo>
                  <a:cubicBezTo>
                    <a:pt x="2667975" y="1313953"/>
                    <a:pt x="1940690" y="1860836"/>
                    <a:pt x="1496264" y="1896396"/>
                  </a:cubicBezTo>
                  <a:cubicBezTo>
                    <a:pt x="1051838" y="1931956"/>
                    <a:pt x="42155" y="1305985"/>
                    <a:pt x="1418" y="99043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5" name="TextBox 64"/>
            <p:cNvSpPr txBox="1"/>
            <p:nvPr/>
          </p:nvSpPr>
          <p:spPr>
            <a:xfrm>
              <a:off x="2066409" y="5813943"/>
              <a:ext cx="5688632" cy="1407797"/>
            </a:xfrm>
            <a:prstGeom prst="rect">
              <a:avLst/>
            </a:prstGeom>
            <a:noFill/>
            <a:ln w="22225">
              <a:noFill/>
            </a:ln>
            <a:effectLst>
              <a:outerShdw sx="101000" sy="101000" algn="ctr" rotWithShape="0">
                <a:sysClr val="window" lastClr="FFFFFF">
                  <a:lumMod val="75000"/>
                </a:sysClr>
              </a:outerShdw>
            </a:effectLst>
          </p:spPr>
          <p:txBody>
            <a:bodyPr/>
            <a:lstStyle/>
            <a:p>
              <a:pPr algn="ctr" fontAlgn="auto">
                <a:spcBef>
                  <a:spcPts val="0"/>
                </a:spcBef>
                <a:spcAft>
                  <a:spcPts val="0"/>
                </a:spcAft>
                <a:defRPr/>
              </a:pPr>
              <a:r>
                <a:rPr lang="he-IL" kern="0" dirty="0">
                  <a:solidFill>
                    <a:prstClr val="black"/>
                  </a:solidFill>
                </a:rPr>
                <a:t>חומר שאינו מסיס במים (</a:t>
              </a:r>
              <a:r>
                <a:rPr lang="he-IL" kern="0" dirty="0">
                  <a:solidFill>
                    <a:schemeClr val="accent3"/>
                  </a:solidFill>
                </a:rPr>
                <a:t>הידרופובי ="שונא" מים</a:t>
              </a:r>
              <a:r>
                <a:rPr lang="he-IL" kern="0" dirty="0">
                  <a:solidFill>
                    <a:prstClr val="black"/>
                  </a:solidFill>
                </a:rPr>
                <a:t>) </a:t>
              </a:r>
            </a:p>
            <a:p>
              <a:pPr algn="ctr" fontAlgn="auto">
                <a:spcBef>
                  <a:spcPts val="0"/>
                </a:spcBef>
                <a:spcAft>
                  <a:spcPts val="0"/>
                </a:spcAft>
                <a:defRPr/>
              </a:pPr>
              <a:r>
                <a:rPr lang="he-IL" kern="0" dirty="0">
                  <a:solidFill>
                    <a:prstClr val="black"/>
                  </a:solidFill>
                </a:rPr>
                <a:t>אינו  מתפזר במים </a:t>
              </a:r>
              <a:r>
                <a:rPr lang="he-IL" kern="0" dirty="0"/>
                <a:t>בתור מולקולות בודדות, </a:t>
              </a:r>
            </a:p>
            <a:p>
              <a:pPr algn="ctr" fontAlgn="auto">
                <a:spcBef>
                  <a:spcPts val="0"/>
                </a:spcBef>
                <a:spcAft>
                  <a:spcPts val="0"/>
                </a:spcAft>
                <a:defRPr/>
              </a:pPr>
              <a:r>
                <a:rPr lang="he-IL" kern="0" dirty="0"/>
                <a:t>אלא  בגושים של מולקולות רבות יחד.</a:t>
              </a:r>
            </a:p>
            <a:p>
              <a:pPr algn="ctr" fontAlgn="auto">
                <a:spcBef>
                  <a:spcPts val="0"/>
                </a:spcBef>
                <a:spcAft>
                  <a:spcPts val="0"/>
                </a:spcAft>
                <a:defRPr/>
              </a:pPr>
              <a:r>
                <a:rPr lang="he-IL" kern="0" dirty="0"/>
                <a:t>כך שטח המגע שלו עם המים הוא </a:t>
              </a:r>
              <a:r>
                <a:rPr lang="he-IL" kern="0" dirty="0">
                  <a:solidFill>
                    <a:prstClr val="black"/>
                  </a:solidFill>
                </a:rPr>
                <a:t>הקטן </a:t>
              </a:r>
              <a:r>
                <a:rPr lang="he-IL" kern="0" dirty="0" smtClean="0">
                  <a:solidFill>
                    <a:prstClr val="black"/>
                  </a:solidFill>
                </a:rPr>
                <a:t>ביותר.</a:t>
              </a:r>
              <a:endParaRPr lang="he-IL" kern="0" dirty="0">
                <a:solidFill>
                  <a:prstClr val="black"/>
                </a:solidFill>
              </a:endParaRPr>
            </a:p>
            <a:p>
              <a:pPr algn="ctr" fontAlgn="auto">
                <a:spcBef>
                  <a:spcPts val="0"/>
                </a:spcBef>
                <a:spcAft>
                  <a:spcPts val="0"/>
                </a:spcAft>
                <a:defRPr/>
              </a:pPr>
              <a:endParaRPr lang="he-IL" kern="0" dirty="0">
                <a:solidFill>
                  <a:prstClr val="black"/>
                </a:solidFill>
              </a:endParaRPr>
            </a:p>
          </p:txBody>
        </p:sp>
        <p:sp>
          <p:nvSpPr>
            <p:cNvPr id="66" name="TextBox 65"/>
            <p:cNvSpPr txBox="1"/>
            <p:nvPr/>
          </p:nvSpPr>
          <p:spPr>
            <a:xfrm>
              <a:off x="6284737" y="4440978"/>
              <a:ext cx="881441" cy="525384"/>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גרעין</a:t>
              </a:r>
            </a:p>
          </p:txBody>
        </p:sp>
        <p:cxnSp>
          <p:nvCxnSpPr>
            <p:cNvPr id="67" name="מחבר חץ ישר 66"/>
            <p:cNvCxnSpPr/>
            <p:nvPr/>
          </p:nvCxnSpPr>
          <p:spPr>
            <a:xfrm flipH="1">
              <a:off x="5779204" y="4629652"/>
              <a:ext cx="718486" cy="246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אליפסה 5"/>
          <p:cNvSpPr/>
          <p:nvPr/>
        </p:nvSpPr>
        <p:spPr>
          <a:xfrm flipH="1">
            <a:off x="2409825" y="4370388"/>
            <a:ext cx="138113" cy="95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9" name="אליפסה 68"/>
          <p:cNvSpPr/>
          <p:nvPr/>
        </p:nvSpPr>
        <p:spPr>
          <a:xfrm flipH="1">
            <a:off x="2411413" y="4170363"/>
            <a:ext cx="136525" cy="95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0" name="אליפסה 69"/>
          <p:cNvSpPr/>
          <p:nvPr/>
        </p:nvSpPr>
        <p:spPr>
          <a:xfrm flipH="1">
            <a:off x="2478088" y="4313238"/>
            <a:ext cx="138112" cy="95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1" name="אליפסה 70"/>
          <p:cNvSpPr/>
          <p:nvPr/>
        </p:nvSpPr>
        <p:spPr>
          <a:xfrm flipH="1">
            <a:off x="2343150" y="4265613"/>
            <a:ext cx="136525" cy="95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2" name="אליפסה 71"/>
          <p:cNvSpPr/>
          <p:nvPr/>
        </p:nvSpPr>
        <p:spPr>
          <a:xfrm flipH="1">
            <a:off x="2547938" y="4191000"/>
            <a:ext cx="138112" cy="968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3" name="אליפסה 72"/>
          <p:cNvSpPr/>
          <p:nvPr/>
        </p:nvSpPr>
        <p:spPr>
          <a:xfrm flipH="1">
            <a:off x="2587625" y="4349750"/>
            <a:ext cx="136525" cy="968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4" name="אליפסה 73"/>
          <p:cNvSpPr/>
          <p:nvPr/>
        </p:nvSpPr>
        <p:spPr>
          <a:xfrm flipH="1">
            <a:off x="2547938" y="4287838"/>
            <a:ext cx="138112" cy="95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5" name="אליפסה 74"/>
          <p:cNvSpPr/>
          <p:nvPr/>
        </p:nvSpPr>
        <p:spPr>
          <a:xfrm flipH="1">
            <a:off x="2274888" y="4384675"/>
            <a:ext cx="136525" cy="968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6" name="אליפסה 75"/>
          <p:cNvSpPr/>
          <p:nvPr/>
        </p:nvSpPr>
        <p:spPr>
          <a:xfrm flipH="1">
            <a:off x="2206625" y="4327525"/>
            <a:ext cx="136525" cy="95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7" name="אליפסה 76"/>
          <p:cNvSpPr/>
          <p:nvPr/>
        </p:nvSpPr>
        <p:spPr>
          <a:xfrm flipH="1">
            <a:off x="2271713" y="4249738"/>
            <a:ext cx="138112" cy="968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8" name="אליפסה 77"/>
          <p:cNvSpPr/>
          <p:nvPr/>
        </p:nvSpPr>
        <p:spPr>
          <a:xfrm flipH="1">
            <a:off x="2451100" y="4422775"/>
            <a:ext cx="138113" cy="968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6"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0BEDFDC-4EDD-4C9F-B5FB-63AFE2FCFEEB}" type="slidenum">
              <a:rPr lang="he-IL" sz="1200" smtClean="0">
                <a:solidFill>
                  <a:schemeClr val="bg1">
                    <a:lumMod val="65000"/>
                  </a:schemeClr>
                </a:solidFill>
              </a:rPr>
              <a:pPr fontAlgn="base">
                <a:spcBef>
                  <a:spcPct val="0"/>
                </a:spcBef>
                <a:spcAft>
                  <a:spcPct val="0"/>
                </a:spcAft>
                <a:defRPr/>
              </a:pPr>
              <a:t>35</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500"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8851" name="כותרת 5"/>
          <p:cNvSpPr>
            <a:spLocks noGrp="1"/>
          </p:cNvSpPr>
          <p:nvPr>
            <p:ph type="ctrTitle"/>
          </p:nvPr>
        </p:nvSpPr>
        <p:spPr bwMode="auto">
          <a:xfrm>
            <a:off x="871538"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עמילופלסטידות</a:t>
            </a:r>
            <a:endParaRPr lang="he-IL" sz="1800" smtClean="0"/>
          </a:p>
        </p:txBody>
      </p:sp>
      <p:pic>
        <p:nvPicPr>
          <p:cNvPr id="78852" name="Picture 3" descr="E:\צילומי לוינסקי\בטטה_2_עמילופלסטים ביוד_x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2232025"/>
            <a:ext cx="5383213"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25438" y="550863"/>
            <a:ext cx="8389937" cy="123507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עמילן נאגר בתאי הצמחים, בתוך אברונים מיוחדים הנקראים עמילופלסטידות.</a:t>
            </a:r>
          </a:p>
          <a:p>
            <a:pPr fontAlgn="auto">
              <a:spcBef>
                <a:spcPts val="0"/>
              </a:spcBef>
              <a:spcAft>
                <a:spcPts val="0"/>
              </a:spcAft>
              <a:defRPr/>
            </a:pPr>
            <a:r>
              <a:rPr lang="he-IL" kern="0" dirty="0">
                <a:solidFill>
                  <a:prstClr val="black"/>
                </a:solidFill>
              </a:rPr>
              <a:t>בתמונה נראות עמילופלסטידות בתוך תאי בטטה (הצבע השחור נוצר בעקבות הוספת יוד, שהוא אינדיקטור לעמילן ונצבע בשחור בנוכחותו). </a:t>
            </a:r>
          </a:p>
          <a:p>
            <a:pPr fontAlgn="auto">
              <a:spcBef>
                <a:spcPts val="0"/>
              </a:spcBef>
              <a:spcAft>
                <a:spcPts val="0"/>
              </a:spcAft>
              <a:defRPr/>
            </a:pPr>
            <a:r>
              <a:rPr lang="he-IL" kern="0" dirty="0">
                <a:solidFill>
                  <a:prstClr val="black"/>
                </a:solidFill>
              </a:rPr>
              <a:t>חשוב להדגיש שהעמילן, כמו שאר חומרי התשמורת, אינו משנה את ריכוז המומסים בציטופלסמה, מכיוון שהוא אינו מסיס במים.</a:t>
            </a:r>
          </a:p>
        </p:txBody>
      </p:sp>
      <p:sp>
        <p:nvSpPr>
          <p:cNvPr id="78854" name="מלבן 1"/>
          <p:cNvSpPr>
            <a:spLocks noChangeArrowheads="1"/>
          </p:cNvSpPr>
          <p:nvPr/>
        </p:nvSpPr>
        <p:spPr bwMode="auto">
          <a:xfrm>
            <a:off x="1689100" y="6269038"/>
            <a:ext cx="203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100"/>
              <a:t>ד"ר נורית קינן ואורה בר, מט"ח © </a:t>
            </a:r>
            <a:endParaRPr lang="en-US" sz="1100"/>
          </a:p>
        </p:txBody>
      </p:sp>
      <p:sp>
        <p:nvSpPr>
          <p:cNvPr id="9"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240B542-0FD7-4483-9843-48229BF28CC1}" type="slidenum">
              <a:rPr lang="he-IL" sz="1200" smtClean="0">
                <a:solidFill>
                  <a:schemeClr val="bg1">
                    <a:lumMod val="65000"/>
                  </a:schemeClr>
                </a:solidFill>
              </a:rPr>
              <a:pPr fontAlgn="base">
                <a:spcBef>
                  <a:spcPct val="0"/>
                </a:spcBef>
                <a:spcAft>
                  <a:spcPct val="0"/>
                </a:spcAft>
                <a:defRPr/>
              </a:pPr>
              <a:t>36</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9875"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ויטמינים</a:t>
            </a:r>
            <a:endParaRPr lang="he-IL" sz="1800" smtClean="0"/>
          </a:p>
        </p:txBody>
      </p:sp>
      <p:sp>
        <p:nvSpPr>
          <p:cNvPr id="7" name="TextBox 6"/>
          <p:cNvSpPr txBox="1"/>
          <p:nvPr/>
        </p:nvSpPr>
        <p:spPr>
          <a:xfrm>
            <a:off x="285750" y="679450"/>
            <a:ext cx="8389938" cy="339248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t>הוויטמינים הם חומרים אורגניים הנחוצים לגוף בכמויות מזעריות, אך בלעדיהם הגוף אינו יכול לתפקד כראוי. הגוף חייב לקבל את הוויטמינים מן המזון (מהחי והצומח), משום שהתאים אינם יכולים לייצר ויטמינים בעצמם. מקצת הוויטמינים חיוניים לפעולת אנזימים בתאים (הרחבה: בתפקידם זה הם נקראים נקראים קו־אנזימים).</a:t>
            </a:r>
          </a:p>
          <a:p>
            <a:pPr fontAlgn="auto">
              <a:spcBef>
                <a:spcPts val="0"/>
              </a:spcBef>
              <a:spcAft>
                <a:spcPts val="0"/>
              </a:spcAft>
              <a:defRPr/>
            </a:pPr>
            <a:endParaRPr lang="he-IL" kern="0" dirty="0"/>
          </a:p>
          <a:p>
            <a:pPr fontAlgn="auto">
              <a:spcBef>
                <a:spcPts val="0"/>
              </a:spcBef>
              <a:spcAft>
                <a:spcPts val="0"/>
              </a:spcAft>
              <a:defRPr/>
            </a:pPr>
            <a:r>
              <a:rPr lang="he-IL" kern="0" dirty="0"/>
              <a:t>להלן דוגמה עצובה לנזק הנגרם עקב מחסור בוויטמין:</a:t>
            </a:r>
          </a:p>
          <a:p>
            <a:pPr fontAlgn="auto">
              <a:spcBef>
                <a:spcPts val="0"/>
              </a:spcBef>
              <a:spcAft>
                <a:spcPts val="0"/>
              </a:spcAft>
              <a:defRPr/>
            </a:pPr>
            <a:r>
              <a:rPr lang="he-IL" kern="0" dirty="0"/>
              <a:t>בשנת 2003, בעקבות מחסור בוויטמין </a:t>
            </a:r>
            <a:r>
              <a:rPr lang="en-US" kern="0" dirty="0"/>
              <a:t>B1</a:t>
            </a:r>
            <a:r>
              <a:rPr lang="he-IL" kern="0" dirty="0"/>
              <a:t>, נפטרו כמה תינוקות, ואצל תינוקות אחרים נגרמו נזקים חמורים במוח. כל התינוקות ניזונו מתרכובת מזון לתינוקות, שבטעות לא נכלל בה ויטמין </a:t>
            </a:r>
            <a:r>
              <a:rPr lang="en-US" kern="0" dirty="0"/>
              <a:t>B1</a:t>
            </a:r>
            <a:r>
              <a:rPr lang="he-IL" kern="0" dirty="0"/>
              <a:t> כנדרש.</a:t>
            </a:r>
          </a:p>
        </p:txBody>
      </p:sp>
      <p:sp>
        <p:nvSpPr>
          <p:cNvPr id="6"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D618752-FF78-4A25-A7B5-E212D6D3E623}" type="slidenum">
              <a:rPr lang="he-IL" sz="1200" smtClean="0">
                <a:solidFill>
                  <a:schemeClr val="bg1">
                    <a:lumMod val="65000"/>
                  </a:schemeClr>
                </a:solidFill>
              </a:rPr>
              <a:pPr fontAlgn="base">
                <a:spcBef>
                  <a:spcPct val="0"/>
                </a:spcBef>
                <a:spcAft>
                  <a:spcPct val="0"/>
                </a:spcAft>
                <a:defRPr/>
              </a:pPr>
              <a:t>37</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62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285750" y="0"/>
            <a:ext cx="8302625" cy="441325"/>
          </a:xfrm>
        </p:spPr>
        <p:txBody>
          <a:bodyPr/>
          <a:lstStyle/>
          <a:p>
            <a:pPr fontAlgn="auto">
              <a:defRPr/>
            </a:pPr>
            <a:r>
              <a:rPr lang="he-IL" sz="1800" b="1" dirty="0" smtClean="0">
                <a:solidFill>
                  <a:srgbClr val="FF6600"/>
                </a:solidFill>
                <a:ea typeface="+mn-ea"/>
              </a:rPr>
              <a:t>גלגולי מרכיבי המזון בגוף : סיכום</a:t>
            </a:r>
            <a:endParaRPr lang="he-IL" sz="1800" dirty="0" smtClean="0"/>
          </a:p>
        </p:txBody>
      </p:sp>
      <p:grpSp>
        <p:nvGrpSpPr>
          <p:cNvPr id="80900" name="קבוצה 7"/>
          <p:cNvGrpSpPr>
            <a:grpSpLocks/>
          </p:cNvGrpSpPr>
          <p:nvPr/>
        </p:nvGrpSpPr>
        <p:grpSpPr bwMode="auto">
          <a:xfrm>
            <a:off x="242888" y="803275"/>
            <a:ext cx="6769100" cy="3568700"/>
            <a:chOff x="355401" y="1617661"/>
            <a:chExt cx="6632318" cy="3568933"/>
          </a:xfrm>
        </p:grpSpPr>
        <p:grpSp>
          <p:nvGrpSpPr>
            <p:cNvPr id="80918" name="קבוצה 10"/>
            <p:cNvGrpSpPr>
              <a:grpSpLocks/>
            </p:cNvGrpSpPr>
            <p:nvPr/>
          </p:nvGrpSpPr>
          <p:grpSpPr bwMode="auto">
            <a:xfrm>
              <a:off x="355401" y="2159034"/>
              <a:ext cx="6632318" cy="3027560"/>
              <a:chOff x="506106" y="2017276"/>
              <a:chExt cx="6632318" cy="3027560"/>
            </a:xfrm>
          </p:grpSpPr>
          <p:grpSp>
            <p:nvGrpSpPr>
              <p:cNvPr id="80921" name="קבוצה 22"/>
              <p:cNvGrpSpPr>
                <a:grpSpLocks/>
              </p:cNvGrpSpPr>
              <p:nvPr/>
            </p:nvGrpSpPr>
            <p:grpSpPr bwMode="auto">
              <a:xfrm>
                <a:off x="506106" y="2017276"/>
                <a:ext cx="6632317" cy="1670159"/>
                <a:chOff x="94109" y="-526477"/>
                <a:chExt cx="6632317" cy="2381740"/>
              </a:xfrm>
            </p:grpSpPr>
            <p:sp>
              <p:nvSpPr>
                <p:cNvPr id="24" name="מלבן 23"/>
                <p:cNvSpPr/>
                <p:nvPr/>
              </p:nvSpPr>
              <p:spPr>
                <a:xfrm>
                  <a:off x="207654" y="-526477"/>
                  <a:ext cx="6518773" cy="2381740"/>
                </a:xfrm>
                <a:prstGeom prst="rect">
                  <a:avLst/>
                </a:prstGeom>
                <a:noFill/>
                <a:ln w="38100">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מלבן 24"/>
                <p:cNvSpPr/>
                <p:nvPr/>
              </p:nvSpPr>
              <p:spPr>
                <a:xfrm>
                  <a:off x="94109" y="-388373"/>
                  <a:ext cx="1717186" cy="1888186"/>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C00000"/>
                      </a:solidFill>
                    </a:rPr>
                    <a:t>מערכת </a:t>
                  </a:r>
                </a:p>
                <a:p>
                  <a:pPr algn="ctr" defTabSz="1244600">
                    <a:lnSpc>
                      <a:spcPct val="90000"/>
                    </a:lnSpc>
                    <a:spcAft>
                      <a:spcPct val="35000"/>
                    </a:spcAft>
                    <a:defRPr/>
                  </a:pPr>
                  <a:r>
                    <a:rPr lang="he-IL" sz="2800" dirty="0">
                      <a:solidFill>
                        <a:srgbClr val="C00000"/>
                      </a:solidFill>
                    </a:rPr>
                    <a:t>העיכול</a:t>
                  </a:r>
                </a:p>
              </p:txBody>
            </p:sp>
          </p:grpSp>
          <p:grpSp>
            <p:nvGrpSpPr>
              <p:cNvPr id="80922" name="קבוצה 25"/>
              <p:cNvGrpSpPr>
                <a:grpSpLocks/>
              </p:cNvGrpSpPr>
              <p:nvPr/>
            </p:nvGrpSpPr>
            <p:grpSpPr bwMode="auto">
              <a:xfrm>
                <a:off x="506106" y="3684260"/>
                <a:ext cx="6632318" cy="1360576"/>
                <a:chOff x="-449293" y="2237881"/>
                <a:chExt cx="6632318" cy="1360576"/>
              </a:xfrm>
            </p:grpSpPr>
            <p:sp>
              <p:nvSpPr>
                <p:cNvPr id="27" name="מלבן 26"/>
                <p:cNvSpPr/>
                <p:nvPr/>
              </p:nvSpPr>
              <p:spPr>
                <a:xfrm>
                  <a:off x="-363745" y="2377590"/>
                  <a:ext cx="6546770" cy="1220867"/>
                </a:xfrm>
                <a:prstGeom prst="rect">
                  <a:avLst/>
                </a:prstGeom>
                <a:noFill/>
                <a:ln w="38100">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מלבן 27"/>
                <p:cNvSpPr/>
                <p:nvPr/>
              </p:nvSpPr>
              <p:spPr>
                <a:xfrm>
                  <a:off x="-449293" y="2237881"/>
                  <a:ext cx="1465207" cy="114625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FF0000"/>
                      </a:solidFill>
                    </a:rPr>
                    <a:t>דם</a:t>
                  </a:r>
                </a:p>
              </p:txBody>
            </p:sp>
          </p:grpSp>
          <p:sp>
            <p:nvSpPr>
              <p:cNvPr id="3" name="חץ למטה 2"/>
              <p:cNvSpPr/>
              <p:nvPr/>
            </p:nvSpPr>
            <p:spPr>
              <a:xfrm>
                <a:off x="4498873" y="2091893"/>
                <a:ext cx="432407" cy="70172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3" name="מלבן 32"/>
            <p:cNvSpPr/>
            <p:nvPr/>
          </p:nvSpPr>
          <p:spPr>
            <a:xfrm>
              <a:off x="4072859" y="1617661"/>
              <a:ext cx="1337663" cy="46040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חלבונים</a:t>
              </a:r>
            </a:p>
          </p:txBody>
        </p:sp>
        <p:sp>
          <p:nvSpPr>
            <p:cNvPr id="38" name="מלבן 37"/>
            <p:cNvSpPr/>
            <p:nvPr/>
          </p:nvSpPr>
          <p:spPr>
            <a:xfrm>
              <a:off x="3050946" y="2900445"/>
              <a:ext cx="2774872" cy="46040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מתפרקים ליחידות המבנה</a:t>
              </a:r>
            </a:p>
          </p:txBody>
        </p:sp>
      </p:grpSp>
      <p:sp>
        <p:nvSpPr>
          <p:cNvPr id="46" name="מלבן 45"/>
          <p:cNvSpPr/>
          <p:nvPr/>
        </p:nvSpPr>
        <p:spPr bwMode="auto">
          <a:xfrm>
            <a:off x="5641975" y="881063"/>
            <a:ext cx="1085850" cy="439737"/>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פחמימות</a:t>
            </a:r>
          </a:p>
        </p:txBody>
      </p:sp>
      <p:sp>
        <p:nvSpPr>
          <p:cNvPr id="51" name="מלבן 50"/>
          <p:cNvSpPr/>
          <p:nvPr/>
        </p:nvSpPr>
        <p:spPr bwMode="auto">
          <a:xfrm>
            <a:off x="2108200" y="836613"/>
            <a:ext cx="1365250"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שומנים (</a:t>
            </a:r>
            <a:r>
              <a:rPr lang="he-IL" dirty="0">
                <a:solidFill>
                  <a:schemeClr val="tx1"/>
                </a:solidFill>
              </a:rPr>
              <a:t>ליפידים)</a:t>
            </a:r>
          </a:p>
        </p:txBody>
      </p:sp>
      <p:sp>
        <p:nvSpPr>
          <p:cNvPr id="83" name="מלבן 82"/>
          <p:cNvSpPr/>
          <p:nvPr/>
        </p:nvSpPr>
        <p:spPr bwMode="auto">
          <a:xfrm>
            <a:off x="2994025" y="3546475"/>
            <a:ext cx="3087688"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יחידות המבנה נספגות לדם </a:t>
            </a:r>
            <a:r>
              <a:rPr lang="he-IL" dirty="0">
                <a:solidFill>
                  <a:schemeClr val="tx1"/>
                </a:solidFill>
              </a:rPr>
              <a:t>ומובלות</a:t>
            </a:r>
            <a:r>
              <a:rPr lang="he-IL" dirty="0">
                <a:solidFill>
                  <a:prstClr val="black"/>
                </a:solidFill>
              </a:rPr>
              <a:t> דרכו אל התאים</a:t>
            </a:r>
          </a:p>
        </p:txBody>
      </p:sp>
      <p:sp>
        <p:nvSpPr>
          <p:cNvPr id="84" name="מלבן 83"/>
          <p:cNvSpPr/>
          <p:nvPr/>
        </p:nvSpPr>
        <p:spPr bwMode="auto">
          <a:xfrm>
            <a:off x="322263" y="4538663"/>
            <a:ext cx="6689725" cy="2151062"/>
          </a:xfrm>
          <a:prstGeom prst="rect">
            <a:avLst/>
          </a:prstGeom>
          <a:noFill/>
          <a:ln w="38100">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מלבן 84"/>
          <p:cNvSpPr/>
          <p:nvPr/>
        </p:nvSpPr>
        <p:spPr bwMode="auto">
          <a:xfrm>
            <a:off x="0" y="4371975"/>
            <a:ext cx="1771650" cy="11461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b="1" dirty="0">
                <a:solidFill>
                  <a:srgbClr val="FFC000"/>
                </a:solidFill>
              </a:rPr>
              <a:t>תאים</a:t>
            </a:r>
          </a:p>
        </p:txBody>
      </p:sp>
      <p:sp>
        <p:nvSpPr>
          <p:cNvPr id="90" name="מלבן 89"/>
          <p:cNvSpPr/>
          <p:nvPr/>
        </p:nvSpPr>
        <p:spPr bwMode="auto">
          <a:xfrm>
            <a:off x="231775" y="403225"/>
            <a:ext cx="1752600" cy="1325563"/>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prstClr val="black"/>
                </a:solidFill>
              </a:rPr>
              <a:t>מזון</a:t>
            </a:r>
          </a:p>
        </p:txBody>
      </p:sp>
      <p:sp>
        <p:nvSpPr>
          <p:cNvPr id="93" name="חץ למטה 92"/>
          <p:cNvSpPr/>
          <p:nvPr/>
        </p:nvSpPr>
        <p:spPr bwMode="auto">
          <a:xfrm>
            <a:off x="4425950" y="2903538"/>
            <a:ext cx="431800" cy="57626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4" name="חץ למטה 93"/>
          <p:cNvSpPr/>
          <p:nvPr/>
        </p:nvSpPr>
        <p:spPr bwMode="auto">
          <a:xfrm>
            <a:off x="4425950" y="4071938"/>
            <a:ext cx="431800" cy="4095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0" name="מלבן 99"/>
          <p:cNvSpPr/>
          <p:nvPr/>
        </p:nvSpPr>
        <p:spPr bwMode="auto">
          <a:xfrm>
            <a:off x="2312988" y="4548188"/>
            <a:ext cx="3667125" cy="496887"/>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u="sng" dirty="0">
                <a:solidFill>
                  <a:prstClr val="black"/>
                </a:solidFill>
              </a:rPr>
              <a:t>יחידות המבנה בתאים </a:t>
            </a:r>
            <a:r>
              <a:rPr lang="he-IL" dirty="0">
                <a:solidFill>
                  <a:prstClr val="black"/>
                </a:solidFill>
              </a:rPr>
              <a:t>:</a:t>
            </a:r>
          </a:p>
        </p:txBody>
      </p:sp>
      <p:sp>
        <p:nvSpPr>
          <p:cNvPr id="104" name="מלבן 103"/>
          <p:cNvSpPr/>
          <p:nvPr/>
        </p:nvSpPr>
        <p:spPr bwMode="auto">
          <a:xfrm>
            <a:off x="4708525" y="5518150"/>
            <a:ext cx="1941513" cy="792163"/>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מתפרקות בנשימה תאית ומספקות אנרגיה לתא</a:t>
            </a:r>
          </a:p>
        </p:txBody>
      </p:sp>
      <p:sp>
        <p:nvSpPr>
          <p:cNvPr id="169" name="מלבן 168"/>
          <p:cNvSpPr/>
          <p:nvPr/>
        </p:nvSpPr>
        <p:spPr bwMode="auto">
          <a:xfrm>
            <a:off x="885825" y="5518150"/>
            <a:ext cx="3609975" cy="66992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משמשות לבניית חומרים הנחוצים</a:t>
            </a:r>
          </a:p>
          <a:p>
            <a:pPr algn="ctr" defTabSz="1244600">
              <a:lnSpc>
                <a:spcPct val="90000"/>
              </a:lnSpc>
              <a:spcAft>
                <a:spcPct val="35000"/>
              </a:spcAft>
              <a:defRPr/>
            </a:pPr>
            <a:r>
              <a:rPr lang="he-IL" dirty="0">
                <a:solidFill>
                  <a:prstClr val="black"/>
                </a:solidFill>
              </a:rPr>
              <a:t>לבניית התאים ולתפקודם</a:t>
            </a:r>
          </a:p>
        </p:txBody>
      </p:sp>
      <p:sp>
        <p:nvSpPr>
          <p:cNvPr id="171" name="חץ למטה 170"/>
          <p:cNvSpPr/>
          <p:nvPr/>
        </p:nvSpPr>
        <p:spPr bwMode="auto">
          <a:xfrm rot="18651936">
            <a:off x="4941888" y="5035550"/>
            <a:ext cx="431800" cy="4191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6" name="חץ למטה 175"/>
          <p:cNvSpPr/>
          <p:nvPr/>
        </p:nvSpPr>
        <p:spPr bwMode="auto">
          <a:xfrm rot="2072314">
            <a:off x="3251200" y="5057775"/>
            <a:ext cx="431800" cy="42068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2" name="מלבן 211"/>
          <p:cNvSpPr/>
          <p:nvPr/>
        </p:nvSpPr>
        <p:spPr>
          <a:xfrm>
            <a:off x="3748088" y="890588"/>
            <a:ext cx="1495425" cy="449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3" name="מלבן 212"/>
          <p:cNvSpPr/>
          <p:nvPr/>
        </p:nvSpPr>
        <p:spPr>
          <a:xfrm>
            <a:off x="1771650" y="765175"/>
            <a:ext cx="1976438" cy="569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4" name="מלבן 63"/>
          <p:cNvSpPr/>
          <p:nvPr/>
        </p:nvSpPr>
        <p:spPr>
          <a:xfrm>
            <a:off x="5253038" y="871538"/>
            <a:ext cx="1758950" cy="449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DD45410-B0C3-4EC8-B3E3-4A84BA8E624A}" type="slidenum">
              <a:rPr lang="he-IL" sz="1200" smtClean="0">
                <a:solidFill>
                  <a:schemeClr val="bg1">
                    <a:lumMod val="65000"/>
                  </a:schemeClr>
                </a:solidFill>
              </a:rPr>
              <a:pPr fontAlgn="base">
                <a:spcBef>
                  <a:spcPct val="0"/>
                </a:spcBef>
                <a:spcAft>
                  <a:spcPct val="0"/>
                </a:spcAft>
                <a:defRPr/>
              </a:pPr>
              <a:t>38</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62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476AF8F-442C-4C83-BA7E-7BA0EE3FD082}" type="slidenum">
              <a:rPr lang="he-IL" smtClean="0"/>
              <a:pPr fontAlgn="base">
                <a:spcBef>
                  <a:spcPct val="0"/>
                </a:spcBef>
                <a:spcAft>
                  <a:spcPct val="0"/>
                </a:spcAft>
                <a:defRPr/>
              </a:pPr>
              <a:t>39</a:t>
            </a:fld>
            <a:endParaRPr lang="he-IL" dirty="0" smtClean="0"/>
          </a:p>
        </p:txBody>
      </p:sp>
      <p:sp>
        <p:nvSpPr>
          <p:cNvPr id="6" name="כותרת 5"/>
          <p:cNvSpPr>
            <a:spLocks noGrp="1"/>
          </p:cNvSpPr>
          <p:nvPr>
            <p:ph type="ctrTitle"/>
          </p:nvPr>
        </p:nvSpPr>
        <p:spPr>
          <a:xfrm>
            <a:off x="258763" y="-9525"/>
            <a:ext cx="8302625" cy="441325"/>
          </a:xfrm>
        </p:spPr>
        <p:txBody>
          <a:bodyPr/>
          <a:lstStyle/>
          <a:p>
            <a:pPr fontAlgn="auto">
              <a:defRPr/>
            </a:pPr>
            <a:r>
              <a:rPr lang="he-IL" sz="1800" b="1" dirty="0" smtClean="0">
                <a:solidFill>
                  <a:srgbClr val="FF6600"/>
                </a:solidFill>
                <a:ea typeface="+mn-ea"/>
              </a:rPr>
              <a:t>שאלה 8: גלגולי אבות המזון בגוף – סיכום</a:t>
            </a:r>
            <a:endParaRPr lang="he-IL" sz="1800" dirty="0" smtClean="0"/>
          </a:p>
        </p:txBody>
      </p:sp>
      <p:grpSp>
        <p:nvGrpSpPr>
          <p:cNvPr id="81925" name="קבוצה 22"/>
          <p:cNvGrpSpPr>
            <a:grpSpLocks/>
          </p:cNvGrpSpPr>
          <p:nvPr/>
        </p:nvGrpSpPr>
        <p:grpSpPr bwMode="auto">
          <a:xfrm>
            <a:off x="-204788" y="1206500"/>
            <a:ext cx="9012238" cy="5494338"/>
            <a:chOff x="-205558" y="671043"/>
            <a:chExt cx="9013032" cy="5926310"/>
          </a:xfrm>
        </p:grpSpPr>
        <p:grpSp>
          <p:nvGrpSpPr>
            <p:cNvPr id="81961" name="קבוצה 7"/>
            <p:cNvGrpSpPr>
              <a:grpSpLocks/>
            </p:cNvGrpSpPr>
            <p:nvPr/>
          </p:nvGrpSpPr>
          <p:grpSpPr bwMode="auto">
            <a:xfrm>
              <a:off x="205664" y="806316"/>
              <a:ext cx="8601810" cy="3453020"/>
              <a:chOff x="354628" y="1617140"/>
              <a:chExt cx="8428156" cy="3452920"/>
            </a:xfrm>
          </p:grpSpPr>
          <p:grpSp>
            <p:nvGrpSpPr>
              <p:cNvPr id="81979" name="קבוצה 10"/>
              <p:cNvGrpSpPr>
                <a:grpSpLocks/>
              </p:cNvGrpSpPr>
              <p:nvPr/>
            </p:nvGrpSpPr>
            <p:grpSpPr bwMode="auto">
              <a:xfrm>
                <a:off x="354628" y="2159927"/>
                <a:ext cx="8428156" cy="2910133"/>
                <a:chOff x="505333" y="2018169"/>
                <a:chExt cx="8428156" cy="2910133"/>
              </a:xfrm>
            </p:grpSpPr>
            <p:grpSp>
              <p:nvGrpSpPr>
                <p:cNvPr id="81983" name="קבוצה 22"/>
                <p:cNvGrpSpPr>
                  <a:grpSpLocks/>
                </p:cNvGrpSpPr>
                <p:nvPr/>
              </p:nvGrpSpPr>
              <p:grpSpPr bwMode="auto">
                <a:xfrm>
                  <a:off x="505333" y="2018169"/>
                  <a:ext cx="8370845" cy="1660894"/>
                  <a:chOff x="93336" y="-525205"/>
                  <a:chExt cx="8370845" cy="2368528"/>
                </a:xfrm>
              </p:grpSpPr>
              <p:sp>
                <p:nvSpPr>
                  <p:cNvPr id="24" name="מלבן 23"/>
                  <p:cNvSpPr/>
                  <p:nvPr/>
                </p:nvSpPr>
                <p:spPr>
                  <a:xfrm>
                    <a:off x="136870" y="-525205"/>
                    <a:ext cx="8327066" cy="2368528"/>
                  </a:xfrm>
                  <a:prstGeom prst="rect">
                    <a:avLst/>
                  </a:prstGeom>
                  <a:noFill/>
                  <a:ln w="38100">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מלבן 24"/>
                  <p:cNvSpPr/>
                  <p:nvPr/>
                </p:nvSpPr>
                <p:spPr>
                  <a:xfrm>
                    <a:off x="93313" y="-388465"/>
                    <a:ext cx="1717370" cy="188993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C00000"/>
                        </a:solidFill>
                      </a:rPr>
                      <a:t>מערכת </a:t>
                    </a:r>
                  </a:p>
                  <a:p>
                    <a:pPr algn="ctr" defTabSz="1244600">
                      <a:lnSpc>
                        <a:spcPct val="90000"/>
                      </a:lnSpc>
                      <a:spcAft>
                        <a:spcPct val="35000"/>
                      </a:spcAft>
                      <a:defRPr/>
                    </a:pPr>
                    <a:r>
                      <a:rPr lang="he-IL" sz="2800" dirty="0">
                        <a:solidFill>
                          <a:srgbClr val="C00000"/>
                        </a:solidFill>
                      </a:rPr>
                      <a:t>העיכול</a:t>
                    </a:r>
                  </a:p>
                </p:txBody>
              </p:sp>
            </p:grpSp>
            <p:grpSp>
              <p:nvGrpSpPr>
                <p:cNvPr id="81984" name="קבוצה 25"/>
                <p:cNvGrpSpPr>
                  <a:grpSpLocks/>
                </p:cNvGrpSpPr>
                <p:nvPr/>
              </p:nvGrpSpPr>
              <p:grpSpPr bwMode="auto">
                <a:xfrm>
                  <a:off x="506106" y="3684783"/>
                  <a:ext cx="8427383" cy="1243519"/>
                  <a:chOff x="-449293" y="2238404"/>
                  <a:chExt cx="8427383" cy="1243519"/>
                </a:xfrm>
              </p:grpSpPr>
              <p:sp>
                <p:nvSpPr>
                  <p:cNvPr id="27" name="מלבן 26"/>
                  <p:cNvSpPr/>
                  <p:nvPr/>
                </p:nvSpPr>
                <p:spPr>
                  <a:xfrm>
                    <a:off x="-417421" y="2309737"/>
                    <a:ext cx="8334843" cy="1172898"/>
                  </a:xfrm>
                  <a:prstGeom prst="rect">
                    <a:avLst/>
                  </a:prstGeom>
                  <a:noFill/>
                  <a:ln w="38100">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מלבן 27"/>
                  <p:cNvSpPr/>
                  <p:nvPr/>
                </p:nvSpPr>
                <p:spPr>
                  <a:xfrm>
                    <a:off x="-450089" y="2306312"/>
                    <a:ext cx="1404697" cy="107872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prstClr val="black"/>
                        </a:solidFill>
                      </a:rPr>
                      <a:t>דם</a:t>
                    </a:r>
                  </a:p>
                </p:txBody>
              </p:sp>
            </p:grpSp>
            <p:sp>
              <p:nvSpPr>
                <p:cNvPr id="3" name="חץ למטה 2"/>
                <p:cNvSpPr/>
                <p:nvPr/>
              </p:nvSpPr>
              <p:spPr>
                <a:xfrm>
                  <a:off x="7919245" y="2590064"/>
                  <a:ext cx="430899" cy="146569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חץ למטה 12"/>
                <p:cNvSpPr/>
                <p:nvPr/>
              </p:nvSpPr>
              <p:spPr>
                <a:xfrm>
                  <a:off x="6674774" y="3576327"/>
                  <a:ext cx="502456" cy="49826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2" name="מלבן 31"/>
              <p:cNvSpPr/>
              <p:nvPr/>
            </p:nvSpPr>
            <p:spPr>
              <a:xfrm>
                <a:off x="7399866" y="2242115"/>
                <a:ext cx="1085801" cy="44005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endParaRPr lang="he-IL" dirty="0">
                  <a:solidFill>
                    <a:prstClr val="black"/>
                  </a:solidFill>
                </a:endParaRPr>
              </a:p>
            </p:txBody>
          </p:sp>
          <p:sp>
            <p:nvSpPr>
              <p:cNvPr id="33" name="מלבן 32"/>
              <p:cNvSpPr/>
              <p:nvPr/>
            </p:nvSpPr>
            <p:spPr>
              <a:xfrm>
                <a:off x="4070907" y="1617140"/>
                <a:ext cx="1339361" cy="460598"/>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חלבונים</a:t>
                </a:r>
              </a:p>
            </p:txBody>
          </p:sp>
          <p:sp>
            <p:nvSpPr>
              <p:cNvPr id="38" name="מלבן 37"/>
              <p:cNvSpPr/>
              <p:nvPr/>
            </p:nvSpPr>
            <p:spPr>
              <a:xfrm>
                <a:off x="5718275" y="3368783"/>
                <a:ext cx="1902485" cy="46059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חד-סוכרים</a:t>
                </a:r>
              </a:p>
            </p:txBody>
          </p:sp>
        </p:grpSp>
        <p:sp>
          <p:nvSpPr>
            <p:cNvPr id="44" name="מלבן 43"/>
            <p:cNvSpPr/>
            <p:nvPr/>
          </p:nvSpPr>
          <p:spPr bwMode="auto">
            <a:xfrm>
              <a:off x="6171992" y="1424460"/>
              <a:ext cx="1174853" cy="54965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endParaRPr lang="he-IL" dirty="0">
                <a:solidFill>
                  <a:prstClr val="black"/>
                </a:solidFill>
              </a:endParaRPr>
            </a:p>
          </p:txBody>
        </p:sp>
        <p:sp>
          <p:nvSpPr>
            <p:cNvPr id="45" name="חץ למטה 44"/>
            <p:cNvSpPr/>
            <p:nvPr/>
          </p:nvSpPr>
          <p:spPr bwMode="auto">
            <a:xfrm>
              <a:off x="6543500" y="2097399"/>
              <a:ext cx="431838" cy="57704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6" name="מלבן 45"/>
            <p:cNvSpPr/>
            <p:nvPr/>
          </p:nvSpPr>
          <p:spPr bwMode="auto">
            <a:xfrm>
              <a:off x="6797522" y="671043"/>
              <a:ext cx="1085946" cy="44006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פחמימות</a:t>
              </a:r>
            </a:p>
          </p:txBody>
        </p:sp>
        <p:sp>
          <p:nvSpPr>
            <p:cNvPr id="47" name="מלבן 46"/>
            <p:cNvSpPr/>
            <p:nvPr/>
          </p:nvSpPr>
          <p:spPr bwMode="auto">
            <a:xfrm>
              <a:off x="3923894" y="1570007"/>
              <a:ext cx="1365370" cy="460611"/>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חלבונים</a:t>
              </a:r>
            </a:p>
          </p:txBody>
        </p:sp>
        <p:sp>
          <p:nvSpPr>
            <p:cNvPr id="49" name="חץ למטה 48"/>
            <p:cNvSpPr/>
            <p:nvPr/>
          </p:nvSpPr>
          <p:spPr bwMode="auto">
            <a:xfrm>
              <a:off x="4414475" y="1953565"/>
              <a:ext cx="430250" cy="39040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מלבן 49"/>
            <p:cNvSpPr/>
            <p:nvPr/>
          </p:nvSpPr>
          <p:spPr bwMode="auto">
            <a:xfrm>
              <a:off x="3895316" y="2422738"/>
              <a:ext cx="1365370" cy="460611"/>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endParaRPr lang="he-IL" dirty="0">
                <a:solidFill>
                  <a:prstClr val="black"/>
                </a:solidFill>
              </a:endParaRPr>
            </a:p>
          </p:txBody>
        </p:sp>
        <p:sp>
          <p:nvSpPr>
            <p:cNvPr id="51" name="מלבן 50"/>
            <p:cNvSpPr/>
            <p:nvPr/>
          </p:nvSpPr>
          <p:spPr bwMode="auto">
            <a:xfrm>
              <a:off x="2060005" y="801179"/>
              <a:ext cx="1365370" cy="45889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שומנים (ליפידים)</a:t>
              </a:r>
            </a:p>
          </p:txBody>
        </p:sp>
        <p:sp>
          <p:nvSpPr>
            <p:cNvPr id="52" name="מלבן 51"/>
            <p:cNvSpPr/>
            <p:nvPr/>
          </p:nvSpPr>
          <p:spPr bwMode="auto">
            <a:xfrm>
              <a:off x="1839323" y="2331985"/>
              <a:ext cx="1652733" cy="64382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endParaRPr lang="he-IL" dirty="0">
                <a:solidFill>
                  <a:prstClr val="black"/>
                </a:solidFill>
              </a:endParaRPr>
            </a:p>
          </p:txBody>
        </p:sp>
        <p:sp>
          <p:nvSpPr>
            <p:cNvPr id="53" name="מלבן 52"/>
            <p:cNvSpPr/>
            <p:nvPr/>
          </p:nvSpPr>
          <p:spPr bwMode="auto">
            <a:xfrm>
              <a:off x="2060005" y="1570007"/>
              <a:ext cx="1365370" cy="460611"/>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שומנים</a:t>
              </a:r>
            </a:p>
          </p:txBody>
        </p:sp>
        <p:sp>
          <p:nvSpPr>
            <p:cNvPr id="54" name="חץ למטה 53"/>
            <p:cNvSpPr/>
            <p:nvPr/>
          </p:nvSpPr>
          <p:spPr bwMode="auto">
            <a:xfrm>
              <a:off x="2526771" y="1921030"/>
              <a:ext cx="431838" cy="24828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5" name="מלבן 54"/>
            <p:cNvSpPr/>
            <p:nvPr/>
          </p:nvSpPr>
          <p:spPr bwMode="auto">
            <a:xfrm>
              <a:off x="6375210" y="3277181"/>
              <a:ext cx="1943271" cy="46061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חד-סוכרים</a:t>
              </a:r>
            </a:p>
          </p:txBody>
        </p:sp>
        <p:sp>
          <p:nvSpPr>
            <p:cNvPr id="82" name="מלבן 81"/>
            <p:cNvSpPr/>
            <p:nvPr/>
          </p:nvSpPr>
          <p:spPr bwMode="auto">
            <a:xfrm>
              <a:off x="1715487" y="3366221"/>
              <a:ext cx="1652733" cy="64382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schemeClr val="tx1"/>
                  </a:solidFill>
                </a:rPr>
                <a:t>חומצות שומן, </a:t>
              </a:r>
              <a:r>
                <a:rPr lang="he-IL" dirty="0">
                  <a:solidFill>
                    <a:prstClr val="black"/>
                  </a:solidFill>
                </a:rPr>
                <a:t>גליצרול</a:t>
              </a:r>
            </a:p>
          </p:txBody>
        </p:sp>
        <p:sp>
          <p:nvSpPr>
            <p:cNvPr id="83" name="מלבן 82"/>
            <p:cNvSpPr/>
            <p:nvPr/>
          </p:nvSpPr>
          <p:spPr bwMode="auto">
            <a:xfrm>
              <a:off x="3833399" y="3385057"/>
              <a:ext cx="1365370" cy="460611"/>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חומצות אמיניות</a:t>
              </a:r>
            </a:p>
          </p:txBody>
        </p:sp>
        <p:sp>
          <p:nvSpPr>
            <p:cNvPr id="84" name="מלבן 83"/>
            <p:cNvSpPr/>
            <p:nvPr/>
          </p:nvSpPr>
          <p:spPr bwMode="auto">
            <a:xfrm>
              <a:off x="250095" y="4337102"/>
              <a:ext cx="8498637" cy="2260251"/>
            </a:xfrm>
            <a:prstGeom prst="rect">
              <a:avLst/>
            </a:prstGeom>
            <a:noFill/>
            <a:ln w="38100">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מלבן 84"/>
            <p:cNvSpPr/>
            <p:nvPr/>
          </p:nvSpPr>
          <p:spPr bwMode="auto">
            <a:xfrm>
              <a:off x="-205558" y="4376485"/>
              <a:ext cx="1771807" cy="1145537"/>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prstClr val="black"/>
                  </a:solidFill>
                </a:rPr>
                <a:t>תאים</a:t>
              </a:r>
            </a:p>
          </p:txBody>
        </p:sp>
        <p:sp>
          <p:nvSpPr>
            <p:cNvPr id="86" name="חץ למטה 85"/>
            <p:cNvSpPr/>
            <p:nvPr/>
          </p:nvSpPr>
          <p:spPr bwMode="auto">
            <a:xfrm>
              <a:off x="4439877" y="1266927"/>
              <a:ext cx="431838" cy="4657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7" name="חץ למטה 86"/>
            <p:cNvSpPr/>
            <p:nvPr/>
          </p:nvSpPr>
          <p:spPr bwMode="auto">
            <a:xfrm>
              <a:off x="2526771" y="1321721"/>
              <a:ext cx="431838" cy="36129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90" name="מלבן 89"/>
          <p:cNvSpPr/>
          <p:nvPr/>
        </p:nvSpPr>
        <p:spPr bwMode="auto">
          <a:xfrm>
            <a:off x="231775" y="884238"/>
            <a:ext cx="1752600" cy="132556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prstClr val="black"/>
                </a:solidFill>
              </a:rPr>
              <a:t>מזון</a:t>
            </a:r>
          </a:p>
        </p:txBody>
      </p:sp>
      <p:sp>
        <p:nvSpPr>
          <p:cNvPr id="92" name="חץ למטה 91"/>
          <p:cNvSpPr/>
          <p:nvPr/>
        </p:nvSpPr>
        <p:spPr bwMode="auto">
          <a:xfrm>
            <a:off x="2481263" y="3276600"/>
            <a:ext cx="431800" cy="3460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3" name="חץ למטה 92"/>
          <p:cNvSpPr/>
          <p:nvPr/>
        </p:nvSpPr>
        <p:spPr bwMode="auto">
          <a:xfrm>
            <a:off x="4368800" y="3313113"/>
            <a:ext cx="431800" cy="27305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4" name="חץ למטה 93"/>
          <p:cNvSpPr/>
          <p:nvPr/>
        </p:nvSpPr>
        <p:spPr bwMode="auto">
          <a:xfrm>
            <a:off x="4330700" y="4268788"/>
            <a:ext cx="431800" cy="26035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5" name="חץ למטה 94"/>
          <p:cNvSpPr/>
          <p:nvPr/>
        </p:nvSpPr>
        <p:spPr bwMode="auto">
          <a:xfrm>
            <a:off x="7131050" y="4008438"/>
            <a:ext cx="431800" cy="5207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6" name="חץ למטה 95"/>
          <p:cNvSpPr/>
          <p:nvPr/>
        </p:nvSpPr>
        <p:spPr bwMode="auto">
          <a:xfrm>
            <a:off x="2325688" y="4398963"/>
            <a:ext cx="431800" cy="32861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7" name="מלבן 96"/>
          <p:cNvSpPr/>
          <p:nvPr/>
        </p:nvSpPr>
        <p:spPr bwMode="auto">
          <a:xfrm>
            <a:off x="6343650" y="4672013"/>
            <a:ext cx="1941513"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חד-סוכרים</a:t>
            </a:r>
          </a:p>
        </p:txBody>
      </p:sp>
      <p:sp>
        <p:nvSpPr>
          <p:cNvPr id="98" name="מלבן 97"/>
          <p:cNvSpPr/>
          <p:nvPr/>
        </p:nvSpPr>
        <p:spPr bwMode="auto">
          <a:xfrm>
            <a:off x="3833813" y="4684713"/>
            <a:ext cx="1365250"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חומצות אמיניות</a:t>
            </a:r>
          </a:p>
        </p:txBody>
      </p:sp>
      <p:sp>
        <p:nvSpPr>
          <p:cNvPr id="99" name="מלבן 98"/>
          <p:cNvSpPr/>
          <p:nvPr/>
        </p:nvSpPr>
        <p:spPr bwMode="auto">
          <a:xfrm>
            <a:off x="1158875" y="4532313"/>
            <a:ext cx="2609850" cy="64611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schemeClr val="tx1"/>
                </a:solidFill>
              </a:rPr>
              <a:t>חומצות שומן </a:t>
            </a:r>
            <a:r>
              <a:rPr lang="he-IL" dirty="0">
                <a:solidFill>
                  <a:prstClr val="black"/>
                </a:solidFill>
              </a:rPr>
              <a:t>וגליצרול</a:t>
            </a:r>
          </a:p>
        </p:txBody>
      </p:sp>
      <p:sp>
        <p:nvSpPr>
          <p:cNvPr id="100" name="מלבן 99"/>
          <p:cNvSpPr/>
          <p:nvPr/>
        </p:nvSpPr>
        <p:spPr bwMode="auto">
          <a:xfrm>
            <a:off x="6800850" y="5492750"/>
            <a:ext cx="1943100" cy="792163"/>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מתפרק בנשימה תאית ומספק אנרגיה לתא</a:t>
            </a:r>
          </a:p>
        </p:txBody>
      </p:sp>
      <p:sp>
        <p:nvSpPr>
          <p:cNvPr id="101" name="מלבן 100"/>
          <p:cNvSpPr/>
          <p:nvPr/>
        </p:nvSpPr>
        <p:spPr bwMode="auto">
          <a:xfrm>
            <a:off x="5032375" y="5205413"/>
            <a:ext cx="1943100" cy="79216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endParaRPr lang="he-IL" dirty="0">
              <a:solidFill>
                <a:prstClr val="black"/>
              </a:solidFill>
            </a:endParaRPr>
          </a:p>
        </p:txBody>
      </p:sp>
      <p:sp>
        <p:nvSpPr>
          <p:cNvPr id="102" name="מלבן 101"/>
          <p:cNvSpPr/>
          <p:nvPr/>
        </p:nvSpPr>
        <p:spPr bwMode="auto">
          <a:xfrm>
            <a:off x="3667125" y="5370513"/>
            <a:ext cx="1365250"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endParaRPr lang="he-IL" dirty="0">
              <a:solidFill>
                <a:prstClr val="black"/>
              </a:solidFill>
            </a:endParaRPr>
          </a:p>
        </p:txBody>
      </p:sp>
      <p:sp>
        <p:nvSpPr>
          <p:cNvPr id="103" name="מלבן 102"/>
          <p:cNvSpPr/>
          <p:nvPr/>
        </p:nvSpPr>
        <p:spPr bwMode="auto">
          <a:xfrm>
            <a:off x="2198688" y="5375275"/>
            <a:ext cx="1365250"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endParaRPr lang="he-IL" dirty="0">
              <a:solidFill>
                <a:prstClr val="black"/>
              </a:solidFill>
            </a:endParaRPr>
          </a:p>
        </p:txBody>
      </p:sp>
      <p:sp>
        <p:nvSpPr>
          <p:cNvPr id="104" name="מלבן 103"/>
          <p:cNvSpPr/>
          <p:nvPr/>
        </p:nvSpPr>
        <p:spPr bwMode="auto">
          <a:xfrm>
            <a:off x="179388" y="5538788"/>
            <a:ext cx="1941512" cy="79216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מתפרקים בנשימה תאית ומספקים אנרגיה לתא</a:t>
            </a:r>
          </a:p>
        </p:txBody>
      </p:sp>
      <p:sp>
        <p:nvSpPr>
          <p:cNvPr id="169" name="מלבן 168"/>
          <p:cNvSpPr/>
          <p:nvPr/>
        </p:nvSpPr>
        <p:spPr bwMode="auto">
          <a:xfrm>
            <a:off x="2520950" y="6100763"/>
            <a:ext cx="3776663"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משמשים לבניית מרכיבי התא ולתפקודים שונים</a:t>
            </a:r>
          </a:p>
        </p:txBody>
      </p:sp>
      <p:sp>
        <p:nvSpPr>
          <p:cNvPr id="20" name="מלבן 19"/>
          <p:cNvSpPr/>
          <p:nvPr/>
        </p:nvSpPr>
        <p:spPr>
          <a:xfrm>
            <a:off x="6196013" y="4641850"/>
            <a:ext cx="1976437" cy="568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1" name="חץ למטה 170"/>
          <p:cNvSpPr/>
          <p:nvPr/>
        </p:nvSpPr>
        <p:spPr bwMode="auto">
          <a:xfrm>
            <a:off x="7813675" y="5205413"/>
            <a:ext cx="431800" cy="31591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2" name="חץ למטה 171"/>
          <p:cNvSpPr/>
          <p:nvPr/>
        </p:nvSpPr>
        <p:spPr bwMode="auto">
          <a:xfrm>
            <a:off x="6091238" y="5205413"/>
            <a:ext cx="431800" cy="31591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3" name="מלבן 172"/>
          <p:cNvSpPr/>
          <p:nvPr/>
        </p:nvSpPr>
        <p:spPr>
          <a:xfrm>
            <a:off x="1303338" y="4732338"/>
            <a:ext cx="2260600" cy="4460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4" name="חץ למטה 173"/>
          <p:cNvSpPr/>
          <p:nvPr/>
        </p:nvSpPr>
        <p:spPr bwMode="auto">
          <a:xfrm>
            <a:off x="4249738" y="5172075"/>
            <a:ext cx="431800" cy="28575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5" name="חץ למטה 174"/>
          <p:cNvSpPr/>
          <p:nvPr/>
        </p:nvSpPr>
        <p:spPr bwMode="auto">
          <a:xfrm>
            <a:off x="2994025" y="5178425"/>
            <a:ext cx="431800" cy="2794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6" name="חץ למטה 175"/>
          <p:cNvSpPr/>
          <p:nvPr/>
        </p:nvSpPr>
        <p:spPr bwMode="auto">
          <a:xfrm>
            <a:off x="1303338" y="5191125"/>
            <a:ext cx="431800" cy="42068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7" name="מלבן 176"/>
          <p:cNvSpPr/>
          <p:nvPr/>
        </p:nvSpPr>
        <p:spPr>
          <a:xfrm>
            <a:off x="2527300" y="5492750"/>
            <a:ext cx="3986213" cy="441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0" name="חץ למטה 209"/>
          <p:cNvSpPr/>
          <p:nvPr/>
        </p:nvSpPr>
        <p:spPr bwMode="auto">
          <a:xfrm>
            <a:off x="4175125" y="5911850"/>
            <a:ext cx="431800" cy="20955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1" name="מלבן 210"/>
          <p:cNvSpPr/>
          <p:nvPr/>
        </p:nvSpPr>
        <p:spPr>
          <a:xfrm>
            <a:off x="4000500" y="4646613"/>
            <a:ext cx="1031875" cy="5381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2" name="מלבן 211"/>
          <p:cNvSpPr/>
          <p:nvPr/>
        </p:nvSpPr>
        <p:spPr>
          <a:xfrm>
            <a:off x="3935413" y="1265238"/>
            <a:ext cx="1495425" cy="449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3" name="מלבן 212"/>
          <p:cNvSpPr/>
          <p:nvPr/>
        </p:nvSpPr>
        <p:spPr>
          <a:xfrm>
            <a:off x="1735138" y="1208088"/>
            <a:ext cx="1976437" cy="569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5" name="TextBox 214"/>
          <p:cNvSpPr txBox="1"/>
          <p:nvPr/>
        </p:nvSpPr>
        <p:spPr>
          <a:xfrm>
            <a:off x="369888" y="465138"/>
            <a:ext cx="81835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25: </a:t>
            </a:r>
            <a:r>
              <a:rPr lang="he-IL" dirty="0">
                <a:solidFill>
                  <a:srgbClr val="1F497D"/>
                </a:solidFill>
                <a:latin typeface="Arial"/>
                <a:cs typeface="Arial"/>
              </a:rPr>
              <a:t>השלימו את התרשים בעזרת  כתיבת שמות החומרים החסרים. </a:t>
            </a:r>
          </a:p>
          <a:p>
            <a:pPr fontAlgn="auto">
              <a:spcBef>
                <a:spcPts val="0"/>
              </a:spcBef>
              <a:spcAft>
                <a:spcPts val="0"/>
              </a:spcAft>
              <a:defRPr/>
            </a:pPr>
            <a:r>
              <a:rPr lang="he-IL" dirty="0">
                <a:solidFill>
                  <a:srgbClr val="1F497D"/>
                </a:solidFill>
                <a:latin typeface="Arial"/>
                <a:cs typeface="Arial"/>
              </a:rPr>
              <a:t>מלאו את </a:t>
            </a:r>
            <a:r>
              <a:rPr lang="he-IL" dirty="0">
                <a:solidFill>
                  <a:schemeClr val="tx2"/>
                </a:solidFill>
                <a:latin typeface="Arial"/>
                <a:cs typeface="Arial"/>
              </a:rPr>
              <a:t>החצים של תהליכי הפירוק בצבע אדום והחצים של תהליכי </a:t>
            </a:r>
            <a:r>
              <a:rPr lang="he-IL" dirty="0">
                <a:solidFill>
                  <a:srgbClr val="1F497D"/>
                </a:solidFill>
                <a:latin typeface="Arial"/>
                <a:cs typeface="Arial"/>
              </a:rPr>
              <a:t>ההרכבה בצבע כחול.</a:t>
            </a:r>
          </a:p>
        </p:txBody>
      </p:sp>
      <p:sp>
        <p:nvSpPr>
          <p:cNvPr id="216" name="מלבן 215"/>
          <p:cNvSpPr/>
          <p:nvPr/>
        </p:nvSpPr>
        <p:spPr>
          <a:xfrm>
            <a:off x="2263775" y="2641600"/>
            <a:ext cx="987425" cy="63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7" name="מלבן 216"/>
          <p:cNvSpPr/>
          <p:nvPr/>
        </p:nvSpPr>
        <p:spPr>
          <a:xfrm>
            <a:off x="4084638" y="2776538"/>
            <a:ext cx="987425" cy="498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8" name="מלבן 217"/>
          <p:cNvSpPr/>
          <p:nvPr/>
        </p:nvSpPr>
        <p:spPr>
          <a:xfrm>
            <a:off x="6265863" y="1862138"/>
            <a:ext cx="987425" cy="534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9" name="מלבן 218"/>
          <p:cNvSpPr/>
          <p:nvPr/>
        </p:nvSpPr>
        <p:spPr>
          <a:xfrm>
            <a:off x="6265863" y="1284288"/>
            <a:ext cx="2133600" cy="498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0" name="מלבן 219"/>
          <p:cNvSpPr/>
          <p:nvPr/>
        </p:nvSpPr>
        <p:spPr>
          <a:xfrm>
            <a:off x="7412038" y="1858963"/>
            <a:ext cx="987425" cy="498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1" name="מלבן 220"/>
          <p:cNvSpPr/>
          <p:nvPr/>
        </p:nvSpPr>
        <p:spPr bwMode="auto">
          <a:xfrm>
            <a:off x="6942138" y="1865313"/>
            <a:ext cx="1941512" cy="427037"/>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חד-סוכרים</a:t>
            </a:r>
          </a:p>
        </p:txBody>
      </p:sp>
      <p:sp>
        <p:nvSpPr>
          <p:cNvPr id="70" name="Slide Number Placeholder 8"/>
          <p:cNvSpPr txBox="1">
            <a:spLocks/>
          </p:cNvSpPr>
          <p:nvPr/>
        </p:nvSpPr>
        <p:spPr bwMode="auto">
          <a:xfrm>
            <a:off x="-101600" y="6561138"/>
            <a:ext cx="395288" cy="365125"/>
          </a:xfrm>
          <a:prstGeom prst="rect">
            <a:avLst/>
          </a:prstGeom>
          <a:ln>
            <a:miter lim="800000"/>
            <a:headEnd/>
            <a:tailEnd/>
          </a:ln>
        </p:spPr>
        <p:txBody>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531AE0DE-2EFE-4EBB-BE23-018B88D51C32}" type="slidenum">
              <a:rPr lang="he-IL" sz="1200" smtClean="0">
                <a:solidFill>
                  <a:schemeClr val="bg1">
                    <a:lumMod val="65000"/>
                  </a:schemeClr>
                </a:solidFill>
              </a:rPr>
              <a:pPr fontAlgn="base">
                <a:spcBef>
                  <a:spcPct val="0"/>
                </a:spcBef>
                <a:spcAft>
                  <a:spcPct val="0"/>
                </a:spcAft>
                <a:defRPr/>
              </a:pPr>
              <a:t>39</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חץ ימינה 35842"/>
          <p:cNvSpPr/>
          <p:nvPr/>
        </p:nvSpPr>
        <p:spPr>
          <a:xfrm>
            <a:off x="4032250" y="4214813"/>
            <a:ext cx="968375" cy="2857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4608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3" y="2674938"/>
            <a:ext cx="38766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388938" y="465138"/>
            <a:ext cx="8215312" cy="2259012"/>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kern="0" dirty="0">
                <a:solidFill>
                  <a:prstClr val="black"/>
                </a:solidFill>
              </a:rPr>
              <a:t>לכל החומצות האמיניות מבנה בסיסי זהה. </a:t>
            </a:r>
            <a:r>
              <a:rPr lang="he-IL" kern="0" dirty="0"/>
              <a:t>החלק המבדיל בין חומצה אמינית אחת לאחרת נקרא קבוצת </a:t>
            </a:r>
            <a:r>
              <a:rPr lang="en-US" kern="0" dirty="0"/>
              <a:t>R</a:t>
            </a:r>
            <a:r>
              <a:rPr lang="he-IL" kern="0" dirty="0"/>
              <a:t>, והוא ייחודי לכל חומצה אמינית. </a:t>
            </a:r>
          </a:p>
          <a:p>
            <a:pPr fontAlgn="auto">
              <a:spcBef>
                <a:spcPts val="0"/>
              </a:spcBef>
              <a:spcAft>
                <a:spcPts val="0"/>
              </a:spcAft>
              <a:defRPr/>
            </a:pPr>
            <a:r>
              <a:rPr lang="he-IL" kern="0" dirty="0"/>
              <a:t>בטבע יש בסך הכול 20 קבוצות</a:t>
            </a:r>
            <a:r>
              <a:rPr lang="en-US" kern="0" dirty="0"/>
              <a:t>R </a:t>
            </a:r>
            <a:r>
              <a:rPr lang="he-IL" kern="0" dirty="0"/>
              <a:t> שונות.</a:t>
            </a:r>
            <a:r>
              <a:rPr lang="he-IL" kern="0" dirty="0">
                <a:solidFill>
                  <a:prstClr val="black"/>
                </a:solidFill>
              </a:rPr>
              <a:t> לכן, כל החלבונים בתאים הם צירופים של 20 סוגי חומצות אמיניות בלבד!</a:t>
            </a:r>
          </a:p>
          <a:p>
            <a:pPr fontAlgn="auto">
              <a:spcBef>
                <a:spcPts val="0"/>
              </a:spcBef>
              <a:spcAft>
                <a:spcPts val="0"/>
              </a:spcAft>
              <a:defRPr/>
            </a:pPr>
            <a:endParaRPr lang="he-IL" kern="0"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מבנה החומצות האמיניות, חומצות אמיניות חיוניות</a:t>
            </a:r>
            <a:endParaRPr lang="he-IL" sz="1800" dirty="0" smtClean="0"/>
          </a:p>
        </p:txBody>
      </p:sp>
      <p:sp>
        <p:nvSpPr>
          <p:cNvPr id="7" name="TextBox 6"/>
          <p:cNvSpPr txBox="1"/>
          <p:nvPr/>
        </p:nvSpPr>
        <p:spPr>
          <a:xfrm>
            <a:off x="4968875" y="2041525"/>
            <a:ext cx="3635375" cy="50323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solidFill>
                  <a:prstClr val="black"/>
                </a:solidFill>
                <a:latin typeface="Arial"/>
                <a:cs typeface="Arial"/>
              </a:rPr>
              <a:t>מבנה מולקולה של חומצה אמינית אחת</a:t>
            </a:r>
          </a:p>
        </p:txBody>
      </p:sp>
      <p:sp>
        <p:nvSpPr>
          <p:cNvPr id="52" name="TextBox 51"/>
          <p:cNvSpPr txBox="1"/>
          <p:nvPr/>
        </p:nvSpPr>
        <p:spPr>
          <a:xfrm>
            <a:off x="357188" y="2000250"/>
            <a:ext cx="2954337" cy="50323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solidFill>
                  <a:prstClr val="black"/>
                </a:solidFill>
                <a:latin typeface="Arial"/>
                <a:cs typeface="Arial"/>
              </a:rPr>
              <a:t>מולקולת חלבון</a:t>
            </a:r>
          </a:p>
        </p:txBody>
      </p:sp>
      <p:sp>
        <p:nvSpPr>
          <p:cNvPr id="54" name="TextBox 53"/>
          <p:cNvSpPr txBox="1"/>
          <p:nvPr/>
        </p:nvSpPr>
        <p:spPr>
          <a:xfrm>
            <a:off x="4705350" y="3074988"/>
            <a:ext cx="2060575" cy="503237"/>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קבוצה אמינית</a:t>
            </a:r>
          </a:p>
        </p:txBody>
      </p:sp>
      <p:grpSp>
        <p:nvGrpSpPr>
          <p:cNvPr id="46090" name="קבוצה 35844"/>
          <p:cNvGrpSpPr>
            <a:grpSpLocks/>
          </p:cNvGrpSpPr>
          <p:nvPr/>
        </p:nvGrpSpPr>
        <p:grpSpPr bwMode="auto">
          <a:xfrm>
            <a:off x="5006975" y="2492375"/>
            <a:ext cx="4032250" cy="3408363"/>
            <a:chOff x="4931247" y="2493541"/>
            <a:chExt cx="4033241" cy="3407080"/>
          </a:xfrm>
        </p:grpSpPr>
        <p:grpSp>
          <p:nvGrpSpPr>
            <p:cNvPr id="46093" name="קבוצה 35843"/>
            <p:cNvGrpSpPr>
              <a:grpSpLocks/>
            </p:cNvGrpSpPr>
            <p:nvPr/>
          </p:nvGrpSpPr>
          <p:grpSpPr bwMode="auto">
            <a:xfrm>
              <a:off x="4931247" y="2493541"/>
              <a:ext cx="4033241" cy="3407080"/>
              <a:chOff x="4915303" y="2577268"/>
              <a:chExt cx="4033241" cy="3407080"/>
            </a:xfrm>
          </p:grpSpPr>
          <p:sp>
            <p:nvSpPr>
              <p:cNvPr id="35840" name="אליפסה 35839"/>
              <p:cNvSpPr/>
              <p:nvPr/>
            </p:nvSpPr>
            <p:spPr>
              <a:xfrm>
                <a:off x="4915303" y="2577268"/>
                <a:ext cx="4033241" cy="3407080"/>
              </a:xfrm>
              <a:prstGeom prst="ellipse">
                <a:avLst/>
              </a:prstGeom>
              <a:solidFill>
                <a:srgbClr val="7030A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46097" name="קבוצה 8"/>
              <p:cNvGrpSpPr>
                <a:grpSpLocks/>
              </p:cNvGrpSpPr>
              <p:nvPr/>
            </p:nvGrpSpPr>
            <p:grpSpPr bwMode="auto">
              <a:xfrm>
                <a:off x="5595008" y="3463791"/>
                <a:ext cx="2559655" cy="1677978"/>
                <a:chOff x="5540586" y="3495110"/>
                <a:chExt cx="2559655" cy="1677978"/>
              </a:xfrm>
            </p:grpSpPr>
            <p:sp>
              <p:nvSpPr>
                <p:cNvPr id="45" name="מלבן 44"/>
                <p:cNvSpPr/>
                <p:nvPr/>
              </p:nvSpPr>
              <p:spPr>
                <a:xfrm>
                  <a:off x="6650434" y="4633474"/>
                  <a:ext cx="200074" cy="525265"/>
                </a:xfrm>
                <a:prstGeom prst="rect">
                  <a:avLst/>
                </a:prstGeom>
                <a:solidFill>
                  <a:srgbClr val="E9B39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 name="מלבן 7"/>
                <p:cNvSpPr/>
                <p:nvPr/>
              </p:nvSpPr>
              <p:spPr>
                <a:xfrm>
                  <a:off x="5540498" y="3554381"/>
                  <a:ext cx="979729" cy="12901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4" name="מלבן 43"/>
                <p:cNvSpPr/>
                <p:nvPr/>
              </p:nvSpPr>
              <p:spPr>
                <a:xfrm>
                  <a:off x="7120449" y="3554381"/>
                  <a:ext cx="979728" cy="125524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46101" name="קבוצה 9"/>
                <p:cNvGrpSpPr>
                  <a:grpSpLocks/>
                </p:cNvGrpSpPr>
                <p:nvPr/>
              </p:nvGrpSpPr>
              <p:grpSpPr bwMode="auto">
                <a:xfrm>
                  <a:off x="5540586" y="3495110"/>
                  <a:ext cx="2359278" cy="1677978"/>
                  <a:chOff x="1195281" y="1072456"/>
                  <a:chExt cx="2359278" cy="1677978"/>
                </a:xfrm>
              </p:grpSpPr>
              <p:grpSp>
                <p:nvGrpSpPr>
                  <p:cNvPr id="46102" name="קבוצה 10"/>
                  <p:cNvGrpSpPr>
                    <a:grpSpLocks/>
                  </p:cNvGrpSpPr>
                  <p:nvPr/>
                </p:nvGrpSpPr>
                <p:grpSpPr bwMode="auto">
                  <a:xfrm>
                    <a:off x="1195281" y="1096269"/>
                    <a:ext cx="2359278" cy="1654165"/>
                    <a:chOff x="4941630" y="867368"/>
                    <a:chExt cx="2359278" cy="1528269"/>
                  </a:xfrm>
                </p:grpSpPr>
                <p:grpSp>
                  <p:nvGrpSpPr>
                    <p:cNvPr id="46104" name="קבוצה 12"/>
                    <p:cNvGrpSpPr>
                      <a:grpSpLocks/>
                    </p:cNvGrpSpPr>
                    <p:nvPr/>
                  </p:nvGrpSpPr>
                  <p:grpSpPr bwMode="auto">
                    <a:xfrm>
                      <a:off x="4941630" y="867368"/>
                      <a:ext cx="2359278" cy="1528269"/>
                      <a:chOff x="5174994" y="4121644"/>
                      <a:chExt cx="2359278" cy="1528269"/>
                    </a:xfrm>
                  </p:grpSpPr>
                  <p:grpSp>
                    <p:nvGrpSpPr>
                      <p:cNvPr id="46106" name="קבוצה 7187"/>
                      <p:cNvGrpSpPr>
                        <a:grpSpLocks/>
                      </p:cNvGrpSpPr>
                      <p:nvPr/>
                    </p:nvGrpSpPr>
                    <p:grpSpPr bwMode="auto">
                      <a:xfrm>
                        <a:off x="5174994" y="4121644"/>
                        <a:ext cx="2359278" cy="1528269"/>
                        <a:chOff x="6038894" y="3082946"/>
                        <a:chExt cx="2359328" cy="1528744"/>
                      </a:xfrm>
                    </p:grpSpPr>
                    <p:sp>
                      <p:nvSpPr>
                        <p:cNvPr id="22" name="TextBox 21"/>
                        <p:cNvSpPr txBox="1"/>
                        <p:nvPr/>
                      </p:nvSpPr>
                      <p:spPr>
                        <a:xfrm>
                          <a:off x="7456823" y="3571822"/>
                          <a:ext cx="470026" cy="51917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3" name="TextBox 22"/>
                        <p:cNvSpPr txBox="1"/>
                        <p:nvPr/>
                      </p:nvSpPr>
                      <p:spPr>
                        <a:xfrm>
                          <a:off x="6481837" y="3571822"/>
                          <a:ext cx="471613" cy="51917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N</a:t>
                          </a:r>
                          <a:endParaRPr lang="he-IL" dirty="0">
                            <a:solidFill>
                              <a:prstClr val="black"/>
                            </a:solidFill>
                            <a:latin typeface="Arial"/>
                            <a:cs typeface="Arial"/>
                          </a:endParaRPr>
                        </a:p>
                      </p:txBody>
                    </p:sp>
                    <p:sp>
                      <p:nvSpPr>
                        <p:cNvPr id="24" name="TextBox 23"/>
                        <p:cNvSpPr txBox="1"/>
                        <p:nvPr/>
                      </p:nvSpPr>
                      <p:spPr>
                        <a:xfrm>
                          <a:off x="6961390" y="3548357"/>
                          <a:ext cx="471613" cy="51917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5" name="TextBox 24"/>
                        <p:cNvSpPr txBox="1"/>
                        <p:nvPr/>
                      </p:nvSpPr>
                      <p:spPr>
                        <a:xfrm>
                          <a:off x="6038806" y="3853406"/>
                          <a:ext cx="470026" cy="51917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27" name="מחבר ישר 26"/>
                        <p:cNvCxnSpPr/>
                        <p:nvPr/>
                      </p:nvCxnSpPr>
                      <p:spPr>
                        <a:xfrm flipH="1">
                          <a:off x="7348844" y="3759545"/>
                          <a:ext cx="328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מחבר ישר 27"/>
                        <p:cNvCxnSpPr/>
                        <p:nvPr/>
                      </p:nvCxnSpPr>
                      <p:spPr>
                        <a:xfrm flipH="1">
                          <a:off x="6866115" y="3759545"/>
                          <a:ext cx="3318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flipH="1">
                          <a:off x="6481837" y="3759545"/>
                          <a:ext cx="244540" cy="209721"/>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926848" y="3994198"/>
                          <a:ext cx="471613" cy="51917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4" name="TextBox 33"/>
                        <p:cNvSpPr txBox="1"/>
                        <p:nvPr/>
                      </p:nvSpPr>
                      <p:spPr>
                        <a:xfrm>
                          <a:off x="6940747" y="4092458"/>
                          <a:ext cx="470026" cy="51917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latin typeface="Arial"/>
                              <a:cs typeface="Arial"/>
                            </a:rPr>
                            <a:t>R</a:t>
                          </a:r>
                          <a:endParaRPr lang="he-IL" dirty="0">
                            <a:latin typeface="Arial"/>
                            <a:cs typeface="Arial"/>
                          </a:endParaRPr>
                        </a:p>
                      </p:txBody>
                    </p:sp>
                    <p:sp>
                      <p:nvSpPr>
                        <p:cNvPr id="36" name="TextBox 35"/>
                        <p:cNvSpPr txBox="1"/>
                        <p:nvPr/>
                      </p:nvSpPr>
                      <p:spPr>
                        <a:xfrm>
                          <a:off x="6164252" y="3098116"/>
                          <a:ext cx="468437" cy="51770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7" name="TextBox 36"/>
                        <p:cNvSpPr txBox="1"/>
                        <p:nvPr/>
                      </p:nvSpPr>
                      <p:spPr>
                        <a:xfrm>
                          <a:off x="7018556" y="3083450"/>
                          <a:ext cx="392217" cy="43704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38" name="מחבר ישר 37"/>
                        <p:cNvCxnSpPr/>
                        <p:nvPr/>
                      </p:nvCxnSpPr>
                      <p:spPr>
                        <a:xfrm flipV="1">
                          <a:off x="7849039" y="3357702"/>
                          <a:ext cx="206430" cy="32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מחבר ישר 38"/>
                        <p:cNvCxnSpPr/>
                        <p:nvPr/>
                      </p:nvCxnSpPr>
                      <p:spPr>
                        <a:xfrm flipV="1">
                          <a:off x="7266272" y="3357702"/>
                          <a:ext cx="0" cy="32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מחבר ישר 40"/>
                        <p:cNvCxnSpPr/>
                        <p:nvPr/>
                      </p:nvCxnSpPr>
                      <p:spPr>
                        <a:xfrm flipH="1" flipV="1">
                          <a:off x="6508831" y="3357702"/>
                          <a:ext cx="249305" cy="35491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6" name="מחבר ישר 15"/>
                      <p:cNvCxnSpPr/>
                      <p:nvPr/>
                    </p:nvCxnSpPr>
                    <p:spPr bwMode="auto">
                      <a:xfrm flipV="1">
                        <a:off x="6923174" y="4317143"/>
                        <a:ext cx="206426" cy="369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bwMode="auto">
                      <a:xfrm flipV="1">
                        <a:off x="6407109" y="4915323"/>
                        <a:ext cx="0" cy="297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bwMode="auto">
                      <a:xfrm flipH="1" flipV="1">
                        <a:off x="6943816" y="4874271"/>
                        <a:ext cx="165141" cy="26683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bwMode="auto">
                    <a:xfrm>
                      <a:off x="6659639" y="1773938"/>
                      <a:ext cx="471604" cy="51900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sp>
                <p:nvSpPr>
                  <p:cNvPr id="12" name="TextBox 11"/>
                  <p:cNvSpPr txBox="1"/>
                  <p:nvPr/>
                </p:nvSpPr>
                <p:spPr bwMode="auto">
                  <a:xfrm>
                    <a:off x="3140359" y="1073012"/>
                    <a:ext cx="290583" cy="51891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grpSp>
        <p:sp>
          <p:nvSpPr>
            <p:cNvPr id="53" name="TextBox 52"/>
            <p:cNvSpPr txBox="1"/>
            <p:nvPr/>
          </p:nvSpPr>
          <p:spPr>
            <a:xfrm>
              <a:off x="6622351" y="3074347"/>
              <a:ext cx="2059493" cy="50463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קבוצה קרבוקסילית</a:t>
              </a:r>
            </a:p>
          </p:txBody>
        </p:sp>
        <p:sp>
          <p:nvSpPr>
            <p:cNvPr id="55" name="TextBox 54"/>
            <p:cNvSpPr txBox="1"/>
            <p:nvPr/>
          </p:nvSpPr>
          <p:spPr>
            <a:xfrm>
              <a:off x="5421906" y="4946892"/>
              <a:ext cx="2842323" cy="555416"/>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dirty="0">
                  <a:solidFill>
                    <a:prstClr val="black"/>
                  </a:solidFill>
                  <a:latin typeface="Arial"/>
                  <a:cs typeface="Arial"/>
                </a:rPr>
                <a:t>קבוצת </a:t>
              </a:r>
              <a:r>
                <a:rPr lang="en-US" dirty="0">
                  <a:solidFill>
                    <a:prstClr val="black"/>
                  </a:solidFill>
                  <a:latin typeface="Arial"/>
                  <a:cs typeface="Arial"/>
                </a:rPr>
                <a:t>R</a:t>
              </a:r>
              <a:r>
                <a:rPr lang="he-IL" dirty="0">
                  <a:solidFill>
                    <a:prstClr val="black"/>
                  </a:solidFill>
                  <a:latin typeface="Arial"/>
                  <a:cs typeface="Arial"/>
                </a:rPr>
                <a:t> השונה</a:t>
              </a:r>
              <a:r>
                <a:rPr lang="he-IL" dirty="0">
                  <a:latin typeface="Arial"/>
                  <a:cs typeface="Arial"/>
                </a:rPr>
                <a:t> מחומצה </a:t>
              </a:r>
              <a:r>
                <a:rPr lang="he-IL" dirty="0">
                  <a:solidFill>
                    <a:prstClr val="black"/>
                  </a:solidFill>
                  <a:latin typeface="Arial"/>
                  <a:cs typeface="Arial"/>
                </a:rPr>
                <a:t>אמינית אחת לאחרת</a:t>
              </a:r>
            </a:p>
          </p:txBody>
        </p:sp>
      </p:grpSp>
      <p:sp>
        <p:nvSpPr>
          <p:cNvPr id="43" name="TextBox 42"/>
          <p:cNvSpPr txBox="1"/>
          <p:nvPr/>
        </p:nvSpPr>
        <p:spPr>
          <a:xfrm>
            <a:off x="495300" y="5900738"/>
            <a:ext cx="8215313" cy="808037"/>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kern="0" dirty="0">
                <a:solidFill>
                  <a:prstClr val="black"/>
                </a:solidFill>
              </a:rPr>
              <a:t>הגוף אינו יכול לייצר שמונה מבין חומצות האמיניות, והוא חייב לקבלן במזון. </a:t>
            </a:r>
            <a:r>
              <a:rPr lang="he-IL" kern="0" dirty="0"/>
              <a:t>חומצות אלו </a:t>
            </a:r>
            <a:r>
              <a:rPr lang="he-IL" kern="0" dirty="0">
                <a:solidFill>
                  <a:prstClr val="black"/>
                </a:solidFill>
              </a:rPr>
              <a:t>נקראות </a:t>
            </a:r>
            <a:r>
              <a:rPr lang="he-IL" kern="0" dirty="0">
                <a:solidFill>
                  <a:schemeClr val="accent3"/>
                </a:solidFill>
              </a:rPr>
              <a:t>חומצות אמיניות חיוניות</a:t>
            </a:r>
            <a:r>
              <a:rPr lang="he-IL" kern="0" dirty="0">
                <a:solidFill>
                  <a:prstClr val="black"/>
                </a:solidFill>
              </a:rPr>
              <a:t>. את שאר חומצות האמיניות הגוף יכול </a:t>
            </a:r>
            <a:r>
              <a:rPr lang="he-IL" kern="0" dirty="0"/>
              <a:t>לייצר </a:t>
            </a:r>
            <a:r>
              <a:rPr lang="he-IL" kern="0" dirty="0">
                <a:solidFill>
                  <a:prstClr val="black"/>
                </a:solidFill>
              </a:rPr>
              <a:t>מחומצות אמיניות אחרות שהתקבלו מן המזון.</a:t>
            </a:r>
            <a:endParaRPr lang="he-IL" kern="0" dirty="0"/>
          </a:p>
        </p:txBody>
      </p:sp>
      <p:sp>
        <p:nvSpPr>
          <p:cNvPr id="46"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7D097E9-6283-4C6C-97A4-3338D88E5444}" type="slidenum">
              <a:rPr lang="he-IL" sz="1200" smtClean="0">
                <a:solidFill>
                  <a:schemeClr val="bg1">
                    <a:lumMod val="65000"/>
                  </a:schemeClr>
                </a:solidFill>
              </a:rPr>
              <a:pPr fontAlgn="base">
                <a:spcBef>
                  <a:spcPct val="0"/>
                </a:spcBef>
                <a:spcAft>
                  <a:spcPct val="0"/>
                </a:spcAft>
                <a:defRPr/>
              </a:pPr>
              <a:t>4</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62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3EEAF18-4796-457B-9522-F3B83A34CFB9}" type="slidenum">
              <a:rPr lang="he-IL" smtClean="0"/>
              <a:pPr fontAlgn="base">
                <a:spcBef>
                  <a:spcPct val="0"/>
                </a:spcBef>
                <a:spcAft>
                  <a:spcPct val="0"/>
                </a:spcAft>
                <a:defRPr/>
              </a:pPr>
              <a:t>40</a:t>
            </a:fld>
            <a:endParaRPr lang="he-IL" dirty="0" smtClean="0"/>
          </a:p>
        </p:txBody>
      </p:sp>
      <p:sp>
        <p:nvSpPr>
          <p:cNvPr id="6" name="כותרת 5"/>
          <p:cNvSpPr>
            <a:spLocks noGrp="1"/>
          </p:cNvSpPr>
          <p:nvPr>
            <p:ph type="ctrTitle"/>
          </p:nvPr>
        </p:nvSpPr>
        <p:spPr>
          <a:xfrm>
            <a:off x="258763" y="-9525"/>
            <a:ext cx="8302625" cy="441325"/>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82949" name="קבוצה 22"/>
          <p:cNvGrpSpPr>
            <a:grpSpLocks/>
          </p:cNvGrpSpPr>
          <p:nvPr/>
        </p:nvGrpSpPr>
        <p:grpSpPr bwMode="auto">
          <a:xfrm>
            <a:off x="-88900" y="796925"/>
            <a:ext cx="8909050" cy="5892800"/>
            <a:chOff x="-36293" y="800487"/>
            <a:chExt cx="8909129" cy="5893099"/>
          </a:xfrm>
        </p:grpSpPr>
        <p:grpSp>
          <p:nvGrpSpPr>
            <p:cNvPr id="82981" name="קבוצה 7"/>
            <p:cNvGrpSpPr>
              <a:grpSpLocks/>
            </p:cNvGrpSpPr>
            <p:nvPr/>
          </p:nvGrpSpPr>
          <p:grpSpPr bwMode="auto">
            <a:xfrm>
              <a:off x="206453" y="806837"/>
              <a:ext cx="8666383" cy="3569036"/>
              <a:chOff x="355401" y="1617661"/>
              <a:chExt cx="8491425" cy="3568933"/>
            </a:xfrm>
          </p:grpSpPr>
          <p:grpSp>
            <p:nvGrpSpPr>
              <p:cNvPr id="82999" name="קבוצה 10"/>
              <p:cNvGrpSpPr>
                <a:grpSpLocks/>
              </p:cNvGrpSpPr>
              <p:nvPr/>
            </p:nvGrpSpPr>
            <p:grpSpPr bwMode="auto">
              <a:xfrm>
                <a:off x="355401" y="2159011"/>
                <a:ext cx="8491425" cy="3027583"/>
                <a:chOff x="506106" y="2017253"/>
                <a:chExt cx="8491425" cy="3027583"/>
              </a:xfrm>
            </p:grpSpPr>
            <p:grpSp>
              <p:nvGrpSpPr>
                <p:cNvPr id="83003" name="קבוצה 22"/>
                <p:cNvGrpSpPr>
                  <a:grpSpLocks/>
                </p:cNvGrpSpPr>
                <p:nvPr/>
              </p:nvGrpSpPr>
              <p:grpSpPr bwMode="auto">
                <a:xfrm>
                  <a:off x="506237" y="2017253"/>
                  <a:ext cx="8491294" cy="1670086"/>
                  <a:chOff x="94240" y="-526510"/>
                  <a:chExt cx="8491294" cy="2381636"/>
                </a:xfrm>
              </p:grpSpPr>
              <p:sp>
                <p:nvSpPr>
                  <p:cNvPr id="24" name="מלבן 23"/>
                  <p:cNvSpPr/>
                  <p:nvPr/>
                </p:nvSpPr>
                <p:spPr>
                  <a:xfrm>
                    <a:off x="189133" y="-526510"/>
                    <a:ext cx="8396401" cy="2381636"/>
                  </a:xfrm>
                  <a:prstGeom prst="rect">
                    <a:avLst/>
                  </a:prstGeom>
                  <a:noFill/>
                  <a:ln w="38100">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מלבן 24"/>
                  <p:cNvSpPr/>
                  <p:nvPr/>
                </p:nvSpPr>
                <p:spPr>
                  <a:xfrm>
                    <a:off x="94250" y="-388412"/>
                    <a:ext cx="1717234" cy="1888103"/>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C00000"/>
                        </a:solidFill>
                      </a:rPr>
                      <a:t>מערכת </a:t>
                    </a:r>
                  </a:p>
                  <a:p>
                    <a:pPr algn="ctr" defTabSz="1244600">
                      <a:lnSpc>
                        <a:spcPct val="90000"/>
                      </a:lnSpc>
                      <a:spcAft>
                        <a:spcPct val="35000"/>
                      </a:spcAft>
                      <a:defRPr/>
                    </a:pPr>
                    <a:r>
                      <a:rPr lang="he-IL" sz="2800" dirty="0">
                        <a:solidFill>
                          <a:srgbClr val="C00000"/>
                        </a:solidFill>
                      </a:rPr>
                      <a:t>העיכול</a:t>
                    </a:r>
                  </a:p>
                </p:txBody>
              </p:sp>
            </p:grpSp>
            <p:grpSp>
              <p:nvGrpSpPr>
                <p:cNvPr id="83004" name="קבוצה 25"/>
                <p:cNvGrpSpPr>
                  <a:grpSpLocks/>
                </p:cNvGrpSpPr>
                <p:nvPr/>
              </p:nvGrpSpPr>
              <p:grpSpPr bwMode="auto">
                <a:xfrm>
                  <a:off x="506106" y="3684783"/>
                  <a:ext cx="8480958" cy="1360053"/>
                  <a:chOff x="-449293" y="2238404"/>
                  <a:chExt cx="8480958" cy="1360053"/>
                </a:xfrm>
              </p:grpSpPr>
              <p:sp>
                <p:nvSpPr>
                  <p:cNvPr id="27" name="מלבן 26"/>
                  <p:cNvSpPr/>
                  <p:nvPr/>
                </p:nvSpPr>
                <p:spPr>
                  <a:xfrm>
                    <a:off x="-363602" y="2377488"/>
                    <a:ext cx="8394846" cy="1220814"/>
                  </a:xfrm>
                  <a:prstGeom prst="rect">
                    <a:avLst/>
                  </a:prstGeom>
                  <a:noFill/>
                  <a:ln w="38100">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מלבן 27"/>
                  <p:cNvSpPr/>
                  <p:nvPr/>
                </p:nvSpPr>
                <p:spPr>
                  <a:xfrm>
                    <a:off x="-449152" y="2237785"/>
                    <a:ext cx="1465248" cy="114620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FF0000"/>
                        </a:solidFill>
                      </a:rPr>
                      <a:t>דם</a:t>
                    </a:r>
                  </a:p>
                </p:txBody>
              </p:sp>
            </p:grpSp>
            <p:sp>
              <p:nvSpPr>
                <p:cNvPr id="3" name="חץ למטה 2"/>
                <p:cNvSpPr/>
                <p:nvPr/>
              </p:nvSpPr>
              <p:spPr>
                <a:xfrm>
                  <a:off x="7919594" y="2766569"/>
                  <a:ext cx="432419" cy="140179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חץ למטה 12"/>
                <p:cNvSpPr/>
                <p:nvPr/>
              </p:nvSpPr>
              <p:spPr>
                <a:xfrm>
                  <a:off x="6648779" y="3576212"/>
                  <a:ext cx="489972" cy="49848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2" name="מלבן 31"/>
              <p:cNvSpPr/>
              <p:nvPr/>
            </p:nvSpPr>
            <p:spPr>
              <a:xfrm>
                <a:off x="7352024" y="2401903"/>
                <a:ext cx="1213263" cy="439748"/>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חד-סוכרים</a:t>
                </a:r>
              </a:p>
            </p:txBody>
          </p:sp>
          <p:sp>
            <p:nvSpPr>
              <p:cNvPr id="33" name="מלבן 32"/>
              <p:cNvSpPr/>
              <p:nvPr/>
            </p:nvSpPr>
            <p:spPr>
              <a:xfrm>
                <a:off x="4073104" y="1617661"/>
                <a:ext cx="1337700" cy="46038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חלבונים</a:t>
                </a:r>
              </a:p>
            </p:txBody>
          </p:sp>
          <p:sp>
            <p:nvSpPr>
              <p:cNvPr id="38" name="מלבן 37"/>
              <p:cNvSpPr/>
              <p:nvPr/>
            </p:nvSpPr>
            <p:spPr>
              <a:xfrm>
                <a:off x="5718786" y="3368712"/>
                <a:ext cx="1903889" cy="46038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חד־סוכרים</a:t>
                </a:r>
              </a:p>
            </p:txBody>
          </p:sp>
        </p:grpSp>
        <p:sp>
          <p:nvSpPr>
            <p:cNvPr id="44" name="מלבן 43"/>
            <p:cNvSpPr/>
            <p:nvPr/>
          </p:nvSpPr>
          <p:spPr bwMode="auto">
            <a:xfrm>
              <a:off x="6099449" y="1621267"/>
              <a:ext cx="1176347" cy="55089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דו־סוכרים</a:t>
              </a:r>
            </a:p>
            <a:p>
              <a:pPr algn="ctr" defTabSz="1244600">
                <a:lnSpc>
                  <a:spcPct val="90000"/>
                </a:lnSpc>
                <a:spcAft>
                  <a:spcPct val="35000"/>
                </a:spcAft>
                <a:defRPr/>
              </a:pPr>
              <a:r>
                <a:rPr lang="he-IL" dirty="0">
                  <a:solidFill>
                    <a:prstClr val="black"/>
                  </a:solidFill>
                </a:rPr>
                <a:t>רב־סוכרים</a:t>
              </a:r>
            </a:p>
          </p:txBody>
        </p:sp>
        <p:sp>
          <p:nvSpPr>
            <p:cNvPr id="45" name="חץ למטה 44"/>
            <p:cNvSpPr/>
            <p:nvPr/>
          </p:nvSpPr>
          <p:spPr bwMode="auto">
            <a:xfrm>
              <a:off x="6543953" y="2183270"/>
              <a:ext cx="431804" cy="49056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6" name="מלבן 45"/>
            <p:cNvSpPr/>
            <p:nvPr/>
          </p:nvSpPr>
          <p:spPr bwMode="auto">
            <a:xfrm>
              <a:off x="6767792" y="871929"/>
              <a:ext cx="1085860" cy="43975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פחמימות</a:t>
              </a:r>
            </a:p>
          </p:txBody>
        </p:sp>
        <p:sp>
          <p:nvSpPr>
            <p:cNvPr id="47" name="מלבן 46"/>
            <p:cNvSpPr/>
            <p:nvPr/>
          </p:nvSpPr>
          <p:spPr bwMode="auto">
            <a:xfrm>
              <a:off x="3924555" y="1570464"/>
              <a:ext cx="1365262" cy="460398"/>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חלבונים</a:t>
              </a:r>
            </a:p>
          </p:txBody>
        </p:sp>
        <p:sp>
          <p:nvSpPr>
            <p:cNvPr id="49" name="חץ למטה 48"/>
            <p:cNvSpPr/>
            <p:nvPr/>
          </p:nvSpPr>
          <p:spPr bwMode="auto">
            <a:xfrm>
              <a:off x="4440497" y="1900681"/>
              <a:ext cx="431804" cy="57629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מלבן 49"/>
            <p:cNvSpPr/>
            <p:nvPr/>
          </p:nvSpPr>
          <p:spPr bwMode="auto">
            <a:xfrm>
              <a:off x="3894392" y="2422994"/>
              <a:ext cx="1366850" cy="460398"/>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חומצות אמיניות</a:t>
              </a:r>
            </a:p>
          </p:txBody>
        </p:sp>
        <p:sp>
          <p:nvSpPr>
            <p:cNvPr id="51" name="מלבן 50"/>
            <p:cNvSpPr/>
            <p:nvPr/>
          </p:nvSpPr>
          <p:spPr bwMode="auto">
            <a:xfrm>
              <a:off x="2060814" y="800487"/>
              <a:ext cx="1365262" cy="460398"/>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שומנים (לפידים)</a:t>
              </a:r>
            </a:p>
          </p:txBody>
        </p:sp>
        <p:sp>
          <p:nvSpPr>
            <p:cNvPr id="52" name="מלבן 51"/>
            <p:cNvSpPr/>
            <p:nvPr/>
          </p:nvSpPr>
          <p:spPr bwMode="auto">
            <a:xfrm>
              <a:off x="1840149" y="2330915"/>
              <a:ext cx="1652603" cy="644558"/>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schemeClr val="tx1"/>
                  </a:solidFill>
                </a:rPr>
                <a:t>חומצות שומן</a:t>
              </a:r>
            </a:p>
            <a:p>
              <a:pPr algn="ctr" defTabSz="1244600">
                <a:lnSpc>
                  <a:spcPct val="90000"/>
                </a:lnSpc>
                <a:spcAft>
                  <a:spcPct val="35000"/>
                </a:spcAft>
                <a:defRPr/>
              </a:pPr>
              <a:r>
                <a:rPr lang="he-IL" dirty="0">
                  <a:solidFill>
                    <a:prstClr val="black"/>
                  </a:solidFill>
                </a:rPr>
                <a:t>גליצרול</a:t>
              </a:r>
            </a:p>
          </p:txBody>
        </p:sp>
        <p:sp>
          <p:nvSpPr>
            <p:cNvPr id="53" name="מלבן 52"/>
            <p:cNvSpPr/>
            <p:nvPr/>
          </p:nvSpPr>
          <p:spPr bwMode="auto">
            <a:xfrm>
              <a:off x="2060814" y="1570464"/>
              <a:ext cx="1365262" cy="460398"/>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שומנים</a:t>
              </a:r>
            </a:p>
          </p:txBody>
        </p:sp>
        <p:sp>
          <p:nvSpPr>
            <p:cNvPr id="54" name="חץ למטה 53"/>
            <p:cNvSpPr/>
            <p:nvPr/>
          </p:nvSpPr>
          <p:spPr bwMode="auto">
            <a:xfrm>
              <a:off x="2527543" y="1921319"/>
              <a:ext cx="431804" cy="40959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5" name="מלבן 54"/>
            <p:cNvSpPr/>
            <p:nvPr/>
          </p:nvSpPr>
          <p:spPr bwMode="auto">
            <a:xfrm>
              <a:off x="6272488" y="3407294"/>
              <a:ext cx="1943117" cy="460398"/>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חד-סוכרים</a:t>
              </a:r>
            </a:p>
          </p:txBody>
        </p:sp>
        <p:sp>
          <p:nvSpPr>
            <p:cNvPr id="82" name="מלבן 81"/>
            <p:cNvSpPr/>
            <p:nvPr/>
          </p:nvSpPr>
          <p:spPr bwMode="auto">
            <a:xfrm>
              <a:off x="1700447" y="3499374"/>
              <a:ext cx="1654190" cy="644558"/>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schemeClr val="tx1"/>
                  </a:solidFill>
                </a:rPr>
                <a:t>חומצות שומן,</a:t>
              </a:r>
            </a:p>
            <a:p>
              <a:pPr algn="ctr" defTabSz="1244600">
                <a:lnSpc>
                  <a:spcPct val="90000"/>
                </a:lnSpc>
                <a:spcAft>
                  <a:spcPct val="35000"/>
                </a:spcAft>
                <a:defRPr/>
              </a:pPr>
              <a:r>
                <a:rPr lang="he-IL" dirty="0">
                  <a:solidFill>
                    <a:prstClr val="black"/>
                  </a:solidFill>
                </a:rPr>
                <a:t> גליצרול</a:t>
              </a:r>
            </a:p>
          </p:txBody>
        </p:sp>
        <p:sp>
          <p:nvSpPr>
            <p:cNvPr id="83" name="מלבן 82"/>
            <p:cNvSpPr/>
            <p:nvPr/>
          </p:nvSpPr>
          <p:spPr bwMode="auto">
            <a:xfrm>
              <a:off x="3757866" y="3550177"/>
              <a:ext cx="1366850" cy="460398"/>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חומצות אמיניות</a:t>
              </a:r>
            </a:p>
          </p:txBody>
        </p:sp>
        <p:sp>
          <p:nvSpPr>
            <p:cNvPr id="84" name="מלבן 83"/>
            <p:cNvSpPr/>
            <p:nvPr/>
          </p:nvSpPr>
          <p:spPr bwMode="auto">
            <a:xfrm>
              <a:off x="285973" y="4542415"/>
              <a:ext cx="8555113" cy="2151171"/>
            </a:xfrm>
            <a:prstGeom prst="rect">
              <a:avLst/>
            </a:prstGeom>
            <a:noFill/>
            <a:ln w="38100">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מלבן 84"/>
            <p:cNvSpPr/>
            <p:nvPr/>
          </p:nvSpPr>
          <p:spPr bwMode="auto">
            <a:xfrm>
              <a:off x="-36293" y="4375718"/>
              <a:ext cx="1771666" cy="1146233"/>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b="1" dirty="0">
                  <a:solidFill>
                    <a:srgbClr val="FFC000"/>
                  </a:solidFill>
                </a:rPr>
                <a:t>תאים</a:t>
              </a:r>
            </a:p>
          </p:txBody>
        </p:sp>
        <p:sp>
          <p:nvSpPr>
            <p:cNvPr id="86" name="חץ למטה 85"/>
            <p:cNvSpPr/>
            <p:nvPr/>
          </p:nvSpPr>
          <p:spPr bwMode="auto">
            <a:xfrm>
              <a:off x="4467485" y="1322802"/>
              <a:ext cx="431804" cy="40959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7" name="חץ למטה 86"/>
            <p:cNvSpPr/>
            <p:nvPr/>
          </p:nvSpPr>
          <p:spPr bwMode="auto">
            <a:xfrm>
              <a:off x="2527543" y="1321213"/>
              <a:ext cx="431804" cy="36196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90" name="מלבן 89"/>
          <p:cNvSpPr/>
          <p:nvPr/>
        </p:nvSpPr>
        <p:spPr bwMode="auto">
          <a:xfrm>
            <a:off x="231775" y="403225"/>
            <a:ext cx="1752600" cy="1325563"/>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prstClr val="black"/>
                </a:solidFill>
              </a:rPr>
              <a:t>מזון</a:t>
            </a:r>
          </a:p>
        </p:txBody>
      </p:sp>
      <p:sp>
        <p:nvSpPr>
          <p:cNvPr id="92" name="חץ למטה 91"/>
          <p:cNvSpPr/>
          <p:nvPr/>
        </p:nvSpPr>
        <p:spPr bwMode="auto">
          <a:xfrm>
            <a:off x="2449513" y="3019425"/>
            <a:ext cx="431800" cy="3460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3" name="חץ למטה 92"/>
          <p:cNvSpPr/>
          <p:nvPr/>
        </p:nvSpPr>
        <p:spPr bwMode="auto">
          <a:xfrm>
            <a:off x="4362450" y="2903538"/>
            <a:ext cx="431800" cy="57626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4" name="חץ למטה 93"/>
          <p:cNvSpPr/>
          <p:nvPr/>
        </p:nvSpPr>
        <p:spPr bwMode="auto">
          <a:xfrm>
            <a:off x="4330700" y="4119563"/>
            <a:ext cx="431800" cy="4095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5" name="חץ למטה 94"/>
          <p:cNvSpPr/>
          <p:nvPr/>
        </p:nvSpPr>
        <p:spPr bwMode="auto">
          <a:xfrm>
            <a:off x="7131050" y="3952875"/>
            <a:ext cx="431800" cy="57626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6" name="חץ למטה 95"/>
          <p:cNvSpPr/>
          <p:nvPr/>
        </p:nvSpPr>
        <p:spPr bwMode="auto">
          <a:xfrm>
            <a:off x="2311400" y="4271963"/>
            <a:ext cx="431800" cy="26035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7" name="מלבן 96"/>
          <p:cNvSpPr/>
          <p:nvPr/>
        </p:nvSpPr>
        <p:spPr bwMode="auto">
          <a:xfrm>
            <a:off x="6375400" y="4502150"/>
            <a:ext cx="1943100"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חד-סוכרים</a:t>
            </a:r>
          </a:p>
        </p:txBody>
      </p:sp>
      <p:sp>
        <p:nvSpPr>
          <p:cNvPr id="98" name="מלבן 97"/>
          <p:cNvSpPr/>
          <p:nvPr/>
        </p:nvSpPr>
        <p:spPr bwMode="auto">
          <a:xfrm>
            <a:off x="3840163" y="4532313"/>
            <a:ext cx="1365250"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חומצות אמיניות</a:t>
            </a:r>
          </a:p>
        </p:txBody>
      </p:sp>
      <p:sp>
        <p:nvSpPr>
          <p:cNvPr id="99" name="מלבן 98"/>
          <p:cNvSpPr/>
          <p:nvPr/>
        </p:nvSpPr>
        <p:spPr bwMode="auto">
          <a:xfrm>
            <a:off x="1158875" y="4532313"/>
            <a:ext cx="2609850" cy="64611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schemeClr val="tx1"/>
                </a:solidFill>
              </a:rPr>
              <a:t>חומצות שומן וגליצרול</a:t>
            </a:r>
          </a:p>
        </p:txBody>
      </p:sp>
      <p:sp>
        <p:nvSpPr>
          <p:cNvPr id="100" name="מלבן 99"/>
          <p:cNvSpPr/>
          <p:nvPr/>
        </p:nvSpPr>
        <p:spPr bwMode="auto">
          <a:xfrm>
            <a:off x="6800850" y="5492750"/>
            <a:ext cx="1943100" cy="792163"/>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מתפרק בנשימה תאית ומספק אנרגיה לתא</a:t>
            </a:r>
          </a:p>
        </p:txBody>
      </p:sp>
      <p:sp>
        <p:nvSpPr>
          <p:cNvPr id="101" name="מלבן 100"/>
          <p:cNvSpPr/>
          <p:nvPr/>
        </p:nvSpPr>
        <p:spPr bwMode="auto">
          <a:xfrm>
            <a:off x="5032375" y="5205413"/>
            <a:ext cx="1943100" cy="79216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רב-סוכרים</a:t>
            </a:r>
          </a:p>
        </p:txBody>
      </p:sp>
      <p:sp>
        <p:nvSpPr>
          <p:cNvPr id="102" name="מלבן 101"/>
          <p:cNvSpPr/>
          <p:nvPr/>
        </p:nvSpPr>
        <p:spPr bwMode="auto">
          <a:xfrm>
            <a:off x="3667125" y="5370513"/>
            <a:ext cx="1365250"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חלבונים</a:t>
            </a:r>
          </a:p>
        </p:txBody>
      </p:sp>
      <p:sp>
        <p:nvSpPr>
          <p:cNvPr id="103" name="מלבן 102"/>
          <p:cNvSpPr/>
          <p:nvPr/>
        </p:nvSpPr>
        <p:spPr bwMode="auto">
          <a:xfrm>
            <a:off x="2198688" y="5375275"/>
            <a:ext cx="1365250"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שומנים</a:t>
            </a:r>
          </a:p>
        </p:txBody>
      </p:sp>
      <p:sp>
        <p:nvSpPr>
          <p:cNvPr id="104" name="מלבן 103"/>
          <p:cNvSpPr/>
          <p:nvPr/>
        </p:nvSpPr>
        <p:spPr bwMode="auto">
          <a:xfrm>
            <a:off x="179388" y="5538788"/>
            <a:ext cx="1941512" cy="79216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מתפרקים בנשימה תאית ומספקים אנרגיה לתא</a:t>
            </a:r>
          </a:p>
        </p:txBody>
      </p:sp>
      <p:sp>
        <p:nvSpPr>
          <p:cNvPr id="169" name="מלבן 168"/>
          <p:cNvSpPr/>
          <p:nvPr/>
        </p:nvSpPr>
        <p:spPr bwMode="auto">
          <a:xfrm>
            <a:off x="2520950" y="6100763"/>
            <a:ext cx="3776663"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משמשים לבניית מרכיבי התא ולתפקודים שונים</a:t>
            </a:r>
          </a:p>
        </p:txBody>
      </p:sp>
      <p:sp>
        <p:nvSpPr>
          <p:cNvPr id="20" name="מלבן 19"/>
          <p:cNvSpPr/>
          <p:nvPr/>
        </p:nvSpPr>
        <p:spPr>
          <a:xfrm>
            <a:off x="6172200" y="4532313"/>
            <a:ext cx="1974850" cy="569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1" name="חץ למטה 170"/>
          <p:cNvSpPr/>
          <p:nvPr/>
        </p:nvSpPr>
        <p:spPr bwMode="auto">
          <a:xfrm>
            <a:off x="7813675" y="5102225"/>
            <a:ext cx="431800" cy="4191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2" name="חץ למטה 171"/>
          <p:cNvSpPr/>
          <p:nvPr/>
        </p:nvSpPr>
        <p:spPr bwMode="auto">
          <a:xfrm>
            <a:off x="6081713" y="5102225"/>
            <a:ext cx="431800" cy="4191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3" name="מלבן 172"/>
          <p:cNvSpPr/>
          <p:nvPr/>
        </p:nvSpPr>
        <p:spPr>
          <a:xfrm>
            <a:off x="1303338" y="4732338"/>
            <a:ext cx="2260600" cy="4460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4" name="חץ למטה 173"/>
          <p:cNvSpPr/>
          <p:nvPr/>
        </p:nvSpPr>
        <p:spPr bwMode="auto">
          <a:xfrm>
            <a:off x="4249738" y="5038725"/>
            <a:ext cx="431800" cy="4191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5" name="חץ למטה 174"/>
          <p:cNvSpPr/>
          <p:nvPr/>
        </p:nvSpPr>
        <p:spPr bwMode="auto">
          <a:xfrm>
            <a:off x="2994025" y="5178425"/>
            <a:ext cx="431800" cy="2794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6" name="חץ למטה 175"/>
          <p:cNvSpPr/>
          <p:nvPr/>
        </p:nvSpPr>
        <p:spPr bwMode="auto">
          <a:xfrm>
            <a:off x="1303338" y="5191125"/>
            <a:ext cx="431800" cy="4206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7" name="מלבן 176"/>
          <p:cNvSpPr/>
          <p:nvPr/>
        </p:nvSpPr>
        <p:spPr>
          <a:xfrm>
            <a:off x="2527300" y="5492750"/>
            <a:ext cx="3986213" cy="441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0" name="חץ למטה 209"/>
          <p:cNvSpPr/>
          <p:nvPr/>
        </p:nvSpPr>
        <p:spPr bwMode="auto">
          <a:xfrm>
            <a:off x="4175125" y="5911850"/>
            <a:ext cx="431800" cy="20955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1" name="מלבן 210"/>
          <p:cNvSpPr/>
          <p:nvPr/>
        </p:nvSpPr>
        <p:spPr>
          <a:xfrm>
            <a:off x="4000500" y="4540250"/>
            <a:ext cx="1031875" cy="498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2" name="מלבן 211"/>
          <p:cNvSpPr/>
          <p:nvPr/>
        </p:nvSpPr>
        <p:spPr>
          <a:xfrm>
            <a:off x="3870325" y="890588"/>
            <a:ext cx="1495425" cy="449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3" name="מלבן 212"/>
          <p:cNvSpPr/>
          <p:nvPr/>
        </p:nvSpPr>
        <p:spPr>
          <a:xfrm>
            <a:off x="1735138" y="741363"/>
            <a:ext cx="1976437" cy="569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4" name="מלבן 63"/>
          <p:cNvSpPr/>
          <p:nvPr/>
        </p:nvSpPr>
        <p:spPr>
          <a:xfrm>
            <a:off x="6375400" y="871538"/>
            <a:ext cx="1838325" cy="449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5" name="חץ למטה 64"/>
          <p:cNvSpPr/>
          <p:nvPr/>
        </p:nvSpPr>
        <p:spPr bwMode="auto">
          <a:xfrm>
            <a:off x="7681913" y="1347788"/>
            <a:ext cx="431800" cy="2190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6" name="חץ למטה 65"/>
          <p:cNvSpPr/>
          <p:nvPr/>
        </p:nvSpPr>
        <p:spPr bwMode="auto">
          <a:xfrm>
            <a:off x="6535738" y="1368425"/>
            <a:ext cx="431800" cy="2190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7" name="Slide Number Placeholder 8"/>
          <p:cNvSpPr txBox="1">
            <a:spLocks/>
          </p:cNvSpPr>
          <p:nvPr/>
        </p:nvSpPr>
        <p:spPr bwMode="auto">
          <a:xfrm>
            <a:off x="-93663" y="6561138"/>
            <a:ext cx="395288" cy="365125"/>
          </a:xfrm>
          <a:prstGeom prst="rect">
            <a:avLst/>
          </a:prstGeom>
          <a:ln>
            <a:miter lim="800000"/>
            <a:headEnd/>
            <a:tailEnd/>
          </a:ln>
        </p:spPr>
        <p:txBody>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154436CF-4681-4A13-9C80-AF3375FE38C2}" type="slidenum">
              <a:rPr lang="he-IL" sz="1200" smtClean="0">
                <a:solidFill>
                  <a:schemeClr val="bg1">
                    <a:lumMod val="65000"/>
                  </a:schemeClr>
                </a:solidFill>
              </a:rPr>
              <a:pPr fontAlgn="base">
                <a:spcBef>
                  <a:spcPct val="0"/>
                </a:spcBef>
                <a:spcAft>
                  <a:spcPct val="0"/>
                </a:spcAft>
                <a:defRPr/>
              </a:pPr>
              <a:t>40</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3971"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9</a:t>
            </a:r>
            <a:endParaRPr lang="he-IL" sz="1800" smtClean="0"/>
          </a:p>
        </p:txBody>
      </p:sp>
      <p:sp>
        <p:nvSpPr>
          <p:cNvPr id="6" name="TextBox 5"/>
          <p:cNvSpPr txBox="1"/>
          <p:nvPr/>
        </p:nvSpPr>
        <p:spPr>
          <a:xfrm>
            <a:off x="369888" y="465138"/>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9:</a:t>
            </a:r>
          </a:p>
          <a:p>
            <a:pPr fontAlgn="auto">
              <a:spcBef>
                <a:spcPts val="0"/>
              </a:spcBef>
              <a:spcAft>
                <a:spcPts val="0"/>
              </a:spcAft>
              <a:defRPr/>
            </a:pPr>
            <a:r>
              <a:rPr lang="he-IL" dirty="0">
                <a:solidFill>
                  <a:srgbClr val="1F497D"/>
                </a:solidFill>
                <a:latin typeface="Arial"/>
                <a:cs typeface="Arial"/>
              </a:rPr>
              <a:t>הקשר בין חומצה אמינית לחלבון, הוא כמו הקשר בין:</a:t>
            </a:r>
          </a:p>
          <a:p>
            <a:pPr lvl="1" fontAlgn="auto">
              <a:spcBef>
                <a:spcPts val="0"/>
              </a:spcBef>
              <a:spcAft>
                <a:spcPts val="0"/>
              </a:spcAft>
              <a:defRPr/>
            </a:pPr>
            <a:r>
              <a:rPr lang="he-IL" dirty="0">
                <a:solidFill>
                  <a:srgbClr val="1F497D"/>
                </a:solidFill>
                <a:latin typeface="Arial"/>
                <a:cs typeface="Arial"/>
              </a:rPr>
              <a:t>א. גלוקוז לעמילן</a:t>
            </a:r>
          </a:p>
          <a:p>
            <a:pPr lvl="1" fontAlgn="auto">
              <a:spcBef>
                <a:spcPts val="0"/>
              </a:spcBef>
              <a:spcAft>
                <a:spcPts val="0"/>
              </a:spcAft>
              <a:defRPr/>
            </a:pPr>
            <a:r>
              <a:rPr lang="he-IL" dirty="0">
                <a:solidFill>
                  <a:srgbClr val="1F497D"/>
                </a:solidFill>
                <a:latin typeface="Arial"/>
                <a:cs typeface="Arial"/>
              </a:rPr>
              <a:t>ב. גליצרול לחומצות שומניות</a:t>
            </a:r>
          </a:p>
          <a:p>
            <a:pPr lvl="1" fontAlgn="auto">
              <a:spcBef>
                <a:spcPts val="0"/>
              </a:spcBef>
              <a:spcAft>
                <a:spcPts val="0"/>
              </a:spcAft>
              <a:defRPr/>
            </a:pPr>
            <a:r>
              <a:rPr lang="he-IL" dirty="0">
                <a:solidFill>
                  <a:srgbClr val="1F497D"/>
                </a:solidFill>
                <a:latin typeface="Arial"/>
                <a:cs typeface="Arial"/>
              </a:rPr>
              <a:t>ג. גלוקוז לחומצה אמינית</a:t>
            </a:r>
          </a:p>
          <a:p>
            <a:pPr lvl="1" fontAlgn="auto">
              <a:spcBef>
                <a:spcPts val="0"/>
              </a:spcBef>
              <a:spcAft>
                <a:spcPts val="0"/>
              </a:spcAft>
              <a:defRPr/>
            </a:pPr>
            <a:r>
              <a:rPr lang="he-IL" dirty="0">
                <a:solidFill>
                  <a:srgbClr val="1F497D"/>
                </a:solidFill>
                <a:latin typeface="Arial"/>
                <a:cs typeface="Arial"/>
              </a:rPr>
              <a:t>ד. סוכרוז לגליקוגן</a:t>
            </a:r>
          </a:p>
        </p:txBody>
      </p:sp>
      <p:sp>
        <p:nvSpPr>
          <p:cNvPr id="7"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836AFE5-3D5B-466F-8C88-E900CDD6A683}" type="slidenum">
              <a:rPr lang="he-IL" sz="1200" smtClean="0">
                <a:solidFill>
                  <a:schemeClr val="bg1">
                    <a:lumMod val="65000"/>
                  </a:schemeClr>
                </a:solidFill>
              </a:rPr>
              <a:pPr fontAlgn="base">
                <a:spcBef>
                  <a:spcPct val="0"/>
                </a:spcBef>
                <a:spcAft>
                  <a:spcPct val="0"/>
                </a:spcAft>
                <a:defRPr/>
              </a:pPr>
              <a:t>41</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4995"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6" name="TextBox 5"/>
          <p:cNvSpPr txBox="1"/>
          <p:nvPr/>
        </p:nvSpPr>
        <p:spPr>
          <a:xfrm>
            <a:off x="369888" y="465138"/>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9:</a:t>
            </a:r>
          </a:p>
          <a:p>
            <a:pPr fontAlgn="auto">
              <a:spcBef>
                <a:spcPts val="0"/>
              </a:spcBef>
              <a:spcAft>
                <a:spcPts val="0"/>
              </a:spcAft>
              <a:defRPr/>
            </a:pPr>
            <a:r>
              <a:rPr lang="he-IL" dirty="0">
                <a:solidFill>
                  <a:srgbClr val="1F497D"/>
                </a:solidFill>
                <a:latin typeface="Arial"/>
                <a:cs typeface="Arial"/>
              </a:rPr>
              <a:t>הקשר בין חומצה אמינית לחלבון, הוא כמו הקשר בין:</a:t>
            </a:r>
          </a:p>
          <a:p>
            <a:pPr lvl="1" fontAlgn="auto">
              <a:spcBef>
                <a:spcPts val="0"/>
              </a:spcBef>
              <a:spcAft>
                <a:spcPts val="0"/>
              </a:spcAft>
              <a:defRPr/>
            </a:pPr>
            <a:r>
              <a:rPr lang="he-IL" dirty="0">
                <a:solidFill>
                  <a:srgbClr val="1F497D"/>
                </a:solidFill>
                <a:latin typeface="Arial"/>
                <a:cs typeface="Arial"/>
              </a:rPr>
              <a:t>א. גלוקוז לעמילן</a:t>
            </a:r>
          </a:p>
          <a:p>
            <a:pPr lvl="1" fontAlgn="auto">
              <a:spcBef>
                <a:spcPts val="0"/>
              </a:spcBef>
              <a:spcAft>
                <a:spcPts val="0"/>
              </a:spcAft>
              <a:defRPr/>
            </a:pPr>
            <a:r>
              <a:rPr lang="he-IL" dirty="0">
                <a:solidFill>
                  <a:srgbClr val="1F497D"/>
                </a:solidFill>
                <a:latin typeface="Arial"/>
                <a:cs typeface="Arial"/>
              </a:rPr>
              <a:t>ב. גליצרול לחומצות שומניות</a:t>
            </a:r>
          </a:p>
          <a:p>
            <a:pPr lvl="1" fontAlgn="auto">
              <a:spcBef>
                <a:spcPts val="0"/>
              </a:spcBef>
              <a:spcAft>
                <a:spcPts val="0"/>
              </a:spcAft>
              <a:defRPr/>
            </a:pPr>
            <a:r>
              <a:rPr lang="he-IL" dirty="0">
                <a:solidFill>
                  <a:srgbClr val="1F497D"/>
                </a:solidFill>
                <a:latin typeface="Arial"/>
                <a:cs typeface="Arial"/>
              </a:rPr>
              <a:t>ג. גלוקוז לחומצה אמינית</a:t>
            </a:r>
          </a:p>
          <a:p>
            <a:pPr lvl="1" fontAlgn="auto">
              <a:spcBef>
                <a:spcPts val="0"/>
              </a:spcBef>
              <a:spcAft>
                <a:spcPts val="0"/>
              </a:spcAft>
              <a:defRPr/>
            </a:pPr>
            <a:r>
              <a:rPr lang="he-IL" dirty="0">
                <a:solidFill>
                  <a:srgbClr val="1F497D"/>
                </a:solidFill>
                <a:latin typeface="Arial"/>
                <a:cs typeface="Arial"/>
              </a:rPr>
              <a:t>ד. סוכרוז לגליקוגן</a:t>
            </a:r>
          </a:p>
        </p:txBody>
      </p:sp>
      <p:sp>
        <p:nvSpPr>
          <p:cNvPr id="7" name="Rectangle 12"/>
          <p:cNvSpPr/>
          <p:nvPr/>
        </p:nvSpPr>
        <p:spPr>
          <a:xfrm>
            <a:off x="368300" y="2998788"/>
            <a:ext cx="8196263" cy="7239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א' </a:t>
            </a:r>
          </a:p>
        </p:txBody>
      </p:sp>
      <p:sp>
        <p:nvSpPr>
          <p:cNvPr id="8"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A298BA7-7C91-42CE-A5B9-B83E7BE2C9EC}" type="slidenum">
              <a:rPr lang="he-IL" sz="1200" smtClean="0">
                <a:solidFill>
                  <a:schemeClr val="bg1">
                    <a:lumMod val="65000"/>
                  </a:schemeClr>
                </a:solidFill>
              </a:rPr>
              <a:pPr fontAlgn="base">
                <a:spcBef>
                  <a:spcPct val="0"/>
                </a:spcBef>
                <a:spcAft>
                  <a:spcPct val="0"/>
                </a:spcAft>
                <a:defRPr/>
              </a:pPr>
              <a:t>42</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6019"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10</a:t>
            </a:r>
            <a:endParaRPr lang="he-IL" sz="1800" smtClean="0"/>
          </a:p>
        </p:txBody>
      </p:sp>
      <p:sp>
        <p:nvSpPr>
          <p:cNvPr id="6" name="TextBox 5"/>
          <p:cNvSpPr txBox="1"/>
          <p:nvPr/>
        </p:nvSpPr>
        <p:spPr>
          <a:xfrm>
            <a:off x="369888" y="465138"/>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10:</a:t>
            </a:r>
          </a:p>
          <a:p>
            <a:pPr>
              <a:defRPr/>
            </a:pPr>
            <a:r>
              <a:rPr lang="he-IL" dirty="0">
                <a:solidFill>
                  <a:srgbClr val="1F497D"/>
                </a:solidFill>
                <a:latin typeface="Arial"/>
                <a:cs typeface="Arial"/>
              </a:rPr>
              <a:t>איזה מן החומרים שלפניכם </a:t>
            </a:r>
            <a:r>
              <a:rPr lang="he-IL" b="1" u="sng" dirty="0">
                <a:solidFill>
                  <a:srgbClr val="1F497D"/>
                </a:solidFill>
                <a:latin typeface="Arial"/>
                <a:cs typeface="Arial"/>
              </a:rPr>
              <a:t>אינו</a:t>
            </a:r>
            <a:r>
              <a:rPr lang="he-IL" dirty="0">
                <a:solidFill>
                  <a:srgbClr val="1F497D"/>
                </a:solidFill>
                <a:latin typeface="Arial"/>
                <a:cs typeface="Arial"/>
              </a:rPr>
              <a:t> יכול לשמש מקור אנרגיה לתהליכים המתרחשים בתא? </a:t>
            </a:r>
          </a:p>
          <a:p>
            <a:pPr lvl="1">
              <a:defRPr/>
            </a:pPr>
            <a:r>
              <a:rPr lang="he-IL" dirty="0">
                <a:solidFill>
                  <a:srgbClr val="1F497D"/>
                </a:solidFill>
                <a:latin typeface="Arial"/>
                <a:cs typeface="Arial"/>
              </a:rPr>
              <a:t>א. חומצה שומנית</a:t>
            </a:r>
          </a:p>
          <a:p>
            <a:pPr lvl="1">
              <a:defRPr/>
            </a:pPr>
            <a:r>
              <a:rPr lang="he-IL" dirty="0">
                <a:solidFill>
                  <a:srgbClr val="1F497D"/>
                </a:solidFill>
                <a:latin typeface="Arial"/>
                <a:cs typeface="Arial"/>
              </a:rPr>
              <a:t>ב. גליצרול</a:t>
            </a:r>
          </a:p>
          <a:p>
            <a:pPr lvl="1">
              <a:defRPr/>
            </a:pPr>
            <a:r>
              <a:rPr lang="he-IL" dirty="0">
                <a:solidFill>
                  <a:srgbClr val="1F497D"/>
                </a:solidFill>
                <a:latin typeface="Arial"/>
                <a:cs typeface="Arial"/>
              </a:rPr>
              <a:t>ג. גלוקוז</a:t>
            </a:r>
          </a:p>
          <a:p>
            <a:pPr lvl="1">
              <a:defRPr/>
            </a:pPr>
            <a:r>
              <a:rPr lang="he-IL" dirty="0">
                <a:solidFill>
                  <a:srgbClr val="1F497D"/>
                </a:solidFill>
                <a:latin typeface="Arial"/>
                <a:cs typeface="Arial"/>
              </a:rPr>
              <a:t>ד. מים </a:t>
            </a:r>
          </a:p>
          <a:p>
            <a:pPr>
              <a:defRPr/>
            </a:pPr>
            <a:endParaRPr lang="he-IL" dirty="0">
              <a:solidFill>
                <a:srgbClr val="1F497D"/>
              </a:solidFill>
              <a:latin typeface="Arial"/>
              <a:cs typeface="Arial"/>
            </a:endParaRPr>
          </a:p>
        </p:txBody>
      </p:sp>
      <p:sp>
        <p:nvSpPr>
          <p:cNvPr id="7"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22F7113-DEB2-4C07-84F6-83CED6EAC6C7}" type="slidenum">
              <a:rPr lang="he-IL" sz="1200" smtClean="0">
                <a:solidFill>
                  <a:schemeClr val="bg1">
                    <a:lumMod val="65000"/>
                  </a:schemeClr>
                </a:solidFill>
              </a:rPr>
              <a:pPr fontAlgn="base">
                <a:spcBef>
                  <a:spcPct val="0"/>
                </a:spcBef>
                <a:spcAft>
                  <a:spcPct val="0"/>
                </a:spcAft>
                <a:defRPr/>
              </a:pPr>
              <a:t>43</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7043"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TextBox 5"/>
          <p:cNvSpPr txBox="1"/>
          <p:nvPr/>
        </p:nvSpPr>
        <p:spPr>
          <a:xfrm>
            <a:off x="369888" y="465138"/>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10:</a:t>
            </a:r>
            <a:endParaRPr lang="he-IL" dirty="0">
              <a:solidFill>
                <a:srgbClr val="1F497D"/>
              </a:solidFill>
              <a:latin typeface="Arial"/>
              <a:cs typeface="Arial"/>
            </a:endParaRPr>
          </a:p>
          <a:p>
            <a:pPr>
              <a:defRPr/>
            </a:pPr>
            <a:r>
              <a:rPr lang="he-IL" dirty="0">
                <a:solidFill>
                  <a:srgbClr val="1F497D"/>
                </a:solidFill>
                <a:latin typeface="Arial"/>
                <a:cs typeface="Arial"/>
              </a:rPr>
              <a:t>איזה מן החומרים שלפניכם </a:t>
            </a:r>
            <a:r>
              <a:rPr lang="he-IL" b="1" u="sng" dirty="0">
                <a:solidFill>
                  <a:srgbClr val="1F497D"/>
                </a:solidFill>
                <a:latin typeface="Arial"/>
                <a:cs typeface="Arial"/>
              </a:rPr>
              <a:t>אינו</a:t>
            </a:r>
            <a:r>
              <a:rPr lang="he-IL" dirty="0">
                <a:solidFill>
                  <a:srgbClr val="1F497D"/>
                </a:solidFill>
                <a:latin typeface="Arial"/>
                <a:cs typeface="Arial"/>
              </a:rPr>
              <a:t> יכול לשמש מקור אנרגיה לתהליכים המתרחשים בתא? </a:t>
            </a:r>
          </a:p>
          <a:p>
            <a:pPr lvl="1">
              <a:defRPr/>
            </a:pPr>
            <a:r>
              <a:rPr lang="he-IL" dirty="0">
                <a:solidFill>
                  <a:srgbClr val="1F497D"/>
                </a:solidFill>
                <a:latin typeface="Arial"/>
                <a:cs typeface="Arial"/>
              </a:rPr>
              <a:t>א. חומצה שומנית</a:t>
            </a:r>
          </a:p>
          <a:p>
            <a:pPr lvl="1">
              <a:defRPr/>
            </a:pPr>
            <a:r>
              <a:rPr lang="he-IL" dirty="0">
                <a:solidFill>
                  <a:srgbClr val="1F497D"/>
                </a:solidFill>
                <a:latin typeface="Arial"/>
                <a:cs typeface="Arial"/>
              </a:rPr>
              <a:t>ב. גליצרול</a:t>
            </a:r>
          </a:p>
          <a:p>
            <a:pPr lvl="1">
              <a:defRPr/>
            </a:pPr>
            <a:r>
              <a:rPr lang="he-IL" dirty="0">
                <a:solidFill>
                  <a:srgbClr val="1F497D"/>
                </a:solidFill>
                <a:latin typeface="Arial"/>
                <a:cs typeface="Arial"/>
              </a:rPr>
              <a:t>ג. גלוקוז</a:t>
            </a:r>
          </a:p>
          <a:p>
            <a:pPr lvl="1">
              <a:defRPr/>
            </a:pPr>
            <a:r>
              <a:rPr lang="he-IL" dirty="0">
                <a:solidFill>
                  <a:srgbClr val="1F497D"/>
                </a:solidFill>
                <a:latin typeface="Arial"/>
                <a:cs typeface="Arial"/>
              </a:rPr>
              <a:t>ד. מים </a:t>
            </a:r>
          </a:p>
          <a:p>
            <a:pPr>
              <a:defRPr/>
            </a:pPr>
            <a:endParaRPr lang="he-IL" dirty="0">
              <a:solidFill>
                <a:srgbClr val="1F497D"/>
              </a:solidFill>
              <a:latin typeface="Arial"/>
              <a:cs typeface="Arial"/>
            </a:endParaRPr>
          </a:p>
        </p:txBody>
      </p:sp>
      <p:sp>
        <p:nvSpPr>
          <p:cNvPr id="7" name="Rectangle 12"/>
          <p:cNvSpPr/>
          <p:nvPr/>
        </p:nvSpPr>
        <p:spPr>
          <a:xfrm>
            <a:off x="539750" y="2497138"/>
            <a:ext cx="8196263" cy="20018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schemeClr val="tx1"/>
                </a:solidFill>
              </a:rPr>
              <a:t>תשובה </a:t>
            </a:r>
            <a:r>
              <a:rPr lang="he-IL" dirty="0">
                <a:solidFill>
                  <a:prstClr val="black"/>
                </a:solidFill>
              </a:rPr>
              <a:t>ד' </a:t>
            </a:r>
          </a:p>
          <a:p>
            <a:pPr fontAlgn="auto">
              <a:spcBef>
                <a:spcPts val="0"/>
              </a:spcBef>
              <a:spcAft>
                <a:spcPts val="0"/>
              </a:spcAft>
              <a:defRPr/>
            </a:pPr>
            <a:r>
              <a:rPr lang="he-IL" dirty="0">
                <a:solidFill>
                  <a:prstClr val="black"/>
                </a:solidFill>
              </a:rPr>
              <a:t>הסבר: </a:t>
            </a:r>
          </a:p>
          <a:p>
            <a:pPr fontAlgn="auto">
              <a:spcBef>
                <a:spcPts val="0"/>
              </a:spcBef>
              <a:spcAft>
                <a:spcPts val="0"/>
              </a:spcAft>
              <a:defRPr/>
            </a:pPr>
            <a:r>
              <a:rPr lang="he-IL" dirty="0">
                <a:solidFill>
                  <a:prstClr val="black"/>
                </a:solidFill>
              </a:rPr>
              <a:t>מים הם חומר </a:t>
            </a:r>
            <a:r>
              <a:rPr lang="he-IL" noProof="1">
                <a:solidFill>
                  <a:prstClr val="black"/>
                </a:solidFill>
              </a:rPr>
              <a:t>אנאורגני</a:t>
            </a:r>
            <a:r>
              <a:rPr lang="he-IL" dirty="0">
                <a:solidFill>
                  <a:prstClr val="black"/>
                </a:solidFill>
              </a:rPr>
              <a:t>, שאינו עתיר אנרגיה כמו החומרים האורגנים (כגון: גליצרול, גלוקוז וחומצת שומן). </a:t>
            </a:r>
            <a:endParaRPr lang="he-IL" dirty="0">
              <a:solidFill>
                <a:schemeClr val="tx1"/>
              </a:solidFill>
            </a:endParaRPr>
          </a:p>
          <a:p>
            <a:pPr fontAlgn="auto">
              <a:spcBef>
                <a:spcPts val="0"/>
              </a:spcBef>
              <a:spcAft>
                <a:spcPts val="0"/>
              </a:spcAft>
              <a:defRPr/>
            </a:pPr>
            <a:r>
              <a:rPr lang="he-IL" dirty="0">
                <a:solidFill>
                  <a:schemeClr val="tx1"/>
                </a:solidFill>
              </a:rPr>
              <a:t>החומר העיקרי המתפרק בתהליך הנשימה התאית הוא גלוקוז, אך גם חומצות שומן וגליצרול יכולים להתפרק לספק אנרגיה לתאים.</a:t>
            </a:r>
          </a:p>
        </p:txBody>
      </p:sp>
      <p:sp>
        <p:nvSpPr>
          <p:cNvPr id="8"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0670D1B-4A89-4F73-BBEF-19CFF0287CA0}" type="slidenum">
              <a:rPr lang="he-IL" sz="1200" smtClean="0">
                <a:solidFill>
                  <a:schemeClr val="bg1">
                    <a:lumMod val="65000"/>
                  </a:schemeClr>
                </a:solidFill>
              </a:rPr>
              <a:pPr fontAlgn="base">
                <a:spcBef>
                  <a:spcPct val="0"/>
                </a:spcBef>
                <a:spcAft>
                  <a:spcPct val="0"/>
                </a:spcAft>
                <a:defRPr/>
              </a:pPr>
              <a:t>44</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8067"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11</a:t>
            </a:r>
            <a:endParaRPr lang="he-IL" sz="1800" smtClean="0"/>
          </a:p>
        </p:txBody>
      </p:sp>
      <p:sp>
        <p:nvSpPr>
          <p:cNvPr id="6" name="TextBox 5"/>
          <p:cNvSpPr txBox="1"/>
          <p:nvPr/>
        </p:nvSpPr>
        <p:spPr>
          <a:xfrm>
            <a:off x="539750" y="492125"/>
            <a:ext cx="8183563" cy="1477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11:</a:t>
            </a:r>
          </a:p>
          <a:p>
            <a:pPr>
              <a:defRPr/>
            </a:pPr>
            <a:r>
              <a:rPr lang="he-IL" dirty="0">
                <a:solidFill>
                  <a:schemeClr val="tx2"/>
                </a:solidFill>
                <a:latin typeface="Arial"/>
                <a:cs typeface="Arial"/>
              </a:rPr>
              <a:t>הפחמימות הן החומר האורגני העיקרי במזון. ואולם החומר האורגני העיקרי המרכיב את תאינו הוא החלבונים, והפחמימות הן מרכיב קטן יחסית בגופו של האדם.</a:t>
            </a:r>
          </a:p>
          <a:p>
            <a:pPr>
              <a:defRPr/>
            </a:pPr>
            <a:r>
              <a:rPr lang="he-IL" dirty="0">
                <a:solidFill>
                  <a:schemeClr val="tx2"/>
                </a:solidFill>
                <a:latin typeface="Arial"/>
                <a:cs typeface="Arial"/>
              </a:rPr>
              <a:t>אם כך, לאן "נעלמות" מרבית הפחמימות שהיו במזון?</a:t>
            </a:r>
          </a:p>
          <a:p>
            <a:pPr>
              <a:defRPr/>
            </a:pPr>
            <a:endParaRPr lang="he-IL" dirty="0">
              <a:solidFill>
                <a:schemeClr val="tx2"/>
              </a:solidFill>
              <a:latin typeface="Arial"/>
              <a:cs typeface="Arial"/>
            </a:endParaRPr>
          </a:p>
        </p:txBody>
      </p:sp>
      <p:grpSp>
        <p:nvGrpSpPr>
          <p:cNvPr id="88069" name="קבוצה 4"/>
          <p:cNvGrpSpPr>
            <a:grpSpLocks/>
          </p:cNvGrpSpPr>
          <p:nvPr/>
        </p:nvGrpSpPr>
        <p:grpSpPr bwMode="auto">
          <a:xfrm>
            <a:off x="719138" y="1773238"/>
            <a:ext cx="5184775" cy="4816475"/>
            <a:chOff x="2843808" y="1663577"/>
            <a:chExt cx="5184576" cy="4817462"/>
          </a:xfrm>
        </p:grpSpPr>
        <p:pic>
          <p:nvPicPr>
            <p:cNvPr id="880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663577"/>
              <a:ext cx="5184576" cy="436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2" name="מלבן 1"/>
            <p:cNvSpPr>
              <a:spLocks noChangeArrowheads="1"/>
            </p:cNvSpPr>
            <p:nvPr/>
          </p:nvSpPr>
          <p:spPr bwMode="auto">
            <a:xfrm>
              <a:off x="6431533" y="5972017"/>
              <a:ext cx="15841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100">
                  <a:solidFill>
                    <a:srgbClr val="1F497D"/>
                  </a:solidFill>
                </a:rPr>
                <a:t>באדיבות משרד הבריאות</a:t>
              </a:r>
              <a:endParaRPr lang="he-IL" sz="1100"/>
            </a:p>
          </p:txBody>
        </p:sp>
        <p:sp>
          <p:nvSpPr>
            <p:cNvPr id="88073" name="מלבן 2"/>
            <p:cNvSpPr>
              <a:spLocks noChangeArrowheads="1"/>
            </p:cNvSpPr>
            <p:nvPr/>
          </p:nvSpPr>
          <p:spPr bwMode="auto">
            <a:xfrm>
              <a:off x="2952030" y="6142485"/>
              <a:ext cx="4536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solidFill>
                    <a:srgbClr val="1F497D"/>
                  </a:solidFill>
                </a:rPr>
                <a:t>פירמידת המזון הישראלית על פי משרד הבריאות 2008</a:t>
              </a:r>
              <a:endParaRPr lang="he-IL" sz="1600"/>
            </a:p>
          </p:txBody>
        </p:sp>
      </p:grpSp>
      <p:sp>
        <p:nvSpPr>
          <p:cNvPr id="10"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184DE23-B5E5-4FB2-9537-87A60D682263}" type="slidenum">
              <a:rPr lang="he-IL" sz="1200" smtClean="0">
                <a:solidFill>
                  <a:schemeClr val="bg1">
                    <a:lumMod val="65000"/>
                  </a:schemeClr>
                </a:solidFill>
              </a:rPr>
              <a:pPr fontAlgn="base">
                <a:spcBef>
                  <a:spcPct val="0"/>
                </a:spcBef>
                <a:spcAft>
                  <a:spcPct val="0"/>
                </a:spcAft>
                <a:defRPr/>
              </a:pPr>
              <a:t>45</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9091"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TextBox 5"/>
          <p:cNvSpPr txBox="1"/>
          <p:nvPr/>
        </p:nvSpPr>
        <p:spPr>
          <a:xfrm>
            <a:off x="539750" y="492125"/>
            <a:ext cx="8183563" cy="1477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11:</a:t>
            </a:r>
          </a:p>
          <a:p>
            <a:pPr>
              <a:defRPr/>
            </a:pPr>
            <a:r>
              <a:rPr lang="he-IL" dirty="0">
                <a:solidFill>
                  <a:schemeClr val="tx2"/>
                </a:solidFill>
                <a:latin typeface="Arial"/>
                <a:cs typeface="Arial"/>
              </a:rPr>
              <a:t>הפחמימות הן החומר האורגני העיקרי במזון. ואולם החומר האורגני העיקרי המרכיב את תאינו הוא החלבונים, והפחמימות הן מרכיב קטן יחסית בגופו של האדם.</a:t>
            </a:r>
          </a:p>
          <a:p>
            <a:pPr>
              <a:defRPr/>
            </a:pPr>
            <a:r>
              <a:rPr lang="he-IL" dirty="0">
                <a:solidFill>
                  <a:schemeClr val="tx2"/>
                </a:solidFill>
                <a:latin typeface="Arial"/>
                <a:cs typeface="Arial"/>
              </a:rPr>
              <a:t>אם כך, לאן "נעלמות</a:t>
            </a:r>
            <a:r>
              <a:rPr lang="he-IL" dirty="0">
                <a:solidFill>
                  <a:srgbClr val="1F497D"/>
                </a:solidFill>
                <a:latin typeface="Arial"/>
                <a:cs typeface="Arial"/>
              </a:rPr>
              <a:t>" מרבית הפחמימות שהיו במזון?</a:t>
            </a:r>
          </a:p>
          <a:p>
            <a:pPr>
              <a:defRPr/>
            </a:pPr>
            <a:endParaRPr lang="he-IL" dirty="0">
              <a:solidFill>
                <a:srgbClr val="1F497D"/>
              </a:solidFill>
              <a:latin typeface="Arial"/>
              <a:cs typeface="Arial"/>
            </a:endParaRPr>
          </a:p>
        </p:txBody>
      </p:sp>
      <p:grpSp>
        <p:nvGrpSpPr>
          <p:cNvPr id="89093" name="קבוצה 4"/>
          <p:cNvGrpSpPr>
            <a:grpSpLocks/>
          </p:cNvGrpSpPr>
          <p:nvPr/>
        </p:nvGrpSpPr>
        <p:grpSpPr bwMode="auto">
          <a:xfrm>
            <a:off x="230188" y="1736725"/>
            <a:ext cx="5183187" cy="4818063"/>
            <a:chOff x="2843808" y="1663577"/>
            <a:chExt cx="5184576" cy="4817462"/>
          </a:xfrm>
        </p:grpSpPr>
        <p:pic>
          <p:nvPicPr>
            <p:cNvPr id="890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663577"/>
              <a:ext cx="5184576" cy="436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7" name="מלבן 1"/>
            <p:cNvSpPr>
              <a:spLocks noChangeArrowheads="1"/>
            </p:cNvSpPr>
            <p:nvPr/>
          </p:nvSpPr>
          <p:spPr bwMode="auto">
            <a:xfrm>
              <a:off x="6431533" y="5972017"/>
              <a:ext cx="15841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100">
                  <a:solidFill>
                    <a:srgbClr val="1F497D"/>
                  </a:solidFill>
                </a:rPr>
                <a:t>באדיבות משרד הבריאות</a:t>
              </a:r>
              <a:endParaRPr lang="he-IL" sz="1100">
                <a:solidFill>
                  <a:srgbClr val="000000"/>
                </a:solidFill>
              </a:endParaRPr>
            </a:p>
          </p:txBody>
        </p:sp>
        <p:sp>
          <p:nvSpPr>
            <p:cNvPr id="89098" name="מלבן 2"/>
            <p:cNvSpPr>
              <a:spLocks noChangeArrowheads="1"/>
            </p:cNvSpPr>
            <p:nvPr/>
          </p:nvSpPr>
          <p:spPr bwMode="auto">
            <a:xfrm>
              <a:off x="2952030" y="6142485"/>
              <a:ext cx="4536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solidFill>
                    <a:srgbClr val="1F497D"/>
                  </a:solidFill>
                </a:rPr>
                <a:t>פירמידת המזון הישראלית על פי משרד הבריאות 2008</a:t>
              </a:r>
              <a:endParaRPr lang="he-IL" sz="1600">
                <a:solidFill>
                  <a:srgbClr val="000000"/>
                </a:solidFill>
              </a:endParaRPr>
            </a:p>
          </p:txBody>
        </p:sp>
      </p:grpSp>
      <p:sp>
        <p:nvSpPr>
          <p:cNvPr id="10" name="Rectangle 12"/>
          <p:cNvSpPr/>
          <p:nvPr/>
        </p:nvSpPr>
        <p:spPr>
          <a:xfrm>
            <a:off x="5903913" y="2497138"/>
            <a:ext cx="2832100" cy="22272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schemeClr val="tx1"/>
                </a:solidFill>
              </a:rPr>
              <a:t>מרבית הפחמימות (בעיקר הגלוקוז) מתפרקות בתהליך הנשימה התאית, ומשמשות מקור להפקת אנרגיה זמינה (</a:t>
            </a:r>
            <a:r>
              <a:rPr lang="en-US" dirty="0">
                <a:solidFill>
                  <a:schemeClr val="tx1"/>
                </a:solidFill>
              </a:rPr>
              <a:t>ATP</a:t>
            </a:r>
            <a:r>
              <a:rPr lang="he-IL" dirty="0">
                <a:solidFill>
                  <a:schemeClr val="tx1"/>
                </a:solidFill>
              </a:rPr>
              <a:t>), ורק חלק </a:t>
            </a:r>
            <a:r>
              <a:rPr lang="he-IL" dirty="0">
                <a:solidFill>
                  <a:prstClr val="black"/>
                </a:solidFill>
              </a:rPr>
              <a:t>קטן יחסית מנוצל לבניית התאים.</a:t>
            </a:r>
            <a:endParaRPr lang="he-IL" dirty="0">
              <a:solidFill>
                <a:schemeClr val="tx1"/>
              </a:solidFill>
            </a:endParaRPr>
          </a:p>
        </p:txBody>
      </p:sp>
      <p:sp>
        <p:nvSpPr>
          <p:cNvPr id="11"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284C863-4BC1-414E-9886-ED9D3D4CA291}" type="slidenum">
              <a:rPr lang="he-IL" sz="1200" smtClean="0">
                <a:solidFill>
                  <a:schemeClr val="bg1">
                    <a:lumMod val="65000"/>
                  </a:schemeClr>
                </a:solidFill>
              </a:rPr>
              <a:pPr fontAlgn="base">
                <a:spcBef>
                  <a:spcPct val="0"/>
                </a:spcBef>
                <a:spcAft>
                  <a:spcPct val="0"/>
                </a:spcAft>
                <a:defRPr/>
              </a:pPr>
              <a:t>46</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CDA1F97-EA39-46B1-91CD-7B92B3362EEE}" type="slidenum">
              <a:rPr lang="he-IL" smtClean="0"/>
              <a:pPr fontAlgn="base">
                <a:spcBef>
                  <a:spcPct val="0"/>
                </a:spcBef>
                <a:spcAft>
                  <a:spcPct val="0"/>
                </a:spcAft>
                <a:defRPr/>
              </a:pPr>
              <a:t>47</a:t>
            </a:fld>
            <a:endParaRPr lang="he-IL" dirty="0" smtClean="0"/>
          </a:p>
        </p:txBody>
      </p:sp>
      <p:sp>
        <p:nvSpPr>
          <p:cNvPr id="90116"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12</a:t>
            </a:r>
            <a:endParaRPr lang="he-IL" sz="1800" dirty="0" smtClean="0"/>
          </a:p>
        </p:txBody>
      </p:sp>
      <p:sp>
        <p:nvSpPr>
          <p:cNvPr id="6" name="TextBox 5"/>
          <p:cNvSpPr txBox="1"/>
          <p:nvPr/>
        </p:nvSpPr>
        <p:spPr>
          <a:xfrm>
            <a:off x="369888" y="465138"/>
            <a:ext cx="8183562" cy="230832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12:</a:t>
            </a:r>
            <a:endParaRPr lang="he-IL" dirty="0">
              <a:solidFill>
                <a:srgbClr val="1F497D"/>
              </a:solidFill>
              <a:latin typeface="Arial"/>
              <a:cs typeface="Arial"/>
            </a:endParaRPr>
          </a:p>
          <a:p>
            <a:pPr>
              <a:defRPr/>
            </a:pPr>
            <a:r>
              <a:rPr lang="he-IL" dirty="0">
                <a:solidFill>
                  <a:srgbClr val="1F497D"/>
                </a:solidFill>
                <a:latin typeface="Arial"/>
                <a:cs typeface="Arial"/>
              </a:rPr>
              <a:t>אישה אחת הרבתה לאכול מזון עתיר פחמימות כגון לחם, פסטה ותפוחי אדמה.</a:t>
            </a:r>
          </a:p>
          <a:p>
            <a:pPr>
              <a:defRPr/>
            </a:pPr>
            <a:r>
              <a:rPr lang="he-IL" dirty="0">
                <a:solidFill>
                  <a:srgbClr val="1F497D"/>
                </a:solidFill>
                <a:latin typeface="Arial"/>
                <a:cs typeface="Arial"/>
              </a:rPr>
              <a:t>לאחר זמן־מה גדלו היקפי גופה בשל גדילת רקמות תאי השומן.</a:t>
            </a:r>
          </a:p>
          <a:p>
            <a:pPr>
              <a:defRPr/>
            </a:pPr>
            <a:r>
              <a:rPr lang="he-IL" dirty="0">
                <a:solidFill>
                  <a:srgbClr val="1F497D"/>
                </a:solidFill>
                <a:latin typeface="Arial"/>
                <a:cs typeface="Arial"/>
              </a:rPr>
              <a:t>א. מה אפשר להסיק מכך?</a:t>
            </a:r>
          </a:p>
          <a:p>
            <a:pPr>
              <a:defRPr/>
            </a:pPr>
            <a:r>
              <a:rPr lang="he-IL" dirty="0">
                <a:solidFill>
                  <a:srgbClr val="1F497D"/>
                </a:solidFill>
                <a:latin typeface="Arial"/>
                <a:cs typeface="Arial"/>
              </a:rPr>
              <a:t>ב. האם הייתה מתקבלת תוצאה דומה אם היא הייתה מרבה באכילת מזון עתיר חלבונים </a:t>
            </a:r>
            <a:endParaRPr lang="he-IL" dirty="0" smtClean="0">
              <a:solidFill>
                <a:srgbClr val="1F497D"/>
              </a:solidFill>
              <a:latin typeface="Arial"/>
              <a:cs typeface="Arial"/>
            </a:endParaRPr>
          </a:p>
          <a:p>
            <a:pPr>
              <a:defRPr/>
            </a:pPr>
            <a:r>
              <a:rPr lang="he-IL" dirty="0">
                <a:solidFill>
                  <a:srgbClr val="1F497D"/>
                </a:solidFill>
                <a:latin typeface="Arial"/>
                <a:cs typeface="Arial"/>
              </a:rPr>
              <a:t> </a:t>
            </a:r>
            <a:r>
              <a:rPr lang="he-IL" dirty="0" smtClean="0">
                <a:solidFill>
                  <a:srgbClr val="1F497D"/>
                </a:solidFill>
                <a:latin typeface="Arial"/>
                <a:cs typeface="Arial"/>
              </a:rPr>
              <a:t>   כגון חלב </a:t>
            </a:r>
            <a:r>
              <a:rPr lang="he-IL" dirty="0">
                <a:solidFill>
                  <a:srgbClr val="1F497D"/>
                </a:solidFill>
                <a:latin typeface="Arial"/>
                <a:cs typeface="Arial"/>
              </a:rPr>
              <a:t>ומוצרי חלב? </a:t>
            </a:r>
          </a:p>
          <a:p>
            <a:pPr>
              <a:defRPr/>
            </a:pPr>
            <a:r>
              <a:rPr lang="he-IL" dirty="0">
                <a:solidFill>
                  <a:srgbClr val="1F497D"/>
                </a:solidFill>
                <a:latin typeface="Arial"/>
                <a:cs typeface="Arial"/>
              </a:rPr>
              <a:t>ג. מהו היתרון של אגירת שומן על פני אגירת פחמימות וחלבונים?</a:t>
            </a:r>
          </a:p>
          <a:p>
            <a:pPr>
              <a:defRPr/>
            </a:pPr>
            <a:endParaRPr lang="he-IL" dirty="0">
              <a:solidFill>
                <a:srgbClr val="1F497D"/>
              </a:solidFill>
              <a:latin typeface="Arial"/>
              <a:cs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DE1D0F6-50C6-424B-BAC7-37B13C59B77A}" type="slidenum">
              <a:rPr lang="he-IL" smtClean="0"/>
              <a:pPr fontAlgn="base">
                <a:spcBef>
                  <a:spcPct val="0"/>
                </a:spcBef>
                <a:spcAft>
                  <a:spcPct val="0"/>
                </a:spcAft>
                <a:defRPr/>
              </a:pPr>
              <a:t>48</a:t>
            </a:fld>
            <a:endParaRPr lang="he-IL" dirty="0" smtClean="0"/>
          </a:p>
        </p:txBody>
      </p:sp>
      <p:sp>
        <p:nvSpPr>
          <p:cNvPr id="91140"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TextBox 5"/>
          <p:cNvSpPr txBox="1"/>
          <p:nvPr/>
        </p:nvSpPr>
        <p:spPr>
          <a:xfrm>
            <a:off x="369888" y="465138"/>
            <a:ext cx="8183562" cy="230832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12:</a:t>
            </a:r>
            <a:endParaRPr lang="he-IL" dirty="0">
              <a:solidFill>
                <a:srgbClr val="1F497D"/>
              </a:solidFill>
              <a:latin typeface="Arial"/>
              <a:cs typeface="Arial"/>
            </a:endParaRPr>
          </a:p>
          <a:p>
            <a:pPr>
              <a:defRPr/>
            </a:pPr>
            <a:r>
              <a:rPr lang="he-IL" dirty="0">
                <a:solidFill>
                  <a:srgbClr val="1F497D"/>
                </a:solidFill>
                <a:latin typeface="Arial"/>
                <a:cs typeface="Arial"/>
              </a:rPr>
              <a:t>אישה אחת הרבתה לאכול מזון עתיר פחמימות כגון לחם, פסטה ותפוחי אדמה.</a:t>
            </a:r>
          </a:p>
          <a:p>
            <a:pPr>
              <a:defRPr/>
            </a:pPr>
            <a:r>
              <a:rPr lang="he-IL" dirty="0">
                <a:solidFill>
                  <a:schemeClr val="tx2"/>
                </a:solidFill>
                <a:latin typeface="Arial"/>
                <a:cs typeface="Arial"/>
              </a:rPr>
              <a:t>לאחר זמן־מה גדלו היקפי גופה בשל גדילת רקמות תאי השומן.</a:t>
            </a:r>
          </a:p>
          <a:p>
            <a:pPr>
              <a:defRPr/>
            </a:pPr>
            <a:r>
              <a:rPr lang="he-IL" dirty="0">
                <a:solidFill>
                  <a:schemeClr val="tx2"/>
                </a:solidFill>
                <a:latin typeface="Arial"/>
                <a:cs typeface="Arial"/>
              </a:rPr>
              <a:t>א. מה אפשר להסיק מכך?</a:t>
            </a:r>
          </a:p>
          <a:p>
            <a:pPr>
              <a:defRPr/>
            </a:pPr>
            <a:r>
              <a:rPr lang="he-IL" dirty="0">
                <a:solidFill>
                  <a:schemeClr val="tx2"/>
                </a:solidFill>
                <a:latin typeface="Arial"/>
                <a:cs typeface="Arial"/>
              </a:rPr>
              <a:t>ב. האם הייתה מתקבלת תוצאה דומה אם היא הייתה מרבה באכילת מזון עתיר חלבונים </a:t>
            </a:r>
            <a:endParaRPr lang="he-IL" dirty="0" smtClean="0">
              <a:solidFill>
                <a:schemeClr val="tx2"/>
              </a:solidFill>
              <a:latin typeface="Arial"/>
              <a:cs typeface="Arial"/>
            </a:endParaRPr>
          </a:p>
          <a:p>
            <a:pPr>
              <a:defRPr/>
            </a:pPr>
            <a:r>
              <a:rPr lang="he-IL" dirty="0">
                <a:solidFill>
                  <a:schemeClr val="tx2"/>
                </a:solidFill>
                <a:latin typeface="Arial"/>
                <a:cs typeface="Arial"/>
              </a:rPr>
              <a:t> </a:t>
            </a:r>
            <a:r>
              <a:rPr lang="he-IL" dirty="0" smtClean="0">
                <a:solidFill>
                  <a:schemeClr val="tx2"/>
                </a:solidFill>
                <a:latin typeface="Arial"/>
                <a:cs typeface="Arial"/>
              </a:rPr>
              <a:t>   כגון חלב </a:t>
            </a:r>
            <a:r>
              <a:rPr lang="he-IL" dirty="0">
                <a:solidFill>
                  <a:schemeClr val="tx2"/>
                </a:solidFill>
                <a:latin typeface="Arial"/>
                <a:cs typeface="Arial"/>
              </a:rPr>
              <a:t>ומוצרי חלב? </a:t>
            </a:r>
          </a:p>
          <a:p>
            <a:pPr>
              <a:defRPr/>
            </a:pPr>
            <a:r>
              <a:rPr lang="he-IL" dirty="0">
                <a:solidFill>
                  <a:schemeClr val="tx2"/>
                </a:solidFill>
                <a:latin typeface="Arial"/>
                <a:cs typeface="Arial"/>
              </a:rPr>
              <a:t>ג. מהו היתרון של </a:t>
            </a:r>
            <a:r>
              <a:rPr lang="he-IL" dirty="0">
                <a:solidFill>
                  <a:srgbClr val="1F497D"/>
                </a:solidFill>
                <a:latin typeface="Arial"/>
                <a:cs typeface="Arial"/>
              </a:rPr>
              <a:t>אגירת שומן על פני אגירת פחמימות וחלבונים?</a:t>
            </a:r>
          </a:p>
          <a:p>
            <a:pPr>
              <a:defRPr/>
            </a:pPr>
            <a:endParaRPr lang="he-IL" dirty="0">
              <a:solidFill>
                <a:srgbClr val="1F497D"/>
              </a:solidFill>
              <a:latin typeface="Arial"/>
              <a:cs typeface="Arial"/>
            </a:endParaRPr>
          </a:p>
        </p:txBody>
      </p:sp>
      <p:sp>
        <p:nvSpPr>
          <p:cNvPr id="7" name="Rectangle 12"/>
          <p:cNvSpPr/>
          <p:nvPr/>
        </p:nvSpPr>
        <p:spPr>
          <a:xfrm>
            <a:off x="539750" y="2924175"/>
            <a:ext cx="8196263" cy="25892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a:t>
            </a:r>
            <a:r>
              <a:rPr lang="he-IL" dirty="0">
                <a:solidFill>
                  <a:schemeClr val="tx1"/>
                </a:solidFill>
              </a:rPr>
              <a:t>עודפי פחמימות הופכים בגוף לשומן, הנאגר בתור חומר תשמורת בתאי השומן.</a:t>
            </a:r>
          </a:p>
          <a:p>
            <a:pPr fontAlgn="auto">
              <a:spcBef>
                <a:spcPts val="0"/>
              </a:spcBef>
              <a:spcAft>
                <a:spcPts val="0"/>
              </a:spcAft>
              <a:defRPr/>
            </a:pPr>
            <a:r>
              <a:rPr lang="he-IL" dirty="0">
                <a:solidFill>
                  <a:schemeClr val="tx1"/>
                </a:solidFill>
              </a:rPr>
              <a:t>ב. כן, גם עודפי חלבונים הופכים בגוף לשומן.</a:t>
            </a:r>
          </a:p>
          <a:p>
            <a:pPr fontAlgn="auto">
              <a:spcBef>
                <a:spcPts val="0"/>
              </a:spcBef>
              <a:spcAft>
                <a:spcPts val="0"/>
              </a:spcAft>
              <a:defRPr/>
            </a:pPr>
            <a:r>
              <a:rPr lang="he-IL" dirty="0">
                <a:solidFill>
                  <a:schemeClr val="tx1"/>
                </a:solidFill>
              </a:rPr>
              <a:t>ג. כמות האנרגיה האצורה בשומן גדולה פי שתיים מכמות האנרגיה האצורה בפחמימות ובחלבונים, ולכן הגוף יכול לאגור כמות חומר קטנה יותר בעלת משקל נמוך יותר, שתכביד פחות על הגוף. נוסף על כך, שלא כמו מרבית החלבונים והפחמימות, השומנים אינם מסיסים במים, וזה יתרון בעבור חומר תשמורת (הם אינם משנים את ריכוז המומסים בתאים שהם נאגרים בהם).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6" descr="C:\Users\O_B\Documents\א נחשון\camel12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154DA86-DC83-4CC8-BE5F-BAB83811A98F}" type="slidenum">
              <a:rPr lang="he-IL" smtClean="0"/>
              <a:pPr fontAlgn="base">
                <a:spcBef>
                  <a:spcPct val="0"/>
                </a:spcBef>
                <a:spcAft>
                  <a:spcPct val="0"/>
                </a:spcAft>
                <a:defRPr/>
              </a:pPr>
              <a:t>49</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שאלה 13: ביולוגיה בחיוך</a:t>
            </a:r>
            <a:endParaRPr lang="he-IL" sz="1800" dirty="0" smtClean="0">
              <a:solidFill>
                <a:schemeClr val="accent6">
                  <a:lumMod val="50000"/>
                  <a:lumOff val="50000"/>
                </a:schemeClr>
              </a:solidFill>
            </a:endParaRPr>
          </a:p>
        </p:txBody>
      </p:sp>
      <p:sp>
        <p:nvSpPr>
          <p:cNvPr id="9216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9396347-FB82-4F40-84CD-61204054D9F5}" type="slidenum">
              <a:rPr lang="he-IL" sz="1100">
                <a:solidFill>
                  <a:srgbClr val="BFBFBF"/>
                </a:solidFill>
              </a:rPr>
              <a:pPr algn="l" eaLnBrk="1" hangingPunct="1"/>
              <a:t>49</a:t>
            </a:fld>
            <a:endParaRPr lang="he-IL" sz="1100">
              <a:solidFill>
                <a:srgbClr val="BFBFBF"/>
              </a:solidFill>
            </a:endParaRPr>
          </a:p>
        </p:txBody>
      </p:sp>
      <p:sp>
        <p:nvSpPr>
          <p:cNvPr id="13" name="TextBox 12"/>
          <p:cNvSpPr txBox="1"/>
          <p:nvPr/>
        </p:nvSpPr>
        <p:spPr>
          <a:xfrm>
            <a:off x="1835150" y="1484313"/>
            <a:ext cx="6854825" cy="2862262"/>
          </a:xfrm>
          <a:prstGeom prst="rect">
            <a:avLst/>
          </a:prstGeom>
          <a:noFill/>
          <a:ln w="19050">
            <a:solidFill>
              <a:schemeClr val="tx1"/>
            </a:solid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t>החלבונים במוצר</a:t>
            </a:r>
            <a:r>
              <a:rPr lang="he-IL" dirty="0" smtClean="0"/>
              <a:t/>
            </a:r>
            <a:br>
              <a:rPr lang="he-IL" dirty="0" smtClean="0"/>
            </a:br>
            <a:r>
              <a:rPr lang="he-IL" dirty="0" smtClean="0"/>
              <a:t>"באופן דומה לשומנים ולפחמימות, גם בקטגוריה זו, </a:t>
            </a:r>
            <a:r>
              <a:rPr lang="en-US" dirty="0" smtClean="0"/>
              <a:t>XXXXX</a:t>
            </a:r>
            <a:r>
              <a:rPr lang="he-IL" dirty="0" smtClean="0"/>
              <a:t> (שם המוצר) מכיל חלבונים באיכות הגבוהה ביותר. המוצר מכיל 37 גרם של תשלובת חלבונים מ- 3 סוגים, כאשר בשונה ממוצרים אחרים בשוק, כאן החלבונים נשמרו בצורתם הטבעית ולא עברו תהליכים כימיים כמו דנטורציה. דנטורציה זהו תהליך כימי שבו מפורקים החלבונים לחומצות אמינו בודדות או </a:t>
            </a:r>
            <a:r>
              <a:rPr lang="he-IL" dirty="0" err="1" smtClean="0"/>
              <a:t>פפטידים</a:t>
            </a:r>
            <a:r>
              <a:rPr lang="he-IL" dirty="0" smtClean="0"/>
              <a:t> של חלבון ובתהליך זה אנו משנים לגוף את צורת הספיגה שהוא רגיל אליה ובכך פוגעים ביכולת הספיגה של החלבון."</a:t>
            </a:r>
            <a:endParaRPr lang="he-IL" dirty="0" smtClean="0">
              <a:solidFill>
                <a:srgbClr val="1F497D"/>
              </a:solidFill>
            </a:endParaRP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p:txBody>
      </p:sp>
      <p:sp>
        <p:nvSpPr>
          <p:cNvPr id="14" name="TextBox 13"/>
          <p:cNvSpPr txBox="1"/>
          <p:nvPr/>
        </p:nvSpPr>
        <p:spPr>
          <a:xfrm>
            <a:off x="2109788" y="4652963"/>
            <a:ext cx="6638925" cy="14779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13:</a:t>
            </a:r>
          </a:p>
          <a:p>
            <a:pPr eaLnBrk="1" hangingPunct="1">
              <a:defRPr/>
            </a:pPr>
            <a:r>
              <a:rPr lang="he-IL" dirty="0" smtClean="0">
                <a:solidFill>
                  <a:srgbClr val="1F497D"/>
                </a:solidFill>
              </a:rPr>
              <a:t>ציינו את אי הדיוקים/שגיאות הביולוגיות בתיאור המוצר.</a:t>
            </a: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p:txBody>
      </p:sp>
      <p:sp>
        <p:nvSpPr>
          <p:cNvPr id="11" name="TextBox 10"/>
          <p:cNvSpPr txBox="1"/>
          <p:nvPr/>
        </p:nvSpPr>
        <p:spPr>
          <a:xfrm>
            <a:off x="684213" y="548680"/>
            <a:ext cx="8183562"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13:</a:t>
            </a:r>
          </a:p>
          <a:p>
            <a:pPr fontAlgn="auto">
              <a:spcBef>
                <a:spcPts val="0"/>
              </a:spcBef>
              <a:spcAft>
                <a:spcPts val="0"/>
              </a:spcAft>
              <a:defRPr/>
            </a:pPr>
            <a:r>
              <a:rPr lang="he-IL" dirty="0">
                <a:solidFill>
                  <a:srgbClr val="1F497D"/>
                </a:solidFill>
                <a:latin typeface="Arial"/>
                <a:cs typeface="Arial"/>
              </a:rPr>
              <a:t>להלן ציטוט מתיאור של אבקת חלבון המשמשת ספורטאים כתוסף תזונה:</a:t>
            </a:r>
          </a:p>
          <a:p>
            <a:pPr fontAlgn="auto">
              <a:spcBef>
                <a:spcPts val="0"/>
              </a:spcBef>
              <a:spcAft>
                <a:spcPts val="0"/>
              </a:spcAft>
              <a:defRPr/>
            </a:pPr>
            <a:endParaRPr lang="he-IL" dirty="0">
              <a:solidFill>
                <a:srgbClr val="1F497D"/>
              </a:solidFill>
              <a:latin typeface="Arial"/>
              <a:cs typeface="Aria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7107"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1</a:t>
            </a:r>
            <a:endParaRPr lang="he-IL" sz="1800" smtClean="0"/>
          </a:p>
        </p:txBody>
      </p:sp>
      <p:sp>
        <p:nvSpPr>
          <p:cNvPr id="6" name="TextBox 5"/>
          <p:cNvSpPr txBox="1"/>
          <p:nvPr/>
        </p:nvSpPr>
        <p:spPr>
          <a:xfrm>
            <a:off x="369888" y="465138"/>
            <a:ext cx="81835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a:t>
            </a:r>
          </a:p>
          <a:p>
            <a:pPr>
              <a:defRPr/>
            </a:pPr>
            <a:r>
              <a:rPr lang="he-IL" dirty="0">
                <a:solidFill>
                  <a:srgbClr val="1F497D"/>
                </a:solidFill>
                <a:latin typeface="Arial"/>
                <a:cs typeface="Arial"/>
              </a:rPr>
              <a:t>באיורים הבאים מתוארות שתי מולקולות חלבון. במה הן נבדלות זו מזו? </a:t>
            </a:r>
          </a:p>
        </p:txBody>
      </p:sp>
      <p:pic>
        <p:nvPicPr>
          <p:cNvPr id="4710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808163"/>
            <a:ext cx="4122738"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658938"/>
            <a:ext cx="409892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CB8191F-E6D0-4AEF-B03F-30A9D95ECC60}" type="slidenum">
              <a:rPr lang="he-IL" sz="1200" smtClean="0">
                <a:solidFill>
                  <a:schemeClr val="bg1">
                    <a:lumMod val="65000"/>
                  </a:schemeClr>
                </a:solidFill>
              </a:rPr>
              <a:pPr fontAlgn="base">
                <a:spcBef>
                  <a:spcPct val="0"/>
                </a:spcBef>
                <a:spcAft>
                  <a:spcPct val="0"/>
                </a:spcAft>
                <a:defRPr/>
              </a:pPr>
              <a:t>5</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6" descr="C:\Users\O_B\Documents\א נחשון\camel12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607EA9C-CF9F-4540-8076-0BD4C8898F99}" type="slidenum">
              <a:rPr lang="he-IL" smtClean="0"/>
              <a:pPr fontAlgn="base">
                <a:spcBef>
                  <a:spcPct val="0"/>
                </a:spcBef>
                <a:spcAft>
                  <a:spcPct val="0"/>
                </a:spcAft>
                <a:defRPr/>
              </a:pPr>
              <a:t>50</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93190"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EA88FAB2-9C75-49B2-967D-D017BD6E63FB}" type="slidenum">
              <a:rPr lang="he-IL" sz="1100">
                <a:solidFill>
                  <a:srgbClr val="BFBFBF"/>
                </a:solidFill>
              </a:rPr>
              <a:pPr algn="l" eaLnBrk="1" hangingPunct="1"/>
              <a:t>50</a:t>
            </a:fld>
            <a:endParaRPr lang="he-IL" sz="1100">
              <a:solidFill>
                <a:srgbClr val="BFBFBF"/>
              </a:solidFill>
            </a:endParaRPr>
          </a:p>
        </p:txBody>
      </p:sp>
      <p:sp>
        <p:nvSpPr>
          <p:cNvPr id="16" name="Rectangle 12"/>
          <p:cNvSpPr/>
          <p:nvPr/>
        </p:nvSpPr>
        <p:spPr>
          <a:xfrm>
            <a:off x="539750" y="3501008"/>
            <a:ext cx="8386763" cy="307384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p>
          <a:p>
            <a:pPr>
              <a:defRPr/>
            </a:pPr>
            <a:r>
              <a:rPr lang="he-IL" dirty="0">
                <a:solidFill>
                  <a:prstClr val="black"/>
                </a:solidFill>
              </a:rPr>
              <a:t>דנטורציה הוא תהליך שבו משתנה המבנה המרחבי של החלבון (לרוב כתוצאה משינויים בסביבת המולקולה). תהליך זה </a:t>
            </a:r>
            <a:r>
              <a:rPr lang="he-IL" dirty="0" smtClean="0">
                <a:solidFill>
                  <a:prstClr val="black"/>
                </a:solidFill>
              </a:rPr>
              <a:t>אינו </a:t>
            </a:r>
            <a:r>
              <a:rPr lang="he-IL" dirty="0">
                <a:solidFill>
                  <a:prstClr val="black"/>
                </a:solidFill>
              </a:rPr>
              <a:t>כולל פירוק של החלבון </a:t>
            </a:r>
            <a:r>
              <a:rPr lang="he-IL" dirty="0" smtClean="0">
                <a:solidFill>
                  <a:prstClr val="black"/>
                </a:solidFill>
              </a:rPr>
              <a:t>לחומצות אמיניות. </a:t>
            </a:r>
          </a:p>
          <a:p>
            <a:pPr>
              <a:defRPr/>
            </a:pPr>
            <a:r>
              <a:rPr lang="he-IL" dirty="0" err="1" smtClean="0">
                <a:solidFill>
                  <a:prstClr val="black"/>
                </a:solidFill>
              </a:rPr>
              <a:t>דנטורציה</a:t>
            </a:r>
            <a:r>
              <a:rPr lang="he-IL" dirty="0" smtClean="0">
                <a:solidFill>
                  <a:prstClr val="black"/>
                </a:solidFill>
              </a:rPr>
              <a:t> </a:t>
            </a:r>
            <a:r>
              <a:rPr lang="he-IL" dirty="0">
                <a:solidFill>
                  <a:prstClr val="black"/>
                </a:solidFill>
              </a:rPr>
              <a:t>מתרחשת כמעט בכל תהליך של בישול מזון הכולל חלבונים (צלייה, טיגון, אפיה וכ"ו) ואינה פוגעת באיכות </a:t>
            </a:r>
            <a:r>
              <a:rPr lang="he-IL" dirty="0" smtClean="0">
                <a:solidFill>
                  <a:prstClr val="black"/>
                </a:solidFill>
              </a:rPr>
              <a:t>החלבון. ובכל מקרה, החלבונים שבמזון עוברים </a:t>
            </a:r>
            <a:r>
              <a:rPr lang="he-IL" dirty="0" err="1" smtClean="0">
                <a:solidFill>
                  <a:prstClr val="black"/>
                </a:solidFill>
              </a:rPr>
              <a:t>דנטורציה</a:t>
            </a:r>
            <a:r>
              <a:rPr lang="he-IL" dirty="0" smtClean="0">
                <a:solidFill>
                  <a:prstClr val="black"/>
                </a:solidFill>
              </a:rPr>
              <a:t> בהגיעם לקיבה עקב החומציות השוררת בקיבה.</a:t>
            </a:r>
            <a:endParaRPr lang="he-IL" dirty="0">
              <a:solidFill>
                <a:prstClr val="black"/>
              </a:solidFill>
            </a:endParaRPr>
          </a:p>
          <a:p>
            <a:pPr>
              <a:defRPr/>
            </a:pPr>
            <a:r>
              <a:rPr lang="he-IL" dirty="0">
                <a:solidFill>
                  <a:prstClr val="black"/>
                </a:solidFill>
              </a:rPr>
              <a:t>חלבונים, מכל מקור שהוא, מתפרקים במערכת העיכול ונספגים בצורה של חומצות </a:t>
            </a:r>
            <a:r>
              <a:rPr lang="he-IL" dirty="0" smtClean="0">
                <a:solidFill>
                  <a:prstClr val="black"/>
                </a:solidFill>
              </a:rPr>
              <a:t>אמיניות. כלומר בניגוד למה שנאמר בקטע הנ"ל, פירוק החלבון לחומצות אמיניות הכרחי לתהליך ספיגת המזון. </a:t>
            </a:r>
            <a:endParaRPr lang="he-IL" dirty="0">
              <a:solidFill>
                <a:prstClr val="black"/>
              </a:solidFill>
            </a:endParaRPr>
          </a:p>
          <a:p>
            <a:pPr>
              <a:defRPr/>
            </a:pPr>
            <a:endParaRPr lang="he-IL" dirty="0">
              <a:solidFill>
                <a:prstClr val="black"/>
              </a:solidFill>
            </a:endParaRPr>
          </a:p>
          <a:p>
            <a:pPr>
              <a:defRPr/>
            </a:pPr>
            <a:r>
              <a:rPr lang="he-IL" b="1" dirty="0">
                <a:solidFill>
                  <a:prstClr val="black"/>
                </a:solidFill>
              </a:rPr>
              <a:t>ושלא יעבדו עליכם!</a:t>
            </a:r>
          </a:p>
          <a:p>
            <a:pPr>
              <a:defRPr/>
            </a:pPr>
            <a:endParaRPr lang="he-IL" dirty="0">
              <a:solidFill>
                <a:prstClr val="black"/>
              </a:solidFill>
            </a:endParaRPr>
          </a:p>
        </p:txBody>
      </p:sp>
      <p:sp>
        <p:nvSpPr>
          <p:cNvPr id="10" name="TextBox 9"/>
          <p:cNvSpPr txBox="1"/>
          <p:nvPr/>
        </p:nvSpPr>
        <p:spPr>
          <a:xfrm>
            <a:off x="2109788" y="549275"/>
            <a:ext cx="6638925" cy="120032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13:</a:t>
            </a: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p:txBody>
      </p:sp>
      <p:sp>
        <p:nvSpPr>
          <p:cNvPr id="11" name="TextBox 10"/>
          <p:cNvSpPr txBox="1"/>
          <p:nvPr/>
        </p:nvSpPr>
        <p:spPr>
          <a:xfrm>
            <a:off x="1835150" y="1052736"/>
            <a:ext cx="6854825" cy="2308225"/>
          </a:xfrm>
          <a:prstGeom prst="rect">
            <a:avLst/>
          </a:prstGeom>
          <a:noFill/>
          <a:ln w="19050">
            <a:solidFill>
              <a:schemeClr val="tx1"/>
            </a:solid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t>החלבונים במוצר</a:t>
            </a:r>
            <a:r>
              <a:rPr lang="he-IL" dirty="0" smtClean="0"/>
              <a:t/>
            </a:r>
            <a:br>
              <a:rPr lang="he-IL" dirty="0" smtClean="0"/>
            </a:br>
            <a:r>
              <a:rPr lang="he-IL" dirty="0" smtClean="0"/>
              <a:t>"באופן דומה לשומנים ולפחמימות, גם בקטגוריה זו, </a:t>
            </a:r>
            <a:r>
              <a:rPr lang="en-US" dirty="0" smtClean="0"/>
              <a:t>XXXXX</a:t>
            </a:r>
            <a:r>
              <a:rPr lang="he-IL" dirty="0" smtClean="0"/>
              <a:t> (שם המוצר) מכיל חלבונים באיכות הגבוהה ביותר. המוצר מכיל 37 גרם של תשלובת חלבונים מ- 3 סוגים, כאשר בשונה ממוצרים אחרים בשוק, כאן החלבונים נשמרו בצורתם הטבעית ולא עברו תהליכים כימיים כמו דנטורציה. דנטורציה זהו תהליך כימי שבו מפורקים החלבונים לחומצות אמינו בודדות או </a:t>
            </a:r>
            <a:r>
              <a:rPr lang="he-IL" dirty="0" err="1" smtClean="0"/>
              <a:t>פפטידים</a:t>
            </a:r>
            <a:r>
              <a:rPr lang="he-IL" dirty="0" smtClean="0"/>
              <a:t> של חלבון ובתהליך זה אנו משנים לגוף את צורת הספיגה שהוא רגיל אליה ובכך פוגעים ביכולת הספיגה של החלבון."</a:t>
            </a:r>
            <a:endParaRPr lang="he-IL" dirty="0" smtClean="0">
              <a:solidFill>
                <a:srgbClr val="1F497D"/>
              </a:solidFill>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8131"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6" name="TextBox 5"/>
          <p:cNvSpPr txBox="1"/>
          <p:nvPr/>
        </p:nvSpPr>
        <p:spPr>
          <a:xfrm>
            <a:off x="369888" y="465138"/>
            <a:ext cx="81835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a:t>
            </a:r>
          </a:p>
          <a:p>
            <a:pPr>
              <a:defRPr/>
            </a:pPr>
            <a:r>
              <a:rPr lang="he-IL" dirty="0">
                <a:solidFill>
                  <a:srgbClr val="1F497D"/>
                </a:solidFill>
                <a:latin typeface="Arial"/>
                <a:cs typeface="Arial"/>
              </a:rPr>
              <a:t>באיורים הבאים מתוארות שתי מולקולות חלבון. במה הן נבדלות זו מזו? </a:t>
            </a:r>
          </a:p>
        </p:txBody>
      </p:sp>
      <p:pic>
        <p:nvPicPr>
          <p:cNvPr id="4813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808163"/>
            <a:ext cx="4122737"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628775"/>
            <a:ext cx="4097337"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p:nvPr/>
        </p:nvSpPr>
        <p:spPr>
          <a:xfrm>
            <a:off x="611188" y="4706938"/>
            <a:ext cx="8196262" cy="18002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שתי המולקולות נבדלות:</a:t>
            </a:r>
          </a:p>
          <a:p>
            <a:pPr fontAlgn="auto">
              <a:spcBef>
                <a:spcPts val="0"/>
              </a:spcBef>
              <a:spcAft>
                <a:spcPts val="0"/>
              </a:spcAft>
              <a:defRPr/>
            </a:pPr>
            <a:r>
              <a:rPr lang="he-IL" dirty="0">
                <a:solidFill>
                  <a:prstClr val="black"/>
                </a:solidFill>
              </a:rPr>
              <a:t>א. במספר החומצות האמיניות, כלומר באורך המולקולה.</a:t>
            </a:r>
          </a:p>
          <a:p>
            <a:pPr fontAlgn="auto">
              <a:spcBef>
                <a:spcPts val="0"/>
              </a:spcBef>
              <a:spcAft>
                <a:spcPts val="0"/>
              </a:spcAft>
              <a:defRPr/>
            </a:pPr>
            <a:r>
              <a:rPr lang="he-IL" dirty="0">
                <a:solidFill>
                  <a:prstClr val="black"/>
                </a:solidFill>
              </a:rPr>
              <a:t>ב. ברצף החומצות האמיניות, כלומר בסוג החומצות האמיניות המרכיבות את השרשרת.</a:t>
            </a:r>
          </a:p>
          <a:p>
            <a:pPr fontAlgn="auto">
              <a:spcBef>
                <a:spcPts val="0"/>
              </a:spcBef>
              <a:spcAft>
                <a:spcPts val="0"/>
              </a:spcAft>
              <a:defRPr/>
            </a:pPr>
            <a:r>
              <a:rPr lang="he-IL" dirty="0">
                <a:solidFill>
                  <a:prstClr val="black"/>
                </a:solidFill>
              </a:rPr>
              <a:t>ג. במבנה המרחבי (המוכתב על ידי רצף החומצות האמיניות המרכיבות את החלבון, וכוחות </a:t>
            </a:r>
          </a:p>
          <a:p>
            <a:pPr fontAlgn="auto">
              <a:spcBef>
                <a:spcPts val="0"/>
              </a:spcBef>
              <a:spcAft>
                <a:spcPts val="0"/>
              </a:spcAft>
              <a:defRPr/>
            </a:pPr>
            <a:r>
              <a:rPr lang="he-IL" dirty="0">
                <a:solidFill>
                  <a:prstClr val="black"/>
                </a:solidFill>
              </a:rPr>
              <a:t>   המשיכה או הדחייה </a:t>
            </a:r>
            <a:r>
              <a:rPr lang="he-IL" dirty="0">
                <a:solidFill>
                  <a:schemeClr val="tx1"/>
                </a:solidFill>
              </a:rPr>
              <a:t>ביניהן).</a:t>
            </a:r>
          </a:p>
        </p:txBody>
      </p:sp>
      <p:sp>
        <p:nvSpPr>
          <p:cNvPr id="9"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CA2D1B6-A8BD-48D4-A19F-D62DE08DB0B7}" type="slidenum">
              <a:rPr lang="he-IL" sz="1200" smtClean="0">
                <a:solidFill>
                  <a:schemeClr val="bg1">
                    <a:lumMod val="65000"/>
                  </a:schemeClr>
                </a:solidFill>
              </a:rPr>
              <a:pPr fontAlgn="base">
                <a:spcBef>
                  <a:spcPct val="0"/>
                </a:spcBef>
                <a:spcAft>
                  <a:spcPct val="0"/>
                </a:spcAft>
                <a:defRPr/>
              </a:pPr>
              <a:t>6</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357188" y="465138"/>
            <a:ext cx="8215312" cy="681037"/>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solidFill>
                  <a:prstClr val="black"/>
                </a:solidFill>
                <a:latin typeface="Arial"/>
                <a:cs typeface="Arial"/>
              </a:rPr>
              <a:t>החלבונים מורכבים ממולקולות גדולות שאינן יכולות לעבור דרך קרום התא</a:t>
            </a:r>
            <a:r>
              <a:rPr lang="he-IL" dirty="0">
                <a:solidFill>
                  <a:prstClr val="black"/>
                </a:solidFill>
                <a:latin typeface="Arial"/>
                <a:cs typeface="Arial"/>
              </a:rPr>
              <a:t>.</a:t>
            </a:r>
          </a:p>
          <a:p>
            <a:pPr fontAlgn="auto">
              <a:spcBef>
                <a:spcPts val="0"/>
              </a:spcBef>
              <a:spcAft>
                <a:spcPts val="0"/>
              </a:spcAft>
              <a:defRPr/>
            </a:pPr>
            <a:r>
              <a:rPr lang="he-IL" dirty="0">
                <a:latin typeface="Arial"/>
                <a:cs typeface="Arial"/>
              </a:rPr>
              <a:t>אם כן, איך </a:t>
            </a:r>
            <a:r>
              <a:rPr lang="he-IL" dirty="0">
                <a:solidFill>
                  <a:prstClr val="black"/>
                </a:solidFill>
                <a:latin typeface="Arial"/>
                <a:cs typeface="Arial"/>
              </a:rPr>
              <a:t>הגיעו החלבונים לתאים? </a:t>
            </a:r>
            <a:endParaRPr lang="he-IL" b="1" dirty="0">
              <a:solidFill>
                <a:schemeClr val="accent6">
                  <a:lumMod val="50000"/>
                  <a:lumOff val="50000"/>
                </a:schemeClr>
              </a:solidFill>
              <a:latin typeface="Arial"/>
              <a:cs typeface="Aria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גלגולי החלבונים בגוף</a:t>
            </a:r>
            <a:endParaRPr lang="he-IL" sz="1800" dirty="0" smtClean="0"/>
          </a:p>
        </p:txBody>
      </p:sp>
      <p:sp>
        <p:nvSpPr>
          <p:cNvPr id="7" name="TextBox 6"/>
          <p:cNvSpPr txBox="1"/>
          <p:nvPr/>
        </p:nvSpPr>
        <p:spPr>
          <a:xfrm>
            <a:off x="254000" y="5516563"/>
            <a:ext cx="8318500" cy="1116012"/>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איך התא "יודע" </a:t>
            </a:r>
            <a:r>
              <a:rPr lang="he-IL" dirty="0">
                <a:latin typeface="Arial"/>
                <a:cs typeface="Arial"/>
              </a:rPr>
              <a:t>אילו</a:t>
            </a:r>
            <a:r>
              <a:rPr lang="he-IL" dirty="0">
                <a:solidFill>
                  <a:schemeClr val="accent6">
                    <a:lumMod val="50000"/>
                    <a:lumOff val="50000"/>
                  </a:schemeClr>
                </a:solidFill>
                <a:latin typeface="Arial"/>
                <a:cs typeface="Arial"/>
              </a:rPr>
              <a:t> </a:t>
            </a:r>
            <a:r>
              <a:rPr lang="he-IL" dirty="0">
                <a:solidFill>
                  <a:prstClr val="black"/>
                </a:solidFill>
                <a:latin typeface="Arial"/>
                <a:cs typeface="Arial"/>
              </a:rPr>
              <a:t>חלבונים להרכיב, כלומר איזה רצף של חומצות אמיניות לחבר למולקולות החלבון הנחוצות לו?</a:t>
            </a:r>
          </a:p>
          <a:p>
            <a:pPr fontAlgn="auto">
              <a:spcBef>
                <a:spcPts val="0"/>
              </a:spcBef>
              <a:spcAft>
                <a:spcPts val="0"/>
              </a:spcAft>
              <a:defRPr/>
            </a:pPr>
            <a:r>
              <a:rPr lang="he-IL" dirty="0">
                <a:solidFill>
                  <a:prstClr val="black"/>
                </a:solidFill>
                <a:latin typeface="Arial"/>
                <a:cs typeface="Arial"/>
              </a:rPr>
              <a:t>המידע על רצף החומצות האמיניות בחלבונים השונים הנמצאים בתא, נמצא בגנים שב־</a:t>
            </a:r>
            <a:r>
              <a:rPr lang="en-US" dirty="0">
                <a:solidFill>
                  <a:prstClr val="black"/>
                </a:solidFill>
                <a:latin typeface="Arial"/>
                <a:cs typeface="Arial"/>
              </a:rPr>
              <a:t>DNA</a:t>
            </a:r>
            <a:r>
              <a:rPr lang="he-IL" dirty="0">
                <a:solidFill>
                  <a:prstClr val="black"/>
                </a:solidFill>
                <a:latin typeface="Arial"/>
                <a:cs typeface="Arial"/>
              </a:rPr>
              <a:t>.</a:t>
            </a:r>
          </a:p>
        </p:txBody>
      </p:sp>
      <p:grpSp>
        <p:nvGrpSpPr>
          <p:cNvPr id="49158" name="קבוצה 4"/>
          <p:cNvGrpSpPr>
            <a:grpSpLocks/>
          </p:cNvGrpSpPr>
          <p:nvPr/>
        </p:nvGrpSpPr>
        <p:grpSpPr bwMode="auto">
          <a:xfrm>
            <a:off x="266700" y="1428750"/>
            <a:ext cx="8840788" cy="3908425"/>
            <a:chOff x="267373" y="1292062"/>
            <a:chExt cx="8840106" cy="3908588"/>
          </a:xfrm>
        </p:grpSpPr>
        <p:pic>
          <p:nvPicPr>
            <p:cNvPr id="491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04" y="1935358"/>
              <a:ext cx="31908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931136" y="1292062"/>
              <a:ext cx="2968396" cy="3908588"/>
            </a:xfrm>
            <a:prstGeom prst="rect">
              <a:avLst/>
            </a:prstGeom>
            <a:noFill/>
            <a:ln w="22225">
              <a:solidFill>
                <a:schemeClr val="accent1"/>
              </a:solid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dirty="0">
                  <a:solidFill>
                    <a:prstClr val="black"/>
                  </a:solidFill>
                  <a:latin typeface="Arial"/>
                  <a:cs typeface="Arial"/>
                </a:rPr>
                <a:t>חלבונים המצויים במזון</a:t>
              </a:r>
            </a:p>
          </p:txBody>
        </p:sp>
        <p:pic>
          <p:nvPicPr>
            <p:cNvPr id="4916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650010">
              <a:off x="289149" y="2933700"/>
              <a:ext cx="24765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008775" y="1292062"/>
              <a:ext cx="2808070" cy="3899063"/>
            </a:xfrm>
            <a:prstGeom prst="rect">
              <a:avLst/>
            </a:prstGeom>
            <a:noFill/>
            <a:ln w="22225">
              <a:solidFill>
                <a:schemeClr val="accent1"/>
              </a:solid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 מתפרקים במערכת העיכול   </a:t>
              </a:r>
            </a:p>
            <a:p>
              <a:pPr fontAlgn="auto">
                <a:spcBef>
                  <a:spcPts val="0"/>
                </a:spcBef>
                <a:spcAft>
                  <a:spcPts val="0"/>
                </a:spcAft>
                <a:defRPr/>
              </a:pPr>
              <a:r>
                <a:rPr lang="he-IL" dirty="0">
                  <a:solidFill>
                    <a:prstClr val="black"/>
                  </a:solidFill>
                  <a:latin typeface="Arial"/>
                  <a:cs typeface="Arial"/>
                </a:rPr>
                <a:t> לחומצות אמיניות, העוברות </a:t>
              </a:r>
            </a:p>
            <a:p>
              <a:pPr fontAlgn="auto">
                <a:spcBef>
                  <a:spcPts val="0"/>
                </a:spcBef>
                <a:spcAft>
                  <a:spcPts val="0"/>
                </a:spcAft>
                <a:defRPr/>
              </a:pPr>
              <a:r>
                <a:rPr lang="he-IL" dirty="0">
                  <a:solidFill>
                    <a:prstClr val="black"/>
                  </a:solidFill>
                  <a:latin typeface="Arial"/>
                  <a:cs typeface="Arial"/>
                </a:rPr>
                <a:t> אל הדם ומועברות</a:t>
              </a:r>
              <a:r>
                <a:rPr lang="he-IL" dirty="0">
                  <a:latin typeface="Arial"/>
                  <a:cs typeface="Arial"/>
                </a:rPr>
                <a:t> ממנו  </a:t>
              </a:r>
            </a:p>
            <a:p>
              <a:pPr fontAlgn="auto">
                <a:spcBef>
                  <a:spcPts val="0"/>
                </a:spcBef>
                <a:spcAft>
                  <a:spcPts val="0"/>
                </a:spcAft>
                <a:defRPr/>
              </a:pPr>
              <a:r>
                <a:rPr lang="he-IL" dirty="0">
                  <a:solidFill>
                    <a:prstClr val="black"/>
                  </a:solidFill>
                  <a:latin typeface="Arial"/>
                  <a:cs typeface="Arial"/>
                </a:rPr>
                <a:t> לתאים. החומצות האמיניות </a:t>
              </a:r>
            </a:p>
            <a:p>
              <a:pPr fontAlgn="auto">
                <a:spcBef>
                  <a:spcPts val="0"/>
                </a:spcBef>
                <a:spcAft>
                  <a:spcPts val="0"/>
                </a:spcAft>
                <a:defRPr/>
              </a:pPr>
              <a:r>
                <a:rPr lang="he-IL" dirty="0">
                  <a:solidFill>
                    <a:prstClr val="black"/>
                  </a:solidFill>
                  <a:latin typeface="Arial"/>
                  <a:cs typeface="Arial"/>
                </a:rPr>
                <a:t> מורכבות ממולקולה קטנה,  </a:t>
              </a:r>
            </a:p>
            <a:p>
              <a:pPr fontAlgn="auto">
                <a:spcBef>
                  <a:spcPts val="0"/>
                </a:spcBef>
                <a:spcAft>
                  <a:spcPts val="0"/>
                </a:spcAft>
                <a:defRPr/>
              </a:pPr>
              <a:r>
                <a:rPr lang="he-IL" dirty="0">
                  <a:solidFill>
                    <a:prstClr val="black"/>
                  </a:solidFill>
                  <a:latin typeface="Arial"/>
                  <a:cs typeface="Arial"/>
                </a:rPr>
                <a:t> יחסית, היכולה לעבור דרך </a:t>
              </a:r>
            </a:p>
            <a:p>
              <a:pPr fontAlgn="auto">
                <a:spcBef>
                  <a:spcPts val="0"/>
                </a:spcBef>
                <a:spcAft>
                  <a:spcPts val="0"/>
                </a:spcAft>
                <a:defRPr/>
              </a:pPr>
              <a:r>
                <a:rPr lang="he-IL" dirty="0">
                  <a:solidFill>
                    <a:prstClr val="black"/>
                  </a:solidFill>
                  <a:latin typeface="Arial"/>
                  <a:cs typeface="Arial"/>
                </a:rPr>
                <a:t> קרום התא.</a:t>
              </a:r>
            </a:p>
          </p:txBody>
        </p:sp>
        <p:sp>
          <p:nvSpPr>
            <p:cNvPr id="11" name="TextBox 10"/>
            <p:cNvSpPr txBox="1"/>
            <p:nvPr/>
          </p:nvSpPr>
          <p:spPr>
            <a:xfrm>
              <a:off x="267373" y="1301587"/>
              <a:ext cx="2609649" cy="3880012"/>
            </a:xfrm>
            <a:prstGeom prst="rect">
              <a:avLst/>
            </a:prstGeom>
            <a:noFill/>
            <a:ln w="22225">
              <a:solidFill>
                <a:schemeClr val="accent1"/>
              </a:solid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 מן החומצות האמיניות  </a:t>
              </a:r>
            </a:p>
            <a:p>
              <a:pPr fontAlgn="auto">
                <a:spcBef>
                  <a:spcPts val="0"/>
                </a:spcBef>
                <a:spcAft>
                  <a:spcPts val="0"/>
                </a:spcAft>
                <a:defRPr/>
              </a:pPr>
              <a:r>
                <a:rPr lang="he-IL" dirty="0">
                  <a:solidFill>
                    <a:prstClr val="black"/>
                  </a:solidFill>
                  <a:latin typeface="Arial"/>
                  <a:cs typeface="Arial"/>
                </a:rPr>
                <a:t> נבנים בתוך התאים </a:t>
              </a:r>
            </a:p>
            <a:p>
              <a:pPr fontAlgn="auto">
                <a:spcBef>
                  <a:spcPts val="0"/>
                </a:spcBef>
                <a:spcAft>
                  <a:spcPts val="0"/>
                </a:spcAft>
                <a:defRPr/>
              </a:pPr>
              <a:r>
                <a:rPr lang="he-IL" dirty="0">
                  <a:solidFill>
                    <a:prstClr val="black"/>
                  </a:solidFill>
                  <a:latin typeface="Arial"/>
                  <a:cs typeface="Arial"/>
                </a:rPr>
                <a:t> (</a:t>
              </a:r>
              <a:r>
                <a:rPr lang="he-IL" dirty="0" err="1">
                  <a:solidFill>
                    <a:prstClr val="black"/>
                  </a:solidFill>
                  <a:latin typeface="Arial"/>
                  <a:cs typeface="Arial"/>
                </a:rPr>
                <a:t>בריבוזומים</a:t>
              </a:r>
              <a:r>
                <a:rPr lang="he-IL" dirty="0">
                  <a:solidFill>
                    <a:prstClr val="black"/>
                  </a:solidFill>
                  <a:latin typeface="Arial"/>
                  <a:cs typeface="Arial"/>
                </a:rPr>
                <a:t>) חלבונים </a:t>
              </a:r>
            </a:p>
            <a:p>
              <a:pPr fontAlgn="auto">
                <a:spcBef>
                  <a:spcPts val="0"/>
                </a:spcBef>
                <a:spcAft>
                  <a:spcPts val="0"/>
                </a:spcAft>
                <a:defRPr/>
              </a:pPr>
              <a:r>
                <a:rPr lang="he-IL" dirty="0">
                  <a:solidFill>
                    <a:prstClr val="black"/>
                  </a:solidFill>
                  <a:latin typeface="Arial"/>
                  <a:cs typeface="Arial"/>
                </a:rPr>
                <a:t> הנחוצים לתא. </a:t>
              </a:r>
            </a:p>
            <a:p>
              <a:pPr algn="ctr" fontAlgn="auto">
                <a:spcBef>
                  <a:spcPts val="0"/>
                </a:spcBef>
                <a:spcAft>
                  <a:spcPts val="0"/>
                </a:spcAft>
                <a:defRPr/>
              </a:pPr>
              <a:endParaRPr lang="he-IL" dirty="0">
                <a:solidFill>
                  <a:prstClr val="black"/>
                </a:solidFill>
                <a:latin typeface="Arial"/>
                <a:cs typeface="Arial"/>
              </a:endParaRPr>
            </a:p>
          </p:txBody>
        </p:sp>
        <p:sp>
          <p:nvSpPr>
            <p:cNvPr id="2" name="חץ ימינה 1"/>
            <p:cNvSpPr/>
            <p:nvPr/>
          </p:nvSpPr>
          <p:spPr>
            <a:xfrm flipH="1">
              <a:off x="2715109" y="3241593"/>
              <a:ext cx="428592" cy="47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 name="חץ ימינה 2"/>
            <p:cNvSpPr/>
            <p:nvPr/>
          </p:nvSpPr>
          <p:spPr>
            <a:xfrm flipH="1">
              <a:off x="5642530" y="3241593"/>
              <a:ext cx="369859" cy="47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4916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3382963"/>
              <a:ext cx="1709737"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958769D-52F0-4930-98D4-E2C16D292051}" type="slidenum">
              <a:rPr lang="he-IL" sz="1200" smtClean="0">
                <a:solidFill>
                  <a:schemeClr val="bg1">
                    <a:lumMod val="65000"/>
                  </a:schemeClr>
                </a:solidFill>
              </a:rPr>
              <a:pPr fontAlgn="base">
                <a:spcBef>
                  <a:spcPct val="0"/>
                </a:spcBef>
                <a:spcAft>
                  <a:spcPct val="0"/>
                </a:spcAft>
                <a:defRPr/>
              </a:pPr>
              <a:t>7</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0179"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מזונות עשירים בחלבונים</a:t>
            </a:r>
            <a:endParaRPr lang="he-IL" sz="1800" smtClean="0"/>
          </a:p>
        </p:txBody>
      </p:sp>
      <p:pic>
        <p:nvPicPr>
          <p:cNvPr id="5018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73238"/>
            <a:ext cx="8253413"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E2D761E-3AAB-4F33-88A2-EB2C5718B301}" type="slidenum">
              <a:rPr lang="he-IL" sz="1200" smtClean="0">
                <a:solidFill>
                  <a:schemeClr val="bg1">
                    <a:lumMod val="65000"/>
                  </a:schemeClr>
                </a:solidFill>
              </a:rPr>
              <a:pPr fontAlgn="base">
                <a:spcBef>
                  <a:spcPct val="0"/>
                </a:spcBef>
                <a:spcAft>
                  <a:spcPct val="0"/>
                </a:spcAft>
                <a:defRPr/>
              </a:pPr>
              <a:t>8</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1203"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2</a:t>
            </a:r>
            <a:endParaRPr lang="he-IL" sz="1800" smtClean="0"/>
          </a:p>
        </p:txBody>
      </p:sp>
      <p:sp>
        <p:nvSpPr>
          <p:cNvPr id="6" name="TextBox 5"/>
          <p:cNvSpPr txBox="1"/>
          <p:nvPr/>
        </p:nvSpPr>
        <p:spPr>
          <a:xfrm>
            <a:off x="369888" y="577850"/>
            <a:ext cx="8183562" cy="603242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2:</a:t>
            </a:r>
          </a:p>
          <a:p>
            <a:pPr>
              <a:defRPr/>
            </a:pPr>
            <a:r>
              <a:rPr lang="he-IL" dirty="0">
                <a:solidFill>
                  <a:srgbClr val="1F497D"/>
                </a:solidFill>
                <a:latin typeface="Arial"/>
                <a:cs typeface="Arial"/>
              </a:rPr>
              <a:t>להלן משפטים </a:t>
            </a:r>
            <a:r>
              <a:rPr lang="he-IL" dirty="0">
                <a:solidFill>
                  <a:schemeClr val="tx2"/>
                </a:solidFill>
                <a:latin typeface="Arial"/>
                <a:cs typeface="Arial"/>
              </a:rPr>
              <a:t>שמקצתם נכונים ומקצתם שגויים. ציינו אילו משפטים נכונים ואילו שגויים. </a:t>
            </a:r>
          </a:p>
          <a:p>
            <a:pPr>
              <a:defRPr/>
            </a:pPr>
            <a:r>
              <a:rPr lang="he-IL" dirty="0">
                <a:solidFill>
                  <a:schemeClr val="tx2"/>
                </a:solidFill>
                <a:latin typeface="Arial"/>
                <a:cs typeface="Arial"/>
              </a:rPr>
              <a:t>נמקו את בחירתכם.</a:t>
            </a:r>
          </a:p>
          <a:p>
            <a:pPr>
              <a:defRPr/>
            </a:pPr>
            <a:endParaRPr lang="he-IL" sz="800" dirty="0">
              <a:solidFill>
                <a:schemeClr val="tx2"/>
              </a:solidFill>
              <a:latin typeface="Arial"/>
              <a:cs typeface="Arial"/>
            </a:endParaRPr>
          </a:p>
          <a:p>
            <a:pPr>
              <a:defRPr/>
            </a:pPr>
            <a:r>
              <a:rPr lang="he-IL" dirty="0">
                <a:solidFill>
                  <a:srgbClr val="1F497D"/>
                </a:solidFill>
                <a:latin typeface="Arial"/>
                <a:cs typeface="Arial"/>
              </a:rPr>
              <a:t>א. כל חלבון הוא אנזים.</a:t>
            </a:r>
          </a:p>
          <a:p>
            <a:pPr>
              <a:defRPr/>
            </a:pPr>
            <a:endParaRPr lang="he-IL"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    </a:t>
            </a:r>
          </a:p>
          <a:p>
            <a:pPr>
              <a:defRPr/>
            </a:pPr>
            <a:r>
              <a:rPr lang="he-IL" dirty="0">
                <a:solidFill>
                  <a:srgbClr val="1F497D"/>
                </a:solidFill>
                <a:latin typeface="Arial"/>
                <a:cs typeface="Arial"/>
              </a:rPr>
              <a:t>ב. ייתכן שחומצות אמיניות שהרכיבו את החלבונים במזון שאכלנו, יימצאו לאחר מכן </a:t>
            </a:r>
          </a:p>
          <a:p>
            <a:pPr>
              <a:defRPr/>
            </a:pPr>
            <a:r>
              <a:rPr lang="he-IL" dirty="0">
                <a:solidFill>
                  <a:srgbClr val="1F497D"/>
                </a:solidFill>
                <a:latin typeface="Arial"/>
                <a:cs typeface="Arial"/>
              </a:rPr>
              <a:t>   בהורמון אינסולין (שהוא חלבון) המיוצר בתאי הלבלב.</a:t>
            </a: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marL="177800" indent="-177800">
              <a:defRPr/>
            </a:pPr>
            <a:r>
              <a:rPr lang="he-IL" dirty="0">
                <a:solidFill>
                  <a:srgbClr val="1F497D"/>
                </a:solidFill>
                <a:latin typeface="Arial"/>
                <a:cs typeface="Arial"/>
              </a:rPr>
              <a:t>ג. בשר פרה הוא מקור טוב לחלבונים, כי חלבוני הפרה וחלבוני האדם זהים, מכיוון שגם האדם וגם הפרה הם יונקים.</a:t>
            </a: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ד. חלבונים נוצרים בגוף רק בתאים.</a:t>
            </a: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ה. הגוף יכול לבנות את</a:t>
            </a:r>
            <a:r>
              <a:rPr lang="he-IL" dirty="0">
                <a:solidFill>
                  <a:schemeClr val="tx2"/>
                </a:solidFill>
                <a:latin typeface="Arial"/>
                <a:cs typeface="Arial"/>
              </a:rPr>
              <a:t> רוב </a:t>
            </a:r>
            <a:r>
              <a:rPr lang="he-IL" dirty="0">
                <a:solidFill>
                  <a:srgbClr val="1F497D"/>
                </a:solidFill>
                <a:latin typeface="Arial"/>
                <a:cs typeface="Arial"/>
              </a:rPr>
              <a:t>החומצות האמיניות מחומצות אמיניות אחרות המתקבלות במזון, </a:t>
            </a:r>
            <a:r>
              <a:rPr lang="he-IL" dirty="0" smtClean="0">
                <a:solidFill>
                  <a:srgbClr val="1F497D"/>
                </a:solidFill>
                <a:latin typeface="Arial"/>
                <a:cs typeface="Arial"/>
              </a:rPr>
              <a:t>  </a:t>
            </a:r>
          </a:p>
          <a:p>
            <a:pPr>
              <a:defRPr/>
            </a:pPr>
            <a:r>
              <a:rPr lang="he-IL" dirty="0" smtClean="0">
                <a:solidFill>
                  <a:srgbClr val="1F497D"/>
                </a:solidFill>
                <a:latin typeface="Arial"/>
                <a:cs typeface="Arial"/>
              </a:rPr>
              <a:t>    למעט </a:t>
            </a:r>
            <a:r>
              <a:rPr lang="he-IL" dirty="0">
                <a:solidFill>
                  <a:srgbClr val="1F497D"/>
                </a:solidFill>
                <a:latin typeface="Arial"/>
                <a:cs typeface="Arial"/>
              </a:rPr>
              <a:t>שמונה חומצות אמיניות חיוניות שהוא חייב לקבל במזון.</a:t>
            </a: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p:txBody>
      </p:sp>
      <p:sp>
        <p:nvSpPr>
          <p:cNvPr id="7" name="Slide Number Placeholder 8"/>
          <p:cNvSpPr>
            <a:spLocks noGrp="1"/>
          </p:cNvSpPr>
          <p:nvPr>
            <p:ph type="sldNum" sz="quarter" idx="12"/>
          </p:nvPr>
        </p:nvSpPr>
        <p:spPr bwMode="auto">
          <a:xfrm>
            <a:off x="0" y="6481763"/>
            <a:ext cx="3952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976A7AC-22A5-42A8-963F-B1782BB80B0B}" type="slidenum">
              <a:rPr lang="he-IL" sz="1200" smtClean="0">
                <a:solidFill>
                  <a:schemeClr val="bg1">
                    <a:lumMod val="65000"/>
                  </a:schemeClr>
                </a:solidFill>
              </a:rPr>
              <a:pPr fontAlgn="base">
                <a:spcBef>
                  <a:spcPct val="0"/>
                </a:spcBef>
                <a:spcAft>
                  <a:spcPct val="0"/>
                </a:spcAft>
                <a:defRPr/>
              </a:pPr>
              <a:t>9</a:t>
            </a:fld>
            <a:endParaRPr lang="he-IL" sz="12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wrap="none"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4485</Words>
  <Application>Microsoft Office PowerPoint</Application>
  <PresentationFormat>‫הצגה על המסך (4:3)</PresentationFormat>
  <Paragraphs>845</Paragraphs>
  <Slides>50</Slides>
  <Notes>4</Notes>
  <HiddenSlides>0</HiddenSlides>
  <MMClips>0</MMClips>
  <ScaleCrop>false</ScaleCrop>
  <HeadingPairs>
    <vt:vector size="6" baseType="variant">
      <vt:variant>
        <vt:lpstr>גופנים בשימוש</vt:lpstr>
      </vt:variant>
      <vt:variant>
        <vt:i4>4</vt:i4>
      </vt:variant>
      <vt:variant>
        <vt:lpstr>ערכת נושא</vt:lpstr>
      </vt:variant>
      <vt:variant>
        <vt:i4>10</vt:i4>
      </vt:variant>
      <vt:variant>
        <vt:lpstr>כותרות שקופיות</vt:lpstr>
      </vt:variant>
      <vt:variant>
        <vt:i4>50</vt:i4>
      </vt:variant>
    </vt:vector>
  </HeadingPairs>
  <TitlesOfParts>
    <vt:vector size="64" baseType="lpstr">
      <vt:lpstr>Arial</vt:lpstr>
      <vt:lpstr>Calibri</vt:lpstr>
      <vt:lpstr>Times New Roman</vt:lpstr>
      <vt:lpstr>Wingdings</vt:lpstr>
      <vt:lpstr>1_Office Theme</vt:lpstr>
      <vt:lpstr>8_Office Theme</vt:lpstr>
      <vt:lpstr>2_Office Theme</vt:lpstr>
      <vt:lpstr>3_Office Theme</vt:lpstr>
      <vt:lpstr>5_Office Theme</vt:lpstr>
      <vt:lpstr>10_Office Theme</vt:lpstr>
      <vt:lpstr>4_Office Theme</vt:lpstr>
      <vt:lpstr>6_Office Theme</vt:lpstr>
      <vt:lpstr>7_Office Theme</vt:lpstr>
      <vt:lpstr>9_Office Theme</vt:lpstr>
      <vt:lpstr>מצגת של PowerPoint‏</vt:lpstr>
      <vt:lpstr>תפקיד החלבונים</vt:lpstr>
      <vt:lpstr>מבנה החלבונים</vt:lpstr>
      <vt:lpstr>מבנה החומצות האמיניות, חומצות אמיניות חיוניות</vt:lpstr>
      <vt:lpstr>שאלה 1</vt:lpstr>
      <vt:lpstr>תשובה</vt:lpstr>
      <vt:lpstr>גלגולי החלבונים בגוף</vt:lpstr>
      <vt:lpstr>מזונות עשירים בחלבונים</vt:lpstr>
      <vt:lpstr>שאלה 2</vt:lpstr>
      <vt:lpstr>שאלה 2</vt:lpstr>
      <vt:lpstr>בתאי השריר יש סיבים עשויים מחלבונים</vt:lpstr>
      <vt:lpstr>שאלה 3: גלגולי החלבונים מהמזון ועד תאי השרירים</vt:lpstr>
      <vt:lpstr>תשובה</vt:lpstr>
      <vt:lpstr>שאלה 4</vt:lpstr>
      <vt:lpstr>תשובה: תהליך הדנטורציה</vt:lpstr>
      <vt:lpstr>שאלה 5</vt:lpstr>
      <vt:lpstr>תשובה</vt:lpstr>
      <vt:lpstr>סיכום: חלבונים</vt:lpstr>
      <vt:lpstr>סיכום: חלבונים – היבטים תזונתיים</vt:lpstr>
      <vt:lpstr>ליפידים (שומנים)</vt:lpstr>
      <vt:lpstr>תפקודי הליפידים בגוף</vt:lpstr>
      <vt:lpstr>ליפידים (שומנים)</vt:lpstr>
      <vt:lpstr>סוגי חומצות השומן: רוויות ובלתי רוויות</vt:lpstr>
      <vt:lpstr>סוגי הטריגליצרידים: שמנים ושומנים</vt:lpstr>
      <vt:lpstr>שאלה 6</vt:lpstr>
      <vt:lpstr>תשובה</vt:lpstr>
      <vt:lpstr>הפוספוליפידים מרכיבים את קרומי התאים</vt:lpstr>
      <vt:lpstr>הפוספוליפידים מרכיבים את קרומי התאים</vt:lpstr>
      <vt:lpstr>כולסטרול</vt:lpstr>
      <vt:lpstr>שאלה 7</vt:lpstr>
      <vt:lpstr>תשובה</vt:lpstr>
      <vt:lpstr>סיכום: ליפידים</vt:lpstr>
      <vt:lpstr>חומרי תשמורת </vt:lpstr>
      <vt:lpstr>שומנים – חומרי תשמורת בבעלי חיים </vt:lpstr>
      <vt:lpstr>היתרון בכך שחומרי התשמורת אינם מסיסים במים</vt:lpstr>
      <vt:lpstr>עמילופלסטידות</vt:lpstr>
      <vt:lpstr>ויטמינים</vt:lpstr>
      <vt:lpstr>גלגולי מרכיבי המזון בגוף : סיכום</vt:lpstr>
      <vt:lpstr>שאלה 8: גלגולי אבות המזון בגוף – סיכום</vt:lpstr>
      <vt:lpstr>תשובה</vt:lpstr>
      <vt:lpstr>שאלה 9</vt:lpstr>
      <vt:lpstr>תשובה</vt:lpstr>
      <vt:lpstr>שאלה 10</vt:lpstr>
      <vt:lpstr>תשובה</vt:lpstr>
      <vt:lpstr>שאלה 11</vt:lpstr>
      <vt:lpstr>תשובה</vt:lpstr>
      <vt:lpstr>שאלה 12</vt:lpstr>
      <vt:lpstr>תשובה</vt:lpstr>
      <vt:lpstr>שאלה 13: ביולוגיה בחיוך</vt:lpstr>
      <vt:lpstr>תשובה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morim</dc:creator>
  <cp:lastModifiedBy>‏‏משתמש Windows</cp:lastModifiedBy>
  <cp:revision>1</cp:revision>
  <dcterms:modified xsi:type="dcterms:W3CDTF">2023-04-23T06:04:28Z</dcterms:modified>
</cp:coreProperties>
</file>