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Lst>
  <p:notesMasterIdLst>
    <p:notesMasterId r:id="rId5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x="9144000" cy="6858000" type="screen4x3"/>
  <p:notesSz cx="6669088" cy="9926638"/>
  <p:defaultTextStyle>
    <a:defPPr lvl="0">
      <a:defRPr lang="he-IL"/>
    </a:defPPr>
    <a:lvl1pPr lvl="0" algn="r" rtl="1" fontAlgn="base">
      <a:spcBef>
        <a:spcPct val="0"/>
      </a:spcBef>
      <a:spcAft>
        <a:spcPct val="0"/>
      </a:spcAft>
      <a:defRPr kern="1200">
        <a:solidFill>
          <a:schemeClr val="tx1"/>
        </a:solidFill>
        <a:latin typeface="Arial" pitchFamily="34" charset="0"/>
        <a:ea typeface="+mn-ea"/>
        <a:cs typeface="Arial" pitchFamily="34" charset="0"/>
      </a:defRPr>
    </a:lvl1pPr>
    <a:lvl2pPr marL="457200" lvl="1" algn="r" rtl="1" fontAlgn="base">
      <a:spcBef>
        <a:spcPct val="0"/>
      </a:spcBef>
      <a:spcAft>
        <a:spcPct val="0"/>
      </a:spcAft>
      <a:defRPr kern="1200">
        <a:solidFill>
          <a:schemeClr val="tx1"/>
        </a:solidFill>
        <a:latin typeface="Arial" pitchFamily="34" charset="0"/>
        <a:ea typeface="+mn-ea"/>
        <a:cs typeface="Arial" pitchFamily="34" charset="0"/>
      </a:defRPr>
    </a:lvl2pPr>
    <a:lvl3pPr marL="914400" lvl="2"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lvl="3"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lvl="5" algn="r" defTabSz="914400" rtl="1" eaLnBrk="1" latinLnBrk="0" hangingPunct="1">
      <a:defRPr kern="1200">
        <a:solidFill>
          <a:schemeClr val="tx1"/>
        </a:solidFill>
        <a:latin typeface="Arial" pitchFamily="34" charset="0"/>
        <a:ea typeface="+mn-ea"/>
        <a:cs typeface="Arial" pitchFamily="34" charset="0"/>
      </a:defRPr>
    </a:lvl6pPr>
    <a:lvl7pPr marL="2743200" lvl="6" algn="r" defTabSz="914400" rtl="1" eaLnBrk="1" latinLnBrk="0" hangingPunct="1">
      <a:defRPr kern="1200">
        <a:solidFill>
          <a:schemeClr val="tx1"/>
        </a:solidFill>
        <a:latin typeface="Arial" pitchFamily="34" charset="0"/>
        <a:ea typeface="+mn-ea"/>
        <a:cs typeface="Arial" pitchFamily="34" charset="0"/>
      </a:defRPr>
    </a:lvl7pPr>
    <a:lvl8pPr marL="3200400" lvl="7" algn="r" defTabSz="914400" rtl="1" eaLnBrk="1" latinLnBrk="0" hangingPunct="1">
      <a:defRPr kern="1200">
        <a:solidFill>
          <a:schemeClr val="tx1"/>
        </a:solidFill>
        <a:latin typeface="Arial" pitchFamily="34" charset="0"/>
        <a:ea typeface="+mn-ea"/>
        <a:cs typeface="Arial" pitchFamily="34" charset="0"/>
      </a:defRPr>
    </a:lvl8pPr>
    <a:lvl9pPr marL="3657600" lvl="8"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6">
          <p15:clr>
            <a:srgbClr val="000000"/>
          </p15:clr>
        </p15:guide>
        <p15:guide id="2" pos="210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1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85862E2-16BE-44A4-BA0E-CD19B7174BB1}" type="datetimeFigureOut">
              <a:rPr lang="he-IL"/>
              <a:pPr>
                <a:defRPr/>
              </a:pPr>
              <a:t>ב'/אייר/תשפ"ג</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6928314D-4EF7-4D8F-8A50-3BFB9A07E68D}" type="slidenum">
              <a:rPr lang="he-IL"/>
              <a:pPr>
                <a:defRPr/>
              </a:pPr>
              <a:t>‹#›</a:t>
            </a:fld>
            <a:endParaRPr lang="he-IL" dirty="0"/>
          </a:p>
        </p:txBody>
      </p:sp>
    </p:spTree>
    <p:extLst>
      <p:ext uri="{BB962C8B-B14F-4D97-AF65-F5344CB8AC3E}">
        <p14:creationId xmlns:p14="http://schemas.microsoft.com/office/powerpoint/2010/main" val="124406165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09DA7-5506-40CD-81FA-5AB35B64A5DE}"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ABFE08F0-516C-405F-888F-4A51A74A029B}" type="slidenum">
              <a:rPr lang="he-IL">
                <a:solidFill>
                  <a:prstClr val="black"/>
                </a:solidFill>
              </a:rPr>
              <a:pPr>
                <a:defRPr/>
              </a:pPr>
              <a:t>40</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057BB1D5-A505-450A-953E-0AD1913C059C}" type="slidenum">
              <a:rPr lang="he-IL">
                <a:solidFill>
                  <a:prstClr val="black"/>
                </a:solidFill>
              </a:rPr>
              <a:pPr>
                <a:defRPr/>
              </a:pPr>
              <a:t>41</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BE67290-EC8F-4409-8421-8A5CCCCC4463}"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C10C80A-E440-459C-8C82-13E04B61BC12}" type="slidenum">
              <a:rPr lang="he-IL"/>
              <a:pPr>
                <a:defRPr/>
              </a:pPr>
              <a:t>‹#›</a:t>
            </a:fld>
            <a:endParaRPr lang="he-IL" dirty="0"/>
          </a:p>
        </p:txBody>
      </p:sp>
    </p:spTree>
    <p:extLst>
      <p:ext uri="{BB962C8B-B14F-4D97-AF65-F5344CB8AC3E}">
        <p14:creationId xmlns:p14="http://schemas.microsoft.com/office/powerpoint/2010/main" val="311486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0420C37-65C6-4BE2-9D56-AFBDEEBF9E94}" type="slidenum">
              <a:rPr lang="he-IL"/>
              <a:pPr>
                <a:defRPr/>
              </a:pPr>
              <a:t>‹#›</a:t>
            </a:fld>
            <a:endParaRPr lang="he-IL" dirty="0"/>
          </a:p>
        </p:txBody>
      </p:sp>
    </p:spTree>
    <p:extLst>
      <p:ext uri="{BB962C8B-B14F-4D97-AF65-F5344CB8AC3E}">
        <p14:creationId xmlns:p14="http://schemas.microsoft.com/office/powerpoint/2010/main" val="108803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05AE4-C7FE-4555-93C7-41F9611D195F}" type="slidenum">
              <a:rPr lang="he-IL"/>
              <a:pPr>
                <a:defRPr/>
              </a:pPr>
              <a:t>‹#›</a:t>
            </a:fld>
            <a:endParaRPr lang="he-IL" dirty="0"/>
          </a:p>
        </p:txBody>
      </p:sp>
    </p:spTree>
    <p:extLst>
      <p:ext uri="{BB962C8B-B14F-4D97-AF65-F5344CB8AC3E}">
        <p14:creationId xmlns:p14="http://schemas.microsoft.com/office/powerpoint/2010/main" val="323514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EA9FC6E-DC10-451A-B0BB-46F53EFF42B5}"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EAFD480-0F64-4B24-AB3A-80C6D82771D3}" type="slidenum">
              <a:rPr lang="he-IL"/>
              <a:pPr>
                <a:defRPr/>
              </a:pPr>
              <a:t>‹#›</a:t>
            </a:fld>
            <a:endParaRPr lang="he-IL" dirty="0"/>
          </a:p>
        </p:txBody>
      </p:sp>
    </p:spTree>
    <p:extLst>
      <p:ext uri="{BB962C8B-B14F-4D97-AF65-F5344CB8AC3E}">
        <p14:creationId xmlns:p14="http://schemas.microsoft.com/office/powerpoint/2010/main" val="98832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5D4EF3D-3B21-4AF5-86D5-83FA023DB7EC}" type="slidenum">
              <a:rPr lang="he-IL"/>
              <a:pPr>
                <a:defRPr/>
              </a:pPr>
              <a:t>‹#›</a:t>
            </a:fld>
            <a:endParaRPr lang="he-IL" dirty="0"/>
          </a:p>
        </p:txBody>
      </p:sp>
    </p:spTree>
    <p:extLst>
      <p:ext uri="{BB962C8B-B14F-4D97-AF65-F5344CB8AC3E}">
        <p14:creationId xmlns:p14="http://schemas.microsoft.com/office/powerpoint/2010/main" val="94462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1429AB-A92F-4965-BCFE-0506507DE9F5}" type="slidenum">
              <a:rPr lang="he-IL"/>
              <a:pPr>
                <a:defRPr/>
              </a:pPr>
              <a:t>‹#›</a:t>
            </a:fld>
            <a:endParaRPr lang="he-IL" dirty="0"/>
          </a:p>
        </p:txBody>
      </p:sp>
    </p:spTree>
    <p:extLst>
      <p:ext uri="{BB962C8B-B14F-4D97-AF65-F5344CB8AC3E}">
        <p14:creationId xmlns:p14="http://schemas.microsoft.com/office/powerpoint/2010/main" val="6100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D0A55F2-83C9-4F87-9AA1-2C4EB3BB60A4}"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511BF48-ED00-4FF3-B6A4-7D0DBF2AB2DC}" type="slidenum">
              <a:rPr lang="he-IL"/>
              <a:pPr>
                <a:defRPr/>
              </a:pPr>
              <a:t>‹#›</a:t>
            </a:fld>
            <a:endParaRPr lang="he-IL" dirty="0"/>
          </a:p>
        </p:txBody>
      </p:sp>
    </p:spTree>
    <p:extLst>
      <p:ext uri="{BB962C8B-B14F-4D97-AF65-F5344CB8AC3E}">
        <p14:creationId xmlns:p14="http://schemas.microsoft.com/office/powerpoint/2010/main" val="90260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201E16D-509A-4E3A-A52C-A729B10EC058}" type="slidenum">
              <a:rPr lang="he-IL"/>
              <a:pPr>
                <a:defRPr/>
              </a:pPr>
              <a:t>‹#›</a:t>
            </a:fld>
            <a:endParaRPr lang="he-IL" dirty="0"/>
          </a:p>
        </p:txBody>
      </p:sp>
    </p:spTree>
    <p:extLst>
      <p:ext uri="{BB962C8B-B14F-4D97-AF65-F5344CB8AC3E}">
        <p14:creationId xmlns:p14="http://schemas.microsoft.com/office/powerpoint/2010/main" val="10395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09B3539-DC26-49BC-AC84-8D015135468D}" type="slidenum">
              <a:rPr lang="he-IL"/>
              <a:pPr>
                <a:defRPr/>
              </a:pPr>
              <a:t>‹#›</a:t>
            </a:fld>
            <a:endParaRPr lang="he-IL" dirty="0"/>
          </a:p>
        </p:txBody>
      </p:sp>
    </p:spTree>
    <p:extLst>
      <p:ext uri="{BB962C8B-B14F-4D97-AF65-F5344CB8AC3E}">
        <p14:creationId xmlns:p14="http://schemas.microsoft.com/office/powerpoint/2010/main" val="177456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075C4F7-4C9B-4909-8952-0A05C51B7F25}"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EBBBF7E-98AD-4270-8700-610E87E18536}" type="slidenum">
              <a:rPr lang="he-IL"/>
              <a:pPr>
                <a:defRPr/>
              </a:pPr>
              <a:t>‹#›</a:t>
            </a:fld>
            <a:endParaRPr lang="he-IL" dirty="0"/>
          </a:p>
        </p:txBody>
      </p:sp>
    </p:spTree>
    <p:extLst>
      <p:ext uri="{BB962C8B-B14F-4D97-AF65-F5344CB8AC3E}">
        <p14:creationId xmlns:p14="http://schemas.microsoft.com/office/powerpoint/2010/main" val="342099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D02D32-ECDD-4FB6-9471-2D5954FF9A9B}" type="slidenum">
              <a:rPr lang="he-IL"/>
              <a:pPr>
                <a:defRPr/>
              </a:pPr>
              <a:t>‹#›</a:t>
            </a:fld>
            <a:endParaRPr lang="he-IL" dirty="0"/>
          </a:p>
        </p:txBody>
      </p:sp>
    </p:spTree>
    <p:extLst>
      <p:ext uri="{BB962C8B-B14F-4D97-AF65-F5344CB8AC3E}">
        <p14:creationId xmlns:p14="http://schemas.microsoft.com/office/powerpoint/2010/main" val="295465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C489185-7217-4E95-8DD0-E43C07866035}" type="slidenum">
              <a:rPr lang="he-IL"/>
              <a:pPr>
                <a:defRPr/>
              </a:pPr>
              <a:t>‹#›</a:t>
            </a:fld>
            <a:endParaRPr lang="he-IL" dirty="0"/>
          </a:p>
        </p:txBody>
      </p:sp>
    </p:spTree>
    <p:extLst>
      <p:ext uri="{BB962C8B-B14F-4D97-AF65-F5344CB8AC3E}">
        <p14:creationId xmlns:p14="http://schemas.microsoft.com/office/powerpoint/2010/main" val="920973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DBD14B-0B05-42D4-8721-2508A4A21937}" type="slidenum">
              <a:rPr lang="he-IL"/>
              <a:pPr>
                <a:defRPr/>
              </a:pPr>
              <a:t>‹#›</a:t>
            </a:fld>
            <a:endParaRPr lang="he-IL" dirty="0"/>
          </a:p>
        </p:txBody>
      </p:sp>
    </p:spTree>
    <p:extLst>
      <p:ext uri="{BB962C8B-B14F-4D97-AF65-F5344CB8AC3E}">
        <p14:creationId xmlns:p14="http://schemas.microsoft.com/office/powerpoint/2010/main" val="90954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DFD1F51-B6B1-40F6-AD9B-E96AB0466D75}"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B1424A6-C443-4150-8B8B-8C1653EDB01A}" type="slidenum">
              <a:rPr lang="he-IL"/>
              <a:pPr>
                <a:defRPr/>
              </a:pPr>
              <a:t>‹#›</a:t>
            </a:fld>
            <a:endParaRPr lang="he-IL" dirty="0"/>
          </a:p>
        </p:txBody>
      </p:sp>
    </p:spTree>
    <p:extLst>
      <p:ext uri="{BB962C8B-B14F-4D97-AF65-F5344CB8AC3E}">
        <p14:creationId xmlns:p14="http://schemas.microsoft.com/office/powerpoint/2010/main" val="295496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19271CB-9F0F-4C75-9E2A-6E31D65CC790}" type="slidenum">
              <a:rPr lang="he-IL"/>
              <a:pPr>
                <a:defRPr/>
              </a:pPr>
              <a:t>‹#›</a:t>
            </a:fld>
            <a:endParaRPr lang="he-IL" dirty="0"/>
          </a:p>
        </p:txBody>
      </p:sp>
    </p:spTree>
    <p:extLst>
      <p:ext uri="{BB962C8B-B14F-4D97-AF65-F5344CB8AC3E}">
        <p14:creationId xmlns:p14="http://schemas.microsoft.com/office/powerpoint/2010/main" val="1543702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7940058-E522-422A-9271-30180B64CC38}" type="slidenum">
              <a:rPr lang="he-IL"/>
              <a:pPr>
                <a:defRPr/>
              </a:pPr>
              <a:t>‹#›</a:t>
            </a:fld>
            <a:endParaRPr lang="he-IL" dirty="0"/>
          </a:p>
        </p:txBody>
      </p:sp>
    </p:spTree>
    <p:extLst>
      <p:ext uri="{BB962C8B-B14F-4D97-AF65-F5344CB8AC3E}">
        <p14:creationId xmlns:p14="http://schemas.microsoft.com/office/powerpoint/2010/main" val="406029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EA791B3-C7D1-4D67-8473-F4B4C70E9208}"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9F46D75-AAF7-41A8-8641-120FA7A9AD31}" type="slidenum">
              <a:rPr lang="he-IL"/>
              <a:pPr>
                <a:defRPr/>
              </a:pPr>
              <a:t>‹#›</a:t>
            </a:fld>
            <a:endParaRPr lang="he-IL" dirty="0"/>
          </a:p>
        </p:txBody>
      </p:sp>
    </p:spTree>
    <p:extLst>
      <p:ext uri="{BB962C8B-B14F-4D97-AF65-F5344CB8AC3E}">
        <p14:creationId xmlns:p14="http://schemas.microsoft.com/office/powerpoint/2010/main" val="736972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2070C90-4325-4310-9D41-AD15D61880F7}" type="slidenum">
              <a:rPr lang="he-IL"/>
              <a:pPr>
                <a:defRPr/>
              </a:pPr>
              <a:t>‹#›</a:t>
            </a:fld>
            <a:endParaRPr lang="he-IL" dirty="0"/>
          </a:p>
        </p:txBody>
      </p:sp>
    </p:spTree>
    <p:extLst>
      <p:ext uri="{BB962C8B-B14F-4D97-AF65-F5344CB8AC3E}">
        <p14:creationId xmlns:p14="http://schemas.microsoft.com/office/powerpoint/2010/main" val="3116362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76D1C4E-4991-4CB9-A5B5-BD9ED18FDA90}" type="slidenum">
              <a:rPr lang="he-IL"/>
              <a:pPr>
                <a:defRPr/>
              </a:pPr>
              <a:t>‹#›</a:t>
            </a:fld>
            <a:endParaRPr lang="he-IL" dirty="0"/>
          </a:p>
        </p:txBody>
      </p:sp>
    </p:spTree>
    <p:extLst>
      <p:ext uri="{BB962C8B-B14F-4D97-AF65-F5344CB8AC3E}">
        <p14:creationId xmlns:p14="http://schemas.microsoft.com/office/powerpoint/2010/main" val="207332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D0846F4-BC60-4417-8CE9-D0B4BEF13A33}" type="slidenum">
              <a:rPr lang="he-IL"/>
              <a:pPr>
                <a:defRPr/>
              </a:pPr>
              <a:t>‹#›</a:t>
            </a:fld>
            <a:endParaRPr lang="he-IL" dirty="0"/>
          </a:p>
        </p:txBody>
      </p:sp>
    </p:spTree>
    <p:extLst>
      <p:ext uri="{BB962C8B-B14F-4D97-AF65-F5344CB8AC3E}">
        <p14:creationId xmlns:p14="http://schemas.microsoft.com/office/powerpoint/2010/main" val="179059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22D319E-49B3-45F1-8CF2-386AC300B49D}"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34D66F1-C58A-4650-973F-9F646209F694}" type="slidenum">
              <a:rPr lang="he-IL"/>
              <a:pPr>
                <a:defRPr/>
              </a:pPr>
              <a:t>‹#›</a:t>
            </a:fld>
            <a:endParaRPr lang="he-IL" dirty="0"/>
          </a:p>
        </p:txBody>
      </p:sp>
    </p:spTree>
    <p:extLst>
      <p:ext uri="{BB962C8B-B14F-4D97-AF65-F5344CB8AC3E}">
        <p14:creationId xmlns:p14="http://schemas.microsoft.com/office/powerpoint/2010/main" val="282534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F9B0C4A-E184-4895-870A-2E9A916F8594}"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F9F166D-1DB3-492E-B881-768894B987B4}" type="slidenum">
              <a:rPr lang="he-IL"/>
              <a:pPr>
                <a:defRPr/>
              </a:pPr>
              <a:t>‹#›</a:t>
            </a:fld>
            <a:endParaRPr lang="he-IL" dirty="0"/>
          </a:p>
        </p:txBody>
      </p:sp>
    </p:spTree>
    <p:extLst>
      <p:ext uri="{BB962C8B-B14F-4D97-AF65-F5344CB8AC3E}">
        <p14:creationId xmlns:p14="http://schemas.microsoft.com/office/powerpoint/2010/main" val="15755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EE0868-36C7-4F71-9BC4-98EB2B889AC5}" type="slidenum">
              <a:rPr lang="he-IL"/>
              <a:pPr>
                <a:defRPr/>
              </a:pPr>
              <a:t>‹#›</a:t>
            </a:fld>
            <a:endParaRPr lang="he-IL" dirty="0"/>
          </a:p>
        </p:txBody>
      </p:sp>
    </p:spTree>
    <p:extLst>
      <p:ext uri="{BB962C8B-B14F-4D97-AF65-F5344CB8AC3E}">
        <p14:creationId xmlns:p14="http://schemas.microsoft.com/office/powerpoint/2010/main" val="138544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8C543E6-1448-44C6-AB15-9FAF661EFD7C}" type="slidenum">
              <a:rPr lang="he-IL"/>
              <a:pPr>
                <a:defRPr/>
              </a:pPr>
              <a:t>‹#›</a:t>
            </a:fld>
            <a:endParaRPr lang="he-IL" dirty="0"/>
          </a:p>
        </p:txBody>
      </p:sp>
    </p:spTree>
    <p:extLst>
      <p:ext uri="{BB962C8B-B14F-4D97-AF65-F5344CB8AC3E}">
        <p14:creationId xmlns:p14="http://schemas.microsoft.com/office/powerpoint/2010/main" val="178553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5A4AD1E-C404-4379-9390-EC165F94614C}"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92064D3-5A56-470C-AD6F-D07776B305CE}" type="slidenum">
              <a:rPr lang="he-IL"/>
              <a:pPr>
                <a:defRPr/>
              </a:pPr>
              <a:t>‹#›</a:t>
            </a:fld>
            <a:endParaRPr lang="he-IL" dirty="0"/>
          </a:p>
        </p:txBody>
      </p:sp>
    </p:spTree>
    <p:extLst>
      <p:ext uri="{BB962C8B-B14F-4D97-AF65-F5344CB8AC3E}">
        <p14:creationId xmlns:p14="http://schemas.microsoft.com/office/powerpoint/2010/main" val="422570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5C51B9-4EA1-479A-881E-56BD26E9B0B2}"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D16B0B3-F36A-4D36-8F14-F9CB92D6208C}" type="slidenum">
              <a:rPr lang="he-IL"/>
              <a:pPr>
                <a:defRPr/>
              </a:pPr>
              <a:t>‹#›</a:t>
            </a:fld>
            <a:endParaRPr lang="he-IL" dirty="0"/>
          </a:p>
        </p:txBody>
      </p:sp>
    </p:spTree>
    <p:extLst>
      <p:ext uri="{BB962C8B-B14F-4D97-AF65-F5344CB8AC3E}">
        <p14:creationId xmlns:p14="http://schemas.microsoft.com/office/powerpoint/2010/main" val="3805475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0CFA2B-78D1-4025-9E97-571CEB3B4704}"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4D2CC0D-96EC-4202-9E8C-ACAB02F7C41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85" r:id="rId1"/>
    <p:sldLayoutId id="2147485886" r:id="rId2"/>
    <p:sldLayoutId id="2147485887" r:id="rId3"/>
    <p:sldLayoutId id="214748588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FAF1531-9A53-465D-9580-48DD7D792901}"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7A97A55-A00A-46F9-9EAB-DE478AF149C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88" r:id="rId1"/>
    <p:sldLayoutId id="2147485889" r:id="rId2"/>
    <p:sldLayoutId id="2147485890" r:id="rId3"/>
    <p:sldLayoutId id="214748589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C14B5FE-0D63-488E-A8AE-793830F27605}"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C3B7DCE-3F15-4679-B528-4ED6DC7EF62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92" r:id="rId1"/>
    <p:sldLayoutId id="2147485893" r:id="rId2"/>
    <p:sldLayoutId id="214748589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A572DFC-48EB-46DA-BD87-10C9484D8313}"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592B8B4-68F9-411C-978F-94EAA12D53C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95" r:id="rId1"/>
    <p:sldLayoutId id="2147485896" r:id="rId2"/>
    <p:sldLayoutId id="214748589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9C64CF-3222-4AEC-A0F1-2F520BD7F6B4}"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EB02547-6167-47FE-97E7-92DC6FF3F31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98" r:id="rId1"/>
    <p:sldLayoutId id="2147485899" r:id="rId2"/>
    <p:sldLayoutId id="214748590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7251D39-C12A-4370-B215-196EB767C3A8}"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CC18E01-0284-495E-9BCC-55FF6ED87E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1EC99C-69E0-4D65-8107-F0A8F1A9E28C}"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9950158-CE6A-4508-BD11-C855FA67154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04" r:id="rId1"/>
    <p:sldLayoutId id="2147485905" r:id="rId2"/>
    <p:sldLayoutId id="214748590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33F404-F98E-454C-AD5D-AC6B3648D84D}"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3ACCF2B-CD24-4FD6-AEBF-AC0547E53E6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07" r:id="rId1"/>
    <p:sldLayoutId id="2147485908" r:id="rId2"/>
    <p:sldLayoutId id="214748590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2.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8" name="Rectangle 17"/>
          <p:cNvSpPr/>
          <p:nvPr/>
        </p:nvSpPr>
        <p:spPr>
          <a:xfrm>
            <a:off x="606425" y="2565400"/>
            <a:ext cx="8143875" cy="21590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הרכב החומרים בתאים, מים ומינרלים</a:t>
            </a:r>
          </a:p>
          <a:p>
            <a:pPr fontAlgn="auto">
              <a:spcBef>
                <a:spcPts val="0"/>
              </a:spcBef>
              <a:spcAft>
                <a:spcPts val="0"/>
              </a:spcAft>
              <a:buFontTx/>
              <a:buBlip>
                <a:blip r:embed="rId5"/>
              </a:buBlip>
              <a:defRPr/>
            </a:pPr>
            <a:r>
              <a:rPr lang="he-IL" sz="2000" dirty="0">
                <a:solidFill>
                  <a:schemeClr val="tx1"/>
                </a:solidFill>
              </a:rPr>
              <a:t> חומרים אורגניים ואנאורגניים </a:t>
            </a:r>
          </a:p>
          <a:p>
            <a:pPr fontAlgn="auto">
              <a:spcBef>
                <a:spcPts val="0"/>
              </a:spcBef>
              <a:spcAft>
                <a:spcPts val="0"/>
              </a:spcAft>
              <a:buFontTx/>
              <a:buBlip>
                <a:blip r:embed="rId5"/>
              </a:buBlip>
              <a:defRPr/>
            </a:pPr>
            <a:r>
              <a:rPr lang="he-IL" sz="2000" dirty="0">
                <a:solidFill>
                  <a:schemeClr val="tx1"/>
                </a:solidFill>
              </a:rPr>
              <a:t> פחמימות</a:t>
            </a:r>
          </a:p>
          <a:p>
            <a:pPr fontAlgn="auto">
              <a:spcBef>
                <a:spcPts val="0"/>
              </a:spcBef>
              <a:spcAft>
                <a:spcPts val="0"/>
              </a:spcAft>
              <a:buFontTx/>
              <a:buBlip>
                <a:blip r:embed="rId5"/>
              </a:buBlip>
              <a:defRPr/>
            </a:pPr>
            <a:r>
              <a:rPr lang="he-IL" sz="2000" dirty="0">
                <a:solidFill>
                  <a:schemeClr val="tx1"/>
                </a:solidFill>
              </a:rPr>
              <a:t> קבוצות הפחמימות: חד־סוכרים, דו־סוכרים ורב־סוכרים</a:t>
            </a:r>
          </a:p>
          <a:p>
            <a:pPr fontAlgn="auto">
              <a:spcBef>
                <a:spcPts val="0"/>
              </a:spcBef>
              <a:spcAft>
                <a:spcPts val="0"/>
              </a:spcAft>
              <a:buFontTx/>
              <a:buBlip>
                <a:blip r:embed="rId5"/>
              </a:buBlip>
              <a:defRPr/>
            </a:pPr>
            <a:r>
              <a:rPr lang="he-IL" sz="2000" dirty="0">
                <a:solidFill>
                  <a:schemeClr val="tx1"/>
                </a:solidFill>
              </a:rPr>
              <a:t> תפקודי הפחמימות בגוף</a:t>
            </a:r>
          </a:p>
          <a:p>
            <a:pPr fontAlgn="auto">
              <a:spcBef>
                <a:spcPts val="0"/>
              </a:spcBef>
              <a:spcAft>
                <a:spcPts val="0"/>
              </a:spcAft>
              <a:buFontTx/>
              <a:buBlip>
                <a:blip r:embed="rId5"/>
              </a:buBlip>
              <a:defRPr/>
            </a:pPr>
            <a:r>
              <a:rPr lang="he-IL" sz="2000" dirty="0">
                <a:solidFill>
                  <a:schemeClr val="tx1"/>
                </a:solidFill>
              </a:rPr>
              <a:t> סיבים תזונתיים</a:t>
            </a:r>
          </a:p>
        </p:txBody>
      </p:sp>
      <p:sp>
        <p:nvSpPr>
          <p:cNvPr id="35844" name="Rectangle 18"/>
          <p:cNvSpPr>
            <a:spLocks noChangeArrowheads="1"/>
          </p:cNvSpPr>
          <p:nvPr/>
        </p:nvSpPr>
        <p:spPr bwMode="auto">
          <a:xfrm>
            <a:off x="7300913" y="2108200"/>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u="sng">
                <a:solidFill>
                  <a:srgbClr val="1D4C72"/>
                </a:solidFill>
                <a:latin typeface="Calibri" pitchFamily="34" charset="0"/>
              </a:rPr>
              <a:t>נושאי השיעור</a:t>
            </a:r>
          </a:p>
        </p:txBody>
      </p:sp>
      <p:sp>
        <p:nvSpPr>
          <p:cNvPr id="6" name="TextBox 5"/>
          <p:cNvSpPr txBox="1"/>
          <p:nvPr/>
        </p:nvSpPr>
        <p:spPr>
          <a:xfrm>
            <a:off x="684213" y="354013"/>
            <a:ext cx="81438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chemeClr val="tx2"/>
                </a:solidFill>
                <a:latin typeface="Arial"/>
                <a:cs typeface="Arial"/>
              </a:rPr>
              <a:t>הזנה</a:t>
            </a:r>
          </a:p>
        </p:txBody>
      </p:sp>
      <p:sp>
        <p:nvSpPr>
          <p:cNvPr id="7" name="TextBox 6"/>
          <p:cNvSpPr txBox="1"/>
          <p:nvPr/>
        </p:nvSpPr>
        <p:spPr>
          <a:xfrm>
            <a:off x="846138" y="1185863"/>
            <a:ext cx="81438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chemeClr val="accent3"/>
                </a:solidFill>
                <a:latin typeface="Arial"/>
                <a:cs typeface="Arial"/>
              </a:rPr>
              <a:t>רכיבי המזון וחשיבותם לגוף – חלק א'</a:t>
            </a:r>
          </a:p>
        </p:txBody>
      </p:sp>
      <p:grpSp>
        <p:nvGrpSpPr>
          <p:cNvPr id="35847" name="קבוצה 7"/>
          <p:cNvGrpSpPr>
            <a:grpSpLocks/>
          </p:cNvGrpSpPr>
          <p:nvPr/>
        </p:nvGrpSpPr>
        <p:grpSpPr bwMode="auto">
          <a:xfrm>
            <a:off x="395288" y="4811713"/>
            <a:ext cx="8283575" cy="1827212"/>
            <a:chOff x="-3342103" y="2785703"/>
            <a:chExt cx="8282880" cy="1827603"/>
          </a:xfrm>
        </p:grpSpPr>
        <p:pic>
          <p:nvPicPr>
            <p:cNvPr id="35849" name="תמונה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949307">
              <a:off x="-820575" y="3050434"/>
              <a:ext cx="13287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תמונה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838762">
              <a:off x="3194527" y="2785703"/>
              <a:ext cx="17462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26" y="2970244"/>
              <a:ext cx="2571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תמונה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2103" y="2970244"/>
              <a:ext cx="12319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7188" y="4840288"/>
            <a:ext cx="1419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50" y="1700213"/>
            <a:ext cx="5143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2875" y="465138"/>
            <a:ext cx="8402638" cy="27368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חד</a:t>
            </a:r>
            <a:r>
              <a:rPr lang="he-IL" dirty="0"/>
              <a:t>־</a:t>
            </a:r>
            <a:r>
              <a:rPr lang="he-IL" kern="0" dirty="0">
                <a:solidFill>
                  <a:prstClr val="black"/>
                </a:solidFill>
              </a:rPr>
              <a:t>סוכרים הם יחידות המבנה של שאר הפחמימות, המורכבות יותר. </a:t>
            </a:r>
          </a:p>
          <a:p>
            <a:pPr fontAlgn="auto">
              <a:spcBef>
                <a:spcPts val="0"/>
              </a:spcBef>
              <a:spcAft>
                <a:spcPts val="0"/>
              </a:spcAft>
              <a:defRPr/>
            </a:pPr>
            <a:r>
              <a:rPr lang="he-IL" kern="0" dirty="0">
                <a:solidFill>
                  <a:prstClr val="black"/>
                </a:solidFill>
              </a:rPr>
              <a:t>המשותף לכל הפחמימות: הן בנויות מיחידות של חד</a:t>
            </a:r>
            <a:r>
              <a:rPr lang="he-IL" dirty="0"/>
              <a:t>־</a:t>
            </a:r>
            <a:r>
              <a:rPr lang="he-IL" kern="0" dirty="0">
                <a:solidFill>
                  <a:prstClr val="black"/>
                </a:solidFill>
              </a:rPr>
              <a:t>סוכר, המחוברות בשרשרת </a:t>
            </a:r>
          </a:p>
          <a:p>
            <a:pPr fontAlgn="auto">
              <a:spcBef>
                <a:spcPts val="0"/>
              </a:spcBef>
              <a:spcAft>
                <a:spcPts val="0"/>
              </a:spcAft>
              <a:defRPr/>
            </a:pPr>
            <a:r>
              <a:rPr lang="he-IL" kern="0" dirty="0">
                <a:solidFill>
                  <a:prstClr val="black"/>
                </a:solidFill>
              </a:rPr>
              <a:t>(שלפעמים היא מסועפת). כלומר, חד</a:t>
            </a:r>
            <a:r>
              <a:rPr lang="he-IL" dirty="0"/>
              <a:t>־</a:t>
            </a:r>
            <a:r>
              <a:rPr lang="he-IL" kern="0" dirty="0">
                <a:solidFill>
                  <a:prstClr val="black"/>
                </a:solidFill>
              </a:rPr>
              <a:t>סוכר הוא יחידת המבנה של כל הפחמימות.</a:t>
            </a:r>
          </a:p>
          <a:p>
            <a:pPr fontAlgn="auto">
              <a:spcBef>
                <a:spcPts val="0"/>
              </a:spcBef>
              <a:spcAft>
                <a:spcPts val="0"/>
              </a:spcAft>
              <a:defRPr/>
            </a:pPr>
            <a:endParaRPr lang="he-IL" sz="800" kern="0" dirty="0">
              <a:solidFill>
                <a:prstClr val="black"/>
              </a:solidFill>
            </a:endParaRPr>
          </a:p>
          <a:p>
            <a:pPr fontAlgn="auto">
              <a:spcBef>
                <a:spcPts val="0"/>
              </a:spcBef>
              <a:spcAft>
                <a:spcPts val="0"/>
              </a:spcAft>
              <a:defRPr/>
            </a:pPr>
            <a:r>
              <a:rPr lang="he-IL" u="sng" kern="0" dirty="0">
                <a:solidFill>
                  <a:prstClr val="black"/>
                </a:solidFill>
              </a:rPr>
              <a:t>קיימות שלוש קבוצות של פחמימות</a:t>
            </a:r>
            <a:r>
              <a:rPr lang="he-IL" kern="0" dirty="0">
                <a:solidFill>
                  <a:prstClr val="black"/>
                </a:solidFill>
              </a:rPr>
              <a:t>:</a:t>
            </a:r>
          </a:p>
          <a:p>
            <a:pPr fontAlgn="auto">
              <a:spcBef>
                <a:spcPts val="0"/>
              </a:spcBef>
              <a:spcAft>
                <a:spcPts val="0"/>
              </a:spcAft>
              <a:defRPr/>
            </a:pPr>
            <a:r>
              <a:rPr lang="he-IL" u="sng" kern="0" dirty="0">
                <a:solidFill>
                  <a:srgbClr val="FF6600"/>
                </a:solidFill>
              </a:rPr>
              <a:t>חד</a:t>
            </a:r>
            <a:r>
              <a:rPr lang="he-IL" dirty="0">
                <a:solidFill>
                  <a:srgbClr val="FF6600"/>
                </a:solidFill>
              </a:rPr>
              <a:t>־</a:t>
            </a:r>
            <a:r>
              <a:rPr lang="he-IL" u="sng" kern="0" dirty="0">
                <a:solidFill>
                  <a:srgbClr val="FF6600"/>
                </a:solidFill>
              </a:rPr>
              <a:t>סוכרים</a:t>
            </a:r>
            <a:r>
              <a:rPr lang="he-IL" kern="0" dirty="0">
                <a:solidFill>
                  <a:prstClr val="black"/>
                </a:solidFill>
              </a:rPr>
              <a:t>                          חד</a:t>
            </a:r>
            <a:r>
              <a:rPr lang="he-IL" dirty="0"/>
              <a:t>־</a:t>
            </a:r>
            <a:r>
              <a:rPr lang="he-IL" kern="0" dirty="0">
                <a:solidFill>
                  <a:prstClr val="black"/>
                </a:solidFill>
              </a:rPr>
              <a:t>סוכר הנפוץ ביותר הוא ה</a:t>
            </a:r>
            <a:r>
              <a:rPr lang="he-IL" u="sng" kern="0" dirty="0">
                <a:solidFill>
                  <a:prstClr val="black"/>
                </a:solidFill>
              </a:rPr>
              <a:t>גלוקוז</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rgbClr val="FF6600"/>
                </a:solidFill>
              </a:rPr>
              <a:t>דו</a:t>
            </a:r>
            <a:r>
              <a:rPr lang="he-IL" dirty="0">
                <a:solidFill>
                  <a:srgbClr val="FF6600"/>
                </a:solidFill>
              </a:rPr>
              <a:t>־</a:t>
            </a:r>
            <a:r>
              <a:rPr lang="he-IL" u="sng" kern="0" dirty="0">
                <a:solidFill>
                  <a:srgbClr val="FF6600"/>
                </a:solidFill>
              </a:rPr>
              <a:t>סוכרים</a:t>
            </a:r>
            <a:r>
              <a:rPr lang="he-IL" kern="0" dirty="0">
                <a:solidFill>
                  <a:prstClr val="black"/>
                </a:solidFill>
              </a:rPr>
              <a:t>                          הסוכר שאנו משתמשים בו להמתקת המזון הוא דו</a:t>
            </a:r>
            <a:r>
              <a:rPr lang="he-IL" dirty="0"/>
              <a:t>־</a:t>
            </a:r>
            <a:r>
              <a:rPr lang="he-IL" kern="0" dirty="0">
                <a:solidFill>
                  <a:prstClr val="black"/>
                </a:solidFill>
              </a:rPr>
              <a:t>סוכר </a:t>
            </a:r>
          </a:p>
          <a:p>
            <a:pPr fontAlgn="auto">
              <a:spcBef>
                <a:spcPts val="0"/>
              </a:spcBef>
              <a:spcAft>
                <a:spcPts val="0"/>
              </a:spcAft>
              <a:defRPr/>
            </a:pPr>
            <a:r>
              <a:rPr lang="he-IL" kern="0" dirty="0">
                <a:solidFill>
                  <a:prstClr val="black"/>
                </a:solidFill>
              </a:rPr>
              <a:t>                                        הנקרא </a:t>
            </a:r>
            <a:r>
              <a:rPr lang="he-IL" u="sng" kern="0" dirty="0">
                <a:solidFill>
                  <a:prstClr val="black"/>
                </a:solidFill>
              </a:rPr>
              <a:t>סוכרוז</a:t>
            </a:r>
            <a:r>
              <a:rPr lang="he-IL" kern="0" dirty="0">
                <a:solidFill>
                  <a:prstClr val="black"/>
                </a:solidFill>
              </a:rPr>
              <a:t>. הסוכרוז מורכב משני חד</a:t>
            </a:r>
            <a:r>
              <a:rPr lang="he-IL" dirty="0"/>
              <a:t>־</a:t>
            </a:r>
            <a:r>
              <a:rPr lang="he-IL" kern="0" dirty="0">
                <a:solidFill>
                  <a:prstClr val="black"/>
                </a:solidFill>
              </a:rPr>
              <a:t>סוכרים: </a:t>
            </a:r>
          </a:p>
          <a:p>
            <a:pPr fontAlgn="auto">
              <a:spcBef>
                <a:spcPts val="0"/>
              </a:spcBef>
              <a:spcAft>
                <a:spcPts val="0"/>
              </a:spcAft>
              <a:defRPr/>
            </a:pPr>
            <a:r>
              <a:rPr lang="he-IL" kern="0" dirty="0">
                <a:solidFill>
                  <a:prstClr val="black"/>
                </a:solidFill>
              </a:rPr>
              <a:t>                                        גלקטוז ופרוקטוז.</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rgbClr val="FF6600"/>
                </a:solidFill>
              </a:rPr>
              <a:t>רב</a:t>
            </a:r>
            <a:r>
              <a:rPr lang="he-IL" dirty="0">
                <a:solidFill>
                  <a:srgbClr val="FF6600"/>
                </a:solidFill>
              </a:rPr>
              <a:t>־</a:t>
            </a:r>
            <a:r>
              <a:rPr lang="he-IL" u="sng" kern="0" dirty="0">
                <a:solidFill>
                  <a:srgbClr val="FF6600"/>
                </a:solidFill>
              </a:rPr>
              <a:t>סוכרים</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רב</a:t>
            </a:r>
            <a:r>
              <a:rPr lang="he-IL" dirty="0"/>
              <a:t>־</a:t>
            </a:r>
            <a:r>
              <a:rPr lang="he-IL" kern="0" dirty="0">
                <a:solidFill>
                  <a:prstClr val="black"/>
                </a:solidFill>
              </a:rPr>
              <a:t>סוכרים הנפוצים ביותר הם: </a:t>
            </a:r>
          </a:p>
          <a:p>
            <a:pPr fontAlgn="auto">
              <a:spcBef>
                <a:spcPts val="0"/>
              </a:spcBef>
              <a:spcAft>
                <a:spcPts val="0"/>
              </a:spcAft>
              <a:defRPr/>
            </a:pPr>
            <a:r>
              <a:rPr lang="he-IL" u="sng" kern="0" dirty="0">
                <a:solidFill>
                  <a:prstClr val="black"/>
                </a:solidFill>
              </a:rPr>
              <a:t>תאית</a:t>
            </a:r>
            <a:r>
              <a:rPr lang="he-IL" kern="0" dirty="0">
                <a:solidFill>
                  <a:prstClr val="black"/>
                </a:solidFill>
              </a:rPr>
              <a:t> - מרכיבה את דופן תאי הצמחים.</a:t>
            </a:r>
          </a:p>
          <a:p>
            <a:pPr fontAlgn="auto">
              <a:spcBef>
                <a:spcPts val="0"/>
              </a:spcBef>
              <a:spcAft>
                <a:spcPts val="0"/>
              </a:spcAft>
              <a:defRPr/>
            </a:pPr>
            <a:r>
              <a:rPr lang="he-IL" u="sng" kern="0" dirty="0">
                <a:solidFill>
                  <a:prstClr val="black"/>
                </a:solidFill>
              </a:rPr>
              <a:t>עמילן</a:t>
            </a:r>
            <a:r>
              <a:rPr lang="he-IL" kern="0" dirty="0">
                <a:solidFill>
                  <a:prstClr val="black"/>
                </a:solidFill>
              </a:rPr>
              <a:t> - חומר תשמורת </a:t>
            </a:r>
            <a:r>
              <a:rPr lang="he-IL" kern="0" dirty="0" smtClean="0">
                <a:solidFill>
                  <a:prstClr val="black"/>
                </a:solidFill>
              </a:rPr>
              <a:t>בצמחים.</a:t>
            </a:r>
            <a:endParaRPr lang="he-IL" kern="0" dirty="0">
              <a:solidFill>
                <a:prstClr val="black"/>
              </a:solidFill>
            </a:endParaRPr>
          </a:p>
          <a:p>
            <a:pPr fontAlgn="auto">
              <a:spcBef>
                <a:spcPts val="0"/>
              </a:spcBef>
              <a:spcAft>
                <a:spcPts val="0"/>
              </a:spcAft>
              <a:defRPr/>
            </a:pPr>
            <a:r>
              <a:rPr lang="he-IL" u="sng" kern="0" dirty="0">
                <a:solidFill>
                  <a:prstClr val="black"/>
                </a:solidFill>
              </a:rPr>
              <a:t>גליקוגן</a:t>
            </a:r>
            <a:r>
              <a:rPr lang="he-IL" kern="0" dirty="0">
                <a:solidFill>
                  <a:prstClr val="black"/>
                </a:solidFill>
              </a:rPr>
              <a:t> - חומר תשמורת בבעלי חיים. שלושתם מורכבים ממספר עצום של מולקולות גלוקוז. ההבדל </a:t>
            </a:r>
            <a:r>
              <a:rPr lang="he-IL" kern="0" dirty="0" smtClean="0">
                <a:solidFill>
                  <a:prstClr val="black"/>
                </a:solidFill>
              </a:rPr>
              <a:t>העיקרי ביניהם </a:t>
            </a:r>
            <a:r>
              <a:rPr lang="he-IL" kern="0" dirty="0">
                <a:solidFill>
                  <a:prstClr val="black"/>
                </a:solidFill>
              </a:rPr>
              <a:t>הוא בסידור היחידות בשרשרות המולקולות.</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מולקולות של חד</a:t>
            </a:r>
            <a:r>
              <a:rPr lang="he-IL" dirty="0"/>
              <a:t>־</a:t>
            </a:r>
            <a:r>
              <a:rPr lang="he-IL" kern="0" dirty="0">
                <a:solidFill>
                  <a:prstClr val="black"/>
                </a:solidFill>
              </a:rPr>
              <a:t>סוכר ודו</a:t>
            </a:r>
            <a:r>
              <a:rPr lang="he-IL" dirty="0"/>
              <a:t>־</a:t>
            </a:r>
            <a:r>
              <a:rPr lang="he-IL" kern="0" dirty="0">
                <a:solidFill>
                  <a:prstClr val="black"/>
                </a:solidFill>
              </a:rPr>
              <a:t>סוכר הן בעלות טעם מתוק ומסיסות במים.</a:t>
            </a:r>
          </a:p>
          <a:p>
            <a:pPr fontAlgn="auto">
              <a:spcBef>
                <a:spcPts val="0"/>
              </a:spcBef>
              <a:spcAft>
                <a:spcPts val="0"/>
              </a:spcAft>
              <a:defRPr/>
            </a:pPr>
            <a:r>
              <a:rPr lang="he-IL" kern="0" dirty="0">
                <a:solidFill>
                  <a:prstClr val="black"/>
                </a:solidFill>
              </a:rPr>
              <a:t>מולקולות של רב</a:t>
            </a:r>
            <a:r>
              <a:rPr lang="he-IL" dirty="0"/>
              <a:t>־</a:t>
            </a:r>
            <a:r>
              <a:rPr lang="he-IL" kern="0" dirty="0">
                <a:solidFill>
                  <a:prstClr val="black"/>
                </a:solidFill>
              </a:rPr>
              <a:t>סוכר אינן מתוקות ואינן מסיסות במים.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פחמימות = סוכרים</a:t>
            </a:r>
            <a:endParaRPr lang="he-IL" sz="1800" dirty="0" smtClean="0"/>
          </a:p>
        </p:txBody>
      </p:sp>
      <p:pic>
        <p:nvPicPr>
          <p:cNvPr id="440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2286000"/>
            <a:ext cx="1219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113" y="3325813"/>
            <a:ext cx="4095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47813" y="3857625"/>
            <a:ext cx="1428750" cy="5000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000" kern="0" dirty="0">
                <a:solidFill>
                  <a:prstClr val="black"/>
                </a:solidFill>
              </a:rPr>
              <a:t>© מתוך הספר "עולם התזונה", הוצאת מט"ח.</a:t>
            </a:r>
          </a:p>
        </p:txBody>
      </p:sp>
      <p:sp>
        <p:nvSpPr>
          <p:cNvPr id="11"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770361-80B5-45B4-A8FE-37965AC8C07E}" type="slidenum">
              <a:rPr lang="he-IL" sz="1200" smtClean="0">
                <a:solidFill>
                  <a:schemeClr val="bg1">
                    <a:lumMod val="50000"/>
                  </a:schemeClr>
                </a:solidFill>
              </a:rPr>
              <a:pPr fontAlgn="base">
                <a:spcBef>
                  <a:spcPct val="0"/>
                </a:spcBef>
                <a:spcAft>
                  <a:spcPct val="0"/>
                </a:spcAft>
                <a:defRPr/>
              </a:pPr>
              <a:t>10</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505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 מיון הפחמימות השונות על פי מתיקות ומסיסות במים</a:t>
            </a:r>
            <a:endParaRPr lang="he-IL" sz="1800" dirty="0" smtClean="0"/>
          </a:p>
        </p:txBody>
      </p:sp>
      <p:sp>
        <p:nvSpPr>
          <p:cNvPr id="6" name="TextBox 5"/>
          <p:cNvSpPr txBox="1"/>
          <p:nvPr/>
        </p:nvSpPr>
        <p:spPr>
          <a:xfrm>
            <a:off x="323850" y="620713"/>
            <a:ext cx="8105775"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א. מתחו קווים מתאימים בין שם החומר לבין קבוצת החומרים שהוא משתייך אליה.</a:t>
            </a:r>
          </a:p>
          <a:p>
            <a:pPr>
              <a:defRPr/>
            </a:pPr>
            <a:r>
              <a:rPr lang="he-IL" dirty="0">
                <a:solidFill>
                  <a:srgbClr val="1F497D"/>
                </a:solidFill>
                <a:latin typeface="Arial"/>
                <a:cs typeface="Arial"/>
              </a:rPr>
              <a:t>ב. מתחו קווים מתאימים בין קבוצות החומרים לבין טעמם ומסיסותם במים.</a:t>
            </a:r>
          </a:p>
          <a:p>
            <a:pPr>
              <a:defRPr/>
            </a:pPr>
            <a:endParaRPr lang="he-IL" dirty="0">
              <a:solidFill>
                <a:srgbClr val="1F497D"/>
              </a:solidFill>
              <a:latin typeface="Arial"/>
              <a:cs typeface="Arial"/>
            </a:endParaRPr>
          </a:p>
        </p:txBody>
      </p:sp>
      <p:grpSp>
        <p:nvGrpSpPr>
          <p:cNvPr id="45061" name="קבוצה 1"/>
          <p:cNvGrpSpPr>
            <a:grpSpLocks/>
          </p:cNvGrpSpPr>
          <p:nvPr/>
        </p:nvGrpSpPr>
        <p:grpSpPr bwMode="auto">
          <a:xfrm>
            <a:off x="1619250" y="2632075"/>
            <a:ext cx="6265863" cy="2682875"/>
            <a:chOff x="3600069" y="3108984"/>
            <a:chExt cx="5238819" cy="2682387"/>
          </a:xfrm>
        </p:grpSpPr>
        <p:sp>
          <p:nvSpPr>
            <p:cNvPr id="7" name="TextBox 6"/>
            <p:cNvSpPr txBox="1"/>
            <p:nvPr/>
          </p:nvSpPr>
          <p:spPr>
            <a:xfrm>
              <a:off x="5948048" y="3113746"/>
              <a:ext cx="983522" cy="175386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קבוצה</a:t>
              </a:r>
            </a:p>
            <a:p>
              <a:pPr>
                <a:defRPr/>
              </a:pPr>
              <a:r>
                <a:rPr lang="he-IL" dirty="0">
                  <a:solidFill>
                    <a:srgbClr val="1F497D"/>
                  </a:solidFill>
                  <a:latin typeface="Arial"/>
                  <a:cs typeface="Arial"/>
                </a:rPr>
                <a:t>חד</a:t>
              </a:r>
              <a:r>
                <a:rPr lang="he-IL" dirty="0">
                  <a:solidFill>
                    <a:srgbClr val="1D4C72"/>
                  </a:solidFill>
                </a:rPr>
                <a:t>־</a:t>
              </a:r>
              <a:r>
                <a:rPr lang="he-IL" dirty="0">
                  <a:solidFill>
                    <a:srgbClr val="1F497D"/>
                  </a:solidFill>
                  <a:latin typeface="Arial"/>
                  <a:cs typeface="Arial"/>
                </a:rPr>
                <a:t>סוכר</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דו</a:t>
              </a:r>
              <a:r>
                <a:rPr lang="he-IL" dirty="0"/>
                <a:t>־</a:t>
              </a:r>
              <a:r>
                <a:rPr lang="he-IL" dirty="0">
                  <a:solidFill>
                    <a:srgbClr val="1F497D"/>
                  </a:solidFill>
                  <a:latin typeface="Arial"/>
                  <a:cs typeface="Arial"/>
                </a:rPr>
                <a:t>סוכר</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רב</a:t>
              </a:r>
              <a:r>
                <a:rPr lang="he-IL" dirty="0">
                  <a:solidFill>
                    <a:srgbClr val="1D4C72"/>
                  </a:solidFill>
                </a:rPr>
                <a:t>־</a:t>
              </a:r>
              <a:r>
                <a:rPr lang="he-IL" dirty="0">
                  <a:solidFill>
                    <a:srgbClr val="1F497D"/>
                  </a:solidFill>
                  <a:latin typeface="Arial"/>
                  <a:cs typeface="Arial"/>
                </a:rPr>
                <a:t>סוכר</a:t>
              </a:r>
            </a:p>
          </p:txBody>
        </p:sp>
        <p:sp>
          <p:nvSpPr>
            <p:cNvPr id="8" name="TextBox 7"/>
            <p:cNvSpPr txBox="1"/>
            <p:nvPr/>
          </p:nvSpPr>
          <p:spPr>
            <a:xfrm>
              <a:off x="4081876" y="3113746"/>
              <a:ext cx="982196" cy="11999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טעם</a:t>
              </a:r>
            </a:p>
            <a:p>
              <a:pPr>
                <a:defRPr/>
              </a:pPr>
              <a:r>
                <a:rPr lang="he-IL" dirty="0">
                  <a:solidFill>
                    <a:srgbClr val="1F497D"/>
                  </a:solidFill>
                  <a:latin typeface="Arial"/>
                  <a:cs typeface="Arial"/>
                </a:rPr>
                <a:t>מתוק</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לא מתוק</a:t>
              </a:r>
            </a:p>
          </p:txBody>
        </p:sp>
        <p:sp>
          <p:nvSpPr>
            <p:cNvPr id="9" name="TextBox 8"/>
            <p:cNvSpPr txBox="1"/>
            <p:nvPr/>
          </p:nvSpPr>
          <p:spPr>
            <a:xfrm>
              <a:off x="3600069" y="4313678"/>
              <a:ext cx="1466657" cy="147769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מסיסות במים</a:t>
              </a:r>
            </a:p>
            <a:p>
              <a:pPr>
                <a:defRPr/>
              </a:pPr>
              <a:r>
                <a:rPr lang="he-IL" dirty="0">
                  <a:solidFill>
                    <a:srgbClr val="1F497D"/>
                  </a:solidFill>
                  <a:latin typeface="Arial"/>
                  <a:cs typeface="Arial"/>
                </a:rPr>
                <a:t>מסיס</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לא מסיס</a:t>
              </a:r>
            </a:p>
            <a:p>
              <a:pPr>
                <a:defRPr/>
              </a:pPr>
              <a:endParaRPr lang="he-IL" dirty="0">
                <a:solidFill>
                  <a:srgbClr val="1F497D"/>
                </a:solidFill>
                <a:latin typeface="Arial"/>
                <a:cs typeface="Arial"/>
              </a:endParaRPr>
            </a:p>
          </p:txBody>
        </p:sp>
        <p:sp>
          <p:nvSpPr>
            <p:cNvPr id="10" name="TextBox 9"/>
            <p:cNvSpPr txBox="1"/>
            <p:nvPr/>
          </p:nvSpPr>
          <p:spPr>
            <a:xfrm>
              <a:off x="7163846" y="3108984"/>
              <a:ext cx="1675042" cy="230780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החומרים</a:t>
              </a:r>
            </a:p>
            <a:p>
              <a:pPr>
                <a:defRPr/>
              </a:pPr>
              <a:r>
                <a:rPr lang="he-IL" dirty="0">
                  <a:solidFill>
                    <a:srgbClr val="1F497D"/>
                  </a:solidFill>
                  <a:latin typeface="Arial"/>
                  <a:cs typeface="Arial"/>
                </a:rPr>
                <a:t>גליקוגן</a:t>
              </a:r>
            </a:p>
            <a:p>
              <a:pPr>
                <a:lnSpc>
                  <a:spcPct val="150000"/>
                </a:lnSpc>
                <a:defRPr/>
              </a:pPr>
              <a:r>
                <a:rPr lang="he-IL" dirty="0">
                  <a:solidFill>
                    <a:srgbClr val="1F497D"/>
                  </a:solidFill>
                  <a:latin typeface="Arial"/>
                  <a:cs typeface="Arial"/>
                </a:rPr>
                <a:t>סוכרוז</a:t>
              </a:r>
            </a:p>
            <a:p>
              <a:pPr>
                <a:lnSpc>
                  <a:spcPct val="150000"/>
                </a:lnSpc>
                <a:defRPr/>
              </a:pPr>
              <a:r>
                <a:rPr lang="he-IL" dirty="0">
                  <a:solidFill>
                    <a:srgbClr val="1F497D"/>
                  </a:solidFill>
                  <a:latin typeface="Arial"/>
                  <a:cs typeface="Arial"/>
                </a:rPr>
                <a:t>פרוקטוז</a:t>
              </a:r>
            </a:p>
            <a:p>
              <a:pPr>
                <a:lnSpc>
                  <a:spcPct val="150000"/>
                </a:lnSpc>
                <a:defRPr/>
              </a:pPr>
              <a:r>
                <a:rPr lang="he-IL" dirty="0">
                  <a:solidFill>
                    <a:srgbClr val="1F497D"/>
                  </a:solidFill>
                  <a:latin typeface="Arial"/>
                  <a:cs typeface="Arial"/>
                </a:rPr>
                <a:t>עמילן</a:t>
              </a:r>
            </a:p>
            <a:p>
              <a:pPr>
                <a:lnSpc>
                  <a:spcPct val="150000"/>
                </a:lnSpc>
                <a:defRPr/>
              </a:pPr>
              <a:endParaRPr lang="he-IL" dirty="0">
                <a:solidFill>
                  <a:srgbClr val="1F497D"/>
                </a:solidFill>
                <a:latin typeface="Arial"/>
                <a:cs typeface="Arial"/>
              </a:endParaRPr>
            </a:p>
          </p:txBody>
        </p:sp>
      </p:grpSp>
      <p:sp>
        <p:nvSpPr>
          <p:cNvPr id="11"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03FE89-AFB7-411A-8865-7F6600CE9391}" type="slidenum">
              <a:rPr lang="he-IL" sz="1200" smtClean="0">
                <a:solidFill>
                  <a:schemeClr val="bg1">
                    <a:lumMod val="50000"/>
                  </a:schemeClr>
                </a:solidFill>
              </a:rPr>
              <a:pPr fontAlgn="base">
                <a:spcBef>
                  <a:spcPct val="0"/>
                </a:spcBef>
                <a:spcAft>
                  <a:spcPct val="0"/>
                </a:spcAft>
                <a:defRPr/>
              </a:pPr>
              <a:t>11</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608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642938" y="620713"/>
            <a:ext cx="7804150"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א. מתחו קווים מתאימים בין שם החומר לבין קבוצת החומרים שהוא משתייך אליה.</a:t>
            </a:r>
          </a:p>
          <a:p>
            <a:pPr>
              <a:defRPr/>
            </a:pPr>
            <a:r>
              <a:rPr lang="he-IL" dirty="0">
                <a:solidFill>
                  <a:srgbClr val="1F497D"/>
                </a:solidFill>
                <a:latin typeface="Arial"/>
                <a:cs typeface="Arial"/>
              </a:rPr>
              <a:t>ב. מתחו קווים מתאימים בין קבוצות החומרים לבין טעמם ומסיסותם במים.</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    </a:t>
            </a:r>
          </a:p>
          <a:p>
            <a:pPr>
              <a:defRPr/>
            </a:pPr>
            <a:endParaRPr lang="he-IL" dirty="0">
              <a:solidFill>
                <a:srgbClr val="1F497D"/>
              </a:solidFill>
              <a:latin typeface="Arial"/>
              <a:cs typeface="Arial"/>
            </a:endParaRPr>
          </a:p>
        </p:txBody>
      </p:sp>
      <p:grpSp>
        <p:nvGrpSpPr>
          <p:cNvPr id="46085" name="קבוצה 7170"/>
          <p:cNvGrpSpPr>
            <a:grpSpLocks/>
          </p:cNvGrpSpPr>
          <p:nvPr/>
        </p:nvGrpSpPr>
        <p:grpSpPr bwMode="auto">
          <a:xfrm>
            <a:off x="2813050" y="2527300"/>
            <a:ext cx="4624388" cy="2954338"/>
            <a:chOff x="2812676" y="2527736"/>
            <a:chExt cx="4624223" cy="2954655"/>
          </a:xfrm>
        </p:grpSpPr>
        <p:grpSp>
          <p:nvGrpSpPr>
            <p:cNvPr id="46090" name="קבוצה 1"/>
            <p:cNvGrpSpPr>
              <a:grpSpLocks/>
            </p:cNvGrpSpPr>
            <p:nvPr/>
          </p:nvGrpSpPr>
          <p:grpSpPr bwMode="auto">
            <a:xfrm>
              <a:off x="2812676" y="2527736"/>
              <a:ext cx="4624223" cy="2954655"/>
              <a:chOff x="4142026" y="2794431"/>
              <a:chExt cx="4624223" cy="2954655"/>
            </a:xfrm>
          </p:grpSpPr>
          <p:sp>
            <p:nvSpPr>
              <p:cNvPr id="7" name="TextBox 6"/>
              <p:cNvSpPr txBox="1"/>
              <p:nvPr/>
            </p:nvSpPr>
            <p:spPr>
              <a:xfrm>
                <a:off x="5796142" y="3127842"/>
                <a:ext cx="982628" cy="17845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קבוצה</a:t>
                </a:r>
              </a:p>
              <a:p>
                <a:pPr>
                  <a:defRPr/>
                </a:pPr>
                <a:r>
                  <a:rPr lang="he-IL" dirty="0">
                    <a:solidFill>
                      <a:srgbClr val="1F497D"/>
                    </a:solidFill>
                    <a:latin typeface="Arial"/>
                    <a:cs typeface="Arial"/>
                  </a:rPr>
                  <a:t>חד</a:t>
                </a:r>
                <a:r>
                  <a:rPr lang="he-IL" dirty="0">
                    <a:solidFill>
                      <a:srgbClr val="1D4C72"/>
                    </a:solidFill>
                  </a:rPr>
                  <a:t>־</a:t>
                </a:r>
                <a:r>
                  <a:rPr lang="he-IL" dirty="0">
                    <a:solidFill>
                      <a:srgbClr val="1F497D"/>
                    </a:solidFill>
                    <a:latin typeface="Arial"/>
                    <a:cs typeface="Arial"/>
                  </a:rPr>
                  <a:t>סוכר</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דו</a:t>
                </a:r>
                <a:r>
                  <a:rPr lang="he-IL" dirty="0">
                    <a:solidFill>
                      <a:srgbClr val="1D4C72"/>
                    </a:solidFill>
                  </a:rPr>
                  <a:t>־</a:t>
                </a:r>
                <a:r>
                  <a:rPr lang="he-IL" dirty="0">
                    <a:solidFill>
                      <a:srgbClr val="1F497D"/>
                    </a:solidFill>
                    <a:latin typeface="Arial"/>
                    <a:cs typeface="Arial"/>
                  </a:rPr>
                  <a:t>סוכר</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רב</a:t>
                </a:r>
                <a:r>
                  <a:rPr lang="he-IL" dirty="0">
                    <a:solidFill>
                      <a:srgbClr val="1D4C72"/>
                    </a:solidFill>
                  </a:rPr>
                  <a:t>־</a:t>
                </a:r>
                <a:r>
                  <a:rPr lang="he-IL" dirty="0">
                    <a:solidFill>
                      <a:srgbClr val="1F497D"/>
                    </a:solidFill>
                    <a:latin typeface="Arial"/>
                    <a:cs typeface="Arial"/>
                  </a:rPr>
                  <a:t>סוכר</a:t>
                </a:r>
              </a:p>
            </p:txBody>
          </p:sp>
          <p:sp>
            <p:nvSpPr>
              <p:cNvPr id="8" name="TextBox 7"/>
              <p:cNvSpPr txBox="1"/>
              <p:nvPr/>
            </p:nvSpPr>
            <p:spPr>
              <a:xfrm>
                <a:off x="4142026" y="2794431"/>
                <a:ext cx="982628" cy="120027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טעם</a:t>
                </a:r>
              </a:p>
              <a:p>
                <a:pPr>
                  <a:defRPr/>
                </a:pPr>
                <a:r>
                  <a:rPr lang="he-IL" dirty="0">
                    <a:solidFill>
                      <a:srgbClr val="1F497D"/>
                    </a:solidFill>
                    <a:latin typeface="Arial"/>
                    <a:cs typeface="Arial"/>
                  </a:rPr>
                  <a:t>מתוק</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לא מתוק</a:t>
                </a:r>
              </a:p>
            </p:txBody>
          </p:sp>
          <p:sp>
            <p:nvSpPr>
              <p:cNvPr id="9" name="TextBox 8"/>
              <p:cNvSpPr txBox="1"/>
              <p:nvPr/>
            </p:nvSpPr>
            <p:spPr>
              <a:xfrm>
                <a:off x="4180125" y="3994710"/>
                <a:ext cx="984215" cy="175437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מסיסות במים</a:t>
                </a:r>
              </a:p>
              <a:p>
                <a:pPr>
                  <a:defRPr/>
                </a:pPr>
                <a:r>
                  <a:rPr lang="he-IL" dirty="0">
                    <a:solidFill>
                      <a:srgbClr val="1F497D"/>
                    </a:solidFill>
                    <a:latin typeface="Arial"/>
                    <a:cs typeface="Arial"/>
                  </a:rPr>
                  <a:t>מסיס</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לא מסיס</a:t>
                </a:r>
              </a:p>
              <a:p>
                <a:pPr>
                  <a:defRPr/>
                </a:pPr>
                <a:endParaRPr lang="he-IL" dirty="0">
                  <a:solidFill>
                    <a:srgbClr val="1F497D"/>
                  </a:solidFill>
                  <a:latin typeface="Arial"/>
                  <a:cs typeface="Arial"/>
                </a:endParaRPr>
              </a:p>
            </p:txBody>
          </p:sp>
          <p:sp>
            <p:nvSpPr>
              <p:cNvPr id="10" name="TextBox 9"/>
              <p:cNvSpPr txBox="1"/>
              <p:nvPr/>
            </p:nvSpPr>
            <p:spPr>
              <a:xfrm>
                <a:off x="7091496" y="3118316"/>
                <a:ext cx="1674753" cy="20306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FF6600"/>
                    </a:solidFill>
                    <a:latin typeface="Arial"/>
                    <a:cs typeface="Arial"/>
                  </a:rPr>
                  <a:t>החומרים</a:t>
                </a:r>
              </a:p>
              <a:p>
                <a:pPr>
                  <a:defRPr/>
                </a:pPr>
                <a:r>
                  <a:rPr lang="he-IL" dirty="0">
                    <a:solidFill>
                      <a:srgbClr val="1F497D"/>
                    </a:solidFill>
                    <a:latin typeface="Arial"/>
                    <a:cs typeface="Arial"/>
                  </a:rPr>
                  <a:t>גליקוגן</a:t>
                </a:r>
              </a:p>
              <a:p>
                <a:pPr>
                  <a:defRPr/>
                </a:pPr>
                <a:r>
                  <a:rPr lang="he-IL" dirty="0">
                    <a:solidFill>
                      <a:srgbClr val="1F497D"/>
                    </a:solidFill>
                    <a:latin typeface="Arial"/>
                    <a:cs typeface="Arial"/>
                  </a:rPr>
                  <a:t>סוכרוז</a:t>
                </a:r>
              </a:p>
              <a:p>
                <a:pPr>
                  <a:defRPr/>
                </a:pPr>
                <a:r>
                  <a:rPr lang="he-IL" dirty="0">
                    <a:solidFill>
                      <a:srgbClr val="1F497D"/>
                    </a:solidFill>
                    <a:latin typeface="Arial"/>
                    <a:cs typeface="Arial"/>
                  </a:rPr>
                  <a:t>פרוקטוז</a:t>
                </a:r>
              </a:p>
              <a:p>
                <a:pPr>
                  <a:defRPr/>
                </a:pPr>
                <a:r>
                  <a:rPr lang="he-IL" dirty="0">
                    <a:solidFill>
                      <a:srgbClr val="1F497D"/>
                    </a:solidFill>
                    <a:latin typeface="Arial"/>
                    <a:cs typeface="Arial"/>
                  </a:rPr>
                  <a:t>עמילן</a:t>
                </a:r>
              </a:p>
              <a:p>
                <a:pPr>
                  <a:defRPr/>
                </a:pPr>
                <a:r>
                  <a:rPr lang="he-IL" dirty="0">
                    <a:solidFill>
                      <a:srgbClr val="1F497D"/>
                    </a:solidFill>
                    <a:latin typeface="Arial"/>
                    <a:cs typeface="Arial"/>
                  </a:rPr>
                  <a:t>גלוקוז</a:t>
                </a:r>
              </a:p>
              <a:p>
                <a:pPr>
                  <a:defRPr/>
                </a:pPr>
                <a:endParaRPr lang="he-IL" dirty="0">
                  <a:solidFill>
                    <a:srgbClr val="1F497D"/>
                  </a:solidFill>
                  <a:latin typeface="Arial"/>
                  <a:cs typeface="Arial"/>
                </a:endParaRPr>
              </a:p>
            </p:txBody>
          </p:sp>
        </p:grpSp>
        <p:cxnSp>
          <p:nvCxnSpPr>
            <p:cNvPr id="5" name="מחבר חץ ישר 4"/>
            <p:cNvCxnSpPr/>
            <p:nvPr/>
          </p:nvCxnSpPr>
          <p:spPr>
            <a:xfrm flipH="1">
              <a:off x="5292263" y="3356500"/>
              <a:ext cx="1439812" cy="108120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flipV="1">
              <a:off x="5449420" y="3356500"/>
              <a:ext cx="1150896" cy="539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5449420" y="3626404"/>
              <a:ext cx="1282654" cy="26990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H="1" flipV="1">
              <a:off x="5449420" y="3500978"/>
              <a:ext cx="1282654" cy="936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H="1" flipV="1">
              <a:off x="3698469" y="3032615"/>
              <a:ext cx="768323" cy="3238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H="1">
              <a:off x="3744506" y="3356500"/>
              <a:ext cx="722286" cy="11208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flipH="1" flipV="1">
              <a:off x="3698469" y="3194558"/>
              <a:ext cx="1017552" cy="56679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H="1">
              <a:off x="3834990" y="3969341"/>
              <a:ext cx="881032" cy="50805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מחבר חץ ישר 22"/>
          <p:cNvCxnSpPr/>
          <p:nvPr/>
        </p:nvCxnSpPr>
        <p:spPr bwMode="auto">
          <a:xfrm flipH="1">
            <a:off x="5445125" y="4148138"/>
            <a:ext cx="1287463" cy="328612"/>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bwMode="auto">
          <a:xfrm flipH="1">
            <a:off x="3744913" y="4498975"/>
            <a:ext cx="838200" cy="53975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bwMode="auto">
          <a:xfrm flipH="1" flipV="1">
            <a:off x="3744913" y="3625850"/>
            <a:ext cx="854075" cy="71596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BBA185-FBE6-478E-8C09-B49ED53D64E5}" type="slidenum">
              <a:rPr lang="he-IL" sz="1200" smtClean="0">
                <a:solidFill>
                  <a:schemeClr val="bg1">
                    <a:lumMod val="50000"/>
                  </a:schemeClr>
                </a:solidFill>
              </a:rPr>
              <a:pPr fontAlgn="base">
                <a:spcBef>
                  <a:spcPct val="0"/>
                </a:spcBef>
                <a:spcAft>
                  <a:spcPct val="0"/>
                </a:spcAft>
                <a:defRPr/>
              </a:pPr>
              <a:t>12</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מקור הפחמימות</a:t>
            </a:r>
            <a:endParaRPr lang="he-IL" sz="1800" dirty="0" smtClean="0"/>
          </a:p>
        </p:txBody>
      </p:sp>
      <p:sp>
        <p:nvSpPr>
          <p:cNvPr id="9" name="TextBox 8"/>
          <p:cNvSpPr txBox="1"/>
          <p:nvPr/>
        </p:nvSpPr>
        <p:spPr>
          <a:xfrm>
            <a:off x="82550" y="534988"/>
            <a:ext cx="8389938" cy="60150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מקור הפחמימות המצויות בתאים הוא במזון. רוב הפחמימות במזוננו מקורן מן הצומח. </a:t>
            </a:r>
          </a:p>
          <a:p>
            <a:pPr fontAlgn="auto">
              <a:spcBef>
                <a:spcPts val="0"/>
              </a:spcBef>
              <a:spcAft>
                <a:spcPts val="0"/>
              </a:spcAft>
              <a:defRPr/>
            </a:pPr>
            <a:r>
              <a:rPr lang="he-IL" kern="0" dirty="0">
                <a:solidFill>
                  <a:prstClr val="black"/>
                </a:solidFill>
              </a:rPr>
              <a:t>נמצא אותן בלחם, באורז, בתירס, בתפוחי אדמה ובפסטה.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הפחמימות מתפרקות במערכת העיכול לחד</a:t>
            </a:r>
            <a:r>
              <a:rPr lang="he-IL" dirty="0"/>
              <a:t>־</a:t>
            </a:r>
            <a:r>
              <a:rPr lang="he-IL" kern="0" dirty="0">
                <a:solidFill>
                  <a:prstClr val="black"/>
                </a:solidFill>
              </a:rPr>
              <a:t>סוכרים, המועברים לדם וממנו אל התאים. </a:t>
            </a:r>
          </a:p>
          <a:p>
            <a:pPr fontAlgn="auto">
              <a:spcBef>
                <a:spcPts val="0"/>
              </a:spcBef>
              <a:spcAft>
                <a:spcPts val="0"/>
              </a:spcAft>
              <a:defRPr/>
            </a:pPr>
            <a:r>
              <a:rPr lang="he-IL" kern="0" dirty="0">
                <a:solidFill>
                  <a:prstClr val="black"/>
                </a:solidFill>
              </a:rPr>
              <a:t>תאית אינה מתפרקת במערכת העיכול של האדם כי אין לו את האנזים הדרוש לפירוקה,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והיא </a:t>
            </a:r>
            <a:r>
              <a:rPr lang="he-IL" kern="0" dirty="0">
                <a:solidFill>
                  <a:prstClr val="black"/>
                </a:solidFill>
              </a:rPr>
              <a:t>יוצאת בצואה.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על תפקודי הפחמימות בתאים – ראו בשקף הבא.</a:t>
            </a:r>
          </a:p>
          <a:p>
            <a:pPr fontAlgn="auto">
              <a:spcBef>
                <a:spcPts val="0"/>
              </a:spcBef>
              <a:spcAft>
                <a:spcPts val="0"/>
              </a:spcAft>
              <a:defRPr/>
            </a:pPr>
            <a:endParaRPr lang="he-IL" kern="0" dirty="0">
              <a:solidFill>
                <a:prstClr val="black"/>
              </a:solidFill>
            </a:endParaRPr>
          </a:p>
        </p:txBody>
      </p:sp>
      <p:pic>
        <p:nvPicPr>
          <p:cNvPr id="471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273175"/>
            <a:ext cx="8799512"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19475" y="3127375"/>
            <a:ext cx="4624388" cy="4095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100" kern="0" dirty="0">
                <a:solidFill>
                  <a:prstClr val="black"/>
                </a:solidFill>
              </a:rPr>
              <a:t>© מתוך הספר "עולם התזונה", הוצאת מט"ח.</a:t>
            </a:r>
          </a:p>
        </p:txBody>
      </p:sp>
      <p:sp>
        <p:nvSpPr>
          <p:cNvPr id="8"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E6C85B-50F7-4688-8A4E-82E4ADF803DB}" type="slidenum">
              <a:rPr lang="he-IL" sz="1200" smtClean="0">
                <a:solidFill>
                  <a:schemeClr val="bg1">
                    <a:lumMod val="50000"/>
                  </a:schemeClr>
                </a:solidFill>
              </a:rPr>
              <a:pPr fontAlgn="base">
                <a:spcBef>
                  <a:spcPct val="0"/>
                </a:spcBef>
                <a:spcAft>
                  <a:spcPct val="0"/>
                </a:spcAft>
                <a:defRPr/>
              </a:pPr>
              <a:t>13</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תפקודי הפחמימות בגוף: אספקת אנרגיה, בנייה, חומרי תשמורת</a:t>
            </a:r>
            <a:endParaRPr lang="he-IL" sz="1800" dirty="0" smtClean="0"/>
          </a:p>
        </p:txBody>
      </p:sp>
      <p:sp>
        <p:nvSpPr>
          <p:cNvPr id="9" name="TextBox 8"/>
          <p:cNvSpPr txBox="1"/>
          <p:nvPr/>
        </p:nvSpPr>
        <p:spPr>
          <a:xfrm>
            <a:off x="214313" y="557213"/>
            <a:ext cx="8389937" cy="601503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תפקודי הפחמימות בגוף</a:t>
            </a:r>
            <a:r>
              <a:rPr lang="he-IL" kern="0" dirty="0">
                <a:solidFill>
                  <a:prstClr val="black"/>
                </a:solidFill>
              </a:rPr>
              <a:t>:</a:t>
            </a:r>
          </a:p>
          <a:p>
            <a:pPr fontAlgn="auto">
              <a:spcBef>
                <a:spcPts val="0"/>
              </a:spcBef>
              <a:spcAft>
                <a:spcPts val="0"/>
              </a:spcAft>
              <a:defRPr/>
            </a:pPr>
            <a:endParaRPr lang="he-IL" u="sng" kern="0" dirty="0">
              <a:solidFill>
                <a:prstClr val="black"/>
              </a:solidFill>
            </a:endParaRPr>
          </a:p>
          <a:p>
            <a:pPr fontAlgn="auto">
              <a:spcBef>
                <a:spcPts val="0"/>
              </a:spcBef>
              <a:spcAft>
                <a:spcPts val="0"/>
              </a:spcAft>
              <a:defRPr/>
            </a:pPr>
            <a:r>
              <a:rPr lang="he-IL" b="1" kern="0" dirty="0">
                <a:solidFill>
                  <a:srgbClr val="FF6600"/>
                </a:solidFill>
              </a:rPr>
              <a:t>אספקת אנרגיה לתא</a:t>
            </a:r>
            <a:endParaRPr lang="he-IL" kern="0" dirty="0">
              <a:solidFill>
                <a:srgbClr val="FF6600"/>
              </a:solidFill>
            </a:endParaRPr>
          </a:p>
          <a:p>
            <a:pPr fontAlgn="auto">
              <a:spcBef>
                <a:spcPts val="0"/>
              </a:spcBef>
              <a:spcAft>
                <a:spcPts val="0"/>
              </a:spcAft>
              <a:defRPr/>
            </a:pPr>
            <a:r>
              <a:rPr lang="he-IL" kern="0" dirty="0">
                <a:solidFill>
                  <a:prstClr val="black"/>
                </a:solidFill>
              </a:rPr>
              <a:t>זה התפקיד העיקרי של הפחמימות (בעיקר של הגלוקוז) בתאים. </a:t>
            </a:r>
            <a:r>
              <a:rPr lang="he-IL" kern="0" dirty="0" err="1">
                <a:solidFill>
                  <a:prstClr val="black"/>
                </a:solidFill>
              </a:rPr>
              <a:t>הגלוקוז</a:t>
            </a:r>
            <a:r>
              <a:rPr lang="he-IL" kern="0" dirty="0">
                <a:solidFill>
                  <a:prstClr val="black"/>
                </a:solidFill>
              </a:rPr>
              <a:t> מתפרק בתהליך הנשימה התאית, והאנרגיה הכימית האצורה בו משתחררת ומנוצלת לבניית </a:t>
            </a:r>
            <a:r>
              <a:rPr lang="en-US" kern="0" dirty="0">
                <a:solidFill>
                  <a:prstClr val="black"/>
                </a:solidFill>
              </a:rPr>
              <a:t>ATP</a:t>
            </a:r>
            <a:r>
              <a:rPr lang="he-IL" kern="0" dirty="0">
                <a:solidFill>
                  <a:prstClr val="black"/>
                </a:solidFill>
              </a:rPr>
              <a:t>.</a:t>
            </a:r>
          </a:p>
          <a:p>
            <a:pPr fontAlgn="auto">
              <a:spcBef>
                <a:spcPts val="0"/>
              </a:spcBef>
              <a:spcAft>
                <a:spcPts val="0"/>
              </a:spcAft>
              <a:defRPr/>
            </a:pPr>
            <a:r>
              <a:rPr lang="he-IL" kern="0" dirty="0">
                <a:solidFill>
                  <a:prstClr val="black"/>
                </a:solidFill>
              </a:rPr>
              <a:t>ה</a:t>
            </a:r>
            <a:r>
              <a:rPr lang="he-IL" dirty="0"/>
              <a:t>־</a:t>
            </a:r>
            <a:r>
              <a:rPr lang="en-US" kern="0" dirty="0">
                <a:solidFill>
                  <a:prstClr val="black"/>
                </a:solidFill>
              </a:rPr>
              <a:t>ATP</a:t>
            </a:r>
            <a:r>
              <a:rPr lang="he-IL" kern="0" dirty="0">
                <a:solidFill>
                  <a:prstClr val="black"/>
                </a:solidFill>
              </a:rPr>
              <a:t> מספק אנרגיה לתהליכי חיים צורכי אנרגיה המתרחשים בתאים.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rgbClr val="FF6600"/>
                </a:solidFill>
              </a:rPr>
              <a:t>בנייה</a:t>
            </a:r>
            <a:r>
              <a:rPr lang="he-IL" kern="0" dirty="0">
                <a:solidFill>
                  <a:prstClr val="black"/>
                </a:solidFill>
              </a:rPr>
              <a:t> </a:t>
            </a:r>
          </a:p>
          <a:p>
            <a:pPr fontAlgn="auto">
              <a:spcBef>
                <a:spcPts val="0"/>
              </a:spcBef>
              <a:spcAft>
                <a:spcPts val="0"/>
              </a:spcAft>
              <a:defRPr/>
            </a:pPr>
            <a:r>
              <a:rPr lang="he-IL" kern="0" dirty="0">
                <a:solidFill>
                  <a:prstClr val="black"/>
                </a:solidFill>
              </a:rPr>
              <a:t>הפחמימות מהוות מרכיב מרכזי בדופן צמחים וחיידקים. הן מהוות חלק ממבנה חומרים שונים בתאי כל האורגניזמים (כגון חומצות גרעין וקולטנים שונים בקרום). בתאי בעלי </a:t>
            </a:r>
            <a:r>
              <a:rPr lang="he-IL" kern="0" dirty="0"/>
              <a:t>חיים הן אינן מהוות מרכיב מרכזי במבנה חלקי התא.</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chemeClr val="accent3"/>
                </a:solidFill>
              </a:rPr>
              <a:t>חומרי תשמורת</a:t>
            </a:r>
          </a:p>
          <a:p>
            <a:pPr fontAlgn="auto">
              <a:spcBef>
                <a:spcPts val="0"/>
              </a:spcBef>
              <a:spcAft>
                <a:spcPts val="0"/>
              </a:spcAft>
              <a:defRPr/>
            </a:pPr>
            <a:r>
              <a:rPr lang="he-IL" kern="0" dirty="0"/>
              <a:t>הפחמימות משמשות גם כחומר תשמורת. בצמחים הן נאגרות בתור עמילן, ובבעלי חיים בתור גליקוגן.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b="1" kern="0" dirty="0">
              <a:solidFill>
                <a:srgbClr val="FF6600"/>
              </a:solidFill>
            </a:endParaRPr>
          </a:p>
          <a:p>
            <a:pPr fontAlgn="auto">
              <a:spcBef>
                <a:spcPts val="0"/>
              </a:spcBef>
              <a:spcAft>
                <a:spcPts val="0"/>
              </a:spcAft>
              <a:defRPr/>
            </a:pPr>
            <a:endParaRPr lang="he-IL" kern="0" dirty="0">
              <a:solidFill>
                <a:prstClr val="black"/>
              </a:solidFill>
            </a:endParaRPr>
          </a:p>
        </p:txBody>
      </p:sp>
      <p:sp>
        <p:nvSpPr>
          <p:cNvPr id="7"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C50176-32D7-47B3-A3F6-CE7537FEB32A}" type="slidenum">
              <a:rPr lang="he-IL" sz="1200" smtClean="0">
                <a:solidFill>
                  <a:schemeClr val="bg1">
                    <a:lumMod val="50000"/>
                  </a:schemeClr>
                </a:solidFill>
              </a:rPr>
              <a:pPr fontAlgn="base">
                <a:spcBef>
                  <a:spcPct val="0"/>
                </a:spcBef>
                <a:spcAft>
                  <a:spcPct val="0"/>
                </a:spcAft>
                <a:defRPr/>
              </a:pPr>
              <a:t>14</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163" y="357188"/>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285750" y="0"/>
            <a:ext cx="8302625" cy="441325"/>
          </a:xfrm>
        </p:spPr>
        <p:txBody>
          <a:bodyPr/>
          <a:lstStyle/>
          <a:p>
            <a:pPr fontAlgn="auto">
              <a:defRPr/>
            </a:pPr>
            <a:r>
              <a:rPr lang="he-IL" sz="1800" b="1" dirty="0" smtClean="0">
                <a:solidFill>
                  <a:srgbClr val="FF6600"/>
                </a:solidFill>
                <a:ea typeface="+mn-ea"/>
              </a:rPr>
              <a:t>שאלה 3: גלגולי הפחמימות בגוף</a:t>
            </a:r>
            <a:endParaRPr lang="he-IL" sz="1800" dirty="0" smtClean="0"/>
          </a:p>
        </p:txBody>
      </p:sp>
      <p:sp>
        <p:nvSpPr>
          <p:cNvPr id="90" name="מלבן 89"/>
          <p:cNvSpPr/>
          <p:nvPr/>
        </p:nvSpPr>
        <p:spPr bwMode="auto">
          <a:xfrm>
            <a:off x="103188" y="690563"/>
            <a:ext cx="1752600" cy="13255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pic>
        <p:nvPicPr>
          <p:cNvPr id="491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1144588"/>
            <a:ext cx="29289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8" name="קבוצה 7"/>
          <p:cNvGrpSpPr>
            <a:grpSpLocks/>
          </p:cNvGrpSpPr>
          <p:nvPr/>
        </p:nvGrpSpPr>
        <p:grpSpPr bwMode="auto">
          <a:xfrm>
            <a:off x="231775" y="1354138"/>
            <a:ext cx="8512175" cy="2838450"/>
            <a:chOff x="371811" y="1737525"/>
            <a:chExt cx="8340705" cy="2838635"/>
          </a:xfrm>
        </p:grpSpPr>
        <p:grpSp>
          <p:nvGrpSpPr>
            <p:cNvPr id="49188" name="קבוצה 10"/>
            <p:cNvGrpSpPr>
              <a:grpSpLocks/>
            </p:cNvGrpSpPr>
            <p:nvPr/>
          </p:nvGrpSpPr>
          <p:grpSpPr bwMode="auto">
            <a:xfrm>
              <a:off x="371811" y="2159034"/>
              <a:ext cx="8340705" cy="2417126"/>
              <a:chOff x="522516" y="2017276"/>
              <a:chExt cx="8340705" cy="2417126"/>
            </a:xfrm>
          </p:grpSpPr>
          <p:grpSp>
            <p:nvGrpSpPr>
              <p:cNvPr id="49191" name="קבוצה 22"/>
              <p:cNvGrpSpPr>
                <a:grpSpLocks/>
              </p:cNvGrpSpPr>
              <p:nvPr/>
            </p:nvGrpSpPr>
            <p:grpSpPr bwMode="auto">
              <a:xfrm>
                <a:off x="574545" y="2017276"/>
                <a:ext cx="8265266" cy="1334863"/>
                <a:chOff x="162548" y="-526477"/>
                <a:chExt cx="8265266" cy="1903590"/>
              </a:xfrm>
            </p:grpSpPr>
            <p:sp>
              <p:nvSpPr>
                <p:cNvPr id="24" name="מלבן 23"/>
                <p:cNvSpPr/>
                <p:nvPr/>
              </p:nvSpPr>
              <p:spPr>
                <a:xfrm>
                  <a:off x="206961" y="-525346"/>
                  <a:ext cx="8220930" cy="1641408"/>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161851" y="-491387"/>
                  <a:ext cx="1717295" cy="1888186"/>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49192" name="קבוצה 25"/>
              <p:cNvGrpSpPr>
                <a:grpSpLocks/>
              </p:cNvGrpSpPr>
              <p:nvPr/>
            </p:nvGrpSpPr>
            <p:grpSpPr bwMode="auto">
              <a:xfrm>
                <a:off x="522516" y="3213535"/>
                <a:ext cx="8340705" cy="1220867"/>
                <a:chOff x="-432883" y="1767156"/>
                <a:chExt cx="8340705" cy="1220867"/>
              </a:xfrm>
            </p:grpSpPr>
            <p:sp>
              <p:nvSpPr>
                <p:cNvPr id="27" name="מלבן 26"/>
                <p:cNvSpPr/>
                <p:nvPr/>
              </p:nvSpPr>
              <p:spPr>
                <a:xfrm>
                  <a:off x="-341107" y="1767155"/>
                  <a:ext cx="8248929" cy="1220868"/>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432883" y="1810021"/>
                  <a:ext cx="1465301" cy="1146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sp>
            <p:nvSpPr>
              <p:cNvPr id="3" name="חץ למטה 2"/>
              <p:cNvSpPr/>
              <p:nvPr/>
            </p:nvSpPr>
            <p:spPr>
              <a:xfrm>
                <a:off x="7656137" y="2018069"/>
                <a:ext cx="265995" cy="61757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3" name="מלבן 32"/>
            <p:cNvSpPr/>
            <p:nvPr/>
          </p:nvSpPr>
          <p:spPr>
            <a:xfrm>
              <a:off x="5055486" y="1737525"/>
              <a:ext cx="1337748" cy="46040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2"/>
                  </a:solidFill>
                </a:rPr>
                <a:t>דו</a:t>
              </a:r>
              <a:r>
                <a:rPr lang="he-IL" dirty="0">
                  <a:solidFill>
                    <a:srgbClr val="1D4C72"/>
                  </a:solidFill>
                </a:rPr>
                <a:t>־</a:t>
              </a:r>
              <a:r>
                <a:rPr lang="he-IL" dirty="0">
                  <a:solidFill>
                    <a:schemeClr val="tx2"/>
                  </a:solidFill>
                </a:rPr>
                <a:t>סוכרים</a:t>
              </a:r>
            </a:p>
          </p:txBody>
        </p:sp>
        <p:sp>
          <p:nvSpPr>
            <p:cNvPr id="38" name="מלבן 37"/>
            <p:cNvSpPr/>
            <p:nvPr/>
          </p:nvSpPr>
          <p:spPr>
            <a:xfrm>
              <a:off x="2918200" y="2267785"/>
              <a:ext cx="2775050" cy="46040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2"/>
                  </a:solidFill>
                </a:rPr>
                <a:t>פירוק ליחידות המבנה</a:t>
              </a:r>
            </a:p>
          </p:txBody>
        </p:sp>
      </p:grpSp>
      <p:sp>
        <p:nvSpPr>
          <p:cNvPr id="46" name="מלבן 45"/>
          <p:cNvSpPr/>
          <p:nvPr/>
        </p:nvSpPr>
        <p:spPr bwMode="auto">
          <a:xfrm>
            <a:off x="7046913" y="1322388"/>
            <a:ext cx="1474787"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2"/>
                </a:solidFill>
              </a:rPr>
              <a:t>חד</a:t>
            </a:r>
            <a:r>
              <a:rPr lang="he-IL" dirty="0">
                <a:solidFill>
                  <a:srgbClr val="1D4C72"/>
                </a:solidFill>
              </a:rPr>
              <a:t>־</a:t>
            </a:r>
            <a:r>
              <a:rPr lang="he-IL" dirty="0">
                <a:solidFill>
                  <a:schemeClr val="tx2"/>
                </a:solidFill>
              </a:rPr>
              <a:t>סוכרים</a:t>
            </a:r>
          </a:p>
        </p:txBody>
      </p:sp>
      <p:sp>
        <p:nvSpPr>
          <p:cNvPr id="51" name="מלבן 50"/>
          <p:cNvSpPr/>
          <p:nvPr/>
        </p:nvSpPr>
        <p:spPr bwMode="auto">
          <a:xfrm>
            <a:off x="2239963" y="1316038"/>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2"/>
                </a:solidFill>
              </a:rPr>
              <a:t>רב</a:t>
            </a:r>
            <a:r>
              <a:rPr lang="he-IL" dirty="0">
                <a:solidFill>
                  <a:srgbClr val="1D4C72"/>
                </a:solidFill>
              </a:rPr>
              <a:t>־</a:t>
            </a:r>
            <a:r>
              <a:rPr lang="he-IL" dirty="0">
                <a:solidFill>
                  <a:schemeClr val="tx2"/>
                </a:solidFill>
              </a:rPr>
              <a:t>סוכרים</a:t>
            </a:r>
          </a:p>
        </p:txBody>
      </p:sp>
      <p:sp>
        <p:nvSpPr>
          <p:cNvPr id="83" name="מלבן 82"/>
          <p:cNvSpPr/>
          <p:nvPr/>
        </p:nvSpPr>
        <p:spPr bwMode="auto">
          <a:xfrm>
            <a:off x="1984375" y="3586163"/>
            <a:ext cx="653256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tx2"/>
                </a:solidFill>
              </a:rPr>
              <a:t>ספיגת יחידות המבנה ________ מן המעי לדם, והובלתן לתאים.</a:t>
            </a:r>
          </a:p>
        </p:txBody>
      </p:sp>
      <p:sp>
        <p:nvSpPr>
          <p:cNvPr id="84" name="מלבן 83"/>
          <p:cNvSpPr/>
          <p:nvPr/>
        </p:nvSpPr>
        <p:spPr bwMode="auto">
          <a:xfrm>
            <a:off x="330200" y="4257675"/>
            <a:ext cx="8378825" cy="2368550"/>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265113" y="4541838"/>
            <a:ext cx="1771650" cy="11461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C000"/>
                </a:solidFill>
              </a:rPr>
              <a:t>תאים</a:t>
            </a:r>
          </a:p>
        </p:txBody>
      </p:sp>
      <p:sp>
        <p:nvSpPr>
          <p:cNvPr id="93" name="חץ למטה 92"/>
          <p:cNvSpPr/>
          <p:nvPr/>
        </p:nvSpPr>
        <p:spPr bwMode="auto">
          <a:xfrm>
            <a:off x="4321175" y="2940050"/>
            <a:ext cx="690563" cy="5762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0" name="מלבן 99"/>
          <p:cNvSpPr/>
          <p:nvPr/>
        </p:nvSpPr>
        <p:spPr bwMode="auto">
          <a:xfrm>
            <a:off x="2709863" y="4505325"/>
            <a:ext cx="3667125" cy="49688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u="sng" dirty="0">
                <a:solidFill>
                  <a:schemeClr val="tx2"/>
                </a:solidFill>
              </a:rPr>
              <a:t>גלגולי יחידות המבנה בתאים</a:t>
            </a:r>
            <a:endParaRPr lang="he-IL" dirty="0">
              <a:solidFill>
                <a:schemeClr val="tx2"/>
              </a:solidFill>
            </a:endParaRPr>
          </a:p>
        </p:txBody>
      </p:sp>
      <p:sp>
        <p:nvSpPr>
          <p:cNvPr id="104" name="מלבן 103"/>
          <p:cNvSpPr/>
          <p:nvPr/>
        </p:nvSpPr>
        <p:spPr bwMode="auto">
          <a:xfrm>
            <a:off x="2994025" y="5518150"/>
            <a:ext cx="2862263" cy="792163"/>
          </a:xfrm>
          <a:prstGeom prst="rect">
            <a:avLst/>
          </a:prstGeom>
          <a:ln>
            <a:noFill/>
          </a:ln>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he-IL" dirty="0">
                <a:solidFill>
                  <a:schemeClr val="tx2"/>
                </a:solidFill>
              </a:rPr>
              <a:t>מתפרקות בתהליך _________________</a:t>
            </a:r>
          </a:p>
          <a:p>
            <a:pPr defTabSz="1244600">
              <a:lnSpc>
                <a:spcPct val="90000"/>
              </a:lnSpc>
              <a:spcAft>
                <a:spcPct val="35000"/>
              </a:spcAft>
              <a:defRPr/>
            </a:pPr>
            <a:r>
              <a:rPr lang="he-IL" dirty="0">
                <a:solidFill>
                  <a:schemeClr val="tx2"/>
                </a:solidFill>
              </a:rPr>
              <a:t>ומספקות ______ לתאים</a:t>
            </a:r>
          </a:p>
        </p:txBody>
      </p:sp>
      <p:sp>
        <p:nvSpPr>
          <p:cNvPr id="169" name="מלבן 168"/>
          <p:cNvSpPr/>
          <p:nvPr/>
        </p:nvSpPr>
        <p:spPr bwMode="auto">
          <a:xfrm>
            <a:off x="684213" y="5629275"/>
            <a:ext cx="2570162" cy="6699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he-IL" dirty="0">
                <a:solidFill>
                  <a:schemeClr val="tx2"/>
                </a:solidFill>
              </a:rPr>
              <a:t>משמשות לבניית _____ </a:t>
            </a:r>
          </a:p>
          <a:p>
            <a:pPr defTabSz="1244600">
              <a:lnSpc>
                <a:spcPct val="90000"/>
              </a:lnSpc>
              <a:spcAft>
                <a:spcPct val="35000"/>
              </a:spcAft>
              <a:defRPr/>
            </a:pPr>
            <a:r>
              <a:rPr lang="he-IL" dirty="0">
                <a:solidFill>
                  <a:schemeClr val="tx2"/>
                </a:solidFill>
              </a:rPr>
              <a:t>הנחוצים לבניית </a:t>
            </a:r>
          </a:p>
          <a:p>
            <a:pPr defTabSz="1244600">
              <a:lnSpc>
                <a:spcPct val="90000"/>
              </a:lnSpc>
              <a:spcAft>
                <a:spcPct val="35000"/>
              </a:spcAft>
              <a:defRPr/>
            </a:pPr>
            <a:r>
              <a:rPr lang="he-IL" dirty="0">
                <a:solidFill>
                  <a:schemeClr val="tx2"/>
                </a:solidFill>
              </a:rPr>
              <a:t>התאים ולתפקודם</a:t>
            </a:r>
          </a:p>
        </p:txBody>
      </p:sp>
      <p:sp>
        <p:nvSpPr>
          <p:cNvPr id="171" name="חץ למטה 170"/>
          <p:cNvSpPr/>
          <p:nvPr/>
        </p:nvSpPr>
        <p:spPr bwMode="auto">
          <a:xfrm rot="18651936">
            <a:off x="6232525" y="4962525"/>
            <a:ext cx="431800"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6" name="חץ למטה 175"/>
          <p:cNvSpPr/>
          <p:nvPr/>
        </p:nvSpPr>
        <p:spPr bwMode="auto">
          <a:xfrm rot="2072314">
            <a:off x="2574925" y="5024438"/>
            <a:ext cx="431800" cy="42068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3748088" y="1279525"/>
            <a:ext cx="1495425" cy="44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3" name="מלבן 212"/>
          <p:cNvSpPr/>
          <p:nvPr/>
        </p:nvSpPr>
        <p:spPr>
          <a:xfrm>
            <a:off x="1771650" y="1192213"/>
            <a:ext cx="1976438" cy="56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מלבן 63"/>
          <p:cNvSpPr/>
          <p:nvPr/>
        </p:nvSpPr>
        <p:spPr>
          <a:xfrm>
            <a:off x="5253038" y="1260475"/>
            <a:ext cx="1758950" cy="44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91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5" y="1096963"/>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116013"/>
            <a:ext cx="933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חץ למטה 35"/>
          <p:cNvSpPr/>
          <p:nvPr/>
        </p:nvSpPr>
        <p:spPr bwMode="auto">
          <a:xfrm>
            <a:off x="5499100" y="1806575"/>
            <a:ext cx="360363" cy="7016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874963" y="1795463"/>
            <a:ext cx="361950" cy="7016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מלבן 39"/>
          <p:cNvSpPr/>
          <p:nvPr/>
        </p:nvSpPr>
        <p:spPr bwMode="auto">
          <a:xfrm>
            <a:off x="6931025" y="2444750"/>
            <a:ext cx="1474788" cy="43973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_______</a:t>
            </a:r>
          </a:p>
        </p:txBody>
      </p:sp>
      <p:sp>
        <p:nvSpPr>
          <p:cNvPr id="41" name="מלבן 40"/>
          <p:cNvSpPr/>
          <p:nvPr/>
        </p:nvSpPr>
        <p:spPr bwMode="auto">
          <a:xfrm>
            <a:off x="4973638" y="2449513"/>
            <a:ext cx="1474787"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_______</a:t>
            </a:r>
          </a:p>
        </p:txBody>
      </p:sp>
      <p:sp>
        <p:nvSpPr>
          <p:cNvPr id="42" name="מלבן 41"/>
          <p:cNvSpPr/>
          <p:nvPr/>
        </p:nvSpPr>
        <p:spPr bwMode="auto">
          <a:xfrm>
            <a:off x="2255838" y="2443163"/>
            <a:ext cx="1474787"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_______</a:t>
            </a:r>
          </a:p>
        </p:txBody>
      </p:sp>
      <p:sp>
        <p:nvSpPr>
          <p:cNvPr id="44" name="חץ למטה 43"/>
          <p:cNvSpPr/>
          <p:nvPr/>
        </p:nvSpPr>
        <p:spPr bwMode="auto">
          <a:xfrm>
            <a:off x="4291013" y="4953000"/>
            <a:ext cx="777875" cy="409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חץ למטה 44"/>
          <p:cNvSpPr/>
          <p:nvPr/>
        </p:nvSpPr>
        <p:spPr bwMode="auto">
          <a:xfrm>
            <a:off x="4283075" y="4224338"/>
            <a:ext cx="690563" cy="4572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מלבן 46"/>
          <p:cNvSpPr/>
          <p:nvPr/>
        </p:nvSpPr>
        <p:spPr bwMode="auto">
          <a:xfrm>
            <a:off x="5694363" y="5573713"/>
            <a:ext cx="2840037" cy="669925"/>
          </a:xfrm>
          <a:prstGeom prst="rect">
            <a:avLst/>
          </a:prstGeom>
          <a:ln>
            <a:noFill/>
          </a:ln>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he-IL" dirty="0">
                <a:solidFill>
                  <a:schemeClr val="tx2"/>
                </a:solidFill>
              </a:rPr>
              <a:t>משמשות  לבניית חומרי________</a:t>
            </a:r>
          </a:p>
          <a:p>
            <a:pPr defTabSz="1244600">
              <a:lnSpc>
                <a:spcPct val="90000"/>
              </a:lnSpc>
              <a:spcAft>
                <a:spcPct val="35000"/>
              </a:spcAft>
              <a:defRPr/>
            </a:pPr>
            <a:r>
              <a:rPr lang="he-IL" dirty="0" smtClean="0">
                <a:solidFill>
                  <a:schemeClr val="tx2"/>
                </a:solidFill>
              </a:rPr>
              <a:t>דוגמה: </a:t>
            </a:r>
            <a:r>
              <a:rPr lang="he-IL" dirty="0">
                <a:solidFill>
                  <a:schemeClr val="tx2"/>
                </a:solidFill>
              </a:rPr>
              <a:t>_____, _____</a:t>
            </a:r>
          </a:p>
        </p:txBody>
      </p:sp>
      <p:sp>
        <p:nvSpPr>
          <p:cNvPr id="2" name="מלבן 1"/>
          <p:cNvSpPr/>
          <p:nvPr/>
        </p:nvSpPr>
        <p:spPr>
          <a:xfrm>
            <a:off x="6011863" y="5468938"/>
            <a:ext cx="2540000" cy="9826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8" name="מלבן 47"/>
          <p:cNvSpPr/>
          <p:nvPr/>
        </p:nvSpPr>
        <p:spPr>
          <a:xfrm>
            <a:off x="3389313" y="5468938"/>
            <a:ext cx="2476500" cy="9826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9" name="מלבן 48"/>
          <p:cNvSpPr/>
          <p:nvPr/>
        </p:nvSpPr>
        <p:spPr>
          <a:xfrm>
            <a:off x="638175" y="5467350"/>
            <a:ext cx="2662238" cy="9842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52" name="TextBox 51"/>
          <p:cNvSpPr txBox="1"/>
          <p:nvPr/>
        </p:nvSpPr>
        <p:spPr>
          <a:xfrm>
            <a:off x="525463" y="365125"/>
            <a:ext cx="8183562"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3:</a:t>
            </a:r>
          </a:p>
          <a:p>
            <a:pPr fontAlgn="auto">
              <a:spcBef>
                <a:spcPts val="0"/>
              </a:spcBef>
              <a:spcAft>
                <a:spcPts val="0"/>
              </a:spcAft>
              <a:defRPr/>
            </a:pPr>
            <a:r>
              <a:rPr lang="he-IL" dirty="0">
                <a:solidFill>
                  <a:srgbClr val="1F497D"/>
                </a:solidFill>
                <a:latin typeface="Arial"/>
                <a:cs typeface="Arial"/>
              </a:rPr>
              <a:t>התרשים הבא עוסק בגלגולי הפחמימות בגוף. השלימו אותו.</a:t>
            </a:r>
          </a:p>
        </p:txBody>
      </p:sp>
      <p:sp>
        <p:nvSpPr>
          <p:cNvPr id="50" name="Slide Number Placeholder 8"/>
          <p:cNvSpPr>
            <a:spLocks noGrp="1"/>
          </p:cNvSpPr>
          <p:nvPr>
            <p:ph type="sldNum" sz="quarter" idx="12"/>
          </p:nvPr>
        </p:nvSpPr>
        <p:spPr bwMode="auto">
          <a:xfrm>
            <a:off x="38100" y="6492875"/>
            <a:ext cx="492125"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F2826CB-C7CB-4B37-8BA7-18B37189D0BC}" type="slidenum">
              <a:rPr lang="he-IL" sz="1200" smtClean="0">
                <a:solidFill>
                  <a:schemeClr val="bg1">
                    <a:lumMod val="50000"/>
                  </a:schemeClr>
                </a:solidFill>
              </a:rPr>
              <a:pPr fontAlgn="base">
                <a:spcBef>
                  <a:spcPct val="0"/>
                </a:spcBef>
                <a:spcAft>
                  <a:spcPct val="0"/>
                </a:spcAft>
                <a:defRPr/>
              </a:pPr>
              <a:t>15</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988" y="4579938"/>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319338"/>
            <a:ext cx="4143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925" y="2319338"/>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2327275"/>
            <a:ext cx="4127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4163" y="357188"/>
            <a:ext cx="8215312"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7F9281-5D6F-4CD5-AFD8-2C2730FD33D1}"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285750" y="0"/>
            <a:ext cx="8302625"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0" name="מלבן 89"/>
          <p:cNvSpPr/>
          <p:nvPr/>
        </p:nvSpPr>
        <p:spPr bwMode="auto">
          <a:xfrm>
            <a:off x="103188" y="690563"/>
            <a:ext cx="1752600" cy="132556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pic>
        <p:nvPicPr>
          <p:cNvPr id="501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1144588"/>
            <a:ext cx="29289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7" name="קבוצה 7"/>
          <p:cNvGrpSpPr>
            <a:grpSpLocks/>
          </p:cNvGrpSpPr>
          <p:nvPr/>
        </p:nvGrpSpPr>
        <p:grpSpPr bwMode="auto">
          <a:xfrm>
            <a:off x="217488" y="1260475"/>
            <a:ext cx="8512175" cy="2838450"/>
            <a:chOff x="371811" y="1737525"/>
            <a:chExt cx="8340705" cy="2838635"/>
          </a:xfrm>
        </p:grpSpPr>
        <p:grpSp>
          <p:nvGrpSpPr>
            <p:cNvPr id="50219" name="קבוצה 10"/>
            <p:cNvGrpSpPr>
              <a:grpSpLocks/>
            </p:cNvGrpSpPr>
            <p:nvPr/>
          </p:nvGrpSpPr>
          <p:grpSpPr bwMode="auto">
            <a:xfrm>
              <a:off x="371811" y="2112113"/>
              <a:ext cx="8340705" cy="2464047"/>
              <a:chOff x="522516" y="1970355"/>
              <a:chExt cx="8340705" cy="2464047"/>
            </a:xfrm>
          </p:grpSpPr>
          <p:grpSp>
            <p:nvGrpSpPr>
              <p:cNvPr id="50222" name="קבוצה 22"/>
              <p:cNvGrpSpPr>
                <a:grpSpLocks/>
              </p:cNvGrpSpPr>
              <p:nvPr/>
            </p:nvGrpSpPr>
            <p:grpSpPr bwMode="auto">
              <a:xfrm>
                <a:off x="574545" y="1970355"/>
                <a:ext cx="8265266" cy="1324061"/>
                <a:chOff x="162548" y="-593389"/>
                <a:chExt cx="8265266" cy="1888186"/>
              </a:xfrm>
            </p:grpSpPr>
            <p:sp>
              <p:nvSpPr>
                <p:cNvPr id="24" name="מלבן 23"/>
                <p:cNvSpPr/>
                <p:nvPr/>
              </p:nvSpPr>
              <p:spPr>
                <a:xfrm>
                  <a:off x="206961" y="-525346"/>
                  <a:ext cx="8220929" cy="1621034"/>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161850" y="-593266"/>
                  <a:ext cx="1717295" cy="188818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50223" name="קבוצה 25"/>
              <p:cNvGrpSpPr>
                <a:grpSpLocks/>
              </p:cNvGrpSpPr>
              <p:nvPr/>
            </p:nvGrpSpPr>
            <p:grpSpPr bwMode="auto">
              <a:xfrm>
                <a:off x="522516" y="3213535"/>
                <a:ext cx="8340705" cy="1220867"/>
                <a:chOff x="-432883" y="1767156"/>
                <a:chExt cx="8340705" cy="1220867"/>
              </a:xfrm>
            </p:grpSpPr>
            <p:sp>
              <p:nvSpPr>
                <p:cNvPr id="27" name="מלבן 26"/>
                <p:cNvSpPr/>
                <p:nvPr/>
              </p:nvSpPr>
              <p:spPr>
                <a:xfrm>
                  <a:off x="-341108" y="1767156"/>
                  <a:ext cx="8248930" cy="1220867"/>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432883" y="1810021"/>
                  <a:ext cx="1465301" cy="1146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grpSp>
        <p:sp>
          <p:nvSpPr>
            <p:cNvPr id="33" name="מלבן 32"/>
            <p:cNvSpPr/>
            <p:nvPr/>
          </p:nvSpPr>
          <p:spPr>
            <a:xfrm>
              <a:off x="5055485" y="1737525"/>
              <a:ext cx="1337748" cy="46040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rgbClr val="1F497D"/>
                  </a:solidFill>
                </a:rPr>
                <a:t>דו</a:t>
              </a:r>
              <a:r>
                <a:rPr lang="he-IL" dirty="0">
                  <a:solidFill>
                    <a:srgbClr val="1D4C72"/>
                  </a:solidFill>
                </a:rPr>
                <a:t>־</a:t>
              </a:r>
              <a:r>
                <a:rPr lang="he-IL" dirty="0">
                  <a:solidFill>
                    <a:srgbClr val="1F497D"/>
                  </a:solidFill>
                </a:rPr>
                <a:t>סוכרים</a:t>
              </a:r>
            </a:p>
          </p:txBody>
        </p:sp>
        <p:sp>
          <p:nvSpPr>
            <p:cNvPr id="38" name="מלבן 37"/>
            <p:cNvSpPr/>
            <p:nvPr/>
          </p:nvSpPr>
          <p:spPr>
            <a:xfrm>
              <a:off x="2918199" y="2267785"/>
              <a:ext cx="2775050" cy="46040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rgbClr val="1F497D"/>
                  </a:solidFill>
                </a:rPr>
                <a:t>פירוק ליחידות המבנה</a:t>
              </a:r>
            </a:p>
          </p:txBody>
        </p:sp>
      </p:grpSp>
      <p:sp>
        <p:nvSpPr>
          <p:cNvPr id="46" name="מלבן 45"/>
          <p:cNvSpPr/>
          <p:nvPr/>
        </p:nvSpPr>
        <p:spPr bwMode="auto">
          <a:xfrm>
            <a:off x="7046913" y="1322388"/>
            <a:ext cx="1474787"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rgbClr val="1F497D"/>
                </a:solidFill>
              </a:rPr>
              <a:t>חד</a:t>
            </a:r>
            <a:r>
              <a:rPr lang="he-IL" dirty="0">
                <a:solidFill>
                  <a:srgbClr val="1D4C72"/>
                </a:solidFill>
              </a:rPr>
              <a:t>־</a:t>
            </a:r>
            <a:r>
              <a:rPr lang="he-IL" dirty="0">
                <a:solidFill>
                  <a:srgbClr val="1F497D"/>
                </a:solidFill>
              </a:rPr>
              <a:t>סוכרים</a:t>
            </a:r>
          </a:p>
        </p:txBody>
      </p:sp>
      <p:sp>
        <p:nvSpPr>
          <p:cNvPr id="51" name="מלבן 50"/>
          <p:cNvSpPr/>
          <p:nvPr/>
        </p:nvSpPr>
        <p:spPr bwMode="auto">
          <a:xfrm>
            <a:off x="2239963" y="1316038"/>
            <a:ext cx="1365250"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rgbClr val="1F497D"/>
                </a:solidFill>
              </a:rPr>
              <a:t>רב</a:t>
            </a:r>
            <a:r>
              <a:rPr lang="he-IL" dirty="0">
                <a:solidFill>
                  <a:srgbClr val="1D4C72"/>
                </a:solidFill>
              </a:rPr>
              <a:t>־</a:t>
            </a:r>
            <a:r>
              <a:rPr lang="he-IL" dirty="0">
                <a:solidFill>
                  <a:srgbClr val="1F497D"/>
                </a:solidFill>
              </a:rPr>
              <a:t>סוכרים</a:t>
            </a:r>
          </a:p>
        </p:txBody>
      </p:sp>
      <p:sp>
        <p:nvSpPr>
          <p:cNvPr id="83" name="מלבן 82"/>
          <p:cNvSpPr/>
          <p:nvPr/>
        </p:nvSpPr>
        <p:spPr bwMode="auto">
          <a:xfrm>
            <a:off x="1984375" y="3586163"/>
            <a:ext cx="653256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rgbClr val="1F497D"/>
                </a:solidFill>
              </a:rPr>
              <a:t>ספיגת יחידות המבנה </a:t>
            </a:r>
            <a:r>
              <a:rPr lang="he-IL" dirty="0">
                <a:solidFill>
                  <a:schemeClr val="accent3"/>
                </a:solidFill>
              </a:rPr>
              <a:t>חד</a:t>
            </a:r>
            <a:r>
              <a:rPr lang="he-IL" dirty="0">
                <a:solidFill>
                  <a:srgbClr val="FF6600"/>
                </a:solidFill>
              </a:rPr>
              <a:t>־</a:t>
            </a:r>
            <a:r>
              <a:rPr lang="he-IL" dirty="0">
                <a:solidFill>
                  <a:schemeClr val="accent3"/>
                </a:solidFill>
              </a:rPr>
              <a:t>סוכר</a:t>
            </a:r>
            <a:r>
              <a:rPr lang="he-IL" dirty="0">
                <a:solidFill>
                  <a:srgbClr val="1F497D"/>
                </a:solidFill>
              </a:rPr>
              <a:t>       מהמעי לדם, והובלתן לתאים.</a:t>
            </a:r>
          </a:p>
        </p:txBody>
      </p:sp>
      <p:sp>
        <p:nvSpPr>
          <p:cNvPr id="84" name="מלבן 83"/>
          <p:cNvSpPr/>
          <p:nvPr/>
        </p:nvSpPr>
        <p:spPr bwMode="auto">
          <a:xfrm>
            <a:off x="330200" y="4257675"/>
            <a:ext cx="8378825" cy="2484438"/>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265113" y="4371975"/>
            <a:ext cx="1771650" cy="11461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C000"/>
                </a:solidFill>
              </a:rPr>
              <a:t>תאים</a:t>
            </a:r>
          </a:p>
        </p:txBody>
      </p:sp>
      <p:sp>
        <p:nvSpPr>
          <p:cNvPr id="93" name="חץ למטה 92"/>
          <p:cNvSpPr/>
          <p:nvPr/>
        </p:nvSpPr>
        <p:spPr bwMode="auto">
          <a:xfrm>
            <a:off x="4321175" y="2940050"/>
            <a:ext cx="690563" cy="5762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0" name="מלבן 99"/>
          <p:cNvSpPr/>
          <p:nvPr/>
        </p:nvSpPr>
        <p:spPr bwMode="auto">
          <a:xfrm>
            <a:off x="2686050" y="4541838"/>
            <a:ext cx="3667125" cy="49688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u="sng" dirty="0">
                <a:solidFill>
                  <a:srgbClr val="1F497D"/>
                </a:solidFill>
              </a:rPr>
              <a:t>גלגולי יחידות המבנה       בתאים</a:t>
            </a:r>
            <a:endParaRPr lang="he-IL" dirty="0">
              <a:solidFill>
                <a:srgbClr val="1F497D"/>
              </a:solidFill>
            </a:endParaRPr>
          </a:p>
        </p:txBody>
      </p:sp>
      <p:sp>
        <p:nvSpPr>
          <p:cNvPr id="104" name="מלבן 103"/>
          <p:cNvSpPr/>
          <p:nvPr/>
        </p:nvSpPr>
        <p:spPr bwMode="auto">
          <a:xfrm>
            <a:off x="2994025" y="5518150"/>
            <a:ext cx="2862263" cy="933450"/>
          </a:xfrm>
          <a:prstGeom prst="rect">
            <a:avLst/>
          </a:prstGeom>
          <a:ln>
            <a:noFill/>
          </a:ln>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he-IL" dirty="0">
                <a:solidFill>
                  <a:srgbClr val="1F497D"/>
                </a:solidFill>
              </a:rPr>
              <a:t>מתפרקות בתהליך </a:t>
            </a:r>
          </a:p>
          <a:p>
            <a:pPr defTabSz="1244600">
              <a:lnSpc>
                <a:spcPct val="90000"/>
              </a:lnSpc>
              <a:spcAft>
                <a:spcPct val="35000"/>
              </a:spcAft>
              <a:defRPr/>
            </a:pPr>
            <a:r>
              <a:rPr lang="he-IL" dirty="0">
                <a:solidFill>
                  <a:schemeClr val="accent3"/>
                </a:solidFill>
              </a:rPr>
              <a:t>הנשימה התאית</a:t>
            </a:r>
          </a:p>
          <a:p>
            <a:pPr defTabSz="1244600">
              <a:lnSpc>
                <a:spcPct val="90000"/>
              </a:lnSpc>
              <a:spcAft>
                <a:spcPct val="35000"/>
              </a:spcAft>
              <a:defRPr/>
            </a:pPr>
            <a:r>
              <a:rPr lang="he-IL" dirty="0">
                <a:solidFill>
                  <a:srgbClr val="1F497D"/>
                </a:solidFill>
              </a:rPr>
              <a:t>ומספקות </a:t>
            </a:r>
            <a:r>
              <a:rPr lang="he-IL" dirty="0">
                <a:solidFill>
                  <a:schemeClr val="accent3"/>
                </a:solidFill>
              </a:rPr>
              <a:t>אנרגיה</a:t>
            </a:r>
            <a:r>
              <a:rPr lang="he-IL" dirty="0">
                <a:solidFill>
                  <a:srgbClr val="1F497D"/>
                </a:solidFill>
              </a:rPr>
              <a:t> לתאים</a:t>
            </a:r>
          </a:p>
        </p:txBody>
      </p:sp>
      <p:sp>
        <p:nvSpPr>
          <p:cNvPr id="169" name="מלבן 168"/>
          <p:cNvSpPr/>
          <p:nvPr/>
        </p:nvSpPr>
        <p:spPr bwMode="auto">
          <a:xfrm>
            <a:off x="684213" y="5629275"/>
            <a:ext cx="2570162" cy="66992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he-IL" dirty="0">
                <a:solidFill>
                  <a:srgbClr val="1F497D"/>
                </a:solidFill>
              </a:rPr>
              <a:t>משמשות לבניית </a:t>
            </a:r>
            <a:r>
              <a:rPr lang="he-IL" dirty="0">
                <a:solidFill>
                  <a:schemeClr val="accent3"/>
                </a:solidFill>
              </a:rPr>
              <a:t>חומרים</a:t>
            </a:r>
          </a:p>
          <a:p>
            <a:pPr defTabSz="1244600">
              <a:lnSpc>
                <a:spcPct val="90000"/>
              </a:lnSpc>
              <a:spcAft>
                <a:spcPct val="35000"/>
              </a:spcAft>
              <a:defRPr/>
            </a:pPr>
            <a:r>
              <a:rPr lang="he-IL" dirty="0">
                <a:solidFill>
                  <a:srgbClr val="1F497D"/>
                </a:solidFill>
              </a:rPr>
              <a:t>הנחוצים לבניית </a:t>
            </a:r>
          </a:p>
          <a:p>
            <a:pPr defTabSz="1244600">
              <a:lnSpc>
                <a:spcPct val="90000"/>
              </a:lnSpc>
              <a:spcAft>
                <a:spcPct val="35000"/>
              </a:spcAft>
              <a:defRPr/>
            </a:pPr>
            <a:r>
              <a:rPr lang="he-IL" dirty="0">
                <a:solidFill>
                  <a:srgbClr val="1F497D"/>
                </a:solidFill>
              </a:rPr>
              <a:t>התאים ולתפקודם</a:t>
            </a:r>
          </a:p>
        </p:txBody>
      </p:sp>
      <p:sp>
        <p:nvSpPr>
          <p:cNvPr id="171" name="חץ למטה 170"/>
          <p:cNvSpPr/>
          <p:nvPr/>
        </p:nvSpPr>
        <p:spPr bwMode="auto">
          <a:xfrm rot="18651936">
            <a:off x="6232525" y="4962525"/>
            <a:ext cx="431800"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6" name="חץ למטה 175"/>
          <p:cNvSpPr/>
          <p:nvPr/>
        </p:nvSpPr>
        <p:spPr bwMode="auto">
          <a:xfrm rot="2072314">
            <a:off x="2574925" y="5024438"/>
            <a:ext cx="431800" cy="42068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3748088" y="1279525"/>
            <a:ext cx="1495425" cy="44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3" name="מלבן 212"/>
          <p:cNvSpPr/>
          <p:nvPr/>
        </p:nvSpPr>
        <p:spPr>
          <a:xfrm>
            <a:off x="1771650" y="1192213"/>
            <a:ext cx="1976438" cy="56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מלבן 63"/>
          <p:cNvSpPr/>
          <p:nvPr/>
        </p:nvSpPr>
        <p:spPr>
          <a:xfrm>
            <a:off x="5253038" y="1260475"/>
            <a:ext cx="1758950" cy="449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502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1096963"/>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116013"/>
            <a:ext cx="933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חץ למטה 35"/>
          <p:cNvSpPr/>
          <p:nvPr/>
        </p:nvSpPr>
        <p:spPr bwMode="auto">
          <a:xfrm>
            <a:off x="5499100" y="1806575"/>
            <a:ext cx="360363" cy="5381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מלבן 39"/>
          <p:cNvSpPr/>
          <p:nvPr/>
        </p:nvSpPr>
        <p:spPr bwMode="auto">
          <a:xfrm>
            <a:off x="6931025" y="2468563"/>
            <a:ext cx="1474788"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accent3"/>
                </a:solidFill>
              </a:rPr>
              <a:t>חד</a:t>
            </a:r>
            <a:r>
              <a:rPr lang="he-IL" dirty="0">
                <a:solidFill>
                  <a:srgbClr val="FF6600"/>
                </a:solidFill>
              </a:rPr>
              <a:t>־</a:t>
            </a:r>
            <a:r>
              <a:rPr lang="he-IL" dirty="0">
                <a:solidFill>
                  <a:schemeClr val="accent3"/>
                </a:solidFill>
              </a:rPr>
              <a:t>סוכר</a:t>
            </a:r>
          </a:p>
        </p:txBody>
      </p:sp>
      <p:sp>
        <p:nvSpPr>
          <p:cNvPr id="44" name="חץ למטה 43"/>
          <p:cNvSpPr/>
          <p:nvPr/>
        </p:nvSpPr>
        <p:spPr bwMode="auto">
          <a:xfrm>
            <a:off x="4291013" y="4953000"/>
            <a:ext cx="777875" cy="409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חץ למטה 44"/>
          <p:cNvSpPr/>
          <p:nvPr/>
        </p:nvSpPr>
        <p:spPr bwMode="auto">
          <a:xfrm>
            <a:off x="4283075" y="4257675"/>
            <a:ext cx="690563" cy="4238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מלבן 46"/>
          <p:cNvSpPr/>
          <p:nvPr/>
        </p:nvSpPr>
        <p:spPr bwMode="auto">
          <a:xfrm>
            <a:off x="5710238" y="5599113"/>
            <a:ext cx="2841625" cy="669925"/>
          </a:xfrm>
          <a:prstGeom prst="rect">
            <a:avLst/>
          </a:prstGeom>
          <a:ln>
            <a:noFill/>
          </a:ln>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r>
              <a:rPr lang="he-IL" dirty="0">
                <a:solidFill>
                  <a:srgbClr val="1F497D"/>
                </a:solidFill>
              </a:rPr>
              <a:t>משמשות  לבניית </a:t>
            </a:r>
          </a:p>
          <a:p>
            <a:pPr defTabSz="1244600">
              <a:lnSpc>
                <a:spcPct val="90000"/>
              </a:lnSpc>
              <a:spcAft>
                <a:spcPct val="35000"/>
              </a:spcAft>
              <a:defRPr/>
            </a:pPr>
            <a:r>
              <a:rPr lang="he-IL" dirty="0">
                <a:solidFill>
                  <a:schemeClr val="accent3"/>
                </a:solidFill>
              </a:rPr>
              <a:t>חומרי תשמורת</a:t>
            </a:r>
          </a:p>
          <a:p>
            <a:pPr defTabSz="1244600">
              <a:lnSpc>
                <a:spcPct val="90000"/>
              </a:lnSpc>
              <a:spcAft>
                <a:spcPct val="35000"/>
              </a:spcAft>
              <a:defRPr/>
            </a:pPr>
            <a:r>
              <a:rPr lang="he-IL" dirty="0" smtClean="0">
                <a:solidFill>
                  <a:srgbClr val="1F497D"/>
                </a:solidFill>
              </a:rPr>
              <a:t>דוגמה: </a:t>
            </a:r>
            <a:r>
              <a:rPr lang="he-IL" dirty="0" err="1" smtClean="0">
                <a:solidFill>
                  <a:schemeClr val="accent3"/>
                </a:solidFill>
              </a:rPr>
              <a:t>גליקוגן</a:t>
            </a:r>
            <a:endParaRPr lang="he-IL" dirty="0">
              <a:solidFill>
                <a:schemeClr val="accent3"/>
              </a:solidFill>
            </a:endParaRPr>
          </a:p>
        </p:txBody>
      </p:sp>
      <p:sp>
        <p:nvSpPr>
          <p:cNvPr id="2" name="מלבן 1"/>
          <p:cNvSpPr/>
          <p:nvPr/>
        </p:nvSpPr>
        <p:spPr>
          <a:xfrm>
            <a:off x="6011863" y="5407025"/>
            <a:ext cx="2540000" cy="11572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8" name="מלבן 47"/>
          <p:cNvSpPr/>
          <p:nvPr/>
        </p:nvSpPr>
        <p:spPr>
          <a:xfrm>
            <a:off x="3389313" y="5468938"/>
            <a:ext cx="2476500" cy="10953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9" name="מלבן 48"/>
          <p:cNvSpPr/>
          <p:nvPr/>
        </p:nvSpPr>
        <p:spPr>
          <a:xfrm>
            <a:off x="638175" y="5467350"/>
            <a:ext cx="2662238" cy="10969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52" name="TextBox 51"/>
          <p:cNvSpPr txBox="1"/>
          <p:nvPr/>
        </p:nvSpPr>
        <p:spPr>
          <a:xfrm>
            <a:off x="525463" y="365125"/>
            <a:ext cx="8183562"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3:</a:t>
            </a:r>
          </a:p>
          <a:p>
            <a:pPr fontAlgn="auto">
              <a:spcBef>
                <a:spcPts val="0"/>
              </a:spcBef>
              <a:spcAft>
                <a:spcPts val="0"/>
              </a:spcAft>
              <a:defRPr/>
            </a:pPr>
            <a:r>
              <a:rPr lang="he-IL" dirty="0">
                <a:solidFill>
                  <a:srgbClr val="1F497D"/>
                </a:solidFill>
                <a:latin typeface="Arial"/>
                <a:cs typeface="Arial"/>
              </a:rPr>
              <a:t>התרשים הבא עוסק בגלגולי הפחמימות בגוף. השלימו אותו.</a:t>
            </a:r>
          </a:p>
        </p:txBody>
      </p:sp>
      <p:sp>
        <p:nvSpPr>
          <p:cNvPr id="50" name="מלבן 49"/>
          <p:cNvSpPr/>
          <p:nvPr/>
        </p:nvSpPr>
        <p:spPr bwMode="auto">
          <a:xfrm>
            <a:off x="4902200" y="2479675"/>
            <a:ext cx="1474788" cy="43973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accent3"/>
                </a:solidFill>
              </a:rPr>
              <a:t>חד</a:t>
            </a:r>
            <a:r>
              <a:rPr lang="he-IL" dirty="0">
                <a:solidFill>
                  <a:srgbClr val="FF6600"/>
                </a:solidFill>
              </a:rPr>
              <a:t>־</a:t>
            </a:r>
            <a:r>
              <a:rPr lang="he-IL" dirty="0">
                <a:solidFill>
                  <a:schemeClr val="accent3"/>
                </a:solidFill>
              </a:rPr>
              <a:t>סוכר</a:t>
            </a:r>
          </a:p>
        </p:txBody>
      </p:sp>
      <p:sp>
        <p:nvSpPr>
          <p:cNvPr id="53" name="מלבן 52"/>
          <p:cNvSpPr/>
          <p:nvPr/>
        </p:nvSpPr>
        <p:spPr bwMode="auto">
          <a:xfrm>
            <a:off x="2184400" y="2484438"/>
            <a:ext cx="1474788" cy="43973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schemeClr val="accent3"/>
                </a:solidFill>
              </a:rPr>
              <a:t>חד</a:t>
            </a:r>
            <a:r>
              <a:rPr lang="he-IL" dirty="0">
                <a:solidFill>
                  <a:srgbClr val="FF6600"/>
                </a:solidFill>
              </a:rPr>
              <a:t>־</a:t>
            </a:r>
            <a:r>
              <a:rPr lang="he-IL" dirty="0">
                <a:solidFill>
                  <a:schemeClr val="accent3"/>
                </a:solidFill>
              </a:rPr>
              <a:t>סוכר</a:t>
            </a:r>
          </a:p>
        </p:txBody>
      </p:sp>
      <p:sp>
        <p:nvSpPr>
          <p:cNvPr id="67" name="חץ למטה 66"/>
          <p:cNvSpPr/>
          <p:nvPr/>
        </p:nvSpPr>
        <p:spPr bwMode="auto">
          <a:xfrm>
            <a:off x="7604125" y="1806575"/>
            <a:ext cx="360363" cy="5381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חץ למטה 67"/>
          <p:cNvSpPr/>
          <p:nvPr/>
        </p:nvSpPr>
        <p:spPr bwMode="auto">
          <a:xfrm>
            <a:off x="2706688" y="1803400"/>
            <a:ext cx="361950" cy="5381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502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738" y="3644900"/>
            <a:ext cx="4127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Slide Number Placeholder 8"/>
          <p:cNvSpPr txBox="1">
            <a:spLocks/>
          </p:cNvSpPr>
          <p:nvPr/>
        </p:nvSpPr>
        <p:spPr bwMode="auto">
          <a:xfrm>
            <a:off x="38100" y="6492875"/>
            <a:ext cx="492125"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D7D1840-4B9E-45B1-A7A5-09EF6FB8ED7D}" type="slidenum">
              <a:rPr lang="he-IL" sz="1200" smtClean="0">
                <a:solidFill>
                  <a:schemeClr val="bg1">
                    <a:lumMod val="50000"/>
                  </a:schemeClr>
                </a:solidFill>
              </a:rPr>
              <a:pPr fontAlgn="base">
                <a:spcBef>
                  <a:spcPct val="0"/>
                </a:spcBef>
                <a:spcAft>
                  <a:spcPct val="0"/>
                </a:spcAft>
                <a:defRPr/>
              </a:pPr>
              <a:t>16</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3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42975" y="71438"/>
            <a:ext cx="7772400" cy="441325"/>
          </a:xfrm>
        </p:spPr>
        <p:txBody>
          <a:bodyPr/>
          <a:lstStyle/>
          <a:p>
            <a:pPr fontAlgn="auto">
              <a:defRPr/>
            </a:pPr>
            <a:r>
              <a:rPr lang="he-IL" sz="1800" b="1" dirty="0" smtClean="0">
                <a:solidFill>
                  <a:srgbClr val="FF6600"/>
                </a:solidFill>
                <a:ea typeface="+mn-ea"/>
              </a:rPr>
              <a:t>שאלה  4: הרכבת גליקוגן בשרירים</a:t>
            </a:r>
            <a:r>
              <a:rPr lang="he-IL" sz="1800" b="1" dirty="0" smtClean="0">
                <a:solidFill>
                  <a:srgbClr val="FF6600"/>
                </a:solidFill>
              </a:rPr>
              <a:t> </a:t>
            </a:r>
            <a:r>
              <a:rPr lang="he-IL" sz="1800" b="1" dirty="0" smtClean="0">
                <a:solidFill>
                  <a:schemeClr val="accent3"/>
                </a:solidFill>
              </a:rPr>
              <a:t>וניצולו </a:t>
            </a:r>
            <a:endParaRPr lang="he-IL" sz="1800" dirty="0" smtClean="0">
              <a:solidFill>
                <a:schemeClr val="accent3"/>
              </a:solidFill>
            </a:endParaRPr>
          </a:p>
        </p:txBody>
      </p:sp>
      <p:sp>
        <p:nvSpPr>
          <p:cNvPr id="7" name="TextBox 6"/>
          <p:cNvSpPr txBox="1"/>
          <p:nvPr/>
        </p:nvSpPr>
        <p:spPr>
          <a:xfrm>
            <a:off x="622300" y="620713"/>
            <a:ext cx="8183563" cy="3694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4:</a:t>
            </a:r>
          </a:p>
          <a:p>
            <a:pPr fontAlgn="auto">
              <a:spcBef>
                <a:spcPts val="0"/>
              </a:spcBef>
              <a:spcAft>
                <a:spcPts val="0"/>
              </a:spcAft>
              <a:defRPr/>
            </a:pPr>
            <a:r>
              <a:rPr lang="he-IL" dirty="0">
                <a:solidFill>
                  <a:srgbClr val="1F497D"/>
                </a:solidFill>
                <a:latin typeface="Arial"/>
                <a:cs typeface="Arial"/>
              </a:rPr>
              <a:t>הגליקוגן (רב</a:t>
            </a:r>
            <a:r>
              <a:rPr lang="he-IL" dirty="0">
                <a:solidFill>
                  <a:srgbClr val="1D4C72"/>
                </a:solidFill>
              </a:rPr>
              <a:t>־</a:t>
            </a:r>
            <a:r>
              <a:rPr lang="he-IL" dirty="0">
                <a:solidFill>
                  <a:srgbClr val="1F497D"/>
                </a:solidFill>
                <a:latin typeface="Arial"/>
                <a:cs typeface="Arial"/>
              </a:rPr>
              <a:t>סוכר שיחידת המבנה שלו היא גלוקוז) נאגר בתאי השרירים, ומנוצל בזמן פעילות גופנית.</a:t>
            </a:r>
          </a:p>
          <a:p>
            <a:pPr fontAlgn="auto">
              <a:spcBef>
                <a:spcPts val="0"/>
              </a:spcBef>
              <a:spcAft>
                <a:spcPts val="0"/>
              </a:spcAft>
              <a:defRPr/>
            </a:pPr>
            <a:r>
              <a:rPr lang="he-IL" dirty="0">
                <a:solidFill>
                  <a:srgbClr val="1F497D"/>
                </a:solidFill>
                <a:latin typeface="Arial"/>
                <a:cs typeface="Arial"/>
              </a:rPr>
              <a:t>השלימו את המילים החסרות בקטע הבא, המתאר את שרשרת האירועים המתרחשת </a:t>
            </a:r>
          </a:p>
          <a:p>
            <a:pPr fontAlgn="auto">
              <a:spcBef>
                <a:spcPts val="0"/>
              </a:spcBef>
              <a:spcAft>
                <a:spcPts val="0"/>
              </a:spcAft>
              <a:defRPr/>
            </a:pPr>
            <a:r>
              <a:rPr lang="he-IL" u="sng" dirty="0">
                <a:solidFill>
                  <a:srgbClr val="1F497D"/>
                </a:solidFill>
                <a:latin typeface="Arial"/>
                <a:cs typeface="Arial"/>
              </a:rPr>
              <a:t>בתאי השרירים</a:t>
            </a:r>
            <a:r>
              <a:rPr lang="he-IL" dirty="0">
                <a:solidFill>
                  <a:srgbClr val="1F497D"/>
                </a:solidFill>
                <a:latin typeface="Arial"/>
                <a:cs typeface="Arial"/>
              </a:rPr>
              <a:t> בעת פעילות גופנית:</a:t>
            </a:r>
          </a:p>
          <a:p>
            <a:pPr fontAlgn="auto">
              <a:spcBef>
                <a:spcPts val="0"/>
              </a:spcBef>
              <a:spcAft>
                <a:spcPts val="0"/>
              </a:spcAft>
              <a:defRPr/>
            </a:pPr>
            <a:endParaRPr lang="he-IL" dirty="0">
              <a:solidFill>
                <a:srgbClr val="1F497D"/>
              </a:solidFill>
              <a:latin typeface="Arial"/>
              <a:cs typeface="Arial"/>
            </a:endParaRPr>
          </a:p>
          <a:p>
            <a:pPr fontAlgn="auto">
              <a:lnSpc>
                <a:spcPct val="150000"/>
              </a:lnSpc>
              <a:spcBef>
                <a:spcPts val="0"/>
              </a:spcBef>
              <a:spcAft>
                <a:spcPts val="0"/>
              </a:spcAft>
              <a:defRPr/>
            </a:pPr>
            <a:r>
              <a:rPr lang="he-IL" dirty="0">
                <a:solidFill>
                  <a:srgbClr val="1F497D"/>
                </a:solidFill>
                <a:latin typeface="Arial"/>
                <a:cs typeface="Arial"/>
              </a:rPr>
              <a:t>הגליקוגן מתפרק  ל________. ה___________ מתפרק בתהליך ה_______________. בתהליך זה משתחררת ___________ הנחוצה להתכווצות השרירים.</a:t>
            </a:r>
          </a:p>
          <a:p>
            <a:pPr fontAlgn="auto">
              <a:lnSpc>
                <a:spcPct val="150000"/>
              </a:lnSpc>
              <a:spcBef>
                <a:spcPts val="0"/>
              </a:spcBef>
              <a:spcAft>
                <a:spcPts val="0"/>
              </a:spcAft>
              <a:defRPr/>
            </a:pPr>
            <a:r>
              <a:rPr lang="he-IL" dirty="0">
                <a:solidFill>
                  <a:srgbClr val="1F497D"/>
                </a:solidFill>
                <a:latin typeface="Arial"/>
                <a:cs typeface="Arial"/>
              </a:rPr>
              <a:t>לאחר הפעילות הגופנית, מלאי הגליקוגן בתאי השרירים מתחדש בתהליך הרכבת גליקוגן מן ה___________ המגיע מהמזון.</a:t>
            </a:r>
          </a:p>
          <a:p>
            <a:pPr fontAlgn="auto">
              <a:spcBef>
                <a:spcPts val="0"/>
              </a:spcBef>
              <a:spcAft>
                <a:spcPts val="0"/>
              </a:spcAft>
              <a:defRPr/>
            </a:pPr>
            <a:endParaRPr lang="he-IL" dirty="0">
              <a:solidFill>
                <a:srgbClr val="1F497D"/>
              </a:solidFill>
              <a:latin typeface="Arial"/>
              <a:cs typeface="Arial"/>
            </a:endParaRPr>
          </a:p>
        </p:txBody>
      </p:sp>
      <p:sp>
        <p:nvSpPr>
          <p:cNvPr id="8"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79163BB-614F-4D1B-B806-8432D2644685}" type="slidenum">
              <a:rPr lang="he-IL" sz="1200" smtClean="0">
                <a:solidFill>
                  <a:schemeClr val="bg1">
                    <a:lumMod val="50000"/>
                  </a:schemeClr>
                </a:solidFill>
              </a:rPr>
              <a:pPr fontAlgn="base">
                <a:spcBef>
                  <a:spcPct val="0"/>
                </a:spcBef>
                <a:spcAft>
                  <a:spcPct val="0"/>
                </a:spcAft>
                <a:defRPr/>
              </a:pPr>
              <a:t>17</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3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42975"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622300" y="620713"/>
            <a:ext cx="8183563" cy="3694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4:</a:t>
            </a:r>
          </a:p>
          <a:p>
            <a:pPr fontAlgn="auto">
              <a:spcBef>
                <a:spcPts val="0"/>
              </a:spcBef>
              <a:spcAft>
                <a:spcPts val="0"/>
              </a:spcAft>
              <a:defRPr/>
            </a:pPr>
            <a:r>
              <a:rPr lang="he-IL" dirty="0">
                <a:solidFill>
                  <a:srgbClr val="1F497D"/>
                </a:solidFill>
                <a:latin typeface="Arial"/>
                <a:cs typeface="Arial"/>
              </a:rPr>
              <a:t>הגליקוגן (רב</a:t>
            </a:r>
            <a:r>
              <a:rPr lang="he-IL" dirty="0">
                <a:solidFill>
                  <a:srgbClr val="1D4C72"/>
                </a:solidFill>
              </a:rPr>
              <a:t>־</a:t>
            </a:r>
            <a:r>
              <a:rPr lang="he-IL" dirty="0">
                <a:solidFill>
                  <a:srgbClr val="1F497D"/>
                </a:solidFill>
                <a:latin typeface="Arial"/>
                <a:cs typeface="Arial"/>
              </a:rPr>
              <a:t>סוכר, שיחידת המבנה שלו היא גלוקוז) נאגר בתאי השרירים, ומנוצל בזמן פעילות גופנית.</a:t>
            </a:r>
          </a:p>
          <a:p>
            <a:pPr fontAlgn="auto">
              <a:spcBef>
                <a:spcPts val="0"/>
              </a:spcBef>
              <a:spcAft>
                <a:spcPts val="0"/>
              </a:spcAft>
              <a:defRPr/>
            </a:pPr>
            <a:r>
              <a:rPr lang="he-IL" dirty="0">
                <a:solidFill>
                  <a:srgbClr val="1F497D"/>
                </a:solidFill>
                <a:latin typeface="Arial"/>
                <a:cs typeface="Arial"/>
              </a:rPr>
              <a:t>השלימו את המילים החסרות בקטע הבא, המתאר את שרשרת האירועים המתרחשת בתאי השרירים בעת פעילות גופנית:</a:t>
            </a:r>
          </a:p>
          <a:p>
            <a:pPr fontAlgn="auto">
              <a:spcBef>
                <a:spcPts val="0"/>
              </a:spcBef>
              <a:spcAft>
                <a:spcPts val="0"/>
              </a:spcAft>
              <a:defRPr/>
            </a:pPr>
            <a:endParaRPr lang="he-IL" dirty="0">
              <a:solidFill>
                <a:srgbClr val="1F497D"/>
              </a:solidFill>
              <a:latin typeface="Arial"/>
              <a:cs typeface="Arial"/>
            </a:endParaRPr>
          </a:p>
          <a:p>
            <a:pPr fontAlgn="auto">
              <a:lnSpc>
                <a:spcPct val="150000"/>
              </a:lnSpc>
              <a:spcBef>
                <a:spcPts val="0"/>
              </a:spcBef>
              <a:spcAft>
                <a:spcPts val="0"/>
              </a:spcAft>
              <a:defRPr/>
            </a:pPr>
            <a:r>
              <a:rPr lang="he-IL" dirty="0">
                <a:solidFill>
                  <a:srgbClr val="1F497D"/>
                </a:solidFill>
                <a:latin typeface="Arial"/>
                <a:cs typeface="Arial"/>
              </a:rPr>
              <a:t>הגליקוגן מתפרק ל</a:t>
            </a:r>
            <a:r>
              <a:rPr lang="he-IL" dirty="0">
                <a:solidFill>
                  <a:srgbClr val="FF6600"/>
                </a:solidFill>
                <a:latin typeface="Arial"/>
                <a:cs typeface="Arial"/>
              </a:rPr>
              <a:t>גלוקוז</a:t>
            </a:r>
            <a:r>
              <a:rPr lang="he-IL" dirty="0">
                <a:solidFill>
                  <a:srgbClr val="1F497D"/>
                </a:solidFill>
                <a:latin typeface="Arial"/>
                <a:cs typeface="Arial"/>
              </a:rPr>
              <a:t>. </a:t>
            </a:r>
            <a:r>
              <a:rPr lang="he-IL" dirty="0">
                <a:solidFill>
                  <a:srgbClr val="FF6600"/>
                </a:solidFill>
                <a:latin typeface="Arial"/>
                <a:cs typeface="Arial"/>
              </a:rPr>
              <a:t>הגלוקוז</a:t>
            </a:r>
            <a:r>
              <a:rPr lang="he-IL" dirty="0">
                <a:solidFill>
                  <a:srgbClr val="1F497D"/>
                </a:solidFill>
                <a:latin typeface="Arial"/>
                <a:cs typeface="Arial"/>
              </a:rPr>
              <a:t> מתפרק בתהליך </a:t>
            </a:r>
            <a:r>
              <a:rPr lang="he-IL" dirty="0">
                <a:solidFill>
                  <a:srgbClr val="FF6600"/>
                </a:solidFill>
                <a:latin typeface="Arial"/>
                <a:cs typeface="Arial"/>
              </a:rPr>
              <a:t>הנשימה התאית</a:t>
            </a:r>
            <a:r>
              <a:rPr lang="he-IL" dirty="0">
                <a:solidFill>
                  <a:srgbClr val="1F497D"/>
                </a:solidFill>
                <a:latin typeface="Arial"/>
                <a:cs typeface="Arial"/>
              </a:rPr>
              <a:t>. בתהליך זה משתחררת </a:t>
            </a:r>
            <a:r>
              <a:rPr lang="he-IL" dirty="0">
                <a:solidFill>
                  <a:srgbClr val="FF6600"/>
                </a:solidFill>
                <a:latin typeface="Arial"/>
                <a:cs typeface="Arial"/>
              </a:rPr>
              <a:t>אנרגיה</a:t>
            </a:r>
            <a:r>
              <a:rPr lang="he-IL" dirty="0">
                <a:solidFill>
                  <a:srgbClr val="1F497D"/>
                </a:solidFill>
                <a:latin typeface="Arial"/>
                <a:cs typeface="Arial"/>
              </a:rPr>
              <a:t> הנחוצה להתכווצות השרירים.</a:t>
            </a:r>
          </a:p>
          <a:p>
            <a:pPr fontAlgn="auto">
              <a:lnSpc>
                <a:spcPct val="150000"/>
              </a:lnSpc>
              <a:spcBef>
                <a:spcPts val="0"/>
              </a:spcBef>
              <a:spcAft>
                <a:spcPts val="0"/>
              </a:spcAft>
              <a:defRPr/>
            </a:pPr>
            <a:r>
              <a:rPr lang="he-IL" dirty="0">
                <a:solidFill>
                  <a:srgbClr val="1F497D"/>
                </a:solidFill>
                <a:latin typeface="Arial"/>
                <a:cs typeface="Arial"/>
              </a:rPr>
              <a:t>לאחר הפעילות הגופנית, מלאי הגליקוגן בתאי השרירים מתחדש בתהליך </a:t>
            </a:r>
            <a:r>
              <a:rPr lang="he-IL" noProof="1">
                <a:solidFill>
                  <a:srgbClr val="1F497D"/>
                </a:solidFill>
                <a:latin typeface="Arial"/>
                <a:cs typeface="Arial"/>
              </a:rPr>
              <a:t>הרכבת גליקוגן </a:t>
            </a:r>
            <a:r>
              <a:rPr lang="he-IL" dirty="0">
                <a:solidFill>
                  <a:srgbClr val="1F497D"/>
                </a:solidFill>
                <a:latin typeface="Arial"/>
                <a:cs typeface="Arial"/>
              </a:rPr>
              <a:t>מן ה</a:t>
            </a:r>
            <a:r>
              <a:rPr lang="he-IL" dirty="0">
                <a:solidFill>
                  <a:srgbClr val="FF6600"/>
                </a:solidFill>
                <a:latin typeface="Arial"/>
                <a:cs typeface="Arial"/>
              </a:rPr>
              <a:t>גלוקוז </a:t>
            </a:r>
            <a:r>
              <a:rPr lang="he-IL" dirty="0">
                <a:solidFill>
                  <a:srgbClr val="1F497D"/>
                </a:solidFill>
                <a:latin typeface="Arial"/>
                <a:cs typeface="Arial"/>
              </a:rPr>
              <a:t>המגיע מן המזון.</a:t>
            </a:r>
          </a:p>
          <a:p>
            <a:pPr fontAlgn="auto">
              <a:spcBef>
                <a:spcPts val="0"/>
              </a:spcBef>
              <a:spcAft>
                <a:spcPts val="0"/>
              </a:spcAft>
              <a:defRPr/>
            </a:pPr>
            <a:endParaRPr lang="he-IL" dirty="0">
              <a:solidFill>
                <a:srgbClr val="1F497D"/>
              </a:solidFill>
              <a:latin typeface="Arial"/>
              <a:cs typeface="Arial"/>
            </a:endParaRPr>
          </a:p>
        </p:txBody>
      </p:sp>
      <p:sp>
        <p:nvSpPr>
          <p:cNvPr id="8"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6E5874-D73E-4BB3-B6BC-80343CB8B55C}" type="slidenum">
              <a:rPr lang="he-IL" sz="1200" smtClean="0">
                <a:solidFill>
                  <a:schemeClr val="bg1">
                    <a:lumMod val="50000"/>
                  </a:schemeClr>
                </a:solidFill>
              </a:rPr>
              <a:pPr fontAlgn="base">
                <a:spcBef>
                  <a:spcPct val="0"/>
                </a:spcBef>
                <a:spcAft>
                  <a:spcPct val="0"/>
                </a:spcAft>
                <a:defRPr/>
              </a:pPr>
              <a:t>18</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00"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שאלה 5: מדוע לבננה לא</a:t>
            </a:r>
            <a:r>
              <a:rPr lang="he-IL" sz="1800" dirty="0" smtClean="0">
                <a:solidFill>
                  <a:srgbClr val="FF6600"/>
                </a:solidFill>
              </a:rPr>
              <a:t>־</a:t>
            </a:r>
            <a:r>
              <a:rPr lang="he-IL" sz="1800" b="1" dirty="0" smtClean="0">
                <a:solidFill>
                  <a:srgbClr val="FF6600"/>
                </a:solidFill>
                <a:ea typeface="+mn-ea"/>
              </a:rPr>
              <a:t>בשלה אין טעם מתוק?</a:t>
            </a:r>
            <a:endParaRPr lang="he-IL" sz="1800" dirty="0" smtClean="0"/>
          </a:p>
        </p:txBody>
      </p:sp>
      <p:sp>
        <p:nvSpPr>
          <p:cNvPr id="7" name="TextBox 6"/>
          <p:cNvSpPr txBox="1"/>
          <p:nvPr/>
        </p:nvSpPr>
        <p:spPr>
          <a:xfrm>
            <a:off x="684213" y="692150"/>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5:</a:t>
            </a:r>
          </a:p>
          <a:p>
            <a:pPr>
              <a:defRPr/>
            </a:pPr>
            <a:r>
              <a:rPr lang="he-IL" dirty="0">
                <a:solidFill>
                  <a:srgbClr val="1F497D"/>
                </a:solidFill>
                <a:latin typeface="Arial"/>
                <a:cs typeface="Arial"/>
              </a:rPr>
              <a:t>לבננה הלא</a:t>
            </a:r>
            <a:r>
              <a:rPr lang="he-IL" dirty="0">
                <a:solidFill>
                  <a:srgbClr val="1D4C72"/>
                </a:solidFill>
              </a:rPr>
              <a:t>־</a:t>
            </a:r>
            <a:r>
              <a:rPr lang="he-IL" dirty="0">
                <a:solidFill>
                  <a:srgbClr val="1F497D"/>
                </a:solidFill>
                <a:latin typeface="Arial"/>
                <a:cs typeface="Arial"/>
              </a:rPr>
              <a:t>בשלה אין טעם מתוק. ככל שהיא מבשילה טעמה הופך למתוק יותר ויותר. השינויים בטעם נגרמים מתהליך:</a:t>
            </a:r>
          </a:p>
          <a:p>
            <a:pPr lvl="1">
              <a:defRPr/>
            </a:pPr>
            <a:r>
              <a:rPr lang="he-IL" dirty="0">
                <a:solidFill>
                  <a:srgbClr val="1F497D"/>
                </a:solidFill>
                <a:latin typeface="Arial"/>
                <a:cs typeface="Arial"/>
              </a:rPr>
              <a:t>א. הנשימה התאית</a:t>
            </a:r>
          </a:p>
          <a:p>
            <a:pPr lvl="1">
              <a:defRPr/>
            </a:pPr>
            <a:r>
              <a:rPr lang="he-IL" dirty="0">
                <a:solidFill>
                  <a:srgbClr val="1F497D"/>
                </a:solidFill>
                <a:latin typeface="Arial"/>
                <a:cs typeface="Arial"/>
              </a:rPr>
              <a:t>ב. הפיכת עמילן לגלוקוז</a:t>
            </a:r>
          </a:p>
          <a:p>
            <a:pPr lvl="1">
              <a:defRPr/>
            </a:pPr>
            <a:r>
              <a:rPr lang="he-IL" dirty="0">
                <a:solidFill>
                  <a:srgbClr val="1F497D"/>
                </a:solidFill>
                <a:latin typeface="Arial"/>
                <a:cs typeface="Arial"/>
              </a:rPr>
              <a:t>ג. הפיכת גלוקוז לסוכרוז</a:t>
            </a:r>
          </a:p>
          <a:p>
            <a:pPr lvl="1">
              <a:defRPr/>
            </a:pPr>
            <a:r>
              <a:rPr lang="he-IL" dirty="0">
                <a:solidFill>
                  <a:srgbClr val="1F497D"/>
                </a:solidFill>
                <a:latin typeface="Arial"/>
                <a:cs typeface="Arial"/>
              </a:rPr>
              <a:t>ד. הפיכת סוכרוז לעמילן</a:t>
            </a:r>
          </a:p>
        </p:txBody>
      </p:sp>
      <p:sp>
        <p:nvSpPr>
          <p:cNvPr id="8"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2CEECC-AE65-4FA5-A5FB-10EF4461A3D8}" type="slidenum">
              <a:rPr lang="he-IL" sz="1200" smtClean="0">
                <a:solidFill>
                  <a:schemeClr val="bg1">
                    <a:lumMod val="50000"/>
                  </a:schemeClr>
                </a:solidFill>
              </a:rPr>
              <a:pPr fontAlgn="base">
                <a:spcBef>
                  <a:spcPct val="0"/>
                </a:spcBef>
                <a:spcAft>
                  <a:spcPct val="0"/>
                </a:spcAft>
                <a:defRPr/>
              </a:pPr>
              <a:t>19</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390525" y="5351463"/>
            <a:ext cx="8085138" cy="100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מקור החומרים המרכיבים את התאים הוא במזון</a:t>
            </a:r>
            <a:endParaRPr lang="he-IL" sz="1800" dirty="0" smtClean="0"/>
          </a:p>
        </p:txBody>
      </p:sp>
      <p:sp>
        <p:nvSpPr>
          <p:cNvPr id="48" name="מלבן 47"/>
          <p:cNvSpPr/>
          <p:nvPr/>
        </p:nvSpPr>
        <p:spPr>
          <a:xfrm>
            <a:off x="390525" y="844550"/>
            <a:ext cx="8085138" cy="693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2133600"/>
            <a:ext cx="558006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00063" y="5378450"/>
            <a:ext cx="7866062" cy="10080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בתוך התאים, מקצת החומרים משמשים מקור לאנרגיה בתהליך הנשימה התאית, ומקצתם מנוצלים כאבני בניין לבניית חומרים הבונים את חלקי התא השונים. תהליכי הפירוק והבנייה נקראים בשם הכולל </a:t>
            </a:r>
            <a:r>
              <a:rPr lang="he-IL" kern="0" dirty="0">
                <a:solidFill>
                  <a:prstClr val="black"/>
                </a:solidFill>
              </a:rPr>
              <a:t>– </a:t>
            </a:r>
            <a:r>
              <a:rPr lang="he-IL" kern="0" dirty="0">
                <a:solidFill>
                  <a:schemeClr val="accent3"/>
                </a:solidFill>
              </a:rPr>
              <a:t>חילוף חומרים </a:t>
            </a:r>
            <a:r>
              <a:rPr lang="he-IL" kern="0" dirty="0">
                <a:solidFill>
                  <a:prstClr val="black"/>
                </a:solidFill>
              </a:rPr>
              <a:t>(</a:t>
            </a:r>
            <a:r>
              <a:rPr lang="he-IL" kern="0" dirty="0">
                <a:solidFill>
                  <a:schemeClr val="accent3"/>
                </a:solidFill>
              </a:rPr>
              <a:t>מטבוליזם</a:t>
            </a:r>
            <a:r>
              <a:rPr lang="he-IL" kern="0" dirty="0">
                <a:solidFill>
                  <a:prstClr val="black"/>
                </a:solidFill>
              </a:rPr>
              <a:t>).</a:t>
            </a:r>
          </a:p>
        </p:txBody>
      </p:sp>
      <p:sp>
        <p:nvSpPr>
          <p:cNvPr id="14" name="TextBox 13"/>
          <p:cNvSpPr txBox="1"/>
          <p:nvPr/>
        </p:nvSpPr>
        <p:spPr>
          <a:xfrm>
            <a:off x="-612775" y="836613"/>
            <a:ext cx="8856663" cy="70961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תאי הגוף מורכבים בעיקר ממים </a:t>
            </a:r>
            <a:r>
              <a:rPr lang="he-IL" kern="0" dirty="0">
                <a:solidFill>
                  <a:schemeClr val="accent3"/>
                </a:solidFill>
              </a:rPr>
              <a:t>ומחומרים </a:t>
            </a:r>
            <a:r>
              <a:rPr lang="he-IL" kern="0" dirty="0"/>
              <a:t>אורגניים</a:t>
            </a:r>
            <a:r>
              <a:rPr lang="he-IL" kern="0" dirty="0">
                <a:solidFill>
                  <a:schemeClr val="accent3"/>
                </a:solidFill>
              </a:rPr>
              <a:t> </a:t>
            </a:r>
            <a:r>
              <a:rPr lang="he-IL" kern="0" dirty="0">
                <a:solidFill>
                  <a:prstClr val="black"/>
                </a:solidFill>
              </a:rPr>
              <a:t>(כגון פחמימות, שומנים וחלבונים), </a:t>
            </a:r>
          </a:p>
          <a:p>
            <a:pPr fontAlgn="auto">
              <a:spcBef>
                <a:spcPts val="0"/>
              </a:spcBef>
              <a:spcAft>
                <a:spcPts val="0"/>
              </a:spcAft>
              <a:defRPr/>
            </a:pPr>
            <a:r>
              <a:rPr lang="he-IL" kern="0" dirty="0">
                <a:solidFill>
                  <a:prstClr val="black"/>
                </a:solidFill>
              </a:rPr>
              <a:t>וכן מעט מינרלים (שהם </a:t>
            </a:r>
            <a:r>
              <a:rPr lang="he-IL" kern="0" dirty="0">
                <a:solidFill>
                  <a:schemeClr val="accent3"/>
                </a:solidFill>
              </a:rPr>
              <a:t>חומרים אנאורגניים</a:t>
            </a:r>
            <a:r>
              <a:rPr lang="he-IL" kern="0" dirty="0">
                <a:solidFill>
                  <a:prstClr val="black"/>
                </a:solidFill>
              </a:rPr>
              <a:t>) וויטמינים.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5" name="TextBox 14"/>
          <p:cNvSpPr txBox="1"/>
          <p:nvPr/>
        </p:nvSpPr>
        <p:spPr>
          <a:xfrm>
            <a:off x="-23813" y="3213100"/>
            <a:ext cx="8389938" cy="11509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מקור החומרים האלה הוא במזון. חומרי המזון מתפרקים במערכת העיכול ליחידות המבנה שלהם, הנספגות לדם ומובלות לתאים.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smtClean="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6" name="מלבן 15"/>
          <p:cNvSpPr/>
          <p:nvPr/>
        </p:nvSpPr>
        <p:spPr>
          <a:xfrm>
            <a:off x="390525" y="2133600"/>
            <a:ext cx="8085138" cy="2519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TextBox 16"/>
          <p:cNvSpPr txBox="1"/>
          <p:nvPr/>
        </p:nvSpPr>
        <p:spPr>
          <a:xfrm>
            <a:off x="2657475" y="3187700"/>
            <a:ext cx="4624388" cy="4095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800" kern="0" dirty="0">
                <a:solidFill>
                  <a:prstClr val="black"/>
                </a:solidFill>
              </a:rPr>
              <a:t>© מתוך הספר "עולם התזונה", הוצאת מט"ח.</a:t>
            </a:r>
          </a:p>
        </p:txBody>
      </p:sp>
      <p:sp>
        <p:nvSpPr>
          <p:cNvPr id="18"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D12B162-D0ED-4ACF-AC56-10811BE801A7}" type="slidenum">
              <a:rPr lang="he-IL" sz="1200" smtClean="0">
                <a:solidFill>
                  <a:schemeClr val="bg1">
                    <a:lumMod val="50000"/>
                  </a:schemeClr>
                </a:solidFill>
              </a:rPr>
              <a:pPr fontAlgn="base">
                <a:spcBef>
                  <a:spcPct val="0"/>
                </a:spcBef>
                <a:spcAft>
                  <a:spcPct val="0"/>
                </a:spcAft>
                <a:defRPr/>
              </a:pPr>
              <a:t>2</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684213" y="692150"/>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5:</a:t>
            </a:r>
          </a:p>
          <a:p>
            <a:pPr>
              <a:defRPr/>
            </a:pPr>
            <a:r>
              <a:rPr lang="he-IL" dirty="0">
                <a:solidFill>
                  <a:srgbClr val="1F497D"/>
                </a:solidFill>
                <a:latin typeface="Arial"/>
                <a:cs typeface="Arial"/>
              </a:rPr>
              <a:t>לבננה הלא</a:t>
            </a:r>
            <a:r>
              <a:rPr lang="he-IL" dirty="0">
                <a:solidFill>
                  <a:srgbClr val="1D4C72"/>
                </a:solidFill>
              </a:rPr>
              <a:t>־</a:t>
            </a:r>
            <a:r>
              <a:rPr lang="he-IL" dirty="0">
                <a:solidFill>
                  <a:srgbClr val="1F497D"/>
                </a:solidFill>
                <a:latin typeface="Arial"/>
                <a:cs typeface="Arial"/>
              </a:rPr>
              <a:t>בשלה אין טעם מתוק. ככל שהיא מבשילה טעמה הופך למתוק יותר ויותר. השינויים בטעם נגרמים מתהליך:</a:t>
            </a:r>
          </a:p>
          <a:p>
            <a:pPr lvl="1">
              <a:defRPr/>
            </a:pPr>
            <a:r>
              <a:rPr lang="he-IL" dirty="0">
                <a:solidFill>
                  <a:srgbClr val="1F497D"/>
                </a:solidFill>
                <a:latin typeface="Arial"/>
                <a:cs typeface="Arial"/>
              </a:rPr>
              <a:t>א. הנשימה התאית</a:t>
            </a:r>
          </a:p>
          <a:p>
            <a:pPr lvl="1">
              <a:defRPr/>
            </a:pPr>
            <a:r>
              <a:rPr lang="he-IL" dirty="0">
                <a:solidFill>
                  <a:srgbClr val="1F497D"/>
                </a:solidFill>
                <a:latin typeface="Arial"/>
                <a:cs typeface="Arial"/>
              </a:rPr>
              <a:t>ב. הפיכת עמילן לגלוקוז</a:t>
            </a:r>
          </a:p>
          <a:p>
            <a:pPr lvl="1">
              <a:defRPr/>
            </a:pPr>
            <a:r>
              <a:rPr lang="he-IL" dirty="0">
                <a:solidFill>
                  <a:srgbClr val="1F497D"/>
                </a:solidFill>
                <a:latin typeface="Arial"/>
                <a:cs typeface="Arial"/>
              </a:rPr>
              <a:t>ג. הפיכת גלוקוז לסוכרוז</a:t>
            </a:r>
          </a:p>
          <a:p>
            <a:pPr lvl="1">
              <a:defRPr/>
            </a:pPr>
            <a:r>
              <a:rPr lang="he-IL" dirty="0">
                <a:solidFill>
                  <a:srgbClr val="1F497D"/>
                </a:solidFill>
                <a:latin typeface="Arial"/>
                <a:cs typeface="Arial"/>
              </a:rPr>
              <a:t>ד. הפיכת סוכרוז לעמילן</a:t>
            </a:r>
          </a:p>
        </p:txBody>
      </p:sp>
      <p:sp>
        <p:nvSpPr>
          <p:cNvPr id="8" name="Rectangle 12"/>
          <p:cNvSpPr/>
          <p:nvPr/>
        </p:nvSpPr>
        <p:spPr>
          <a:xfrm>
            <a:off x="671513" y="3222625"/>
            <a:ext cx="8196262" cy="18621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לרב</a:t>
            </a:r>
            <a:r>
              <a:rPr lang="he-IL" dirty="0">
                <a:solidFill>
                  <a:schemeClr val="tx1"/>
                </a:solidFill>
              </a:rPr>
              <a:t>־</a:t>
            </a:r>
            <a:r>
              <a:rPr lang="he-IL" dirty="0">
                <a:solidFill>
                  <a:prstClr val="black"/>
                </a:solidFill>
              </a:rPr>
              <a:t>סוכרים כגון עמילן, אין טעם מתוק. ואילו לחד</a:t>
            </a:r>
            <a:r>
              <a:rPr lang="he-IL" dirty="0">
                <a:solidFill>
                  <a:schemeClr val="tx1"/>
                </a:solidFill>
              </a:rPr>
              <a:t>־</a:t>
            </a:r>
            <a:r>
              <a:rPr lang="he-IL" dirty="0">
                <a:solidFill>
                  <a:prstClr val="black"/>
                </a:solidFill>
              </a:rPr>
              <a:t>סוכרים כגון גלוקוז, יש טעם מתוק.</a:t>
            </a:r>
          </a:p>
        </p:txBody>
      </p:sp>
      <p:sp>
        <p:nvSpPr>
          <p:cNvPr id="9"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A911CD-4569-43E3-9F7C-D8DD507F4030}" type="slidenum">
              <a:rPr lang="he-IL" sz="1200" smtClean="0">
                <a:solidFill>
                  <a:schemeClr val="bg1">
                    <a:lumMod val="50000"/>
                  </a:schemeClr>
                </a:solidFill>
              </a:rPr>
              <a:pPr fontAlgn="base">
                <a:spcBef>
                  <a:spcPct val="0"/>
                </a:spcBef>
                <a:spcAft>
                  <a:spcPct val="0"/>
                </a:spcAft>
                <a:defRPr/>
              </a:pPr>
              <a:t>20</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(בשילוב עם דרכי החקר המדעי*: בחירת סוג הגרף המתאים ושרטוט גרף)</a:t>
            </a:r>
            <a:endParaRPr lang="he-IL" sz="1800" dirty="0" smtClean="0"/>
          </a:p>
        </p:txBody>
      </p:sp>
      <p:sp>
        <p:nvSpPr>
          <p:cNvPr id="7" name="TextBox 6"/>
          <p:cNvSpPr txBox="1"/>
          <p:nvPr/>
        </p:nvSpPr>
        <p:spPr>
          <a:xfrm>
            <a:off x="665163" y="549275"/>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a:p>
            <a:pPr>
              <a:defRPr/>
            </a:pPr>
            <a:r>
              <a:rPr lang="he-IL" dirty="0">
                <a:solidFill>
                  <a:srgbClr val="1F497D"/>
                </a:solidFill>
                <a:latin typeface="Arial"/>
                <a:cs typeface="Arial"/>
              </a:rPr>
              <a:t>הכניסו למבחנה גליקוגן ואנזים המזרז את תהליך פירוק הגליקוגן לגלוקוז. שמו את המבחנה בתנאים מתאימים לפעילות האנזים.</a:t>
            </a:r>
          </a:p>
          <a:p>
            <a:pPr>
              <a:defRPr/>
            </a:pPr>
            <a:r>
              <a:rPr lang="he-IL" dirty="0">
                <a:solidFill>
                  <a:srgbClr val="1F497D"/>
                </a:solidFill>
                <a:latin typeface="Arial"/>
                <a:cs typeface="Arial"/>
              </a:rPr>
              <a:t>א. שרטטו על מערכת הצירים שתי עקומות המתארות את השינויים הצפויים בכמות הגלוקוז   </a:t>
            </a:r>
          </a:p>
          <a:p>
            <a:pPr>
              <a:defRPr/>
            </a:pPr>
            <a:r>
              <a:rPr lang="he-IL" dirty="0">
                <a:solidFill>
                  <a:srgbClr val="1F497D"/>
                </a:solidFill>
                <a:latin typeface="Arial"/>
                <a:cs typeface="Arial"/>
              </a:rPr>
              <a:t>    והגליקוגן במבחנה. כתבו מה מתאר ציר </a:t>
            </a:r>
            <a:r>
              <a:rPr lang="en-US" dirty="0">
                <a:solidFill>
                  <a:srgbClr val="1F497D"/>
                </a:solidFill>
                <a:latin typeface="Arial"/>
                <a:cs typeface="Arial"/>
              </a:rPr>
              <a:t>X</a:t>
            </a:r>
            <a:r>
              <a:rPr lang="he-IL" dirty="0">
                <a:solidFill>
                  <a:srgbClr val="1F497D"/>
                </a:solidFill>
                <a:latin typeface="Arial"/>
                <a:cs typeface="Arial"/>
              </a:rPr>
              <a:t> ומה ציר </a:t>
            </a:r>
            <a:r>
              <a:rPr lang="en-US" dirty="0">
                <a:solidFill>
                  <a:srgbClr val="1F497D"/>
                </a:solidFill>
                <a:latin typeface="Arial"/>
                <a:cs typeface="Arial"/>
              </a:rPr>
              <a:t>Y</a:t>
            </a:r>
            <a:r>
              <a:rPr lang="he-IL" dirty="0">
                <a:solidFill>
                  <a:srgbClr val="1F497D"/>
                </a:solidFill>
                <a:latin typeface="Arial"/>
                <a:cs typeface="Arial"/>
              </a:rPr>
              <a:t>.</a:t>
            </a:r>
          </a:p>
          <a:p>
            <a:pPr>
              <a:defRPr/>
            </a:pPr>
            <a:r>
              <a:rPr lang="he-IL" dirty="0">
                <a:solidFill>
                  <a:srgbClr val="1F497D"/>
                </a:solidFill>
                <a:latin typeface="Arial"/>
                <a:cs typeface="Arial"/>
              </a:rPr>
              <a:t>ב. </a:t>
            </a:r>
            <a:r>
              <a:rPr lang="he-IL" dirty="0">
                <a:solidFill>
                  <a:schemeClr val="tx2"/>
                </a:solidFill>
                <a:latin typeface="Arial"/>
                <a:cs typeface="Arial"/>
              </a:rPr>
              <a:t>מדוע במקרה זה מתאימה עקומה </a:t>
            </a:r>
            <a:r>
              <a:rPr lang="he-IL" dirty="0">
                <a:solidFill>
                  <a:srgbClr val="1F497D"/>
                </a:solidFill>
                <a:latin typeface="Arial"/>
                <a:cs typeface="Arial"/>
              </a:rPr>
              <a:t>ולא גרף עמודות?</a:t>
            </a:r>
          </a:p>
          <a:p>
            <a:pPr>
              <a:defRPr/>
            </a:pPr>
            <a:r>
              <a:rPr lang="he-IL" dirty="0">
                <a:solidFill>
                  <a:srgbClr val="1F497D"/>
                </a:solidFill>
                <a:latin typeface="Arial"/>
                <a:cs typeface="Arial"/>
              </a:rPr>
              <a:t>ג. לדעתכם, מאילו תאים בגוף אפשר להפיק את האנזים הזה?</a:t>
            </a:r>
          </a:p>
          <a:p>
            <a:pPr>
              <a:defRPr/>
            </a:pPr>
            <a:r>
              <a:rPr lang="he-IL" dirty="0">
                <a:solidFill>
                  <a:srgbClr val="1F497D"/>
                </a:solidFill>
                <a:latin typeface="Arial"/>
                <a:cs typeface="Arial"/>
              </a:rPr>
              <a:t>ד. מתי האנזים פעיל יותר בגוף: במצב מנוחה או במצב פעילות גופנית? </a:t>
            </a:r>
            <a:r>
              <a:rPr lang="he-IL" dirty="0" smtClean="0">
                <a:solidFill>
                  <a:srgbClr val="1F497D"/>
                </a:solidFill>
                <a:latin typeface="Arial"/>
                <a:cs typeface="Arial"/>
              </a:rPr>
              <a:t>נמקו.</a:t>
            </a:r>
            <a:endParaRPr lang="he-IL" dirty="0">
              <a:solidFill>
                <a:srgbClr val="1F497D"/>
              </a:solidFill>
              <a:latin typeface="Arial"/>
              <a:cs typeface="Arial"/>
            </a:endParaRPr>
          </a:p>
        </p:txBody>
      </p:sp>
      <p:cxnSp>
        <p:nvCxnSpPr>
          <p:cNvPr id="3" name="מחבר חץ ישר 2"/>
          <p:cNvCxnSpPr/>
          <p:nvPr/>
        </p:nvCxnSpPr>
        <p:spPr>
          <a:xfrm flipV="1">
            <a:off x="2339975" y="3573463"/>
            <a:ext cx="0" cy="2016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a:off x="2339975" y="5589588"/>
            <a:ext cx="33845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521A37C-A25C-41C4-85EA-30EE2BFAB609}" type="slidenum">
              <a:rPr lang="he-IL" sz="1200" smtClean="0">
                <a:solidFill>
                  <a:schemeClr val="bg1">
                    <a:lumMod val="50000"/>
                  </a:schemeClr>
                </a:solidFill>
              </a:rPr>
              <a:pPr fontAlgn="base">
                <a:spcBef>
                  <a:spcPct val="0"/>
                </a:spcBef>
                <a:spcAft>
                  <a:spcPct val="0"/>
                </a:spcAft>
                <a:defRPr/>
              </a:pPr>
              <a:t>21</a:t>
            </a:fld>
            <a:endParaRPr lang="he-IL" sz="1200" dirty="0" smtClean="0">
              <a:solidFill>
                <a:schemeClr val="bg1">
                  <a:lumMod val="50000"/>
                </a:schemeClr>
              </a:solidFill>
            </a:endParaRPr>
          </a:p>
        </p:txBody>
      </p:sp>
      <p:sp>
        <p:nvSpPr>
          <p:cNvPr id="2" name="מלבן 1"/>
          <p:cNvSpPr/>
          <p:nvPr/>
        </p:nvSpPr>
        <p:spPr>
          <a:xfrm>
            <a:off x="4121120" y="6093296"/>
            <a:ext cx="4355680" cy="400110"/>
          </a:xfrm>
          <a:prstGeom prst="rect">
            <a:avLst/>
          </a:prstGeom>
        </p:spPr>
        <p:txBody>
          <a:bodyPr wrap="none">
            <a:spAutoFit/>
          </a:bodyPr>
          <a:lstStyle/>
          <a:p>
            <a:r>
              <a:rPr lang="he-IL" sz="2000" b="1" dirty="0" smtClean="0">
                <a:solidFill>
                  <a:schemeClr val="accent3"/>
                </a:solidFill>
                <a:latin typeface="Arial"/>
                <a:cs typeface="Arial"/>
              </a:rPr>
              <a:t>*</a:t>
            </a:r>
            <a:r>
              <a:rPr lang="he-IL" sz="1600" dirty="0" smtClean="0">
                <a:solidFill>
                  <a:srgbClr val="1F497D"/>
                </a:solidFill>
                <a:latin typeface="Arial"/>
                <a:cs typeface="Arial"/>
              </a:rPr>
              <a:t>תרגול מיומנויות הנדרשות בבחינת הבגרות במעבדה</a:t>
            </a:r>
            <a:endParaRPr lang="he-IL"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7" name="TextBox 6"/>
          <p:cNvSpPr txBox="1"/>
          <p:nvPr/>
        </p:nvSpPr>
        <p:spPr>
          <a:xfrm>
            <a:off x="665163" y="549275"/>
            <a:ext cx="8183562"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p:txBody>
      </p:sp>
      <p:grpSp>
        <p:nvGrpSpPr>
          <p:cNvPr id="56325" name="קבוצה 16"/>
          <p:cNvGrpSpPr>
            <a:grpSpLocks/>
          </p:cNvGrpSpPr>
          <p:nvPr/>
        </p:nvGrpSpPr>
        <p:grpSpPr bwMode="auto">
          <a:xfrm>
            <a:off x="665163" y="1096963"/>
            <a:ext cx="8196262" cy="5140325"/>
            <a:chOff x="652865" y="918013"/>
            <a:chExt cx="8196262" cy="5141133"/>
          </a:xfrm>
        </p:grpSpPr>
        <p:sp>
          <p:nvSpPr>
            <p:cNvPr id="18" name="Rectangle 12"/>
            <p:cNvSpPr/>
            <p:nvPr/>
          </p:nvSpPr>
          <p:spPr>
            <a:xfrm>
              <a:off x="652865" y="918013"/>
              <a:ext cx="8196262" cy="514113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 יש לשרטט עקומות כי המשתנה הבלתי תלוי (הזמן) הוא משתנה רציף.</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ג. מתאי כבד </a:t>
              </a:r>
              <a:r>
                <a:rPr lang="he-IL" dirty="0">
                  <a:solidFill>
                    <a:schemeClr val="tx1"/>
                  </a:solidFill>
                </a:rPr>
                <a:t>ותאי שרירים.</a:t>
              </a:r>
            </a:p>
            <a:p>
              <a:pPr fontAlgn="auto">
                <a:spcBef>
                  <a:spcPts val="0"/>
                </a:spcBef>
                <a:spcAft>
                  <a:spcPts val="0"/>
                </a:spcAft>
                <a:defRPr/>
              </a:pPr>
              <a:r>
                <a:rPr lang="he-IL" dirty="0">
                  <a:solidFill>
                    <a:schemeClr val="tx1"/>
                  </a:solidFill>
                </a:rPr>
                <a:t>   נימוק: בתאים אלו נאגר גליקוגן, שבעת הצורך מפורק לגלוקוז.</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ד. האנזים פעיל יותר במצב פעילות גופנית. הגליקוגן מפורק בתאי השריר לגלוקוז, המנוצל </a:t>
              </a:r>
            </a:p>
            <a:p>
              <a:pPr fontAlgn="auto">
                <a:spcBef>
                  <a:spcPts val="0"/>
                </a:spcBef>
                <a:spcAft>
                  <a:spcPts val="0"/>
                </a:spcAft>
                <a:defRPr/>
              </a:pPr>
              <a:r>
                <a:rPr lang="he-IL" dirty="0">
                  <a:solidFill>
                    <a:schemeClr val="tx1"/>
                  </a:solidFill>
                </a:rPr>
                <a:t>   בתהליך הנשימה התאית ומספק אנרגיה (הנאגרת ב־</a:t>
              </a:r>
              <a:r>
                <a:rPr lang="en-US" dirty="0">
                  <a:solidFill>
                    <a:schemeClr val="tx1"/>
                  </a:solidFill>
                </a:rPr>
                <a:t>ATP</a:t>
              </a:r>
              <a:r>
                <a:rPr lang="he-IL" dirty="0">
                  <a:solidFill>
                    <a:schemeClr val="tx1"/>
                  </a:solidFill>
                </a:rPr>
                <a:t>) הנחוצה להתכווצות השריר.</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grpSp>
          <p:nvGrpSpPr>
            <p:cNvPr id="56328" name="קבוצה 13"/>
            <p:cNvGrpSpPr>
              <a:grpSpLocks/>
            </p:cNvGrpSpPr>
            <p:nvPr/>
          </p:nvGrpSpPr>
          <p:grpSpPr bwMode="auto">
            <a:xfrm>
              <a:off x="1756098" y="1133714"/>
              <a:ext cx="4537154" cy="2550792"/>
              <a:chOff x="1187624" y="3398366"/>
              <a:chExt cx="4537154" cy="2550792"/>
            </a:xfrm>
          </p:grpSpPr>
          <p:grpSp>
            <p:nvGrpSpPr>
              <p:cNvPr id="56329" name="קבוצה 12"/>
              <p:cNvGrpSpPr>
                <a:grpSpLocks/>
              </p:cNvGrpSpPr>
              <p:nvPr/>
            </p:nvGrpSpPr>
            <p:grpSpPr bwMode="auto">
              <a:xfrm>
                <a:off x="1187624" y="3573252"/>
                <a:ext cx="4537154" cy="2375906"/>
                <a:chOff x="1187624" y="3573252"/>
                <a:chExt cx="4537154" cy="2375906"/>
              </a:xfrm>
            </p:grpSpPr>
            <p:cxnSp>
              <p:nvCxnSpPr>
                <p:cNvPr id="3" name="מחבר חץ ישר 2"/>
                <p:cNvCxnSpPr/>
                <p:nvPr/>
              </p:nvCxnSpPr>
              <p:spPr>
                <a:xfrm flipV="1">
                  <a:off x="2340228" y="3573252"/>
                  <a:ext cx="0" cy="20148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a:off x="2340228" y="5588105"/>
                  <a:ext cx="33845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34" name="מלבן 1"/>
                <p:cNvSpPr>
                  <a:spLocks noChangeArrowheads="1"/>
                </p:cNvSpPr>
                <p:nvPr/>
              </p:nvSpPr>
              <p:spPr bwMode="auto">
                <a:xfrm>
                  <a:off x="5267247" y="5610604"/>
                  <a:ext cx="437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t>זמן</a:t>
                  </a:r>
                </a:p>
              </p:txBody>
            </p:sp>
            <p:sp>
              <p:nvSpPr>
                <p:cNvPr id="56335" name="מלבן 9"/>
                <p:cNvSpPr>
                  <a:spLocks noChangeArrowheads="1"/>
                </p:cNvSpPr>
                <p:nvPr/>
              </p:nvSpPr>
              <p:spPr bwMode="auto">
                <a:xfrm>
                  <a:off x="1187624" y="3645024"/>
                  <a:ext cx="1136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t>כמות החומר</a:t>
                  </a:r>
                </a:p>
              </p:txBody>
            </p:sp>
          </p:grpSp>
          <p:sp>
            <p:nvSpPr>
              <p:cNvPr id="56330" name="מלבן 14"/>
              <p:cNvSpPr>
                <a:spLocks noChangeArrowheads="1"/>
              </p:cNvSpPr>
              <p:nvPr/>
            </p:nvSpPr>
            <p:spPr bwMode="auto">
              <a:xfrm>
                <a:off x="4356833" y="4981858"/>
                <a:ext cx="1136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err="1">
                    <a:solidFill>
                      <a:schemeClr val="tx2"/>
                    </a:solidFill>
                  </a:rPr>
                  <a:t>גליקוגן</a:t>
                </a:r>
                <a:endParaRPr lang="he-IL" sz="1600" dirty="0">
                  <a:solidFill>
                    <a:schemeClr val="tx2"/>
                  </a:solidFill>
                </a:endParaRPr>
              </a:p>
            </p:txBody>
          </p:sp>
          <p:sp>
            <p:nvSpPr>
              <p:cNvPr id="56331" name="מלבן 15"/>
              <p:cNvSpPr>
                <a:spLocks noChangeArrowheads="1"/>
              </p:cNvSpPr>
              <p:nvPr/>
            </p:nvSpPr>
            <p:spPr bwMode="auto">
              <a:xfrm>
                <a:off x="4299015" y="3398366"/>
                <a:ext cx="1136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chemeClr val="accent3"/>
                    </a:solidFill>
                  </a:rPr>
                  <a:t>גלוקוז</a:t>
                </a:r>
              </a:p>
            </p:txBody>
          </p:sp>
        </p:grpSp>
      </p:grpSp>
      <p:sp>
        <p:nvSpPr>
          <p:cNvPr id="19"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14A8598-EE81-4845-82EB-92DDDFFA3830}" type="slidenum">
              <a:rPr lang="he-IL" sz="1200" smtClean="0">
                <a:solidFill>
                  <a:schemeClr val="bg1">
                    <a:lumMod val="50000"/>
                  </a:schemeClr>
                </a:solidFill>
              </a:rPr>
              <a:pPr fontAlgn="base">
                <a:spcBef>
                  <a:spcPct val="0"/>
                </a:spcBef>
                <a:spcAft>
                  <a:spcPct val="0"/>
                </a:spcAft>
                <a:defRPr/>
              </a:pPr>
              <a:t>22</a:t>
            </a:fld>
            <a:endParaRPr lang="he-IL" sz="1200" dirty="0" smtClean="0">
              <a:solidFill>
                <a:schemeClr val="bg1">
                  <a:lumMod val="50000"/>
                </a:schemeClr>
              </a:solidFill>
            </a:endParaRPr>
          </a:p>
        </p:txBody>
      </p:sp>
      <p:sp>
        <p:nvSpPr>
          <p:cNvPr id="5" name="צורה חופשית 4"/>
          <p:cNvSpPr/>
          <p:nvPr/>
        </p:nvSpPr>
        <p:spPr>
          <a:xfrm>
            <a:off x="3060192" y="1536192"/>
            <a:ext cx="2962656" cy="1889760"/>
          </a:xfrm>
          <a:custGeom>
            <a:avLst/>
            <a:gdLst>
              <a:gd name="connsiteX0" fmla="*/ 0 w 2962656"/>
              <a:gd name="connsiteY0" fmla="*/ 0 h 1889760"/>
              <a:gd name="connsiteX1" fmla="*/ 548640 w 2962656"/>
              <a:gd name="connsiteY1" fmla="*/ 682752 h 1889760"/>
              <a:gd name="connsiteX2" fmla="*/ 1304544 w 2962656"/>
              <a:gd name="connsiteY2" fmla="*/ 1377696 h 1889760"/>
              <a:gd name="connsiteX3" fmla="*/ 2962656 w 2962656"/>
              <a:gd name="connsiteY3" fmla="*/ 1889760 h 1889760"/>
            </a:gdLst>
            <a:ahLst/>
            <a:cxnLst>
              <a:cxn ang="0">
                <a:pos x="connsiteX0" y="connsiteY0"/>
              </a:cxn>
              <a:cxn ang="0">
                <a:pos x="connsiteX1" y="connsiteY1"/>
              </a:cxn>
              <a:cxn ang="0">
                <a:pos x="connsiteX2" y="connsiteY2"/>
              </a:cxn>
              <a:cxn ang="0">
                <a:pos x="connsiteX3" y="connsiteY3"/>
              </a:cxn>
            </a:cxnLst>
            <a:rect l="l" t="t" r="r" b="b"/>
            <a:pathLst>
              <a:path w="2962656" h="1889760">
                <a:moveTo>
                  <a:pt x="0" y="0"/>
                </a:moveTo>
                <a:cubicBezTo>
                  <a:pt x="165608" y="226568"/>
                  <a:pt x="331216" y="453136"/>
                  <a:pt x="548640" y="682752"/>
                </a:cubicBezTo>
                <a:cubicBezTo>
                  <a:pt x="766064" y="912368"/>
                  <a:pt x="902208" y="1176528"/>
                  <a:pt x="1304544" y="1377696"/>
                </a:cubicBezTo>
                <a:cubicBezTo>
                  <a:pt x="1706880" y="1578864"/>
                  <a:pt x="2334768" y="1734312"/>
                  <a:pt x="2962656" y="188976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צורה חופשית 20"/>
          <p:cNvSpPr/>
          <p:nvPr/>
        </p:nvSpPr>
        <p:spPr>
          <a:xfrm flipV="1">
            <a:off x="2915816" y="1628800"/>
            <a:ext cx="2962656" cy="1889760"/>
          </a:xfrm>
          <a:custGeom>
            <a:avLst/>
            <a:gdLst>
              <a:gd name="connsiteX0" fmla="*/ 0 w 2962656"/>
              <a:gd name="connsiteY0" fmla="*/ 0 h 1889760"/>
              <a:gd name="connsiteX1" fmla="*/ 548640 w 2962656"/>
              <a:gd name="connsiteY1" fmla="*/ 682752 h 1889760"/>
              <a:gd name="connsiteX2" fmla="*/ 1304544 w 2962656"/>
              <a:gd name="connsiteY2" fmla="*/ 1377696 h 1889760"/>
              <a:gd name="connsiteX3" fmla="*/ 2962656 w 2962656"/>
              <a:gd name="connsiteY3" fmla="*/ 1889760 h 1889760"/>
            </a:gdLst>
            <a:ahLst/>
            <a:cxnLst>
              <a:cxn ang="0">
                <a:pos x="connsiteX0" y="connsiteY0"/>
              </a:cxn>
              <a:cxn ang="0">
                <a:pos x="connsiteX1" y="connsiteY1"/>
              </a:cxn>
              <a:cxn ang="0">
                <a:pos x="connsiteX2" y="connsiteY2"/>
              </a:cxn>
              <a:cxn ang="0">
                <a:pos x="connsiteX3" y="connsiteY3"/>
              </a:cxn>
            </a:cxnLst>
            <a:rect l="l" t="t" r="r" b="b"/>
            <a:pathLst>
              <a:path w="2962656" h="1889760">
                <a:moveTo>
                  <a:pt x="0" y="0"/>
                </a:moveTo>
                <a:cubicBezTo>
                  <a:pt x="165608" y="226568"/>
                  <a:pt x="331216" y="453136"/>
                  <a:pt x="548640" y="682752"/>
                </a:cubicBezTo>
                <a:cubicBezTo>
                  <a:pt x="766064" y="912368"/>
                  <a:pt x="902208" y="1176528"/>
                  <a:pt x="1304544" y="1377696"/>
                </a:cubicBezTo>
                <a:cubicBezTo>
                  <a:pt x="1706880" y="1578864"/>
                  <a:pt x="2334768" y="1734312"/>
                  <a:pt x="2962656" y="18897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סיבים תזונתיים טובים לבריאות</a:t>
            </a:r>
            <a:endParaRPr lang="he-IL" sz="1800" dirty="0" smtClean="0"/>
          </a:p>
        </p:txBody>
      </p:sp>
      <p:sp>
        <p:nvSpPr>
          <p:cNvPr id="10" name="TextBox 9"/>
          <p:cNvSpPr txBox="1"/>
          <p:nvPr/>
        </p:nvSpPr>
        <p:spPr>
          <a:xfrm>
            <a:off x="479425" y="533400"/>
            <a:ext cx="8121650" cy="2108200"/>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 מזון צמחי מכיל סיבים שהם בדרך כלל רב־סוכרים (כגון תאית) המרכיבים את דופן תאי הצמח. חלק ניכר מן הסיבים אינו מתפרק במערכת העיכול ויוצא בצואה.</a:t>
            </a:r>
          </a:p>
          <a:p>
            <a:pPr algn="just" fontAlgn="auto">
              <a:spcBef>
                <a:spcPts val="0"/>
              </a:spcBef>
              <a:spcAft>
                <a:spcPts val="0"/>
              </a:spcAft>
              <a:defRPr/>
            </a:pPr>
            <a:r>
              <a:rPr lang="he-IL" kern="0" dirty="0">
                <a:solidFill>
                  <a:prstClr val="black"/>
                </a:solidFill>
              </a:rPr>
              <a:t>בני אדם בארצות המתפתחות אוכלים מזון עשיר בסיבים יותר מבני אדם במדינות המערב. </a:t>
            </a:r>
          </a:p>
          <a:p>
            <a:pPr algn="just" fontAlgn="auto">
              <a:spcBef>
                <a:spcPts val="0"/>
              </a:spcBef>
              <a:spcAft>
                <a:spcPts val="0"/>
              </a:spcAft>
              <a:defRPr/>
            </a:pPr>
            <a:r>
              <a:rPr lang="he-IL" kern="0" dirty="0">
                <a:solidFill>
                  <a:prstClr val="black"/>
                </a:solidFill>
              </a:rPr>
              <a:t>זוהי אחת הסיבות לכך שהם סובלים פחות מבני אדם במדינות המערב, ממחלות כגון סכרת, מחלות לב  וסרטן המעי הגס.</a:t>
            </a:r>
          </a:p>
          <a:p>
            <a:pPr algn="just" fontAlgn="auto">
              <a:spcBef>
                <a:spcPts val="0"/>
              </a:spcBef>
              <a:spcAft>
                <a:spcPts val="0"/>
              </a:spcAft>
              <a:defRPr/>
            </a:pPr>
            <a:endParaRPr lang="he-IL" kern="0" dirty="0">
              <a:solidFill>
                <a:prstClr val="black"/>
              </a:solidFill>
            </a:endParaRPr>
          </a:p>
          <a:p>
            <a:pPr algn="ctr" fontAlgn="auto">
              <a:spcBef>
                <a:spcPts val="0"/>
              </a:spcBef>
              <a:spcAft>
                <a:spcPts val="0"/>
              </a:spcAft>
              <a:defRPr/>
            </a:pPr>
            <a:r>
              <a:rPr lang="he-IL" u="sng" kern="0" dirty="0">
                <a:solidFill>
                  <a:prstClr val="black"/>
                </a:solidFill>
              </a:rPr>
              <a:t>כיצד תורמים הסיבים לבריאות</a:t>
            </a:r>
            <a:r>
              <a:rPr lang="he-IL" kern="0" dirty="0">
                <a:solidFill>
                  <a:prstClr val="black"/>
                </a:solidFill>
              </a:rPr>
              <a:t>?</a:t>
            </a:r>
          </a:p>
        </p:txBody>
      </p:sp>
      <p:grpSp>
        <p:nvGrpSpPr>
          <p:cNvPr id="5" name="קבוצה 4"/>
          <p:cNvGrpSpPr/>
          <p:nvPr/>
        </p:nvGrpSpPr>
        <p:grpSpPr>
          <a:xfrm>
            <a:off x="827608" y="2608263"/>
            <a:ext cx="7416800" cy="4059237"/>
            <a:chOff x="630238" y="2608263"/>
            <a:chExt cx="7416800" cy="4059237"/>
          </a:xfrm>
        </p:grpSpPr>
        <p:grpSp>
          <p:nvGrpSpPr>
            <p:cNvPr id="57349" name="קבוצה 20"/>
            <p:cNvGrpSpPr>
              <a:grpSpLocks/>
            </p:cNvGrpSpPr>
            <p:nvPr/>
          </p:nvGrpSpPr>
          <p:grpSpPr bwMode="auto">
            <a:xfrm>
              <a:off x="630238" y="2608263"/>
              <a:ext cx="7416800" cy="4059237"/>
              <a:chOff x="629599" y="2608526"/>
              <a:chExt cx="7416863" cy="4058725"/>
            </a:xfrm>
          </p:grpSpPr>
          <p:sp>
            <p:nvSpPr>
              <p:cNvPr id="2" name="פחית 1"/>
              <p:cNvSpPr/>
              <p:nvPr/>
            </p:nvSpPr>
            <p:spPr>
              <a:xfrm>
                <a:off x="629599" y="2608526"/>
                <a:ext cx="7416863" cy="4058725"/>
              </a:xfrm>
              <a:prstGeom prst="can">
                <a:avLst/>
              </a:prstGeom>
              <a:solidFill>
                <a:srgbClr val="E9B391">
                  <a:alpha val="3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573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706036"/>
                <a:ext cx="1090609" cy="6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91" y="3706037"/>
                <a:ext cx="1090609" cy="6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חץ למטה 7"/>
              <p:cNvSpPr/>
              <p:nvPr/>
            </p:nvSpPr>
            <p:spPr>
              <a:xfrm>
                <a:off x="2074236" y="5794236"/>
                <a:ext cx="742956" cy="739682"/>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0" name="מלבן 19"/>
              <p:cNvSpPr/>
              <p:nvPr/>
            </p:nvSpPr>
            <p:spPr>
              <a:xfrm>
                <a:off x="4255480" y="4316461"/>
                <a:ext cx="3413154" cy="1477776"/>
              </a:xfrm>
              <a:prstGeom prst="rect">
                <a:avLst/>
              </a:prstGeom>
              <a:noFill/>
              <a:l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4" name="מלבן 23"/>
              <p:cNvSpPr/>
              <p:nvPr/>
            </p:nvSpPr>
            <p:spPr>
              <a:xfrm>
                <a:off x="713737" y="4316461"/>
                <a:ext cx="3413154" cy="1477776"/>
              </a:xfrm>
              <a:prstGeom prst="rect">
                <a:avLst/>
              </a:prstGeom>
              <a:noFill/>
              <a:l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 name="מלבן 2"/>
            <p:cNvSpPr/>
            <p:nvPr/>
          </p:nvSpPr>
          <p:spPr>
            <a:xfrm>
              <a:off x="3908425" y="3068638"/>
              <a:ext cx="1263650" cy="369887"/>
            </a:xfrm>
            <a:prstGeom prst="rect">
              <a:avLst/>
            </a:prstGeom>
          </p:spPr>
          <p:txBody>
            <a:bodyPr wrap="none">
              <a:spAutoFit/>
            </a:bodyPr>
            <a:lstStyle/>
            <a:p>
              <a:pPr>
                <a:defRPr/>
              </a:pPr>
              <a:r>
                <a:rPr lang="he-IL" u="sng" kern="0" dirty="0">
                  <a:solidFill>
                    <a:prstClr val="black"/>
                  </a:solidFill>
                </a:rPr>
                <a:t>צינור העיכול</a:t>
              </a:r>
              <a:endParaRPr lang="he-IL" dirty="0"/>
            </a:p>
          </p:txBody>
        </p:sp>
        <p:sp>
          <p:nvSpPr>
            <p:cNvPr id="21" name="TextBox 20"/>
            <p:cNvSpPr txBox="1"/>
            <p:nvPr/>
          </p:nvSpPr>
          <p:spPr>
            <a:xfrm>
              <a:off x="714375" y="4327525"/>
              <a:ext cx="3413125" cy="2108200"/>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הסיבים </a:t>
              </a:r>
              <a:r>
                <a:rPr lang="he-IL" kern="0" dirty="0"/>
                <a:t>ממריצים את פעולת המעיים</a:t>
              </a:r>
              <a:r>
                <a:rPr lang="he-IL" kern="0" dirty="0">
                  <a:solidFill>
                    <a:prstClr val="black"/>
                  </a:solidFill>
                </a:rPr>
                <a:t>, וגורמים למעבר מהיר של תוכן המעי. דבר זה מונע עצירות, ואף מקטין את הסיכוי לסרטן המעי.</a:t>
              </a:r>
            </a:p>
          </p:txBody>
        </p:sp>
        <p:sp>
          <p:nvSpPr>
            <p:cNvPr id="57353" name="מלבן 10"/>
            <p:cNvSpPr>
              <a:spLocks noChangeArrowheads="1"/>
            </p:cNvSpPr>
            <p:nvPr/>
          </p:nvSpPr>
          <p:spPr bwMode="auto">
            <a:xfrm>
              <a:off x="3933825" y="4903788"/>
              <a:ext cx="36782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הם מאיטים את קצב ספיגת </a:t>
              </a:r>
            </a:p>
            <a:p>
              <a:r>
                <a:rPr lang="he-IL"/>
                <a:t>הפחמימות השומנים והכולסטרול, </a:t>
              </a:r>
            </a:p>
            <a:p>
              <a:r>
                <a:rPr lang="he-IL"/>
                <a:t>ולכן תורמים להורדת רמתם בדם.</a:t>
              </a:r>
            </a:p>
          </p:txBody>
        </p:sp>
        <p:sp>
          <p:nvSpPr>
            <p:cNvPr id="22" name="מלבן 21"/>
            <p:cNvSpPr/>
            <p:nvPr/>
          </p:nvSpPr>
          <p:spPr bwMode="auto">
            <a:xfrm>
              <a:off x="4127500" y="4357688"/>
              <a:ext cx="3484563" cy="647700"/>
            </a:xfrm>
            <a:prstGeom prst="rect">
              <a:avLst/>
            </a:prstGeom>
          </p:spPr>
          <p:txBody>
            <a:bodyPr>
              <a:spAutoFit/>
            </a:bodyPr>
            <a:lstStyle/>
            <a:p>
              <a:pPr algn="just" fontAlgn="auto">
                <a:spcBef>
                  <a:spcPts val="0"/>
                </a:spcBef>
                <a:spcAft>
                  <a:spcPts val="0"/>
                </a:spcAft>
                <a:defRPr/>
              </a:pPr>
              <a:r>
                <a:rPr lang="he-IL" kern="0" dirty="0">
                  <a:solidFill>
                    <a:prstClr val="black"/>
                  </a:solidFill>
                </a:rPr>
                <a:t>חלק מהסיבים סופחים מים</a:t>
              </a:r>
            </a:p>
            <a:p>
              <a:pPr algn="just" fontAlgn="auto">
                <a:spcBef>
                  <a:spcPts val="0"/>
                </a:spcBef>
                <a:spcAft>
                  <a:spcPts val="0"/>
                </a:spcAft>
                <a:defRPr/>
              </a:pPr>
              <a:r>
                <a:rPr lang="he-IL" kern="0" dirty="0">
                  <a:solidFill>
                    <a:prstClr val="black"/>
                  </a:solidFill>
                </a:rPr>
                <a:t>וגורמים לתחושת שובע. </a:t>
              </a:r>
            </a:p>
          </p:txBody>
        </p:sp>
      </p:grpSp>
      <p:sp>
        <p:nvSpPr>
          <p:cNvPr id="23"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C5691F-F439-493D-8DCF-9DD43579EF08}" type="slidenum">
              <a:rPr lang="he-IL" sz="1200" smtClean="0">
                <a:solidFill>
                  <a:schemeClr val="bg1">
                    <a:lumMod val="50000"/>
                  </a:schemeClr>
                </a:solidFill>
              </a:rPr>
              <a:pPr fontAlgn="base">
                <a:spcBef>
                  <a:spcPct val="0"/>
                </a:spcBef>
                <a:spcAft>
                  <a:spcPct val="0"/>
                </a:spcAft>
                <a:defRPr/>
              </a:pPr>
              <a:t>23</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a:t>
            </a:r>
            <a:endParaRPr lang="he-IL" sz="1800" dirty="0" smtClean="0">
              <a:solidFill>
                <a:schemeClr val="accent6">
                  <a:lumMod val="50000"/>
                  <a:lumOff val="50000"/>
                </a:schemeClr>
              </a:solidFill>
            </a:endParaRPr>
          </a:p>
        </p:txBody>
      </p:sp>
      <p:sp>
        <p:nvSpPr>
          <p:cNvPr id="7" name="TextBox 6"/>
          <p:cNvSpPr txBox="1"/>
          <p:nvPr/>
        </p:nvSpPr>
        <p:spPr>
          <a:xfrm>
            <a:off x="539750" y="692150"/>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7:</a:t>
            </a:r>
          </a:p>
          <a:p>
            <a:pPr>
              <a:defRPr/>
            </a:pPr>
            <a:r>
              <a:rPr lang="he-IL" dirty="0">
                <a:solidFill>
                  <a:schemeClr val="tx2"/>
                </a:solidFill>
                <a:latin typeface="Arial"/>
                <a:cs typeface="Arial"/>
              </a:rPr>
              <a:t>אכילת תפוז גורמת לתחושת שובע, יותר משתיית מיץ שנסחט מאותו </a:t>
            </a:r>
            <a:r>
              <a:rPr lang="he-IL" dirty="0">
                <a:solidFill>
                  <a:srgbClr val="1F497D"/>
                </a:solidFill>
                <a:latin typeface="Arial"/>
                <a:cs typeface="Arial"/>
              </a:rPr>
              <a:t>תפוז. הסבירו מדוע.</a:t>
            </a:r>
          </a:p>
        </p:txBody>
      </p:sp>
      <p:sp>
        <p:nvSpPr>
          <p:cNvPr id="8"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E1CC86F-C5D6-4EA4-8F18-7AE0DF2C22BB}" type="slidenum">
              <a:rPr lang="he-IL" sz="1200" smtClean="0">
                <a:solidFill>
                  <a:schemeClr val="bg1">
                    <a:lumMod val="50000"/>
                  </a:schemeClr>
                </a:solidFill>
              </a:rPr>
              <a:pPr fontAlgn="base">
                <a:spcBef>
                  <a:spcPct val="0"/>
                </a:spcBef>
                <a:spcAft>
                  <a:spcPct val="0"/>
                </a:spcAft>
                <a:defRPr/>
              </a:pPr>
              <a:t>24</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468313" y="692150"/>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7:</a:t>
            </a:r>
          </a:p>
          <a:p>
            <a:pPr>
              <a:defRPr/>
            </a:pPr>
            <a:r>
              <a:rPr lang="he-IL" dirty="0">
                <a:solidFill>
                  <a:srgbClr val="1F497D"/>
                </a:solidFill>
                <a:latin typeface="Arial"/>
                <a:cs typeface="Arial"/>
              </a:rPr>
              <a:t>אכילת </a:t>
            </a:r>
            <a:r>
              <a:rPr lang="he-IL" dirty="0">
                <a:solidFill>
                  <a:schemeClr val="tx2"/>
                </a:solidFill>
                <a:latin typeface="Arial"/>
                <a:cs typeface="Arial"/>
              </a:rPr>
              <a:t>תפוז גורמת לתחושת שובע, יותר </a:t>
            </a:r>
            <a:r>
              <a:rPr lang="he-IL" dirty="0">
                <a:solidFill>
                  <a:srgbClr val="1F497D"/>
                </a:solidFill>
                <a:latin typeface="Arial"/>
                <a:cs typeface="Arial"/>
              </a:rPr>
              <a:t>משתיית מיץ שנסחט מאותו תפוז. הסבירו מדוע.</a:t>
            </a:r>
          </a:p>
        </p:txBody>
      </p:sp>
      <p:sp>
        <p:nvSpPr>
          <p:cNvPr id="8" name="Rectangle 12"/>
          <p:cNvSpPr/>
          <p:nvPr/>
        </p:nvSpPr>
        <p:spPr>
          <a:xfrm>
            <a:off x="468313" y="3222625"/>
            <a:ext cx="8196262" cy="12144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הסיבים סופחים מים ומשרים תחושת שובע.</a:t>
            </a:r>
          </a:p>
          <a:p>
            <a:pPr fontAlgn="auto">
              <a:spcBef>
                <a:spcPts val="0"/>
              </a:spcBef>
              <a:spcAft>
                <a:spcPts val="0"/>
              </a:spcAft>
              <a:defRPr/>
            </a:pPr>
            <a:r>
              <a:rPr lang="he-IL" dirty="0">
                <a:solidFill>
                  <a:schemeClr val="tx1"/>
                </a:solidFill>
              </a:rPr>
              <a:t>המיץ הסחוט אינו </a:t>
            </a:r>
            <a:r>
              <a:rPr lang="he-IL" dirty="0">
                <a:solidFill>
                  <a:prstClr val="black"/>
                </a:solidFill>
              </a:rPr>
              <a:t>מכיל את קרומי הפלחים הבנויים מתאים, ולכן המיץ מכיל פחות סיבים. </a:t>
            </a:r>
          </a:p>
        </p:txBody>
      </p:sp>
      <p:sp>
        <p:nvSpPr>
          <p:cNvPr id="9" name="Slide Number Placeholder 8"/>
          <p:cNvSpPr>
            <a:spLocks noGrp="1"/>
          </p:cNvSpPr>
          <p:nvPr>
            <p:ph type="sldNum" sz="quarter" idx="12"/>
          </p:nvPr>
        </p:nvSpPr>
        <p:spPr bwMode="auto">
          <a:xfrm>
            <a:off x="120650" y="6492875"/>
            <a:ext cx="49053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36E6C1-FF1C-4A14-82FD-0F4B88F10777}" type="slidenum">
              <a:rPr lang="he-IL" sz="1200" smtClean="0">
                <a:solidFill>
                  <a:schemeClr val="bg1">
                    <a:lumMod val="50000"/>
                  </a:schemeClr>
                </a:solidFill>
              </a:rPr>
              <a:pPr fontAlgn="base">
                <a:spcBef>
                  <a:spcPct val="0"/>
                </a:spcBef>
                <a:spcAft>
                  <a:spcPct val="0"/>
                </a:spcAft>
                <a:defRPr/>
              </a:pPr>
              <a:t>25</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פחמימות</a:t>
            </a:r>
            <a:endParaRPr lang="he-IL" sz="1800" dirty="0" smtClean="0"/>
          </a:p>
        </p:txBody>
      </p:sp>
      <p:sp>
        <p:nvSpPr>
          <p:cNvPr id="20" name="Rectangle 13"/>
          <p:cNvSpPr/>
          <p:nvPr/>
        </p:nvSpPr>
        <p:spPr>
          <a:xfrm>
            <a:off x="357188" y="622300"/>
            <a:ext cx="8089900" cy="59023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prstClr val="black"/>
                </a:solidFill>
              </a:rPr>
              <a:t> </a:t>
            </a:r>
            <a:r>
              <a:rPr lang="he-IL" dirty="0">
                <a:solidFill>
                  <a:schemeClr val="tx1"/>
                </a:solidFill>
              </a:rPr>
              <a:t>הפחמימות הן תרכובות של היסודות פחמן, מימן וחמצן.</a:t>
            </a:r>
          </a:p>
          <a:p>
            <a:pPr>
              <a:lnSpc>
                <a:spcPct val="150000"/>
              </a:lnSpc>
              <a:buFontTx/>
              <a:buBlip>
                <a:blip r:embed="rId3"/>
              </a:buBlip>
              <a:defRPr/>
            </a:pPr>
            <a:r>
              <a:rPr lang="he-IL" dirty="0">
                <a:solidFill>
                  <a:schemeClr val="tx1"/>
                </a:solidFill>
              </a:rPr>
              <a:t> קבוצות הפחמימות העיקריות הן: חד־סוכרים, דו־סוכרים ורב־סוכרים.</a:t>
            </a:r>
          </a:p>
          <a:p>
            <a:pPr>
              <a:lnSpc>
                <a:spcPct val="150000"/>
              </a:lnSpc>
              <a:buFontTx/>
              <a:buBlip>
                <a:blip r:embed="rId3"/>
              </a:buBlip>
              <a:defRPr/>
            </a:pPr>
            <a:r>
              <a:rPr lang="he-IL" dirty="0">
                <a:solidFill>
                  <a:schemeClr val="tx1"/>
                </a:solidFill>
              </a:rPr>
              <a:t> גלוקוז הוא החד־סוכר הנפוץ ביותר. הוא החומר העיקרי המתפרק בתהליך הנשימה   </a:t>
            </a:r>
          </a:p>
          <a:p>
            <a:pPr>
              <a:lnSpc>
                <a:spcPct val="150000"/>
              </a:lnSpc>
              <a:defRPr/>
            </a:pPr>
            <a:r>
              <a:rPr lang="he-IL" dirty="0">
                <a:solidFill>
                  <a:schemeClr val="tx1"/>
                </a:solidFill>
              </a:rPr>
              <a:t>  התאית.</a:t>
            </a:r>
          </a:p>
          <a:p>
            <a:pPr>
              <a:lnSpc>
                <a:spcPct val="150000"/>
              </a:lnSpc>
              <a:buFontTx/>
              <a:buBlip>
                <a:blip r:embed="rId3"/>
              </a:buBlip>
              <a:defRPr/>
            </a:pPr>
            <a:r>
              <a:rPr lang="he-IL" dirty="0">
                <a:solidFill>
                  <a:schemeClr val="tx1"/>
                </a:solidFill>
              </a:rPr>
              <a:t> החד־סוכרים והדו־סוכרים מסיסים במים וטעמם מתוק. הרב־סוכרים אינם מסיסים במים </a:t>
            </a:r>
          </a:p>
          <a:p>
            <a:pPr>
              <a:lnSpc>
                <a:spcPct val="150000"/>
              </a:lnSpc>
              <a:defRPr/>
            </a:pPr>
            <a:r>
              <a:rPr lang="he-IL" dirty="0">
                <a:solidFill>
                  <a:schemeClr val="tx1"/>
                </a:solidFill>
              </a:rPr>
              <a:t>  וטעמם אינו מתוק.</a:t>
            </a:r>
          </a:p>
          <a:p>
            <a:pPr>
              <a:lnSpc>
                <a:spcPct val="150000"/>
              </a:lnSpc>
              <a:defRPr/>
            </a:pPr>
            <a:endParaRPr lang="he-IL" dirty="0">
              <a:solidFill>
                <a:schemeClr val="tx1"/>
              </a:solidFill>
            </a:endParaRPr>
          </a:p>
          <a:p>
            <a:pPr>
              <a:lnSpc>
                <a:spcPct val="150000"/>
              </a:lnSpc>
              <a:defRPr/>
            </a:pPr>
            <a:r>
              <a:rPr lang="he-IL" u="sng" dirty="0">
                <a:solidFill>
                  <a:schemeClr val="tx1"/>
                </a:solidFill>
              </a:rPr>
              <a:t>עמילן, תאית, וגליקוגן הם רב־סוכרים. יחידת המבנה שלהם היא גלוקוז</a:t>
            </a:r>
            <a:r>
              <a:rPr lang="he-IL" dirty="0">
                <a:solidFill>
                  <a:schemeClr val="tx1"/>
                </a:solidFill>
              </a:rPr>
              <a:t>:</a:t>
            </a:r>
          </a:p>
          <a:p>
            <a:pPr>
              <a:lnSpc>
                <a:spcPct val="150000"/>
              </a:lnSpc>
              <a:buFontTx/>
              <a:buBlip>
                <a:blip r:embed="rId3"/>
              </a:buBlip>
              <a:defRPr/>
            </a:pPr>
            <a:r>
              <a:rPr lang="he-IL" dirty="0">
                <a:solidFill>
                  <a:schemeClr val="tx1"/>
                </a:solidFill>
              </a:rPr>
              <a:t> העמילן הוא חומר תשמורת בצמחים. </a:t>
            </a:r>
          </a:p>
          <a:p>
            <a:pPr>
              <a:lnSpc>
                <a:spcPct val="150000"/>
              </a:lnSpc>
              <a:buFontTx/>
              <a:buBlip>
                <a:blip r:embed="rId3"/>
              </a:buBlip>
              <a:defRPr/>
            </a:pPr>
            <a:r>
              <a:rPr lang="he-IL" dirty="0">
                <a:solidFill>
                  <a:schemeClr val="tx1"/>
                </a:solidFill>
              </a:rPr>
              <a:t> </a:t>
            </a:r>
            <a:r>
              <a:rPr lang="he-IL" dirty="0" err="1">
                <a:solidFill>
                  <a:schemeClr val="tx1"/>
                </a:solidFill>
              </a:rPr>
              <a:t>הגליקוגן</a:t>
            </a:r>
            <a:r>
              <a:rPr lang="he-IL" dirty="0">
                <a:solidFill>
                  <a:schemeClr val="tx1"/>
                </a:solidFill>
              </a:rPr>
              <a:t> הוא חומר תשמורת המצוי בתאי הכבד ובשרירים של בעלי חיים. </a:t>
            </a:r>
          </a:p>
          <a:p>
            <a:pPr>
              <a:lnSpc>
                <a:spcPct val="150000"/>
              </a:lnSpc>
              <a:buFontTx/>
              <a:buBlip>
                <a:blip r:embed="rId3"/>
              </a:buBlip>
              <a:defRPr/>
            </a:pPr>
            <a:r>
              <a:rPr lang="he-IL" dirty="0">
                <a:solidFill>
                  <a:schemeClr val="tx1"/>
                </a:solidFill>
              </a:rPr>
              <a:t> התאית היא רב־סוכר המהווה מרכיב מרכזי בדופן תאי הצמחים. המולקולות שלה יוצרות </a:t>
            </a:r>
          </a:p>
          <a:p>
            <a:pPr>
              <a:lnSpc>
                <a:spcPct val="150000"/>
              </a:lnSpc>
              <a:defRPr/>
            </a:pPr>
            <a:r>
              <a:rPr lang="he-IL" dirty="0">
                <a:solidFill>
                  <a:schemeClr val="tx1"/>
                </a:solidFill>
              </a:rPr>
              <a:t>  סיבים חזקים שיש ביניהם קשרי רוחב. מבנה זה מקנה חוזק וגמישות לדופנות התאים.</a:t>
            </a:r>
          </a:p>
          <a:p>
            <a:pPr>
              <a:lnSpc>
                <a:spcPct val="150000"/>
              </a:lnSpc>
              <a:buFontTx/>
              <a:buBlip>
                <a:blip r:embed="rId3"/>
              </a:buBlip>
              <a:defRPr/>
            </a:pPr>
            <a:r>
              <a:rPr lang="he-IL" dirty="0">
                <a:solidFill>
                  <a:schemeClr val="tx1"/>
                </a:solidFill>
              </a:rPr>
              <a:t> מרבית האורגניזמים אינם יכולים לעכל תאית, כי חסר להם האנזים הדרוש </a:t>
            </a:r>
            <a:r>
              <a:rPr lang="he-IL" dirty="0">
                <a:solidFill>
                  <a:prstClr val="black"/>
                </a:solidFill>
              </a:rPr>
              <a:t>לפירוקה.</a:t>
            </a: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p:txBody>
      </p:sp>
      <p:sp>
        <p:nvSpPr>
          <p:cNvPr id="8" name="Slide Number Placeholder 8"/>
          <p:cNvSpPr>
            <a:spLocks noGrp="1"/>
          </p:cNvSpPr>
          <p:nvPr>
            <p:ph type="sldNum" sz="quarter" idx="12"/>
          </p:nvPr>
        </p:nvSpPr>
        <p:spPr bwMode="auto">
          <a:xfrm>
            <a:off x="19050" y="653573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EF4370B-BA34-406E-8455-853EF916FA60}" type="slidenum">
              <a:rPr lang="he-IL" sz="1200" smtClean="0">
                <a:solidFill>
                  <a:prstClr val="white">
                    <a:lumMod val="75000"/>
                  </a:prstClr>
                </a:solidFill>
              </a:rPr>
              <a:pPr fontAlgn="base">
                <a:spcBef>
                  <a:spcPct val="0"/>
                </a:spcBef>
                <a:spcAft>
                  <a:spcPct val="0"/>
                </a:spcAft>
                <a:defRPr/>
              </a:pPr>
              <a:t>26</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המשך סיכום: פחמימות</a:t>
            </a:r>
            <a:endParaRPr lang="he-IL" sz="1800" dirty="0" smtClean="0"/>
          </a:p>
        </p:txBody>
      </p:sp>
      <p:sp>
        <p:nvSpPr>
          <p:cNvPr id="8" name="Slide Number Placeholder 8"/>
          <p:cNvSpPr>
            <a:spLocks noGrp="1"/>
          </p:cNvSpPr>
          <p:nvPr>
            <p:ph type="sldNum" sz="quarter" idx="12"/>
          </p:nvPr>
        </p:nvSpPr>
        <p:spPr bwMode="auto">
          <a:xfrm>
            <a:off x="10795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00697E-B795-4E92-B7E9-3BB28D76CE0B}" type="slidenum">
              <a:rPr lang="he-IL" sz="1200" smtClean="0">
                <a:solidFill>
                  <a:prstClr val="white">
                    <a:lumMod val="75000"/>
                  </a:prstClr>
                </a:solidFill>
              </a:rPr>
              <a:pPr fontAlgn="base">
                <a:spcBef>
                  <a:spcPct val="0"/>
                </a:spcBef>
                <a:spcAft>
                  <a:spcPct val="0"/>
                </a:spcAft>
                <a:defRPr/>
              </a:pPr>
              <a:t>27</a:t>
            </a:fld>
            <a:endParaRPr lang="he-IL" sz="1200" dirty="0" smtClean="0">
              <a:solidFill>
                <a:prstClr val="white">
                  <a:lumMod val="75000"/>
                </a:prstClr>
              </a:solidFill>
            </a:endParaRPr>
          </a:p>
        </p:txBody>
      </p:sp>
      <p:sp>
        <p:nvSpPr>
          <p:cNvPr id="6" name="Rectangle 13"/>
          <p:cNvSpPr/>
          <p:nvPr/>
        </p:nvSpPr>
        <p:spPr>
          <a:xfrm>
            <a:off x="683568" y="692696"/>
            <a:ext cx="8089900" cy="36004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prstClr val="black"/>
                </a:solidFill>
              </a:rPr>
              <a:t> </a:t>
            </a:r>
            <a:r>
              <a:rPr lang="he-IL" dirty="0">
                <a:solidFill>
                  <a:schemeClr val="tx1"/>
                </a:solidFill>
              </a:rPr>
              <a:t>הפחמימות (</a:t>
            </a:r>
            <a:r>
              <a:rPr lang="he-IL" dirty="0" err="1">
                <a:solidFill>
                  <a:schemeClr val="tx1"/>
                </a:solidFill>
              </a:rPr>
              <a:t>דו־סוכרים</a:t>
            </a:r>
            <a:r>
              <a:rPr lang="he-IL" dirty="0">
                <a:solidFill>
                  <a:schemeClr val="tx1"/>
                </a:solidFill>
              </a:rPr>
              <a:t> </a:t>
            </a:r>
            <a:r>
              <a:rPr lang="he-IL" dirty="0" err="1">
                <a:solidFill>
                  <a:schemeClr val="tx1"/>
                </a:solidFill>
              </a:rPr>
              <a:t>ורב־סוכרים</a:t>
            </a:r>
            <a:r>
              <a:rPr lang="he-IL" dirty="0">
                <a:solidFill>
                  <a:schemeClr val="tx1"/>
                </a:solidFill>
              </a:rPr>
              <a:t>) מתפרקות במערכת העיכול של האדם ובעלי חיים  </a:t>
            </a:r>
          </a:p>
          <a:p>
            <a:pPr>
              <a:lnSpc>
                <a:spcPct val="150000"/>
              </a:lnSpc>
              <a:defRPr/>
            </a:pPr>
            <a:r>
              <a:rPr lang="he-IL" dirty="0" smtClean="0">
                <a:solidFill>
                  <a:schemeClr val="tx1"/>
                </a:solidFill>
              </a:rPr>
              <a:t>  אחרים </a:t>
            </a:r>
            <a:r>
              <a:rPr lang="he-IL" dirty="0" err="1">
                <a:solidFill>
                  <a:schemeClr val="tx1"/>
                </a:solidFill>
              </a:rPr>
              <a:t>לחד־סוכרים</a:t>
            </a:r>
            <a:r>
              <a:rPr lang="he-IL" dirty="0">
                <a:solidFill>
                  <a:schemeClr val="tx1"/>
                </a:solidFill>
              </a:rPr>
              <a:t>, הנספגים לדם ודרכו לתאים</a:t>
            </a:r>
            <a:r>
              <a:rPr lang="he-IL" dirty="0" smtClean="0">
                <a:solidFill>
                  <a:schemeClr val="tx1"/>
                </a:solidFill>
              </a:rPr>
              <a:t>.</a:t>
            </a:r>
          </a:p>
          <a:p>
            <a:pPr>
              <a:lnSpc>
                <a:spcPct val="150000"/>
              </a:lnSpc>
              <a:defRPr/>
            </a:pPr>
            <a:endParaRPr lang="he-IL" dirty="0">
              <a:solidFill>
                <a:schemeClr val="tx1"/>
              </a:solidFill>
            </a:endParaRPr>
          </a:p>
          <a:p>
            <a:pPr>
              <a:lnSpc>
                <a:spcPct val="150000"/>
              </a:lnSpc>
              <a:defRPr/>
            </a:pPr>
            <a:r>
              <a:rPr lang="he-IL" u="sng" dirty="0">
                <a:solidFill>
                  <a:schemeClr val="tx1"/>
                </a:solidFill>
              </a:rPr>
              <a:t>תפקודי הפחמימות בתאים</a:t>
            </a:r>
            <a:r>
              <a:rPr lang="he-IL" dirty="0">
                <a:solidFill>
                  <a:schemeClr val="tx1"/>
                </a:solidFill>
              </a:rPr>
              <a:t>:</a:t>
            </a:r>
          </a:p>
          <a:p>
            <a:pPr>
              <a:lnSpc>
                <a:spcPct val="150000"/>
              </a:lnSpc>
              <a:buFontTx/>
              <a:buBlip>
                <a:blip r:embed="rId3"/>
              </a:buBlip>
              <a:defRPr/>
            </a:pPr>
            <a:r>
              <a:rPr lang="he-IL" dirty="0">
                <a:solidFill>
                  <a:schemeClr val="tx1"/>
                </a:solidFill>
              </a:rPr>
              <a:t> מקור עיקרי לאנרגיה</a:t>
            </a:r>
          </a:p>
          <a:p>
            <a:pPr>
              <a:lnSpc>
                <a:spcPct val="150000"/>
              </a:lnSpc>
              <a:buFontTx/>
              <a:buBlip>
                <a:blip r:embed="rId3"/>
              </a:buBlip>
              <a:defRPr/>
            </a:pPr>
            <a:r>
              <a:rPr lang="he-IL" dirty="0">
                <a:solidFill>
                  <a:schemeClr val="tx1"/>
                </a:solidFill>
              </a:rPr>
              <a:t> חומרי מוצא לבניית חומרים המשמשים לבניית התאים ולתפקודם</a:t>
            </a:r>
          </a:p>
          <a:p>
            <a:pPr>
              <a:lnSpc>
                <a:spcPct val="150000"/>
              </a:lnSpc>
              <a:buFontTx/>
              <a:buBlip>
                <a:blip r:embed="rId3"/>
              </a:buBlip>
              <a:defRPr/>
            </a:pPr>
            <a:r>
              <a:rPr lang="he-IL" dirty="0">
                <a:solidFill>
                  <a:schemeClr val="tx1"/>
                </a:solidFill>
              </a:rPr>
              <a:t> חומרי תשמורת</a:t>
            </a:r>
          </a:p>
          <a:p>
            <a:pPr>
              <a:lnSpc>
                <a:spcPct val="150000"/>
              </a:lnSpc>
              <a:buFontTx/>
              <a:buBlip>
                <a:blip r:embed="rId3"/>
              </a:buBlip>
              <a:defRPr/>
            </a:pPr>
            <a:r>
              <a:rPr lang="he-IL" dirty="0">
                <a:solidFill>
                  <a:schemeClr val="tx1"/>
                </a:solidFill>
              </a:rPr>
              <a:t> מקור לסיבים תזונתיים המסייעים לפעולת העיכול, ומקטינים את הסיכוי למחלות שונות.</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endParaRPr lang="he-IL" dirty="0">
              <a:solidFill>
                <a:schemeClr val="tx1"/>
              </a:solidFill>
            </a:endParaRPr>
          </a:p>
          <a:p>
            <a:pPr>
              <a:lnSpc>
                <a:spcPct val="150000"/>
              </a:lnSpc>
              <a:defRPr/>
            </a:pPr>
            <a:endParaRPr lang="he-IL" dirty="0">
              <a:solidFill>
                <a:schemeClr val="tx1"/>
              </a:solidFill>
            </a:endParaRPr>
          </a:p>
        </p:txBody>
      </p:sp>
      <p:sp>
        <p:nvSpPr>
          <p:cNvPr id="2" name="מלבן 1"/>
          <p:cNvSpPr/>
          <p:nvPr/>
        </p:nvSpPr>
        <p:spPr>
          <a:xfrm>
            <a:off x="3564080" y="4653136"/>
            <a:ext cx="5203668" cy="646331"/>
          </a:xfrm>
          <a:prstGeom prst="rect">
            <a:avLst/>
          </a:prstGeom>
        </p:spPr>
        <p:txBody>
          <a:bodyPr wrap="none">
            <a:spAutoFit/>
          </a:bodyPr>
          <a:lstStyle/>
          <a:p>
            <a:r>
              <a:rPr lang="he-IL" b="1" dirty="0" smtClean="0">
                <a:solidFill>
                  <a:schemeClr val="tx2"/>
                </a:solidFill>
                <a:latin typeface="Arial"/>
                <a:cs typeface="Arial"/>
              </a:rPr>
              <a:t>מונחים (מהסילבוס):</a:t>
            </a:r>
          </a:p>
          <a:p>
            <a:r>
              <a:rPr lang="he-IL" dirty="0" smtClean="0">
                <a:latin typeface="Arial"/>
                <a:cs typeface="Arial"/>
              </a:rPr>
              <a:t>חד-סוכרים, חומרי תשמורת, סיבים תזונתיים, רב-סוכרים.</a:t>
            </a:r>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EE32603-7B58-46D4-9140-773C0DC91773}" type="slidenum">
              <a:rPr lang="he-IL" smtClean="0"/>
              <a:pPr fontAlgn="base">
                <a:spcBef>
                  <a:spcPct val="0"/>
                </a:spcBef>
                <a:spcAft>
                  <a:spcPct val="0"/>
                </a:spcAft>
                <a:defRPr/>
              </a:pPr>
              <a:t>28</a:t>
            </a:fld>
            <a:endParaRPr lang="he-IL" dirty="0" smtClean="0"/>
          </a:p>
        </p:txBody>
      </p:sp>
      <p:sp>
        <p:nvSpPr>
          <p:cNvPr id="6246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8</a:t>
            </a:r>
            <a:endParaRPr lang="he-IL" sz="1800" smtClean="0"/>
          </a:p>
        </p:txBody>
      </p:sp>
      <p:sp>
        <p:nvSpPr>
          <p:cNvPr id="6" name="TextBox 5"/>
          <p:cNvSpPr txBox="1"/>
          <p:nvPr/>
        </p:nvSpPr>
        <p:spPr>
          <a:xfrm>
            <a:off x="369888" y="46513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8:</a:t>
            </a:r>
          </a:p>
          <a:p>
            <a:pPr fontAlgn="auto">
              <a:spcBef>
                <a:spcPts val="0"/>
              </a:spcBef>
              <a:spcAft>
                <a:spcPts val="0"/>
              </a:spcAft>
              <a:defRPr/>
            </a:pPr>
            <a:r>
              <a:rPr lang="he-IL" dirty="0">
                <a:solidFill>
                  <a:srgbClr val="1F497D"/>
                </a:solidFill>
                <a:latin typeface="Arial"/>
                <a:cs typeface="Arial"/>
              </a:rPr>
              <a:t>מה נכון לומר על גלוקוז?</a:t>
            </a:r>
          </a:p>
          <a:p>
            <a:pPr fontAlgn="auto">
              <a:spcBef>
                <a:spcPts val="0"/>
              </a:spcBef>
              <a:spcAft>
                <a:spcPts val="0"/>
              </a:spcAft>
              <a:defRPr/>
            </a:pPr>
            <a:r>
              <a:rPr lang="he-IL" dirty="0">
                <a:solidFill>
                  <a:srgbClr val="1F497D"/>
                </a:solidFill>
                <a:latin typeface="Arial"/>
                <a:cs typeface="Arial"/>
              </a:rPr>
              <a:t>א. הוא משמש מקור אנרגיה רק אצל צמחים</a:t>
            </a:r>
          </a:p>
          <a:p>
            <a:pPr fontAlgn="auto">
              <a:spcBef>
                <a:spcPts val="0"/>
              </a:spcBef>
              <a:spcAft>
                <a:spcPts val="0"/>
              </a:spcAft>
              <a:defRPr/>
            </a:pPr>
            <a:r>
              <a:rPr lang="he-IL" dirty="0">
                <a:solidFill>
                  <a:srgbClr val="1F497D"/>
                </a:solidFill>
                <a:latin typeface="Arial"/>
                <a:cs typeface="Arial"/>
              </a:rPr>
              <a:t>ב. הוא תוצר פירוק של </a:t>
            </a:r>
            <a:r>
              <a:rPr lang="he-IL" dirty="0">
                <a:solidFill>
                  <a:schemeClr val="tx2"/>
                </a:solidFill>
                <a:latin typeface="Arial"/>
                <a:cs typeface="Arial"/>
              </a:rPr>
              <a:t>חלבונים במערכת </a:t>
            </a:r>
            <a:r>
              <a:rPr lang="he-IL" dirty="0">
                <a:solidFill>
                  <a:srgbClr val="1F497D"/>
                </a:solidFill>
                <a:latin typeface="Arial"/>
                <a:cs typeface="Arial"/>
              </a:rPr>
              <a:t>העיכול</a:t>
            </a:r>
          </a:p>
          <a:p>
            <a:pPr fontAlgn="auto">
              <a:spcBef>
                <a:spcPts val="0"/>
              </a:spcBef>
              <a:spcAft>
                <a:spcPts val="0"/>
              </a:spcAft>
              <a:defRPr/>
            </a:pPr>
            <a:r>
              <a:rPr lang="he-IL" dirty="0">
                <a:solidFill>
                  <a:srgbClr val="1F497D"/>
                </a:solidFill>
                <a:latin typeface="Arial"/>
                <a:cs typeface="Arial"/>
              </a:rPr>
              <a:t>ג. הוא יכול לשמש חומר מוצא בתהליכים מטבוליים*</a:t>
            </a:r>
          </a:p>
          <a:p>
            <a:pPr fontAlgn="auto">
              <a:spcBef>
                <a:spcPts val="0"/>
              </a:spcBef>
              <a:spcAft>
                <a:spcPts val="0"/>
              </a:spcAft>
              <a:defRPr/>
            </a:pPr>
            <a:r>
              <a:rPr lang="he-IL" dirty="0">
                <a:solidFill>
                  <a:srgbClr val="1F497D"/>
                </a:solidFill>
                <a:latin typeface="Arial"/>
                <a:cs typeface="Arial"/>
              </a:rPr>
              <a:t>ד. הוא אינו עובר דרך קרום התא</a:t>
            </a:r>
          </a:p>
        </p:txBody>
      </p:sp>
      <p:sp>
        <p:nvSpPr>
          <p:cNvPr id="2" name="הסבר מלבני מעוגל 1"/>
          <p:cNvSpPr/>
          <p:nvPr/>
        </p:nvSpPr>
        <p:spPr>
          <a:xfrm>
            <a:off x="231775" y="4941168"/>
            <a:ext cx="5132388" cy="1439863"/>
          </a:xfrm>
          <a:prstGeom prst="wedgeRoundRectCallout">
            <a:avLst>
              <a:gd name="adj1" fmla="val -48389"/>
              <a:gd name="adj2" fmla="val 836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chemeClr val="accent3"/>
                </a:solidFill>
              </a:rPr>
              <a:t>*מטבוליזם=חילוף חומרים</a:t>
            </a:r>
          </a:p>
          <a:p>
            <a:pPr algn="ctr">
              <a:defRPr/>
            </a:pPr>
            <a:r>
              <a:rPr lang="he-IL" dirty="0">
                <a:solidFill>
                  <a:schemeClr val="tx1"/>
                </a:solidFill>
              </a:rPr>
              <a:t>כל התהליכים הכימיים המתרחשים בגוף, הכוללים:</a:t>
            </a:r>
          </a:p>
          <a:p>
            <a:pPr algn="ctr">
              <a:defRPr/>
            </a:pPr>
            <a:r>
              <a:rPr lang="he-IL" dirty="0">
                <a:solidFill>
                  <a:schemeClr val="tx1"/>
                </a:solidFill>
              </a:rPr>
              <a:t>תהליכי פירוק חומרים, בניית חומרים ושינוי חומרים.</a:t>
            </a:r>
          </a:p>
          <a:p>
            <a:pPr algn="ctr">
              <a:defRPr/>
            </a:pPr>
            <a:r>
              <a:rPr lang="he-IL" dirty="0">
                <a:solidFill>
                  <a:schemeClr val="tx1"/>
                </a:solidFill>
              </a:rPr>
              <a:t>התהליכים המטבוליים מזורזים על ידי אנזימים</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6A95112-41BE-4716-9233-0D7CA77A673B}" type="slidenum">
              <a:rPr lang="he-IL" smtClean="0"/>
              <a:pPr fontAlgn="base">
                <a:spcBef>
                  <a:spcPct val="0"/>
                </a:spcBef>
                <a:spcAft>
                  <a:spcPct val="0"/>
                </a:spcAft>
                <a:defRPr/>
              </a:pPr>
              <a:t>29</a:t>
            </a:fld>
            <a:endParaRPr lang="he-IL" dirty="0" smtClean="0"/>
          </a:p>
        </p:txBody>
      </p:sp>
      <p:sp>
        <p:nvSpPr>
          <p:cNvPr id="6349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12"/>
          <p:cNvSpPr/>
          <p:nvPr/>
        </p:nvSpPr>
        <p:spPr>
          <a:xfrm>
            <a:off x="357188" y="2420938"/>
            <a:ext cx="8196262" cy="33829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 </a:t>
            </a:r>
            <a:r>
              <a:rPr lang="he-IL" dirty="0">
                <a:solidFill>
                  <a:prstClr val="black"/>
                </a:solidFill>
              </a:rPr>
              <a:t> </a:t>
            </a:r>
          </a:p>
          <a:p>
            <a:pPr fontAlgn="auto">
              <a:spcBef>
                <a:spcPts val="0"/>
              </a:spcBef>
              <a:spcAft>
                <a:spcPts val="0"/>
              </a:spcAft>
              <a:defRPr/>
            </a:pPr>
            <a:r>
              <a:rPr lang="he-IL" dirty="0">
                <a:solidFill>
                  <a:prstClr val="black"/>
                </a:solidFill>
              </a:rPr>
              <a:t>משפט ג'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משפט א' אינו נכון כי </a:t>
            </a:r>
            <a:r>
              <a:rPr lang="he-IL" noProof="1">
                <a:solidFill>
                  <a:prstClr val="black"/>
                </a:solidFill>
              </a:rPr>
              <a:t>גלוקוז </a:t>
            </a:r>
            <a:r>
              <a:rPr lang="he-IL" dirty="0">
                <a:solidFill>
                  <a:prstClr val="black"/>
                </a:solidFill>
              </a:rPr>
              <a:t>משמש המקור העיקרי לאנרגיה המשתחררת בתהליך הנשימה התאית </a:t>
            </a:r>
            <a:r>
              <a:rPr lang="he-IL" u="sng" dirty="0">
                <a:solidFill>
                  <a:prstClr val="black"/>
                </a:solidFill>
              </a:rPr>
              <a:t>בתאים של כל האורגניזמים בעולם</a:t>
            </a:r>
            <a:r>
              <a:rPr lang="he-IL" dirty="0">
                <a:solidFill>
                  <a:prstClr val="black"/>
                </a:solidFill>
              </a:rPr>
              <a:t>.</a:t>
            </a:r>
          </a:p>
          <a:p>
            <a:pPr fontAlgn="auto">
              <a:spcBef>
                <a:spcPts val="0"/>
              </a:spcBef>
              <a:spcAft>
                <a:spcPts val="0"/>
              </a:spcAft>
              <a:defRPr/>
            </a:pPr>
            <a:r>
              <a:rPr lang="he-IL" dirty="0">
                <a:solidFill>
                  <a:prstClr val="black"/>
                </a:solidFill>
              </a:rPr>
              <a:t>משפט ב' אינו נכון כי מקור הגלוקוז בגוף הוא מפירוק דו־סוכרים ורב־סוכרים במערכת העיכול.</a:t>
            </a:r>
          </a:p>
          <a:p>
            <a:pPr fontAlgn="auto">
              <a:spcBef>
                <a:spcPts val="0"/>
              </a:spcBef>
              <a:spcAft>
                <a:spcPts val="0"/>
              </a:spcAft>
              <a:defRPr/>
            </a:pPr>
            <a:r>
              <a:rPr lang="he-IL" dirty="0">
                <a:solidFill>
                  <a:prstClr val="black"/>
                </a:solidFill>
              </a:rPr>
              <a:t>משפט ג' נכון, כי גלוקוז משתתף בתאים בעוד תהליכים מלבד נשימה תאית, דוגמאות: בניית התאית בתאים, המשמשת לבניית דופן התא; בניית גליקוגן מגלוקוז בתאי הכבד והשרירים.</a:t>
            </a:r>
          </a:p>
          <a:p>
            <a:pPr fontAlgn="auto">
              <a:spcBef>
                <a:spcPts val="0"/>
              </a:spcBef>
              <a:spcAft>
                <a:spcPts val="0"/>
              </a:spcAft>
              <a:defRPr/>
            </a:pPr>
            <a:r>
              <a:rPr lang="he-IL" dirty="0">
                <a:solidFill>
                  <a:prstClr val="black"/>
                </a:solidFill>
              </a:rPr>
              <a:t>משפט ד' שגוי. גלוקוז כן עובר דרך קרום התא.</a:t>
            </a:r>
          </a:p>
        </p:txBody>
      </p:sp>
      <p:sp>
        <p:nvSpPr>
          <p:cNvPr id="9" name="TextBox 8"/>
          <p:cNvSpPr txBox="1"/>
          <p:nvPr/>
        </p:nvSpPr>
        <p:spPr>
          <a:xfrm>
            <a:off x="369888" y="46513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8:</a:t>
            </a:r>
          </a:p>
          <a:p>
            <a:pPr fontAlgn="auto">
              <a:spcBef>
                <a:spcPts val="0"/>
              </a:spcBef>
              <a:spcAft>
                <a:spcPts val="0"/>
              </a:spcAft>
              <a:defRPr/>
            </a:pPr>
            <a:r>
              <a:rPr lang="he-IL" dirty="0">
                <a:solidFill>
                  <a:srgbClr val="1F497D"/>
                </a:solidFill>
                <a:latin typeface="Arial"/>
                <a:cs typeface="Arial"/>
              </a:rPr>
              <a:t>מה נכון לומר על ג</a:t>
            </a:r>
            <a:r>
              <a:rPr lang="he-IL" noProof="1">
                <a:solidFill>
                  <a:srgbClr val="1F497D"/>
                </a:solidFill>
                <a:latin typeface="Arial"/>
                <a:cs typeface="Arial"/>
              </a:rPr>
              <a:t>לוקוז</a:t>
            </a:r>
            <a:r>
              <a:rPr lang="he-IL" dirty="0">
                <a:solidFill>
                  <a:srgbClr val="1F497D"/>
                </a:solidFill>
                <a:latin typeface="Arial"/>
                <a:cs typeface="Arial"/>
              </a:rPr>
              <a:t>?</a:t>
            </a:r>
          </a:p>
          <a:p>
            <a:pPr fontAlgn="auto">
              <a:spcBef>
                <a:spcPts val="0"/>
              </a:spcBef>
              <a:spcAft>
                <a:spcPts val="0"/>
              </a:spcAft>
              <a:defRPr/>
            </a:pPr>
            <a:r>
              <a:rPr lang="he-IL" dirty="0">
                <a:solidFill>
                  <a:srgbClr val="1F497D"/>
                </a:solidFill>
                <a:latin typeface="Arial"/>
                <a:cs typeface="Arial"/>
              </a:rPr>
              <a:t>א. הוא משמש מקור אנרגיה רק אצל צמחים</a:t>
            </a:r>
          </a:p>
          <a:p>
            <a:pPr fontAlgn="auto">
              <a:spcBef>
                <a:spcPts val="0"/>
              </a:spcBef>
              <a:spcAft>
                <a:spcPts val="0"/>
              </a:spcAft>
              <a:defRPr/>
            </a:pPr>
            <a:r>
              <a:rPr lang="he-IL" dirty="0">
                <a:solidFill>
                  <a:srgbClr val="1F497D"/>
                </a:solidFill>
                <a:latin typeface="Arial"/>
                <a:cs typeface="Arial"/>
              </a:rPr>
              <a:t>ב. הוא תוצר פירוק של חלבונים במערכת העיכול</a:t>
            </a:r>
          </a:p>
          <a:p>
            <a:pPr fontAlgn="auto">
              <a:spcBef>
                <a:spcPts val="0"/>
              </a:spcBef>
              <a:spcAft>
                <a:spcPts val="0"/>
              </a:spcAft>
              <a:defRPr/>
            </a:pPr>
            <a:r>
              <a:rPr lang="he-IL" dirty="0">
                <a:solidFill>
                  <a:srgbClr val="1F497D"/>
                </a:solidFill>
                <a:latin typeface="Arial"/>
                <a:cs typeface="Arial"/>
              </a:rPr>
              <a:t>ג. הוא יכול לשמש חומר מוצא בתהליכים מטבוליים</a:t>
            </a:r>
          </a:p>
          <a:p>
            <a:pPr fontAlgn="auto">
              <a:spcBef>
                <a:spcPts val="0"/>
              </a:spcBef>
              <a:spcAft>
                <a:spcPts val="0"/>
              </a:spcAft>
              <a:defRPr/>
            </a:pPr>
            <a:r>
              <a:rPr lang="he-IL" dirty="0">
                <a:solidFill>
                  <a:srgbClr val="1F497D"/>
                </a:solidFill>
                <a:latin typeface="Arial"/>
                <a:cs typeface="Arial"/>
              </a:rPr>
              <a:t>ד. הוא אינו עובר דרך קרום התא</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C940B5B-811B-44D8-A46F-E977C1DD1C81}"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החומרים המרכיבים את התאים</a:t>
            </a:r>
            <a:endParaRPr lang="he-IL" sz="1800" dirty="0" smtClean="0"/>
          </a:p>
        </p:txBody>
      </p:sp>
      <p:sp>
        <p:nvSpPr>
          <p:cNvPr id="10" name="TextBox 9"/>
          <p:cNvSpPr txBox="1"/>
          <p:nvPr/>
        </p:nvSpPr>
        <p:spPr>
          <a:xfrm>
            <a:off x="4976813" y="1889125"/>
            <a:ext cx="3786187" cy="8477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מינרלים </a:t>
            </a:r>
            <a:r>
              <a:rPr lang="he-IL" kern="0" dirty="0"/>
              <a:t>4% </a:t>
            </a:r>
            <a:r>
              <a:rPr lang="he-IL" kern="0" dirty="0">
                <a:solidFill>
                  <a:prstClr val="black"/>
                </a:solidFill>
              </a:rPr>
              <a:t>(חומרים אנאורגניים)</a:t>
            </a:r>
          </a:p>
          <a:p>
            <a:pPr fontAlgn="auto">
              <a:spcBef>
                <a:spcPts val="0"/>
              </a:spcBef>
              <a:spcAft>
                <a:spcPts val="0"/>
              </a:spcAft>
              <a:defRPr/>
            </a:pPr>
            <a:endParaRPr lang="he-IL" kern="0" dirty="0">
              <a:solidFill>
                <a:prstClr val="black"/>
              </a:solidFill>
            </a:endParaRPr>
          </a:p>
        </p:txBody>
      </p:sp>
      <p:sp>
        <p:nvSpPr>
          <p:cNvPr id="16" name="TextBox 15"/>
          <p:cNvSpPr txBox="1"/>
          <p:nvPr/>
        </p:nvSpPr>
        <p:spPr>
          <a:xfrm>
            <a:off x="247650" y="6092825"/>
            <a:ext cx="8008938" cy="649288"/>
          </a:xfrm>
          <a:prstGeom prst="rect">
            <a:avLst/>
          </a:prstGeom>
          <a:noFill/>
          <a:ln w="22225">
            <a:noFill/>
          </a:ln>
          <a:effectLst>
            <a:outerShdw sx="101000" sy="101000" algn="ctr" rotWithShape="0">
              <a:sysClr val="window" lastClr="FFFFFF">
                <a:lumMod val="75000"/>
              </a:sysClr>
            </a:outerShdw>
          </a:effectLst>
        </p:spPr>
        <p:txBody>
          <a:bodyPr/>
          <a:lstStyle/>
          <a:p>
            <a:pPr algn="ctr" fontAlgn="auto">
              <a:spcBef>
                <a:spcPts val="0"/>
              </a:spcBef>
              <a:spcAft>
                <a:spcPts val="0"/>
              </a:spcAft>
              <a:defRPr/>
            </a:pPr>
            <a:r>
              <a:rPr lang="he-IL" kern="0" dirty="0">
                <a:solidFill>
                  <a:prstClr val="black"/>
                </a:solidFill>
              </a:rPr>
              <a:t>בתא נמצאים אלפי חומרים שונים – אך מספר היסודות המרכיבים אותם קטן:</a:t>
            </a:r>
          </a:p>
          <a:p>
            <a:pPr algn="ctr" fontAlgn="auto">
              <a:spcBef>
                <a:spcPts val="0"/>
              </a:spcBef>
              <a:spcAft>
                <a:spcPts val="0"/>
              </a:spcAft>
              <a:defRPr/>
            </a:pPr>
            <a:r>
              <a:rPr lang="he-IL" kern="0" dirty="0">
                <a:solidFill>
                  <a:prstClr val="black"/>
                </a:solidFill>
              </a:rPr>
              <a:t> בעיקר פחמן (</a:t>
            </a:r>
            <a:r>
              <a:rPr lang="en-US" kern="0" dirty="0">
                <a:solidFill>
                  <a:prstClr val="black"/>
                </a:solidFill>
              </a:rPr>
              <a:t>C</a:t>
            </a:r>
            <a:r>
              <a:rPr lang="he-IL" kern="0" dirty="0">
                <a:solidFill>
                  <a:prstClr val="black"/>
                </a:solidFill>
              </a:rPr>
              <a:t>), מימן (</a:t>
            </a:r>
            <a:r>
              <a:rPr lang="en-US" kern="0" dirty="0">
                <a:solidFill>
                  <a:prstClr val="black"/>
                </a:solidFill>
              </a:rPr>
              <a:t>H</a:t>
            </a:r>
            <a:r>
              <a:rPr lang="he-IL" kern="0" dirty="0">
                <a:solidFill>
                  <a:prstClr val="black"/>
                </a:solidFill>
              </a:rPr>
              <a:t>) וחמצן (</a:t>
            </a:r>
            <a:r>
              <a:rPr lang="en-US" kern="0" dirty="0">
                <a:solidFill>
                  <a:prstClr val="black"/>
                </a:solidFill>
              </a:rPr>
              <a:t>O</a:t>
            </a:r>
            <a:r>
              <a:rPr lang="he-IL" kern="0" dirty="0">
                <a:solidFill>
                  <a:prstClr val="black"/>
                </a:solidFill>
              </a:rPr>
              <a:t>). </a:t>
            </a:r>
          </a:p>
        </p:txBody>
      </p:sp>
      <p:sp>
        <p:nvSpPr>
          <p:cNvPr id="17" name="מלבן 16"/>
          <p:cNvSpPr/>
          <p:nvPr/>
        </p:nvSpPr>
        <p:spPr bwMode="auto">
          <a:xfrm>
            <a:off x="238125" y="836613"/>
            <a:ext cx="8569325" cy="431800"/>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מלבן 18"/>
          <p:cNvSpPr/>
          <p:nvPr/>
        </p:nvSpPr>
        <p:spPr bwMode="auto">
          <a:xfrm>
            <a:off x="2409825" y="1352550"/>
            <a:ext cx="6400800" cy="419100"/>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מלבן 19"/>
          <p:cNvSpPr/>
          <p:nvPr/>
        </p:nvSpPr>
        <p:spPr bwMode="auto">
          <a:xfrm>
            <a:off x="6227763" y="2438400"/>
            <a:ext cx="2579687" cy="350838"/>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מלבן 20"/>
          <p:cNvSpPr/>
          <p:nvPr/>
        </p:nvSpPr>
        <p:spPr bwMode="auto">
          <a:xfrm>
            <a:off x="5652120" y="1919288"/>
            <a:ext cx="3155330" cy="357187"/>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extBox 21"/>
          <p:cNvSpPr txBox="1"/>
          <p:nvPr/>
        </p:nvSpPr>
        <p:spPr>
          <a:xfrm>
            <a:off x="5724525" y="419100"/>
            <a:ext cx="3027363" cy="5699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הרכב החומרים בתאי האדם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3" name="TextBox 22"/>
          <p:cNvSpPr txBox="1"/>
          <p:nvPr/>
        </p:nvSpPr>
        <p:spPr>
          <a:xfrm>
            <a:off x="7237413" y="884238"/>
            <a:ext cx="1509712" cy="3365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מים</a:t>
            </a:r>
            <a:r>
              <a:rPr lang="he-IL" kern="0" dirty="0">
                <a:solidFill>
                  <a:prstClr val="black"/>
                </a:solidFill>
              </a:rPr>
              <a:t> 59%</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5" name="TextBox 24"/>
          <p:cNvSpPr txBox="1"/>
          <p:nvPr/>
        </p:nvSpPr>
        <p:spPr>
          <a:xfrm>
            <a:off x="3976688" y="2401888"/>
            <a:ext cx="4786312" cy="6699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ויטמינים </a:t>
            </a:r>
            <a:r>
              <a:rPr lang="he-IL" kern="0" dirty="0">
                <a:solidFill>
                  <a:prstClr val="black"/>
                </a:solidFill>
              </a:rPr>
              <a:t>בכמויות מזעריות</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6" name="TextBox 25"/>
          <p:cNvSpPr txBox="1"/>
          <p:nvPr/>
        </p:nvSpPr>
        <p:spPr>
          <a:xfrm>
            <a:off x="755650" y="1348953"/>
            <a:ext cx="8054975" cy="42386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schemeClr val="accent3"/>
                </a:solidFill>
              </a:rPr>
              <a:t>חומרים אורגניים </a:t>
            </a:r>
            <a:r>
              <a:rPr lang="he-IL" kern="0" dirty="0"/>
              <a:t>כ- 37% </a:t>
            </a:r>
            <a:r>
              <a:rPr lang="he-IL" kern="0" dirty="0">
                <a:solidFill>
                  <a:prstClr val="black"/>
                </a:solidFill>
              </a:rPr>
              <a:t>(חלבונים, שומנים, פחמימות, חומצות גרעין)</a:t>
            </a:r>
          </a:p>
          <a:p>
            <a:pPr fontAlgn="auto">
              <a:spcBef>
                <a:spcPts val="0"/>
              </a:spcBef>
              <a:spcAft>
                <a:spcPts val="0"/>
              </a:spcAft>
              <a:defRPr/>
            </a:pPr>
            <a:endParaRPr lang="he-IL" kern="0" dirty="0">
              <a:solidFill>
                <a:prstClr val="black"/>
              </a:solidFill>
            </a:endParaRPr>
          </a:p>
        </p:txBody>
      </p:sp>
      <p:graphicFrame>
        <p:nvGraphicFramePr>
          <p:cNvPr id="1026" name="תרשים 2"/>
          <p:cNvGraphicFramePr>
            <a:graphicFrameLocks/>
          </p:cNvGraphicFramePr>
          <p:nvPr/>
        </p:nvGraphicFramePr>
        <p:xfrm>
          <a:off x="1519238" y="2325688"/>
          <a:ext cx="6197600" cy="4165600"/>
        </p:xfrm>
        <a:graphic>
          <a:graphicData uri="http://schemas.openxmlformats.org/presentationml/2006/ole">
            <mc:AlternateContent xmlns:mc="http://schemas.openxmlformats.org/markup-compatibility/2006">
              <mc:Choice xmlns:v="urn:schemas-microsoft-com:vml" Requires="v">
                <p:oleObj spid="_x0000_s1064" r:id="rId4" imgW="6200169" imgH="4170025" progId="Excel.Chart.8">
                  <p:embed/>
                </p:oleObj>
              </mc:Choice>
              <mc:Fallback>
                <p:oleObj r:id="rId4" imgW="6200169" imgH="4170025" progId="Excel.Chart.8">
                  <p:embed/>
                  <p:pic>
                    <p:nvPicPr>
                      <p:cNvPr id="0" name="תרשים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2325688"/>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3862388" y="4095750"/>
            <a:ext cx="1509712" cy="3365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מים</a:t>
            </a:r>
            <a:r>
              <a:rPr lang="he-IL" kern="0" dirty="0">
                <a:solidFill>
                  <a:prstClr val="black"/>
                </a:solidFill>
              </a:rPr>
              <a:t> 59%</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8" name="TextBox 27"/>
          <p:cNvSpPr txBox="1"/>
          <p:nvPr/>
        </p:nvSpPr>
        <p:spPr>
          <a:xfrm>
            <a:off x="1625600" y="4078288"/>
            <a:ext cx="1509713" cy="3365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שומן</a:t>
            </a:r>
            <a:r>
              <a:rPr lang="he-IL" kern="0" dirty="0">
                <a:solidFill>
                  <a:prstClr val="black"/>
                </a:solidFill>
              </a:rPr>
              <a:t> 18%</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9" name="TextBox 28"/>
          <p:cNvSpPr txBox="1"/>
          <p:nvPr/>
        </p:nvSpPr>
        <p:spPr>
          <a:xfrm>
            <a:off x="2409825" y="2481263"/>
            <a:ext cx="1509713" cy="3365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600" kern="0" dirty="0">
                <a:solidFill>
                  <a:schemeClr val="accent2"/>
                </a:solidFill>
              </a:rPr>
              <a:t>פחמימות 1%</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30" name="TextBox 29"/>
          <p:cNvSpPr txBox="1"/>
          <p:nvPr/>
        </p:nvSpPr>
        <p:spPr>
          <a:xfrm>
            <a:off x="2135188" y="3198813"/>
            <a:ext cx="1509712" cy="3365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חלבון</a:t>
            </a:r>
            <a:r>
              <a:rPr lang="he-IL" kern="0" dirty="0">
                <a:solidFill>
                  <a:prstClr val="black"/>
                </a:solidFill>
              </a:rPr>
              <a:t> 18%</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31" name="TextBox 30"/>
          <p:cNvSpPr txBox="1"/>
          <p:nvPr/>
        </p:nvSpPr>
        <p:spPr>
          <a:xfrm>
            <a:off x="3135313" y="2312988"/>
            <a:ext cx="1509712" cy="3365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600" kern="0" dirty="0">
                <a:solidFill>
                  <a:srgbClr val="00B050"/>
                </a:solidFill>
              </a:rPr>
              <a:t>מינרלים 4%</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4" name="TextBox 23"/>
          <p:cNvSpPr txBox="1"/>
          <p:nvPr/>
        </p:nvSpPr>
        <p:spPr>
          <a:xfrm>
            <a:off x="247650" y="4941888"/>
            <a:ext cx="1611313" cy="9175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600" kern="0" dirty="0">
                <a:solidFill>
                  <a:srgbClr val="008000"/>
                </a:solidFill>
              </a:rPr>
              <a:t>*בתאי צמחים </a:t>
            </a:r>
          </a:p>
          <a:p>
            <a:pPr fontAlgn="auto">
              <a:spcBef>
                <a:spcPts val="0"/>
              </a:spcBef>
              <a:spcAft>
                <a:spcPts val="0"/>
              </a:spcAft>
              <a:defRPr/>
            </a:pPr>
            <a:r>
              <a:rPr lang="he-IL" sz="1600" kern="0" dirty="0">
                <a:solidFill>
                  <a:srgbClr val="008000"/>
                </a:solidFill>
              </a:rPr>
              <a:t> יש יותר פחמימות  </a:t>
            </a:r>
          </a:p>
          <a:p>
            <a:pPr fontAlgn="auto">
              <a:spcBef>
                <a:spcPts val="0"/>
              </a:spcBef>
              <a:spcAft>
                <a:spcPts val="0"/>
              </a:spcAft>
              <a:defRPr/>
            </a:pPr>
            <a:r>
              <a:rPr lang="he-IL" sz="1600" kern="0" dirty="0">
                <a:solidFill>
                  <a:srgbClr val="008000"/>
                </a:solidFill>
              </a:rPr>
              <a:t> מאשר חלבונים   </a:t>
            </a:r>
          </a:p>
          <a:p>
            <a:pPr fontAlgn="auto">
              <a:spcBef>
                <a:spcPts val="0"/>
              </a:spcBef>
              <a:spcAft>
                <a:spcPts val="0"/>
              </a:spcAft>
              <a:defRPr/>
            </a:pPr>
            <a:r>
              <a:rPr lang="he-IL" sz="1600" kern="0" dirty="0">
                <a:solidFill>
                  <a:srgbClr val="008000"/>
                </a:solidFill>
              </a:rPr>
              <a:t> ושומנים</a:t>
            </a:r>
          </a:p>
        </p:txBody>
      </p:sp>
      <p:sp>
        <p:nvSpPr>
          <p:cNvPr id="32" name="Slide Number Placeholder 8"/>
          <p:cNvSpPr txBox="1">
            <a:spLocks/>
          </p:cNvSpPr>
          <p:nvPr/>
        </p:nvSpPr>
        <p:spPr bwMode="auto">
          <a:xfrm>
            <a:off x="120650" y="6492875"/>
            <a:ext cx="22225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AE2B25C6-C68A-491F-8E33-04571B405121}" type="slidenum">
              <a:rPr lang="he-IL" sz="1200" smtClean="0">
                <a:solidFill>
                  <a:schemeClr val="bg1">
                    <a:lumMod val="50000"/>
                  </a:schemeClr>
                </a:solidFill>
              </a:rPr>
              <a:pPr fontAlgn="base">
                <a:spcBef>
                  <a:spcPct val="0"/>
                </a:spcBef>
                <a:spcAft>
                  <a:spcPct val="0"/>
                </a:spcAft>
                <a:defRPr/>
              </a:pPr>
              <a:t>3</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BD0DE2-6688-4D63-A084-90C1F29D6647}" type="slidenum">
              <a:rPr lang="he-IL" smtClean="0"/>
              <a:pPr fontAlgn="base">
                <a:spcBef>
                  <a:spcPct val="0"/>
                </a:spcBef>
                <a:spcAft>
                  <a:spcPct val="0"/>
                </a:spcAft>
                <a:defRPr/>
              </a:pPr>
              <a:t>30</a:t>
            </a:fld>
            <a:endParaRPr lang="he-IL" dirty="0" smtClean="0"/>
          </a:p>
        </p:txBody>
      </p:sp>
      <p:sp>
        <p:nvSpPr>
          <p:cNvPr id="6451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9: החומרים המרכיבים לחם חמאה וביצה</a:t>
            </a:r>
            <a:endParaRPr lang="he-IL" sz="1800" dirty="0" smtClean="0"/>
          </a:p>
        </p:txBody>
      </p:sp>
      <p:sp>
        <p:nvSpPr>
          <p:cNvPr id="6" name="TextBox 5"/>
          <p:cNvSpPr txBox="1"/>
          <p:nvPr/>
        </p:nvSpPr>
        <p:spPr>
          <a:xfrm>
            <a:off x="369888" y="465138"/>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שאלה 9: בגרות תשס"א</a:t>
            </a:r>
          </a:p>
          <a:p>
            <a:pPr>
              <a:defRPr/>
            </a:pPr>
            <a:r>
              <a:rPr lang="he-IL" dirty="0">
                <a:solidFill>
                  <a:srgbClr val="1F497D"/>
                </a:solidFill>
                <a:latin typeface="Arial"/>
                <a:cs typeface="Arial"/>
              </a:rPr>
              <a:t>תלמיד אכל לחמנייה ובה חמאה וביצה קשה, ושתה מים מינרליים.</a:t>
            </a:r>
          </a:p>
          <a:p>
            <a:pPr>
              <a:defRPr/>
            </a:pPr>
            <a:r>
              <a:rPr lang="he-IL" dirty="0">
                <a:solidFill>
                  <a:srgbClr val="1F497D"/>
                </a:solidFill>
                <a:latin typeface="Arial"/>
                <a:cs typeface="Arial"/>
              </a:rPr>
              <a:t>אילו מן המרכיבים המצויים במוצרים שהתלמיד אכל ושתה עוברים פירוק על ידי אנזימים במערכת העיכול?</a:t>
            </a:r>
          </a:p>
          <a:p>
            <a:pPr>
              <a:defRPr/>
            </a:pPr>
            <a:endParaRPr lang="he-IL" dirty="0">
              <a:solidFill>
                <a:srgbClr val="1F497D"/>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D98EB0-2BB5-4EAA-8B21-FC2EA13D7EB3}" type="slidenum">
              <a:rPr lang="he-IL" smtClean="0"/>
              <a:pPr fontAlgn="base">
                <a:spcBef>
                  <a:spcPct val="0"/>
                </a:spcBef>
                <a:spcAft>
                  <a:spcPct val="0"/>
                </a:spcAft>
                <a:defRPr/>
              </a:pPr>
              <a:t>31</a:t>
            </a:fld>
            <a:endParaRPr lang="he-IL" dirty="0" smtClean="0"/>
          </a:p>
        </p:txBody>
      </p:sp>
      <p:sp>
        <p:nvSpPr>
          <p:cNvPr id="6554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שאלה 9: בגרות תשס"א</a:t>
            </a:r>
          </a:p>
          <a:p>
            <a:pPr>
              <a:defRPr/>
            </a:pPr>
            <a:r>
              <a:rPr lang="he-IL" dirty="0">
                <a:solidFill>
                  <a:srgbClr val="1F497D"/>
                </a:solidFill>
                <a:latin typeface="Arial"/>
                <a:cs typeface="Arial"/>
              </a:rPr>
              <a:t>תלמיד אכל לחמנייה ובה חמאה וביצה קשה, ושתה מים מינרליים.</a:t>
            </a:r>
          </a:p>
          <a:p>
            <a:pPr>
              <a:defRPr/>
            </a:pPr>
            <a:r>
              <a:rPr lang="he-IL" dirty="0">
                <a:solidFill>
                  <a:srgbClr val="1F497D"/>
                </a:solidFill>
                <a:latin typeface="Arial"/>
                <a:cs typeface="Arial"/>
              </a:rPr>
              <a:t>אילו מן המרכיבים המצויים במוצרים שהתלמיד אכל ושתה עוברים פירוק על ידי אנזימים במערכת העיכול?</a:t>
            </a:r>
          </a:p>
          <a:p>
            <a:pPr>
              <a:defRPr/>
            </a:pPr>
            <a:endParaRPr lang="he-IL" dirty="0">
              <a:solidFill>
                <a:srgbClr val="1F497D"/>
              </a:solidFill>
              <a:latin typeface="Arial"/>
              <a:cs typeface="Arial"/>
            </a:endParaRPr>
          </a:p>
        </p:txBody>
      </p:sp>
      <p:sp>
        <p:nvSpPr>
          <p:cNvPr id="7" name="Rectangle 12"/>
          <p:cNvSpPr/>
          <p:nvPr/>
        </p:nvSpPr>
        <p:spPr>
          <a:xfrm>
            <a:off x="539750" y="2243138"/>
            <a:ext cx="8196263" cy="20018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הלחמנייה מכילה בעיקר עמילן (</a:t>
            </a:r>
            <a:r>
              <a:rPr lang="he-IL" dirty="0">
                <a:solidFill>
                  <a:schemeClr val="tx1"/>
                </a:solidFill>
              </a:rPr>
              <a:t>רב־סוכר). העמילן מתפרק במערכת העיכול לחד־סוכרים.</a:t>
            </a:r>
          </a:p>
          <a:p>
            <a:pPr fontAlgn="auto">
              <a:spcBef>
                <a:spcPts val="0"/>
              </a:spcBef>
              <a:spcAft>
                <a:spcPts val="0"/>
              </a:spcAft>
              <a:defRPr/>
            </a:pPr>
            <a:r>
              <a:rPr lang="he-IL" dirty="0">
                <a:solidFill>
                  <a:schemeClr val="tx1"/>
                </a:solidFill>
              </a:rPr>
              <a:t>בביצה ובחמאה יש חלבונים וליפידים רבים (בעיקר טריגליצרידים). החלבונים מתפרקים לחומצות אמיניות. הטריגליצרידים מתפרקים לגליצרול ולחומצות שומניות.</a:t>
            </a:r>
          </a:p>
          <a:p>
            <a:pPr fontAlgn="auto">
              <a:spcBef>
                <a:spcPts val="0"/>
              </a:spcBef>
              <a:spcAft>
                <a:spcPts val="0"/>
              </a:spcAft>
              <a:defRPr/>
            </a:pPr>
            <a:r>
              <a:rPr lang="he-IL" dirty="0">
                <a:solidFill>
                  <a:schemeClr val="tx1"/>
                </a:solidFill>
              </a:rPr>
              <a:t>המים והמינרלים המומסים בהם, הם חומרים </a:t>
            </a:r>
            <a:r>
              <a:rPr lang="he-IL" dirty="0">
                <a:solidFill>
                  <a:prstClr val="black"/>
                </a:solidFill>
              </a:rPr>
              <a:t>אנאורגניים הבנויים ממולקולות קטנות, היכולות להיספג בלא צורך בפירוק.</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02684A-8C11-4BDD-BC66-AFD9F698AE94}" type="slidenum">
              <a:rPr lang="he-IL" smtClean="0"/>
              <a:pPr fontAlgn="base">
                <a:spcBef>
                  <a:spcPct val="0"/>
                </a:spcBef>
                <a:spcAft>
                  <a:spcPct val="0"/>
                </a:spcAft>
                <a:defRPr/>
              </a:pPr>
              <a:t>32</a:t>
            </a:fld>
            <a:endParaRPr lang="he-IL" dirty="0" smtClean="0"/>
          </a:p>
        </p:txBody>
      </p:sp>
      <p:sp>
        <p:nvSpPr>
          <p:cNvPr id="6656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10</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endParaRPr lang="he-IL" b="1"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בפלסמה של הדם יש חומרים אורגניים וחומרים </a:t>
            </a:r>
            <a:r>
              <a:rPr lang="he-IL" noProof="1">
                <a:solidFill>
                  <a:schemeClr val="tx2"/>
                </a:solidFill>
                <a:latin typeface="Arial"/>
                <a:cs typeface="Arial"/>
              </a:rPr>
              <a:t>אנאורגניים</a:t>
            </a:r>
            <a:r>
              <a:rPr lang="he-IL" dirty="0">
                <a:solidFill>
                  <a:schemeClr val="tx2"/>
                </a:solidFill>
                <a:latin typeface="Arial"/>
                <a:cs typeface="Arial"/>
              </a:rPr>
              <a:t>. </a:t>
            </a:r>
          </a:p>
          <a:p>
            <a:pPr fontAlgn="auto">
              <a:spcBef>
                <a:spcPts val="0"/>
              </a:spcBef>
              <a:spcAft>
                <a:spcPts val="0"/>
              </a:spcAft>
              <a:defRPr/>
            </a:pPr>
            <a:r>
              <a:rPr lang="he-IL" dirty="0">
                <a:solidFill>
                  <a:schemeClr val="tx2"/>
                </a:solidFill>
                <a:latin typeface="Arial"/>
                <a:cs typeface="Arial"/>
              </a:rPr>
              <a:t>החומרים האנאורגניים הם:</a:t>
            </a:r>
          </a:p>
          <a:p>
            <a:pPr lvl="1" fontAlgn="auto">
              <a:spcBef>
                <a:spcPts val="0"/>
              </a:spcBef>
              <a:spcAft>
                <a:spcPts val="0"/>
              </a:spcAft>
              <a:defRPr/>
            </a:pPr>
            <a:r>
              <a:rPr lang="he-IL" dirty="0">
                <a:solidFill>
                  <a:schemeClr val="tx2"/>
                </a:solidFill>
                <a:latin typeface="Arial"/>
                <a:cs typeface="Arial"/>
              </a:rPr>
              <a:t>א. מים, מלחים וחומצות אמיניות</a:t>
            </a:r>
          </a:p>
          <a:p>
            <a:pPr lvl="1" fontAlgn="auto">
              <a:spcBef>
                <a:spcPts val="0"/>
              </a:spcBef>
              <a:spcAft>
                <a:spcPts val="0"/>
              </a:spcAft>
              <a:defRPr/>
            </a:pPr>
            <a:r>
              <a:rPr lang="he-IL" dirty="0">
                <a:solidFill>
                  <a:schemeClr val="tx2"/>
                </a:solidFill>
                <a:latin typeface="Arial"/>
                <a:cs typeface="Arial"/>
              </a:rPr>
              <a:t>ב. חלבונים, סוכרים ושומנים</a:t>
            </a:r>
          </a:p>
          <a:p>
            <a:pPr lvl="1" fontAlgn="auto">
              <a:spcBef>
                <a:spcPts val="0"/>
              </a:spcBef>
              <a:spcAft>
                <a:spcPts val="0"/>
              </a:spcAft>
              <a:defRPr/>
            </a:pPr>
            <a:r>
              <a:rPr lang="he-IL" dirty="0">
                <a:solidFill>
                  <a:schemeClr val="tx2"/>
                </a:solidFill>
                <a:latin typeface="Arial"/>
                <a:cs typeface="Arial"/>
              </a:rPr>
              <a:t>ג. מים, מלחים וסוכרים</a:t>
            </a:r>
          </a:p>
          <a:p>
            <a:pPr lvl="1" fontAlgn="auto">
              <a:spcBef>
                <a:spcPts val="0"/>
              </a:spcBef>
              <a:spcAft>
                <a:spcPts val="0"/>
              </a:spcAft>
              <a:defRPr/>
            </a:pPr>
            <a:r>
              <a:rPr lang="he-IL" dirty="0">
                <a:solidFill>
                  <a:srgbClr val="1F497D"/>
                </a:solidFill>
                <a:latin typeface="Arial"/>
                <a:cs typeface="Arial"/>
              </a:rPr>
              <a:t>ד. מים, מלחים, חמצן ופחמן דו</a:t>
            </a:r>
            <a:r>
              <a:rPr lang="he-IL" dirty="0">
                <a:solidFill>
                  <a:srgbClr val="1D4C72"/>
                </a:solidFill>
              </a:rPr>
              <a:t>־</a:t>
            </a:r>
            <a:r>
              <a:rPr lang="he-IL" dirty="0">
                <a:solidFill>
                  <a:srgbClr val="1F497D"/>
                </a:solidFill>
                <a:latin typeface="Arial"/>
                <a:cs typeface="Arial"/>
              </a:rPr>
              <a:t>חמצני</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A06A69B-3A23-4284-859C-773A2AD1229F}" type="slidenum">
              <a:rPr lang="he-IL" smtClean="0"/>
              <a:pPr fontAlgn="base">
                <a:spcBef>
                  <a:spcPct val="0"/>
                </a:spcBef>
                <a:spcAft>
                  <a:spcPct val="0"/>
                </a:spcAft>
                <a:defRPr/>
              </a:pPr>
              <a:t>33</a:t>
            </a:fld>
            <a:endParaRPr lang="he-IL" dirty="0" smtClean="0"/>
          </a:p>
        </p:txBody>
      </p:sp>
      <p:sp>
        <p:nvSpPr>
          <p:cNvPr id="6758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fontAlgn="auto">
              <a:spcBef>
                <a:spcPts val="0"/>
              </a:spcBef>
              <a:spcAft>
                <a:spcPts val="0"/>
              </a:spcAft>
              <a:defRPr/>
            </a:pPr>
            <a:r>
              <a:rPr lang="he-IL" dirty="0">
                <a:solidFill>
                  <a:srgbClr val="1F497D"/>
                </a:solidFill>
                <a:latin typeface="Arial"/>
                <a:cs typeface="Arial"/>
              </a:rPr>
              <a:t>בפלסמה של הדם יש חומרים אורגניים וחומרים אנאורגניים. </a:t>
            </a:r>
          </a:p>
          <a:p>
            <a:pPr fontAlgn="auto">
              <a:spcBef>
                <a:spcPts val="0"/>
              </a:spcBef>
              <a:spcAft>
                <a:spcPts val="0"/>
              </a:spcAft>
              <a:defRPr/>
            </a:pPr>
            <a:r>
              <a:rPr lang="he-IL" dirty="0">
                <a:solidFill>
                  <a:srgbClr val="1F497D"/>
                </a:solidFill>
                <a:latin typeface="Arial"/>
                <a:cs typeface="Arial"/>
              </a:rPr>
              <a:t>החומרים האנאורגניים הם:</a:t>
            </a:r>
          </a:p>
          <a:p>
            <a:pPr lvl="1" fontAlgn="auto">
              <a:spcBef>
                <a:spcPts val="0"/>
              </a:spcBef>
              <a:spcAft>
                <a:spcPts val="0"/>
              </a:spcAft>
              <a:defRPr/>
            </a:pPr>
            <a:r>
              <a:rPr lang="he-IL" dirty="0">
                <a:solidFill>
                  <a:srgbClr val="1F497D"/>
                </a:solidFill>
                <a:latin typeface="Arial"/>
                <a:cs typeface="Arial"/>
              </a:rPr>
              <a:t>א. מים, מלחים וחומצות אמיניות</a:t>
            </a:r>
          </a:p>
          <a:p>
            <a:pPr lvl="1" fontAlgn="auto">
              <a:spcBef>
                <a:spcPts val="0"/>
              </a:spcBef>
              <a:spcAft>
                <a:spcPts val="0"/>
              </a:spcAft>
              <a:defRPr/>
            </a:pPr>
            <a:r>
              <a:rPr lang="he-IL" dirty="0">
                <a:solidFill>
                  <a:srgbClr val="1F497D"/>
                </a:solidFill>
                <a:latin typeface="Arial"/>
                <a:cs typeface="Arial"/>
              </a:rPr>
              <a:t>ב. חלבונים, סוכרים ושומנים</a:t>
            </a:r>
          </a:p>
          <a:p>
            <a:pPr lvl="1" fontAlgn="auto">
              <a:spcBef>
                <a:spcPts val="0"/>
              </a:spcBef>
              <a:spcAft>
                <a:spcPts val="0"/>
              </a:spcAft>
              <a:defRPr/>
            </a:pPr>
            <a:r>
              <a:rPr lang="he-IL" dirty="0">
                <a:solidFill>
                  <a:srgbClr val="1F497D"/>
                </a:solidFill>
                <a:latin typeface="Arial"/>
                <a:cs typeface="Arial"/>
              </a:rPr>
              <a:t>ג. מים, מלחים וסוכרים</a:t>
            </a:r>
          </a:p>
          <a:p>
            <a:pPr lvl="1" fontAlgn="auto">
              <a:spcBef>
                <a:spcPts val="0"/>
              </a:spcBef>
              <a:spcAft>
                <a:spcPts val="0"/>
              </a:spcAft>
              <a:defRPr/>
            </a:pPr>
            <a:r>
              <a:rPr lang="he-IL" dirty="0">
                <a:solidFill>
                  <a:srgbClr val="1F497D"/>
                </a:solidFill>
                <a:latin typeface="Arial"/>
                <a:cs typeface="Arial"/>
              </a:rPr>
              <a:t>ד. מים, מלחים, חמצן ופחמן דו-חמצני</a:t>
            </a:r>
          </a:p>
        </p:txBody>
      </p:sp>
      <p:sp>
        <p:nvSpPr>
          <p:cNvPr id="7" name="Rectangle 12"/>
          <p:cNvSpPr/>
          <p:nvPr/>
        </p:nvSpPr>
        <p:spPr>
          <a:xfrm>
            <a:off x="368300" y="2998788"/>
            <a:ext cx="8196263" cy="16446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 </a:t>
            </a:r>
          </a:p>
          <a:p>
            <a:pPr fontAlgn="auto">
              <a:spcBef>
                <a:spcPts val="0"/>
              </a:spcBef>
              <a:spcAft>
                <a:spcPts val="0"/>
              </a:spcAft>
              <a:defRPr/>
            </a:pPr>
            <a:r>
              <a:rPr lang="he-IL" dirty="0">
                <a:solidFill>
                  <a:prstClr val="black"/>
                </a:solidFill>
              </a:rPr>
              <a:t>משפט ד'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חומצות אמיניות, חלבונים, סוכרים ושומנים הם חומרים אורגניים.</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DBC84A-FF9E-4A9C-B986-EF5C9758E40A}" type="slidenum">
              <a:rPr lang="he-IL" smtClean="0"/>
              <a:pPr fontAlgn="base">
                <a:spcBef>
                  <a:spcPct val="0"/>
                </a:spcBef>
                <a:spcAft>
                  <a:spcPct val="0"/>
                </a:spcAft>
                <a:defRPr/>
              </a:pPr>
              <a:t>34</a:t>
            </a:fld>
            <a:endParaRPr lang="he-IL" dirty="0" smtClean="0"/>
          </a:p>
        </p:txBody>
      </p:sp>
      <p:sp>
        <p:nvSpPr>
          <p:cNvPr id="6861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11</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fontAlgn="auto">
              <a:spcBef>
                <a:spcPts val="0"/>
              </a:spcBef>
              <a:spcAft>
                <a:spcPts val="0"/>
              </a:spcAft>
              <a:defRPr/>
            </a:pPr>
            <a:r>
              <a:rPr lang="he-IL" dirty="0">
                <a:solidFill>
                  <a:srgbClr val="1F497D"/>
                </a:solidFill>
                <a:latin typeface="Arial"/>
                <a:cs typeface="Arial"/>
              </a:rPr>
              <a:t>לאנשים חולים, </a:t>
            </a:r>
            <a:r>
              <a:rPr lang="he-IL" dirty="0">
                <a:solidFill>
                  <a:schemeClr val="tx2"/>
                </a:solidFill>
                <a:latin typeface="Arial"/>
                <a:cs typeface="Arial"/>
              </a:rPr>
              <a:t>שזמנית אינם יכולים לאכול דרך הפה, מזריקים את המזון באינפוזיה ישירות לדם. איזה חומר כדאי לשים באינפוזיה?</a:t>
            </a:r>
          </a:p>
          <a:p>
            <a:pPr lvl="1" fontAlgn="auto">
              <a:spcBef>
                <a:spcPts val="0"/>
              </a:spcBef>
              <a:spcAft>
                <a:spcPts val="0"/>
              </a:spcAft>
              <a:defRPr/>
            </a:pPr>
            <a:r>
              <a:rPr lang="he-IL" dirty="0">
                <a:solidFill>
                  <a:schemeClr val="tx2"/>
                </a:solidFill>
                <a:latin typeface="Arial"/>
                <a:cs typeface="Arial"/>
              </a:rPr>
              <a:t>א. גלוקוז</a:t>
            </a:r>
          </a:p>
          <a:p>
            <a:pPr lvl="1" fontAlgn="auto">
              <a:spcBef>
                <a:spcPts val="0"/>
              </a:spcBef>
              <a:spcAft>
                <a:spcPts val="0"/>
              </a:spcAft>
              <a:defRPr/>
            </a:pPr>
            <a:r>
              <a:rPr lang="he-IL" dirty="0">
                <a:solidFill>
                  <a:srgbClr val="1F497D"/>
                </a:solidFill>
                <a:latin typeface="Arial"/>
                <a:cs typeface="Arial"/>
              </a:rPr>
              <a:t>ב. סוכרוז</a:t>
            </a:r>
          </a:p>
          <a:p>
            <a:pPr lvl="1" fontAlgn="auto">
              <a:spcBef>
                <a:spcPts val="0"/>
              </a:spcBef>
              <a:spcAft>
                <a:spcPts val="0"/>
              </a:spcAft>
              <a:defRPr/>
            </a:pPr>
            <a:r>
              <a:rPr lang="he-IL" dirty="0">
                <a:solidFill>
                  <a:srgbClr val="1F497D"/>
                </a:solidFill>
                <a:latin typeface="Arial"/>
                <a:cs typeface="Arial"/>
              </a:rPr>
              <a:t>ג. גליקוגן</a:t>
            </a:r>
          </a:p>
          <a:p>
            <a:pPr lvl="1" fontAlgn="auto">
              <a:spcBef>
                <a:spcPts val="0"/>
              </a:spcBef>
              <a:spcAft>
                <a:spcPts val="0"/>
              </a:spcAft>
              <a:defRPr/>
            </a:pPr>
            <a:r>
              <a:rPr lang="he-IL" dirty="0">
                <a:solidFill>
                  <a:srgbClr val="1F497D"/>
                </a:solidFill>
                <a:latin typeface="Arial"/>
                <a:cs typeface="Arial"/>
              </a:rPr>
              <a:t>ד. חלבון</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059601-5EBE-476E-B294-07557D910EE5}" type="slidenum">
              <a:rPr lang="he-IL" smtClean="0"/>
              <a:pPr fontAlgn="base">
                <a:spcBef>
                  <a:spcPct val="0"/>
                </a:spcBef>
                <a:spcAft>
                  <a:spcPct val="0"/>
                </a:spcAft>
                <a:defRPr/>
              </a:pPr>
              <a:t>35</a:t>
            </a:fld>
            <a:endParaRPr lang="he-IL" dirty="0" smtClean="0"/>
          </a:p>
        </p:txBody>
      </p:sp>
      <p:sp>
        <p:nvSpPr>
          <p:cNvPr id="6963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fontAlgn="auto">
              <a:spcBef>
                <a:spcPts val="0"/>
              </a:spcBef>
              <a:spcAft>
                <a:spcPts val="0"/>
              </a:spcAft>
              <a:defRPr/>
            </a:pPr>
            <a:r>
              <a:rPr lang="he-IL" dirty="0">
                <a:solidFill>
                  <a:srgbClr val="1F497D"/>
                </a:solidFill>
                <a:latin typeface="Arial"/>
                <a:cs typeface="Arial"/>
              </a:rPr>
              <a:t>לאנשים </a:t>
            </a:r>
            <a:r>
              <a:rPr lang="he-IL" dirty="0">
                <a:solidFill>
                  <a:schemeClr val="tx2"/>
                </a:solidFill>
                <a:latin typeface="Arial"/>
                <a:cs typeface="Arial"/>
              </a:rPr>
              <a:t>חולים שזמנית אינם יכולים לאכול דרך הפה, מזריקים את המזון באינפוזיה ישירות לדם. איזה חומר  כדאי לשים באינפוזיה?</a:t>
            </a:r>
          </a:p>
          <a:p>
            <a:pPr lvl="1" fontAlgn="auto">
              <a:spcBef>
                <a:spcPts val="0"/>
              </a:spcBef>
              <a:spcAft>
                <a:spcPts val="0"/>
              </a:spcAft>
              <a:defRPr/>
            </a:pPr>
            <a:r>
              <a:rPr lang="he-IL" dirty="0">
                <a:solidFill>
                  <a:schemeClr val="tx2"/>
                </a:solidFill>
                <a:latin typeface="Arial"/>
                <a:cs typeface="Arial"/>
              </a:rPr>
              <a:t>א. גלוקוז</a:t>
            </a:r>
          </a:p>
          <a:p>
            <a:pPr lvl="1" fontAlgn="auto">
              <a:spcBef>
                <a:spcPts val="0"/>
              </a:spcBef>
              <a:spcAft>
                <a:spcPts val="0"/>
              </a:spcAft>
              <a:defRPr/>
            </a:pPr>
            <a:r>
              <a:rPr lang="he-IL" dirty="0">
                <a:solidFill>
                  <a:schemeClr val="tx2"/>
                </a:solidFill>
                <a:latin typeface="Arial"/>
                <a:cs typeface="Arial"/>
              </a:rPr>
              <a:t>ב. סוכרוז</a:t>
            </a:r>
          </a:p>
          <a:p>
            <a:pPr lvl="1" fontAlgn="auto">
              <a:spcBef>
                <a:spcPts val="0"/>
              </a:spcBef>
              <a:spcAft>
                <a:spcPts val="0"/>
              </a:spcAft>
              <a:defRPr/>
            </a:pPr>
            <a:r>
              <a:rPr lang="he-IL" dirty="0">
                <a:solidFill>
                  <a:srgbClr val="1F497D"/>
                </a:solidFill>
                <a:latin typeface="Arial"/>
                <a:cs typeface="Arial"/>
              </a:rPr>
              <a:t>ג. גליקוגן</a:t>
            </a:r>
          </a:p>
          <a:p>
            <a:pPr lvl="1" fontAlgn="auto">
              <a:spcBef>
                <a:spcPts val="0"/>
              </a:spcBef>
              <a:spcAft>
                <a:spcPts val="0"/>
              </a:spcAft>
              <a:defRPr/>
            </a:pPr>
            <a:r>
              <a:rPr lang="he-IL" dirty="0">
                <a:solidFill>
                  <a:srgbClr val="1F497D"/>
                </a:solidFill>
                <a:latin typeface="Arial"/>
                <a:cs typeface="Arial"/>
              </a:rPr>
              <a:t>ד. חלבון</a:t>
            </a:r>
          </a:p>
        </p:txBody>
      </p:sp>
      <p:sp>
        <p:nvSpPr>
          <p:cNvPr id="7" name="Rectangle 12"/>
          <p:cNvSpPr/>
          <p:nvPr/>
        </p:nvSpPr>
        <p:spPr>
          <a:xfrm>
            <a:off x="368300" y="2998788"/>
            <a:ext cx="8196263" cy="1358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תשובה</a:t>
            </a:r>
            <a:r>
              <a:rPr lang="he-IL" dirty="0">
                <a:solidFill>
                  <a:prstClr val="black"/>
                </a:solidFill>
              </a:rPr>
              <a:t> א</a:t>
            </a:r>
            <a:r>
              <a:rPr lang="he-IL" dirty="0" smtClean="0">
                <a:solidFill>
                  <a:prstClr val="black"/>
                </a:solidFill>
              </a:rPr>
              <a:t>'.</a:t>
            </a: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שאר החומרים בעלי מולקולה גדולה, ולכן לא יוכלו לעבור דרך קרומי התאים.</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8093421-355D-43BD-9B1D-B23B0844C2E5}" type="slidenum">
              <a:rPr lang="he-IL" smtClean="0"/>
              <a:pPr fontAlgn="base">
                <a:spcBef>
                  <a:spcPct val="0"/>
                </a:spcBef>
                <a:spcAft>
                  <a:spcPct val="0"/>
                </a:spcAft>
                <a:defRPr/>
              </a:pPr>
              <a:t>36</a:t>
            </a:fld>
            <a:endParaRPr lang="he-IL" dirty="0" smtClean="0"/>
          </a:p>
        </p:txBody>
      </p:sp>
      <p:sp>
        <p:nvSpPr>
          <p:cNvPr id="7066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12</a:t>
            </a:r>
            <a:endParaRPr lang="he-IL" sz="1800" smtClean="0"/>
          </a:p>
        </p:txBody>
      </p:sp>
      <p:sp>
        <p:nvSpPr>
          <p:cNvPr id="6" name="TextBox 5"/>
          <p:cNvSpPr txBox="1"/>
          <p:nvPr/>
        </p:nvSpPr>
        <p:spPr>
          <a:xfrm>
            <a:off x="369888" y="603250"/>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p>
          <a:p>
            <a:pPr fontAlgn="auto">
              <a:spcBef>
                <a:spcPts val="0"/>
              </a:spcBef>
              <a:spcAft>
                <a:spcPts val="0"/>
              </a:spcAft>
              <a:defRPr/>
            </a:pPr>
            <a:r>
              <a:rPr lang="he-IL" dirty="0">
                <a:solidFill>
                  <a:srgbClr val="1F497D"/>
                </a:solidFill>
                <a:latin typeface="Arial"/>
                <a:cs typeface="Arial"/>
              </a:rPr>
              <a:t>איזה חומר יוצא דופן: </a:t>
            </a:r>
          </a:p>
          <a:p>
            <a:pPr lvl="1" fontAlgn="auto">
              <a:spcBef>
                <a:spcPts val="0"/>
              </a:spcBef>
              <a:spcAft>
                <a:spcPts val="0"/>
              </a:spcAft>
              <a:defRPr/>
            </a:pPr>
            <a:r>
              <a:rPr lang="he-IL" dirty="0">
                <a:solidFill>
                  <a:srgbClr val="1F497D"/>
                </a:solidFill>
                <a:latin typeface="Arial"/>
                <a:cs typeface="Arial"/>
              </a:rPr>
              <a:t>א. מים</a:t>
            </a:r>
          </a:p>
          <a:p>
            <a:pPr lvl="1" fontAlgn="auto">
              <a:spcBef>
                <a:spcPts val="0"/>
              </a:spcBef>
              <a:spcAft>
                <a:spcPts val="0"/>
              </a:spcAft>
              <a:defRPr/>
            </a:pPr>
            <a:r>
              <a:rPr lang="he-IL" dirty="0">
                <a:solidFill>
                  <a:srgbClr val="1F497D"/>
                </a:solidFill>
                <a:latin typeface="Arial"/>
                <a:cs typeface="Arial"/>
              </a:rPr>
              <a:t>ב. פחמימות</a:t>
            </a:r>
          </a:p>
          <a:p>
            <a:pPr lvl="1" fontAlgn="auto">
              <a:spcBef>
                <a:spcPts val="0"/>
              </a:spcBef>
              <a:spcAft>
                <a:spcPts val="0"/>
              </a:spcAft>
              <a:defRPr/>
            </a:pPr>
            <a:r>
              <a:rPr lang="he-IL" dirty="0">
                <a:solidFill>
                  <a:srgbClr val="1F497D"/>
                </a:solidFill>
                <a:latin typeface="Arial"/>
                <a:cs typeface="Arial"/>
              </a:rPr>
              <a:t>ג. חומצות אמיניות</a:t>
            </a:r>
          </a:p>
          <a:p>
            <a:pPr lvl="1" fontAlgn="auto">
              <a:spcBef>
                <a:spcPts val="0"/>
              </a:spcBef>
              <a:spcAft>
                <a:spcPts val="0"/>
              </a:spcAft>
              <a:defRPr/>
            </a:pPr>
            <a:r>
              <a:rPr lang="he-IL" dirty="0">
                <a:solidFill>
                  <a:srgbClr val="1F497D"/>
                </a:solidFill>
                <a:latin typeface="Arial"/>
                <a:cs typeface="Arial"/>
              </a:rPr>
              <a:t>ד. שומנים</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6E271A-2366-46CC-B501-299C8F4977FD}" type="slidenum">
              <a:rPr lang="he-IL" smtClean="0"/>
              <a:pPr fontAlgn="base">
                <a:spcBef>
                  <a:spcPct val="0"/>
                </a:spcBef>
                <a:spcAft>
                  <a:spcPct val="0"/>
                </a:spcAft>
                <a:defRPr/>
              </a:pPr>
              <a:t>37</a:t>
            </a:fld>
            <a:endParaRPr lang="he-IL" dirty="0" smtClean="0"/>
          </a:p>
        </p:txBody>
      </p:sp>
      <p:sp>
        <p:nvSpPr>
          <p:cNvPr id="7168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p>
          <a:p>
            <a:pPr fontAlgn="auto">
              <a:spcBef>
                <a:spcPts val="0"/>
              </a:spcBef>
              <a:spcAft>
                <a:spcPts val="0"/>
              </a:spcAft>
              <a:defRPr/>
            </a:pPr>
            <a:r>
              <a:rPr lang="he-IL" dirty="0">
                <a:solidFill>
                  <a:srgbClr val="1F497D"/>
                </a:solidFill>
                <a:latin typeface="Arial"/>
                <a:cs typeface="Arial"/>
              </a:rPr>
              <a:t>איזה חומר יוצא דופן: </a:t>
            </a:r>
          </a:p>
          <a:p>
            <a:pPr lvl="1" fontAlgn="auto">
              <a:spcBef>
                <a:spcPts val="0"/>
              </a:spcBef>
              <a:spcAft>
                <a:spcPts val="0"/>
              </a:spcAft>
              <a:defRPr/>
            </a:pPr>
            <a:r>
              <a:rPr lang="he-IL" dirty="0">
                <a:solidFill>
                  <a:srgbClr val="1F497D"/>
                </a:solidFill>
                <a:latin typeface="Arial"/>
                <a:cs typeface="Arial"/>
              </a:rPr>
              <a:t>א. מים</a:t>
            </a:r>
          </a:p>
          <a:p>
            <a:pPr lvl="1" fontAlgn="auto">
              <a:spcBef>
                <a:spcPts val="0"/>
              </a:spcBef>
              <a:spcAft>
                <a:spcPts val="0"/>
              </a:spcAft>
              <a:defRPr/>
            </a:pPr>
            <a:r>
              <a:rPr lang="he-IL" dirty="0">
                <a:solidFill>
                  <a:srgbClr val="1F497D"/>
                </a:solidFill>
                <a:latin typeface="Arial"/>
                <a:cs typeface="Arial"/>
              </a:rPr>
              <a:t>ב. פחמימות</a:t>
            </a:r>
          </a:p>
          <a:p>
            <a:pPr lvl="1" fontAlgn="auto">
              <a:spcBef>
                <a:spcPts val="0"/>
              </a:spcBef>
              <a:spcAft>
                <a:spcPts val="0"/>
              </a:spcAft>
              <a:defRPr/>
            </a:pPr>
            <a:r>
              <a:rPr lang="he-IL" dirty="0">
                <a:solidFill>
                  <a:srgbClr val="1F497D"/>
                </a:solidFill>
                <a:latin typeface="Arial"/>
                <a:cs typeface="Arial"/>
              </a:rPr>
              <a:t>ג. חומצות אמיניות</a:t>
            </a:r>
          </a:p>
          <a:p>
            <a:pPr lvl="1" fontAlgn="auto">
              <a:spcBef>
                <a:spcPts val="0"/>
              </a:spcBef>
              <a:spcAft>
                <a:spcPts val="0"/>
              </a:spcAft>
              <a:defRPr/>
            </a:pPr>
            <a:r>
              <a:rPr lang="he-IL" dirty="0">
                <a:solidFill>
                  <a:srgbClr val="1F497D"/>
                </a:solidFill>
                <a:latin typeface="Arial"/>
                <a:cs typeface="Arial"/>
              </a:rPr>
              <a:t>ד. שומנים</a:t>
            </a:r>
          </a:p>
        </p:txBody>
      </p:sp>
      <p:sp>
        <p:nvSpPr>
          <p:cNvPr id="7" name="Rectangle 12"/>
          <p:cNvSpPr/>
          <p:nvPr/>
        </p:nvSpPr>
        <p:spPr>
          <a:xfrm>
            <a:off x="368300" y="2998788"/>
            <a:ext cx="8196263" cy="1293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 </a:t>
            </a:r>
          </a:p>
          <a:p>
            <a:pPr fontAlgn="auto">
              <a:spcBef>
                <a:spcPts val="0"/>
              </a:spcBef>
              <a:spcAft>
                <a:spcPts val="0"/>
              </a:spcAft>
              <a:defRPr/>
            </a:pPr>
            <a:r>
              <a:rPr lang="he-IL" dirty="0">
                <a:solidFill>
                  <a:prstClr val="black"/>
                </a:solidFill>
              </a:rPr>
              <a:t>משפט א'.</a:t>
            </a:r>
          </a:p>
          <a:p>
            <a:pPr fontAlgn="auto">
              <a:spcBef>
                <a:spcPts val="0"/>
              </a:spcBef>
              <a:spcAft>
                <a:spcPts val="0"/>
              </a:spcAft>
              <a:defRPr/>
            </a:pPr>
            <a:r>
              <a:rPr lang="he-IL" dirty="0">
                <a:solidFill>
                  <a:prstClr val="black"/>
                </a:solidFill>
              </a:rPr>
              <a:t>מים הם חומר אנאורגני. שאר החומרים אורגניים.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5E5358-AFEE-4E3B-A5B2-6E1DC152FB92}" type="slidenum">
              <a:rPr lang="he-IL" smtClean="0"/>
              <a:pPr fontAlgn="base">
                <a:spcBef>
                  <a:spcPct val="0"/>
                </a:spcBef>
                <a:spcAft>
                  <a:spcPct val="0"/>
                </a:spcAft>
                <a:defRPr/>
              </a:pPr>
              <a:t>38</a:t>
            </a:fld>
            <a:endParaRPr lang="he-IL" dirty="0" smtClean="0"/>
          </a:p>
        </p:txBody>
      </p:sp>
      <p:sp>
        <p:nvSpPr>
          <p:cNvPr id="7270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13</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a:t>
            </a:r>
          </a:p>
          <a:p>
            <a:pPr>
              <a:defRPr/>
            </a:pPr>
            <a:r>
              <a:rPr lang="he-IL" dirty="0">
                <a:solidFill>
                  <a:srgbClr val="1F497D"/>
                </a:solidFill>
                <a:latin typeface="Arial"/>
                <a:cs typeface="Arial"/>
              </a:rPr>
              <a:t>איזה מן החומרים שלפניכם </a:t>
            </a:r>
            <a:r>
              <a:rPr lang="he-IL" b="1" u="sng" dirty="0">
                <a:solidFill>
                  <a:srgbClr val="1F497D"/>
                </a:solidFill>
                <a:latin typeface="Arial"/>
                <a:cs typeface="Arial"/>
              </a:rPr>
              <a:t>אינו</a:t>
            </a:r>
            <a:r>
              <a:rPr lang="he-IL" dirty="0">
                <a:solidFill>
                  <a:srgbClr val="1F497D"/>
                </a:solidFill>
                <a:latin typeface="Arial"/>
                <a:cs typeface="Arial"/>
              </a:rPr>
              <a:t> יכול לשמש מקור אנרגיה לתהליכים המתרחשים בתא? </a:t>
            </a:r>
          </a:p>
          <a:p>
            <a:pPr lvl="1">
              <a:defRPr/>
            </a:pPr>
            <a:r>
              <a:rPr lang="he-IL" dirty="0">
                <a:solidFill>
                  <a:srgbClr val="1F497D"/>
                </a:solidFill>
                <a:latin typeface="Arial"/>
                <a:cs typeface="Arial"/>
              </a:rPr>
              <a:t>א. חומצה שומנית</a:t>
            </a:r>
          </a:p>
          <a:p>
            <a:pPr lvl="1">
              <a:defRPr/>
            </a:pPr>
            <a:r>
              <a:rPr lang="he-IL" dirty="0">
                <a:solidFill>
                  <a:srgbClr val="1F497D"/>
                </a:solidFill>
                <a:latin typeface="Arial"/>
                <a:cs typeface="Arial"/>
              </a:rPr>
              <a:t>ב. גליצרול</a:t>
            </a:r>
          </a:p>
          <a:p>
            <a:pPr lvl="1">
              <a:defRPr/>
            </a:pPr>
            <a:r>
              <a:rPr lang="he-IL" dirty="0">
                <a:solidFill>
                  <a:srgbClr val="1F497D"/>
                </a:solidFill>
                <a:latin typeface="Arial"/>
                <a:cs typeface="Arial"/>
              </a:rPr>
              <a:t>ג. גלוקוז</a:t>
            </a:r>
          </a:p>
          <a:p>
            <a:pPr lvl="1">
              <a:defRPr/>
            </a:pPr>
            <a:r>
              <a:rPr lang="he-IL" dirty="0">
                <a:solidFill>
                  <a:srgbClr val="1F497D"/>
                </a:solidFill>
                <a:latin typeface="Arial"/>
                <a:cs typeface="Arial"/>
              </a:rPr>
              <a:t>ד. מים </a:t>
            </a:r>
          </a:p>
          <a:p>
            <a:pPr>
              <a:defRPr/>
            </a:pPr>
            <a:endParaRPr lang="he-IL" dirty="0">
              <a:solidFill>
                <a:srgbClr val="1F497D"/>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DE89CB-0525-4596-86E5-900F6930B359}" type="slidenum">
              <a:rPr lang="he-IL" smtClean="0"/>
              <a:pPr fontAlgn="base">
                <a:spcBef>
                  <a:spcPct val="0"/>
                </a:spcBef>
                <a:spcAft>
                  <a:spcPct val="0"/>
                </a:spcAft>
                <a:defRPr/>
              </a:pPr>
              <a:t>39</a:t>
            </a:fld>
            <a:endParaRPr lang="he-IL" dirty="0" smtClean="0"/>
          </a:p>
        </p:txBody>
      </p:sp>
      <p:sp>
        <p:nvSpPr>
          <p:cNvPr id="7373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369888" y="46513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a:t>
            </a:r>
            <a:endParaRPr lang="he-IL" dirty="0">
              <a:solidFill>
                <a:srgbClr val="1F497D"/>
              </a:solidFill>
              <a:latin typeface="Arial"/>
              <a:cs typeface="Arial"/>
            </a:endParaRPr>
          </a:p>
          <a:p>
            <a:pPr>
              <a:defRPr/>
            </a:pPr>
            <a:r>
              <a:rPr lang="he-IL" dirty="0">
                <a:solidFill>
                  <a:srgbClr val="1F497D"/>
                </a:solidFill>
                <a:latin typeface="Arial"/>
                <a:cs typeface="Arial"/>
              </a:rPr>
              <a:t>איזה מן החומרים שלפניכם </a:t>
            </a:r>
            <a:r>
              <a:rPr lang="he-IL" b="1" u="sng" dirty="0">
                <a:solidFill>
                  <a:srgbClr val="1F497D"/>
                </a:solidFill>
                <a:latin typeface="Arial"/>
                <a:cs typeface="Arial"/>
              </a:rPr>
              <a:t>אינו</a:t>
            </a:r>
            <a:r>
              <a:rPr lang="he-IL" dirty="0">
                <a:solidFill>
                  <a:srgbClr val="1F497D"/>
                </a:solidFill>
                <a:latin typeface="Arial"/>
                <a:cs typeface="Arial"/>
              </a:rPr>
              <a:t> יכול לשמש מקור אנרגיה לתהליכים המתרחשים בתא? </a:t>
            </a:r>
          </a:p>
          <a:p>
            <a:pPr lvl="1">
              <a:defRPr/>
            </a:pPr>
            <a:r>
              <a:rPr lang="he-IL" dirty="0">
                <a:solidFill>
                  <a:srgbClr val="1F497D"/>
                </a:solidFill>
                <a:latin typeface="Arial"/>
                <a:cs typeface="Arial"/>
              </a:rPr>
              <a:t>א. חומצה שומנית</a:t>
            </a:r>
          </a:p>
          <a:p>
            <a:pPr lvl="1">
              <a:defRPr/>
            </a:pPr>
            <a:r>
              <a:rPr lang="he-IL" dirty="0">
                <a:solidFill>
                  <a:srgbClr val="1F497D"/>
                </a:solidFill>
                <a:latin typeface="Arial"/>
                <a:cs typeface="Arial"/>
              </a:rPr>
              <a:t>ב. גליצרול</a:t>
            </a:r>
          </a:p>
          <a:p>
            <a:pPr lvl="1">
              <a:defRPr/>
            </a:pPr>
            <a:r>
              <a:rPr lang="he-IL" dirty="0">
                <a:solidFill>
                  <a:srgbClr val="1F497D"/>
                </a:solidFill>
                <a:latin typeface="Arial"/>
                <a:cs typeface="Arial"/>
              </a:rPr>
              <a:t>ג. גלוקוז</a:t>
            </a:r>
          </a:p>
          <a:p>
            <a:pPr lvl="1">
              <a:defRPr/>
            </a:pPr>
            <a:r>
              <a:rPr lang="he-IL" dirty="0">
                <a:solidFill>
                  <a:srgbClr val="1F497D"/>
                </a:solidFill>
                <a:latin typeface="Arial"/>
                <a:cs typeface="Arial"/>
              </a:rPr>
              <a:t>ד. מים </a:t>
            </a:r>
          </a:p>
          <a:p>
            <a:pPr>
              <a:defRPr/>
            </a:pPr>
            <a:endParaRPr lang="he-IL" dirty="0">
              <a:solidFill>
                <a:srgbClr val="1F497D"/>
              </a:solidFill>
              <a:latin typeface="Arial"/>
              <a:cs typeface="Arial"/>
            </a:endParaRPr>
          </a:p>
        </p:txBody>
      </p:sp>
      <p:sp>
        <p:nvSpPr>
          <p:cNvPr id="7" name="Rectangle 12"/>
          <p:cNvSpPr/>
          <p:nvPr/>
        </p:nvSpPr>
        <p:spPr>
          <a:xfrm>
            <a:off x="539750" y="2420938"/>
            <a:ext cx="8196263" cy="21939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 </a:t>
            </a:r>
            <a:r>
              <a:rPr lang="he-IL" dirty="0">
                <a:solidFill>
                  <a:schemeClr val="tx1"/>
                </a:solidFill>
              </a:rPr>
              <a:t>תשובה </a:t>
            </a:r>
            <a:r>
              <a:rPr lang="he-IL" dirty="0">
                <a:solidFill>
                  <a:prstClr val="black"/>
                </a:solidFill>
              </a:rPr>
              <a:t>ד' </a:t>
            </a: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מים הם חומר </a:t>
            </a:r>
            <a:r>
              <a:rPr lang="he-IL" noProof="1">
                <a:solidFill>
                  <a:prstClr val="black"/>
                </a:solidFill>
              </a:rPr>
              <a:t>אנאורגני</a:t>
            </a:r>
            <a:r>
              <a:rPr lang="he-IL" dirty="0">
                <a:solidFill>
                  <a:prstClr val="black"/>
                </a:solidFill>
              </a:rPr>
              <a:t>, שאינו עתיר אנרגיה כמו החומרים האורגנים (כגון: גליצרול, גלוקוז וחומצת שומן). </a:t>
            </a:r>
            <a:endParaRPr lang="he-IL" dirty="0">
              <a:solidFill>
                <a:schemeClr val="tx1"/>
              </a:solidFill>
            </a:endParaRPr>
          </a:p>
          <a:p>
            <a:pPr fontAlgn="auto">
              <a:spcBef>
                <a:spcPts val="0"/>
              </a:spcBef>
              <a:spcAft>
                <a:spcPts val="0"/>
              </a:spcAft>
              <a:defRPr/>
            </a:pPr>
            <a:r>
              <a:rPr lang="he-IL" dirty="0">
                <a:solidFill>
                  <a:schemeClr val="tx1"/>
                </a:solidFill>
              </a:rPr>
              <a:t>החומר העיקרי המתפרק בתהליך הנשימה התאית הוא גלוקוז, אך גם חומצות שומן וגליצרול מתפרקים ומספקים אנרגיה לתאים.</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eaLnBrk="1" fontAlgn="auto" hangingPunct="1">
              <a:spcBef>
                <a:spcPts val="0"/>
              </a:spcBef>
              <a:spcAft>
                <a:spcPts val="0"/>
              </a:spcAft>
              <a:defRPr/>
            </a:pPr>
            <a:r>
              <a:rPr lang="he-IL" sz="1800" b="1" kern="0" dirty="0" smtClean="0">
                <a:solidFill>
                  <a:schemeClr val="accent3"/>
                </a:solidFill>
                <a:ea typeface="+mn-ea"/>
              </a:rPr>
              <a:t>מקור החומרים המרכיבים את התאים הוא במזון: חומרים אורגניים</a:t>
            </a:r>
            <a:endParaRPr lang="he-IL" sz="1800" b="1" kern="0" dirty="0">
              <a:solidFill>
                <a:schemeClr val="accent3"/>
              </a:solidFill>
              <a:ea typeface="+mn-ea"/>
            </a:endParaRPr>
          </a:p>
        </p:txBody>
      </p:sp>
      <p:sp>
        <p:nvSpPr>
          <p:cNvPr id="9" name="TextBox 8"/>
          <p:cNvSpPr txBox="1"/>
          <p:nvPr/>
        </p:nvSpPr>
        <p:spPr>
          <a:xfrm>
            <a:off x="4716463" y="5876925"/>
            <a:ext cx="3814762" cy="4429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מזונות מן החי עשירים בחלבונים ושומנים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TextBox 6"/>
          <p:cNvSpPr txBox="1"/>
          <p:nvPr/>
        </p:nvSpPr>
        <p:spPr>
          <a:xfrm>
            <a:off x="482600" y="5876925"/>
            <a:ext cx="3816350" cy="4429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מזונות מן הצומח עשירים בפחמימות</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3789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736600"/>
            <a:ext cx="44894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תמונה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430107">
            <a:off x="508001" y="849312"/>
            <a:ext cx="15430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תמונה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7013" y="4279900"/>
            <a:ext cx="15319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1100138"/>
            <a:ext cx="1419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8" name="קבוצה 1"/>
          <p:cNvGrpSpPr>
            <a:grpSpLocks/>
          </p:cNvGrpSpPr>
          <p:nvPr/>
        </p:nvGrpSpPr>
        <p:grpSpPr bwMode="auto">
          <a:xfrm>
            <a:off x="231775" y="1535113"/>
            <a:ext cx="3543300" cy="4008437"/>
            <a:chOff x="231775" y="1535113"/>
            <a:chExt cx="3543300" cy="4008437"/>
          </a:xfrm>
        </p:grpSpPr>
        <p:pic>
          <p:nvPicPr>
            <p:cNvPr id="37901" name="תמונה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949307">
              <a:off x="853281" y="2829719"/>
              <a:ext cx="13287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תמונה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838762">
              <a:off x="2028825" y="2784475"/>
              <a:ext cx="17462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775" y="4114800"/>
              <a:ext cx="2571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תמונה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74800" y="1535113"/>
              <a:ext cx="12319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מחבר ישר 2"/>
          <p:cNvCxnSpPr/>
          <p:nvPr/>
        </p:nvCxnSpPr>
        <p:spPr>
          <a:xfrm>
            <a:off x="4338638" y="908050"/>
            <a:ext cx="0" cy="49688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B2515F-F064-49FB-9521-F7EF1E6CAE1E}" type="slidenum">
              <a:rPr lang="he-IL" sz="1200" smtClean="0">
                <a:solidFill>
                  <a:schemeClr val="bg1">
                    <a:lumMod val="50000"/>
                  </a:schemeClr>
                </a:solidFill>
              </a:rPr>
              <a:pPr fontAlgn="base">
                <a:spcBef>
                  <a:spcPct val="0"/>
                </a:spcBef>
                <a:spcAft>
                  <a:spcPct val="0"/>
                </a:spcAft>
                <a:defRPr/>
              </a:pPr>
              <a:t>4</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A5C479-B42D-46D6-9AC9-90956C25BF18}"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14: ביולוגיה בחיוך</a:t>
            </a:r>
            <a:endParaRPr lang="he-IL" sz="1800" dirty="0" smtClean="0">
              <a:solidFill>
                <a:schemeClr val="accent6">
                  <a:lumMod val="50000"/>
                  <a:lumOff val="50000"/>
                </a:schemeClr>
              </a:solidFill>
            </a:endParaRPr>
          </a:p>
        </p:txBody>
      </p:sp>
      <p:sp>
        <p:nvSpPr>
          <p:cNvPr id="7475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A0D95FA-E632-4EAB-8AD0-8572DC1549D8}" type="slidenum">
              <a:rPr lang="he-IL" sz="1100">
                <a:solidFill>
                  <a:srgbClr val="BFBFBF"/>
                </a:solidFill>
              </a:rPr>
              <a:pPr algn="l" eaLnBrk="1" hangingPunct="1"/>
              <a:t>40</a:t>
            </a:fld>
            <a:endParaRPr lang="he-IL" sz="1100">
              <a:solidFill>
                <a:srgbClr val="BFBFBF"/>
              </a:solidFill>
            </a:endParaRPr>
          </a:p>
        </p:txBody>
      </p:sp>
      <p:sp>
        <p:nvSpPr>
          <p:cNvPr id="10" name="TextBox 9"/>
          <p:cNvSpPr txBox="1"/>
          <p:nvPr/>
        </p:nvSpPr>
        <p:spPr>
          <a:xfrm>
            <a:off x="1979613" y="479425"/>
            <a:ext cx="6638925" cy="397031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smtClean="0">
                <a:solidFill>
                  <a:schemeClr val="tx2"/>
                </a:solidFill>
              </a:rPr>
              <a:t>בעזרת שיטות של הנדסה גנטית הצליחה קבוצת חוקרים לעורר בתאי חסה יצירת אנזים המפרק תאית. כאשר אוכלים את החסה, האנזים זה נעשה פעיל בסביבה חומצית השוררת בקיבה וכך מאפשר פירוק של התאית.</a:t>
            </a:r>
          </a:p>
          <a:p>
            <a:pPr eaLnBrk="1" hangingPunct="1">
              <a:defRPr/>
            </a:pPr>
            <a:r>
              <a:rPr lang="he-IL" dirty="0" smtClean="0">
                <a:solidFill>
                  <a:schemeClr val="tx2"/>
                </a:solidFill>
              </a:rPr>
              <a:t>לאחר שפרסמו החוקרים את הממצאים שלהם, הם קיבלו מכתב זועם מאיגוד הדוגמניות. נציגות האיגוד התנגדו בתוקף לשינוי שנעשה בחסה, מכיוון שהשינוי הזה ימנע את השימוש בחסה בתור מזון מועדף על חברות האגודה.</a:t>
            </a:r>
          </a:p>
          <a:p>
            <a:pPr eaLnBrk="1" hangingPunct="1">
              <a:defRPr/>
            </a:pPr>
            <a:endParaRPr lang="he-IL" dirty="0" smtClean="0">
              <a:solidFill>
                <a:schemeClr val="tx2"/>
              </a:solidFill>
            </a:endParaRPr>
          </a:p>
          <a:p>
            <a:pPr eaLnBrk="1" hangingPunct="1">
              <a:defRPr/>
            </a:pPr>
            <a:r>
              <a:rPr lang="he-IL" dirty="0" smtClean="0">
                <a:solidFill>
                  <a:schemeClr val="tx2"/>
                </a:solidFill>
              </a:rPr>
              <a:t>א. לדעתכם, מדוע איגוד הדוגמניות מתנגד לפיתוח החדשני?</a:t>
            </a:r>
          </a:p>
          <a:p>
            <a:pPr eaLnBrk="1" hangingPunct="1">
              <a:defRPr/>
            </a:pPr>
            <a:endParaRPr lang="he-IL" dirty="0" smtClean="0">
              <a:solidFill>
                <a:schemeClr val="tx2"/>
              </a:solidFill>
            </a:endParaRPr>
          </a:p>
          <a:p>
            <a:pPr eaLnBrk="1" hangingPunct="1">
              <a:defRPr/>
            </a:pPr>
            <a:r>
              <a:rPr lang="he-IL" dirty="0" smtClean="0">
                <a:solidFill>
                  <a:schemeClr val="tx2"/>
                </a:solidFill>
              </a:rPr>
              <a:t>ב. אם בני אדם יוכלו לעכל תאית, על אילו מאכלים יהיה אפשר לוותר?</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Tree>
    <p:extLst>
      <p:ext uri="{BB962C8B-B14F-4D97-AF65-F5344CB8AC3E}">
        <p14:creationId xmlns:p14="http://schemas.microsoft.com/office/powerpoint/2010/main" val="381836571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8176AD9-7F8D-4B3B-AFDC-3C6C2D3A4C7B}"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5782"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577AB51-ABFD-4103-AC32-E3F5C3FBAD7D}" type="slidenum">
              <a:rPr lang="he-IL" sz="1100">
                <a:solidFill>
                  <a:srgbClr val="BFBFBF"/>
                </a:solidFill>
              </a:rPr>
              <a:pPr algn="l" eaLnBrk="1" hangingPunct="1"/>
              <a:t>41</a:t>
            </a:fld>
            <a:endParaRPr lang="he-IL" sz="1100">
              <a:solidFill>
                <a:srgbClr val="BFBFBF"/>
              </a:solidFill>
            </a:endParaRPr>
          </a:p>
        </p:txBody>
      </p:sp>
      <p:sp>
        <p:nvSpPr>
          <p:cNvPr id="16" name="Rectangle 12"/>
          <p:cNvSpPr/>
          <p:nvPr/>
        </p:nvSpPr>
        <p:spPr>
          <a:xfrm>
            <a:off x="361950" y="3932238"/>
            <a:ext cx="8386763" cy="25209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smtClean="0">
                <a:solidFill>
                  <a:prstClr val="black"/>
                </a:solidFill>
              </a:rPr>
              <a:t>א</a:t>
            </a:r>
            <a:r>
              <a:rPr lang="he-IL" dirty="0" smtClean="0">
                <a:solidFill>
                  <a:schemeClr val="tx1"/>
                </a:solidFill>
              </a:rPr>
              <a:t>. כיום, </a:t>
            </a:r>
            <a:r>
              <a:rPr lang="he-IL" dirty="0">
                <a:solidFill>
                  <a:schemeClr val="tx1"/>
                </a:solidFill>
              </a:rPr>
              <a:t>הערך הקלורי של חסה הוא מזערי, כי עלי החסה מורכבים ברובם </a:t>
            </a:r>
            <a:r>
              <a:rPr lang="he-IL" dirty="0" smtClean="0">
                <a:solidFill>
                  <a:schemeClr val="tx1"/>
                </a:solidFill>
              </a:rPr>
              <a:t>המוחלט </a:t>
            </a:r>
            <a:r>
              <a:rPr lang="he-IL" dirty="0">
                <a:solidFill>
                  <a:schemeClr val="tx1"/>
                </a:solidFill>
              </a:rPr>
              <a:t>מתאית שבני </a:t>
            </a:r>
            <a:r>
              <a:rPr lang="he-IL" dirty="0" smtClean="0">
                <a:solidFill>
                  <a:schemeClr val="tx1"/>
                </a:solidFill>
              </a:rPr>
              <a:t>האדם אינם </a:t>
            </a:r>
            <a:r>
              <a:rPr lang="he-IL" dirty="0">
                <a:solidFill>
                  <a:schemeClr val="tx1"/>
                </a:solidFill>
              </a:rPr>
              <a:t>יכולים לפרק. פירוק של תאית בקיבה לגלוקוז, יעלה </a:t>
            </a:r>
            <a:r>
              <a:rPr lang="he-IL" dirty="0" smtClean="0">
                <a:solidFill>
                  <a:schemeClr val="tx1"/>
                </a:solidFill>
              </a:rPr>
              <a:t>במידה ניכרת את </a:t>
            </a:r>
            <a:r>
              <a:rPr lang="he-IL" dirty="0">
                <a:solidFill>
                  <a:schemeClr val="tx1"/>
                </a:solidFill>
              </a:rPr>
              <a:t>הערך הקלורי של החסה ולכן היא לא תתאים </a:t>
            </a:r>
            <a:r>
              <a:rPr lang="he-IL" dirty="0" smtClean="0">
                <a:solidFill>
                  <a:schemeClr val="tx1"/>
                </a:solidFill>
              </a:rPr>
              <a:t>לאנשים </a:t>
            </a:r>
            <a:r>
              <a:rPr lang="he-IL" dirty="0">
                <a:solidFill>
                  <a:schemeClr val="tx1"/>
                </a:solidFill>
              </a:rPr>
              <a:t>המעוניינים לצמצם את צריכת הקלוריות </a:t>
            </a:r>
            <a:r>
              <a:rPr lang="he-IL" dirty="0" smtClean="0">
                <a:solidFill>
                  <a:schemeClr val="tx1"/>
                </a:solidFill>
              </a:rPr>
              <a:t>במזונם</a:t>
            </a:r>
            <a:r>
              <a:rPr lang="he-IL" dirty="0">
                <a:solidFill>
                  <a:schemeClr val="tx1"/>
                </a:solidFill>
              </a:rPr>
              <a:t>. </a:t>
            </a:r>
          </a:p>
          <a:p>
            <a:pPr>
              <a:defRPr/>
            </a:pPr>
            <a:endParaRPr lang="he-IL" dirty="0">
              <a:solidFill>
                <a:schemeClr val="tx1"/>
              </a:solidFill>
            </a:endParaRPr>
          </a:p>
          <a:p>
            <a:pPr>
              <a:defRPr/>
            </a:pPr>
            <a:r>
              <a:rPr lang="he-IL" dirty="0" smtClean="0">
                <a:solidFill>
                  <a:schemeClr val="tx1"/>
                </a:solidFill>
              </a:rPr>
              <a:t>ב. אם נוכל </a:t>
            </a:r>
            <a:r>
              <a:rPr lang="he-IL" dirty="0">
                <a:solidFill>
                  <a:schemeClr val="tx1"/>
                </a:solidFill>
              </a:rPr>
              <a:t>לעכל תאית, </a:t>
            </a:r>
            <a:r>
              <a:rPr lang="he-IL" dirty="0" smtClean="0">
                <a:solidFill>
                  <a:schemeClr val="tx1"/>
                </a:solidFill>
              </a:rPr>
              <a:t>יהיה אפשר לצמצם את צריכת העמילן </a:t>
            </a:r>
            <a:r>
              <a:rPr lang="he-IL" dirty="0">
                <a:solidFill>
                  <a:schemeClr val="tx1"/>
                </a:solidFill>
              </a:rPr>
              <a:t>(המתפרק גם הוא לגלוקוז במערכת העיכול), </a:t>
            </a:r>
            <a:r>
              <a:rPr lang="he-IL" dirty="0" smtClean="0">
                <a:solidFill>
                  <a:schemeClr val="tx1"/>
                </a:solidFill>
              </a:rPr>
              <a:t>המצוי, לדוגמה, </a:t>
            </a:r>
            <a:r>
              <a:rPr lang="he-IL" dirty="0">
                <a:solidFill>
                  <a:schemeClr val="tx1"/>
                </a:solidFill>
              </a:rPr>
              <a:t>בלחם, פסטה, </a:t>
            </a:r>
            <a:r>
              <a:rPr lang="he-IL" dirty="0" smtClean="0">
                <a:solidFill>
                  <a:schemeClr val="tx1"/>
                </a:solidFill>
              </a:rPr>
              <a:t>תפוחי אדמה ואורז.</a:t>
            </a:r>
            <a:endParaRPr lang="he-IL" dirty="0">
              <a:solidFill>
                <a:schemeClr val="tx1"/>
              </a:solidFill>
            </a:endParaRPr>
          </a:p>
        </p:txBody>
      </p:sp>
      <p:sp>
        <p:nvSpPr>
          <p:cNvPr id="9" name="TextBox 8"/>
          <p:cNvSpPr txBox="1"/>
          <p:nvPr/>
        </p:nvSpPr>
        <p:spPr>
          <a:xfrm>
            <a:off x="2037531" y="465138"/>
            <a:ext cx="6638925" cy="341632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smtClean="0">
                <a:solidFill>
                  <a:schemeClr val="tx2"/>
                </a:solidFill>
              </a:rPr>
              <a:t>בעזרת שיטות של הנדסה גנטית הצליחה קבוצת חוקרים לעורר בתאי חסה יצירת אנזים המפרק תאית. כאשר אוכלים את החסה, האנזים זה נעשה פעיל בסביבה חומצית השוררת בקיבה וכך מאפשר פירוק של התאית.</a:t>
            </a:r>
          </a:p>
          <a:p>
            <a:pPr eaLnBrk="1" hangingPunct="1">
              <a:defRPr/>
            </a:pPr>
            <a:r>
              <a:rPr lang="he-IL" dirty="0" smtClean="0">
                <a:solidFill>
                  <a:schemeClr val="tx2"/>
                </a:solidFill>
              </a:rPr>
              <a:t>לאחר שפרסמו החוקרים את הממצאים שלהם, הם קיבלו מכתב זועם מאיגוד הדוגמניות. נציגות האיגוד התנגדו בתוקף לשינוי שנעשה בחסה, מכיוון שהשינוי הזה ימנע את השימוש בחסה בתור מזון מועדף על חברות האגודה.</a:t>
            </a:r>
          </a:p>
          <a:p>
            <a:pPr eaLnBrk="1" hangingPunct="1">
              <a:defRPr/>
            </a:pPr>
            <a:endParaRPr lang="he-IL" dirty="0" smtClean="0">
              <a:solidFill>
                <a:schemeClr val="tx2"/>
              </a:solidFill>
            </a:endParaRPr>
          </a:p>
          <a:p>
            <a:pPr eaLnBrk="1" hangingPunct="1">
              <a:defRPr/>
            </a:pPr>
            <a:r>
              <a:rPr lang="he-IL" dirty="0" smtClean="0">
                <a:solidFill>
                  <a:schemeClr val="tx2"/>
                </a:solidFill>
              </a:rPr>
              <a:t>א. לדעתכם, מדוע איגוד הדוגמניות מתנגד לפיתוח החדשני?</a:t>
            </a:r>
          </a:p>
          <a:p>
            <a:pPr eaLnBrk="1" hangingPunct="1">
              <a:defRPr/>
            </a:pPr>
            <a:endParaRPr lang="he-IL" dirty="0" smtClean="0">
              <a:solidFill>
                <a:schemeClr val="tx2"/>
              </a:solidFill>
            </a:endParaRPr>
          </a:p>
          <a:p>
            <a:pPr eaLnBrk="1" hangingPunct="1">
              <a:defRPr/>
            </a:pPr>
            <a:r>
              <a:rPr lang="he-IL" dirty="0" smtClean="0">
                <a:solidFill>
                  <a:schemeClr val="tx2"/>
                </a:solidFill>
              </a:rPr>
              <a:t>ב. אם בני אדם יוכלו לעכל תאית, על אילו מאכלים יהיה אפשר לוותר?</a:t>
            </a:r>
          </a:p>
        </p:txBody>
      </p:sp>
    </p:spTree>
    <p:extLst>
      <p:ext uri="{BB962C8B-B14F-4D97-AF65-F5344CB8AC3E}">
        <p14:creationId xmlns:p14="http://schemas.microsoft.com/office/powerpoint/2010/main" val="325309935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DDB678-6476-4436-83AE-560A30B626F7}"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kern="0" dirty="0">
                <a:solidFill>
                  <a:srgbClr val="FF6600"/>
                </a:solidFill>
              </a:rPr>
              <a:t>מקור החומרים המרכיבים את התאים הוא במזון: </a:t>
            </a:r>
            <a:r>
              <a:rPr lang="he-IL" sz="1800" b="1" kern="0" dirty="0" smtClean="0">
                <a:solidFill>
                  <a:srgbClr val="FF6600"/>
                </a:solidFill>
              </a:rPr>
              <a:t>מים ומינרלים</a:t>
            </a:r>
            <a:endParaRPr lang="he-IL" sz="1800" dirty="0" smtClean="0">
              <a:solidFill>
                <a:schemeClr val="accent6">
                  <a:lumMod val="50000"/>
                  <a:lumOff val="50000"/>
                </a:schemeClr>
              </a:solidFill>
            </a:endParaRPr>
          </a:p>
        </p:txBody>
      </p:sp>
      <p:sp>
        <p:nvSpPr>
          <p:cNvPr id="9" name="TextBox 8"/>
          <p:cNvSpPr txBox="1"/>
          <p:nvPr/>
        </p:nvSpPr>
        <p:spPr>
          <a:xfrm>
            <a:off x="1042988" y="765175"/>
            <a:ext cx="7523162" cy="4429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b="1" kern="0" dirty="0">
                <a:solidFill>
                  <a:schemeClr val="accent3"/>
                </a:solidFill>
              </a:rPr>
              <a:t>מים</a:t>
            </a:r>
          </a:p>
          <a:p>
            <a:pPr fontAlgn="auto">
              <a:spcBef>
                <a:spcPts val="0"/>
              </a:spcBef>
              <a:spcAft>
                <a:spcPts val="0"/>
              </a:spcAft>
              <a:defRPr/>
            </a:pPr>
            <a:r>
              <a:rPr lang="he-IL" kern="0" dirty="0">
                <a:solidFill>
                  <a:prstClr val="black"/>
                </a:solidFill>
              </a:rPr>
              <a:t>מקור המים המרכיבים את התאים (ואת הנוזל החוץ</a:t>
            </a:r>
            <a:r>
              <a:rPr lang="he-IL" dirty="0"/>
              <a:t>־</a:t>
            </a:r>
            <a:r>
              <a:rPr lang="he-IL" kern="0" dirty="0">
                <a:solidFill>
                  <a:prstClr val="black"/>
                </a:solidFill>
              </a:rPr>
              <a:t>תאי והדם), הוא מי השתייה ומים המצויים במזון (מים הם המרכיב העיקרי בתאי צמחים ובעלי חיים שאנו אוכלים). </a:t>
            </a:r>
          </a:p>
          <a:p>
            <a:pPr fontAlgn="auto">
              <a:spcBef>
                <a:spcPts val="0"/>
              </a:spcBef>
              <a:spcAft>
                <a:spcPts val="0"/>
              </a:spcAft>
              <a:defRPr/>
            </a:pPr>
            <a:endParaRPr lang="he-IL" kern="0" dirty="0">
              <a:solidFill>
                <a:prstClr val="black"/>
              </a:solidFill>
            </a:endParaRPr>
          </a:p>
        </p:txBody>
      </p:sp>
      <p:sp>
        <p:nvSpPr>
          <p:cNvPr id="7" name="TextBox 6"/>
          <p:cNvSpPr txBox="1"/>
          <p:nvPr/>
        </p:nvSpPr>
        <p:spPr>
          <a:xfrm>
            <a:off x="684213" y="2492375"/>
            <a:ext cx="7939087" cy="194468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b="1" kern="0" dirty="0">
                <a:solidFill>
                  <a:schemeClr val="accent3"/>
                </a:solidFill>
              </a:rPr>
              <a:t>מינרלים</a:t>
            </a:r>
          </a:p>
          <a:p>
            <a:pPr fontAlgn="auto">
              <a:spcBef>
                <a:spcPts val="0"/>
              </a:spcBef>
              <a:spcAft>
                <a:spcPts val="0"/>
              </a:spcAft>
              <a:defRPr/>
            </a:pPr>
            <a:r>
              <a:rPr lang="he-IL" kern="0" dirty="0">
                <a:solidFill>
                  <a:prstClr val="black"/>
                </a:solidFill>
              </a:rPr>
              <a:t>סידן, ברזל, כלור, יוד ונחושת – כל </a:t>
            </a:r>
            <a:r>
              <a:rPr lang="he-IL" kern="0" dirty="0"/>
              <a:t>אלו</a:t>
            </a:r>
            <a:r>
              <a:rPr lang="he-IL" kern="0" dirty="0">
                <a:solidFill>
                  <a:prstClr val="black"/>
                </a:solidFill>
              </a:rPr>
              <a:t> הם מינרלים המצויים בגופם של בעלי חיים </a:t>
            </a:r>
            <a:endParaRPr lang="he-IL" kern="0" dirty="0" smtClean="0">
              <a:solidFill>
                <a:prstClr val="black"/>
              </a:solidFill>
            </a:endParaRPr>
          </a:p>
          <a:p>
            <a:pPr fontAlgn="auto">
              <a:spcBef>
                <a:spcPts val="0"/>
              </a:spcBef>
              <a:spcAft>
                <a:spcPts val="0"/>
              </a:spcAft>
              <a:defRPr/>
            </a:pPr>
            <a:r>
              <a:rPr lang="he-IL" kern="0" dirty="0" smtClean="0">
                <a:solidFill>
                  <a:prstClr val="black"/>
                </a:solidFill>
              </a:rPr>
              <a:t>(</a:t>
            </a:r>
            <a:r>
              <a:rPr lang="he-IL" kern="0" dirty="0">
                <a:solidFill>
                  <a:prstClr val="black"/>
                </a:solidFill>
              </a:rPr>
              <a:t>בתאים ומחוצה להם). הכמות הדרושה מהם היא קטנה, אך בלעדיהם אי אפשר לקיים חיים. </a:t>
            </a:r>
            <a:r>
              <a:rPr lang="he-IL" kern="0" dirty="0" smtClean="0">
                <a:solidFill>
                  <a:prstClr val="black"/>
                </a:solidFill>
              </a:rPr>
              <a:t>מקור </a:t>
            </a:r>
            <a:r>
              <a:rPr lang="he-IL" kern="0" dirty="0">
                <a:solidFill>
                  <a:prstClr val="black"/>
                </a:solidFill>
              </a:rPr>
              <a:t>המינרלים הוא במזון ובמי השתייה.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דוגמה:</a:t>
            </a:r>
          </a:p>
          <a:p>
            <a:pPr fontAlgn="auto">
              <a:spcBef>
                <a:spcPts val="0"/>
              </a:spcBef>
              <a:spcAft>
                <a:spcPts val="0"/>
              </a:spcAft>
              <a:defRPr/>
            </a:pPr>
            <a:r>
              <a:rPr lang="he-IL" kern="0" dirty="0">
                <a:solidFill>
                  <a:prstClr val="black"/>
                </a:solidFill>
              </a:rPr>
              <a:t>ברזל נחוץ לבניית המוגלובין.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8" name="TextBox 7"/>
          <p:cNvSpPr txBox="1"/>
          <p:nvPr/>
        </p:nvSpPr>
        <p:spPr>
          <a:xfrm>
            <a:off x="3851275" y="4437063"/>
            <a:ext cx="4772025" cy="44291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endParaRPr lang="he-IL" kern="0" dirty="0">
              <a:solidFill>
                <a:prstClr val="black"/>
              </a:solidFill>
            </a:endParaRPr>
          </a:p>
        </p:txBody>
      </p:sp>
      <p:pic>
        <p:nvPicPr>
          <p:cNvPr id="389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845050"/>
            <a:ext cx="49244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701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120650" y="6492875"/>
            <a:ext cx="22225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A1F6DD03-9BC9-4F13-BCA2-25F3E0C4ABF8}" type="slidenum">
              <a:rPr lang="he-IL" sz="1200" smtClean="0">
                <a:solidFill>
                  <a:schemeClr val="bg1">
                    <a:lumMod val="50000"/>
                  </a:schemeClr>
                </a:solidFill>
              </a:rPr>
              <a:pPr fontAlgn="base">
                <a:spcBef>
                  <a:spcPct val="0"/>
                </a:spcBef>
                <a:spcAft>
                  <a:spcPct val="0"/>
                </a:spcAft>
                <a:defRPr/>
              </a:pPr>
              <a:t>5</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מאפייני החומרים האורגניים</a:t>
            </a:r>
            <a:endParaRPr lang="he-IL" sz="1800" dirty="0" smtClean="0"/>
          </a:p>
        </p:txBody>
      </p:sp>
      <p:sp>
        <p:nvSpPr>
          <p:cNvPr id="10" name="TextBox 9"/>
          <p:cNvSpPr txBox="1"/>
          <p:nvPr/>
        </p:nvSpPr>
        <p:spPr>
          <a:xfrm>
            <a:off x="182563" y="495300"/>
            <a:ext cx="8389937" cy="3122613"/>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חומרים אורגניים הם </a:t>
            </a:r>
            <a:r>
              <a:rPr lang="he-IL" u="sng" kern="0" dirty="0">
                <a:solidFill>
                  <a:schemeClr val="accent3"/>
                </a:solidFill>
              </a:rPr>
              <a:t>תרכובות פחמן, שבהן הפחמן קשור למימן</a:t>
            </a:r>
            <a:r>
              <a:rPr lang="he-IL" kern="0" dirty="0">
                <a:solidFill>
                  <a:schemeClr val="accent3"/>
                </a:solidFill>
              </a:rPr>
              <a:t> </a:t>
            </a:r>
            <a:r>
              <a:rPr lang="he-IL" kern="0" dirty="0">
                <a:solidFill>
                  <a:prstClr val="black"/>
                </a:solidFill>
              </a:rPr>
              <a:t>ועל פי רוב גם לחמצן.</a:t>
            </a:r>
          </a:p>
          <a:p>
            <a:pPr fontAlgn="auto">
              <a:spcBef>
                <a:spcPts val="0"/>
              </a:spcBef>
              <a:spcAft>
                <a:spcPts val="0"/>
              </a:spcAft>
              <a:defRPr/>
            </a:pPr>
            <a:r>
              <a:rPr lang="he-IL" kern="0" dirty="0">
                <a:solidFill>
                  <a:prstClr val="black"/>
                </a:solidFill>
              </a:rPr>
              <a:t>במקרים רבים, חומר אורגני </a:t>
            </a:r>
            <a:r>
              <a:rPr lang="he-IL" kern="0" dirty="0"/>
              <a:t>כולל עוד </a:t>
            </a:r>
            <a:r>
              <a:rPr lang="he-IL" kern="0" dirty="0">
                <a:solidFill>
                  <a:prstClr val="black"/>
                </a:solidFill>
              </a:rPr>
              <a:t>אטומים כמו חנקן (</a:t>
            </a:r>
            <a:r>
              <a:rPr lang="en-US" kern="0" dirty="0">
                <a:solidFill>
                  <a:prstClr val="black"/>
                </a:solidFill>
              </a:rPr>
              <a:t>N</a:t>
            </a:r>
            <a:r>
              <a:rPr lang="he-IL" kern="0" dirty="0">
                <a:solidFill>
                  <a:prstClr val="black"/>
                </a:solidFill>
              </a:rPr>
              <a:t>), </a:t>
            </a:r>
            <a:r>
              <a:rPr lang="he-IL" kern="0" dirty="0"/>
              <a:t>גפרית </a:t>
            </a:r>
            <a:r>
              <a:rPr lang="he-IL" kern="0" dirty="0">
                <a:solidFill>
                  <a:prstClr val="black"/>
                </a:solidFill>
              </a:rPr>
              <a:t>(</a:t>
            </a:r>
            <a:r>
              <a:rPr lang="en-US" kern="0" dirty="0">
                <a:solidFill>
                  <a:prstClr val="black"/>
                </a:solidFill>
              </a:rPr>
              <a:t>S</a:t>
            </a:r>
            <a:r>
              <a:rPr lang="he-IL" kern="0" dirty="0">
                <a:solidFill>
                  <a:prstClr val="black"/>
                </a:solidFill>
              </a:rPr>
              <a:t>) וזרחן </a:t>
            </a:r>
            <a:r>
              <a:rPr lang="en-US" kern="0" dirty="0">
                <a:solidFill>
                  <a:prstClr val="black"/>
                </a:solidFill>
              </a:rPr>
              <a:t>P)</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chemeClr val="accent3"/>
                </a:solidFill>
              </a:rPr>
              <a:t>חומרים אורגניים הם מקור לאנרגיה</a:t>
            </a:r>
          </a:p>
          <a:p>
            <a:pPr fontAlgn="auto">
              <a:spcBef>
                <a:spcPts val="0"/>
              </a:spcBef>
              <a:spcAft>
                <a:spcPts val="0"/>
              </a:spcAft>
              <a:defRPr/>
            </a:pPr>
            <a:r>
              <a:rPr lang="he-IL" kern="0" dirty="0"/>
              <a:t>החומרים האורגניים </a:t>
            </a:r>
            <a:r>
              <a:rPr lang="he-IL" kern="0" dirty="0">
                <a:solidFill>
                  <a:prstClr val="black"/>
                </a:solidFill>
              </a:rPr>
              <a:t>הם חומרי עתירי אנרגיה כימית. לכן, כשהם מתפרקים לחומרים פשוטים יותר, האנרגיה המצויה בהם </a:t>
            </a:r>
            <a:r>
              <a:rPr lang="he-IL" kern="0" dirty="0"/>
              <a:t>משתחררת. זה מקור האנרגיה של התאים. (כמו כן, החומרים האורגניים הם החומרים העיקריים המרכיבים את התאים, מלבד המים)</a:t>
            </a:r>
          </a:p>
          <a:p>
            <a:pPr fontAlgn="auto">
              <a:spcBef>
                <a:spcPts val="0"/>
              </a:spcBef>
              <a:spcAft>
                <a:spcPts val="0"/>
              </a:spcAft>
              <a:defRPr/>
            </a:pPr>
            <a:r>
              <a:rPr lang="he-IL" kern="0" dirty="0"/>
              <a:t>גם בחיי היום</a:t>
            </a:r>
            <a:r>
              <a:rPr lang="he-IL" dirty="0"/>
              <a:t>־</a:t>
            </a:r>
            <a:r>
              <a:rPr lang="he-IL" kern="0" dirty="0"/>
              <a:t>יום אנו משתמשים באנרגיה הנפלטת מפירוק חומרים אורגניים, לדוגמה, בעת שרֵפת גז הבישול במטבח, או הדלק במכוניות.</a:t>
            </a: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r>
              <a:rPr lang="he-IL" u="sng" kern="0" dirty="0">
                <a:solidFill>
                  <a:schemeClr val="accent3"/>
                </a:solidFill>
              </a:rPr>
              <a:t>בטבע</a:t>
            </a:r>
            <a:r>
              <a:rPr lang="he-IL" kern="0" dirty="0">
                <a:solidFill>
                  <a:schemeClr val="accent3"/>
                </a:solidFill>
              </a:rPr>
              <a:t>, חומרים אורגניים נוצרים רק בתוך תאים של יצורים חיים, </a:t>
            </a:r>
            <a:r>
              <a:rPr lang="he-IL" kern="0" dirty="0">
                <a:solidFill>
                  <a:prstClr val="black"/>
                </a:solidFill>
              </a:rPr>
              <a:t>או בעקבות פעילותם. </a:t>
            </a:r>
          </a:p>
          <a:p>
            <a:pPr fontAlgn="auto">
              <a:spcBef>
                <a:spcPts val="0"/>
              </a:spcBef>
              <a:spcAft>
                <a:spcPts val="0"/>
              </a:spcAft>
              <a:defRPr/>
            </a:pPr>
            <a:r>
              <a:rPr lang="he-IL" kern="0" dirty="0">
                <a:solidFill>
                  <a:prstClr val="black"/>
                </a:solidFill>
              </a:rPr>
              <a:t>האדם יכול לייצר חומרים אורגניים סינתטיים, לדוגמה: פלסטיק.</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2" name="TextBox 11"/>
          <p:cNvSpPr txBox="1"/>
          <p:nvPr/>
        </p:nvSpPr>
        <p:spPr>
          <a:xfrm>
            <a:off x="4775200" y="4364038"/>
            <a:ext cx="309562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דוגמה למולקולה של חומר אורגני</a:t>
            </a:r>
          </a:p>
        </p:txBody>
      </p:sp>
      <p:sp>
        <p:nvSpPr>
          <p:cNvPr id="13" name="TextBox 12"/>
          <p:cNvSpPr txBox="1"/>
          <p:nvPr/>
        </p:nvSpPr>
        <p:spPr>
          <a:xfrm>
            <a:off x="3219450" y="6253163"/>
            <a:ext cx="45243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גז הבישול – בוטן</a:t>
            </a:r>
            <a:r>
              <a:rPr lang="he-IL" dirty="0">
                <a:solidFill>
                  <a:prstClr val="black"/>
                </a:solidFill>
                <a:latin typeface="Arial"/>
                <a:cs typeface="Arial"/>
              </a:rPr>
              <a:t> (</a:t>
            </a:r>
            <a:r>
              <a:rPr lang="he-IL" baseline="-25000" dirty="0">
                <a:solidFill>
                  <a:prstClr val="black"/>
                </a:solidFill>
                <a:latin typeface="Arial"/>
                <a:cs typeface="Arial"/>
              </a:rPr>
              <a:t>10</a:t>
            </a:r>
            <a:r>
              <a:rPr lang="en-US" dirty="0">
                <a:solidFill>
                  <a:prstClr val="black"/>
                </a:solidFill>
                <a:latin typeface="Arial"/>
                <a:cs typeface="Arial"/>
              </a:rPr>
              <a:t>H</a:t>
            </a:r>
            <a:r>
              <a:rPr lang="he-IL" baseline="-25000" dirty="0">
                <a:solidFill>
                  <a:prstClr val="black"/>
                </a:solidFill>
                <a:latin typeface="Arial"/>
                <a:cs typeface="Arial"/>
              </a:rPr>
              <a:t>4</a:t>
            </a:r>
            <a:r>
              <a:rPr lang="en-US" dirty="0">
                <a:solidFill>
                  <a:prstClr val="black"/>
                </a:solidFill>
                <a:latin typeface="Arial"/>
                <a:cs typeface="Arial"/>
              </a:rPr>
              <a:t>C</a:t>
            </a:r>
            <a:r>
              <a:rPr lang="he-IL" dirty="0">
                <a:solidFill>
                  <a:prstClr val="black"/>
                </a:solidFill>
                <a:latin typeface="Arial"/>
                <a:cs typeface="Arial"/>
              </a:rPr>
              <a:t>)</a:t>
            </a:r>
          </a:p>
        </p:txBody>
      </p:sp>
      <p:sp>
        <p:nvSpPr>
          <p:cNvPr id="14" name="TextBox 13"/>
          <p:cNvSpPr txBox="1"/>
          <p:nvPr/>
        </p:nvSpPr>
        <p:spPr>
          <a:xfrm>
            <a:off x="254000" y="4360863"/>
            <a:ext cx="3621088" cy="519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u="sng" dirty="0">
                <a:solidFill>
                  <a:prstClr val="black"/>
                </a:solidFill>
                <a:latin typeface="Arial"/>
                <a:cs typeface="Arial"/>
              </a:rPr>
              <a:t>דוגמה למולקולה של חומר אנאורגני</a:t>
            </a:r>
          </a:p>
        </p:txBody>
      </p:sp>
      <p:sp>
        <p:nvSpPr>
          <p:cNvPr id="18" name="TextBox 17"/>
          <p:cNvSpPr txBox="1"/>
          <p:nvPr/>
        </p:nvSpPr>
        <p:spPr>
          <a:xfrm>
            <a:off x="500063" y="6248400"/>
            <a:ext cx="2343150" cy="5207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מים</a:t>
            </a:r>
            <a:r>
              <a:rPr lang="he-IL" dirty="0">
                <a:solidFill>
                  <a:prstClr val="black"/>
                </a:solidFill>
                <a:latin typeface="Arial"/>
                <a:cs typeface="Arial"/>
              </a:rPr>
              <a:t> – </a:t>
            </a:r>
            <a:r>
              <a:rPr lang="en-US" dirty="0">
                <a:solidFill>
                  <a:prstClr val="black"/>
                </a:solidFill>
                <a:latin typeface="Arial"/>
                <a:cs typeface="Arial"/>
              </a:rPr>
              <a:t>(H</a:t>
            </a:r>
            <a:r>
              <a:rPr lang="en-US" sz="1400" baseline="-25000" dirty="0">
                <a:solidFill>
                  <a:prstClr val="black"/>
                </a:solidFill>
                <a:latin typeface="Arial"/>
                <a:cs typeface="Arial"/>
              </a:rPr>
              <a:t>2</a:t>
            </a:r>
            <a:r>
              <a:rPr lang="en-US" dirty="0">
                <a:solidFill>
                  <a:prstClr val="black"/>
                </a:solidFill>
                <a:latin typeface="Arial"/>
                <a:cs typeface="Arial"/>
              </a:rPr>
              <a:t>O)</a:t>
            </a:r>
            <a:endParaRPr lang="he-IL" dirty="0">
              <a:solidFill>
                <a:prstClr val="black"/>
              </a:solidFill>
              <a:latin typeface="Arial"/>
              <a:cs typeface="Arial"/>
            </a:endParaRPr>
          </a:p>
        </p:txBody>
      </p:sp>
      <p:grpSp>
        <p:nvGrpSpPr>
          <p:cNvPr id="39945" name="קבוצה 28"/>
          <p:cNvGrpSpPr>
            <a:grpSpLocks/>
          </p:cNvGrpSpPr>
          <p:nvPr/>
        </p:nvGrpSpPr>
        <p:grpSpPr bwMode="auto">
          <a:xfrm>
            <a:off x="1403350" y="5229225"/>
            <a:ext cx="1390650" cy="741363"/>
            <a:chOff x="2246737" y="3857616"/>
            <a:chExt cx="1388329" cy="741053"/>
          </a:xfrm>
        </p:grpSpPr>
        <p:sp>
          <p:nvSpPr>
            <p:cNvPr id="15" name="TextBox 14"/>
            <p:cNvSpPr txBox="1"/>
            <p:nvPr/>
          </p:nvSpPr>
          <p:spPr>
            <a:xfrm>
              <a:off x="2246737" y="3857616"/>
              <a:ext cx="470701"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 name="TextBox 15"/>
            <p:cNvSpPr txBox="1"/>
            <p:nvPr/>
          </p:nvSpPr>
          <p:spPr>
            <a:xfrm>
              <a:off x="3164366" y="3936958"/>
              <a:ext cx="470700"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7" name="TextBox 16"/>
            <p:cNvSpPr txBox="1"/>
            <p:nvPr/>
          </p:nvSpPr>
          <p:spPr>
            <a:xfrm>
              <a:off x="2639780" y="4079773"/>
              <a:ext cx="472285"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22" name="מחבר ישר 21"/>
            <p:cNvCxnSpPr/>
            <p:nvPr/>
          </p:nvCxnSpPr>
          <p:spPr>
            <a:xfrm flipH="1">
              <a:off x="3055011" y="4167050"/>
              <a:ext cx="345497" cy="8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2598574" y="4067078"/>
              <a:ext cx="236143" cy="1539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946" name="קבוצה 1"/>
          <p:cNvGrpSpPr>
            <a:grpSpLocks/>
          </p:cNvGrpSpPr>
          <p:nvPr/>
        </p:nvGrpSpPr>
        <p:grpSpPr bwMode="auto">
          <a:xfrm>
            <a:off x="4775200" y="4791075"/>
            <a:ext cx="2973388" cy="1558925"/>
            <a:chOff x="4663281" y="4090988"/>
            <a:chExt cx="2973386" cy="1558926"/>
          </a:xfrm>
        </p:grpSpPr>
        <p:grpSp>
          <p:nvGrpSpPr>
            <p:cNvPr id="39948" name="קבוצה 7187"/>
            <p:cNvGrpSpPr>
              <a:grpSpLocks/>
            </p:cNvGrpSpPr>
            <p:nvPr/>
          </p:nvGrpSpPr>
          <p:grpSpPr bwMode="auto">
            <a:xfrm>
              <a:off x="4663281" y="4090988"/>
              <a:ext cx="2973386" cy="1558926"/>
              <a:chOff x="5527168" y="3052280"/>
              <a:chExt cx="2973448" cy="1559410"/>
            </a:xfrm>
          </p:grpSpPr>
          <p:sp>
            <p:nvSpPr>
              <p:cNvPr id="7" name="TextBox 6"/>
              <p:cNvSpPr txBox="1"/>
              <p:nvPr/>
            </p:nvSpPr>
            <p:spPr>
              <a:xfrm>
                <a:off x="7457607" y="3571555"/>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 name="TextBox 7"/>
              <p:cNvSpPr txBox="1"/>
              <p:nvPr/>
            </p:nvSpPr>
            <p:spPr>
              <a:xfrm>
                <a:off x="6482862" y="3571555"/>
                <a:ext cx="471498"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 name="TextBox 8"/>
              <p:cNvSpPr txBox="1"/>
              <p:nvPr/>
            </p:nvSpPr>
            <p:spPr>
              <a:xfrm>
                <a:off x="6962297" y="3547734"/>
                <a:ext cx="47149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1" name="TextBox 10"/>
              <p:cNvSpPr txBox="1"/>
              <p:nvPr/>
            </p:nvSpPr>
            <p:spPr>
              <a:xfrm>
                <a:off x="6012953" y="3571555"/>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3" name="מחבר ישר 2"/>
              <p:cNvCxnSpPr/>
              <p:nvPr/>
            </p:nvCxnSpPr>
            <p:spPr>
              <a:xfrm flipH="1">
                <a:off x="7349655" y="3758938"/>
                <a:ext cx="3286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6867045" y="3758938"/>
                <a:ext cx="3317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352685" y="3758938"/>
                <a:ext cx="374658"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27241" y="4060657"/>
                <a:ext cx="47149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497151" y="4070185"/>
                <a:ext cx="47149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7457607" y="4063833"/>
                <a:ext cx="471498"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5527168" y="3565203"/>
                <a:ext cx="471498"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6" name="TextBox 35"/>
              <p:cNvSpPr txBox="1"/>
              <p:nvPr/>
            </p:nvSpPr>
            <p:spPr>
              <a:xfrm>
                <a:off x="8029118" y="3592198"/>
                <a:ext cx="47149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7" name="TextBox 36"/>
              <p:cNvSpPr txBox="1"/>
              <p:nvPr/>
            </p:nvSpPr>
            <p:spPr>
              <a:xfrm>
                <a:off x="6941660" y="4092416"/>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a:xfrm>
                <a:off x="6070104" y="3079276"/>
                <a:ext cx="469909"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a:xfrm>
                <a:off x="6505088" y="3098332"/>
                <a:ext cx="469909" cy="5176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0" name="TextBox 39"/>
              <p:cNvSpPr txBox="1"/>
              <p:nvPr/>
            </p:nvSpPr>
            <p:spPr>
              <a:xfrm>
                <a:off x="6959122" y="3098332"/>
                <a:ext cx="392121" cy="4366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41" name="TextBox 40"/>
              <p:cNvSpPr txBox="1"/>
              <p:nvPr/>
            </p:nvSpPr>
            <p:spPr>
              <a:xfrm>
                <a:off x="7419506" y="3052280"/>
                <a:ext cx="47149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7176" name="מחבר ישר 7175"/>
              <p:cNvCxnSpPr/>
              <p:nvPr/>
            </p:nvCxnSpPr>
            <p:spPr>
              <a:xfrm flipV="1">
                <a:off x="7743363" y="3357175"/>
                <a:ext cx="0" cy="29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flipV="1">
                <a:off x="7267103" y="3357175"/>
                <a:ext cx="0" cy="322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V="1">
                <a:off x="6352685" y="3357175"/>
                <a:ext cx="0" cy="27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V="1">
                <a:off x="6808307" y="3357175"/>
                <a:ext cx="0" cy="3700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מחבר ישר 41"/>
            <p:cNvCxnSpPr/>
            <p:nvPr/>
          </p:nvCxnSpPr>
          <p:spPr bwMode="auto">
            <a:xfrm flipV="1">
              <a:off x="6884193" y="4895852"/>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bwMode="auto">
            <a:xfrm flipV="1">
              <a:off x="6407943" y="4914902"/>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bwMode="auto">
            <a:xfrm flipV="1">
              <a:off x="5944393" y="4914902"/>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bwMode="auto">
            <a:xfrm flipV="1">
              <a:off x="5477668" y="4956177"/>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bwMode="auto">
            <a:xfrm flipH="1">
              <a:off x="7027067" y="4797426"/>
              <a:ext cx="328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H="1">
              <a:off x="5041106" y="4797426"/>
              <a:ext cx="3286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ED1E79-1989-422E-B048-34C0D541875D}" type="slidenum">
              <a:rPr lang="he-IL" sz="1200" smtClean="0">
                <a:solidFill>
                  <a:schemeClr val="bg1">
                    <a:lumMod val="50000"/>
                  </a:schemeClr>
                </a:solidFill>
              </a:rPr>
              <a:pPr fontAlgn="base">
                <a:spcBef>
                  <a:spcPct val="0"/>
                </a:spcBef>
                <a:spcAft>
                  <a:spcPct val="0"/>
                </a:spcAft>
                <a:defRPr/>
              </a:pPr>
              <a:t>6</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096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 מיון חומרים לאורגניים ואנאורגניים</a:t>
            </a:r>
            <a:endParaRPr lang="he-IL" sz="1800" dirty="0" smtClean="0"/>
          </a:p>
        </p:txBody>
      </p:sp>
      <p:sp>
        <p:nvSpPr>
          <p:cNvPr id="6" name="TextBox 5"/>
          <p:cNvSpPr txBox="1"/>
          <p:nvPr/>
        </p:nvSpPr>
        <p:spPr>
          <a:xfrm>
            <a:off x="404813" y="465138"/>
            <a:ext cx="8183562"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a:t>
            </a:r>
          </a:p>
          <a:p>
            <a:pPr>
              <a:defRPr/>
            </a:pPr>
            <a:r>
              <a:rPr lang="he-IL" dirty="0">
                <a:solidFill>
                  <a:srgbClr val="1F497D"/>
                </a:solidFill>
                <a:latin typeface="Arial"/>
                <a:cs typeface="Arial"/>
              </a:rPr>
              <a:t>מיינו את החומרים הבאים לחומרים </a:t>
            </a:r>
            <a:r>
              <a:rPr lang="he-IL" dirty="0" smtClean="0">
                <a:solidFill>
                  <a:srgbClr val="1F497D"/>
                </a:solidFill>
                <a:latin typeface="Arial"/>
                <a:cs typeface="Arial"/>
              </a:rPr>
              <a:t>אורגניים </a:t>
            </a:r>
            <a:r>
              <a:rPr lang="he-IL" dirty="0">
                <a:solidFill>
                  <a:srgbClr val="1F497D"/>
                </a:solidFill>
                <a:latin typeface="Arial"/>
                <a:cs typeface="Arial"/>
              </a:rPr>
              <a:t>ואנאורגניים:</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כוהל</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חמצן  </a:t>
            </a: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פחמן דו</a:t>
            </a:r>
            <a:r>
              <a:rPr lang="he-IL" dirty="0">
                <a:solidFill>
                  <a:srgbClr val="1D4C72"/>
                </a:solidFill>
              </a:rPr>
              <a:t>־</a:t>
            </a:r>
            <a:r>
              <a:rPr lang="he-IL" dirty="0">
                <a:solidFill>
                  <a:srgbClr val="1F497D"/>
                </a:solidFill>
                <a:latin typeface="Arial"/>
                <a:cs typeface="Arial"/>
              </a:rPr>
              <a:t>חמצני</a:t>
            </a:r>
          </a:p>
          <a:p>
            <a:pPr>
              <a:defRPr/>
            </a:pPr>
            <a:endParaRPr lang="en-US" dirty="0">
              <a:solidFill>
                <a:srgbClr val="1F497D"/>
              </a:solidFill>
              <a:latin typeface="Arial"/>
              <a:cs typeface="Arial"/>
            </a:endParaRP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chemeClr val="tx2"/>
                </a:solidFill>
                <a:latin typeface="Arial"/>
                <a:cs typeface="Arial"/>
              </a:rPr>
              <a:t>חומצת</a:t>
            </a:r>
            <a:r>
              <a:rPr lang="he-IL" dirty="0">
                <a:solidFill>
                  <a:srgbClr val="1F497D"/>
                </a:solidFill>
                <a:latin typeface="Arial"/>
                <a:cs typeface="Arial"/>
              </a:rPr>
              <a:t> שומן</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p:txBody>
      </p:sp>
      <p:grpSp>
        <p:nvGrpSpPr>
          <p:cNvPr id="40965" name="קבוצה 8"/>
          <p:cNvGrpSpPr>
            <a:grpSpLocks/>
          </p:cNvGrpSpPr>
          <p:nvPr/>
        </p:nvGrpSpPr>
        <p:grpSpPr bwMode="auto">
          <a:xfrm>
            <a:off x="4267200" y="1177925"/>
            <a:ext cx="3132138" cy="1531938"/>
            <a:chOff x="4429917" y="863698"/>
            <a:chExt cx="3132450" cy="1531939"/>
          </a:xfrm>
        </p:grpSpPr>
        <p:grpSp>
          <p:nvGrpSpPr>
            <p:cNvPr id="41047" name="קבוצה 10"/>
            <p:cNvGrpSpPr>
              <a:grpSpLocks/>
            </p:cNvGrpSpPr>
            <p:nvPr/>
          </p:nvGrpSpPr>
          <p:grpSpPr bwMode="auto">
            <a:xfrm>
              <a:off x="4429917" y="863698"/>
              <a:ext cx="3132450" cy="1531939"/>
              <a:chOff x="4663281" y="4117974"/>
              <a:chExt cx="3132450" cy="1531939"/>
            </a:xfrm>
          </p:grpSpPr>
          <p:grpSp>
            <p:nvGrpSpPr>
              <p:cNvPr id="41049" name="קבוצה 7187"/>
              <p:cNvGrpSpPr>
                <a:grpSpLocks/>
              </p:cNvGrpSpPr>
              <p:nvPr/>
            </p:nvGrpSpPr>
            <p:grpSpPr bwMode="auto">
              <a:xfrm>
                <a:off x="4663281" y="4117974"/>
                <a:ext cx="3132450" cy="1531939"/>
                <a:chOff x="5527168" y="3079275"/>
                <a:chExt cx="3132515" cy="1532415"/>
              </a:xfrm>
            </p:grpSpPr>
            <p:sp>
              <p:nvSpPr>
                <p:cNvPr id="19" name="TextBox 18"/>
                <p:cNvSpPr txBox="1"/>
                <p:nvPr/>
              </p:nvSpPr>
              <p:spPr>
                <a:xfrm>
                  <a:off x="7456213" y="3571553"/>
                  <a:ext cx="469957"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 name="TextBox 19"/>
                <p:cNvSpPr txBox="1"/>
                <p:nvPr/>
              </p:nvSpPr>
              <p:spPr>
                <a:xfrm>
                  <a:off x="6481371" y="3571553"/>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1" name="TextBox 20"/>
                <p:cNvSpPr txBox="1"/>
                <p:nvPr/>
              </p:nvSpPr>
              <p:spPr>
                <a:xfrm>
                  <a:off x="6960854" y="3547734"/>
                  <a:ext cx="471544"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2" name="TextBox 21"/>
                <p:cNvSpPr txBox="1"/>
                <p:nvPr/>
              </p:nvSpPr>
              <p:spPr>
                <a:xfrm>
                  <a:off x="6011414" y="3571553"/>
                  <a:ext cx="469957"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3" name="מחבר ישר 22"/>
                <p:cNvCxnSpPr/>
                <p:nvPr/>
              </p:nvCxnSpPr>
              <p:spPr>
                <a:xfrm flipH="1">
                  <a:off x="7348250" y="3758937"/>
                  <a:ext cx="328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H="1">
                  <a:off x="6865592" y="3758937"/>
                  <a:ext cx="331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6351180" y="3758937"/>
                  <a:ext cx="37469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27291" y="4060655"/>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7" name="TextBox 26"/>
                <p:cNvSpPr txBox="1"/>
                <p:nvPr/>
              </p:nvSpPr>
              <p:spPr>
                <a:xfrm>
                  <a:off x="6497248" y="4070183"/>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8" name="TextBox 27"/>
                <p:cNvSpPr txBox="1"/>
                <p:nvPr/>
              </p:nvSpPr>
              <p:spPr>
                <a:xfrm>
                  <a:off x="7456213" y="4063831"/>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9" name="TextBox 28"/>
                <p:cNvSpPr txBox="1"/>
                <p:nvPr/>
              </p:nvSpPr>
              <p:spPr>
                <a:xfrm>
                  <a:off x="5527168" y="3565201"/>
                  <a:ext cx="471545"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0" name="TextBox 29"/>
                <p:cNvSpPr txBox="1"/>
                <p:nvPr/>
              </p:nvSpPr>
              <p:spPr>
                <a:xfrm>
                  <a:off x="8188138" y="3565201"/>
                  <a:ext cx="471545"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1" name="TextBox 30"/>
                <p:cNvSpPr txBox="1"/>
                <p:nvPr/>
              </p:nvSpPr>
              <p:spPr>
                <a:xfrm>
                  <a:off x="6941801" y="4092415"/>
                  <a:ext cx="468368"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2" name="TextBox 31"/>
                <p:cNvSpPr txBox="1"/>
                <p:nvPr/>
              </p:nvSpPr>
              <p:spPr>
                <a:xfrm>
                  <a:off x="6068571" y="3079275"/>
                  <a:ext cx="469957"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503599" y="3098331"/>
                  <a:ext cx="469957" cy="5176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7032299" y="3098331"/>
                  <a:ext cx="392160" cy="4366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433985" y="3098331"/>
                  <a:ext cx="471544"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741998" y="3357175"/>
                  <a:ext cx="0" cy="29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5690" y="3357175"/>
                  <a:ext cx="0" cy="322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V="1">
                  <a:off x="6351180" y="3357175"/>
                  <a:ext cx="0" cy="27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flipV="1">
                  <a:off x="6806847" y="3357175"/>
                  <a:ext cx="0" cy="37000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מחבר ישר 12"/>
              <p:cNvCxnSpPr/>
              <p:nvPr/>
            </p:nvCxnSpPr>
            <p:spPr bwMode="auto">
              <a:xfrm flipV="1">
                <a:off x="6884415" y="4897438"/>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bwMode="auto">
              <a:xfrm flipV="1">
                <a:off x="6408118"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bwMode="auto">
              <a:xfrm flipV="1">
                <a:off x="5942933"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bwMode="auto">
              <a:xfrm flipV="1">
                <a:off x="5477750" y="4956175"/>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bwMode="auto">
              <a:xfrm flipH="1">
                <a:off x="7025716" y="4797424"/>
                <a:ext cx="328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bwMode="auto">
              <a:xfrm flipH="1">
                <a:off x="5041144" y="4797424"/>
                <a:ext cx="3286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bwMode="auto">
            <a:xfrm>
              <a:off x="6897138" y="1349473"/>
              <a:ext cx="47153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40966" name="קבוצה 7172"/>
          <p:cNvGrpSpPr>
            <a:grpSpLocks/>
          </p:cNvGrpSpPr>
          <p:nvPr/>
        </p:nvGrpSpPr>
        <p:grpSpPr bwMode="auto">
          <a:xfrm>
            <a:off x="3600450" y="4846638"/>
            <a:ext cx="2870200" cy="1677987"/>
            <a:chOff x="683567" y="1072456"/>
            <a:chExt cx="2870994" cy="1677977"/>
          </a:xfrm>
        </p:grpSpPr>
        <p:grpSp>
          <p:nvGrpSpPr>
            <p:cNvPr id="41017" name="קבוצה 41"/>
            <p:cNvGrpSpPr>
              <a:grpSpLocks/>
            </p:cNvGrpSpPr>
            <p:nvPr/>
          </p:nvGrpSpPr>
          <p:grpSpPr bwMode="auto">
            <a:xfrm>
              <a:off x="683567" y="1092296"/>
              <a:ext cx="2870994" cy="1658137"/>
              <a:chOff x="4429916" y="863698"/>
              <a:chExt cx="2870994" cy="1531939"/>
            </a:xfrm>
          </p:grpSpPr>
          <p:grpSp>
            <p:nvGrpSpPr>
              <p:cNvPr id="41019" name="קבוצה 42"/>
              <p:cNvGrpSpPr>
                <a:grpSpLocks/>
              </p:cNvGrpSpPr>
              <p:nvPr/>
            </p:nvGrpSpPr>
            <p:grpSpPr bwMode="auto">
              <a:xfrm>
                <a:off x="4429916" y="863698"/>
                <a:ext cx="2870994" cy="1531939"/>
                <a:chOff x="4663280" y="4117974"/>
                <a:chExt cx="2870994" cy="1531939"/>
              </a:xfrm>
            </p:grpSpPr>
            <p:grpSp>
              <p:nvGrpSpPr>
                <p:cNvPr id="41021" name="קבוצה 7187"/>
                <p:cNvGrpSpPr>
                  <a:grpSpLocks/>
                </p:cNvGrpSpPr>
                <p:nvPr/>
              </p:nvGrpSpPr>
              <p:grpSpPr bwMode="auto">
                <a:xfrm>
                  <a:off x="4663280" y="4117974"/>
                  <a:ext cx="2870994" cy="1531939"/>
                  <a:chOff x="5527168" y="3079275"/>
                  <a:chExt cx="2871054" cy="1532415"/>
                </a:xfrm>
              </p:grpSpPr>
              <p:sp>
                <p:nvSpPr>
                  <p:cNvPr id="52" name="TextBox 51"/>
                  <p:cNvSpPr txBox="1"/>
                  <p:nvPr/>
                </p:nvSpPr>
                <p:spPr>
                  <a:xfrm>
                    <a:off x="7456555" y="3571499"/>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3" name="TextBox 52"/>
                  <p:cNvSpPr txBox="1"/>
                  <p:nvPr/>
                </p:nvSpPr>
                <p:spPr>
                  <a:xfrm>
                    <a:off x="6481540" y="3571499"/>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4" name="TextBox 53"/>
                  <p:cNvSpPr txBox="1"/>
                  <p:nvPr/>
                </p:nvSpPr>
                <p:spPr>
                  <a:xfrm>
                    <a:off x="6961108" y="3546557"/>
                    <a:ext cx="471627" cy="52083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5" name="TextBox 54"/>
                  <p:cNvSpPr txBox="1"/>
                  <p:nvPr/>
                </p:nvSpPr>
                <p:spPr>
                  <a:xfrm>
                    <a:off x="6011500" y="3571499"/>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56" name="מחבר ישר 55"/>
                  <p:cNvCxnSpPr/>
                  <p:nvPr/>
                </p:nvCxnSpPr>
                <p:spPr>
                  <a:xfrm flipH="1">
                    <a:off x="7348573" y="3757823"/>
                    <a:ext cx="328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flipH="1">
                    <a:off x="6865829" y="3757823"/>
                    <a:ext cx="331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flipH="1">
                    <a:off x="6351326" y="3757823"/>
                    <a:ext cx="374761"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27380" y="4060051"/>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0" name="TextBox 59"/>
                  <p:cNvSpPr txBox="1"/>
                  <p:nvPr/>
                </p:nvSpPr>
                <p:spPr>
                  <a:xfrm>
                    <a:off x="6497420" y="4068854"/>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2" name="TextBox 61"/>
                  <p:cNvSpPr txBox="1"/>
                  <p:nvPr/>
                </p:nvSpPr>
                <p:spPr>
                  <a:xfrm>
                    <a:off x="5527168" y="3564163"/>
                    <a:ext cx="471628"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7926595" y="3994031"/>
                    <a:ext cx="47162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4" name="TextBox 63"/>
                  <p:cNvSpPr txBox="1"/>
                  <p:nvPr/>
                </p:nvSpPr>
                <p:spPr>
                  <a:xfrm>
                    <a:off x="6940463" y="4092328"/>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6068667" y="3078545"/>
                    <a:ext cx="47004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6" name="TextBox 65"/>
                  <p:cNvSpPr txBox="1"/>
                  <p:nvPr/>
                </p:nvSpPr>
                <p:spPr>
                  <a:xfrm>
                    <a:off x="6503771" y="3097617"/>
                    <a:ext cx="470040" cy="517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7" name="TextBox 66"/>
                  <p:cNvSpPr txBox="1"/>
                  <p:nvPr/>
                </p:nvSpPr>
                <p:spPr>
                  <a:xfrm>
                    <a:off x="7018275" y="3082946"/>
                    <a:ext cx="392229" cy="43573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9" name="מחבר ישר 68"/>
                  <p:cNvCxnSpPr/>
                  <p:nvPr/>
                </p:nvCxnSpPr>
                <p:spPr>
                  <a:xfrm flipV="1">
                    <a:off x="7848784" y="3357299"/>
                    <a:ext cx="206436" cy="32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flipV="1">
                    <a:off x="7265998" y="3357299"/>
                    <a:ext cx="0" cy="32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flipV="1">
                    <a:off x="6351326" y="3357299"/>
                    <a:ext cx="0" cy="275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flipV="1">
                    <a:off x="6807074" y="3357299"/>
                    <a:ext cx="0" cy="3697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מחבר ישר 45"/>
                <p:cNvCxnSpPr/>
                <p:nvPr/>
              </p:nvCxnSpPr>
              <p:spPr bwMode="auto">
                <a:xfrm flipV="1">
                  <a:off x="6924505" y="4315244"/>
                  <a:ext cx="204845" cy="371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V="1">
                  <a:off x="6408426" y="4915112"/>
                  <a:ext cx="0" cy="29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bwMode="auto">
                <a:xfrm flipV="1">
                  <a:off x="5943159" y="4915112"/>
                  <a:ext cx="0" cy="29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bwMode="auto">
                <a:xfrm flipV="1">
                  <a:off x="5477893" y="4956179"/>
                  <a:ext cx="0" cy="29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bwMode="auto">
                <a:xfrm flipH="1" flipV="1">
                  <a:off x="6943561" y="4872578"/>
                  <a:ext cx="165146" cy="26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bwMode="auto">
                <a:xfrm flipH="1">
                  <a:off x="5041210" y="4796312"/>
                  <a:ext cx="3287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bwMode="auto">
              <a:xfrm>
                <a:off x="6659383" y="1773769"/>
                <a:ext cx="471618" cy="5192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73" name="TextBox 72"/>
            <p:cNvSpPr txBox="1"/>
            <p:nvPr/>
          </p:nvSpPr>
          <p:spPr bwMode="auto">
            <a:xfrm>
              <a:off x="3140109" y="1072456"/>
              <a:ext cx="290592" cy="51910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40967" name="קבוצה 7175"/>
          <p:cNvGrpSpPr>
            <a:grpSpLocks/>
          </p:cNvGrpSpPr>
          <p:nvPr/>
        </p:nvGrpSpPr>
        <p:grpSpPr bwMode="auto">
          <a:xfrm>
            <a:off x="5243513" y="4002088"/>
            <a:ext cx="1584325" cy="579437"/>
            <a:chOff x="1293018" y="4290070"/>
            <a:chExt cx="1584287" cy="579090"/>
          </a:xfrm>
        </p:grpSpPr>
        <p:sp>
          <p:nvSpPr>
            <p:cNvPr id="76" name="TextBox 75"/>
            <p:cNvSpPr txBox="1"/>
            <p:nvPr/>
          </p:nvSpPr>
          <p:spPr bwMode="auto">
            <a:xfrm>
              <a:off x="1293018" y="4290070"/>
              <a:ext cx="471476" cy="5188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77" name="TextBox 76"/>
            <p:cNvSpPr txBox="1"/>
            <p:nvPr/>
          </p:nvSpPr>
          <p:spPr bwMode="auto">
            <a:xfrm>
              <a:off x="2588387" y="4307522"/>
              <a:ext cx="288918" cy="51880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85" name="TextBox 84"/>
            <p:cNvSpPr txBox="1"/>
            <p:nvPr/>
          </p:nvSpPr>
          <p:spPr bwMode="auto">
            <a:xfrm>
              <a:off x="1859741" y="4307522"/>
              <a:ext cx="471477" cy="5616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86" name="מחבר ישר 85"/>
            <p:cNvCxnSpPr/>
            <p:nvPr/>
          </p:nvCxnSpPr>
          <p:spPr bwMode="auto">
            <a:xfrm flipH="1">
              <a:off x="2229621" y="4555023"/>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bwMode="auto">
            <a:xfrm flipH="1">
              <a:off x="1672421" y="4440792"/>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bwMode="auto">
            <a:xfrm flipH="1">
              <a:off x="1696233" y="4539158"/>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מחבר ישר 88"/>
            <p:cNvCxnSpPr/>
            <p:nvPr/>
          </p:nvCxnSpPr>
          <p:spPr bwMode="auto">
            <a:xfrm flipH="1">
              <a:off x="2229621" y="4437619"/>
              <a:ext cx="3746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968" name="קבוצה 90"/>
          <p:cNvGrpSpPr>
            <a:grpSpLocks/>
          </p:cNvGrpSpPr>
          <p:nvPr/>
        </p:nvGrpSpPr>
        <p:grpSpPr bwMode="auto">
          <a:xfrm>
            <a:off x="6437313" y="3197225"/>
            <a:ext cx="1065212" cy="519113"/>
            <a:chOff x="1811794" y="4307284"/>
            <a:chExt cx="1065511" cy="519113"/>
          </a:xfrm>
        </p:grpSpPr>
        <p:sp>
          <p:nvSpPr>
            <p:cNvPr id="92" name="TextBox 91"/>
            <p:cNvSpPr txBox="1"/>
            <p:nvPr/>
          </p:nvSpPr>
          <p:spPr bwMode="auto">
            <a:xfrm>
              <a:off x="1811794" y="4307284"/>
              <a:ext cx="471619"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93" name="TextBox 92"/>
            <p:cNvSpPr txBox="1"/>
            <p:nvPr/>
          </p:nvSpPr>
          <p:spPr bwMode="auto">
            <a:xfrm>
              <a:off x="2588299" y="4307284"/>
              <a:ext cx="289006"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95" name="מחבר ישר 94"/>
            <p:cNvCxnSpPr/>
            <p:nvPr/>
          </p:nvCxnSpPr>
          <p:spPr bwMode="auto">
            <a:xfrm flipH="1">
              <a:off x="2229423" y="4556522"/>
              <a:ext cx="374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bwMode="auto">
            <a:xfrm flipH="1">
              <a:off x="2229423" y="4437459"/>
              <a:ext cx="37475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969" name="קבוצה 80"/>
          <p:cNvGrpSpPr>
            <a:grpSpLocks/>
          </p:cNvGrpSpPr>
          <p:nvPr/>
        </p:nvGrpSpPr>
        <p:grpSpPr bwMode="auto">
          <a:xfrm>
            <a:off x="646113" y="2100263"/>
            <a:ext cx="2944812" cy="3033712"/>
            <a:chOff x="3470275" y="2698750"/>
            <a:chExt cx="2944813" cy="3033713"/>
          </a:xfrm>
        </p:grpSpPr>
        <p:sp>
          <p:nvSpPr>
            <p:cNvPr id="82" name="TextBox 81"/>
            <p:cNvSpPr txBox="1"/>
            <p:nvPr/>
          </p:nvSpPr>
          <p:spPr>
            <a:xfrm>
              <a:off x="3921125" y="5016501"/>
              <a:ext cx="1993901" cy="7159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גלוקוז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a:t>
              </a:r>
            </a:p>
            <a:p>
              <a:pPr algn="ctr" fontAlgn="auto">
                <a:spcBef>
                  <a:spcPts val="0"/>
                </a:spcBef>
                <a:spcAft>
                  <a:spcPts val="0"/>
                </a:spcAft>
                <a:defRPr/>
              </a:pPr>
              <a:r>
                <a:rPr lang="he-IL" dirty="0">
                  <a:solidFill>
                    <a:prstClr val="black"/>
                  </a:solidFill>
                  <a:latin typeface="Arial"/>
                  <a:cs typeface="Arial"/>
                </a:rPr>
                <a:t>חד-סוכר</a:t>
              </a:r>
            </a:p>
          </p:txBody>
        </p:sp>
        <p:grpSp>
          <p:nvGrpSpPr>
            <p:cNvPr id="40972" name="קבוצה 4"/>
            <p:cNvGrpSpPr>
              <a:grpSpLocks/>
            </p:cNvGrpSpPr>
            <p:nvPr/>
          </p:nvGrpSpPr>
          <p:grpSpPr bwMode="auto">
            <a:xfrm>
              <a:off x="3470275" y="2698750"/>
              <a:ext cx="2944813" cy="2095500"/>
              <a:chOff x="4833938" y="3925888"/>
              <a:chExt cx="2944813" cy="2095500"/>
            </a:xfrm>
          </p:grpSpPr>
          <p:grpSp>
            <p:nvGrpSpPr>
              <p:cNvPr id="40973" name="קבוצה 1"/>
              <p:cNvGrpSpPr>
                <a:grpSpLocks/>
              </p:cNvGrpSpPr>
              <p:nvPr/>
            </p:nvGrpSpPr>
            <p:grpSpPr bwMode="auto">
              <a:xfrm>
                <a:off x="4943475" y="3925888"/>
                <a:ext cx="2662238" cy="2095500"/>
                <a:chOff x="4891869" y="4095482"/>
                <a:chExt cx="2661852" cy="2095195"/>
              </a:xfrm>
            </p:grpSpPr>
            <p:grpSp>
              <p:nvGrpSpPr>
                <p:cNvPr id="40985" name="קבוצה 7187"/>
                <p:cNvGrpSpPr>
                  <a:grpSpLocks/>
                </p:cNvGrpSpPr>
                <p:nvPr/>
              </p:nvGrpSpPr>
              <p:grpSpPr bwMode="auto">
                <a:xfrm>
                  <a:off x="4891869" y="4095482"/>
                  <a:ext cx="2661852" cy="2095195"/>
                  <a:chOff x="5755759" y="3056776"/>
                  <a:chExt cx="2661907" cy="2095846"/>
                </a:xfrm>
              </p:grpSpPr>
              <p:sp>
                <p:nvSpPr>
                  <p:cNvPr id="112" name="TextBox 111"/>
                  <p:cNvSpPr txBox="1"/>
                  <p:nvPr/>
                </p:nvSpPr>
                <p:spPr>
                  <a:xfrm>
                    <a:off x="7424015" y="3876062"/>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13" name="TextBox 112"/>
                  <p:cNvSpPr txBox="1"/>
                  <p:nvPr/>
                </p:nvSpPr>
                <p:spPr>
                  <a:xfrm>
                    <a:off x="6482744" y="3571211"/>
                    <a:ext cx="471430"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14" name="TextBox 113"/>
                  <p:cNvSpPr txBox="1"/>
                  <p:nvPr/>
                </p:nvSpPr>
                <p:spPr>
                  <a:xfrm>
                    <a:off x="6962109" y="3547394"/>
                    <a:ext cx="471430"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15" name="TextBox 114"/>
                  <p:cNvSpPr txBox="1"/>
                  <p:nvPr/>
                </p:nvSpPr>
                <p:spPr>
                  <a:xfrm>
                    <a:off x="6117664"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16" name="מחבר ישר 115"/>
                  <p:cNvCxnSpPr/>
                  <p:nvPr/>
                </p:nvCxnSpPr>
                <p:spPr>
                  <a:xfrm flipH="1" flipV="1">
                    <a:off x="7349411" y="3795085"/>
                    <a:ext cx="306350"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flipH="1">
                    <a:off x="6854173" y="3699819"/>
                    <a:ext cx="331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מחבר ישר 117"/>
                  <p:cNvCxnSpPr/>
                  <p:nvPr/>
                </p:nvCxnSpPr>
                <p:spPr>
                  <a:xfrm flipH="1">
                    <a:off x="6504966"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727189" y="4633424"/>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20" name="TextBox 119"/>
                  <p:cNvSpPr txBox="1"/>
                  <p:nvPr/>
                </p:nvSpPr>
                <p:spPr>
                  <a:xfrm>
                    <a:off x="5755759"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21" name="TextBox 120"/>
                  <p:cNvSpPr txBox="1"/>
                  <p:nvPr/>
                </p:nvSpPr>
                <p:spPr>
                  <a:xfrm>
                    <a:off x="7620841" y="3056776"/>
                    <a:ext cx="469842" cy="5176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122" name="TextBox 121"/>
                  <p:cNvSpPr txBox="1"/>
                  <p:nvPr/>
                </p:nvSpPr>
                <p:spPr>
                  <a:xfrm>
                    <a:off x="7946237" y="3529929"/>
                    <a:ext cx="471430"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23" name="מחבר ישר 122"/>
                  <p:cNvCxnSpPr/>
                  <p:nvPr/>
                </p:nvCxnSpPr>
                <p:spPr>
                  <a:xfrm flipH="1" flipV="1">
                    <a:off x="6482744" y="4111051"/>
                    <a:ext cx="236509"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מחבר ישר 123"/>
                  <p:cNvCxnSpPr/>
                  <p:nvPr/>
                </p:nvCxnSpPr>
                <p:spPr>
                  <a:xfrm flipH="1" flipV="1">
                    <a:off x="6144649" y="3669652"/>
                    <a:ext cx="207936"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flipV="1">
                    <a:off x="6808142"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6" name="מחבר ישר 105"/>
                <p:cNvCxnSpPr/>
                <p:nvPr/>
              </p:nvCxnSpPr>
              <p:spPr bwMode="auto">
                <a:xfrm flipV="1">
                  <a:off x="6485489" y="5157365"/>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מחבר ישר 106"/>
                <p:cNvCxnSpPr/>
                <p:nvPr/>
              </p:nvCxnSpPr>
              <p:spPr bwMode="auto">
                <a:xfrm flipH="1" flipV="1">
                  <a:off x="5969626" y="5454185"/>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bwMode="auto">
                <a:xfrm flipV="1">
                  <a:off x="6421998" y="5487517"/>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bwMode="auto">
                <a:xfrm flipV="1">
                  <a:off x="5134722"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bwMode="auto">
                <a:xfrm flipH="1">
                  <a:off x="5618839" y="5455772"/>
                  <a:ext cx="236504"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מחבר ישר 110"/>
                <p:cNvCxnSpPr/>
                <p:nvPr/>
              </p:nvCxnSpPr>
              <p:spPr bwMode="auto">
                <a:xfrm flipH="1">
                  <a:off x="5991848" y="5376408"/>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bwMode="auto">
              <a:xfrm>
                <a:off x="5548313"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91" name="TextBox 90"/>
              <p:cNvSpPr txBox="1"/>
              <p:nvPr/>
            </p:nvSpPr>
            <p:spPr bwMode="auto">
              <a:xfrm>
                <a:off x="5332413" y="5467351"/>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94" name="TextBox 93"/>
              <p:cNvSpPr txBox="1"/>
              <p:nvPr/>
            </p:nvSpPr>
            <p:spPr bwMode="auto">
              <a:xfrm>
                <a:off x="6142038" y="5487989"/>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40977" name="קבוצה 7168"/>
              <p:cNvGrpSpPr>
                <a:grpSpLocks/>
              </p:cNvGrpSpPr>
              <p:nvPr/>
            </p:nvGrpSpPr>
            <p:grpSpPr bwMode="auto">
              <a:xfrm>
                <a:off x="4833938" y="4416425"/>
                <a:ext cx="2944813" cy="1206500"/>
                <a:chOff x="4834351" y="4416425"/>
                <a:chExt cx="2944567" cy="1207089"/>
              </a:xfrm>
            </p:grpSpPr>
            <p:sp>
              <p:nvSpPr>
                <p:cNvPr id="97" name="TextBox 96"/>
                <p:cNvSpPr txBox="1"/>
                <p:nvPr/>
              </p:nvSpPr>
              <p:spPr bwMode="auto">
                <a:xfrm>
                  <a:off x="5728039" y="5029500"/>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9" name="TextBox 98"/>
                <p:cNvSpPr txBox="1"/>
                <p:nvPr/>
              </p:nvSpPr>
              <p:spPr bwMode="auto">
                <a:xfrm>
                  <a:off x="6137580" y="5026323"/>
                  <a:ext cx="469861"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00" name="TextBox 99"/>
                <p:cNvSpPr txBox="1"/>
                <p:nvPr/>
              </p:nvSpPr>
              <p:spPr bwMode="auto">
                <a:xfrm>
                  <a:off x="4834351" y="5046971"/>
                  <a:ext cx="688918"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101" name="מחבר ישר 100"/>
                <p:cNvCxnSpPr/>
                <p:nvPr/>
              </p:nvCxnSpPr>
              <p:spPr bwMode="auto">
                <a:xfrm flipH="1" flipV="1">
                  <a:off x="7064602"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bwMode="auto">
                <a:xfrm>
                  <a:off x="6150279" y="4416425"/>
                  <a:ext cx="471449"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103" name="מחבר ישר 102"/>
                <p:cNvCxnSpPr/>
                <p:nvPr/>
              </p:nvCxnSpPr>
              <p:spPr bwMode="auto">
                <a:xfrm flipV="1">
                  <a:off x="6969360" y="4657843"/>
                  <a:ext cx="330173"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bwMode="auto">
                <a:xfrm>
                  <a:off x="7090000" y="5104149"/>
                  <a:ext cx="688918"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grpSp>
      <p:sp>
        <p:nvSpPr>
          <p:cNvPr id="126"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1C8CF6-5EE3-42A1-B234-8B9BCA9822FE}" type="slidenum">
              <a:rPr lang="he-IL" sz="1200" smtClean="0">
                <a:solidFill>
                  <a:schemeClr val="bg1">
                    <a:lumMod val="50000"/>
                  </a:schemeClr>
                </a:solidFill>
              </a:rPr>
              <a:pPr fontAlgn="base">
                <a:spcBef>
                  <a:spcPct val="0"/>
                </a:spcBef>
                <a:spcAft>
                  <a:spcPct val="0"/>
                </a:spcAft>
                <a:defRPr/>
              </a:pPr>
              <a:t>7</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198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6" name="TextBox 5"/>
          <p:cNvSpPr txBox="1"/>
          <p:nvPr/>
        </p:nvSpPr>
        <p:spPr>
          <a:xfrm>
            <a:off x="520700" y="419100"/>
            <a:ext cx="8183563" cy="67405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a:t>
            </a:r>
          </a:p>
          <a:p>
            <a:pPr>
              <a:defRPr/>
            </a:pPr>
            <a:r>
              <a:rPr lang="he-IL" dirty="0">
                <a:solidFill>
                  <a:srgbClr val="1F497D"/>
                </a:solidFill>
                <a:latin typeface="Arial"/>
                <a:cs typeface="Arial"/>
              </a:rPr>
              <a:t>מיינו את החומרים הבאים לחומרים </a:t>
            </a:r>
            <a:r>
              <a:rPr lang="he-IL" dirty="0" smtClean="0">
                <a:solidFill>
                  <a:srgbClr val="1F497D"/>
                </a:solidFill>
                <a:latin typeface="Arial"/>
                <a:cs typeface="Arial"/>
              </a:rPr>
              <a:t>אורגניים </a:t>
            </a:r>
            <a:r>
              <a:rPr lang="he-IL" dirty="0">
                <a:solidFill>
                  <a:srgbClr val="1F497D"/>
                </a:solidFill>
                <a:latin typeface="Arial"/>
                <a:cs typeface="Arial"/>
              </a:rPr>
              <a:t>ואנאורגניים:</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כוהל - </a:t>
            </a:r>
            <a:r>
              <a:rPr lang="he-IL" dirty="0">
                <a:solidFill>
                  <a:srgbClr val="00B050"/>
                </a:solidFill>
                <a:latin typeface="Arial"/>
                <a:cs typeface="Arial"/>
              </a:rPr>
              <a:t>אורגני</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חמצן - </a:t>
            </a:r>
            <a:r>
              <a:rPr lang="he-IL" dirty="0">
                <a:solidFill>
                  <a:srgbClr val="00B0F0"/>
                </a:solidFill>
                <a:latin typeface="Arial"/>
                <a:cs typeface="Arial"/>
              </a:rPr>
              <a:t>אנאורגני </a:t>
            </a: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פחמן דו</a:t>
            </a:r>
            <a:r>
              <a:rPr lang="he-IL" dirty="0">
                <a:solidFill>
                  <a:srgbClr val="1D4C72"/>
                </a:solidFill>
              </a:rPr>
              <a:t>־</a:t>
            </a:r>
            <a:r>
              <a:rPr lang="he-IL" dirty="0">
                <a:solidFill>
                  <a:srgbClr val="1F497D"/>
                </a:solidFill>
                <a:latin typeface="Arial"/>
                <a:cs typeface="Arial"/>
              </a:rPr>
              <a:t>חמצני - </a:t>
            </a:r>
            <a:r>
              <a:rPr lang="he-IL" dirty="0">
                <a:solidFill>
                  <a:srgbClr val="00B0F0"/>
                </a:solidFill>
                <a:latin typeface="Arial"/>
                <a:cs typeface="Arial"/>
              </a:rPr>
              <a:t>אנאורגני </a:t>
            </a:r>
          </a:p>
          <a:p>
            <a:pPr>
              <a:defRPr/>
            </a:pPr>
            <a:endParaRPr lang="he-IL" dirty="0">
              <a:solidFill>
                <a:srgbClr val="1F497D"/>
              </a:solidFill>
              <a:latin typeface="Arial"/>
              <a:cs typeface="Arial"/>
            </a:endParaRPr>
          </a:p>
          <a:p>
            <a:pPr>
              <a:defRPr/>
            </a:pPr>
            <a:endParaRPr lang="en-US" dirty="0">
              <a:solidFill>
                <a:srgbClr val="1F497D"/>
              </a:solidFill>
              <a:latin typeface="Arial"/>
              <a:cs typeface="Arial"/>
            </a:endParaRPr>
          </a:p>
          <a:p>
            <a:pPr>
              <a:defRPr/>
            </a:pPr>
            <a:endParaRPr lang="en-US"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chemeClr val="tx2"/>
                </a:solidFill>
                <a:latin typeface="Arial"/>
                <a:cs typeface="Arial"/>
              </a:rPr>
              <a:t>חומצת </a:t>
            </a:r>
            <a:r>
              <a:rPr lang="he-IL" dirty="0">
                <a:solidFill>
                  <a:srgbClr val="1F497D"/>
                </a:solidFill>
                <a:latin typeface="Arial"/>
                <a:cs typeface="Arial"/>
              </a:rPr>
              <a:t>שומן - </a:t>
            </a:r>
            <a:r>
              <a:rPr lang="he-IL" dirty="0">
                <a:solidFill>
                  <a:srgbClr val="00B050"/>
                </a:solidFill>
                <a:latin typeface="Arial"/>
                <a:cs typeface="Arial"/>
              </a:rPr>
              <a:t>אורגנית</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p:txBody>
      </p:sp>
      <p:grpSp>
        <p:nvGrpSpPr>
          <p:cNvPr id="41989" name="קבוצה 8"/>
          <p:cNvGrpSpPr>
            <a:grpSpLocks/>
          </p:cNvGrpSpPr>
          <p:nvPr/>
        </p:nvGrpSpPr>
        <p:grpSpPr bwMode="auto">
          <a:xfrm>
            <a:off x="3836988" y="1090613"/>
            <a:ext cx="3132137" cy="1531937"/>
            <a:chOff x="4429917" y="863698"/>
            <a:chExt cx="3132450" cy="1531939"/>
          </a:xfrm>
        </p:grpSpPr>
        <p:grpSp>
          <p:nvGrpSpPr>
            <p:cNvPr id="42071" name="קבוצה 10"/>
            <p:cNvGrpSpPr>
              <a:grpSpLocks/>
            </p:cNvGrpSpPr>
            <p:nvPr/>
          </p:nvGrpSpPr>
          <p:grpSpPr bwMode="auto">
            <a:xfrm>
              <a:off x="4429917" y="863698"/>
              <a:ext cx="3132450" cy="1531939"/>
              <a:chOff x="4663281" y="4117974"/>
              <a:chExt cx="3132450" cy="1531939"/>
            </a:xfrm>
          </p:grpSpPr>
          <p:grpSp>
            <p:nvGrpSpPr>
              <p:cNvPr id="42073" name="קבוצה 7187"/>
              <p:cNvGrpSpPr>
                <a:grpSpLocks/>
              </p:cNvGrpSpPr>
              <p:nvPr/>
            </p:nvGrpSpPr>
            <p:grpSpPr bwMode="auto">
              <a:xfrm>
                <a:off x="4663281" y="4117974"/>
                <a:ext cx="3132450" cy="1531939"/>
                <a:chOff x="5527168" y="3079275"/>
                <a:chExt cx="3132515" cy="1532415"/>
              </a:xfrm>
            </p:grpSpPr>
            <p:sp>
              <p:nvSpPr>
                <p:cNvPr id="19" name="TextBox 18"/>
                <p:cNvSpPr txBox="1"/>
                <p:nvPr/>
              </p:nvSpPr>
              <p:spPr>
                <a:xfrm>
                  <a:off x="7456213" y="3571554"/>
                  <a:ext cx="46995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0" name="TextBox 19"/>
                <p:cNvSpPr txBox="1"/>
                <p:nvPr/>
              </p:nvSpPr>
              <p:spPr>
                <a:xfrm>
                  <a:off x="6481370" y="3571554"/>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1" name="TextBox 20"/>
                <p:cNvSpPr txBox="1"/>
                <p:nvPr/>
              </p:nvSpPr>
              <p:spPr>
                <a:xfrm>
                  <a:off x="6960853" y="3547733"/>
                  <a:ext cx="471545" cy="5192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2" name="TextBox 21"/>
                <p:cNvSpPr txBox="1"/>
                <p:nvPr/>
              </p:nvSpPr>
              <p:spPr>
                <a:xfrm>
                  <a:off x="6011413" y="3571554"/>
                  <a:ext cx="46995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23" name="מחבר ישר 22"/>
                <p:cNvCxnSpPr/>
                <p:nvPr/>
              </p:nvCxnSpPr>
              <p:spPr>
                <a:xfrm flipH="1">
                  <a:off x="7348250" y="3758937"/>
                  <a:ext cx="3286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H="1">
                  <a:off x="6865592" y="3758937"/>
                  <a:ext cx="331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6351179" y="3758937"/>
                  <a:ext cx="37469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27290" y="4060656"/>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7" name="TextBox 26"/>
                <p:cNvSpPr txBox="1"/>
                <p:nvPr/>
              </p:nvSpPr>
              <p:spPr>
                <a:xfrm>
                  <a:off x="6497247" y="4070184"/>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8" name="TextBox 27"/>
                <p:cNvSpPr txBox="1"/>
                <p:nvPr/>
              </p:nvSpPr>
              <p:spPr>
                <a:xfrm>
                  <a:off x="7456213" y="4063832"/>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29" name="TextBox 28"/>
                <p:cNvSpPr txBox="1"/>
                <p:nvPr/>
              </p:nvSpPr>
              <p:spPr>
                <a:xfrm>
                  <a:off x="5527168" y="3565202"/>
                  <a:ext cx="471544"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0" name="TextBox 29"/>
                <p:cNvSpPr txBox="1"/>
                <p:nvPr/>
              </p:nvSpPr>
              <p:spPr>
                <a:xfrm>
                  <a:off x="8188139" y="3565202"/>
                  <a:ext cx="471544"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1" name="TextBox 30"/>
                <p:cNvSpPr txBox="1"/>
                <p:nvPr/>
              </p:nvSpPr>
              <p:spPr>
                <a:xfrm>
                  <a:off x="6941801" y="4092416"/>
                  <a:ext cx="468370"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2" name="TextBox 31"/>
                <p:cNvSpPr txBox="1"/>
                <p:nvPr/>
              </p:nvSpPr>
              <p:spPr>
                <a:xfrm>
                  <a:off x="6068570" y="3079275"/>
                  <a:ext cx="469957"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503598" y="3098331"/>
                  <a:ext cx="469957" cy="51768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7032300" y="3098331"/>
                  <a:ext cx="392159" cy="4366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433985" y="3098331"/>
                  <a:ext cx="471545" cy="51927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741997" y="3357174"/>
                  <a:ext cx="0" cy="29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5690" y="3357174"/>
                  <a:ext cx="0" cy="322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V="1">
                  <a:off x="6351179" y="3357174"/>
                  <a:ext cx="0" cy="27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flipV="1">
                  <a:off x="6806847" y="3357174"/>
                  <a:ext cx="0" cy="3700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מחבר ישר 12"/>
              <p:cNvCxnSpPr/>
              <p:nvPr/>
            </p:nvCxnSpPr>
            <p:spPr bwMode="auto">
              <a:xfrm flipV="1">
                <a:off x="6884415" y="4897437"/>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bwMode="auto">
              <a:xfrm flipV="1">
                <a:off x="6408117"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bwMode="auto">
              <a:xfrm flipV="1">
                <a:off x="5942934" y="4914900"/>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bwMode="auto">
              <a:xfrm flipV="1">
                <a:off x="5477749" y="4956175"/>
                <a:ext cx="0" cy="298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bwMode="auto">
              <a:xfrm flipH="1">
                <a:off x="7025717" y="4797425"/>
                <a:ext cx="3286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bwMode="auto">
              <a:xfrm flipH="1">
                <a:off x="5041144" y="4797425"/>
                <a:ext cx="3286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bwMode="auto">
            <a:xfrm>
              <a:off x="6897139" y="1349474"/>
              <a:ext cx="471534"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41990" name="קבוצה 7172"/>
          <p:cNvGrpSpPr>
            <a:grpSpLocks/>
          </p:cNvGrpSpPr>
          <p:nvPr/>
        </p:nvGrpSpPr>
        <p:grpSpPr bwMode="auto">
          <a:xfrm>
            <a:off x="3317875" y="4886325"/>
            <a:ext cx="2871788" cy="1677988"/>
            <a:chOff x="683567" y="1072456"/>
            <a:chExt cx="2870994" cy="1677977"/>
          </a:xfrm>
        </p:grpSpPr>
        <p:grpSp>
          <p:nvGrpSpPr>
            <p:cNvPr id="42041" name="קבוצה 41"/>
            <p:cNvGrpSpPr>
              <a:grpSpLocks/>
            </p:cNvGrpSpPr>
            <p:nvPr/>
          </p:nvGrpSpPr>
          <p:grpSpPr bwMode="auto">
            <a:xfrm>
              <a:off x="683567" y="1092296"/>
              <a:ext cx="2870994" cy="1658137"/>
              <a:chOff x="4429916" y="863698"/>
              <a:chExt cx="2870994" cy="1531939"/>
            </a:xfrm>
          </p:grpSpPr>
          <p:grpSp>
            <p:nvGrpSpPr>
              <p:cNvPr id="42043" name="קבוצה 42"/>
              <p:cNvGrpSpPr>
                <a:grpSpLocks/>
              </p:cNvGrpSpPr>
              <p:nvPr/>
            </p:nvGrpSpPr>
            <p:grpSpPr bwMode="auto">
              <a:xfrm>
                <a:off x="4429916" y="863698"/>
                <a:ext cx="2870994" cy="1531939"/>
                <a:chOff x="4663280" y="4117974"/>
                <a:chExt cx="2870994" cy="1531939"/>
              </a:xfrm>
            </p:grpSpPr>
            <p:grpSp>
              <p:nvGrpSpPr>
                <p:cNvPr id="42045" name="קבוצה 7187"/>
                <p:cNvGrpSpPr>
                  <a:grpSpLocks/>
                </p:cNvGrpSpPr>
                <p:nvPr/>
              </p:nvGrpSpPr>
              <p:grpSpPr bwMode="auto">
                <a:xfrm>
                  <a:off x="4663280" y="4117974"/>
                  <a:ext cx="2870994" cy="1531939"/>
                  <a:chOff x="5527168" y="3079275"/>
                  <a:chExt cx="2871054" cy="1532415"/>
                </a:xfrm>
              </p:grpSpPr>
              <p:sp>
                <p:nvSpPr>
                  <p:cNvPr id="52" name="TextBox 51"/>
                  <p:cNvSpPr txBox="1"/>
                  <p:nvPr/>
                </p:nvSpPr>
                <p:spPr>
                  <a:xfrm>
                    <a:off x="7457075" y="3571499"/>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3" name="TextBox 52"/>
                  <p:cNvSpPr txBox="1"/>
                  <p:nvPr/>
                </p:nvSpPr>
                <p:spPr>
                  <a:xfrm>
                    <a:off x="6482599" y="3571499"/>
                    <a:ext cx="47136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4" name="TextBox 53"/>
                  <p:cNvSpPr txBox="1"/>
                  <p:nvPr/>
                </p:nvSpPr>
                <p:spPr>
                  <a:xfrm>
                    <a:off x="6961901" y="3546558"/>
                    <a:ext cx="471367" cy="52082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5" name="TextBox 54"/>
                  <p:cNvSpPr txBox="1"/>
                  <p:nvPr/>
                </p:nvSpPr>
                <p:spPr>
                  <a:xfrm>
                    <a:off x="6012819" y="3571499"/>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56" name="מחבר ישר 55"/>
                  <p:cNvCxnSpPr/>
                  <p:nvPr/>
                </p:nvCxnSpPr>
                <p:spPr>
                  <a:xfrm flipH="1">
                    <a:off x="7349152" y="3757824"/>
                    <a:ext cx="328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flipH="1">
                    <a:off x="6866676" y="3757824"/>
                    <a:ext cx="331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flipH="1">
                    <a:off x="6352457" y="3757824"/>
                    <a:ext cx="374554"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27103" y="4060051"/>
                    <a:ext cx="471366"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0" name="TextBox 59"/>
                  <p:cNvSpPr txBox="1"/>
                  <p:nvPr/>
                </p:nvSpPr>
                <p:spPr>
                  <a:xfrm>
                    <a:off x="6496883" y="4068854"/>
                    <a:ext cx="471366"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2" name="TextBox 61"/>
                  <p:cNvSpPr txBox="1"/>
                  <p:nvPr/>
                </p:nvSpPr>
                <p:spPr>
                  <a:xfrm>
                    <a:off x="5527168" y="3564163"/>
                    <a:ext cx="47136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7926855" y="3994030"/>
                    <a:ext cx="471367"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4" name="TextBox 63"/>
                  <p:cNvSpPr txBox="1"/>
                  <p:nvPr/>
                </p:nvSpPr>
                <p:spPr>
                  <a:xfrm>
                    <a:off x="6941269" y="4092328"/>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6069954" y="3078545"/>
                    <a:ext cx="469780" cy="5193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6" name="TextBox 65"/>
                  <p:cNvSpPr txBox="1"/>
                  <p:nvPr/>
                </p:nvSpPr>
                <p:spPr>
                  <a:xfrm>
                    <a:off x="6504818" y="3097618"/>
                    <a:ext cx="469780" cy="51789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7" name="TextBox 66"/>
                  <p:cNvSpPr txBox="1"/>
                  <p:nvPr/>
                </p:nvSpPr>
                <p:spPr>
                  <a:xfrm>
                    <a:off x="7019037" y="3082947"/>
                    <a:ext cx="392013" cy="43573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9" name="מחבר ישר 68"/>
                  <p:cNvCxnSpPr/>
                  <p:nvPr/>
                </p:nvCxnSpPr>
                <p:spPr>
                  <a:xfrm flipV="1">
                    <a:off x="7849087" y="3357298"/>
                    <a:ext cx="204735" cy="321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flipV="1">
                    <a:off x="7266623" y="3357298"/>
                    <a:ext cx="0" cy="321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flipV="1">
                    <a:off x="6352457" y="3357298"/>
                    <a:ext cx="0" cy="275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flipV="1">
                    <a:off x="6807954" y="3357298"/>
                    <a:ext cx="0" cy="3697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מחבר ישר 45"/>
                <p:cNvCxnSpPr/>
                <p:nvPr/>
              </p:nvCxnSpPr>
              <p:spPr bwMode="auto">
                <a:xfrm flipV="1">
                  <a:off x="6923255" y="4315245"/>
                  <a:ext cx="206318" cy="371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V="1">
                  <a:off x="6407461" y="4915112"/>
                  <a:ext cx="0" cy="2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bwMode="auto">
                <a:xfrm flipV="1">
                  <a:off x="5944039" y="4915112"/>
                  <a:ext cx="0" cy="2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bwMode="auto">
                <a:xfrm flipV="1">
                  <a:off x="5477443" y="4956178"/>
                  <a:ext cx="0" cy="29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bwMode="auto">
                <a:xfrm flipH="1" flipV="1">
                  <a:off x="6943887" y="4872579"/>
                  <a:ext cx="165054" cy="266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bwMode="auto">
                <a:xfrm flipH="1">
                  <a:off x="5041001" y="4796312"/>
                  <a:ext cx="32852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bwMode="auto">
              <a:xfrm>
                <a:off x="6659737" y="1773770"/>
                <a:ext cx="471357" cy="51920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73" name="TextBox 72"/>
            <p:cNvSpPr txBox="1"/>
            <p:nvPr/>
          </p:nvSpPr>
          <p:spPr bwMode="auto">
            <a:xfrm>
              <a:off x="3140338" y="1072456"/>
              <a:ext cx="290433" cy="51911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41991" name="קבוצה 7175"/>
          <p:cNvGrpSpPr>
            <a:grpSpLocks/>
          </p:cNvGrpSpPr>
          <p:nvPr/>
        </p:nvGrpSpPr>
        <p:grpSpPr bwMode="auto">
          <a:xfrm>
            <a:off x="4578350" y="3970338"/>
            <a:ext cx="1584325" cy="577850"/>
            <a:chOff x="1293018" y="4290070"/>
            <a:chExt cx="1584287" cy="579090"/>
          </a:xfrm>
        </p:grpSpPr>
        <p:sp>
          <p:nvSpPr>
            <p:cNvPr id="76" name="TextBox 75"/>
            <p:cNvSpPr txBox="1"/>
            <p:nvPr/>
          </p:nvSpPr>
          <p:spPr bwMode="auto">
            <a:xfrm>
              <a:off x="1293018" y="4290070"/>
              <a:ext cx="471477" cy="51863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77" name="TextBox 76"/>
            <p:cNvSpPr txBox="1"/>
            <p:nvPr/>
          </p:nvSpPr>
          <p:spPr bwMode="auto">
            <a:xfrm>
              <a:off x="2588387" y="4307569"/>
              <a:ext cx="288918" cy="51863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85" name="TextBox 84"/>
            <p:cNvSpPr txBox="1"/>
            <p:nvPr/>
          </p:nvSpPr>
          <p:spPr bwMode="auto">
            <a:xfrm>
              <a:off x="1859742" y="4307569"/>
              <a:ext cx="471476" cy="56159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86" name="מחבר ישר 85"/>
            <p:cNvCxnSpPr/>
            <p:nvPr/>
          </p:nvCxnSpPr>
          <p:spPr bwMode="auto">
            <a:xfrm flipH="1">
              <a:off x="2229621" y="4555751"/>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bwMode="auto">
            <a:xfrm flipH="1">
              <a:off x="1672422" y="4441206"/>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bwMode="auto">
            <a:xfrm flipH="1">
              <a:off x="1696233" y="4538251"/>
              <a:ext cx="374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מחבר ישר 88"/>
            <p:cNvCxnSpPr/>
            <p:nvPr/>
          </p:nvCxnSpPr>
          <p:spPr bwMode="auto">
            <a:xfrm flipH="1">
              <a:off x="2229621" y="4436433"/>
              <a:ext cx="3746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992" name="קבוצה 90"/>
          <p:cNvGrpSpPr>
            <a:grpSpLocks/>
          </p:cNvGrpSpPr>
          <p:nvPr/>
        </p:nvGrpSpPr>
        <p:grpSpPr bwMode="auto">
          <a:xfrm>
            <a:off x="5772150" y="3141663"/>
            <a:ext cx="1065213" cy="519112"/>
            <a:chOff x="1811794" y="4307284"/>
            <a:chExt cx="1065511" cy="519113"/>
          </a:xfrm>
        </p:grpSpPr>
        <p:sp>
          <p:nvSpPr>
            <p:cNvPr id="92" name="TextBox 91"/>
            <p:cNvSpPr txBox="1"/>
            <p:nvPr/>
          </p:nvSpPr>
          <p:spPr bwMode="auto">
            <a:xfrm>
              <a:off x="1811794" y="4307284"/>
              <a:ext cx="471620"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93" name="TextBox 92"/>
            <p:cNvSpPr txBox="1"/>
            <p:nvPr/>
          </p:nvSpPr>
          <p:spPr bwMode="auto">
            <a:xfrm>
              <a:off x="2588299" y="4307284"/>
              <a:ext cx="289006"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95" name="מחבר ישר 94"/>
            <p:cNvCxnSpPr/>
            <p:nvPr/>
          </p:nvCxnSpPr>
          <p:spPr bwMode="auto">
            <a:xfrm flipH="1">
              <a:off x="2229424" y="4556521"/>
              <a:ext cx="374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bwMode="auto">
            <a:xfrm flipH="1">
              <a:off x="2229424" y="4437459"/>
              <a:ext cx="37475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993" name="קבוצה 111"/>
          <p:cNvGrpSpPr>
            <a:grpSpLocks/>
          </p:cNvGrpSpPr>
          <p:nvPr/>
        </p:nvGrpSpPr>
        <p:grpSpPr bwMode="auto">
          <a:xfrm>
            <a:off x="231775" y="1690688"/>
            <a:ext cx="3086100" cy="3033712"/>
            <a:chOff x="3456783" y="2698750"/>
            <a:chExt cx="3086100" cy="3033713"/>
          </a:xfrm>
        </p:grpSpPr>
        <p:sp>
          <p:nvSpPr>
            <p:cNvPr id="113" name="TextBox 112"/>
            <p:cNvSpPr txBox="1"/>
            <p:nvPr/>
          </p:nvSpPr>
          <p:spPr>
            <a:xfrm>
              <a:off x="3456783" y="5016501"/>
              <a:ext cx="3086100" cy="7159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גלוקוז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 </a:t>
              </a:r>
              <a:r>
                <a:rPr lang="he-IL" dirty="0">
                  <a:solidFill>
                    <a:srgbClr val="1DC931"/>
                  </a:solidFill>
                  <a:latin typeface="Arial"/>
                  <a:cs typeface="Arial"/>
                </a:rPr>
                <a:t>חומר אורגני</a:t>
              </a:r>
            </a:p>
            <a:p>
              <a:pPr algn="ctr" fontAlgn="auto">
                <a:spcBef>
                  <a:spcPts val="0"/>
                </a:spcBef>
                <a:spcAft>
                  <a:spcPts val="0"/>
                </a:spcAft>
                <a:defRPr/>
              </a:pPr>
              <a:r>
                <a:rPr lang="he-IL" dirty="0">
                  <a:solidFill>
                    <a:prstClr val="black"/>
                  </a:solidFill>
                  <a:latin typeface="Arial"/>
                  <a:cs typeface="Arial"/>
                </a:rPr>
                <a:t>חד-סוכר</a:t>
              </a:r>
            </a:p>
          </p:txBody>
        </p:sp>
        <p:grpSp>
          <p:nvGrpSpPr>
            <p:cNvPr id="41996" name="קבוצה 4"/>
            <p:cNvGrpSpPr>
              <a:grpSpLocks/>
            </p:cNvGrpSpPr>
            <p:nvPr/>
          </p:nvGrpSpPr>
          <p:grpSpPr bwMode="auto">
            <a:xfrm>
              <a:off x="3470275" y="2698750"/>
              <a:ext cx="2944813" cy="2095500"/>
              <a:chOff x="4833938" y="3925888"/>
              <a:chExt cx="2944813" cy="2095500"/>
            </a:xfrm>
          </p:grpSpPr>
          <p:grpSp>
            <p:nvGrpSpPr>
              <p:cNvPr id="41997" name="קבוצה 1"/>
              <p:cNvGrpSpPr>
                <a:grpSpLocks/>
              </p:cNvGrpSpPr>
              <p:nvPr/>
            </p:nvGrpSpPr>
            <p:grpSpPr bwMode="auto">
              <a:xfrm>
                <a:off x="4943475" y="3925888"/>
                <a:ext cx="2662238" cy="2095500"/>
                <a:chOff x="4891869" y="4095482"/>
                <a:chExt cx="2661852" cy="2095195"/>
              </a:xfrm>
            </p:grpSpPr>
            <p:grpSp>
              <p:nvGrpSpPr>
                <p:cNvPr id="42009" name="קבוצה 7187"/>
                <p:cNvGrpSpPr>
                  <a:grpSpLocks/>
                </p:cNvGrpSpPr>
                <p:nvPr/>
              </p:nvGrpSpPr>
              <p:grpSpPr bwMode="auto">
                <a:xfrm>
                  <a:off x="4891869" y="4095482"/>
                  <a:ext cx="2661852" cy="2095195"/>
                  <a:chOff x="5755759" y="3056776"/>
                  <a:chExt cx="2661907" cy="2095846"/>
                </a:xfrm>
              </p:grpSpPr>
              <p:sp>
                <p:nvSpPr>
                  <p:cNvPr id="134" name="TextBox 133"/>
                  <p:cNvSpPr txBox="1"/>
                  <p:nvPr/>
                </p:nvSpPr>
                <p:spPr>
                  <a:xfrm>
                    <a:off x="7423223" y="3876062"/>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35" name="TextBox 134"/>
                  <p:cNvSpPr txBox="1"/>
                  <p:nvPr/>
                </p:nvSpPr>
                <p:spPr>
                  <a:xfrm>
                    <a:off x="6481953" y="3571211"/>
                    <a:ext cx="471428"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36" name="TextBox 135"/>
                  <p:cNvSpPr txBox="1"/>
                  <p:nvPr/>
                </p:nvSpPr>
                <p:spPr>
                  <a:xfrm>
                    <a:off x="6961318" y="3547394"/>
                    <a:ext cx="471428"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37" name="TextBox 136"/>
                  <p:cNvSpPr txBox="1"/>
                  <p:nvPr/>
                </p:nvSpPr>
                <p:spPr>
                  <a:xfrm>
                    <a:off x="6116873"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138" name="מחבר ישר 137"/>
                  <p:cNvCxnSpPr/>
                  <p:nvPr/>
                </p:nvCxnSpPr>
                <p:spPr>
                  <a:xfrm flipH="1" flipV="1">
                    <a:off x="7348620" y="3795085"/>
                    <a:ext cx="306349"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מחבר ישר 138"/>
                  <p:cNvCxnSpPr/>
                  <p:nvPr/>
                </p:nvCxnSpPr>
                <p:spPr>
                  <a:xfrm flipH="1">
                    <a:off x="6853382" y="3699819"/>
                    <a:ext cx="331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מחבר ישר 139"/>
                  <p:cNvCxnSpPr/>
                  <p:nvPr/>
                </p:nvCxnSpPr>
                <p:spPr>
                  <a:xfrm flipH="1">
                    <a:off x="6504175"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726397" y="4633424"/>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42" name="TextBox 141"/>
                  <p:cNvSpPr txBox="1"/>
                  <p:nvPr/>
                </p:nvSpPr>
                <p:spPr>
                  <a:xfrm>
                    <a:off x="5754968"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43" name="TextBox 142"/>
                  <p:cNvSpPr txBox="1"/>
                  <p:nvPr/>
                </p:nvSpPr>
                <p:spPr>
                  <a:xfrm>
                    <a:off x="7620048" y="3056776"/>
                    <a:ext cx="469842" cy="5176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144" name="TextBox 143"/>
                  <p:cNvSpPr txBox="1"/>
                  <p:nvPr/>
                </p:nvSpPr>
                <p:spPr>
                  <a:xfrm>
                    <a:off x="7945446" y="3529929"/>
                    <a:ext cx="471428"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145" name="מחבר ישר 144"/>
                  <p:cNvCxnSpPr/>
                  <p:nvPr/>
                </p:nvCxnSpPr>
                <p:spPr>
                  <a:xfrm flipH="1" flipV="1">
                    <a:off x="6481953" y="4111051"/>
                    <a:ext cx="236508"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מחבר ישר 145"/>
                  <p:cNvCxnSpPr/>
                  <p:nvPr/>
                </p:nvCxnSpPr>
                <p:spPr>
                  <a:xfrm flipH="1" flipV="1">
                    <a:off x="6143857" y="3669652"/>
                    <a:ext cx="207937"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מחבר ישר 146"/>
                  <p:cNvCxnSpPr/>
                  <p:nvPr/>
                </p:nvCxnSpPr>
                <p:spPr>
                  <a:xfrm flipV="1">
                    <a:off x="6807349"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8" name="מחבר ישר 127"/>
                <p:cNvCxnSpPr/>
                <p:nvPr/>
              </p:nvCxnSpPr>
              <p:spPr bwMode="auto">
                <a:xfrm flipV="1">
                  <a:off x="6484697" y="5157365"/>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מחבר ישר 128"/>
                <p:cNvCxnSpPr/>
                <p:nvPr/>
              </p:nvCxnSpPr>
              <p:spPr bwMode="auto">
                <a:xfrm flipH="1" flipV="1">
                  <a:off x="5968834" y="5454185"/>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מחבר ישר 129"/>
                <p:cNvCxnSpPr/>
                <p:nvPr/>
              </p:nvCxnSpPr>
              <p:spPr bwMode="auto">
                <a:xfrm flipV="1">
                  <a:off x="6421206" y="5487517"/>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מחבר ישר 130"/>
                <p:cNvCxnSpPr/>
                <p:nvPr/>
              </p:nvCxnSpPr>
              <p:spPr bwMode="auto">
                <a:xfrm flipV="1">
                  <a:off x="5133930"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מחבר ישר 131"/>
                <p:cNvCxnSpPr/>
                <p:nvPr/>
              </p:nvCxnSpPr>
              <p:spPr bwMode="auto">
                <a:xfrm flipH="1">
                  <a:off x="5618048" y="5455772"/>
                  <a:ext cx="236503"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מחבר ישר 132"/>
                <p:cNvCxnSpPr/>
                <p:nvPr/>
              </p:nvCxnSpPr>
              <p:spPr bwMode="auto">
                <a:xfrm flipH="1">
                  <a:off x="5991056" y="5376408"/>
                  <a:ext cx="32856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bwMode="auto">
              <a:xfrm>
                <a:off x="5547521"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117" name="TextBox 116"/>
              <p:cNvSpPr txBox="1"/>
              <p:nvPr/>
            </p:nvSpPr>
            <p:spPr bwMode="auto">
              <a:xfrm>
                <a:off x="5331621" y="5467351"/>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118" name="TextBox 117"/>
              <p:cNvSpPr txBox="1"/>
              <p:nvPr/>
            </p:nvSpPr>
            <p:spPr bwMode="auto">
              <a:xfrm>
                <a:off x="6141246" y="5487989"/>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42001" name="קבוצה 7168"/>
              <p:cNvGrpSpPr>
                <a:grpSpLocks/>
              </p:cNvGrpSpPr>
              <p:nvPr/>
            </p:nvGrpSpPr>
            <p:grpSpPr bwMode="auto">
              <a:xfrm>
                <a:off x="4833938" y="4416425"/>
                <a:ext cx="2944813" cy="1206500"/>
                <a:chOff x="4834351" y="4416425"/>
                <a:chExt cx="2944567" cy="1207089"/>
              </a:xfrm>
            </p:grpSpPr>
            <p:sp>
              <p:nvSpPr>
                <p:cNvPr id="120" name="TextBox 119"/>
                <p:cNvSpPr txBox="1"/>
                <p:nvPr/>
              </p:nvSpPr>
              <p:spPr bwMode="auto">
                <a:xfrm>
                  <a:off x="5727247" y="5029500"/>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21" name="TextBox 120"/>
                <p:cNvSpPr txBox="1"/>
                <p:nvPr/>
              </p:nvSpPr>
              <p:spPr bwMode="auto">
                <a:xfrm>
                  <a:off x="6136788" y="5026323"/>
                  <a:ext cx="469861"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122" name="TextBox 121"/>
                <p:cNvSpPr txBox="1"/>
                <p:nvPr/>
              </p:nvSpPr>
              <p:spPr bwMode="auto">
                <a:xfrm>
                  <a:off x="4833559" y="5046971"/>
                  <a:ext cx="688917"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123" name="מחבר ישר 122"/>
                <p:cNvCxnSpPr/>
                <p:nvPr/>
              </p:nvCxnSpPr>
              <p:spPr bwMode="auto">
                <a:xfrm flipH="1" flipV="1">
                  <a:off x="7063811"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bwMode="auto">
                <a:xfrm>
                  <a:off x="6149487" y="4416425"/>
                  <a:ext cx="471448" cy="51936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125" name="מחבר ישר 124"/>
                <p:cNvCxnSpPr/>
                <p:nvPr/>
              </p:nvCxnSpPr>
              <p:spPr bwMode="auto">
                <a:xfrm flipV="1">
                  <a:off x="6968569" y="4657843"/>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bwMode="auto">
                <a:xfrm>
                  <a:off x="7089209" y="5104149"/>
                  <a:ext cx="688917"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grpSp>
      </p:grpSp>
      <p:sp>
        <p:nvSpPr>
          <p:cNvPr id="119"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0EBD39-C96A-43BD-94BC-F1E47F26B427}" type="slidenum">
              <a:rPr lang="he-IL" sz="1200" smtClean="0">
                <a:solidFill>
                  <a:schemeClr val="bg1">
                    <a:lumMod val="50000"/>
                  </a:schemeClr>
                </a:solidFill>
              </a:rPr>
              <a:pPr fontAlgn="base">
                <a:spcBef>
                  <a:spcPct val="0"/>
                </a:spcBef>
                <a:spcAft>
                  <a:spcPct val="0"/>
                </a:spcAft>
                <a:defRPr/>
              </a:pPr>
              <a:t>8</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פחמימות = סוכרים</a:t>
            </a:r>
            <a:endParaRPr lang="he-IL" sz="1800" dirty="0" smtClean="0"/>
          </a:p>
        </p:txBody>
      </p:sp>
      <p:sp>
        <p:nvSpPr>
          <p:cNvPr id="9" name="TextBox 8"/>
          <p:cNvSpPr txBox="1"/>
          <p:nvPr/>
        </p:nvSpPr>
        <p:spPr>
          <a:xfrm>
            <a:off x="285750" y="465138"/>
            <a:ext cx="8389938" cy="2736850"/>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פחמימות הן מולקולות המורכבות מפחמן, מימן וחמצן, והן התרכובות האורגניות הנפוצות ביותר על פני כדור הארץ. </a:t>
            </a:r>
          </a:p>
          <a:p>
            <a:pPr fontAlgn="auto">
              <a:spcBef>
                <a:spcPts val="0"/>
              </a:spcBef>
              <a:spcAft>
                <a:spcPts val="0"/>
              </a:spcAft>
              <a:defRPr/>
            </a:pPr>
            <a:r>
              <a:rPr lang="he-IL" kern="0" dirty="0">
                <a:solidFill>
                  <a:prstClr val="black"/>
                </a:solidFill>
              </a:rPr>
              <a:t>הפחמימות הפשוטות ביותר הן חד</a:t>
            </a:r>
            <a:r>
              <a:rPr lang="he-IL" dirty="0"/>
              <a:t>־</a:t>
            </a:r>
            <a:r>
              <a:rPr lang="he-IL" kern="0" dirty="0">
                <a:solidFill>
                  <a:prstClr val="black"/>
                </a:solidFill>
              </a:rPr>
              <a:t>סוכרים. </a:t>
            </a:r>
          </a:p>
          <a:p>
            <a:pPr fontAlgn="auto">
              <a:spcBef>
                <a:spcPts val="0"/>
              </a:spcBef>
              <a:spcAft>
                <a:spcPts val="0"/>
              </a:spcAft>
              <a:defRPr/>
            </a:pPr>
            <a:r>
              <a:rPr lang="he-IL" kern="0" dirty="0">
                <a:solidFill>
                  <a:prstClr val="black"/>
                </a:solidFill>
              </a:rPr>
              <a:t>חד</a:t>
            </a:r>
            <a:r>
              <a:rPr lang="he-IL" dirty="0"/>
              <a:t>־</a:t>
            </a:r>
            <a:r>
              <a:rPr lang="he-IL" kern="0" dirty="0">
                <a:solidFill>
                  <a:prstClr val="black"/>
                </a:solidFill>
              </a:rPr>
              <a:t>הסוכר הנפוץ ביותר הוא </a:t>
            </a:r>
            <a:r>
              <a:rPr lang="he-IL" kern="0" dirty="0">
                <a:solidFill>
                  <a:srgbClr val="FF6600"/>
                </a:solidFill>
              </a:rPr>
              <a:t>גלוקוז</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1" name="TextBox 10"/>
          <p:cNvSpPr txBox="1"/>
          <p:nvPr/>
        </p:nvSpPr>
        <p:spPr>
          <a:xfrm>
            <a:off x="4129088" y="5991225"/>
            <a:ext cx="4624387" cy="4095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200" kern="0" dirty="0">
                <a:solidFill>
                  <a:prstClr val="black"/>
                </a:solidFill>
              </a:rPr>
              <a:t>© מתוך הספר "עולם התזונה", הוצאת מט"ח</a:t>
            </a:r>
            <a:r>
              <a:rPr lang="he-IL" sz="1600" kern="0" dirty="0">
                <a:solidFill>
                  <a:prstClr val="black"/>
                </a:solidFill>
              </a:rPr>
              <a:t>.</a:t>
            </a:r>
          </a:p>
        </p:txBody>
      </p:sp>
      <p:pic>
        <p:nvPicPr>
          <p:cNvPr id="430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989138"/>
            <a:ext cx="8834438"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bwMode="auto">
          <a:xfrm>
            <a:off x="120650" y="6492875"/>
            <a:ext cx="22225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A935E1-E541-415E-BEFB-704E1F93A6A1}" type="slidenum">
              <a:rPr lang="he-IL" sz="1200" smtClean="0">
                <a:solidFill>
                  <a:schemeClr val="bg1">
                    <a:lumMod val="50000"/>
                  </a:schemeClr>
                </a:solidFill>
              </a:rPr>
              <a:pPr fontAlgn="base">
                <a:spcBef>
                  <a:spcPct val="0"/>
                </a:spcBef>
                <a:spcAft>
                  <a:spcPct val="0"/>
                </a:spcAft>
                <a:defRPr/>
              </a:pPr>
              <a:t>9</a:t>
            </a:fld>
            <a:endParaRPr lang="he-IL" sz="12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3242</Words>
  <Application>Microsoft Office PowerPoint</Application>
  <PresentationFormat>‫הצגה על המסך (4:3)</PresentationFormat>
  <Paragraphs>713</Paragraphs>
  <Slides>41</Slides>
  <Notes>3</Notes>
  <HiddenSlides>0</HiddenSlides>
  <MMClips>0</MMClips>
  <ScaleCrop>false</ScaleCrop>
  <HeadingPairs>
    <vt:vector size="8" baseType="variant">
      <vt:variant>
        <vt:lpstr>גופנים בשימוש</vt:lpstr>
      </vt:variant>
      <vt:variant>
        <vt:i4>3</vt:i4>
      </vt:variant>
      <vt:variant>
        <vt:lpstr>ערכת נושא</vt:lpstr>
      </vt:variant>
      <vt:variant>
        <vt:i4>8</vt:i4>
      </vt:variant>
      <vt:variant>
        <vt:lpstr>שרתי OLE מוטבעים</vt:lpstr>
      </vt:variant>
      <vt:variant>
        <vt:i4>1</vt:i4>
      </vt:variant>
      <vt:variant>
        <vt:lpstr>כותרות שקופיות</vt:lpstr>
      </vt:variant>
      <vt:variant>
        <vt:i4>41</vt:i4>
      </vt:variant>
    </vt:vector>
  </HeadingPairs>
  <TitlesOfParts>
    <vt:vector size="53" baseType="lpstr">
      <vt:lpstr>Arial</vt:lpstr>
      <vt:lpstr>Calibri</vt:lpstr>
      <vt:lpstr>Times New Roman</vt:lpstr>
      <vt:lpstr>1_Office Theme</vt:lpstr>
      <vt:lpstr>2_Office Theme</vt:lpstr>
      <vt:lpstr>3_Office Theme</vt:lpstr>
      <vt:lpstr>4_Office Theme</vt:lpstr>
      <vt:lpstr>5_Office Theme</vt:lpstr>
      <vt:lpstr>6_Office Theme</vt:lpstr>
      <vt:lpstr>7_Office Theme</vt:lpstr>
      <vt:lpstr>8_Office Theme</vt:lpstr>
      <vt:lpstr>Microsoft Excel Chart</vt:lpstr>
      <vt:lpstr>מצגת של PowerPoint‏</vt:lpstr>
      <vt:lpstr>מקור החומרים המרכיבים את התאים הוא במזון</vt:lpstr>
      <vt:lpstr>החומרים המרכיבים את התאים</vt:lpstr>
      <vt:lpstr>מקור החומרים המרכיבים את התאים הוא במזון: חומרים אורגניים</vt:lpstr>
      <vt:lpstr>מקור החומרים המרכיבים את התאים הוא במזון: מים ומינרלים</vt:lpstr>
      <vt:lpstr>מאפייני החומרים האורגניים</vt:lpstr>
      <vt:lpstr>שאלה 1: מיון חומרים לאורגניים ואנאורגניים</vt:lpstr>
      <vt:lpstr>תשובה</vt:lpstr>
      <vt:lpstr>פחמימות = סוכרים</vt:lpstr>
      <vt:lpstr>פחמימות = סוכרים</vt:lpstr>
      <vt:lpstr>שאלה 2: מיון הפחמימות השונות על פי מתיקות ומסיסות במים</vt:lpstr>
      <vt:lpstr>תשובה</vt:lpstr>
      <vt:lpstr>מקור הפחמימות</vt:lpstr>
      <vt:lpstr>תפקודי הפחמימות בגוף: אספקת אנרגיה, בנייה, חומרי תשמורת</vt:lpstr>
      <vt:lpstr>שאלה 3: גלגולי הפחמימות בגוף</vt:lpstr>
      <vt:lpstr>תשובה</vt:lpstr>
      <vt:lpstr>שאלה  4: הרכבת גליקוגן בשרירים וניצולו </vt:lpstr>
      <vt:lpstr>תשובה</vt:lpstr>
      <vt:lpstr>שאלה 5: מדוע לבננה לא־בשלה אין טעם מתוק?</vt:lpstr>
      <vt:lpstr>תשובה</vt:lpstr>
      <vt:lpstr>שאלה 6: (בשילוב עם דרכי החקר המדעי*: בחירת סוג הגרף המתאים ושרטוט גרף)</vt:lpstr>
      <vt:lpstr>תשובה </vt:lpstr>
      <vt:lpstr>סיבים תזונתיים טובים לבריאות</vt:lpstr>
      <vt:lpstr>שאלה 7</vt:lpstr>
      <vt:lpstr>תשובה</vt:lpstr>
      <vt:lpstr>סיכום: פחמימות</vt:lpstr>
      <vt:lpstr>המשך סיכום: פחמימות</vt:lpstr>
      <vt:lpstr>שאלה 8</vt:lpstr>
      <vt:lpstr>תשובה</vt:lpstr>
      <vt:lpstr>שאלה 9: החומרים המרכיבים לחם חמאה וביצה</vt:lpstr>
      <vt:lpstr>תשובה</vt:lpstr>
      <vt:lpstr>שאלה 10</vt:lpstr>
      <vt:lpstr>תשובה</vt:lpstr>
      <vt:lpstr>שאלה 11</vt:lpstr>
      <vt:lpstr>תשובה</vt:lpstr>
      <vt:lpstr>שאלה 12</vt:lpstr>
      <vt:lpstr>תשובה</vt:lpstr>
      <vt:lpstr>שאלה 13</vt:lpstr>
      <vt:lpstr>תשובה</vt:lpstr>
      <vt:lpstr>שאלה 14: ביולוגיה בחיוך</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morim</dc:creator>
  <cp:lastModifiedBy>‏‏משתמש Windows</cp:lastModifiedBy>
  <cp:revision>1</cp:revision>
  <dcterms:modified xsi:type="dcterms:W3CDTF">2023-04-23T06:03:05Z</dcterms:modified>
</cp:coreProperties>
</file>