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5289" r:id="rId10"/>
    <p:sldMasterId id="2147485296" r:id="rId11"/>
  </p:sldMasterIdLst>
  <p:notesMasterIdLst>
    <p:notesMasterId r:id="rId53"/>
  </p:notesMasterIdLst>
  <p:sldIdLst>
    <p:sldId id="574" r:id="rId12"/>
    <p:sldId id="572" r:id="rId13"/>
    <p:sldId id="438" r:id="rId14"/>
    <p:sldId id="439" r:id="rId15"/>
    <p:sldId id="567" r:id="rId16"/>
    <p:sldId id="566" r:id="rId17"/>
    <p:sldId id="456" r:id="rId18"/>
    <p:sldId id="496" r:id="rId19"/>
    <p:sldId id="584" r:id="rId20"/>
    <p:sldId id="585" r:id="rId21"/>
    <p:sldId id="441" r:id="rId22"/>
    <p:sldId id="504" r:id="rId23"/>
    <p:sldId id="503" r:id="rId24"/>
    <p:sldId id="497" r:id="rId25"/>
    <p:sldId id="498" r:id="rId26"/>
    <p:sldId id="499" r:id="rId27"/>
    <p:sldId id="428" r:id="rId28"/>
    <p:sldId id="450" r:id="rId29"/>
    <p:sldId id="500" r:id="rId30"/>
    <p:sldId id="501" r:id="rId31"/>
    <p:sldId id="466" r:id="rId32"/>
    <p:sldId id="448" r:id="rId33"/>
    <p:sldId id="576" r:id="rId34"/>
    <p:sldId id="502" r:id="rId35"/>
    <p:sldId id="444" r:id="rId36"/>
    <p:sldId id="447" r:id="rId37"/>
    <p:sldId id="577" r:id="rId38"/>
    <p:sldId id="505" r:id="rId39"/>
    <p:sldId id="509" r:id="rId40"/>
    <p:sldId id="543" r:id="rId41"/>
    <p:sldId id="452" r:id="rId42"/>
    <p:sldId id="506" r:id="rId43"/>
    <p:sldId id="471" r:id="rId44"/>
    <p:sldId id="508" r:id="rId45"/>
    <p:sldId id="573" r:id="rId46"/>
    <p:sldId id="581" r:id="rId47"/>
    <p:sldId id="578" r:id="rId48"/>
    <p:sldId id="580" r:id="rId49"/>
    <p:sldId id="579" r:id="rId50"/>
    <p:sldId id="582" r:id="rId51"/>
    <p:sldId id="583" r:id="rId52"/>
  </p:sldIdLst>
  <p:sldSz cx="9144000" cy="6858000" type="screen4x3"/>
  <p:notesSz cx="6858000"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C931"/>
    <a:srgbClr val="E9B391"/>
    <a:srgbClr val="FF6600"/>
    <a:srgbClr val="FFFF99"/>
    <a:srgbClr val="038EED"/>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85" autoAdjust="0"/>
    <p:restoredTop sz="86387" autoAdjust="0"/>
  </p:normalViewPr>
  <p:slideViewPr>
    <p:cSldViewPr>
      <p:cViewPr varScale="1">
        <p:scale>
          <a:sx n="63" d="100"/>
          <a:sy n="63" d="100"/>
        </p:scale>
        <p:origin x="150" y="78"/>
      </p:cViewPr>
      <p:guideLst>
        <p:guide orient="horz" pos="2160"/>
        <p:guide pos="2880"/>
      </p:guideLst>
    </p:cSldViewPr>
  </p:slideViewPr>
  <p:outlineViewPr>
    <p:cViewPr>
      <p:scale>
        <a:sx n="33" d="100"/>
        <a:sy n="33" d="100"/>
      </p:scale>
      <p:origin x="0" y="27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908" y="0"/>
            <a:ext cx="2971092"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633" y="0"/>
            <a:ext cx="2971092"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9EA4A184-F0B6-4519-A02A-9BEA71EA0C0B}" type="datetimeFigureOut">
              <a:rPr lang="he-IL"/>
              <a:pPr>
                <a:defRPr/>
              </a:pPr>
              <a:t>ט"ז/אייר/תשפ"ג</a:t>
            </a:fld>
            <a:endParaRPr lang="he-IL" dirty="0"/>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85637" y="4714876"/>
            <a:ext cx="5486727"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908" y="9428164"/>
            <a:ext cx="2971092"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633" y="9428164"/>
            <a:ext cx="2971092"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EAE5C1C5-0473-4723-B5DF-F9333869144D}" type="slidenum">
              <a:rPr lang="he-IL"/>
              <a:pPr>
                <a:defRPr/>
              </a:pPr>
              <a:t>‹#›</a:t>
            </a:fld>
            <a:endParaRPr lang="he-IL" dirty="0"/>
          </a:p>
        </p:txBody>
      </p:sp>
    </p:spTree>
    <p:extLst>
      <p:ext uri="{BB962C8B-B14F-4D97-AF65-F5344CB8AC3E}">
        <p14:creationId xmlns:p14="http://schemas.microsoft.com/office/powerpoint/2010/main" val="186683983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1A88AA-BADD-40BE-8705-1260C5FE22AC}"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90289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35027EEF-D4A0-4869-98D9-39EEE06C6E75}" type="slidenum">
              <a:rPr lang="he-IL" smtClean="0"/>
              <a:pPr>
                <a:defRPr/>
              </a:pPr>
              <a:t>26</a:t>
            </a:fld>
            <a:endParaRPr lang="he-IL" dirty="0"/>
          </a:p>
        </p:txBody>
      </p:sp>
    </p:spTree>
    <p:extLst>
      <p:ext uri="{BB962C8B-B14F-4D97-AF65-F5344CB8AC3E}">
        <p14:creationId xmlns:p14="http://schemas.microsoft.com/office/powerpoint/2010/main" val="188317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 name="מציין מיקום של מספר שקופית 3"/>
          <p:cNvSpPr>
            <a:spLocks noGrp="1"/>
          </p:cNvSpPr>
          <p:nvPr>
            <p:ph type="sldNum" sz="quarter" idx="5"/>
          </p:nvPr>
        </p:nvSpPr>
        <p:spPr/>
        <p:txBody>
          <a:bodyPr/>
          <a:lstStyle/>
          <a:p>
            <a:pPr>
              <a:defRPr/>
            </a:pPr>
            <a:fld id="{35027EEF-D4A0-4869-98D9-39EEE06C6E75}" type="slidenum">
              <a:rPr lang="he-IL">
                <a:solidFill>
                  <a:prstClr val="black"/>
                </a:solidFill>
              </a:rPr>
              <a:pPr>
                <a:defRPr/>
              </a:pPr>
              <a:t>27</a:t>
            </a:fld>
            <a:endParaRPr lang="he-IL" dirty="0">
              <a:solidFill>
                <a:prstClr val="black"/>
              </a:solidFill>
            </a:endParaRPr>
          </a:p>
        </p:txBody>
      </p:sp>
    </p:spTree>
    <p:extLst>
      <p:ext uri="{BB962C8B-B14F-4D97-AF65-F5344CB8AC3E}">
        <p14:creationId xmlns:p14="http://schemas.microsoft.com/office/powerpoint/2010/main" val="365699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38E02408-2D2B-40C1-A3BC-EEE77B6007BF}" type="slidenum">
              <a:rPr lang="he-IL">
                <a:solidFill>
                  <a:prstClr val="black"/>
                </a:solidFill>
              </a:rPr>
              <a:pPr>
                <a:defRPr/>
              </a:pPr>
              <a:t>40</a:t>
            </a:fld>
            <a:endParaRPr lang="he-IL" dirty="0">
              <a:solidFill>
                <a:prstClr val="black"/>
              </a:solidFill>
            </a:endParaRPr>
          </a:p>
        </p:txBody>
      </p:sp>
    </p:spTree>
    <p:extLst>
      <p:ext uri="{BB962C8B-B14F-4D97-AF65-F5344CB8AC3E}">
        <p14:creationId xmlns:p14="http://schemas.microsoft.com/office/powerpoint/2010/main" val="422800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1994D770-ED25-42D6-83DB-870FFEA58430}" type="slidenum">
              <a:rPr lang="he-IL">
                <a:solidFill>
                  <a:prstClr val="black"/>
                </a:solidFill>
              </a:rPr>
              <a:pPr>
                <a:defRPr/>
              </a:pPr>
              <a:t>41</a:t>
            </a:fld>
            <a:endParaRPr lang="he-IL" dirty="0">
              <a:solidFill>
                <a:prstClr val="black"/>
              </a:solidFill>
            </a:endParaRPr>
          </a:p>
        </p:txBody>
      </p:sp>
    </p:spTree>
    <p:extLst>
      <p:ext uri="{BB962C8B-B14F-4D97-AF65-F5344CB8AC3E}">
        <p14:creationId xmlns:p14="http://schemas.microsoft.com/office/powerpoint/2010/main" val="2758715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3CFA50C-9616-470C-9D65-1915B8BD4772}"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72BD94E-5F4B-42EE-ABC4-EDC4EC25FB92}" type="slidenum">
              <a:rPr lang="he-IL"/>
              <a:pPr>
                <a:defRPr/>
              </a:pPr>
              <a:t>‹#›</a:t>
            </a:fld>
            <a:endParaRPr lang="he-IL" dirty="0"/>
          </a:p>
        </p:txBody>
      </p:sp>
    </p:spTree>
    <p:extLst>
      <p:ext uri="{BB962C8B-B14F-4D97-AF65-F5344CB8AC3E}">
        <p14:creationId xmlns:p14="http://schemas.microsoft.com/office/powerpoint/2010/main" val="394991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6257614-9D43-4EFD-859E-19999D3F178F}" type="slidenum">
              <a:rPr lang="he-IL"/>
              <a:pPr>
                <a:defRPr/>
              </a:pPr>
              <a:t>‹#›</a:t>
            </a:fld>
            <a:endParaRPr lang="he-IL" dirty="0"/>
          </a:p>
        </p:txBody>
      </p:sp>
    </p:spTree>
    <p:extLst>
      <p:ext uri="{BB962C8B-B14F-4D97-AF65-F5344CB8AC3E}">
        <p14:creationId xmlns:p14="http://schemas.microsoft.com/office/powerpoint/2010/main" val="137796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C3DA721-6271-4165-A18F-15B685C3B99B}" type="slidenum">
              <a:rPr lang="he-IL"/>
              <a:pPr>
                <a:defRPr/>
              </a:pPr>
              <a:t>‹#›</a:t>
            </a:fld>
            <a:endParaRPr lang="he-IL" dirty="0"/>
          </a:p>
        </p:txBody>
      </p:sp>
    </p:spTree>
    <p:extLst>
      <p:ext uri="{BB962C8B-B14F-4D97-AF65-F5344CB8AC3E}">
        <p14:creationId xmlns:p14="http://schemas.microsoft.com/office/powerpoint/2010/main" val="276880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C376878-47AD-4C89-B6CE-D6303DA289E4}"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1DFF916-0AAC-4DBC-9473-B880B2672B05}" type="slidenum">
              <a:rPr lang="he-IL"/>
              <a:pPr>
                <a:defRPr/>
              </a:pPr>
              <a:t>‹#›</a:t>
            </a:fld>
            <a:endParaRPr lang="he-IL" dirty="0"/>
          </a:p>
        </p:txBody>
      </p:sp>
    </p:spTree>
    <p:extLst>
      <p:ext uri="{BB962C8B-B14F-4D97-AF65-F5344CB8AC3E}">
        <p14:creationId xmlns:p14="http://schemas.microsoft.com/office/powerpoint/2010/main" val="309079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6B3635D-ADA4-4EAD-84D2-E7D71EB053F7}" type="slidenum">
              <a:rPr lang="he-IL"/>
              <a:pPr>
                <a:defRPr/>
              </a:pPr>
              <a:t>‹#›</a:t>
            </a:fld>
            <a:endParaRPr lang="he-IL" dirty="0"/>
          </a:p>
        </p:txBody>
      </p:sp>
    </p:spTree>
    <p:extLst>
      <p:ext uri="{BB962C8B-B14F-4D97-AF65-F5344CB8AC3E}">
        <p14:creationId xmlns:p14="http://schemas.microsoft.com/office/powerpoint/2010/main" val="760489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83DEE58-28C9-4F30-8051-60AF7B78BDF8}" type="slidenum">
              <a:rPr lang="he-IL"/>
              <a:pPr>
                <a:defRPr/>
              </a:pPr>
              <a:t>‹#›</a:t>
            </a:fld>
            <a:endParaRPr lang="he-IL" dirty="0"/>
          </a:p>
        </p:txBody>
      </p:sp>
    </p:spTree>
    <p:extLst>
      <p:ext uri="{BB962C8B-B14F-4D97-AF65-F5344CB8AC3E}">
        <p14:creationId xmlns:p14="http://schemas.microsoft.com/office/powerpoint/2010/main" val="2133953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DC04214-CC25-4024-A9B1-10E324BCCEA5}"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88BFCB3-D0BD-4FDB-914F-AE2E29265870}" type="slidenum">
              <a:rPr lang="he-IL"/>
              <a:pPr>
                <a:defRPr/>
              </a:pPr>
              <a:t>‹#›</a:t>
            </a:fld>
            <a:endParaRPr lang="he-IL" dirty="0"/>
          </a:p>
        </p:txBody>
      </p:sp>
    </p:spTree>
    <p:extLst>
      <p:ext uri="{BB962C8B-B14F-4D97-AF65-F5344CB8AC3E}">
        <p14:creationId xmlns:p14="http://schemas.microsoft.com/office/powerpoint/2010/main" val="14354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4CB8DA6-FE02-4405-9930-DCD12EAFA371}" type="slidenum">
              <a:rPr lang="he-IL"/>
              <a:pPr>
                <a:defRPr/>
              </a:pPr>
              <a:t>‹#›</a:t>
            </a:fld>
            <a:endParaRPr lang="he-IL" dirty="0"/>
          </a:p>
        </p:txBody>
      </p:sp>
    </p:spTree>
    <p:extLst>
      <p:ext uri="{BB962C8B-B14F-4D97-AF65-F5344CB8AC3E}">
        <p14:creationId xmlns:p14="http://schemas.microsoft.com/office/powerpoint/2010/main" val="136242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B32C00E-B3AC-4867-AF76-A01C444EBBFC}" type="slidenum">
              <a:rPr lang="he-IL"/>
              <a:pPr>
                <a:defRPr/>
              </a:pPr>
              <a:t>‹#›</a:t>
            </a:fld>
            <a:endParaRPr lang="he-IL" dirty="0"/>
          </a:p>
        </p:txBody>
      </p:sp>
    </p:spTree>
    <p:extLst>
      <p:ext uri="{BB962C8B-B14F-4D97-AF65-F5344CB8AC3E}">
        <p14:creationId xmlns:p14="http://schemas.microsoft.com/office/powerpoint/2010/main" val="400144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F4A94F0-8EF7-4343-B17F-66DEAB319AE3}"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F73593F-7222-4F0A-9A98-16ECD249B507}" type="slidenum">
              <a:rPr lang="he-IL"/>
              <a:pPr>
                <a:defRPr/>
              </a:pPr>
              <a:t>‹#›</a:t>
            </a:fld>
            <a:endParaRPr lang="he-IL" dirty="0"/>
          </a:p>
        </p:txBody>
      </p:sp>
    </p:spTree>
    <p:extLst>
      <p:ext uri="{BB962C8B-B14F-4D97-AF65-F5344CB8AC3E}">
        <p14:creationId xmlns:p14="http://schemas.microsoft.com/office/powerpoint/2010/main" val="85272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C0E9DDA-F72E-4F7A-B60D-AE42F611F8B1}" type="slidenum">
              <a:rPr lang="he-IL"/>
              <a:pPr>
                <a:defRPr/>
              </a:pPr>
              <a:t>‹#›</a:t>
            </a:fld>
            <a:endParaRPr lang="he-IL" dirty="0"/>
          </a:p>
        </p:txBody>
      </p:sp>
    </p:spTree>
    <p:extLst>
      <p:ext uri="{BB962C8B-B14F-4D97-AF65-F5344CB8AC3E}">
        <p14:creationId xmlns:p14="http://schemas.microsoft.com/office/powerpoint/2010/main" val="159338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D940282-9AEC-4309-9B01-01F948713AC8}" type="slidenum">
              <a:rPr lang="he-IL"/>
              <a:pPr>
                <a:defRPr/>
              </a:pPr>
              <a:t>‹#›</a:t>
            </a:fld>
            <a:endParaRPr lang="he-IL" dirty="0"/>
          </a:p>
        </p:txBody>
      </p:sp>
    </p:spTree>
    <p:extLst>
      <p:ext uri="{BB962C8B-B14F-4D97-AF65-F5344CB8AC3E}">
        <p14:creationId xmlns:p14="http://schemas.microsoft.com/office/powerpoint/2010/main" val="1092656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442C6DB-71A3-4116-B746-3E6B442F1FA3}" type="slidenum">
              <a:rPr lang="he-IL"/>
              <a:pPr>
                <a:defRPr/>
              </a:pPr>
              <a:t>‹#›</a:t>
            </a:fld>
            <a:endParaRPr lang="he-IL" dirty="0"/>
          </a:p>
        </p:txBody>
      </p:sp>
    </p:spTree>
    <p:extLst>
      <p:ext uri="{BB962C8B-B14F-4D97-AF65-F5344CB8AC3E}">
        <p14:creationId xmlns:p14="http://schemas.microsoft.com/office/powerpoint/2010/main" val="202049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D523080-C91E-4C7D-B47C-8E5DA5DA3951}"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5FB155-1075-4218-ABCB-92BC97B3E36F}" type="slidenum">
              <a:rPr lang="he-IL"/>
              <a:pPr>
                <a:defRPr/>
              </a:pPr>
              <a:t>‹#›</a:t>
            </a:fld>
            <a:endParaRPr lang="he-IL" dirty="0"/>
          </a:p>
        </p:txBody>
      </p:sp>
    </p:spTree>
    <p:extLst>
      <p:ext uri="{BB962C8B-B14F-4D97-AF65-F5344CB8AC3E}">
        <p14:creationId xmlns:p14="http://schemas.microsoft.com/office/powerpoint/2010/main" val="3669138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286B597-9DCF-427B-8B74-BAEE1549FF31}" type="slidenum">
              <a:rPr lang="he-IL"/>
              <a:pPr>
                <a:defRPr/>
              </a:pPr>
              <a:t>‹#›</a:t>
            </a:fld>
            <a:endParaRPr lang="he-IL" dirty="0"/>
          </a:p>
        </p:txBody>
      </p:sp>
    </p:spTree>
    <p:extLst>
      <p:ext uri="{BB962C8B-B14F-4D97-AF65-F5344CB8AC3E}">
        <p14:creationId xmlns:p14="http://schemas.microsoft.com/office/powerpoint/2010/main" val="369226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A4207DA-2574-45DB-AE83-55AD71ED414F}" type="slidenum">
              <a:rPr lang="he-IL"/>
              <a:pPr>
                <a:defRPr/>
              </a:pPr>
              <a:t>‹#›</a:t>
            </a:fld>
            <a:endParaRPr lang="he-IL" dirty="0"/>
          </a:p>
        </p:txBody>
      </p:sp>
    </p:spTree>
    <p:extLst>
      <p:ext uri="{BB962C8B-B14F-4D97-AF65-F5344CB8AC3E}">
        <p14:creationId xmlns:p14="http://schemas.microsoft.com/office/powerpoint/2010/main" val="1663979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FCD414A-BD2C-4A8D-A1A0-09A5A3F17270}"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D4E2BC9-890C-4319-9ECF-83DDED9734C4}" type="slidenum">
              <a:rPr lang="he-IL"/>
              <a:pPr>
                <a:defRPr/>
              </a:pPr>
              <a:t>‹#›</a:t>
            </a:fld>
            <a:endParaRPr lang="he-IL" dirty="0"/>
          </a:p>
        </p:txBody>
      </p:sp>
    </p:spTree>
    <p:extLst>
      <p:ext uri="{BB962C8B-B14F-4D97-AF65-F5344CB8AC3E}">
        <p14:creationId xmlns:p14="http://schemas.microsoft.com/office/powerpoint/2010/main" val="407394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1CD917D-05A1-4C98-AC68-DCC0DBC74D3E}" type="slidenum">
              <a:rPr lang="he-IL"/>
              <a:pPr>
                <a:defRPr/>
              </a:pPr>
              <a:t>‹#›</a:t>
            </a:fld>
            <a:endParaRPr lang="he-IL" dirty="0"/>
          </a:p>
        </p:txBody>
      </p:sp>
    </p:spTree>
    <p:extLst>
      <p:ext uri="{BB962C8B-B14F-4D97-AF65-F5344CB8AC3E}">
        <p14:creationId xmlns:p14="http://schemas.microsoft.com/office/powerpoint/2010/main" val="641073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6E59D5B-512D-4EF7-BC90-1AAB662BE649}" type="slidenum">
              <a:rPr lang="he-IL"/>
              <a:pPr>
                <a:defRPr/>
              </a:pPr>
              <a:t>‹#›</a:t>
            </a:fld>
            <a:endParaRPr lang="he-IL" dirty="0"/>
          </a:p>
        </p:txBody>
      </p:sp>
    </p:spTree>
    <p:extLst>
      <p:ext uri="{BB962C8B-B14F-4D97-AF65-F5344CB8AC3E}">
        <p14:creationId xmlns:p14="http://schemas.microsoft.com/office/powerpoint/2010/main" val="351089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F274B3E-82D0-4DE4-BB33-935AEEF765EF}"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5FCB380-A5A9-4FAD-AAEF-63BC6EAA1699}" type="slidenum">
              <a:rPr lang="he-IL"/>
              <a:pPr>
                <a:defRPr/>
              </a:pPr>
              <a:t>‹#›</a:t>
            </a:fld>
            <a:endParaRPr lang="he-IL" dirty="0"/>
          </a:p>
        </p:txBody>
      </p:sp>
    </p:spTree>
    <p:extLst>
      <p:ext uri="{BB962C8B-B14F-4D97-AF65-F5344CB8AC3E}">
        <p14:creationId xmlns:p14="http://schemas.microsoft.com/office/powerpoint/2010/main" val="654589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AD7A91A-795F-4FDF-866A-F8181607AD1F}"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DAB159F-3B17-430C-9DD0-3FCDC85496DB}" type="slidenum">
              <a:rPr lang="he-IL"/>
              <a:pPr>
                <a:defRPr/>
              </a:pPr>
              <a:t>‹#›</a:t>
            </a:fld>
            <a:endParaRPr lang="he-IL" dirty="0"/>
          </a:p>
        </p:txBody>
      </p:sp>
    </p:spTree>
    <p:extLst>
      <p:ext uri="{BB962C8B-B14F-4D97-AF65-F5344CB8AC3E}">
        <p14:creationId xmlns:p14="http://schemas.microsoft.com/office/powerpoint/2010/main" val="2001184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9EE7344-0412-43DE-B240-0247508C7268}" type="slidenum">
              <a:rPr lang="he-IL"/>
              <a:pPr>
                <a:defRPr/>
              </a:pPr>
              <a:t>‹#›</a:t>
            </a:fld>
            <a:endParaRPr lang="he-IL" dirty="0"/>
          </a:p>
        </p:txBody>
      </p:sp>
    </p:spTree>
    <p:extLst>
      <p:ext uri="{BB962C8B-B14F-4D97-AF65-F5344CB8AC3E}">
        <p14:creationId xmlns:p14="http://schemas.microsoft.com/office/powerpoint/2010/main" val="405238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DF60146-A7D0-4555-9E8A-47E43C43913B}" type="slidenum">
              <a:rPr lang="he-IL"/>
              <a:pPr>
                <a:defRPr/>
              </a:pPr>
              <a:t>‹#›</a:t>
            </a:fld>
            <a:endParaRPr lang="he-IL" dirty="0"/>
          </a:p>
        </p:txBody>
      </p:sp>
    </p:spTree>
    <p:extLst>
      <p:ext uri="{BB962C8B-B14F-4D97-AF65-F5344CB8AC3E}">
        <p14:creationId xmlns:p14="http://schemas.microsoft.com/office/powerpoint/2010/main" val="4121490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528A6A7-B526-4B44-A268-27D45289F2E7}" type="slidenum">
              <a:rPr lang="he-IL"/>
              <a:pPr>
                <a:defRPr/>
              </a:pPr>
              <a:t>‹#›</a:t>
            </a:fld>
            <a:endParaRPr lang="he-IL" dirty="0"/>
          </a:p>
        </p:txBody>
      </p:sp>
    </p:spTree>
    <p:extLst>
      <p:ext uri="{BB962C8B-B14F-4D97-AF65-F5344CB8AC3E}">
        <p14:creationId xmlns:p14="http://schemas.microsoft.com/office/powerpoint/2010/main" val="1337703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7FB5C36-9FD3-45CA-94F4-D8D40E95F20F}"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EFA2612-B717-498F-A38B-F47FBE8E0988}" type="slidenum">
              <a:rPr lang="he-IL"/>
              <a:pPr>
                <a:defRPr/>
              </a:pPr>
              <a:t>‹#›</a:t>
            </a:fld>
            <a:endParaRPr lang="he-IL" dirty="0"/>
          </a:p>
        </p:txBody>
      </p:sp>
    </p:spTree>
    <p:extLst>
      <p:ext uri="{BB962C8B-B14F-4D97-AF65-F5344CB8AC3E}">
        <p14:creationId xmlns:p14="http://schemas.microsoft.com/office/powerpoint/2010/main" val="365752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4137749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3975447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1950568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2401862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67175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572880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EABCB8C-9727-4536-8AC2-E7675B2C66D6}"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75BA9C-559B-4738-9269-DA19664DB95F}" type="slidenum">
              <a:rPr lang="he-IL"/>
              <a:pPr>
                <a:defRPr/>
              </a:pPr>
              <a:t>‹#›</a:t>
            </a:fld>
            <a:endParaRPr lang="he-IL" dirty="0"/>
          </a:p>
        </p:txBody>
      </p:sp>
    </p:spTree>
    <p:extLst>
      <p:ext uri="{BB962C8B-B14F-4D97-AF65-F5344CB8AC3E}">
        <p14:creationId xmlns:p14="http://schemas.microsoft.com/office/powerpoint/2010/main" val="30480044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6455605-E892-4CC6-B634-FD35A177933E}" type="slidenum">
              <a:rPr lang="he-IL"/>
              <a:pPr>
                <a:defRPr/>
              </a:pPr>
              <a:t>‹#›</a:t>
            </a:fld>
            <a:endParaRPr lang="he-IL" dirty="0"/>
          </a:p>
        </p:txBody>
      </p:sp>
    </p:spTree>
    <p:extLst>
      <p:ext uri="{BB962C8B-B14F-4D97-AF65-F5344CB8AC3E}">
        <p14:creationId xmlns:p14="http://schemas.microsoft.com/office/powerpoint/2010/main" val="348877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1596F26-EF07-449C-BF2B-32DD49464DBF}"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DCFFA37-01FB-45DA-B03A-212AE31B1600}" type="slidenum">
              <a:rPr lang="he-IL"/>
              <a:pPr>
                <a:defRPr/>
              </a:pPr>
              <a:t>‹#›</a:t>
            </a:fld>
            <a:endParaRPr lang="he-IL" dirty="0"/>
          </a:p>
        </p:txBody>
      </p:sp>
    </p:spTree>
    <p:extLst>
      <p:ext uri="{BB962C8B-B14F-4D97-AF65-F5344CB8AC3E}">
        <p14:creationId xmlns:p14="http://schemas.microsoft.com/office/powerpoint/2010/main" val="41237878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E5226F1-B448-477C-89A4-B4E187ABC867}" type="slidenum">
              <a:rPr lang="he-IL"/>
              <a:pPr>
                <a:defRPr/>
              </a:pPr>
              <a:t>‹#›</a:t>
            </a:fld>
            <a:endParaRPr lang="he-IL" dirty="0"/>
          </a:p>
        </p:txBody>
      </p:sp>
    </p:spTree>
    <p:extLst>
      <p:ext uri="{BB962C8B-B14F-4D97-AF65-F5344CB8AC3E}">
        <p14:creationId xmlns:p14="http://schemas.microsoft.com/office/powerpoint/2010/main" val="1582682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9F16181-7F87-4E1B-BA3A-A5892BEFF2F9}"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95169F5-01D4-43D9-9724-E43B8749B131}" type="slidenum">
              <a:rPr lang="he-IL"/>
              <a:pPr>
                <a:defRPr/>
              </a:pPr>
              <a:t>‹#›</a:t>
            </a:fld>
            <a:endParaRPr lang="he-IL" dirty="0"/>
          </a:p>
        </p:txBody>
      </p:sp>
    </p:spTree>
    <p:extLst>
      <p:ext uri="{BB962C8B-B14F-4D97-AF65-F5344CB8AC3E}">
        <p14:creationId xmlns:p14="http://schemas.microsoft.com/office/powerpoint/2010/main" val="125587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69B64A4-2700-4ECD-8451-E891724F44A0}"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EB899B9-B350-421A-B804-03D4B8FD5288}" type="slidenum">
              <a:rPr lang="he-IL"/>
              <a:pPr>
                <a:defRPr/>
              </a:pPr>
              <a:t>‹#›</a:t>
            </a:fld>
            <a:endParaRPr lang="he-IL" dirty="0"/>
          </a:p>
        </p:txBody>
      </p:sp>
    </p:spTree>
    <p:extLst>
      <p:ext uri="{BB962C8B-B14F-4D97-AF65-F5344CB8AC3E}">
        <p14:creationId xmlns:p14="http://schemas.microsoft.com/office/powerpoint/2010/main" val="1261765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3974FF2-7DDF-4EF9-ACB0-37833372FF07}" type="slidenum">
              <a:rPr lang="he-IL"/>
              <a:pPr>
                <a:defRPr/>
              </a:pPr>
              <a:t>‹#›</a:t>
            </a:fld>
            <a:endParaRPr lang="he-IL" dirty="0"/>
          </a:p>
        </p:txBody>
      </p:sp>
    </p:spTree>
    <p:extLst>
      <p:ext uri="{BB962C8B-B14F-4D97-AF65-F5344CB8AC3E}">
        <p14:creationId xmlns:p14="http://schemas.microsoft.com/office/powerpoint/2010/main" val="360780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8A9F1D8-ACD1-4135-924D-AB0598D57251}" type="slidenum">
              <a:rPr lang="he-IL"/>
              <a:pPr>
                <a:defRPr/>
              </a:pPr>
              <a:t>‹#›</a:t>
            </a:fld>
            <a:endParaRPr lang="he-IL" dirty="0"/>
          </a:p>
        </p:txBody>
      </p:sp>
    </p:spTree>
    <p:extLst>
      <p:ext uri="{BB962C8B-B14F-4D97-AF65-F5344CB8AC3E}">
        <p14:creationId xmlns:p14="http://schemas.microsoft.com/office/powerpoint/2010/main" val="252405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D8F9604E-71F7-4561-BE97-714256FA5444}"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C301C997-1B47-4EF7-8436-3D1157E4D375}" type="slidenum">
              <a:rPr lang="he-IL"/>
              <a:pPr>
                <a:defRPr/>
              </a:pPr>
              <a:t>‹#›</a:t>
            </a:fld>
            <a:endParaRPr lang="he-IL" dirty="0"/>
          </a:p>
        </p:txBody>
      </p:sp>
    </p:spTree>
    <p:extLst>
      <p:ext uri="{BB962C8B-B14F-4D97-AF65-F5344CB8AC3E}">
        <p14:creationId xmlns:p14="http://schemas.microsoft.com/office/powerpoint/2010/main" val="37835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58DD151-7DD7-44EB-9D69-FE9999D746C3}" type="datetime8">
              <a:rPr lang="he-IL"/>
              <a:pPr>
                <a:defRPr/>
              </a:pPr>
              <a:t>07 מאי 23</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B2333E-D720-4B75-8985-D99F81EBE7E0}" type="slidenum">
              <a:rPr lang="he-IL"/>
              <a:pPr>
                <a:defRPr/>
              </a:pPr>
              <a:t>‹#›</a:t>
            </a:fld>
            <a:endParaRPr lang="he-IL" dirty="0"/>
          </a:p>
        </p:txBody>
      </p:sp>
    </p:spTree>
    <p:extLst>
      <p:ext uri="{BB962C8B-B14F-4D97-AF65-F5344CB8AC3E}">
        <p14:creationId xmlns:p14="http://schemas.microsoft.com/office/powerpoint/2010/main" val="414336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10.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8515F70-7137-47A2-8583-988DB378022A}"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3244C29-FA3C-4128-B414-D8638F653C1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5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1955176026"/>
      </p:ext>
    </p:extLst>
  </p:cSld>
  <p:clrMap bg1="lt1" tx1="dk1" bg2="lt2" tx2="dk2" accent1="accent1" accent2="accent2" accent3="accent3" accent4="accent4" accent5="accent5" accent6="accent6" hlink="hlink" folHlink="folHlink"/>
  <p:sldLayoutIdLst>
    <p:sldLayoutId id="2147485290" r:id="rId1"/>
    <p:sldLayoutId id="2147485291" r:id="rId2"/>
    <p:sldLayoutId id="2147485292" r:id="rId3"/>
    <p:sldLayoutId id="2147485293" r:id="rId4"/>
    <p:sldLayoutId id="2147485294" r:id="rId5"/>
    <p:sldLayoutId id="2147485295"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109058-4A51-4154-BCDA-F846193D6DF5}"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B482DE9-8BF2-4059-A5A9-BBDE3304526C}" type="slidenum">
              <a:rPr lang="he-IL"/>
              <a:pPr>
                <a:defRPr/>
              </a:pPr>
              <a:t>‹#›</a:t>
            </a:fld>
            <a:endParaRPr lang="he-IL" dirty="0"/>
          </a:p>
        </p:txBody>
      </p:sp>
    </p:spTree>
    <p:extLst>
      <p:ext uri="{BB962C8B-B14F-4D97-AF65-F5344CB8AC3E}">
        <p14:creationId xmlns:p14="http://schemas.microsoft.com/office/powerpoint/2010/main" val="485630710"/>
      </p:ext>
    </p:extLst>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7C2D5ED-984B-452D-B287-71D2FFE1AA6C}"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01C117A-D6D0-4BE5-B78E-7DBDA9B3BCD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6" r:id="rId3"/>
    <p:sldLayoutId id="214748526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A045E3D-539E-4457-9E92-AC7D77922CCD}"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F0C524B-7412-4FAF-A6A8-CB25CF611BA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233D0AF-C4C7-498D-80E0-9C094E9AB02E}"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D99A5CE-4AD5-4F46-8063-38BBE6D979A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71" r:id="rId1"/>
    <p:sldLayoutId id="2147485272" r:id="rId2"/>
    <p:sldLayoutId id="214748527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DE773D4-EB96-45A2-911C-2427978A0EE4}"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5E344DD-098C-42CC-BF34-D500E810358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DCBF374-DF1B-48E9-B646-7F75C2B1E992}"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4554B1E-1DDC-4DBD-B4BD-B580DF22D76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B56760-23D5-4A7C-810D-A6AC0A6EDB1B}"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768807C-2A00-468B-BFA1-43192AEFAA5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A181A0D-B421-43E7-B3F3-9086AE1ADE64}"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7D5B843-5080-4489-8F09-1C2F1704E6F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5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1D62B44-EC03-4278-8568-7ADEF7F22804}" type="datetime8">
              <a:rPr lang="he-IL"/>
              <a:pPr>
                <a:defRPr/>
              </a:pPr>
              <a:t>07 מאי 23</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C1E792E-5623-455C-8088-52126DDA4B8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6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mybag.high.cet.ac.il/content/player.aspx?manifest=/api/manifests/item/he/3e727e2e-35f2-422e-a223-0609d255601a/"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2555776" y="2348880"/>
            <a:ext cx="6055643" cy="1073919"/>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prstClr val="black"/>
                </a:solidFill>
              </a:rPr>
              <a:t> </a:t>
            </a:r>
            <a:r>
              <a:rPr lang="he-IL" dirty="0">
                <a:solidFill>
                  <a:prstClr val="black"/>
                </a:solidFill>
              </a:rPr>
              <a:t>תפקיד החלבונים בגוף</a:t>
            </a:r>
          </a:p>
          <a:p>
            <a:pPr fontAlgn="auto">
              <a:spcBef>
                <a:spcPts val="0"/>
              </a:spcBef>
              <a:spcAft>
                <a:spcPts val="0"/>
              </a:spcAft>
              <a:buFontTx/>
              <a:buBlip>
                <a:blip r:embed="rId4"/>
              </a:buBlip>
              <a:defRPr/>
            </a:pPr>
            <a:r>
              <a:rPr lang="he-IL" dirty="0">
                <a:solidFill>
                  <a:prstClr val="black"/>
                </a:solidFill>
              </a:rPr>
              <a:t> מבנה החלבונים</a:t>
            </a:r>
          </a:p>
          <a:p>
            <a:pPr fontAlgn="auto">
              <a:spcBef>
                <a:spcPts val="0"/>
              </a:spcBef>
              <a:spcAft>
                <a:spcPts val="0"/>
              </a:spcAft>
              <a:buFontTx/>
              <a:buBlip>
                <a:blip r:embed="rId4"/>
              </a:buBlip>
              <a:defRPr/>
            </a:pPr>
            <a:r>
              <a:rPr lang="he-IL" dirty="0">
                <a:solidFill>
                  <a:prstClr val="black"/>
                </a:solidFill>
              </a:rPr>
              <a:t> תהליך הדנטורציה</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a:t>
            </a:r>
            <a:endParaRPr lang="he-IL" sz="2000" u="sng" dirty="0">
              <a:solidFill>
                <a:prstClr val="black"/>
              </a:solidFill>
            </a:endParaRPr>
          </a:p>
        </p:txBody>
      </p:sp>
      <p:sp>
        <p:nvSpPr>
          <p:cNvPr id="38916" name="Rectangle 18"/>
          <p:cNvSpPr>
            <a:spLocks noChangeArrowheads="1"/>
          </p:cNvSpPr>
          <p:nvPr/>
        </p:nvSpPr>
        <p:spPr bwMode="auto">
          <a:xfrm>
            <a:off x="7164288" y="1916832"/>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u="sng" dirty="0">
                <a:solidFill>
                  <a:srgbClr val="1D4C72"/>
                </a:solidFill>
                <a:latin typeface="Calibri" pitchFamily="34" charset="0"/>
              </a:rPr>
              <a:t>נושאי השיעור</a:t>
            </a:r>
          </a:p>
        </p:txBody>
      </p:sp>
      <p:sp>
        <p:nvSpPr>
          <p:cNvPr id="9" name="TextBox 8"/>
          <p:cNvSpPr txBox="1"/>
          <p:nvPr/>
        </p:nvSpPr>
        <p:spPr>
          <a:xfrm>
            <a:off x="532581" y="1075383"/>
            <a:ext cx="8143875" cy="83099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smtClean="0">
                <a:solidFill>
                  <a:srgbClr val="FF6600"/>
                </a:solidFill>
                <a:latin typeface="Arial"/>
                <a:cs typeface="Arial"/>
              </a:rPr>
              <a:t>החלבונים</a:t>
            </a:r>
            <a:endParaRPr lang="he-IL" sz="4800" b="1" dirty="0">
              <a:solidFill>
                <a:srgbClr val="FF6600"/>
              </a:solidFill>
              <a:latin typeface="Arial"/>
              <a:cs typeface="Arial"/>
            </a:endParaRPr>
          </a:p>
        </p:txBody>
      </p:sp>
      <p:sp>
        <p:nvSpPr>
          <p:cNvPr id="6" name="TextBox 5"/>
          <p:cNvSpPr txBox="1"/>
          <p:nvPr/>
        </p:nvSpPr>
        <p:spPr>
          <a:xfrm>
            <a:off x="532580" y="406623"/>
            <a:ext cx="8143875"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smtClean="0">
                <a:solidFill>
                  <a:srgbClr val="1F497D"/>
                </a:solidFill>
                <a:latin typeface="Arial"/>
                <a:cs typeface="Arial"/>
              </a:rPr>
              <a:t>התא – מבנה ותפקוד</a:t>
            </a:r>
            <a:endParaRPr lang="he-IL" sz="3600" b="1" dirty="0">
              <a:solidFill>
                <a:srgbClr val="1F497D"/>
              </a:solidFill>
              <a:latin typeface="Arial"/>
              <a:cs typeface="Arial"/>
            </a:endParaRPr>
          </a:p>
        </p:txBody>
      </p:sp>
      <p:sp>
        <p:nvSpPr>
          <p:cNvPr id="10" name="Rectangle 3"/>
          <p:cNvSpPr/>
          <p:nvPr/>
        </p:nvSpPr>
        <p:spPr>
          <a:xfrm>
            <a:off x="344911" y="1052736"/>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11" y="2564904"/>
            <a:ext cx="2076933"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20" y="4657403"/>
            <a:ext cx="2286060" cy="150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קבוצה 12"/>
          <p:cNvGrpSpPr/>
          <p:nvPr/>
        </p:nvGrpSpPr>
        <p:grpSpPr>
          <a:xfrm>
            <a:off x="2555776" y="3638493"/>
            <a:ext cx="6091452" cy="2814843"/>
            <a:chOff x="2663983" y="4869160"/>
            <a:chExt cx="6091452" cy="2814843"/>
          </a:xfrm>
        </p:grpSpPr>
        <p:sp>
          <p:nvSpPr>
            <p:cNvPr id="14" name="Rectangle 18"/>
            <p:cNvSpPr>
              <a:spLocks noChangeArrowheads="1"/>
            </p:cNvSpPr>
            <p:nvPr/>
          </p:nvSpPr>
          <p:spPr bwMode="auto">
            <a:xfrm>
              <a:off x="7368517" y="4869160"/>
              <a:ext cx="1386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b="1" u="sng" dirty="0">
                  <a:solidFill>
                    <a:srgbClr val="1D4C72"/>
                  </a:solidFill>
                  <a:latin typeface="Calibri" pitchFamily="34" charset="0"/>
                </a:rPr>
                <a:t>מצגות קשורות</a:t>
              </a:r>
            </a:p>
          </p:txBody>
        </p:sp>
        <p:grpSp>
          <p:nvGrpSpPr>
            <p:cNvPr id="15" name="קבוצה 14"/>
            <p:cNvGrpSpPr/>
            <p:nvPr/>
          </p:nvGrpSpPr>
          <p:grpSpPr>
            <a:xfrm>
              <a:off x="2663983" y="5229201"/>
              <a:ext cx="6091451" cy="2454802"/>
              <a:chOff x="2663983" y="4365105"/>
              <a:chExt cx="6091451" cy="2454802"/>
            </a:xfrm>
          </p:grpSpPr>
          <p:sp>
            <p:nvSpPr>
              <p:cNvPr id="16" name="Rectangle 17"/>
              <p:cNvSpPr/>
              <p:nvPr/>
            </p:nvSpPr>
            <p:spPr>
              <a:xfrm>
                <a:off x="2663983" y="4365105"/>
                <a:ext cx="6091451" cy="245480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endParaRPr lang="he-IL" sz="1600" dirty="0">
                  <a:solidFill>
                    <a:prstClr val="black"/>
                  </a:solidFill>
                </a:endParaRPr>
              </a:p>
              <a:p>
                <a:pPr fontAlgn="auto">
                  <a:spcBef>
                    <a:spcPts val="0"/>
                  </a:spcBef>
                  <a:spcAft>
                    <a:spcPts val="0"/>
                  </a:spcAft>
                  <a:defRPr/>
                </a:pPr>
                <a:endParaRPr lang="he-IL" sz="1600" dirty="0" smtClean="0">
                  <a:solidFill>
                    <a:prstClr val="black"/>
                  </a:solidFill>
                </a:endParaRPr>
              </a:p>
              <a:p>
                <a:pPr fontAlgn="auto">
                  <a:spcBef>
                    <a:spcPts val="0"/>
                  </a:spcBef>
                  <a:spcAft>
                    <a:spcPts val="0"/>
                  </a:spcAft>
                  <a:defRPr/>
                </a:pPr>
                <a:endParaRPr lang="he-IL" sz="1600" dirty="0">
                  <a:solidFill>
                    <a:prstClr val="black"/>
                  </a:solidFill>
                </a:endParaRPr>
              </a:p>
              <a:p>
                <a:pPr fontAlgn="auto">
                  <a:spcBef>
                    <a:spcPts val="0"/>
                  </a:spcBef>
                  <a:spcAft>
                    <a:spcPts val="0"/>
                  </a:spcAft>
                  <a:defRPr/>
                </a:pPr>
                <a:endParaRPr lang="he-IL" sz="1600" dirty="0">
                  <a:solidFill>
                    <a:prstClr val="black"/>
                  </a:solidFill>
                </a:endParaRPr>
              </a:p>
            </p:txBody>
          </p:sp>
          <p:sp>
            <p:nvSpPr>
              <p:cNvPr id="17" name="מלבן 16"/>
              <p:cNvSpPr/>
              <p:nvPr/>
            </p:nvSpPr>
            <p:spPr>
              <a:xfrm>
                <a:off x="4111744" y="4440014"/>
                <a:ext cx="4572000" cy="1077218"/>
              </a:xfrm>
              <a:prstGeom prst="rect">
                <a:avLst/>
              </a:prstGeom>
            </p:spPr>
            <p:txBody>
              <a:bodyPr>
                <a:spAutoFit/>
              </a:bodyPr>
              <a:lstStyle/>
              <a:p>
                <a:pPr lvl="0" fontAlgn="auto">
                  <a:spcBef>
                    <a:spcPts val="0"/>
                  </a:spcBef>
                  <a:spcAft>
                    <a:spcPts val="0"/>
                  </a:spcAft>
                  <a:buBlip>
                    <a:blip r:embed="rId4"/>
                  </a:buBlip>
                  <a:defRPr/>
                </a:pPr>
                <a:r>
                  <a:rPr lang="he-IL" sz="1600" dirty="0" smtClean="0">
                    <a:solidFill>
                      <a:prstClr val="black"/>
                    </a:solidFill>
                    <a:latin typeface="Arial"/>
                    <a:cs typeface="Arial"/>
                  </a:rPr>
                  <a:t> החומרים המרכיבים את התאים – מבוא</a:t>
                </a:r>
                <a:endParaRPr lang="he-IL" sz="1600" dirty="0">
                  <a:solidFill>
                    <a:prstClr val="black"/>
                  </a:solidFill>
                  <a:latin typeface="Arial"/>
                  <a:cs typeface="Arial"/>
                </a:endParaRPr>
              </a:p>
              <a:p>
                <a:pPr lvl="0" fontAlgn="auto">
                  <a:spcBef>
                    <a:spcPts val="0"/>
                  </a:spcBef>
                  <a:spcAft>
                    <a:spcPts val="0"/>
                  </a:spcAft>
                  <a:buBlip>
                    <a:blip r:embed="rId4"/>
                  </a:buBlip>
                  <a:defRPr/>
                </a:pPr>
                <a:r>
                  <a:rPr lang="he-IL" sz="1600" dirty="0">
                    <a:solidFill>
                      <a:prstClr val="black"/>
                    </a:solidFill>
                    <a:latin typeface="Arial"/>
                    <a:cs typeface="Arial"/>
                  </a:rPr>
                  <a:t> </a:t>
                </a:r>
                <a:r>
                  <a:rPr lang="he-IL" sz="1600" dirty="0" smtClean="0">
                    <a:solidFill>
                      <a:prstClr val="black"/>
                    </a:solidFill>
                    <a:latin typeface="Arial"/>
                    <a:cs typeface="Arial"/>
                  </a:rPr>
                  <a:t>פחמימות</a:t>
                </a:r>
                <a:endParaRPr lang="he-IL" sz="1600" dirty="0">
                  <a:solidFill>
                    <a:prstClr val="black"/>
                  </a:solidFill>
                  <a:latin typeface="Arial"/>
                  <a:cs typeface="Arial"/>
                </a:endParaRPr>
              </a:p>
              <a:p>
                <a:pPr lvl="0" fontAlgn="auto">
                  <a:spcBef>
                    <a:spcPts val="0"/>
                  </a:spcBef>
                  <a:spcAft>
                    <a:spcPts val="0"/>
                  </a:spcAft>
                  <a:buBlip>
                    <a:blip r:embed="rId4"/>
                  </a:buBlip>
                  <a:defRPr/>
                </a:pPr>
                <a:r>
                  <a:rPr lang="he-IL" sz="1600" dirty="0">
                    <a:solidFill>
                      <a:prstClr val="black"/>
                    </a:solidFill>
                    <a:latin typeface="Arial"/>
                    <a:cs typeface="Arial"/>
                  </a:rPr>
                  <a:t> </a:t>
                </a:r>
                <a:r>
                  <a:rPr lang="he-IL" sz="1600" dirty="0" smtClean="0">
                    <a:solidFill>
                      <a:prstClr val="black"/>
                    </a:solidFill>
                    <a:latin typeface="Arial"/>
                    <a:cs typeface="Arial"/>
                  </a:rPr>
                  <a:t>חלבונים</a:t>
                </a:r>
                <a:endParaRPr lang="he-IL" sz="1600" dirty="0">
                  <a:solidFill>
                    <a:prstClr val="black"/>
                  </a:solidFill>
                  <a:latin typeface="Arial"/>
                  <a:cs typeface="Arial"/>
                </a:endParaRPr>
              </a:p>
              <a:p>
                <a:pPr lvl="0" fontAlgn="auto">
                  <a:spcBef>
                    <a:spcPts val="0"/>
                  </a:spcBef>
                  <a:spcAft>
                    <a:spcPts val="0"/>
                  </a:spcAft>
                  <a:buBlip>
                    <a:blip r:embed="rId4"/>
                  </a:buBlip>
                  <a:defRPr/>
                </a:pPr>
                <a:r>
                  <a:rPr lang="he-IL" sz="1600" dirty="0">
                    <a:solidFill>
                      <a:prstClr val="black"/>
                    </a:solidFill>
                    <a:latin typeface="Arial"/>
                    <a:cs typeface="Arial"/>
                  </a:rPr>
                  <a:t> </a:t>
                </a:r>
                <a:r>
                  <a:rPr lang="he-IL" sz="1600" dirty="0" smtClean="0">
                    <a:solidFill>
                      <a:prstClr val="black"/>
                    </a:solidFill>
                    <a:latin typeface="Arial"/>
                    <a:cs typeface="Arial"/>
                  </a:rPr>
                  <a:t>חומרי תשמורת וויטמינים</a:t>
                </a:r>
                <a:endParaRPr lang="he-IL" sz="1600" dirty="0">
                  <a:solidFill>
                    <a:prstClr val="black"/>
                  </a:solidFill>
                  <a:latin typeface="Arial"/>
                  <a:cs typeface="Arial"/>
                </a:endParaRPr>
              </a:p>
            </p:txBody>
          </p:sp>
          <p:sp>
            <p:nvSpPr>
              <p:cNvPr id="19" name="מלבן 18"/>
              <p:cNvSpPr/>
              <p:nvPr/>
            </p:nvSpPr>
            <p:spPr>
              <a:xfrm>
                <a:off x="2707571" y="5496468"/>
                <a:ext cx="5964089" cy="1323439"/>
              </a:xfrm>
              <a:prstGeom prst="rect">
                <a:avLst/>
              </a:prstGeom>
            </p:spPr>
            <p:txBody>
              <a:bodyPr wrap="square">
                <a:spAutoFit/>
              </a:bodyPr>
              <a:lstStyle/>
              <a:p>
                <a:pPr fontAlgn="auto">
                  <a:spcBef>
                    <a:spcPts val="0"/>
                  </a:spcBef>
                  <a:spcAft>
                    <a:spcPts val="0"/>
                  </a:spcAft>
                  <a:defRPr/>
                </a:pPr>
                <a:r>
                  <a:rPr lang="he-IL" sz="1600" u="sng" dirty="0" smtClean="0">
                    <a:solidFill>
                      <a:prstClr val="black"/>
                    </a:solidFill>
                  </a:rPr>
                  <a:t>ספציפי לנושא החלבונים</a:t>
                </a:r>
                <a:r>
                  <a:rPr lang="he-IL" sz="1600" dirty="0" smtClean="0">
                    <a:solidFill>
                      <a:prstClr val="black"/>
                    </a:solidFill>
                  </a:rPr>
                  <a:t>:</a:t>
                </a:r>
                <a:endParaRPr lang="he-IL" sz="1600" dirty="0">
                  <a:solidFill>
                    <a:prstClr val="black"/>
                  </a:solidFill>
                </a:endParaRPr>
              </a:p>
              <a:p>
                <a:pPr fontAlgn="auto">
                  <a:spcBef>
                    <a:spcPts val="0"/>
                  </a:spcBef>
                  <a:spcAft>
                    <a:spcPts val="0"/>
                  </a:spcAft>
                  <a:buFontTx/>
                  <a:buBlip>
                    <a:blip r:embed="rId4"/>
                  </a:buBlip>
                  <a:defRPr/>
                </a:pPr>
                <a:r>
                  <a:rPr lang="he-IL" sz="1600" dirty="0">
                    <a:solidFill>
                      <a:prstClr val="black"/>
                    </a:solidFill>
                  </a:rPr>
                  <a:t>  מ-</a:t>
                </a:r>
                <a:r>
                  <a:rPr lang="en-US" sz="1600" dirty="0" smtClean="0">
                    <a:solidFill>
                      <a:prstClr val="black"/>
                    </a:solidFill>
                  </a:rPr>
                  <a:t>DNA</a:t>
                </a:r>
                <a:r>
                  <a:rPr lang="he-IL" sz="1600" dirty="0" smtClean="0">
                    <a:solidFill>
                      <a:prstClr val="black"/>
                    </a:solidFill>
                  </a:rPr>
                  <a:t> לחלבון</a:t>
                </a:r>
                <a:endParaRPr lang="he-IL" sz="1600" dirty="0">
                  <a:solidFill>
                    <a:prstClr val="black"/>
                  </a:solidFill>
                </a:endParaRPr>
              </a:p>
              <a:p>
                <a:pPr fontAlgn="auto">
                  <a:spcBef>
                    <a:spcPts val="0"/>
                  </a:spcBef>
                  <a:spcAft>
                    <a:spcPts val="0"/>
                  </a:spcAft>
                  <a:buFontTx/>
                  <a:buBlip>
                    <a:blip r:embed="rId4"/>
                  </a:buBlip>
                  <a:defRPr/>
                </a:pPr>
                <a:r>
                  <a:rPr lang="he-IL" sz="1600" dirty="0">
                    <a:solidFill>
                      <a:prstClr val="black"/>
                    </a:solidFill>
                  </a:rPr>
                  <a:t> מבנה האנזימים</a:t>
                </a:r>
              </a:p>
              <a:p>
                <a:pPr fontAlgn="auto">
                  <a:spcBef>
                    <a:spcPts val="0"/>
                  </a:spcBef>
                  <a:spcAft>
                    <a:spcPts val="0"/>
                  </a:spcAft>
                  <a:buFontTx/>
                  <a:buBlip>
                    <a:blip r:embed="rId4"/>
                  </a:buBlip>
                  <a:defRPr/>
                </a:pPr>
                <a:r>
                  <a:rPr lang="he-IL" sz="1600" dirty="0">
                    <a:solidFill>
                      <a:prstClr val="black"/>
                    </a:solidFill>
                  </a:rPr>
                  <a:t> תפקוד האנזימים</a:t>
                </a:r>
              </a:p>
              <a:p>
                <a:pPr fontAlgn="auto">
                  <a:spcBef>
                    <a:spcPts val="0"/>
                  </a:spcBef>
                  <a:spcAft>
                    <a:spcPts val="0"/>
                  </a:spcAft>
                  <a:buFontTx/>
                  <a:buBlip>
                    <a:blip r:embed="rId4"/>
                  </a:buBlip>
                  <a:defRPr/>
                </a:pPr>
                <a:r>
                  <a:rPr lang="he-IL" sz="1600" dirty="0">
                    <a:solidFill>
                      <a:prstClr val="black"/>
                    </a:solidFill>
                  </a:rPr>
                  <a:t> מבנה הקרום ודרכי מעבר חומרים דרכו (חלבוני ההעברה בקרום)</a:t>
                </a: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9327676-4F35-410A-A7C9-135EBC4F0BFF}" type="slidenum">
              <a:rPr lang="he-IL" smtClean="0"/>
              <a:pPr fontAlgn="base">
                <a:spcBef>
                  <a:spcPct val="0"/>
                </a:spcBef>
                <a:spcAft>
                  <a:spcPct val="0"/>
                </a:spcAft>
                <a:defRPr/>
              </a:pPr>
              <a:t>10</a:t>
            </a:fld>
            <a:endParaRPr lang="he-IL" dirty="0" smtClean="0"/>
          </a:p>
        </p:txBody>
      </p:sp>
      <p:sp>
        <p:nvSpPr>
          <p:cNvPr id="120836"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6" name="TextBox 5"/>
          <p:cNvSpPr txBox="1"/>
          <p:nvPr/>
        </p:nvSpPr>
        <p:spPr>
          <a:xfrm>
            <a:off x="369888" y="522685"/>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3:</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הקשר בין חומצה אמינית לחלבון, הוא כמו הקשר בין:</a:t>
            </a:r>
          </a:p>
          <a:p>
            <a:pPr lvl="1" fontAlgn="auto">
              <a:spcBef>
                <a:spcPts val="0"/>
              </a:spcBef>
              <a:spcAft>
                <a:spcPts val="0"/>
              </a:spcAft>
              <a:defRPr/>
            </a:pPr>
            <a:r>
              <a:rPr lang="he-IL" dirty="0">
                <a:solidFill>
                  <a:srgbClr val="1F497D"/>
                </a:solidFill>
                <a:latin typeface="Arial"/>
                <a:cs typeface="Arial"/>
              </a:rPr>
              <a:t>א. גלוקוז לעמילן</a:t>
            </a:r>
          </a:p>
          <a:p>
            <a:pPr lvl="1" fontAlgn="auto">
              <a:spcBef>
                <a:spcPts val="0"/>
              </a:spcBef>
              <a:spcAft>
                <a:spcPts val="0"/>
              </a:spcAft>
              <a:defRPr/>
            </a:pPr>
            <a:r>
              <a:rPr lang="he-IL" dirty="0">
                <a:solidFill>
                  <a:srgbClr val="1F497D"/>
                </a:solidFill>
                <a:latin typeface="Arial"/>
                <a:cs typeface="Arial"/>
              </a:rPr>
              <a:t>ב. גליצרול לחומצות שומניות</a:t>
            </a:r>
          </a:p>
          <a:p>
            <a:pPr lvl="1" fontAlgn="auto">
              <a:spcBef>
                <a:spcPts val="0"/>
              </a:spcBef>
              <a:spcAft>
                <a:spcPts val="0"/>
              </a:spcAft>
              <a:defRPr/>
            </a:pPr>
            <a:r>
              <a:rPr lang="he-IL" dirty="0">
                <a:solidFill>
                  <a:srgbClr val="1F497D"/>
                </a:solidFill>
                <a:latin typeface="Arial"/>
                <a:cs typeface="Arial"/>
              </a:rPr>
              <a:t>ג. גלוקוז לחומצה אמינית</a:t>
            </a:r>
          </a:p>
          <a:p>
            <a:pPr lvl="1" fontAlgn="auto">
              <a:spcBef>
                <a:spcPts val="0"/>
              </a:spcBef>
              <a:spcAft>
                <a:spcPts val="0"/>
              </a:spcAft>
              <a:defRPr/>
            </a:pPr>
            <a:r>
              <a:rPr lang="he-IL" dirty="0">
                <a:solidFill>
                  <a:srgbClr val="1F497D"/>
                </a:solidFill>
                <a:latin typeface="Arial"/>
                <a:cs typeface="Arial"/>
              </a:rPr>
              <a:t>ד. סוכרוז לגליקוגן</a:t>
            </a:r>
          </a:p>
        </p:txBody>
      </p:sp>
      <p:sp>
        <p:nvSpPr>
          <p:cNvPr id="7" name="Rectangle 12"/>
          <p:cNvSpPr/>
          <p:nvPr/>
        </p:nvSpPr>
        <p:spPr>
          <a:xfrm>
            <a:off x="368300" y="2998788"/>
            <a:ext cx="8196263" cy="723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א' </a:t>
            </a:r>
          </a:p>
        </p:txBody>
      </p:sp>
      <p:sp>
        <p:nvSpPr>
          <p:cNvPr id="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10</a:t>
            </a:fld>
            <a:endParaRPr lang="he-IL" altLang="he-IL" sz="1100" dirty="0">
              <a:solidFill>
                <a:srgbClr val="A6A6A6"/>
              </a:solidFill>
            </a:endParaRPr>
          </a:p>
        </p:txBody>
      </p:sp>
    </p:spTree>
    <p:extLst>
      <p:ext uri="{BB962C8B-B14F-4D97-AF65-F5344CB8AC3E}">
        <p14:creationId xmlns:p14="http://schemas.microsoft.com/office/powerpoint/2010/main" val="4235025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548531"/>
            <a:ext cx="8215312" cy="15843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החלבונים מורכבים ממולקולות גדולות שאינן יכולות לעבור דרך קרום התא</a:t>
            </a:r>
            <a:r>
              <a:rPr lang="he-IL" dirty="0">
                <a:solidFill>
                  <a:prstClr val="black"/>
                </a:solidFill>
                <a:latin typeface="Arial"/>
                <a:cs typeface="Arial"/>
              </a:rPr>
              <a:t>.</a:t>
            </a:r>
          </a:p>
          <a:p>
            <a:pPr fontAlgn="auto">
              <a:spcBef>
                <a:spcPts val="0"/>
              </a:spcBef>
              <a:spcAft>
                <a:spcPts val="0"/>
              </a:spcAft>
              <a:defRPr/>
            </a:pPr>
            <a:r>
              <a:rPr lang="he-IL" dirty="0">
                <a:latin typeface="Arial"/>
                <a:cs typeface="Arial"/>
              </a:rPr>
              <a:t>אם כן, איך </a:t>
            </a:r>
            <a:r>
              <a:rPr lang="he-IL" dirty="0">
                <a:solidFill>
                  <a:prstClr val="black"/>
                </a:solidFill>
                <a:latin typeface="Arial"/>
                <a:cs typeface="Arial"/>
              </a:rPr>
              <a:t>הגיעו החלבונים לתאים?</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E064EF8-9C9D-4BCF-8535-687B595BD69B}" type="slidenum">
              <a:rPr lang="he-IL" smtClean="0"/>
              <a:pPr fontAlgn="base">
                <a:spcBef>
                  <a:spcPct val="0"/>
                </a:spcBef>
                <a:spcAft>
                  <a:spcPct val="0"/>
                </a:spcAft>
                <a:defRPr/>
              </a:pPr>
              <a:t>11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גלגולי החלבונים בגוף</a:t>
            </a:r>
            <a:endParaRPr lang="he-IL" sz="1800" dirty="0" smtClean="0"/>
          </a:p>
        </p:txBody>
      </p:sp>
      <p:sp>
        <p:nvSpPr>
          <p:cNvPr id="7" name="TextBox 6"/>
          <p:cNvSpPr txBox="1"/>
          <p:nvPr/>
        </p:nvSpPr>
        <p:spPr>
          <a:xfrm>
            <a:off x="254000" y="5373688"/>
            <a:ext cx="8318500" cy="11160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איך התא "יודע" </a:t>
            </a:r>
            <a:r>
              <a:rPr lang="he-IL" dirty="0">
                <a:latin typeface="Arial"/>
                <a:cs typeface="Arial"/>
              </a:rPr>
              <a:t>אילו</a:t>
            </a:r>
            <a:r>
              <a:rPr lang="he-IL" dirty="0">
                <a:solidFill>
                  <a:schemeClr val="accent6">
                    <a:lumMod val="50000"/>
                    <a:lumOff val="50000"/>
                  </a:schemeClr>
                </a:solidFill>
                <a:latin typeface="Arial"/>
                <a:cs typeface="Arial"/>
              </a:rPr>
              <a:t> </a:t>
            </a:r>
            <a:r>
              <a:rPr lang="he-IL" dirty="0">
                <a:solidFill>
                  <a:prstClr val="black"/>
                </a:solidFill>
                <a:latin typeface="Arial"/>
                <a:cs typeface="Arial"/>
              </a:rPr>
              <a:t>חלבונים להרכיב, כלומר איזה רצף של חומצות אמיניות לחבר למולקולות החלבון הנחוצות לו?</a:t>
            </a:r>
          </a:p>
          <a:p>
            <a:pPr fontAlgn="auto">
              <a:spcBef>
                <a:spcPts val="0"/>
              </a:spcBef>
              <a:spcAft>
                <a:spcPts val="0"/>
              </a:spcAft>
              <a:defRPr/>
            </a:pPr>
            <a:r>
              <a:rPr lang="he-IL" dirty="0">
                <a:solidFill>
                  <a:prstClr val="black"/>
                </a:solidFill>
                <a:latin typeface="Arial"/>
                <a:cs typeface="Arial"/>
              </a:rPr>
              <a:t>המידע על רצף החומצות האמיניות בחלבונים השונים הנמצאים בתא, נמצא בגנים שב-</a:t>
            </a:r>
            <a:r>
              <a:rPr lang="en-US" dirty="0">
                <a:solidFill>
                  <a:prstClr val="black"/>
                </a:solidFill>
                <a:latin typeface="Arial"/>
                <a:cs typeface="Arial"/>
              </a:rPr>
              <a:t>DNA</a:t>
            </a:r>
            <a:r>
              <a:rPr lang="he-IL" dirty="0">
                <a:solidFill>
                  <a:prstClr val="black"/>
                </a:solidFill>
                <a:latin typeface="Arial"/>
                <a:cs typeface="Arial"/>
              </a:rPr>
              <a:t>.</a:t>
            </a:r>
          </a:p>
        </p:txBody>
      </p:sp>
      <p:sp>
        <p:nvSpPr>
          <p:cNvPr id="15"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11</a:t>
            </a:fld>
            <a:endParaRPr lang="he-IL" altLang="he-IL" sz="1100" dirty="0">
              <a:solidFill>
                <a:srgbClr val="A6A6A6"/>
              </a:solidFill>
            </a:endParaRPr>
          </a:p>
        </p:txBody>
      </p:sp>
      <p:grpSp>
        <p:nvGrpSpPr>
          <p:cNvPr id="3" name="קבוצה 2"/>
          <p:cNvGrpSpPr/>
          <p:nvPr/>
        </p:nvGrpSpPr>
        <p:grpSpPr>
          <a:xfrm>
            <a:off x="404327" y="1330325"/>
            <a:ext cx="8056105" cy="3898900"/>
            <a:chOff x="404327" y="1330325"/>
            <a:chExt cx="8056105" cy="3898900"/>
          </a:xfrm>
        </p:grpSpPr>
        <p:pic>
          <p:nvPicPr>
            <p:cNvPr id="4813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27" y="2492896"/>
              <a:ext cx="2799248" cy="210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0062" y="1330325"/>
              <a:ext cx="2535237" cy="389890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חלבונים המצויים במזון</a:t>
              </a:r>
            </a:p>
          </p:txBody>
        </p:sp>
        <p:pic>
          <p:nvPicPr>
            <p:cNvPr id="4814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50010">
              <a:off x="6203405" y="3058265"/>
              <a:ext cx="24765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32289" y="1349375"/>
              <a:ext cx="2128143" cy="387985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מהחומצות האמיניות נבנים בתוך התאים (בריבוזומים)</a:t>
              </a:r>
            </a:p>
            <a:p>
              <a:pPr fontAlgn="auto">
                <a:spcBef>
                  <a:spcPts val="0"/>
                </a:spcBef>
                <a:spcAft>
                  <a:spcPts val="0"/>
                </a:spcAft>
                <a:defRPr/>
              </a:pPr>
              <a:r>
                <a:rPr lang="he-IL" dirty="0">
                  <a:solidFill>
                    <a:prstClr val="black"/>
                  </a:solidFill>
                  <a:latin typeface="Arial"/>
                  <a:cs typeface="Arial"/>
                </a:rPr>
                <a:t>חלבונים הנחוצים לתא. </a:t>
              </a:r>
            </a:p>
            <a:p>
              <a:pPr algn="ctr" fontAlgn="auto">
                <a:spcBef>
                  <a:spcPts val="0"/>
                </a:spcBef>
                <a:spcAft>
                  <a:spcPts val="0"/>
                </a:spcAft>
                <a:defRPr/>
              </a:pPr>
              <a:endParaRPr lang="he-IL" dirty="0">
                <a:solidFill>
                  <a:prstClr val="black"/>
                </a:solidFill>
                <a:latin typeface="Arial"/>
                <a:cs typeface="Arial"/>
              </a:endParaRPr>
            </a:p>
          </p:txBody>
        </p:sp>
        <p:sp>
          <p:nvSpPr>
            <p:cNvPr id="9" name="TextBox 8"/>
            <p:cNvSpPr txBox="1"/>
            <p:nvPr/>
          </p:nvSpPr>
          <p:spPr>
            <a:xfrm>
              <a:off x="3386791" y="1330325"/>
              <a:ext cx="2591991" cy="3898900"/>
            </a:xfrm>
            <a:prstGeom prst="rect">
              <a:avLst/>
            </a:prstGeom>
            <a:noFill/>
            <a:ln w="22225">
              <a:solidFill>
                <a:schemeClr val="accent1"/>
              </a:solid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מתפרקים במערכת העיכול לחומצות אמיניות, העוברות אל הדם ומועברות</a:t>
              </a:r>
              <a:r>
                <a:rPr lang="he-IL" dirty="0">
                  <a:latin typeface="Arial"/>
                  <a:cs typeface="Arial"/>
                </a:rPr>
                <a:t> ממנו </a:t>
              </a:r>
              <a:r>
                <a:rPr lang="he-IL" dirty="0">
                  <a:solidFill>
                    <a:prstClr val="black"/>
                  </a:solidFill>
                  <a:latin typeface="Arial"/>
                  <a:cs typeface="Arial"/>
                </a:rPr>
                <a:t>לתאים. החומצות האמיניות מורכבות ממולקולה קטנה, יחסית, היכולה לעבור דרך קרום התא.</a:t>
              </a:r>
            </a:p>
          </p:txBody>
        </p:sp>
        <p:sp>
          <p:nvSpPr>
            <p:cNvPr id="2" name="חץ ימינה 1"/>
            <p:cNvSpPr/>
            <p:nvPr/>
          </p:nvSpPr>
          <p:spPr>
            <a:xfrm>
              <a:off x="3035300" y="3160712"/>
              <a:ext cx="312564" cy="47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814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383" y="3382963"/>
              <a:ext cx="170973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חץ ימינה 16"/>
            <p:cNvSpPr/>
            <p:nvPr/>
          </p:nvSpPr>
          <p:spPr>
            <a:xfrm>
              <a:off x="6011863" y="3076574"/>
              <a:ext cx="288330" cy="473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05C175-5DD8-44A3-A26E-2DB79F28EE87}" type="slidenum">
              <a:rPr lang="he-IL" smtClean="0"/>
              <a:pPr fontAlgn="base">
                <a:spcBef>
                  <a:spcPct val="0"/>
                </a:spcBef>
                <a:spcAft>
                  <a:spcPct val="0"/>
                </a:spcAft>
                <a:defRPr/>
              </a:pPr>
              <a:t>12</a:t>
            </a:fld>
            <a:endParaRPr lang="he-IL" dirty="0" smtClean="0"/>
          </a:p>
        </p:txBody>
      </p:sp>
      <p:sp>
        <p:nvSpPr>
          <p:cNvPr id="49156"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4</a:t>
            </a:r>
            <a:endParaRPr lang="he-IL" altLang="he-IL" sz="1800" dirty="0" smtClean="0"/>
          </a:p>
        </p:txBody>
      </p:sp>
      <p:sp>
        <p:nvSpPr>
          <p:cNvPr id="8" name="TextBox 7"/>
          <p:cNvSpPr txBox="1"/>
          <p:nvPr/>
        </p:nvSpPr>
        <p:spPr>
          <a:xfrm>
            <a:off x="395536" y="522685"/>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4:</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כל החלבונים:</a:t>
            </a:r>
          </a:p>
          <a:p>
            <a:pPr lvl="1" fontAlgn="auto">
              <a:spcBef>
                <a:spcPts val="0"/>
              </a:spcBef>
              <a:spcAft>
                <a:spcPts val="0"/>
              </a:spcAft>
              <a:defRPr/>
            </a:pPr>
            <a:r>
              <a:rPr lang="he-IL" dirty="0">
                <a:solidFill>
                  <a:srgbClr val="1F497D"/>
                </a:solidFill>
                <a:latin typeface="Arial"/>
                <a:cs typeface="Arial"/>
              </a:rPr>
              <a:t>א. הם אנזימים</a:t>
            </a:r>
          </a:p>
          <a:p>
            <a:pPr lvl="1" fontAlgn="auto">
              <a:spcBef>
                <a:spcPts val="0"/>
              </a:spcBef>
              <a:spcAft>
                <a:spcPts val="0"/>
              </a:spcAft>
              <a:defRPr/>
            </a:pPr>
            <a:r>
              <a:rPr lang="he-IL" dirty="0">
                <a:solidFill>
                  <a:srgbClr val="1F497D"/>
                </a:solidFill>
                <a:latin typeface="Arial"/>
                <a:cs typeface="Arial"/>
              </a:rPr>
              <a:t>ב. בנויים משרשרת של חומצות אמיניות</a:t>
            </a:r>
          </a:p>
          <a:p>
            <a:pPr lvl="1" fontAlgn="auto">
              <a:spcBef>
                <a:spcPts val="0"/>
              </a:spcBef>
              <a:spcAft>
                <a:spcPts val="0"/>
              </a:spcAft>
              <a:defRPr/>
            </a:pPr>
            <a:r>
              <a:rPr lang="he-IL" dirty="0">
                <a:solidFill>
                  <a:srgbClr val="1F497D"/>
                </a:solidFill>
                <a:latin typeface="Arial"/>
                <a:cs typeface="Arial"/>
              </a:rPr>
              <a:t>ג.  מכילים את כל החומצות האמיניות</a:t>
            </a:r>
          </a:p>
          <a:p>
            <a:pPr lvl="1" fontAlgn="auto">
              <a:spcBef>
                <a:spcPts val="0"/>
              </a:spcBef>
              <a:spcAft>
                <a:spcPts val="0"/>
              </a:spcAft>
              <a:defRPr/>
            </a:pPr>
            <a:r>
              <a:rPr lang="he-IL" dirty="0">
                <a:solidFill>
                  <a:srgbClr val="1F497D"/>
                </a:solidFill>
                <a:latin typeface="Arial"/>
                <a:cs typeface="Arial"/>
              </a:rPr>
              <a:t>ד. הם מרכיבים של מבנים בתאים</a:t>
            </a:r>
          </a:p>
        </p:txBody>
      </p:sp>
      <p:sp>
        <p:nvSpPr>
          <p:cNvPr id="6"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12</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FBD0058-9EE2-43F0-AA16-E5EC7C810CCD}" type="slidenum">
              <a:rPr lang="he-IL" smtClean="0"/>
              <a:pPr fontAlgn="base">
                <a:spcBef>
                  <a:spcPct val="0"/>
                </a:spcBef>
                <a:spcAft>
                  <a:spcPct val="0"/>
                </a:spcAft>
                <a:defRPr/>
              </a:pPr>
              <a:t>13</a:t>
            </a:fld>
            <a:endParaRPr lang="he-IL" dirty="0" smtClean="0"/>
          </a:p>
        </p:txBody>
      </p:sp>
      <p:sp>
        <p:nvSpPr>
          <p:cNvPr id="50180"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7" name="Rectangle 12"/>
          <p:cNvSpPr/>
          <p:nvPr/>
        </p:nvSpPr>
        <p:spPr>
          <a:xfrm>
            <a:off x="500062" y="2636838"/>
            <a:ext cx="8091735" cy="86417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ב'</a:t>
            </a:r>
          </a:p>
        </p:txBody>
      </p:sp>
      <p:sp>
        <p:nvSpPr>
          <p:cNvPr id="8" name="TextBox 7"/>
          <p:cNvSpPr txBox="1"/>
          <p:nvPr/>
        </p:nvSpPr>
        <p:spPr>
          <a:xfrm>
            <a:off x="395536" y="548680"/>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4:</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כל החלבונים:</a:t>
            </a:r>
          </a:p>
          <a:p>
            <a:pPr lvl="1" fontAlgn="auto">
              <a:spcBef>
                <a:spcPts val="0"/>
              </a:spcBef>
              <a:spcAft>
                <a:spcPts val="0"/>
              </a:spcAft>
              <a:defRPr/>
            </a:pPr>
            <a:r>
              <a:rPr lang="he-IL" dirty="0">
                <a:solidFill>
                  <a:srgbClr val="1F497D"/>
                </a:solidFill>
                <a:latin typeface="Arial"/>
                <a:cs typeface="Arial"/>
              </a:rPr>
              <a:t>א. הם אנזימים</a:t>
            </a:r>
          </a:p>
          <a:p>
            <a:pPr lvl="1" fontAlgn="auto">
              <a:spcBef>
                <a:spcPts val="0"/>
              </a:spcBef>
              <a:spcAft>
                <a:spcPts val="0"/>
              </a:spcAft>
              <a:defRPr/>
            </a:pPr>
            <a:r>
              <a:rPr lang="he-IL" dirty="0">
                <a:solidFill>
                  <a:srgbClr val="1F497D"/>
                </a:solidFill>
                <a:latin typeface="Arial"/>
                <a:cs typeface="Arial"/>
              </a:rPr>
              <a:t>ב. בנויים משרשרת של חומצות אמיניות</a:t>
            </a:r>
          </a:p>
          <a:p>
            <a:pPr lvl="1" fontAlgn="auto">
              <a:spcBef>
                <a:spcPts val="0"/>
              </a:spcBef>
              <a:spcAft>
                <a:spcPts val="0"/>
              </a:spcAft>
              <a:defRPr/>
            </a:pPr>
            <a:r>
              <a:rPr lang="he-IL" dirty="0">
                <a:solidFill>
                  <a:srgbClr val="1F497D"/>
                </a:solidFill>
                <a:latin typeface="Arial"/>
                <a:cs typeface="Arial"/>
              </a:rPr>
              <a:t>ג.  מכילים את כל החומצות האמיניות</a:t>
            </a:r>
          </a:p>
          <a:p>
            <a:pPr lvl="1" fontAlgn="auto">
              <a:spcBef>
                <a:spcPts val="0"/>
              </a:spcBef>
              <a:spcAft>
                <a:spcPts val="0"/>
              </a:spcAft>
              <a:defRPr/>
            </a:pPr>
            <a:r>
              <a:rPr lang="he-IL" dirty="0">
                <a:solidFill>
                  <a:srgbClr val="1F497D"/>
                </a:solidFill>
                <a:latin typeface="Arial"/>
                <a:cs typeface="Arial"/>
              </a:rPr>
              <a:t>ד. הם מרכיבים של מבנים בתאים</a:t>
            </a: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13</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150F97-A8A3-40B4-ACCF-B0519A91090E}" type="slidenum">
              <a:rPr lang="he-IL" smtClean="0"/>
              <a:pPr fontAlgn="base">
                <a:spcBef>
                  <a:spcPct val="0"/>
                </a:spcBef>
                <a:spcAft>
                  <a:spcPct val="0"/>
                </a:spcAft>
                <a:defRPr/>
              </a:pPr>
              <a:t>14</a:t>
            </a:fld>
            <a:endParaRPr lang="he-IL" dirty="0" smtClean="0"/>
          </a:p>
        </p:txBody>
      </p:sp>
      <p:sp>
        <p:nvSpPr>
          <p:cNvPr id="51204"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5</a:t>
            </a:r>
            <a:endParaRPr lang="he-IL" altLang="he-IL" sz="1800" smtClean="0"/>
          </a:p>
        </p:txBody>
      </p:sp>
      <p:sp>
        <p:nvSpPr>
          <p:cNvPr id="6" name="TextBox 5"/>
          <p:cNvSpPr txBox="1"/>
          <p:nvPr/>
        </p:nvSpPr>
        <p:spPr>
          <a:xfrm>
            <a:off x="369888" y="548680"/>
            <a:ext cx="8183562" cy="27082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5:</a:t>
            </a:r>
          </a:p>
          <a:p>
            <a:pPr>
              <a:defRPr/>
            </a:pPr>
            <a:r>
              <a:rPr lang="he-IL" dirty="0">
                <a:solidFill>
                  <a:srgbClr val="1F497D"/>
                </a:solidFill>
                <a:latin typeface="Arial"/>
                <a:cs typeface="Arial"/>
              </a:rPr>
              <a:t>להלן שני משפטים. </a:t>
            </a:r>
          </a:p>
          <a:p>
            <a:pPr>
              <a:defRPr/>
            </a:pPr>
            <a:r>
              <a:rPr lang="he-IL" dirty="0">
                <a:solidFill>
                  <a:schemeClr val="tx2"/>
                </a:solidFill>
                <a:latin typeface="Arial"/>
                <a:cs typeface="Arial"/>
              </a:rPr>
              <a:t>איזה משפט מהם נכון ואיזה משפט שגוי? נמקו את בחירתכם.</a:t>
            </a:r>
          </a:p>
          <a:p>
            <a:pPr>
              <a:defRPr/>
            </a:pPr>
            <a:endParaRPr lang="he-IL" sz="800" dirty="0">
              <a:solidFill>
                <a:schemeClr val="tx2"/>
              </a:solidFill>
              <a:latin typeface="Arial"/>
              <a:cs typeface="Arial"/>
            </a:endParaRPr>
          </a:p>
          <a:p>
            <a:pPr>
              <a:defRPr/>
            </a:pPr>
            <a:r>
              <a:rPr lang="he-IL" dirty="0">
                <a:solidFill>
                  <a:schemeClr val="tx2"/>
                </a:solidFill>
                <a:latin typeface="Arial"/>
                <a:cs typeface="Arial"/>
              </a:rPr>
              <a:t>א. כל חלבון הוא אנזים.</a:t>
            </a:r>
          </a:p>
          <a:p>
            <a:pPr>
              <a:defRPr/>
            </a:pPr>
            <a:r>
              <a:rPr lang="he-IL" dirty="0">
                <a:solidFill>
                  <a:schemeClr val="tx2"/>
                </a:solidFill>
                <a:latin typeface="Arial"/>
                <a:cs typeface="Arial"/>
              </a:rPr>
              <a:t>ב. ייתכן שחומצות אמיניות שהרכיבו את החלבונים במזון שאכלנו, יימצאו לאחר מכן </a:t>
            </a:r>
          </a:p>
          <a:p>
            <a:pPr>
              <a:defRPr/>
            </a:pPr>
            <a:r>
              <a:rPr lang="he-IL" dirty="0">
                <a:solidFill>
                  <a:schemeClr val="tx2"/>
                </a:solidFill>
                <a:latin typeface="Arial"/>
                <a:cs typeface="Arial"/>
              </a:rPr>
              <a:t>   בהורמון אינסולין (שהוא חלבון) המיוצר בתאי הלבלב.</a:t>
            </a:r>
          </a:p>
          <a:p>
            <a:pPr>
              <a:defRPr/>
            </a:pPr>
            <a:endParaRPr lang="he-IL" dirty="0">
              <a:solidFill>
                <a:schemeClr val="tx2"/>
              </a:solidFill>
              <a:latin typeface="Arial"/>
              <a:cs typeface="Arial"/>
            </a:endParaRPr>
          </a:p>
          <a:p>
            <a:pPr>
              <a:defRPr/>
            </a:pPr>
            <a:endParaRPr lang="he-IL" dirty="0">
              <a:solidFill>
                <a:schemeClr val="tx2"/>
              </a:solidFill>
              <a:latin typeface="Arial"/>
              <a:cs typeface="Arial"/>
            </a:endParaRPr>
          </a:p>
          <a:p>
            <a:pPr>
              <a:defRPr/>
            </a:pPr>
            <a:endParaRPr lang="he-IL" dirty="0">
              <a:solidFill>
                <a:schemeClr val="tx2"/>
              </a:solidFill>
              <a:latin typeface="Arial"/>
              <a:cs typeface="Arial"/>
            </a:endParaRPr>
          </a:p>
        </p:txBody>
      </p:sp>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14</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5F4D86-4541-4630-A215-057A9E9361CF}" type="slidenum">
              <a:rPr lang="he-IL" smtClean="0"/>
              <a:pPr fontAlgn="base">
                <a:spcBef>
                  <a:spcPct val="0"/>
                </a:spcBef>
                <a:spcAft>
                  <a:spcPct val="0"/>
                </a:spcAft>
                <a:defRPr/>
              </a:pPr>
              <a:t>15</a:t>
            </a:fld>
            <a:endParaRPr lang="he-IL" dirty="0" smtClean="0"/>
          </a:p>
        </p:txBody>
      </p:sp>
      <p:sp>
        <p:nvSpPr>
          <p:cNvPr id="52228"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6" name="TextBox 5"/>
          <p:cNvSpPr txBox="1"/>
          <p:nvPr/>
        </p:nvSpPr>
        <p:spPr>
          <a:xfrm>
            <a:off x="369888" y="570781"/>
            <a:ext cx="8183562" cy="43703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5:</a:t>
            </a:r>
          </a:p>
          <a:p>
            <a:pPr>
              <a:defRPr/>
            </a:pPr>
            <a:r>
              <a:rPr lang="he-IL" dirty="0">
                <a:solidFill>
                  <a:srgbClr val="1F497D"/>
                </a:solidFill>
                <a:latin typeface="Arial"/>
                <a:cs typeface="Arial"/>
              </a:rPr>
              <a:t>להלן שני משפטים</a:t>
            </a:r>
            <a:r>
              <a:rPr lang="he-IL" dirty="0">
                <a:solidFill>
                  <a:schemeClr val="tx2"/>
                </a:solidFill>
                <a:latin typeface="Arial"/>
                <a:cs typeface="Arial"/>
              </a:rPr>
              <a:t>. איזה משפט מהם נכון ואיזה משפט שגוי? נמקו את בחירתכם.</a:t>
            </a:r>
          </a:p>
          <a:p>
            <a:pPr>
              <a:defRPr/>
            </a:pPr>
            <a:endParaRPr lang="he-IL" sz="800" dirty="0">
              <a:solidFill>
                <a:schemeClr val="tx2"/>
              </a:solidFill>
              <a:latin typeface="Arial"/>
              <a:cs typeface="Arial"/>
            </a:endParaRPr>
          </a:p>
          <a:p>
            <a:pPr>
              <a:defRPr/>
            </a:pPr>
            <a:r>
              <a:rPr lang="he-IL" dirty="0">
                <a:solidFill>
                  <a:schemeClr val="tx2"/>
                </a:solidFill>
                <a:latin typeface="Arial"/>
                <a:cs typeface="Arial"/>
              </a:rPr>
              <a:t>א. כל חלבון הוא אנזים</a:t>
            </a:r>
            <a:r>
              <a:rPr lang="he-IL" dirty="0">
                <a:solidFill>
                  <a:srgbClr val="1F497D"/>
                </a:solidFill>
                <a:latin typeface="Arial"/>
                <a:cs typeface="Arial"/>
              </a:rPr>
              <a:t>.</a:t>
            </a: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   </a:t>
            </a: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a:p>
            <a:pPr>
              <a:defRPr/>
            </a:pPr>
            <a:r>
              <a:rPr lang="he-IL" dirty="0">
                <a:solidFill>
                  <a:srgbClr val="1F497D"/>
                </a:solidFill>
                <a:latin typeface="Arial"/>
                <a:cs typeface="Arial"/>
              </a:rPr>
              <a:t>ב</a:t>
            </a:r>
            <a:r>
              <a:rPr lang="he-IL" dirty="0">
                <a:solidFill>
                  <a:schemeClr val="tx2"/>
                </a:solidFill>
                <a:latin typeface="Arial"/>
                <a:cs typeface="Arial"/>
              </a:rPr>
              <a:t>. ייתכן שחומצות אמיניות, שהרכיבו את החלבונים במזון שאכלנו, יימצאו לאחר מכן </a:t>
            </a:r>
          </a:p>
          <a:p>
            <a:pPr>
              <a:defRPr/>
            </a:pPr>
            <a:r>
              <a:rPr lang="he-IL" dirty="0">
                <a:solidFill>
                  <a:schemeClr val="tx2"/>
                </a:solidFill>
                <a:latin typeface="Arial"/>
                <a:cs typeface="Arial"/>
              </a:rPr>
              <a:t>   בהורמון אינסולין (שהוא חלבון) המיוצר בתאי הלבלב.</a:t>
            </a:r>
          </a:p>
          <a:p>
            <a:pPr>
              <a:defRPr/>
            </a:pPr>
            <a:endParaRPr lang="he-IL" dirty="0">
              <a:solidFill>
                <a:schemeClr val="tx2"/>
              </a:solidFill>
              <a:latin typeface="Arial"/>
              <a:cs typeface="Arial"/>
            </a:endParaRPr>
          </a:p>
          <a:p>
            <a:pPr>
              <a:defRPr/>
            </a:pPr>
            <a:endParaRPr lang="he-IL" dirty="0">
              <a:solidFill>
                <a:srgbClr val="1F497D"/>
              </a:solidFill>
              <a:latin typeface="Arial"/>
              <a:cs typeface="Arial"/>
            </a:endParaRPr>
          </a:p>
          <a:p>
            <a:pPr>
              <a:defRPr/>
            </a:pPr>
            <a:endParaRPr lang="he-IL" dirty="0">
              <a:solidFill>
                <a:srgbClr val="1F497D"/>
              </a:solidFill>
              <a:latin typeface="Arial"/>
              <a:cs typeface="Arial"/>
            </a:endParaRPr>
          </a:p>
        </p:txBody>
      </p:sp>
      <p:sp>
        <p:nvSpPr>
          <p:cNvPr id="7" name="Rectangle 12"/>
          <p:cNvSpPr/>
          <p:nvPr/>
        </p:nvSpPr>
        <p:spPr>
          <a:xfrm>
            <a:off x="500062" y="1824360"/>
            <a:ext cx="7927975" cy="12446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לא נכון.  </a:t>
            </a:r>
          </a:p>
          <a:p>
            <a:pPr fontAlgn="auto">
              <a:spcBef>
                <a:spcPts val="0"/>
              </a:spcBef>
              <a:spcAft>
                <a:spcPts val="0"/>
              </a:spcAft>
              <a:defRPr/>
            </a:pPr>
            <a:r>
              <a:rPr lang="he-IL" dirty="0">
                <a:solidFill>
                  <a:prstClr val="black"/>
                </a:solidFill>
              </a:rPr>
              <a:t>יש </a:t>
            </a:r>
            <a:r>
              <a:rPr lang="he-IL" dirty="0">
                <a:solidFill>
                  <a:schemeClr val="tx1"/>
                </a:solidFill>
              </a:rPr>
              <a:t>חלבונים שאינם אנזימים. דוגמאות: חלבוני העברה בקרום, חלבונים הבונים חלקים שונים בתא. </a:t>
            </a:r>
          </a:p>
        </p:txBody>
      </p:sp>
      <p:sp>
        <p:nvSpPr>
          <p:cNvPr id="9" name="Rectangle 12"/>
          <p:cNvSpPr/>
          <p:nvPr/>
        </p:nvSpPr>
        <p:spPr>
          <a:xfrm>
            <a:off x="500062" y="4292377"/>
            <a:ext cx="7927976" cy="15128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נכון.  </a:t>
            </a:r>
          </a:p>
          <a:p>
            <a:pPr fontAlgn="auto">
              <a:spcBef>
                <a:spcPts val="0"/>
              </a:spcBef>
              <a:spcAft>
                <a:spcPts val="0"/>
              </a:spcAft>
              <a:defRPr/>
            </a:pPr>
            <a:r>
              <a:rPr lang="he-IL" dirty="0">
                <a:solidFill>
                  <a:prstClr val="black"/>
                </a:solidFill>
              </a:rPr>
              <a:t>החלבונים שבמזון מתפרקים במערכת העיכול ליחידותיהם, והחומצות האמיניות מועברות </a:t>
            </a:r>
            <a:r>
              <a:rPr lang="he-IL" dirty="0">
                <a:solidFill>
                  <a:schemeClr val="tx1"/>
                </a:solidFill>
              </a:rPr>
              <a:t>לתאים בעזרת הדם. בתאים מורכבים מהם חלבונים חדשים, על פי צורכי התאים (ועל פי המידע הגנטי המצוי בהם).</a:t>
            </a:r>
          </a:p>
        </p:txBody>
      </p:sp>
      <p:sp>
        <p:nvSpPr>
          <p:cNvPr id="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15</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5E648AA-5EAF-44A2-899D-D68E3BC3558A}" type="slidenum">
              <a:rPr lang="he-IL" smtClean="0"/>
              <a:pPr fontAlgn="base">
                <a:spcBef>
                  <a:spcPct val="0"/>
                </a:spcBef>
                <a:spcAft>
                  <a:spcPct val="0"/>
                </a:spcAft>
                <a:defRPr/>
              </a:pPr>
              <a:t>16</a:t>
            </a:fld>
            <a:endParaRPr lang="he-IL" dirty="0" smtClean="0"/>
          </a:p>
        </p:txBody>
      </p:sp>
      <p:sp>
        <p:nvSpPr>
          <p:cNvPr id="53252"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6</a:t>
            </a:r>
            <a:endParaRPr lang="he-IL" altLang="he-IL" sz="1800" dirty="0" smtClean="0"/>
          </a:p>
        </p:txBody>
      </p:sp>
      <p:sp>
        <p:nvSpPr>
          <p:cNvPr id="8" name="TextBox 7"/>
          <p:cNvSpPr txBox="1"/>
          <p:nvPr/>
        </p:nvSpPr>
        <p:spPr>
          <a:xfrm>
            <a:off x="348878" y="54868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6:</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מדוע בשר פרה יכול לשמש מקור טוב לחלבונים בתזונת האדם?</a:t>
            </a:r>
          </a:p>
          <a:p>
            <a:pPr lvl="1" fontAlgn="auto">
              <a:spcBef>
                <a:spcPts val="0"/>
              </a:spcBef>
              <a:spcAft>
                <a:spcPts val="0"/>
              </a:spcAft>
              <a:defRPr/>
            </a:pPr>
            <a:r>
              <a:rPr lang="he-IL" dirty="0">
                <a:solidFill>
                  <a:srgbClr val="1F497D"/>
                </a:solidFill>
                <a:latin typeface="Arial"/>
                <a:cs typeface="Arial"/>
              </a:rPr>
              <a:t>א. חלבוני הפרה זהים לחלבוני האדם כי גם האדם וגם הפרה הם יונקים.</a:t>
            </a:r>
          </a:p>
          <a:p>
            <a:pPr lvl="1" fontAlgn="auto">
              <a:spcBef>
                <a:spcPts val="0"/>
              </a:spcBef>
              <a:spcAft>
                <a:spcPts val="0"/>
              </a:spcAft>
              <a:defRPr/>
            </a:pPr>
            <a:r>
              <a:rPr lang="he-IL" dirty="0">
                <a:solidFill>
                  <a:srgbClr val="1F497D"/>
                </a:solidFill>
                <a:latin typeface="Arial"/>
                <a:cs typeface="Arial"/>
              </a:rPr>
              <a:t>ב. חלבוני הפרה אינם מעוררים תגובה חיסונית באדם בגלל דמיונם לחלבוני האדם.</a:t>
            </a:r>
          </a:p>
          <a:p>
            <a:pPr lvl="1" fontAlgn="auto">
              <a:spcBef>
                <a:spcPts val="0"/>
              </a:spcBef>
              <a:spcAft>
                <a:spcPts val="0"/>
              </a:spcAft>
              <a:defRPr/>
            </a:pPr>
            <a:r>
              <a:rPr lang="he-IL" dirty="0">
                <a:solidFill>
                  <a:srgbClr val="1F497D"/>
                </a:solidFill>
                <a:latin typeface="Arial"/>
                <a:cs typeface="Arial"/>
              </a:rPr>
              <a:t>ג. במערכת העיכול של </a:t>
            </a:r>
            <a:r>
              <a:rPr lang="he-IL" dirty="0" smtClean="0">
                <a:solidFill>
                  <a:srgbClr val="1F497D"/>
                </a:solidFill>
                <a:latin typeface="Arial"/>
                <a:cs typeface="Arial"/>
              </a:rPr>
              <a:t>האדם, חלבוני </a:t>
            </a:r>
            <a:r>
              <a:rPr lang="he-IL" dirty="0">
                <a:solidFill>
                  <a:srgbClr val="1F497D"/>
                </a:solidFill>
                <a:latin typeface="Arial"/>
                <a:cs typeface="Arial"/>
              </a:rPr>
              <a:t>הפרה הופכים לחלבוני האדם.</a:t>
            </a:r>
          </a:p>
          <a:p>
            <a:pPr lvl="1" fontAlgn="auto">
              <a:spcBef>
                <a:spcPts val="0"/>
              </a:spcBef>
              <a:spcAft>
                <a:spcPts val="0"/>
              </a:spcAft>
              <a:defRPr/>
            </a:pPr>
            <a:r>
              <a:rPr lang="he-IL" dirty="0">
                <a:solidFill>
                  <a:srgbClr val="1F497D"/>
                </a:solidFill>
                <a:latin typeface="Arial"/>
                <a:cs typeface="Arial"/>
              </a:rPr>
              <a:t>ד. חלבוני האדם וחלבוני הפרה נבנים מאותן חומצות אמיניות.</a:t>
            </a:r>
          </a:p>
          <a:p>
            <a:pPr>
              <a:defRPr/>
            </a:pPr>
            <a:endParaRPr lang="he-IL" dirty="0">
              <a:solidFill>
                <a:srgbClr val="1F497D"/>
              </a:solidFill>
              <a:latin typeface="Arial"/>
              <a:cs typeface="Arial"/>
            </a:endParaRPr>
          </a:p>
        </p:txBody>
      </p:sp>
      <p:sp>
        <p:nvSpPr>
          <p:cNvPr id="6"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16</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A187E9C-093C-4EDC-945A-297E2973E403}" type="slidenum">
              <a:rPr lang="he-IL" smtClean="0"/>
              <a:pPr fontAlgn="base">
                <a:spcBef>
                  <a:spcPct val="0"/>
                </a:spcBef>
                <a:spcAft>
                  <a:spcPct val="0"/>
                </a:spcAft>
                <a:defRPr/>
              </a:pPr>
              <a:t>17</a:t>
            </a:fld>
            <a:endParaRPr lang="he-IL" dirty="0" smtClean="0"/>
          </a:p>
        </p:txBody>
      </p:sp>
      <p:sp>
        <p:nvSpPr>
          <p:cNvPr id="5427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7" name="Rectangle 12"/>
          <p:cNvSpPr/>
          <p:nvPr/>
        </p:nvSpPr>
        <p:spPr>
          <a:xfrm>
            <a:off x="500062" y="2773363"/>
            <a:ext cx="8091735" cy="723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ד' </a:t>
            </a:r>
          </a:p>
          <a:p>
            <a:pPr fontAlgn="auto">
              <a:spcBef>
                <a:spcPts val="0"/>
              </a:spcBef>
              <a:spcAft>
                <a:spcPts val="0"/>
              </a:spcAft>
              <a:defRPr/>
            </a:pPr>
            <a:endParaRPr lang="he-IL" dirty="0">
              <a:solidFill>
                <a:prstClr val="black"/>
              </a:solidFill>
            </a:endParaRP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17</a:t>
            </a:fld>
            <a:endParaRPr lang="he-IL" altLang="he-IL" sz="1100" dirty="0">
              <a:solidFill>
                <a:srgbClr val="A6A6A6"/>
              </a:solidFill>
            </a:endParaRPr>
          </a:p>
        </p:txBody>
      </p:sp>
      <p:sp>
        <p:nvSpPr>
          <p:cNvPr id="11" name="TextBox 10"/>
          <p:cNvSpPr txBox="1"/>
          <p:nvPr/>
        </p:nvSpPr>
        <p:spPr>
          <a:xfrm>
            <a:off x="348878" y="548680"/>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6:</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מדוע בשר פרה יכול לשמש מקור טוב לחלבונים בתזונת האדם?</a:t>
            </a:r>
          </a:p>
          <a:p>
            <a:pPr lvl="1" fontAlgn="auto">
              <a:spcBef>
                <a:spcPts val="0"/>
              </a:spcBef>
              <a:spcAft>
                <a:spcPts val="0"/>
              </a:spcAft>
              <a:defRPr/>
            </a:pPr>
            <a:r>
              <a:rPr lang="he-IL" dirty="0">
                <a:solidFill>
                  <a:srgbClr val="1F497D"/>
                </a:solidFill>
                <a:latin typeface="Arial"/>
                <a:cs typeface="Arial"/>
              </a:rPr>
              <a:t>א. חלבוני הפרה זהים לחלבוני האדם כי גם האדם וגם הפרה הם יונקים.</a:t>
            </a:r>
          </a:p>
          <a:p>
            <a:pPr lvl="1" fontAlgn="auto">
              <a:spcBef>
                <a:spcPts val="0"/>
              </a:spcBef>
              <a:spcAft>
                <a:spcPts val="0"/>
              </a:spcAft>
              <a:defRPr/>
            </a:pPr>
            <a:r>
              <a:rPr lang="he-IL" dirty="0">
                <a:solidFill>
                  <a:srgbClr val="1F497D"/>
                </a:solidFill>
                <a:latin typeface="Arial"/>
                <a:cs typeface="Arial"/>
              </a:rPr>
              <a:t>ב. חלבוני הפרה אינם מעוררים תגובה חיסונית באדם בגלל דמיונם לחלבוני האדם.</a:t>
            </a:r>
          </a:p>
          <a:p>
            <a:pPr lvl="1" fontAlgn="auto">
              <a:spcBef>
                <a:spcPts val="0"/>
              </a:spcBef>
              <a:spcAft>
                <a:spcPts val="0"/>
              </a:spcAft>
              <a:defRPr/>
            </a:pPr>
            <a:r>
              <a:rPr lang="he-IL" dirty="0">
                <a:solidFill>
                  <a:srgbClr val="1F497D"/>
                </a:solidFill>
                <a:latin typeface="Arial"/>
                <a:cs typeface="Arial"/>
              </a:rPr>
              <a:t>ג. </a:t>
            </a:r>
            <a:r>
              <a:rPr lang="he-IL" dirty="0" smtClean="0">
                <a:solidFill>
                  <a:srgbClr val="1F497D"/>
                </a:solidFill>
                <a:latin typeface="Arial"/>
                <a:cs typeface="Arial"/>
              </a:rPr>
              <a:t> במערכת </a:t>
            </a:r>
            <a:r>
              <a:rPr lang="he-IL" dirty="0">
                <a:solidFill>
                  <a:srgbClr val="1F497D"/>
                </a:solidFill>
                <a:latin typeface="Arial"/>
                <a:cs typeface="Arial"/>
              </a:rPr>
              <a:t>העיכול של </a:t>
            </a:r>
            <a:r>
              <a:rPr lang="he-IL" dirty="0" smtClean="0">
                <a:solidFill>
                  <a:srgbClr val="1F497D"/>
                </a:solidFill>
                <a:latin typeface="Arial"/>
                <a:cs typeface="Arial"/>
              </a:rPr>
              <a:t>האדם,  חלבוני </a:t>
            </a:r>
            <a:r>
              <a:rPr lang="he-IL" dirty="0">
                <a:solidFill>
                  <a:srgbClr val="1F497D"/>
                </a:solidFill>
                <a:latin typeface="Arial"/>
                <a:cs typeface="Arial"/>
              </a:rPr>
              <a:t>הפרה הופכים לחלבוני האדם.</a:t>
            </a:r>
          </a:p>
          <a:p>
            <a:pPr lvl="1" fontAlgn="auto">
              <a:spcBef>
                <a:spcPts val="0"/>
              </a:spcBef>
              <a:spcAft>
                <a:spcPts val="0"/>
              </a:spcAft>
              <a:defRPr/>
            </a:pPr>
            <a:r>
              <a:rPr lang="he-IL" dirty="0">
                <a:solidFill>
                  <a:srgbClr val="1F497D"/>
                </a:solidFill>
                <a:latin typeface="Arial"/>
                <a:cs typeface="Arial"/>
              </a:rPr>
              <a:t>ד. חלבוני האדם וחלבוני הפרה נבנים מאותן חומצות אמיניות.</a:t>
            </a:r>
          </a:p>
          <a:p>
            <a:pPr>
              <a:defRPr/>
            </a:pPr>
            <a:endParaRPr lang="he-IL" dirty="0">
              <a:solidFill>
                <a:srgbClr val="1F497D"/>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8E9748-1EA7-4F49-B343-90BBCB893503}" type="slidenum">
              <a:rPr lang="he-IL" smtClean="0"/>
              <a:pPr fontAlgn="base">
                <a:spcBef>
                  <a:spcPct val="0"/>
                </a:spcBef>
                <a:spcAft>
                  <a:spcPct val="0"/>
                </a:spcAft>
                <a:defRPr/>
              </a:pPr>
              <a:t>18</a:t>
            </a:fld>
            <a:endParaRPr lang="he-IL" dirty="0" smtClean="0"/>
          </a:p>
        </p:txBody>
      </p:sp>
      <p:sp>
        <p:nvSpPr>
          <p:cNvPr id="55300"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7</a:t>
            </a:r>
            <a:endParaRPr lang="he-IL" altLang="he-IL" sz="1800" dirty="0" smtClean="0"/>
          </a:p>
        </p:txBody>
      </p:sp>
      <p:sp>
        <p:nvSpPr>
          <p:cNvPr id="8" name="TextBox 7"/>
          <p:cNvSpPr txBox="1"/>
          <p:nvPr/>
        </p:nvSpPr>
        <p:spPr>
          <a:xfrm>
            <a:off x="369888" y="522685"/>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7:</a:t>
            </a:r>
          </a:p>
          <a:p>
            <a:pPr>
              <a:defRPr/>
            </a:pPr>
            <a:r>
              <a:rPr lang="he-IL" dirty="0">
                <a:solidFill>
                  <a:srgbClr val="1F497D"/>
                </a:solidFill>
                <a:latin typeface="Arial"/>
                <a:cs typeface="Arial"/>
              </a:rPr>
              <a:t>תהליך הרכבת חלבונים מחומצות אמיניות מתרחש:</a:t>
            </a:r>
          </a:p>
          <a:p>
            <a:pPr lvl="1">
              <a:defRPr/>
            </a:pPr>
            <a:r>
              <a:rPr lang="he-IL" dirty="0">
                <a:solidFill>
                  <a:srgbClr val="1F497D"/>
                </a:solidFill>
                <a:latin typeface="Arial"/>
                <a:cs typeface="Arial"/>
              </a:rPr>
              <a:t>א. במערכת העיכול</a:t>
            </a:r>
          </a:p>
          <a:p>
            <a:pPr lvl="1">
              <a:defRPr/>
            </a:pPr>
            <a:r>
              <a:rPr lang="he-IL" dirty="0">
                <a:solidFill>
                  <a:srgbClr val="1F497D"/>
                </a:solidFill>
                <a:latin typeface="Arial"/>
                <a:cs typeface="Arial"/>
              </a:rPr>
              <a:t>ב. בדם</a:t>
            </a:r>
          </a:p>
          <a:p>
            <a:pPr lvl="1">
              <a:defRPr/>
            </a:pPr>
            <a:r>
              <a:rPr lang="he-IL" dirty="0">
                <a:solidFill>
                  <a:srgbClr val="1F497D"/>
                </a:solidFill>
                <a:latin typeface="Arial"/>
                <a:cs typeface="Arial"/>
              </a:rPr>
              <a:t>ג. בתאים</a:t>
            </a:r>
          </a:p>
          <a:p>
            <a:pPr lvl="1">
              <a:defRPr/>
            </a:pPr>
            <a:r>
              <a:rPr lang="he-IL" dirty="0">
                <a:solidFill>
                  <a:srgbClr val="1F497D"/>
                </a:solidFill>
                <a:latin typeface="Arial"/>
                <a:cs typeface="Arial"/>
              </a:rPr>
              <a:t>ד. כל התשובות נכונות</a:t>
            </a:r>
          </a:p>
        </p:txBody>
      </p:sp>
      <p:sp>
        <p:nvSpPr>
          <p:cNvPr id="6"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18</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A7EBA30-157C-462C-8D40-B620FCBB948F}" type="slidenum">
              <a:rPr lang="he-IL" smtClean="0"/>
              <a:pPr fontAlgn="base">
                <a:spcBef>
                  <a:spcPct val="0"/>
                </a:spcBef>
                <a:spcAft>
                  <a:spcPct val="0"/>
                </a:spcAft>
                <a:defRPr/>
              </a:pPr>
              <a:t>19</a:t>
            </a:fld>
            <a:endParaRPr lang="he-IL" dirty="0" smtClean="0"/>
          </a:p>
        </p:txBody>
      </p:sp>
      <p:sp>
        <p:nvSpPr>
          <p:cNvPr id="56324"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7" name="Rectangle 12"/>
          <p:cNvSpPr/>
          <p:nvPr/>
        </p:nvSpPr>
        <p:spPr>
          <a:xfrm>
            <a:off x="500062" y="2489200"/>
            <a:ext cx="8066087" cy="7239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a:t>
            </a:r>
          </a:p>
        </p:txBody>
      </p:sp>
      <p:sp>
        <p:nvSpPr>
          <p:cNvPr id="8" name="TextBox 7"/>
          <p:cNvSpPr txBox="1"/>
          <p:nvPr/>
        </p:nvSpPr>
        <p:spPr>
          <a:xfrm>
            <a:off x="369888" y="522685"/>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7:</a:t>
            </a:r>
          </a:p>
          <a:p>
            <a:pPr>
              <a:defRPr/>
            </a:pPr>
            <a:r>
              <a:rPr lang="he-IL" dirty="0">
                <a:solidFill>
                  <a:srgbClr val="1F497D"/>
                </a:solidFill>
                <a:latin typeface="Arial"/>
                <a:cs typeface="Arial"/>
              </a:rPr>
              <a:t>תהליך הרכבת חלבונים מחומצות אמיניות מתרחש:</a:t>
            </a:r>
          </a:p>
          <a:p>
            <a:pPr lvl="1">
              <a:defRPr/>
            </a:pPr>
            <a:r>
              <a:rPr lang="he-IL" dirty="0">
                <a:solidFill>
                  <a:srgbClr val="1F497D"/>
                </a:solidFill>
                <a:latin typeface="Arial"/>
                <a:cs typeface="Arial"/>
              </a:rPr>
              <a:t>א. במערכת העיכול</a:t>
            </a:r>
          </a:p>
          <a:p>
            <a:pPr lvl="1">
              <a:defRPr/>
            </a:pPr>
            <a:r>
              <a:rPr lang="he-IL" dirty="0">
                <a:solidFill>
                  <a:srgbClr val="1F497D"/>
                </a:solidFill>
                <a:latin typeface="Arial"/>
                <a:cs typeface="Arial"/>
              </a:rPr>
              <a:t>ב. בדם</a:t>
            </a:r>
          </a:p>
          <a:p>
            <a:pPr lvl="1">
              <a:defRPr/>
            </a:pPr>
            <a:r>
              <a:rPr lang="he-IL" dirty="0">
                <a:solidFill>
                  <a:srgbClr val="1F497D"/>
                </a:solidFill>
                <a:latin typeface="Arial"/>
                <a:cs typeface="Arial"/>
              </a:rPr>
              <a:t>ג. בתאים</a:t>
            </a:r>
          </a:p>
          <a:p>
            <a:pPr lvl="1">
              <a:defRPr/>
            </a:pPr>
            <a:r>
              <a:rPr lang="he-IL" dirty="0">
                <a:solidFill>
                  <a:srgbClr val="1F497D"/>
                </a:solidFill>
                <a:latin typeface="Arial"/>
                <a:cs typeface="Arial"/>
              </a:rPr>
              <a:t>ד. כל התשובות נכונות</a:t>
            </a: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19</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D00429-65B1-4FC8-A2B7-7AAFA279D76C}" type="slidenum">
              <a:rPr lang="he-IL" smtClean="0"/>
              <a:pPr fontAlgn="base">
                <a:spcBef>
                  <a:spcPct val="0"/>
                </a:spcBef>
                <a:spcAft>
                  <a:spcPct val="0"/>
                </a:spcAft>
                <a:defRPr/>
              </a:pPr>
              <a:t>2</a:t>
            </a:fld>
            <a:endParaRPr lang="he-IL" dirty="0" smtClean="0"/>
          </a:p>
        </p:txBody>
      </p:sp>
      <p:sp>
        <p:nvSpPr>
          <p:cNvPr id="6" name="כותרת 5"/>
          <p:cNvSpPr>
            <a:spLocks noGrp="1"/>
          </p:cNvSpPr>
          <p:nvPr>
            <p:ph type="ctrTitle"/>
          </p:nvPr>
        </p:nvSpPr>
        <p:spPr>
          <a:xfrm>
            <a:off x="787824" y="35347"/>
            <a:ext cx="7772400" cy="441325"/>
          </a:xfrm>
        </p:spPr>
        <p:txBody>
          <a:bodyPr/>
          <a:lstStyle/>
          <a:p>
            <a:pPr fontAlgn="auto">
              <a:defRPr/>
            </a:pPr>
            <a:r>
              <a:rPr lang="he-IL" sz="1800" b="1" dirty="0" smtClean="0">
                <a:solidFill>
                  <a:srgbClr val="FF6600"/>
                </a:solidFill>
                <a:ea typeface="+mn-ea"/>
              </a:rPr>
              <a:t>תפקיד החלבונים</a:t>
            </a:r>
            <a:endParaRPr lang="he-IL" sz="1800" dirty="0" smtClean="0"/>
          </a:p>
        </p:txBody>
      </p:sp>
      <p:pic>
        <p:nvPicPr>
          <p:cNvPr id="399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394" y="2132856"/>
            <a:ext cx="3822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01525" y="3413944"/>
            <a:ext cx="18065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חומצה אמינית</a:t>
            </a:r>
          </a:p>
        </p:txBody>
      </p:sp>
      <p:cxnSp>
        <p:nvCxnSpPr>
          <p:cNvPr id="3" name="מחבר חץ ישר 2"/>
          <p:cNvCxnSpPr/>
          <p:nvPr/>
        </p:nvCxnSpPr>
        <p:spPr>
          <a:xfrm flipH="1">
            <a:off x="6110187" y="3645024"/>
            <a:ext cx="7858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560" y="548680"/>
            <a:ext cx="7960369" cy="1737320"/>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kern="0" dirty="0">
                <a:solidFill>
                  <a:prstClr val="black"/>
                </a:solidFill>
              </a:rPr>
              <a:t> החלבונים מצויים </a:t>
            </a:r>
            <a:r>
              <a:rPr lang="he-IL" kern="0" dirty="0"/>
              <a:t>בכל תא של בעל חיים או צמח, ומקצתם (האנזימים) משתתפים בכל </a:t>
            </a:r>
            <a:r>
              <a:rPr lang="he-IL" kern="0" dirty="0" smtClean="0"/>
              <a:t>  </a:t>
            </a:r>
          </a:p>
          <a:p>
            <a:pPr algn="just" fontAlgn="auto">
              <a:spcBef>
                <a:spcPts val="0"/>
              </a:spcBef>
              <a:spcAft>
                <a:spcPts val="0"/>
              </a:spcAft>
              <a:defRPr/>
            </a:pPr>
            <a:r>
              <a:rPr lang="he-IL" kern="0" dirty="0" smtClean="0"/>
              <a:t> הפעולות </a:t>
            </a:r>
            <a:r>
              <a:rPr lang="he-IL" kern="0" dirty="0"/>
              <a:t>הכימיות  המתרחשות בגוף, ויש להם חשיבות מרכזית ביותר בתפקוד הגוף</a:t>
            </a:r>
            <a:r>
              <a:rPr lang="he-IL" kern="0" dirty="0" smtClean="0"/>
              <a:t>.</a:t>
            </a:r>
          </a:p>
          <a:p>
            <a:pPr algn="just" fontAlgn="auto">
              <a:spcBef>
                <a:spcPts val="0"/>
              </a:spcBef>
              <a:spcAft>
                <a:spcPts val="0"/>
              </a:spcAft>
              <a:defRPr/>
            </a:pPr>
            <a:endParaRPr lang="he-IL" kern="0" dirty="0"/>
          </a:p>
          <a:p>
            <a:pPr algn="just" fontAlgn="auto">
              <a:spcBef>
                <a:spcPts val="0"/>
              </a:spcBef>
              <a:spcAft>
                <a:spcPts val="0"/>
              </a:spcAft>
              <a:defRPr/>
            </a:pPr>
            <a:r>
              <a:rPr lang="he-IL" kern="0" dirty="0"/>
              <a:t>בבעלי חיים, החלבונים הם המרכיב העיקרי של הרקמות. הם מהווים כ-50% </a:t>
            </a:r>
            <a:endParaRPr lang="he-IL" kern="0" dirty="0" smtClean="0"/>
          </a:p>
          <a:p>
            <a:pPr algn="just" fontAlgn="auto">
              <a:spcBef>
                <a:spcPts val="0"/>
              </a:spcBef>
              <a:spcAft>
                <a:spcPts val="0"/>
              </a:spcAft>
              <a:defRPr/>
            </a:pPr>
            <a:r>
              <a:rPr lang="he-IL" kern="0" dirty="0" smtClean="0"/>
              <a:t>מכלל </a:t>
            </a:r>
            <a:r>
              <a:rPr lang="he-IL" kern="0" dirty="0"/>
              <a:t>החומרים בגוף (בלא המים).</a:t>
            </a:r>
          </a:p>
        </p:txBody>
      </p:sp>
      <p:sp>
        <p:nvSpPr>
          <p:cNvPr id="12" name="TextBox 11"/>
          <p:cNvSpPr txBox="1"/>
          <p:nvPr/>
        </p:nvSpPr>
        <p:spPr>
          <a:xfrm>
            <a:off x="467544" y="4221088"/>
            <a:ext cx="8215312" cy="23574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u="sng" dirty="0">
              <a:solidFill>
                <a:prstClr val="black"/>
              </a:solidFill>
              <a:latin typeface="Arial"/>
              <a:cs typeface="Arial"/>
            </a:endParaRPr>
          </a:p>
          <a:p>
            <a:pPr fontAlgn="auto">
              <a:spcBef>
                <a:spcPts val="0"/>
              </a:spcBef>
              <a:spcAft>
                <a:spcPts val="0"/>
              </a:spcAft>
              <a:defRPr/>
            </a:pPr>
            <a:r>
              <a:rPr lang="he-IL" u="sng" dirty="0">
                <a:solidFill>
                  <a:prstClr val="black"/>
                </a:solidFill>
                <a:latin typeface="Arial"/>
                <a:cs typeface="Arial"/>
              </a:rPr>
              <a:t>בתאים יש שני סוגים של חלבונים</a:t>
            </a:r>
            <a:r>
              <a:rPr lang="he-IL" dirty="0">
                <a:solidFill>
                  <a:prstClr val="black"/>
                </a:solidFill>
                <a:latin typeface="Arial"/>
                <a:cs typeface="Arial"/>
              </a:rPr>
              <a:t>:</a:t>
            </a:r>
          </a:p>
          <a:p>
            <a:pPr marL="285750" indent="-285750" fontAlgn="auto">
              <a:spcBef>
                <a:spcPts val="0"/>
              </a:spcBef>
              <a:spcAft>
                <a:spcPts val="0"/>
              </a:spcAft>
              <a:buFont typeface="Wingdings" panose="05000000000000000000" pitchFamily="2" charset="2"/>
              <a:buChar char="§"/>
              <a:defRPr/>
            </a:pPr>
            <a:r>
              <a:rPr lang="he-IL" dirty="0">
                <a:solidFill>
                  <a:srgbClr val="FF6600"/>
                </a:solidFill>
                <a:latin typeface="Arial"/>
                <a:cs typeface="Arial"/>
              </a:rPr>
              <a:t>חלבוניים </a:t>
            </a:r>
            <a:r>
              <a:rPr lang="he-IL" dirty="0" smtClean="0">
                <a:solidFill>
                  <a:srgbClr val="FF6600"/>
                </a:solidFill>
                <a:latin typeface="Arial"/>
                <a:cs typeface="Arial"/>
              </a:rPr>
              <a:t>תִּפקודיים</a:t>
            </a:r>
            <a:r>
              <a:rPr lang="he-IL" dirty="0" smtClean="0">
                <a:solidFill>
                  <a:prstClr val="black"/>
                </a:solidFill>
                <a:latin typeface="Arial"/>
                <a:cs typeface="Arial"/>
              </a:rPr>
              <a:t> </a:t>
            </a:r>
          </a:p>
          <a:p>
            <a:pPr fontAlgn="auto">
              <a:spcBef>
                <a:spcPts val="0"/>
              </a:spcBef>
              <a:spcAft>
                <a:spcPts val="0"/>
              </a:spcAft>
              <a:defRPr/>
            </a:pPr>
            <a:r>
              <a:rPr lang="he-IL" dirty="0" smtClean="0">
                <a:solidFill>
                  <a:prstClr val="black"/>
                </a:solidFill>
                <a:latin typeface="Arial"/>
                <a:cs typeface="Arial"/>
              </a:rPr>
              <a:t>    חלבונים </a:t>
            </a:r>
            <a:r>
              <a:rPr lang="he-IL" dirty="0">
                <a:solidFill>
                  <a:prstClr val="black"/>
                </a:solidFill>
                <a:latin typeface="Arial"/>
                <a:cs typeface="Arial"/>
              </a:rPr>
              <a:t>המשתתפים בתהליכים שונים המתרחשים בתא. </a:t>
            </a:r>
          </a:p>
          <a:p>
            <a:pPr fontAlgn="auto">
              <a:spcBef>
                <a:spcPts val="0"/>
              </a:spcBef>
              <a:spcAft>
                <a:spcPts val="0"/>
              </a:spcAft>
              <a:defRPr/>
            </a:pPr>
            <a:r>
              <a:rPr lang="he-IL" dirty="0" smtClean="0">
                <a:solidFill>
                  <a:prstClr val="black"/>
                </a:solidFill>
                <a:latin typeface="Arial"/>
                <a:cs typeface="Arial"/>
              </a:rPr>
              <a:t>    כאלה </a:t>
            </a:r>
            <a:r>
              <a:rPr lang="he-IL" dirty="0">
                <a:solidFill>
                  <a:prstClr val="black"/>
                </a:solidFill>
                <a:latin typeface="Arial"/>
                <a:cs typeface="Arial"/>
              </a:rPr>
              <a:t>הם: האנזימים, חלבוני ההעברה בקרום (תעלות נשאים ומשאבות), </a:t>
            </a:r>
            <a:endParaRPr lang="he-IL" dirty="0" smtClean="0">
              <a:solidFill>
                <a:prstClr val="black"/>
              </a:solidFill>
              <a:latin typeface="Arial"/>
              <a:cs typeface="Arial"/>
            </a:endParaRPr>
          </a:p>
          <a:p>
            <a:pPr fontAlgn="auto">
              <a:spcBef>
                <a:spcPts val="0"/>
              </a:spcBef>
              <a:spcAft>
                <a:spcPts val="0"/>
              </a:spcAft>
              <a:defRPr/>
            </a:pPr>
            <a:r>
              <a:rPr lang="he-IL" dirty="0" smtClean="0">
                <a:solidFill>
                  <a:prstClr val="black"/>
                </a:solidFill>
                <a:latin typeface="Arial"/>
                <a:cs typeface="Arial"/>
              </a:rPr>
              <a:t>    קולטנים </a:t>
            </a:r>
            <a:r>
              <a:rPr lang="he-IL" dirty="0">
                <a:solidFill>
                  <a:prstClr val="black"/>
                </a:solidFill>
                <a:latin typeface="Arial"/>
                <a:cs typeface="Arial"/>
              </a:rPr>
              <a:t>בקרום התא, נוגדנים, המוגלובין בתאי הדם האדומים ועוד.</a:t>
            </a:r>
          </a:p>
          <a:p>
            <a:pPr marL="285750" indent="-285750" fontAlgn="auto">
              <a:spcBef>
                <a:spcPts val="0"/>
              </a:spcBef>
              <a:spcAft>
                <a:spcPts val="0"/>
              </a:spcAft>
              <a:buFont typeface="Wingdings" panose="05000000000000000000" pitchFamily="2" charset="2"/>
              <a:buChar char="§"/>
              <a:defRPr/>
            </a:pPr>
            <a:r>
              <a:rPr lang="he-IL" dirty="0">
                <a:solidFill>
                  <a:srgbClr val="FF6600"/>
                </a:solidFill>
                <a:latin typeface="Arial"/>
                <a:cs typeface="Arial"/>
              </a:rPr>
              <a:t>חלבונים </a:t>
            </a:r>
            <a:r>
              <a:rPr lang="he-IL" dirty="0" smtClean="0">
                <a:solidFill>
                  <a:srgbClr val="FF6600"/>
                </a:solidFill>
                <a:latin typeface="Arial"/>
                <a:cs typeface="Arial"/>
              </a:rPr>
              <a:t>מבניים</a:t>
            </a:r>
            <a:endParaRPr lang="he-IL" dirty="0" smtClean="0">
              <a:solidFill>
                <a:prstClr val="black"/>
              </a:solidFill>
              <a:latin typeface="Arial"/>
              <a:cs typeface="Arial"/>
            </a:endParaRPr>
          </a:p>
          <a:p>
            <a:pPr fontAlgn="auto">
              <a:spcBef>
                <a:spcPts val="0"/>
              </a:spcBef>
              <a:spcAft>
                <a:spcPts val="0"/>
              </a:spcAft>
              <a:defRPr/>
            </a:pPr>
            <a:r>
              <a:rPr lang="he-IL" dirty="0" smtClean="0">
                <a:solidFill>
                  <a:prstClr val="black"/>
                </a:solidFill>
                <a:latin typeface="Arial"/>
                <a:cs typeface="Arial"/>
              </a:rPr>
              <a:t>    חלבונים </a:t>
            </a:r>
            <a:r>
              <a:rPr lang="he-IL" dirty="0">
                <a:solidFill>
                  <a:prstClr val="black"/>
                </a:solidFill>
                <a:latin typeface="Arial"/>
                <a:cs typeface="Arial"/>
              </a:rPr>
              <a:t>הבונים </a:t>
            </a:r>
            <a:r>
              <a:rPr lang="he-IL" dirty="0">
                <a:latin typeface="Arial"/>
                <a:cs typeface="Arial"/>
              </a:rPr>
              <a:t>(יחד עם חומרים אחרים) את אברוני התא וחלקיו השונים.</a:t>
            </a:r>
          </a:p>
          <a:p>
            <a:pPr fontAlgn="auto">
              <a:spcBef>
                <a:spcPts val="0"/>
              </a:spcBef>
              <a:spcAft>
                <a:spcPts val="0"/>
              </a:spcAft>
              <a:defRPr/>
            </a:pPr>
            <a:endParaRPr lang="he-IL" dirty="0">
              <a:latin typeface="Arial"/>
              <a:cs typeface="Arial"/>
            </a:endParaRPr>
          </a:p>
        </p:txBody>
      </p:sp>
      <p:sp>
        <p:nvSpPr>
          <p:cNvPr id="1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E94AEC6-D4AA-4D2D-8A3B-D3A39065E5B3}" type="slidenum">
              <a:rPr lang="he-IL" smtClean="0"/>
              <a:pPr fontAlgn="base">
                <a:spcBef>
                  <a:spcPct val="0"/>
                </a:spcBef>
                <a:spcAft>
                  <a:spcPct val="0"/>
                </a:spcAft>
                <a:defRPr/>
              </a:pPr>
              <a:t>20</a:t>
            </a:fld>
            <a:endParaRPr lang="he-IL" dirty="0" smtClean="0"/>
          </a:p>
        </p:txBody>
      </p:sp>
      <p:sp>
        <p:nvSpPr>
          <p:cNvPr id="57348"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8</a:t>
            </a:r>
            <a:endParaRPr lang="he-IL" altLang="he-IL" sz="1800" dirty="0" smtClean="0"/>
          </a:p>
        </p:txBody>
      </p:sp>
      <p:sp>
        <p:nvSpPr>
          <p:cNvPr id="8" name="TextBox 7"/>
          <p:cNvSpPr txBox="1"/>
          <p:nvPr/>
        </p:nvSpPr>
        <p:spPr>
          <a:xfrm>
            <a:off x="395536" y="548680"/>
            <a:ext cx="8183562" cy="2665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8:</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טוענים כי אכילת בשר עוף תורמת חלבונים לגוף האדם. </a:t>
            </a:r>
          </a:p>
          <a:p>
            <a:pPr fontAlgn="auto">
              <a:spcBef>
                <a:spcPts val="0"/>
              </a:spcBef>
              <a:spcAft>
                <a:spcPts val="0"/>
              </a:spcAft>
              <a:defRPr/>
            </a:pPr>
            <a:r>
              <a:rPr lang="he-IL" dirty="0">
                <a:solidFill>
                  <a:srgbClr val="1F497D"/>
                </a:solidFill>
                <a:latin typeface="Arial"/>
                <a:cs typeface="Arial"/>
              </a:rPr>
              <a:t>טענה זו:</a:t>
            </a:r>
          </a:p>
          <a:p>
            <a:pPr lvl="1" fontAlgn="auto">
              <a:spcBef>
                <a:spcPts val="0"/>
              </a:spcBef>
              <a:spcAft>
                <a:spcPts val="0"/>
              </a:spcAft>
              <a:defRPr/>
            </a:pPr>
            <a:r>
              <a:rPr lang="he-IL" dirty="0">
                <a:solidFill>
                  <a:srgbClr val="1F497D"/>
                </a:solidFill>
                <a:latin typeface="Arial"/>
                <a:cs typeface="Arial"/>
              </a:rPr>
              <a:t>א. נכונה, כי חלבוני העוף זהים לחלבוני האדם.</a:t>
            </a:r>
          </a:p>
          <a:p>
            <a:pPr lvl="1" fontAlgn="auto">
              <a:spcBef>
                <a:spcPts val="0"/>
              </a:spcBef>
              <a:spcAft>
                <a:spcPts val="0"/>
              </a:spcAft>
              <a:defRPr/>
            </a:pPr>
            <a:r>
              <a:rPr lang="he-IL" dirty="0">
                <a:solidFill>
                  <a:srgbClr val="1F497D"/>
                </a:solidFill>
                <a:latin typeface="Arial"/>
                <a:cs typeface="Arial"/>
              </a:rPr>
              <a:t>ב. אינה נכונה, כי חלבוני העוף אינם זהים לחלבוני האדם.</a:t>
            </a:r>
          </a:p>
          <a:p>
            <a:pPr lvl="1" fontAlgn="auto">
              <a:spcBef>
                <a:spcPts val="0"/>
              </a:spcBef>
              <a:spcAft>
                <a:spcPts val="0"/>
              </a:spcAft>
              <a:defRPr/>
            </a:pPr>
            <a:r>
              <a:rPr lang="he-IL" dirty="0">
                <a:solidFill>
                  <a:srgbClr val="1F497D"/>
                </a:solidFill>
                <a:latin typeface="Arial"/>
                <a:cs typeface="Arial"/>
              </a:rPr>
              <a:t>ג. נכונה, כי חלבוני העוף מתפרקים במערכת העיכול של האדם לחומצות אמיניות, </a:t>
            </a:r>
          </a:p>
          <a:p>
            <a:pPr lvl="1" fontAlgn="auto">
              <a:spcBef>
                <a:spcPts val="0"/>
              </a:spcBef>
              <a:spcAft>
                <a:spcPts val="0"/>
              </a:spcAft>
              <a:defRPr/>
            </a:pPr>
            <a:r>
              <a:rPr lang="he-IL" dirty="0">
                <a:solidFill>
                  <a:srgbClr val="1F497D"/>
                </a:solidFill>
                <a:latin typeface="Arial"/>
                <a:cs typeface="Arial"/>
              </a:rPr>
              <a:t>   שמהם נבנים חלבונים.</a:t>
            </a:r>
          </a:p>
          <a:p>
            <a:pPr lvl="1" fontAlgn="auto">
              <a:spcBef>
                <a:spcPts val="0"/>
              </a:spcBef>
              <a:spcAft>
                <a:spcPts val="0"/>
              </a:spcAft>
              <a:defRPr/>
            </a:pPr>
            <a:r>
              <a:rPr lang="he-IL" dirty="0">
                <a:solidFill>
                  <a:srgbClr val="1F497D"/>
                </a:solidFill>
                <a:latin typeface="Arial"/>
                <a:cs typeface="Arial"/>
              </a:rPr>
              <a:t>ד. אינה נכונה, כי חלבוני העוף מתפרקים במערכת העיכול לחומצות אמיניות, שאינן </a:t>
            </a:r>
          </a:p>
          <a:p>
            <a:pPr lvl="1" fontAlgn="auto">
              <a:spcBef>
                <a:spcPts val="0"/>
              </a:spcBef>
              <a:spcAft>
                <a:spcPts val="0"/>
              </a:spcAft>
              <a:defRPr/>
            </a:pPr>
            <a:r>
              <a:rPr lang="he-IL" dirty="0">
                <a:solidFill>
                  <a:srgbClr val="1F497D"/>
                </a:solidFill>
                <a:latin typeface="Arial"/>
                <a:cs typeface="Arial"/>
              </a:rPr>
              <a:t>   נספגות </a:t>
            </a:r>
            <a:r>
              <a:rPr lang="he-IL" dirty="0" smtClean="0">
                <a:solidFill>
                  <a:srgbClr val="1F497D"/>
                </a:solidFill>
                <a:latin typeface="Arial"/>
                <a:cs typeface="Arial"/>
              </a:rPr>
              <a:t>בגוף.</a:t>
            </a:r>
            <a:endParaRPr lang="he-IL" dirty="0">
              <a:solidFill>
                <a:srgbClr val="1F497D"/>
              </a:solidFill>
              <a:latin typeface="Arial"/>
              <a:cs typeface="Arial"/>
            </a:endParaRPr>
          </a:p>
        </p:txBody>
      </p:sp>
      <p:sp>
        <p:nvSpPr>
          <p:cNvPr id="6"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20</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0FBFB1-0DFB-469C-8E53-64D31C4700D6}" type="slidenum">
              <a:rPr lang="he-IL" smtClean="0"/>
              <a:pPr fontAlgn="base">
                <a:spcBef>
                  <a:spcPct val="0"/>
                </a:spcBef>
                <a:spcAft>
                  <a:spcPct val="0"/>
                </a:spcAft>
                <a:defRPr/>
              </a:pPr>
              <a:t>21</a:t>
            </a:fld>
            <a:endParaRPr lang="he-IL" dirty="0" smtClean="0"/>
          </a:p>
        </p:txBody>
      </p:sp>
      <p:sp>
        <p:nvSpPr>
          <p:cNvPr id="58372"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7" name="Rectangle 12"/>
          <p:cNvSpPr/>
          <p:nvPr/>
        </p:nvSpPr>
        <p:spPr>
          <a:xfrm>
            <a:off x="500062" y="3562350"/>
            <a:ext cx="8091735" cy="7953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ג'  </a:t>
            </a:r>
          </a:p>
        </p:txBody>
      </p:sp>
      <p:sp>
        <p:nvSpPr>
          <p:cNvPr id="9" name="TextBox 8"/>
          <p:cNvSpPr txBox="1"/>
          <p:nvPr/>
        </p:nvSpPr>
        <p:spPr>
          <a:xfrm>
            <a:off x="395536" y="547564"/>
            <a:ext cx="8183562" cy="26654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F497D"/>
                </a:solidFill>
              </a:rPr>
              <a:t>שאלה 8:</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טוענים כי אכילת בשר עוף תורמת חלבונים לגוף האדם. </a:t>
            </a:r>
          </a:p>
          <a:p>
            <a:pPr fontAlgn="auto">
              <a:spcBef>
                <a:spcPts val="0"/>
              </a:spcBef>
              <a:spcAft>
                <a:spcPts val="0"/>
              </a:spcAft>
              <a:defRPr/>
            </a:pPr>
            <a:r>
              <a:rPr lang="he-IL" dirty="0">
                <a:solidFill>
                  <a:srgbClr val="1F497D"/>
                </a:solidFill>
                <a:latin typeface="Arial"/>
                <a:cs typeface="Arial"/>
              </a:rPr>
              <a:t>טענה זו:</a:t>
            </a:r>
          </a:p>
          <a:p>
            <a:pPr lvl="1" fontAlgn="auto">
              <a:spcBef>
                <a:spcPts val="0"/>
              </a:spcBef>
              <a:spcAft>
                <a:spcPts val="0"/>
              </a:spcAft>
              <a:defRPr/>
            </a:pPr>
            <a:r>
              <a:rPr lang="he-IL" dirty="0">
                <a:solidFill>
                  <a:srgbClr val="1F497D"/>
                </a:solidFill>
                <a:latin typeface="Arial"/>
                <a:cs typeface="Arial"/>
              </a:rPr>
              <a:t>א. נכונה, כי חלבוני העוף זהים לחלבוני האדם.</a:t>
            </a:r>
          </a:p>
          <a:p>
            <a:pPr lvl="1" fontAlgn="auto">
              <a:spcBef>
                <a:spcPts val="0"/>
              </a:spcBef>
              <a:spcAft>
                <a:spcPts val="0"/>
              </a:spcAft>
              <a:defRPr/>
            </a:pPr>
            <a:r>
              <a:rPr lang="he-IL" dirty="0">
                <a:solidFill>
                  <a:srgbClr val="1F497D"/>
                </a:solidFill>
                <a:latin typeface="Arial"/>
                <a:cs typeface="Arial"/>
              </a:rPr>
              <a:t>ב. אינה נכונה, כי חלבוני העוף אינם זהים לחלבוני האדם.</a:t>
            </a:r>
          </a:p>
          <a:p>
            <a:pPr lvl="1" fontAlgn="auto">
              <a:spcBef>
                <a:spcPts val="0"/>
              </a:spcBef>
              <a:spcAft>
                <a:spcPts val="0"/>
              </a:spcAft>
              <a:defRPr/>
            </a:pPr>
            <a:r>
              <a:rPr lang="he-IL" dirty="0">
                <a:solidFill>
                  <a:srgbClr val="1F497D"/>
                </a:solidFill>
                <a:latin typeface="Arial"/>
                <a:cs typeface="Arial"/>
              </a:rPr>
              <a:t>ג. נכונה, כי חלבוני העוף מתפרקים במערכת העיכול של האדם לחומצות אמיניות, </a:t>
            </a:r>
          </a:p>
          <a:p>
            <a:pPr lvl="1" fontAlgn="auto">
              <a:spcBef>
                <a:spcPts val="0"/>
              </a:spcBef>
              <a:spcAft>
                <a:spcPts val="0"/>
              </a:spcAft>
              <a:defRPr/>
            </a:pPr>
            <a:r>
              <a:rPr lang="he-IL" dirty="0">
                <a:solidFill>
                  <a:srgbClr val="1F497D"/>
                </a:solidFill>
                <a:latin typeface="Arial"/>
                <a:cs typeface="Arial"/>
              </a:rPr>
              <a:t>   שמהם נבנים חלבונים.</a:t>
            </a:r>
          </a:p>
          <a:p>
            <a:pPr lvl="1" fontAlgn="auto">
              <a:spcBef>
                <a:spcPts val="0"/>
              </a:spcBef>
              <a:spcAft>
                <a:spcPts val="0"/>
              </a:spcAft>
              <a:defRPr/>
            </a:pPr>
            <a:r>
              <a:rPr lang="he-IL" dirty="0">
                <a:solidFill>
                  <a:srgbClr val="1F497D"/>
                </a:solidFill>
                <a:latin typeface="Arial"/>
                <a:cs typeface="Arial"/>
              </a:rPr>
              <a:t>ד. אינה נכונה, כי חלבוני העוף מתפרקים במערכת העיכול לחומצות אמיניות, שאינן </a:t>
            </a:r>
          </a:p>
          <a:p>
            <a:pPr lvl="1" fontAlgn="auto">
              <a:spcBef>
                <a:spcPts val="0"/>
              </a:spcBef>
              <a:spcAft>
                <a:spcPts val="0"/>
              </a:spcAft>
              <a:defRPr/>
            </a:pPr>
            <a:r>
              <a:rPr lang="he-IL" dirty="0">
                <a:solidFill>
                  <a:srgbClr val="1F497D"/>
                </a:solidFill>
                <a:latin typeface="Arial"/>
                <a:cs typeface="Arial"/>
              </a:rPr>
              <a:t>   נספגות </a:t>
            </a:r>
            <a:r>
              <a:rPr lang="he-IL" dirty="0" smtClean="0">
                <a:solidFill>
                  <a:srgbClr val="1F497D"/>
                </a:solidFill>
                <a:latin typeface="Arial"/>
                <a:cs typeface="Arial"/>
              </a:rPr>
              <a:t>בגוף.</a:t>
            </a:r>
            <a:endParaRPr lang="he-IL" dirty="0">
              <a:solidFill>
                <a:srgbClr val="1F497D"/>
              </a:solidFill>
              <a:latin typeface="Arial"/>
              <a:cs typeface="Arial"/>
            </a:endParaRPr>
          </a:p>
        </p:txBody>
      </p:sp>
      <p:sp>
        <p:nvSpPr>
          <p:cNvPr id="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21</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C0E43A-D5A7-4B7D-A000-FBA1EAB02B14}" type="slidenum">
              <a:rPr lang="he-IL" smtClean="0"/>
              <a:pPr fontAlgn="base">
                <a:spcBef>
                  <a:spcPct val="0"/>
                </a:spcBef>
                <a:spcAft>
                  <a:spcPct val="0"/>
                </a:spcAft>
                <a:defRPr/>
              </a:pPr>
              <a:t>22</a:t>
            </a:fld>
            <a:endParaRPr lang="he-IL" dirty="0" smtClean="0"/>
          </a:p>
        </p:txBody>
      </p:sp>
      <p:sp>
        <p:nvSpPr>
          <p:cNvPr id="55300" name="כותרת 5"/>
          <p:cNvSpPr>
            <a:spLocks noGrp="1"/>
          </p:cNvSpPr>
          <p:nvPr>
            <p:ph type="ctrTitle"/>
          </p:nvPr>
        </p:nvSpPr>
        <p:spPr bwMode="auto">
          <a:xfrm>
            <a:off x="785813" y="44624"/>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בתאי השריר</a:t>
            </a:r>
            <a:r>
              <a:rPr lang="he-IL" sz="1800" dirty="0" smtClean="0">
                <a:solidFill>
                  <a:schemeClr val="accent3"/>
                </a:solidFill>
              </a:rPr>
              <a:t> </a:t>
            </a:r>
            <a:r>
              <a:rPr lang="he-IL" sz="1800" b="1" dirty="0" smtClean="0">
                <a:solidFill>
                  <a:schemeClr val="accent3"/>
                </a:solidFill>
              </a:rPr>
              <a:t>יש סיבים עשויים מחלבונים</a:t>
            </a:r>
            <a:endParaRPr lang="he-IL" sz="1800" dirty="0" smtClean="0">
              <a:solidFill>
                <a:schemeClr val="accent3"/>
              </a:solidFill>
            </a:endParaRPr>
          </a:p>
        </p:txBody>
      </p:sp>
      <p:sp>
        <p:nvSpPr>
          <p:cNvPr id="6" name="TextBox 5"/>
          <p:cNvSpPr txBox="1"/>
          <p:nvPr/>
        </p:nvSpPr>
        <p:spPr>
          <a:xfrm>
            <a:off x="357188" y="514747"/>
            <a:ext cx="8183562" cy="17621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just">
              <a:lnSpc>
                <a:spcPct val="115000"/>
              </a:lnSpc>
              <a:spcBef>
                <a:spcPts val="600"/>
              </a:spcBef>
              <a:defRPr/>
            </a:pPr>
            <a:r>
              <a:rPr lang="he-IL" dirty="0">
                <a:latin typeface="Calibri" pitchFamily="34" charset="0"/>
              </a:rPr>
              <a:t>בתוך תאי השרירים יש סיבים העשויים מחלבון. תנועת הסיבים האלה גורמת להתכווצות תאי השריר. יש ספורטאים הנוהגים להרבות בשתיית משקה עשיר בחלבונים כדי לפתח את שרירי הגוף. שרטטו בשקופית הבאה תרשים המתאר את המסלול שעוברים החלבונים שבמשקה עד השימוש בהם לבניית הסיבים החלבוניים בתאי השריר. </a:t>
            </a:r>
          </a:p>
          <a:p>
            <a:pPr algn="just">
              <a:lnSpc>
                <a:spcPct val="115000"/>
              </a:lnSpc>
              <a:spcBef>
                <a:spcPts val="600"/>
              </a:spcBef>
              <a:defRPr/>
            </a:pPr>
            <a:r>
              <a:rPr lang="he-IL" dirty="0">
                <a:latin typeface="Calibri" pitchFamily="34" charset="0"/>
              </a:rPr>
              <a:t>שאלה 9 עוסקת בנושא זה.</a:t>
            </a:r>
            <a:endParaRPr lang="en-US" dirty="0">
              <a:latin typeface="Calibri" pitchFamily="34" charset="0"/>
            </a:endParaRPr>
          </a:p>
        </p:txBody>
      </p:sp>
      <p:grpSp>
        <p:nvGrpSpPr>
          <p:cNvPr id="59398" name="קבוצה 20"/>
          <p:cNvGrpSpPr>
            <a:grpSpLocks/>
          </p:cNvGrpSpPr>
          <p:nvPr/>
        </p:nvGrpSpPr>
        <p:grpSpPr bwMode="auto">
          <a:xfrm>
            <a:off x="1489994" y="2138363"/>
            <a:ext cx="7114454" cy="3795712"/>
            <a:chOff x="1803021" y="2051002"/>
            <a:chExt cx="6184477" cy="3070223"/>
          </a:xfrm>
        </p:grpSpPr>
        <p:sp>
          <p:nvSpPr>
            <p:cNvPr id="9" name="TextBox 8"/>
            <p:cNvSpPr txBox="1"/>
            <p:nvPr/>
          </p:nvSpPr>
          <p:spPr>
            <a:xfrm>
              <a:off x="4147620" y="2051002"/>
              <a:ext cx="1765003" cy="36981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l">
                <a:defRPr/>
              </a:pPr>
              <a:r>
                <a:rPr lang="he-IL" dirty="0">
                  <a:solidFill>
                    <a:prstClr val="black"/>
                  </a:solidFill>
                </a:rPr>
                <a:t>סיבי השריר</a:t>
              </a:r>
            </a:p>
          </p:txBody>
        </p:sp>
        <p:grpSp>
          <p:nvGrpSpPr>
            <p:cNvPr id="59401" name="קבוצה 19"/>
            <p:cNvGrpSpPr>
              <a:grpSpLocks/>
            </p:cNvGrpSpPr>
            <p:nvPr/>
          </p:nvGrpSpPr>
          <p:grpSpPr bwMode="auto">
            <a:xfrm>
              <a:off x="1803021" y="2285987"/>
              <a:ext cx="6184477" cy="2835238"/>
              <a:chOff x="1803021" y="2285987"/>
              <a:chExt cx="6184477" cy="2835238"/>
            </a:xfrm>
          </p:grpSpPr>
          <p:pic>
            <p:nvPicPr>
              <p:cNvPr id="59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21" y="2420888"/>
                <a:ext cx="48339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222495" y="3038455"/>
                <a:ext cx="1765003" cy="29919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noProof="1" smtClean="0">
                    <a:solidFill>
                      <a:prstClr val="black"/>
                    </a:solidFill>
                  </a:rPr>
                  <a:t>מיטוכונדריה</a:t>
                </a:r>
                <a:endParaRPr lang="he-IL" noProof="1">
                  <a:solidFill>
                    <a:prstClr val="black"/>
                  </a:solidFill>
                </a:endParaRPr>
              </a:p>
            </p:txBody>
          </p:sp>
          <p:cxnSp>
            <p:nvCxnSpPr>
              <p:cNvPr id="13" name="מחבר חץ ישר 12"/>
              <p:cNvCxnSpPr/>
              <p:nvPr/>
            </p:nvCxnSpPr>
            <p:spPr>
              <a:xfrm flipH="1">
                <a:off x="6011982" y="3223362"/>
                <a:ext cx="935631" cy="0"/>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flipH="1">
                <a:off x="5580047" y="3223362"/>
                <a:ext cx="1367567" cy="927102"/>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flipH="1">
                <a:off x="4219379" y="2285987"/>
                <a:ext cx="160079" cy="377518"/>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a:off x="4931453" y="2285987"/>
                <a:ext cx="144898" cy="496937"/>
              </a:xfrm>
              <a:prstGeom prst="straightConnector1">
                <a:avLst/>
              </a:prstGeom>
              <a:ln w="2540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p:nvSpPr>
        <p:spPr>
          <a:xfrm>
            <a:off x="357188" y="5951239"/>
            <a:ext cx="8234362"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t>בתמונה רואים רק </a:t>
            </a:r>
            <a:r>
              <a:rPr lang="he-IL" u="sng" dirty="0"/>
              <a:t>חלק</a:t>
            </a:r>
            <a:r>
              <a:rPr lang="he-IL" dirty="0"/>
              <a:t> מתא שריר. בתוך התא יש סיבי שריר (הנראים כמו חוטים </a:t>
            </a:r>
            <a:r>
              <a:rPr lang="he-IL" noProof="1"/>
              <a:t>מוארכים</a:t>
            </a:r>
            <a:r>
              <a:rPr lang="he-IL" dirty="0"/>
              <a:t>), וביניהם יש ריכוז גדול של </a:t>
            </a:r>
            <a:r>
              <a:rPr lang="he-IL" noProof="1"/>
              <a:t>מיטוכונדריה</a:t>
            </a:r>
            <a:r>
              <a:rPr lang="he-IL" dirty="0"/>
              <a:t> (העיגולים הכהים), המספקים </a:t>
            </a:r>
            <a:r>
              <a:rPr lang="he-IL" dirty="0">
                <a:solidFill>
                  <a:prstClr val="black"/>
                </a:solidFill>
              </a:rPr>
              <a:t>אנרגיה להתכווצות.</a:t>
            </a:r>
          </a:p>
        </p:txBody>
      </p:sp>
      <p:sp>
        <p:nvSpPr>
          <p:cNvPr id="1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9"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22</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75D2E1-146B-4DD5-BAD6-AAA555DBB0BB}" type="slidenum">
              <a:rPr lang="he-IL" smtClean="0"/>
              <a:pPr fontAlgn="base">
                <a:spcBef>
                  <a:spcPct val="0"/>
                </a:spcBef>
                <a:spcAft>
                  <a:spcPct val="0"/>
                </a:spcAft>
                <a:defRPr/>
              </a:pPr>
              <a:t>23</a:t>
            </a:fld>
            <a:endParaRPr lang="he-IL" dirty="0" smtClean="0"/>
          </a:p>
        </p:txBody>
      </p:sp>
      <p:sp>
        <p:nvSpPr>
          <p:cNvPr id="6" name="כותרת 5"/>
          <p:cNvSpPr>
            <a:spLocks noGrp="1"/>
          </p:cNvSpPr>
          <p:nvPr>
            <p:ph type="ctrTitle"/>
          </p:nvPr>
        </p:nvSpPr>
        <p:spPr>
          <a:xfrm>
            <a:off x="258763" y="-9525"/>
            <a:ext cx="8302625" cy="441325"/>
          </a:xfrm>
        </p:spPr>
        <p:txBody>
          <a:bodyPr/>
          <a:lstStyle/>
          <a:p>
            <a:pPr fontAlgn="auto">
              <a:defRPr/>
            </a:pPr>
            <a:r>
              <a:rPr lang="he-IL" sz="1800" b="1" dirty="0">
                <a:solidFill>
                  <a:srgbClr val="FF6600"/>
                </a:solidFill>
                <a:ea typeface="+mn-ea"/>
              </a:rPr>
              <a:t>שאלה 9: גלגולי החלבונים מהמזון ועד תאי השרירים</a:t>
            </a:r>
            <a:endParaRPr lang="he-IL" sz="1800" dirty="0" smtClean="0"/>
          </a:p>
        </p:txBody>
      </p:sp>
      <p:grpSp>
        <p:nvGrpSpPr>
          <p:cNvPr id="61445" name="קבוצה 38"/>
          <p:cNvGrpSpPr>
            <a:grpSpLocks/>
          </p:cNvGrpSpPr>
          <p:nvPr/>
        </p:nvGrpSpPr>
        <p:grpSpPr bwMode="auto">
          <a:xfrm>
            <a:off x="500063" y="419100"/>
            <a:ext cx="4648211" cy="6238876"/>
            <a:chOff x="627079" y="419100"/>
            <a:chExt cx="4648200" cy="6238876"/>
          </a:xfrm>
        </p:grpSpPr>
        <p:sp>
          <p:nvSpPr>
            <p:cNvPr id="93" name="חץ למטה 92"/>
            <p:cNvSpPr/>
            <p:nvPr/>
          </p:nvSpPr>
          <p:spPr bwMode="auto">
            <a:xfrm>
              <a:off x="3402865" y="2996952"/>
              <a:ext cx="431799" cy="4667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4" name="חץ למטה 173"/>
            <p:cNvSpPr/>
            <p:nvPr/>
          </p:nvSpPr>
          <p:spPr bwMode="auto">
            <a:xfrm>
              <a:off x="3440122" y="5038725"/>
              <a:ext cx="431799"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חץ למטה 209"/>
            <p:cNvSpPr/>
            <p:nvPr/>
          </p:nvSpPr>
          <p:spPr bwMode="auto">
            <a:xfrm>
              <a:off x="3415565" y="5955754"/>
              <a:ext cx="431799"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1453" name="קבוצה 37"/>
            <p:cNvGrpSpPr>
              <a:grpSpLocks/>
            </p:cNvGrpSpPr>
            <p:nvPr/>
          </p:nvGrpSpPr>
          <p:grpSpPr bwMode="auto">
            <a:xfrm>
              <a:off x="627079" y="419100"/>
              <a:ext cx="4648200" cy="6238876"/>
              <a:chOff x="1638312" y="419100"/>
              <a:chExt cx="4648200" cy="6238876"/>
            </a:xfrm>
          </p:grpSpPr>
          <p:sp>
            <p:nvSpPr>
              <p:cNvPr id="177" name="מלבן 176"/>
              <p:cNvSpPr/>
              <p:nvPr/>
            </p:nvSpPr>
            <p:spPr>
              <a:xfrm>
                <a:off x="4010229" y="5470525"/>
                <a:ext cx="1123947"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1455" name="קבוצה 36"/>
              <p:cNvGrpSpPr>
                <a:grpSpLocks/>
              </p:cNvGrpSpPr>
              <p:nvPr/>
            </p:nvGrpSpPr>
            <p:grpSpPr bwMode="auto">
              <a:xfrm>
                <a:off x="1638312" y="419100"/>
                <a:ext cx="4648200" cy="6238876"/>
                <a:chOff x="1638312" y="419100"/>
                <a:chExt cx="4648200" cy="6238876"/>
              </a:xfrm>
            </p:grpSpPr>
            <p:grpSp>
              <p:nvGrpSpPr>
                <p:cNvPr id="61456" name="קבוצה 22"/>
                <p:cNvGrpSpPr>
                  <a:grpSpLocks/>
                </p:cNvGrpSpPr>
                <p:nvPr/>
              </p:nvGrpSpPr>
              <p:grpSpPr bwMode="auto">
                <a:xfrm>
                  <a:off x="1638312" y="1312610"/>
                  <a:ext cx="4648200" cy="5345366"/>
                  <a:chOff x="1700941" y="1347672"/>
                  <a:chExt cx="4648651" cy="5345914"/>
                </a:xfrm>
              </p:grpSpPr>
              <p:grpSp>
                <p:nvGrpSpPr>
                  <p:cNvPr id="61472" name="קבוצה 10"/>
                  <p:cNvGrpSpPr>
                    <a:grpSpLocks/>
                  </p:cNvGrpSpPr>
                  <p:nvPr/>
                </p:nvGrpSpPr>
                <p:grpSpPr bwMode="auto">
                  <a:xfrm>
                    <a:off x="1700941" y="1347672"/>
                    <a:ext cx="4648651" cy="3052807"/>
                    <a:chOff x="1970423" y="2016723"/>
                    <a:chExt cx="4554804" cy="3052719"/>
                  </a:xfrm>
                </p:grpSpPr>
                <p:grpSp>
                  <p:nvGrpSpPr>
                    <p:cNvPr id="61474" name="קבוצה 22"/>
                    <p:cNvGrpSpPr>
                      <a:grpSpLocks/>
                    </p:cNvGrpSpPr>
                    <p:nvPr/>
                  </p:nvGrpSpPr>
                  <p:grpSpPr bwMode="auto">
                    <a:xfrm>
                      <a:off x="1970424" y="2016723"/>
                      <a:ext cx="4554803" cy="1671109"/>
                      <a:chOff x="1558427" y="-527266"/>
                      <a:chExt cx="4554803" cy="2383095"/>
                    </a:xfrm>
                  </p:grpSpPr>
                  <p:sp>
                    <p:nvSpPr>
                      <p:cNvPr id="24" name="מלבן 23"/>
                      <p:cNvSpPr/>
                      <p:nvPr/>
                    </p:nvSpPr>
                    <p:spPr>
                      <a:xfrm>
                        <a:off x="1558426" y="-526905"/>
                        <a:ext cx="4554793" cy="238176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558426" y="-388800"/>
                        <a:ext cx="1717381" cy="188820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61475" name="קבוצה 25"/>
                    <p:cNvGrpSpPr>
                      <a:grpSpLocks/>
                    </p:cNvGrpSpPr>
                    <p:nvPr/>
                  </p:nvGrpSpPr>
                  <p:grpSpPr bwMode="auto">
                    <a:xfrm>
                      <a:off x="1970423" y="3830035"/>
                      <a:ext cx="4554793" cy="1239407"/>
                      <a:chOff x="1015024" y="2383656"/>
                      <a:chExt cx="4554793" cy="1239407"/>
                    </a:xfrm>
                  </p:grpSpPr>
                  <p:sp>
                    <p:nvSpPr>
                      <p:cNvPr id="27" name="מלבן 26"/>
                      <p:cNvSpPr/>
                      <p:nvPr/>
                    </p:nvSpPr>
                    <p:spPr>
                      <a:xfrm>
                        <a:off x="1015024" y="2403773"/>
                        <a:ext cx="4554793" cy="1219290"/>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1039914" y="2383656"/>
                        <a:ext cx="1463818" cy="114626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grpSp>
              <p:sp>
                <p:nvSpPr>
                  <p:cNvPr id="49" name="חץ למטה 48"/>
                  <p:cNvSpPr/>
                  <p:nvPr/>
                </p:nvSpPr>
                <p:spPr bwMode="auto">
                  <a:xfrm>
                    <a:off x="4441225" y="2062374"/>
                    <a:ext cx="431841" cy="36039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84" name="מלבן 83"/>
                  <p:cNvSpPr/>
                  <p:nvPr/>
                </p:nvSpPr>
                <p:spPr bwMode="auto">
                  <a:xfrm>
                    <a:off x="1700941" y="4542303"/>
                    <a:ext cx="4648640" cy="2151283"/>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1726343" y="4678842"/>
                    <a:ext cx="1771818" cy="114629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 שריר</a:t>
                    </a:r>
                  </a:p>
                </p:txBody>
              </p:sp>
              <p:sp>
                <p:nvSpPr>
                  <p:cNvPr id="86" name="חץ למטה 85"/>
                  <p:cNvSpPr/>
                  <p:nvPr/>
                </p:nvSpPr>
                <p:spPr bwMode="auto">
                  <a:xfrm>
                    <a:off x="4466628" y="1374915"/>
                    <a:ext cx="431841" cy="18734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0" name="מלבן 89"/>
                <p:cNvSpPr/>
                <p:nvPr/>
              </p:nvSpPr>
              <p:spPr bwMode="auto">
                <a:xfrm>
                  <a:off x="2435235" y="419100"/>
                  <a:ext cx="1752596"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169" name="מלבן 168"/>
                <p:cNvSpPr/>
                <p:nvPr/>
              </p:nvSpPr>
              <p:spPr bwMode="auto">
                <a:xfrm>
                  <a:off x="2469887" y="6100763"/>
                  <a:ext cx="377665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סיבי השריר</a:t>
                  </a:r>
                </a:p>
              </p:txBody>
            </p:sp>
            <p:sp>
              <p:nvSpPr>
                <p:cNvPr id="211" name="מלבן 210"/>
                <p:cNvSpPr/>
                <p:nvPr/>
              </p:nvSpPr>
              <p:spPr>
                <a:xfrm>
                  <a:off x="4030296" y="4540250"/>
                  <a:ext cx="1081458"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4078293" y="836712"/>
                  <a:ext cx="1033462"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a:xfrm>
                  <a:off x="4078292" y="3501008"/>
                  <a:ext cx="1033461"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a:xfrm>
                  <a:off x="4078293" y="2420938"/>
                  <a:ext cx="1033462"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a:xfrm>
                  <a:off x="4078293" y="1527175"/>
                  <a:ext cx="1033461"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94" name="חץ למטה 93"/>
            <p:cNvSpPr/>
            <p:nvPr/>
          </p:nvSpPr>
          <p:spPr bwMode="auto">
            <a:xfrm>
              <a:off x="3402865" y="4005064"/>
              <a:ext cx="431799" cy="5018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0" name="TextBox 39"/>
          <p:cNvSpPr txBox="1"/>
          <p:nvPr/>
        </p:nvSpPr>
        <p:spPr>
          <a:xfrm>
            <a:off x="5148064" y="548680"/>
            <a:ext cx="3440112"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smtClean="0">
                <a:solidFill>
                  <a:srgbClr val="1F497D"/>
                </a:solidFill>
              </a:rPr>
              <a:t>בתרשים מתוארים גלגולי החלבונים </a:t>
            </a:r>
          </a:p>
          <a:p>
            <a:pPr eaLnBrk="1" hangingPunct="1">
              <a:defRPr/>
            </a:pPr>
            <a:r>
              <a:rPr lang="he-IL" dirty="0" smtClean="0">
                <a:solidFill>
                  <a:srgbClr val="1F497D"/>
                </a:solidFill>
              </a:rPr>
              <a:t>בגוף. השלימו את התרשים</a:t>
            </a:r>
          </a:p>
          <a:p>
            <a:pPr eaLnBrk="1" hangingPunct="1">
              <a:defRPr/>
            </a:pPr>
            <a:r>
              <a:rPr lang="he-IL" dirty="0" smtClean="0">
                <a:solidFill>
                  <a:srgbClr val="1F497D"/>
                </a:solidFill>
              </a:rPr>
              <a:t>בעזרת המילים:</a:t>
            </a:r>
          </a:p>
          <a:p>
            <a:pPr eaLnBrk="1" hangingPunct="1">
              <a:defRPr/>
            </a:pPr>
            <a:r>
              <a:rPr lang="he-IL" dirty="0" smtClean="0">
                <a:solidFill>
                  <a:srgbClr val="1F497D"/>
                </a:solidFill>
              </a:rPr>
              <a:t>חלבונים/חומצות אמיניות:</a:t>
            </a:r>
          </a:p>
        </p:txBody>
      </p:sp>
      <p:sp>
        <p:nvSpPr>
          <p:cNvPr id="4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539612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275D2E1-146B-4DD5-BAD6-AAA555DBB0BB}"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258763" y="-9525"/>
            <a:ext cx="8302625"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61445" name="קבוצה 38"/>
          <p:cNvGrpSpPr>
            <a:grpSpLocks/>
          </p:cNvGrpSpPr>
          <p:nvPr/>
        </p:nvGrpSpPr>
        <p:grpSpPr bwMode="auto">
          <a:xfrm>
            <a:off x="500063" y="419100"/>
            <a:ext cx="4648211" cy="6238875"/>
            <a:chOff x="627079" y="419100"/>
            <a:chExt cx="4648200" cy="6238875"/>
          </a:xfrm>
        </p:grpSpPr>
        <p:sp>
          <p:nvSpPr>
            <p:cNvPr id="93" name="חץ למטה 92"/>
            <p:cNvSpPr/>
            <p:nvPr/>
          </p:nvSpPr>
          <p:spPr bwMode="auto">
            <a:xfrm>
              <a:off x="3402865" y="2996952"/>
              <a:ext cx="431799" cy="46672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98" name="מלבן 97"/>
            <p:cNvSpPr/>
            <p:nvPr/>
          </p:nvSpPr>
          <p:spPr bwMode="auto">
            <a:xfrm>
              <a:off x="2898811" y="4532313"/>
              <a:ext cx="1365247"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102" name="מלבן 101"/>
            <p:cNvSpPr/>
            <p:nvPr/>
          </p:nvSpPr>
          <p:spPr bwMode="auto">
            <a:xfrm>
              <a:off x="2857511" y="5416897"/>
              <a:ext cx="1365247"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174" name="חץ למטה 173"/>
            <p:cNvSpPr/>
            <p:nvPr/>
          </p:nvSpPr>
          <p:spPr bwMode="auto">
            <a:xfrm>
              <a:off x="3440122" y="5038725"/>
              <a:ext cx="431799" cy="4191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0" name="חץ למטה 209"/>
            <p:cNvSpPr/>
            <p:nvPr/>
          </p:nvSpPr>
          <p:spPr bwMode="auto">
            <a:xfrm>
              <a:off x="3415565" y="5955754"/>
              <a:ext cx="431799" cy="20955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1453" name="קבוצה 37"/>
            <p:cNvGrpSpPr>
              <a:grpSpLocks/>
            </p:cNvGrpSpPr>
            <p:nvPr/>
          </p:nvGrpSpPr>
          <p:grpSpPr bwMode="auto">
            <a:xfrm>
              <a:off x="627079" y="419100"/>
              <a:ext cx="4648200" cy="6238875"/>
              <a:chOff x="1638312" y="419100"/>
              <a:chExt cx="4648200" cy="6238875"/>
            </a:xfrm>
          </p:grpSpPr>
          <p:sp>
            <p:nvSpPr>
              <p:cNvPr id="177" name="מלבן 176"/>
              <p:cNvSpPr/>
              <p:nvPr/>
            </p:nvSpPr>
            <p:spPr>
              <a:xfrm>
                <a:off x="4010229" y="5470525"/>
                <a:ext cx="1123947" cy="441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61455" name="קבוצה 36"/>
              <p:cNvGrpSpPr>
                <a:grpSpLocks/>
              </p:cNvGrpSpPr>
              <p:nvPr/>
            </p:nvGrpSpPr>
            <p:grpSpPr bwMode="auto">
              <a:xfrm>
                <a:off x="1638312" y="419100"/>
                <a:ext cx="4648200" cy="6238875"/>
                <a:chOff x="1638312" y="419100"/>
                <a:chExt cx="4648200" cy="6238875"/>
              </a:xfrm>
            </p:grpSpPr>
            <p:grpSp>
              <p:nvGrpSpPr>
                <p:cNvPr id="61456" name="קבוצה 22"/>
                <p:cNvGrpSpPr>
                  <a:grpSpLocks/>
                </p:cNvGrpSpPr>
                <p:nvPr/>
              </p:nvGrpSpPr>
              <p:grpSpPr bwMode="auto">
                <a:xfrm>
                  <a:off x="1638312" y="771525"/>
                  <a:ext cx="4648200" cy="5886450"/>
                  <a:chOff x="1700941" y="806532"/>
                  <a:chExt cx="4648651" cy="5887054"/>
                </a:xfrm>
              </p:grpSpPr>
              <p:grpSp>
                <p:nvGrpSpPr>
                  <p:cNvPr id="61464" name="קבוצה 7"/>
                  <p:cNvGrpSpPr>
                    <a:grpSpLocks/>
                  </p:cNvGrpSpPr>
                  <p:nvPr/>
                </p:nvGrpSpPr>
                <p:grpSpPr bwMode="auto">
                  <a:xfrm>
                    <a:off x="1700941" y="806532"/>
                    <a:ext cx="4648651" cy="3593948"/>
                    <a:chOff x="1819718" y="1617356"/>
                    <a:chExt cx="4554804" cy="3593844"/>
                  </a:xfrm>
                </p:grpSpPr>
                <p:grpSp>
                  <p:nvGrpSpPr>
                    <p:cNvPr id="61472" name="קבוצה 10"/>
                    <p:cNvGrpSpPr>
                      <a:grpSpLocks/>
                    </p:cNvGrpSpPr>
                    <p:nvPr/>
                  </p:nvGrpSpPr>
                  <p:grpSpPr bwMode="auto">
                    <a:xfrm>
                      <a:off x="1819718" y="2158481"/>
                      <a:ext cx="4554804" cy="3052719"/>
                      <a:chOff x="1970423" y="2016723"/>
                      <a:chExt cx="4554804" cy="3052719"/>
                    </a:xfrm>
                  </p:grpSpPr>
                  <p:grpSp>
                    <p:nvGrpSpPr>
                      <p:cNvPr id="61474" name="קבוצה 22"/>
                      <p:cNvGrpSpPr>
                        <a:grpSpLocks/>
                      </p:cNvGrpSpPr>
                      <p:nvPr/>
                    </p:nvGrpSpPr>
                    <p:grpSpPr bwMode="auto">
                      <a:xfrm>
                        <a:off x="1970424" y="2016723"/>
                        <a:ext cx="4554803" cy="1671109"/>
                        <a:chOff x="1558427" y="-527266"/>
                        <a:chExt cx="4554803" cy="2383095"/>
                      </a:xfrm>
                    </p:grpSpPr>
                    <p:sp>
                      <p:nvSpPr>
                        <p:cNvPr id="24" name="מלבן 23"/>
                        <p:cNvSpPr/>
                        <p:nvPr/>
                      </p:nvSpPr>
                      <p:spPr>
                        <a:xfrm>
                          <a:off x="1558426" y="-526905"/>
                          <a:ext cx="4554793" cy="2381760"/>
                        </a:xfrm>
                        <a:prstGeom prst="rect">
                          <a:avLst/>
                        </a:prstGeom>
                        <a:noFill/>
                        <a:ln w="38100">
                          <a:solidFill>
                            <a:srgbClr val="C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מלבן 24"/>
                        <p:cNvSpPr/>
                        <p:nvPr/>
                      </p:nvSpPr>
                      <p:spPr>
                        <a:xfrm>
                          <a:off x="1558426" y="-388800"/>
                          <a:ext cx="1717381" cy="1888201"/>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C00000"/>
                              </a:solidFill>
                            </a:rPr>
                            <a:t>מערכת </a:t>
                          </a:r>
                        </a:p>
                        <a:p>
                          <a:pPr algn="ctr" defTabSz="1244600">
                            <a:lnSpc>
                              <a:spcPct val="90000"/>
                            </a:lnSpc>
                            <a:spcAft>
                              <a:spcPct val="35000"/>
                            </a:spcAft>
                            <a:defRPr/>
                          </a:pPr>
                          <a:r>
                            <a:rPr lang="he-IL" sz="2800" dirty="0">
                              <a:solidFill>
                                <a:srgbClr val="C00000"/>
                              </a:solidFill>
                            </a:rPr>
                            <a:t>העיכול</a:t>
                          </a:r>
                        </a:p>
                      </p:txBody>
                    </p:sp>
                  </p:grpSp>
                  <p:grpSp>
                    <p:nvGrpSpPr>
                      <p:cNvPr id="61475" name="קבוצה 25"/>
                      <p:cNvGrpSpPr>
                        <a:grpSpLocks/>
                      </p:cNvGrpSpPr>
                      <p:nvPr/>
                    </p:nvGrpSpPr>
                    <p:grpSpPr bwMode="auto">
                      <a:xfrm>
                        <a:off x="1970423" y="3830035"/>
                        <a:ext cx="4554793" cy="1239407"/>
                        <a:chOff x="1015024" y="2383656"/>
                        <a:chExt cx="4554793" cy="1239407"/>
                      </a:xfrm>
                    </p:grpSpPr>
                    <p:sp>
                      <p:nvSpPr>
                        <p:cNvPr id="27" name="מלבן 26"/>
                        <p:cNvSpPr/>
                        <p:nvPr/>
                      </p:nvSpPr>
                      <p:spPr>
                        <a:xfrm>
                          <a:off x="1015024" y="2403773"/>
                          <a:ext cx="4554793" cy="1219290"/>
                        </a:xfrm>
                        <a:prstGeom prst="rect">
                          <a:avLst/>
                        </a:prstGeom>
                        <a:noFill/>
                        <a:ln w="38100">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מלבן 27"/>
                        <p:cNvSpPr/>
                        <p:nvPr/>
                      </p:nvSpPr>
                      <p:spPr>
                        <a:xfrm>
                          <a:off x="1039914" y="2383656"/>
                          <a:ext cx="1463818" cy="114626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srgbClr val="FF0000"/>
                              </a:solidFill>
                            </a:rPr>
                            <a:t>דם</a:t>
                          </a:r>
                        </a:p>
                      </p:txBody>
                    </p:sp>
                  </p:grpSp>
                </p:grpSp>
                <p:sp>
                  <p:nvSpPr>
                    <p:cNvPr id="33" name="מלבן 32"/>
                    <p:cNvSpPr/>
                    <p:nvPr/>
                  </p:nvSpPr>
                  <p:spPr>
                    <a:xfrm>
                      <a:off x="4072225" y="1617356"/>
                      <a:ext cx="1337815" cy="460409"/>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grpSp>
              <p:sp>
                <p:nvSpPr>
                  <p:cNvPr id="47" name="מלבן 46"/>
                  <p:cNvSpPr/>
                  <p:nvPr/>
                </p:nvSpPr>
                <p:spPr bwMode="auto">
                  <a:xfrm>
                    <a:off x="3923651" y="1570198"/>
                    <a:ext cx="1366966"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חלבונים</a:t>
                    </a:r>
                  </a:p>
                </p:txBody>
              </p:sp>
              <p:sp>
                <p:nvSpPr>
                  <p:cNvPr id="49" name="חץ למטה 48"/>
                  <p:cNvSpPr/>
                  <p:nvPr/>
                </p:nvSpPr>
                <p:spPr bwMode="auto">
                  <a:xfrm>
                    <a:off x="4441225" y="2062374"/>
                    <a:ext cx="431841" cy="36039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50" name="מלבן 49"/>
                  <p:cNvSpPr/>
                  <p:nvPr/>
                </p:nvSpPr>
                <p:spPr bwMode="auto">
                  <a:xfrm>
                    <a:off x="3975795" y="2499750"/>
                    <a:ext cx="1365379"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3" name="מלבן 82"/>
                  <p:cNvSpPr/>
                  <p:nvPr/>
                </p:nvSpPr>
                <p:spPr bwMode="auto">
                  <a:xfrm>
                    <a:off x="3903781" y="3536295"/>
                    <a:ext cx="1365379" cy="460422"/>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חומצות אמיניות</a:t>
                    </a:r>
                  </a:p>
                </p:txBody>
              </p:sp>
              <p:sp>
                <p:nvSpPr>
                  <p:cNvPr id="84" name="מלבן 83"/>
                  <p:cNvSpPr/>
                  <p:nvPr/>
                </p:nvSpPr>
                <p:spPr bwMode="auto">
                  <a:xfrm>
                    <a:off x="1700941" y="4542303"/>
                    <a:ext cx="4648640" cy="2151283"/>
                  </a:xfrm>
                  <a:prstGeom prst="rect">
                    <a:avLst/>
                  </a:prstGeom>
                  <a:noFill/>
                  <a:ln w="38100">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מלבן 84"/>
                  <p:cNvSpPr/>
                  <p:nvPr/>
                </p:nvSpPr>
                <p:spPr bwMode="auto">
                  <a:xfrm>
                    <a:off x="1726343" y="4678842"/>
                    <a:ext cx="1771818" cy="114629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b="1" dirty="0">
                        <a:solidFill>
                          <a:srgbClr val="FFC000"/>
                        </a:solidFill>
                      </a:rPr>
                      <a:t>תאי שריר</a:t>
                    </a:r>
                  </a:p>
                </p:txBody>
              </p:sp>
              <p:sp>
                <p:nvSpPr>
                  <p:cNvPr id="86" name="חץ למטה 85"/>
                  <p:cNvSpPr/>
                  <p:nvPr/>
                </p:nvSpPr>
                <p:spPr bwMode="auto">
                  <a:xfrm>
                    <a:off x="4466628" y="1374915"/>
                    <a:ext cx="431841" cy="19528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90" name="מלבן 89"/>
                <p:cNvSpPr/>
                <p:nvPr/>
              </p:nvSpPr>
              <p:spPr bwMode="auto">
                <a:xfrm>
                  <a:off x="2435235" y="419100"/>
                  <a:ext cx="1752596" cy="1325563"/>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sz="2800" dirty="0">
                      <a:solidFill>
                        <a:prstClr val="black"/>
                      </a:solidFill>
                    </a:rPr>
                    <a:t>מזון</a:t>
                  </a:r>
                </a:p>
              </p:txBody>
            </p:sp>
            <p:sp>
              <p:nvSpPr>
                <p:cNvPr id="169" name="מלבן 168"/>
                <p:cNvSpPr/>
                <p:nvPr/>
              </p:nvSpPr>
              <p:spPr bwMode="auto">
                <a:xfrm>
                  <a:off x="2469887" y="6100763"/>
                  <a:ext cx="3776653" cy="460375"/>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a:lnSpc>
                      <a:spcPct val="90000"/>
                    </a:lnSpc>
                    <a:spcAft>
                      <a:spcPct val="35000"/>
                    </a:spcAft>
                    <a:defRPr/>
                  </a:pPr>
                  <a:r>
                    <a:rPr lang="he-IL" dirty="0">
                      <a:solidFill>
                        <a:prstClr val="black"/>
                      </a:solidFill>
                    </a:rPr>
                    <a:t>משמשים לבניית סיבי השריר</a:t>
                  </a:r>
                </a:p>
              </p:txBody>
            </p:sp>
            <p:sp>
              <p:nvSpPr>
                <p:cNvPr id="211" name="מלבן 210"/>
                <p:cNvSpPr/>
                <p:nvPr/>
              </p:nvSpPr>
              <p:spPr>
                <a:xfrm>
                  <a:off x="4030296" y="4540250"/>
                  <a:ext cx="1081458"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12" name="מלבן 211"/>
                <p:cNvSpPr/>
                <p:nvPr/>
              </p:nvSpPr>
              <p:spPr>
                <a:xfrm>
                  <a:off x="4078293" y="836712"/>
                  <a:ext cx="1033462" cy="449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7" name="מלבן 66"/>
                <p:cNvSpPr/>
                <p:nvPr/>
              </p:nvSpPr>
              <p:spPr>
                <a:xfrm>
                  <a:off x="4078292" y="3501008"/>
                  <a:ext cx="1033461" cy="500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8" name="מלבן 67"/>
                <p:cNvSpPr/>
                <p:nvPr/>
              </p:nvSpPr>
              <p:spPr>
                <a:xfrm>
                  <a:off x="4078293" y="2420938"/>
                  <a:ext cx="1033462" cy="498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69" name="מלבן 68"/>
                <p:cNvSpPr/>
                <p:nvPr/>
              </p:nvSpPr>
              <p:spPr>
                <a:xfrm>
                  <a:off x="4078293" y="1527175"/>
                  <a:ext cx="1033461" cy="500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94" name="חץ למטה 93"/>
            <p:cNvSpPr/>
            <p:nvPr/>
          </p:nvSpPr>
          <p:spPr bwMode="auto">
            <a:xfrm>
              <a:off x="3402865" y="4005064"/>
              <a:ext cx="431799" cy="5018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40" name="TextBox 39"/>
          <p:cNvSpPr txBox="1"/>
          <p:nvPr/>
        </p:nvSpPr>
        <p:spPr>
          <a:xfrm>
            <a:off x="5148064" y="548680"/>
            <a:ext cx="3440112"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smtClean="0">
                <a:solidFill>
                  <a:srgbClr val="1F497D"/>
                </a:solidFill>
              </a:rPr>
              <a:t>בתרשים מתוארים גלגולי החלבונים </a:t>
            </a:r>
          </a:p>
          <a:p>
            <a:pPr eaLnBrk="1" hangingPunct="1">
              <a:defRPr/>
            </a:pPr>
            <a:r>
              <a:rPr lang="he-IL" dirty="0" smtClean="0">
                <a:solidFill>
                  <a:srgbClr val="1F497D"/>
                </a:solidFill>
              </a:rPr>
              <a:t>בגוף. השלימו את התרשים</a:t>
            </a:r>
          </a:p>
          <a:p>
            <a:pPr eaLnBrk="1" hangingPunct="1">
              <a:defRPr/>
            </a:pPr>
            <a:r>
              <a:rPr lang="he-IL" dirty="0" smtClean="0">
                <a:solidFill>
                  <a:srgbClr val="1F497D"/>
                </a:solidFill>
              </a:rPr>
              <a:t>בעזרת המילים:</a:t>
            </a:r>
          </a:p>
          <a:p>
            <a:pPr eaLnBrk="1" hangingPunct="1">
              <a:defRPr/>
            </a:pPr>
            <a:r>
              <a:rPr lang="he-IL" dirty="0" smtClean="0">
                <a:solidFill>
                  <a:srgbClr val="1F497D"/>
                </a:solidFill>
              </a:rPr>
              <a:t>חלבונים/חומצות אמיניות:</a:t>
            </a:r>
          </a:p>
        </p:txBody>
      </p:sp>
      <p:sp>
        <p:nvSpPr>
          <p:cNvPr id="4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0B23AF-97F6-4726-951E-9588E124877D}" type="slidenum">
              <a:rPr lang="he-IL" smtClean="0"/>
              <a:pPr fontAlgn="base">
                <a:spcBef>
                  <a:spcPct val="0"/>
                </a:spcBef>
                <a:spcAft>
                  <a:spcPct val="0"/>
                </a:spcAft>
                <a:defRPr/>
              </a:pPr>
              <a:t>25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תהליך הדנטורציה</a:t>
            </a:r>
            <a:endParaRPr lang="he-IL" sz="1800" dirty="0" smtClean="0"/>
          </a:p>
        </p:txBody>
      </p:sp>
      <p:sp>
        <p:nvSpPr>
          <p:cNvPr id="9" name="TextBox 8"/>
          <p:cNvSpPr txBox="1"/>
          <p:nvPr/>
        </p:nvSpPr>
        <p:spPr>
          <a:xfrm>
            <a:off x="500062" y="548134"/>
            <a:ext cx="8104187" cy="2736850"/>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dirty="0">
                <a:solidFill>
                  <a:prstClr val="black"/>
                </a:solidFill>
              </a:rPr>
              <a:t>לכל חלבון </a:t>
            </a:r>
            <a:r>
              <a:rPr lang="he-IL" dirty="0">
                <a:solidFill>
                  <a:srgbClr val="FF6600"/>
                </a:solidFill>
              </a:rPr>
              <a:t>מבנה מרחבי </a:t>
            </a:r>
            <a:r>
              <a:rPr lang="he-IL" dirty="0">
                <a:solidFill>
                  <a:prstClr val="black"/>
                </a:solidFill>
              </a:rPr>
              <a:t>אופייני וייחודי לו. המבנה המרחבי נוצר בגלל כוחות משיכה ודחייה בין חומצות אמיניות שונות במולקולה. כלומר, המבנה המרחבי של החלבון מוכתב על ידי רצף החומצות האמיניות המרכיבות אותו</a:t>
            </a:r>
            <a:r>
              <a:rPr lang="he-IL" dirty="0" smtClean="0">
                <a:solidFill>
                  <a:prstClr val="black"/>
                </a:solidFill>
              </a:rPr>
              <a:t>.</a:t>
            </a:r>
          </a:p>
          <a:p>
            <a:pPr algn="just" fontAlgn="auto">
              <a:spcBef>
                <a:spcPts val="0"/>
              </a:spcBef>
              <a:spcAft>
                <a:spcPts val="0"/>
              </a:spcAft>
              <a:defRPr/>
            </a:pPr>
            <a:endParaRPr lang="he-IL" dirty="0">
              <a:solidFill>
                <a:prstClr val="black"/>
              </a:solidFill>
            </a:endParaRPr>
          </a:p>
          <a:p>
            <a:pPr algn="just" fontAlgn="auto">
              <a:spcBef>
                <a:spcPts val="0"/>
              </a:spcBef>
              <a:spcAft>
                <a:spcPts val="0"/>
              </a:spcAft>
              <a:defRPr/>
            </a:pPr>
            <a:r>
              <a:rPr lang="he-IL" dirty="0">
                <a:solidFill>
                  <a:prstClr val="black"/>
                </a:solidFill>
              </a:rPr>
              <a:t>גורמים סביבתיים כמו </a:t>
            </a:r>
            <a:r>
              <a:rPr lang="he-IL" dirty="0"/>
              <a:t>טמפרטורה, רמת החומציות וריכוז המלחים בסביבה יכולים להשפיע על כוחות המשיכה והדחייה האלה, ולכן לגרום לשינוי במבנה המרחבי של מולקולות החלבון.</a:t>
            </a:r>
          </a:p>
          <a:p>
            <a:pPr algn="just" fontAlgn="auto">
              <a:spcBef>
                <a:spcPts val="0"/>
              </a:spcBef>
              <a:spcAft>
                <a:spcPts val="0"/>
              </a:spcAft>
              <a:defRPr/>
            </a:pPr>
            <a:r>
              <a:rPr lang="he-IL" dirty="0"/>
              <a:t>דוגמה: בטמפרטורות גבוהות מאוד, המבנה המרחבי של החלבון נהרס. תופעה זו </a:t>
            </a:r>
            <a:r>
              <a:rPr lang="he-IL" dirty="0">
                <a:solidFill>
                  <a:prstClr val="black"/>
                </a:solidFill>
              </a:rPr>
              <a:t>נקראת </a:t>
            </a:r>
            <a:r>
              <a:rPr lang="he-IL" dirty="0" err="1">
                <a:solidFill>
                  <a:schemeClr val="accent3"/>
                </a:solidFill>
              </a:rPr>
              <a:t>דנטורציה</a:t>
            </a:r>
            <a:r>
              <a:rPr lang="he-IL" dirty="0" smtClean="0">
                <a:solidFill>
                  <a:schemeClr val="accent3"/>
                </a:solidFill>
              </a:rPr>
              <a:t>.</a:t>
            </a:r>
          </a:p>
          <a:p>
            <a:pPr algn="just" fontAlgn="auto">
              <a:spcBef>
                <a:spcPts val="0"/>
              </a:spcBef>
              <a:spcAft>
                <a:spcPts val="0"/>
              </a:spcAft>
              <a:defRPr/>
            </a:pPr>
            <a:endParaRPr lang="he-IL" dirty="0">
              <a:solidFill>
                <a:schemeClr val="accent3"/>
              </a:solidFill>
            </a:endParaRPr>
          </a:p>
          <a:p>
            <a:pPr algn="just" fontAlgn="auto">
              <a:spcBef>
                <a:spcPts val="0"/>
              </a:spcBef>
              <a:spcAft>
                <a:spcPts val="0"/>
              </a:spcAft>
              <a:defRPr/>
            </a:pPr>
            <a:r>
              <a:rPr lang="he-IL" dirty="0">
                <a:solidFill>
                  <a:prstClr val="black"/>
                </a:solidFill>
              </a:rPr>
              <a:t>למבנה המרחבי יש חשיבות מכרעת בפעילות החלבון, ולכן שינויים במבנה המרחבי של החלבון עלולים לפגוע בפעילות החלבונים </a:t>
            </a:r>
            <a:r>
              <a:rPr lang="he-IL" dirty="0"/>
              <a:t>ולגרום נזק לתאים</a:t>
            </a:r>
            <a:r>
              <a:rPr lang="he-IL" dirty="0">
                <a:solidFill>
                  <a:prstClr val="black"/>
                </a:solidFill>
              </a:rPr>
              <a:t>.</a:t>
            </a:r>
          </a:p>
          <a:p>
            <a:pPr algn="just"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TextBox 6"/>
          <p:cNvSpPr txBox="1"/>
          <p:nvPr/>
        </p:nvSpPr>
        <p:spPr>
          <a:xfrm>
            <a:off x="2857500" y="3664266"/>
            <a:ext cx="3138488" cy="566738"/>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u="sng" kern="0" dirty="0">
                <a:solidFill>
                  <a:prstClr val="black"/>
                </a:solidFill>
              </a:rPr>
              <a:t>תהליך דנטורציה של חלבון</a:t>
            </a:r>
          </a:p>
        </p:txBody>
      </p:sp>
      <p:grpSp>
        <p:nvGrpSpPr>
          <p:cNvPr id="62471" name="קבוצה 2"/>
          <p:cNvGrpSpPr>
            <a:grpSpLocks/>
          </p:cNvGrpSpPr>
          <p:nvPr/>
        </p:nvGrpSpPr>
        <p:grpSpPr bwMode="auto">
          <a:xfrm>
            <a:off x="584473" y="3645024"/>
            <a:ext cx="7933134" cy="2232247"/>
            <a:chOff x="258847" y="3142616"/>
            <a:chExt cx="8662501" cy="2286000"/>
          </a:xfrm>
        </p:grpSpPr>
        <p:pic>
          <p:nvPicPr>
            <p:cNvPr id="624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615" y="3861048"/>
              <a:ext cx="4858733" cy="137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7" y="3142616"/>
              <a:ext cx="31051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a:off x="3598760" y="3998279"/>
              <a:ext cx="398440" cy="57467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2" name="TextBox 11"/>
          <p:cNvSpPr txBox="1"/>
          <p:nvPr/>
        </p:nvSpPr>
        <p:spPr>
          <a:xfrm>
            <a:off x="558800" y="5784105"/>
            <a:ext cx="8247063" cy="957263"/>
          </a:xfrm>
          <a:prstGeom prst="rect">
            <a:avLst/>
          </a:prstGeom>
          <a:noFill/>
          <a:ln w="22225">
            <a:noFill/>
          </a:ln>
          <a:effectLst>
            <a:outerShdw sx="101000" sy="101000" algn="ctr" rotWithShape="0">
              <a:sysClr val="window" lastClr="FFFFFF">
                <a:lumMod val="75000"/>
              </a:sysClr>
            </a:outerShdw>
          </a:effectLst>
        </p:spPr>
        <p:txBody>
          <a:bodyPr/>
          <a:lstStyle/>
          <a:p>
            <a:pPr algn="just" fontAlgn="auto">
              <a:spcBef>
                <a:spcPts val="0"/>
              </a:spcBef>
              <a:spcAft>
                <a:spcPts val="0"/>
              </a:spcAft>
              <a:defRPr/>
            </a:pPr>
            <a:r>
              <a:rPr lang="he-IL" dirty="0">
                <a:solidFill>
                  <a:prstClr val="black"/>
                </a:solidFill>
              </a:rPr>
              <a:t>בתאים של כל היצורים החיים יש מערכות חומרים הנקראות </a:t>
            </a:r>
            <a:r>
              <a:rPr lang="he-IL" dirty="0">
                <a:solidFill>
                  <a:schemeClr val="accent3"/>
                </a:solidFill>
              </a:rPr>
              <a:t>מערכות </a:t>
            </a:r>
            <a:r>
              <a:rPr lang="he-IL" noProof="1">
                <a:solidFill>
                  <a:schemeClr val="accent3"/>
                </a:solidFill>
              </a:rPr>
              <a:t>בופר</a:t>
            </a:r>
            <a:r>
              <a:rPr lang="he-IL" dirty="0">
                <a:solidFill>
                  <a:prstClr val="black"/>
                </a:solidFill>
              </a:rPr>
              <a:t>, המונעות את שינוי</a:t>
            </a:r>
          </a:p>
          <a:p>
            <a:pPr algn="just" fontAlgn="auto">
              <a:spcBef>
                <a:spcPts val="0"/>
              </a:spcBef>
              <a:spcAft>
                <a:spcPts val="0"/>
              </a:spcAft>
              <a:defRPr/>
            </a:pPr>
            <a:r>
              <a:rPr lang="he-IL" dirty="0">
                <a:solidFill>
                  <a:prstClr val="black"/>
                </a:solidFill>
              </a:rPr>
              <a:t>דרגת ה-</a:t>
            </a:r>
            <a:r>
              <a:rPr lang="en-US" dirty="0">
                <a:solidFill>
                  <a:prstClr val="black"/>
                </a:solidFill>
              </a:rPr>
              <a:t>pH</a:t>
            </a:r>
            <a:r>
              <a:rPr lang="he-IL" dirty="0">
                <a:solidFill>
                  <a:prstClr val="black"/>
                </a:solidFill>
              </a:rPr>
              <a:t> בתאים. זה </a:t>
            </a:r>
            <a:r>
              <a:rPr lang="he-IL" dirty="0">
                <a:solidFill>
                  <a:schemeClr val="accent3"/>
                </a:solidFill>
              </a:rPr>
              <a:t>מנגנון חשוב ביותר לשמירת </a:t>
            </a:r>
            <a:r>
              <a:rPr lang="he-IL" noProof="1">
                <a:solidFill>
                  <a:schemeClr val="accent3"/>
                </a:solidFill>
              </a:rPr>
              <a:t>ההומאוסטזיס</a:t>
            </a:r>
            <a:r>
              <a:rPr lang="he-IL" dirty="0">
                <a:solidFill>
                  <a:schemeClr val="accent3"/>
                </a:solidFill>
              </a:rPr>
              <a:t> </a:t>
            </a:r>
            <a:r>
              <a:rPr lang="he-IL" dirty="0">
                <a:solidFill>
                  <a:prstClr val="black"/>
                </a:solidFill>
              </a:rPr>
              <a:t>בתאים, המסייע לפעילות תקינה  של החלבונים.</a:t>
            </a:r>
            <a:endParaRPr lang="he-IL" kern="0" dirty="0">
              <a:solidFill>
                <a:prstClr val="black"/>
              </a:solidFill>
            </a:endParaRPr>
          </a:p>
        </p:txBody>
      </p:sp>
      <p:sp>
        <p:nvSpPr>
          <p:cNvPr id="13"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25</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06827A-DCF9-4CCF-9CBA-5FF1A08BD1D3}" type="slidenum">
              <a:rPr lang="he-IL" smtClean="0"/>
              <a:pPr fontAlgn="base">
                <a:spcBef>
                  <a:spcPct val="0"/>
                </a:spcBef>
                <a:spcAft>
                  <a:spcPct val="0"/>
                </a:spcAft>
                <a:defRPr/>
              </a:pPr>
              <a:t>26</a:t>
            </a:fld>
            <a:endParaRPr lang="he-IL" dirty="0" smtClean="0"/>
          </a:p>
        </p:txBody>
      </p:sp>
      <p:sp>
        <p:nvSpPr>
          <p:cNvPr id="63492"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10: </a:t>
            </a:r>
            <a:r>
              <a:rPr lang="he-IL" altLang="he-IL" sz="1800" b="1" dirty="0" err="1" smtClean="0">
                <a:solidFill>
                  <a:srgbClr val="FF6600"/>
                </a:solidFill>
              </a:rPr>
              <a:t>דנטורציה</a:t>
            </a:r>
            <a:r>
              <a:rPr lang="he-IL" altLang="he-IL" sz="1800" b="1" dirty="0" smtClean="0">
                <a:solidFill>
                  <a:srgbClr val="FF6600"/>
                </a:solidFill>
              </a:rPr>
              <a:t> במטבח</a:t>
            </a:r>
            <a:endParaRPr lang="he-IL" altLang="he-IL" sz="1800" dirty="0" smtClean="0"/>
          </a:p>
        </p:txBody>
      </p:sp>
      <p:sp>
        <p:nvSpPr>
          <p:cNvPr id="6" name="TextBox 5"/>
          <p:cNvSpPr txBox="1"/>
          <p:nvPr/>
        </p:nvSpPr>
        <p:spPr>
          <a:xfrm>
            <a:off x="348877" y="510828"/>
            <a:ext cx="8183563" cy="50783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fontAlgn="auto">
              <a:spcBef>
                <a:spcPts val="0"/>
              </a:spcBef>
              <a:spcAft>
                <a:spcPts val="0"/>
              </a:spcAft>
              <a:defRPr/>
            </a:pPr>
            <a:r>
              <a:rPr lang="he-IL" dirty="0">
                <a:solidFill>
                  <a:srgbClr val="1F497D"/>
                </a:solidFill>
                <a:latin typeface="Arial"/>
                <a:cs typeface="Arial"/>
              </a:rPr>
              <a:t>א. כאשר חלבוני החלב עוברים דנטורציה הם נעשים לא-מסיסים </a:t>
            </a:r>
            <a:r>
              <a:rPr lang="he-IL" dirty="0">
                <a:solidFill>
                  <a:schemeClr val="tx2"/>
                </a:solidFill>
                <a:latin typeface="Arial"/>
                <a:cs typeface="Arial"/>
              </a:rPr>
              <a:t>ושוקעים בצורת גושים. </a:t>
            </a:r>
            <a:endParaRPr lang="he-IL" dirty="0" smtClean="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a:t>
            </a:r>
            <a:r>
              <a:rPr lang="he-IL" dirty="0" smtClean="0">
                <a:solidFill>
                  <a:schemeClr val="tx2"/>
                </a:solidFill>
                <a:latin typeface="Arial"/>
                <a:cs typeface="Arial"/>
              </a:rPr>
              <a:t>  לכן </a:t>
            </a:r>
            <a:r>
              <a:rPr lang="he-IL" dirty="0">
                <a:solidFill>
                  <a:schemeClr val="tx2"/>
                </a:solidFill>
                <a:latin typeface="Arial"/>
                <a:cs typeface="Arial"/>
              </a:rPr>
              <a:t>החלב נעשה סמיך ומוצק. בתמונות מתואר ניסוי שבו הוסיפו מיץ לימון לחלב והוא </a:t>
            </a:r>
            <a:r>
              <a:rPr lang="he-IL" dirty="0" smtClean="0">
                <a:solidFill>
                  <a:schemeClr val="tx2"/>
                </a:solidFill>
                <a:latin typeface="Arial"/>
                <a:cs typeface="Arial"/>
              </a:rPr>
              <a:t>  </a:t>
            </a:r>
          </a:p>
          <a:p>
            <a:pPr fontAlgn="auto">
              <a:spcBef>
                <a:spcPts val="0"/>
              </a:spcBef>
              <a:spcAft>
                <a:spcPts val="0"/>
              </a:spcAft>
              <a:defRPr/>
            </a:pPr>
            <a:r>
              <a:rPr lang="he-IL" dirty="0" smtClean="0">
                <a:solidFill>
                  <a:schemeClr val="tx2"/>
                </a:solidFill>
                <a:latin typeface="Arial"/>
                <a:cs typeface="Arial"/>
              </a:rPr>
              <a:t>   נקרש</a:t>
            </a:r>
            <a:r>
              <a:rPr lang="he-IL" dirty="0">
                <a:solidFill>
                  <a:schemeClr val="tx2"/>
                </a:solidFill>
                <a:latin typeface="Arial"/>
                <a:cs typeface="Arial"/>
              </a:rPr>
              <a:t>. הסבירו את התהליך.</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בישול ביצה טרייה גורם להפיכתה לביצה קשה. מה הדומה ומה השונה בין תהליך זה </a:t>
            </a:r>
            <a:endParaRPr lang="he-IL" dirty="0" smtClean="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 </a:t>
            </a:r>
            <a:r>
              <a:rPr lang="he-IL" dirty="0" smtClean="0">
                <a:solidFill>
                  <a:schemeClr val="tx2"/>
                </a:solidFill>
                <a:latin typeface="Arial"/>
                <a:cs typeface="Arial"/>
              </a:rPr>
              <a:t>   ובין תהליך </a:t>
            </a:r>
            <a:r>
              <a:rPr lang="he-IL" dirty="0">
                <a:solidFill>
                  <a:schemeClr val="tx2"/>
                </a:solidFill>
                <a:latin typeface="Arial"/>
                <a:cs typeface="Arial"/>
              </a:rPr>
              <a:t>הקרשת החלב?</a:t>
            </a:r>
          </a:p>
        </p:txBody>
      </p:sp>
      <p:pic>
        <p:nvPicPr>
          <p:cNvPr id="6349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73" y="2132856"/>
            <a:ext cx="7947967" cy="23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26</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306827A-DCF9-4CCF-9CBA-5FF1A08BD1D3}" type="slidenum">
              <a:rPr lang="he-IL" smtClean="0"/>
              <a:pPr fontAlgn="base">
                <a:spcBef>
                  <a:spcPct val="0"/>
                </a:spcBef>
                <a:spcAft>
                  <a:spcPct val="0"/>
                </a:spcAft>
                <a:defRPr/>
              </a:pPr>
              <a:t>27</a:t>
            </a:fld>
            <a:endParaRPr lang="he-IL" dirty="0" smtClean="0"/>
          </a:p>
        </p:txBody>
      </p:sp>
      <p:sp>
        <p:nvSpPr>
          <p:cNvPr id="63492"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6" name="TextBox 5"/>
          <p:cNvSpPr txBox="1"/>
          <p:nvPr/>
        </p:nvSpPr>
        <p:spPr>
          <a:xfrm>
            <a:off x="348877" y="510828"/>
            <a:ext cx="8183563" cy="424731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fontAlgn="auto">
              <a:spcBef>
                <a:spcPts val="0"/>
              </a:spcBef>
              <a:spcAft>
                <a:spcPts val="0"/>
              </a:spcAft>
              <a:defRPr/>
            </a:pPr>
            <a:r>
              <a:rPr lang="he-IL" dirty="0">
                <a:solidFill>
                  <a:srgbClr val="1F497D"/>
                </a:solidFill>
                <a:latin typeface="Arial"/>
                <a:cs typeface="Arial"/>
              </a:rPr>
              <a:t>א. כאשר חלבוני החלב עוברים דנטורציה הם נעשים לא-מסיסים ושוקעים בצורת גושים. </a:t>
            </a:r>
          </a:p>
          <a:p>
            <a:pPr fontAlgn="auto">
              <a:spcBef>
                <a:spcPts val="0"/>
              </a:spcBef>
              <a:spcAft>
                <a:spcPts val="0"/>
              </a:spcAft>
              <a:defRPr/>
            </a:pPr>
            <a:r>
              <a:rPr lang="he-IL" dirty="0">
                <a:solidFill>
                  <a:srgbClr val="1F497D"/>
                </a:solidFill>
                <a:latin typeface="Arial"/>
                <a:cs typeface="Arial"/>
              </a:rPr>
              <a:t>   לכן החלב נעשה סמיך ומוצק. בתמונות מתואר ניסוי שבו הוסיפו מיץ לימון לחלב והוא   </a:t>
            </a:r>
          </a:p>
          <a:p>
            <a:pPr fontAlgn="auto">
              <a:spcBef>
                <a:spcPts val="0"/>
              </a:spcBef>
              <a:spcAft>
                <a:spcPts val="0"/>
              </a:spcAft>
              <a:defRPr/>
            </a:pPr>
            <a:r>
              <a:rPr lang="he-IL" dirty="0">
                <a:solidFill>
                  <a:srgbClr val="1F497D"/>
                </a:solidFill>
                <a:latin typeface="Arial"/>
                <a:cs typeface="Arial"/>
              </a:rPr>
              <a:t>   נקרש. הסבירו את התהליך.</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ב. בישול ביצה טרייה גורם להפיכתה לביצה קשה. מה הדומה ומה השונה בין תהליך זה </a:t>
            </a:r>
          </a:p>
          <a:p>
            <a:pPr fontAlgn="auto">
              <a:spcBef>
                <a:spcPts val="0"/>
              </a:spcBef>
              <a:spcAft>
                <a:spcPts val="0"/>
              </a:spcAft>
              <a:defRPr/>
            </a:pPr>
            <a:r>
              <a:rPr lang="he-IL" dirty="0">
                <a:solidFill>
                  <a:srgbClr val="1F497D"/>
                </a:solidFill>
                <a:latin typeface="Arial"/>
                <a:cs typeface="Arial"/>
              </a:rPr>
              <a:t>    ובין תהליך הקרשת החלב?</a:t>
            </a:r>
          </a:p>
        </p:txBody>
      </p:sp>
      <p:pic>
        <p:nvPicPr>
          <p:cNvPr id="6349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16832"/>
            <a:ext cx="6768752" cy="200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27</a:t>
            </a:fld>
            <a:endParaRPr lang="he-IL" altLang="he-IL" sz="1100" dirty="0">
              <a:solidFill>
                <a:srgbClr val="A6A6A6"/>
              </a:solidFill>
            </a:endParaRPr>
          </a:p>
        </p:txBody>
      </p:sp>
      <p:sp>
        <p:nvSpPr>
          <p:cNvPr id="9" name="Rectangle 12"/>
          <p:cNvSpPr/>
          <p:nvPr/>
        </p:nvSpPr>
        <p:spPr>
          <a:xfrm>
            <a:off x="500063" y="4797152"/>
            <a:ext cx="7960369" cy="17748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הוספת מיץ הלימון יצרה </a:t>
            </a:r>
            <a:r>
              <a:rPr lang="he-IL" dirty="0">
                <a:solidFill>
                  <a:schemeClr val="tx1"/>
                </a:solidFill>
              </a:rPr>
              <a:t>סביבה חומצית בחלב (ה-</a:t>
            </a:r>
            <a:r>
              <a:rPr lang="en-US" dirty="0">
                <a:solidFill>
                  <a:schemeClr val="tx1"/>
                </a:solidFill>
              </a:rPr>
              <a:t>pH</a:t>
            </a:r>
            <a:r>
              <a:rPr lang="he-IL" dirty="0">
                <a:solidFill>
                  <a:schemeClr val="tx1"/>
                </a:solidFill>
              </a:rPr>
              <a:t> ירד), עקב כך עברו חלבוני החלב</a:t>
            </a:r>
          </a:p>
          <a:p>
            <a:pPr fontAlgn="auto">
              <a:spcBef>
                <a:spcPts val="0"/>
              </a:spcBef>
              <a:spcAft>
                <a:spcPts val="0"/>
              </a:spcAft>
              <a:defRPr/>
            </a:pPr>
            <a:r>
              <a:rPr lang="he-IL" dirty="0">
                <a:solidFill>
                  <a:schemeClr val="tx1"/>
                </a:solidFill>
              </a:rPr>
              <a:t>    דנטורציה. החלבונים העוברים דנטורציה אינם מסיסים במים ולכן נוצרים גושים בחלב.</a:t>
            </a:r>
          </a:p>
          <a:p>
            <a:pPr fontAlgn="auto">
              <a:spcBef>
                <a:spcPts val="0"/>
              </a:spcBef>
              <a:spcAft>
                <a:spcPts val="0"/>
              </a:spcAft>
              <a:defRPr/>
            </a:pPr>
            <a:r>
              <a:rPr lang="he-IL" dirty="0">
                <a:solidFill>
                  <a:schemeClr val="tx1"/>
                </a:solidFill>
              </a:rPr>
              <a:t>ב. הדומה בין שני התהליכים הוא שבשניהם עברו החלבונים </a:t>
            </a:r>
            <a:r>
              <a:rPr lang="he-IL" noProof="1">
                <a:solidFill>
                  <a:schemeClr val="tx1"/>
                </a:solidFill>
              </a:rPr>
              <a:t>דנטורציה. הגורם לדנטורציה   </a:t>
            </a:r>
          </a:p>
          <a:p>
            <a:pPr fontAlgn="auto">
              <a:spcBef>
                <a:spcPts val="0"/>
              </a:spcBef>
              <a:spcAft>
                <a:spcPts val="0"/>
              </a:spcAft>
              <a:defRPr/>
            </a:pPr>
            <a:r>
              <a:rPr lang="he-IL" dirty="0">
                <a:solidFill>
                  <a:schemeClr val="tx1"/>
                </a:solidFill>
              </a:rPr>
              <a:t>    שונה: במקרה של החלב, הגורם הוא השינוי </a:t>
            </a:r>
            <a:r>
              <a:rPr lang="he-IL" dirty="0">
                <a:solidFill>
                  <a:prstClr val="black"/>
                </a:solidFill>
              </a:rPr>
              <a:t>ב-</a:t>
            </a:r>
            <a:r>
              <a:rPr lang="en-US" dirty="0">
                <a:solidFill>
                  <a:prstClr val="black"/>
                </a:solidFill>
              </a:rPr>
              <a:t>pH</a:t>
            </a:r>
            <a:r>
              <a:rPr lang="he-IL" dirty="0">
                <a:solidFill>
                  <a:prstClr val="black"/>
                </a:solidFill>
              </a:rPr>
              <a:t> ואילו במקרה של הביצה </a:t>
            </a:r>
            <a:r>
              <a:rPr lang="he-IL" dirty="0">
                <a:solidFill>
                  <a:schemeClr val="tx1"/>
                </a:solidFill>
              </a:rPr>
              <a:t>הגורם הוא    </a:t>
            </a:r>
          </a:p>
          <a:p>
            <a:pPr fontAlgn="auto">
              <a:spcBef>
                <a:spcPts val="0"/>
              </a:spcBef>
              <a:spcAft>
                <a:spcPts val="0"/>
              </a:spcAft>
              <a:defRPr/>
            </a:pPr>
            <a:r>
              <a:rPr lang="he-IL" dirty="0">
                <a:solidFill>
                  <a:schemeClr val="tx1"/>
                </a:solidFill>
              </a:rPr>
              <a:t>    הטמפרטורה הגבוהה.</a:t>
            </a:r>
          </a:p>
        </p:txBody>
      </p:sp>
    </p:spTree>
    <p:extLst>
      <p:ext uri="{BB962C8B-B14F-4D97-AF65-F5344CB8AC3E}">
        <p14:creationId xmlns:p14="http://schemas.microsoft.com/office/powerpoint/2010/main" val="4212552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58CC7A1-5351-43DD-AFDA-54C6524BC50A}" type="slidenum">
              <a:rPr lang="he-IL" smtClean="0"/>
              <a:pPr fontAlgn="base">
                <a:spcBef>
                  <a:spcPct val="0"/>
                </a:spcBef>
                <a:spcAft>
                  <a:spcPct val="0"/>
                </a:spcAft>
                <a:defRPr/>
              </a:pPr>
              <a:t>28</a:t>
            </a:fld>
            <a:endParaRPr lang="he-IL" dirty="0" smtClean="0"/>
          </a:p>
        </p:txBody>
      </p:sp>
      <p:sp>
        <p:nvSpPr>
          <p:cNvPr id="655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דנטורציה במטבח</a:t>
            </a:r>
            <a:endParaRPr lang="he-IL" altLang="he-IL" sz="1800" smtClean="0"/>
          </a:p>
        </p:txBody>
      </p:sp>
      <p:pic>
        <p:nvPicPr>
          <p:cNvPr id="655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908050"/>
            <a:ext cx="72009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971947" y="3716338"/>
            <a:ext cx="7056437" cy="6477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fontAlgn="auto">
              <a:spcBef>
                <a:spcPts val="0"/>
              </a:spcBef>
              <a:spcAft>
                <a:spcPts val="0"/>
              </a:spcAft>
              <a:defRPr/>
            </a:pPr>
            <a:r>
              <a:rPr lang="he-IL" b="1" dirty="0">
                <a:solidFill>
                  <a:schemeClr val="bg1"/>
                </a:solidFill>
                <a:latin typeface="Arial"/>
                <a:cs typeface="Arial"/>
              </a:rPr>
              <a:t>תהליך בישול מיני מזונות שונים (ירקות, בשר וכדומה) גורם לדנטורציה של החלבונים שבהם.</a:t>
            </a:r>
          </a:p>
        </p:txBody>
      </p:sp>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28</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BC5DC6D-BB65-4A04-9168-E95E509D8859}" type="slidenum">
              <a:rPr lang="he-IL" smtClean="0"/>
              <a:pPr fontAlgn="base">
                <a:spcBef>
                  <a:spcPct val="0"/>
                </a:spcBef>
                <a:spcAft>
                  <a:spcPct val="0"/>
                </a:spcAft>
                <a:defRPr/>
              </a:pPr>
              <a:t>29</a:t>
            </a:fld>
            <a:endParaRPr lang="he-IL" dirty="0" smtClean="0"/>
          </a:p>
        </p:txBody>
      </p:sp>
      <p:sp>
        <p:nvSpPr>
          <p:cNvPr id="66564"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11: דנטורציה במספרה</a:t>
            </a:r>
            <a:endParaRPr lang="he-IL" altLang="he-IL" sz="1800" smtClean="0"/>
          </a:p>
        </p:txBody>
      </p:sp>
      <p:sp>
        <p:nvSpPr>
          <p:cNvPr id="6" name="TextBox 5"/>
          <p:cNvSpPr txBox="1"/>
          <p:nvPr/>
        </p:nvSpPr>
        <p:spPr>
          <a:xfrm>
            <a:off x="369888" y="51087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fontAlgn="auto">
              <a:spcBef>
                <a:spcPts val="0"/>
              </a:spcBef>
              <a:spcAft>
                <a:spcPts val="0"/>
              </a:spcAft>
              <a:defRPr/>
            </a:pPr>
            <a:r>
              <a:rPr lang="he-IL" dirty="0">
                <a:solidFill>
                  <a:srgbClr val="1F497D"/>
                </a:solidFill>
                <a:latin typeface="Arial"/>
                <a:cs typeface="Arial"/>
              </a:rPr>
              <a:t>השׂער בנוי מחלבונים. אפשר ל"יישר" </a:t>
            </a:r>
            <a:r>
              <a:rPr lang="he-IL" dirty="0">
                <a:solidFill>
                  <a:schemeClr val="tx2"/>
                </a:solidFill>
                <a:latin typeface="Arial"/>
                <a:cs typeface="Arial"/>
              </a:rPr>
              <a:t>שׂער מתולתל בעזרת זרם אוויר חם.</a:t>
            </a:r>
          </a:p>
          <a:p>
            <a:pPr fontAlgn="auto">
              <a:spcBef>
                <a:spcPts val="0"/>
              </a:spcBef>
              <a:spcAft>
                <a:spcPts val="0"/>
              </a:spcAft>
              <a:defRPr/>
            </a:pPr>
            <a:r>
              <a:rPr lang="he-IL" dirty="0">
                <a:solidFill>
                  <a:schemeClr val="tx2"/>
                </a:solidFill>
                <a:latin typeface="Arial"/>
                <a:cs typeface="Arial"/>
              </a:rPr>
              <a:t>הסבירו את הקשר לתהליך הדנטורציה.</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p:txBody>
      </p:sp>
      <p:pic>
        <p:nvPicPr>
          <p:cNvPr id="66566" name="Picture 6" descr="E:\צילומי לוינסקי\שערה בלונדינית_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17650"/>
            <a:ext cx="5370513"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52413" y="5824538"/>
            <a:ext cx="8183563"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תמונה מיקרוסקופית של קטע של שערה. אפשר לראות את סיבי החלבון. כל סיב </a:t>
            </a:r>
          </a:p>
          <a:p>
            <a:pPr fontAlgn="auto">
              <a:spcBef>
                <a:spcPts val="0"/>
              </a:spcBef>
              <a:spcAft>
                <a:spcPts val="0"/>
              </a:spcAft>
              <a:defRPr/>
            </a:pPr>
            <a:r>
              <a:rPr lang="he-IL" dirty="0">
                <a:latin typeface="Arial"/>
                <a:cs typeface="Arial"/>
              </a:rPr>
              <a:t>בנוי ממספר רב של מולקולות חלבון המחוברות במקביל (כמו סיבים של חבל).</a:t>
            </a:r>
          </a:p>
        </p:txBody>
      </p:sp>
      <p:sp>
        <p:nvSpPr>
          <p:cNvPr id="66568" name="מלבן 1"/>
          <p:cNvSpPr>
            <a:spLocks noChangeArrowheads="1"/>
          </p:cNvSpPr>
          <p:nvPr/>
        </p:nvSpPr>
        <p:spPr bwMode="auto">
          <a:xfrm>
            <a:off x="3838575" y="5483225"/>
            <a:ext cx="34115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he-IL" altLang="he-IL" sz="1400">
                <a:solidFill>
                  <a:srgbClr val="1F497D"/>
                </a:solidFill>
                <a:latin typeface="Calibri" pitchFamily="34" charset="0"/>
              </a:rPr>
              <a:t>ד"ר נורית קינן ואורה בר, מט"ח © </a:t>
            </a:r>
            <a:endParaRPr lang="en-US" altLang="he-IL" sz="1400">
              <a:latin typeface="Calibri" pitchFamily="34" charset="0"/>
            </a:endParaRP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29</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70A050-5BF4-4B99-B375-4F16B4A7CA20}"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מבנה החלבונים</a:t>
            </a:r>
            <a:endParaRPr lang="he-IL" sz="1800" dirty="0" smtClean="0"/>
          </a:p>
        </p:txBody>
      </p:sp>
      <p:grpSp>
        <p:nvGrpSpPr>
          <p:cNvPr id="2" name="קבוצה 1"/>
          <p:cNvGrpSpPr/>
          <p:nvPr/>
        </p:nvGrpSpPr>
        <p:grpSpPr>
          <a:xfrm>
            <a:off x="2382838" y="2605509"/>
            <a:ext cx="5703887" cy="2479675"/>
            <a:chOff x="2382838" y="2276475"/>
            <a:chExt cx="5703887" cy="2479675"/>
          </a:xfrm>
        </p:grpSpPr>
        <p:pic>
          <p:nvPicPr>
            <p:cNvPr id="409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38" y="2276475"/>
              <a:ext cx="3822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280150" y="3557588"/>
              <a:ext cx="1806575" cy="5191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solidFill>
                    <a:prstClr val="black"/>
                  </a:solidFill>
                  <a:latin typeface="Arial"/>
                  <a:cs typeface="Arial"/>
                </a:rPr>
                <a:t>חומצה אמינית</a:t>
              </a:r>
            </a:p>
          </p:txBody>
        </p:sp>
        <p:cxnSp>
          <p:nvCxnSpPr>
            <p:cNvPr id="3" name="מחבר חץ ישר 2"/>
            <p:cNvCxnSpPr/>
            <p:nvPr/>
          </p:nvCxnSpPr>
          <p:spPr>
            <a:xfrm flipH="1">
              <a:off x="5813425" y="3806825"/>
              <a:ext cx="785813"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67544" y="566118"/>
            <a:ext cx="8104385" cy="1782762"/>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solidFill>
                  <a:prstClr val="black"/>
                </a:solidFill>
              </a:rPr>
              <a:t>מולקולות החלבונים הן שרשראות ארוכות, המורכבות מחוליות של </a:t>
            </a:r>
            <a:r>
              <a:rPr lang="he-IL" kern="0" dirty="0">
                <a:solidFill>
                  <a:schemeClr val="accent3"/>
                </a:solidFill>
              </a:rPr>
              <a:t>חומצות אמיניות</a:t>
            </a:r>
            <a:r>
              <a:rPr lang="he-IL" kern="0" dirty="0">
                <a:solidFill>
                  <a:prstClr val="black"/>
                </a:solidFill>
              </a:rPr>
              <a:t>. </a:t>
            </a:r>
          </a:p>
          <a:p>
            <a:pPr fontAlgn="auto">
              <a:spcBef>
                <a:spcPts val="0"/>
              </a:spcBef>
              <a:spcAft>
                <a:spcPts val="0"/>
              </a:spcAft>
              <a:defRPr/>
            </a:pPr>
            <a:r>
              <a:rPr lang="he-IL" kern="0" dirty="0">
                <a:solidFill>
                  <a:prstClr val="black"/>
                </a:solidFill>
              </a:rPr>
              <a:t>כל החלבונים בתאים מורכבים מצירופים של 20 סוגי חומצות אמיניות בלבד!</a:t>
            </a:r>
          </a:p>
          <a:p>
            <a:pPr algn="just" fontAlgn="auto">
              <a:spcBef>
                <a:spcPts val="0"/>
              </a:spcBef>
              <a:spcAft>
                <a:spcPts val="0"/>
              </a:spcAft>
              <a:defRPr/>
            </a:pPr>
            <a:r>
              <a:rPr lang="he-IL" kern="0" dirty="0">
                <a:solidFill>
                  <a:prstClr val="black"/>
                </a:solidFill>
              </a:rPr>
              <a:t>החלבונים נבדלים אלו מאלו בסוגי החומצות האמיניות המרכיבים אותם, במספר החומצות האמיניות הבונות את השרשרת ובסדר שלהם לאורך השרשרת. שרשרת חלבון ממוצעת מורכבת מ-300-200 חומצות אמיניות. </a:t>
            </a:r>
            <a:r>
              <a:rPr lang="he-IL" dirty="0">
                <a:solidFill>
                  <a:prstClr val="black"/>
                </a:solidFill>
              </a:rPr>
              <a:t>לכל חלבון </a:t>
            </a:r>
            <a:r>
              <a:rPr lang="he-IL" dirty="0">
                <a:solidFill>
                  <a:srgbClr val="FF6600"/>
                </a:solidFill>
              </a:rPr>
              <a:t>מבנה מרחבי </a:t>
            </a:r>
            <a:r>
              <a:rPr lang="he-IL" dirty="0">
                <a:solidFill>
                  <a:prstClr val="black"/>
                </a:solidFill>
              </a:rPr>
              <a:t>אופייני וייחודי לו, שנוצר בשל כוחות משיכה ודחייה בין חלקים שונים במולקולה. </a:t>
            </a: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endParaRPr>
          </a:p>
          <a:p>
            <a:pPr algn="just" fontAlgn="auto">
              <a:spcBef>
                <a:spcPts val="0"/>
              </a:spcBef>
              <a:spcAft>
                <a:spcPts val="0"/>
              </a:spcAft>
              <a:defRPr/>
            </a:pPr>
            <a:endParaRPr lang="he-IL" kern="0" dirty="0">
              <a:solidFill>
                <a:prstClr val="black"/>
              </a:solidFill>
              <a:latin typeface="Arial" charset="0"/>
              <a:cs typeface="Arial" charset="0"/>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3CD8F28-4E9B-4B3E-99E5-F1C1F9277D37}" type="slidenum">
              <a:rPr lang="he-IL" smtClean="0"/>
              <a:pPr fontAlgn="base">
                <a:spcBef>
                  <a:spcPct val="0"/>
                </a:spcBef>
                <a:spcAft>
                  <a:spcPct val="0"/>
                </a:spcAft>
                <a:defRPr/>
              </a:pPr>
              <a:t>30</a:t>
            </a:fld>
            <a:endParaRPr lang="he-IL" dirty="0" smtClean="0"/>
          </a:p>
        </p:txBody>
      </p:sp>
      <p:sp>
        <p:nvSpPr>
          <p:cNvPr id="67588"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6" name="TextBox 5"/>
          <p:cNvSpPr txBox="1"/>
          <p:nvPr/>
        </p:nvSpPr>
        <p:spPr>
          <a:xfrm>
            <a:off x="369888" y="510878"/>
            <a:ext cx="8183562"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endParaRPr lang="he-IL" b="1"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השׂער בנוי מחלבונים. אפשר ל"יישר" שׂער מתולתל בעזרת זרם אוויר חם.</a:t>
            </a:r>
          </a:p>
          <a:p>
            <a:pPr fontAlgn="auto">
              <a:spcBef>
                <a:spcPts val="0"/>
              </a:spcBef>
              <a:spcAft>
                <a:spcPts val="0"/>
              </a:spcAft>
              <a:defRPr/>
            </a:pPr>
            <a:r>
              <a:rPr lang="he-IL" dirty="0">
                <a:solidFill>
                  <a:schemeClr val="tx2"/>
                </a:solidFill>
                <a:latin typeface="Arial"/>
                <a:cs typeface="Arial"/>
              </a:rPr>
              <a:t>הסבירו את הקשר לתהליך </a:t>
            </a:r>
            <a:r>
              <a:rPr lang="he-IL" noProof="1">
                <a:solidFill>
                  <a:schemeClr val="tx2"/>
                </a:solidFill>
                <a:latin typeface="Arial"/>
                <a:cs typeface="Arial"/>
              </a:rPr>
              <a:t>הדנטורציה.</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p:txBody>
      </p:sp>
      <p:pic>
        <p:nvPicPr>
          <p:cNvPr id="67590" name="Picture 6" descr="E:\צילומי לוינסקי\שערה בלונדינית_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722809"/>
            <a:ext cx="313848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500063" y="4606924"/>
            <a:ext cx="7960369" cy="134235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הטמפרטורה הגבוהה גורמת לדנטורציה של סיבי החלבון, המרכיבים את השערות. השינוי במבנה המרחבי של החלבונים הבונים את השערה, מביא לשינוי בצורתה – "מיישר" אותה.</a:t>
            </a: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30</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26927CA-1924-46D8-BEE2-734CF56CFB11}" type="slidenum">
              <a:rPr lang="he-IL" smtClean="0"/>
              <a:pPr fontAlgn="base">
                <a:spcBef>
                  <a:spcPct val="0"/>
                </a:spcBef>
                <a:spcAft>
                  <a:spcPct val="0"/>
                </a:spcAft>
                <a:defRPr/>
              </a:pPr>
              <a:t>31</a:t>
            </a:fld>
            <a:endParaRPr lang="he-IL" dirty="0" smtClean="0"/>
          </a:p>
        </p:txBody>
      </p:sp>
      <p:sp>
        <p:nvSpPr>
          <p:cNvPr id="69636" name="כותרת 5"/>
          <p:cNvSpPr>
            <a:spLocks noGrp="1"/>
          </p:cNvSpPr>
          <p:nvPr>
            <p:ph type="ctrTitle"/>
          </p:nvPr>
        </p:nvSpPr>
        <p:spPr bwMode="auto">
          <a:xfrm>
            <a:off x="785813" y="44624"/>
            <a:ext cx="7772400"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12: מדוע מכת</a:t>
            </a:r>
            <a:r>
              <a:rPr lang="he-IL" sz="1800" b="1" dirty="0" smtClean="0">
                <a:solidFill>
                  <a:schemeClr val="accent3"/>
                </a:solidFill>
              </a:rPr>
              <a:t> חום </a:t>
            </a:r>
            <a:r>
              <a:rPr lang="he-IL" sz="1800" b="1" dirty="0" smtClean="0">
                <a:solidFill>
                  <a:srgbClr val="FF6600"/>
                </a:solidFill>
              </a:rPr>
              <a:t>מסוכנת?</a:t>
            </a:r>
            <a:endParaRPr lang="he-IL" sz="1800" dirty="0" smtClean="0"/>
          </a:p>
        </p:txBody>
      </p:sp>
      <p:sp>
        <p:nvSpPr>
          <p:cNvPr id="6" name="TextBox 5"/>
          <p:cNvSpPr txBox="1"/>
          <p:nvPr/>
        </p:nvSpPr>
        <p:spPr>
          <a:xfrm>
            <a:off x="369888" y="538783"/>
            <a:ext cx="8183562"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fontAlgn="auto">
              <a:spcBef>
                <a:spcPts val="0"/>
              </a:spcBef>
              <a:spcAft>
                <a:spcPts val="0"/>
              </a:spcAft>
              <a:defRPr/>
            </a:pPr>
            <a:r>
              <a:rPr lang="he-IL" dirty="0">
                <a:solidFill>
                  <a:srgbClr val="1F497D"/>
                </a:solidFill>
                <a:latin typeface="Arial"/>
                <a:cs typeface="Arial"/>
              </a:rPr>
              <a:t>עליית </a:t>
            </a:r>
            <a:r>
              <a:rPr lang="he-IL" dirty="0">
                <a:solidFill>
                  <a:schemeClr val="tx2"/>
                </a:solidFill>
                <a:latin typeface="Arial"/>
                <a:cs typeface="Arial"/>
              </a:rPr>
              <a:t>טמפרטורת הגוף מעל ל-42 מעלות גורמת למוות. </a:t>
            </a:r>
          </a:p>
          <a:p>
            <a:pPr fontAlgn="auto">
              <a:spcBef>
                <a:spcPts val="0"/>
              </a:spcBef>
              <a:spcAft>
                <a:spcPts val="0"/>
              </a:spcAft>
              <a:defRPr/>
            </a:pPr>
            <a:r>
              <a:rPr lang="he-IL" dirty="0">
                <a:solidFill>
                  <a:schemeClr val="tx2"/>
                </a:solidFill>
                <a:latin typeface="Arial"/>
                <a:cs typeface="Arial"/>
              </a:rPr>
              <a:t>להלן סיפור על אירוע מותם הטרגי של שני חיילי סיירת מטכ"ל, ערן עופר ז"ל וירון בר דור ז"ל, הקשור לעליית טמפרטורת הגוף:</a:t>
            </a:r>
          </a:p>
          <a:p>
            <a:pPr fontAlgn="auto">
              <a:spcBef>
                <a:spcPts val="0"/>
              </a:spcBef>
              <a:spcAft>
                <a:spcPts val="0"/>
              </a:spcAft>
              <a:defRPr/>
            </a:pPr>
            <a:r>
              <a:rPr lang="he-IL" dirty="0">
                <a:solidFill>
                  <a:schemeClr val="tx2"/>
                </a:solidFill>
                <a:latin typeface="Arial"/>
                <a:cs typeface="Arial"/>
              </a:rPr>
              <a:t>ביום ראשון 24 ביוני 1992יצאו חיילים מסיירת מטכ"ל לאימון באזור אילת. באותו יום נרשמה באילת טמפרטורה של 45 מעלות בצל! </a:t>
            </a:r>
          </a:p>
          <a:p>
            <a:pPr fontAlgn="auto">
              <a:spcBef>
                <a:spcPts val="0"/>
              </a:spcBef>
              <a:spcAft>
                <a:spcPts val="0"/>
              </a:spcAft>
              <a:defRPr/>
            </a:pPr>
            <a:r>
              <a:rPr lang="he-IL" dirty="0">
                <a:solidFill>
                  <a:schemeClr val="tx2"/>
                </a:solidFill>
                <a:latin typeface="Arial"/>
                <a:cs typeface="Arial"/>
              </a:rPr>
              <a:t>במהלך האימון, התמוטט החייל ערן עופר. חברו  מחוליה אחרת, ירון בר דור, הוזעק כדי להגיש לו עזרה. ירון רץ, הגיע אל ערן, החדיר לוורידיו שני עירויים, ולהפתעת הנוכחים, התמוטט גם הוא. </a:t>
            </a:r>
          </a:p>
          <a:p>
            <a:pPr fontAlgn="auto">
              <a:spcBef>
                <a:spcPts val="0"/>
              </a:spcBef>
              <a:spcAft>
                <a:spcPts val="0"/>
              </a:spcAft>
              <a:defRPr/>
            </a:pPr>
            <a:r>
              <a:rPr lang="he-IL" dirty="0">
                <a:solidFill>
                  <a:schemeClr val="tx2"/>
                </a:solidFill>
                <a:latin typeface="Arial"/>
                <a:cs typeface="Arial"/>
              </a:rPr>
              <a:t>בהמשך היום נקבע מותם של שני החיילים ממכת חום. לא מהתייבשות, אלא ממכת חום. גופם לא סבל ממחסור בנוזלים, אך כמות החום בגופם הייתה גדולה מן הכמות שהגוף יכול לפזר. </a:t>
            </a:r>
          </a:p>
          <a:p>
            <a:pPr fontAlgn="auto">
              <a:spcBef>
                <a:spcPts val="0"/>
              </a:spcBef>
              <a:spcAft>
                <a:spcPts val="0"/>
              </a:spcAft>
              <a:defRPr/>
            </a:pPr>
            <a:r>
              <a:rPr lang="he-IL" dirty="0">
                <a:solidFill>
                  <a:schemeClr val="tx2"/>
                </a:solidFill>
                <a:latin typeface="Arial"/>
                <a:cs typeface="Arial"/>
              </a:rPr>
              <a:t>הסבירו: מדוע עליית טמפרטורת הגוף מעל ל-42 מעלות היא כה מסוכנת?</a:t>
            </a:r>
          </a:p>
          <a:p>
            <a:pPr fontAlgn="auto">
              <a:spcBef>
                <a:spcPts val="0"/>
              </a:spcBef>
              <a:spcAft>
                <a:spcPts val="0"/>
              </a:spcAft>
              <a:defRPr/>
            </a:pPr>
            <a:endParaRPr lang="he-IL" dirty="0">
              <a:solidFill>
                <a:schemeClr val="tx2"/>
              </a:solidFill>
              <a:latin typeface="Arial"/>
              <a:cs typeface="Arial"/>
            </a:endParaRPr>
          </a:p>
        </p:txBody>
      </p:sp>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31</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132C3F5-201D-4A84-BADE-55FFC7E43E97}" type="slidenum">
              <a:rPr lang="he-IL" smtClean="0"/>
              <a:pPr fontAlgn="base">
                <a:spcBef>
                  <a:spcPct val="0"/>
                </a:spcBef>
                <a:spcAft>
                  <a:spcPct val="0"/>
                </a:spcAft>
                <a:defRPr/>
              </a:pPr>
              <a:t>32</a:t>
            </a:fld>
            <a:endParaRPr lang="he-IL" dirty="0" smtClean="0"/>
          </a:p>
        </p:txBody>
      </p:sp>
      <p:sp>
        <p:nvSpPr>
          <p:cNvPr id="69636"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 </a:t>
            </a:r>
            <a:endParaRPr lang="he-IL" altLang="he-IL" sz="1800" smtClean="0"/>
          </a:p>
        </p:txBody>
      </p:sp>
      <p:sp>
        <p:nvSpPr>
          <p:cNvPr id="7" name="Rectangle 12"/>
          <p:cNvSpPr/>
          <p:nvPr/>
        </p:nvSpPr>
        <p:spPr>
          <a:xfrm>
            <a:off x="428625" y="4434110"/>
            <a:ext cx="8196263" cy="12271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עליית הטמפרטורה גורמת לדנטורציה של החלבונים בגוף. שינוי המבנה המרחבי גורם להפסקת תפקודם של החלבונים (האנזימים, חלבוני ההעברה ועוד) ולפגיעה </a:t>
            </a:r>
            <a:r>
              <a:rPr lang="he-IL" dirty="0">
                <a:solidFill>
                  <a:schemeClr val="tx1"/>
                </a:solidFill>
              </a:rPr>
              <a:t>בתאים, </a:t>
            </a:r>
            <a:r>
              <a:rPr lang="he-IL" dirty="0">
                <a:solidFill>
                  <a:prstClr val="black"/>
                </a:solidFill>
              </a:rPr>
              <a:t>אשר מורכבים מחלבונים.</a:t>
            </a:r>
          </a:p>
        </p:txBody>
      </p:sp>
      <p:sp>
        <p:nvSpPr>
          <p:cNvPr id="8" name="TextBox 7"/>
          <p:cNvSpPr txBox="1"/>
          <p:nvPr/>
        </p:nvSpPr>
        <p:spPr>
          <a:xfrm>
            <a:off x="369888" y="538783"/>
            <a:ext cx="8183562" cy="397033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12:</a:t>
            </a:r>
          </a:p>
          <a:p>
            <a:pPr fontAlgn="auto">
              <a:spcBef>
                <a:spcPts val="0"/>
              </a:spcBef>
              <a:spcAft>
                <a:spcPts val="0"/>
              </a:spcAft>
              <a:defRPr/>
            </a:pPr>
            <a:r>
              <a:rPr lang="he-IL" dirty="0">
                <a:solidFill>
                  <a:srgbClr val="1F497D"/>
                </a:solidFill>
                <a:latin typeface="Arial"/>
                <a:cs typeface="Arial"/>
              </a:rPr>
              <a:t>עליית טמפרטורת הגוף מעל ל-42 מעלות גורמת למוות. </a:t>
            </a:r>
          </a:p>
          <a:p>
            <a:pPr fontAlgn="auto">
              <a:spcBef>
                <a:spcPts val="0"/>
              </a:spcBef>
              <a:spcAft>
                <a:spcPts val="0"/>
              </a:spcAft>
              <a:defRPr/>
            </a:pPr>
            <a:r>
              <a:rPr lang="he-IL" dirty="0">
                <a:solidFill>
                  <a:srgbClr val="1F497D"/>
                </a:solidFill>
                <a:latin typeface="Arial"/>
                <a:cs typeface="Arial"/>
              </a:rPr>
              <a:t>להלן </a:t>
            </a:r>
            <a:r>
              <a:rPr lang="he-IL" dirty="0">
                <a:solidFill>
                  <a:schemeClr val="tx2"/>
                </a:solidFill>
                <a:latin typeface="Arial"/>
                <a:cs typeface="Arial"/>
              </a:rPr>
              <a:t>סיפור על אירוע מותם הטרגי של שני חיילי סיירת מטכ"ל, ערן עופר ז"ל וירון בר דור ז"ל, הקשור לעליית טמפרטורת הגוף:</a:t>
            </a:r>
          </a:p>
          <a:p>
            <a:pPr fontAlgn="auto">
              <a:spcBef>
                <a:spcPts val="0"/>
              </a:spcBef>
              <a:spcAft>
                <a:spcPts val="0"/>
              </a:spcAft>
              <a:defRPr/>
            </a:pPr>
            <a:r>
              <a:rPr lang="he-IL" dirty="0">
                <a:solidFill>
                  <a:schemeClr val="tx2"/>
                </a:solidFill>
                <a:latin typeface="Arial"/>
                <a:cs typeface="Arial"/>
              </a:rPr>
              <a:t>ביום ראשון 24 ביוני 1992יצאו חיילים מסיירת מטכ"ל לאימון באזור אילת. באותו יום נרשמה באילת טמפרטורה של 45 מעלות בצל! </a:t>
            </a:r>
          </a:p>
          <a:p>
            <a:pPr fontAlgn="auto">
              <a:spcBef>
                <a:spcPts val="0"/>
              </a:spcBef>
              <a:spcAft>
                <a:spcPts val="0"/>
              </a:spcAft>
              <a:defRPr/>
            </a:pPr>
            <a:r>
              <a:rPr lang="he-IL" dirty="0">
                <a:solidFill>
                  <a:schemeClr val="tx2"/>
                </a:solidFill>
                <a:latin typeface="Arial"/>
                <a:cs typeface="Arial"/>
              </a:rPr>
              <a:t>במהלך האימון, התמוטט החייל ערן עופר. חברו  מחוליה אחרת, ירון בר דור, הוזעק כדי להגיש לו עזרה. ירון רץ, הגיע אל ערן, החדיר לוורידיו שני עירויים, ולהפתעת הנוכחים, התמוטט גם הוא. </a:t>
            </a:r>
          </a:p>
          <a:p>
            <a:pPr fontAlgn="auto">
              <a:spcBef>
                <a:spcPts val="0"/>
              </a:spcBef>
              <a:spcAft>
                <a:spcPts val="0"/>
              </a:spcAft>
              <a:defRPr/>
            </a:pPr>
            <a:r>
              <a:rPr lang="he-IL" dirty="0">
                <a:solidFill>
                  <a:schemeClr val="tx2"/>
                </a:solidFill>
                <a:latin typeface="Arial"/>
                <a:cs typeface="Arial"/>
              </a:rPr>
              <a:t>בהמשך היום נקבע מותם של שני החיילים ממכת חום. לא מהתייבשות, אלא ממכת חום. גופם לא סבל ממחסור בנוזלים, אך כמות החום בגופם הייתה גדולה מן הכמות שהגוף יכול לפזר. </a:t>
            </a:r>
          </a:p>
          <a:p>
            <a:pPr fontAlgn="auto">
              <a:spcBef>
                <a:spcPts val="0"/>
              </a:spcBef>
              <a:spcAft>
                <a:spcPts val="0"/>
              </a:spcAft>
              <a:defRPr/>
            </a:pPr>
            <a:r>
              <a:rPr lang="he-IL" dirty="0">
                <a:solidFill>
                  <a:schemeClr val="tx2"/>
                </a:solidFill>
                <a:latin typeface="Arial"/>
                <a:cs typeface="Arial"/>
              </a:rPr>
              <a:t>הסבירו: מדוע עליית טמפרטורת הגוף מעל ל-42 מעלות היא כה מסוכנת?</a:t>
            </a:r>
          </a:p>
          <a:p>
            <a:pPr fontAlgn="auto">
              <a:spcBef>
                <a:spcPts val="0"/>
              </a:spcBef>
              <a:spcAft>
                <a:spcPts val="0"/>
              </a:spcAft>
              <a:defRPr/>
            </a:pPr>
            <a:endParaRPr lang="he-IL" dirty="0">
              <a:solidFill>
                <a:srgbClr val="1F497D"/>
              </a:solidFill>
              <a:latin typeface="Arial"/>
              <a:cs typeface="Arial"/>
            </a:endParaRP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32</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6DBFD36-C2AE-499A-952A-0009510AB3CD}" type="slidenum">
              <a:rPr lang="he-IL" smtClean="0"/>
              <a:pPr fontAlgn="base">
                <a:spcBef>
                  <a:spcPct val="0"/>
                </a:spcBef>
                <a:spcAft>
                  <a:spcPct val="0"/>
                </a:spcAft>
                <a:defRPr/>
              </a:pPr>
              <a:t>33</a:t>
            </a:fld>
            <a:endParaRPr lang="he-IL" dirty="0" smtClean="0"/>
          </a:p>
        </p:txBody>
      </p:sp>
      <p:sp>
        <p:nvSpPr>
          <p:cNvPr id="70660"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13</a:t>
            </a:r>
            <a:endParaRPr lang="he-IL" altLang="he-IL" sz="1800" dirty="0" smtClean="0"/>
          </a:p>
        </p:txBody>
      </p:sp>
      <p:sp>
        <p:nvSpPr>
          <p:cNvPr id="6" name="TextBox 5"/>
          <p:cNvSpPr txBox="1"/>
          <p:nvPr/>
        </p:nvSpPr>
        <p:spPr>
          <a:xfrm>
            <a:off x="369888" y="544711"/>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a:t>
            </a:r>
            <a:endParaRPr lang="he-IL" b="1"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יש אנשים שבמערכת העיכול שלהם חסר האנזים לקטאז, המפרק את הסוכר לקטוז שבחלב (דו-סוכר). לאנשים אלו מומלץ לבלוע גלולה המכילה </a:t>
            </a:r>
            <a:r>
              <a:rPr lang="he-IL" noProof="1">
                <a:solidFill>
                  <a:schemeClr val="tx2"/>
                </a:solidFill>
                <a:latin typeface="Arial"/>
                <a:cs typeface="Arial"/>
              </a:rPr>
              <a:t>לקטאז ל</a:t>
            </a:r>
            <a:r>
              <a:rPr lang="he-IL" dirty="0">
                <a:solidFill>
                  <a:schemeClr val="tx2"/>
                </a:solidFill>
                <a:latin typeface="Arial"/>
                <a:cs typeface="Arial"/>
              </a:rPr>
              <a:t>פני אכילת מוצרי חלב. </a:t>
            </a:r>
          </a:p>
          <a:p>
            <a:pPr fontAlgn="auto">
              <a:spcBef>
                <a:spcPts val="0"/>
              </a:spcBef>
              <a:spcAft>
                <a:spcPts val="0"/>
              </a:spcAft>
              <a:defRPr/>
            </a:pPr>
            <a:r>
              <a:rPr lang="he-IL" dirty="0">
                <a:solidFill>
                  <a:schemeClr val="tx2"/>
                </a:solidFill>
                <a:latin typeface="Arial"/>
                <a:cs typeface="Arial"/>
              </a:rPr>
              <a:t>אדם שהתקשה לבלוע את הגלולה, שם אותה בתה מתוק </a:t>
            </a:r>
            <a:r>
              <a:rPr lang="he-IL" u="sng" dirty="0">
                <a:solidFill>
                  <a:schemeClr val="tx2"/>
                </a:solidFill>
                <a:latin typeface="Arial"/>
                <a:cs typeface="Arial"/>
              </a:rPr>
              <a:t>רותח</a:t>
            </a:r>
            <a:r>
              <a:rPr lang="he-IL" dirty="0">
                <a:solidFill>
                  <a:schemeClr val="tx2"/>
                </a:solidFill>
                <a:latin typeface="Arial"/>
                <a:cs typeface="Arial"/>
              </a:rPr>
              <a:t>, ולאחר שהגלולה נמסה, שתה את התה. התברר שהגלולה שנלקחה בדרך זו לא הייתה יעילה.</a:t>
            </a:r>
          </a:p>
          <a:p>
            <a:pPr fontAlgn="auto">
              <a:spcBef>
                <a:spcPts val="0"/>
              </a:spcBef>
              <a:spcAft>
                <a:spcPts val="0"/>
              </a:spcAft>
              <a:defRPr/>
            </a:pPr>
            <a:r>
              <a:rPr lang="he-IL" dirty="0">
                <a:solidFill>
                  <a:schemeClr val="tx2"/>
                </a:solidFill>
                <a:latin typeface="Arial"/>
                <a:cs typeface="Arial"/>
              </a:rPr>
              <a:t> מה יכולה להיות הסיבה לכך?</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p:txBody>
      </p:sp>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33</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96FDC9D-6322-4899-A67F-B8FDD978364A}" type="slidenum">
              <a:rPr lang="he-IL" smtClean="0"/>
              <a:pPr fontAlgn="base">
                <a:spcBef>
                  <a:spcPct val="0"/>
                </a:spcBef>
                <a:spcAft>
                  <a:spcPct val="0"/>
                </a:spcAft>
                <a:defRPr/>
              </a:pPr>
              <a:t>34</a:t>
            </a:fld>
            <a:endParaRPr lang="he-IL" dirty="0" smtClean="0"/>
          </a:p>
        </p:txBody>
      </p:sp>
      <p:sp>
        <p:nvSpPr>
          <p:cNvPr id="71684"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7" name="Rectangle 12"/>
          <p:cNvSpPr/>
          <p:nvPr/>
        </p:nvSpPr>
        <p:spPr>
          <a:xfrm>
            <a:off x="357188" y="2708920"/>
            <a:ext cx="8196262" cy="8683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האנזים שבגלולה עבר </a:t>
            </a:r>
            <a:r>
              <a:rPr lang="he-IL" noProof="1">
                <a:solidFill>
                  <a:prstClr val="black"/>
                </a:solidFill>
              </a:rPr>
              <a:t>דנטורציה</a:t>
            </a:r>
            <a:r>
              <a:rPr lang="he-IL" dirty="0">
                <a:solidFill>
                  <a:prstClr val="black"/>
                </a:solidFill>
              </a:rPr>
              <a:t> בגלל הטמפרטורה הגבוהה ואיבד את פעילותו.</a:t>
            </a:r>
          </a:p>
        </p:txBody>
      </p:sp>
      <p:sp>
        <p:nvSpPr>
          <p:cNvPr id="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34</a:t>
            </a:fld>
            <a:endParaRPr lang="he-IL" altLang="he-IL" sz="1100" dirty="0">
              <a:solidFill>
                <a:srgbClr val="A6A6A6"/>
              </a:solidFill>
            </a:endParaRPr>
          </a:p>
        </p:txBody>
      </p:sp>
      <p:sp>
        <p:nvSpPr>
          <p:cNvPr id="10" name="TextBox 9"/>
          <p:cNvSpPr txBox="1"/>
          <p:nvPr/>
        </p:nvSpPr>
        <p:spPr>
          <a:xfrm>
            <a:off x="369888" y="544711"/>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13:</a:t>
            </a:r>
            <a:endParaRPr lang="he-IL" b="1"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יש אנשים שבמערכת העיכול שלהם חסר האנזים לקטאז, המפרק את הסוכר לקטוז שבחלב (דו-סוכר). לאנשים אלו מומלץ לבלוע גלולה המכילה </a:t>
            </a:r>
            <a:r>
              <a:rPr lang="he-IL" noProof="1">
                <a:solidFill>
                  <a:schemeClr val="tx2"/>
                </a:solidFill>
                <a:latin typeface="Arial"/>
                <a:cs typeface="Arial"/>
              </a:rPr>
              <a:t>לקטאז ל</a:t>
            </a:r>
            <a:r>
              <a:rPr lang="he-IL" dirty="0">
                <a:solidFill>
                  <a:schemeClr val="tx2"/>
                </a:solidFill>
                <a:latin typeface="Arial"/>
                <a:cs typeface="Arial"/>
              </a:rPr>
              <a:t>פני אכילת מוצרי חלב. </a:t>
            </a:r>
          </a:p>
          <a:p>
            <a:pPr fontAlgn="auto">
              <a:spcBef>
                <a:spcPts val="0"/>
              </a:spcBef>
              <a:spcAft>
                <a:spcPts val="0"/>
              </a:spcAft>
              <a:defRPr/>
            </a:pPr>
            <a:r>
              <a:rPr lang="he-IL" dirty="0">
                <a:solidFill>
                  <a:schemeClr val="tx2"/>
                </a:solidFill>
                <a:latin typeface="Arial"/>
                <a:cs typeface="Arial"/>
              </a:rPr>
              <a:t>אדם שהתקשה לבלוע את הגלולה, שם אותה בתה מתוק </a:t>
            </a:r>
            <a:r>
              <a:rPr lang="he-IL" u="sng" dirty="0">
                <a:solidFill>
                  <a:schemeClr val="tx2"/>
                </a:solidFill>
                <a:latin typeface="Arial"/>
                <a:cs typeface="Arial"/>
              </a:rPr>
              <a:t>רותח</a:t>
            </a:r>
            <a:r>
              <a:rPr lang="he-IL" dirty="0">
                <a:solidFill>
                  <a:schemeClr val="tx2"/>
                </a:solidFill>
                <a:latin typeface="Arial"/>
                <a:cs typeface="Arial"/>
              </a:rPr>
              <a:t>, ולאחר שהגלולה נמסה, שתה את התה. התברר שהגלולה שנלקחה בדרך זו לא הייתה יעילה.</a:t>
            </a:r>
          </a:p>
          <a:p>
            <a:pPr fontAlgn="auto">
              <a:spcBef>
                <a:spcPts val="0"/>
              </a:spcBef>
              <a:spcAft>
                <a:spcPts val="0"/>
              </a:spcAft>
              <a:defRPr/>
            </a:pPr>
            <a:r>
              <a:rPr lang="he-IL" dirty="0">
                <a:solidFill>
                  <a:schemeClr val="tx2"/>
                </a:solidFill>
                <a:latin typeface="Arial"/>
                <a:cs typeface="Arial"/>
              </a:rPr>
              <a:t> מה יכולה להיות הסיבה לכך?</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BB6513-DD7C-49FB-B053-BC104A4EB6B6}" type="slidenum">
              <a:rPr lang="he-IL" smtClean="0"/>
              <a:pPr fontAlgn="base">
                <a:spcBef>
                  <a:spcPct val="0"/>
                </a:spcBef>
                <a:spcAft>
                  <a:spcPct val="0"/>
                </a:spcAft>
                <a:defRPr/>
              </a:pPr>
              <a:t>35</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לעתים פעילות החלבון כרוכה בשינוי המבנה המרחבי שלו</a:t>
            </a:r>
            <a:endParaRPr lang="he-IL" sz="1800" dirty="0" smtClean="0">
              <a:solidFill>
                <a:schemeClr val="accent3"/>
              </a:solidFill>
            </a:endParaRPr>
          </a:p>
        </p:txBody>
      </p:sp>
      <p:sp>
        <p:nvSpPr>
          <p:cNvPr id="9" name="TextBox 8"/>
          <p:cNvSpPr txBox="1"/>
          <p:nvPr/>
        </p:nvSpPr>
        <p:spPr>
          <a:xfrm>
            <a:off x="179512" y="537865"/>
            <a:ext cx="8389938" cy="605948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noProof="1">
                <a:solidFill>
                  <a:prstClr val="black"/>
                </a:solidFill>
              </a:rPr>
              <a:t>כפי שראינו קודם, דנטורציה פוגעת בתפקוד </a:t>
            </a:r>
            <a:r>
              <a:rPr lang="he-IL" kern="0" noProof="1"/>
              <a:t>החלבון. עם זאת, </a:t>
            </a:r>
            <a:r>
              <a:rPr lang="he-IL" u="sng" kern="0" noProof="1"/>
              <a:t>לעתים קרובות פעילות תקינה של חלבון כרוכה בשינויים הפיכים במבנה המרחבי שלו</a:t>
            </a:r>
            <a:r>
              <a:rPr lang="he-IL" kern="0" noProof="1">
                <a:solidFill>
                  <a:prstClr val="black"/>
                </a:solidFill>
              </a:rPr>
              <a:t>. דוגמאות</a:t>
            </a:r>
            <a:r>
              <a:rPr lang="he-IL" kern="0" noProof="1" smtClean="0">
                <a:solidFill>
                  <a:prstClr val="black"/>
                </a:solidFill>
              </a:rPr>
              <a:t>:</a:t>
            </a:r>
            <a:endParaRPr lang="he-IL" kern="0" noProof="1">
              <a:solidFill>
                <a:prstClr val="black"/>
              </a:solidFill>
            </a:endParaRPr>
          </a:p>
          <a:p>
            <a:pPr fontAlgn="auto">
              <a:spcBef>
                <a:spcPts val="0"/>
              </a:spcBef>
              <a:spcAft>
                <a:spcPts val="0"/>
              </a:spcAft>
              <a:defRPr/>
            </a:pPr>
            <a:endParaRPr lang="he-IL" b="1" kern="0" noProof="1" smtClean="0">
              <a:solidFill>
                <a:srgbClr val="FF6600"/>
              </a:solidFill>
            </a:endParaRPr>
          </a:p>
          <a:p>
            <a:pPr fontAlgn="auto">
              <a:spcBef>
                <a:spcPts val="0"/>
              </a:spcBef>
              <a:spcAft>
                <a:spcPts val="0"/>
              </a:spcAft>
              <a:defRPr/>
            </a:pPr>
            <a:r>
              <a:rPr lang="he-IL" b="1" kern="0" noProof="1" smtClean="0">
                <a:solidFill>
                  <a:srgbClr val="FF6600"/>
                </a:solidFill>
              </a:rPr>
              <a:t>נשאים  </a:t>
            </a:r>
          </a:p>
          <a:p>
            <a:pPr fontAlgn="auto">
              <a:spcBef>
                <a:spcPts val="0"/>
              </a:spcBef>
              <a:spcAft>
                <a:spcPts val="0"/>
              </a:spcAft>
              <a:defRPr/>
            </a:pPr>
            <a:r>
              <a:rPr lang="he-IL" kern="0" noProof="1" smtClean="0">
                <a:solidFill>
                  <a:prstClr val="black"/>
                </a:solidFill>
              </a:rPr>
              <a:t>הנשאים </a:t>
            </a:r>
            <a:r>
              <a:rPr lang="he-IL" kern="0" noProof="1">
                <a:solidFill>
                  <a:prstClr val="black"/>
                </a:solidFill>
              </a:rPr>
              <a:t>הם חלבוני העברה המצויים בקרום התא. קישור חומר ייחודי אל הנשא מצדו האחד </a:t>
            </a:r>
            <a:endParaRPr lang="he-IL" kern="0" noProof="1" smtClean="0">
              <a:solidFill>
                <a:prstClr val="black"/>
              </a:solidFill>
            </a:endParaRPr>
          </a:p>
          <a:p>
            <a:pPr fontAlgn="auto">
              <a:spcBef>
                <a:spcPts val="0"/>
              </a:spcBef>
              <a:spcAft>
                <a:spcPts val="0"/>
              </a:spcAft>
              <a:defRPr/>
            </a:pPr>
            <a:r>
              <a:rPr lang="he-IL" kern="0" noProof="1" smtClean="0">
                <a:solidFill>
                  <a:prstClr val="black"/>
                </a:solidFill>
              </a:rPr>
              <a:t>של </a:t>
            </a:r>
            <a:r>
              <a:rPr lang="he-IL" kern="0" noProof="1">
                <a:solidFill>
                  <a:prstClr val="black"/>
                </a:solidFill>
              </a:rPr>
              <a:t>הקרום, גורם לשינוי </a:t>
            </a:r>
            <a:r>
              <a:rPr lang="he-IL" kern="0" noProof="1"/>
              <a:t>במבנה המרחבי של הנשא, הגורם להעברת החומר אל הצד האחר </a:t>
            </a:r>
            <a:endParaRPr lang="he-IL" kern="0" noProof="1" smtClean="0"/>
          </a:p>
          <a:p>
            <a:pPr fontAlgn="auto">
              <a:spcBef>
                <a:spcPts val="0"/>
              </a:spcBef>
              <a:spcAft>
                <a:spcPts val="0"/>
              </a:spcAft>
              <a:defRPr/>
            </a:pPr>
            <a:r>
              <a:rPr lang="he-IL" kern="0" noProof="1" smtClean="0"/>
              <a:t>של </a:t>
            </a:r>
            <a:r>
              <a:rPr lang="he-IL" kern="0" noProof="1"/>
              <a:t>הקרום. כך, לדוגמה, גלוקוז חודר </a:t>
            </a:r>
            <a:r>
              <a:rPr lang="he-IL" kern="0" noProof="1">
                <a:solidFill>
                  <a:prstClr val="black"/>
                </a:solidFill>
              </a:rPr>
              <a:t>אל התאים.</a:t>
            </a: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r>
              <a:rPr lang="he-IL" b="1" kern="0" dirty="0">
                <a:solidFill>
                  <a:srgbClr val="FF6600"/>
                </a:solidFill>
              </a:rPr>
              <a:t>קולטן להורמון </a:t>
            </a:r>
            <a:endParaRPr lang="he-IL" b="1" kern="0" dirty="0" smtClean="0">
              <a:solidFill>
                <a:srgbClr val="FF6600"/>
              </a:solidFill>
            </a:endParaRPr>
          </a:p>
          <a:p>
            <a:pPr fontAlgn="auto">
              <a:spcBef>
                <a:spcPts val="0"/>
              </a:spcBef>
              <a:spcAft>
                <a:spcPts val="0"/>
              </a:spcAft>
              <a:defRPr/>
            </a:pPr>
            <a:r>
              <a:rPr lang="he-IL" b="1" kern="0" dirty="0" smtClean="0">
                <a:solidFill>
                  <a:srgbClr val="FF6600"/>
                </a:solidFill>
              </a:rPr>
              <a:t> </a:t>
            </a:r>
            <a:r>
              <a:rPr lang="he-IL" kern="0" dirty="0" smtClean="0">
                <a:solidFill>
                  <a:prstClr val="black"/>
                </a:solidFill>
              </a:rPr>
              <a:t>קישור </a:t>
            </a:r>
            <a:r>
              <a:rPr lang="he-IL" kern="0" dirty="0">
                <a:solidFill>
                  <a:prstClr val="black"/>
                </a:solidFill>
              </a:rPr>
              <a:t>של הורמון לקולטן הייחודי לו גורם לשינוי במבנה המרחבי של הקולטן, דבר הגורם להפעלת תהליכים בתוך התא</a:t>
            </a:r>
            <a:r>
              <a:rPr lang="he-IL" kern="0" dirty="0">
                <a:solidFill>
                  <a:srgbClr val="FF6600"/>
                </a:solidFill>
              </a:rPr>
              <a:t>.</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a:p>
            <a:pPr fontAlgn="auto">
              <a:spcBef>
                <a:spcPts val="0"/>
              </a:spcBef>
              <a:spcAft>
                <a:spcPts val="0"/>
              </a:spcAft>
              <a:defRPr/>
            </a:pPr>
            <a:endParaRPr lang="he-IL" kern="0" dirty="0">
              <a:solidFill>
                <a:prstClr val="black"/>
              </a:solidFill>
            </a:endParaRPr>
          </a:p>
        </p:txBody>
      </p:sp>
      <p:grpSp>
        <p:nvGrpSpPr>
          <p:cNvPr id="3" name="קבוצה 2"/>
          <p:cNvGrpSpPr/>
          <p:nvPr/>
        </p:nvGrpSpPr>
        <p:grpSpPr>
          <a:xfrm>
            <a:off x="577800" y="2536230"/>
            <a:ext cx="7948663" cy="1521981"/>
            <a:chOff x="577800" y="2066346"/>
            <a:chExt cx="7948663" cy="1521981"/>
          </a:xfrm>
        </p:grpSpPr>
        <p:sp>
          <p:nvSpPr>
            <p:cNvPr id="10" name="TextBox 9"/>
            <p:cNvSpPr txBox="1"/>
            <p:nvPr/>
          </p:nvSpPr>
          <p:spPr>
            <a:xfrm>
              <a:off x="4572000" y="2286000"/>
              <a:ext cx="3954463" cy="108267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sz="1600" u="sng" kern="0" dirty="0">
                  <a:solidFill>
                    <a:prstClr val="black"/>
                  </a:solidFill>
                </a:rPr>
                <a:t>העברת חומר אל תוך התא בעזרת נשא</a:t>
              </a:r>
              <a:endParaRPr lang="he-IL" sz="1600" kern="0" dirty="0">
                <a:solidFill>
                  <a:prstClr val="black"/>
                </a:solidFill>
              </a:endParaRPr>
            </a:p>
            <a:p>
              <a:pPr fontAlgn="auto">
                <a:spcBef>
                  <a:spcPts val="0"/>
                </a:spcBef>
                <a:spcAft>
                  <a:spcPts val="0"/>
                </a:spcAft>
                <a:defRPr/>
              </a:pPr>
              <a:r>
                <a:rPr lang="he-IL" sz="1600" kern="0" dirty="0">
                  <a:solidFill>
                    <a:prstClr val="black"/>
                  </a:solidFill>
                </a:rPr>
                <a:t>נשא הוא </a:t>
              </a:r>
              <a:r>
                <a:rPr lang="he-IL" sz="1600" kern="0" dirty="0"/>
                <a:t>חלבון הבנוי  משרשרת חומצות   אמיניות (ככל החלבונים). לצורך הדגמה, הוא הוצג  בתמונה בדרך סכמתית.</a:t>
              </a:r>
            </a:p>
            <a:p>
              <a:pPr fontAlgn="auto">
                <a:spcBef>
                  <a:spcPts val="0"/>
                </a:spcBef>
                <a:spcAft>
                  <a:spcPts val="0"/>
                </a:spcAft>
                <a:defRPr/>
              </a:pPr>
              <a:endParaRPr lang="he-IL" sz="1600" kern="0" dirty="0">
                <a:solidFill>
                  <a:prstClr val="black"/>
                </a:solidFill>
              </a:endParaRPr>
            </a:p>
          </p:txBody>
        </p:sp>
        <p:pic>
          <p:nvPicPr>
            <p:cNvPr id="7271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00" y="2066346"/>
              <a:ext cx="3796681" cy="152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35</a:t>
            </a:fld>
            <a:endParaRPr lang="he-IL" altLang="he-IL" sz="1100" dirty="0">
              <a:solidFill>
                <a:srgbClr val="A6A6A6"/>
              </a:solidFill>
            </a:endParaRPr>
          </a:p>
        </p:txBody>
      </p:sp>
      <p:sp>
        <p:nvSpPr>
          <p:cNvPr id="5" name="מלבן 4"/>
          <p:cNvSpPr/>
          <p:nvPr/>
        </p:nvSpPr>
        <p:spPr>
          <a:xfrm>
            <a:off x="395536" y="4797152"/>
            <a:ext cx="8121383" cy="923330"/>
          </a:xfrm>
          <a:prstGeom prst="rect">
            <a:avLst/>
          </a:prstGeom>
        </p:spPr>
        <p:txBody>
          <a:bodyPr wrap="square">
            <a:spAutoFit/>
          </a:bodyPr>
          <a:lstStyle/>
          <a:p>
            <a:pPr lvl="0" fontAlgn="auto">
              <a:spcBef>
                <a:spcPts val="0"/>
              </a:spcBef>
              <a:spcAft>
                <a:spcPts val="0"/>
              </a:spcAft>
              <a:defRPr/>
            </a:pPr>
            <a:r>
              <a:rPr lang="he-IL" b="1" kern="0" dirty="0">
                <a:solidFill>
                  <a:srgbClr val="FF6600"/>
                </a:solidFill>
              </a:rPr>
              <a:t>תעלות</a:t>
            </a:r>
            <a:r>
              <a:rPr lang="he-IL" kern="0" dirty="0">
                <a:solidFill>
                  <a:srgbClr val="FF6600"/>
                </a:solidFill>
              </a:rPr>
              <a:t> </a:t>
            </a:r>
          </a:p>
          <a:p>
            <a:pPr lvl="0" fontAlgn="auto">
              <a:spcBef>
                <a:spcPts val="0"/>
              </a:spcBef>
              <a:spcAft>
                <a:spcPts val="0"/>
              </a:spcAft>
              <a:defRPr/>
            </a:pPr>
            <a:r>
              <a:rPr lang="he-IL" kern="0" dirty="0">
                <a:solidFill>
                  <a:prstClr val="black"/>
                </a:solidFill>
              </a:rPr>
              <a:t>התעלות הן עוד סוג של חלבוני העברה המצויים בקרום. יש תעלות שקישור חומרים אליהן, גורם לשינוי במבנן המרחבי ולסגירתן.</a:t>
            </a:r>
          </a:p>
        </p:txBody>
      </p:sp>
      <p:sp>
        <p:nvSpPr>
          <p:cNvPr id="7" name="מלבן 6"/>
          <p:cNvSpPr/>
          <p:nvPr/>
        </p:nvSpPr>
        <p:spPr>
          <a:xfrm>
            <a:off x="572071" y="5805264"/>
            <a:ext cx="7960369" cy="923330"/>
          </a:xfrm>
          <a:prstGeom prst="rect">
            <a:avLst/>
          </a:prstGeom>
        </p:spPr>
        <p:txBody>
          <a:bodyPr wrap="square">
            <a:spAutoFit/>
          </a:bodyPr>
          <a:lstStyle/>
          <a:p>
            <a:pPr lvl="0" fontAlgn="auto">
              <a:spcBef>
                <a:spcPts val="0"/>
              </a:spcBef>
              <a:spcAft>
                <a:spcPts val="0"/>
              </a:spcAft>
              <a:defRPr/>
            </a:pPr>
            <a:r>
              <a:rPr lang="he-IL" b="1" kern="0" dirty="0">
                <a:solidFill>
                  <a:srgbClr val="FF6600"/>
                </a:solidFill>
              </a:rPr>
              <a:t>מעבר ממצב בלתי פעיל למצב פעיל ולהפך </a:t>
            </a:r>
          </a:p>
          <a:p>
            <a:pPr lvl="0" fontAlgn="auto">
              <a:spcBef>
                <a:spcPts val="0"/>
              </a:spcBef>
              <a:spcAft>
                <a:spcPts val="0"/>
              </a:spcAft>
              <a:defRPr/>
            </a:pPr>
            <a:r>
              <a:rPr lang="he-IL" kern="0" dirty="0">
                <a:solidFill>
                  <a:prstClr val="black"/>
                </a:solidFill>
              </a:rPr>
              <a:t>דוגמה: חלבונים הקשורים לתהליך קרישת הדם עוברים ממצב בלתי פעיל למצב פעיל דרך </a:t>
            </a:r>
          </a:p>
          <a:p>
            <a:pPr lvl="0" fontAlgn="auto">
              <a:spcBef>
                <a:spcPts val="0"/>
              </a:spcBef>
              <a:spcAft>
                <a:spcPts val="0"/>
              </a:spcAft>
              <a:defRPr/>
            </a:pPr>
            <a:r>
              <a:rPr lang="he-IL" kern="0" dirty="0">
                <a:solidFill>
                  <a:prstClr val="black"/>
                </a:solidFill>
              </a:rPr>
              <a:t>שינוי המבנה המרחבי שלהם.</a:t>
            </a:r>
            <a:endParaRPr lang="he-IL" u="sng" kern="0" dirty="0">
              <a:solidFill>
                <a:srgbClr val="FF66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BB6513-DD7C-49FB-B053-BC104A4EB6B6}"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סימולציה: מ-</a:t>
            </a:r>
            <a:r>
              <a:rPr lang="en-US" sz="1800" b="1" dirty="0" smtClean="0">
                <a:solidFill>
                  <a:schemeClr val="accent3"/>
                </a:solidFill>
                <a:ea typeface="+mn-ea"/>
              </a:rPr>
              <a:t>DNA</a:t>
            </a:r>
            <a:r>
              <a:rPr lang="he-IL" sz="1800" b="1" dirty="0" smtClean="0">
                <a:solidFill>
                  <a:schemeClr val="accent3"/>
                </a:solidFill>
                <a:ea typeface="+mn-ea"/>
              </a:rPr>
              <a:t> לחלבון פעיל</a:t>
            </a:r>
            <a:endParaRPr lang="he-IL" sz="1800" dirty="0" smtClean="0">
              <a:solidFill>
                <a:schemeClr val="accent3"/>
              </a:solidFill>
            </a:endParaRPr>
          </a:p>
        </p:txBody>
      </p:sp>
      <p:sp>
        <p:nvSpPr>
          <p:cNvPr id="9" name="TextBox 8"/>
          <p:cNvSpPr txBox="1"/>
          <p:nvPr/>
        </p:nvSpPr>
        <p:spPr>
          <a:xfrm>
            <a:off x="183272" y="571326"/>
            <a:ext cx="8389938" cy="6059487"/>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noProof="1" smtClean="0">
                <a:solidFill>
                  <a:prstClr val="black"/>
                </a:solidFill>
                <a:hlinkClick r:id="rId2"/>
              </a:rPr>
              <a:t>בסימולציה</a:t>
            </a:r>
            <a:r>
              <a:rPr lang="he-IL" kern="0" noProof="1" smtClean="0">
                <a:solidFill>
                  <a:prstClr val="black"/>
                </a:solidFill>
              </a:rPr>
              <a:t> מתוארים גילגולי החלבונים החל מהיווצרותם בתהליכי תעתוק ותרגום, התקפלותם</a:t>
            </a:r>
          </a:p>
          <a:p>
            <a:pPr fontAlgn="auto">
              <a:spcBef>
                <a:spcPts val="0"/>
              </a:spcBef>
              <a:spcAft>
                <a:spcPts val="0"/>
              </a:spcAft>
              <a:defRPr/>
            </a:pPr>
            <a:r>
              <a:rPr lang="he-IL" kern="0" noProof="1" smtClean="0">
                <a:solidFill>
                  <a:prstClr val="black"/>
                </a:solidFill>
              </a:rPr>
              <a:t> וכלה בפעילותם (לדוגמה: אנזים או תעלה).</a:t>
            </a:r>
          </a:p>
          <a:p>
            <a:pPr fontAlgn="auto">
              <a:spcBef>
                <a:spcPts val="0"/>
              </a:spcBef>
              <a:spcAft>
                <a:spcPts val="0"/>
              </a:spcAft>
              <a:defRPr/>
            </a:pPr>
            <a:r>
              <a:rPr lang="he-IL" kern="0" noProof="1" smtClean="0">
                <a:solidFill>
                  <a:prstClr val="black"/>
                </a:solidFill>
              </a:rPr>
              <a:t>נדון בתהליך התעתוק והתרגום ובפעילות החלבונים כאנזימים או כתעלות במצגות הייעודיות לנושאים אלו.</a:t>
            </a:r>
          </a:p>
          <a:p>
            <a:pPr fontAlgn="auto">
              <a:spcBef>
                <a:spcPts val="0"/>
              </a:spcBef>
              <a:spcAft>
                <a:spcPts val="0"/>
              </a:spcAft>
              <a:defRPr/>
            </a:pPr>
            <a:endParaRPr lang="he-IL" kern="0" noProof="1" smtClean="0">
              <a:solidFill>
                <a:prstClr val="black"/>
              </a:solidFill>
            </a:endParaRPr>
          </a:p>
          <a:p>
            <a:pPr fontAlgn="auto">
              <a:spcBef>
                <a:spcPts val="0"/>
              </a:spcBef>
              <a:spcAft>
                <a:spcPts val="0"/>
              </a:spcAft>
              <a:defRPr/>
            </a:pPr>
            <a:endParaRPr lang="he-IL" kern="0" noProof="1">
              <a:solidFill>
                <a:prstClr val="black"/>
              </a:solidFill>
            </a:endParaRPr>
          </a:p>
        </p:txBody>
      </p:sp>
      <p:sp>
        <p:nvSpPr>
          <p:cNvPr id="1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36</a:t>
            </a:fld>
            <a:endParaRPr lang="he-IL" altLang="he-IL" sz="1100" dirty="0">
              <a:solidFill>
                <a:srgbClr val="A6A6A6"/>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60848"/>
            <a:ext cx="76200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662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7500" y="620688"/>
            <a:ext cx="8291637" cy="56737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החלבונים מצויים בכל תא של בעל חיים או צמח, </a:t>
            </a:r>
            <a:r>
              <a:rPr lang="he-IL" dirty="0" smtClean="0">
                <a:solidFill>
                  <a:prstClr val="black"/>
                </a:solidFill>
              </a:rPr>
              <a:t>בבעלי </a:t>
            </a:r>
            <a:r>
              <a:rPr lang="he-IL" dirty="0">
                <a:solidFill>
                  <a:prstClr val="black"/>
                </a:solidFill>
              </a:rPr>
              <a:t>חיים, החלבונים הם המרכיב </a:t>
            </a:r>
            <a:endParaRPr lang="he-IL" dirty="0" smtClean="0">
              <a:solidFill>
                <a:prstClr val="black"/>
              </a:solidFill>
            </a:endParaRPr>
          </a:p>
          <a:p>
            <a:pPr>
              <a:lnSpc>
                <a:spcPct val="150000"/>
              </a:lnSpc>
              <a:defRPr/>
            </a:pPr>
            <a:r>
              <a:rPr lang="he-IL" dirty="0">
                <a:solidFill>
                  <a:prstClr val="black"/>
                </a:solidFill>
              </a:rPr>
              <a:t> </a:t>
            </a:r>
            <a:r>
              <a:rPr lang="he-IL" dirty="0" smtClean="0">
                <a:solidFill>
                  <a:prstClr val="black"/>
                </a:solidFill>
              </a:rPr>
              <a:t> העיקרי של הרקמות (מלבד המים). </a:t>
            </a:r>
          </a:p>
          <a:p>
            <a:pPr>
              <a:lnSpc>
                <a:spcPct val="150000"/>
              </a:lnSpc>
              <a:defRPr/>
            </a:pPr>
            <a:endParaRPr lang="he-IL" dirty="0" smtClean="0">
              <a:solidFill>
                <a:prstClr val="black"/>
              </a:solidFill>
            </a:endParaRPr>
          </a:p>
          <a:p>
            <a:pPr>
              <a:lnSpc>
                <a:spcPct val="150000"/>
              </a:lnSpc>
              <a:defRPr/>
            </a:pPr>
            <a:r>
              <a:rPr lang="he-IL" u="sng" dirty="0" smtClean="0">
                <a:solidFill>
                  <a:prstClr val="black"/>
                </a:solidFill>
              </a:rPr>
              <a:t>לחלבונים יש חשיבות מרכזית בתפקוד הגוף. בתאים </a:t>
            </a:r>
            <a:r>
              <a:rPr lang="he-IL" u="sng" dirty="0">
                <a:solidFill>
                  <a:prstClr val="black"/>
                </a:solidFill>
              </a:rPr>
              <a:t>יש שני סוגים של חלבונים</a:t>
            </a:r>
            <a:r>
              <a:rPr lang="he-IL" dirty="0">
                <a:solidFill>
                  <a:prstClr val="black"/>
                </a:solidFill>
              </a:rPr>
              <a:t>:</a:t>
            </a:r>
          </a:p>
          <a:p>
            <a:pPr>
              <a:lnSpc>
                <a:spcPct val="150000"/>
              </a:lnSpc>
              <a:buFontTx/>
              <a:buBlip>
                <a:blip r:embed="rId2"/>
              </a:buBlip>
              <a:defRPr/>
            </a:pPr>
            <a:r>
              <a:rPr lang="he-IL" dirty="0" smtClean="0">
                <a:solidFill>
                  <a:prstClr val="black"/>
                </a:solidFill>
              </a:rPr>
              <a:t> חלבוניים </a:t>
            </a:r>
            <a:r>
              <a:rPr lang="he-IL" dirty="0">
                <a:solidFill>
                  <a:prstClr val="black"/>
                </a:solidFill>
              </a:rPr>
              <a:t>תִּפקודיים </a:t>
            </a:r>
            <a:r>
              <a:rPr lang="he-IL" dirty="0" smtClean="0">
                <a:solidFill>
                  <a:prstClr val="black"/>
                </a:solidFill>
              </a:rPr>
              <a:t>לדוגמה: האנזימים</a:t>
            </a:r>
            <a:r>
              <a:rPr lang="he-IL" dirty="0">
                <a:solidFill>
                  <a:prstClr val="black"/>
                </a:solidFill>
              </a:rPr>
              <a:t>, חלבוני ההעברה </a:t>
            </a:r>
            <a:r>
              <a:rPr lang="he-IL" dirty="0" smtClean="0">
                <a:solidFill>
                  <a:prstClr val="black"/>
                </a:solidFill>
              </a:rPr>
              <a:t>בקרום),  קולטנים, נוגדנים.</a:t>
            </a:r>
          </a:p>
          <a:p>
            <a:pPr>
              <a:lnSpc>
                <a:spcPct val="150000"/>
              </a:lnSpc>
              <a:buFontTx/>
              <a:buBlip>
                <a:blip r:embed="rId2"/>
              </a:buBlip>
              <a:defRPr/>
            </a:pPr>
            <a:r>
              <a:rPr lang="he-IL" dirty="0">
                <a:solidFill>
                  <a:prstClr val="black"/>
                </a:solidFill>
              </a:rPr>
              <a:t> </a:t>
            </a:r>
            <a:r>
              <a:rPr lang="he-IL" dirty="0" smtClean="0">
                <a:solidFill>
                  <a:prstClr val="black"/>
                </a:solidFill>
              </a:rPr>
              <a:t>חלבונים מבניים – חלבונים </a:t>
            </a:r>
            <a:r>
              <a:rPr lang="he-IL" dirty="0">
                <a:solidFill>
                  <a:prstClr val="black"/>
                </a:solidFill>
              </a:rPr>
              <a:t>הבונים (יחד עם חומרים אחרים) </a:t>
            </a:r>
            <a:r>
              <a:rPr lang="he-IL" dirty="0" smtClean="0">
                <a:solidFill>
                  <a:prstClr val="black"/>
                </a:solidFill>
              </a:rPr>
              <a:t>את התאים.</a:t>
            </a: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a:solidFill>
                  <a:prstClr val="black"/>
                </a:solidFill>
              </a:rPr>
              <a:t> מולקולות החלבונים הן שרשראות ארוכות, המורכבות מחוליות של חומצות אמיניות. </a:t>
            </a: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smtClean="0">
                <a:solidFill>
                  <a:prstClr val="black"/>
                </a:solidFill>
              </a:rPr>
              <a:t> בטבע יש 20 </a:t>
            </a:r>
            <a:r>
              <a:rPr lang="he-IL" dirty="0">
                <a:solidFill>
                  <a:prstClr val="black"/>
                </a:solidFill>
              </a:rPr>
              <a:t>סוגי חומצות אמיניות </a:t>
            </a:r>
            <a:r>
              <a:rPr lang="he-IL" dirty="0" smtClean="0">
                <a:solidFill>
                  <a:prstClr val="black"/>
                </a:solidFill>
              </a:rPr>
              <a:t>בלבד.</a:t>
            </a:r>
          </a:p>
          <a:p>
            <a:pPr>
              <a:lnSpc>
                <a:spcPct val="150000"/>
              </a:lnSpc>
              <a:defRPr/>
            </a:pPr>
            <a:endParaRPr lang="he-IL" dirty="0">
              <a:solidFill>
                <a:prstClr val="black"/>
              </a:solidFill>
            </a:endParaRPr>
          </a:p>
          <a:p>
            <a:pPr>
              <a:lnSpc>
                <a:spcPct val="150000"/>
              </a:lnSpc>
              <a:buFontTx/>
              <a:buBlip>
                <a:blip r:embed="rId2"/>
              </a:buBlip>
              <a:defRPr/>
            </a:pPr>
            <a:r>
              <a:rPr lang="he-IL" dirty="0" smtClean="0">
                <a:solidFill>
                  <a:prstClr val="black"/>
                </a:solidFill>
              </a:rPr>
              <a:t> החלבונים </a:t>
            </a:r>
            <a:r>
              <a:rPr lang="he-IL" dirty="0">
                <a:solidFill>
                  <a:prstClr val="black"/>
                </a:solidFill>
              </a:rPr>
              <a:t>נבדלים אלו מאלו בסוגי החומצות האמיניות המרכיבים אותם, במספר החומצות </a:t>
            </a:r>
            <a:r>
              <a:rPr lang="he-IL" dirty="0" smtClean="0">
                <a:solidFill>
                  <a:prstClr val="black"/>
                </a:solidFill>
              </a:rPr>
              <a:t> </a:t>
            </a:r>
          </a:p>
          <a:p>
            <a:pPr>
              <a:lnSpc>
                <a:spcPct val="150000"/>
              </a:lnSpc>
              <a:defRPr/>
            </a:pPr>
            <a:r>
              <a:rPr lang="he-IL" dirty="0" smtClean="0">
                <a:solidFill>
                  <a:prstClr val="black"/>
                </a:solidFill>
              </a:rPr>
              <a:t>  האמיניות </a:t>
            </a:r>
            <a:r>
              <a:rPr lang="he-IL" dirty="0">
                <a:solidFill>
                  <a:prstClr val="black"/>
                </a:solidFill>
              </a:rPr>
              <a:t>הבונות את השרשרת ובסדר שלהם לאורך השרשרת. </a:t>
            </a: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395536" y="44624"/>
            <a:ext cx="8229600" cy="357188"/>
          </a:xfrm>
          <a:prstGeom prst="rect">
            <a:avLst/>
          </a:prstGeom>
        </p:spPr>
        <p:txBody>
          <a:bodyPr/>
          <a:lstStyle/>
          <a:p>
            <a:pPr>
              <a:defRPr/>
            </a:pPr>
            <a:r>
              <a:rPr lang="he-IL" sz="1800" b="1" dirty="0" smtClean="0">
                <a:solidFill>
                  <a:srgbClr val="FF6600"/>
                </a:solidFill>
                <a:ea typeface="+mn-ea"/>
              </a:rPr>
              <a:t>סיכום: מבנה החלבונים וחשיבותם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198438" y="637624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37</a:t>
            </a:fld>
            <a:endParaRPr lang="he-IL" altLang="he-IL" sz="1100" dirty="0">
              <a:solidFill>
                <a:srgbClr val="BFBFBF"/>
              </a:solidFill>
            </a:endParaRPr>
          </a:p>
        </p:txBody>
      </p:sp>
    </p:spTree>
    <p:extLst>
      <p:ext uri="{BB962C8B-B14F-4D97-AF65-F5344CB8AC3E}">
        <p14:creationId xmlns:p14="http://schemas.microsoft.com/office/powerpoint/2010/main" val="518601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58356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לכל חלבון מבנה מרחבי אופייני וייחודי לו. המבנה המרחבי נוצר בגלל כוחות משיכה ודחייה </a:t>
            </a:r>
            <a:endParaRPr lang="he-IL" dirty="0" smtClean="0">
              <a:solidFill>
                <a:prstClr val="black"/>
              </a:solidFill>
            </a:endParaRPr>
          </a:p>
          <a:p>
            <a:pPr>
              <a:lnSpc>
                <a:spcPct val="150000"/>
              </a:lnSpc>
              <a:defRPr/>
            </a:pPr>
            <a:r>
              <a:rPr lang="he-IL" dirty="0">
                <a:solidFill>
                  <a:prstClr val="black"/>
                </a:solidFill>
              </a:rPr>
              <a:t> </a:t>
            </a:r>
            <a:r>
              <a:rPr lang="he-IL" dirty="0" smtClean="0">
                <a:solidFill>
                  <a:prstClr val="black"/>
                </a:solidFill>
              </a:rPr>
              <a:t> בין </a:t>
            </a:r>
            <a:r>
              <a:rPr lang="he-IL" dirty="0">
                <a:solidFill>
                  <a:prstClr val="black"/>
                </a:solidFill>
              </a:rPr>
              <a:t>חומצות אמיניות שונות במולקולה. </a:t>
            </a: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smtClean="0">
                <a:solidFill>
                  <a:prstClr val="black"/>
                </a:solidFill>
              </a:rPr>
              <a:t> גורמים </a:t>
            </a:r>
            <a:r>
              <a:rPr lang="he-IL" dirty="0">
                <a:solidFill>
                  <a:prstClr val="black"/>
                </a:solidFill>
              </a:rPr>
              <a:t>סביבתיים כמו טמפרטורה, רמת החומציות וריכוז המלחים בסביבה יכולים להשפיע על </a:t>
            </a:r>
            <a:endParaRPr lang="he-IL" dirty="0" smtClean="0">
              <a:solidFill>
                <a:prstClr val="black"/>
              </a:solidFill>
            </a:endParaRPr>
          </a:p>
          <a:p>
            <a:pPr>
              <a:lnSpc>
                <a:spcPct val="150000"/>
              </a:lnSpc>
              <a:defRPr/>
            </a:pPr>
            <a:r>
              <a:rPr lang="he-IL" dirty="0" smtClean="0">
                <a:solidFill>
                  <a:prstClr val="black"/>
                </a:solidFill>
              </a:rPr>
              <a:t>  כוחות </a:t>
            </a:r>
            <a:r>
              <a:rPr lang="he-IL" dirty="0">
                <a:solidFill>
                  <a:prstClr val="black"/>
                </a:solidFill>
              </a:rPr>
              <a:t>המשיכה והדחייה האלה, ולכן לגרום לשינוי במבנה המרחבי של מולקולות החלבון.</a:t>
            </a:r>
          </a:p>
          <a:p>
            <a:pPr>
              <a:lnSpc>
                <a:spcPct val="150000"/>
              </a:lnSpc>
              <a:buFontTx/>
              <a:buBlip>
                <a:blip r:embed="rId2"/>
              </a:buBlip>
              <a:defRPr/>
            </a:pPr>
            <a:r>
              <a:rPr lang="he-IL" dirty="0" smtClean="0">
                <a:solidFill>
                  <a:prstClr val="black"/>
                </a:solidFill>
              </a:rPr>
              <a:t> דוגמה</a:t>
            </a:r>
            <a:r>
              <a:rPr lang="he-IL" dirty="0">
                <a:solidFill>
                  <a:prstClr val="black"/>
                </a:solidFill>
              </a:rPr>
              <a:t>: בטמפרטורות גבוהות מאוד, המבנה המרחבי של החלבון נהרס. תופעה זו נקראת </a:t>
            </a:r>
            <a:endParaRPr lang="he-IL" dirty="0" smtClean="0">
              <a:solidFill>
                <a:prstClr val="black"/>
              </a:solidFill>
            </a:endParaRPr>
          </a:p>
          <a:p>
            <a:pPr>
              <a:lnSpc>
                <a:spcPct val="150000"/>
              </a:lnSpc>
              <a:defRPr/>
            </a:pPr>
            <a:r>
              <a:rPr lang="he-IL" dirty="0" smtClean="0">
                <a:solidFill>
                  <a:prstClr val="black"/>
                </a:solidFill>
              </a:rPr>
              <a:t>  </a:t>
            </a:r>
            <a:r>
              <a:rPr lang="he-IL" dirty="0" err="1" smtClean="0">
                <a:solidFill>
                  <a:schemeClr val="accent3"/>
                </a:solidFill>
              </a:rPr>
              <a:t>דנטורציה</a:t>
            </a:r>
            <a:r>
              <a:rPr lang="he-IL" dirty="0" smtClean="0">
                <a:solidFill>
                  <a:prstClr val="black"/>
                </a:solidFill>
              </a:rPr>
              <a:t>.</a:t>
            </a: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r>
              <a:rPr lang="he-IL" dirty="0" smtClean="0">
                <a:solidFill>
                  <a:prstClr val="black"/>
                </a:solidFill>
              </a:rPr>
              <a:t> בתאים </a:t>
            </a:r>
            <a:r>
              <a:rPr lang="he-IL" dirty="0">
                <a:solidFill>
                  <a:prstClr val="black"/>
                </a:solidFill>
              </a:rPr>
              <a:t>של כל היצורים החיים יש מערכות חומרים הנקראות מערכות </a:t>
            </a:r>
            <a:r>
              <a:rPr lang="he-IL" dirty="0" err="1">
                <a:solidFill>
                  <a:prstClr val="black"/>
                </a:solidFill>
              </a:rPr>
              <a:t>בופר</a:t>
            </a:r>
            <a:r>
              <a:rPr lang="he-IL" dirty="0">
                <a:solidFill>
                  <a:prstClr val="black"/>
                </a:solidFill>
              </a:rPr>
              <a:t>, המונעות את שינוי</a:t>
            </a:r>
          </a:p>
          <a:p>
            <a:pPr>
              <a:lnSpc>
                <a:spcPct val="150000"/>
              </a:lnSpc>
              <a:defRPr/>
            </a:pPr>
            <a:r>
              <a:rPr lang="he-IL" dirty="0" smtClean="0">
                <a:solidFill>
                  <a:prstClr val="black"/>
                </a:solidFill>
              </a:rPr>
              <a:t>  דרגת </a:t>
            </a:r>
            <a:r>
              <a:rPr lang="he-IL" dirty="0">
                <a:solidFill>
                  <a:prstClr val="black"/>
                </a:solidFill>
              </a:rPr>
              <a:t>ה-</a:t>
            </a:r>
            <a:r>
              <a:rPr lang="en-US" dirty="0" smtClean="0">
                <a:solidFill>
                  <a:prstClr val="black"/>
                </a:solidFill>
              </a:rPr>
              <a:t>pH</a:t>
            </a:r>
            <a:r>
              <a:rPr lang="he-IL" dirty="0" smtClean="0">
                <a:solidFill>
                  <a:prstClr val="black"/>
                </a:solidFill>
              </a:rPr>
              <a:t> בתאים</a:t>
            </a:r>
            <a:r>
              <a:rPr lang="he-IL" dirty="0">
                <a:solidFill>
                  <a:prstClr val="black"/>
                </a:solidFill>
              </a:rPr>
              <a:t>. זה מנגנון חשוב ביותר לשמירת ההומאוסטזיס בתאים, המסייע לפעילות </a:t>
            </a:r>
            <a:r>
              <a:rPr lang="he-IL" dirty="0" smtClean="0">
                <a:solidFill>
                  <a:prstClr val="black"/>
                </a:solidFill>
              </a:rPr>
              <a:t> </a:t>
            </a:r>
          </a:p>
          <a:p>
            <a:pPr>
              <a:lnSpc>
                <a:spcPct val="150000"/>
              </a:lnSpc>
              <a:defRPr/>
            </a:pPr>
            <a:r>
              <a:rPr lang="he-IL" dirty="0" smtClean="0">
                <a:solidFill>
                  <a:prstClr val="black"/>
                </a:solidFill>
              </a:rPr>
              <a:t>  תקינה  </a:t>
            </a:r>
            <a:r>
              <a:rPr lang="he-IL" dirty="0">
                <a:solidFill>
                  <a:prstClr val="black"/>
                </a:solidFill>
              </a:rPr>
              <a:t>של החלבונים</a:t>
            </a:r>
            <a:r>
              <a:rPr lang="he-IL" dirty="0" smtClean="0">
                <a:solidFill>
                  <a:prstClr val="black"/>
                </a:solidFill>
              </a:rPr>
              <a:t>.</a:t>
            </a:r>
          </a:p>
          <a:p>
            <a:pPr>
              <a:lnSpc>
                <a:spcPct val="150000"/>
              </a:lnSpc>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err="1">
                <a:solidFill>
                  <a:prstClr val="black"/>
                </a:solidFill>
              </a:rPr>
              <a:t>דנטורציה</a:t>
            </a:r>
            <a:r>
              <a:rPr lang="he-IL" dirty="0">
                <a:solidFill>
                  <a:prstClr val="black"/>
                </a:solidFill>
              </a:rPr>
              <a:t> פוגעת בתפקוד החלבון. עם זאת, לעתים קרובות </a:t>
            </a:r>
            <a:r>
              <a:rPr lang="he-IL" u="sng" dirty="0">
                <a:solidFill>
                  <a:prstClr val="black"/>
                </a:solidFill>
              </a:rPr>
              <a:t>פעילות תקינה של חלבון כרוכה </a:t>
            </a:r>
            <a:endParaRPr lang="he-IL" u="sng" dirty="0" smtClean="0">
              <a:solidFill>
                <a:prstClr val="black"/>
              </a:solidFill>
            </a:endParaRPr>
          </a:p>
          <a:p>
            <a:pPr>
              <a:lnSpc>
                <a:spcPct val="150000"/>
              </a:lnSpc>
              <a:defRPr/>
            </a:pPr>
            <a:r>
              <a:rPr lang="he-IL" dirty="0" smtClean="0">
                <a:solidFill>
                  <a:prstClr val="black"/>
                </a:solidFill>
              </a:rPr>
              <a:t>  </a:t>
            </a:r>
            <a:r>
              <a:rPr lang="he-IL" u="sng" dirty="0" smtClean="0">
                <a:solidFill>
                  <a:prstClr val="black"/>
                </a:solidFill>
              </a:rPr>
              <a:t>בשינויים </a:t>
            </a:r>
            <a:r>
              <a:rPr lang="he-IL" u="sng" dirty="0">
                <a:solidFill>
                  <a:prstClr val="black"/>
                </a:solidFill>
              </a:rPr>
              <a:t>הפיכים במבנה המרחבי שלו</a:t>
            </a:r>
            <a:r>
              <a:rPr lang="he-IL" dirty="0">
                <a:solidFill>
                  <a:prstClr val="black"/>
                </a:solidFill>
              </a:rPr>
              <a:t>. </a:t>
            </a: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44624"/>
            <a:ext cx="8229600" cy="357188"/>
          </a:xfrm>
          <a:prstGeom prst="rect">
            <a:avLst/>
          </a:prstGeom>
        </p:spPr>
        <p:txBody>
          <a:bodyPr/>
          <a:lstStyle/>
          <a:p>
            <a:pPr>
              <a:defRPr/>
            </a:pPr>
            <a:r>
              <a:rPr lang="he-IL" sz="1800" b="1" dirty="0" smtClean="0">
                <a:solidFill>
                  <a:srgbClr val="FF6600"/>
                </a:solidFill>
                <a:ea typeface="+mn-ea"/>
              </a:rPr>
              <a:t>סיכום: המבנה המרחבי של החלבונים וחשיבותו</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38</a:t>
            </a:fld>
            <a:endParaRPr lang="he-IL" altLang="he-IL" sz="1100" dirty="0">
              <a:solidFill>
                <a:srgbClr val="BFBFBF"/>
              </a:solidFill>
            </a:endParaRPr>
          </a:p>
        </p:txBody>
      </p:sp>
    </p:spTree>
    <p:extLst>
      <p:ext uri="{BB962C8B-B14F-4D97-AF65-F5344CB8AC3E}">
        <p14:creationId xmlns:p14="http://schemas.microsoft.com/office/powerpoint/2010/main" val="643970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7500" y="646113"/>
            <a:ext cx="8291637" cy="465509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smtClean="0">
                <a:solidFill>
                  <a:prstClr val="black"/>
                </a:solidFill>
              </a:rPr>
              <a:t>מקור החלבונים בתאי בעלי חיים הוא המזון</a:t>
            </a:r>
            <a:r>
              <a:rPr lang="he-IL" dirty="0" smtClean="0">
                <a:solidFill>
                  <a:prstClr val="black"/>
                </a:solidFill>
              </a:rPr>
              <a:t>: </a:t>
            </a:r>
          </a:p>
          <a:p>
            <a:pPr>
              <a:lnSpc>
                <a:spcPct val="150000"/>
              </a:lnSpc>
              <a:buFontTx/>
              <a:buBlip>
                <a:blip r:embed="rId2"/>
              </a:buBlip>
              <a:defRPr/>
            </a:pPr>
            <a:r>
              <a:rPr lang="he-IL" dirty="0">
                <a:solidFill>
                  <a:prstClr val="black"/>
                </a:solidFill>
              </a:rPr>
              <a:t> חלבונים המצויים במזון מתפרקים במערכת העיכול לחומצות אמיניות, העוברות אל הדם </a:t>
            </a:r>
            <a:endParaRPr lang="he-IL" dirty="0" smtClean="0">
              <a:solidFill>
                <a:prstClr val="black"/>
              </a:solidFill>
            </a:endParaRPr>
          </a:p>
          <a:p>
            <a:pPr>
              <a:lnSpc>
                <a:spcPct val="150000"/>
              </a:lnSpc>
              <a:defRPr/>
            </a:pPr>
            <a:r>
              <a:rPr lang="he-IL" dirty="0" smtClean="0">
                <a:solidFill>
                  <a:prstClr val="black"/>
                </a:solidFill>
              </a:rPr>
              <a:t>  ומועברות </a:t>
            </a:r>
            <a:r>
              <a:rPr lang="he-IL" dirty="0">
                <a:solidFill>
                  <a:prstClr val="black"/>
                </a:solidFill>
              </a:rPr>
              <a:t>ממנו לתאים. </a:t>
            </a:r>
            <a:endParaRPr lang="he-IL" dirty="0" smtClean="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smtClean="0">
                <a:solidFill>
                  <a:prstClr val="black"/>
                </a:solidFill>
              </a:rPr>
              <a:t> החומצות </a:t>
            </a:r>
            <a:r>
              <a:rPr lang="he-IL" dirty="0">
                <a:solidFill>
                  <a:prstClr val="black"/>
                </a:solidFill>
              </a:rPr>
              <a:t>האמיניות מורכבות ממולקולה קטנה, יחסית, היכולה לעבור דרך קרום התא. </a:t>
            </a:r>
            <a:endParaRPr lang="he-IL" dirty="0" smtClean="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prstClr val="black"/>
                </a:solidFill>
              </a:rPr>
              <a:t>מהחומצות </a:t>
            </a:r>
            <a:r>
              <a:rPr lang="he-IL" dirty="0">
                <a:solidFill>
                  <a:prstClr val="black"/>
                </a:solidFill>
              </a:rPr>
              <a:t>האמיניות נבנים בתוך התאים </a:t>
            </a:r>
            <a:r>
              <a:rPr lang="he-IL" dirty="0" smtClean="0">
                <a:solidFill>
                  <a:prstClr val="black"/>
                </a:solidFill>
              </a:rPr>
              <a:t>בתהליך </a:t>
            </a:r>
            <a:r>
              <a:rPr lang="he-IL" dirty="0" err="1" smtClean="0">
                <a:solidFill>
                  <a:prstClr val="black"/>
                </a:solidFill>
              </a:rPr>
              <a:t>תעתוק</a:t>
            </a:r>
            <a:r>
              <a:rPr lang="he-IL" dirty="0" smtClean="0">
                <a:solidFill>
                  <a:prstClr val="black"/>
                </a:solidFill>
              </a:rPr>
              <a:t> ותרגום חלבונים </a:t>
            </a:r>
            <a:r>
              <a:rPr lang="he-IL" dirty="0">
                <a:solidFill>
                  <a:prstClr val="black"/>
                </a:solidFill>
              </a:rPr>
              <a:t>הנחוצים לתא. </a:t>
            </a:r>
            <a:endParaRPr lang="he-IL" dirty="0" smtClean="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a:solidFill>
                  <a:prstClr val="black"/>
                </a:solidFill>
              </a:rPr>
              <a:t> רצף החומצות האמיניות המכתיבות את החלבון נקבע על פי רצף הבסיסים ב-</a:t>
            </a:r>
            <a:r>
              <a:rPr lang="en-US" dirty="0" smtClean="0">
                <a:solidFill>
                  <a:prstClr val="black"/>
                </a:solidFill>
              </a:rPr>
              <a:t>DNA</a:t>
            </a:r>
            <a:r>
              <a:rPr lang="he-IL" dirty="0" smtClean="0">
                <a:solidFill>
                  <a:prstClr val="black"/>
                </a:solidFill>
              </a:rPr>
              <a:t> בגן </a:t>
            </a:r>
          </a:p>
          <a:p>
            <a:pPr>
              <a:lnSpc>
                <a:spcPct val="150000"/>
              </a:lnSpc>
              <a:defRPr/>
            </a:pPr>
            <a:r>
              <a:rPr lang="he-IL" dirty="0" smtClean="0">
                <a:solidFill>
                  <a:prstClr val="black"/>
                </a:solidFill>
              </a:rPr>
              <a:t>  הכולל את </a:t>
            </a:r>
            <a:r>
              <a:rPr lang="he-IL" dirty="0">
                <a:solidFill>
                  <a:prstClr val="black"/>
                </a:solidFill>
              </a:rPr>
              <a:t>המידע ליצירת החלבון. </a:t>
            </a:r>
            <a:endParaRPr lang="he-IL" dirty="0" smtClean="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395536" y="44624"/>
            <a:ext cx="8229600" cy="357188"/>
          </a:xfrm>
          <a:prstGeom prst="rect">
            <a:avLst/>
          </a:prstGeom>
        </p:spPr>
        <p:txBody>
          <a:bodyPr/>
          <a:lstStyle/>
          <a:p>
            <a:pPr>
              <a:defRPr/>
            </a:pPr>
            <a:r>
              <a:rPr lang="he-IL" sz="1800" b="1" dirty="0" smtClean="0">
                <a:solidFill>
                  <a:srgbClr val="FF6600"/>
                </a:solidFill>
                <a:ea typeface="+mn-ea"/>
              </a:rPr>
              <a:t>סיכום: מקור החלבונים ותהליך יצירתם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39</a:t>
            </a:fld>
            <a:endParaRPr lang="he-IL" altLang="he-IL" sz="1100" dirty="0">
              <a:solidFill>
                <a:srgbClr val="BFBFBF"/>
              </a:solidFill>
            </a:endParaRPr>
          </a:p>
        </p:txBody>
      </p:sp>
    </p:spTree>
    <p:extLst>
      <p:ext uri="{BB962C8B-B14F-4D97-AF65-F5344CB8AC3E}">
        <p14:creationId xmlns:p14="http://schemas.microsoft.com/office/powerpoint/2010/main" val="326132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חץ ימינה 35842"/>
          <p:cNvSpPr/>
          <p:nvPr/>
        </p:nvSpPr>
        <p:spPr>
          <a:xfrm>
            <a:off x="4135438" y="4214813"/>
            <a:ext cx="865187" cy="279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pic>
        <p:nvPicPr>
          <p:cNvPr id="430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2674938"/>
            <a:ext cx="3876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88938" y="521916"/>
            <a:ext cx="8215312" cy="22590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kern="0" dirty="0">
                <a:solidFill>
                  <a:prstClr val="black"/>
                </a:solidFill>
              </a:rPr>
              <a:t>לכל החומצות האמיניות מבנה בסיסי זהה. </a:t>
            </a:r>
            <a:r>
              <a:rPr lang="he-IL" kern="0" dirty="0"/>
              <a:t>החלק המבדיל בין חומצה אמינית אחת לאחרת נקרא קבוצת </a:t>
            </a:r>
            <a:r>
              <a:rPr lang="en-US" kern="0" dirty="0"/>
              <a:t>R</a:t>
            </a:r>
            <a:r>
              <a:rPr lang="he-IL" kern="0" dirty="0"/>
              <a:t>, והוא ייחודי לכל חומצה אמינית. </a:t>
            </a:r>
          </a:p>
          <a:p>
            <a:pPr fontAlgn="auto">
              <a:spcBef>
                <a:spcPts val="0"/>
              </a:spcBef>
              <a:spcAft>
                <a:spcPts val="0"/>
              </a:spcAft>
              <a:defRPr/>
            </a:pPr>
            <a:r>
              <a:rPr lang="he-IL" kern="0" dirty="0"/>
              <a:t>בטבע יש בסך הכול 20 קבוצות</a:t>
            </a:r>
            <a:r>
              <a:rPr lang="en-US" kern="0" dirty="0"/>
              <a:t>R </a:t>
            </a:r>
            <a:r>
              <a:rPr lang="he-IL" kern="0" dirty="0"/>
              <a:t> שונות.</a:t>
            </a:r>
            <a:r>
              <a:rPr lang="he-IL" kern="0" dirty="0">
                <a:solidFill>
                  <a:prstClr val="black"/>
                </a:solidFill>
              </a:rPr>
              <a:t> לכן, כל החלבונים בתאים הם צירופים של 20 סוגי חומצות אמיניות בלבד!</a:t>
            </a:r>
          </a:p>
          <a:p>
            <a:pPr fontAlgn="auto">
              <a:spcBef>
                <a:spcPts val="0"/>
              </a:spcBef>
              <a:spcAft>
                <a:spcPts val="0"/>
              </a:spcAft>
              <a:defRPr/>
            </a:pPr>
            <a:endParaRPr lang="he-IL" kern="0"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59C4DF9-62B7-4114-B435-4C549352B01C}"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44624"/>
            <a:ext cx="7772400" cy="441325"/>
          </a:xfrm>
        </p:spPr>
        <p:txBody>
          <a:bodyPr/>
          <a:lstStyle/>
          <a:p>
            <a:pPr fontAlgn="auto">
              <a:defRPr/>
            </a:pPr>
            <a:r>
              <a:rPr lang="he-IL" sz="1800" b="1" dirty="0" smtClean="0">
                <a:solidFill>
                  <a:srgbClr val="FF6600"/>
                </a:solidFill>
                <a:ea typeface="+mn-ea"/>
              </a:rPr>
              <a:t>מבנה החומצות האמיניות</a:t>
            </a:r>
            <a:endParaRPr lang="he-IL" sz="1800" dirty="0" smtClean="0"/>
          </a:p>
        </p:txBody>
      </p:sp>
      <p:sp>
        <p:nvSpPr>
          <p:cNvPr id="7" name="TextBox 6"/>
          <p:cNvSpPr txBox="1"/>
          <p:nvPr/>
        </p:nvSpPr>
        <p:spPr>
          <a:xfrm>
            <a:off x="4968875" y="2041525"/>
            <a:ext cx="3635375" cy="5032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מבנה מולקולה של חומצה אמינית אחת</a:t>
            </a:r>
          </a:p>
        </p:txBody>
      </p:sp>
      <p:sp>
        <p:nvSpPr>
          <p:cNvPr id="52" name="TextBox 51"/>
          <p:cNvSpPr txBox="1"/>
          <p:nvPr/>
        </p:nvSpPr>
        <p:spPr>
          <a:xfrm>
            <a:off x="357188" y="2000250"/>
            <a:ext cx="2954337" cy="5032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מולקולת חלבון</a:t>
            </a:r>
          </a:p>
        </p:txBody>
      </p:sp>
      <p:sp>
        <p:nvSpPr>
          <p:cNvPr id="54" name="TextBox 53"/>
          <p:cNvSpPr txBox="1"/>
          <p:nvPr/>
        </p:nvSpPr>
        <p:spPr>
          <a:xfrm>
            <a:off x="4705350" y="3141787"/>
            <a:ext cx="2060575" cy="5032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b="1" dirty="0">
                <a:solidFill>
                  <a:prstClr val="black"/>
                </a:solidFill>
                <a:latin typeface="Arial"/>
                <a:cs typeface="Arial"/>
              </a:rPr>
              <a:t>קבוצה אמינית</a:t>
            </a:r>
          </a:p>
        </p:txBody>
      </p:sp>
      <p:grpSp>
        <p:nvGrpSpPr>
          <p:cNvPr id="43019" name="קבוצה 35844"/>
          <p:cNvGrpSpPr>
            <a:grpSpLocks/>
          </p:cNvGrpSpPr>
          <p:nvPr/>
        </p:nvGrpSpPr>
        <p:grpSpPr bwMode="auto">
          <a:xfrm>
            <a:off x="5076825" y="2578100"/>
            <a:ext cx="3887788" cy="3322638"/>
            <a:chOff x="5076056" y="2578726"/>
            <a:chExt cx="3888432" cy="3321895"/>
          </a:xfrm>
        </p:grpSpPr>
        <p:grpSp>
          <p:nvGrpSpPr>
            <p:cNvPr id="43020" name="קבוצה 35843"/>
            <p:cNvGrpSpPr>
              <a:grpSpLocks/>
            </p:cNvGrpSpPr>
            <p:nvPr/>
          </p:nvGrpSpPr>
          <p:grpSpPr bwMode="auto">
            <a:xfrm>
              <a:off x="5076056" y="2578726"/>
              <a:ext cx="3888432" cy="3321895"/>
              <a:chOff x="5060112" y="2662453"/>
              <a:chExt cx="3888432" cy="3321895"/>
            </a:xfrm>
          </p:grpSpPr>
          <p:sp>
            <p:nvSpPr>
              <p:cNvPr id="35840" name="אליפסה 35839"/>
              <p:cNvSpPr/>
              <p:nvPr/>
            </p:nvSpPr>
            <p:spPr>
              <a:xfrm>
                <a:off x="5060112" y="2662453"/>
                <a:ext cx="3888432" cy="3321895"/>
              </a:xfrm>
              <a:prstGeom prst="ellipse">
                <a:avLst/>
              </a:prstGeom>
              <a:solidFill>
                <a:srgbClr val="7030A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3024" name="קבוצה 8"/>
              <p:cNvGrpSpPr>
                <a:grpSpLocks/>
              </p:cNvGrpSpPr>
              <p:nvPr/>
            </p:nvGrpSpPr>
            <p:grpSpPr bwMode="auto">
              <a:xfrm>
                <a:off x="5595189" y="3441172"/>
                <a:ext cx="2559474" cy="1700403"/>
                <a:chOff x="5540767" y="3472491"/>
                <a:chExt cx="2559474" cy="1700403"/>
              </a:xfrm>
            </p:grpSpPr>
            <p:sp>
              <p:nvSpPr>
                <p:cNvPr id="45" name="מלבן 44"/>
                <p:cNvSpPr/>
                <p:nvPr/>
              </p:nvSpPr>
              <p:spPr>
                <a:xfrm>
                  <a:off x="6650613" y="4633264"/>
                  <a:ext cx="200058" cy="525346"/>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מלבן 7"/>
                <p:cNvSpPr/>
                <p:nvPr/>
              </p:nvSpPr>
              <p:spPr>
                <a:xfrm>
                  <a:off x="5540767" y="3554005"/>
                  <a:ext cx="979649" cy="12903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4" name="מלבן 43"/>
                <p:cNvSpPr/>
                <p:nvPr/>
              </p:nvSpPr>
              <p:spPr>
                <a:xfrm>
                  <a:off x="7120591" y="3554005"/>
                  <a:ext cx="979650" cy="12554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43028" name="קבוצה 9"/>
                <p:cNvGrpSpPr>
                  <a:grpSpLocks/>
                </p:cNvGrpSpPr>
                <p:nvPr/>
              </p:nvGrpSpPr>
              <p:grpSpPr bwMode="auto">
                <a:xfrm>
                  <a:off x="5540767" y="3472491"/>
                  <a:ext cx="2359416" cy="1700403"/>
                  <a:chOff x="1195462" y="1049837"/>
                  <a:chExt cx="2359416" cy="1700403"/>
                </a:xfrm>
              </p:grpSpPr>
              <p:grpSp>
                <p:nvGrpSpPr>
                  <p:cNvPr id="43029" name="קבוצה 10"/>
                  <p:cNvGrpSpPr>
                    <a:grpSpLocks/>
                  </p:cNvGrpSpPr>
                  <p:nvPr/>
                </p:nvGrpSpPr>
                <p:grpSpPr bwMode="auto">
                  <a:xfrm>
                    <a:off x="1195462" y="1049837"/>
                    <a:ext cx="2359416" cy="1700403"/>
                    <a:chOff x="4941811" y="824470"/>
                    <a:chExt cx="2359416" cy="1570988"/>
                  </a:xfrm>
                </p:grpSpPr>
                <p:grpSp>
                  <p:nvGrpSpPr>
                    <p:cNvPr id="43031" name="קבוצה 12"/>
                    <p:cNvGrpSpPr>
                      <a:grpSpLocks/>
                    </p:cNvGrpSpPr>
                    <p:nvPr/>
                  </p:nvGrpSpPr>
                  <p:grpSpPr bwMode="auto">
                    <a:xfrm>
                      <a:off x="4941811" y="824470"/>
                      <a:ext cx="2359416" cy="1570988"/>
                      <a:chOff x="5175175" y="4078746"/>
                      <a:chExt cx="2359416" cy="1570988"/>
                    </a:xfrm>
                  </p:grpSpPr>
                  <p:grpSp>
                    <p:nvGrpSpPr>
                      <p:cNvPr id="43033" name="קבוצה 7187"/>
                      <p:cNvGrpSpPr>
                        <a:grpSpLocks/>
                      </p:cNvGrpSpPr>
                      <p:nvPr/>
                    </p:nvGrpSpPr>
                    <p:grpSpPr bwMode="auto">
                      <a:xfrm>
                        <a:off x="5175175" y="4078746"/>
                        <a:ext cx="2359416" cy="1570988"/>
                        <a:chOff x="6039075" y="3040034"/>
                        <a:chExt cx="2359466" cy="1571476"/>
                      </a:xfrm>
                    </p:grpSpPr>
                    <p:sp>
                      <p:nvSpPr>
                        <p:cNvPr id="22" name="TextBox 21"/>
                        <p:cNvSpPr txBox="1"/>
                        <p:nvPr/>
                      </p:nvSpPr>
                      <p:spPr>
                        <a:xfrm>
                          <a:off x="7456977" y="3571545"/>
                          <a:ext cx="469988"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3" name="TextBox 22"/>
                        <p:cNvSpPr txBox="1"/>
                        <p:nvPr/>
                      </p:nvSpPr>
                      <p:spPr>
                        <a:xfrm>
                          <a:off x="6482070" y="3571545"/>
                          <a:ext cx="471576"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24" name="TextBox 23"/>
                        <p:cNvSpPr txBox="1"/>
                        <p:nvPr/>
                      </p:nvSpPr>
                      <p:spPr>
                        <a:xfrm>
                          <a:off x="6961584" y="3548076"/>
                          <a:ext cx="471576"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5" name="TextBox 24"/>
                        <p:cNvSpPr txBox="1"/>
                        <p:nvPr/>
                      </p:nvSpPr>
                      <p:spPr>
                        <a:xfrm>
                          <a:off x="6039075" y="3853172"/>
                          <a:ext cx="469988"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7" name="מחבר ישר 26"/>
                        <p:cNvCxnSpPr/>
                        <p:nvPr/>
                      </p:nvCxnSpPr>
                      <p:spPr>
                        <a:xfrm flipH="1">
                          <a:off x="7349007" y="3759296"/>
                          <a:ext cx="328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a:off x="6866317" y="3759296"/>
                          <a:ext cx="3318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H="1">
                          <a:off x="6482070" y="3759296"/>
                          <a:ext cx="244521" cy="209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26965" y="3993985"/>
                          <a:ext cx="471576"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6940944" y="4092261"/>
                          <a:ext cx="469988" cy="51924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latin typeface="Arial"/>
                              <a:cs typeface="Arial"/>
                            </a:rPr>
                            <a:t>R</a:t>
                          </a:r>
                          <a:endParaRPr lang="he-IL" dirty="0">
                            <a:latin typeface="Arial"/>
                            <a:cs typeface="Arial"/>
                          </a:endParaRPr>
                        </a:p>
                      </p:txBody>
                    </p:sp>
                    <p:sp>
                      <p:nvSpPr>
                        <p:cNvPr id="36" name="TextBox 35"/>
                        <p:cNvSpPr txBox="1"/>
                        <p:nvPr/>
                      </p:nvSpPr>
                      <p:spPr>
                        <a:xfrm>
                          <a:off x="6164510" y="3097767"/>
                          <a:ext cx="468401" cy="51778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7" name="TextBox 36"/>
                        <p:cNvSpPr txBox="1"/>
                        <p:nvPr/>
                      </p:nvSpPr>
                      <p:spPr>
                        <a:xfrm>
                          <a:off x="7018745" y="3040034"/>
                          <a:ext cx="392186" cy="43710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8" name="מחבר ישר 37"/>
                        <p:cNvCxnSpPr/>
                        <p:nvPr/>
                      </p:nvCxnSpPr>
                      <p:spPr>
                        <a:xfrm flipV="1">
                          <a:off x="7849163" y="3357392"/>
                          <a:ext cx="206414" cy="322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rot="21480000" flipV="1">
                          <a:off x="7248975" y="3306360"/>
                          <a:ext cx="17466" cy="290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H="1" flipV="1">
                          <a:off x="6509063" y="3357392"/>
                          <a:ext cx="249284" cy="3549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מחבר ישר 15"/>
                      <p:cNvCxnSpPr/>
                      <p:nvPr/>
                    </p:nvCxnSpPr>
                    <p:spPr bwMode="auto">
                      <a:xfrm flipV="1">
                        <a:off x="6923302" y="4316821"/>
                        <a:ext cx="206409" cy="369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bwMode="auto">
                      <a:xfrm flipV="1">
                        <a:off x="6367808" y="4876898"/>
                        <a:ext cx="0" cy="2976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bwMode="auto">
                      <a:xfrm flipH="1" flipV="1">
                        <a:off x="6943943" y="4874034"/>
                        <a:ext cx="165127" cy="266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bwMode="auto">
                    <a:xfrm>
                      <a:off x="6659771" y="1773725"/>
                      <a:ext cx="471565" cy="51908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12" name="TextBox 11"/>
                  <p:cNvSpPr txBox="1"/>
                  <p:nvPr/>
                </p:nvSpPr>
                <p:spPr bwMode="auto">
                  <a:xfrm>
                    <a:off x="3140471" y="1072627"/>
                    <a:ext cx="290561" cy="51899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grpSp>
        <p:sp>
          <p:nvSpPr>
            <p:cNvPr id="53" name="TextBox 52"/>
            <p:cNvSpPr txBox="1"/>
            <p:nvPr/>
          </p:nvSpPr>
          <p:spPr>
            <a:xfrm>
              <a:off x="6515685" y="3140699"/>
              <a:ext cx="2059329" cy="5047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600" b="1" dirty="0">
                  <a:solidFill>
                    <a:prstClr val="black"/>
                  </a:solidFill>
                  <a:latin typeface="Arial"/>
                  <a:cs typeface="Arial"/>
                </a:rPr>
                <a:t>קבוצה קרבוקסילית</a:t>
              </a:r>
            </a:p>
          </p:txBody>
        </p:sp>
        <p:sp>
          <p:nvSpPr>
            <p:cNvPr id="55" name="TextBox 54"/>
            <p:cNvSpPr txBox="1"/>
            <p:nvPr/>
          </p:nvSpPr>
          <p:spPr>
            <a:xfrm>
              <a:off x="5422188" y="4946746"/>
              <a:ext cx="2842096" cy="555501"/>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dirty="0">
                  <a:solidFill>
                    <a:prstClr val="black"/>
                  </a:solidFill>
                  <a:latin typeface="Arial"/>
                  <a:cs typeface="Arial"/>
                </a:rPr>
                <a:t>קבוצת </a:t>
              </a:r>
              <a:r>
                <a:rPr lang="en-US" sz="1600" b="1" dirty="0">
                  <a:solidFill>
                    <a:prstClr val="black"/>
                  </a:solidFill>
                  <a:latin typeface="Arial"/>
                  <a:cs typeface="Arial"/>
                </a:rPr>
                <a:t>R</a:t>
              </a:r>
              <a:r>
                <a:rPr lang="he-IL" sz="1600" b="1" dirty="0">
                  <a:solidFill>
                    <a:prstClr val="black"/>
                  </a:solidFill>
                  <a:latin typeface="Arial"/>
                  <a:cs typeface="Arial"/>
                </a:rPr>
                <a:t> השונה</a:t>
              </a:r>
              <a:r>
                <a:rPr lang="he-IL" sz="1600" b="1" dirty="0">
                  <a:latin typeface="Arial"/>
                  <a:cs typeface="Arial"/>
                </a:rPr>
                <a:t> מחומצה </a:t>
              </a:r>
              <a:r>
                <a:rPr lang="he-IL" sz="1600" b="1" dirty="0">
                  <a:solidFill>
                    <a:prstClr val="black"/>
                  </a:solidFill>
                  <a:latin typeface="Arial"/>
                  <a:cs typeface="Arial"/>
                </a:rPr>
                <a:t>אמינית אחת לאחרת</a:t>
              </a:r>
            </a:p>
          </p:txBody>
        </p:sp>
      </p:grpSp>
      <p:sp>
        <p:nvSpPr>
          <p:cNvPr id="43"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6"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4</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54DA86-DC83-4CC8-BE5F-BAB83811A98F}" type="slidenum">
              <a:rPr lang="he-IL" smtClean="0"/>
              <a:pPr fontAlgn="base">
                <a:spcBef>
                  <a:spcPct val="0"/>
                </a:spcBef>
                <a:spcAft>
                  <a:spcPct val="0"/>
                </a:spcAft>
                <a:defRPr/>
              </a:pPr>
              <a:t>40</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14: ביולוגיה בחיוך</a:t>
            </a:r>
            <a:endParaRPr lang="he-IL" sz="1800" dirty="0" smtClean="0">
              <a:solidFill>
                <a:schemeClr val="accent6">
                  <a:lumMod val="50000"/>
                  <a:lumOff val="50000"/>
                </a:schemeClr>
              </a:solidFill>
            </a:endParaRPr>
          </a:p>
        </p:txBody>
      </p:sp>
      <p:sp>
        <p:nvSpPr>
          <p:cNvPr id="9216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9396347-FB82-4F40-84CD-61204054D9F5}" type="slidenum">
              <a:rPr lang="he-IL" sz="1100">
                <a:solidFill>
                  <a:srgbClr val="BFBFBF"/>
                </a:solidFill>
              </a:rPr>
              <a:pPr algn="l" eaLnBrk="1" hangingPunct="1"/>
              <a:t>40</a:t>
            </a:fld>
            <a:endParaRPr lang="he-IL" sz="1100">
              <a:solidFill>
                <a:srgbClr val="BFBFBF"/>
              </a:solidFill>
            </a:endParaRPr>
          </a:p>
        </p:txBody>
      </p:sp>
      <p:sp>
        <p:nvSpPr>
          <p:cNvPr id="13" name="TextBox 12"/>
          <p:cNvSpPr txBox="1"/>
          <p:nvPr/>
        </p:nvSpPr>
        <p:spPr>
          <a:xfrm>
            <a:off x="1835150" y="1484313"/>
            <a:ext cx="6854825" cy="2585323"/>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החלבונים במוצר</a:t>
            </a:r>
            <a:r>
              <a:rPr lang="he-IL" dirty="0" smtClean="0">
                <a:solidFill>
                  <a:schemeClr val="tx2"/>
                </a:solidFill>
              </a:rPr>
              <a:t/>
            </a:r>
            <a:br>
              <a:rPr lang="he-IL" dirty="0" smtClean="0">
                <a:solidFill>
                  <a:schemeClr val="tx2"/>
                </a:solidFill>
              </a:rPr>
            </a:br>
            <a:r>
              <a:rPr lang="he-IL" dirty="0" smtClean="0">
                <a:solidFill>
                  <a:schemeClr val="tx2"/>
                </a:solidFill>
              </a:rPr>
              <a:t>"באופן דומה לשומנים ולפחמימות, גם בקטגוריה זו, </a:t>
            </a:r>
            <a:r>
              <a:rPr lang="en-US" dirty="0" smtClean="0">
                <a:solidFill>
                  <a:schemeClr val="tx2"/>
                </a:solidFill>
              </a:rPr>
              <a:t>XXXXX</a:t>
            </a:r>
            <a:r>
              <a:rPr lang="he-IL" dirty="0" smtClean="0">
                <a:solidFill>
                  <a:schemeClr val="tx2"/>
                </a:solidFill>
              </a:rPr>
              <a:t> (שם המוצר) מכיל חלבונים באיכות הגבוהה ביותר. המוצר מכיל 37 גרם של תשלובת חלבונים מ- 3 סוגים, כאשר בשונה ממוצרים אחרים בשוק, כאן החלבונים נשמרו בצורתם הטבעית ולא עברו תהליכים כימיים כמו דנטורציה. דנטורציה זהו תהליך כימי שבו מפורקים החלבונים לחומצות אמינו בודדות או </a:t>
            </a:r>
            <a:r>
              <a:rPr lang="he-IL" dirty="0" err="1" smtClean="0">
                <a:solidFill>
                  <a:schemeClr val="tx2"/>
                </a:solidFill>
              </a:rPr>
              <a:t>פפטידים</a:t>
            </a:r>
            <a:r>
              <a:rPr lang="he-IL" dirty="0" smtClean="0">
                <a:solidFill>
                  <a:schemeClr val="tx2"/>
                </a:solidFill>
              </a:rPr>
              <a:t> של חלבון ובתהליך זה אנו משנים לגוף את צורת הספיגה שהוא רגיל אליה ובכך פוגעים ביכולת הספיגה של החלבון."</a:t>
            </a:r>
          </a:p>
          <a:p>
            <a:pPr eaLnBrk="1" hangingPunct="1">
              <a:defRPr/>
            </a:pPr>
            <a:endParaRPr lang="he-IL" dirty="0" smtClean="0">
              <a:solidFill>
                <a:srgbClr val="1F497D"/>
              </a:solidFill>
            </a:endParaRPr>
          </a:p>
        </p:txBody>
      </p:sp>
      <p:sp>
        <p:nvSpPr>
          <p:cNvPr id="14" name="TextBox 13"/>
          <p:cNvSpPr txBox="1"/>
          <p:nvPr/>
        </p:nvSpPr>
        <p:spPr>
          <a:xfrm>
            <a:off x="2109788" y="4509120"/>
            <a:ext cx="6638925"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1F497D"/>
                </a:solidFill>
              </a:rPr>
              <a:t>ציינו את אי הדיוקים/שגיאות הביולוגיות בתיאור המוצר.</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11" name="TextBox 10"/>
          <p:cNvSpPr txBox="1"/>
          <p:nvPr/>
        </p:nvSpPr>
        <p:spPr>
          <a:xfrm>
            <a:off x="467544" y="476672"/>
            <a:ext cx="8183562"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14:</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להלן ציטוט מתיאור של אבקת חלבון המשמשת ספורטאים כתוסף תזונה:</a:t>
            </a:r>
          </a:p>
          <a:p>
            <a:pPr fontAlgn="auto">
              <a:spcBef>
                <a:spcPts val="0"/>
              </a:spcBef>
              <a:spcAft>
                <a:spcPts val="0"/>
              </a:spcAft>
              <a:defRPr/>
            </a:pPr>
            <a:endParaRPr lang="he-IL" dirty="0">
              <a:solidFill>
                <a:srgbClr val="1F497D"/>
              </a:solidFill>
              <a:latin typeface="Arial"/>
              <a:cs typeface="Arial"/>
            </a:endParaRPr>
          </a:p>
        </p:txBody>
      </p:sp>
      <p:sp>
        <p:nvSpPr>
          <p:cNvPr id="10" name="Rectangle 3"/>
          <p:cNvSpPr/>
          <p:nvPr/>
        </p:nvSpPr>
        <p:spPr>
          <a:xfrm flipV="1">
            <a:off x="6012160" y="332656"/>
            <a:ext cx="2520653"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47353197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6" descr="C:\Users\O_B\Documents\א נחשון\camel1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607EA9C-CF9F-4540-8076-0BD4C8898F99}" type="slidenum">
              <a:rPr lang="he-IL" smtClean="0"/>
              <a:pPr fontAlgn="base">
                <a:spcBef>
                  <a:spcPct val="0"/>
                </a:spcBef>
                <a:spcAft>
                  <a:spcPct val="0"/>
                </a:spcAft>
                <a:defRPr/>
              </a:pPr>
              <a:t>41</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93190"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A88FAB2-9C75-49B2-967D-D017BD6E63FB}" type="slidenum">
              <a:rPr lang="he-IL" sz="1100">
                <a:solidFill>
                  <a:srgbClr val="BFBFBF"/>
                </a:solidFill>
              </a:rPr>
              <a:pPr algn="l" eaLnBrk="1" hangingPunct="1"/>
              <a:t>41</a:t>
            </a:fld>
            <a:endParaRPr lang="he-IL" sz="1100">
              <a:solidFill>
                <a:srgbClr val="BFBFBF"/>
              </a:solidFill>
            </a:endParaRPr>
          </a:p>
        </p:txBody>
      </p:sp>
      <p:sp>
        <p:nvSpPr>
          <p:cNvPr id="16" name="Rectangle 12"/>
          <p:cNvSpPr/>
          <p:nvPr/>
        </p:nvSpPr>
        <p:spPr>
          <a:xfrm>
            <a:off x="684213" y="3501008"/>
            <a:ext cx="8026078" cy="288032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dirty="0">
                <a:solidFill>
                  <a:prstClr val="black"/>
                </a:solidFill>
              </a:rPr>
              <a:t>דנטורציה הוא תהליך שבו משתנה המבנה המרחבי של החלבון (לרוב כתוצאה משינויים בסביבת המולקולה). תהליך זה </a:t>
            </a:r>
            <a:r>
              <a:rPr lang="he-IL" dirty="0" smtClean="0">
                <a:solidFill>
                  <a:prstClr val="black"/>
                </a:solidFill>
              </a:rPr>
              <a:t>אינו </a:t>
            </a:r>
            <a:r>
              <a:rPr lang="he-IL" dirty="0">
                <a:solidFill>
                  <a:prstClr val="black"/>
                </a:solidFill>
              </a:rPr>
              <a:t>כולל פירוק של החלבון </a:t>
            </a:r>
            <a:r>
              <a:rPr lang="he-IL" dirty="0" smtClean="0">
                <a:solidFill>
                  <a:prstClr val="black"/>
                </a:solidFill>
              </a:rPr>
              <a:t>לחומצות אמיניות. </a:t>
            </a:r>
          </a:p>
          <a:p>
            <a:pPr>
              <a:defRPr/>
            </a:pPr>
            <a:r>
              <a:rPr lang="he-IL" dirty="0" err="1" smtClean="0">
                <a:solidFill>
                  <a:prstClr val="black"/>
                </a:solidFill>
              </a:rPr>
              <a:t>דנטורציה</a:t>
            </a:r>
            <a:r>
              <a:rPr lang="he-IL" dirty="0" smtClean="0">
                <a:solidFill>
                  <a:prstClr val="black"/>
                </a:solidFill>
              </a:rPr>
              <a:t> </a:t>
            </a:r>
            <a:r>
              <a:rPr lang="he-IL" dirty="0">
                <a:solidFill>
                  <a:prstClr val="black"/>
                </a:solidFill>
              </a:rPr>
              <a:t>מתרחשת כמעט בכל תהליך של בישול מזון הכולל חלבונים (צלייה, טיגון, אפיה וכ"ו) ואינה פוגעת באיכות </a:t>
            </a:r>
            <a:r>
              <a:rPr lang="he-IL" dirty="0" smtClean="0">
                <a:solidFill>
                  <a:prstClr val="black"/>
                </a:solidFill>
              </a:rPr>
              <a:t>החלבון. ובכל מקרה, החלבונים שבמזון עוברים </a:t>
            </a:r>
            <a:r>
              <a:rPr lang="he-IL" dirty="0" err="1" smtClean="0">
                <a:solidFill>
                  <a:prstClr val="black"/>
                </a:solidFill>
              </a:rPr>
              <a:t>דנטורציה</a:t>
            </a:r>
            <a:r>
              <a:rPr lang="he-IL" dirty="0" smtClean="0">
                <a:solidFill>
                  <a:prstClr val="black"/>
                </a:solidFill>
              </a:rPr>
              <a:t> בהגיעם לקיבה עקב החומציות השוררת בקיבה.</a:t>
            </a:r>
            <a:endParaRPr lang="he-IL" dirty="0">
              <a:solidFill>
                <a:prstClr val="black"/>
              </a:solidFill>
            </a:endParaRPr>
          </a:p>
          <a:p>
            <a:pPr>
              <a:defRPr/>
            </a:pPr>
            <a:r>
              <a:rPr lang="he-IL" dirty="0">
                <a:solidFill>
                  <a:prstClr val="black"/>
                </a:solidFill>
              </a:rPr>
              <a:t>חלבונים, מכל מקור שהוא, מתפרקים במערכת העיכול ונספגים בצורה של חומצות </a:t>
            </a:r>
            <a:r>
              <a:rPr lang="he-IL" dirty="0" smtClean="0">
                <a:solidFill>
                  <a:prstClr val="black"/>
                </a:solidFill>
              </a:rPr>
              <a:t>אמיניות. כלומר בניגוד למה שנאמר בקטע הנ"ל, פירוק החלבון לחומצות אמיניות הכרחי לתהליך ספיגת המזון. </a:t>
            </a:r>
            <a:endParaRPr lang="he-IL" dirty="0">
              <a:solidFill>
                <a:prstClr val="black"/>
              </a:solidFill>
            </a:endParaRPr>
          </a:p>
          <a:p>
            <a:pPr>
              <a:defRPr/>
            </a:pPr>
            <a:r>
              <a:rPr lang="he-IL" b="1" dirty="0" smtClean="0">
                <a:solidFill>
                  <a:prstClr val="black"/>
                </a:solidFill>
              </a:rPr>
              <a:t>שלא </a:t>
            </a:r>
            <a:r>
              <a:rPr lang="he-IL" b="1" dirty="0">
                <a:solidFill>
                  <a:prstClr val="black"/>
                </a:solidFill>
              </a:rPr>
              <a:t>יעבדו עליכם!</a:t>
            </a:r>
          </a:p>
          <a:p>
            <a:pPr>
              <a:defRPr/>
            </a:pPr>
            <a:endParaRPr lang="he-IL" dirty="0">
              <a:solidFill>
                <a:prstClr val="black"/>
              </a:solidFill>
            </a:endParaRPr>
          </a:p>
        </p:txBody>
      </p:sp>
      <p:sp>
        <p:nvSpPr>
          <p:cNvPr id="10" name="TextBox 9"/>
          <p:cNvSpPr txBox="1"/>
          <p:nvPr/>
        </p:nvSpPr>
        <p:spPr>
          <a:xfrm>
            <a:off x="1979712" y="549275"/>
            <a:ext cx="6638925" cy="120032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14:</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p:txBody>
      </p:sp>
      <p:sp>
        <p:nvSpPr>
          <p:cNvPr id="11" name="TextBox 10"/>
          <p:cNvSpPr txBox="1"/>
          <p:nvPr/>
        </p:nvSpPr>
        <p:spPr>
          <a:xfrm>
            <a:off x="1835150" y="1052736"/>
            <a:ext cx="6854825" cy="2308225"/>
          </a:xfrm>
          <a:prstGeom prst="rect">
            <a:avLst/>
          </a:prstGeom>
          <a:noFill/>
          <a:ln w="19050">
            <a:solidFill>
              <a:schemeClr val="tx1"/>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החלבונים במוצר</a:t>
            </a:r>
            <a:r>
              <a:rPr lang="he-IL" dirty="0" smtClean="0">
                <a:solidFill>
                  <a:schemeClr val="tx2"/>
                </a:solidFill>
              </a:rPr>
              <a:t/>
            </a:r>
            <a:br>
              <a:rPr lang="he-IL" dirty="0" smtClean="0">
                <a:solidFill>
                  <a:schemeClr val="tx2"/>
                </a:solidFill>
              </a:rPr>
            </a:br>
            <a:r>
              <a:rPr lang="he-IL" dirty="0" smtClean="0">
                <a:solidFill>
                  <a:schemeClr val="tx2"/>
                </a:solidFill>
              </a:rPr>
              <a:t>"באופן דומה לשומנים ולפחמימות, גם בקטגוריה זו, </a:t>
            </a:r>
            <a:r>
              <a:rPr lang="en-US" dirty="0" smtClean="0">
                <a:solidFill>
                  <a:schemeClr val="tx2"/>
                </a:solidFill>
              </a:rPr>
              <a:t>XXXXX</a:t>
            </a:r>
            <a:r>
              <a:rPr lang="he-IL" dirty="0" smtClean="0">
                <a:solidFill>
                  <a:schemeClr val="tx2"/>
                </a:solidFill>
              </a:rPr>
              <a:t> (שם המוצר) מכיל חלבונים באיכות הגבוהה ביותר. המוצר מכיל 37 גרם של תשלובת חלבונים מ- 3 סוגים, כאשר בשונה ממוצרים אחרים בשוק, כאן החלבונים נשמרו בצורתם הטבעית ולא עברו תהליכים כימיים כמו דנטורציה. דנטורציה זהו תהליך כימי שבו מפורקים החלבונים לחומצות אמינו בודדות או </a:t>
            </a:r>
            <a:r>
              <a:rPr lang="he-IL" dirty="0" err="1" smtClean="0">
                <a:solidFill>
                  <a:schemeClr val="tx2"/>
                </a:solidFill>
              </a:rPr>
              <a:t>פפטידים</a:t>
            </a:r>
            <a:r>
              <a:rPr lang="he-IL" dirty="0" smtClean="0">
                <a:solidFill>
                  <a:schemeClr val="tx2"/>
                </a:solidFill>
              </a:rPr>
              <a:t> של חלבון ובתהליך זה אנו משנים לגוף את צורת הספיגה שהוא רגיל אליה ובכך פוגעים ביכולת הספיגה של החלבון."</a:t>
            </a:r>
          </a:p>
        </p:txBody>
      </p:sp>
      <p:sp>
        <p:nvSpPr>
          <p:cNvPr id="12" name="Rectangle 3"/>
          <p:cNvSpPr/>
          <p:nvPr/>
        </p:nvSpPr>
        <p:spPr>
          <a:xfrm flipV="1">
            <a:off x="6012160" y="332656"/>
            <a:ext cx="2520653"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98590456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C46A385-74B1-4CB0-B7B5-356B9FE765FC}" type="slidenum">
              <a:rPr lang="he-IL" smtClean="0"/>
              <a:pPr fontAlgn="base">
                <a:spcBef>
                  <a:spcPct val="0"/>
                </a:spcBef>
                <a:spcAft>
                  <a:spcPct val="0"/>
                </a:spcAft>
                <a:defRPr/>
              </a:pPr>
              <a:t>5</a:t>
            </a:fld>
            <a:endParaRPr lang="he-IL" dirty="0" smtClean="0"/>
          </a:p>
        </p:txBody>
      </p:sp>
      <p:sp>
        <p:nvSpPr>
          <p:cNvPr id="44036" name="כותרת 5"/>
          <p:cNvSpPr>
            <a:spLocks noGrp="1"/>
          </p:cNvSpPr>
          <p:nvPr>
            <p:ph type="ctrTitle"/>
          </p:nvPr>
        </p:nvSpPr>
        <p:spPr bwMode="auto">
          <a:xfrm>
            <a:off x="781050" y="35347"/>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1: מבנה חומצה אמינית (הרחבה מעבר לנדרש על פי הסילבוס)</a:t>
            </a:r>
            <a:endParaRPr lang="he-IL" altLang="he-IL" sz="1800" dirty="0" smtClean="0"/>
          </a:p>
        </p:txBody>
      </p:sp>
      <p:sp>
        <p:nvSpPr>
          <p:cNvPr id="6" name="TextBox 5"/>
          <p:cNvSpPr txBox="1"/>
          <p:nvPr/>
        </p:nvSpPr>
        <p:spPr>
          <a:xfrm>
            <a:off x="369888" y="50065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לפניכם נוסחת מבנה של שתי חומצות אמיניות, אלנין וגליצין.</a:t>
            </a:r>
          </a:p>
          <a:p>
            <a:pPr fontAlgn="auto">
              <a:spcBef>
                <a:spcPts val="0"/>
              </a:spcBef>
              <a:spcAft>
                <a:spcPts val="0"/>
              </a:spcAft>
              <a:defRPr/>
            </a:pPr>
            <a:r>
              <a:rPr lang="he-IL" dirty="0">
                <a:solidFill>
                  <a:schemeClr val="tx2"/>
                </a:solidFill>
                <a:latin typeface="Arial"/>
                <a:cs typeface="Arial"/>
              </a:rPr>
              <a:t>סמנו את החלקים הזהים: קבוצה קרבוקסילית בצבע ירוק והקבוצה האמינית בצבע צהוב,</a:t>
            </a:r>
          </a:p>
          <a:p>
            <a:pPr fontAlgn="auto">
              <a:spcBef>
                <a:spcPts val="0"/>
              </a:spcBef>
              <a:spcAft>
                <a:spcPts val="0"/>
              </a:spcAft>
              <a:defRPr/>
            </a:pPr>
            <a:r>
              <a:rPr lang="he-IL" dirty="0">
                <a:solidFill>
                  <a:schemeClr val="tx2"/>
                </a:solidFill>
                <a:latin typeface="Arial"/>
                <a:cs typeface="Arial"/>
              </a:rPr>
              <a:t>ואת החלק השונה (קבוצת </a:t>
            </a:r>
            <a:r>
              <a:rPr lang="en-US" dirty="0">
                <a:solidFill>
                  <a:schemeClr val="tx2"/>
                </a:solidFill>
                <a:latin typeface="Arial"/>
                <a:cs typeface="Arial"/>
              </a:rPr>
              <a:t>R</a:t>
            </a:r>
            <a:r>
              <a:rPr lang="he-IL" dirty="0">
                <a:solidFill>
                  <a:schemeClr val="tx2"/>
                </a:solidFill>
                <a:latin typeface="Arial"/>
                <a:cs typeface="Arial"/>
              </a:rPr>
              <a:t>) בצבע חום.</a:t>
            </a:r>
          </a:p>
        </p:txBody>
      </p:sp>
      <p:grpSp>
        <p:nvGrpSpPr>
          <p:cNvPr id="44038" name="קבוצה 9"/>
          <p:cNvGrpSpPr>
            <a:grpSpLocks/>
          </p:cNvGrpSpPr>
          <p:nvPr/>
        </p:nvGrpSpPr>
        <p:grpSpPr bwMode="auto">
          <a:xfrm>
            <a:off x="5389563" y="2778125"/>
            <a:ext cx="2359025" cy="1722438"/>
            <a:chOff x="1195462" y="1072627"/>
            <a:chExt cx="2359416" cy="1722571"/>
          </a:xfrm>
        </p:grpSpPr>
        <p:grpSp>
          <p:nvGrpSpPr>
            <p:cNvPr id="44068" name="קבוצה 10"/>
            <p:cNvGrpSpPr>
              <a:grpSpLocks/>
            </p:cNvGrpSpPr>
            <p:nvPr/>
          </p:nvGrpSpPr>
          <p:grpSpPr bwMode="auto">
            <a:xfrm>
              <a:off x="1195462" y="1096433"/>
              <a:ext cx="2359416" cy="1698765"/>
              <a:chOff x="4941811" y="867520"/>
              <a:chExt cx="2359416" cy="1569475"/>
            </a:xfrm>
          </p:grpSpPr>
          <p:grpSp>
            <p:nvGrpSpPr>
              <p:cNvPr id="44070" name="קבוצה 12"/>
              <p:cNvGrpSpPr>
                <a:grpSpLocks/>
              </p:cNvGrpSpPr>
              <p:nvPr/>
            </p:nvGrpSpPr>
            <p:grpSpPr bwMode="auto">
              <a:xfrm>
                <a:off x="4941811" y="867520"/>
                <a:ext cx="2359416" cy="1569475"/>
                <a:chOff x="5175175" y="4121796"/>
                <a:chExt cx="2359416" cy="1569475"/>
              </a:xfrm>
            </p:grpSpPr>
            <p:grpSp>
              <p:nvGrpSpPr>
                <p:cNvPr id="44072" name="קבוצה 7187"/>
                <p:cNvGrpSpPr>
                  <a:grpSpLocks/>
                </p:cNvGrpSpPr>
                <p:nvPr/>
              </p:nvGrpSpPr>
              <p:grpSpPr bwMode="auto">
                <a:xfrm>
                  <a:off x="5175175" y="4121796"/>
                  <a:ext cx="2359416" cy="1569475"/>
                  <a:chOff x="6039075" y="3083098"/>
                  <a:chExt cx="2359466" cy="1569963"/>
                </a:xfrm>
              </p:grpSpPr>
              <p:sp>
                <p:nvSpPr>
                  <p:cNvPr id="25" name="TextBox 24"/>
                  <p:cNvSpPr txBox="1"/>
                  <p:nvPr/>
                </p:nvSpPr>
                <p:spPr>
                  <a:xfrm>
                    <a:off x="7456977" y="3571699"/>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6" name="TextBox 25"/>
                  <p:cNvSpPr txBox="1"/>
                  <p:nvPr/>
                </p:nvSpPr>
                <p:spPr>
                  <a:xfrm>
                    <a:off x="6482070" y="3571699"/>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27" name="TextBox 26"/>
                  <p:cNvSpPr txBox="1"/>
                  <p:nvPr/>
                </p:nvSpPr>
                <p:spPr>
                  <a:xfrm>
                    <a:off x="6961584" y="3548223"/>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8" name="TextBox 27"/>
                  <p:cNvSpPr txBox="1"/>
                  <p:nvPr/>
                </p:nvSpPr>
                <p:spPr>
                  <a:xfrm>
                    <a:off x="6039075" y="3853411"/>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9" name="מחבר ישר 28"/>
                  <p:cNvCxnSpPr/>
                  <p:nvPr/>
                </p:nvCxnSpPr>
                <p:spPr>
                  <a:xfrm flipH="1">
                    <a:off x="7349007" y="3759507"/>
                    <a:ext cx="328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H="1">
                    <a:off x="6866317" y="3759507"/>
                    <a:ext cx="331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482070" y="3759507"/>
                    <a:ext cx="244521" cy="20981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26965" y="3994266"/>
                    <a:ext cx="471576"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940944" y="4133655"/>
                    <a:ext cx="469988" cy="51940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6164510" y="3097779"/>
                    <a:ext cx="468401" cy="5179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018745" y="3083106"/>
                    <a:ext cx="392186" cy="43724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849163" y="3357481"/>
                    <a:ext cx="206414" cy="32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6441" y="3357481"/>
                    <a:ext cx="0" cy="32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H="1" flipV="1">
                    <a:off x="6509063" y="3357481"/>
                    <a:ext cx="249284" cy="35507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מחבר ישר 21"/>
                <p:cNvCxnSpPr/>
                <p:nvPr/>
              </p:nvCxnSpPr>
              <p:spPr bwMode="auto">
                <a:xfrm flipV="1">
                  <a:off x="6923302" y="4316887"/>
                  <a:ext cx="206409" cy="369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V="1">
                  <a:off x="6407279" y="4915338"/>
                  <a:ext cx="0" cy="297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bwMode="auto">
                <a:xfrm flipH="1" flipV="1">
                  <a:off x="6943943" y="4874268"/>
                  <a:ext cx="165127" cy="2669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bwMode="auto">
              <a:xfrm>
                <a:off x="6659771" y="1774005"/>
                <a:ext cx="471565" cy="51924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18" name="TextBox 17"/>
            <p:cNvSpPr txBox="1"/>
            <p:nvPr/>
          </p:nvSpPr>
          <p:spPr bwMode="auto">
            <a:xfrm>
              <a:off x="3140471" y="1072627"/>
              <a:ext cx="290561" cy="51915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nvGrpSpPr>
          <p:cNvPr id="44039" name="קבוצה 9"/>
          <p:cNvGrpSpPr>
            <a:grpSpLocks/>
          </p:cNvGrpSpPr>
          <p:nvPr/>
        </p:nvGrpSpPr>
        <p:grpSpPr bwMode="auto">
          <a:xfrm>
            <a:off x="1881188" y="2732088"/>
            <a:ext cx="2359025" cy="1658937"/>
            <a:chOff x="1195462" y="1072627"/>
            <a:chExt cx="2359416" cy="1658022"/>
          </a:xfrm>
        </p:grpSpPr>
        <p:grpSp>
          <p:nvGrpSpPr>
            <p:cNvPr id="44046" name="קבוצה 10"/>
            <p:cNvGrpSpPr>
              <a:grpSpLocks/>
            </p:cNvGrpSpPr>
            <p:nvPr/>
          </p:nvGrpSpPr>
          <p:grpSpPr bwMode="auto">
            <a:xfrm>
              <a:off x="1195462" y="1096435"/>
              <a:ext cx="2359416" cy="1634214"/>
              <a:chOff x="4941811" y="867521"/>
              <a:chExt cx="2359416" cy="1509837"/>
            </a:xfrm>
          </p:grpSpPr>
          <p:grpSp>
            <p:nvGrpSpPr>
              <p:cNvPr id="44048" name="קבוצה 12"/>
              <p:cNvGrpSpPr>
                <a:grpSpLocks/>
              </p:cNvGrpSpPr>
              <p:nvPr/>
            </p:nvGrpSpPr>
            <p:grpSpPr bwMode="auto">
              <a:xfrm>
                <a:off x="4941811" y="867521"/>
                <a:ext cx="2359416" cy="1509837"/>
                <a:chOff x="5175175" y="4121797"/>
                <a:chExt cx="2359416" cy="1509837"/>
              </a:xfrm>
            </p:grpSpPr>
            <p:grpSp>
              <p:nvGrpSpPr>
                <p:cNvPr id="44050" name="קבוצה 7187"/>
                <p:cNvGrpSpPr>
                  <a:grpSpLocks/>
                </p:cNvGrpSpPr>
                <p:nvPr/>
              </p:nvGrpSpPr>
              <p:grpSpPr bwMode="auto">
                <a:xfrm>
                  <a:off x="5175175" y="4121797"/>
                  <a:ext cx="2359416" cy="1509837"/>
                  <a:chOff x="6039075" y="3083098"/>
                  <a:chExt cx="2359466" cy="1510306"/>
                </a:xfrm>
              </p:grpSpPr>
              <p:sp>
                <p:nvSpPr>
                  <p:cNvPr id="55" name="TextBox 54"/>
                  <p:cNvSpPr txBox="1"/>
                  <p:nvPr/>
                </p:nvSpPr>
                <p:spPr>
                  <a:xfrm>
                    <a:off x="7456977" y="3571376"/>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6" name="TextBox 55"/>
                  <p:cNvSpPr txBox="1"/>
                  <p:nvPr/>
                </p:nvSpPr>
                <p:spPr>
                  <a:xfrm>
                    <a:off x="6482070" y="3571376"/>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57" name="TextBox 56"/>
                  <p:cNvSpPr txBox="1"/>
                  <p:nvPr/>
                </p:nvSpPr>
                <p:spPr>
                  <a:xfrm>
                    <a:off x="6961584" y="3547915"/>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8" name="TextBox 57"/>
                  <p:cNvSpPr txBox="1"/>
                  <p:nvPr/>
                </p:nvSpPr>
                <p:spPr>
                  <a:xfrm>
                    <a:off x="6039075" y="3852911"/>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59" name="מחבר ישר 58"/>
                  <p:cNvCxnSpPr/>
                  <p:nvPr/>
                </p:nvCxnSpPr>
                <p:spPr>
                  <a:xfrm flipH="1">
                    <a:off x="7349007" y="3759066"/>
                    <a:ext cx="3286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866317" y="3759066"/>
                    <a:ext cx="331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a:off x="6482070" y="3759066"/>
                    <a:ext cx="244521" cy="209684"/>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26965" y="3993678"/>
                    <a:ext cx="471576"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6961584" y="4074325"/>
                    <a:ext cx="469988" cy="51907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4" name="TextBox 63"/>
                  <p:cNvSpPr txBox="1"/>
                  <p:nvPr/>
                </p:nvSpPr>
                <p:spPr>
                  <a:xfrm>
                    <a:off x="6164510" y="3097753"/>
                    <a:ext cx="468401" cy="517613"/>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7018745" y="3083090"/>
                    <a:ext cx="392186" cy="43696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6" name="מחבר ישר 65"/>
                  <p:cNvCxnSpPr/>
                  <p:nvPr/>
                </p:nvCxnSpPr>
                <p:spPr>
                  <a:xfrm flipV="1">
                    <a:off x="7849163" y="3357293"/>
                    <a:ext cx="206414" cy="32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flipV="1">
                    <a:off x="7266441" y="3357293"/>
                    <a:ext cx="0" cy="322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flipH="1" flipV="1">
                    <a:off x="6509063" y="3357293"/>
                    <a:ext cx="249284" cy="35485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מחבר ישר 51"/>
                <p:cNvCxnSpPr/>
                <p:nvPr/>
              </p:nvCxnSpPr>
              <p:spPr bwMode="auto">
                <a:xfrm flipV="1">
                  <a:off x="6923302" y="4316750"/>
                  <a:ext cx="206409" cy="369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bwMode="auto">
                <a:xfrm flipV="1">
                  <a:off x="6407279" y="4914824"/>
                  <a:ext cx="0" cy="297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bwMode="auto">
                <a:xfrm flipH="1" flipV="1">
                  <a:off x="6943943" y="4873780"/>
                  <a:ext cx="165127" cy="2667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bwMode="auto">
              <a:xfrm>
                <a:off x="6659771" y="1773420"/>
                <a:ext cx="471565" cy="51891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48" name="TextBox 47"/>
            <p:cNvSpPr txBox="1"/>
            <p:nvPr/>
          </p:nvSpPr>
          <p:spPr bwMode="auto">
            <a:xfrm>
              <a:off x="3140471" y="1072627"/>
              <a:ext cx="290561" cy="518826"/>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cxnSp>
        <p:nvCxnSpPr>
          <p:cNvPr id="69" name="מחבר ישר 68"/>
          <p:cNvCxnSpPr/>
          <p:nvPr/>
        </p:nvCxnSpPr>
        <p:spPr bwMode="auto">
          <a:xfrm flipH="1" flipV="1">
            <a:off x="3176588" y="4037013"/>
            <a:ext cx="2841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bwMode="auto">
          <a:xfrm flipV="1">
            <a:off x="2649538" y="4057650"/>
            <a:ext cx="379412" cy="31115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3225800" y="4146550"/>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5" name="TextBox 74"/>
          <p:cNvSpPr txBox="1"/>
          <p:nvPr/>
        </p:nvSpPr>
        <p:spPr bwMode="auto">
          <a:xfrm>
            <a:off x="2312988" y="4195763"/>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6" name="TextBox 75"/>
          <p:cNvSpPr txBox="1"/>
          <p:nvPr/>
        </p:nvSpPr>
        <p:spPr bwMode="auto">
          <a:xfrm>
            <a:off x="6203950" y="1939925"/>
            <a:ext cx="1030288"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גליצין</a:t>
            </a:r>
          </a:p>
        </p:txBody>
      </p:sp>
      <p:sp>
        <p:nvSpPr>
          <p:cNvPr id="77" name="TextBox 76"/>
          <p:cNvSpPr txBox="1"/>
          <p:nvPr/>
        </p:nvSpPr>
        <p:spPr bwMode="auto">
          <a:xfrm>
            <a:off x="1592263" y="1966913"/>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אלנין</a:t>
            </a:r>
          </a:p>
        </p:txBody>
      </p:sp>
      <p:sp>
        <p:nvSpPr>
          <p:cNvPr id="71"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2"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5</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52AB9AF-92D1-48CB-91FE-80C571C077C9}" type="slidenum">
              <a:rPr lang="he-IL" smtClean="0"/>
              <a:pPr fontAlgn="base">
                <a:spcBef>
                  <a:spcPct val="0"/>
                </a:spcBef>
                <a:spcAft>
                  <a:spcPct val="0"/>
                </a:spcAft>
                <a:defRPr/>
              </a:pPr>
              <a:t>6</a:t>
            </a:fld>
            <a:endParaRPr lang="he-IL" dirty="0" smtClean="0"/>
          </a:p>
        </p:txBody>
      </p:sp>
      <p:sp>
        <p:nvSpPr>
          <p:cNvPr id="45060"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תשובה</a:t>
            </a:r>
            <a:endParaRPr lang="he-IL" altLang="he-IL" sz="1800" dirty="0" smtClean="0"/>
          </a:p>
        </p:txBody>
      </p:sp>
      <p:sp>
        <p:nvSpPr>
          <p:cNvPr id="6" name="TextBox 5"/>
          <p:cNvSpPr txBox="1"/>
          <p:nvPr/>
        </p:nvSpPr>
        <p:spPr>
          <a:xfrm>
            <a:off x="369888" y="50065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1:</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לפניכם נוסחת מבנה של שתי חומצות אמיניות, אלנין וגליצין.</a:t>
            </a:r>
          </a:p>
          <a:p>
            <a:pPr fontAlgn="auto">
              <a:spcBef>
                <a:spcPts val="0"/>
              </a:spcBef>
              <a:spcAft>
                <a:spcPts val="0"/>
              </a:spcAft>
              <a:defRPr/>
            </a:pPr>
            <a:r>
              <a:rPr lang="he-IL" dirty="0">
                <a:solidFill>
                  <a:schemeClr val="tx2"/>
                </a:solidFill>
                <a:latin typeface="Arial"/>
                <a:cs typeface="Arial"/>
              </a:rPr>
              <a:t>סמנו את החלקים הזהים: קבוצה קרבוקסילית בצבע ירוק והקבוצה האמינית בצבע צהוב,</a:t>
            </a:r>
          </a:p>
          <a:p>
            <a:pPr fontAlgn="auto">
              <a:spcBef>
                <a:spcPts val="0"/>
              </a:spcBef>
              <a:spcAft>
                <a:spcPts val="0"/>
              </a:spcAft>
              <a:defRPr/>
            </a:pPr>
            <a:r>
              <a:rPr lang="he-IL" dirty="0">
                <a:solidFill>
                  <a:schemeClr val="tx2"/>
                </a:solidFill>
                <a:latin typeface="Arial"/>
                <a:cs typeface="Arial"/>
              </a:rPr>
              <a:t>ואת החלק השונה (קבוצת </a:t>
            </a:r>
            <a:r>
              <a:rPr lang="en-US" dirty="0">
                <a:solidFill>
                  <a:schemeClr val="tx2"/>
                </a:solidFill>
                <a:latin typeface="Arial"/>
                <a:cs typeface="Arial"/>
              </a:rPr>
              <a:t>R</a:t>
            </a:r>
            <a:r>
              <a:rPr lang="he-IL" dirty="0">
                <a:solidFill>
                  <a:schemeClr val="tx2"/>
                </a:solidFill>
                <a:latin typeface="Arial"/>
                <a:cs typeface="Arial"/>
              </a:rPr>
              <a:t>) בצבע חום.</a:t>
            </a:r>
          </a:p>
        </p:txBody>
      </p:sp>
      <p:grpSp>
        <p:nvGrpSpPr>
          <p:cNvPr id="45062" name="קבוצה 35844"/>
          <p:cNvGrpSpPr>
            <a:grpSpLocks/>
          </p:cNvGrpSpPr>
          <p:nvPr/>
        </p:nvGrpSpPr>
        <p:grpSpPr bwMode="auto">
          <a:xfrm>
            <a:off x="5387975" y="2509838"/>
            <a:ext cx="3098800" cy="1946275"/>
            <a:chOff x="5610952" y="3112721"/>
            <a:chExt cx="3099494" cy="1945321"/>
          </a:xfrm>
        </p:grpSpPr>
        <p:grpSp>
          <p:nvGrpSpPr>
            <p:cNvPr id="45102" name="קבוצה 8"/>
            <p:cNvGrpSpPr>
              <a:grpSpLocks/>
            </p:cNvGrpSpPr>
            <p:nvPr/>
          </p:nvGrpSpPr>
          <p:grpSpPr bwMode="auto">
            <a:xfrm>
              <a:off x="5610952" y="3380064"/>
              <a:ext cx="2559623" cy="1677978"/>
              <a:chOff x="5540586" y="3495110"/>
              <a:chExt cx="2559623" cy="1677978"/>
            </a:xfrm>
          </p:grpSpPr>
          <p:sp>
            <p:nvSpPr>
              <p:cNvPr id="13" name="מלבן 12"/>
              <p:cNvSpPr/>
              <p:nvPr/>
            </p:nvSpPr>
            <p:spPr>
              <a:xfrm>
                <a:off x="6650497" y="4633603"/>
                <a:ext cx="200070" cy="525204"/>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5540586" y="3553045"/>
                <a:ext cx="979707" cy="129159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7120503" y="3553045"/>
                <a:ext cx="979706" cy="125668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5107" name="קבוצה 9"/>
              <p:cNvGrpSpPr>
                <a:grpSpLocks/>
              </p:cNvGrpSpPr>
              <p:nvPr/>
            </p:nvGrpSpPr>
            <p:grpSpPr bwMode="auto">
              <a:xfrm>
                <a:off x="5540586" y="3495110"/>
                <a:ext cx="2359278" cy="1677978"/>
                <a:chOff x="1195281" y="1072456"/>
                <a:chExt cx="2359278" cy="1677978"/>
              </a:xfrm>
            </p:grpSpPr>
            <p:grpSp>
              <p:nvGrpSpPr>
                <p:cNvPr id="45108" name="קבוצה 10"/>
                <p:cNvGrpSpPr>
                  <a:grpSpLocks/>
                </p:cNvGrpSpPr>
                <p:nvPr/>
              </p:nvGrpSpPr>
              <p:grpSpPr bwMode="auto">
                <a:xfrm>
                  <a:off x="1195281" y="1096269"/>
                  <a:ext cx="2359278" cy="1654165"/>
                  <a:chOff x="4941630" y="867368"/>
                  <a:chExt cx="2359278" cy="1528269"/>
                </a:xfrm>
              </p:grpSpPr>
              <p:grpSp>
                <p:nvGrpSpPr>
                  <p:cNvPr id="45110" name="קבוצה 12"/>
                  <p:cNvGrpSpPr>
                    <a:grpSpLocks/>
                  </p:cNvGrpSpPr>
                  <p:nvPr/>
                </p:nvGrpSpPr>
                <p:grpSpPr bwMode="auto">
                  <a:xfrm>
                    <a:off x="4941630" y="867368"/>
                    <a:ext cx="2359278" cy="1528269"/>
                    <a:chOff x="5174994" y="4121644"/>
                    <a:chExt cx="2359278" cy="1528269"/>
                  </a:xfrm>
                </p:grpSpPr>
                <p:grpSp>
                  <p:nvGrpSpPr>
                    <p:cNvPr id="45112" name="קבוצה 7187"/>
                    <p:cNvGrpSpPr>
                      <a:grpSpLocks/>
                    </p:cNvGrpSpPr>
                    <p:nvPr/>
                  </p:nvGrpSpPr>
                  <p:grpSpPr bwMode="auto">
                    <a:xfrm>
                      <a:off x="5174994" y="4121644"/>
                      <a:ext cx="2359278" cy="1528269"/>
                      <a:chOff x="6038894" y="3082946"/>
                      <a:chExt cx="2359328" cy="1528744"/>
                    </a:xfrm>
                  </p:grpSpPr>
                  <p:sp>
                    <p:nvSpPr>
                      <p:cNvPr id="25" name="TextBox 24"/>
                      <p:cNvSpPr txBox="1"/>
                      <p:nvPr/>
                    </p:nvSpPr>
                    <p:spPr>
                      <a:xfrm>
                        <a:off x="7456879" y="3570536"/>
                        <a:ext cx="470015"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6" name="TextBox 25"/>
                      <p:cNvSpPr txBox="1"/>
                      <p:nvPr/>
                    </p:nvSpPr>
                    <p:spPr>
                      <a:xfrm>
                        <a:off x="6481916" y="3570536"/>
                        <a:ext cx="471603"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27" name="TextBox 26"/>
                      <p:cNvSpPr txBox="1"/>
                      <p:nvPr/>
                    </p:nvSpPr>
                    <p:spPr>
                      <a:xfrm>
                        <a:off x="6961458" y="3547073"/>
                        <a:ext cx="471603" cy="5205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28" name="TextBox 27"/>
                      <p:cNvSpPr txBox="1"/>
                      <p:nvPr/>
                    </p:nvSpPr>
                    <p:spPr>
                      <a:xfrm>
                        <a:off x="6038894" y="3853553"/>
                        <a:ext cx="470015"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29" name="מחבר ישר 28"/>
                      <p:cNvCxnSpPr/>
                      <p:nvPr/>
                    </p:nvCxnSpPr>
                    <p:spPr>
                      <a:xfrm flipH="1">
                        <a:off x="7348903" y="3759703"/>
                        <a:ext cx="32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flipH="1">
                        <a:off x="6866185" y="3759703"/>
                        <a:ext cx="3318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6481916" y="3759703"/>
                        <a:ext cx="244535" cy="20969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26895" y="3994329"/>
                        <a:ext cx="471603"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3" name="TextBox 32"/>
                      <p:cNvSpPr txBox="1"/>
                      <p:nvPr/>
                    </p:nvSpPr>
                    <p:spPr>
                      <a:xfrm>
                        <a:off x="6940815" y="4092579"/>
                        <a:ext cx="470015" cy="51911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4" name="TextBox 33"/>
                      <p:cNvSpPr txBox="1"/>
                      <p:nvPr/>
                    </p:nvSpPr>
                    <p:spPr>
                      <a:xfrm>
                        <a:off x="6164338" y="3096883"/>
                        <a:ext cx="468427" cy="51764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35" name="TextBox 34"/>
                      <p:cNvSpPr txBox="1"/>
                      <p:nvPr/>
                    </p:nvSpPr>
                    <p:spPr>
                      <a:xfrm>
                        <a:off x="7018622" y="3082219"/>
                        <a:ext cx="392208" cy="43699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36" name="מחבר ישר 35"/>
                      <p:cNvCxnSpPr/>
                      <p:nvPr/>
                    </p:nvCxnSpPr>
                    <p:spPr>
                      <a:xfrm flipV="1">
                        <a:off x="7849087" y="3356439"/>
                        <a:ext cx="206426" cy="32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a:xfrm flipV="1">
                        <a:off x="7266333" y="3356439"/>
                        <a:ext cx="0" cy="32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מחבר ישר 37"/>
                      <p:cNvCxnSpPr/>
                      <p:nvPr/>
                    </p:nvCxnSpPr>
                    <p:spPr>
                      <a:xfrm flipH="1" flipV="1">
                        <a:off x="6508909" y="3356439"/>
                        <a:ext cx="249299" cy="354872"/>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2" name="מחבר ישר 21"/>
                    <p:cNvCxnSpPr/>
                    <p:nvPr/>
                  </p:nvCxnSpPr>
                  <p:spPr bwMode="auto">
                    <a:xfrm flipV="1">
                      <a:off x="6923223" y="4315890"/>
                      <a:ext cx="206421" cy="369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bwMode="auto">
                    <a:xfrm flipV="1">
                      <a:off x="6407170" y="4915467"/>
                      <a:ext cx="0" cy="29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bwMode="auto">
                    <a:xfrm flipH="1" flipV="1">
                      <a:off x="6943865" y="4874420"/>
                      <a:ext cx="165137" cy="26680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bwMode="auto">
                  <a:xfrm>
                    <a:off x="6659689" y="1774070"/>
                    <a:ext cx="471594" cy="51895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18" name="TextBox 17"/>
                <p:cNvSpPr txBox="1"/>
                <p:nvPr/>
              </p:nvSpPr>
              <p:spPr bwMode="auto">
                <a:xfrm>
                  <a:off x="3140404" y="1071682"/>
                  <a:ext cx="290577" cy="51885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sp>
          <p:nvSpPr>
            <p:cNvPr id="9" name="TextBox 8"/>
            <p:cNvSpPr txBox="1"/>
            <p:nvPr/>
          </p:nvSpPr>
          <p:spPr>
            <a:xfrm>
              <a:off x="6650998" y="3112721"/>
              <a:ext cx="2059448" cy="50457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קרבוקסילית</a:t>
              </a:r>
            </a:p>
          </p:txBody>
        </p:sp>
      </p:grpSp>
      <p:grpSp>
        <p:nvGrpSpPr>
          <p:cNvPr id="45063" name="קבוצה 35844"/>
          <p:cNvGrpSpPr>
            <a:grpSpLocks/>
          </p:cNvGrpSpPr>
          <p:nvPr/>
        </p:nvGrpSpPr>
        <p:grpSpPr bwMode="auto">
          <a:xfrm>
            <a:off x="1881188" y="2427288"/>
            <a:ext cx="3098800" cy="2049462"/>
            <a:chOff x="5610952" y="3116654"/>
            <a:chExt cx="3099494" cy="2049325"/>
          </a:xfrm>
        </p:grpSpPr>
        <p:grpSp>
          <p:nvGrpSpPr>
            <p:cNvPr id="45074" name="קבוצה 8"/>
            <p:cNvGrpSpPr>
              <a:grpSpLocks/>
            </p:cNvGrpSpPr>
            <p:nvPr/>
          </p:nvGrpSpPr>
          <p:grpSpPr bwMode="auto">
            <a:xfrm>
              <a:off x="5610952" y="3380265"/>
              <a:ext cx="2559623" cy="1785714"/>
              <a:chOff x="5540586" y="3495311"/>
              <a:chExt cx="2559623" cy="1785714"/>
            </a:xfrm>
          </p:grpSpPr>
          <p:sp>
            <p:nvSpPr>
              <p:cNvPr id="43" name="מלבן 42"/>
              <p:cNvSpPr/>
              <p:nvPr/>
            </p:nvSpPr>
            <p:spPr>
              <a:xfrm>
                <a:off x="6105863" y="4633368"/>
                <a:ext cx="1249642" cy="647657"/>
              </a:xfrm>
              <a:prstGeom prst="rect">
                <a:avLst/>
              </a:prstGeom>
              <a:solidFill>
                <a:srgbClr val="E9B39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4" name="מלבן 43"/>
              <p:cNvSpPr/>
              <p:nvPr/>
            </p:nvSpPr>
            <p:spPr>
              <a:xfrm>
                <a:off x="5540586" y="3553940"/>
                <a:ext cx="979706" cy="129055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5" name="מלבן 44"/>
              <p:cNvSpPr/>
              <p:nvPr/>
            </p:nvSpPr>
            <p:spPr>
              <a:xfrm>
                <a:off x="7120502" y="3599975"/>
                <a:ext cx="979707" cy="120959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5079" name="קבוצה 9"/>
              <p:cNvGrpSpPr>
                <a:grpSpLocks/>
              </p:cNvGrpSpPr>
              <p:nvPr/>
            </p:nvGrpSpPr>
            <p:grpSpPr bwMode="auto">
              <a:xfrm>
                <a:off x="5540586" y="3495311"/>
                <a:ext cx="2359554" cy="1669630"/>
                <a:chOff x="1195281" y="1072657"/>
                <a:chExt cx="2359554" cy="1669630"/>
              </a:xfrm>
            </p:grpSpPr>
            <p:grpSp>
              <p:nvGrpSpPr>
                <p:cNvPr id="45080" name="קבוצה 10"/>
                <p:cNvGrpSpPr>
                  <a:grpSpLocks/>
                </p:cNvGrpSpPr>
                <p:nvPr/>
              </p:nvGrpSpPr>
              <p:grpSpPr bwMode="auto">
                <a:xfrm>
                  <a:off x="1195281" y="1096468"/>
                  <a:ext cx="2359554" cy="1645819"/>
                  <a:chOff x="4941630" y="867552"/>
                  <a:chExt cx="2359554" cy="1520558"/>
                </a:xfrm>
              </p:grpSpPr>
              <p:grpSp>
                <p:nvGrpSpPr>
                  <p:cNvPr id="45082" name="קבוצה 12"/>
                  <p:cNvGrpSpPr>
                    <a:grpSpLocks/>
                  </p:cNvGrpSpPr>
                  <p:nvPr/>
                </p:nvGrpSpPr>
                <p:grpSpPr bwMode="auto">
                  <a:xfrm>
                    <a:off x="4941630" y="867552"/>
                    <a:ext cx="2359554" cy="1520558"/>
                    <a:chOff x="5174994" y="4121828"/>
                    <a:chExt cx="2359554" cy="1520558"/>
                  </a:xfrm>
                </p:grpSpPr>
                <p:grpSp>
                  <p:nvGrpSpPr>
                    <p:cNvPr id="45084" name="קבוצה 7187"/>
                    <p:cNvGrpSpPr>
                      <a:grpSpLocks/>
                    </p:cNvGrpSpPr>
                    <p:nvPr/>
                  </p:nvGrpSpPr>
                  <p:grpSpPr bwMode="auto">
                    <a:xfrm>
                      <a:off x="5174994" y="4121828"/>
                      <a:ext cx="2359554" cy="1520558"/>
                      <a:chOff x="6038894" y="3083128"/>
                      <a:chExt cx="2359604" cy="1521030"/>
                    </a:xfrm>
                  </p:grpSpPr>
                  <p:sp>
                    <p:nvSpPr>
                      <p:cNvPr id="55" name="TextBox 54"/>
                      <p:cNvSpPr txBox="1"/>
                      <p:nvPr/>
                    </p:nvSpPr>
                    <p:spPr>
                      <a:xfrm>
                        <a:off x="7456878" y="3571554"/>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6" name="TextBox 55"/>
                      <p:cNvSpPr txBox="1"/>
                      <p:nvPr/>
                    </p:nvSpPr>
                    <p:spPr>
                      <a:xfrm>
                        <a:off x="6481915" y="3571554"/>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N</a:t>
                        </a:r>
                        <a:endParaRPr lang="he-IL" dirty="0">
                          <a:solidFill>
                            <a:prstClr val="black"/>
                          </a:solidFill>
                          <a:latin typeface="Arial"/>
                          <a:cs typeface="Arial"/>
                        </a:endParaRPr>
                      </a:p>
                    </p:txBody>
                  </p:sp>
                  <p:sp>
                    <p:nvSpPr>
                      <p:cNvPr id="57" name="TextBox 56"/>
                      <p:cNvSpPr txBox="1"/>
                      <p:nvPr/>
                    </p:nvSpPr>
                    <p:spPr>
                      <a:xfrm>
                        <a:off x="6961457" y="3548082"/>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58" name="TextBox 57"/>
                      <p:cNvSpPr txBox="1"/>
                      <p:nvPr/>
                    </p:nvSpPr>
                    <p:spPr>
                      <a:xfrm>
                        <a:off x="6038894" y="3853225"/>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59" name="מחבר ישר 58"/>
                      <p:cNvCxnSpPr/>
                      <p:nvPr/>
                    </p:nvCxnSpPr>
                    <p:spPr>
                      <a:xfrm flipH="1">
                        <a:off x="7348902" y="3759335"/>
                        <a:ext cx="3286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מחבר ישר 59"/>
                      <p:cNvCxnSpPr/>
                      <p:nvPr/>
                    </p:nvCxnSpPr>
                    <p:spPr>
                      <a:xfrm flipH="1">
                        <a:off x="6866184" y="3759335"/>
                        <a:ext cx="3318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a:off x="6481915" y="3759335"/>
                        <a:ext cx="244535" cy="209786"/>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926893" y="3994061"/>
                        <a:ext cx="471604"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3" name="TextBox 62"/>
                      <p:cNvSpPr txBox="1"/>
                      <p:nvPr/>
                    </p:nvSpPr>
                    <p:spPr>
                      <a:xfrm>
                        <a:off x="6967809" y="4085017"/>
                        <a:ext cx="470015" cy="519331"/>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C</a:t>
                        </a:r>
                        <a:endParaRPr lang="he-IL" dirty="0">
                          <a:solidFill>
                            <a:prstClr val="black"/>
                          </a:solidFill>
                          <a:latin typeface="Arial"/>
                          <a:cs typeface="Arial"/>
                        </a:endParaRPr>
                      </a:p>
                    </p:txBody>
                  </p:sp>
                  <p:sp>
                    <p:nvSpPr>
                      <p:cNvPr id="64" name="TextBox 63"/>
                      <p:cNvSpPr txBox="1"/>
                      <p:nvPr/>
                    </p:nvSpPr>
                    <p:spPr>
                      <a:xfrm>
                        <a:off x="6164337" y="3097701"/>
                        <a:ext cx="468428" cy="517864"/>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65" name="TextBox 64"/>
                      <p:cNvSpPr txBox="1"/>
                      <p:nvPr/>
                    </p:nvSpPr>
                    <p:spPr>
                      <a:xfrm>
                        <a:off x="7018621" y="3083031"/>
                        <a:ext cx="392209" cy="4371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cxnSp>
                    <p:nvCxnSpPr>
                      <p:cNvPr id="66" name="מחבר ישר 65"/>
                      <p:cNvCxnSpPr/>
                      <p:nvPr/>
                    </p:nvCxnSpPr>
                    <p:spPr>
                      <a:xfrm flipV="1">
                        <a:off x="7849087" y="3357367"/>
                        <a:ext cx="206426" cy="32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flipV="1">
                        <a:off x="7266332" y="3357367"/>
                        <a:ext cx="0" cy="322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מחבר ישר 67"/>
                      <p:cNvCxnSpPr/>
                      <p:nvPr/>
                    </p:nvCxnSpPr>
                    <p:spPr>
                      <a:xfrm flipH="1" flipV="1">
                        <a:off x="6508909" y="3357367"/>
                        <a:ext cx="249298" cy="35502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2" name="מחבר ישר 51"/>
                    <p:cNvCxnSpPr/>
                    <p:nvPr/>
                  </p:nvCxnSpPr>
                  <p:spPr bwMode="auto">
                    <a:xfrm flipV="1">
                      <a:off x="6923222" y="4316787"/>
                      <a:ext cx="206421" cy="369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מחבר ישר 52"/>
                    <p:cNvCxnSpPr/>
                    <p:nvPr/>
                  </p:nvCxnSpPr>
                  <p:spPr bwMode="auto">
                    <a:xfrm flipV="1">
                      <a:off x="6407170" y="4915151"/>
                      <a:ext cx="0" cy="29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מחבר ישר 53"/>
                    <p:cNvCxnSpPr/>
                    <p:nvPr/>
                  </p:nvCxnSpPr>
                  <p:spPr bwMode="auto">
                    <a:xfrm flipH="1" flipV="1">
                      <a:off x="6943865" y="4874087"/>
                      <a:ext cx="165137" cy="26691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bwMode="auto">
                  <a:xfrm>
                    <a:off x="6659689" y="1773802"/>
                    <a:ext cx="471593" cy="519169"/>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sp>
              <p:nvSpPr>
                <p:cNvPr id="48" name="TextBox 47"/>
                <p:cNvSpPr txBox="1"/>
                <p:nvPr/>
              </p:nvSpPr>
              <p:spPr bwMode="auto">
                <a:xfrm>
                  <a:off x="3140403" y="1072553"/>
                  <a:ext cx="290578" cy="51907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O</a:t>
                  </a:r>
                  <a:endParaRPr lang="he-IL" dirty="0">
                    <a:solidFill>
                      <a:prstClr val="black"/>
                    </a:solidFill>
                    <a:latin typeface="Arial"/>
                    <a:cs typeface="Arial"/>
                  </a:endParaRPr>
                </a:p>
              </p:txBody>
            </p:sp>
          </p:grpSp>
        </p:grpSp>
        <p:sp>
          <p:nvSpPr>
            <p:cNvPr id="41" name="TextBox 40"/>
            <p:cNvSpPr txBox="1"/>
            <p:nvPr/>
          </p:nvSpPr>
          <p:spPr>
            <a:xfrm>
              <a:off x="6650997" y="3116654"/>
              <a:ext cx="2059449" cy="504791"/>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קרבוקסילית</a:t>
              </a:r>
            </a:p>
          </p:txBody>
        </p:sp>
      </p:grpSp>
      <p:cxnSp>
        <p:nvCxnSpPr>
          <p:cNvPr id="69" name="מחבר ישר 68"/>
          <p:cNvCxnSpPr/>
          <p:nvPr/>
        </p:nvCxnSpPr>
        <p:spPr bwMode="auto">
          <a:xfrm flipH="1" flipV="1">
            <a:off x="3176588" y="4037013"/>
            <a:ext cx="284162" cy="261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מחבר ישר 69"/>
          <p:cNvCxnSpPr/>
          <p:nvPr/>
        </p:nvCxnSpPr>
        <p:spPr bwMode="auto">
          <a:xfrm flipV="1">
            <a:off x="2649538" y="4057650"/>
            <a:ext cx="379412" cy="31115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bwMode="auto">
          <a:xfrm>
            <a:off x="3225800" y="4146550"/>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5" name="TextBox 74"/>
          <p:cNvSpPr txBox="1"/>
          <p:nvPr/>
        </p:nvSpPr>
        <p:spPr bwMode="auto">
          <a:xfrm>
            <a:off x="2312988" y="4195763"/>
            <a:ext cx="469900" cy="5619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en-US" dirty="0">
                <a:solidFill>
                  <a:prstClr val="black"/>
                </a:solidFill>
                <a:latin typeface="Arial"/>
                <a:cs typeface="Arial"/>
              </a:rPr>
              <a:t>H</a:t>
            </a:r>
            <a:endParaRPr lang="he-IL" dirty="0">
              <a:solidFill>
                <a:prstClr val="black"/>
              </a:solidFill>
              <a:latin typeface="Arial"/>
              <a:cs typeface="Arial"/>
            </a:endParaRPr>
          </a:p>
        </p:txBody>
      </p:sp>
      <p:sp>
        <p:nvSpPr>
          <p:cNvPr id="76" name="TextBox 75"/>
          <p:cNvSpPr txBox="1"/>
          <p:nvPr/>
        </p:nvSpPr>
        <p:spPr bwMode="auto">
          <a:xfrm>
            <a:off x="6203950" y="1939925"/>
            <a:ext cx="1030288"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גליצין</a:t>
            </a:r>
          </a:p>
        </p:txBody>
      </p:sp>
      <p:sp>
        <p:nvSpPr>
          <p:cNvPr id="77" name="TextBox 76"/>
          <p:cNvSpPr txBox="1"/>
          <p:nvPr/>
        </p:nvSpPr>
        <p:spPr bwMode="auto">
          <a:xfrm>
            <a:off x="1592263" y="1966913"/>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u="sng" dirty="0">
                <a:solidFill>
                  <a:prstClr val="black"/>
                </a:solidFill>
                <a:latin typeface="Arial"/>
                <a:cs typeface="Arial"/>
              </a:rPr>
              <a:t>אלנין</a:t>
            </a:r>
          </a:p>
        </p:txBody>
      </p:sp>
      <p:sp>
        <p:nvSpPr>
          <p:cNvPr id="71" name="TextBox 70"/>
          <p:cNvSpPr txBox="1"/>
          <p:nvPr/>
        </p:nvSpPr>
        <p:spPr bwMode="auto">
          <a:xfrm>
            <a:off x="4560888" y="2495550"/>
            <a:ext cx="2058987"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אמינית</a:t>
            </a:r>
          </a:p>
        </p:txBody>
      </p:sp>
      <p:sp>
        <p:nvSpPr>
          <p:cNvPr id="72" name="TextBox 71"/>
          <p:cNvSpPr txBox="1"/>
          <p:nvPr/>
        </p:nvSpPr>
        <p:spPr bwMode="auto">
          <a:xfrm>
            <a:off x="998538" y="2378075"/>
            <a:ext cx="2057400" cy="5048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קבוצה אמינית</a:t>
            </a:r>
          </a:p>
        </p:txBody>
      </p:sp>
      <p:sp>
        <p:nvSpPr>
          <p:cNvPr id="73" name="TextBox 72"/>
          <p:cNvSpPr txBox="1"/>
          <p:nvPr/>
        </p:nvSpPr>
        <p:spPr bwMode="auto">
          <a:xfrm>
            <a:off x="5199063" y="4479925"/>
            <a:ext cx="2841625" cy="5556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latin typeface="Arial"/>
                <a:cs typeface="Arial"/>
              </a:rPr>
              <a:t>קבוצת </a:t>
            </a:r>
            <a:r>
              <a:rPr lang="en-US" dirty="0">
                <a:latin typeface="Arial"/>
                <a:cs typeface="Arial"/>
              </a:rPr>
              <a:t>R</a:t>
            </a:r>
            <a:r>
              <a:rPr lang="he-IL" dirty="0">
                <a:latin typeface="Arial"/>
                <a:cs typeface="Arial"/>
              </a:rPr>
              <a:t> השונה מחומצה אמינית אחת לאחרת</a:t>
            </a:r>
          </a:p>
        </p:txBody>
      </p:sp>
      <p:sp>
        <p:nvSpPr>
          <p:cNvPr id="78" name="TextBox 77"/>
          <p:cNvSpPr txBox="1"/>
          <p:nvPr/>
        </p:nvSpPr>
        <p:spPr bwMode="auto">
          <a:xfrm>
            <a:off x="1541463" y="4475163"/>
            <a:ext cx="2841625" cy="5556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קבוצת </a:t>
            </a:r>
            <a:r>
              <a:rPr lang="en-US" dirty="0">
                <a:latin typeface="Arial"/>
                <a:cs typeface="Arial"/>
              </a:rPr>
              <a:t>R</a:t>
            </a:r>
            <a:r>
              <a:rPr lang="he-IL" dirty="0">
                <a:latin typeface="Arial"/>
                <a:cs typeface="Arial"/>
              </a:rPr>
              <a:t> השונה מחומצה אמינית אחת לאחרת</a:t>
            </a:r>
          </a:p>
        </p:txBody>
      </p:sp>
      <p:sp>
        <p:nvSpPr>
          <p:cNvPr id="7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6</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1907B24-7F9D-4D01-8B80-D8D255C28063}" type="slidenum">
              <a:rPr lang="he-IL" smtClean="0"/>
              <a:pPr fontAlgn="base">
                <a:spcBef>
                  <a:spcPct val="0"/>
                </a:spcBef>
                <a:spcAft>
                  <a:spcPct val="0"/>
                </a:spcAft>
                <a:defRPr/>
              </a:pPr>
              <a:t>7</a:t>
            </a:fld>
            <a:endParaRPr lang="he-IL" dirty="0" smtClean="0"/>
          </a:p>
        </p:txBody>
      </p:sp>
      <p:sp>
        <p:nvSpPr>
          <p:cNvPr id="46084"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2</a:t>
            </a:r>
            <a:endParaRPr lang="he-IL" altLang="he-IL" sz="1800" dirty="0" smtClean="0"/>
          </a:p>
        </p:txBody>
      </p:sp>
      <p:sp>
        <p:nvSpPr>
          <p:cNvPr id="6" name="TextBox 5"/>
          <p:cNvSpPr txBox="1"/>
          <p:nvPr/>
        </p:nvSpPr>
        <p:spPr>
          <a:xfrm>
            <a:off x="369888" y="550640"/>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2:</a:t>
            </a:r>
            <a:endParaRPr lang="he-IL" b="1" dirty="0">
              <a:solidFill>
                <a:srgbClr val="1F497D"/>
              </a:solidFill>
              <a:latin typeface="Arial"/>
              <a:cs typeface="Arial"/>
            </a:endParaRPr>
          </a:p>
          <a:p>
            <a:pPr>
              <a:defRPr/>
            </a:pPr>
            <a:r>
              <a:rPr lang="he-IL" dirty="0">
                <a:solidFill>
                  <a:srgbClr val="1F497D"/>
                </a:solidFill>
                <a:latin typeface="Arial"/>
                <a:cs typeface="Arial"/>
              </a:rPr>
              <a:t>באיורים הבאים מתוארות שתי מולקולות חלבון. במה הן נבדלות זו מזו? </a:t>
            </a:r>
          </a:p>
        </p:txBody>
      </p:sp>
      <p:pic>
        <p:nvPicPr>
          <p:cNvPr id="4608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1808163"/>
            <a:ext cx="412273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58938"/>
            <a:ext cx="40989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7</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35850B-20A1-44C1-96CA-E62929FE9A69}" type="slidenum">
              <a:rPr lang="he-IL" smtClean="0"/>
              <a:pPr fontAlgn="base">
                <a:spcBef>
                  <a:spcPct val="0"/>
                </a:spcBef>
                <a:spcAft>
                  <a:spcPct val="0"/>
                </a:spcAft>
                <a:defRPr/>
              </a:pPr>
              <a:t>8</a:t>
            </a:fld>
            <a:endParaRPr lang="he-IL" dirty="0" smtClean="0"/>
          </a:p>
        </p:txBody>
      </p:sp>
      <p:sp>
        <p:nvSpPr>
          <p:cNvPr id="47108"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6" name="TextBox 5"/>
          <p:cNvSpPr txBox="1"/>
          <p:nvPr/>
        </p:nvSpPr>
        <p:spPr>
          <a:xfrm>
            <a:off x="369888" y="550640"/>
            <a:ext cx="818356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2:</a:t>
            </a:r>
            <a:endParaRPr lang="he-IL" b="1" dirty="0">
              <a:solidFill>
                <a:srgbClr val="1F497D"/>
              </a:solidFill>
              <a:latin typeface="Arial"/>
              <a:cs typeface="Arial"/>
            </a:endParaRPr>
          </a:p>
          <a:p>
            <a:pPr>
              <a:defRPr/>
            </a:pPr>
            <a:r>
              <a:rPr lang="he-IL" dirty="0">
                <a:solidFill>
                  <a:srgbClr val="1F497D"/>
                </a:solidFill>
                <a:latin typeface="Arial"/>
                <a:cs typeface="Arial"/>
              </a:rPr>
              <a:t>באיורים הבאים מתוארות שתי מולקולות חלבון. במה הן נבדלות זו מזו? </a:t>
            </a:r>
          </a:p>
        </p:txBody>
      </p:sp>
      <p:pic>
        <p:nvPicPr>
          <p:cNvPr id="471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00808"/>
            <a:ext cx="4122737"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484784"/>
            <a:ext cx="4097337"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611188" y="4706938"/>
            <a:ext cx="8196262" cy="18002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שתי המולקולות נבדלות:</a:t>
            </a:r>
          </a:p>
          <a:p>
            <a:pPr fontAlgn="auto">
              <a:spcBef>
                <a:spcPts val="0"/>
              </a:spcBef>
              <a:spcAft>
                <a:spcPts val="0"/>
              </a:spcAft>
              <a:defRPr/>
            </a:pPr>
            <a:r>
              <a:rPr lang="he-IL" dirty="0">
                <a:solidFill>
                  <a:prstClr val="black"/>
                </a:solidFill>
              </a:rPr>
              <a:t>א. במספר החומצות האמיניות, כלומר באורך המולקולה.</a:t>
            </a:r>
          </a:p>
          <a:p>
            <a:pPr fontAlgn="auto">
              <a:spcBef>
                <a:spcPts val="0"/>
              </a:spcBef>
              <a:spcAft>
                <a:spcPts val="0"/>
              </a:spcAft>
              <a:defRPr/>
            </a:pPr>
            <a:r>
              <a:rPr lang="he-IL" dirty="0">
                <a:solidFill>
                  <a:prstClr val="black"/>
                </a:solidFill>
              </a:rPr>
              <a:t>ב. ברצף החומצות האמיניות, כלומר בסוג החומצות האמיניות המרכיבות את השרשרת.</a:t>
            </a:r>
          </a:p>
          <a:p>
            <a:pPr fontAlgn="auto">
              <a:spcBef>
                <a:spcPts val="0"/>
              </a:spcBef>
              <a:spcAft>
                <a:spcPts val="0"/>
              </a:spcAft>
              <a:defRPr/>
            </a:pPr>
            <a:r>
              <a:rPr lang="he-IL" dirty="0">
                <a:solidFill>
                  <a:prstClr val="black"/>
                </a:solidFill>
              </a:rPr>
              <a:t>ג. במבנה המרחבי (המוכתב על ידי רצף החומצות האמיניות המרכיבות את החלבון, וכוחות המשיכה או הדחייה </a:t>
            </a:r>
            <a:r>
              <a:rPr lang="he-IL" dirty="0">
                <a:solidFill>
                  <a:schemeClr val="tx1"/>
                </a:solidFill>
              </a:rPr>
              <a:t>ביניהן).</a:t>
            </a:r>
          </a:p>
        </p:txBody>
      </p:sp>
      <p:sp>
        <p:nvSpPr>
          <p:cNvPr id="9"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8</a:t>
            </a:fld>
            <a:endParaRPr lang="he-IL" altLang="he-IL" sz="1100" dirty="0">
              <a:solidFill>
                <a:srgbClr val="A6A6A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5599399-9E13-455A-AE59-B4D63E54C927}" type="slidenum">
              <a:rPr lang="he-IL" smtClean="0"/>
              <a:pPr fontAlgn="base">
                <a:spcBef>
                  <a:spcPct val="0"/>
                </a:spcBef>
                <a:spcAft>
                  <a:spcPct val="0"/>
                </a:spcAft>
                <a:defRPr/>
              </a:pPr>
              <a:t>9</a:t>
            </a:fld>
            <a:endParaRPr lang="he-IL" dirty="0" smtClean="0"/>
          </a:p>
        </p:txBody>
      </p:sp>
      <p:sp>
        <p:nvSpPr>
          <p:cNvPr id="119812" name="כותרת 5"/>
          <p:cNvSpPr>
            <a:spLocks noGrp="1"/>
          </p:cNvSpPr>
          <p:nvPr>
            <p:ph type="ctrTitle"/>
          </p:nvPr>
        </p:nvSpPr>
        <p:spPr bwMode="auto">
          <a:xfrm>
            <a:off x="785813"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smtClean="0">
                <a:solidFill>
                  <a:srgbClr val="FF6600"/>
                </a:solidFill>
              </a:rPr>
              <a:t>שאלה 3</a:t>
            </a:r>
            <a:endParaRPr lang="he-IL" altLang="he-IL" sz="1800" dirty="0" smtClean="0"/>
          </a:p>
        </p:txBody>
      </p:sp>
      <p:sp>
        <p:nvSpPr>
          <p:cNvPr id="6" name="TextBox 5"/>
          <p:cNvSpPr txBox="1"/>
          <p:nvPr/>
        </p:nvSpPr>
        <p:spPr>
          <a:xfrm>
            <a:off x="369888" y="522685"/>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a:t>
            </a:r>
            <a:r>
              <a:rPr lang="he-IL" b="1" dirty="0" smtClean="0">
                <a:solidFill>
                  <a:srgbClr val="1F497D"/>
                </a:solidFill>
                <a:latin typeface="Arial"/>
                <a:cs typeface="Arial"/>
              </a:rPr>
              <a:t>3:</a:t>
            </a:r>
            <a:endParaRPr lang="he-IL" b="1"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הקשר בין חומצה אמינית לחלבון, הוא כמו הקשר בין:</a:t>
            </a:r>
          </a:p>
          <a:p>
            <a:pPr lvl="1" fontAlgn="auto">
              <a:spcBef>
                <a:spcPts val="0"/>
              </a:spcBef>
              <a:spcAft>
                <a:spcPts val="0"/>
              </a:spcAft>
              <a:defRPr/>
            </a:pPr>
            <a:r>
              <a:rPr lang="he-IL" dirty="0">
                <a:solidFill>
                  <a:srgbClr val="1F497D"/>
                </a:solidFill>
                <a:latin typeface="Arial"/>
                <a:cs typeface="Arial"/>
              </a:rPr>
              <a:t>א. גלוקוז לעמילן</a:t>
            </a:r>
          </a:p>
          <a:p>
            <a:pPr lvl="1" fontAlgn="auto">
              <a:spcBef>
                <a:spcPts val="0"/>
              </a:spcBef>
              <a:spcAft>
                <a:spcPts val="0"/>
              </a:spcAft>
              <a:defRPr/>
            </a:pPr>
            <a:r>
              <a:rPr lang="he-IL" dirty="0">
                <a:solidFill>
                  <a:srgbClr val="1F497D"/>
                </a:solidFill>
                <a:latin typeface="Arial"/>
                <a:cs typeface="Arial"/>
              </a:rPr>
              <a:t>ב. גליצרול לחומצות שומניות</a:t>
            </a:r>
          </a:p>
          <a:p>
            <a:pPr lvl="1" fontAlgn="auto">
              <a:spcBef>
                <a:spcPts val="0"/>
              </a:spcBef>
              <a:spcAft>
                <a:spcPts val="0"/>
              </a:spcAft>
              <a:defRPr/>
            </a:pPr>
            <a:r>
              <a:rPr lang="he-IL" dirty="0">
                <a:solidFill>
                  <a:srgbClr val="1F497D"/>
                </a:solidFill>
                <a:latin typeface="Arial"/>
                <a:cs typeface="Arial"/>
              </a:rPr>
              <a:t>ג. גלוקוז לחומצה אמינית</a:t>
            </a:r>
          </a:p>
          <a:p>
            <a:pPr lvl="1" fontAlgn="auto">
              <a:spcBef>
                <a:spcPts val="0"/>
              </a:spcBef>
              <a:spcAft>
                <a:spcPts val="0"/>
              </a:spcAft>
              <a:defRPr/>
            </a:pPr>
            <a:r>
              <a:rPr lang="he-IL" dirty="0">
                <a:solidFill>
                  <a:srgbClr val="1F497D"/>
                </a:solidFill>
                <a:latin typeface="Arial"/>
                <a:cs typeface="Arial"/>
              </a:rPr>
              <a:t>ד. סוכרוז לגליקוגן</a:t>
            </a:r>
          </a:p>
        </p:txBody>
      </p:sp>
      <p:sp>
        <p:nvSpPr>
          <p:cNvPr id="7" name="Rectangle 3"/>
          <p:cNvSpPr/>
          <p:nvPr/>
        </p:nvSpPr>
        <p:spPr>
          <a:xfrm>
            <a:off x="500063" y="404664"/>
            <a:ext cx="7960369"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269354" y="6448251"/>
            <a:ext cx="630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7BC65F7-2330-4D90-AE04-149B5D4B6888}" type="slidenum">
              <a:rPr lang="he-IL" altLang="he-IL" sz="1100">
                <a:solidFill>
                  <a:srgbClr val="A6A6A6"/>
                </a:solidFill>
              </a:rPr>
              <a:pPr algn="l" eaLnBrk="1" hangingPunct="1"/>
              <a:t>9</a:t>
            </a:fld>
            <a:endParaRPr lang="he-IL" altLang="he-IL" sz="1100" dirty="0">
              <a:solidFill>
                <a:srgbClr val="A6A6A6"/>
              </a:solidFill>
            </a:endParaRPr>
          </a:p>
        </p:txBody>
      </p:sp>
    </p:spTree>
    <p:extLst>
      <p:ext uri="{BB962C8B-B14F-4D97-AF65-F5344CB8AC3E}">
        <p14:creationId xmlns:p14="http://schemas.microsoft.com/office/powerpoint/2010/main" val="333555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wrap="none"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11499</TotalTime>
  <Words>3269</Words>
  <Application>Microsoft Office PowerPoint</Application>
  <PresentationFormat>‫הצגה על המסך (4:3)</PresentationFormat>
  <Paragraphs>573</Paragraphs>
  <Slides>41</Slides>
  <Notes>5</Notes>
  <HiddenSlides>0</HiddenSlides>
  <MMClips>0</MMClips>
  <ScaleCrop>false</ScaleCrop>
  <HeadingPairs>
    <vt:vector size="6" baseType="variant">
      <vt:variant>
        <vt:lpstr>גופנים בשימוש</vt:lpstr>
      </vt:variant>
      <vt:variant>
        <vt:i4>4</vt:i4>
      </vt:variant>
      <vt:variant>
        <vt:lpstr>ערכת נושא</vt:lpstr>
      </vt:variant>
      <vt:variant>
        <vt:i4>11</vt:i4>
      </vt:variant>
      <vt:variant>
        <vt:lpstr>כותרות שקופיות</vt:lpstr>
      </vt:variant>
      <vt:variant>
        <vt:i4>41</vt:i4>
      </vt:variant>
    </vt:vector>
  </HeadingPairs>
  <TitlesOfParts>
    <vt:vector size="56" baseType="lpstr">
      <vt:lpstr>Arial</vt:lpstr>
      <vt:lpstr>Calibri</vt:lpstr>
      <vt:lpstr>Times New Roman</vt:lpstr>
      <vt:lpstr>Wingdings</vt:lpstr>
      <vt:lpstr>1_Office Theme</vt:lpstr>
      <vt:lpstr>2_Office Theme</vt:lpstr>
      <vt:lpstr>3_Office Theme</vt:lpstr>
      <vt:lpstr>4_Office Theme</vt:lpstr>
      <vt:lpstr>5_Office Theme</vt:lpstr>
      <vt:lpstr>6_Office Theme</vt:lpstr>
      <vt:lpstr>7_Office Theme</vt:lpstr>
      <vt:lpstr>8_Office Theme</vt:lpstr>
      <vt:lpstr>9_Office Theme</vt:lpstr>
      <vt:lpstr>19_Office Theme</vt:lpstr>
      <vt:lpstr>10_Office Theme</vt:lpstr>
      <vt:lpstr>מצגת של PowerPoint‏</vt:lpstr>
      <vt:lpstr>תפקיד החלבונים</vt:lpstr>
      <vt:lpstr>מבנה החלבונים</vt:lpstr>
      <vt:lpstr>מבנה החומצות האמיניות</vt:lpstr>
      <vt:lpstr>שאלה 1: מבנה חומצה אמינית (הרחבה מעבר לנדרש על פי הסילבוס)</vt:lpstr>
      <vt:lpstr>תשובה</vt:lpstr>
      <vt:lpstr>שאלה 2</vt:lpstr>
      <vt:lpstr>תשובה</vt:lpstr>
      <vt:lpstr>שאלה 3</vt:lpstr>
      <vt:lpstr>תשובה</vt:lpstr>
      <vt:lpstr>גלגולי החלבונים בגוף</vt:lpstr>
      <vt:lpstr>שאלה 4</vt:lpstr>
      <vt:lpstr>תשובה</vt:lpstr>
      <vt:lpstr>שאלה 5</vt:lpstr>
      <vt:lpstr>תשובה</vt:lpstr>
      <vt:lpstr>שאלה 6</vt:lpstr>
      <vt:lpstr>תשובה</vt:lpstr>
      <vt:lpstr>שאלה 7</vt:lpstr>
      <vt:lpstr>תשובה</vt:lpstr>
      <vt:lpstr>שאלה 8</vt:lpstr>
      <vt:lpstr>תשובה</vt:lpstr>
      <vt:lpstr>בתאי השריר יש סיבים עשויים מחלבונים</vt:lpstr>
      <vt:lpstr>שאלה 9: גלגולי החלבונים מהמזון ועד תאי השרירים</vt:lpstr>
      <vt:lpstr>תשובה</vt:lpstr>
      <vt:lpstr>תהליך הדנטורציה</vt:lpstr>
      <vt:lpstr>שאלה 10: דנטורציה במטבח</vt:lpstr>
      <vt:lpstr>תשובה</vt:lpstr>
      <vt:lpstr>דנטורציה במטבח</vt:lpstr>
      <vt:lpstr>שאלה 11: דנטורציה במספרה</vt:lpstr>
      <vt:lpstr>תשובה</vt:lpstr>
      <vt:lpstr>שאלה 12: מדוע מכת חום מסוכנת?</vt:lpstr>
      <vt:lpstr>תשובה </vt:lpstr>
      <vt:lpstr>שאלה 13</vt:lpstr>
      <vt:lpstr>תשובה</vt:lpstr>
      <vt:lpstr>לעתים פעילות החלבון כרוכה בשינוי המבנה המרחבי שלו</vt:lpstr>
      <vt:lpstr>סימולציה: מ-DNA לחלבון פעיל</vt:lpstr>
      <vt:lpstr>סיכום: מבנה החלבונים וחשיבותם</vt:lpstr>
      <vt:lpstr>סיכום: המבנה המרחבי של החלבונים וחשיבותו</vt:lpstr>
      <vt:lpstr>סיכום: מקור החלבונים ותהליך יצירתם</vt:lpstr>
      <vt:lpstr>שאלה 14: ביולוגיה בחיוך</vt:lpstr>
      <vt:lpstr>תשובה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597</cp:revision>
  <cp:lastPrinted>2015-10-15T05:16:01Z</cp:lastPrinted>
  <dcterms:created xsi:type="dcterms:W3CDTF">2010-09-05T07:07:37Z</dcterms:created>
  <dcterms:modified xsi:type="dcterms:W3CDTF">2023-05-07T11:30:32Z</dcterms:modified>
</cp:coreProperties>
</file>