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49"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6858000" type="screen4x3"/>
  <p:notesSz cx="6858000" cy="9715500"/>
  <p:defaultTextStyle>
    <a:defPPr lvl="0">
      <a:defRPr lang="he-IL"/>
    </a:defPPr>
    <a:lvl1pPr lvl="0" algn="r" rtl="1" fontAlgn="base">
      <a:spcBef>
        <a:spcPct val="0"/>
      </a:spcBef>
      <a:spcAft>
        <a:spcPct val="0"/>
      </a:spcAft>
      <a:defRPr kern="1200">
        <a:solidFill>
          <a:schemeClr val="tx1"/>
        </a:solidFill>
        <a:latin typeface="Arial" pitchFamily="34" charset="0"/>
        <a:ea typeface="+mn-ea"/>
        <a:cs typeface="Arial" pitchFamily="34" charset="0"/>
      </a:defRPr>
    </a:lvl1pPr>
    <a:lvl2pPr marL="457200" lvl="1" algn="r" rtl="1" fontAlgn="base">
      <a:spcBef>
        <a:spcPct val="0"/>
      </a:spcBef>
      <a:spcAft>
        <a:spcPct val="0"/>
      </a:spcAft>
      <a:defRPr kern="1200">
        <a:solidFill>
          <a:schemeClr val="tx1"/>
        </a:solidFill>
        <a:latin typeface="Arial" pitchFamily="34" charset="0"/>
        <a:ea typeface="+mn-ea"/>
        <a:cs typeface="Arial" pitchFamily="34" charset="0"/>
      </a:defRPr>
    </a:lvl2pPr>
    <a:lvl3pPr marL="914400" lvl="2"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lvl="3"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lvl="4"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lvl="5" algn="r" defTabSz="914400" rtl="1" eaLnBrk="1" latinLnBrk="0" hangingPunct="1">
      <a:defRPr kern="1200">
        <a:solidFill>
          <a:schemeClr val="tx1"/>
        </a:solidFill>
        <a:latin typeface="Arial" pitchFamily="34" charset="0"/>
        <a:ea typeface="+mn-ea"/>
        <a:cs typeface="Arial" pitchFamily="34" charset="0"/>
      </a:defRPr>
    </a:lvl6pPr>
    <a:lvl7pPr marL="2743200" lvl="6" algn="r" defTabSz="914400" rtl="1" eaLnBrk="1" latinLnBrk="0" hangingPunct="1">
      <a:defRPr kern="1200">
        <a:solidFill>
          <a:schemeClr val="tx1"/>
        </a:solidFill>
        <a:latin typeface="Arial" pitchFamily="34" charset="0"/>
        <a:ea typeface="+mn-ea"/>
        <a:cs typeface="Arial" pitchFamily="34" charset="0"/>
      </a:defRPr>
    </a:lvl7pPr>
    <a:lvl8pPr marL="3200400" lvl="7" algn="r" defTabSz="914400" rtl="1" eaLnBrk="1" latinLnBrk="0" hangingPunct="1">
      <a:defRPr kern="1200">
        <a:solidFill>
          <a:schemeClr val="tx1"/>
        </a:solidFill>
        <a:latin typeface="Arial" pitchFamily="34" charset="0"/>
        <a:ea typeface="+mn-ea"/>
        <a:cs typeface="Arial" pitchFamily="34" charset="0"/>
      </a:defRPr>
    </a:lvl8pPr>
    <a:lvl9pPr marL="3657600" lvl="8"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06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6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85775"/>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971800" cy="485775"/>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7CE5E4A3-FB11-4E7F-9AEC-609E8ECB9986}" type="datetimeFigureOut">
              <a:rPr lang="he-IL"/>
              <a:pPr>
                <a:defRPr/>
              </a:pPr>
              <a:t>ב'/אייר/תשפ"ג</a:t>
            </a:fld>
            <a:endParaRPr lang="he-IL" dirty="0"/>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85800" y="4614863"/>
            <a:ext cx="5486400" cy="43719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9228138"/>
            <a:ext cx="2971800" cy="485775"/>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228138"/>
            <a:ext cx="2971800" cy="485775"/>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4978CC0D-5E60-4472-9E3B-4559140312DC}" type="slidenum">
              <a:rPr lang="he-IL"/>
              <a:pPr>
                <a:defRPr/>
              </a:pPr>
              <a:t>‹#›</a:t>
            </a:fld>
            <a:endParaRPr lang="he-IL" dirty="0"/>
          </a:p>
        </p:txBody>
      </p:sp>
    </p:spTree>
    <p:extLst>
      <p:ext uri="{BB962C8B-B14F-4D97-AF65-F5344CB8AC3E}">
        <p14:creationId xmlns:p14="http://schemas.microsoft.com/office/powerpoint/2010/main" val="3053874957"/>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F3DEE4-E1CB-4EE6-B114-2E3668ECF351}" type="slidenum">
              <a:rPr lang="he-IL" smtClean="0"/>
              <a:pPr fontAlgn="base">
                <a:spcBef>
                  <a:spcPct val="0"/>
                </a:spcBef>
                <a:spcAft>
                  <a:spcPct val="0"/>
                </a:spcAft>
                <a:defRPr/>
              </a:pPr>
              <a:t>1</a:t>
            </a:fld>
            <a:endParaRPr lang="he-IL" dirty="0" smtClean="0"/>
          </a:p>
        </p:txBody>
      </p:sp>
      <p:sp>
        <p:nvSpPr>
          <p:cNvPr id="2" name="מציין מיקום של כותרת תחתונה 1"/>
          <p:cNvSpPr>
            <a:spLocks noGrp="1"/>
          </p:cNvSpPr>
          <p:nvPr>
            <p:ph type="ftr" sz="quarter" idx="4"/>
          </p:nvPr>
        </p:nvSpPr>
        <p:spPr/>
        <p:txBody>
          <a:bodyPr/>
          <a:lstStyle/>
          <a:p>
            <a:pPr>
              <a:defRPr/>
            </a:pPr>
            <a:endParaRPr lang="he-I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4AD5AE87-C13E-499D-8E27-9C6C4C22FE27}" type="slidenum">
              <a:rPr lang="he-IL">
                <a:solidFill>
                  <a:prstClr val="black"/>
                </a:solidFill>
              </a:rPr>
              <a:pPr>
                <a:defRPr/>
              </a:pPr>
              <a:t>48</a:t>
            </a:fld>
            <a:endParaRPr lang="he-IL"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6A3B56A-D470-4375-90CC-065F021210C1}" type="slidenum">
              <a:rPr lang="he-IL">
                <a:solidFill>
                  <a:prstClr val="black"/>
                </a:solidFill>
              </a:rPr>
              <a:pPr>
                <a:defRPr/>
              </a:pPr>
              <a:t>49</a:t>
            </a:fld>
            <a:endParaRPr lang="he-I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B54D2661-C654-4F2C-BE09-F02FE9AD799F}" type="slidenum">
              <a:rPr lang="he-IL">
                <a:solidFill>
                  <a:prstClr val="black"/>
                </a:solidFill>
              </a:rPr>
              <a:pPr>
                <a:defRPr/>
              </a:pPr>
              <a:t>13</a:t>
            </a:fld>
            <a:endParaRPr lang="he-IL" dirty="0">
              <a:solidFill>
                <a:prstClr val="black"/>
              </a:solidFill>
            </a:endParaRPr>
          </a:p>
        </p:txBody>
      </p:sp>
      <p:sp>
        <p:nvSpPr>
          <p:cNvPr id="2" name="מציין מיקום של כותרת תחתונה 1"/>
          <p:cNvSpPr>
            <a:spLocks noGrp="1"/>
          </p:cNvSpPr>
          <p:nvPr>
            <p:ph type="ftr" sz="quarter" idx="4"/>
          </p:nvPr>
        </p:nvSpPr>
        <p:spPr/>
        <p:txBody>
          <a:bodyPr/>
          <a:lstStyle/>
          <a:p>
            <a:pPr>
              <a:defRPr/>
            </a:pPr>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4B898AB9-DEE5-47C9-924D-D475CE75D962}" type="slidenum">
              <a:rPr lang="he-IL">
                <a:solidFill>
                  <a:prstClr val="black"/>
                </a:solidFill>
              </a:rPr>
              <a:pPr>
                <a:defRPr/>
              </a:pPr>
              <a:t>16</a:t>
            </a:fld>
            <a:endParaRPr lang="he-IL" dirty="0">
              <a:solidFill>
                <a:prstClr val="black"/>
              </a:solidFill>
            </a:endParaRPr>
          </a:p>
        </p:txBody>
      </p:sp>
      <p:sp>
        <p:nvSpPr>
          <p:cNvPr id="2" name="מציין מיקום של כותרת תחתונה 1"/>
          <p:cNvSpPr>
            <a:spLocks noGrp="1"/>
          </p:cNvSpPr>
          <p:nvPr>
            <p:ph type="ftr" sz="quarter" idx="4"/>
          </p:nvPr>
        </p:nvSpPr>
        <p:spPr/>
        <p:txBody>
          <a:bodyPr/>
          <a:lstStyle/>
          <a:p>
            <a:pPr>
              <a:defRPr/>
            </a:pPr>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1ECF9FA6-5B27-4DD8-858F-D79D3583DB75}" type="slidenum">
              <a:rPr lang="he-IL">
                <a:solidFill>
                  <a:prstClr val="black"/>
                </a:solidFill>
              </a:rPr>
              <a:pPr>
                <a:defRPr/>
              </a:pPr>
              <a:t>17</a:t>
            </a:fld>
            <a:endParaRPr lang="he-IL" dirty="0">
              <a:solidFill>
                <a:prstClr val="black"/>
              </a:solidFill>
            </a:endParaRPr>
          </a:p>
        </p:txBody>
      </p:sp>
      <p:sp>
        <p:nvSpPr>
          <p:cNvPr id="2" name="מציין מיקום של כותרת תחתונה 1"/>
          <p:cNvSpPr>
            <a:spLocks noGrp="1"/>
          </p:cNvSpPr>
          <p:nvPr>
            <p:ph type="ftr" sz="quarter" idx="4"/>
          </p:nvPr>
        </p:nvSpPr>
        <p:spPr/>
        <p:txBody>
          <a:bodyPr/>
          <a:lstStyle/>
          <a:p>
            <a:pPr>
              <a:defRPr/>
            </a:pPr>
            <a:endParaRPr lang="he-I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p>
        </p:txBody>
      </p:sp>
      <p:sp>
        <p:nvSpPr>
          <p:cNvPr id="5" name="מציין מיקום של מספר שקופית 4"/>
          <p:cNvSpPr>
            <a:spLocks noGrp="1"/>
          </p:cNvSpPr>
          <p:nvPr>
            <p:ph type="sldNum" sz="quarter" idx="5"/>
          </p:nvPr>
        </p:nvSpPr>
        <p:spPr/>
        <p:txBody>
          <a:bodyPr/>
          <a:lstStyle/>
          <a:p>
            <a:pPr>
              <a:defRPr/>
            </a:pPr>
            <a:fld id="{FA0BDE58-03A8-4942-9B47-B1516179F11A}" type="slidenum">
              <a:rPr lang="he-IL" smtClean="0"/>
              <a:pPr>
                <a:defRPr/>
              </a:pPr>
              <a:t>18</a:t>
            </a:fld>
            <a:endParaRPr lang="he-I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dirty="0" smtClean="0"/>
              <a:t>התמונה נלקחה מ </a:t>
            </a:r>
            <a:endParaRPr lang="en-US" dirty="0" smtClean="0">
              <a:cs typeface="Arial" pitchFamily="34" charset="0"/>
            </a:endParaRPr>
          </a:p>
          <a:p>
            <a:r>
              <a:rPr lang="en-US" dirty="0" smtClean="0">
                <a:cs typeface="Arial" pitchFamily="34" charset="0"/>
              </a:rPr>
              <a:t>http://commons.wikimedia.org/wiki/File:Illu_stomach.jpg</a:t>
            </a:r>
          </a:p>
          <a:p>
            <a:endParaRPr lang="he-IL" dirty="0" smtClean="0"/>
          </a:p>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solidFill>
                <a:prstClr val="black"/>
              </a:solidFill>
            </a:endParaRPr>
          </a:p>
        </p:txBody>
      </p:sp>
      <p:sp>
        <p:nvSpPr>
          <p:cNvPr id="5" name="מציין מיקום של מספר שקופית 4"/>
          <p:cNvSpPr>
            <a:spLocks noGrp="1"/>
          </p:cNvSpPr>
          <p:nvPr>
            <p:ph type="sldNum" sz="quarter" idx="5"/>
          </p:nvPr>
        </p:nvSpPr>
        <p:spPr/>
        <p:txBody>
          <a:bodyPr/>
          <a:lstStyle/>
          <a:p>
            <a:pPr>
              <a:defRPr/>
            </a:pPr>
            <a:fld id="{D92B27F0-AD6D-402D-BC4A-C28C134A9D4C}" type="slidenum">
              <a:rPr lang="he-IL">
                <a:solidFill>
                  <a:prstClr val="black"/>
                </a:solidFill>
              </a:rPr>
              <a:pPr>
                <a:defRPr/>
              </a:pPr>
              <a:t>24</a:t>
            </a:fld>
            <a:endParaRPr lang="he-IL"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p>
        </p:txBody>
      </p:sp>
      <p:sp>
        <p:nvSpPr>
          <p:cNvPr id="5" name="מציין מיקום של מספר שקופית 4"/>
          <p:cNvSpPr>
            <a:spLocks noGrp="1"/>
          </p:cNvSpPr>
          <p:nvPr>
            <p:ph type="sldNum" sz="quarter" idx="5"/>
          </p:nvPr>
        </p:nvSpPr>
        <p:spPr/>
        <p:txBody>
          <a:bodyPr/>
          <a:lstStyle/>
          <a:p>
            <a:pPr>
              <a:defRPr/>
            </a:pPr>
            <a:fld id="{C04AE111-B920-4428-9FCF-8B8079A6F8F4}" type="slidenum">
              <a:rPr lang="he-IL" smtClean="0"/>
              <a:pPr>
                <a:defRPr/>
              </a:pPr>
              <a:t>27</a:t>
            </a:fld>
            <a:endParaRPr lang="he-I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p>
        </p:txBody>
      </p:sp>
      <p:sp>
        <p:nvSpPr>
          <p:cNvPr id="5" name="מציין מיקום של מספר שקופית 4"/>
          <p:cNvSpPr>
            <a:spLocks noGrp="1"/>
          </p:cNvSpPr>
          <p:nvPr>
            <p:ph type="sldNum" sz="quarter" idx="5"/>
          </p:nvPr>
        </p:nvSpPr>
        <p:spPr/>
        <p:txBody>
          <a:bodyPr/>
          <a:lstStyle/>
          <a:p>
            <a:pPr>
              <a:defRPr/>
            </a:pPr>
            <a:fld id="{B1A660DC-AC22-4715-ABF8-698311ECDAD0}" type="slidenum">
              <a:rPr lang="he-IL" smtClean="0"/>
              <a:pPr>
                <a:defRPr/>
              </a:pPr>
              <a:t>30</a:t>
            </a:fld>
            <a:endParaRPr lang="he-I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p>
        </p:txBody>
      </p:sp>
      <p:sp>
        <p:nvSpPr>
          <p:cNvPr id="5" name="מציין מיקום של מספר שקופית 4"/>
          <p:cNvSpPr>
            <a:spLocks noGrp="1"/>
          </p:cNvSpPr>
          <p:nvPr>
            <p:ph type="sldNum" sz="quarter" idx="5"/>
          </p:nvPr>
        </p:nvSpPr>
        <p:spPr/>
        <p:txBody>
          <a:bodyPr/>
          <a:lstStyle/>
          <a:p>
            <a:pPr>
              <a:defRPr/>
            </a:pPr>
            <a:fld id="{466EFE4C-59F1-46B2-92CB-F47CD556C09C}" type="slidenum">
              <a:rPr lang="he-IL" smtClean="0"/>
              <a:pPr>
                <a:defRPr/>
              </a:pPr>
              <a:t>31</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106078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F1EA8F08-94BC-4B1A-B880-FD6188B700D3}" type="slidenum">
              <a:rPr lang="he-IL"/>
              <a:pPr>
                <a:defRPr/>
              </a:pPr>
              <a:t>‹#›</a:t>
            </a:fld>
            <a:endParaRPr lang="he-IL" dirty="0"/>
          </a:p>
        </p:txBody>
      </p:sp>
    </p:spTree>
    <p:extLst>
      <p:ext uri="{BB962C8B-B14F-4D97-AF65-F5344CB8AC3E}">
        <p14:creationId xmlns:p14="http://schemas.microsoft.com/office/powerpoint/2010/main" val="414784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476A3A9-97CF-45B5-9346-7D9F62037901}" type="slidenum">
              <a:rPr lang="he-IL"/>
              <a:pPr>
                <a:defRPr/>
              </a:pPr>
              <a:t>‹#›</a:t>
            </a:fld>
            <a:endParaRPr lang="he-IL" dirty="0"/>
          </a:p>
        </p:txBody>
      </p:sp>
    </p:spTree>
    <p:extLst>
      <p:ext uri="{BB962C8B-B14F-4D97-AF65-F5344CB8AC3E}">
        <p14:creationId xmlns:p14="http://schemas.microsoft.com/office/powerpoint/2010/main" val="416710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B5AB6F6-DB67-497C-A6B7-6E89A45D1BC9}" type="slidenum">
              <a:rPr lang="he-IL"/>
              <a:pPr>
                <a:defRPr/>
              </a:pPr>
              <a:t>‹#›</a:t>
            </a:fld>
            <a:endParaRPr lang="he-IL" dirty="0"/>
          </a:p>
        </p:txBody>
      </p:sp>
    </p:spTree>
    <p:extLst>
      <p:ext uri="{BB962C8B-B14F-4D97-AF65-F5344CB8AC3E}">
        <p14:creationId xmlns:p14="http://schemas.microsoft.com/office/powerpoint/2010/main" val="219623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AFB7612-E722-4970-86A5-EFC885FD2866}"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DC4F5C8-A90A-4F98-95D1-1A673E4FCD92}" type="slidenum">
              <a:rPr lang="he-IL"/>
              <a:pPr>
                <a:defRPr/>
              </a:pPr>
              <a:t>‹#›</a:t>
            </a:fld>
            <a:endParaRPr lang="he-IL" dirty="0"/>
          </a:p>
        </p:txBody>
      </p:sp>
    </p:spTree>
    <p:extLst>
      <p:ext uri="{BB962C8B-B14F-4D97-AF65-F5344CB8AC3E}">
        <p14:creationId xmlns:p14="http://schemas.microsoft.com/office/powerpoint/2010/main" val="392730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28960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153702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184919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154301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1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50" y="1628775"/>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77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398998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4C98AA0-ED76-458B-B905-91D00258844D}" type="datetime8">
              <a:rPr lang="he-IL"/>
              <a:pPr>
                <a:defRPr/>
              </a:pPr>
              <a:t>23 אפריל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F7005E-FA6E-4AD4-8654-8AD66D46BD92}" type="slidenum">
              <a:rPr lang="he-IL"/>
              <a:pPr>
                <a:defRPr/>
              </a:pPr>
              <a:t>‹#›</a:t>
            </a:fld>
            <a:endParaRPr lang="he-IL" dirty="0"/>
          </a:p>
        </p:txBody>
      </p:sp>
    </p:spTree>
    <p:extLst>
      <p:ext uri="{BB962C8B-B14F-4D97-AF65-F5344CB8AC3E}">
        <p14:creationId xmlns:p14="http://schemas.microsoft.com/office/powerpoint/2010/main" val="247519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4B2ED85-AE3B-462D-98FB-1ADFD504F24D}" type="slidenum">
              <a:rPr lang="he-IL"/>
              <a:pPr>
                <a:defRPr/>
              </a:pPr>
              <a:t>‹#›</a:t>
            </a:fld>
            <a:endParaRPr lang="he-IL" dirty="0"/>
          </a:p>
        </p:txBody>
      </p:sp>
    </p:spTree>
    <p:extLst>
      <p:ext uri="{BB962C8B-B14F-4D97-AF65-F5344CB8AC3E}">
        <p14:creationId xmlns:p14="http://schemas.microsoft.com/office/powerpoint/2010/main" val="183019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EA8F0D-A008-405B-BDE5-F2DF4731F634}" type="slidenum">
              <a:rPr lang="he-IL"/>
              <a:pPr>
                <a:defRPr/>
              </a:pPr>
              <a:t>‹#›</a:t>
            </a:fld>
            <a:endParaRPr lang="he-IL" dirty="0"/>
          </a:p>
        </p:txBody>
      </p:sp>
    </p:spTree>
    <p:extLst>
      <p:ext uri="{BB962C8B-B14F-4D97-AF65-F5344CB8AC3E}">
        <p14:creationId xmlns:p14="http://schemas.microsoft.com/office/powerpoint/2010/main" val="278500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4" r:id="rId4"/>
    <p:sldLayoutId id="2147484509" r:id="rId5"/>
    <p:sldLayoutId id="2147484510"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59EE2DF-E0A7-40AD-BACC-E040ADC3B71A}" type="datetime8">
              <a:rPr lang="he-IL"/>
              <a:pPr>
                <a:defRPr/>
              </a:pPr>
              <a:t>23 אפריל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E5432F9-1407-4B6E-84B9-45098EDE8F9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05"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hyperlink" Target="http://science.cet.ac.il/science/energy/energy4.asp" TargetMode="External"/><Relationship Id="rId4" Type="http://schemas.openxmlformats.org/officeDocument/2006/relationships/hyperlink" Target="http://highered.mcgraw-hill.com/sites/0072495855/student_view0/chapter2/animation__how_diffusion_work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gi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training.seer.cancer.gov/ugi/anatomy/stomach.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commons.wikimedia.org/wiki/File:Scaled_Gall_Stone_.JPG?uselang=he" TargetMode="Externa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4.jpeg"/><Relationship Id="rId7" Type="http://schemas.openxmlformats.org/officeDocument/2006/relationships/image" Target="../media/image41.png"/><Relationship Id="rId12" Type="http://schemas.openxmlformats.org/officeDocument/2006/relationships/image" Target="../media/image49.pn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itemsh.cet.ac.il/units/he/science/unit277/act1.aspx" TargetMode="External"/><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642938" y="1000125"/>
            <a:ext cx="8143875"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mn-lt"/>
                <a:cs typeface="+mn-cs"/>
              </a:rPr>
              <a:t>מערכת העיכול של האדם</a:t>
            </a:r>
          </a:p>
        </p:txBody>
      </p:sp>
      <p:sp>
        <p:nvSpPr>
          <p:cNvPr id="15364" name="Rectangle 18"/>
          <p:cNvSpPr>
            <a:spLocks noChangeArrowheads="1"/>
          </p:cNvSpPr>
          <p:nvPr/>
        </p:nvSpPr>
        <p:spPr bwMode="auto">
          <a:xfrm>
            <a:off x="7346950" y="1646238"/>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7" name="TextBox 6"/>
          <p:cNvSpPr txBox="1"/>
          <p:nvPr/>
        </p:nvSpPr>
        <p:spPr>
          <a:xfrm>
            <a:off x="695325" y="354013"/>
            <a:ext cx="8162925" cy="7080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000" b="1" dirty="0">
                <a:solidFill>
                  <a:srgbClr val="1D4C72"/>
                </a:solidFill>
                <a:latin typeface="+mn-lt"/>
                <a:cs typeface="+mn-cs"/>
              </a:rPr>
              <a:t>הזנה בצמחים ובבעלי חיים</a:t>
            </a:r>
            <a:endParaRPr lang="he-IL" sz="4000" b="1" noProof="1">
              <a:solidFill>
                <a:srgbClr val="1D4C72"/>
              </a:solidFill>
              <a:latin typeface="+mn-lt"/>
              <a:cs typeface="+mn-cs"/>
            </a:endParaRPr>
          </a:p>
        </p:txBody>
      </p:sp>
      <p:sp>
        <p:nvSpPr>
          <p:cNvPr id="15366" name="מציין מיקום של מספר שקופית 3"/>
          <p:cNvSpPr>
            <a:spLocks noGrp="1"/>
          </p:cNvSpPr>
          <p:nvPr>
            <p:ph type="sldNum" sz="quarter" idx="12"/>
          </p:nvPr>
        </p:nvSpPr>
        <p:spPr bwMode="auto">
          <a:xfrm>
            <a:off x="0" y="6518275"/>
            <a:ext cx="442913" cy="339725"/>
          </a:xfrm>
          <a:ln>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fld id="{FE77041A-2248-45D2-8182-6C79AE091140}" type="slidenum">
              <a:rPr lang="en-US" sz="1400" smtClean="0">
                <a:solidFill>
                  <a:schemeClr val="tx1"/>
                </a:solidFill>
                <a:latin typeface="Times New Roman" pitchFamily="18" charset="0"/>
              </a:rPr>
              <a:pPr algn="r" fontAlgn="base">
                <a:spcBef>
                  <a:spcPct val="0"/>
                </a:spcBef>
                <a:spcAft>
                  <a:spcPct val="0"/>
                </a:spcAft>
                <a:defRPr/>
              </a:pPr>
              <a:t>1</a:t>
            </a:fld>
            <a:endParaRPr lang="en-US" sz="1400" dirty="0" smtClean="0">
              <a:solidFill>
                <a:schemeClr val="tx1"/>
              </a:solidFill>
              <a:latin typeface="Times New Roman" pitchFamily="18" charset="0"/>
            </a:endParaRPr>
          </a:p>
        </p:txBody>
      </p:sp>
      <p:grpSp>
        <p:nvGrpSpPr>
          <p:cNvPr id="15367" name="קבוצה 1"/>
          <p:cNvGrpSpPr>
            <a:grpSpLocks/>
          </p:cNvGrpSpPr>
          <p:nvPr/>
        </p:nvGrpSpPr>
        <p:grpSpPr bwMode="auto">
          <a:xfrm>
            <a:off x="249238" y="2060848"/>
            <a:ext cx="8715375" cy="3960812"/>
            <a:chOff x="249237" y="2205038"/>
            <a:chExt cx="8715376" cy="3960266"/>
          </a:xfrm>
        </p:grpSpPr>
        <p:sp>
          <p:nvSpPr>
            <p:cNvPr id="18" name="Rectangle 17"/>
            <p:cNvSpPr/>
            <p:nvPr/>
          </p:nvSpPr>
          <p:spPr>
            <a:xfrm>
              <a:off x="249237" y="2205038"/>
              <a:ext cx="8715376" cy="396026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התהליכים העיקריים המתרחשים במערכת העיכול</a:t>
              </a:r>
            </a:p>
            <a:p>
              <a:pPr fontAlgn="auto">
                <a:spcBef>
                  <a:spcPts val="0"/>
                </a:spcBef>
                <a:spcAft>
                  <a:spcPts val="0"/>
                </a:spcAft>
                <a:buFontTx/>
                <a:buBlip>
                  <a:blip r:embed="rId5"/>
                </a:buBlip>
                <a:defRPr/>
              </a:pPr>
              <a:r>
                <a:rPr lang="he-IL" sz="2000" dirty="0">
                  <a:solidFill>
                    <a:schemeClr val="tx1"/>
                  </a:solidFill>
                </a:rPr>
                <a:t> חלקי מערכת העיכול: תהליכים והתאמה בין מבנה לתִפקוד</a:t>
              </a:r>
            </a:p>
            <a:p>
              <a:pPr lvl="1" fontAlgn="auto">
                <a:spcBef>
                  <a:spcPts val="0"/>
                </a:spcBef>
                <a:spcAft>
                  <a:spcPts val="0"/>
                </a:spcAft>
                <a:buFontTx/>
                <a:buBlip>
                  <a:blip r:embed="rId5"/>
                </a:buBlip>
                <a:defRPr/>
              </a:pPr>
              <a:r>
                <a:rPr lang="he-IL" sz="2000" dirty="0">
                  <a:solidFill>
                    <a:schemeClr val="tx1"/>
                  </a:solidFill>
                </a:rPr>
                <a:t> הפה:</a:t>
              </a:r>
              <a:r>
                <a:rPr lang="en-US" sz="2000" dirty="0">
                  <a:solidFill>
                    <a:schemeClr val="tx1"/>
                  </a:solidFill>
                </a:rPr>
                <a:t> </a:t>
              </a:r>
              <a:r>
                <a:rPr lang="he-IL" sz="2000" dirty="0">
                  <a:solidFill>
                    <a:schemeClr val="tx1"/>
                  </a:solidFill>
                </a:rPr>
                <a:t>שינים, לשון ובלוטות רוק</a:t>
              </a:r>
            </a:p>
            <a:p>
              <a:pPr lvl="1" fontAlgn="auto">
                <a:spcBef>
                  <a:spcPts val="0"/>
                </a:spcBef>
                <a:spcAft>
                  <a:spcPts val="0"/>
                </a:spcAft>
                <a:buFontTx/>
                <a:buBlip>
                  <a:blip r:embed="rId5"/>
                </a:buBlip>
                <a:defRPr/>
              </a:pPr>
              <a:r>
                <a:rPr lang="he-IL" sz="2000" dirty="0">
                  <a:solidFill>
                    <a:schemeClr val="tx1"/>
                  </a:solidFill>
                </a:rPr>
                <a:t> </a:t>
              </a:r>
              <a:r>
                <a:rPr lang="he-IL" sz="2000" dirty="0" smtClean="0">
                  <a:solidFill>
                    <a:schemeClr val="tx1"/>
                  </a:solidFill>
                </a:rPr>
                <a:t>הוושט</a:t>
              </a:r>
              <a:endParaRPr lang="he-IL" sz="2000" dirty="0">
                <a:solidFill>
                  <a:schemeClr val="tx1"/>
                </a:solidFill>
              </a:endParaRPr>
            </a:p>
            <a:p>
              <a:pPr lvl="1" fontAlgn="auto">
                <a:spcBef>
                  <a:spcPts val="0"/>
                </a:spcBef>
                <a:spcAft>
                  <a:spcPts val="0"/>
                </a:spcAft>
                <a:buFontTx/>
                <a:buBlip>
                  <a:blip r:embed="rId5"/>
                </a:buBlip>
                <a:defRPr/>
              </a:pPr>
              <a:r>
                <a:rPr lang="he-IL" sz="2000" dirty="0">
                  <a:solidFill>
                    <a:schemeClr val="tx1"/>
                  </a:solidFill>
                </a:rPr>
                <a:t> הקיבה</a:t>
              </a:r>
            </a:p>
            <a:p>
              <a:pPr lvl="1" fontAlgn="auto">
                <a:spcBef>
                  <a:spcPts val="0"/>
                </a:spcBef>
                <a:spcAft>
                  <a:spcPts val="0"/>
                </a:spcAft>
                <a:buFontTx/>
                <a:buBlip>
                  <a:blip r:embed="rId5"/>
                </a:buBlip>
                <a:defRPr/>
              </a:pPr>
              <a:r>
                <a:rPr lang="he-IL" sz="2000" dirty="0">
                  <a:solidFill>
                    <a:schemeClr val="tx1"/>
                  </a:solidFill>
                </a:rPr>
                <a:t> </a:t>
              </a:r>
              <a:r>
                <a:rPr lang="he-IL" sz="2000" dirty="0" smtClean="0">
                  <a:solidFill>
                    <a:schemeClr val="tx1"/>
                  </a:solidFill>
                </a:rPr>
                <a:t>התריסריון </a:t>
              </a:r>
              <a:r>
                <a:rPr lang="he-IL" sz="2000" dirty="0">
                  <a:solidFill>
                    <a:schemeClr val="tx1"/>
                  </a:solidFill>
                </a:rPr>
                <a:t>– עיכול כימי </a:t>
              </a:r>
            </a:p>
            <a:p>
              <a:pPr lvl="1" fontAlgn="auto">
                <a:spcBef>
                  <a:spcPts val="0"/>
                </a:spcBef>
                <a:spcAft>
                  <a:spcPts val="0"/>
                </a:spcAft>
                <a:buFontTx/>
                <a:buBlip>
                  <a:blip r:embed="rId5"/>
                </a:buBlip>
                <a:defRPr/>
              </a:pPr>
              <a:r>
                <a:rPr lang="he-IL" sz="2000" dirty="0">
                  <a:solidFill>
                    <a:schemeClr val="tx1"/>
                  </a:solidFill>
                </a:rPr>
                <a:t> </a:t>
              </a:r>
              <a:r>
                <a:rPr lang="he-IL" sz="2000" dirty="0" smtClean="0">
                  <a:solidFill>
                    <a:schemeClr val="tx1"/>
                  </a:solidFill>
                </a:rPr>
                <a:t>הכבד </a:t>
              </a:r>
              <a:r>
                <a:rPr lang="he-IL" sz="2000" dirty="0">
                  <a:solidFill>
                    <a:schemeClr val="tx1"/>
                  </a:solidFill>
                </a:rPr>
                <a:t>וכיס </a:t>
              </a:r>
              <a:r>
                <a:rPr lang="he-IL" sz="2000" dirty="0" smtClean="0">
                  <a:solidFill>
                    <a:schemeClr val="tx1"/>
                  </a:solidFill>
                </a:rPr>
                <a:t>המרה</a:t>
              </a:r>
              <a:endParaRPr lang="he-IL" sz="2000" dirty="0">
                <a:solidFill>
                  <a:schemeClr val="tx1"/>
                </a:solidFill>
              </a:endParaRPr>
            </a:p>
            <a:p>
              <a:pPr lvl="1" fontAlgn="auto">
                <a:spcBef>
                  <a:spcPts val="0"/>
                </a:spcBef>
                <a:spcAft>
                  <a:spcPts val="0"/>
                </a:spcAft>
                <a:buFontTx/>
                <a:buBlip>
                  <a:blip r:embed="rId5"/>
                </a:buBlip>
                <a:defRPr/>
              </a:pPr>
              <a:r>
                <a:rPr lang="he-IL" sz="2000" dirty="0">
                  <a:solidFill>
                    <a:schemeClr val="tx1"/>
                  </a:solidFill>
                </a:rPr>
                <a:t> הלבלב</a:t>
              </a:r>
            </a:p>
            <a:p>
              <a:pPr lvl="1" fontAlgn="auto">
                <a:spcBef>
                  <a:spcPts val="0"/>
                </a:spcBef>
                <a:spcAft>
                  <a:spcPts val="0"/>
                </a:spcAft>
                <a:buFontTx/>
                <a:buBlip>
                  <a:blip r:embed="rId5"/>
                </a:buBlip>
                <a:defRPr/>
              </a:pPr>
              <a:r>
                <a:rPr lang="he-IL" sz="2000" dirty="0">
                  <a:solidFill>
                    <a:schemeClr val="tx1"/>
                  </a:solidFill>
                </a:rPr>
                <a:t> </a:t>
              </a:r>
              <a:r>
                <a:rPr lang="he-IL" sz="2000" dirty="0" smtClean="0">
                  <a:solidFill>
                    <a:schemeClr val="tx1"/>
                  </a:solidFill>
                </a:rPr>
                <a:t>המעי הדק </a:t>
              </a:r>
              <a:r>
                <a:rPr lang="he-IL" sz="2000" dirty="0">
                  <a:solidFill>
                    <a:schemeClr val="tx1"/>
                  </a:solidFill>
                </a:rPr>
                <a:t>– ספיגה</a:t>
              </a:r>
            </a:p>
            <a:p>
              <a:pPr lvl="1" fontAlgn="auto">
                <a:spcBef>
                  <a:spcPts val="0"/>
                </a:spcBef>
                <a:spcAft>
                  <a:spcPts val="0"/>
                </a:spcAft>
                <a:buFontTx/>
                <a:buBlip>
                  <a:blip r:embed="rId5"/>
                </a:buBlip>
                <a:defRPr/>
              </a:pPr>
              <a:r>
                <a:rPr lang="he-IL" sz="2000" dirty="0">
                  <a:solidFill>
                    <a:schemeClr val="tx1"/>
                  </a:solidFill>
                </a:rPr>
                <a:t> </a:t>
              </a:r>
              <a:r>
                <a:rPr lang="he-IL" sz="2000" dirty="0" smtClean="0">
                  <a:solidFill>
                    <a:schemeClr val="tx1"/>
                  </a:solidFill>
                </a:rPr>
                <a:t>המעי הגס</a:t>
              </a:r>
              <a:r>
                <a:rPr lang="he-IL" sz="2000" dirty="0">
                  <a:solidFill>
                    <a:schemeClr val="tx1"/>
                  </a:solidFill>
                </a:rPr>
                <a:t>, </a:t>
              </a:r>
              <a:r>
                <a:rPr lang="he-IL" sz="2000" dirty="0" smtClean="0">
                  <a:solidFill>
                    <a:schemeClr val="tx1"/>
                  </a:solidFill>
                </a:rPr>
                <a:t>המעי הישר </a:t>
              </a:r>
              <a:r>
                <a:rPr lang="he-IL" sz="2000" dirty="0">
                  <a:solidFill>
                    <a:schemeClr val="tx1"/>
                  </a:solidFill>
                </a:rPr>
                <a:t>ופי הטבעת</a:t>
              </a:r>
            </a:p>
            <a:p>
              <a:pPr fontAlgn="auto">
                <a:spcBef>
                  <a:spcPts val="0"/>
                </a:spcBef>
                <a:spcAft>
                  <a:spcPts val="0"/>
                </a:spcAft>
                <a:defRPr/>
              </a:pPr>
              <a:endParaRPr lang="he-IL" sz="2000" dirty="0">
                <a:solidFill>
                  <a:schemeClr val="tx1"/>
                </a:solidFill>
              </a:endParaRPr>
            </a:p>
          </p:txBody>
        </p:sp>
        <p:sp>
          <p:nvSpPr>
            <p:cNvPr id="8" name="Rectangle 17"/>
            <p:cNvSpPr/>
            <p:nvPr/>
          </p:nvSpPr>
          <p:spPr>
            <a:xfrm>
              <a:off x="249237" y="5381187"/>
              <a:ext cx="8715376" cy="7841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ויסות עצבי והורמונלי במערכת העיכול: הפרשת רוק, הפרשת מיצי הקיבה, התריסריון </a:t>
              </a:r>
            </a:p>
            <a:p>
              <a:pPr fontAlgn="auto">
                <a:spcBef>
                  <a:spcPts val="0"/>
                </a:spcBef>
                <a:spcAft>
                  <a:spcPts val="0"/>
                </a:spcAft>
                <a:defRPr/>
              </a:pPr>
              <a:r>
                <a:rPr lang="he-IL" sz="2000" dirty="0">
                  <a:solidFill>
                    <a:schemeClr val="tx1"/>
                  </a:solidFill>
                </a:rPr>
                <a:t>  והמעי הדק.</a:t>
              </a:r>
            </a:p>
            <a:p>
              <a:pPr fontAlgn="auto">
                <a:spcBef>
                  <a:spcPts val="0"/>
                </a:spcBef>
                <a:spcAft>
                  <a:spcPts val="0"/>
                </a:spcAft>
                <a:defRPr/>
              </a:pPr>
              <a:endParaRPr lang="he-IL" sz="2000" dirty="0">
                <a:solidFill>
                  <a:schemeClr val="tx1"/>
                </a:solidFill>
              </a:endParaRPr>
            </a:p>
          </p:txBody>
        </p:sp>
      </p:grpSp>
      <p:grpSp>
        <p:nvGrpSpPr>
          <p:cNvPr id="2" name="קבוצה 1"/>
          <p:cNvGrpSpPr/>
          <p:nvPr/>
        </p:nvGrpSpPr>
        <p:grpSpPr>
          <a:xfrm>
            <a:off x="239694" y="6165304"/>
            <a:ext cx="8715375" cy="369332"/>
            <a:chOff x="239694" y="6408241"/>
            <a:chExt cx="8715375" cy="369332"/>
          </a:xfrm>
        </p:grpSpPr>
        <p:sp>
          <p:nvSpPr>
            <p:cNvPr id="11" name="Rectangle 17"/>
            <p:cNvSpPr/>
            <p:nvPr/>
          </p:nvSpPr>
          <p:spPr bwMode="auto">
            <a:xfrm>
              <a:off x="239694" y="6425917"/>
              <a:ext cx="8715375" cy="35165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000" dirty="0">
                  <a:solidFill>
                    <a:schemeClr val="tx1"/>
                  </a:solidFill>
                </a:rPr>
                <a:t> </a:t>
              </a:r>
            </a:p>
          </p:txBody>
        </p:sp>
        <p:sp>
          <p:nvSpPr>
            <p:cNvPr id="10" name="Rectangle 18"/>
            <p:cNvSpPr>
              <a:spLocks noChangeArrowheads="1"/>
            </p:cNvSpPr>
            <p:nvPr/>
          </p:nvSpPr>
          <p:spPr bwMode="auto">
            <a:xfrm>
              <a:off x="4538720" y="6408241"/>
              <a:ext cx="39982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smtClean="0">
                  <a:solidFill>
                    <a:srgbClr val="1D4C72"/>
                  </a:solidFill>
                  <a:latin typeface="Calibri" pitchFamily="34" charset="0"/>
                </a:rPr>
                <a:t>מצגת המשך: </a:t>
              </a:r>
              <a:r>
                <a:rPr lang="he-IL" dirty="0" smtClean="0">
                  <a:latin typeface="Calibri" pitchFamily="34" charset="0"/>
                </a:rPr>
                <a:t>מערכת העיכול – תרגול נוסף</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550" y="4127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492125" y="17463"/>
            <a:ext cx="8229600" cy="1746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24580" name="Rectangle 7"/>
          <p:cNvSpPr>
            <a:spLocks noChangeArrowheads="1"/>
          </p:cNvSpPr>
          <p:nvPr/>
        </p:nvSpPr>
        <p:spPr bwMode="auto">
          <a:xfrm>
            <a:off x="0" y="-211138"/>
            <a:ext cx="914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e-IL" dirty="0">
              <a:solidFill>
                <a:srgbClr val="000000"/>
              </a:solidFill>
            </a:endParaRPr>
          </a:p>
        </p:txBody>
      </p:sp>
      <p:sp>
        <p:nvSpPr>
          <p:cNvPr id="24581" name="Rectangle 8"/>
          <p:cNvSpPr>
            <a:spLocks noChangeArrowheads="1"/>
          </p:cNvSpPr>
          <p:nvPr/>
        </p:nvSpPr>
        <p:spPr bwMode="auto">
          <a:xfrm>
            <a:off x="0" y="3943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he-IL" altLang="ko-KR" sz="1200" dirty="0">
                <a:solidFill>
                  <a:srgbClr val="000000"/>
                </a:solidFill>
                <a:latin typeface="Times New Roman" pitchFamily="18" charset="0"/>
                <a:ea typeface="Batang" pitchFamily="18" charset="-127"/>
              </a:rPr>
              <a:t> </a:t>
            </a:r>
            <a:endParaRPr lang="he-IL" altLang="ko-KR" dirty="0">
              <a:solidFill>
                <a:srgbClr val="000000"/>
              </a:solidFill>
            </a:endParaRPr>
          </a:p>
        </p:txBody>
      </p:sp>
      <p:sp>
        <p:nvSpPr>
          <p:cNvPr id="22" name="TextBox 21"/>
          <p:cNvSpPr txBox="1"/>
          <p:nvPr/>
        </p:nvSpPr>
        <p:spPr>
          <a:xfrm>
            <a:off x="567920" y="548680"/>
            <a:ext cx="8183563" cy="48006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3:</a:t>
            </a:r>
          </a:p>
          <a:p>
            <a:pPr>
              <a:defRPr/>
            </a:pPr>
            <a:r>
              <a:rPr lang="he-IL" dirty="0">
                <a:solidFill>
                  <a:srgbClr val="1F497D"/>
                </a:solidFill>
              </a:rPr>
              <a:t>בתרשים </a:t>
            </a:r>
            <a:r>
              <a:rPr lang="he-IL" dirty="0">
                <a:solidFill>
                  <a:schemeClr val="tx2"/>
                </a:solidFill>
              </a:rPr>
              <a:t>מוצגים חלקי מערכת העיכול השונים</a:t>
            </a:r>
            <a:endParaRPr lang="he-IL" b="1" dirty="0">
              <a:solidFill>
                <a:schemeClr val="tx2"/>
              </a:solidFill>
            </a:endParaRPr>
          </a:p>
          <a:p>
            <a:pPr>
              <a:defRPr/>
            </a:pPr>
            <a:r>
              <a:rPr lang="he-IL" dirty="0">
                <a:solidFill>
                  <a:schemeClr val="tx2"/>
                </a:solidFill>
              </a:rPr>
              <a:t>כתבו ליד כל סִפרה את שם החלק.</a:t>
            </a:r>
          </a:p>
          <a:p>
            <a:pPr>
              <a:defRPr/>
            </a:pPr>
            <a:endParaRPr lang="he-IL" dirty="0">
              <a:solidFill>
                <a:schemeClr val="tx2"/>
              </a:solidFill>
            </a:endParaRPr>
          </a:p>
          <a:p>
            <a:pPr>
              <a:defRPr/>
            </a:pPr>
            <a:endParaRPr lang="he-IL" dirty="0">
              <a:solidFill>
                <a:schemeClr val="tx2"/>
              </a:solidFill>
            </a:endParaRPr>
          </a:p>
          <a:p>
            <a:pPr>
              <a:defRPr/>
            </a:pPr>
            <a:r>
              <a:rPr lang="he-IL" dirty="0">
                <a:solidFill>
                  <a:schemeClr val="tx2"/>
                </a:solidFill>
              </a:rPr>
              <a:t> </a:t>
            </a:r>
            <a:endParaRPr lang="he-IL" dirty="0">
              <a:solidFill>
                <a:srgbClr val="1F497D"/>
              </a:solidFill>
            </a:endParaRPr>
          </a:p>
          <a:p>
            <a:pPr marL="342900" indent="-342900">
              <a:buFontTx/>
              <a:buAutoNum type="arabicPeriod"/>
              <a:defRPr/>
            </a:pPr>
            <a:r>
              <a:rPr lang="he-IL" dirty="0">
                <a:solidFill>
                  <a:srgbClr val="1F497D"/>
                </a:solidFill>
              </a:rPr>
              <a:t>פה</a:t>
            </a:r>
          </a:p>
          <a:p>
            <a:pPr marL="342900" indent="-342900">
              <a:buFontTx/>
              <a:buAutoNum type="arabicPeriod"/>
              <a:defRPr/>
            </a:pPr>
            <a:r>
              <a:rPr lang="he-IL" dirty="0">
                <a:solidFill>
                  <a:srgbClr val="1F497D"/>
                </a:solidFill>
              </a:rPr>
              <a:t>ושט</a:t>
            </a:r>
          </a:p>
          <a:p>
            <a:pPr marL="342900" indent="-342900">
              <a:buFontTx/>
              <a:buAutoNum type="arabicPeriod"/>
              <a:defRPr/>
            </a:pPr>
            <a:r>
              <a:rPr lang="he-IL" dirty="0">
                <a:solidFill>
                  <a:srgbClr val="1F497D"/>
                </a:solidFill>
              </a:rPr>
              <a:t>קיבה</a:t>
            </a:r>
          </a:p>
          <a:p>
            <a:pPr marL="342900" indent="-342900">
              <a:buFontTx/>
              <a:buAutoNum type="arabicPeriod"/>
              <a:defRPr/>
            </a:pPr>
            <a:r>
              <a:rPr lang="he-IL" dirty="0">
                <a:solidFill>
                  <a:srgbClr val="1F497D"/>
                </a:solidFill>
              </a:rPr>
              <a:t>כבד</a:t>
            </a:r>
          </a:p>
          <a:p>
            <a:pPr marL="342900" indent="-342900">
              <a:buFontTx/>
              <a:buAutoNum type="arabicPeriod"/>
              <a:defRPr/>
            </a:pPr>
            <a:r>
              <a:rPr lang="he-IL" dirty="0">
                <a:solidFill>
                  <a:srgbClr val="1F497D"/>
                </a:solidFill>
              </a:rPr>
              <a:t>תריסריון</a:t>
            </a:r>
          </a:p>
          <a:p>
            <a:pPr marL="342900" indent="-342900">
              <a:buFontTx/>
              <a:buAutoNum type="arabicPeriod"/>
              <a:defRPr/>
            </a:pPr>
            <a:r>
              <a:rPr lang="he-IL" dirty="0">
                <a:solidFill>
                  <a:srgbClr val="1F497D"/>
                </a:solidFill>
              </a:rPr>
              <a:t>מרה</a:t>
            </a:r>
          </a:p>
          <a:p>
            <a:pPr marL="342900" indent="-342900">
              <a:buFontTx/>
              <a:buAutoNum type="arabicPeriod"/>
              <a:defRPr/>
            </a:pPr>
            <a:r>
              <a:rPr lang="he-IL" dirty="0">
                <a:solidFill>
                  <a:srgbClr val="1F497D"/>
                </a:solidFill>
              </a:rPr>
              <a:t>לבלב</a:t>
            </a:r>
          </a:p>
          <a:p>
            <a:pPr marL="342900" indent="-342900">
              <a:buFontTx/>
              <a:buAutoNum type="arabicPeriod"/>
              <a:defRPr/>
            </a:pPr>
            <a:r>
              <a:rPr lang="he-IL" dirty="0">
                <a:solidFill>
                  <a:srgbClr val="1F497D"/>
                </a:solidFill>
              </a:rPr>
              <a:t>מעי דק</a:t>
            </a:r>
          </a:p>
          <a:p>
            <a:pPr marL="342900" indent="-342900">
              <a:buFontTx/>
              <a:buAutoNum type="arabicPeriod"/>
              <a:defRPr/>
            </a:pPr>
            <a:r>
              <a:rPr lang="he-IL" dirty="0">
                <a:solidFill>
                  <a:srgbClr val="1F497D"/>
                </a:solidFill>
              </a:rPr>
              <a:t>מעי גס</a:t>
            </a:r>
          </a:p>
          <a:p>
            <a:pPr marL="342900" indent="-342900">
              <a:buFontTx/>
              <a:buAutoNum type="arabicPeriod"/>
              <a:defRPr/>
            </a:pPr>
            <a:r>
              <a:rPr lang="he-IL" dirty="0">
                <a:solidFill>
                  <a:srgbClr val="1F497D"/>
                </a:solidFill>
              </a:rPr>
              <a:t>פי הטבעת</a:t>
            </a:r>
          </a:p>
          <a:p>
            <a:pPr>
              <a:defRPr/>
            </a:pPr>
            <a:endParaRPr lang="he-IL" dirty="0">
              <a:solidFill>
                <a:schemeClr val="tx2"/>
              </a:solidFill>
            </a:endParaRPr>
          </a:p>
        </p:txBody>
      </p:sp>
      <p:sp>
        <p:nvSpPr>
          <p:cNvPr id="24588" name="מציין מיקום של מספר שקופית 3"/>
          <p:cNvSpPr txBox="1">
            <a:spLocks/>
          </p:cNvSpPr>
          <p:nvPr/>
        </p:nvSpPr>
        <p:spPr bwMode="auto">
          <a:xfrm>
            <a:off x="24631" y="6453336"/>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ABF58F-CA6D-4577-B495-58D618E08903}" type="slidenum">
              <a:rPr lang="en-US" sz="1400">
                <a:latin typeface="Times New Roman" pitchFamily="18" charset="0"/>
              </a:rPr>
              <a:pPr eaLnBrk="1" hangingPunct="1"/>
              <a:t>10</a:t>
            </a:fld>
            <a:endParaRPr lang="en-US" sz="1400" dirty="0">
              <a:latin typeface="Times New Roman" pitchFamily="18" charset="0"/>
            </a:endParaRPr>
          </a:p>
        </p:txBody>
      </p:sp>
      <p:grpSp>
        <p:nvGrpSpPr>
          <p:cNvPr id="21" name="קבוצה 20"/>
          <p:cNvGrpSpPr/>
          <p:nvPr/>
        </p:nvGrpSpPr>
        <p:grpSpPr>
          <a:xfrm>
            <a:off x="120185" y="501329"/>
            <a:ext cx="3587719" cy="5898357"/>
            <a:chOff x="3182969" y="513111"/>
            <a:chExt cx="3587719" cy="5898357"/>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513111"/>
              <a:ext cx="249400" cy="589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קבוצה 23"/>
            <p:cNvGrpSpPr/>
            <p:nvPr/>
          </p:nvGrpSpPr>
          <p:grpSpPr>
            <a:xfrm>
              <a:off x="3182969" y="513112"/>
              <a:ext cx="3587719" cy="5898356"/>
              <a:chOff x="389723" y="561975"/>
              <a:chExt cx="3698090" cy="6126163"/>
            </a:xfrm>
          </p:grpSpPr>
          <p:pic>
            <p:nvPicPr>
              <p:cNvPr id="2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0" y="561975"/>
                <a:ext cx="3167063"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930400" y="6275388"/>
                <a:ext cx="1254125"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prstClr val="black"/>
                    </a:solidFill>
                  </a:rPr>
                  <a:t>פי הטבעת</a:t>
                </a:r>
              </a:p>
            </p:txBody>
          </p:sp>
          <p:grpSp>
            <p:nvGrpSpPr>
              <p:cNvPr id="27" name="קבוצה 4"/>
              <p:cNvGrpSpPr>
                <a:grpSpLocks/>
              </p:cNvGrpSpPr>
              <p:nvPr/>
            </p:nvGrpSpPr>
            <p:grpSpPr bwMode="auto">
              <a:xfrm>
                <a:off x="1598817" y="1314450"/>
                <a:ext cx="2453512" cy="5037138"/>
                <a:chOff x="1598808" y="1314760"/>
                <a:chExt cx="2452818" cy="5036432"/>
              </a:xfrm>
            </p:grpSpPr>
            <p:sp>
              <p:nvSpPr>
                <p:cNvPr id="29" name="TextBox 28"/>
                <p:cNvSpPr txBox="1"/>
                <p:nvPr/>
              </p:nvSpPr>
              <p:spPr>
                <a:xfrm>
                  <a:off x="1598808" y="2655726"/>
                  <a:ext cx="749087" cy="383543"/>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defRPr/>
                  </a:pPr>
                  <a:r>
                    <a:rPr lang="he-IL" b="1" dirty="0">
                      <a:solidFill>
                        <a:srgbClr val="1D4C72"/>
                      </a:solidFill>
                    </a:rPr>
                    <a:t> </a:t>
                  </a:r>
                  <a:r>
                    <a:rPr lang="he-IL" dirty="0">
                      <a:solidFill>
                        <a:prstClr val="black"/>
                      </a:solidFill>
                    </a:rPr>
                    <a:t>וושט</a:t>
                  </a:r>
                </a:p>
              </p:txBody>
            </p:sp>
            <p:sp>
              <p:nvSpPr>
                <p:cNvPr id="30" name="TextBox 29"/>
                <p:cNvSpPr txBox="1"/>
                <p:nvPr/>
              </p:nvSpPr>
              <p:spPr>
                <a:xfrm>
                  <a:off x="2826347" y="3984764"/>
                  <a:ext cx="998256" cy="369836"/>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prstClr val="black"/>
                      </a:solidFill>
                    </a:rPr>
                    <a:t>קיבה</a:t>
                  </a:r>
                </a:p>
              </p:txBody>
            </p:sp>
            <p:sp>
              <p:nvSpPr>
                <p:cNvPr id="31" name="TextBox 30"/>
                <p:cNvSpPr txBox="1"/>
                <p:nvPr/>
              </p:nvSpPr>
              <p:spPr>
                <a:xfrm>
                  <a:off x="1627170" y="3882184"/>
                  <a:ext cx="606255" cy="38354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solidFill>
                        <a:prstClr val="black"/>
                      </a:solidFill>
                    </a:rPr>
                    <a:t>כבד</a:t>
                  </a:r>
                  <a:endParaRPr lang="he-IL" dirty="0">
                    <a:solidFill>
                      <a:prstClr val="black"/>
                    </a:solidFill>
                  </a:endParaRPr>
                </a:p>
              </p:txBody>
            </p:sp>
            <p:sp>
              <p:nvSpPr>
                <p:cNvPr id="32" name="TextBox 31"/>
                <p:cNvSpPr txBox="1"/>
                <p:nvPr/>
              </p:nvSpPr>
              <p:spPr>
                <a:xfrm>
                  <a:off x="2715986" y="4618355"/>
                  <a:ext cx="1142677" cy="36824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prstClr val="black"/>
                      </a:solidFill>
                    </a:rPr>
                    <a:t>לבלב</a:t>
                  </a:r>
                </a:p>
              </p:txBody>
            </p:sp>
            <p:sp>
              <p:nvSpPr>
                <p:cNvPr id="33" name="TextBox 32"/>
                <p:cNvSpPr txBox="1"/>
                <p:nvPr/>
              </p:nvSpPr>
              <p:spPr>
                <a:xfrm>
                  <a:off x="2764528" y="5522633"/>
                  <a:ext cx="1287098" cy="36983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prstClr val="black"/>
                      </a:solidFill>
                    </a:rPr>
                    <a:t>מעי דק</a:t>
                  </a:r>
                </a:p>
              </p:txBody>
            </p:sp>
            <p:sp>
              <p:nvSpPr>
                <p:cNvPr id="34" name="TextBox 33"/>
                <p:cNvSpPr txBox="1"/>
                <p:nvPr/>
              </p:nvSpPr>
              <p:spPr>
                <a:xfrm>
                  <a:off x="2468307" y="1314760"/>
                  <a:ext cx="606254" cy="369836"/>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prstClr val="black"/>
                      </a:solidFill>
                    </a:rPr>
                    <a:t>פה</a:t>
                  </a:r>
                </a:p>
              </p:txBody>
            </p:sp>
            <p:sp>
              <p:nvSpPr>
                <p:cNvPr id="35" name="TextBox 34"/>
                <p:cNvSpPr txBox="1"/>
                <p:nvPr/>
              </p:nvSpPr>
              <p:spPr>
                <a:xfrm>
                  <a:off x="2431806" y="5981356"/>
                  <a:ext cx="1285511" cy="369836"/>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prstClr val="black"/>
                      </a:solidFill>
                    </a:rPr>
                    <a:t>מעי גס</a:t>
                  </a:r>
                </a:p>
              </p:txBody>
            </p:sp>
          </p:grpSp>
          <p:sp>
            <p:nvSpPr>
              <p:cNvPr id="28" name="TextBox 27"/>
              <p:cNvSpPr txBox="1"/>
              <p:nvPr/>
            </p:nvSpPr>
            <p:spPr>
              <a:xfrm>
                <a:off x="389723" y="4169773"/>
                <a:ext cx="1287463" cy="383596"/>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prstClr val="black"/>
                    </a:solidFill>
                  </a:rPr>
                  <a:t>תריסריון</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F16A6FB-4777-4536-A5F8-EACB57BE9255}" type="slidenum">
              <a:rPr lang="he-IL" sz="1800" smtClean="0"/>
              <a:pPr fontAlgn="base">
                <a:spcBef>
                  <a:spcPct val="0"/>
                </a:spcBef>
                <a:spcAft>
                  <a:spcPct val="0"/>
                </a:spcAft>
                <a:defRPr/>
              </a:pPr>
              <a:t>11</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חלקי מערכת </a:t>
            </a:r>
            <a:r>
              <a:rPr lang="he-IL" sz="1800" b="1" dirty="0" smtClean="0">
                <a:solidFill>
                  <a:srgbClr val="FF6600"/>
                </a:solidFill>
                <a:ea typeface="+mn-ea"/>
              </a:rPr>
              <a:t>העיכול: התהליכים </a:t>
            </a:r>
            <a:r>
              <a:rPr lang="he-IL" sz="1800" b="1" dirty="0">
                <a:solidFill>
                  <a:srgbClr val="FF6600"/>
                </a:solidFill>
                <a:ea typeface="+mn-ea"/>
              </a:rPr>
              <a:t>המתרחשים </a:t>
            </a:r>
            <a:r>
              <a:rPr lang="he-IL" sz="1800" b="1" dirty="0" smtClean="0">
                <a:solidFill>
                  <a:srgbClr val="FF6600"/>
                </a:solidFill>
                <a:ea typeface="+mn-ea"/>
              </a:rPr>
              <a:t>בהם, וההתאמה </a:t>
            </a:r>
            <a:r>
              <a:rPr lang="he-IL" sz="1800" b="1" dirty="0">
                <a:solidFill>
                  <a:srgbClr val="FF6600"/>
                </a:solidFill>
                <a:ea typeface="+mn-ea"/>
              </a:rPr>
              <a:t>בין מבנה </a:t>
            </a:r>
            <a:r>
              <a:rPr lang="he-IL" sz="1800" b="1" dirty="0" smtClean="0">
                <a:solidFill>
                  <a:srgbClr val="FF6600"/>
                </a:solidFill>
                <a:ea typeface="+mn-ea"/>
              </a:rPr>
              <a:t>לתפקוד</a:t>
            </a:r>
            <a:endParaRPr lang="he-IL" sz="1800" dirty="0" smtClean="0"/>
          </a:p>
        </p:txBody>
      </p:sp>
      <p:sp>
        <p:nvSpPr>
          <p:cNvPr id="10" name="TextBox 9"/>
          <p:cNvSpPr txBox="1"/>
          <p:nvPr/>
        </p:nvSpPr>
        <p:spPr>
          <a:xfrm>
            <a:off x="285750" y="522288"/>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בשקפים הבאים נדון בחלקים השונים של מערכת העיכול, בתהליכים המתרחשים בהם ובהתאמה בין המבנה שלהם </a:t>
            </a:r>
            <a:r>
              <a:rPr lang="he-IL" dirty="0" smtClean="0">
                <a:solidFill>
                  <a:prstClr val="black"/>
                </a:solidFill>
              </a:rPr>
              <a:t>לתִפקודם</a:t>
            </a:r>
            <a:r>
              <a:rPr lang="he-IL" dirty="0">
                <a:solidFill>
                  <a:prstClr val="black"/>
                </a:solidFill>
              </a:rPr>
              <a:t>.</a:t>
            </a: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היכנסו לסימולציה המתארת את תהליך עיכול המזון וספיגתו במערכת העיכול:</a:t>
            </a:r>
            <a:endParaRPr lang="en-US" dirty="0">
              <a:solidFill>
                <a:prstClr val="black"/>
              </a:solidFill>
            </a:endParaRPr>
          </a:p>
        </p:txBody>
      </p:sp>
      <p:pic>
        <p:nvPicPr>
          <p:cNvPr id="2560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2205038"/>
            <a:ext cx="6218237"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4"/>
          </p:cNvPr>
          <p:cNvSpPr txBox="1"/>
          <p:nvPr/>
        </p:nvSpPr>
        <p:spPr>
          <a:xfrm>
            <a:off x="1547813" y="5854700"/>
            <a:ext cx="6218237" cy="398463"/>
          </a:xfrm>
          <a:prstGeom prst="rect">
            <a:avLst/>
          </a:prstGeom>
          <a:solidFill>
            <a:sysClr val="window" lastClr="FFFFFF">
              <a:lumMod val="95000"/>
            </a:sysClr>
          </a:solidFill>
          <a:ln w="22225">
            <a:solidFill>
              <a:sysClr val="window" lastClr="FFFFFF">
                <a:lumMod val="85000"/>
              </a:sysClr>
            </a:solidFill>
          </a:ln>
          <a:effectLst/>
        </p:spPr>
        <p:txBody>
          <a:bodyPr wrap="none" rtlCol="1" anchor="ctr">
            <a:normAutofit/>
          </a:bodyPr>
          <a:lstStyle/>
          <a:p>
            <a:pPr algn="ctr" fontAlgn="auto">
              <a:spcBef>
                <a:spcPts val="0"/>
              </a:spcBef>
              <a:spcAft>
                <a:spcPts val="0"/>
              </a:spcAft>
              <a:defRPr/>
            </a:pPr>
            <a:r>
              <a:rPr lang="he-IL" sz="1400" u="sng" kern="0" dirty="0">
                <a:solidFill>
                  <a:srgbClr val="00B0F0"/>
                </a:solidFill>
                <a:latin typeface="Arial"/>
                <a:cs typeface="Arial"/>
                <a:hlinkClick r:id="rId5"/>
              </a:rPr>
              <a:t>מערכת העיכול</a:t>
            </a:r>
            <a:endParaRPr lang="he-IL" sz="1400" u="sng" kern="0" dirty="0">
              <a:solidFill>
                <a:srgbClr val="00B0F0"/>
              </a:solidFill>
              <a:latin typeface="Arial"/>
              <a:cs typeface="Arial"/>
            </a:endParaRPr>
          </a:p>
        </p:txBody>
      </p:sp>
      <p:sp>
        <p:nvSpPr>
          <p:cNvPr id="25608"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DD0F5A-A149-4EE5-BCD4-6B620F6215D6}" type="slidenum">
              <a:rPr lang="en-US" sz="1400">
                <a:latin typeface="Times New Roman" pitchFamily="18" charset="0"/>
              </a:rPr>
              <a:pPr eaLnBrk="1" hangingPunct="1"/>
              <a:t>11</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289CD66-E0A8-490E-9947-E78770B9A287}" type="slidenum">
              <a:rPr lang="he-IL" sz="1800" smtClean="0"/>
              <a:pPr fontAlgn="base">
                <a:spcBef>
                  <a:spcPct val="0"/>
                </a:spcBef>
                <a:spcAft>
                  <a:spcPct val="0"/>
                </a:spcAft>
                <a:defRPr/>
              </a:pPr>
              <a:t>12</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הפה</a:t>
            </a:r>
            <a:endParaRPr lang="he-IL" sz="1800" dirty="0" smtClean="0"/>
          </a:p>
        </p:txBody>
      </p:sp>
      <p:sp>
        <p:nvSpPr>
          <p:cNvPr id="10" name="TextBox 9"/>
          <p:cNvSpPr txBox="1"/>
          <p:nvPr/>
        </p:nvSpPr>
        <p:spPr>
          <a:xfrm>
            <a:off x="285750" y="500063"/>
            <a:ext cx="8183563" cy="258603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u="sng" dirty="0"/>
              <a:t>התהליכים המתרחשים בפה</a:t>
            </a:r>
            <a:r>
              <a:rPr lang="he-IL" dirty="0"/>
              <a:t>: </a:t>
            </a:r>
          </a:p>
          <a:p>
            <a:pPr>
              <a:defRPr/>
            </a:pPr>
            <a:r>
              <a:rPr lang="he-IL" u="sng" dirty="0">
                <a:solidFill>
                  <a:schemeClr val="accent3"/>
                </a:solidFill>
              </a:rPr>
              <a:t>פירוק מכני של המזון</a:t>
            </a:r>
            <a:r>
              <a:rPr lang="he-IL" dirty="0">
                <a:solidFill>
                  <a:schemeClr val="accent3"/>
                </a:solidFill>
              </a:rPr>
              <a:t> </a:t>
            </a:r>
          </a:p>
          <a:p>
            <a:pPr>
              <a:defRPr/>
            </a:pPr>
            <a:r>
              <a:rPr lang="he-IL" dirty="0"/>
              <a:t>כלומר פירוק המזון לחלקים קטנים יותר, בלא פירוק כימי, הנעשה בעזרת השיניים והלשון. </a:t>
            </a:r>
          </a:p>
          <a:p>
            <a:pPr>
              <a:defRPr/>
            </a:pPr>
            <a:r>
              <a:rPr lang="he-IL" dirty="0"/>
              <a:t>היתרון: הגדלת היחס שטח פנים/ נפח של המזון מאפשרת מגע גדול יותר בין אנזימי העיכול לבין המזון בהמשך תהליך העיכול, דבר המאפשר את יעילות העיכול.</a:t>
            </a:r>
            <a:endParaRPr lang="en-US" dirty="0"/>
          </a:p>
          <a:p>
            <a:pPr>
              <a:defRPr/>
            </a:pPr>
            <a:r>
              <a:rPr lang="he-IL" dirty="0"/>
              <a:t> </a:t>
            </a:r>
            <a:endParaRPr lang="en-US" dirty="0"/>
          </a:p>
          <a:p>
            <a:pPr>
              <a:defRPr/>
            </a:pPr>
            <a:r>
              <a:rPr lang="he-IL" u="sng" dirty="0">
                <a:solidFill>
                  <a:schemeClr val="accent3"/>
                </a:solidFill>
              </a:rPr>
              <a:t>פירוק כימי של המזון</a:t>
            </a:r>
            <a:endParaRPr lang="he-IL" dirty="0"/>
          </a:p>
          <a:p>
            <a:pPr>
              <a:defRPr/>
            </a:pPr>
            <a:r>
              <a:rPr lang="he-IL" dirty="0"/>
              <a:t> ברוק נמצא האנזים </a:t>
            </a:r>
            <a:r>
              <a:rPr lang="he-IL" dirty="0">
                <a:solidFill>
                  <a:schemeClr val="accent3"/>
                </a:solidFill>
              </a:rPr>
              <a:t>עמילאז</a:t>
            </a:r>
            <a:r>
              <a:rPr lang="he-IL" dirty="0"/>
              <a:t> שמפרק את </a:t>
            </a:r>
            <a:r>
              <a:rPr lang="he-IL" dirty="0" smtClean="0"/>
              <a:t>הרב</a:t>
            </a:r>
            <a:r>
              <a:rPr lang="he-IL" dirty="0" smtClean="0">
                <a:latin typeface="Arial"/>
                <a:cs typeface="Arial"/>
              </a:rPr>
              <a:t>־</a:t>
            </a:r>
            <a:r>
              <a:rPr lang="he-IL" dirty="0" smtClean="0"/>
              <a:t>סוכר </a:t>
            </a:r>
            <a:r>
              <a:rPr lang="he-IL" dirty="0"/>
              <a:t>עמילן למולקולות קטנות יותר.</a:t>
            </a:r>
            <a:endParaRPr lang="en-US" dirty="0"/>
          </a:p>
          <a:p>
            <a:pPr>
              <a:defRPr/>
            </a:pPr>
            <a:r>
              <a:rPr lang="he-IL" dirty="0"/>
              <a:t> </a:t>
            </a:r>
            <a:endParaRPr lang="en-US" dirty="0"/>
          </a:p>
        </p:txBody>
      </p:sp>
      <p:pic>
        <p:nvPicPr>
          <p:cNvPr id="2663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3055938"/>
            <a:ext cx="26447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38" y="3055938"/>
            <a:ext cx="539908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D3AD5E-77C4-45EB-8462-FCBB83AA7BD7}" type="slidenum">
              <a:rPr lang="en-US" sz="1400">
                <a:latin typeface="Times New Roman" pitchFamily="18" charset="0"/>
              </a:rPr>
              <a:pPr eaLnBrk="1" hangingPunct="1"/>
              <a:t>12</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מציין מיקום של מספר שקופית 3"/>
          <p:cNvSpPr>
            <a:spLocks noGrp="1"/>
          </p:cNvSpPr>
          <p:nvPr>
            <p:ph type="sldNum" sz="quarter" idx="12"/>
          </p:nvPr>
        </p:nvSpPr>
        <p:spPr bwMode="auto">
          <a:xfrm>
            <a:off x="231775" y="6381328"/>
            <a:ext cx="514400" cy="365125"/>
          </a:xfrm>
          <a:ln>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fld id="{2F12702C-28D8-4667-9E8A-1860FEF5A8FE}" type="slidenum">
              <a:rPr lang="en-US" smtClean="0">
                <a:solidFill>
                  <a:srgbClr val="000000"/>
                </a:solidFill>
                <a:latin typeface="Times New Roman" pitchFamily="18" charset="0"/>
              </a:rPr>
              <a:pPr algn="r" fontAlgn="base">
                <a:spcBef>
                  <a:spcPct val="0"/>
                </a:spcBef>
                <a:spcAft>
                  <a:spcPct val="0"/>
                </a:spcAft>
                <a:defRPr/>
              </a:pPr>
              <a:t>13</a:t>
            </a:fld>
            <a:endParaRPr lang="en-US" dirty="0" smtClean="0">
              <a:solidFill>
                <a:srgbClr val="000000"/>
              </a:solidFill>
              <a:latin typeface="Times New Roman" pitchFamily="18" charset="0"/>
            </a:endParaRPr>
          </a:p>
        </p:txBody>
      </p:sp>
      <p:sp>
        <p:nvSpPr>
          <p:cNvPr id="24579" name="Rectangle 2"/>
          <p:cNvSpPr>
            <a:spLocks noGrp="1" noChangeArrowheads="1"/>
          </p:cNvSpPr>
          <p:nvPr>
            <p:ph type="title"/>
          </p:nvPr>
        </p:nvSpPr>
        <p:spPr bwMode="auto">
          <a:xfrm>
            <a:off x="1187450" y="0"/>
            <a:ext cx="7466013" cy="555625"/>
          </a:xfrm>
          <a:extLst/>
        </p:spPr>
        <p:txBody>
          <a:bodyPr vert="horz" wrap="square" lIns="91440" tIns="45720" rIns="91440" bIns="45720" numCol="1" anchor="t" anchorCtr="0" compatLnSpc="1">
            <a:prstTxWarp prst="textNoShape">
              <a:avLst/>
            </a:prstTxWarp>
          </a:bodyPr>
          <a:lstStyle/>
          <a:p>
            <a:pPr>
              <a:defRPr/>
            </a:pPr>
            <a:r>
              <a:rPr lang="he-IL" sz="1800" b="1" dirty="0">
                <a:solidFill>
                  <a:schemeClr val="accent3"/>
                </a:solidFill>
              </a:rPr>
              <a:t>תפקיד השיניים: </a:t>
            </a:r>
            <a:r>
              <a:rPr lang="he-IL" sz="1800" b="1" dirty="0" smtClean="0">
                <a:solidFill>
                  <a:schemeClr val="accent3"/>
                </a:solidFill>
              </a:rPr>
              <a:t>פירוק </a:t>
            </a:r>
            <a:r>
              <a:rPr lang="he-IL" sz="1800" b="1" dirty="0">
                <a:solidFill>
                  <a:schemeClr val="accent3"/>
                </a:solidFill>
              </a:rPr>
              <a:t>מכני</a:t>
            </a:r>
            <a:endParaRPr lang="en-US" sz="1800" b="1" dirty="0">
              <a:solidFill>
                <a:schemeClr val="accent3"/>
              </a:solidFill>
            </a:endParaRPr>
          </a:p>
        </p:txBody>
      </p:sp>
      <p:pic>
        <p:nvPicPr>
          <p:cNvPr id="2765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266825"/>
            <a:ext cx="54864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918200" y="1676400"/>
            <a:ext cx="2879725" cy="3960813"/>
          </a:xfrm>
          <a:prstGeom prst="rect">
            <a:avLst/>
          </a:prstGeom>
          <a:noFill/>
          <a:ln w="22225">
            <a:solidFill>
              <a:schemeClr val="bg1"/>
            </a:solidFill>
          </a:ln>
          <a:effectLst>
            <a:outerShdw sx="101000" sy="101000" algn="ctr" rotWithShape="0">
              <a:schemeClr val="bg1">
                <a:lumMod val="75000"/>
              </a:schemeClr>
            </a:outerShdw>
          </a:effectLst>
        </p:spPr>
        <p:txBody>
          <a:bodyPr tIns="0" bIns="0" rtlCol="1" anchor="ctr">
            <a:normAutofit/>
          </a:bodyPr>
          <a:lstStyle/>
          <a:p>
            <a:pPr fontAlgn="auto">
              <a:spcBef>
                <a:spcPts val="0"/>
              </a:spcBef>
              <a:spcAft>
                <a:spcPts val="0"/>
              </a:spcAft>
              <a:defRPr/>
            </a:pPr>
            <a:r>
              <a:rPr lang="he-IL" sz="2000" dirty="0">
                <a:solidFill>
                  <a:prstClr val="black"/>
                </a:solidFill>
                <a:latin typeface="Arial"/>
                <a:cs typeface="Arial"/>
              </a:rPr>
              <a:t>השיניים הן האיבר הקשה ביותר שיש גוף האדם. </a:t>
            </a:r>
          </a:p>
          <a:p>
            <a:pPr fontAlgn="auto">
              <a:spcBef>
                <a:spcPts val="0"/>
              </a:spcBef>
              <a:spcAft>
                <a:spcPts val="0"/>
              </a:spcAft>
              <a:defRPr/>
            </a:pPr>
            <a:endParaRPr lang="he-IL" sz="2000" dirty="0">
              <a:solidFill>
                <a:prstClr val="black"/>
              </a:solidFill>
              <a:latin typeface="Arial"/>
              <a:cs typeface="Arial"/>
            </a:endParaRPr>
          </a:p>
          <a:p>
            <a:pPr fontAlgn="auto">
              <a:spcBef>
                <a:spcPts val="0"/>
              </a:spcBef>
              <a:spcAft>
                <a:spcPts val="0"/>
              </a:spcAft>
              <a:defRPr/>
            </a:pPr>
            <a:r>
              <a:rPr lang="he-IL" sz="2000" u="sng" dirty="0">
                <a:solidFill>
                  <a:prstClr val="black"/>
                </a:solidFill>
                <a:latin typeface="Arial"/>
                <a:cs typeface="Arial"/>
              </a:rPr>
              <a:t>סוגי השיניים</a:t>
            </a:r>
            <a:r>
              <a:rPr lang="he-IL" sz="2000" dirty="0">
                <a:solidFill>
                  <a:prstClr val="black"/>
                </a:solidFill>
                <a:latin typeface="Arial"/>
                <a:cs typeface="Arial"/>
              </a:rPr>
              <a:t>:</a:t>
            </a:r>
          </a:p>
          <a:p>
            <a:pPr fontAlgn="auto">
              <a:spcBef>
                <a:spcPts val="0"/>
              </a:spcBef>
              <a:spcAft>
                <a:spcPts val="0"/>
              </a:spcAft>
              <a:defRPr/>
            </a:pPr>
            <a:r>
              <a:rPr lang="he-IL" sz="2000" b="1" dirty="0" smtClean="0">
                <a:solidFill>
                  <a:srgbClr val="FF6600"/>
                </a:solidFill>
                <a:latin typeface="Arial"/>
                <a:cs typeface="Arial"/>
              </a:rPr>
              <a:t>חותכות:</a:t>
            </a:r>
            <a:r>
              <a:rPr lang="he-IL" sz="2000" dirty="0" smtClean="0">
                <a:solidFill>
                  <a:prstClr val="black">
                    <a:lumMod val="50000"/>
                    <a:lumOff val="50000"/>
                  </a:prstClr>
                </a:solidFill>
                <a:latin typeface="Arial"/>
                <a:cs typeface="Arial"/>
              </a:rPr>
              <a:t> </a:t>
            </a:r>
            <a:r>
              <a:rPr lang="he-IL" sz="2000" dirty="0">
                <a:solidFill>
                  <a:prstClr val="black"/>
                </a:solidFill>
                <a:latin typeface="Arial"/>
                <a:cs typeface="Arial"/>
              </a:rPr>
              <a:t>חותכות חתיכות מהמזון. </a:t>
            </a:r>
          </a:p>
          <a:p>
            <a:pPr fontAlgn="auto">
              <a:spcBef>
                <a:spcPts val="0"/>
              </a:spcBef>
              <a:spcAft>
                <a:spcPts val="0"/>
              </a:spcAft>
              <a:defRPr/>
            </a:pPr>
            <a:r>
              <a:rPr lang="he-IL" sz="2000" b="1" dirty="0" smtClean="0">
                <a:solidFill>
                  <a:srgbClr val="FF6600"/>
                </a:solidFill>
                <a:latin typeface="Arial"/>
                <a:cs typeface="Arial"/>
              </a:rPr>
              <a:t>ניבים:</a:t>
            </a:r>
            <a:r>
              <a:rPr lang="he-IL" sz="2000" dirty="0" smtClean="0">
                <a:solidFill>
                  <a:prstClr val="black">
                    <a:lumMod val="50000"/>
                    <a:lumOff val="50000"/>
                  </a:prstClr>
                </a:solidFill>
                <a:latin typeface="Arial"/>
                <a:cs typeface="Arial"/>
              </a:rPr>
              <a:t> </a:t>
            </a:r>
            <a:r>
              <a:rPr lang="he-IL" sz="2000" dirty="0">
                <a:solidFill>
                  <a:prstClr val="black"/>
                </a:solidFill>
                <a:latin typeface="Arial"/>
                <a:cs typeface="Arial"/>
              </a:rPr>
              <a:t>קורעים חלקים מבשר.</a:t>
            </a:r>
          </a:p>
          <a:p>
            <a:pPr fontAlgn="auto">
              <a:spcBef>
                <a:spcPts val="0"/>
              </a:spcBef>
              <a:spcAft>
                <a:spcPts val="0"/>
              </a:spcAft>
              <a:defRPr/>
            </a:pPr>
            <a:r>
              <a:rPr lang="he-IL" sz="2000" b="1" dirty="0" smtClean="0">
                <a:solidFill>
                  <a:srgbClr val="FF6600"/>
                </a:solidFill>
                <a:latin typeface="Arial"/>
                <a:cs typeface="Arial"/>
              </a:rPr>
              <a:t>טוחנות: </a:t>
            </a:r>
            <a:r>
              <a:rPr lang="he-IL" sz="2000" dirty="0" smtClean="0">
                <a:solidFill>
                  <a:prstClr val="black"/>
                </a:solidFill>
                <a:latin typeface="Arial"/>
                <a:cs typeface="Arial"/>
              </a:rPr>
              <a:t>טוחנות </a:t>
            </a:r>
            <a:r>
              <a:rPr lang="he-IL" sz="2000" dirty="0">
                <a:solidFill>
                  <a:prstClr val="black"/>
                </a:solidFill>
                <a:latin typeface="Arial"/>
                <a:cs typeface="Arial"/>
              </a:rPr>
              <a:t>את המזון לעיסה.</a:t>
            </a:r>
          </a:p>
        </p:txBody>
      </p:sp>
      <p:sp>
        <p:nvSpPr>
          <p:cNvPr id="6" name="Rectangle 3"/>
          <p:cNvSpPr/>
          <p:nvPr/>
        </p:nvSpPr>
        <p:spPr>
          <a:xfrm>
            <a:off x="231775" y="473075"/>
            <a:ext cx="8215313"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27655" name="קבוצה 4"/>
          <p:cNvGrpSpPr>
            <a:grpSpLocks/>
          </p:cNvGrpSpPr>
          <p:nvPr/>
        </p:nvGrpSpPr>
        <p:grpSpPr bwMode="auto">
          <a:xfrm>
            <a:off x="1016000" y="5851525"/>
            <a:ext cx="3771900" cy="277813"/>
            <a:chOff x="1016356" y="5851136"/>
            <a:chExt cx="3771667" cy="278976"/>
          </a:xfrm>
        </p:grpSpPr>
        <p:sp>
          <p:nvSpPr>
            <p:cNvPr id="27656" name="מלבן 1"/>
            <p:cNvSpPr>
              <a:spLocks noChangeArrowheads="1"/>
            </p:cNvSpPr>
            <p:nvPr/>
          </p:nvSpPr>
          <p:spPr bwMode="auto">
            <a:xfrm>
              <a:off x="1016356" y="5853113"/>
              <a:ext cx="3771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200" dirty="0">
                  <a:latin typeface="Calibri" pitchFamily="34" charset="0"/>
                  <a:cs typeface="Calibri" pitchFamily="34" charset="0"/>
                </a:rPr>
                <a:t>Gray's Anatomy Wikimedia commons </a:t>
              </a:r>
              <a:r>
                <a:rPr lang="he-IL" sz="1200" dirty="0">
                  <a:latin typeface="Calibri" pitchFamily="34" charset="0"/>
                  <a:cs typeface="Calibri" pitchFamily="34" charset="0"/>
                </a:rPr>
                <a:t> </a:t>
              </a:r>
              <a:endParaRPr lang="he-IL" sz="1200" dirty="0"/>
            </a:p>
          </p:txBody>
        </p:sp>
        <p:sp>
          <p:nvSpPr>
            <p:cNvPr id="27657" name="מלבן 2"/>
            <p:cNvSpPr>
              <a:spLocks noChangeArrowheads="1"/>
            </p:cNvSpPr>
            <p:nvPr/>
          </p:nvSpPr>
          <p:spPr bwMode="auto">
            <a:xfrm>
              <a:off x="3400083" y="5851136"/>
              <a:ext cx="736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he-IL" sz="1200" dirty="0">
                  <a:solidFill>
                    <a:srgbClr val="000000"/>
                  </a:solidFill>
                  <a:latin typeface="Calibri" pitchFamily="34" charset="0"/>
                  <a:cs typeface="Calibri" pitchFamily="34" charset="0"/>
                </a:rPr>
                <a:t>באדיבות:</a:t>
              </a:r>
              <a:endParaRPr lang="he-IL" sz="1200" dirty="0">
                <a:solidFill>
                  <a:srgbClr val="000000"/>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8DCE90-D851-4E61-A7B6-91834594DF96}" type="slidenum">
              <a:rPr lang="he-IL" sz="1800" smtClean="0"/>
              <a:pPr fontAlgn="base">
                <a:spcBef>
                  <a:spcPct val="0"/>
                </a:spcBef>
                <a:spcAft>
                  <a:spcPct val="0"/>
                </a:spcAft>
                <a:defRPr/>
              </a:pPr>
              <a:t>14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מערכת השיניים של בעל חיים טורף</a:t>
            </a:r>
            <a:endParaRPr lang="he-IL" sz="1800" dirty="0" smtClean="0"/>
          </a:p>
        </p:txBody>
      </p:sp>
      <p:pic>
        <p:nvPicPr>
          <p:cNvPr id="307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692150"/>
            <a:ext cx="76676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7B005C-F04B-4F76-BFC0-8488BCD40F0D}" type="slidenum">
              <a:rPr lang="en-US" sz="1400">
                <a:latin typeface="Times New Roman" pitchFamily="18" charset="0"/>
              </a:rPr>
              <a:pPr eaLnBrk="1" hangingPunct="1"/>
              <a:t>14</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B437881-1AB2-4FB4-8683-B3A0B536CFCB}"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מערכת השיניים של בעל חיים צמחוני</a:t>
            </a:r>
            <a:endParaRPr lang="he-IL" sz="1800" dirty="0" smtClean="0"/>
          </a:p>
        </p:txBody>
      </p:sp>
      <p:sp>
        <p:nvSpPr>
          <p:cNvPr id="31749" name="Rectangle 10"/>
          <p:cNvSpPr>
            <a:spLocks noChangeArrowheads="1"/>
          </p:cNvSpPr>
          <p:nvPr/>
        </p:nvSpPr>
        <p:spPr bwMode="auto">
          <a:xfrm>
            <a:off x="1714500" y="3376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dirty="0">
                <a:solidFill>
                  <a:srgbClr val="000000"/>
                </a:solidFill>
              </a:rPr>
              <a:t/>
            </a:r>
            <a:br>
              <a:rPr lang="en-US" dirty="0">
                <a:solidFill>
                  <a:srgbClr val="000000"/>
                </a:solidFill>
              </a:rPr>
            </a:br>
            <a:endParaRPr lang="en-US" dirty="0">
              <a:solidFill>
                <a:srgbClr val="000000"/>
              </a:solidFill>
            </a:endParaRPr>
          </a:p>
        </p:txBody>
      </p:sp>
      <p:pic>
        <p:nvPicPr>
          <p:cNvPr id="3175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75" y="836613"/>
            <a:ext cx="7453313"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7B005C-F04B-4F76-BFC0-8488BCD40F0D}" type="slidenum">
              <a:rPr lang="en-US" sz="1400">
                <a:latin typeface="Times New Roman" pitchFamily="18" charset="0"/>
              </a:rPr>
              <a:pPr eaLnBrk="1" hangingPunct="1"/>
              <a:t>15</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מספר שקופית 3"/>
          <p:cNvSpPr>
            <a:spLocks noGrp="1"/>
          </p:cNvSpPr>
          <p:nvPr>
            <p:ph type="sldNum" sz="quarter" idx="12"/>
          </p:nvPr>
        </p:nvSpPr>
        <p:spPr bwMode="auto">
          <a:xfrm>
            <a:off x="35496" y="6448251"/>
            <a:ext cx="514400" cy="365125"/>
          </a:xfrm>
          <a:ln>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fld id="{5DE212D0-AF11-44ED-B87C-C1F9FA528221}" type="slidenum">
              <a:rPr lang="en-US" smtClean="0">
                <a:solidFill>
                  <a:srgbClr val="000000"/>
                </a:solidFill>
                <a:latin typeface="Times New Roman" pitchFamily="18" charset="0"/>
              </a:rPr>
              <a:pPr algn="r" fontAlgn="base">
                <a:spcBef>
                  <a:spcPct val="0"/>
                </a:spcBef>
                <a:spcAft>
                  <a:spcPct val="0"/>
                </a:spcAft>
                <a:defRPr/>
              </a:pPr>
              <a:t>16</a:t>
            </a:fld>
            <a:endParaRPr lang="en-US" dirty="0" smtClean="0">
              <a:solidFill>
                <a:srgbClr val="000000"/>
              </a:solidFill>
              <a:latin typeface="Times New Roman" pitchFamily="18" charset="0"/>
            </a:endParaRPr>
          </a:p>
        </p:txBody>
      </p:sp>
      <p:sp>
        <p:nvSpPr>
          <p:cNvPr id="29699" name="Rectangle 2"/>
          <p:cNvSpPr>
            <a:spLocks noGrp="1" noChangeArrowheads="1"/>
          </p:cNvSpPr>
          <p:nvPr>
            <p:ph type="title"/>
          </p:nvPr>
        </p:nvSpPr>
        <p:spPr bwMode="auto">
          <a:xfrm>
            <a:off x="1195388" y="17463"/>
            <a:ext cx="7466012" cy="608012"/>
          </a:xfrm>
          <a:extLst/>
        </p:spPr>
        <p:txBody>
          <a:bodyPr vert="horz" wrap="square" lIns="91440" tIns="45720" rIns="91440" bIns="45720" numCol="1" anchor="t" anchorCtr="0" compatLnSpc="1">
            <a:prstTxWarp prst="textNoShape">
              <a:avLst/>
            </a:prstTxWarp>
          </a:bodyPr>
          <a:lstStyle/>
          <a:p>
            <a:pPr>
              <a:defRPr/>
            </a:pPr>
            <a:r>
              <a:rPr lang="he-IL" sz="1800" b="1" dirty="0">
                <a:solidFill>
                  <a:schemeClr val="accent3"/>
                </a:solidFill>
              </a:rPr>
              <a:t>תפקידי הרוק: </a:t>
            </a:r>
            <a:r>
              <a:rPr lang="he-IL" sz="1800" b="1" dirty="0" smtClean="0">
                <a:solidFill>
                  <a:schemeClr val="accent3"/>
                </a:solidFill>
              </a:rPr>
              <a:t>מֵמֵס</a:t>
            </a:r>
            <a:r>
              <a:rPr lang="he-IL" sz="1800" b="1" dirty="0">
                <a:solidFill>
                  <a:schemeClr val="accent3"/>
                </a:solidFill>
              </a:rPr>
              <a:t>, מרכך ומחליק </a:t>
            </a:r>
          </a:p>
        </p:txBody>
      </p:sp>
      <p:sp>
        <p:nvSpPr>
          <p:cNvPr id="8" name="Rectangle 3"/>
          <p:cNvSpPr/>
          <p:nvPr/>
        </p:nvSpPr>
        <p:spPr>
          <a:xfrm>
            <a:off x="215900" y="479425"/>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8" name="TextBox 17"/>
          <p:cNvSpPr txBox="1"/>
          <p:nvPr/>
        </p:nvSpPr>
        <p:spPr>
          <a:xfrm>
            <a:off x="290513" y="525463"/>
            <a:ext cx="8266112" cy="20313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הרוק הוא נוזל המופרש </a:t>
            </a:r>
            <a:r>
              <a:rPr lang="he-IL" dirty="0"/>
              <a:t>לחלל הפה </a:t>
            </a:r>
            <a:r>
              <a:rPr lang="he-IL" dirty="0" smtClean="0"/>
              <a:t>ברציפות </a:t>
            </a:r>
            <a:r>
              <a:rPr lang="he-IL" dirty="0"/>
              <a:t>משלוש בלוטות הנמצאות מתחת לפה ומאחוריו. ביממה מופרשים לפה  </a:t>
            </a:r>
            <a:r>
              <a:rPr lang="he-IL" noProof="1" smtClean="0"/>
              <a:t>1–1.5</a:t>
            </a:r>
            <a:r>
              <a:rPr lang="he-IL" dirty="0" smtClean="0"/>
              <a:t> </a:t>
            </a:r>
            <a:r>
              <a:rPr lang="he-IL" dirty="0"/>
              <a:t>ליטר רוק.</a:t>
            </a:r>
          </a:p>
          <a:p>
            <a:pPr>
              <a:defRPr/>
            </a:pPr>
            <a:r>
              <a:rPr lang="he-IL" dirty="0"/>
              <a:t>הרוק משמש </a:t>
            </a:r>
            <a:r>
              <a:rPr lang="he-IL" dirty="0" smtClean="0"/>
              <a:t>בתור מֵמֵס ומרכך </a:t>
            </a:r>
            <a:r>
              <a:rPr lang="he-IL" dirty="0"/>
              <a:t>של המזון, </a:t>
            </a:r>
            <a:r>
              <a:rPr lang="he-IL" dirty="0" smtClean="0"/>
              <a:t>וכך </a:t>
            </a:r>
            <a:r>
              <a:rPr lang="he-IL" dirty="0"/>
              <a:t>הוא מסייע בהעברת המזון לאורך צינור העיכול.</a:t>
            </a:r>
          </a:p>
          <a:p>
            <a:pPr>
              <a:defRPr/>
            </a:pPr>
            <a:r>
              <a:rPr lang="he-IL" dirty="0"/>
              <a:t>הרטבת המזון חשובה גם לקליטת הטעם. תאי חוש הטעם הנמצאים </a:t>
            </a:r>
            <a:r>
              <a:rPr lang="he-IL" dirty="0" smtClean="0"/>
              <a:t>בלשון </a:t>
            </a:r>
            <a:r>
              <a:rPr lang="he-IL" dirty="0"/>
              <a:t>קולטים את גירוי הטעמים רק כשהמזון מורטב ברוק</a:t>
            </a:r>
            <a:r>
              <a:rPr lang="he-IL" dirty="0" smtClean="0"/>
              <a:t>.</a:t>
            </a:r>
          </a:p>
          <a:p>
            <a:pPr>
              <a:defRPr/>
            </a:pPr>
            <a:r>
              <a:rPr lang="he-IL" dirty="0">
                <a:solidFill>
                  <a:prstClr val="black"/>
                </a:solidFill>
              </a:rPr>
              <a:t>ברוק נמצא האנזים </a:t>
            </a:r>
            <a:r>
              <a:rPr lang="he-IL" dirty="0" smtClean="0">
                <a:solidFill>
                  <a:prstClr val="black"/>
                </a:solidFill>
              </a:rPr>
              <a:t>עמילאז, </a:t>
            </a:r>
            <a:r>
              <a:rPr lang="he-IL" dirty="0">
                <a:solidFill>
                  <a:prstClr val="black"/>
                </a:solidFill>
              </a:rPr>
              <a:t>שמפרק את </a:t>
            </a:r>
            <a:r>
              <a:rPr lang="he-IL" dirty="0" smtClean="0">
                <a:solidFill>
                  <a:prstClr val="black"/>
                </a:solidFill>
              </a:rPr>
              <a:t>הרב</a:t>
            </a:r>
            <a:r>
              <a:rPr lang="he-IL" dirty="0" smtClean="0">
                <a:solidFill>
                  <a:prstClr val="black"/>
                </a:solidFill>
                <a:latin typeface="Arial"/>
                <a:cs typeface="Arial"/>
              </a:rPr>
              <a:t>־</a:t>
            </a:r>
            <a:r>
              <a:rPr lang="he-IL" dirty="0" smtClean="0">
                <a:solidFill>
                  <a:prstClr val="black"/>
                </a:solidFill>
              </a:rPr>
              <a:t>סוכר </a:t>
            </a:r>
            <a:r>
              <a:rPr lang="he-IL" dirty="0">
                <a:solidFill>
                  <a:prstClr val="black"/>
                </a:solidFill>
              </a:rPr>
              <a:t>עמילן למולקולות קטנות יותר.</a:t>
            </a:r>
          </a:p>
          <a:p>
            <a:pPr>
              <a:defRPr/>
            </a:pPr>
            <a:endParaRPr lang="he-IL" dirty="0">
              <a:solidFill>
                <a:prstClr val="black"/>
              </a:solidFill>
            </a:endParaRPr>
          </a:p>
        </p:txBody>
      </p:sp>
      <p:grpSp>
        <p:nvGrpSpPr>
          <p:cNvPr id="32774" name="קבוצה 1"/>
          <p:cNvGrpSpPr>
            <a:grpSpLocks/>
          </p:cNvGrpSpPr>
          <p:nvPr/>
        </p:nvGrpSpPr>
        <p:grpSpPr bwMode="auto">
          <a:xfrm>
            <a:off x="3284538" y="2967955"/>
            <a:ext cx="3533775" cy="2981325"/>
            <a:chOff x="3414713" y="2452688"/>
            <a:chExt cx="3533551" cy="2980979"/>
          </a:xfrm>
        </p:grpSpPr>
        <p:pic>
          <p:nvPicPr>
            <p:cNvPr id="3277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713" y="2452688"/>
              <a:ext cx="3533551" cy="298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554466" y="4589215"/>
              <a:ext cx="993712" cy="52222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prstClr val="black"/>
                  </a:solidFill>
                </a:rPr>
                <a:t>בלוטות </a:t>
              </a:r>
            </a:p>
            <a:p>
              <a:pPr algn="ctr">
                <a:defRPr/>
              </a:pPr>
              <a:r>
                <a:rPr lang="he-IL" sz="1400" b="1" dirty="0">
                  <a:solidFill>
                    <a:prstClr val="black"/>
                  </a:solidFill>
                </a:rPr>
                <a:t>רוק</a:t>
              </a:r>
              <a:endParaRPr lang="en-US" sz="1400" b="1" dirty="0">
                <a:solidFill>
                  <a:prstClr val="black"/>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מציין מיקום של מספר שקופית 3"/>
          <p:cNvSpPr>
            <a:spLocks noGrp="1"/>
          </p:cNvSpPr>
          <p:nvPr>
            <p:ph type="sldNum" sz="quarter" idx="12"/>
          </p:nvPr>
        </p:nvSpPr>
        <p:spPr bwMode="auto">
          <a:xfrm>
            <a:off x="152781" y="6381328"/>
            <a:ext cx="442392" cy="365125"/>
          </a:xfrm>
          <a:ln>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fld id="{893053D1-5681-414A-A62F-A5CF2255F275}" type="slidenum">
              <a:rPr lang="en-US" smtClean="0">
                <a:solidFill>
                  <a:srgbClr val="000000"/>
                </a:solidFill>
                <a:latin typeface="Times New Roman" pitchFamily="18" charset="0"/>
              </a:rPr>
              <a:pPr algn="r" fontAlgn="base">
                <a:spcBef>
                  <a:spcPct val="0"/>
                </a:spcBef>
                <a:spcAft>
                  <a:spcPct val="0"/>
                </a:spcAft>
                <a:defRPr/>
              </a:pPr>
              <a:t>17</a:t>
            </a:fld>
            <a:endParaRPr lang="en-US" dirty="0" smtClean="0">
              <a:solidFill>
                <a:srgbClr val="000000"/>
              </a:solidFill>
              <a:latin typeface="Times New Roman" pitchFamily="18" charset="0"/>
            </a:endParaRPr>
          </a:p>
        </p:txBody>
      </p:sp>
      <p:sp>
        <p:nvSpPr>
          <p:cNvPr id="29699" name="Rectangle 2"/>
          <p:cNvSpPr>
            <a:spLocks noGrp="1" noChangeArrowheads="1"/>
          </p:cNvSpPr>
          <p:nvPr>
            <p:ph type="title"/>
          </p:nvPr>
        </p:nvSpPr>
        <p:spPr bwMode="auto">
          <a:xfrm>
            <a:off x="1195388" y="17463"/>
            <a:ext cx="7466012" cy="608012"/>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ויסות הפרשת הרוק</a:t>
            </a:r>
            <a:endParaRPr lang="he-IL" sz="1800" b="1" dirty="0">
              <a:solidFill>
                <a:schemeClr val="accent3"/>
              </a:solidFill>
            </a:endParaRPr>
          </a:p>
        </p:txBody>
      </p:sp>
      <p:sp>
        <p:nvSpPr>
          <p:cNvPr id="8" name="Rectangle 3"/>
          <p:cNvSpPr/>
          <p:nvPr/>
        </p:nvSpPr>
        <p:spPr>
          <a:xfrm>
            <a:off x="215900" y="479425"/>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8" name="TextBox 17"/>
          <p:cNvSpPr txBox="1"/>
          <p:nvPr/>
        </p:nvSpPr>
        <p:spPr>
          <a:xfrm>
            <a:off x="290513" y="525463"/>
            <a:ext cx="8266112"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הרוק אינו מופרש בקצב </a:t>
            </a:r>
            <a:r>
              <a:rPr lang="he-IL" dirty="0" smtClean="0">
                <a:solidFill>
                  <a:prstClr val="black"/>
                </a:solidFill>
              </a:rPr>
              <a:t>קבוע. </a:t>
            </a:r>
            <a:r>
              <a:rPr lang="he-IL" dirty="0">
                <a:solidFill>
                  <a:prstClr val="black"/>
                </a:solidFill>
              </a:rPr>
              <a:t>בזמן אכילה עולה </a:t>
            </a:r>
            <a:r>
              <a:rPr lang="he-IL" dirty="0"/>
              <a:t>קצב </a:t>
            </a:r>
            <a:r>
              <a:rPr lang="he-IL" dirty="0" smtClean="0"/>
              <a:t>הפרשת </a:t>
            </a:r>
            <a:r>
              <a:rPr lang="he-IL" dirty="0"/>
              <a:t>הרוק. </a:t>
            </a:r>
          </a:p>
          <a:p>
            <a:pPr>
              <a:defRPr/>
            </a:pPr>
            <a:r>
              <a:rPr lang="he-IL" dirty="0"/>
              <a:t>הגירויים להפרשת הרוק יכולים להיות: מראה המזון, טעמו, ריחו, ואפילו מחשבה עליו.</a:t>
            </a:r>
            <a:endParaRPr lang="en-US" dirty="0"/>
          </a:p>
          <a:p>
            <a:pPr>
              <a:defRPr/>
            </a:pPr>
            <a:r>
              <a:rPr lang="he-IL" dirty="0"/>
              <a:t>הגירויים האלה מועברים דרך מערכת העצבים למוח, </a:t>
            </a:r>
            <a:r>
              <a:rPr lang="he-IL" dirty="0" smtClean="0"/>
              <a:t>והוא </a:t>
            </a:r>
            <a:r>
              <a:rPr lang="he-IL" dirty="0"/>
              <a:t>שולח גירוי לבלוטות הרוק </a:t>
            </a:r>
            <a:r>
              <a:rPr lang="he-IL" dirty="0" smtClean="0"/>
              <a:t>להגברת </a:t>
            </a:r>
            <a:r>
              <a:rPr lang="he-IL" dirty="0"/>
              <a:t>קצב הפרשת הרוק.</a:t>
            </a:r>
          </a:p>
          <a:p>
            <a:pPr>
              <a:defRPr/>
            </a:pPr>
            <a:r>
              <a:rPr lang="he-IL" dirty="0"/>
              <a:t>הידע על מנגנון ויסות הפרשת הרוק מבוסס על מחקריו המפורסמים של החוקר הרוסי פבלוב בכלבים. </a:t>
            </a:r>
          </a:p>
          <a:p>
            <a:pPr>
              <a:defRPr/>
            </a:pPr>
            <a:r>
              <a:rPr lang="he-IL" dirty="0" smtClean="0">
                <a:solidFill>
                  <a:prstClr val="black"/>
                </a:solidFill>
              </a:rPr>
              <a:t>על </a:t>
            </a:r>
            <a:r>
              <a:rPr lang="he-IL" dirty="0">
                <a:solidFill>
                  <a:prstClr val="black"/>
                </a:solidFill>
              </a:rPr>
              <a:t>כך – בשאלה הבאה.</a:t>
            </a:r>
          </a:p>
        </p:txBody>
      </p:sp>
      <p:grpSp>
        <p:nvGrpSpPr>
          <p:cNvPr id="33798" name="קבוצה 1"/>
          <p:cNvGrpSpPr>
            <a:grpSpLocks/>
          </p:cNvGrpSpPr>
          <p:nvPr/>
        </p:nvGrpSpPr>
        <p:grpSpPr bwMode="auto">
          <a:xfrm>
            <a:off x="3284538" y="2781300"/>
            <a:ext cx="3533775" cy="2981325"/>
            <a:chOff x="3414713" y="2452688"/>
            <a:chExt cx="3533551" cy="2980979"/>
          </a:xfrm>
        </p:grpSpPr>
        <p:pic>
          <p:nvPicPr>
            <p:cNvPr id="337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713" y="2452688"/>
              <a:ext cx="3533551" cy="298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554466" y="4589215"/>
              <a:ext cx="993712" cy="522227"/>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a:defRPr/>
              </a:pPr>
              <a:r>
                <a:rPr lang="he-IL" sz="1400" b="1" dirty="0">
                  <a:solidFill>
                    <a:prstClr val="black"/>
                  </a:solidFill>
                </a:rPr>
                <a:t>בלוטות </a:t>
              </a:r>
            </a:p>
            <a:p>
              <a:pPr algn="ctr">
                <a:defRPr/>
              </a:pPr>
              <a:r>
                <a:rPr lang="he-IL" sz="1400" b="1" dirty="0">
                  <a:solidFill>
                    <a:prstClr val="black"/>
                  </a:solidFill>
                </a:rPr>
                <a:t>רוק</a:t>
              </a:r>
              <a:endParaRPr lang="en-US" sz="1400" b="1" dirty="0">
                <a:solidFill>
                  <a:prstClr val="black"/>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743B56-8F09-468C-B0C2-0B5DDA7528BD}" type="slidenum">
              <a:rPr lang="he-IL" sz="1800" smtClean="0"/>
              <a:pPr fontAlgn="base">
                <a:spcBef>
                  <a:spcPct val="0"/>
                </a:spcBef>
                <a:spcAft>
                  <a:spcPct val="0"/>
                </a:spcAft>
                <a:defRPr/>
              </a:pPr>
              <a:t>18</a:t>
            </a:fld>
            <a:endParaRPr lang="he-IL" sz="1800" dirty="0" smtClean="0"/>
          </a:p>
        </p:txBody>
      </p:sp>
      <p:sp>
        <p:nvSpPr>
          <p:cNvPr id="27652"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שאלה 4: הגורמים המשפיעים על קצב </a:t>
            </a:r>
            <a:r>
              <a:rPr lang="he-IL" sz="1800" b="1" dirty="0">
                <a:solidFill>
                  <a:schemeClr val="accent3"/>
                </a:solidFill>
              </a:rPr>
              <a:t>הפרשת הרוק </a:t>
            </a:r>
            <a:r>
              <a:rPr lang="he-IL" sz="1800" b="1" dirty="0" smtClean="0">
                <a:solidFill>
                  <a:schemeClr val="accent3"/>
                </a:solidFill>
              </a:rPr>
              <a:t>(</a:t>
            </a:r>
            <a:r>
              <a:rPr lang="he-IL" sz="1800" b="1" dirty="0">
                <a:solidFill>
                  <a:schemeClr val="accent3"/>
                </a:solidFill>
              </a:rPr>
              <a:t>בשילוב עם דרכי </a:t>
            </a:r>
            <a:r>
              <a:rPr lang="he-IL" sz="1800" b="1" dirty="0" smtClean="0">
                <a:solidFill>
                  <a:schemeClr val="accent3"/>
                </a:solidFill>
              </a:rPr>
              <a:t>החקר*)</a:t>
            </a:r>
            <a:endParaRPr lang="he-IL" sz="1800" dirty="0" smtClean="0">
              <a:solidFill>
                <a:schemeClr val="accent3"/>
              </a:solidFill>
            </a:endParaRPr>
          </a:p>
        </p:txBody>
      </p:sp>
      <p:sp>
        <p:nvSpPr>
          <p:cNvPr id="34821"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F6A573-CD87-4677-9C90-8CDB27D47013}" type="slidenum">
              <a:rPr lang="en-US" sz="1400">
                <a:solidFill>
                  <a:srgbClr val="000000"/>
                </a:solidFill>
                <a:latin typeface="Times New Roman" pitchFamily="18" charset="0"/>
              </a:rPr>
              <a:pPr eaLnBrk="1" hangingPunct="1"/>
              <a:t>18</a:t>
            </a:fld>
            <a:endParaRPr lang="en-US" sz="1400" dirty="0">
              <a:solidFill>
                <a:srgbClr val="000000"/>
              </a:solidFill>
              <a:latin typeface="Times New Roman" pitchFamily="18" charset="0"/>
            </a:endParaRPr>
          </a:p>
        </p:txBody>
      </p:sp>
      <p:sp>
        <p:nvSpPr>
          <p:cNvPr id="44" name="TextBox 43"/>
          <p:cNvSpPr txBox="1"/>
          <p:nvPr/>
        </p:nvSpPr>
        <p:spPr>
          <a:xfrm>
            <a:off x="685800" y="419100"/>
            <a:ext cx="8183563" cy="424731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4:</a:t>
            </a:r>
            <a:endParaRPr lang="he-IL" b="1" dirty="0">
              <a:solidFill>
                <a:srgbClr val="1F497D"/>
              </a:solidFill>
            </a:endParaRPr>
          </a:p>
          <a:p>
            <a:pPr>
              <a:defRPr/>
            </a:pPr>
            <a:r>
              <a:rPr lang="he-IL" dirty="0">
                <a:solidFill>
                  <a:srgbClr val="1F497D"/>
                </a:solidFill>
              </a:rPr>
              <a:t>החוקר הרוסי פבלוב ערך את מחקריו על כלבים. הוא בדק את</a:t>
            </a:r>
          </a:p>
          <a:p>
            <a:pPr>
              <a:defRPr/>
            </a:pPr>
            <a:r>
              <a:rPr lang="he-IL" dirty="0">
                <a:solidFill>
                  <a:srgbClr val="1F497D"/>
                </a:solidFill>
              </a:rPr>
              <a:t>הגורמים המשפיעים על הפרשת הרוק. מסקנותיו היו שמראה האוכל, </a:t>
            </a:r>
          </a:p>
          <a:p>
            <a:pPr>
              <a:defRPr/>
            </a:pPr>
            <a:r>
              <a:rPr lang="he-IL" dirty="0">
                <a:solidFill>
                  <a:srgbClr val="1F497D"/>
                </a:solidFill>
              </a:rPr>
              <a:t>ריחו וטעמו גורמים להפרשת רוק.</a:t>
            </a:r>
          </a:p>
          <a:p>
            <a:pPr>
              <a:defRPr/>
            </a:pPr>
            <a:endParaRPr lang="he-IL" dirty="0">
              <a:solidFill>
                <a:srgbClr val="1F497D"/>
              </a:solidFill>
            </a:endParaRPr>
          </a:p>
          <a:p>
            <a:pPr>
              <a:defRPr/>
            </a:pPr>
            <a:r>
              <a:rPr lang="he-IL" dirty="0">
                <a:solidFill>
                  <a:srgbClr val="1F497D"/>
                </a:solidFill>
              </a:rPr>
              <a:t>א. מה הייתה שאלת החקר של פבלוב</a:t>
            </a:r>
            <a:r>
              <a:rPr lang="he-IL" dirty="0" smtClean="0">
                <a:solidFill>
                  <a:srgbClr val="1F497D"/>
                </a:solidFill>
              </a:rPr>
              <a:t>? </a:t>
            </a:r>
          </a:p>
          <a:p>
            <a:pPr>
              <a:defRPr/>
            </a:pPr>
            <a:r>
              <a:rPr lang="he-IL" dirty="0" smtClean="0">
                <a:solidFill>
                  <a:srgbClr val="1F497D"/>
                </a:solidFill>
              </a:rPr>
              <a:t>    (שימו לב! בשאלת החקר צריכים להיכלל </a:t>
            </a:r>
          </a:p>
          <a:p>
            <a:pPr>
              <a:defRPr/>
            </a:pPr>
            <a:r>
              <a:rPr lang="he-IL" dirty="0">
                <a:solidFill>
                  <a:srgbClr val="1F497D"/>
                </a:solidFill>
              </a:rPr>
              <a:t> </a:t>
            </a:r>
            <a:r>
              <a:rPr lang="he-IL" dirty="0" smtClean="0">
                <a:solidFill>
                  <a:srgbClr val="1F497D"/>
                </a:solidFill>
              </a:rPr>
              <a:t>   המשתנה הבלתי תלוי והמשתנה התלוי).</a:t>
            </a:r>
            <a:endParaRPr lang="he-IL" dirty="0">
              <a:solidFill>
                <a:srgbClr val="1F497D"/>
              </a:solidFill>
            </a:endParaRPr>
          </a:p>
          <a:p>
            <a:pPr>
              <a:defRPr/>
            </a:pPr>
            <a:r>
              <a:rPr lang="he-IL" dirty="0">
                <a:solidFill>
                  <a:srgbClr val="1F497D"/>
                </a:solidFill>
              </a:rPr>
              <a:t>ב. סמנו בשאלת החקר את המילים המתארות את </a:t>
            </a:r>
          </a:p>
          <a:p>
            <a:pPr>
              <a:defRPr/>
            </a:pPr>
            <a:r>
              <a:rPr lang="he-IL" dirty="0">
                <a:solidFill>
                  <a:srgbClr val="1F497D"/>
                </a:solidFill>
              </a:rPr>
              <a:t>    המשתנה הבלתי תלוי ואת המשתנה התלוי.</a:t>
            </a:r>
          </a:p>
          <a:p>
            <a:pPr>
              <a:defRPr/>
            </a:pPr>
            <a:r>
              <a:rPr lang="he-IL" dirty="0">
                <a:solidFill>
                  <a:srgbClr val="1F497D"/>
                </a:solidFill>
              </a:rPr>
              <a:t>ג. נניח שפבלוב מדד את כמות הרוק </a:t>
            </a:r>
          </a:p>
          <a:p>
            <a:pPr>
              <a:defRPr/>
            </a:pPr>
            <a:r>
              <a:rPr lang="he-IL" dirty="0">
                <a:solidFill>
                  <a:srgbClr val="1F497D"/>
                </a:solidFill>
              </a:rPr>
              <a:t>   </a:t>
            </a:r>
            <a:r>
              <a:rPr lang="he-IL" dirty="0">
                <a:solidFill>
                  <a:schemeClr val="tx2"/>
                </a:solidFill>
              </a:rPr>
              <a:t>שהופרשה בשלושת </a:t>
            </a:r>
            <a:r>
              <a:rPr lang="he-IL" dirty="0" smtClean="0">
                <a:solidFill>
                  <a:schemeClr val="tx2"/>
                </a:solidFill>
              </a:rPr>
              <a:t>המצבים </a:t>
            </a:r>
            <a:r>
              <a:rPr lang="he-IL" dirty="0">
                <a:solidFill>
                  <a:schemeClr val="tx2"/>
                </a:solidFill>
              </a:rPr>
              <a:t>ורצה </a:t>
            </a:r>
          </a:p>
          <a:p>
            <a:pPr>
              <a:defRPr/>
            </a:pPr>
            <a:r>
              <a:rPr lang="he-IL" dirty="0">
                <a:solidFill>
                  <a:schemeClr val="tx2"/>
                </a:solidFill>
              </a:rPr>
              <a:t>   לתאר את התוצאות בגרף. איזה סוג </a:t>
            </a:r>
          </a:p>
          <a:p>
            <a:pPr>
              <a:defRPr/>
            </a:pPr>
            <a:r>
              <a:rPr lang="he-IL" dirty="0">
                <a:solidFill>
                  <a:schemeClr val="tx2"/>
                </a:solidFill>
              </a:rPr>
              <a:t>   גרף </a:t>
            </a:r>
            <a:r>
              <a:rPr lang="he-IL" dirty="0" smtClean="0">
                <a:solidFill>
                  <a:schemeClr val="tx2"/>
                </a:solidFill>
              </a:rPr>
              <a:t>היה עליו </a:t>
            </a:r>
            <a:r>
              <a:rPr lang="he-IL" dirty="0">
                <a:solidFill>
                  <a:schemeClr val="tx2"/>
                </a:solidFill>
              </a:rPr>
              <a:t>לבחור (עקום או עמודות</a:t>
            </a:r>
            <a:r>
              <a:rPr lang="he-IL" dirty="0" smtClean="0">
                <a:solidFill>
                  <a:schemeClr val="tx2"/>
                </a:solidFill>
              </a:rPr>
              <a:t>)? </a:t>
            </a:r>
            <a:r>
              <a:rPr lang="he-IL" dirty="0">
                <a:solidFill>
                  <a:schemeClr val="tx2"/>
                </a:solidFill>
              </a:rPr>
              <a:t>נמקו. </a:t>
            </a:r>
          </a:p>
          <a:p>
            <a:pPr>
              <a:defRPr/>
            </a:pPr>
            <a:r>
              <a:rPr lang="he-IL" dirty="0">
                <a:solidFill>
                  <a:schemeClr val="tx2"/>
                </a:solidFill>
              </a:rPr>
              <a:t>   </a:t>
            </a:r>
          </a:p>
        </p:txBody>
      </p:sp>
      <p:grpSp>
        <p:nvGrpSpPr>
          <p:cNvPr id="34823" name="קבוצה 15"/>
          <p:cNvGrpSpPr>
            <a:grpSpLocks/>
          </p:cNvGrpSpPr>
          <p:nvPr/>
        </p:nvGrpSpPr>
        <p:grpSpPr bwMode="auto">
          <a:xfrm>
            <a:off x="411163" y="700088"/>
            <a:ext cx="3702050" cy="1949450"/>
            <a:chOff x="531356" y="1630361"/>
            <a:chExt cx="4267666" cy="2046148"/>
          </a:xfrm>
        </p:grpSpPr>
        <p:pic>
          <p:nvPicPr>
            <p:cNvPr id="3484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flipV="1">
              <a:off x="2379702" y="2206882"/>
              <a:ext cx="1399984" cy="14163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flipV="1">
              <a:off x="1475659" y="1988603"/>
              <a:ext cx="567314" cy="218279"/>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a:off x="1234093" y="2193552"/>
              <a:ext cx="241566" cy="659833"/>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4852" name="מלבן 11"/>
            <p:cNvSpPr>
              <a:spLocks noChangeArrowheads="1"/>
            </p:cNvSpPr>
            <p:nvPr/>
          </p:nvSpPr>
          <p:spPr bwMode="auto">
            <a:xfrm>
              <a:off x="1005613" y="1769048"/>
              <a:ext cx="49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4853" name="מלבן 25"/>
            <p:cNvSpPr>
              <a:spLocks noChangeArrowheads="1"/>
            </p:cNvSpPr>
            <p:nvPr/>
          </p:nvSpPr>
          <p:spPr bwMode="auto">
            <a:xfrm>
              <a:off x="827584" y="2814856"/>
              <a:ext cx="1145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sp>
        <p:nvSpPr>
          <p:cNvPr id="34824" name="מלבן 10"/>
          <p:cNvSpPr>
            <a:spLocks noChangeArrowheads="1"/>
          </p:cNvSpPr>
          <p:nvPr/>
        </p:nvSpPr>
        <p:spPr bwMode="auto">
          <a:xfrm>
            <a:off x="2441575" y="1938338"/>
            <a:ext cx="1063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F497D"/>
                </a:solidFill>
              </a:rPr>
              <a:t>מראה אוכל</a:t>
            </a:r>
            <a:endParaRPr lang="he-IL" sz="1600" dirty="0">
              <a:solidFill>
                <a:srgbClr val="000000"/>
              </a:solidFill>
            </a:endParaRPr>
          </a:p>
        </p:txBody>
      </p:sp>
      <p:grpSp>
        <p:nvGrpSpPr>
          <p:cNvPr id="34825" name="קבוצה 16"/>
          <p:cNvGrpSpPr>
            <a:grpSpLocks/>
          </p:cNvGrpSpPr>
          <p:nvPr/>
        </p:nvGrpSpPr>
        <p:grpSpPr bwMode="auto">
          <a:xfrm>
            <a:off x="379413" y="4805363"/>
            <a:ext cx="2166937" cy="1882775"/>
            <a:chOff x="728379" y="4165397"/>
            <a:chExt cx="2671360" cy="2102924"/>
          </a:xfrm>
        </p:grpSpPr>
        <p:grpSp>
          <p:nvGrpSpPr>
            <p:cNvPr id="34838" name="קבוצה 8"/>
            <p:cNvGrpSpPr>
              <a:grpSpLocks/>
            </p:cNvGrpSpPr>
            <p:nvPr/>
          </p:nvGrpSpPr>
          <p:grpSpPr bwMode="auto">
            <a:xfrm>
              <a:off x="728379" y="4165397"/>
              <a:ext cx="2671360" cy="2046148"/>
              <a:chOff x="651327" y="4140099"/>
              <a:chExt cx="2671360" cy="2046148"/>
            </a:xfrm>
          </p:grpSpPr>
          <p:grpSp>
            <p:nvGrpSpPr>
              <p:cNvPr id="34842" name="קבוצה 4"/>
              <p:cNvGrpSpPr>
                <a:grpSpLocks/>
              </p:cNvGrpSpPr>
              <p:nvPr/>
            </p:nvGrpSpPr>
            <p:grpSpPr bwMode="auto">
              <a:xfrm>
                <a:off x="651327" y="4140099"/>
                <a:ext cx="2671360" cy="2046148"/>
                <a:chOff x="3932495" y="4221088"/>
                <a:chExt cx="2671360" cy="2046148"/>
              </a:xfrm>
            </p:grpSpPr>
            <p:pic>
              <p:nvPicPr>
                <p:cNvPr id="3484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2510" y="5248700"/>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2495" y="4221088"/>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9" name="מחבר חץ ישר 28"/>
              <p:cNvCxnSpPr/>
              <p:nvPr/>
            </p:nvCxnSpPr>
            <p:spPr>
              <a:xfrm flipH="1" flipV="1">
                <a:off x="1475241" y="4400747"/>
                <a:ext cx="917853" cy="111706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1303021" y="4491177"/>
                <a:ext cx="371838" cy="936209"/>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4839" name="מלבן 36"/>
            <p:cNvSpPr>
              <a:spLocks noChangeArrowheads="1"/>
            </p:cNvSpPr>
            <p:nvPr/>
          </p:nvSpPr>
          <p:spPr bwMode="auto">
            <a:xfrm>
              <a:off x="1930522" y="5683546"/>
              <a:ext cx="721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טעם</a:t>
              </a:r>
            </a:p>
            <a:p>
              <a:pPr algn="ctr"/>
              <a:r>
                <a:rPr lang="he-IL" sz="1600" dirty="0">
                  <a:solidFill>
                    <a:srgbClr val="1F497D"/>
                  </a:solidFill>
                </a:rPr>
                <a:t> האוכל</a:t>
              </a:r>
              <a:endParaRPr lang="he-IL" sz="1600" dirty="0">
                <a:solidFill>
                  <a:srgbClr val="000000"/>
                </a:solidFill>
              </a:endParaRPr>
            </a:p>
          </p:txBody>
        </p:sp>
        <p:sp>
          <p:nvSpPr>
            <p:cNvPr id="34840" name="מלבן 37"/>
            <p:cNvSpPr>
              <a:spLocks noChangeArrowheads="1"/>
            </p:cNvSpPr>
            <p:nvPr/>
          </p:nvSpPr>
          <p:spPr bwMode="auto">
            <a:xfrm>
              <a:off x="1144091" y="4231831"/>
              <a:ext cx="49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4841" name="מלבן 38"/>
            <p:cNvSpPr>
              <a:spLocks noChangeArrowheads="1"/>
            </p:cNvSpPr>
            <p:nvPr/>
          </p:nvSpPr>
          <p:spPr bwMode="auto">
            <a:xfrm>
              <a:off x="1068680" y="5463936"/>
              <a:ext cx="1145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grpSp>
        <p:nvGrpSpPr>
          <p:cNvPr id="34826" name="קבוצה 17"/>
          <p:cNvGrpSpPr>
            <a:grpSpLocks/>
          </p:cNvGrpSpPr>
          <p:nvPr/>
        </p:nvGrpSpPr>
        <p:grpSpPr bwMode="auto">
          <a:xfrm>
            <a:off x="334963" y="2755900"/>
            <a:ext cx="3359150" cy="1919288"/>
            <a:chOff x="535844" y="4382303"/>
            <a:chExt cx="4267666" cy="2046148"/>
          </a:xfrm>
        </p:grpSpPr>
        <p:grpSp>
          <p:nvGrpSpPr>
            <p:cNvPr id="34828" name="קבוצה 51"/>
            <p:cNvGrpSpPr>
              <a:grpSpLocks/>
            </p:cNvGrpSpPr>
            <p:nvPr/>
          </p:nvGrpSpPr>
          <p:grpSpPr bwMode="auto">
            <a:xfrm>
              <a:off x="535844" y="4382303"/>
              <a:ext cx="4267666" cy="2046148"/>
              <a:chOff x="510396" y="1623027"/>
              <a:chExt cx="4267666" cy="2046148"/>
            </a:xfrm>
          </p:grpSpPr>
          <p:grpSp>
            <p:nvGrpSpPr>
              <p:cNvPr id="34830" name="קבוצה 52"/>
              <p:cNvGrpSpPr>
                <a:grpSpLocks/>
              </p:cNvGrpSpPr>
              <p:nvPr/>
            </p:nvGrpSpPr>
            <p:grpSpPr bwMode="auto">
              <a:xfrm>
                <a:off x="510396" y="1623027"/>
                <a:ext cx="4267666" cy="2046148"/>
                <a:chOff x="531356" y="1630361"/>
                <a:chExt cx="4267666" cy="2046148"/>
              </a:xfrm>
            </p:grpSpPr>
            <p:pic>
              <p:nvPicPr>
                <p:cNvPr id="3483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מחבר חץ ישר 59"/>
                <p:cNvCxnSpPr/>
                <p:nvPr/>
              </p:nvCxnSpPr>
              <p:spPr>
                <a:xfrm>
                  <a:off x="1235238" y="2193941"/>
                  <a:ext cx="240006" cy="65835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4836" name="מלבן 60"/>
                <p:cNvSpPr>
                  <a:spLocks noChangeArrowheads="1"/>
                </p:cNvSpPr>
                <p:nvPr/>
              </p:nvSpPr>
              <p:spPr bwMode="auto">
                <a:xfrm>
                  <a:off x="1005613" y="1769048"/>
                  <a:ext cx="49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4837" name="מלבן 61"/>
                <p:cNvSpPr>
                  <a:spLocks noChangeArrowheads="1"/>
                </p:cNvSpPr>
                <p:nvPr/>
              </p:nvSpPr>
              <p:spPr bwMode="auto">
                <a:xfrm>
                  <a:off x="827584" y="2814856"/>
                  <a:ext cx="1145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cxnSp>
            <p:nvCxnSpPr>
              <p:cNvPr id="54" name="מחבר חץ ישר 53"/>
              <p:cNvCxnSpPr/>
              <p:nvPr/>
            </p:nvCxnSpPr>
            <p:spPr>
              <a:xfrm flipH="1" flipV="1">
                <a:off x="1379660" y="2090138"/>
                <a:ext cx="1321041" cy="55681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חץ ישר 54"/>
              <p:cNvCxnSpPr>
                <a:stCxn id="0" idx="1"/>
              </p:cNvCxnSpPr>
              <p:nvPr/>
            </p:nvCxnSpPr>
            <p:spPr>
              <a:xfrm flipH="1" flipV="1">
                <a:off x="2862049" y="2646947"/>
                <a:ext cx="411438" cy="44003"/>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4829" name="מלבן 62"/>
            <p:cNvSpPr>
              <a:spLocks noChangeArrowheads="1"/>
            </p:cNvSpPr>
            <p:nvPr/>
          </p:nvSpPr>
          <p:spPr bwMode="auto">
            <a:xfrm>
              <a:off x="2641401" y="5449913"/>
              <a:ext cx="663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ריח </a:t>
              </a:r>
            </a:p>
            <a:p>
              <a:pPr algn="ctr"/>
              <a:r>
                <a:rPr lang="he-IL" sz="1600" dirty="0">
                  <a:solidFill>
                    <a:srgbClr val="1F497D"/>
                  </a:solidFill>
                </a:rPr>
                <a:t>האוכל</a:t>
              </a:r>
              <a:endParaRPr lang="he-IL" sz="1600" dirty="0">
                <a:solidFill>
                  <a:srgbClr val="000000"/>
                </a:solidFill>
              </a:endParaRPr>
            </a:p>
          </p:txBody>
        </p:sp>
      </p:grpSp>
      <p:sp>
        <p:nvSpPr>
          <p:cNvPr id="2" name="מלבן 1"/>
          <p:cNvSpPr/>
          <p:nvPr/>
        </p:nvSpPr>
        <p:spPr>
          <a:xfrm>
            <a:off x="4208566" y="6300028"/>
            <a:ext cx="4467890" cy="369332"/>
          </a:xfrm>
          <a:prstGeom prst="rect">
            <a:avLst/>
          </a:prstGeom>
        </p:spPr>
        <p:txBody>
          <a:bodyPr wrap="none">
            <a:spAutoFit/>
          </a:bodyPr>
          <a:lstStyle/>
          <a:p>
            <a:r>
              <a:rPr lang="he-IL" dirty="0" smtClean="0">
                <a:solidFill>
                  <a:srgbClr val="1F497D"/>
                </a:solidFill>
              </a:rPr>
              <a:t>* </a:t>
            </a:r>
            <a:r>
              <a:rPr lang="he-IL" sz="1600" dirty="0" smtClean="0">
                <a:solidFill>
                  <a:srgbClr val="1F497D"/>
                </a:solidFill>
              </a:rPr>
              <a:t>תרגול מיומנויות הנדרשות בבחינת הבגרות במעבדה.</a:t>
            </a:r>
            <a:endParaRPr lang="he-IL"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A3BAA9F-B10C-438D-82A7-3F5487A05EBE}" type="slidenum">
              <a:rPr lang="he-IL" sz="1800" smtClean="0"/>
              <a:pPr fontAlgn="base">
                <a:spcBef>
                  <a:spcPct val="0"/>
                </a:spcBef>
                <a:spcAft>
                  <a:spcPct val="0"/>
                </a:spcAft>
                <a:defRPr/>
              </a:pPr>
              <a:t>19</a:t>
            </a:fld>
            <a:endParaRPr lang="he-IL" sz="1800" dirty="0" smtClean="0"/>
          </a:p>
        </p:txBody>
      </p:sp>
      <p:sp>
        <p:nvSpPr>
          <p:cNvPr id="27652"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תשובה: ניסוי פבלוב (בשילוב עם דרכי החקר)</a:t>
            </a:r>
            <a:endParaRPr lang="he-IL" sz="1800" dirty="0" smtClean="0">
              <a:solidFill>
                <a:schemeClr val="accent3"/>
              </a:solidFill>
            </a:endParaRPr>
          </a:p>
        </p:txBody>
      </p:sp>
      <p:sp>
        <p:nvSpPr>
          <p:cNvPr id="35845"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DCEC77-3C0D-4371-BA2D-2A35C50BA073}" type="slidenum">
              <a:rPr lang="en-US" sz="1400">
                <a:solidFill>
                  <a:srgbClr val="000000"/>
                </a:solidFill>
                <a:latin typeface="Times New Roman" pitchFamily="18" charset="0"/>
              </a:rPr>
              <a:pPr eaLnBrk="1" hangingPunct="1"/>
              <a:t>19</a:t>
            </a:fld>
            <a:endParaRPr lang="en-US" sz="1400" dirty="0">
              <a:solidFill>
                <a:srgbClr val="000000"/>
              </a:solidFill>
              <a:latin typeface="Times New Roman" pitchFamily="18" charset="0"/>
            </a:endParaRPr>
          </a:p>
        </p:txBody>
      </p:sp>
      <p:sp>
        <p:nvSpPr>
          <p:cNvPr id="44" name="TextBox 43"/>
          <p:cNvSpPr txBox="1"/>
          <p:nvPr/>
        </p:nvSpPr>
        <p:spPr>
          <a:xfrm>
            <a:off x="536575" y="419100"/>
            <a:ext cx="8183563"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4:</a:t>
            </a:r>
            <a:endParaRPr lang="he-IL" b="1" dirty="0">
              <a:solidFill>
                <a:srgbClr val="1F497D"/>
              </a:solidFill>
            </a:endParaRPr>
          </a:p>
          <a:p>
            <a:pPr>
              <a:defRPr/>
            </a:pPr>
            <a:r>
              <a:rPr lang="he-IL" dirty="0">
                <a:solidFill>
                  <a:srgbClr val="1F497D"/>
                </a:solidFill>
              </a:rPr>
              <a:t>א. שאלת החקר: האם </a:t>
            </a:r>
            <a:r>
              <a:rPr lang="he-IL" u="sng" dirty="0">
                <a:solidFill>
                  <a:srgbClr val="FF6600"/>
                </a:solidFill>
              </a:rPr>
              <a:t>מראה האוכל, ריחו וטעמו</a:t>
            </a:r>
            <a:r>
              <a:rPr lang="he-IL" dirty="0">
                <a:solidFill>
                  <a:srgbClr val="FF6600"/>
                </a:solidFill>
              </a:rPr>
              <a:t> </a:t>
            </a:r>
            <a:r>
              <a:rPr lang="he-IL" dirty="0">
                <a:solidFill>
                  <a:srgbClr val="1F497D"/>
                </a:solidFill>
              </a:rPr>
              <a:t>משפיעים על </a:t>
            </a:r>
            <a:r>
              <a:rPr lang="he-IL" u="sng" dirty="0">
                <a:solidFill>
                  <a:srgbClr val="FF6600"/>
                </a:solidFill>
              </a:rPr>
              <a:t>קצב הפרשת הרוק</a:t>
            </a:r>
            <a:r>
              <a:rPr lang="he-IL" dirty="0">
                <a:solidFill>
                  <a:srgbClr val="1F497D"/>
                </a:solidFill>
              </a:rPr>
              <a:t>?</a:t>
            </a:r>
          </a:p>
          <a:p>
            <a:pPr>
              <a:defRPr/>
            </a:pPr>
            <a:endParaRPr lang="he-IL" dirty="0">
              <a:solidFill>
                <a:srgbClr val="1F497D"/>
              </a:solidFill>
            </a:endParaRPr>
          </a:p>
          <a:p>
            <a:pPr>
              <a:defRPr/>
            </a:pPr>
            <a:r>
              <a:rPr lang="he-IL" dirty="0">
                <a:solidFill>
                  <a:srgbClr val="1F497D"/>
                </a:solidFill>
              </a:rPr>
              <a:t>ב. גרף עמודות. נימוק: המשתנה הבלתי תלוי (סוג הגירוי: ריח, מראה, טעם), </a:t>
            </a:r>
          </a:p>
          <a:p>
            <a:pPr>
              <a:defRPr/>
            </a:pPr>
            <a:r>
              <a:rPr lang="he-IL" dirty="0">
                <a:solidFill>
                  <a:srgbClr val="1F497D"/>
                </a:solidFill>
              </a:rPr>
              <a:t>    הוא משתנה בדיד.</a:t>
            </a:r>
          </a:p>
        </p:txBody>
      </p:sp>
      <p:grpSp>
        <p:nvGrpSpPr>
          <p:cNvPr id="35847" name="קבוצה 15"/>
          <p:cNvGrpSpPr>
            <a:grpSpLocks/>
          </p:cNvGrpSpPr>
          <p:nvPr/>
        </p:nvGrpSpPr>
        <p:grpSpPr bwMode="auto">
          <a:xfrm>
            <a:off x="508000" y="2070100"/>
            <a:ext cx="4267200" cy="2046288"/>
            <a:chOff x="531356" y="1630361"/>
            <a:chExt cx="4267666" cy="2046148"/>
          </a:xfrm>
        </p:grpSpPr>
        <p:pic>
          <p:nvPicPr>
            <p:cNvPr id="3588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flipV="1">
              <a:off x="2379408" y="2208171"/>
              <a:ext cx="1400328" cy="14127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flipV="1">
              <a:off x="1476022" y="1989111"/>
              <a:ext cx="566799" cy="21906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a:off x="1234696" y="2193885"/>
              <a:ext cx="241326" cy="65876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885" name="מלבן 11"/>
            <p:cNvSpPr>
              <a:spLocks noChangeArrowheads="1"/>
            </p:cNvSpPr>
            <p:nvPr/>
          </p:nvSpPr>
          <p:spPr bwMode="auto">
            <a:xfrm>
              <a:off x="1005613" y="1769048"/>
              <a:ext cx="49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5886" name="מלבן 25"/>
            <p:cNvSpPr>
              <a:spLocks noChangeArrowheads="1"/>
            </p:cNvSpPr>
            <p:nvPr/>
          </p:nvSpPr>
          <p:spPr bwMode="auto">
            <a:xfrm>
              <a:off x="827584" y="2814856"/>
              <a:ext cx="1145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sp>
        <p:nvSpPr>
          <p:cNvPr id="35848" name="מלבן 10"/>
          <p:cNvSpPr>
            <a:spLocks noChangeArrowheads="1"/>
          </p:cNvSpPr>
          <p:nvPr/>
        </p:nvSpPr>
        <p:spPr bwMode="auto">
          <a:xfrm>
            <a:off x="2516188" y="1901825"/>
            <a:ext cx="1065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F497D"/>
                </a:solidFill>
              </a:rPr>
              <a:t>מראה אוכל</a:t>
            </a:r>
            <a:endParaRPr lang="he-IL" sz="1600" dirty="0">
              <a:solidFill>
                <a:srgbClr val="000000"/>
              </a:solidFill>
            </a:endParaRPr>
          </a:p>
        </p:txBody>
      </p:sp>
      <p:grpSp>
        <p:nvGrpSpPr>
          <p:cNvPr id="35849" name="קבוצה 16"/>
          <p:cNvGrpSpPr>
            <a:grpSpLocks/>
          </p:cNvGrpSpPr>
          <p:nvPr/>
        </p:nvGrpSpPr>
        <p:grpSpPr bwMode="auto">
          <a:xfrm>
            <a:off x="5572125" y="4335463"/>
            <a:ext cx="2671763" cy="2103437"/>
            <a:chOff x="728379" y="4165397"/>
            <a:chExt cx="2671360" cy="2102924"/>
          </a:xfrm>
        </p:grpSpPr>
        <p:grpSp>
          <p:nvGrpSpPr>
            <p:cNvPr id="35871" name="קבוצה 8"/>
            <p:cNvGrpSpPr>
              <a:grpSpLocks/>
            </p:cNvGrpSpPr>
            <p:nvPr/>
          </p:nvGrpSpPr>
          <p:grpSpPr bwMode="auto">
            <a:xfrm>
              <a:off x="728379" y="4165397"/>
              <a:ext cx="2671360" cy="2046148"/>
              <a:chOff x="651327" y="4140099"/>
              <a:chExt cx="2671360" cy="2046148"/>
            </a:xfrm>
          </p:grpSpPr>
          <p:grpSp>
            <p:nvGrpSpPr>
              <p:cNvPr id="35875" name="קבוצה 4"/>
              <p:cNvGrpSpPr>
                <a:grpSpLocks/>
              </p:cNvGrpSpPr>
              <p:nvPr/>
            </p:nvGrpSpPr>
            <p:grpSpPr bwMode="auto">
              <a:xfrm>
                <a:off x="651327" y="4140099"/>
                <a:ext cx="2671360" cy="2046148"/>
                <a:chOff x="3932495" y="4221088"/>
                <a:chExt cx="2671360" cy="2046148"/>
              </a:xfrm>
            </p:grpSpPr>
            <p:pic>
              <p:nvPicPr>
                <p:cNvPr id="3587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2510" y="5248700"/>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2495" y="4221088"/>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9" name="מחבר חץ ישר 28"/>
              <p:cNvCxnSpPr/>
              <p:nvPr/>
            </p:nvCxnSpPr>
            <p:spPr>
              <a:xfrm flipH="1" flipV="1">
                <a:off x="1475116" y="4400386"/>
                <a:ext cx="919023" cy="111732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1302104" y="4490850"/>
                <a:ext cx="373007" cy="93639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5872" name="מלבן 36"/>
            <p:cNvSpPr>
              <a:spLocks noChangeArrowheads="1"/>
            </p:cNvSpPr>
            <p:nvPr/>
          </p:nvSpPr>
          <p:spPr bwMode="auto">
            <a:xfrm>
              <a:off x="1930522" y="5683546"/>
              <a:ext cx="721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טעם</a:t>
              </a:r>
            </a:p>
            <a:p>
              <a:pPr algn="ctr"/>
              <a:r>
                <a:rPr lang="he-IL" sz="1600" dirty="0">
                  <a:solidFill>
                    <a:srgbClr val="1F497D"/>
                  </a:solidFill>
                </a:rPr>
                <a:t> האוכל</a:t>
              </a:r>
              <a:endParaRPr lang="he-IL" sz="1600" dirty="0">
                <a:solidFill>
                  <a:srgbClr val="000000"/>
                </a:solidFill>
              </a:endParaRPr>
            </a:p>
          </p:txBody>
        </p:sp>
        <p:sp>
          <p:nvSpPr>
            <p:cNvPr id="35873" name="מלבן 37"/>
            <p:cNvSpPr>
              <a:spLocks noChangeArrowheads="1"/>
            </p:cNvSpPr>
            <p:nvPr/>
          </p:nvSpPr>
          <p:spPr bwMode="auto">
            <a:xfrm>
              <a:off x="1144091" y="4231831"/>
              <a:ext cx="49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5874" name="מלבן 38"/>
            <p:cNvSpPr>
              <a:spLocks noChangeArrowheads="1"/>
            </p:cNvSpPr>
            <p:nvPr/>
          </p:nvSpPr>
          <p:spPr bwMode="auto">
            <a:xfrm>
              <a:off x="1068680" y="5463936"/>
              <a:ext cx="1145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grpSp>
        <p:nvGrpSpPr>
          <p:cNvPr id="35850" name="קבוצה 17"/>
          <p:cNvGrpSpPr>
            <a:grpSpLocks/>
          </p:cNvGrpSpPr>
          <p:nvPr/>
        </p:nvGrpSpPr>
        <p:grpSpPr bwMode="auto">
          <a:xfrm>
            <a:off x="536575" y="4383088"/>
            <a:ext cx="4267200" cy="2044700"/>
            <a:chOff x="535844" y="4382303"/>
            <a:chExt cx="4267666" cy="2046148"/>
          </a:xfrm>
        </p:grpSpPr>
        <p:grpSp>
          <p:nvGrpSpPr>
            <p:cNvPr id="35861" name="קבוצה 51"/>
            <p:cNvGrpSpPr>
              <a:grpSpLocks/>
            </p:cNvGrpSpPr>
            <p:nvPr/>
          </p:nvGrpSpPr>
          <p:grpSpPr bwMode="auto">
            <a:xfrm>
              <a:off x="535844" y="4382303"/>
              <a:ext cx="4267666" cy="2046148"/>
              <a:chOff x="510396" y="1623027"/>
              <a:chExt cx="4267666" cy="2046148"/>
            </a:xfrm>
          </p:grpSpPr>
          <p:grpSp>
            <p:nvGrpSpPr>
              <p:cNvPr id="35863" name="קבוצה 52"/>
              <p:cNvGrpSpPr>
                <a:grpSpLocks/>
              </p:cNvGrpSpPr>
              <p:nvPr/>
            </p:nvGrpSpPr>
            <p:grpSpPr bwMode="auto">
              <a:xfrm>
                <a:off x="510396" y="1623027"/>
                <a:ext cx="4267666" cy="2046148"/>
                <a:chOff x="531356" y="1630361"/>
                <a:chExt cx="4267666" cy="2046148"/>
              </a:xfrm>
            </p:grpSpPr>
            <p:pic>
              <p:nvPicPr>
                <p:cNvPr id="3586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מחבר חץ ישר 59"/>
                <p:cNvCxnSpPr/>
                <p:nvPr/>
              </p:nvCxnSpPr>
              <p:spPr>
                <a:xfrm>
                  <a:off x="1234696" y="2194322"/>
                  <a:ext cx="241326" cy="65928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869" name="מלבן 60"/>
                <p:cNvSpPr>
                  <a:spLocks noChangeArrowheads="1"/>
                </p:cNvSpPr>
                <p:nvPr/>
              </p:nvSpPr>
              <p:spPr bwMode="auto">
                <a:xfrm>
                  <a:off x="1005613" y="1769048"/>
                  <a:ext cx="497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5870" name="מלבן 61"/>
                <p:cNvSpPr>
                  <a:spLocks noChangeArrowheads="1"/>
                </p:cNvSpPr>
                <p:nvPr/>
              </p:nvSpPr>
              <p:spPr bwMode="auto">
                <a:xfrm>
                  <a:off x="827584" y="2814856"/>
                  <a:ext cx="1145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cxnSp>
            <p:nvCxnSpPr>
              <p:cNvPr id="54" name="מחבר חץ ישר 53"/>
              <p:cNvCxnSpPr/>
              <p:nvPr/>
            </p:nvCxnSpPr>
            <p:spPr>
              <a:xfrm flipH="1" flipV="1">
                <a:off x="1378854" y="2090083"/>
                <a:ext cx="1320944" cy="55601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חץ ישר 54"/>
              <p:cNvCxnSpPr>
                <a:stCxn id="0" idx="1"/>
              </p:cNvCxnSpPr>
              <p:nvPr/>
            </p:nvCxnSpPr>
            <p:spPr>
              <a:xfrm flipH="1" flipV="1">
                <a:off x="2861741" y="2646101"/>
                <a:ext cx="411207" cy="4448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5862" name="מלבן 62"/>
            <p:cNvSpPr>
              <a:spLocks noChangeArrowheads="1"/>
            </p:cNvSpPr>
            <p:nvPr/>
          </p:nvSpPr>
          <p:spPr bwMode="auto">
            <a:xfrm>
              <a:off x="2641401" y="5449913"/>
              <a:ext cx="663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ריח </a:t>
              </a:r>
            </a:p>
            <a:p>
              <a:pPr algn="ctr"/>
              <a:r>
                <a:rPr lang="he-IL" sz="1600" dirty="0">
                  <a:solidFill>
                    <a:srgbClr val="1F497D"/>
                  </a:solidFill>
                </a:rPr>
                <a:t>האוכל</a:t>
              </a:r>
              <a:endParaRPr lang="he-IL" sz="1600" dirty="0">
                <a:solidFill>
                  <a:srgbClr val="000000"/>
                </a:solidFill>
              </a:endParaRPr>
            </a:p>
          </p:txBody>
        </p:sp>
      </p:grpSp>
      <p:sp>
        <p:nvSpPr>
          <p:cNvPr id="35851" name="מלבן 22"/>
          <p:cNvSpPr>
            <a:spLocks noChangeArrowheads="1"/>
          </p:cNvSpPr>
          <p:nvPr/>
        </p:nvSpPr>
        <p:spPr bwMode="auto">
          <a:xfrm>
            <a:off x="4443413" y="877888"/>
            <a:ext cx="1793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משתנה בלתי תלוי</a:t>
            </a:r>
            <a:endParaRPr lang="he-IL" dirty="0">
              <a:solidFill>
                <a:srgbClr val="000000"/>
              </a:solidFill>
            </a:endParaRPr>
          </a:p>
        </p:txBody>
      </p:sp>
      <p:sp>
        <p:nvSpPr>
          <p:cNvPr id="35852" name="מלבן 63"/>
          <p:cNvSpPr>
            <a:spLocks noChangeArrowheads="1"/>
          </p:cNvSpPr>
          <p:nvPr/>
        </p:nvSpPr>
        <p:spPr bwMode="auto">
          <a:xfrm>
            <a:off x="1871663" y="906463"/>
            <a:ext cx="1354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משתנה  תלוי</a:t>
            </a:r>
            <a:endParaRPr lang="he-IL" dirty="0">
              <a:solidFill>
                <a:srgbClr val="000000"/>
              </a:solidFill>
            </a:endParaRPr>
          </a:p>
        </p:txBody>
      </p:sp>
      <p:grpSp>
        <p:nvGrpSpPr>
          <p:cNvPr id="35853" name="קבוצה 28675"/>
          <p:cNvGrpSpPr>
            <a:grpSpLocks/>
          </p:cNvGrpSpPr>
          <p:nvPr/>
        </p:nvGrpSpPr>
        <p:grpSpPr bwMode="auto">
          <a:xfrm>
            <a:off x="5224463" y="1762125"/>
            <a:ext cx="3394075" cy="2276475"/>
            <a:chOff x="5223701" y="1761714"/>
            <a:chExt cx="3395072" cy="2276796"/>
          </a:xfrm>
        </p:grpSpPr>
        <p:cxnSp>
          <p:nvCxnSpPr>
            <p:cNvPr id="30" name="מחבר חץ ישר 29"/>
            <p:cNvCxnSpPr/>
            <p:nvPr/>
          </p:nvCxnSpPr>
          <p:spPr>
            <a:xfrm flipV="1">
              <a:off x="5989101" y="1761714"/>
              <a:ext cx="0" cy="19068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מחבר חץ ישר 68"/>
            <p:cNvCxnSpPr/>
            <p:nvPr/>
          </p:nvCxnSpPr>
          <p:spPr>
            <a:xfrm>
              <a:off x="5954166" y="3668571"/>
              <a:ext cx="22898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5" name="מלבן 28674"/>
            <p:cNvSpPr/>
            <p:nvPr/>
          </p:nvSpPr>
          <p:spPr>
            <a:xfrm>
              <a:off x="6597291" y="2271374"/>
              <a:ext cx="177852" cy="1397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3" name="מלבן 72"/>
            <p:cNvSpPr/>
            <p:nvPr/>
          </p:nvSpPr>
          <p:spPr>
            <a:xfrm>
              <a:off x="7226126" y="2515883"/>
              <a:ext cx="177852" cy="115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4" name="מלבן 73"/>
            <p:cNvSpPr/>
            <p:nvPr/>
          </p:nvSpPr>
          <p:spPr>
            <a:xfrm>
              <a:off x="7740627" y="2715937"/>
              <a:ext cx="177852" cy="95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859" name="מלבן 74"/>
            <p:cNvSpPr>
              <a:spLocks noChangeArrowheads="1"/>
            </p:cNvSpPr>
            <p:nvPr/>
          </p:nvSpPr>
          <p:spPr bwMode="auto">
            <a:xfrm>
              <a:off x="7566882" y="3669178"/>
              <a:ext cx="1051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סוג הגירוי</a:t>
              </a:r>
              <a:endParaRPr lang="he-IL" dirty="0">
                <a:solidFill>
                  <a:srgbClr val="000000"/>
                </a:solidFill>
              </a:endParaRPr>
            </a:p>
          </p:txBody>
        </p:sp>
        <p:sp>
          <p:nvSpPr>
            <p:cNvPr id="35860" name="מלבן 75"/>
            <p:cNvSpPr>
              <a:spLocks noChangeArrowheads="1"/>
            </p:cNvSpPr>
            <p:nvPr/>
          </p:nvSpPr>
          <p:spPr bwMode="auto">
            <a:xfrm>
              <a:off x="5223701" y="1930991"/>
              <a:ext cx="700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chemeClr val="tx2"/>
                  </a:solidFill>
                </a:rPr>
                <a:t>כמות </a:t>
              </a:r>
            </a:p>
            <a:p>
              <a:r>
                <a:rPr lang="he-IL" dirty="0">
                  <a:solidFill>
                    <a:schemeClr val="tx2"/>
                  </a:solidFill>
                </a:rPr>
                <a:t>הרוק</a:t>
              </a:r>
            </a:p>
          </p:txBody>
        </p:sp>
      </p:grpSp>
      <p:sp>
        <p:nvSpPr>
          <p:cNvPr id="48" name="מלבן 36"/>
          <p:cNvSpPr>
            <a:spLocks noChangeArrowheads="1"/>
          </p:cNvSpPr>
          <p:nvPr/>
        </p:nvSpPr>
        <p:spPr bwMode="auto">
          <a:xfrm>
            <a:off x="641192" y="6518275"/>
            <a:ext cx="1622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he-IL" sz="1100" dirty="0" smtClean="0">
                <a:solidFill>
                  <a:srgbClr val="1F497D"/>
                </a:solidFill>
              </a:rPr>
              <a:t>תמונות: אורה בר</a:t>
            </a:r>
            <a:endParaRPr lang="he-IL" sz="110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346075" y="465138"/>
            <a:ext cx="8215313" cy="2520950"/>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prstClr val="black"/>
                </a:solidFill>
                <a:latin typeface="Calibri" pitchFamily="34" charset="0"/>
              </a:rPr>
              <a:t>חומרי המזון מגיעים לגוף בתור מוצקים ונוזלים. </a:t>
            </a:r>
          </a:p>
          <a:p>
            <a:pPr>
              <a:lnSpc>
                <a:spcPct val="115000"/>
              </a:lnSpc>
              <a:defRPr/>
            </a:pPr>
            <a:r>
              <a:rPr lang="he-IL" dirty="0">
                <a:solidFill>
                  <a:prstClr val="black"/>
                </a:solidFill>
                <a:latin typeface="Calibri" pitchFamily="34" charset="0"/>
              </a:rPr>
              <a:t>רוב החומרים הנכנסים למערכת העיכול מתפרקים בתוכה ברצף של תהליכי עיכול (עיכול=פירוק) הכוללים </a:t>
            </a:r>
            <a:r>
              <a:rPr lang="he-IL" dirty="0">
                <a:solidFill>
                  <a:srgbClr val="FF6600"/>
                </a:solidFill>
                <a:latin typeface="Calibri" pitchFamily="34" charset="0"/>
              </a:rPr>
              <a:t>פירוק מכני </a:t>
            </a:r>
            <a:r>
              <a:rPr lang="he-IL" dirty="0">
                <a:solidFill>
                  <a:prstClr val="black"/>
                </a:solidFill>
                <a:latin typeface="Calibri" pitchFamily="34" charset="0"/>
              </a:rPr>
              <a:t>של המזון לפירורים קטנים </a:t>
            </a:r>
            <a:r>
              <a:rPr lang="he-IL" dirty="0">
                <a:solidFill>
                  <a:srgbClr val="FF6600"/>
                </a:solidFill>
                <a:latin typeface="Calibri" pitchFamily="34" charset="0"/>
              </a:rPr>
              <a:t>ופירוק כימי </a:t>
            </a:r>
            <a:r>
              <a:rPr lang="he-IL" dirty="0">
                <a:solidFill>
                  <a:prstClr val="black"/>
                </a:solidFill>
                <a:latin typeface="Calibri" pitchFamily="34" charset="0"/>
              </a:rPr>
              <a:t>של החומרים ליחידות המבנה שלהם, </a:t>
            </a:r>
            <a:r>
              <a:rPr lang="he-IL" dirty="0">
                <a:solidFill>
                  <a:srgbClr val="FF6600"/>
                </a:solidFill>
                <a:latin typeface="Calibri" pitchFamily="34" charset="0"/>
              </a:rPr>
              <a:t>המסוגלות לחדור דרך קרומי התאים </a:t>
            </a:r>
            <a:r>
              <a:rPr lang="he-IL" dirty="0">
                <a:solidFill>
                  <a:prstClr val="black"/>
                </a:solidFill>
                <a:latin typeface="Calibri" pitchFamily="34" charset="0"/>
              </a:rPr>
              <a:t>ולהיכנס אליהם.</a:t>
            </a:r>
          </a:p>
          <a:p>
            <a:pPr>
              <a:lnSpc>
                <a:spcPct val="115000"/>
              </a:lnSpc>
              <a:defRPr/>
            </a:pPr>
            <a:r>
              <a:rPr lang="he-IL" dirty="0">
                <a:solidFill>
                  <a:prstClr val="black"/>
                </a:solidFill>
                <a:latin typeface="Calibri" pitchFamily="34" charset="0"/>
              </a:rPr>
              <a:t>המזון המעוכל החודר לתאים משמש כ:</a:t>
            </a:r>
          </a:p>
          <a:p>
            <a:pPr marL="285750" indent="-285750">
              <a:lnSpc>
                <a:spcPct val="115000"/>
              </a:lnSpc>
              <a:buFont typeface="Wingdings" pitchFamily="2" charset="2"/>
              <a:buChar char="§"/>
              <a:defRPr/>
            </a:pPr>
            <a:r>
              <a:rPr lang="he-IL" dirty="0">
                <a:solidFill>
                  <a:prstClr val="black"/>
                </a:solidFill>
                <a:latin typeface="Calibri" pitchFamily="34" charset="0"/>
              </a:rPr>
              <a:t> </a:t>
            </a:r>
            <a:r>
              <a:rPr lang="he-IL" dirty="0">
                <a:solidFill>
                  <a:srgbClr val="FF6600"/>
                </a:solidFill>
                <a:latin typeface="Calibri" pitchFamily="34" charset="0"/>
              </a:rPr>
              <a:t>חומר גלם לבניית התאים ולתפקודם</a:t>
            </a:r>
            <a:r>
              <a:rPr lang="he-IL" dirty="0">
                <a:solidFill>
                  <a:prstClr val="black"/>
                </a:solidFill>
                <a:latin typeface="Calibri" pitchFamily="34" charset="0"/>
              </a:rPr>
              <a:t>.</a:t>
            </a:r>
          </a:p>
          <a:p>
            <a:pPr marL="285750" indent="-285750">
              <a:lnSpc>
                <a:spcPct val="115000"/>
              </a:lnSpc>
              <a:buFont typeface="Wingdings" pitchFamily="2" charset="2"/>
              <a:buChar char="§"/>
              <a:defRPr/>
            </a:pPr>
            <a:r>
              <a:rPr lang="he-IL" dirty="0">
                <a:solidFill>
                  <a:prstClr val="black"/>
                </a:solidFill>
                <a:latin typeface="Calibri" pitchFamily="34" charset="0"/>
              </a:rPr>
              <a:t> מקור </a:t>
            </a:r>
            <a:r>
              <a:rPr lang="he-IL" dirty="0">
                <a:solidFill>
                  <a:srgbClr val="FF6600"/>
                </a:solidFill>
                <a:latin typeface="Calibri" pitchFamily="34" charset="0"/>
              </a:rPr>
              <a:t>לאנרגיה </a:t>
            </a:r>
            <a:r>
              <a:rPr lang="he-IL" dirty="0">
                <a:solidFill>
                  <a:prstClr val="black"/>
                </a:solidFill>
                <a:latin typeface="Calibri" pitchFamily="34" charset="0"/>
              </a:rPr>
              <a:t>המשתחררת מפירוק החומרים בתהליך </a:t>
            </a:r>
            <a:r>
              <a:rPr lang="he-IL" dirty="0">
                <a:solidFill>
                  <a:srgbClr val="FF6600"/>
                </a:solidFill>
                <a:latin typeface="Calibri" pitchFamily="34" charset="0"/>
              </a:rPr>
              <a:t>הנשימה התאית.</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5398F9A-ED03-43B4-95F8-26ECC51EEA70}" type="slidenum">
              <a:rPr lang="he-IL" smtClean="0"/>
              <a:pPr fontAlgn="base">
                <a:spcBef>
                  <a:spcPct val="0"/>
                </a:spcBef>
                <a:spcAft>
                  <a:spcPct val="0"/>
                </a:spcAft>
                <a:defRPr/>
              </a:pPr>
              <a:t>2</a:t>
            </a:fld>
            <a:endParaRPr lang="he-IL" dirty="0" smtClean="0"/>
          </a:p>
        </p:txBody>
      </p:sp>
      <p:sp>
        <p:nvSpPr>
          <p:cNvPr id="7173"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מדוע יש צורך במערכת העיכול?</a:t>
            </a:r>
          </a:p>
        </p:txBody>
      </p:sp>
      <p:pic>
        <p:nvPicPr>
          <p:cNvPr id="1639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850" y="2852738"/>
            <a:ext cx="50006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2713" y="6093296"/>
            <a:ext cx="8453437" cy="64633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solidFill>
                  <a:prstClr val="black"/>
                </a:solidFill>
              </a:rPr>
              <a:t>*הסבר </a:t>
            </a:r>
            <a:r>
              <a:rPr lang="he-IL" dirty="0">
                <a:solidFill>
                  <a:prstClr val="black"/>
                </a:solidFill>
              </a:rPr>
              <a:t>מפורט של חומרי המזון וגלגוליהם בגוף תוכלו למצוא </a:t>
            </a:r>
            <a:r>
              <a:rPr lang="he-IL" dirty="0" smtClean="0">
                <a:solidFill>
                  <a:prstClr val="black"/>
                </a:solidFill>
              </a:rPr>
              <a:t>במצגות</a:t>
            </a:r>
            <a:r>
              <a:rPr lang="he-IL" dirty="0">
                <a:solidFill>
                  <a:prstClr val="black"/>
                </a:solidFill>
              </a:rPr>
              <a:t>: </a:t>
            </a:r>
            <a:endParaRPr lang="he-IL" dirty="0" smtClean="0">
              <a:solidFill>
                <a:prstClr val="black"/>
              </a:solidFill>
            </a:endParaRPr>
          </a:p>
          <a:p>
            <a:pPr>
              <a:defRPr/>
            </a:pPr>
            <a:r>
              <a:rPr lang="he-IL" dirty="0" smtClean="0">
                <a:solidFill>
                  <a:prstClr val="black"/>
                </a:solidFill>
              </a:rPr>
              <a:t>"</a:t>
            </a:r>
            <a:r>
              <a:rPr lang="he-IL" dirty="0">
                <a:solidFill>
                  <a:prstClr val="black"/>
                </a:solidFill>
              </a:rPr>
              <a:t>מרכיבי </a:t>
            </a:r>
            <a:r>
              <a:rPr lang="he-IL" dirty="0" smtClean="0">
                <a:solidFill>
                  <a:prstClr val="black"/>
                </a:solidFill>
              </a:rPr>
              <a:t>המזון חלקים א'-ב'.</a:t>
            </a:r>
            <a:endParaRPr lang="he-IL"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82AA2D-5630-483E-9391-DC318F98D071}" type="slidenum">
              <a:rPr lang="he-IL" sz="1800" smtClean="0"/>
              <a:pPr fontAlgn="base">
                <a:spcBef>
                  <a:spcPct val="0"/>
                </a:spcBef>
                <a:spcAft>
                  <a:spcPct val="0"/>
                </a:spcAft>
                <a:defRPr/>
              </a:pPr>
              <a:t>20</a:t>
            </a:fld>
            <a:endParaRPr lang="he-IL" sz="1800" dirty="0" smtClean="0"/>
          </a:p>
        </p:txBody>
      </p:sp>
      <p:sp>
        <p:nvSpPr>
          <p:cNvPr id="27652"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רפלקס מותנה – הרחבה</a:t>
            </a:r>
            <a:endParaRPr lang="he-IL" sz="1800" dirty="0" smtClean="0">
              <a:solidFill>
                <a:schemeClr val="accent3"/>
              </a:solidFill>
            </a:endParaRPr>
          </a:p>
        </p:txBody>
      </p:sp>
      <p:sp>
        <p:nvSpPr>
          <p:cNvPr id="36869"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761D46-FFA3-4C13-A86B-13BBF1F6216F}" type="slidenum">
              <a:rPr lang="en-US" sz="1400">
                <a:solidFill>
                  <a:srgbClr val="000000"/>
                </a:solidFill>
                <a:latin typeface="Times New Roman" pitchFamily="18" charset="0"/>
              </a:rPr>
              <a:pPr eaLnBrk="1" hangingPunct="1"/>
              <a:t>20</a:t>
            </a:fld>
            <a:endParaRPr lang="en-US" sz="1400" dirty="0">
              <a:solidFill>
                <a:srgbClr val="000000"/>
              </a:solidFill>
              <a:latin typeface="Times New Roman" pitchFamily="18" charset="0"/>
            </a:endParaRPr>
          </a:p>
        </p:txBody>
      </p:sp>
      <p:sp>
        <p:nvSpPr>
          <p:cNvPr id="44" name="TextBox 43"/>
          <p:cNvSpPr txBox="1"/>
          <p:nvPr/>
        </p:nvSpPr>
        <p:spPr>
          <a:xfrm>
            <a:off x="311150" y="530225"/>
            <a:ext cx="8183563"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t>פבלוב מצא שגם מחשבה יכולה לגרום להפרשת רוק.</a:t>
            </a:r>
          </a:p>
          <a:p>
            <a:pPr>
              <a:defRPr/>
            </a:pPr>
            <a:r>
              <a:rPr lang="he-IL" dirty="0"/>
              <a:t>בהמשך הניסויים הוא השמיע צלצול פעמון בכל פעם שנתן לכלב אוכל טעים.</a:t>
            </a:r>
          </a:p>
          <a:p>
            <a:pPr>
              <a:defRPr/>
            </a:pPr>
            <a:r>
              <a:rPr lang="he-IL" dirty="0"/>
              <a:t>לאחר כמה פעמים התברר לו שגם </a:t>
            </a:r>
            <a:r>
              <a:rPr lang="he-IL" dirty="0" smtClean="0"/>
              <a:t>כשרק השמיע צלצול </a:t>
            </a:r>
            <a:r>
              <a:rPr lang="he-IL" dirty="0"/>
              <a:t>פעמון, עדיין </a:t>
            </a:r>
            <a:r>
              <a:rPr lang="he-IL" dirty="0" smtClean="0"/>
              <a:t>הפריש הכלב רוק</a:t>
            </a:r>
            <a:r>
              <a:rPr lang="he-IL" dirty="0"/>
              <a:t>.</a:t>
            </a:r>
          </a:p>
          <a:p>
            <a:pPr>
              <a:defRPr/>
            </a:pPr>
            <a:r>
              <a:rPr lang="he-IL" dirty="0"/>
              <a:t>כלומר, מוחו של הכלב קישר בין צליל הפעמון ובין האוכל. תגובה זו של הכלב נקראת</a:t>
            </a:r>
          </a:p>
          <a:p>
            <a:pPr>
              <a:defRPr/>
            </a:pPr>
            <a:r>
              <a:rPr lang="he-IL" dirty="0">
                <a:solidFill>
                  <a:schemeClr val="accent3"/>
                </a:solidFill>
              </a:rPr>
              <a:t>רפלקס מותנה</a:t>
            </a:r>
            <a:r>
              <a:rPr lang="he-IL" dirty="0">
                <a:solidFill>
                  <a:srgbClr val="1F497D"/>
                </a:solidFill>
              </a:rPr>
              <a:t>.</a:t>
            </a:r>
          </a:p>
        </p:txBody>
      </p:sp>
      <p:pic>
        <p:nvPicPr>
          <p:cNvPr id="36871" name="Picture 9" descr="http://upload.wikimedia.org/wikipedia/commons/5/56/Ivan_Pavlov_%28Nobel%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363" y="4799013"/>
            <a:ext cx="133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09613" y="6100763"/>
            <a:ext cx="6489700"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t>לאות הוקרה </a:t>
            </a:r>
            <a:r>
              <a:rPr lang="he-IL" dirty="0"/>
              <a:t>על תגליותיו הוענק לפבלוב פרס נובל לרפואה לשנת 1904.</a:t>
            </a:r>
          </a:p>
        </p:txBody>
      </p:sp>
      <p:grpSp>
        <p:nvGrpSpPr>
          <p:cNvPr id="36873" name="קבוצה 4"/>
          <p:cNvGrpSpPr>
            <a:grpSpLocks/>
          </p:cNvGrpSpPr>
          <p:nvPr/>
        </p:nvGrpSpPr>
        <p:grpSpPr bwMode="auto">
          <a:xfrm>
            <a:off x="4673600" y="2060575"/>
            <a:ext cx="4283075" cy="3638550"/>
            <a:chOff x="4597400" y="2060575"/>
            <a:chExt cx="4283075" cy="3639096"/>
          </a:xfrm>
        </p:grpSpPr>
        <p:grpSp>
          <p:nvGrpSpPr>
            <p:cNvPr id="36893" name="קבוצה 37"/>
            <p:cNvGrpSpPr>
              <a:grpSpLocks/>
            </p:cNvGrpSpPr>
            <p:nvPr/>
          </p:nvGrpSpPr>
          <p:grpSpPr bwMode="auto">
            <a:xfrm>
              <a:off x="4597400" y="2060575"/>
              <a:ext cx="4283075" cy="3054350"/>
              <a:chOff x="3203848" y="1951113"/>
              <a:chExt cx="4282155" cy="3054088"/>
            </a:xfrm>
          </p:grpSpPr>
          <p:pic>
            <p:nvPicPr>
              <p:cNvPr id="43" name="Picture 2" descr="http://t2.gstatic.com/images?q=tbn:ANd9GcQC6UP_3hWgIU7wyeZOEktYxYbuWwGHffQYFVNNQ33SbNEWe0W7qg"/>
              <p:cNvPicPr>
                <a:picLocks noChangeAspect="1" noChangeArrowheads="1"/>
              </p:cNvPicPr>
              <p:nvPr/>
            </p:nvPicPr>
            <p:blipFill>
              <a:blip r:embed="rId4" cstate="email">
                <a:duotone>
                  <a:schemeClr val="accent4">
                    <a:shade val="45000"/>
                    <a:satMod val="135000"/>
                  </a:schemeClr>
                  <a:prstClr val="white"/>
                </a:duotone>
                <a:extLst/>
              </a:blip>
              <a:srcRect/>
              <a:stretch>
                <a:fillRect/>
              </a:stretch>
            </p:blipFill>
            <p:spPr bwMode="auto">
              <a:xfrm>
                <a:off x="4975359" y="1951113"/>
                <a:ext cx="830577" cy="924163"/>
              </a:xfrm>
              <a:prstGeom prst="rect">
                <a:avLst/>
              </a:prstGeom>
              <a:noFill/>
              <a:extLst/>
            </p:spPr>
          </p:pic>
          <p:grpSp>
            <p:nvGrpSpPr>
              <p:cNvPr id="36896" name="קבוצה 38"/>
              <p:cNvGrpSpPr>
                <a:grpSpLocks/>
              </p:cNvGrpSpPr>
              <p:nvPr/>
            </p:nvGrpSpPr>
            <p:grpSpPr bwMode="auto">
              <a:xfrm>
                <a:off x="3203848" y="2875076"/>
                <a:ext cx="3820491" cy="2130125"/>
                <a:chOff x="4514560" y="3428336"/>
                <a:chExt cx="3820491" cy="2130125"/>
              </a:xfrm>
            </p:grpSpPr>
            <p:pic>
              <p:nvPicPr>
                <p:cNvPr id="3689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560" y="3512313"/>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7747" y="3428336"/>
                  <a:ext cx="1107304" cy="7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מחבר חץ ישר 39"/>
              <p:cNvCxnSpPr/>
              <p:nvPr/>
            </p:nvCxnSpPr>
            <p:spPr>
              <a:xfrm flipH="1">
                <a:off x="3687932" y="2625844"/>
                <a:ext cx="1388764" cy="86365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2" name="הסבר ענן 41"/>
              <p:cNvSpPr/>
              <p:nvPr/>
            </p:nvSpPr>
            <p:spPr>
              <a:xfrm rot="21359421">
                <a:off x="5456027" y="2692524"/>
                <a:ext cx="2029976" cy="1087507"/>
              </a:xfrm>
              <a:prstGeom prst="cloudCallout">
                <a:avLst>
                  <a:gd name="adj1" fmla="val -91691"/>
                  <a:gd name="adj2" fmla="val -526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894" name="מלבן 46"/>
            <p:cNvSpPr>
              <a:spLocks noChangeArrowheads="1"/>
            </p:cNvSpPr>
            <p:nvPr/>
          </p:nvSpPr>
          <p:spPr bwMode="auto">
            <a:xfrm>
              <a:off x="5012606" y="5329783"/>
              <a:ext cx="995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רק פעמון</a:t>
              </a:r>
              <a:endParaRPr lang="he-IL" dirty="0"/>
            </a:p>
          </p:txBody>
        </p:sp>
      </p:grpSp>
      <p:sp>
        <p:nvSpPr>
          <p:cNvPr id="11" name="חץ ימינה 10"/>
          <p:cNvSpPr/>
          <p:nvPr/>
        </p:nvSpPr>
        <p:spPr>
          <a:xfrm>
            <a:off x="4117975" y="4270375"/>
            <a:ext cx="441325" cy="3714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45" name="מחבר חץ ישר 44"/>
          <p:cNvCxnSpPr/>
          <p:nvPr/>
        </p:nvCxnSpPr>
        <p:spPr bwMode="auto">
          <a:xfrm>
            <a:off x="5300663" y="3706813"/>
            <a:ext cx="350837" cy="506412"/>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36876" name="קבוצה 16"/>
          <p:cNvGrpSpPr>
            <a:grpSpLocks/>
          </p:cNvGrpSpPr>
          <p:nvPr/>
        </p:nvGrpSpPr>
        <p:grpSpPr bwMode="auto">
          <a:xfrm>
            <a:off x="611188" y="1820863"/>
            <a:ext cx="3897312" cy="3919537"/>
            <a:chOff x="903288" y="1901825"/>
            <a:chExt cx="3604863" cy="3611563"/>
          </a:xfrm>
        </p:grpSpPr>
        <p:grpSp>
          <p:nvGrpSpPr>
            <p:cNvPr id="36877" name="קבוצה 8"/>
            <p:cNvGrpSpPr>
              <a:grpSpLocks/>
            </p:cNvGrpSpPr>
            <p:nvPr/>
          </p:nvGrpSpPr>
          <p:grpSpPr bwMode="auto">
            <a:xfrm>
              <a:off x="903288" y="1901825"/>
              <a:ext cx="3604863" cy="3054350"/>
              <a:chOff x="3203848" y="1951113"/>
              <a:chExt cx="3604623" cy="3054088"/>
            </a:xfrm>
          </p:grpSpPr>
          <p:grpSp>
            <p:nvGrpSpPr>
              <p:cNvPr id="36888" name="קבוצה 28673"/>
              <p:cNvGrpSpPr>
                <a:grpSpLocks/>
              </p:cNvGrpSpPr>
              <p:nvPr/>
            </p:nvGrpSpPr>
            <p:grpSpPr bwMode="auto">
              <a:xfrm>
                <a:off x="3203848" y="2959053"/>
                <a:ext cx="3604623" cy="2046148"/>
                <a:chOff x="4514560" y="3512313"/>
                <a:chExt cx="3604623" cy="2046148"/>
              </a:xfrm>
            </p:grpSpPr>
            <p:pic>
              <p:nvPicPr>
                <p:cNvPr id="3689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1879" y="3947998"/>
                  <a:ext cx="1107304" cy="7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560" y="3512313"/>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מחבר חץ ישר 27"/>
              <p:cNvCxnSpPr/>
              <p:nvPr/>
            </p:nvCxnSpPr>
            <p:spPr>
              <a:xfrm flipH="1">
                <a:off x="3810247" y="2831621"/>
                <a:ext cx="1183432" cy="384673"/>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2" descr="http://t2.gstatic.com/images?q=tbn:ANd9GcQC6UP_3hWgIU7wyeZOEktYxYbuWwGHffQYFVNNQ33SbNEWe0W7qg"/>
              <p:cNvPicPr>
                <a:picLocks noChangeAspect="1" noChangeArrowheads="1"/>
              </p:cNvPicPr>
              <p:nvPr/>
            </p:nvPicPr>
            <p:blipFill>
              <a:blip r:embed="rId4" cstate="email">
                <a:duotone>
                  <a:schemeClr val="accent4">
                    <a:shade val="45000"/>
                    <a:satMod val="135000"/>
                  </a:schemeClr>
                  <a:prstClr val="white"/>
                </a:duotone>
                <a:extLst/>
              </a:blip>
              <a:srcRect/>
              <a:stretch>
                <a:fillRect/>
              </a:stretch>
            </p:blipFill>
            <p:spPr bwMode="auto">
              <a:xfrm>
                <a:off x="4975359" y="1951113"/>
                <a:ext cx="830577" cy="924163"/>
              </a:xfrm>
              <a:prstGeom prst="rect">
                <a:avLst/>
              </a:prstGeom>
              <a:noFill/>
              <a:extLst/>
            </p:spPr>
          </p:pic>
        </p:grpSp>
        <p:sp>
          <p:nvSpPr>
            <p:cNvPr id="36878" name="מלבן 9"/>
            <p:cNvSpPr>
              <a:spLocks noChangeArrowheads="1"/>
            </p:cNvSpPr>
            <p:nvPr/>
          </p:nvSpPr>
          <p:spPr bwMode="auto">
            <a:xfrm>
              <a:off x="1236655" y="5143500"/>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אוכל +פעמון</a:t>
              </a:r>
              <a:endParaRPr lang="he-IL" dirty="0"/>
            </a:p>
          </p:txBody>
        </p:sp>
        <p:sp>
          <p:nvSpPr>
            <p:cNvPr id="36879" name="מלבן 37"/>
            <p:cNvSpPr>
              <a:spLocks noChangeArrowheads="1"/>
            </p:cNvSpPr>
            <p:nvPr/>
          </p:nvSpPr>
          <p:spPr bwMode="auto">
            <a:xfrm>
              <a:off x="1261050" y="3193201"/>
              <a:ext cx="497326" cy="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cxnSp>
          <p:nvCxnSpPr>
            <p:cNvPr id="27" name="מחבר חץ ישר 26"/>
            <p:cNvCxnSpPr/>
            <p:nvPr/>
          </p:nvCxnSpPr>
          <p:spPr bwMode="auto">
            <a:xfrm flipH="1">
              <a:off x="2675618" y="3500625"/>
              <a:ext cx="898646" cy="98006"/>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bwMode="auto">
            <a:xfrm flipH="1">
              <a:off x="3276184" y="3943843"/>
              <a:ext cx="574135" cy="4827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bwMode="auto">
            <a:xfrm flipH="1" flipV="1">
              <a:off x="1757883" y="3167115"/>
              <a:ext cx="649022" cy="44175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bwMode="auto">
            <a:xfrm flipH="1" flipV="1">
              <a:off x="1757883" y="3500625"/>
              <a:ext cx="1296576" cy="456382"/>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6884" name="מלבן 61"/>
            <p:cNvSpPr>
              <a:spLocks noChangeArrowheads="1"/>
            </p:cNvSpPr>
            <p:nvPr/>
          </p:nvSpPr>
          <p:spPr bwMode="auto">
            <a:xfrm>
              <a:off x="1067611" y="4111148"/>
              <a:ext cx="1145198" cy="58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cxnSp>
          <p:nvCxnSpPr>
            <p:cNvPr id="41" name="מחבר חץ ישר 40"/>
            <p:cNvCxnSpPr>
              <a:stCxn id="36879" idx="2"/>
              <a:endCxn id="36884" idx="0"/>
            </p:cNvCxnSpPr>
            <p:nvPr/>
          </p:nvCxnSpPr>
          <p:spPr bwMode="auto">
            <a:xfrm>
              <a:off x="1509727" y="3531344"/>
              <a:ext cx="130686" cy="579254"/>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6886" name="מלבן 10"/>
            <p:cNvSpPr>
              <a:spLocks noChangeArrowheads="1"/>
            </p:cNvSpPr>
            <p:nvPr/>
          </p:nvSpPr>
          <p:spPr bwMode="auto">
            <a:xfrm>
              <a:off x="2693037" y="3211797"/>
              <a:ext cx="1065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F497D"/>
                  </a:solidFill>
                </a:rPr>
                <a:t>מראה אוכל</a:t>
              </a:r>
              <a:endParaRPr lang="he-IL" sz="1600" dirty="0">
                <a:solidFill>
                  <a:srgbClr val="000000"/>
                </a:solidFill>
              </a:endParaRPr>
            </a:p>
          </p:txBody>
        </p:sp>
        <p:sp>
          <p:nvSpPr>
            <p:cNvPr id="36887" name="מלבן 62"/>
            <p:cNvSpPr>
              <a:spLocks noChangeArrowheads="1"/>
            </p:cNvSpPr>
            <p:nvPr/>
          </p:nvSpPr>
          <p:spPr bwMode="auto">
            <a:xfrm>
              <a:off x="3186837" y="3917208"/>
              <a:ext cx="663890" cy="58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ריח </a:t>
              </a:r>
            </a:p>
            <a:p>
              <a:pPr algn="ctr"/>
              <a:r>
                <a:rPr lang="he-IL" sz="1600" dirty="0">
                  <a:solidFill>
                    <a:srgbClr val="1F497D"/>
                  </a:solidFill>
                </a:rPr>
                <a:t>האוכל</a:t>
              </a:r>
              <a:endParaRPr lang="he-IL" sz="1600" dirty="0">
                <a:solidFill>
                  <a:srgbClr val="000000"/>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FFC682D-5522-4B0D-A900-CBA119A57E9A}" type="slidenum">
              <a:rPr lang="he-IL" sz="1800" smtClean="0"/>
              <a:pPr fontAlgn="base">
                <a:spcBef>
                  <a:spcPct val="0"/>
                </a:spcBef>
                <a:spcAft>
                  <a:spcPct val="0"/>
                </a:spcAft>
                <a:defRPr/>
              </a:pPr>
              <a:t>21</a:t>
            </a:fld>
            <a:endParaRPr lang="he-IL" sz="1800" dirty="0" smtClean="0"/>
          </a:p>
        </p:txBody>
      </p:sp>
      <p:sp>
        <p:nvSpPr>
          <p:cNvPr id="3789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הוושט</a:t>
            </a:r>
            <a:endParaRPr lang="he-IL" sz="1800" dirty="0" smtClean="0"/>
          </a:p>
        </p:txBody>
      </p:sp>
      <p:pic>
        <p:nvPicPr>
          <p:cNvPr id="3789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800" y="2420938"/>
            <a:ext cx="629126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מלבן 1"/>
          <p:cNvSpPr>
            <a:spLocks noChangeArrowheads="1"/>
          </p:cNvSpPr>
          <p:nvPr/>
        </p:nvSpPr>
        <p:spPr bwMode="auto">
          <a:xfrm>
            <a:off x="219075" y="596900"/>
            <a:ext cx="8215313" cy="2032000"/>
          </a:xfrm>
          <a:prstGeom prst="rect">
            <a:avLst/>
          </a:prstGeom>
          <a:noFill/>
          <a:ln>
            <a:noFill/>
          </a:ln>
          <a:extLst/>
        </p:spPr>
        <p:txBody>
          <a:bodyPr>
            <a:spAutoFit/>
          </a:bodyPr>
          <a:lstStyle/>
          <a:p>
            <a:pPr>
              <a:defRPr/>
            </a:pPr>
            <a:r>
              <a:rPr lang="he-IL" dirty="0">
                <a:latin typeface="Times New Roman" pitchFamily="18" charset="0"/>
                <a:cs typeface="+mn-cs"/>
              </a:rPr>
              <a:t>תפקיד הוושט הוא: העברת המזון מן הפה לקיבה. דופן הוושט מורכבת משרירים שמסייעים בהזרמת המזון בעזרת התכווצות גלית. </a:t>
            </a:r>
            <a:r>
              <a:rPr lang="he-IL" dirty="0"/>
              <a:t>התנועות הגליות מכונות "</a:t>
            </a:r>
            <a:r>
              <a:rPr lang="he-IL" dirty="0">
                <a:solidFill>
                  <a:schemeClr val="accent3"/>
                </a:solidFill>
              </a:rPr>
              <a:t>תנועות פריסטלטיות</a:t>
            </a:r>
            <a:r>
              <a:rPr lang="he-IL" dirty="0"/>
              <a:t>".</a:t>
            </a:r>
          </a:p>
          <a:p>
            <a:pPr>
              <a:defRPr/>
            </a:pPr>
            <a:r>
              <a:rPr lang="he-IL" dirty="0"/>
              <a:t>התקדמות המזון והמים בוושט אינה תלויה בכוח הכבידה ולכן </a:t>
            </a:r>
            <a:r>
              <a:rPr lang="he-IL" dirty="0" smtClean="0"/>
              <a:t>אפשר לשתות גם בעמידה </a:t>
            </a:r>
            <a:r>
              <a:rPr lang="he-IL" dirty="0"/>
              <a:t>על הראש </a:t>
            </a:r>
            <a:r>
              <a:rPr lang="he-IL" dirty="0" smtClean="0"/>
              <a:t>ולאכול </a:t>
            </a:r>
            <a:r>
              <a:rPr lang="he-IL" dirty="0"/>
              <a:t>ולשתות </a:t>
            </a:r>
            <a:r>
              <a:rPr lang="he-IL" dirty="0" smtClean="0"/>
              <a:t>גם בחלל</a:t>
            </a:r>
            <a:r>
              <a:rPr lang="he-IL" dirty="0"/>
              <a:t>.</a:t>
            </a:r>
          </a:p>
          <a:p>
            <a:pPr>
              <a:defRPr/>
            </a:pPr>
            <a:r>
              <a:rPr lang="he-IL" dirty="0">
                <a:latin typeface="Times New Roman" pitchFamily="18" charset="0"/>
                <a:cs typeface="+mn-cs"/>
              </a:rPr>
              <a:t>בוושט לא חל שינוי במזון.</a:t>
            </a:r>
          </a:p>
          <a:p>
            <a:pPr>
              <a:defRPr/>
            </a:pPr>
            <a:r>
              <a:rPr lang="he-IL" dirty="0">
                <a:latin typeface="Times New Roman" pitchFamily="18" charset="0"/>
                <a:cs typeface="+mn-cs"/>
              </a:rPr>
              <a:t>בעת הבליעה, מכסה הגרון </a:t>
            </a:r>
            <a:r>
              <a:rPr lang="he-IL" dirty="0">
                <a:latin typeface="Times New Roman" pitchFamily="18" charset="0"/>
              </a:rPr>
              <a:t>סוגר </a:t>
            </a:r>
            <a:r>
              <a:rPr lang="he-IL" dirty="0">
                <a:latin typeface="Times New Roman" pitchFamily="18" charset="0"/>
                <a:cs typeface="+mn-cs"/>
              </a:rPr>
              <a:t>את הפתח לגרון </a:t>
            </a:r>
            <a:r>
              <a:rPr lang="he-IL" dirty="0" smtClean="0">
                <a:latin typeface="Times New Roman" pitchFamily="18" charset="0"/>
                <a:cs typeface="+mn-cs"/>
              </a:rPr>
              <a:t>וכך </a:t>
            </a:r>
            <a:r>
              <a:rPr lang="he-IL" dirty="0">
                <a:latin typeface="Times New Roman" pitchFamily="18" charset="0"/>
                <a:cs typeface="+mn-cs"/>
              </a:rPr>
              <a:t>נמנעת כניסת מזון אל דרכי הנשימה.</a:t>
            </a:r>
          </a:p>
          <a:p>
            <a:pPr>
              <a:defRPr/>
            </a:pPr>
            <a:endParaRPr lang="en-US" dirty="0">
              <a:latin typeface="Times New Roman" pitchFamily="18" charset="0"/>
              <a:cs typeface="+mn-cs"/>
            </a:endParaRPr>
          </a:p>
        </p:txBody>
      </p:sp>
      <p:sp>
        <p:nvSpPr>
          <p:cNvPr id="37895"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718A14-1EAA-4FDC-BF10-0FDC623579C2}" type="slidenum">
              <a:rPr lang="en-US" sz="1400">
                <a:latin typeface="Times New Roman" pitchFamily="18" charset="0"/>
              </a:rPr>
              <a:pPr eaLnBrk="1" hangingPunct="1"/>
              <a:t>21</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2F86B37-3E8E-4EFA-ADEB-70254F8407FD}" type="slidenum">
              <a:rPr lang="he-IL" sz="1800" smtClean="0"/>
              <a:pPr fontAlgn="base">
                <a:spcBef>
                  <a:spcPct val="0"/>
                </a:spcBef>
                <a:spcAft>
                  <a:spcPct val="0"/>
                </a:spcAft>
                <a:defRPr/>
              </a:pPr>
              <a:t>22</a:t>
            </a:fld>
            <a:endParaRPr lang="he-IL" sz="1800" dirty="0" smtClean="0"/>
          </a:p>
        </p:txBody>
      </p:sp>
      <p:sp>
        <p:nvSpPr>
          <p:cNvPr id="3891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5</a:t>
            </a:r>
            <a:endParaRPr lang="he-IL" sz="1800" dirty="0" smtClean="0"/>
          </a:p>
        </p:txBody>
      </p:sp>
      <p:sp>
        <p:nvSpPr>
          <p:cNvPr id="6" name="TextBox 5"/>
          <p:cNvSpPr txBox="1"/>
          <p:nvPr/>
        </p:nvSpPr>
        <p:spPr>
          <a:xfrm>
            <a:off x="442913" y="493713"/>
            <a:ext cx="8034337" cy="2031325"/>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5:</a:t>
            </a:r>
            <a:endParaRPr lang="he-IL" b="1" dirty="0">
              <a:solidFill>
                <a:srgbClr val="1F497D"/>
              </a:solidFill>
            </a:endParaRPr>
          </a:p>
          <a:p>
            <a:pPr>
              <a:defRPr/>
            </a:pPr>
            <a:r>
              <a:rPr lang="he-IL" dirty="0">
                <a:solidFill>
                  <a:srgbClr val="1F497D"/>
                </a:solidFill>
              </a:rPr>
              <a:t>א. </a:t>
            </a:r>
            <a:r>
              <a:rPr lang="he-IL" dirty="0">
                <a:solidFill>
                  <a:schemeClr val="tx2"/>
                </a:solidFill>
              </a:rPr>
              <a:t>אפשר לאכול גם כשעומדים על הראש, אבל קל יותר לאכול במצב רגיל. מה אפשר </a:t>
            </a:r>
            <a:r>
              <a:rPr lang="he-IL" dirty="0" smtClean="0">
                <a:solidFill>
                  <a:schemeClr val="tx2"/>
                </a:solidFill>
              </a:rPr>
              <a:t>   </a:t>
            </a:r>
          </a:p>
          <a:p>
            <a:pPr>
              <a:defRPr/>
            </a:pPr>
            <a:r>
              <a:rPr lang="he-IL" dirty="0" smtClean="0">
                <a:solidFill>
                  <a:schemeClr val="tx2"/>
                </a:solidFill>
              </a:rPr>
              <a:t>    ללמוד מכך </a:t>
            </a:r>
            <a:r>
              <a:rPr lang="he-IL" dirty="0">
                <a:solidFill>
                  <a:schemeClr val="tx2"/>
                </a:solidFill>
              </a:rPr>
              <a:t>בנוגע להשפעת כוח הכובד והתכווצויות שרירי צינור הוושט על העברת </a:t>
            </a:r>
            <a:endParaRPr lang="he-IL" dirty="0" smtClean="0">
              <a:solidFill>
                <a:schemeClr val="tx2"/>
              </a:solidFill>
            </a:endParaRPr>
          </a:p>
          <a:p>
            <a:pPr>
              <a:defRPr/>
            </a:pPr>
            <a:r>
              <a:rPr lang="he-IL" dirty="0">
                <a:solidFill>
                  <a:schemeClr val="tx2"/>
                </a:solidFill>
              </a:rPr>
              <a:t> </a:t>
            </a:r>
            <a:r>
              <a:rPr lang="he-IL" dirty="0" smtClean="0">
                <a:solidFill>
                  <a:schemeClr val="tx2"/>
                </a:solidFill>
              </a:rPr>
              <a:t>   המזון </a:t>
            </a:r>
            <a:r>
              <a:rPr lang="he-IL" dirty="0">
                <a:solidFill>
                  <a:schemeClr val="tx2"/>
                </a:solidFill>
              </a:rPr>
              <a:t>בוושט?</a:t>
            </a:r>
          </a:p>
          <a:p>
            <a:pPr>
              <a:defRPr/>
            </a:pPr>
            <a:r>
              <a:rPr lang="he-IL" dirty="0">
                <a:solidFill>
                  <a:schemeClr val="tx2"/>
                </a:solidFill>
              </a:rPr>
              <a:t>ב. </a:t>
            </a:r>
            <a:r>
              <a:rPr lang="he-IL" dirty="0" smtClean="0">
                <a:solidFill>
                  <a:schemeClr val="tx2"/>
                </a:solidFill>
              </a:rPr>
              <a:t>(הרחבה) הוושט</a:t>
            </a:r>
            <a:r>
              <a:rPr lang="he-IL" dirty="0">
                <a:solidFill>
                  <a:schemeClr val="tx2"/>
                </a:solidFill>
              </a:rPr>
              <a:t>, שדרכו עובר המזון, הוא צינור הבנוי מרקמות רכות ואלסטיות </a:t>
            </a:r>
            <a:endParaRPr lang="he-IL" dirty="0" smtClean="0">
              <a:solidFill>
                <a:schemeClr val="tx2"/>
              </a:solidFill>
            </a:endParaRPr>
          </a:p>
          <a:p>
            <a:pPr>
              <a:defRPr/>
            </a:pPr>
            <a:r>
              <a:rPr lang="he-IL" dirty="0" smtClean="0">
                <a:solidFill>
                  <a:schemeClr val="tx2"/>
                </a:solidFill>
              </a:rPr>
              <a:t>    המסוגלות להתרחב ולהתכווץ</a:t>
            </a:r>
            <a:r>
              <a:rPr lang="he-IL" dirty="0">
                <a:solidFill>
                  <a:schemeClr val="tx2"/>
                </a:solidFill>
              </a:rPr>
              <a:t>. הקנה, שדרכו עובר האוויר, הוא צינור נוקשה הבנוי </a:t>
            </a:r>
            <a:r>
              <a:rPr lang="he-IL" dirty="0" smtClean="0">
                <a:solidFill>
                  <a:schemeClr val="tx2"/>
                </a:solidFill>
              </a:rPr>
              <a:t>  </a:t>
            </a:r>
          </a:p>
          <a:p>
            <a:pPr>
              <a:defRPr/>
            </a:pPr>
            <a:r>
              <a:rPr lang="he-IL" dirty="0" smtClean="0">
                <a:solidFill>
                  <a:schemeClr val="tx2"/>
                </a:solidFill>
              </a:rPr>
              <a:t>    מטבעות </a:t>
            </a:r>
            <a:r>
              <a:rPr lang="he-IL" dirty="0">
                <a:solidFill>
                  <a:schemeClr val="tx2"/>
                </a:solidFill>
              </a:rPr>
              <a:t>סחוס</a:t>
            </a:r>
            <a:r>
              <a:rPr lang="he-IL" dirty="0" smtClean="0">
                <a:solidFill>
                  <a:schemeClr val="tx2"/>
                </a:solidFill>
              </a:rPr>
              <a:t>. שערו </a:t>
            </a:r>
            <a:r>
              <a:rPr lang="he-IL" dirty="0">
                <a:solidFill>
                  <a:schemeClr val="tx2"/>
                </a:solidFill>
              </a:rPr>
              <a:t>מהו </a:t>
            </a:r>
            <a:r>
              <a:rPr lang="he-IL" dirty="0" smtClean="0">
                <a:solidFill>
                  <a:schemeClr val="tx2"/>
                </a:solidFill>
              </a:rPr>
              <a:t>היתרון </a:t>
            </a:r>
            <a:r>
              <a:rPr lang="he-IL" dirty="0">
                <a:solidFill>
                  <a:schemeClr val="tx2"/>
                </a:solidFill>
              </a:rPr>
              <a:t>בהבדל בין מבנה הוושט למבנה הקנה?</a:t>
            </a:r>
          </a:p>
        </p:txBody>
      </p:sp>
      <p:sp>
        <p:nvSpPr>
          <p:cNvPr id="38918"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01F892-7913-4613-A0E2-CA7CF1BBE1CC}" type="slidenum">
              <a:rPr lang="en-US" sz="1400">
                <a:latin typeface="Times New Roman" pitchFamily="18" charset="0"/>
              </a:rPr>
              <a:pPr eaLnBrk="1" hangingPunct="1"/>
              <a:t>22</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DB0D73-497F-46F6-85E1-548DE83C583E}" type="slidenum">
              <a:rPr lang="he-IL" sz="1800" smtClean="0"/>
              <a:pPr fontAlgn="base">
                <a:spcBef>
                  <a:spcPct val="0"/>
                </a:spcBef>
                <a:spcAft>
                  <a:spcPct val="0"/>
                </a:spcAft>
                <a:defRPr/>
              </a:pPr>
              <a:t>23</a:t>
            </a:fld>
            <a:endParaRPr lang="he-IL" sz="1800" dirty="0" smtClean="0"/>
          </a:p>
        </p:txBody>
      </p:sp>
      <p:sp>
        <p:nvSpPr>
          <p:cNvPr id="3994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460375" y="2816224"/>
            <a:ext cx="8012113" cy="27010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a:t>
            </a:r>
            <a:r>
              <a:rPr lang="he-IL" dirty="0">
                <a:solidFill>
                  <a:schemeClr val="tx1"/>
                </a:solidFill>
              </a:rPr>
              <a:t>גם כוח הכובד וגם התכווצויות השרירים גורמים למעבר המזון בוושט, לכן אפשר לאכול </a:t>
            </a:r>
          </a:p>
          <a:p>
            <a:pPr fontAlgn="auto">
              <a:spcBef>
                <a:spcPts val="0"/>
              </a:spcBef>
              <a:spcAft>
                <a:spcPts val="0"/>
              </a:spcAft>
              <a:defRPr/>
            </a:pPr>
            <a:r>
              <a:rPr lang="he-IL" dirty="0">
                <a:solidFill>
                  <a:schemeClr val="tx1"/>
                </a:solidFill>
              </a:rPr>
              <a:t>    גם כשעומדים על הראש, אבל האכילה במצב זה נוחה פחות מאשר במצב רגיל</a:t>
            </a:r>
            <a:r>
              <a:rPr lang="he-IL" dirty="0" smtClean="0">
                <a:solidFill>
                  <a:schemeClr val="tx1"/>
                </a:solidFill>
              </a:rPr>
              <a:t>.</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ב. למעבר אוויר מתאים צינור </a:t>
            </a:r>
            <a:r>
              <a:rPr lang="he-IL" dirty="0" smtClean="0">
                <a:solidFill>
                  <a:schemeClr val="tx1"/>
                </a:solidFill>
              </a:rPr>
              <a:t>נוקשה. צינור רך היה יכול להיסגר ולאוויר לא היה "כוח</a:t>
            </a:r>
            <a:r>
              <a:rPr lang="he-IL" dirty="0">
                <a:solidFill>
                  <a:schemeClr val="tx1"/>
                </a:solidFill>
              </a:rPr>
              <a:t>" </a:t>
            </a:r>
            <a:r>
              <a:rPr lang="he-IL" dirty="0" smtClean="0">
                <a:solidFill>
                  <a:schemeClr val="tx1"/>
                </a:solidFill>
              </a:rPr>
              <a:t>לפתוח אותו. לעומת </a:t>
            </a:r>
            <a:r>
              <a:rPr lang="he-IL" dirty="0">
                <a:solidFill>
                  <a:schemeClr val="tx1"/>
                </a:solidFill>
              </a:rPr>
              <a:t>זאת, צינור נוקשה אינו מתאים למעבר מזון, כי גוש מזון גדול מדי יכול "להיתקע" </a:t>
            </a:r>
            <a:r>
              <a:rPr lang="he-IL" dirty="0" smtClean="0">
                <a:solidFill>
                  <a:schemeClr val="tx1"/>
                </a:solidFill>
              </a:rPr>
              <a:t>בצינור </a:t>
            </a:r>
            <a:r>
              <a:rPr lang="he-IL" dirty="0">
                <a:solidFill>
                  <a:schemeClr val="tx1"/>
                </a:solidFill>
              </a:rPr>
              <a:t>ולחסום אותו. </a:t>
            </a:r>
            <a:r>
              <a:rPr lang="he-IL" dirty="0" smtClean="0">
                <a:solidFill>
                  <a:schemeClr val="tx1"/>
                </a:solidFill>
              </a:rPr>
              <a:t>כמו כן, </a:t>
            </a:r>
            <a:r>
              <a:rPr lang="he-IL" dirty="0">
                <a:solidFill>
                  <a:schemeClr val="tx1"/>
                </a:solidFill>
              </a:rPr>
              <a:t>התכווצויות הצינור מסייעות בהעברת המזון לכיוון </a:t>
            </a:r>
            <a:r>
              <a:rPr lang="he-IL" dirty="0" smtClean="0">
                <a:solidFill>
                  <a:schemeClr val="tx1"/>
                </a:solidFill>
              </a:rPr>
              <a:t>הקיבה</a:t>
            </a:r>
            <a:r>
              <a:rPr lang="he-IL" dirty="0">
                <a:solidFill>
                  <a:schemeClr val="tx1"/>
                </a:solidFill>
              </a:rPr>
              <a:t>.</a:t>
            </a:r>
          </a:p>
          <a:p>
            <a:pPr fontAlgn="auto">
              <a:spcBef>
                <a:spcPts val="0"/>
              </a:spcBef>
              <a:spcAft>
                <a:spcPts val="0"/>
              </a:spcAft>
              <a:defRPr/>
            </a:pPr>
            <a:r>
              <a:rPr lang="he-IL" dirty="0">
                <a:solidFill>
                  <a:schemeClr val="tx1"/>
                </a:solidFill>
              </a:rPr>
              <a:t>   </a:t>
            </a:r>
          </a:p>
        </p:txBody>
      </p:sp>
      <p:sp>
        <p:nvSpPr>
          <p:cNvPr id="39943"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13909F-111C-47A0-9CE1-800F23F695B0}" type="slidenum">
              <a:rPr lang="en-US" sz="1400">
                <a:latin typeface="Times New Roman" pitchFamily="18" charset="0"/>
              </a:rPr>
              <a:pPr eaLnBrk="1" hangingPunct="1"/>
              <a:t>23</a:t>
            </a:fld>
            <a:endParaRPr lang="en-US" sz="1400" dirty="0">
              <a:latin typeface="Times New Roman" pitchFamily="18" charset="0"/>
            </a:endParaRPr>
          </a:p>
        </p:txBody>
      </p:sp>
      <p:sp>
        <p:nvSpPr>
          <p:cNvPr id="11" name="TextBox 10"/>
          <p:cNvSpPr txBox="1"/>
          <p:nvPr/>
        </p:nvSpPr>
        <p:spPr>
          <a:xfrm>
            <a:off x="442913" y="493713"/>
            <a:ext cx="8034337" cy="2031325"/>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5:</a:t>
            </a:r>
            <a:endParaRPr lang="he-IL" b="1" dirty="0">
              <a:solidFill>
                <a:srgbClr val="1F497D"/>
              </a:solidFill>
            </a:endParaRPr>
          </a:p>
          <a:p>
            <a:pPr>
              <a:defRPr/>
            </a:pPr>
            <a:r>
              <a:rPr lang="he-IL" dirty="0">
                <a:solidFill>
                  <a:srgbClr val="1F497D"/>
                </a:solidFill>
              </a:rPr>
              <a:t>א. </a:t>
            </a:r>
            <a:r>
              <a:rPr lang="he-IL" dirty="0">
                <a:solidFill>
                  <a:schemeClr val="tx2"/>
                </a:solidFill>
              </a:rPr>
              <a:t>אפשר לאכול גם כשעומדים על הראש, אבל קל יותר לאכול במצב רגיל. מה אפשר </a:t>
            </a:r>
            <a:r>
              <a:rPr lang="he-IL" dirty="0" smtClean="0">
                <a:solidFill>
                  <a:schemeClr val="tx2"/>
                </a:solidFill>
              </a:rPr>
              <a:t>   </a:t>
            </a:r>
          </a:p>
          <a:p>
            <a:pPr>
              <a:defRPr/>
            </a:pPr>
            <a:r>
              <a:rPr lang="he-IL" dirty="0" smtClean="0">
                <a:solidFill>
                  <a:schemeClr val="tx2"/>
                </a:solidFill>
              </a:rPr>
              <a:t>    ללמוד מכך </a:t>
            </a:r>
            <a:r>
              <a:rPr lang="he-IL" dirty="0">
                <a:solidFill>
                  <a:schemeClr val="tx2"/>
                </a:solidFill>
              </a:rPr>
              <a:t>בנוגע להשפעת כוח הכובד והתכווצויות שרירי צינור הוושט על העברת </a:t>
            </a:r>
            <a:endParaRPr lang="he-IL" dirty="0" smtClean="0">
              <a:solidFill>
                <a:schemeClr val="tx2"/>
              </a:solidFill>
            </a:endParaRPr>
          </a:p>
          <a:p>
            <a:pPr>
              <a:defRPr/>
            </a:pPr>
            <a:r>
              <a:rPr lang="he-IL" dirty="0">
                <a:solidFill>
                  <a:schemeClr val="tx2"/>
                </a:solidFill>
              </a:rPr>
              <a:t> </a:t>
            </a:r>
            <a:r>
              <a:rPr lang="he-IL" dirty="0" smtClean="0">
                <a:solidFill>
                  <a:schemeClr val="tx2"/>
                </a:solidFill>
              </a:rPr>
              <a:t>   המזון </a:t>
            </a:r>
            <a:r>
              <a:rPr lang="he-IL" dirty="0">
                <a:solidFill>
                  <a:schemeClr val="tx2"/>
                </a:solidFill>
              </a:rPr>
              <a:t>בוושט?</a:t>
            </a:r>
          </a:p>
          <a:p>
            <a:pPr>
              <a:defRPr/>
            </a:pPr>
            <a:r>
              <a:rPr lang="he-IL" dirty="0">
                <a:solidFill>
                  <a:schemeClr val="tx2"/>
                </a:solidFill>
              </a:rPr>
              <a:t>ב. </a:t>
            </a:r>
            <a:r>
              <a:rPr lang="he-IL" dirty="0" smtClean="0">
                <a:solidFill>
                  <a:schemeClr val="tx2"/>
                </a:solidFill>
              </a:rPr>
              <a:t>(הרחבה) הוושט</a:t>
            </a:r>
            <a:r>
              <a:rPr lang="he-IL" dirty="0">
                <a:solidFill>
                  <a:schemeClr val="tx2"/>
                </a:solidFill>
              </a:rPr>
              <a:t>, שדרכו עובר המזון, הוא צינור הבנוי מרקמות רכות ואלסטיות </a:t>
            </a:r>
            <a:endParaRPr lang="he-IL" dirty="0" smtClean="0">
              <a:solidFill>
                <a:schemeClr val="tx2"/>
              </a:solidFill>
            </a:endParaRPr>
          </a:p>
          <a:p>
            <a:pPr>
              <a:defRPr/>
            </a:pPr>
            <a:r>
              <a:rPr lang="he-IL" dirty="0" smtClean="0">
                <a:solidFill>
                  <a:schemeClr val="tx2"/>
                </a:solidFill>
              </a:rPr>
              <a:t>    המסוגלות להתרחב ולהתכווץ</a:t>
            </a:r>
            <a:r>
              <a:rPr lang="he-IL" dirty="0">
                <a:solidFill>
                  <a:schemeClr val="tx2"/>
                </a:solidFill>
              </a:rPr>
              <a:t>. הקנה, שדרכו עובר האוויר, הוא צינור נוקשה הבנוי </a:t>
            </a:r>
            <a:r>
              <a:rPr lang="he-IL" dirty="0" smtClean="0">
                <a:solidFill>
                  <a:schemeClr val="tx2"/>
                </a:solidFill>
              </a:rPr>
              <a:t>  </a:t>
            </a:r>
          </a:p>
          <a:p>
            <a:pPr>
              <a:defRPr/>
            </a:pPr>
            <a:r>
              <a:rPr lang="he-IL" dirty="0" smtClean="0">
                <a:solidFill>
                  <a:schemeClr val="tx2"/>
                </a:solidFill>
              </a:rPr>
              <a:t>    מטבעות </a:t>
            </a:r>
            <a:r>
              <a:rPr lang="he-IL" dirty="0">
                <a:solidFill>
                  <a:schemeClr val="tx2"/>
                </a:solidFill>
              </a:rPr>
              <a:t>סחוס</a:t>
            </a:r>
            <a:r>
              <a:rPr lang="he-IL" dirty="0" smtClean="0">
                <a:solidFill>
                  <a:schemeClr val="tx2"/>
                </a:solidFill>
              </a:rPr>
              <a:t>. שערו </a:t>
            </a:r>
            <a:r>
              <a:rPr lang="he-IL" dirty="0">
                <a:solidFill>
                  <a:schemeClr val="tx2"/>
                </a:solidFill>
              </a:rPr>
              <a:t>מהו </a:t>
            </a:r>
            <a:r>
              <a:rPr lang="he-IL" dirty="0" smtClean="0">
                <a:solidFill>
                  <a:schemeClr val="tx2"/>
                </a:solidFill>
              </a:rPr>
              <a:t>היתרון </a:t>
            </a:r>
            <a:r>
              <a:rPr lang="he-IL" dirty="0">
                <a:solidFill>
                  <a:schemeClr val="tx2"/>
                </a:solidFill>
              </a:rPr>
              <a:t>בהבדל בין מבנה הוושט למבנה הקנה?</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54755CA-329F-4C34-BF87-EEC3BA47FB9E}" type="slidenum">
              <a:rPr lang="he-IL" sz="1800" smtClean="0"/>
              <a:pPr fontAlgn="base">
                <a:spcBef>
                  <a:spcPct val="0"/>
                </a:spcBef>
                <a:spcAft>
                  <a:spcPct val="0"/>
                </a:spcAft>
                <a:defRPr/>
              </a:pPr>
              <a:t>24</a:t>
            </a:fld>
            <a:endParaRPr lang="he-IL" sz="1800" dirty="0" smtClean="0"/>
          </a:p>
        </p:txBody>
      </p:sp>
      <p:sp>
        <p:nvSpPr>
          <p:cNvPr id="34820"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הקיבה</a:t>
            </a:r>
            <a:endParaRPr lang="he-IL" sz="1800" dirty="0" smtClean="0">
              <a:solidFill>
                <a:schemeClr val="accent6">
                  <a:lumMod val="50000"/>
                  <a:lumOff val="50000"/>
                </a:schemeClr>
              </a:solidFill>
            </a:endParaRPr>
          </a:p>
        </p:txBody>
      </p:sp>
      <p:pic>
        <p:nvPicPr>
          <p:cNvPr id="4096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3152775"/>
            <a:ext cx="5765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מלבן 1"/>
          <p:cNvSpPr>
            <a:spLocks noChangeArrowheads="1"/>
          </p:cNvSpPr>
          <p:nvPr/>
        </p:nvSpPr>
        <p:spPr bwMode="auto">
          <a:xfrm>
            <a:off x="539750" y="395288"/>
            <a:ext cx="79073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dirty="0">
                <a:solidFill>
                  <a:srgbClr val="000000"/>
                </a:solidFill>
              </a:rPr>
              <a:t>התהליכים המתרחשים בקיבה</a:t>
            </a:r>
            <a:r>
              <a:rPr lang="he-IL" dirty="0">
                <a:solidFill>
                  <a:srgbClr val="000000"/>
                </a:solidFill>
              </a:rPr>
              <a:t>:</a:t>
            </a:r>
          </a:p>
          <a:p>
            <a:r>
              <a:rPr lang="he-IL" dirty="0">
                <a:solidFill>
                  <a:srgbClr val="FF6600"/>
                </a:solidFill>
              </a:rPr>
              <a:t>פירוק מכני </a:t>
            </a:r>
            <a:r>
              <a:rPr lang="he-IL" dirty="0">
                <a:solidFill>
                  <a:srgbClr val="000000"/>
                </a:solidFill>
              </a:rPr>
              <a:t>– פירוק המזון </a:t>
            </a:r>
            <a:r>
              <a:rPr lang="he-IL" dirty="0"/>
              <a:t>לחתיכות קטנות </a:t>
            </a:r>
            <a:r>
              <a:rPr lang="he-IL" dirty="0" smtClean="0">
                <a:solidFill>
                  <a:srgbClr val="000000"/>
                </a:solidFill>
              </a:rPr>
              <a:t>בעזרת </a:t>
            </a:r>
            <a:r>
              <a:rPr lang="he-IL" dirty="0">
                <a:solidFill>
                  <a:srgbClr val="000000"/>
                </a:solidFill>
              </a:rPr>
              <a:t>התכווצויות של הקיבה וחיכוך עם הדופן המחוספסת שלה.</a:t>
            </a:r>
          </a:p>
          <a:p>
            <a:r>
              <a:rPr lang="he-IL" dirty="0">
                <a:solidFill>
                  <a:srgbClr val="000000"/>
                </a:solidFill>
              </a:rPr>
              <a:t>דנטורציה של חלבונים על ידי החומצה – פעולה ה"מקלה" על הפירוק הכימי.</a:t>
            </a:r>
          </a:p>
          <a:p>
            <a:r>
              <a:rPr lang="he-IL" dirty="0">
                <a:solidFill>
                  <a:srgbClr val="FF6600"/>
                </a:solidFill>
              </a:rPr>
              <a:t>פירוק כימי </a:t>
            </a:r>
            <a:r>
              <a:rPr lang="he-IL" dirty="0">
                <a:solidFill>
                  <a:srgbClr val="000000"/>
                </a:solidFill>
              </a:rPr>
              <a:t>– פירוק החלבונים בעזרת האנזים </a:t>
            </a:r>
            <a:r>
              <a:rPr lang="he-IL" dirty="0">
                <a:solidFill>
                  <a:srgbClr val="FF6600"/>
                </a:solidFill>
              </a:rPr>
              <a:t>פפסין</a:t>
            </a:r>
            <a:r>
              <a:rPr lang="he-IL" dirty="0">
                <a:solidFill>
                  <a:srgbClr val="000000"/>
                </a:solidFill>
              </a:rPr>
              <a:t> לשרשראות חלבוניות קצרות יותר.</a:t>
            </a:r>
          </a:p>
          <a:p>
            <a:r>
              <a:rPr lang="he-IL" dirty="0">
                <a:solidFill>
                  <a:srgbClr val="000000"/>
                </a:solidFill>
              </a:rPr>
              <a:t>האנזים מופרש מדופן הקיבה עם חומצה, שכן הוא פועל במיטבו בסביבה חומצית </a:t>
            </a:r>
          </a:p>
          <a:p>
            <a:r>
              <a:rPr lang="he-IL" dirty="0">
                <a:solidFill>
                  <a:srgbClr val="000000"/>
                </a:solidFill>
              </a:rPr>
              <a:t>(</a:t>
            </a:r>
            <a:r>
              <a:rPr lang="he-IL" dirty="0" smtClean="0">
                <a:solidFill>
                  <a:srgbClr val="000000"/>
                </a:solidFill>
              </a:rPr>
              <a:t>ה</a:t>
            </a:r>
            <a:r>
              <a:rPr lang="he-IL" dirty="0" smtClean="0">
                <a:solidFill>
                  <a:srgbClr val="000000"/>
                </a:solidFill>
                <a:latin typeface="Arial"/>
                <a:cs typeface="Arial"/>
              </a:rPr>
              <a:t>־</a:t>
            </a:r>
            <a:r>
              <a:rPr lang="en-US" dirty="0" smtClean="0">
                <a:solidFill>
                  <a:srgbClr val="000000"/>
                </a:solidFill>
              </a:rPr>
              <a:t>pH</a:t>
            </a:r>
            <a:r>
              <a:rPr lang="he-IL" dirty="0" smtClean="0">
                <a:solidFill>
                  <a:srgbClr val="000000"/>
                </a:solidFill>
              </a:rPr>
              <a:t> </a:t>
            </a:r>
            <a:r>
              <a:rPr lang="he-IL" dirty="0">
                <a:solidFill>
                  <a:srgbClr val="000000"/>
                </a:solidFill>
              </a:rPr>
              <a:t>המיטבי עבורו הוא 2).</a:t>
            </a:r>
          </a:p>
          <a:p>
            <a:r>
              <a:rPr lang="he-IL" dirty="0">
                <a:solidFill>
                  <a:srgbClr val="FF6600"/>
                </a:solidFill>
              </a:rPr>
              <a:t>חיטוי המזון </a:t>
            </a:r>
            <a:r>
              <a:rPr lang="he-IL" dirty="0">
                <a:solidFill>
                  <a:srgbClr val="000000"/>
                </a:solidFill>
              </a:rPr>
              <a:t>– החומציות השוררת בקיבה גורמת למות חיידקים וּוירוסים המצויים במזון (נגרמת דנטורציה של החלבונים שלהם).</a:t>
            </a:r>
          </a:p>
          <a:p>
            <a:endParaRPr lang="he-IL" dirty="0">
              <a:solidFill>
                <a:srgbClr val="000000"/>
              </a:solidFill>
            </a:endParaRPr>
          </a:p>
          <a:p>
            <a:endParaRPr lang="he-IL" dirty="0">
              <a:solidFill>
                <a:srgbClr val="000000"/>
              </a:solidFill>
            </a:endParaRPr>
          </a:p>
          <a:p>
            <a:endParaRPr lang="he-IL"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0E9797-29D1-46E5-8A7B-5A9CF48A5792}" type="slidenum">
              <a:rPr lang="he-IL" sz="1800" smtClean="0"/>
              <a:pPr fontAlgn="base">
                <a:spcBef>
                  <a:spcPct val="0"/>
                </a:spcBef>
                <a:spcAft>
                  <a:spcPct val="0"/>
                </a:spcAft>
                <a:defRPr/>
              </a:pPr>
              <a:t>25</a:t>
            </a:fld>
            <a:endParaRPr lang="he-IL" sz="1800" dirty="0" smtClean="0"/>
          </a:p>
        </p:txBody>
      </p:sp>
      <p:sp>
        <p:nvSpPr>
          <p:cNvPr id="27652"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הקיבה: התאמת המבנה </a:t>
            </a:r>
            <a:r>
              <a:rPr lang="he-IL" sz="1800" b="1" dirty="0" smtClean="0">
                <a:solidFill>
                  <a:schemeClr val="accent3"/>
                </a:solidFill>
              </a:rPr>
              <a:t>לתִפקוד</a:t>
            </a:r>
          </a:p>
        </p:txBody>
      </p:sp>
      <p:sp>
        <p:nvSpPr>
          <p:cNvPr id="24581" name="מלבן 1"/>
          <p:cNvSpPr>
            <a:spLocks noChangeArrowheads="1"/>
          </p:cNvSpPr>
          <p:nvPr/>
        </p:nvSpPr>
        <p:spPr bwMode="auto">
          <a:xfrm>
            <a:off x="539750" y="548680"/>
            <a:ext cx="790733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noProof="1">
                <a:solidFill>
                  <a:srgbClr val="000000"/>
                </a:solidFill>
              </a:rPr>
              <a:t>התאמת מבנה הקיבה </a:t>
            </a:r>
            <a:r>
              <a:rPr lang="he-IL" u="sng" noProof="1" smtClean="0">
                <a:solidFill>
                  <a:srgbClr val="000000"/>
                </a:solidFill>
              </a:rPr>
              <a:t>לתִפקודה</a:t>
            </a:r>
            <a:r>
              <a:rPr lang="he-IL" noProof="1">
                <a:solidFill>
                  <a:srgbClr val="000000"/>
                </a:solidFill>
              </a:rPr>
              <a:t>:</a:t>
            </a:r>
          </a:p>
          <a:p>
            <a:r>
              <a:rPr lang="he-IL" noProof="1" smtClean="0">
                <a:solidFill>
                  <a:srgbClr val="000000"/>
                </a:solidFill>
              </a:rPr>
              <a:t>הדופן </a:t>
            </a:r>
            <a:r>
              <a:rPr lang="he-IL" noProof="1">
                <a:solidFill>
                  <a:srgbClr val="000000"/>
                </a:solidFill>
              </a:rPr>
              <a:t>הפנימית של הקיבה </a:t>
            </a:r>
            <a:r>
              <a:rPr lang="he-IL" noProof="1"/>
              <a:t>מפותלת. הפיתולים בולטים לתוך חלל הקיבה. </a:t>
            </a:r>
            <a:r>
              <a:rPr lang="he-IL" noProof="1" smtClean="0"/>
              <a:t>כך היחס </a:t>
            </a:r>
            <a:r>
              <a:rPr lang="he-IL" noProof="1"/>
              <a:t>שטח הפנים/ נפח של דופן </a:t>
            </a:r>
            <a:r>
              <a:rPr lang="he-IL" noProof="1" smtClean="0"/>
              <a:t>הקיבה גדל ושטח </a:t>
            </a:r>
            <a:r>
              <a:rPr lang="he-IL" noProof="1"/>
              <a:t>המגע של הדופן עם </a:t>
            </a:r>
            <a:r>
              <a:rPr lang="he-IL" noProof="1" smtClean="0"/>
              <a:t>המזון גדל גם הוא, וכך מתאפשר </a:t>
            </a:r>
            <a:r>
              <a:rPr lang="he-IL" noProof="1"/>
              <a:t>פירוק מכני יעיל יותר. הדופן מורכבת משרירים המאפשרים את ההתכווצויות.</a:t>
            </a:r>
          </a:p>
          <a:p>
            <a:endParaRPr lang="he-IL" noProof="1"/>
          </a:p>
          <a:p>
            <a:r>
              <a:rPr lang="he-IL" u="sng" noProof="1"/>
              <a:t>ההתאמה של הקיבה למניעת פגיעה </a:t>
            </a:r>
            <a:r>
              <a:rPr lang="he-IL" u="sng" noProof="1">
                <a:solidFill>
                  <a:prstClr val="black"/>
                </a:solidFill>
              </a:rPr>
              <a:t>בדופן הקיבה על ידי האנזים והחומצה:</a:t>
            </a:r>
            <a:endParaRPr lang="he-IL" noProof="1">
              <a:solidFill>
                <a:prstClr val="black"/>
              </a:solidFill>
            </a:endParaRPr>
          </a:p>
          <a:p>
            <a:pPr>
              <a:buFontTx/>
              <a:buChar char="-"/>
            </a:pPr>
            <a:r>
              <a:rPr lang="he-IL" noProof="1">
                <a:solidFill>
                  <a:prstClr val="black"/>
                </a:solidFill>
              </a:rPr>
              <a:t> הדופן הפנימית מפרישה ריר שמצפה אותה ומונע את עיכולה על ידי האנזים והחומצה.</a:t>
            </a:r>
          </a:p>
          <a:p>
            <a:pPr>
              <a:buFontTx/>
              <a:buChar char="-"/>
            </a:pPr>
            <a:r>
              <a:rPr lang="he-IL" noProof="1">
                <a:solidFill>
                  <a:prstClr val="black"/>
                </a:solidFill>
              </a:rPr>
              <a:t> תאי דופן הקיבה מתחדשים בקצב </a:t>
            </a:r>
            <a:r>
              <a:rPr lang="he-IL" noProof="1">
                <a:solidFill>
                  <a:srgbClr val="000000"/>
                </a:solidFill>
              </a:rPr>
              <a:t>מהיר </a:t>
            </a:r>
            <a:r>
              <a:rPr lang="he-IL" noProof="1" smtClean="0">
                <a:solidFill>
                  <a:srgbClr val="000000"/>
                </a:solidFill>
              </a:rPr>
              <a:t>– </a:t>
            </a:r>
            <a:r>
              <a:rPr lang="he-IL" noProof="1">
                <a:solidFill>
                  <a:srgbClr val="000000"/>
                </a:solidFill>
              </a:rPr>
              <a:t>שכבת התאים מתחלפת מדי </a:t>
            </a:r>
            <a:r>
              <a:rPr lang="he-IL" noProof="1" smtClean="0">
                <a:solidFill>
                  <a:srgbClr val="000000"/>
                </a:solidFill>
              </a:rPr>
              <a:t>4–5 </a:t>
            </a:r>
            <a:r>
              <a:rPr lang="he-IL" noProof="1">
                <a:solidFill>
                  <a:srgbClr val="000000"/>
                </a:solidFill>
              </a:rPr>
              <a:t>ימים, כי </a:t>
            </a:r>
          </a:p>
          <a:p>
            <a:r>
              <a:rPr lang="he-IL" noProof="1">
                <a:solidFill>
                  <a:srgbClr val="000000"/>
                </a:solidFill>
              </a:rPr>
              <a:t>  למרות ההגנות יש פגיעה בתאים.</a:t>
            </a:r>
          </a:p>
          <a:p>
            <a:endParaRPr lang="he-IL" noProof="1">
              <a:solidFill>
                <a:srgbClr val="000000"/>
              </a:solidFill>
            </a:endParaRPr>
          </a:p>
          <a:p>
            <a:r>
              <a:rPr lang="he-IL" noProof="1">
                <a:solidFill>
                  <a:srgbClr val="000000"/>
                </a:solidFill>
              </a:rPr>
              <a:t>   </a:t>
            </a: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019" y="2982491"/>
            <a:ext cx="291941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4781128" y="3087836"/>
            <a:ext cx="3851920" cy="1200329"/>
          </a:xfrm>
          <a:prstGeom prst="rect">
            <a:avLst/>
          </a:prstGeom>
        </p:spPr>
        <p:txBody>
          <a:bodyPr wrap="square">
            <a:spAutoFit/>
          </a:bodyPr>
          <a:lstStyle/>
          <a:p>
            <a:r>
              <a:rPr lang="he-IL" dirty="0" smtClean="0"/>
              <a:t>   - לעתים, בהשפעת חיידק הנקרא     </a:t>
            </a:r>
          </a:p>
          <a:p>
            <a:r>
              <a:rPr lang="he-IL" dirty="0" smtClean="0"/>
              <a:t>    הליקובטר פילורי, הפוגע בדופן הקיבה, </a:t>
            </a:r>
          </a:p>
          <a:p>
            <a:r>
              <a:rPr lang="he-IL" dirty="0" smtClean="0"/>
              <a:t>    החומצה והאנזים פוגעים בדופן הקיבה    </a:t>
            </a:r>
          </a:p>
          <a:p>
            <a:r>
              <a:rPr lang="he-IL" dirty="0" smtClean="0"/>
              <a:t>    ונגרם כיב קיבה (אולקוס).</a:t>
            </a:r>
            <a:endParaRPr lang="he-IL" dirty="0"/>
          </a:p>
        </p:txBody>
      </p:sp>
      <p:sp>
        <p:nvSpPr>
          <p:cNvPr id="8" name="מלבן 1"/>
          <p:cNvSpPr>
            <a:spLocks noChangeArrowheads="1"/>
          </p:cNvSpPr>
          <p:nvPr/>
        </p:nvSpPr>
        <p:spPr bwMode="auto">
          <a:xfrm>
            <a:off x="4637435" y="4437112"/>
            <a:ext cx="382299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dirty="0" smtClean="0">
                <a:solidFill>
                  <a:srgbClr val="000000"/>
                </a:solidFill>
              </a:rPr>
              <a:t>- יש </a:t>
            </a:r>
            <a:r>
              <a:rPr lang="he-IL" dirty="0">
                <a:solidFill>
                  <a:srgbClr val="000000"/>
                </a:solidFill>
              </a:rPr>
              <a:t>תרופות שפוגעות בהפרשת </a:t>
            </a:r>
            <a:r>
              <a:rPr lang="he-IL" dirty="0" smtClean="0">
                <a:solidFill>
                  <a:srgbClr val="000000"/>
                </a:solidFill>
              </a:rPr>
              <a:t>הריר   </a:t>
            </a:r>
          </a:p>
          <a:p>
            <a:r>
              <a:rPr lang="he-IL" dirty="0" smtClean="0">
                <a:solidFill>
                  <a:srgbClr val="000000"/>
                </a:solidFill>
              </a:rPr>
              <a:t>  המגן על דופן הקיבה, </a:t>
            </a:r>
            <a:r>
              <a:rPr lang="he-IL" dirty="0">
                <a:solidFill>
                  <a:srgbClr val="000000"/>
                </a:solidFill>
              </a:rPr>
              <a:t>ולכן יש הוראה </a:t>
            </a:r>
            <a:endParaRPr lang="he-IL" dirty="0" smtClean="0">
              <a:solidFill>
                <a:srgbClr val="000000"/>
              </a:solidFill>
            </a:endParaRPr>
          </a:p>
          <a:p>
            <a:r>
              <a:rPr lang="he-IL" dirty="0" smtClean="0">
                <a:solidFill>
                  <a:srgbClr val="000000"/>
                </a:solidFill>
              </a:rPr>
              <a:t>  ליטול אותן </a:t>
            </a:r>
            <a:r>
              <a:rPr lang="he-IL" dirty="0">
                <a:solidFill>
                  <a:srgbClr val="000000"/>
                </a:solidFill>
              </a:rPr>
              <a:t>בעת ארוחה כדי שהפפסין </a:t>
            </a:r>
            <a:endParaRPr lang="he-IL" dirty="0" smtClean="0">
              <a:solidFill>
                <a:srgbClr val="000000"/>
              </a:solidFill>
            </a:endParaRPr>
          </a:p>
          <a:p>
            <a:r>
              <a:rPr lang="he-IL" dirty="0" smtClean="0">
                <a:solidFill>
                  <a:srgbClr val="000000"/>
                </a:solidFill>
              </a:rPr>
              <a:t>  והחומצה </a:t>
            </a:r>
            <a:r>
              <a:rPr lang="he-IL" dirty="0">
                <a:solidFill>
                  <a:srgbClr val="000000"/>
                </a:solidFill>
              </a:rPr>
              <a:t>יפרקו את המזון ולא את דופן </a:t>
            </a:r>
            <a:endParaRPr lang="he-IL" dirty="0" smtClean="0">
              <a:solidFill>
                <a:srgbClr val="000000"/>
              </a:solidFill>
            </a:endParaRPr>
          </a:p>
          <a:p>
            <a:r>
              <a:rPr lang="he-IL" dirty="0" smtClean="0">
                <a:solidFill>
                  <a:srgbClr val="000000"/>
                </a:solidFill>
              </a:rPr>
              <a:t>  הקיבה, </a:t>
            </a:r>
            <a:r>
              <a:rPr lang="he-IL" dirty="0">
                <a:solidFill>
                  <a:srgbClr val="000000"/>
                </a:solidFill>
              </a:rPr>
              <a:t>הנמצאת במצב </a:t>
            </a:r>
            <a:r>
              <a:rPr lang="he-IL" dirty="0" smtClean="0">
                <a:solidFill>
                  <a:srgbClr val="000000"/>
                </a:solidFill>
              </a:rPr>
              <a:t>פחות </a:t>
            </a:r>
            <a:r>
              <a:rPr lang="he-IL" dirty="0">
                <a:solidFill>
                  <a:srgbClr val="000000"/>
                </a:solidFill>
              </a:rPr>
              <a:t>מוגן.</a:t>
            </a:r>
          </a:p>
        </p:txBody>
      </p:sp>
    </p:spTree>
    <p:extLst>
      <p:ext uri="{BB962C8B-B14F-4D97-AF65-F5344CB8AC3E}">
        <p14:creationId xmlns:p14="http://schemas.microsoft.com/office/powerpoint/2010/main" val="181272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4297F2-364F-4A92-B82D-E9B81A546817}" type="slidenum">
              <a:rPr lang="he-IL" sz="1800" smtClean="0"/>
              <a:pPr fontAlgn="base">
                <a:spcBef>
                  <a:spcPct val="0"/>
                </a:spcBef>
                <a:spcAft>
                  <a:spcPct val="0"/>
                </a:spcAft>
                <a:defRPr/>
              </a:pPr>
              <a:t>26</a:t>
            </a:fld>
            <a:endParaRPr lang="he-IL" sz="1800" dirty="0" smtClean="0"/>
          </a:p>
        </p:txBody>
      </p:sp>
      <p:sp>
        <p:nvSpPr>
          <p:cNvPr id="35844"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התאמות הקיבה לתפקודה (המשך) + שאלה 6</a:t>
            </a:r>
            <a:endParaRPr lang="he-IL" sz="1800" dirty="0" smtClean="0">
              <a:solidFill>
                <a:schemeClr val="accent6">
                  <a:lumMod val="50000"/>
                  <a:lumOff val="50000"/>
                </a:schemeClr>
              </a:solidFill>
            </a:endParaRPr>
          </a:p>
        </p:txBody>
      </p:sp>
      <p:sp>
        <p:nvSpPr>
          <p:cNvPr id="41990"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5ED6CD-71D3-4575-8E9D-3FC734450010}" type="slidenum">
              <a:rPr lang="en-US" sz="1400">
                <a:latin typeface="Times New Roman" pitchFamily="18" charset="0"/>
              </a:rPr>
              <a:pPr eaLnBrk="1" hangingPunct="1"/>
              <a:t>26</a:t>
            </a:fld>
            <a:endParaRPr lang="en-US" sz="1400" dirty="0">
              <a:latin typeface="Times New Roman" pitchFamily="18" charset="0"/>
            </a:endParaRPr>
          </a:p>
        </p:txBody>
      </p:sp>
      <p:pic>
        <p:nvPicPr>
          <p:cNvPr id="4199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8812" y="617538"/>
            <a:ext cx="291941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מלבן 1"/>
          <p:cNvSpPr>
            <a:spLocks noChangeArrowheads="1"/>
          </p:cNvSpPr>
          <p:nvPr/>
        </p:nvSpPr>
        <p:spPr bwMode="auto">
          <a:xfrm>
            <a:off x="2736304" y="3822700"/>
            <a:ext cx="4572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latin typeface="Calibri" pitchFamily="34" charset="0"/>
                <a:cs typeface="Calibri" pitchFamily="34" charset="0"/>
              </a:rPr>
              <a:t>SEER Training Modules, Anatomy of the Stomach, U. S. National Institutes of Health, National Cancer Institute. 08/11/11 (</a:t>
            </a:r>
            <a:r>
              <a:rPr lang="en-US" sz="1100" u="sng" dirty="0">
                <a:solidFill>
                  <a:srgbClr val="0000FF"/>
                </a:solidFill>
                <a:latin typeface="Calibri" pitchFamily="34" charset="0"/>
                <a:cs typeface="Calibri" pitchFamily="34" charset="0"/>
                <a:hlinkClick r:id="rId4"/>
              </a:rPr>
              <a:t>http://training.seer.cancer.gov/ugi/anatomy/stomach.html</a:t>
            </a:r>
            <a:r>
              <a:rPr lang="en-US" sz="1100" dirty="0">
                <a:latin typeface="Calibri" pitchFamily="34" charset="0"/>
                <a:cs typeface="Calibri" pitchFamily="34" charset="0"/>
              </a:rPr>
              <a:t>)</a:t>
            </a:r>
          </a:p>
        </p:txBody>
      </p:sp>
      <p:sp>
        <p:nvSpPr>
          <p:cNvPr id="41993" name="מלבן 2"/>
          <p:cNvSpPr>
            <a:spLocks noChangeArrowheads="1"/>
          </p:cNvSpPr>
          <p:nvPr/>
        </p:nvSpPr>
        <p:spPr bwMode="auto">
          <a:xfrm>
            <a:off x="190240" y="1190625"/>
            <a:ext cx="3373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בכניסה </a:t>
            </a:r>
            <a:r>
              <a:rPr lang="he-IL" dirty="0"/>
              <a:t>לקיבה וביציאה</a:t>
            </a:r>
          </a:p>
          <a:p>
            <a:r>
              <a:rPr lang="he-IL" dirty="0"/>
              <a:t>ממנה יש שסתומים, הנסגרים </a:t>
            </a:r>
          </a:p>
          <a:p>
            <a:r>
              <a:rPr lang="he-IL" dirty="0"/>
              <a:t>בעת </a:t>
            </a:r>
            <a:r>
              <a:rPr lang="he-IL" dirty="0" smtClean="0"/>
              <a:t>שמזון מצוי בקיבה</a:t>
            </a:r>
            <a:r>
              <a:rPr lang="he-IL" dirty="0">
                <a:solidFill>
                  <a:srgbClr val="000000"/>
                </a:solidFill>
              </a:rPr>
              <a:t>.</a:t>
            </a:r>
          </a:p>
        </p:txBody>
      </p:sp>
      <p:sp>
        <p:nvSpPr>
          <p:cNvPr id="12" name="TextBox 11"/>
          <p:cNvSpPr txBox="1"/>
          <p:nvPr/>
        </p:nvSpPr>
        <p:spPr>
          <a:xfrm>
            <a:off x="450978" y="4771018"/>
            <a:ext cx="8334375" cy="1754326"/>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smtClean="0">
                <a:solidFill>
                  <a:srgbClr val="1F497D"/>
                </a:solidFill>
              </a:rPr>
              <a:t>שאל</a:t>
            </a:r>
            <a:r>
              <a:rPr lang="he-IL" b="1" dirty="0" smtClean="0">
                <a:solidFill>
                  <a:schemeClr val="tx2"/>
                </a:solidFill>
              </a:rPr>
              <a:t>ה 6:</a:t>
            </a:r>
            <a:r>
              <a:rPr lang="he-IL" dirty="0" smtClean="0">
                <a:solidFill>
                  <a:schemeClr val="tx2"/>
                </a:solidFill>
              </a:rPr>
              <a:t> </a:t>
            </a:r>
            <a:endParaRPr lang="he-IL" dirty="0">
              <a:solidFill>
                <a:schemeClr val="tx2"/>
              </a:solidFill>
            </a:endParaRPr>
          </a:p>
          <a:p>
            <a:pPr>
              <a:defRPr/>
            </a:pPr>
            <a:r>
              <a:rPr lang="he-IL" dirty="0">
                <a:solidFill>
                  <a:schemeClr val="tx2"/>
                </a:solidFill>
              </a:rPr>
              <a:t>א. מה היתרון בקיום שסתומים בכניסה לקיבה וביציאה ממנה?</a:t>
            </a:r>
          </a:p>
          <a:p>
            <a:pPr>
              <a:defRPr/>
            </a:pPr>
            <a:r>
              <a:rPr lang="he-IL" dirty="0">
                <a:solidFill>
                  <a:schemeClr val="tx2"/>
                </a:solidFill>
              </a:rPr>
              <a:t>ב. </a:t>
            </a:r>
            <a:r>
              <a:rPr lang="he-IL" dirty="0" smtClean="0">
                <a:solidFill>
                  <a:schemeClr val="tx2"/>
                </a:solidFill>
              </a:rPr>
              <a:t>(הרחבה) מזון </a:t>
            </a:r>
            <a:r>
              <a:rPr lang="he-IL" dirty="0">
                <a:solidFill>
                  <a:schemeClr val="tx2"/>
                </a:solidFill>
              </a:rPr>
              <a:t>עתיר שומן, אלכוהול, עישון, ורמה גבוהה של אסטרוגן בזמן ההיריון נמנים</a:t>
            </a:r>
          </a:p>
          <a:p>
            <a:pPr>
              <a:defRPr/>
            </a:pPr>
            <a:r>
              <a:rPr lang="he-IL" dirty="0">
                <a:solidFill>
                  <a:schemeClr val="tx2"/>
                </a:solidFill>
              </a:rPr>
              <a:t>    </a:t>
            </a:r>
            <a:r>
              <a:rPr lang="he-IL" dirty="0" smtClean="0">
                <a:solidFill>
                  <a:schemeClr val="tx2"/>
                </a:solidFill>
              </a:rPr>
              <a:t>עם הגורמים </a:t>
            </a:r>
            <a:r>
              <a:rPr lang="he-IL" dirty="0">
                <a:solidFill>
                  <a:schemeClr val="tx2"/>
                </a:solidFill>
              </a:rPr>
              <a:t>המחלישים את שריר השסתום בין </a:t>
            </a:r>
            <a:r>
              <a:rPr lang="he-IL" dirty="0" smtClean="0">
                <a:solidFill>
                  <a:schemeClr val="tx2"/>
                </a:solidFill>
              </a:rPr>
              <a:t>הוושט </a:t>
            </a:r>
            <a:r>
              <a:rPr lang="he-IL" dirty="0">
                <a:solidFill>
                  <a:schemeClr val="tx2"/>
                </a:solidFill>
              </a:rPr>
              <a:t>לקיבה. </a:t>
            </a:r>
          </a:p>
          <a:p>
            <a:pPr lvl="1">
              <a:defRPr/>
            </a:pPr>
            <a:r>
              <a:rPr lang="he-IL" sz="1600" dirty="0" smtClean="0">
                <a:solidFill>
                  <a:schemeClr val="tx2"/>
                </a:solidFill>
              </a:rPr>
              <a:t>1. </a:t>
            </a:r>
            <a:r>
              <a:rPr lang="he-IL" dirty="0" smtClean="0">
                <a:solidFill>
                  <a:schemeClr val="tx2"/>
                </a:solidFill>
              </a:rPr>
              <a:t>מה </a:t>
            </a:r>
            <a:r>
              <a:rPr lang="he-IL" dirty="0">
                <a:solidFill>
                  <a:schemeClr val="tx2"/>
                </a:solidFill>
              </a:rPr>
              <a:t>עלולה להיות ההשפעה של תופעה זו?</a:t>
            </a:r>
          </a:p>
          <a:p>
            <a:pPr lvl="1">
              <a:defRPr/>
            </a:pPr>
            <a:r>
              <a:rPr lang="he-IL" sz="1600" dirty="0" smtClean="0">
                <a:solidFill>
                  <a:schemeClr val="tx2"/>
                </a:solidFill>
              </a:rPr>
              <a:t>2. </a:t>
            </a:r>
            <a:r>
              <a:rPr lang="he-IL" dirty="0" smtClean="0">
                <a:solidFill>
                  <a:schemeClr val="tx2"/>
                </a:solidFill>
              </a:rPr>
              <a:t>הציעו </a:t>
            </a:r>
            <a:r>
              <a:rPr lang="he-IL" dirty="0">
                <a:solidFill>
                  <a:schemeClr val="tx2"/>
                </a:solidFill>
              </a:rPr>
              <a:t>פתרון לבעיה</a:t>
            </a:r>
            <a:r>
              <a:rPr lang="he-IL" dirty="0" smtClean="0">
                <a:solidFill>
                  <a:schemeClr val="tx2"/>
                </a:solidFill>
              </a:rPr>
              <a:t>.</a:t>
            </a:r>
            <a:endParaRPr lang="he-IL"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AB81E5-73B7-4123-A40E-18E623707BC8}" type="slidenum">
              <a:rPr lang="he-IL" sz="1800" smtClean="0"/>
              <a:pPr fontAlgn="base">
                <a:spcBef>
                  <a:spcPct val="0"/>
                </a:spcBef>
                <a:spcAft>
                  <a:spcPct val="0"/>
                </a:spcAft>
                <a:defRPr/>
              </a:pPr>
              <a:t>27</a:t>
            </a:fld>
            <a:endParaRPr lang="he-IL" sz="1800" dirty="0" smtClean="0"/>
          </a:p>
        </p:txBody>
      </p:sp>
      <p:sp>
        <p:nvSpPr>
          <p:cNvPr id="43012" name="כותרת 8"/>
          <p:cNvSpPr>
            <a:spLocks noGrp="1"/>
          </p:cNvSpPr>
          <p:nvPr>
            <p:ph type="title"/>
          </p:nvPr>
        </p:nvSpPr>
        <p:spPr bwMode="auto">
          <a:xfrm>
            <a:off x="285750" y="71438"/>
            <a:ext cx="8229600" cy="39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10" name="Rectangle 12"/>
          <p:cNvSpPr/>
          <p:nvPr/>
        </p:nvSpPr>
        <p:spPr>
          <a:xfrm>
            <a:off x="442913" y="2316435"/>
            <a:ext cx="8424862" cy="406489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r>
              <a:rPr lang="he-IL" b="1" dirty="0" smtClean="0">
                <a:solidFill>
                  <a:prstClr val="black"/>
                </a:solidFill>
              </a:rPr>
              <a:t>:</a:t>
            </a:r>
            <a:endParaRPr lang="he-IL" b="1" dirty="0">
              <a:solidFill>
                <a:prstClr val="black"/>
              </a:solidFill>
            </a:endParaRPr>
          </a:p>
          <a:p>
            <a:pPr fontAlgn="auto">
              <a:spcBef>
                <a:spcPts val="0"/>
              </a:spcBef>
              <a:spcAft>
                <a:spcPts val="0"/>
              </a:spcAft>
              <a:defRPr/>
            </a:pPr>
            <a:r>
              <a:rPr lang="he-IL" dirty="0">
                <a:solidFill>
                  <a:prstClr val="black"/>
                </a:solidFill>
              </a:rPr>
              <a:t>א. </a:t>
            </a:r>
            <a:r>
              <a:rPr lang="he-IL" dirty="0" smtClean="0">
                <a:solidFill>
                  <a:prstClr val="black"/>
                </a:solidFill>
              </a:rPr>
              <a:t>יתרונות:</a:t>
            </a:r>
          </a:p>
          <a:p>
            <a:pPr fontAlgn="auto">
              <a:spcBef>
                <a:spcPts val="0"/>
              </a:spcBef>
              <a:spcAft>
                <a:spcPts val="0"/>
              </a:spcAft>
              <a:defRPr/>
            </a:pPr>
            <a:r>
              <a:rPr lang="he-IL" dirty="0">
                <a:solidFill>
                  <a:prstClr val="black"/>
                </a:solidFill>
              </a:rPr>
              <a:t> </a:t>
            </a:r>
            <a:r>
              <a:rPr lang="he-IL" dirty="0" smtClean="0">
                <a:solidFill>
                  <a:prstClr val="black"/>
                </a:solidFill>
              </a:rPr>
              <a:t>   - </a:t>
            </a:r>
            <a:r>
              <a:rPr lang="he-IL" dirty="0" smtClean="0">
                <a:solidFill>
                  <a:schemeClr val="tx1"/>
                </a:solidFill>
              </a:rPr>
              <a:t>המזון </a:t>
            </a:r>
            <a:r>
              <a:rPr lang="he-IL" dirty="0">
                <a:solidFill>
                  <a:schemeClr val="tx1"/>
                </a:solidFill>
              </a:rPr>
              <a:t>נשאר "סגור" בקיבה לפרק הזמן הדרוש לסיום העיכול </a:t>
            </a:r>
            <a:r>
              <a:rPr lang="he-IL" dirty="0" smtClean="0">
                <a:solidFill>
                  <a:schemeClr val="tx1"/>
                </a:solidFill>
              </a:rPr>
              <a:t>המכני, לחיטוי ולעיכול </a:t>
            </a:r>
          </a:p>
          <a:p>
            <a:pPr fontAlgn="auto">
              <a:spcBef>
                <a:spcPts val="0"/>
              </a:spcBef>
              <a:spcAft>
                <a:spcPts val="0"/>
              </a:spcAft>
              <a:defRPr/>
            </a:pPr>
            <a:r>
              <a:rPr lang="he-IL" dirty="0">
                <a:solidFill>
                  <a:schemeClr val="tx1"/>
                </a:solidFill>
              </a:rPr>
              <a:t> </a:t>
            </a:r>
            <a:r>
              <a:rPr lang="he-IL" dirty="0" smtClean="0">
                <a:solidFill>
                  <a:schemeClr val="tx1"/>
                </a:solidFill>
              </a:rPr>
              <a:t>     הכימי </a:t>
            </a:r>
            <a:r>
              <a:rPr lang="he-IL" dirty="0">
                <a:solidFill>
                  <a:schemeClr val="tx1"/>
                </a:solidFill>
              </a:rPr>
              <a:t>שלו. </a:t>
            </a:r>
            <a:endParaRPr lang="he-IL" dirty="0" smtClean="0">
              <a:solidFill>
                <a:schemeClr val="tx1"/>
              </a:solidFill>
            </a:endParaRPr>
          </a:p>
          <a:p>
            <a:pPr fontAlgn="auto">
              <a:spcBef>
                <a:spcPts val="0"/>
              </a:spcBef>
              <a:spcAft>
                <a:spcPts val="0"/>
              </a:spcAft>
              <a:defRPr/>
            </a:pPr>
            <a:r>
              <a:rPr lang="he-IL" dirty="0">
                <a:solidFill>
                  <a:schemeClr val="tx1"/>
                </a:solidFill>
              </a:rPr>
              <a:t> </a:t>
            </a:r>
            <a:r>
              <a:rPr lang="he-IL" dirty="0" smtClean="0">
                <a:solidFill>
                  <a:schemeClr val="tx1"/>
                </a:solidFill>
              </a:rPr>
              <a:t>   - יש </a:t>
            </a:r>
            <a:r>
              <a:rPr lang="he-IL" dirty="0">
                <a:solidFill>
                  <a:schemeClr val="tx1"/>
                </a:solidFill>
              </a:rPr>
              <a:t>הפרדה בין </a:t>
            </a:r>
            <a:r>
              <a:rPr lang="he-IL" dirty="0" smtClean="0">
                <a:solidFill>
                  <a:schemeClr val="tx1"/>
                </a:solidFill>
              </a:rPr>
              <a:t>הקיבה, שיש בה סביבה </a:t>
            </a:r>
            <a:r>
              <a:rPr lang="he-IL" dirty="0">
                <a:solidFill>
                  <a:schemeClr val="tx1"/>
                </a:solidFill>
              </a:rPr>
              <a:t>חומצית, לבין יתר חלקי מערכת העיכול, בעיקר </a:t>
            </a:r>
            <a:r>
              <a:rPr lang="he-IL" dirty="0" smtClean="0">
                <a:solidFill>
                  <a:schemeClr val="tx1"/>
                </a:solidFill>
              </a:rPr>
              <a:t>  </a:t>
            </a:r>
          </a:p>
          <a:p>
            <a:pPr fontAlgn="auto">
              <a:spcBef>
                <a:spcPts val="0"/>
              </a:spcBef>
              <a:spcAft>
                <a:spcPts val="0"/>
              </a:spcAft>
              <a:defRPr/>
            </a:pPr>
            <a:r>
              <a:rPr lang="he-IL" dirty="0" smtClean="0">
                <a:solidFill>
                  <a:schemeClr val="tx1"/>
                </a:solidFill>
              </a:rPr>
              <a:t>      הוושט</a:t>
            </a:r>
            <a:r>
              <a:rPr lang="he-IL" dirty="0">
                <a:solidFill>
                  <a:schemeClr val="tx1"/>
                </a:solidFill>
              </a:rPr>
              <a:t>, </a:t>
            </a:r>
            <a:r>
              <a:rPr lang="he-IL" dirty="0" smtClean="0">
                <a:solidFill>
                  <a:schemeClr val="tx1"/>
                </a:solidFill>
              </a:rPr>
              <a:t>שאינו מוגן </a:t>
            </a:r>
            <a:r>
              <a:rPr lang="he-IL" dirty="0">
                <a:solidFill>
                  <a:schemeClr val="tx1"/>
                </a:solidFill>
              </a:rPr>
              <a:t>מפני </a:t>
            </a:r>
            <a:r>
              <a:rPr lang="he-IL" dirty="0" smtClean="0">
                <a:solidFill>
                  <a:schemeClr val="tx1"/>
                </a:solidFill>
              </a:rPr>
              <a:t>פגעי </a:t>
            </a:r>
            <a:r>
              <a:rPr lang="he-IL" dirty="0">
                <a:solidFill>
                  <a:schemeClr val="tx1"/>
                </a:solidFill>
              </a:rPr>
              <a:t>החומצה. </a:t>
            </a:r>
          </a:p>
          <a:p>
            <a:pPr marL="800100" lvl="1" indent="-342900" fontAlgn="auto">
              <a:spcBef>
                <a:spcPts val="0"/>
              </a:spcBef>
              <a:spcAft>
                <a:spcPts val="0"/>
              </a:spcAft>
              <a:buFontTx/>
              <a:buAutoNum type="arabicPeriod"/>
              <a:defRPr/>
            </a:pPr>
            <a:endParaRPr lang="he-IL" dirty="0">
              <a:solidFill>
                <a:schemeClr val="tx1"/>
              </a:solidFill>
            </a:endParaRPr>
          </a:p>
          <a:p>
            <a:pPr fontAlgn="auto">
              <a:spcBef>
                <a:spcPts val="0"/>
              </a:spcBef>
              <a:spcAft>
                <a:spcPts val="0"/>
              </a:spcAft>
              <a:defRPr/>
            </a:pPr>
            <a:r>
              <a:rPr lang="he-IL" dirty="0">
                <a:solidFill>
                  <a:schemeClr val="tx1"/>
                </a:solidFill>
              </a:rPr>
              <a:t>ב.  </a:t>
            </a:r>
            <a:r>
              <a:rPr lang="he-IL" sz="1600" dirty="0" smtClean="0">
                <a:solidFill>
                  <a:schemeClr val="tx1"/>
                </a:solidFill>
              </a:rPr>
              <a:t>1. </a:t>
            </a:r>
            <a:r>
              <a:rPr lang="he-IL" dirty="0" smtClean="0">
                <a:solidFill>
                  <a:schemeClr val="tx1"/>
                </a:solidFill>
              </a:rPr>
              <a:t>כאשר </a:t>
            </a:r>
            <a:r>
              <a:rPr lang="he-IL" dirty="0">
                <a:solidFill>
                  <a:schemeClr val="tx1"/>
                </a:solidFill>
              </a:rPr>
              <a:t>השסתום חלש והקיבה מתכווצת בזמן העיכול, השסתום עלול להיפתח ומזון </a:t>
            </a:r>
          </a:p>
          <a:p>
            <a:pPr fontAlgn="auto">
              <a:spcBef>
                <a:spcPts val="0"/>
              </a:spcBef>
              <a:spcAft>
                <a:spcPts val="0"/>
              </a:spcAft>
              <a:defRPr/>
            </a:pPr>
            <a:r>
              <a:rPr lang="he-IL" dirty="0">
                <a:solidFill>
                  <a:schemeClr val="tx1"/>
                </a:solidFill>
              </a:rPr>
              <a:t>     </a:t>
            </a:r>
            <a:r>
              <a:rPr lang="he-IL" dirty="0" smtClean="0">
                <a:solidFill>
                  <a:schemeClr val="tx1"/>
                </a:solidFill>
              </a:rPr>
              <a:t>ספוג </a:t>
            </a:r>
            <a:r>
              <a:rPr lang="he-IL" dirty="0">
                <a:solidFill>
                  <a:schemeClr val="tx1"/>
                </a:solidFill>
              </a:rPr>
              <a:t>בחומצה יעבור </a:t>
            </a:r>
            <a:r>
              <a:rPr lang="he-IL" dirty="0" smtClean="0">
                <a:solidFill>
                  <a:schemeClr val="tx1"/>
                </a:solidFill>
              </a:rPr>
              <a:t>מן הקיבה </a:t>
            </a:r>
            <a:r>
              <a:rPr lang="he-IL" dirty="0">
                <a:solidFill>
                  <a:schemeClr val="tx1"/>
                </a:solidFill>
              </a:rPr>
              <a:t>לוושט. </a:t>
            </a:r>
            <a:r>
              <a:rPr lang="he-IL" dirty="0" smtClean="0">
                <a:solidFill>
                  <a:schemeClr val="tx1"/>
                </a:solidFill>
              </a:rPr>
              <a:t>שלא כמו הקיבה</a:t>
            </a:r>
            <a:r>
              <a:rPr lang="he-IL" dirty="0">
                <a:solidFill>
                  <a:schemeClr val="tx1"/>
                </a:solidFill>
              </a:rPr>
              <a:t>, דופן הוושט אינה מוגנת על ידי </a:t>
            </a:r>
          </a:p>
          <a:p>
            <a:pPr fontAlgn="auto">
              <a:spcBef>
                <a:spcPts val="0"/>
              </a:spcBef>
              <a:spcAft>
                <a:spcPts val="0"/>
              </a:spcAft>
              <a:defRPr/>
            </a:pPr>
            <a:r>
              <a:rPr lang="he-IL" dirty="0">
                <a:solidFill>
                  <a:schemeClr val="tx1"/>
                </a:solidFill>
              </a:rPr>
              <a:t>     </a:t>
            </a:r>
            <a:r>
              <a:rPr lang="he-IL" dirty="0" smtClean="0">
                <a:solidFill>
                  <a:schemeClr val="tx1"/>
                </a:solidFill>
              </a:rPr>
              <a:t>ריר </a:t>
            </a:r>
            <a:r>
              <a:rPr lang="he-IL" dirty="0">
                <a:solidFill>
                  <a:schemeClr val="tx1"/>
                </a:solidFill>
              </a:rPr>
              <a:t>מפני החומצה ומגע של מזון חומצי יגרום לפגיעה בתאים ולתחושת כאב: </a:t>
            </a:r>
            <a:r>
              <a:rPr lang="he-IL" b="1" dirty="0">
                <a:solidFill>
                  <a:schemeClr val="tx1"/>
                </a:solidFill>
              </a:rPr>
              <a:t>צרבת. </a:t>
            </a:r>
            <a:endParaRPr lang="he-IL" b="1" dirty="0" smtClean="0">
              <a:solidFill>
                <a:schemeClr val="tx1"/>
              </a:solidFill>
            </a:endParaRPr>
          </a:p>
          <a:p>
            <a:pPr fontAlgn="auto">
              <a:spcBef>
                <a:spcPts val="0"/>
              </a:spcBef>
              <a:spcAft>
                <a:spcPts val="0"/>
              </a:spcAft>
              <a:defRPr/>
            </a:pPr>
            <a:endParaRPr lang="he-IL" b="1" dirty="0">
              <a:solidFill>
                <a:schemeClr val="tx1"/>
              </a:solidFill>
            </a:endParaRPr>
          </a:p>
          <a:p>
            <a:pPr fontAlgn="auto">
              <a:spcBef>
                <a:spcPts val="0"/>
              </a:spcBef>
              <a:spcAft>
                <a:spcPts val="0"/>
              </a:spcAft>
              <a:defRPr/>
            </a:pPr>
            <a:r>
              <a:rPr lang="he-IL" sz="1600" b="1" dirty="0" smtClean="0">
                <a:solidFill>
                  <a:schemeClr val="tx1"/>
                </a:solidFill>
              </a:rPr>
              <a:t>    </a:t>
            </a:r>
            <a:r>
              <a:rPr lang="he-IL" sz="1600" dirty="0" smtClean="0">
                <a:solidFill>
                  <a:schemeClr val="tx1"/>
                </a:solidFill>
              </a:rPr>
              <a:t>2. </a:t>
            </a:r>
            <a:r>
              <a:rPr lang="he-IL" dirty="0" smtClean="0">
                <a:solidFill>
                  <a:schemeClr val="tx1"/>
                </a:solidFill>
              </a:rPr>
              <a:t>הפתרון </a:t>
            </a:r>
            <a:r>
              <a:rPr lang="he-IL" dirty="0">
                <a:solidFill>
                  <a:schemeClr val="tx1"/>
                </a:solidFill>
              </a:rPr>
              <a:t>הוא אכילת מזון נוגד </a:t>
            </a:r>
            <a:r>
              <a:rPr lang="he-IL" dirty="0" smtClean="0">
                <a:solidFill>
                  <a:schemeClr val="tx1"/>
                </a:solidFill>
              </a:rPr>
              <a:t>חומציות </a:t>
            </a:r>
            <a:r>
              <a:rPr lang="he-IL" dirty="0">
                <a:solidFill>
                  <a:schemeClr val="tx1"/>
                </a:solidFill>
              </a:rPr>
              <a:t>כמו חלב או בננות. מחקרים הראו שלבננה יש </a:t>
            </a:r>
          </a:p>
          <a:p>
            <a:pPr lvl="1" fontAlgn="auto">
              <a:spcBef>
                <a:spcPts val="0"/>
              </a:spcBef>
              <a:spcAft>
                <a:spcPts val="0"/>
              </a:spcAft>
              <a:defRPr/>
            </a:pPr>
            <a:r>
              <a:rPr lang="he-IL" dirty="0" smtClean="0">
                <a:solidFill>
                  <a:schemeClr val="tx1"/>
                </a:solidFill>
              </a:rPr>
              <a:t>יכולת </a:t>
            </a:r>
            <a:r>
              <a:rPr lang="he-IL" dirty="0">
                <a:solidFill>
                  <a:schemeClr val="tx1"/>
                </a:solidFill>
              </a:rPr>
              <a:t>"לרפד" את הדופן של החלקים העליונים של מערכת העיכול וכך למנוע את המגע </a:t>
            </a:r>
          </a:p>
          <a:p>
            <a:pPr lvl="1" fontAlgn="auto">
              <a:spcBef>
                <a:spcPts val="0"/>
              </a:spcBef>
              <a:spcAft>
                <a:spcPts val="0"/>
              </a:spcAft>
              <a:defRPr/>
            </a:pPr>
            <a:r>
              <a:rPr lang="he-IL" dirty="0" smtClean="0">
                <a:solidFill>
                  <a:schemeClr val="tx1"/>
                </a:solidFill>
              </a:rPr>
              <a:t>של </a:t>
            </a:r>
            <a:r>
              <a:rPr lang="he-IL" dirty="0">
                <a:solidFill>
                  <a:schemeClr val="tx1"/>
                </a:solidFill>
              </a:rPr>
              <a:t>החומצה עם הדופן </a:t>
            </a:r>
            <a:r>
              <a:rPr lang="he-IL" dirty="0" smtClean="0">
                <a:solidFill>
                  <a:schemeClr val="tx1"/>
                </a:solidFill>
              </a:rPr>
              <a:t>(כמו פעולת </a:t>
            </a:r>
            <a:r>
              <a:rPr lang="he-IL" dirty="0">
                <a:solidFill>
                  <a:schemeClr val="tx1"/>
                </a:solidFill>
              </a:rPr>
              <a:t>הריר בקיבה</a:t>
            </a:r>
            <a:r>
              <a:rPr lang="he-IL" dirty="0">
                <a:solidFill>
                  <a:prstClr val="black"/>
                </a:solidFill>
              </a:rPr>
              <a:t>) ולהקל על תחושת הצריבה.</a:t>
            </a:r>
          </a:p>
          <a:p>
            <a:pPr marL="800100" lvl="1" indent="-342900" fontAlgn="auto">
              <a:spcBef>
                <a:spcPts val="0"/>
              </a:spcBef>
              <a:spcAft>
                <a:spcPts val="0"/>
              </a:spcAft>
              <a:buFontTx/>
              <a:buAutoNum type="arabicPeriod"/>
              <a:defRPr/>
            </a:pPr>
            <a:endParaRPr lang="he-IL" dirty="0">
              <a:solidFill>
                <a:prstClr val="black"/>
              </a:solidFill>
            </a:endParaRPr>
          </a:p>
          <a:p>
            <a:pPr marL="342900" indent="-342900" fontAlgn="auto">
              <a:spcBef>
                <a:spcPts val="0"/>
              </a:spcBef>
              <a:spcAft>
                <a:spcPts val="0"/>
              </a:spcAft>
              <a:buFontTx/>
              <a:buAutoNum type="hebrew2Minus"/>
              <a:defRPr/>
            </a:pPr>
            <a:endParaRPr lang="he-IL" dirty="0">
              <a:solidFill>
                <a:prstClr val="black"/>
              </a:solidFill>
            </a:endParaRPr>
          </a:p>
        </p:txBody>
      </p:sp>
      <p:sp>
        <p:nvSpPr>
          <p:cNvPr id="43014"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E2DB23-694F-4ED4-B200-E8750529F8B2}" type="slidenum">
              <a:rPr lang="en-US" sz="1400">
                <a:latin typeface="Times New Roman" pitchFamily="18" charset="0"/>
              </a:rPr>
              <a:pPr eaLnBrk="1" hangingPunct="1"/>
              <a:t>27</a:t>
            </a:fld>
            <a:endParaRPr lang="en-US" sz="1400" dirty="0">
              <a:latin typeface="Times New Roman" pitchFamily="18" charset="0"/>
            </a:endParaRPr>
          </a:p>
        </p:txBody>
      </p:sp>
      <p:sp>
        <p:nvSpPr>
          <p:cNvPr id="9" name="TextBox 8"/>
          <p:cNvSpPr txBox="1"/>
          <p:nvPr/>
        </p:nvSpPr>
        <p:spPr>
          <a:xfrm>
            <a:off x="414088" y="465138"/>
            <a:ext cx="8334375" cy="230832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smtClean="0">
                <a:solidFill>
                  <a:srgbClr val="1F497D"/>
                </a:solidFill>
              </a:rPr>
              <a:t>שאלה 6:</a:t>
            </a:r>
            <a:r>
              <a:rPr lang="he-IL" dirty="0" smtClean="0">
                <a:solidFill>
                  <a:srgbClr val="1F497D"/>
                </a:solidFill>
              </a:rPr>
              <a:t> </a:t>
            </a:r>
            <a:endParaRPr lang="he-IL" dirty="0">
              <a:solidFill>
                <a:srgbClr val="1F497D"/>
              </a:solidFill>
            </a:endParaRPr>
          </a:p>
          <a:p>
            <a:pPr>
              <a:defRPr/>
            </a:pPr>
            <a:r>
              <a:rPr lang="he-IL" dirty="0" smtClean="0">
                <a:solidFill>
                  <a:srgbClr val="1F497D"/>
                </a:solidFill>
              </a:rPr>
              <a:t>א. </a:t>
            </a:r>
            <a:r>
              <a:rPr lang="he-IL" dirty="0" smtClean="0">
                <a:solidFill>
                  <a:schemeClr val="tx2"/>
                </a:solidFill>
              </a:rPr>
              <a:t>מה היתרון בקיום שסתומים בכניסה לקיבה וביציאה ממנה?</a:t>
            </a:r>
          </a:p>
          <a:p>
            <a:pPr>
              <a:defRPr/>
            </a:pPr>
            <a:r>
              <a:rPr lang="he-IL" dirty="0" smtClean="0">
                <a:solidFill>
                  <a:schemeClr val="tx2"/>
                </a:solidFill>
              </a:rPr>
              <a:t>ב. (הרחבה) מזון עתיר שומן, אלכוהול, עישון, ורמה גבוהה של אסטרוגן בזמן ההיריון נמנים</a:t>
            </a:r>
          </a:p>
          <a:p>
            <a:pPr>
              <a:defRPr/>
            </a:pPr>
            <a:r>
              <a:rPr lang="he-IL" dirty="0" smtClean="0">
                <a:solidFill>
                  <a:schemeClr val="tx2"/>
                </a:solidFill>
              </a:rPr>
              <a:t>    עם הגורמים המחלישים את שריר השסתום בין הוושט לקיבה. </a:t>
            </a:r>
          </a:p>
          <a:p>
            <a:pPr lvl="1">
              <a:defRPr/>
            </a:pPr>
            <a:r>
              <a:rPr lang="he-IL" sz="1600" dirty="0" smtClean="0">
                <a:solidFill>
                  <a:schemeClr val="tx2"/>
                </a:solidFill>
              </a:rPr>
              <a:t>1. </a:t>
            </a:r>
            <a:r>
              <a:rPr lang="he-IL" dirty="0" smtClean="0">
                <a:solidFill>
                  <a:schemeClr val="tx2"/>
                </a:solidFill>
              </a:rPr>
              <a:t>מה עלולה להיות ההשפעה של תופעה זו?</a:t>
            </a:r>
          </a:p>
          <a:p>
            <a:pPr lvl="1">
              <a:defRPr/>
            </a:pPr>
            <a:r>
              <a:rPr lang="he-IL" sz="1600" dirty="0" smtClean="0">
                <a:solidFill>
                  <a:schemeClr val="tx2"/>
                </a:solidFill>
              </a:rPr>
              <a:t>2. </a:t>
            </a:r>
            <a:r>
              <a:rPr lang="he-IL" dirty="0" smtClean="0">
                <a:solidFill>
                  <a:schemeClr val="tx2"/>
                </a:solidFill>
              </a:rPr>
              <a:t>הציעו פתרון לבעיה.</a:t>
            </a:r>
          </a:p>
          <a:p>
            <a:pPr lvl="1">
              <a:defRPr/>
            </a:pPr>
            <a:r>
              <a:rPr lang="he-IL" dirty="0" smtClean="0">
                <a:solidFill>
                  <a:srgbClr val="1F497D"/>
                </a:solidFill>
              </a:rPr>
              <a:t>.</a:t>
            </a:r>
            <a:endParaRPr lang="he-IL" dirty="0">
              <a:solidFill>
                <a:srgbClr val="1F497D"/>
              </a:solidFill>
            </a:endParaRPr>
          </a:p>
          <a:p>
            <a:pPr marL="800100" lvl="1" indent="-342900">
              <a:buFont typeface="+mj-lt"/>
              <a:buAutoNum type="arabicPeriod"/>
              <a:defRPr/>
            </a:pPr>
            <a:endParaRPr lang="he-IL" dirty="0">
              <a:solidFill>
                <a:srgbClr val="1F497D"/>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4297F2-364F-4A92-B82D-E9B81A546817}" type="slidenum">
              <a:rPr lang="he-IL" sz="1800" smtClean="0"/>
              <a:pPr fontAlgn="base">
                <a:spcBef>
                  <a:spcPct val="0"/>
                </a:spcBef>
                <a:spcAft>
                  <a:spcPct val="0"/>
                </a:spcAft>
                <a:defRPr/>
              </a:pPr>
              <a:t>28</a:t>
            </a:fld>
            <a:endParaRPr lang="he-IL" sz="1800" dirty="0" smtClean="0"/>
          </a:p>
        </p:txBody>
      </p:sp>
      <p:sp>
        <p:nvSpPr>
          <p:cNvPr id="35844" name="כותרת 8"/>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ויסות התרוקנות הקיבה</a:t>
            </a:r>
            <a:endParaRPr lang="he-IL" sz="1800" dirty="0" smtClean="0">
              <a:solidFill>
                <a:schemeClr val="accent6">
                  <a:lumMod val="50000"/>
                  <a:lumOff val="50000"/>
                </a:schemeClr>
              </a:solidFill>
            </a:endParaRPr>
          </a:p>
        </p:txBody>
      </p:sp>
      <p:sp>
        <p:nvSpPr>
          <p:cNvPr id="41990"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5ED6CD-71D3-4575-8E9D-3FC734450010}" type="slidenum">
              <a:rPr lang="en-US" sz="1400">
                <a:solidFill>
                  <a:prstClr val="black"/>
                </a:solidFill>
                <a:latin typeface="Times New Roman" pitchFamily="18" charset="0"/>
              </a:rPr>
              <a:pPr eaLnBrk="1" hangingPunct="1"/>
              <a:t>28</a:t>
            </a:fld>
            <a:endParaRPr lang="en-US" sz="1400" dirty="0">
              <a:solidFill>
                <a:prstClr val="black"/>
              </a:solidFill>
              <a:latin typeface="Times New Roman" pitchFamily="18" charset="0"/>
            </a:endParaRPr>
          </a:p>
        </p:txBody>
      </p:sp>
      <p:sp>
        <p:nvSpPr>
          <p:cNvPr id="12" name="TextBox 11"/>
          <p:cNvSpPr txBox="1"/>
          <p:nvPr/>
        </p:nvSpPr>
        <p:spPr>
          <a:xfrm>
            <a:off x="410881" y="620688"/>
            <a:ext cx="8334375" cy="147732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smtClean="0"/>
              <a:t>התרוקנות הקיבה מבליל המזון המצוי בתוכה נעשית על ידי התכווצות שרירי הקיבה ודחיפת המזון לעבר התריסריון. קצב ההתכווצויות אינו קבוע ותלוי במצב המזון בקיבה ובתריסריון. הקיבה גדולה ומסוגלת להכיל כמויות מזון גדולות, לעומת זאת התריסריון בעל נפח פנימי קטן ולכן המזון מועבר אליו במנות קטנות. מנגנון התרוקנות הקיבה מווסת על ידי מערכת בקרה עצבית והורמונלית.</a:t>
            </a:r>
            <a:endParaRPr lang="he-IL" dirty="0"/>
          </a:p>
        </p:txBody>
      </p:sp>
      <p:sp>
        <p:nvSpPr>
          <p:cNvPr id="2" name="הסבר מלבני מעוגל 1"/>
          <p:cNvSpPr/>
          <p:nvPr/>
        </p:nvSpPr>
        <p:spPr>
          <a:xfrm>
            <a:off x="1318296" y="3789040"/>
            <a:ext cx="7128792" cy="2107009"/>
          </a:xfrm>
          <a:prstGeom prst="wedgeRoundRectCallout">
            <a:avLst>
              <a:gd name="adj1" fmla="val -37697"/>
              <a:gd name="adj2" fmla="val 94904"/>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TextBox 10"/>
          <p:cNvSpPr txBox="1"/>
          <p:nvPr/>
        </p:nvSpPr>
        <p:spPr>
          <a:xfrm>
            <a:off x="1691680" y="4005064"/>
            <a:ext cx="6462167" cy="1477328"/>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defRPr/>
            </a:pPr>
            <a:r>
              <a:rPr lang="he-IL" dirty="0" smtClean="0">
                <a:solidFill>
                  <a:schemeClr val="accent3"/>
                </a:solidFill>
              </a:rPr>
              <a:t>הקאה</a:t>
            </a:r>
          </a:p>
          <a:p>
            <a:pPr>
              <a:defRPr/>
            </a:pPr>
            <a:r>
              <a:rPr lang="he-IL" dirty="0" smtClean="0"/>
              <a:t>לעתים, במקום שהמזון יועבר לתריסריון, הוא חוזר אל הוושט ומוּצָא דרך הפה. תופעה זו מוכרת לנו בתור הקאה.</a:t>
            </a:r>
          </a:p>
          <a:p>
            <a:pPr>
              <a:defRPr/>
            </a:pPr>
            <a:r>
              <a:rPr lang="he-IL" dirty="0" smtClean="0"/>
              <a:t>ההקאה היא אחד ממנגנוני ההגנה של הגוף מפני חומרים מזיקים שנבלעו.</a:t>
            </a:r>
            <a:endParaRPr lang="he-IL" dirty="0"/>
          </a:p>
        </p:txBody>
      </p:sp>
    </p:spTree>
    <p:extLst>
      <p:ext uri="{BB962C8B-B14F-4D97-AF65-F5344CB8AC3E}">
        <p14:creationId xmlns:p14="http://schemas.microsoft.com/office/powerpoint/2010/main" val="2576541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73FAD3-13FF-4C85-83FE-12E270B4BAEB}" type="slidenum">
              <a:rPr lang="he-IL" sz="1800" smtClean="0"/>
              <a:pPr fontAlgn="base">
                <a:spcBef>
                  <a:spcPct val="0"/>
                </a:spcBef>
                <a:spcAft>
                  <a:spcPct val="0"/>
                </a:spcAft>
                <a:defRPr/>
              </a:pPr>
              <a:t>29</a:t>
            </a:fld>
            <a:endParaRPr lang="he-IL" sz="1800" dirty="0" smtClean="0"/>
          </a:p>
        </p:txBody>
      </p:sp>
      <p:sp>
        <p:nvSpPr>
          <p:cNvPr id="4506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התריסריון</a:t>
            </a:r>
            <a:endParaRPr lang="he-IL" sz="1800" dirty="0" smtClean="0"/>
          </a:p>
        </p:txBody>
      </p:sp>
      <p:pic>
        <p:nvPicPr>
          <p:cNvPr id="450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588" y="3141663"/>
            <a:ext cx="641508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מלבן 6"/>
          <p:cNvSpPr>
            <a:spLocks noChangeArrowheads="1"/>
          </p:cNvSpPr>
          <p:nvPr/>
        </p:nvSpPr>
        <p:spPr bwMode="auto">
          <a:xfrm>
            <a:off x="539750" y="479425"/>
            <a:ext cx="7907338" cy="2585323"/>
          </a:xfrm>
          <a:prstGeom prst="rect">
            <a:avLst/>
          </a:prstGeom>
          <a:noFill/>
          <a:ln>
            <a:noFill/>
          </a:ln>
          <a:extLst/>
        </p:spPr>
        <p:txBody>
          <a:bodyPr>
            <a:spAutoFit/>
          </a:bodyPr>
          <a:lstStyle/>
          <a:p>
            <a:pPr>
              <a:defRPr/>
            </a:pPr>
            <a:r>
              <a:rPr lang="he-IL" dirty="0">
                <a:solidFill>
                  <a:srgbClr val="000000"/>
                </a:solidFill>
              </a:rPr>
              <a:t>התריסריון הוא החלק הראשון של המעי. רוחבו כרוחב תריסר אצבעות ומכאן שמו.</a:t>
            </a:r>
            <a:endParaRPr lang="en-US" dirty="0">
              <a:solidFill>
                <a:srgbClr val="000000"/>
              </a:solidFill>
            </a:endParaRPr>
          </a:p>
          <a:p>
            <a:pPr>
              <a:defRPr/>
            </a:pPr>
            <a:r>
              <a:rPr lang="he-IL" u="sng" dirty="0">
                <a:solidFill>
                  <a:srgbClr val="000000"/>
                </a:solidFill>
              </a:rPr>
              <a:t>התהליכים </a:t>
            </a:r>
            <a:r>
              <a:rPr lang="he-IL" u="sng" dirty="0"/>
              <a:t>המתרחשים בו</a:t>
            </a:r>
            <a:r>
              <a:rPr lang="he-IL" dirty="0"/>
              <a:t>: </a:t>
            </a:r>
          </a:p>
          <a:p>
            <a:pPr>
              <a:defRPr/>
            </a:pPr>
            <a:r>
              <a:rPr lang="he-IL" dirty="0"/>
              <a:t>פירוק כימי (עיכול כימי) </a:t>
            </a:r>
            <a:r>
              <a:rPr lang="he-IL" dirty="0" smtClean="0"/>
              <a:t>של המזון. הפירוק </a:t>
            </a:r>
            <a:r>
              <a:rPr lang="he-IL" dirty="0"/>
              <a:t>נעשה בעזרת </a:t>
            </a:r>
            <a:r>
              <a:rPr lang="he-IL" dirty="0">
                <a:solidFill>
                  <a:srgbClr val="000000"/>
                </a:solidFill>
              </a:rPr>
              <a:t>אנזימי עיכול שמופרשים לתריסריון </a:t>
            </a:r>
            <a:r>
              <a:rPr lang="he-IL" dirty="0">
                <a:solidFill>
                  <a:srgbClr val="FF6600"/>
                </a:solidFill>
              </a:rPr>
              <a:t>מן הלבלב</a:t>
            </a:r>
            <a:r>
              <a:rPr lang="he-IL" dirty="0">
                <a:solidFill>
                  <a:srgbClr val="000000"/>
                </a:solidFill>
              </a:rPr>
              <a:t>. </a:t>
            </a:r>
            <a:r>
              <a:rPr lang="he-IL" dirty="0" smtClean="0">
                <a:solidFill>
                  <a:srgbClr val="000000"/>
                </a:solidFill>
              </a:rPr>
              <a:t>האנזימים המופרשים הם:</a:t>
            </a:r>
            <a:endParaRPr lang="he-IL" dirty="0" smtClean="0"/>
          </a:p>
          <a:p>
            <a:pPr>
              <a:defRPr/>
            </a:pPr>
            <a:r>
              <a:rPr lang="he-IL" dirty="0" smtClean="0"/>
              <a:t>עמילאז – המפרק עמילן.</a:t>
            </a:r>
          </a:p>
          <a:p>
            <a:pPr>
              <a:defRPr/>
            </a:pPr>
            <a:r>
              <a:rPr lang="he-IL" dirty="0" smtClean="0"/>
              <a:t>פרוטאזות – אנזימים המפרקים פפסין (ובהם האנזים טריפסין).</a:t>
            </a:r>
          </a:p>
          <a:p>
            <a:pPr>
              <a:defRPr/>
            </a:pPr>
            <a:r>
              <a:rPr lang="he-IL" dirty="0" smtClean="0"/>
              <a:t>ליפאזות –אנזימים המפרקים שומנים.</a:t>
            </a:r>
          </a:p>
          <a:p>
            <a:pPr>
              <a:defRPr/>
            </a:pPr>
            <a:r>
              <a:rPr lang="he-IL" dirty="0" smtClean="0">
                <a:solidFill>
                  <a:srgbClr val="000000"/>
                </a:solidFill>
              </a:rPr>
              <a:t>אל </a:t>
            </a:r>
            <a:r>
              <a:rPr lang="he-IL" dirty="0">
                <a:solidFill>
                  <a:srgbClr val="000000"/>
                </a:solidFill>
              </a:rPr>
              <a:t>התריסריון נשפכים </a:t>
            </a:r>
            <a:r>
              <a:rPr lang="he-IL" dirty="0">
                <a:solidFill>
                  <a:srgbClr val="FF6600"/>
                </a:solidFill>
              </a:rPr>
              <a:t>מלחי </a:t>
            </a:r>
            <a:r>
              <a:rPr lang="he-IL" dirty="0" smtClean="0">
                <a:solidFill>
                  <a:srgbClr val="FF6600"/>
                </a:solidFill>
              </a:rPr>
              <a:t>מרה </a:t>
            </a:r>
            <a:r>
              <a:rPr lang="he-IL" dirty="0">
                <a:solidFill>
                  <a:schemeClr val="accent3"/>
                </a:solidFill>
              </a:rPr>
              <a:t>מ</a:t>
            </a:r>
            <a:r>
              <a:rPr lang="he-IL" dirty="0">
                <a:solidFill>
                  <a:srgbClr val="FF6600"/>
                </a:solidFill>
              </a:rPr>
              <a:t>כיס המרה </a:t>
            </a:r>
            <a:r>
              <a:rPr lang="he-IL" dirty="0">
                <a:solidFill>
                  <a:srgbClr val="000000"/>
                </a:solidFill>
              </a:rPr>
              <a:t>שנמצא ב</a:t>
            </a:r>
            <a:r>
              <a:rPr lang="he-IL" dirty="0">
                <a:solidFill>
                  <a:srgbClr val="FF6600"/>
                </a:solidFill>
              </a:rPr>
              <a:t>כבד</a:t>
            </a:r>
            <a:r>
              <a:rPr lang="he-IL" dirty="0">
                <a:solidFill>
                  <a:srgbClr val="000000"/>
                </a:solidFill>
              </a:rPr>
              <a:t>. נעסוק בתפקיד מלחי המרה בשקף הבא.</a:t>
            </a:r>
            <a:endParaRPr lang="en-US" dirty="0">
              <a:solidFill>
                <a:srgbClr val="000000"/>
              </a:solidFill>
            </a:endParaRPr>
          </a:p>
        </p:txBody>
      </p:sp>
      <p:sp>
        <p:nvSpPr>
          <p:cNvPr id="45063" name="מלבן 7"/>
          <p:cNvSpPr>
            <a:spLocks noChangeArrowheads="1"/>
          </p:cNvSpPr>
          <p:nvPr/>
        </p:nvSpPr>
        <p:spPr bwMode="auto">
          <a:xfrm>
            <a:off x="2828925" y="5732463"/>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t>תריסריון</a:t>
            </a:r>
          </a:p>
        </p:txBody>
      </p:sp>
      <p:sp>
        <p:nvSpPr>
          <p:cNvPr id="45064"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126337-7E17-4509-A286-F5750AF26604}" type="slidenum">
              <a:rPr lang="en-US" sz="1400">
                <a:latin typeface="Times New Roman" pitchFamily="18" charset="0"/>
              </a:rPr>
              <a:pPr eaLnBrk="1" hangingPunct="1"/>
              <a:t>29</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6" name="TextBox 25"/>
          <p:cNvSpPr txBox="1"/>
          <p:nvPr/>
        </p:nvSpPr>
        <p:spPr>
          <a:xfrm>
            <a:off x="468313" y="544513"/>
            <a:ext cx="8215312" cy="573881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defRPr/>
            </a:pPr>
            <a:r>
              <a:rPr lang="he-IL" u="sng" dirty="0" smtClean="0">
                <a:solidFill>
                  <a:srgbClr val="000000"/>
                </a:solidFill>
                <a:latin typeface="Calibri" pitchFamily="34" charset="0"/>
              </a:rPr>
              <a:t>התהליכים המתרחשים במערכת</a:t>
            </a:r>
            <a:r>
              <a:rPr lang="he-IL" dirty="0" smtClean="0">
                <a:solidFill>
                  <a:srgbClr val="000000"/>
                </a:solidFill>
                <a:latin typeface="Calibri" pitchFamily="34" charset="0"/>
              </a:rPr>
              <a:t>:</a:t>
            </a:r>
          </a:p>
          <a:p>
            <a:pPr eaLnBrk="1" hangingPunct="1">
              <a:lnSpc>
                <a:spcPct val="115000"/>
              </a:lnSpc>
              <a:defRPr/>
            </a:pPr>
            <a:r>
              <a:rPr lang="he-IL" b="1" dirty="0" smtClean="0">
                <a:solidFill>
                  <a:srgbClr val="FF6600"/>
                </a:solidFill>
                <a:latin typeface="Calibri" pitchFamily="34" charset="0"/>
              </a:rPr>
              <a:t>פירוק (עיכול) מכני </a:t>
            </a:r>
            <a:r>
              <a:rPr lang="he-IL" b="1" dirty="0">
                <a:solidFill>
                  <a:srgbClr val="FF6600"/>
                </a:solidFill>
                <a:latin typeface="Calibri" pitchFamily="34" charset="0"/>
              </a:rPr>
              <a:t>של המזון </a:t>
            </a:r>
            <a:r>
              <a:rPr lang="he-IL" dirty="0">
                <a:solidFill>
                  <a:prstClr val="black"/>
                </a:solidFill>
                <a:latin typeface="Calibri" pitchFamily="34" charset="0"/>
              </a:rPr>
              <a:t>חיתוך המזון לחתיכות </a:t>
            </a:r>
            <a:r>
              <a:rPr lang="he-IL" dirty="0" smtClean="0">
                <a:solidFill>
                  <a:prstClr val="black"/>
                </a:solidFill>
                <a:latin typeface="Calibri" pitchFamily="34" charset="0"/>
              </a:rPr>
              <a:t>קטנות. פעולה </a:t>
            </a:r>
            <a:r>
              <a:rPr lang="he-IL" dirty="0">
                <a:solidFill>
                  <a:prstClr val="black"/>
                </a:solidFill>
                <a:latin typeface="Calibri" pitchFamily="34" charset="0"/>
              </a:rPr>
              <a:t>זו מגדילה את </a:t>
            </a:r>
            <a:r>
              <a:rPr lang="he-IL" dirty="0">
                <a:solidFill>
                  <a:srgbClr val="FF6600"/>
                </a:solidFill>
                <a:latin typeface="Calibri" pitchFamily="34" charset="0"/>
              </a:rPr>
              <a:t>שטח הפנים של המזון</a:t>
            </a:r>
            <a:r>
              <a:rPr lang="he-IL" dirty="0">
                <a:solidFill>
                  <a:prstClr val="black"/>
                </a:solidFill>
                <a:latin typeface="Calibri" pitchFamily="34" charset="0"/>
              </a:rPr>
              <a:t> ומייעלת את הפעולה של האנזימים</a:t>
            </a:r>
            <a:r>
              <a:rPr lang="he-IL" dirty="0" smtClean="0">
                <a:solidFill>
                  <a:prstClr val="black"/>
                </a:solidFill>
                <a:latin typeface="Calibri" pitchFamily="34" charset="0"/>
              </a:rPr>
              <a:t>. הפירוק המכני מתבצע בפה באמצעות פעולת הלעיסה של השיניים, ובקיבה באמצעות התכווצויות דופן הקיבה. </a:t>
            </a:r>
            <a:endParaRPr lang="he-IL" dirty="0">
              <a:solidFill>
                <a:prstClr val="black"/>
              </a:solidFill>
              <a:latin typeface="Calibri" pitchFamily="34" charset="0"/>
            </a:endParaRPr>
          </a:p>
          <a:p>
            <a:pPr eaLnBrk="1" hangingPunct="1">
              <a:lnSpc>
                <a:spcPct val="115000"/>
              </a:lnSpc>
              <a:defRPr/>
            </a:pPr>
            <a:endParaRPr lang="he-IL" dirty="0" smtClean="0">
              <a:solidFill>
                <a:prstClr val="black"/>
              </a:solidFill>
              <a:latin typeface="Calibri" pitchFamily="34" charset="0"/>
            </a:endParaRPr>
          </a:p>
          <a:p>
            <a:pPr eaLnBrk="1" hangingPunct="1">
              <a:lnSpc>
                <a:spcPct val="115000"/>
              </a:lnSpc>
              <a:defRPr/>
            </a:pPr>
            <a:r>
              <a:rPr lang="he-IL" b="1" dirty="0" smtClean="0">
                <a:solidFill>
                  <a:srgbClr val="FF6600"/>
                </a:solidFill>
                <a:latin typeface="Calibri" pitchFamily="34" charset="0"/>
              </a:rPr>
              <a:t>פירוק (עיכול) כימי של המזון ע"י אנזימי עיכול</a:t>
            </a:r>
            <a:r>
              <a:rPr lang="he-IL" b="1" dirty="0" smtClean="0">
                <a:solidFill>
                  <a:srgbClr val="000000"/>
                </a:solidFill>
                <a:latin typeface="Calibri" pitchFamily="34" charset="0"/>
              </a:rPr>
              <a:t> </a:t>
            </a:r>
          </a:p>
          <a:p>
            <a:pPr eaLnBrk="1" hangingPunct="1">
              <a:lnSpc>
                <a:spcPct val="115000"/>
              </a:lnSpc>
              <a:defRPr/>
            </a:pPr>
            <a:r>
              <a:rPr lang="he-IL" dirty="0" smtClean="0">
                <a:solidFill>
                  <a:srgbClr val="000000"/>
                </a:solidFill>
                <a:latin typeface="Calibri" pitchFamily="34" charset="0"/>
              </a:rPr>
              <a:t>פירוק המזון </a:t>
            </a:r>
            <a:r>
              <a:rPr lang="he-IL" dirty="0" smtClean="0">
                <a:solidFill>
                  <a:srgbClr val="FF6600"/>
                </a:solidFill>
                <a:latin typeface="Calibri" pitchFamily="34" charset="0"/>
              </a:rPr>
              <a:t>ליחידות מבנה </a:t>
            </a:r>
            <a:r>
              <a:rPr lang="he-IL" dirty="0" smtClean="0">
                <a:solidFill>
                  <a:srgbClr val="000000"/>
                </a:solidFill>
                <a:latin typeface="Calibri" pitchFamily="34" charset="0"/>
              </a:rPr>
              <a:t>שיכולות לעבור</a:t>
            </a:r>
          </a:p>
          <a:p>
            <a:pPr eaLnBrk="1" hangingPunct="1">
              <a:lnSpc>
                <a:spcPct val="115000"/>
              </a:lnSpc>
              <a:defRPr/>
            </a:pPr>
            <a:r>
              <a:rPr lang="he-IL" dirty="0" smtClean="0">
                <a:solidFill>
                  <a:srgbClr val="000000"/>
                </a:solidFill>
                <a:latin typeface="Calibri" pitchFamily="34" charset="0"/>
              </a:rPr>
              <a:t>דרך קרומי התאים המרכיבים את דופן המעי </a:t>
            </a:r>
          </a:p>
          <a:p>
            <a:pPr eaLnBrk="1" hangingPunct="1">
              <a:lnSpc>
                <a:spcPct val="115000"/>
              </a:lnSpc>
              <a:defRPr/>
            </a:pPr>
            <a:r>
              <a:rPr lang="he-IL" dirty="0" smtClean="0">
                <a:solidFill>
                  <a:srgbClr val="000000"/>
                </a:solidFill>
                <a:latin typeface="Calibri" pitchFamily="34" charset="0"/>
              </a:rPr>
              <a:t>ולהגיע לדם, ולאחר מכן לעבור דרך קרומי </a:t>
            </a:r>
          </a:p>
          <a:p>
            <a:pPr eaLnBrk="1" hangingPunct="1">
              <a:lnSpc>
                <a:spcPct val="115000"/>
              </a:lnSpc>
              <a:defRPr/>
            </a:pPr>
            <a:r>
              <a:rPr lang="he-IL" dirty="0" smtClean="0">
                <a:solidFill>
                  <a:srgbClr val="000000"/>
                </a:solidFill>
                <a:latin typeface="Calibri" pitchFamily="34" charset="0"/>
              </a:rPr>
              <a:t>תאי הגוף. הפירוק הכימי מתרחש בפה, </a:t>
            </a:r>
          </a:p>
          <a:p>
            <a:pPr eaLnBrk="1" hangingPunct="1">
              <a:lnSpc>
                <a:spcPct val="115000"/>
              </a:lnSpc>
              <a:defRPr/>
            </a:pPr>
            <a:r>
              <a:rPr lang="he-IL" dirty="0" smtClean="0">
                <a:solidFill>
                  <a:srgbClr val="000000"/>
                </a:solidFill>
                <a:latin typeface="Calibri" pitchFamily="34" charset="0"/>
              </a:rPr>
              <a:t>בקיבה, בתריסריון, ובמעי הדק ומזורז </a:t>
            </a:r>
          </a:p>
          <a:p>
            <a:pPr eaLnBrk="1" hangingPunct="1">
              <a:lnSpc>
                <a:spcPct val="115000"/>
              </a:lnSpc>
              <a:defRPr/>
            </a:pPr>
            <a:r>
              <a:rPr lang="he-IL" dirty="0" smtClean="0">
                <a:solidFill>
                  <a:srgbClr val="000000"/>
                </a:solidFill>
                <a:latin typeface="Calibri" pitchFamily="34" charset="0"/>
              </a:rPr>
              <a:t>על ידי </a:t>
            </a:r>
            <a:r>
              <a:rPr lang="he-IL" dirty="0" smtClean="0">
                <a:solidFill>
                  <a:srgbClr val="FF6600"/>
                </a:solidFill>
                <a:latin typeface="Calibri" pitchFamily="34" charset="0"/>
              </a:rPr>
              <a:t>אנזימי העיכול</a:t>
            </a:r>
            <a:r>
              <a:rPr lang="he-IL" dirty="0" smtClean="0">
                <a:solidFill>
                  <a:srgbClr val="000000"/>
                </a:solidFill>
                <a:latin typeface="Calibri" pitchFamily="34" charset="0"/>
              </a:rPr>
              <a:t>.</a:t>
            </a:r>
          </a:p>
          <a:p>
            <a:pPr eaLnBrk="1" hangingPunct="1">
              <a:lnSpc>
                <a:spcPct val="115000"/>
              </a:lnSpc>
              <a:defRPr/>
            </a:pPr>
            <a:endParaRPr lang="he-IL" dirty="0" smtClean="0">
              <a:solidFill>
                <a:srgbClr val="000000"/>
              </a:solidFill>
              <a:latin typeface="Calibri" pitchFamily="34" charset="0"/>
            </a:endParaRPr>
          </a:p>
          <a:p>
            <a:pPr eaLnBrk="1" hangingPunct="1">
              <a:lnSpc>
                <a:spcPct val="115000"/>
              </a:lnSpc>
              <a:defRPr/>
            </a:pPr>
            <a:r>
              <a:rPr lang="he-IL" b="1" dirty="0" smtClean="0">
                <a:solidFill>
                  <a:srgbClr val="FF6600"/>
                </a:solidFill>
                <a:latin typeface="Times New Roman" pitchFamily="18" charset="0"/>
                <a:cs typeface="Arial"/>
              </a:rPr>
              <a:t>ספיגה</a:t>
            </a:r>
            <a:r>
              <a:rPr lang="he-IL" dirty="0" smtClean="0">
                <a:solidFill>
                  <a:srgbClr val="000000"/>
                </a:solidFill>
                <a:latin typeface="Times New Roman" pitchFamily="18" charset="0"/>
                <a:cs typeface="Arial"/>
              </a:rPr>
              <a:t> של יחידות המבנה של </a:t>
            </a:r>
            <a:r>
              <a:rPr lang="he-IL" dirty="0" smtClean="0">
                <a:solidFill>
                  <a:prstClr val="black"/>
                </a:solidFill>
                <a:latin typeface="Times New Roman" pitchFamily="18" charset="0"/>
                <a:cs typeface="Arial"/>
              </a:rPr>
              <a:t>המזון </a:t>
            </a:r>
          </a:p>
          <a:p>
            <a:pPr eaLnBrk="1" hangingPunct="1">
              <a:lnSpc>
                <a:spcPct val="115000"/>
              </a:lnSpc>
              <a:defRPr/>
            </a:pPr>
            <a:r>
              <a:rPr lang="he-IL" dirty="0" smtClean="0">
                <a:solidFill>
                  <a:prstClr val="black"/>
                </a:solidFill>
                <a:latin typeface="Times New Roman" pitchFamily="18" charset="0"/>
                <a:cs typeface="Arial"/>
              </a:rPr>
              <a:t>מן </a:t>
            </a:r>
            <a:r>
              <a:rPr lang="he-IL" dirty="0" smtClean="0">
                <a:solidFill>
                  <a:srgbClr val="000000"/>
                </a:solidFill>
                <a:latin typeface="Times New Roman" pitchFamily="18" charset="0"/>
                <a:cs typeface="Arial"/>
              </a:rPr>
              <a:t>המעי לדם.</a:t>
            </a:r>
            <a:endParaRPr lang="en-US" dirty="0" smtClean="0">
              <a:solidFill>
                <a:srgbClr val="000000"/>
              </a:solidFill>
              <a:latin typeface="Times New Roman" pitchFamily="18" charset="0"/>
              <a:cs typeface="Arial"/>
            </a:endParaRPr>
          </a:p>
          <a:p>
            <a:pPr eaLnBrk="1" hangingPunct="1">
              <a:lnSpc>
                <a:spcPct val="115000"/>
              </a:lnSpc>
              <a:defRPr/>
            </a:pPr>
            <a:endParaRPr lang="he-IL" dirty="0" smtClean="0">
              <a:solidFill>
                <a:srgbClr val="000000"/>
              </a:solidFill>
              <a:latin typeface="Calibri" pitchFamily="34" charset="0"/>
            </a:endParaRPr>
          </a:p>
          <a:p>
            <a:pPr eaLnBrk="1" hangingPunct="1">
              <a:lnSpc>
                <a:spcPct val="115000"/>
              </a:lnSpc>
              <a:defRPr/>
            </a:pPr>
            <a:r>
              <a:rPr lang="he-IL" b="1" dirty="0" smtClean="0">
                <a:solidFill>
                  <a:srgbClr val="FF6600"/>
                </a:solidFill>
                <a:latin typeface="Calibri" pitchFamily="34" charset="0"/>
              </a:rPr>
              <a:t>הפרשה</a:t>
            </a:r>
            <a:r>
              <a:rPr lang="he-IL" dirty="0" smtClean="0">
                <a:solidFill>
                  <a:srgbClr val="000000"/>
                </a:solidFill>
                <a:latin typeface="Calibri" pitchFamily="34" charset="0"/>
              </a:rPr>
              <a:t> הפרשת צואה המכילה שרידי מזון </a:t>
            </a:r>
          </a:p>
          <a:p>
            <a:pPr eaLnBrk="1" hangingPunct="1">
              <a:lnSpc>
                <a:spcPct val="115000"/>
              </a:lnSpc>
              <a:defRPr/>
            </a:pPr>
            <a:r>
              <a:rPr lang="he-IL" dirty="0" smtClean="0">
                <a:solidFill>
                  <a:srgbClr val="000000"/>
                </a:solidFill>
                <a:latin typeface="Calibri" pitchFamily="34" charset="0"/>
              </a:rPr>
              <a:t>וחומרים שלא פורקו ולא נספגו.</a:t>
            </a:r>
          </a:p>
          <a:p>
            <a:pPr eaLnBrk="1" hangingPunct="1">
              <a:lnSpc>
                <a:spcPct val="115000"/>
              </a:lnSpc>
              <a:defRPr/>
            </a:pPr>
            <a:endParaRPr lang="he-IL" dirty="0" smtClean="0">
              <a:solidFill>
                <a:srgbClr val="000000"/>
              </a:solidFill>
              <a:latin typeface="Calibri" pitchFamily="34" charset="0"/>
            </a:endParaRPr>
          </a:p>
          <a:p>
            <a:pPr eaLnBrk="1" hangingPunct="1">
              <a:lnSpc>
                <a:spcPct val="115000"/>
              </a:lnSpc>
              <a:defRPr/>
            </a:pPr>
            <a:r>
              <a:rPr lang="he-IL"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pPr eaLnBrk="1" hangingPunct="1">
              <a:lnSpc>
                <a:spcPct val="115000"/>
              </a:lnSpc>
              <a:defRPr/>
            </a:pPr>
            <a:endParaRPr lang="he-IL" dirty="0" smtClean="0">
              <a:solidFill>
                <a:srgbClr val="000000"/>
              </a:solidFill>
              <a:latin typeface="Calibri" pitchFamily="34" charset="0"/>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DF2EB5-4521-4097-9054-B0526F8A77CE}" type="slidenum">
              <a:rPr lang="he-IL" smtClean="0"/>
              <a:pPr fontAlgn="base">
                <a:spcBef>
                  <a:spcPct val="0"/>
                </a:spcBef>
                <a:spcAft>
                  <a:spcPct val="0"/>
                </a:spcAft>
                <a:defRPr/>
              </a:pPr>
              <a:t>3</a:t>
            </a:fld>
            <a:endParaRPr lang="he-IL" dirty="0" smtClean="0"/>
          </a:p>
        </p:txBody>
      </p:sp>
      <p:sp>
        <p:nvSpPr>
          <p:cNvPr id="7173"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התהליכים העיקריים המתרחשים במערכת העיכול</a:t>
            </a:r>
          </a:p>
        </p:txBody>
      </p:sp>
      <p:pic>
        <p:nvPicPr>
          <p:cNvPr id="1741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982788"/>
            <a:ext cx="402748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מלבן 1"/>
          <p:cNvSpPr>
            <a:spLocks noChangeArrowheads="1"/>
          </p:cNvSpPr>
          <p:nvPr/>
        </p:nvSpPr>
        <p:spPr bwMode="auto">
          <a:xfrm>
            <a:off x="2947988" y="5459413"/>
            <a:ext cx="962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pPr>
            <a:r>
              <a:rPr lang="he-IL" sz="1200" dirty="0">
                <a:solidFill>
                  <a:srgbClr val="000000"/>
                </a:solidFill>
                <a:latin typeface="Calibri" pitchFamily="34" charset="0"/>
              </a:rPr>
              <a:t>טריגליצרידים</a:t>
            </a:r>
          </a:p>
        </p:txBody>
      </p:sp>
      <p:sp>
        <p:nvSpPr>
          <p:cNvPr id="17416" name="מלבן 1"/>
          <p:cNvSpPr>
            <a:spLocks noChangeArrowheads="1"/>
          </p:cNvSpPr>
          <p:nvPr/>
        </p:nvSpPr>
        <p:spPr bwMode="auto">
          <a:xfrm>
            <a:off x="231775" y="5870575"/>
            <a:ext cx="3871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dirty="0">
                <a:solidFill>
                  <a:srgbClr val="000000"/>
                </a:solidFill>
              </a:rPr>
              <a:t>בתרשים </a:t>
            </a:r>
            <a:r>
              <a:rPr lang="he-IL" sz="1600" dirty="0"/>
              <a:t>מתואר פירוק </a:t>
            </a:r>
            <a:r>
              <a:rPr lang="he-IL" sz="1600" dirty="0" smtClean="0"/>
              <a:t>רב</a:t>
            </a:r>
            <a:r>
              <a:rPr lang="he-IL" sz="1600" dirty="0" smtClean="0">
                <a:latin typeface="Arial"/>
                <a:cs typeface="Arial"/>
              </a:rPr>
              <a:t>־</a:t>
            </a:r>
            <a:r>
              <a:rPr lang="he-IL" sz="1600" dirty="0" smtClean="0"/>
              <a:t>סוכר</a:t>
            </a:r>
            <a:r>
              <a:rPr lang="he-IL" sz="1600" dirty="0"/>
              <a:t>, חלבון </a:t>
            </a:r>
          </a:p>
          <a:p>
            <a:pPr algn="ctr"/>
            <a:r>
              <a:rPr lang="he-IL" sz="1600" dirty="0"/>
              <a:t>וטריגליצרידים </a:t>
            </a:r>
            <a:r>
              <a:rPr lang="he-IL" sz="1600" dirty="0" smtClean="0"/>
              <a:t>ליחידות </a:t>
            </a:r>
            <a:r>
              <a:rPr lang="he-IL" sz="1600" dirty="0"/>
              <a:t>המבנה שלהם </a:t>
            </a:r>
          </a:p>
          <a:p>
            <a:pPr algn="ctr"/>
            <a:r>
              <a:rPr lang="he-IL" sz="1600" dirty="0"/>
              <a:t>במערכת העיכול</a:t>
            </a:r>
            <a:r>
              <a:rPr lang="he-IL" sz="1600" dirty="0">
                <a:solidFill>
                  <a:srgbClr val="000000"/>
                </a:solidFill>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מספר שקופית 5"/>
          <p:cNvSpPr>
            <a:spLocks noGrp="1"/>
          </p:cNvSpPr>
          <p:nvPr>
            <p:ph type="sldNum" sz="quarter" idx="10"/>
          </p:nvPr>
        </p:nvSpPr>
        <p:spPr bwMode="auto">
          <a:xfrm>
            <a:off x="-77788" y="6564313"/>
            <a:ext cx="471488" cy="293687"/>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CA7E83-9C87-44B9-AE0F-5B80E8DF070A}" type="slidenum">
              <a:rPr lang="en-US" sz="1400" smtClean="0">
                <a:solidFill>
                  <a:schemeClr val="tx1"/>
                </a:solidFill>
                <a:latin typeface="Times New Roman" pitchFamily="18" charset="0"/>
              </a:rPr>
              <a:pPr fontAlgn="base">
                <a:spcBef>
                  <a:spcPct val="0"/>
                </a:spcBef>
                <a:spcAft>
                  <a:spcPct val="0"/>
                </a:spcAft>
                <a:defRPr/>
              </a:pPr>
              <a:t>30</a:t>
            </a:fld>
            <a:endParaRPr lang="en-US" sz="1400" dirty="0" smtClean="0">
              <a:solidFill>
                <a:schemeClr val="tx1"/>
              </a:solidFill>
              <a:latin typeface="Times New Roman" pitchFamily="18" charset="0"/>
            </a:endParaRPr>
          </a:p>
        </p:txBody>
      </p:sp>
      <p:sp>
        <p:nvSpPr>
          <p:cNvPr id="51203" name="Rectangle 2"/>
          <p:cNvSpPr>
            <a:spLocks noGrp="1" noChangeArrowheads="1"/>
          </p:cNvSpPr>
          <p:nvPr>
            <p:ph type="title"/>
          </p:nvPr>
        </p:nvSpPr>
        <p:spPr bwMode="auto">
          <a:xfrm>
            <a:off x="4289425" y="30163"/>
            <a:ext cx="4297363" cy="5048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מלחי המרה הופכים את השומנים לתחליב</a:t>
            </a:r>
            <a:endParaRPr lang="en-US" sz="1800" b="1" dirty="0">
              <a:solidFill>
                <a:schemeClr val="accent3"/>
              </a:solidFill>
            </a:endParaRPr>
          </a:p>
        </p:txBody>
      </p:sp>
      <p:sp>
        <p:nvSpPr>
          <p:cNvPr id="14" name="Rectangle 3"/>
          <p:cNvSpPr/>
          <p:nvPr/>
        </p:nvSpPr>
        <p:spPr>
          <a:xfrm>
            <a:off x="231775" y="4699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6085" name="מלבן 2"/>
          <p:cNvSpPr>
            <a:spLocks noChangeArrowheads="1"/>
          </p:cNvSpPr>
          <p:nvPr/>
        </p:nvSpPr>
        <p:spPr bwMode="auto">
          <a:xfrm>
            <a:off x="863600" y="528638"/>
            <a:ext cx="79073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מיץ </a:t>
            </a:r>
            <a:r>
              <a:rPr lang="he-IL" dirty="0" smtClean="0"/>
              <a:t>המרה מכיל </a:t>
            </a:r>
            <a:r>
              <a:rPr lang="he-IL" dirty="0"/>
              <a:t>את מלחי </a:t>
            </a:r>
            <a:r>
              <a:rPr lang="he-IL" dirty="0" smtClean="0"/>
              <a:t>המרה. הוא </a:t>
            </a:r>
            <a:r>
              <a:rPr lang="he-IL" dirty="0"/>
              <a:t>נוצר בכבד, נאגר בכיס </a:t>
            </a:r>
            <a:r>
              <a:rPr lang="he-IL" dirty="0" smtClean="0"/>
              <a:t>המרה </a:t>
            </a:r>
            <a:r>
              <a:rPr lang="he-IL" dirty="0"/>
              <a:t>ומוזרם ממנו  אל התריסריון דרך צינור שמחבר ביניהם. מלחי המרה הופכים את השומנים שבמזון לתחליב, כלומר מטיפות שומן גדולות לטיפות זעירות. </a:t>
            </a:r>
          </a:p>
        </p:txBody>
      </p:sp>
      <p:grpSp>
        <p:nvGrpSpPr>
          <p:cNvPr id="46086" name="קבוצה 6"/>
          <p:cNvGrpSpPr>
            <a:grpSpLocks/>
          </p:cNvGrpSpPr>
          <p:nvPr/>
        </p:nvGrpSpPr>
        <p:grpSpPr bwMode="auto">
          <a:xfrm>
            <a:off x="957263" y="1427163"/>
            <a:ext cx="6932612" cy="3529012"/>
            <a:chOff x="957263" y="1427163"/>
            <a:chExt cx="6932510" cy="3529764"/>
          </a:xfrm>
        </p:grpSpPr>
        <p:sp>
          <p:nvSpPr>
            <p:cNvPr id="4" name="אליפסה 3"/>
            <p:cNvSpPr/>
            <p:nvPr/>
          </p:nvSpPr>
          <p:spPr bwMode="auto">
            <a:xfrm>
              <a:off x="5458758" y="1544678"/>
              <a:ext cx="1760670" cy="1397988"/>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46124" name="קבוצה 4"/>
            <p:cNvGrpSpPr>
              <a:grpSpLocks/>
            </p:cNvGrpSpPr>
            <p:nvPr/>
          </p:nvGrpSpPr>
          <p:grpSpPr bwMode="auto">
            <a:xfrm>
              <a:off x="6525582" y="3300002"/>
              <a:ext cx="451790" cy="406851"/>
              <a:chOff x="5782852" y="3930391"/>
              <a:chExt cx="451795" cy="406896"/>
            </a:xfrm>
          </p:grpSpPr>
          <p:sp>
            <p:nvSpPr>
              <p:cNvPr id="20" name="אליפסה 19"/>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0" name="אליפסה 29"/>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2" name="אליפסה 31"/>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3" name="אליפסה 32"/>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4" name="אליפסה 33"/>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5" name="אליפסה 34"/>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36" name="אליפסה 135"/>
            <p:cNvSpPr/>
            <p:nvPr/>
          </p:nvSpPr>
          <p:spPr bwMode="auto">
            <a:xfrm>
              <a:off x="3433831" y="3286070"/>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7" name="אליפסה 136"/>
            <p:cNvSpPr/>
            <p:nvPr/>
          </p:nvSpPr>
          <p:spPr bwMode="auto">
            <a:xfrm>
              <a:off x="3193989" y="3682201"/>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8" name="אליפסה 137"/>
            <p:cNvSpPr/>
            <p:nvPr/>
          </p:nvSpPr>
          <p:spPr bwMode="auto">
            <a:xfrm>
              <a:off x="3761409" y="3286070"/>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9" name="אליפסה 138"/>
            <p:cNvSpPr/>
            <p:nvPr/>
          </p:nvSpPr>
          <p:spPr bwMode="auto">
            <a:xfrm>
              <a:off x="3549384" y="369398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0" name="אליפסה 139"/>
            <p:cNvSpPr/>
            <p:nvPr/>
          </p:nvSpPr>
          <p:spPr bwMode="auto">
            <a:xfrm>
              <a:off x="3761409" y="3524345"/>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614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263" y="1427163"/>
              <a:ext cx="2530573" cy="23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אליפסה 141"/>
            <p:cNvSpPr/>
            <p:nvPr/>
          </p:nvSpPr>
          <p:spPr bwMode="auto">
            <a:xfrm>
              <a:off x="1813669" y="3237364"/>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3" name="אליפסה 142"/>
            <p:cNvSpPr/>
            <p:nvPr/>
          </p:nvSpPr>
          <p:spPr bwMode="auto">
            <a:xfrm>
              <a:off x="1730592" y="303796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4" name="אליפסה 143"/>
            <p:cNvSpPr/>
            <p:nvPr/>
          </p:nvSpPr>
          <p:spPr bwMode="auto">
            <a:xfrm>
              <a:off x="2114539" y="2652819"/>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5" name="אליפסה 144"/>
            <p:cNvSpPr/>
            <p:nvPr/>
          </p:nvSpPr>
          <p:spPr bwMode="auto">
            <a:xfrm>
              <a:off x="1784536" y="2821778"/>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6" name="אליפסה 145"/>
            <p:cNvSpPr/>
            <p:nvPr/>
          </p:nvSpPr>
          <p:spPr bwMode="auto">
            <a:xfrm>
              <a:off x="1957720" y="328124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7" name="אליפסה 146"/>
            <p:cNvSpPr/>
            <p:nvPr/>
          </p:nvSpPr>
          <p:spPr bwMode="auto">
            <a:xfrm>
              <a:off x="1966068" y="2704728"/>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8" name="אליפסה 147"/>
            <p:cNvSpPr/>
            <p:nvPr/>
          </p:nvSpPr>
          <p:spPr bwMode="auto">
            <a:xfrm>
              <a:off x="2025677" y="335825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9" name="אליפסה 148"/>
            <p:cNvSpPr/>
            <p:nvPr/>
          </p:nvSpPr>
          <p:spPr bwMode="auto">
            <a:xfrm>
              <a:off x="1691889" y="2917074"/>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0" name="אליפסה 149"/>
            <p:cNvSpPr/>
            <p:nvPr/>
          </p:nvSpPr>
          <p:spPr bwMode="auto">
            <a:xfrm>
              <a:off x="2272866" y="3466383"/>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46168" name="קבוצה 6"/>
            <p:cNvGrpSpPr>
              <a:grpSpLocks/>
            </p:cNvGrpSpPr>
            <p:nvPr/>
          </p:nvGrpSpPr>
          <p:grpSpPr bwMode="auto">
            <a:xfrm>
              <a:off x="3973885" y="3974398"/>
              <a:ext cx="412807" cy="549412"/>
              <a:chOff x="3707904" y="4961860"/>
              <a:chExt cx="412812" cy="549472"/>
            </a:xfrm>
          </p:grpSpPr>
          <p:sp>
            <p:nvSpPr>
              <p:cNvPr id="152" name="אליפסה 151"/>
              <p:cNvSpPr/>
              <p:nvPr/>
            </p:nvSpPr>
            <p:spPr>
              <a:xfrm>
                <a:off x="3707904" y="49640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3" name="אליפסה 152"/>
              <p:cNvSpPr/>
              <p:nvPr/>
            </p:nvSpPr>
            <p:spPr>
              <a:xfrm>
                <a:off x="3946057" y="496186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4" name="אליפסה 153"/>
              <p:cNvSpPr/>
              <p:nvPr/>
            </p:nvSpPr>
            <p:spPr>
              <a:xfrm>
                <a:off x="4012704" y="52688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5" name="אליפסה 154"/>
              <p:cNvSpPr/>
              <p:nvPr/>
            </p:nvSpPr>
            <p:spPr>
              <a:xfrm>
                <a:off x="3761910" y="539043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6" name="אליפסה 155"/>
              <p:cNvSpPr/>
              <p:nvPr/>
            </p:nvSpPr>
            <p:spPr>
              <a:xfrm>
                <a:off x="3860304" y="51164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7" name="אליפסה 156"/>
              <p:cNvSpPr/>
              <p:nvPr/>
            </p:nvSpPr>
            <p:spPr>
              <a:xfrm>
                <a:off x="4012704" y="52688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59" name="אליפסה 158"/>
            <p:cNvSpPr/>
            <p:nvPr/>
          </p:nvSpPr>
          <p:spPr bwMode="auto">
            <a:xfrm>
              <a:off x="4741254" y="4063875"/>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0" name="אליפסה 159"/>
            <p:cNvSpPr/>
            <p:nvPr/>
          </p:nvSpPr>
          <p:spPr bwMode="auto">
            <a:xfrm>
              <a:off x="4558159" y="4386321"/>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175" name="מלבן 8"/>
            <p:cNvSpPr>
              <a:spLocks noChangeArrowheads="1"/>
            </p:cNvSpPr>
            <p:nvPr/>
          </p:nvSpPr>
          <p:spPr bwMode="auto">
            <a:xfrm>
              <a:off x="5779003" y="1920541"/>
              <a:ext cx="1133631" cy="64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dirty="0">
                  <a:solidFill>
                    <a:srgbClr val="000000"/>
                  </a:solidFill>
                </a:rPr>
                <a:t>טיפת שומן</a:t>
              </a:r>
            </a:p>
            <a:p>
              <a:pPr algn="ctr"/>
              <a:r>
                <a:rPr lang="he-IL" dirty="0">
                  <a:solidFill>
                    <a:srgbClr val="000000"/>
                  </a:solidFill>
                </a:rPr>
                <a:t>גדולה </a:t>
              </a:r>
              <a:endParaRPr lang="he-IL" dirty="0"/>
            </a:p>
          </p:txBody>
        </p:sp>
        <p:sp>
          <p:nvSpPr>
            <p:cNvPr id="46176" name="מלבן 161"/>
            <p:cNvSpPr>
              <a:spLocks noChangeArrowheads="1"/>
            </p:cNvSpPr>
            <p:nvPr/>
          </p:nvSpPr>
          <p:spPr bwMode="auto">
            <a:xfrm>
              <a:off x="7091926" y="3406958"/>
              <a:ext cx="761739" cy="3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dirty="0">
                  <a:solidFill>
                    <a:srgbClr val="000000"/>
                  </a:solidFill>
                </a:rPr>
                <a:t>תחליב</a:t>
              </a:r>
              <a:endParaRPr lang="he-IL" dirty="0"/>
            </a:p>
          </p:txBody>
        </p:sp>
        <p:sp>
          <p:nvSpPr>
            <p:cNvPr id="46177" name="מלבן 162"/>
            <p:cNvSpPr>
              <a:spLocks noChangeArrowheads="1"/>
            </p:cNvSpPr>
            <p:nvPr/>
          </p:nvSpPr>
          <p:spPr bwMode="auto">
            <a:xfrm>
              <a:off x="3636716" y="4550620"/>
              <a:ext cx="1087145" cy="3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dirty="0">
                  <a:solidFill>
                    <a:srgbClr val="000000"/>
                  </a:solidFill>
                </a:rPr>
                <a:t>מלחי מרה</a:t>
              </a:r>
              <a:endParaRPr lang="he-IL" dirty="0"/>
            </a:p>
          </p:txBody>
        </p:sp>
        <p:sp>
          <p:nvSpPr>
            <p:cNvPr id="18" name="חץ למטה 17"/>
            <p:cNvSpPr/>
            <p:nvPr/>
          </p:nvSpPr>
          <p:spPr>
            <a:xfrm>
              <a:off x="6122912" y="3175372"/>
              <a:ext cx="350832" cy="335034"/>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3" name="מחבר חץ ישר 2"/>
            <p:cNvCxnSpPr/>
            <p:nvPr/>
          </p:nvCxnSpPr>
          <p:spPr>
            <a:xfrm>
              <a:off x="2222481" y="3492940"/>
              <a:ext cx="1412854" cy="484291"/>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6180" name="קבוצה 4"/>
            <p:cNvGrpSpPr>
              <a:grpSpLocks/>
            </p:cNvGrpSpPr>
            <p:nvPr/>
          </p:nvGrpSpPr>
          <p:grpSpPr bwMode="auto">
            <a:xfrm>
              <a:off x="5842324" y="3772243"/>
              <a:ext cx="451790" cy="406851"/>
              <a:chOff x="5782852" y="3930391"/>
              <a:chExt cx="451795" cy="406896"/>
            </a:xfrm>
          </p:grpSpPr>
          <p:sp>
            <p:nvSpPr>
              <p:cNvPr id="180" name="אליפסה 179"/>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1" name="אליפסה 180"/>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2" name="אליפסה 181"/>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3" name="אליפסה 182"/>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4" name="אליפסה 183"/>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5" name="אליפסה 184"/>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46181" name="קבוצה 4"/>
            <p:cNvGrpSpPr>
              <a:grpSpLocks/>
            </p:cNvGrpSpPr>
            <p:nvPr/>
          </p:nvGrpSpPr>
          <p:grpSpPr bwMode="auto">
            <a:xfrm>
              <a:off x="6677982" y="4033810"/>
              <a:ext cx="451790" cy="406851"/>
              <a:chOff x="5782852" y="3930391"/>
              <a:chExt cx="451795" cy="406896"/>
            </a:xfrm>
          </p:grpSpPr>
          <p:sp>
            <p:nvSpPr>
              <p:cNvPr id="187" name="אליפסה 186"/>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8" name="אליפסה 187"/>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9" name="אליפסה 188"/>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0" name="אליפסה 189"/>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1" name="אליפסה 190"/>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2" name="אליפסה 191"/>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46182" name="קבוצה 4"/>
            <p:cNvGrpSpPr>
              <a:grpSpLocks/>
            </p:cNvGrpSpPr>
            <p:nvPr/>
          </p:nvGrpSpPr>
          <p:grpSpPr bwMode="auto">
            <a:xfrm>
              <a:off x="5571162" y="4320384"/>
              <a:ext cx="451790" cy="406851"/>
              <a:chOff x="5782852" y="3930391"/>
              <a:chExt cx="451795" cy="406896"/>
            </a:xfrm>
          </p:grpSpPr>
          <p:sp>
            <p:nvSpPr>
              <p:cNvPr id="194" name="אליפסה 193"/>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5" name="אליפסה 194"/>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6" name="אליפסה 195"/>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7" name="אליפסה 196"/>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8" name="אליפסה 197"/>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9" name="אליפסה 198"/>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46183" name="קבוצה 4"/>
            <p:cNvGrpSpPr>
              <a:grpSpLocks/>
            </p:cNvGrpSpPr>
            <p:nvPr/>
          </p:nvGrpSpPr>
          <p:grpSpPr bwMode="auto">
            <a:xfrm>
              <a:off x="5300000" y="3345392"/>
              <a:ext cx="451790" cy="406851"/>
              <a:chOff x="5782852" y="3930391"/>
              <a:chExt cx="451795" cy="406896"/>
            </a:xfrm>
          </p:grpSpPr>
          <p:sp>
            <p:nvSpPr>
              <p:cNvPr id="201" name="אליפסה 200"/>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2" name="אליפסה 201"/>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3" name="אליפסה 202"/>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4" name="אליפסה 203"/>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5" name="אליפסה 204"/>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6" name="אליפסה 205"/>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46184" name="קבוצה 4"/>
            <p:cNvGrpSpPr>
              <a:grpSpLocks/>
            </p:cNvGrpSpPr>
            <p:nvPr/>
          </p:nvGrpSpPr>
          <p:grpSpPr bwMode="auto">
            <a:xfrm>
              <a:off x="6506092" y="4550076"/>
              <a:ext cx="451790" cy="406851"/>
              <a:chOff x="5782852" y="3930391"/>
              <a:chExt cx="451795" cy="406896"/>
            </a:xfrm>
          </p:grpSpPr>
          <p:sp>
            <p:nvSpPr>
              <p:cNvPr id="208" name="אליפסה 207"/>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9" name="אליפסה 208"/>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0" name="אליפסה 209"/>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1" name="אליפסה 210"/>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2" name="אליפסה 211"/>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3" name="אליפסה 212"/>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46185" name="קבוצה 4"/>
            <p:cNvGrpSpPr>
              <a:grpSpLocks/>
            </p:cNvGrpSpPr>
            <p:nvPr/>
          </p:nvGrpSpPr>
          <p:grpSpPr bwMode="auto">
            <a:xfrm>
              <a:off x="7437983" y="4367568"/>
              <a:ext cx="451790" cy="406851"/>
              <a:chOff x="5782852" y="3930391"/>
              <a:chExt cx="451795" cy="406896"/>
            </a:xfrm>
          </p:grpSpPr>
          <p:sp>
            <p:nvSpPr>
              <p:cNvPr id="215" name="אליפסה 214"/>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6" name="אליפסה 215"/>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7" name="אליפסה 216"/>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8" name="אליפסה 217"/>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9" name="אליפסה 218"/>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0" name="אליפסה 219"/>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46087" name="קבוצה 5"/>
          <p:cNvGrpSpPr>
            <a:grpSpLocks/>
          </p:cNvGrpSpPr>
          <p:nvPr/>
        </p:nvGrpSpPr>
        <p:grpSpPr bwMode="auto">
          <a:xfrm>
            <a:off x="393700" y="5180013"/>
            <a:ext cx="8407400" cy="1509712"/>
            <a:chOff x="393700" y="5180013"/>
            <a:chExt cx="8407082" cy="1509712"/>
          </a:xfrm>
        </p:grpSpPr>
        <p:sp>
          <p:nvSpPr>
            <p:cNvPr id="46094" name="מלבן 11"/>
            <p:cNvSpPr>
              <a:spLocks noChangeArrowheads="1"/>
            </p:cNvSpPr>
            <p:nvPr/>
          </p:nvSpPr>
          <p:spPr bwMode="auto">
            <a:xfrm>
              <a:off x="3032328" y="5349875"/>
              <a:ext cx="5722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dirty="0"/>
                <a:t>היתרון בהפיכת השומנים לתחליב</a:t>
              </a:r>
              <a:r>
                <a:rPr lang="he-IL" dirty="0"/>
                <a:t>:</a:t>
              </a:r>
            </a:p>
            <a:p>
              <a:r>
                <a:rPr lang="he-IL" dirty="0"/>
                <a:t>לטיפות הקטנות יש יחס שטח פנים/נפח גדול יותר</a:t>
              </a:r>
            </a:p>
            <a:p>
              <a:r>
                <a:rPr lang="he-IL" dirty="0" smtClean="0"/>
                <a:t>מאשר לטיפה </a:t>
              </a:r>
              <a:r>
                <a:rPr lang="he-IL" dirty="0"/>
                <a:t>הגדולה. שטח </a:t>
              </a:r>
              <a:r>
                <a:rPr lang="he-IL" dirty="0" smtClean="0"/>
                <a:t>פנים </a:t>
              </a:r>
              <a:r>
                <a:rPr lang="he-IL" dirty="0"/>
                <a:t>גדול מאפשר </a:t>
              </a:r>
            </a:p>
            <a:p>
              <a:r>
                <a:rPr lang="he-IL" dirty="0"/>
                <a:t>מגע רב יותר בין אנזימי </a:t>
              </a:r>
              <a:r>
                <a:rPr lang="he-IL" dirty="0" smtClean="0"/>
                <a:t>העיכול </a:t>
              </a:r>
              <a:r>
                <a:rPr lang="he-IL" dirty="0"/>
                <a:t>לבין השומן.</a:t>
              </a:r>
            </a:p>
          </p:txBody>
        </p:sp>
        <p:pic>
          <p:nvPicPr>
            <p:cNvPr id="46095" name="Picture 7" descr="Z:\Sheila\נחשון\התא\אנזימים\אנזימים - אנימציות\סימולציות\איורים\פירוק\אנזים של פירוק.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17532">
              <a:off x="3661980" y="6344085"/>
              <a:ext cx="566690" cy="21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7" descr="Z:\Sheila\נחשון\התא\אנזימים\אנזימים - אנימציות\סימולציות\איורים\פירוק\אנזים של פירוק.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52093">
              <a:off x="3033835" y="6360645"/>
              <a:ext cx="566690" cy="21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7" descr="Z:\Sheila\נחשון\התא\אנזימים\אנזימים - אנימציות\סימולציות\איורים\פירוק\אנזים של פירוק.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153419">
              <a:off x="3526409" y="5637565"/>
              <a:ext cx="566706" cy="21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7" descr="Z:\Sheila\נחשון\התא\אנזימים\אנזימים - אנימציות\סימולציות\איורים\פירוק\אנזים של פירוק.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0863" y="5591175"/>
              <a:ext cx="2111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9" name="מלבן 183"/>
            <p:cNvSpPr>
              <a:spLocks noChangeArrowheads="1"/>
            </p:cNvSpPr>
            <p:nvPr/>
          </p:nvSpPr>
          <p:spPr bwMode="auto">
            <a:xfrm>
              <a:off x="393700" y="5367338"/>
              <a:ext cx="2392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האנזים </a:t>
              </a:r>
              <a:r>
                <a:rPr lang="he-IL" dirty="0">
                  <a:solidFill>
                    <a:schemeClr val="accent3"/>
                  </a:solidFill>
                </a:rPr>
                <a:t>ליפאז </a:t>
              </a:r>
              <a:r>
                <a:rPr lang="he-IL" dirty="0">
                  <a:solidFill>
                    <a:srgbClr val="000000"/>
                  </a:solidFill>
                </a:rPr>
                <a:t>המפרק שומנים לגליצרול ולחומצות שומניות</a:t>
              </a:r>
              <a:endParaRPr lang="he-IL" dirty="0"/>
            </a:p>
          </p:txBody>
        </p:sp>
        <p:cxnSp>
          <p:nvCxnSpPr>
            <p:cNvPr id="43009" name="מחבר חץ ישר 43008"/>
            <p:cNvCxnSpPr/>
            <p:nvPr/>
          </p:nvCxnSpPr>
          <p:spPr>
            <a:xfrm>
              <a:off x="2785973" y="5741988"/>
              <a:ext cx="2317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1" name="מלבן 43010"/>
            <p:cNvSpPr/>
            <p:nvPr/>
          </p:nvSpPr>
          <p:spPr>
            <a:xfrm>
              <a:off x="423862" y="5180013"/>
              <a:ext cx="8376920" cy="1509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46102" name="קבוצה 4"/>
            <p:cNvGrpSpPr>
              <a:grpSpLocks/>
            </p:cNvGrpSpPr>
            <p:nvPr/>
          </p:nvGrpSpPr>
          <p:grpSpPr bwMode="auto">
            <a:xfrm>
              <a:off x="3353552" y="5874544"/>
              <a:ext cx="451790" cy="406851"/>
              <a:chOff x="5782852" y="3930391"/>
              <a:chExt cx="451795" cy="406896"/>
            </a:xfrm>
          </p:grpSpPr>
          <p:sp>
            <p:nvSpPr>
              <p:cNvPr id="222" name="אליפסה 221"/>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3" name="אליפסה 222"/>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4" name="אליפסה 223"/>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5" name="אליפסה 224"/>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6" name="אליפסה 225"/>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7" name="אליפסה 226"/>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228" name="אליפסה 227"/>
          <p:cNvSpPr/>
          <p:nvPr/>
        </p:nvSpPr>
        <p:spPr bwMode="auto">
          <a:xfrm>
            <a:off x="5001665" y="4230949"/>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9" name="אליפסה 228"/>
          <p:cNvSpPr/>
          <p:nvPr/>
        </p:nvSpPr>
        <p:spPr bwMode="auto">
          <a:xfrm>
            <a:off x="4988039" y="4631643"/>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מציין מיקום של מספר שקופית 3"/>
          <p:cNvSpPr>
            <a:spLocks noGrp="1"/>
          </p:cNvSpPr>
          <p:nvPr>
            <p:ph type="sldNum" sz="quarter" idx="12"/>
          </p:nvPr>
        </p:nvSpPr>
        <p:spPr bwMode="auto">
          <a:xfrm>
            <a:off x="-1588" y="6545263"/>
            <a:ext cx="441326" cy="312737"/>
          </a:xfrm>
          <a:ln>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fld id="{2BFBD614-468B-4D78-909A-B75B3A779CA9}" type="slidenum">
              <a:rPr lang="en-US" smtClean="0">
                <a:solidFill>
                  <a:schemeClr val="tx1"/>
                </a:solidFill>
                <a:latin typeface="Times New Roman" pitchFamily="18" charset="0"/>
              </a:rPr>
              <a:pPr algn="r" fontAlgn="base">
                <a:spcBef>
                  <a:spcPct val="0"/>
                </a:spcBef>
                <a:spcAft>
                  <a:spcPct val="0"/>
                </a:spcAft>
                <a:defRPr/>
              </a:pPr>
              <a:t>31</a:t>
            </a:fld>
            <a:endParaRPr lang="en-US" dirty="0" smtClean="0">
              <a:solidFill>
                <a:schemeClr val="tx1"/>
              </a:solidFill>
              <a:latin typeface="Times New Roman" pitchFamily="18" charset="0"/>
            </a:endParaRPr>
          </a:p>
        </p:txBody>
      </p:sp>
      <p:sp>
        <p:nvSpPr>
          <p:cNvPr id="55299" name="Rectangle 2"/>
          <p:cNvSpPr>
            <a:spLocks noGrp="1" noChangeArrowheads="1"/>
          </p:cNvSpPr>
          <p:nvPr>
            <p:ph type="title"/>
          </p:nvPr>
        </p:nvSpPr>
        <p:spPr bwMode="auto">
          <a:xfrm>
            <a:off x="468313" y="96838"/>
            <a:ext cx="8229600" cy="5048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אבנים בכיס המרה – הרחבה</a:t>
            </a:r>
            <a:endParaRPr lang="en-US" sz="1800" b="1" dirty="0">
              <a:solidFill>
                <a:schemeClr val="accent3"/>
              </a:solidFill>
            </a:endParaRPr>
          </a:p>
        </p:txBody>
      </p:sp>
      <p:sp>
        <p:nvSpPr>
          <p:cNvPr id="5" name="Rectangle 2"/>
          <p:cNvSpPr txBox="1">
            <a:spLocks noChangeArrowheads="1"/>
          </p:cNvSpPr>
          <p:nvPr/>
        </p:nvSpPr>
        <p:spPr bwMode="auto">
          <a:xfrm>
            <a:off x="3686175" y="620713"/>
            <a:ext cx="2876550" cy="504825"/>
          </a:xfrm>
          <a:prstGeom prst="rect">
            <a:avLst/>
          </a:prstGeom>
          <a:noFill/>
          <a:extLst/>
        </p:spPr>
        <p:txBody>
          <a:bodyPr/>
          <a:lst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a:lstStyle>
          <a:p>
            <a:pPr>
              <a:defRPr/>
            </a:pPr>
            <a:r>
              <a:rPr lang="he-IL" sz="1800" b="1" dirty="0" smtClean="0">
                <a:solidFill>
                  <a:schemeClr val="accent3"/>
                </a:solidFill>
              </a:rPr>
              <a:t>אבנים בכיס המרה</a:t>
            </a:r>
            <a:endParaRPr lang="en-US" sz="1800" b="1" dirty="0">
              <a:solidFill>
                <a:schemeClr val="accent3"/>
              </a:solidFill>
            </a:endParaRPr>
          </a:p>
        </p:txBody>
      </p:sp>
      <p:sp>
        <p:nvSpPr>
          <p:cNvPr id="47109" name="Rectangle 3"/>
          <p:cNvSpPr txBox="1">
            <a:spLocks noChangeArrowheads="1"/>
          </p:cNvSpPr>
          <p:nvPr/>
        </p:nvSpPr>
        <p:spPr bwMode="auto">
          <a:xfrm>
            <a:off x="755650" y="4652963"/>
            <a:ext cx="78486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he-IL" dirty="0"/>
              <a:t>לעיתים נוצרות אבנים בכיס המרה או בצינור המחבר בינו ובין התריסריון. </a:t>
            </a:r>
          </a:p>
          <a:p>
            <a:pPr eaLnBrk="1" hangingPunct="1">
              <a:spcBef>
                <a:spcPct val="20000"/>
              </a:spcBef>
            </a:pPr>
            <a:r>
              <a:rPr lang="he-IL" dirty="0"/>
              <a:t>האבנים </a:t>
            </a:r>
            <a:r>
              <a:rPr lang="he-IL" dirty="0" smtClean="0"/>
              <a:t>נוצרות </a:t>
            </a:r>
            <a:r>
              <a:rPr lang="he-IL" dirty="0"/>
              <a:t>ממשקעים של חומרים שאינם מסיסים במים.</a:t>
            </a:r>
          </a:p>
        </p:txBody>
      </p:sp>
      <p:pic>
        <p:nvPicPr>
          <p:cNvPr id="47110" name="Picture 7" descr="File:Scaled Gall Stone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1125538"/>
            <a:ext cx="41290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231775" y="469900"/>
            <a:ext cx="8215313"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7112" name="מלבן 2"/>
          <p:cNvSpPr>
            <a:spLocks noChangeArrowheads="1"/>
          </p:cNvSpPr>
          <p:nvPr/>
        </p:nvSpPr>
        <p:spPr bwMode="auto">
          <a:xfrm>
            <a:off x="3116263" y="4221163"/>
            <a:ext cx="2339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t>Paul Chau at </a:t>
            </a:r>
            <a:r>
              <a:rPr lang="en-US" sz="1100" u="sng" dirty="0">
                <a:hlinkClick r:id="rId5"/>
              </a:rPr>
              <a:t>Wikimedia commons</a:t>
            </a:r>
            <a:endParaRPr lang="en-US" sz="1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188213E-F4AE-4061-A82D-DB0253FAFF7D}" type="slidenum">
              <a:rPr lang="he-IL" sz="1800" smtClean="0"/>
              <a:pPr fontAlgn="base">
                <a:spcBef>
                  <a:spcPct val="0"/>
                </a:spcBef>
                <a:spcAft>
                  <a:spcPct val="0"/>
                </a:spcAft>
                <a:defRPr/>
              </a:pPr>
              <a:t>32</a:t>
            </a:fld>
            <a:endParaRPr lang="he-IL" sz="1800" dirty="0" smtClean="0"/>
          </a:p>
        </p:txBody>
      </p:sp>
      <p:sp>
        <p:nvSpPr>
          <p:cNvPr id="48132"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7</a:t>
            </a:r>
            <a:endParaRPr lang="he-IL" sz="1800" dirty="0" smtClean="0"/>
          </a:p>
        </p:txBody>
      </p:sp>
      <p:sp>
        <p:nvSpPr>
          <p:cNvPr id="8" name="TextBox 7"/>
          <p:cNvSpPr txBox="1"/>
          <p:nvPr/>
        </p:nvSpPr>
        <p:spPr>
          <a:xfrm>
            <a:off x="293688" y="493713"/>
            <a:ext cx="8183562" cy="120032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7:</a:t>
            </a:r>
            <a:endParaRPr lang="he-IL" dirty="0">
              <a:solidFill>
                <a:srgbClr val="1F497D"/>
              </a:solidFill>
            </a:endParaRPr>
          </a:p>
          <a:p>
            <a:pPr>
              <a:defRPr/>
            </a:pPr>
            <a:r>
              <a:rPr lang="he-IL" dirty="0">
                <a:solidFill>
                  <a:srgbClr val="1F497D"/>
                </a:solidFill>
              </a:rPr>
              <a:t>מה </a:t>
            </a:r>
            <a:r>
              <a:rPr lang="he-IL" dirty="0">
                <a:solidFill>
                  <a:schemeClr val="tx2"/>
                </a:solidFill>
              </a:rPr>
              <a:t>ייפגע בתהליך העיכול </a:t>
            </a:r>
            <a:r>
              <a:rPr lang="he-IL" dirty="0" smtClean="0">
                <a:solidFill>
                  <a:schemeClr val="tx2"/>
                </a:solidFill>
              </a:rPr>
              <a:t>בעקבות הרחקת</a:t>
            </a:r>
            <a:r>
              <a:rPr lang="he-IL" dirty="0">
                <a:solidFill>
                  <a:schemeClr val="tx2"/>
                </a:solidFill>
              </a:rPr>
              <a:t>:</a:t>
            </a:r>
          </a:p>
          <a:p>
            <a:pPr>
              <a:defRPr/>
            </a:pPr>
            <a:r>
              <a:rPr lang="he-IL" dirty="0">
                <a:solidFill>
                  <a:schemeClr val="tx2"/>
                </a:solidFill>
              </a:rPr>
              <a:t>א. כיס המרה? </a:t>
            </a:r>
          </a:p>
          <a:p>
            <a:pPr>
              <a:defRPr/>
            </a:pPr>
            <a:r>
              <a:rPr lang="he-IL" dirty="0">
                <a:solidFill>
                  <a:schemeClr val="tx2"/>
                </a:solidFill>
              </a:rPr>
              <a:t>ב. הלבלב?</a:t>
            </a:r>
          </a:p>
        </p:txBody>
      </p:sp>
      <p:sp>
        <p:nvSpPr>
          <p:cNvPr id="48134"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A1B475-C5C0-4517-84BF-CE2DD5568077}" type="slidenum">
              <a:rPr lang="en-US" sz="1400">
                <a:latin typeface="Times New Roman" pitchFamily="18" charset="0"/>
              </a:rPr>
              <a:pPr eaLnBrk="1" hangingPunct="1"/>
              <a:t>32</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915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465138" y="2349501"/>
            <a:ext cx="8012112" cy="302371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א. </a:t>
            </a:r>
            <a:r>
              <a:rPr lang="he-IL" dirty="0">
                <a:solidFill>
                  <a:schemeClr val="tx1"/>
                </a:solidFill>
              </a:rPr>
              <a:t>עיכול השומנים יהיה </a:t>
            </a:r>
            <a:r>
              <a:rPr lang="he-IL" dirty="0" smtClean="0">
                <a:solidFill>
                  <a:schemeClr val="tx1"/>
                </a:solidFill>
              </a:rPr>
              <a:t>אטי ולא</a:t>
            </a:r>
            <a:r>
              <a:rPr lang="he-IL" dirty="0" smtClean="0">
                <a:solidFill>
                  <a:schemeClr val="tx1"/>
                </a:solidFill>
                <a:latin typeface="Arial"/>
                <a:cs typeface="Arial"/>
              </a:rPr>
              <a:t>־</a:t>
            </a:r>
            <a:r>
              <a:rPr lang="he-IL" dirty="0" smtClean="0">
                <a:solidFill>
                  <a:schemeClr val="tx1"/>
                </a:solidFill>
              </a:rPr>
              <a:t>יעיל</a:t>
            </a:r>
            <a:r>
              <a:rPr lang="he-IL" dirty="0">
                <a:solidFill>
                  <a:schemeClr val="tx1"/>
                </a:solidFill>
              </a:rPr>
              <a:t>. השומנים יישארו </a:t>
            </a:r>
            <a:r>
              <a:rPr lang="he-IL" dirty="0" smtClean="0">
                <a:solidFill>
                  <a:schemeClr val="tx1"/>
                </a:solidFill>
              </a:rPr>
              <a:t>בטיפות </a:t>
            </a:r>
            <a:r>
              <a:rPr lang="he-IL" dirty="0">
                <a:solidFill>
                  <a:schemeClr val="tx1"/>
                </a:solidFill>
              </a:rPr>
              <a:t>גדולות ורק שטח הפנים של הטיפות האלה יספיק </a:t>
            </a:r>
            <a:r>
              <a:rPr lang="he-IL" dirty="0" smtClean="0">
                <a:solidFill>
                  <a:schemeClr val="tx1"/>
                </a:solidFill>
              </a:rPr>
              <a:t>להתעכל</a:t>
            </a:r>
            <a:r>
              <a:rPr lang="he-IL" dirty="0">
                <a:solidFill>
                  <a:schemeClr val="tx1"/>
                </a:solidFill>
              </a:rPr>
              <a:t>, וכל היתר יופרש בצואה. יש לזכור </a:t>
            </a:r>
            <a:r>
              <a:rPr lang="he-IL" dirty="0" smtClean="0">
                <a:solidFill>
                  <a:schemeClr val="tx1"/>
                </a:solidFill>
              </a:rPr>
              <a:t>שיש סוגי שומן החיוניים לגוף, ובלא </a:t>
            </a:r>
            <a:r>
              <a:rPr lang="he-IL" dirty="0">
                <a:solidFill>
                  <a:schemeClr val="tx1"/>
                </a:solidFill>
              </a:rPr>
              <a:t>עיכול יעיל של השומן, </a:t>
            </a:r>
            <a:r>
              <a:rPr lang="he-IL" dirty="0" smtClean="0">
                <a:solidFill>
                  <a:schemeClr val="tx1"/>
                </a:solidFill>
              </a:rPr>
              <a:t>יסבול הגוף ממחסור</a:t>
            </a:r>
            <a:r>
              <a:rPr lang="he-IL" dirty="0">
                <a:solidFill>
                  <a:schemeClr val="tx1"/>
                </a:solidFill>
              </a:rPr>
              <a:t>. </a:t>
            </a:r>
          </a:p>
          <a:p>
            <a:pPr>
              <a:defRPr/>
            </a:pPr>
            <a:endParaRPr lang="he-IL" b="1" noProof="1">
              <a:solidFill>
                <a:schemeClr val="tx1"/>
              </a:solidFill>
            </a:endParaRPr>
          </a:p>
          <a:p>
            <a:pPr>
              <a:defRPr/>
            </a:pPr>
            <a:r>
              <a:rPr lang="he-IL" noProof="1">
                <a:solidFill>
                  <a:schemeClr val="tx1"/>
                </a:solidFill>
              </a:rPr>
              <a:t>ב. הלבלב מפריש אנזימי עיכול </a:t>
            </a:r>
            <a:r>
              <a:rPr lang="he-IL" noProof="1" smtClean="0">
                <a:solidFill>
                  <a:schemeClr val="tx1"/>
                </a:solidFill>
              </a:rPr>
              <a:t>של חלבונים, פחמימות ושומנים. </a:t>
            </a:r>
            <a:r>
              <a:rPr lang="he-IL" noProof="1">
                <a:solidFill>
                  <a:schemeClr val="tx1"/>
                </a:solidFill>
              </a:rPr>
              <a:t>אם יורחק </a:t>
            </a:r>
            <a:r>
              <a:rPr lang="he-IL" noProof="1" smtClean="0">
                <a:solidFill>
                  <a:schemeClr val="tx1"/>
                </a:solidFill>
              </a:rPr>
              <a:t>הלבלב, </a:t>
            </a:r>
            <a:r>
              <a:rPr lang="he-IL" noProof="1">
                <a:solidFill>
                  <a:schemeClr val="tx1"/>
                </a:solidFill>
              </a:rPr>
              <a:t>כמות האנזימים הפעילים תקטן והעיכול ייעשה </a:t>
            </a:r>
            <a:r>
              <a:rPr lang="he-IL" noProof="1" smtClean="0">
                <a:solidFill>
                  <a:schemeClr val="tx1"/>
                </a:solidFill>
              </a:rPr>
              <a:t>אטי </a:t>
            </a:r>
            <a:r>
              <a:rPr lang="he-IL" noProof="1">
                <a:solidFill>
                  <a:schemeClr val="tx1"/>
                </a:solidFill>
              </a:rPr>
              <a:t>יותר. </a:t>
            </a:r>
            <a:endParaRPr lang="he-IL" noProof="1" smtClean="0">
              <a:solidFill>
                <a:schemeClr val="tx1"/>
              </a:solidFill>
            </a:endParaRPr>
          </a:p>
          <a:p>
            <a:pPr>
              <a:defRPr/>
            </a:pPr>
            <a:r>
              <a:rPr lang="he-IL" noProof="1" smtClean="0">
                <a:solidFill>
                  <a:schemeClr val="tx1"/>
                </a:solidFill>
              </a:rPr>
              <a:t>נוסף על כך, הלבלב מפריש נוזל בסיסי המנטרל את החומציות במזון המגיע מן הקיבה </a:t>
            </a:r>
          </a:p>
          <a:p>
            <a:pPr>
              <a:defRPr/>
            </a:pPr>
            <a:r>
              <a:rPr lang="he-IL" noProof="1" smtClean="0">
                <a:solidFill>
                  <a:schemeClr val="tx1"/>
                </a:solidFill>
              </a:rPr>
              <a:t>ויוצר בתריסריון סביבה בסיסית, המיטבית לפעילותם של אנזימי הלבלב. (ובהמשך התהליך גם לפעילות אנזימי המעי הדק), ולכן פגיעה בלבלב תפגע בפעילות אנזימים אלו. </a:t>
            </a:r>
          </a:p>
        </p:txBody>
      </p:sp>
      <p:sp>
        <p:nvSpPr>
          <p:cNvPr id="9" name="TextBox 8"/>
          <p:cNvSpPr txBox="1"/>
          <p:nvPr/>
        </p:nvSpPr>
        <p:spPr>
          <a:xfrm>
            <a:off x="293688" y="4937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7:</a:t>
            </a:r>
            <a:endParaRPr lang="he-IL" b="1" dirty="0">
              <a:solidFill>
                <a:srgbClr val="1F497D"/>
              </a:solidFill>
            </a:endParaRPr>
          </a:p>
          <a:p>
            <a:pPr>
              <a:defRPr/>
            </a:pPr>
            <a:r>
              <a:rPr lang="he-IL" dirty="0">
                <a:solidFill>
                  <a:srgbClr val="1F497D"/>
                </a:solidFill>
              </a:rPr>
              <a:t>מה ייפגע בתהליך העיכול </a:t>
            </a:r>
            <a:r>
              <a:rPr lang="he-IL" dirty="0" smtClean="0">
                <a:solidFill>
                  <a:srgbClr val="1F497D"/>
                </a:solidFill>
              </a:rPr>
              <a:t>בעקבות הרחקת</a:t>
            </a:r>
            <a:r>
              <a:rPr lang="he-IL" dirty="0">
                <a:solidFill>
                  <a:srgbClr val="1F497D"/>
                </a:solidFill>
              </a:rPr>
              <a:t>:</a:t>
            </a:r>
          </a:p>
          <a:p>
            <a:pPr>
              <a:defRPr/>
            </a:pPr>
            <a:r>
              <a:rPr lang="he-IL" dirty="0">
                <a:solidFill>
                  <a:srgbClr val="1F497D"/>
                </a:solidFill>
              </a:rPr>
              <a:t>א. כיס המרה? </a:t>
            </a:r>
          </a:p>
          <a:p>
            <a:pPr>
              <a:defRPr/>
            </a:pPr>
            <a:r>
              <a:rPr lang="he-IL" dirty="0">
                <a:solidFill>
                  <a:srgbClr val="1F497D"/>
                </a:solidFill>
              </a:rPr>
              <a:t>ב. הלבלב?</a:t>
            </a:r>
          </a:p>
        </p:txBody>
      </p:sp>
      <p:sp>
        <p:nvSpPr>
          <p:cNvPr id="49158" name="מציין מיקום של מספר שקופית 3"/>
          <p:cNvSpPr>
            <a:spLocks noGrp="1"/>
          </p:cNvSpPr>
          <p:nvPr>
            <p:ph type="sldNum" sz="quarter" idx="12"/>
          </p:nvPr>
        </p:nvSpPr>
        <p:spPr bwMode="auto">
          <a:xfrm>
            <a:off x="0" y="6518275"/>
            <a:ext cx="442913" cy="339725"/>
          </a:xfrm>
          <a:ln>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fld id="{87A1AA75-2113-44C4-A81C-B0757B855A8E}" type="slidenum">
              <a:rPr lang="en-US" smtClean="0">
                <a:solidFill>
                  <a:schemeClr val="tx1"/>
                </a:solidFill>
                <a:latin typeface="Times New Roman" pitchFamily="18" charset="0"/>
              </a:rPr>
              <a:pPr algn="r" fontAlgn="base">
                <a:spcBef>
                  <a:spcPct val="0"/>
                </a:spcBef>
                <a:spcAft>
                  <a:spcPct val="0"/>
                </a:spcAft>
                <a:defRPr/>
              </a:pPr>
              <a:t>33</a:t>
            </a:fld>
            <a:endParaRPr lang="en-US"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D33EE7-A181-4973-B638-B5DEF6EC0521}" type="slidenum">
              <a:rPr lang="he-IL" sz="1800" smtClean="0"/>
              <a:pPr fontAlgn="base">
                <a:spcBef>
                  <a:spcPct val="0"/>
                </a:spcBef>
                <a:spcAft>
                  <a:spcPct val="0"/>
                </a:spcAft>
                <a:defRPr/>
              </a:pPr>
              <a:t>34</a:t>
            </a:fld>
            <a:endParaRPr lang="he-IL" sz="1800" dirty="0" smtClean="0"/>
          </a:p>
        </p:txBody>
      </p:sp>
      <p:sp>
        <p:nvSpPr>
          <p:cNvPr id="27652" name="כותרת 8"/>
          <p:cNvSpPr>
            <a:spLocks noGrp="1"/>
          </p:cNvSpPr>
          <p:nvPr>
            <p:ph type="title"/>
          </p:nvPr>
        </p:nvSpPr>
        <p:spPr bwMode="auto">
          <a:xfrm>
            <a:off x="285750" y="71438"/>
            <a:ext cx="8229600" cy="37147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ויסות עצבי והורמונלי במערכת העיכול</a:t>
            </a:r>
          </a:p>
        </p:txBody>
      </p:sp>
      <p:sp>
        <p:nvSpPr>
          <p:cNvPr id="37893" name="מלבן 1"/>
          <p:cNvSpPr>
            <a:spLocks noChangeArrowheads="1"/>
          </p:cNvSpPr>
          <p:nvPr/>
        </p:nvSpPr>
        <p:spPr bwMode="auto">
          <a:xfrm>
            <a:off x="899592" y="476672"/>
            <a:ext cx="7907338" cy="1200329"/>
          </a:xfrm>
          <a:prstGeom prst="rect">
            <a:avLst/>
          </a:prstGeom>
          <a:noFill/>
          <a:ln>
            <a:noFill/>
          </a:ln>
          <a:extLst/>
        </p:spPr>
        <p:txBody>
          <a:bodyPr>
            <a:spAutoFit/>
          </a:bodyPr>
          <a:lstStyle/>
          <a:p>
            <a:pPr>
              <a:defRPr/>
            </a:pPr>
            <a:r>
              <a:rPr lang="he-IL" noProof="1" smtClean="0">
                <a:solidFill>
                  <a:srgbClr val="000000"/>
                </a:solidFill>
              </a:rPr>
              <a:t>פעילות מערכת העיכול (הפרשת אנזימי העיכול והתכווצויות הדופן) אינה קבועה</a:t>
            </a:r>
            <a:r>
              <a:rPr lang="en-US" noProof="1" smtClean="0">
                <a:solidFill>
                  <a:srgbClr val="000000"/>
                </a:solidFill>
              </a:rPr>
              <a:t>;</a:t>
            </a:r>
            <a:r>
              <a:rPr lang="he-IL" noProof="1" smtClean="0">
                <a:solidFill>
                  <a:srgbClr val="000000"/>
                </a:solidFill>
              </a:rPr>
              <a:t> </a:t>
            </a:r>
          </a:p>
          <a:p>
            <a:pPr>
              <a:defRPr/>
            </a:pPr>
            <a:r>
              <a:rPr lang="he-IL" noProof="1" smtClean="0">
                <a:solidFill>
                  <a:srgbClr val="000000"/>
                </a:solidFill>
              </a:rPr>
              <a:t>היא עולה כשאוכלים ויורדת לאחר סיום תהליך העיכול. </a:t>
            </a:r>
          </a:p>
          <a:p>
            <a:pPr>
              <a:defRPr/>
            </a:pPr>
            <a:r>
              <a:rPr lang="he-IL" u="sng" noProof="1" smtClean="0"/>
              <a:t>מנגנוני הוויסות </a:t>
            </a:r>
            <a:r>
              <a:rPr lang="he-IL" u="sng" noProof="1" smtClean="0">
                <a:solidFill>
                  <a:srgbClr val="000000"/>
                </a:solidFill>
              </a:rPr>
              <a:t>הם עצביים והורמונליים</a:t>
            </a:r>
            <a:r>
              <a:rPr lang="he-IL" noProof="1" smtClean="0">
                <a:solidFill>
                  <a:srgbClr val="000000"/>
                </a:solidFill>
              </a:rPr>
              <a:t>:</a:t>
            </a:r>
            <a:endParaRPr lang="he-IL" noProof="1">
              <a:solidFill>
                <a:srgbClr val="000000"/>
              </a:solidFill>
            </a:endParaRPr>
          </a:p>
          <a:p>
            <a:pPr>
              <a:defRPr/>
            </a:pPr>
            <a:endParaRPr lang="he-IL" noProof="1">
              <a:solidFill>
                <a:srgbClr val="000000"/>
              </a:solidFill>
            </a:endParaRPr>
          </a:p>
        </p:txBody>
      </p:sp>
      <p:sp>
        <p:nvSpPr>
          <p:cNvPr id="44038"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8DE81B-7720-44DF-B658-11BD4AC85230}" type="slidenum">
              <a:rPr lang="en-US" sz="1400">
                <a:solidFill>
                  <a:prstClr val="black"/>
                </a:solidFill>
                <a:latin typeface="Times New Roman" pitchFamily="18" charset="0"/>
              </a:rPr>
              <a:pPr eaLnBrk="1" hangingPunct="1"/>
              <a:t>34</a:t>
            </a:fld>
            <a:endParaRPr lang="en-US" sz="1400" dirty="0">
              <a:solidFill>
                <a:prstClr val="black"/>
              </a:solidFill>
              <a:latin typeface="Times New Roman" pitchFamily="18" charset="0"/>
            </a:endParaRPr>
          </a:p>
        </p:txBody>
      </p:sp>
      <p:sp>
        <p:nvSpPr>
          <p:cNvPr id="2" name="מלבן 1"/>
          <p:cNvSpPr/>
          <p:nvPr/>
        </p:nvSpPr>
        <p:spPr>
          <a:xfrm>
            <a:off x="2232248" y="1336700"/>
            <a:ext cx="6516216" cy="2308324"/>
          </a:xfrm>
          <a:prstGeom prst="rect">
            <a:avLst/>
          </a:prstGeom>
        </p:spPr>
        <p:txBody>
          <a:bodyPr wrap="square">
            <a:spAutoFit/>
          </a:bodyPr>
          <a:lstStyle/>
          <a:p>
            <a:pPr>
              <a:defRPr/>
            </a:pPr>
            <a:r>
              <a:rPr lang="he-IL" b="1" noProof="1">
                <a:solidFill>
                  <a:srgbClr val="FF6600"/>
                </a:solidFill>
              </a:rPr>
              <a:t>ויסות עצבי</a:t>
            </a:r>
          </a:p>
          <a:p>
            <a:pPr>
              <a:defRPr/>
            </a:pPr>
            <a:r>
              <a:rPr lang="he-IL" noProof="1">
                <a:solidFill>
                  <a:srgbClr val="000000"/>
                </a:solidFill>
              </a:rPr>
              <a:t>כמו הפרשת </a:t>
            </a:r>
            <a:r>
              <a:rPr lang="he-IL" noProof="1"/>
              <a:t>הרוק, גם הפרשת מיצי </a:t>
            </a:r>
            <a:r>
              <a:rPr lang="he-IL" noProof="1" smtClean="0"/>
              <a:t>הקיבה מוגברת </a:t>
            </a:r>
            <a:r>
              <a:rPr lang="he-IL" noProof="1"/>
              <a:t>עקב גירויים </a:t>
            </a:r>
            <a:endParaRPr lang="he-IL" noProof="1" smtClean="0"/>
          </a:p>
          <a:p>
            <a:pPr>
              <a:defRPr/>
            </a:pPr>
            <a:r>
              <a:rPr lang="he-IL" noProof="1" smtClean="0"/>
              <a:t>של </a:t>
            </a:r>
            <a:r>
              <a:rPr lang="he-IL" noProof="1"/>
              <a:t>מראה המזון, </a:t>
            </a:r>
            <a:r>
              <a:rPr lang="he-IL" noProof="1" smtClean="0"/>
              <a:t>ריחו, </a:t>
            </a:r>
            <a:r>
              <a:rPr lang="he-IL" noProof="1"/>
              <a:t>טעמו ואפילו </a:t>
            </a:r>
            <a:r>
              <a:rPr lang="he-IL" noProof="1" smtClean="0"/>
              <a:t>המחשבה </a:t>
            </a:r>
            <a:r>
              <a:rPr lang="he-IL" noProof="1"/>
              <a:t>עליו. גם הפרשות </a:t>
            </a:r>
            <a:endParaRPr lang="he-IL" noProof="1" smtClean="0"/>
          </a:p>
          <a:p>
            <a:pPr>
              <a:defRPr/>
            </a:pPr>
            <a:r>
              <a:rPr lang="he-IL" noProof="1" smtClean="0"/>
              <a:t>מיצי </a:t>
            </a:r>
            <a:r>
              <a:rPr lang="he-IL" noProof="1"/>
              <a:t>הלבלב לתריסריון מושפעים מאותם </a:t>
            </a:r>
            <a:r>
              <a:rPr lang="he-IL" noProof="1" smtClean="0"/>
              <a:t>הגירויים</a:t>
            </a:r>
            <a:r>
              <a:rPr lang="he-IL" noProof="1"/>
              <a:t>.</a:t>
            </a:r>
          </a:p>
          <a:p>
            <a:pPr>
              <a:defRPr/>
            </a:pPr>
            <a:r>
              <a:rPr lang="he-IL" noProof="1"/>
              <a:t>העברת הגירויים </a:t>
            </a:r>
            <a:r>
              <a:rPr lang="he-IL" noProof="1" smtClean="0"/>
              <a:t>מאיברי </a:t>
            </a:r>
            <a:r>
              <a:rPr lang="he-IL" noProof="1"/>
              <a:t>החושים למוח, והעברת הדחפים </a:t>
            </a:r>
            <a:r>
              <a:rPr lang="he-IL" noProof="1" smtClean="0"/>
              <a:t>מן המוח </a:t>
            </a:r>
          </a:p>
          <a:p>
            <a:pPr>
              <a:defRPr/>
            </a:pPr>
            <a:r>
              <a:rPr lang="he-IL" noProof="1" smtClean="0"/>
              <a:t>לדופן </a:t>
            </a:r>
            <a:r>
              <a:rPr lang="he-IL" noProof="1"/>
              <a:t>הקיבה נעשות בעזרת מערכת העצבים</a:t>
            </a:r>
            <a:r>
              <a:rPr lang="he-IL" noProof="1" smtClean="0"/>
              <a:t>.</a:t>
            </a:r>
          </a:p>
          <a:p>
            <a:pPr>
              <a:defRPr/>
            </a:pPr>
            <a:r>
              <a:rPr lang="he-IL" noProof="1" smtClean="0"/>
              <a:t>-גם מגע המזון בדופן הקיבה והלחץ המכני שהוא </a:t>
            </a:r>
          </a:p>
          <a:p>
            <a:pPr>
              <a:defRPr/>
            </a:pPr>
            <a:r>
              <a:rPr lang="he-IL" noProof="1" smtClean="0"/>
              <a:t>מפעיל עליה מעוררים את הפרשת מיצי הקיבה</a:t>
            </a:r>
            <a:r>
              <a:rPr lang="he-IL" noProof="1" smtClean="0">
                <a:solidFill>
                  <a:srgbClr val="000000"/>
                </a:solidFill>
              </a:rPr>
              <a:t>.</a:t>
            </a:r>
            <a:endParaRPr lang="he-IL" noProof="1">
              <a:solidFill>
                <a:srgbClr val="000000"/>
              </a:solidFill>
            </a:endParaRPr>
          </a:p>
        </p:txBody>
      </p:sp>
      <p:sp>
        <p:nvSpPr>
          <p:cNvPr id="3" name="מלבן 2"/>
          <p:cNvSpPr/>
          <p:nvPr/>
        </p:nvSpPr>
        <p:spPr>
          <a:xfrm>
            <a:off x="611560" y="3645024"/>
            <a:ext cx="8196503" cy="3139321"/>
          </a:xfrm>
          <a:prstGeom prst="rect">
            <a:avLst/>
          </a:prstGeom>
        </p:spPr>
        <p:txBody>
          <a:bodyPr wrap="square">
            <a:spAutoFit/>
          </a:bodyPr>
          <a:lstStyle/>
          <a:p>
            <a:pPr>
              <a:defRPr/>
            </a:pPr>
            <a:r>
              <a:rPr lang="he-IL" b="1" noProof="1" smtClean="0">
                <a:solidFill>
                  <a:srgbClr val="038EED"/>
                </a:solidFill>
              </a:rPr>
              <a:t>ויסות </a:t>
            </a:r>
            <a:r>
              <a:rPr lang="he-IL" b="1" noProof="1">
                <a:solidFill>
                  <a:srgbClr val="038EED"/>
                </a:solidFill>
              </a:rPr>
              <a:t>הורמונלי</a:t>
            </a:r>
          </a:p>
          <a:p>
            <a:pPr>
              <a:defRPr/>
            </a:pPr>
            <a:r>
              <a:rPr lang="he-IL" noProof="1">
                <a:solidFill>
                  <a:prstClr val="black"/>
                </a:solidFill>
              </a:rPr>
              <a:t>מגע המזון, ונוכחות תוצרי </a:t>
            </a:r>
            <a:r>
              <a:rPr lang="he-IL" noProof="1" smtClean="0">
                <a:solidFill>
                  <a:prstClr val="black"/>
                </a:solidFill>
              </a:rPr>
              <a:t>החלבונים </a:t>
            </a:r>
            <a:r>
              <a:rPr lang="he-IL" noProof="1">
                <a:solidFill>
                  <a:prstClr val="black"/>
                </a:solidFill>
              </a:rPr>
              <a:t>המפורקים בתאים </a:t>
            </a:r>
            <a:r>
              <a:rPr lang="he-IL" noProof="1" smtClean="0">
                <a:solidFill>
                  <a:prstClr val="black"/>
                </a:solidFill>
              </a:rPr>
              <a:t>מיוחדים </a:t>
            </a:r>
            <a:r>
              <a:rPr lang="he-IL" noProof="1">
                <a:solidFill>
                  <a:prstClr val="black"/>
                </a:solidFill>
              </a:rPr>
              <a:t>הקרובים </a:t>
            </a:r>
            <a:endParaRPr lang="he-IL" noProof="1" smtClean="0">
              <a:solidFill>
                <a:prstClr val="black"/>
              </a:solidFill>
            </a:endParaRPr>
          </a:p>
          <a:p>
            <a:pPr>
              <a:defRPr/>
            </a:pPr>
            <a:r>
              <a:rPr lang="he-IL" noProof="1" smtClean="0">
                <a:solidFill>
                  <a:prstClr val="black"/>
                </a:solidFill>
              </a:rPr>
              <a:t>לפתח </a:t>
            </a:r>
            <a:r>
              <a:rPr lang="he-IL" noProof="1">
                <a:solidFill>
                  <a:prstClr val="black"/>
                </a:solidFill>
              </a:rPr>
              <a:t>התחתון של הקיבה, גורמים להם להפריש את ההורמון גסטרין </a:t>
            </a:r>
            <a:endParaRPr lang="he-IL" noProof="1" smtClean="0">
              <a:solidFill>
                <a:prstClr val="black"/>
              </a:solidFill>
            </a:endParaRPr>
          </a:p>
          <a:p>
            <a:pPr>
              <a:defRPr/>
            </a:pPr>
            <a:r>
              <a:rPr lang="he-IL" noProof="1" smtClean="0">
                <a:solidFill>
                  <a:prstClr val="black"/>
                </a:solidFill>
              </a:rPr>
              <a:t>מדופן </a:t>
            </a:r>
            <a:r>
              <a:rPr lang="he-IL" noProof="1">
                <a:solidFill>
                  <a:prstClr val="black"/>
                </a:solidFill>
              </a:rPr>
              <a:t>הקיבה לזרם הדם. ההורמון מגיע דרך זרם הדם לתאים אחרים </a:t>
            </a:r>
            <a:endParaRPr lang="he-IL" noProof="1" smtClean="0">
              <a:solidFill>
                <a:prstClr val="black"/>
              </a:solidFill>
            </a:endParaRPr>
          </a:p>
          <a:p>
            <a:pPr>
              <a:defRPr/>
            </a:pPr>
            <a:r>
              <a:rPr lang="he-IL" noProof="1" smtClean="0">
                <a:solidFill>
                  <a:prstClr val="black"/>
                </a:solidFill>
              </a:rPr>
              <a:t>בדופן </a:t>
            </a:r>
            <a:r>
              <a:rPr lang="he-IL" noProof="1">
                <a:solidFill>
                  <a:prstClr val="black"/>
                </a:solidFill>
              </a:rPr>
              <a:t>הקיבה וגורם להגברת קצב הפרשת מיצי </a:t>
            </a:r>
            <a:r>
              <a:rPr lang="he-IL" noProof="1" smtClean="0">
                <a:solidFill>
                  <a:prstClr val="black"/>
                </a:solidFill>
              </a:rPr>
              <a:t>העיכול </a:t>
            </a:r>
            <a:r>
              <a:rPr lang="he-IL" noProof="1">
                <a:solidFill>
                  <a:prstClr val="black"/>
                </a:solidFill>
              </a:rPr>
              <a:t>ולהגברת התכווצויות הקיבה</a:t>
            </a:r>
            <a:r>
              <a:rPr lang="he-IL" noProof="1" smtClean="0">
                <a:solidFill>
                  <a:prstClr val="black"/>
                </a:solidFill>
              </a:rPr>
              <a:t>.</a:t>
            </a:r>
          </a:p>
          <a:p>
            <a:pPr>
              <a:defRPr/>
            </a:pPr>
            <a:r>
              <a:rPr lang="he-IL" noProof="1" smtClean="0">
                <a:solidFill>
                  <a:prstClr val="black"/>
                </a:solidFill>
              </a:rPr>
              <a:t>באופן דומה מופרשים מדופן המעי הורמונים כגון סקרטין, </a:t>
            </a:r>
            <a:r>
              <a:rPr lang="he-IL" noProof="1" smtClean="0"/>
              <a:t>המעורר את הפרשת </a:t>
            </a:r>
            <a:r>
              <a:rPr lang="he-IL" noProof="1" smtClean="0">
                <a:solidFill>
                  <a:prstClr val="black"/>
                </a:solidFill>
              </a:rPr>
              <a:t>מיצי הלבלב.</a:t>
            </a:r>
          </a:p>
          <a:p>
            <a:pPr>
              <a:defRPr/>
            </a:pPr>
            <a:endParaRPr lang="he-IL" u="sng" noProof="1" smtClean="0"/>
          </a:p>
          <a:p>
            <a:pPr>
              <a:defRPr/>
            </a:pPr>
            <a:r>
              <a:rPr lang="he-IL" u="sng" noProof="1" smtClean="0"/>
              <a:t>חשיבות הוויסות</a:t>
            </a:r>
            <a:endParaRPr lang="he-IL" noProof="1" smtClean="0"/>
          </a:p>
          <a:p>
            <a:pPr marL="285750" indent="-285750">
              <a:buFontTx/>
              <a:buChar char="-"/>
              <a:defRPr/>
            </a:pPr>
            <a:r>
              <a:rPr lang="he-IL" noProof="1" smtClean="0"/>
              <a:t>מניעת פגיעה במערכת העיכול: הפרשת אנזימי עיכול כאשר אין מזון במערכת עלולה לגרום לפגיעה בדופן </a:t>
            </a:r>
            <a:r>
              <a:rPr lang="he-IL" noProof="1" smtClean="0">
                <a:solidFill>
                  <a:prstClr val="black"/>
                </a:solidFill>
              </a:rPr>
              <a:t>צינור העיכול על ידי האנזימים.</a:t>
            </a:r>
          </a:p>
          <a:p>
            <a:pPr>
              <a:defRPr/>
            </a:pPr>
            <a:r>
              <a:rPr lang="he-IL" noProof="1" smtClean="0">
                <a:solidFill>
                  <a:prstClr val="black"/>
                </a:solidFill>
              </a:rPr>
              <a:t>-   חיסכון בחומרים ובאנרגיה: מניעת יצירת אנזימי עיכול שלא לצורך.</a:t>
            </a:r>
          </a:p>
        </p:txBody>
      </p:sp>
      <p:grpSp>
        <p:nvGrpSpPr>
          <p:cNvPr id="6" name="קבוצה 5"/>
          <p:cNvGrpSpPr/>
          <p:nvPr/>
        </p:nvGrpSpPr>
        <p:grpSpPr>
          <a:xfrm>
            <a:off x="35496" y="1059377"/>
            <a:ext cx="4392488" cy="3377735"/>
            <a:chOff x="-1959" y="1059377"/>
            <a:chExt cx="4392488" cy="3377735"/>
          </a:xfrm>
        </p:grpSpPr>
        <p:grpSp>
          <p:nvGrpSpPr>
            <p:cNvPr id="17" name="קבוצה 16"/>
            <p:cNvGrpSpPr/>
            <p:nvPr/>
          </p:nvGrpSpPr>
          <p:grpSpPr>
            <a:xfrm>
              <a:off x="-1959" y="1059377"/>
              <a:ext cx="2629743" cy="3377735"/>
              <a:chOff x="-264431" y="814059"/>
              <a:chExt cx="2629743" cy="3377735"/>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3" y="1124744"/>
                <a:ext cx="14097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1416013" y="1256735"/>
                <a:ext cx="949299" cy="461665"/>
              </a:xfrm>
              <a:prstGeom prst="rect">
                <a:avLst/>
              </a:prstGeom>
            </p:spPr>
            <p:txBody>
              <a:bodyPr wrap="none">
                <a:spAutoFit/>
              </a:bodyPr>
              <a:lstStyle/>
              <a:p>
                <a:r>
                  <a:rPr lang="he-IL" sz="1200" b="1" noProof="1" smtClean="0">
                    <a:solidFill>
                      <a:srgbClr val="FF6600"/>
                    </a:solidFill>
                  </a:rPr>
                  <a:t>מראה , טעם</a:t>
                </a:r>
              </a:p>
              <a:p>
                <a:r>
                  <a:rPr lang="he-IL" sz="1200" b="1" noProof="1" smtClean="0">
                    <a:solidFill>
                      <a:srgbClr val="FF6600"/>
                    </a:solidFill>
                  </a:rPr>
                  <a:t>וריח האוכל</a:t>
                </a:r>
                <a:endParaRPr lang="he-IL" sz="1200" b="1" dirty="0">
                  <a:solidFill>
                    <a:srgbClr val="FF6600"/>
                  </a:solidFill>
                </a:endParaRPr>
              </a:p>
            </p:txBody>
          </p:sp>
          <p:sp>
            <p:nvSpPr>
              <p:cNvPr id="13" name="מלבן 12"/>
              <p:cNvSpPr/>
              <p:nvPr/>
            </p:nvSpPr>
            <p:spPr>
              <a:xfrm>
                <a:off x="399632" y="814059"/>
                <a:ext cx="1293944" cy="276999"/>
              </a:xfrm>
              <a:prstGeom prst="rect">
                <a:avLst/>
              </a:prstGeom>
            </p:spPr>
            <p:txBody>
              <a:bodyPr wrap="none">
                <a:spAutoFit/>
              </a:bodyPr>
              <a:lstStyle/>
              <a:p>
                <a:r>
                  <a:rPr lang="he-IL" sz="1200" b="1" noProof="1" smtClean="0">
                    <a:solidFill>
                      <a:srgbClr val="FF6600"/>
                    </a:solidFill>
                  </a:rPr>
                  <a:t>מחשבה על האוכל</a:t>
                </a:r>
                <a:endParaRPr lang="he-IL" sz="1200" b="1" dirty="0">
                  <a:solidFill>
                    <a:srgbClr val="FF6600"/>
                  </a:solidFill>
                </a:endParaRPr>
              </a:p>
            </p:txBody>
          </p:sp>
          <p:cxnSp>
            <p:nvCxnSpPr>
              <p:cNvPr id="7" name="מחבר חץ ישר 6"/>
              <p:cNvCxnSpPr/>
              <p:nvPr/>
            </p:nvCxnSpPr>
            <p:spPr>
              <a:xfrm flipH="1" flipV="1">
                <a:off x="1068244" y="1383482"/>
                <a:ext cx="263397" cy="2215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971600" y="1091058"/>
                <a:ext cx="96644" cy="321718"/>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H="1" flipV="1">
                <a:off x="971600" y="1487567"/>
                <a:ext cx="360040" cy="353071"/>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a:off x="971600" y="1604994"/>
                <a:ext cx="48322" cy="10532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5" name="מלבן 24"/>
              <p:cNvSpPr/>
              <p:nvPr/>
            </p:nvSpPr>
            <p:spPr>
              <a:xfrm>
                <a:off x="-264431" y="1823504"/>
                <a:ext cx="1225015" cy="461665"/>
              </a:xfrm>
              <a:prstGeom prst="rect">
                <a:avLst/>
              </a:prstGeom>
            </p:spPr>
            <p:txBody>
              <a:bodyPr wrap="none">
                <a:spAutoFit/>
              </a:bodyPr>
              <a:lstStyle/>
              <a:p>
                <a:r>
                  <a:rPr lang="he-IL" sz="1200" b="1" noProof="1" smtClean="0">
                    <a:solidFill>
                      <a:srgbClr val="FF6600"/>
                    </a:solidFill>
                  </a:rPr>
                  <a:t>מועבר דחף עצב </a:t>
                </a:r>
              </a:p>
              <a:p>
                <a:r>
                  <a:rPr lang="he-IL" sz="1200" b="1" noProof="1">
                    <a:solidFill>
                      <a:srgbClr val="FF6600"/>
                    </a:solidFill>
                  </a:rPr>
                  <a:t>ל</a:t>
                </a:r>
                <a:r>
                  <a:rPr lang="he-IL" sz="1200" b="1" noProof="1" smtClean="0">
                    <a:solidFill>
                      <a:srgbClr val="FF6600"/>
                    </a:solidFill>
                  </a:rPr>
                  <a:t>מערכת העיכול</a:t>
                </a:r>
                <a:endParaRPr lang="he-IL" sz="1200" b="1" dirty="0">
                  <a:solidFill>
                    <a:srgbClr val="FF6600"/>
                  </a:solidFill>
                </a:endParaRPr>
              </a:p>
            </p:txBody>
          </p:sp>
        </p:grpSp>
        <p:cxnSp>
          <p:nvCxnSpPr>
            <p:cNvPr id="20" name="מחבר חץ ישר 19"/>
            <p:cNvCxnSpPr/>
            <p:nvPr/>
          </p:nvCxnSpPr>
          <p:spPr>
            <a:xfrm>
              <a:off x="1580068" y="3284984"/>
              <a:ext cx="759684" cy="648072"/>
            </a:xfrm>
            <a:prstGeom prst="straightConnector1">
              <a:avLst/>
            </a:prstGeom>
            <a:ln w="19050">
              <a:solidFill>
                <a:srgbClr val="038EED"/>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a:off x="1223056" y="3356992"/>
              <a:ext cx="1009192" cy="589469"/>
            </a:xfrm>
            <a:prstGeom prst="straightConnector1">
              <a:avLst/>
            </a:prstGeom>
            <a:ln w="19050">
              <a:solidFill>
                <a:srgbClr val="038EED"/>
              </a:solidFill>
              <a:tailEnd type="arrow"/>
            </a:ln>
          </p:spPr>
          <p:style>
            <a:lnRef idx="1">
              <a:schemeClr val="accent1"/>
            </a:lnRef>
            <a:fillRef idx="0">
              <a:schemeClr val="accent1"/>
            </a:fillRef>
            <a:effectRef idx="0">
              <a:schemeClr val="accent1"/>
            </a:effectRef>
            <a:fontRef idx="minor">
              <a:schemeClr val="tx1"/>
            </a:fontRef>
          </p:style>
        </p:cxnSp>
        <p:sp>
          <p:nvSpPr>
            <p:cNvPr id="39" name="מלבן 38"/>
            <p:cNvSpPr/>
            <p:nvPr/>
          </p:nvSpPr>
          <p:spPr>
            <a:xfrm>
              <a:off x="2238914" y="3356992"/>
              <a:ext cx="2151615" cy="646331"/>
            </a:xfrm>
            <a:prstGeom prst="rect">
              <a:avLst/>
            </a:prstGeom>
          </p:spPr>
          <p:txBody>
            <a:bodyPr wrap="none">
              <a:spAutoFit/>
            </a:bodyPr>
            <a:lstStyle/>
            <a:p>
              <a:r>
                <a:rPr lang="he-IL" sz="1200" b="1" noProof="1" smtClean="0">
                  <a:solidFill>
                    <a:srgbClr val="038EED"/>
                  </a:solidFill>
                </a:rPr>
                <a:t>הפרשת הורמונים המגיעים עם</a:t>
              </a:r>
            </a:p>
            <a:p>
              <a:r>
                <a:rPr lang="he-IL" sz="1200" b="1" noProof="1" smtClean="0">
                  <a:solidFill>
                    <a:srgbClr val="038EED"/>
                  </a:solidFill>
                </a:rPr>
                <a:t>זרם הדם חזרה למערכת העיכול</a:t>
              </a:r>
            </a:p>
            <a:p>
              <a:r>
                <a:rPr lang="he-IL" sz="1200" b="1" noProof="1" smtClean="0">
                  <a:solidFill>
                    <a:srgbClr val="038EED"/>
                  </a:solidFill>
                </a:rPr>
                <a:t>ומעוררים הפרשת נוזלי עיכול</a:t>
              </a:r>
              <a:endParaRPr lang="he-IL" sz="1200" b="1" dirty="0">
                <a:solidFill>
                  <a:srgbClr val="038EED"/>
                </a:solidFill>
              </a:endParaRPr>
            </a:p>
          </p:txBody>
        </p:sp>
      </p:grpSp>
      <p:cxnSp>
        <p:nvCxnSpPr>
          <p:cNvPr id="15" name="מחבר ישר 14"/>
          <p:cNvCxnSpPr>
            <a:endCxn id="3" idx="0"/>
          </p:cNvCxnSpPr>
          <p:nvPr/>
        </p:nvCxnSpPr>
        <p:spPr>
          <a:xfrm flipH="1" flipV="1">
            <a:off x="4709812" y="3645024"/>
            <a:ext cx="3966644" cy="67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H="1">
            <a:off x="899592" y="5523934"/>
            <a:ext cx="78210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882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6603876-B5A0-46B8-85D4-D84900396D1B}" type="slidenum">
              <a:rPr lang="he-IL" sz="1800" smtClean="0"/>
              <a:pPr fontAlgn="base">
                <a:spcBef>
                  <a:spcPct val="0"/>
                </a:spcBef>
                <a:spcAft>
                  <a:spcPct val="0"/>
                </a:spcAft>
                <a:defRPr/>
              </a:pPr>
              <a:t>35</a:t>
            </a:fld>
            <a:endParaRPr lang="he-IL" sz="1800" dirty="0" smtClean="0"/>
          </a:p>
        </p:txBody>
      </p:sp>
      <p:sp>
        <p:nvSpPr>
          <p:cNvPr id="61444" name="כותרת 8"/>
          <p:cNvSpPr>
            <a:spLocks noGrp="1"/>
          </p:cNvSpPr>
          <p:nvPr>
            <p:ph type="title"/>
          </p:nvPr>
        </p:nvSpPr>
        <p:spPr bwMode="auto">
          <a:xfrm>
            <a:off x="442913" y="25400"/>
            <a:ext cx="8229600" cy="369888"/>
          </a:xfrm>
          <a:extLst/>
        </p:spPr>
        <p:txBody>
          <a:bodyPr vert="horz" wrap="square" lIns="91440" tIns="45720" rIns="91440" bIns="45720" numCol="1" anchor="t" anchorCtr="0" compatLnSpc="1">
            <a:prstTxWarp prst="textNoShape">
              <a:avLst/>
            </a:prstTxWarp>
          </a:bodyPr>
          <a:lstStyle/>
          <a:p>
            <a:pPr>
              <a:defRPr/>
            </a:pPr>
            <a:r>
              <a:rPr lang="he-IL" sz="1800" b="1" dirty="0">
                <a:solidFill>
                  <a:schemeClr val="accent3"/>
                </a:solidFill>
              </a:rPr>
              <a:t>המעי הדק</a:t>
            </a:r>
          </a:p>
        </p:txBody>
      </p:sp>
      <p:pic>
        <p:nvPicPr>
          <p:cNvPr id="50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3355975"/>
            <a:ext cx="62230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מלבן 5"/>
          <p:cNvSpPr>
            <a:spLocks noChangeArrowheads="1"/>
          </p:cNvSpPr>
          <p:nvPr/>
        </p:nvSpPr>
        <p:spPr bwMode="auto">
          <a:xfrm>
            <a:off x="7308850" y="5229225"/>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dirty="0"/>
              <a:t>המעי הדק</a:t>
            </a:r>
          </a:p>
        </p:txBody>
      </p:sp>
      <p:cxnSp>
        <p:nvCxnSpPr>
          <p:cNvPr id="3" name="מחבר חץ ישר 2"/>
          <p:cNvCxnSpPr/>
          <p:nvPr/>
        </p:nvCxnSpPr>
        <p:spPr>
          <a:xfrm flipH="1">
            <a:off x="6804025" y="5383213"/>
            <a:ext cx="6477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4" name="מלבן 9"/>
          <p:cNvSpPr>
            <a:spLocks noChangeArrowheads="1"/>
          </p:cNvSpPr>
          <p:nvPr/>
        </p:nvSpPr>
        <p:spPr bwMode="auto">
          <a:xfrm>
            <a:off x="539750" y="493713"/>
            <a:ext cx="79073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noProof="1">
                <a:solidFill>
                  <a:srgbClr val="000000"/>
                </a:solidFill>
              </a:rPr>
              <a:t>התהליכים המתרחשים במעי הדק</a:t>
            </a:r>
            <a:r>
              <a:rPr lang="he-IL" noProof="1">
                <a:solidFill>
                  <a:srgbClr val="000000"/>
                </a:solidFill>
              </a:rPr>
              <a:t>: </a:t>
            </a:r>
          </a:p>
          <a:p>
            <a:r>
              <a:rPr lang="he-IL" u="sng" noProof="1"/>
              <a:t>סיום העיכול הכימי </a:t>
            </a:r>
            <a:r>
              <a:rPr lang="he-IL" noProof="1"/>
              <a:t>– פירוק סופי של המזון ליחידות המבנה (</a:t>
            </a:r>
            <a:r>
              <a:rPr lang="he-IL" noProof="1" smtClean="0"/>
              <a:t>חד</a:t>
            </a:r>
            <a:r>
              <a:rPr lang="he-IL" noProof="1" smtClean="0">
                <a:latin typeface="Arial"/>
                <a:cs typeface="Arial"/>
              </a:rPr>
              <a:t>־</a:t>
            </a:r>
            <a:r>
              <a:rPr lang="he-IL" noProof="1" smtClean="0"/>
              <a:t>סוכרים</a:t>
            </a:r>
            <a:r>
              <a:rPr lang="he-IL" noProof="1"/>
              <a:t>, חומצות אמיניות, גליצרול, חומצות </a:t>
            </a:r>
            <a:r>
              <a:rPr lang="he-IL" noProof="1" smtClean="0"/>
              <a:t>שומניות) נעשה </a:t>
            </a:r>
            <a:r>
              <a:rPr lang="he-IL" noProof="1"/>
              <a:t>בעזרת אנזימי עיכול המופרשים מדופן המעי. קצב </a:t>
            </a:r>
            <a:r>
              <a:rPr lang="he-IL" noProof="1" smtClean="0"/>
              <a:t>הפרשת </a:t>
            </a:r>
            <a:r>
              <a:rPr lang="he-IL" noProof="1"/>
              <a:t>אנזימי העיכול </a:t>
            </a:r>
            <a:r>
              <a:rPr lang="he-IL" noProof="1" smtClean="0"/>
              <a:t>מווּסָת </a:t>
            </a:r>
            <a:r>
              <a:rPr lang="he-IL" noProof="1"/>
              <a:t>ויסות הורמונלי </a:t>
            </a:r>
            <a:r>
              <a:rPr lang="he-IL" noProof="1" smtClean="0"/>
              <a:t>על ידי </a:t>
            </a:r>
            <a:r>
              <a:rPr lang="he-IL" noProof="1"/>
              <a:t>הורמונים המופרשים בהשפעת מגע המזון </a:t>
            </a:r>
            <a:r>
              <a:rPr lang="he-IL" noProof="1" smtClean="0"/>
              <a:t>בדופנות </a:t>
            </a:r>
            <a:r>
              <a:rPr lang="he-IL" noProof="1"/>
              <a:t>המעי.</a:t>
            </a:r>
          </a:p>
          <a:p>
            <a:r>
              <a:rPr lang="he-IL" u="sng" noProof="1"/>
              <a:t>ספיגה</a:t>
            </a:r>
            <a:r>
              <a:rPr lang="he-IL" noProof="1"/>
              <a:t> של תוצרי העיכול דרך דופן המעי לדם.</a:t>
            </a:r>
          </a:p>
          <a:p>
            <a:r>
              <a:rPr lang="he-IL" u="sng" noProof="1"/>
              <a:t>התאמות לספיגה</a:t>
            </a:r>
            <a:endParaRPr lang="he-IL" noProof="1"/>
          </a:p>
          <a:p>
            <a:r>
              <a:rPr lang="he-IL" noProof="1">
                <a:solidFill>
                  <a:srgbClr val="000000"/>
                </a:solidFill>
              </a:rPr>
              <a:t>הגדלת היחס שטח פנים/ נפח של דופן המעי הנוצרת על ידי:</a:t>
            </a:r>
          </a:p>
          <a:p>
            <a:r>
              <a:rPr lang="he-IL" noProof="1">
                <a:solidFill>
                  <a:srgbClr val="000000"/>
                </a:solidFill>
              </a:rPr>
              <a:t>א. פיתולים (סיסים) ב. פיתולים של קרומי התאים עצמם (סיסונים) ג. האורך הרב של צינור המעי (6 מ').</a:t>
            </a:r>
          </a:p>
        </p:txBody>
      </p:sp>
      <p:sp>
        <p:nvSpPr>
          <p:cNvPr id="50185"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0C4180-5E1C-4370-9854-359A8CC21A03}" type="slidenum">
              <a:rPr lang="en-US" sz="1400">
                <a:latin typeface="Times New Roman" pitchFamily="18" charset="0"/>
              </a:rPr>
              <a:pPr eaLnBrk="1" hangingPunct="1"/>
              <a:t>35</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0E9F342-5B25-4CF5-A909-E3B986439A34}" type="slidenum">
              <a:rPr lang="he-IL" smtClean="0"/>
              <a:pPr fontAlgn="base">
                <a:spcBef>
                  <a:spcPct val="0"/>
                </a:spcBef>
                <a:spcAft>
                  <a:spcPct val="0"/>
                </a:spcAft>
                <a:defRPr/>
              </a:pPr>
              <a:t>36</a:t>
            </a:fld>
            <a:endParaRPr lang="he-IL" dirty="0" smtClean="0"/>
          </a:p>
        </p:txBody>
      </p:sp>
      <p:sp>
        <p:nvSpPr>
          <p:cNvPr id="5120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8: טבלת סיכום – פירוק מכני ופרוק כימי במערכת העיכול</a:t>
            </a:r>
            <a:endParaRPr lang="he-IL" sz="1800" dirty="0" smtClean="0"/>
          </a:p>
        </p:txBody>
      </p:sp>
      <p:sp>
        <p:nvSpPr>
          <p:cNvPr id="6" name="TextBox 5"/>
          <p:cNvSpPr txBox="1"/>
          <p:nvPr/>
        </p:nvSpPr>
        <p:spPr>
          <a:xfrm>
            <a:off x="152400" y="536575"/>
            <a:ext cx="8397875"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8: </a:t>
            </a:r>
            <a:r>
              <a:rPr lang="he-IL" kern="0" dirty="0">
                <a:solidFill>
                  <a:srgbClr val="1D4C72"/>
                </a:solidFill>
              </a:rPr>
              <a:t>סכמו את תהליך העיכול המתרחש במערכת העיכול בעזרת מילוי הטבלה: </a:t>
            </a:r>
          </a:p>
          <a:p>
            <a:pPr marL="285750" indent="-285750" fontAlgn="auto">
              <a:spcBef>
                <a:spcPts val="0"/>
              </a:spcBef>
              <a:spcAft>
                <a:spcPts val="0"/>
              </a:spcAft>
              <a:buFont typeface="Wingdings" pitchFamily="2" charset="2"/>
              <a:buChar char="§"/>
              <a:defRPr/>
            </a:pPr>
            <a:r>
              <a:rPr lang="he-IL" kern="0" dirty="0">
                <a:solidFill>
                  <a:srgbClr val="1D4C72"/>
                </a:solidFill>
              </a:rPr>
              <a:t>סמנו +/- </a:t>
            </a:r>
            <a:r>
              <a:rPr lang="he-IL" kern="0" dirty="0">
                <a:solidFill>
                  <a:schemeClr val="tx2"/>
                </a:solidFill>
              </a:rPr>
              <a:t>אם מתרחש/לא מתרחש באיבר פירוק כימי של כל אחד </a:t>
            </a:r>
            <a:r>
              <a:rPr lang="he-IL" kern="0" dirty="0" smtClean="0">
                <a:solidFill>
                  <a:schemeClr val="tx2"/>
                </a:solidFill>
              </a:rPr>
              <a:t>מן החומרים</a:t>
            </a:r>
            <a:r>
              <a:rPr lang="he-IL" kern="0" dirty="0">
                <a:solidFill>
                  <a:schemeClr val="tx2"/>
                </a:solidFill>
              </a:rPr>
              <a:t>. </a:t>
            </a:r>
          </a:p>
          <a:p>
            <a:pPr marL="285750" indent="-285750" fontAlgn="auto">
              <a:spcBef>
                <a:spcPts val="0"/>
              </a:spcBef>
              <a:spcAft>
                <a:spcPts val="0"/>
              </a:spcAft>
              <a:buFont typeface="Wingdings" pitchFamily="2" charset="2"/>
              <a:buChar char="§"/>
              <a:defRPr/>
            </a:pPr>
            <a:r>
              <a:rPr lang="he-IL" kern="0" dirty="0">
                <a:solidFill>
                  <a:schemeClr val="tx2"/>
                </a:solidFill>
              </a:rPr>
              <a:t>כתבו את שמות האנזימים: עמילאז, פפסין, פרוטיאזות, ליפאז בחלק </a:t>
            </a:r>
            <a:r>
              <a:rPr lang="he-IL" kern="0" dirty="0" smtClean="0">
                <a:solidFill>
                  <a:schemeClr val="tx2"/>
                </a:solidFill>
              </a:rPr>
              <a:t>שהם פועלים בו.</a:t>
            </a:r>
            <a:endParaRPr lang="he-IL" kern="0" dirty="0">
              <a:solidFill>
                <a:schemeClr val="tx2"/>
              </a:solidFill>
            </a:endParaRPr>
          </a:p>
          <a:p>
            <a:pPr marL="285750" indent="-285750" fontAlgn="auto">
              <a:spcBef>
                <a:spcPts val="0"/>
              </a:spcBef>
              <a:spcAft>
                <a:spcPts val="0"/>
              </a:spcAft>
              <a:buFont typeface="Wingdings" pitchFamily="2" charset="2"/>
              <a:buChar char="§"/>
              <a:defRPr/>
            </a:pPr>
            <a:r>
              <a:rPr lang="he-IL" kern="0" dirty="0">
                <a:solidFill>
                  <a:schemeClr val="tx2"/>
                </a:solidFill>
              </a:rPr>
              <a:t>בשורה האחרונה ציירו את תוצרי העיכול, וכתבו את שמות החומרים. </a:t>
            </a:r>
          </a:p>
          <a:p>
            <a:pPr marL="285750" indent="-285750" fontAlgn="auto">
              <a:spcBef>
                <a:spcPts val="0"/>
              </a:spcBef>
              <a:spcAft>
                <a:spcPts val="0"/>
              </a:spcAft>
              <a:buFont typeface="Wingdings" pitchFamily="2" charset="2"/>
              <a:buChar char="§"/>
              <a:defRPr/>
            </a:pPr>
            <a:r>
              <a:rPr lang="he-IL" kern="0" dirty="0">
                <a:solidFill>
                  <a:schemeClr val="tx2"/>
                </a:solidFill>
              </a:rPr>
              <a:t>סמנו + בחלק </a:t>
            </a:r>
            <a:r>
              <a:rPr lang="he-IL" kern="0" dirty="0" smtClean="0">
                <a:solidFill>
                  <a:schemeClr val="tx2"/>
                </a:solidFill>
              </a:rPr>
              <a:t>שמתרחש בו פירוק </a:t>
            </a:r>
            <a:r>
              <a:rPr lang="he-IL" kern="0" dirty="0">
                <a:solidFill>
                  <a:schemeClr val="tx2"/>
                </a:solidFill>
              </a:rPr>
              <a:t>מכני.</a:t>
            </a:r>
          </a:p>
        </p:txBody>
      </p:sp>
      <p:sp>
        <p:nvSpPr>
          <p:cNvPr id="51206"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F64B07D-DFC3-4B36-AA8B-96F74887D259}" type="slidenum">
              <a:rPr lang="en-US" sz="1400">
                <a:solidFill>
                  <a:srgbClr val="000000"/>
                </a:solidFill>
                <a:latin typeface="Times New Roman" pitchFamily="18" charset="0"/>
              </a:rPr>
              <a:pPr eaLnBrk="1" hangingPunct="1"/>
              <a:t>36</a:t>
            </a:fld>
            <a:endParaRPr lang="en-US" sz="1400" dirty="0">
              <a:solidFill>
                <a:srgbClr val="000000"/>
              </a:solidFill>
              <a:latin typeface="Times New Roman" pitchFamily="18" charset="0"/>
            </a:endParaRPr>
          </a:p>
        </p:txBody>
      </p:sp>
      <p:grpSp>
        <p:nvGrpSpPr>
          <p:cNvPr id="51207" name="קבוצה 1"/>
          <p:cNvGrpSpPr>
            <a:grpSpLocks/>
          </p:cNvGrpSpPr>
          <p:nvPr/>
        </p:nvGrpSpPr>
        <p:grpSpPr bwMode="auto">
          <a:xfrm>
            <a:off x="585788" y="2085975"/>
            <a:ext cx="7874000" cy="4438649"/>
            <a:chOff x="1130299" y="1844675"/>
            <a:chExt cx="6701825" cy="5850419"/>
          </a:xfrm>
        </p:grpSpPr>
        <p:graphicFrame>
          <p:nvGraphicFramePr>
            <p:cNvPr id="14" name="Group 44"/>
            <p:cNvGraphicFramePr>
              <a:graphicFrameLocks/>
            </p:cNvGraphicFramePr>
            <p:nvPr/>
          </p:nvGraphicFramePr>
          <p:xfrm>
            <a:off x="1130299" y="1844675"/>
            <a:ext cx="6701825" cy="5850419"/>
          </p:xfrm>
          <a:graphic>
            <a:graphicData uri="http://schemas.openxmlformats.org/drawingml/2006/table">
              <a:tbl>
                <a:tblPr/>
                <a:tblGrid>
                  <a:gridCol w="1379050">
                    <a:extLst>
                      <a:ext uri="{9D8B030D-6E8A-4147-A177-3AD203B41FA5}">
                        <a16:colId xmlns:a16="http://schemas.microsoft.com/office/drawing/2014/main" val="20000"/>
                      </a:ext>
                    </a:extLst>
                  </a:gridCol>
                  <a:gridCol w="1704820">
                    <a:extLst>
                      <a:ext uri="{9D8B030D-6E8A-4147-A177-3AD203B41FA5}">
                        <a16:colId xmlns:a16="http://schemas.microsoft.com/office/drawing/2014/main" val="20001"/>
                      </a:ext>
                    </a:extLst>
                  </a:gridCol>
                  <a:gridCol w="1841381">
                    <a:extLst>
                      <a:ext uri="{9D8B030D-6E8A-4147-A177-3AD203B41FA5}">
                        <a16:colId xmlns:a16="http://schemas.microsoft.com/office/drawing/2014/main" val="20002"/>
                      </a:ext>
                    </a:extLst>
                  </a:gridCol>
                  <a:gridCol w="1610756">
                    <a:extLst>
                      <a:ext uri="{9D8B030D-6E8A-4147-A177-3AD203B41FA5}">
                        <a16:colId xmlns:a16="http://schemas.microsoft.com/office/drawing/2014/main" val="20003"/>
                      </a:ext>
                    </a:extLst>
                  </a:gridCol>
                  <a:gridCol w="1337993">
                    <a:extLst>
                      <a:ext uri="{9D8B030D-6E8A-4147-A177-3AD203B41FA5}">
                        <a16:colId xmlns:a16="http://schemas.microsoft.com/office/drawing/2014/main" val="20004"/>
                      </a:ext>
                    </a:extLst>
                  </a:gridCol>
                </a:tblGrid>
                <a:tr h="42927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Arial" pitchFamily="34" charset="0"/>
                          </a:rPr>
                          <a:t>פירוק מכני</a:t>
                        </a:r>
                        <a:endParaRPr kumimoji="0" lang="en-US" sz="1600" b="1"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rgbClr val="FF0000"/>
                            </a:solidFill>
                            <a:effectLst/>
                            <a:latin typeface="Arial" pitchFamily="34" charset="0"/>
                          </a:rPr>
                          <a:t>פירוק כימי</a:t>
                        </a: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Arial" pitchFamily="34" charset="0"/>
                          </a:rPr>
                          <a:t>חלקים</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89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rgbClr val="FF0000"/>
                            </a:solidFill>
                            <a:effectLst/>
                            <a:latin typeface="Arial" pitchFamily="34" charset="0"/>
                          </a:rPr>
                          <a:t>ליפידים</a:t>
                        </a: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rgbClr val="FF0000"/>
                            </a:solidFill>
                            <a:effectLst/>
                            <a:latin typeface="Arial" pitchFamily="34" charset="0"/>
                          </a:rPr>
                          <a:t>חלבונים</a:t>
                        </a: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he-IL" sz="1600" b="1" i="0" u="none" strike="noStrike" cap="none" normalizeH="0" baseline="0" dirty="0" smtClean="0">
                            <a:ln>
                              <a:noFill/>
                            </a:ln>
                            <a:solidFill>
                              <a:srgbClr val="FF0000"/>
                            </a:solidFill>
                            <a:effectLst/>
                            <a:latin typeface="Arial" pitchFamily="34" charset="0"/>
                          </a:rPr>
                          <a:t>פחמימות</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396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פה</a:t>
                        </a:r>
                        <a:endParaRPr lang="en-US" sz="1600" kern="0" dirty="0" smtClean="0">
                          <a:solidFill>
                            <a:srgbClr val="1D4C72"/>
                          </a:solidFill>
                          <a:latin typeface="Arial" pitchFamily="34" charset="0"/>
                          <a:ea typeface="+mn-ea"/>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קיבה</a:t>
                        </a:r>
                        <a:endParaRPr lang="en-US" sz="1600" kern="0" dirty="0" smtClean="0">
                          <a:solidFill>
                            <a:srgbClr val="1D4C72"/>
                          </a:solidFill>
                          <a:latin typeface="Arial" pitchFamily="34" charset="0"/>
                          <a:ea typeface="+mn-ea"/>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תריסריון</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מעי דק</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מעי גס</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970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smtClean="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תוצרי</a:t>
                        </a:r>
                        <a:r>
                          <a:rPr lang="he-IL" sz="1600" kern="0" baseline="0" dirty="0" smtClean="0">
                            <a:solidFill>
                              <a:srgbClr val="1D4C72"/>
                            </a:solidFill>
                            <a:latin typeface="Arial" pitchFamily="34" charset="0"/>
                            <a:ea typeface="+mn-ea"/>
                            <a:cs typeface="Arial" pitchFamily="34" charset="0"/>
                          </a:rPr>
                          <a:t> עיכול סופיים</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5120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433" y="2851700"/>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30" y="2956924"/>
              <a:ext cx="1370810" cy="86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1" name="קבוצה 1"/>
            <p:cNvGrpSpPr>
              <a:grpSpLocks/>
            </p:cNvGrpSpPr>
            <p:nvPr/>
          </p:nvGrpSpPr>
          <p:grpSpPr bwMode="auto">
            <a:xfrm>
              <a:off x="2822688" y="3049400"/>
              <a:ext cx="476250" cy="635000"/>
              <a:chOff x="1471015" y="2088735"/>
              <a:chExt cx="2953133" cy="1648621"/>
            </a:xfrm>
          </p:grpSpPr>
          <p:sp>
            <p:nvSpPr>
              <p:cNvPr id="25" name="מלבן 24"/>
              <p:cNvSpPr/>
              <p:nvPr/>
            </p:nvSpPr>
            <p:spPr>
              <a:xfrm>
                <a:off x="1471015" y="2089385"/>
                <a:ext cx="577925" cy="1647971"/>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25"/>
              <p:cNvSpPr/>
              <p:nvPr/>
            </p:nvSpPr>
            <p:spPr>
              <a:xfrm>
                <a:off x="2048940" y="2088735"/>
                <a:ext cx="2027496" cy="37627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26"/>
              <p:cNvSpPr/>
              <p:nvPr/>
            </p:nvSpPr>
            <p:spPr>
              <a:xfrm>
                <a:off x="2048940" y="2738731"/>
                <a:ext cx="2375208" cy="37627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מלבן 27"/>
              <p:cNvSpPr/>
              <p:nvPr/>
            </p:nvSpPr>
            <p:spPr>
              <a:xfrm>
                <a:off x="2048940" y="3359498"/>
                <a:ext cx="2230725" cy="377858"/>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5121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014" y="3154912"/>
              <a:ext cx="1008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1735" y="3589793"/>
              <a:ext cx="133734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75A94E-7D8C-4A74-80C1-DF646B0DC7B0}" type="slidenum">
              <a:rPr lang="he-IL" smtClean="0"/>
              <a:pPr fontAlgn="base">
                <a:spcBef>
                  <a:spcPct val="0"/>
                </a:spcBef>
                <a:spcAft>
                  <a:spcPct val="0"/>
                </a:spcAft>
                <a:defRPr/>
              </a:pPr>
              <a:t>37</a:t>
            </a:fld>
            <a:endParaRPr lang="he-IL" dirty="0" smtClean="0"/>
          </a:p>
        </p:txBody>
      </p:sp>
      <p:sp>
        <p:nvSpPr>
          <p:cNvPr id="5222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TextBox 5"/>
          <p:cNvSpPr txBox="1"/>
          <p:nvPr/>
        </p:nvSpPr>
        <p:spPr>
          <a:xfrm>
            <a:off x="152400" y="536575"/>
            <a:ext cx="8397875"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8:</a:t>
            </a:r>
            <a:endParaRPr lang="he-IL" b="1" kern="0" dirty="0">
              <a:solidFill>
                <a:srgbClr val="1D4C72"/>
              </a:solidFill>
            </a:endParaRPr>
          </a:p>
        </p:txBody>
      </p:sp>
      <p:sp>
        <p:nvSpPr>
          <p:cNvPr id="52230"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BA3BCC-DBF7-429A-8428-A9C0D989FC59}" type="slidenum">
              <a:rPr lang="en-US" sz="1400">
                <a:solidFill>
                  <a:srgbClr val="000000"/>
                </a:solidFill>
                <a:latin typeface="Times New Roman" pitchFamily="18" charset="0"/>
              </a:rPr>
              <a:pPr eaLnBrk="1" hangingPunct="1"/>
              <a:t>37</a:t>
            </a:fld>
            <a:endParaRPr lang="en-US" sz="1400" dirty="0">
              <a:solidFill>
                <a:srgbClr val="000000"/>
              </a:solidFill>
              <a:latin typeface="Times New Roman" pitchFamily="18" charset="0"/>
            </a:endParaRPr>
          </a:p>
        </p:txBody>
      </p:sp>
      <p:grpSp>
        <p:nvGrpSpPr>
          <p:cNvPr id="52231" name="קבוצה 1"/>
          <p:cNvGrpSpPr>
            <a:grpSpLocks/>
          </p:cNvGrpSpPr>
          <p:nvPr/>
        </p:nvGrpSpPr>
        <p:grpSpPr bwMode="auto">
          <a:xfrm>
            <a:off x="1115616" y="1340768"/>
            <a:ext cx="7316788" cy="5149850"/>
            <a:chOff x="1130300" y="1844675"/>
            <a:chExt cx="7316788" cy="5149479"/>
          </a:xfrm>
        </p:grpSpPr>
        <p:graphicFrame>
          <p:nvGraphicFramePr>
            <p:cNvPr id="14" name="Group 44"/>
            <p:cNvGraphicFramePr>
              <a:graphicFrameLocks/>
            </p:cNvGraphicFramePr>
            <p:nvPr>
              <p:extLst>
                <p:ext uri="{D42A27DB-BD31-4B8C-83A1-F6EECF244321}">
                  <p14:modId xmlns:p14="http://schemas.microsoft.com/office/powerpoint/2010/main" val="702137876"/>
                </p:ext>
              </p:extLst>
            </p:nvPr>
          </p:nvGraphicFramePr>
          <p:xfrm>
            <a:off x="1130300" y="1844675"/>
            <a:ext cx="7316788" cy="5149479"/>
          </p:xfrm>
          <a:graphic>
            <a:graphicData uri="http://schemas.openxmlformats.org/drawingml/2006/table">
              <a:tbl>
                <a:tblPr/>
                <a:tblGrid>
                  <a:gridCol w="128146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711074">
                    <a:extLst>
                      <a:ext uri="{9D8B030D-6E8A-4147-A177-3AD203B41FA5}">
                        <a16:colId xmlns:a16="http://schemas.microsoft.com/office/drawing/2014/main" val="20002"/>
                      </a:ext>
                    </a:extLst>
                  </a:gridCol>
                  <a:gridCol w="1496769">
                    <a:extLst>
                      <a:ext uri="{9D8B030D-6E8A-4147-A177-3AD203B41FA5}">
                        <a16:colId xmlns:a16="http://schemas.microsoft.com/office/drawing/2014/main" val="20003"/>
                      </a:ext>
                    </a:extLst>
                  </a:gridCol>
                  <a:gridCol w="1243309">
                    <a:extLst>
                      <a:ext uri="{9D8B030D-6E8A-4147-A177-3AD203B41FA5}">
                        <a16:colId xmlns:a16="http://schemas.microsoft.com/office/drawing/2014/main" val="20004"/>
                      </a:ext>
                    </a:extLst>
                  </a:gridCol>
                </a:tblGrid>
                <a:tr h="43219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chemeClr val="tx1"/>
                            </a:solidFill>
                            <a:effectLst/>
                            <a:latin typeface="Arial" pitchFamily="34" charset="0"/>
                          </a:rPr>
                          <a:t>פירוק מכני</a:t>
                        </a:r>
                        <a:endParaRPr kumimoji="0" lang="en-US" sz="1800" b="1"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rgbClr val="FF0000"/>
                            </a:solidFill>
                            <a:effectLst/>
                            <a:latin typeface="Arial" pitchFamily="34" charset="0"/>
                          </a:rPr>
                          <a:t>פירוק כימי</a:t>
                        </a: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chemeClr val="tx1"/>
                            </a:solidFill>
                            <a:effectLst/>
                            <a:latin typeface="Arial" pitchFamily="34" charset="0"/>
                          </a:rPr>
                          <a:t>חלקים</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3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rgbClr val="FF0000"/>
                            </a:solidFill>
                            <a:effectLst/>
                            <a:latin typeface="Arial" pitchFamily="34" charset="0"/>
                          </a:rPr>
                          <a:t>ליפידים</a:t>
                        </a: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rgbClr val="FF0000"/>
                            </a:solidFill>
                            <a:effectLst/>
                            <a:latin typeface="Arial" pitchFamily="34" charset="0"/>
                          </a:rPr>
                          <a:t>חלבונים</a:t>
                        </a: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he-IL" sz="1800" b="1" i="0" u="none" strike="noStrike" cap="none" normalizeH="0" baseline="0" dirty="0" smtClean="0">
                            <a:ln>
                              <a:noFill/>
                            </a:ln>
                            <a:solidFill>
                              <a:srgbClr val="FF0000"/>
                            </a:solidFill>
                            <a:effectLst/>
                            <a:latin typeface="Arial" pitchFamily="34" charset="0"/>
                          </a:rPr>
                          <a:t>פחמימות</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98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 עמילאז</a:t>
                        </a: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פה</a:t>
                        </a:r>
                        <a:endParaRPr lang="en-US" sz="1800" kern="0" dirty="0" smtClean="0">
                          <a:solidFill>
                            <a:srgbClr val="1D4C72"/>
                          </a:solidFill>
                          <a:latin typeface="Arial" pitchFamily="34" charset="0"/>
                          <a:ea typeface="+mn-ea"/>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 פפסין</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קיבה</a:t>
                        </a:r>
                        <a:endParaRPr lang="en-US" sz="1800" kern="0" dirty="0" smtClean="0">
                          <a:solidFill>
                            <a:srgbClr val="1D4C72"/>
                          </a:solidFill>
                          <a:latin typeface="Arial" pitchFamily="34" charset="0"/>
                          <a:ea typeface="+mn-ea"/>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 ליפאז</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 פרוטיאזות</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a:t>
                        </a: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תריסריון</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 פרוטיאזות</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a:t>
                        </a: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מעי דק</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מעי גס</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8877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גליצרול</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וחומצות שומן</a:t>
                        </a: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חומצות אמיניות</a:t>
                        </a: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חד</a:t>
                        </a:r>
                        <a:r>
                          <a:rPr lang="he-IL" sz="1800" dirty="0" smtClean="0">
                            <a:latin typeface="Arial"/>
                            <a:cs typeface="Arial"/>
                          </a:rPr>
                          <a:t>־</a:t>
                        </a:r>
                        <a:r>
                          <a:rPr lang="he-IL" sz="1800" dirty="0" smtClean="0"/>
                          <a:t>סוכרים</a:t>
                        </a:r>
                      </a:p>
                      <a:p>
                        <a:pPr algn="ctr"/>
                        <a:endParaRPr lang="he-IL" sz="1800" dirty="0" smtClean="0"/>
                      </a:p>
                      <a:p>
                        <a:pPr algn="ctr"/>
                        <a:endParaRPr lang="he-IL" sz="1800" dirty="0" smtClean="0"/>
                      </a:p>
                      <a:p>
                        <a:pPr algn="ctr"/>
                        <a:endParaRPr lang="he-IL" sz="1800" dirty="0" smtClean="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תוצרי</a:t>
                        </a:r>
                        <a:r>
                          <a:rPr lang="he-IL" sz="1800" kern="0" baseline="0" dirty="0" smtClean="0">
                            <a:solidFill>
                              <a:srgbClr val="1D4C72"/>
                            </a:solidFill>
                            <a:latin typeface="Arial" pitchFamily="34" charset="0"/>
                            <a:ea typeface="+mn-ea"/>
                            <a:cs typeface="Arial" pitchFamily="34" charset="0"/>
                          </a:rPr>
                          <a:t> עיכול סופיים</a:t>
                        </a:r>
                        <a:endParaRPr lang="he-IL" sz="1800" kern="0" dirty="0" smtClean="0">
                          <a:solidFill>
                            <a:srgbClr val="1D4C72"/>
                          </a:solidFill>
                          <a:latin typeface="Arial" pitchFamily="34" charset="0"/>
                          <a:ea typeface="+mn-ea"/>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5223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513" y="2570163"/>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6308" y="2708039"/>
              <a:ext cx="1368404" cy="8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7" name="קבוצה 1"/>
            <p:cNvGrpSpPr>
              <a:grpSpLocks/>
            </p:cNvGrpSpPr>
            <p:nvPr/>
          </p:nvGrpSpPr>
          <p:grpSpPr bwMode="auto">
            <a:xfrm>
              <a:off x="2881313" y="2743200"/>
              <a:ext cx="476250" cy="635000"/>
              <a:chOff x="1834533" y="1293757"/>
              <a:chExt cx="2953129" cy="1648621"/>
            </a:xfrm>
          </p:grpSpPr>
          <p:sp>
            <p:nvSpPr>
              <p:cNvPr id="25" name="מלבן 24"/>
              <p:cNvSpPr/>
              <p:nvPr/>
            </p:nvSpPr>
            <p:spPr>
              <a:xfrm>
                <a:off x="1834533" y="1294408"/>
                <a:ext cx="577924" cy="1647970"/>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25"/>
              <p:cNvSpPr/>
              <p:nvPr/>
            </p:nvSpPr>
            <p:spPr>
              <a:xfrm>
                <a:off x="2412455" y="1293757"/>
                <a:ext cx="2027495" cy="376271"/>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26"/>
              <p:cNvSpPr/>
              <p:nvPr/>
            </p:nvSpPr>
            <p:spPr>
              <a:xfrm>
                <a:off x="2412457" y="1943753"/>
                <a:ext cx="2375205" cy="37627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מלבן 27"/>
              <p:cNvSpPr/>
              <p:nvPr/>
            </p:nvSpPr>
            <p:spPr>
              <a:xfrm>
                <a:off x="2412457" y="2564520"/>
                <a:ext cx="2230723" cy="377858"/>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5223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425" y="2890838"/>
              <a:ext cx="10080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1514" y="3324226"/>
              <a:ext cx="133734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4745" y="6401707"/>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18"/>
            <p:cNvSpPr/>
            <p:nvPr/>
          </p:nvSpPr>
          <p:spPr bwMode="auto">
            <a:xfrm rot="14473731">
              <a:off x="3574336" y="6003426"/>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מלבן 19"/>
            <p:cNvSpPr/>
            <p:nvPr/>
          </p:nvSpPr>
          <p:spPr bwMode="auto">
            <a:xfrm>
              <a:off x="2462243" y="5895908"/>
              <a:ext cx="93202" cy="634749"/>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מלבן 22"/>
            <p:cNvSpPr/>
            <p:nvPr/>
          </p:nvSpPr>
          <p:spPr bwMode="auto">
            <a:xfrm>
              <a:off x="2648067" y="6639592"/>
              <a:ext cx="5596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52250"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6026" y="6324146"/>
              <a:ext cx="787541" cy="55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מלבן 28"/>
            <p:cNvSpPr/>
            <p:nvPr/>
          </p:nvSpPr>
          <p:spPr bwMode="auto">
            <a:xfrm>
              <a:off x="3412486" y="6639592"/>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7D228FB-561E-43AF-82BA-EC6C4601351F}" type="slidenum">
              <a:rPr lang="he-IL" sz="1800" smtClean="0"/>
              <a:pPr fontAlgn="base">
                <a:spcBef>
                  <a:spcPct val="0"/>
                </a:spcBef>
                <a:spcAft>
                  <a:spcPct val="0"/>
                </a:spcAft>
                <a:defRPr/>
              </a:pPr>
              <a:t>38</a:t>
            </a:fld>
            <a:endParaRPr lang="he-IL" sz="1800" dirty="0" smtClean="0"/>
          </a:p>
        </p:txBody>
      </p:sp>
      <p:sp>
        <p:nvSpPr>
          <p:cNvPr id="61444" name="כותרת 8"/>
          <p:cNvSpPr>
            <a:spLocks noGrp="1"/>
          </p:cNvSpPr>
          <p:nvPr>
            <p:ph type="title"/>
          </p:nvPr>
        </p:nvSpPr>
        <p:spPr bwMode="auto">
          <a:xfrm>
            <a:off x="442913" y="25400"/>
            <a:ext cx="8229600" cy="369888"/>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ספיגת תוצרי העיכול</a:t>
            </a:r>
            <a:endParaRPr lang="he-IL" sz="1800" b="1" dirty="0">
              <a:solidFill>
                <a:schemeClr val="accent3"/>
              </a:solidFill>
            </a:endParaRPr>
          </a:p>
        </p:txBody>
      </p:sp>
      <p:sp>
        <p:nvSpPr>
          <p:cNvPr id="53253" name="מלבן 9"/>
          <p:cNvSpPr>
            <a:spLocks noChangeArrowheads="1"/>
          </p:cNvSpPr>
          <p:nvPr/>
        </p:nvSpPr>
        <p:spPr bwMode="auto">
          <a:xfrm>
            <a:off x="723900" y="500063"/>
            <a:ext cx="7907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noProof="1">
                <a:solidFill>
                  <a:srgbClr val="000000"/>
                </a:solidFill>
              </a:rPr>
              <a:t>תוצרי </a:t>
            </a:r>
            <a:r>
              <a:rPr lang="he-IL" noProof="1"/>
              <a:t>העיכול, פרט לתוצרי פירוק </a:t>
            </a:r>
            <a:r>
              <a:rPr lang="he-IL" noProof="1" smtClean="0"/>
              <a:t>הליפידים, </a:t>
            </a:r>
            <a:r>
              <a:rPr lang="he-IL" noProof="1"/>
              <a:t>חודרים אל תאי הספיגה בדופן המעי דרך נשאים. </a:t>
            </a:r>
            <a:r>
              <a:rPr lang="he-IL" noProof="1" smtClean="0"/>
              <a:t>מקצתם </a:t>
            </a:r>
            <a:r>
              <a:rPr lang="he-IL" noProof="1"/>
              <a:t>נקלטים </a:t>
            </a:r>
            <a:r>
              <a:rPr lang="he-IL" noProof="1" smtClean="0"/>
              <a:t>נגד מפל </a:t>
            </a:r>
            <a:r>
              <a:rPr lang="he-IL" noProof="1"/>
              <a:t>הריכוזים, בהעברה פעילה (אקטיבית</a:t>
            </a:r>
            <a:r>
              <a:rPr lang="he-IL" noProof="1" smtClean="0"/>
              <a:t>) בהשקעה </a:t>
            </a:r>
            <a:r>
              <a:rPr lang="he-IL" noProof="1"/>
              <a:t>של אנרגיה (</a:t>
            </a:r>
            <a:r>
              <a:rPr lang="en-US" noProof="1"/>
              <a:t>ATP</a:t>
            </a:r>
            <a:r>
              <a:rPr lang="he-IL" noProof="1"/>
              <a:t>). תוצרי עיכול אחרים עוברים בהעברה סבילה (פסיבית), </a:t>
            </a:r>
            <a:r>
              <a:rPr lang="he-IL" noProof="1" smtClean="0"/>
              <a:t>לדוגמה, </a:t>
            </a:r>
            <a:r>
              <a:rPr lang="he-IL" noProof="1"/>
              <a:t>בתהליך דיפוזיה. </a:t>
            </a:r>
          </a:p>
        </p:txBody>
      </p:sp>
      <p:sp>
        <p:nvSpPr>
          <p:cNvPr id="53254" name="מציין מיקום של מספר שקופית 3"/>
          <p:cNvSpPr txBox="1">
            <a:spLocks/>
          </p:cNvSpPr>
          <p:nvPr/>
        </p:nvSpPr>
        <p:spPr bwMode="auto">
          <a:xfrm>
            <a:off x="-1765300" y="6342063"/>
            <a:ext cx="442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D81A17-DE11-4D7B-AA22-26B32F053EEF}" type="slidenum">
              <a:rPr lang="en-US" sz="1400">
                <a:solidFill>
                  <a:srgbClr val="000000"/>
                </a:solidFill>
                <a:latin typeface="Times New Roman" pitchFamily="18" charset="0"/>
              </a:rPr>
              <a:pPr eaLnBrk="1" hangingPunct="1"/>
              <a:t>38</a:t>
            </a:fld>
            <a:endParaRPr lang="en-US" sz="1400" dirty="0">
              <a:solidFill>
                <a:srgbClr val="000000"/>
              </a:solidFill>
              <a:latin typeface="Times New Roman" pitchFamily="18" charset="0"/>
            </a:endParaRPr>
          </a:p>
        </p:txBody>
      </p:sp>
      <p:grpSp>
        <p:nvGrpSpPr>
          <p:cNvPr id="53255" name="קבוצה 21526"/>
          <p:cNvGrpSpPr>
            <a:grpSpLocks/>
          </p:cNvGrpSpPr>
          <p:nvPr/>
        </p:nvGrpSpPr>
        <p:grpSpPr bwMode="auto">
          <a:xfrm>
            <a:off x="139700" y="1833563"/>
            <a:ext cx="8763000" cy="4932362"/>
            <a:chOff x="-327780" y="1844824"/>
            <a:chExt cx="8762996" cy="4931898"/>
          </a:xfrm>
        </p:grpSpPr>
        <p:sp>
          <p:nvSpPr>
            <p:cNvPr id="82" name="מלבן 81"/>
            <p:cNvSpPr/>
            <p:nvPr/>
          </p:nvSpPr>
          <p:spPr>
            <a:xfrm>
              <a:off x="-327780" y="5403664"/>
              <a:ext cx="8762996" cy="137305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511" name="מלבן 21510"/>
            <p:cNvSpPr/>
            <p:nvPr/>
          </p:nvSpPr>
          <p:spPr>
            <a:xfrm>
              <a:off x="-327780" y="1844824"/>
              <a:ext cx="8762996" cy="3552491"/>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3295" name="קבוצה 21525"/>
            <p:cNvGrpSpPr>
              <a:grpSpLocks/>
            </p:cNvGrpSpPr>
            <p:nvPr/>
          </p:nvGrpSpPr>
          <p:grpSpPr bwMode="auto">
            <a:xfrm>
              <a:off x="724008" y="2169198"/>
              <a:ext cx="7332306" cy="4342436"/>
              <a:chOff x="724008" y="2169198"/>
              <a:chExt cx="7332306" cy="4342436"/>
            </a:xfrm>
          </p:grpSpPr>
          <p:grpSp>
            <p:nvGrpSpPr>
              <p:cNvPr id="53297" name="קבוצה 21523"/>
              <p:cNvGrpSpPr>
                <a:grpSpLocks/>
              </p:cNvGrpSpPr>
              <p:nvPr/>
            </p:nvGrpSpPr>
            <p:grpSpPr bwMode="auto">
              <a:xfrm>
                <a:off x="724008" y="4669771"/>
                <a:ext cx="6468854" cy="1649593"/>
                <a:chOff x="724008" y="4669771"/>
                <a:chExt cx="6468854" cy="1649593"/>
              </a:xfrm>
            </p:grpSpPr>
            <p:pic>
              <p:nvPicPr>
                <p:cNvPr id="53327" name="תמונה 7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3440" y="4669771"/>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28" name="תמונה 7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2834" y="4669771"/>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29" name="תמונה 7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1214" y="4711870"/>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30" name="תמונה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2384" y="4711870"/>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31" name="תמונה 7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08" y="4669771"/>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98" name="קבוצה 21524"/>
              <p:cNvGrpSpPr>
                <a:grpSpLocks/>
              </p:cNvGrpSpPr>
              <p:nvPr/>
            </p:nvGrpSpPr>
            <p:grpSpPr bwMode="auto">
              <a:xfrm>
                <a:off x="3546019" y="2831029"/>
                <a:ext cx="4162705" cy="1755243"/>
                <a:chOff x="3546019" y="2831029"/>
                <a:chExt cx="4162705" cy="1755243"/>
              </a:xfrm>
            </p:grpSpPr>
            <p:pic>
              <p:nvPicPr>
                <p:cNvPr id="533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560" y="4026513"/>
                  <a:ext cx="380127" cy="31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2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800" y="2831029"/>
                  <a:ext cx="1234005" cy="77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2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6573" y="3821522"/>
                  <a:ext cx="940817" cy="33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2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6244" y="4218971"/>
                  <a:ext cx="2052480" cy="3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26"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46019" y="3035485"/>
                  <a:ext cx="824832" cy="58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99"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6527" y="5381278"/>
                <a:ext cx="380127" cy="41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5739" y="5447528"/>
                <a:ext cx="380127" cy="41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01"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122419">
                <a:off x="3659507" y="5267237"/>
                <a:ext cx="824832" cy="65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מלבן 44"/>
              <p:cNvSpPr/>
              <p:nvPr/>
            </p:nvSpPr>
            <p:spPr bwMode="auto">
              <a:xfrm rot="21443995">
                <a:off x="2793495" y="5251152"/>
                <a:ext cx="110406" cy="612092"/>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מלבן 45"/>
              <p:cNvSpPr/>
              <p:nvPr/>
            </p:nvSpPr>
            <p:spPr bwMode="auto">
              <a:xfrm rot="16354995">
                <a:off x="2174605" y="5530880"/>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308" name="מלבן 5"/>
              <p:cNvSpPr>
                <a:spLocks noChangeArrowheads="1"/>
              </p:cNvSpPr>
              <p:nvPr/>
            </p:nvSpPr>
            <p:spPr bwMode="auto">
              <a:xfrm>
                <a:off x="6522623" y="2197233"/>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שומנים</a:t>
                </a:r>
                <a:endParaRPr lang="he-IL" dirty="0"/>
              </a:p>
            </p:txBody>
          </p:sp>
          <p:sp>
            <p:nvSpPr>
              <p:cNvPr id="53309" name="מלבן 46"/>
              <p:cNvSpPr>
                <a:spLocks noChangeArrowheads="1"/>
              </p:cNvSpPr>
              <p:nvPr/>
            </p:nvSpPr>
            <p:spPr bwMode="auto">
              <a:xfrm>
                <a:off x="6932350" y="3025667"/>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חלבונים</a:t>
                </a:r>
                <a:endParaRPr lang="he-IL" dirty="0"/>
              </a:p>
            </p:txBody>
          </p:sp>
          <p:sp>
            <p:nvSpPr>
              <p:cNvPr id="53310" name="מלבן 47"/>
              <p:cNvSpPr>
                <a:spLocks noChangeArrowheads="1"/>
              </p:cNvSpPr>
              <p:nvPr/>
            </p:nvSpPr>
            <p:spPr bwMode="auto">
              <a:xfrm>
                <a:off x="7063735" y="3804963"/>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פחמימות</a:t>
                </a:r>
                <a:endParaRPr lang="he-IL" dirty="0"/>
              </a:p>
            </p:txBody>
          </p:sp>
          <p:sp>
            <p:nvSpPr>
              <p:cNvPr id="53311" name="מלבן 48"/>
              <p:cNvSpPr>
                <a:spLocks noChangeArrowheads="1"/>
              </p:cNvSpPr>
              <p:nvPr/>
            </p:nvSpPr>
            <p:spPr bwMode="auto">
              <a:xfrm>
                <a:off x="4269740" y="3782960"/>
                <a:ext cx="1136850" cy="3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smtClean="0">
                    <a:solidFill>
                      <a:srgbClr val="000000"/>
                    </a:solidFill>
                  </a:rPr>
                  <a:t>חד</a:t>
                </a:r>
                <a:r>
                  <a:rPr lang="he-IL" noProof="1" smtClean="0">
                    <a:solidFill>
                      <a:srgbClr val="000000"/>
                    </a:solidFill>
                    <a:latin typeface="Arial"/>
                    <a:cs typeface="Arial"/>
                  </a:rPr>
                  <a:t>־</a:t>
                </a:r>
                <a:r>
                  <a:rPr lang="he-IL" noProof="1" smtClean="0">
                    <a:solidFill>
                      <a:srgbClr val="000000"/>
                    </a:solidFill>
                  </a:rPr>
                  <a:t>סוכרים</a:t>
                </a:r>
                <a:endParaRPr lang="he-IL" dirty="0"/>
              </a:p>
            </p:txBody>
          </p:sp>
          <p:sp>
            <p:nvSpPr>
              <p:cNvPr id="53312" name="מלבן 49"/>
              <p:cNvSpPr>
                <a:spLocks noChangeArrowheads="1"/>
              </p:cNvSpPr>
              <p:nvPr/>
            </p:nvSpPr>
            <p:spPr bwMode="auto">
              <a:xfrm>
                <a:off x="3529471" y="2462996"/>
                <a:ext cx="857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חומצות</a:t>
                </a:r>
              </a:p>
              <a:p>
                <a:r>
                  <a:rPr lang="he-IL" noProof="1">
                    <a:solidFill>
                      <a:srgbClr val="000000"/>
                    </a:solidFill>
                  </a:rPr>
                  <a:t>אמיניות</a:t>
                </a:r>
                <a:endParaRPr lang="he-IL" dirty="0"/>
              </a:p>
            </p:txBody>
          </p:sp>
          <p:sp>
            <p:nvSpPr>
              <p:cNvPr id="53313" name="מלבן 50"/>
              <p:cNvSpPr>
                <a:spLocks noChangeArrowheads="1"/>
              </p:cNvSpPr>
              <p:nvPr/>
            </p:nvSpPr>
            <p:spPr bwMode="auto">
              <a:xfrm>
                <a:off x="1126624" y="2169198"/>
                <a:ext cx="2087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גליצרול וחומצות שומן</a:t>
                </a:r>
                <a:endParaRPr lang="he-IL" dirty="0"/>
              </a:p>
            </p:txBody>
          </p:sp>
          <p:cxnSp>
            <p:nvCxnSpPr>
              <p:cNvPr id="10" name="מחבר חץ ישר 9"/>
              <p:cNvCxnSpPr/>
              <p:nvPr/>
            </p:nvCxnSpPr>
            <p:spPr>
              <a:xfrm flipH="1">
                <a:off x="3155194" y="2362300"/>
                <a:ext cx="27638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מחבר חץ ישר 55"/>
              <p:cNvCxnSpPr/>
              <p:nvPr/>
            </p:nvCxnSpPr>
            <p:spPr>
              <a:xfrm flipH="1" flipV="1">
                <a:off x="4464881" y="3273439"/>
                <a:ext cx="1260474" cy="26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מחבר חץ ישר 57"/>
              <p:cNvCxnSpPr/>
              <p:nvPr/>
            </p:nvCxnSpPr>
            <p:spPr>
              <a:xfrm flipH="1">
                <a:off x="5188781" y="4151243"/>
                <a:ext cx="412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5252281" y="4322677"/>
                <a:ext cx="0" cy="2160385"/>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3" name="מחבר חץ ישר 62"/>
              <p:cNvCxnSpPr/>
              <p:nvPr/>
            </p:nvCxnSpPr>
            <p:spPr>
              <a:xfrm>
                <a:off x="4844293" y="4586177"/>
                <a:ext cx="0" cy="1919107"/>
              </a:xfrm>
              <a:prstGeom prst="straightConnector1">
                <a:avLst/>
              </a:prstGeom>
              <a:ln>
                <a:solidFill>
                  <a:srgbClr val="038EED"/>
                </a:solidFill>
                <a:tailEnd type="arrow"/>
              </a:ln>
            </p:spPr>
            <p:style>
              <a:lnRef idx="1">
                <a:schemeClr val="accent1"/>
              </a:lnRef>
              <a:fillRef idx="0">
                <a:schemeClr val="accent1"/>
              </a:fillRef>
              <a:effectRef idx="0">
                <a:schemeClr val="accent1"/>
              </a:effectRef>
              <a:fontRef idx="minor">
                <a:schemeClr val="tx1"/>
              </a:fontRef>
            </p:style>
          </p:cxnSp>
          <p:cxnSp>
            <p:nvCxnSpPr>
              <p:cNvPr id="64" name="מחבר חץ ישר 63"/>
              <p:cNvCxnSpPr/>
              <p:nvPr/>
            </p:nvCxnSpPr>
            <p:spPr>
              <a:xfrm flipH="1">
                <a:off x="4072769" y="3595671"/>
                <a:ext cx="53975" cy="2915963"/>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8" name="מחבר חץ ישר 67"/>
              <p:cNvCxnSpPr/>
              <p:nvPr/>
            </p:nvCxnSpPr>
            <p:spPr>
              <a:xfrm>
                <a:off x="2637669" y="5603670"/>
                <a:ext cx="9525" cy="877804"/>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70" name="מחבר חץ ישר 69"/>
              <p:cNvCxnSpPr/>
              <p:nvPr/>
            </p:nvCxnSpPr>
            <p:spPr>
              <a:xfrm>
                <a:off x="2563057" y="3430586"/>
                <a:ext cx="0" cy="3052475"/>
              </a:xfrm>
              <a:prstGeom prst="straightConnector1">
                <a:avLst/>
              </a:prstGeom>
              <a:ln>
                <a:solidFill>
                  <a:srgbClr val="038EED"/>
                </a:solidFill>
                <a:tailEnd type="arrow"/>
              </a:ln>
            </p:spPr>
            <p:style>
              <a:lnRef idx="1">
                <a:schemeClr val="accent1"/>
              </a:lnRef>
              <a:fillRef idx="0">
                <a:schemeClr val="accent1"/>
              </a:fillRef>
              <a:effectRef idx="0">
                <a:schemeClr val="accent1"/>
              </a:effectRef>
              <a:fontRef idx="minor">
                <a:schemeClr val="tx1"/>
              </a:fontRef>
            </p:style>
          </p:cxnSp>
        </p:grpSp>
        <p:pic>
          <p:nvPicPr>
            <p:cNvPr id="53296" name="תמונה 8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738" y="4711870"/>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56" name="קבוצה 21522"/>
          <p:cNvGrpSpPr>
            <a:grpSpLocks/>
          </p:cNvGrpSpPr>
          <p:nvPr/>
        </p:nvGrpSpPr>
        <p:grpSpPr bwMode="auto">
          <a:xfrm>
            <a:off x="6303963" y="1952625"/>
            <a:ext cx="654050" cy="828675"/>
            <a:chOff x="6092386" y="1952216"/>
            <a:chExt cx="652938" cy="829871"/>
          </a:xfrm>
        </p:grpSpPr>
        <p:sp>
          <p:nvSpPr>
            <p:cNvPr id="21513" name="מלבן 21512"/>
            <p:cNvSpPr/>
            <p:nvPr/>
          </p:nvSpPr>
          <p:spPr>
            <a:xfrm>
              <a:off x="6092386" y="1952216"/>
              <a:ext cx="652938" cy="82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3280" name="קבוצה 21521"/>
            <p:cNvGrpSpPr>
              <a:grpSpLocks/>
            </p:cNvGrpSpPr>
            <p:nvPr/>
          </p:nvGrpSpPr>
          <p:grpSpPr bwMode="auto">
            <a:xfrm>
              <a:off x="6128242" y="2046770"/>
              <a:ext cx="539194" cy="635445"/>
              <a:chOff x="6128242" y="2046770"/>
              <a:chExt cx="539194" cy="635445"/>
            </a:xfrm>
          </p:grpSpPr>
          <p:sp>
            <p:nvSpPr>
              <p:cNvPr id="91" name="מלבן 90"/>
              <p:cNvSpPr/>
              <p:nvPr/>
            </p:nvSpPr>
            <p:spPr bwMode="auto">
              <a:xfrm>
                <a:off x="6128242" y="2047021"/>
                <a:ext cx="105520" cy="635194"/>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2" name="מלבן 91"/>
              <p:cNvSpPr/>
              <p:nvPr/>
            </p:nvSpPr>
            <p:spPr bwMode="auto">
              <a:xfrm>
                <a:off x="6233761" y="2046770"/>
                <a:ext cx="370188"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3" name="מלבן 92"/>
              <p:cNvSpPr/>
              <p:nvPr/>
            </p:nvSpPr>
            <p:spPr bwMode="auto">
              <a:xfrm>
                <a:off x="6233762" y="2297305"/>
                <a:ext cx="433674"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מלבן 93"/>
              <p:cNvSpPr/>
              <p:nvPr/>
            </p:nvSpPr>
            <p:spPr bwMode="auto">
              <a:xfrm>
                <a:off x="6233762" y="2536573"/>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53257" name="קבוצה 21520"/>
          <p:cNvGrpSpPr>
            <a:grpSpLocks/>
          </p:cNvGrpSpPr>
          <p:nvPr/>
        </p:nvGrpSpPr>
        <p:grpSpPr bwMode="auto">
          <a:xfrm>
            <a:off x="2095500" y="2481263"/>
            <a:ext cx="1152525" cy="892175"/>
            <a:chOff x="1884114" y="2480529"/>
            <a:chExt cx="1152128" cy="892923"/>
          </a:xfrm>
        </p:grpSpPr>
        <p:sp>
          <p:nvSpPr>
            <p:cNvPr id="21516" name="מלבן 21515"/>
            <p:cNvSpPr/>
            <p:nvPr/>
          </p:nvSpPr>
          <p:spPr>
            <a:xfrm>
              <a:off x="1884114" y="2480529"/>
              <a:ext cx="1152128" cy="89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8" name="מלבן 97"/>
            <p:cNvSpPr/>
            <p:nvPr/>
          </p:nvSpPr>
          <p:spPr bwMode="auto">
            <a:xfrm>
              <a:off x="2347092" y="2574086"/>
              <a:ext cx="370188"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9" name="מלבן 98"/>
            <p:cNvSpPr/>
            <p:nvPr/>
          </p:nvSpPr>
          <p:spPr bwMode="auto">
            <a:xfrm>
              <a:off x="2460178" y="2813815"/>
              <a:ext cx="433674"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0" name="מלבן 99"/>
            <p:cNvSpPr/>
            <p:nvPr/>
          </p:nvSpPr>
          <p:spPr bwMode="auto">
            <a:xfrm>
              <a:off x="2347925" y="3127033"/>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1" name="מלבן 100"/>
            <p:cNvSpPr/>
            <p:nvPr/>
          </p:nvSpPr>
          <p:spPr bwMode="auto">
            <a:xfrm>
              <a:off x="2056478" y="2654802"/>
              <a:ext cx="105520" cy="635194"/>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3258" name="מלבן 102"/>
          <p:cNvSpPr>
            <a:spLocks noChangeArrowheads="1"/>
          </p:cNvSpPr>
          <p:nvPr/>
        </p:nvSpPr>
        <p:spPr bwMode="auto">
          <a:xfrm>
            <a:off x="4246563" y="1862138"/>
            <a:ext cx="109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u="sng" noProof="1">
                <a:solidFill>
                  <a:srgbClr val="000000"/>
                </a:solidFill>
              </a:rPr>
              <a:t>חלל המעי</a:t>
            </a:r>
            <a:endParaRPr lang="he-IL" b="1" u="sng" dirty="0"/>
          </a:p>
        </p:txBody>
      </p:sp>
      <p:sp>
        <p:nvSpPr>
          <p:cNvPr id="53259" name="מלבן 103"/>
          <p:cNvSpPr>
            <a:spLocks noChangeArrowheads="1"/>
          </p:cNvSpPr>
          <p:nvPr/>
        </p:nvSpPr>
        <p:spPr bwMode="auto">
          <a:xfrm>
            <a:off x="7053263" y="53816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noProof="1">
                <a:solidFill>
                  <a:srgbClr val="000000"/>
                </a:solidFill>
              </a:rPr>
              <a:t>דופן המעי</a:t>
            </a:r>
            <a:endParaRPr lang="he-IL" b="1" dirty="0"/>
          </a:p>
        </p:txBody>
      </p:sp>
      <p:cxnSp>
        <p:nvCxnSpPr>
          <p:cNvPr id="105" name="מחבר חץ ישר 104"/>
          <p:cNvCxnSpPr/>
          <p:nvPr/>
        </p:nvCxnSpPr>
        <p:spPr>
          <a:xfrm>
            <a:off x="1544638" y="2819400"/>
            <a:ext cx="12700" cy="561975"/>
          </a:xfrm>
          <a:prstGeom prst="straightConnector1">
            <a:avLst/>
          </a:prstGeom>
          <a:ln>
            <a:solidFill>
              <a:srgbClr val="038EED"/>
            </a:solidFill>
            <a:tailEnd type="arrow"/>
          </a:ln>
        </p:spPr>
        <p:style>
          <a:lnRef idx="1">
            <a:schemeClr val="accent1"/>
          </a:lnRef>
          <a:fillRef idx="0">
            <a:schemeClr val="accent1"/>
          </a:fillRef>
          <a:effectRef idx="0">
            <a:schemeClr val="accent1"/>
          </a:effectRef>
          <a:fontRef idx="minor">
            <a:schemeClr val="tx1"/>
          </a:fontRef>
        </p:style>
      </p:cxnSp>
      <p:sp>
        <p:nvSpPr>
          <p:cNvPr id="53261" name="מלבן 106"/>
          <p:cNvSpPr>
            <a:spLocks noChangeArrowheads="1"/>
          </p:cNvSpPr>
          <p:nvPr/>
        </p:nvSpPr>
        <p:spPr bwMode="auto">
          <a:xfrm>
            <a:off x="-63500" y="2867025"/>
            <a:ext cx="1538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noProof="1">
                <a:solidFill>
                  <a:srgbClr val="000000"/>
                </a:solidFill>
              </a:rPr>
              <a:t>תהליך ספיגה </a:t>
            </a:r>
          </a:p>
          <a:p>
            <a:r>
              <a:rPr lang="he-IL" sz="1600" noProof="1">
                <a:solidFill>
                  <a:srgbClr val="000000"/>
                </a:solidFill>
              </a:rPr>
              <a:t>סביל (דיפוזיה)</a:t>
            </a:r>
            <a:endParaRPr lang="he-IL" sz="1600" dirty="0"/>
          </a:p>
        </p:txBody>
      </p:sp>
      <p:cxnSp>
        <p:nvCxnSpPr>
          <p:cNvPr id="109" name="מחבר חץ ישר 108"/>
          <p:cNvCxnSpPr/>
          <p:nvPr/>
        </p:nvCxnSpPr>
        <p:spPr>
          <a:xfrm flipH="1">
            <a:off x="1557338" y="3508375"/>
            <a:ext cx="12700" cy="528638"/>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3263" name="מלבן 111"/>
          <p:cNvSpPr>
            <a:spLocks noChangeArrowheads="1"/>
          </p:cNvSpPr>
          <p:nvPr/>
        </p:nvSpPr>
        <p:spPr bwMode="auto">
          <a:xfrm>
            <a:off x="-79375" y="3446463"/>
            <a:ext cx="1539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noProof="1">
                <a:solidFill>
                  <a:srgbClr val="000000"/>
                </a:solidFill>
              </a:rPr>
              <a:t>תהליך ספיגה </a:t>
            </a:r>
          </a:p>
          <a:p>
            <a:r>
              <a:rPr lang="he-IL" sz="1600" noProof="1">
                <a:solidFill>
                  <a:srgbClr val="000000"/>
                </a:solidFill>
              </a:rPr>
              <a:t>פעיל (אקטיבי)</a:t>
            </a:r>
            <a:endParaRPr lang="he-IL" sz="1600" dirty="0"/>
          </a:p>
        </p:txBody>
      </p:sp>
      <p:pic>
        <p:nvPicPr>
          <p:cNvPr id="53264" name="תמונה 11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700" y="4702175"/>
            <a:ext cx="11303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מלבן 122"/>
          <p:cNvSpPr>
            <a:spLocks noChangeArrowheads="1"/>
          </p:cNvSpPr>
          <p:nvPr/>
        </p:nvSpPr>
        <p:spPr bwMode="auto">
          <a:xfrm>
            <a:off x="2481263" y="5999163"/>
            <a:ext cx="145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b="1" noProof="1">
                <a:solidFill>
                  <a:srgbClr val="000000"/>
                </a:solidFill>
              </a:rPr>
              <a:t>אקסוציטוזה</a:t>
            </a:r>
            <a:endParaRPr lang="he-IL" sz="12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87619DD-7C7A-4BD8-B84E-543748D66FB7}" type="slidenum">
              <a:rPr lang="he-IL" sz="1800" smtClean="0"/>
              <a:pPr fontAlgn="base">
                <a:spcBef>
                  <a:spcPct val="0"/>
                </a:spcBef>
                <a:spcAft>
                  <a:spcPct val="0"/>
                </a:spcAft>
                <a:defRPr/>
              </a:pPr>
              <a:t>39</a:t>
            </a:fld>
            <a:endParaRPr lang="he-IL" sz="1800" dirty="0" smtClean="0"/>
          </a:p>
        </p:txBody>
      </p:sp>
      <p:sp>
        <p:nvSpPr>
          <p:cNvPr id="54276"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9: יתרונות הגדלת שטח הפנים במעי הדק</a:t>
            </a:r>
            <a:endParaRPr lang="he-IL" sz="1800" dirty="0" smtClean="0"/>
          </a:p>
        </p:txBody>
      </p:sp>
      <p:pic>
        <p:nvPicPr>
          <p:cNvPr id="542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363" y="1971675"/>
            <a:ext cx="6596062"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3688" y="493713"/>
            <a:ext cx="8183562"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rgbClr val="1F497D"/>
                </a:solidFill>
              </a:rPr>
              <a:t>שאלה 9:</a:t>
            </a:r>
          </a:p>
          <a:p>
            <a:pPr eaLnBrk="1" hangingPunct="1">
              <a:defRPr/>
            </a:pPr>
            <a:r>
              <a:rPr lang="he-IL" dirty="0" smtClean="0">
                <a:solidFill>
                  <a:srgbClr val="1F497D"/>
                </a:solidFill>
              </a:rPr>
              <a:t>א. שטח הפנים של המעי של אדם אחד יכול להגיע לשטח של מגרש טניס. הסבירו כיצד </a:t>
            </a:r>
          </a:p>
          <a:p>
            <a:pPr eaLnBrk="1" hangingPunct="1">
              <a:defRPr/>
            </a:pPr>
            <a:r>
              <a:rPr lang="he-IL" dirty="0">
                <a:solidFill>
                  <a:srgbClr val="1F497D"/>
                </a:solidFill>
              </a:rPr>
              <a:t> </a:t>
            </a:r>
            <a:r>
              <a:rPr lang="he-IL" dirty="0" smtClean="0">
                <a:solidFill>
                  <a:srgbClr val="1F497D"/>
                </a:solidFill>
              </a:rPr>
              <a:t>   נוצר שטח פנים גדול כל </a:t>
            </a:r>
            <a:r>
              <a:rPr lang="he-IL" dirty="0" smtClean="0">
                <a:solidFill>
                  <a:schemeClr val="tx2"/>
                </a:solidFill>
              </a:rPr>
              <a:t>כך (הסתמכו על התמונות והסבירו אותן).</a:t>
            </a:r>
          </a:p>
          <a:p>
            <a:pPr eaLnBrk="1" hangingPunct="1">
              <a:defRPr/>
            </a:pPr>
            <a:r>
              <a:rPr lang="he-IL" dirty="0" smtClean="0">
                <a:solidFill>
                  <a:schemeClr val="tx2"/>
                </a:solidFill>
              </a:rPr>
              <a:t>ב. </a:t>
            </a:r>
            <a:r>
              <a:rPr lang="he-IL" dirty="0" smtClean="0">
                <a:solidFill>
                  <a:schemeClr val="tx2"/>
                </a:solidFill>
                <a:cs typeface="+mn-cs"/>
              </a:rPr>
              <a:t>למעי שטח פנים גדול לעומת הנפח שלו</a:t>
            </a:r>
            <a:r>
              <a:rPr lang="he-IL" dirty="0" smtClean="0">
                <a:solidFill>
                  <a:schemeClr val="tx2"/>
                </a:solidFill>
                <a:cs typeface="Arial"/>
              </a:rPr>
              <a:t> (</a:t>
            </a:r>
            <a:r>
              <a:rPr lang="he-IL" dirty="0" smtClean="0">
                <a:solidFill>
                  <a:srgbClr val="1F497D"/>
                </a:solidFill>
                <a:cs typeface="Arial"/>
              </a:rPr>
              <a:t>יחס </a:t>
            </a:r>
            <a:r>
              <a:rPr lang="he-IL" dirty="0" smtClean="0">
                <a:solidFill>
                  <a:srgbClr val="1F497D"/>
                </a:solidFill>
                <a:latin typeface="Times New Roman" pitchFamily="18" charset="0"/>
                <a:cs typeface="Arial"/>
              </a:rPr>
              <a:t>שטח פנים/ נפח גדול).</a:t>
            </a:r>
            <a:r>
              <a:rPr lang="he-IL" dirty="0" smtClean="0">
                <a:solidFill>
                  <a:srgbClr val="1F497D"/>
                </a:solidFill>
                <a:cs typeface="+mn-cs"/>
              </a:rPr>
              <a:t> </a:t>
            </a:r>
            <a:r>
              <a:rPr lang="he-IL" dirty="0" smtClean="0">
                <a:solidFill>
                  <a:schemeClr val="tx2"/>
                </a:solidFill>
                <a:latin typeface="Times New Roman" pitchFamily="18" charset="0"/>
                <a:cs typeface="+mn-cs"/>
              </a:rPr>
              <a:t>מהו היתרון בכך? </a:t>
            </a:r>
            <a:endParaRPr lang="he-IL" dirty="0" smtClean="0">
              <a:solidFill>
                <a:schemeClr val="tx2"/>
              </a:solidFill>
              <a:cs typeface="+mn-cs"/>
            </a:endParaRPr>
          </a:p>
        </p:txBody>
      </p:sp>
      <p:pic>
        <p:nvPicPr>
          <p:cNvPr id="542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00" y="3987800"/>
            <a:ext cx="2108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2124075" y="3933825"/>
            <a:ext cx="647700" cy="719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1138" y="6480175"/>
            <a:ext cx="285591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sz="1400" b="1" dirty="0" smtClean="0">
                <a:solidFill>
                  <a:srgbClr val="1D4C72"/>
                </a:solidFill>
              </a:rPr>
              <a:t>הגדלה של תא אחד מדופן המעי</a:t>
            </a:r>
            <a:endParaRPr lang="he-IL" sz="1400" dirty="0" smtClean="0">
              <a:solidFill>
                <a:srgbClr val="1F497D"/>
              </a:solidFill>
              <a:cs typeface="+mn-cs"/>
            </a:endParaRPr>
          </a:p>
        </p:txBody>
      </p:sp>
      <p:sp>
        <p:nvSpPr>
          <p:cNvPr id="54282"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389E83-7F61-42EB-B7EE-67456AF67D8A}" type="slidenum">
              <a:rPr lang="en-US" sz="1400">
                <a:latin typeface="Times New Roman" pitchFamily="18" charset="0"/>
              </a:rPr>
              <a:pPr eaLnBrk="1" hangingPunct="1"/>
              <a:t>39</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843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a:t>
            </a:r>
            <a:endParaRPr lang="he-IL" sz="1800" dirty="0" smtClean="0"/>
          </a:p>
        </p:txBody>
      </p:sp>
      <p:sp>
        <p:nvSpPr>
          <p:cNvPr id="8" name="TextBox 7"/>
          <p:cNvSpPr txBox="1"/>
          <p:nvPr/>
        </p:nvSpPr>
        <p:spPr>
          <a:xfrm>
            <a:off x="293688" y="493713"/>
            <a:ext cx="8183562" cy="28622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chemeClr val="tx2"/>
                </a:solidFill>
              </a:rPr>
              <a:t>שאלה 1:</a:t>
            </a:r>
          </a:p>
          <a:p>
            <a:pPr>
              <a:defRPr/>
            </a:pPr>
            <a:r>
              <a:rPr lang="he-IL" dirty="0">
                <a:solidFill>
                  <a:schemeClr val="tx2"/>
                </a:solidFill>
              </a:rPr>
              <a:t>א. האם התרשים דומה לתהליך הפירוק המכני</a:t>
            </a:r>
          </a:p>
          <a:p>
            <a:pPr>
              <a:defRPr/>
            </a:pPr>
            <a:r>
              <a:rPr lang="he-IL" dirty="0">
                <a:solidFill>
                  <a:schemeClr val="tx2"/>
                </a:solidFill>
              </a:rPr>
              <a:t>    או לתהליך הפירוק הכימי של המזון?</a:t>
            </a:r>
          </a:p>
          <a:p>
            <a:pPr>
              <a:defRPr/>
            </a:pPr>
            <a:r>
              <a:rPr lang="he-IL" dirty="0">
                <a:solidFill>
                  <a:schemeClr val="tx2"/>
                </a:solidFill>
              </a:rPr>
              <a:t>ב. מחקו את המיותר: בקוביות הקטנות, </a:t>
            </a:r>
          </a:p>
          <a:p>
            <a:pPr>
              <a:defRPr/>
            </a:pPr>
            <a:r>
              <a:rPr lang="he-IL" dirty="0">
                <a:solidFill>
                  <a:schemeClr val="tx2"/>
                </a:solidFill>
              </a:rPr>
              <a:t>    היחס שטח פנים/ נפח גדול/קטן יותר</a:t>
            </a:r>
          </a:p>
          <a:p>
            <a:pPr>
              <a:defRPr/>
            </a:pPr>
            <a:r>
              <a:rPr lang="he-IL" dirty="0">
                <a:solidFill>
                  <a:schemeClr val="tx2"/>
                </a:solidFill>
              </a:rPr>
              <a:t>    </a:t>
            </a:r>
            <a:r>
              <a:rPr lang="he-IL" dirty="0" smtClean="0">
                <a:solidFill>
                  <a:schemeClr val="tx2"/>
                </a:solidFill>
              </a:rPr>
              <a:t>מן היחס </a:t>
            </a:r>
            <a:r>
              <a:rPr lang="he-IL" dirty="0">
                <a:solidFill>
                  <a:schemeClr val="tx2"/>
                </a:solidFill>
              </a:rPr>
              <a:t>בקובייה הגדולה.</a:t>
            </a:r>
          </a:p>
          <a:p>
            <a:pPr>
              <a:defRPr/>
            </a:pPr>
            <a:r>
              <a:rPr lang="he-IL" dirty="0">
                <a:solidFill>
                  <a:schemeClr val="tx2"/>
                </a:solidFill>
              </a:rPr>
              <a:t>ג, הסבירו מדוע הגדלת היחס שטח פנים/ נפח </a:t>
            </a:r>
          </a:p>
          <a:p>
            <a:pPr>
              <a:defRPr/>
            </a:pPr>
            <a:r>
              <a:rPr lang="he-IL" dirty="0">
                <a:solidFill>
                  <a:schemeClr val="tx2"/>
                </a:solidFill>
              </a:rPr>
              <a:t>   מייעלת את תהליך הפירוק הכימי?</a:t>
            </a:r>
          </a:p>
          <a:p>
            <a:pPr>
              <a:defRPr/>
            </a:pPr>
            <a:r>
              <a:rPr lang="he-IL" dirty="0">
                <a:solidFill>
                  <a:schemeClr val="tx2"/>
                </a:solidFill>
              </a:rPr>
              <a:t>   </a:t>
            </a:r>
          </a:p>
          <a:p>
            <a:pPr>
              <a:defRPr/>
            </a:pPr>
            <a:endParaRPr lang="he-IL" dirty="0">
              <a:solidFill>
                <a:schemeClr val="tx2"/>
              </a:solidFill>
            </a:endParaRPr>
          </a:p>
        </p:txBody>
      </p:sp>
      <p:sp>
        <p:nvSpPr>
          <p:cNvPr id="7" name="TextBox 6"/>
          <p:cNvSpPr txBox="1"/>
          <p:nvPr/>
        </p:nvSpPr>
        <p:spPr>
          <a:xfrm>
            <a:off x="3708400" y="5229225"/>
            <a:ext cx="5087938" cy="1201738"/>
          </a:xfrm>
          <a:prstGeom prst="rect">
            <a:avLst/>
          </a:prstGeom>
          <a:noFill/>
          <a:ln w="19050">
            <a:noFill/>
          </a:ln>
          <a:effectLst>
            <a:outerShdw sx="102000" sy="102000" algn="tl" rotWithShape="0">
              <a:schemeClr val="bg1">
                <a:lumMod val="65000"/>
                <a:alpha val="0"/>
              </a:schemeClr>
            </a:outerShdw>
          </a:effectLst>
        </p:spPr>
        <p:txBody>
          <a:bodyPr>
            <a:spAutoFit/>
          </a:bodyPr>
          <a:lstStyle/>
          <a:p>
            <a:pPr marL="285750" indent="-285750">
              <a:buFont typeface="Arial" pitchFamily="34" charset="0"/>
              <a:buChar char="•"/>
              <a:defRPr/>
            </a:pPr>
            <a:r>
              <a:rPr lang="he-IL" dirty="0">
                <a:solidFill>
                  <a:srgbClr val="1D4C72"/>
                </a:solidFill>
              </a:rPr>
              <a:t>הסבר מפורט של המונח יחס שטח פנים/נפח, ומשמעויותיו הביולוגיות ברמות ארגון שונות, </a:t>
            </a:r>
          </a:p>
          <a:p>
            <a:pPr>
              <a:defRPr/>
            </a:pPr>
            <a:r>
              <a:rPr lang="he-IL" dirty="0">
                <a:solidFill>
                  <a:srgbClr val="1D4C72"/>
                </a:solidFill>
              </a:rPr>
              <a:t>     תמצאו במצגת ייחודית לנושא זה הנמצאת בפרק: </a:t>
            </a:r>
          </a:p>
          <a:p>
            <a:pPr>
              <a:defRPr/>
            </a:pPr>
            <a:r>
              <a:rPr lang="he-IL" dirty="0">
                <a:solidFill>
                  <a:srgbClr val="1D4C72"/>
                </a:solidFill>
              </a:rPr>
              <a:t>    רעיונות מרכזיים ומונחי יסוד חוצי נושאים בביולוגיה. </a:t>
            </a:r>
            <a:endParaRPr lang="he-IL" dirty="0">
              <a:solidFill>
                <a:schemeClr val="tx2"/>
              </a:solidFill>
            </a:endParaRPr>
          </a:p>
        </p:txBody>
      </p:sp>
      <p:sp>
        <p:nvSpPr>
          <p:cNvPr id="18439"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A0CCF7-D06A-4A2E-9533-A03C6CCA7620}" type="slidenum">
              <a:rPr lang="en-US" sz="1400">
                <a:latin typeface="Times New Roman" pitchFamily="18" charset="0"/>
              </a:rPr>
              <a:pPr eaLnBrk="1" hangingPunct="1"/>
              <a:t>4</a:t>
            </a:fld>
            <a:endParaRPr lang="en-US" sz="1400" dirty="0">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41350"/>
            <a:ext cx="24098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59EDFA2-82DA-4BCE-AA41-387DFE4331AB}" type="slidenum">
              <a:rPr lang="he-IL" sz="1800" smtClean="0"/>
              <a:pPr fontAlgn="base">
                <a:spcBef>
                  <a:spcPct val="0"/>
                </a:spcBef>
                <a:spcAft>
                  <a:spcPct val="0"/>
                </a:spcAft>
                <a:defRPr/>
              </a:pPr>
              <a:t>40</a:t>
            </a:fld>
            <a:endParaRPr lang="he-IL" sz="1800" dirty="0" smtClean="0"/>
          </a:p>
        </p:txBody>
      </p:sp>
      <p:sp>
        <p:nvSpPr>
          <p:cNvPr id="5530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grpSp>
        <p:nvGrpSpPr>
          <p:cNvPr id="2" name="קבוצה 1"/>
          <p:cNvGrpSpPr/>
          <p:nvPr/>
        </p:nvGrpSpPr>
        <p:grpSpPr>
          <a:xfrm>
            <a:off x="1354658" y="1971675"/>
            <a:ext cx="6889750" cy="2398713"/>
            <a:chOff x="-301625" y="1971675"/>
            <a:chExt cx="6889750" cy="2398713"/>
          </a:xfrm>
        </p:grpSpPr>
        <p:pic>
          <p:nvPicPr>
            <p:cNvPr id="553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363" y="1971675"/>
              <a:ext cx="47037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38" y="2016125"/>
              <a:ext cx="14890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flipV="1">
              <a:off x="1331913" y="2997200"/>
              <a:ext cx="939800" cy="2222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1625" y="3786188"/>
              <a:ext cx="2019300" cy="5842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sz="1400" b="1" dirty="0" smtClean="0">
                  <a:solidFill>
                    <a:srgbClr val="1D4C72"/>
                  </a:solidFill>
                </a:rPr>
                <a:t>הגדלה של תא אחד </a:t>
              </a:r>
            </a:p>
            <a:p>
              <a:pPr eaLnBrk="1" hangingPunct="1">
                <a:defRPr/>
              </a:pPr>
              <a:r>
                <a:rPr lang="he-IL" sz="1400" b="1" dirty="0">
                  <a:solidFill>
                    <a:srgbClr val="1D4C72"/>
                  </a:solidFill>
                </a:rPr>
                <a:t> </a:t>
              </a:r>
              <a:r>
                <a:rPr lang="he-IL" sz="1400" b="1" dirty="0" smtClean="0">
                  <a:solidFill>
                    <a:srgbClr val="1D4C72"/>
                  </a:solidFill>
                </a:rPr>
                <a:t>      מדופן המעי</a:t>
              </a:r>
              <a:endParaRPr lang="he-IL" sz="1400" dirty="0" smtClean="0">
                <a:solidFill>
                  <a:srgbClr val="1F497D"/>
                </a:solidFill>
                <a:cs typeface="Arial"/>
              </a:endParaRPr>
            </a:p>
          </p:txBody>
        </p:sp>
      </p:grpSp>
      <p:sp>
        <p:nvSpPr>
          <p:cNvPr id="11" name="Rectangle 12"/>
          <p:cNvSpPr/>
          <p:nvPr/>
        </p:nvSpPr>
        <p:spPr>
          <a:xfrm>
            <a:off x="942975" y="4460875"/>
            <a:ext cx="7680325" cy="14890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א. ההגדלה בשטח הפנים </a:t>
            </a:r>
            <a:r>
              <a:rPr lang="he-IL" dirty="0">
                <a:solidFill>
                  <a:schemeClr val="tx1"/>
                </a:solidFill>
              </a:rPr>
              <a:t>מושגת דרך:</a:t>
            </a:r>
          </a:p>
          <a:p>
            <a:pPr>
              <a:defRPr/>
            </a:pPr>
            <a:r>
              <a:rPr lang="he-IL" dirty="0">
                <a:solidFill>
                  <a:schemeClr val="tx1"/>
                </a:solidFill>
              </a:rPr>
              <a:t>    צינור מעי ארוך, פיתולים בדופן הצינור (סיסים) ופיתולים בקרומי התאים (סיסונים).</a:t>
            </a:r>
          </a:p>
          <a:p>
            <a:pPr marL="266700" indent="-266700">
              <a:defRPr/>
            </a:pPr>
            <a:r>
              <a:rPr lang="he-IL" dirty="0">
                <a:solidFill>
                  <a:schemeClr val="tx1"/>
                </a:solidFill>
              </a:rPr>
              <a:t>ב. ככל ששטח הפנים גדול, כך יש למזון המעוכל מקום רב יותר שדרכו הוא </a:t>
            </a:r>
            <a:r>
              <a:rPr lang="he-IL" dirty="0">
                <a:solidFill>
                  <a:srgbClr val="000000"/>
                </a:solidFill>
              </a:rPr>
              <a:t>יכול להיספג. </a:t>
            </a:r>
          </a:p>
        </p:txBody>
      </p:sp>
      <p:sp>
        <p:nvSpPr>
          <p:cNvPr id="55307"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4C8F63-7226-4EBB-A4DE-07E883D72D1B}" type="slidenum">
              <a:rPr lang="en-US" sz="1400">
                <a:latin typeface="Times New Roman" pitchFamily="18" charset="0"/>
              </a:rPr>
              <a:pPr eaLnBrk="1" hangingPunct="1"/>
              <a:t>40</a:t>
            </a:fld>
            <a:endParaRPr lang="en-US" sz="1400" dirty="0">
              <a:latin typeface="Times New Roman" pitchFamily="18" charset="0"/>
            </a:endParaRPr>
          </a:p>
        </p:txBody>
      </p:sp>
      <p:sp>
        <p:nvSpPr>
          <p:cNvPr id="12" name="TextBox 11"/>
          <p:cNvSpPr txBox="1"/>
          <p:nvPr/>
        </p:nvSpPr>
        <p:spPr>
          <a:xfrm>
            <a:off x="293688" y="493713"/>
            <a:ext cx="8183562"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rgbClr val="1F497D"/>
                </a:solidFill>
              </a:rPr>
              <a:t>שאלה 9:</a:t>
            </a:r>
          </a:p>
          <a:p>
            <a:pPr eaLnBrk="1" hangingPunct="1">
              <a:defRPr/>
            </a:pPr>
            <a:r>
              <a:rPr lang="he-IL" dirty="0" smtClean="0">
                <a:solidFill>
                  <a:srgbClr val="1F497D"/>
                </a:solidFill>
              </a:rPr>
              <a:t>א. שטח הפנים של המעי של אדם אחד יכול להגיע לשטח של מגרש טניס. הסבירו כיצד </a:t>
            </a:r>
          </a:p>
          <a:p>
            <a:pPr eaLnBrk="1" hangingPunct="1">
              <a:defRPr/>
            </a:pPr>
            <a:r>
              <a:rPr lang="he-IL" dirty="0">
                <a:solidFill>
                  <a:srgbClr val="1F497D"/>
                </a:solidFill>
              </a:rPr>
              <a:t> </a:t>
            </a:r>
            <a:r>
              <a:rPr lang="he-IL" dirty="0" smtClean="0">
                <a:solidFill>
                  <a:srgbClr val="1F497D"/>
                </a:solidFill>
              </a:rPr>
              <a:t>   נוצר שטח פנים גדול כל </a:t>
            </a:r>
            <a:r>
              <a:rPr lang="he-IL" dirty="0" smtClean="0">
                <a:solidFill>
                  <a:schemeClr val="tx2"/>
                </a:solidFill>
              </a:rPr>
              <a:t>כך (הסתמכו על התמונות והסבירו אותן).</a:t>
            </a:r>
          </a:p>
          <a:p>
            <a:pPr eaLnBrk="1" hangingPunct="1">
              <a:defRPr/>
            </a:pPr>
            <a:r>
              <a:rPr lang="he-IL" dirty="0" smtClean="0">
                <a:solidFill>
                  <a:schemeClr val="tx2"/>
                </a:solidFill>
              </a:rPr>
              <a:t>ב. </a:t>
            </a:r>
            <a:r>
              <a:rPr lang="he-IL" dirty="0" smtClean="0">
                <a:solidFill>
                  <a:schemeClr val="tx2"/>
                </a:solidFill>
                <a:cs typeface="+mn-cs"/>
              </a:rPr>
              <a:t>למעי שטח פנים גדול לעומת הנפח שלו</a:t>
            </a:r>
            <a:r>
              <a:rPr lang="he-IL" dirty="0" smtClean="0">
                <a:solidFill>
                  <a:schemeClr val="tx2"/>
                </a:solidFill>
                <a:cs typeface="Arial"/>
              </a:rPr>
              <a:t> (</a:t>
            </a:r>
            <a:r>
              <a:rPr lang="he-IL" dirty="0" smtClean="0">
                <a:solidFill>
                  <a:srgbClr val="1F497D"/>
                </a:solidFill>
                <a:cs typeface="Arial"/>
              </a:rPr>
              <a:t>יחס </a:t>
            </a:r>
            <a:r>
              <a:rPr lang="he-IL" dirty="0" smtClean="0">
                <a:solidFill>
                  <a:srgbClr val="1F497D"/>
                </a:solidFill>
                <a:latin typeface="Times New Roman" pitchFamily="18" charset="0"/>
                <a:cs typeface="Arial"/>
              </a:rPr>
              <a:t>שטח פנים/ נפח גדול).</a:t>
            </a:r>
            <a:r>
              <a:rPr lang="he-IL" dirty="0" smtClean="0">
                <a:solidFill>
                  <a:srgbClr val="1F497D"/>
                </a:solidFill>
                <a:cs typeface="+mn-cs"/>
              </a:rPr>
              <a:t> </a:t>
            </a:r>
            <a:r>
              <a:rPr lang="he-IL" dirty="0" smtClean="0">
                <a:solidFill>
                  <a:schemeClr val="tx2"/>
                </a:solidFill>
                <a:latin typeface="Times New Roman" pitchFamily="18" charset="0"/>
                <a:cs typeface="+mn-cs"/>
              </a:rPr>
              <a:t>מהו היתרון בכך? </a:t>
            </a:r>
            <a:endParaRPr lang="he-IL" dirty="0" smtClean="0">
              <a:solidFill>
                <a:schemeClr val="tx2"/>
              </a:solidFill>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6323"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המעי גס, המעי הישר ופי הטבעת</a:t>
            </a:r>
            <a:endParaRPr lang="he-IL" sz="1800" dirty="0" smtClean="0"/>
          </a:p>
        </p:txBody>
      </p:sp>
      <p:sp>
        <p:nvSpPr>
          <p:cNvPr id="62468" name="מלבן 8"/>
          <p:cNvSpPr>
            <a:spLocks noChangeArrowheads="1"/>
          </p:cNvSpPr>
          <p:nvPr/>
        </p:nvSpPr>
        <p:spPr bwMode="auto">
          <a:xfrm>
            <a:off x="285750" y="403225"/>
            <a:ext cx="8016875" cy="2862263"/>
          </a:xfrm>
          <a:prstGeom prst="rect">
            <a:avLst/>
          </a:prstGeom>
          <a:noFill/>
          <a:ln>
            <a:noFill/>
          </a:ln>
          <a:extLst/>
        </p:spPr>
        <p:txBody>
          <a:bodyPr>
            <a:spAutoFit/>
          </a:bodyPr>
          <a:lstStyle/>
          <a:p>
            <a:pPr>
              <a:defRPr/>
            </a:pPr>
            <a:r>
              <a:rPr lang="he-IL" b="1" noProof="1">
                <a:solidFill>
                  <a:schemeClr val="accent3"/>
                </a:solidFill>
                <a:latin typeface="Times New Roman" pitchFamily="18" charset="0"/>
              </a:rPr>
              <a:t>המעי גס</a:t>
            </a:r>
          </a:p>
          <a:p>
            <a:pPr>
              <a:defRPr/>
            </a:pPr>
            <a:r>
              <a:rPr lang="he-IL" noProof="1">
                <a:solidFill>
                  <a:srgbClr val="000000"/>
                </a:solidFill>
                <a:latin typeface="Times New Roman" pitchFamily="18" charset="0"/>
              </a:rPr>
              <a:t>תהליכים: ספיגת </a:t>
            </a:r>
            <a:r>
              <a:rPr lang="he-IL" noProof="1">
                <a:solidFill>
                  <a:prstClr val="black"/>
                </a:solidFill>
                <a:latin typeface="Times New Roman" pitchFamily="18" charset="0"/>
              </a:rPr>
              <a:t>המים הסופית </a:t>
            </a:r>
            <a:r>
              <a:rPr lang="he-IL" noProof="1">
                <a:latin typeface="Times New Roman" pitchFamily="18" charset="0"/>
              </a:rPr>
              <a:t>(מקצת המים </a:t>
            </a:r>
            <a:r>
              <a:rPr lang="he-IL" noProof="1" smtClean="0">
                <a:latin typeface="Times New Roman" pitchFamily="18" charset="0"/>
              </a:rPr>
              <a:t>כבר נספגים במעי</a:t>
            </a:r>
            <a:r>
              <a:rPr lang="he-IL" noProof="1">
                <a:latin typeface="Times New Roman" pitchFamily="18" charset="0"/>
              </a:rPr>
              <a:t>). </a:t>
            </a:r>
            <a:r>
              <a:rPr lang="he-IL" noProof="1" smtClean="0">
                <a:latin typeface="Times New Roman" pitchFamily="18" charset="0"/>
              </a:rPr>
              <a:t>במעי </a:t>
            </a:r>
            <a:r>
              <a:rPr lang="he-IL" noProof="1">
                <a:latin typeface="Times New Roman" pitchFamily="18" charset="0"/>
              </a:rPr>
              <a:t>הגס חיים </a:t>
            </a:r>
            <a:r>
              <a:rPr lang="he-IL" noProof="1" smtClean="0">
                <a:latin typeface="Times New Roman" pitchFamily="18" charset="0"/>
              </a:rPr>
              <a:t>אִתנו בסימביוזה </a:t>
            </a:r>
            <a:r>
              <a:rPr lang="he-IL" noProof="1">
                <a:latin typeface="Times New Roman" pitchFamily="18" charset="0"/>
              </a:rPr>
              <a:t>חיידקים שמייצרים </a:t>
            </a:r>
            <a:r>
              <a:rPr lang="he-IL" noProof="1" smtClean="0">
                <a:latin typeface="Times New Roman" pitchFamily="18" charset="0"/>
              </a:rPr>
              <a:t>בעבורנו </a:t>
            </a:r>
            <a:r>
              <a:rPr lang="he-IL" noProof="1">
                <a:latin typeface="Times New Roman" pitchFamily="18" charset="0"/>
              </a:rPr>
              <a:t>ויטמינים </a:t>
            </a:r>
            <a:r>
              <a:rPr lang="he-IL" noProof="1">
                <a:solidFill>
                  <a:prstClr val="black"/>
                </a:solidFill>
                <a:latin typeface="Times New Roman" pitchFamily="18" charset="0"/>
              </a:rPr>
              <a:t>שונים (כגון ויטמין </a:t>
            </a:r>
            <a:r>
              <a:rPr lang="en-US" noProof="1">
                <a:solidFill>
                  <a:prstClr val="black"/>
                </a:solidFill>
                <a:latin typeface="Times New Roman" pitchFamily="18" charset="0"/>
              </a:rPr>
              <a:t>K</a:t>
            </a:r>
            <a:r>
              <a:rPr lang="he-IL" noProof="1">
                <a:solidFill>
                  <a:prstClr val="black"/>
                </a:solidFill>
                <a:latin typeface="Times New Roman" pitchFamily="18" charset="0"/>
              </a:rPr>
              <a:t>).</a:t>
            </a:r>
          </a:p>
          <a:p>
            <a:pPr>
              <a:defRPr/>
            </a:pPr>
            <a:r>
              <a:rPr lang="he-IL" b="1" noProof="1">
                <a:solidFill>
                  <a:schemeClr val="accent3"/>
                </a:solidFill>
                <a:latin typeface="Times New Roman" pitchFamily="18" charset="0"/>
              </a:rPr>
              <a:t>המעי הישר ופי הטבעת</a:t>
            </a:r>
          </a:p>
          <a:p>
            <a:pPr>
              <a:defRPr/>
            </a:pPr>
            <a:r>
              <a:rPr lang="he-IL" noProof="1">
                <a:solidFill>
                  <a:prstClr val="black"/>
                </a:solidFill>
                <a:latin typeface="Times New Roman" pitchFamily="18" charset="0"/>
              </a:rPr>
              <a:t>משם יוצאת הצואה. הצואה מכילה מזון </a:t>
            </a:r>
            <a:r>
              <a:rPr lang="he-IL" noProof="1" smtClean="0">
                <a:solidFill>
                  <a:prstClr val="black"/>
                </a:solidFill>
                <a:latin typeface="Times New Roman" pitchFamily="18" charset="0"/>
              </a:rPr>
              <a:t>לא</a:t>
            </a:r>
            <a:r>
              <a:rPr lang="he-IL" noProof="1" smtClean="0">
                <a:solidFill>
                  <a:prstClr val="black"/>
                </a:solidFill>
                <a:latin typeface="Arial"/>
                <a:cs typeface="Arial"/>
              </a:rPr>
              <a:t>־</a:t>
            </a:r>
            <a:r>
              <a:rPr lang="he-IL" noProof="1" smtClean="0">
                <a:solidFill>
                  <a:prstClr val="black"/>
                </a:solidFill>
                <a:latin typeface="Times New Roman" pitchFamily="18" charset="0"/>
              </a:rPr>
              <a:t>מעוכל </a:t>
            </a:r>
            <a:r>
              <a:rPr lang="he-IL" noProof="1">
                <a:solidFill>
                  <a:prstClr val="black"/>
                </a:solidFill>
                <a:latin typeface="Times New Roman" pitchFamily="18" charset="0"/>
              </a:rPr>
              <a:t>(בעיקר תאית, שהיא </a:t>
            </a:r>
            <a:r>
              <a:rPr lang="he-IL" noProof="1" smtClean="0">
                <a:solidFill>
                  <a:prstClr val="black"/>
                </a:solidFill>
                <a:latin typeface="Times New Roman" pitchFamily="18" charset="0"/>
              </a:rPr>
              <a:t>רב</a:t>
            </a:r>
            <a:r>
              <a:rPr lang="he-IL" noProof="1" smtClean="0">
                <a:solidFill>
                  <a:prstClr val="black"/>
                </a:solidFill>
                <a:latin typeface="Arial"/>
                <a:cs typeface="Arial"/>
              </a:rPr>
              <a:t>־</a:t>
            </a:r>
            <a:r>
              <a:rPr lang="he-IL" noProof="1" smtClean="0">
                <a:solidFill>
                  <a:prstClr val="black"/>
                </a:solidFill>
                <a:latin typeface="Times New Roman" pitchFamily="18" charset="0"/>
              </a:rPr>
              <a:t>סוכר</a:t>
            </a:r>
            <a:r>
              <a:rPr lang="he-IL" noProof="1">
                <a:solidFill>
                  <a:prstClr val="black"/>
                </a:solidFill>
                <a:latin typeface="Times New Roman" pitchFamily="18" charset="0"/>
              </a:rPr>
              <a:t>, והאנזים הדרוש לפירוקה אינו נמצא במערכת העיכול), חיידקים מתים, חומרי הפרשה ובילוריבין, שהוא החומר שמקנה לצואה את צבעה. (</a:t>
            </a:r>
            <a:r>
              <a:rPr lang="he-IL" noProof="1">
                <a:solidFill>
                  <a:prstClr val="black"/>
                </a:solidFill>
                <a:latin typeface="Calibri" pitchFamily="34" charset="0"/>
                <a:cs typeface="Calibri" pitchFamily="34" charset="0"/>
              </a:rPr>
              <a:t>חומר זה נוצר מפירוק המוגלובין בכבד, הוא עובר לכיס המרה ומשם אל התריסריון, ולבסוף, מופרש בצואה).</a:t>
            </a:r>
          </a:p>
          <a:p>
            <a:pPr>
              <a:defRPr/>
            </a:pPr>
            <a:r>
              <a:rPr lang="he-IL" noProof="1">
                <a:solidFill>
                  <a:prstClr val="black"/>
                </a:solidFill>
                <a:latin typeface="Times New Roman" pitchFamily="18" charset="0"/>
              </a:rPr>
              <a:t>סביב המעי הישר ופי הטבעת יש שרירים טבעתיים שמסייעים בהעברת הצואה ובפליטתה.</a:t>
            </a:r>
          </a:p>
          <a:p>
            <a:pPr>
              <a:defRPr/>
            </a:pPr>
            <a:r>
              <a:rPr lang="he-IL" noProof="1">
                <a:solidFill>
                  <a:prstClr val="black"/>
                </a:solidFill>
                <a:latin typeface="Times New Roman" pitchFamily="18" charset="0"/>
              </a:rPr>
              <a:t> </a:t>
            </a:r>
          </a:p>
        </p:txBody>
      </p:sp>
      <p:sp>
        <p:nvSpPr>
          <p:cNvPr id="2" name="מציין מיקום של מספר שקופית 1"/>
          <p:cNvSpPr>
            <a:spLocks noGrp="1"/>
          </p:cNvSpPr>
          <p:nvPr>
            <p:ph type="sldNum" sz="quarter" idx="12"/>
          </p:nvPr>
        </p:nvSpPr>
        <p:spPr/>
        <p:txBody>
          <a:bodyPr/>
          <a:lstStyle/>
          <a:p>
            <a:pPr>
              <a:defRPr/>
            </a:pPr>
            <a:fld id="{487CC171-EC08-44AD-B2C0-F4AD2EE73A0F}" type="slidenum">
              <a:rPr lang="he-IL" smtClean="0"/>
              <a:pPr>
                <a:defRPr/>
              </a:pPr>
              <a:t>41</a:t>
            </a:fld>
            <a:endParaRPr lang="he-IL" dirty="0"/>
          </a:p>
        </p:txBody>
      </p:sp>
      <p:sp>
        <p:nvSpPr>
          <p:cNvPr id="56326"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8A4524-DBEE-4E77-9B85-6D8651A55767}" type="slidenum">
              <a:rPr lang="en-US" sz="1400">
                <a:solidFill>
                  <a:srgbClr val="000000"/>
                </a:solidFill>
                <a:latin typeface="Times New Roman" pitchFamily="18" charset="0"/>
              </a:rPr>
              <a:pPr eaLnBrk="1" hangingPunct="1"/>
              <a:t>41</a:t>
            </a:fld>
            <a:endParaRPr lang="en-US" sz="1400" dirty="0">
              <a:solidFill>
                <a:srgbClr val="000000"/>
              </a:solidFill>
              <a:latin typeface="Times New Roman" pitchFamily="18" charset="0"/>
            </a:endParaRPr>
          </a:p>
        </p:txBody>
      </p:sp>
      <p:pic>
        <p:nvPicPr>
          <p:cNvPr id="563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813" y="3619500"/>
            <a:ext cx="21717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8" name="קבוצה 4"/>
          <p:cNvGrpSpPr>
            <a:grpSpLocks/>
          </p:cNvGrpSpPr>
          <p:nvPr/>
        </p:nvGrpSpPr>
        <p:grpSpPr bwMode="auto">
          <a:xfrm>
            <a:off x="4859338" y="3203575"/>
            <a:ext cx="2973387" cy="3629025"/>
            <a:chOff x="4860032" y="3204215"/>
            <a:chExt cx="2972941" cy="3629025"/>
          </a:xfrm>
        </p:grpSpPr>
        <p:pic>
          <p:nvPicPr>
            <p:cNvPr id="5633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204215"/>
              <a:ext cx="28289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4860032" y="3932878"/>
              <a:ext cx="198407" cy="19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cxnSp>
        <p:nvCxnSpPr>
          <p:cNvPr id="7" name="מחבר חץ ישר 6"/>
          <p:cNvCxnSpPr/>
          <p:nvPr/>
        </p:nvCxnSpPr>
        <p:spPr>
          <a:xfrm flipH="1" flipV="1">
            <a:off x="3863975" y="5157788"/>
            <a:ext cx="1644650" cy="5746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330" name="מלבן 1"/>
          <p:cNvSpPr>
            <a:spLocks noChangeArrowheads="1"/>
          </p:cNvSpPr>
          <p:nvPr/>
        </p:nvSpPr>
        <p:spPr bwMode="auto">
          <a:xfrm>
            <a:off x="1849101" y="5835650"/>
            <a:ext cx="1643399"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1000" dirty="0">
                <a:latin typeface="Calibri" pitchFamily="34" charset="0"/>
                <a:cs typeface="Calibri" pitchFamily="34" charset="0"/>
              </a:rPr>
              <a:t>shutterstock.com/ Diagon</a:t>
            </a:r>
            <a:r>
              <a:rPr lang="he-IL" sz="1000" dirty="0">
                <a:latin typeface="Calibri" pitchFamily="34" charset="0"/>
                <a:cs typeface="Calibri" pitchFamily="34" charset="0"/>
              </a:rPr>
              <a:t>©</a:t>
            </a:r>
            <a:endParaRPr lang="en-US" sz="1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7C3B611-9BBC-4096-B405-E5CAEFC90DBC}" type="slidenum">
              <a:rPr lang="he-IL" sz="1800" smtClean="0"/>
              <a:pPr fontAlgn="base">
                <a:spcBef>
                  <a:spcPct val="0"/>
                </a:spcBef>
                <a:spcAft>
                  <a:spcPct val="0"/>
                </a:spcAft>
                <a:defRPr/>
              </a:pPr>
              <a:t>42</a:t>
            </a:fld>
            <a:endParaRPr lang="he-IL" sz="1800" dirty="0" smtClean="0"/>
          </a:p>
        </p:txBody>
      </p:sp>
      <p:sp>
        <p:nvSpPr>
          <p:cNvPr id="5734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10</a:t>
            </a:r>
            <a:endParaRPr lang="he-IL" sz="1800" dirty="0" smtClean="0"/>
          </a:p>
        </p:txBody>
      </p:sp>
      <p:sp>
        <p:nvSpPr>
          <p:cNvPr id="7" name="TextBox 6"/>
          <p:cNvSpPr txBox="1"/>
          <p:nvPr/>
        </p:nvSpPr>
        <p:spPr>
          <a:xfrm>
            <a:off x="539750"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10:</a:t>
            </a:r>
            <a:endParaRPr lang="he-IL" b="1" dirty="0">
              <a:solidFill>
                <a:srgbClr val="1D4C72"/>
              </a:solidFill>
            </a:endParaRPr>
          </a:p>
          <a:p>
            <a:pPr>
              <a:defRPr/>
            </a:pPr>
            <a:endParaRPr lang="he-IL" b="1" dirty="0">
              <a:solidFill>
                <a:srgbClr val="1D4C72"/>
              </a:solidFill>
            </a:endParaRPr>
          </a:p>
          <a:p>
            <a:pPr>
              <a:defRPr/>
            </a:pPr>
            <a:r>
              <a:rPr lang="he-IL" dirty="0">
                <a:solidFill>
                  <a:srgbClr val="1D4C72"/>
                </a:solidFill>
              </a:rPr>
              <a:t>א. כאשר מתפתח סרטן במעי הגס, מתעורר הצורך להרחיקו או לפחות להרחיק חלק ממנו. </a:t>
            </a:r>
          </a:p>
          <a:p>
            <a:pPr>
              <a:defRPr/>
            </a:pPr>
            <a:r>
              <a:rPr lang="he-IL" dirty="0">
                <a:solidFill>
                  <a:srgbClr val="1D4C72"/>
                </a:solidFill>
              </a:rPr>
              <a:t>    במה עלולה </a:t>
            </a:r>
            <a:r>
              <a:rPr lang="he-IL" dirty="0">
                <a:solidFill>
                  <a:schemeClr val="tx2"/>
                </a:solidFill>
              </a:rPr>
              <a:t>לפגוע התערבות זו?</a:t>
            </a:r>
          </a:p>
          <a:p>
            <a:pPr>
              <a:defRPr/>
            </a:pPr>
            <a:endParaRPr lang="he-IL" dirty="0">
              <a:solidFill>
                <a:schemeClr val="tx2"/>
              </a:solidFill>
            </a:endParaRPr>
          </a:p>
          <a:p>
            <a:pPr>
              <a:defRPr/>
            </a:pPr>
            <a:r>
              <a:rPr lang="he-IL" dirty="0">
                <a:solidFill>
                  <a:schemeClr val="tx2"/>
                </a:solidFill>
              </a:rPr>
              <a:t>ב. מהם יחסי הגומלין הקיימים בין חיידקי המעי הגס </a:t>
            </a:r>
            <a:r>
              <a:rPr lang="he-IL" dirty="0" smtClean="0">
                <a:solidFill>
                  <a:schemeClr val="tx2"/>
                </a:solidFill>
              </a:rPr>
              <a:t>לאדם </a:t>
            </a:r>
            <a:r>
              <a:rPr lang="he-IL" dirty="0">
                <a:solidFill>
                  <a:schemeClr val="tx2"/>
                </a:solidFill>
              </a:rPr>
              <a:t>ומה מהות יחסים </a:t>
            </a:r>
            <a:r>
              <a:rPr lang="he-IL" dirty="0" smtClean="0">
                <a:solidFill>
                  <a:schemeClr val="tx2"/>
                </a:solidFill>
              </a:rPr>
              <a:t>אלו?</a:t>
            </a:r>
            <a:endParaRPr lang="he-IL" dirty="0">
              <a:solidFill>
                <a:schemeClr val="tx2"/>
              </a:solidFill>
            </a:endParaRPr>
          </a:p>
          <a:p>
            <a:pPr>
              <a:defRPr/>
            </a:pPr>
            <a:r>
              <a:rPr lang="he-IL" dirty="0">
                <a:solidFill>
                  <a:schemeClr val="tx2"/>
                </a:solidFill>
              </a:rPr>
              <a:t> </a:t>
            </a:r>
          </a:p>
        </p:txBody>
      </p:sp>
      <p:sp>
        <p:nvSpPr>
          <p:cNvPr id="57350"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E9BFB7-CAB5-4C9E-AB6B-D54254DDB3C1}" type="slidenum">
              <a:rPr lang="en-US" sz="1400">
                <a:latin typeface="Times New Roman" pitchFamily="18" charset="0"/>
              </a:rPr>
              <a:pPr eaLnBrk="1" hangingPunct="1"/>
              <a:t>42</a:t>
            </a:fld>
            <a:endParaRPr lang="en-US" sz="1400" dirty="0">
              <a:latin typeface="Times New Roman" pitchFamily="18" charset="0"/>
            </a:endParaRPr>
          </a:p>
        </p:txBody>
      </p:sp>
      <p:pic>
        <p:nvPicPr>
          <p:cNvPr id="573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708919"/>
            <a:ext cx="2104256" cy="214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8371"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11" name="Rectangle 12"/>
          <p:cNvSpPr/>
          <p:nvPr/>
        </p:nvSpPr>
        <p:spPr>
          <a:xfrm>
            <a:off x="611188" y="2636838"/>
            <a:ext cx="8012112" cy="30654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endParaRPr lang="he-IL" dirty="0">
              <a:solidFill>
                <a:srgbClr val="000000"/>
              </a:solidFill>
            </a:endParaRPr>
          </a:p>
          <a:p>
            <a:pPr marL="266700" indent="-266700">
              <a:defRPr/>
            </a:pPr>
            <a:r>
              <a:rPr lang="he-IL" dirty="0">
                <a:solidFill>
                  <a:srgbClr val="000000"/>
                </a:solidFill>
              </a:rPr>
              <a:t>א. הרחקת </a:t>
            </a:r>
            <a:r>
              <a:rPr lang="he-IL" dirty="0">
                <a:solidFill>
                  <a:schemeClr val="tx1"/>
                </a:solidFill>
              </a:rPr>
              <a:t>המעי הגס או חלקים ממנו עלולה לפגוע ביכולת מערכת העיכול לספוג ויטמינים ובעיקר מים לדם. </a:t>
            </a:r>
          </a:p>
          <a:p>
            <a:pPr marL="342900" indent="-342900">
              <a:buFont typeface="+mj-cs"/>
              <a:buAutoNum type="hebrew2Minus"/>
              <a:defRPr/>
            </a:pPr>
            <a:endParaRPr lang="he-IL" dirty="0">
              <a:solidFill>
                <a:schemeClr val="tx1"/>
              </a:solidFill>
            </a:endParaRPr>
          </a:p>
          <a:p>
            <a:pPr marL="342900" indent="-342900">
              <a:defRPr/>
            </a:pPr>
            <a:r>
              <a:rPr lang="he-IL" dirty="0">
                <a:solidFill>
                  <a:schemeClr val="tx1"/>
                </a:solidFill>
              </a:rPr>
              <a:t>ב. בין חיידקי המעי </a:t>
            </a:r>
            <a:r>
              <a:rPr lang="he-IL" dirty="0" smtClean="0">
                <a:solidFill>
                  <a:schemeClr val="tx1"/>
                </a:solidFill>
              </a:rPr>
              <a:t>לאדם </a:t>
            </a:r>
            <a:r>
              <a:rPr lang="he-IL" dirty="0">
                <a:solidFill>
                  <a:schemeClr val="tx1"/>
                </a:solidFill>
              </a:rPr>
              <a:t>מתקיימים יחסי הדדיות (סימביוזה הדדית):</a:t>
            </a:r>
          </a:p>
          <a:p>
            <a:pPr marL="266700" lvl="1" fontAlgn="auto">
              <a:spcBef>
                <a:spcPts val="0"/>
              </a:spcBef>
              <a:spcAft>
                <a:spcPts val="0"/>
              </a:spcAft>
              <a:defRPr/>
            </a:pPr>
            <a:r>
              <a:rPr lang="he-IL" dirty="0">
                <a:solidFill>
                  <a:schemeClr val="tx1"/>
                </a:solidFill>
              </a:rPr>
              <a:t>האדם תורם לחיידקים בית גידול, טמפרטורה נוחה וקבועה ומזון.</a:t>
            </a:r>
          </a:p>
          <a:p>
            <a:pPr marL="266700" lvl="1" fontAlgn="auto">
              <a:spcBef>
                <a:spcPts val="0"/>
              </a:spcBef>
              <a:spcAft>
                <a:spcPts val="0"/>
              </a:spcAft>
              <a:defRPr/>
            </a:pPr>
            <a:r>
              <a:rPr lang="he-IL" dirty="0">
                <a:solidFill>
                  <a:schemeClr val="tx1"/>
                </a:solidFill>
              </a:rPr>
              <a:t>החיידקים מונעים התיישבות של חיידקים גורמי מחלות (שמצליחים לשרוד </a:t>
            </a:r>
            <a:r>
              <a:rPr lang="he-IL" dirty="0" smtClean="0">
                <a:solidFill>
                  <a:schemeClr val="tx1"/>
                </a:solidFill>
              </a:rPr>
              <a:t>במערכת </a:t>
            </a:r>
            <a:r>
              <a:rPr lang="he-IL" dirty="0">
                <a:solidFill>
                  <a:schemeClr val="tx1"/>
                </a:solidFill>
              </a:rPr>
              <a:t>העיכול), יוצרים ויטמינים חשובים (ויטמין </a:t>
            </a:r>
            <a:r>
              <a:rPr lang="en-US" dirty="0">
                <a:solidFill>
                  <a:schemeClr val="tx1"/>
                </a:solidFill>
              </a:rPr>
              <a:t>K</a:t>
            </a:r>
            <a:r>
              <a:rPr lang="he-IL" dirty="0">
                <a:solidFill>
                  <a:schemeClr val="tx1"/>
                </a:solidFill>
              </a:rPr>
              <a:t> לקרישת דם וויטמינים ממשפחת ויטמין </a:t>
            </a:r>
            <a:r>
              <a:rPr lang="en-US" dirty="0" smtClean="0">
                <a:solidFill>
                  <a:schemeClr val="tx1"/>
                </a:solidFill>
              </a:rPr>
              <a:t>B</a:t>
            </a:r>
            <a:r>
              <a:rPr lang="he-IL" dirty="0" smtClean="0">
                <a:solidFill>
                  <a:schemeClr val="tx1"/>
                </a:solidFill>
              </a:rPr>
              <a:t>, הדרושים </a:t>
            </a:r>
            <a:r>
              <a:rPr lang="he-IL" dirty="0">
                <a:solidFill>
                  <a:schemeClr val="tx1"/>
                </a:solidFill>
              </a:rPr>
              <a:t>ליצירת תאי דם אדומים ולנשימה התאית) ומחזקים את מערכת החיסון. </a:t>
            </a:r>
          </a:p>
          <a:p>
            <a:pPr marL="342900" indent="-342900">
              <a:buFont typeface="+mj-cs"/>
              <a:buAutoNum type="hebrew2Minus"/>
              <a:defRPr/>
            </a:pPr>
            <a:endParaRPr lang="he-IL" dirty="0">
              <a:solidFill>
                <a:schemeClr val="tx1"/>
              </a:solidFill>
            </a:endParaRPr>
          </a:p>
          <a:p>
            <a:pPr marL="342900" indent="-342900">
              <a:buFont typeface="+mj-cs"/>
              <a:buAutoNum type="hebrew2Minus"/>
              <a:defRPr/>
            </a:pPr>
            <a:endParaRPr lang="he-IL" dirty="0">
              <a:solidFill>
                <a:srgbClr val="000000"/>
              </a:solidFill>
            </a:endParaRPr>
          </a:p>
          <a:p>
            <a:pPr>
              <a:defRPr/>
            </a:pPr>
            <a:endParaRPr lang="he-IL" dirty="0">
              <a:solidFill>
                <a:srgbClr val="000000"/>
              </a:solidFill>
            </a:endParaRPr>
          </a:p>
        </p:txBody>
      </p:sp>
      <p:sp>
        <p:nvSpPr>
          <p:cNvPr id="7" name="TextBox 6"/>
          <p:cNvSpPr txBox="1"/>
          <p:nvPr/>
        </p:nvSpPr>
        <p:spPr>
          <a:xfrm>
            <a:off x="439738" y="620713"/>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10:</a:t>
            </a:r>
            <a:endParaRPr lang="he-IL" b="1" dirty="0">
              <a:solidFill>
                <a:srgbClr val="1D4C72"/>
              </a:solidFill>
            </a:endParaRPr>
          </a:p>
          <a:p>
            <a:pPr>
              <a:defRPr/>
            </a:pPr>
            <a:endParaRPr lang="he-IL" b="1" dirty="0">
              <a:solidFill>
                <a:srgbClr val="1D4C72"/>
              </a:solidFill>
            </a:endParaRPr>
          </a:p>
          <a:p>
            <a:pPr marL="266700" indent="-266700">
              <a:defRPr/>
            </a:pPr>
            <a:r>
              <a:rPr lang="he-IL" dirty="0">
                <a:solidFill>
                  <a:srgbClr val="1D4C72"/>
                </a:solidFill>
              </a:rPr>
              <a:t>א. כאשר מתפתח סרטן </a:t>
            </a:r>
            <a:r>
              <a:rPr lang="he-IL" dirty="0">
                <a:solidFill>
                  <a:schemeClr val="tx2"/>
                </a:solidFill>
              </a:rPr>
              <a:t>במעי הגס, מתעורר הצורך להרחיקו או לפחות להרחיק חלק ממנו. במה עלולה לפגוע התערבות זו?</a:t>
            </a:r>
          </a:p>
          <a:p>
            <a:pPr marL="342900" indent="-342900">
              <a:defRPr/>
            </a:pPr>
            <a:r>
              <a:rPr lang="he-IL" dirty="0" smtClean="0">
                <a:solidFill>
                  <a:schemeClr val="tx2"/>
                </a:solidFill>
              </a:rPr>
              <a:t>ב. מהם יחסי הגומלין הקיימים בין חיידקי המעי הגס לאדם ומה מהות יחסים אלו?</a:t>
            </a:r>
          </a:p>
          <a:p>
            <a:pPr marL="342900" indent="-342900">
              <a:defRPr/>
            </a:pPr>
            <a:endParaRPr lang="he-IL" dirty="0">
              <a:solidFill>
                <a:srgbClr val="1D4C72"/>
              </a:solidFill>
            </a:endParaRPr>
          </a:p>
          <a:p>
            <a:pPr>
              <a:defRPr/>
            </a:pPr>
            <a:r>
              <a:rPr lang="he-IL" dirty="0">
                <a:solidFill>
                  <a:srgbClr val="1D4C72"/>
                </a:solidFill>
              </a:rPr>
              <a:t> </a:t>
            </a:r>
          </a:p>
        </p:txBody>
      </p:sp>
      <p:sp>
        <p:nvSpPr>
          <p:cNvPr id="58374"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D2FA7C-EA19-49FB-8922-320ABBA6EE7D}" type="slidenum">
              <a:rPr lang="en-US" sz="1400">
                <a:latin typeface="Times New Roman" pitchFamily="18" charset="0"/>
              </a:rPr>
              <a:pPr eaLnBrk="1" hangingPunct="1"/>
              <a:t>43</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3A50190-FC56-4E1C-BF78-47BB291244CA}" type="slidenum">
              <a:rPr lang="he-IL" smtClean="0"/>
              <a:pPr fontAlgn="base">
                <a:spcBef>
                  <a:spcPct val="0"/>
                </a:spcBef>
                <a:spcAft>
                  <a:spcPct val="0"/>
                </a:spcAft>
                <a:defRPr/>
              </a:pPr>
              <a:t>44</a:t>
            </a:fld>
            <a:endParaRPr lang="he-IL" dirty="0" smtClean="0"/>
          </a:p>
        </p:txBody>
      </p:sp>
      <p:sp>
        <p:nvSpPr>
          <p:cNvPr id="6" name="כותרת 5"/>
          <p:cNvSpPr>
            <a:spLocks noGrp="1"/>
          </p:cNvSpPr>
          <p:nvPr>
            <p:ph type="ctrTitle"/>
          </p:nvPr>
        </p:nvSpPr>
        <p:spPr>
          <a:xfrm>
            <a:off x="179512" y="71438"/>
            <a:ext cx="8732713" cy="441325"/>
          </a:xfrm>
        </p:spPr>
        <p:txBody>
          <a:bodyPr/>
          <a:lstStyle/>
          <a:p>
            <a:pPr fontAlgn="auto">
              <a:defRPr/>
            </a:pPr>
            <a:r>
              <a:rPr lang="he-IL" sz="1800" b="1" dirty="0" smtClean="0">
                <a:solidFill>
                  <a:srgbClr val="FF6600"/>
                </a:solidFill>
                <a:ea typeface="+mn-ea"/>
              </a:rPr>
              <a:t>סימולציה העוסקת בקשר בין הגלוקוז הנספג ממערכת העיכול לדם ותהליך הנשימה התאית</a:t>
            </a:r>
            <a:endParaRPr lang="he-IL" sz="1800" dirty="0" smtClean="0"/>
          </a:p>
        </p:txBody>
      </p:sp>
      <p:sp>
        <p:nvSpPr>
          <p:cNvPr id="16" name="TextBox 15"/>
          <p:cNvSpPr txBox="1"/>
          <p:nvPr/>
        </p:nvSpPr>
        <p:spPr>
          <a:xfrm>
            <a:off x="474712" y="4812060"/>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a:solidFill>
                  <a:srgbClr val="1F497D"/>
                </a:solidFill>
                <a:hlinkClick r:id="rId3"/>
              </a:rPr>
              <a:t>סימולציה: מעבר חמצן וחומרי מזון אל התאים </a:t>
            </a:r>
          </a:p>
          <a:p>
            <a:pPr algn="ctr" fontAlgn="auto">
              <a:spcBef>
                <a:spcPts val="0"/>
              </a:spcBef>
              <a:spcAft>
                <a:spcPts val="0"/>
              </a:spcAft>
              <a:defRPr/>
            </a:pPr>
            <a:r>
              <a:rPr lang="he-IL" dirty="0">
                <a:solidFill>
                  <a:srgbClr val="1F497D"/>
                </a:solidFill>
                <a:hlinkClick r:id="rId3"/>
              </a:rPr>
              <a:t>עוסקת </a:t>
            </a:r>
            <a:r>
              <a:rPr lang="he-IL" dirty="0" smtClean="0">
                <a:solidFill>
                  <a:srgbClr val="1F497D"/>
                </a:solidFill>
                <a:hlinkClick r:id="rId3"/>
              </a:rPr>
              <a:t>בקשר שבין הנשימה בריאות וספיגת המזון במעי </a:t>
            </a:r>
            <a:r>
              <a:rPr lang="he-IL" dirty="0" smtClean="0">
                <a:solidFill>
                  <a:srgbClr val="5F0060">
                    <a:lumMod val="50000"/>
                    <a:lumOff val="50000"/>
                  </a:srgbClr>
                </a:solidFill>
                <a:hlinkClick r:id="rId3"/>
              </a:rPr>
              <a:t>לבין</a:t>
            </a:r>
            <a:r>
              <a:rPr lang="he-IL" dirty="0" smtClean="0">
                <a:solidFill>
                  <a:srgbClr val="1F497D"/>
                </a:solidFill>
                <a:hlinkClick r:id="rId3"/>
              </a:rPr>
              <a:t> תהליך הנשימה בתאים</a:t>
            </a:r>
            <a:r>
              <a:rPr lang="he-IL" u="sng" dirty="0" smtClean="0">
                <a:solidFill>
                  <a:srgbClr val="1F497D"/>
                </a:solidFill>
                <a:hlinkClick r:id="rId3"/>
              </a:rPr>
              <a:t>.</a:t>
            </a:r>
            <a:endParaRPr lang="he-IL" u="sng" dirty="0">
              <a:solidFill>
                <a:srgbClr val="1F497D"/>
              </a:solidFill>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18" y="1340768"/>
            <a:ext cx="76771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340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25438" y="601663"/>
            <a:ext cx="8429625" cy="59959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u="sng" dirty="0">
                <a:solidFill>
                  <a:prstClr val="black"/>
                </a:solidFill>
              </a:rPr>
              <a:t>התהליכים העיקריים המתרחשים במערכת העיכול</a:t>
            </a:r>
            <a:r>
              <a:rPr lang="he-IL" dirty="0">
                <a:solidFill>
                  <a:prstClr val="black"/>
                </a:solidFill>
              </a:rPr>
              <a:t>:</a:t>
            </a:r>
          </a:p>
          <a:p>
            <a:pPr>
              <a:lnSpc>
                <a:spcPct val="150000"/>
              </a:lnSpc>
              <a:buFontTx/>
              <a:buBlip>
                <a:blip r:embed="rId3"/>
              </a:buBlip>
              <a:defRPr/>
            </a:pPr>
            <a:r>
              <a:rPr lang="he-IL" dirty="0">
                <a:solidFill>
                  <a:prstClr val="black"/>
                </a:solidFill>
              </a:rPr>
              <a:t> </a:t>
            </a:r>
            <a:r>
              <a:rPr lang="he-IL" b="1" dirty="0">
                <a:solidFill>
                  <a:schemeClr val="accent3"/>
                </a:solidFill>
              </a:rPr>
              <a:t>פירוק מכני </a:t>
            </a:r>
            <a:r>
              <a:rPr lang="he-IL" dirty="0">
                <a:solidFill>
                  <a:prstClr val="black"/>
                </a:solidFill>
              </a:rPr>
              <a:t>שבו חתיכות גדולות של מזון נחתכות לחתיכות </a:t>
            </a:r>
            <a:r>
              <a:rPr lang="he-IL" dirty="0">
                <a:solidFill>
                  <a:schemeClr val="tx1"/>
                </a:solidFill>
              </a:rPr>
              <a:t>קטנות יותר </a:t>
            </a:r>
            <a:r>
              <a:rPr lang="he-IL" dirty="0" smtClean="0">
                <a:solidFill>
                  <a:schemeClr val="tx1"/>
                </a:solidFill>
              </a:rPr>
              <a:t>(בלי </a:t>
            </a:r>
            <a:r>
              <a:rPr lang="he-IL" dirty="0">
                <a:solidFill>
                  <a:schemeClr val="tx1"/>
                </a:solidFill>
              </a:rPr>
              <a:t>שחל שינוי   </a:t>
            </a:r>
          </a:p>
          <a:p>
            <a:pPr>
              <a:lnSpc>
                <a:spcPct val="150000"/>
              </a:lnSpc>
              <a:defRPr/>
            </a:pPr>
            <a:r>
              <a:rPr lang="he-IL" dirty="0">
                <a:solidFill>
                  <a:schemeClr val="tx1"/>
                </a:solidFill>
              </a:rPr>
              <a:t>   במולקולות). הפירוק המכני מתרחש בפה ובקיבה.</a:t>
            </a:r>
          </a:p>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a:t>
            </a:r>
            <a:r>
              <a:rPr lang="he-IL" b="1" dirty="0">
                <a:solidFill>
                  <a:schemeClr val="accent3"/>
                </a:solidFill>
              </a:rPr>
              <a:t>פירוק כימי </a:t>
            </a:r>
            <a:r>
              <a:rPr lang="he-IL" dirty="0">
                <a:solidFill>
                  <a:prstClr val="black"/>
                </a:solidFill>
              </a:rPr>
              <a:t>של חומרי המזון ליחידות מבנה שלהם, המסוגלות לעבור דרך קרומי התאים.</a:t>
            </a:r>
          </a:p>
          <a:p>
            <a:pPr marL="180975">
              <a:lnSpc>
                <a:spcPct val="150000"/>
              </a:lnSpc>
              <a:defRPr/>
            </a:pPr>
            <a:r>
              <a:rPr lang="he-IL" dirty="0">
                <a:solidFill>
                  <a:prstClr val="black"/>
                </a:solidFill>
              </a:rPr>
              <a:t>פחמימות מפורקות </a:t>
            </a:r>
            <a:r>
              <a:rPr lang="he-IL" dirty="0" smtClean="0">
                <a:solidFill>
                  <a:prstClr val="black"/>
                </a:solidFill>
              </a:rPr>
              <a:t>לחד</a:t>
            </a:r>
            <a:r>
              <a:rPr lang="he-IL" dirty="0" smtClean="0">
                <a:solidFill>
                  <a:prstClr val="black"/>
                </a:solidFill>
                <a:latin typeface="Arial"/>
                <a:cs typeface="Arial"/>
              </a:rPr>
              <a:t>־</a:t>
            </a:r>
            <a:r>
              <a:rPr lang="he-IL" dirty="0" smtClean="0">
                <a:solidFill>
                  <a:prstClr val="black"/>
                </a:solidFill>
              </a:rPr>
              <a:t>סוכרים</a:t>
            </a:r>
            <a:r>
              <a:rPr lang="he-IL" dirty="0">
                <a:solidFill>
                  <a:prstClr val="black"/>
                </a:solidFill>
              </a:rPr>
              <a:t>, חלבונים לחומצות אמיניות ושומנים לגליצרול ולחומצות שומן. הפירוק הכימי מתרחש בפה (מעט), בקיבה, בתריסריון ובמעי הדק.</a:t>
            </a:r>
          </a:p>
          <a:p>
            <a:pPr>
              <a:lnSpc>
                <a:spcPct val="150000"/>
              </a:lnSpc>
              <a:defRPr/>
            </a:pPr>
            <a:endParaRPr lang="he-IL" dirty="0">
              <a:solidFill>
                <a:prstClr val="black"/>
              </a:solidFill>
            </a:endParaRPr>
          </a:p>
          <a:p>
            <a:pPr>
              <a:lnSpc>
                <a:spcPct val="150000"/>
              </a:lnSpc>
              <a:buFontTx/>
              <a:buBlip>
                <a:blip r:embed="rId3"/>
              </a:buBlip>
              <a:defRPr/>
            </a:pPr>
            <a:r>
              <a:rPr lang="he-IL" dirty="0">
                <a:solidFill>
                  <a:prstClr val="black"/>
                </a:solidFill>
              </a:rPr>
              <a:t> </a:t>
            </a:r>
            <a:r>
              <a:rPr lang="he-IL" b="1" dirty="0">
                <a:solidFill>
                  <a:schemeClr val="accent3"/>
                </a:solidFill>
              </a:rPr>
              <a:t>ספיגת יחידות המבנה </a:t>
            </a:r>
            <a:r>
              <a:rPr lang="he-IL" b="1" dirty="0" smtClean="0">
                <a:solidFill>
                  <a:schemeClr val="accent3"/>
                </a:solidFill>
              </a:rPr>
              <a:t>מן המעי </a:t>
            </a:r>
            <a:r>
              <a:rPr lang="he-IL" b="1" dirty="0">
                <a:solidFill>
                  <a:schemeClr val="accent3"/>
                </a:solidFill>
              </a:rPr>
              <a:t>אל הדם</a:t>
            </a:r>
            <a:r>
              <a:rPr lang="he-IL" dirty="0">
                <a:solidFill>
                  <a:prstClr val="black"/>
                </a:solidFill>
              </a:rPr>
              <a:t>. הספיגה מתרחשת במעי הדק. יחידות המבנה </a:t>
            </a:r>
          </a:p>
          <a:p>
            <a:pPr>
              <a:lnSpc>
                <a:spcPct val="150000"/>
              </a:lnSpc>
              <a:defRPr/>
            </a:pPr>
            <a:r>
              <a:rPr lang="he-IL" dirty="0">
                <a:solidFill>
                  <a:prstClr val="black"/>
                </a:solidFill>
              </a:rPr>
              <a:t>  </a:t>
            </a:r>
            <a:r>
              <a:rPr lang="he-IL" dirty="0">
                <a:solidFill>
                  <a:schemeClr val="tx1"/>
                </a:solidFill>
              </a:rPr>
              <a:t>נספגות </a:t>
            </a:r>
            <a:r>
              <a:rPr lang="he-IL" dirty="0" smtClean="0">
                <a:solidFill>
                  <a:schemeClr val="tx1"/>
                </a:solidFill>
              </a:rPr>
              <a:t>מקצתן </a:t>
            </a:r>
            <a:r>
              <a:rPr lang="he-IL" dirty="0">
                <a:solidFill>
                  <a:schemeClr val="tx1"/>
                </a:solidFill>
              </a:rPr>
              <a:t>בתהליכי ההעברה </a:t>
            </a:r>
            <a:r>
              <a:rPr lang="he-IL" dirty="0" smtClean="0">
                <a:solidFill>
                  <a:schemeClr val="tx1"/>
                </a:solidFill>
              </a:rPr>
              <a:t>פעילה ומקצתן </a:t>
            </a:r>
            <a:r>
              <a:rPr lang="he-IL" dirty="0" smtClean="0">
                <a:solidFill>
                  <a:prstClr val="black"/>
                </a:solidFill>
              </a:rPr>
              <a:t>בתהליכי </a:t>
            </a:r>
            <a:r>
              <a:rPr lang="he-IL" dirty="0">
                <a:solidFill>
                  <a:prstClr val="black"/>
                </a:solidFill>
              </a:rPr>
              <a:t>העברה סבילה. מים וויטמינים </a:t>
            </a:r>
          </a:p>
          <a:p>
            <a:pPr>
              <a:lnSpc>
                <a:spcPct val="150000"/>
              </a:lnSpc>
              <a:defRPr/>
            </a:pPr>
            <a:r>
              <a:rPr lang="he-IL" dirty="0">
                <a:solidFill>
                  <a:prstClr val="black"/>
                </a:solidFill>
              </a:rPr>
              <a:t>  נספגים בעיקר במעי הגס.</a:t>
            </a:r>
          </a:p>
          <a:p>
            <a:pPr>
              <a:lnSpc>
                <a:spcPct val="150000"/>
              </a:lnSpc>
              <a:buFontTx/>
              <a:buBlip>
                <a:blip r:embed="rId3"/>
              </a:buBlip>
              <a:defRPr/>
            </a:pPr>
            <a:r>
              <a:rPr lang="he-IL" dirty="0">
                <a:solidFill>
                  <a:prstClr val="black"/>
                </a:solidFill>
              </a:rPr>
              <a:t> </a:t>
            </a:r>
            <a:r>
              <a:rPr lang="he-IL" b="1" dirty="0">
                <a:solidFill>
                  <a:schemeClr val="accent3"/>
                </a:solidFill>
              </a:rPr>
              <a:t>הפרשה </a:t>
            </a:r>
            <a:r>
              <a:rPr lang="he-IL" dirty="0">
                <a:solidFill>
                  <a:prstClr val="black"/>
                </a:solidFill>
              </a:rPr>
              <a:t>(צואה) של חומרים שלא עוכלו כגון תאית ועוד חומרי פסולת.</a:t>
            </a:r>
          </a:p>
          <a:p>
            <a:pPr>
              <a:lnSpc>
                <a:spcPct val="150000"/>
              </a:lnSpc>
              <a:buFontTx/>
              <a:buBlip>
                <a:blip r:embed="rId3"/>
              </a:buBlip>
              <a:defRPr/>
            </a:pPr>
            <a:r>
              <a:rPr lang="he-IL" dirty="0">
                <a:solidFill>
                  <a:prstClr val="black"/>
                </a:solidFill>
              </a:rPr>
              <a:t> תהליכי הפירוק הכימי מזורזים </a:t>
            </a:r>
            <a:r>
              <a:rPr lang="he-IL" dirty="0" smtClean="0">
                <a:solidFill>
                  <a:prstClr val="black"/>
                </a:solidFill>
              </a:rPr>
              <a:t>על ידי </a:t>
            </a:r>
            <a:r>
              <a:rPr lang="he-IL" dirty="0">
                <a:solidFill>
                  <a:prstClr val="black"/>
                </a:solidFill>
              </a:rPr>
              <a:t>אנזימים המופרשים מדופן הקיבה והמעי, </a:t>
            </a:r>
            <a:r>
              <a:rPr lang="he-IL" dirty="0" smtClean="0">
                <a:solidFill>
                  <a:prstClr val="black"/>
                </a:solidFill>
              </a:rPr>
              <a:t>ומן הלבלב</a:t>
            </a:r>
            <a:r>
              <a:rPr lang="he-IL" dirty="0">
                <a:solidFill>
                  <a:prstClr val="black"/>
                </a:solidFill>
              </a:rPr>
              <a:t>.</a:t>
            </a:r>
          </a:p>
          <a:p>
            <a:pPr>
              <a:lnSpc>
                <a:spcPct val="150000"/>
              </a:lnSpc>
              <a:buFontTx/>
              <a:buBlip>
                <a:blip r:embed="rId3"/>
              </a:buBlip>
              <a:defRPr/>
            </a:pPr>
            <a:r>
              <a:rPr lang="he-IL" dirty="0">
                <a:solidFill>
                  <a:prstClr val="black"/>
                </a:solidFill>
              </a:rPr>
              <a:t> מכיס המרה מופרשים אל התריסריון מלחי המרה </a:t>
            </a:r>
            <a:r>
              <a:rPr lang="he-IL" dirty="0" smtClean="0">
                <a:solidFill>
                  <a:prstClr val="black"/>
                </a:solidFill>
              </a:rPr>
              <a:t>שהופכים </a:t>
            </a:r>
            <a:r>
              <a:rPr lang="he-IL" dirty="0">
                <a:solidFill>
                  <a:prstClr val="black"/>
                </a:solidFill>
              </a:rPr>
              <a:t>את השומנים לתחליב.</a:t>
            </a: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התהליכים המתרחשים במערכת העיכול</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Rectangle 13"/>
          <p:cNvSpPr/>
          <p:nvPr/>
        </p:nvSpPr>
        <p:spPr>
          <a:xfrm>
            <a:off x="325438" y="519113"/>
            <a:ext cx="8429625" cy="62230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smtClean="0">
                <a:solidFill>
                  <a:schemeClr val="tx1"/>
                </a:solidFill>
              </a:rPr>
              <a:t>ויסות </a:t>
            </a:r>
            <a:r>
              <a:rPr lang="he-IL" u="sng" dirty="0">
                <a:solidFill>
                  <a:schemeClr val="tx1"/>
                </a:solidFill>
              </a:rPr>
              <a:t>פעולת </a:t>
            </a:r>
            <a:r>
              <a:rPr lang="he-IL" u="sng" dirty="0">
                <a:solidFill>
                  <a:prstClr val="black"/>
                </a:solidFill>
              </a:rPr>
              <a:t>מערכת העיכול – ויסות עצבי והורמונלי</a:t>
            </a:r>
          </a:p>
          <a:p>
            <a:pPr>
              <a:lnSpc>
                <a:spcPct val="150000"/>
              </a:lnSpc>
              <a:buFontTx/>
              <a:buBlip>
                <a:blip r:embed="rId3"/>
              </a:buBlip>
              <a:defRPr/>
            </a:pPr>
            <a:r>
              <a:rPr lang="he-IL" dirty="0">
                <a:solidFill>
                  <a:prstClr val="black"/>
                </a:solidFill>
              </a:rPr>
              <a:t> פעילות מערכת העיכול: עולה בעת אכילה ולאחריה, ויורדת לאחר סיום תהליך העיכול </a:t>
            </a:r>
          </a:p>
          <a:p>
            <a:pPr>
              <a:lnSpc>
                <a:spcPct val="150000"/>
              </a:lnSpc>
              <a:defRPr/>
            </a:pPr>
            <a:r>
              <a:rPr lang="he-IL" dirty="0">
                <a:solidFill>
                  <a:prstClr val="black"/>
                </a:solidFill>
              </a:rPr>
              <a:t>  והספיגה. הוויסות הוא עצבי או הורמונלי. דוגמאות: </a:t>
            </a:r>
          </a:p>
          <a:p>
            <a:pPr marL="361950" indent="-180975">
              <a:lnSpc>
                <a:spcPct val="150000"/>
              </a:lnSpc>
              <a:buFontTx/>
              <a:buBlip>
                <a:blip r:embed="rId3"/>
              </a:buBlip>
              <a:defRPr/>
            </a:pPr>
            <a:r>
              <a:rPr lang="he-IL" dirty="0">
                <a:solidFill>
                  <a:prstClr val="black"/>
                </a:solidFill>
              </a:rPr>
              <a:t>קצב הפרשת הרוק, מיצי הקיבה ומיצי הלבלב  עולה בהשפעת גירויים כגון מראה האוכל, ריחו, טעמו ואפילו מחשבה עליו. </a:t>
            </a:r>
          </a:p>
          <a:p>
            <a:pPr marL="180975" indent="85725">
              <a:lnSpc>
                <a:spcPct val="150000"/>
              </a:lnSpc>
              <a:buFontTx/>
              <a:buBlip>
                <a:blip r:embed="rId3"/>
              </a:buBlip>
              <a:defRPr/>
            </a:pPr>
            <a:r>
              <a:rPr lang="he-IL" dirty="0">
                <a:solidFill>
                  <a:prstClr val="black"/>
                </a:solidFill>
              </a:rPr>
              <a:t> קצב הפרשת מיצי הקיבה, הלבלב והמעי הדק עולה בהשפעת הורמונים שמופרשים מדופן   </a:t>
            </a:r>
          </a:p>
          <a:p>
            <a:pPr marL="85725" indent="180975">
              <a:lnSpc>
                <a:spcPct val="150000"/>
              </a:lnSpc>
              <a:defRPr/>
            </a:pPr>
            <a:r>
              <a:rPr lang="he-IL" dirty="0">
                <a:solidFill>
                  <a:prstClr val="black"/>
                </a:solidFill>
              </a:rPr>
              <a:t> צינור העיכול עקב מגע עם המזון.</a:t>
            </a:r>
          </a:p>
          <a:p>
            <a:pPr>
              <a:lnSpc>
                <a:spcPct val="150000"/>
              </a:lnSpc>
              <a:defRPr/>
            </a:pPr>
            <a:r>
              <a:rPr lang="he-IL" u="sng" dirty="0" smtClean="0">
                <a:solidFill>
                  <a:schemeClr val="tx1"/>
                </a:solidFill>
              </a:rPr>
              <a:t>יש </a:t>
            </a:r>
            <a:r>
              <a:rPr lang="he-IL" u="sng" dirty="0">
                <a:solidFill>
                  <a:schemeClr val="tx1"/>
                </a:solidFill>
              </a:rPr>
              <a:t>התאמה בין מבנה חלקי מערכת העיכול </a:t>
            </a:r>
            <a:r>
              <a:rPr lang="he-IL" u="sng" dirty="0" smtClean="0">
                <a:solidFill>
                  <a:schemeClr val="tx1"/>
                </a:solidFill>
              </a:rPr>
              <a:t>לתפקודם</a:t>
            </a:r>
            <a:r>
              <a:rPr lang="he-IL" u="sng" dirty="0">
                <a:solidFill>
                  <a:schemeClr val="tx1"/>
                </a:solidFill>
              </a:rPr>
              <a:t>. להלן ההתאמות </a:t>
            </a:r>
            <a:r>
              <a:rPr lang="he-IL" u="sng" dirty="0">
                <a:solidFill>
                  <a:prstClr val="black"/>
                </a:solidFill>
              </a:rPr>
              <a:t>העיקריות</a:t>
            </a:r>
            <a:r>
              <a:rPr lang="he-IL" dirty="0">
                <a:solidFill>
                  <a:prstClr val="black"/>
                </a:solidFill>
              </a:rPr>
              <a:t>:</a:t>
            </a:r>
          </a:p>
          <a:p>
            <a:pPr>
              <a:lnSpc>
                <a:spcPct val="150000"/>
              </a:lnSpc>
              <a:buFontTx/>
              <a:buBlip>
                <a:blip r:embed="rId3"/>
              </a:buBlip>
              <a:defRPr/>
            </a:pPr>
            <a:r>
              <a:rPr lang="he-IL" dirty="0">
                <a:solidFill>
                  <a:prstClr val="black"/>
                </a:solidFill>
              </a:rPr>
              <a:t> </a:t>
            </a:r>
            <a:r>
              <a:rPr lang="he-IL" dirty="0">
                <a:solidFill>
                  <a:schemeClr val="accent3"/>
                </a:solidFill>
              </a:rPr>
              <a:t>פה</a:t>
            </a:r>
            <a:r>
              <a:rPr lang="he-IL" dirty="0">
                <a:solidFill>
                  <a:prstClr val="black"/>
                </a:solidFill>
              </a:rPr>
              <a:t>:  שיניים מסוגים שונים לחיתוך יעיל </a:t>
            </a:r>
            <a:r>
              <a:rPr lang="he-IL" dirty="0">
                <a:solidFill>
                  <a:schemeClr val="tx1"/>
                </a:solidFill>
              </a:rPr>
              <a:t>של המזון, לשון המסייעת לערבול </a:t>
            </a:r>
            <a:r>
              <a:rPr lang="he-IL" dirty="0" smtClean="0">
                <a:solidFill>
                  <a:schemeClr val="tx1"/>
                </a:solidFill>
              </a:rPr>
              <a:t>המזון ולהעברתו. </a:t>
            </a:r>
            <a:endParaRPr lang="he-IL" dirty="0">
              <a:solidFill>
                <a:schemeClr val="tx1"/>
              </a:solidFill>
            </a:endParaRPr>
          </a:p>
          <a:p>
            <a:pPr>
              <a:lnSpc>
                <a:spcPct val="150000"/>
              </a:lnSpc>
              <a:defRPr/>
            </a:pPr>
            <a:r>
              <a:rPr lang="he-IL" dirty="0">
                <a:solidFill>
                  <a:schemeClr val="tx1"/>
                </a:solidFill>
              </a:rPr>
              <a:t>          רוק </a:t>
            </a:r>
            <a:r>
              <a:rPr lang="he-IL" dirty="0" smtClean="0">
                <a:solidFill>
                  <a:schemeClr val="tx1"/>
                </a:solidFill>
              </a:rPr>
              <a:t>המרטיב את המזון ומסייע להפיכתו </a:t>
            </a:r>
            <a:r>
              <a:rPr lang="he-IL" dirty="0">
                <a:solidFill>
                  <a:schemeClr val="tx1"/>
                </a:solidFill>
              </a:rPr>
              <a:t>לעיסה </a:t>
            </a:r>
            <a:r>
              <a:rPr lang="he-IL" dirty="0">
                <a:solidFill>
                  <a:prstClr val="black"/>
                </a:solidFill>
              </a:rPr>
              <a:t>נוזלית.</a:t>
            </a:r>
          </a:p>
          <a:p>
            <a:pPr>
              <a:lnSpc>
                <a:spcPct val="150000"/>
              </a:lnSpc>
              <a:buFontTx/>
              <a:buBlip>
                <a:blip r:embed="rId3"/>
              </a:buBlip>
              <a:defRPr/>
            </a:pPr>
            <a:r>
              <a:rPr lang="he-IL" dirty="0">
                <a:solidFill>
                  <a:prstClr val="black"/>
                </a:solidFill>
              </a:rPr>
              <a:t> </a:t>
            </a:r>
            <a:r>
              <a:rPr lang="he-IL" dirty="0">
                <a:solidFill>
                  <a:schemeClr val="accent3"/>
                </a:solidFill>
              </a:rPr>
              <a:t>ושט</a:t>
            </a:r>
            <a:r>
              <a:rPr lang="he-IL" dirty="0">
                <a:solidFill>
                  <a:prstClr val="black"/>
                </a:solidFill>
              </a:rPr>
              <a:t>: </a:t>
            </a:r>
            <a:r>
              <a:rPr lang="he-IL" dirty="0" smtClean="0">
                <a:solidFill>
                  <a:schemeClr val="tx1"/>
                </a:solidFill>
              </a:rPr>
              <a:t>דופנותיו </a:t>
            </a:r>
            <a:r>
              <a:rPr lang="he-IL" dirty="0">
                <a:solidFill>
                  <a:schemeClr val="tx1"/>
                </a:solidFill>
              </a:rPr>
              <a:t>בנויות </a:t>
            </a:r>
            <a:r>
              <a:rPr lang="he-IL" dirty="0" smtClean="0">
                <a:solidFill>
                  <a:prstClr val="black"/>
                </a:solidFill>
              </a:rPr>
              <a:t>משרירים, שהתכווציותיהם </a:t>
            </a:r>
            <a:r>
              <a:rPr lang="he-IL" dirty="0">
                <a:solidFill>
                  <a:prstClr val="black"/>
                </a:solidFill>
              </a:rPr>
              <a:t>מסייעות להעברת המזון.</a:t>
            </a:r>
          </a:p>
          <a:p>
            <a:pPr>
              <a:lnSpc>
                <a:spcPct val="150000"/>
              </a:lnSpc>
              <a:buFontTx/>
              <a:buBlip>
                <a:blip r:embed="rId3"/>
              </a:buBlip>
              <a:defRPr/>
            </a:pPr>
            <a:r>
              <a:rPr lang="he-IL" dirty="0">
                <a:solidFill>
                  <a:prstClr val="black"/>
                </a:solidFill>
              </a:rPr>
              <a:t> </a:t>
            </a:r>
            <a:r>
              <a:rPr lang="he-IL" dirty="0">
                <a:solidFill>
                  <a:schemeClr val="accent3"/>
                </a:solidFill>
              </a:rPr>
              <a:t>קיבה</a:t>
            </a:r>
            <a:r>
              <a:rPr lang="he-IL" dirty="0">
                <a:solidFill>
                  <a:prstClr val="black"/>
                </a:solidFill>
              </a:rPr>
              <a:t>: בליטות בדופן הפנימית מייעלות את הפירוק </a:t>
            </a:r>
            <a:r>
              <a:rPr lang="he-IL" dirty="0" smtClean="0">
                <a:solidFill>
                  <a:schemeClr val="tx1"/>
                </a:solidFill>
              </a:rPr>
              <a:t>המכני</a:t>
            </a:r>
            <a:r>
              <a:rPr lang="he-IL" dirty="0">
                <a:solidFill>
                  <a:schemeClr val="tx1"/>
                </a:solidFill>
              </a:rPr>
              <a:t>. </a:t>
            </a:r>
            <a:r>
              <a:rPr lang="he-IL" dirty="0" smtClean="0">
                <a:solidFill>
                  <a:schemeClr val="tx1"/>
                </a:solidFill>
              </a:rPr>
              <a:t>מדופנות </a:t>
            </a:r>
            <a:r>
              <a:rPr lang="he-IL" dirty="0">
                <a:solidFill>
                  <a:schemeClr val="tx1"/>
                </a:solidFill>
              </a:rPr>
              <a:t>הקיבה מופרשים </a:t>
            </a:r>
            <a:r>
              <a:rPr lang="he-IL" dirty="0">
                <a:solidFill>
                  <a:prstClr val="black"/>
                </a:solidFill>
              </a:rPr>
              <a:t>אנזימים </a:t>
            </a:r>
          </a:p>
          <a:p>
            <a:pPr>
              <a:lnSpc>
                <a:spcPct val="150000"/>
              </a:lnSpc>
              <a:defRPr/>
            </a:pPr>
            <a:r>
              <a:rPr lang="he-IL" dirty="0">
                <a:solidFill>
                  <a:prstClr val="black"/>
                </a:solidFill>
              </a:rPr>
              <a:t>           וחומצה. דופן הקיבה מוגנת מפגיעה </a:t>
            </a:r>
            <a:r>
              <a:rPr lang="he-IL" dirty="0" smtClean="0">
                <a:solidFill>
                  <a:prstClr val="black"/>
                </a:solidFill>
              </a:rPr>
              <a:t>על ידי </a:t>
            </a:r>
            <a:r>
              <a:rPr lang="he-IL" dirty="0">
                <a:solidFill>
                  <a:prstClr val="black"/>
                </a:solidFill>
              </a:rPr>
              <a:t>החומצה בעזרת שכבת ריר.</a:t>
            </a:r>
          </a:p>
          <a:p>
            <a:pPr>
              <a:lnSpc>
                <a:spcPct val="150000"/>
              </a:lnSpc>
              <a:buFontTx/>
              <a:buBlip>
                <a:blip r:embed="rId3"/>
              </a:buBlip>
              <a:defRPr/>
            </a:pPr>
            <a:r>
              <a:rPr lang="he-IL" dirty="0">
                <a:solidFill>
                  <a:prstClr val="black"/>
                </a:solidFill>
              </a:rPr>
              <a:t> </a:t>
            </a:r>
            <a:r>
              <a:rPr lang="he-IL" dirty="0">
                <a:solidFill>
                  <a:schemeClr val="accent3"/>
                </a:solidFill>
              </a:rPr>
              <a:t>המעי הדק</a:t>
            </a:r>
            <a:r>
              <a:rPr lang="he-IL" dirty="0">
                <a:solidFill>
                  <a:prstClr val="black"/>
                </a:solidFill>
              </a:rPr>
              <a:t>: הגדלה של שטח הפנים בעזרת פיתולים, סיסים וסיסונים בדופן הפנימית מייעלת </a:t>
            </a:r>
          </a:p>
          <a:p>
            <a:pPr>
              <a:lnSpc>
                <a:spcPct val="150000"/>
              </a:lnSpc>
              <a:defRPr/>
            </a:pPr>
            <a:r>
              <a:rPr lang="he-IL" dirty="0">
                <a:solidFill>
                  <a:prstClr val="black"/>
                </a:solidFill>
              </a:rPr>
              <a:t>           את תהליך הספיגה.</a:t>
            </a:r>
          </a:p>
          <a:p>
            <a:pPr>
              <a:lnSpc>
                <a:spcPct val="150000"/>
              </a:lnSpc>
              <a:buFontTx/>
              <a:buBlip>
                <a:blip r:embed="rId3"/>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buFontTx/>
              <a:buBlip>
                <a:blip r:embed="rId3"/>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a:t>
            </a:r>
            <a:r>
              <a:rPr lang="he-IL" sz="1800" b="1" dirty="0" smtClean="0">
                <a:solidFill>
                  <a:schemeClr val="accent3"/>
                </a:solidFill>
                <a:ea typeface="+mn-ea"/>
              </a:rPr>
              <a:t>ויסות פעולת </a:t>
            </a:r>
            <a:r>
              <a:rPr lang="he-IL" sz="1800" b="1" dirty="0" smtClean="0">
                <a:solidFill>
                  <a:srgbClr val="FF6600"/>
                </a:solidFill>
                <a:ea typeface="+mn-ea"/>
              </a:rPr>
              <a:t>מערכת העיכול, התאמה בין מבנה לתפקוד</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82806E-1867-43FA-B1E1-92613105EFF3}"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מונחים</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F31A0FD-E6C9-4FBD-AF5E-40258F3C60C2}"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sp>
        <p:nvSpPr>
          <p:cNvPr id="7" name="TextBox 6"/>
          <p:cNvSpPr txBox="1"/>
          <p:nvPr/>
        </p:nvSpPr>
        <p:spPr>
          <a:xfrm>
            <a:off x="611188" y="692150"/>
            <a:ext cx="8183562" cy="15081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2000" b="1" dirty="0">
                <a:solidFill>
                  <a:srgbClr val="1D4C72"/>
                </a:solidFill>
              </a:rPr>
              <a:t>מונחים (מהסילבוס)</a:t>
            </a:r>
          </a:p>
          <a:p>
            <a:pPr>
              <a:defRPr/>
            </a:pPr>
            <a:r>
              <a:rPr lang="he-IL" dirty="0">
                <a:solidFill>
                  <a:prstClr val="black"/>
                </a:solidFill>
              </a:rPr>
              <a:t>ושט, כבד, כיס מרה, לבלב, מעי גס, מעי דק, פה, צינור העיכול, קיבה, תריסריון.</a:t>
            </a:r>
          </a:p>
          <a:p>
            <a:pPr>
              <a:defRPr/>
            </a:pPr>
            <a:r>
              <a:rPr lang="he-IL" dirty="0">
                <a:solidFill>
                  <a:prstClr val="black"/>
                </a:solidFill>
              </a:rPr>
              <a:t>שיניים, תנועות צינור העיכול (תנועות פריסטלטיות).</a:t>
            </a:r>
          </a:p>
          <a:p>
            <a:pPr>
              <a:defRPr/>
            </a:pPr>
            <a:r>
              <a:rPr lang="he-IL" dirty="0">
                <a:solidFill>
                  <a:prstClr val="black"/>
                </a:solidFill>
              </a:rPr>
              <a:t>גלוקוז, גליצרול, חומצות אמיניות, חומצות שומניות, ליפאז, מיצי עיכול, מלחי מרה, עמילאז, פפסין, פרוטיאזות, רוק.</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3906057-B23C-45F9-8452-BF8C078C24BD}" type="slidenum">
              <a:rPr lang="he-IL" smtClean="0"/>
              <a:pPr fontAlgn="base">
                <a:spcBef>
                  <a:spcPct val="0"/>
                </a:spcBef>
                <a:spcAft>
                  <a:spcPct val="0"/>
                </a:spcAft>
                <a:defRPr/>
              </a:pPr>
              <a:t>48</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11: ביולוגיה בחיוך</a:t>
            </a:r>
            <a:endParaRPr lang="he-IL" sz="1800" dirty="0" smtClean="0">
              <a:solidFill>
                <a:schemeClr val="accent6">
                  <a:lumMod val="50000"/>
                  <a:lumOff val="50000"/>
                </a:schemeClr>
              </a:solidFill>
            </a:endParaRPr>
          </a:p>
        </p:txBody>
      </p:sp>
      <p:sp>
        <p:nvSpPr>
          <p:cNvPr id="6656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D277250-1DBD-4B11-A750-DC677CC5B42F}" type="slidenum">
              <a:rPr lang="he-IL" sz="1100">
                <a:solidFill>
                  <a:srgbClr val="BFBFBF"/>
                </a:solidFill>
              </a:rPr>
              <a:pPr algn="l" eaLnBrk="1" hangingPunct="1"/>
              <a:t>48</a:t>
            </a:fld>
            <a:endParaRPr lang="he-IL" sz="1100" dirty="0">
              <a:solidFill>
                <a:srgbClr val="BFBFBF"/>
              </a:solidFill>
            </a:endParaRPr>
          </a:p>
        </p:txBody>
      </p:sp>
      <p:sp>
        <p:nvSpPr>
          <p:cNvPr id="10" name="TextBox 9"/>
          <p:cNvSpPr txBox="1"/>
          <p:nvPr/>
        </p:nvSpPr>
        <p:spPr>
          <a:xfrm>
            <a:off x="1979613" y="479425"/>
            <a:ext cx="6638925" cy="452431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11:</a:t>
            </a:r>
          </a:p>
          <a:p>
            <a:pPr eaLnBrk="1" hangingPunct="1">
              <a:defRPr/>
            </a:pPr>
            <a:r>
              <a:rPr lang="he-IL" dirty="0" smtClean="0">
                <a:solidFill>
                  <a:srgbClr val="1F497D"/>
                </a:solidFill>
              </a:rPr>
              <a:t>נמצא </a:t>
            </a:r>
            <a:r>
              <a:rPr lang="he-IL" dirty="0" smtClean="0">
                <a:solidFill>
                  <a:schemeClr val="tx2"/>
                </a:solidFill>
              </a:rPr>
              <a:t>חייזר בעל מערכת עיכול דומה למערכת העיכול של בני אדם, פרט לכך שאצל החייזר האוכל נכנס דרך החלק התחתון של הגוף ויוצא דרך החלק העליון.</a:t>
            </a:r>
          </a:p>
          <a:p>
            <a:pPr eaLnBrk="1" hangingPunct="1">
              <a:defRPr/>
            </a:pPr>
            <a:endParaRPr lang="he-IL" dirty="0" smtClean="0">
              <a:solidFill>
                <a:schemeClr val="tx2"/>
              </a:solidFill>
            </a:endParaRPr>
          </a:p>
          <a:p>
            <a:pPr eaLnBrk="1" hangingPunct="1">
              <a:defRPr/>
            </a:pPr>
            <a:r>
              <a:rPr lang="he-IL" dirty="0" smtClean="0">
                <a:solidFill>
                  <a:schemeClr val="tx2"/>
                </a:solidFill>
              </a:rPr>
              <a:t>א. מה סביר יותר: ששרירי הוושט של החייזר חזקים יותר או חלשים יותר   </a:t>
            </a:r>
          </a:p>
          <a:p>
            <a:pPr eaLnBrk="1" hangingPunct="1">
              <a:defRPr/>
            </a:pPr>
            <a:r>
              <a:rPr lang="he-IL" dirty="0" smtClean="0">
                <a:solidFill>
                  <a:schemeClr val="tx2"/>
                </a:solidFill>
              </a:rPr>
              <a:t>    משרירי הוושט של בן אנוש? נמקו.</a:t>
            </a:r>
          </a:p>
          <a:p>
            <a:pPr eaLnBrk="1" hangingPunct="1">
              <a:defRPr/>
            </a:pPr>
            <a:endParaRPr lang="he-IL" dirty="0" smtClean="0">
              <a:solidFill>
                <a:schemeClr val="tx2"/>
              </a:solidFill>
            </a:endParaRPr>
          </a:p>
          <a:p>
            <a:pPr eaLnBrk="1" hangingPunct="1">
              <a:defRPr/>
            </a:pPr>
            <a:r>
              <a:rPr lang="he-IL" dirty="0" smtClean="0">
                <a:solidFill>
                  <a:schemeClr val="tx2"/>
                </a:solidFill>
              </a:rPr>
              <a:t>ב. לחייזר אין שיניים בנקודת הכניסה של המזון. איזה חלק מתהליך העיכול   </a:t>
            </a:r>
          </a:p>
          <a:p>
            <a:pPr eaLnBrk="1" hangingPunct="1">
              <a:defRPr/>
            </a:pPr>
            <a:r>
              <a:rPr lang="he-IL" dirty="0" smtClean="0">
                <a:solidFill>
                  <a:schemeClr val="tx2"/>
                </a:solidFill>
              </a:rPr>
              <a:t>    נפגע מהעדר שיניים? </a:t>
            </a:r>
          </a:p>
          <a:p>
            <a:pPr eaLnBrk="1" hangingPunct="1">
              <a:defRPr/>
            </a:pPr>
            <a:endParaRPr lang="he-IL" dirty="0" smtClean="0">
              <a:solidFill>
                <a:srgbClr val="1F497D"/>
              </a:solidFill>
            </a:endParaRPr>
          </a:p>
          <a:p>
            <a:pPr eaLnBrk="1" hangingPunct="1">
              <a:defRPr/>
            </a:pPr>
            <a:r>
              <a:rPr lang="he-IL" dirty="0" smtClean="0">
                <a:solidFill>
                  <a:srgbClr val="1F497D"/>
                </a:solidFill>
              </a:rPr>
              <a:t>ג. סביר להניח שכפיצוי על המחסור בשיניים, מערכת העיכול של החייזר   </a:t>
            </a:r>
          </a:p>
          <a:p>
            <a:pPr eaLnBrk="1" hangingPunct="1">
              <a:defRPr/>
            </a:pPr>
            <a:r>
              <a:rPr lang="he-IL" dirty="0" smtClean="0">
                <a:solidFill>
                  <a:srgbClr val="1F497D"/>
                </a:solidFill>
              </a:rPr>
              <a:t>   מפרישה יותר/פחות אנזימי עיכול והתכווצות שרירי הקיבה שלו </a:t>
            </a:r>
          </a:p>
          <a:p>
            <a:pPr eaLnBrk="1" hangingPunct="1">
              <a:defRPr/>
            </a:pPr>
            <a:r>
              <a:rPr lang="he-IL" dirty="0" smtClean="0">
                <a:solidFill>
                  <a:srgbClr val="1F497D"/>
                </a:solidFill>
              </a:rPr>
              <a:t>   חזקה/חלשה יותר. (מחקו את המיותר).</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9EE86FB-03AB-4B62-A4F0-57D55889BC65}"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6759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2EB8F73-30A5-47DD-AB1A-A5C593B28044}" type="slidenum">
              <a:rPr lang="he-IL" sz="1100">
                <a:solidFill>
                  <a:srgbClr val="BFBFBF"/>
                </a:solidFill>
              </a:rPr>
              <a:pPr algn="l" eaLnBrk="1" hangingPunct="1"/>
              <a:t>49</a:t>
            </a:fld>
            <a:endParaRPr lang="he-IL" sz="1100" dirty="0">
              <a:solidFill>
                <a:srgbClr val="BFBFBF"/>
              </a:solidFill>
            </a:endParaRPr>
          </a:p>
        </p:txBody>
      </p:sp>
      <p:sp>
        <p:nvSpPr>
          <p:cNvPr id="16" name="Rectangle 12"/>
          <p:cNvSpPr/>
          <p:nvPr/>
        </p:nvSpPr>
        <p:spPr>
          <a:xfrm>
            <a:off x="431513" y="3068960"/>
            <a:ext cx="8386762" cy="302433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smtClean="0">
                <a:solidFill>
                  <a:prstClr val="black"/>
                </a:solidFill>
              </a:rPr>
              <a:t>א. מכיוון </a:t>
            </a:r>
            <a:r>
              <a:rPr lang="he-IL" dirty="0">
                <a:solidFill>
                  <a:prstClr val="black"/>
                </a:solidFill>
              </a:rPr>
              <a:t>שאצל החייזר תנועת האוכל </a:t>
            </a:r>
            <a:r>
              <a:rPr lang="he-IL" dirty="0">
                <a:solidFill>
                  <a:schemeClr val="tx1"/>
                </a:solidFill>
              </a:rPr>
              <a:t>היא </a:t>
            </a:r>
            <a:r>
              <a:rPr lang="he-IL" dirty="0" smtClean="0">
                <a:solidFill>
                  <a:schemeClr val="tx1"/>
                </a:solidFill>
              </a:rPr>
              <a:t>נגד כוח </a:t>
            </a:r>
            <a:r>
              <a:rPr lang="he-IL" dirty="0">
                <a:solidFill>
                  <a:schemeClr val="tx1"/>
                </a:solidFill>
              </a:rPr>
              <a:t>הכובד, הוא יזדקק לשרירי </a:t>
            </a:r>
            <a:r>
              <a:rPr lang="he-IL" dirty="0" smtClean="0">
                <a:solidFill>
                  <a:schemeClr val="tx1"/>
                </a:solidFill>
              </a:rPr>
              <a:t>ושט </a:t>
            </a:r>
            <a:r>
              <a:rPr lang="he-IL" dirty="0">
                <a:solidFill>
                  <a:schemeClr val="tx1"/>
                </a:solidFill>
              </a:rPr>
              <a:t>חזקים </a:t>
            </a:r>
            <a:endParaRPr lang="he-IL" dirty="0" smtClean="0">
              <a:solidFill>
                <a:schemeClr val="tx1"/>
              </a:solidFill>
            </a:endParaRPr>
          </a:p>
          <a:p>
            <a:pPr>
              <a:defRPr/>
            </a:pPr>
            <a:r>
              <a:rPr lang="he-IL" dirty="0" smtClean="0">
                <a:solidFill>
                  <a:schemeClr val="tx1"/>
                </a:solidFill>
              </a:rPr>
              <a:t>יותר על מנת </a:t>
            </a:r>
            <a:r>
              <a:rPr lang="he-IL" dirty="0">
                <a:solidFill>
                  <a:schemeClr val="tx1"/>
                </a:solidFill>
              </a:rPr>
              <a:t>להעביר את האוכל לכיוון הקיבה</a:t>
            </a:r>
            <a:r>
              <a:rPr lang="he-IL" dirty="0" smtClean="0">
                <a:solidFill>
                  <a:schemeClr val="tx1"/>
                </a:solidFill>
              </a:rPr>
              <a:t>.</a:t>
            </a:r>
          </a:p>
          <a:p>
            <a:pPr>
              <a:defRPr/>
            </a:pPr>
            <a:endParaRPr lang="he-IL" dirty="0">
              <a:solidFill>
                <a:schemeClr val="tx1"/>
              </a:solidFill>
            </a:endParaRPr>
          </a:p>
          <a:p>
            <a:pPr>
              <a:defRPr/>
            </a:pPr>
            <a:r>
              <a:rPr lang="he-IL" dirty="0" smtClean="0">
                <a:solidFill>
                  <a:prstClr val="black"/>
                </a:solidFill>
              </a:rPr>
              <a:t>ב. לשיניים יש תפקיד מרכזי בתהליך </a:t>
            </a:r>
            <a:r>
              <a:rPr lang="he-IL" dirty="0">
                <a:solidFill>
                  <a:prstClr val="black"/>
                </a:solidFill>
              </a:rPr>
              <a:t>הפירוק המכני של המזון. </a:t>
            </a:r>
            <a:endParaRPr lang="he-IL" dirty="0" smtClean="0">
              <a:solidFill>
                <a:prstClr val="black"/>
              </a:solidFill>
            </a:endParaRPr>
          </a:p>
          <a:p>
            <a:pPr>
              <a:defRPr/>
            </a:pPr>
            <a:endParaRPr lang="he-IL" dirty="0" smtClean="0">
              <a:solidFill>
                <a:prstClr val="black"/>
              </a:solidFill>
            </a:endParaRPr>
          </a:p>
          <a:p>
            <a:pPr>
              <a:defRPr/>
            </a:pPr>
            <a:r>
              <a:rPr lang="he-IL" dirty="0" smtClean="0">
                <a:solidFill>
                  <a:prstClr val="black"/>
                </a:solidFill>
              </a:rPr>
              <a:t>ג</a:t>
            </a:r>
            <a:r>
              <a:rPr lang="he-IL" dirty="0">
                <a:solidFill>
                  <a:prstClr val="black"/>
                </a:solidFill>
              </a:rPr>
              <a:t>. סביר להניח שכפיצוי על המחסור בשיניים מערכת העיכול של החייזר </a:t>
            </a:r>
            <a:r>
              <a:rPr lang="he-IL" dirty="0" smtClean="0">
                <a:solidFill>
                  <a:prstClr val="black"/>
                </a:solidFill>
              </a:rPr>
              <a:t>מפרישה </a:t>
            </a:r>
            <a:r>
              <a:rPr lang="he-IL" dirty="0">
                <a:solidFill>
                  <a:schemeClr val="accent3"/>
                </a:solidFill>
              </a:rPr>
              <a:t>יותר</a:t>
            </a:r>
            <a:r>
              <a:rPr lang="he-IL" dirty="0">
                <a:solidFill>
                  <a:prstClr val="black"/>
                </a:solidFill>
              </a:rPr>
              <a:t>/פחות אנזימי עיכול והתכווצות שרירי הקיבה שלו </a:t>
            </a:r>
            <a:r>
              <a:rPr lang="he-IL" dirty="0" smtClean="0">
                <a:solidFill>
                  <a:schemeClr val="accent3"/>
                </a:solidFill>
              </a:rPr>
              <a:t>חזקה</a:t>
            </a:r>
            <a:r>
              <a:rPr lang="he-IL" dirty="0" smtClean="0">
                <a:solidFill>
                  <a:prstClr val="black"/>
                </a:solidFill>
              </a:rPr>
              <a:t>/חלשה </a:t>
            </a:r>
            <a:r>
              <a:rPr lang="he-IL" dirty="0">
                <a:solidFill>
                  <a:prstClr val="black"/>
                </a:solidFill>
              </a:rPr>
              <a:t>יותר. </a:t>
            </a:r>
            <a:endParaRPr lang="he-IL" dirty="0" smtClean="0">
              <a:solidFill>
                <a:prstClr val="black"/>
              </a:solidFill>
            </a:endParaRPr>
          </a:p>
          <a:p>
            <a:pPr>
              <a:defRPr/>
            </a:pPr>
            <a:r>
              <a:rPr lang="he-IL" dirty="0" smtClean="0">
                <a:solidFill>
                  <a:prstClr val="black"/>
                </a:solidFill>
              </a:rPr>
              <a:t>נימוק: בהעדר שיניים הפירוק </a:t>
            </a:r>
            <a:r>
              <a:rPr lang="he-IL" dirty="0">
                <a:solidFill>
                  <a:prstClr val="black"/>
                </a:solidFill>
              </a:rPr>
              <a:t>הכימי יצטרך להיות יעיל </a:t>
            </a:r>
            <a:r>
              <a:rPr lang="he-IL" dirty="0" smtClean="0">
                <a:solidFill>
                  <a:schemeClr val="tx1"/>
                </a:solidFill>
              </a:rPr>
              <a:t>יותר. לכן סביר להניח שיופרשו יותר אנזימי עיכול. סביר שהתכווצויות הקיבה תהיינה חזקה יותר כדי להגביר </a:t>
            </a:r>
            <a:r>
              <a:rPr lang="he-IL" dirty="0" smtClean="0">
                <a:solidFill>
                  <a:prstClr val="black"/>
                </a:solidFill>
              </a:rPr>
              <a:t>את הפירוק המכני. </a:t>
            </a:r>
            <a:endParaRPr lang="he-IL" dirty="0">
              <a:solidFill>
                <a:prstClr val="black"/>
              </a:solidFill>
            </a:endParaRPr>
          </a:p>
        </p:txBody>
      </p:sp>
      <p:sp>
        <p:nvSpPr>
          <p:cNvPr id="13" name="TextBox 12"/>
          <p:cNvSpPr txBox="1"/>
          <p:nvPr/>
        </p:nvSpPr>
        <p:spPr>
          <a:xfrm>
            <a:off x="1979613" y="479425"/>
            <a:ext cx="6638925" cy="286232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11:</a:t>
            </a:r>
          </a:p>
          <a:p>
            <a:pPr eaLnBrk="1" hangingPunct="1">
              <a:defRPr/>
            </a:pPr>
            <a:r>
              <a:rPr lang="he-IL" dirty="0" smtClean="0">
                <a:solidFill>
                  <a:srgbClr val="1F497D"/>
                </a:solidFill>
              </a:rPr>
              <a:t>נמצא </a:t>
            </a:r>
            <a:r>
              <a:rPr lang="he-IL" dirty="0" smtClean="0">
                <a:solidFill>
                  <a:schemeClr val="tx2"/>
                </a:solidFill>
              </a:rPr>
              <a:t>חייזר בעל מערכת עיכול דומה למערכת העיכול של בני אדם, פרט לכך שאצל החייזר האוכל נכנס דרך החלק התחתון של הגוף ויוצא דרך החלק העליון.</a:t>
            </a:r>
          </a:p>
          <a:p>
            <a:pPr eaLnBrk="1" hangingPunct="1">
              <a:defRPr/>
            </a:pPr>
            <a:r>
              <a:rPr lang="he-IL" dirty="0" smtClean="0">
                <a:solidFill>
                  <a:schemeClr val="tx2"/>
                </a:solidFill>
              </a:rPr>
              <a:t>א. מה סביר יותר: ששרירי הוושט של החייזר חזקים יותר או חלשים יותר </a:t>
            </a:r>
          </a:p>
          <a:p>
            <a:pPr eaLnBrk="1" hangingPunct="1">
              <a:defRPr/>
            </a:pPr>
            <a:r>
              <a:rPr lang="he-IL" dirty="0" smtClean="0">
                <a:solidFill>
                  <a:schemeClr val="tx2"/>
                </a:solidFill>
              </a:rPr>
              <a:t>    משרירי הוושט של בן אנוש? נמקו.</a:t>
            </a:r>
          </a:p>
          <a:p>
            <a:pPr eaLnBrk="1" hangingPunct="1">
              <a:defRPr/>
            </a:pPr>
            <a:r>
              <a:rPr lang="he-IL" dirty="0" smtClean="0">
                <a:solidFill>
                  <a:schemeClr val="tx2"/>
                </a:solidFill>
              </a:rPr>
              <a:t>ב. לחייזר אין שיניים בנקודת הכניסה של המזון. איזה חלק מתהליך העיכול   </a:t>
            </a:r>
          </a:p>
          <a:p>
            <a:pPr eaLnBrk="1" hangingPunct="1">
              <a:defRPr/>
            </a:pPr>
            <a:r>
              <a:rPr lang="he-IL" dirty="0" smtClean="0">
                <a:solidFill>
                  <a:schemeClr val="tx2"/>
                </a:solidFill>
              </a:rPr>
              <a:t>    נפגע מהעדר שיניים? </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pic>
        <p:nvPicPr>
          <p:cNvPr id="14" name="Picture 2" descr="C:\Users\O_B\Documents\א נחשון\לוגו ביולוגיה בחיוך.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2E8F89-BE3C-435C-B6A6-D926BE384CDD}" type="slidenum">
              <a:rPr lang="he-IL" sz="1800" smtClean="0"/>
              <a:pPr fontAlgn="base">
                <a:spcBef>
                  <a:spcPct val="0"/>
                </a:spcBef>
                <a:spcAft>
                  <a:spcPct val="0"/>
                </a:spcAft>
                <a:defRPr/>
              </a:pPr>
              <a:t>5</a:t>
            </a:fld>
            <a:endParaRPr lang="he-IL" sz="1800" dirty="0" smtClean="0"/>
          </a:p>
        </p:txBody>
      </p:sp>
      <p:sp>
        <p:nvSpPr>
          <p:cNvPr id="19460"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3295650" y="3084513"/>
            <a:ext cx="5199063" cy="34337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התרשים </a:t>
            </a:r>
            <a:r>
              <a:rPr lang="he-IL" dirty="0">
                <a:solidFill>
                  <a:schemeClr val="tx1"/>
                </a:solidFill>
              </a:rPr>
              <a:t>דומה לפירוק מכני. הקובייה נחתכה לחתיכות </a:t>
            </a:r>
          </a:p>
          <a:p>
            <a:pPr fontAlgn="auto">
              <a:spcBef>
                <a:spcPts val="0"/>
              </a:spcBef>
              <a:spcAft>
                <a:spcPts val="0"/>
              </a:spcAft>
              <a:defRPr/>
            </a:pPr>
            <a:r>
              <a:rPr lang="he-IL" dirty="0">
                <a:solidFill>
                  <a:schemeClr val="tx1"/>
                </a:solidFill>
              </a:rPr>
              <a:t>    קטנות בלי שחל שינוי בחומר שהיא מורכבת ממנו. </a:t>
            </a:r>
          </a:p>
          <a:p>
            <a:pPr fontAlgn="auto">
              <a:spcBef>
                <a:spcPts val="0"/>
              </a:spcBef>
              <a:spcAft>
                <a:spcPts val="0"/>
              </a:spcAft>
              <a:defRPr/>
            </a:pPr>
            <a:r>
              <a:rPr lang="he-IL" dirty="0">
                <a:solidFill>
                  <a:schemeClr val="tx1"/>
                </a:solidFill>
              </a:rPr>
              <a:t>    גם הפירוק המכני של המזון הוא פירוקו לפירורים </a:t>
            </a:r>
          </a:p>
          <a:p>
            <a:pPr fontAlgn="auto">
              <a:spcBef>
                <a:spcPts val="0"/>
              </a:spcBef>
              <a:spcAft>
                <a:spcPts val="0"/>
              </a:spcAft>
              <a:defRPr/>
            </a:pPr>
            <a:r>
              <a:rPr lang="he-IL" dirty="0">
                <a:solidFill>
                  <a:schemeClr val="tx1"/>
                </a:solidFill>
              </a:rPr>
              <a:t>    קטנים, אך החומרים המרכיבים את המזון אינם </a:t>
            </a:r>
          </a:p>
          <a:p>
            <a:pPr fontAlgn="auto">
              <a:spcBef>
                <a:spcPts val="0"/>
              </a:spcBef>
              <a:spcAft>
                <a:spcPts val="0"/>
              </a:spcAft>
              <a:defRPr/>
            </a:pPr>
            <a:r>
              <a:rPr lang="he-IL" dirty="0">
                <a:solidFill>
                  <a:schemeClr val="tx1"/>
                </a:solidFill>
              </a:rPr>
              <a:t>    מתפרקים (זה יקרה בפירוק הכימי).</a:t>
            </a:r>
          </a:p>
          <a:p>
            <a:pPr>
              <a:defRPr/>
            </a:pPr>
            <a:r>
              <a:rPr lang="he-IL" dirty="0">
                <a:solidFill>
                  <a:schemeClr val="tx1"/>
                </a:solidFill>
              </a:rPr>
              <a:t>ב. בקוביות הקטנות, היחס שטח פנים/ נפח </a:t>
            </a:r>
          </a:p>
          <a:p>
            <a:pPr>
              <a:defRPr/>
            </a:pPr>
            <a:r>
              <a:rPr lang="he-IL" dirty="0">
                <a:solidFill>
                  <a:schemeClr val="tx1"/>
                </a:solidFill>
              </a:rPr>
              <a:t>    גדול יותר </a:t>
            </a:r>
            <a:r>
              <a:rPr lang="he-IL" dirty="0" smtClean="0">
                <a:solidFill>
                  <a:schemeClr val="tx1"/>
                </a:solidFill>
              </a:rPr>
              <a:t>מן היחס </a:t>
            </a:r>
            <a:r>
              <a:rPr lang="he-IL" dirty="0">
                <a:solidFill>
                  <a:schemeClr val="tx1"/>
                </a:solidFill>
              </a:rPr>
              <a:t>בקובייה הגדולה.</a:t>
            </a:r>
          </a:p>
          <a:p>
            <a:pPr>
              <a:defRPr/>
            </a:pPr>
            <a:r>
              <a:rPr lang="he-IL" dirty="0">
                <a:solidFill>
                  <a:schemeClr val="tx1"/>
                </a:solidFill>
              </a:rPr>
              <a:t>ג. הגדלת היחס שטח פנים/ נפח של המזון מאפשרת </a:t>
            </a:r>
          </a:p>
          <a:p>
            <a:pPr>
              <a:defRPr/>
            </a:pPr>
            <a:r>
              <a:rPr lang="he-IL" dirty="0">
                <a:solidFill>
                  <a:schemeClr val="tx1"/>
                </a:solidFill>
              </a:rPr>
              <a:t>   מגע גדול יותר בין אנזימי העיכול לבין המזון בהמשך </a:t>
            </a:r>
          </a:p>
          <a:p>
            <a:pPr>
              <a:defRPr/>
            </a:pPr>
            <a:r>
              <a:rPr lang="he-IL" dirty="0">
                <a:solidFill>
                  <a:schemeClr val="tx1"/>
                </a:solidFill>
              </a:rPr>
              <a:t>   תהליך העיכול, ולכן </a:t>
            </a:r>
            <a:r>
              <a:rPr lang="he-IL" dirty="0" smtClean="0">
                <a:solidFill>
                  <a:schemeClr val="tx1"/>
                </a:solidFill>
              </a:rPr>
              <a:t>יהיה תהליך </a:t>
            </a:r>
            <a:r>
              <a:rPr lang="he-IL" dirty="0">
                <a:solidFill>
                  <a:schemeClr val="tx1"/>
                </a:solidFill>
              </a:rPr>
              <a:t>הפירוק הכימי </a:t>
            </a:r>
            <a:r>
              <a:rPr lang="he-IL" dirty="0" smtClean="0">
                <a:solidFill>
                  <a:schemeClr val="tx1"/>
                </a:solidFill>
              </a:rPr>
              <a:t>יעיל </a:t>
            </a:r>
            <a:endParaRPr lang="he-IL" dirty="0">
              <a:solidFill>
                <a:schemeClr val="tx1"/>
              </a:solidFill>
            </a:endParaRPr>
          </a:p>
          <a:p>
            <a:pPr>
              <a:defRPr/>
            </a:pPr>
            <a:r>
              <a:rPr lang="he-IL" dirty="0">
                <a:solidFill>
                  <a:schemeClr val="tx1"/>
                </a:solidFill>
              </a:rPr>
              <a:t>   יותר.</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   </a:t>
            </a:r>
          </a:p>
        </p:txBody>
      </p:sp>
      <p:sp>
        <p:nvSpPr>
          <p:cNvPr id="19463"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CEB3DD0-A0FD-4D5F-9C06-06E4A8F045C9}" type="slidenum">
              <a:rPr lang="en-US" sz="1400">
                <a:latin typeface="Times New Roman" pitchFamily="18" charset="0"/>
              </a:rPr>
              <a:pPr eaLnBrk="1" hangingPunct="1"/>
              <a:t>5</a:t>
            </a:fld>
            <a:endParaRPr lang="en-US" sz="1400" dirty="0">
              <a:latin typeface="Times New Roman" pitchFamily="18" charset="0"/>
            </a:endParaRPr>
          </a:p>
        </p:txBody>
      </p:sp>
      <p:sp>
        <p:nvSpPr>
          <p:cNvPr id="9" name="TextBox 8"/>
          <p:cNvSpPr txBox="1"/>
          <p:nvPr/>
        </p:nvSpPr>
        <p:spPr>
          <a:xfrm>
            <a:off x="293688" y="493713"/>
            <a:ext cx="8183562" cy="28622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chemeClr val="tx2"/>
                </a:solidFill>
              </a:rPr>
              <a:t>שאלה 1:</a:t>
            </a:r>
          </a:p>
          <a:p>
            <a:pPr>
              <a:defRPr/>
            </a:pPr>
            <a:r>
              <a:rPr lang="he-IL" dirty="0">
                <a:solidFill>
                  <a:schemeClr val="tx2"/>
                </a:solidFill>
              </a:rPr>
              <a:t>א. האם התרשים דומה לתהליך הפירוק המכני</a:t>
            </a:r>
          </a:p>
          <a:p>
            <a:pPr>
              <a:defRPr/>
            </a:pPr>
            <a:r>
              <a:rPr lang="he-IL" dirty="0">
                <a:solidFill>
                  <a:schemeClr val="tx2"/>
                </a:solidFill>
              </a:rPr>
              <a:t>    או לתהליך הפירוק הכימי של המזון?</a:t>
            </a:r>
          </a:p>
          <a:p>
            <a:pPr>
              <a:defRPr/>
            </a:pPr>
            <a:r>
              <a:rPr lang="he-IL" dirty="0">
                <a:solidFill>
                  <a:schemeClr val="tx2"/>
                </a:solidFill>
              </a:rPr>
              <a:t>ב. מחקו את המיותר: בקוביות הקטנות, </a:t>
            </a:r>
          </a:p>
          <a:p>
            <a:pPr>
              <a:defRPr/>
            </a:pPr>
            <a:r>
              <a:rPr lang="he-IL" dirty="0">
                <a:solidFill>
                  <a:schemeClr val="tx2"/>
                </a:solidFill>
              </a:rPr>
              <a:t>    היחס שטח פנים/ נפח גדול/קטן יותר</a:t>
            </a:r>
          </a:p>
          <a:p>
            <a:pPr>
              <a:defRPr/>
            </a:pPr>
            <a:r>
              <a:rPr lang="he-IL" dirty="0">
                <a:solidFill>
                  <a:schemeClr val="tx2"/>
                </a:solidFill>
              </a:rPr>
              <a:t>    </a:t>
            </a:r>
            <a:r>
              <a:rPr lang="he-IL" dirty="0" smtClean="0">
                <a:solidFill>
                  <a:schemeClr val="tx2"/>
                </a:solidFill>
              </a:rPr>
              <a:t>מן היחס </a:t>
            </a:r>
            <a:r>
              <a:rPr lang="he-IL" dirty="0">
                <a:solidFill>
                  <a:schemeClr val="tx2"/>
                </a:solidFill>
              </a:rPr>
              <a:t>בקובייה הגדולה.</a:t>
            </a:r>
          </a:p>
          <a:p>
            <a:pPr>
              <a:defRPr/>
            </a:pPr>
            <a:r>
              <a:rPr lang="he-IL" dirty="0">
                <a:solidFill>
                  <a:schemeClr val="tx2"/>
                </a:solidFill>
              </a:rPr>
              <a:t>ג, הסבירו מדוע הגדלת היחס שטח פנים/ נפח </a:t>
            </a:r>
          </a:p>
          <a:p>
            <a:pPr>
              <a:defRPr/>
            </a:pPr>
            <a:r>
              <a:rPr lang="he-IL" dirty="0">
                <a:solidFill>
                  <a:schemeClr val="tx2"/>
                </a:solidFill>
              </a:rPr>
              <a:t>   מייעלת את תהליך הפירוק הכימי?</a:t>
            </a:r>
          </a:p>
          <a:p>
            <a:pPr>
              <a:defRPr/>
            </a:pPr>
            <a:r>
              <a:rPr lang="he-IL" dirty="0">
                <a:solidFill>
                  <a:schemeClr val="tx2"/>
                </a:solidFill>
              </a:rPr>
              <a:t>   </a:t>
            </a:r>
          </a:p>
          <a:p>
            <a:pPr>
              <a:defRPr/>
            </a:pPr>
            <a:endParaRPr lang="he-IL" dirty="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88103"/>
            <a:ext cx="24098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BA6156-2064-433B-B0AE-EB2C1D7FBBB1}" type="slidenum">
              <a:rPr lang="he-IL" sz="1800" smtClean="0"/>
              <a:pPr fontAlgn="base">
                <a:spcBef>
                  <a:spcPct val="0"/>
                </a:spcBef>
                <a:spcAft>
                  <a:spcPct val="0"/>
                </a:spcAft>
                <a:defRPr/>
              </a:pPr>
              <a:t>6</a:t>
            </a:fld>
            <a:endParaRPr lang="he-IL" sz="1800" dirty="0" smtClean="0"/>
          </a:p>
        </p:txBody>
      </p:sp>
      <p:sp>
        <p:nvSpPr>
          <p:cNvPr id="20484"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a:t>
            </a:r>
            <a:endParaRPr lang="he-IL" sz="1800" dirty="0" smtClean="0"/>
          </a:p>
        </p:txBody>
      </p:sp>
      <p:sp>
        <p:nvSpPr>
          <p:cNvPr id="7" name="TextBox 6"/>
          <p:cNvSpPr txBox="1"/>
          <p:nvPr/>
        </p:nvSpPr>
        <p:spPr>
          <a:xfrm>
            <a:off x="539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2:</a:t>
            </a:r>
          </a:p>
          <a:p>
            <a:pPr>
              <a:defRPr/>
            </a:pPr>
            <a:r>
              <a:rPr lang="he-IL" dirty="0">
                <a:solidFill>
                  <a:srgbClr val="1D4C72"/>
                </a:solidFill>
              </a:rPr>
              <a:t> </a:t>
            </a:r>
            <a:r>
              <a:rPr lang="he-IL" dirty="0">
                <a:solidFill>
                  <a:schemeClr val="tx2"/>
                </a:solidFill>
              </a:rPr>
              <a:t>בתרשים מתואר תהליך פירוק החלבונים המצויים במזון לחומצות אמיניות ותהליך הרכבת     </a:t>
            </a:r>
          </a:p>
          <a:p>
            <a:pPr>
              <a:defRPr/>
            </a:pPr>
            <a:r>
              <a:rPr lang="he-IL" dirty="0">
                <a:solidFill>
                  <a:schemeClr val="tx2"/>
                </a:solidFill>
              </a:rPr>
              <a:t> חלבוני הגוף מחומצות אמיניות אלו.</a:t>
            </a:r>
          </a:p>
          <a:p>
            <a:pPr>
              <a:defRPr/>
            </a:pPr>
            <a:r>
              <a:rPr lang="he-IL" dirty="0">
                <a:solidFill>
                  <a:schemeClr val="tx2"/>
                </a:solidFill>
              </a:rPr>
              <a:t> היכן בגוף מתרחש כל אחד מן התהליכים </a:t>
            </a:r>
            <a:r>
              <a:rPr lang="he-IL" dirty="0">
                <a:solidFill>
                  <a:srgbClr val="1D4C72"/>
                </a:solidFill>
              </a:rPr>
              <a:t>האלה?</a:t>
            </a:r>
          </a:p>
        </p:txBody>
      </p:sp>
      <p:pic>
        <p:nvPicPr>
          <p:cNvPr id="2048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773238"/>
            <a:ext cx="48228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33913" y="2794000"/>
            <a:ext cx="3575050"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srgbClr val="1D4C72"/>
                </a:solidFill>
              </a:rPr>
              <a:t>הפירוק מתרחש ב_________</a:t>
            </a:r>
          </a:p>
        </p:txBody>
      </p:sp>
      <p:sp>
        <p:nvSpPr>
          <p:cNvPr id="10" name="TextBox 9"/>
          <p:cNvSpPr txBox="1"/>
          <p:nvPr/>
        </p:nvSpPr>
        <p:spPr>
          <a:xfrm>
            <a:off x="4140200" y="4076700"/>
            <a:ext cx="3138488" cy="36988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srgbClr val="1D4C72"/>
                </a:solidFill>
              </a:rPr>
              <a:t>הבנייה מתרחשת ב_________</a:t>
            </a:r>
          </a:p>
        </p:txBody>
      </p:sp>
      <p:sp>
        <p:nvSpPr>
          <p:cNvPr id="20489"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578E5E-3246-44B0-B6EE-0E2B894F3B7B}" type="slidenum">
              <a:rPr lang="en-US" sz="1400">
                <a:latin typeface="Times New Roman" pitchFamily="18" charset="0"/>
              </a:rPr>
              <a:pPr eaLnBrk="1" hangingPunct="1"/>
              <a:t>6</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FCC424-2C84-4D74-B715-0371B9117B9B}" type="slidenum">
              <a:rPr lang="he-IL" sz="1800" smtClean="0"/>
              <a:pPr fontAlgn="base">
                <a:spcBef>
                  <a:spcPct val="0"/>
                </a:spcBef>
                <a:spcAft>
                  <a:spcPct val="0"/>
                </a:spcAft>
                <a:defRPr/>
              </a:pPr>
              <a:t>7</a:t>
            </a:fld>
            <a:endParaRPr lang="he-IL" sz="1800" dirty="0" smtClean="0"/>
          </a:p>
        </p:txBody>
      </p:sp>
      <p:sp>
        <p:nvSpPr>
          <p:cNvPr id="2150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539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2:</a:t>
            </a:r>
          </a:p>
          <a:p>
            <a:pPr>
              <a:defRPr/>
            </a:pPr>
            <a:r>
              <a:rPr lang="he-IL" dirty="0">
                <a:solidFill>
                  <a:srgbClr val="1D4C72"/>
                </a:solidFill>
              </a:rPr>
              <a:t> בתרשים מת</a:t>
            </a:r>
            <a:r>
              <a:rPr lang="he-IL" dirty="0">
                <a:solidFill>
                  <a:schemeClr val="tx2"/>
                </a:solidFill>
              </a:rPr>
              <a:t>ואר תהליך פירוק חלבונים המצויים במזון לחומצות אמיניות ותהליך הרכבת  </a:t>
            </a:r>
          </a:p>
          <a:p>
            <a:pPr>
              <a:defRPr/>
            </a:pPr>
            <a:r>
              <a:rPr lang="he-IL" dirty="0">
                <a:solidFill>
                  <a:schemeClr val="tx2"/>
                </a:solidFill>
              </a:rPr>
              <a:t> חלבוני הגוף מחומצות אמיניות אלו.</a:t>
            </a:r>
          </a:p>
          <a:p>
            <a:pPr>
              <a:defRPr/>
            </a:pPr>
            <a:r>
              <a:rPr lang="he-IL" dirty="0">
                <a:solidFill>
                  <a:schemeClr val="tx2"/>
                </a:solidFill>
              </a:rPr>
              <a:t> היכן בגוף מתרחש כל אחד מהתהליכים </a:t>
            </a:r>
            <a:r>
              <a:rPr lang="he-IL" dirty="0">
                <a:solidFill>
                  <a:srgbClr val="1D4C72"/>
                </a:solidFill>
              </a:rPr>
              <a:t>האלה?</a:t>
            </a:r>
          </a:p>
        </p:txBody>
      </p:sp>
      <p:pic>
        <p:nvPicPr>
          <p:cNvPr id="215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773238"/>
            <a:ext cx="48228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16463" y="2794000"/>
            <a:ext cx="3575050"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srgbClr val="1D4C72"/>
                </a:solidFill>
              </a:rPr>
              <a:t>הפירוק מתרחש ב</a:t>
            </a:r>
            <a:r>
              <a:rPr lang="he-IL" dirty="0">
                <a:solidFill>
                  <a:schemeClr val="accent3"/>
                </a:solidFill>
              </a:rPr>
              <a:t>מערכת העיכול</a:t>
            </a:r>
            <a:r>
              <a:rPr lang="he-IL" dirty="0"/>
              <a:t>*</a:t>
            </a:r>
            <a:endParaRPr lang="he-IL" dirty="0">
              <a:solidFill>
                <a:schemeClr val="accent3"/>
              </a:solidFill>
            </a:endParaRPr>
          </a:p>
        </p:txBody>
      </p:sp>
      <p:sp>
        <p:nvSpPr>
          <p:cNvPr id="10" name="TextBox 9"/>
          <p:cNvSpPr txBox="1"/>
          <p:nvPr/>
        </p:nvSpPr>
        <p:spPr>
          <a:xfrm>
            <a:off x="4140200" y="4076700"/>
            <a:ext cx="3138488" cy="36988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srgbClr val="1D4C72"/>
                </a:solidFill>
              </a:rPr>
              <a:t>הבנייה מתרחשת ב</a:t>
            </a:r>
            <a:r>
              <a:rPr lang="he-IL" dirty="0">
                <a:solidFill>
                  <a:schemeClr val="accent3"/>
                </a:solidFill>
              </a:rPr>
              <a:t>תאי הגוף</a:t>
            </a:r>
          </a:p>
        </p:txBody>
      </p:sp>
      <p:sp>
        <p:nvSpPr>
          <p:cNvPr id="11" name="TextBox 10"/>
          <p:cNvSpPr txBox="1"/>
          <p:nvPr/>
        </p:nvSpPr>
        <p:spPr>
          <a:xfrm>
            <a:off x="246063" y="6042025"/>
            <a:ext cx="8477250" cy="646113"/>
          </a:xfrm>
          <a:prstGeom prst="rect">
            <a:avLst/>
          </a:prstGeom>
          <a:noFill/>
          <a:ln w="19050">
            <a:noFill/>
          </a:ln>
          <a:effectLst>
            <a:outerShdw sx="102000" sy="102000" algn="tl" rotWithShape="0">
              <a:schemeClr val="bg1">
                <a:lumMod val="65000"/>
                <a:alpha val="0"/>
              </a:schemeClr>
            </a:outerShdw>
          </a:effectLst>
        </p:spPr>
        <p:txBody>
          <a:bodyPr>
            <a:spAutoFit/>
          </a:bodyPr>
          <a:lstStyle/>
          <a:p>
            <a:pPr marL="285750" indent="-285750">
              <a:buFont typeface="Arial" pitchFamily="34" charset="0"/>
              <a:buChar char="•"/>
              <a:defRPr/>
            </a:pPr>
            <a:r>
              <a:rPr lang="he-IL" dirty="0">
                <a:solidFill>
                  <a:schemeClr val="tx2"/>
                </a:solidFill>
              </a:rPr>
              <a:t>גם בתאי הגוף מתרחשים תהליכי פירוק של חלבונים שנבנו בתאים. </a:t>
            </a:r>
          </a:p>
          <a:p>
            <a:pPr>
              <a:defRPr/>
            </a:pPr>
            <a:r>
              <a:rPr lang="he-IL" dirty="0">
                <a:solidFill>
                  <a:schemeClr val="tx2"/>
                </a:solidFill>
              </a:rPr>
              <a:t>    השאלה הנ"ל היא על החלבונים המצויים במזון. </a:t>
            </a:r>
          </a:p>
        </p:txBody>
      </p:sp>
      <p:sp>
        <p:nvSpPr>
          <p:cNvPr id="21514"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759690-E49B-4064-88B3-1EC62A7F8B54}" type="slidenum">
              <a:rPr lang="en-US" sz="1400">
                <a:latin typeface="Times New Roman" pitchFamily="18" charset="0"/>
              </a:rPr>
              <a:pPr eaLnBrk="1" hangingPunct="1"/>
              <a:t>7</a:t>
            </a:fld>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ציין מיקום של מספר שקופית 3"/>
          <p:cNvSpPr>
            <a:spLocks noGrp="1"/>
          </p:cNvSpPr>
          <p:nvPr>
            <p:ph type="sldNum" sz="quarter" idx="12"/>
          </p:nvPr>
        </p:nvSpPr>
        <p:spPr bwMode="auto">
          <a:xfrm>
            <a:off x="-104775" y="6399213"/>
            <a:ext cx="673100" cy="403225"/>
          </a:xfrm>
          <a:ln>
            <a:miter lim="800000"/>
            <a:headEnd/>
            <a:tailEnd/>
          </a:ln>
        </p:spPr>
        <p:txBody>
          <a:bodyPr vert="horz" wrap="square" lIns="91440" tIns="45720" rIns="91440" bIns="45720" numCol="1" anchor="ctr" anchorCtr="0" compatLnSpc="1">
            <a:prstTxWarp prst="textNoShape">
              <a:avLst/>
            </a:prstTxWarp>
          </a:bodyPr>
          <a:lstStyle/>
          <a:p>
            <a:pPr algn="r" fontAlgn="base">
              <a:spcBef>
                <a:spcPct val="0"/>
              </a:spcBef>
              <a:spcAft>
                <a:spcPct val="0"/>
              </a:spcAft>
              <a:defRPr/>
            </a:pPr>
            <a:fld id="{5B2BB8CD-D7D9-41BF-BCD9-FB53F61F7474}" type="slidenum">
              <a:rPr lang="en-US" smtClean="0">
                <a:solidFill>
                  <a:srgbClr val="000000"/>
                </a:solidFill>
                <a:latin typeface="Times New Roman" pitchFamily="18" charset="0"/>
              </a:rPr>
              <a:pPr algn="r" fontAlgn="base">
                <a:spcBef>
                  <a:spcPct val="0"/>
                </a:spcBef>
                <a:spcAft>
                  <a:spcPct val="0"/>
                </a:spcAft>
                <a:defRPr/>
              </a:pPr>
              <a:t>8</a:t>
            </a:fld>
            <a:endParaRPr lang="en-US" dirty="0" smtClean="0">
              <a:solidFill>
                <a:srgbClr val="000000"/>
              </a:solidFill>
              <a:latin typeface="Times New Roman" pitchFamily="18" charset="0"/>
            </a:endParaRPr>
          </a:p>
        </p:txBody>
      </p:sp>
      <p:sp>
        <p:nvSpPr>
          <p:cNvPr id="18435" name="Rectangle 2"/>
          <p:cNvSpPr>
            <a:spLocks noGrp="1" noChangeArrowheads="1"/>
          </p:cNvSpPr>
          <p:nvPr>
            <p:ph type="title"/>
          </p:nvPr>
        </p:nvSpPr>
        <p:spPr bwMode="auto">
          <a:xfrm>
            <a:off x="590550" y="0"/>
            <a:ext cx="8229600" cy="465138"/>
          </a:xfrm>
          <a:extLst/>
        </p:spPr>
        <p:txBody>
          <a:bodyPr vert="horz" wrap="square" lIns="91440" tIns="45720" rIns="91440" bIns="45720" numCol="1" anchor="t" anchorCtr="0" compatLnSpc="1">
            <a:prstTxWarp prst="textNoShape">
              <a:avLst/>
            </a:prstTxWarp>
          </a:bodyPr>
          <a:lstStyle/>
          <a:p>
            <a:pPr>
              <a:defRPr/>
            </a:pPr>
            <a:r>
              <a:rPr lang="he-IL" sz="1800" b="1" dirty="0">
                <a:solidFill>
                  <a:schemeClr val="accent3"/>
                </a:solidFill>
              </a:rPr>
              <a:t>מבנה מערכת העיכול באדם</a:t>
            </a:r>
            <a:endParaRPr lang="en-US" sz="1800" b="1" dirty="0">
              <a:solidFill>
                <a:schemeClr val="accent3"/>
              </a:solidFill>
            </a:endParaRPr>
          </a:p>
        </p:txBody>
      </p:sp>
      <p:sp>
        <p:nvSpPr>
          <p:cNvPr id="6" name="TextBox 5"/>
          <p:cNvSpPr txBox="1"/>
          <p:nvPr/>
        </p:nvSpPr>
        <p:spPr>
          <a:xfrm>
            <a:off x="263525" y="465138"/>
            <a:ext cx="8183563"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מערכת העיכול כוללת את:</a:t>
            </a:r>
          </a:p>
        </p:txBody>
      </p:sp>
      <p:pic>
        <p:nvPicPr>
          <p:cNvPr id="2253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00" y="1125538"/>
            <a:ext cx="24479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מלבן 2"/>
          <p:cNvSpPr/>
          <p:nvPr/>
        </p:nvSpPr>
        <p:spPr>
          <a:xfrm>
            <a:off x="3900488" y="3284538"/>
            <a:ext cx="4572000" cy="1477962"/>
          </a:xfrm>
          <a:prstGeom prst="rect">
            <a:avLst/>
          </a:prstGeom>
          <a:ln>
            <a:solidFill>
              <a:schemeClr val="bg1">
                <a:lumMod val="85000"/>
              </a:schemeClr>
            </a:solidFill>
          </a:ln>
        </p:spPr>
        <p:txBody>
          <a:bodyPr>
            <a:spAutoFit/>
          </a:bodyPr>
          <a:lstStyle/>
          <a:p>
            <a:pPr>
              <a:defRPr/>
            </a:pPr>
            <a:r>
              <a:rPr lang="he-IL" b="1" dirty="0">
                <a:solidFill>
                  <a:srgbClr val="FF6600"/>
                </a:solidFill>
              </a:rPr>
              <a:t>איברים נלווים – בלוטות רוק, כבד ולבלב</a:t>
            </a:r>
            <a:r>
              <a:rPr lang="he-IL" dirty="0">
                <a:solidFill>
                  <a:prstClr val="black"/>
                </a:solidFill>
              </a:rPr>
              <a:t> </a:t>
            </a:r>
          </a:p>
          <a:p>
            <a:pPr>
              <a:defRPr/>
            </a:pPr>
            <a:r>
              <a:rPr lang="he-IL" dirty="0">
                <a:solidFill>
                  <a:prstClr val="black"/>
                </a:solidFill>
              </a:rPr>
              <a:t>איברים המסייעים לתהליך </a:t>
            </a:r>
            <a:r>
              <a:rPr lang="he-IL" dirty="0" smtClean="0">
                <a:solidFill>
                  <a:prstClr val="black"/>
                </a:solidFill>
              </a:rPr>
              <a:t>העיכול </a:t>
            </a:r>
            <a:r>
              <a:rPr lang="he-IL" dirty="0">
                <a:solidFill>
                  <a:prstClr val="black"/>
                </a:solidFill>
              </a:rPr>
              <a:t>אך המזון אינו עובר </a:t>
            </a:r>
            <a:r>
              <a:rPr lang="he-IL" dirty="0" smtClean="0">
                <a:solidFill>
                  <a:prstClr val="black"/>
                </a:solidFill>
              </a:rPr>
              <a:t>דרכם, </a:t>
            </a:r>
            <a:r>
              <a:rPr lang="he-IL" dirty="0">
                <a:solidFill>
                  <a:prstClr val="black"/>
                </a:solidFill>
              </a:rPr>
              <a:t>יוצרים מיצים הנשפכים לתוך צינור העיכול ומסייעים בפירוק.  </a:t>
            </a:r>
          </a:p>
          <a:p>
            <a:pPr>
              <a:defRPr/>
            </a:pPr>
            <a:endParaRPr lang="he-IL" dirty="0">
              <a:solidFill>
                <a:prstClr val="black"/>
              </a:solidFill>
            </a:endParaRPr>
          </a:p>
        </p:txBody>
      </p:sp>
      <p:sp>
        <p:nvSpPr>
          <p:cNvPr id="4" name="מלבן 3"/>
          <p:cNvSpPr/>
          <p:nvPr/>
        </p:nvSpPr>
        <p:spPr>
          <a:xfrm>
            <a:off x="3875088" y="965200"/>
            <a:ext cx="4572000" cy="1754188"/>
          </a:xfrm>
          <a:prstGeom prst="rect">
            <a:avLst/>
          </a:prstGeom>
          <a:ln>
            <a:solidFill>
              <a:schemeClr val="bg1">
                <a:lumMod val="85000"/>
              </a:schemeClr>
            </a:solidFill>
          </a:ln>
        </p:spPr>
        <p:txBody>
          <a:bodyPr>
            <a:spAutoFit/>
          </a:bodyPr>
          <a:lstStyle/>
          <a:p>
            <a:pPr>
              <a:defRPr/>
            </a:pPr>
            <a:r>
              <a:rPr lang="he-IL" b="1" dirty="0">
                <a:solidFill>
                  <a:srgbClr val="FF6600"/>
                </a:solidFill>
              </a:rPr>
              <a:t>צינור העיכול </a:t>
            </a:r>
            <a:r>
              <a:rPr lang="he-IL" dirty="0" smtClean="0">
                <a:solidFill>
                  <a:prstClr val="black"/>
                </a:solidFill>
              </a:rPr>
              <a:t>הארוך, </a:t>
            </a:r>
            <a:r>
              <a:rPr lang="he-IL" dirty="0">
                <a:solidFill>
                  <a:prstClr val="black"/>
                </a:solidFill>
              </a:rPr>
              <a:t>שראשיתו בפה וסופו בפי הטבעת. פירוק המזון מתרחש בחלקים שונים של הצינור. ספיגת תוצרי העיכול מתרחשת במעי הדק. ספיגת המים מתרחשת במעי הדק והגס. חומרים שלא התעכלו (כגון תאית) יוצאים דרך פי הטבעת.</a:t>
            </a:r>
          </a:p>
          <a:p>
            <a:pPr>
              <a:defRPr/>
            </a:pPr>
            <a:endParaRPr lang="he-IL"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3: מבנה מערכת העיכול</a:t>
            </a:r>
            <a:endParaRPr lang="he-IL" sz="1800" dirty="0" smtClean="0"/>
          </a:p>
        </p:txBody>
      </p:sp>
      <p:sp>
        <p:nvSpPr>
          <p:cNvPr id="23556"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e-IL" dirty="0">
              <a:solidFill>
                <a:srgbClr val="000000"/>
              </a:solidFill>
            </a:endParaRPr>
          </a:p>
        </p:txBody>
      </p:sp>
      <p:sp>
        <p:nvSpPr>
          <p:cNvPr id="23557" name="Rectangle 8"/>
          <p:cNvSpPr>
            <a:spLocks noChangeArrowheads="1"/>
          </p:cNvSpPr>
          <p:nvPr/>
        </p:nvSpPr>
        <p:spPr bwMode="auto">
          <a:xfrm>
            <a:off x="0" y="3943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he-IL" altLang="ko-KR" sz="1200" dirty="0">
                <a:solidFill>
                  <a:srgbClr val="000000"/>
                </a:solidFill>
                <a:latin typeface="Times New Roman" pitchFamily="18" charset="0"/>
                <a:ea typeface="Batang" pitchFamily="18" charset="-127"/>
              </a:rPr>
              <a:t> </a:t>
            </a:r>
            <a:endParaRPr lang="he-IL" altLang="ko-KR" dirty="0">
              <a:solidFill>
                <a:srgbClr val="000000"/>
              </a:solidFill>
            </a:endParaRPr>
          </a:p>
        </p:txBody>
      </p:sp>
      <p:pic>
        <p:nvPicPr>
          <p:cNvPr id="235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938" y="561975"/>
            <a:ext cx="3167062"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מספר שקופית 1"/>
          <p:cNvSpPr>
            <a:spLocks noGrp="1"/>
          </p:cNvSpPr>
          <p:nvPr>
            <p:ph type="sldNum" sz="quarter" idx="12"/>
          </p:nvPr>
        </p:nvSpPr>
        <p:spPr/>
        <p:txBody>
          <a:bodyPr/>
          <a:lstStyle/>
          <a:p>
            <a:pPr>
              <a:defRPr/>
            </a:pPr>
            <a:fld id="{7EC81920-0A50-44BA-9BCA-48248B02EBB8}" type="slidenum">
              <a:rPr lang="he-IL" smtClean="0"/>
              <a:pPr>
                <a:defRPr/>
              </a:pPr>
              <a:t>9</a:t>
            </a:fld>
            <a:endParaRPr lang="he-IL" dirty="0"/>
          </a:p>
        </p:txBody>
      </p:sp>
      <p:sp>
        <p:nvSpPr>
          <p:cNvPr id="23561" name="מציין מיקום של מספר שקופית 3"/>
          <p:cNvSpPr txBox="1">
            <a:spLocks/>
          </p:cNvSpPr>
          <p:nvPr/>
        </p:nvSpPr>
        <p:spPr bwMode="auto">
          <a:xfrm>
            <a:off x="0" y="651827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E5FA62-3BDE-4763-901A-A4E615CC872F}" type="slidenum">
              <a:rPr lang="en-US" sz="1400">
                <a:latin typeface="Times New Roman" pitchFamily="18" charset="0"/>
              </a:rPr>
              <a:pPr eaLnBrk="1" hangingPunct="1"/>
              <a:t>9</a:t>
            </a:fld>
            <a:endParaRPr lang="en-US" sz="1400" dirty="0">
              <a:latin typeface="Times New Roman" pitchFamily="18" charset="0"/>
            </a:endParaRPr>
          </a:p>
        </p:txBody>
      </p:sp>
      <p:sp>
        <p:nvSpPr>
          <p:cNvPr id="10" name="TextBox 9"/>
          <p:cNvSpPr txBox="1"/>
          <p:nvPr/>
        </p:nvSpPr>
        <p:spPr>
          <a:xfrm>
            <a:off x="567920" y="548680"/>
            <a:ext cx="8183563" cy="48006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3:</a:t>
            </a:r>
          </a:p>
          <a:p>
            <a:pPr>
              <a:defRPr/>
            </a:pPr>
            <a:r>
              <a:rPr lang="he-IL" dirty="0">
                <a:solidFill>
                  <a:srgbClr val="1F497D"/>
                </a:solidFill>
              </a:rPr>
              <a:t>בתרשים </a:t>
            </a:r>
            <a:r>
              <a:rPr lang="he-IL" dirty="0">
                <a:solidFill>
                  <a:schemeClr val="tx2"/>
                </a:solidFill>
              </a:rPr>
              <a:t>מוצגים חלקי מערכת העיכול השונים</a:t>
            </a:r>
            <a:endParaRPr lang="he-IL" b="1" dirty="0">
              <a:solidFill>
                <a:schemeClr val="tx2"/>
              </a:solidFill>
            </a:endParaRPr>
          </a:p>
          <a:p>
            <a:pPr>
              <a:defRPr/>
            </a:pPr>
            <a:r>
              <a:rPr lang="he-IL" dirty="0">
                <a:solidFill>
                  <a:schemeClr val="tx2"/>
                </a:solidFill>
              </a:rPr>
              <a:t>כתבו ליד כל סִפרה את שם החלק.</a:t>
            </a:r>
          </a:p>
          <a:p>
            <a:pPr>
              <a:defRPr/>
            </a:pPr>
            <a:endParaRPr lang="he-IL" dirty="0">
              <a:solidFill>
                <a:schemeClr val="tx2"/>
              </a:solidFill>
            </a:endParaRPr>
          </a:p>
          <a:p>
            <a:pPr>
              <a:defRPr/>
            </a:pPr>
            <a:endParaRPr lang="he-IL" dirty="0">
              <a:solidFill>
                <a:schemeClr val="tx2"/>
              </a:solidFill>
            </a:endParaRPr>
          </a:p>
          <a:p>
            <a:pPr>
              <a:defRPr/>
            </a:pPr>
            <a:r>
              <a:rPr lang="he-IL" dirty="0">
                <a:solidFill>
                  <a:schemeClr val="tx2"/>
                </a:solidFill>
              </a:rPr>
              <a:t> </a:t>
            </a:r>
            <a:endParaRPr lang="he-IL" dirty="0">
              <a:solidFill>
                <a:srgbClr val="1F497D"/>
              </a:solidFill>
            </a:endParaRPr>
          </a:p>
          <a:p>
            <a:pPr marL="342900" indent="-342900">
              <a:buFontTx/>
              <a:buAutoNum type="arabicPeriod"/>
              <a:defRPr/>
            </a:pPr>
            <a:r>
              <a:rPr lang="he-IL" dirty="0">
                <a:solidFill>
                  <a:srgbClr val="1F497D"/>
                </a:solidFill>
              </a:rPr>
              <a:t>פה</a:t>
            </a:r>
          </a:p>
          <a:p>
            <a:pPr marL="342900" indent="-342900">
              <a:buFontTx/>
              <a:buAutoNum type="arabicPeriod"/>
              <a:defRPr/>
            </a:pPr>
            <a:r>
              <a:rPr lang="he-IL" dirty="0">
                <a:solidFill>
                  <a:srgbClr val="1F497D"/>
                </a:solidFill>
              </a:rPr>
              <a:t>ושט</a:t>
            </a:r>
          </a:p>
          <a:p>
            <a:pPr marL="342900" indent="-342900">
              <a:buFontTx/>
              <a:buAutoNum type="arabicPeriod"/>
              <a:defRPr/>
            </a:pPr>
            <a:r>
              <a:rPr lang="he-IL" dirty="0">
                <a:solidFill>
                  <a:srgbClr val="1F497D"/>
                </a:solidFill>
              </a:rPr>
              <a:t>קיבה</a:t>
            </a:r>
          </a:p>
          <a:p>
            <a:pPr marL="342900" indent="-342900">
              <a:buFontTx/>
              <a:buAutoNum type="arabicPeriod"/>
              <a:defRPr/>
            </a:pPr>
            <a:r>
              <a:rPr lang="he-IL" dirty="0">
                <a:solidFill>
                  <a:srgbClr val="1F497D"/>
                </a:solidFill>
              </a:rPr>
              <a:t>כבד</a:t>
            </a:r>
          </a:p>
          <a:p>
            <a:pPr marL="342900" indent="-342900">
              <a:buFontTx/>
              <a:buAutoNum type="arabicPeriod"/>
              <a:defRPr/>
            </a:pPr>
            <a:r>
              <a:rPr lang="he-IL" dirty="0">
                <a:solidFill>
                  <a:srgbClr val="1F497D"/>
                </a:solidFill>
              </a:rPr>
              <a:t>תריסריון</a:t>
            </a:r>
          </a:p>
          <a:p>
            <a:pPr marL="342900" indent="-342900">
              <a:buFontTx/>
              <a:buAutoNum type="arabicPeriod"/>
              <a:defRPr/>
            </a:pPr>
            <a:r>
              <a:rPr lang="he-IL" dirty="0">
                <a:solidFill>
                  <a:srgbClr val="1F497D"/>
                </a:solidFill>
              </a:rPr>
              <a:t>מרה</a:t>
            </a:r>
          </a:p>
          <a:p>
            <a:pPr marL="342900" indent="-342900">
              <a:buFontTx/>
              <a:buAutoNum type="arabicPeriod"/>
              <a:defRPr/>
            </a:pPr>
            <a:r>
              <a:rPr lang="he-IL" dirty="0">
                <a:solidFill>
                  <a:srgbClr val="1F497D"/>
                </a:solidFill>
              </a:rPr>
              <a:t>לבלב</a:t>
            </a:r>
          </a:p>
          <a:p>
            <a:pPr marL="342900" indent="-342900">
              <a:buFontTx/>
              <a:buAutoNum type="arabicPeriod"/>
              <a:defRPr/>
            </a:pPr>
            <a:r>
              <a:rPr lang="he-IL" dirty="0">
                <a:solidFill>
                  <a:srgbClr val="1F497D"/>
                </a:solidFill>
              </a:rPr>
              <a:t>מעי דק</a:t>
            </a:r>
          </a:p>
          <a:p>
            <a:pPr marL="342900" indent="-342900">
              <a:buFontTx/>
              <a:buAutoNum type="arabicPeriod"/>
              <a:defRPr/>
            </a:pPr>
            <a:r>
              <a:rPr lang="he-IL" dirty="0">
                <a:solidFill>
                  <a:srgbClr val="1F497D"/>
                </a:solidFill>
              </a:rPr>
              <a:t>מעי גס</a:t>
            </a:r>
          </a:p>
          <a:p>
            <a:pPr marL="342900" indent="-342900">
              <a:buFontTx/>
              <a:buAutoNum type="arabicPeriod"/>
              <a:defRPr/>
            </a:pPr>
            <a:r>
              <a:rPr lang="he-IL" dirty="0">
                <a:solidFill>
                  <a:srgbClr val="1F497D"/>
                </a:solidFill>
              </a:rPr>
              <a:t>פי הטבעת</a:t>
            </a:r>
          </a:p>
          <a:p>
            <a:pPr>
              <a:defRPr/>
            </a:pPr>
            <a:endParaRPr lang="he-IL" dirty="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4632</Words>
  <Application>Microsoft Office PowerPoint</Application>
  <PresentationFormat>‫הצגה על המסך (4:3)</PresentationFormat>
  <Paragraphs>711</Paragraphs>
  <Slides>49</Slides>
  <Notes>11</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49</vt:i4>
      </vt:variant>
    </vt:vector>
  </HeadingPairs>
  <TitlesOfParts>
    <vt:vector size="56" baseType="lpstr">
      <vt:lpstr>Arial</vt:lpstr>
      <vt:lpstr>Batang</vt:lpstr>
      <vt:lpstr>Calibri</vt:lpstr>
      <vt:lpstr>Times New Roman</vt:lpstr>
      <vt:lpstr>Wingdings</vt:lpstr>
      <vt:lpstr>1_Office Theme</vt:lpstr>
      <vt:lpstr>9_Office Theme</vt:lpstr>
      <vt:lpstr>מצגת של PowerPoint‏</vt:lpstr>
      <vt:lpstr>מדוע יש צורך במערכת העיכול?</vt:lpstr>
      <vt:lpstr>התהליכים העיקריים המתרחשים במערכת העיכול</vt:lpstr>
      <vt:lpstr>שאלה 1</vt:lpstr>
      <vt:lpstr>תשובה</vt:lpstr>
      <vt:lpstr>שאלה 2</vt:lpstr>
      <vt:lpstr>תשובה</vt:lpstr>
      <vt:lpstr>מבנה מערכת העיכול באדם</vt:lpstr>
      <vt:lpstr>שאלה 3: מבנה מערכת העיכול</vt:lpstr>
      <vt:lpstr>תשובה</vt:lpstr>
      <vt:lpstr>חלקי מערכת העיכול: התהליכים המתרחשים בהם, וההתאמה בין מבנה לתפקוד</vt:lpstr>
      <vt:lpstr>הפה</vt:lpstr>
      <vt:lpstr>תפקיד השיניים: פירוק מכני</vt:lpstr>
      <vt:lpstr>מערכת השיניים של בעל חיים טורף</vt:lpstr>
      <vt:lpstr>מערכת השיניים של בעל חיים צמחוני</vt:lpstr>
      <vt:lpstr>תפקידי הרוק: מֵמֵס, מרכך ומחליק </vt:lpstr>
      <vt:lpstr>ויסות הפרשת הרוק</vt:lpstr>
      <vt:lpstr>שאלה 4: הגורמים המשפיעים על קצב הפרשת הרוק (בשילוב עם דרכי החקר*)</vt:lpstr>
      <vt:lpstr>תשובה: ניסוי פבלוב (בשילוב עם דרכי החקר)</vt:lpstr>
      <vt:lpstr>רפלקס מותנה – הרחבה</vt:lpstr>
      <vt:lpstr>הוושט</vt:lpstr>
      <vt:lpstr>שאלה 5</vt:lpstr>
      <vt:lpstr>תשובה</vt:lpstr>
      <vt:lpstr>הקיבה</vt:lpstr>
      <vt:lpstr>הקיבה: התאמת המבנה לתִפקוד</vt:lpstr>
      <vt:lpstr>התאמות הקיבה לתפקודה (המשך) + שאלה 6</vt:lpstr>
      <vt:lpstr>תשובה</vt:lpstr>
      <vt:lpstr>ויסות התרוקנות הקיבה</vt:lpstr>
      <vt:lpstr>התריסריון</vt:lpstr>
      <vt:lpstr>מלחי המרה הופכים את השומנים לתחליב</vt:lpstr>
      <vt:lpstr>אבנים בכיס המרה – הרחבה</vt:lpstr>
      <vt:lpstr>שאלה 7</vt:lpstr>
      <vt:lpstr>תשובה</vt:lpstr>
      <vt:lpstr>ויסות עצבי והורמונלי במערכת העיכול</vt:lpstr>
      <vt:lpstr>המעי הדק</vt:lpstr>
      <vt:lpstr>שאלה 8: טבלת סיכום – פירוק מכני ופרוק כימי במערכת העיכול</vt:lpstr>
      <vt:lpstr>תשובה</vt:lpstr>
      <vt:lpstr>ספיגת תוצרי העיכול</vt:lpstr>
      <vt:lpstr>שאלה 9: יתרונות הגדלת שטח הפנים במעי הדק</vt:lpstr>
      <vt:lpstr>תשובה</vt:lpstr>
      <vt:lpstr>המעי גס, המעי הישר ופי הטבעת</vt:lpstr>
      <vt:lpstr>שאלה 10</vt:lpstr>
      <vt:lpstr>תשובה</vt:lpstr>
      <vt:lpstr>סימולציה העוסקת בקשר בין הגלוקוז הנספג ממערכת העיכול לדם ותהליך הנשימה התאית</vt:lpstr>
      <vt:lpstr>סיכום: התהליכים המתרחשים במערכת העיכול</vt:lpstr>
      <vt:lpstr>סיכום: ויסות פעולת מערכת העיכול, התאמה בין מבנה לתפקוד</vt:lpstr>
      <vt:lpstr>סיכום: מונחים</vt:lpstr>
      <vt:lpstr>שאלה 11: ביולוגיה בחיוך</vt:lpstr>
      <vt:lpstr>תשובה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morim</dc:creator>
  <cp:lastModifiedBy>‏‏משתמש Windows</cp:lastModifiedBy>
  <cp:revision>1</cp:revision>
  <dcterms:modified xsi:type="dcterms:W3CDTF">2023-04-23T06:04:56Z</dcterms:modified>
</cp:coreProperties>
</file>