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9" r:id="rId11"/>
    <p:sldId id="268" r:id="rId12"/>
    <p:sldId id="267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-18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7AAC5-760B-43AF-97E0-8B04BA07ECB8}" type="datetimeFigureOut">
              <a:rPr lang="he-IL" smtClean="0"/>
              <a:pPr/>
              <a:t>כ'/שבט/תשע"ב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935D-F8F1-478A-B468-F0E7003CA82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orianit.edu-negev.gov.il/avodot/30/acid_&#1511;&#1489;&#1510;&#1497;&#1501;/bluegoobGWHT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2286000" y="838200"/>
            <a:ext cx="6172200" cy="793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Arial"/>
                <a:cs typeface="Arial"/>
              </a:rPr>
              <a:t>חומצות ובסיסים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441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6705600" y="5334000"/>
            <a:ext cx="2057400" cy="13843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dirty="0"/>
              <a:t>מעובד ממצגת של אילנה זהר</a:t>
            </a:r>
            <a:endParaRPr lang="en-US" dirty="0"/>
          </a:p>
          <a:p>
            <a:pPr algn="ctr">
              <a:spcBef>
                <a:spcPct val="50000"/>
              </a:spcBef>
            </a:pPr>
            <a:r>
              <a:rPr lang="he-IL" dirty="0" err="1"/>
              <a:t>מה”ד</a:t>
            </a:r>
            <a:r>
              <a:rPr lang="he-IL" dirty="0"/>
              <a:t> ירושלים</a:t>
            </a:r>
            <a:endParaRPr lang="en-US" dirty="0"/>
          </a:p>
        </p:txBody>
      </p:sp>
      <p:sp>
        <p:nvSpPr>
          <p:cNvPr id="6" name="מלבן 5"/>
          <p:cNvSpPr/>
          <p:nvPr/>
        </p:nvSpPr>
        <p:spPr>
          <a:xfrm>
            <a:off x="3583588" y="3244334"/>
            <a:ext cx="1976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kern="10" dirty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Arial"/>
              </a:rPr>
              <a:t>תגובות חומצה בסיס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347864" y="-31159"/>
            <a:ext cx="2592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פעילות: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he-IL" sz="2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הכנת </a:t>
            </a:r>
            <a:r>
              <a:rPr kumimoji="0" lang="he-IL" sz="20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אינדיקטור</a:t>
            </a:r>
            <a:r>
              <a:rPr kumimoji="0" lang="he-IL" sz="2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מכרוב סגול</a:t>
            </a:r>
            <a:endParaRPr kumimoji="0" lang="he-IL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004051" y="404175"/>
            <a:ext cx="803142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ממלאים 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כחצי כוס כימית במים, ומכניסים לתוכה מספר עלי כרוב סגול.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מחממים את המים עד כדי רתיחה. התמיסה שנוצרה היא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אנדיקטור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טבעי לחומצה ולבסיס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בטבלה מובאים גם צבעיה של תמיסת </a:t>
            </a:r>
            <a:r>
              <a:rPr kumimoji="0" lang="he-I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האנדיקטור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כרוב אדום ב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pH - </a:t>
            </a:r>
            <a:r>
              <a:rPr kumimoji="0" lang="he-I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המתאים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תמונה 3" descr="Image Loading...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3528" y="692696"/>
            <a:ext cx="905922" cy="1501096"/>
          </a:xfrm>
          <a:prstGeom prst="rect">
            <a:avLst/>
          </a:prstGeom>
          <a:noFill/>
        </p:spPr>
      </p:pic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259630" y="2060847"/>
          <a:ext cx="7416826" cy="2968689"/>
        </p:xfrm>
        <a:graphic>
          <a:graphicData uri="http://schemas.openxmlformats.org/drawingml/2006/table">
            <a:tbl>
              <a:tblPr/>
              <a:tblGrid>
                <a:gridCol w="884023"/>
                <a:gridCol w="884023"/>
                <a:gridCol w="700109"/>
                <a:gridCol w="743716"/>
                <a:gridCol w="930053"/>
                <a:gridCol w="715564"/>
                <a:gridCol w="884023"/>
                <a:gridCol w="884023"/>
                <a:gridCol w="791292"/>
              </a:tblGrid>
              <a:tr h="129189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ערך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pH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1</a:t>
                      </a:r>
                      <a: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2</a:t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3</a:t>
                      </a:r>
                      <a: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4</a:t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5</a:t>
                      </a:r>
                      <a: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6</a:t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7</a:t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8</a:t>
                      </a:r>
                      <a:r>
                        <a:rPr lang="en-US" sz="16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9</a:t>
                      </a:r>
                      <a:br>
                        <a:rPr lang="en-US" sz="16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10</a:t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11</a:t>
                      </a:r>
                      <a: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12</a:t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13</a:t>
                      </a:r>
                      <a: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14</a:t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6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138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00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B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Miriam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25364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0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en-US" sz="10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/>
                      </a:r>
                      <a:br>
                        <a:rPr lang="en-US" sz="10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</a:br>
                      <a:r>
                        <a:rPr lang="he-IL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צבע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הכרוב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גווני אדום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עמוק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אדום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סגול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גווני סגול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כחול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כחול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גווני כחול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ירוק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גווני ירוק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צהוב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Miriam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צהוב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23728" y="980728"/>
            <a:ext cx="460851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b="1" dirty="0" smtClean="0">
                <a:solidFill>
                  <a:srgbClr val="FFC000"/>
                </a:solidFill>
              </a:rPr>
              <a:t>תה – </a:t>
            </a:r>
            <a:r>
              <a:rPr lang="he-IL" sz="3200" b="1" dirty="0" err="1" smtClean="0">
                <a:solidFill>
                  <a:srgbClr val="FFC000"/>
                </a:solidFill>
              </a:rPr>
              <a:t>אינדיקטור</a:t>
            </a:r>
            <a:r>
              <a:rPr lang="he-IL" sz="3200" b="1" dirty="0" smtClean="0">
                <a:solidFill>
                  <a:srgbClr val="FFC000"/>
                </a:solidFill>
              </a:rPr>
              <a:t> לחומצה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he-IL" b="1" dirty="0" smtClean="0"/>
              <a:t>משנה צבעו לבהיר בנוכחות חומצה. </a:t>
            </a:r>
          </a:p>
          <a:p>
            <a:endParaRPr lang="he-IL" b="1" dirty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1676400" y="533400"/>
            <a:ext cx="6248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סתירה - תגובה בין תמיסה חומצית </a:t>
            </a:r>
          </a:p>
          <a:p>
            <a:pPr algn="ctr"/>
            <a:r>
              <a:rPr lang="he-IL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לתמיסה בסיסית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35696" y="5229200"/>
            <a:ext cx="5562600" cy="6175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3200"/>
              <a:t>OH</a:t>
            </a:r>
            <a:r>
              <a:rPr lang="en-US" sz="3200" baseline="30000"/>
              <a:t>-</a:t>
            </a:r>
            <a:r>
              <a:rPr lang="en-US" sz="3200" baseline="-25000"/>
              <a:t>(aq)</a:t>
            </a:r>
            <a:r>
              <a:rPr lang="en-US" sz="3200"/>
              <a:t>+ H</a:t>
            </a:r>
            <a:r>
              <a:rPr lang="en-US" sz="3200" baseline="-25000"/>
              <a:t>3</a:t>
            </a:r>
            <a:r>
              <a:rPr lang="en-US" sz="3200"/>
              <a:t>O</a:t>
            </a:r>
            <a:r>
              <a:rPr lang="en-US" sz="3200" baseline="30000"/>
              <a:t>+</a:t>
            </a:r>
            <a:r>
              <a:rPr lang="en-US" sz="3200" baseline="-25000"/>
              <a:t>(aq)  </a:t>
            </a:r>
            <a:r>
              <a:rPr lang="en-US" sz="3200"/>
              <a:t>-----&gt; 2H</a:t>
            </a:r>
            <a:r>
              <a:rPr lang="en-US" sz="3200" baseline="-25000"/>
              <a:t>2</a:t>
            </a:r>
            <a:r>
              <a:rPr lang="en-US" sz="3200"/>
              <a:t>O</a:t>
            </a:r>
            <a:r>
              <a:rPr lang="en-US" sz="3200" baseline="-25000"/>
              <a:t>(l)</a:t>
            </a:r>
            <a:endParaRPr lang="en-US" sz="320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3568" y="2132856"/>
            <a:ext cx="7772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e-IL" sz="3600" dirty="0"/>
              <a:t>בכל ערבוב של תמיסה חומצית עם תמיסה בסיסית יגיבו יוני </a:t>
            </a:r>
            <a:r>
              <a:rPr lang="en-US" sz="3600" dirty="0" smtClean="0"/>
              <a:t>OH</a:t>
            </a:r>
            <a:r>
              <a:rPr lang="he-IL" sz="3600" dirty="0" smtClean="0"/>
              <a:t> </a:t>
            </a:r>
            <a:r>
              <a:rPr lang="he-IL" sz="3600" dirty="0"/>
              <a:t>עם </a:t>
            </a:r>
            <a:r>
              <a:rPr lang="he-IL" sz="3600" dirty="0" smtClean="0"/>
              <a:t>יוני ה</a:t>
            </a:r>
            <a:r>
              <a:rPr lang="en-US" sz="3600" dirty="0" smtClean="0"/>
              <a:t>H</a:t>
            </a:r>
            <a:r>
              <a:rPr lang="he-IL" sz="3600" dirty="0" smtClean="0"/>
              <a:t> בתגובת </a:t>
            </a:r>
            <a:r>
              <a:rPr lang="he-IL" sz="3600" dirty="0"/>
              <a:t>סתירה </a:t>
            </a:r>
            <a:r>
              <a:rPr lang="he-IL" sz="3600" dirty="0" smtClean="0"/>
              <a:t>ויתקבלו מים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228600" y="484505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1" baseline="-25000" dirty="0" smtClean="0"/>
              <a:t>)</a:t>
            </a:r>
            <a:endParaRPr lang="en-US" b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563888" y="764704"/>
            <a:ext cx="1976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4800" kern="10" dirty="0" smtClean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Arial"/>
              </a:rPr>
              <a:t>חומצה</a:t>
            </a:r>
            <a:endParaRPr lang="he-IL" sz="4800" kern="10" dirty="0">
              <a:ln w="12700">
                <a:solidFill>
                  <a:schemeClr val="tx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prstShdw prst="shdw13" dist="53882" dir="13500000">
                  <a:srgbClr val="C0C0C0"/>
                </a:prstShdw>
              </a:effectLst>
              <a:latin typeface="Arial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611560" y="2132856"/>
            <a:ext cx="82089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he-IL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חומצה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he-I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תרכובת שנוצ</a:t>
            </a:r>
            <a:r>
              <a:rPr lang="he-IL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רת בתהליך כימי בין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e-IL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תחמוצת אל מתכתית ומים.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he-I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חומר </a:t>
            </a: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שהחלקיקים שלו מסוגלים למסור</a:t>
            </a: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או חומר שתמיסתו המימית </a:t>
            </a: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מכילה יוני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aq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לחומצות טעם חמוץ, הן מגיבות עם מתכות.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e-I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דוגמאות: מיץ לימון, חומץ, מיץ תפוזים, קולה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635896" y="764704"/>
            <a:ext cx="16561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4800" kern="10" dirty="0" smtClean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Arial"/>
              </a:rPr>
              <a:t>בסיס</a:t>
            </a:r>
            <a:endParaRPr lang="he-IL" sz="4800" kern="10" dirty="0">
              <a:ln w="12700">
                <a:solidFill>
                  <a:schemeClr val="tx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prstShdw prst="shdw13" dist="53882" dir="13500000">
                  <a:srgbClr val="C0C0C0"/>
                </a:prstShdw>
              </a:effectLst>
              <a:latin typeface="Arial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95536" y="1700808"/>
            <a:ext cx="828092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4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בסיס</a:t>
            </a:r>
            <a:r>
              <a:rPr lang="he-IL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תרכובת שנוצרת בתהליך כימי בין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e-IL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תחמוצת </a:t>
            </a:r>
            <a:r>
              <a:rPr lang="he-IL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מתכתית </a:t>
            </a:r>
            <a:r>
              <a:rPr lang="he-IL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ומים.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he-IL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4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he-I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חומר </a:t>
            </a:r>
            <a:r>
              <a:rPr lang="he-I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שהחלקיקים שלו מסוגלים לקלוט </a:t>
            </a: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H+ </a:t>
            </a:r>
            <a:r>
              <a:rPr lang="he-I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או  חומר שתמיסתו המימית מכילה את  </a:t>
            </a:r>
            <a:r>
              <a:rPr lang="he-I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היון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aq</a:t>
            </a: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OH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b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he-I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lang="en-US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לבסיסים בד"כ טעם מר ותחושה </a:t>
            </a:r>
            <a:r>
              <a:rPr lang="he-I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חלקלקה.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דוגמאות: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he-IL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אבקת </a:t>
            </a:r>
            <a:r>
              <a:rPr lang="he-IL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אפיה, אמוניה, אמונית (חומר ניקוי) הם בסיסים </a:t>
            </a:r>
            <a:endParaRPr lang="en-US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he-IL" sz="3200" dirty="0"/>
              <a:t> 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323528" y="548680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he-IL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חומצות ובסיסית </a:t>
            </a:r>
            <a:r>
              <a:rPr lang="he-I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חזקים את חומרים הגורמים ל"שיתוך" (קורוזיה</a:t>
            </a:r>
            <a:r>
              <a:rPr lang="he-I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he-IL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תכננו ניסוי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he-IL" sz="28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he-IL" sz="28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חומצות ובסיסים </a:t>
            </a:r>
            <a:r>
              <a:rPr lang="he-I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בדרך כלל  נמסים </a:t>
            </a:r>
            <a:r>
              <a:rPr lang="he-I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במים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he-IL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תנו דוגמא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en-U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he-I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e-IL" sz="28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חומצות ובסיסים </a:t>
            </a:r>
            <a:r>
              <a:rPr lang="he-I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מגיבים עם </a:t>
            </a:r>
            <a:r>
              <a:rPr lang="he-IL" sz="2800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אנדיקטורים</a:t>
            </a:r>
            <a:r>
              <a:rPr lang="he-I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e-I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תוך כדי </a:t>
            </a:r>
            <a:r>
              <a:rPr lang="he-I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שינוי </a:t>
            </a:r>
            <a:r>
              <a:rPr lang="he-I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צבע.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he-IL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תנו </a:t>
            </a:r>
            <a:r>
              <a:rPr lang="he-IL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דוגמאות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he-I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he-IL" sz="28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חומצות ובסיסים </a:t>
            </a:r>
            <a:r>
              <a:rPr lang="he-I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מנטרלים אלה את </a:t>
            </a:r>
            <a:r>
              <a:rPr lang="he-I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אלה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he-IL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איך בודקים?</a:t>
            </a:r>
            <a: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en-U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11560" y="1268760"/>
            <a:ext cx="8136904" cy="224676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he-IL" sz="2800" b="1" dirty="0" smtClean="0">
                <a:solidFill>
                  <a:srgbClr val="CC3300"/>
                </a:solidFill>
                <a:cs typeface="Monotype Hadassah" pitchFamily="2" charset="-79"/>
              </a:rPr>
              <a:t>חומצה</a:t>
            </a:r>
            <a:r>
              <a:rPr lang="he-IL" sz="2800" dirty="0" smtClean="0">
                <a:cs typeface="Monotype Hadassah" pitchFamily="2" charset="-79"/>
              </a:rPr>
              <a:t> </a:t>
            </a:r>
            <a:r>
              <a:rPr lang="he-IL" sz="2800" dirty="0">
                <a:cs typeface="Monotype Hadassah" pitchFamily="2" charset="-79"/>
              </a:rPr>
              <a:t>- חומר המכיל</a:t>
            </a:r>
            <a:r>
              <a:rPr lang="en-US" sz="2800" dirty="0">
                <a:cs typeface="Monotype Hadassah" pitchFamily="2" charset="-79"/>
              </a:rPr>
              <a:t> H </a:t>
            </a:r>
            <a:r>
              <a:rPr lang="he-IL" sz="2800" dirty="0">
                <a:cs typeface="Monotype Hadassah" pitchFamily="2" charset="-79"/>
              </a:rPr>
              <a:t>שעליו קוטב חיובי </a:t>
            </a:r>
            <a:r>
              <a:rPr lang="he-IL" sz="2800" dirty="0" smtClean="0">
                <a:cs typeface="Monotype Hadassah" pitchFamily="2" charset="-79"/>
              </a:rPr>
              <a:t>חזק (</a:t>
            </a:r>
            <a:r>
              <a:rPr lang="en-US" sz="2800" dirty="0" smtClean="0">
                <a:cs typeface="Monotype Hadassah" pitchFamily="2" charset="-79"/>
              </a:rPr>
              <a:t>H</a:t>
            </a:r>
            <a:r>
              <a:rPr lang="he-IL" sz="2800" dirty="0" smtClean="0">
                <a:cs typeface="Monotype Hadassah" pitchFamily="2" charset="-79"/>
              </a:rPr>
              <a:t>).  </a:t>
            </a:r>
            <a:r>
              <a:rPr lang="en-US" sz="2800" dirty="0" smtClean="0">
                <a:cs typeface="Monotype Hadassah" pitchFamily="2" charset="-79"/>
              </a:rPr>
              <a:t/>
            </a:r>
            <a:br>
              <a:rPr lang="en-US" sz="2800" dirty="0" smtClean="0">
                <a:cs typeface="Monotype Hadassah" pitchFamily="2" charset="-79"/>
              </a:rPr>
            </a:br>
            <a:r>
              <a:rPr lang="he-IL" sz="2800" dirty="0" smtClean="0">
                <a:cs typeface="Monotype Hadassah" pitchFamily="2" charset="-79"/>
              </a:rPr>
              <a:t>לא </a:t>
            </a:r>
            <a:r>
              <a:rPr lang="he-IL" sz="2800" dirty="0">
                <a:cs typeface="Monotype Hadassah" pitchFamily="2" charset="-79"/>
              </a:rPr>
              <a:t>כל חומר שיכיל</a:t>
            </a:r>
            <a:r>
              <a:rPr lang="en-US" sz="2800" dirty="0">
                <a:cs typeface="Monotype Hadassah" pitchFamily="2" charset="-79"/>
              </a:rPr>
              <a:t> H </a:t>
            </a:r>
            <a:r>
              <a:rPr lang="he-IL" sz="2800" dirty="0" smtClean="0">
                <a:cs typeface="Monotype Hadassah" pitchFamily="2" charset="-79"/>
              </a:rPr>
              <a:t> יתנהג </a:t>
            </a:r>
            <a:r>
              <a:rPr lang="he-IL" sz="2800" dirty="0">
                <a:cs typeface="Monotype Hadassah" pitchFamily="2" charset="-79"/>
              </a:rPr>
              <a:t>כחומצה</a:t>
            </a:r>
            <a:r>
              <a:rPr lang="en-US" sz="2800" dirty="0">
                <a:cs typeface="Monotype Hadassah" pitchFamily="2" charset="-79"/>
              </a:rPr>
              <a:t>. </a:t>
            </a:r>
          </a:p>
          <a:p>
            <a:pPr marL="514350" indent="-514350">
              <a:buAutoNum type="arabicPeriod"/>
            </a:pPr>
            <a:r>
              <a:rPr lang="he-IL" sz="2800" b="1" dirty="0" smtClean="0">
                <a:solidFill>
                  <a:srgbClr val="CC3300"/>
                </a:solidFill>
                <a:cs typeface="Monotype Hadassah" pitchFamily="2" charset="-79"/>
              </a:rPr>
              <a:t>בסיס </a:t>
            </a:r>
            <a:r>
              <a:rPr lang="he-IL" sz="2800" dirty="0">
                <a:cs typeface="Monotype Hadassah" pitchFamily="2" charset="-79"/>
              </a:rPr>
              <a:t>- חומר המכיל אטום בעל אלקטרו-שליליות גבוהה - עליו קוטב שלילי </a:t>
            </a:r>
            <a:r>
              <a:rPr lang="he-IL" sz="2800" dirty="0" smtClean="0">
                <a:cs typeface="Monotype Hadassah" pitchFamily="2" charset="-79"/>
              </a:rPr>
              <a:t>חזק (</a:t>
            </a:r>
            <a:r>
              <a:rPr lang="en-US" sz="2800" dirty="0" smtClean="0">
                <a:cs typeface="Monotype Hadassah" pitchFamily="2" charset="-79"/>
              </a:rPr>
              <a:t>OH</a:t>
            </a:r>
            <a:r>
              <a:rPr lang="he-IL" sz="2800" dirty="0" smtClean="0">
                <a:cs typeface="Monotype Hadassah" pitchFamily="2" charset="-79"/>
              </a:rPr>
              <a:t>)</a:t>
            </a:r>
            <a:r>
              <a:rPr lang="en-US" sz="2800" dirty="0" smtClean="0">
                <a:cs typeface="Monotype Hadassah" pitchFamily="2" charset="-79"/>
              </a:rPr>
              <a:t>.</a:t>
            </a:r>
            <a:endParaRPr lang="en-US" sz="2800" dirty="0">
              <a:cs typeface="Monotype Hadassah" pitchFamily="2" charset="-79"/>
            </a:endParaRPr>
          </a:p>
        </p:txBody>
      </p:sp>
      <p:sp>
        <p:nvSpPr>
          <p:cNvPr id="9220" name="WordArt 5"/>
          <p:cNvSpPr>
            <a:spLocks noChangeArrowheads="1" noChangeShapeType="1" noTextEdit="1"/>
          </p:cNvSpPr>
          <p:nvPr/>
        </p:nvSpPr>
        <p:spPr bwMode="auto">
          <a:xfrm>
            <a:off x="6477000" y="304800"/>
            <a:ext cx="1676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 dirty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3" dist="53882" dir="13500000">
                    <a:srgbClr val="C0C0C0"/>
                  </a:prstShdw>
                </a:effectLst>
                <a:latin typeface="Arial"/>
                <a:cs typeface="Arial"/>
              </a:rPr>
              <a:t>הסבר: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143000" y="2514600"/>
            <a:ext cx="68580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3200" dirty="0">
                <a:latin typeface="Monotype Hadassah" pitchFamily="2" charset="-79"/>
                <a:cs typeface="Monotype Hadassah" pitchFamily="2" charset="-79"/>
              </a:rPr>
              <a:t>כאשר מתרחשות תגובות חומצה בסיס עם מים, המים יתנהגו או כבסיס או כחומצה</a:t>
            </a:r>
            <a:r>
              <a:rPr lang="en-US" sz="3200" dirty="0">
                <a:latin typeface="Monotype Hadassah" pitchFamily="2" charset="-79"/>
                <a:cs typeface="Monotype Hadassah" pitchFamily="2" charset="-79"/>
              </a:rPr>
              <a:t>. </a:t>
            </a:r>
          </a:p>
          <a:p>
            <a:r>
              <a:rPr lang="he-IL" sz="3200" dirty="0">
                <a:latin typeface="Monotype Hadassah" pitchFamily="2" charset="-79"/>
                <a:cs typeface="Monotype Hadassah" pitchFamily="2" charset="-79"/>
              </a:rPr>
              <a:t>המים משמשים ממיס נפוץ ביותר ולכן נהוג להגדיר חומרים רבים כבסיס או כחומצה יחסית למים</a:t>
            </a:r>
            <a:r>
              <a:rPr lang="en-US" sz="3200" dirty="0">
                <a:latin typeface="Monotype Hadassah" pitchFamily="2" charset="-79"/>
                <a:cs typeface="Monotype Hadassah" pitchFamily="2" charset="-79"/>
              </a:rPr>
              <a:t>.</a:t>
            </a:r>
            <a:endParaRPr lang="en-US" sz="3200" dirty="0"/>
          </a:p>
        </p:txBody>
      </p: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1524000" y="914400"/>
            <a:ext cx="6248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בסיסים וחומצות במים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9600" y="2057400"/>
            <a:ext cx="7848600" cy="397031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e-IL" sz="2800" b="1" i="1" u="sng" dirty="0" err="1">
                <a:latin typeface="Monotype Hadassah" pitchFamily="2" charset="-79"/>
                <a:cs typeface="Monotype Hadassah" pitchFamily="2" charset="-79"/>
              </a:rPr>
              <a:t>אינדיקטור</a:t>
            </a:r>
            <a:r>
              <a:rPr lang="he-IL" sz="2800" b="1" i="1" u="sng" dirty="0">
                <a:latin typeface="Monotype Hadassah" pitchFamily="2" charset="-79"/>
                <a:cs typeface="Monotype Hadassah" pitchFamily="2" charset="-79"/>
              </a:rPr>
              <a:t> לחומצות ובסיסים</a:t>
            </a:r>
            <a:r>
              <a:rPr lang="he-IL" sz="2800" dirty="0">
                <a:cs typeface="Monotype Hadassah" pitchFamily="2" charset="-79"/>
              </a:rPr>
              <a:t> </a:t>
            </a:r>
            <a:r>
              <a:rPr lang="he-IL" sz="2800" dirty="0" smtClean="0">
                <a:cs typeface="Monotype Hadassah" pitchFamily="2" charset="-79"/>
              </a:rPr>
              <a:t>– חומר בוחן</a:t>
            </a:r>
            <a:r>
              <a:rPr lang="he-IL" sz="2800" dirty="0">
                <a:cs typeface="Monotype Hadassah" pitchFamily="2" charset="-79"/>
              </a:rPr>
              <a:t>, מזהה. </a:t>
            </a:r>
            <a:r>
              <a:rPr lang="en-US" sz="2800" dirty="0" smtClean="0">
                <a:cs typeface="Monotype Hadassah" pitchFamily="2" charset="-79"/>
              </a:rPr>
              <a:t/>
            </a:r>
            <a:br>
              <a:rPr lang="en-US" sz="2800" dirty="0" smtClean="0">
                <a:cs typeface="Monotype Hadassah" pitchFamily="2" charset="-79"/>
              </a:rPr>
            </a:br>
            <a:r>
              <a:rPr lang="he-IL" sz="2800" dirty="0" smtClean="0">
                <a:cs typeface="Monotype Hadassah" pitchFamily="2" charset="-79"/>
              </a:rPr>
              <a:t>חומר </a:t>
            </a:r>
            <a:r>
              <a:rPr lang="he-IL" sz="2800" dirty="0">
                <a:cs typeface="Monotype Hadassah" pitchFamily="2" charset="-79"/>
              </a:rPr>
              <a:t>המשנה את צבעו או משחרר גז בנוכחות יוני </a:t>
            </a:r>
            <a:r>
              <a:rPr lang="he-IL" sz="2800" dirty="0" err="1" smtClean="0">
                <a:cs typeface="Monotype Hadassah" pitchFamily="2" charset="-79"/>
              </a:rPr>
              <a:t>הידרוניום</a:t>
            </a:r>
            <a:r>
              <a:rPr lang="en-US" sz="2800" dirty="0" smtClean="0">
                <a:cs typeface="Monotype Hadassah" pitchFamily="2" charset="-79"/>
              </a:rPr>
              <a:t> </a:t>
            </a:r>
            <a:r>
              <a:rPr lang="en-US" sz="2800" dirty="0" smtClean="0">
                <a:cs typeface="Monotype Hadassah" pitchFamily="2" charset="-79"/>
              </a:rPr>
              <a:t> (H+)  </a:t>
            </a:r>
            <a:r>
              <a:rPr lang="he-IL" sz="2800" dirty="0" smtClean="0">
                <a:cs typeface="Monotype Hadassah" pitchFamily="2" charset="-79"/>
              </a:rPr>
              <a:t> </a:t>
            </a:r>
            <a:r>
              <a:rPr lang="he-IL" sz="2800" dirty="0">
                <a:cs typeface="Monotype Hadassah" pitchFamily="2" charset="-79"/>
              </a:rPr>
              <a:t>או יוני </a:t>
            </a:r>
            <a:r>
              <a:rPr lang="he-IL" sz="2800" dirty="0" err="1" smtClean="0">
                <a:cs typeface="Monotype Hadassah" pitchFamily="2" charset="-79"/>
              </a:rPr>
              <a:t>הידרוקסי</a:t>
            </a:r>
            <a:r>
              <a:rPr lang="he-IL" sz="2800" dirty="0" smtClean="0">
                <a:cs typeface="Monotype Hadassah" pitchFamily="2" charset="-79"/>
              </a:rPr>
              <a:t> </a:t>
            </a:r>
            <a:r>
              <a:rPr lang="en-US" sz="2800" dirty="0" smtClean="0">
                <a:cs typeface="Monotype Hadassah" pitchFamily="2" charset="-79"/>
              </a:rPr>
              <a:t>. </a:t>
            </a:r>
            <a:r>
              <a:rPr lang="en-US" sz="2800" dirty="0" smtClean="0">
                <a:cs typeface="Monotype Hadassah" pitchFamily="2" charset="-79"/>
              </a:rPr>
              <a:t>(OH-) </a:t>
            </a:r>
            <a:endParaRPr lang="en-US" sz="2800" dirty="0">
              <a:cs typeface="Monotype Hadassah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dirty="0">
                <a:cs typeface="Monotype Hadassah" pitchFamily="2" charset="-79"/>
              </a:rPr>
              <a:t>דוגמאות - נייר לקמוס, פנול </a:t>
            </a:r>
            <a:r>
              <a:rPr lang="he-IL" sz="2800" dirty="0" err="1">
                <a:cs typeface="Monotype Hadassah" pitchFamily="2" charset="-79"/>
              </a:rPr>
              <a:t>פתלאין</a:t>
            </a:r>
            <a:r>
              <a:rPr lang="he-IL" sz="2800" dirty="0">
                <a:cs typeface="Monotype Hadassah" pitchFamily="2" charset="-79"/>
              </a:rPr>
              <a:t>, כרוב סגול</a:t>
            </a:r>
            <a:r>
              <a:rPr lang="he-IL" sz="2800" dirty="0" smtClean="0">
                <a:cs typeface="Monotype Hadassah" pitchFamily="2" charset="-79"/>
              </a:rPr>
              <a:t>,</a:t>
            </a:r>
            <a:r>
              <a:rPr lang="en-US" sz="2800" dirty="0" smtClean="0">
                <a:cs typeface="Monotype Hadassah" pitchFamily="2" charset="-79"/>
              </a:rPr>
              <a:t> </a:t>
            </a:r>
            <a:r>
              <a:rPr lang="he-IL" sz="2800" dirty="0" smtClean="0">
                <a:cs typeface="Monotype Hadassah" pitchFamily="2" charset="-79"/>
              </a:rPr>
              <a:t>תה, </a:t>
            </a:r>
            <a:r>
              <a:rPr lang="he-IL" sz="2800" dirty="0">
                <a:cs typeface="Monotype Hadassah" pitchFamily="2" charset="-79"/>
              </a:rPr>
              <a:t>גיר</a:t>
            </a:r>
            <a:r>
              <a:rPr lang="en-US" sz="2800" dirty="0">
                <a:cs typeface="Monotype Hadassah" pitchFamily="2" charset="-79"/>
              </a:rPr>
              <a:t>.</a:t>
            </a:r>
            <a:endParaRPr lang="en-US" sz="2800" dirty="0"/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3276600" y="609600"/>
            <a:ext cx="516255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e-IL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אינדיקטור לחומצות ובסיסים 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0" y="1143000"/>
            <a:ext cx="8001000" cy="327012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he-IL" sz="2800" dirty="0">
                <a:cs typeface="Monotype Hadassah" pitchFamily="2" charset="-79"/>
              </a:rPr>
              <a:t>סקלה למדידת חומציות ובסיסיות - </a:t>
            </a:r>
            <a:r>
              <a:rPr lang="he-IL" sz="2800" u="sng" dirty="0">
                <a:cs typeface="Monotype Hadassah" pitchFamily="2" charset="-79"/>
              </a:rPr>
              <a:t>ריכוז</a:t>
            </a:r>
            <a:r>
              <a:rPr lang="he-IL" sz="2800" dirty="0">
                <a:cs typeface="Monotype Hadassah" pitchFamily="2" charset="-79"/>
              </a:rPr>
              <a:t> יוני </a:t>
            </a:r>
            <a:r>
              <a:rPr lang="he-IL" sz="2800" dirty="0" err="1" smtClean="0">
                <a:cs typeface="Monotype Hadassah" pitchFamily="2" charset="-79"/>
              </a:rPr>
              <a:t>הידרוניום</a:t>
            </a:r>
            <a:r>
              <a:rPr lang="he-IL" sz="2800" dirty="0" smtClean="0">
                <a:cs typeface="Monotype Hadassah" pitchFamily="2" charset="-79"/>
              </a:rPr>
              <a:t> (</a:t>
            </a:r>
            <a:r>
              <a:rPr lang="en-US" sz="2800" dirty="0" smtClean="0">
                <a:cs typeface="Monotype Hadassah" pitchFamily="2" charset="-79"/>
              </a:rPr>
              <a:t>(H+</a:t>
            </a:r>
            <a:r>
              <a:rPr lang="he-IL" sz="2800" dirty="0" smtClean="0">
                <a:cs typeface="Monotype Hadassah" pitchFamily="2" charset="-79"/>
              </a:rPr>
              <a:t> </a:t>
            </a:r>
            <a:r>
              <a:rPr lang="he-IL" sz="2800" dirty="0">
                <a:cs typeface="Monotype Hadassah" pitchFamily="2" charset="-79"/>
              </a:rPr>
              <a:t>ויוני </a:t>
            </a:r>
            <a:r>
              <a:rPr lang="he-IL" sz="2800" dirty="0" err="1">
                <a:cs typeface="Monotype Hadassah" pitchFamily="2" charset="-79"/>
              </a:rPr>
              <a:t>הידרוקסי</a:t>
            </a:r>
            <a:r>
              <a:rPr lang="en-US" sz="2800" dirty="0" smtClean="0">
                <a:cs typeface="Monotype Hadassah" pitchFamily="2" charset="-79"/>
              </a:rPr>
              <a:t>.(OH-) </a:t>
            </a:r>
            <a:endParaRPr lang="en-US" sz="2800" dirty="0">
              <a:cs typeface="Monotype Hadassah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dirty="0" err="1">
                <a:cs typeface="Monotype Hadassah" pitchFamily="2" charset="-79"/>
              </a:rPr>
              <a:t>הסקלה</a:t>
            </a:r>
            <a:r>
              <a:rPr lang="he-IL" sz="2800" dirty="0">
                <a:cs typeface="Monotype Hadassah" pitchFamily="2" charset="-79"/>
              </a:rPr>
              <a:t> מוגדרת לתמיסות מימיות בלבד</a:t>
            </a:r>
            <a:r>
              <a:rPr lang="en-US" sz="2800" dirty="0">
                <a:cs typeface="Monotype Hadassah" pitchFamily="2" charset="-79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he-IL" sz="2800" dirty="0">
                <a:cs typeface="Monotype Hadassah" pitchFamily="2" charset="-79"/>
              </a:rPr>
              <a:t>תחום מספרי </a:t>
            </a:r>
            <a:r>
              <a:rPr lang="he-IL" sz="2800" dirty="0" err="1">
                <a:cs typeface="Monotype Hadassah" pitchFamily="2" charset="-79"/>
              </a:rPr>
              <a:t>הסקלה</a:t>
            </a:r>
            <a:r>
              <a:rPr lang="he-IL" sz="2800" dirty="0">
                <a:cs typeface="Monotype Hadassah" pitchFamily="2" charset="-79"/>
              </a:rPr>
              <a:t>- בין 0 ל- 14 לתמיסות שריכוזן אינו עולה על 1 </a:t>
            </a:r>
            <a:r>
              <a:rPr lang="he-IL" sz="2800" dirty="0" err="1">
                <a:cs typeface="Monotype Hadassah" pitchFamily="2" charset="-79"/>
              </a:rPr>
              <a:t>מולר</a:t>
            </a:r>
            <a:r>
              <a:rPr lang="en-US" sz="2800" dirty="0" smtClean="0">
                <a:cs typeface="Monotype Hadassah" pitchFamily="2" charset="-79"/>
              </a:rPr>
              <a:t>.</a:t>
            </a:r>
            <a:endParaRPr lang="en-US" sz="2800" dirty="0"/>
          </a:p>
        </p:txBody>
      </p:sp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5486400" y="381000"/>
            <a:ext cx="26384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he-IL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ea typeface="+mn-ea"/>
                <a:cs typeface="Arial"/>
              </a:rPr>
              <a:t>סקלת ה- </a:t>
            </a:r>
            <a:r>
              <a:rPr lang="en-US" sz="3600" kern="1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ea typeface="+mn-ea"/>
                <a:cs typeface="Arial"/>
              </a:rPr>
              <a:t>PH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3505200" y="381000"/>
            <a:ext cx="26384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he-IL" sz="3600" kern="10" dirty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ea typeface="+mn-ea"/>
                <a:cs typeface="Arial"/>
              </a:rPr>
              <a:t>סקלת ה- </a:t>
            </a:r>
            <a:r>
              <a:rPr lang="en-US" sz="3600" kern="10" dirty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ea typeface="+mn-ea"/>
                <a:cs typeface="Arial"/>
              </a:rPr>
              <a:t>PH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1066800" y="2954338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4648200" y="272573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066800" y="272573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8077200" y="272573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62000" y="295433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0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343400" y="303053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7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543800" y="295433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14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600200" y="188753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 sz="2800">
                <a:solidFill>
                  <a:srgbClr val="CC3300"/>
                </a:solidFill>
              </a:rPr>
              <a:t>תמיסה חומצית</a:t>
            </a:r>
            <a:endParaRPr lang="en-US" sz="2800">
              <a:solidFill>
                <a:srgbClr val="CC3300"/>
              </a:solidFill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810000" y="1811338"/>
            <a:ext cx="1447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 sz="2800"/>
              <a:t>תמיסה נייטרלית</a:t>
            </a:r>
            <a:endParaRPr lang="en-US" sz="2800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715000" y="196373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 sz="2800" dirty="0">
                <a:solidFill>
                  <a:schemeClr val="accent2"/>
                </a:solidFill>
              </a:rPr>
              <a:t>תמיסה בסיסית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5029200" y="3684588"/>
            <a:ext cx="2895600" cy="317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572000" y="3106738"/>
            <a:ext cx="36576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2800" dirty="0">
                <a:solidFill>
                  <a:schemeClr val="accent2"/>
                </a:solidFill>
              </a:rPr>
              <a:t>בסיסיות עולה</a:t>
            </a:r>
            <a:r>
              <a:rPr lang="en-US" sz="2800" dirty="0"/>
              <a:t>  </a:t>
            </a:r>
          </a:p>
          <a:p>
            <a:pPr algn="ctr">
              <a:spcBef>
                <a:spcPct val="50000"/>
              </a:spcBef>
            </a:pPr>
            <a:r>
              <a:rPr lang="he-IL" sz="2000" u="sng" dirty="0">
                <a:solidFill>
                  <a:schemeClr val="accent2"/>
                </a:solidFill>
              </a:rPr>
              <a:t>ריכוז</a:t>
            </a:r>
            <a:r>
              <a:rPr lang="he-IL" sz="2000" dirty="0">
                <a:solidFill>
                  <a:schemeClr val="accent2"/>
                </a:solidFill>
              </a:rPr>
              <a:t> יוני </a:t>
            </a:r>
            <a:r>
              <a:rPr lang="he-IL" sz="2000" dirty="0" err="1" smtClean="0">
                <a:solidFill>
                  <a:schemeClr val="accent2"/>
                </a:solidFill>
              </a:rPr>
              <a:t>הידרוקסי</a:t>
            </a:r>
            <a:r>
              <a:rPr lang="he-IL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cs typeface="Monotype Hadassah" pitchFamily="2" charset="-79"/>
              </a:rPr>
              <a:t>(</a:t>
            </a:r>
            <a:r>
              <a:rPr lang="en-US" sz="2000" dirty="0" smtClean="0">
                <a:cs typeface="Monotype Hadassah" pitchFamily="2" charset="-79"/>
              </a:rPr>
              <a:t>OH-) </a:t>
            </a:r>
            <a:r>
              <a:rPr lang="he-IL" sz="2000" dirty="0" smtClean="0">
                <a:solidFill>
                  <a:schemeClr val="accent2"/>
                </a:solidFill>
              </a:rPr>
              <a:t>עולה</a:t>
            </a:r>
            <a:endParaRPr lang="en-US" sz="2000" dirty="0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838200" y="9144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 dirty="0">
                <a:cs typeface="Guttman Yad-Brush" pitchFamily="2" charset="-79"/>
              </a:rPr>
              <a:t>מתייחסת לתמיסות מימיות בריכוז עד 1 </a:t>
            </a:r>
            <a:r>
              <a:rPr lang="he-IL" dirty="0" err="1">
                <a:cs typeface="Guttman Yad-Brush" pitchFamily="2" charset="-79"/>
              </a:rPr>
              <a:t>מולר</a:t>
            </a:r>
            <a:endParaRPr lang="en-US" dirty="0">
              <a:cs typeface="Guttman Yad-Brush" pitchFamily="2" charset="-79"/>
            </a:endParaRPr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 flipV="1">
            <a:off x="1066800" y="3716338"/>
            <a:ext cx="3124200" cy="17462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7" name="Text Box 18"/>
          <p:cNvSpPr txBox="1">
            <a:spLocks noChangeArrowheads="1"/>
          </p:cNvSpPr>
          <p:nvPr/>
        </p:nvSpPr>
        <p:spPr bwMode="auto">
          <a:xfrm>
            <a:off x="395536" y="3106738"/>
            <a:ext cx="410026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2800" dirty="0">
                <a:solidFill>
                  <a:srgbClr val="CC3300"/>
                </a:solidFill>
              </a:rPr>
              <a:t>חומציות עולה</a:t>
            </a:r>
            <a:endParaRPr lang="en-US" sz="2800" dirty="0"/>
          </a:p>
          <a:p>
            <a:pPr algn="ctr">
              <a:spcBef>
                <a:spcPct val="50000"/>
              </a:spcBef>
            </a:pPr>
            <a:r>
              <a:rPr lang="he-IL" sz="2000" u="sng" dirty="0">
                <a:solidFill>
                  <a:srgbClr val="CC3300"/>
                </a:solidFill>
              </a:rPr>
              <a:t>ריכוז</a:t>
            </a:r>
            <a:r>
              <a:rPr lang="he-IL" sz="2000" dirty="0">
                <a:solidFill>
                  <a:srgbClr val="CC3300"/>
                </a:solidFill>
              </a:rPr>
              <a:t> יוני </a:t>
            </a:r>
            <a:r>
              <a:rPr lang="he-IL" sz="2000" dirty="0" err="1" smtClean="0">
                <a:solidFill>
                  <a:srgbClr val="CC3300"/>
                </a:solidFill>
              </a:rPr>
              <a:t>הידרוניום</a:t>
            </a:r>
            <a:r>
              <a:rPr lang="he-IL" sz="2000" dirty="0" smtClean="0">
                <a:solidFill>
                  <a:srgbClr val="CC3300"/>
                </a:solidFill>
              </a:rPr>
              <a:t> </a:t>
            </a:r>
            <a:r>
              <a:rPr lang="he-IL" sz="2000" dirty="0" smtClean="0">
                <a:cs typeface="Monotype Hadassah" pitchFamily="2" charset="-79"/>
              </a:rPr>
              <a:t>(</a:t>
            </a:r>
            <a:r>
              <a:rPr lang="en-US" sz="2000" dirty="0" smtClean="0">
                <a:cs typeface="Monotype Hadassah" pitchFamily="2" charset="-79"/>
              </a:rPr>
              <a:t>(H+ </a:t>
            </a:r>
            <a:r>
              <a:rPr lang="he-IL" sz="2000" dirty="0" smtClean="0">
                <a:solidFill>
                  <a:srgbClr val="CC3300"/>
                </a:solidFill>
              </a:rPr>
              <a:t>עולה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066800" y="4953000"/>
            <a:ext cx="7162800" cy="1524000"/>
            <a:chOff x="672" y="3120"/>
            <a:chExt cx="4512" cy="960"/>
          </a:xfrm>
        </p:grpSpPr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672" y="3120"/>
              <a:ext cx="4512" cy="960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5380" name="Line 21"/>
            <p:cNvSpPr>
              <a:spLocks noChangeShapeType="1"/>
            </p:cNvSpPr>
            <p:nvPr/>
          </p:nvSpPr>
          <p:spPr bwMode="auto">
            <a:xfrm flipV="1">
              <a:off x="672" y="3120"/>
              <a:ext cx="451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381" name="Text Box 22"/>
            <p:cNvSpPr txBox="1">
              <a:spLocks noChangeArrowheads="1"/>
            </p:cNvSpPr>
            <p:nvPr/>
          </p:nvSpPr>
          <p:spPr bwMode="auto">
            <a:xfrm>
              <a:off x="1056" y="3264"/>
              <a:ext cx="8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sz="4000">
                  <a:solidFill>
                    <a:srgbClr val="CC3300"/>
                  </a:solidFill>
                </a:rPr>
                <a:t>H</a:t>
              </a:r>
              <a:r>
                <a:rPr lang="en-US" sz="4000" baseline="-25000">
                  <a:solidFill>
                    <a:srgbClr val="CC3300"/>
                  </a:solidFill>
                </a:rPr>
                <a:t>3</a:t>
              </a:r>
              <a:r>
                <a:rPr lang="en-US" sz="4000">
                  <a:solidFill>
                    <a:srgbClr val="CC3300"/>
                  </a:solidFill>
                </a:rPr>
                <a:t>O</a:t>
              </a:r>
              <a:r>
                <a:rPr lang="en-US" sz="4000" baseline="30000">
                  <a:solidFill>
                    <a:srgbClr val="CC3300"/>
                  </a:solidFill>
                </a:rPr>
                <a:t>+</a:t>
              </a:r>
              <a:endParaRPr lang="en-US" sz="4000">
                <a:solidFill>
                  <a:srgbClr val="CC3300"/>
                </a:solidFill>
              </a:endParaRPr>
            </a:p>
          </p:txBody>
        </p:sp>
        <p:sp>
          <p:nvSpPr>
            <p:cNvPr id="15382" name="Text Box 23"/>
            <p:cNvSpPr txBox="1">
              <a:spLocks noChangeArrowheads="1"/>
            </p:cNvSpPr>
            <p:nvPr/>
          </p:nvSpPr>
          <p:spPr bwMode="auto">
            <a:xfrm>
              <a:off x="2112" y="3225"/>
              <a:ext cx="8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sz="3200">
                  <a:solidFill>
                    <a:srgbClr val="CC3300"/>
                  </a:solidFill>
                </a:rPr>
                <a:t>H</a:t>
              </a:r>
              <a:r>
                <a:rPr lang="en-US" sz="3200" baseline="-25000">
                  <a:solidFill>
                    <a:srgbClr val="CC3300"/>
                  </a:solidFill>
                </a:rPr>
                <a:t>3</a:t>
              </a:r>
              <a:r>
                <a:rPr lang="en-US" sz="3200">
                  <a:solidFill>
                    <a:srgbClr val="CC3300"/>
                  </a:solidFill>
                </a:rPr>
                <a:t>O</a:t>
              </a:r>
              <a:r>
                <a:rPr lang="en-US" sz="3200" baseline="30000">
                  <a:solidFill>
                    <a:srgbClr val="CC3300"/>
                  </a:solidFill>
                </a:rPr>
                <a:t>+</a:t>
              </a:r>
              <a:endParaRPr lang="en-US" sz="3200">
                <a:solidFill>
                  <a:srgbClr val="CC3300"/>
                </a:solidFill>
              </a:endParaRPr>
            </a:p>
          </p:txBody>
        </p:sp>
        <p:sp>
          <p:nvSpPr>
            <p:cNvPr id="15383" name="Text Box 24"/>
            <p:cNvSpPr txBox="1">
              <a:spLocks noChangeArrowheads="1"/>
            </p:cNvSpPr>
            <p:nvPr/>
          </p:nvSpPr>
          <p:spPr bwMode="auto">
            <a:xfrm>
              <a:off x="3120" y="3168"/>
              <a:ext cx="8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>
                <a:spcBef>
                  <a:spcPct val="50000"/>
                </a:spcBef>
              </a:pPr>
              <a:r>
                <a:rPr lang="en-US" sz="2000">
                  <a:solidFill>
                    <a:srgbClr val="CC3300"/>
                  </a:solidFill>
                </a:rPr>
                <a:t>H</a:t>
              </a:r>
              <a:r>
                <a:rPr lang="en-US" sz="2000" baseline="-25000">
                  <a:solidFill>
                    <a:srgbClr val="CC3300"/>
                  </a:solidFill>
                </a:rPr>
                <a:t>3</a:t>
              </a:r>
              <a:r>
                <a:rPr lang="en-US" sz="2000">
                  <a:solidFill>
                    <a:srgbClr val="CC3300"/>
                  </a:solidFill>
                </a:rPr>
                <a:t>O</a:t>
              </a:r>
              <a:r>
                <a:rPr lang="en-US" sz="2000" baseline="30000">
                  <a:solidFill>
                    <a:srgbClr val="CC3300"/>
                  </a:solidFill>
                </a:rPr>
                <a:t>+</a:t>
              </a:r>
              <a:endParaRPr lang="en-US" sz="2000">
                <a:solidFill>
                  <a:srgbClr val="CC3300"/>
                </a:solidFill>
              </a:endParaRPr>
            </a:p>
          </p:txBody>
        </p:sp>
        <p:sp>
          <p:nvSpPr>
            <p:cNvPr id="15384" name="Text Box 25"/>
            <p:cNvSpPr txBox="1">
              <a:spLocks noChangeArrowheads="1"/>
            </p:cNvSpPr>
            <p:nvPr/>
          </p:nvSpPr>
          <p:spPr bwMode="auto">
            <a:xfrm>
              <a:off x="4176" y="3456"/>
              <a:ext cx="72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4000">
                  <a:solidFill>
                    <a:schemeClr val="accent2"/>
                  </a:solidFill>
                </a:rPr>
                <a:t>OH</a:t>
              </a:r>
              <a:r>
                <a:rPr lang="en-US" sz="4000" baseline="30000">
                  <a:solidFill>
                    <a:schemeClr val="accent2"/>
                  </a:solidFill>
                </a:rPr>
                <a:t>-</a:t>
              </a:r>
              <a:endParaRPr lang="en-US" sz="4000">
                <a:solidFill>
                  <a:schemeClr val="accent2"/>
                </a:solidFill>
              </a:endParaRPr>
            </a:p>
          </p:txBody>
        </p:sp>
        <p:sp>
          <p:nvSpPr>
            <p:cNvPr id="15385" name="Text Box 26"/>
            <p:cNvSpPr txBox="1">
              <a:spLocks noChangeArrowheads="1"/>
            </p:cNvSpPr>
            <p:nvPr/>
          </p:nvSpPr>
          <p:spPr bwMode="auto">
            <a:xfrm>
              <a:off x="3024" y="3600"/>
              <a:ext cx="72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sz="3200">
                  <a:solidFill>
                    <a:schemeClr val="accent2"/>
                  </a:solidFill>
                </a:rPr>
                <a:t>OH</a:t>
              </a:r>
              <a:r>
                <a:rPr lang="en-US" sz="3200" baseline="30000">
                  <a:solidFill>
                    <a:schemeClr val="accent2"/>
                  </a:solidFill>
                </a:rPr>
                <a:t>-</a:t>
              </a:r>
              <a:endParaRPr lang="en-US" sz="3200">
                <a:solidFill>
                  <a:schemeClr val="accent2"/>
                </a:solidFill>
              </a:endParaRPr>
            </a:p>
          </p:txBody>
        </p:sp>
        <p:sp>
          <p:nvSpPr>
            <p:cNvPr id="15386" name="Text Box 27"/>
            <p:cNvSpPr txBox="1">
              <a:spLocks noChangeArrowheads="1"/>
            </p:cNvSpPr>
            <p:nvPr/>
          </p:nvSpPr>
          <p:spPr bwMode="auto">
            <a:xfrm>
              <a:off x="1824" y="379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solidFill>
                    <a:schemeClr val="accent2"/>
                  </a:solidFill>
                </a:rPr>
                <a:t>OH</a:t>
              </a:r>
              <a:r>
                <a:rPr lang="en-US" baseline="30000">
                  <a:solidFill>
                    <a:schemeClr val="accent2"/>
                  </a:solidFill>
                </a:rPr>
                <a:t>-</a:t>
              </a:r>
              <a:endParaRPr lang="en-US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250</Words>
  <Application>Microsoft Office PowerPoint</Application>
  <PresentationFormat>‫הצגה על המסך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רונית</dc:creator>
  <cp:lastModifiedBy>רונית</cp:lastModifiedBy>
  <cp:revision>18</cp:revision>
  <dcterms:created xsi:type="dcterms:W3CDTF">2012-02-13T07:59:13Z</dcterms:created>
  <dcterms:modified xsi:type="dcterms:W3CDTF">2012-02-13T21:01:19Z</dcterms:modified>
</cp:coreProperties>
</file>