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43"/>
  </p:notesMasterIdLst>
  <p:sldIdLst>
    <p:sldId id="256" r:id="rId2"/>
    <p:sldId id="261" r:id="rId3"/>
    <p:sldId id="264" r:id="rId4"/>
    <p:sldId id="276" r:id="rId5"/>
    <p:sldId id="265" r:id="rId6"/>
    <p:sldId id="257" r:id="rId7"/>
    <p:sldId id="263" r:id="rId8"/>
    <p:sldId id="266" r:id="rId9"/>
    <p:sldId id="267" r:id="rId10"/>
    <p:sldId id="309" r:id="rId11"/>
    <p:sldId id="306" r:id="rId12"/>
    <p:sldId id="281" r:id="rId13"/>
    <p:sldId id="282" r:id="rId14"/>
    <p:sldId id="277" r:id="rId15"/>
    <p:sldId id="284" r:id="rId16"/>
    <p:sldId id="296" r:id="rId17"/>
    <p:sldId id="307" r:id="rId18"/>
    <p:sldId id="283" r:id="rId19"/>
    <p:sldId id="308" r:id="rId20"/>
    <p:sldId id="287" r:id="rId21"/>
    <p:sldId id="286" r:id="rId22"/>
    <p:sldId id="289" r:id="rId23"/>
    <p:sldId id="297" r:id="rId24"/>
    <p:sldId id="305" r:id="rId25"/>
    <p:sldId id="292" r:id="rId26"/>
    <p:sldId id="293" r:id="rId27"/>
    <p:sldId id="294" r:id="rId28"/>
    <p:sldId id="259" r:id="rId29"/>
    <p:sldId id="260" r:id="rId30"/>
    <p:sldId id="290" r:id="rId31"/>
    <p:sldId id="302" r:id="rId32"/>
    <p:sldId id="303" r:id="rId33"/>
    <p:sldId id="304" r:id="rId34"/>
    <p:sldId id="298" r:id="rId35"/>
    <p:sldId id="299" r:id="rId36"/>
    <p:sldId id="301" r:id="rId37"/>
    <p:sldId id="275" r:id="rId38"/>
    <p:sldId id="270" r:id="rId39"/>
    <p:sldId id="274" r:id="rId40"/>
    <p:sldId id="271" r:id="rId41"/>
    <p:sldId id="272" r:id="rId42"/>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Nirit Merzel" initials="N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79140" autoAdjust="0"/>
  </p:normalViewPr>
  <p:slideViewPr>
    <p:cSldViewPr>
      <p:cViewPr varScale="1">
        <p:scale>
          <a:sx n="78" d="100"/>
          <a:sy n="78" d="100"/>
        </p:scale>
        <p:origin x="874" y="6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94D6A6D-58EC-4E5A-8B19-57E645FB54A0}" type="datetimeFigureOut">
              <a:rPr lang="he-IL" smtClean="0"/>
              <a:pPr/>
              <a:t>כ"ו/סיון/תשפ"ב</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5E1E47F-245E-4B32-B1CF-7F0BE4555C9A}" type="slidenum">
              <a:rPr lang="he-IL" smtClean="0"/>
              <a:pPr/>
              <a:t>‹#›</a:t>
            </a:fld>
            <a:endParaRPr lang="he-IL"/>
          </a:p>
        </p:txBody>
      </p:sp>
    </p:spTree>
    <p:extLst>
      <p:ext uri="{BB962C8B-B14F-4D97-AF65-F5344CB8AC3E}">
        <p14:creationId xmlns:p14="http://schemas.microsoft.com/office/powerpoint/2010/main" val="262946154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r>
              <a:rPr lang="he-IL" dirty="0"/>
              <a:t>שעורי בית בנושא מד טמפרטורה:</a:t>
            </a:r>
          </a:p>
          <a:p>
            <a:r>
              <a:rPr lang="he-IL" dirty="0"/>
              <a:t>עמוד 194 שאלות 5-8</a:t>
            </a:r>
          </a:p>
        </p:txBody>
      </p:sp>
      <p:sp>
        <p:nvSpPr>
          <p:cNvPr id="4" name="מציין מיקום של מספר שקופית 3"/>
          <p:cNvSpPr>
            <a:spLocks noGrp="1"/>
          </p:cNvSpPr>
          <p:nvPr>
            <p:ph type="sldNum" sz="quarter" idx="10"/>
          </p:nvPr>
        </p:nvSpPr>
        <p:spPr/>
        <p:txBody>
          <a:bodyPr/>
          <a:lstStyle/>
          <a:p>
            <a:fld id="{35E1E47F-245E-4B32-B1CF-7F0BE4555C9A}" type="slidenum">
              <a:rPr lang="he-IL" smtClean="0"/>
              <a:pPr/>
              <a:t>4</a:t>
            </a:fld>
            <a:endParaRPr lang="he-I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TextEdit="1"/>
          </p:cNvSpPr>
          <p:nvPr>
            <p:ph type="sldImg"/>
          </p:nvPr>
        </p:nvSpPr>
        <p:spPr bwMode="auto">
          <a:noFill/>
          <a:ln>
            <a:solidFill>
              <a:srgbClr val="000000"/>
            </a:solidFill>
            <a:miter lim="800000"/>
            <a:headEnd/>
            <a:tailEnd/>
          </a:ln>
        </p:spPr>
      </p:sp>
      <p:sp>
        <p:nvSpPr>
          <p:cNvPr id="52227" name="Rectangle 3"/>
          <p:cNvSpPr>
            <a:spLocks noGrp="1"/>
          </p:cNvSpPr>
          <p:nvPr>
            <p:ph type="body" idx="1"/>
          </p:nvPr>
        </p:nvSpPr>
        <p:spPr bwMode="auto">
          <a:noFill/>
        </p:spPr>
        <p:txBody>
          <a:bodyPr/>
          <a:lstStyle/>
          <a:p>
            <a:endParaRPr lang="he-IL" sz="10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endParaRPr lang="he-IL" dirty="0"/>
          </a:p>
        </p:txBody>
      </p:sp>
      <p:sp>
        <p:nvSpPr>
          <p:cNvPr id="4" name="מציין מיקום של מספר שקופית 3"/>
          <p:cNvSpPr>
            <a:spLocks noGrp="1"/>
          </p:cNvSpPr>
          <p:nvPr>
            <p:ph type="sldNum" sz="quarter" idx="10"/>
          </p:nvPr>
        </p:nvSpPr>
        <p:spPr/>
        <p:txBody>
          <a:bodyPr/>
          <a:lstStyle/>
          <a:p>
            <a:fld id="{35E1E47F-245E-4B32-B1CF-7F0BE4555C9A}" type="slidenum">
              <a:rPr lang="he-IL" smtClean="0"/>
              <a:pPr/>
              <a:t>9</a:t>
            </a:fld>
            <a:endParaRPr lang="he-I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he-IL" dirty="0"/>
          </a:p>
        </p:txBody>
      </p:sp>
      <p:sp>
        <p:nvSpPr>
          <p:cNvPr id="4" name="מציין מיקום של מספר שקופית 3"/>
          <p:cNvSpPr>
            <a:spLocks noGrp="1"/>
          </p:cNvSpPr>
          <p:nvPr>
            <p:ph type="sldNum" sz="quarter" idx="5"/>
          </p:nvPr>
        </p:nvSpPr>
        <p:spPr/>
        <p:txBody>
          <a:bodyPr/>
          <a:lstStyle/>
          <a:p>
            <a:fld id="{35E1E47F-245E-4B32-B1CF-7F0BE4555C9A}" type="slidenum">
              <a:rPr lang="he-IL" smtClean="0"/>
              <a:pPr/>
              <a:t>13</a:t>
            </a:fld>
            <a:endParaRPr lang="he-IL"/>
          </a:p>
        </p:txBody>
      </p:sp>
    </p:spTree>
    <p:extLst>
      <p:ext uri="{BB962C8B-B14F-4D97-AF65-F5344CB8AC3E}">
        <p14:creationId xmlns:p14="http://schemas.microsoft.com/office/powerpoint/2010/main" val="3461585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5EFB840-540C-473D-948B-FA4281E89914}" type="slidenum">
              <a:rPr lang="he-IL"/>
              <a:pPr/>
              <a:t>20</a:t>
            </a:fld>
            <a:endParaRPr lang="en-US"/>
          </a:p>
        </p:txBody>
      </p:sp>
      <p:sp>
        <p:nvSpPr>
          <p:cNvPr id="144386" name="Rectangle 2"/>
          <p:cNvSpPr>
            <a:spLocks noGrp="1" noRot="1" noChangeAspec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0B954A-0B5B-4DAF-A1B2-4A161629D859}" type="slidenum">
              <a:rPr lang="he-IL"/>
              <a:pPr/>
              <a:t>21</a:t>
            </a:fld>
            <a:endParaRPr lang="en-US"/>
          </a:p>
        </p:txBody>
      </p:sp>
      <p:sp>
        <p:nvSpPr>
          <p:cNvPr id="50178" name="Rectangle 2"/>
          <p:cNvSpPr>
            <a:spLocks noGrp="1" noRot="1" noChangeAspect="1" noChangeArrowheads="1" noTextEdit="1"/>
          </p:cNvSpPr>
          <p:nvPr>
            <p:ph type="sldImg"/>
          </p:nvPr>
        </p:nvSpPr>
        <p:spPr>
          <a:xfrm>
            <a:off x="1144588" y="685800"/>
            <a:ext cx="4572000" cy="3429000"/>
          </a:xfrm>
          <a:ln/>
        </p:spPr>
      </p:sp>
      <p:sp>
        <p:nvSpPr>
          <p:cNvPr id="50179" name="Rectangle 3"/>
          <p:cNvSpPr>
            <a:spLocks noGrp="1" noChangeArrowheads="1"/>
          </p:cNvSpPr>
          <p:nvPr>
            <p:ph type="body" idx="1"/>
          </p:nvPr>
        </p:nvSpPr>
        <p:spPr>
          <a:xfrm>
            <a:off x="914400" y="4343400"/>
            <a:ext cx="5029200" cy="4114800"/>
          </a:xfrm>
        </p:spPr>
        <p:txBody>
          <a:bodyPr/>
          <a:lstStyle/>
          <a:p>
            <a:pPr algn="l" rtl="0"/>
            <a:endParaRPr lang="en-US" sz="700"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439996-9436-4A69-8990-D91F6B91F183}" type="slidenum">
              <a:rPr lang="he-IL"/>
              <a:pPr/>
              <a:t>30</a:t>
            </a:fld>
            <a:endParaRPr lang="en-US"/>
          </a:p>
        </p:txBody>
      </p:sp>
      <p:sp>
        <p:nvSpPr>
          <p:cNvPr id="58370" name="Rectangle 2"/>
          <p:cNvSpPr>
            <a:spLocks noGrp="1" noRot="1" noChangeAspect="1" noChangeArrowheads="1" noTextEdit="1"/>
          </p:cNvSpPr>
          <p:nvPr>
            <p:ph type="sldImg"/>
          </p:nvPr>
        </p:nvSpPr>
        <p:spPr>
          <a:xfrm>
            <a:off x="1144588" y="685800"/>
            <a:ext cx="4572000" cy="3429000"/>
          </a:xfrm>
          <a:ln/>
        </p:spPr>
      </p:sp>
      <p:sp>
        <p:nvSpPr>
          <p:cNvPr id="58371" name="Rectangle 3"/>
          <p:cNvSpPr>
            <a:spLocks noGrp="1" noChangeArrowheads="1"/>
          </p:cNvSpPr>
          <p:nvPr>
            <p:ph type="body" idx="1"/>
          </p:nvPr>
        </p:nvSpPr>
        <p:spPr>
          <a:xfrm>
            <a:off x="914400" y="4343400"/>
            <a:ext cx="5029200" cy="4114800"/>
          </a:xfrm>
        </p:spPr>
        <p:txBody>
          <a:bodyPr/>
          <a:lstStyle/>
          <a:p>
            <a:pPr algn="l" rtl="0"/>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normAutofit/>
          </a:bodyPr>
          <a:lstStyle/>
          <a:p>
            <a:r>
              <a:rPr lang="he-IL" dirty="0"/>
              <a:t>זיקוק משמש בתעשייה הדלקים</a:t>
            </a:r>
            <a:r>
              <a:rPr lang="he-IL" baseline="0" dirty="0"/>
              <a:t> בכדי להפיק מנפט גולמי את סוגי הדלק שונים החל מדלק למטוסים ועד בנזין</a:t>
            </a:r>
          </a:p>
          <a:p>
            <a:r>
              <a:rPr lang="he-IL" baseline="0" dirty="0"/>
              <a:t>בתעשיית היין מזקקים את האלכוהול והמים אחרי התסיסה</a:t>
            </a:r>
            <a:endParaRPr lang="he-IL" dirty="0"/>
          </a:p>
        </p:txBody>
      </p:sp>
      <p:sp>
        <p:nvSpPr>
          <p:cNvPr id="4" name="מציין מיקום של מספר שקופית 3"/>
          <p:cNvSpPr>
            <a:spLocks noGrp="1"/>
          </p:cNvSpPr>
          <p:nvPr>
            <p:ph type="sldNum" sz="quarter" idx="10"/>
          </p:nvPr>
        </p:nvSpPr>
        <p:spPr/>
        <p:txBody>
          <a:bodyPr/>
          <a:lstStyle/>
          <a:p>
            <a:fld id="{7EE09E53-5845-449F-94E2-AF9F8AED7B79}" type="slidenum">
              <a:rPr lang="he-IL" smtClean="0"/>
              <a:pPr/>
              <a:t>31</a:t>
            </a:fld>
            <a:endParaRPr lang="he-I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TextEdit="1"/>
          </p:cNvSpPr>
          <p:nvPr>
            <p:ph type="sldImg"/>
          </p:nvPr>
        </p:nvSpPr>
        <p:spPr bwMode="auto">
          <a:noFill/>
          <a:ln>
            <a:solidFill>
              <a:srgbClr val="000000"/>
            </a:solidFill>
            <a:miter lim="800000"/>
            <a:headEnd/>
            <a:tailEnd/>
          </a:ln>
        </p:spPr>
      </p:sp>
      <p:sp>
        <p:nvSpPr>
          <p:cNvPr id="55299" name="Rectangle 3"/>
          <p:cNvSpPr>
            <a:spLocks noGrp="1"/>
          </p:cNvSpPr>
          <p:nvPr>
            <p:ph type="body" idx="1"/>
          </p:nvPr>
        </p:nvSpPr>
        <p:spPr bwMode="auto">
          <a:noFill/>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685800" y="2130425"/>
            <a:ext cx="7772400" cy="1470025"/>
          </a:xfrm>
        </p:spPr>
        <p:txBody>
          <a:bodyPr/>
          <a:lstStyle/>
          <a:p>
            <a:r>
              <a:rPr lang="he-IL"/>
              <a:t>לחץ כדי לערוך סגנון כותרת של תבנית בסיס</a:t>
            </a:r>
          </a:p>
        </p:txBody>
      </p:sp>
      <p:sp>
        <p:nvSpPr>
          <p:cNvPr id="3" name="כותרת משנה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a:t>לחץ כדי לערוך סגנון כותרת משנה של תבנית בסיס</a:t>
            </a:r>
          </a:p>
        </p:txBody>
      </p:sp>
      <p:sp>
        <p:nvSpPr>
          <p:cNvPr id="4" name="מציין מיקום של תאריך 3"/>
          <p:cNvSpPr>
            <a:spLocks noGrp="1"/>
          </p:cNvSpPr>
          <p:nvPr>
            <p:ph type="dt" sz="half" idx="10"/>
          </p:nvPr>
        </p:nvSpPr>
        <p:spPr/>
        <p:txBody>
          <a:bodyPr/>
          <a:lstStyle/>
          <a:p>
            <a:fld id="{E54C94B8-A63C-483D-BB68-FF3F1C71629B}" type="datetimeFigureOut">
              <a:rPr lang="he-IL" smtClean="0"/>
              <a:pPr/>
              <a:t>כ"ו/סיון/תשפ"ב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88DA9D1-20B0-46B9-9E7D-83C23FFA867D}" type="slidenum">
              <a:rPr lang="he-IL" smtClean="0"/>
              <a:pPr/>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E54C94B8-A63C-483D-BB68-FF3F1C71629B}" type="datetimeFigureOut">
              <a:rPr lang="he-IL" smtClean="0"/>
              <a:pPr/>
              <a:t>כ"ו/סיון/תשפ"ב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88DA9D1-20B0-46B9-9E7D-83C23FFA867D}" type="slidenum">
              <a:rPr lang="he-IL" smtClean="0"/>
              <a:pPr/>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6629400" y="274638"/>
            <a:ext cx="2057400" cy="5851525"/>
          </a:xfrm>
        </p:spPr>
        <p:txBody>
          <a:bodyPr vert="eaVert"/>
          <a:lstStyle/>
          <a:p>
            <a:r>
              <a:rPr lang="he-IL"/>
              <a:t>לחץ כדי לערוך סגנון כותרת של תבנית בסיס</a:t>
            </a:r>
          </a:p>
        </p:txBody>
      </p:sp>
      <p:sp>
        <p:nvSpPr>
          <p:cNvPr id="3" name="מציין מיקום של טקסט אנכי 2"/>
          <p:cNvSpPr>
            <a:spLocks noGrp="1"/>
          </p:cNvSpPr>
          <p:nvPr>
            <p:ph type="body" orient="vert" idx="1"/>
          </p:nvPr>
        </p:nvSpPr>
        <p:spPr>
          <a:xfrm>
            <a:off x="457200" y="274638"/>
            <a:ext cx="6019800" cy="5851525"/>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E54C94B8-A63C-483D-BB68-FF3F1C71629B}" type="datetimeFigureOut">
              <a:rPr lang="he-IL" smtClean="0"/>
              <a:pPr/>
              <a:t>כ"ו/סיון/תשפ"ב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88DA9D1-20B0-46B9-9E7D-83C23FFA867D}" type="slidenum">
              <a:rPr lang="he-IL" smtClean="0"/>
              <a:pPr/>
              <a:t>‹#›</a:t>
            </a:fld>
            <a:endParaRPr lang="he-IL"/>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כותרת, טקסט ו- 2 תכנים">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704850"/>
            <a:ext cx="8229600" cy="1143000"/>
          </a:xfrm>
        </p:spPr>
        <p:txBody>
          <a:bodyPr/>
          <a:lstStyle/>
          <a:p>
            <a:r>
              <a:rPr lang="he-IL"/>
              <a:t>לחץ כדי לערוך סגנון כותרת של תבנית בסיס</a:t>
            </a:r>
          </a:p>
        </p:txBody>
      </p:sp>
      <p:sp>
        <p:nvSpPr>
          <p:cNvPr id="3" name="מציין מיקום טקסט 2"/>
          <p:cNvSpPr>
            <a:spLocks noGrp="1"/>
          </p:cNvSpPr>
          <p:nvPr>
            <p:ph type="body" sz="half" idx="1"/>
          </p:nvPr>
        </p:nvSpPr>
        <p:spPr>
          <a:xfrm>
            <a:off x="457200" y="1935163"/>
            <a:ext cx="4038600" cy="4389437"/>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quarter" idx="2"/>
          </p:nvPr>
        </p:nvSpPr>
        <p:spPr>
          <a:xfrm>
            <a:off x="4648200" y="1935163"/>
            <a:ext cx="4038600" cy="2117725"/>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תוכן 4"/>
          <p:cNvSpPr>
            <a:spLocks noGrp="1"/>
          </p:cNvSpPr>
          <p:nvPr>
            <p:ph sz="quarter" idx="3"/>
          </p:nvPr>
        </p:nvSpPr>
        <p:spPr>
          <a:xfrm>
            <a:off x="4648200" y="4205288"/>
            <a:ext cx="4038600" cy="2119312"/>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תאריך 5"/>
          <p:cNvSpPr>
            <a:spLocks noGrp="1"/>
          </p:cNvSpPr>
          <p:nvPr>
            <p:ph type="dt" sz="half" idx="10"/>
          </p:nvPr>
        </p:nvSpPr>
        <p:spPr>
          <a:xfrm>
            <a:off x="457200" y="6356350"/>
            <a:ext cx="2133600" cy="365125"/>
          </a:xfrm>
        </p:spPr>
        <p:txBody>
          <a:bodyPr/>
          <a:lstStyle>
            <a:lvl1pPr>
              <a:defRPr/>
            </a:lvl1pPr>
          </a:lstStyle>
          <a:p>
            <a:fld id="{E371EEBD-A05C-4205-A682-BADA441DF38B}" type="datetimeFigureOut">
              <a:rPr lang="en-US"/>
              <a:pPr/>
              <a:t>6/25/2022</a:t>
            </a:fld>
            <a:endParaRPr lang="en-US"/>
          </a:p>
        </p:txBody>
      </p:sp>
      <p:sp>
        <p:nvSpPr>
          <p:cNvPr id="7" name="מציין מיקום של כותרת תחתונה 6"/>
          <p:cNvSpPr>
            <a:spLocks noGrp="1"/>
          </p:cNvSpPr>
          <p:nvPr>
            <p:ph type="ftr" sz="quarter" idx="11"/>
          </p:nvPr>
        </p:nvSpPr>
        <p:spPr>
          <a:xfrm>
            <a:off x="2667000" y="6356350"/>
            <a:ext cx="3352800" cy="365125"/>
          </a:xfrm>
        </p:spPr>
        <p:txBody>
          <a:bodyPr/>
          <a:lstStyle>
            <a:lvl1pPr>
              <a:defRPr/>
            </a:lvl1pPr>
          </a:lstStyle>
          <a:p>
            <a:pPr>
              <a:defRPr/>
            </a:pPr>
            <a:endParaRPr lang="he-IL"/>
          </a:p>
        </p:txBody>
      </p:sp>
      <p:sp>
        <p:nvSpPr>
          <p:cNvPr id="8" name="מציין מיקום של מספר שקופית 7"/>
          <p:cNvSpPr>
            <a:spLocks noGrp="1"/>
          </p:cNvSpPr>
          <p:nvPr>
            <p:ph type="sldNum" sz="quarter" idx="12"/>
          </p:nvPr>
        </p:nvSpPr>
        <p:spPr>
          <a:xfrm>
            <a:off x="7924800" y="6356350"/>
            <a:ext cx="762000" cy="365125"/>
          </a:xfrm>
        </p:spPr>
        <p:txBody>
          <a:bodyPr/>
          <a:lstStyle>
            <a:lvl1pPr>
              <a:defRPr/>
            </a:lvl1pPr>
          </a:lstStyle>
          <a:p>
            <a:fld id="{48593966-9E86-413B-B4E4-50DB74C2290C}" type="slidenum">
              <a:rPr lang="he-IL"/>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10"/>
          </p:nvPr>
        </p:nvSpPr>
        <p:spPr/>
        <p:txBody>
          <a:bodyPr/>
          <a:lstStyle/>
          <a:p>
            <a:fld id="{E54C94B8-A63C-483D-BB68-FF3F1C71629B}" type="datetimeFigureOut">
              <a:rPr lang="he-IL" smtClean="0"/>
              <a:pPr/>
              <a:t>כ"ו/סיון/תשפ"ב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88DA9D1-20B0-46B9-9E7D-83C23FFA867D}" type="slidenum">
              <a:rPr lang="he-IL" smtClean="0"/>
              <a:pPr/>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722313" y="4406900"/>
            <a:ext cx="7772400" cy="1362075"/>
          </a:xfrm>
        </p:spPr>
        <p:txBody>
          <a:bodyPr anchor="t"/>
          <a:lstStyle>
            <a:lvl1pPr algn="r">
              <a:defRPr sz="4000" b="1" cap="all"/>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E54C94B8-A63C-483D-BB68-FF3F1C71629B}" type="datetimeFigureOut">
              <a:rPr lang="he-IL" smtClean="0"/>
              <a:pPr/>
              <a:t>כ"ו/סיון/תשפ"ב</a:t>
            </a:fld>
            <a:endParaRPr lang="he-IL"/>
          </a:p>
        </p:txBody>
      </p:sp>
      <p:sp>
        <p:nvSpPr>
          <p:cNvPr id="5" name="מציין מיקום של כותרת תחתונה 4"/>
          <p:cNvSpPr>
            <a:spLocks noGrp="1"/>
          </p:cNvSpPr>
          <p:nvPr>
            <p:ph type="ftr" sz="quarter" idx="11"/>
          </p:nvPr>
        </p:nvSpPr>
        <p:spPr/>
        <p:txBody>
          <a:bodyPr/>
          <a:lstStyle/>
          <a:p>
            <a:endParaRPr lang="he-IL"/>
          </a:p>
        </p:txBody>
      </p:sp>
      <p:sp>
        <p:nvSpPr>
          <p:cNvPr id="6" name="מציין מיקום של מספר שקופית 5"/>
          <p:cNvSpPr>
            <a:spLocks noGrp="1"/>
          </p:cNvSpPr>
          <p:nvPr>
            <p:ph type="sldNum" sz="quarter" idx="12"/>
          </p:nvPr>
        </p:nvSpPr>
        <p:spPr/>
        <p:txBody>
          <a:bodyPr/>
          <a:lstStyle/>
          <a:p>
            <a:fld id="{F88DA9D1-20B0-46B9-9E7D-83C23FFA867D}" type="slidenum">
              <a:rPr lang="he-IL" smtClean="0"/>
              <a:pPr/>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תוכן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p:cNvSpPr>
            <a:spLocks noGrp="1"/>
          </p:cNvSpPr>
          <p:nvPr>
            <p:ph type="dt" sz="half" idx="10"/>
          </p:nvPr>
        </p:nvSpPr>
        <p:spPr/>
        <p:txBody>
          <a:bodyPr/>
          <a:lstStyle/>
          <a:p>
            <a:fld id="{E54C94B8-A63C-483D-BB68-FF3F1C71629B}" type="datetimeFigureOut">
              <a:rPr lang="he-IL" smtClean="0"/>
              <a:pPr/>
              <a:t>כ"ו/סיון/תשפ"ב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88DA9D1-20B0-46B9-9E7D-83C23FFA867D}" type="slidenum">
              <a:rPr lang="he-IL" smtClean="0"/>
              <a:pPr/>
              <a:t>‹#›</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lvl1pPr>
              <a:defRPr/>
            </a:lvl1p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p:cNvSpPr>
            <a:spLocks noGrp="1"/>
          </p:cNvSpPr>
          <p:nvPr>
            <p:ph type="dt" sz="half" idx="10"/>
          </p:nvPr>
        </p:nvSpPr>
        <p:spPr/>
        <p:txBody>
          <a:bodyPr/>
          <a:lstStyle/>
          <a:p>
            <a:fld id="{E54C94B8-A63C-483D-BB68-FF3F1C71629B}" type="datetimeFigureOut">
              <a:rPr lang="he-IL" smtClean="0"/>
              <a:pPr/>
              <a:t>כ"ו/סיון/תשפ"ב</a:t>
            </a:fld>
            <a:endParaRPr lang="he-IL"/>
          </a:p>
        </p:txBody>
      </p:sp>
      <p:sp>
        <p:nvSpPr>
          <p:cNvPr id="8" name="מציין מיקום של כותרת תחתונה 7"/>
          <p:cNvSpPr>
            <a:spLocks noGrp="1"/>
          </p:cNvSpPr>
          <p:nvPr>
            <p:ph type="ftr" sz="quarter" idx="11"/>
          </p:nvPr>
        </p:nvSpPr>
        <p:spPr/>
        <p:txBody>
          <a:bodyPr/>
          <a:lstStyle/>
          <a:p>
            <a:endParaRPr lang="he-IL"/>
          </a:p>
        </p:txBody>
      </p:sp>
      <p:sp>
        <p:nvSpPr>
          <p:cNvPr id="9" name="מציין מיקום של מספר שקופית 8"/>
          <p:cNvSpPr>
            <a:spLocks noGrp="1"/>
          </p:cNvSpPr>
          <p:nvPr>
            <p:ph type="sldNum" sz="quarter" idx="12"/>
          </p:nvPr>
        </p:nvSpPr>
        <p:spPr/>
        <p:txBody>
          <a:bodyPr/>
          <a:lstStyle/>
          <a:p>
            <a:fld id="{F88DA9D1-20B0-46B9-9E7D-83C23FFA867D}" type="slidenum">
              <a:rPr lang="he-IL" smtClean="0"/>
              <a:pPr/>
              <a:t>‹#›</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p:cNvSpPr>
            <a:spLocks noGrp="1"/>
          </p:cNvSpPr>
          <p:nvPr>
            <p:ph type="dt" sz="half" idx="10"/>
          </p:nvPr>
        </p:nvSpPr>
        <p:spPr/>
        <p:txBody>
          <a:bodyPr/>
          <a:lstStyle/>
          <a:p>
            <a:fld id="{E54C94B8-A63C-483D-BB68-FF3F1C71629B}" type="datetimeFigureOut">
              <a:rPr lang="he-IL" smtClean="0"/>
              <a:pPr/>
              <a:t>כ"ו/סיון/תשפ"ב</a:t>
            </a:fld>
            <a:endParaRPr lang="he-IL"/>
          </a:p>
        </p:txBody>
      </p:sp>
      <p:sp>
        <p:nvSpPr>
          <p:cNvPr id="4" name="מציין מיקום של כותרת תחתונה 3"/>
          <p:cNvSpPr>
            <a:spLocks noGrp="1"/>
          </p:cNvSpPr>
          <p:nvPr>
            <p:ph type="ftr" sz="quarter" idx="11"/>
          </p:nvPr>
        </p:nvSpPr>
        <p:spPr/>
        <p:txBody>
          <a:bodyPr/>
          <a:lstStyle/>
          <a:p>
            <a:endParaRPr lang="he-IL"/>
          </a:p>
        </p:txBody>
      </p:sp>
      <p:sp>
        <p:nvSpPr>
          <p:cNvPr id="5" name="מציין מיקום של מספר שקופית 4"/>
          <p:cNvSpPr>
            <a:spLocks noGrp="1"/>
          </p:cNvSpPr>
          <p:nvPr>
            <p:ph type="sldNum" sz="quarter" idx="12"/>
          </p:nvPr>
        </p:nvSpPr>
        <p:spPr/>
        <p:txBody>
          <a:bodyPr/>
          <a:lstStyle/>
          <a:p>
            <a:fld id="{F88DA9D1-20B0-46B9-9E7D-83C23FFA867D}" type="slidenum">
              <a:rPr lang="he-IL" smtClean="0"/>
              <a:pPr/>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E54C94B8-A63C-483D-BB68-FF3F1C71629B}" type="datetimeFigureOut">
              <a:rPr lang="he-IL" smtClean="0"/>
              <a:pPr/>
              <a:t>כ"ו/סיון/תשפ"ב</a:t>
            </a:fld>
            <a:endParaRPr lang="he-IL"/>
          </a:p>
        </p:txBody>
      </p:sp>
      <p:sp>
        <p:nvSpPr>
          <p:cNvPr id="3" name="מציין מיקום של כותרת תחתונה 2"/>
          <p:cNvSpPr>
            <a:spLocks noGrp="1"/>
          </p:cNvSpPr>
          <p:nvPr>
            <p:ph type="ftr" sz="quarter" idx="11"/>
          </p:nvPr>
        </p:nvSpPr>
        <p:spPr/>
        <p:txBody>
          <a:bodyPr/>
          <a:lstStyle/>
          <a:p>
            <a:endParaRPr lang="he-IL"/>
          </a:p>
        </p:txBody>
      </p:sp>
      <p:sp>
        <p:nvSpPr>
          <p:cNvPr id="4" name="מציין מיקום של מספר שקופית 3"/>
          <p:cNvSpPr>
            <a:spLocks noGrp="1"/>
          </p:cNvSpPr>
          <p:nvPr>
            <p:ph type="sldNum" sz="quarter" idx="12"/>
          </p:nvPr>
        </p:nvSpPr>
        <p:spPr/>
        <p:txBody>
          <a:bodyPr/>
          <a:lstStyle/>
          <a:p>
            <a:fld id="{F88DA9D1-20B0-46B9-9E7D-83C23FFA867D}" type="slidenum">
              <a:rPr lang="he-IL" smtClean="0"/>
              <a:pPr/>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273050"/>
            <a:ext cx="3008313" cy="1162050"/>
          </a:xfrm>
        </p:spPr>
        <p:txBody>
          <a:bodyPr anchor="b"/>
          <a:lstStyle>
            <a:lvl1pPr algn="r">
              <a:defRPr sz="2000" b="1"/>
            </a:lvl1pPr>
          </a:lstStyle>
          <a:p>
            <a:r>
              <a:rPr lang="he-IL"/>
              <a:t>לחץ כדי לערוך סגנון כותרת של תבנית בסיס</a:t>
            </a:r>
          </a:p>
        </p:txBody>
      </p:sp>
      <p:sp>
        <p:nvSpPr>
          <p:cNvPr id="3" name="מציין מיקום תוכן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54C94B8-A63C-483D-BB68-FF3F1C71629B}" type="datetimeFigureOut">
              <a:rPr lang="he-IL" smtClean="0"/>
              <a:pPr/>
              <a:t>כ"ו/סיון/תשפ"ב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88DA9D1-20B0-46B9-9E7D-83C23FFA867D}" type="slidenum">
              <a:rPr lang="he-IL" smtClean="0"/>
              <a:pPr/>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1792288" y="4800600"/>
            <a:ext cx="5486400" cy="566738"/>
          </a:xfrm>
        </p:spPr>
        <p:txBody>
          <a:bodyPr anchor="b"/>
          <a:lstStyle>
            <a:lvl1pPr algn="r">
              <a:defRPr sz="2000" b="1"/>
            </a:lvl1pPr>
          </a:lstStyle>
          <a:p>
            <a:r>
              <a:rPr lang="he-IL"/>
              <a:t>לחץ כדי לערוך סגנון כותרת של תבנית בסיס</a:t>
            </a:r>
          </a:p>
        </p:txBody>
      </p:sp>
      <p:sp>
        <p:nvSpPr>
          <p:cNvPr id="3" name="מציין מיקום של תמונה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E54C94B8-A63C-483D-BB68-FF3F1C71629B}" type="datetimeFigureOut">
              <a:rPr lang="he-IL" smtClean="0"/>
              <a:pPr/>
              <a:t>כ"ו/סיון/תשפ"ב</a:t>
            </a:fld>
            <a:endParaRPr lang="he-IL"/>
          </a:p>
        </p:txBody>
      </p:sp>
      <p:sp>
        <p:nvSpPr>
          <p:cNvPr id="6" name="מציין מיקום של כותרת תחתונה 5"/>
          <p:cNvSpPr>
            <a:spLocks noGrp="1"/>
          </p:cNvSpPr>
          <p:nvPr>
            <p:ph type="ftr" sz="quarter" idx="11"/>
          </p:nvPr>
        </p:nvSpPr>
        <p:spPr/>
        <p:txBody>
          <a:bodyPr/>
          <a:lstStyle/>
          <a:p>
            <a:endParaRPr lang="he-IL"/>
          </a:p>
        </p:txBody>
      </p:sp>
      <p:sp>
        <p:nvSpPr>
          <p:cNvPr id="7" name="מציין מיקום של מספר שקופית 6"/>
          <p:cNvSpPr>
            <a:spLocks noGrp="1"/>
          </p:cNvSpPr>
          <p:nvPr>
            <p:ph type="sldNum" sz="quarter" idx="12"/>
          </p:nvPr>
        </p:nvSpPr>
        <p:spPr/>
        <p:txBody>
          <a:bodyPr/>
          <a:lstStyle/>
          <a:p>
            <a:fld id="{F88DA9D1-20B0-46B9-9E7D-83C23FFA867D}" type="slidenum">
              <a:rPr lang="he-IL" smtClean="0"/>
              <a:pPr/>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54C94B8-A63C-483D-BB68-FF3F1C71629B}" type="datetimeFigureOut">
              <a:rPr lang="he-IL" smtClean="0"/>
              <a:pPr/>
              <a:t>כ"ו/סיון/תשפ"ב</a:t>
            </a:fld>
            <a:endParaRPr lang="he-IL"/>
          </a:p>
        </p:txBody>
      </p:sp>
      <p:sp>
        <p:nvSpPr>
          <p:cNvPr id="5" name="מציין מיקום של כותרת תחתונה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F88DA9D1-20B0-46B9-9E7D-83C23FFA867D}"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7.xml"/><Relationship Id="rId1" Type="http://schemas.openxmlformats.org/officeDocument/2006/relationships/video" Target="https://www.youtube.com/embed/-R-UY2yehe0?feature=oembed"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mybag.courses.cet.ac.il/content/player.aspx?manifest=/api/manifests/item/he/b376c2c5-b2b2-4dc8-839d-e9226304c161/?pNum=1"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noob.us/miscellaneous/heating-a-water-balloon/"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mybag.courses.cet.ac.il/content/player.aspx?manifest=/api/manifests/item/he/b376c2c5-b2b2-4dc8-839d-e9226304c161/?pNum=1"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www.youtube.com/watch?v=MXk57NIM3w8&amp;feature=related"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mybag.courses.cet.ac.il/content/player.aspx?manifest=/api/manifests/item/he/b376c2c5-b2b2-4dc8-839d-e9226304c161/?pNum=1"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mybag.ebaghigh.cet.ac.il/content/player.aspx?manifest=/api/manifests/item/he/0234a79d-5c6c-494f-95b7-dfa7814d7293/#?page=content-1"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3.bp.blogspot.com/-DkbfgsJ8H_U/TvQlpUYeBJI/AAAAAAAAAzs/IAEQDy0quo0/s1600/meltingice.jpg" TargetMode="External"/><Relationship Id="rId1" Type="http://schemas.openxmlformats.org/officeDocument/2006/relationships/slideLayout" Target="../slideLayouts/slideLayout7.xml"/><Relationship Id="rId4" Type="http://schemas.openxmlformats.org/officeDocument/2006/relationships/hyperlink" Target="http://mybag.ebaghigh.cet.ac.il/content/player.aspx?manifest=/api/manifests/item/he/0234a79d-5c6c-494f-95b7-dfa7814d7293/#?page=content-1"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6.xml"/><Relationship Id="rId4" Type="http://schemas.openxmlformats.org/officeDocument/2006/relationships/image" Target="../media/image16.gif"/></Relationships>
</file>

<file path=ppt/slides/_rels/slide3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hyperlink" Target="http://www.youtube.com/watch?v=mP4Hgui-g6U" TargetMode="Externa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hyperlink" Target="http://astutegem.files.wordpress.com/2012/03/bowl-of-water.jpg" TargetMode="External"/><Relationship Id="rId1" Type="http://schemas.openxmlformats.org/officeDocument/2006/relationships/slideLayout" Target="../slideLayouts/slideLayout7.xml"/><Relationship Id="rId4" Type="http://schemas.openxmlformats.org/officeDocument/2006/relationships/image" Target="../media/image20.jpeg"/></Relationships>
</file>

<file path=ppt/slides/_rels/slide35.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7.xml"/><Relationship Id="rId4" Type="http://schemas.openxmlformats.org/officeDocument/2006/relationships/image" Target="../media/image23.jpeg"/></Relationships>
</file>

<file path=ppt/slides/_rels/slide3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hyperlink" Target="http://www.educationusingpowerpoint.org.uk/Animations/heating%20metal.swf" TargetMode="External"/><Relationship Id="rId4" Type="http://schemas.openxmlformats.org/officeDocument/2006/relationships/hyperlink" Target="http://www.youtube.com/watch?v=1vIF8f1T8a0&amp;feature=relate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www.youtube.com/watch?v=cq6d9RAcIAQ&amp;feature=related" TargetMode="External"/><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hyperlink" Target="http://www.youtube.com/watch?v=kKs1bZKxGgc&amp;feature=related"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מלבן מעוגל 3"/>
          <p:cNvSpPr/>
          <p:nvPr/>
        </p:nvSpPr>
        <p:spPr>
          <a:xfrm>
            <a:off x="683568" y="1844824"/>
            <a:ext cx="7776864" cy="2232248"/>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 name="כותרת 1"/>
          <p:cNvSpPr>
            <a:spLocks noGrp="1"/>
          </p:cNvSpPr>
          <p:nvPr>
            <p:ph type="ctrTitle"/>
          </p:nvPr>
        </p:nvSpPr>
        <p:spPr/>
        <p:txBody>
          <a:bodyPr>
            <a:normAutofit fontScale="90000"/>
          </a:bodyPr>
          <a:lstStyle/>
          <a:p>
            <a:r>
              <a:rPr lang="he-IL" dirty="0"/>
              <a:t>המודל </a:t>
            </a:r>
            <a:r>
              <a:rPr lang="he-IL" dirty="0" err="1"/>
              <a:t>החלקיקי</a:t>
            </a:r>
            <a:r>
              <a:rPr lang="he-IL" dirty="0"/>
              <a:t>-</a:t>
            </a:r>
            <a:br>
              <a:rPr lang="he-IL" dirty="0"/>
            </a:br>
            <a:r>
              <a:rPr lang="he-IL" b="1" dirty="0">
                <a:solidFill>
                  <a:srgbClr val="FF0000"/>
                </a:solidFill>
              </a:rPr>
              <a:t>השפעת חימום וקירור על שינויים בחומר </a:t>
            </a:r>
            <a:br>
              <a:rPr lang="he-IL" b="1" dirty="0">
                <a:solidFill>
                  <a:srgbClr val="FF0000"/>
                </a:solidFill>
              </a:rPr>
            </a:br>
            <a:endParaRPr lang="he-IL" dirty="0"/>
          </a:p>
        </p:txBody>
      </p:sp>
      <p:pic>
        <p:nvPicPr>
          <p:cNvPr id="5" name="Picture 4" descr="MCj02790040000[1]"/>
          <p:cNvPicPr>
            <a:picLocks noChangeAspect="1" noChangeArrowheads="1"/>
          </p:cNvPicPr>
          <p:nvPr/>
        </p:nvPicPr>
        <p:blipFill>
          <a:blip r:embed="rId2" cstate="print"/>
          <a:srcRect/>
          <a:stretch>
            <a:fillRect/>
          </a:stretch>
        </p:blipFill>
        <p:spPr>
          <a:xfrm>
            <a:off x="7740352" y="0"/>
            <a:ext cx="1127125" cy="1282700"/>
          </a:xfrm>
          <a:prstGeom prst="rect">
            <a:avLst/>
          </a:prstGeom>
          <a:noFill/>
          <a:ln/>
        </p:spPr>
      </p:pic>
      <p:pic>
        <p:nvPicPr>
          <p:cNvPr id="6" name="Picture 6" descr="j0076206"/>
          <p:cNvPicPr>
            <a:picLocks noChangeAspect="1" noChangeArrowheads="1" noCrop="1"/>
          </p:cNvPicPr>
          <p:nvPr/>
        </p:nvPicPr>
        <p:blipFill>
          <a:blip r:embed="rId3" cstate="print"/>
          <a:srcRect/>
          <a:stretch>
            <a:fillRect/>
          </a:stretch>
        </p:blipFill>
        <p:spPr bwMode="auto">
          <a:xfrm>
            <a:off x="467544" y="5085184"/>
            <a:ext cx="835025" cy="16351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מדיה מקוונת 1" title="חימום וקירור בלון המחובר לפיית בקבוק">
            <a:hlinkClick r:id="" action="ppaction://media"/>
            <a:extLst>
              <a:ext uri="{FF2B5EF4-FFF2-40B4-BE49-F238E27FC236}">
                <a16:creationId xmlns:a16="http://schemas.microsoft.com/office/drawing/2014/main" id="{58EF8C77-E3F9-175E-3454-795D0E39BA87}"/>
              </a:ext>
            </a:extLst>
          </p:cNvPr>
          <p:cNvPicPr>
            <a:picLocks noRot="1" noChangeAspect="1"/>
          </p:cNvPicPr>
          <p:nvPr>
            <a:videoFile r:link="rId1"/>
          </p:nvPr>
        </p:nvPicPr>
        <p:blipFill>
          <a:blip r:embed="rId3"/>
          <a:stretch>
            <a:fillRect/>
          </a:stretch>
        </p:blipFill>
        <p:spPr>
          <a:xfrm>
            <a:off x="1258358" y="1700808"/>
            <a:ext cx="5761914" cy="3600400"/>
          </a:xfrm>
          <a:prstGeom prst="rect">
            <a:avLst/>
          </a:prstGeom>
        </p:spPr>
      </p:pic>
    </p:spTree>
    <p:extLst>
      <p:ext uri="{BB962C8B-B14F-4D97-AF65-F5344CB8AC3E}">
        <p14:creationId xmlns:p14="http://schemas.microsoft.com/office/powerpoint/2010/main" val="4065324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2"/>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2"/>
                </p:tgtEl>
              </p:cMediaNode>
            </p:video>
            <p:seq concurrent="1" nextAc="seek">
              <p:cTn id="8" restart="whenNotActive" fill="hold" evtFilter="cancelBubble" nodeType="interactiveSeq">
                <p:stCondLst>
                  <p:cond evt="onClick" delay="0">
                    <p:tgtEl>
                      <p:spTgt spid="2"/>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2"/>
                                        </p:tgtEl>
                                      </p:cBhvr>
                                    </p:cmd>
                                  </p:childTnLst>
                                </p:cTn>
                              </p:par>
                            </p:childTnLst>
                          </p:cTn>
                        </p:par>
                      </p:childTnLst>
                    </p:cTn>
                  </p:par>
                </p:childTnLst>
              </p:cTn>
              <p:nextCondLst>
                <p:cond evt="onClick" delay="0">
                  <p:tgtEl>
                    <p:spTgt spid="2"/>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9672" y="764704"/>
            <a:ext cx="7056784" cy="1200329"/>
          </a:xfrm>
          <a:prstGeom prst="rect">
            <a:avLst/>
          </a:prstGeom>
          <a:noFill/>
        </p:spPr>
        <p:txBody>
          <a:bodyPr wrap="square" rtlCol="1">
            <a:spAutoFit/>
          </a:bodyPr>
          <a:lstStyle/>
          <a:p>
            <a:r>
              <a:rPr lang="en-US" dirty="0">
                <a:hlinkClick r:id="rId2"/>
              </a:rPr>
              <a:t>http://mybag.courses.cet.ac.il/content/player.aspx?manifest=%2fapi%2fmanifests%2fitem%2fhe%2fb376c2c5-b2b2-4dc8-839d-e9226304c161%2f%3fpNum%3d1</a:t>
            </a:r>
            <a:endParaRPr lang="en-US" dirty="0"/>
          </a:p>
          <a:p>
            <a:endParaRPr lang="he-IL" dirty="0"/>
          </a:p>
        </p:txBody>
      </p:sp>
      <p:sp>
        <p:nvSpPr>
          <p:cNvPr id="3" name="TextBox 2"/>
          <p:cNvSpPr txBox="1"/>
          <p:nvPr/>
        </p:nvSpPr>
        <p:spPr>
          <a:xfrm>
            <a:off x="2339752" y="2132856"/>
            <a:ext cx="6048672" cy="1200329"/>
          </a:xfrm>
          <a:prstGeom prst="rect">
            <a:avLst/>
          </a:prstGeom>
          <a:noFill/>
        </p:spPr>
        <p:txBody>
          <a:bodyPr wrap="square" rtlCol="1">
            <a:spAutoFit/>
          </a:bodyPr>
          <a:lstStyle/>
          <a:p>
            <a:r>
              <a:rPr lang="he-IL" dirty="0"/>
              <a:t>הדגמה +</a:t>
            </a:r>
          </a:p>
          <a:p>
            <a:r>
              <a:rPr lang="he-IL" dirty="0"/>
              <a:t>עבודת כיתה:</a:t>
            </a:r>
          </a:p>
          <a:p>
            <a:r>
              <a:rPr lang="he-IL" dirty="0"/>
              <a:t>עמוד 198 השלם במחברת את הטבלה בסעיף א </a:t>
            </a:r>
          </a:p>
          <a:p>
            <a:r>
              <a:rPr lang="he-IL" dirty="0"/>
              <a:t>וכן ענה על שאלות 4-1 בעמוד 199</a:t>
            </a:r>
          </a:p>
        </p:txBody>
      </p:sp>
    </p:spTree>
    <p:extLst>
      <p:ext uri="{BB962C8B-B14F-4D97-AF65-F5344CB8AC3E}">
        <p14:creationId xmlns:p14="http://schemas.microsoft.com/office/powerpoint/2010/main" val="603778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rtlCol="1">
            <a:normAutofit fontScale="90000"/>
          </a:bodyPr>
          <a:lstStyle/>
          <a:p>
            <a:pPr eaLnBrk="1" fontAlgn="auto" hangingPunct="1">
              <a:spcAft>
                <a:spcPts val="0"/>
              </a:spcAft>
              <a:defRPr/>
            </a:pPr>
            <a:r>
              <a:rPr lang="he-IL" dirty="0"/>
              <a:t>השפעת הטמפרטורה של גוף חמצן (גזי) על מהירות החלקיקים</a:t>
            </a:r>
          </a:p>
        </p:txBody>
      </p:sp>
      <p:graphicFrame>
        <p:nvGraphicFramePr>
          <p:cNvPr id="6" name="מציין מיקום תוכן 5"/>
          <p:cNvGraphicFramePr>
            <a:graphicFrameLocks noGrp="1"/>
          </p:cNvGraphicFramePr>
          <p:nvPr>
            <p:ph idx="1"/>
          </p:nvPr>
        </p:nvGraphicFramePr>
        <p:xfrm>
          <a:off x="457200" y="1600200"/>
          <a:ext cx="8229600" cy="4525963"/>
        </p:xfrm>
        <a:graphic>
          <a:graphicData uri="http://schemas.openxmlformats.org/drawingml/2006/table">
            <a:tbl>
              <a:tblPr rtl="1"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370840">
                <a:tc>
                  <a:txBody>
                    <a:bodyPr/>
                    <a:lstStyle/>
                    <a:p>
                      <a:pPr rtl="1"/>
                      <a:r>
                        <a:rPr lang="he-IL" dirty="0"/>
                        <a:t>הטמפרטורה של גוף חמצן גזי </a:t>
                      </a:r>
                    </a:p>
                    <a:p>
                      <a:pPr rtl="1"/>
                      <a:endParaRPr lang="he-IL" dirty="0"/>
                    </a:p>
                    <a:p>
                      <a:pPr rtl="1"/>
                      <a:r>
                        <a:rPr lang="he-IL" dirty="0">
                          <a:solidFill>
                            <a:srgbClr val="FF0000"/>
                          </a:solidFill>
                        </a:rPr>
                        <a:t>במעלות צלסיוס</a:t>
                      </a:r>
                    </a:p>
                  </a:txBody>
                  <a:tcPr/>
                </a:tc>
                <a:tc>
                  <a:txBody>
                    <a:bodyPr/>
                    <a:lstStyle/>
                    <a:p>
                      <a:pPr rtl="1"/>
                      <a:r>
                        <a:rPr lang="he-IL" dirty="0"/>
                        <a:t>מהירות ה</a:t>
                      </a:r>
                      <a:r>
                        <a:rPr lang="he-IL" dirty="0">
                          <a:solidFill>
                            <a:schemeClr val="accent6"/>
                          </a:solidFill>
                        </a:rPr>
                        <a:t>ממוצעת</a:t>
                      </a:r>
                      <a:r>
                        <a:rPr lang="he-IL" dirty="0"/>
                        <a:t> של  חלקיקי החמצן של גוף חמצן גזי</a:t>
                      </a:r>
                    </a:p>
                    <a:p>
                      <a:pPr rtl="1"/>
                      <a:r>
                        <a:rPr lang="he-IL" dirty="0">
                          <a:solidFill>
                            <a:srgbClr val="FF0000"/>
                          </a:solidFill>
                        </a:rPr>
                        <a:t>בקילומטר בשעה</a:t>
                      </a:r>
                    </a:p>
                  </a:txBody>
                  <a:tcPr/>
                </a:tc>
                <a:extLst>
                  <a:ext uri="{0D108BD9-81ED-4DB2-BD59-A6C34878D82A}">
                    <a16:rowId xmlns:a16="http://schemas.microsoft.com/office/drawing/2014/main" val="10000"/>
                  </a:ext>
                </a:extLst>
              </a:tr>
              <a:tr h="370840">
                <a:tc>
                  <a:txBody>
                    <a:bodyPr/>
                    <a:lstStyle/>
                    <a:p>
                      <a:pPr rtl="1"/>
                      <a:r>
                        <a:rPr lang="he-IL" dirty="0"/>
                        <a:t>0</a:t>
                      </a:r>
                    </a:p>
                  </a:txBody>
                  <a:tcPr/>
                </a:tc>
                <a:tc>
                  <a:txBody>
                    <a:bodyPr/>
                    <a:lstStyle/>
                    <a:p>
                      <a:pPr rtl="1"/>
                      <a:r>
                        <a:rPr lang="he-IL" dirty="0"/>
                        <a:t>1.530</a:t>
                      </a:r>
                    </a:p>
                  </a:txBody>
                  <a:tcPr/>
                </a:tc>
                <a:extLst>
                  <a:ext uri="{0D108BD9-81ED-4DB2-BD59-A6C34878D82A}">
                    <a16:rowId xmlns:a16="http://schemas.microsoft.com/office/drawing/2014/main" val="10001"/>
                  </a:ext>
                </a:extLst>
              </a:tr>
              <a:tr h="370840">
                <a:tc>
                  <a:txBody>
                    <a:bodyPr/>
                    <a:lstStyle/>
                    <a:p>
                      <a:pPr rtl="1"/>
                      <a:r>
                        <a:rPr lang="he-IL" dirty="0"/>
                        <a:t>20</a:t>
                      </a:r>
                    </a:p>
                  </a:txBody>
                  <a:tcPr/>
                </a:tc>
                <a:tc>
                  <a:txBody>
                    <a:bodyPr/>
                    <a:lstStyle/>
                    <a:p>
                      <a:pPr rtl="1"/>
                      <a:r>
                        <a:rPr lang="he-IL" dirty="0"/>
                        <a:t>1.728</a:t>
                      </a:r>
                    </a:p>
                  </a:txBody>
                  <a:tcPr/>
                </a:tc>
                <a:extLst>
                  <a:ext uri="{0D108BD9-81ED-4DB2-BD59-A6C34878D82A}">
                    <a16:rowId xmlns:a16="http://schemas.microsoft.com/office/drawing/2014/main" val="10002"/>
                  </a:ext>
                </a:extLst>
              </a:tr>
              <a:tr h="370840">
                <a:tc>
                  <a:txBody>
                    <a:bodyPr/>
                    <a:lstStyle/>
                    <a:p>
                      <a:pPr rtl="1"/>
                      <a:r>
                        <a:rPr lang="he-IL" dirty="0"/>
                        <a:t>120</a:t>
                      </a:r>
                    </a:p>
                  </a:txBody>
                  <a:tcPr/>
                </a:tc>
                <a:tc>
                  <a:txBody>
                    <a:bodyPr/>
                    <a:lstStyle/>
                    <a:p>
                      <a:pPr rtl="1"/>
                      <a:r>
                        <a:rPr lang="he-IL" dirty="0"/>
                        <a:t>1.980</a:t>
                      </a:r>
                    </a:p>
                  </a:txBody>
                  <a:tcPr/>
                </a:tc>
                <a:extLst>
                  <a:ext uri="{0D108BD9-81ED-4DB2-BD59-A6C34878D82A}">
                    <a16:rowId xmlns:a16="http://schemas.microsoft.com/office/drawing/2014/main" val="10003"/>
                  </a:ext>
                </a:extLst>
              </a:tr>
            </a:tbl>
          </a:graphicData>
        </a:graphic>
      </p:graphicFrame>
      <p:sp>
        <p:nvSpPr>
          <p:cNvPr id="5" name="מציין מיקום של כותרת תחתונה 4"/>
          <p:cNvSpPr>
            <a:spLocks noGrp="1"/>
          </p:cNvSpPr>
          <p:nvPr>
            <p:ph type="ftr" sz="quarter" idx="11"/>
          </p:nvPr>
        </p:nvSpPr>
        <p:spPr/>
        <p:txBody>
          <a:bodyPr/>
          <a:lstStyle/>
          <a:p>
            <a:pPr>
              <a:defRPr/>
            </a:pPr>
            <a:r>
              <a:rPr lang="he-IL" dirty="0"/>
              <a:t>מתוך מצגת של </a:t>
            </a:r>
            <a:r>
              <a:rPr lang="he-IL"/>
              <a:t>אלכסנדרה </a:t>
            </a:r>
            <a:r>
              <a:rPr lang="he-IL" dirty="0" err="1"/>
              <a:t>בילנדר</a:t>
            </a:r>
            <a:endParaRPr lang="he-IL" dirty="0"/>
          </a:p>
        </p:txBody>
      </p:sp>
      <p:sp>
        <p:nvSpPr>
          <p:cNvPr id="3092" name="TextBox 6"/>
          <p:cNvSpPr txBox="1">
            <a:spLocks noChangeArrowheads="1"/>
          </p:cNvSpPr>
          <p:nvPr/>
        </p:nvSpPr>
        <p:spPr bwMode="auto">
          <a:xfrm>
            <a:off x="714375" y="3929063"/>
            <a:ext cx="7929563" cy="646331"/>
          </a:xfrm>
          <a:prstGeom prst="rect">
            <a:avLst/>
          </a:prstGeom>
          <a:noFill/>
          <a:ln w="9525">
            <a:noFill/>
            <a:miter lim="800000"/>
            <a:headEnd/>
            <a:tailEnd/>
          </a:ln>
        </p:spPr>
        <p:txBody>
          <a:bodyPr>
            <a:spAutoFit/>
          </a:bodyPr>
          <a:lstStyle/>
          <a:p>
            <a:r>
              <a:rPr lang="he-IL" dirty="0">
                <a:latin typeface="Calibri" pitchFamily="34" charset="0"/>
              </a:rPr>
              <a:t>תארו את הנתונים בטבלה: </a:t>
            </a:r>
          </a:p>
          <a:p>
            <a:endParaRPr lang="he-IL" dirty="0">
              <a:latin typeface="Calibri"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כותרת 1"/>
          <p:cNvSpPr>
            <a:spLocks noGrp="1"/>
          </p:cNvSpPr>
          <p:nvPr>
            <p:ph type="title"/>
          </p:nvPr>
        </p:nvSpPr>
        <p:spPr>
          <a:xfrm>
            <a:off x="467544" y="-315416"/>
            <a:ext cx="8229600" cy="1143000"/>
          </a:xfrm>
        </p:spPr>
        <p:txBody>
          <a:bodyPr/>
          <a:lstStyle/>
          <a:p>
            <a:pPr eaLnBrk="1" hangingPunct="1"/>
            <a:r>
              <a:rPr lang="he-IL" b="1" dirty="0">
                <a:solidFill>
                  <a:srgbClr val="C00000"/>
                </a:solidFill>
              </a:rPr>
              <a:t>מסקנות </a:t>
            </a:r>
          </a:p>
        </p:txBody>
      </p:sp>
      <p:sp>
        <p:nvSpPr>
          <p:cNvPr id="3" name="מציין מיקום תוכן 2"/>
          <p:cNvSpPr>
            <a:spLocks noGrp="1"/>
          </p:cNvSpPr>
          <p:nvPr>
            <p:ph idx="1"/>
          </p:nvPr>
        </p:nvSpPr>
        <p:spPr>
          <a:xfrm>
            <a:off x="0" y="875853"/>
            <a:ext cx="9144000" cy="4929411"/>
          </a:xfrm>
        </p:spPr>
        <p:txBody>
          <a:bodyPr rtlCol="1">
            <a:normAutofit fontScale="85000" lnSpcReduction="10000"/>
          </a:bodyPr>
          <a:lstStyle/>
          <a:p>
            <a:pPr eaLnBrk="1" fontAlgn="auto" hangingPunct="1">
              <a:spcAft>
                <a:spcPts val="0"/>
              </a:spcAft>
              <a:defRPr/>
            </a:pPr>
            <a:r>
              <a:rPr lang="he-IL" dirty="0"/>
              <a:t>ככל שהטמפרטורה עולה מהירות החלקיקים_____</a:t>
            </a:r>
          </a:p>
          <a:p>
            <a:pPr eaLnBrk="1" fontAlgn="auto" hangingPunct="1">
              <a:spcAft>
                <a:spcPts val="0"/>
              </a:spcAft>
              <a:defRPr/>
            </a:pPr>
            <a:r>
              <a:rPr lang="he-IL" dirty="0"/>
              <a:t>ככל שהטמפרטורה יורדת מהירות החלקיקים_____</a:t>
            </a:r>
          </a:p>
          <a:p>
            <a:pPr eaLnBrk="1" fontAlgn="auto" hangingPunct="1">
              <a:spcAft>
                <a:spcPts val="0"/>
              </a:spcAft>
              <a:buFont typeface="Arial" pitchFamily="34" charset="0"/>
              <a:buNone/>
              <a:defRPr/>
            </a:pPr>
            <a:endParaRPr lang="he-IL" dirty="0"/>
          </a:p>
          <a:p>
            <a:pPr eaLnBrk="1" fontAlgn="auto" hangingPunct="1">
              <a:spcAft>
                <a:spcPts val="0"/>
              </a:spcAft>
              <a:buFont typeface="Arial" pitchFamily="34" charset="0"/>
              <a:buNone/>
              <a:defRPr/>
            </a:pPr>
            <a:r>
              <a:rPr lang="he-IL" sz="2700" b="1" dirty="0">
                <a:solidFill>
                  <a:srgbClr val="C00000"/>
                </a:solidFill>
              </a:rPr>
              <a:t>האם לחלקיקים שווים של גוף הנמצא בטמפרטורה נתונה יש אותה מהירות?</a:t>
            </a:r>
          </a:p>
          <a:p>
            <a:pPr eaLnBrk="1" fontAlgn="auto" hangingPunct="1">
              <a:spcAft>
                <a:spcPts val="0"/>
              </a:spcAft>
              <a:buFont typeface="Arial" pitchFamily="34" charset="0"/>
              <a:buNone/>
              <a:defRPr/>
            </a:pPr>
            <a:endParaRPr lang="he-IL" dirty="0"/>
          </a:p>
          <a:p>
            <a:pPr eaLnBrk="1" fontAlgn="auto" hangingPunct="1">
              <a:lnSpc>
                <a:spcPct val="170000"/>
              </a:lnSpc>
              <a:spcAft>
                <a:spcPts val="0"/>
              </a:spcAft>
              <a:buFont typeface="Arial" pitchFamily="34" charset="0"/>
              <a:buNone/>
              <a:defRPr/>
            </a:pPr>
            <a:r>
              <a:rPr lang="he-IL" dirty="0"/>
              <a:t>    הנתונים  בטבלה מופעים </a:t>
            </a:r>
            <a:r>
              <a:rPr lang="he-IL" b="1" dirty="0"/>
              <a:t>בממוצע</a:t>
            </a:r>
            <a:r>
              <a:rPr lang="he-IL" dirty="0"/>
              <a:t> – משמעות הדבר היא שיש חלקיקים שנעים במהירת גדולה יותר ויש חלקיקים הנעים במהירות קטנה יותר – התוצאה  המובאת בטבלה היא </a:t>
            </a:r>
            <a:r>
              <a:rPr lang="he-IL" b="1" dirty="0"/>
              <a:t>ממוצעת </a:t>
            </a:r>
          </a:p>
        </p:txBody>
      </p:sp>
      <p:sp>
        <p:nvSpPr>
          <p:cNvPr id="8" name="TextBox 7"/>
          <p:cNvSpPr txBox="1"/>
          <p:nvPr/>
        </p:nvSpPr>
        <p:spPr>
          <a:xfrm>
            <a:off x="2267744" y="980728"/>
            <a:ext cx="648072" cy="369332"/>
          </a:xfrm>
          <a:prstGeom prst="rect">
            <a:avLst/>
          </a:prstGeom>
          <a:noFill/>
        </p:spPr>
        <p:txBody>
          <a:bodyPr wrap="square" rtlCol="1">
            <a:spAutoFit/>
          </a:bodyPr>
          <a:lstStyle/>
          <a:p>
            <a:r>
              <a:rPr lang="he-IL" dirty="0"/>
              <a:t>עולה</a:t>
            </a:r>
          </a:p>
        </p:txBody>
      </p:sp>
      <p:sp>
        <p:nvSpPr>
          <p:cNvPr id="9" name="TextBox 8"/>
          <p:cNvSpPr txBox="1"/>
          <p:nvPr/>
        </p:nvSpPr>
        <p:spPr>
          <a:xfrm>
            <a:off x="1763688" y="1340768"/>
            <a:ext cx="936104" cy="369332"/>
          </a:xfrm>
          <a:prstGeom prst="rect">
            <a:avLst/>
          </a:prstGeom>
          <a:noFill/>
        </p:spPr>
        <p:txBody>
          <a:bodyPr wrap="square" rtlCol="1">
            <a:spAutoFit/>
          </a:bodyPr>
          <a:lstStyle/>
          <a:p>
            <a:r>
              <a:rPr lang="he-IL" dirty="0"/>
              <a:t>יורדת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5"/>
          <p:cNvSpPr>
            <a:spLocks noGrp="1" noChangeArrowheads="1"/>
          </p:cNvSpPr>
          <p:nvPr>
            <p:ph type="ftr" sz="quarter" idx="11"/>
          </p:nvPr>
        </p:nvSpPr>
        <p:spPr>
          <a:ln/>
        </p:spPr>
        <p:txBody>
          <a:bodyPr/>
          <a:lstStyle/>
          <a:p>
            <a:r>
              <a:rPr lang="he-IL"/>
              <a:t>נכתב ונערך ע"י אייל פלד</a:t>
            </a:r>
            <a:endParaRPr lang="en-US"/>
          </a:p>
        </p:txBody>
      </p:sp>
      <p:sp>
        <p:nvSpPr>
          <p:cNvPr id="17410" name="Line 18"/>
          <p:cNvSpPr>
            <a:spLocks noChangeShapeType="1"/>
          </p:cNvSpPr>
          <p:nvPr/>
        </p:nvSpPr>
        <p:spPr bwMode="auto">
          <a:xfrm>
            <a:off x="4662488" y="-1871663"/>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17411" name="Line 19"/>
          <p:cNvSpPr>
            <a:spLocks noChangeShapeType="1"/>
          </p:cNvSpPr>
          <p:nvPr/>
        </p:nvSpPr>
        <p:spPr bwMode="auto">
          <a:xfrm>
            <a:off x="4662488" y="-1855788"/>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17413" name="Rectangle 2"/>
          <p:cNvSpPr>
            <a:spLocks noChangeArrowheads="1"/>
          </p:cNvSpPr>
          <p:nvPr/>
        </p:nvSpPr>
        <p:spPr bwMode="auto">
          <a:xfrm>
            <a:off x="0" y="0"/>
            <a:ext cx="9144000" cy="457200"/>
          </a:xfrm>
          <a:prstGeom prst="rect">
            <a:avLst/>
          </a:prstGeom>
          <a:noFill/>
          <a:ln w="9525" algn="ctr">
            <a:noFill/>
            <a:miter lim="800000"/>
            <a:headEnd/>
            <a:tailEnd/>
          </a:ln>
        </p:spPr>
        <p:txBody>
          <a:bodyPr wrap="none" lIns="90000" tIns="46800" rIns="90000" bIns="46800" anchor="ctr">
            <a:spAutoFit/>
          </a:bodyPr>
          <a:lstStyle/>
          <a:p>
            <a:endParaRPr lang="he-IL"/>
          </a:p>
        </p:txBody>
      </p:sp>
      <p:sp>
        <p:nvSpPr>
          <p:cNvPr id="17414" name="Rectangle 3"/>
          <p:cNvSpPr>
            <a:spLocks noChangeArrowheads="1"/>
          </p:cNvSpPr>
          <p:nvPr/>
        </p:nvSpPr>
        <p:spPr bwMode="auto">
          <a:xfrm>
            <a:off x="0" y="4714875"/>
            <a:ext cx="9144000" cy="0"/>
          </a:xfrm>
          <a:prstGeom prst="rect">
            <a:avLst/>
          </a:prstGeom>
          <a:noFill/>
          <a:ln w="9525" algn="ctr">
            <a:noFill/>
            <a:miter lim="800000"/>
            <a:headEnd/>
            <a:tailEnd/>
          </a:ln>
        </p:spPr>
        <p:txBody>
          <a:bodyPr wrap="none" lIns="90000" tIns="46800" rIns="90000" bIns="46800" anchor="ctr">
            <a:spAutoFit/>
          </a:bodyPr>
          <a:lstStyle/>
          <a:p>
            <a:pPr eaLnBrk="0" hangingPunct="0"/>
            <a:endParaRPr lang="he-IL"/>
          </a:p>
        </p:txBody>
      </p:sp>
      <p:sp>
        <p:nvSpPr>
          <p:cNvPr id="17415" name="Rectangle 7"/>
          <p:cNvSpPr>
            <a:spLocks noChangeArrowheads="1"/>
          </p:cNvSpPr>
          <p:nvPr/>
        </p:nvSpPr>
        <p:spPr bwMode="auto">
          <a:xfrm>
            <a:off x="-36513" y="3068960"/>
            <a:ext cx="9180513" cy="830997"/>
          </a:xfrm>
          <a:prstGeom prst="rect">
            <a:avLst/>
          </a:prstGeom>
          <a:noFill/>
          <a:ln w="9525">
            <a:noFill/>
            <a:miter lim="800000"/>
            <a:headEnd/>
            <a:tailEnd/>
          </a:ln>
        </p:spPr>
        <p:txBody>
          <a:bodyPr>
            <a:spAutoFit/>
          </a:bodyPr>
          <a:lstStyle/>
          <a:p>
            <a:pPr algn="l"/>
            <a:r>
              <a:rPr lang="en-US" sz="2400" dirty="0">
                <a:hlinkClick r:id="rId2"/>
              </a:rPr>
              <a:t>http://www.noob.us/miscellaneous/heating-a-water-balloon/</a:t>
            </a:r>
            <a:endParaRPr lang="he-IL" sz="2400" dirty="0"/>
          </a:p>
          <a:p>
            <a:pPr algn="l"/>
            <a:endParaRPr lang="he-IL" sz="2400" dirty="0"/>
          </a:p>
        </p:txBody>
      </p:sp>
      <p:sp>
        <p:nvSpPr>
          <p:cNvPr id="9" name="Rectangle 6"/>
          <p:cNvSpPr>
            <a:spLocks noChangeArrowheads="1"/>
          </p:cNvSpPr>
          <p:nvPr/>
        </p:nvSpPr>
        <p:spPr bwMode="auto">
          <a:xfrm>
            <a:off x="359917" y="0"/>
            <a:ext cx="8784083" cy="3849388"/>
          </a:xfrm>
          <a:prstGeom prst="rect">
            <a:avLst/>
          </a:prstGeom>
          <a:noFill/>
          <a:ln w="9525" algn="ctr">
            <a:noFill/>
            <a:miter lim="800000"/>
            <a:headEnd/>
            <a:tailEnd/>
          </a:ln>
        </p:spPr>
        <p:txBody>
          <a:bodyPr wrap="square" lIns="90000" tIns="46800" rIns="90000" bIns="46800" anchor="ctr">
            <a:spAutoFit/>
          </a:bodyPr>
          <a:lstStyle/>
          <a:p>
            <a:pPr indent="-742950" algn="ctr" defTabSz="3908425">
              <a:lnSpc>
                <a:spcPct val="150000"/>
              </a:lnSpc>
              <a:defRPr/>
            </a:pPr>
            <a:r>
              <a:rPr lang="he-IL" sz="4000" b="1" dirty="0">
                <a:solidFill>
                  <a:srgbClr val="660066"/>
                </a:solidFill>
              </a:rPr>
              <a:t>חימום נוזל: (ללא שינוי במצב הצבירה)</a:t>
            </a:r>
          </a:p>
          <a:p>
            <a:pPr algn="r">
              <a:defRPr/>
            </a:pPr>
            <a:r>
              <a:rPr lang="he-IL" sz="2800" dirty="0"/>
              <a:t>כאשר נחמם נוזל - נפח הנוזל יגדל </a:t>
            </a:r>
            <a:r>
              <a:rPr lang="he-IL" sz="2800" b="1" dirty="0"/>
              <a:t>במעט</a:t>
            </a:r>
            <a:r>
              <a:rPr lang="he-IL" sz="2800" dirty="0"/>
              <a:t>.</a:t>
            </a:r>
            <a:endParaRPr lang="en-US" sz="2800" dirty="0"/>
          </a:p>
          <a:p>
            <a:pPr algn="r">
              <a:defRPr/>
            </a:pPr>
            <a:r>
              <a:rPr lang="he-IL" sz="2800" dirty="0"/>
              <a:t>תוספת אנרגית חום גרמה להגדלת אנרגית התנועה של החלקיקים: מהירותם גברה, כוחות המשיכה נחלשו מעט ולכן המרחק בין החלקיקים גדל </a:t>
            </a:r>
            <a:r>
              <a:rPr lang="he-IL" sz="2800" b="1" dirty="0"/>
              <a:t>במעט</a:t>
            </a:r>
            <a:r>
              <a:rPr lang="he-IL" sz="2800" dirty="0"/>
              <a:t> ונפח הנוזל גדל.</a:t>
            </a:r>
            <a:endParaRPr lang="en-US" sz="2800" dirty="0"/>
          </a:p>
          <a:p>
            <a:pPr algn="r">
              <a:defRPr/>
            </a:pPr>
            <a:r>
              <a:rPr lang="he-IL" sz="3600" dirty="0"/>
              <a:t> </a:t>
            </a:r>
          </a:p>
          <a:p>
            <a:pPr algn="r">
              <a:defRPr/>
            </a:pPr>
            <a:endParaRPr lang="he-IL" sz="3600" dirty="0"/>
          </a:p>
        </p:txBody>
      </p:sp>
      <p:sp>
        <p:nvSpPr>
          <p:cNvPr id="11" name="TextBox 10"/>
          <p:cNvSpPr txBox="1"/>
          <p:nvPr/>
        </p:nvSpPr>
        <p:spPr>
          <a:xfrm>
            <a:off x="6012160" y="2852936"/>
            <a:ext cx="2952328" cy="369332"/>
          </a:xfrm>
          <a:prstGeom prst="rect">
            <a:avLst/>
          </a:prstGeom>
          <a:noFill/>
        </p:spPr>
        <p:txBody>
          <a:bodyPr wrap="square" rtlCol="1">
            <a:spAutoFit/>
          </a:bodyPr>
          <a:lstStyle/>
          <a:p>
            <a:r>
              <a:rPr lang="he-IL" dirty="0"/>
              <a:t>סרטון- חימום בלון מלא במים:</a:t>
            </a:r>
          </a:p>
        </p:txBody>
      </p:sp>
      <p:sp>
        <p:nvSpPr>
          <p:cNvPr id="12" name="Rectangle 6"/>
          <p:cNvSpPr>
            <a:spLocks noChangeArrowheads="1"/>
          </p:cNvSpPr>
          <p:nvPr/>
        </p:nvSpPr>
        <p:spPr bwMode="auto">
          <a:xfrm>
            <a:off x="0" y="3892407"/>
            <a:ext cx="8891587" cy="2956836"/>
          </a:xfrm>
          <a:prstGeom prst="rect">
            <a:avLst/>
          </a:prstGeom>
          <a:noFill/>
          <a:ln w="9525" algn="ctr">
            <a:noFill/>
            <a:miter lim="800000"/>
            <a:headEnd/>
            <a:tailEnd/>
          </a:ln>
        </p:spPr>
        <p:txBody>
          <a:bodyPr lIns="90000" tIns="46800" rIns="90000" bIns="46800" anchor="ctr">
            <a:spAutoFit/>
          </a:bodyPr>
          <a:lstStyle/>
          <a:p>
            <a:pPr indent="-742950" defTabSz="3908425">
              <a:lnSpc>
                <a:spcPct val="150000"/>
              </a:lnSpc>
              <a:defRPr/>
            </a:pPr>
            <a:r>
              <a:rPr lang="he-IL" sz="2800" b="1" dirty="0">
                <a:solidFill>
                  <a:srgbClr val="660066"/>
                </a:solidFill>
              </a:rPr>
              <a:t>קירור נוזל: (ללא שינוי במצב הצבירה)</a:t>
            </a:r>
          </a:p>
          <a:p>
            <a:pPr algn="r">
              <a:defRPr/>
            </a:pPr>
            <a:r>
              <a:rPr lang="he-IL" sz="2400" dirty="0"/>
              <a:t>כאשר נקרר נוזל - נפח הנוזל יקטן במעט</a:t>
            </a:r>
            <a:endParaRPr lang="en-US" sz="2400" dirty="0"/>
          </a:p>
          <a:p>
            <a:pPr algn="r">
              <a:defRPr/>
            </a:pPr>
            <a:r>
              <a:rPr lang="he-IL" sz="2400" dirty="0"/>
              <a:t>יציאת אנרגית חום גרמה להקטנת אנרגית התנועה של החלקיקים: מהירותם קטנה, כוחות המשיכה התחזקו מעט ולכן המרחק בין החלקיקים קטן במעט ונפח הנוזל קטן.</a:t>
            </a:r>
          </a:p>
          <a:p>
            <a:pPr algn="r">
              <a:defRPr/>
            </a:pPr>
            <a:endParaRPr lang="he-IL" sz="2400" dirty="0"/>
          </a:p>
          <a:p>
            <a:pPr algn="r">
              <a:defRPr/>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683156" y="548680"/>
            <a:ext cx="5939447" cy="584775"/>
          </a:xfrm>
          <a:prstGeom prst="rect">
            <a:avLst/>
          </a:prstGeom>
          <a:noFill/>
        </p:spPr>
        <p:txBody>
          <a:bodyPr wrap="none" rtlCol="1">
            <a:spAutoFit/>
          </a:bodyPr>
          <a:lstStyle/>
          <a:p>
            <a:r>
              <a:rPr lang="he-IL" sz="3200" b="1" dirty="0"/>
              <a:t>כיצד פועל מד טמפרטורה עם נוזל?</a:t>
            </a:r>
          </a:p>
        </p:txBody>
      </p:sp>
      <p:graphicFrame>
        <p:nvGraphicFramePr>
          <p:cNvPr id="35841" name="Object 7"/>
          <p:cNvGraphicFramePr>
            <a:graphicFrameLocks noChangeAspect="1"/>
          </p:cNvGraphicFramePr>
          <p:nvPr/>
        </p:nvGraphicFramePr>
        <p:xfrm>
          <a:off x="2627313" y="1268413"/>
          <a:ext cx="5372100" cy="4876800"/>
        </p:xfrm>
        <a:graphic>
          <a:graphicData uri="http://schemas.openxmlformats.org/presentationml/2006/ole">
            <mc:AlternateContent xmlns:mc="http://schemas.openxmlformats.org/markup-compatibility/2006">
              <mc:Choice xmlns:v="urn:schemas-microsoft-com:vml" Requires="v">
                <p:oleObj name="Bitmap Image" r:id="rId2" imgW="5372850" imgH="4877481" progId="PBrush">
                  <p:embed/>
                </p:oleObj>
              </mc:Choice>
              <mc:Fallback>
                <p:oleObj name="Bitmap Image" r:id="rId2" imgW="5372850" imgH="4877481" progId="PBrush">
                  <p:embed/>
                  <p:pic>
                    <p:nvPicPr>
                      <p:cNvPr id="0" name="Picture 4"/>
                      <p:cNvPicPr>
                        <a:picLocks noChangeAspect="1" noChangeArrowheads="1"/>
                      </p:cNvPicPr>
                      <p:nvPr/>
                    </p:nvPicPr>
                    <p:blipFill>
                      <a:blip r:embed="rId3">
                        <a:clrChange>
                          <a:clrFrom>
                            <a:srgbClr val="FEFEFE"/>
                          </a:clrFrom>
                          <a:clrTo>
                            <a:srgbClr val="FEFEFE">
                              <a:alpha val="0"/>
                            </a:srgbClr>
                          </a:clrTo>
                        </a:clrChange>
                        <a:grayscl/>
                        <a:biLevel thresh="50000"/>
                        <a:extLst>
                          <a:ext uri="{28A0092B-C50C-407E-A947-70E740481C1C}">
                            <a14:useLocalDpi xmlns:a14="http://schemas.microsoft.com/office/drawing/2010/main" val="0"/>
                          </a:ext>
                        </a:extLst>
                      </a:blip>
                      <a:srcRect/>
                      <a:stretch>
                        <a:fillRect/>
                      </a:stretch>
                    </p:blipFill>
                    <p:spPr bwMode="auto">
                      <a:xfrm>
                        <a:off x="2627313" y="1268413"/>
                        <a:ext cx="53721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1"/>
          <p:cNvSpPr txBox="1">
            <a:spLocks noChangeArrowheads="1"/>
          </p:cNvSpPr>
          <p:nvPr/>
        </p:nvSpPr>
        <p:spPr bwMode="auto">
          <a:xfrm>
            <a:off x="395536" y="620688"/>
            <a:ext cx="7647806" cy="584775"/>
          </a:xfrm>
          <a:prstGeom prst="rect">
            <a:avLst/>
          </a:prstGeom>
          <a:noFill/>
          <a:ln w="9525">
            <a:noFill/>
            <a:miter lim="800000"/>
            <a:headEnd/>
            <a:tailEnd/>
          </a:ln>
        </p:spPr>
        <p:txBody>
          <a:bodyPr wrap="square">
            <a:spAutoFit/>
          </a:bodyPr>
          <a:lstStyle/>
          <a:p>
            <a:r>
              <a:rPr lang="he-IL" sz="3200" b="1" dirty="0">
                <a:latin typeface="Calibri" pitchFamily="34" charset="0"/>
              </a:rPr>
              <a:t>אופן פעולתו של מד טמפרטורה (תרמומטר) </a:t>
            </a:r>
          </a:p>
        </p:txBody>
      </p:sp>
      <p:pic>
        <p:nvPicPr>
          <p:cNvPr id="6147" name="תמונה 2" descr="OBJEC094"/>
          <p:cNvPicPr>
            <a:picLocks noChangeAspect="1" noChangeArrowheads="1"/>
          </p:cNvPicPr>
          <p:nvPr/>
        </p:nvPicPr>
        <p:blipFill>
          <a:blip r:embed="rId2" cstate="print"/>
          <a:srcRect/>
          <a:stretch>
            <a:fillRect/>
          </a:stretch>
        </p:blipFill>
        <p:spPr bwMode="auto">
          <a:xfrm rot="-2816341">
            <a:off x="371805" y="1103483"/>
            <a:ext cx="755485" cy="2063955"/>
          </a:xfrm>
          <a:prstGeom prst="rect">
            <a:avLst/>
          </a:prstGeom>
          <a:noFill/>
          <a:ln w="9525">
            <a:noFill/>
            <a:miter lim="800000"/>
            <a:headEnd/>
            <a:tailEnd/>
          </a:ln>
        </p:spPr>
      </p:pic>
      <p:sp>
        <p:nvSpPr>
          <p:cNvPr id="5" name="מלבן 4"/>
          <p:cNvSpPr/>
          <p:nvPr/>
        </p:nvSpPr>
        <p:spPr>
          <a:xfrm>
            <a:off x="1259632" y="2492896"/>
            <a:ext cx="7488832" cy="3046988"/>
          </a:xfrm>
          <a:prstGeom prst="rect">
            <a:avLst/>
          </a:prstGeom>
        </p:spPr>
        <p:txBody>
          <a:bodyPr wrap="square">
            <a:spAutoFit/>
          </a:bodyPr>
          <a:lstStyle/>
          <a:p>
            <a:pPr lvl="0" fontAlgn="base">
              <a:spcBef>
                <a:spcPct val="0"/>
              </a:spcBef>
              <a:spcAft>
                <a:spcPct val="0"/>
              </a:spcAft>
            </a:pPr>
            <a:r>
              <a:rPr lang="he-IL" sz="2400" dirty="0">
                <a:latin typeface="Palatino Linotype" pitchFamily="18" charset="0"/>
                <a:cs typeface="Arial" pitchFamily="34" charset="0"/>
              </a:rPr>
              <a:t>כאשר מניחים מד טמפרטורה בתוך גוף שהטמפרטורה שלו  גבוהה עוברת אנרגית חום  מהגוף החם אל מכשיר </a:t>
            </a:r>
            <a:r>
              <a:rPr lang="he-IL" sz="2400" dirty="0" err="1">
                <a:latin typeface="Palatino Linotype" pitchFamily="18" charset="0"/>
                <a:cs typeface="Arial" pitchFamily="34" charset="0"/>
              </a:rPr>
              <a:t>המד</a:t>
            </a:r>
            <a:r>
              <a:rPr lang="he-IL" sz="2400" dirty="0">
                <a:latin typeface="Palatino Linotype" pitchFamily="18" charset="0"/>
                <a:cs typeface="Arial" pitchFamily="34" charset="0"/>
              </a:rPr>
              <a:t> </a:t>
            </a:r>
            <a:r>
              <a:rPr lang="he-IL" sz="2400" dirty="0" err="1">
                <a:latin typeface="Palatino Linotype" pitchFamily="18" charset="0"/>
                <a:cs typeface="Arial" pitchFamily="34" charset="0"/>
              </a:rPr>
              <a:t>הטמפ</a:t>
            </a:r>
            <a:r>
              <a:rPr lang="he-IL" sz="2400" dirty="0">
                <a:latin typeface="Palatino Linotype" pitchFamily="18" charset="0"/>
                <a:cs typeface="Arial" pitchFamily="34" charset="0"/>
              </a:rPr>
              <a:t>'</a:t>
            </a:r>
          </a:p>
          <a:p>
            <a:pPr lvl="0" fontAlgn="base">
              <a:spcBef>
                <a:spcPct val="0"/>
              </a:spcBef>
              <a:spcAft>
                <a:spcPct val="0"/>
              </a:spcAft>
            </a:pPr>
            <a:endParaRPr lang="he-IL" sz="2400" dirty="0">
              <a:latin typeface="Palatino Linotype" pitchFamily="18" charset="0"/>
              <a:cs typeface="Arial" pitchFamily="34" charset="0"/>
            </a:endParaRPr>
          </a:p>
          <a:p>
            <a:pPr lvl="0" fontAlgn="base">
              <a:spcBef>
                <a:spcPct val="0"/>
              </a:spcBef>
              <a:spcAft>
                <a:spcPct val="0"/>
              </a:spcAft>
            </a:pPr>
            <a:r>
              <a:rPr lang="he-IL" sz="2400" dirty="0">
                <a:solidFill>
                  <a:srgbClr val="FF0066"/>
                </a:solidFill>
                <a:latin typeface="Palatino Linotype" pitchFamily="18" charset="0"/>
                <a:cs typeface="Arial" pitchFamily="34" charset="0"/>
              </a:rPr>
              <a:t>חום (אנרגיה) עוברת לזכוכית וחלקיקי הזכוכית מגבירים את קצב תנועתם וקצב תנועת </a:t>
            </a:r>
            <a:r>
              <a:rPr lang="he-IL" sz="2400" dirty="0">
                <a:latin typeface="Palatino Linotype" pitchFamily="18" charset="0"/>
                <a:cs typeface="Arial" pitchFamily="34" charset="0"/>
              </a:rPr>
              <a:t>חלקיקי הנוזל שבמד </a:t>
            </a:r>
            <a:r>
              <a:rPr lang="he-IL" sz="2400" dirty="0" err="1">
                <a:latin typeface="Palatino Linotype" pitchFamily="18" charset="0"/>
                <a:cs typeface="Arial" pitchFamily="34" charset="0"/>
              </a:rPr>
              <a:t>הטמפ</a:t>
            </a:r>
            <a:r>
              <a:rPr lang="he-IL" sz="2400" dirty="0">
                <a:latin typeface="Palatino Linotype" pitchFamily="18" charset="0"/>
                <a:cs typeface="Arial" pitchFamily="34" charset="0"/>
              </a:rPr>
              <a:t>' </a:t>
            </a:r>
          </a:p>
          <a:p>
            <a:pPr lvl="0" fontAlgn="base">
              <a:spcBef>
                <a:spcPct val="0"/>
              </a:spcBef>
              <a:spcAft>
                <a:spcPct val="0"/>
              </a:spcAft>
            </a:pPr>
            <a:endParaRPr lang="he-IL" sz="2400" dirty="0">
              <a:latin typeface="Palatino Linotype" pitchFamily="18" charset="0"/>
              <a:cs typeface="Arial" pitchFamily="34" charset="0"/>
            </a:endParaRPr>
          </a:p>
          <a:p>
            <a:pPr lvl="0" fontAlgn="base">
              <a:spcBef>
                <a:spcPct val="0"/>
              </a:spcBef>
              <a:spcAft>
                <a:spcPct val="0"/>
              </a:spcAft>
            </a:pPr>
            <a:r>
              <a:rPr lang="he-IL" sz="2400" dirty="0">
                <a:latin typeface="Palatino Linotype" pitchFamily="18" charset="0"/>
                <a:cs typeface="Arial" pitchFamily="34" charset="0"/>
              </a:rPr>
              <a:t>חלקיקי הנוזל שבמד </a:t>
            </a:r>
            <a:r>
              <a:rPr lang="he-IL" sz="2400" dirty="0" err="1">
                <a:latin typeface="Palatino Linotype" pitchFamily="18" charset="0"/>
                <a:cs typeface="Arial" pitchFamily="34" charset="0"/>
              </a:rPr>
              <a:t>הטמפ</a:t>
            </a:r>
            <a:r>
              <a:rPr lang="he-IL" sz="2400" dirty="0">
                <a:latin typeface="Palatino Linotype" pitchFamily="18" charset="0"/>
                <a:cs typeface="Arial" pitchFamily="34" charset="0"/>
              </a:rPr>
              <a:t>' נעים מהר יותר ומתרחקים זה מזה </a:t>
            </a:r>
          </a:p>
          <a:p>
            <a:pPr lvl="0" fontAlgn="base">
              <a:spcBef>
                <a:spcPct val="0"/>
              </a:spcBef>
              <a:spcAft>
                <a:spcPct val="0"/>
              </a:spcAft>
            </a:pPr>
            <a:r>
              <a:rPr lang="he-IL" sz="2400" dirty="0">
                <a:latin typeface="Palatino Linotype" pitchFamily="18" charset="0"/>
                <a:cs typeface="Arial" pitchFamily="34" charset="0"/>
              </a:rPr>
              <a:t>נפח הנוזל במד </a:t>
            </a:r>
            <a:r>
              <a:rPr lang="he-IL" sz="2400" dirty="0" err="1">
                <a:latin typeface="Palatino Linotype" pitchFamily="18" charset="0"/>
                <a:cs typeface="Arial" pitchFamily="34" charset="0"/>
              </a:rPr>
              <a:t>הטמפ</a:t>
            </a:r>
            <a:r>
              <a:rPr lang="he-IL" sz="2400" dirty="0">
                <a:latin typeface="Palatino Linotype" pitchFamily="18" charset="0"/>
                <a:cs typeface="Arial" pitchFamily="34" charset="0"/>
              </a:rPr>
              <a:t>'  גדל</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19672" y="764704"/>
            <a:ext cx="7056784" cy="1200329"/>
          </a:xfrm>
          <a:prstGeom prst="rect">
            <a:avLst/>
          </a:prstGeom>
          <a:noFill/>
        </p:spPr>
        <p:txBody>
          <a:bodyPr wrap="square" rtlCol="1">
            <a:spAutoFit/>
          </a:bodyPr>
          <a:lstStyle/>
          <a:p>
            <a:r>
              <a:rPr lang="en-US" dirty="0">
                <a:hlinkClick r:id="rId2"/>
              </a:rPr>
              <a:t>http://mybag.courses.cet.ac.il/content/player.aspx?manifest=%2fapi%2fmanifests%2fitem%2fhe%2fb376c2c5-b2b2-4dc8-839d-e9226304c161%2f%3fpNum%3d1</a:t>
            </a:r>
            <a:endParaRPr lang="en-US" dirty="0"/>
          </a:p>
          <a:p>
            <a:endParaRPr lang="he-IL" dirty="0"/>
          </a:p>
        </p:txBody>
      </p:sp>
      <p:sp>
        <p:nvSpPr>
          <p:cNvPr id="3" name="TextBox 2"/>
          <p:cNvSpPr txBox="1"/>
          <p:nvPr/>
        </p:nvSpPr>
        <p:spPr>
          <a:xfrm>
            <a:off x="2339752" y="2132856"/>
            <a:ext cx="6048672" cy="923330"/>
          </a:xfrm>
          <a:prstGeom prst="rect">
            <a:avLst/>
          </a:prstGeom>
          <a:noFill/>
        </p:spPr>
        <p:txBody>
          <a:bodyPr wrap="square" rtlCol="1">
            <a:spAutoFit/>
          </a:bodyPr>
          <a:lstStyle/>
          <a:p>
            <a:r>
              <a:rPr lang="he-IL" dirty="0"/>
              <a:t>הדגמה +</a:t>
            </a:r>
          </a:p>
          <a:p>
            <a:r>
              <a:rPr lang="he-IL" dirty="0"/>
              <a:t>עבודת כיתה:</a:t>
            </a:r>
          </a:p>
          <a:p>
            <a:r>
              <a:rPr lang="he-IL" dirty="0"/>
              <a:t>עמוד 191 השלם במחברת את הטבלה וכן ענה על שאלות 1-7</a:t>
            </a:r>
          </a:p>
        </p:txBody>
      </p:sp>
    </p:spTree>
    <p:extLst>
      <p:ext uri="{BB962C8B-B14F-4D97-AF65-F5344CB8AC3E}">
        <p14:creationId xmlns:p14="http://schemas.microsoft.com/office/powerpoint/2010/main" val="2493840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Line 18"/>
          <p:cNvSpPr>
            <a:spLocks noChangeShapeType="1"/>
          </p:cNvSpPr>
          <p:nvPr/>
        </p:nvSpPr>
        <p:spPr bwMode="auto">
          <a:xfrm>
            <a:off x="4662488" y="-1871663"/>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22531" name="Line 19"/>
          <p:cNvSpPr>
            <a:spLocks noChangeShapeType="1"/>
          </p:cNvSpPr>
          <p:nvPr/>
        </p:nvSpPr>
        <p:spPr bwMode="auto">
          <a:xfrm>
            <a:off x="4662488" y="-1855788"/>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22533" name="Rectangle 2"/>
          <p:cNvSpPr>
            <a:spLocks noChangeArrowheads="1"/>
          </p:cNvSpPr>
          <p:nvPr/>
        </p:nvSpPr>
        <p:spPr bwMode="auto">
          <a:xfrm>
            <a:off x="0" y="0"/>
            <a:ext cx="9144000" cy="457200"/>
          </a:xfrm>
          <a:prstGeom prst="rect">
            <a:avLst/>
          </a:prstGeom>
          <a:noFill/>
          <a:ln w="9525" algn="ctr">
            <a:noFill/>
            <a:miter lim="800000"/>
            <a:headEnd/>
            <a:tailEnd/>
          </a:ln>
        </p:spPr>
        <p:txBody>
          <a:bodyPr wrap="none" lIns="90000" tIns="46800" rIns="90000" bIns="46800" anchor="ctr">
            <a:spAutoFit/>
          </a:bodyPr>
          <a:lstStyle/>
          <a:p>
            <a:endParaRPr lang="he-IL"/>
          </a:p>
        </p:txBody>
      </p:sp>
      <p:sp>
        <p:nvSpPr>
          <p:cNvPr id="22534" name="Rectangle 3"/>
          <p:cNvSpPr>
            <a:spLocks noChangeArrowheads="1"/>
          </p:cNvSpPr>
          <p:nvPr/>
        </p:nvSpPr>
        <p:spPr bwMode="auto">
          <a:xfrm>
            <a:off x="0" y="4238203"/>
            <a:ext cx="9144000" cy="0"/>
          </a:xfrm>
          <a:prstGeom prst="rect">
            <a:avLst/>
          </a:prstGeom>
          <a:noFill/>
          <a:ln w="9525" algn="ctr">
            <a:noFill/>
            <a:miter lim="800000"/>
            <a:headEnd/>
            <a:tailEnd/>
          </a:ln>
        </p:spPr>
        <p:txBody>
          <a:bodyPr wrap="none" lIns="90000" tIns="46800" rIns="90000" bIns="46800" anchor="ctr">
            <a:spAutoFit/>
          </a:bodyPr>
          <a:lstStyle/>
          <a:p>
            <a:pPr eaLnBrk="0" hangingPunct="0"/>
            <a:endParaRPr lang="he-IL"/>
          </a:p>
        </p:txBody>
      </p:sp>
      <p:sp>
        <p:nvSpPr>
          <p:cNvPr id="9" name="Rectangle 6"/>
          <p:cNvSpPr>
            <a:spLocks noChangeArrowheads="1"/>
          </p:cNvSpPr>
          <p:nvPr/>
        </p:nvSpPr>
        <p:spPr bwMode="auto">
          <a:xfrm>
            <a:off x="0" y="260648"/>
            <a:ext cx="8532440" cy="586957"/>
          </a:xfrm>
          <a:prstGeom prst="rect">
            <a:avLst/>
          </a:prstGeom>
          <a:noFill/>
          <a:ln w="9525" algn="ctr">
            <a:noFill/>
            <a:miter lim="800000"/>
            <a:headEnd/>
            <a:tailEnd/>
          </a:ln>
        </p:spPr>
        <p:txBody>
          <a:bodyPr wrap="square" lIns="90000" tIns="46800" rIns="90000" bIns="46800" anchor="ctr">
            <a:spAutoFit/>
          </a:bodyPr>
          <a:lstStyle/>
          <a:p>
            <a:pPr marL="742950" indent="-742950" algn="r">
              <a:defRPr/>
            </a:pPr>
            <a:r>
              <a:rPr lang="he-IL" sz="3200" b="1" dirty="0">
                <a:solidFill>
                  <a:srgbClr val="660066"/>
                </a:solidFill>
              </a:rPr>
              <a:t>חימום וקירור מוצק: (ללא שינוי במצב הצבירה)</a:t>
            </a:r>
          </a:p>
        </p:txBody>
      </p:sp>
      <p:sp>
        <p:nvSpPr>
          <p:cNvPr id="10" name="מלבן 9"/>
          <p:cNvSpPr/>
          <p:nvPr/>
        </p:nvSpPr>
        <p:spPr>
          <a:xfrm>
            <a:off x="251520" y="1080120"/>
            <a:ext cx="381642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a:solidFill>
                  <a:srgbClr val="FFFF00"/>
                </a:solidFill>
              </a:rPr>
              <a:t>חימום מוצק(תוספת אנרגית חום)</a:t>
            </a:r>
          </a:p>
        </p:txBody>
      </p:sp>
      <p:sp>
        <p:nvSpPr>
          <p:cNvPr id="11" name="חץ למטה 10"/>
          <p:cNvSpPr/>
          <p:nvPr/>
        </p:nvSpPr>
        <p:spPr>
          <a:xfrm>
            <a:off x="2267744" y="1512168"/>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מלבן 11"/>
          <p:cNvSpPr/>
          <p:nvPr/>
        </p:nvSpPr>
        <p:spPr>
          <a:xfrm>
            <a:off x="971600" y="1872208"/>
            <a:ext cx="266429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מהירות חלקיקים_____</a:t>
            </a:r>
          </a:p>
        </p:txBody>
      </p:sp>
      <p:sp>
        <p:nvSpPr>
          <p:cNvPr id="13" name="TextBox 12"/>
          <p:cNvSpPr txBox="1"/>
          <p:nvPr/>
        </p:nvSpPr>
        <p:spPr>
          <a:xfrm>
            <a:off x="3851920" y="2880320"/>
            <a:ext cx="1440160" cy="369332"/>
          </a:xfrm>
          <a:prstGeom prst="rect">
            <a:avLst/>
          </a:prstGeom>
          <a:noFill/>
        </p:spPr>
        <p:txBody>
          <a:bodyPr wrap="square" rtlCol="1">
            <a:spAutoFit/>
          </a:bodyPr>
          <a:lstStyle/>
          <a:p>
            <a:r>
              <a:rPr lang="he-IL" dirty="0"/>
              <a:t>גורם לכך ש_</a:t>
            </a:r>
          </a:p>
        </p:txBody>
      </p:sp>
      <p:sp>
        <p:nvSpPr>
          <p:cNvPr id="14" name="TextBox 13"/>
          <p:cNvSpPr txBox="1"/>
          <p:nvPr/>
        </p:nvSpPr>
        <p:spPr>
          <a:xfrm>
            <a:off x="3779912" y="2232248"/>
            <a:ext cx="1440160" cy="369332"/>
          </a:xfrm>
          <a:prstGeom prst="rect">
            <a:avLst/>
          </a:prstGeom>
          <a:noFill/>
        </p:spPr>
        <p:txBody>
          <a:bodyPr wrap="square" rtlCol="1">
            <a:spAutoFit/>
          </a:bodyPr>
          <a:lstStyle/>
          <a:p>
            <a:r>
              <a:rPr lang="he-IL" dirty="0"/>
              <a:t>גורם לכך ש_</a:t>
            </a:r>
          </a:p>
        </p:txBody>
      </p:sp>
      <p:sp>
        <p:nvSpPr>
          <p:cNvPr id="15" name="חץ למטה 14"/>
          <p:cNvSpPr/>
          <p:nvPr/>
        </p:nvSpPr>
        <p:spPr>
          <a:xfrm>
            <a:off x="2267744" y="2232248"/>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6" name="מלבן 15"/>
          <p:cNvSpPr/>
          <p:nvPr/>
        </p:nvSpPr>
        <p:spPr>
          <a:xfrm>
            <a:off x="467544" y="2592288"/>
            <a:ext cx="36724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עוצמת התנודה של החלקיקים_____</a:t>
            </a:r>
          </a:p>
        </p:txBody>
      </p:sp>
      <p:sp>
        <p:nvSpPr>
          <p:cNvPr id="17" name="חץ למטה 16"/>
          <p:cNvSpPr/>
          <p:nvPr/>
        </p:nvSpPr>
        <p:spPr>
          <a:xfrm>
            <a:off x="2267744" y="2952328"/>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467544" y="3312368"/>
            <a:ext cx="36724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כוחות משיכה נחלשו מעט</a:t>
            </a:r>
          </a:p>
        </p:txBody>
      </p:sp>
      <p:sp>
        <p:nvSpPr>
          <p:cNvPr id="19" name="חץ למטה 18"/>
          <p:cNvSpPr/>
          <p:nvPr/>
        </p:nvSpPr>
        <p:spPr>
          <a:xfrm>
            <a:off x="2267744" y="3600400"/>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0" name="מלבן 19"/>
          <p:cNvSpPr/>
          <p:nvPr/>
        </p:nvSpPr>
        <p:spPr>
          <a:xfrm>
            <a:off x="467544" y="3960440"/>
            <a:ext cx="36724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מרחק בין חלקיקים גדל במעט</a:t>
            </a:r>
          </a:p>
        </p:txBody>
      </p:sp>
      <p:sp>
        <p:nvSpPr>
          <p:cNvPr id="21" name="חץ למטה 20"/>
          <p:cNvSpPr/>
          <p:nvPr/>
        </p:nvSpPr>
        <p:spPr>
          <a:xfrm>
            <a:off x="2267744" y="4248472"/>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מלבן 21"/>
          <p:cNvSpPr/>
          <p:nvPr/>
        </p:nvSpPr>
        <p:spPr>
          <a:xfrm>
            <a:off x="539552" y="4509120"/>
            <a:ext cx="36724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נפח המוצק גדל במעט</a:t>
            </a:r>
          </a:p>
        </p:txBody>
      </p:sp>
      <p:sp>
        <p:nvSpPr>
          <p:cNvPr id="23" name="מלבן 22"/>
          <p:cNvSpPr/>
          <p:nvPr/>
        </p:nvSpPr>
        <p:spPr>
          <a:xfrm>
            <a:off x="4860032" y="1080120"/>
            <a:ext cx="381642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b="1" dirty="0">
                <a:solidFill>
                  <a:srgbClr val="FFFF00"/>
                </a:solidFill>
              </a:rPr>
              <a:t>קירור מוצק(גריעת אנרגית חום)</a:t>
            </a:r>
          </a:p>
        </p:txBody>
      </p:sp>
      <p:sp>
        <p:nvSpPr>
          <p:cNvPr id="24" name="חץ למטה 23"/>
          <p:cNvSpPr/>
          <p:nvPr/>
        </p:nvSpPr>
        <p:spPr>
          <a:xfrm>
            <a:off x="6876256" y="1512168"/>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5" name="מלבן 24"/>
          <p:cNvSpPr/>
          <p:nvPr/>
        </p:nvSpPr>
        <p:spPr>
          <a:xfrm>
            <a:off x="5256584" y="1872208"/>
            <a:ext cx="2987824"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מהירות חלקיקים _____</a:t>
            </a:r>
          </a:p>
        </p:txBody>
      </p:sp>
      <p:sp>
        <p:nvSpPr>
          <p:cNvPr id="28" name="חץ למטה 27"/>
          <p:cNvSpPr/>
          <p:nvPr/>
        </p:nvSpPr>
        <p:spPr>
          <a:xfrm>
            <a:off x="6876256" y="2232248"/>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9" name="מלבן 28"/>
          <p:cNvSpPr/>
          <p:nvPr/>
        </p:nvSpPr>
        <p:spPr>
          <a:xfrm>
            <a:off x="5076056" y="2592288"/>
            <a:ext cx="36724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עוצמת התנודה של החלקיקים_____</a:t>
            </a:r>
          </a:p>
        </p:txBody>
      </p:sp>
      <p:sp>
        <p:nvSpPr>
          <p:cNvPr id="30" name="חץ למטה 29"/>
          <p:cNvSpPr/>
          <p:nvPr/>
        </p:nvSpPr>
        <p:spPr>
          <a:xfrm>
            <a:off x="6876256" y="2952328"/>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1" name="מלבן 30"/>
          <p:cNvSpPr/>
          <p:nvPr/>
        </p:nvSpPr>
        <p:spPr>
          <a:xfrm>
            <a:off x="5076056" y="3312368"/>
            <a:ext cx="36724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כוחות משיכה מתחזקים מעט</a:t>
            </a:r>
          </a:p>
        </p:txBody>
      </p:sp>
      <p:sp>
        <p:nvSpPr>
          <p:cNvPr id="32" name="חץ למטה 31"/>
          <p:cNvSpPr/>
          <p:nvPr/>
        </p:nvSpPr>
        <p:spPr>
          <a:xfrm>
            <a:off x="6876256" y="3600400"/>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3" name="מלבן 32"/>
          <p:cNvSpPr/>
          <p:nvPr/>
        </p:nvSpPr>
        <p:spPr>
          <a:xfrm>
            <a:off x="5076056" y="3960440"/>
            <a:ext cx="36724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מרחק בין חלקיקים קטן במעט</a:t>
            </a:r>
          </a:p>
        </p:txBody>
      </p:sp>
      <p:sp>
        <p:nvSpPr>
          <p:cNvPr id="34" name="חץ למטה 33"/>
          <p:cNvSpPr/>
          <p:nvPr/>
        </p:nvSpPr>
        <p:spPr>
          <a:xfrm>
            <a:off x="6876256" y="4248472"/>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35" name="מלבן 34"/>
          <p:cNvSpPr/>
          <p:nvPr/>
        </p:nvSpPr>
        <p:spPr>
          <a:xfrm>
            <a:off x="5148064" y="4509120"/>
            <a:ext cx="36724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נפח המוצק קטן במעט</a:t>
            </a:r>
          </a:p>
        </p:txBody>
      </p:sp>
      <p:sp>
        <p:nvSpPr>
          <p:cNvPr id="36" name="TextBox 35"/>
          <p:cNvSpPr txBox="1"/>
          <p:nvPr/>
        </p:nvSpPr>
        <p:spPr>
          <a:xfrm>
            <a:off x="5400600" y="1872208"/>
            <a:ext cx="792088" cy="369332"/>
          </a:xfrm>
          <a:prstGeom prst="rect">
            <a:avLst/>
          </a:prstGeom>
          <a:noFill/>
        </p:spPr>
        <p:txBody>
          <a:bodyPr wrap="square" rtlCol="1">
            <a:spAutoFit/>
          </a:bodyPr>
          <a:lstStyle/>
          <a:p>
            <a:r>
              <a:rPr lang="he-IL" b="1" dirty="0">
                <a:solidFill>
                  <a:srgbClr val="FF0000"/>
                </a:solidFill>
              </a:rPr>
              <a:t>קטנה</a:t>
            </a:r>
          </a:p>
        </p:txBody>
      </p:sp>
      <p:sp>
        <p:nvSpPr>
          <p:cNvPr id="37" name="TextBox 36"/>
          <p:cNvSpPr txBox="1"/>
          <p:nvPr/>
        </p:nvSpPr>
        <p:spPr>
          <a:xfrm>
            <a:off x="1115616" y="1872208"/>
            <a:ext cx="792088" cy="369332"/>
          </a:xfrm>
          <a:prstGeom prst="rect">
            <a:avLst/>
          </a:prstGeom>
          <a:noFill/>
        </p:spPr>
        <p:txBody>
          <a:bodyPr wrap="square" rtlCol="1">
            <a:spAutoFit/>
          </a:bodyPr>
          <a:lstStyle/>
          <a:p>
            <a:r>
              <a:rPr lang="he-IL" b="1" dirty="0">
                <a:solidFill>
                  <a:srgbClr val="FF0000"/>
                </a:solidFill>
              </a:rPr>
              <a:t>גדלה</a:t>
            </a:r>
          </a:p>
        </p:txBody>
      </p:sp>
      <p:sp>
        <p:nvSpPr>
          <p:cNvPr id="38" name="TextBox 37"/>
          <p:cNvSpPr txBox="1"/>
          <p:nvPr/>
        </p:nvSpPr>
        <p:spPr>
          <a:xfrm>
            <a:off x="4968552" y="2520280"/>
            <a:ext cx="936104" cy="369332"/>
          </a:xfrm>
          <a:prstGeom prst="rect">
            <a:avLst/>
          </a:prstGeom>
          <a:noFill/>
        </p:spPr>
        <p:txBody>
          <a:bodyPr wrap="square" rtlCol="1">
            <a:spAutoFit/>
          </a:bodyPr>
          <a:lstStyle/>
          <a:p>
            <a:r>
              <a:rPr lang="he-IL" b="1" dirty="0">
                <a:solidFill>
                  <a:srgbClr val="FF0000"/>
                </a:solidFill>
              </a:rPr>
              <a:t>נחלשת</a:t>
            </a:r>
          </a:p>
        </p:txBody>
      </p:sp>
      <p:sp>
        <p:nvSpPr>
          <p:cNvPr id="39" name="TextBox 38"/>
          <p:cNvSpPr txBox="1"/>
          <p:nvPr/>
        </p:nvSpPr>
        <p:spPr>
          <a:xfrm>
            <a:off x="323528" y="2592288"/>
            <a:ext cx="792088" cy="369332"/>
          </a:xfrm>
          <a:prstGeom prst="rect">
            <a:avLst/>
          </a:prstGeom>
          <a:noFill/>
        </p:spPr>
        <p:txBody>
          <a:bodyPr wrap="square" rtlCol="1">
            <a:spAutoFit/>
          </a:bodyPr>
          <a:lstStyle/>
          <a:p>
            <a:r>
              <a:rPr lang="he-IL" b="1" dirty="0">
                <a:solidFill>
                  <a:srgbClr val="FF0000"/>
                </a:solidFill>
              </a:rPr>
              <a:t>גדלה</a:t>
            </a:r>
          </a:p>
        </p:txBody>
      </p:sp>
      <p:sp>
        <p:nvSpPr>
          <p:cNvPr id="40" name="Rectangle 7"/>
          <p:cNvSpPr>
            <a:spLocks noChangeArrowheads="1"/>
          </p:cNvSpPr>
          <p:nvPr/>
        </p:nvSpPr>
        <p:spPr bwMode="auto">
          <a:xfrm>
            <a:off x="0" y="5876925"/>
            <a:ext cx="7451725" cy="430887"/>
          </a:xfrm>
          <a:prstGeom prst="rect">
            <a:avLst/>
          </a:prstGeom>
          <a:noFill/>
          <a:ln w="9525">
            <a:noFill/>
            <a:miter lim="800000"/>
            <a:headEnd/>
            <a:tailEnd/>
          </a:ln>
        </p:spPr>
        <p:txBody>
          <a:bodyPr>
            <a:spAutoFit/>
          </a:bodyPr>
          <a:lstStyle/>
          <a:p>
            <a:pPr algn="l"/>
            <a:r>
              <a:rPr lang="en-US" sz="1100" dirty="0">
                <a:hlinkClick r:id="rId2"/>
              </a:rPr>
              <a:t>http://www.youtube.com/watch?v=MXk57NIM3w8&amp;feature=related</a:t>
            </a:r>
            <a:endParaRPr lang="en-US" sz="1100" dirty="0"/>
          </a:p>
          <a:p>
            <a:pPr algn="l"/>
            <a:endParaRPr lang="he-IL" sz="1100" dirty="0"/>
          </a:p>
        </p:txBody>
      </p:sp>
      <p:sp>
        <p:nvSpPr>
          <p:cNvPr id="41" name="TextBox 40"/>
          <p:cNvSpPr txBox="1"/>
          <p:nvPr/>
        </p:nvSpPr>
        <p:spPr>
          <a:xfrm>
            <a:off x="755576" y="6165304"/>
            <a:ext cx="2736304" cy="369332"/>
          </a:xfrm>
          <a:prstGeom prst="rect">
            <a:avLst/>
          </a:prstGeom>
          <a:noFill/>
        </p:spPr>
        <p:txBody>
          <a:bodyPr wrap="square" rtlCol="1">
            <a:spAutoFit/>
          </a:bodyPr>
          <a:lstStyle/>
          <a:p>
            <a:r>
              <a:rPr lang="he-IL" dirty="0"/>
              <a:t>סרטון : חימום וקירור כדור</a:t>
            </a:r>
          </a:p>
        </p:txBody>
      </p:sp>
      <p:pic>
        <p:nvPicPr>
          <p:cNvPr id="36865" name="Picture 1"/>
          <p:cNvPicPr>
            <a:picLocks noChangeAspect="1" noChangeArrowheads="1"/>
          </p:cNvPicPr>
          <p:nvPr/>
        </p:nvPicPr>
        <p:blipFill>
          <a:blip r:embed="rId3" cstate="print"/>
          <a:srcRect/>
          <a:stretch>
            <a:fillRect/>
          </a:stretch>
        </p:blipFill>
        <p:spPr bwMode="auto">
          <a:xfrm>
            <a:off x="5482089" y="5085185"/>
            <a:ext cx="3415805" cy="177281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p:bldP spid="37" grpId="0"/>
      <p:bldP spid="38" grpId="0"/>
      <p:bldP spid="39" grpId="0"/>
    </p:bld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extBox 1"/>
          <p:cNvSpPr txBox="1"/>
          <p:nvPr/>
        </p:nvSpPr>
        <p:spPr>
          <a:xfrm>
            <a:off x="1619672" y="764704"/>
            <a:ext cx="7056784" cy="1200329"/>
          </a:xfrm>
          <a:prstGeom prst="rect">
            <a:avLst/>
          </a:prstGeom>
          <a:noFill/>
        </p:spPr>
        <p:txBody>
          <a:bodyPr wrap="square" rtlCol="1">
            <a:spAutoFit/>
          </a:bodyPr>
          <a:lstStyle/>
          <a:p>
            <a:r>
              <a:rPr lang="en-US" dirty="0">
                <a:hlinkClick r:id="rId2"/>
              </a:rPr>
              <a:t>http://mybag.courses.cet.ac.il/content/player.aspx?manifest=%2fapi%2fmanifests%2fitem%2fhe%2fb376c2c5-b2b2-4dc8-839d-e9226304c161%2f%3fpNum%3d1</a:t>
            </a:r>
            <a:endParaRPr lang="en-US" dirty="0"/>
          </a:p>
          <a:p>
            <a:endParaRPr lang="he-IL" dirty="0"/>
          </a:p>
        </p:txBody>
      </p:sp>
      <p:sp>
        <p:nvSpPr>
          <p:cNvPr id="3" name="TextBox 2"/>
          <p:cNvSpPr txBox="1"/>
          <p:nvPr/>
        </p:nvSpPr>
        <p:spPr>
          <a:xfrm>
            <a:off x="2339752" y="2132856"/>
            <a:ext cx="6048672" cy="923330"/>
          </a:xfrm>
          <a:prstGeom prst="rect">
            <a:avLst/>
          </a:prstGeom>
          <a:noFill/>
        </p:spPr>
        <p:txBody>
          <a:bodyPr wrap="square" rtlCol="1">
            <a:spAutoFit/>
          </a:bodyPr>
          <a:lstStyle/>
          <a:p>
            <a:r>
              <a:rPr lang="he-IL" dirty="0"/>
              <a:t>הדגמה +</a:t>
            </a:r>
          </a:p>
          <a:p>
            <a:r>
              <a:rPr lang="he-IL" dirty="0"/>
              <a:t>עבודת כיתה:</a:t>
            </a:r>
          </a:p>
          <a:p>
            <a:r>
              <a:rPr lang="he-IL" dirty="0"/>
              <a:t>עמוד 191 השלם במחברת את הטבלה וכן ענה על שאלות 1-7</a:t>
            </a:r>
          </a:p>
        </p:txBody>
      </p:sp>
    </p:spTree>
    <p:extLst>
      <p:ext uri="{BB962C8B-B14F-4D97-AF65-F5344CB8AC3E}">
        <p14:creationId xmlns:p14="http://schemas.microsoft.com/office/powerpoint/2010/main" val="1591823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Line 18"/>
          <p:cNvSpPr>
            <a:spLocks noChangeShapeType="1"/>
          </p:cNvSpPr>
          <p:nvPr/>
        </p:nvSpPr>
        <p:spPr bwMode="auto">
          <a:xfrm>
            <a:off x="4662488" y="-1871663"/>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5123" name="Line 19"/>
          <p:cNvSpPr>
            <a:spLocks noChangeShapeType="1"/>
          </p:cNvSpPr>
          <p:nvPr/>
        </p:nvSpPr>
        <p:spPr bwMode="auto">
          <a:xfrm>
            <a:off x="4662488" y="-1855788"/>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5124" name="Rectangle 27"/>
          <p:cNvSpPr>
            <a:spLocks noChangeArrowheads="1"/>
          </p:cNvSpPr>
          <p:nvPr/>
        </p:nvSpPr>
        <p:spPr bwMode="auto">
          <a:xfrm>
            <a:off x="500063" y="428625"/>
            <a:ext cx="8208962" cy="792163"/>
          </a:xfrm>
          <a:prstGeom prst="rect">
            <a:avLst/>
          </a:prstGeom>
          <a:noFill/>
          <a:ln w="9525">
            <a:noFill/>
            <a:miter lim="800000"/>
            <a:headEnd/>
            <a:tailEnd/>
          </a:ln>
        </p:spPr>
        <p:txBody>
          <a:bodyPr wrap="none" anchor="ctr"/>
          <a:lstStyle/>
          <a:p>
            <a:pPr algn="ctr" defTabSz="3908425"/>
            <a:r>
              <a:rPr lang="he-IL" sz="4000" b="1" dirty="0">
                <a:solidFill>
                  <a:srgbClr val="660066"/>
                </a:solidFill>
              </a:rPr>
              <a:t>המודל החלקיקי- חזרה</a:t>
            </a:r>
          </a:p>
        </p:txBody>
      </p:sp>
      <p:sp>
        <p:nvSpPr>
          <p:cNvPr id="5125" name="Rectangle 2"/>
          <p:cNvSpPr>
            <a:spLocks noChangeArrowheads="1"/>
          </p:cNvSpPr>
          <p:nvPr/>
        </p:nvSpPr>
        <p:spPr bwMode="auto">
          <a:xfrm>
            <a:off x="0" y="0"/>
            <a:ext cx="9144000" cy="457200"/>
          </a:xfrm>
          <a:prstGeom prst="rect">
            <a:avLst/>
          </a:prstGeom>
          <a:noFill/>
          <a:ln w="9525" algn="ctr">
            <a:noFill/>
            <a:miter lim="800000"/>
            <a:headEnd/>
            <a:tailEnd/>
          </a:ln>
        </p:spPr>
        <p:txBody>
          <a:bodyPr wrap="none" lIns="90000" tIns="46800" rIns="90000" bIns="46800" anchor="ctr">
            <a:spAutoFit/>
          </a:bodyPr>
          <a:lstStyle/>
          <a:p>
            <a:endParaRPr lang="he-IL"/>
          </a:p>
        </p:txBody>
      </p:sp>
      <p:sp>
        <p:nvSpPr>
          <p:cNvPr id="5126" name="Rectangle 3"/>
          <p:cNvSpPr>
            <a:spLocks noChangeArrowheads="1"/>
          </p:cNvSpPr>
          <p:nvPr/>
        </p:nvSpPr>
        <p:spPr bwMode="auto">
          <a:xfrm>
            <a:off x="0" y="4714875"/>
            <a:ext cx="9144000" cy="0"/>
          </a:xfrm>
          <a:prstGeom prst="rect">
            <a:avLst/>
          </a:prstGeom>
          <a:noFill/>
          <a:ln w="9525" algn="ctr">
            <a:noFill/>
            <a:miter lim="800000"/>
            <a:headEnd/>
            <a:tailEnd/>
          </a:ln>
        </p:spPr>
        <p:txBody>
          <a:bodyPr wrap="none" lIns="90000" tIns="46800" rIns="90000" bIns="46800" anchor="ctr">
            <a:spAutoFit/>
          </a:bodyPr>
          <a:lstStyle/>
          <a:p>
            <a:pPr eaLnBrk="0" hangingPunct="0"/>
            <a:endParaRPr lang="he-IL"/>
          </a:p>
        </p:txBody>
      </p:sp>
      <p:sp>
        <p:nvSpPr>
          <p:cNvPr id="9" name="Rectangle 6"/>
          <p:cNvSpPr>
            <a:spLocks noChangeArrowheads="1"/>
          </p:cNvSpPr>
          <p:nvPr/>
        </p:nvSpPr>
        <p:spPr bwMode="auto">
          <a:xfrm>
            <a:off x="-252536" y="1444869"/>
            <a:ext cx="9036050" cy="4618830"/>
          </a:xfrm>
          <a:prstGeom prst="rect">
            <a:avLst/>
          </a:prstGeom>
          <a:noFill/>
          <a:ln w="9525" algn="ctr">
            <a:noFill/>
            <a:miter lim="800000"/>
            <a:headEnd/>
            <a:tailEnd/>
          </a:ln>
        </p:spPr>
        <p:txBody>
          <a:bodyPr lIns="90000" tIns="46800" rIns="90000" bIns="46800" anchor="ctr">
            <a:spAutoFit/>
          </a:bodyPr>
          <a:lstStyle/>
          <a:p>
            <a:pPr marL="742950" indent="-742950" algn="r">
              <a:lnSpc>
                <a:spcPct val="150000"/>
              </a:lnSpc>
              <a:defRPr/>
            </a:pPr>
            <a:r>
              <a:rPr lang="he-IL" sz="2800" dirty="0"/>
              <a:t>החומרים בעולם נבדלים זה מזה בסוג החלקיקים </a:t>
            </a:r>
          </a:p>
          <a:p>
            <a:pPr algn="r">
              <a:lnSpc>
                <a:spcPct val="150000"/>
              </a:lnSpc>
              <a:defRPr/>
            </a:pPr>
            <a:r>
              <a:rPr lang="he-IL" sz="2800" dirty="0"/>
              <a:t>  המרכיבים אותם, בהיערכות שלהם ובכוחות ביניהם.</a:t>
            </a:r>
            <a:endParaRPr lang="en-US" sz="2800" dirty="0"/>
          </a:p>
          <a:p>
            <a:pPr algn="r">
              <a:lnSpc>
                <a:spcPct val="150000"/>
              </a:lnSpc>
              <a:buFontTx/>
              <a:buChar char="-"/>
              <a:defRPr/>
            </a:pPr>
            <a:r>
              <a:rPr lang="he-IL" sz="2800" dirty="0"/>
              <a:t> בכל חומר החלקיקים נמצאים בתנועה מתמדת </a:t>
            </a:r>
          </a:p>
          <a:p>
            <a:pPr algn="r">
              <a:lnSpc>
                <a:spcPct val="150000"/>
              </a:lnSpc>
              <a:defRPr/>
            </a:pPr>
            <a:r>
              <a:rPr lang="he-IL" sz="2800" dirty="0"/>
              <a:t>  ואופן תנועתם הינה אקראית.</a:t>
            </a:r>
          </a:p>
          <a:p>
            <a:pPr algn="r">
              <a:lnSpc>
                <a:spcPct val="150000"/>
              </a:lnSpc>
              <a:defRPr/>
            </a:pPr>
            <a:r>
              <a:rPr lang="he-IL" sz="2800" dirty="0"/>
              <a:t>- כל חלקיק נע במהירות מסויימת. </a:t>
            </a:r>
          </a:p>
          <a:p>
            <a:pPr algn="r">
              <a:lnSpc>
                <a:spcPct val="150000"/>
              </a:lnSpc>
              <a:buFontTx/>
              <a:buChar char="-"/>
              <a:defRPr/>
            </a:pPr>
            <a:r>
              <a:rPr lang="he-IL" sz="2800" dirty="0"/>
              <a:t> ניתן לבטא את מהירות החלקיקים ע"י טמפרטורה, </a:t>
            </a:r>
          </a:p>
          <a:p>
            <a:pPr algn="r">
              <a:lnSpc>
                <a:spcPct val="150000"/>
              </a:lnSpc>
              <a:defRPr/>
            </a:pPr>
            <a:r>
              <a:rPr lang="he-IL" sz="2800" dirty="0"/>
              <a:t>  הנמדדת במעלות צלזיוס, בעזרת מד-טמפרטורה. </a:t>
            </a:r>
          </a:p>
        </p:txBody>
      </p:sp>
      <p:pic>
        <p:nvPicPr>
          <p:cNvPr id="10" name="Picture 6" descr="j0076206"/>
          <p:cNvPicPr>
            <a:picLocks noChangeAspect="1" noChangeArrowheads="1" noCrop="1"/>
          </p:cNvPicPr>
          <p:nvPr/>
        </p:nvPicPr>
        <p:blipFill>
          <a:blip r:embed="rId2" cstate="print"/>
          <a:srcRect/>
          <a:stretch>
            <a:fillRect/>
          </a:stretch>
        </p:blipFill>
        <p:spPr bwMode="auto">
          <a:xfrm>
            <a:off x="467544" y="5085184"/>
            <a:ext cx="835025" cy="1635125"/>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מציין מיקום של כותרת תחתונה 2"/>
          <p:cNvSpPr>
            <a:spLocks noGrp="1"/>
          </p:cNvSpPr>
          <p:nvPr>
            <p:ph type="ftr" sz="quarter" idx="11"/>
          </p:nvPr>
        </p:nvSpPr>
        <p:spPr>
          <a:xfrm>
            <a:off x="-180528" y="6492875"/>
            <a:ext cx="4040088" cy="365125"/>
          </a:xfrm>
        </p:spPr>
        <p:txBody>
          <a:bodyPr/>
          <a:lstStyle/>
          <a:p>
            <a:r>
              <a:rPr lang="he-IL" sz="800" dirty="0"/>
              <a:t>-מתוך  המרכז להעשרה מדעית המכללה האקדמית להנדסה אורט </a:t>
            </a:r>
            <a:r>
              <a:rPr lang="he-IL" sz="800" dirty="0" err="1"/>
              <a:t>בראודה</a:t>
            </a:r>
            <a:r>
              <a:rPr lang="he-IL" sz="800" dirty="0"/>
              <a:t> </a:t>
            </a:r>
            <a:endParaRPr lang="en-US" sz="800" dirty="0"/>
          </a:p>
        </p:txBody>
      </p:sp>
      <p:sp>
        <p:nvSpPr>
          <p:cNvPr id="30744" name="Rectangle 24"/>
          <p:cNvSpPr>
            <a:spLocks noGrp="1" noRot="1" noChangeArrowheads="1"/>
          </p:cNvSpPr>
          <p:nvPr>
            <p:ph type="title" idx="4294967295"/>
          </p:nvPr>
        </p:nvSpPr>
        <p:spPr>
          <a:xfrm>
            <a:off x="0" y="515938"/>
            <a:ext cx="9067800" cy="968375"/>
          </a:xfrm>
        </p:spPr>
        <p:txBody>
          <a:bodyPr>
            <a:normAutofit/>
          </a:bodyPr>
          <a:lstStyle/>
          <a:p>
            <a:r>
              <a:rPr lang="he-IL" sz="3200" dirty="0"/>
              <a:t>שינויים במצב צבירה של חומרים דורשים אנרגיה</a:t>
            </a:r>
            <a:endParaRPr lang="en-US" sz="3200" dirty="0"/>
          </a:p>
        </p:txBody>
      </p:sp>
      <p:sp>
        <p:nvSpPr>
          <p:cNvPr id="30739" name="Text Box 19"/>
          <p:cNvSpPr txBox="1">
            <a:spLocks noChangeArrowheads="1"/>
          </p:cNvSpPr>
          <p:nvPr/>
        </p:nvSpPr>
        <p:spPr bwMode="auto">
          <a:xfrm>
            <a:off x="179512" y="4581128"/>
            <a:ext cx="8735888" cy="1384995"/>
          </a:xfrm>
          <a:prstGeom prst="rect">
            <a:avLst/>
          </a:prstGeom>
          <a:noFill/>
          <a:ln w="38100">
            <a:solidFill>
              <a:schemeClr val="tx1"/>
            </a:solidFill>
            <a:miter lim="800000"/>
            <a:headEnd/>
            <a:tailEnd/>
          </a:ln>
          <a:effectLst/>
        </p:spPr>
        <p:txBody>
          <a:bodyPr wrap="square">
            <a:spAutoFit/>
          </a:bodyPr>
          <a:lstStyle/>
          <a:p>
            <a:pPr eaLnBrk="0" hangingPunct="0">
              <a:spcBef>
                <a:spcPct val="50000"/>
              </a:spcBef>
            </a:pPr>
            <a:r>
              <a:rPr lang="he-IL" sz="2400">
                <a:latin typeface="Times New Roman" pitchFamily="18" charset="0"/>
              </a:rPr>
              <a:t>לכל חומר טמפרטורה היתוך ורתיחה אופייניות לו.</a:t>
            </a:r>
            <a:r>
              <a:rPr lang="en-US" sz="2400">
                <a:latin typeface="Times New Roman" pitchFamily="18" charset="0"/>
              </a:rPr>
              <a:t> </a:t>
            </a:r>
          </a:p>
          <a:p>
            <a:pPr eaLnBrk="0" hangingPunct="0">
              <a:spcBef>
                <a:spcPct val="50000"/>
              </a:spcBef>
            </a:pPr>
            <a:r>
              <a:rPr lang="he-IL" sz="2400">
                <a:latin typeface="Times New Roman" pitchFamily="18" charset="0"/>
              </a:rPr>
              <a:t>טמפרטורת ההיתוך והרתיחה מושפעות מחוזק הקשר בין חלקיקי החומר. ככל שהקשר חזק יותר, טמפרטורת ההיתוך או הרתיחה גבוהים יותר</a:t>
            </a:r>
            <a:r>
              <a:rPr lang="en-US" sz="2400">
                <a:latin typeface="Times New Roman" pitchFamily="18" charset="0"/>
              </a:rPr>
              <a:t>.</a:t>
            </a:r>
          </a:p>
        </p:txBody>
      </p:sp>
      <p:grpSp>
        <p:nvGrpSpPr>
          <p:cNvPr id="2" name="Group 25"/>
          <p:cNvGrpSpPr>
            <a:grpSpLocks/>
          </p:cNvGrpSpPr>
          <p:nvPr/>
        </p:nvGrpSpPr>
        <p:grpSpPr bwMode="auto">
          <a:xfrm>
            <a:off x="914400" y="1524000"/>
            <a:ext cx="7162800" cy="2667000"/>
            <a:chOff x="1104" y="1008"/>
            <a:chExt cx="3533" cy="1584"/>
          </a:xfrm>
        </p:grpSpPr>
        <p:sp>
          <p:nvSpPr>
            <p:cNvPr id="30723" name="Text Box 3"/>
            <p:cNvSpPr txBox="1">
              <a:spLocks noChangeArrowheads="1"/>
            </p:cNvSpPr>
            <p:nvPr/>
          </p:nvSpPr>
          <p:spPr bwMode="auto">
            <a:xfrm>
              <a:off x="3168" y="1382"/>
              <a:ext cx="739" cy="236"/>
            </a:xfrm>
            <a:prstGeom prst="rect">
              <a:avLst/>
            </a:prstGeom>
            <a:noFill/>
            <a:ln w="9525">
              <a:noFill/>
              <a:miter lim="800000"/>
              <a:headEnd/>
              <a:tailEnd/>
            </a:ln>
            <a:effectLst/>
          </p:spPr>
          <p:txBody>
            <a:bodyPr>
              <a:spAutoFit/>
            </a:bodyPr>
            <a:lstStyle/>
            <a:p>
              <a:pPr algn="ctr" eaLnBrk="0" hangingPunct="0">
                <a:spcBef>
                  <a:spcPct val="50000"/>
                </a:spcBef>
              </a:pPr>
              <a:r>
                <a:rPr lang="he-IL" sz="2000">
                  <a:latin typeface="Times New Roman" pitchFamily="18" charset="0"/>
                </a:rPr>
                <a:t>התמצקות</a:t>
              </a:r>
              <a:endParaRPr lang="en-US" sz="2000">
                <a:latin typeface="Times New Roman" pitchFamily="18" charset="0"/>
              </a:endParaRPr>
            </a:p>
          </p:txBody>
        </p:sp>
        <p:sp>
          <p:nvSpPr>
            <p:cNvPr id="30724" name="Text Box 4"/>
            <p:cNvSpPr txBox="1">
              <a:spLocks noChangeArrowheads="1"/>
            </p:cNvSpPr>
            <p:nvPr/>
          </p:nvSpPr>
          <p:spPr bwMode="auto">
            <a:xfrm>
              <a:off x="1728" y="1382"/>
              <a:ext cx="624" cy="236"/>
            </a:xfrm>
            <a:prstGeom prst="rect">
              <a:avLst/>
            </a:prstGeom>
            <a:noFill/>
            <a:ln w="9525">
              <a:noFill/>
              <a:miter lim="800000"/>
              <a:headEnd/>
              <a:tailEnd/>
            </a:ln>
            <a:effectLst/>
          </p:spPr>
          <p:txBody>
            <a:bodyPr>
              <a:spAutoFit/>
            </a:bodyPr>
            <a:lstStyle/>
            <a:p>
              <a:pPr algn="ctr" eaLnBrk="0" hangingPunct="0">
                <a:spcBef>
                  <a:spcPct val="50000"/>
                </a:spcBef>
              </a:pPr>
              <a:r>
                <a:rPr lang="he-IL" sz="2000">
                  <a:latin typeface="Times New Roman" pitchFamily="18" charset="0"/>
                </a:rPr>
                <a:t>עיבוי</a:t>
              </a:r>
              <a:endParaRPr lang="en-US" sz="2000">
                <a:latin typeface="Times New Roman" pitchFamily="18" charset="0"/>
              </a:endParaRPr>
            </a:p>
          </p:txBody>
        </p:sp>
        <p:sp>
          <p:nvSpPr>
            <p:cNvPr id="30725" name="Text Box 5"/>
            <p:cNvSpPr txBox="1">
              <a:spLocks noChangeArrowheads="1"/>
            </p:cNvSpPr>
            <p:nvPr/>
          </p:nvSpPr>
          <p:spPr bwMode="auto">
            <a:xfrm>
              <a:off x="3053" y="1632"/>
              <a:ext cx="912" cy="236"/>
            </a:xfrm>
            <a:prstGeom prst="rect">
              <a:avLst/>
            </a:prstGeom>
            <a:noFill/>
            <a:ln w="9525">
              <a:noFill/>
              <a:miter lim="800000"/>
              <a:headEnd/>
              <a:tailEnd/>
            </a:ln>
            <a:effectLst/>
          </p:spPr>
          <p:txBody>
            <a:bodyPr>
              <a:spAutoFit/>
            </a:bodyPr>
            <a:lstStyle/>
            <a:p>
              <a:pPr algn="ctr" eaLnBrk="0" hangingPunct="0">
                <a:spcBef>
                  <a:spcPct val="50000"/>
                </a:spcBef>
              </a:pPr>
              <a:r>
                <a:rPr lang="he-IL" sz="2000">
                  <a:latin typeface="Times New Roman" pitchFamily="18" charset="0"/>
                </a:rPr>
                <a:t>היתוך</a:t>
              </a:r>
              <a:endParaRPr lang="en-US" sz="2000">
                <a:latin typeface="Times New Roman" pitchFamily="18" charset="0"/>
              </a:endParaRPr>
            </a:p>
          </p:txBody>
        </p:sp>
        <p:sp>
          <p:nvSpPr>
            <p:cNvPr id="30726" name="Text Box 6"/>
            <p:cNvSpPr txBox="1">
              <a:spLocks noChangeArrowheads="1"/>
            </p:cNvSpPr>
            <p:nvPr/>
          </p:nvSpPr>
          <p:spPr bwMode="auto">
            <a:xfrm>
              <a:off x="1680" y="1632"/>
              <a:ext cx="653" cy="236"/>
            </a:xfrm>
            <a:prstGeom prst="rect">
              <a:avLst/>
            </a:prstGeom>
            <a:noFill/>
            <a:ln w="9525">
              <a:noFill/>
              <a:miter lim="800000"/>
              <a:headEnd/>
              <a:tailEnd/>
            </a:ln>
            <a:effectLst/>
          </p:spPr>
          <p:txBody>
            <a:bodyPr>
              <a:spAutoFit/>
            </a:bodyPr>
            <a:lstStyle/>
            <a:p>
              <a:pPr algn="ctr" eaLnBrk="0" hangingPunct="0">
                <a:spcBef>
                  <a:spcPct val="50000"/>
                </a:spcBef>
              </a:pPr>
              <a:r>
                <a:rPr lang="he-IL" sz="2000">
                  <a:latin typeface="Times New Roman" pitchFamily="18" charset="0"/>
                </a:rPr>
                <a:t>רתיחה</a:t>
              </a:r>
              <a:endParaRPr lang="en-US" sz="2000">
                <a:latin typeface="Times New Roman" pitchFamily="18" charset="0"/>
              </a:endParaRPr>
            </a:p>
          </p:txBody>
        </p:sp>
        <p:grpSp>
          <p:nvGrpSpPr>
            <p:cNvPr id="3" name="Group 7"/>
            <p:cNvGrpSpPr>
              <a:grpSpLocks/>
            </p:cNvGrpSpPr>
            <p:nvPr/>
          </p:nvGrpSpPr>
          <p:grpSpPr bwMode="auto">
            <a:xfrm>
              <a:off x="1104" y="1440"/>
              <a:ext cx="3533" cy="672"/>
              <a:chOff x="1104" y="1200"/>
              <a:chExt cx="3533" cy="672"/>
            </a:xfrm>
          </p:grpSpPr>
          <p:sp>
            <p:nvSpPr>
              <p:cNvPr id="30728" name="Text Box 8"/>
              <p:cNvSpPr txBox="1">
                <a:spLocks noChangeArrowheads="1"/>
              </p:cNvSpPr>
              <p:nvPr/>
            </p:nvSpPr>
            <p:spPr bwMode="auto">
              <a:xfrm>
                <a:off x="3965" y="1200"/>
                <a:ext cx="672" cy="344"/>
              </a:xfrm>
              <a:prstGeom prst="rect">
                <a:avLst/>
              </a:prstGeom>
              <a:noFill/>
              <a:ln w="9525">
                <a:noFill/>
                <a:miter lim="800000"/>
                <a:headEnd/>
                <a:tailEnd/>
              </a:ln>
              <a:effectLst/>
            </p:spPr>
            <p:txBody>
              <a:bodyPr>
                <a:spAutoFit/>
              </a:bodyPr>
              <a:lstStyle/>
              <a:p>
                <a:pPr algn="ctr" eaLnBrk="0" hangingPunct="0">
                  <a:spcBef>
                    <a:spcPct val="50000"/>
                  </a:spcBef>
                </a:pPr>
                <a:r>
                  <a:rPr lang="he-IL" sz="3200" b="1">
                    <a:latin typeface="Times New Roman" pitchFamily="18" charset="0"/>
                  </a:rPr>
                  <a:t>מוצק</a:t>
                </a:r>
                <a:r>
                  <a:rPr lang="en-US" sz="3200" b="1">
                    <a:latin typeface="Times New Roman" pitchFamily="18" charset="0"/>
                  </a:rPr>
                  <a:t> </a:t>
                </a:r>
              </a:p>
            </p:txBody>
          </p:sp>
          <p:sp>
            <p:nvSpPr>
              <p:cNvPr id="30729" name="Text Box 9"/>
              <p:cNvSpPr txBox="1">
                <a:spLocks noChangeArrowheads="1"/>
              </p:cNvSpPr>
              <p:nvPr/>
            </p:nvSpPr>
            <p:spPr bwMode="auto">
              <a:xfrm>
                <a:off x="2525" y="1200"/>
                <a:ext cx="604" cy="344"/>
              </a:xfrm>
              <a:prstGeom prst="rect">
                <a:avLst/>
              </a:prstGeom>
              <a:noFill/>
              <a:ln w="9525">
                <a:noFill/>
                <a:miter lim="800000"/>
                <a:headEnd/>
                <a:tailEnd/>
              </a:ln>
              <a:effectLst/>
            </p:spPr>
            <p:txBody>
              <a:bodyPr>
                <a:spAutoFit/>
              </a:bodyPr>
              <a:lstStyle/>
              <a:p>
                <a:pPr algn="ctr" eaLnBrk="0" hangingPunct="0">
                  <a:spcBef>
                    <a:spcPct val="50000"/>
                  </a:spcBef>
                </a:pPr>
                <a:r>
                  <a:rPr lang="he-IL" sz="3200" b="1">
                    <a:latin typeface="Times New Roman" pitchFamily="18" charset="0"/>
                  </a:rPr>
                  <a:t>נוזל</a:t>
                </a:r>
                <a:endParaRPr lang="en-US" sz="3200" b="1">
                  <a:latin typeface="Times New Roman" pitchFamily="18" charset="0"/>
                </a:endParaRPr>
              </a:p>
            </p:txBody>
          </p:sp>
          <p:sp>
            <p:nvSpPr>
              <p:cNvPr id="30730" name="Text Box 10"/>
              <p:cNvSpPr txBox="1">
                <a:spLocks noChangeArrowheads="1"/>
              </p:cNvSpPr>
              <p:nvPr/>
            </p:nvSpPr>
            <p:spPr bwMode="auto">
              <a:xfrm>
                <a:off x="1104" y="1200"/>
                <a:ext cx="538" cy="344"/>
              </a:xfrm>
              <a:prstGeom prst="rect">
                <a:avLst/>
              </a:prstGeom>
              <a:noFill/>
              <a:ln w="9525">
                <a:noFill/>
                <a:miter lim="800000"/>
                <a:headEnd/>
                <a:tailEnd/>
              </a:ln>
              <a:effectLst/>
            </p:spPr>
            <p:txBody>
              <a:bodyPr>
                <a:spAutoFit/>
              </a:bodyPr>
              <a:lstStyle/>
              <a:p>
                <a:pPr algn="ctr" eaLnBrk="0" hangingPunct="0">
                  <a:spcBef>
                    <a:spcPct val="50000"/>
                  </a:spcBef>
                </a:pPr>
                <a:r>
                  <a:rPr lang="he-IL" sz="3200" b="1">
                    <a:latin typeface="Times New Roman" pitchFamily="18" charset="0"/>
                  </a:rPr>
                  <a:t>גז</a:t>
                </a:r>
                <a:endParaRPr lang="en-US" sz="3200" b="1">
                  <a:latin typeface="Times New Roman" pitchFamily="18" charset="0"/>
                </a:endParaRPr>
              </a:p>
            </p:txBody>
          </p:sp>
          <p:sp>
            <p:nvSpPr>
              <p:cNvPr id="30731" name="Line 11"/>
              <p:cNvSpPr>
                <a:spLocks noChangeShapeType="1"/>
              </p:cNvSpPr>
              <p:nvPr/>
            </p:nvSpPr>
            <p:spPr bwMode="auto">
              <a:xfrm>
                <a:off x="1709" y="1344"/>
                <a:ext cx="768" cy="0"/>
              </a:xfrm>
              <a:prstGeom prst="line">
                <a:avLst/>
              </a:prstGeom>
              <a:noFill/>
              <a:ln w="9525">
                <a:solidFill>
                  <a:schemeClr val="tx1"/>
                </a:solidFill>
                <a:round/>
                <a:headEnd/>
                <a:tailEnd type="triangle" w="med" len="med"/>
              </a:ln>
              <a:effectLst/>
            </p:spPr>
            <p:txBody>
              <a:bodyPr wrap="none" anchor="ctr"/>
              <a:lstStyle/>
              <a:p>
                <a:endParaRPr lang="he-IL"/>
              </a:p>
            </p:txBody>
          </p:sp>
          <p:sp>
            <p:nvSpPr>
              <p:cNvPr id="30732" name="Line 12"/>
              <p:cNvSpPr>
                <a:spLocks noChangeShapeType="1"/>
              </p:cNvSpPr>
              <p:nvPr/>
            </p:nvSpPr>
            <p:spPr bwMode="auto">
              <a:xfrm flipH="1">
                <a:off x="1709" y="1440"/>
                <a:ext cx="768" cy="0"/>
              </a:xfrm>
              <a:prstGeom prst="line">
                <a:avLst/>
              </a:prstGeom>
              <a:noFill/>
              <a:ln w="9525">
                <a:solidFill>
                  <a:schemeClr val="tx1"/>
                </a:solidFill>
                <a:round/>
                <a:headEnd/>
                <a:tailEnd type="triangle" w="med" len="med"/>
              </a:ln>
              <a:effectLst/>
            </p:spPr>
            <p:txBody>
              <a:bodyPr wrap="none" anchor="ctr"/>
              <a:lstStyle/>
              <a:p>
                <a:endParaRPr lang="he-IL"/>
              </a:p>
            </p:txBody>
          </p:sp>
          <p:sp>
            <p:nvSpPr>
              <p:cNvPr id="30733" name="Line 13"/>
              <p:cNvSpPr>
                <a:spLocks noChangeShapeType="1"/>
              </p:cNvSpPr>
              <p:nvPr/>
            </p:nvSpPr>
            <p:spPr bwMode="auto">
              <a:xfrm>
                <a:off x="3149" y="1344"/>
                <a:ext cx="768" cy="0"/>
              </a:xfrm>
              <a:prstGeom prst="line">
                <a:avLst/>
              </a:prstGeom>
              <a:noFill/>
              <a:ln w="9525">
                <a:solidFill>
                  <a:schemeClr val="tx1"/>
                </a:solidFill>
                <a:round/>
                <a:headEnd/>
                <a:tailEnd type="triangle" w="med" len="med"/>
              </a:ln>
              <a:effectLst/>
            </p:spPr>
            <p:txBody>
              <a:bodyPr wrap="none" anchor="ctr"/>
              <a:lstStyle/>
              <a:p>
                <a:endParaRPr lang="he-IL"/>
              </a:p>
            </p:txBody>
          </p:sp>
          <p:sp>
            <p:nvSpPr>
              <p:cNvPr id="30734" name="Line 14"/>
              <p:cNvSpPr>
                <a:spLocks noChangeShapeType="1"/>
              </p:cNvSpPr>
              <p:nvPr/>
            </p:nvSpPr>
            <p:spPr bwMode="auto">
              <a:xfrm flipH="1">
                <a:off x="3149" y="1440"/>
                <a:ext cx="768" cy="0"/>
              </a:xfrm>
              <a:prstGeom prst="line">
                <a:avLst/>
              </a:prstGeom>
              <a:noFill/>
              <a:ln w="9525">
                <a:solidFill>
                  <a:schemeClr val="tx1"/>
                </a:solidFill>
                <a:round/>
                <a:headEnd/>
                <a:tailEnd type="triangle" w="med" len="med"/>
              </a:ln>
              <a:effectLst/>
            </p:spPr>
            <p:txBody>
              <a:bodyPr wrap="none" anchor="ctr"/>
              <a:lstStyle/>
              <a:p>
                <a:endParaRPr lang="he-IL"/>
              </a:p>
            </p:txBody>
          </p:sp>
          <p:sp>
            <p:nvSpPr>
              <p:cNvPr id="30735" name="Line 15"/>
              <p:cNvSpPr>
                <a:spLocks noChangeShapeType="1"/>
              </p:cNvSpPr>
              <p:nvPr/>
            </p:nvSpPr>
            <p:spPr bwMode="auto">
              <a:xfrm>
                <a:off x="2093" y="1680"/>
                <a:ext cx="0" cy="192"/>
              </a:xfrm>
              <a:prstGeom prst="line">
                <a:avLst/>
              </a:prstGeom>
              <a:noFill/>
              <a:ln w="9525">
                <a:solidFill>
                  <a:schemeClr val="tx1"/>
                </a:solidFill>
                <a:round/>
                <a:headEnd/>
                <a:tailEnd type="triangle" w="med" len="med"/>
              </a:ln>
              <a:effectLst/>
            </p:spPr>
            <p:txBody>
              <a:bodyPr wrap="none" anchor="ctr"/>
              <a:lstStyle/>
              <a:p>
                <a:endParaRPr lang="he-IL"/>
              </a:p>
            </p:txBody>
          </p:sp>
          <p:sp>
            <p:nvSpPr>
              <p:cNvPr id="30736" name="Line 16"/>
              <p:cNvSpPr>
                <a:spLocks noChangeShapeType="1"/>
              </p:cNvSpPr>
              <p:nvPr/>
            </p:nvSpPr>
            <p:spPr bwMode="auto">
              <a:xfrm>
                <a:off x="3581" y="1680"/>
                <a:ext cx="0" cy="192"/>
              </a:xfrm>
              <a:prstGeom prst="line">
                <a:avLst/>
              </a:prstGeom>
              <a:noFill/>
              <a:ln w="9525">
                <a:solidFill>
                  <a:schemeClr val="tx1"/>
                </a:solidFill>
                <a:round/>
                <a:headEnd/>
                <a:tailEnd type="triangle" w="med" len="med"/>
              </a:ln>
              <a:effectLst/>
            </p:spPr>
            <p:txBody>
              <a:bodyPr wrap="none" anchor="ctr"/>
              <a:lstStyle/>
              <a:p>
                <a:endParaRPr lang="he-IL"/>
              </a:p>
            </p:txBody>
          </p:sp>
        </p:grpSp>
        <p:sp>
          <p:nvSpPr>
            <p:cNvPr id="30737" name="Oval 17"/>
            <p:cNvSpPr>
              <a:spLocks noChangeArrowheads="1"/>
            </p:cNvSpPr>
            <p:nvPr/>
          </p:nvSpPr>
          <p:spPr bwMode="auto">
            <a:xfrm>
              <a:off x="1709" y="2112"/>
              <a:ext cx="768" cy="480"/>
            </a:xfrm>
            <a:prstGeom prst="ellipse">
              <a:avLst/>
            </a:prstGeom>
            <a:gradFill rotWithShape="0">
              <a:gsLst>
                <a:gs pos="0">
                  <a:schemeClr val="hlink">
                    <a:gamma/>
                    <a:tint val="0"/>
                    <a:invGamma/>
                  </a:schemeClr>
                </a:gs>
                <a:gs pos="100000">
                  <a:schemeClr val="hlink"/>
                </a:gs>
              </a:gsLst>
              <a:path path="shape">
                <a:fillToRect l="50000" t="50000" r="50000" b="50000"/>
              </a:path>
            </a:gradFill>
            <a:ln w="9525">
              <a:solidFill>
                <a:schemeClr val="tx1"/>
              </a:solidFill>
              <a:round/>
              <a:headEnd/>
              <a:tailEnd/>
            </a:ln>
            <a:effectLst/>
          </p:spPr>
          <p:txBody>
            <a:bodyPr wrap="none" anchor="ctr"/>
            <a:lstStyle/>
            <a:p>
              <a:pPr algn="ctr" eaLnBrk="0" hangingPunct="0"/>
              <a:r>
                <a:rPr lang="he-IL" sz="2400">
                  <a:solidFill>
                    <a:schemeClr val="bg2"/>
                  </a:solidFill>
                  <a:latin typeface="Times New Roman" pitchFamily="18" charset="0"/>
                </a:rPr>
                <a:t>טמפ</a:t>
              </a:r>
              <a:r>
                <a:rPr lang="en-US" sz="2400">
                  <a:solidFill>
                    <a:schemeClr val="bg2"/>
                  </a:solidFill>
                  <a:latin typeface="Times New Roman" pitchFamily="18" charset="0"/>
                </a:rPr>
                <a:t>.</a:t>
              </a:r>
            </a:p>
            <a:p>
              <a:pPr algn="ctr" eaLnBrk="0" hangingPunct="0"/>
              <a:r>
                <a:rPr lang="he-IL" sz="2400">
                  <a:solidFill>
                    <a:schemeClr val="bg2"/>
                  </a:solidFill>
                  <a:latin typeface="Times New Roman" pitchFamily="18" charset="0"/>
                </a:rPr>
                <a:t>רתיחה</a:t>
              </a:r>
              <a:endParaRPr lang="en-US" sz="2400">
                <a:solidFill>
                  <a:schemeClr val="bg2"/>
                </a:solidFill>
                <a:latin typeface="Times New Roman" pitchFamily="18" charset="0"/>
              </a:endParaRPr>
            </a:p>
          </p:txBody>
        </p:sp>
        <p:sp>
          <p:nvSpPr>
            <p:cNvPr id="30738" name="Oval 18"/>
            <p:cNvSpPr>
              <a:spLocks noChangeArrowheads="1"/>
            </p:cNvSpPr>
            <p:nvPr/>
          </p:nvSpPr>
          <p:spPr bwMode="auto">
            <a:xfrm>
              <a:off x="3197" y="2112"/>
              <a:ext cx="768" cy="480"/>
            </a:xfrm>
            <a:prstGeom prst="ellipse">
              <a:avLst/>
            </a:prstGeom>
            <a:gradFill rotWithShape="0">
              <a:gsLst>
                <a:gs pos="0">
                  <a:schemeClr val="accent1">
                    <a:gamma/>
                    <a:tint val="0"/>
                    <a:invGamma/>
                  </a:schemeClr>
                </a:gs>
                <a:gs pos="100000">
                  <a:schemeClr val="accent1"/>
                </a:gs>
              </a:gsLst>
              <a:path path="shape">
                <a:fillToRect l="50000" t="50000" r="50000" b="50000"/>
              </a:path>
            </a:gradFill>
            <a:ln w="9525">
              <a:solidFill>
                <a:schemeClr val="tx1"/>
              </a:solidFill>
              <a:round/>
              <a:headEnd/>
              <a:tailEnd/>
            </a:ln>
            <a:effectLst/>
          </p:spPr>
          <p:txBody>
            <a:bodyPr wrap="none" anchor="ctr"/>
            <a:lstStyle/>
            <a:p>
              <a:pPr algn="ctr" eaLnBrk="0" hangingPunct="0"/>
              <a:r>
                <a:rPr lang="he-IL" sz="2400">
                  <a:solidFill>
                    <a:schemeClr val="bg2"/>
                  </a:solidFill>
                  <a:latin typeface="Times New Roman" pitchFamily="18" charset="0"/>
                </a:rPr>
                <a:t>טמפ</a:t>
              </a:r>
              <a:r>
                <a:rPr lang="en-US" sz="2400">
                  <a:solidFill>
                    <a:schemeClr val="bg2"/>
                  </a:solidFill>
                  <a:latin typeface="Times New Roman" pitchFamily="18" charset="0"/>
                </a:rPr>
                <a:t>.</a:t>
              </a:r>
            </a:p>
            <a:p>
              <a:pPr algn="ctr" eaLnBrk="0" hangingPunct="0"/>
              <a:r>
                <a:rPr lang="he-IL" sz="2400">
                  <a:solidFill>
                    <a:schemeClr val="bg2"/>
                  </a:solidFill>
                  <a:latin typeface="Times New Roman" pitchFamily="18" charset="0"/>
                </a:rPr>
                <a:t>היתוך</a:t>
              </a:r>
              <a:endParaRPr lang="en-US" sz="2400">
                <a:solidFill>
                  <a:schemeClr val="bg2"/>
                </a:solidFill>
                <a:latin typeface="Times New Roman" pitchFamily="18" charset="0"/>
              </a:endParaRPr>
            </a:p>
          </p:txBody>
        </p:sp>
        <p:sp>
          <p:nvSpPr>
            <p:cNvPr id="30740" name="Line 20"/>
            <p:cNvSpPr>
              <a:spLocks noChangeShapeType="1"/>
            </p:cNvSpPr>
            <p:nvPr/>
          </p:nvSpPr>
          <p:spPr bwMode="auto">
            <a:xfrm flipV="1">
              <a:off x="4272" y="1248"/>
              <a:ext cx="0" cy="240"/>
            </a:xfrm>
            <a:prstGeom prst="line">
              <a:avLst/>
            </a:prstGeom>
            <a:noFill/>
            <a:ln w="9525">
              <a:solidFill>
                <a:schemeClr val="tx1"/>
              </a:solidFill>
              <a:round/>
              <a:headEnd/>
              <a:tailEnd/>
            </a:ln>
            <a:effectLst/>
          </p:spPr>
          <p:txBody>
            <a:bodyPr wrap="none" anchor="ctr"/>
            <a:lstStyle/>
            <a:p>
              <a:endParaRPr lang="he-IL"/>
            </a:p>
          </p:txBody>
        </p:sp>
        <p:sp>
          <p:nvSpPr>
            <p:cNvPr id="30741" name="Line 21"/>
            <p:cNvSpPr>
              <a:spLocks noChangeShapeType="1"/>
            </p:cNvSpPr>
            <p:nvPr/>
          </p:nvSpPr>
          <p:spPr bwMode="auto">
            <a:xfrm flipH="1">
              <a:off x="1344" y="1248"/>
              <a:ext cx="2928" cy="0"/>
            </a:xfrm>
            <a:prstGeom prst="line">
              <a:avLst/>
            </a:prstGeom>
            <a:noFill/>
            <a:ln w="9525">
              <a:solidFill>
                <a:schemeClr val="tx1"/>
              </a:solidFill>
              <a:round/>
              <a:headEnd/>
              <a:tailEnd type="triangle" w="med" len="med"/>
            </a:ln>
            <a:effectLst/>
          </p:spPr>
          <p:txBody>
            <a:bodyPr wrap="none" anchor="ctr"/>
            <a:lstStyle/>
            <a:p>
              <a:endParaRPr lang="he-IL"/>
            </a:p>
          </p:txBody>
        </p:sp>
        <p:sp>
          <p:nvSpPr>
            <p:cNvPr id="30742" name="Line 22"/>
            <p:cNvSpPr>
              <a:spLocks noChangeShapeType="1"/>
            </p:cNvSpPr>
            <p:nvPr/>
          </p:nvSpPr>
          <p:spPr bwMode="auto">
            <a:xfrm flipH="1">
              <a:off x="1344" y="1296"/>
              <a:ext cx="0" cy="192"/>
            </a:xfrm>
            <a:prstGeom prst="line">
              <a:avLst/>
            </a:prstGeom>
            <a:noFill/>
            <a:ln w="9525">
              <a:solidFill>
                <a:schemeClr val="tx1"/>
              </a:solidFill>
              <a:round/>
              <a:headEnd/>
              <a:tailEnd type="triangle" w="med" len="med"/>
            </a:ln>
            <a:effectLst/>
          </p:spPr>
          <p:txBody>
            <a:bodyPr wrap="none" anchor="ctr"/>
            <a:lstStyle/>
            <a:p>
              <a:endParaRPr lang="he-IL"/>
            </a:p>
          </p:txBody>
        </p:sp>
        <p:sp>
          <p:nvSpPr>
            <p:cNvPr id="30743" name="Text Box 23"/>
            <p:cNvSpPr txBox="1">
              <a:spLocks noChangeArrowheads="1"/>
            </p:cNvSpPr>
            <p:nvPr/>
          </p:nvSpPr>
          <p:spPr bwMode="auto">
            <a:xfrm>
              <a:off x="2448" y="1008"/>
              <a:ext cx="768" cy="272"/>
            </a:xfrm>
            <a:prstGeom prst="rect">
              <a:avLst/>
            </a:prstGeom>
            <a:noFill/>
            <a:ln w="9525">
              <a:noFill/>
              <a:miter lim="800000"/>
              <a:headEnd/>
              <a:tailEnd/>
            </a:ln>
            <a:effectLst/>
          </p:spPr>
          <p:txBody>
            <a:bodyPr>
              <a:spAutoFit/>
            </a:bodyPr>
            <a:lstStyle/>
            <a:p>
              <a:pPr eaLnBrk="0" hangingPunct="0">
                <a:spcBef>
                  <a:spcPct val="50000"/>
                </a:spcBef>
              </a:pPr>
              <a:r>
                <a:rPr lang="he-IL" sz="2400">
                  <a:latin typeface="Times New Roman" pitchFamily="18" charset="0"/>
                </a:rPr>
                <a:t>המראה</a:t>
              </a:r>
              <a:endParaRPr lang="en-US" sz="2400">
                <a:latin typeface="Times New Roman" pitchFamily="18" charset="0"/>
              </a:endParaRPr>
            </a:p>
          </p:txBody>
        </p:sp>
      </p:grpSp>
      <p:sp>
        <p:nvSpPr>
          <p:cNvPr id="26" name="מלבן 25"/>
          <p:cNvSpPr/>
          <p:nvPr/>
        </p:nvSpPr>
        <p:spPr>
          <a:xfrm>
            <a:off x="263504" y="-243408"/>
            <a:ext cx="8233343" cy="923330"/>
          </a:xfrm>
          <a:prstGeom prst="rect">
            <a:avLst/>
          </a:prstGeom>
        </p:spPr>
        <p:txBody>
          <a:bodyPr wrap="none">
            <a:spAutoFit/>
          </a:bodyPr>
          <a:lstStyle/>
          <a:p>
            <a:pPr lvl="0" indent="-742950" algn="ctr" defTabSz="3908425">
              <a:lnSpc>
                <a:spcPct val="150000"/>
              </a:lnSpc>
              <a:spcBef>
                <a:spcPct val="20000"/>
              </a:spcBef>
              <a:defRPr/>
            </a:pPr>
            <a:r>
              <a:rPr lang="he-IL" sz="3600" b="1" dirty="0">
                <a:solidFill>
                  <a:srgbClr val="660066"/>
                </a:solidFill>
              </a:rPr>
              <a:t>השפעת חימום וקירור על שינוי מצב הצבירה</a:t>
            </a:r>
          </a:p>
        </p:txBody>
      </p:sp>
      <p:sp>
        <p:nvSpPr>
          <p:cNvPr id="4" name="מלבן 3"/>
          <p:cNvSpPr/>
          <p:nvPr/>
        </p:nvSpPr>
        <p:spPr>
          <a:xfrm>
            <a:off x="229823" y="5966123"/>
            <a:ext cx="8518641" cy="923330"/>
          </a:xfrm>
          <a:prstGeom prst="rect">
            <a:avLst/>
          </a:prstGeom>
        </p:spPr>
        <p:txBody>
          <a:bodyPr wrap="square">
            <a:spAutoFit/>
          </a:bodyPr>
          <a:lstStyle/>
          <a:p>
            <a:r>
              <a:rPr lang="en-US" dirty="0">
                <a:hlinkClick r:id="rId3"/>
              </a:rPr>
              <a:t>http://mybag.ebaghigh.cet.ac.il/content/player.aspx?manifest=%2fapi%2fmanifests%2fitem%2fhe%2f0234a79d-5c6c-494f-95b7-dfa7814d7293%2f#?page=content-1</a:t>
            </a:r>
            <a:endParaRPr lang="he-IL" dirty="0"/>
          </a:p>
          <a:p>
            <a:endParaRPr lang="he-IL" dirty="0"/>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 name="מציין מיקום של כותרת תחתונה 3"/>
          <p:cNvSpPr>
            <a:spLocks noGrp="1"/>
          </p:cNvSpPr>
          <p:nvPr>
            <p:ph type="ftr" sz="quarter" idx="11"/>
          </p:nvPr>
        </p:nvSpPr>
        <p:spPr>
          <a:xfrm>
            <a:off x="0" y="6492875"/>
            <a:ext cx="2895600" cy="365125"/>
          </a:xfrm>
        </p:spPr>
        <p:txBody>
          <a:bodyPr/>
          <a:lstStyle/>
          <a:p>
            <a:r>
              <a:rPr lang="he-IL" sz="800" dirty="0"/>
              <a:t>-מתוך המרכז להעשרה מדעית המכללה האקדמית להנדסה אורט </a:t>
            </a:r>
            <a:r>
              <a:rPr lang="he-IL" sz="800" dirty="0" err="1"/>
              <a:t>בראודה</a:t>
            </a:r>
            <a:r>
              <a:rPr lang="he-IL" sz="800" dirty="0"/>
              <a:t> </a:t>
            </a:r>
            <a:endParaRPr lang="en-US" sz="800" dirty="0"/>
          </a:p>
        </p:txBody>
      </p:sp>
      <p:sp>
        <p:nvSpPr>
          <p:cNvPr id="49156" name="Text Box 4"/>
          <p:cNvSpPr txBox="1">
            <a:spLocks noChangeArrowheads="1"/>
          </p:cNvSpPr>
          <p:nvPr/>
        </p:nvSpPr>
        <p:spPr bwMode="auto">
          <a:xfrm>
            <a:off x="4499992" y="3933056"/>
            <a:ext cx="4343400" cy="523220"/>
          </a:xfrm>
          <a:prstGeom prst="rect">
            <a:avLst/>
          </a:prstGeom>
          <a:noFill/>
          <a:ln w="9525">
            <a:noFill/>
            <a:miter lim="800000"/>
            <a:headEnd/>
            <a:tailEnd/>
          </a:ln>
          <a:effectLst/>
        </p:spPr>
        <p:txBody>
          <a:bodyPr>
            <a:spAutoFit/>
          </a:bodyPr>
          <a:lstStyle/>
          <a:p>
            <a:r>
              <a:rPr lang="he-IL" sz="2800" b="1" dirty="0">
                <a:solidFill>
                  <a:schemeClr val="accent2"/>
                </a:solidFill>
                <a:effectLst>
                  <a:outerShdw blurRad="38100" dist="38100" dir="2700000" algn="tl">
                    <a:srgbClr val="000000"/>
                  </a:outerShdw>
                </a:effectLst>
              </a:rPr>
              <a:t>מה קורה בשינוי מצב צבירה?</a:t>
            </a:r>
            <a:endParaRPr lang="en-US" sz="2800" b="1" dirty="0">
              <a:solidFill>
                <a:schemeClr val="accent2"/>
              </a:solidFill>
              <a:effectLst>
                <a:outerShdw blurRad="38100" dist="38100" dir="2700000" algn="tl">
                  <a:srgbClr val="000000"/>
                </a:outerShdw>
              </a:effectLst>
            </a:endParaRPr>
          </a:p>
        </p:txBody>
      </p:sp>
      <p:grpSp>
        <p:nvGrpSpPr>
          <p:cNvPr id="2" name="Group 5"/>
          <p:cNvGrpSpPr>
            <a:grpSpLocks/>
          </p:cNvGrpSpPr>
          <p:nvPr/>
        </p:nvGrpSpPr>
        <p:grpSpPr bwMode="auto">
          <a:xfrm>
            <a:off x="-457200" y="1371600"/>
            <a:ext cx="8686800" cy="5249863"/>
            <a:chOff x="192" y="1056"/>
            <a:chExt cx="4608" cy="3116"/>
          </a:xfrm>
        </p:grpSpPr>
        <p:sp>
          <p:nvSpPr>
            <p:cNvPr id="49158" name="Line 6"/>
            <p:cNvSpPr>
              <a:spLocks noChangeShapeType="1"/>
            </p:cNvSpPr>
            <p:nvPr/>
          </p:nvSpPr>
          <p:spPr bwMode="auto">
            <a:xfrm flipV="1">
              <a:off x="1296" y="1104"/>
              <a:ext cx="0" cy="2832"/>
            </a:xfrm>
            <a:prstGeom prst="line">
              <a:avLst/>
            </a:prstGeom>
            <a:noFill/>
            <a:ln w="38100">
              <a:solidFill>
                <a:schemeClr val="tx1"/>
              </a:solidFill>
              <a:round/>
              <a:headEnd/>
              <a:tailEnd type="triangle" w="med" len="med"/>
            </a:ln>
            <a:effectLst/>
          </p:spPr>
          <p:txBody>
            <a:bodyPr wrap="none" anchor="ctr"/>
            <a:lstStyle/>
            <a:p>
              <a:endParaRPr lang="he-IL"/>
            </a:p>
          </p:txBody>
        </p:sp>
        <p:sp>
          <p:nvSpPr>
            <p:cNvPr id="49159" name="Line 7"/>
            <p:cNvSpPr>
              <a:spLocks noChangeShapeType="1"/>
            </p:cNvSpPr>
            <p:nvPr/>
          </p:nvSpPr>
          <p:spPr bwMode="auto">
            <a:xfrm>
              <a:off x="1296" y="3936"/>
              <a:ext cx="3168" cy="0"/>
            </a:xfrm>
            <a:prstGeom prst="line">
              <a:avLst/>
            </a:prstGeom>
            <a:noFill/>
            <a:ln w="38100">
              <a:solidFill>
                <a:schemeClr val="tx1"/>
              </a:solidFill>
              <a:round/>
              <a:headEnd/>
              <a:tailEnd type="triangle" w="med" len="med"/>
            </a:ln>
            <a:effectLst/>
          </p:spPr>
          <p:txBody>
            <a:bodyPr wrap="none" anchor="ctr"/>
            <a:lstStyle/>
            <a:p>
              <a:endParaRPr lang="he-IL"/>
            </a:p>
          </p:txBody>
        </p:sp>
        <p:sp>
          <p:nvSpPr>
            <p:cNvPr id="49160" name="Line 8"/>
            <p:cNvSpPr>
              <a:spLocks noChangeShapeType="1"/>
            </p:cNvSpPr>
            <p:nvPr/>
          </p:nvSpPr>
          <p:spPr bwMode="auto">
            <a:xfrm flipV="1">
              <a:off x="1344" y="3312"/>
              <a:ext cx="480" cy="624"/>
            </a:xfrm>
            <a:prstGeom prst="line">
              <a:avLst/>
            </a:prstGeom>
            <a:noFill/>
            <a:ln w="38100">
              <a:solidFill>
                <a:schemeClr val="tx1"/>
              </a:solidFill>
              <a:round/>
              <a:headEnd/>
              <a:tailEnd/>
            </a:ln>
            <a:effectLst/>
          </p:spPr>
          <p:txBody>
            <a:bodyPr wrap="none" anchor="ctr"/>
            <a:lstStyle/>
            <a:p>
              <a:endParaRPr lang="he-IL"/>
            </a:p>
          </p:txBody>
        </p:sp>
        <p:sp>
          <p:nvSpPr>
            <p:cNvPr id="49161" name="Line 9"/>
            <p:cNvSpPr>
              <a:spLocks noChangeShapeType="1"/>
            </p:cNvSpPr>
            <p:nvPr/>
          </p:nvSpPr>
          <p:spPr bwMode="auto">
            <a:xfrm flipV="1">
              <a:off x="1824" y="3312"/>
              <a:ext cx="288" cy="0"/>
            </a:xfrm>
            <a:prstGeom prst="line">
              <a:avLst/>
            </a:prstGeom>
            <a:noFill/>
            <a:ln w="38100">
              <a:solidFill>
                <a:schemeClr val="tx1"/>
              </a:solidFill>
              <a:round/>
              <a:headEnd/>
              <a:tailEnd/>
            </a:ln>
            <a:effectLst/>
          </p:spPr>
          <p:txBody>
            <a:bodyPr wrap="none" anchor="ctr"/>
            <a:lstStyle/>
            <a:p>
              <a:endParaRPr lang="he-IL"/>
            </a:p>
          </p:txBody>
        </p:sp>
        <p:sp>
          <p:nvSpPr>
            <p:cNvPr id="49162" name="Line 10"/>
            <p:cNvSpPr>
              <a:spLocks noChangeShapeType="1"/>
            </p:cNvSpPr>
            <p:nvPr/>
          </p:nvSpPr>
          <p:spPr bwMode="auto">
            <a:xfrm flipV="1">
              <a:off x="2112" y="2160"/>
              <a:ext cx="528" cy="1152"/>
            </a:xfrm>
            <a:prstGeom prst="line">
              <a:avLst/>
            </a:prstGeom>
            <a:noFill/>
            <a:ln w="38100">
              <a:solidFill>
                <a:schemeClr val="tx1"/>
              </a:solidFill>
              <a:round/>
              <a:headEnd/>
              <a:tailEnd/>
            </a:ln>
            <a:effectLst/>
          </p:spPr>
          <p:txBody>
            <a:bodyPr wrap="none" anchor="ctr"/>
            <a:lstStyle/>
            <a:p>
              <a:endParaRPr lang="he-IL"/>
            </a:p>
          </p:txBody>
        </p:sp>
        <p:sp>
          <p:nvSpPr>
            <p:cNvPr id="49163" name="Line 11"/>
            <p:cNvSpPr>
              <a:spLocks noChangeShapeType="1"/>
            </p:cNvSpPr>
            <p:nvPr/>
          </p:nvSpPr>
          <p:spPr bwMode="auto">
            <a:xfrm>
              <a:off x="2640" y="2160"/>
              <a:ext cx="912" cy="0"/>
            </a:xfrm>
            <a:prstGeom prst="line">
              <a:avLst/>
            </a:prstGeom>
            <a:noFill/>
            <a:ln w="38100">
              <a:solidFill>
                <a:schemeClr val="tx1"/>
              </a:solidFill>
              <a:round/>
              <a:headEnd/>
              <a:tailEnd/>
            </a:ln>
            <a:effectLst/>
          </p:spPr>
          <p:txBody>
            <a:bodyPr wrap="none" anchor="ctr"/>
            <a:lstStyle/>
            <a:p>
              <a:endParaRPr lang="he-IL"/>
            </a:p>
          </p:txBody>
        </p:sp>
        <p:sp>
          <p:nvSpPr>
            <p:cNvPr id="49164" name="Line 12"/>
            <p:cNvSpPr>
              <a:spLocks noChangeShapeType="1"/>
            </p:cNvSpPr>
            <p:nvPr/>
          </p:nvSpPr>
          <p:spPr bwMode="auto">
            <a:xfrm flipV="1">
              <a:off x="3552" y="1584"/>
              <a:ext cx="432" cy="576"/>
            </a:xfrm>
            <a:prstGeom prst="line">
              <a:avLst/>
            </a:prstGeom>
            <a:noFill/>
            <a:ln w="38100">
              <a:solidFill>
                <a:schemeClr val="tx1"/>
              </a:solidFill>
              <a:round/>
              <a:headEnd/>
              <a:tailEnd/>
            </a:ln>
            <a:effectLst/>
          </p:spPr>
          <p:txBody>
            <a:bodyPr wrap="none" anchor="ctr"/>
            <a:lstStyle/>
            <a:p>
              <a:endParaRPr lang="he-IL"/>
            </a:p>
          </p:txBody>
        </p:sp>
        <p:sp>
          <p:nvSpPr>
            <p:cNvPr id="49165" name="Text Box 13"/>
            <p:cNvSpPr txBox="1">
              <a:spLocks noChangeArrowheads="1"/>
            </p:cNvSpPr>
            <p:nvPr/>
          </p:nvSpPr>
          <p:spPr bwMode="auto">
            <a:xfrm>
              <a:off x="432" y="1056"/>
              <a:ext cx="864" cy="507"/>
            </a:xfrm>
            <a:prstGeom prst="rect">
              <a:avLst/>
            </a:prstGeom>
            <a:noFill/>
            <a:ln w="9525">
              <a:noFill/>
              <a:miter lim="800000"/>
              <a:headEnd/>
              <a:tailEnd/>
            </a:ln>
            <a:effectLst/>
          </p:spPr>
          <p:txBody>
            <a:bodyPr>
              <a:spAutoFit/>
            </a:bodyPr>
            <a:lstStyle/>
            <a:p>
              <a:pPr algn="ctr" rtl="0" eaLnBrk="0" hangingPunct="0">
                <a:spcBef>
                  <a:spcPct val="50000"/>
                </a:spcBef>
              </a:pPr>
              <a:r>
                <a:rPr lang="he-IL" sz="2000" dirty="0">
                  <a:latin typeface="Times New Roman" pitchFamily="18" charset="0"/>
                </a:rPr>
                <a:t>טמפרטורה </a:t>
              </a:r>
            </a:p>
            <a:p>
              <a:pPr algn="ctr" rtl="0" eaLnBrk="0" hangingPunct="0">
                <a:spcBef>
                  <a:spcPct val="50000"/>
                </a:spcBef>
              </a:pPr>
              <a:r>
                <a:rPr lang="en-US" sz="2000" dirty="0">
                  <a:latin typeface="Times New Roman" pitchFamily="18" charset="0"/>
                </a:rPr>
                <a:t>(</a:t>
              </a:r>
              <a:r>
                <a:rPr lang="en-US" sz="2000" dirty="0">
                  <a:latin typeface="Times New Roman" pitchFamily="18" charset="0"/>
                  <a:cs typeface="Times New Roman" pitchFamily="18" charset="0"/>
                </a:rPr>
                <a:t>ºC)</a:t>
              </a:r>
            </a:p>
          </p:txBody>
        </p:sp>
        <p:sp>
          <p:nvSpPr>
            <p:cNvPr id="49166" name="Text Box 14"/>
            <p:cNvSpPr txBox="1">
              <a:spLocks noChangeArrowheads="1"/>
            </p:cNvSpPr>
            <p:nvPr/>
          </p:nvSpPr>
          <p:spPr bwMode="auto">
            <a:xfrm>
              <a:off x="3792" y="3936"/>
              <a:ext cx="1008" cy="236"/>
            </a:xfrm>
            <a:prstGeom prst="rect">
              <a:avLst/>
            </a:prstGeom>
            <a:noFill/>
            <a:ln w="9525">
              <a:noFill/>
              <a:miter lim="800000"/>
              <a:headEnd/>
              <a:tailEnd/>
            </a:ln>
            <a:effectLst/>
          </p:spPr>
          <p:txBody>
            <a:bodyPr>
              <a:spAutoFit/>
            </a:bodyPr>
            <a:lstStyle/>
            <a:p>
              <a:pPr eaLnBrk="0" hangingPunct="0">
                <a:spcBef>
                  <a:spcPct val="50000"/>
                </a:spcBef>
              </a:pPr>
              <a:r>
                <a:rPr lang="he-IL" sz="2000">
                  <a:latin typeface="Times New Roman" pitchFamily="18" charset="0"/>
                </a:rPr>
                <a:t>אנרגיה</a:t>
              </a:r>
              <a:r>
                <a:rPr lang="en-US" sz="2000">
                  <a:latin typeface="Times New Roman" pitchFamily="18" charset="0"/>
                </a:rPr>
                <a:t> (K.J) </a:t>
              </a:r>
            </a:p>
          </p:txBody>
        </p:sp>
        <p:sp>
          <p:nvSpPr>
            <p:cNvPr id="49167" name="Line 15"/>
            <p:cNvSpPr>
              <a:spLocks noChangeShapeType="1"/>
            </p:cNvSpPr>
            <p:nvPr/>
          </p:nvSpPr>
          <p:spPr bwMode="auto">
            <a:xfrm flipH="1">
              <a:off x="1296" y="2160"/>
              <a:ext cx="1296" cy="0"/>
            </a:xfrm>
            <a:prstGeom prst="line">
              <a:avLst/>
            </a:prstGeom>
            <a:noFill/>
            <a:ln w="38100">
              <a:solidFill>
                <a:schemeClr val="tx1"/>
              </a:solidFill>
              <a:prstDash val="dash"/>
              <a:round/>
              <a:headEnd/>
              <a:tailEnd/>
            </a:ln>
            <a:effectLst/>
          </p:spPr>
          <p:txBody>
            <a:bodyPr wrap="none" anchor="ctr"/>
            <a:lstStyle/>
            <a:p>
              <a:endParaRPr lang="he-IL"/>
            </a:p>
          </p:txBody>
        </p:sp>
        <p:sp>
          <p:nvSpPr>
            <p:cNvPr id="49168" name="Line 16"/>
            <p:cNvSpPr>
              <a:spLocks noChangeShapeType="1"/>
            </p:cNvSpPr>
            <p:nvPr/>
          </p:nvSpPr>
          <p:spPr bwMode="auto">
            <a:xfrm flipH="1" flipV="1">
              <a:off x="1296" y="3312"/>
              <a:ext cx="432" cy="0"/>
            </a:xfrm>
            <a:prstGeom prst="line">
              <a:avLst/>
            </a:prstGeom>
            <a:noFill/>
            <a:ln w="38100">
              <a:solidFill>
                <a:schemeClr val="tx1"/>
              </a:solidFill>
              <a:prstDash val="dash"/>
              <a:round/>
              <a:headEnd/>
              <a:tailEnd/>
            </a:ln>
            <a:effectLst/>
          </p:spPr>
          <p:txBody>
            <a:bodyPr wrap="none" anchor="ctr"/>
            <a:lstStyle/>
            <a:p>
              <a:endParaRPr lang="he-IL"/>
            </a:p>
          </p:txBody>
        </p:sp>
        <p:sp>
          <p:nvSpPr>
            <p:cNvPr id="49169" name="Text Box 17"/>
            <p:cNvSpPr txBox="1">
              <a:spLocks noChangeArrowheads="1"/>
            </p:cNvSpPr>
            <p:nvPr/>
          </p:nvSpPr>
          <p:spPr bwMode="auto">
            <a:xfrm>
              <a:off x="240" y="3168"/>
              <a:ext cx="960" cy="488"/>
            </a:xfrm>
            <a:prstGeom prst="rect">
              <a:avLst/>
            </a:prstGeom>
            <a:noFill/>
            <a:ln w="9525">
              <a:noFill/>
              <a:miter lim="800000"/>
              <a:headEnd/>
              <a:tailEnd/>
            </a:ln>
            <a:effectLst/>
          </p:spPr>
          <p:txBody>
            <a:bodyPr>
              <a:spAutoFit/>
            </a:bodyPr>
            <a:lstStyle/>
            <a:p>
              <a:pPr eaLnBrk="0" hangingPunct="0">
                <a:spcBef>
                  <a:spcPct val="50000"/>
                </a:spcBef>
              </a:pPr>
              <a:r>
                <a:rPr lang="he-IL" sz="2400">
                  <a:latin typeface="Times New Roman" pitchFamily="18" charset="0"/>
                </a:rPr>
                <a:t>טמפרטורת</a:t>
              </a:r>
              <a:r>
                <a:rPr lang="en-US" sz="2400">
                  <a:latin typeface="Times New Roman" pitchFamily="18" charset="0"/>
                </a:rPr>
                <a:t> </a:t>
              </a:r>
              <a:r>
                <a:rPr lang="he-IL" sz="2400">
                  <a:latin typeface="Times New Roman" pitchFamily="18" charset="0"/>
                </a:rPr>
                <a:t>היתוך</a:t>
              </a:r>
              <a:endParaRPr lang="en-US" sz="2400">
                <a:latin typeface="Times New Roman" pitchFamily="18" charset="0"/>
              </a:endParaRPr>
            </a:p>
          </p:txBody>
        </p:sp>
        <p:sp>
          <p:nvSpPr>
            <p:cNvPr id="49170" name="Text Box 18"/>
            <p:cNvSpPr txBox="1">
              <a:spLocks noChangeArrowheads="1"/>
            </p:cNvSpPr>
            <p:nvPr/>
          </p:nvSpPr>
          <p:spPr bwMode="auto">
            <a:xfrm>
              <a:off x="192" y="2016"/>
              <a:ext cx="1008" cy="488"/>
            </a:xfrm>
            <a:prstGeom prst="rect">
              <a:avLst/>
            </a:prstGeom>
            <a:noFill/>
            <a:ln w="9525">
              <a:noFill/>
              <a:miter lim="800000"/>
              <a:headEnd/>
              <a:tailEnd/>
            </a:ln>
            <a:effectLst/>
          </p:spPr>
          <p:txBody>
            <a:bodyPr>
              <a:spAutoFit/>
            </a:bodyPr>
            <a:lstStyle/>
            <a:p>
              <a:pPr eaLnBrk="0" hangingPunct="0">
                <a:spcBef>
                  <a:spcPct val="50000"/>
                </a:spcBef>
              </a:pPr>
              <a:r>
                <a:rPr lang="he-IL" sz="2400">
                  <a:latin typeface="Times New Roman" pitchFamily="18" charset="0"/>
                </a:rPr>
                <a:t>טמפרטורת</a:t>
              </a:r>
              <a:r>
                <a:rPr lang="en-US" sz="2400">
                  <a:latin typeface="Times New Roman" pitchFamily="18" charset="0"/>
                </a:rPr>
                <a:t> </a:t>
              </a:r>
              <a:r>
                <a:rPr lang="he-IL" sz="2400">
                  <a:latin typeface="Times New Roman" pitchFamily="18" charset="0"/>
                </a:rPr>
                <a:t>רתיחה</a:t>
              </a:r>
              <a:endParaRPr lang="en-US" sz="2400">
                <a:latin typeface="Times New Roman" pitchFamily="18" charset="0"/>
              </a:endParaRPr>
            </a:p>
          </p:txBody>
        </p:sp>
        <p:sp>
          <p:nvSpPr>
            <p:cNvPr id="49171" name="Text Box 19"/>
            <p:cNvSpPr txBox="1">
              <a:spLocks noChangeArrowheads="1"/>
            </p:cNvSpPr>
            <p:nvPr/>
          </p:nvSpPr>
          <p:spPr bwMode="auto">
            <a:xfrm>
              <a:off x="1488" y="3504"/>
              <a:ext cx="528" cy="308"/>
            </a:xfrm>
            <a:prstGeom prst="rect">
              <a:avLst/>
            </a:prstGeom>
            <a:noFill/>
            <a:ln w="9525">
              <a:noFill/>
              <a:miter lim="800000"/>
              <a:headEnd/>
              <a:tailEnd/>
            </a:ln>
            <a:effectLst/>
          </p:spPr>
          <p:txBody>
            <a:bodyPr>
              <a:spAutoFit/>
            </a:bodyPr>
            <a:lstStyle/>
            <a:p>
              <a:pPr eaLnBrk="0" hangingPunct="0">
                <a:spcBef>
                  <a:spcPct val="50000"/>
                </a:spcBef>
              </a:pPr>
              <a:r>
                <a:rPr lang="he-IL" sz="2800" b="1">
                  <a:solidFill>
                    <a:srgbClr val="CC3300"/>
                  </a:solidFill>
                  <a:latin typeface="Times New Roman" pitchFamily="18" charset="0"/>
                </a:rPr>
                <a:t>מוצק</a:t>
              </a:r>
              <a:endParaRPr lang="en-US" sz="2800" b="1">
                <a:solidFill>
                  <a:srgbClr val="CC3300"/>
                </a:solidFill>
                <a:latin typeface="Times New Roman" pitchFamily="18" charset="0"/>
              </a:endParaRPr>
            </a:p>
          </p:txBody>
        </p:sp>
        <p:sp>
          <p:nvSpPr>
            <p:cNvPr id="49172" name="Text Box 20"/>
            <p:cNvSpPr txBox="1">
              <a:spLocks noChangeArrowheads="1"/>
            </p:cNvSpPr>
            <p:nvPr/>
          </p:nvSpPr>
          <p:spPr bwMode="auto">
            <a:xfrm>
              <a:off x="2160" y="2400"/>
              <a:ext cx="720" cy="308"/>
            </a:xfrm>
            <a:prstGeom prst="rect">
              <a:avLst/>
            </a:prstGeom>
            <a:noFill/>
            <a:ln w="9525">
              <a:noFill/>
              <a:miter lim="800000"/>
              <a:headEnd/>
              <a:tailEnd/>
            </a:ln>
            <a:effectLst/>
          </p:spPr>
          <p:txBody>
            <a:bodyPr>
              <a:spAutoFit/>
            </a:bodyPr>
            <a:lstStyle/>
            <a:p>
              <a:pPr eaLnBrk="0" hangingPunct="0">
                <a:spcBef>
                  <a:spcPct val="50000"/>
                </a:spcBef>
              </a:pPr>
              <a:r>
                <a:rPr lang="he-IL" sz="2800" b="1">
                  <a:solidFill>
                    <a:srgbClr val="CC3300"/>
                  </a:solidFill>
                  <a:latin typeface="Times New Roman" pitchFamily="18" charset="0"/>
                </a:rPr>
                <a:t>נוזל</a:t>
              </a:r>
              <a:endParaRPr lang="en-US" sz="2800" b="1">
                <a:solidFill>
                  <a:srgbClr val="CC3300"/>
                </a:solidFill>
                <a:latin typeface="Times New Roman" pitchFamily="18" charset="0"/>
              </a:endParaRPr>
            </a:p>
          </p:txBody>
        </p:sp>
        <p:sp>
          <p:nvSpPr>
            <p:cNvPr id="49173" name="Text Box 21"/>
            <p:cNvSpPr txBox="1">
              <a:spLocks noChangeArrowheads="1"/>
            </p:cNvSpPr>
            <p:nvPr/>
          </p:nvSpPr>
          <p:spPr bwMode="auto">
            <a:xfrm>
              <a:off x="3504" y="1737"/>
              <a:ext cx="576" cy="308"/>
            </a:xfrm>
            <a:prstGeom prst="rect">
              <a:avLst/>
            </a:prstGeom>
            <a:noFill/>
            <a:ln w="9525">
              <a:noFill/>
              <a:miter lim="800000"/>
              <a:headEnd/>
              <a:tailEnd/>
            </a:ln>
            <a:effectLst/>
          </p:spPr>
          <p:txBody>
            <a:bodyPr>
              <a:spAutoFit/>
            </a:bodyPr>
            <a:lstStyle/>
            <a:p>
              <a:pPr eaLnBrk="0" hangingPunct="0">
                <a:spcBef>
                  <a:spcPct val="50000"/>
                </a:spcBef>
              </a:pPr>
              <a:r>
                <a:rPr lang="he-IL" sz="2800" b="1" dirty="0">
                  <a:solidFill>
                    <a:srgbClr val="CC3300"/>
                  </a:solidFill>
                  <a:latin typeface="Times New Roman" pitchFamily="18" charset="0"/>
                </a:rPr>
                <a:t>גז</a:t>
              </a:r>
              <a:endParaRPr lang="en-US" sz="2800" b="1" dirty="0">
                <a:solidFill>
                  <a:srgbClr val="CC3300"/>
                </a:solidFill>
                <a:latin typeface="Times New Roman" pitchFamily="18" charset="0"/>
              </a:endParaRPr>
            </a:p>
          </p:txBody>
        </p:sp>
        <p:sp>
          <p:nvSpPr>
            <p:cNvPr id="49174" name="Text Box 22"/>
            <p:cNvSpPr txBox="1">
              <a:spLocks noChangeArrowheads="1"/>
            </p:cNvSpPr>
            <p:nvPr/>
          </p:nvSpPr>
          <p:spPr bwMode="auto">
            <a:xfrm>
              <a:off x="2832" y="1920"/>
              <a:ext cx="576" cy="271"/>
            </a:xfrm>
            <a:prstGeom prst="rect">
              <a:avLst/>
            </a:prstGeom>
            <a:noFill/>
            <a:ln w="9525">
              <a:noFill/>
              <a:miter lim="800000"/>
              <a:headEnd/>
              <a:tailEnd/>
            </a:ln>
            <a:effectLst/>
          </p:spPr>
          <p:txBody>
            <a:bodyPr>
              <a:spAutoFit/>
            </a:bodyPr>
            <a:lstStyle/>
            <a:p>
              <a:pPr eaLnBrk="0" hangingPunct="0">
                <a:spcBef>
                  <a:spcPct val="50000"/>
                </a:spcBef>
              </a:pPr>
              <a:r>
                <a:rPr lang="he-IL" sz="2400" b="1">
                  <a:solidFill>
                    <a:schemeClr val="accent2"/>
                  </a:solidFill>
                  <a:latin typeface="Times New Roman" pitchFamily="18" charset="0"/>
                </a:rPr>
                <a:t>רתיחה</a:t>
              </a:r>
              <a:endParaRPr lang="en-US" sz="2400" b="1">
                <a:solidFill>
                  <a:schemeClr val="accent2"/>
                </a:solidFill>
                <a:latin typeface="Times New Roman" pitchFamily="18" charset="0"/>
              </a:endParaRPr>
            </a:p>
          </p:txBody>
        </p:sp>
        <p:sp>
          <p:nvSpPr>
            <p:cNvPr id="49175" name="Text Box 23"/>
            <p:cNvSpPr txBox="1">
              <a:spLocks noChangeArrowheads="1"/>
            </p:cNvSpPr>
            <p:nvPr/>
          </p:nvSpPr>
          <p:spPr bwMode="auto">
            <a:xfrm>
              <a:off x="1584" y="3072"/>
              <a:ext cx="624" cy="272"/>
            </a:xfrm>
            <a:prstGeom prst="rect">
              <a:avLst/>
            </a:prstGeom>
            <a:noFill/>
            <a:ln w="9525">
              <a:noFill/>
              <a:miter lim="800000"/>
              <a:headEnd/>
              <a:tailEnd/>
            </a:ln>
            <a:effectLst/>
          </p:spPr>
          <p:txBody>
            <a:bodyPr>
              <a:spAutoFit/>
            </a:bodyPr>
            <a:lstStyle/>
            <a:p>
              <a:pPr eaLnBrk="0" hangingPunct="0">
                <a:spcBef>
                  <a:spcPct val="50000"/>
                </a:spcBef>
              </a:pPr>
              <a:r>
                <a:rPr lang="he-IL" sz="2400" b="1" dirty="0">
                  <a:solidFill>
                    <a:schemeClr val="accent2"/>
                  </a:solidFill>
                  <a:latin typeface="Times New Roman" pitchFamily="18" charset="0"/>
                </a:rPr>
                <a:t>היתוך</a:t>
              </a:r>
              <a:endParaRPr lang="en-US" sz="2400" b="1" dirty="0">
                <a:solidFill>
                  <a:schemeClr val="accent2"/>
                </a:solidFill>
                <a:latin typeface="Times New Roman" pitchFamily="18" charset="0"/>
              </a:endParaRPr>
            </a:p>
          </p:txBody>
        </p:sp>
      </p:grpSp>
      <p:sp>
        <p:nvSpPr>
          <p:cNvPr id="25" name="מלבן 24"/>
          <p:cNvSpPr/>
          <p:nvPr/>
        </p:nvSpPr>
        <p:spPr>
          <a:xfrm>
            <a:off x="172852" y="116632"/>
            <a:ext cx="8534709" cy="820674"/>
          </a:xfrm>
          <a:prstGeom prst="rect">
            <a:avLst/>
          </a:prstGeom>
        </p:spPr>
        <p:txBody>
          <a:bodyPr wrap="none">
            <a:spAutoFit/>
          </a:bodyPr>
          <a:lstStyle/>
          <a:p>
            <a:pPr lvl="0" indent="-742950" algn="ctr" defTabSz="3908425">
              <a:lnSpc>
                <a:spcPct val="150000"/>
              </a:lnSpc>
              <a:spcBef>
                <a:spcPct val="20000"/>
              </a:spcBef>
              <a:defRPr/>
            </a:pPr>
            <a:r>
              <a:rPr lang="he-IL" sz="3600" b="1" dirty="0">
                <a:solidFill>
                  <a:srgbClr val="660066"/>
                </a:solidFill>
              </a:rPr>
              <a:t>שינוי הטמפרטורה כתלות באנרגיה המושקעת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915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49156" grpId="0"/>
    </p:bld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 name="Rectangle 5"/>
          <p:cNvSpPr>
            <a:spLocks noGrp="1" noChangeArrowheads="1"/>
          </p:cNvSpPr>
          <p:nvPr>
            <p:ph type="ftr" sz="quarter" idx="11"/>
          </p:nvPr>
        </p:nvSpPr>
        <p:spPr>
          <a:ln/>
        </p:spPr>
        <p:txBody>
          <a:bodyPr/>
          <a:lstStyle/>
          <a:p>
            <a:r>
              <a:rPr lang="he-IL" sz="900" dirty="0"/>
              <a:t>מתוך מצגת של אייל פלד</a:t>
            </a:r>
            <a:endParaRPr lang="en-US" sz="900" dirty="0"/>
          </a:p>
        </p:txBody>
      </p:sp>
      <p:sp>
        <p:nvSpPr>
          <p:cNvPr id="35842" name="Line 18"/>
          <p:cNvSpPr>
            <a:spLocks noChangeShapeType="1"/>
          </p:cNvSpPr>
          <p:nvPr/>
        </p:nvSpPr>
        <p:spPr bwMode="auto">
          <a:xfrm>
            <a:off x="4662488" y="-1871663"/>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35843" name="Line 19"/>
          <p:cNvSpPr>
            <a:spLocks noChangeShapeType="1"/>
          </p:cNvSpPr>
          <p:nvPr/>
        </p:nvSpPr>
        <p:spPr bwMode="auto">
          <a:xfrm>
            <a:off x="4662488" y="-1855788"/>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35845" name="Rectangle 2"/>
          <p:cNvSpPr>
            <a:spLocks noChangeArrowheads="1"/>
          </p:cNvSpPr>
          <p:nvPr/>
        </p:nvSpPr>
        <p:spPr bwMode="auto">
          <a:xfrm>
            <a:off x="0" y="0"/>
            <a:ext cx="9144000" cy="457200"/>
          </a:xfrm>
          <a:prstGeom prst="rect">
            <a:avLst/>
          </a:prstGeom>
          <a:noFill/>
          <a:ln w="9525" algn="ctr">
            <a:noFill/>
            <a:miter lim="800000"/>
            <a:headEnd/>
            <a:tailEnd/>
          </a:ln>
        </p:spPr>
        <p:txBody>
          <a:bodyPr wrap="none" lIns="90000" tIns="46800" rIns="90000" bIns="46800" anchor="ctr">
            <a:spAutoFit/>
          </a:bodyPr>
          <a:lstStyle/>
          <a:p>
            <a:endParaRPr lang="he-IL"/>
          </a:p>
        </p:txBody>
      </p:sp>
      <p:sp>
        <p:nvSpPr>
          <p:cNvPr id="35846" name="Rectangle 3"/>
          <p:cNvSpPr>
            <a:spLocks noChangeArrowheads="1"/>
          </p:cNvSpPr>
          <p:nvPr/>
        </p:nvSpPr>
        <p:spPr bwMode="auto">
          <a:xfrm>
            <a:off x="0" y="4714875"/>
            <a:ext cx="9144000" cy="0"/>
          </a:xfrm>
          <a:prstGeom prst="rect">
            <a:avLst/>
          </a:prstGeom>
          <a:noFill/>
          <a:ln w="9525" algn="ctr">
            <a:noFill/>
            <a:miter lim="800000"/>
            <a:headEnd/>
            <a:tailEnd/>
          </a:ln>
        </p:spPr>
        <p:txBody>
          <a:bodyPr wrap="none" lIns="90000" tIns="46800" rIns="90000" bIns="46800" anchor="ctr">
            <a:spAutoFit/>
          </a:bodyPr>
          <a:lstStyle/>
          <a:p>
            <a:pPr eaLnBrk="0" hangingPunct="0"/>
            <a:endParaRPr lang="he-IL"/>
          </a:p>
        </p:txBody>
      </p:sp>
      <p:sp>
        <p:nvSpPr>
          <p:cNvPr id="35847" name="Rectangle 6"/>
          <p:cNvSpPr>
            <a:spLocks noChangeArrowheads="1"/>
          </p:cNvSpPr>
          <p:nvPr/>
        </p:nvSpPr>
        <p:spPr bwMode="auto">
          <a:xfrm>
            <a:off x="539552" y="747750"/>
            <a:ext cx="8064450" cy="4895828"/>
          </a:xfrm>
          <a:prstGeom prst="rect">
            <a:avLst/>
          </a:prstGeom>
          <a:noFill/>
          <a:ln w="9525" algn="ctr">
            <a:noFill/>
            <a:miter lim="800000"/>
            <a:headEnd/>
            <a:tailEnd/>
          </a:ln>
        </p:spPr>
        <p:txBody>
          <a:bodyPr wrap="square" lIns="90000" tIns="46800" rIns="90000" bIns="46800" anchor="ctr">
            <a:spAutoFit/>
          </a:bodyPr>
          <a:lstStyle/>
          <a:p>
            <a:pPr algn="r"/>
            <a:r>
              <a:rPr lang="he-IL" sz="4000" dirty="0"/>
              <a:t>בטמפרטורת היתוך של חומר מוצק, חימום נוסף יגרום להחלשת כוחות המשיכה הפועלים בין החלקיקים בעוד הטמפרטורה נשארת קבועה.</a:t>
            </a:r>
          </a:p>
          <a:p>
            <a:pPr algn="r"/>
            <a:r>
              <a:rPr lang="he-IL" sz="4000" dirty="0"/>
              <a:t>כל האנרגיה מושקעת בשינוי מצב הצבירה ולכן </a:t>
            </a:r>
            <a:r>
              <a:rPr lang="he-IL" sz="4000" dirty="0" err="1"/>
              <a:t>הטמפ' </a:t>
            </a:r>
            <a:r>
              <a:rPr lang="he-IL" sz="4000" dirty="0"/>
              <a:t>לא משתנה.</a:t>
            </a:r>
          </a:p>
          <a:p>
            <a:pPr algn="r"/>
            <a:r>
              <a:rPr lang="he-IL" sz="3600" dirty="0"/>
              <a:t>(אותו דבר קורה </a:t>
            </a:r>
            <a:r>
              <a:rPr lang="he-IL" sz="3600" dirty="0" err="1"/>
              <a:t>בטמפ</a:t>
            </a:r>
            <a:r>
              <a:rPr lang="he-IL" sz="3600" dirty="0"/>
              <a:t>' הרתיחה של החומר במעבר מנוזל לגז)</a:t>
            </a:r>
          </a:p>
        </p:txBody>
      </p:sp>
      <p:sp>
        <p:nvSpPr>
          <p:cNvPr id="28674" name="AutoShape 2" descr="data:image/jpeg;base64,/9j/4AAQSkZJRgABAQAAAQABAAD/2wCEAAkGBhAPDxAPDxAQEA8NDwwPDQ8PEA8QDwwPFBAVFBUQEhIXGyYeFxkjGRQSHy8gIycpLCwsFR4xNTAqNSYrLCkBCQoKDgwOFA8PFykcHBwpKSkpLCksLCkpKSkqLCkpLCksLCopLCksKSkpKTYpLCkpKSkpLCwpKSkpKTUpLikpLP/AABEIAMAA8AMBIgACEQEDEQH/xAAcAAACAgMBAQAAAAAAAAAAAAABAgMEAAUGBwj/xAA8EAACAQIDBgQCBwYHAQAAAAAAAQIDEQQSIQUTMUFRYQYicZFCgRQVMqGx0fAHU2KSweEjM0NScoLSFv/EABkBAQEBAQEBAAAAAAAAAAAAAAABAgMEBf/EACIRAQEBAQADAAICAwEAAAAAAAABEQIDEiFBURMxFCJxBP/aAAwDAQACEQMRAD8A4RRGyEigFRPsY+ejUAqBKoBUC4I8gVAlUBlAqIlAKpkuQZRLghyB3ZOoB3YRCqYVTJ1TDuxggVMbdk6pjbsuCvug7ssqmHdhNVlSM3RZVMOQuGqyoh3RayGKAwVdyZuS1uw7sYKm5M3JbyGZBgqbnsB0S5kBuxgqbkDolzdgdPsDVPdAdIubozdEw1rFEKiOojKBMUiiHKSKAyiURqIygOoDqAEagMoEqiFRKmo1AZQJFEOUGkUA5SRRGygR5AqBKohUSiNQDkJlAZQC4hVMO7JlAZQKYhVIKpk2QZQC4r7sO6LCgHIMMVt0Hd9izkMVMYYrbrsDdFvdmbsYYqOkDdFvdg3YwxU3QHSLm7A4DExoEhlEKiOomEKojKI6iFRBpVEZINhkioXKNlCojqJVKojKIVEdRAVQGUR0hlEq4XKNlGtYp1dpRjJRs7N2crX9lzJbIq2ojqBPj8PTp0adWliqFWVRNuk5ONSCSV1JWdn6spRxbSTnCyd0srjLVcdOJJ3zS/FhRGUSOli6cuElfo9H7MsqJuYI1EZQJFAdQLgi3YVTJlEKiVcQ5A7snyByAxBuzMhYyByBVbdg3Za3ZmQJiq6YHSLTgB0wY5VRGsZYZI5Y5gkMkYkMkUCwyQbDRgFBIeMB4wJoUiriJUx40yWUFFeZqPrzAq8eSlLvokFKqRIqEnfLFydm7JcurfQ23h1YadVvFvJTjbLBO8qkv4uiOn2+8LkjKnFxj5YeVqMbP4klzOXXky5I6TjZuvL8bGrFOU7Rs7KPBsoVqykud+74nqNbwnhsZRvQqqWRtzk2kpvsuiOI2l4OqRjKpTqQnFOSyp+ZWdnocfb2LzY0VKkm7qS5e/dBqYWV76O+ra0dyKWFqRfAswwtTpK/G1nf2KxWUM0e/fibvZlVVItZlGUVezulI0tOp1V/cs0aaeqVrJt6mpcZdpHZWaipxvnSV4uStP0fIpwp5r25Npro1yZq9j7TnCahNydJtKa1aUb2bsdrtbZe6oU3lcJqbUpxVlVhK7jJ/wAVuKOs8klkv5dZPabGgVIKpk8XLrf1RImviVu64HaWJirkDkLUqHNap8GuDEyGsMQqAd2S5TLDBFkDkJcpmQYuId2ZuybKZkBjikgpBQyRxcQSGSMsMgDGJLFCxMlWSKqxCJU2jtVUmqcXaTV3K18q7dypitrqK4o5vaG2YTm7vja7XFWOfXeRqTXTQx1NauWaT4t6tki25S4X17I4qpUbWaM7xVle5SqY1q/P9cjjfK3PG9Y2fs6U6MqzhK1V5oys7KPC/ZCyxko0nDLdSi8v5tl/wdt908PRqKVoQpOMk7OLilrdc1fU0m1ZZHTjS3kk1Kd27qzbftqX7WbPithPFFWjHIrxXKN0049GW9n7boZ1UqaRd7wjJxNTXwGdJq15K+nPsU57IlFX/TZcqa7uPiPBtONKlGKu9XLNJ9bIr/SMG3mjvIyfFK/4nC4dZJpyi2lyWjt68jr9l7fw8o7uVNQa+zLjL35llW3V6ezcFWTkpVYz58L36s1c6FOjLX/FTTUcryuPd9TYbOx1KpiqVOtJU6UpLPK9tO75FLxdiqLxk44dp0YSUY24N2V7PmiXqbi2bNQYHGQp4mEqsM9OUleGqzJu3Lvl9T0/xLjoyw+Hpq19JTsmkpRjZq3q2eTYaVPeNVZOGWVOUJcXGKfBLnbR2PQqOOWJSlFqpZzdST4KTaf4cic8zrqX9NcXJYqJIliv7l6NOK4tLT4UrtkDjC95Ny7cI/3PXlawuFpWhJtWi5Xgny62IpwJ6mIv6cl09CBs6RCZTMo5gCqIco1jEihcpmUewUgY4VINjDDzvOKQW0iOVVI1uM2ko8yW4q9XxqjzNJtHbijfU1G0tst8GaOtXlLizz9+V248e/2uY3a8pvRlBzbFsMjze1teiSQ6m+HVLgTUoN/h8jKNLMk1x6GzwOCba7vkWTWbcdr4UxWXCRjK+WDa04m1x1SCgp6Ky01tddDov2c+F1V2fK8YXdWcVnjdqyTTfValjxZ+zjEYhQVFUlu4WSg8uaXVpnX3kuWuN4tmxwGF2hD7NrPWzXLsWpK1789SvW8GbQwsrzw8nlTk1HW6Ts2rcTWyx1W9pJq2qurHada5WY2ypLioptkVfZsJK8dJFfD7SSb0evwp3syz9Yc8r1WluTNfKjW1abT8z4fLUWPH2sNiqzbbel+XMbCYGc05KLywtKTXwxulf3aOdn1qLU8Kp6p2lZJ34aczrPDk1Sw6i1JuUpSduBqcP4WqQgqlSSUeeupucFTcYpdDrxsutRfWKT+CXuh99HnGS+8rIdHf2rWp1KD5teqsOqN9U7+mpAmNHrw7rRl9lO6dgWJadRrSXnXX449+5I6aavHVdjUsXFawbDuIDQCQQpGEHBkVSpYnyENWied5mqxuLaucztHHPU6fGYFu9jnNobOfFnn8muvjxo5SuBIvfQuw30ax5fV6fZSUB4UupYlS7CZTSanwkVfodVsCgnJX6/ccrQlY3Ozsdla7HTj5XLvX0z4Sw1OnhKap/FrJ/wAX6SN0eH+F/wBoFWhaKfl5p6o9T2L4soYmK8yjN28r0TfZnDz+Hrb3Psrtx5JZjeNGg234QwWJg41KcISSlllG0ZRvz7m9qVUouTeiV2+x5t4q8VRqScYtqzsr6GPB4+ur8uNd9ST652t4BjCc1CpdK8VKTtltwZUfgKuvNGUZRtq72YlXa0489Hq9eIaO3qq+zNrtyPqZy8ew2F8Bzm/NJpdHzOmxtPBYSMqVKLqScacalSb+1ladoL1RzX17Vbu5N8rLTQSNWVaaj7vovzM2Tfi+0/DcPFSxElplpU1aEeOZ9ZFiKEo08sbLkSI6QFDiPsFM0qS48ZEVxosKmjInpzUZKXwy8s1+EiuiSOqkuwaWa1KzIGi1GWanCXO1n6orSOnN2KW5gDDSOLSGyGRRJFHncEFWkkm3wSbfZHH4huvNyX2b+Vdr2udptCg5UKqjxdOVvY5nZsEkuv5HPyzciz4ghsrS9iCtgOx1FOkmLWwJj0h7VxlXBFWeHOtr7P7Gvr7O7GLw3O3OunYeE2jY1cC1yIfoj6HPK3o4fGNM3mD8Qzhazeho1hGTQwUuSfsblsZsldd/9xWccu8ll6XdvY1mI25Kbv6mup7NqPl7lylsaXM6baxs/KRbSUlrdfgN9IXJssUdh8L3Zs6Gx0vhRcrP/GrwcJ1JZYqTb4aHW4HZyoqz1lxm+/QbYuCUaseXEv4t+aXbT31/I3I1J81A5DpkUmFHRdNckixFEmhSuFjESRiT0ME3yNlh9iylwi+RL1J/bc5rUqBJGNrvsdFS8NS56cOPIo7V2fkkqS4uzduKRnny89XJWrzYqYP/ACVfm6jXpcgqFutJRSiuEUkilOR6OP6QjZlwNgubRyUUSwI0PE87isUpGm2hsVxlKpRWaMneUOcX1j19DaxZLCZbNRzdHFWdm7NcpXTXyZfhi1z09Ta1sNTqfbhGXd8V8yq9gUvglOHZO69mY9L+DFSVVMrV1E2K2BL99f1gjH4eb41V8oL8yet/RlaOdFMjjhonQx8OLnWl8oxRJDw7TX+pN+xP46v1o6OEj0RsMPhI/qxuKWxqS4a/8s39GT/V9P8A2U16bz/0X0v6MrVxwcOxNTowReezY8si/nf9SL6nb+OP8r/M16X9LlKkl0HzrqGGw5/vIfysz6irX8tWlbo1Jffcet/S5V3Zb/xF8/mGvq2+spFKnszExd0oeXpP8w/R6/OF/SaGU/CbKSQpkLpVrf5b+UoklBVVxpy90Mov4fBN8jfbN2C5W09bmjw2NrR4Ul/2kjY0fEWMWiVKK76sx3z5LP8AV15yOrwux6cOOr+4uuUYK7ajFc20kvmcJPbOLl9rE5VzVOEV7MrzqJ6zlOrJO6dSbnZ9lwR5v8Pyd3e+nT+SfiOsxniKKTVHzvhn4U4+j+L5HPV8Tq225Sl9qT4v+xTniiGVY9ni/wDPz458YvdqSpVIXIVzFuehjTuQMwlw3Ia5ZDoRMJxcUiYykRpjXLomUx85XTGUiiwpjZyvcKkFWFUCqhApBzFFhVBlUKykMpAWd6MqpVzBUgq5Cu0SxxS6a+pQUgqRV1eeKfyMVcpqQVMaau/SGHflNTDmLq6ub8O/KecKmNNWnVBvCvmCpBNT5xbkeYOYmmnzGXFuYXVNcNxLhuBzKY6I0xkzk5nTGETCmFOEVMNyhrhuIFFZOmMmRphTCpLhTETCmBImG4lwplU9xkxEw3Ae4UxLhuFSJhTI0xkwHTCmImFMoe4biJhTAe4VIS5lyqkTGuRXCmREtzLkeYOYDnAoAUc2DINxQhTJhTFQQp7huIMA1zLioJQ6kHMIYmVlIpDJkYbhUikMmRDJlElw3I0xkwqRMJHcNwJEw3EuZcKkuG5GmMmA9zLimFD3DcS4bgOG4lxrgf/Z"/>
          <p:cNvSpPr>
            <a:spLocks noChangeAspect="1" noChangeArrowheads="1"/>
          </p:cNvSpPr>
          <p:nvPr/>
        </p:nvSpPr>
        <p:spPr bwMode="auto">
          <a:xfrm>
            <a:off x="8667750" y="-885825"/>
            <a:ext cx="2286000" cy="1828800"/>
          </a:xfrm>
          <a:prstGeom prst="rect">
            <a:avLst/>
          </a:prstGeom>
          <a:noFill/>
        </p:spPr>
        <p:txBody>
          <a:bodyPr vert="horz" wrap="square" lIns="91440" tIns="45720" rIns="91440" bIns="45720" numCol="1" anchor="t" anchorCtr="0" compatLnSpc="1">
            <a:prstTxWarp prst="textNoShape">
              <a:avLst/>
            </a:prstTxWarp>
          </a:bodyPr>
          <a:lstStyle/>
          <a:p>
            <a:endParaRPr lang="he-IL"/>
          </a:p>
        </p:txBody>
      </p:sp>
      <p:sp>
        <p:nvSpPr>
          <p:cNvPr id="28676" name="AutoShape 4" descr="data:image/jpeg;base64,/9j/4AAQSkZJRgABAQAAAQABAAD/2wCEAAkGBhAPDxAPDxAQEA8NDwwPDQ8PEA8QDwwPFBAVFBUQEhIXGyYeFxkjGRQSHy8gIycpLCwsFR4xNTAqNSYrLCkBCQoKDgwOFA8PFykcHBwpKSkpLCksLCkpKSkqLCkpLCksLCopLCksKSkpKTYpLCkpKSkpLCwpKSkpKTUpLikpLP/AABEIAMAA8AMBIgACEQEDEQH/xAAcAAACAgMBAQAAAAAAAAAAAAABAgMEAAUGBwj/xAA8EAACAQIDBgQCBwYHAQAAAAAAAQIDEQQSIQUTMUFRYQYicZFCgRQVMqGx0fAHU2KSweEjM0NScoLSFv/EABkBAQEBAQEBAAAAAAAAAAAAAAABAgMEBf/EACIRAQEBAQADAAICAwEAAAAAAAABEQIDEiFBURMxFCJxBP/aAAwDAQACEQMRAD8A4RRGyEigFRPsY+ejUAqBKoBUC4I8gVAlUBlAqIlAKpkuQZRLghyB3ZOoB3YRCqYVTJ1TDuxggVMbdk6pjbsuCvug7ssqmHdhNVlSM3RZVMOQuGqyoh3RayGKAwVdyZuS1uw7sYKm5M3JbyGZBgqbnsB0S5kBuxgqbkDolzdgdPsDVPdAdIubozdEw1rFEKiOojKBMUiiHKSKAyiURqIygOoDqAEagMoEqiFRKmo1AZQJFEOUGkUA5SRRGygR5AqBKohUSiNQDkJlAZQC4hVMO7JlAZQKYhVIKpk2QZQC4r7sO6LCgHIMMVt0Hd9izkMVMYYrbrsDdFvdmbsYYqOkDdFvdg3YwxU3QHSLm7A4DExoEhlEKiOomEKojKI6iFRBpVEZINhkioXKNlCojqJVKojKIVEdRAVQGUR0hlEq4XKNlGtYp1dpRjJRs7N2crX9lzJbIq2ojqBPj8PTp0adWliqFWVRNuk5ONSCSV1JWdn6spRxbSTnCyd0srjLVcdOJJ3zS/FhRGUSOli6cuElfo9H7MsqJuYI1EZQJFAdQLgi3YVTJlEKiVcQ5A7snyByAxBuzMhYyByBVbdg3Za3ZmQJiq6YHSLTgB0wY5VRGsZYZI5Y5gkMkYkMkUCwyQbDRgFBIeMB4wJoUiriJUx40yWUFFeZqPrzAq8eSlLvokFKqRIqEnfLFydm7JcurfQ23h1YadVvFvJTjbLBO8qkv4uiOn2+8LkjKnFxj5YeVqMbP4klzOXXky5I6TjZuvL8bGrFOU7Rs7KPBsoVqykud+74nqNbwnhsZRvQqqWRtzk2kpvsuiOI2l4OqRjKpTqQnFOSyp+ZWdnocfb2LzY0VKkm7qS5e/dBqYWV76O+ra0dyKWFqRfAswwtTpK/G1nf2KxWUM0e/fibvZlVVItZlGUVezulI0tOp1V/cs0aaeqVrJt6mpcZdpHZWaipxvnSV4uStP0fIpwp5r25Npro1yZq9j7TnCahNydJtKa1aUb2bsdrtbZe6oU3lcJqbUpxVlVhK7jJ/wAVuKOs8klkv5dZPabGgVIKpk8XLrf1RImviVu64HaWJirkDkLUqHNap8GuDEyGsMQqAd2S5TLDBFkDkJcpmQYuId2ZuybKZkBjikgpBQyRxcQSGSMsMgDGJLFCxMlWSKqxCJU2jtVUmqcXaTV3K18q7dypitrqK4o5vaG2YTm7vja7XFWOfXeRqTXTQx1NauWaT4t6tki25S4X17I4qpUbWaM7xVle5SqY1q/P9cjjfK3PG9Y2fs6U6MqzhK1V5oys7KPC/ZCyxko0nDLdSi8v5tl/wdt908PRqKVoQpOMk7OLilrdc1fU0m1ZZHTjS3kk1Kd27qzbftqX7WbPithPFFWjHIrxXKN0049GW9n7boZ1UqaRd7wjJxNTXwGdJq15K+nPsU57IlFX/TZcqa7uPiPBtONKlGKu9XLNJ9bIr/SMG3mjvIyfFK/4nC4dZJpyi2lyWjt68jr9l7fw8o7uVNQa+zLjL35llW3V6ezcFWTkpVYz58L36s1c6FOjLX/FTTUcryuPd9TYbOx1KpiqVOtJU6UpLPK9tO75FLxdiqLxk44dp0YSUY24N2V7PmiXqbi2bNQYHGQp4mEqsM9OUleGqzJu3Lvl9T0/xLjoyw+Hpq19JTsmkpRjZq3q2eTYaVPeNVZOGWVOUJcXGKfBLnbR2PQqOOWJSlFqpZzdST4KTaf4cic8zrqX9NcXJYqJIliv7l6NOK4tLT4UrtkDjC95Ny7cI/3PXlawuFpWhJtWi5Xgny62IpwJ6mIv6cl09CBs6RCZTMo5gCqIco1jEihcpmUewUgY4VINjDDzvOKQW0iOVVI1uM2ko8yW4q9XxqjzNJtHbijfU1G0tst8GaOtXlLizz9+V248e/2uY3a8pvRlBzbFsMjze1teiSQ6m+HVLgTUoN/h8jKNLMk1x6GzwOCba7vkWTWbcdr4UxWXCRjK+WDa04m1x1SCgp6Ky01tddDov2c+F1V2fK8YXdWcVnjdqyTTfValjxZ+zjEYhQVFUlu4WSg8uaXVpnX3kuWuN4tmxwGF2hD7NrPWzXLsWpK1789SvW8GbQwsrzw8nlTk1HW6Ts2rcTWyx1W9pJq2qurHada5WY2ypLioptkVfZsJK8dJFfD7SSb0evwp3syz9Yc8r1WluTNfKjW1abT8z4fLUWPH2sNiqzbbel+XMbCYGc05KLywtKTXwxulf3aOdn1qLU8Kp6p2lZJ34aczrPDk1Sw6i1JuUpSduBqcP4WqQgqlSSUeeupucFTcYpdDrxsutRfWKT+CXuh99HnGS+8rIdHf2rWp1KD5teqsOqN9U7+mpAmNHrw7rRl9lO6dgWJadRrSXnXX449+5I6aavHVdjUsXFawbDuIDQCQQpGEHBkVSpYnyENWied5mqxuLaucztHHPU6fGYFu9jnNobOfFnn8muvjxo5SuBIvfQuw30ax5fV6fZSUB4UupYlS7CZTSanwkVfodVsCgnJX6/ccrQlY3Ozsdla7HTj5XLvX0z4Sw1OnhKap/FrJ/wAX6SN0eH+F/wBoFWhaKfl5p6o9T2L4soYmK8yjN28r0TfZnDz+Hrb3Psrtx5JZjeNGg234QwWJg41KcISSlllG0ZRvz7m9qVUouTeiV2+x5t4q8VRqScYtqzsr6GPB4+ur8uNd9ST652t4BjCc1CpdK8VKTtltwZUfgKuvNGUZRtq72YlXa0489Hq9eIaO3qq+zNrtyPqZy8ew2F8Bzm/NJpdHzOmxtPBYSMqVKLqScacalSb+1ladoL1RzX17Vbu5N8rLTQSNWVaaj7vovzM2Tfi+0/DcPFSxElplpU1aEeOZ9ZFiKEo08sbLkSI6QFDiPsFM0qS48ZEVxosKmjInpzUZKXwy8s1+EiuiSOqkuwaWa1KzIGi1GWanCXO1n6orSOnN2KW5gDDSOLSGyGRRJFHncEFWkkm3wSbfZHH4huvNyX2b+Vdr2udptCg5UKqjxdOVvY5nZsEkuv5HPyzciz4ghsrS9iCtgOx1FOkmLWwJj0h7VxlXBFWeHOtr7P7Gvr7O7GLw3O3OunYeE2jY1cC1yIfoj6HPK3o4fGNM3mD8Qzhazeho1hGTQwUuSfsblsZsldd/9xWccu8ll6XdvY1mI25Kbv6mup7NqPl7lylsaXM6baxs/KRbSUlrdfgN9IXJssUdh8L3Zs6Gx0vhRcrP/GrwcJ1JZYqTb4aHW4HZyoqz1lxm+/QbYuCUaseXEv4t+aXbT31/I3I1J81A5DpkUmFHRdNckixFEmhSuFjESRiT0ME3yNlh9iylwi+RL1J/bc5rUqBJGNrvsdFS8NS56cOPIo7V2fkkqS4uzduKRnny89XJWrzYqYP/ACVfm6jXpcgqFutJRSiuEUkilOR6OP6QjZlwNgubRyUUSwI0PE87isUpGm2hsVxlKpRWaMneUOcX1j19DaxZLCZbNRzdHFWdm7NcpXTXyZfhi1z09Ta1sNTqfbhGXd8V8yq9gUvglOHZO69mY9L+DFSVVMrV1E2K2BL99f1gjH4eb41V8oL8yet/RlaOdFMjjhonQx8OLnWl8oxRJDw7TX+pN+xP46v1o6OEj0RsMPhI/qxuKWxqS4a/8s39GT/V9P8A2U16bz/0X0v6MrVxwcOxNTowReezY8si/nf9SL6nb+OP8r/M16X9LlKkl0HzrqGGw5/vIfysz6irX8tWlbo1Jffcet/S5V3Zb/xF8/mGvq2+spFKnszExd0oeXpP8w/R6/OF/SaGU/CbKSQpkLpVrf5b+UoklBVVxpy90Mov4fBN8jfbN2C5W09bmjw2NrR4Ul/2kjY0fEWMWiVKK76sx3z5LP8AV15yOrwux6cOOr+4uuUYK7ajFc20kvmcJPbOLl9rE5VzVOEV7MrzqJ6zlOrJO6dSbnZ9lwR5v8Pyd3e+nT+SfiOsxniKKTVHzvhn4U4+j+L5HPV8Tq225Sl9qT4v+xTniiGVY9ni/wDPz458YvdqSpVIXIVzFuehjTuQMwlw3Ia5ZDoRMJxcUiYykRpjXLomUx85XTGUiiwpjZyvcKkFWFUCqhApBzFFhVBlUKykMpAWd6MqpVzBUgq5Cu0SxxS6a+pQUgqRV1eeKfyMVcpqQVMaau/SGHflNTDmLq6ub8O/KecKmNNWnVBvCvmCpBNT5xbkeYOYmmnzGXFuYXVNcNxLhuBzKY6I0xkzk5nTGETCmFOEVMNyhrhuIFFZOmMmRphTCpLhTETCmBImG4lwplU9xkxEw3Ae4UxLhuFSJhTI0xkwHTCmImFMoe4biJhTAe4VIS5lyqkTGuRXCmREtzLkeYOYDnAoAUc2DINxQhTJhTFQQp7huIMA1zLioJQ6kHMIYmVlIpDJkYbhUikMmRDJlElw3I0xkwqRMJHcNwJEw3EuZcKkuG5GmMmA9zLimFD3DcS4bgOG4lxrgf/Z"/>
          <p:cNvSpPr>
            <a:spLocks noChangeAspect="1" noChangeArrowheads="1"/>
          </p:cNvSpPr>
          <p:nvPr/>
        </p:nvSpPr>
        <p:spPr bwMode="auto">
          <a:xfrm>
            <a:off x="8667750" y="-885825"/>
            <a:ext cx="2286000" cy="1828800"/>
          </a:xfrm>
          <a:prstGeom prst="rect">
            <a:avLst/>
          </a:prstGeom>
          <a:noFill/>
        </p:spPr>
        <p:txBody>
          <a:bodyPr vert="horz" wrap="square" lIns="91440" tIns="45720" rIns="91440" bIns="45720" numCol="1" anchor="t" anchorCtr="0" compatLnSpc="1">
            <a:prstTxWarp prst="textNoShape">
              <a:avLst/>
            </a:prstTxWarp>
          </a:bodyPr>
          <a:lstStyle/>
          <a:p>
            <a:endParaRPr lang="he-IL"/>
          </a:p>
        </p:txBody>
      </p:sp>
      <p:pic>
        <p:nvPicPr>
          <p:cNvPr id="28678" name="Picture 6" descr="http://3.bp.blogspot.com/-DkbfgsJ8H_U/TvQlpUYeBJI/AAAAAAAAAzs/IAEQDy0quo0/s1600/meltingice.jpg">
            <a:hlinkClick r:id="rId2"/>
          </p:cNvPr>
          <p:cNvPicPr>
            <a:picLocks noChangeAspect="1" noChangeArrowheads="1"/>
          </p:cNvPicPr>
          <p:nvPr/>
        </p:nvPicPr>
        <p:blipFill>
          <a:blip r:embed="rId3" cstate="print"/>
          <a:srcRect/>
          <a:stretch>
            <a:fillRect/>
          </a:stretch>
        </p:blipFill>
        <p:spPr bwMode="auto">
          <a:xfrm>
            <a:off x="395536" y="4986198"/>
            <a:ext cx="2339752" cy="1871802"/>
          </a:xfrm>
          <a:prstGeom prst="rect">
            <a:avLst/>
          </a:prstGeom>
          <a:noFill/>
        </p:spPr>
      </p:pic>
      <p:sp>
        <p:nvSpPr>
          <p:cNvPr id="12" name="מלבן 11"/>
          <p:cNvSpPr/>
          <p:nvPr/>
        </p:nvSpPr>
        <p:spPr>
          <a:xfrm>
            <a:off x="1930960" y="0"/>
            <a:ext cx="5450531" cy="1107996"/>
          </a:xfrm>
          <a:prstGeom prst="rect">
            <a:avLst/>
          </a:prstGeom>
        </p:spPr>
        <p:txBody>
          <a:bodyPr wrap="none">
            <a:spAutoFit/>
          </a:bodyPr>
          <a:lstStyle/>
          <a:p>
            <a:pPr lvl="0" indent="-742950" algn="ctr" defTabSz="3908425">
              <a:lnSpc>
                <a:spcPct val="150000"/>
              </a:lnSpc>
              <a:spcBef>
                <a:spcPct val="20000"/>
              </a:spcBef>
              <a:defRPr/>
            </a:pPr>
            <a:r>
              <a:rPr lang="he-IL" sz="4400" b="1" dirty="0">
                <a:solidFill>
                  <a:srgbClr val="660066"/>
                </a:solidFill>
              </a:rPr>
              <a:t>מעבר בין מצבי הצבירה</a:t>
            </a:r>
          </a:p>
        </p:txBody>
      </p:sp>
      <p:sp>
        <p:nvSpPr>
          <p:cNvPr id="13" name="מלבן 12"/>
          <p:cNvSpPr/>
          <p:nvPr/>
        </p:nvSpPr>
        <p:spPr>
          <a:xfrm>
            <a:off x="1930960" y="5966123"/>
            <a:ext cx="6817504" cy="1200329"/>
          </a:xfrm>
          <a:prstGeom prst="rect">
            <a:avLst/>
          </a:prstGeom>
        </p:spPr>
        <p:txBody>
          <a:bodyPr wrap="square">
            <a:spAutoFit/>
          </a:bodyPr>
          <a:lstStyle/>
          <a:p>
            <a:r>
              <a:rPr lang="en-US" dirty="0">
                <a:hlinkClick r:id="rId4"/>
              </a:rPr>
              <a:t>http://mybag.ebaghigh.cet.ac.il/content/player.aspx?manifest=%2fapi%2fmanifests%2fitem%2fhe%2f0234a79d-5c6c-494f-95b7-dfa7814d7293%2f#?page=content-1</a:t>
            </a:r>
            <a:endParaRPr lang="he-IL" dirty="0"/>
          </a:p>
          <a:p>
            <a:endParaRPr lang="he-IL"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0" y="0"/>
            <a:ext cx="9144000" cy="6169025"/>
          </a:xfrm>
        </p:spPr>
        <p:txBody>
          <a:bodyPr/>
          <a:lstStyle/>
          <a:p>
            <a:pPr algn="ctr" eaLnBrk="1" hangingPunct="1">
              <a:buFont typeface="Wingdings" pitchFamily="2" charset="2"/>
              <a:buNone/>
              <a:defRPr/>
            </a:pPr>
            <a:r>
              <a:rPr lang="he-IL" sz="4000" b="1" dirty="0">
                <a:solidFill>
                  <a:srgbClr val="660066"/>
                </a:solidFill>
              </a:rPr>
              <a:t>בטמפרטורת ההיתוך והרתיחה של החומר, </a:t>
            </a:r>
          </a:p>
          <a:p>
            <a:pPr algn="ctr" eaLnBrk="1" hangingPunct="1">
              <a:buFont typeface="Wingdings" pitchFamily="2" charset="2"/>
              <a:buNone/>
              <a:defRPr/>
            </a:pPr>
            <a:r>
              <a:rPr lang="he-IL" sz="4000" b="1" dirty="0">
                <a:solidFill>
                  <a:srgbClr val="660066"/>
                </a:solidFill>
              </a:rPr>
              <a:t>החומר נמצא בשני מצבי צבירה</a:t>
            </a:r>
            <a:br>
              <a:rPr lang="en-US" sz="4000" dirty="0"/>
            </a:br>
            <a:endParaRPr lang="en-US" sz="4000" dirty="0"/>
          </a:p>
        </p:txBody>
      </p:sp>
      <p:sp>
        <p:nvSpPr>
          <p:cNvPr id="9219" name="Line 4"/>
          <p:cNvSpPr>
            <a:spLocks noChangeShapeType="1"/>
          </p:cNvSpPr>
          <p:nvPr/>
        </p:nvSpPr>
        <p:spPr bwMode="auto">
          <a:xfrm>
            <a:off x="5364163" y="1700213"/>
            <a:ext cx="1079500" cy="1152525"/>
          </a:xfrm>
          <a:prstGeom prst="line">
            <a:avLst/>
          </a:prstGeom>
          <a:noFill/>
          <a:ln w="9525">
            <a:solidFill>
              <a:schemeClr val="tx1"/>
            </a:solidFill>
            <a:round/>
            <a:headEnd/>
            <a:tailEnd type="triangle" w="med" len="med"/>
          </a:ln>
        </p:spPr>
        <p:txBody>
          <a:bodyPr/>
          <a:lstStyle/>
          <a:p>
            <a:endParaRPr lang="he-IL"/>
          </a:p>
        </p:txBody>
      </p:sp>
      <p:sp>
        <p:nvSpPr>
          <p:cNvPr id="9220" name="Line 5"/>
          <p:cNvSpPr>
            <a:spLocks noChangeShapeType="1"/>
          </p:cNvSpPr>
          <p:nvPr/>
        </p:nvSpPr>
        <p:spPr bwMode="auto">
          <a:xfrm flipH="1">
            <a:off x="3419475" y="1700213"/>
            <a:ext cx="1152525" cy="1223962"/>
          </a:xfrm>
          <a:prstGeom prst="line">
            <a:avLst/>
          </a:prstGeom>
          <a:noFill/>
          <a:ln w="9525">
            <a:solidFill>
              <a:schemeClr val="tx1"/>
            </a:solidFill>
            <a:round/>
            <a:headEnd/>
            <a:tailEnd type="triangle" w="med" len="med"/>
          </a:ln>
        </p:spPr>
        <p:txBody>
          <a:bodyPr/>
          <a:lstStyle/>
          <a:p>
            <a:endParaRPr lang="he-IL"/>
          </a:p>
        </p:txBody>
      </p:sp>
      <p:sp>
        <p:nvSpPr>
          <p:cNvPr id="29702" name="Text Box 6"/>
          <p:cNvSpPr txBox="1">
            <a:spLocks noChangeArrowheads="1"/>
          </p:cNvSpPr>
          <p:nvPr/>
        </p:nvSpPr>
        <p:spPr bwMode="auto">
          <a:xfrm>
            <a:off x="4859338" y="3573463"/>
            <a:ext cx="3816350" cy="1958975"/>
          </a:xfrm>
          <a:prstGeom prst="rect">
            <a:avLst/>
          </a:prstGeom>
          <a:noFill/>
          <a:ln w="9525">
            <a:noFill/>
            <a:miter lim="800000"/>
            <a:headEnd/>
            <a:tailEnd/>
          </a:ln>
        </p:spPr>
        <p:txBody>
          <a:bodyPr>
            <a:spAutoFit/>
          </a:bodyPr>
          <a:lstStyle/>
          <a:p>
            <a:pPr>
              <a:lnSpc>
                <a:spcPct val="130000"/>
              </a:lnSpc>
              <a:spcBef>
                <a:spcPct val="50000"/>
              </a:spcBef>
            </a:pPr>
            <a:r>
              <a:rPr lang="he-IL" sz="2500" b="1"/>
              <a:t>החומר נמצא </a:t>
            </a:r>
          </a:p>
          <a:p>
            <a:pPr>
              <a:lnSpc>
                <a:spcPct val="130000"/>
              </a:lnSpc>
              <a:spcBef>
                <a:spcPct val="50000"/>
              </a:spcBef>
            </a:pPr>
            <a:r>
              <a:rPr lang="he-IL" sz="2500" b="1"/>
              <a:t>גם במצב צבירה מוצק </a:t>
            </a:r>
          </a:p>
          <a:p>
            <a:pPr>
              <a:lnSpc>
                <a:spcPct val="130000"/>
              </a:lnSpc>
              <a:spcBef>
                <a:spcPct val="50000"/>
              </a:spcBef>
            </a:pPr>
            <a:r>
              <a:rPr lang="he-IL" sz="2500" b="1"/>
              <a:t>וגם במצב צבירה נוזל</a:t>
            </a:r>
            <a:endParaRPr lang="en-US" sz="2500" b="1"/>
          </a:p>
        </p:txBody>
      </p:sp>
      <p:sp>
        <p:nvSpPr>
          <p:cNvPr id="29703" name="Text Box 7"/>
          <p:cNvSpPr txBox="1">
            <a:spLocks noChangeArrowheads="1"/>
          </p:cNvSpPr>
          <p:nvPr/>
        </p:nvSpPr>
        <p:spPr bwMode="auto">
          <a:xfrm>
            <a:off x="0" y="3573463"/>
            <a:ext cx="3816350" cy="1958975"/>
          </a:xfrm>
          <a:prstGeom prst="rect">
            <a:avLst/>
          </a:prstGeom>
          <a:noFill/>
          <a:ln w="9525">
            <a:noFill/>
            <a:miter lim="800000"/>
            <a:headEnd/>
            <a:tailEnd/>
          </a:ln>
        </p:spPr>
        <p:txBody>
          <a:bodyPr>
            <a:spAutoFit/>
          </a:bodyPr>
          <a:lstStyle/>
          <a:p>
            <a:pPr>
              <a:lnSpc>
                <a:spcPct val="130000"/>
              </a:lnSpc>
              <a:spcBef>
                <a:spcPct val="50000"/>
              </a:spcBef>
            </a:pPr>
            <a:r>
              <a:rPr lang="he-IL" sz="2500" b="1"/>
              <a:t>החומר נמצא </a:t>
            </a:r>
          </a:p>
          <a:p>
            <a:pPr>
              <a:lnSpc>
                <a:spcPct val="130000"/>
              </a:lnSpc>
              <a:spcBef>
                <a:spcPct val="50000"/>
              </a:spcBef>
            </a:pPr>
            <a:r>
              <a:rPr lang="he-IL" sz="2500" b="1"/>
              <a:t>גם במצב צבירה נוזל </a:t>
            </a:r>
          </a:p>
          <a:p>
            <a:pPr>
              <a:lnSpc>
                <a:spcPct val="130000"/>
              </a:lnSpc>
              <a:spcBef>
                <a:spcPct val="50000"/>
              </a:spcBef>
            </a:pPr>
            <a:r>
              <a:rPr lang="he-IL" sz="2500" b="1"/>
              <a:t>וגם במצב צבירה גז</a:t>
            </a:r>
            <a:endParaRPr lang="en-US" sz="2500" b="1"/>
          </a:p>
        </p:txBody>
      </p:sp>
      <p:sp>
        <p:nvSpPr>
          <p:cNvPr id="29704" name="Text Box 8"/>
          <p:cNvSpPr txBox="1">
            <a:spLocks noChangeArrowheads="1"/>
          </p:cNvSpPr>
          <p:nvPr/>
        </p:nvSpPr>
        <p:spPr bwMode="auto">
          <a:xfrm>
            <a:off x="4859338" y="2924175"/>
            <a:ext cx="3816350" cy="587375"/>
          </a:xfrm>
          <a:prstGeom prst="rect">
            <a:avLst/>
          </a:prstGeom>
          <a:noFill/>
          <a:ln w="9525">
            <a:noFill/>
            <a:miter lim="800000"/>
            <a:headEnd/>
            <a:tailEnd/>
          </a:ln>
        </p:spPr>
        <p:txBody>
          <a:bodyPr>
            <a:spAutoFit/>
          </a:bodyPr>
          <a:lstStyle/>
          <a:p>
            <a:pPr>
              <a:lnSpc>
                <a:spcPct val="130000"/>
              </a:lnSpc>
              <a:spcBef>
                <a:spcPct val="50000"/>
              </a:spcBef>
            </a:pPr>
            <a:r>
              <a:rPr lang="he-IL" sz="2500" b="1" u="sng"/>
              <a:t>בטמפרטורת ההיתוך</a:t>
            </a:r>
            <a:endParaRPr lang="he-IL" sz="2500" b="1"/>
          </a:p>
        </p:txBody>
      </p:sp>
      <p:sp>
        <p:nvSpPr>
          <p:cNvPr id="29705" name="Text Box 9"/>
          <p:cNvSpPr txBox="1">
            <a:spLocks noChangeArrowheads="1"/>
          </p:cNvSpPr>
          <p:nvPr/>
        </p:nvSpPr>
        <p:spPr bwMode="auto">
          <a:xfrm>
            <a:off x="0" y="2997200"/>
            <a:ext cx="3816350" cy="587375"/>
          </a:xfrm>
          <a:prstGeom prst="rect">
            <a:avLst/>
          </a:prstGeom>
          <a:noFill/>
          <a:ln w="9525">
            <a:noFill/>
            <a:miter lim="800000"/>
            <a:headEnd/>
            <a:tailEnd/>
          </a:ln>
        </p:spPr>
        <p:txBody>
          <a:bodyPr>
            <a:spAutoFit/>
          </a:bodyPr>
          <a:lstStyle/>
          <a:p>
            <a:pPr>
              <a:lnSpc>
                <a:spcPct val="130000"/>
              </a:lnSpc>
              <a:spcBef>
                <a:spcPct val="50000"/>
              </a:spcBef>
            </a:pPr>
            <a:r>
              <a:rPr lang="he-IL" sz="2500" b="1" u="sng"/>
              <a:t>בטמפרטורת הרתיחה</a:t>
            </a:r>
            <a:endParaRPr lang="he-IL" sz="25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9704">
                                            <p:txEl>
                                              <p:pRg st="0" end="0"/>
                                            </p:txEl>
                                          </p:spTgt>
                                        </p:tgtEl>
                                        <p:attrNameLst>
                                          <p:attrName>style.visibility</p:attrName>
                                        </p:attrNameLst>
                                      </p:cBhvr>
                                      <p:to>
                                        <p:strVal val="visible"/>
                                      </p:to>
                                    </p:set>
                                    <p:animEffect transition="in" filter="dissolve">
                                      <p:cBhvr>
                                        <p:cTn id="7" dur="500"/>
                                        <p:tgtEl>
                                          <p:spTgt spid="2970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26" fill="hold" grpId="0" nodeType="clickEffect">
                                  <p:stCondLst>
                                    <p:cond delay="0"/>
                                  </p:stCondLst>
                                  <p:childTnLst>
                                    <p:set>
                                      <p:cBhvr>
                                        <p:cTn id="11" dur="1" fill="hold">
                                          <p:stCondLst>
                                            <p:cond delay="0"/>
                                          </p:stCondLst>
                                        </p:cTn>
                                        <p:tgtEl>
                                          <p:spTgt spid="29702"/>
                                        </p:tgtEl>
                                        <p:attrNameLst>
                                          <p:attrName>style.visibility</p:attrName>
                                        </p:attrNameLst>
                                      </p:cBhvr>
                                      <p:to>
                                        <p:strVal val="visible"/>
                                      </p:to>
                                    </p:set>
                                    <p:animEffect transition="in" filter="barn(inHorizontal)">
                                      <p:cBhvr>
                                        <p:cTn id="12" dur="500"/>
                                        <p:tgtEl>
                                          <p:spTgt spid="2970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9705"/>
                                        </p:tgtEl>
                                        <p:attrNameLst>
                                          <p:attrName>style.visibility</p:attrName>
                                        </p:attrNameLst>
                                      </p:cBhvr>
                                      <p:to>
                                        <p:strVal val="visible"/>
                                      </p:to>
                                    </p:set>
                                    <p:animEffect transition="in" filter="dissolve">
                                      <p:cBhvr>
                                        <p:cTn id="17" dur="500"/>
                                        <p:tgtEl>
                                          <p:spTgt spid="297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6" presetClass="entr" presetSubtype="26" fill="hold" grpId="0" nodeType="clickEffect">
                                  <p:stCondLst>
                                    <p:cond delay="0"/>
                                  </p:stCondLst>
                                  <p:childTnLst>
                                    <p:set>
                                      <p:cBhvr>
                                        <p:cTn id="21" dur="1" fill="hold">
                                          <p:stCondLst>
                                            <p:cond delay="0"/>
                                          </p:stCondLst>
                                        </p:cTn>
                                        <p:tgtEl>
                                          <p:spTgt spid="29703"/>
                                        </p:tgtEl>
                                        <p:attrNameLst>
                                          <p:attrName>style.visibility</p:attrName>
                                        </p:attrNameLst>
                                      </p:cBhvr>
                                      <p:to>
                                        <p:strVal val="visible"/>
                                      </p:to>
                                    </p:set>
                                    <p:animEffect transition="in" filter="barn(inHorizontal)">
                                      <p:cBhvr>
                                        <p:cTn id="22" dur="500"/>
                                        <p:tgtEl>
                                          <p:spTgt spid="297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2" grpId="0"/>
      <p:bldP spid="29703" grpId="0"/>
      <p:bldP spid="29705" grpId="0"/>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כותרת 1"/>
          <p:cNvSpPr>
            <a:spLocks noGrp="1"/>
          </p:cNvSpPr>
          <p:nvPr>
            <p:ph type="title"/>
          </p:nvPr>
        </p:nvSpPr>
        <p:spPr/>
        <p:txBody>
          <a:bodyPr>
            <a:normAutofit/>
          </a:bodyPr>
          <a:lstStyle/>
          <a:p>
            <a:pPr marL="342900" indent="-342900">
              <a:spcBef>
                <a:spcPct val="20000"/>
              </a:spcBef>
              <a:defRPr/>
            </a:pPr>
            <a:r>
              <a:rPr lang="he-IL" sz="4000" b="1" dirty="0">
                <a:solidFill>
                  <a:srgbClr val="660066"/>
                </a:solidFill>
                <a:latin typeface="+mn-lt"/>
                <a:ea typeface="+mn-ea"/>
                <a:cs typeface="+mn-cs"/>
              </a:rPr>
              <a:t>השפעת הלחץ על </a:t>
            </a:r>
            <a:r>
              <a:rPr lang="he-IL" sz="4000" b="1" dirty="0" err="1">
                <a:solidFill>
                  <a:srgbClr val="660066"/>
                </a:solidFill>
                <a:latin typeface="+mn-lt"/>
                <a:ea typeface="+mn-ea"/>
                <a:cs typeface="+mn-cs"/>
              </a:rPr>
              <a:t>נק</a:t>
            </a:r>
            <a:r>
              <a:rPr lang="he-IL" sz="4000" b="1" dirty="0">
                <a:solidFill>
                  <a:srgbClr val="660066"/>
                </a:solidFill>
                <a:latin typeface="+mn-lt"/>
                <a:ea typeface="+mn-ea"/>
                <a:cs typeface="+mn-cs"/>
              </a:rPr>
              <a:t>' רתיחה והיתוך</a:t>
            </a:r>
          </a:p>
        </p:txBody>
      </p:sp>
      <p:sp>
        <p:nvSpPr>
          <p:cNvPr id="3" name="מציין מיקום תוכן 2"/>
          <p:cNvSpPr>
            <a:spLocks noGrp="1"/>
          </p:cNvSpPr>
          <p:nvPr>
            <p:ph idx="1"/>
          </p:nvPr>
        </p:nvSpPr>
        <p:spPr>
          <a:xfrm>
            <a:off x="0" y="1700809"/>
            <a:ext cx="9144000" cy="4392488"/>
          </a:xfrm>
        </p:spPr>
        <p:txBody>
          <a:bodyPr>
            <a:normAutofit/>
          </a:bodyPr>
          <a:lstStyle/>
          <a:p>
            <a:pPr lvl="0"/>
            <a:r>
              <a:rPr lang="he-IL" sz="2800" dirty="0" err="1"/>
              <a:t>נק</a:t>
            </a:r>
            <a:r>
              <a:rPr lang="he-IL" sz="2800" dirty="0"/>
              <a:t>' הרתיחה וההיתוך של חומרים הוא בלחץ של 1 </a:t>
            </a:r>
            <a:r>
              <a:rPr lang="he-IL" sz="2800" dirty="0" err="1"/>
              <a:t>אטמוספירה</a:t>
            </a:r>
            <a:r>
              <a:rPr lang="he-IL" sz="2800" dirty="0"/>
              <a:t>. </a:t>
            </a:r>
            <a:endParaRPr lang="en-US" sz="2800" dirty="0"/>
          </a:p>
          <a:p>
            <a:r>
              <a:rPr lang="he-IL" sz="2800" b="1" dirty="0"/>
              <a:t>כאשר לחץ האוויר בסביבה גדל , </a:t>
            </a:r>
            <a:r>
              <a:rPr lang="he-IL" sz="2800" b="1" dirty="0" err="1"/>
              <a:t>נק</a:t>
            </a:r>
            <a:r>
              <a:rPr lang="he-IL" sz="2800" b="1" dirty="0"/>
              <a:t>' הרתיחה עולה.</a:t>
            </a:r>
            <a:endParaRPr lang="en-US" sz="2800" dirty="0"/>
          </a:p>
          <a:p>
            <a:r>
              <a:rPr lang="he-IL" sz="2800" dirty="0"/>
              <a:t>נקודת הרתיחה של מים בלחץ </a:t>
            </a:r>
            <a:r>
              <a:rPr lang="he-IL" sz="2800" dirty="0" err="1"/>
              <a:t>אטמוספירי</a:t>
            </a:r>
            <a:r>
              <a:rPr lang="he-IL" sz="2800" dirty="0"/>
              <a:t> היא:   </a:t>
            </a:r>
            <a:r>
              <a:rPr lang="en-US" sz="2800" dirty="0"/>
              <a:t>c</a:t>
            </a:r>
            <a:r>
              <a:rPr lang="he-IL" sz="2800" dirty="0"/>
              <a:t>°</a:t>
            </a:r>
            <a:r>
              <a:rPr lang="he-IL" sz="2800" dirty="0" err="1"/>
              <a:t>100</a:t>
            </a:r>
            <a:r>
              <a:rPr lang="he-IL" sz="2800" dirty="0"/>
              <a:t>.</a:t>
            </a:r>
          </a:p>
          <a:p>
            <a:pPr>
              <a:buNone/>
            </a:pPr>
            <a:r>
              <a:rPr lang="he-IL" sz="2800" dirty="0"/>
              <a:t>   בסיר לחץ היא </a:t>
            </a:r>
            <a:r>
              <a:rPr lang="en-US" sz="2800" dirty="0"/>
              <a:t>c</a:t>
            </a:r>
            <a:r>
              <a:rPr lang="he-IL" sz="2800" dirty="0"/>
              <a:t>°</a:t>
            </a:r>
            <a:r>
              <a:rPr lang="he-IL" sz="2800" dirty="0" err="1"/>
              <a:t>120</a:t>
            </a:r>
            <a:r>
              <a:rPr lang="he-IL" sz="2800" dirty="0"/>
              <a:t> . </a:t>
            </a:r>
            <a:endParaRPr lang="en-US" sz="2800" dirty="0"/>
          </a:p>
          <a:p>
            <a:r>
              <a:rPr lang="he-IL" sz="2800" dirty="0"/>
              <a:t>בהרים גבוהים נקודת הרתיחה  יורדת כיוון שהלחץ שם נמוך.</a:t>
            </a:r>
            <a:endParaRPr lang="en-US" sz="2800" dirty="0"/>
          </a:p>
          <a:p>
            <a:r>
              <a:rPr lang="he-IL" sz="2800" dirty="0"/>
              <a:t>בים המלח נקודת הרתיחה עולה כיוון שהלחץ שם גבוה. </a:t>
            </a:r>
            <a:endParaRPr lang="en-US" sz="2800" dirty="0"/>
          </a:p>
          <a:p>
            <a:endParaRPr lang="he-IL"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Line 18"/>
          <p:cNvSpPr>
            <a:spLocks noChangeShapeType="1"/>
          </p:cNvSpPr>
          <p:nvPr/>
        </p:nvSpPr>
        <p:spPr bwMode="auto">
          <a:xfrm>
            <a:off x="4662488" y="-1871663"/>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40963" name="Line 19"/>
          <p:cNvSpPr>
            <a:spLocks noChangeShapeType="1"/>
          </p:cNvSpPr>
          <p:nvPr/>
        </p:nvSpPr>
        <p:spPr bwMode="auto">
          <a:xfrm>
            <a:off x="4662488" y="-1855788"/>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40965" name="Rectangle 2"/>
          <p:cNvSpPr>
            <a:spLocks noChangeArrowheads="1"/>
          </p:cNvSpPr>
          <p:nvPr/>
        </p:nvSpPr>
        <p:spPr bwMode="auto">
          <a:xfrm>
            <a:off x="0" y="0"/>
            <a:ext cx="9144000" cy="457200"/>
          </a:xfrm>
          <a:prstGeom prst="rect">
            <a:avLst/>
          </a:prstGeom>
          <a:noFill/>
          <a:ln w="9525" algn="ctr">
            <a:noFill/>
            <a:miter lim="800000"/>
            <a:headEnd/>
            <a:tailEnd/>
          </a:ln>
        </p:spPr>
        <p:txBody>
          <a:bodyPr wrap="none" lIns="90000" tIns="46800" rIns="90000" bIns="46800" anchor="ctr">
            <a:spAutoFit/>
          </a:bodyPr>
          <a:lstStyle/>
          <a:p>
            <a:endParaRPr lang="he-IL"/>
          </a:p>
        </p:txBody>
      </p:sp>
      <p:sp>
        <p:nvSpPr>
          <p:cNvPr id="40966" name="Rectangle 3"/>
          <p:cNvSpPr>
            <a:spLocks noChangeArrowheads="1"/>
          </p:cNvSpPr>
          <p:nvPr/>
        </p:nvSpPr>
        <p:spPr bwMode="auto">
          <a:xfrm>
            <a:off x="0" y="4714875"/>
            <a:ext cx="9144000" cy="0"/>
          </a:xfrm>
          <a:prstGeom prst="rect">
            <a:avLst/>
          </a:prstGeom>
          <a:noFill/>
          <a:ln w="9525" algn="ctr">
            <a:noFill/>
            <a:miter lim="800000"/>
            <a:headEnd/>
            <a:tailEnd/>
          </a:ln>
        </p:spPr>
        <p:txBody>
          <a:bodyPr wrap="none" lIns="90000" tIns="46800" rIns="90000" bIns="46800" anchor="ctr">
            <a:spAutoFit/>
          </a:bodyPr>
          <a:lstStyle/>
          <a:p>
            <a:pPr eaLnBrk="0" hangingPunct="0"/>
            <a:endParaRPr lang="he-IL"/>
          </a:p>
        </p:txBody>
      </p:sp>
      <p:sp>
        <p:nvSpPr>
          <p:cNvPr id="40967" name="Rectangle 6"/>
          <p:cNvSpPr>
            <a:spLocks noChangeArrowheads="1"/>
          </p:cNvSpPr>
          <p:nvPr/>
        </p:nvSpPr>
        <p:spPr bwMode="auto">
          <a:xfrm>
            <a:off x="0" y="5517232"/>
            <a:ext cx="9036051" cy="1141413"/>
          </a:xfrm>
          <a:prstGeom prst="rect">
            <a:avLst/>
          </a:prstGeom>
          <a:noFill/>
          <a:ln w="9525" algn="ctr">
            <a:noFill/>
            <a:miter lim="800000"/>
            <a:headEnd/>
            <a:tailEnd/>
          </a:ln>
        </p:spPr>
        <p:txBody>
          <a:bodyPr lIns="90000" tIns="46800" rIns="90000" bIns="46800" anchor="ctr">
            <a:spAutoFit/>
          </a:bodyPr>
          <a:lstStyle/>
          <a:p>
            <a:pPr marL="742950" indent="-742950" algn="r"/>
            <a:r>
              <a:rPr lang="he-IL" sz="3600" u="sng" dirty="0"/>
              <a:t>שאלה 1:</a:t>
            </a:r>
            <a:endParaRPr lang="he-IL" sz="3200" u="sng" dirty="0"/>
          </a:p>
          <a:p>
            <a:pPr marL="742950" indent="-742950" algn="r"/>
            <a:r>
              <a:rPr lang="he-IL" sz="3200" dirty="0"/>
              <a:t>באיזה מצב צבירה יהיה החנקן בטמפרטורה 0 מ"צ?</a:t>
            </a:r>
          </a:p>
        </p:txBody>
      </p:sp>
      <p:sp>
        <p:nvSpPr>
          <p:cNvPr id="40969" name="Rectangle 9"/>
          <p:cNvSpPr>
            <a:spLocks noChangeArrowheads="1"/>
          </p:cNvSpPr>
          <p:nvPr/>
        </p:nvSpPr>
        <p:spPr bwMode="auto">
          <a:xfrm>
            <a:off x="611560" y="188640"/>
            <a:ext cx="7560443" cy="1152525"/>
          </a:xfrm>
          <a:prstGeom prst="rect">
            <a:avLst/>
          </a:prstGeom>
          <a:solidFill>
            <a:schemeClr val="bg1"/>
          </a:solidFill>
          <a:ln w="9525" algn="ctr">
            <a:noFill/>
            <a:round/>
            <a:headEnd/>
            <a:tailEnd type="triangle" w="med" len="med"/>
          </a:ln>
        </p:spPr>
        <p:txBody>
          <a:bodyPr wrap="none" lIns="90000" tIns="46800" rIns="90000" bIns="46800" anchor="ctr"/>
          <a:lstStyle/>
          <a:p>
            <a:pPr marL="342900" indent="-342900" algn="ctr">
              <a:spcBef>
                <a:spcPct val="20000"/>
              </a:spcBef>
              <a:defRPr/>
            </a:pPr>
            <a:r>
              <a:rPr lang="he-IL" sz="3200" b="1" dirty="0">
                <a:solidFill>
                  <a:srgbClr val="660066"/>
                </a:solidFill>
              </a:rPr>
              <a:t>השפעת שינוי הטמפרטורה על מצב הצבירה של החנקן</a:t>
            </a:r>
          </a:p>
        </p:txBody>
      </p:sp>
      <p:sp>
        <p:nvSpPr>
          <p:cNvPr id="40970" name="Rectangle 11"/>
          <p:cNvSpPr>
            <a:spLocks noChangeArrowheads="1"/>
          </p:cNvSpPr>
          <p:nvPr/>
        </p:nvSpPr>
        <p:spPr bwMode="auto">
          <a:xfrm>
            <a:off x="3779838" y="1341438"/>
            <a:ext cx="3744912" cy="792162"/>
          </a:xfrm>
          <a:prstGeom prst="rect">
            <a:avLst/>
          </a:prstGeom>
          <a:solidFill>
            <a:schemeClr val="bg1"/>
          </a:solidFill>
          <a:ln w="9525" algn="ctr">
            <a:noFill/>
            <a:round/>
            <a:headEnd/>
            <a:tailEnd type="triangle" w="med" len="med"/>
          </a:ln>
        </p:spPr>
        <p:txBody>
          <a:bodyPr wrap="none" lIns="90000" tIns="46800" rIns="90000" bIns="46800" anchor="ctr"/>
          <a:lstStyle/>
          <a:p>
            <a:endParaRPr lang="he-IL" sz="2400" b="1"/>
          </a:p>
        </p:txBody>
      </p:sp>
      <p:sp>
        <p:nvSpPr>
          <p:cNvPr id="40971" name="Rectangle 12"/>
          <p:cNvSpPr>
            <a:spLocks noChangeArrowheads="1"/>
          </p:cNvSpPr>
          <p:nvPr/>
        </p:nvSpPr>
        <p:spPr bwMode="auto">
          <a:xfrm>
            <a:off x="4154488" y="2333625"/>
            <a:ext cx="1123950" cy="504825"/>
          </a:xfrm>
          <a:prstGeom prst="rect">
            <a:avLst/>
          </a:prstGeom>
          <a:solidFill>
            <a:schemeClr val="bg1"/>
          </a:solidFill>
          <a:ln w="9525" algn="ctr">
            <a:noFill/>
            <a:round/>
            <a:headEnd/>
            <a:tailEnd type="triangle" w="med" len="med"/>
          </a:ln>
        </p:spPr>
        <p:txBody>
          <a:bodyPr wrap="none" lIns="90000" tIns="46800" rIns="90000" bIns="46800" anchor="ctr"/>
          <a:lstStyle/>
          <a:p>
            <a:endParaRPr lang="he-IL" sz="2400" b="1"/>
          </a:p>
        </p:txBody>
      </p:sp>
      <p:sp>
        <p:nvSpPr>
          <p:cNvPr id="40972" name="Rectangle 13"/>
          <p:cNvSpPr>
            <a:spLocks noChangeArrowheads="1"/>
          </p:cNvSpPr>
          <p:nvPr/>
        </p:nvSpPr>
        <p:spPr bwMode="auto">
          <a:xfrm>
            <a:off x="5508625" y="2679700"/>
            <a:ext cx="2303463" cy="1397000"/>
          </a:xfrm>
          <a:prstGeom prst="rect">
            <a:avLst/>
          </a:prstGeom>
          <a:solidFill>
            <a:schemeClr val="bg1"/>
          </a:solidFill>
          <a:ln w="9525" algn="ctr">
            <a:noFill/>
            <a:round/>
            <a:headEnd/>
            <a:tailEnd type="triangle" w="med" len="med"/>
          </a:ln>
        </p:spPr>
        <p:txBody>
          <a:bodyPr wrap="none" lIns="90000" tIns="46800" rIns="90000" bIns="46800" anchor="ctr"/>
          <a:lstStyle/>
          <a:p>
            <a:endParaRPr lang="he-IL" sz="2400" b="1"/>
          </a:p>
        </p:txBody>
      </p:sp>
      <p:sp>
        <p:nvSpPr>
          <p:cNvPr id="40973" name="Rectangle 14"/>
          <p:cNvSpPr>
            <a:spLocks noChangeArrowheads="1"/>
          </p:cNvSpPr>
          <p:nvPr/>
        </p:nvSpPr>
        <p:spPr bwMode="auto">
          <a:xfrm>
            <a:off x="4211638" y="3213100"/>
            <a:ext cx="1700212" cy="647700"/>
          </a:xfrm>
          <a:prstGeom prst="rect">
            <a:avLst/>
          </a:prstGeom>
          <a:solidFill>
            <a:schemeClr val="bg1"/>
          </a:solidFill>
          <a:ln w="9525" algn="ctr">
            <a:noFill/>
            <a:round/>
            <a:headEnd/>
            <a:tailEnd type="triangle" w="med" len="med"/>
          </a:ln>
        </p:spPr>
        <p:txBody>
          <a:bodyPr wrap="none" lIns="90000" tIns="46800" rIns="90000" bIns="46800" anchor="ctr"/>
          <a:lstStyle/>
          <a:p>
            <a:endParaRPr lang="he-IL" sz="2400" b="1"/>
          </a:p>
        </p:txBody>
      </p:sp>
      <p:sp>
        <p:nvSpPr>
          <p:cNvPr id="40974" name="Rectangle 15"/>
          <p:cNvSpPr>
            <a:spLocks noChangeArrowheads="1"/>
          </p:cNvSpPr>
          <p:nvPr/>
        </p:nvSpPr>
        <p:spPr bwMode="auto">
          <a:xfrm>
            <a:off x="3592513" y="4076700"/>
            <a:ext cx="2058987" cy="504825"/>
          </a:xfrm>
          <a:prstGeom prst="rect">
            <a:avLst/>
          </a:prstGeom>
          <a:solidFill>
            <a:schemeClr val="bg1"/>
          </a:solidFill>
          <a:ln w="9525" algn="ctr">
            <a:noFill/>
            <a:round/>
            <a:headEnd/>
            <a:tailEnd type="triangle" w="med" len="med"/>
          </a:ln>
        </p:spPr>
        <p:txBody>
          <a:bodyPr wrap="none" lIns="90000" tIns="46800" rIns="90000" bIns="46800" anchor="ctr"/>
          <a:lstStyle/>
          <a:p>
            <a:endParaRPr lang="he-IL" sz="2400" b="1"/>
          </a:p>
        </p:txBody>
      </p:sp>
      <p:sp>
        <p:nvSpPr>
          <p:cNvPr id="40975" name="Rectangle 16"/>
          <p:cNvSpPr>
            <a:spLocks noChangeArrowheads="1"/>
          </p:cNvSpPr>
          <p:nvPr/>
        </p:nvSpPr>
        <p:spPr bwMode="auto">
          <a:xfrm>
            <a:off x="3059113" y="4508500"/>
            <a:ext cx="2060575" cy="504825"/>
          </a:xfrm>
          <a:prstGeom prst="rect">
            <a:avLst/>
          </a:prstGeom>
          <a:solidFill>
            <a:schemeClr val="bg1"/>
          </a:solidFill>
          <a:ln w="9525" algn="ctr">
            <a:noFill/>
            <a:round/>
            <a:headEnd/>
            <a:tailEnd type="triangle" w="med" len="med"/>
          </a:ln>
        </p:spPr>
        <p:txBody>
          <a:bodyPr wrap="none" lIns="90000" tIns="46800" rIns="90000" bIns="46800" anchor="ctr"/>
          <a:lstStyle/>
          <a:p>
            <a:endParaRPr lang="he-IL" sz="2400" b="1"/>
          </a:p>
        </p:txBody>
      </p:sp>
      <p:sp>
        <p:nvSpPr>
          <p:cNvPr id="40976" name="Rectangle 17"/>
          <p:cNvSpPr>
            <a:spLocks noChangeArrowheads="1"/>
          </p:cNvSpPr>
          <p:nvPr/>
        </p:nvSpPr>
        <p:spPr bwMode="auto">
          <a:xfrm>
            <a:off x="2484438" y="3962400"/>
            <a:ext cx="935037" cy="287338"/>
          </a:xfrm>
          <a:prstGeom prst="rect">
            <a:avLst/>
          </a:prstGeom>
          <a:solidFill>
            <a:schemeClr val="bg1"/>
          </a:solidFill>
          <a:ln w="9525" algn="ctr">
            <a:noFill/>
            <a:round/>
            <a:headEnd/>
            <a:tailEnd type="triangle" w="med" len="med"/>
          </a:ln>
        </p:spPr>
        <p:txBody>
          <a:bodyPr wrap="none" lIns="90000" tIns="46800" rIns="90000" bIns="46800" anchor="ctr"/>
          <a:lstStyle/>
          <a:p>
            <a:endParaRPr lang="he-IL" sz="2400" b="1"/>
          </a:p>
        </p:txBody>
      </p:sp>
      <p:pic>
        <p:nvPicPr>
          <p:cNvPr id="49154" name="Picture 2"/>
          <p:cNvPicPr>
            <a:picLocks noChangeAspect="1" noChangeArrowheads="1"/>
          </p:cNvPicPr>
          <p:nvPr/>
        </p:nvPicPr>
        <p:blipFill>
          <a:blip r:embed="rId2" cstate="print"/>
          <a:srcRect/>
          <a:stretch>
            <a:fillRect/>
          </a:stretch>
        </p:blipFill>
        <p:spPr bwMode="auto">
          <a:xfrm>
            <a:off x="1095375" y="1498594"/>
            <a:ext cx="6212929" cy="4383094"/>
          </a:xfrm>
          <a:prstGeom prst="rect">
            <a:avLst/>
          </a:prstGeom>
          <a:noFill/>
          <a:ln w="9525">
            <a:noFill/>
            <a:miter lim="800000"/>
            <a:headEnd/>
            <a:tailEnd/>
          </a:ln>
        </p:spPr>
      </p:pic>
      <p:sp>
        <p:nvSpPr>
          <p:cNvPr id="16" name="TextBox 15"/>
          <p:cNvSpPr txBox="1"/>
          <p:nvPr/>
        </p:nvSpPr>
        <p:spPr>
          <a:xfrm>
            <a:off x="6335688" y="0"/>
            <a:ext cx="2808312" cy="369332"/>
          </a:xfrm>
          <a:prstGeom prst="rect">
            <a:avLst/>
          </a:prstGeom>
          <a:noFill/>
        </p:spPr>
        <p:txBody>
          <a:bodyPr wrap="square" rtlCol="1">
            <a:spAutoFit/>
          </a:bodyPr>
          <a:lstStyle/>
          <a:p>
            <a:r>
              <a:rPr lang="he-IL" dirty="0"/>
              <a:t>שאלה:</a:t>
            </a:r>
          </a:p>
        </p:txBody>
      </p:sp>
      <p:sp>
        <p:nvSpPr>
          <p:cNvPr id="17" name="TextBox 16"/>
          <p:cNvSpPr txBox="1"/>
          <p:nvPr/>
        </p:nvSpPr>
        <p:spPr>
          <a:xfrm>
            <a:off x="107504" y="6237312"/>
            <a:ext cx="648072" cy="369332"/>
          </a:xfrm>
          <a:prstGeom prst="rect">
            <a:avLst/>
          </a:prstGeom>
          <a:noFill/>
        </p:spPr>
        <p:txBody>
          <a:bodyPr wrap="square" rtlCol="1">
            <a:spAutoFit/>
          </a:bodyPr>
          <a:lstStyle/>
          <a:p>
            <a:r>
              <a:rPr lang="he-IL" dirty="0"/>
              <a:t>גז</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1986" name="Line 18"/>
          <p:cNvSpPr>
            <a:spLocks noChangeShapeType="1"/>
          </p:cNvSpPr>
          <p:nvPr/>
        </p:nvSpPr>
        <p:spPr bwMode="auto">
          <a:xfrm>
            <a:off x="4662488" y="-1871663"/>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41987" name="Line 19"/>
          <p:cNvSpPr>
            <a:spLocks noChangeShapeType="1"/>
          </p:cNvSpPr>
          <p:nvPr/>
        </p:nvSpPr>
        <p:spPr bwMode="auto">
          <a:xfrm>
            <a:off x="4662488" y="-1855788"/>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41989" name="Rectangle 2"/>
          <p:cNvSpPr>
            <a:spLocks noChangeArrowheads="1"/>
          </p:cNvSpPr>
          <p:nvPr/>
        </p:nvSpPr>
        <p:spPr bwMode="auto">
          <a:xfrm>
            <a:off x="0" y="0"/>
            <a:ext cx="9144000" cy="457200"/>
          </a:xfrm>
          <a:prstGeom prst="rect">
            <a:avLst/>
          </a:prstGeom>
          <a:noFill/>
          <a:ln w="9525" algn="ctr">
            <a:noFill/>
            <a:miter lim="800000"/>
            <a:headEnd/>
            <a:tailEnd/>
          </a:ln>
        </p:spPr>
        <p:txBody>
          <a:bodyPr wrap="none" lIns="90000" tIns="46800" rIns="90000" bIns="46800" anchor="ctr">
            <a:spAutoFit/>
          </a:bodyPr>
          <a:lstStyle/>
          <a:p>
            <a:endParaRPr lang="he-IL"/>
          </a:p>
        </p:txBody>
      </p:sp>
      <p:sp>
        <p:nvSpPr>
          <p:cNvPr id="41990" name="Rectangle 3"/>
          <p:cNvSpPr>
            <a:spLocks noChangeArrowheads="1"/>
          </p:cNvSpPr>
          <p:nvPr/>
        </p:nvSpPr>
        <p:spPr bwMode="auto">
          <a:xfrm>
            <a:off x="0" y="4714875"/>
            <a:ext cx="9144000" cy="0"/>
          </a:xfrm>
          <a:prstGeom prst="rect">
            <a:avLst/>
          </a:prstGeom>
          <a:noFill/>
          <a:ln w="9525" algn="ctr">
            <a:noFill/>
            <a:miter lim="800000"/>
            <a:headEnd/>
            <a:tailEnd/>
          </a:ln>
        </p:spPr>
        <p:txBody>
          <a:bodyPr wrap="none" lIns="90000" tIns="46800" rIns="90000" bIns="46800" anchor="ctr">
            <a:spAutoFit/>
          </a:bodyPr>
          <a:lstStyle/>
          <a:p>
            <a:pPr eaLnBrk="0" hangingPunct="0"/>
            <a:endParaRPr lang="he-IL"/>
          </a:p>
        </p:txBody>
      </p:sp>
      <p:sp>
        <p:nvSpPr>
          <p:cNvPr id="41991" name="Rectangle 6"/>
          <p:cNvSpPr>
            <a:spLocks noChangeArrowheads="1"/>
          </p:cNvSpPr>
          <p:nvPr/>
        </p:nvSpPr>
        <p:spPr bwMode="auto">
          <a:xfrm>
            <a:off x="0" y="5445224"/>
            <a:ext cx="9036051" cy="1141413"/>
          </a:xfrm>
          <a:prstGeom prst="rect">
            <a:avLst/>
          </a:prstGeom>
          <a:noFill/>
          <a:ln w="9525" algn="ctr">
            <a:noFill/>
            <a:miter lim="800000"/>
            <a:headEnd/>
            <a:tailEnd/>
          </a:ln>
        </p:spPr>
        <p:txBody>
          <a:bodyPr lIns="90000" tIns="46800" rIns="90000" bIns="46800" anchor="ctr">
            <a:spAutoFit/>
          </a:bodyPr>
          <a:lstStyle/>
          <a:p>
            <a:pPr marL="742950" indent="-742950" algn="r"/>
            <a:r>
              <a:rPr lang="he-IL" sz="3600" u="sng" dirty="0"/>
              <a:t>שאלה 2:</a:t>
            </a:r>
            <a:endParaRPr lang="he-IL" sz="3200" u="sng" dirty="0"/>
          </a:p>
          <a:p>
            <a:pPr marL="742950" indent="-742950" algn="r"/>
            <a:r>
              <a:rPr lang="he-IL" sz="3200" dirty="0"/>
              <a:t>באיזה מצב צבירה יהיה החנקן בטמפרטורה 200 - מ"צ?</a:t>
            </a:r>
          </a:p>
        </p:txBody>
      </p:sp>
      <p:sp>
        <p:nvSpPr>
          <p:cNvPr id="41995" name="Rectangle 12"/>
          <p:cNvSpPr>
            <a:spLocks noChangeArrowheads="1"/>
          </p:cNvSpPr>
          <p:nvPr/>
        </p:nvSpPr>
        <p:spPr bwMode="auto">
          <a:xfrm>
            <a:off x="4154488" y="2333625"/>
            <a:ext cx="1123950" cy="504825"/>
          </a:xfrm>
          <a:prstGeom prst="rect">
            <a:avLst/>
          </a:prstGeom>
          <a:solidFill>
            <a:schemeClr val="bg1"/>
          </a:solidFill>
          <a:ln w="9525" algn="ctr">
            <a:noFill/>
            <a:round/>
            <a:headEnd/>
            <a:tailEnd type="triangle" w="med" len="med"/>
          </a:ln>
        </p:spPr>
        <p:txBody>
          <a:bodyPr wrap="none" lIns="90000" tIns="46800" rIns="90000" bIns="46800" anchor="ctr"/>
          <a:lstStyle/>
          <a:p>
            <a:endParaRPr lang="he-IL" sz="2400" b="1"/>
          </a:p>
        </p:txBody>
      </p:sp>
      <p:sp>
        <p:nvSpPr>
          <p:cNvPr id="41997" name="Rectangle 14"/>
          <p:cNvSpPr>
            <a:spLocks noChangeArrowheads="1"/>
          </p:cNvSpPr>
          <p:nvPr/>
        </p:nvSpPr>
        <p:spPr bwMode="auto">
          <a:xfrm>
            <a:off x="4211638" y="3213100"/>
            <a:ext cx="1700212" cy="647700"/>
          </a:xfrm>
          <a:prstGeom prst="rect">
            <a:avLst/>
          </a:prstGeom>
          <a:solidFill>
            <a:schemeClr val="bg1"/>
          </a:solidFill>
          <a:ln w="9525" algn="ctr">
            <a:noFill/>
            <a:round/>
            <a:headEnd/>
            <a:tailEnd type="triangle" w="med" len="med"/>
          </a:ln>
        </p:spPr>
        <p:txBody>
          <a:bodyPr wrap="none" lIns="90000" tIns="46800" rIns="90000" bIns="46800" anchor="ctr"/>
          <a:lstStyle/>
          <a:p>
            <a:endParaRPr lang="he-IL" sz="2400" b="1"/>
          </a:p>
        </p:txBody>
      </p:sp>
      <p:sp>
        <p:nvSpPr>
          <p:cNvPr id="41998" name="Rectangle 15"/>
          <p:cNvSpPr>
            <a:spLocks noChangeArrowheads="1"/>
          </p:cNvSpPr>
          <p:nvPr/>
        </p:nvSpPr>
        <p:spPr bwMode="auto">
          <a:xfrm>
            <a:off x="3592513" y="4076700"/>
            <a:ext cx="2058987" cy="504825"/>
          </a:xfrm>
          <a:prstGeom prst="rect">
            <a:avLst/>
          </a:prstGeom>
          <a:solidFill>
            <a:schemeClr val="bg1"/>
          </a:solidFill>
          <a:ln w="9525" algn="ctr">
            <a:noFill/>
            <a:round/>
            <a:headEnd/>
            <a:tailEnd type="triangle" w="med" len="med"/>
          </a:ln>
        </p:spPr>
        <p:txBody>
          <a:bodyPr wrap="none" lIns="90000" tIns="46800" rIns="90000" bIns="46800" anchor="ctr"/>
          <a:lstStyle/>
          <a:p>
            <a:endParaRPr lang="he-IL" sz="2400" b="1"/>
          </a:p>
        </p:txBody>
      </p:sp>
      <p:sp>
        <p:nvSpPr>
          <p:cNvPr id="41999" name="Rectangle 16"/>
          <p:cNvSpPr>
            <a:spLocks noChangeArrowheads="1"/>
          </p:cNvSpPr>
          <p:nvPr/>
        </p:nvSpPr>
        <p:spPr bwMode="auto">
          <a:xfrm>
            <a:off x="3059113" y="4508500"/>
            <a:ext cx="2060575" cy="504825"/>
          </a:xfrm>
          <a:prstGeom prst="rect">
            <a:avLst/>
          </a:prstGeom>
          <a:solidFill>
            <a:schemeClr val="bg1"/>
          </a:solidFill>
          <a:ln w="9525" algn="ctr">
            <a:noFill/>
            <a:round/>
            <a:headEnd/>
            <a:tailEnd type="triangle" w="med" len="med"/>
          </a:ln>
        </p:spPr>
        <p:txBody>
          <a:bodyPr wrap="none" lIns="90000" tIns="46800" rIns="90000" bIns="46800" anchor="ctr"/>
          <a:lstStyle/>
          <a:p>
            <a:endParaRPr lang="he-IL" sz="2400" b="1"/>
          </a:p>
        </p:txBody>
      </p:sp>
      <p:sp>
        <p:nvSpPr>
          <p:cNvPr id="42000" name="Rectangle 17"/>
          <p:cNvSpPr>
            <a:spLocks noChangeArrowheads="1"/>
          </p:cNvSpPr>
          <p:nvPr/>
        </p:nvSpPr>
        <p:spPr bwMode="auto">
          <a:xfrm>
            <a:off x="2484438" y="3962400"/>
            <a:ext cx="935037" cy="287338"/>
          </a:xfrm>
          <a:prstGeom prst="rect">
            <a:avLst/>
          </a:prstGeom>
          <a:solidFill>
            <a:schemeClr val="bg1"/>
          </a:solidFill>
          <a:ln w="9525" algn="ctr">
            <a:noFill/>
            <a:round/>
            <a:headEnd/>
            <a:tailEnd type="triangle" w="med" len="med"/>
          </a:ln>
        </p:spPr>
        <p:txBody>
          <a:bodyPr wrap="none" lIns="90000" tIns="46800" rIns="90000" bIns="46800" anchor="ctr"/>
          <a:lstStyle/>
          <a:p>
            <a:endParaRPr lang="he-IL" sz="2400" b="1"/>
          </a:p>
        </p:txBody>
      </p:sp>
      <p:pic>
        <p:nvPicPr>
          <p:cNvPr id="48130" name="Picture 2"/>
          <p:cNvPicPr>
            <a:picLocks noChangeAspect="1" noChangeArrowheads="1"/>
          </p:cNvPicPr>
          <p:nvPr/>
        </p:nvPicPr>
        <p:blipFill>
          <a:blip r:embed="rId2" cstate="print"/>
          <a:srcRect/>
          <a:stretch>
            <a:fillRect/>
          </a:stretch>
        </p:blipFill>
        <p:spPr bwMode="auto">
          <a:xfrm>
            <a:off x="1547664" y="1340768"/>
            <a:ext cx="5544616" cy="3911613"/>
          </a:xfrm>
          <a:prstGeom prst="rect">
            <a:avLst/>
          </a:prstGeom>
          <a:noFill/>
          <a:ln w="9525">
            <a:noFill/>
            <a:miter lim="800000"/>
            <a:headEnd/>
            <a:tailEnd/>
          </a:ln>
        </p:spPr>
      </p:pic>
      <p:sp>
        <p:nvSpPr>
          <p:cNvPr id="21" name="Rectangle 9"/>
          <p:cNvSpPr>
            <a:spLocks noChangeArrowheads="1"/>
          </p:cNvSpPr>
          <p:nvPr/>
        </p:nvSpPr>
        <p:spPr bwMode="auto">
          <a:xfrm>
            <a:off x="611560" y="188640"/>
            <a:ext cx="7560443" cy="1152525"/>
          </a:xfrm>
          <a:prstGeom prst="rect">
            <a:avLst/>
          </a:prstGeom>
          <a:solidFill>
            <a:schemeClr val="bg1"/>
          </a:solidFill>
          <a:ln w="9525" algn="ctr">
            <a:noFill/>
            <a:round/>
            <a:headEnd/>
            <a:tailEnd type="triangle" w="med" len="med"/>
          </a:ln>
        </p:spPr>
        <p:txBody>
          <a:bodyPr wrap="none" lIns="90000" tIns="46800" rIns="90000" bIns="46800" anchor="ctr"/>
          <a:lstStyle/>
          <a:p>
            <a:pPr marL="342900" indent="-342900" algn="ctr">
              <a:spcBef>
                <a:spcPct val="20000"/>
              </a:spcBef>
              <a:defRPr/>
            </a:pPr>
            <a:r>
              <a:rPr lang="he-IL" sz="3200" b="1" dirty="0">
                <a:solidFill>
                  <a:srgbClr val="660066"/>
                </a:solidFill>
              </a:rPr>
              <a:t>השפעת שינוי הטמפרטורה על מצב הצבירה של החנקן</a:t>
            </a:r>
          </a:p>
        </p:txBody>
      </p:sp>
      <p:sp>
        <p:nvSpPr>
          <p:cNvPr id="14" name="TextBox 13"/>
          <p:cNvSpPr txBox="1"/>
          <p:nvPr/>
        </p:nvSpPr>
        <p:spPr>
          <a:xfrm>
            <a:off x="6335688" y="0"/>
            <a:ext cx="2808312" cy="369332"/>
          </a:xfrm>
          <a:prstGeom prst="rect">
            <a:avLst/>
          </a:prstGeom>
          <a:noFill/>
        </p:spPr>
        <p:txBody>
          <a:bodyPr wrap="square" rtlCol="1">
            <a:spAutoFit/>
          </a:bodyPr>
          <a:lstStyle/>
          <a:p>
            <a:r>
              <a:rPr lang="he-IL" dirty="0"/>
              <a:t>שאלה:</a:t>
            </a:r>
          </a:p>
        </p:txBody>
      </p:sp>
      <p:sp>
        <p:nvSpPr>
          <p:cNvPr id="15" name="TextBox 14"/>
          <p:cNvSpPr txBox="1"/>
          <p:nvPr/>
        </p:nvSpPr>
        <p:spPr>
          <a:xfrm>
            <a:off x="0" y="6488668"/>
            <a:ext cx="648072" cy="369332"/>
          </a:xfrm>
          <a:prstGeom prst="rect">
            <a:avLst/>
          </a:prstGeom>
          <a:noFill/>
        </p:spPr>
        <p:txBody>
          <a:bodyPr wrap="square" rtlCol="1">
            <a:spAutoFit/>
          </a:bodyPr>
          <a:lstStyle/>
          <a:p>
            <a:r>
              <a:rPr lang="he-IL" dirty="0"/>
              <a:t>נוזל</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3010" name="Line 18"/>
          <p:cNvSpPr>
            <a:spLocks noChangeShapeType="1"/>
          </p:cNvSpPr>
          <p:nvPr/>
        </p:nvSpPr>
        <p:spPr bwMode="auto">
          <a:xfrm>
            <a:off x="4662488" y="-1871663"/>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43011" name="Line 19"/>
          <p:cNvSpPr>
            <a:spLocks noChangeShapeType="1"/>
          </p:cNvSpPr>
          <p:nvPr/>
        </p:nvSpPr>
        <p:spPr bwMode="auto">
          <a:xfrm>
            <a:off x="4662488" y="-1855788"/>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43013" name="Rectangle 2"/>
          <p:cNvSpPr>
            <a:spLocks noChangeArrowheads="1"/>
          </p:cNvSpPr>
          <p:nvPr/>
        </p:nvSpPr>
        <p:spPr bwMode="auto">
          <a:xfrm>
            <a:off x="0" y="0"/>
            <a:ext cx="9144000" cy="457200"/>
          </a:xfrm>
          <a:prstGeom prst="rect">
            <a:avLst/>
          </a:prstGeom>
          <a:noFill/>
          <a:ln w="9525" algn="ctr">
            <a:noFill/>
            <a:miter lim="800000"/>
            <a:headEnd/>
            <a:tailEnd/>
          </a:ln>
        </p:spPr>
        <p:txBody>
          <a:bodyPr wrap="none" lIns="90000" tIns="46800" rIns="90000" bIns="46800" anchor="ctr">
            <a:spAutoFit/>
          </a:bodyPr>
          <a:lstStyle/>
          <a:p>
            <a:endParaRPr lang="he-IL"/>
          </a:p>
        </p:txBody>
      </p:sp>
      <p:sp>
        <p:nvSpPr>
          <p:cNvPr id="43014" name="Rectangle 3"/>
          <p:cNvSpPr>
            <a:spLocks noChangeArrowheads="1"/>
          </p:cNvSpPr>
          <p:nvPr/>
        </p:nvSpPr>
        <p:spPr bwMode="auto">
          <a:xfrm>
            <a:off x="0" y="4714875"/>
            <a:ext cx="9144000" cy="0"/>
          </a:xfrm>
          <a:prstGeom prst="rect">
            <a:avLst/>
          </a:prstGeom>
          <a:noFill/>
          <a:ln w="9525" algn="ctr">
            <a:noFill/>
            <a:miter lim="800000"/>
            <a:headEnd/>
            <a:tailEnd/>
          </a:ln>
        </p:spPr>
        <p:txBody>
          <a:bodyPr wrap="none" lIns="90000" tIns="46800" rIns="90000" bIns="46800" anchor="ctr">
            <a:spAutoFit/>
          </a:bodyPr>
          <a:lstStyle/>
          <a:p>
            <a:pPr eaLnBrk="0" hangingPunct="0"/>
            <a:endParaRPr lang="he-IL"/>
          </a:p>
        </p:txBody>
      </p:sp>
      <p:sp>
        <p:nvSpPr>
          <p:cNvPr id="43015" name="Rectangle 6"/>
          <p:cNvSpPr>
            <a:spLocks noChangeArrowheads="1"/>
          </p:cNvSpPr>
          <p:nvPr/>
        </p:nvSpPr>
        <p:spPr bwMode="auto">
          <a:xfrm>
            <a:off x="0" y="5517232"/>
            <a:ext cx="9036051" cy="1141413"/>
          </a:xfrm>
          <a:prstGeom prst="rect">
            <a:avLst/>
          </a:prstGeom>
          <a:noFill/>
          <a:ln w="9525" algn="ctr">
            <a:noFill/>
            <a:miter lim="800000"/>
            <a:headEnd/>
            <a:tailEnd/>
          </a:ln>
        </p:spPr>
        <p:txBody>
          <a:bodyPr lIns="90000" tIns="46800" rIns="90000" bIns="46800" anchor="ctr">
            <a:spAutoFit/>
          </a:bodyPr>
          <a:lstStyle/>
          <a:p>
            <a:pPr marL="742950" indent="-742950" algn="r"/>
            <a:r>
              <a:rPr lang="he-IL" sz="3600" u="sng" dirty="0"/>
              <a:t>שאלה 3:</a:t>
            </a:r>
            <a:r>
              <a:rPr lang="he-IL" sz="3200" dirty="0"/>
              <a:t> טמפרטורת הרתיחה של חמצן היא 186- מ"צ.</a:t>
            </a:r>
            <a:r>
              <a:rPr lang="he-IL" sz="3200" u="sng" dirty="0"/>
              <a:t> </a:t>
            </a:r>
            <a:r>
              <a:rPr lang="he-IL" sz="3200" dirty="0"/>
              <a:t> מה יקרה לגז חמצן שיוכנס לתוך חנקן נוזלי?</a:t>
            </a:r>
          </a:p>
        </p:txBody>
      </p:sp>
      <p:pic>
        <p:nvPicPr>
          <p:cNvPr id="50178" name="Picture 2"/>
          <p:cNvPicPr>
            <a:picLocks noChangeAspect="1" noChangeArrowheads="1"/>
          </p:cNvPicPr>
          <p:nvPr/>
        </p:nvPicPr>
        <p:blipFill>
          <a:blip r:embed="rId2" cstate="print"/>
          <a:srcRect/>
          <a:stretch>
            <a:fillRect/>
          </a:stretch>
        </p:blipFill>
        <p:spPr bwMode="auto">
          <a:xfrm>
            <a:off x="1763688" y="1484784"/>
            <a:ext cx="5780881" cy="4078293"/>
          </a:xfrm>
          <a:prstGeom prst="rect">
            <a:avLst/>
          </a:prstGeom>
          <a:noFill/>
          <a:ln w="9525">
            <a:noFill/>
            <a:miter lim="800000"/>
            <a:headEnd/>
            <a:tailEnd/>
          </a:ln>
        </p:spPr>
      </p:pic>
      <p:sp>
        <p:nvSpPr>
          <p:cNvPr id="21" name="Rectangle 9"/>
          <p:cNvSpPr>
            <a:spLocks noChangeArrowheads="1"/>
          </p:cNvSpPr>
          <p:nvPr/>
        </p:nvSpPr>
        <p:spPr bwMode="auto">
          <a:xfrm>
            <a:off x="827981" y="188640"/>
            <a:ext cx="7560443" cy="1152525"/>
          </a:xfrm>
          <a:prstGeom prst="rect">
            <a:avLst/>
          </a:prstGeom>
          <a:solidFill>
            <a:schemeClr val="bg1"/>
          </a:solidFill>
          <a:ln w="9525" algn="ctr">
            <a:noFill/>
            <a:round/>
            <a:headEnd/>
            <a:tailEnd type="triangle" w="med" len="med"/>
          </a:ln>
        </p:spPr>
        <p:txBody>
          <a:bodyPr wrap="none" lIns="90000" tIns="46800" rIns="90000" bIns="46800" anchor="ctr"/>
          <a:lstStyle/>
          <a:p>
            <a:pPr marL="342900" indent="-342900" algn="ctr">
              <a:spcBef>
                <a:spcPct val="20000"/>
              </a:spcBef>
              <a:defRPr/>
            </a:pPr>
            <a:r>
              <a:rPr lang="he-IL" sz="3200" b="1" dirty="0">
                <a:solidFill>
                  <a:srgbClr val="660066"/>
                </a:solidFill>
              </a:rPr>
              <a:t>השפעת שינוי הטמפרטורה על מצב הצבירה של החנקן</a:t>
            </a:r>
          </a:p>
        </p:txBody>
      </p:sp>
      <p:sp>
        <p:nvSpPr>
          <p:cNvPr id="9" name="TextBox 8"/>
          <p:cNvSpPr txBox="1"/>
          <p:nvPr/>
        </p:nvSpPr>
        <p:spPr>
          <a:xfrm>
            <a:off x="6335688" y="0"/>
            <a:ext cx="2808312" cy="369332"/>
          </a:xfrm>
          <a:prstGeom prst="rect">
            <a:avLst/>
          </a:prstGeom>
          <a:noFill/>
        </p:spPr>
        <p:txBody>
          <a:bodyPr wrap="square" rtlCol="1">
            <a:spAutoFit/>
          </a:bodyPr>
          <a:lstStyle/>
          <a:p>
            <a:r>
              <a:rPr lang="he-IL" dirty="0"/>
              <a:t>שאלה:</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6" name="Rectangle 4"/>
          <p:cNvSpPr>
            <a:spLocks noGrp="1"/>
          </p:cNvSpPr>
          <p:nvPr>
            <p:ph type="title"/>
          </p:nvPr>
        </p:nvSpPr>
        <p:spPr>
          <a:xfrm>
            <a:off x="539552" y="1844824"/>
            <a:ext cx="8785225" cy="1143000"/>
          </a:xfrm>
        </p:spPr>
        <p:txBody>
          <a:bodyPr/>
          <a:lstStyle/>
          <a:p>
            <a:pPr algn="ctr" rtl="1"/>
            <a:r>
              <a:rPr lang="he-IL" sz="3000" b="1" dirty="0">
                <a:solidFill>
                  <a:srgbClr val="C00000"/>
                </a:solidFill>
              </a:rPr>
              <a:t>א. שינוי בטמפרטורה של חומר במצב צבירה נתון</a:t>
            </a:r>
            <a:endParaRPr lang="en-US" sz="3000" b="1" dirty="0">
              <a:solidFill>
                <a:srgbClr val="C00000"/>
              </a:solidFill>
            </a:endParaRPr>
          </a:p>
        </p:txBody>
      </p:sp>
      <p:sp>
        <p:nvSpPr>
          <p:cNvPr id="21507" name="Rectangle 5"/>
          <p:cNvSpPr>
            <a:spLocks noGrp="1"/>
          </p:cNvSpPr>
          <p:nvPr>
            <p:ph sz="half" idx="1"/>
          </p:nvPr>
        </p:nvSpPr>
        <p:spPr>
          <a:xfrm>
            <a:off x="457200" y="2924944"/>
            <a:ext cx="3971925" cy="1443037"/>
          </a:xfrm>
          <a:noFill/>
          <a:ln>
            <a:solidFill>
              <a:srgbClr val="990000"/>
            </a:solidFill>
          </a:ln>
        </p:spPr>
        <p:txBody>
          <a:bodyPr/>
          <a:lstStyle/>
          <a:p>
            <a:pPr algn="r" rtl="1">
              <a:lnSpc>
                <a:spcPct val="90000"/>
              </a:lnSpc>
              <a:buFont typeface="Wingdings 2" pitchFamily="18" charset="2"/>
              <a:buNone/>
            </a:pPr>
            <a:r>
              <a:rPr lang="he-IL" sz="2400" u="sng" dirty="0"/>
              <a:t>רמת החלקיקים – (מיקרו</a:t>
            </a:r>
            <a:r>
              <a:rPr lang="he-IL" sz="2400" dirty="0"/>
              <a:t>) חימום/</a:t>
            </a:r>
            <a:r>
              <a:rPr lang="he-IL" sz="2400" dirty="0" err="1"/>
              <a:t>קרור</a:t>
            </a:r>
            <a:r>
              <a:rPr lang="he-IL" sz="2400" dirty="0"/>
              <a:t> גורם </a:t>
            </a:r>
            <a:br>
              <a:rPr lang="en-US" sz="2400" dirty="0"/>
            </a:br>
            <a:r>
              <a:rPr lang="he-IL" sz="2400" dirty="0"/>
              <a:t>לעליית/ ירידת ממוצע </a:t>
            </a:r>
            <a:br>
              <a:rPr lang="en-US" sz="2400" dirty="0"/>
            </a:br>
            <a:r>
              <a:rPr lang="he-IL" sz="2400" dirty="0"/>
              <a:t>אנרגיית תנועת החלקיקים</a:t>
            </a:r>
            <a:endParaRPr lang="en-US" dirty="0"/>
          </a:p>
          <a:p>
            <a:pPr algn="r" rtl="1">
              <a:lnSpc>
                <a:spcPct val="90000"/>
              </a:lnSpc>
            </a:pPr>
            <a:endParaRPr lang="en-US" sz="2400" dirty="0"/>
          </a:p>
        </p:txBody>
      </p:sp>
      <p:sp>
        <p:nvSpPr>
          <p:cNvPr id="21508" name="Rectangle 6"/>
          <p:cNvSpPr>
            <a:spLocks noGrp="1"/>
          </p:cNvSpPr>
          <p:nvPr>
            <p:ph sz="half" idx="2"/>
          </p:nvPr>
        </p:nvSpPr>
        <p:spPr>
          <a:xfrm>
            <a:off x="4643438" y="2924944"/>
            <a:ext cx="4000500" cy="1443037"/>
          </a:xfrm>
          <a:noFill/>
          <a:ln>
            <a:solidFill>
              <a:srgbClr val="990000"/>
            </a:solidFill>
          </a:ln>
        </p:spPr>
        <p:txBody>
          <a:bodyPr/>
          <a:lstStyle/>
          <a:p>
            <a:pPr algn="r" rtl="1">
              <a:buFont typeface="Wingdings 2" pitchFamily="18" charset="2"/>
              <a:buNone/>
            </a:pPr>
            <a:r>
              <a:rPr lang="he-IL" sz="2400" u="sng"/>
              <a:t>רמת התופעה – (מאקרו) </a:t>
            </a:r>
            <a:r>
              <a:rPr lang="he-IL" sz="2400"/>
              <a:t>חימום/קרור גורם לעליית/ירידת הטמפרטורה</a:t>
            </a:r>
          </a:p>
          <a:p>
            <a:pPr lvl="1" algn="r" rtl="1"/>
            <a:endParaRPr lang="he-IL"/>
          </a:p>
          <a:p>
            <a:pPr algn="r" rtl="1"/>
            <a:endParaRPr lang="he-IL" sz="2400"/>
          </a:p>
          <a:p>
            <a:pPr algn="r" rtl="1"/>
            <a:endParaRPr lang="en-US" sz="2400"/>
          </a:p>
        </p:txBody>
      </p:sp>
      <p:sp>
        <p:nvSpPr>
          <p:cNvPr id="21509" name="Line 7"/>
          <p:cNvSpPr>
            <a:spLocks noChangeShapeType="1"/>
          </p:cNvSpPr>
          <p:nvPr/>
        </p:nvSpPr>
        <p:spPr bwMode="auto">
          <a:xfrm>
            <a:off x="4572000" y="3867919"/>
            <a:ext cx="0" cy="817562"/>
          </a:xfrm>
          <a:prstGeom prst="line">
            <a:avLst/>
          </a:prstGeom>
          <a:noFill/>
          <a:ln w="76200">
            <a:solidFill>
              <a:srgbClr val="990000"/>
            </a:solidFill>
            <a:round/>
            <a:headEnd/>
            <a:tailEnd type="triangle" w="med" len="med"/>
          </a:ln>
        </p:spPr>
        <p:txBody>
          <a:bodyPr/>
          <a:lstStyle/>
          <a:p>
            <a:endParaRPr lang="he-IL"/>
          </a:p>
        </p:txBody>
      </p:sp>
      <p:sp>
        <p:nvSpPr>
          <p:cNvPr id="21510" name="Text Box 8"/>
          <p:cNvSpPr txBox="1">
            <a:spLocks noChangeArrowheads="1"/>
          </p:cNvSpPr>
          <p:nvPr/>
        </p:nvSpPr>
        <p:spPr bwMode="auto">
          <a:xfrm>
            <a:off x="428625" y="4653731"/>
            <a:ext cx="8135938" cy="1200150"/>
          </a:xfrm>
          <a:prstGeom prst="rect">
            <a:avLst/>
          </a:prstGeom>
          <a:noFill/>
          <a:ln w="9525">
            <a:solidFill>
              <a:srgbClr val="990000"/>
            </a:solidFill>
            <a:miter lim="800000"/>
            <a:headEnd/>
            <a:tailEnd/>
          </a:ln>
        </p:spPr>
        <p:txBody>
          <a:bodyPr>
            <a:spAutoFit/>
          </a:bodyPr>
          <a:lstStyle/>
          <a:p>
            <a:pPr algn="r" rtl="1" eaLnBrk="0" hangingPunct="0">
              <a:spcBef>
                <a:spcPct val="20000"/>
              </a:spcBef>
              <a:buClr>
                <a:srgbClr val="8D89A4"/>
              </a:buClr>
              <a:buSzPct val="95000"/>
            </a:pPr>
            <a:r>
              <a:rPr lang="he-IL" sz="2400" b="1"/>
              <a:t>הסבר התופעה:</a:t>
            </a:r>
            <a:br>
              <a:rPr lang="en-US" sz="2400" b="1"/>
            </a:br>
            <a:r>
              <a:rPr lang="he-IL" sz="2400"/>
              <a:t>כאשר הטמפרטורה של חומר מסוים משתנה המשמעות היא שהמהירות הממוצעת של החלקיקים השתנתה</a:t>
            </a:r>
            <a:endParaRPr lang="en-US" sz="2400"/>
          </a:p>
        </p:txBody>
      </p:sp>
      <p:sp>
        <p:nvSpPr>
          <p:cNvPr id="9" name="Rectangle 3"/>
          <p:cNvSpPr>
            <a:spLocks noChangeArrowheads="1"/>
          </p:cNvSpPr>
          <p:nvPr/>
        </p:nvSpPr>
        <p:spPr bwMode="auto">
          <a:xfrm>
            <a:off x="3347864" y="332656"/>
            <a:ext cx="2592288" cy="568933"/>
          </a:xfrm>
          <a:prstGeom prst="rect">
            <a:avLst/>
          </a:prstGeom>
          <a:solidFill>
            <a:schemeClr val="accent1"/>
          </a:solidFill>
          <a:ln w="9525">
            <a:solidFill>
              <a:schemeClr val="tx1"/>
            </a:solidFill>
            <a:miter lim="800000"/>
            <a:headEnd/>
            <a:tailEnd/>
          </a:ln>
        </p:spPr>
        <p:txBody>
          <a:bodyPr wrap="none" anchor="ctr"/>
          <a:lstStyle/>
          <a:p>
            <a:pPr algn="ctr"/>
            <a:r>
              <a:rPr lang="he-IL" sz="2000" b="1" dirty="0">
                <a:solidFill>
                  <a:srgbClr val="000066"/>
                </a:solidFill>
              </a:rPr>
              <a:t>חימום או קירור גוף</a:t>
            </a:r>
            <a:endParaRPr lang="en-US" sz="2000" b="1" dirty="0">
              <a:solidFill>
                <a:srgbClr val="000066"/>
              </a:solidFill>
            </a:endParaRPr>
          </a:p>
        </p:txBody>
      </p:sp>
      <p:sp>
        <p:nvSpPr>
          <p:cNvPr id="10" name="Rectangle 4"/>
          <p:cNvSpPr>
            <a:spLocks noChangeArrowheads="1"/>
          </p:cNvSpPr>
          <p:nvPr/>
        </p:nvSpPr>
        <p:spPr bwMode="auto">
          <a:xfrm>
            <a:off x="5652120" y="1124744"/>
            <a:ext cx="1857996" cy="619292"/>
          </a:xfrm>
          <a:prstGeom prst="rect">
            <a:avLst/>
          </a:prstGeom>
          <a:solidFill>
            <a:schemeClr val="accent1"/>
          </a:solidFill>
          <a:ln w="9525">
            <a:solidFill>
              <a:schemeClr val="tx1"/>
            </a:solidFill>
            <a:miter lim="800000"/>
            <a:headEnd/>
            <a:tailEnd/>
          </a:ln>
        </p:spPr>
        <p:txBody>
          <a:bodyPr wrap="none" anchor="ctr"/>
          <a:lstStyle/>
          <a:p>
            <a:pPr algn="ctr"/>
            <a:r>
              <a:rPr lang="he-IL" sz="2000" b="1" dirty="0">
                <a:solidFill>
                  <a:srgbClr val="6600FF"/>
                </a:solidFill>
              </a:rPr>
              <a:t>א. שינוי </a:t>
            </a:r>
          </a:p>
          <a:p>
            <a:pPr algn="ctr"/>
            <a:r>
              <a:rPr lang="he-IL" sz="2000" b="1" dirty="0">
                <a:solidFill>
                  <a:srgbClr val="6600FF"/>
                </a:solidFill>
              </a:rPr>
              <a:t>בטמפרטורה</a:t>
            </a:r>
            <a:endParaRPr lang="en-US" sz="2000" b="1" dirty="0">
              <a:solidFill>
                <a:srgbClr val="6600FF"/>
              </a:solidFill>
            </a:endParaRPr>
          </a:p>
        </p:txBody>
      </p:sp>
      <p:sp>
        <p:nvSpPr>
          <p:cNvPr id="11" name="Rectangle 5"/>
          <p:cNvSpPr>
            <a:spLocks noChangeArrowheads="1"/>
          </p:cNvSpPr>
          <p:nvPr/>
        </p:nvSpPr>
        <p:spPr bwMode="auto">
          <a:xfrm>
            <a:off x="1691680" y="1196752"/>
            <a:ext cx="2232248" cy="575543"/>
          </a:xfrm>
          <a:prstGeom prst="rect">
            <a:avLst/>
          </a:prstGeom>
          <a:solidFill>
            <a:schemeClr val="accent1"/>
          </a:solidFill>
          <a:ln w="9525">
            <a:solidFill>
              <a:schemeClr val="tx1"/>
            </a:solidFill>
            <a:miter lim="800000"/>
            <a:headEnd/>
            <a:tailEnd/>
          </a:ln>
        </p:spPr>
        <p:txBody>
          <a:bodyPr wrap="none" anchor="ctr"/>
          <a:lstStyle/>
          <a:p>
            <a:pPr algn="ctr"/>
            <a:r>
              <a:rPr lang="he-IL" sz="2000" b="1" dirty="0">
                <a:solidFill>
                  <a:srgbClr val="0000CC"/>
                </a:solidFill>
              </a:rPr>
              <a:t>ב. שינוי במצב </a:t>
            </a:r>
          </a:p>
          <a:p>
            <a:pPr algn="ctr"/>
            <a:r>
              <a:rPr lang="he-IL" sz="2000" b="1" dirty="0">
                <a:solidFill>
                  <a:srgbClr val="0000CC"/>
                </a:solidFill>
              </a:rPr>
              <a:t>הצבירה</a:t>
            </a:r>
            <a:endParaRPr lang="en-US" sz="2000" b="1" dirty="0">
              <a:solidFill>
                <a:srgbClr val="0000CC"/>
              </a:solidFill>
            </a:endParaRPr>
          </a:p>
        </p:txBody>
      </p:sp>
      <p:sp>
        <p:nvSpPr>
          <p:cNvPr id="12" name="Line 8"/>
          <p:cNvSpPr>
            <a:spLocks noChangeShapeType="1"/>
          </p:cNvSpPr>
          <p:nvPr/>
        </p:nvSpPr>
        <p:spPr bwMode="auto">
          <a:xfrm>
            <a:off x="5436096" y="908720"/>
            <a:ext cx="677444" cy="218745"/>
          </a:xfrm>
          <a:prstGeom prst="line">
            <a:avLst/>
          </a:prstGeom>
          <a:noFill/>
          <a:ln w="9525">
            <a:solidFill>
              <a:schemeClr val="tx1"/>
            </a:solidFill>
            <a:round/>
            <a:headEnd/>
            <a:tailEnd type="triangle" w="med" len="med"/>
          </a:ln>
        </p:spPr>
        <p:txBody>
          <a:bodyPr/>
          <a:lstStyle/>
          <a:p>
            <a:endParaRPr lang="he-IL" sz="2000"/>
          </a:p>
        </p:txBody>
      </p:sp>
      <p:sp>
        <p:nvSpPr>
          <p:cNvPr id="13" name="Line 9"/>
          <p:cNvSpPr>
            <a:spLocks noChangeShapeType="1"/>
          </p:cNvSpPr>
          <p:nvPr/>
        </p:nvSpPr>
        <p:spPr bwMode="auto">
          <a:xfrm flipH="1">
            <a:off x="3347864" y="908720"/>
            <a:ext cx="636986" cy="218745"/>
          </a:xfrm>
          <a:prstGeom prst="line">
            <a:avLst/>
          </a:prstGeom>
          <a:noFill/>
          <a:ln w="9525">
            <a:solidFill>
              <a:schemeClr val="tx1"/>
            </a:solidFill>
            <a:round/>
            <a:headEnd/>
            <a:tailEnd type="triangle" w="med" len="med"/>
          </a:ln>
        </p:spPr>
        <p:txBody>
          <a:bodyPr/>
          <a:lstStyle/>
          <a:p>
            <a:endParaRPr lang="he-IL" sz="2000"/>
          </a:p>
        </p:txBody>
      </p:sp>
      <p:sp>
        <p:nvSpPr>
          <p:cNvPr id="14" name="TextBox 13"/>
          <p:cNvSpPr txBox="1"/>
          <p:nvPr/>
        </p:nvSpPr>
        <p:spPr>
          <a:xfrm>
            <a:off x="6804248" y="0"/>
            <a:ext cx="2088232" cy="369332"/>
          </a:xfrm>
          <a:prstGeom prst="rect">
            <a:avLst/>
          </a:prstGeom>
          <a:noFill/>
        </p:spPr>
        <p:txBody>
          <a:bodyPr wrap="square" rtlCol="1">
            <a:spAutoFit/>
          </a:bodyPr>
          <a:lstStyle/>
          <a:p>
            <a:r>
              <a:rPr lang="he-IL" dirty="0"/>
              <a:t>סיכום:</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2530" name="Rectangle 2"/>
          <p:cNvSpPr>
            <a:spLocks noGrp="1"/>
          </p:cNvSpPr>
          <p:nvPr>
            <p:ph type="title"/>
          </p:nvPr>
        </p:nvSpPr>
        <p:spPr>
          <a:xfrm>
            <a:off x="358775" y="785813"/>
            <a:ext cx="8785225" cy="615950"/>
          </a:xfrm>
        </p:spPr>
        <p:txBody>
          <a:bodyPr/>
          <a:lstStyle/>
          <a:p>
            <a:pPr algn="ctr" rtl="1"/>
            <a:r>
              <a:rPr lang="he-IL" sz="2800" b="1" dirty="0">
                <a:solidFill>
                  <a:srgbClr val="C00000"/>
                </a:solidFill>
              </a:rPr>
              <a:t>ב. שינוי במצב הצבירה של החומר כתוצאה מחימום</a:t>
            </a:r>
            <a:endParaRPr lang="en-US" sz="2800" b="1" dirty="0">
              <a:solidFill>
                <a:srgbClr val="C00000"/>
              </a:solidFill>
            </a:endParaRPr>
          </a:p>
        </p:txBody>
      </p:sp>
      <p:sp>
        <p:nvSpPr>
          <p:cNvPr id="22531" name="Rectangle 3"/>
          <p:cNvSpPr>
            <a:spLocks noGrp="1"/>
          </p:cNvSpPr>
          <p:nvPr>
            <p:ph sz="half" idx="1"/>
          </p:nvPr>
        </p:nvSpPr>
        <p:spPr>
          <a:xfrm>
            <a:off x="457200" y="1790700"/>
            <a:ext cx="4038600" cy="1206500"/>
          </a:xfrm>
          <a:noFill/>
          <a:ln>
            <a:solidFill>
              <a:srgbClr val="990000"/>
            </a:solidFill>
          </a:ln>
        </p:spPr>
        <p:txBody>
          <a:bodyPr>
            <a:normAutofit lnSpcReduction="10000"/>
          </a:bodyPr>
          <a:lstStyle/>
          <a:p>
            <a:pPr algn="r" rtl="1">
              <a:lnSpc>
                <a:spcPct val="80000"/>
              </a:lnSpc>
              <a:buFont typeface="Wingdings 2" pitchFamily="18" charset="2"/>
              <a:buNone/>
            </a:pPr>
            <a:r>
              <a:rPr lang="he-IL" sz="2400" dirty="0"/>
              <a:t>  </a:t>
            </a:r>
            <a:r>
              <a:rPr lang="he-IL" sz="2400" u="sng" dirty="0"/>
              <a:t>רמת החלקיקים (מיקרו) –</a:t>
            </a:r>
            <a:br>
              <a:rPr lang="en-US" sz="2400" dirty="0"/>
            </a:br>
            <a:r>
              <a:rPr lang="he-IL" sz="2400" dirty="0"/>
              <a:t>בנוזל כוחות המשיכה בין החלקיקים חזקים לעומת הגז שבו הכוחות חלשים מאוד .</a:t>
            </a:r>
            <a:endParaRPr lang="en-US" sz="2400" dirty="0"/>
          </a:p>
        </p:txBody>
      </p:sp>
      <p:sp>
        <p:nvSpPr>
          <p:cNvPr id="22532" name="Rectangle 4"/>
          <p:cNvSpPr>
            <a:spLocks noGrp="1"/>
          </p:cNvSpPr>
          <p:nvPr>
            <p:ph sz="half" idx="2"/>
          </p:nvPr>
        </p:nvSpPr>
        <p:spPr>
          <a:xfrm>
            <a:off x="4643438" y="1790700"/>
            <a:ext cx="4032250" cy="1206500"/>
          </a:xfrm>
          <a:noFill/>
          <a:ln>
            <a:solidFill>
              <a:srgbClr val="990000"/>
            </a:solidFill>
          </a:ln>
        </p:spPr>
        <p:txBody>
          <a:bodyPr/>
          <a:lstStyle/>
          <a:p>
            <a:pPr algn="r" rtl="1">
              <a:buFont typeface="Wingdings 2" pitchFamily="18" charset="2"/>
              <a:buNone/>
            </a:pPr>
            <a:r>
              <a:rPr lang="he-IL" sz="2400" u="sng" dirty="0"/>
              <a:t>רמת התופעה (מאקרו)  - </a:t>
            </a:r>
            <a:br>
              <a:rPr lang="en-US" sz="2400" dirty="0"/>
            </a:br>
            <a:r>
              <a:rPr lang="he-IL" sz="2400" dirty="0"/>
              <a:t>הוספת חום &gt; אין עליית טמפרטורה &gt; הנוזל הופך לגז.</a:t>
            </a:r>
            <a:endParaRPr lang="en-US" dirty="0"/>
          </a:p>
        </p:txBody>
      </p:sp>
      <p:sp>
        <p:nvSpPr>
          <p:cNvPr id="22533" name="Line 5"/>
          <p:cNvSpPr>
            <a:spLocks noChangeShapeType="1"/>
          </p:cNvSpPr>
          <p:nvPr/>
        </p:nvSpPr>
        <p:spPr bwMode="auto">
          <a:xfrm>
            <a:off x="4572000" y="2571750"/>
            <a:ext cx="0" cy="884238"/>
          </a:xfrm>
          <a:prstGeom prst="line">
            <a:avLst/>
          </a:prstGeom>
          <a:noFill/>
          <a:ln w="76200">
            <a:solidFill>
              <a:srgbClr val="990000"/>
            </a:solidFill>
            <a:round/>
            <a:headEnd/>
            <a:tailEnd type="triangle" w="med" len="med"/>
          </a:ln>
        </p:spPr>
        <p:txBody>
          <a:bodyPr/>
          <a:lstStyle/>
          <a:p>
            <a:endParaRPr lang="he-IL"/>
          </a:p>
        </p:txBody>
      </p:sp>
      <p:sp>
        <p:nvSpPr>
          <p:cNvPr id="22534" name="Text Box 6"/>
          <p:cNvSpPr txBox="1">
            <a:spLocks noChangeArrowheads="1"/>
          </p:cNvSpPr>
          <p:nvPr/>
        </p:nvSpPr>
        <p:spPr bwMode="auto">
          <a:xfrm>
            <a:off x="428625" y="3500438"/>
            <a:ext cx="8135938" cy="830262"/>
          </a:xfrm>
          <a:prstGeom prst="rect">
            <a:avLst/>
          </a:prstGeom>
          <a:noFill/>
          <a:ln w="9525">
            <a:solidFill>
              <a:srgbClr val="990000"/>
            </a:solidFill>
            <a:miter lim="800000"/>
            <a:headEnd/>
            <a:tailEnd/>
          </a:ln>
        </p:spPr>
        <p:txBody>
          <a:bodyPr>
            <a:spAutoFit/>
          </a:bodyPr>
          <a:lstStyle/>
          <a:p>
            <a:pPr algn="r" rtl="1" eaLnBrk="0" hangingPunct="0">
              <a:spcBef>
                <a:spcPct val="20000"/>
              </a:spcBef>
              <a:buClr>
                <a:srgbClr val="8D89A4"/>
              </a:buClr>
              <a:buSzPct val="95000"/>
            </a:pPr>
            <a:r>
              <a:rPr lang="he-IL" sz="2400" b="1" dirty="0"/>
              <a:t>הסבר התופעה: </a:t>
            </a:r>
            <a:br>
              <a:rPr lang="en-US" sz="2400" dirty="0"/>
            </a:br>
            <a:r>
              <a:rPr lang="he-IL" sz="2400" dirty="0"/>
              <a:t>החום גורם להחלשת כוחות המשיכה שבין חלקיקי הנוזל והפיכתו לגז.</a:t>
            </a:r>
            <a:endParaRPr 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0642" name="Rectangle 2"/>
          <p:cNvSpPr>
            <a:spLocks noGrp="1"/>
          </p:cNvSpPr>
          <p:nvPr>
            <p:ph type="title"/>
          </p:nvPr>
        </p:nvSpPr>
        <p:spPr>
          <a:xfrm>
            <a:off x="539552" y="188640"/>
            <a:ext cx="8229600" cy="1143000"/>
          </a:xfrm>
        </p:spPr>
        <p:txBody>
          <a:bodyPr/>
          <a:lstStyle/>
          <a:p>
            <a:pPr algn="ctr"/>
            <a:r>
              <a:rPr lang="he-IL" b="1" dirty="0"/>
              <a:t>מהי טמפרטורה?</a:t>
            </a:r>
            <a:endParaRPr lang="en-US" b="1" dirty="0"/>
          </a:p>
        </p:txBody>
      </p:sp>
      <p:sp>
        <p:nvSpPr>
          <p:cNvPr id="240643" name="Rectangle 3"/>
          <p:cNvSpPr>
            <a:spLocks noGrp="1"/>
          </p:cNvSpPr>
          <p:nvPr>
            <p:ph type="body" sz="half" idx="1"/>
          </p:nvPr>
        </p:nvSpPr>
        <p:spPr>
          <a:xfrm>
            <a:off x="436914" y="1196752"/>
            <a:ext cx="8491062" cy="2301205"/>
          </a:xfrm>
        </p:spPr>
        <p:txBody>
          <a:bodyPr>
            <a:noAutofit/>
          </a:bodyPr>
          <a:lstStyle/>
          <a:p>
            <a:pPr algn="r">
              <a:lnSpc>
                <a:spcPct val="150000"/>
              </a:lnSpc>
              <a:buFont typeface="Wingdings 2" pitchFamily="18" charset="2"/>
              <a:buNone/>
            </a:pPr>
            <a:r>
              <a:rPr lang="he-IL" sz="2000" b="1" dirty="0"/>
              <a:t>   טמפרטורה</a:t>
            </a:r>
            <a:r>
              <a:rPr lang="he-IL" sz="2000" dirty="0"/>
              <a:t> היא מבטאת באופן כמותי את מה שבאופן אינטואיטיבי אנו מבינים כ"חם" ו"קר". מבחינה פיסיקלית הטמפרטורה הינה גודל המבטא את "רמת התנועה" של חלקיקי החומר ומהווה מדד לאנרגיה התנועה (הקינטית) של החלקיקים.</a:t>
            </a:r>
          </a:p>
          <a:p>
            <a:pPr algn="r">
              <a:lnSpc>
                <a:spcPct val="150000"/>
              </a:lnSpc>
              <a:buFont typeface="Wingdings 2" pitchFamily="18" charset="2"/>
              <a:buNone/>
            </a:pPr>
            <a:r>
              <a:rPr lang="he-IL" sz="2000" b="1" i="1" dirty="0"/>
              <a:t>טמפרטורה גבוהה </a:t>
            </a:r>
            <a:r>
              <a:rPr lang="he-IL" sz="2000" dirty="0"/>
              <a:t>מעידה שחלקיקי החומר </a:t>
            </a:r>
            <a:r>
              <a:rPr lang="he-IL" sz="2000" b="1" dirty="0"/>
              <a:t>נעים מהר יותר </a:t>
            </a:r>
            <a:r>
              <a:rPr lang="he-IL" sz="2000" dirty="0"/>
              <a:t>ושאנרגית התנועה שלהם </a:t>
            </a:r>
            <a:r>
              <a:rPr lang="he-IL" sz="2000" b="1" dirty="0"/>
              <a:t>גבוהה יותר </a:t>
            </a:r>
            <a:r>
              <a:rPr lang="he-IL" sz="2000" dirty="0"/>
              <a:t>ולהפך</a:t>
            </a:r>
            <a:endParaRPr lang="en-US" sz="2000" dirty="0"/>
          </a:p>
        </p:txBody>
      </p:sp>
      <p:pic>
        <p:nvPicPr>
          <p:cNvPr id="240644" name="Picture 4" descr="MCj02790040000[1]"/>
          <p:cNvPicPr>
            <a:picLocks noGrp="1" noChangeAspect="1" noChangeArrowheads="1"/>
          </p:cNvPicPr>
          <p:nvPr>
            <p:ph sz="quarter" idx="2"/>
          </p:nvPr>
        </p:nvPicPr>
        <p:blipFill>
          <a:blip r:embed="rId2" cstate="print"/>
          <a:srcRect/>
          <a:stretch>
            <a:fillRect/>
          </a:stretch>
        </p:blipFill>
        <p:spPr>
          <a:xfrm>
            <a:off x="7740352" y="0"/>
            <a:ext cx="1127125" cy="1282700"/>
          </a:xfrm>
          <a:noFill/>
          <a:ln/>
        </p:spPr>
      </p:pic>
      <p:pic>
        <p:nvPicPr>
          <p:cNvPr id="240645" name="Picture 5" descr="MCj03107320000[1]"/>
          <p:cNvPicPr>
            <a:picLocks noGrp="1" noChangeAspect="1" noChangeArrowheads="1"/>
          </p:cNvPicPr>
          <p:nvPr>
            <p:ph sz="quarter" idx="3"/>
          </p:nvPr>
        </p:nvPicPr>
        <p:blipFill>
          <a:blip r:embed="rId3" cstate="print"/>
          <a:srcRect/>
          <a:stretch>
            <a:fillRect/>
          </a:stretch>
        </p:blipFill>
        <p:spPr>
          <a:xfrm>
            <a:off x="179513" y="116633"/>
            <a:ext cx="1080120" cy="1199700"/>
          </a:xfrm>
          <a:noFill/>
          <a:ln/>
        </p:spPr>
      </p:pic>
      <p:sp>
        <p:nvSpPr>
          <p:cNvPr id="6" name="מלבן 5"/>
          <p:cNvSpPr/>
          <p:nvPr/>
        </p:nvSpPr>
        <p:spPr>
          <a:xfrm>
            <a:off x="179512" y="4005064"/>
            <a:ext cx="8748464" cy="2060885"/>
          </a:xfrm>
          <a:prstGeom prst="rect">
            <a:avLst/>
          </a:prstGeom>
        </p:spPr>
        <p:txBody>
          <a:bodyPr wrap="square">
            <a:spAutoFit/>
          </a:bodyPr>
          <a:lstStyle/>
          <a:p>
            <a:pPr>
              <a:lnSpc>
                <a:spcPct val="150000"/>
              </a:lnSpc>
            </a:pPr>
            <a:r>
              <a:rPr lang="he-IL" sz="2200" b="1" dirty="0"/>
              <a:t>הטמפרטורה נמדדת במעלות, ביחידות מידה שונות,  בעזרת התרמומטר (מד- </a:t>
            </a:r>
            <a:r>
              <a:rPr lang="he-IL" sz="2200" dirty="0"/>
              <a:t>טמפרטורה).</a:t>
            </a:r>
          </a:p>
          <a:p>
            <a:pPr>
              <a:lnSpc>
                <a:spcPct val="150000"/>
              </a:lnSpc>
            </a:pPr>
            <a:r>
              <a:rPr lang="he-IL" sz="2200" dirty="0"/>
              <a:t> לכל טווח טמפרטורה מתאים מד-טמפרטורה מסוג מסוים (עם נוזלים כמו כספית, כהל ועוד).</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rrowheads="1"/>
          </p:cNvSpPr>
          <p:nvPr>
            <p:ph type="title"/>
          </p:nvPr>
        </p:nvSpPr>
        <p:spPr>
          <a:xfrm>
            <a:off x="457200" y="228600"/>
            <a:ext cx="7772400" cy="1600200"/>
          </a:xfrm>
        </p:spPr>
        <p:txBody>
          <a:bodyPr/>
          <a:lstStyle/>
          <a:p>
            <a:r>
              <a:rPr lang="he-IL" dirty="0"/>
              <a:t>נזכרים מה ההבדל בין רתיחה להתאדות?</a:t>
            </a:r>
            <a:br>
              <a:rPr lang="he-IL" dirty="0"/>
            </a:br>
            <a:r>
              <a:rPr lang="he-IL" dirty="0"/>
              <a:t>מדוע רואים בועות ברתיחה?</a:t>
            </a:r>
            <a:endParaRPr lang="en-US" dirty="0"/>
          </a:p>
        </p:txBody>
      </p:sp>
      <p:pic>
        <p:nvPicPr>
          <p:cNvPr id="57347" name="Picture 3" descr="vapp2"/>
          <p:cNvPicPr>
            <a:picLocks noChangeAspect="1" noChangeArrowheads="1"/>
          </p:cNvPicPr>
          <p:nvPr/>
        </p:nvPicPr>
        <p:blipFill>
          <a:blip r:embed="rId3" cstate="print"/>
          <a:srcRect/>
          <a:stretch>
            <a:fillRect/>
          </a:stretch>
        </p:blipFill>
        <p:spPr bwMode="auto">
          <a:xfrm>
            <a:off x="971600" y="2204864"/>
            <a:ext cx="6948264" cy="2088232"/>
          </a:xfrm>
          <a:prstGeom prst="rect">
            <a:avLst/>
          </a:prstGeom>
          <a:noFill/>
        </p:spPr>
      </p:pic>
      <p:sp>
        <p:nvSpPr>
          <p:cNvPr id="57348" name="Text Box 4"/>
          <p:cNvSpPr txBox="1">
            <a:spLocks noChangeArrowheads="1"/>
          </p:cNvSpPr>
          <p:nvPr/>
        </p:nvSpPr>
        <p:spPr bwMode="auto">
          <a:xfrm>
            <a:off x="1447800" y="1752600"/>
            <a:ext cx="2209800" cy="579438"/>
          </a:xfrm>
          <a:prstGeom prst="rect">
            <a:avLst/>
          </a:prstGeom>
          <a:noFill/>
          <a:ln w="9525">
            <a:noFill/>
            <a:miter lim="800000"/>
            <a:headEnd/>
            <a:tailEnd/>
          </a:ln>
          <a:effectLst/>
        </p:spPr>
        <p:txBody>
          <a:bodyPr>
            <a:spAutoFit/>
          </a:bodyPr>
          <a:lstStyle/>
          <a:p>
            <a:pPr algn="ctr">
              <a:spcBef>
                <a:spcPct val="50000"/>
              </a:spcBef>
            </a:pPr>
            <a:r>
              <a:rPr lang="he-IL" sz="3200" b="1">
                <a:solidFill>
                  <a:srgbClr val="FF9900"/>
                </a:solidFill>
                <a:latin typeface="Times New Roman" pitchFamily="18" charset="0"/>
              </a:rPr>
              <a:t>התאדות</a:t>
            </a:r>
            <a:endParaRPr lang="en-US" sz="3200" b="1">
              <a:solidFill>
                <a:srgbClr val="FF9900"/>
              </a:solidFill>
              <a:latin typeface="Times New Roman" pitchFamily="18" charset="0"/>
            </a:endParaRPr>
          </a:p>
        </p:txBody>
      </p:sp>
      <p:sp>
        <p:nvSpPr>
          <p:cNvPr id="57349" name="Text Box 5"/>
          <p:cNvSpPr txBox="1">
            <a:spLocks noChangeArrowheads="1"/>
          </p:cNvSpPr>
          <p:nvPr/>
        </p:nvSpPr>
        <p:spPr bwMode="auto">
          <a:xfrm>
            <a:off x="5181600" y="1752600"/>
            <a:ext cx="2209800" cy="579438"/>
          </a:xfrm>
          <a:prstGeom prst="rect">
            <a:avLst/>
          </a:prstGeom>
          <a:noFill/>
          <a:ln w="9525">
            <a:noFill/>
            <a:miter lim="800000"/>
            <a:headEnd/>
            <a:tailEnd/>
          </a:ln>
          <a:effectLst/>
        </p:spPr>
        <p:txBody>
          <a:bodyPr>
            <a:spAutoFit/>
          </a:bodyPr>
          <a:lstStyle/>
          <a:p>
            <a:pPr algn="ctr">
              <a:spcBef>
                <a:spcPct val="50000"/>
              </a:spcBef>
            </a:pPr>
            <a:r>
              <a:rPr lang="he-IL" sz="3200" b="1">
                <a:solidFill>
                  <a:srgbClr val="FF9900"/>
                </a:solidFill>
                <a:latin typeface="Times New Roman" pitchFamily="18" charset="0"/>
              </a:rPr>
              <a:t>רתיחה</a:t>
            </a:r>
            <a:endParaRPr lang="en-US" sz="3200" b="1">
              <a:solidFill>
                <a:srgbClr val="FF9900"/>
              </a:solidFill>
              <a:latin typeface="Times New Roman" pitchFamily="18" charset="0"/>
            </a:endParaRPr>
          </a:p>
        </p:txBody>
      </p:sp>
      <p:pic>
        <p:nvPicPr>
          <p:cNvPr id="57351" name="Picture 7" descr="AG00333_"/>
          <p:cNvPicPr>
            <a:picLocks noChangeAspect="1" noChangeArrowheads="1" noCrop="1"/>
          </p:cNvPicPr>
          <p:nvPr/>
        </p:nvPicPr>
        <p:blipFill>
          <a:blip r:embed="rId4" cstate="print"/>
          <a:srcRect/>
          <a:stretch>
            <a:fillRect/>
          </a:stretch>
        </p:blipFill>
        <p:spPr bwMode="auto">
          <a:xfrm>
            <a:off x="152400" y="228600"/>
            <a:ext cx="733425" cy="2057400"/>
          </a:xfrm>
          <a:prstGeom prst="rect">
            <a:avLst/>
          </a:prstGeom>
          <a:noFill/>
        </p:spPr>
      </p:pic>
      <p:sp>
        <p:nvSpPr>
          <p:cNvPr id="9" name="מלבן 8"/>
          <p:cNvSpPr/>
          <p:nvPr/>
        </p:nvSpPr>
        <p:spPr>
          <a:xfrm>
            <a:off x="0" y="4549676"/>
            <a:ext cx="8964488" cy="2308324"/>
          </a:xfrm>
          <a:prstGeom prst="rect">
            <a:avLst/>
          </a:prstGeom>
        </p:spPr>
        <p:txBody>
          <a:bodyPr wrap="square">
            <a:spAutoFit/>
          </a:bodyPr>
          <a:lstStyle/>
          <a:p>
            <a:r>
              <a:rPr lang="he-IL" b="1" dirty="0"/>
              <a:t>התאדות מתרחשת משטח הפנים של הנוזל: </a:t>
            </a:r>
          </a:p>
          <a:p>
            <a:r>
              <a:rPr lang="he-IL" b="1" dirty="0"/>
              <a:t>חלקיקי נוזל המצויים בשטח פני הנוזל עשויים להתנתק </a:t>
            </a:r>
            <a:r>
              <a:rPr lang="he-IL" dirty="0"/>
              <a:t>מהנוזל ולעבור לפאזה הגזית (לאוויר). כאשר התהליך מתרחש במערכת פתוחה, בסופו של דבר כל הנוזל יהפוך לגז.</a:t>
            </a:r>
          </a:p>
          <a:p>
            <a:endParaRPr lang="he-IL" dirty="0"/>
          </a:p>
          <a:p>
            <a:r>
              <a:rPr lang="he-IL" b="1" dirty="0"/>
              <a:t>רתיחה מתרחשת מכל גוף הנוזל: </a:t>
            </a:r>
          </a:p>
          <a:p>
            <a:r>
              <a:rPr lang="he-IL" b="1" dirty="0"/>
              <a:t>כאשר חומר מגיע לטמפרטורת הרתיחה שלו (בלחץ מסוים), חלקיקי </a:t>
            </a:r>
            <a:r>
              <a:rPr lang="he-IL" dirty="0"/>
              <a:t>הנוזל בכל נפח הגוף מתרחקים זה מזה ועוברים בהדרגה למצב צבירה גז. הדבר מתבטא </a:t>
            </a:r>
            <a:r>
              <a:rPr lang="he-IL" b="1" dirty="0"/>
              <a:t>בהופעת בועות בתוך הנוזל. </a:t>
            </a:r>
          </a:p>
          <a:p>
            <a:r>
              <a:rPr lang="he-IL" b="1" dirty="0"/>
              <a:t>בועות אלה מכילות בעיקר את אדי הנוזל שעבר למצב צבירה גז.</a:t>
            </a:r>
            <a:endParaRPr lang="he-IL"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2" name="Rectangle 1"/>
          <p:cNvSpPr>
            <a:spLocks noChangeArrowheads="1"/>
          </p:cNvSpPr>
          <p:nvPr/>
        </p:nvSpPr>
        <p:spPr bwMode="auto">
          <a:xfrm>
            <a:off x="0" y="3573016"/>
            <a:ext cx="8964488" cy="2123658"/>
          </a:xfrm>
          <a:prstGeom prst="rect">
            <a:avLst/>
          </a:prstGeom>
          <a:noFill/>
          <a:ln w="9525">
            <a:noFill/>
            <a:miter lim="800000"/>
            <a:headEnd/>
            <a:tailEnd/>
          </a:ln>
        </p:spPr>
        <p:txBody>
          <a:bodyPr wrap="square" anchor="ctr">
            <a:spAutoFit/>
          </a:bodyPr>
          <a:lstStyle/>
          <a:p>
            <a:r>
              <a:rPr lang="he-IL" sz="2200" b="1" dirty="0">
                <a:solidFill>
                  <a:srgbClr val="000000"/>
                </a:solidFill>
                <a:latin typeface="Tahoma" pitchFamily="34" charset="0"/>
                <a:ea typeface="Tahoma" pitchFamily="34" charset="0"/>
                <a:cs typeface="Tahoma" pitchFamily="34" charset="0"/>
              </a:rPr>
              <a:t>כאשר רוצים להפריד נוזל מתוך תמיסה.</a:t>
            </a:r>
          </a:p>
          <a:p>
            <a:r>
              <a:rPr lang="he-IL" sz="2200" b="1" dirty="0">
                <a:solidFill>
                  <a:srgbClr val="000000"/>
                </a:solidFill>
                <a:latin typeface="Tahoma" pitchFamily="34" charset="0"/>
                <a:ea typeface="Tahoma" pitchFamily="34" charset="0"/>
                <a:cs typeface="Tahoma" pitchFamily="34" charset="0"/>
              </a:rPr>
              <a:t>הפרדת הנוזל נעשית ע"י אידוי הנוזל ועיבוי האדים שלו</a:t>
            </a:r>
            <a:r>
              <a:rPr lang="he-IL" sz="2200" b="1" dirty="0">
                <a:solidFill>
                  <a:srgbClr val="FF0000"/>
                </a:solidFill>
                <a:latin typeface="Tahoma" pitchFamily="34" charset="0"/>
                <a:ea typeface="Tahoma" pitchFamily="34" charset="0"/>
                <a:cs typeface="Tahoma" pitchFamily="34" charset="0"/>
              </a:rPr>
              <a:t>.</a:t>
            </a:r>
            <a:endParaRPr lang="en-US" sz="2200" b="1" dirty="0">
              <a:solidFill>
                <a:srgbClr val="FF0000"/>
              </a:solidFill>
              <a:latin typeface="Tahoma" pitchFamily="34" charset="0"/>
              <a:ea typeface="Tahoma" pitchFamily="34" charset="0"/>
              <a:cs typeface="Tahoma" pitchFamily="34" charset="0"/>
            </a:endParaRPr>
          </a:p>
          <a:p>
            <a:pPr eaLnBrk="0" hangingPunct="0"/>
            <a:r>
              <a:rPr lang="he-IL" sz="2200" b="1" dirty="0">
                <a:solidFill>
                  <a:srgbClr val="000000"/>
                </a:solidFill>
                <a:latin typeface="Tahoma" pitchFamily="34" charset="0"/>
                <a:ea typeface="Tahoma" pitchFamily="34" charset="0"/>
                <a:cs typeface="Tahoma" pitchFamily="34" charset="0"/>
              </a:rPr>
              <a:t>מחממים את התמיסה, הנוזל בעל נקודת הרתיחה הנמוכה יותר, רותח והופך לאדים. </a:t>
            </a:r>
            <a:endParaRPr lang="en-US" sz="2200" b="1" dirty="0">
              <a:solidFill>
                <a:srgbClr val="000000"/>
              </a:solidFill>
              <a:latin typeface="Tahoma" pitchFamily="34" charset="0"/>
              <a:ea typeface="Tahoma" pitchFamily="34" charset="0"/>
              <a:cs typeface="Tahoma" pitchFamily="34" charset="0"/>
            </a:endParaRPr>
          </a:p>
          <a:p>
            <a:pPr eaLnBrk="0" hangingPunct="0"/>
            <a:r>
              <a:rPr lang="he-IL" sz="2200" b="1" dirty="0">
                <a:solidFill>
                  <a:srgbClr val="000000"/>
                </a:solidFill>
                <a:latin typeface="Tahoma" pitchFamily="34" charset="0"/>
                <a:ea typeface="Tahoma" pitchFamily="34" charset="0"/>
                <a:cs typeface="Tahoma" pitchFamily="34" charset="0"/>
              </a:rPr>
              <a:t>את האדים אוספים </a:t>
            </a:r>
            <a:r>
              <a:rPr lang="he-IL" sz="2200" b="1" dirty="0">
                <a:solidFill>
                  <a:srgbClr val="0000FF"/>
                </a:solidFill>
                <a:latin typeface="Tahoma" pitchFamily="34" charset="0"/>
                <a:ea typeface="Tahoma" pitchFamily="34" charset="0"/>
                <a:cs typeface="Tahoma" pitchFamily="34" charset="0"/>
              </a:rPr>
              <a:t>במכשיר זיקוק.  </a:t>
            </a:r>
            <a:endParaRPr lang="en-US" sz="2200" b="1" dirty="0">
              <a:solidFill>
                <a:srgbClr val="0000FF"/>
              </a:solidFill>
              <a:latin typeface="Tahoma" pitchFamily="34" charset="0"/>
              <a:ea typeface="Tahoma" pitchFamily="34" charset="0"/>
              <a:cs typeface="Tahoma" pitchFamily="34" charset="0"/>
            </a:endParaRPr>
          </a:p>
          <a:p>
            <a:pPr eaLnBrk="0" hangingPunct="0"/>
            <a:r>
              <a:rPr lang="he-IL" sz="2200" b="1" dirty="0">
                <a:solidFill>
                  <a:srgbClr val="000000"/>
                </a:solidFill>
                <a:latin typeface="Tahoma" pitchFamily="34" charset="0"/>
                <a:ea typeface="Tahoma" pitchFamily="34" charset="0"/>
                <a:cs typeface="Tahoma" pitchFamily="34" charset="0"/>
              </a:rPr>
              <a:t>מקררים את האדים </a:t>
            </a:r>
            <a:r>
              <a:rPr lang="he-IL" sz="2200" b="1" dirty="0">
                <a:solidFill>
                  <a:srgbClr val="0000FF"/>
                </a:solidFill>
                <a:latin typeface="Tahoma" pitchFamily="34" charset="0"/>
                <a:ea typeface="Tahoma" pitchFamily="34" charset="0"/>
                <a:cs typeface="Tahoma" pitchFamily="34" charset="0"/>
              </a:rPr>
              <a:t>והם מתעבים</a:t>
            </a:r>
            <a:r>
              <a:rPr lang="he-IL" sz="2200" b="1" dirty="0">
                <a:solidFill>
                  <a:srgbClr val="000000"/>
                </a:solidFill>
                <a:latin typeface="Tahoma" pitchFamily="34" charset="0"/>
                <a:ea typeface="Tahoma" pitchFamily="34" charset="0"/>
                <a:cs typeface="Tahoma" pitchFamily="34" charset="0"/>
              </a:rPr>
              <a:t> ונאספים בכלי איסוף.</a:t>
            </a:r>
          </a:p>
        </p:txBody>
      </p:sp>
      <p:sp>
        <p:nvSpPr>
          <p:cNvPr id="8" name="TextBox 7"/>
          <p:cNvSpPr txBox="1"/>
          <p:nvPr/>
        </p:nvSpPr>
        <p:spPr>
          <a:xfrm>
            <a:off x="6732240" y="764704"/>
            <a:ext cx="997793" cy="646113"/>
          </a:xfrm>
          <a:prstGeom prst="rect">
            <a:avLst/>
          </a:prstGeom>
        </p:spPr>
        <p:style>
          <a:lnRef idx="1">
            <a:schemeClr val="accent1"/>
          </a:lnRef>
          <a:fillRef idx="2">
            <a:schemeClr val="accent1"/>
          </a:fillRef>
          <a:effectRef idx="1">
            <a:schemeClr val="accent1"/>
          </a:effectRef>
          <a:fontRef idx="minor">
            <a:schemeClr val="dk1"/>
          </a:fontRef>
        </p:style>
        <p:txBody>
          <a:bodyPr wrap="square" rtlCol="1">
            <a:spAutoFit/>
          </a:bodyPr>
          <a:lstStyle/>
          <a:p>
            <a:pPr fontAlgn="auto">
              <a:lnSpc>
                <a:spcPct val="150000"/>
              </a:lnSpc>
              <a:spcBef>
                <a:spcPts val="0"/>
              </a:spcBef>
              <a:spcAft>
                <a:spcPts val="0"/>
              </a:spcAft>
              <a:defRPr/>
            </a:pPr>
            <a:r>
              <a:rPr lang="he-IL" sz="2400" b="1" dirty="0">
                <a:solidFill>
                  <a:srgbClr val="0000FF"/>
                </a:solidFill>
                <a:latin typeface="Tahoma" pitchFamily="34" charset="0"/>
                <a:ea typeface="Tahoma" pitchFamily="34" charset="0"/>
                <a:cs typeface="Tahoma" pitchFamily="34" charset="0"/>
              </a:rPr>
              <a:t>זיקוק  </a:t>
            </a:r>
          </a:p>
        </p:txBody>
      </p:sp>
      <p:pic>
        <p:nvPicPr>
          <p:cNvPr id="92161" name="Picture 1"/>
          <p:cNvPicPr>
            <a:picLocks noChangeAspect="1" noChangeArrowheads="1"/>
          </p:cNvPicPr>
          <p:nvPr/>
        </p:nvPicPr>
        <p:blipFill>
          <a:blip r:embed="rId3" cstate="print"/>
          <a:srcRect/>
          <a:stretch>
            <a:fillRect/>
          </a:stretch>
        </p:blipFill>
        <p:spPr bwMode="auto">
          <a:xfrm>
            <a:off x="251520" y="908720"/>
            <a:ext cx="3672408" cy="2592288"/>
          </a:xfrm>
          <a:prstGeom prst="rect">
            <a:avLst/>
          </a:prstGeom>
          <a:noFill/>
          <a:ln w="9525">
            <a:noFill/>
            <a:miter lim="800000"/>
            <a:headEnd/>
            <a:tailEnd/>
          </a:ln>
        </p:spPr>
      </p:pic>
      <p:sp>
        <p:nvSpPr>
          <p:cNvPr id="15" name="מלבן 14"/>
          <p:cNvSpPr/>
          <p:nvPr/>
        </p:nvSpPr>
        <p:spPr>
          <a:xfrm>
            <a:off x="1907704" y="6309320"/>
            <a:ext cx="4427984" cy="738664"/>
          </a:xfrm>
          <a:prstGeom prst="rect">
            <a:avLst/>
          </a:prstGeom>
        </p:spPr>
        <p:txBody>
          <a:bodyPr wrap="square">
            <a:spAutoFit/>
          </a:bodyPr>
          <a:lstStyle/>
          <a:p>
            <a:endParaRPr lang="he-IL" sz="1400" dirty="0">
              <a:solidFill>
                <a:srgbClr val="FF0000"/>
              </a:solidFill>
            </a:endParaRPr>
          </a:p>
          <a:p>
            <a:r>
              <a:rPr lang="en-US" sz="1400" dirty="0">
                <a:solidFill>
                  <a:srgbClr val="FF0000"/>
                </a:solidFill>
                <a:hlinkClick r:id="rId4"/>
              </a:rPr>
              <a:t>http://www.youtube.com/watch?v=mP4Hgui-g6U</a:t>
            </a:r>
            <a:endParaRPr lang="he-IL" sz="1400" dirty="0">
              <a:solidFill>
                <a:srgbClr val="FF0000"/>
              </a:solidFill>
            </a:endParaRPr>
          </a:p>
          <a:p>
            <a:endParaRPr lang="he-IL" sz="1400" dirty="0">
              <a:solidFill>
                <a:srgbClr val="FF0000"/>
              </a:solidFill>
            </a:endParaRPr>
          </a:p>
        </p:txBody>
      </p:sp>
      <p:sp>
        <p:nvSpPr>
          <p:cNvPr id="16" name="TextBox 15"/>
          <p:cNvSpPr txBox="1"/>
          <p:nvPr/>
        </p:nvSpPr>
        <p:spPr>
          <a:xfrm>
            <a:off x="7487816" y="6488668"/>
            <a:ext cx="1656184" cy="369332"/>
          </a:xfrm>
          <a:prstGeom prst="rect">
            <a:avLst/>
          </a:prstGeom>
          <a:noFill/>
        </p:spPr>
        <p:txBody>
          <a:bodyPr wrap="square" rtlCol="1">
            <a:spAutoFit/>
          </a:bodyPr>
          <a:lstStyle/>
          <a:p>
            <a:r>
              <a:rPr lang="he-IL" dirty="0"/>
              <a:t>הדגמה:</a:t>
            </a:r>
          </a:p>
        </p:txBody>
      </p:sp>
      <p:sp>
        <p:nvSpPr>
          <p:cNvPr id="17" name="TextBox 16"/>
          <p:cNvSpPr txBox="1"/>
          <p:nvPr/>
        </p:nvSpPr>
        <p:spPr>
          <a:xfrm>
            <a:off x="6228184" y="6488668"/>
            <a:ext cx="1656184" cy="369332"/>
          </a:xfrm>
          <a:prstGeom prst="rect">
            <a:avLst/>
          </a:prstGeom>
          <a:noFill/>
        </p:spPr>
        <p:txBody>
          <a:bodyPr wrap="square" rtlCol="1">
            <a:spAutoFit/>
          </a:bodyPr>
          <a:lstStyle/>
          <a:p>
            <a:r>
              <a:rPr lang="he-IL" dirty="0"/>
              <a:t>עד 2 דקות</a:t>
            </a:r>
          </a:p>
        </p:txBody>
      </p:sp>
      <p:sp>
        <p:nvSpPr>
          <p:cNvPr id="14" name="מלבן 13"/>
          <p:cNvSpPr/>
          <p:nvPr/>
        </p:nvSpPr>
        <p:spPr>
          <a:xfrm>
            <a:off x="105074" y="2564904"/>
            <a:ext cx="1168910" cy="338554"/>
          </a:xfrm>
          <a:prstGeom prst="rect">
            <a:avLst/>
          </a:prstGeom>
        </p:spPr>
        <p:txBody>
          <a:bodyPr wrap="none">
            <a:spAutoFit/>
          </a:bodyPr>
          <a:lstStyle/>
          <a:p>
            <a:r>
              <a:rPr lang="he-IL" sz="1600" b="1" dirty="0"/>
              <a:t>אמצעי חימום</a:t>
            </a:r>
            <a:endParaRPr lang="he-IL" sz="1600" dirty="0"/>
          </a:p>
        </p:txBody>
      </p:sp>
      <p:sp>
        <p:nvSpPr>
          <p:cNvPr id="18" name="מלבן 17"/>
          <p:cNvSpPr/>
          <p:nvPr/>
        </p:nvSpPr>
        <p:spPr>
          <a:xfrm>
            <a:off x="1772352" y="1403484"/>
            <a:ext cx="598241" cy="338554"/>
          </a:xfrm>
          <a:prstGeom prst="rect">
            <a:avLst/>
          </a:prstGeom>
        </p:spPr>
        <p:txBody>
          <a:bodyPr wrap="none">
            <a:spAutoFit/>
          </a:bodyPr>
          <a:lstStyle/>
          <a:p>
            <a:r>
              <a:rPr lang="he-IL" sz="1600" b="1" dirty="0"/>
              <a:t>מעבה</a:t>
            </a:r>
            <a:endParaRPr lang="he-IL" sz="1600" dirty="0"/>
          </a:p>
        </p:txBody>
      </p:sp>
      <p:sp>
        <p:nvSpPr>
          <p:cNvPr id="19" name="מלבן 18"/>
          <p:cNvSpPr/>
          <p:nvPr/>
        </p:nvSpPr>
        <p:spPr>
          <a:xfrm>
            <a:off x="1636352" y="2564904"/>
            <a:ext cx="1221808" cy="584775"/>
          </a:xfrm>
          <a:prstGeom prst="rect">
            <a:avLst/>
          </a:prstGeom>
        </p:spPr>
        <p:txBody>
          <a:bodyPr wrap="none">
            <a:spAutoFit/>
          </a:bodyPr>
          <a:lstStyle/>
          <a:p>
            <a:r>
              <a:rPr lang="he-IL" sz="1600" b="1" dirty="0"/>
              <a:t>התזקיק </a:t>
            </a:r>
          </a:p>
          <a:p>
            <a:r>
              <a:rPr lang="he-IL" sz="1600" b="1" dirty="0"/>
              <a:t>במיכל האיסוף</a:t>
            </a:r>
            <a:endParaRPr lang="he-IL" sz="1600" dirty="0"/>
          </a:p>
        </p:txBody>
      </p:sp>
      <p:sp>
        <p:nvSpPr>
          <p:cNvPr id="20" name="מלבן 19"/>
          <p:cNvSpPr/>
          <p:nvPr/>
        </p:nvSpPr>
        <p:spPr>
          <a:xfrm>
            <a:off x="0" y="692696"/>
            <a:ext cx="1217000" cy="338554"/>
          </a:xfrm>
          <a:prstGeom prst="rect">
            <a:avLst/>
          </a:prstGeom>
        </p:spPr>
        <p:txBody>
          <a:bodyPr wrap="none">
            <a:spAutoFit/>
          </a:bodyPr>
          <a:lstStyle/>
          <a:p>
            <a:r>
              <a:rPr lang="he-IL" sz="1600" b="1" dirty="0"/>
              <a:t>מד טמפרטורה</a:t>
            </a:r>
            <a:endParaRPr lang="he-IL" sz="1600" dirty="0"/>
          </a:p>
        </p:txBody>
      </p:sp>
      <p:sp>
        <p:nvSpPr>
          <p:cNvPr id="21" name="מלבן 20"/>
          <p:cNvSpPr/>
          <p:nvPr/>
        </p:nvSpPr>
        <p:spPr>
          <a:xfrm>
            <a:off x="4572000" y="1556792"/>
            <a:ext cx="4302224" cy="1477328"/>
          </a:xfrm>
          <a:prstGeom prst="rect">
            <a:avLst/>
          </a:prstGeom>
        </p:spPr>
        <p:txBody>
          <a:bodyPr wrap="square">
            <a:spAutoFit/>
          </a:bodyPr>
          <a:lstStyle/>
          <a:p>
            <a:r>
              <a:rPr lang="he-IL" b="1" dirty="0"/>
              <a:t>זיקוק משמש בתעשיית הדלקים</a:t>
            </a:r>
            <a:r>
              <a:rPr lang="he-IL" b="1" baseline="0" dirty="0"/>
              <a:t> בכדי להפיק מנפט גולמי את סוגי הדלק שונים החל מדלק למטוסים ועד בנזין.</a:t>
            </a:r>
          </a:p>
          <a:p>
            <a:r>
              <a:rPr lang="he-IL" b="1" baseline="0" dirty="0"/>
              <a:t>בתעשיית היין מזקקים את האלכוהול והמים אחרי התסיסה.</a:t>
            </a:r>
            <a:endParaRPr lang="he-IL" b="1" dirty="0"/>
          </a:p>
        </p:txBody>
      </p:sp>
      <p:sp>
        <p:nvSpPr>
          <p:cNvPr id="22" name="TextBox 21"/>
          <p:cNvSpPr txBox="1"/>
          <p:nvPr/>
        </p:nvSpPr>
        <p:spPr>
          <a:xfrm>
            <a:off x="683568" y="44624"/>
            <a:ext cx="7956376" cy="523220"/>
          </a:xfrm>
          <a:prstGeom prst="rect">
            <a:avLst/>
          </a:prstGeom>
          <a:noFill/>
        </p:spPr>
        <p:txBody>
          <a:bodyPr wrap="square" rtlCol="1">
            <a:spAutoFit/>
          </a:bodyPr>
          <a:lstStyle/>
          <a:p>
            <a:r>
              <a:rPr lang="he-IL" sz="2800" b="1" dirty="0">
                <a:solidFill>
                  <a:srgbClr val="C00000"/>
                </a:solidFill>
              </a:rPr>
              <a:t>שימושים בתופעות ההתאדות וההתעבות בחיי היום-יום</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81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106176" y="1048088"/>
            <a:ext cx="8520346" cy="2246769"/>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he-IL" sz="2800" b="0" i="0" u="none" strike="noStrike" cap="none" normalizeH="0" baseline="0" dirty="0">
                <a:ln>
                  <a:noFill/>
                </a:ln>
                <a:solidFill>
                  <a:schemeClr val="tx1"/>
                </a:solidFill>
                <a:effectLst/>
                <a:latin typeface="David Transparent"/>
                <a:ea typeface="Times New Roman" pitchFamily="18" charset="0"/>
                <a:cs typeface="Arial" pitchFamily="34" charset="0"/>
              </a:rPr>
              <a:t>יין הוא </a:t>
            </a:r>
            <a:r>
              <a:rPr kumimoji="0" lang="he-IL" sz="2800" b="0" i="0" u="none" strike="noStrike" cap="none" normalizeH="0" baseline="0" dirty="0">
                <a:ln>
                  <a:noFill/>
                </a:ln>
                <a:solidFill>
                  <a:srgbClr val="FF0000"/>
                </a:solidFill>
                <a:effectLst/>
                <a:latin typeface="David Transparent"/>
                <a:ea typeface="Times New Roman" pitchFamily="18" charset="0"/>
                <a:cs typeface="Arial" pitchFamily="34" charset="0"/>
              </a:rPr>
              <a:t>תערובת הומוגנית </a:t>
            </a:r>
            <a:r>
              <a:rPr kumimoji="0" lang="he-IL" sz="2800" b="0" i="0" u="none" strike="noStrike" cap="none" normalizeH="0" baseline="0" dirty="0">
                <a:ln>
                  <a:noFill/>
                </a:ln>
                <a:solidFill>
                  <a:schemeClr val="tx1"/>
                </a:solidFill>
                <a:effectLst/>
                <a:latin typeface="David Transparent"/>
                <a:ea typeface="Times New Roman" pitchFamily="18" charset="0"/>
                <a:cs typeface="Arial" pitchFamily="34" charset="0"/>
              </a:rPr>
              <a:t>של מים ושל אלכוהול </a:t>
            </a:r>
            <a:r>
              <a:rPr kumimoji="0" lang="he-IL" sz="1400" b="0" i="0" u="none" strike="noStrike" cap="none" normalizeH="0" baseline="0" dirty="0">
                <a:ln>
                  <a:noFill/>
                </a:ln>
                <a:solidFill>
                  <a:schemeClr val="tx1"/>
                </a:solidFill>
                <a:effectLst/>
                <a:latin typeface="David Transparent"/>
                <a:ea typeface="Times New Roman" pitchFamily="18" charset="0"/>
                <a:cs typeface="Arial" pitchFamily="34" charset="0"/>
              </a:rPr>
              <a:t>(+סוכר ענבים וחומרי צבע). </a:t>
            </a:r>
          </a:p>
          <a:p>
            <a:pPr marL="0" marR="0" lvl="0" indent="0" algn="r" defTabSz="914400" rtl="1" eaLnBrk="1" fontAlgn="base" latinLnBrk="0" hangingPunct="1">
              <a:lnSpc>
                <a:spcPct val="100000"/>
              </a:lnSpc>
              <a:spcBef>
                <a:spcPct val="0"/>
              </a:spcBef>
              <a:spcAft>
                <a:spcPct val="0"/>
              </a:spcAft>
              <a:buClrTx/>
              <a:buSzTx/>
              <a:buFontTx/>
              <a:buNone/>
              <a:tabLst/>
            </a:pPr>
            <a:r>
              <a:rPr kumimoji="0" lang="he-IL" sz="2800" b="0" i="0" u="none" strike="noStrike" cap="none" normalizeH="0" baseline="0" dirty="0">
                <a:ln>
                  <a:noFill/>
                </a:ln>
                <a:solidFill>
                  <a:schemeClr val="tx1"/>
                </a:solidFill>
                <a:effectLst/>
                <a:latin typeface="David Transparent"/>
                <a:ea typeface="Times New Roman" pitchFamily="18" charset="0"/>
                <a:cs typeface="Arial" pitchFamily="34" charset="0"/>
              </a:rPr>
              <a:t>על מנת להפריד בין שני נוזלים אלו נשתמש </a:t>
            </a:r>
            <a:r>
              <a:rPr kumimoji="0" lang="he-IL" sz="2800" b="0" i="0" u="none" strike="noStrike" cap="none" normalizeH="0" baseline="0" dirty="0">
                <a:ln>
                  <a:noFill/>
                </a:ln>
                <a:solidFill>
                  <a:srgbClr val="FF0000"/>
                </a:solidFill>
                <a:effectLst/>
                <a:latin typeface="David Transparent"/>
                <a:ea typeface="Times New Roman" pitchFamily="18" charset="0"/>
                <a:cs typeface="Arial" pitchFamily="34" charset="0"/>
              </a:rPr>
              <a:t>בזיקוק</a:t>
            </a:r>
            <a:r>
              <a:rPr kumimoji="0" lang="he-IL" sz="2800" b="0" i="0" u="none" strike="noStrike" cap="none" normalizeH="0" baseline="0" dirty="0">
                <a:ln>
                  <a:noFill/>
                </a:ln>
                <a:solidFill>
                  <a:schemeClr val="tx1"/>
                </a:solidFill>
                <a:effectLst/>
                <a:latin typeface="David Transparent"/>
                <a:ea typeface="Times New Roman" pitchFamily="18" charset="0"/>
                <a:cs typeface="Arial" pitchFamily="34" charset="0"/>
              </a:rPr>
              <a:t>. </a:t>
            </a:r>
            <a:endParaRPr kumimoji="0" lang="en-US" sz="2800" b="0" i="0" u="none" strike="noStrike" cap="none" normalizeH="0" baseline="0" dirty="0">
              <a:ln>
                <a:noFill/>
              </a:ln>
              <a:solidFill>
                <a:schemeClr val="tx1"/>
              </a:solidFill>
              <a:effectLst/>
              <a:latin typeface="Arial" pitchFamily="34"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r>
              <a:rPr kumimoji="0" lang="he-IL" sz="2800" b="0" i="0" u="none" strike="noStrike" cap="none" normalizeH="0" baseline="0" dirty="0">
                <a:ln>
                  <a:noFill/>
                </a:ln>
                <a:solidFill>
                  <a:schemeClr val="tx1"/>
                </a:solidFill>
                <a:effectLst/>
                <a:latin typeface="David Transparent"/>
                <a:ea typeface="Times New Roman" pitchFamily="18" charset="0"/>
                <a:cs typeface="Arial" pitchFamily="34" charset="0"/>
              </a:rPr>
              <a:t>נקודת הרתיחה של אלכוהול היא </a:t>
            </a:r>
            <a:r>
              <a:rPr kumimoji="0" lang="en-US" sz="2800" b="0" i="0" u="none" strike="noStrike" cap="none" normalizeH="0" baseline="0" dirty="0">
                <a:ln>
                  <a:noFill/>
                </a:ln>
                <a:solidFill>
                  <a:schemeClr val="tx1"/>
                </a:solidFill>
                <a:effectLst/>
                <a:latin typeface="David Transparent"/>
                <a:ea typeface="Times New Roman" pitchFamily="18" charset="0"/>
                <a:cs typeface="Arial" pitchFamily="34" charset="0"/>
              </a:rPr>
              <a:t> </a:t>
            </a:r>
            <a:r>
              <a:rPr kumimoji="0" lang="en-US" sz="2800" b="0" i="0" u="none" strike="noStrike" cap="none" normalizeH="0" baseline="0" dirty="0">
                <a:ln>
                  <a:noFill/>
                </a:ln>
                <a:solidFill>
                  <a:schemeClr val="tx1"/>
                </a:solidFill>
                <a:effectLst/>
                <a:latin typeface="Arial" pitchFamily="34" charset="0"/>
                <a:ea typeface="Times New Roman" pitchFamily="18" charset="0"/>
                <a:cs typeface="Arial" pitchFamily="34" charset="0"/>
              </a:rPr>
              <a:t>78c°</a:t>
            </a:r>
            <a:r>
              <a:rPr kumimoji="0" lang="he-IL" sz="2800" b="0" i="0" u="none" strike="noStrike" cap="none" normalizeH="0" baseline="0" dirty="0">
                <a:ln>
                  <a:noFill/>
                </a:ln>
                <a:solidFill>
                  <a:schemeClr val="tx1"/>
                </a:solidFill>
                <a:effectLst/>
                <a:latin typeface="David Transparent"/>
                <a:ea typeface="Times New Roman" pitchFamily="18" charset="0"/>
                <a:cs typeface="Arial" pitchFamily="34" charset="0"/>
              </a:rPr>
              <a:t> </a:t>
            </a:r>
          </a:p>
          <a:p>
            <a:pPr marL="0" marR="0" lvl="0" indent="0" algn="r" defTabSz="914400" rtl="1" eaLnBrk="0" fontAlgn="base" latinLnBrk="0" hangingPunct="0">
              <a:lnSpc>
                <a:spcPct val="100000"/>
              </a:lnSpc>
              <a:spcBef>
                <a:spcPct val="0"/>
              </a:spcBef>
              <a:spcAft>
                <a:spcPct val="0"/>
              </a:spcAft>
              <a:buClrTx/>
              <a:buSzTx/>
              <a:buFontTx/>
              <a:buNone/>
              <a:tabLst/>
            </a:pPr>
            <a:r>
              <a:rPr kumimoji="0" lang="he-IL" sz="2800" b="0" i="0" u="none" strike="noStrike" cap="none" normalizeH="0" baseline="0" dirty="0">
                <a:ln>
                  <a:noFill/>
                </a:ln>
                <a:solidFill>
                  <a:schemeClr val="tx1"/>
                </a:solidFill>
                <a:effectLst/>
                <a:latin typeface="David Transparent"/>
                <a:ea typeface="Times New Roman" pitchFamily="18" charset="0"/>
                <a:cs typeface="Arial" pitchFamily="34" charset="0"/>
              </a:rPr>
              <a:t>ואילו נקודת הרתיחה של מים היא</a:t>
            </a:r>
            <a:r>
              <a:rPr kumimoji="0" lang="en-US" sz="2800" b="0" i="0" u="none" strike="noStrike" cap="none" normalizeH="0" baseline="0" dirty="0">
                <a:ln>
                  <a:noFill/>
                </a:ln>
                <a:solidFill>
                  <a:schemeClr val="tx1"/>
                </a:solidFill>
                <a:effectLst/>
                <a:latin typeface="Arial" pitchFamily="34" charset="0"/>
                <a:ea typeface="Times New Roman" pitchFamily="18" charset="0"/>
                <a:cs typeface="David Transparent"/>
              </a:rPr>
              <a:t> </a:t>
            </a:r>
            <a:r>
              <a:rPr kumimoji="0" lang="en-US" sz="2800" b="0" i="0" u="none" strike="noStrike" cap="none" normalizeH="0" baseline="0" dirty="0">
                <a:ln>
                  <a:noFill/>
                </a:ln>
                <a:solidFill>
                  <a:schemeClr val="tx1"/>
                </a:solidFill>
                <a:effectLst/>
                <a:latin typeface="David Transparent"/>
                <a:ea typeface="Times New Roman" pitchFamily="18" charset="0"/>
                <a:cs typeface="Arial" pitchFamily="34" charset="0"/>
              </a:rPr>
              <a:t> </a:t>
            </a:r>
            <a:r>
              <a:rPr kumimoji="0" lang="en-US" sz="2800" b="0" i="0" u="none" strike="noStrike" cap="none" normalizeH="0" baseline="0" dirty="0">
                <a:ln>
                  <a:noFill/>
                </a:ln>
                <a:solidFill>
                  <a:schemeClr val="tx1"/>
                </a:solidFill>
                <a:effectLst/>
                <a:latin typeface="Arial" pitchFamily="34" charset="0"/>
                <a:ea typeface="Times New Roman" pitchFamily="18" charset="0"/>
                <a:cs typeface="Arial" pitchFamily="34" charset="0"/>
              </a:rPr>
              <a:t>100c°</a:t>
            </a:r>
            <a:endParaRPr kumimoji="0" lang="he-IL" sz="2800" b="0" i="0" u="none" strike="noStrike" cap="none" normalizeH="0" baseline="0" dirty="0">
              <a:ln>
                <a:noFill/>
              </a:ln>
              <a:solidFill>
                <a:schemeClr val="tx1"/>
              </a:solidFill>
              <a:effectLst/>
              <a:latin typeface="David Transparent"/>
              <a:ea typeface="Times New Roman" pitchFamily="18" charset="0"/>
              <a:cs typeface="Arial" pitchFamily="34" charset="0"/>
            </a:endParaRPr>
          </a:p>
          <a:p>
            <a:pPr marL="0" marR="0" lvl="0" indent="0" algn="r" defTabSz="914400" rtl="1" eaLnBrk="0" fontAlgn="base" latinLnBrk="0" hangingPunct="0">
              <a:lnSpc>
                <a:spcPct val="100000"/>
              </a:lnSpc>
              <a:spcBef>
                <a:spcPct val="0"/>
              </a:spcBef>
              <a:spcAft>
                <a:spcPct val="0"/>
              </a:spcAft>
              <a:buClrTx/>
              <a:buSzTx/>
              <a:buFontTx/>
              <a:buNone/>
              <a:tabLst/>
            </a:pPr>
            <a:endParaRPr kumimoji="0" lang="he-IL" sz="2800" b="0" i="0" u="none" strike="noStrike" cap="none" normalizeH="0" baseline="0" dirty="0">
              <a:ln>
                <a:noFill/>
              </a:ln>
              <a:solidFill>
                <a:schemeClr val="tx1"/>
              </a:solidFill>
              <a:effectLst/>
              <a:latin typeface="Arial" pitchFamily="34" charset="0"/>
              <a:cs typeface="Arial" pitchFamily="34" charset="0"/>
            </a:endParaRPr>
          </a:p>
        </p:txBody>
      </p:sp>
      <p:sp>
        <p:nvSpPr>
          <p:cNvPr id="3" name="TextBox 2"/>
          <p:cNvSpPr txBox="1"/>
          <p:nvPr/>
        </p:nvSpPr>
        <p:spPr>
          <a:xfrm>
            <a:off x="3635896" y="260648"/>
            <a:ext cx="2293937" cy="570990"/>
          </a:xfrm>
          <a:prstGeom prst="rect">
            <a:avLst/>
          </a:prstGeom>
        </p:spPr>
        <p:style>
          <a:lnRef idx="1">
            <a:schemeClr val="accent1"/>
          </a:lnRef>
          <a:fillRef idx="2">
            <a:schemeClr val="accent1"/>
          </a:fillRef>
          <a:effectRef idx="1">
            <a:schemeClr val="accent1"/>
          </a:effectRef>
          <a:fontRef idx="minor">
            <a:schemeClr val="dk1"/>
          </a:fontRef>
        </p:style>
        <p:txBody>
          <a:bodyPr rtlCol="1">
            <a:spAutoFit/>
          </a:bodyPr>
          <a:lstStyle/>
          <a:p>
            <a:pPr fontAlgn="auto">
              <a:lnSpc>
                <a:spcPct val="150000"/>
              </a:lnSpc>
              <a:spcBef>
                <a:spcPts val="0"/>
              </a:spcBef>
              <a:spcAft>
                <a:spcPts val="0"/>
              </a:spcAft>
              <a:defRPr/>
            </a:pPr>
            <a:r>
              <a:rPr lang="he-IL" sz="2400" b="1" dirty="0">
                <a:solidFill>
                  <a:srgbClr val="0000FF"/>
                </a:solidFill>
                <a:latin typeface="Tahoma" pitchFamily="34" charset="0"/>
                <a:ea typeface="Tahoma" pitchFamily="34" charset="0"/>
                <a:cs typeface="Tahoma" pitchFamily="34" charset="0"/>
              </a:rPr>
              <a:t>זיקוק של יין  </a:t>
            </a:r>
          </a:p>
        </p:txBody>
      </p:sp>
      <p:sp>
        <p:nvSpPr>
          <p:cNvPr id="4" name="TextBox 3"/>
          <p:cNvSpPr txBox="1"/>
          <p:nvPr/>
        </p:nvSpPr>
        <p:spPr>
          <a:xfrm>
            <a:off x="1043608" y="2852936"/>
            <a:ext cx="7416824" cy="954107"/>
          </a:xfrm>
          <a:prstGeom prst="rect">
            <a:avLst/>
          </a:prstGeom>
          <a:noFill/>
          <a:ln>
            <a:solidFill>
              <a:schemeClr val="accent1"/>
            </a:solidFill>
          </a:ln>
        </p:spPr>
        <p:txBody>
          <a:bodyPr wrap="square" rtlCol="1">
            <a:spAutoFit/>
          </a:bodyPr>
          <a:lstStyle/>
          <a:p>
            <a:r>
              <a:rPr lang="he-IL" sz="2800" dirty="0">
                <a:latin typeface="Arial" pitchFamily="34" charset="0"/>
                <a:cs typeface="Arial" pitchFamily="34" charset="0"/>
              </a:rPr>
              <a:t>בחימום היין בהדרגה איזה נוזל יהיה הראשון שיתקבל במיכל האיסוף?</a:t>
            </a:r>
          </a:p>
        </p:txBody>
      </p:sp>
      <p:sp>
        <p:nvSpPr>
          <p:cNvPr id="5" name="מלבן 4"/>
          <p:cNvSpPr/>
          <p:nvPr/>
        </p:nvSpPr>
        <p:spPr>
          <a:xfrm>
            <a:off x="467544" y="3933056"/>
            <a:ext cx="4536504" cy="2031325"/>
          </a:xfrm>
          <a:prstGeom prst="rect">
            <a:avLst/>
          </a:prstGeom>
        </p:spPr>
        <p:txBody>
          <a:bodyPr wrap="square">
            <a:spAutoFit/>
          </a:bodyPr>
          <a:lstStyle/>
          <a:p>
            <a:pPr lvl="0" eaLnBrk="0" fontAlgn="base" hangingPunct="0">
              <a:spcBef>
                <a:spcPct val="0"/>
              </a:spcBef>
              <a:spcAft>
                <a:spcPct val="0"/>
              </a:spcAft>
            </a:pPr>
            <a:r>
              <a:rPr lang="he-IL" dirty="0">
                <a:latin typeface="David Transparent"/>
                <a:ea typeface="Times New Roman" pitchFamily="18" charset="0"/>
                <a:cs typeface="Arial" pitchFamily="34" charset="0"/>
              </a:rPr>
              <a:t>אנו נעלה את הטמפרטורה עד שנגיע לנקודת הרתיחה של האלכוהול. </a:t>
            </a:r>
          </a:p>
          <a:p>
            <a:pPr lvl="0" eaLnBrk="0" fontAlgn="base" hangingPunct="0">
              <a:spcBef>
                <a:spcPct val="0"/>
              </a:spcBef>
              <a:spcAft>
                <a:spcPct val="0"/>
              </a:spcAft>
            </a:pPr>
            <a:r>
              <a:rPr lang="he-IL" dirty="0">
                <a:latin typeface="David Transparent"/>
                <a:ea typeface="Times New Roman" pitchFamily="18" charset="0"/>
                <a:cs typeface="Arial" pitchFamily="34" charset="0"/>
              </a:rPr>
              <a:t>בשלב זה, אדי האלכוהול יכנסו אל הצינור המעבה, שהוא צינור כפול המכיל מים קרים שזורמים מבחוץ.  </a:t>
            </a:r>
          </a:p>
          <a:p>
            <a:pPr lvl="0" eaLnBrk="0" fontAlgn="base" hangingPunct="0">
              <a:spcBef>
                <a:spcPct val="0"/>
              </a:spcBef>
              <a:spcAft>
                <a:spcPct val="0"/>
              </a:spcAft>
            </a:pPr>
            <a:r>
              <a:rPr lang="he-IL" dirty="0">
                <a:latin typeface="David Transparent"/>
                <a:ea typeface="Times New Roman" pitchFamily="18" charset="0"/>
                <a:cs typeface="Arial" pitchFamily="34" charset="0"/>
              </a:rPr>
              <a:t>האדים יתעבו בעקבות הקירור, ויצאו כנוזל אל מיכל האיסוף</a:t>
            </a:r>
            <a:endParaRPr lang="he-IL" dirty="0"/>
          </a:p>
        </p:txBody>
      </p:sp>
      <p:pic>
        <p:nvPicPr>
          <p:cNvPr id="6" name="Picture 1"/>
          <p:cNvPicPr>
            <a:picLocks noChangeAspect="1" noChangeArrowheads="1"/>
          </p:cNvPicPr>
          <p:nvPr/>
        </p:nvPicPr>
        <p:blipFill>
          <a:blip r:embed="rId2" cstate="print"/>
          <a:srcRect/>
          <a:stretch>
            <a:fillRect/>
          </a:stretch>
        </p:blipFill>
        <p:spPr bwMode="auto">
          <a:xfrm>
            <a:off x="5652120" y="4437112"/>
            <a:ext cx="3024336" cy="2134825"/>
          </a:xfrm>
          <a:prstGeom prst="rect">
            <a:avLst/>
          </a:prstGeom>
          <a:noFill/>
          <a:ln w="9525">
            <a:noFill/>
            <a:miter lim="800000"/>
            <a:headEnd/>
            <a:tailEnd/>
          </a:ln>
        </p:spPr>
      </p:pic>
      <p:sp>
        <p:nvSpPr>
          <p:cNvPr id="7" name="מלבן 6"/>
          <p:cNvSpPr/>
          <p:nvPr/>
        </p:nvSpPr>
        <p:spPr>
          <a:xfrm>
            <a:off x="5580112" y="5805264"/>
            <a:ext cx="1281120" cy="369332"/>
          </a:xfrm>
          <a:prstGeom prst="rect">
            <a:avLst/>
          </a:prstGeom>
        </p:spPr>
        <p:txBody>
          <a:bodyPr wrap="none">
            <a:spAutoFit/>
          </a:bodyPr>
          <a:lstStyle/>
          <a:p>
            <a:r>
              <a:rPr lang="he-IL" b="1" dirty="0"/>
              <a:t>מיכל הרתחה.</a:t>
            </a: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3"/>
          <p:cNvSpPr txBox="1">
            <a:spLocks noChangeArrowheads="1"/>
          </p:cNvSpPr>
          <p:nvPr/>
        </p:nvSpPr>
        <p:spPr bwMode="auto">
          <a:xfrm>
            <a:off x="179512" y="620688"/>
            <a:ext cx="8382000" cy="2062103"/>
          </a:xfrm>
          <a:prstGeom prst="rect">
            <a:avLst/>
          </a:prstGeom>
          <a:solidFill>
            <a:srgbClr val="66FFCC"/>
          </a:solidFill>
          <a:ln w="57150">
            <a:solidFill>
              <a:srgbClr val="339933"/>
            </a:solidFill>
            <a:miter lim="800000"/>
            <a:headEnd/>
            <a:tailEnd/>
          </a:ln>
          <a:effectLst/>
        </p:spPr>
        <p:txBody>
          <a:bodyPr>
            <a:spAutoFit/>
          </a:bodyPr>
          <a:lstStyle/>
          <a:p>
            <a:pPr>
              <a:spcBef>
                <a:spcPct val="50000"/>
              </a:spcBef>
            </a:pPr>
            <a:r>
              <a:rPr lang="he-IL" altLang="en-US" sz="3200" dirty="0"/>
              <a:t>תהליך זיקוק מורכב משני תהליכים שונים.</a:t>
            </a:r>
            <a:br>
              <a:rPr lang="en-US" altLang="en-US" sz="3200" dirty="0"/>
            </a:br>
            <a:r>
              <a:rPr lang="he-IL" altLang="en-US" sz="3200" dirty="0"/>
              <a:t>שני התהליכים מוצגים באיור שלפניך.</a:t>
            </a:r>
            <a:br>
              <a:rPr lang="en-US" altLang="en-US" sz="3200" dirty="0"/>
            </a:br>
            <a:r>
              <a:rPr lang="he-IL" altLang="en-US" sz="3200" dirty="0"/>
              <a:t>1. מהם שני התהליכים?</a:t>
            </a:r>
            <a:br>
              <a:rPr lang="he-IL" altLang="en-US" sz="3200" dirty="0"/>
            </a:br>
            <a:r>
              <a:rPr lang="he-IL" altLang="en-US" sz="3200" dirty="0"/>
              <a:t>2. איזה מהתהליכים מתרחש בחימום ואיזה בקירור? </a:t>
            </a:r>
            <a:endParaRPr lang="en-US" altLang="en-US" sz="3200" dirty="0"/>
          </a:p>
        </p:txBody>
      </p:sp>
      <p:pic>
        <p:nvPicPr>
          <p:cNvPr id="3" name="Picture 2" descr="A:\ציור של זיקוק.gif">
            <a:hlinkClick r:id="rId2" action="ppaction://hlinksldjump"/>
          </p:cNvPr>
          <p:cNvPicPr>
            <a:picLocks noChangeAspect="1" noChangeArrowheads="1"/>
          </p:cNvPicPr>
          <p:nvPr/>
        </p:nvPicPr>
        <p:blipFill>
          <a:blip r:embed="rId3" cstate="print"/>
          <a:srcRect/>
          <a:stretch>
            <a:fillRect/>
          </a:stretch>
        </p:blipFill>
        <p:spPr bwMode="auto">
          <a:xfrm>
            <a:off x="2555776" y="3140968"/>
            <a:ext cx="3886200" cy="3429000"/>
          </a:xfrm>
          <a:prstGeom prst="rect">
            <a:avLst/>
          </a:prstGeom>
          <a:solidFill>
            <a:srgbClr val="66FFCC"/>
          </a:solid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467544" y="3789040"/>
            <a:ext cx="8100392" cy="1200329"/>
          </a:xfrm>
          <a:prstGeom prst="rect">
            <a:avLst/>
          </a:prstGeom>
        </p:spPr>
        <p:txBody>
          <a:bodyPr wrap="square">
            <a:spAutoFit/>
          </a:bodyPr>
          <a:lstStyle/>
          <a:p>
            <a:pPr lvl="0" algn="ctr"/>
            <a:r>
              <a:rPr lang="he-IL" sz="2400" dirty="0"/>
              <a:t>ככל ששטח הפנים של הנוזל גדול יותר, </a:t>
            </a:r>
          </a:p>
          <a:p>
            <a:pPr lvl="0" algn="ctr"/>
            <a:r>
              <a:rPr lang="he-IL" sz="2400" dirty="0"/>
              <a:t>יותר חלקיקים יוכלו להתנתק מכוחות המשיכה ולהתרחק-</a:t>
            </a:r>
          </a:p>
          <a:p>
            <a:pPr lvl="0" algn="ctr"/>
            <a:r>
              <a:rPr lang="he-IL" sz="2400" dirty="0"/>
              <a:t> קצב ההתאדות גדל </a:t>
            </a:r>
          </a:p>
        </p:txBody>
      </p:sp>
      <p:sp>
        <p:nvSpPr>
          <p:cNvPr id="52228" name="AutoShape 4" descr="data:image/jpeg;base64,/9j/4AAQSkZJRgABAQAAAQABAAD/2wCEAAkGBg8QDxAPEBAQDg8QEA8QDw8QEBAQEA8PFBAVFBQVFBQXGyYeFxkjGRQUHy8gIycpLCwsFR4xNTAqNSYrLCkBCQoKDAwMDQwPFCkYFBgpKSkpKSkpKSkpKSkpKSkpKSkpKSkpKSkpKSkpKSkpKSkpKSkpKSkpKSkpKSkpKSkpKf/AABEIALwBDAMBIgACEQEDEQH/xAAcAAABBQEBAQAAAAAAAAAAAAABAAIDBAYFBwj/xABJEAABAwIABQ8KBAUEAwEBAAABAAIDBBEFEiExUQYTFBU0QWFxdIGRkqGz0QcXIjJSU1STsdIjQmLBcoKy4fAzQ4PCJGOiRBb/xAAVAQEBAAAAAAAAAAAAAAAAAAAAAf/EABYRAQEBAAAAAAAAAAAAAAAAAAARAf/aAAwDAQACEQMRAD8A9VwLgWlNLTudTwEmCEkmGO5OttuTkVrami+Hp/kx+CWCdxQcnh7tqCA7UUXw9P8AJj8EtqKL4en+TH4JIoBtRRfD0/yY/BLaii+Hp/kx+CKKAbT0Xw9P8mPwS2novh6f5MfgnJIG7T0Xw9P8mPwS2novh6f5MfgnpIGbT0fw9P8AJj8EtpqP4en+TH4KRJBHtNR/D0/yY/BHaWj+Hp/kx+CkRugi2lo/h6f5MfgltLR/D0/yY/BSooIdpaP4en+TH4JbS0fw9P8AJj8FMigg2lo/h6f5MfgltLR/D0/yY/BTpIINpaP4en+TH4JbSUfw9P8AJj8FYSQV9pKP4en+TH4JbSUfw9P8mPwVi6N0FbaSj+Hp/kxeCW0lH8PT/Ji8FaSQVdpKP4en+TF4JbSUfw9P8mPwVpJBV2ko/h6f5MfgltJR/D0/yY/BWkkFXaSj+Hp/kx+CW0lH8NT/ACY/BWkEFcYDpPhqf5MfgvP/ACgYOhZVMDIYmjWGmzY2AX1yTQF6VHnXn3lG3XHydveSINpgncUHJoe7amo4K3FByaHu2oIHBJBFAUU1FAUUEkBRQSQFFBJAUUElQ66SCV0DkkElAUULpICldBFAUkEUCujdBJAUU1K6BySbdG6ApIXSugezOvPfKNuuPk7e8kXoMedefeUbdcfJ295Ig2eCtxQcmh7tqanYK3DByaHu2piByKaiEDkU1IuAFyQBpOQIHIqrtgw5GkyH/wBbS4dObtR16Q5ow3he8Dsbf6oLKKq/iHO9rf4W37SSjiDffIefFHYgsprpWjO4DjIUGss9m/8AESfqnta0ZmMH8oQO2XH7bekFLZjNJPE1x/ZOD+IcQCOuHSgYKpuh5/43+COyf0ydQp2OdKWOdKBuyf0SdQo7J/RJ1EMYpBxVDtk/ok6hQ2WPZkH/ABv8EcYo450qBuzWb5cONjx+yWzovbaOM2+qfrh0pa4eNAW1DDmc08TgVIq7mMOdjDxtBTNixewG/wAJLfogtpKprA3pJW/z4w6HXRDZBmla7gfHbtaR9EFpFVhNKPWjDhpjeD2Osi2sZexJYdDwWHtyHmQWEkEroCkhdJA+POvP/KNuuPk7e8kXoEWdef8AlG3XHydveSINngrcMHJoe7amJ+C9wwcmh7tqjQFB8oaMp4tJ4lHVVLY2Okd6rASVQkku0Ovd5yu0AbwHAEFx1Q45rMGk5XcwzBR6yy9yDIdLzjdAzBQxOurDUEokPFxJApgTgUDwimgooHBOCaCigcEU1EFA5JBJAkgmohUPRQukoCkgkgKCSV0CKBSuhdAromY5jZw0HKE0lNKoLQ0eqTHwDKzq73Mp2zWyOAGhwytPgqbyoJKpzQbEZjYHKL7yDsXSuuVgrDDZZHwf7kcUMrhnsyUyBoPD+GeYhdO+VQSRZ1gPKNuuPk7e8kW/izrAeUbdcfJ295Ig2eC9wwcmh7tqiUuC9wwcmh7tqhQUsO4M2VSz02Nia9G5gd7Ls7XczgCsPqc1ZhjtiV/4FQz0DI7/AE5bZLl2YHhzFejLxjV1HsbCEzHsEkMpEzWklpbrg9LEcPV9IO0jSCg9SieN4gjeIygjSCrTSvJcBNnxcbB9WW29alqLCx4L3Y7j9Fd+PV1WU+StoXAe9huAeY3aesg34KcFl6HyiYOktebWTomY5n/1lb2rv0uEIZReKWOUaY3tf9CgtgohNaDoKcGHfIHPf6KhwRSbHxniCeIuDpcFALpXTg0cHaU6w4OhAzGCWMFICNPYEcbhPYggxkQ5SY/CUWvGkoGYwRxgpMbhPYlcaewII7o3TrDg6EsQcHaEDEk7WuDoKaWcJHGEATUcU71ioKmtjjF5HsjGlzgPqqiZNJWerfKBg+O4ExmcPywtLyTovkHaqD9VlfUD/wAOgc1vvqo4jBzZB2lBq5HdmU8AWL1R6u4I7w0wFZUWPosP4LLZy94zgaBzkLj4Zie8E4Rr3SgC5pKSzWcTnWDewrG1Va6dzaWmjbTxyvZG2KO5c8ucA3XHn0nm538mgBQexeTjBZZTOrJX69U17hNLJawxG3bGxn6QL249C1qr0VI2GKOFvqxMZG3iY0NH0UyqpYc6wPlG3XHydveSLewessF5Rt1x8nb3kig2eDNwwcmh7tqhUuDNwwcmh7tqhQFYbyoYJjeyGoc2+K4xOcHhjg12VuV3onKDkNs+dblUMO4NFRTTQlodjsOKHC4xxlb2gIPG8FEU87P9QNfdvptAtvj0mkgraCvkYbNcQMl27zrjILHIvMqqNrLuZjROY4nFJLgHNPq3zjMRZwW7wLWidrXg41m44/msOwC3SiO5sOmmH41NC8nOQwMdfjbZVn6g8HOOMxssDtMb726RdXaZyvRIObBqYnj/ANDCc7RvNlxnD+pXoYsLM9Wpp5h+poaf6VbaFK1URx12ER68Mb+Fjh+7lZjwrN+amlHFin90GkqQSHSUD24U0xyDjbmUgwozQ/qlRCd2lOFQ5BKMJR6XDja7wR2zi9r/AOXeCYKk8HQEdkHg6AiiMIxe12HwRGEYva7D4KPXjwdAT2zHg6AgccJR/qP8rvBMdhdg/LKeKNydr7v8AS192lBCcMnegnd/Lb6qJ+F6j8lHKf4nMb+6smZ2k9KY550lEUX1uE3erTwRcMsuN2NUEkGFn56ymgH/AK4i89JXSukUHEk1NSyf6+E6uTSIg2JqEWozB7Td0UlQdM80j+y9l2UkFeGKKEfgwww232RtB6c64GqCukDwXPcW2MjBfMYx+IOEFpvbgXencsdq7qMWOGx9LXieHE1tzXf1BVGcwuGtlczGtjm4Iu64IxsgHGF1/J3geN+EYyGn/wAdjpnl4GNjeqyzfyDGdfLlOKsrLPjyEl7g2ONsfo5yQ0B1zmGjmXqvkqwaGUj58QM2RJ6Gl0UfohxJym7i/gyCwUVtkUEkVLB63MVgvKNuuPk7e8kW8p/W5isF5Rt1x8nb3kig2eDNwwcmh7tqrgqxg3cEHJoe7aqwKB6SaCnIPG/KdglsNY59i1s7RK17cmW+K8HTlIP8y4uorCTopNbccmXEdvFpOUX47dK9o1S6n462ndE8DGFzE45Cx9tIygFeG1eC5qSYgNOMxxxo3AY2Q5bW9YcIRHp7JgPSzDf0cavwTrL6ndUcEwDcdoccjo3kA338hz8y7mxMU+i4tGcZciqOwyRTNeuTG6UaHK8zGGV9mjeaLueebe50WrzSpGsKVJJcZWYg3jIcrub+ytiRozvaOIBBAIk4UztGTScistqGe2Tz2TXVEY3xzuQRNjaM7hzZUfQ0noTH4ThH5mDiF/2UTsLx+2eZjj+yCx6H6uhEYuh3Qqe3cftyfLf4JDDcftv6jvBBcOL+ocyQjBzOHOFT2+j33O52O8Ew4chOg8bHD9kKvOhdovxZVE4acnGqwwvFoPGA/wDZO25hzYz+LFc7/qgmTSUGVbHZif5oyECb/lIHtNIc3xQIlRyS2TZGP3sW2nL9N5RGkv6xJ7AqirNUXvbLxLzLVbhwPkc9t3uH4cIzgWOcAdN+JegapcKwU0Dw57WOc0ta24DiSLZBnXltZTyPtdpgjDbjHFpHt9oM9a3CbDhQRYFopJ3xwMYZJZHBjW52gk3LncQBJX0bSUrYo2RM9WNjWN4miyx3kz1Lsp6dtUQRJOz0b52xk5DfS7Id4WtxnbKKKSCSKlp/W5isJ5Rt1x8nb3ki3dN63MVhPKNuuPk7e8kUGywbuCDk0PdtVVWKC+wIbC52NDYZv9tqo40vsDrf2QT3RBUAdL7A639kcaX2G9b+yqVOvPvKbqZc4bOhaHFgAqYyMYOYMz7aR9Fu8aX2G9b+yDhIQQY2kHIQXZCOhB4dSbClIE7mtvkDn4z2X4JhaRh4H444VssG6npI2jWKp5ZnDXlszLcDhY9ipapNSLaNxdHSl8UxOXXXhkJJuW2aMg0FZ+gwjJRvu141kn1Ncc7F6UHosIqWZ2xvcAbYptc8AdZdGOZ4zxm/tZz2rh4J1TtkaCHBzSRzf4fqtBDOHZbDmJB7EDmSgn1SXHnKlBk3mHjsE9hByDGvwEO+qtQxHfLncbWD+lBTFJM/OCE9mA3HO5o4zddHWm6COlIQjS7pchFeLAsTfWffisFLtdTj8pdxkqYM/Ue1Ij9RSkQ7BpvdfXxQ2DTe7t0qa3CexHn/AM6EoquwVTHSOcqpUam2HKxx4j6QXUyafr4Jptw9DvBKRlarAUrczTxtuQoIH1UZyxySN0YrieY2WuLuB3Vd+5TXl28Hj5Q+qUjlxVwDbvZIzTeN/grUdQHZWskN/wBBaD0oPZIMp11w0a7G3+loVVmFwTbEtb2nFx7UElRrxNmMY0Fps57ySH3yDFYDcWuVUmo5HNvLUPY22URtEHOXHGd9FVwzqidHigODRZ73aCA0hredxHQsBhDVDLVO2PE57x+Z2I54xj6xsOE597eRHTwnhXB8EhZTjX6g3BdG44wOl9U8ueP5LKlqTwA/CdX+IAKSBwkqMQEMe/8AKy5uXuO+5xLrXy5QpsHalKhzmQ0wAc/15HQ60Wt33G+Ww0Beq4GwLsWFsMYBAyuefWkefWe62+fAbyKvgAZBkAyADMAim63Job2pa3Job2oHJJutyfp7Utak/T2oJ6b1uYrC+UbdcfJ295ItzSscHZbWsc11hvKNuuPk7e8kUVs8F7hg5ND3bVCpsF7hg5ND3bVCgKKF0VUFFNRQNnga9pY4Xa4WOUjtXmWq/U5LTkuMkk1Oc2M9xxeBxLXdJsvUEyeBr2ljwHNcLEHKCEHz/FI+FxdG67d8Xa4cRxSthgLVWw4oJy5nC+9+6l1U6gpoSZqQa9Flx4rYzmDgGcjiWObSDGuLjSWvFgd/I8DLzoj1rBNb6PpG/pE4187TmK7Qk4V5TgzCkkRA1xr4/wBQexw5w0t7VqqHD2N6j2SjfY2RjpG818qDVPmsM6jZXDfJ6VzYq0OyjPvjxCc9gfvlh0jMg6grOHtR2WuG+mnb6rg8cyj1+oGdnYkK0Aq09tTwrPbNl9jsKlbUzHMw9BSFd7Xk19QFyWbIOcBvGpmQEZXOxjo3kVcbPe++M3OpA8qrrzQMpAHDkVGsw21oIYC86Rew51BbwlhFsYLi4DFFysDV4cMQe4n03uLrH8jT+/Am4awvISbgDfu97Wi+nFJustUSF5u673HRjkdOZVKfVVstS+xc8MuL2AueMuyWWlwFgtkrmwU4mLyBjvbK7FaPacWANtz8Sr6l9RdbVEOxRTQH1pXMbjEfoBuSehet4GwLDSxiOIcLnuyve7S475QxFqf1PRUceKwue92WSV5LnvPGcwG8F1UklFFJBJFFJJK6B0edef8AlG3XHydveSL0CPOvP/KNuuPk7e8kQbLBm4YOTQ921Q3U2DNwwcmh7tqgVQ5G6aEUDkkLpIHI3TbpkktkEhfZcLCmBaaZ5eY2CW2WQNFz/FbOuiZbqF7SHY2cb6DK1mpuMf8A58Yb0kUpY6/CDa3NdN//AJ+J1vxKlh0PxZAOdwutdAOG4/ZJ9FGbkAt/hNhzjMiMwNT0mS1Q12jHisekZlZjwZVNzPY7ieR2OXeZQtGQ2PCAW/Qp+xBvPcP5j+90WOM2KrH5L8RYf+ymGyh/tne9n7l09hH278YjP/VIUX6h1GIRzw6o927oHihrlR7DugfculsU+0OoPFA059odViEcxxqPYPSwf9iq8jptAH/KwfRq6z6Y+0TxBo+jVXfQOOYOPG54+hCEcSpx/wAzmtGkPkd2taFx5yx9wHSSnRHG+TpxnuI6FqJNTr3ZSY2cJjbI4c7r/VOZqYj/AN6Wao/Q+Qtj6jbBBjqXArpXYrIDw47w23G2MAjnC1eCNTMUNnSNY543g0Yo6cpXZiiaxuLG1rGjMGgAIFt8gynfKqOpTzggb28LZlOCubGC0BSxVW9dRV66N0wOuioHXRumpIHJJqSCSLOsB5Rt1x8nb3ki38OdYDyjbrj5O3vJEVssG7gg5ND3bVWurODdwQcmh7tqq3VQ8FG6ZdG6B6SbdIusLoFJLYKi+UuTJ5i42UkbEDo27/8AgU+LdMa1SX05OEIG60OJLFPH2J4PDdFBFjWzgjmRDwpOdIt4AUDLogo60NHQlrY4ekoBdODksQcPakIxw9qBF6aXJ+tDQiIhoQQl3CTxJCMne6VYDeJOAQVxT6TzDIpmwgb1lJbgSugje3R0qs6PeG9nKtuTbII6aqtkPOr4K5c0W+FPR1F/RP8AhQXrpXTUroHXSumpXUE0JyrA+UbdcfJ295It7B63MVgvKNuuPk7e8kRWzwUwuoYAM5pobfLambXScHSsNg3ygVTIYmCOCzYo2i7ZL2DAPbVnzi1fu6fqyfeg2O18mgdKOwJNA6VjfOLV+7p+rJ96XnFq/d0/Vk+9BstgSaB0qGpwbMRZob1lk/OLV+7p+rJ96XnFq/d0/Vk+9BposCyjOG9ZTNwXLob0rJ+cWr93T9WT70vOLV+7p+rJ96JGwGDZODpR2uk4OlY7zi1fu6fqyfel5xav3dP1ZPvRWw2uk0DpR2vk4OlY7zi1fu6fqyfel5xav3dP1ZPvQbLYEn6elLYD9A6VjfOLV+7p+rJ96XnFq/d0/Vk+9Bs9gv0DpR2C/g6Vi/OLV+7p+rJ96XnFq/d0/Vk+9BtNgv4OlLYL+DpWL84tX7un6sn3pecWr93T9WT70G12E/g6Udhv0DpWJ84tX7un6sn3pecWr93T9WT70G22G/QOlHYj+DpWI84tX7un6sn3pecWr93T9WT70G32G/g6UdiO4OlYfzi1fu6fqyfel5xav3dP1ZPvQbjYbuDpQNE7g6ViPOLV+7p+rJ96XnFq/d0/Vk+9BtHUL+DpVc4LlDri3Ssn5xav3dP1ZPvS84tX7un6sn3qjdMp32y2vv5U7Y7uDpWD84tX7un6sn3pecWr93T9WT71BvNju4OlLY7uDpWD84tX7un6sn3pecWr93T9WT70G/iiINyvP/KLuuPk7e8kR84tX7un6sn3rK6qtVc087XvZECImt9EPAtjuO+7hQf/2Q=="/>
          <p:cNvSpPr>
            <a:spLocks noChangeAspect="1" noChangeArrowheads="1"/>
          </p:cNvSpPr>
          <p:nvPr/>
        </p:nvSpPr>
        <p:spPr bwMode="auto">
          <a:xfrm>
            <a:off x="8678863" y="-863600"/>
            <a:ext cx="2552700" cy="1790700"/>
          </a:xfrm>
          <a:prstGeom prst="rect">
            <a:avLst/>
          </a:prstGeom>
          <a:noFill/>
        </p:spPr>
        <p:txBody>
          <a:bodyPr vert="horz" wrap="square" lIns="91440" tIns="45720" rIns="91440" bIns="45720" numCol="1" anchor="t" anchorCtr="0" compatLnSpc="1">
            <a:prstTxWarp prst="textNoShape">
              <a:avLst/>
            </a:prstTxWarp>
          </a:bodyPr>
          <a:lstStyle/>
          <a:p>
            <a:endParaRPr lang="he-IL"/>
          </a:p>
        </p:txBody>
      </p:sp>
      <p:pic>
        <p:nvPicPr>
          <p:cNvPr id="52230" name="Picture 6" descr="http://astutegem.files.wordpress.com/2012/03/bowl-of-water.jpg?w=300&amp;h=211">
            <a:hlinkClick r:id="rId2"/>
          </p:cNvPr>
          <p:cNvPicPr>
            <a:picLocks noChangeAspect="1" noChangeArrowheads="1"/>
          </p:cNvPicPr>
          <p:nvPr/>
        </p:nvPicPr>
        <p:blipFill>
          <a:blip r:embed="rId3" cstate="print"/>
          <a:srcRect/>
          <a:stretch>
            <a:fillRect/>
          </a:stretch>
        </p:blipFill>
        <p:spPr bwMode="auto">
          <a:xfrm>
            <a:off x="1115616" y="1484784"/>
            <a:ext cx="3267024" cy="2297808"/>
          </a:xfrm>
          <a:prstGeom prst="rect">
            <a:avLst/>
          </a:prstGeom>
          <a:noFill/>
        </p:spPr>
      </p:pic>
      <p:sp>
        <p:nvSpPr>
          <p:cNvPr id="52232" name="AutoShape 8" descr="data:image/jpeg;base64,/9j/4AAQSkZJRgABAQAAAQABAAD/2wCEAAkGBwgHBgkIBwgKCgkLDRYPDQwMDRsUFRAWIB0iIiAdHx8kKDQsJCYxJx8fLT0tMTU3Ojo6Iys/RD84QzQ5OjcBCgoKDQwNGg8PGjclHyU3Nzc3Nzc3Nzc3Nzc3Nzc3Nzc3Nzc3Nzc3Nzc3Nzc3Nzc3Nzc3Nzc3Nzc3Nzc3Nzc3N//AABEIAKoAcgMBIgACEQEDEQH/xAAbAAACAwEBAQAAAAAAAAAAAAADBAACBQEGB//EAD4QAAEDAgQDBgIFCgcAAAAAAAEAAgMEEQUSITEGE0FRYXGBkaEiMhQjM7HRBxUkUmJyc5KywUJDU2OC4fD/xAAXAQADAQAAAAAAAAAAAAAAAAAAAQMC/8QAHBEBAQEBAQADAQAAAAAAAAAAAAERAiESIjED/9oADAMBAAIRAxEAPwD7KwozSlY3I7StJwcFdQwVcFJqVZRcUSPXVxRRARRRRA1FFy65dMtQqpKhKoSmSXXUO6iC0tGUZrkq11kZrk6RlrlcFLtdZUdVND+VGDLJ1azp4nYJGdupmSZbVP8AtJo4G/qxjMfU/gpyKf8AzM8v8RxPsgzLp4m/NIxvi4BV+mU/+vF/OENrYG/LBGP+IRA9tvlA8kBxlZTSEhlRC4jcCQFGDgRcG/ggl0Z3jafJUcyneDePKT1Ycp9QgGbqpKWbG9n2NQ4joyX4h67qrKg8zlTxmF97DMbtf4H+26CMkobiuFyG5ycJa6iHmXE8BVjkZrkkx6M2ROlKXmxaF2KnCYZf0kU5nfbdrL2HuR5J2GRtOzlQ+JJ3ce9fOOJWVeC/lEo8fY/9Bq4BTTgg2AFxa/Qn4SL6L2lDX09bE2aknZKy9iQdQewjoVq8+MTrLjXzlxuSrByXa64XTKxu7wsYoZBVw7RIGthbu9c/OVON3lLKNOlyqXJL84QH/HZEbURv+WRp808GjF9tlWWZssZhnGZjtwhPdosvFMWpMNYXVUrQ612xA/E78B3pyax11OZtOwYzTHGTgjpb1rKYVBufmaSAT6n3TznL59wPhlXUcV4xxViBe36U3kUsTmlpEV26lu4HwAAHXQr3ZenZlOXwTMogZ1EDSLXorZEix9kUPTJncYSuiwoVAiZURseGzQSC7ZI3aEH2N+5ZeD4Phs7GYlgM81E97LGNhaw+BuLH2W9ikArsLq6V2nNic0HsNkjwLFCYHtqReMgvLT0ds5vqHLUv1T6m9eiyVGKYezLXS86NtvrBTOafNwuPYLlLxHw8Tlq6t4kGrm5hYf3Tc+LVEVUYqaBpj5ga2w+HXp6IlVVUFRUNp6rDIqqcMBP1QNgdhc/ilhzo3RYvwtUaMlgcf91jvvITpr+HGDWag8LNJWYMJ4XDA6fC6KFx6OawEei0qXDcE5BbBS0ghI1HKGvqp3FZbSlVi/Csf2j6Yd7W5fwWNPi+AzOa3DHzySuF2thzSX8mhxXp6bBcCiuaXD6EEa/VQR39gtNjIYxkjDRpfKNPZE6kP42vDSUmL1sQyVlTQU4+ZxY2N7vN1y30CWqaXCeHqSSufC2omsXXPxue7pdztSfRfQHMYXhhY0g76LwXG9BHBTGBlyM3wgdOqpx1txH+nOTTXCU1RPgzKysI59U8yODdmjYAdwAWu56Sw+IUtBTwNFhHG1vsjOKL7WuZkEzhRBuuoDPDlYFC6qzSgCsehYc2OikecrnQucS9rRctvvYde1VOi7C6znHvQKahw7n1AqKapbNRtfmtGdnDSx7D4rIwSmxLFKierxCSSNjpXj6LFdgjsbBrupNh17VrCOKV/MsWS2tzY3Fj/wCYaozDWROzx1bZD1M8IJt2XZlPrdLaXxjcw2gpqeNvLpo2EdQwXWiBosKLFaxuj4oHeD3N9rH70f8APL7D6ht/4n/SnZarzeYeqMPpahtpYWnvb8JHmNVnGkfh81PBG509M95DWvdeSI73Dt8vjrrv0Q5sXrHXEMdO3vc5zreQA+9ISSV0ziZMQdHm+YUsYZm8SczvcIkotjfr8QpsOgElVKA46NB3eewDqfBeSxB7sQma+aNzbu0a/fz/AAR2wQwEvjZeQizpXkuefFx1Qm/HVxjsN1TmYn1dp4lQq+TVdyo0wlETIojQzjH3KpaQVoGFDdDqjQz336qQi4f5JmWHRDgjsX3TCNflRRNbqgPCCQ8HdBafExKtze0rOBfdXu9LAdMw7VR047Um4vQnZk8LTrpweqtQDPVj90lZpJBC1sEbnnc79lO/gl2tEMK7kTAYu5FNTC+RcTWQKJ6WBmLuVDBfonsi7y1jWsZr6e42Sz6fJ8S2+UEKpg+peR2J6V5eckbqUF48QnpoCSgOhJ6KiZZrUQNRmwm+yKIu5Bk3MVTGnjAD0Kn0fuRoxmvjWvw9HrIe5CdT3C1sHhDYnEDc2S6vg5npkMXciNkULVNUHIojZVxGh2y6AuAqwSDoauuYHMLe0WXQdFZBsWSI3OiFyOxZHEnGMfDeKOgxLDp5aVxBbUU9iRfoWn+x8lyk/KBw7V/YsxQ/u4bM7+lpWvYx5W02DuVxTruD4rQ4u57aSOtbkAJNRQywjXsL2i+3RNVk8NEQJI6h2bblQOk/pBS0YUMHcpyO4peo4gpIXFpw/GHkfqYdKfeyz6ri+KIXh4d4inPQNoC3+ohP0eNd0PktHD4wymFupuvnlVx1ik9W2jpeHarDnvdlbJiDDm77NAsfUr6TTMcymiY9xc4NGYnqU+pZC5s1ayqRZEKoVhRVRRRADBVghAqwIQQoNkOafltJVJJQ0LGxKtsHa9E5CtZeIzPrcXtR5H1kTbtheQOY3qATpmG4vpuvWUc5ZCz6TA+PQXLNQO4gbfd3r4/WTSycRRzRTSROa7SSPdq+pYJiVe+Fra6mEumlRT6hw7S3e613GeL63I3RyAOY4OHcbqzgHCzhoUHNBJ8RDSe8WPurhsVvlaFJZxwhjF3FjfErOxGupIW2dFC/9qYhjB5nfyBTz5KeK7rRgjqLX/FZGJVVzmpqFsjhrzZW5WjzOp8gtSM9V5qslnFaKyshpoKeSQNphFo6U2+Y9jR/4np7akqBLC11918ixapqqzHmPqJ3S5TodgO4DsX0PAanNTtaT0VOufEub69Fe6iCx9wiB1wpqJZRcuogymZUfLZBdLYJOoqbA6rWMatV1WVp1XncQqXPzAHdM1cxfoEjyi89q3IxayqHDnTVwk7D1X0jBYzFE0EarEwukykEhenpGWaEu6fE9P2uFXI3q1vorBQmyiuG8hosAsjFAXQu0Ws9JVTLtK3GOvXzerw+1aZLar0GCOLBY9B2otdTXkJVKJuR2ytfYjPK9FDJoEw16zoX6BMtfopWKSmc66l86iWNaxJqiw3SE0xcVabdKn5/VVkQ1D8RTNNDcjRAi+ZaVMBbZFKNGijAtotiEWCzabotGJSq/JoIcjlfogSbrLdqpchTatViqP8AlTYZdVGDfRJNZldotOfqkpOirE6NC6yYa5Js2RmbjxSOGbqIaiA//9k="/>
          <p:cNvSpPr>
            <a:spLocks noChangeAspect="1" noChangeArrowheads="1"/>
          </p:cNvSpPr>
          <p:nvPr/>
        </p:nvSpPr>
        <p:spPr bwMode="auto">
          <a:xfrm>
            <a:off x="9007475"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e-IL"/>
          </a:p>
        </p:txBody>
      </p:sp>
      <p:sp>
        <p:nvSpPr>
          <p:cNvPr id="52234" name="AutoShape 10" descr="data:image/jpeg;base64,/9j/4AAQSkZJRgABAQAAAQABAAD/2wCEAAkGBwgHBgkIBwgKCgkLDRYPDQwMDRsUFRAWIB0iIiAdHx8kKDQsJCYxJx8fLT0tMTU3Ojo6Iys/RD84QzQ5OjcBCgoKDQwNGg8PGjclHyU3Nzc3Nzc3Nzc3Nzc3Nzc3Nzc3Nzc3Nzc3Nzc3Nzc3Nzc3Nzc3Nzc3Nzc3Nzc3Nzc3N//AABEIAKoAcgMBIgACEQEDEQH/xAAbAAACAwEBAQAAAAAAAAAAAAADBAACBQEGB//EAD4QAAEDAgQDBgIFCgcAAAAAAAEAAgMEEQUSITEGE0FRYXGBkaEiMhQjM7HRBxUkUmJyc5KywUJDU2OC4fD/xAAXAQADAQAAAAAAAAAAAAAAAAAAAQMC/8QAHBEBAQEBAQADAQAAAAAAAAAAAAERAiESIjED/9oADAMBAAIRAxEAPwD7KwozSlY3I7StJwcFdQwVcFJqVZRcUSPXVxRRARRRRA1FFy65dMtQqpKhKoSmSXXUO6iC0tGUZrkq11kZrk6RlrlcFLtdZUdVND+VGDLJ1azp4nYJGdupmSZbVP8AtJo4G/qxjMfU/gpyKf8AzM8v8RxPsgzLp4m/NIxvi4BV+mU/+vF/OENrYG/LBGP+IRA9tvlA8kBxlZTSEhlRC4jcCQFGDgRcG/ggl0Z3jafJUcyneDePKT1Ycp9QgGbqpKWbG9n2NQ4joyX4h67qrKg8zlTxmF97DMbtf4H+26CMkobiuFyG5ycJa6iHmXE8BVjkZrkkx6M2ROlKXmxaF2KnCYZf0kU5nfbdrL2HuR5J2GRtOzlQ+JJ3ce9fOOJWVeC/lEo8fY/9Bq4BTTgg2AFxa/Qn4SL6L2lDX09bE2aknZKy9iQdQewjoVq8+MTrLjXzlxuSrByXa64XTKxu7wsYoZBVw7RIGthbu9c/OVON3lLKNOlyqXJL84QH/HZEbURv+WRp808GjF9tlWWZssZhnGZjtwhPdosvFMWpMNYXVUrQ612xA/E78B3pyax11OZtOwYzTHGTgjpb1rKYVBufmaSAT6n3TznL59wPhlXUcV4xxViBe36U3kUsTmlpEV26lu4HwAAHXQr3ZenZlOXwTMogZ1EDSLXorZEix9kUPTJncYSuiwoVAiZURseGzQSC7ZI3aEH2N+5ZeD4Phs7GYlgM81E97LGNhaw+BuLH2W9ikArsLq6V2nNic0HsNkjwLFCYHtqReMgvLT0ds5vqHLUv1T6m9eiyVGKYezLXS86NtvrBTOafNwuPYLlLxHw8Tlq6t4kGrm5hYf3Tc+LVEVUYqaBpj5ga2w+HXp6IlVVUFRUNp6rDIqqcMBP1QNgdhc/ilhzo3RYvwtUaMlgcf91jvvITpr+HGDWag8LNJWYMJ4XDA6fC6KFx6OawEei0qXDcE5BbBS0ghI1HKGvqp3FZbSlVi/Csf2j6Yd7W5fwWNPi+AzOa3DHzySuF2thzSX8mhxXp6bBcCiuaXD6EEa/VQR39gtNjIYxkjDRpfKNPZE6kP42vDSUmL1sQyVlTQU4+ZxY2N7vN1y30CWqaXCeHqSSufC2omsXXPxue7pdztSfRfQHMYXhhY0g76LwXG9BHBTGBlyM3wgdOqpx1txH+nOTTXCU1RPgzKysI59U8yODdmjYAdwAWu56Sw+IUtBTwNFhHG1vsjOKL7WuZkEzhRBuuoDPDlYFC6qzSgCsehYc2OikecrnQucS9rRctvvYde1VOi7C6znHvQKahw7n1AqKapbNRtfmtGdnDSx7D4rIwSmxLFKierxCSSNjpXj6LFdgjsbBrupNh17VrCOKV/MsWS2tzY3Fj/wCYaozDWROzx1bZD1M8IJt2XZlPrdLaXxjcw2gpqeNvLpo2EdQwXWiBosKLFaxuj4oHeD3N9rH70f8APL7D6ht/4n/SnZarzeYeqMPpahtpYWnvb8JHmNVnGkfh81PBG509M95DWvdeSI73Dt8vjrrv0Q5sXrHXEMdO3vc5zreQA+9ISSV0ziZMQdHm+YUsYZm8SczvcIkotjfr8QpsOgElVKA46NB3eewDqfBeSxB7sQma+aNzbu0a/fz/AAR2wQwEvjZeQizpXkuefFx1Qm/HVxjsN1TmYn1dp4lQq+TVdyo0wlETIojQzjH3KpaQVoGFDdDqjQz336qQi4f5JmWHRDgjsX3TCNflRRNbqgPCCQ8HdBafExKtze0rOBfdXu9LAdMw7VR047Um4vQnZk8LTrpweqtQDPVj90lZpJBC1sEbnnc79lO/gl2tEMK7kTAYu5FNTC+RcTWQKJ6WBmLuVDBfonsi7y1jWsZr6e42Sz6fJ8S2+UEKpg+peR2J6V5eckbqUF48QnpoCSgOhJ6KiZZrUQNRmwm+yKIu5Bk3MVTGnjAD0Kn0fuRoxmvjWvw9HrIe5CdT3C1sHhDYnEDc2S6vg5npkMXciNkULVNUHIojZVxGh2y6AuAqwSDoauuYHMLe0WXQdFZBsWSI3OiFyOxZHEnGMfDeKOgxLDp5aVxBbUU9iRfoWn+x8lyk/KBw7V/YsxQ/u4bM7+lpWvYx5W02DuVxTruD4rQ4u57aSOtbkAJNRQywjXsL2i+3RNVk8NEQJI6h2bblQOk/pBS0YUMHcpyO4peo4gpIXFpw/GHkfqYdKfeyz6ri+KIXh4d4inPQNoC3+ohP0eNd0PktHD4wymFupuvnlVx1ik9W2jpeHarDnvdlbJiDDm77NAsfUr6TTMcymiY9xc4NGYnqU+pZC5s1ayqRZEKoVhRVRRRADBVghAqwIQQoNkOafltJVJJQ0LGxKtsHa9E5CtZeIzPrcXtR5H1kTbtheQOY3qATpmG4vpuvWUc5ZCz6TA+PQXLNQO4gbfd3r4/WTSycRRzRTSROa7SSPdq+pYJiVe+Fra6mEumlRT6hw7S3e613GeL63I3RyAOY4OHcbqzgHCzhoUHNBJ8RDSe8WPurhsVvlaFJZxwhjF3FjfErOxGupIW2dFC/9qYhjB5nfyBTz5KeK7rRgjqLX/FZGJVVzmpqFsjhrzZW5WjzOp8gtSM9V5qslnFaKyshpoKeSQNphFo6U2+Y9jR/4np7akqBLC11918ixapqqzHmPqJ3S5TodgO4DsX0PAanNTtaT0VOufEub69Fe6iCx9wiB1wpqJZRcuogymZUfLZBdLYJOoqbA6rWMatV1WVp1XncQqXPzAHdM1cxfoEjyi89q3IxayqHDnTVwk7D1X0jBYzFE0EarEwukykEhenpGWaEu6fE9P2uFXI3q1vorBQmyiuG8hosAsjFAXQu0Ws9JVTLtK3GOvXzerw+1aZLar0GCOLBY9B2otdTXkJVKJuR2ytfYjPK9FDJoEw16zoX6BMtfopWKSmc66l86iWNaxJqiw3SE0xcVabdKn5/VVkQ1D8RTNNDcjRAi+ZaVMBbZFKNGijAtotiEWCzabotGJSq/JoIcjlfogSbrLdqpchTatViqP8AlTYZdVGDfRJNZldotOfqkpOirE6NC6yYa5Js2RmbjxSOGbqIaiA//9k="/>
          <p:cNvSpPr>
            <a:spLocks noChangeAspect="1" noChangeArrowheads="1"/>
          </p:cNvSpPr>
          <p:nvPr/>
        </p:nvSpPr>
        <p:spPr bwMode="auto">
          <a:xfrm>
            <a:off x="9007475"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e-IL"/>
          </a:p>
        </p:txBody>
      </p:sp>
      <p:pic>
        <p:nvPicPr>
          <p:cNvPr id="52236" name="Picture 12" descr="http://msc.wcdn.co.il/archive/1098811-5.jpg"/>
          <p:cNvPicPr>
            <a:picLocks noChangeAspect="1" noChangeArrowheads="1"/>
          </p:cNvPicPr>
          <p:nvPr/>
        </p:nvPicPr>
        <p:blipFill>
          <a:blip r:embed="rId4" cstate="print"/>
          <a:srcRect/>
          <a:stretch>
            <a:fillRect/>
          </a:stretch>
        </p:blipFill>
        <p:spPr bwMode="auto">
          <a:xfrm>
            <a:off x="6084168" y="1412776"/>
            <a:ext cx="1698855" cy="2520280"/>
          </a:xfrm>
          <a:prstGeom prst="rect">
            <a:avLst/>
          </a:prstGeom>
          <a:noFill/>
        </p:spPr>
      </p:pic>
      <p:sp>
        <p:nvSpPr>
          <p:cNvPr id="9" name="Rectangle 2"/>
          <p:cNvSpPr txBox="1">
            <a:spLocks/>
          </p:cNvSpPr>
          <p:nvPr/>
        </p:nvSpPr>
        <p:spPr>
          <a:xfrm>
            <a:off x="358775" y="404664"/>
            <a:ext cx="8785225" cy="615950"/>
          </a:xfrm>
          <a:prstGeom prst="rect">
            <a:avLst/>
          </a:prstGeom>
        </p:spPr>
        <p:txBody>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2800" b="1" i="0" u="none" strike="noStrike" kern="1200" cap="none" spc="0" normalizeH="0" baseline="0" noProof="0" dirty="0">
                <a:ln>
                  <a:noFill/>
                </a:ln>
                <a:solidFill>
                  <a:srgbClr val="C00000"/>
                </a:solidFill>
                <a:effectLst/>
                <a:uLnTx/>
                <a:uFillTx/>
                <a:latin typeface="+mj-lt"/>
                <a:ea typeface="+mj-ea"/>
                <a:cs typeface="+mj-cs"/>
              </a:rPr>
              <a:t>היכן קצב האידוי יהיה גדול יותר? </a:t>
            </a:r>
          </a:p>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2800" b="1" i="0" u="none" strike="noStrike" kern="1200" cap="none" spc="0" normalizeH="0" baseline="0" noProof="0" dirty="0">
                <a:ln>
                  <a:noFill/>
                </a:ln>
                <a:solidFill>
                  <a:srgbClr val="C00000"/>
                </a:solidFill>
                <a:effectLst/>
                <a:uLnTx/>
                <a:uFillTx/>
                <a:latin typeface="+mj-lt"/>
                <a:ea typeface="+mj-ea"/>
                <a:cs typeface="+mj-cs"/>
              </a:rPr>
              <a:t>הסבר תוך התייחסות למודל החלקיקי</a:t>
            </a:r>
            <a:endParaRPr kumimoji="0" lang="en-US" sz="2800" b="1" i="0" u="none" strike="noStrike" kern="1200" cap="none" spc="0" normalizeH="0" baseline="0" noProof="0" dirty="0">
              <a:ln>
                <a:noFill/>
              </a:ln>
              <a:solidFill>
                <a:srgbClr val="C00000"/>
              </a:solidFill>
              <a:effectLst/>
              <a:uLnTx/>
              <a:uFillTx/>
              <a:latin typeface="+mj-lt"/>
              <a:ea typeface="+mj-ea"/>
              <a:cs typeface="+mj-cs"/>
            </a:endParaRPr>
          </a:p>
        </p:txBody>
      </p:sp>
      <p:sp>
        <p:nvSpPr>
          <p:cNvPr id="52237" name="Rectangle 13"/>
          <p:cNvSpPr>
            <a:spLocks noChangeArrowheads="1"/>
          </p:cNvSpPr>
          <p:nvPr/>
        </p:nvSpPr>
        <p:spPr bwMode="auto">
          <a:xfrm>
            <a:off x="1043608" y="5877272"/>
            <a:ext cx="5926623" cy="830997"/>
          </a:xfrm>
          <a:prstGeom prst="rect">
            <a:avLst/>
          </a:prstGeom>
          <a:solidFill>
            <a:srgbClr val="FFFF00"/>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tabLst>
                <a:tab pos="111125" algn="l"/>
              </a:tabLst>
            </a:pPr>
            <a:r>
              <a:rPr lang="he-IL" sz="1600" b="1" dirty="0">
                <a:solidFill>
                  <a:srgbClr val="000000"/>
                </a:solidFill>
                <a:latin typeface="Arial" pitchFamily="34" charset="0"/>
                <a:ea typeface="Calibri" pitchFamily="34" charset="0"/>
                <a:cs typeface="Arial" pitchFamily="34" charset="0"/>
              </a:rPr>
              <a:t>לסיכום, קיימים 2 </a:t>
            </a:r>
            <a:r>
              <a:rPr kumimoji="0" lang="he-IL" sz="1600" b="1" i="0" u="none" strike="noStrike" cap="none" normalizeH="0" baseline="0" dirty="0">
                <a:ln>
                  <a:noFill/>
                </a:ln>
                <a:solidFill>
                  <a:srgbClr val="000000"/>
                </a:solidFill>
                <a:effectLst/>
                <a:latin typeface="Arial" pitchFamily="34" charset="0"/>
                <a:ea typeface="Calibri" pitchFamily="34" charset="0"/>
                <a:cs typeface="Arial" pitchFamily="34" charset="0"/>
              </a:rPr>
              <a:t>גורמים המשפיעים על קצב המעבר בין מצבי צבירה: </a:t>
            </a:r>
          </a:p>
          <a:p>
            <a:pPr marL="228600" marR="0" lvl="0" indent="-228600" algn="ctr" defTabSz="914400" rtl="1" eaLnBrk="1" fontAlgn="base" latinLnBrk="0" hangingPunct="1">
              <a:lnSpc>
                <a:spcPct val="100000"/>
              </a:lnSpc>
              <a:spcBef>
                <a:spcPct val="0"/>
              </a:spcBef>
              <a:spcAft>
                <a:spcPct val="0"/>
              </a:spcAft>
              <a:buClrTx/>
              <a:buSzTx/>
              <a:buAutoNum type="arabicPeriod"/>
              <a:tabLst>
                <a:tab pos="111125" algn="l"/>
              </a:tabLst>
            </a:pPr>
            <a:r>
              <a:rPr kumimoji="0" lang="he-IL" sz="1600" b="1" i="0" u="none" strike="noStrike" cap="none" normalizeH="0" baseline="0" dirty="0">
                <a:ln>
                  <a:noFill/>
                </a:ln>
                <a:solidFill>
                  <a:srgbClr val="000000"/>
                </a:solidFill>
                <a:effectLst/>
                <a:latin typeface="Arial" pitchFamily="34" charset="0"/>
                <a:ea typeface="Calibri" pitchFamily="34" charset="0"/>
                <a:cs typeface="Arial" pitchFamily="34" charset="0"/>
              </a:rPr>
              <a:t>טמפרטורה</a:t>
            </a:r>
            <a:endParaRPr lang="he-IL" sz="1600" b="1" dirty="0">
              <a:solidFill>
                <a:srgbClr val="000000"/>
              </a:solidFill>
              <a:latin typeface="Arial" pitchFamily="34" charset="0"/>
              <a:ea typeface="Calibri" pitchFamily="34" charset="0"/>
              <a:cs typeface="Arial" pitchFamily="34" charset="0"/>
            </a:endParaRPr>
          </a:p>
          <a:p>
            <a:pPr marL="228600" marR="0" lvl="0" indent="-228600" algn="ctr" defTabSz="914400" rtl="1" eaLnBrk="1" fontAlgn="base" latinLnBrk="0" hangingPunct="1">
              <a:lnSpc>
                <a:spcPct val="100000"/>
              </a:lnSpc>
              <a:spcBef>
                <a:spcPct val="0"/>
              </a:spcBef>
              <a:spcAft>
                <a:spcPct val="0"/>
              </a:spcAft>
              <a:buClrTx/>
              <a:buSzTx/>
              <a:buAutoNum type="arabicPeriod"/>
              <a:tabLst>
                <a:tab pos="111125" algn="l"/>
              </a:tabLst>
            </a:pPr>
            <a:r>
              <a:rPr kumimoji="0" lang="he-IL" sz="1600" b="1" i="0" u="none" strike="noStrike" cap="none" normalizeH="0" baseline="0" dirty="0">
                <a:ln>
                  <a:noFill/>
                </a:ln>
                <a:solidFill>
                  <a:srgbClr val="000000"/>
                </a:solidFill>
                <a:effectLst/>
                <a:latin typeface="Arial" pitchFamily="34" charset="0"/>
                <a:ea typeface="Calibri" pitchFamily="34" charset="0"/>
                <a:cs typeface="Arial" pitchFamily="34" charset="0"/>
              </a:rPr>
              <a:t> שטח פנים</a:t>
            </a:r>
            <a:endParaRPr kumimoji="0" lang="he-IL" sz="1600" b="1" i="0" u="none" strike="noStrike" cap="none" normalizeH="0" baseline="0" dirty="0">
              <a:ln>
                <a:noFill/>
              </a:ln>
              <a:solidFill>
                <a:schemeClr val="tx1"/>
              </a:solidFill>
              <a:effectLst/>
              <a:latin typeface="Arial" pitchFamily="34" charset="0"/>
              <a:cs typeface="Arial" pitchFamily="34" charset="0"/>
            </a:endParaRPr>
          </a:p>
        </p:txBody>
      </p:sp>
      <p:sp>
        <p:nvSpPr>
          <p:cNvPr id="11" name="TextBox 10"/>
          <p:cNvSpPr txBox="1"/>
          <p:nvPr/>
        </p:nvSpPr>
        <p:spPr>
          <a:xfrm>
            <a:off x="6804248" y="4826675"/>
            <a:ext cx="2339752" cy="1477328"/>
          </a:xfrm>
          <a:prstGeom prst="rect">
            <a:avLst/>
          </a:prstGeom>
          <a:noFill/>
        </p:spPr>
        <p:txBody>
          <a:bodyPr wrap="square" rtlCol="1">
            <a:spAutoFit/>
          </a:bodyPr>
          <a:lstStyle/>
          <a:p>
            <a:r>
              <a:rPr lang="he-IL" u="sng" dirty="0"/>
              <a:t>שעורי בית:</a:t>
            </a:r>
          </a:p>
          <a:p>
            <a:r>
              <a:rPr lang="he-IL" dirty="0"/>
              <a:t>עמוד 209 שאלות 1,2</a:t>
            </a:r>
          </a:p>
          <a:p>
            <a:r>
              <a:rPr lang="he-IL" dirty="0"/>
              <a:t>עמוד 230 שאלה למטה</a:t>
            </a:r>
          </a:p>
          <a:p>
            <a:r>
              <a:rPr lang="he-IL" dirty="0"/>
              <a:t>עמוד 233 שאלות 1-3</a:t>
            </a:r>
          </a:p>
          <a:p>
            <a:r>
              <a:rPr lang="he-IL" dirty="0"/>
              <a:t>עמוד 238 שאלות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22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2237" grpId="0" animBg="1"/>
      <p:bldP spid="11"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0" y="44624"/>
            <a:ext cx="8568952" cy="1323439"/>
          </a:xfrm>
          <a:prstGeom prst="rect">
            <a:avLst/>
          </a:prstGeom>
        </p:spPr>
        <p:txBody>
          <a:bodyPr wrap="square">
            <a:spAutoFit/>
          </a:bodyPr>
          <a:lstStyle/>
          <a:p>
            <a:pPr algn="ctr"/>
            <a:r>
              <a:rPr lang="he-IL" sz="4000" b="1" dirty="0">
                <a:solidFill>
                  <a:srgbClr val="C00000"/>
                </a:solidFill>
              </a:rPr>
              <a:t>חוק שימור המסה בשינוי </a:t>
            </a:r>
            <a:r>
              <a:rPr lang="he-IL" sz="4000" b="1" dirty="0" err="1">
                <a:solidFill>
                  <a:srgbClr val="C00000"/>
                </a:solidFill>
              </a:rPr>
              <a:t>פיזיקלי</a:t>
            </a:r>
            <a:r>
              <a:rPr lang="he-IL" sz="4000" b="1" dirty="0">
                <a:solidFill>
                  <a:srgbClr val="C00000"/>
                </a:solidFill>
              </a:rPr>
              <a:t> על פי המודל החלקיקי: </a:t>
            </a:r>
          </a:p>
        </p:txBody>
      </p:sp>
      <p:sp>
        <p:nvSpPr>
          <p:cNvPr id="3" name="מלבן 2"/>
          <p:cNvSpPr/>
          <p:nvPr/>
        </p:nvSpPr>
        <p:spPr>
          <a:xfrm>
            <a:off x="395536" y="1340768"/>
            <a:ext cx="8280920" cy="3416320"/>
          </a:xfrm>
          <a:prstGeom prst="rect">
            <a:avLst/>
          </a:prstGeom>
        </p:spPr>
        <p:txBody>
          <a:bodyPr wrap="square">
            <a:spAutoFit/>
          </a:bodyPr>
          <a:lstStyle/>
          <a:p>
            <a:r>
              <a:rPr lang="he-IL" sz="2400" dirty="0"/>
              <a:t>כלי סגור ואטום המכיל 300 גרם של מים מוצב במקפיא להכנת קרח.</a:t>
            </a:r>
          </a:p>
          <a:p>
            <a:endParaRPr lang="he-IL" sz="2400" dirty="0"/>
          </a:p>
          <a:p>
            <a:r>
              <a:rPr lang="he-IL" sz="2400" dirty="0"/>
              <a:t>א. מה תהיה מסת הקרח לאחר שהמים יקפאו?</a:t>
            </a:r>
          </a:p>
          <a:p>
            <a:r>
              <a:rPr lang="he-IL" sz="2400" dirty="0"/>
              <a:t>1. יותר מ- 300 גרם</a:t>
            </a:r>
          </a:p>
          <a:p>
            <a:r>
              <a:rPr lang="he-IL" sz="2400" dirty="0"/>
              <a:t>2. בדיוק 300 גרם</a:t>
            </a:r>
          </a:p>
          <a:p>
            <a:r>
              <a:rPr lang="he-IL" sz="2400" dirty="0"/>
              <a:t>3. פחות מ 300- גרם</a:t>
            </a:r>
          </a:p>
          <a:p>
            <a:endParaRPr lang="he-IL" sz="2400" dirty="0"/>
          </a:p>
          <a:p>
            <a:r>
              <a:rPr lang="he-IL" sz="2400" dirty="0"/>
              <a:t>ב. נמקו תשובתכם</a:t>
            </a:r>
            <a:r>
              <a:rPr lang="en-US" sz="2400" dirty="0"/>
              <a:t> </a:t>
            </a:r>
            <a:r>
              <a:rPr lang="he-IL" sz="2400" dirty="0"/>
              <a:t>תוך התייחסות למודל החלקיקי:</a:t>
            </a:r>
            <a:endParaRPr lang="en-US" sz="2400" dirty="0"/>
          </a:p>
          <a:p>
            <a:endParaRPr lang="he-IL" sz="2400" dirty="0"/>
          </a:p>
        </p:txBody>
      </p:sp>
      <p:sp>
        <p:nvSpPr>
          <p:cNvPr id="57346" name="AutoShape 2" descr="data:image/jpeg;base64,/9j/4AAQSkZJRgABAQAAAQABAAD/2wCEAAkGBhQSEBIPDxQQEBQUFBQUFxQUEBQWEBQUFRAVFBUWFRIXHCYfFxkjGRQSIC8gIycpLCwsFR4xNTAqNSYrLCkBCQoKDgwOGg8PGSkkHiQsLCwtLikpLCwpLCwpLDUsKSksLCksLCksLCwpKSksKSwpLCkqLCwsLCksLCksLCkpKf/AABEIAMQApAMBIgACEQEDEQH/xAAbAAABBQEBAAAAAAAAAAAAAAAAAQMEBQcGAv/EAEcQAAIBAgIECQgGCAYDAQAAAAECAAMRBCEGEjFxBSIyQVFhcoGhBxNCUpGSsbIlc4KzwcIUIyQzNGKDokNTk9Hh8GPS0xb/xAAaAQEAAgMBAAAAAAAAAAAAAAAAAwQBAgUG/8QALxEAAgIBAgQEBQMFAAAAAAAAAAECAxEEMSEyM3EFEkGBEyJRYZEUQrEjoeHw8f/aAAwDAQACEQMRAD8A3GESLACJFiFoAsIgMWAEIkIAQaF4jQCNgq+t5z+Wo6+y0lSm0br636Tz2xVYd1xaXMjrlmKZtJYeAixIXkhqLCJeF4AsJ5DRQYAsIQgBCEIAQhCAEpuHsTVDUaVBlpmrUKl2FwAqFrKOdjbwMuJTaRUi/maQ1Rr1l4xBLLqg1AyEHJuJI7OU2huRKPC9TD1hRxjhwyllqWt3EAD/AKZZLpHQP+IvjIukGjQxRQ67UymsMlBBDWOw7pTN5Ouiue+kPwac+X6qttVpNfff+SxFUyWZPDOpTheidlSn3sB8ZJSqDsIO4icJV8n9Yfu61Jt4dPheV1fRfG08wmv103BP4GY/U6mHPX+P9ZsqapcszTryHwpwtTw9NqtZlUAE5nM2F7Ac5mYVcTjEyYYtf9a3tEg4rAYipTdhSrNlrFjTfkjM3drcwM1l4hJ8FBm60iW8kdvodjxTQGqQn6ReousbAuKjBlueexTxnYhpjuHqVK9KnTpK1XzYZtVVuVVtt+c5keyPUMZiqfFQYpP5RTq/C0go104RScW0SW6VSk35lk1zWjFbhGmnLqU03uo+JmbU8Nj63oYkg+tdR/daS6GgmKbNzSTe5Y/2j8ZZWtunyV/n/hC9PXHmmdfU0vwi5Gsh7IZvgDIuL01oBGNJtdrcVSji53kbJU0vJ03pVx3Uj+LR4eTsc9diOf8AVqPxmXZrJLCikY8tC/cx418ZTVMS9WmVZ6YNEoNjsFAVhmGz6T3zqxKbh2hb9HqDVPm6qDVYErxyKetl6QBNj1mXQlymLi2sv03K83nDC8WEJYIxLwiwgBCJFMAJWcK/vcL9cfuakspW8JG7of8ALIbv1WJ/tDe9NZLKwZXAsYsAYs2MCQMWEA8zk/KJj8RSwxagAtPPz1X06aZDir13ILZ28Z1sqdLf4DF/UVfuzIrVmDN63iSOH0LxSedVcNWRnK/u1pOVZRmdZjawHTNNUZCZn5MqIXEcUKCaLZgAeknRNOEpeHRXwt2+JY1fUEtCLCdIqCWhaLCAVfDw/VL9dR++WWYkDhVdYIg9YN3hhqn3mU90mUKmsobpAM1S4tmc8MDkIQmxgIRIQBYQhAEJkFRfVY+nUJ7tQgf2gSRjGshA2myjextfuvfunmqtjTA2BrD3GgC4M8RR0cU/ZNvwkiR6OTuu5h35HxUnvkiAEIQgCSn0xP7Bi/qKnyGXMo9Nj9H4r6l/hI7eR9mbw5kcf5Nz+0D6p/mSaZMx8nZ/aE+rqfkmnSl4b0fdlnWdQIQhOiUwhCITAIVXNi3Q1NR7wY/MI9h8i69BuNzZ/HWjIH6tTzs6t7zgjwsO6PVcnU+tdT8y/mH2pgEiEBCZAWhCEAIQiGAMVM6ijmUFj8q/FvZDEbafb/I0MNmXfpaw3Ll8bnvi4jbT7X5GgCVMnQ9N1Ps1h8skRjGDiEjatm9038QCO+PKYAsIQgCSi07P0divqz8RL2UGnx+jsT2B86yO3py7M3r513OQ8nv8TT7FT5VmnzLvJ+f2ml2anyCaiJQ8M6L7ss6zqewQhCdMphI+MPEI9ay+8bfjJEj1s3Rei7nuyHi1/swAxQ4o7SfMIuLUlDbaLMN6m/4QxewdtPnEeMARHuARsOY3c09SPhcgV9Ukd20eBHskiAEIQgBGsTU1VLc42dZ5h7bR2R6+bIvXrHcv/JWAOUKeqoXoAHhPGI5VPtfkaPCM4jlU+1+RoA8RGcEeIB6t1902/CPyPRydx02bw1T8oPfAJEIQgCTnfKEfo3Ebk++QTo5zflFP0biP6f39ORXdOXZklXOu5yGgB/aaO6p91eakJlmgR/aaH9T7kzU5Q8L6T7ss63qewsIQnUKQSPSzd26LL7Bc/NHma2Z2RrCLxATtN2O9iWt3Xt3QAxewdtPnEejOL2Dtp84j0Ajni1Op1t9pcx7QT7skyPjMl1vVIbuG3wvJEAIQhACR6Gbu3RZR3ZnxJ9kdq1AqljsAJO4ZmecLTsoB27TvOZ8SYA7GMRyqfa/I0fjGI5VPtfkaAPyPVydDvX2i48V8ZIjGMHEJG0WYb1Ot+EAeEWIpuLjZFgBOY8pB+ja++l9/TnTTl/KUfo2r2qP36SG/py7Mlp6ke5yegv8AE4fe/wBy01WZToR/EYftv9y01YSh4X0n3LOt512CEITqlEYxvII9ay+8QI8IzVzqIOi7eGqPmb2R+AMYvYO2nziPxjF7B20+cR+AeWF8o1gzxbc6nV93IHvFo/I6ZVGHrAN3jit+T2wCRCEIBHxOeqvSwvuHGPwj4jCZ1CfVAXvbjHw1PGSIARjEcqn2vyNHi0i4iuutT4y8r1h6jdcxkEqBiK4Ow3imAM4PkAeqSvum3wtH5Hp5Ow6QG7+Sfgvtj4mQE4Xyr8IBcNSoelVqA/Zpi5PvFZ3UyLypYknhCknMlFLb3qMT8qypq5eWpk+njmxC6M4jUenU5kdWPZvqt4Ga4DMa4HqDY2QII9otNY4FrFsPRY7TTS+/VE53hM380H3LWvSypInQhPLtYXOwTuHOGqObu25fYLnxaPxjCLZBfaeMd7HWPxj14AzjOSO2nziPCRsZWWwzXlJtI9YR9aoOwg7jeYyjOD3I+Jy1W9Vh7DxT8R7I+J5q0wylTzgj2iZMHq8IzhnugJ27DvBsfEGLAOOxWmbZjDgDjNd2F7nWIyTmtYDPo2c8r00uqZrUtVNz6TAjq1UykTSvRivQqNUpJUr0GbWPms6qXNyr09rj+ZTfpBOZrcNw7RYWTiWy1dW1urZtnltbbq4PEs+2x16aqZLgWtfSGodlKmOvUv4sZXYjhWqercEHwinEKeSQe8RupQY7FY905ScpPLRbjCESqquc7Kb7bjVvffeQqnDmJpsWpVcTS6hVYr7tyPCXD8H1DsQ+A+JjNTgipa5CrvcfAXl6q2UH/kxOMJLiz1wZ5V8XRdTW1MSoy4wCVLG2x158ucGa5o9w/TxmHTEUbhWuCGyZWBsyncRMXwuiD4mpq0VatzEqNSgM9r1iOboAueabNozwEMJh0oKQbZkgWXWO3VXmG/PnJJJM9BpbLJ8Xt9zkaiEIvgWpmXeUEthsctZUVkrICdcXU1FOq3fq+bympTlfKPg0qcH1ddxTKWdGsDeop4qdetycunqk2qqVlbTI6J+SaZnlfhgVLEItI2zCaxB5ujLbNd4BwXmsNSpnaFBbtEXbLmzJmXaB4ANiqRrebUAFl2nXcclbHIXuTz8mwmwCUfDaks2FrWzw1BIGmdac+VAYeo+DwyCpUXJ3e/m1JF9UKM2NiL5gb5oxmXeUHyfu9Y4qijVQ2bBLeeQ851TlUXn5mHSRa3QvlOMcx9/qVKoxcsSOQxWnWOrkhq9VR6tO1NR1cQA+M9YfFOwHnPOuecu+tfr4xnvCcEc1MpcbVa6OOpgRkeq8mJwZUHo33Mv+887ffOXB/wAnZrrhHjlHvB4p05AK328jxEtqHDdUbVRt6J+ErkwjjareyPrxeVlvnNn5t/KStRZdUdKWXbSVesecXxUx3DaYVgda6ut+SwuB1Bhn7TKM8JU12sPjIf6QcS4XA0q1WoDYtTAVLH/MqNku83Ms6a/UZxDJBOmpcWaHgNLqZDEgodbNbFrEqCeMBmM798J54D0OFOiBiCGqE6zajMEBIA1Qb3a1uUdvULAE9Ev1mP2nNfwM+p0+rK/H6P4esb1qNKofWKDX98Z+MsoWnQcU+DKqeNjnG0CwvorUTs1Wt7CTEGgtEbHrj7a/is6SEry0tMt4L8EitmvVlAuh1EbWrH+pb4ASTS0Xwy5+aVz/ADkv4MSJbQmY6aqHLFL2MOyb3Y3TpgCygADYAAANwE9AT1CTmh5MwXTDh2tVxtWlinC+aqMi07/q0AORA5yRY32582yb2ZgOnWAUcK4rVCi9RTYrdSWpU2Y2vzkk98p63p8S3pectsC1HzWs+JwyZDimodc26lGRmh6C8KvXwxdm84ocqjnlMoAvfpsbi/PbvObcHUCBkKC9a4WlrdxfWtNO0JohcItsyXqEsQAWPnCLmwA2BR3Cc3w/HxMLbBY1fLlnQRLRYtp3zmELGcFUqv72mjnpKjWG5to7jIL6JUPRFROzVa3iTLuEinTXPmin3RspyjsznX0KpH06w+0v/rPP/wCCw/pGs39S3wAnSQtIlo6FtBfg3+NZ9WUNDQjBqb+ZVz0uWfwY2lzQwyooRFCKNiqAFG4DIR2EnjCMeVY9iNyb3Z5tCLaE3MCwhCAEIQgBCES8AWEZxGLSmpeoyoo2szBVH2jlOax/lKwdO4VnrH/xrl7zWEjnZGHMzaMJS2R1RmFacH6VxXbT7inOq4W8sGohalhr8w16vP0kKpy75m54UqYiq2IrnWd21ibAA5AZAbAAABunP1V8LK/lZe09M4TzJYOsweyaXoef2Re3U+8aZVhcbxNYeb7JqgOdybTL/R/TGtQVkKLUW91Qkqy3NyA1jlnfMTmaK6NNmZ+qLOoqlZH5TUos43D+UdP8ahXTrXVqL4EHwl5wZpPhsQdWlVUt6h4tX3GsZ6CvUV2cskcqVU47otoRAYsnIwhCEAIQhACEIQAhCEAIQhAEM5zTjS8YDDipq69SoSlNTkuta5Zj6oGfXkMto6MziPKjojVxtCk2GsalBmYITbzistmAJyDZC15pPPleDaGPNxMq4S4er4p/OYio1Q7QDkidSpsX4ww6E5Af93yA1F6TmnXSpScbVZSD7CL28JdYWqlgAV3E2PsM85qHL1O3Sl6D9DCj0s+rm/5jw4Op+oo3C3wnpZZ4Xgeq+YQgdLZDx/2lHztEzEw2NqIuojuq9AOUQbbnMnaTtPfLfD6KueUwG4E+MsaGiA5y58PhNVmT4LJE5RXqc0Ir0gwswDbxe3WDzHdOubRyhTF6pRB/PUA+JEgYzhHg6iCWZah6Kas/93J8ZYjRbvjH9iF2xf3PWjmkj0mWlVZnpkgAuSWS+QsxzK77/wC/eCZTTwtbhGrTGFw5weFDq1Su/LqIrA6qDZna2V9vKtkdWE9Do1aof1Hn6HPv8vm+UWEIS6VwhCEAIQhACEIQAhCEAIQhAIuO4OpVl1a1OnVXodAw7r7Jz2L8nGDYEqj0uxUIHutceEITScIyXzI3jJrZnKcLaJ0qBuhc2z4wp39qoDKhuFXQ2DN/q1fwcQhPP6uqEU2kdKqTlue00hq9J/1a/wD9JZYLFtVIDk++7eDkiEJSoinJJm13y7HU8H6G0XGsxqZ8y+bTxRAfGW+D0Vw1M3WihYek41233a9juhCemoorisqKz2ObOcnuy3WLCEtEQQhCAEIQgBCEIB//2Q=="/>
          <p:cNvSpPr>
            <a:spLocks noChangeAspect="1" noChangeArrowheads="1"/>
          </p:cNvSpPr>
          <p:nvPr/>
        </p:nvSpPr>
        <p:spPr bwMode="auto">
          <a:xfrm>
            <a:off x="9007475" y="-153988"/>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e-IL"/>
          </a:p>
        </p:txBody>
      </p:sp>
      <p:pic>
        <p:nvPicPr>
          <p:cNvPr id="57348" name="Picture 4" descr="http://www.ha-zohar.info/wp-content/uploads/2011/10/%D7%9E%D7%90%D7%96%D7%A0%D7%99%D7%9D3.jpg"/>
          <p:cNvPicPr>
            <a:picLocks noChangeAspect="1" noChangeArrowheads="1"/>
          </p:cNvPicPr>
          <p:nvPr/>
        </p:nvPicPr>
        <p:blipFill>
          <a:blip r:embed="rId2" cstate="print"/>
          <a:srcRect/>
          <a:stretch>
            <a:fillRect/>
          </a:stretch>
        </p:blipFill>
        <p:spPr bwMode="auto">
          <a:xfrm>
            <a:off x="539552" y="4005064"/>
            <a:ext cx="1962150" cy="2333626"/>
          </a:xfrm>
          <a:prstGeom prst="rect">
            <a:avLst/>
          </a:prstGeom>
          <a:noFill/>
        </p:spPr>
      </p:pic>
      <p:sp>
        <p:nvSpPr>
          <p:cNvPr id="57350" name="AutoShape 6" descr="data:image/jpeg;base64,/9j/4AAQSkZJRgABAQAAAQABAAD/2wCEAAkGBhQSERUUEhQWFRUUFxcWGRgYFxcYFxgaFhgaGhgcGhgXGyYeGBsjGhcYHy8gJCcpLCwsFx4xNTAqNSYrLCkBCQoKDgwNFA8PFCkYFBgpKSkpKSkpKSkpKSkpKSkpKSkpKSkpKSkpKSkpKSkpKSkpKSkpKSkpKSkpKSkpKSkpKf/AABEIAMIBBAMBIgACEQEDEQH/xAAbAAABBQEBAAAAAAAAAAAAAAAFAAEDBAYCB//EAEIQAAIBAgQDBQUGBAUDBAMAAAECEQADBBIhMQVBUQYiYXGBEzKRobEjQlLB0fAUYnLhBzOCkvFDorIkNGNzFVPC/8QAFgEBAQEAAAAAAAAAAAAAAAAAAAEC/8QAFxEBAQEBAAAAAAAAAAAAAAAAAAERQf/aAAwDAQACEQMRAD8A9xpqU09A1KlSoFSpUqBUqVNQKnqK/ilTVmC+ZobiO0aDS2rXD4CB8TQF6VAH47cI+4jHlOYihWLxGKuGBceNpTKPy0oNpNNNZCzZUDvKzkblnY/Ka7xmKRIyIxY81Zh85ojW001k7eOxAiHyg8nIY/PWrlnjF/mttvJoorQTSmquExhYd5cp85Hxq1QPNKmp6BUppUqBTSmlSoHpU1KgelSpUCpUqVAqanpUHMUqelQKlTTTTQdUppgaaaDqaVcmkKByaAXOLl7hg/ZrpodfM1a7SYpksnICxbSBvHOquDwii2AgYyO8BqZO8nrRFR2EmVkTuZmpExVttMtXV4cm5keB0pDhaTIn40ETYBYJyj5z8qiwtiZIOWeQnT40QfDhVPeA8WbShOLvYfIVW6FcahgWMnx51RHjLlxT3VOnPSlZxOcDOkEeYp8NxojRirjqNT8CAanOKtkSSxnoB9Kg7TCW212O/wC5ruzhUn3hPKqpuWZ11/Kp8NfswNSxHMmgMWrcDRgalw9ySw/CR8xNZzEcYVLm3dgnw0+tEuy98vZLH3mdmPrt8hQGIpop6VFKmpGkKBUqVKgVKlSmgVKlSoFT01KgelSpUCmlSpUHE001GG50g9B3NKuS+9OCKBzXQrkmKYkT1oAHau+O4hIBJ+Ws/QVjmxrSYcwNtSK13aLgxvXVMkACJidJoHxPsa65QpzFnK9BESG8OYNBouC4V3QNdgyAZzsSZ1B6DSiRwKjqfU/rUHZ/BGzYW2zZis6iYidtaJqvwoKa2E2Kj11qDE8NtndB5/SrzJ3q7KUGc/gGttIAgnpy/tUOO4Vd3Vy08tNq0r249a4LGYI0qDJ4XBFmyXBGkgxG3gKc8MQE7qBzHj51o8Tg8xMHWNPCosRg0Otzf970GN4mhzqJnMOs6Df6Vt+zSxh1+dZTi2DyXh0yOw8iDFbHglnLZUVRfpUq5dwBJIA6mgeKVUsRxdE/E39KlvpUGE7QLdkorEAwdhB6Ebj1oClNFD7/ABgrqLbN1gqCP9xAPxqAdqrAMXC1o/8AyKy/93un40BiaY1BYxtu4JS4jDqrA/Q1M21B0KU1z5U9A80gaUUqB6VNT0CpUqVBVmnamZvHSd+tMV5TrBOtB2G8PCnGgrhTz6jc9RXTP86Bx0rrKBymmcGquPxq2VNy4YAEab+nU0FlACW57fSo7rhFJuMAo+8TAA8SawGN/wAQyGORWVdAMpXMQOckECiI4XaxQS69665ADBXcBfOMsfpQPxDtfcuEpgLeYfevOIRf6QdT5n4GpjiXKjM0tGp1OvOMxqWzgwixYUANqSGDAnTWSaifDNrOnqNPjRAnH8V9gf8A3N1G3gd//t0AFXOG9uiIFy4r+LWih/3KSP8AtqG52YVtwzHeS4YnzNcN2etj7p35mitrguLpdgAwxGYCRqOqkaMP3FWLts+FYLG8LItq1l2Q4ZhdDDUgSQ+/KDt0FbTg3FBftBtMw0YdD60E4qG7ZjX/AJqysE1wya7UGW4+QjZjr9mQPU6fWtPwh5sWz1UVle0zA3ApMACT/pBMfEiruI4ocPw22w95lVV82kz6CaCn2p7atbY27IGndL/zdF8utAna5ibYY3S5HIOD8mgH4ih1y1IDESJk7T89JjrXRdonDZSJ74IhhpuymABpynnQXLiYuzDNcOXlmOXfz0+ZrjDYzFXrmdALfJri94kDkwU97bnqKhvcfvWxlKo6+UqT4AyKK8I7aEjIqZdzCLoTE8qoC8dt4iM1u6bm+eLY0jqoJipuBtijazLdtsjboxA2/lII+VPjscxu+1uFQ890CA8csxGvxqG7j+/3ltE9SBJ8ysfOg2GEweGe2huFA3RIQCd5CmPXnXX/AOKwqy/t2hd5umPhOorMtj1Zf8tDygKR9KltWEWCbQPmTpRFi8thro/h0a8D74V3UoOTB5geRrvEYq5h1LJdxCZRIV4uIfCQTHrVq1xHuFbSgMdQNpPmd6DX+L4wHS0fgxorQcC/xDFzS8kEfeXb1U7ehrT4bjVi4AUuoZ8YPwMGvNDi7jH7TDA/zZFJHodTQ++oz95QrKd1XQcxK8wRqCNag9oBp6814J2wNsqG1ggMsyrBjGdfwkaSK9IUzQdUqVKgpsJnp18TTMp1Y6wAKY8zvO3SRUh0EeVA2nL1rm4ZdcuojWOXj605MHTTkf1pIYLeEGaCQvAkmAAST09awXau02LdQWK212HMzziOf6UU7c8aNi2mhYFwWA3K65QPNo/21l7fbFSO/ZvLJ5Jm8qCPGW7GFCl1M+OpPpsBVK72wutpZRU0MEyTA+Q+da25g+4rOujCcrLrB6jUCh1/g1hzJtgdSsg/9u9BksNxV7jMWW2YjZcssfFCOVXbd1Cvfs6n8LupJ85NFzh8NbGVbdw+EMAfMnWh17GhWZTaNtI3Ud6PFiKB7F21IFq9dsmYgjMvxBBo8mIxigKl3D3P6s0x6iszZa3bcOhDBdII1Gnw5z6Ux4mS+ZXKkc+Z8+tBo8fjseLTFjhktwQxETryA3k1X7NdoihWd17p/nXkD4jkfChPEuPG9hspiUuKSRpmBVgDHgaFWMXkYEnQ6H9fSg9vtY1WUMuoOs/vnXJxfpWG4F2m9irK4JX3gBrr1XqGHzFUeJdvmuArZRlJgDm3wFAV7TuWdyNSoJHpH6VD2xxUDD2f/wBVpS39TAfkPnUnAJxIttcEOxOddoysAwoL2kv5sXeJB/zCPRTlHyFB1hmzADn+dK/bUsZ3XZhpJ/vUeGB0I89ecVcwiqW099ZOsanp5aUFVkdkbulgNxEN10038qV3PBABCgElVAE+Ztmd+oo3buFiAwClhMxoNNPjpr51m7wZHdCCFB2nlynr/agqW7SMRLDz3j0MGjWH4EhAPtVjxQgjymNvOhyorRlUAjfx9KK4e8CAuUDYHnJ6+FBHx3AG1bVlbMgJgjeTzMSPiagw/aMQMymeoitdj+HWUtByAumpBKk6fynX4VmcVZS6It3yeiuSp/vQd2+0NuYkjzFF8HjmOogg8+XxrJ3OAsDLG2viWE0e4TwD7A3C7FRIUSQDG5idp+NBX4rxC4H+zKsT90qWI6QRsPOhuKwty5lN3KrEaFdGAkaactZiiGAQlGye8Nd9TXHsD94689OfOgp2sGlpC5lmiJJ2Ou1eu8NxGe1bb8SIfioNeQYhJBToT6zXrHAv/bWR/wDGn/iKAhmpULx1y4HMWi40ggxypUFgdOQGnnFde1lo6iZHLwqFdF/XqfzrtYOg6b7UHYbrHKmaNJg8hTESAOlDuPYz2doCYZzlX13PwPzoMt2rBxCOUJDZgbcH8G0eJGY+tYFOK3lfS66kH8bT8J2rccYxAT2QmAZI8IIGvnqKz1vgJv3QiEC4GIDETETvptFAS4R2xuAZcSuafvLB06uugnxEGj1ni1pwCtpmU7NbOnqCQQfjWK4t2UvWx9tlbXRlmARyrqxce2oCsw067UG2wnHMPcdkDG268nAHz2+dc4vgaXmzGSdu6wIMfGsnh+PuDDxdXmr6/A7itHwfieDUFxZ9nG5IzQTyzb1UV7vY1QJLPB8QPyqFuEYeyucqzRspM5jyERrrRLGdtkLC3YQu7aAHuj9YqZ+FEhXuGX3J2VZ5KOXidzUUCwXBd3dFl5bLHdQDYAdYmsniILyVjU6AQB6cq9GvOttBExLSY01GgPma86v3O+wPImfjrr50FrCYyBlHoOQ8ulaXs1xOwiksgW5O8TI8OkVlMGCCDsNfpXD3zM9TNFeodjsOty5cuL7ilgsbHMxO1ZftVay4y6Nu+SB/UA3zJo92D4hktWwB3XdkJ/n3j0GvrVDt3hYxmb8SqfOBlP0ogNbbbw0PjNK4DaunnuOmm30NRYNvtI2BI+tGeOm2t5kOkspVv6lG/hIoFhMS5EWWOgLNmidBy8OlaBey/tkm7IcjTL92RMERrWb7PKVxltWG7QR5j5jY16gLg9aDyS/h8soVhlb3huN5Hlzq3g+GkIlwsId8pPNY5kfOiPa7DFMQSB3XI8BPn+9qA3uOlO6B3RoJG3XTmT+VBqMNZ9uArNIAgzqPTxmhfEexzJLBu7zkSI8xVLhPaWGH7FaDiXG/aJkUE5hqP+KDOfwbBe6ARtIM+U1v7WBC2bdpfwwf9tCeC9mzo90gLuB66eAEkUbvX2UmFJy6SNvHegxnEUTD3Ai7RJPPWheNxRznLoCKm4re9ozXJnUfDl6VXuXO6sDXmTQVWaJ11jn1ia9f4Mf/AE9rUf5abf0ivHriyrR0Inz517RhlARRygAfCgmFKlSoB876AzyOorjDIUVQNcg/f1p1br1Onhyrpdtag7NwHry/fxrE9peIm5ici+7aGv8AUx/sflWo4txL2Fi5cMdxSw8/ujzJivIr/asKpK5i5OrRpvr57VR6Dw3CpeRRfQGT9mwBBCEd0fWZ51PwnhHs8e9zU21QQZGrsBIjfYGgnZrHXsvtWKtbkySf8sctOflpXWH7dt7aTbX2VxgikzMEwpMdTQanG4MPKuNHnTz/ADrI8V7I5PduqFOwMlvgN61hxrkiVQabSx/ShfHVNzKQApWduY8J50AnA9kLgQsqJcOnvAgjyU6H1oP2ju3LaorqFAkoqganYkwOVbXh4upZFwOYnUHUDTux61SxFhMTiUYgFcpJ6A6T5UAXsjwpbP2jCXYak6nXXc1pMVdZlgH9ga/OK4v4NFBXMTI58ulZ7G8Ya13DqwPPpO/78Kgu41zEn3cw8hOm3WsbjsKBcuRspM+RgAfGTR/H8WzqAdI1iNzQXE3pVh1gnrpVEFm1p5gjy0qi7GY6aaUQwRLyZCjXc6DSocXwgMgyMSz3QOY7p3AHUmB60G57CYYeyXMD/mLcB6a5Tr4+G9E+3+AZkW5rCd0nQe9ttyn61Hw62LduzmUkLcZDrA7qmBl1iDWoxeDF606N99APXUg/GPhQeSYdoieVHe0mFh7bNEsg8u6eXoRQMgo+VhqrQR+XyrYdo7HtbFt1EZToPBlHPzFAX4JwRPZ2HKg3B3p1nWfoDRVufUfv9KFcCxDiyhvDIdFAMgzyA/FpGtE3aSCD/eKCvjOFC6xY9BH7NYjtF2VuAs+hIlhGgM7x0Phzr0m2oA8qGcYvgjJGZ2hQNBr4k/Wg804ZwRrwzIJysqnfUtt+p/vW5wnZ5RbRtTAkrIUN+GZ8da77O28h9mTrbmADsGY6j0gT41obxXIZiPGiAHFsey4U5+4WgeA11+A+orrgvFVxFprJbvlWkj8Ld0Hxbw9aDdszpaU6iC3Qat0HSPnVjsbhSPaXQNDCDz3PptRVbtRhbWGRLSL/AJksY3IUaT4ZjWUu4u2oylyT0jX1OwrSY+//ABGKe40ZUGQa8lJk+pn5VjsaoENEZnYa9J0oC/CsIbl22q/fdR4RMn5V67A/Osl2F4GURb1zRmU5V/lPM9CdPTzrWNPLrr5UR3FKmn1pUUOI2PI6+oiunOs+EH486jRQNtunz+GtdAzp9fHnUGR/xNx2XD27Uke2uAE+CCT8yPhXk2NtezLIfSvQf8WsRDYYeDn5rWCxC+1N1h90AjxAGvyk1RteHYR/4VlDRNmWGuoAJG2m4iDQAYtne3bUR37ZjrBB+grbYbEK9q0VIVbyrmPJhHeHmGAnpNQ9kOx6+3a5cE20EI3iSQZHUAEf6gaA0MVdvEKikDnI29aqYy9dRvZ3AJGoPUfSDWr4daNsMs50ZpWTqNNQZ32GvjU2Lwtu7pcUSOfMevSgHcMg21yLKsrlgRMEDQA9Z0joaF4RwpuMQBlIUDbrp9K0loBFCqNB4R4Vkcffy32UDQOsj/TrHr+tA11oktMmI9DO35eNUMXwT2rC4J0hsp+9J0Gp0G1Xrpzd1JJ02jn59ep613ctugUaB/CCB8OX6VAIfs33iSdJJ8AP7Vn+NYlFJRV1BMmdSPu+Exr61vcbdVUOYSIAAOxPKevMx4V5lxQReboWO457VRzb0G5iduv7ii/DWBvYcEam4ssSY0YHYeW/jQVLRdwBy1PIQon9+dF7dwJdw5B09qhzeAI5HlrQbfCNrcZSuX20p3Qe8Z011AyEmeorY2Ls7clB/wB23yFZ9cGqi6CoCIASVAzEyYLBjoYnbrWjwdoZBpyFB5b284O1rGm6vu3VDR/Mphx8gf8AVWmwFxf4a0rHvOAR1JBJ26AyKL9sODfxGHIWPap3k8TBlf8AUNPMCvNey164byBoDE/ezZdDrtzidKD03H4IXbYCNlZWQ6aEMvLwJH1qB7+RcznQSCBJGaJ25ZuVEP4dQYymWGu8DLt4R/aqHEcKrQHmPusNwT16j50F2zjFKEo4byXvDrI60Dx+FdgWYhQJYknvQDM9ZiIjpSxdhUtNAdXBkXEJZSRyPNQY2PzrOJfvYhvaXVMZgveBE8p32HT9kNVwvuW2vlZZwASTMBEE6f1BjXKYs4hlVmVLZAbT3mJ5TsNqu8GsZcM07yzEHWMwDEeETEVZu3VCA5TEAwBqdNgKIBdrrqhFVEzujBYg7NIAnnrBoxYQYfD5fwIdvxGZPxoDxriZu4nDFAVCMRlcQS3LTy51oMbw5nXeCRtrv8OtB562My2nA6HzNVOwvBWxN8m6C1q0AxHWPdWPGPWDVbiGHdbpthWzMYUGZJn8zXqvZrgww1gKYzt3nPjG3kNvjRRJbgiZEGAPXao2xXfFuRmK5tdiAYMVMzDnXFyyrHvAGNtNfGiOhcgCYB86VQ4bEF0DIBlI01IPkRG9NQVguhjfXTx5fOmzA8+ux51S4bduMhNzLmDOAVkKwBgMAdRI89qtkAeG8ztJ51FeZ/4sPmvWVnVbTN8zPyWsrwW3Gcv3VKxOoEfvT1or/irigcepnMotIN/FpFPicIr22hpMBQZ5xK+hoRf/AMNsXbuG7hLkNA9vaBJB00cBhqDlyk+Rr0rs4MqG2CIXaOh+u/yrwLsrh7ovLfTdbmX3oPeBEEfhykzXuvAXRApdwjt3crEDvE6ATvIHzoNE6SPKquXXf0/Y8DpVu23WuXMEdKoicev/ADWP4ph5xFyRIJH0rXXRqAOZ1+e/woHisLF13MGCY/fpQVFuBWChQS2kzBHKdtTU2Jsw87mPhA1/KuuHX7bf1yNcsTuRHTXxprFsXGLsZBBEcv3H1qDK8ZxxLMAQMvug89QDWKxWMzXiCBv5b861nH1AvuFE553+6Drp6fWs7f4cstA1bfrVE2FC6kbMx+m1UuIXmJG3cE79TAj1FW8KpXKhECdz8B+VCMWAWY9THp5fGiva7HEQbYZrS3BcGcERPet5oOm4+laPCP3FnoPpWH7PhWwtkG4VuLaSBlLAjKTHhp8hWowOKkEZWG2hBBgjQgNvPhRBQqCdvWsxxa+trEJaWys3WDhlXUMSAWnkZ3HQ0fbHKASdhpt0/KsdiO1vtMSUEZGAtgkTBJ/PrQbL+LAiDmk7yNPP6bVUZe8QSGVyZjYHTQdD9arWeEmyWfNJM6RCwYkeemlTWccGuHQSANtG8d9HA/OiGuWMpBQ/DQ6eFUOK381lm++gnlHh84q/f4zZYhCZ1GoJGU9ddqF8TtFWZGIhlOU8mH60Vk+EYm4QVW60sRKqx75b8+vlXoHCrT2wFcFg2o09zTYk+QrCcFwr2ritZ7zMZClZiPrz18a9Jw9lpDFp7uWCOe5I9aqB3EcCq31vMTlWWI3LEbR0j9KmxvF7Ytrc9oqowDd6ZKzrCjnyolcshlhoMgj49OlZ/tfhk/hyCyqluGdfvMBoqjxJ0E9airfDhbxC2sU47yB8pOkBj+g0okb/AHgIMHnHdoJ2axy4nCjugd0DKdAIGxjloNaLYKzlRRly/wAu4U84PSiJnUAg7RpPWeVdE71Bexih1tnVnBIHIgb67T4V3Miemh8DzmgHcQ4J7V8wuMmmoGmskz8/lSogHPOfQcuXypUAO/w9rhdbV/2LaPGUEGRGxMgAjWDuaGdncVdxOHuLeyO1u8yBo+zuqjCG15HUTR3EYO2+jqrc9eU/QQKlt2FVcqgKANABEeVRXkf+JXCQMQClhbANsGEiGOYgnTQH9BWbTOgRTJzXASNZAUR5/wDFelf4rYDNas3BuC1v/cMy/NT8a8xuC4zCBqhB03PWKEHuz922uKUKABcBUjeWCkqSOsBhPlVjtpj7n8RMt9lbtPa/lidfORrQLhN32WIV20VSe90/fWtvi+HC+wuE6JbghRq6iSMviao9I4BxcYmxbuRGdFaPEjUehn5URIrBcF7U+z+yWwWtqAQywsT0zHv9CdNRWrwPHrdwE95Y17wj5iRQTYhfvLrGsc6zfabF5CZPcuCQuokjxB1E8uc1p8Oukk7ydI1k/Os7x+8rXBaK502MR3CB4+unSKALhcWAhy7LKjXVc43A6wDvtNTYbiCm2wY5ci6knTodV0/YNEMbg0W0coUJlmdAP1rC8Q4l7PKiateyhNB8QeWoHwqBsfxIXsS5QZgXVegWDlWSNpMDzNCr3EB7Q5hGpGhn3SQdeY0qvftst248rLESEAA9IPh+e9U8dicoA0k8h9KoJ4fEEspmBJMctv1iqGGwv2uVwfeAYcxJ1NVnxJOUDkYP6R4RRjs9hGLq7SFEETuSfmBzor0H+Ism+nsR7OJE6DVxosa8gasX7QV2LByx9jkAdu6BPuqN5PXQ69Kq8NusENwkG3JLIEMzagIdoM9B4eNRcQxxJ9mc/vEMlxhZAK5iIaJgKRvPyojntFxoFiRCjuhpXvAd4+9MAzmEDeOdDsHwF79k3ZnePMRqdRynrQ+zicqkh2ttEDKFbMMpADSd5Ig9CaPdlb5tuise4+ZR5rEn4mNaDTdleOuyi3iBDLoH/F4N0bx5/U9icMriCBPIkbUI9tbukBQQWDHUaOEIUkeRO9SYZrqMFfW3yO7L4eI8aIbiXZ1WAZBDDcfi9etVF4gCFsFe9IXvLopJ3B5eFaJmjafTaq93CB2DGCo5HkeRHjrRVThnCks5vZoRpq5Op8BvA/SrFnBXco+1Pw1+J1q4rjwAHOaz/He1ORYsgkkEhzoP9PWgWI4+uHLpeuiM3d+9cKwNAokjWdTXnfaXtELtzLaUpbVs2pJZyNmYnpyHietFsLwd8RdD3dcxkDXXqT0A0PjpT9ruz1tMpDE3D4ACB4Db+1BF2M40yXURiQrQNeQJkaHlJn1r05rZHP8Afl6fOvEcAWDqdSQVAjfwAr03CcUu3ULBguQoPKPfDA+8Y2g8x6hoVbmT/aoruIS2VQ6G4xCxzO512BgetQpiFLb6Euo00JXcdQRlbzpXLS3PeAZTl0PI7jy/4oi2LoHvaHxFKqZwqH3lYkabzHhqaVBQPECSAFAOZkacwhlXMBtqDyPjTHEG4XVXylRBKiShIBAKtvprNDsPxC6L92zftpai37VbiOCsElROkg6yJ3imxeKz5UGce3UhLyEFMyoSJaCORMdCRRVLtlmbhoNzV19k7FdsynK/kNTXmOMdVClXJcCCCpg9OesV7LdxIygOJDLkuLpMnKNQNx3jO4ivOu2vB7Fkj2LHvCWQ65Ntm8eQNBlcNiRGVlIUnvAeMxE85M1s+wXGcqZXuSEIAEjVdhodiNR4jesLLT1I8B+VXeFh7eIU5cy8yRvmHQyD5HfWoPXMNibFy9dsjD3CbbaZNAZ1JXvCNwTGhmi2H4Vab2bW2uWriElS2jRzVwdGUjlvWN7O8UvKWvtYGRSQzyw5RtM3N4rSv26tJAvMO8JEWLoERvmJ1HkDVGgxSsg+zCyY12C9Sq8959KzWItuMx9k7yZVtSDA0PdIg1osLiLVxRcEkTl1nQ9PLaPAiu24iMuoyeBBJjyFVGRs3/a23s4i2yoRodAdQJADRPlWW4s5e8yW1LPA1MFu6OohUEb8gJk1sONjNmgF4EoVVttM0jlG868utef8RxYYOo0XdvaZkN1h7qkKJW2p70TLGJ2ERWYxePJds7qACQMs6xoCIG3TaqWJx4ZplQdJaAAAABooHQbDU1LxDDKdIUQAO7sY5mIk/rVexgkTWJP0rOtYJYV9mAgxpO/mehrSdluIZsTaV9QzhT66fpWVsNpNX+D38l5HmMjBh5hhQe48Rwwt2XIiArHpyn615/iMVmciZJcy0hk72UggkAjUEEnTX46jinEbeIsG2M4NxMwJEjm2XNPRSdDWNxTK90utsAHLKJLgnnp4mdPzqsucIbZF2YlkJt84bMIBjwnpqB1qzgrrC4ChzgQRIiCw1Ec1zcyOlUCwIUyoBQ6nXqQCRrMiJ+lS4ZwVAJ7wBKnUi5DxBPKF5+FBuuC4tVtAiD3TkkHMcoBKyOZJFHWxZX3veIUhdSc3Tz1320rGcExoWEOitqeWTNABIOx18tRWks43RTczGHALACBm0tk+OVlnzqoOrf1jy/Suw4nblv186H+1j+Y7QZjRtBygid/AaV2lyAskbk+EGTGvITFFVuJLcYwFJTpIUHnrzP70qnjMBcvge0KW1XkNT5UaztpGUiNJ5eM86huDUnTLIjaCMuu+xn02oKGCwqWiShksAMx1Y9AI60E4la9tdDyCqMFMkCdz8N/hV/FsW9klvllVdd8hJGunJTrv0odiri2WL5Ru4yMc0Ky5geogtuDrrQB7/DVWXQARcEd7vDLJGk/y7+FHeB44I10Oc/tD7VyFJ0K97RRoQSARH3qEcR7tpS6HOdEJIKlRO3lI9au27wF1nbJaYEoyc8hhiykc9cvLSgPXrzK7+zKDLbN0SujkzIme6QAOX3vCrxxB7hI1ZZCArtAYiDrI1qlxLiNlLXtCVbM621ykDM7Hurm5dZ6a1QuY29YbNibUJK6gqyjKxYQeZEnTSeRojRLj1/mO+vs2IMaaQNtKVVYJJghVnTuuQwYBswymNSx+FKgGX8V7IK6o4kqhZFBVSWKjMJ2kxOoqOxYVVVVKplIgr3SrmGZddDmJOke61V7mPZFiQz2VXvONLgEFpKsIMAmY3G1R3L+pVicoNtZ0YyO/mlh7wCxqSDkBmipsUHY3PaEezi2690o2ZSSyMQxJQgAZhG5rybiLjO2UQpZmABJADGQBmJMa8zW74liXuW1RyWYZzmICHQ91tOeXKZ2nrNYbFYWQ2hkbMSDqcupAkHf9dqgpoDvHxovgOIC0yvkBI65iv+2dKpLhyB4kaHrBg+etWLVoiJ5gnpPQjw0oPROD9ugiAZkK/gK5GWdwCO6V38aLcW4UuNt500EaiQZBGoGXUg+msV5bbtAxMfWPhV3CW9fsyBBiVBWfHrVHp1h8SbXdQWN5z3AfOBGk76nSgmP7S3LSw9625n/pwzT0kEAUMwotKn2hBOszqfAa0G4gUKMwgFSAFC95gZkyBGkR60HfGu1V69ovd0iQSbhEzBfz5ACszcUzvudz+ZoxZtA+9OWLjKJGjhRvPLQTQ64y5Z+/K6QIgzm1nrGkbHlFRQvHWmRyrASOhBGuxBG4NVX18qJX0LnMBr8uus6aCqjrlMsGUbzEeokbHQ+VRXAPMe7pr/aaIYK+FcMCAyCRMkOVO22kjkdKoWgv3joGOwGbUdDpHXWr/D7BK94rKKSqNPfYxosbEgr+5oj0DhmMzYZ7WQK9i2WDwUYISAxDa5oLOCRtNBnuAF2DE5S2VsxzKvtJU90d7QxsN55VpcS6KLmRpOYi9aGUXPZsAWUZh7qtnAIOpaaBce4Z7K86GO+S4BOWJJ10HXbSNK0gcl0QyTqDMZTBgjUHdWIBGoOwqeyPanKJbMxVVg5l5khV7snvCPOoiC3s7gJOZGHvDOpRgRMmYltNuXOnWXa2Szl2VXDiQRGpiQJI10+ZqKM2vcRwzBGOVyQ2YgNIzKT91YgTGgqzYxJAtkz9o5yHvRIiOUaGevOKC4bGMqMsllK6aldzCmARLaRGvP0u8PBKoC3uFiFmV3BkrMQT4CdaqNU/EQQRIBlQF0JzEgmSNoJbx2q3w6+xfvKVARevegmG15yvLpWZweIIT2Z1W45uCAhKm0Y13KzlU+Q0o1hLjE3CVKt9mZ0buvBOUSVMKW06nrQF73HLKPlJJIEmBsDrr9fWusRilPumR7oInKfaBdidOY9IqjwVrltrwGV1uOzgsCpUmAMyidIAMab+NU+IDKqKogWwukZZCwu2s7wBy9KDsY0Qhnu2w4Ex/wBMnQcyAp38aF8QuzcAaRsdMrFQyysRpGokeJ8K6FshGAgaFRlP3WhiHOxOUjXoNapK8GFaXBXUFIyqJBBJgx3VjxoJ8SJcqqmEYhC0RA75GugJy7fzDnUFzCrnyyLbIwcEmZIfYEDvAZJ1qredFV5JYtFxSJgnZgQQBzGsddas2FJuIVBzZYJbK0m4uUiB1LE67elAb4rwJcTZuW+Zf2qlJVc492NdenwqZbuKuW1s3ghhl+0O+k8tidPDepxjgEUBWJj2mUAKVS2QCcsjwEDqPOruBQsGdoAbvDT3c2/yC8utETi8VAUKQFAA0nQaD6UqgvO8wskDScoaaVAAtjvOOQtXAB0He/U/Gg3Zg57bZ+99o472umaI15RpSpUUJwx+wtf/AF//AMmgt5YviNO6v0FKlQdNotkjQ+0uj4Lbj6n41JY3XwAA+NNSoJrawNPwn86s2qVKglUfZqeZJk8zBG9cXRofNh8xSpUEGPH/AKdf/sf/AMFqph7SnD3yQJAEGBI1XY8tz8aVKnQsH/7dzz0158qvcNtC4mMNwByuGuZcwzRlKRE7ROlKlUVmMCo7un/Usj0IMirdhiMxBg66jf8AzDzpUqg9BS4S+EYkycOhJnUk29yeZ8a57XWgbJcgFw1kZiO9GZ9J3impVQJGGSLXdXXDsx0GrQmp6nxqrjxl9kV7pFhSI0glEJIjnOs0qVUibCn7Zf6bTeoI189Tr4mi50sPGnu/Nln4zSpURUwrkXBBIlT8pj4QPhWv4f71wcpXT4/oPgKVKgt2rQzAwJL3gTGpi7biTzoWNbrTrou/jfUH5aUqVAG4lcIDQSJbkeog/EaVzgXOXECTBKyOWty2NvLTypUqKpcTY6a/suv6n4mj6WVXG3FVQAbuoAAHujl6n40qVIireYjFOAYhbgEcgXII8oAHpWu4WZA8l/8AGmpURDiXIOhjy05mnpUqD//Z"/>
          <p:cNvSpPr>
            <a:spLocks noChangeAspect="1" noChangeArrowheads="1"/>
          </p:cNvSpPr>
          <p:nvPr/>
        </p:nvSpPr>
        <p:spPr bwMode="auto">
          <a:xfrm>
            <a:off x="8664575" y="-893763"/>
            <a:ext cx="2476500" cy="1847851"/>
          </a:xfrm>
          <a:prstGeom prst="rect">
            <a:avLst/>
          </a:prstGeom>
          <a:noFill/>
        </p:spPr>
        <p:txBody>
          <a:bodyPr vert="horz" wrap="square" lIns="91440" tIns="45720" rIns="91440" bIns="45720" numCol="1" anchor="t" anchorCtr="0" compatLnSpc="1">
            <a:prstTxWarp prst="textNoShape">
              <a:avLst/>
            </a:prstTxWarp>
          </a:bodyPr>
          <a:lstStyle/>
          <a:p>
            <a:endParaRPr lang="he-IL"/>
          </a:p>
        </p:txBody>
      </p:sp>
      <p:pic>
        <p:nvPicPr>
          <p:cNvPr id="57352" name="Picture 8" descr="http://www.nyga-chef.co.il/var/271/73895-cubes.JPG"/>
          <p:cNvPicPr>
            <a:picLocks noChangeAspect="1" noChangeArrowheads="1"/>
          </p:cNvPicPr>
          <p:nvPr/>
        </p:nvPicPr>
        <p:blipFill>
          <a:blip r:embed="rId3" cstate="print"/>
          <a:srcRect/>
          <a:stretch>
            <a:fillRect/>
          </a:stretch>
        </p:blipFill>
        <p:spPr bwMode="auto">
          <a:xfrm>
            <a:off x="1907704" y="5157192"/>
            <a:ext cx="576064" cy="491575"/>
          </a:xfrm>
          <a:prstGeom prst="rect">
            <a:avLst/>
          </a:prstGeom>
          <a:noFill/>
        </p:spPr>
      </p:pic>
      <p:pic>
        <p:nvPicPr>
          <p:cNvPr id="57354" name="Picture 10" descr="http://t2.gstatic.com/images?q=tbn:ANd9GcRBFT1KdjQlENcSDm-6aTq87g8J_Lb_Eb3Upx2GJh0_KdgpCVkY"/>
          <p:cNvPicPr>
            <a:picLocks noChangeAspect="1" noChangeArrowheads="1"/>
          </p:cNvPicPr>
          <p:nvPr/>
        </p:nvPicPr>
        <p:blipFill>
          <a:blip r:embed="rId4" cstate="print"/>
          <a:srcRect/>
          <a:stretch>
            <a:fillRect/>
          </a:stretch>
        </p:blipFill>
        <p:spPr bwMode="auto">
          <a:xfrm>
            <a:off x="539552" y="5301208"/>
            <a:ext cx="504056" cy="378042"/>
          </a:xfrm>
          <a:prstGeom prst="rect">
            <a:avLst/>
          </a:prstGeom>
          <a:noFill/>
        </p:spPr>
      </p:pic>
      <p:sp>
        <p:nvSpPr>
          <p:cNvPr id="9" name="מלבן 8"/>
          <p:cNvSpPr/>
          <p:nvPr/>
        </p:nvSpPr>
        <p:spPr>
          <a:xfrm>
            <a:off x="3635896" y="5157192"/>
            <a:ext cx="4572000" cy="1200329"/>
          </a:xfrm>
          <a:prstGeom prst="rect">
            <a:avLst/>
          </a:prstGeom>
        </p:spPr>
        <p:txBody>
          <a:bodyPr>
            <a:spAutoFit/>
          </a:bodyPr>
          <a:lstStyle/>
          <a:p>
            <a:r>
              <a:rPr lang="he-IL" dirty="0"/>
              <a:t>בזמן </a:t>
            </a:r>
            <a:r>
              <a:rPr lang="he-IL" dirty="0" err="1"/>
              <a:t>קפאון</a:t>
            </a:r>
            <a:r>
              <a:rPr lang="he-IL" dirty="0"/>
              <a:t> המים בכלי האטום משתנה סדר החלקיקים וכן יכולת תנועתם, </a:t>
            </a:r>
          </a:p>
          <a:p>
            <a:r>
              <a:rPr lang="he-IL" dirty="0"/>
              <a:t>אבל מס' החלקיקים לא משתנה ולכן המסה תישאר אותו דבר- על פי חוק שימור המסה.</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לבן 1"/>
          <p:cNvSpPr/>
          <p:nvPr/>
        </p:nvSpPr>
        <p:spPr>
          <a:xfrm>
            <a:off x="611560" y="476672"/>
            <a:ext cx="7848872" cy="2862322"/>
          </a:xfrm>
          <a:prstGeom prst="rect">
            <a:avLst/>
          </a:prstGeom>
        </p:spPr>
        <p:txBody>
          <a:bodyPr wrap="square">
            <a:spAutoFit/>
          </a:bodyPr>
          <a:lstStyle/>
          <a:p>
            <a:r>
              <a:rPr lang="he-IL" dirty="0"/>
              <a:t>הִכניסו גז למזרק סגור, כמתואר באיור. מה יקרה לנפח ולמסה של הגז כאשר ילחצו על בוכנת המזרק?</a:t>
            </a:r>
          </a:p>
          <a:p>
            <a:r>
              <a:rPr lang="he-IL" dirty="0"/>
              <a:t>א. מסת הגז לא תשתנה, אך נפחו יקטן.</a:t>
            </a:r>
          </a:p>
          <a:p>
            <a:r>
              <a:rPr lang="he-IL" dirty="0"/>
              <a:t>ב. מסת הגז לא תשתנה, נפחו יגדל.</a:t>
            </a:r>
          </a:p>
          <a:p>
            <a:r>
              <a:rPr lang="he-IL" dirty="0"/>
              <a:t>ג. מסת הגז תגדל, אך נפחו לא ישתנה.</a:t>
            </a:r>
          </a:p>
          <a:p>
            <a:r>
              <a:rPr lang="he-IL" dirty="0"/>
              <a:t>ד. מסת הגז תקטן אך נפחו לא ישתנה.</a:t>
            </a:r>
            <a:endParaRPr lang="en-US" dirty="0"/>
          </a:p>
          <a:p>
            <a:endParaRPr lang="he-IL" dirty="0"/>
          </a:p>
          <a:p>
            <a:r>
              <a:rPr lang="he-IL" dirty="0"/>
              <a:t>הסבירו תשובתכם באמצעות המודל החלקיקי: __________________________________________</a:t>
            </a:r>
          </a:p>
          <a:p>
            <a:r>
              <a:rPr lang="he-IL" dirty="0"/>
              <a:t>____________________________________________________________</a:t>
            </a:r>
          </a:p>
        </p:txBody>
      </p:sp>
      <p:sp>
        <p:nvSpPr>
          <p:cNvPr id="3" name="מלבן 2"/>
          <p:cNvSpPr/>
          <p:nvPr/>
        </p:nvSpPr>
        <p:spPr>
          <a:xfrm>
            <a:off x="1403648" y="4797152"/>
            <a:ext cx="6840760" cy="923330"/>
          </a:xfrm>
          <a:prstGeom prst="rect">
            <a:avLst/>
          </a:prstGeom>
        </p:spPr>
        <p:txBody>
          <a:bodyPr wrap="square">
            <a:spAutoFit/>
          </a:bodyPr>
          <a:lstStyle/>
          <a:p>
            <a:r>
              <a:rPr lang="he-IL" dirty="0"/>
              <a:t>אין תוספת או גריעה של חלקיקי חומר ולכן מסת הגז לא תשתנה. הנפח של הגז יקטן כיוון</a:t>
            </a:r>
            <a:r>
              <a:rPr lang="en-US" dirty="0"/>
              <a:t> </a:t>
            </a:r>
            <a:r>
              <a:rPr lang="he-IL" dirty="0"/>
              <a:t>שקיימים רווחים בין חלקיקי הגז וכתוצאה מהלחץ המופעל על הגז רווחים אלו יקטנו.</a:t>
            </a:r>
          </a:p>
        </p:txBody>
      </p:sp>
      <p:pic>
        <p:nvPicPr>
          <p:cNvPr id="58370" name="Picture 2"/>
          <p:cNvPicPr>
            <a:picLocks noChangeAspect="1" noChangeArrowheads="1"/>
          </p:cNvPicPr>
          <p:nvPr/>
        </p:nvPicPr>
        <p:blipFill>
          <a:blip r:embed="rId2" cstate="print"/>
          <a:srcRect/>
          <a:stretch>
            <a:fillRect/>
          </a:stretch>
        </p:blipFill>
        <p:spPr bwMode="auto">
          <a:xfrm>
            <a:off x="323528" y="1412776"/>
            <a:ext cx="2400300" cy="122413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611560" y="2420888"/>
            <a:ext cx="8229600" cy="1143000"/>
          </a:xfrm>
        </p:spPr>
        <p:txBody>
          <a:bodyPr/>
          <a:lstStyle/>
          <a:p>
            <a:r>
              <a:rPr lang="he-IL" dirty="0"/>
              <a:t>שאלות חזרה</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p:cNvSpPr>
          <p:nvPr>
            <p:ph idx="1"/>
          </p:nvPr>
        </p:nvSpPr>
        <p:spPr>
          <a:xfrm>
            <a:off x="468313" y="1541463"/>
            <a:ext cx="8229600" cy="4624387"/>
          </a:xfrm>
        </p:spPr>
        <p:txBody>
          <a:bodyPr/>
          <a:lstStyle/>
          <a:p>
            <a:pPr algn="r" rtl="1">
              <a:buFont typeface="Wingdings 2" pitchFamily="18" charset="2"/>
              <a:buNone/>
            </a:pPr>
            <a:r>
              <a:rPr lang="he-IL" sz="2200" b="1" dirty="0"/>
              <a:t>59. תלמידים חיממו 20 מ"ל מים בכלי סגור, מטמפרטורה של  </a:t>
            </a:r>
            <a:r>
              <a:rPr lang="en-US" sz="2200" b="1" dirty="0">
                <a:latin typeface="Times New Roman" pitchFamily="18" charset="0"/>
                <a:cs typeface="Times New Roman" pitchFamily="18" charset="0"/>
              </a:rPr>
              <a:t>ºC</a:t>
            </a:r>
            <a:r>
              <a:rPr lang="he-IL" sz="2200" b="1" dirty="0"/>
              <a:t> 25 עד לטמפרטורה של </a:t>
            </a:r>
            <a:r>
              <a:rPr lang="en-US" sz="2200" b="1" dirty="0">
                <a:latin typeface="Times New Roman" pitchFamily="18" charset="0"/>
                <a:cs typeface="Times New Roman" pitchFamily="18" charset="0"/>
              </a:rPr>
              <a:t>ºC</a:t>
            </a:r>
            <a:r>
              <a:rPr lang="he-IL" sz="2200" b="1" dirty="0"/>
              <a:t> 50 </a:t>
            </a:r>
            <a:br>
              <a:rPr lang="he-IL" sz="2200" b="1" dirty="0"/>
            </a:br>
            <a:r>
              <a:rPr lang="he-IL" sz="2200" b="1" dirty="0">
                <a:solidFill>
                  <a:srgbClr val="0000CC"/>
                </a:solidFill>
              </a:rPr>
              <a:t>ציינו מאפיין אחד של חלקיקי המים שלא משתנה כתוצאה מהחימום ומאפיין אחד של חלקיקי המים שמשתנה כתוצאה מהחימום.</a:t>
            </a:r>
            <a:r>
              <a:rPr lang="en-US" sz="2200" dirty="0">
                <a:solidFill>
                  <a:srgbClr val="0000CC"/>
                </a:solidFill>
              </a:rPr>
              <a:t> </a:t>
            </a:r>
          </a:p>
          <a:p>
            <a:pPr algn="r" rtl="1"/>
            <a:endParaRPr lang="en-US" sz="2200" dirty="0">
              <a:solidFill>
                <a:srgbClr val="990000"/>
              </a:solidFill>
            </a:endParaRPr>
          </a:p>
          <a:p>
            <a:pPr algn="r" rtl="1">
              <a:buFont typeface="Wingdings 2" pitchFamily="18" charset="2"/>
              <a:buNone/>
            </a:pPr>
            <a:r>
              <a:rPr lang="he-IL" sz="2200" b="1" dirty="0"/>
              <a:t>60. תלמידים הכניסו 50 מ"ל מים בטמפרטורה של </a:t>
            </a:r>
            <a:r>
              <a:rPr lang="en-US" sz="2200" b="1" dirty="0">
                <a:latin typeface="Times New Roman" pitchFamily="18" charset="0"/>
                <a:cs typeface="Times New Roman" pitchFamily="18" charset="0"/>
              </a:rPr>
              <a:t>ºC </a:t>
            </a:r>
            <a:r>
              <a:rPr lang="he-IL" sz="2200" b="1" dirty="0"/>
              <a:t> 25 למקפיא עד אשר המים הגיעו לטמפרטורה של  </a:t>
            </a:r>
            <a:r>
              <a:rPr lang="en-US" sz="2200" b="1" dirty="0">
                <a:latin typeface="Times New Roman" pitchFamily="18" charset="0"/>
                <a:cs typeface="Times New Roman" pitchFamily="18" charset="0"/>
              </a:rPr>
              <a:t>ºC</a:t>
            </a:r>
            <a:r>
              <a:rPr lang="he-IL" sz="2200" b="1" dirty="0"/>
              <a:t> </a:t>
            </a:r>
            <a:r>
              <a:rPr lang="en-US" sz="2800" b="1" dirty="0"/>
              <a:t>-1</a:t>
            </a:r>
            <a:endParaRPr lang="he-IL" sz="2200" b="1" dirty="0"/>
          </a:p>
          <a:p>
            <a:pPr algn="r" rtl="1">
              <a:buFont typeface="Wingdings 2" pitchFamily="18" charset="2"/>
              <a:buNone/>
            </a:pPr>
            <a:r>
              <a:rPr lang="he-IL" sz="2200" b="1" dirty="0"/>
              <a:t>   </a:t>
            </a:r>
            <a:r>
              <a:rPr lang="he-IL" sz="2200" b="1" dirty="0">
                <a:solidFill>
                  <a:srgbClr val="0000CC"/>
                </a:solidFill>
              </a:rPr>
              <a:t>ציינו מאפיין אחד של חלקיקי המים שלא משתנה כתוצאה מהקירור ומאפיין אחד של חלקיקי המים שמשתנה כתוצאה מהקירור.</a:t>
            </a:r>
            <a:r>
              <a:rPr lang="en-US" sz="2200" dirty="0">
                <a:solidFill>
                  <a:srgbClr val="0000CC"/>
                </a:solidFill>
              </a:rPr>
              <a:t> </a:t>
            </a:r>
            <a:endParaRPr lang="he-IL" sz="2200" dirty="0">
              <a:solidFill>
                <a:srgbClr val="0000CC"/>
              </a:solidFill>
            </a:endParaRPr>
          </a:p>
          <a:p>
            <a:pPr algn="r" rtl="1"/>
            <a:endParaRPr lang="he-IL" sz="2200" dirty="0">
              <a:solidFill>
                <a:srgbClr val="990000"/>
              </a:solidFill>
            </a:endParaRPr>
          </a:p>
        </p:txBody>
      </p:sp>
      <p:sp>
        <p:nvSpPr>
          <p:cNvPr id="27651" name="Text Box 4"/>
          <p:cNvSpPr txBox="1">
            <a:spLocks noChangeArrowheads="1"/>
          </p:cNvSpPr>
          <p:nvPr/>
        </p:nvSpPr>
        <p:spPr bwMode="auto">
          <a:xfrm>
            <a:off x="1285875" y="857250"/>
            <a:ext cx="6943725" cy="584200"/>
          </a:xfrm>
          <a:prstGeom prst="rect">
            <a:avLst/>
          </a:prstGeom>
          <a:noFill/>
          <a:ln w="9525">
            <a:noFill/>
            <a:miter lim="800000"/>
            <a:headEnd/>
            <a:tailEnd/>
          </a:ln>
        </p:spPr>
        <p:txBody>
          <a:bodyPr wrap="none">
            <a:spAutoFit/>
          </a:bodyPr>
          <a:lstStyle/>
          <a:p>
            <a:r>
              <a:rPr lang="he-IL" sz="3200" b="1">
                <a:solidFill>
                  <a:srgbClr val="C00000"/>
                </a:solidFill>
              </a:rPr>
              <a:t>פריט לדיון בכיתה- השפעת חימום / קירור</a:t>
            </a:r>
            <a:endParaRPr lang="en-US" sz="3200" b="1">
              <a:solidFill>
                <a:srgbClr val="C00000"/>
              </a:solidFill>
            </a:endParaRPr>
          </a:p>
        </p:txBody>
      </p:sp>
      <p:pic>
        <p:nvPicPr>
          <p:cNvPr id="27652" name="Picture 11" descr="MUT-Logo"/>
          <p:cNvPicPr>
            <a:picLocks noChangeAspect="1" noChangeArrowheads="1"/>
          </p:cNvPicPr>
          <p:nvPr/>
        </p:nvPicPr>
        <p:blipFill>
          <a:blip r:embed="rId2" cstate="print">
            <a:lum contrast="6000"/>
          </a:blip>
          <a:srcRect/>
          <a:stretch>
            <a:fillRect/>
          </a:stretch>
        </p:blipFill>
        <p:spPr bwMode="auto">
          <a:xfrm>
            <a:off x="0" y="6303710"/>
            <a:ext cx="467544" cy="554290"/>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9" name="Picture 11" descr="MUT-Logo"/>
          <p:cNvPicPr>
            <a:picLocks noChangeAspect="1" noChangeArrowheads="1"/>
          </p:cNvPicPr>
          <p:nvPr/>
        </p:nvPicPr>
        <p:blipFill>
          <a:blip r:embed="rId3" cstate="print">
            <a:lum contrast="6000"/>
          </a:blip>
          <a:srcRect/>
          <a:stretch>
            <a:fillRect/>
          </a:stretch>
        </p:blipFill>
        <p:spPr bwMode="auto">
          <a:xfrm>
            <a:off x="106363" y="6021288"/>
            <a:ext cx="608017" cy="720825"/>
          </a:xfrm>
          <a:prstGeom prst="rect">
            <a:avLst/>
          </a:prstGeom>
          <a:noFill/>
          <a:ln w="9525">
            <a:noFill/>
            <a:miter lim="800000"/>
            <a:headEnd/>
            <a:tailEnd/>
          </a:ln>
        </p:spPr>
      </p:pic>
      <p:sp>
        <p:nvSpPr>
          <p:cNvPr id="164870" name="Text Box 6"/>
          <p:cNvSpPr txBox="1">
            <a:spLocks noChangeArrowheads="1"/>
          </p:cNvSpPr>
          <p:nvPr/>
        </p:nvSpPr>
        <p:spPr bwMode="auto">
          <a:xfrm>
            <a:off x="357188" y="3071813"/>
            <a:ext cx="8496300" cy="1016000"/>
          </a:xfrm>
          <a:prstGeom prst="rect">
            <a:avLst/>
          </a:prstGeom>
          <a:noFill/>
          <a:ln w="38100">
            <a:solidFill>
              <a:schemeClr val="accent1"/>
            </a:solidFill>
            <a:miter lim="800000"/>
            <a:headEnd/>
            <a:tailEnd/>
          </a:ln>
        </p:spPr>
        <p:txBody>
          <a:bodyPr>
            <a:spAutoFit/>
          </a:bodyPr>
          <a:lstStyle/>
          <a:p>
            <a:pPr marL="342900" indent="-342900" algn="r" rtl="1"/>
            <a:r>
              <a:rPr lang="he-IL" sz="2000" dirty="0"/>
              <a:t>בקיץ נהוג להזהיר את הנהגים מנסיעה מהירה בכביש שעלולה להגדיל את החיכוך בין הצמיג לכביש ולגרום לעלייה בטמפרטורת האוויר בצמיגי המכונית. מה עלול לקרות לצמיג כתוצאה מעליית הטמפרטורה?</a:t>
            </a:r>
            <a:r>
              <a:rPr lang="en-US" sz="2000" dirty="0"/>
              <a:t> </a:t>
            </a:r>
            <a:r>
              <a:rPr lang="he-IL" sz="2000" dirty="0"/>
              <a:t>הסבר.</a:t>
            </a:r>
            <a:endParaRPr lang="en-US" sz="2000" dirty="0"/>
          </a:p>
        </p:txBody>
      </p:sp>
      <p:sp>
        <p:nvSpPr>
          <p:cNvPr id="164871" name="Text Box 7"/>
          <p:cNvSpPr txBox="1">
            <a:spLocks noChangeArrowheads="1"/>
          </p:cNvSpPr>
          <p:nvPr/>
        </p:nvSpPr>
        <p:spPr bwMode="auto">
          <a:xfrm>
            <a:off x="467544" y="1124744"/>
            <a:ext cx="8424862" cy="1138238"/>
          </a:xfrm>
          <a:prstGeom prst="rect">
            <a:avLst/>
          </a:prstGeom>
          <a:noFill/>
          <a:ln w="38100">
            <a:solidFill>
              <a:schemeClr val="accent1"/>
            </a:solidFill>
            <a:miter lim="800000"/>
            <a:headEnd/>
            <a:tailEnd/>
          </a:ln>
        </p:spPr>
        <p:txBody>
          <a:bodyPr>
            <a:spAutoFit/>
          </a:bodyPr>
          <a:lstStyle/>
          <a:p>
            <a:pPr marL="342900" indent="-342900" algn="r" rtl="1"/>
            <a:r>
              <a:rPr lang="he-IL" sz="2000" dirty="0"/>
              <a:t>לכדור מתכת ולטבעת מתכת קוטר דומה כך שהכדור יכול לעבור דרך הטבעת. לאחר חימום הכדור,  בעודו חם, לא ניתן להעבירו דרך הטבעת. </a:t>
            </a:r>
            <a:endParaRPr lang="en-US" sz="2000" dirty="0"/>
          </a:p>
          <a:p>
            <a:pPr marL="342900" indent="-342900" algn="r" rtl="1"/>
            <a:r>
              <a:rPr lang="he-IL" sz="2000" dirty="0"/>
              <a:t>הסבירו את התופעה באמצעות המודל החלקיקי של החומר.</a:t>
            </a:r>
            <a:r>
              <a:rPr lang="en-US" sz="2800" dirty="0"/>
              <a:t> </a:t>
            </a:r>
          </a:p>
        </p:txBody>
      </p:sp>
      <p:sp>
        <p:nvSpPr>
          <p:cNvPr id="125959" name="Text Box 7"/>
          <p:cNvSpPr txBox="1">
            <a:spLocks noChangeArrowheads="1"/>
          </p:cNvSpPr>
          <p:nvPr/>
        </p:nvSpPr>
        <p:spPr bwMode="auto">
          <a:xfrm>
            <a:off x="428625" y="4429125"/>
            <a:ext cx="8424863" cy="1016000"/>
          </a:xfrm>
          <a:prstGeom prst="rect">
            <a:avLst/>
          </a:prstGeom>
          <a:noFill/>
          <a:ln w="38100">
            <a:solidFill>
              <a:schemeClr val="accent1"/>
            </a:solidFill>
            <a:miter lim="800000"/>
            <a:headEnd/>
            <a:tailEnd/>
          </a:ln>
        </p:spPr>
        <p:txBody>
          <a:bodyPr>
            <a:spAutoFit/>
          </a:bodyPr>
          <a:lstStyle/>
          <a:p>
            <a:pPr marL="342900" indent="-342900" algn="r" rtl="1"/>
            <a:r>
              <a:rPr lang="he-IL" sz="2000" dirty="0"/>
              <a:t>מדוע פעפוע של חלקיקי בושם באוויר מהיר מהפעפוע של חלקיקי תרכיז פטל במים? (כאשר החומרים נמצאים באותה טמפרטורה ובנפח זהה). הסבירו את התופעה באמצעות המודל החלקיקי של החומר</a:t>
            </a:r>
            <a:endParaRPr lang="en-US" sz="2000" dirty="0"/>
          </a:p>
        </p:txBody>
      </p:sp>
      <p:sp>
        <p:nvSpPr>
          <p:cNvPr id="125960" name="Text Box 8"/>
          <p:cNvSpPr txBox="1">
            <a:spLocks noChangeArrowheads="1"/>
          </p:cNvSpPr>
          <p:nvPr/>
        </p:nvSpPr>
        <p:spPr bwMode="auto">
          <a:xfrm>
            <a:off x="1428750" y="5786438"/>
            <a:ext cx="7429500" cy="461962"/>
          </a:xfrm>
          <a:prstGeom prst="rect">
            <a:avLst/>
          </a:prstGeom>
          <a:solidFill>
            <a:schemeClr val="accent2">
              <a:lumMod val="60000"/>
              <a:lumOff val="40000"/>
            </a:schemeClr>
          </a:solidFill>
          <a:ln w="9525">
            <a:solidFill>
              <a:schemeClr val="tx1"/>
            </a:solidFill>
            <a:miter lim="800000"/>
            <a:headEnd/>
            <a:tailEnd/>
          </a:ln>
          <a:effectLst/>
        </p:spPr>
        <p:txBody>
          <a:bodyPr>
            <a:spAutoFit/>
          </a:bodyPr>
          <a:lstStyle/>
          <a:p>
            <a:r>
              <a:rPr lang="he-IL" sz="2400" b="1">
                <a:solidFill>
                  <a:srgbClr val="0000FF"/>
                </a:solidFill>
              </a:rPr>
              <a:t>הדמיות ממוחשבות:</a:t>
            </a:r>
            <a:r>
              <a:rPr lang="he-IL" sz="2400">
                <a:solidFill>
                  <a:srgbClr val="0000FF"/>
                </a:solidFill>
              </a:rPr>
              <a:t> </a:t>
            </a:r>
            <a:r>
              <a:rPr lang="he-IL" sz="2400">
                <a:solidFill>
                  <a:srgbClr val="0000CC"/>
                </a:solidFill>
              </a:rPr>
              <a:t>פעפוע, </a:t>
            </a:r>
            <a:r>
              <a:rPr lang="he-IL" sz="2400">
                <a:solidFill>
                  <a:srgbClr val="0000CC"/>
                </a:solidFill>
                <a:hlinkClick r:id="rId4"/>
              </a:rPr>
              <a:t>חימום כדור</a:t>
            </a:r>
            <a:r>
              <a:rPr lang="he-IL" sz="2400">
                <a:solidFill>
                  <a:srgbClr val="0000CC"/>
                </a:solidFill>
              </a:rPr>
              <a:t>, </a:t>
            </a:r>
            <a:r>
              <a:rPr lang="he-IL" sz="2400">
                <a:solidFill>
                  <a:srgbClr val="0000CC"/>
                </a:solidFill>
                <a:hlinkClick r:id="rId5"/>
              </a:rPr>
              <a:t>התפשטות</a:t>
            </a:r>
            <a:r>
              <a:rPr lang="he-IL" sz="2400">
                <a:solidFill>
                  <a:srgbClr val="0000CC"/>
                </a:solidFill>
              </a:rPr>
              <a:t>, לחץ הגז</a:t>
            </a:r>
            <a:endParaRPr lang="en-US" sz="2400">
              <a:solidFill>
                <a:srgbClr val="0000CC"/>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4871"/>
                                        </p:tgtEl>
                                        <p:attrNameLst>
                                          <p:attrName>style.visibility</p:attrName>
                                        </p:attrNameLst>
                                      </p:cBhvr>
                                      <p:to>
                                        <p:strVal val="visible"/>
                                      </p:to>
                                    </p:set>
                                    <p:animEffect transition="in" filter="blinds(horizontal)">
                                      <p:cBhvr>
                                        <p:cTn id="7" dur="500"/>
                                        <p:tgtEl>
                                          <p:spTgt spid="16487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4870"/>
                                        </p:tgtEl>
                                        <p:attrNameLst>
                                          <p:attrName>style.visibility</p:attrName>
                                        </p:attrNameLst>
                                      </p:cBhvr>
                                      <p:to>
                                        <p:strVal val="visible"/>
                                      </p:to>
                                    </p:set>
                                    <p:animEffect transition="in" filter="blinds(horizontal)">
                                      <p:cBhvr>
                                        <p:cTn id="12" dur="500"/>
                                        <p:tgtEl>
                                          <p:spTgt spid="16487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5959"/>
                                        </p:tgtEl>
                                        <p:attrNameLst>
                                          <p:attrName>style.visibility</p:attrName>
                                        </p:attrNameLst>
                                      </p:cBhvr>
                                      <p:to>
                                        <p:strVal val="visible"/>
                                      </p:to>
                                    </p:set>
                                    <p:animEffect transition="in" filter="blinds(horizontal)">
                                      <p:cBhvr>
                                        <p:cTn id="17" dur="500"/>
                                        <p:tgtEl>
                                          <p:spTgt spid="1259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0" grpId="0" animBg="1"/>
      <p:bldP spid="164871" grpId="0" animBg="1"/>
      <p:bldP spid="12595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Text Box 4"/>
          <p:cNvSpPr txBox="1">
            <a:spLocks noChangeArrowheads="1"/>
          </p:cNvSpPr>
          <p:nvPr/>
        </p:nvSpPr>
        <p:spPr bwMode="auto">
          <a:xfrm>
            <a:off x="251520" y="908720"/>
            <a:ext cx="8675490" cy="3046413"/>
          </a:xfrm>
          <a:prstGeom prst="rect">
            <a:avLst/>
          </a:prstGeom>
          <a:noFill/>
          <a:ln w="38100">
            <a:solidFill>
              <a:schemeClr val="accent1"/>
            </a:solidFill>
            <a:miter lim="800000"/>
            <a:headEnd/>
            <a:tailEnd/>
          </a:ln>
        </p:spPr>
        <p:txBody>
          <a:bodyPr wrap="square">
            <a:spAutoFit/>
          </a:bodyPr>
          <a:lstStyle/>
          <a:p>
            <a:pPr marL="342900" indent="-342900" algn="r" rtl="1"/>
            <a:r>
              <a:rPr lang="he-IL" sz="2400" dirty="0">
                <a:cs typeface="David" pitchFamily="34" charset="-79"/>
              </a:rPr>
              <a:t>תלמיד לקח שני כלים שבכל אחד מהם 100 מ"ל מים בטמפרטורה של </a:t>
            </a:r>
            <a:r>
              <a:rPr lang="en-US" sz="2400" dirty="0"/>
              <a:t>ºC</a:t>
            </a:r>
            <a:r>
              <a:rPr lang="he-IL" sz="2400" dirty="0">
                <a:cs typeface="David" pitchFamily="34" charset="-79"/>
              </a:rPr>
              <a:t> </a:t>
            </a:r>
            <a:r>
              <a:rPr lang="en-US" sz="2400" dirty="0">
                <a:cs typeface="David" pitchFamily="34" charset="-79"/>
              </a:rPr>
              <a:t>20</a:t>
            </a:r>
            <a:r>
              <a:rPr lang="he-IL" sz="2400" dirty="0">
                <a:cs typeface="David" pitchFamily="34" charset="-79"/>
              </a:rPr>
              <a:t>. הוא מזג את תכולת שני הכלים לכלי שלישי בנפח של 500 מ"ל. </a:t>
            </a:r>
          </a:p>
          <a:p>
            <a:pPr marL="342900" indent="-342900" algn="r" rtl="1"/>
            <a:r>
              <a:rPr lang="he-IL" sz="2400" dirty="0">
                <a:cs typeface="David" pitchFamily="34" charset="-79"/>
              </a:rPr>
              <a:t>      מה יהיה </a:t>
            </a:r>
            <a:r>
              <a:rPr lang="he-IL" sz="2400" b="1" dirty="0">
                <a:cs typeface="David" pitchFamily="34" charset="-79"/>
              </a:rPr>
              <a:t>נפח המים </a:t>
            </a:r>
            <a:r>
              <a:rPr lang="he-IL" sz="2400" dirty="0">
                <a:cs typeface="David" pitchFamily="34" charset="-79"/>
              </a:rPr>
              <a:t>בכלי השלישי? </a:t>
            </a:r>
            <a:br>
              <a:rPr lang="en-US" sz="2400" dirty="0">
                <a:cs typeface="David" pitchFamily="34" charset="-79"/>
              </a:rPr>
            </a:br>
            <a:r>
              <a:rPr lang="he-IL" sz="2400" dirty="0">
                <a:cs typeface="David" pitchFamily="34" charset="-79"/>
              </a:rPr>
              <a:t>ומה </a:t>
            </a:r>
            <a:r>
              <a:rPr lang="he-IL" sz="2400" b="1" dirty="0">
                <a:cs typeface="David" pitchFamily="34" charset="-79"/>
              </a:rPr>
              <a:t>תהיה טמפרטורת המים </a:t>
            </a:r>
            <a:r>
              <a:rPr lang="he-IL" sz="2400" dirty="0">
                <a:cs typeface="David" pitchFamily="34" charset="-79"/>
              </a:rPr>
              <a:t>בכלי זה?</a:t>
            </a:r>
          </a:p>
          <a:p>
            <a:pPr marL="1257300" lvl="2" indent="-342900" algn="r" rtl="1">
              <a:buFontTx/>
              <a:buChar char="•"/>
            </a:pPr>
            <a:r>
              <a:rPr lang="he-IL" sz="2400" dirty="0">
                <a:cs typeface="David" pitchFamily="34" charset="-79"/>
              </a:rPr>
              <a:t>הנפח יהיה 200 מ"ל והטמפרטורה תהיה </a:t>
            </a:r>
            <a:r>
              <a:rPr lang="en-US" sz="2400" dirty="0">
                <a:cs typeface="David" pitchFamily="34" charset="-79"/>
              </a:rPr>
              <a:t>40 </a:t>
            </a:r>
            <a:r>
              <a:rPr lang="en-US" sz="2400" dirty="0">
                <a:latin typeface="Times New Roman" pitchFamily="18" charset="0"/>
                <a:cs typeface="Times New Roman" pitchFamily="18" charset="0"/>
              </a:rPr>
              <a:t>ºC</a:t>
            </a:r>
            <a:r>
              <a:rPr lang="he-IL" sz="2400" dirty="0">
                <a:cs typeface="David" pitchFamily="34" charset="-79"/>
              </a:rPr>
              <a:t>.</a:t>
            </a:r>
          </a:p>
          <a:p>
            <a:pPr marL="1257300" lvl="2" indent="-342900" algn="r" rtl="1">
              <a:buFontTx/>
              <a:buChar char="•"/>
            </a:pPr>
            <a:r>
              <a:rPr lang="he-IL" sz="2400" dirty="0">
                <a:cs typeface="David" pitchFamily="34" charset="-79"/>
              </a:rPr>
              <a:t>הנפח יהיה 100 מ"ל והטמפרטורה תהיה </a:t>
            </a:r>
            <a:r>
              <a:rPr lang="en-US" sz="2400" dirty="0"/>
              <a:t>ºC</a:t>
            </a:r>
            <a:r>
              <a:rPr lang="he-IL" sz="2400" dirty="0">
                <a:cs typeface="David" pitchFamily="34" charset="-79"/>
              </a:rPr>
              <a:t> </a:t>
            </a:r>
            <a:r>
              <a:rPr lang="en-US" sz="2400" dirty="0">
                <a:cs typeface="David" pitchFamily="34" charset="-79"/>
              </a:rPr>
              <a:t>20</a:t>
            </a:r>
            <a:endParaRPr lang="he-IL" sz="2400" dirty="0">
              <a:cs typeface="David" pitchFamily="34" charset="-79"/>
            </a:endParaRPr>
          </a:p>
          <a:p>
            <a:pPr marL="1257300" lvl="2" indent="-342900" algn="r" rtl="1">
              <a:buFontTx/>
              <a:buChar char="•"/>
            </a:pPr>
            <a:r>
              <a:rPr lang="he-IL" sz="2400" dirty="0">
                <a:cs typeface="David" pitchFamily="34" charset="-79"/>
              </a:rPr>
              <a:t>הנפח יהיה 200 מ"ל והטמפרטורה תהיה </a:t>
            </a:r>
            <a:r>
              <a:rPr lang="en-US" sz="2400" dirty="0"/>
              <a:t>ºC</a:t>
            </a:r>
            <a:r>
              <a:rPr lang="he-IL" sz="2400" dirty="0">
                <a:cs typeface="David" pitchFamily="34" charset="-79"/>
              </a:rPr>
              <a:t> </a:t>
            </a:r>
            <a:r>
              <a:rPr lang="en-US" sz="2400" dirty="0">
                <a:cs typeface="David" pitchFamily="34" charset="-79"/>
              </a:rPr>
              <a:t>20</a:t>
            </a:r>
            <a:r>
              <a:rPr lang="he-IL" sz="2400" dirty="0">
                <a:cs typeface="David" pitchFamily="34" charset="-79"/>
              </a:rPr>
              <a:t>.</a:t>
            </a:r>
            <a:endParaRPr lang="en-US" sz="2400" dirty="0">
              <a:cs typeface="David" pitchFamily="34" charset="-79"/>
            </a:endParaRPr>
          </a:p>
          <a:p>
            <a:pPr marL="1257300" lvl="2" indent="-342900" algn="r" rtl="1">
              <a:buFontTx/>
              <a:buChar char="•"/>
            </a:pPr>
            <a:r>
              <a:rPr lang="he-IL" sz="2400" dirty="0">
                <a:cs typeface="David" pitchFamily="34" charset="-79"/>
              </a:rPr>
              <a:t>הנפח יהיה 100 מ"ל והטמפרטורה תהיה </a:t>
            </a:r>
            <a:r>
              <a:rPr lang="en-US" sz="2400" dirty="0"/>
              <a:t>ºC</a:t>
            </a:r>
            <a:r>
              <a:rPr lang="he-IL" sz="2400" dirty="0">
                <a:cs typeface="David" pitchFamily="34" charset="-79"/>
              </a:rPr>
              <a:t> </a:t>
            </a:r>
            <a:r>
              <a:rPr lang="en-US" sz="2400" dirty="0">
                <a:cs typeface="David" pitchFamily="34" charset="-79"/>
              </a:rPr>
              <a:t>40</a:t>
            </a:r>
          </a:p>
        </p:txBody>
      </p:sp>
      <p:sp>
        <p:nvSpPr>
          <p:cNvPr id="44036" name="Text Box 5"/>
          <p:cNvSpPr txBox="1">
            <a:spLocks noChangeArrowheads="1"/>
          </p:cNvSpPr>
          <p:nvPr/>
        </p:nvSpPr>
        <p:spPr bwMode="auto">
          <a:xfrm>
            <a:off x="4984750" y="5824538"/>
            <a:ext cx="184150" cy="366712"/>
          </a:xfrm>
          <a:prstGeom prst="rect">
            <a:avLst/>
          </a:prstGeom>
          <a:noFill/>
          <a:ln w="9525">
            <a:noFill/>
            <a:miter lim="800000"/>
            <a:headEnd/>
            <a:tailEnd/>
          </a:ln>
        </p:spPr>
        <p:txBody>
          <a:bodyPr wrap="none">
            <a:spAutoFit/>
          </a:bodyPr>
          <a:lstStyle/>
          <a:p>
            <a:endParaRPr lang="he-IL"/>
          </a:p>
        </p:txBody>
      </p:sp>
      <p:sp>
        <p:nvSpPr>
          <p:cNvPr id="4" name="מלבן 3"/>
          <p:cNvSpPr/>
          <p:nvPr/>
        </p:nvSpPr>
        <p:spPr>
          <a:xfrm>
            <a:off x="323528" y="4618156"/>
            <a:ext cx="8280920" cy="2239844"/>
          </a:xfrm>
          <a:prstGeom prst="rect">
            <a:avLst/>
          </a:prstGeom>
        </p:spPr>
        <p:txBody>
          <a:bodyPr wrap="square">
            <a:spAutoFit/>
          </a:bodyPr>
          <a:lstStyle/>
          <a:p>
            <a:pPr>
              <a:lnSpc>
                <a:spcPct val="150000"/>
              </a:lnSpc>
            </a:pPr>
            <a:r>
              <a:rPr lang="he-IL" sz="2400" b="1" dirty="0"/>
              <a:t>הטמפרטורה היא גודל שאינו תלוי בכמות החומר, </a:t>
            </a:r>
          </a:p>
          <a:p>
            <a:pPr>
              <a:lnSpc>
                <a:spcPct val="150000"/>
              </a:lnSpc>
            </a:pPr>
            <a:r>
              <a:rPr lang="he-IL" sz="2400" b="1" dirty="0"/>
              <a:t>כלומר אם ניקח </a:t>
            </a:r>
            <a:r>
              <a:rPr lang="he-IL" sz="2400" dirty="0"/>
              <a:t>שני "גופים" (למשל, שתי כמויות של מים) באותה טמפרטורה ונחבר אותם, הטמפרטורה של ה"גוף" הכולל תהיה אותה הטמפרטורה כמו של שני החלקים שהרכיבו אותו</a:t>
            </a:r>
          </a:p>
        </p:txBody>
      </p:sp>
      <p:sp>
        <p:nvSpPr>
          <p:cNvPr id="5" name="TextBox 4"/>
          <p:cNvSpPr txBox="1"/>
          <p:nvPr/>
        </p:nvSpPr>
        <p:spPr>
          <a:xfrm>
            <a:off x="2915816" y="260648"/>
            <a:ext cx="3024336" cy="646331"/>
          </a:xfrm>
          <a:prstGeom prst="rect">
            <a:avLst/>
          </a:prstGeom>
          <a:noFill/>
        </p:spPr>
        <p:txBody>
          <a:bodyPr wrap="square" rtlCol="1">
            <a:spAutoFit/>
          </a:bodyPr>
          <a:lstStyle/>
          <a:p>
            <a:r>
              <a:rPr lang="he-IL" sz="3600" b="1" dirty="0"/>
              <a:t>שאלה:</a:t>
            </a:r>
          </a:p>
        </p:txBody>
      </p:sp>
      <p:sp>
        <p:nvSpPr>
          <p:cNvPr id="6" name="TextBox 5"/>
          <p:cNvSpPr txBox="1"/>
          <p:nvPr/>
        </p:nvSpPr>
        <p:spPr>
          <a:xfrm>
            <a:off x="3779912" y="4077072"/>
            <a:ext cx="3024336" cy="646331"/>
          </a:xfrm>
          <a:prstGeom prst="rect">
            <a:avLst/>
          </a:prstGeom>
          <a:noFill/>
        </p:spPr>
        <p:txBody>
          <a:bodyPr wrap="square" rtlCol="1">
            <a:spAutoFit/>
          </a:bodyPr>
          <a:lstStyle/>
          <a:p>
            <a:r>
              <a:rPr lang="he-IL" sz="3600" b="1" dirty="0"/>
              <a:t>הסבר:</a:t>
            </a:r>
          </a:p>
        </p:txBody>
      </p:sp>
      <p:pic>
        <p:nvPicPr>
          <p:cNvPr id="7" name="Picture 5" descr="MCj03107320000[1]"/>
          <p:cNvPicPr>
            <a:picLocks noGrp="1" noChangeAspect="1" noChangeArrowheads="1"/>
          </p:cNvPicPr>
          <p:nvPr>
            <p:ph idx="1"/>
          </p:nvPr>
        </p:nvPicPr>
        <p:blipFill>
          <a:blip r:embed="rId3" cstate="print"/>
          <a:srcRect/>
          <a:stretch>
            <a:fillRect/>
          </a:stretch>
        </p:blipFill>
        <p:spPr>
          <a:xfrm>
            <a:off x="8100392" y="0"/>
            <a:ext cx="885629" cy="983677"/>
          </a:xfrm>
          <a:prstGeom prst="rect">
            <a:avLst/>
          </a:prstGeom>
          <a:noFill/>
          <a:ln/>
        </p:spPr>
      </p:pic>
      <p:sp>
        <p:nvSpPr>
          <p:cNvPr id="8" name="אליפסה 7"/>
          <p:cNvSpPr/>
          <p:nvPr/>
        </p:nvSpPr>
        <p:spPr>
          <a:xfrm>
            <a:off x="2195736" y="3068960"/>
            <a:ext cx="5832648" cy="57606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3"/>
          <p:cNvSpPr>
            <a:spLocks noGrp="1"/>
          </p:cNvSpPr>
          <p:nvPr>
            <p:ph idx="1"/>
          </p:nvPr>
        </p:nvSpPr>
        <p:spPr>
          <a:xfrm>
            <a:off x="357188" y="1571625"/>
            <a:ext cx="8229600" cy="4983163"/>
          </a:xfrm>
        </p:spPr>
        <p:txBody>
          <a:bodyPr>
            <a:normAutofit/>
          </a:bodyPr>
          <a:lstStyle/>
          <a:p>
            <a:pPr algn="r" rtl="1">
              <a:lnSpc>
                <a:spcPct val="90000"/>
              </a:lnSpc>
            </a:pPr>
            <a:r>
              <a:rPr lang="he-IL" dirty="0"/>
              <a:t>תלמידים רצו לבדוק מה הקשר בין נפח המים לכמות החום שיש להשקיע על מנת להעלות את הטמפרטורה של המים. לצורך כך הם לקחו 100 מ"ל מים בכלי אחד ו- 1000 מ"ל מים בכלי הזהה לו. את שני הכלים התלמידים הניחו על מקור חום זהה למשך 4 דקות. לאחר פרק זמן זה התלמידים מדדו את הטמפרטורה של המים בכלי המכיל 100 מ"ל מים והטמפרטורה הייתה </a:t>
            </a:r>
            <a:r>
              <a:rPr lang="en-US" dirty="0">
                <a:latin typeface="Times New Roman" pitchFamily="18" charset="0"/>
                <a:cs typeface="Times New Roman" pitchFamily="18" charset="0"/>
              </a:rPr>
              <a:t>ºC </a:t>
            </a:r>
            <a:r>
              <a:rPr lang="he-IL" dirty="0"/>
              <a:t>58.</a:t>
            </a:r>
          </a:p>
          <a:p>
            <a:pPr algn="r" rtl="1">
              <a:lnSpc>
                <a:spcPct val="90000"/>
              </a:lnSpc>
            </a:pPr>
            <a:r>
              <a:rPr lang="he-IL" dirty="0"/>
              <a:t> </a:t>
            </a:r>
            <a:r>
              <a:rPr lang="he-IL" b="1" dirty="0"/>
              <a:t>האם גם בכלי המכיל 1000 מ"ל מים הטמפרטורה תהיה אותה טמפרטורה? נמקו.</a:t>
            </a:r>
            <a:r>
              <a:rPr lang="en-US" dirty="0"/>
              <a:t> </a:t>
            </a:r>
            <a:endParaRPr lang="he-IL" dirty="0"/>
          </a:p>
          <a:p>
            <a:pPr algn="r" rtl="1">
              <a:lnSpc>
                <a:spcPct val="90000"/>
              </a:lnSpc>
            </a:pPr>
            <a:endParaRPr lang="he-IL" sz="2000" dirty="0"/>
          </a:p>
        </p:txBody>
      </p:sp>
      <p:sp>
        <p:nvSpPr>
          <p:cNvPr id="28675" name="Text Box 4"/>
          <p:cNvSpPr txBox="1">
            <a:spLocks noChangeArrowheads="1"/>
          </p:cNvSpPr>
          <p:nvPr/>
        </p:nvSpPr>
        <p:spPr bwMode="auto">
          <a:xfrm>
            <a:off x="1500188" y="785813"/>
            <a:ext cx="5976937" cy="584200"/>
          </a:xfrm>
          <a:prstGeom prst="rect">
            <a:avLst/>
          </a:prstGeom>
          <a:noFill/>
          <a:ln w="9525">
            <a:noFill/>
            <a:miter lim="800000"/>
            <a:headEnd/>
            <a:tailEnd/>
          </a:ln>
        </p:spPr>
        <p:txBody>
          <a:bodyPr wrap="none">
            <a:spAutoFit/>
          </a:bodyPr>
          <a:lstStyle/>
          <a:p>
            <a:r>
              <a:rPr lang="he-IL" sz="3200" b="1">
                <a:solidFill>
                  <a:srgbClr val="C00000"/>
                </a:solidFill>
              </a:rPr>
              <a:t>פריט לדיון בכיתה- חום וטמפרטורה</a:t>
            </a:r>
            <a:endParaRPr lang="en-US" sz="3200" b="1">
              <a:solidFill>
                <a:srgbClr val="C00000"/>
              </a:solidFill>
            </a:endParaRPr>
          </a:p>
        </p:txBody>
      </p:sp>
      <p:pic>
        <p:nvPicPr>
          <p:cNvPr id="28676" name="Picture 11" descr="MUT-Logo"/>
          <p:cNvPicPr>
            <a:picLocks noChangeAspect="1" noChangeArrowheads="1"/>
          </p:cNvPicPr>
          <p:nvPr/>
        </p:nvPicPr>
        <p:blipFill>
          <a:blip r:embed="rId2" cstate="print">
            <a:lum contrast="6000"/>
          </a:blip>
          <a:srcRect/>
          <a:stretch>
            <a:fillRect/>
          </a:stretch>
        </p:blipFill>
        <p:spPr bwMode="auto">
          <a:xfrm>
            <a:off x="0" y="6381328"/>
            <a:ext cx="402073" cy="476672"/>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8915" name="Text Box 4"/>
          <p:cNvSpPr txBox="1">
            <a:spLocks noChangeArrowheads="1"/>
          </p:cNvSpPr>
          <p:nvPr/>
        </p:nvSpPr>
        <p:spPr bwMode="auto">
          <a:xfrm>
            <a:off x="1403648" y="620688"/>
            <a:ext cx="6842125" cy="1938338"/>
          </a:xfrm>
          <a:prstGeom prst="rect">
            <a:avLst/>
          </a:prstGeom>
          <a:noFill/>
          <a:ln w="38100">
            <a:solidFill>
              <a:schemeClr val="accent1"/>
            </a:solidFill>
            <a:miter lim="800000"/>
            <a:headEnd/>
            <a:tailEnd/>
          </a:ln>
        </p:spPr>
        <p:txBody>
          <a:bodyPr>
            <a:spAutoFit/>
          </a:bodyPr>
          <a:lstStyle/>
          <a:p>
            <a:pPr marL="342900" indent="-342900" algn="r" rtl="1"/>
            <a:r>
              <a:rPr lang="he-IL" sz="2400" dirty="0"/>
              <a:t>   שני תלמידים דנו בנושא שינוי מצב הצבירה של מים.  דן טען שכאשר מים הופכים מנוזל למוצק מתקבל חומר חדש – קרח. אורי לעומתו טען שמים שהופכים למוצק הם אותו חומר אבל במצב צבירה שונה. </a:t>
            </a:r>
            <a:br>
              <a:rPr lang="en-US" sz="2400" dirty="0"/>
            </a:br>
            <a:r>
              <a:rPr lang="he-IL" sz="2400" dirty="0"/>
              <a:t>מי מבין השניים צודק? נמקו.</a:t>
            </a:r>
            <a:endParaRPr lang="en-US" sz="2400" dirty="0"/>
          </a:p>
        </p:txBody>
      </p:sp>
      <p:sp>
        <p:nvSpPr>
          <p:cNvPr id="6" name="מלבן 5"/>
          <p:cNvSpPr/>
          <p:nvPr/>
        </p:nvSpPr>
        <p:spPr>
          <a:xfrm>
            <a:off x="755576" y="3212976"/>
            <a:ext cx="7879080" cy="369332"/>
          </a:xfrm>
          <a:prstGeom prst="rect">
            <a:avLst/>
          </a:prstGeom>
        </p:spPr>
        <p:txBody>
          <a:bodyPr wrap="none">
            <a:spAutoFit/>
          </a:bodyPr>
          <a:lstStyle/>
          <a:p>
            <a:pPr marL="342900" indent="-342900">
              <a:buFontTx/>
              <a:buChar char="•"/>
            </a:pPr>
            <a:r>
              <a:rPr lang="he-IL" dirty="0"/>
              <a:t>כוחות המשיכה שבין החלקיקים והערכות שלהם משתנים, סוג החלקיקים לא משתנה</a:t>
            </a:r>
          </a:p>
        </p:txBody>
      </p:sp>
      <p:sp>
        <p:nvSpPr>
          <p:cNvPr id="8" name="Text Box 4"/>
          <p:cNvSpPr txBox="1">
            <a:spLocks noChangeArrowheads="1"/>
          </p:cNvSpPr>
          <p:nvPr/>
        </p:nvSpPr>
        <p:spPr bwMode="auto">
          <a:xfrm>
            <a:off x="3923928" y="4365104"/>
            <a:ext cx="3581400" cy="2257425"/>
          </a:xfrm>
          <a:prstGeom prst="rect">
            <a:avLst/>
          </a:prstGeom>
          <a:noFill/>
          <a:ln w="28575">
            <a:solidFill>
              <a:srgbClr val="CC3300"/>
            </a:solidFill>
            <a:miter lim="800000"/>
            <a:headEnd type="none" w="sm" len="sm"/>
            <a:tailEnd type="none" w="sm" len="sm"/>
          </a:ln>
        </p:spPr>
        <p:txBody>
          <a:bodyPr>
            <a:spAutoFit/>
          </a:bodyPr>
          <a:lstStyle/>
          <a:p>
            <a:pPr algn="r" defTabSz="762000" rtl="1" eaLnBrk="0" hangingPunct="0">
              <a:spcBef>
                <a:spcPct val="50000"/>
              </a:spcBef>
            </a:pPr>
            <a:r>
              <a:rPr lang="he-IL" sz="2800" b="1">
                <a:solidFill>
                  <a:srgbClr val="0000FF"/>
                </a:solidFill>
                <a:latin typeface="Times New Roman" pitchFamily="18" charset="0"/>
                <a:cs typeface="David" pitchFamily="34" charset="-79"/>
              </a:rPr>
              <a:t>ס</a:t>
            </a:r>
            <a:r>
              <a:rPr lang="he-IL" sz="2800">
                <a:solidFill>
                  <a:srgbClr val="0099FF"/>
                </a:solidFill>
                <a:latin typeface="Times New Roman" pitchFamily="18" charset="0"/>
                <a:cs typeface="David" pitchFamily="34" charset="-79"/>
              </a:rPr>
              <a:t> </a:t>
            </a:r>
            <a:r>
              <a:rPr lang="he-IL" sz="2800">
                <a:latin typeface="Times New Roman" pitchFamily="18" charset="0"/>
                <a:cs typeface="David" pitchFamily="34" charset="-79"/>
              </a:rPr>
              <a:t>וג החלקיקים</a:t>
            </a:r>
            <a:endParaRPr lang="en-US" sz="2800">
              <a:latin typeface="Times New Roman" pitchFamily="18" charset="0"/>
              <a:cs typeface="David" pitchFamily="34" charset="-79"/>
            </a:endParaRPr>
          </a:p>
          <a:p>
            <a:pPr algn="r" defTabSz="762000" rtl="1" eaLnBrk="0" hangingPunct="0">
              <a:spcBef>
                <a:spcPct val="50000"/>
              </a:spcBef>
            </a:pPr>
            <a:r>
              <a:rPr lang="he-IL" sz="2800" b="1">
                <a:solidFill>
                  <a:srgbClr val="0000FF"/>
                </a:solidFill>
                <a:latin typeface="Times New Roman" pitchFamily="18" charset="0"/>
                <a:cs typeface="David" pitchFamily="34" charset="-79"/>
              </a:rPr>
              <a:t>ה</a:t>
            </a:r>
            <a:r>
              <a:rPr lang="he-IL" sz="2800">
                <a:solidFill>
                  <a:srgbClr val="0099FF"/>
                </a:solidFill>
                <a:latin typeface="Times New Roman" pitchFamily="18" charset="0"/>
                <a:cs typeface="David" pitchFamily="34" charset="-79"/>
              </a:rPr>
              <a:t> </a:t>
            </a:r>
            <a:r>
              <a:rPr lang="he-IL" sz="2800">
                <a:latin typeface="Times New Roman" pitchFamily="18" charset="0"/>
                <a:cs typeface="David" pitchFamily="34" charset="-79"/>
              </a:rPr>
              <a:t>ערכות החלקיקים</a:t>
            </a:r>
            <a:endParaRPr lang="en-US" sz="2800">
              <a:latin typeface="Times New Roman" pitchFamily="18" charset="0"/>
              <a:cs typeface="David" pitchFamily="34" charset="-79"/>
            </a:endParaRPr>
          </a:p>
          <a:p>
            <a:pPr algn="r" defTabSz="762000" rtl="1" eaLnBrk="0" hangingPunct="0">
              <a:spcBef>
                <a:spcPct val="50000"/>
              </a:spcBef>
            </a:pPr>
            <a:r>
              <a:rPr lang="he-IL" sz="2800" b="1">
                <a:solidFill>
                  <a:srgbClr val="0000FF"/>
                </a:solidFill>
                <a:cs typeface="David" pitchFamily="34" charset="-79"/>
              </a:rPr>
              <a:t>כ</a:t>
            </a:r>
            <a:r>
              <a:rPr lang="he-IL" sz="2800" b="1">
                <a:solidFill>
                  <a:srgbClr val="0099FF"/>
                </a:solidFill>
                <a:cs typeface="David" pitchFamily="34" charset="-79"/>
              </a:rPr>
              <a:t> </a:t>
            </a:r>
            <a:r>
              <a:rPr lang="he-IL" sz="2800">
                <a:cs typeface="David" pitchFamily="34" charset="-79"/>
              </a:rPr>
              <a:t>וחות ביניהם (אינטראקציה חשמלית</a:t>
            </a:r>
            <a:r>
              <a:rPr lang="he-IL" sz="2800"/>
              <a:t>)</a:t>
            </a:r>
            <a:endParaRPr lang="en-US"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p:cNvSpPr>
          <p:nvPr/>
        </p:nvSpPr>
        <p:spPr>
          <a:xfrm>
            <a:off x="539552" y="188640"/>
            <a:ext cx="8229600" cy="1143000"/>
          </a:xfrm>
          <a:prstGeom prst="rect">
            <a:avLst/>
          </a:prstGeom>
        </p:spPr>
        <p:txBody>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he-IL" sz="4400" b="1" i="0" u="none" strike="noStrike" kern="1200" cap="none" spc="0" normalizeH="0" baseline="0" noProof="0" dirty="0">
                <a:ln>
                  <a:noFill/>
                </a:ln>
                <a:solidFill>
                  <a:schemeClr val="tx1"/>
                </a:solidFill>
                <a:effectLst/>
                <a:uLnTx/>
                <a:uFillTx/>
                <a:latin typeface="+mj-lt"/>
                <a:ea typeface="+mj-ea"/>
                <a:cs typeface="+mj-cs"/>
              </a:rPr>
              <a:t>חימום</a:t>
            </a:r>
            <a:endParaRPr kumimoji="0" lang="en-US" sz="4400" b="1" i="0" u="none" strike="noStrike" kern="1200" cap="none" spc="0" normalizeH="0" baseline="0" noProof="0" dirty="0">
              <a:ln>
                <a:noFill/>
              </a:ln>
              <a:solidFill>
                <a:schemeClr val="tx1"/>
              </a:solidFill>
              <a:effectLst/>
              <a:uLnTx/>
              <a:uFillTx/>
              <a:latin typeface="+mj-lt"/>
              <a:ea typeface="+mj-ea"/>
              <a:cs typeface="+mj-cs"/>
            </a:endParaRPr>
          </a:p>
        </p:txBody>
      </p:sp>
      <p:sp>
        <p:nvSpPr>
          <p:cNvPr id="3" name="TextBox 2"/>
          <p:cNvSpPr txBox="1"/>
          <p:nvPr/>
        </p:nvSpPr>
        <p:spPr>
          <a:xfrm>
            <a:off x="755576" y="1052736"/>
            <a:ext cx="7848872" cy="1200329"/>
          </a:xfrm>
          <a:prstGeom prst="rect">
            <a:avLst/>
          </a:prstGeom>
          <a:noFill/>
        </p:spPr>
        <p:txBody>
          <a:bodyPr wrap="square" rtlCol="1">
            <a:spAutoFit/>
          </a:bodyPr>
          <a:lstStyle/>
          <a:p>
            <a:pPr algn="ctr">
              <a:lnSpc>
                <a:spcPct val="150000"/>
              </a:lnSpc>
            </a:pPr>
            <a:r>
              <a:rPr lang="he-IL" sz="2400" dirty="0"/>
              <a:t>חימום של גוף פירושו הוספת חום לגוף, חום הוא צורה של אנרגיה.</a:t>
            </a:r>
          </a:p>
          <a:p>
            <a:pPr algn="ctr">
              <a:lnSpc>
                <a:spcPct val="150000"/>
              </a:lnSpc>
            </a:pPr>
            <a:r>
              <a:rPr lang="he-IL" sz="2400" dirty="0"/>
              <a:t>"הוספת חום"= "הוספת אנרגית חום"</a:t>
            </a:r>
          </a:p>
        </p:txBody>
      </p:sp>
      <p:sp>
        <p:nvSpPr>
          <p:cNvPr id="4" name="מלבן 3"/>
          <p:cNvSpPr/>
          <p:nvPr/>
        </p:nvSpPr>
        <p:spPr>
          <a:xfrm>
            <a:off x="179512" y="5949280"/>
            <a:ext cx="8640960" cy="707886"/>
          </a:xfrm>
          <a:prstGeom prst="rect">
            <a:avLst/>
          </a:prstGeom>
          <a:solidFill>
            <a:srgbClr val="FFFF00"/>
          </a:solidFill>
          <a:ln>
            <a:solidFill>
              <a:schemeClr val="tx1"/>
            </a:solidFill>
          </a:ln>
        </p:spPr>
        <p:txBody>
          <a:bodyPr wrap="square">
            <a:spAutoFit/>
          </a:bodyPr>
          <a:lstStyle/>
          <a:p>
            <a:pPr algn="ctr"/>
            <a:r>
              <a:rPr lang="he-IL" sz="2000" dirty="0"/>
              <a:t>חום וטמפרטורה </a:t>
            </a:r>
            <a:r>
              <a:rPr lang="he-IL" sz="2000" b="1" dirty="0"/>
              <a:t>אינם מושגים זהים. </a:t>
            </a:r>
          </a:p>
          <a:p>
            <a:pPr algn="ctr"/>
            <a:r>
              <a:rPr lang="he-IL" sz="2000" b="1" dirty="0"/>
              <a:t>חום מתווסף או נגרע מגוף ועקב כך יכול לגרום (או לא) לשינוי </a:t>
            </a:r>
            <a:r>
              <a:rPr lang="he-IL" sz="2000" dirty="0"/>
              <a:t>הטמפרטורה של הגוף.</a:t>
            </a:r>
          </a:p>
        </p:txBody>
      </p:sp>
      <p:pic>
        <p:nvPicPr>
          <p:cNvPr id="2050" name="Picture 2" descr="https://encrypted-tbn2.gstatic.com/images?q=tbn:ANd9GcRCvY2T2ZkSxUJVg8hAxvmqdTaeet1cySzSYtuBSu9I70Xvy2-zyg"/>
          <p:cNvPicPr>
            <a:picLocks noChangeAspect="1" noChangeArrowheads="1"/>
          </p:cNvPicPr>
          <p:nvPr/>
        </p:nvPicPr>
        <p:blipFill>
          <a:blip r:embed="rId2" cstate="print"/>
          <a:srcRect/>
          <a:stretch>
            <a:fillRect/>
          </a:stretch>
        </p:blipFill>
        <p:spPr bwMode="auto">
          <a:xfrm>
            <a:off x="251520" y="2348880"/>
            <a:ext cx="3168352" cy="3030464"/>
          </a:xfrm>
          <a:prstGeom prst="rect">
            <a:avLst/>
          </a:prstGeom>
          <a:noFill/>
        </p:spPr>
      </p:pic>
      <p:sp>
        <p:nvSpPr>
          <p:cNvPr id="6" name="TextBox 5"/>
          <p:cNvSpPr txBox="1"/>
          <p:nvPr/>
        </p:nvSpPr>
        <p:spPr>
          <a:xfrm>
            <a:off x="971600" y="2636912"/>
            <a:ext cx="1656184" cy="1754326"/>
          </a:xfrm>
          <a:prstGeom prst="rect">
            <a:avLst/>
          </a:prstGeom>
          <a:solidFill>
            <a:schemeClr val="bg1"/>
          </a:solidFill>
        </p:spPr>
        <p:txBody>
          <a:bodyPr wrap="square" rtlCol="1">
            <a:spAutoFit/>
          </a:bodyPr>
          <a:lstStyle/>
          <a:p>
            <a:r>
              <a:rPr lang="he-IL" dirty="0"/>
              <a:t>למים המתחממים בדוד חשמלי </a:t>
            </a:r>
            <a:r>
              <a:rPr lang="he-IL" b="1" dirty="0"/>
              <a:t>נוספת אנרגית חום </a:t>
            </a:r>
            <a:r>
              <a:rPr lang="he-IL" dirty="0"/>
              <a:t>מגוף החימום שבדוד</a:t>
            </a:r>
          </a:p>
        </p:txBody>
      </p:sp>
      <p:sp>
        <p:nvSpPr>
          <p:cNvPr id="2052" name="AutoShape 4" descr="data:image/jpeg;base64,/9j/4AAQSkZJRgABAQAAAQABAAD/2wCEAAkGBwgHBgkIBwgKCgkLDRYPDQwMDRsUFRAWIB0iIiAdHx8kKDQsJCYxJx8fLT0tMTU3Ojo6Iys/RD84QzQ5OjcBCgoKDQwNGg8PGjclHyU3Nzc3Nzc3Nzc3Nzc3Nzc3Nzc3Nzc3Nzc3Nzc3Nzc3Nzc3Nzc3Nzc3Nzc3Nzc3Nzc3N//AABEIALAAbwMBIgACEQEDEQH/xAAbAAACAgMBAAAAAAAAAAAAAAAABgQFAgMHAf/EADwQAAIBAwMCBAMFBgMJAAAAAAECAwAEEQUSITFBBhNRYSJxkRQyQoGhFSNSkrHBM2LwNUNTcoKistHx/8QAGgEAAgMBAQAAAAAAAAAAAAAAAAMBAgQFBv/EACgRAAICAQQBAgYDAAAAAAAAAAABAgMRBBIhMUEiUQUTQ3GBoRQyM//aAAwDAQACEQMRAD8A7fRRRQAV4SB3oY4FV99diFSSaAJnmj1rJZA3AOaSLjxIBem3jblThmK7uSM9B0HTntke5FanjsXF1Lp8KS288JAkcbW35BIEefkSSwGPTuFSvri2m+hipsaykdMHNFc8t/Fs+m3Vqt1KZIZXVJI2feULHGVY8nBPQ5roKtmoovjdHdEtdRZS0prsyooopwkKKKKACiiigAoorxjgUAa5nCqeaTPEV8JLua3SbbFa25uLoo3xhTnao9M7WPrwPWrXxLqx0+wmmQb5FX4EJwCx4Az2GTSzoVveRLK2qXVrcRzeZJcs0WNxPbJ42AbuvYgdBUo0UVbnu8Io4NE/b0C32iXUlnuOyZDHuGR1zz97p354qTqngMmwgGnXBhv4iT50n+/z13Y+Q6dKetHudOb7Nb2Sq0UsbPE1vFmIKDg/EBtByenU81SeKdPttBv28U3tzeXrxPttrUkBY2YEY3YOFwT2+pqrqrbeV2blqm5bFx7fcTbfwrqVtf2t7e3sdw9vKJBAYjscjnBOc+/TsODXTtD1pb5Sro0UyY3xsc49we49/wClLt5pllqGvWt9dNdLcrbrPHasDti5xyegOTgjPOD1Gai+IBdWsltfWEpiNtKHnAON0WRvB9RgdP7gUQhGKxFYIvS1K3N+o6WjBhxWVQdPnEkYIPHap1ScoKKKKACiiigAqJezCNCalk4pd8SXsVpZSzTOEjjUs7HsBQAneNNVRLSVpHCqhViT7MMVXX/namYbOOSaOBsmSMhVaYdRwxyAME/dIP5VKtNKg8SaZJqN1aXFwFZmhtUcLuKNx0PJyO/HsaZdJ0uSQ2sl5ovkSm2JadpQ5Q5wqHPxEleSfyrPK6f0xtOrlXFqsqvCOrwaYItK8q5SN5XEUsnxKz5JK5AwOhxnGcfW5s/EkuoXF/G9lJFb27hI5JMjzTk54I9h9RUTWtOnZmWGFsx7JY5SRguGztx1H3Rk46N86p7+81Nrd3SIQqmMpKuXZe+0A4BxnGc5PbFRDVJJu14a/Y2q6FmZWvkn3mpajPdMtpbxyxLje3nbSDxwARgn2z/XmguzqE2uA3bTQQpCSsDEbZBjBI2sQeSM55HHrmnGzsEij2RKzbTuzu+J29z/AKFe3ejC+syqlhg7o5e6N2Iz/ToRx0NcOr49bO94hmGfydD5kYPBv8KXe/T7bnP7pevf4aaUIKiuZ+GzeaPcPp2oRmOSN2MRzlXiLHaVPsDtx1GPcE9DspQ8YIPavRxlGa3R6ZxpcMl0UUVYgKKKKAMJThaRvFl9DHcRLdOqQIDK5PcggKMd+ST8wKd7j7hrmHi2wlu/E9q0iRvbCMZDnsHy4x3yCopOo/zfOBd0nGDaQ3aQMW0RtURwSv49o2HqRweg5A71Y+Iri9tNEnk0qHzrwACJAm7qwBOO+ASfyqo0+6VVVQQDjgD/AF8qm291NDbqk8/mvzucKFzz6e1ZqLYxgCfGCO8l7LpVnJcokF0yIbqOQZwcfEBtPBz054pYuIILGx+z2kbBIm8wKXLliG3Hk884P1q81G6WRinmjd1xnnFKGu6lLYXEbwy79kbM1sEyW4OCT2GcfQ9ax6iTtlsRTLckkh4sZCsm5WBQ8irWK580blcOgAkUL+IY9Scdcc0p+HdRt5rOCGNissUSq8Tt8a4GOfUe44qzN6Ii7gpxzKAw6ds5xzjHP/2vN6TV3aO5wa4OxbXv5MPGUTLaW91Gozb3ChmwNxRvgyMdskce2e1WOgz74VNUfiK/ZtLnRWb94VH3cFmPC547HB45wKsfDZPlL+Vew+HamGorcoRwsmKyDg8MagciivE6V7W8WFFFFAGMgytKfiawaeMPGdkkbb42xkA4PUemCR+dN1Qb+ASRnioaTWGByWbVZ7G/jkudKLXgVkikhuMxkehJwR/Kf0qZH4quJri2gmgijSV1jYrIWYE4wcYxjlfr+Vb/ABXCbTZcIdhSVPj252gnaTj5E1T30UEVzpUSndtvIDI5PxAB1O5vbk+wLDFc62mEJKK6GQog62/Ygy6dI+p3OoXjyiZHILA5wASNoHUYOQAP7mrGz04RNLceUTM5VwruAyA8HdyRjgnOT+grdJK8V5qUsgJbzpCAykLnzGAQY6tkdueRxVlaWTyOHEhMkmFmckbo1xkIB06nk98/LCm2ba4pRTSINvDDJ4h0uNiBGzExgrjcdp5B7dRxxyfovtZ3M9jd31yoUys9wx3Z3HnBI9Rxgc8Y6dKcZ9GS8lMcFy7T71E0iHBjC8jZ2HxAZI6H9K3XNKj/AGdLp8Ny5lURxy4yPhJA4PQYzkgc8jPXkjVie5eUiGzajfbTaQQjdFAgBbeX5wABkjkj4gT7/OnzQrYxRLx2qr0DRo4YkVIlVUACgDoBTZbQiNRgdK6OnojRBQiYpzc3lm9ele0UU4oFFFFABWuVdy1srxuRigBL8T2aywyI65RlIIx1FIbCMaPHGZGbeE81x+HODt45APTjpnNdV1u33xniuZ29sDd3ltcoRHBcMyYzjnLcj0AZfzPtWXVL0p+xp075aPYr4yvBcsrXEs652KoBMiko7ZOABgKe3JPrirzTpZ7ZFMcaXAlc+UOUZ2Jyd+R8O0A565x0HQwNL0locI0spt4oyfO4A+NskJjk5OPoAM5q+SIQ3Esk8MyRwrud5WzGqr90p/m98Z9fw1kSyOhmMcMsIkligD28ar8OyKJkGY84yWOecYzx1x34NVN4xeW0t5Xi8yaXiGBcqdr7nfd6EA8cck5z2mTQQi6N3KZSdhBZnwkaY5QrnvnJyPzGBVZazT3HiPTY/LVLcGR41SPAWMIAvPBBO7pjt7ctreZJFZrCbHnT4QkQqeOBWq2Xalbq6BiCiiigAooooAKKKxc4XNAELUApjbNc+1FvK1vaJnjE6qq7ACchiG/8l59j6U361fCGNgTikPXrGR7RNfM029V4gV9q/Z2IJ7ZDEBTnPTjrzSrsOOBtOd2UMWkpDc29vE7fZ5IZd6QKuBEqcBW7EY79OQR0FTb2ykuHSGBoWtJpFnYl8yOdwIeM52hUIQ4wd36mrsL2JrCOK4jYwkL958ryfhVjyT1APUc9xUmS7mMEunRBIGwrPKrlYw7HPlqOpBAIJGMbuB1Aywkkh04tsrfEbI0t7bifykKxyTTtju2EAGeQMDIPUMfU1l4Tl+1eK7xWfL28CmRewZ9v3fYbP+4VQthLu9ikfyria8i2knIWNY3KgL0B3At6fCKtPCsBTVLm8t9zTokYjM2QzLl/hY++B16YUkcVFTXzM5LSjJxaOoxjC1lUexuory2SaEkq2eCMEEHBB9wQR+VSK6BiCiiigAooooAK1zfcNbKxdcigBC8YFjbT/EVzG3Ppx1qfqelW2pWT2swYwsm07WIIHsR0qXr1gJkbil7TdWuLPULTR54JZ1kV/LlHVFXH3s9hnGep468mk3RbWUaKJJPAuajpt/4ckyZJLi2IAiuUjZmjxn74HHTo3uenArNPEaeXcTxTRO0pzbnO7AA/i+eSFz36jPHSHh3DBANU+teH7LVbSWGa2gLyLjzGiBP/AL9utZJJPs1fYTtFsW1hLuZpXIm8sQ3DqNxZDkOQAB144A4BFXvhay1TTL6SHUpLWYXMhaMQSMSihfvEFR7Dr3HFTjBcaTaCVILZoIRmUKWUrGByVGOSPTjjNStFVWvdQkYAv5ioD3C7FOPqxP51zaJar+U1NYi+ffrCLz2448Fppk6W2pSwZAE6eaq57rtVj9Cn0NXqkGkvWlEF5YakufNt38rIPBSUqrAj5hG/6aY7C8WVAc8mu/U8xOfdHEiyorwEEZr2mCgooooAKKKKAI13GGQ59KWLBII9cv2b/Hwirn/h4zx823fPA9Kark/uz8qSNRt1v9egiL7DCjyAqxDHPw8e3Oceu2qWL0jKv7oaFIPFa5ABUGzXULZ1SRluoM43cLIvzHQ/MY+VWMgzWVmvOGRJ4Unhkhf7silWx6EYrXY2S2SSEOzySuXd2xknAHb2AH5VIxg1sxlapxnJZlN4ijkk0a98lN8qws6L/Ey8gfpVL4Z8Sw3KKFYrIFDPDINrpnpkf0PQ9qbWiJOKrb7w3p17FGklsEaIARSwsUeIDsrDkD26U6uzbwxdte/lMu7TUkkUcj61YxzKwHIpA/YusafzZXsd8g/Bc/u3A/5lBB/lHzrdDr09kdup2tzaAdXlTMf84yv1IrQppmWUJLtD6Dmvaq9J1KK8jVonV1PRlOQatKsUCiiigCPdD4DXPPFSXoubZ9McR3v2hFidhkAFhvyO42g8fLvjHSJV3KaVfEGnmZSRkEHIIyCCOQR+dQ1wTF4ZsttTeB1i1KHyCSAsy8xsfc/hPz45xk1aOMiliy13yibbWFUA5Xz9vwMP847fPp8qY45EKL5eNmPh29Me1ZJLHZsTUuUamBzitsQNZZU1kGAqiRdy4Mgte7RWszxK6xtIgdvuqWGT8hWYbNSL5AoDWJjFbM0VIZNNtp1qs3nJAkcp6vGNpPzI6/nVsowMVFg61LrTX0ZrOwooophQKjXFusoIIqTRQAr3+ipJyF5qk/Y95Y/7PuZLcZzsXDJ/Kf7YroLIDWprZT1FQ0mSm10IZbxAVKyXkKg8Zht9rfVmb+lQp9Jvron7VfX0oPUfaGUfRSB+ldFNmh/DQLJP4ahRS8Eucn5OcWfhhrRi9q9xEzHLFZn+I+/PNXFvHrdt/h3YlXulxGGGPYrgj9achaoO1e/Zk/hqXFPwClJeRfj1V4UX9oWzw9mkjzIg+gyPmRgetWcEqTxJJC6yRuMq6NkEexFSzbKe1R00m2inaeBDBK5y7RfDvPqw6E+5GaXKpPourX5JMK45qRWMalRgkH3rKrxWBbeWf//Z"/>
          <p:cNvSpPr>
            <a:spLocks noChangeAspect="1" noChangeArrowheads="1"/>
          </p:cNvSpPr>
          <p:nvPr/>
        </p:nvSpPr>
        <p:spPr bwMode="auto">
          <a:xfrm>
            <a:off x="8477250" y="-1296988"/>
            <a:ext cx="1695450" cy="2695576"/>
          </a:xfrm>
          <a:prstGeom prst="rect">
            <a:avLst/>
          </a:prstGeom>
          <a:noFill/>
        </p:spPr>
        <p:txBody>
          <a:bodyPr vert="horz" wrap="square" lIns="91440" tIns="45720" rIns="91440" bIns="45720" numCol="1" anchor="t" anchorCtr="0" compatLnSpc="1">
            <a:prstTxWarp prst="textNoShape">
              <a:avLst/>
            </a:prstTxWarp>
          </a:bodyPr>
          <a:lstStyle/>
          <a:p>
            <a:endParaRPr lang="he-IL"/>
          </a:p>
        </p:txBody>
      </p:sp>
      <p:pic>
        <p:nvPicPr>
          <p:cNvPr id="2054" name="Picture 6" descr="http://ofakim.files.wordpress.com/2011/01/huge_42_212112.jpg"/>
          <p:cNvPicPr>
            <a:picLocks noChangeAspect="1" noChangeArrowheads="1"/>
          </p:cNvPicPr>
          <p:nvPr/>
        </p:nvPicPr>
        <p:blipFill>
          <a:blip r:embed="rId3" cstate="print"/>
          <a:srcRect/>
          <a:stretch>
            <a:fillRect/>
          </a:stretch>
        </p:blipFill>
        <p:spPr bwMode="auto">
          <a:xfrm>
            <a:off x="7575026" y="2564904"/>
            <a:ext cx="1568974" cy="2486050"/>
          </a:xfrm>
          <a:prstGeom prst="rect">
            <a:avLst/>
          </a:prstGeom>
          <a:noFill/>
        </p:spPr>
      </p:pic>
      <p:sp>
        <p:nvSpPr>
          <p:cNvPr id="9" name="TextBox 8"/>
          <p:cNvSpPr txBox="1"/>
          <p:nvPr/>
        </p:nvSpPr>
        <p:spPr>
          <a:xfrm>
            <a:off x="5940152" y="2636912"/>
            <a:ext cx="1584176" cy="2308324"/>
          </a:xfrm>
          <a:prstGeom prst="rect">
            <a:avLst/>
          </a:prstGeom>
          <a:noFill/>
        </p:spPr>
        <p:txBody>
          <a:bodyPr wrap="square" rtlCol="1">
            <a:spAutoFit/>
          </a:bodyPr>
          <a:lstStyle/>
          <a:p>
            <a:r>
              <a:rPr lang="he-IL" dirty="0"/>
              <a:t>לגלידה שנמצאת מחוץ למקרר </a:t>
            </a:r>
            <a:r>
              <a:rPr lang="he-IL" b="1" dirty="0"/>
              <a:t>נוספת אנרגית חום </a:t>
            </a:r>
            <a:r>
              <a:rPr lang="he-IL" dirty="0"/>
              <a:t>מהאוויר שסביבה, היא ניתכת והופכת לנוזל.</a:t>
            </a:r>
          </a:p>
        </p:txBody>
      </p:sp>
      <p:sp>
        <p:nvSpPr>
          <p:cNvPr id="10" name="TextBox 9"/>
          <p:cNvSpPr txBox="1"/>
          <p:nvPr/>
        </p:nvSpPr>
        <p:spPr>
          <a:xfrm>
            <a:off x="6444208" y="5229200"/>
            <a:ext cx="2376264" cy="369332"/>
          </a:xfrm>
          <a:prstGeom prst="rect">
            <a:avLst/>
          </a:prstGeom>
          <a:solidFill>
            <a:srgbClr val="FFFF00"/>
          </a:solidFill>
        </p:spPr>
        <p:txBody>
          <a:bodyPr wrap="square" rtlCol="1">
            <a:spAutoFit/>
          </a:bodyPr>
          <a:lstStyle/>
          <a:p>
            <a:r>
              <a:rPr lang="he-IL" dirty="0"/>
              <a:t>חל שינוי במצב צבירה</a:t>
            </a:r>
          </a:p>
        </p:txBody>
      </p:sp>
      <p:sp>
        <p:nvSpPr>
          <p:cNvPr id="11" name="TextBox 10"/>
          <p:cNvSpPr txBox="1"/>
          <p:nvPr/>
        </p:nvSpPr>
        <p:spPr>
          <a:xfrm>
            <a:off x="1259632" y="5301208"/>
            <a:ext cx="2376264" cy="369332"/>
          </a:xfrm>
          <a:prstGeom prst="rect">
            <a:avLst/>
          </a:prstGeom>
          <a:solidFill>
            <a:srgbClr val="FFFF00"/>
          </a:solidFill>
        </p:spPr>
        <p:txBody>
          <a:bodyPr wrap="square" rtlCol="1">
            <a:spAutoFit/>
          </a:bodyPr>
          <a:lstStyle/>
          <a:p>
            <a:r>
              <a:rPr lang="he-IL" dirty="0"/>
              <a:t>לא חל שינוי במצב צבירה</a:t>
            </a:r>
          </a:p>
        </p:txBody>
      </p:sp>
      <p:sp>
        <p:nvSpPr>
          <p:cNvPr id="12" name="מלבן 11"/>
          <p:cNvSpPr/>
          <p:nvPr/>
        </p:nvSpPr>
        <p:spPr>
          <a:xfrm>
            <a:off x="3707904" y="2636912"/>
            <a:ext cx="2088232" cy="12961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האם הוספת אנרגית חום תמיד גורמת לשינוי במצב צבירה?</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8" presetClass="entr" presetSubtype="16"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diamond(in)">
                                      <p:cBhvr>
                                        <p:cTn id="11" dur="2000"/>
                                        <p:tgtEl>
                                          <p:spTgt spid="1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5" presetClass="entr" presetSubtype="1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checkerboard(across)">
                                      <p:cBhvr>
                                        <p:cTn id="2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p:cNvSpPr>
          <p:nvPr>
            <p:ph type="title" idx="4294967295"/>
          </p:nvPr>
        </p:nvSpPr>
        <p:spPr>
          <a:xfrm>
            <a:off x="0" y="0"/>
            <a:ext cx="8229600" cy="1428750"/>
          </a:xfrm>
        </p:spPr>
        <p:txBody>
          <a:bodyPr>
            <a:normAutofit fontScale="90000"/>
          </a:bodyPr>
          <a:lstStyle/>
          <a:p>
            <a:pPr algn="ctr" rtl="1" eaLnBrk="1" hangingPunct="1"/>
            <a:br>
              <a:rPr lang="en-US" sz="3600" b="1" dirty="0">
                <a:solidFill>
                  <a:srgbClr val="FF0000"/>
                </a:solidFill>
              </a:rPr>
            </a:br>
            <a:r>
              <a:rPr lang="he-IL" sz="3600" b="1" dirty="0">
                <a:solidFill>
                  <a:srgbClr val="FF0000"/>
                </a:solidFill>
              </a:rPr>
              <a:t>השפעת חימום וקירור על שינויים בחומר </a:t>
            </a:r>
            <a:br>
              <a:rPr lang="he-IL" sz="3600" b="1" dirty="0">
                <a:solidFill>
                  <a:srgbClr val="FF0000"/>
                </a:solidFill>
              </a:rPr>
            </a:br>
            <a:r>
              <a:rPr lang="he-IL" sz="3600" b="1" dirty="0">
                <a:solidFill>
                  <a:srgbClr val="FF0000"/>
                </a:solidFill>
              </a:rPr>
              <a:t>(שינוי פיזיקאלי)</a:t>
            </a:r>
            <a:endParaRPr lang="en-US" sz="3600" b="1" dirty="0">
              <a:solidFill>
                <a:srgbClr val="FF0000"/>
              </a:solidFill>
            </a:endParaRPr>
          </a:p>
        </p:txBody>
      </p:sp>
      <p:sp>
        <p:nvSpPr>
          <p:cNvPr id="16388" name="Rectangle 3"/>
          <p:cNvSpPr>
            <a:spLocks noChangeArrowheads="1"/>
          </p:cNvSpPr>
          <p:nvPr/>
        </p:nvSpPr>
        <p:spPr bwMode="auto">
          <a:xfrm>
            <a:off x="2857500" y="2481263"/>
            <a:ext cx="3214688" cy="576262"/>
          </a:xfrm>
          <a:prstGeom prst="rect">
            <a:avLst/>
          </a:prstGeom>
          <a:solidFill>
            <a:schemeClr val="accent1"/>
          </a:solidFill>
          <a:ln w="9525">
            <a:solidFill>
              <a:schemeClr val="tx1"/>
            </a:solidFill>
            <a:miter lim="800000"/>
            <a:headEnd/>
            <a:tailEnd/>
          </a:ln>
        </p:spPr>
        <p:txBody>
          <a:bodyPr wrap="none" anchor="ctr"/>
          <a:lstStyle/>
          <a:p>
            <a:pPr algn="ctr"/>
            <a:r>
              <a:rPr lang="he-IL" sz="2400" b="1">
                <a:solidFill>
                  <a:srgbClr val="000066"/>
                </a:solidFill>
              </a:rPr>
              <a:t>חימום או קירור גוף</a:t>
            </a:r>
            <a:endParaRPr lang="en-US" sz="2400" b="1">
              <a:solidFill>
                <a:srgbClr val="000066"/>
              </a:solidFill>
            </a:endParaRPr>
          </a:p>
        </p:txBody>
      </p:sp>
      <p:sp>
        <p:nvSpPr>
          <p:cNvPr id="16389" name="Rectangle 4"/>
          <p:cNvSpPr>
            <a:spLocks noChangeArrowheads="1"/>
          </p:cNvSpPr>
          <p:nvPr/>
        </p:nvSpPr>
        <p:spPr bwMode="auto">
          <a:xfrm>
            <a:off x="6357938" y="3429000"/>
            <a:ext cx="1885950" cy="1011238"/>
          </a:xfrm>
          <a:prstGeom prst="rect">
            <a:avLst/>
          </a:prstGeom>
          <a:solidFill>
            <a:schemeClr val="accent1"/>
          </a:solidFill>
          <a:ln w="9525">
            <a:solidFill>
              <a:schemeClr val="tx1"/>
            </a:solidFill>
            <a:miter lim="800000"/>
            <a:headEnd/>
            <a:tailEnd/>
          </a:ln>
        </p:spPr>
        <p:txBody>
          <a:bodyPr wrap="none" anchor="ctr"/>
          <a:lstStyle/>
          <a:p>
            <a:pPr algn="ctr"/>
            <a:r>
              <a:rPr lang="he-IL" sz="2800" b="1" dirty="0">
                <a:solidFill>
                  <a:srgbClr val="6600FF"/>
                </a:solidFill>
              </a:rPr>
              <a:t>שינוי </a:t>
            </a:r>
          </a:p>
          <a:p>
            <a:pPr algn="ctr"/>
            <a:r>
              <a:rPr lang="he-IL" sz="2800" b="1" dirty="0">
                <a:solidFill>
                  <a:srgbClr val="6600FF"/>
                </a:solidFill>
              </a:rPr>
              <a:t>בטמפרטורה</a:t>
            </a:r>
            <a:endParaRPr lang="en-US" sz="2800" b="1" dirty="0">
              <a:solidFill>
                <a:srgbClr val="6600FF"/>
              </a:solidFill>
            </a:endParaRPr>
          </a:p>
        </p:txBody>
      </p:sp>
      <p:sp>
        <p:nvSpPr>
          <p:cNvPr id="16390" name="Rectangle 5"/>
          <p:cNvSpPr>
            <a:spLocks noChangeArrowheads="1"/>
          </p:cNvSpPr>
          <p:nvPr/>
        </p:nvSpPr>
        <p:spPr bwMode="auto">
          <a:xfrm>
            <a:off x="900113" y="3417888"/>
            <a:ext cx="1800225" cy="939800"/>
          </a:xfrm>
          <a:prstGeom prst="rect">
            <a:avLst/>
          </a:prstGeom>
          <a:solidFill>
            <a:schemeClr val="accent1"/>
          </a:solidFill>
          <a:ln w="9525">
            <a:solidFill>
              <a:schemeClr val="tx1"/>
            </a:solidFill>
            <a:miter lim="800000"/>
            <a:headEnd/>
            <a:tailEnd/>
          </a:ln>
        </p:spPr>
        <p:txBody>
          <a:bodyPr wrap="none" anchor="ctr"/>
          <a:lstStyle/>
          <a:p>
            <a:pPr algn="ctr"/>
            <a:r>
              <a:rPr lang="he-IL" sz="2800" b="1" dirty="0">
                <a:solidFill>
                  <a:srgbClr val="0000CC"/>
                </a:solidFill>
              </a:rPr>
              <a:t>שינוי במצב </a:t>
            </a:r>
          </a:p>
          <a:p>
            <a:pPr algn="ctr"/>
            <a:r>
              <a:rPr lang="he-IL" sz="2800" b="1" dirty="0">
                <a:solidFill>
                  <a:srgbClr val="0000CC"/>
                </a:solidFill>
              </a:rPr>
              <a:t>הצבירה של החומר</a:t>
            </a:r>
            <a:endParaRPr lang="en-US" sz="2800" b="1" dirty="0">
              <a:solidFill>
                <a:srgbClr val="0000CC"/>
              </a:solidFill>
            </a:endParaRPr>
          </a:p>
        </p:txBody>
      </p:sp>
      <p:sp>
        <p:nvSpPr>
          <p:cNvPr id="16391" name="Line 8"/>
          <p:cNvSpPr>
            <a:spLocks noChangeShapeType="1"/>
          </p:cNvSpPr>
          <p:nvPr/>
        </p:nvSpPr>
        <p:spPr bwMode="auto">
          <a:xfrm>
            <a:off x="5643563" y="3071813"/>
            <a:ext cx="1143000" cy="357187"/>
          </a:xfrm>
          <a:prstGeom prst="line">
            <a:avLst/>
          </a:prstGeom>
          <a:noFill/>
          <a:ln w="9525">
            <a:solidFill>
              <a:schemeClr val="tx1"/>
            </a:solidFill>
            <a:round/>
            <a:headEnd/>
            <a:tailEnd type="triangle" w="med" len="med"/>
          </a:ln>
        </p:spPr>
        <p:txBody>
          <a:bodyPr/>
          <a:lstStyle/>
          <a:p>
            <a:endParaRPr lang="he-IL"/>
          </a:p>
        </p:txBody>
      </p:sp>
      <p:sp>
        <p:nvSpPr>
          <p:cNvPr id="16392" name="Line 9"/>
          <p:cNvSpPr>
            <a:spLocks noChangeShapeType="1"/>
          </p:cNvSpPr>
          <p:nvPr/>
        </p:nvSpPr>
        <p:spPr bwMode="auto">
          <a:xfrm flipH="1">
            <a:off x="2286000" y="3071813"/>
            <a:ext cx="1074738" cy="357187"/>
          </a:xfrm>
          <a:prstGeom prst="line">
            <a:avLst/>
          </a:prstGeom>
          <a:noFill/>
          <a:ln w="9525">
            <a:solidFill>
              <a:schemeClr val="tx1"/>
            </a:solidFill>
            <a:round/>
            <a:headEnd/>
            <a:tailEnd type="triangle" w="med" len="med"/>
          </a:ln>
        </p:spPr>
        <p:txBody>
          <a:bodyPr/>
          <a:lstStyle/>
          <a:p>
            <a:endParaRPr lang="he-IL"/>
          </a:p>
        </p:txBody>
      </p:sp>
      <p:sp>
        <p:nvSpPr>
          <p:cNvPr id="16393" name="Text Box 10"/>
          <p:cNvSpPr txBox="1">
            <a:spLocks noChangeArrowheads="1"/>
          </p:cNvSpPr>
          <p:nvPr/>
        </p:nvSpPr>
        <p:spPr bwMode="auto">
          <a:xfrm>
            <a:off x="4356100" y="3463925"/>
            <a:ext cx="439738" cy="434975"/>
          </a:xfrm>
          <a:prstGeom prst="rect">
            <a:avLst/>
          </a:prstGeom>
          <a:noFill/>
          <a:ln w="38100">
            <a:solidFill>
              <a:srgbClr val="003366"/>
            </a:solidFill>
            <a:miter lim="800000"/>
            <a:headEnd/>
            <a:tailEnd/>
          </a:ln>
        </p:spPr>
        <p:txBody>
          <a:bodyPr wrap="none">
            <a:spAutoFit/>
          </a:bodyPr>
          <a:lstStyle/>
          <a:p>
            <a:r>
              <a:rPr lang="he-IL" sz="2000" b="1"/>
              <a:t>או</a:t>
            </a:r>
            <a:endParaRPr lang="en-US" sz="2000" b="1"/>
          </a:p>
        </p:txBody>
      </p:sp>
      <p:sp>
        <p:nvSpPr>
          <p:cNvPr id="16394" name="TextBox 10"/>
          <p:cNvSpPr txBox="1">
            <a:spLocks noChangeArrowheads="1"/>
          </p:cNvSpPr>
          <p:nvPr/>
        </p:nvSpPr>
        <p:spPr bwMode="auto">
          <a:xfrm>
            <a:off x="4143375" y="4572000"/>
            <a:ext cx="4572000" cy="830997"/>
          </a:xfrm>
          <a:prstGeom prst="rect">
            <a:avLst/>
          </a:prstGeom>
          <a:noFill/>
          <a:ln w="9525">
            <a:noFill/>
            <a:miter lim="800000"/>
            <a:headEnd/>
            <a:tailEnd/>
          </a:ln>
        </p:spPr>
        <p:txBody>
          <a:bodyPr>
            <a:spAutoFit/>
          </a:bodyPr>
          <a:lstStyle/>
          <a:p>
            <a:pPr algn="r" rtl="1">
              <a:buFont typeface="Arial" pitchFamily="34" charset="0"/>
              <a:buChar char="•"/>
            </a:pPr>
            <a:r>
              <a:rPr lang="he-IL" sz="2400" dirty="0"/>
              <a:t>חימום /קירור בשלושת מצבי הצבירה</a:t>
            </a:r>
          </a:p>
          <a:p>
            <a:pPr algn="r" rtl="1">
              <a:buFont typeface="Arial" pitchFamily="34" charset="0"/>
              <a:buChar char="•"/>
            </a:pPr>
            <a:r>
              <a:rPr lang="he-IL" sz="2400" dirty="0"/>
              <a:t>חום וטמפרטורה, מד טמפרטורה</a:t>
            </a:r>
          </a:p>
        </p:txBody>
      </p:sp>
      <p:sp>
        <p:nvSpPr>
          <p:cNvPr id="16395" name="TextBox 11"/>
          <p:cNvSpPr txBox="1">
            <a:spLocks noChangeArrowheads="1"/>
          </p:cNvSpPr>
          <p:nvPr/>
        </p:nvSpPr>
        <p:spPr bwMode="auto">
          <a:xfrm>
            <a:off x="0" y="4429125"/>
            <a:ext cx="2857500" cy="1200329"/>
          </a:xfrm>
          <a:prstGeom prst="rect">
            <a:avLst/>
          </a:prstGeom>
          <a:noFill/>
          <a:ln w="9525">
            <a:noFill/>
            <a:miter lim="800000"/>
            <a:headEnd/>
            <a:tailEnd/>
          </a:ln>
        </p:spPr>
        <p:txBody>
          <a:bodyPr wrap="square">
            <a:spAutoFit/>
          </a:bodyPr>
          <a:lstStyle/>
          <a:p>
            <a:pPr algn="r" rtl="1">
              <a:buFontTx/>
              <a:buChar char="•"/>
            </a:pPr>
            <a:r>
              <a:rPr lang="he-IL" sz="2400" dirty="0"/>
              <a:t>היתוך, התאדות, </a:t>
            </a:r>
          </a:p>
          <a:p>
            <a:pPr algn="r" rtl="1"/>
            <a:r>
              <a:rPr lang="he-IL" sz="2400" dirty="0"/>
              <a:t>רתיחה, התעבות..</a:t>
            </a:r>
            <a:endParaRPr lang="en-US" sz="2400" dirty="0"/>
          </a:p>
          <a:p>
            <a:endParaRPr lang="he-IL" sz="2400" dirty="0"/>
          </a:p>
        </p:txBody>
      </p:sp>
      <p:sp>
        <p:nvSpPr>
          <p:cNvPr id="12" name="מלבן 11"/>
          <p:cNvSpPr/>
          <p:nvPr/>
        </p:nvSpPr>
        <p:spPr>
          <a:xfrm>
            <a:off x="2915816" y="6309320"/>
            <a:ext cx="5958408" cy="369332"/>
          </a:xfrm>
          <a:prstGeom prst="rect">
            <a:avLst/>
          </a:prstGeom>
        </p:spPr>
        <p:txBody>
          <a:bodyPr wrap="square">
            <a:spAutoFit/>
          </a:bodyPr>
          <a:lstStyle/>
          <a:p>
            <a:r>
              <a:rPr lang="he-IL" b="1" dirty="0"/>
              <a:t>הערה: בשינוי פיזיקאלי מהות החומר אינה משתנה.</a:t>
            </a:r>
            <a:endParaRPr lang="he-I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39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389"/>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39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39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39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39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39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9" grpId="0" animBg="1"/>
      <p:bldP spid="16390" grpId="0" animBg="1"/>
      <p:bldP spid="16391" grpId="0" animBg="1"/>
      <p:bldP spid="16392" grpId="0" animBg="1"/>
      <p:bldP spid="16393" grpId="0" animBg="1"/>
      <p:bldP spid="16394" grpId="0"/>
      <p:bldP spid="1639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Grp="1" noChangeArrowheads="1"/>
          </p:cNvSpPr>
          <p:nvPr>
            <p:ph type="ftr" sz="quarter" idx="11"/>
          </p:nvPr>
        </p:nvSpPr>
        <p:spPr>
          <a:ln/>
        </p:spPr>
        <p:txBody>
          <a:bodyPr/>
          <a:lstStyle/>
          <a:p>
            <a:r>
              <a:rPr lang="he-IL" dirty="0"/>
              <a:t>נערך מתוך המצגת של אייל פלד</a:t>
            </a:r>
            <a:endParaRPr lang="en-US" dirty="0"/>
          </a:p>
        </p:txBody>
      </p:sp>
      <p:sp>
        <p:nvSpPr>
          <p:cNvPr id="8194" name="Line 18"/>
          <p:cNvSpPr>
            <a:spLocks noChangeShapeType="1"/>
          </p:cNvSpPr>
          <p:nvPr/>
        </p:nvSpPr>
        <p:spPr bwMode="auto">
          <a:xfrm>
            <a:off x="4662488" y="-1871663"/>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8195" name="Line 19"/>
          <p:cNvSpPr>
            <a:spLocks noChangeShapeType="1"/>
          </p:cNvSpPr>
          <p:nvPr/>
        </p:nvSpPr>
        <p:spPr bwMode="auto">
          <a:xfrm>
            <a:off x="4662488" y="-1855788"/>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8196" name="Rectangle 27"/>
          <p:cNvSpPr>
            <a:spLocks noChangeArrowheads="1"/>
          </p:cNvSpPr>
          <p:nvPr/>
        </p:nvSpPr>
        <p:spPr bwMode="auto">
          <a:xfrm>
            <a:off x="500063" y="428625"/>
            <a:ext cx="8208962" cy="792163"/>
          </a:xfrm>
          <a:prstGeom prst="rect">
            <a:avLst/>
          </a:prstGeom>
          <a:noFill/>
          <a:ln w="9525">
            <a:noFill/>
            <a:miter lim="800000"/>
            <a:headEnd/>
            <a:tailEnd/>
          </a:ln>
        </p:spPr>
        <p:txBody>
          <a:bodyPr wrap="none" anchor="ctr"/>
          <a:lstStyle/>
          <a:p>
            <a:pPr defTabSz="3908425"/>
            <a:r>
              <a:rPr lang="he-IL" sz="4000" b="1" dirty="0">
                <a:solidFill>
                  <a:srgbClr val="660066"/>
                </a:solidFill>
              </a:rPr>
              <a:t>שינוי בטמפרטורה ללא שינוי מצב צבירה-</a:t>
            </a:r>
          </a:p>
          <a:p>
            <a:pPr defTabSz="3908425"/>
            <a:r>
              <a:rPr lang="he-IL" sz="4000" b="1" dirty="0">
                <a:solidFill>
                  <a:srgbClr val="660066"/>
                </a:solidFill>
              </a:rPr>
              <a:t>מה מתרחש בגוף כשמחממים אותו?</a:t>
            </a:r>
          </a:p>
        </p:txBody>
      </p:sp>
      <p:sp>
        <p:nvSpPr>
          <p:cNvPr id="8197" name="Rectangle 2"/>
          <p:cNvSpPr>
            <a:spLocks noChangeArrowheads="1"/>
          </p:cNvSpPr>
          <p:nvPr/>
        </p:nvSpPr>
        <p:spPr bwMode="auto">
          <a:xfrm>
            <a:off x="0" y="0"/>
            <a:ext cx="9144000" cy="457200"/>
          </a:xfrm>
          <a:prstGeom prst="rect">
            <a:avLst/>
          </a:prstGeom>
          <a:noFill/>
          <a:ln w="9525" algn="ctr">
            <a:noFill/>
            <a:miter lim="800000"/>
            <a:headEnd/>
            <a:tailEnd/>
          </a:ln>
        </p:spPr>
        <p:txBody>
          <a:bodyPr wrap="none" lIns="90000" tIns="46800" rIns="90000" bIns="46800" anchor="ctr">
            <a:spAutoFit/>
          </a:bodyPr>
          <a:lstStyle/>
          <a:p>
            <a:endParaRPr lang="he-IL"/>
          </a:p>
        </p:txBody>
      </p:sp>
      <p:sp>
        <p:nvSpPr>
          <p:cNvPr id="8198" name="Rectangle 3"/>
          <p:cNvSpPr>
            <a:spLocks noChangeArrowheads="1"/>
          </p:cNvSpPr>
          <p:nvPr/>
        </p:nvSpPr>
        <p:spPr bwMode="auto">
          <a:xfrm>
            <a:off x="0" y="4714875"/>
            <a:ext cx="9144000" cy="0"/>
          </a:xfrm>
          <a:prstGeom prst="rect">
            <a:avLst/>
          </a:prstGeom>
          <a:noFill/>
          <a:ln w="9525" algn="ctr">
            <a:noFill/>
            <a:miter lim="800000"/>
            <a:headEnd/>
            <a:tailEnd/>
          </a:ln>
        </p:spPr>
        <p:txBody>
          <a:bodyPr wrap="none" lIns="90000" tIns="46800" rIns="90000" bIns="46800" anchor="ctr">
            <a:spAutoFit/>
          </a:bodyPr>
          <a:lstStyle/>
          <a:p>
            <a:pPr eaLnBrk="0" hangingPunct="0"/>
            <a:endParaRPr lang="he-IL"/>
          </a:p>
        </p:txBody>
      </p:sp>
      <p:sp>
        <p:nvSpPr>
          <p:cNvPr id="8199" name="Rectangle 6"/>
          <p:cNvSpPr>
            <a:spLocks noChangeArrowheads="1"/>
          </p:cNvSpPr>
          <p:nvPr/>
        </p:nvSpPr>
        <p:spPr bwMode="auto">
          <a:xfrm>
            <a:off x="107950" y="1916832"/>
            <a:ext cx="9036050" cy="4034054"/>
          </a:xfrm>
          <a:prstGeom prst="rect">
            <a:avLst/>
          </a:prstGeom>
          <a:noFill/>
          <a:ln w="9525" algn="ctr">
            <a:noFill/>
            <a:miter lim="800000"/>
            <a:headEnd/>
            <a:tailEnd/>
          </a:ln>
        </p:spPr>
        <p:txBody>
          <a:bodyPr lIns="90000" tIns="46800" rIns="90000" bIns="46800" anchor="ctr">
            <a:spAutoFit/>
          </a:bodyPr>
          <a:lstStyle/>
          <a:p>
            <a:pPr algn="r"/>
            <a:r>
              <a:rPr lang="he-IL" sz="3200" dirty="0"/>
              <a:t>כאשר מחממים</a:t>
            </a:r>
            <a:r>
              <a:rPr lang="he-IL" sz="3200" b="1" dirty="0"/>
              <a:t>\</a:t>
            </a:r>
            <a:r>
              <a:rPr lang="he-IL" sz="3200" dirty="0"/>
              <a:t>מקררים חומר ב</a:t>
            </a:r>
            <a:r>
              <a:rPr lang="he-IL" sz="3200" b="1" u="sng" dirty="0"/>
              <a:t>מצב צבירה נתון</a:t>
            </a:r>
            <a:r>
              <a:rPr lang="he-IL" sz="3200" dirty="0"/>
              <a:t>, חל שינוי במהירות הממוצעת של החלקיקים מהם החומר בנוי, ולכן טמפרטורת החומר משתנה.</a:t>
            </a:r>
          </a:p>
          <a:p>
            <a:pPr algn="r"/>
            <a:endParaRPr lang="he-IL" sz="3200" dirty="0"/>
          </a:p>
          <a:p>
            <a:pPr algn="r"/>
            <a:r>
              <a:rPr lang="he-IL" sz="3200" dirty="0"/>
              <a:t>- כאשר מחממים חומר מסוים, המהירות הממוצעת של החלקיקים ______ולכן הטמפרטורה______.</a:t>
            </a:r>
          </a:p>
          <a:p>
            <a:pPr algn="r"/>
            <a:r>
              <a:rPr lang="he-IL" sz="3200" dirty="0"/>
              <a:t>- כאשר מקררים חומר מסוים, המהירות הממוצעת של החלקיקים ____ולכן הטמפרטורה ____.</a:t>
            </a:r>
          </a:p>
        </p:txBody>
      </p:sp>
      <p:sp>
        <p:nvSpPr>
          <p:cNvPr id="10" name="TextBox 9"/>
          <p:cNvSpPr txBox="1"/>
          <p:nvPr/>
        </p:nvSpPr>
        <p:spPr>
          <a:xfrm>
            <a:off x="6123424" y="4509120"/>
            <a:ext cx="816687" cy="369332"/>
          </a:xfrm>
          <a:prstGeom prst="rect">
            <a:avLst/>
          </a:prstGeom>
          <a:noFill/>
        </p:spPr>
        <p:txBody>
          <a:bodyPr wrap="square" rtlCol="1">
            <a:spAutoFit/>
          </a:bodyPr>
          <a:lstStyle/>
          <a:p>
            <a:r>
              <a:rPr lang="he-IL" b="1" dirty="0">
                <a:solidFill>
                  <a:srgbClr val="FF0000"/>
                </a:solidFill>
              </a:rPr>
              <a:t>גדלה</a:t>
            </a:r>
          </a:p>
        </p:txBody>
      </p:sp>
      <p:sp>
        <p:nvSpPr>
          <p:cNvPr id="11" name="TextBox 10"/>
          <p:cNvSpPr txBox="1"/>
          <p:nvPr/>
        </p:nvSpPr>
        <p:spPr>
          <a:xfrm>
            <a:off x="2188681" y="4509120"/>
            <a:ext cx="762137" cy="369332"/>
          </a:xfrm>
          <a:prstGeom prst="rect">
            <a:avLst/>
          </a:prstGeom>
          <a:noFill/>
        </p:spPr>
        <p:txBody>
          <a:bodyPr wrap="square" rtlCol="1">
            <a:spAutoFit/>
          </a:bodyPr>
          <a:lstStyle/>
          <a:p>
            <a:r>
              <a:rPr lang="he-IL" b="1" dirty="0">
                <a:solidFill>
                  <a:srgbClr val="FF0000"/>
                </a:solidFill>
              </a:rPr>
              <a:t>עולה</a:t>
            </a:r>
          </a:p>
        </p:txBody>
      </p:sp>
      <p:sp>
        <p:nvSpPr>
          <p:cNvPr id="12" name="TextBox 11"/>
          <p:cNvSpPr txBox="1"/>
          <p:nvPr/>
        </p:nvSpPr>
        <p:spPr>
          <a:xfrm>
            <a:off x="6444208" y="5517232"/>
            <a:ext cx="812789" cy="369332"/>
          </a:xfrm>
          <a:prstGeom prst="rect">
            <a:avLst/>
          </a:prstGeom>
          <a:noFill/>
        </p:spPr>
        <p:txBody>
          <a:bodyPr wrap="square" rtlCol="1">
            <a:spAutoFit/>
          </a:bodyPr>
          <a:lstStyle/>
          <a:p>
            <a:r>
              <a:rPr lang="he-IL" b="1" dirty="0">
                <a:solidFill>
                  <a:srgbClr val="FF0000"/>
                </a:solidFill>
              </a:rPr>
              <a:t>קטנה</a:t>
            </a:r>
          </a:p>
        </p:txBody>
      </p:sp>
      <p:sp>
        <p:nvSpPr>
          <p:cNvPr id="13" name="TextBox 12"/>
          <p:cNvSpPr txBox="1"/>
          <p:nvPr/>
        </p:nvSpPr>
        <p:spPr>
          <a:xfrm>
            <a:off x="2661618" y="5517232"/>
            <a:ext cx="865390" cy="369332"/>
          </a:xfrm>
          <a:prstGeom prst="rect">
            <a:avLst/>
          </a:prstGeom>
          <a:noFill/>
        </p:spPr>
        <p:txBody>
          <a:bodyPr wrap="square" rtlCol="1">
            <a:spAutoFit/>
          </a:bodyPr>
          <a:lstStyle/>
          <a:p>
            <a:r>
              <a:rPr lang="he-IL" b="1" dirty="0">
                <a:solidFill>
                  <a:srgbClr val="FF0000"/>
                </a:solidFill>
              </a:rPr>
              <a:t>יורדת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 grpId="0" build="p"/>
      <p:bldP spid="10" grpId="0"/>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Line 18"/>
          <p:cNvSpPr>
            <a:spLocks noChangeShapeType="1"/>
          </p:cNvSpPr>
          <p:nvPr/>
        </p:nvSpPr>
        <p:spPr bwMode="auto">
          <a:xfrm>
            <a:off x="4662488" y="-1871663"/>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11267" name="Line 19"/>
          <p:cNvSpPr>
            <a:spLocks noChangeShapeType="1"/>
          </p:cNvSpPr>
          <p:nvPr/>
        </p:nvSpPr>
        <p:spPr bwMode="auto">
          <a:xfrm>
            <a:off x="4662488" y="-1855788"/>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11269" name="Rectangle 2"/>
          <p:cNvSpPr>
            <a:spLocks noChangeArrowheads="1"/>
          </p:cNvSpPr>
          <p:nvPr/>
        </p:nvSpPr>
        <p:spPr bwMode="auto">
          <a:xfrm>
            <a:off x="0" y="0"/>
            <a:ext cx="9144000" cy="457200"/>
          </a:xfrm>
          <a:prstGeom prst="rect">
            <a:avLst/>
          </a:prstGeom>
          <a:noFill/>
          <a:ln w="9525" algn="ctr">
            <a:noFill/>
            <a:miter lim="800000"/>
            <a:headEnd/>
            <a:tailEnd/>
          </a:ln>
        </p:spPr>
        <p:txBody>
          <a:bodyPr wrap="none" lIns="90000" tIns="46800" rIns="90000" bIns="46800" anchor="ctr">
            <a:spAutoFit/>
          </a:bodyPr>
          <a:lstStyle/>
          <a:p>
            <a:endParaRPr lang="he-IL"/>
          </a:p>
        </p:txBody>
      </p:sp>
      <p:sp>
        <p:nvSpPr>
          <p:cNvPr id="11270" name="Rectangle 3"/>
          <p:cNvSpPr>
            <a:spLocks noChangeArrowheads="1"/>
          </p:cNvSpPr>
          <p:nvPr/>
        </p:nvSpPr>
        <p:spPr bwMode="auto">
          <a:xfrm>
            <a:off x="0" y="4498851"/>
            <a:ext cx="9144000" cy="0"/>
          </a:xfrm>
          <a:prstGeom prst="rect">
            <a:avLst/>
          </a:prstGeom>
          <a:noFill/>
          <a:ln w="9525" algn="ctr">
            <a:noFill/>
            <a:miter lim="800000"/>
            <a:headEnd/>
            <a:tailEnd/>
          </a:ln>
        </p:spPr>
        <p:txBody>
          <a:bodyPr wrap="none" lIns="90000" tIns="46800" rIns="90000" bIns="46800" anchor="ctr">
            <a:spAutoFit/>
          </a:bodyPr>
          <a:lstStyle/>
          <a:p>
            <a:pPr eaLnBrk="0" hangingPunct="0"/>
            <a:endParaRPr lang="he-IL"/>
          </a:p>
        </p:txBody>
      </p:sp>
      <p:sp>
        <p:nvSpPr>
          <p:cNvPr id="11271" name="Rectangle 7"/>
          <p:cNvSpPr>
            <a:spLocks noChangeArrowheads="1"/>
          </p:cNvSpPr>
          <p:nvPr/>
        </p:nvSpPr>
        <p:spPr bwMode="auto">
          <a:xfrm>
            <a:off x="-36513" y="6093296"/>
            <a:ext cx="9180513" cy="1200329"/>
          </a:xfrm>
          <a:prstGeom prst="rect">
            <a:avLst/>
          </a:prstGeom>
          <a:noFill/>
          <a:ln w="9525">
            <a:noFill/>
            <a:miter lim="800000"/>
            <a:headEnd/>
            <a:tailEnd/>
          </a:ln>
        </p:spPr>
        <p:txBody>
          <a:bodyPr>
            <a:spAutoFit/>
          </a:bodyPr>
          <a:lstStyle/>
          <a:p>
            <a:endParaRPr lang="he-IL" sz="2400" dirty="0">
              <a:hlinkClick r:id="rId2"/>
            </a:endParaRPr>
          </a:p>
          <a:p>
            <a:pPr algn="l"/>
            <a:r>
              <a:rPr lang="en-US" sz="2400" dirty="0">
                <a:hlinkClick r:id="rId2"/>
              </a:rPr>
              <a:t>http://www.youtube.com/watch?v=cq6d9RAcIAQ&amp;feature=related</a:t>
            </a:r>
            <a:endParaRPr lang="he-IL" sz="2400" dirty="0"/>
          </a:p>
          <a:p>
            <a:pPr algn="l"/>
            <a:endParaRPr lang="he-IL" sz="2400" dirty="0"/>
          </a:p>
        </p:txBody>
      </p:sp>
      <p:sp>
        <p:nvSpPr>
          <p:cNvPr id="9" name="Rectangle 6"/>
          <p:cNvSpPr>
            <a:spLocks noChangeArrowheads="1"/>
          </p:cNvSpPr>
          <p:nvPr/>
        </p:nvSpPr>
        <p:spPr bwMode="auto">
          <a:xfrm>
            <a:off x="35496" y="0"/>
            <a:ext cx="8891587" cy="2864503"/>
          </a:xfrm>
          <a:prstGeom prst="rect">
            <a:avLst/>
          </a:prstGeom>
          <a:noFill/>
          <a:ln w="9525" algn="ctr">
            <a:noFill/>
            <a:miter lim="800000"/>
            <a:headEnd/>
            <a:tailEnd/>
          </a:ln>
        </p:spPr>
        <p:txBody>
          <a:bodyPr lIns="90000" tIns="46800" rIns="90000" bIns="46800" anchor="ctr">
            <a:spAutoFit/>
          </a:bodyPr>
          <a:lstStyle/>
          <a:p>
            <a:pPr indent="-742950" algn="ctr" defTabSz="3908425">
              <a:lnSpc>
                <a:spcPct val="150000"/>
              </a:lnSpc>
              <a:defRPr/>
            </a:pPr>
            <a:r>
              <a:rPr lang="he-IL" sz="4000" b="1" dirty="0">
                <a:solidFill>
                  <a:srgbClr val="660066"/>
                </a:solidFill>
              </a:rPr>
              <a:t>חימום גז: (ללא שינוי במצב הצבירה)</a:t>
            </a:r>
          </a:p>
          <a:p>
            <a:pPr>
              <a:defRPr/>
            </a:pPr>
            <a:r>
              <a:rPr lang="he-IL" sz="2400" dirty="0"/>
              <a:t>כאשר נחמם גז בכלי סגור, שדפנותיו גמישות, נפח הגז יגדל.  </a:t>
            </a:r>
            <a:endParaRPr lang="en-US" sz="2400" dirty="0"/>
          </a:p>
          <a:p>
            <a:pPr>
              <a:defRPr/>
            </a:pPr>
            <a:r>
              <a:rPr lang="he-IL" sz="2400" dirty="0"/>
              <a:t>תוספת החום גרמה להגדלת אנרגית התנועה של החלקיקים: מהירותם גברה, קצב ההתנגשויות גדל, עוצמת ההתנגשות גדלה, הלחץ על דפנות הכלי גדל (הלחץ מבפנים גדול מלחץ הגז בחוץ) ולכן דופנות הכלי נמתחים, ונפח הגז גדל.  </a:t>
            </a:r>
          </a:p>
        </p:txBody>
      </p:sp>
      <p:sp>
        <p:nvSpPr>
          <p:cNvPr id="11" name="TextBox 10"/>
          <p:cNvSpPr txBox="1"/>
          <p:nvPr/>
        </p:nvSpPr>
        <p:spPr>
          <a:xfrm>
            <a:off x="6335688" y="6093296"/>
            <a:ext cx="2808312" cy="369332"/>
          </a:xfrm>
          <a:prstGeom prst="rect">
            <a:avLst/>
          </a:prstGeom>
          <a:noFill/>
        </p:spPr>
        <p:txBody>
          <a:bodyPr wrap="square" rtlCol="1">
            <a:spAutoFit/>
          </a:bodyPr>
          <a:lstStyle/>
          <a:p>
            <a:r>
              <a:rPr lang="he-IL" dirty="0"/>
              <a:t>סרטון ניפוח בלון ע"י חימום:</a:t>
            </a:r>
          </a:p>
        </p:txBody>
      </p:sp>
      <p:sp>
        <p:nvSpPr>
          <p:cNvPr id="12" name="מלבן 11"/>
          <p:cNvSpPr/>
          <p:nvPr/>
        </p:nvSpPr>
        <p:spPr>
          <a:xfrm>
            <a:off x="683568" y="3068960"/>
            <a:ext cx="381642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חימום גז (תוספת אנרגית חום)</a:t>
            </a:r>
          </a:p>
        </p:txBody>
      </p:sp>
      <p:sp>
        <p:nvSpPr>
          <p:cNvPr id="17" name="חץ למטה 16"/>
          <p:cNvSpPr/>
          <p:nvPr/>
        </p:nvSpPr>
        <p:spPr>
          <a:xfrm>
            <a:off x="2699792" y="3501008"/>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8" name="מלבן 17"/>
          <p:cNvSpPr/>
          <p:nvPr/>
        </p:nvSpPr>
        <p:spPr>
          <a:xfrm>
            <a:off x="1403648" y="3861048"/>
            <a:ext cx="266429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מהירות חלקיקים_____</a:t>
            </a:r>
          </a:p>
        </p:txBody>
      </p:sp>
      <p:sp>
        <p:nvSpPr>
          <p:cNvPr id="19" name="TextBox 18"/>
          <p:cNvSpPr txBox="1"/>
          <p:nvPr/>
        </p:nvSpPr>
        <p:spPr>
          <a:xfrm>
            <a:off x="3851920" y="4869160"/>
            <a:ext cx="1440160" cy="369332"/>
          </a:xfrm>
          <a:prstGeom prst="rect">
            <a:avLst/>
          </a:prstGeom>
          <a:noFill/>
        </p:spPr>
        <p:txBody>
          <a:bodyPr wrap="square" rtlCol="1">
            <a:spAutoFit/>
          </a:bodyPr>
          <a:lstStyle/>
          <a:p>
            <a:r>
              <a:rPr lang="he-IL" dirty="0"/>
              <a:t>גורם לכך ש_</a:t>
            </a:r>
          </a:p>
        </p:txBody>
      </p:sp>
      <p:sp>
        <p:nvSpPr>
          <p:cNvPr id="20" name="TextBox 19"/>
          <p:cNvSpPr txBox="1"/>
          <p:nvPr/>
        </p:nvSpPr>
        <p:spPr>
          <a:xfrm>
            <a:off x="3779912" y="4221088"/>
            <a:ext cx="1440160" cy="369332"/>
          </a:xfrm>
          <a:prstGeom prst="rect">
            <a:avLst/>
          </a:prstGeom>
          <a:noFill/>
        </p:spPr>
        <p:txBody>
          <a:bodyPr wrap="square" rtlCol="1">
            <a:spAutoFit/>
          </a:bodyPr>
          <a:lstStyle/>
          <a:p>
            <a:r>
              <a:rPr lang="he-IL" dirty="0"/>
              <a:t>גורם לכך ש_</a:t>
            </a:r>
          </a:p>
        </p:txBody>
      </p:sp>
      <p:sp>
        <p:nvSpPr>
          <p:cNvPr id="21" name="חץ למטה 20"/>
          <p:cNvSpPr/>
          <p:nvPr/>
        </p:nvSpPr>
        <p:spPr>
          <a:xfrm>
            <a:off x="2699792" y="4221088"/>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מלבן 21"/>
          <p:cNvSpPr/>
          <p:nvPr/>
        </p:nvSpPr>
        <p:spPr>
          <a:xfrm>
            <a:off x="899592" y="4581128"/>
            <a:ext cx="36724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אנרגית תנועה של החלקיקים_____</a:t>
            </a:r>
          </a:p>
        </p:txBody>
      </p:sp>
      <p:sp>
        <p:nvSpPr>
          <p:cNvPr id="23" name="חץ למטה 22"/>
          <p:cNvSpPr/>
          <p:nvPr/>
        </p:nvSpPr>
        <p:spPr>
          <a:xfrm>
            <a:off x="2699792" y="4941168"/>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4" name="מלבן 23"/>
          <p:cNvSpPr/>
          <p:nvPr/>
        </p:nvSpPr>
        <p:spPr>
          <a:xfrm>
            <a:off x="899592" y="5301208"/>
            <a:ext cx="36724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מספר ההתנגשויות_____</a:t>
            </a:r>
          </a:p>
        </p:txBody>
      </p:sp>
      <p:sp>
        <p:nvSpPr>
          <p:cNvPr id="25" name="חץ למטה 24"/>
          <p:cNvSpPr/>
          <p:nvPr/>
        </p:nvSpPr>
        <p:spPr>
          <a:xfrm>
            <a:off x="2699792" y="5589240"/>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6" name="מלבן 25"/>
          <p:cNvSpPr/>
          <p:nvPr/>
        </p:nvSpPr>
        <p:spPr>
          <a:xfrm>
            <a:off x="899592" y="5949280"/>
            <a:ext cx="36724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כתוצאה מכך הבלון______</a:t>
            </a:r>
          </a:p>
        </p:txBody>
      </p:sp>
      <p:pic>
        <p:nvPicPr>
          <p:cNvPr id="27650" name="Picture 2"/>
          <p:cNvPicPr>
            <a:picLocks noChangeAspect="1" noChangeArrowheads="1"/>
          </p:cNvPicPr>
          <p:nvPr/>
        </p:nvPicPr>
        <p:blipFill>
          <a:blip r:embed="rId3" cstate="print"/>
          <a:srcRect/>
          <a:stretch>
            <a:fillRect/>
          </a:stretch>
        </p:blipFill>
        <p:spPr bwMode="auto">
          <a:xfrm>
            <a:off x="8172400" y="3789040"/>
            <a:ext cx="867837" cy="2304256"/>
          </a:xfrm>
          <a:prstGeom prst="rect">
            <a:avLst/>
          </a:prstGeom>
          <a:noFill/>
          <a:ln w="9525">
            <a:noFill/>
            <a:miter lim="800000"/>
            <a:headEnd/>
            <a:tailEnd/>
          </a:ln>
        </p:spPr>
      </p:pic>
      <p:sp>
        <p:nvSpPr>
          <p:cNvPr id="27652" name="AutoShape 4" descr="data:image/jpeg;base64,/9j/4AAQSkZJRgABAQAAAQABAAD/2wCEAAkGBhMSEBAQDw8VEBMTDxAQEhESFRAPEhQRFhAWFRQQFBgXHSgeFxolGhIUHy8gJicqOCwvFR4xNTAqQSgsLCkBCQoKDgwOGg8PGi0kHyIyLDA1NSwwKS81KjI1LiopKS81MDU1LCosKiwuLCkqNTU0LCwpLCwsNTQuLCkpKiwsLP/AABEIAK4BIgMBIgACEQEDEQH/xAAcAAEAAgIDAQAAAAAAAAAAAAAABQYEBwEDCAL/xABKEAACAgIAAwUFAgoGBQ0AAAABAgADBBEFEiEGEzFBYQciUXGBFDIWIzM0QlJicoKRFSRDc6GxVHWDksE1U2NklKKjs7S10dPw/8QAGwEBAAIDAQEAAAAAAAAAAAAAAAMFBAYHAgH/xAAyEQACAgEBBQUHBAMBAAAAAAAAAQIDEQQFEiExQQYTUWGxInGRocHR8BQygeEzQlIj/9oADAMBAAIRAxEAPwDeMREAREQBERAEREAREQBERAEREAREQBERAERKP2z9p9WKWoxQuRkjo3nTSd6ItYHZb9gdfDfLvc8ykorLJaqZ3TUK1lvwLhn8RqoQ2X2pSg0C9jKignwGz036SGHaO6/8xwmdDvWRkscOk9OjIpU3OPXkAPk3nNb9hu1LW8UR+IuMhrQa6XsVOXHu8VFA8Kg42h11J7vZPWbpnyuyNi3okur0luks7q1YZX/6Dy7fzniLVgjRrwqq8dfA7HPb3lnmOqlfDy8uT2Jxj+VN9/Xer8rMuTetD3Gs5P8AD1k/E9mKQP4C4P8Aoifzf/5j8B8MdUpao/rU3ZOO2vgWrdSR6b8pPRAID8F7E643Ecqs6Hu2umahI/WF4L/DfK6+H1nyczPo/K49ecg17+K32e8/H8Tc3Ifpb9JYYgEVwrtNj5DGuuzltUbfHsDU5CfvVPpgPXWj5EyVmBxbgdOSoW+sMVPNW4JS2t/J6rF01bdPFSJFHKycL8uWzcUA7vCj7VQB53InS9P2kUMNdVbqwAskTqxcpLEWyp1sRwGV0IdWU+DKR0InbAEREAREQBERAEREAREqnaT2kYuIxr219o6NXVykIfg7k6B9Bs+k8ykorLZLTTZdLcri2/ItcTTuZ7Y8tie5ppqXfQMLLm16nmUf4TBq9q/EASTZU2/JqhpflykH+ZMxnrKl1LuPZzXyWd1L+Ubwiaq4X7Z3B1l4oYbHv0EqQPP3HJB/3hNhcC7SY+ZX3mNYG1rmQ+7Yh+Dqeo+fgfImTQuhZ+1lbqtnanSf5oNLx6fHkScRElMEREQBERAEREAREpHtO7YnEpGPjuBkXhgCN81VPg1w14NvSrvz2evKRPMpKKyyWmmd1irgst8CG9ontIZWfCwLCrKSuRkrraMDo0VH9fyZv0fAddldXquhof8A71hV10H/ABP+fjOZRX3u1+R1XZey6tBXhcZPm/zocbPipKsCCrDxVgdqw9QQD9J6L7LcbGXiUZI6F099f1bVJWxPo6sPpPOs2h7FeK9MrEJ+6yZNfXycclgA+AatT87PWZOhniTh4lL2q0u9VHULnF4fuf8AfqbPiIlsc/EREAREQBERAK7m8OsxHbJwlNlbObMnCXXvk9XyMff3bvMrsCzZ8GPMZrAz6760upcOjrzKw31HqD1BB2CD1BBBmRK5kj7Dkd8DrFybQt69dU5LnS5IO9KtjFUca+8yt025IFjiIgCIiAIiIAgmJrz2sdrDVWMKltPanNcR+jSdjk+baI+QPxE8WTUIuTMnSaaequjTXzf5n+CF7ee0o3c2NhMyVbIsuB5Wt/ZQjqE9fFvl97XgE5iUNtsrHlnWdDoKdFX3da976sRESIzxO7CzbKbFtpdq7FO1dToj09R8Qeh89zpifU2nlHicIzi4yWU/E3l2G7eJnL3Tju8hE5nUfccAgGyv02RsHw35+Mts80YGe9FqXUtyWVtzK3jo+GiPMEEgjzBM9Cdm+OrmY1WQnTmGmXxKODp0+hB+Y0fOXWlv71YfNHMtubJ/Q2Kdf7JfJ+H2JOImDxHjdGPr7RfXTv7od1Vm/dU9W+kyzXjOiQf4R2WfmmFdb4fjLh9iq/8AFHeEee1rYR/R+bb1uy1xlO/xeJWrOPgDdeCG+YrXy+oExkZKVqXsdUUDZZiFUD4knoJD/hbW/TEquzD5NQh7k+ovsK1EfJzOzH7JYqsHerv7B923JZ8uxf3WtLFPkuvEyYgFdysrNNb22NRgVIjOzNzZlqoo2WPVK0IAJ/THTzmic/iD322X22PY1jEhreTvBXs92jciqo0uhpQBvfTrNte2HjPd4aYyn3smzlb+5r09n8z3a/JzNPSs11nKCN47K6JPe1Ul5L6/b4iJncEvoS5Wy6mtq0dqp683TlYjY5gOvTfn5+Bx8x0NlhpUpWXYojHmZU30BOz1+p+Z8TgOC3N7K93U22Opk9S6O7lhLO9/q/L3nTLN7NeIdzxTG34XLdjH+NO8X/v0oP4pWZkcMzO6yMe7fKKsnHsJJ5QFW5S+z5Dl5t+m56olu2RZDtarvdFbHyb+HFeh6OzuI1UJ3l9yUpsDntdKl2fAbYgbnTw7j2NkFlxsqm8qAWFVtVpA3oEhSdCRnFMf+kabcbuuXGsQo11ikO3Xo1CMN9CAwsbp0BAcHcjfZd2EPDMe5LSrXW3uWdfOpCVqHj4a2+vLvCPKbMow3G2/a8Dj5dIiJCfRERAEREATqy8VLa3qsUOjoyOp6hkYaZT6EEidsQCG7NZLBHxbmLW4zios3VrKtbovPxLJoE/rpYPKTMguKfic3FyB92/eDaPiSGtx3P7rLYmv+sk+UnYAiIgCIiAcM2gSegHUn4D4zzhx7i5ysm7Jb+0cso+CABa1+iKo+e5vLt3mGrhuY48TQyDXkbCK9/Tn39J5+lbr58FE3bsnp05WXPphL1f0EREqzexERAEREAS8+yzjeQGyMXFWli4FyfaLHrHOo5HKhEYt05Njp93p8ZRpJ9i+JnFzcSzu2t5bO75axzMyupq6DY22n8PMiZOllu2JlHtynvtJOL5JN/yuS/nibpxOF3X832vNtBVuWyjG1h1q3KDoOhNxHKynfeDfN4DwWU4bwHHo2aaERj96zXNY3q9h2zfUmQ2F2txw9luQbMVrCihcmm/GCoo91S7qELbZm6Meh9CZOYHGKLxujIquGid1WJb0B0T7pPn0l6cqMyI3EAREQDS3tfzufiKVc21pxU6dej22Oz/PapTKTLF7RX3xbO6709Cjz0Bh09B9SenqZXZQ6p5tZ1jYVahoK8dcv4tmTj8Mtet7a6meuvfO4G1XQ2d/IEHp4TGmXjcXurrspruZK7N86DWm2vKfEbGwAOhExJHPcwt3Oepm6f8AVd5Z327u59nGc4889fccBh8Z1ZNO1b48rcu/AHXQ6+O5N8V7QG+nHpNNdYpUAMg0zaXl1+yPPXXr1kSV30+PSepYrn/5yz8iKh26mh/qqtx8eGVLh0fhxPSvCcwXY9Fw3qymu0bAB99A3UDoD1mXIbsXaG4bgMPA4WN4/wByokzNgOPiIiAIiIAiIgCIiAQfbVf6hkWD71Krlr+/jut679N1CTaNsAjwI2PlMbiiA0XKwBBpsBBAIIKEEEHxExey7lsHDZiWJxMYkkkkk0qSST4mASkREAREQCqe1Df9F5HL+tRv937RXzf4TRc9BdusM28OzEG99wzgDzNerAPrya+s8+yp169pM6B2Tmu5sj5p/L+hERK83EREQBERAEzuBc32rF5N832rH5deO++XWpgyb7EYZt4jhqPK9LD8qt2n/wAvX1klSzOK8zC181DS2yf/ADL0PQcj87s5i3Em7FptboeZ662fYGgQxGwQPAg9JIxNiONkH+B9K/kbcjH14CrJyQg+Vbs1Y69fu9fPezOP6Hy061cSZ/TKootX+dIqbe/Pfh5ecnYgEF33EE8acXIA/SS27FYjxOkZLBvy0X+o30fhHav5fh2TWPNqxRlKPUClzYen7HoN9NzsQDz324zFt4nmOodQz0ECyu2h9fZKV2UsUMOqN4jykJLv7YMHk4hXby6W7ETR+L1WMHJ/htpEpKISQqgsSQAqgsSSdAADqT6Si1MX3rR1bYdsXs+uTfJPPlhs4mdhcDvursuqqLpVvnYFRrShiACdsQCDoA+PymLfjsjFLEZGHirgow+YPWfVOdYiuiWuiWDTorMquNa0wHQ9Ony6SOCjGWLEzN1Mr7aVLRSjltcXlprryOmAeo6E9fLUQDrrI1zMyXI3p2Gz2HDOHgY1rAYWOOYdxo/il6jdgOpE4XtIu/pXJwLMG6ytLK1S2lDY1PNUravCEry7Y+8D0HkfKy9hayvDOHgjRGFjbH+xWTYWbRCUUnlZ+hxGXM5iIng+CIiAIiIAiIgGJxa0Lj3sxCqtNrMxOgAEJJJ8hqY/ZiorhYaspVlxMdWUjRBFKggjyO5jdtSTg31j714TEU/BsixaAfkO939PKTaLoADwA0PlAOYiIAiIgHDLsEHqD5f8J5x7QcIOLlXYx/s3IU/GsgNW3+6y79dz0fNfe1bsmbqxm0ruylCLVHi1A23N812T8ifgJiaurvIcOaNg7P65aTVYm/Znwfl4P88TUMREpDqIiIgCIiAJsf2N8GLW35ZHuovcJ6u3K7kfDShR/GZQOHcPsvtropXmssblUeHlsknyAAJJ+AM9C9neBpiY1WPX1CD3m8Czk7dz8yT8ug8pn6KrMt98kal2m1yro/TRftS5+S/tklERLc52IiIAiIgFE9r/AAbvcJchR72LZ3h/uX0lv8vdf/Z+s1Bi5T1Otlbcro3MrdDo/I9D59PWelsjHWxGrdQyOrIynqGVhoqfQgkTznx/grYeVdivs923uMd7elutdm/Pp0J/WVvhK3Wwaasj0/Ebp2Z1MJxnoreKlxSfXpJfD6nVxPidmRYbbm5nIA3oKAo3pQB4Dqf5zFiJWyk5PMuZvFNNdFarrWIrkl0E+LW0rE+Skn5ASXzaMQYtDU3WNkEr31bAhF9w82vdA6NoDROwf5RFtDOORD7zkVgHoCXPIAT5dWHWSurdmotrjjkYNevjdp53RhJbu8vaWHw68eh6Q7NY7V4WJW40yYuOjDYOmWlQRsdD1EkpEU8aFZFWRS2PpdB/ymOQPhaPu9B/aBD8598D7S0ZZyBj2c5x72os9HXzHxU9dHz0fhNh3XjJyElIiJ5AiIgCIiAIidGdmpTW91rBErRndjs6UDZPTqfkIBE8R/HZ2NQPu44Obaf2iHpx0+RJvfp/zAHnJ2RHZvEcI+RcpW7Jfv7FP3q10BVQf3KwoP7XOfOS8AREQBERAEREA1L289mhq5snBQtWSTZQBzGvf6VYHUp+z4jy6dF11PT8q/aT2dYuYxsYNTafGyrSlvV1IKsfXW+g6zAv0ak96HBm3bL7RyoiqtSnKK5Pqvv6+80REv8AxD2O5CbNWTQ6DZ5rO8o0utknQYdPnKFcnKzLtW0xXnUko2jrmXpsjz8BK2dM6/3I3LS7S02rz3Ms458Hw+R8zIwOH2X2LVRWbLG8FXqfmfID4k9BL/2e9kq3Il1uaHrcBlGOPEfv2Dp12NcvTU2PwTs9RiV93jVBAdFj1Z3P6zserH/Ly1MqrRSlxnwRR67tNTUnHTpyl5rCX19CG7EdhEwV7xj3mQ6crv8AoqNgmuv02BsnqdDw6AWqIlrGKisI0G66y+bsseWxERPRCIiIAiIgCU32ldjjmUC2hQcmgMyDqDbWRt8ffxOgVJ8GA8AxlyieZRUlhklVs6ZqyDw1xPMH0I6kEEFSCDogg9QQQQQfDUTavtE9m5tZszATdpPNfjjSi0+dte9AWfEdA3z+9qkH6aJBBBBBB0VIPUEHoQfCUd9DqfkdV2VtWvX18OE1zX1XkcyX7HYJu4jg1j/SUtPotO7iT08N1gfxa6bkRL57HOGc+bdeRsUUBF/vLm8R6haiP4400d61Hzbl/c6Gx+Kx8eHpk27lUc9bpzMnMjJzpy8y7XXMuwRsb2Ng+Eq3Yz2Z0cMtssxsjIbvECPXa1TIdHatpa1PMOuuv6RlvibCpyjFxT4M5OIiJ4AiIgCIiAJXLD9uyAoH9Uxbtux5gL8utjqsDwaupgGJ67sVR+g2+MjiD5rNRhs1dCsyZGavu83KdNj4jebb2rWjomiF23VJ3CwkprSqlBXWihURRoKo8AIB3xEQBERAEREAREQBERAIXtTwKzLpNCZHcI2uchO8Zhv7n3hoeHzmteN+zIY1mGrZe68jJ+zNZ3WjXY1bNV05uoZk5fEa5hNySudvPzaj/WfC/wD3GiQzphN5kiw0209VpYblM8L3L7Hx2Q7JWYIZPthupbZFTV8nK/6ynnOt+Y11/wA7NESSMVFYRi3XTvm7LHlv3L0ERE9EIiIgCIiAIiIAiIgCU3tl7NqczmupIx8nQ/GAbrt0fC5B94+I5xph06kDUuUT5KKksMkqtnVJTreGvA828d4JfhPyZlXc7J5bNhqbNeJR/A/HR0fSbm9mfAjjYFZdStl5ORYCNMOcAIhHkRWqDXxBlnysRLEau1FsRhpkdVdWHwIPQyDHZV6fzDLsxlHUY7gZWKPQI5Dov7KWKB8JBVp41ycolprtsX62qNVuPZ48OpYYlfHFM6rXf4KZAHi+HcvMfHr3WRycvl0FjeM+h2xrHS7Gy6TvXvYuRYPDYPPSrp/jMgpyeiQX4aY3/T/9jz//AKo/DPHP3UyXPwXCzyfn+SgE7EgB2hyX0KOGXAnXvZL4+LWN/HlZ7Ph4IfH6T5PCs27f2jMXGUj8lhIOcehvuBLfNa0MAz+L9oacblFr7sfpVQgNl9p+Fda+83z8B5kSNPDsjN/PAcXGII+xo4NtoPT+s2IdBdf2dbaO/eZhtZJ8J7PY+NzGikKz/lLTuy6w/G21tvYf3iZIwD4ppVFVEUIqqFVVAVVUDQUAdAAPKfcRAEREAREQBERAEREAREQBKv24qLvwqofp8Wx2O/u6qquvIPx/JdPUD5y0Sq9oKy/FeDqP0BxG878NLQlXT9rmvX6bgFqiIgCIiAIiIAiIgCIiAIiIAiIgCIiAIiIAiIgCIiAIiIAiIgCIiAIiIAiIgCIiAIiIAlWymLccxVJ6V8KzLFHT7z5WMjb+PRR/KWmVW7/l6n/U+R/62iAWqIiAIiIAiIgCIiAIiIAiIgCIiAIiIAiIgCIiAIiIAiIgCIiAIiIAiIgCIiAIiIAiIgCVfOTl43hPsfjeG51WvDXd341mx8d83h6S0Sr9qKdZ/Brd+GXk06/vMC482/TuvD1gFoiIgCIiAIiIAiIgCIiAIiIAiIgCIiAIiIAiIgCIiAIiIAiIgCIiAIiIAiIgH//Z"/>
          <p:cNvSpPr>
            <a:spLocks noChangeAspect="1" noChangeArrowheads="1"/>
          </p:cNvSpPr>
          <p:nvPr/>
        </p:nvSpPr>
        <p:spPr bwMode="auto">
          <a:xfrm>
            <a:off x="8707438" y="-801688"/>
            <a:ext cx="2762250" cy="1657351"/>
          </a:xfrm>
          <a:prstGeom prst="rect">
            <a:avLst/>
          </a:prstGeom>
          <a:noFill/>
        </p:spPr>
        <p:txBody>
          <a:bodyPr vert="horz" wrap="square" lIns="91440" tIns="45720" rIns="91440" bIns="45720" numCol="1" anchor="t" anchorCtr="0" compatLnSpc="1">
            <a:prstTxWarp prst="textNoShape">
              <a:avLst/>
            </a:prstTxWarp>
          </a:bodyPr>
          <a:lstStyle/>
          <a:p>
            <a:endParaRPr lang="he-IL"/>
          </a:p>
        </p:txBody>
      </p:sp>
      <p:sp>
        <p:nvSpPr>
          <p:cNvPr id="27654" name="AutoShape 6" descr="data:image/jpeg;base64,/9j/4AAQSkZJRgABAQAAAQABAAD/2wCEAAkGBhMSEBAQDw8VEBMTDxAQEhESFRAPEhQRFhAWFRQQFBgXHSgeFxolGhIUHy8gJicqOCwvFR4xNTAqQSgsLCkBCQoKDgwOGg8PGi0kHyIyLDA1NSwwKS81KjI1LiopKS81MDU1LCosKiwuLCkqNTU0LCwpLCwsNTQuLCkpKiwsLP/AABEIAK4BIgMBIgACEQEDEQH/xAAcAAEAAgIDAQAAAAAAAAAAAAAABQYEBwEDCAL/xABKEAACAgIAAwUFAgoGBQ0AAAABAgADBBEFEiEGEzFBYQciUXGBFDIWIzM0QlJicoKRFSRDc6GxVHWDksE1U2NklKKjs7S10dPw/8QAGwEBAAIDAQEAAAAAAAAAAAAAAAMFBAYHAgH/xAAyEQACAgEBBQUHBAMBAAAAAAAAAQIDEQQFEiExQQYTUWGxInGRocHR8BQygeEzQlIj/9oADAMBAAIRAxEAPwDeMREAREQBERAEREAREQBERAEREAREQBERAERKP2z9p9WKWoxQuRkjo3nTSd6ItYHZb9gdfDfLvc8ykorLJaqZ3TUK1lvwLhn8RqoQ2X2pSg0C9jKignwGz036SGHaO6/8xwmdDvWRkscOk9OjIpU3OPXkAPk3nNb9hu1LW8UR+IuMhrQa6XsVOXHu8VFA8Kg42h11J7vZPWbpnyuyNi3okur0luks7q1YZX/6Dy7fzniLVgjRrwqq8dfA7HPb3lnmOqlfDy8uT2Jxj+VN9/Xer8rMuTetD3Gs5P8AD1k/E9mKQP4C4P8Aoifzf/5j8B8MdUpao/rU3ZOO2vgWrdSR6b8pPRAID8F7E643Ecqs6Hu2umahI/WF4L/DfK6+H1nyczPo/K49ecg17+K32e8/H8Tc3Ifpb9JYYgEVwrtNj5DGuuzltUbfHsDU5CfvVPpgPXWj5EyVmBxbgdOSoW+sMVPNW4JS2t/J6rF01bdPFSJFHKycL8uWzcUA7vCj7VQB53InS9P2kUMNdVbqwAskTqxcpLEWyp1sRwGV0IdWU+DKR0InbAEREAREQBERAEREAREqnaT2kYuIxr219o6NXVykIfg7k6B9Bs+k8ykorLZLTTZdLcri2/ItcTTuZ7Y8tie5ppqXfQMLLm16nmUf4TBq9q/EASTZU2/JqhpflykH+ZMxnrKl1LuPZzXyWd1L+Ubwiaq4X7Z3B1l4oYbHv0EqQPP3HJB/3hNhcC7SY+ZX3mNYG1rmQ+7Yh+Dqeo+fgfImTQuhZ+1lbqtnanSf5oNLx6fHkScRElMEREQBERAEREAREpHtO7YnEpGPjuBkXhgCN81VPg1w14NvSrvz2evKRPMpKKyyWmmd1irgst8CG9ontIZWfCwLCrKSuRkrraMDo0VH9fyZv0fAddldXquhof8A71hV10H/ABP+fjOZRX3u1+R1XZey6tBXhcZPm/zocbPipKsCCrDxVgdqw9QQD9J6L7LcbGXiUZI6F099f1bVJWxPo6sPpPOs2h7FeK9MrEJ+6yZNfXycclgA+AatT87PWZOhniTh4lL2q0u9VHULnF4fuf8AfqbPiIlsc/EREAREQBERAK7m8OsxHbJwlNlbObMnCXXvk9XyMff3bvMrsCzZ8GPMZrAz6760upcOjrzKw31HqD1BB2CD1BBBmRK5kj7Dkd8DrFybQt69dU5LnS5IO9KtjFUca+8yt025IFjiIgCIiAIiIAgmJrz2sdrDVWMKltPanNcR+jSdjk+baI+QPxE8WTUIuTMnSaaequjTXzf5n+CF7ee0o3c2NhMyVbIsuB5Wt/ZQjqE9fFvl97XgE5iUNtsrHlnWdDoKdFX3da976sRESIzxO7CzbKbFtpdq7FO1dToj09R8Qeh89zpifU2nlHicIzi4yWU/E3l2G7eJnL3Tju8hE5nUfccAgGyv02RsHw35+Mts80YGe9FqXUtyWVtzK3jo+GiPMEEgjzBM9Cdm+OrmY1WQnTmGmXxKODp0+hB+Y0fOXWlv71YfNHMtubJ/Q2Kdf7JfJ+H2JOImDxHjdGPr7RfXTv7od1Vm/dU9W+kyzXjOiQf4R2WfmmFdb4fjLh9iq/8AFHeEee1rYR/R+bb1uy1xlO/xeJWrOPgDdeCG+YrXy+oExkZKVqXsdUUDZZiFUD4knoJD/hbW/TEquzD5NQh7k+ovsK1EfJzOzH7JYqsHerv7B923JZ8uxf3WtLFPkuvEyYgFdysrNNb22NRgVIjOzNzZlqoo2WPVK0IAJ/THTzmic/iD322X22PY1jEhreTvBXs92jciqo0uhpQBvfTrNte2HjPd4aYyn3smzlb+5r09n8z3a/JzNPSs11nKCN47K6JPe1Ul5L6/b4iJncEvoS5Wy6mtq0dqp683TlYjY5gOvTfn5+Bx8x0NlhpUpWXYojHmZU30BOz1+p+Z8TgOC3N7K93U22Opk9S6O7lhLO9/q/L3nTLN7NeIdzxTG34XLdjH+NO8X/v0oP4pWZkcMzO6yMe7fKKsnHsJJ5QFW5S+z5Dl5t+m56olu2RZDtarvdFbHyb+HFeh6OzuI1UJ3l9yUpsDntdKl2fAbYgbnTw7j2NkFlxsqm8qAWFVtVpA3oEhSdCRnFMf+kabcbuuXGsQo11ikO3Xo1CMN9CAwsbp0BAcHcjfZd2EPDMe5LSrXW3uWdfOpCVqHj4a2+vLvCPKbMow3G2/a8Dj5dIiJCfRERAEREATqy8VLa3qsUOjoyOp6hkYaZT6EEidsQCG7NZLBHxbmLW4zios3VrKtbovPxLJoE/rpYPKTMguKfic3FyB92/eDaPiSGtx3P7rLYmv+sk+UnYAiIgCIiAcM2gSegHUn4D4zzhx7i5ysm7Jb+0cso+CABa1+iKo+e5vLt3mGrhuY48TQyDXkbCK9/Tn39J5+lbr58FE3bsnp05WXPphL1f0EREqzexERAEREAS8+yzjeQGyMXFWli4FyfaLHrHOo5HKhEYt05Njp93p8ZRpJ9i+JnFzcSzu2t5bO75axzMyupq6DY22n8PMiZOllu2JlHtynvtJOL5JN/yuS/nibpxOF3X832vNtBVuWyjG1h1q3KDoOhNxHKynfeDfN4DwWU4bwHHo2aaERj96zXNY3q9h2zfUmQ2F2txw9luQbMVrCihcmm/GCoo91S7qELbZm6Meh9CZOYHGKLxujIquGid1WJb0B0T7pPn0l6cqMyI3EAREQDS3tfzufiKVc21pxU6dej22Oz/PapTKTLF7RX3xbO6709Cjz0Bh09B9SenqZXZQ6p5tZ1jYVahoK8dcv4tmTj8Mtet7a6meuvfO4G1XQ2d/IEHp4TGmXjcXurrspruZK7N86DWm2vKfEbGwAOhExJHPcwt3Oepm6f8AVd5Z327u59nGc4889fccBh8Z1ZNO1b48rcu/AHXQ6+O5N8V7QG+nHpNNdYpUAMg0zaXl1+yPPXXr1kSV30+PSepYrn/5yz8iKh26mh/qqtx8eGVLh0fhxPSvCcwXY9Fw3qymu0bAB99A3UDoD1mXIbsXaG4bgMPA4WN4/wByokzNgOPiIiAIiIAiIgCIiAQfbVf6hkWD71Krlr+/jut679N1CTaNsAjwI2PlMbiiA0XKwBBpsBBAIIKEEEHxExey7lsHDZiWJxMYkkkkk0qSST4mASkREAREQCqe1Df9F5HL+tRv937RXzf4TRc9BdusM28OzEG99wzgDzNerAPrya+s8+yp169pM6B2Tmu5sj5p/L+hERK83EREQBERAEzuBc32rF5N832rH5deO++XWpgyb7EYZt4jhqPK9LD8qt2n/wAvX1klSzOK8zC181DS2yf/ADL0PQcj87s5i3Em7FptboeZ662fYGgQxGwQPAg9JIxNiONkH+B9K/kbcjH14CrJyQg+Vbs1Y69fu9fPezOP6Hy061cSZ/TKootX+dIqbe/Pfh5ecnYgEF33EE8acXIA/SS27FYjxOkZLBvy0X+o30fhHav5fh2TWPNqxRlKPUClzYen7HoN9NzsQDz324zFt4nmOodQz0ECyu2h9fZKV2UsUMOqN4jykJLv7YMHk4hXby6W7ETR+L1WMHJ/htpEpKISQqgsSQAqgsSSdAADqT6Si1MX3rR1bYdsXs+uTfJPPlhs4mdhcDvursuqqLpVvnYFRrShiACdsQCDoA+PymLfjsjFLEZGHirgow+YPWfVOdYiuiWuiWDTorMquNa0wHQ9Ony6SOCjGWLEzN1Mr7aVLRSjltcXlprryOmAeo6E9fLUQDrrI1zMyXI3p2Gz2HDOHgY1rAYWOOYdxo/il6jdgOpE4XtIu/pXJwLMG6ytLK1S2lDY1PNUravCEry7Y+8D0HkfKy9hayvDOHgjRGFjbH+xWTYWbRCUUnlZ+hxGXM5iIng+CIiAIiIAiIgGJxa0Lj3sxCqtNrMxOgAEJJJ8hqY/ZiorhYaspVlxMdWUjRBFKggjyO5jdtSTg31j714TEU/BsixaAfkO939PKTaLoADwA0PlAOYiIAiIgHDLsEHqD5f8J5x7QcIOLlXYx/s3IU/GsgNW3+6y79dz0fNfe1bsmbqxm0ruylCLVHi1A23N812T8ifgJiaurvIcOaNg7P65aTVYm/Znwfl4P88TUMREpDqIiIgCIiAJsf2N8GLW35ZHuovcJ6u3K7kfDShR/GZQOHcPsvtropXmssblUeHlsknyAAJJ+AM9C9neBpiY1WPX1CD3m8Czk7dz8yT8ug8pn6KrMt98kal2m1yro/TRftS5+S/tklERLc52IiIAiIgFE9r/AAbvcJchR72LZ3h/uX0lv8vdf/Z+s1Bi5T1Otlbcro3MrdDo/I9D59PWelsjHWxGrdQyOrIynqGVhoqfQgkTznx/grYeVdivs923uMd7elutdm/Pp0J/WVvhK3Wwaasj0/Ebp2Z1MJxnoreKlxSfXpJfD6nVxPidmRYbbm5nIA3oKAo3pQB4Dqf5zFiJWyk5PMuZvFNNdFarrWIrkl0E+LW0rE+Skn5ASXzaMQYtDU3WNkEr31bAhF9w82vdA6NoDROwf5RFtDOORD7zkVgHoCXPIAT5dWHWSurdmotrjjkYNevjdp53RhJbu8vaWHw68eh6Q7NY7V4WJW40yYuOjDYOmWlQRsdD1EkpEU8aFZFWRS2PpdB/ymOQPhaPu9B/aBD8598D7S0ZZyBj2c5x72os9HXzHxU9dHz0fhNh3XjJyElIiJ5AiIgCIiAIidGdmpTW91rBErRndjs6UDZPTqfkIBE8R/HZ2NQPu44Obaf2iHpx0+RJvfp/zAHnJ2RHZvEcI+RcpW7Jfv7FP3q10BVQf3KwoP7XOfOS8AREQBERAEREA1L289mhq5snBQtWSTZQBzGvf6VYHUp+z4jy6dF11PT8q/aT2dYuYxsYNTafGyrSlvV1IKsfXW+g6zAv0ak96HBm3bL7RyoiqtSnKK5Pqvv6+80REv8AxD2O5CbNWTQ6DZ5rO8o0utknQYdPnKFcnKzLtW0xXnUko2jrmXpsjz8BK2dM6/3I3LS7S02rz3Ms458Hw+R8zIwOH2X2LVRWbLG8FXqfmfID4k9BL/2e9kq3Il1uaHrcBlGOPEfv2Dp12NcvTU2PwTs9RiV93jVBAdFj1Z3P6zserH/Ly1MqrRSlxnwRR67tNTUnHTpyl5rCX19CG7EdhEwV7xj3mQ6crv8AoqNgmuv02BsnqdDw6AWqIlrGKisI0G66y+bsseWxERPRCIiIAiIgCU32ldjjmUC2hQcmgMyDqDbWRt8ffxOgVJ8GA8AxlyieZRUlhklVs6ZqyDw1xPMH0I6kEEFSCDogg9QQQQQfDUTavtE9m5tZszATdpPNfjjSi0+dte9AWfEdA3z+9qkH6aJBBBBBB0VIPUEHoQfCUd9DqfkdV2VtWvX18OE1zX1XkcyX7HYJu4jg1j/SUtPotO7iT08N1gfxa6bkRL57HOGc+bdeRsUUBF/vLm8R6haiP4400d61Hzbl/c6Gx+Kx8eHpk27lUc9bpzMnMjJzpy8y7XXMuwRsb2Ng+Eq3Yz2Z0cMtssxsjIbvECPXa1TIdHatpa1PMOuuv6RlvibCpyjFxT4M5OIiJ4AiIgCIiAJXLD9uyAoH9Uxbtux5gL8utjqsDwaupgGJ67sVR+g2+MjiD5rNRhs1dCsyZGavu83KdNj4jebb2rWjomiF23VJ3CwkprSqlBXWihURRoKo8AIB3xEQBERAEREAREQBERAIXtTwKzLpNCZHcI2uchO8Zhv7n3hoeHzmteN+zIY1mGrZe68jJ+zNZ3WjXY1bNV05uoZk5fEa5hNySudvPzaj/WfC/wD3GiQzphN5kiw0209VpYblM8L3L7Hx2Q7JWYIZPthupbZFTV8nK/6ynnOt+Y11/wA7NESSMVFYRi3XTvm7LHlv3L0ERE9EIiIgCIiAIiIAiIgCU3tl7NqczmupIx8nQ/GAbrt0fC5B94+I5xph06kDUuUT5KKksMkqtnVJTreGvA828d4JfhPyZlXc7J5bNhqbNeJR/A/HR0fSbm9mfAjjYFZdStl5ORYCNMOcAIhHkRWqDXxBlnysRLEau1FsRhpkdVdWHwIPQyDHZV6fzDLsxlHUY7gZWKPQI5Dov7KWKB8JBVp41ycolprtsX62qNVuPZ48OpYYlfHFM6rXf4KZAHi+HcvMfHr3WRycvl0FjeM+h2xrHS7Gy6TvXvYuRYPDYPPSrp/jMgpyeiQX4aY3/T/9jz//AKo/DPHP3UyXPwXCzyfn+SgE7EgB2hyX0KOGXAnXvZL4+LWN/HlZ7Ph4IfH6T5PCs27f2jMXGUj8lhIOcehvuBLfNa0MAz+L9oacblFr7sfpVQgNl9p+Fda+83z8B5kSNPDsjN/PAcXGII+xo4NtoPT+s2IdBdf2dbaO/eZhtZJ8J7PY+NzGikKz/lLTuy6w/G21tvYf3iZIwD4ppVFVEUIqqFVVAVVUDQUAdAAPKfcRAEREAREQBERAEREAREQBKv24qLvwqofp8Wx2O/u6qquvIPx/JdPUD5y0Sq9oKy/FeDqP0BxG878NLQlXT9rmvX6bgFqiIgCIiAIiIAiIgCIiAIiIAiIgCIiAIiIAiIgCIiAIiIAiIgCIiAIiIAiIgCIiAIiIAlWymLccxVJ6V8KzLFHT7z5WMjb+PRR/KWmVW7/l6n/U+R/62iAWqIiAIiIAiIgCIiAIiIAiIgCIiAIiIAiIgCIiAIiIAiIgCIiAIiIAiIgCIiAIiIAiIgCVfOTl43hPsfjeG51WvDXd341mx8d83h6S0Sr9qKdZ/Brd+GXk06/vMC482/TuvD1gFoiIgCIiAIiIAiIgCIiAIiIAiIgCIiAIiIAiIgCIiAIiIAiIgCIiAIiIAiIgH//Z"/>
          <p:cNvSpPr>
            <a:spLocks noChangeAspect="1" noChangeArrowheads="1"/>
          </p:cNvSpPr>
          <p:nvPr/>
        </p:nvSpPr>
        <p:spPr bwMode="auto">
          <a:xfrm>
            <a:off x="8707438" y="-801688"/>
            <a:ext cx="2762250" cy="1657351"/>
          </a:xfrm>
          <a:prstGeom prst="rect">
            <a:avLst/>
          </a:prstGeom>
          <a:noFill/>
        </p:spPr>
        <p:txBody>
          <a:bodyPr vert="horz" wrap="square" lIns="91440" tIns="45720" rIns="91440" bIns="45720" numCol="1" anchor="t" anchorCtr="0" compatLnSpc="1">
            <a:prstTxWarp prst="textNoShape">
              <a:avLst/>
            </a:prstTxWarp>
          </a:bodyPr>
          <a:lstStyle/>
          <a:p>
            <a:endParaRPr lang="he-IL"/>
          </a:p>
        </p:txBody>
      </p:sp>
      <p:pic>
        <p:nvPicPr>
          <p:cNvPr id="27656" name="Picture 8" descr="http://chemwiki.ucdavis.edu/@api/deki/files/4715/=Red_Balloon_Effusion.JPG"/>
          <p:cNvPicPr>
            <a:picLocks noChangeAspect="1" noChangeArrowheads="1"/>
          </p:cNvPicPr>
          <p:nvPr/>
        </p:nvPicPr>
        <p:blipFill>
          <a:blip r:embed="rId4" cstate="print"/>
          <a:srcRect/>
          <a:stretch>
            <a:fillRect/>
          </a:stretch>
        </p:blipFill>
        <p:spPr bwMode="auto">
          <a:xfrm>
            <a:off x="5652120" y="4437112"/>
            <a:ext cx="2100064" cy="1256757"/>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7" grpId="0" animBg="1"/>
      <p:bldP spid="18" grpId="0" animBg="1"/>
      <p:bldP spid="19" grpId="0"/>
      <p:bldP spid="20" grpId="0"/>
      <p:bldP spid="21" grpId="0" animBg="1"/>
      <p:bldP spid="22" grpId="0" animBg="1"/>
      <p:bldP spid="23" grpId="0" animBg="1"/>
      <p:bldP spid="24" grpId="0" animBg="1"/>
      <p:bldP spid="25" grpId="0" animBg="1"/>
      <p:bldP spid="2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Line 18"/>
          <p:cNvSpPr>
            <a:spLocks noChangeShapeType="1"/>
          </p:cNvSpPr>
          <p:nvPr/>
        </p:nvSpPr>
        <p:spPr bwMode="auto">
          <a:xfrm>
            <a:off x="4662488" y="-1871663"/>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14339" name="Line 19"/>
          <p:cNvSpPr>
            <a:spLocks noChangeShapeType="1"/>
          </p:cNvSpPr>
          <p:nvPr/>
        </p:nvSpPr>
        <p:spPr bwMode="auto">
          <a:xfrm>
            <a:off x="4662488" y="-1855788"/>
            <a:ext cx="0" cy="0"/>
          </a:xfrm>
          <a:prstGeom prst="line">
            <a:avLst/>
          </a:prstGeom>
          <a:noFill/>
          <a:ln w="0" cap="rnd">
            <a:solidFill>
              <a:srgbClr val="AAAAAA"/>
            </a:solidFill>
            <a:round/>
            <a:headEnd/>
            <a:tailEnd type="triangle" w="med" len="med"/>
          </a:ln>
        </p:spPr>
        <p:txBody>
          <a:bodyPr wrap="none" lIns="90000" tIns="46800" rIns="90000" bIns="46800" anchor="ctr"/>
          <a:lstStyle/>
          <a:p>
            <a:endParaRPr lang="he-IL"/>
          </a:p>
        </p:txBody>
      </p:sp>
      <p:sp>
        <p:nvSpPr>
          <p:cNvPr id="14341" name="Rectangle 2"/>
          <p:cNvSpPr>
            <a:spLocks noChangeArrowheads="1"/>
          </p:cNvSpPr>
          <p:nvPr/>
        </p:nvSpPr>
        <p:spPr bwMode="auto">
          <a:xfrm>
            <a:off x="0" y="0"/>
            <a:ext cx="9144000" cy="457200"/>
          </a:xfrm>
          <a:prstGeom prst="rect">
            <a:avLst/>
          </a:prstGeom>
          <a:noFill/>
          <a:ln w="9525" algn="ctr">
            <a:noFill/>
            <a:miter lim="800000"/>
            <a:headEnd/>
            <a:tailEnd/>
          </a:ln>
        </p:spPr>
        <p:txBody>
          <a:bodyPr wrap="none" lIns="90000" tIns="46800" rIns="90000" bIns="46800" anchor="ctr">
            <a:spAutoFit/>
          </a:bodyPr>
          <a:lstStyle/>
          <a:p>
            <a:endParaRPr lang="he-IL"/>
          </a:p>
        </p:txBody>
      </p:sp>
      <p:sp>
        <p:nvSpPr>
          <p:cNvPr id="14342" name="Rectangle 3"/>
          <p:cNvSpPr>
            <a:spLocks noChangeArrowheads="1"/>
          </p:cNvSpPr>
          <p:nvPr/>
        </p:nvSpPr>
        <p:spPr bwMode="auto">
          <a:xfrm>
            <a:off x="0" y="4714875"/>
            <a:ext cx="9144000" cy="0"/>
          </a:xfrm>
          <a:prstGeom prst="rect">
            <a:avLst/>
          </a:prstGeom>
          <a:noFill/>
          <a:ln w="9525" algn="ctr">
            <a:noFill/>
            <a:miter lim="800000"/>
            <a:headEnd/>
            <a:tailEnd/>
          </a:ln>
        </p:spPr>
        <p:txBody>
          <a:bodyPr wrap="none" lIns="90000" tIns="46800" rIns="90000" bIns="46800" anchor="ctr">
            <a:spAutoFit/>
          </a:bodyPr>
          <a:lstStyle/>
          <a:p>
            <a:pPr eaLnBrk="0" hangingPunct="0"/>
            <a:endParaRPr lang="he-IL"/>
          </a:p>
        </p:txBody>
      </p:sp>
      <p:sp>
        <p:nvSpPr>
          <p:cNvPr id="14343" name="Rectangle 7"/>
          <p:cNvSpPr>
            <a:spLocks noChangeArrowheads="1"/>
          </p:cNvSpPr>
          <p:nvPr/>
        </p:nvSpPr>
        <p:spPr bwMode="auto">
          <a:xfrm>
            <a:off x="395536" y="3068960"/>
            <a:ext cx="8460432" cy="830997"/>
          </a:xfrm>
          <a:prstGeom prst="rect">
            <a:avLst/>
          </a:prstGeom>
          <a:noFill/>
          <a:ln w="9525">
            <a:noFill/>
            <a:miter lim="800000"/>
            <a:headEnd/>
            <a:tailEnd/>
          </a:ln>
        </p:spPr>
        <p:txBody>
          <a:bodyPr wrap="square">
            <a:spAutoFit/>
          </a:bodyPr>
          <a:lstStyle/>
          <a:p>
            <a:pPr algn="l"/>
            <a:r>
              <a:rPr lang="en-US" sz="2400" dirty="0">
                <a:hlinkClick r:id="rId3"/>
              </a:rPr>
              <a:t>http://www.youtube.com/watch?v=kKs1bZKxGgc&amp;feature=related</a:t>
            </a:r>
            <a:endParaRPr lang="he-IL" sz="2400" dirty="0"/>
          </a:p>
          <a:p>
            <a:pPr algn="l"/>
            <a:endParaRPr lang="he-IL" sz="2400" dirty="0"/>
          </a:p>
        </p:txBody>
      </p:sp>
      <p:sp>
        <p:nvSpPr>
          <p:cNvPr id="9" name="Rectangle 6"/>
          <p:cNvSpPr>
            <a:spLocks noChangeArrowheads="1"/>
          </p:cNvSpPr>
          <p:nvPr/>
        </p:nvSpPr>
        <p:spPr bwMode="auto">
          <a:xfrm>
            <a:off x="35496" y="-89520"/>
            <a:ext cx="8891587" cy="3695500"/>
          </a:xfrm>
          <a:prstGeom prst="rect">
            <a:avLst/>
          </a:prstGeom>
          <a:noFill/>
          <a:ln w="9525" algn="ctr">
            <a:noFill/>
            <a:miter lim="800000"/>
            <a:headEnd/>
            <a:tailEnd/>
          </a:ln>
        </p:spPr>
        <p:txBody>
          <a:bodyPr wrap="square" lIns="90000" tIns="46800" rIns="90000" bIns="46800" anchor="ctr">
            <a:spAutoFit/>
          </a:bodyPr>
          <a:lstStyle/>
          <a:p>
            <a:pPr indent="-742950" algn="ctr" defTabSz="3908425">
              <a:lnSpc>
                <a:spcPct val="150000"/>
              </a:lnSpc>
              <a:defRPr/>
            </a:pPr>
            <a:r>
              <a:rPr lang="he-IL" sz="4000" b="1" dirty="0">
                <a:solidFill>
                  <a:srgbClr val="660066"/>
                </a:solidFill>
              </a:rPr>
              <a:t>קירור גז: (ללא שינוי במצב הצבירה)</a:t>
            </a:r>
          </a:p>
          <a:p>
            <a:pPr algn="r">
              <a:defRPr/>
            </a:pPr>
            <a:r>
              <a:rPr lang="he-IL" sz="2400" dirty="0"/>
              <a:t>כאשר נקרר גז בכלי סגור - נפח הגז יקטן. </a:t>
            </a:r>
            <a:endParaRPr lang="en-US" sz="2400" dirty="0"/>
          </a:p>
          <a:p>
            <a:pPr algn="r">
              <a:defRPr/>
            </a:pPr>
            <a:r>
              <a:rPr lang="he-IL" sz="2400" dirty="0"/>
              <a:t>יציאת החום גרמה לירידה באנרגיית התנועה של החלקיקים: מהירותם קטנה, קצב ההתנגשויות קטן, עוצמת ההתנגשות קטנה, לחץ הגז על דפנות הכלי קטן (לחץ הגז בחוץ גדול מלחץ הגז בפנים) ולכן דפנות הכלי ימעכו פנימה ונפח הגז יקטן.</a:t>
            </a:r>
          </a:p>
          <a:p>
            <a:pPr algn="r">
              <a:lnSpc>
                <a:spcPct val="150000"/>
              </a:lnSpc>
              <a:defRPr/>
            </a:pPr>
            <a:endParaRPr lang="he-IL" sz="3600" dirty="0"/>
          </a:p>
        </p:txBody>
      </p:sp>
      <p:sp>
        <p:nvSpPr>
          <p:cNvPr id="11" name="מלבן 10"/>
          <p:cNvSpPr/>
          <p:nvPr/>
        </p:nvSpPr>
        <p:spPr>
          <a:xfrm>
            <a:off x="683568" y="3573016"/>
            <a:ext cx="381642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קירור גז (גריעת אנרגית חום)</a:t>
            </a:r>
          </a:p>
        </p:txBody>
      </p:sp>
      <p:sp>
        <p:nvSpPr>
          <p:cNvPr id="12" name="חץ למטה 11"/>
          <p:cNvSpPr/>
          <p:nvPr/>
        </p:nvSpPr>
        <p:spPr>
          <a:xfrm>
            <a:off x="2699792" y="4005064"/>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3" name="מלבן 12"/>
          <p:cNvSpPr/>
          <p:nvPr/>
        </p:nvSpPr>
        <p:spPr>
          <a:xfrm>
            <a:off x="1403648" y="4365104"/>
            <a:ext cx="2664296"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מהירות חלקיקים_____</a:t>
            </a:r>
          </a:p>
        </p:txBody>
      </p:sp>
      <p:sp>
        <p:nvSpPr>
          <p:cNvPr id="14" name="TextBox 13"/>
          <p:cNvSpPr txBox="1"/>
          <p:nvPr/>
        </p:nvSpPr>
        <p:spPr>
          <a:xfrm>
            <a:off x="3851920" y="5373216"/>
            <a:ext cx="1440160" cy="369332"/>
          </a:xfrm>
          <a:prstGeom prst="rect">
            <a:avLst/>
          </a:prstGeom>
          <a:noFill/>
        </p:spPr>
        <p:txBody>
          <a:bodyPr wrap="square" rtlCol="1">
            <a:spAutoFit/>
          </a:bodyPr>
          <a:lstStyle/>
          <a:p>
            <a:r>
              <a:rPr lang="he-IL" dirty="0"/>
              <a:t>גורם לכך ש_</a:t>
            </a:r>
          </a:p>
        </p:txBody>
      </p:sp>
      <p:sp>
        <p:nvSpPr>
          <p:cNvPr id="15" name="TextBox 14"/>
          <p:cNvSpPr txBox="1"/>
          <p:nvPr/>
        </p:nvSpPr>
        <p:spPr>
          <a:xfrm>
            <a:off x="3779912" y="4725144"/>
            <a:ext cx="1440160" cy="369332"/>
          </a:xfrm>
          <a:prstGeom prst="rect">
            <a:avLst/>
          </a:prstGeom>
          <a:noFill/>
        </p:spPr>
        <p:txBody>
          <a:bodyPr wrap="square" rtlCol="1">
            <a:spAutoFit/>
          </a:bodyPr>
          <a:lstStyle/>
          <a:p>
            <a:r>
              <a:rPr lang="he-IL" dirty="0"/>
              <a:t>גורם לכך ש_</a:t>
            </a:r>
          </a:p>
        </p:txBody>
      </p:sp>
      <p:sp>
        <p:nvSpPr>
          <p:cNvPr id="16" name="מלבן 15"/>
          <p:cNvSpPr/>
          <p:nvPr/>
        </p:nvSpPr>
        <p:spPr>
          <a:xfrm>
            <a:off x="899592" y="5085184"/>
            <a:ext cx="36724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אנרגית תנועה של החלקיקים_____</a:t>
            </a:r>
          </a:p>
        </p:txBody>
      </p:sp>
      <p:sp>
        <p:nvSpPr>
          <p:cNvPr id="17" name="מלבן 16"/>
          <p:cNvSpPr/>
          <p:nvPr/>
        </p:nvSpPr>
        <p:spPr>
          <a:xfrm>
            <a:off x="395536" y="5805264"/>
            <a:ext cx="504056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dirty="0"/>
          </a:p>
          <a:p>
            <a:pPr algn="ctr"/>
            <a:r>
              <a:rPr lang="he-IL" dirty="0"/>
              <a:t>מספר ההתנגשויות _____לחץ הגז___ ונפח הגז __</a:t>
            </a:r>
            <a:r>
              <a:rPr lang="he-IL" dirty="0" err="1"/>
              <a:t>_ _</a:t>
            </a:r>
            <a:r>
              <a:rPr lang="he-IL" dirty="0"/>
              <a:t>____</a:t>
            </a:r>
          </a:p>
        </p:txBody>
      </p:sp>
      <p:sp>
        <p:nvSpPr>
          <p:cNvPr id="18" name="חץ למטה 17"/>
          <p:cNvSpPr/>
          <p:nvPr/>
        </p:nvSpPr>
        <p:spPr>
          <a:xfrm>
            <a:off x="2699792" y="6093296"/>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9" name="מלבן 18"/>
          <p:cNvSpPr/>
          <p:nvPr/>
        </p:nvSpPr>
        <p:spPr>
          <a:xfrm>
            <a:off x="899592" y="6453336"/>
            <a:ext cx="3672408"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כתוצאה מכך הבלון______</a:t>
            </a:r>
          </a:p>
        </p:txBody>
      </p:sp>
      <p:sp>
        <p:nvSpPr>
          <p:cNvPr id="20" name="TextBox 19"/>
          <p:cNvSpPr txBox="1"/>
          <p:nvPr/>
        </p:nvSpPr>
        <p:spPr>
          <a:xfrm>
            <a:off x="6588224" y="3573016"/>
            <a:ext cx="2088232" cy="369332"/>
          </a:xfrm>
          <a:prstGeom prst="rect">
            <a:avLst/>
          </a:prstGeom>
          <a:noFill/>
        </p:spPr>
        <p:txBody>
          <a:bodyPr wrap="square" rtlCol="1">
            <a:spAutoFit/>
          </a:bodyPr>
          <a:lstStyle/>
          <a:p>
            <a:r>
              <a:rPr lang="he-IL" dirty="0"/>
              <a:t>סרטון: קירור בלון</a:t>
            </a:r>
          </a:p>
        </p:txBody>
      </p:sp>
      <p:pic>
        <p:nvPicPr>
          <p:cNvPr id="26626" name="Picture 2"/>
          <p:cNvPicPr>
            <a:picLocks noChangeAspect="1" noChangeArrowheads="1"/>
          </p:cNvPicPr>
          <p:nvPr/>
        </p:nvPicPr>
        <p:blipFill>
          <a:blip r:embed="rId4" cstate="print"/>
          <a:srcRect/>
          <a:stretch>
            <a:fillRect/>
          </a:stretch>
        </p:blipFill>
        <p:spPr bwMode="auto">
          <a:xfrm>
            <a:off x="6444208" y="4005065"/>
            <a:ext cx="2484171" cy="1368152"/>
          </a:xfrm>
          <a:prstGeom prst="rect">
            <a:avLst/>
          </a:prstGeom>
          <a:noFill/>
          <a:ln w="9525">
            <a:noFill/>
            <a:miter lim="800000"/>
            <a:headEnd/>
            <a:tailEnd/>
          </a:ln>
        </p:spPr>
      </p:pic>
      <p:sp>
        <p:nvSpPr>
          <p:cNvPr id="21" name="חץ למטה 20"/>
          <p:cNvSpPr/>
          <p:nvPr/>
        </p:nvSpPr>
        <p:spPr>
          <a:xfrm>
            <a:off x="2699792" y="4725144"/>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22" name="חץ למטה 21"/>
          <p:cNvSpPr/>
          <p:nvPr/>
        </p:nvSpPr>
        <p:spPr>
          <a:xfrm>
            <a:off x="2699792" y="5445224"/>
            <a:ext cx="360040" cy="4320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4"/>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p:bldP spid="15" grpId="0"/>
      <p:bldP spid="16" grpId="0" animBg="1"/>
      <p:bldP spid="17" grpId="0" animBg="1"/>
      <p:bldP spid="18" grpId="0" animBg="1"/>
      <p:bldP spid="19" grpId="0" animBg="1"/>
      <p:bldP spid="21" grpId="0" animBg="1"/>
      <p:bldP spid="22" grpId="0" animBg="1"/>
    </p:bldLst>
  </p:timing>
</p:sld>
</file>

<file path=ppt/theme/theme1.xml><?xml version="1.0" encoding="utf-8"?>
<a:theme xmlns:a="http://schemas.openxmlformats.org/drawingml/2006/main" name="ערכת נושא Office">
  <a:themeElements>
    <a:clrScheme name="התאמה אישית 1">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718</TotalTime>
  <Words>2807</Words>
  <Application>Microsoft Office PowerPoint</Application>
  <PresentationFormat>‫הצגה על המסך (4:3)</PresentationFormat>
  <Paragraphs>341</Paragraphs>
  <Slides>41</Slides>
  <Notes>9</Notes>
  <HiddenSlides>10</HiddenSlides>
  <MMClips>1</MMClips>
  <ScaleCrop>false</ScaleCrop>
  <HeadingPairs>
    <vt:vector size="8" baseType="variant">
      <vt:variant>
        <vt:lpstr>גופנים בשימוש</vt:lpstr>
      </vt:variant>
      <vt:variant>
        <vt:i4>8</vt:i4>
      </vt:variant>
      <vt:variant>
        <vt:lpstr>ערכת נושא</vt:lpstr>
      </vt:variant>
      <vt:variant>
        <vt:i4>1</vt:i4>
      </vt:variant>
      <vt:variant>
        <vt:lpstr>שרתי OLE מוטבעים</vt:lpstr>
      </vt:variant>
      <vt:variant>
        <vt:i4>1</vt:i4>
      </vt:variant>
      <vt:variant>
        <vt:lpstr>כותרות שקופיות</vt:lpstr>
      </vt:variant>
      <vt:variant>
        <vt:i4>41</vt:i4>
      </vt:variant>
    </vt:vector>
  </HeadingPairs>
  <TitlesOfParts>
    <vt:vector size="51" baseType="lpstr">
      <vt:lpstr>Arial</vt:lpstr>
      <vt:lpstr>Calibri</vt:lpstr>
      <vt:lpstr>David Transparent</vt:lpstr>
      <vt:lpstr>Palatino Linotype</vt:lpstr>
      <vt:lpstr>Tahoma</vt:lpstr>
      <vt:lpstr>Times New Roman</vt:lpstr>
      <vt:lpstr>Wingdings</vt:lpstr>
      <vt:lpstr>Wingdings 2</vt:lpstr>
      <vt:lpstr>ערכת נושא Office</vt:lpstr>
      <vt:lpstr>Bitmap Image</vt:lpstr>
      <vt:lpstr>המודל החלקיקי- השפעת חימום וקירור על שינויים בחומר  </vt:lpstr>
      <vt:lpstr>מצגת של PowerPoint‏</vt:lpstr>
      <vt:lpstr>מהי טמפרטורה?</vt:lpstr>
      <vt:lpstr>מצגת של PowerPoint‏</vt:lpstr>
      <vt:lpstr>מצגת של PowerPoint‏</vt:lpstr>
      <vt:lpstr> השפעת חימום וקירור על שינויים בחומר  (שינוי פיזיקאלי)</vt:lpstr>
      <vt:lpstr>מצגת של PowerPoint‏</vt:lpstr>
      <vt:lpstr>מצגת של PowerPoint‏</vt:lpstr>
      <vt:lpstr>מצגת של PowerPoint‏</vt:lpstr>
      <vt:lpstr>מצגת של PowerPoint‏</vt:lpstr>
      <vt:lpstr>מצגת של PowerPoint‏</vt:lpstr>
      <vt:lpstr>השפעת הטמפרטורה של גוף חמצן (גזי) על מהירות החלקיקים</vt:lpstr>
      <vt:lpstr>מסקנות </vt:lpstr>
      <vt:lpstr>מצגת של PowerPoint‏</vt:lpstr>
      <vt:lpstr>מצגת של PowerPoint‏</vt:lpstr>
      <vt:lpstr>מצגת של PowerPoint‏</vt:lpstr>
      <vt:lpstr>מצגת של PowerPoint‏</vt:lpstr>
      <vt:lpstr>מצגת של PowerPoint‏</vt:lpstr>
      <vt:lpstr>מצגת של PowerPoint‏</vt:lpstr>
      <vt:lpstr>שינויים במצב צבירה של חומרים דורשים אנרגיה</vt:lpstr>
      <vt:lpstr>מצגת של PowerPoint‏</vt:lpstr>
      <vt:lpstr>מצגת של PowerPoint‏</vt:lpstr>
      <vt:lpstr>מצגת של PowerPoint‏</vt:lpstr>
      <vt:lpstr>השפעת הלחץ על נק' רתיחה והיתוך</vt:lpstr>
      <vt:lpstr>מצגת של PowerPoint‏</vt:lpstr>
      <vt:lpstr>מצגת של PowerPoint‏</vt:lpstr>
      <vt:lpstr>מצגת של PowerPoint‏</vt:lpstr>
      <vt:lpstr>א. שינוי בטמפרטורה של חומר במצב צבירה נתון</vt:lpstr>
      <vt:lpstr>ב. שינוי במצב הצבירה של החומר כתוצאה מחימום</vt:lpstr>
      <vt:lpstr>נזכרים מה ההבדל בין רתיחה להתאדות? מדוע רואים בועות ברתיחה?</vt:lpstr>
      <vt:lpstr>מצגת של PowerPoint‏</vt:lpstr>
      <vt:lpstr>מצגת של PowerPoint‏</vt:lpstr>
      <vt:lpstr>מצגת של PowerPoint‏</vt:lpstr>
      <vt:lpstr>מצגת של PowerPoint‏</vt:lpstr>
      <vt:lpstr>מצגת של PowerPoint‏</vt:lpstr>
      <vt:lpstr>מצגת של PowerPoint‏</vt:lpstr>
      <vt:lpstr>שאלות חזרה</vt:lpstr>
      <vt:lpstr>מצגת של PowerPoint‏</vt:lpstr>
      <vt:lpstr>מצגת של PowerPoint‏</vt:lpstr>
      <vt:lpstr>מצגת של PowerPoint‏</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RORO</dc:creator>
  <cp:lastModifiedBy> </cp:lastModifiedBy>
  <cp:revision>65</cp:revision>
  <dcterms:created xsi:type="dcterms:W3CDTF">2012-12-12T07:41:30Z</dcterms:created>
  <dcterms:modified xsi:type="dcterms:W3CDTF">2022-06-25T16:41:07Z</dcterms:modified>
</cp:coreProperties>
</file>