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7"/>
  </p:notesMasterIdLst>
  <p:sldIdLst>
    <p:sldId id="256" r:id="rId2"/>
    <p:sldId id="257" r:id="rId3"/>
    <p:sldId id="265" r:id="rId4"/>
    <p:sldId id="258" r:id="rId5"/>
    <p:sldId id="259" r:id="rId6"/>
    <p:sldId id="266" r:id="rId7"/>
    <p:sldId id="269" r:id="rId8"/>
    <p:sldId id="260" r:id="rId9"/>
    <p:sldId id="270" r:id="rId10"/>
    <p:sldId id="261" r:id="rId11"/>
    <p:sldId id="268" r:id="rId12"/>
    <p:sldId id="262" r:id="rId13"/>
    <p:sldId id="263" r:id="rId14"/>
    <p:sldId id="264" r:id="rId15"/>
    <p:sldId id="271" r:id="rId16"/>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D85E36D4-2E84-4BF6-8591-5A1021F1783F}" type="datetimeFigureOut">
              <a:rPr lang="he-IL" smtClean="0"/>
              <a:t>ט'/סיון/תשפ"א</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B7599046-739C-4CF0-A153-7A308588E4BB}" type="slidenum">
              <a:rPr lang="he-IL" smtClean="0"/>
              <a:t>‹#›</a:t>
            </a:fld>
            <a:endParaRPr lang="he-IL"/>
          </a:p>
        </p:txBody>
      </p:sp>
    </p:spTree>
    <p:extLst>
      <p:ext uri="{BB962C8B-B14F-4D97-AF65-F5344CB8AC3E}">
        <p14:creationId xmlns:p14="http://schemas.microsoft.com/office/powerpoint/2010/main" val="355428423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F5B1BFB-9C65-4F90-A418-C4B8D875AF63}"/>
              </a:ext>
            </a:extLst>
          </p:cNvPr>
          <p:cNvSpPr>
            <a:spLocks noGrp="1" noChangeArrowheads="1"/>
          </p:cNvSpPr>
          <p:nvPr>
            <p:ph type="sldNum" sz="quarter" idx="5"/>
          </p:nvPr>
        </p:nvSpPr>
        <p:spPr>
          <a:ln/>
        </p:spPr>
        <p:txBody>
          <a:bodyPr/>
          <a:lstStyle/>
          <a:p>
            <a:fld id="{B57C16CA-2B7F-461F-AA53-3A5C4EEDD013}" type="slidenum">
              <a:rPr lang="he-IL" altLang="he-IL"/>
              <a:pPr/>
              <a:t>3</a:t>
            </a:fld>
            <a:endParaRPr lang="en-US" altLang="he-IL"/>
          </a:p>
        </p:txBody>
      </p:sp>
      <p:sp>
        <p:nvSpPr>
          <p:cNvPr id="8194" name="Rectangle 2">
            <a:extLst>
              <a:ext uri="{FF2B5EF4-FFF2-40B4-BE49-F238E27FC236}">
                <a16:creationId xmlns:a16="http://schemas.microsoft.com/office/drawing/2014/main" id="{F9D3F33F-7C16-44C4-B27B-9727F4FB9C14}"/>
              </a:ext>
            </a:extLst>
          </p:cNvPr>
          <p:cNvSpPr>
            <a:spLocks noGrp="1" noRot="1" noChangeAspect="1" noChangeArrowheads="1" noTextEdit="1"/>
          </p:cNvSpPr>
          <p:nvPr>
            <p:ph type="sldImg"/>
          </p:nvPr>
        </p:nvSpPr>
        <p:spPr>
          <a:ln/>
        </p:spPr>
      </p:sp>
      <p:sp>
        <p:nvSpPr>
          <p:cNvPr id="8195" name="Rectangle 3">
            <a:extLst>
              <a:ext uri="{FF2B5EF4-FFF2-40B4-BE49-F238E27FC236}">
                <a16:creationId xmlns:a16="http://schemas.microsoft.com/office/drawing/2014/main" id="{202EAF78-28C1-4F53-8C15-E0D562B2498A}"/>
              </a:ext>
            </a:extLst>
          </p:cNvPr>
          <p:cNvSpPr>
            <a:spLocks noGrp="1" noChangeArrowheads="1"/>
          </p:cNvSpPr>
          <p:nvPr>
            <p:ph type="body" idx="1"/>
          </p:nvPr>
        </p:nvSpPr>
        <p:spPr/>
        <p:txBody>
          <a:bodyPr/>
          <a:lstStyle/>
          <a:p>
            <a:endParaRPr lang="en-US" altLang="he-I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CD6D829-6428-4C36-8159-EC43CD33057D}"/>
              </a:ext>
            </a:extLst>
          </p:cNvPr>
          <p:cNvSpPr>
            <a:spLocks noGrp="1" noChangeArrowheads="1"/>
          </p:cNvSpPr>
          <p:nvPr>
            <p:ph type="sldNum" sz="quarter" idx="5"/>
          </p:nvPr>
        </p:nvSpPr>
        <p:spPr>
          <a:ln/>
        </p:spPr>
        <p:txBody>
          <a:bodyPr/>
          <a:lstStyle/>
          <a:p>
            <a:fld id="{3A5CD4F3-1FCA-4023-90AC-7ED9CED6A7AE}" type="slidenum">
              <a:rPr lang="he-IL" altLang="he-IL"/>
              <a:pPr/>
              <a:t>6</a:t>
            </a:fld>
            <a:endParaRPr lang="en-US" altLang="he-IL"/>
          </a:p>
        </p:txBody>
      </p:sp>
      <p:sp>
        <p:nvSpPr>
          <p:cNvPr id="9218" name="Rectangle 2">
            <a:extLst>
              <a:ext uri="{FF2B5EF4-FFF2-40B4-BE49-F238E27FC236}">
                <a16:creationId xmlns:a16="http://schemas.microsoft.com/office/drawing/2014/main" id="{454A8B9A-BB79-4B7E-80AF-8F07135491EA}"/>
              </a:ext>
            </a:extLst>
          </p:cNvPr>
          <p:cNvSpPr>
            <a:spLocks noGrp="1" noRot="1" noChangeAspect="1" noChangeArrowheads="1" noTextEdit="1"/>
          </p:cNvSpPr>
          <p:nvPr>
            <p:ph type="sldImg"/>
          </p:nvPr>
        </p:nvSpPr>
        <p:spPr>
          <a:ln/>
        </p:spPr>
      </p:sp>
      <p:sp>
        <p:nvSpPr>
          <p:cNvPr id="9219" name="Rectangle 3">
            <a:extLst>
              <a:ext uri="{FF2B5EF4-FFF2-40B4-BE49-F238E27FC236}">
                <a16:creationId xmlns:a16="http://schemas.microsoft.com/office/drawing/2014/main" id="{9633FBDB-416C-4841-B1C8-BA1775AC4735}"/>
              </a:ext>
            </a:extLst>
          </p:cNvPr>
          <p:cNvSpPr>
            <a:spLocks noGrp="1" noChangeArrowheads="1"/>
          </p:cNvSpPr>
          <p:nvPr>
            <p:ph type="body" idx="1"/>
          </p:nvPr>
        </p:nvSpPr>
        <p:spPr/>
        <p:txBody>
          <a:bodyPr/>
          <a:lstStyle/>
          <a:p>
            <a:endParaRPr lang="en-US" altLang="he-I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A207727-E3F2-47BD-9798-BD633E1ACE49}"/>
              </a:ext>
            </a:extLst>
          </p:cNvPr>
          <p:cNvSpPr>
            <a:spLocks noGrp="1" noChangeArrowheads="1"/>
          </p:cNvSpPr>
          <p:nvPr>
            <p:ph type="sldNum" sz="quarter" idx="5"/>
          </p:nvPr>
        </p:nvSpPr>
        <p:spPr>
          <a:ln/>
        </p:spPr>
        <p:txBody>
          <a:bodyPr/>
          <a:lstStyle/>
          <a:p>
            <a:fld id="{B9C5DEE9-C97E-4616-8AC8-8FF1AC482518}" type="slidenum">
              <a:rPr lang="he-IL" altLang="he-IL"/>
              <a:pPr/>
              <a:t>11</a:t>
            </a:fld>
            <a:endParaRPr lang="en-US" altLang="he-IL"/>
          </a:p>
        </p:txBody>
      </p:sp>
      <p:sp>
        <p:nvSpPr>
          <p:cNvPr id="10242" name="Rectangle 2">
            <a:extLst>
              <a:ext uri="{FF2B5EF4-FFF2-40B4-BE49-F238E27FC236}">
                <a16:creationId xmlns:a16="http://schemas.microsoft.com/office/drawing/2014/main" id="{03AB97B9-0709-49E3-ACAE-EA31757D7499}"/>
              </a:ext>
            </a:extLst>
          </p:cNvPr>
          <p:cNvSpPr>
            <a:spLocks noGrp="1" noRot="1" noChangeAspect="1" noChangeArrowheads="1" noTextEdit="1"/>
          </p:cNvSpPr>
          <p:nvPr>
            <p:ph type="sldImg"/>
          </p:nvPr>
        </p:nvSpPr>
        <p:spPr>
          <a:ln/>
        </p:spPr>
      </p:sp>
      <p:sp>
        <p:nvSpPr>
          <p:cNvPr id="10243" name="Rectangle 3">
            <a:extLst>
              <a:ext uri="{FF2B5EF4-FFF2-40B4-BE49-F238E27FC236}">
                <a16:creationId xmlns:a16="http://schemas.microsoft.com/office/drawing/2014/main" id="{4ECD9255-0087-43B9-8685-36BAA1320F8D}"/>
              </a:ext>
            </a:extLst>
          </p:cNvPr>
          <p:cNvSpPr>
            <a:spLocks noGrp="1" noChangeArrowheads="1"/>
          </p:cNvSpPr>
          <p:nvPr>
            <p:ph type="body" idx="1"/>
          </p:nvPr>
        </p:nvSpPr>
        <p:spPr/>
        <p:txBody>
          <a:bodyPr/>
          <a:lstStyle/>
          <a:p>
            <a:endParaRPr lang="en-US" altLang="he-I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DBFD123-BC0E-4913-BDFE-42FA31382A63}"/>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0B6F7BB7-E5B6-43A6-8B0E-645F9EC5B2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A19D473B-8ED5-4572-B672-7F9D39077349}"/>
              </a:ext>
            </a:extLst>
          </p:cNvPr>
          <p:cNvSpPr>
            <a:spLocks noGrp="1"/>
          </p:cNvSpPr>
          <p:nvPr>
            <p:ph type="dt" sz="half" idx="10"/>
          </p:nvPr>
        </p:nvSpPr>
        <p:spPr/>
        <p:txBody>
          <a:bodyPr/>
          <a:lstStyle/>
          <a:p>
            <a:fld id="{8E4F49C8-7123-4988-ABB6-D2AA54C4D3E7}" type="datetimeFigureOut">
              <a:rPr lang="he-IL" smtClean="0"/>
              <a:t>ט'/סיון/תשפ"א</a:t>
            </a:fld>
            <a:endParaRPr lang="he-IL"/>
          </a:p>
        </p:txBody>
      </p:sp>
      <p:sp>
        <p:nvSpPr>
          <p:cNvPr id="5" name="מציין מיקום של כותרת תחתונה 4">
            <a:extLst>
              <a:ext uri="{FF2B5EF4-FFF2-40B4-BE49-F238E27FC236}">
                <a16:creationId xmlns:a16="http://schemas.microsoft.com/office/drawing/2014/main" id="{42202E90-5ED1-4C55-8BF6-188C2F9F1D3C}"/>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2886272C-346C-47F7-91C4-86E505CDE9C3}"/>
              </a:ext>
            </a:extLst>
          </p:cNvPr>
          <p:cNvSpPr>
            <a:spLocks noGrp="1"/>
          </p:cNvSpPr>
          <p:nvPr>
            <p:ph type="sldNum" sz="quarter" idx="12"/>
          </p:nvPr>
        </p:nvSpPr>
        <p:spPr/>
        <p:txBody>
          <a:bodyPr/>
          <a:lstStyle/>
          <a:p>
            <a:fld id="{5BE6A6F3-A958-4FBA-845A-EA10B1B39563}" type="slidenum">
              <a:rPr lang="he-IL" smtClean="0"/>
              <a:t>‹#›</a:t>
            </a:fld>
            <a:endParaRPr lang="he-IL"/>
          </a:p>
        </p:txBody>
      </p:sp>
    </p:spTree>
    <p:extLst>
      <p:ext uri="{BB962C8B-B14F-4D97-AF65-F5344CB8AC3E}">
        <p14:creationId xmlns:p14="http://schemas.microsoft.com/office/powerpoint/2010/main" val="1314787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1BAB3BB-A4FB-45A0-8DF3-43417F0B45B2}"/>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A2FD60BE-F599-41DD-809C-D9884597580F}"/>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A9701AF1-1F93-4C3D-ADDA-211FC09A23F2}"/>
              </a:ext>
            </a:extLst>
          </p:cNvPr>
          <p:cNvSpPr>
            <a:spLocks noGrp="1"/>
          </p:cNvSpPr>
          <p:nvPr>
            <p:ph type="dt" sz="half" idx="10"/>
          </p:nvPr>
        </p:nvSpPr>
        <p:spPr/>
        <p:txBody>
          <a:bodyPr/>
          <a:lstStyle/>
          <a:p>
            <a:fld id="{8E4F49C8-7123-4988-ABB6-D2AA54C4D3E7}" type="datetimeFigureOut">
              <a:rPr lang="he-IL" smtClean="0"/>
              <a:t>ט'/סיון/תשפ"א</a:t>
            </a:fld>
            <a:endParaRPr lang="he-IL"/>
          </a:p>
        </p:txBody>
      </p:sp>
      <p:sp>
        <p:nvSpPr>
          <p:cNvPr id="5" name="מציין מיקום של כותרת תחתונה 4">
            <a:extLst>
              <a:ext uri="{FF2B5EF4-FFF2-40B4-BE49-F238E27FC236}">
                <a16:creationId xmlns:a16="http://schemas.microsoft.com/office/drawing/2014/main" id="{EABB6B33-55E0-491A-9036-2B05FA817D00}"/>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C8B2E4A9-09FE-4FB6-97E3-57DF04850F84}"/>
              </a:ext>
            </a:extLst>
          </p:cNvPr>
          <p:cNvSpPr>
            <a:spLocks noGrp="1"/>
          </p:cNvSpPr>
          <p:nvPr>
            <p:ph type="sldNum" sz="quarter" idx="12"/>
          </p:nvPr>
        </p:nvSpPr>
        <p:spPr/>
        <p:txBody>
          <a:bodyPr/>
          <a:lstStyle/>
          <a:p>
            <a:fld id="{5BE6A6F3-A958-4FBA-845A-EA10B1B39563}" type="slidenum">
              <a:rPr lang="he-IL" smtClean="0"/>
              <a:t>‹#›</a:t>
            </a:fld>
            <a:endParaRPr lang="he-IL"/>
          </a:p>
        </p:txBody>
      </p:sp>
    </p:spTree>
    <p:extLst>
      <p:ext uri="{BB962C8B-B14F-4D97-AF65-F5344CB8AC3E}">
        <p14:creationId xmlns:p14="http://schemas.microsoft.com/office/powerpoint/2010/main" val="3540213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6C145519-0F27-40C0-AFC6-59DE4231E968}"/>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85FA7BCC-39AB-470E-9D03-80A581B38866}"/>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106A6135-7181-4EB7-AB57-11F6935E86E6}"/>
              </a:ext>
            </a:extLst>
          </p:cNvPr>
          <p:cNvSpPr>
            <a:spLocks noGrp="1"/>
          </p:cNvSpPr>
          <p:nvPr>
            <p:ph type="dt" sz="half" idx="10"/>
          </p:nvPr>
        </p:nvSpPr>
        <p:spPr/>
        <p:txBody>
          <a:bodyPr/>
          <a:lstStyle/>
          <a:p>
            <a:fld id="{8E4F49C8-7123-4988-ABB6-D2AA54C4D3E7}" type="datetimeFigureOut">
              <a:rPr lang="he-IL" smtClean="0"/>
              <a:t>ט'/סיון/תשפ"א</a:t>
            </a:fld>
            <a:endParaRPr lang="he-IL"/>
          </a:p>
        </p:txBody>
      </p:sp>
      <p:sp>
        <p:nvSpPr>
          <p:cNvPr id="5" name="מציין מיקום של כותרת תחתונה 4">
            <a:extLst>
              <a:ext uri="{FF2B5EF4-FFF2-40B4-BE49-F238E27FC236}">
                <a16:creationId xmlns:a16="http://schemas.microsoft.com/office/drawing/2014/main" id="{59A435AE-55AC-4E14-B2BF-0A6C08D9F2DA}"/>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01F7444C-0BBF-4547-82A2-7969DF450682}"/>
              </a:ext>
            </a:extLst>
          </p:cNvPr>
          <p:cNvSpPr>
            <a:spLocks noGrp="1"/>
          </p:cNvSpPr>
          <p:nvPr>
            <p:ph type="sldNum" sz="quarter" idx="12"/>
          </p:nvPr>
        </p:nvSpPr>
        <p:spPr/>
        <p:txBody>
          <a:bodyPr/>
          <a:lstStyle/>
          <a:p>
            <a:fld id="{5BE6A6F3-A958-4FBA-845A-EA10B1B39563}" type="slidenum">
              <a:rPr lang="he-IL" smtClean="0"/>
              <a:t>‹#›</a:t>
            </a:fld>
            <a:endParaRPr lang="he-IL"/>
          </a:p>
        </p:txBody>
      </p:sp>
    </p:spTree>
    <p:extLst>
      <p:ext uri="{BB962C8B-B14F-4D97-AF65-F5344CB8AC3E}">
        <p14:creationId xmlns:p14="http://schemas.microsoft.com/office/powerpoint/2010/main" val="39584423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endParaRPr lang="he-IL"/>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Content Placeholder 4"/>
          <p:cNvSpPr>
            <a:spLocks noGrp="1"/>
          </p:cNvSpPr>
          <p:nvPr>
            <p:ph sz="quarter" idx="3"/>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6" name="Rectangle 8">
            <a:extLst>
              <a:ext uri="{FF2B5EF4-FFF2-40B4-BE49-F238E27FC236}">
                <a16:creationId xmlns:a16="http://schemas.microsoft.com/office/drawing/2014/main" id="{A2531BBB-0F36-4DF5-87AE-4DB32E7A9B10}"/>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9">
            <a:extLst>
              <a:ext uri="{FF2B5EF4-FFF2-40B4-BE49-F238E27FC236}">
                <a16:creationId xmlns:a16="http://schemas.microsoft.com/office/drawing/2014/main" id="{E21FC34F-DA78-4A9E-B729-07753EE3D3C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10">
            <a:extLst>
              <a:ext uri="{FF2B5EF4-FFF2-40B4-BE49-F238E27FC236}">
                <a16:creationId xmlns:a16="http://schemas.microsoft.com/office/drawing/2014/main" id="{4789FB4B-D164-4134-8492-6808523DC524}"/>
              </a:ext>
            </a:extLst>
          </p:cNvPr>
          <p:cNvSpPr>
            <a:spLocks noGrp="1" noChangeArrowheads="1"/>
          </p:cNvSpPr>
          <p:nvPr>
            <p:ph type="sldNum" sz="quarter" idx="12"/>
          </p:nvPr>
        </p:nvSpPr>
        <p:spPr>
          <a:ln/>
        </p:spPr>
        <p:txBody>
          <a:bodyPr/>
          <a:lstStyle>
            <a:lvl1pPr>
              <a:defRPr/>
            </a:lvl1pPr>
          </a:lstStyle>
          <a:p>
            <a:fld id="{16FE7D02-270A-450B-B1AB-C6029040E19A}" type="slidenum">
              <a:rPr lang="he-IL" altLang="he-IL"/>
              <a:pPr/>
              <a:t>‹#›</a:t>
            </a:fld>
            <a:endParaRPr lang="en-US" altLang="he-IL"/>
          </a:p>
        </p:txBody>
      </p:sp>
    </p:spTree>
    <p:extLst>
      <p:ext uri="{BB962C8B-B14F-4D97-AF65-F5344CB8AC3E}">
        <p14:creationId xmlns:p14="http://schemas.microsoft.com/office/powerpoint/2010/main" val="2159758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94738DE-0895-49AD-A479-DFACDF182B0B}"/>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0F899D5B-FF23-4830-B10B-2EAA96EED525}"/>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4F5FAB37-F4CA-4F7D-B6C8-1766C78D7F57}"/>
              </a:ext>
            </a:extLst>
          </p:cNvPr>
          <p:cNvSpPr>
            <a:spLocks noGrp="1"/>
          </p:cNvSpPr>
          <p:nvPr>
            <p:ph type="dt" sz="half" idx="10"/>
          </p:nvPr>
        </p:nvSpPr>
        <p:spPr/>
        <p:txBody>
          <a:bodyPr/>
          <a:lstStyle/>
          <a:p>
            <a:fld id="{8E4F49C8-7123-4988-ABB6-D2AA54C4D3E7}" type="datetimeFigureOut">
              <a:rPr lang="he-IL" smtClean="0"/>
              <a:t>ט'/סיון/תשפ"א</a:t>
            </a:fld>
            <a:endParaRPr lang="he-IL"/>
          </a:p>
        </p:txBody>
      </p:sp>
      <p:sp>
        <p:nvSpPr>
          <p:cNvPr id="5" name="מציין מיקום של כותרת תחתונה 4">
            <a:extLst>
              <a:ext uri="{FF2B5EF4-FFF2-40B4-BE49-F238E27FC236}">
                <a16:creationId xmlns:a16="http://schemas.microsoft.com/office/drawing/2014/main" id="{413AFE54-2785-4314-A81B-752C17E09AFD}"/>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B8815C36-05A9-4AB6-9679-9E559235D473}"/>
              </a:ext>
            </a:extLst>
          </p:cNvPr>
          <p:cNvSpPr>
            <a:spLocks noGrp="1"/>
          </p:cNvSpPr>
          <p:nvPr>
            <p:ph type="sldNum" sz="quarter" idx="12"/>
          </p:nvPr>
        </p:nvSpPr>
        <p:spPr/>
        <p:txBody>
          <a:bodyPr/>
          <a:lstStyle/>
          <a:p>
            <a:fld id="{5BE6A6F3-A958-4FBA-845A-EA10B1B39563}" type="slidenum">
              <a:rPr lang="he-IL" smtClean="0"/>
              <a:t>‹#›</a:t>
            </a:fld>
            <a:endParaRPr lang="he-IL"/>
          </a:p>
        </p:txBody>
      </p:sp>
    </p:spTree>
    <p:extLst>
      <p:ext uri="{BB962C8B-B14F-4D97-AF65-F5344CB8AC3E}">
        <p14:creationId xmlns:p14="http://schemas.microsoft.com/office/powerpoint/2010/main" val="1644186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E6A713E-5E45-4AE5-98C6-107EE7DB6F1D}"/>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D2FD1BE1-1608-44DB-83A1-0221977C7B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CEEB8ECB-946A-45C5-9B5B-74F7B575659B}"/>
              </a:ext>
            </a:extLst>
          </p:cNvPr>
          <p:cNvSpPr>
            <a:spLocks noGrp="1"/>
          </p:cNvSpPr>
          <p:nvPr>
            <p:ph type="dt" sz="half" idx="10"/>
          </p:nvPr>
        </p:nvSpPr>
        <p:spPr/>
        <p:txBody>
          <a:bodyPr/>
          <a:lstStyle/>
          <a:p>
            <a:fld id="{8E4F49C8-7123-4988-ABB6-D2AA54C4D3E7}" type="datetimeFigureOut">
              <a:rPr lang="he-IL" smtClean="0"/>
              <a:t>ט'/סיון/תשפ"א</a:t>
            </a:fld>
            <a:endParaRPr lang="he-IL"/>
          </a:p>
        </p:txBody>
      </p:sp>
      <p:sp>
        <p:nvSpPr>
          <p:cNvPr id="5" name="מציין מיקום של כותרת תחתונה 4">
            <a:extLst>
              <a:ext uri="{FF2B5EF4-FFF2-40B4-BE49-F238E27FC236}">
                <a16:creationId xmlns:a16="http://schemas.microsoft.com/office/drawing/2014/main" id="{B1A4580D-C91A-465A-A224-39E6F0991CCB}"/>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4CDBD1C4-D9D4-40EE-95CC-84CF989A5F58}"/>
              </a:ext>
            </a:extLst>
          </p:cNvPr>
          <p:cNvSpPr>
            <a:spLocks noGrp="1"/>
          </p:cNvSpPr>
          <p:nvPr>
            <p:ph type="sldNum" sz="quarter" idx="12"/>
          </p:nvPr>
        </p:nvSpPr>
        <p:spPr/>
        <p:txBody>
          <a:bodyPr/>
          <a:lstStyle/>
          <a:p>
            <a:fld id="{5BE6A6F3-A958-4FBA-845A-EA10B1B39563}" type="slidenum">
              <a:rPr lang="he-IL" smtClean="0"/>
              <a:t>‹#›</a:t>
            </a:fld>
            <a:endParaRPr lang="he-IL"/>
          </a:p>
        </p:txBody>
      </p:sp>
    </p:spTree>
    <p:extLst>
      <p:ext uri="{BB962C8B-B14F-4D97-AF65-F5344CB8AC3E}">
        <p14:creationId xmlns:p14="http://schemas.microsoft.com/office/powerpoint/2010/main" val="230308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C86103A-646D-4F33-A21F-F7B4DD109EC5}"/>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6F89363E-7996-4F00-9DF3-9E52C3DB02C6}"/>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2945C4DE-764C-4940-91B4-0AF1D9DB29DD}"/>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71FD29C1-E8CB-4789-937A-6D8872953F48}"/>
              </a:ext>
            </a:extLst>
          </p:cNvPr>
          <p:cNvSpPr>
            <a:spLocks noGrp="1"/>
          </p:cNvSpPr>
          <p:nvPr>
            <p:ph type="dt" sz="half" idx="10"/>
          </p:nvPr>
        </p:nvSpPr>
        <p:spPr/>
        <p:txBody>
          <a:bodyPr/>
          <a:lstStyle/>
          <a:p>
            <a:fld id="{8E4F49C8-7123-4988-ABB6-D2AA54C4D3E7}" type="datetimeFigureOut">
              <a:rPr lang="he-IL" smtClean="0"/>
              <a:t>ט'/סיון/תשפ"א</a:t>
            </a:fld>
            <a:endParaRPr lang="he-IL"/>
          </a:p>
        </p:txBody>
      </p:sp>
      <p:sp>
        <p:nvSpPr>
          <p:cNvPr id="6" name="מציין מיקום של כותרת תחתונה 5">
            <a:extLst>
              <a:ext uri="{FF2B5EF4-FFF2-40B4-BE49-F238E27FC236}">
                <a16:creationId xmlns:a16="http://schemas.microsoft.com/office/drawing/2014/main" id="{D078650F-4D0E-4160-B85B-32B90F7DEE57}"/>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F1459AC0-81E0-4251-8E6D-DC4DC22834AC}"/>
              </a:ext>
            </a:extLst>
          </p:cNvPr>
          <p:cNvSpPr>
            <a:spLocks noGrp="1"/>
          </p:cNvSpPr>
          <p:nvPr>
            <p:ph type="sldNum" sz="quarter" idx="12"/>
          </p:nvPr>
        </p:nvSpPr>
        <p:spPr/>
        <p:txBody>
          <a:bodyPr/>
          <a:lstStyle/>
          <a:p>
            <a:fld id="{5BE6A6F3-A958-4FBA-845A-EA10B1B39563}" type="slidenum">
              <a:rPr lang="he-IL" smtClean="0"/>
              <a:t>‹#›</a:t>
            </a:fld>
            <a:endParaRPr lang="he-IL"/>
          </a:p>
        </p:txBody>
      </p:sp>
    </p:spTree>
    <p:extLst>
      <p:ext uri="{BB962C8B-B14F-4D97-AF65-F5344CB8AC3E}">
        <p14:creationId xmlns:p14="http://schemas.microsoft.com/office/powerpoint/2010/main" val="167462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745B2DF-15C1-4563-8F12-3A48C25EB5A2}"/>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066DC913-A675-46B2-A8EA-E71183AF67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86D36A65-F559-4846-BF8B-F5BDBAA2BEBC}"/>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5D75C164-33F6-412B-A107-0D03656FE6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A74E77AC-30B8-48C2-BE23-ABC95E1F8F1A}"/>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65186FE8-7BBC-40E6-8898-DB81C685BF11}"/>
              </a:ext>
            </a:extLst>
          </p:cNvPr>
          <p:cNvSpPr>
            <a:spLocks noGrp="1"/>
          </p:cNvSpPr>
          <p:nvPr>
            <p:ph type="dt" sz="half" idx="10"/>
          </p:nvPr>
        </p:nvSpPr>
        <p:spPr/>
        <p:txBody>
          <a:bodyPr/>
          <a:lstStyle/>
          <a:p>
            <a:fld id="{8E4F49C8-7123-4988-ABB6-D2AA54C4D3E7}" type="datetimeFigureOut">
              <a:rPr lang="he-IL" smtClean="0"/>
              <a:t>ט'/סיון/תשפ"א</a:t>
            </a:fld>
            <a:endParaRPr lang="he-IL"/>
          </a:p>
        </p:txBody>
      </p:sp>
      <p:sp>
        <p:nvSpPr>
          <p:cNvPr id="8" name="מציין מיקום של כותרת תחתונה 7">
            <a:extLst>
              <a:ext uri="{FF2B5EF4-FFF2-40B4-BE49-F238E27FC236}">
                <a16:creationId xmlns:a16="http://schemas.microsoft.com/office/drawing/2014/main" id="{D4FB4FBC-DEB8-4BE3-95BF-6547FBCB4127}"/>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BB8AD1C2-03AB-4E60-8062-C2ABC29A67C4}"/>
              </a:ext>
            </a:extLst>
          </p:cNvPr>
          <p:cNvSpPr>
            <a:spLocks noGrp="1"/>
          </p:cNvSpPr>
          <p:nvPr>
            <p:ph type="sldNum" sz="quarter" idx="12"/>
          </p:nvPr>
        </p:nvSpPr>
        <p:spPr/>
        <p:txBody>
          <a:bodyPr/>
          <a:lstStyle/>
          <a:p>
            <a:fld id="{5BE6A6F3-A958-4FBA-845A-EA10B1B39563}" type="slidenum">
              <a:rPr lang="he-IL" smtClean="0"/>
              <a:t>‹#›</a:t>
            </a:fld>
            <a:endParaRPr lang="he-IL"/>
          </a:p>
        </p:txBody>
      </p:sp>
    </p:spTree>
    <p:extLst>
      <p:ext uri="{BB962C8B-B14F-4D97-AF65-F5344CB8AC3E}">
        <p14:creationId xmlns:p14="http://schemas.microsoft.com/office/powerpoint/2010/main" val="655613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F3FF7BF-F957-4359-9821-77844856CD35}"/>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1F4AB97F-5A56-495F-B687-B405C86DBE5C}"/>
              </a:ext>
            </a:extLst>
          </p:cNvPr>
          <p:cNvSpPr>
            <a:spLocks noGrp="1"/>
          </p:cNvSpPr>
          <p:nvPr>
            <p:ph type="dt" sz="half" idx="10"/>
          </p:nvPr>
        </p:nvSpPr>
        <p:spPr/>
        <p:txBody>
          <a:bodyPr/>
          <a:lstStyle/>
          <a:p>
            <a:fld id="{8E4F49C8-7123-4988-ABB6-D2AA54C4D3E7}" type="datetimeFigureOut">
              <a:rPr lang="he-IL" smtClean="0"/>
              <a:t>ט'/סיון/תשפ"א</a:t>
            </a:fld>
            <a:endParaRPr lang="he-IL"/>
          </a:p>
        </p:txBody>
      </p:sp>
      <p:sp>
        <p:nvSpPr>
          <p:cNvPr id="4" name="מציין מיקום של כותרת תחתונה 3">
            <a:extLst>
              <a:ext uri="{FF2B5EF4-FFF2-40B4-BE49-F238E27FC236}">
                <a16:creationId xmlns:a16="http://schemas.microsoft.com/office/drawing/2014/main" id="{7F17FF30-A351-49A6-8393-3F2961F3B557}"/>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56A32200-0BFC-4804-ADF7-0E8FCF4103CE}"/>
              </a:ext>
            </a:extLst>
          </p:cNvPr>
          <p:cNvSpPr>
            <a:spLocks noGrp="1"/>
          </p:cNvSpPr>
          <p:nvPr>
            <p:ph type="sldNum" sz="quarter" idx="12"/>
          </p:nvPr>
        </p:nvSpPr>
        <p:spPr/>
        <p:txBody>
          <a:bodyPr/>
          <a:lstStyle/>
          <a:p>
            <a:fld id="{5BE6A6F3-A958-4FBA-845A-EA10B1B39563}" type="slidenum">
              <a:rPr lang="he-IL" smtClean="0"/>
              <a:t>‹#›</a:t>
            </a:fld>
            <a:endParaRPr lang="he-IL"/>
          </a:p>
        </p:txBody>
      </p:sp>
    </p:spTree>
    <p:extLst>
      <p:ext uri="{BB962C8B-B14F-4D97-AF65-F5344CB8AC3E}">
        <p14:creationId xmlns:p14="http://schemas.microsoft.com/office/powerpoint/2010/main" val="2222776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F929C588-F4BF-43C6-BA9C-2C2E8D995378}"/>
              </a:ext>
            </a:extLst>
          </p:cNvPr>
          <p:cNvSpPr>
            <a:spLocks noGrp="1"/>
          </p:cNvSpPr>
          <p:nvPr>
            <p:ph type="dt" sz="half" idx="10"/>
          </p:nvPr>
        </p:nvSpPr>
        <p:spPr/>
        <p:txBody>
          <a:bodyPr/>
          <a:lstStyle/>
          <a:p>
            <a:fld id="{8E4F49C8-7123-4988-ABB6-D2AA54C4D3E7}" type="datetimeFigureOut">
              <a:rPr lang="he-IL" smtClean="0"/>
              <a:t>ט'/סיון/תשפ"א</a:t>
            </a:fld>
            <a:endParaRPr lang="he-IL"/>
          </a:p>
        </p:txBody>
      </p:sp>
      <p:sp>
        <p:nvSpPr>
          <p:cNvPr id="3" name="מציין מיקום של כותרת תחתונה 2">
            <a:extLst>
              <a:ext uri="{FF2B5EF4-FFF2-40B4-BE49-F238E27FC236}">
                <a16:creationId xmlns:a16="http://schemas.microsoft.com/office/drawing/2014/main" id="{72570CAC-EFB0-49D5-8062-AF0F6820D6DE}"/>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C59EAFEF-956D-4420-A53E-2D6BF60A15E0}"/>
              </a:ext>
            </a:extLst>
          </p:cNvPr>
          <p:cNvSpPr>
            <a:spLocks noGrp="1"/>
          </p:cNvSpPr>
          <p:nvPr>
            <p:ph type="sldNum" sz="quarter" idx="12"/>
          </p:nvPr>
        </p:nvSpPr>
        <p:spPr/>
        <p:txBody>
          <a:bodyPr/>
          <a:lstStyle/>
          <a:p>
            <a:fld id="{5BE6A6F3-A958-4FBA-845A-EA10B1B39563}" type="slidenum">
              <a:rPr lang="he-IL" smtClean="0"/>
              <a:t>‹#›</a:t>
            </a:fld>
            <a:endParaRPr lang="he-IL"/>
          </a:p>
        </p:txBody>
      </p:sp>
    </p:spTree>
    <p:extLst>
      <p:ext uri="{BB962C8B-B14F-4D97-AF65-F5344CB8AC3E}">
        <p14:creationId xmlns:p14="http://schemas.microsoft.com/office/powerpoint/2010/main" val="299917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E51B9F3-2FB0-4411-9B18-D9B898BEC704}"/>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82767BE9-1702-4962-ACF5-147CB5163F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56379A85-3966-4099-9A62-492D1CBA67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EF18E869-ACFE-449A-9469-2F8FC52F1F8C}"/>
              </a:ext>
            </a:extLst>
          </p:cNvPr>
          <p:cNvSpPr>
            <a:spLocks noGrp="1"/>
          </p:cNvSpPr>
          <p:nvPr>
            <p:ph type="dt" sz="half" idx="10"/>
          </p:nvPr>
        </p:nvSpPr>
        <p:spPr/>
        <p:txBody>
          <a:bodyPr/>
          <a:lstStyle/>
          <a:p>
            <a:fld id="{8E4F49C8-7123-4988-ABB6-D2AA54C4D3E7}" type="datetimeFigureOut">
              <a:rPr lang="he-IL" smtClean="0"/>
              <a:t>ט'/סיון/תשפ"א</a:t>
            </a:fld>
            <a:endParaRPr lang="he-IL"/>
          </a:p>
        </p:txBody>
      </p:sp>
      <p:sp>
        <p:nvSpPr>
          <p:cNvPr id="6" name="מציין מיקום של כותרת תחתונה 5">
            <a:extLst>
              <a:ext uri="{FF2B5EF4-FFF2-40B4-BE49-F238E27FC236}">
                <a16:creationId xmlns:a16="http://schemas.microsoft.com/office/drawing/2014/main" id="{6B5061B6-5C68-437C-9439-B43019CC0262}"/>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AB10C619-C5AA-4F06-92D2-8113A3C22134}"/>
              </a:ext>
            </a:extLst>
          </p:cNvPr>
          <p:cNvSpPr>
            <a:spLocks noGrp="1"/>
          </p:cNvSpPr>
          <p:nvPr>
            <p:ph type="sldNum" sz="quarter" idx="12"/>
          </p:nvPr>
        </p:nvSpPr>
        <p:spPr/>
        <p:txBody>
          <a:bodyPr/>
          <a:lstStyle/>
          <a:p>
            <a:fld id="{5BE6A6F3-A958-4FBA-845A-EA10B1B39563}" type="slidenum">
              <a:rPr lang="he-IL" smtClean="0"/>
              <a:t>‹#›</a:t>
            </a:fld>
            <a:endParaRPr lang="he-IL"/>
          </a:p>
        </p:txBody>
      </p:sp>
    </p:spTree>
    <p:extLst>
      <p:ext uri="{BB962C8B-B14F-4D97-AF65-F5344CB8AC3E}">
        <p14:creationId xmlns:p14="http://schemas.microsoft.com/office/powerpoint/2010/main" val="260599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29DC14A-B870-45C2-89AF-D8BA1A47076A}"/>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3D2E4737-D2DD-4B01-99CC-7C2828634C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E7567C0C-62BD-4E57-8820-2992C14226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9CB7F20B-31F8-4501-80EA-8C28103FF160}"/>
              </a:ext>
            </a:extLst>
          </p:cNvPr>
          <p:cNvSpPr>
            <a:spLocks noGrp="1"/>
          </p:cNvSpPr>
          <p:nvPr>
            <p:ph type="dt" sz="half" idx="10"/>
          </p:nvPr>
        </p:nvSpPr>
        <p:spPr/>
        <p:txBody>
          <a:bodyPr/>
          <a:lstStyle/>
          <a:p>
            <a:fld id="{8E4F49C8-7123-4988-ABB6-D2AA54C4D3E7}" type="datetimeFigureOut">
              <a:rPr lang="he-IL" smtClean="0"/>
              <a:t>ט'/סיון/תשפ"א</a:t>
            </a:fld>
            <a:endParaRPr lang="he-IL"/>
          </a:p>
        </p:txBody>
      </p:sp>
      <p:sp>
        <p:nvSpPr>
          <p:cNvPr id="6" name="מציין מיקום של כותרת תחתונה 5">
            <a:extLst>
              <a:ext uri="{FF2B5EF4-FFF2-40B4-BE49-F238E27FC236}">
                <a16:creationId xmlns:a16="http://schemas.microsoft.com/office/drawing/2014/main" id="{EBD3042D-A885-4AA4-897D-F3513EF8CF34}"/>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8D0EE1B1-8285-4B41-AC5F-0DFC3167CC8E}"/>
              </a:ext>
            </a:extLst>
          </p:cNvPr>
          <p:cNvSpPr>
            <a:spLocks noGrp="1"/>
          </p:cNvSpPr>
          <p:nvPr>
            <p:ph type="sldNum" sz="quarter" idx="12"/>
          </p:nvPr>
        </p:nvSpPr>
        <p:spPr/>
        <p:txBody>
          <a:bodyPr/>
          <a:lstStyle/>
          <a:p>
            <a:fld id="{5BE6A6F3-A958-4FBA-845A-EA10B1B39563}" type="slidenum">
              <a:rPr lang="he-IL" smtClean="0"/>
              <a:t>‹#›</a:t>
            </a:fld>
            <a:endParaRPr lang="he-IL"/>
          </a:p>
        </p:txBody>
      </p:sp>
    </p:spTree>
    <p:extLst>
      <p:ext uri="{BB962C8B-B14F-4D97-AF65-F5344CB8AC3E}">
        <p14:creationId xmlns:p14="http://schemas.microsoft.com/office/powerpoint/2010/main" val="446987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197B1967-16F4-493C-96CD-F447693606C2}"/>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22B845D3-9F48-4016-91F7-117D0D4DC19F}"/>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B9F6C866-EE40-4A6E-862A-E41197FDAC51}"/>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E4F49C8-7123-4988-ABB6-D2AA54C4D3E7}" type="datetimeFigureOut">
              <a:rPr lang="he-IL" smtClean="0"/>
              <a:t>ט'/סיון/תשפ"א</a:t>
            </a:fld>
            <a:endParaRPr lang="he-IL"/>
          </a:p>
        </p:txBody>
      </p:sp>
      <p:sp>
        <p:nvSpPr>
          <p:cNvPr id="5" name="מציין מיקום של כותרת תחתונה 4">
            <a:extLst>
              <a:ext uri="{FF2B5EF4-FFF2-40B4-BE49-F238E27FC236}">
                <a16:creationId xmlns:a16="http://schemas.microsoft.com/office/drawing/2014/main" id="{CC144E3F-F9F1-43D1-984D-E766748520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1D6E6D2A-1676-4FB8-B93A-A0E02E25DCCE}"/>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BE6A6F3-A958-4FBA-845A-EA10B1B39563}" type="slidenum">
              <a:rPr lang="he-IL" smtClean="0"/>
              <a:t>‹#›</a:t>
            </a:fld>
            <a:endParaRPr lang="he-IL"/>
          </a:p>
        </p:txBody>
      </p:sp>
    </p:spTree>
    <p:extLst>
      <p:ext uri="{BB962C8B-B14F-4D97-AF65-F5344CB8AC3E}">
        <p14:creationId xmlns:p14="http://schemas.microsoft.com/office/powerpoint/2010/main" val="38119261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he.wikipedia.org/wiki/%D7%9E%D7%9B%D7%95%D7%A0%D7%99%D7%AA_%D7%A2%D7%9C"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wmf"/></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3.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www.youtube.com/embed/jZVmfKap2Ks?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תמונה 4" descr="תמונה שמכילה דשא, חוץ, מכונית, מירוץ מכוניות&#10;&#10;התיאור נוצר באופן אוטומטי">
            <a:extLst>
              <a:ext uri="{FF2B5EF4-FFF2-40B4-BE49-F238E27FC236}">
                <a16:creationId xmlns:a16="http://schemas.microsoft.com/office/drawing/2014/main" id="{B73EBA0C-3620-46B0-8AAF-104ABD268E5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9089" r="14916"/>
          <a:stretch/>
        </p:blipFill>
        <p:spPr>
          <a:xfrm>
            <a:off x="6355442" y="10"/>
            <a:ext cx="5836558" cy="5130404"/>
          </a:xfrm>
          <a:custGeom>
            <a:avLst/>
            <a:gdLst/>
            <a:ahLst/>
            <a:cxnLst/>
            <a:rect l="l" t="t" r="r" b="b"/>
            <a:pathLst>
              <a:path w="5836558" h="5130414">
                <a:moveTo>
                  <a:pt x="2376055" y="0"/>
                </a:moveTo>
                <a:lnTo>
                  <a:pt x="5836558" y="0"/>
                </a:lnTo>
                <a:lnTo>
                  <a:pt x="5836558" y="5130414"/>
                </a:lnTo>
                <a:lnTo>
                  <a:pt x="0" y="5130414"/>
                </a:lnTo>
                <a:close/>
              </a:path>
            </a:pathLst>
          </a:custGeom>
        </p:spPr>
      </p:pic>
      <p:sp>
        <p:nvSpPr>
          <p:cNvPr id="2" name="כותרת 1">
            <a:extLst>
              <a:ext uri="{FF2B5EF4-FFF2-40B4-BE49-F238E27FC236}">
                <a16:creationId xmlns:a16="http://schemas.microsoft.com/office/drawing/2014/main" id="{049115E0-0D7E-4777-A308-D331E7DFDEB3}"/>
              </a:ext>
            </a:extLst>
          </p:cNvPr>
          <p:cNvSpPr>
            <a:spLocks noGrp="1"/>
          </p:cNvSpPr>
          <p:nvPr>
            <p:ph type="ctrTitle"/>
          </p:nvPr>
        </p:nvSpPr>
        <p:spPr>
          <a:xfrm>
            <a:off x="841248" y="797442"/>
            <a:ext cx="6270964" cy="2390459"/>
          </a:xfrm>
        </p:spPr>
        <p:txBody>
          <a:bodyPr>
            <a:normAutofit/>
          </a:bodyPr>
          <a:lstStyle/>
          <a:p>
            <a:pPr algn="l"/>
            <a:r>
              <a:rPr lang="he-IL" sz="5400"/>
              <a:t>אנרגית התנועה בכביש</a:t>
            </a:r>
          </a:p>
        </p:txBody>
      </p:sp>
      <p:sp>
        <p:nvSpPr>
          <p:cNvPr id="10" name="Freeform: Shape 9">
            <a:extLst>
              <a:ext uri="{FF2B5EF4-FFF2-40B4-BE49-F238E27FC236}">
                <a16:creationId xmlns:a16="http://schemas.microsoft.com/office/drawing/2014/main" id="{5EB73228-F09B-409F-9EC1-7E853C4F5B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1840" y="5292509"/>
            <a:ext cx="6610160" cy="1565491"/>
          </a:xfrm>
          <a:custGeom>
            <a:avLst/>
            <a:gdLst>
              <a:gd name="connsiteX0" fmla="*/ 1186806 w 6610160"/>
              <a:gd name="connsiteY0" fmla="*/ 0 h 1565491"/>
              <a:gd name="connsiteX1" fmla="*/ 1692132 w 6610160"/>
              <a:gd name="connsiteY1" fmla="*/ 0 h 1565491"/>
              <a:gd name="connsiteX2" fmla="*/ 6104834 w 6610160"/>
              <a:gd name="connsiteY2" fmla="*/ 0 h 1565491"/>
              <a:gd name="connsiteX3" fmla="*/ 6610160 w 6610160"/>
              <a:gd name="connsiteY3" fmla="*/ 0 h 1565491"/>
              <a:gd name="connsiteX4" fmla="*/ 6610160 w 6610160"/>
              <a:gd name="connsiteY4" fmla="*/ 1565491 h 1565491"/>
              <a:gd name="connsiteX5" fmla="*/ 0 w 6610160"/>
              <a:gd name="connsiteY5" fmla="*/ 1565491 h 1565491"/>
              <a:gd name="connsiteX6" fmla="*/ 724290 w 6610160"/>
              <a:gd name="connsiteY6" fmla="*/ 1591 h 1565491"/>
              <a:gd name="connsiteX7" fmla="*/ 1186070 w 6610160"/>
              <a:gd name="connsiteY7" fmla="*/ 1591 h 156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10160" h="1565491">
                <a:moveTo>
                  <a:pt x="1186806" y="0"/>
                </a:moveTo>
                <a:lnTo>
                  <a:pt x="1692132" y="0"/>
                </a:lnTo>
                <a:lnTo>
                  <a:pt x="6104834" y="0"/>
                </a:lnTo>
                <a:lnTo>
                  <a:pt x="6610160" y="0"/>
                </a:lnTo>
                <a:lnTo>
                  <a:pt x="6610160" y="1565491"/>
                </a:lnTo>
                <a:lnTo>
                  <a:pt x="0" y="1565491"/>
                </a:lnTo>
                <a:lnTo>
                  <a:pt x="724290" y="1591"/>
                </a:lnTo>
                <a:lnTo>
                  <a:pt x="1186070" y="1591"/>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3150A4AE-7BE7-480D-BD8C-3951E64799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92510"/>
            <a:ext cx="6144370" cy="1565491"/>
          </a:xfrm>
          <a:custGeom>
            <a:avLst/>
            <a:gdLst>
              <a:gd name="connsiteX0" fmla="*/ 0 w 6144370"/>
              <a:gd name="connsiteY0" fmla="*/ 0 h 1565491"/>
              <a:gd name="connsiteX1" fmla="*/ 6144370 w 6144370"/>
              <a:gd name="connsiteY1" fmla="*/ 0 h 1565491"/>
              <a:gd name="connsiteX2" fmla="*/ 5419344 w 6144370"/>
              <a:gd name="connsiteY2" fmla="*/ 1565491 h 1565491"/>
              <a:gd name="connsiteX3" fmla="*/ 0 w 6144370"/>
              <a:gd name="connsiteY3" fmla="*/ 1565491 h 1565491"/>
            </a:gdLst>
            <a:ahLst/>
            <a:cxnLst>
              <a:cxn ang="0">
                <a:pos x="connsiteX0" y="connsiteY0"/>
              </a:cxn>
              <a:cxn ang="0">
                <a:pos x="connsiteX1" y="connsiteY1"/>
              </a:cxn>
              <a:cxn ang="0">
                <a:pos x="connsiteX2" y="connsiteY2"/>
              </a:cxn>
              <a:cxn ang="0">
                <a:pos x="connsiteX3" y="connsiteY3"/>
              </a:cxn>
            </a:cxnLst>
            <a:rect l="l" t="t" r="r" b="b"/>
            <a:pathLst>
              <a:path w="6144370" h="1565491">
                <a:moveTo>
                  <a:pt x="0" y="0"/>
                </a:moveTo>
                <a:lnTo>
                  <a:pt x="6144370" y="0"/>
                </a:lnTo>
                <a:lnTo>
                  <a:pt x="5419344" y="1565491"/>
                </a:lnTo>
                <a:lnTo>
                  <a:pt x="0" y="1565491"/>
                </a:lnTo>
                <a:close/>
              </a:path>
            </a:pathLst>
          </a:custGeom>
          <a:solidFill>
            <a:srgbClr val="B4B4B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761130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22879F2B-969E-4B0A-86FE-36E536773C5D}"/>
              </a:ext>
            </a:extLst>
          </p:cNvPr>
          <p:cNvSpPr>
            <a:spLocks noGrp="1"/>
          </p:cNvSpPr>
          <p:nvPr>
            <p:ph idx="1"/>
          </p:nvPr>
        </p:nvSpPr>
        <p:spPr>
          <a:xfrm>
            <a:off x="770138" y="982247"/>
            <a:ext cx="11421862" cy="4351338"/>
          </a:xfrm>
        </p:spPr>
        <p:txBody>
          <a:bodyPr>
            <a:normAutofit/>
          </a:bodyPr>
          <a:lstStyle/>
          <a:p>
            <a:pPr marL="0" indent="0" algn="ctr">
              <a:buNone/>
            </a:pPr>
            <a:r>
              <a:rPr lang="he-IL" sz="4400" b="1" i="0" dirty="0">
                <a:effectLst/>
                <a:highlight>
                  <a:srgbClr val="FFFF00"/>
                </a:highlight>
                <a:latin typeface="Arial" panose="020B0604020202020204" pitchFamily="34" charset="0"/>
              </a:rPr>
              <a:t>מרחק תגובה = מהירות המכונית × זמן התגובה</a:t>
            </a:r>
            <a:br>
              <a:rPr lang="he-IL" sz="4400" b="1" dirty="0">
                <a:highlight>
                  <a:srgbClr val="FFFF00"/>
                </a:highlight>
              </a:rPr>
            </a:br>
            <a:endParaRPr lang="he-IL" sz="4400" b="1" dirty="0">
              <a:highlight>
                <a:srgbClr val="FFFF00"/>
              </a:highlight>
            </a:endParaRPr>
          </a:p>
        </p:txBody>
      </p:sp>
      <p:sp>
        <p:nvSpPr>
          <p:cNvPr id="6" name="תיבת טקסט 5">
            <a:extLst>
              <a:ext uri="{FF2B5EF4-FFF2-40B4-BE49-F238E27FC236}">
                <a16:creationId xmlns:a16="http://schemas.microsoft.com/office/drawing/2014/main" id="{B10CD6EB-FB72-4CDE-A507-4E4BD2FA5A95}"/>
              </a:ext>
            </a:extLst>
          </p:cNvPr>
          <p:cNvSpPr txBox="1"/>
          <p:nvPr/>
        </p:nvSpPr>
        <p:spPr>
          <a:xfrm>
            <a:off x="4030462" y="2175029"/>
            <a:ext cx="3835154" cy="369332"/>
          </a:xfrm>
          <a:prstGeom prst="rect">
            <a:avLst/>
          </a:prstGeom>
          <a:noFill/>
        </p:spPr>
        <p:txBody>
          <a:bodyPr wrap="square" rtlCol="1">
            <a:spAutoFit/>
          </a:bodyPr>
          <a:lstStyle/>
          <a:p>
            <a:r>
              <a:rPr lang="he-IL" dirty="0"/>
              <a:t>משימה עמוד  ועמוד  72 70</a:t>
            </a:r>
          </a:p>
        </p:txBody>
      </p:sp>
    </p:spTree>
    <p:extLst>
      <p:ext uri="{BB962C8B-B14F-4D97-AF65-F5344CB8AC3E}">
        <p14:creationId xmlns:p14="http://schemas.microsoft.com/office/powerpoint/2010/main" val="1598300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AutoShape 5">
            <a:extLst>
              <a:ext uri="{FF2B5EF4-FFF2-40B4-BE49-F238E27FC236}">
                <a16:creationId xmlns:a16="http://schemas.microsoft.com/office/drawing/2014/main" id="{0A671D70-86DF-45BD-A05C-1F928211852E}"/>
              </a:ext>
            </a:extLst>
          </p:cNvPr>
          <p:cNvSpPr>
            <a:spLocks noChangeArrowheads="1"/>
          </p:cNvSpPr>
          <p:nvPr/>
        </p:nvSpPr>
        <p:spPr bwMode="auto">
          <a:xfrm>
            <a:off x="1774825" y="404814"/>
            <a:ext cx="8713788" cy="6264275"/>
          </a:xfrm>
          <a:prstGeom prst="roundRect">
            <a:avLst>
              <a:gd name="adj" fmla="val 16667"/>
            </a:avLst>
          </a:prstGeom>
          <a:blipFill dpi="0" rotWithShape="1">
            <a:blip r:embed="rId3"/>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124" name="Text Box 4">
            <a:extLst>
              <a:ext uri="{FF2B5EF4-FFF2-40B4-BE49-F238E27FC236}">
                <a16:creationId xmlns:a16="http://schemas.microsoft.com/office/drawing/2014/main" id="{91AAABB4-6F67-4457-8D05-087AF61A4A8F}"/>
              </a:ext>
            </a:extLst>
          </p:cNvPr>
          <p:cNvSpPr txBox="1">
            <a:spLocks noChangeArrowheads="1"/>
          </p:cNvSpPr>
          <p:nvPr/>
        </p:nvSpPr>
        <p:spPr bwMode="auto">
          <a:xfrm>
            <a:off x="1847851" y="836614"/>
            <a:ext cx="8569325" cy="5584825"/>
          </a:xfrm>
          <a:prstGeom prst="rect">
            <a:avLst/>
          </a:prstGeom>
          <a:noFill/>
          <a:ln>
            <a:noFill/>
          </a:ln>
          <a:effectLst/>
          <a:extLst>
            <a:ext uri="{909E8E84-426E-40DD-AFC4-6F175D3DCCD1}">
              <a14:hiddenFill xmlns:a14="http://schemas.microsoft.com/office/drawing/2010/main">
                <a:blipFill dpi="0" rotWithShape="1">
                  <a:blip/>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e-IL" altLang="he-IL" sz="3600" b="1">
                <a:solidFill>
                  <a:srgbClr val="990000"/>
                </a:solidFill>
                <a:cs typeface="David" panose="020E0502060401010101" pitchFamily="34" charset="-79"/>
              </a:rPr>
              <a:t>חשוב לדעת - אפשר לקצר במעט את מרחק העצירה, אם מצליחים לקצר את זמן התגובה, וזה יכול לקרות אם הנהג ערני ואם תנוחת הנהיגה שלו נכונה. לעומת זאת, גורמים מסוימים מאריכים את זמן התגובה. מחקר בריטי מצא שנהיגה תחת השפעת אלכוהול מאריכה את מרחק התגובה ב-15 אחוז, נהיגה תוך כדי דיבור בדיבורית מאריכה את זמן התגובה ב-30 אחוז ואילו נהיגה בעת דיבור בטלפון נייד שמחזיקים ביד, מאריכה את זמן התגובה ב-50 אחוז.</a:t>
            </a:r>
            <a:endParaRPr lang="en-US" altLang="he-IL" sz="3600" b="1">
              <a:solidFill>
                <a:srgbClr val="990000"/>
              </a:solidFill>
              <a:cs typeface="David" panose="020E0502060401010101" pitchFamily="34" charset="-79"/>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C059B94-0032-4CC1-A8CA-FD41EA0C0BCF}"/>
              </a:ext>
            </a:extLst>
          </p:cNvPr>
          <p:cNvSpPr>
            <a:spLocks noGrp="1"/>
          </p:cNvSpPr>
          <p:nvPr>
            <p:ph type="title"/>
          </p:nvPr>
        </p:nvSpPr>
        <p:spPr/>
        <p:txBody>
          <a:bodyPr/>
          <a:lstStyle/>
          <a:p>
            <a:r>
              <a:rPr lang="he-IL" dirty="0"/>
              <a:t>עמוד 70</a:t>
            </a:r>
          </a:p>
        </p:txBody>
      </p:sp>
      <p:sp>
        <p:nvSpPr>
          <p:cNvPr id="3" name="מציין מיקום תוכן 2">
            <a:extLst>
              <a:ext uri="{FF2B5EF4-FFF2-40B4-BE49-F238E27FC236}">
                <a16:creationId xmlns:a16="http://schemas.microsoft.com/office/drawing/2014/main" id="{D9AD3540-A428-4C14-B0D6-35861A7D24CD}"/>
              </a:ext>
            </a:extLst>
          </p:cNvPr>
          <p:cNvSpPr>
            <a:spLocks noGrp="1"/>
          </p:cNvSpPr>
          <p:nvPr>
            <p:ph idx="1"/>
          </p:nvPr>
        </p:nvSpPr>
        <p:spPr/>
        <p:txBody>
          <a:bodyPr>
            <a:normAutofit/>
          </a:bodyPr>
          <a:lstStyle/>
          <a:p>
            <a:r>
              <a:rPr lang="he-IL" dirty="0">
                <a:latin typeface="David" panose="020E0502060401010101" pitchFamily="34" charset="-79"/>
                <a:cs typeface="David" panose="020E0502060401010101" pitchFamily="34" charset="-79"/>
              </a:rPr>
              <a:t>1</a:t>
            </a:r>
            <a:r>
              <a:rPr lang="he-IL" b="0" i="0" dirty="0">
                <a:effectLst/>
                <a:latin typeface="David" panose="020E0502060401010101" pitchFamily="34" charset="-79"/>
                <a:cs typeface="David" panose="020E0502060401010101" pitchFamily="34" charset="-79"/>
              </a:rPr>
              <a:t> ‏80 מטרים. מהירות המכונית גדלה פי ‏2,ולכן</a:t>
            </a:r>
            <a:br>
              <a:rPr lang="he-IL" dirty="0">
                <a:latin typeface="David" panose="020E0502060401010101" pitchFamily="34" charset="-79"/>
                <a:cs typeface="David" panose="020E0502060401010101" pitchFamily="34" charset="-79"/>
              </a:rPr>
            </a:br>
            <a:r>
              <a:rPr lang="he-IL" b="0" i="0" dirty="0">
                <a:effectLst/>
                <a:latin typeface="David" panose="020E0502060401010101" pitchFamily="34" charset="-79"/>
                <a:cs typeface="David" panose="020E0502060401010101" pitchFamily="34" charset="-79"/>
              </a:rPr>
              <a:t>מרחק הבלימה שלה גדל פי ‏4)‏2(.</a:t>
            </a:r>
            <a:br>
              <a:rPr lang="he-IL" dirty="0">
                <a:latin typeface="David" panose="020E0502060401010101" pitchFamily="34" charset="-79"/>
                <a:cs typeface="David" panose="020E0502060401010101" pitchFamily="34" charset="-79"/>
              </a:rPr>
            </a:br>
            <a:r>
              <a:rPr lang="he-IL" b="0" i="0" dirty="0">
                <a:effectLst/>
                <a:latin typeface="David" panose="020E0502060401010101" pitchFamily="34" charset="-79"/>
                <a:cs typeface="David" panose="020E0502060401010101" pitchFamily="34" charset="-79"/>
              </a:rPr>
              <a:t>החישוב: ‏20 מטרים כפול ‏4.</a:t>
            </a:r>
            <a:br>
              <a:rPr lang="he-IL" dirty="0">
                <a:latin typeface="David" panose="020E0502060401010101" pitchFamily="34" charset="-79"/>
                <a:cs typeface="David" panose="020E0502060401010101" pitchFamily="34" charset="-79"/>
              </a:rPr>
            </a:br>
            <a:r>
              <a:rPr lang="he-IL" dirty="0">
                <a:latin typeface="David" panose="020E0502060401010101" pitchFamily="34" charset="-79"/>
                <a:cs typeface="David" panose="020E0502060401010101" pitchFamily="34" charset="-79"/>
              </a:rPr>
              <a:t>2. א. </a:t>
            </a:r>
            <a:r>
              <a:rPr lang="he-IL" b="0" i="0" dirty="0">
                <a:effectLst/>
                <a:latin typeface="David" panose="020E0502060401010101" pitchFamily="34" charset="-79"/>
                <a:cs typeface="David" panose="020E0502060401010101" pitchFamily="34" charset="-79"/>
              </a:rPr>
              <a:t> ‏25.‏11מטרים. החישוב: ‏15מטר/שנייה‏75 כפול .‏0שניות;</a:t>
            </a:r>
            <a:br>
              <a:rPr lang="he-IL" dirty="0">
                <a:latin typeface="David" panose="020E0502060401010101" pitchFamily="34" charset="-79"/>
                <a:cs typeface="David" panose="020E0502060401010101" pitchFamily="34" charset="-79"/>
              </a:rPr>
            </a:br>
            <a:r>
              <a:rPr lang="he-IL" b="0" i="0" dirty="0">
                <a:effectLst/>
                <a:latin typeface="David" panose="020E0502060401010101" pitchFamily="34" charset="-79"/>
                <a:cs typeface="David" panose="020E0502060401010101" pitchFamily="34" charset="-79"/>
              </a:rPr>
              <a:t>(ב) המכונית תפגע בכדור במהירות15 מטר/שנייה כי הנהג עדיין לא התחיל בתהליך הבלימה</a:t>
            </a:r>
            <a:br>
              <a:rPr lang="he-IL" dirty="0">
                <a:latin typeface="David" panose="020E0502060401010101" pitchFamily="34" charset="-79"/>
                <a:cs typeface="David" panose="020E0502060401010101" pitchFamily="34" charset="-79"/>
              </a:rPr>
            </a:br>
            <a:endParaRPr lang="he-IL"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287199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33BCE6B-EDAC-4D52-8626-6C74B9C2C270}"/>
              </a:ext>
            </a:extLst>
          </p:cNvPr>
          <p:cNvSpPr>
            <a:spLocks noGrp="1"/>
          </p:cNvSpPr>
          <p:nvPr>
            <p:ph type="title"/>
          </p:nvPr>
        </p:nvSpPr>
        <p:spPr/>
        <p:txBody>
          <a:bodyPr/>
          <a:lstStyle/>
          <a:p>
            <a:r>
              <a:rPr lang="he-IL" dirty="0"/>
              <a:t>עמוד 72</a:t>
            </a:r>
          </a:p>
        </p:txBody>
      </p:sp>
      <p:sp>
        <p:nvSpPr>
          <p:cNvPr id="3" name="מציין מיקום תוכן 2">
            <a:extLst>
              <a:ext uri="{FF2B5EF4-FFF2-40B4-BE49-F238E27FC236}">
                <a16:creationId xmlns:a16="http://schemas.microsoft.com/office/drawing/2014/main" id="{65B3E2FA-3470-4F78-B7D8-FADF87CF0573}"/>
              </a:ext>
            </a:extLst>
          </p:cNvPr>
          <p:cNvSpPr>
            <a:spLocks noGrp="1"/>
          </p:cNvSpPr>
          <p:nvPr>
            <p:ph idx="1"/>
          </p:nvPr>
        </p:nvSpPr>
        <p:spPr/>
        <p:txBody>
          <a:bodyPr>
            <a:normAutofit/>
          </a:bodyPr>
          <a:lstStyle/>
          <a:p>
            <a:pPr marL="0" indent="0">
              <a:buNone/>
            </a:pPr>
            <a:r>
              <a:rPr lang="he-IL" b="0" i="0" dirty="0">
                <a:solidFill>
                  <a:srgbClr val="636363"/>
                </a:solidFill>
                <a:effectLst/>
                <a:latin typeface="Arial" panose="020B0604020202020204" pitchFamily="34" charset="0"/>
              </a:rPr>
              <a:t>שאלה ‏1:רק על מרחק הבלימה, כי החיכוך עם הכביש הוא אחד הגורמים הקובעים את קצב המרת אנרגיית התנועה לחום.</a:t>
            </a:r>
            <a:br>
              <a:rPr lang="he-IL" dirty="0"/>
            </a:br>
            <a:r>
              <a:rPr lang="he-IL" b="0" i="0" dirty="0">
                <a:solidFill>
                  <a:srgbClr val="636363"/>
                </a:solidFill>
                <a:effectLst/>
                <a:latin typeface="Arial" panose="020B0604020202020204" pitchFamily="34" charset="0"/>
              </a:rPr>
              <a:t>שאלה ‏2:כי כאשר הצמיגים שחוקים, החיכוך בין הגלגלים והכביש קטן, מרחק הבלימה של המשאית גדל ובעקבותיו גדל גם מרחק העצירה. לכן על הנהג לנסוע במהירות </a:t>
            </a:r>
            <a:r>
              <a:rPr lang="he-IL" b="0" i="0" dirty="0" err="1">
                <a:solidFill>
                  <a:srgbClr val="636363"/>
                </a:solidFill>
                <a:effectLst/>
                <a:latin typeface="Arial" panose="020B0604020202020204" pitchFamily="34" charset="0"/>
              </a:rPr>
              <a:t>אטית</a:t>
            </a:r>
            <a:r>
              <a:rPr lang="he-IL" b="0" i="0" dirty="0">
                <a:solidFill>
                  <a:srgbClr val="636363"/>
                </a:solidFill>
                <a:effectLst/>
                <a:latin typeface="Arial" panose="020B0604020202020204" pitchFamily="34" charset="0"/>
              </a:rPr>
              <a:t> יותר. כמו כן, במצב כזה המשאית עלולה להחליק בלי</a:t>
            </a:r>
            <a:br>
              <a:rPr lang="he-IL" dirty="0"/>
            </a:br>
            <a:r>
              <a:rPr lang="he-IL" b="0" i="0" dirty="0">
                <a:solidFill>
                  <a:srgbClr val="636363"/>
                </a:solidFill>
                <a:effectLst/>
                <a:latin typeface="Arial" panose="020B0604020202020204" pitchFamily="34" charset="0"/>
              </a:rPr>
              <a:t>שהנהג יוכל לשלוט בכיוון נסיעתה</a:t>
            </a:r>
            <a:br>
              <a:rPr lang="he-IL" dirty="0"/>
            </a:br>
            <a:endParaRPr lang="he-IL" dirty="0"/>
          </a:p>
        </p:txBody>
      </p:sp>
    </p:spTree>
    <p:extLst>
      <p:ext uri="{BB962C8B-B14F-4D97-AF65-F5344CB8AC3E}">
        <p14:creationId xmlns:p14="http://schemas.microsoft.com/office/powerpoint/2010/main" val="1265793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665F526-37E2-47A2-86B9-1F88BC112B07}"/>
              </a:ext>
            </a:extLst>
          </p:cNvPr>
          <p:cNvSpPr>
            <a:spLocks noGrp="1"/>
          </p:cNvSpPr>
          <p:nvPr>
            <p:ph type="title"/>
          </p:nvPr>
        </p:nvSpPr>
        <p:spPr/>
        <p:txBody>
          <a:bodyPr/>
          <a:lstStyle/>
          <a:p>
            <a:r>
              <a:rPr lang="he-IL" dirty="0"/>
              <a:t>עמוד 72</a:t>
            </a:r>
          </a:p>
        </p:txBody>
      </p:sp>
      <p:pic>
        <p:nvPicPr>
          <p:cNvPr id="5" name="תמונה 4">
            <a:extLst>
              <a:ext uri="{FF2B5EF4-FFF2-40B4-BE49-F238E27FC236}">
                <a16:creationId xmlns:a16="http://schemas.microsoft.com/office/drawing/2014/main" id="{6B717980-97E8-4717-B602-8A18DF1EB309}"/>
              </a:ext>
            </a:extLst>
          </p:cNvPr>
          <p:cNvPicPr>
            <a:picLocks noChangeAspect="1"/>
          </p:cNvPicPr>
          <p:nvPr/>
        </p:nvPicPr>
        <p:blipFill rotWithShape="1">
          <a:blip r:embed="rId2"/>
          <a:srcRect l="10859" t="36944" r="29453" b="6805"/>
          <a:stretch/>
        </p:blipFill>
        <p:spPr>
          <a:xfrm>
            <a:off x="2028824" y="1990725"/>
            <a:ext cx="8524875" cy="3857625"/>
          </a:xfrm>
          <a:prstGeom prst="rect">
            <a:avLst/>
          </a:prstGeom>
        </p:spPr>
      </p:pic>
    </p:spTree>
    <p:extLst>
      <p:ext uri="{BB962C8B-B14F-4D97-AF65-F5344CB8AC3E}">
        <p14:creationId xmlns:p14="http://schemas.microsoft.com/office/powerpoint/2010/main" val="4025215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0CE6C020-9C3B-4192-96BD-CD592266D7D6}"/>
              </a:ext>
            </a:extLst>
          </p:cNvPr>
          <p:cNvSpPr txBox="1"/>
          <p:nvPr/>
        </p:nvSpPr>
        <p:spPr>
          <a:xfrm>
            <a:off x="3029504" y="808543"/>
            <a:ext cx="8200747" cy="3416320"/>
          </a:xfrm>
          <a:prstGeom prst="rect">
            <a:avLst/>
          </a:prstGeom>
          <a:noFill/>
        </p:spPr>
        <p:txBody>
          <a:bodyPr wrap="square">
            <a:spAutoFit/>
          </a:bodyPr>
          <a:lstStyle/>
          <a:p>
            <a:r>
              <a:rPr lang="he-IL" b="0" i="0" dirty="0">
                <a:solidFill>
                  <a:srgbClr val="636363"/>
                </a:solidFill>
                <a:effectLst/>
                <a:latin typeface="Arial" panose="020B0604020202020204" pitchFamily="34" charset="0"/>
              </a:rPr>
              <a:t>— מרחק התגובה כמרחק שעושה הרכב מרגע האבחנה בצורך לעצור ועד התחלת הבלימה</a:t>
            </a:r>
            <a:br>
              <a:rPr lang="he-IL" dirty="0"/>
            </a:br>
            <a:r>
              <a:rPr lang="he-IL" b="0" i="0" dirty="0">
                <a:solidFill>
                  <a:srgbClr val="636363"/>
                </a:solidFill>
                <a:effectLst/>
                <a:latin typeface="Arial" panose="020B0604020202020204" pitchFamily="34" charset="0"/>
              </a:rPr>
              <a:t>(בלחיצה על דוושת הבלם(.</a:t>
            </a:r>
            <a:br>
              <a:rPr lang="he-IL" dirty="0"/>
            </a:br>
            <a:r>
              <a:rPr lang="he-IL" b="0" i="0" dirty="0">
                <a:solidFill>
                  <a:srgbClr val="636363"/>
                </a:solidFill>
                <a:effectLst/>
                <a:latin typeface="Arial" panose="020B0604020202020204" pitchFamily="34" charset="0"/>
              </a:rPr>
              <a:t>— זמן התגובה כזמן העובר בין הזמן שבו מבחינים בצורך לבלום לבין התחלת הבלימה</a:t>
            </a:r>
            <a:br>
              <a:rPr lang="he-IL" dirty="0"/>
            </a:br>
            <a:r>
              <a:rPr lang="he-IL" b="0" i="0" dirty="0">
                <a:solidFill>
                  <a:srgbClr val="636363"/>
                </a:solidFill>
                <a:effectLst/>
                <a:latin typeface="Arial" panose="020B0604020202020204" pitchFamily="34" charset="0"/>
              </a:rPr>
              <a:t>(בלחיצה על דוושת הבלימה(.</a:t>
            </a:r>
            <a:br>
              <a:rPr lang="he-IL" dirty="0"/>
            </a:br>
            <a:r>
              <a:rPr lang="he-IL" b="0" i="0" dirty="0">
                <a:solidFill>
                  <a:srgbClr val="636363"/>
                </a:solidFill>
                <a:effectLst/>
                <a:latin typeface="Arial" panose="020B0604020202020204" pitchFamily="34" charset="0"/>
              </a:rPr>
              <a:t>— מרחק תגובה כתלוי במהירות הרכב ובגורמים כגון גיל, ערנות, השפעת אלכוהול וסמים.</a:t>
            </a:r>
            <a:br>
              <a:rPr lang="he-IL" dirty="0"/>
            </a:br>
            <a:r>
              <a:rPr lang="he-IL" b="0" i="0" dirty="0">
                <a:solidFill>
                  <a:srgbClr val="636363"/>
                </a:solidFill>
                <a:effectLst/>
                <a:latin typeface="Arial" panose="020B0604020202020204" pitchFamily="34" charset="0"/>
              </a:rPr>
              <a:t>— מרחק הבלימה כמרחק העובר בין התחלת הבלימה עד לעצירה המוחלטת.</a:t>
            </a:r>
            <a:br>
              <a:rPr lang="he-IL" dirty="0"/>
            </a:br>
            <a:r>
              <a:rPr lang="he-IL" b="0" i="0" dirty="0">
                <a:solidFill>
                  <a:srgbClr val="636363"/>
                </a:solidFill>
                <a:effectLst/>
                <a:latin typeface="Arial" panose="020B0604020202020204" pitchFamily="34" charset="0"/>
              </a:rPr>
              <a:t>— מרחק הבלימה כתלוי באנרגיית התנועה ובכוח החיכוך בין הצמיגים לבין הכביש.</a:t>
            </a:r>
            <a:br>
              <a:rPr lang="he-IL" dirty="0"/>
            </a:br>
            <a:r>
              <a:rPr lang="he-IL" b="0" i="0" dirty="0">
                <a:solidFill>
                  <a:srgbClr val="636363"/>
                </a:solidFill>
                <a:effectLst/>
                <a:latin typeface="Arial" panose="020B0604020202020204" pitchFamily="34" charset="0"/>
              </a:rPr>
              <a:t>— כוח חיכוך כתלוי בגורמים כגון: מצב הכביש, שמן על הכביש, מצב הצמיגים.</a:t>
            </a:r>
            <a:br>
              <a:rPr lang="he-IL" dirty="0"/>
            </a:br>
            <a:r>
              <a:rPr lang="he-IL" b="0" i="0" dirty="0">
                <a:solidFill>
                  <a:srgbClr val="636363"/>
                </a:solidFill>
                <a:effectLst/>
                <a:latin typeface="Arial" panose="020B0604020202020204" pitchFamily="34" charset="0"/>
              </a:rPr>
              <a:t>— כללי בטיחות לנהיגה בדרכים תוך שימוש בהנמקות ובמושגים פיזיקאליים:</a:t>
            </a:r>
            <a:br>
              <a:rPr lang="he-IL" dirty="0"/>
            </a:br>
            <a:r>
              <a:rPr lang="he-IL" b="0" i="0" dirty="0">
                <a:solidFill>
                  <a:srgbClr val="636363"/>
                </a:solidFill>
                <a:effectLst/>
                <a:latin typeface="Arial" panose="020B0604020202020204" pitchFamily="34" charset="0"/>
              </a:rPr>
              <a:t>— שמירת מרחק מינימלי בין מכוניות בהתאם למרחק העצירה</a:t>
            </a:r>
            <a:br>
              <a:rPr lang="he-IL" dirty="0"/>
            </a:br>
            <a:r>
              <a:rPr lang="he-IL" b="0" i="0" dirty="0">
                <a:solidFill>
                  <a:srgbClr val="636363"/>
                </a:solidFill>
                <a:effectLst/>
                <a:latin typeface="Arial" panose="020B0604020202020204" pitchFamily="34" charset="0"/>
              </a:rPr>
              <a:t>— האטה כאשר חיכוך הצמיגים בכביש קטן, לדוגמה: עקב שמן או מים על הכביש,</a:t>
            </a:r>
            <a:br>
              <a:rPr lang="he-IL" dirty="0"/>
            </a:br>
            <a:endParaRPr lang="he-IL" dirty="0"/>
          </a:p>
        </p:txBody>
      </p:sp>
    </p:spTree>
    <p:extLst>
      <p:ext uri="{BB962C8B-B14F-4D97-AF65-F5344CB8AC3E}">
        <p14:creationId xmlns:p14="http://schemas.microsoft.com/office/powerpoint/2010/main" val="4004278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התרעה על אי שמירת-מרחק | מובילאיי">
            <a:extLst>
              <a:ext uri="{FF2B5EF4-FFF2-40B4-BE49-F238E27FC236}">
                <a16:creationId xmlns:a16="http://schemas.microsoft.com/office/drawing/2014/main" id="{DB952095-22C1-4846-BC89-5A9DAE8756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1005" b="14889"/>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מציין מיקום תוכן 2">
            <a:extLst>
              <a:ext uri="{FF2B5EF4-FFF2-40B4-BE49-F238E27FC236}">
                <a16:creationId xmlns:a16="http://schemas.microsoft.com/office/drawing/2014/main" id="{3C922C45-E642-49E4-BC44-106443C63447}"/>
              </a:ext>
            </a:extLst>
          </p:cNvPr>
          <p:cNvSpPr>
            <a:spLocks noGrp="1"/>
          </p:cNvSpPr>
          <p:nvPr>
            <p:ph idx="1"/>
          </p:nvPr>
        </p:nvSpPr>
        <p:spPr>
          <a:xfrm>
            <a:off x="2353293" y="3952875"/>
            <a:ext cx="7485413" cy="2452687"/>
          </a:xfrm>
        </p:spPr>
        <p:txBody>
          <a:bodyPr anchor="ctr">
            <a:normAutofit fontScale="92500" lnSpcReduction="10000"/>
          </a:bodyPr>
          <a:lstStyle/>
          <a:p>
            <a:pPr marL="0" indent="0" algn="ctr">
              <a:buNone/>
            </a:pPr>
            <a:r>
              <a:rPr lang="he-IL" sz="2000" b="1" i="0" dirty="0">
                <a:effectLst/>
                <a:latin typeface="David" panose="020E0502060401010101" pitchFamily="34" charset="-79"/>
                <a:cs typeface="David" panose="020E0502060401010101" pitchFamily="34" charset="-79"/>
              </a:rPr>
              <a:t>אתם נוסעים ברכב, ופתאום הרכב שלפניכם נעצר. </a:t>
            </a:r>
          </a:p>
          <a:p>
            <a:pPr algn="ctr"/>
            <a:r>
              <a:rPr lang="he-IL" sz="2000" b="1" i="0" dirty="0">
                <a:effectLst/>
                <a:latin typeface="David" panose="020E0502060401010101" pitchFamily="34" charset="-79"/>
                <a:cs typeface="David" panose="020E0502060401010101" pitchFamily="34" charset="-79"/>
              </a:rPr>
              <a:t>נהגת הרכב שבו אתם נוסעים לוחצת חזק על דוושת הבלם כדי לעצור את הרכב, הרכב מאט בהדרגה וממשיך לנסוע מרחק מסוים עד שהוא נעצר, למרבה המזל, בלי להתנגש ברכב שלפניכם. בנסיעה זו נשמר מרחק מתאים מהרכב שלפניכם, ולכן נמנעה תאונה שהייתה עלולה לגרום נזק למכוניות, או גרוע יותר, לפגוע בכם או באחרים. לעתים קרובות מצבים כאלו עלולים לגרום לפגיעה ברכוש או בנפש.</a:t>
            </a:r>
            <a:br>
              <a:rPr lang="he-IL" sz="2000" b="1" dirty="0">
                <a:latin typeface="David" panose="020E0502060401010101" pitchFamily="34" charset="-79"/>
                <a:cs typeface="David" panose="020E0502060401010101" pitchFamily="34" charset="-79"/>
              </a:rPr>
            </a:br>
            <a:r>
              <a:rPr lang="he-IL" sz="2000" b="1" i="0" dirty="0">
                <a:effectLst/>
                <a:latin typeface="David" panose="020E0502060401010101" pitchFamily="34" charset="-79"/>
                <a:cs typeface="David" panose="020E0502060401010101" pitchFamily="34" charset="-79"/>
              </a:rPr>
              <a:t>‏1 מכל ‏5 תאונות דרכים בישראל נגרמת בשל אי–שמירה על מרחק מתאים בין כלי רכב.</a:t>
            </a:r>
            <a:br>
              <a:rPr lang="he-IL" sz="2000" b="1" dirty="0">
                <a:latin typeface="David" panose="020E0502060401010101" pitchFamily="34" charset="-79"/>
                <a:cs typeface="David" panose="020E0502060401010101" pitchFamily="34" charset="-79"/>
              </a:rPr>
            </a:br>
            <a:endParaRPr lang="he-IL" sz="2000"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064177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D264BAEF-9913-4F57-9C2B-1CF1414D46B8}"/>
              </a:ext>
            </a:extLst>
          </p:cNvPr>
          <p:cNvSpPr>
            <a:spLocks noGrp="1" noChangeArrowheads="1"/>
          </p:cNvSpPr>
          <p:nvPr>
            <p:ph type="ctrTitle"/>
          </p:nvPr>
        </p:nvSpPr>
        <p:spPr>
          <a:xfrm>
            <a:off x="2208213" y="620714"/>
            <a:ext cx="7772400" cy="1470025"/>
          </a:xfrm>
        </p:spPr>
        <p:txBody>
          <a:bodyPr anchor="ctr"/>
          <a:lstStyle/>
          <a:p>
            <a:r>
              <a:rPr lang="he-IL" altLang="he-IL" sz="4400"/>
              <a:t>מרחק עצירה</a:t>
            </a:r>
            <a:endParaRPr lang="en-US" altLang="he-IL" sz="4400"/>
          </a:p>
        </p:txBody>
      </p:sp>
      <p:grpSp>
        <p:nvGrpSpPr>
          <p:cNvPr id="2052" name="Group 4">
            <a:extLst>
              <a:ext uri="{FF2B5EF4-FFF2-40B4-BE49-F238E27FC236}">
                <a16:creationId xmlns:a16="http://schemas.microsoft.com/office/drawing/2014/main" id="{A6408403-1610-4D48-A088-856100BF3E44}"/>
              </a:ext>
            </a:extLst>
          </p:cNvPr>
          <p:cNvGrpSpPr>
            <a:grpSpLocks/>
          </p:cNvGrpSpPr>
          <p:nvPr/>
        </p:nvGrpSpPr>
        <p:grpSpPr bwMode="auto">
          <a:xfrm>
            <a:off x="1703389" y="2133601"/>
            <a:ext cx="8713787" cy="3095625"/>
            <a:chOff x="1260" y="8820"/>
            <a:chExt cx="9240" cy="1678"/>
          </a:xfrm>
        </p:grpSpPr>
        <p:sp>
          <p:nvSpPr>
            <p:cNvPr id="2053" name="Text Box 5">
              <a:extLst>
                <a:ext uri="{FF2B5EF4-FFF2-40B4-BE49-F238E27FC236}">
                  <a16:creationId xmlns:a16="http://schemas.microsoft.com/office/drawing/2014/main" id="{DF32E556-C713-44B8-94E3-509C96FA0126}"/>
                </a:ext>
              </a:extLst>
            </p:cNvPr>
            <p:cNvSpPr txBox="1">
              <a:spLocks noChangeArrowheads="1"/>
            </p:cNvSpPr>
            <p:nvPr/>
          </p:nvSpPr>
          <p:spPr bwMode="auto">
            <a:xfrm>
              <a:off x="3240" y="9958"/>
              <a:ext cx="5940" cy="540"/>
            </a:xfrm>
            <a:prstGeom prst="rect">
              <a:avLst/>
            </a:prstGeom>
            <a:solidFill>
              <a:srgbClr val="FFFFFF"/>
            </a:solidFill>
            <a:ln w="9525">
              <a:solidFill>
                <a:srgbClr val="FFFFFF"/>
              </a:solidFill>
              <a:miter lim="800000"/>
              <a:headEnd/>
              <a:tailEnd/>
            </a:ln>
          </p:spPr>
          <p:txBody>
            <a:bodyPr/>
            <a:lstStyle/>
            <a:p>
              <a:r>
                <a:rPr lang="he-IL" altLang="he-IL" sz="2000" b="1">
                  <a:latin typeface="Times New Roman" panose="02020603050405020304" pitchFamily="18" charset="0"/>
                  <a:cs typeface="Times New Roman" panose="02020603050405020304" pitchFamily="18" charset="0"/>
                </a:rPr>
                <a:t>מרחק עצירה     =     מרחק בלימה      +     מרחק תגובה  </a:t>
              </a:r>
              <a:endParaRPr lang="en-US" altLang="he-IL" sz="2800"/>
            </a:p>
          </p:txBody>
        </p:sp>
        <p:sp>
          <p:nvSpPr>
            <p:cNvPr id="2054" name="Line 6">
              <a:extLst>
                <a:ext uri="{FF2B5EF4-FFF2-40B4-BE49-F238E27FC236}">
                  <a16:creationId xmlns:a16="http://schemas.microsoft.com/office/drawing/2014/main" id="{908F23A6-48A8-4462-8AA3-327C403A372C}"/>
                </a:ext>
              </a:extLst>
            </p:cNvPr>
            <p:cNvSpPr>
              <a:spLocks noChangeShapeType="1"/>
            </p:cNvSpPr>
            <p:nvPr/>
          </p:nvSpPr>
          <p:spPr bwMode="auto">
            <a:xfrm flipV="1">
              <a:off x="3420" y="9958"/>
              <a:ext cx="1440"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2055" name="Line 7">
              <a:extLst>
                <a:ext uri="{FF2B5EF4-FFF2-40B4-BE49-F238E27FC236}">
                  <a16:creationId xmlns:a16="http://schemas.microsoft.com/office/drawing/2014/main" id="{B0925B12-11C7-44DC-9FE0-A89572301C7D}"/>
                </a:ext>
              </a:extLst>
            </p:cNvPr>
            <p:cNvSpPr>
              <a:spLocks noChangeShapeType="1"/>
            </p:cNvSpPr>
            <p:nvPr/>
          </p:nvSpPr>
          <p:spPr bwMode="auto">
            <a:xfrm>
              <a:off x="4860" y="9958"/>
              <a:ext cx="2700"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2056" name="Line 8">
              <a:extLst>
                <a:ext uri="{FF2B5EF4-FFF2-40B4-BE49-F238E27FC236}">
                  <a16:creationId xmlns:a16="http://schemas.microsoft.com/office/drawing/2014/main" id="{972B9461-6709-42DF-8372-D94995FA21A1}"/>
                </a:ext>
              </a:extLst>
            </p:cNvPr>
            <p:cNvSpPr>
              <a:spLocks noChangeShapeType="1"/>
            </p:cNvSpPr>
            <p:nvPr/>
          </p:nvSpPr>
          <p:spPr bwMode="auto">
            <a:xfrm>
              <a:off x="3420" y="9360"/>
              <a:ext cx="0" cy="5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2057" name="Line 9">
              <a:extLst>
                <a:ext uri="{FF2B5EF4-FFF2-40B4-BE49-F238E27FC236}">
                  <a16:creationId xmlns:a16="http://schemas.microsoft.com/office/drawing/2014/main" id="{9EC44FF0-62D7-4F42-A2E6-C1B14D5EE0D5}"/>
                </a:ext>
              </a:extLst>
            </p:cNvPr>
            <p:cNvSpPr>
              <a:spLocks noChangeShapeType="1"/>
            </p:cNvSpPr>
            <p:nvPr/>
          </p:nvSpPr>
          <p:spPr bwMode="auto">
            <a:xfrm>
              <a:off x="7560" y="9360"/>
              <a:ext cx="0" cy="598"/>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pic>
          <p:nvPicPr>
            <p:cNvPr id="2058" name="Picture 10">
              <a:extLst>
                <a:ext uri="{FF2B5EF4-FFF2-40B4-BE49-F238E27FC236}">
                  <a16:creationId xmlns:a16="http://schemas.microsoft.com/office/drawing/2014/main" id="{10AA5183-5794-4A26-BE73-2FF6053D8F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0" y="8820"/>
              <a:ext cx="2940" cy="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1">
              <a:extLst>
                <a:ext uri="{FF2B5EF4-FFF2-40B4-BE49-F238E27FC236}">
                  <a16:creationId xmlns:a16="http://schemas.microsoft.com/office/drawing/2014/main" id="{5763FE6E-AFEF-4CFD-96D5-2A653AE9F7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0" y="8820"/>
              <a:ext cx="2260" cy="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535661C-615D-4440-A105-3A870E7174A3}"/>
              </a:ext>
            </a:extLst>
          </p:cNvPr>
          <p:cNvSpPr>
            <a:spLocks noGrp="1"/>
          </p:cNvSpPr>
          <p:nvPr>
            <p:ph type="title"/>
          </p:nvPr>
        </p:nvSpPr>
        <p:spPr/>
        <p:txBody>
          <a:bodyPr/>
          <a:lstStyle/>
          <a:p>
            <a:pPr algn="ctr"/>
            <a:r>
              <a:rPr lang="he-IL" dirty="0"/>
              <a:t>המרות אנרגיה</a:t>
            </a:r>
          </a:p>
        </p:txBody>
      </p:sp>
      <p:sp>
        <p:nvSpPr>
          <p:cNvPr id="3" name="מציין מיקום תוכן 2">
            <a:extLst>
              <a:ext uri="{FF2B5EF4-FFF2-40B4-BE49-F238E27FC236}">
                <a16:creationId xmlns:a16="http://schemas.microsoft.com/office/drawing/2014/main" id="{ABCC0622-93FC-4E4C-8076-F1154BDE78B0}"/>
              </a:ext>
            </a:extLst>
          </p:cNvPr>
          <p:cNvSpPr>
            <a:spLocks noGrp="1"/>
          </p:cNvSpPr>
          <p:nvPr>
            <p:ph idx="1"/>
          </p:nvPr>
        </p:nvSpPr>
        <p:spPr>
          <a:xfrm>
            <a:off x="621437" y="1390619"/>
            <a:ext cx="11122980" cy="4351338"/>
          </a:xfrm>
        </p:spPr>
        <p:txBody>
          <a:bodyPr>
            <a:normAutofit/>
          </a:bodyPr>
          <a:lstStyle/>
          <a:p>
            <a:r>
              <a:rPr lang="he-IL" b="0" i="0" dirty="0">
                <a:effectLst/>
                <a:latin typeface="David" panose="020E0502060401010101" pitchFamily="34" charset="-79"/>
                <a:cs typeface="David" panose="020E0502060401010101" pitchFamily="34" charset="-79"/>
              </a:rPr>
              <a:t>לכל רכב הנמצא בתנועה יש </a:t>
            </a:r>
            <a:r>
              <a:rPr lang="he-IL" b="0" i="0" dirty="0">
                <a:effectLst/>
                <a:highlight>
                  <a:srgbClr val="FFFF00"/>
                </a:highlight>
                <a:latin typeface="David" panose="020E0502060401010101" pitchFamily="34" charset="-79"/>
                <a:cs typeface="David" panose="020E0502060401010101" pitchFamily="34" charset="-79"/>
              </a:rPr>
              <a:t>אנרגיית תנועה</a:t>
            </a:r>
            <a:r>
              <a:rPr lang="he-IL" b="0" i="0" dirty="0">
                <a:effectLst/>
                <a:latin typeface="David" panose="020E0502060401010101" pitchFamily="34" charset="-79"/>
                <a:cs typeface="David" panose="020E0502060401010101" pitchFamily="34" charset="-79"/>
              </a:rPr>
              <a:t>. כאשר לוחצים על דוושת הבלם בבלימת חירום, בלמי הרכב מתחככים בחוזקה בגלגלים ומאטים את מהירות הסיבוב של הגלגלים. כתוצאה מהחיכוך בין הגלגלים לבלמים ובין הגלגלים לכביש, אנרגיית</a:t>
            </a:r>
            <a:br>
              <a:rPr lang="he-IL" dirty="0">
                <a:latin typeface="David" panose="020E0502060401010101" pitchFamily="34" charset="-79"/>
                <a:cs typeface="David" panose="020E0502060401010101" pitchFamily="34" charset="-79"/>
              </a:rPr>
            </a:br>
            <a:r>
              <a:rPr lang="he-IL" b="0" i="0" dirty="0">
                <a:effectLst/>
                <a:latin typeface="David" panose="020E0502060401010101" pitchFamily="34" charset="-79"/>
                <a:cs typeface="David" panose="020E0502060401010101" pitchFamily="34" charset="-79"/>
              </a:rPr>
              <a:t>התנועה של הרכב פוחתת בהדרגה </a:t>
            </a:r>
            <a:r>
              <a:rPr lang="he-IL" b="0" i="0" dirty="0">
                <a:effectLst/>
                <a:highlight>
                  <a:srgbClr val="FFFF00"/>
                </a:highlight>
                <a:latin typeface="David" panose="020E0502060401010101" pitchFamily="34" charset="-79"/>
                <a:cs typeface="David" panose="020E0502060401010101" pitchFamily="34" charset="-79"/>
              </a:rPr>
              <a:t>ומומרת לחום</a:t>
            </a:r>
            <a:r>
              <a:rPr lang="he-IL" b="0" i="0" dirty="0">
                <a:effectLst/>
                <a:latin typeface="David" panose="020E0502060401010101" pitchFamily="34" charset="-79"/>
                <a:cs typeface="David" panose="020E0502060401010101" pitchFamily="34" charset="-79"/>
              </a:rPr>
              <a:t>. </a:t>
            </a:r>
          </a:p>
          <a:p>
            <a:r>
              <a:rPr lang="he-IL" b="0" i="0" dirty="0">
                <a:effectLst/>
                <a:latin typeface="David" panose="020E0502060401010101" pitchFamily="34" charset="-79"/>
                <a:cs typeface="David" panose="020E0502060401010101" pitchFamily="34" charset="-79"/>
              </a:rPr>
              <a:t>כאשר כל אנרגיית התנועה של הרכב הומרה לחום - הרכב נעצר</a:t>
            </a:r>
            <a:br>
              <a:rPr lang="he-IL" dirty="0">
                <a:latin typeface="David" panose="020E0502060401010101" pitchFamily="34" charset="-79"/>
                <a:cs typeface="David" panose="020E0502060401010101" pitchFamily="34" charset="-79"/>
              </a:rPr>
            </a:br>
            <a:endParaRPr lang="he-IL" dirty="0">
              <a:latin typeface="David" panose="020E0502060401010101" pitchFamily="34" charset="-79"/>
              <a:cs typeface="David" panose="020E0502060401010101" pitchFamily="34" charset="-79"/>
            </a:endParaRPr>
          </a:p>
        </p:txBody>
      </p:sp>
      <p:pic>
        <p:nvPicPr>
          <p:cNvPr id="2050" name="Picture 2" descr="מה זה מרחק עצירה? | Ask רלב&quot;ד">
            <a:extLst>
              <a:ext uri="{FF2B5EF4-FFF2-40B4-BE49-F238E27FC236}">
                <a16:creationId xmlns:a16="http://schemas.microsoft.com/office/drawing/2014/main" id="{C435722C-5802-4F39-BCA1-A64452E02D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5156" y="3789548"/>
            <a:ext cx="5294051" cy="2977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8882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3CD7172-FBF6-4A29-B872-FD89C67D04CF}"/>
              </a:ext>
            </a:extLst>
          </p:cNvPr>
          <p:cNvSpPr>
            <a:spLocks noGrp="1"/>
          </p:cNvSpPr>
          <p:nvPr>
            <p:ph type="title"/>
          </p:nvPr>
        </p:nvSpPr>
        <p:spPr>
          <a:xfrm>
            <a:off x="1086775" y="-239697"/>
            <a:ext cx="10515600" cy="1325563"/>
          </a:xfrm>
        </p:spPr>
        <p:txBody>
          <a:bodyPr/>
          <a:lstStyle/>
          <a:p>
            <a:pPr algn="ctr"/>
            <a:r>
              <a:rPr lang="he-IL" dirty="0"/>
              <a:t>מושגים חשובים</a:t>
            </a:r>
          </a:p>
        </p:txBody>
      </p:sp>
      <p:sp>
        <p:nvSpPr>
          <p:cNvPr id="3" name="מציין מיקום תוכן 2">
            <a:extLst>
              <a:ext uri="{FF2B5EF4-FFF2-40B4-BE49-F238E27FC236}">
                <a16:creationId xmlns:a16="http://schemas.microsoft.com/office/drawing/2014/main" id="{24A64ECB-D662-4A73-B3D2-4C7EFA39836E}"/>
              </a:ext>
            </a:extLst>
          </p:cNvPr>
          <p:cNvSpPr>
            <a:spLocks noGrp="1"/>
          </p:cNvSpPr>
          <p:nvPr>
            <p:ph idx="1"/>
          </p:nvPr>
        </p:nvSpPr>
        <p:spPr>
          <a:xfrm>
            <a:off x="312568" y="738426"/>
            <a:ext cx="11566864" cy="4351338"/>
          </a:xfrm>
        </p:spPr>
        <p:txBody>
          <a:bodyPr>
            <a:normAutofit/>
          </a:bodyPr>
          <a:lstStyle/>
          <a:p>
            <a:pPr>
              <a:buFont typeface="Wingdings" panose="05000000000000000000" pitchFamily="2" charset="2"/>
              <a:buChar char="q"/>
            </a:pPr>
            <a:r>
              <a:rPr lang="he-IL" b="0" i="0" dirty="0">
                <a:effectLst/>
                <a:latin typeface="David" panose="020E0502060401010101" pitchFamily="34" charset="-79"/>
                <a:cs typeface="David" panose="020E0502060401010101" pitchFamily="34" charset="-79"/>
              </a:rPr>
              <a:t>מרחק בלימה - המרחק שהרכב עובר מהזמן שבו מתחילים לבלום בבלימת חירום ועד שהוא נעצר לחלוטין.</a:t>
            </a:r>
          </a:p>
          <a:p>
            <a:pPr>
              <a:buFont typeface="Wingdings" panose="05000000000000000000" pitchFamily="2" charset="2"/>
              <a:buChar char="q"/>
            </a:pPr>
            <a:r>
              <a:rPr lang="he-IL" b="0" i="0" dirty="0">
                <a:effectLst/>
                <a:latin typeface="David" panose="020E0502060401010101" pitchFamily="34" charset="-79"/>
                <a:cs typeface="David" panose="020E0502060401010101" pitchFamily="34" charset="-79"/>
              </a:rPr>
              <a:t>זמן תגובה - הזמן שחולף מרגע זיהוי הצורך לעצור ועד להתחלת הבלימה.</a:t>
            </a:r>
          </a:p>
          <a:p>
            <a:pPr>
              <a:buFont typeface="Wingdings" panose="05000000000000000000" pitchFamily="2" charset="2"/>
              <a:buChar char="q"/>
            </a:pPr>
            <a:r>
              <a:rPr lang="he-IL" b="0" i="0" dirty="0">
                <a:effectLst/>
                <a:latin typeface="David" panose="020E0502060401010101" pitchFamily="34" charset="-79"/>
                <a:cs typeface="David" panose="020E0502060401010101" pitchFamily="34" charset="-79"/>
              </a:rPr>
              <a:t>מרחק תגובה - המרחק שעוברת המכונית בזמן התגובה.</a:t>
            </a:r>
          </a:p>
          <a:p>
            <a:pPr>
              <a:buFont typeface="Wingdings" panose="05000000000000000000" pitchFamily="2" charset="2"/>
              <a:buChar char="q"/>
            </a:pPr>
            <a:r>
              <a:rPr lang="he-IL" b="0" i="0" dirty="0">
                <a:effectLst/>
                <a:latin typeface="David" panose="020E0502060401010101" pitchFamily="34" charset="-79"/>
                <a:cs typeface="David" panose="020E0502060401010101" pitchFamily="34" charset="-79"/>
              </a:rPr>
              <a:t>מרחק העצירה - המרחק הכולל שרכב עובר מהרגע שבו הנהג או הנהגת הבחינו בצורך לעצור ועד לעצירתו המוחלטת. מרחק זה שווה לסכום של מרחק התגובה</a:t>
            </a:r>
            <a:br>
              <a:rPr lang="he-IL" dirty="0">
                <a:latin typeface="David" panose="020E0502060401010101" pitchFamily="34" charset="-79"/>
                <a:cs typeface="David" panose="020E0502060401010101" pitchFamily="34" charset="-79"/>
              </a:rPr>
            </a:br>
            <a:r>
              <a:rPr lang="he-IL" b="0" i="0" dirty="0">
                <a:effectLst/>
                <a:latin typeface="David" panose="020E0502060401010101" pitchFamily="34" charset="-79"/>
                <a:cs typeface="David" panose="020E0502060401010101" pitchFamily="34" charset="-79"/>
              </a:rPr>
              <a:t>ומרחק הבלימה.</a:t>
            </a:r>
            <a:br>
              <a:rPr lang="he-IL" dirty="0">
                <a:latin typeface="David" panose="020E0502060401010101" pitchFamily="34" charset="-79"/>
                <a:cs typeface="David" panose="020E0502060401010101" pitchFamily="34" charset="-79"/>
              </a:rPr>
            </a:br>
            <a:endParaRPr lang="he-IL" dirty="0">
              <a:latin typeface="David" panose="020E0502060401010101" pitchFamily="34" charset="-79"/>
              <a:cs typeface="David" panose="020E0502060401010101" pitchFamily="34" charset="-79"/>
            </a:endParaRPr>
          </a:p>
        </p:txBody>
      </p:sp>
      <p:pic>
        <p:nvPicPr>
          <p:cNvPr id="5" name="תמונה 4">
            <a:extLst>
              <a:ext uri="{FF2B5EF4-FFF2-40B4-BE49-F238E27FC236}">
                <a16:creationId xmlns:a16="http://schemas.microsoft.com/office/drawing/2014/main" id="{8A75057D-633A-4D8F-90A1-EF8F5D7778C0}"/>
              </a:ext>
            </a:extLst>
          </p:cNvPr>
          <p:cNvPicPr>
            <a:picLocks noChangeAspect="1"/>
          </p:cNvPicPr>
          <p:nvPr/>
        </p:nvPicPr>
        <p:blipFill rotWithShape="1">
          <a:blip r:embed="rId2"/>
          <a:srcRect l="16016" t="38750" r="13828" b="20972"/>
          <a:stretch/>
        </p:blipFill>
        <p:spPr>
          <a:xfrm>
            <a:off x="1717090" y="4095749"/>
            <a:ext cx="8553451" cy="2762251"/>
          </a:xfrm>
          <a:prstGeom prst="rect">
            <a:avLst/>
          </a:prstGeom>
        </p:spPr>
      </p:pic>
    </p:spTree>
    <p:extLst>
      <p:ext uri="{BB962C8B-B14F-4D97-AF65-F5344CB8AC3E}">
        <p14:creationId xmlns:p14="http://schemas.microsoft.com/office/powerpoint/2010/main" val="1050342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B07366CF-F678-4956-840A-92BA9C291452}"/>
              </a:ext>
            </a:extLst>
          </p:cNvPr>
          <p:cNvSpPr>
            <a:spLocks noGrp="1" noChangeArrowheads="1"/>
          </p:cNvSpPr>
          <p:nvPr>
            <p:ph type="title"/>
          </p:nvPr>
        </p:nvSpPr>
        <p:spPr>
          <a:xfrm>
            <a:off x="1981199" y="274638"/>
            <a:ext cx="8924925" cy="6107112"/>
          </a:xfrm>
        </p:spPr>
        <p:txBody>
          <a:bodyPr/>
          <a:lstStyle/>
          <a:p>
            <a:pPr algn="r"/>
            <a:r>
              <a:rPr lang="he-IL" altLang="he-IL" sz="2000" b="1" dirty="0">
                <a:solidFill>
                  <a:srgbClr val="333399"/>
                </a:solidFill>
                <a:cs typeface="David" panose="020E0502060401010101" pitchFamily="34" charset="-79"/>
              </a:rPr>
              <a:t>מרחק העצירה</a:t>
            </a:r>
            <a:br>
              <a:rPr lang="he-IL" altLang="he-IL" sz="2000" b="1" dirty="0">
                <a:solidFill>
                  <a:srgbClr val="333399"/>
                </a:solidFill>
                <a:cs typeface="David" panose="020E0502060401010101" pitchFamily="34" charset="-79"/>
              </a:rPr>
            </a:br>
            <a:r>
              <a:rPr lang="he-IL" altLang="he-IL" sz="2000" dirty="0">
                <a:solidFill>
                  <a:srgbClr val="333399"/>
                </a:solidFill>
                <a:cs typeface="David" panose="020E0502060401010101" pitchFamily="34" charset="-79"/>
              </a:rPr>
              <a:t>נוהג רכב ,המבחין בסכנה, אינו יכול לעצור את רכבו בו במקום, היות והרכב עובר עד העצירה כברת דרך הנקראת מרחק עצירה (מרחק הדרוש לשם עצירה) והכולל:</a:t>
            </a:r>
            <a:br>
              <a:rPr lang="he-IL" altLang="he-IL" sz="2000" u="sng" dirty="0">
                <a:solidFill>
                  <a:srgbClr val="333399"/>
                </a:solidFill>
                <a:cs typeface="David" panose="020E0502060401010101" pitchFamily="34" charset="-79"/>
              </a:rPr>
            </a:br>
            <a:r>
              <a:rPr lang="he-IL" altLang="he-IL" sz="2000" b="1" u="sng" dirty="0">
                <a:solidFill>
                  <a:srgbClr val="333399"/>
                </a:solidFill>
                <a:cs typeface="David" panose="020E0502060401010101" pitchFamily="34" charset="-79"/>
              </a:rPr>
              <a:t>(א) מרחק התגובה (מרחק שהרכב עובר עד התגובה)</a:t>
            </a:r>
            <a:r>
              <a:rPr lang="he-IL" altLang="he-IL" sz="2000" u="sng" dirty="0">
                <a:solidFill>
                  <a:srgbClr val="333399"/>
                </a:solidFill>
                <a:cs typeface="David" panose="020E0502060401010101" pitchFamily="34" charset="-79"/>
              </a:rPr>
              <a:t> </a:t>
            </a:r>
            <a:br>
              <a:rPr lang="he-IL" altLang="he-IL" sz="2000" dirty="0">
                <a:solidFill>
                  <a:srgbClr val="333399"/>
                </a:solidFill>
                <a:cs typeface="David" panose="020E0502060401010101" pitchFamily="34" charset="-79"/>
              </a:rPr>
            </a:br>
            <a:r>
              <a:rPr lang="he-IL" altLang="he-IL" sz="2000" dirty="0">
                <a:solidFill>
                  <a:srgbClr val="333399"/>
                </a:solidFill>
                <a:cs typeface="David" panose="020E0502060401010101" pitchFamily="34" charset="-79"/>
              </a:rPr>
              <a:t>     (1) זהו המרחק אותו עובר הרכב מהרגע בו הבחין הנהג בסכנה ועד התחלת  </a:t>
            </a:r>
            <a:br>
              <a:rPr lang="he-IL" altLang="he-IL" sz="2000" dirty="0">
                <a:solidFill>
                  <a:srgbClr val="333399"/>
                </a:solidFill>
                <a:cs typeface="David" panose="020E0502060401010101" pitchFamily="34" charset="-79"/>
              </a:rPr>
            </a:br>
            <a:r>
              <a:rPr lang="he-IL" altLang="he-IL" sz="2000" dirty="0">
                <a:solidFill>
                  <a:srgbClr val="333399"/>
                </a:solidFill>
                <a:cs typeface="David" panose="020E0502060401010101" pitchFamily="34" charset="-79"/>
              </a:rPr>
              <a:t>          התגובה. מרחק זה תלוי בזמן התגובה של הנהג ובמהירות בה הרכב נוסע   </a:t>
            </a:r>
            <a:br>
              <a:rPr lang="he-IL" altLang="he-IL" sz="2000" dirty="0">
                <a:solidFill>
                  <a:srgbClr val="333399"/>
                </a:solidFill>
                <a:cs typeface="David" panose="020E0502060401010101" pitchFamily="34" charset="-79"/>
              </a:rPr>
            </a:br>
            <a:r>
              <a:rPr lang="he-IL" altLang="he-IL" sz="2000" dirty="0">
                <a:solidFill>
                  <a:srgbClr val="333399"/>
                </a:solidFill>
                <a:cs typeface="David" panose="020E0502060401010101" pitchFamily="34" charset="-79"/>
              </a:rPr>
              <a:t>          באותה עת.</a:t>
            </a:r>
            <a:br>
              <a:rPr lang="he-IL" altLang="he-IL" sz="2000" dirty="0">
                <a:solidFill>
                  <a:srgbClr val="333399"/>
                </a:solidFill>
                <a:cs typeface="David" panose="020E0502060401010101" pitchFamily="34" charset="-79"/>
              </a:rPr>
            </a:br>
            <a:r>
              <a:rPr lang="he-IL" altLang="he-IL" sz="2000" dirty="0">
                <a:solidFill>
                  <a:srgbClr val="333399"/>
                </a:solidFill>
                <a:cs typeface="David" panose="020E0502060401010101" pitchFamily="34" charset="-79"/>
              </a:rPr>
              <a:t>    (2) </a:t>
            </a:r>
            <a:r>
              <a:rPr lang="he-IL" altLang="he-IL" sz="2400" b="1" dirty="0">
                <a:solidFill>
                  <a:srgbClr val="333399"/>
                </a:solidFill>
                <a:cs typeface="David" panose="020E0502060401010101" pitchFamily="34" charset="-79"/>
              </a:rPr>
              <a:t>זמן התגובה הממוצע אצל נהג נמשך כ- 3/4 שנייה</a:t>
            </a:r>
            <a:r>
              <a:rPr lang="he-IL" altLang="he-IL" sz="2000" dirty="0">
                <a:solidFill>
                  <a:srgbClr val="333399"/>
                </a:solidFill>
                <a:cs typeface="David" panose="020E0502060401010101" pitchFamily="34" charset="-79"/>
              </a:rPr>
              <a:t>, ובאותו הזמן הרכב   </a:t>
            </a:r>
            <a:br>
              <a:rPr lang="he-IL" altLang="he-IL" sz="2000" dirty="0">
                <a:solidFill>
                  <a:srgbClr val="333399"/>
                </a:solidFill>
                <a:cs typeface="David" panose="020E0502060401010101" pitchFamily="34" charset="-79"/>
              </a:rPr>
            </a:br>
            <a:r>
              <a:rPr lang="he-IL" altLang="he-IL" sz="2000" dirty="0">
                <a:solidFill>
                  <a:srgbClr val="333399"/>
                </a:solidFill>
                <a:cs typeface="David" panose="020E0502060401010101" pitchFamily="34" charset="-79"/>
              </a:rPr>
              <a:t>          ממשיך בנסיעתו באותה המהירות עד לתגובת הנהג.</a:t>
            </a:r>
            <a:br>
              <a:rPr lang="he-IL" altLang="he-IL" sz="2000" u="sng" dirty="0">
                <a:solidFill>
                  <a:srgbClr val="333399"/>
                </a:solidFill>
                <a:cs typeface="David" panose="020E0502060401010101" pitchFamily="34" charset="-79"/>
              </a:rPr>
            </a:br>
            <a:r>
              <a:rPr lang="he-IL" altLang="he-IL" sz="2000" dirty="0">
                <a:solidFill>
                  <a:srgbClr val="333399"/>
                </a:solidFill>
                <a:cs typeface="David" panose="020E0502060401010101" pitchFamily="34" charset="-79"/>
              </a:rPr>
              <a:t>       </a:t>
            </a:r>
            <a:r>
              <a:rPr lang="he-IL" altLang="he-IL" sz="2000" b="1" u="sng" dirty="0">
                <a:solidFill>
                  <a:srgbClr val="333399"/>
                </a:solidFill>
                <a:cs typeface="David" panose="020E0502060401010101" pitchFamily="34" charset="-79"/>
              </a:rPr>
              <a:t>(ב) מרחק הבלימה :</a:t>
            </a:r>
            <a:br>
              <a:rPr lang="he-IL" altLang="he-IL" sz="2000" b="1" u="sng" dirty="0">
                <a:solidFill>
                  <a:srgbClr val="333399"/>
                </a:solidFill>
                <a:cs typeface="David" panose="020E0502060401010101" pitchFamily="34" charset="-79"/>
              </a:rPr>
            </a:br>
            <a:r>
              <a:rPr lang="he-IL" altLang="he-IL" sz="2000" b="1" dirty="0">
                <a:solidFill>
                  <a:srgbClr val="333399"/>
                </a:solidFill>
                <a:cs typeface="David" panose="020E0502060401010101" pitchFamily="34" charset="-79"/>
              </a:rPr>
              <a:t>         </a:t>
            </a:r>
            <a:r>
              <a:rPr lang="he-IL" altLang="he-IL" sz="2000" dirty="0">
                <a:solidFill>
                  <a:srgbClr val="333399"/>
                </a:solidFill>
                <a:cs typeface="David" panose="020E0502060401010101" pitchFamily="34" charset="-79"/>
              </a:rPr>
              <a:t>זהו המרחק אותו עובר הרכב מתחילת הלחיצה על דוושת הבלם ועד שהרכב נעצר</a:t>
            </a:r>
            <a:br>
              <a:rPr lang="he-IL" altLang="he-IL" sz="2000" dirty="0">
                <a:solidFill>
                  <a:srgbClr val="333399"/>
                </a:solidFill>
                <a:cs typeface="David" panose="020E0502060401010101" pitchFamily="34" charset="-79"/>
              </a:rPr>
            </a:br>
            <a:r>
              <a:rPr lang="he-IL" altLang="he-IL" sz="2000" dirty="0">
                <a:solidFill>
                  <a:srgbClr val="333399"/>
                </a:solidFill>
                <a:cs typeface="David" panose="020E0502060401010101" pitchFamily="34" charset="-79"/>
              </a:rPr>
              <a:t>         לחלוטין.</a:t>
            </a:r>
            <a:br>
              <a:rPr lang="he-IL" altLang="he-IL" sz="2000" dirty="0">
                <a:solidFill>
                  <a:srgbClr val="333399"/>
                </a:solidFill>
                <a:cs typeface="David" panose="020E0502060401010101" pitchFamily="34" charset="-79"/>
              </a:rPr>
            </a:br>
            <a:r>
              <a:rPr lang="he-IL" altLang="he-IL" sz="2000" dirty="0">
                <a:solidFill>
                  <a:srgbClr val="333399"/>
                </a:solidFill>
                <a:cs typeface="David" panose="020E0502060401010101" pitchFamily="34" charset="-79"/>
              </a:rPr>
              <a:t>(1) מרחק זה תלוי בגורמים רבים ובין היתר במהירות הרכב, במצב הרכב ובלמיו,  </a:t>
            </a:r>
            <a:br>
              <a:rPr lang="he-IL" altLang="he-IL" sz="2000" dirty="0">
                <a:solidFill>
                  <a:srgbClr val="333399"/>
                </a:solidFill>
                <a:cs typeface="David" panose="020E0502060401010101" pitchFamily="34" charset="-79"/>
              </a:rPr>
            </a:br>
            <a:r>
              <a:rPr lang="he-IL" altLang="he-IL" sz="2000" dirty="0">
                <a:solidFill>
                  <a:srgbClr val="333399"/>
                </a:solidFill>
                <a:cs typeface="David" panose="020E0502060401010101" pitchFamily="34" charset="-79"/>
              </a:rPr>
              <a:t>      במצב הדרך, בנהג, במזג האויר </a:t>
            </a:r>
            <a:r>
              <a:rPr lang="he-IL" altLang="he-IL" sz="2000" dirty="0" err="1">
                <a:solidFill>
                  <a:srgbClr val="333399"/>
                </a:solidFill>
                <a:cs typeface="David" panose="020E0502060401010101" pitchFamily="34" charset="-79"/>
              </a:rPr>
              <a:t>וכו</a:t>
            </a:r>
            <a:r>
              <a:rPr lang="he-IL" altLang="he-IL" sz="2000" dirty="0">
                <a:solidFill>
                  <a:srgbClr val="333399"/>
                </a:solidFill>
                <a:cs typeface="David" panose="020E0502060401010101" pitchFamily="34" charset="-79"/>
              </a:rPr>
              <a:t>'. </a:t>
            </a:r>
            <a:br>
              <a:rPr lang="he-IL" altLang="he-IL" sz="2000" dirty="0">
                <a:solidFill>
                  <a:srgbClr val="333399"/>
                </a:solidFill>
                <a:cs typeface="David" panose="020E0502060401010101" pitchFamily="34" charset="-79"/>
              </a:rPr>
            </a:br>
            <a:r>
              <a:rPr lang="he-IL" altLang="he-IL" sz="2000" dirty="0">
                <a:solidFill>
                  <a:srgbClr val="333399"/>
                </a:solidFill>
                <a:cs typeface="David" panose="020E0502060401010101" pitchFamily="34" charset="-79"/>
              </a:rPr>
              <a:t>(2) מרחק הבלימה אינו גדל ביחס ישר להגדלת המהירות, אלא גדל בריבוע ביחס  </a:t>
            </a:r>
            <a:br>
              <a:rPr lang="he-IL" altLang="he-IL" sz="2000" dirty="0">
                <a:solidFill>
                  <a:srgbClr val="333399"/>
                </a:solidFill>
                <a:cs typeface="David" panose="020E0502060401010101" pitchFamily="34" charset="-79"/>
              </a:rPr>
            </a:br>
            <a:r>
              <a:rPr lang="he-IL" altLang="he-IL" sz="2000" dirty="0">
                <a:solidFill>
                  <a:srgbClr val="333399"/>
                </a:solidFill>
                <a:cs typeface="David" panose="020E0502060401010101" pitchFamily="34" charset="-79"/>
              </a:rPr>
              <a:t>      למהירות הרכב. אם למשל גדלה מהירות הנסיעה פ' שניים (מ- 30 קמ"ש ל- 60  </a:t>
            </a:r>
            <a:br>
              <a:rPr lang="he-IL" altLang="he-IL" sz="2000" dirty="0">
                <a:solidFill>
                  <a:srgbClr val="333399"/>
                </a:solidFill>
                <a:cs typeface="David" panose="020E0502060401010101" pitchFamily="34" charset="-79"/>
              </a:rPr>
            </a:br>
            <a:r>
              <a:rPr lang="he-IL" altLang="he-IL" sz="2000" dirty="0">
                <a:solidFill>
                  <a:srgbClr val="333399"/>
                </a:solidFill>
                <a:cs typeface="David" panose="020E0502060401010101" pitchFamily="34" charset="-79"/>
              </a:rPr>
              <a:t>       קמ"ש) מתארך מרחק הבלימה פי ארבעה ,ואם גדלה מהירות הנסיעה פי  </a:t>
            </a:r>
            <a:br>
              <a:rPr lang="he-IL" altLang="he-IL" sz="2000" dirty="0">
                <a:solidFill>
                  <a:srgbClr val="333399"/>
                </a:solidFill>
                <a:cs typeface="David" panose="020E0502060401010101" pitchFamily="34" charset="-79"/>
              </a:rPr>
            </a:br>
            <a:r>
              <a:rPr lang="he-IL" altLang="he-IL" sz="2000" dirty="0">
                <a:solidFill>
                  <a:srgbClr val="333399"/>
                </a:solidFill>
                <a:cs typeface="David" panose="020E0502060401010101" pitchFamily="34" charset="-79"/>
              </a:rPr>
              <a:t>       שלושה (מ- 20 קמ"ש ל- 60 </a:t>
            </a:r>
            <a:r>
              <a:rPr lang="he-IL" altLang="he-IL" sz="2000" dirty="0" err="1">
                <a:solidFill>
                  <a:srgbClr val="333399"/>
                </a:solidFill>
                <a:cs typeface="David" panose="020E0502060401010101" pitchFamily="34" charset="-79"/>
              </a:rPr>
              <a:t>קמ</a:t>
            </a:r>
            <a:r>
              <a:rPr lang="he-IL" altLang="he-IL" sz="2000" dirty="0">
                <a:solidFill>
                  <a:srgbClr val="333399"/>
                </a:solidFill>
                <a:cs typeface="David" panose="020E0502060401010101" pitchFamily="34" charset="-79"/>
              </a:rPr>
              <a:t>-ש) יתארך מרחק הבלימה פי תשעה </a:t>
            </a:r>
            <a:r>
              <a:rPr lang="he-IL" altLang="he-IL" sz="2000" dirty="0" err="1">
                <a:solidFill>
                  <a:srgbClr val="333399"/>
                </a:solidFill>
                <a:cs typeface="David" panose="020E0502060401010101" pitchFamily="34" charset="-79"/>
              </a:rPr>
              <a:t>וכו</a:t>
            </a:r>
            <a:r>
              <a:rPr lang="he-IL" altLang="he-IL" sz="2000" dirty="0">
                <a:solidFill>
                  <a:srgbClr val="333399"/>
                </a:solidFill>
                <a:cs typeface="David" panose="020E0502060401010101" pitchFamily="34" charset="-79"/>
              </a:rPr>
              <a:t>'.</a:t>
            </a:r>
            <a:endParaRPr lang="en-US" altLang="he-IL" sz="2000" dirty="0">
              <a:solidFill>
                <a:srgbClr val="333399"/>
              </a:solidFill>
              <a:cs typeface="David" panose="020E0502060401010101" pitchFamily="34" charset="-79"/>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673F1D27-FDE6-4426-B224-E21950B6F82A}"/>
              </a:ext>
            </a:extLst>
          </p:cNvPr>
          <p:cNvSpPr>
            <a:spLocks noGrp="1" noChangeArrowheads="1"/>
          </p:cNvSpPr>
          <p:nvPr>
            <p:ph type="title"/>
          </p:nvPr>
        </p:nvSpPr>
        <p:spPr/>
        <p:txBody>
          <a:bodyPr/>
          <a:lstStyle/>
          <a:p>
            <a:pPr algn="r" rtl="1" eaLnBrk="1" hangingPunct="1"/>
            <a:r>
              <a:rPr lang="he-IL" altLang="he-IL"/>
              <a:t>מרחק עצירה</a:t>
            </a:r>
            <a:endParaRPr lang="en-US" altLang="he-IL"/>
          </a:p>
        </p:txBody>
      </p:sp>
      <p:sp>
        <p:nvSpPr>
          <p:cNvPr id="8195" name="Rectangle 3">
            <a:extLst>
              <a:ext uri="{FF2B5EF4-FFF2-40B4-BE49-F238E27FC236}">
                <a16:creationId xmlns:a16="http://schemas.microsoft.com/office/drawing/2014/main" id="{B244D77E-9836-4363-B8B2-AF4A836936C2}"/>
              </a:ext>
            </a:extLst>
          </p:cNvPr>
          <p:cNvSpPr>
            <a:spLocks noGrp="1" noChangeArrowheads="1"/>
          </p:cNvSpPr>
          <p:nvPr>
            <p:ph type="body" sz="half" idx="1"/>
          </p:nvPr>
        </p:nvSpPr>
        <p:spPr>
          <a:xfrm>
            <a:off x="2855914" y="1628775"/>
            <a:ext cx="6624637" cy="1231900"/>
          </a:xfrm>
        </p:spPr>
        <p:txBody>
          <a:bodyPr/>
          <a:lstStyle/>
          <a:p>
            <a:pPr algn="r" rtl="1" eaLnBrk="1" hangingPunct="1"/>
            <a:r>
              <a:rPr lang="he-IL" altLang="he-IL"/>
              <a:t>המרחק אותו עובר הרכב מרגע ראיית הסכנה ועד לעצירה מוחלטת של הרכב.  </a:t>
            </a:r>
            <a:endParaRPr lang="en-US" altLang="he-IL"/>
          </a:p>
        </p:txBody>
      </p:sp>
      <p:grpSp>
        <p:nvGrpSpPr>
          <p:cNvPr id="2" name="Group 30">
            <a:extLst>
              <a:ext uri="{FF2B5EF4-FFF2-40B4-BE49-F238E27FC236}">
                <a16:creationId xmlns:a16="http://schemas.microsoft.com/office/drawing/2014/main" id="{E5963037-DC56-49A3-A774-2108FF8A6239}"/>
              </a:ext>
            </a:extLst>
          </p:cNvPr>
          <p:cNvGrpSpPr>
            <a:grpSpLocks/>
          </p:cNvGrpSpPr>
          <p:nvPr/>
        </p:nvGrpSpPr>
        <p:grpSpPr bwMode="auto">
          <a:xfrm>
            <a:off x="5237164" y="2989263"/>
            <a:ext cx="2592387" cy="2438400"/>
            <a:chOff x="2339" y="1883"/>
            <a:chExt cx="1633" cy="1536"/>
          </a:xfrm>
        </p:grpSpPr>
        <p:sp>
          <p:nvSpPr>
            <p:cNvPr id="8207" name="Line 12">
              <a:extLst>
                <a:ext uri="{FF2B5EF4-FFF2-40B4-BE49-F238E27FC236}">
                  <a16:creationId xmlns:a16="http://schemas.microsoft.com/office/drawing/2014/main" id="{FE563974-A456-4BCB-B560-179FCB1D7440}"/>
                </a:ext>
              </a:extLst>
            </p:cNvPr>
            <p:cNvSpPr>
              <a:spLocks noChangeShapeType="1"/>
            </p:cNvSpPr>
            <p:nvPr/>
          </p:nvSpPr>
          <p:spPr bwMode="auto">
            <a:xfrm>
              <a:off x="2339" y="2976"/>
              <a:ext cx="1633" cy="0"/>
            </a:xfrm>
            <a:prstGeom prst="line">
              <a:avLst/>
            </a:prstGeom>
            <a:noFill/>
            <a:ln w="5715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he-IL"/>
            </a:p>
          </p:txBody>
        </p:sp>
        <p:pic>
          <p:nvPicPr>
            <p:cNvPr id="8208" name="Picture 23" descr="Cov2">
              <a:extLst>
                <a:ext uri="{FF2B5EF4-FFF2-40B4-BE49-F238E27FC236}">
                  <a16:creationId xmlns:a16="http://schemas.microsoft.com/office/drawing/2014/main" id="{CA8DC89D-3F4E-4335-8689-B65A94D3C5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 y="1883"/>
              <a:ext cx="1452" cy="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9" name="Text Box 25">
              <a:extLst>
                <a:ext uri="{FF2B5EF4-FFF2-40B4-BE49-F238E27FC236}">
                  <a16:creationId xmlns:a16="http://schemas.microsoft.com/office/drawing/2014/main" id="{48D77A30-2EAC-4E64-998E-16B462027940}"/>
                </a:ext>
              </a:extLst>
            </p:cNvPr>
            <p:cNvSpPr txBox="1">
              <a:spLocks noChangeArrowheads="1"/>
            </p:cNvSpPr>
            <p:nvPr/>
          </p:nvSpPr>
          <p:spPr bwMode="auto">
            <a:xfrm>
              <a:off x="2517" y="3203"/>
              <a:ext cx="1361"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r" rtl="1" eaLnBrk="1" hangingPunct="1"/>
              <a:r>
                <a:rPr lang="he-IL" altLang="he-IL" sz="2400" b="1">
                  <a:cs typeface="Times New Roman" panose="02020603050405020304" pitchFamily="18" charset="0"/>
                </a:rPr>
                <a:t>=  מרחק בלימה</a:t>
              </a:r>
              <a:endParaRPr lang="en-US" altLang="he-IL" sz="3200"/>
            </a:p>
          </p:txBody>
        </p:sp>
      </p:grpSp>
      <p:grpSp>
        <p:nvGrpSpPr>
          <p:cNvPr id="3" name="Group 29">
            <a:extLst>
              <a:ext uri="{FF2B5EF4-FFF2-40B4-BE49-F238E27FC236}">
                <a16:creationId xmlns:a16="http://schemas.microsoft.com/office/drawing/2014/main" id="{851BE7D1-AD5A-48D7-9905-DE702B69111D}"/>
              </a:ext>
            </a:extLst>
          </p:cNvPr>
          <p:cNvGrpSpPr>
            <a:grpSpLocks/>
          </p:cNvGrpSpPr>
          <p:nvPr/>
        </p:nvGrpSpPr>
        <p:grpSpPr bwMode="auto">
          <a:xfrm>
            <a:off x="3287714" y="3068639"/>
            <a:ext cx="2160587" cy="2359025"/>
            <a:chOff x="1111" y="1933"/>
            <a:chExt cx="1361" cy="1486"/>
          </a:xfrm>
        </p:grpSpPr>
        <p:pic>
          <p:nvPicPr>
            <p:cNvPr id="8204" name="Picture 18" descr="eye">
              <a:extLst>
                <a:ext uri="{FF2B5EF4-FFF2-40B4-BE49-F238E27FC236}">
                  <a16:creationId xmlns:a16="http://schemas.microsoft.com/office/drawing/2014/main" id="{A1E6138B-6506-41AF-AA0C-CBA65049E9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6" y="1933"/>
              <a:ext cx="96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5" name="Line 11">
              <a:extLst>
                <a:ext uri="{FF2B5EF4-FFF2-40B4-BE49-F238E27FC236}">
                  <a16:creationId xmlns:a16="http://schemas.microsoft.com/office/drawing/2014/main" id="{265AD069-072C-42D8-BE98-944C05894A40}"/>
                </a:ext>
              </a:extLst>
            </p:cNvPr>
            <p:cNvSpPr>
              <a:spLocks noChangeShapeType="1"/>
            </p:cNvSpPr>
            <p:nvPr/>
          </p:nvSpPr>
          <p:spPr bwMode="auto">
            <a:xfrm flipV="1">
              <a:off x="1296" y="2976"/>
              <a:ext cx="1043" cy="0"/>
            </a:xfrm>
            <a:prstGeom prst="line">
              <a:avLst/>
            </a:prstGeom>
            <a:noFill/>
            <a:ln w="571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8206" name="Text Box 26">
              <a:extLst>
                <a:ext uri="{FF2B5EF4-FFF2-40B4-BE49-F238E27FC236}">
                  <a16:creationId xmlns:a16="http://schemas.microsoft.com/office/drawing/2014/main" id="{8E8AE868-14DC-43BD-BF57-817A3A39EFE9}"/>
                </a:ext>
              </a:extLst>
            </p:cNvPr>
            <p:cNvSpPr txBox="1">
              <a:spLocks noChangeArrowheads="1"/>
            </p:cNvSpPr>
            <p:nvPr/>
          </p:nvSpPr>
          <p:spPr bwMode="auto">
            <a:xfrm>
              <a:off x="1111" y="3203"/>
              <a:ext cx="1361"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r" rtl="1" eaLnBrk="1" hangingPunct="1"/>
              <a:r>
                <a:rPr lang="he-IL" altLang="he-IL" sz="2400" b="1">
                  <a:cs typeface="Times New Roman" panose="02020603050405020304" pitchFamily="18" charset="0"/>
                </a:rPr>
                <a:t>+  מרחק תגובה</a:t>
              </a:r>
              <a:endParaRPr lang="en-US" altLang="he-IL" sz="3200"/>
            </a:p>
          </p:txBody>
        </p:sp>
      </p:grpSp>
      <p:grpSp>
        <p:nvGrpSpPr>
          <p:cNvPr id="4" name="Group 31">
            <a:extLst>
              <a:ext uri="{FF2B5EF4-FFF2-40B4-BE49-F238E27FC236}">
                <a16:creationId xmlns:a16="http://schemas.microsoft.com/office/drawing/2014/main" id="{06947E33-3CF4-4BBA-AC6D-46580DC910BF}"/>
              </a:ext>
            </a:extLst>
          </p:cNvPr>
          <p:cNvGrpSpPr>
            <a:grpSpLocks/>
          </p:cNvGrpSpPr>
          <p:nvPr/>
        </p:nvGrpSpPr>
        <p:grpSpPr bwMode="auto">
          <a:xfrm>
            <a:off x="3581400" y="3429001"/>
            <a:ext cx="6115050" cy="1998663"/>
            <a:chOff x="1296" y="2160"/>
            <a:chExt cx="3852" cy="1259"/>
          </a:xfrm>
        </p:grpSpPr>
        <p:sp>
          <p:nvSpPr>
            <p:cNvPr id="8200" name="Text Box 10">
              <a:extLst>
                <a:ext uri="{FF2B5EF4-FFF2-40B4-BE49-F238E27FC236}">
                  <a16:creationId xmlns:a16="http://schemas.microsoft.com/office/drawing/2014/main" id="{90B9B0F7-6510-44C2-8D8A-7BFFCE2D4EA8}"/>
                </a:ext>
              </a:extLst>
            </p:cNvPr>
            <p:cNvSpPr txBox="1">
              <a:spLocks noChangeArrowheads="1"/>
            </p:cNvSpPr>
            <p:nvPr/>
          </p:nvSpPr>
          <p:spPr bwMode="auto">
            <a:xfrm>
              <a:off x="3969" y="3203"/>
              <a:ext cx="1043"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r" rtl="1" eaLnBrk="1" hangingPunct="1"/>
              <a:r>
                <a:rPr lang="he-IL" altLang="he-IL" sz="2400" b="1">
                  <a:cs typeface="Times New Roman" panose="02020603050405020304" pitchFamily="18" charset="0"/>
                </a:rPr>
                <a:t>מרחק עצירה</a:t>
              </a:r>
              <a:endParaRPr lang="en-US" altLang="he-IL" sz="3200"/>
            </a:p>
          </p:txBody>
        </p:sp>
        <p:sp>
          <p:nvSpPr>
            <p:cNvPr id="8201" name="Line 13">
              <a:extLst>
                <a:ext uri="{FF2B5EF4-FFF2-40B4-BE49-F238E27FC236}">
                  <a16:creationId xmlns:a16="http://schemas.microsoft.com/office/drawing/2014/main" id="{12229051-2726-4467-9582-BFC2F2ACCEF0}"/>
                </a:ext>
              </a:extLst>
            </p:cNvPr>
            <p:cNvSpPr>
              <a:spLocks noChangeShapeType="1"/>
            </p:cNvSpPr>
            <p:nvPr/>
          </p:nvSpPr>
          <p:spPr bwMode="auto">
            <a:xfrm>
              <a:off x="1296" y="2750"/>
              <a:ext cx="0" cy="216"/>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pic>
          <p:nvPicPr>
            <p:cNvPr id="8202" name="Picture 15" descr="j0233474">
              <a:extLst>
                <a:ext uri="{FF2B5EF4-FFF2-40B4-BE49-F238E27FC236}">
                  <a16:creationId xmlns:a16="http://schemas.microsoft.com/office/drawing/2014/main" id="{61242011-D291-4561-BF2A-43BE86D2FA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2" y="2160"/>
              <a:ext cx="1176"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3" name="Line 27">
              <a:extLst>
                <a:ext uri="{FF2B5EF4-FFF2-40B4-BE49-F238E27FC236}">
                  <a16:creationId xmlns:a16="http://schemas.microsoft.com/office/drawing/2014/main" id="{CA254EF9-22C1-4981-A7E4-BA17E244B91D}"/>
                </a:ext>
              </a:extLst>
            </p:cNvPr>
            <p:cNvSpPr>
              <a:spLocks noChangeShapeType="1"/>
            </p:cNvSpPr>
            <p:nvPr/>
          </p:nvSpPr>
          <p:spPr bwMode="auto">
            <a:xfrm>
              <a:off x="3972" y="2760"/>
              <a:ext cx="0" cy="216"/>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grpSp>
      <p:pic>
        <p:nvPicPr>
          <p:cNvPr id="8199" name="Picture 28" descr="j0233474">
            <a:extLst>
              <a:ext uri="{FF2B5EF4-FFF2-40B4-BE49-F238E27FC236}">
                <a16:creationId xmlns:a16="http://schemas.microsoft.com/office/drawing/2014/main" id="{B8EF7724-EC21-4BE8-A2A5-955DA6BDCC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3388" y="3429001"/>
            <a:ext cx="18669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2936668-202F-4812-AD20-CFCF254974FC}"/>
              </a:ext>
            </a:extLst>
          </p:cNvPr>
          <p:cNvSpPr>
            <a:spLocks noGrp="1"/>
          </p:cNvSpPr>
          <p:nvPr>
            <p:ph type="title"/>
          </p:nvPr>
        </p:nvSpPr>
        <p:spPr/>
        <p:txBody>
          <a:bodyPr/>
          <a:lstStyle/>
          <a:p>
            <a:pPr algn="ctr"/>
            <a:r>
              <a:rPr lang="he-IL" dirty="0"/>
              <a:t>גורמים המשפיעים על מרחק העצירה </a:t>
            </a:r>
          </a:p>
        </p:txBody>
      </p:sp>
      <p:sp>
        <p:nvSpPr>
          <p:cNvPr id="3" name="מציין מיקום תוכן 2">
            <a:extLst>
              <a:ext uri="{FF2B5EF4-FFF2-40B4-BE49-F238E27FC236}">
                <a16:creationId xmlns:a16="http://schemas.microsoft.com/office/drawing/2014/main" id="{52F38779-F558-4AF9-B5BC-EF11740132B4}"/>
              </a:ext>
            </a:extLst>
          </p:cNvPr>
          <p:cNvSpPr>
            <a:spLocks noGrp="1"/>
          </p:cNvSpPr>
          <p:nvPr>
            <p:ph idx="1"/>
          </p:nvPr>
        </p:nvSpPr>
        <p:spPr>
          <a:xfrm>
            <a:off x="838199" y="1825625"/>
            <a:ext cx="10924713" cy="4351338"/>
          </a:xfrm>
        </p:spPr>
        <p:txBody>
          <a:bodyPr>
            <a:normAutofit/>
          </a:bodyPr>
          <a:lstStyle/>
          <a:p>
            <a:pPr marL="0" indent="0">
              <a:buNone/>
            </a:pPr>
            <a:r>
              <a:rPr lang="he-IL" b="0" i="0" dirty="0">
                <a:effectLst/>
                <a:latin typeface="David" panose="020E0502060401010101" pitchFamily="34" charset="-79"/>
                <a:cs typeface="David" panose="020E0502060401010101" pitchFamily="34" charset="-79"/>
              </a:rPr>
              <a:t>מרחק העצירה של הרכב קובע את המרחק המינימלי שעלינו לשמור מהרכב שלפנינו, אך הוא אינו קבוע ויכול להתארך בתנאים מסוימים. הבדל של סנטימטרים ספורים במרחק העצירה יכול לקבוע אם תתרחש תאונה או לא, ולכן חשוב להכיר את הגורמים המשפיעים על מרחק העצירה ולהתנהג בהתאם.</a:t>
            </a:r>
            <a:br>
              <a:rPr lang="he-IL" dirty="0">
                <a:latin typeface="David" panose="020E0502060401010101" pitchFamily="34" charset="-79"/>
                <a:cs typeface="David" panose="020E0502060401010101" pitchFamily="34" charset="-79"/>
              </a:rPr>
            </a:br>
            <a:r>
              <a:rPr lang="he-IL" b="0" i="0" dirty="0">
                <a:effectLst/>
                <a:latin typeface="David" panose="020E0502060401010101" pitchFamily="34" charset="-79"/>
                <a:cs typeface="David" panose="020E0502060401010101" pitchFamily="34" charset="-79"/>
              </a:rPr>
              <a:t>כמה גורמים עיקריים משפיעים על מרחק העצירה:</a:t>
            </a:r>
            <a:br>
              <a:rPr lang="he-IL" dirty="0">
                <a:latin typeface="David" panose="020E0502060401010101" pitchFamily="34" charset="-79"/>
                <a:cs typeface="David" panose="020E0502060401010101" pitchFamily="34" charset="-79"/>
              </a:rPr>
            </a:br>
            <a:r>
              <a:rPr lang="he-IL" dirty="0">
                <a:latin typeface="David" panose="020E0502060401010101" pitchFamily="34" charset="-79"/>
                <a:cs typeface="David" panose="020E0502060401010101" pitchFamily="34" charset="-79"/>
              </a:rPr>
              <a:t>1. </a:t>
            </a:r>
            <a:r>
              <a:rPr lang="he-IL" b="0" i="0" dirty="0">
                <a:effectLst/>
                <a:latin typeface="David" panose="020E0502060401010101" pitchFamily="34" charset="-79"/>
                <a:cs typeface="David" panose="020E0502060401010101" pitchFamily="34" charset="-79"/>
              </a:rPr>
              <a:t>מהירות הרכב ‏</a:t>
            </a:r>
            <a:br>
              <a:rPr lang="he-IL" dirty="0">
                <a:latin typeface="David" panose="020E0502060401010101" pitchFamily="34" charset="-79"/>
                <a:cs typeface="David" panose="020E0502060401010101" pitchFamily="34" charset="-79"/>
              </a:rPr>
            </a:br>
            <a:r>
              <a:rPr lang="he-IL" dirty="0">
                <a:latin typeface="David" panose="020E0502060401010101" pitchFamily="34" charset="-79"/>
                <a:cs typeface="David" panose="020E0502060401010101" pitchFamily="34" charset="-79"/>
              </a:rPr>
              <a:t>2. </a:t>
            </a:r>
            <a:r>
              <a:rPr lang="he-IL" b="0" i="0" dirty="0">
                <a:effectLst/>
                <a:latin typeface="David" panose="020E0502060401010101" pitchFamily="34" charset="-79"/>
                <a:cs typeface="David" panose="020E0502060401010101" pitchFamily="34" charset="-79"/>
              </a:rPr>
              <a:t>זמן התגובה של הנהגים ‏</a:t>
            </a:r>
            <a:br>
              <a:rPr lang="he-IL" dirty="0">
                <a:latin typeface="David" panose="020E0502060401010101" pitchFamily="34" charset="-79"/>
                <a:cs typeface="David" panose="020E0502060401010101" pitchFamily="34" charset="-79"/>
              </a:rPr>
            </a:br>
            <a:r>
              <a:rPr lang="he-IL" dirty="0">
                <a:latin typeface="David" panose="020E0502060401010101" pitchFamily="34" charset="-79"/>
                <a:cs typeface="David" panose="020E0502060401010101" pitchFamily="34" charset="-79"/>
              </a:rPr>
              <a:t>3. </a:t>
            </a:r>
            <a:r>
              <a:rPr lang="he-IL" b="0" i="0" dirty="0">
                <a:effectLst/>
                <a:latin typeface="David" panose="020E0502060401010101" pitchFamily="34" charset="-79"/>
                <a:cs typeface="David" panose="020E0502060401010101" pitchFamily="34" charset="-79"/>
              </a:rPr>
              <a:t>החיכוך עם הכביש</a:t>
            </a:r>
            <a:br>
              <a:rPr lang="he-IL" dirty="0">
                <a:latin typeface="David" panose="020E0502060401010101" pitchFamily="34" charset="-79"/>
                <a:cs typeface="David" panose="020E0502060401010101" pitchFamily="34" charset="-79"/>
              </a:rPr>
            </a:br>
            <a:endParaRPr lang="he-IL"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116086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8DAAB828-02C8-4111-AC14-FF5ACEDDF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0"/>
            <a:ext cx="8797955" cy="6858000"/>
          </a:xfrm>
          <a:custGeom>
            <a:avLst/>
            <a:gdLst>
              <a:gd name="connsiteX0" fmla="*/ 1951386 w 8751613"/>
              <a:gd name="connsiteY0" fmla="*/ 0 h 6858000"/>
              <a:gd name="connsiteX1" fmla="*/ 6808636 w 8751613"/>
              <a:gd name="connsiteY1" fmla="*/ 0 h 6858000"/>
              <a:gd name="connsiteX2" fmla="*/ 6972292 w 8751613"/>
              <a:gd name="connsiteY2" fmla="*/ 272824 h 6858000"/>
              <a:gd name="connsiteX3" fmla="*/ 8684358 w 8751613"/>
              <a:gd name="connsiteY3" fmla="*/ 3126935 h 6858000"/>
              <a:gd name="connsiteX4" fmla="*/ 8684358 w 8751613"/>
              <a:gd name="connsiteY4" fmla="*/ 3731065 h 6858000"/>
              <a:gd name="connsiteX5" fmla="*/ 6813619 w 8751613"/>
              <a:gd name="connsiteY5" fmla="*/ 6849692 h 6858000"/>
              <a:gd name="connsiteX6" fmla="*/ 6808636 w 8751613"/>
              <a:gd name="connsiteY6" fmla="*/ 6858000 h 6858000"/>
              <a:gd name="connsiteX7" fmla="*/ 1951386 w 8751613"/>
              <a:gd name="connsiteY7" fmla="*/ 6858000 h 6858000"/>
              <a:gd name="connsiteX8" fmla="*/ 1787729 w 8751613"/>
              <a:gd name="connsiteY8" fmla="*/ 6585176 h 6858000"/>
              <a:gd name="connsiteX9" fmla="*/ 75663 w 8751613"/>
              <a:gd name="connsiteY9" fmla="*/ 3731065 h 6858000"/>
              <a:gd name="connsiteX10" fmla="*/ 75663 w 8751613"/>
              <a:gd name="connsiteY10" fmla="*/ 3126935 h 6858000"/>
              <a:gd name="connsiteX11" fmla="*/ 1946402 w 8751613"/>
              <a:gd name="connsiteY11" fmla="*/ 83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51613" h="6858000">
                <a:moveTo>
                  <a:pt x="1951386" y="0"/>
                </a:moveTo>
                <a:lnTo>
                  <a:pt x="6808636" y="0"/>
                </a:lnTo>
                <a:lnTo>
                  <a:pt x="6972292" y="272824"/>
                </a:lnTo>
                <a:cubicBezTo>
                  <a:pt x="8684358" y="3126935"/>
                  <a:pt x="8684358" y="3126935"/>
                  <a:pt x="8684358" y="3126935"/>
                </a:cubicBezTo>
                <a:cubicBezTo>
                  <a:pt x="8774032" y="3299544"/>
                  <a:pt x="8774032" y="3558457"/>
                  <a:pt x="8684358" y="3731065"/>
                </a:cubicBezTo>
                <a:cubicBezTo>
                  <a:pt x="7154297" y="6281764"/>
                  <a:pt x="6867411" y="6760019"/>
                  <a:pt x="6813619" y="6849692"/>
                </a:cubicBezTo>
                <a:lnTo>
                  <a:pt x="6808636" y="6858000"/>
                </a:lnTo>
                <a:lnTo>
                  <a:pt x="1951386" y="6858000"/>
                </a:lnTo>
                <a:lnTo>
                  <a:pt x="1787729" y="6585176"/>
                </a:lnTo>
                <a:cubicBezTo>
                  <a:pt x="75663" y="3731065"/>
                  <a:pt x="75663" y="3731065"/>
                  <a:pt x="75663" y="3731065"/>
                </a:cubicBezTo>
                <a:cubicBezTo>
                  <a:pt x="-25220" y="3558457"/>
                  <a:pt x="-25220" y="3299544"/>
                  <a:pt x="75663" y="3126935"/>
                </a:cubicBezTo>
                <a:cubicBezTo>
                  <a:pt x="1605724" y="576237"/>
                  <a:pt x="1892611" y="97981"/>
                  <a:pt x="1946402" y="830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מדיה מקוונת 3" title="המופע המוטורי - השפעת המהירות על מרחק הבלימה">
            <a:hlinkClick r:id="" action="ppaction://media"/>
            <a:extLst>
              <a:ext uri="{FF2B5EF4-FFF2-40B4-BE49-F238E27FC236}">
                <a16:creationId xmlns:a16="http://schemas.microsoft.com/office/drawing/2014/main" id="{65495883-80F9-4678-90FD-5ACE647DC355}"/>
              </a:ext>
            </a:extLst>
          </p:cNvPr>
          <p:cNvPicPr>
            <a:picLocks noGrp="1" noRot="1" noChangeAspect="1"/>
          </p:cNvPicPr>
          <p:nvPr>
            <p:ph idx="1"/>
            <a:videoFile r:link="rId1"/>
          </p:nvPr>
        </p:nvPicPr>
        <p:blipFill>
          <a:blip r:embed="rId3"/>
          <a:stretch>
            <a:fillRect/>
          </a:stretch>
        </p:blipFill>
        <p:spPr>
          <a:xfrm>
            <a:off x="2316481" y="1367149"/>
            <a:ext cx="5498268" cy="4123701"/>
          </a:xfrm>
          <a:prstGeom prst="rect">
            <a:avLst/>
          </a:prstGeom>
        </p:spPr>
      </p:pic>
      <p:grpSp>
        <p:nvGrpSpPr>
          <p:cNvPr id="11" name="Group 10">
            <a:extLst>
              <a:ext uri="{FF2B5EF4-FFF2-40B4-BE49-F238E27FC236}">
                <a16:creationId xmlns:a16="http://schemas.microsoft.com/office/drawing/2014/main" id="{C32D4553-E775-4F16-9A6F-FED8D166A5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00124"/>
            <a:chExt cx="1562267" cy="1172973"/>
          </a:xfrm>
        </p:grpSpPr>
        <p:sp>
          <p:nvSpPr>
            <p:cNvPr id="12" name="Freeform 5">
              <a:extLst>
                <a:ext uri="{FF2B5EF4-FFF2-40B4-BE49-F238E27FC236}">
                  <a16:creationId xmlns:a16="http://schemas.microsoft.com/office/drawing/2014/main" id="{50F864A1-23CF-4954-887F-3C4458622A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3" name="Freeform 5">
              <a:extLst>
                <a:ext uri="{FF2B5EF4-FFF2-40B4-BE49-F238E27FC236}">
                  <a16:creationId xmlns:a16="http://schemas.microsoft.com/office/drawing/2014/main" id="{8D313E8C-7457-407E-BDA5-EACA44D382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79031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TotalTime>
  <Words>993</Words>
  <Application>Microsoft Office PowerPoint</Application>
  <PresentationFormat>מסך רחב</PresentationFormat>
  <Paragraphs>33</Paragraphs>
  <Slides>15</Slides>
  <Notes>3</Notes>
  <HiddenSlides>0</HiddenSlides>
  <MMClips>1</MMClips>
  <ScaleCrop>false</ScaleCrop>
  <HeadingPairs>
    <vt:vector size="6" baseType="variant">
      <vt:variant>
        <vt:lpstr>גופנים בשימוש</vt:lpstr>
      </vt:variant>
      <vt:variant>
        <vt:i4>6</vt:i4>
      </vt:variant>
      <vt:variant>
        <vt:lpstr>ערכת נושא</vt:lpstr>
      </vt:variant>
      <vt:variant>
        <vt:i4>1</vt:i4>
      </vt:variant>
      <vt:variant>
        <vt:lpstr>כותרות שקופיות</vt:lpstr>
      </vt:variant>
      <vt:variant>
        <vt:i4>15</vt:i4>
      </vt:variant>
    </vt:vector>
  </HeadingPairs>
  <TitlesOfParts>
    <vt:vector size="22" baseType="lpstr">
      <vt:lpstr>Arial</vt:lpstr>
      <vt:lpstr>Calibri</vt:lpstr>
      <vt:lpstr>Calibri Light</vt:lpstr>
      <vt:lpstr>David</vt:lpstr>
      <vt:lpstr>Times New Roman</vt:lpstr>
      <vt:lpstr>Wingdings</vt:lpstr>
      <vt:lpstr>ערכת נושא Office</vt:lpstr>
      <vt:lpstr>אנרגית התנועה בכביש</vt:lpstr>
      <vt:lpstr>מצגת של PowerPoint‏</vt:lpstr>
      <vt:lpstr>מרחק עצירה</vt:lpstr>
      <vt:lpstr>המרות אנרגיה</vt:lpstr>
      <vt:lpstr>מושגים חשובים</vt:lpstr>
      <vt:lpstr>מרחק העצירה נוהג רכב ,המבחין בסכנה, אינו יכול לעצור את רכבו בו במקום, היות והרכב עובר עד העצירה כברת דרך הנקראת מרחק עצירה (מרחק הדרוש לשם עצירה) והכולל: (א) מרחק התגובה (מרחק שהרכב עובר עד התגובה)       (1) זהו המרחק אותו עובר הרכב מהרגע בו הבחין הנהג בסכנה ועד התחלת             התגובה. מרחק זה תלוי בזמן התגובה של הנהג ובמהירות בה הרכב נוסע              באותה עת.     (2) זמן התגובה הממוצע אצל נהג נמשך כ- 3/4 שנייה, ובאותו הזמן הרכב              ממשיך בנסיעתו באותה המהירות עד לתגובת הנהג.        (ב) מרחק הבלימה :          זהו המרחק אותו עובר הרכב מתחילת הלחיצה על דוושת הבלם ועד שהרכב נעצר          לחלוטין. (1) מרחק זה תלוי בגורמים רבים ובין היתר במהירות הרכב, במצב הרכב ובלמיו,         במצב הדרך, בנהג, במזג האויר וכו'.  (2) מרחק הבלימה אינו גדל ביחס ישר להגדלת המהירות, אלא גדל בריבוע ביחס         למהירות הרכב. אם למשל גדלה מהירות הנסיעה פ' שניים (מ- 30 קמ"ש ל- 60          קמ"ש) מתארך מרחק הבלימה פי ארבעה ,ואם גדלה מהירות הנסיעה פי          שלושה (מ- 20 קמ"ש ל- 60 קמ-ש) יתארך מרחק הבלימה פי תשעה וכו'.</vt:lpstr>
      <vt:lpstr>מרחק עצירה</vt:lpstr>
      <vt:lpstr>גורמים המשפיעים על מרחק העצירה </vt:lpstr>
      <vt:lpstr>מצגת של PowerPoint‏</vt:lpstr>
      <vt:lpstr>מצגת של PowerPoint‏</vt:lpstr>
      <vt:lpstr>מצגת של PowerPoint‏</vt:lpstr>
      <vt:lpstr>עמוד 70</vt:lpstr>
      <vt:lpstr>עמוד 72</vt:lpstr>
      <vt:lpstr>עמוד 72</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אנרגית התנועה בכביש</dc:title>
  <dc:creator>efratyak</dc:creator>
  <cp:lastModifiedBy>efratyak</cp:lastModifiedBy>
  <cp:revision>8</cp:revision>
  <dcterms:created xsi:type="dcterms:W3CDTF">2021-04-28T15:58:06Z</dcterms:created>
  <dcterms:modified xsi:type="dcterms:W3CDTF">2021-05-20T11:10:44Z</dcterms:modified>
</cp:coreProperties>
</file>