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0" r:id="rId3"/>
    <p:sldId id="261" r:id="rId4"/>
    <p:sldId id="292" r:id="rId5"/>
    <p:sldId id="262" r:id="rId6"/>
    <p:sldId id="259" r:id="rId7"/>
    <p:sldId id="265" r:id="rId8"/>
    <p:sldId id="263" r:id="rId9"/>
    <p:sldId id="294" r:id="rId10"/>
    <p:sldId id="280" r:id="rId11"/>
    <p:sldId id="281" r:id="rId12"/>
    <p:sldId id="325" r:id="rId13"/>
    <p:sldId id="264" r:id="rId14"/>
    <p:sldId id="290" r:id="rId15"/>
    <p:sldId id="282" r:id="rId16"/>
    <p:sldId id="301" r:id="rId17"/>
    <p:sldId id="326" r:id="rId18"/>
    <p:sldId id="283" r:id="rId19"/>
    <p:sldId id="289" r:id="rId20"/>
    <p:sldId id="304" r:id="rId21"/>
    <p:sldId id="305" r:id="rId22"/>
    <p:sldId id="327" r:id="rId23"/>
    <p:sldId id="328" r:id="rId24"/>
    <p:sldId id="329" r:id="rId25"/>
    <p:sldId id="285" r:id="rId26"/>
    <p:sldId id="323" r:id="rId27"/>
    <p:sldId id="322" r:id="rId28"/>
    <p:sldId id="324" r:id="rId29"/>
    <p:sldId id="291" r:id="rId30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42158895-2C4F-4498-934F-78DA40795C31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מאי 22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2977E94-A6AB-4E02-8E43-E89F9CF4757F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8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9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BE1C1775-267D-4D3C-B7AE-866691C89030}" type="datetime8">
              <a:rPr lang="he-IL" smtClean="0"/>
              <a:pPr algn="l"/>
              <a:t>05 מאי 22</a:t>
            </a:fld>
            <a:endParaRPr lang="he-IL" dirty="0"/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11" name="מציין מיקום של מספר שקופית 4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B2977E94-A6AB-4E02-8E43-E89F9CF4757F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658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80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83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311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368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27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2977E94-A6AB-4E02-8E43-E89F9CF4757F}" type="slidenum">
              <a:rPr lang="he-IL" smtClean="0"/>
              <a:pPr algn="l"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17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1" anchor="b"/>
          <a:lstStyle>
            <a:lvl1pPr algn="r" rtl="1">
              <a:lnSpc>
                <a:spcPct val="90000"/>
              </a:lnSpc>
              <a:defRPr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1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1E50FAA-4F99-4334-8645-1BE36BC5359A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12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DCDCEAE-7FB5-4B18-B82E-06B3A5621C83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0160" y="6356350"/>
            <a:ext cx="1971947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9C97A3-391E-4929-BE40-F76351D1211F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13476" y="6356350"/>
            <a:ext cx="1968898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F7F22962-B141-4CE2-AA3E-EEAA1DEDF06E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5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FF4FB8-8F0D-4805-9940-7D028D1A08B9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6226755C-785D-4932-B584-786137A08845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1"/>
          <a:lstStyle/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939893" y="6362698"/>
            <a:ext cx="1971947" cy="365125"/>
          </a:xfrm>
        </p:spPr>
        <p:txBody>
          <a:bodyPr rtlCol="1"/>
          <a:lstStyle>
            <a:lvl1pPr>
              <a:defRPr/>
            </a:lvl1pPr>
          </a:lstStyle>
          <a:p>
            <a:fld id="{D3E90B36-19D6-4774-9800-A9BC9BB0840D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6730C2C3-3E1C-43E3-8AA8-B3D23DE40156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F71AF27-942A-4181-A51B-8BE646ECA6EF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ctr">
            <a:normAutofit/>
          </a:bodyPr>
          <a:lstStyle>
            <a:lvl1pPr algn="r" rtl="1">
              <a:defRPr sz="30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2"/>
          <p:cNvSpPr>
            <a:spLocks noGrp="1"/>
          </p:cNvSpPr>
          <p:nvPr>
            <p:ph type="body" sz="half" idx="2"/>
          </p:nvPr>
        </p:nvSpPr>
        <p:spPr>
          <a:xfrm>
            <a:off x="1511952" y="2465292"/>
            <a:ext cx="3834874" cy="3711669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500"/>
              </a:spcBef>
              <a:buNone/>
              <a:defRPr sz="22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תוכן 3"/>
          <p:cNvSpPr>
            <a:spLocks noGrp="1"/>
          </p:cNvSpPr>
          <p:nvPr>
            <p:ph idx="1"/>
          </p:nvPr>
        </p:nvSpPr>
        <p:spPr>
          <a:xfrm>
            <a:off x="5734288" y="2465293"/>
            <a:ext cx="5174504" cy="3711669"/>
          </a:xfrm>
        </p:spPr>
        <p:txBody>
          <a:bodyPr rtlCol="1">
            <a:normAutofit/>
          </a:bodyPr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F7426CB3-93D2-4C91-BCF3-D2F542E2A4D8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ctr">
            <a:normAutofit/>
          </a:bodyPr>
          <a:lstStyle>
            <a:lvl1pPr algn="r" rtl="1">
              <a:defRPr sz="30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2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1">
            <a:normAutofit/>
          </a:bodyPr>
          <a:lstStyle>
            <a:lvl1pPr marL="0" indent="0" algn="ctr" rtl="1">
              <a:buNone/>
              <a:defRPr sz="20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A73B27E-5F55-4970-9B53-7D70205C8EE3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he-I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  <a:p>
            <a:pPr lvl="5" rtl="1"/>
            <a:r>
              <a:rPr lang="he-IL" dirty="0"/>
              <a:t>שישית</a:t>
            </a:r>
          </a:p>
          <a:p>
            <a:pPr lvl="6" rtl="1"/>
            <a:r>
              <a:rPr lang="he-IL" dirty="0"/>
              <a:t>שביעית</a:t>
            </a:r>
          </a:p>
          <a:p>
            <a:pPr lvl="7" rtl="1"/>
            <a:r>
              <a:rPr lang="he-IL" dirty="0"/>
              <a:t>שמינית</a:t>
            </a:r>
          </a:p>
          <a:p>
            <a:pPr lvl="8" rtl="1"/>
            <a:r>
              <a:rPr lang="he-IL" dirty="0"/>
              <a:t>תשיעית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939893" y="6356349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206483A-6CFF-4C96-8420-CA3B9FC5E389}" type="datetime8">
              <a:rPr lang="he-IL" smtClean="0"/>
              <a:pPr/>
              <a:t>05 מאי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83209" y="6362698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1tIbjcN0A0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JCuUyRvoaE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dirty="0"/>
              <a:t>אנרגיה קינטית (תנועה)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אנרגיית 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67609" y="184063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שני גופים נעים באותה המהירות, והמסה של אחד מהם גדולה פי 2 מזו של הגוף האחר, גם אנרגיית התנועה של הגוף הזה גדולה פי 2 מאנרגיית התנועה של הגוף האחר.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3212976"/>
            <a:ext cx="5688117" cy="30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אנרגיית 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3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לשני גופים מסה שווה, ואחד מהם נע במהירות גדולה פי 2 ממהירות הגוף האחר, אנרגיית התנועה של הגוף הזה גדולה פי 4 (2</a:t>
            </a:r>
            <a:r>
              <a:rPr lang="he-IL" baseline="30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מאנרגיית התנועה של הגוף האחר.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12" y="2859690"/>
            <a:ext cx="6226166" cy="31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4F30D5-3B42-45A8-9584-5D26FCFB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אנרגית התנועה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16FB80-A3CD-47ED-BDE3-A375DBCD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לכל גוף שנמצא בתנועה יש אנרגיית תנועה.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אנרגיית התנועה תלויה במסת הגוף =</a:t>
            </a:r>
            <a:r>
              <a:rPr lang="en-US" dirty="0">
                <a:latin typeface="David" pitchFamily="34" charset="-79"/>
                <a:cs typeface="David" pitchFamily="34" charset="-79"/>
              </a:rPr>
              <a:t>m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ובמהירות הגוף=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אם שני גופים נעים </a:t>
            </a:r>
            <a:r>
              <a:rPr lang="he-IL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באותה המהירות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וה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מסה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של אחד מהם גדולה פי 2 מזו של הגוף האחר, גם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אנרגיית התנועה של הגוף הזה גדולה פי 2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מאנרגיית התנועה של הגוף האחר.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אם לשני גופים </a:t>
            </a:r>
            <a:r>
              <a:rPr lang="he-IL" dirty="0">
                <a:highlight>
                  <a:srgbClr val="FFFF00"/>
                </a:highlight>
                <a:latin typeface="David" pitchFamily="34" charset="-79"/>
                <a:cs typeface="David" pitchFamily="34" charset="-79"/>
              </a:rPr>
              <a:t>מסה שווה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ואחד מהם נע במהירות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גדולה פי 2 ממהירות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הגוף האחר, אנרגיית התנועה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של הגוף הזה גדולה פי 4 (2</a:t>
            </a:r>
            <a:r>
              <a:rPr lang="he-IL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מאנרגיית התנועה של הגוף האחר.</a:t>
            </a: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47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/>
              <a:t>כיצד מודדים מהירות?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78212" y="805114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המהירות היא:</a:t>
            </a:r>
          </a:p>
        </p:txBody>
      </p:sp>
      <p:sp>
        <p:nvSpPr>
          <p:cNvPr id="8" name="מציין מיקום תוכן 5"/>
          <p:cNvSpPr>
            <a:spLocks noGrp="1"/>
          </p:cNvSpPr>
          <p:nvPr>
            <p:ph idx="1"/>
          </p:nvPr>
        </p:nvSpPr>
        <p:spPr>
          <a:xfrm>
            <a:off x="2863531" y="3545632"/>
            <a:ext cx="7355160" cy="4032447"/>
          </a:xfrm>
        </p:spPr>
        <p:txBody>
          <a:bodyPr>
            <a:normAutofit/>
          </a:bodyPr>
          <a:lstStyle/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הרישום בסמלים הוא: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V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המילה באנגלית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velocity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עבור מהירות.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t </a:t>
            </a:r>
            <a:r>
              <a:rPr lang="he-IL" dirty="0">
                <a:latin typeface="David" pitchFamily="34" charset="-79"/>
                <a:cs typeface="David" pitchFamily="34" charset="-79"/>
              </a:rPr>
              <a:t>- עבור זמן מהמילה באנגלית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time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S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עבור מרחק מהמילה בלטינית </a:t>
            </a: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 err="1">
                <a:latin typeface="David" pitchFamily="34" charset="-79"/>
                <a:cs typeface="David" pitchFamily="34" charset="-79"/>
              </a:rPr>
              <a:t>spatium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409" y="2043089"/>
            <a:ext cx="79334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92404" y="665499"/>
            <a:ext cx="8229600" cy="909836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כיצד מודדים מהירות?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246" y="2350940"/>
            <a:ext cx="2904762" cy="231428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34048"/>
            <a:ext cx="4096850" cy="194807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313" y="4964684"/>
            <a:ext cx="7622685" cy="17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3980" y="538247"/>
            <a:ext cx="8229600" cy="850106"/>
          </a:xfrm>
        </p:spPr>
        <p:txBody>
          <a:bodyPr/>
          <a:lstStyle/>
          <a:p>
            <a:r>
              <a:rPr lang="he-IL" dirty="0"/>
              <a:t>יחידת מידה של מהירות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1916832"/>
            <a:ext cx="76938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257" y="4221088"/>
            <a:ext cx="7649486" cy="1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39641" y="145236"/>
            <a:ext cx="7543800" cy="1450757"/>
          </a:xfrm>
        </p:spPr>
        <p:txBody>
          <a:bodyPr/>
          <a:lstStyle/>
          <a:p>
            <a:r>
              <a:rPr lang="he-IL" dirty="0"/>
              <a:t>כיצד ממירים יחידות מהירות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821" y="2111864"/>
            <a:ext cx="6546799" cy="26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805" y="4863241"/>
            <a:ext cx="7488832" cy="161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6054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חישוב אנרגיית התנועה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51585" y="1988840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נוסעת 50 מטרים ב-5 שניות, מהי מהירות המכונית במטר לשנייה? </a:t>
            </a: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בואו נחשב:</a:t>
            </a: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0990"/>
          <a:stretch>
            <a:fillRect/>
          </a:stretch>
        </p:blipFill>
        <p:spPr bwMode="auto">
          <a:xfrm>
            <a:off x="2771483" y="2564904"/>
            <a:ext cx="73673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0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5063" y="257453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חישוב אנרגיית התנועה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22334" y="1097360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מכונית נוסעת 50 מטרים ב-5 שניות, מהי מהירות המכונית במטר לשנייה? </a:t>
            </a: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דרך: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S</a:t>
            </a:r>
            <a:r>
              <a:rPr lang="he-IL" dirty="0">
                <a:latin typeface="David" pitchFamily="34" charset="-79"/>
                <a:cs typeface="David" pitchFamily="34" charset="-79"/>
              </a:rPr>
              <a:t> = 50 מ</a:t>
            </a:r>
          </a:p>
          <a:p>
            <a:pPr marL="51435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זמן 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</a:t>
            </a:r>
            <a:r>
              <a:rPr lang="he-IL" dirty="0">
                <a:latin typeface="David" pitchFamily="34" charset="-79"/>
                <a:cs typeface="David" pitchFamily="34" charset="-79"/>
              </a:rPr>
              <a:t> = 5 שניות </a:t>
            </a:r>
          </a:p>
          <a:p>
            <a:pPr marL="514350" indent="-514350">
              <a:buNone/>
            </a:pPr>
            <a:r>
              <a:rPr lang="en-US" baseline="30000" dirty="0">
                <a:latin typeface="David" pitchFamily="34" charset="-79"/>
                <a:cs typeface="David" pitchFamily="34" charset="-79"/>
              </a:rPr>
              <a:t>S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T</a:t>
            </a:r>
            <a:r>
              <a:rPr lang="en-US" dirty="0">
                <a:latin typeface="David" pitchFamily="34" charset="-79"/>
                <a:cs typeface="David" pitchFamily="34" charset="-79"/>
              </a:rPr>
              <a:t>=V    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50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5</a:t>
            </a:r>
            <a:r>
              <a:rPr lang="en-US" dirty="0">
                <a:latin typeface="David" pitchFamily="34" charset="-79"/>
                <a:cs typeface="David" pitchFamily="34" charset="-79"/>
              </a:rPr>
              <a:t>=10 </a:t>
            </a:r>
            <a:r>
              <a:rPr lang="en-US" baseline="30000" dirty="0">
                <a:latin typeface="David" pitchFamily="34" charset="-79"/>
                <a:cs typeface="David" pitchFamily="34" charset="-79"/>
              </a:rPr>
              <a:t>m</a:t>
            </a:r>
            <a:r>
              <a:rPr lang="en-US" dirty="0">
                <a:latin typeface="David" pitchFamily="34" charset="-79"/>
                <a:cs typeface="David" pitchFamily="34" charset="-79"/>
              </a:rPr>
              <a:t>/</a:t>
            </a:r>
            <a:r>
              <a:rPr lang="en-US" baseline="-25000" dirty="0">
                <a:latin typeface="David" pitchFamily="34" charset="-79"/>
                <a:cs typeface="David" pitchFamily="34" charset="-79"/>
              </a:rPr>
              <a:t>sec</a:t>
            </a:r>
            <a:endParaRPr lang="he-IL" baseline="-25000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-2055"/>
          <a:stretch>
            <a:fillRect/>
          </a:stretch>
        </p:blipFill>
        <p:spPr bwMode="auto">
          <a:xfrm>
            <a:off x="2904762" y="2093371"/>
            <a:ext cx="8291263" cy="199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77680"/>
            <a:ext cx="2904762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/>
              <a:t>אנרגיה קינטית</a:t>
            </a:r>
          </a:p>
        </p:txBody>
      </p:sp>
      <p:sp>
        <p:nvSpPr>
          <p:cNvPr id="14" name="מציין מיקום תוכן 2"/>
          <p:cNvSpPr>
            <a:spLocks noGrp="1"/>
          </p:cNvSpPr>
          <p:nvPr>
            <p:ph idx="1"/>
          </p:nvPr>
        </p:nvSpPr>
        <p:spPr>
          <a:xfrm>
            <a:off x="1280159" y="2190749"/>
            <a:ext cx="10026015" cy="3986213"/>
          </a:xfrm>
        </p:spPr>
        <p:txBody>
          <a:bodyPr rtlCol="1"/>
          <a:lstStyle/>
          <a:p>
            <a:pPr>
              <a:spcBef>
                <a:spcPct val="50000"/>
              </a:spcBef>
            </a:pPr>
            <a:r>
              <a:rPr lang="he-IL" altLang="he-I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אנרגית תנועה-</a:t>
            </a: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(אנרגיה קינטית). אנרגיה שיש לגוף מסוים עקב תנועתו, לכן לכל גוף נע יש אנרגיית תנועה</a:t>
            </a:r>
            <a:r>
              <a:rPr lang="en-US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e-IL" altLang="he-IL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סימון : </a:t>
            </a:r>
            <a:r>
              <a:rPr lang="en-US" altLang="he-I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he-IL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he-IL" altLang="he-IL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למכונית נעה, לאדם הולך, למטוס טס יש אנרגיה זו.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אנרגיית התנועה של הגוף תלויה במסה (</a:t>
            </a:r>
            <a:r>
              <a:rPr lang="en-US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) ובמהירות (</a:t>
            </a:r>
            <a:r>
              <a:rPr lang="en-US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e-IL" altLang="he-I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82799" y="559293"/>
            <a:ext cx="8229600" cy="850106"/>
          </a:xfrm>
        </p:spPr>
        <p:txBody>
          <a:bodyPr/>
          <a:lstStyle/>
          <a:p>
            <a:r>
              <a:rPr lang="he-IL" dirty="0"/>
              <a:t>תרגיל לדוגמה- חישוב מהירות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3256122" y="2079587"/>
            <a:ext cx="7355160" cy="4525963"/>
          </a:xfrm>
        </p:spPr>
        <p:txBody>
          <a:bodyPr>
            <a:no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נעמה גרה בערד, ועובדת בבאר שבע.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המרחק מהבית לעבודה הינו 40 ק"מ  והנסיעה אורכת כ-30 דקות.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מחישוב פשוט נגיע לגודל מהירותה של נעמה: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מה מהירותה במטר לשנייה?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624" y="2420888"/>
            <a:ext cx="1549056" cy="1234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83303" y="591357"/>
            <a:ext cx="8229600" cy="850106"/>
          </a:xfrm>
        </p:spPr>
        <p:txBody>
          <a:bodyPr/>
          <a:lstStyle/>
          <a:p>
            <a:r>
              <a:rPr lang="he-IL" dirty="0"/>
              <a:t>תרגיל לדוגמה- חישוב מהירות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3675342" y="1940738"/>
            <a:ext cx="8444809" cy="5760640"/>
          </a:xfrm>
        </p:spPr>
        <p:txBody>
          <a:bodyPr>
            <a:no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נעמה גרה בערד, ועובדת בבאר שבע. 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המרחק מהבית לעבודה הינו 40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קמ</a:t>
            </a:r>
            <a:r>
              <a:rPr lang="he-IL" dirty="0">
                <a:latin typeface="David" pitchFamily="34" charset="-79"/>
                <a:cs typeface="David" pitchFamily="34" charset="-79"/>
              </a:rPr>
              <a:t>' והנסיעה אורכת כ-30 דקות.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מחישוב פשוט נגיע לגודל מהירותה של נעמה: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מה מהירותה במטר לשנייה?</a:t>
            </a:r>
          </a:p>
          <a:p>
            <a:r>
              <a:rPr lang="he-IL" dirty="0">
                <a:latin typeface="David" pitchFamily="34" charset="-79"/>
                <a:cs typeface="David" pitchFamily="34" charset="-79"/>
              </a:rPr>
              <a:t>80:3.6= 22.22 מטר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לשניה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568" y="3903563"/>
            <a:ext cx="4937305" cy="13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9" y="2257744"/>
            <a:ext cx="1549056" cy="12341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88" y="4584154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19837" y="368693"/>
            <a:ext cx="8229600" cy="1143000"/>
          </a:xfrm>
        </p:spPr>
        <p:txBody>
          <a:bodyPr/>
          <a:lstStyle/>
          <a:p>
            <a:r>
              <a:rPr lang="he-IL" dirty="0">
                <a:solidFill>
                  <a:schemeClr val="bg2"/>
                </a:solidFill>
              </a:rPr>
              <a:t>דוגמה לשאלה: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CBC615-6145-452D-BEF5-EA5BED51DC08}"/>
              </a:ext>
            </a:extLst>
          </p:cNvPr>
          <p:cNvSpPr txBox="1"/>
          <p:nvPr/>
        </p:nvSpPr>
        <p:spPr>
          <a:xfrm>
            <a:off x="2941540" y="2113798"/>
            <a:ext cx="774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חילי החילזון זוחל בקצב של 50 מטר\לשנייה, ואילו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צ'יטי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הצ'יטה רץ בקצב של 80 ק"מ\שעה. </a:t>
            </a:r>
          </a:p>
          <a:p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כיצד נשווה בין שני המהירויות? מי מהיר יותר? 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8" name="Picture 4" descr="Cheetah Images | Free Vectors, Stock Photos &amp; PSD">
            <a:extLst>
              <a:ext uri="{FF2B5EF4-FFF2-40B4-BE49-F238E27FC236}">
                <a16:creationId xmlns:a16="http://schemas.microsoft.com/office/drawing/2014/main" id="{4E7CDF02-2AE1-46A4-BAEE-039965910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20652"/>
          <a:stretch/>
        </p:blipFill>
        <p:spPr bwMode="auto">
          <a:xfrm>
            <a:off x="6584434" y="4285563"/>
            <a:ext cx="3619280" cy="14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5A83BA2-AD20-4DCB-B72A-8F4CA6B4B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67" y="5563737"/>
            <a:ext cx="1445791" cy="1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0687" y="622660"/>
            <a:ext cx="8229600" cy="850106"/>
          </a:xfrm>
        </p:spPr>
        <p:txBody>
          <a:bodyPr/>
          <a:lstStyle/>
          <a:p>
            <a:r>
              <a:rPr lang="he-IL" dirty="0"/>
              <a:t>פתרון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3269426" y="1808506"/>
                <a:ext cx="7355160" cy="54782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>
                    <a:solidFill>
                      <a:schemeClr val="bg2"/>
                    </a:solidFill>
                    <a:latin typeface="David" pitchFamily="34" charset="-79"/>
                    <a:cs typeface="David" pitchFamily="34" charset="-79"/>
                  </a:rPr>
                  <a:t>שימוש באמצעות התרגיל שפיתחנו:</a:t>
                </a:r>
              </a:p>
              <a:p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נתון עבור חילי: 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baseline="-25000" dirty="0">
                    <a:latin typeface="David" pitchFamily="34" charset="-79"/>
                    <a:cs typeface="David" pitchFamily="34" charset="-79"/>
                  </a:rPr>
                  <a:t>1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=50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endParaRPr lang="he-IL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בואו נבטא את מהירותו של חילי בק"מ\שעה</a:t>
                </a:r>
              </a:p>
              <a:p>
                <a:pPr marL="0" indent="0" algn="ctr">
                  <a:buNone/>
                </a:pPr>
                <a:r>
                  <a:rPr lang="en-US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baseline="-25000" dirty="0">
                    <a:latin typeface="David" pitchFamily="34" charset="-79"/>
                    <a:cs typeface="David" pitchFamily="34" charset="-79"/>
                  </a:rPr>
                  <a:t>1</a:t>
                </a:r>
                <a:r>
                  <a:rPr lang="en-US" dirty="0">
                    <a:latin typeface="David" pitchFamily="34" charset="-79"/>
                    <a:cs typeface="David" pitchFamily="34" charset="-79"/>
                  </a:rPr>
                  <a:t>=50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50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David" pitchFamily="34" charset="-79"/>
                      </a:rPr>
                      <m:t>180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𝑘𝑚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</m:oMath>
                </a14:m>
                <a:endParaRPr lang="en-US" dirty="0">
                  <a:latin typeface="David" pitchFamily="34" charset="-79"/>
                  <a:cs typeface="David" pitchFamily="34" charset="-79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David" pitchFamily="34" charset="-79"/>
                    <a:cs typeface="David" pitchFamily="34" charset="-79"/>
                  </a:rPr>
                  <a:t>חילי החילזון זוחל בקצב מהיר מאוד של 180 ק"מ\</a:t>
                </a:r>
                <a:r>
                  <a:rPr lang="he-IL" dirty="0" err="1">
                    <a:latin typeface="David" pitchFamily="34" charset="-79"/>
                    <a:cs typeface="David" pitchFamily="34" charset="-79"/>
                  </a:rPr>
                  <a:t>שעה.הוא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מהיר יותר </a:t>
                </a:r>
                <a:r>
                  <a:rPr lang="he-IL" dirty="0" err="1">
                    <a:latin typeface="David" pitchFamily="34" charset="-79"/>
                    <a:cs typeface="David" pitchFamily="34" charset="-79"/>
                  </a:rPr>
                  <a:t>מצ'יטי</a:t>
                </a:r>
                <a:r>
                  <a:rPr lang="he-IL" dirty="0">
                    <a:latin typeface="David" pitchFamily="34" charset="-79"/>
                    <a:cs typeface="David" pitchFamily="34" charset="-79"/>
                  </a:rPr>
                  <a:t> שרץ במהירות 80 ק"מ\שעה.</a:t>
                </a:r>
              </a:p>
            </p:txBody>
          </p:sp>
        </mc:Choice>
        <mc:Fallback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9426" y="1808506"/>
                <a:ext cx="7355160" cy="5478239"/>
              </a:xfrm>
              <a:blipFill>
                <a:blip r:embed="rId2"/>
                <a:stretch>
                  <a:fillRect l="-580" t="-891" r="-9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7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0343" y="462986"/>
            <a:ext cx="8229600" cy="1143000"/>
          </a:xfrm>
        </p:spPr>
        <p:txBody>
          <a:bodyPr/>
          <a:lstStyle/>
          <a:p>
            <a:r>
              <a:rPr lang="he-IL" dirty="0"/>
              <a:t>המשך הפתרון לשאלה: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6CBC615-6145-452D-BEF5-EA5BED51DC08}"/>
                  </a:ext>
                </a:extLst>
              </p:cNvPr>
              <p:cNvSpPr txBox="1"/>
              <p:nvPr/>
            </p:nvSpPr>
            <p:spPr>
              <a:xfrm>
                <a:off x="3065828" y="1877304"/>
                <a:ext cx="7747594" cy="3718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שימוש באמצעות התרגיל שפיתחנו:</a:t>
                </a:r>
              </a:p>
              <a:p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נתון עבור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צ'יטי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: 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sz="3200" baseline="-25000" dirty="0">
                    <a:latin typeface="David" pitchFamily="34" charset="-79"/>
                    <a:cs typeface="David" pitchFamily="34" charset="-79"/>
                  </a:rPr>
                  <a:t>2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=80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𝐾𝑚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</m:oMath>
                </a14:m>
                <a:endParaRPr lang="he-IL" sz="3200" dirty="0">
                  <a:latin typeface="David" pitchFamily="34" charset="-79"/>
                  <a:cs typeface="David" pitchFamily="34" charset="-79"/>
                </a:endParaRPr>
              </a:p>
              <a:p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בואו נבטא את מהירותו של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צ'יטי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 </a:t>
                </a:r>
                <a:r>
                  <a:rPr lang="he-IL" sz="3200" dirty="0" err="1">
                    <a:latin typeface="David" pitchFamily="34" charset="-79"/>
                    <a:cs typeface="David" pitchFamily="34" charset="-79"/>
                  </a:rPr>
                  <a:t>במ</a:t>
                </a:r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'\שניה</a:t>
                </a:r>
              </a:p>
              <a:p>
                <a:pPr algn="ctr"/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V</a:t>
                </a:r>
                <a:r>
                  <a:rPr lang="en-US" sz="3200" baseline="-25000" dirty="0">
                    <a:latin typeface="David" pitchFamily="34" charset="-79"/>
                    <a:cs typeface="David" pitchFamily="34" charset="-79"/>
                  </a:rPr>
                  <a:t>2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=80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𝑘𝑚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h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80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22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cs typeface="David" pitchFamily="34" charset="-79"/>
                      </a:rPr>
                      <m:t>23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 </a:t>
                </a:r>
              </a:p>
              <a:p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צ'יטי הצ'יטה רץ במהירות של 22.23 מ'\שנייה</a:t>
                </a:r>
              </a:p>
              <a:p>
                <a:r>
                  <a:rPr lang="he-IL" sz="3200" dirty="0">
                    <a:latin typeface="David" pitchFamily="34" charset="-79"/>
                    <a:cs typeface="David" pitchFamily="34" charset="-79"/>
                  </a:rPr>
                  <a:t>לאט יותר מחילי החילזון, שזוחל במהירות של </a:t>
                </a:r>
                <a:r>
                  <a:rPr lang="en-US" sz="3200" dirty="0">
                    <a:latin typeface="David" pitchFamily="34" charset="-79"/>
                    <a:cs typeface="David" pitchFamily="34" charset="-79"/>
                  </a:rPr>
                  <a:t>50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David" pitchFamily="34" charset="-79"/>
                          </a:rPr>
                          <m:t>𝑠</m:t>
                        </m:r>
                      </m:den>
                    </m:f>
                  </m:oMath>
                </a14:m>
                <a:endParaRPr lang="he-IL" sz="3200" dirty="0">
                  <a:latin typeface="David" pitchFamily="34" charset="-79"/>
                  <a:cs typeface="David" pitchFamily="34" charset="-79"/>
                </a:endParaRPr>
              </a:p>
            </p:txBody>
          </p:sp>
        </mc:Choice>
        <mc:Fallback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96CBC615-6145-452D-BEF5-EA5BED51D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28" y="1877304"/>
                <a:ext cx="7747594" cy="3718326"/>
              </a:xfrm>
              <a:prstGeom prst="rect">
                <a:avLst/>
              </a:prstGeom>
              <a:blipFill>
                <a:blip r:embed="rId2"/>
                <a:stretch>
                  <a:fillRect l="-1338" t="-1967" r="-1967" b="-1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heetah Images | Free Vectors, Stock Photos &amp; PSD">
            <a:extLst>
              <a:ext uri="{FF2B5EF4-FFF2-40B4-BE49-F238E27FC236}">
                <a16:creationId xmlns:a16="http://schemas.microsoft.com/office/drawing/2014/main" id="{4E7CDF02-2AE1-46A4-BAEE-039965910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7" b="20652"/>
          <a:stretch/>
        </p:blipFill>
        <p:spPr bwMode="auto">
          <a:xfrm>
            <a:off x="8385379" y="5233309"/>
            <a:ext cx="3619280" cy="14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185A838-F338-4015-8310-BD18AE06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71" y="2259829"/>
            <a:ext cx="1958487" cy="18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2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המרת המהירות, יחידות, שאלה: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2267" y="1236207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>
                <a:solidFill>
                  <a:schemeClr val="bg2"/>
                </a:solidFill>
                <a:latin typeface="David" pitchFamily="34" charset="-79"/>
                <a:cs typeface="David" pitchFamily="34" charset="-79"/>
              </a:rPr>
              <a:t>משאית נעה במהירות של 36 קמ"ש, בטאו את מהירותה במטר/שניה.</a:t>
            </a:r>
          </a:p>
        </p:txBody>
      </p:sp>
    </p:spTree>
    <p:extLst>
      <p:ext uri="{BB962C8B-B14F-4D97-AF65-F5344CB8AC3E}">
        <p14:creationId xmlns:p14="http://schemas.microsoft.com/office/powerpoint/2010/main" val="7175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0049" y="434877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תשובה: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00129" y="1915059"/>
            <a:ext cx="7787207" cy="576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>
                <a:latin typeface="David" pitchFamily="34" charset="-79"/>
                <a:cs typeface="David" pitchFamily="34" charset="-79"/>
              </a:rPr>
              <a:t>משאית נעה במהירות של 36 קמ"ש, בטאו את מהירותה במטר/שניה.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פתרון: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נתון: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V=36km/h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לביטוי המהירות ביחידות מטר\שניה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יש להשתמש בנוסחת ההמרה: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36:3.6=10 מטר\שניה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המהירות ביחידות מטר </a:t>
            </a:r>
            <a:r>
              <a:rPr lang="he-IL" dirty="0" err="1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לשניה</a:t>
            </a: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היא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34D754-9D0C-4A2D-B884-95F090FA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449" y="2359911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334C3D-9901-441C-8EAD-A5E95908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129" y="3717033"/>
            <a:ext cx="2304256" cy="21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4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עוד שאלה: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33464" y="2372549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מירוץ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נעה במהירות של 108 מ'\שניה, בטאו את מהירותה בק"מ/שעה.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45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עוד שאלות: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3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מכונית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מירוץ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נעה במהירות של 108 מ'\שניה, בטאו את מהירותה בק"מ/שעה.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פתרון: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נתון: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V=108m/sec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לביטוי המהירות ביחידות ק"מ\שעה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יש להשתמש בנוסחת ההמרה: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3.6*108=388.8 ק"מ\שעה</a:t>
            </a: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המהירות ביחידות מטר </a:t>
            </a:r>
            <a:r>
              <a:rPr lang="he-IL" dirty="0" err="1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לשניה</a:t>
            </a:r>
            <a:r>
              <a:rPr lang="he-IL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היא 388.8</a:t>
            </a:r>
          </a:p>
          <a:p>
            <a:pPr marL="514350" indent="-514350">
              <a:buFont typeface="+mj-lt"/>
              <a:buAutoNum type="arabicPeriod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52D2D3-D561-4594-BC96-6F0D4E0C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201" y="1738474"/>
            <a:ext cx="2995166" cy="12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989E983-CD9D-41D2-AD11-BB28FE18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129" y="3717033"/>
            <a:ext cx="2304256" cy="21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7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1071" y="70892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ונחזור לאנרגיה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3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באנרגיית מהירות כשהמסה גדלה פי 2 אנרגיית התנועה גדלה פי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2564904"/>
            <a:ext cx="7300292" cy="26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8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80159" y="466343"/>
            <a:ext cx="9892665" cy="1362113"/>
          </a:xfrm>
        </p:spPr>
        <p:txBody>
          <a:bodyPr rtlCol="1"/>
          <a:lstStyle/>
          <a:p>
            <a:pPr rtl="1"/>
            <a:r>
              <a:rPr lang="he-IL" dirty="0"/>
              <a:t>הגדרה- אנרגיה קינטית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72D394-99F4-4DCA-ADAC-108C57D9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altLang="he-IL" sz="2400" dirty="0">
                <a:cs typeface="Arial" panose="020B0604020202020204" pitchFamily="34" charset="0"/>
              </a:rPr>
              <a:t>בכל תזוזה ותנועה יש </a:t>
            </a:r>
            <a:r>
              <a:rPr lang="he-IL" altLang="he-IL" sz="2400" dirty="0">
                <a:solidFill>
                  <a:srgbClr val="FF0000"/>
                </a:solidFill>
                <a:cs typeface="Arial" panose="020B0604020202020204" pitchFamily="34" charset="0"/>
              </a:rPr>
              <a:t>אנרגית תנועה.</a:t>
            </a:r>
            <a:r>
              <a:rPr lang="he-IL" altLang="he-IL" sz="2400" dirty="0">
                <a:cs typeface="Arial" panose="020B0604020202020204" pitchFamily="34" charset="0"/>
              </a:rPr>
              <a:t> היא “אחראית” לכל ההתרחשויות בעולם. בעזרתה אנחנו הולכים, אוכלים ומבצעים כל פעולה. האנרגיה הזאת נוצרת לעיתים מאנרגיה כימית - למשל אצל בן אדם שהולך, אנרגית התנועה באה מהאוכל שמעובד בגוף והפך לאנרגיה כימית, ובמכונית נוסעת האנרגיה נובעת משרפת דלק.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F8A1951D-0CBA-4766-90DE-568BF66E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7543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e-IL" sz="4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 (Hebrew)" pitchFamily="26" charset="0"/>
                <a:cs typeface="Arial" pitchFamily="34" charset="0"/>
              </a:rPr>
              <a:t>אנרגית תנועה (קינטית)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4400" b="1">
              <a:solidFill>
                <a:schemeClr val="tx2"/>
              </a:solidFill>
              <a:ea typeface="Times New Roman (Hebrew)" pitchFamily="26" charset="0"/>
              <a:cs typeface="Arial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4B7F3EBF-AB8A-4AE3-9FD8-6104B512F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e-IL" sz="2800" b="1">
                <a:effectLst>
                  <a:outerShdw blurRad="38100" dist="38100" dir="2700000" algn="tl">
                    <a:srgbClr val="000000"/>
                  </a:outerShdw>
                </a:effectLst>
                <a:ea typeface="Times New Roman (Hebrew)" pitchFamily="26" charset="0"/>
                <a:cs typeface="Times New Roman (Hebrew)" pitchFamily="26" charset="0"/>
              </a:rPr>
              <a:t>דוגמאות</a:t>
            </a:r>
            <a:endParaRPr lang="he-IL" sz="2800">
              <a:effectLst>
                <a:outerShdw blurRad="38100" dist="38100" dir="2700000" algn="tl">
                  <a:srgbClr val="000000"/>
                </a:outerShdw>
              </a:effectLst>
              <a:ea typeface="Times New Roman (Hebrew)" pitchFamily="26" charset="0"/>
              <a:cs typeface="Times New Roman (Hebrew)" pitchFamily="26" charset="0"/>
            </a:endParaRPr>
          </a:p>
        </p:txBody>
      </p:sp>
      <p:graphicFrame>
        <p:nvGraphicFramePr>
          <p:cNvPr id="92168" name="Object 8">
            <a:extLst>
              <a:ext uri="{FF2B5EF4-FFF2-40B4-BE49-F238E27FC236}">
                <a16:creationId xmlns:a16="http://schemas.microsoft.com/office/drawing/2014/main" id="{311DA12D-B71F-4C18-9325-0110FA065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6800" y="3352801"/>
          <a:ext cx="17287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1729130" imgH="671170" progId="MS_ClipArt_Gallery.2">
                  <p:embed/>
                </p:oleObj>
              </mc:Choice>
              <mc:Fallback>
                <p:oleObj name="Clip" r:id="rId3" imgW="1729130" imgH="671170" progId="MS_ClipArt_Gallery.2">
                  <p:embed/>
                  <p:pic>
                    <p:nvPicPr>
                      <p:cNvPr id="92168" name="Object 8">
                        <a:extLst>
                          <a:ext uri="{FF2B5EF4-FFF2-40B4-BE49-F238E27FC236}">
                            <a16:creationId xmlns:a16="http://schemas.microsoft.com/office/drawing/2014/main" id="{311DA12D-B71F-4C18-9325-0110FA065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17287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Line 9">
            <a:extLst>
              <a:ext uri="{FF2B5EF4-FFF2-40B4-BE49-F238E27FC236}">
                <a16:creationId xmlns:a16="http://schemas.microsoft.com/office/drawing/2014/main" id="{0ADD81CB-2655-402B-998C-90B34BC61F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he-IL" dirty="0"/>
              <a:t>אנרגית תנועה דוגמאות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90550" y="2202872"/>
            <a:ext cx="10998223" cy="3986784"/>
          </a:xfrm>
        </p:spPr>
        <p:txBody>
          <a:bodyPr rtlCol="1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e-IL" altLang="he-IL" sz="2000" dirty="0">
                <a:cs typeface="Arial" panose="020B0604020202020204" pitchFamily="34" charset="0"/>
              </a:rPr>
              <a:t>אנרגיית תנועה קיימת בכל מקום, בהרבה תהליכים, תופעות ושימושים: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בבית: מאוורר פועל.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מים זורמים מהברז.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תקליט/דיסק הנע בפטיפון.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אנרגיית השרירים מאפשרת לגופנו לנוע.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כוכבים, שביטים, מטאורים וכדור הארץ הנע סביב השמש ולגופים אחרים בחלל.</a:t>
            </a:r>
          </a:p>
          <a:p>
            <a:pPr>
              <a:lnSpc>
                <a:spcPct val="90000"/>
              </a:lnSpc>
            </a:pPr>
            <a:r>
              <a:rPr lang="he-IL" altLang="he-IL" sz="2000" dirty="0">
                <a:cs typeface="Arial" panose="020B0604020202020204" pitchFamily="34" charset="0"/>
              </a:rPr>
              <a:t>חלקיקי החומר (אטומים/מולקולות  שבונים את החומרים</a:t>
            </a:r>
          </a:p>
          <a:p>
            <a:pPr>
              <a:lnSpc>
                <a:spcPct val="90000"/>
              </a:lnSpc>
              <a:buNone/>
            </a:pPr>
            <a:r>
              <a:rPr lang="he-IL" altLang="he-IL" sz="2000" dirty="0">
                <a:cs typeface="Arial" panose="020B0604020202020204" pitchFamily="34" charset="0"/>
              </a:rPr>
              <a:t>    והגופים נמצאים בתנועה, לכן יש להם אנרגיית תנועה.</a:t>
            </a:r>
            <a:r>
              <a:rPr lang="en-US" altLang="he-I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3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לכל גוף שנמצא בתנועה יש אנרגיית תנועה.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אנרגיית התנועה תלויה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במסת הגוף =</a:t>
            </a:r>
            <a:r>
              <a:rPr lang="en-US" dirty="0">
                <a:latin typeface="David" pitchFamily="34" charset="-79"/>
                <a:cs typeface="David" pitchFamily="34" charset="-79"/>
              </a:rPr>
              <a:t>m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ובמהירות הגוף= </a:t>
            </a:r>
            <a:r>
              <a:rPr lang="en-US" dirty="0">
                <a:latin typeface="David" pitchFamily="34" charset="-79"/>
                <a:cs typeface="David" pitchFamily="34" charset="-79"/>
              </a:rPr>
              <a:t>V</a:t>
            </a:r>
            <a:r>
              <a:rPr lang="he-IL" dirty="0">
                <a:latin typeface="David" pitchFamily="34" charset="-79"/>
                <a:cs typeface="David" pitchFamily="34" charset="-79"/>
              </a:rPr>
              <a:t>.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923" y="4149080"/>
            <a:ext cx="3075937" cy="229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640" y="4149080"/>
            <a:ext cx="3213342" cy="225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E508119B-BE68-7344-4667-37EB0F35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466725"/>
            <a:ext cx="9629775" cy="1362075"/>
          </a:xfrm>
        </p:spPr>
        <p:txBody>
          <a:bodyPr/>
          <a:lstStyle/>
          <a:p>
            <a:r>
              <a:rPr lang="he-IL" dirty="0"/>
              <a:t>הגורמים המשפיעים על אנרגית התנועה:</a:t>
            </a:r>
          </a:p>
        </p:txBody>
      </p:sp>
    </p:spTree>
    <p:extLst>
      <p:ext uri="{BB962C8B-B14F-4D97-AF65-F5344CB8AC3E}">
        <p14:creationId xmlns:p14="http://schemas.microsoft.com/office/powerpoint/2010/main" val="9386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/>
              <a:t>הקשר בין המסה לאנרגית קינטית</a:t>
            </a:r>
          </a:p>
        </p:txBody>
      </p:sp>
      <p:pic>
        <p:nvPicPr>
          <p:cNvPr id="3" name="מדיה מקוונת 2" title="קשר בין אנרגיית התנועה של גוף למסה שלו">
            <a:hlinkClick r:id="" action="ppaction://media"/>
            <a:extLst>
              <a:ext uri="{FF2B5EF4-FFF2-40B4-BE49-F238E27FC236}">
                <a16:creationId xmlns:a16="http://schemas.microsoft.com/office/drawing/2014/main" id="{14EAC8CF-4018-7C12-26A5-4E68DB0328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7588" y="2205423"/>
            <a:ext cx="6836932" cy="38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he-IL" dirty="0"/>
              <a:t>השפעת המהירות על האנרגיה הקינטית</a:t>
            </a:r>
          </a:p>
        </p:txBody>
      </p:sp>
      <p:pic>
        <p:nvPicPr>
          <p:cNvPr id="6" name="מדיה מקוונת 5" title="מהירות, אנרגיה קינטית, אנרגיית תנועה">
            <a:hlinkClick r:id="" action="ppaction://media"/>
            <a:extLst>
              <a:ext uri="{FF2B5EF4-FFF2-40B4-BE49-F238E27FC236}">
                <a16:creationId xmlns:a16="http://schemas.microsoft.com/office/drawing/2014/main" id="{C625800E-2473-8B83-44D1-A028E79971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2900" y="2476500"/>
            <a:ext cx="4248150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2080" y="657491"/>
            <a:ext cx="8229600" cy="909836"/>
          </a:xfrm>
        </p:spPr>
        <p:txBody>
          <a:bodyPr>
            <a:normAutofit/>
          </a:bodyPr>
          <a:lstStyle/>
          <a:p>
            <a:r>
              <a:rPr lang="he-IL" dirty="0"/>
              <a:t>נוסחת אנרגיית המהירות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593" y="836712"/>
            <a:ext cx="778720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6389" name="Picture 5" descr="animated-running-image-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4221089"/>
            <a:ext cx="857250" cy="2200275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86841"/>
            <a:ext cx="58674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נושאי חינוך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8_TF03462902_TF03462902" id="{C2A2D81D-92C0-4569-82CB-0CDAF0B19499}" vid="{E6AB8919-70AE-4F3E-97B1-C26B42EDC94C}"/>
    </a:ext>
  </a:extLst>
</a:theme>
</file>

<file path=ppt/theme/theme2.xml><?xml version="1.0" encoding="utf-8"?>
<a:theme xmlns:a="http://schemas.openxmlformats.org/drawingml/2006/main" name="ערכת נושא של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בנושאי חינוך, עיצוב של איורים על לוח כיתה (מסך רחב)</Template>
  <TotalTime>278</TotalTime>
  <Words>864</Words>
  <Application>Microsoft Office PowerPoint</Application>
  <PresentationFormat>מסך רחב</PresentationFormat>
  <Paragraphs>144</Paragraphs>
  <Slides>29</Slides>
  <Notes>7</Notes>
  <HiddenSlides>0</HiddenSlides>
  <MMClips>2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David</vt:lpstr>
      <vt:lpstr>Tahoma</vt:lpstr>
      <vt:lpstr>Wingdings</vt:lpstr>
      <vt:lpstr>נושאי חינוך 16x9</vt:lpstr>
      <vt:lpstr>Clip</vt:lpstr>
      <vt:lpstr>אנרגיה קינטית (תנועה)</vt:lpstr>
      <vt:lpstr>אנרגיה קינטית</vt:lpstr>
      <vt:lpstr>הגדרה- אנרגיה קינטית</vt:lpstr>
      <vt:lpstr>מצגת של PowerPoint‏</vt:lpstr>
      <vt:lpstr>אנרגית תנועה דוגמאות</vt:lpstr>
      <vt:lpstr>הגורמים המשפיעים על אנרגית התנועה:</vt:lpstr>
      <vt:lpstr>הקשר בין המסה לאנרגית קינטית</vt:lpstr>
      <vt:lpstr>השפעת המהירות על האנרגיה הקינטית</vt:lpstr>
      <vt:lpstr>נוסחת אנרגיית המהירות</vt:lpstr>
      <vt:lpstr>אנרגיית תנועה</vt:lpstr>
      <vt:lpstr>אנרגיית תנועה</vt:lpstr>
      <vt:lpstr>אנרגית התנועה</vt:lpstr>
      <vt:lpstr>כיצד מודדים מהירות?</vt:lpstr>
      <vt:lpstr>המהירות היא:</vt:lpstr>
      <vt:lpstr>כיצד מודדים מהירות?</vt:lpstr>
      <vt:lpstr>יחידת מידה של מהירות</vt:lpstr>
      <vt:lpstr>כיצד ממירים יחידות מהירות</vt:lpstr>
      <vt:lpstr>חישוב אנרגיית התנועה</vt:lpstr>
      <vt:lpstr>חישוב אנרגיית התנועה</vt:lpstr>
      <vt:lpstr>תרגיל לדוגמה- חישוב מהירות</vt:lpstr>
      <vt:lpstr>תרגיל לדוגמה- חישוב מהירות</vt:lpstr>
      <vt:lpstr>דוגמה לשאלה:</vt:lpstr>
      <vt:lpstr>פתרון</vt:lpstr>
      <vt:lpstr>המשך הפתרון לשאלה:</vt:lpstr>
      <vt:lpstr>המרת המהירות, יחידות, שאלה:</vt:lpstr>
      <vt:lpstr>תשובה:</vt:lpstr>
      <vt:lpstr>עוד שאלה:</vt:lpstr>
      <vt:lpstr>עוד שאלות:</vt:lpstr>
      <vt:lpstr>ונחזור לאנרגיה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אנרגיה קינטית (תנועה)</dc:title>
  <dc:creator> </dc:creator>
  <cp:lastModifiedBy> </cp:lastModifiedBy>
  <cp:revision>8</cp:revision>
  <dcterms:created xsi:type="dcterms:W3CDTF">2021-01-07T08:39:17Z</dcterms:created>
  <dcterms:modified xsi:type="dcterms:W3CDTF">2022-05-05T16:06:48Z</dcterms:modified>
</cp:coreProperties>
</file>