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5"/>
  </p:notesMasterIdLst>
  <p:sldIdLst>
    <p:sldId id="280" r:id="rId2"/>
    <p:sldId id="311" r:id="rId3"/>
    <p:sldId id="257" r:id="rId4"/>
    <p:sldId id="281" r:id="rId5"/>
    <p:sldId id="283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310" r:id="rId21"/>
    <p:sldId id="296" r:id="rId22"/>
    <p:sldId id="298" r:id="rId23"/>
    <p:sldId id="299" r:id="rId24"/>
    <p:sldId id="300" r:id="rId25"/>
    <p:sldId id="301" r:id="rId26"/>
    <p:sldId id="304" r:id="rId27"/>
    <p:sldId id="303" r:id="rId28"/>
    <p:sldId id="302" r:id="rId29"/>
    <p:sldId id="305" r:id="rId30"/>
    <p:sldId id="306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F5D4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86" autoAdjust="0"/>
    <p:restoredTop sz="94581" autoAdjust="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EA886C-BA07-4B4B-9B52-3DAE851BCFF9}" type="datetimeFigureOut">
              <a:rPr lang="he-IL" smtClean="0"/>
              <a:pPr/>
              <a:t>ט'/אדר ב/תשע"ד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EF7F6A-1C34-46EE-B177-A92CF2A7310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118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90C59A-2DA9-453A-9B61-0C0931EFB210}" type="slidenum">
              <a:rPr lang="he-IL"/>
              <a:pPr/>
              <a:t>‹#›</a:t>
            </a:fld>
            <a:endParaRPr lang="en-US"/>
          </a:p>
        </p:txBody>
      </p:sp>
      <p:pic>
        <p:nvPicPr>
          <p:cNvPr id="44039" name="Picture 7" descr="dn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4572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E87FE-AB98-4B5D-88E3-2E1182CC3FF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FC68E-0AD1-4A3B-B663-99E8D7AF006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BF5EEC-9B4B-4796-A616-E50442193764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4BE11-79AB-4EEA-997A-F6FC2F4BEF43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E466C-ED67-431C-82C9-4A31E66B6CF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A8DAF-A314-4455-ADD3-7F4646F5CE6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F3E90-79C6-4F77-A87A-70E4FB9F153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46D58-8DB8-4258-A883-EB75ACAFA0A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8FEFA-8010-43D3-8614-5496759CEAC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CB27D-A166-446C-86CD-12FD573C27B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63C5-4494-4499-8B5D-00AAF5751F8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56DF67E-5671-47CB-908A-CA1B790DA479}" type="slidenum">
              <a:rPr lang="he-IL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iaHHgEoa2c8&amp;feature=relate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NJxobgkPEAo&amp;feature=relate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l.youtube.com/watch?v=eOvMNOMRRm8&amp;feature=relat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youtube.com/watch?v=kp0esidDr-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UpwV1tdxc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9kQpYdCnU14&amp;feature=related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weizmann.ac.il/zemed/net_activities.php?cat=1747&amp;incat=1428&amp;article_id=1102&amp;act=forumPri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cience.cet.ac.il/science/genetics/test/test6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828800"/>
            <a:ext cx="7010400" cy="1371600"/>
          </a:xfrm>
        </p:spPr>
        <p:txBody>
          <a:bodyPr/>
          <a:lstStyle/>
          <a:p>
            <a:pPr algn="r"/>
            <a:r>
              <a:rPr lang="he-IL" sz="4000" b="1" dirty="0" smtClean="0">
                <a:solidFill>
                  <a:srgbClr val="FFFF00"/>
                </a:solidFill>
                <a:latin typeface="Guttman Yad" pitchFamily="2" charset="-79"/>
                <a:cs typeface="Guttman Yad" pitchFamily="2" charset="-79"/>
              </a:rPr>
              <a:t>מכרומוזום לתכונה תורשתית</a:t>
            </a:r>
            <a:endParaRPr lang="en-US" sz="4000" b="1" dirty="0">
              <a:solidFill>
                <a:srgbClr val="FFFF00"/>
              </a:solidFill>
              <a:cs typeface="Guttman Yad" pitchFamily="2" charset="-79"/>
            </a:endParaRPr>
          </a:p>
        </p:txBody>
      </p:sp>
      <p:pic>
        <p:nvPicPr>
          <p:cNvPr id="22530" name="Picture 2" descr="http://wmworia.files.wordpress.com/2007/11/23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2743200" cy="31592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2743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מהדנ"א לחלבון ולתכונות התורשתיות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41986" name="Picture 2" descr="http://upload.wikimedia.org/wikipedia/commons/thumb/4/4f/Rolled_tongue_flikr.jpg/190px-Rolled_tongue_fli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86200"/>
            <a:ext cx="3676954" cy="2438400"/>
          </a:xfrm>
          <a:prstGeom prst="rect">
            <a:avLst/>
          </a:prstGeom>
          <a:noFill/>
        </p:spPr>
      </p:pic>
      <p:pic>
        <p:nvPicPr>
          <p:cNvPr id="41988" name="Picture 4" descr="http://faculty.ksu.edu.sa/dr.afafshehata/PublishingImages/3d_model_DNA_w_phosphat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424113" cy="24241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2514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מה זה חלבון ?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מה זה חלבון ?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45058" name="Picture 2" descr="http://hlifemedia.com/wp-content/uploads/2010/02/protein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6168282" cy="41148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762000" y="12192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תרכובת אורגנית הבנויה משרשרת של יחידות שנקראות </a:t>
            </a:r>
            <a:r>
              <a:rPr lang="he-IL" sz="20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חומצות אמיניות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(ישנן 20 חומצות אמיניות). כל חלבון בנוי משרשרת של עשרות ומאות חומצות אמיניות שונים בסדר, בכמות ובסוג החומצות הבונות אותם.</a:t>
            </a:r>
          </a:p>
          <a:p>
            <a:pPr algn="just"/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מה זה חלבון ?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45058" name="Picture 2" descr="http://hlifemedia.com/wp-content/uploads/2010/02/protein-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95600"/>
            <a:ext cx="5410200" cy="3609092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381000" y="12192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לחלבונים מבנה תלת מימדי מיוחד המתאים לתפקידם ופעילותם בתא.</a:t>
            </a:r>
          </a:p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ישנם חלבונים שמזרזים תגובות כימיות שונות בתא ונקראים אנזימים.</a:t>
            </a:r>
          </a:p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ישנם חלבוני מבנה שבונים אברונים בתא ומבנים בגוף (חלבוני השרירים, השערות, העור)</a:t>
            </a:r>
          </a:p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ישנם חלבונים שליחים שמעבירים מסרים בין התאים : הורמונים, מוליכים עצביים.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מדנ"א לחלבון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47106" name="Picture 2" descr="http://upload.wikimedia.org/wikipedia/commons/2/22/Dog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93448"/>
            <a:ext cx="4495800" cy="5083552"/>
          </a:xfrm>
          <a:prstGeom prst="rect">
            <a:avLst/>
          </a:prstGeom>
          <a:noFill/>
        </p:spPr>
      </p:pic>
      <p:sp>
        <p:nvSpPr>
          <p:cNvPr id="7" name="מלבן 6"/>
          <p:cNvSpPr/>
          <p:nvPr/>
        </p:nvSpPr>
        <p:spPr>
          <a:xfrm>
            <a:off x="3048000" y="1524000"/>
            <a:ext cx="13716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דנ"א</a:t>
            </a:r>
            <a:endParaRPr lang="he-IL" sz="24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048000" y="3505200"/>
            <a:ext cx="13716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רנ"א</a:t>
            </a:r>
            <a:endParaRPr lang="he-IL" sz="24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איך מדנ"א</a:t>
            </a:r>
            <a:r>
              <a:rPr kumimoji="0" lang="he-IL" sz="4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 נוצר חלבון ?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49154" name="Picture 2" descr="http://www.whatischemistry.unina.it/merlino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845325" cy="4343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381000" y="4001869"/>
            <a:ext cx="1676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שלשות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נוקלאוטידים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57200" y="4992469"/>
            <a:ext cx="167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חומצות אמיניות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069068"/>
            <a:ext cx="167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דנ"א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57200" y="5269468"/>
            <a:ext cx="1676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חלבון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6172200" y="1828800"/>
            <a:ext cx="281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כל שלשה של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בדנ"א הוא </a:t>
            </a:r>
            <a:r>
              <a:rPr lang="he-IL" sz="20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צופן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לחומצה אמינית מסוימת בשרשרת החלבון הנבנה לפיה. </a:t>
            </a:r>
          </a:p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כל שלשה נקראת </a:t>
            </a:r>
            <a:r>
              <a:rPr lang="he-IL" sz="2000" dirty="0" err="1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קודון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סדר שלשות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הנוקלאוטידים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בדנ"א קובע את מבנה בחלבון ולכן קובע את טיבו של החלבון. 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281545" y="4177145"/>
            <a:ext cx="762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133600" y="4177145"/>
            <a:ext cx="762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103420" y="4177145"/>
            <a:ext cx="762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3962400" y="4177145"/>
            <a:ext cx="762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4939145" y="4177145"/>
            <a:ext cx="762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מדנ"א לחלבון - תרגום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562600" y="18288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תהליך בניית שרשרת החלבון לפי צופן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הנוקלאוטידים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נקרא תרגום. 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0" name="Picture 2" descr="mrn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494" t="4444" r="4494" b="2222"/>
          <a:stretch>
            <a:fillRect/>
          </a:stretch>
        </p:blipFill>
        <p:spPr bwMode="auto">
          <a:xfrm>
            <a:off x="484414" y="1447800"/>
            <a:ext cx="4849586" cy="5029200"/>
          </a:xfrm>
          <a:prstGeom prst="rect">
            <a:avLst/>
          </a:prstGeom>
          <a:noFill/>
        </p:spPr>
      </p:pic>
      <p:sp>
        <p:nvSpPr>
          <p:cNvPr id="21" name="מלבן 20"/>
          <p:cNvSpPr/>
          <p:nvPr/>
        </p:nvSpPr>
        <p:spPr>
          <a:xfrm>
            <a:off x="2098965" y="2175160"/>
            <a:ext cx="762000" cy="15933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דנ"א</a:t>
            </a:r>
            <a:endParaRPr lang="he-IL" sz="16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2362200" y="3429000"/>
            <a:ext cx="990600" cy="152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רנ"א</a:t>
            </a:r>
            <a:endParaRPr lang="he-IL" sz="16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1295400" y="2715490"/>
            <a:ext cx="1246910" cy="1801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3609110" y="3429000"/>
            <a:ext cx="762000" cy="24245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גרעין</a:t>
            </a:r>
            <a:endParaRPr lang="he-IL" sz="16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540325" y="4343400"/>
            <a:ext cx="16764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/>
          <p:cNvSpPr/>
          <p:nvPr/>
        </p:nvSpPr>
        <p:spPr>
          <a:xfrm>
            <a:off x="4087090" y="4966855"/>
            <a:ext cx="685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רנ"א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2743200" y="4419600"/>
            <a:ext cx="6096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חומצות אמיניות</a:t>
            </a:r>
            <a:endParaRPr lang="he-IL" sz="11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4191000" y="6019800"/>
            <a:ext cx="114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5562600" y="3016984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זהו תהליך המורכב מכמה שלבים ומשתתפת בו חומצת גרעין נוספת רנ"א. התהליך מתחיל בגרעין וממשיך בציטופלסמה.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מדנ"א לחלבון - תרגום 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2133600"/>
            <a:ext cx="6934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/>
            <a:r>
              <a:rPr lang="en-US" sz="2800" u="sng" dirty="0" smtClean="0"/>
              <a:t>CCT</a:t>
            </a:r>
            <a:r>
              <a:rPr lang="en-US" sz="2800" dirty="0" smtClean="0"/>
              <a:t>     </a:t>
            </a:r>
            <a:r>
              <a:rPr lang="en-US" sz="2800" u="sng" dirty="0" smtClean="0"/>
              <a:t>TAC</a:t>
            </a:r>
            <a:r>
              <a:rPr lang="en-US" sz="2800" dirty="0" smtClean="0"/>
              <a:t>     </a:t>
            </a:r>
            <a:r>
              <a:rPr lang="en-US" sz="2800" u="sng" dirty="0" smtClean="0"/>
              <a:t>GTC</a:t>
            </a:r>
            <a:r>
              <a:rPr lang="en-US" sz="2800" dirty="0" smtClean="0"/>
              <a:t>     </a:t>
            </a:r>
            <a:r>
              <a:rPr lang="en-US" sz="2800" u="sng" dirty="0" smtClean="0"/>
              <a:t>TTT</a:t>
            </a:r>
            <a:r>
              <a:rPr lang="en-US" sz="2800" dirty="0" smtClean="0"/>
              <a:t>     </a:t>
            </a:r>
            <a:r>
              <a:rPr lang="en-US" sz="2800" u="sng" dirty="0" smtClean="0"/>
              <a:t>TTC</a:t>
            </a:r>
            <a:endParaRPr lang="he-IL" sz="2800" u="sng" dirty="0"/>
          </a:p>
        </p:txBody>
      </p:sp>
      <p:sp>
        <p:nvSpPr>
          <p:cNvPr id="16" name="מלבן 15"/>
          <p:cNvSpPr/>
          <p:nvPr/>
        </p:nvSpPr>
        <p:spPr>
          <a:xfrm>
            <a:off x="1981200" y="3342620"/>
            <a:ext cx="76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err="1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גליצין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124200" y="3342620"/>
            <a:ext cx="76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err="1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מתיונין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4267200" y="3342620"/>
            <a:ext cx="914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גלוטמין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5562600" y="3342620"/>
            <a:ext cx="76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err="1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ליזין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6705600" y="3342620"/>
            <a:ext cx="76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err="1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ליזין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 rot="5400000">
            <a:off x="3201194" y="2960826"/>
            <a:ext cx="6096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rot="5400000">
            <a:off x="2056606" y="2960826"/>
            <a:ext cx="6096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 rot="5400000">
            <a:off x="4420394" y="2960826"/>
            <a:ext cx="6096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/>
          <p:nvPr/>
        </p:nvCxnSpPr>
        <p:spPr>
          <a:xfrm rot="5400000">
            <a:off x="5639594" y="2960826"/>
            <a:ext cx="6096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חץ ישר 36"/>
          <p:cNvCxnSpPr/>
          <p:nvPr/>
        </p:nvCxnSpPr>
        <p:spPr>
          <a:xfrm rot="5400000">
            <a:off x="6781006" y="2960826"/>
            <a:ext cx="609600" cy="15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5800" y="2195155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itchFamily="34" charset="-79"/>
                <a:cs typeface="David" pitchFamily="34" charset="-79"/>
              </a:rPr>
              <a:t>דנ"א</a:t>
            </a:r>
            <a:endParaRPr lang="he-IL" sz="24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2728555"/>
            <a:ext cx="1143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itchFamily="34" charset="-79"/>
                <a:cs typeface="David" pitchFamily="34" charset="-79"/>
              </a:rPr>
              <a:t>רנ"א</a:t>
            </a:r>
            <a:endParaRPr lang="he-IL" sz="24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3204075"/>
            <a:ext cx="1447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>
                <a:latin typeface="David" pitchFamily="34" charset="-79"/>
                <a:cs typeface="David" pitchFamily="34" charset="-79"/>
              </a:rPr>
              <a:t>רצף החומצות האמיניות בחלבון שנבנה</a:t>
            </a:r>
            <a:endParaRPr lang="he-IL" sz="16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00" y="4763869"/>
            <a:ext cx="7239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הצופן הגנטי הוא אחיד בכל היצורים החיים. כל שלשת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נוקלאוטידים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מקודדת לחומצת אמינית מסוימת. יש מספר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קודונים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לחומצה אמינית אחת.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3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מדנ"א לחלבון – הצופן הגנטי 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50180" name="Picture 4" descr="http://www.amalnet.k12.il/sites/genetic/images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715000" cy="5291666"/>
          </a:xfrm>
          <a:prstGeom prst="rect">
            <a:avLst/>
          </a:prstGeom>
          <a:noFill/>
        </p:spPr>
      </p:pic>
      <p:sp>
        <p:nvSpPr>
          <p:cNvPr id="20" name="אליפסה 19"/>
          <p:cNvSpPr/>
          <p:nvPr/>
        </p:nvSpPr>
        <p:spPr>
          <a:xfrm>
            <a:off x="6400800" y="2479965"/>
            <a:ext cx="5334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/>
          <p:cNvSpPr/>
          <p:nvPr/>
        </p:nvSpPr>
        <p:spPr>
          <a:xfrm>
            <a:off x="2819400" y="5029200"/>
            <a:ext cx="5334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22860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  <a:hlinkClick r:id="rId2"/>
              </a:rPr>
              <a:t>גן אחד &gt;</a:t>
            </a:r>
            <a:r>
              <a:rPr kumimoji="0" lang="he-IL" sz="4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  <a:hlinkClick r:id="rId2"/>
              </a:rPr>
              <a:t> חלבון אחד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2590800" y="1423553"/>
            <a:ext cx="4038600" cy="2538847"/>
            <a:chOff x="2590800" y="2410690"/>
            <a:chExt cx="3810001" cy="2470230"/>
          </a:xfrm>
        </p:grpSpPr>
        <p:pic>
          <p:nvPicPr>
            <p:cNvPr id="54274" name="Picture 2" descr="http://www.healthcentral.com/common/images/9/9344_13522_5.jpg"/>
            <p:cNvPicPr>
              <a:picLocks noChangeAspect="1" noChangeArrowheads="1"/>
            </p:cNvPicPr>
            <p:nvPr/>
          </p:nvPicPr>
          <p:blipFill>
            <a:blip r:embed="rId3" cstate="print"/>
            <a:srcRect t="4865" b="14865"/>
            <a:stretch>
              <a:fillRect/>
            </a:stretch>
          </p:blipFill>
          <p:spPr bwMode="auto">
            <a:xfrm>
              <a:off x="2590800" y="2434282"/>
              <a:ext cx="3810001" cy="2446638"/>
            </a:xfrm>
            <a:prstGeom prst="rect">
              <a:avLst/>
            </a:prstGeom>
            <a:noFill/>
          </p:spPr>
        </p:pic>
        <p:sp>
          <p:nvSpPr>
            <p:cNvPr id="5" name="מלבן 4"/>
            <p:cNvSpPr/>
            <p:nvPr/>
          </p:nvSpPr>
          <p:spPr>
            <a:xfrm>
              <a:off x="4800600" y="2667000"/>
              <a:ext cx="533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גן</a:t>
              </a:r>
              <a:endParaRPr lang="he-IL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06090" y="2410690"/>
              <a:ext cx="6858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err="1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קודון</a:t>
              </a:r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 התחלה</a:t>
              </a:r>
              <a:endParaRPr lang="he-IL" sz="1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38800" y="3044325"/>
              <a:ext cx="6858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b="1" dirty="0" err="1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קודון</a:t>
              </a:r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 סיום</a:t>
              </a:r>
              <a:endParaRPr lang="he-IL" sz="1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pic>
        <p:nvPicPr>
          <p:cNvPr id="54276" name="Picture 4" descr="http://lmb.informatik.uni-freiburg.de/events/shrec07/prot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252" y="4953000"/>
            <a:ext cx="2401643" cy="1736725"/>
          </a:xfrm>
          <a:prstGeom prst="rect">
            <a:avLst/>
          </a:prstGeom>
          <a:noFill/>
        </p:spPr>
      </p:pic>
      <p:cxnSp>
        <p:nvCxnSpPr>
          <p:cNvPr id="12" name="מחבר חץ ישר 11"/>
          <p:cNvCxnSpPr>
            <a:stCxn id="54274" idx="2"/>
            <a:endCxn id="54276" idx="0"/>
          </p:cNvCxnSpPr>
          <p:nvPr/>
        </p:nvCxnSpPr>
        <p:spPr>
          <a:xfrm rot="16200000" flipH="1">
            <a:off x="4117287" y="4455213"/>
            <a:ext cx="990600" cy="4974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2325469"/>
            <a:ext cx="175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latin typeface="David" pitchFamily="34" charset="-79"/>
                <a:cs typeface="David" pitchFamily="34" charset="-79"/>
              </a:rPr>
              <a:t>דנ"א</a:t>
            </a:r>
            <a:endParaRPr lang="he-IL" sz="36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5525869"/>
            <a:ext cx="175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latin typeface="David" pitchFamily="34" charset="-79"/>
                <a:cs typeface="David" pitchFamily="34" charset="-79"/>
              </a:rPr>
              <a:t>חלבון</a:t>
            </a:r>
            <a:endParaRPr lang="he-IL" sz="3600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010400" cy="1371600"/>
          </a:xfrm>
        </p:spPr>
        <p:txBody>
          <a:bodyPr/>
          <a:lstStyle/>
          <a:p>
            <a:r>
              <a:rPr lang="he-IL" sz="4000" b="1" dirty="0" smtClean="0">
                <a:solidFill>
                  <a:srgbClr val="FFFF00"/>
                </a:solidFill>
                <a:latin typeface="Guttman Yad" pitchFamily="2" charset="-79"/>
                <a:cs typeface="Guttman Yad" pitchFamily="2" charset="-79"/>
              </a:rPr>
              <a:t>תסמונת לש-</a:t>
            </a:r>
            <a:r>
              <a:rPr lang="he-IL" sz="4000" b="1" dirty="0" err="1" smtClean="0">
                <a:solidFill>
                  <a:srgbClr val="FFFF00"/>
                </a:solidFill>
                <a:latin typeface="Guttman Yad" pitchFamily="2" charset="-79"/>
                <a:cs typeface="Guttman Yad" pitchFamily="2" charset="-79"/>
              </a:rPr>
              <a:t>ניהן</a:t>
            </a:r>
            <a:endParaRPr lang="en-US" sz="4000" b="1" dirty="0">
              <a:solidFill>
                <a:srgbClr val="FFFF00"/>
              </a:solidFill>
              <a:cs typeface="Guttman Yad" pitchFamily="2" charset="-79"/>
            </a:endParaRPr>
          </a:p>
        </p:txBody>
      </p:sp>
      <p:pic>
        <p:nvPicPr>
          <p:cNvPr id="1026" name="Picture 2" descr="http://yanagreenman.com/images/LeschNyhan.jpg"/>
          <p:cNvPicPr>
            <a:picLocks noChangeAspect="1" noChangeArrowheads="1"/>
          </p:cNvPicPr>
          <p:nvPr/>
        </p:nvPicPr>
        <p:blipFill>
          <a:blip r:embed="rId2" cstate="print"/>
          <a:srcRect l="49261" t="36571" r="5419"/>
          <a:stretch>
            <a:fillRect/>
          </a:stretch>
        </p:blipFill>
        <p:spPr bwMode="auto">
          <a:xfrm>
            <a:off x="3124200" y="1312793"/>
            <a:ext cx="2895600" cy="5240407"/>
          </a:xfrm>
          <a:prstGeom prst="rect">
            <a:avLst/>
          </a:prstGeom>
          <a:noFill/>
        </p:spPr>
      </p:pic>
      <p:grpSp>
        <p:nvGrpSpPr>
          <p:cNvPr id="7" name="קבוצה 6"/>
          <p:cNvGrpSpPr/>
          <p:nvPr/>
        </p:nvGrpSpPr>
        <p:grpSpPr>
          <a:xfrm>
            <a:off x="6400800" y="2133600"/>
            <a:ext cx="2362200" cy="1989221"/>
            <a:chOff x="6400800" y="2895600"/>
            <a:chExt cx="2362200" cy="1989221"/>
          </a:xfrm>
        </p:grpSpPr>
        <p:pic>
          <p:nvPicPr>
            <p:cNvPr id="1028" name="Picture 4" descr="http://imcurious.wikispaces.com/file/view/chromosome.jpg/53204406/chromosome.jpg"/>
            <p:cNvPicPr>
              <a:picLocks noChangeAspect="1" noChangeArrowheads="1"/>
            </p:cNvPicPr>
            <p:nvPr/>
          </p:nvPicPr>
          <p:blipFill>
            <a:blip r:embed="rId3" cstate="print"/>
            <a:srcRect l="6428" t="37778" r="6714" b="13460"/>
            <a:stretch>
              <a:fillRect/>
            </a:stretch>
          </p:blipFill>
          <p:spPr bwMode="auto">
            <a:xfrm>
              <a:off x="6400800" y="2895600"/>
              <a:ext cx="2362200" cy="1989221"/>
            </a:xfrm>
            <a:prstGeom prst="rect">
              <a:avLst/>
            </a:prstGeom>
            <a:noFill/>
          </p:spPr>
        </p:pic>
        <p:sp>
          <p:nvSpPr>
            <p:cNvPr id="6" name="מלבן 5"/>
            <p:cNvSpPr/>
            <p:nvPr/>
          </p:nvSpPr>
          <p:spPr>
            <a:xfrm>
              <a:off x="7620000" y="2895600"/>
              <a:ext cx="990600" cy="2286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9" name="מחבר חץ ישר 8"/>
          <p:cNvCxnSpPr/>
          <p:nvPr/>
        </p:nvCxnSpPr>
        <p:spPr>
          <a:xfrm rot="5400000">
            <a:off x="7429500" y="4381500"/>
            <a:ext cx="1295400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9400" y="5105400"/>
            <a:ext cx="23622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אנזים שמפרק חומצת שתן</a:t>
            </a:r>
            <a:endParaRPr lang="he-IL" sz="1400" dirty="0"/>
          </a:p>
        </p:txBody>
      </p:sp>
      <p:pic>
        <p:nvPicPr>
          <p:cNvPr id="1030" name="Picture 6" descr="http://lmb.informatik.uni-freiburg.de/events/shrec07/prot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486400"/>
            <a:ext cx="1159111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22860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סיכום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762000" y="1123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הכרומוזום הוא מולקולת דנ"א ארוכה ודחוסה מאוד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762000" y="17305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מולקולת הדנ"א מורכבת משני  סלילים (גדילים) השזורים לאורכה ולכן היא נקראת </a:t>
            </a:r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"הסליל הכפול"</a:t>
            </a: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.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533400" y="249549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 גן</a:t>
            </a: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= קטע ממולקולת דנ"א המכיל את המידע על תכונה תורשתית כלשהי.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76200" y="2949714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הדנ"א הוא חומצת גרעין הבנויה משתי שרשרות של יחידות הנקראות </a:t>
            </a:r>
            <a:r>
              <a:rPr lang="he-IL" sz="2000" dirty="0" err="1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השזורות זה בזה. ישנם 4 סוגי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השונים זה מזה ב</a:t>
            </a:r>
            <a:r>
              <a:rPr lang="he-IL" sz="20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בסיס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המרכיב אותם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: 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G C A T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304800" y="38100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חלבון הוא תרכובת אורגנית הבנויה משרשרת של יחידות שנקראות </a:t>
            </a:r>
            <a:r>
              <a:rPr lang="he-IL" sz="20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חומצות אמיניות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(ישנן 20 חומצות אמיניות). כל חלבון בנוי משרשרת של עשרות ומאות חומצות אמיניות שונים בסדר, בכמות ובסוג החומצות הבונות אותם.</a:t>
            </a:r>
          </a:p>
          <a:p>
            <a:pPr algn="just"/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457200" y="48768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כל שלשה של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בדנ"א הוא </a:t>
            </a:r>
            <a:r>
              <a:rPr lang="he-IL" sz="20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צופן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לחומצה אמינית מסוימת בשרשרת החלבון הנבנה לפיה. כל שלשה נקראת </a:t>
            </a:r>
            <a:r>
              <a:rPr lang="he-IL" sz="2000" dirty="0" err="1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קודון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. סדר שלשות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הנוקלאוטידים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בדנ"א קובע את מבנה בחלבון בתהליך נקרא </a:t>
            </a:r>
            <a:r>
              <a:rPr lang="he-IL" sz="2000" u="sng" dirty="0" smtClean="0">
                <a:latin typeface="David" pitchFamily="34" charset="-79"/>
                <a:cs typeface="David" pitchFamily="34" charset="-79"/>
              </a:rPr>
              <a:t>תרגום. </a:t>
            </a:r>
            <a:endParaRPr lang="he-IL" sz="2000" u="sng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מהי</a:t>
            </a:r>
            <a:r>
              <a:rPr kumimoji="0" lang="he-IL" sz="4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 מוטציה ?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53250" name="Picture 2" descr="http://www.ptcbio.com/images/ptc_technology_white-with-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6448"/>
          <a:stretch>
            <a:fillRect/>
          </a:stretch>
        </p:blipFill>
        <p:spPr bwMode="auto">
          <a:xfrm>
            <a:off x="457200" y="1219200"/>
            <a:ext cx="7924800" cy="3352800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6781800" y="2667000"/>
            <a:ext cx="990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חלבון מתפקד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6705600" y="4191000"/>
            <a:ext cx="11430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חלבון פגום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533400" y="1233948"/>
            <a:ext cx="2057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תרגום </a:t>
            </a:r>
            <a:r>
              <a:rPr lang="he-IL" sz="1600" dirty="0" err="1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נורמלי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33400" y="2971800"/>
            <a:ext cx="2057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תרגום פגום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3200400" y="3733800"/>
            <a:ext cx="9144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4343400" y="3733800"/>
            <a:ext cx="9144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762000" y="4800600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היות שכל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קודון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(שלשת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) הוא צופן לחומצה אמינית מסוימת אחת, די בכך, שאחד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מהנוקלאוטידים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הרבים שבשרשרת הדנ"א יוחלף באחר בכדי שבחלבון שייבנה תתקבל חומצה אמינית שונה או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קודון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לסיום מוקדם של שרשרת החלבון ובעקבות שינוי זה תתקבל תכונה שונה אצל היצור.</a:t>
            </a:r>
          </a:p>
          <a:p>
            <a:pPr algn="just"/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כל שינוי ברצף </a:t>
            </a:r>
            <a:r>
              <a:rPr lang="he-IL" sz="2000" b="1" dirty="0" err="1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הנוקלאוטידים</a:t>
            </a:r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 בדנ"א נקרא מוטציה.</a:t>
            </a:r>
            <a:endParaRPr lang="he-IL" sz="2000" b="1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17" name="מחבר ישר 16"/>
          <p:cNvCxnSpPr/>
          <p:nvPr/>
        </p:nvCxnSpPr>
        <p:spPr>
          <a:xfrm flipV="1">
            <a:off x="4495800" y="152400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40044" y="1383888"/>
            <a:ext cx="9144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err="1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קודון</a:t>
            </a:r>
            <a:r>
              <a:rPr lang="he-IL" sz="12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 סיום</a:t>
            </a:r>
            <a:endParaRPr lang="he-IL" sz="12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3048000"/>
            <a:ext cx="12192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err="1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קודון</a:t>
            </a:r>
            <a:r>
              <a:rPr lang="he-IL" sz="12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 סיום מוטנט</a:t>
            </a:r>
            <a:endParaRPr lang="he-IL" sz="12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21" name="מחבר ישר 20"/>
          <p:cNvCxnSpPr/>
          <p:nvPr/>
        </p:nvCxnSpPr>
        <p:spPr>
          <a:xfrm rot="5400000" flipH="1" flipV="1">
            <a:off x="3276600" y="32766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אליפסה 22"/>
          <p:cNvSpPr/>
          <p:nvPr/>
        </p:nvSpPr>
        <p:spPr>
          <a:xfrm>
            <a:off x="3048000" y="3352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4419600" y="1981200"/>
            <a:ext cx="8382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/>
          <p:cNvSpPr/>
          <p:nvPr/>
        </p:nvSpPr>
        <p:spPr>
          <a:xfrm>
            <a:off x="4267200" y="16002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אנמיה</a:t>
            </a:r>
            <a:r>
              <a:rPr kumimoji="0" lang="he-IL" sz="4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 חרמשית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55298" name="Picture 2" descr="http://www2.med.umich.edu/prmc/media/newsroom/assets/images/SickleCell_122218367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2200"/>
            <a:ext cx="3100107" cy="4038600"/>
          </a:xfrm>
          <a:prstGeom prst="rect">
            <a:avLst/>
          </a:prstGeom>
          <a:noFill/>
        </p:spPr>
      </p:pic>
      <p:sp>
        <p:nvSpPr>
          <p:cNvPr id="20" name="מלבן 19"/>
          <p:cNvSpPr/>
          <p:nvPr/>
        </p:nvSpPr>
        <p:spPr>
          <a:xfrm>
            <a:off x="685800" y="1117937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מחלת דם תורשתית הנפוצה באפריקה. אצל החולים צורתם של כדוריות הדם האדומות היא צורת חרמש בשל פגם בחלבוני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ההמולגלובין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שבהם. עקב כך, לחולים יש מחסור בהמוגלובין ולכן הם סובלים מחולשה ומבעיות בכליות.</a:t>
            </a:r>
            <a:endParaRPr lang="he-IL" sz="2000" b="1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5300" name="Picture 4" descr="http://deborahmazon.files.wordpress.com/2010/07/sickle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3048000" cy="4191001"/>
          </a:xfrm>
          <a:prstGeom prst="rect">
            <a:avLst/>
          </a:prstGeom>
          <a:noFill/>
        </p:spPr>
      </p:pic>
      <p:sp>
        <p:nvSpPr>
          <p:cNvPr id="25" name="מלבן 24"/>
          <p:cNvSpPr/>
          <p:nvPr/>
        </p:nvSpPr>
        <p:spPr>
          <a:xfrm>
            <a:off x="1066800" y="3124200"/>
            <a:ext cx="1143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2362200" y="3048000"/>
            <a:ext cx="152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1828800" y="6096000"/>
            <a:ext cx="1143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אנמיה</a:t>
            </a:r>
            <a:r>
              <a:rPr kumimoji="0" lang="he-IL" sz="4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 חרמשית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55298" name="Picture 2" descr="http://www2.med.umich.edu/prmc/media/newsroom/assets/images/SickleCell_122218367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1754778" cy="2286000"/>
          </a:xfrm>
          <a:prstGeom prst="rect">
            <a:avLst/>
          </a:prstGeom>
          <a:noFill/>
        </p:spPr>
      </p:pic>
      <p:sp>
        <p:nvSpPr>
          <p:cNvPr id="20" name="מלבן 19"/>
          <p:cNvSpPr/>
          <p:nvPr/>
        </p:nvSpPr>
        <p:spPr>
          <a:xfrm>
            <a:off x="685800" y="1197114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בתאים של חולי אנמיה חרמשית ישנה מוטציה אחת ברצף הדנ"א של הגן שמקודד להמוגלובין ובעקבות השינוי מוחלפת חומצה אמינית אחת ברצף החלבון.</a:t>
            </a:r>
            <a:endParaRPr lang="he-IL" sz="2000" b="1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56322" name="Picture 2" descr="http://www.answersingenesis.org/home/area/cfol/images/mutations-fig1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286000"/>
            <a:ext cx="4513386" cy="4191000"/>
          </a:xfrm>
          <a:prstGeom prst="rect">
            <a:avLst/>
          </a:prstGeom>
          <a:noFill/>
        </p:spPr>
      </p:pic>
      <p:sp>
        <p:nvSpPr>
          <p:cNvPr id="10" name="מלבן 9"/>
          <p:cNvSpPr/>
          <p:nvPr/>
        </p:nvSpPr>
        <p:spPr>
          <a:xfrm>
            <a:off x="1676400" y="2819400"/>
            <a:ext cx="1371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2362200" y="3733800"/>
            <a:ext cx="1066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דם רגיל</a:t>
            </a:r>
            <a:endParaRPr lang="he-IL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191000" y="3733800"/>
            <a:ext cx="1447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אנמיה חרמשית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828800" y="4038600"/>
            <a:ext cx="533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676400" y="4876800"/>
            <a:ext cx="6858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חלבון</a:t>
            </a:r>
            <a:endParaRPr lang="he-IL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5257800" y="6324600"/>
            <a:ext cx="838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מוטציה</a:t>
            </a:r>
            <a:endParaRPr lang="he-IL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1600200" y="5562600"/>
            <a:ext cx="533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accent4">
                    <a:lumMod val="10000"/>
                  </a:schemeClr>
                </a:solidFill>
              </a:rPr>
              <a:t>דנ"א</a:t>
            </a:r>
            <a:endParaRPr lang="he-IL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" name="אליפסה 18"/>
          <p:cNvSpPr/>
          <p:nvPr/>
        </p:nvSpPr>
        <p:spPr>
          <a:xfrm>
            <a:off x="2834148" y="5272548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אליפסה 20"/>
          <p:cNvSpPr/>
          <p:nvPr/>
        </p:nvSpPr>
        <p:spPr>
          <a:xfrm>
            <a:off x="5105400" y="52578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/>
          <p:cNvSpPr/>
          <p:nvPr/>
        </p:nvSpPr>
        <p:spPr>
          <a:xfrm>
            <a:off x="5257800" y="5990304"/>
            <a:ext cx="304800" cy="258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אנמיה</a:t>
            </a:r>
            <a:r>
              <a:rPr kumimoji="0" lang="he-IL" sz="48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 חרמשית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3810000" y="1447800"/>
            <a:ext cx="16002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 smtClean="0">
                <a:solidFill>
                  <a:schemeClr val="accent4">
                    <a:lumMod val="10000"/>
                  </a:schemeClr>
                </a:solidFill>
              </a:rPr>
              <a:t>דנ"א</a:t>
            </a:r>
            <a:endParaRPr lang="he-IL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5105400" y="2514600"/>
            <a:ext cx="16002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 smtClean="0">
                <a:solidFill>
                  <a:schemeClr val="accent4">
                    <a:lumMod val="10000"/>
                  </a:schemeClr>
                </a:solidFill>
              </a:rPr>
              <a:t>תקין</a:t>
            </a:r>
            <a:endParaRPr lang="he-IL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2667000" y="2514600"/>
            <a:ext cx="16002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 smtClean="0">
                <a:solidFill>
                  <a:schemeClr val="accent4">
                    <a:lumMod val="10000"/>
                  </a:schemeClr>
                </a:solidFill>
              </a:rPr>
              <a:t>שונה</a:t>
            </a:r>
            <a:endParaRPr lang="he-IL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5105400" y="3581400"/>
            <a:ext cx="16002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</a:rPr>
              <a:t>המוגלובין</a:t>
            </a:r>
          </a:p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</a:rPr>
              <a:t>תקין</a:t>
            </a:r>
          </a:p>
        </p:txBody>
      </p:sp>
      <p:sp>
        <p:nvSpPr>
          <p:cNvPr id="26" name="מלבן 25"/>
          <p:cNvSpPr/>
          <p:nvPr/>
        </p:nvSpPr>
        <p:spPr>
          <a:xfrm>
            <a:off x="2667000" y="3581400"/>
            <a:ext cx="16002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</a:rPr>
              <a:t>המוגלובין</a:t>
            </a:r>
          </a:p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</a:rPr>
              <a:t>פגום</a:t>
            </a:r>
          </a:p>
        </p:txBody>
      </p:sp>
      <p:sp>
        <p:nvSpPr>
          <p:cNvPr id="27" name="מלבן 26"/>
          <p:cNvSpPr/>
          <p:nvPr/>
        </p:nvSpPr>
        <p:spPr>
          <a:xfrm>
            <a:off x="5105400" y="4724400"/>
            <a:ext cx="16002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</a:rPr>
              <a:t>תאי דם כדוריים</a:t>
            </a:r>
          </a:p>
        </p:txBody>
      </p:sp>
      <p:sp>
        <p:nvSpPr>
          <p:cNvPr id="28" name="מלבן 27"/>
          <p:cNvSpPr/>
          <p:nvPr/>
        </p:nvSpPr>
        <p:spPr>
          <a:xfrm>
            <a:off x="2514600" y="4724400"/>
            <a:ext cx="19050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</a:rPr>
              <a:t>תאי דם חרמשיים</a:t>
            </a:r>
          </a:p>
        </p:txBody>
      </p:sp>
      <p:cxnSp>
        <p:nvCxnSpPr>
          <p:cNvPr id="30" name="מחבר חץ ישר 29"/>
          <p:cNvCxnSpPr>
            <a:stCxn id="18" idx="2"/>
            <a:endCxn id="23" idx="0"/>
          </p:cNvCxnSpPr>
          <p:nvPr/>
        </p:nvCxnSpPr>
        <p:spPr>
          <a:xfrm rot="16200000" flipH="1">
            <a:off x="5029200" y="1638300"/>
            <a:ext cx="457200" cy="1295400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חץ ישר 31"/>
          <p:cNvCxnSpPr>
            <a:stCxn id="18" idx="2"/>
            <a:endCxn id="24" idx="0"/>
          </p:cNvCxnSpPr>
          <p:nvPr/>
        </p:nvCxnSpPr>
        <p:spPr>
          <a:xfrm rot="5400000">
            <a:off x="3810000" y="1714500"/>
            <a:ext cx="457200" cy="1143000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>
            <a:stCxn id="23" idx="2"/>
            <a:endCxn id="25" idx="0"/>
          </p:cNvCxnSpPr>
          <p:nvPr/>
        </p:nvCxnSpPr>
        <p:spPr>
          <a:xfrm rot="5400000">
            <a:off x="5676900" y="3352800"/>
            <a:ext cx="457200" cy="1588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חץ ישר 35"/>
          <p:cNvCxnSpPr>
            <a:stCxn id="25" idx="2"/>
            <a:endCxn id="27" idx="0"/>
          </p:cNvCxnSpPr>
          <p:nvPr/>
        </p:nvCxnSpPr>
        <p:spPr>
          <a:xfrm rot="5400000">
            <a:off x="5638800" y="4457700"/>
            <a:ext cx="533400" cy="1588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>
            <a:stCxn id="24" idx="2"/>
            <a:endCxn id="26" idx="0"/>
          </p:cNvCxnSpPr>
          <p:nvPr/>
        </p:nvCxnSpPr>
        <p:spPr>
          <a:xfrm rot="5400000">
            <a:off x="3238500" y="3352800"/>
            <a:ext cx="457200" cy="1588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6" idx="2"/>
            <a:endCxn id="28" idx="0"/>
          </p:cNvCxnSpPr>
          <p:nvPr/>
        </p:nvCxnSpPr>
        <p:spPr>
          <a:xfrm rot="5400000">
            <a:off x="3200400" y="4457700"/>
            <a:ext cx="533400" cy="1588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4" name="Picture 2" descr="http://i137.photobucket.com/albums/q220/sicklecellawareness/sicklecel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638800"/>
            <a:ext cx="1477108" cy="914400"/>
          </a:xfrm>
          <a:prstGeom prst="rect">
            <a:avLst/>
          </a:prstGeom>
          <a:noFill/>
        </p:spPr>
      </p:pic>
      <p:pic>
        <p:nvPicPr>
          <p:cNvPr id="41" name="Picture 2" descr="http://i137.photobucket.com/albums/q220/sicklecellawareness/sicklecel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55715" y="5426285"/>
            <a:ext cx="1057276" cy="1329906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609600" y="1447800"/>
            <a:ext cx="1371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David" pitchFamily="34" charset="-79"/>
                <a:cs typeface="David" pitchFamily="34" charset="-79"/>
              </a:rPr>
              <a:t>מחומר</a:t>
            </a:r>
            <a:endParaRPr lang="he-IL" sz="32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7644" y="5791200"/>
            <a:ext cx="1371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David" pitchFamily="34" charset="-79"/>
                <a:cs typeface="David" pitchFamily="34" charset="-79"/>
              </a:rPr>
              <a:t>לתכונה</a:t>
            </a:r>
            <a:endParaRPr lang="he-IL" sz="3200" dirty="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45" name="מחבר חץ ישר 44"/>
          <p:cNvCxnSpPr>
            <a:stCxn id="42" idx="2"/>
            <a:endCxn id="43" idx="0"/>
          </p:cNvCxnSpPr>
          <p:nvPr/>
        </p:nvCxnSpPr>
        <p:spPr>
          <a:xfrm rot="5400000">
            <a:off x="-599890" y="3895909"/>
            <a:ext cx="3758625" cy="31956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0" y="2743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כיצד התגלה שהדנ"א הוא החומר הנושא את המידע התורשתי?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b/b8/Fred_Griffith_and_%22Bobby%22_1936.jpg"/>
          <p:cNvPicPr>
            <a:picLocks noChangeAspect="1" noChangeArrowheads="1"/>
          </p:cNvPicPr>
          <p:nvPr/>
        </p:nvPicPr>
        <p:blipFill>
          <a:blip r:embed="rId2" cstate="print"/>
          <a:srcRect t="4571"/>
          <a:stretch>
            <a:fillRect/>
          </a:stretch>
        </p:blipFill>
        <p:spPr bwMode="auto">
          <a:xfrm>
            <a:off x="152400" y="1219200"/>
            <a:ext cx="3639806" cy="5107961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6172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400" kern="0" noProof="0" dirty="0" smtClean="0">
                <a:solidFill>
                  <a:srgbClr val="FFFF00"/>
                </a:solidFill>
                <a:latin typeface="David" pitchFamily="34" charset="-79"/>
                <a:ea typeface="+mj-ea"/>
                <a:cs typeface="David" pitchFamily="34" charset="-79"/>
              </a:rPr>
              <a:t>פרד </a:t>
            </a:r>
            <a:r>
              <a:rPr lang="he-IL" sz="2400" kern="0" noProof="0" dirty="0" err="1" smtClean="0">
                <a:solidFill>
                  <a:srgbClr val="FFFF00"/>
                </a:solidFill>
                <a:latin typeface="David" pitchFamily="34" charset="-79"/>
                <a:ea typeface="+mj-ea"/>
                <a:cs typeface="David" pitchFamily="34" charset="-79"/>
              </a:rPr>
              <a:t>גריפית</a:t>
            </a:r>
            <a:r>
              <a:rPr lang="he-IL" sz="2400" kern="0" noProof="0" dirty="0" smtClean="0">
                <a:solidFill>
                  <a:srgbClr val="FFFF00"/>
                </a:solidFill>
                <a:latin typeface="David" pitchFamily="34" charset="-79"/>
                <a:ea typeface="+mj-ea"/>
                <a:cs typeface="David" pitchFamily="34" charset="-79"/>
              </a:rPr>
              <a:t>'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255455"/>
            <a:ext cx="5257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שאלת המחקר הכללית :</a:t>
            </a:r>
          </a:p>
          <a:p>
            <a:r>
              <a:rPr lang="he-IL" sz="2000" dirty="0" smtClean="0">
                <a:latin typeface="David" pitchFamily="34" charset="-79"/>
                <a:cs typeface="David" pitchFamily="34" charset="-79"/>
              </a:rPr>
              <a:t>מהו החומר הנושא את המידע התורשתי ?</a:t>
            </a:r>
          </a:p>
          <a:p>
            <a:endParaRPr lang="he-IL" sz="2000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השערה כללית :</a:t>
            </a:r>
          </a:p>
          <a:p>
            <a:r>
              <a:rPr lang="he-IL" sz="2000" dirty="0" smtClean="0">
                <a:latin typeface="David" pitchFamily="34" charset="-79"/>
                <a:cs typeface="David" pitchFamily="34" charset="-79"/>
              </a:rPr>
              <a:t>הדנ"א הוא החומר הנושא את המידע התורשתי</a:t>
            </a:r>
          </a:p>
          <a:p>
            <a:endParaRPr lang="he-IL" sz="2000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תכנון הניסוי :</a:t>
            </a:r>
          </a:p>
          <a:p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הניסוי של </a:t>
            </a:r>
            <a:r>
              <a:rPr lang="he-IL" sz="32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גריפית</a:t>
            </a:r>
            <a:r>
              <a:rPr lang="he-IL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' - 1928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0" y="457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he-IL" sz="4000" b="1" kern="0" noProof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פנאוקוקוס</a:t>
            </a:r>
            <a:r>
              <a:rPr lang="he-IL" sz="40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 - </a:t>
            </a:r>
            <a:r>
              <a:rPr lang="he-IL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cs typeface="Guttman Yad" pitchFamily="2" charset="-79"/>
              </a:rPr>
              <a:t>דלקת ריאות 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1028" name="Picture 4" descr="http://www.beliefnet.com/healthandhealing/images/pneumonia%20lung%20flu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931" y="2438400"/>
            <a:ext cx="3962069" cy="2886075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</a:ln>
        </p:spPr>
      </p:pic>
      <p:pic>
        <p:nvPicPr>
          <p:cNvPr id="1030" name="Picture 6" descr="http://diseaseoftheweek.files.wordpress.com/2010/01/pneumococc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931" y="2678260"/>
            <a:ext cx="2084204" cy="2396835"/>
          </a:xfrm>
          <a:prstGeom prst="rect">
            <a:avLst/>
          </a:prstGeom>
          <a:noFill/>
          <a:ln w="28575">
            <a:solidFill>
              <a:schemeClr val="accent4">
                <a:lumMod val="10000"/>
              </a:schemeClr>
            </a:solidFill>
          </a:ln>
        </p:spPr>
      </p:pic>
      <p:cxnSp>
        <p:nvCxnSpPr>
          <p:cNvPr id="6" name="מחבר חץ ישר 5"/>
          <p:cNvCxnSpPr>
            <a:stCxn id="1030" idx="3"/>
            <a:endCxn id="1028" idx="1"/>
          </p:cNvCxnSpPr>
          <p:nvPr/>
        </p:nvCxnSpPr>
        <p:spPr>
          <a:xfrm>
            <a:off x="3075135" y="3876678"/>
            <a:ext cx="1344796" cy="4760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51816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חיידקי </a:t>
            </a:r>
            <a:r>
              <a:rPr lang="he-IL" dirty="0" err="1" smtClean="0">
                <a:latin typeface="David" pitchFamily="34" charset="-79"/>
                <a:cs typeface="David" pitchFamily="34" charset="-79"/>
              </a:rPr>
              <a:t>פניאומקוקוס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הניסוי של </a:t>
            </a:r>
            <a:r>
              <a:rPr lang="he-IL" sz="36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גריפית</a:t>
            </a:r>
            <a:r>
              <a:rPr lang="he-IL" sz="3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'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grpSp>
        <p:nvGrpSpPr>
          <p:cNvPr id="21" name="קבוצה 20"/>
          <p:cNvGrpSpPr/>
          <p:nvPr/>
        </p:nvGrpSpPr>
        <p:grpSpPr>
          <a:xfrm>
            <a:off x="685800" y="2057400"/>
            <a:ext cx="7772400" cy="1905001"/>
            <a:chOff x="1433945" y="1786016"/>
            <a:chExt cx="5715000" cy="1069579"/>
          </a:xfrm>
        </p:grpSpPr>
        <p:pic>
          <p:nvPicPr>
            <p:cNvPr id="38914" name="Picture 2" descr="C:\Users\tamang\AppData\Local\Microsoft\Windows\Temporary Internet Files\Content.IE5\M67790BY\ch39f1[1].jpg"/>
            <p:cNvPicPr>
              <a:picLocks noChangeAspect="1" noChangeArrowheads="1"/>
            </p:cNvPicPr>
            <p:nvPr/>
          </p:nvPicPr>
          <p:blipFill>
            <a:blip r:embed="rId2" cstate="print"/>
            <a:srcRect t="81064"/>
            <a:stretch>
              <a:fillRect/>
            </a:stretch>
          </p:blipFill>
          <p:spPr bwMode="auto">
            <a:xfrm>
              <a:off x="1433945" y="1786016"/>
              <a:ext cx="5715000" cy="1069579"/>
            </a:xfrm>
            <a:prstGeom prst="rect">
              <a:avLst/>
            </a:prstGeom>
            <a:noFill/>
          </p:spPr>
        </p:pic>
        <p:sp>
          <p:nvSpPr>
            <p:cNvPr id="18" name="מלבן 17"/>
            <p:cNvSpPr/>
            <p:nvPr/>
          </p:nvSpPr>
          <p:spPr>
            <a:xfrm>
              <a:off x="2305355" y="1871582"/>
              <a:ext cx="1537855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</a:t>
              </a:r>
            </a:p>
            <a:p>
              <a:pPr algn="ctr"/>
              <a:r>
                <a:rPr lang="he-IL" sz="2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חסרי מעטפת</a:t>
              </a:r>
              <a:endParaRPr lang="he-IL" sz="2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9" name="מלבן 18"/>
            <p:cNvSpPr/>
            <p:nvPr/>
          </p:nvSpPr>
          <p:spPr>
            <a:xfrm>
              <a:off x="5344188" y="1871583"/>
              <a:ext cx="1738745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</a:t>
              </a:r>
            </a:p>
            <a:p>
              <a:pPr algn="ctr"/>
              <a:r>
                <a:rPr lang="he-IL" sz="2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בעלי מעטפת</a:t>
              </a:r>
              <a:endParaRPr lang="he-IL" sz="2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cxnSp>
        <p:nvCxnSpPr>
          <p:cNvPr id="23" name="מחבר חץ ישר 22"/>
          <p:cNvCxnSpPr/>
          <p:nvPr/>
        </p:nvCxnSpPr>
        <p:spPr>
          <a:xfrm rot="5400000">
            <a:off x="1943100" y="4533900"/>
            <a:ext cx="1143000" cy="1588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rot="5400000">
            <a:off x="6438106" y="4456906"/>
            <a:ext cx="1143000" cy="1588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52655" y="5174675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דלקת ריאות</a:t>
            </a:r>
            <a:endParaRPr lang="he-IL" sz="3200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600" y="5029200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אין מחלה</a:t>
            </a:r>
            <a:endParaRPr lang="he-IL" sz="3200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7" name="פיצוץ 2 26"/>
          <p:cNvSpPr/>
          <p:nvPr/>
        </p:nvSpPr>
        <p:spPr>
          <a:xfrm>
            <a:off x="5320145" y="4842165"/>
            <a:ext cx="3366655" cy="1219200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4114800" y="1981200"/>
            <a:ext cx="4495800" cy="2057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9"/>
          <p:cNvGrpSpPr/>
          <p:nvPr/>
        </p:nvGrpSpPr>
        <p:grpSpPr>
          <a:xfrm>
            <a:off x="1371600" y="1143000"/>
            <a:ext cx="5867400" cy="5412979"/>
            <a:chOff x="2057400" y="1143000"/>
            <a:chExt cx="5867400" cy="5412979"/>
          </a:xfrm>
        </p:grpSpPr>
        <p:pic>
          <p:nvPicPr>
            <p:cNvPr id="38914" name="Picture 2" descr="C:\Users\tamang\AppData\Local\Microsoft\Windows\Temporary Internet Files\Content.IE5\M67790BY\ch39f1[1].jpg"/>
            <p:cNvPicPr>
              <a:picLocks noChangeAspect="1" noChangeArrowheads="1"/>
            </p:cNvPicPr>
            <p:nvPr/>
          </p:nvPicPr>
          <p:blipFill>
            <a:blip r:embed="rId2" cstate="print"/>
            <a:srcRect t="4167"/>
            <a:stretch>
              <a:fillRect/>
            </a:stretch>
          </p:blipFill>
          <p:spPr bwMode="auto">
            <a:xfrm>
              <a:off x="2057400" y="1143000"/>
              <a:ext cx="5715000" cy="5412979"/>
            </a:xfrm>
            <a:prstGeom prst="rect">
              <a:avLst/>
            </a:prstGeom>
            <a:noFill/>
          </p:spPr>
        </p:pic>
        <p:sp>
          <p:nvSpPr>
            <p:cNvPr id="5" name="מלבן 4"/>
            <p:cNvSpPr/>
            <p:nvPr/>
          </p:nvSpPr>
          <p:spPr>
            <a:xfrm>
              <a:off x="2105890" y="1191490"/>
              <a:ext cx="11430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חיים חסרי מעטפת</a:t>
              </a:r>
              <a:endParaRPr lang="he-IL" sz="1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6" name="מלבן 5"/>
            <p:cNvSpPr/>
            <p:nvPr/>
          </p:nvSpPr>
          <p:spPr>
            <a:xfrm>
              <a:off x="3276600" y="1170710"/>
              <a:ext cx="1219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חיים בעלי מעטפת</a:t>
              </a:r>
              <a:endParaRPr lang="he-IL" sz="1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7" name="מלבן 6"/>
            <p:cNvSpPr/>
            <p:nvPr/>
          </p:nvSpPr>
          <p:spPr>
            <a:xfrm>
              <a:off x="4343400" y="1191490"/>
              <a:ext cx="13716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מומתים בעלי מעטפת</a:t>
              </a:r>
              <a:endParaRPr lang="he-IL" sz="1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9" name="מלבן 8"/>
            <p:cNvSpPr/>
            <p:nvPr/>
          </p:nvSpPr>
          <p:spPr>
            <a:xfrm>
              <a:off x="5715000" y="1219200"/>
              <a:ext cx="1981200" cy="152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/>
            <p:cNvSpPr/>
            <p:nvPr/>
          </p:nvSpPr>
          <p:spPr>
            <a:xfrm>
              <a:off x="5638800" y="1371599"/>
              <a:ext cx="2286000" cy="221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בעלי מעטפת מומתים</a:t>
              </a:r>
            </a:p>
            <a:p>
              <a:pPr algn="ctr"/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חסרי מעטפת חיים</a:t>
              </a:r>
            </a:p>
            <a:p>
              <a:pPr algn="ctr"/>
              <a:endParaRPr lang="he-IL" sz="1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0" name="מלבן 9"/>
            <p:cNvSpPr/>
            <p:nvPr/>
          </p:nvSpPr>
          <p:spPr>
            <a:xfrm>
              <a:off x="2286000" y="4953000"/>
              <a:ext cx="91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עכבר חי</a:t>
              </a:r>
              <a:endParaRPr lang="he-IL" sz="16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2" name="מלבן 11"/>
            <p:cNvSpPr/>
            <p:nvPr/>
          </p:nvSpPr>
          <p:spPr>
            <a:xfrm>
              <a:off x="3581400" y="4953000"/>
              <a:ext cx="91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עכבר מת</a:t>
              </a:r>
              <a:endParaRPr lang="he-IL" sz="16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3" name="מלבן 12"/>
            <p:cNvSpPr/>
            <p:nvPr/>
          </p:nvSpPr>
          <p:spPr>
            <a:xfrm>
              <a:off x="4724400" y="4953000"/>
              <a:ext cx="91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עכבר חי</a:t>
              </a:r>
              <a:endParaRPr lang="he-IL" sz="16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5943600" y="4953000"/>
              <a:ext cx="91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6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עכבר מת</a:t>
              </a:r>
              <a:endParaRPr lang="he-IL" sz="16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6477000" y="2507675"/>
              <a:ext cx="1253835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2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בעלי מעטפת מבודדים מתאי העכבר המת</a:t>
              </a:r>
              <a:endParaRPr lang="he-IL" sz="12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2957944" y="5562600"/>
              <a:ext cx="1537855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</a:t>
              </a:r>
            </a:p>
            <a:p>
              <a:pPr algn="ctr"/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חסרי מעטפת</a:t>
              </a:r>
              <a:endParaRPr lang="he-IL" sz="1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9" name="מלבן 18"/>
            <p:cNvSpPr/>
            <p:nvPr/>
          </p:nvSpPr>
          <p:spPr>
            <a:xfrm>
              <a:off x="5957455" y="5562600"/>
              <a:ext cx="1738745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חיידקים </a:t>
              </a:r>
            </a:p>
            <a:p>
              <a:pPr algn="ctr"/>
              <a:r>
                <a:rPr lang="he-IL" sz="1400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בעלי מעטפת</a:t>
              </a:r>
              <a:endParaRPr lang="he-IL" sz="1400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17" name="מלבן 16"/>
          <p:cNvSpPr/>
          <p:nvPr/>
        </p:nvSpPr>
        <p:spPr>
          <a:xfrm>
            <a:off x="7332408" y="2181761"/>
            <a:ext cx="16002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e-IL" sz="16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מסקנה מהניסוי :</a:t>
            </a:r>
          </a:p>
          <a:p>
            <a:r>
              <a:rPr lang="he-IL" sz="1600" dirty="0" smtClean="0">
                <a:latin typeface="David" pitchFamily="34" charset="-79"/>
                <a:cs typeface="David" pitchFamily="34" charset="-79"/>
              </a:rPr>
              <a:t>משהו בחיידקים המתים משנה את התכונה התורשתית </a:t>
            </a:r>
          </a:p>
          <a:p>
            <a:r>
              <a:rPr lang="he-IL" sz="1600" dirty="0" smtClean="0">
                <a:latin typeface="David" pitchFamily="34" charset="-79"/>
                <a:cs typeface="David" pitchFamily="34" charset="-79"/>
              </a:rPr>
              <a:t>של החיידקים.</a:t>
            </a:r>
          </a:p>
        </p:txBody>
      </p:sp>
      <p:sp>
        <p:nvSpPr>
          <p:cNvPr id="20" name="מלבן 19"/>
          <p:cNvSpPr/>
          <p:nvPr/>
        </p:nvSpPr>
        <p:spPr>
          <a:xfrm>
            <a:off x="2667000" y="1143000"/>
            <a:ext cx="11430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3810000" y="1219200"/>
            <a:ext cx="11430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4953000" y="1219200"/>
            <a:ext cx="21336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-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e-I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-Brush" pitchFamily="2" charset="-79"/>
                <a:cs typeface="Guttman Yad-Brush" pitchFamily="2" charset="-79"/>
              </a:rPr>
              <a:t>מהו החומר הנושא את המידע התורשתי 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52400" y="381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הכרומוזום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5257800" y="182880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smtClean="0">
                <a:latin typeface="David" pitchFamily="34" charset="-79"/>
                <a:cs typeface="David" pitchFamily="34" charset="-79"/>
                <a:hlinkClick r:id="rId2"/>
              </a:rPr>
              <a:t>הכרומוזום הוא הצורה הדחוסה של החומר התורשתי – הדנ"א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3" descr="chromosome"/>
          <p:cNvPicPr>
            <a:picLocks noChangeAspect="1" noChangeArrowheads="1"/>
          </p:cNvPicPr>
          <p:nvPr/>
        </p:nvPicPr>
        <p:blipFill>
          <a:blip r:embed="rId3" cstate="print"/>
          <a:srcRect t="2240" b="5357"/>
          <a:stretch>
            <a:fillRect/>
          </a:stretch>
        </p:blipFill>
        <p:spPr bwMode="auto">
          <a:xfrm>
            <a:off x="228600" y="1371600"/>
            <a:ext cx="4876800" cy="5257800"/>
          </a:xfrm>
          <a:prstGeom prst="rect">
            <a:avLst/>
          </a:prstGeom>
          <a:noFill/>
        </p:spPr>
      </p:pic>
      <p:sp>
        <p:nvSpPr>
          <p:cNvPr id="9" name="מלבן 8"/>
          <p:cNvSpPr/>
          <p:nvPr/>
        </p:nvSpPr>
        <p:spPr>
          <a:xfrm>
            <a:off x="2667000" y="1676400"/>
            <a:ext cx="685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גרעין</a:t>
            </a:r>
            <a:endParaRPr lang="he-IL" sz="14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676400" y="3352800"/>
            <a:ext cx="685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תא</a:t>
            </a:r>
            <a:endParaRPr lang="he-IL" sz="14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572000" y="1828800"/>
            <a:ext cx="4572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3657600" y="1627910"/>
            <a:ext cx="10668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733800" y="1447800"/>
            <a:ext cx="9144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כרומוזום</a:t>
            </a:r>
            <a:endParaRPr lang="he-IL" sz="14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228600" y="4953000"/>
            <a:ext cx="6858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1600200" y="5410200"/>
            <a:ext cx="6858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1905000" y="4800600"/>
            <a:ext cx="6858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5410200" y="2712184"/>
            <a:ext cx="350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כל כרומוזום מורכב ממולקולה אחת של דנ"א וכן מחלבונים אופייניים.</a:t>
            </a:r>
          </a:p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מולקולת הדנ"א ארוכה ומסולסלת מאוד ונמשכת לכל אורכו של הכרומוזום.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782901"/>
            <a:ext cx="85344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שאלת המחקר :</a:t>
            </a:r>
          </a:p>
          <a:p>
            <a:r>
              <a:rPr lang="he-IL" sz="2000" dirty="0" smtClean="0">
                <a:latin typeface="David" pitchFamily="34" charset="-79"/>
                <a:cs typeface="David" pitchFamily="34" charset="-79"/>
              </a:rPr>
              <a:t>האם השינוי בתכונה התורשתית של החיידקים היה קשור לעכברים, לתא השלם המומת של החיידק? או ששינוי זה נגרם ע"י חומר כלשהוא המצוי בחיידק, אף על פי שהוא מת ?</a:t>
            </a:r>
          </a:p>
          <a:p>
            <a:endParaRPr lang="he-IL" sz="2000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השערה :</a:t>
            </a:r>
          </a:p>
          <a:p>
            <a:r>
              <a:rPr lang="he-IL" sz="2000" dirty="0" smtClean="0">
                <a:latin typeface="David" pitchFamily="34" charset="-79"/>
                <a:cs typeface="David" pitchFamily="34" charset="-79"/>
              </a:rPr>
              <a:t>הדנ"א מתא החיידק המומת הוא החומר הנושא את המידע התורשתי.</a:t>
            </a:r>
          </a:p>
          <a:p>
            <a:endParaRPr lang="he-IL" sz="2000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תכנון הניסוי :</a:t>
            </a:r>
            <a:endParaRPr lang="he-IL" sz="2000" dirty="0" smtClean="0">
              <a:latin typeface="David" pitchFamily="34" charset="-79"/>
              <a:cs typeface="David" pitchFamily="34" charset="-79"/>
            </a:endParaRPr>
          </a:p>
          <a:p>
            <a:endParaRPr lang="he-IL" sz="2000" b="1" dirty="0" smtClean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  <a:p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0" y="228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מה בחיידק המומת גרם לשינוי התכונה 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90600" y="990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400" u="sng" kern="0" dirty="0" smtClean="0">
                <a:latin typeface="David" pitchFamily="34" charset="-79"/>
                <a:ea typeface="+mj-ea"/>
                <a:cs typeface="David" pitchFamily="34" charset="-79"/>
              </a:rPr>
              <a:t>הניסוי של </a:t>
            </a:r>
            <a:r>
              <a:rPr lang="he-IL" sz="2400" u="sng" kern="0" dirty="0" err="1" smtClean="0">
                <a:latin typeface="David" pitchFamily="34" charset="-79"/>
                <a:ea typeface="+mj-ea"/>
                <a:cs typeface="David" pitchFamily="34" charset="-79"/>
              </a:rPr>
              <a:t>אייברי</a:t>
            </a:r>
            <a:r>
              <a:rPr lang="he-IL" sz="2400" u="sng" kern="0" dirty="0" smtClean="0">
                <a:latin typeface="David" pitchFamily="34" charset="-79"/>
                <a:ea typeface="+mj-ea"/>
                <a:cs typeface="David" pitchFamily="34" charset="-79"/>
              </a:rPr>
              <a:t>, </a:t>
            </a:r>
            <a:r>
              <a:rPr lang="he-IL" sz="2400" u="sng" kern="0" dirty="0" err="1" smtClean="0">
                <a:latin typeface="David" pitchFamily="34" charset="-79"/>
                <a:ea typeface="+mj-ea"/>
                <a:cs typeface="David" pitchFamily="34" charset="-79"/>
              </a:rPr>
              <a:t>מקלאוד</a:t>
            </a:r>
            <a:r>
              <a:rPr lang="he-IL" sz="2400" u="sng" kern="0" dirty="0" smtClean="0">
                <a:latin typeface="David" pitchFamily="34" charset="-79"/>
                <a:ea typeface="+mj-ea"/>
                <a:cs typeface="David" pitchFamily="34" charset="-79"/>
              </a:rPr>
              <a:t> </a:t>
            </a:r>
            <a:r>
              <a:rPr lang="he-IL" sz="2400" u="sng" kern="0" dirty="0" err="1" smtClean="0">
                <a:latin typeface="David" pitchFamily="34" charset="-79"/>
                <a:ea typeface="+mj-ea"/>
                <a:cs typeface="David" pitchFamily="34" charset="-79"/>
              </a:rPr>
              <a:t>ומקארתי</a:t>
            </a:r>
            <a:r>
              <a:rPr lang="he-IL" sz="2400" u="sng" kern="0" dirty="0" smtClean="0">
                <a:latin typeface="David" pitchFamily="34" charset="-79"/>
                <a:ea typeface="+mj-ea"/>
                <a:cs typeface="David" pitchFamily="34" charset="-79"/>
              </a:rPr>
              <a:t> - 1940 </a:t>
            </a:r>
            <a:endParaRPr kumimoji="0" lang="en-US" sz="2400" i="0" u="sng" strike="noStrike" kern="0" cap="none" spc="0" normalizeH="0" baseline="0" noProof="0" dirty="0" smtClean="0">
              <a:ln>
                <a:noFill/>
              </a:ln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קבוצה 62"/>
          <p:cNvGrpSpPr/>
          <p:nvPr/>
        </p:nvGrpSpPr>
        <p:grpSpPr>
          <a:xfrm>
            <a:off x="3551904" y="1371600"/>
            <a:ext cx="2467896" cy="914400"/>
            <a:chOff x="3780504" y="1600200"/>
            <a:chExt cx="2057400" cy="685800"/>
          </a:xfrm>
        </p:grpSpPr>
        <p:grpSp>
          <p:nvGrpSpPr>
            <p:cNvPr id="30" name="קבוצה 29"/>
            <p:cNvGrpSpPr/>
            <p:nvPr/>
          </p:nvGrpSpPr>
          <p:grpSpPr>
            <a:xfrm>
              <a:off x="4466304" y="1600200"/>
              <a:ext cx="685800" cy="685800"/>
              <a:chOff x="4038600" y="1600200"/>
              <a:chExt cx="762000" cy="762000"/>
            </a:xfrm>
          </p:grpSpPr>
          <p:pic>
            <p:nvPicPr>
              <p:cNvPr id="16" name="Picture 2" descr="C:\Users\tamang\AppData\Local\Microsoft\Windows\Temporary Internet Files\Content.IE5\M67790BY\ch39f1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667" t="12261" r="40000" b="74248"/>
              <a:stretch>
                <a:fillRect/>
              </a:stretch>
            </p:blipFill>
            <p:spPr bwMode="auto">
              <a:xfrm>
                <a:off x="4038600" y="1600200"/>
                <a:ext cx="762000" cy="762000"/>
              </a:xfrm>
              <a:prstGeom prst="rect">
                <a:avLst/>
              </a:prstGeom>
              <a:noFill/>
            </p:spPr>
          </p:pic>
          <p:sp>
            <p:nvSpPr>
              <p:cNvPr id="29" name="מלבן 28"/>
              <p:cNvSpPr/>
              <p:nvPr/>
            </p:nvSpPr>
            <p:spPr>
              <a:xfrm>
                <a:off x="4114800" y="21336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31" name="קבוצה 30"/>
            <p:cNvGrpSpPr/>
            <p:nvPr/>
          </p:nvGrpSpPr>
          <p:grpSpPr>
            <a:xfrm>
              <a:off x="5152104" y="1600200"/>
              <a:ext cx="685800" cy="685800"/>
              <a:chOff x="4038600" y="1600200"/>
              <a:chExt cx="762000" cy="762000"/>
            </a:xfrm>
          </p:grpSpPr>
          <p:pic>
            <p:nvPicPr>
              <p:cNvPr id="32" name="Picture 2" descr="C:\Users\tamang\AppData\Local\Microsoft\Windows\Temporary Internet Files\Content.IE5\M67790BY\ch39f1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667" t="12261" r="40000" b="74248"/>
              <a:stretch>
                <a:fillRect/>
              </a:stretch>
            </p:blipFill>
            <p:spPr bwMode="auto">
              <a:xfrm>
                <a:off x="4038600" y="1600200"/>
                <a:ext cx="762000" cy="762000"/>
              </a:xfrm>
              <a:prstGeom prst="rect">
                <a:avLst/>
              </a:prstGeom>
              <a:noFill/>
            </p:spPr>
          </p:pic>
          <p:sp>
            <p:nvSpPr>
              <p:cNvPr id="33" name="מלבן 32"/>
              <p:cNvSpPr/>
              <p:nvPr/>
            </p:nvSpPr>
            <p:spPr>
              <a:xfrm>
                <a:off x="4114800" y="21336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34" name="קבוצה 33"/>
            <p:cNvGrpSpPr/>
            <p:nvPr/>
          </p:nvGrpSpPr>
          <p:grpSpPr>
            <a:xfrm>
              <a:off x="3780504" y="1600200"/>
              <a:ext cx="685800" cy="685800"/>
              <a:chOff x="4038600" y="1600200"/>
              <a:chExt cx="762000" cy="762000"/>
            </a:xfrm>
          </p:grpSpPr>
          <p:pic>
            <p:nvPicPr>
              <p:cNvPr id="35" name="Picture 2" descr="C:\Users\tamang\AppData\Local\Microsoft\Windows\Temporary Internet Files\Content.IE5\M67790BY\ch39f1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6667" t="12261" r="40000" b="74248"/>
              <a:stretch>
                <a:fillRect/>
              </a:stretch>
            </p:blipFill>
            <p:spPr bwMode="auto">
              <a:xfrm>
                <a:off x="4038600" y="1600200"/>
                <a:ext cx="762000" cy="762000"/>
              </a:xfrm>
              <a:prstGeom prst="rect">
                <a:avLst/>
              </a:prstGeom>
              <a:noFill/>
            </p:spPr>
          </p:pic>
          <p:sp>
            <p:nvSpPr>
              <p:cNvPr id="36" name="מלבן 35"/>
              <p:cNvSpPr/>
              <p:nvPr/>
            </p:nvSpPr>
            <p:spPr>
              <a:xfrm>
                <a:off x="4114800" y="2133600"/>
                <a:ext cx="2286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cxnSp>
        <p:nvCxnSpPr>
          <p:cNvPr id="38" name="מחבר חץ ישר 37"/>
          <p:cNvCxnSpPr/>
          <p:nvPr/>
        </p:nvCxnSpPr>
        <p:spPr>
          <a:xfrm rot="5400000">
            <a:off x="4576302" y="2510298"/>
            <a:ext cx="457200" cy="8604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Picture 4" descr="http://www.olsale.co.il/olsale/assets/product_images/29700-big.jpg"/>
          <p:cNvPicPr>
            <a:picLocks noChangeAspect="1" noChangeArrowheads="1"/>
          </p:cNvPicPr>
          <p:nvPr/>
        </p:nvPicPr>
        <p:blipFill>
          <a:blip r:embed="rId3" cstate="print"/>
          <a:srcRect l="37698" r="11508"/>
          <a:stretch>
            <a:fillRect/>
          </a:stretch>
        </p:blipFill>
        <p:spPr bwMode="auto">
          <a:xfrm>
            <a:off x="4488543" y="2743200"/>
            <a:ext cx="845457" cy="1664495"/>
          </a:xfrm>
          <a:prstGeom prst="rect">
            <a:avLst/>
          </a:prstGeom>
          <a:noFill/>
        </p:spPr>
      </p:pic>
      <p:grpSp>
        <p:nvGrpSpPr>
          <p:cNvPr id="48" name="קבוצה 47"/>
          <p:cNvGrpSpPr/>
          <p:nvPr/>
        </p:nvGrpSpPr>
        <p:grpSpPr>
          <a:xfrm>
            <a:off x="2971800" y="5257800"/>
            <a:ext cx="1066800" cy="990600"/>
            <a:chOff x="2362200" y="5029200"/>
            <a:chExt cx="1066800" cy="990600"/>
          </a:xfrm>
        </p:grpSpPr>
        <p:sp>
          <p:nvSpPr>
            <p:cNvPr id="40" name="מלבן 39"/>
            <p:cNvSpPr/>
            <p:nvPr/>
          </p:nvSpPr>
          <p:spPr>
            <a:xfrm>
              <a:off x="2362200" y="5638800"/>
              <a:ext cx="10668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מעטפת</a:t>
              </a:r>
              <a:endParaRPr lang="he-IL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45" name="אליפסה 44"/>
            <p:cNvSpPr/>
            <p:nvPr/>
          </p:nvSpPr>
          <p:spPr>
            <a:xfrm>
              <a:off x="2438400" y="5257800"/>
              <a:ext cx="457200" cy="381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אליפסה 45"/>
            <p:cNvSpPr/>
            <p:nvPr/>
          </p:nvSpPr>
          <p:spPr>
            <a:xfrm>
              <a:off x="2667000" y="5257800"/>
              <a:ext cx="457200" cy="381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אליפסה 46"/>
            <p:cNvSpPr/>
            <p:nvPr/>
          </p:nvSpPr>
          <p:spPr>
            <a:xfrm>
              <a:off x="2590800" y="5029200"/>
              <a:ext cx="457200" cy="381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0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2" cstate="print"/>
          <a:srcRect l="50371" t="14884" r="46296" b="81368"/>
          <a:stretch>
            <a:fillRect/>
          </a:stretch>
        </p:blipFill>
        <p:spPr bwMode="auto">
          <a:xfrm>
            <a:off x="4495800" y="5376333"/>
            <a:ext cx="304800" cy="338667"/>
          </a:xfrm>
          <a:prstGeom prst="rect">
            <a:avLst/>
          </a:prstGeom>
          <a:noFill/>
        </p:spPr>
      </p:pic>
      <p:pic>
        <p:nvPicPr>
          <p:cNvPr id="52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2" cstate="print"/>
          <a:srcRect l="50371" t="14884" r="46296" b="81368"/>
          <a:stretch>
            <a:fillRect/>
          </a:stretch>
        </p:blipFill>
        <p:spPr bwMode="auto">
          <a:xfrm>
            <a:off x="4648200" y="5528733"/>
            <a:ext cx="304800" cy="338667"/>
          </a:xfrm>
          <a:prstGeom prst="rect">
            <a:avLst/>
          </a:prstGeom>
          <a:noFill/>
        </p:spPr>
      </p:pic>
      <p:pic>
        <p:nvPicPr>
          <p:cNvPr id="53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2" cstate="print"/>
          <a:srcRect l="50371" t="14884" r="46296" b="81368"/>
          <a:stretch>
            <a:fillRect/>
          </a:stretch>
        </p:blipFill>
        <p:spPr bwMode="auto">
          <a:xfrm>
            <a:off x="4953000" y="5528733"/>
            <a:ext cx="304800" cy="338667"/>
          </a:xfrm>
          <a:prstGeom prst="rect">
            <a:avLst/>
          </a:prstGeom>
          <a:noFill/>
        </p:spPr>
      </p:pic>
      <p:pic>
        <p:nvPicPr>
          <p:cNvPr id="54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2" cstate="print"/>
          <a:srcRect l="50371" t="14884" r="46296" b="81368"/>
          <a:stretch>
            <a:fillRect/>
          </a:stretch>
        </p:blipFill>
        <p:spPr bwMode="auto">
          <a:xfrm>
            <a:off x="4724400" y="5223933"/>
            <a:ext cx="304800" cy="338667"/>
          </a:xfrm>
          <a:prstGeom prst="rect">
            <a:avLst/>
          </a:prstGeom>
          <a:noFill/>
        </p:spPr>
      </p:pic>
      <p:sp>
        <p:nvSpPr>
          <p:cNvPr id="55" name="מלבן 54"/>
          <p:cNvSpPr/>
          <p:nvPr/>
        </p:nvSpPr>
        <p:spPr>
          <a:xfrm>
            <a:off x="4267200" y="5867400"/>
            <a:ext cx="12954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חלבוני התא</a:t>
            </a:r>
            <a:endParaRPr lang="he-IL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6" name="מלבן 55"/>
          <p:cNvSpPr/>
          <p:nvPr/>
        </p:nvSpPr>
        <p:spPr>
          <a:xfrm>
            <a:off x="5943600" y="5867400"/>
            <a:ext cx="990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דנ"א </a:t>
            </a:r>
            <a:endParaRPr lang="he-IL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1990" name="Picture 6" descr="http://depts.washington.edu/molmicdx/images/nocar.gif"/>
          <p:cNvPicPr>
            <a:picLocks noChangeAspect="1" noChangeArrowheads="1"/>
          </p:cNvPicPr>
          <p:nvPr/>
        </p:nvPicPr>
        <p:blipFill>
          <a:blip r:embed="rId4" cstate="print"/>
          <a:srcRect l="25000" t="14198" r="23800" b="56173"/>
          <a:stretch>
            <a:fillRect/>
          </a:stretch>
        </p:blipFill>
        <p:spPr bwMode="auto">
          <a:xfrm>
            <a:off x="6081252" y="5424948"/>
            <a:ext cx="731520" cy="457200"/>
          </a:xfrm>
          <a:prstGeom prst="rect">
            <a:avLst/>
          </a:prstGeom>
          <a:noFill/>
        </p:spPr>
      </p:pic>
      <p:cxnSp>
        <p:nvCxnSpPr>
          <p:cNvPr id="58" name="מחבר חץ ישר 57"/>
          <p:cNvCxnSpPr/>
          <p:nvPr/>
        </p:nvCxnSpPr>
        <p:spPr>
          <a:xfrm rot="5400000">
            <a:off x="3729606" y="4114233"/>
            <a:ext cx="842961" cy="1444172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מחבר חץ ישר 59"/>
          <p:cNvCxnSpPr>
            <a:endCxn id="54" idx="0"/>
          </p:cNvCxnSpPr>
          <p:nvPr/>
        </p:nvCxnSpPr>
        <p:spPr>
          <a:xfrm rot="16200000" flipH="1">
            <a:off x="4470439" y="4817572"/>
            <a:ext cx="809094" cy="3628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/>
          <p:cNvCxnSpPr>
            <a:endCxn id="41990" idx="0"/>
          </p:cNvCxnSpPr>
          <p:nvPr/>
        </p:nvCxnSpPr>
        <p:spPr>
          <a:xfrm rot="16200000" flipH="1">
            <a:off x="5155038" y="4132973"/>
            <a:ext cx="1010109" cy="1573840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762000" y="228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מה בחיידק המומת גרם לשינוי התכונה 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קבוצה 33"/>
          <p:cNvGrpSpPr/>
          <p:nvPr/>
        </p:nvGrpSpPr>
        <p:grpSpPr>
          <a:xfrm>
            <a:off x="2644698" y="2971800"/>
            <a:ext cx="631902" cy="1752600"/>
            <a:chOff x="381000" y="3276600"/>
            <a:chExt cx="631902" cy="2133600"/>
          </a:xfrm>
        </p:grpSpPr>
        <p:pic>
          <p:nvPicPr>
            <p:cNvPr id="41986" name="Picture 2" descr="http://www.asia.ru/images/target/photo/51170673/Test_Tube.jpg"/>
            <p:cNvPicPr>
              <a:picLocks noChangeAspect="1" noChangeArrowheads="1"/>
            </p:cNvPicPr>
            <p:nvPr/>
          </p:nvPicPr>
          <p:blipFill>
            <a:blip r:embed="rId2" cstate="print"/>
            <a:srcRect l="24028" t="6667" r="53750" b="2222"/>
            <a:stretch>
              <a:fillRect/>
            </a:stretch>
          </p:blipFill>
          <p:spPr bwMode="auto">
            <a:xfrm>
              <a:off x="381000" y="3276600"/>
              <a:ext cx="631902" cy="2133600"/>
            </a:xfrm>
            <a:prstGeom prst="rect">
              <a:avLst/>
            </a:prstGeom>
            <a:noFill/>
          </p:spPr>
        </p:pic>
        <p:pic>
          <p:nvPicPr>
            <p:cNvPr id="10" name="Picture 2" descr="C:\Users\tamang\AppData\Local\Microsoft\Windows\Temporary Internet Files\Content.IE5\M67790BY\ch39f1[1].jpg"/>
            <p:cNvPicPr>
              <a:picLocks noChangeAspect="1" noChangeArrowheads="1"/>
            </p:cNvPicPr>
            <p:nvPr/>
          </p:nvPicPr>
          <p:blipFill>
            <a:blip r:embed="rId3" cstate="print"/>
            <a:srcRect l="1961" t="83336" r="84313" b="1515"/>
            <a:stretch>
              <a:fillRect/>
            </a:stretch>
          </p:blipFill>
          <p:spPr bwMode="auto">
            <a:xfrm>
              <a:off x="495792" y="4680857"/>
              <a:ext cx="403860" cy="576943"/>
            </a:xfrm>
            <a:prstGeom prst="rect">
              <a:avLst/>
            </a:prstGeom>
            <a:noFill/>
          </p:spPr>
        </p:pic>
      </p:grpSp>
      <p:grpSp>
        <p:nvGrpSpPr>
          <p:cNvPr id="7" name="קבוצה 47"/>
          <p:cNvGrpSpPr/>
          <p:nvPr/>
        </p:nvGrpSpPr>
        <p:grpSpPr>
          <a:xfrm>
            <a:off x="2438400" y="1253067"/>
            <a:ext cx="1066800" cy="990600"/>
            <a:chOff x="2362200" y="5029200"/>
            <a:chExt cx="1066800" cy="990600"/>
          </a:xfrm>
        </p:grpSpPr>
        <p:sp>
          <p:nvSpPr>
            <p:cNvPr id="40" name="מלבן 39"/>
            <p:cNvSpPr/>
            <p:nvPr/>
          </p:nvSpPr>
          <p:spPr>
            <a:xfrm>
              <a:off x="2362200" y="5638800"/>
              <a:ext cx="10668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מעטפת</a:t>
              </a:r>
              <a:endParaRPr lang="he-IL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45" name="אליפסה 44"/>
            <p:cNvSpPr/>
            <p:nvPr/>
          </p:nvSpPr>
          <p:spPr>
            <a:xfrm>
              <a:off x="2438400" y="5257800"/>
              <a:ext cx="457200" cy="381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אליפסה 45"/>
            <p:cNvSpPr/>
            <p:nvPr/>
          </p:nvSpPr>
          <p:spPr>
            <a:xfrm>
              <a:off x="2667000" y="5257800"/>
              <a:ext cx="457200" cy="381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7" name="אליפסה 46"/>
            <p:cNvSpPr/>
            <p:nvPr/>
          </p:nvSpPr>
          <p:spPr>
            <a:xfrm>
              <a:off x="2590800" y="5029200"/>
              <a:ext cx="457200" cy="3810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114800" y="1219200"/>
            <a:ext cx="1295400" cy="1024467"/>
            <a:chOff x="4114800" y="1219200"/>
            <a:chExt cx="1295400" cy="1024467"/>
          </a:xfrm>
        </p:grpSpPr>
        <p:pic>
          <p:nvPicPr>
            <p:cNvPr id="50" name="Picture 2" descr="C:\Users\tamang\AppData\Local\Microsoft\Windows\Temporary Internet Files\Content.IE5\M67790BY\ch39f1[1].jpg"/>
            <p:cNvPicPr>
              <a:picLocks noChangeAspect="1" noChangeArrowheads="1"/>
            </p:cNvPicPr>
            <p:nvPr/>
          </p:nvPicPr>
          <p:blipFill>
            <a:blip r:embed="rId3" cstate="print"/>
            <a:srcRect l="50371" t="14884" r="46296" b="81368"/>
            <a:stretch>
              <a:fillRect/>
            </a:stretch>
          </p:blipFill>
          <p:spPr bwMode="auto">
            <a:xfrm>
              <a:off x="4343400" y="1371600"/>
              <a:ext cx="304800" cy="338667"/>
            </a:xfrm>
            <a:prstGeom prst="rect">
              <a:avLst/>
            </a:prstGeom>
            <a:noFill/>
          </p:spPr>
        </p:pic>
        <p:pic>
          <p:nvPicPr>
            <p:cNvPr id="52" name="Picture 2" descr="C:\Users\tamang\AppData\Local\Microsoft\Windows\Temporary Internet Files\Content.IE5\M67790BY\ch39f1[1].jpg"/>
            <p:cNvPicPr>
              <a:picLocks noChangeAspect="1" noChangeArrowheads="1"/>
            </p:cNvPicPr>
            <p:nvPr/>
          </p:nvPicPr>
          <p:blipFill>
            <a:blip r:embed="rId3" cstate="print"/>
            <a:srcRect l="50371" t="14884" r="46296" b="81368"/>
            <a:stretch>
              <a:fillRect/>
            </a:stretch>
          </p:blipFill>
          <p:spPr bwMode="auto">
            <a:xfrm>
              <a:off x="4495800" y="1524000"/>
              <a:ext cx="304800" cy="338667"/>
            </a:xfrm>
            <a:prstGeom prst="rect">
              <a:avLst/>
            </a:prstGeom>
            <a:noFill/>
          </p:spPr>
        </p:pic>
        <p:pic>
          <p:nvPicPr>
            <p:cNvPr id="53" name="Picture 2" descr="C:\Users\tamang\AppData\Local\Microsoft\Windows\Temporary Internet Files\Content.IE5\M67790BY\ch39f1[1].jpg"/>
            <p:cNvPicPr>
              <a:picLocks noChangeAspect="1" noChangeArrowheads="1"/>
            </p:cNvPicPr>
            <p:nvPr/>
          </p:nvPicPr>
          <p:blipFill>
            <a:blip r:embed="rId3" cstate="print"/>
            <a:srcRect l="50371" t="14884" r="46296" b="81368"/>
            <a:stretch>
              <a:fillRect/>
            </a:stretch>
          </p:blipFill>
          <p:spPr bwMode="auto">
            <a:xfrm>
              <a:off x="4800600" y="1524000"/>
              <a:ext cx="304800" cy="338667"/>
            </a:xfrm>
            <a:prstGeom prst="rect">
              <a:avLst/>
            </a:prstGeom>
            <a:noFill/>
          </p:spPr>
        </p:pic>
        <p:pic>
          <p:nvPicPr>
            <p:cNvPr id="54" name="Picture 2" descr="C:\Users\tamang\AppData\Local\Microsoft\Windows\Temporary Internet Files\Content.IE5\M67790BY\ch39f1[1].jpg"/>
            <p:cNvPicPr>
              <a:picLocks noChangeAspect="1" noChangeArrowheads="1"/>
            </p:cNvPicPr>
            <p:nvPr/>
          </p:nvPicPr>
          <p:blipFill>
            <a:blip r:embed="rId3" cstate="print"/>
            <a:srcRect l="50371" t="14884" r="46296" b="81368"/>
            <a:stretch>
              <a:fillRect/>
            </a:stretch>
          </p:blipFill>
          <p:spPr bwMode="auto">
            <a:xfrm>
              <a:off x="4572000" y="1219200"/>
              <a:ext cx="304800" cy="338667"/>
            </a:xfrm>
            <a:prstGeom prst="rect">
              <a:avLst/>
            </a:prstGeom>
            <a:noFill/>
          </p:spPr>
        </p:pic>
        <p:sp>
          <p:nvSpPr>
            <p:cNvPr id="55" name="מלבן 54"/>
            <p:cNvSpPr/>
            <p:nvPr/>
          </p:nvSpPr>
          <p:spPr>
            <a:xfrm>
              <a:off x="4114800" y="1862667"/>
              <a:ext cx="12954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חלבוני התא</a:t>
              </a:r>
              <a:endParaRPr lang="he-IL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6096000" y="1420215"/>
            <a:ext cx="990600" cy="823452"/>
            <a:chOff x="6096000" y="1420215"/>
            <a:chExt cx="990600" cy="823452"/>
          </a:xfrm>
        </p:grpSpPr>
        <p:sp>
          <p:nvSpPr>
            <p:cNvPr id="56" name="מלבן 55"/>
            <p:cNvSpPr/>
            <p:nvPr/>
          </p:nvSpPr>
          <p:spPr>
            <a:xfrm>
              <a:off x="6096000" y="1862667"/>
              <a:ext cx="9906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דנ"א </a:t>
              </a:r>
              <a:endParaRPr lang="he-IL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pic>
          <p:nvPicPr>
            <p:cNvPr id="41990" name="Picture 6" descr="http://depts.washington.edu/molmicdx/images/nocar.gif"/>
            <p:cNvPicPr>
              <a:picLocks noChangeAspect="1" noChangeArrowheads="1"/>
            </p:cNvPicPr>
            <p:nvPr/>
          </p:nvPicPr>
          <p:blipFill>
            <a:blip r:embed="rId4" cstate="print"/>
            <a:srcRect l="25000" t="14198" r="23800" b="56173"/>
            <a:stretch>
              <a:fillRect/>
            </a:stretch>
          </p:blipFill>
          <p:spPr bwMode="auto">
            <a:xfrm>
              <a:off x="6233652" y="1420215"/>
              <a:ext cx="731520" cy="457200"/>
            </a:xfrm>
            <a:prstGeom prst="rect">
              <a:avLst/>
            </a:prstGeom>
            <a:noFill/>
          </p:spPr>
        </p:pic>
      </p:grpSp>
      <p:grpSp>
        <p:nvGrpSpPr>
          <p:cNvPr id="37" name="קבוצה 36"/>
          <p:cNvGrpSpPr/>
          <p:nvPr/>
        </p:nvGrpSpPr>
        <p:grpSpPr>
          <a:xfrm>
            <a:off x="4473498" y="2971800"/>
            <a:ext cx="631902" cy="1752600"/>
            <a:chOff x="381000" y="3276600"/>
            <a:chExt cx="631902" cy="2133600"/>
          </a:xfrm>
        </p:grpSpPr>
        <p:pic>
          <p:nvPicPr>
            <p:cNvPr id="39" name="Picture 2" descr="http://www.asia.ru/images/target/photo/51170673/Test_Tube.jpg"/>
            <p:cNvPicPr>
              <a:picLocks noChangeAspect="1" noChangeArrowheads="1"/>
            </p:cNvPicPr>
            <p:nvPr/>
          </p:nvPicPr>
          <p:blipFill>
            <a:blip r:embed="rId2" cstate="print"/>
            <a:srcRect l="24028" t="6667" r="53750" b="2222"/>
            <a:stretch>
              <a:fillRect/>
            </a:stretch>
          </p:blipFill>
          <p:spPr bwMode="auto">
            <a:xfrm>
              <a:off x="381000" y="3276600"/>
              <a:ext cx="631902" cy="2133600"/>
            </a:xfrm>
            <a:prstGeom prst="rect">
              <a:avLst/>
            </a:prstGeom>
            <a:noFill/>
          </p:spPr>
        </p:pic>
        <p:pic>
          <p:nvPicPr>
            <p:cNvPr id="41" name="Picture 2" descr="C:\Users\tamang\AppData\Local\Microsoft\Windows\Temporary Internet Files\Content.IE5\M67790BY\ch39f1[1].jpg"/>
            <p:cNvPicPr>
              <a:picLocks noChangeAspect="1" noChangeArrowheads="1"/>
            </p:cNvPicPr>
            <p:nvPr/>
          </p:nvPicPr>
          <p:blipFill>
            <a:blip r:embed="rId3" cstate="print"/>
            <a:srcRect l="1961" t="83336" r="84313" b="1515"/>
            <a:stretch>
              <a:fillRect/>
            </a:stretch>
          </p:blipFill>
          <p:spPr bwMode="auto">
            <a:xfrm>
              <a:off x="495792" y="4680857"/>
              <a:ext cx="403860" cy="576943"/>
            </a:xfrm>
            <a:prstGeom prst="rect">
              <a:avLst/>
            </a:prstGeom>
            <a:noFill/>
          </p:spPr>
        </p:pic>
      </p:grpSp>
      <p:grpSp>
        <p:nvGrpSpPr>
          <p:cNvPr id="42" name="קבוצה 41"/>
          <p:cNvGrpSpPr/>
          <p:nvPr/>
        </p:nvGrpSpPr>
        <p:grpSpPr>
          <a:xfrm>
            <a:off x="6295104" y="2971800"/>
            <a:ext cx="631902" cy="1752600"/>
            <a:chOff x="381000" y="3276600"/>
            <a:chExt cx="631902" cy="2133600"/>
          </a:xfrm>
        </p:grpSpPr>
        <p:pic>
          <p:nvPicPr>
            <p:cNvPr id="43" name="Picture 2" descr="http://www.asia.ru/images/target/photo/51170673/Test_Tube.jpg"/>
            <p:cNvPicPr>
              <a:picLocks noChangeAspect="1" noChangeArrowheads="1"/>
            </p:cNvPicPr>
            <p:nvPr/>
          </p:nvPicPr>
          <p:blipFill>
            <a:blip r:embed="rId2" cstate="print"/>
            <a:srcRect l="24028" t="6667" r="53750" b="2222"/>
            <a:stretch>
              <a:fillRect/>
            </a:stretch>
          </p:blipFill>
          <p:spPr bwMode="auto">
            <a:xfrm>
              <a:off x="381000" y="3276600"/>
              <a:ext cx="631902" cy="2133600"/>
            </a:xfrm>
            <a:prstGeom prst="rect">
              <a:avLst/>
            </a:prstGeom>
            <a:noFill/>
          </p:spPr>
        </p:pic>
        <p:pic>
          <p:nvPicPr>
            <p:cNvPr id="44" name="Picture 2" descr="C:\Users\tamang\AppData\Local\Microsoft\Windows\Temporary Internet Files\Content.IE5\M67790BY\ch39f1[1].jpg"/>
            <p:cNvPicPr>
              <a:picLocks noChangeAspect="1" noChangeArrowheads="1"/>
            </p:cNvPicPr>
            <p:nvPr/>
          </p:nvPicPr>
          <p:blipFill>
            <a:blip r:embed="rId3" cstate="print"/>
            <a:srcRect l="1961" t="83336" r="84313" b="1515"/>
            <a:stretch>
              <a:fillRect/>
            </a:stretch>
          </p:blipFill>
          <p:spPr bwMode="auto">
            <a:xfrm>
              <a:off x="495792" y="4680857"/>
              <a:ext cx="403860" cy="576943"/>
            </a:xfrm>
            <a:prstGeom prst="rect">
              <a:avLst/>
            </a:prstGeom>
            <a:noFill/>
          </p:spPr>
        </p:pic>
      </p:grpSp>
      <p:cxnSp>
        <p:nvCxnSpPr>
          <p:cNvPr id="49" name="מחבר חץ ישר 48"/>
          <p:cNvCxnSpPr/>
          <p:nvPr/>
        </p:nvCxnSpPr>
        <p:spPr>
          <a:xfrm rot="5400000">
            <a:off x="2602159" y="2602158"/>
            <a:ext cx="728133" cy="11151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>
            <a:stCxn id="55" idx="2"/>
          </p:cNvCxnSpPr>
          <p:nvPr/>
        </p:nvCxnSpPr>
        <p:spPr>
          <a:xfrm rot="16200000" flipH="1">
            <a:off x="4411908" y="2594258"/>
            <a:ext cx="728133" cy="26949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מחבר חץ ישר 60"/>
          <p:cNvCxnSpPr>
            <a:stCxn id="56" idx="2"/>
          </p:cNvCxnSpPr>
          <p:nvPr/>
        </p:nvCxnSpPr>
        <p:spPr>
          <a:xfrm rot="16200000" flipH="1">
            <a:off x="6237111" y="2597855"/>
            <a:ext cx="728133" cy="19755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3" cstate="print"/>
          <a:srcRect t="63526" r="78667" b="21634"/>
          <a:stretch>
            <a:fillRect/>
          </a:stretch>
        </p:blipFill>
        <p:spPr bwMode="auto">
          <a:xfrm>
            <a:off x="2362200" y="5486400"/>
            <a:ext cx="1219200" cy="838200"/>
          </a:xfrm>
          <a:prstGeom prst="rect">
            <a:avLst/>
          </a:prstGeom>
          <a:noFill/>
        </p:spPr>
      </p:pic>
      <p:pic>
        <p:nvPicPr>
          <p:cNvPr id="77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3" cstate="print"/>
          <a:srcRect l="22667" t="63526" r="56000" b="21634"/>
          <a:stretch>
            <a:fillRect/>
          </a:stretch>
        </p:blipFill>
        <p:spPr bwMode="auto">
          <a:xfrm>
            <a:off x="6019800" y="5486400"/>
            <a:ext cx="1219200" cy="838200"/>
          </a:xfrm>
          <a:prstGeom prst="rect">
            <a:avLst/>
          </a:prstGeom>
          <a:noFill/>
        </p:spPr>
      </p:pic>
      <p:pic>
        <p:nvPicPr>
          <p:cNvPr id="78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3" cstate="print"/>
          <a:srcRect t="63526" r="78667" b="21634"/>
          <a:stretch>
            <a:fillRect/>
          </a:stretch>
        </p:blipFill>
        <p:spPr bwMode="auto">
          <a:xfrm>
            <a:off x="4191000" y="5486400"/>
            <a:ext cx="1219200" cy="838200"/>
          </a:xfrm>
          <a:prstGeom prst="rect">
            <a:avLst/>
          </a:prstGeom>
          <a:noFill/>
        </p:spPr>
      </p:pic>
      <p:sp>
        <p:nvSpPr>
          <p:cNvPr id="80" name="מלבן 79"/>
          <p:cNvSpPr/>
          <p:nvPr/>
        </p:nvSpPr>
        <p:spPr>
          <a:xfrm>
            <a:off x="2438400" y="5943600"/>
            <a:ext cx="106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עכבר חי</a:t>
            </a:r>
            <a:endParaRPr lang="he-IL" sz="16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1" name="מלבן 80"/>
          <p:cNvSpPr/>
          <p:nvPr/>
        </p:nvSpPr>
        <p:spPr>
          <a:xfrm>
            <a:off x="4313904" y="5943600"/>
            <a:ext cx="106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עכבר חי</a:t>
            </a:r>
            <a:endParaRPr lang="he-IL" sz="16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2" name="מלבן 81"/>
          <p:cNvSpPr/>
          <p:nvPr/>
        </p:nvSpPr>
        <p:spPr>
          <a:xfrm>
            <a:off x="6096000" y="5943600"/>
            <a:ext cx="1066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עכבר מת</a:t>
            </a:r>
            <a:endParaRPr lang="he-IL" sz="1600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84" name="מחבר חץ ישר 83"/>
          <p:cNvCxnSpPr>
            <a:stCxn id="41986" idx="2"/>
            <a:endCxn id="64" idx="0"/>
          </p:cNvCxnSpPr>
          <p:nvPr/>
        </p:nvCxnSpPr>
        <p:spPr>
          <a:xfrm rot="16200000" flipH="1">
            <a:off x="2585224" y="5099824"/>
            <a:ext cx="762000" cy="11151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מחבר חץ ישר 85"/>
          <p:cNvCxnSpPr>
            <a:stCxn id="39" idx="2"/>
            <a:endCxn id="78" idx="0"/>
          </p:cNvCxnSpPr>
          <p:nvPr/>
        </p:nvCxnSpPr>
        <p:spPr>
          <a:xfrm rot="16200000" flipH="1">
            <a:off x="4414024" y="5099824"/>
            <a:ext cx="762000" cy="11151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endCxn id="77" idx="0"/>
          </p:cNvCxnSpPr>
          <p:nvPr/>
        </p:nvCxnSpPr>
        <p:spPr>
          <a:xfrm rot="16200000" flipH="1">
            <a:off x="6239227" y="5096227"/>
            <a:ext cx="762000" cy="18345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3" cstate="print"/>
          <a:srcRect l="1961" t="83336" r="84313" b="1515"/>
          <a:stretch>
            <a:fillRect/>
          </a:stretch>
        </p:blipFill>
        <p:spPr bwMode="auto">
          <a:xfrm>
            <a:off x="4648200" y="6277896"/>
            <a:ext cx="403860" cy="473917"/>
          </a:xfrm>
          <a:prstGeom prst="rect">
            <a:avLst/>
          </a:prstGeom>
          <a:noFill/>
        </p:spPr>
      </p:pic>
      <p:pic>
        <p:nvPicPr>
          <p:cNvPr id="92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3" cstate="print"/>
          <a:srcRect l="1961" t="83336" r="84313" b="1515"/>
          <a:stretch>
            <a:fillRect/>
          </a:stretch>
        </p:blipFill>
        <p:spPr bwMode="auto">
          <a:xfrm>
            <a:off x="2796540" y="6307883"/>
            <a:ext cx="403860" cy="473917"/>
          </a:xfrm>
          <a:prstGeom prst="rect">
            <a:avLst/>
          </a:prstGeom>
          <a:noFill/>
        </p:spPr>
      </p:pic>
      <p:pic>
        <p:nvPicPr>
          <p:cNvPr id="94" name="Picture 2" descr="C:\Users\tamang\AppData\Local\Microsoft\Windows\Temporary Internet Files\Content.IE5\M67790BY\ch39f1[1].jpg"/>
          <p:cNvPicPr>
            <a:picLocks noChangeAspect="1" noChangeArrowheads="1"/>
          </p:cNvPicPr>
          <p:nvPr/>
        </p:nvPicPr>
        <p:blipFill>
          <a:blip r:embed="rId3" cstate="print"/>
          <a:srcRect l="46078" t="83336" r="31373" b="1515"/>
          <a:stretch>
            <a:fillRect/>
          </a:stretch>
        </p:blipFill>
        <p:spPr bwMode="auto">
          <a:xfrm>
            <a:off x="6378924" y="6263148"/>
            <a:ext cx="525780" cy="457200"/>
          </a:xfrm>
          <a:prstGeom prst="rect">
            <a:avLst/>
          </a:prstGeom>
          <a:noFill/>
        </p:spPr>
      </p:pic>
      <p:sp>
        <p:nvSpPr>
          <p:cNvPr id="98" name="Rectangle 2"/>
          <p:cNvSpPr txBox="1">
            <a:spLocks noChangeArrowheads="1"/>
          </p:cNvSpPr>
          <p:nvPr/>
        </p:nvSpPr>
        <p:spPr bwMode="auto">
          <a:xfrm>
            <a:off x="685800" y="762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מה בחיידק המומת גרם לשינוי התכונה 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 txBox="1">
            <a:spLocks noChangeArrowheads="1"/>
          </p:cNvSpPr>
          <p:nvPr/>
        </p:nvSpPr>
        <p:spPr bwMode="auto">
          <a:xfrm>
            <a:off x="381000" y="28194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800" b="1" kern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מסקנה מהניסויים :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kern="0" noProof="0" dirty="0" smtClean="0">
              <a:effectLst>
                <a:outerShdw blurRad="38100" dist="38100" dir="2700000" algn="tl">
                  <a:srgbClr val="000000"/>
                </a:outerShdw>
              </a:effectLst>
              <a:latin typeface="Guttman Yad" pitchFamily="2" charset="-79"/>
              <a:ea typeface="+mj-ea"/>
              <a:cs typeface="Guttman Yad" pitchFamily="2" charset="-79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400" b="1" kern="0" noProof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uttman Yad" pitchFamily="2" charset="-79"/>
                <a:ea typeface="+mj-ea"/>
                <a:cs typeface="Guttman Yad" pitchFamily="2" charset="-79"/>
              </a:rPr>
              <a:t>הדנ"א הוא החומר שבו צפון המידע התורשתי בחיידקים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מכרומוזום לגן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pic>
        <p:nvPicPr>
          <p:cNvPr id="37890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2" cstate="print"/>
          <a:srcRect b="13333"/>
          <a:stretch>
            <a:fillRect/>
          </a:stretch>
        </p:blipFill>
        <p:spPr bwMode="auto">
          <a:xfrm>
            <a:off x="381000" y="1447800"/>
            <a:ext cx="4228146" cy="3962400"/>
          </a:xfrm>
          <a:prstGeom prst="rect">
            <a:avLst/>
          </a:prstGeom>
          <a:noFill/>
        </p:spPr>
      </p:pic>
      <p:sp>
        <p:nvSpPr>
          <p:cNvPr id="16" name="מלבן 15"/>
          <p:cNvSpPr/>
          <p:nvPr/>
        </p:nvSpPr>
        <p:spPr>
          <a:xfrm>
            <a:off x="3851565" y="23622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גן 1</a:t>
            </a:r>
            <a:endParaRPr lang="he-IL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886200" y="3886200"/>
            <a:ext cx="609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גן 2</a:t>
            </a:r>
            <a:endParaRPr lang="he-IL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2971800" y="51054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דנ"א</a:t>
            </a:r>
            <a:endParaRPr lang="he-IL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685800" y="4953000"/>
            <a:ext cx="12954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כרומוזום</a:t>
            </a:r>
            <a:endParaRPr lang="he-IL" b="1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5410200" y="1569184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מולקולת הדנ"א מורכבת משני  סלילים (גדילים) השזורים לאורכה ולכן היא נקראת </a:t>
            </a:r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"הסליל הכפול"</a:t>
            </a: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.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5029200" y="2870537"/>
            <a:ext cx="388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המידע התורשתי שעל פיו יכולות </a:t>
            </a:r>
          </a:p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להתפתח התכונות התורשתיות של התא הבודד ושל היצור כולו, נמצא בדנ"א.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5029200" y="4191000"/>
            <a:ext cx="388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קטעים שונים לאורכה של מולקולת הדנ"א, הם אלה שאחראים להופעתן של התכונות התורשתיות, קטעים אלו נקראים </a:t>
            </a:r>
            <a:r>
              <a:rPr lang="he-IL" sz="20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גנים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.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381000" y="5791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b="1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גן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dirty="0" smtClean="0">
                <a:latin typeface="David" pitchFamily="34" charset="-79"/>
                <a:cs typeface="David" pitchFamily="34" charset="-79"/>
              </a:rPr>
              <a:t>= קטע ממולקולת דנ"א המכיל את המידע על תכונה תורשתית כלשהי.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מי גילה את מבנה הדנ"א?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5410200" y="1569184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המבנה המדויק של הדנ"א התגלה ע"י שני חוקרים. החוקר הבריטי פרנסיס </a:t>
            </a:r>
            <a:r>
              <a:rPr lang="he-IL" sz="2000" dirty="0" err="1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קריק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והחוקר האמריקאי, ג'יימס </a:t>
            </a:r>
            <a:r>
              <a:rPr lang="he-IL" sz="2000" dirty="0" err="1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ווטסון</a:t>
            </a:r>
            <a:r>
              <a:rPr lang="he-IL" sz="20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.</a:t>
            </a:r>
            <a:endParaRPr lang="he-IL" sz="2000" dirty="0">
              <a:solidFill>
                <a:srgbClr val="FFFF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5029200" y="3025914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שני החוקרים פרסמו את תגליתם ב-1953 וכהוקרה על כך זכו בפרס נובל.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8914" name="Picture 2" descr="http://bezalel.secured.co.il/6/laob_3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60" y="1447800"/>
            <a:ext cx="491724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מהו מבנה הדנ"א ?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5410200" y="1600200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הדנ"א הוא חומצת גרעין הבנויה משתי שרשרות של יחידות הנקראות </a:t>
            </a:r>
            <a:r>
              <a:rPr lang="he-IL" sz="2000" dirty="0" err="1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השזורות זה בזה.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0" name="קבוצה 19"/>
          <p:cNvGrpSpPr/>
          <p:nvPr/>
        </p:nvGrpSpPr>
        <p:grpSpPr>
          <a:xfrm>
            <a:off x="381000" y="1600200"/>
            <a:ext cx="4800600" cy="4800600"/>
            <a:chOff x="152400" y="1447800"/>
            <a:chExt cx="4800600" cy="4800600"/>
          </a:xfrm>
        </p:grpSpPr>
        <p:pic>
          <p:nvPicPr>
            <p:cNvPr id="12" name="Picture 2" descr="struct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447800"/>
              <a:ext cx="4800600" cy="4800600"/>
            </a:xfrm>
            <a:prstGeom prst="rect">
              <a:avLst/>
            </a:prstGeom>
            <a:noFill/>
          </p:spPr>
        </p:pic>
        <p:sp>
          <p:nvSpPr>
            <p:cNvPr id="13" name="מלבן 12"/>
            <p:cNvSpPr/>
            <p:nvPr/>
          </p:nvSpPr>
          <p:spPr>
            <a:xfrm>
              <a:off x="2057400" y="1600200"/>
              <a:ext cx="22860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מבנה הדנ"א</a:t>
              </a:r>
              <a:endParaRPr lang="he-IL" b="1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3200400" y="2971800"/>
              <a:ext cx="10668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3124200" y="4876800"/>
              <a:ext cx="14478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שלד סוכר-זרחה</a:t>
              </a:r>
              <a:endParaRPr lang="he-IL" sz="1400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3276600" y="5299365"/>
              <a:ext cx="6096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1400" dirty="0" smtClean="0">
                  <a:solidFill>
                    <a:schemeClr val="accent4">
                      <a:lumMod val="10000"/>
                    </a:schemeClr>
                  </a:solidFill>
                  <a:latin typeface="David" pitchFamily="34" charset="-79"/>
                  <a:cs typeface="David" pitchFamily="34" charset="-79"/>
                </a:rPr>
                <a:t>בסיס</a:t>
              </a:r>
              <a:endParaRPr lang="he-IL" sz="1400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  <p:sp>
          <p:nvSpPr>
            <p:cNvPr id="19" name="מלבן 18"/>
            <p:cNvSpPr/>
            <p:nvPr/>
          </p:nvSpPr>
          <p:spPr>
            <a:xfrm>
              <a:off x="1905000" y="5791200"/>
              <a:ext cx="2438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400" dirty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endParaRPr>
            </a:p>
          </p:txBody>
        </p:sp>
      </p:grpSp>
      <p:sp>
        <p:nvSpPr>
          <p:cNvPr id="22" name="מלבן 21"/>
          <p:cNvSpPr/>
          <p:nvPr/>
        </p:nvSpPr>
        <p:spPr>
          <a:xfrm>
            <a:off x="5410200" y="2819400"/>
            <a:ext cx="350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ישנם 4 סוגי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השונים זה מזה ב</a:t>
            </a:r>
            <a:r>
              <a:rPr lang="he-IL" sz="2000" dirty="0" smtClean="0">
                <a:solidFill>
                  <a:srgbClr val="FFFF00"/>
                </a:solidFill>
                <a:latin typeface="David" pitchFamily="34" charset="-79"/>
                <a:cs typeface="David" pitchFamily="34" charset="-79"/>
              </a:rPr>
              <a:t>בסיס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המרכיב אותם.</a:t>
            </a: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grpSp>
        <p:nvGrpSpPr>
          <p:cNvPr id="28" name="קבוצה 27"/>
          <p:cNvGrpSpPr/>
          <p:nvPr/>
        </p:nvGrpSpPr>
        <p:grpSpPr>
          <a:xfrm>
            <a:off x="5753099" y="3828796"/>
            <a:ext cx="3162301" cy="2572004"/>
            <a:chOff x="5753099" y="3828796"/>
            <a:chExt cx="3162301" cy="2572004"/>
          </a:xfrm>
        </p:grpSpPr>
        <p:pic>
          <p:nvPicPr>
            <p:cNvPr id="27650" name="Picture 2" descr="http://scienceaid.co.uk/biology/genetics/images/nucleotid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3099" y="3828796"/>
              <a:ext cx="3162301" cy="2572004"/>
            </a:xfrm>
            <a:prstGeom prst="rect">
              <a:avLst/>
            </a:prstGeom>
            <a:noFill/>
          </p:spPr>
        </p:pic>
        <p:sp>
          <p:nvSpPr>
            <p:cNvPr id="16" name="מלבן 15"/>
            <p:cNvSpPr/>
            <p:nvPr/>
          </p:nvSpPr>
          <p:spPr>
            <a:xfrm>
              <a:off x="5791200" y="5867400"/>
              <a:ext cx="22860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7848600" y="4343400"/>
              <a:ext cx="7620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לבן 20"/>
            <p:cNvSpPr/>
            <p:nvPr/>
          </p:nvSpPr>
          <p:spPr>
            <a:xfrm>
              <a:off x="6629400" y="3886200"/>
              <a:ext cx="1295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5802868"/>
              <a:ext cx="914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 smtClean="0">
                  <a:solidFill>
                    <a:schemeClr val="accent4">
                      <a:lumMod val="10000"/>
                    </a:schemeClr>
                  </a:solidFill>
                </a:rPr>
                <a:t>סוכר</a:t>
              </a:r>
              <a:endParaRPr lang="he-IL" b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48600" y="5257800"/>
              <a:ext cx="914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 smtClean="0">
                  <a:solidFill>
                    <a:schemeClr val="accent4">
                      <a:lumMod val="10000"/>
                    </a:schemeClr>
                  </a:solidFill>
                </a:rPr>
                <a:t>בסיס</a:t>
              </a:r>
              <a:endParaRPr lang="he-IL" b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722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 smtClean="0">
                  <a:solidFill>
                    <a:schemeClr val="accent4">
                      <a:lumMod val="10000"/>
                    </a:schemeClr>
                  </a:solidFill>
                </a:rPr>
                <a:t>זרחה</a:t>
              </a:r>
              <a:endParaRPr lang="he-IL" b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7" name="מלבן 26"/>
            <p:cNvSpPr/>
            <p:nvPr/>
          </p:nvSpPr>
          <p:spPr>
            <a:xfrm>
              <a:off x="7681452" y="6157452"/>
              <a:ext cx="12192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</a:rPr>
              <a:t>מבנה הדנ"א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4724400" y="32004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הדנא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בנוי כמו סולם</a:t>
            </a:r>
          </a:p>
          <a:p>
            <a:r>
              <a:rPr lang="he-IL" sz="2000" dirty="0" smtClean="0">
                <a:latin typeface="David" pitchFamily="34" charset="-79"/>
                <a:cs typeface="David" pitchFamily="34" charset="-79"/>
              </a:rPr>
              <a:t>השלבים בנויים מ – 4 סוגי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נוקלאוטידים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6" name="Picture 2" descr="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19310"/>
            <a:ext cx="3733800" cy="5386290"/>
          </a:xfrm>
          <a:prstGeom prst="rect">
            <a:avLst/>
          </a:prstGeom>
          <a:noFill/>
        </p:spPr>
      </p:pic>
      <p:sp>
        <p:nvSpPr>
          <p:cNvPr id="17" name="מלבן 16"/>
          <p:cNvSpPr/>
          <p:nvPr/>
        </p:nvSpPr>
        <p:spPr>
          <a:xfrm>
            <a:off x="3581400" y="1752600"/>
            <a:ext cx="93518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שלד סוכר-זרחה</a:t>
            </a:r>
            <a:endParaRPr lang="he-IL" sz="14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3657600" y="2286000"/>
            <a:ext cx="8382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בסיסים</a:t>
            </a:r>
            <a:endParaRPr lang="he-IL" sz="14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3429000" y="3581400"/>
            <a:ext cx="9906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838200" y="2971800"/>
            <a:ext cx="76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he-I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838200" y="3886200"/>
            <a:ext cx="76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T</a:t>
            </a:r>
            <a:endParaRPr lang="he-I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838200" y="4724400"/>
            <a:ext cx="76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G</a:t>
            </a:r>
            <a:endParaRPr lang="he-I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8" name="מלבן 27"/>
          <p:cNvSpPr/>
          <p:nvPr/>
        </p:nvSpPr>
        <p:spPr>
          <a:xfrm>
            <a:off x="838200" y="5715000"/>
            <a:ext cx="762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he-IL" dirty="0">
              <a:solidFill>
                <a:schemeClr val="accent4">
                  <a:lumMod val="10000"/>
                </a:schemeClr>
              </a:solidFill>
            </a:endParaRPr>
          </a:p>
        </p:txBody>
      </p:sp>
      <p:grpSp>
        <p:nvGrpSpPr>
          <p:cNvPr id="12" name="קבוצה 11"/>
          <p:cNvGrpSpPr/>
          <p:nvPr/>
        </p:nvGrpSpPr>
        <p:grpSpPr>
          <a:xfrm>
            <a:off x="5448299" y="4057396"/>
            <a:ext cx="3162301" cy="2572004"/>
            <a:chOff x="5753099" y="3828796"/>
            <a:chExt cx="3162301" cy="2572004"/>
          </a:xfrm>
        </p:grpSpPr>
        <p:pic>
          <p:nvPicPr>
            <p:cNvPr id="13" name="Picture 2" descr="http://scienceaid.co.uk/biology/genetics/images/nucleotid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3099" y="3828796"/>
              <a:ext cx="3162301" cy="2572004"/>
            </a:xfrm>
            <a:prstGeom prst="rect">
              <a:avLst/>
            </a:prstGeom>
            <a:noFill/>
          </p:spPr>
        </p:pic>
        <p:sp>
          <p:nvSpPr>
            <p:cNvPr id="14" name="מלבן 13"/>
            <p:cNvSpPr/>
            <p:nvPr/>
          </p:nvSpPr>
          <p:spPr>
            <a:xfrm>
              <a:off x="5791200" y="5867400"/>
              <a:ext cx="22860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7848600" y="4343400"/>
              <a:ext cx="762000" cy="30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מלבן 17"/>
            <p:cNvSpPr/>
            <p:nvPr/>
          </p:nvSpPr>
          <p:spPr>
            <a:xfrm>
              <a:off x="6629400" y="3886200"/>
              <a:ext cx="12954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48400" y="5802868"/>
              <a:ext cx="914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 smtClean="0">
                  <a:solidFill>
                    <a:schemeClr val="accent4">
                      <a:lumMod val="10000"/>
                    </a:schemeClr>
                  </a:solidFill>
                </a:rPr>
                <a:t>סוכר</a:t>
              </a:r>
              <a:endParaRPr lang="he-IL" b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48600" y="5257800"/>
              <a:ext cx="914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 smtClean="0">
                  <a:solidFill>
                    <a:schemeClr val="accent4">
                      <a:lumMod val="10000"/>
                    </a:schemeClr>
                  </a:solidFill>
                </a:rPr>
                <a:t>בסיס</a:t>
              </a:r>
              <a:endParaRPr lang="he-IL" b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72200" y="3962400"/>
              <a:ext cx="914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 smtClean="0">
                  <a:solidFill>
                    <a:schemeClr val="accent4">
                      <a:lumMod val="10000"/>
                    </a:schemeClr>
                  </a:solidFill>
                </a:rPr>
                <a:t>זרחה</a:t>
              </a:r>
              <a:endParaRPr lang="he-IL" b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9" name="מלבן 28"/>
            <p:cNvSpPr/>
            <p:nvPr/>
          </p:nvSpPr>
          <p:spPr>
            <a:xfrm>
              <a:off x="7681452" y="6157452"/>
              <a:ext cx="12192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מלבן 30"/>
          <p:cNvSpPr/>
          <p:nvPr/>
        </p:nvSpPr>
        <p:spPr>
          <a:xfrm>
            <a:off x="457200" y="1219200"/>
            <a:ext cx="533400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  <a:hlinkClick r:id="rId2"/>
              </a:rPr>
              <a:t>מבנה הדנ"א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4724400" y="32004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הדנא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בנוי כמו סולם</a:t>
            </a:r>
          </a:p>
          <a:p>
            <a:r>
              <a:rPr lang="he-IL" sz="2000" dirty="0" smtClean="0">
                <a:latin typeface="David" pitchFamily="34" charset="-79"/>
                <a:cs typeface="David" pitchFamily="34" charset="-79"/>
              </a:rPr>
              <a:t>השלבים בנויים מ – 4 סוגי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נוקלאוטידים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2" name="Picture 2" descr="http://publications.nigms.nih.gov/thenewgenetics/images/ch1_nucleot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3048000" cy="5437630"/>
          </a:xfrm>
          <a:prstGeom prst="rect">
            <a:avLst/>
          </a:prstGeom>
          <a:noFill/>
        </p:spPr>
      </p:pic>
      <p:sp>
        <p:nvSpPr>
          <p:cNvPr id="13" name="מלבן 12"/>
          <p:cNvSpPr/>
          <p:nvPr/>
        </p:nvSpPr>
        <p:spPr>
          <a:xfrm>
            <a:off x="609600" y="6019800"/>
            <a:ext cx="9906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err="1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נוקלאוטיד</a:t>
            </a:r>
            <a:endParaRPr lang="he-IL" sz="14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713510" y="3719945"/>
            <a:ext cx="93518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שלד סוכר-זרחה</a:t>
            </a:r>
            <a:endParaRPr lang="he-IL" sz="14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18" name="מחבר ישר 17"/>
          <p:cNvCxnSpPr/>
          <p:nvPr/>
        </p:nvCxnSpPr>
        <p:spPr>
          <a:xfrm rot="10800000">
            <a:off x="1475510" y="4163290"/>
            <a:ext cx="152400" cy="0"/>
          </a:xfrm>
          <a:prstGeom prst="line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מלבן 18"/>
          <p:cNvSpPr/>
          <p:nvPr/>
        </p:nvSpPr>
        <p:spPr>
          <a:xfrm>
            <a:off x="1066800" y="3214255"/>
            <a:ext cx="609600" cy="2909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T</a:t>
            </a:r>
            <a:endParaRPr lang="he-I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990600" y="2667000"/>
            <a:ext cx="533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G</a:t>
            </a:r>
            <a:endParaRPr lang="he-I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3338944" y="2687785"/>
            <a:ext cx="623456" cy="2840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he-I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9" name="מלבן 28"/>
          <p:cNvSpPr/>
          <p:nvPr/>
        </p:nvSpPr>
        <p:spPr>
          <a:xfrm>
            <a:off x="3456710" y="3235040"/>
            <a:ext cx="533400" cy="207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he-I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מלבן 29"/>
          <p:cNvSpPr/>
          <p:nvPr/>
        </p:nvSpPr>
        <p:spPr>
          <a:xfrm>
            <a:off x="3429000" y="1752600"/>
            <a:ext cx="6096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accent4">
                    <a:lumMod val="10000"/>
                  </a:schemeClr>
                </a:solidFill>
              </a:rPr>
              <a:t>בסיסים</a:t>
            </a:r>
            <a:endParaRPr lang="he-IL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uttman Yad" pitchFamily="2" charset="-79"/>
                <a:ea typeface="+mj-ea"/>
                <a:cs typeface="Guttman Yad" pitchFamily="2" charset="-79"/>
                <a:hlinkClick r:id="rId2"/>
              </a:rPr>
              <a:t>מבנה הדנ"א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Guttman Yad" pitchFamily="2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3962400" y="3200400"/>
            <a:ext cx="472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בכל שרשרת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הנוקלאוטידים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השונים חוזרים פעמים אין ספור בסדר שונה. </a:t>
            </a:r>
          </a:p>
          <a:p>
            <a:pPr algn="just"/>
            <a:r>
              <a:rPr lang="he-IL" sz="2000" dirty="0" smtClean="0">
                <a:latin typeface="David" pitchFamily="34" charset="-79"/>
                <a:cs typeface="David" pitchFamily="34" charset="-79"/>
              </a:rPr>
              <a:t>לסדר </a:t>
            </a:r>
            <a:r>
              <a:rPr lang="he-IL" sz="2000" dirty="0" err="1" smtClean="0">
                <a:latin typeface="David" pitchFamily="34" charset="-79"/>
                <a:cs typeface="David" pitchFamily="34" charset="-79"/>
              </a:rPr>
              <a:t>הנוקלאוטידים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 בשרשרת חשיבות רבה מאוד, כי לפיו נקבע אילו חלבונים ייבנו בתא.</a:t>
            </a:r>
            <a:endParaRPr lang="he-IL" sz="20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5" name="Picture 3" descr="nucleotide"/>
          <p:cNvPicPr>
            <a:picLocks noChangeAspect="1" noChangeArrowheads="1"/>
          </p:cNvPicPr>
          <p:nvPr/>
        </p:nvPicPr>
        <p:blipFill>
          <a:blip r:embed="rId3" cstate="print"/>
          <a:srcRect t="15346"/>
          <a:stretch>
            <a:fillRect/>
          </a:stretch>
        </p:blipFill>
        <p:spPr bwMode="auto">
          <a:xfrm>
            <a:off x="457200" y="1700824"/>
            <a:ext cx="3124200" cy="4623776"/>
          </a:xfrm>
          <a:prstGeom prst="rect">
            <a:avLst/>
          </a:prstGeom>
          <a:noFill/>
        </p:spPr>
      </p:pic>
      <p:sp>
        <p:nvSpPr>
          <p:cNvPr id="17" name="מלבן 16"/>
          <p:cNvSpPr/>
          <p:nvPr/>
        </p:nvSpPr>
        <p:spPr>
          <a:xfrm>
            <a:off x="471055" y="6123710"/>
            <a:ext cx="976745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 err="1" smtClean="0">
                <a:solidFill>
                  <a:schemeClr val="accent4">
                    <a:lumMod val="10000"/>
                  </a:schemeClr>
                </a:solidFill>
                <a:latin typeface="David" pitchFamily="34" charset="-79"/>
                <a:cs typeface="David" pitchFamily="34" charset="-79"/>
              </a:rPr>
              <a:t>נוקלאוטיד</a:t>
            </a:r>
            <a:endParaRPr lang="he-IL" sz="1600" dirty="0">
              <a:solidFill>
                <a:schemeClr val="accent4">
                  <a:lumMod val="1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</TotalTime>
  <Words>1049</Words>
  <Application>Microsoft Office PowerPoint</Application>
  <PresentationFormat>‫הצגה על המסך (4:3)</PresentationFormat>
  <Paragraphs>201</Paragraphs>
  <Slides>33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41" baseType="lpstr">
      <vt:lpstr>Arial</vt:lpstr>
      <vt:lpstr>Calibri</vt:lpstr>
      <vt:lpstr>David</vt:lpstr>
      <vt:lpstr>Guttman Yad</vt:lpstr>
      <vt:lpstr>Guttman Yad-Brush</vt:lpstr>
      <vt:lpstr>Tahoma</vt:lpstr>
      <vt:lpstr>Wingdings</vt:lpstr>
      <vt:lpstr>Textured</vt:lpstr>
      <vt:lpstr>מכרומוזום לתכונה תורשתית</vt:lpstr>
      <vt:lpstr>תסמונת לש-ניהן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Dasa-1</dc:creator>
  <cp:lastModifiedBy>morim</cp:lastModifiedBy>
  <cp:revision>161</cp:revision>
  <dcterms:created xsi:type="dcterms:W3CDTF">2004-09-18T20:16:01Z</dcterms:created>
  <dcterms:modified xsi:type="dcterms:W3CDTF">2014-03-11T12:32:41Z</dcterms:modified>
</cp:coreProperties>
</file>