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90" r:id="rId8"/>
    <p:sldId id="282" r:id="rId9"/>
    <p:sldId id="301" r:id="rId10"/>
    <p:sldId id="303" r:id="rId11"/>
    <p:sldId id="283" r:id="rId12"/>
    <p:sldId id="289" r:id="rId13"/>
    <p:sldId id="304" r:id="rId14"/>
    <p:sldId id="305" r:id="rId15"/>
    <p:sldId id="325" r:id="rId16"/>
    <p:sldId id="326" r:id="rId17"/>
    <p:sldId id="327" r:id="rId18"/>
    <p:sldId id="285" r:id="rId19"/>
    <p:sldId id="323" r:id="rId20"/>
    <p:sldId id="322" r:id="rId21"/>
    <p:sldId id="324" r:id="rId22"/>
    <p:sldId id="291" r:id="rId23"/>
    <p:sldId id="292" r:id="rId24"/>
    <p:sldId id="293" r:id="rId25"/>
    <p:sldId id="294" r:id="rId26"/>
    <p:sldId id="328" r:id="rId27"/>
    <p:sldId id="295" r:id="rId28"/>
    <p:sldId id="330" r:id="rId29"/>
    <p:sldId id="329" r:id="rId30"/>
    <p:sldId id="315" r:id="rId31"/>
    <p:sldId id="296" r:id="rId32"/>
    <p:sldId id="316" r:id="rId33"/>
    <p:sldId id="331" r:id="rId34"/>
    <p:sldId id="332" r:id="rId35"/>
    <p:sldId id="333" r:id="rId36"/>
    <p:sldId id="317" r:id="rId37"/>
    <p:sldId id="334" r:id="rId38"/>
    <p:sldId id="335" r:id="rId39"/>
    <p:sldId id="320" r:id="rId40"/>
    <p:sldId id="297" r:id="rId41"/>
    <p:sldId id="298" r:id="rId42"/>
    <p:sldId id="299" r:id="rId43"/>
    <p:sldId id="308" r:id="rId44"/>
    <p:sldId id="300" r:id="rId45"/>
    <p:sldId id="306" r:id="rId46"/>
    <p:sldId id="307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82" autoAdjust="0"/>
    <p:restoredTop sz="94690" autoAdjust="0"/>
  </p:normalViewPr>
  <p:slideViewPr>
    <p:cSldViewPr>
      <p:cViewPr varScale="1">
        <p:scale>
          <a:sx n="86" d="100"/>
          <a:sy n="86" d="100"/>
        </p:scale>
        <p:origin x="17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41B-DDAE-48F6-9C71-A171310C426F}" type="datetimeFigureOut">
              <a:rPr lang="he-IL" smtClean="0"/>
              <a:pPr/>
              <a:t>ח'/אדר/תשפ"א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s://school.kotar.cet.ac.il/KotarApp/Viewer.aspx?nBookID=10226784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tit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7476" y="5566370"/>
            <a:ext cx="2315576" cy="128170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131840" y="2972321"/>
            <a:ext cx="6550496" cy="1008112"/>
          </a:xfrm>
        </p:spPr>
        <p:txBody>
          <a:bodyPr>
            <a:normAutofit fontScale="90000"/>
          </a:bodyPr>
          <a:lstStyle/>
          <a:p>
            <a:r>
              <a:rPr lang="he-IL" dirty="0"/>
              <a:t>חלק ד</a:t>
            </a:r>
            <a:br>
              <a:rPr lang="he-IL" dirty="0"/>
            </a:br>
            <a:r>
              <a:rPr lang="he-IL" dirty="0"/>
              <a:t>אנרגיית מהירות ושימושיה</a:t>
            </a:r>
            <a:br>
              <a:rPr lang="he-IL" dirty="0"/>
            </a:br>
            <a:r>
              <a:rPr lang="he-IL" dirty="0"/>
              <a:t>כיתה ט עיונית ועתודה מדעית</a:t>
            </a:r>
            <a:br>
              <a:rPr lang="he-IL" dirty="0"/>
            </a:br>
            <a:r>
              <a:rPr lang="he-IL" dirty="0"/>
              <a:t>מבוסס על ספר הלימוד פיזיקה </a:t>
            </a:r>
            <a:r>
              <a:rPr lang="he-IL" dirty="0">
                <a:hlinkClick r:id="rId4"/>
              </a:rPr>
              <a:t>וטכנולוגיה לכיתה ח מט"ח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3600400" cy="1841871"/>
          </a:xfrm>
          <a:prstGeom prst="rect">
            <a:avLst/>
          </a:prstGeom>
        </p:spPr>
      </p:pic>
      <p:pic>
        <p:nvPicPr>
          <p:cNvPr id="6" name="Picture 5" descr="animated-running-image-00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0"/>
            <a:ext cx="857250" cy="2200275"/>
          </a:xfrm>
          <a:prstGeom prst="rect">
            <a:avLst/>
          </a:prstGeom>
          <a:noFill/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ED7F266C-D5BD-4923-8A68-73C07F39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08582"/>
            <a:ext cx="2315576" cy="23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ממירים יחידות מהירות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3312368" cy="31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653136"/>
            <a:ext cx="7488832" cy="161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4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חישוב אנרגיית התנועה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נוסעת 50 מטרים ב-5 שניות, מהי מהירות המכונית במטר לשנייה? </a:t>
            </a: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בואו נחשב:</a:t>
            </a: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0990"/>
          <a:stretch>
            <a:fillRect/>
          </a:stretch>
        </p:blipFill>
        <p:spPr bwMode="auto">
          <a:xfrm>
            <a:off x="1403648" y="1988840"/>
            <a:ext cx="73673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3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704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חישוב אנרגיית התנועה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נוסעת 50 מטרים ב-5 שניות, מהי מהירות המכונית במטר לשנייה? </a:t>
            </a: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דרך: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S</a:t>
            </a:r>
            <a:r>
              <a:rPr lang="he-IL" dirty="0">
                <a:latin typeface="David" pitchFamily="34" charset="-79"/>
                <a:cs typeface="David" pitchFamily="34" charset="-79"/>
              </a:rPr>
              <a:t> = 50 מ'</a:t>
            </a: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זמן 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</a:t>
            </a:r>
            <a:r>
              <a:rPr lang="he-IL" dirty="0">
                <a:latin typeface="David" pitchFamily="34" charset="-79"/>
                <a:cs typeface="David" pitchFamily="34" charset="-79"/>
              </a:rPr>
              <a:t> = 5 שניות </a:t>
            </a:r>
          </a:p>
          <a:p>
            <a:pPr marL="514350" indent="-514350">
              <a:buNone/>
            </a:pPr>
            <a:r>
              <a:rPr lang="en-US" baseline="30000" dirty="0">
                <a:latin typeface="David" pitchFamily="34" charset="-79"/>
                <a:cs typeface="David" pitchFamily="34" charset="-79"/>
              </a:rPr>
              <a:t>S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T</a:t>
            </a:r>
            <a:r>
              <a:rPr lang="en-US" dirty="0">
                <a:latin typeface="David" pitchFamily="34" charset="-79"/>
                <a:cs typeface="David" pitchFamily="34" charset="-79"/>
              </a:rPr>
              <a:t>=V    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50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5</a:t>
            </a:r>
            <a:r>
              <a:rPr lang="en-US" dirty="0">
                <a:latin typeface="David" pitchFamily="34" charset="-79"/>
                <a:cs typeface="David" pitchFamily="34" charset="-79"/>
              </a:rPr>
              <a:t>=10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m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sec</a:t>
            </a:r>
            <a:endParaRPr lang="he-IL" baseline="-25000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-2055"/>
          <a:stretch>
            <a:fillRect/>
          </a:stretch>
        </p:blipFill>
        <p:spPr bwMode="auto">
          <a:xfrm>
            <a:off x="1403648" y="1988840"/>
            <a:ext cx="73673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221088"/>
            <a:ext cx="2904762" cy="2314286"/>
          </a:xfrm>
          <a:prstGeom prst="rect">
            <a:avLst/>
          </a:prstGeom>
        </p:spPr>
      </p:pic>
      <p:pic>
        <p:nvPicPr>
          <p:cNvPr id="7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4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704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txBody>
          <a:bodyPr/>
          <a:lstStyle/>
          <a:p>
            <a:r>
              <a:rPr lang="he-IL" dirty="0"/>
              <a:t>תרגיל לדוגמה- חישוב מהירות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403648" y="836712"/>
            <a:ext cx="7355160" cy="4525963"/>
          </a:xfrm>
        </p:spPr>
        <p:txBody>
          <a:bodyPr>
            <a:no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נעמה גרה בערד, ועובדת בבאר שבע.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המרחק מהבית לעבודה הינו 40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קמ</a:t>
            </a:r>
            <a:r>
              <a:rPr lang="he-IL" dirty="0">
                <a:latin typeface="David" pitchFamily="34" charset="-79"/>
                <a:cs typeface="David" pitchFamily="34" charset="-79"/>
              </a:rPr>
              <a:t>' והנסיעה אורכת כ-30 דקות.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מחישוב פשוט נגיע לגודל מהירותה של נעמה: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מה מהירותה במטר לשנייה?</a:t>
            </a:r>
          </a:p>
        </p:txBody>
      </p:sp>
      <p:pic>
        <p:nvPicPr>
          <p:cNvPr id="19464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1549056" cy="12341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txBody>
          <a:bodyPr/>
          <a:lstStyle/>
          <a:p>
            <a:r>
              <a:rPr lang="he-IL" dirty="0"/>
              <a:t>תרגיל לדוגמה- חישוב מהירות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403648" y="836712"/>
            <a:ext cx="7355160" cy="5760640"/>
          </a:xfrm>
        </p:spPr>
        <p:txBody>
          <a:bodyPr>
            <a:no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נעמה גרה בערד, ועובדת בבאר שבע.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המרחק מהבית לעבודה הינו 40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קמ</a:t>
            </a:r>
            <a:r>
              <a:rPr lang="he-IL" dirty="0">
                <a:latin typeface="David" pitchFamily="34" charset="-79"/>
                <a:cs typeface="David" pitchFamily="34" charset="-79"/>
              </a:rPr>
              <a:t>' והנסיעה אורכת כ-30 דקות.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מחישוב פשוט נגיע לגודל מהירותה של נעמה: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מה מהירותה במטר לשנייה?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80:3.6= 22.22 מטר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לשניה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9464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4937305" cy="13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140968"/>
            <a:ext cx="1549056" cy="12341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085184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4816" y="31341"/>
            <a:ext cx="8229600" cy="1143000"/>
          </a:xfrm>
        </p:spPr>
        <p:txBody>
          <a:bodyPr/>
          <a:lstStyle/>
          <a:p>
            <a:r>
              <a:rPr lang="he-IL" dirty="0"/>
              <a:t>דוגמה לשאלה:</a:t>
            </a:r>
          </a:p>
        </p:txBody>
      </p:sp>
      <p:pic>
        <p:nvPicPr>
          <p:cNvPr id="19458" name="Picture 2" descr="http://toasthaiku.net/uploads/2008/04/th-v2.jpg"/>
          <p:cNvPicPr>
            <a:picLocks noChangeAspect="1" noChangeArrowheads="1"/>
          </p:cNvPicPr>
          <p:nvPr/>
        </p:nvPicPr>
        <p:blipFill>
          <a:blip r:embed="rId2" cstate="print"/>
          <a:srcRect l="30606" r="34380"/>
          <a:stretch>
            <a:fillRect/>
          </a:stretch>
        </p:blipFill>
        <p:spPr bwMode="auto">
          <a:xfrm>
            <a:off x="-540568" y="-387424"/>
            <a:ext cx="1656184" cy="77313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CBC615-6145-452D-BEF5-EA5BED51DC08}"/>
              </a:ext>
            </a:extLst>
          </p:cNvPr>
          <p:cNvSpPr txBox="1"/>
          <p:nvPr/>
        </p:nvSpPr>
        <p:spPr>
          <a:xfrm>
            <a:off x="1115616" y="908720"/>
            <a:ext cx="774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חילי החילזון זוחל בקצב של 50 מטר\לשנייה, ואילו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צ'יטי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הצ'יטה רץ בקצב של 80 ק"מ\שעה. </a:t>
            </a:r>
          </a:p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כיצד נשווה בין שני המהירויות? מי מהיר יותר?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4" descr="Cheetah Images | Free Vectors, Stock Photos &amp; PSD">
            <a:extLst>
              <a:ext uri="{FF2B5EF4-FFF2-40B4-BE49-F238E27FC236}">
                <a16:creationId xmlns:a16="http://schemas.microsoft.com/office/drawing/2014/main" id="{4E7CDF02-2AE1-46A4-BAEE-039965910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20652"/>
          <a:stretch/>
        </p:blipFill>
        <p:spPr bwMode="auto">
          <a:xfrm>
            <a:off x="4989413" y="3948210"/>
            <a:ext cx="3619280" cy="14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5A83BA2-AD20-4DCB-B72A-8F4CA6B4B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45" y="5226384"/>
            <a:ext cx="1445791" cy="1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2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850106"/>
          </a:xfrm>
        </p:spPr>
        <p:txBody>
          <a:bodyPr/>
          <a:lstStyle/>
          <a:p>
            <a:r>
              <a:rPr lang="he-IL" dirty="0"/>
              <a:t>פתרון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1630016" y="778695"/>
                <a:ext cx="7355160" cy="54782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שימוש באמצעות התרגיל שפיתחנו:</a:t>
                </a:r>
              </a:p>
              <a:p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נתון עבור חילי: 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baseline="-25000" dirty="0">
                    <a:latin typeface="David" pitchFamily="34" charset="-79"/>
                    <a:cs typeface="David" pitchFamily="34" charset="-79"/>
                  </a:rPr>
                  <a:t>1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=50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בואו נבטא את מהירותו של חילי בק"מ\שעה</a:t>
                </a:r>
              </a:p>
              <a:p>
                <a:pPr marL="0" indent="0" algn="ctr">
                  <a:buNone/>
                </a:pPr>
                <a:r>
                  <a:rPr lang="en-US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baseline="-25000" dirty="0">
                    <a:latin typeface="David" pitchFamily="34" charset="-79"/>
                    <a:cs typeface="David" pitchFamily="34" charset="-79"/>
                  </a:rPr>
                  <a:t>1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=50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50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180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𝑘𝑚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</m:oMath>
                </a14:m>
                <a:endParaRPr lang="en-US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חילי החילזון זוחל בקצב מהיר מאוד של 180 ק"מ\</a:t>
                </a:r>
                <a:r>
                  <a:rPr lang="he-IL" dirty="0" err="1">
                    <a:latin typeface="David" pitchFamily="34" charset="-79"/>
                    <a:cs typeface="David" pitchFamily="34" charset="-79"/>
                  </a:rPr>
                  <a:t>שעה.הוא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מהיר יותר </a:t>
                </a:r>
                <a:r>
                  <a:rPr lang="he-IL" dirty="0" err="1">
                    <a:latin typeface="David" pitchFamily="34" charset="-79"/>
                    <a:cs typeface="David" pitchFamily="34" charset="-79"/>
                  </a:rPr>
                  <a:t>מצ'יטי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שרץ במהירות 80 ק"מ\שעה.</a:t>
                </a:r>
              </a:p>
            </p:txBody>
          </p:sp>
        </mc:Choice>
        <mc:Fallback xmlns=""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0016" y="778695"/>
                <a:ext cx="7355160" cy="5478239"/>
              </a:xfrm>
              <a:blipFill>
                <a:blip r:embed="rId2"/>
                <a:stretch>
                  <a:fillRect l="-580" t="-1336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4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3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6974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4816" y="31341"/>
            <a:ext cx="8229600" cy="1143000"/>
          </a:xfrm>
        </p:spPr>
        <p:txBody>
          <a:bodyPr/>
          <a:lstStyle/>
          <a:p>
            <a:r>
              <a:rPr lang="he-IL" dirty="0"/>
              <a:t>המשך הפתרון לשאלה:</a:t>
            </a:r>
          </a:p>
        </p:txBody>
      </p:sp>
      <p:pic>
        <p:nvPicPr>
          <p:cNvPr id="19458" name="Picture 2" descr="http://toasthaiku.net/uploads/2008/04/th-v2.jpg"/>
          <p:cNvPicPr>
            <a:picLocks noChangeAspect="1" noChangeArrowheads="1"/>
          </p:cNvPicPr>
          <p:nvPr/>
        </p:nvPicPr>
        <p:blipFill>
          <a:blip r:embed="rId2" cstate="print"/>
          <a:srcRect l="30606" r="34380"/>
          <a:stretch>
            <a:fillRect/>
          </a:stretch>
        </p:blipFill>
        <p:spPr bwMode="auto">
          <a:xfrm>
            <a:off x="-540568" y="-387424"/>
            <a:ext cx="1656184" cy="77313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6CBC615-6145-452D-BEF5-EA5BED51DC08}"/>
                  </a:ext>
                </a:extLst>
              </p:cNvPr>
              <p:cNvSpPr txBox="1"/>
              <p:nvPr/>
            </p:nvSpPr>
            <p:spPr>
              <a:xfrm>
                <a:off x="1115616" y="908720"/>
                <a:ext cx="7747594" cy="3718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שימוש באמצעות התרגיל שפיתחנו:</a:t>
                </a:r>
              </a:p>
              <a:p>
                <a:pPr marL="0" indent="0">
                  <a:buNone/>
                </a:pP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נתון עבור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צ'יטי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: 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sz="3200" baseline="-25000" dirty="0">
                    <a:latin typeface="David" pitchFamily="34" charset="-79"/>
                    <a:cs typeface="David" pitchFamily="34" charset="-79"/>
                  </a:rPr>
                  <a:t>2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=80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𝐾𝑚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</m:oMath>
                </a14:m>
                <a:endParaRPr lang="he-IL" sz="3200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בואו נבטא את מהירותו של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צ'יטי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במ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'\שניה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sz="3200" baseline="-25000" dirty="0">
                    <a:latin typeface="David" pitchFamily="34" charset="-79"/>
                    <a:cs typeface="David" pitchFamily="34" charset="-79"/>
                  </a:rPr>
                  <a:t>2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=80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𝑘𝑚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80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22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23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 </a:t>
                </a:r>
              </a:p>
              <a:p>
                <a:pPr marL="0" indent="0">
                  <a:buNone/>
                </a:pP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צ'יטי הצ'יטה רץ במהירות של 22.23 מ'\שנייה</a:t>
                </a:r>
              </a:p>
              <a:p>
                <a:pPr marL="0" indent="0">
                  <a:buNone/>
                </a:pP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לאט יותר מחילי החילזון, שזוחל במהירות של 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endParaRPr lang="he-IL" sz="3200" dirty="0">
                  <a:latin typeface="David" pitchFamily="34" charset="-79"/>
                  <a:cs typeface="David" pitchFamily="34" charset="-79"/>
                </a:endParaRPr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6CBC615-6145-452D-BEF5-EA5BED51D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908720"/>
                <a:ext cx="7747594" cy="3718326"/>
              </a:xfrm>
              <a:prstGeom prst="rect">
                <a:avLst/>
              </a:prstGeom>
              <a:blipFill>
                <a:blip r:embed="rId3"/>
                <a:stretch>
                  <a:fillRect l="-1259" t="-1967" r="-2046" b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heetah Images | Free Vectors, Stock Photos &amp; PSD">
            <a:extLst>
              <a:ext uri="{FF2B5EF4-FFF2-40B4-BE49-F238E27FC236}">
                <a16:creationId xmlns:a16="http://schemas.microsoft.com/office/drawing/2014/main" id="{4E7CDF02-2AE1-46A4-BAEE-039965910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20652"/>
          <a:stretch/>
        </p:blipFill>
        <p:spPr bwMode="auto">
          <a:xfrm>
            <a:off x="1763688" y="5025569"/>
            <a:ext cx="3619280" cy="14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85A838-F338-4015-8310-BD18AE06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640"/>
            <a:ext cx="1958487" cy="18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20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המרת המהירות, יחידות, שאלה: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משאית נעה במהירות של 36 קמ"ש, בטאו את מהירותה במטר/שניה.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משאית נעה במהירות של 36 קמ"ש, בטאו את מהירותה במטר/שניה.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פתרון: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נתון: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V=36km/h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לביטוי המהירות ביחידות מטר\שניה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יש להשתמש בנוסחת ההמרה: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36:3.6=10 מטר\שניה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המהירות ביחידות מטר </a:t>
            </a:r>
            <a:r>
              <a:rPr lang="he-IL" dirty="0" err="1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לשניה</a:t>
            </a: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היא 10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34D754-9D0C-4A2D-B884-95F090FA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201" y="1738474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334C3D-9901-441C-8EAD-A5E95908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129" y="3717032"/>
            <a:ext cx="2304256" cy="21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41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6539" y="125463"/>
            <a:ext cx="8229600" cy="783257"/>
          </a:xfrm>
        </p:spPr>
        <p:txBody>
          <a:bodyPr/>
          <a:lstStyle/>
          <a:p>
            <a:r>
              <a:rPr lang="he-IL" dirty="0"/>
              <a:t>אנרגיית מהירות ושימושיה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908720"/>
            <a:ext cx="7787207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מבוסס על עמודים 52-76 בספר.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במה נעסוק בפרק זה: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אנרגיית התנועה והקשר שלה לאנרגיות השונות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במה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תלוייה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אנרגיית המהירות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חישוב מהירות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המרת מהירות של גופים מק"מ לשעה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למ</a:t>
            </a:r>
            <a:r>
              <a:rPr lang="he-IL" dirty="0">
                <a:latin typeface="David" pitchFamily="34" charset="-79"/>
                <a:cs typeface="David" pitchFamily="34" charset="-79"/>
              </a:rPr>
              <a:t>' בשנייה וההפך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עוד שאלה: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מירוץ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נעה במהירות של 108 מ'\שניה, בטאו את מהירותה בק"מ/שעה.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456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עוד שאלות: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מירוץ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נעה במהירות של 108 מ'\שניה, בטאו את מהירותה בק"מ/שעה.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פתרון: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נתון: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V=108m/sec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לביטוי המהירות ביחידות ק"מ\שעה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יש להשתמש בנוסחת ההמרה: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3.6*108=388.8 ק"מ\שעה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המהירות ביחידות מטר </a:t>
            </a:r>
            <a:r>
              <a:rPr lang="he-IL" dirty="0" err="1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לשניה</a:t>
            </a: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היא 388.8</a:t>
            </a:r>
          </a:p>
          <a:p>
            <a:pPr marL="514350" indent="-514350">
              <a:buFont typeface="+mj-lt"/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52D2D3-D561-4594-BC96-6F0D4E0C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201" y="1738474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989E983-CD9D-41D2-AD11-BB28FE18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129" y="3717032"/>
            <a:ext cx="2304256" cy="21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72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ונחזור לאנרגיה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באנרגיית מהירות כשהמסה גדלה פי 2 אנרגיית התנועה גדלה פי 2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7300292" cy="26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88640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כאשר שני גופים נעים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במהירות שווה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והמסה של הגוף האחד גדולה פי מספר כלשהו ממסת הגוף האחר, אנרגיית התנועה של הגוף האחד גדולה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פי אותו מספר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מאנרגיית התנועה של הגוף האחר.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55943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2896"/>
            <a:ext cx="6158458" cy="38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91680" y="116632"/>
            <a:ext cx="7139135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כאשר לשני גופים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מסה שווה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וגוף אחד נע במהירות גדולה פי מספר כלשהו ממהירות הגוף האחר, אנרגיית התנועה של הגוף האחד גדולה פי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אותו מספר בריבוע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מאנרגיית התנועה של הגוף האחר.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71691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3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9" name="Picture 5" descr="Horse Running GIF - Horse Running Test GIF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19050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נוסחת אנרגיית המהירות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animated-running-image-00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857250" cy="2200275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268760"/>
            <a:ext cx="58674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הזזת נושא הנוסחה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animated-running-image-00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857250" cy="2200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4B2D1C09-D2E4-4A77-AD7C-76E9016BDA3A}"/>
                  </a:ext>
                </a:extLst>
              </p:cNvPr>
              <p:cNvSpPr txBox="1"/>
              <p:nvPr/>
            </p:nvSpPr>
            <p:spPr>
              <a:xfrm>
                <a:off x="1891811" y="980728"/>
                <a:ext cx="6082581" cy="517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8945" rtl="1"/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E</a:t>
                </a:r>
                <a:r>
                  <a:rPr lang="en-US" sz="28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K</a:t>
                </a:r>
                <a:r>
                  <a:rPr lang="he-I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- היא אנרגיית התנועה ביחידות </a:t>
                </a:r>
                <a:r>
                  <a:rPr lang="he-IL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ג'ול</a:t>
                </a:r>
                <a:r>
                  <a:rPr lang="he-I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.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marL="0" marR="0" lvl="0" indent="0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m     </a:t>
                </a:r>
                <a:r>
                  <a:rPr kumimoji="0" lang="he-I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– היא מסה ביחידות קילוגרם .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V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   </a:t>
                </a:r>
                <a:r>
                  <a:rPr kumimoji="0" lang="he-I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– מהירות ביחידות מטרים </a:t>
                </a:r>
                <a:r>
                  <a:rPr kumimoji="0" lang="he-IL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לשניה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marL="0" marR="0" lvl="0" indent="0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atin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𝑚</m:t>
                      </m:r>
                      <m:sSup>
                        <m:sSup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𝑉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4B2D1C09-D2E4-4A77-AD7C-76E9016BD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11" y="980728"/>
                <a:ext cx="6082581" cy="5179623"/>
              </a:xfrm>
              <a:prstGeom prst="rect">
                <a:avLst/>
              </a:prstGeom>
              <a:blipFill>
                <a:blip r:embed="rId4"/>
                <a:stretch>
                  <a:fillRect t="-1647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86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תרגילים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אתלט שמסת גופו 50 ק"ג רץ במהירות של 5 מטר/שנייה.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מהי אנרגיית התנועה (האנרגיה הקינטית של האתלט.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תרגילים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836712"/>
                <a:ext cx="7787207" cy="576064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אתלט שמסת גופו 50 ק"ג רץ במהירות של 5 מטר/שנייה.</a:t>
                </a: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מהי אנרגיית התנועה (האנרגיה הקינטית של האתלט.</a:t>
                </a:r>
              </a:p>
              <a:p>
                <a:pPr marL="0" indent="0">
                  <a:buNone/>
                </a:pPr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פתרון: </a:t>
                </a: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נתונים: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         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  נוסחה:                         חישוב: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David" pitchFamily="34" charset="-79"/>
                    <a:cs typeface="David" pitchFamily="34" charset="-79"/>
                  </a:rPr>
                  <a:t>m=50kg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      </a:t>
                </a:r>
                <a14:m>
                  <m:oMath xmlns:m="http://schemas.openxmlformats.org/officeDocument/2006/math">
                    <m:r>
                      <a:rPr lang="he-IL" sz="32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David" pitchFamily="34" charset="-79"/>
                    <a:cs typeface="David" pitchFamily="34" charset="-79"/>
                  </a:rPr>
                  <a:t>V=5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𝑠𝑒𝑐</m:t>
                        </m:r>
                      </m:den>
                    </m:f>
                  </m:oMath>
                </a14:m>
                <a:endParaRPr lang="en-US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den>
                    </m:f>
                    <m:r>
                      <a:rPr lang="he-I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rPr>
                      <m:t>𝑘𝑔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sSupPr>
                      <m:e>
                        <m:r>
                          <a:rPr lang="he-I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(</m:t>
                        </m:r>
                        <m:r>
                          <a:rPr lang="he-I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5</m:t>
                        </m:r>
                        <m:f>
                          <m:fPr>
                            <m:ctrlPr>
                              <a:rPr lang="he-IL" i="1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𝑠𝑒𝑐</m:t>
                            </m:r>
                          </m:den>
                        </m:f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e-IL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David" pitchFamily="34" charset="-79"/>
                    <a:cs typeface="David" pitchFamily="34" charset="-79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  <a:latin typeface="David" pitchFamily="34" charset="-79"/>
                    <a:cs typeface="David" pitchFamily="34" charset="-79"/>
                  </a:rPr>
                  <a:t>625J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                                     </a:t>
                </a:r>
                <a:endParaRPr lang="he-IL" dirty="0">
                  <a:latin typeface="David" pitchFamily="34" charset="-79"/>
                  <a:cs typeface="David" pitchFamily="34" charset="-79"/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836712"/>
                <a:ext cx="7787207" cy="5760640"/>
              </a:xfrm>
              <a:blipFill>
                <a:blip r:embed="rId2"/>
                <a:stretch>
                  <a:fillRect t="-1270" r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3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0717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תרגילים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632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שמסתה 1,000 ק"ג מתחילה להאיץ ממהירות של 36 קמ"ש עד שהיא מגיעה למהירות של 72 קמ"ש. חשבו את השינוי באנרגיית התנועה של המכונית, מתחילת ההאצה ועד סופה: 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9899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8395" y="125463"/>
            <a:ext cx="8229600" cy="855265"/>
          </a:xfrm>
        </p:spPr>
        <p:txBody>
          <a:bodyPr>
            <a:normAutofit/>
          </a:bodyPr>
          <a:lstStyle/>
          <a:p>
            <a:r>
              <a:rPr lang="he-IL" dirty="0"/>
              <a:t>אנרגיית תנועה</a:t>
            </a:r>
          </a:p>
        </p:txBody>
      </p:sp>
      <p:pic>
        <p:nvPicPr>
          <p:cNvPr id="10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15" y="77491"/>
            <a:ext cx="1804407" cy="118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7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הגורמים המשפיעים על אנרגיית התנועה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מה קובע את גודלה של אנרגיית התנועה של המטוס או היתוש?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כיצד משפיעה המסה של הגוף על אנרגיית התנועה?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כיצד משתנה אנרגיית התנועה כשהמהירות משתנה?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475" y="1265392"/>
            <a:ext cx="1595859" cy="131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78" y="4761336"/>
            <a:ext cx="3191879" cy="20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9653" y="4414215"/>
            <a:ext cx="2977663" cy="241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תרגילים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נתונים:</a:t>
            </a:r>
            <a:r>
              <a:rPr lang="en-US" dirty="0">
                <a:latin typeface="David" pitchFamily="34" charset="-79"/>
                <a:cs typeface="David" pitchFamily="34" charset="-79"/>
              </a:rPr>
              <a:t>        </a:t>
            </a:r>
            <a:r>
              <a:rPr lang="he-IL" dirty="0">
                <a:latin typeface="David" pitchFamily="34" charset="-79"/>
                <a:cs typeface="David" pitchFamily="34" charset="-79"/>
              </a:rPr>
              <a:t>   </a:t>
            </a:r>
            <a:r>
              <a:rPr lang="en-US" dirty="0">
                <a:latin typeface="David" pitchFamily="34" charset="-79"/>
                <a:cs typeface="David" pitchFamily="34" charset="-79"/>
              </a:rPr>
              <a:t>m=1,000Kg 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David" pitchFamily="34" charset="-79"/>
                <a:cs typeface="David" pitchFamily="34" charset="-79"/>
              </a:rPr>
              <a:t>V1=36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Km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h</a:t>
            </a:r>
            <a:r>
              <a:rPr lang="en-US" dirty="0">
                <a:latin typeface="David" pitchFamily="34" charset="-79"/>
                <a:cs typeface="David" pitchFamily="34" charset="-79"/>
              </a:rPr>
              <a:t> =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10</a:t>
            </a:r>
            <a:r>
              <a:rPr lang="en-US" baseline="30000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m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sec</a:t>
            </a:r>
            <a:r>
              <a:rPr lang="en-US" dirty="0">
                <a:latin typeface="David" pitchFamily="34" charset="-79"/>
                <a:cs typeface="David" pitchFamily="34" charset="-79"/>
              </a:rPr>
              <a:t>      V2=72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Km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h</a:t>
            </a:r>
            <a:r>
              <a:rPr lang="en-US" dirty="0">
                <a:latin typeface="David" pitchFamily="34" charset="-79"/>
                <a:cs typeface="David" pitchFamily="34" charset="-79"/>
              </a:rPr>
              <a:t>=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20</a:t>
            </a:r>
            <a:r>
              <a:rPr lang="en-US" baseline="30000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m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sec</a:t>
            </a:r>
            <a:endParaRPr lang="he-IL" dirty="0">
              <a:highlight>
                <a:srgbClr val="FFFF00"/>
              </a:highlight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צריך לחשב:</a:t>
            </a:r>
            <a:r>
              <a:rPr lang="en-US" dirty="0">
                <a:latin typeface="David" pitchFamily="34" charset="-79"/>
                <a:cs typeface="David" pitchFamily="34" charset="-79"/>
              </a:rPr>
              <a:t>    </a:t>
            </a:r>
            <a:r>
              <a:rPr lang="he-IL" dirty="0">
                <a:latin typeface="David" pitchFamily="34" charset="-79"/>
                <a:cs typeface="David" pitchFamily="34" charset="-79"/>
              </a:rPr>
              <a:t>  </a:t>
            </a:r>
            <a:r>
              <a:rPr lang="en-US" dirty="0">
                <a:latin typeface="David" pitchFamily="34" charset="-79"/>
                <a:cs typeface="David" pitchFamily="34" charset="-79"/>
                <a:sym typeface="Mathematica5Mono" panose="02000400000000000000" pitchFamily="2" charset="2"/>
              </a:rPr>
              <a:t>E</a:t>
            </a:r>
            <a:r>
              <a:rPr lang="en-US" baseline="-25000" dirty="0">
                <a:latin typeface="David" pitchFamily="34" charset="-79"/>
                <a:cs typeface="David" pitchFamily="34" charset="-79"/>
                <a:sym typeface="Mathematica5Mono" panose="02000400000000000000" pitchFamily="2" charset="2"/>
              </a:rPr>
              <a:t>k</a:t>
            </a:r>
            <a:r>
              <a:rPr lang="en-US" dirty="0">
                <a:latin typeface="David" pitchFamily="34" charset="-79"/>
                <a:cs typeface="David" pitchFamily="34" charset="-79"/>
                <a:sym typeface="Mathematica5Mono" panose="02000400000000000000" pitchFamily="2" charset="2"/>
              </a:rPr>
              <a:t>2-E</a:t>
            </a:r>
            <a:r>
              <a:rPr lang="en-US" baseline="-25000" dirty="0">
                <a:latin typeface="David" pitchFamily="34" charset="-79"/>
                <a:cs typeface="David" pitchFamily="34" charset="-79"/>
                <a:sym typeface="Mathematica5Mono" panose="02000400000000000000" pitchFamily="2" charset="2"/>
              </a:rPr>
              <a:t>k</a:t>
            </a:r>
            <a:r>
              <a:rPr lang="en-US" dirty="0">
                <a:latin typeface="David" pitchFamily="34" charset="-79"/>
                <a:cs typeface="David" pitchFamily="34" charset="-79"/>
                <a:sym typeface="Mathematica5Mono" panose="02000400000000000000" pitchFamily="2" charset="2"/>
              </a:rPr>
              <a:t>1=?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נוסחה:    </a:t>
            </a: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>
                <a:latin typeface="David" pitchFamily="34" charset="-79"/>
                <a:cs typeface="David" pitchFamily="34" charset="-79"/>
              </a:rPr>
              <a:t>E</a:t>
            </a:r>
            <a:r>
              <a:rPr lang="en-US" baseline="-25000" dirty="0" err="1">
                <a:latin typeface="David" pitchFamily="34" charset="-79"/>
                <a:cs typeface="David" pitchFamily="34" charset="-79"/>
              </a:rPr>
              <a:t>k</a:t>
            </a:r>
            <a:r>
              <a:rPr lang="en-US" dirty="0">
                <a:latin typeface="David" pitchFamily="34" charset="-79"/>
                <a:cs typeface="David" pitchFamily="34" charset="-79"/>
              </a:rPr>
              <a:t>=½ mV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2</a:t>
            </a:r>
            <a:endParaRPr lang="he-IL" baseline="30000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חישוב: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>
                <a:latin typeface="David" pitchFamily="34" charset="-79"/>
                <a:cs typeface="David" pitchFamily="34" charset="-79"/>
              </a:rPr>
              <a:t>*1,000*400=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200,000j</a:t>
            </a:r>
            <a:r>
              <a:rPr lang="he-IL" dirty="0">
                <a:latin typeface="David" pitchFamily="34" charset="-79"/>
                <a:cs typeface="David" pitchFamily="34" charset="-79"/>
              </a:rPr>
              <a:t> ½ =20</a:t>
            </a:r>
            <a:r>
              <a:rPr lang="he-IL" baseline="30000" dirty="0">
                <a:latin typeface="David" pitchFamily="34" charset="-79"/>
                <a:cs typeface="David" pitchFamily="34" charset="-79"/>
              </a:rPr>
              <a:t>2</a:t>
            </a:r>
            <a:r>
              <a:rPr lang="en-US" dirty="0">
                <a:latin typeface="David" pitchFamily="34" charset="-79"/>
                <a:cs typeface="David" pitchFamily="34" charset="-79"/>
              </a:rPr>
              <a:t>*1,000*</a:t>
            </a:r>
            <a:r>
              <a:rPr lang="he-IL" dirty="0">
                <a:latin typeface="David" pitchFamily="34" charset="-79"/>
                <a:cs typeface="David" pitchFamily="34" charset="-79"/>
              </a:rPr>
              <a:t>½  =</a:t>
            </a:r>
            <a:r>
              <a:rPr lang="en-US" dirty="0">
                <a:latin typeface="David" pitchFamily="34" charset="-79"/>
                <a:cs typeface="David" pitchFamily="34" charset="-79"/>
              </a:rPr>
              <a:t>Ek2</a:t>
            </a:r>
            <a:r>
              <a:rPr lang="he-IL" dirty="0">
                <a:latin typeface="David" pitchFamily="34" charset="-79"/>
                <a:cs typeface="David" pitchFamily="34" charset="-79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David" pitchFamily="34" charset="-79"/>
                <a:cs typeface="David" pitchFamily="34" charset="-79"/>
              </a:rPr>
              <a:t>1,000*100=</a:t>
            </a:r>
            <a:r>
              <a:rPr lang="en-US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50,000j</a:t>
            </a:r>
            <a:r>
              <a:rPr lang="he-IL" dirty="0">
                <a:latin typeface="David" pitchFamily="34" charset="-79"/>
                <a:cs typeface="David" pitchFamily="34" charset="-79"/>
              </a:rPr>
              <a:t>* ½ =10</a:t>
            </a:r>
            <a:r>
              <a:rPr lang="he-IL" baseline="30000" dirty="0">
                <a:latin typeface="David" pitchFamily="34" charset="-79"/>
                <a:cs typeface="David" pitchFamily="34" charset="-79"/>
              </a:rPr>
              <a:t>2</a:t>
            </a:r>
            <a:r>
              <a:rPr lang="en-US" dirty="0">
                <a:latin typeface="David" pitchFamily="34" charset="-79"/>
                <a:cs typeface="David" pitchFamily="34" charset="-79"/>
              </a:rPr>
              <a:t>*1,000*</a:t>
            </a:r>
            <a:r>
              <a:rPr lang="he-IL" dirty="0">
                <a:latin typeface="David" pitchFamily="34" charset="-79"/>
                <a:cs typeface="David" pitchFamily="34" charset="-79"/>
              </a:rPr>
              <a:t>½  </a:t>
            </a:r>
            <a:r>
              <a:rPr lang="en-US" dirty="0">
                <a:latin typeface="David" pitchFamily="34" charset="-79"/>
                <a:cs typeface="David" pitchFamily="34" charset="-79"/>
              </a:rPr>
              <a:t>Ek1=</a:t>
            </a:r>
            <a:r>
              <a:rPr lang="he-IL" dirty="0">
                <a:latin typeface="David" pitchFamily="34" charset="-79"/>
                <a:cs typeface="David" pitchFamily="34" charset="-79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David" pitchFamily="34" charset="-79"/>
                <a:cs typeface="David" pitchFamily="34" charset="-79"/>
              </a:rPr>
              <a:t>Ek2-Ek1=200,000-50,000=</a:t>
            </a:r>
            <a:r>
              <a:rPr lang="en-US" dirty="0">
                <a:highlight>
                  <a:srgbClr val="00FFFF"/>
                </a:highlight>
                <a:latin typeface="David" pitchFamily="34" charset="-79"/>
                <a:cs typeface="David" pitchFamily="34" charset="-79"/>
              </a:rPr>
              <a:t>150,000j</a:t>
            </a:r>
            <a:endParaRPr lang="he-IL" dirty="0">
              <a:highlight>
                <a:srgbClr val="00FFFF"/>
              </a:highligh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55814"/>
          <a:stretch/>
        </p:blipFill>
        <p:spPr bwMode="auto">
          <a:xfrm>
            <a:off x="1170728" y="152636"/>
            <a:ext cx="75988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65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770240"/>
          </a:xfrm>
        </p:spPr>
        <p:txBody>
          <a:bodyPr>
            <a:normAutofit/>
          </a:bodyPr>
          <a:lstStyle/>
          <a:p>
            <a:r>
              <a:rPr lang="he-IL" dirty="0"/>
              <a:t>עוד שאלות</a:t>
            </a:r>
            <a:r>
              <a:rPr lang="en-US" dirty="0"/>
              <a:t> </a:t>
            </a:r>
            <a:r>
              <a:rPr lang="he-IL" dirty="0"/>
              <a:t> אנרגיה 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667071" y="665798"/>
            <a:ext cx="8229600" cy="5413471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פעוט מתנדנד בנדנדה. מסת הנדנדה זניחה, מסת הפעוט 10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קג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'. קיים חיכוך בין האוויר לנדנדה. בהנחה שהסרגל הצדדי מודד גבהים בסנטימטרים. ענה על הסעיפים הבאים בהתאם לאיור ולגרפים המתוארים. הסרגל המתואר בציור מסמן את נקודת הייחוס של הנדנדה לצורך חישובים.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C485B97-3EAD-450A-BAD1-BA54CAAABB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88163"/>
            <a:ext cx="3103245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EBB7391-ADD5-46E3-92C6-3C4E5F26F1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482" y="3870269"/>
            <a:ext cx="3394720" cy="22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899592" y="260648"/>
            <a:ext cx="808558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1. איזה גרף מתאר את האנרגיה של הפעוט בנדנדה באיור בנקודה ב?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2. איזה אנרגיות מתקיימות בפעוט שבנדנדה בזמן נקודה ג ? ציין את כל האנרגיות: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	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3. מהו משקלו של הפעוט בציור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	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4. מהי אנרגיית המהירות של הפעוט בנדנדה בנקודה ג?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ללא חישוב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5. חשב את אנרגיית הגובה של הפעוט בנדנדה בנקודה ג?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							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6. באיזו נקודה בציור נמצא הפעוט בנדנדה בגובה המקסימלי? 7.מדוע בשלב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מסויים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תפסיק הנדנדה להתנדנד? הסבר: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							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58602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899592" y="260648"/>
            <a:ext cx="8085584" cy="604867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איזה גרף מתאר את האנרגיה של הפעוט בנדנדה באיור בנקודה ב?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מצב 3</a:t>
            </a: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במצב זה יש יותר אנרגיית גובה ממצב ג. אבל יש גם אנרגיית גובה וגם אנרגיית מהירות.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2.איזה אנרגיות מתקיימות בפעוט שבנדנדה בזמן נקודה ג ? ציין את כל האנרגיות: </a:t>
            </a:r>
          </a:p>
          <a:p>
            <a:pPr marL="0" indent="0">
              <a:buNone/>
            </a:pP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אנרגיית גובה ואנרגיית מהירות (מצב 3)</a:t>
            </a:r>
            <a:endParaRPr lang="he-IL" sz="28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1E0710-0AEF-45AE-9313-FAEA8F0D6F9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3103245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B2764C4-BA19-42E1-92D6-8C10FEF94B9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394720" cy="22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B1DC013-736F-4ECF-927B-3B7B9151F3A3}"/>
              </a:ext>
            </a:extLst>
          </p:cNvPr>
          <p:cNvSpPr/>
          <p:nvPr/>
        </p:nvSpPr>
        <p:spPr>
          <a:xfrm>
            <a:off x="5989950" y="3429000"/>
            <a:ext cx="648072" cy="3556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260648"/>
                <a:ext cx="8085584" cy="604867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endParaRPr lang="en-US" sz="2800" u="sng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514350" indent="-514350">
                  <a:buAutoNum type="arabicPeriod"/>
                </a:pPr>
                <a:endParaRPr lang="en-US" sz="2800" u="sng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514350" indent="-514350">
                  <a:buAutoNum type="arabicPeriod"/>
                </a:pPr>
                <a:endParaRPr lang="en-US" sz="2800" u="sng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514350" indent="-514350">
                  <a:buAutoNum type="arabicPeriod"/>
                </a:pPr>
                <a:endParaRPr lang="en-US" sz="2800" u="sng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3. מהו משקלו של הפעוט בציור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m=10kg</a:t>
                </a:r>
              </a:p>
              <a:p>
                <a:pPr marL="0" indent="0" algn="ctr">
                  <a:buNone/>
                </a:pPr>
                <a:r>
                  <a:rPr lang="en-US" sz="28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Fg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=m*g=10kg*10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𝐾𝑔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100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𝑁</m:t>
                    </m:r>
                  </m:oMath>
                </a14:m>
                <a:endParaRPr lang="he-IL" sz="2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4. מהי אנרגיית המהירות של הפעוט בנדנדה בנקודה ג? </a:t>
                </a:r>
                <a:r>
                  <a:rPr lang="he-IL" sz="1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ללא חישוב</a:t>
                </a:r>
                <a:endParaRPr lang="en-US" sz="1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ללא חישוב, רואים בגרף כי אנרגיית </a:t>
                </a:r>
                <a:r>
                  <a:rPr lang="he-IL" sz="28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המהרות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שלו היא: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J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70</a:t>
                </a: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5. חשב את אנרגיית הגובה של הפעוט בנדנדה בנקודה ג0 כאן אין צורך בחישוב: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J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10</a:t>
                </a:r>
                <a:endParaRPr lang="he-IL" sz="2800" dirty="0"/>
              </a:p>
            </p:txBody>
          </p:sp>
        </mc:Choice>
        <mc:Fallback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260648"/>
                <a:ext cx="8085584" cy="6048672"/>
              </a:xfrm>
              <a:blipFill>
                <a:blip r:embed="rId3"/>
                <a:stretch>
                  <a:fillRect l="-679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>
            <a:extLst>
              <a:ext uri="{FF2B5EF4-FFF2-40B4-BE49-F238E27FC236}">
                <a16:creationId xmlns:a16="http://schemas.microsoft.com/office/drawing/2014/main" id="{141E0710-0AEF-45AE-9313-FAEA8F0D6F9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161" y="113561"/>
            <a:ext cx="3103245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B2764C4-BA19-42E1-92D6-8C10FEF94B9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4272"/>
            <a:ext cx="3394720" cy="22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023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899592" y="260648"/>
            <a:ext cx="8085584" cy="604867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6. באיזו נקודה בציור נמצא הפעוט בנדנדה בגובה המקסימלי?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בנקודה א נמצא הפעוט בגובה המקסימלי.</a:t>
            </a: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7.מדוע בשלב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מסויים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תפסיק הנדנדה להתנדנד?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הסברמכיוון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שיש חיכוך בין הפעוט לאוויר בורחת אנרגיה של חום לסביבה לאט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לאט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תפחת האנרגיה הכוללת ואז הנדנדה תפתח פחות מהירות ופחות גובה עד העצירה.</a:t>
            </a:r>
            <a:endParaRPr lang="he-IL" sz="28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1E0710-0AEF-45AE-9313-FAEA8F0D6F9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61" y="113561"/>
            <a:ext cx="3103245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B2764C4-BA19-42E1-92D6-8C10FEF94B9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4272"/>
            <a:ext cx="3394720" cy="22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586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עוד שאלות 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ED5A0E-A12C-4B4F-AC6C-7AA4983561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54" y="3714864"/>
            <a:ext cx="3459646" cy="30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907704" y="980728"/>
            <a:ext cx="719417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ילד שמסתו 30 ק"ג, גולש בנהר ומגיע לירידה בנהר, כפי שמתואר בציור. התבונן בציור וענה על השאלות הבאות: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א. איזו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אנרגייה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יש לילד בנקודה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ב. ציין את נוסחת אנרגיית הגובה: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ג. מסתו של הילד היא 30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קג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'. מהו משקלו?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ד. מהי אנרגיית הגובה של הילד בנקודה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?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1097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4058" y="-99392"/>
            <a:ext cx="8229600" cy="621804"/>
          </a:xfrm>
        </p:spPr>
        <p:txBody>
          <a:bodyPr>
            <a:normAutofit fontScale="90000"/>
          </a:bodyPr>
          <a:lstStyle/>
          <a:p>
            <a:r>
              <a:rPr lang="he-IL" dirty="0"/>
              <a:t>עוד שאלות 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ED5A0E-A12C-4B4F-AC6C-7AA4983561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54" y="4077072"/>
            <a:ext cx="3075694" cy="2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1112354" y="532984"/>
                <a:ext cx="7998648" cy="53442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ילד שמסתו 30 ק"ג, גולש בנהר ומגיע לירידה בנהר, כפי שמתואר בציור. התבונן בציור וענה על השאלות הבאות:</a:t>
                </a:r>
                <a:endParaRPr lang="en-US" sz="2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א. איזו </a:t>
                </a:r>
                <a:r>
                  <a:rPr lang="he-IL" sz="28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אנרגייה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יש לילד בנקודה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A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? </a:t>
                </a: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גובה=15מ’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Eh=m*g*h=30Kg*10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𝐾𝑔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500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𝐽</m:t>
                    </m:r>
                  </m:oMath>
                </a14:m>
                <a:endParaRPr lang="en-US" sz="2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ב. ציין את נוסחת אנרגיית הגובה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Eh=m*g*h        :</a:t>
                </a:r>
              </a:p>
              <a:p>
                <a:pPr marL="0" indent="0">
                  <a:buNone/>
                </a:pP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ג. מהו משקלו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</a:t>
                </a:r>
                <a:r>
                  <a:rPr lang="he-IL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של הילד? </a:t>
                </a:r>
                <a:r>
                  <a:rPr lang="en-US" sz="2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W=m*g=30kg*10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𝐾𝑔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300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𝑁</m:t>
                    </m:r>
                  </m:oMath>
                </a14:m>
                <a:endParaRPr lang="en-US" sz="2800" b="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endParaRPr lang="he-IL" sz="2800" dirty="0"/>
              </a:p>
            </p:txBody>
          </p:sp>
        </mc:Choice>
        <mc:Fallback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2354" y="532984"/>
                <a:ext cx="7998648" cy="5344288"/>
              </a:xfrm>
              <a:blipFill>
                <a:blip r:embed="rId4"/>
                <a:stretch>
                  <a:fillRect l="-381" t="-1254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70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ED5A0E-A12C-4B4F-AC6C-7AA4983561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54" y="3501008"/>
            <a:ext cx="3459646" cy="30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84748"/>
                <a:ext cx="7842250" cy="5376500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ה. מהי אנרגיית הגובה של הילד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?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הגובה של גולש הסקי היא 0 (נקודת הייחוס) אנרגיית הגובה שלו היא 0.</a:t>
                </a:r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ו. מהי אנרגיית הגובה של הילד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C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?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C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</a:t>
                </a:r>
                <a:endParaRPr lang="he-IL" sz="8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8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גובה=5מ'      </a:t>
                </a:r>
                <a:r>
                  <a:rPr lang="en-US" sz="8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1,500J</a:t>
                </a:r>
                <a:r>
                  <a:rPr lang="he-IL" sz="8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=</a:t>
                </a:r>
                <a:r>
                  <a:rPr lang="en-US" sz="88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Eh=m*g*h=30Kg*10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8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𝑁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𝐾𝑔</m:t>
                        </m:r>
                      </m:den>
                    </m:f>
                    <m:r>
                      <a:rPr lang="en-US" sz="8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∗</m:t>
                    </m:r>
                    <m:r>
                      <a:rPr lang="en-US" sz="8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5</m:t>
                    </m:r>
                    <m:r>
                      <a:rPr lang="en-US" sz="88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𝑚</m:t>
                    </m:r>
                  </m:oMath>
                </a14:m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ז. איזה סוג  </a:t>
                </a:r>
                <a:r>
                  <a:rPr lang="he-IL" sz="86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אנרגייה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יש לילד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?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יש רק אנרגיית מהירות כי הגולש בנקודת הייחוס בגובה 0.</a:t>
                </a: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ח. מהי הנוסחה לחישוב </a:t>
                </a:r>
                <a:r>
                  <a:rPr lang="he-IL" sz="86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אנרגייה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זו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</a:t>
                </a:r>
                <a:r>
                  <a:rPr lang="en-US" sz="8600" dirty="0" err="1">
                    <a:latin typeface="David" panose="020E0502060401010101" pitchFamily="34" charset="-79"/>
                    <a:cs typeface="David" panose="020E0502060401010101" pitchFamily="34" charset="-79"/>
                  </a:rPr>
                  <a:t>Ek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6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den>
                    </m:f>
                    <m:r>
                      <a:rPr lang="en-US" sz="86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∗</m:t>
                    </m:r>
                    <m:r>
                      <a:rPr lang="en-US" sz="86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𝑚</m:t>
                    </m:r>
                    <m:r>
                      <a:rPr lang="en-US" sz="8600" b="0" i="1" smtClean="0"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∗</m:t>
                    </m:r>
                    <m:sSup>
                      <m:sSupPr>
                        <m:ctrlP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sSupPr>
                      <m:e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𝑉</m:t>
                        </m:r>
                      </m:e>
                      <m:sup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84748"/>
                <a:ext cx="7842250" cy="5376500"/>
              </a:xfrm>
              <a:blipFill>
                <a:blip r:embed="rId4"/>
                <a:stretch>
                  <a:fillRect l="-1321" t="-2494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83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BED5A0E-A12C-4B4F-AC6C-7AA4983561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54" y="3501008"/>
            <a:ext cx="3459646" cy="30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84748"/>
                <a:ext cx="7842250" cy="5952564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ט. חשב את אנרגיית המהירות של הילד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.</a:t>
                </a:r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לגולש יש רק אנרגיית מהירות, שזהה בערכה לאנרגיית הגובה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A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.</a:t>
                </a: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אנרגיית המהירות שלו בנקודה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B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היא: 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4,500J</a:t>
                </a: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י. מהי מהירותו של הילד ביחידות של מטר לשנייה?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8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8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=</a:t>
                </a:r>
                <a:r>
                  <a:rPr lang="en-US" sz="8600" dirty="0">
                    <a:cs typeface="David" panose="020E0502060401010101" pitchFamily="34" charset="-79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600" i="1" dirty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600" i="1" dirty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fPr>
                          <m:num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9</m:t>
                            </m:r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,</m:t>
                            </m:r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000</m:t>
                            </m:r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𝐽</m:t>
                            </m:r>
                          </m:num>
                          <m:den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30</m:t>
                            </m:r>
                            <m:r>
                              <a:rPr lang="en-US" sz="8600" b="0" i="1" dirty="0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𝑘𝑔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=17.3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6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𝑠</m:t>
                        </m:r>
                      </m:den>
                    </m:f>
                  </m:oMath>
                </a14:m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י"א</a:t>
                </a: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.</a:t>
                </a:r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מהי מהירותו של הילד ביחידות של ק"מ לשעה?</a:t>
                </a:r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17.3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6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*3.6=62.3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6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𝑘𝑚</m:t>
                        </m:r>
                      </m:num>
                      <m:den>
                        <m:r>
                          <a:rPr lang="en-US" sz="86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h</m:t>
                        </m:r>
                      </m:den>
                    </m:f>
                  </m:oMath>
                </a14:m>
                <a:r>
                  <a:rPr lang="he-IL" sz="86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 </a:t>
                </a:r>
                <a:endParaRPr lang="en-US" sz="86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84748"/>
                <a:ext cx="7842250" cy="5952564"/>
              </a:xfrm>
              <a:blipFill>
                <a:blip r:embed="rId4"/>
                <a:stretch>
                  <a:fillRect t="-2254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0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לכל גוף שנמצא בתנועה יש אנרגיית תנועה.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אנרגיית התנועה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תלוייה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במסת הגוף ובמהירות הגוף. </a:t>
            </a:r>
          </a:p>
          <a:p>
            <a:pPr marL="0" indent="0">
              <a:buNone/>
            </a:pPr>
            <a:r>
              <a:rPr lang="en-US" dirty="0">
                <a:latin typeface="David" pitchFamily="34" charset="-79"/>
                <a:cs typeface="David" pitchFamily="34" charset="-79"/>
              </a:rPr>
              <a:t>m         V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922" y="3366922"/>
            <a:ext cx="3075937" cy="307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149080"/>
            <a:ext cx="3213342" cy="225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4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8682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התנועה בכביש</a:t>
            </a: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667071" y="980728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מרחק בלימה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המרחק שהרכב עובר מהזמן שבו מתחילים לבלום בבלימת חירום ועד שהוא נעצר לחלוטין.</a:t>
            </a:r>
          </a:p>
          <a:p>
            <a:pPr marL="0" indent="0">
              <a:buNone/>
            </a:pP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תגובה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הזמן שחולף מרגע זיהוי הצורך לעצור ועד להתחלת הבלימה.</a:t>
            </a:r>
          </a:p>
          <a:p>
            <a:pPr marL="0" indent="0">
              <a:buNone/>
            </a:pP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מרחק תגובה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המרחק שעוברת המכונית בזמן התגובה </a:t>
            </a:r>
          </a:p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מרחק העצירה- המרחק הכולל שרכב עובר מהרגע שבו הנהג או הנהגת הבחינו בצורך לעצור ועד לעצירתו המוחלטת. מרחק זה שווה לסכום של מרחק התגובה ומרחק הבלימה.</a:t>
            </a:r>
          </a:p>
        </p:txBody>
      </p:sp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התנועה בכביש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ככ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807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11177" r="5790"/>
          <a:stretch>
            <a:fillRect/>
          </a:stretch>
        </p:blipFill>
        <p:spPr bwMode="auto">
          <a:xfrm>
            <a:off x="1187624" y="3789040"/>
            <a:ext cx="7488832" cy="13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התנועה בכביש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828306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81639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82828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050" y="1052736"/>
            <a:ext cx="806088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80046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ככ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5073" r="1915"/>
          <a:stretch>
            <a:fillRect/>
          </a:stretch>
        </p:blipFill>
        <p:spPr bwMode="auto">
          <a:xfrm>
            <a:off x="1072417" y="235274"/>
            <a:ext cx="79208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ככ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6776938" cy="61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ככ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5558" r="3739"/>
          <a:stretch>
            <a:fillRect/>
          </a:stretch>
        </p:blipFill>
        <p:spPr bwMode="auto">
          <a:xfrm>
            <a:off x="971600" y="332656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48672"/>
            <a:ext cx="7344816" cy="56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שני גופים נעים באותה המהירות, והמסה של אחד מהם גדולה פי 2 מזו של הגוף האחר, גם אנרגיית התנועה של הגוף הזה גדולה פי 2 מאנרגיית התנועה של הגוף האחר.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5688117" cy="3015952"/>
          </a:xfrm>
          <a:prstGeom prst="rect">
            <a:avLst/>
          </a:prstGeom>
        </p:spPr>
      </p:pic>
      <p:pic>
        <p:nvPicPr>
          <p:cNvPr id="6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3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3483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505" y="476672"/>
            <a:ext cx="677325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44824"/>
            <a:ext cx="7487890" cy="45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984" y="188640"/>
            <a:ext cx="77357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אנרגיית 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לשני גופים מסה שווה, ואחד מהם נע במהירות גדולה פי 2 ממהירות הגוף האחר, אנרגיית התנועה של הגוף הזה גדולה פי 4 (2</a:t>
            </a:r>
            <a:r>
              <a:rPr lang="he-IL" baseline="30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מאנרגיית התנועה של הגוף האחר.</a:t>
            </a:r>
          </a:p>
        </p:txBody>
      </p:sp>
      <p:pic>
        <p:nvPicPr>
          <p:cNvPr id="2050" name="Picture 2" descr="×ª××¦××ª ×ª××× × ×¢×××¨ ×× ×¨××××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02" y="-315416"/>
            <a:ext cx="1053580" cy="7344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6226166" cy="31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78098"/>
          </a:xfrm>
        </p:spPr>
        <p:txBody>
          <a:bodyPr>
            <a:normAutofit/>
          </a:bodyPr>
          <a:lstStyle/>
          <a:p>
            <a:r>
              <a:rPr lang="he-IL" dirty="0"/>
              <a:t>המהירות היא:</a:t>
            </a:r>
          </a:p>
        </p:txBody>
      </p:sp>
      <p:pic>
        <p:nvPicPr>
          <p:cNvPr id="19464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9334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תוכן 5"/>
          <p:cNvSpPr>
            <a:spLocks noGrp="1"/>
          </p:cNvSpPr>
          <p:nvPr>
            <p:ph idx="1"/>
          </p:nvPr>
        </p:nvSpPr>
        <p:spPr>
          <a:xfrm>
            <a:off x="1259632" y="2636912"/>
            <a:ext cx="7355160" cy="4032447"/>
          </a:xfrm>
        </p:spPr>
        <p:txBody>
          <a:bodyPr>
            <a:normAutofit/>
          </a:bodyPr>
          <a:lstStyle/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הרישום בסמלים הוא: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V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המילה באנגלית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velocity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עבור מהירות.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t </a:t>
            </a:r>
            <a:r>
              <a:rPr lang="he-IL" dirty="0">
                <a:latin typeface="David" pitchFamily="34" charset="-79"/>
                <a:cs typeface="David" pitchFamily="34" charset="-79"/>
              </a:rPr>
              <a:t>- עבור זמן מהמילה באנגלית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time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S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עבור מרחק מהמילה בלטינית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>
                <a:latin typeface="David" pitchFamily="34" charset="-79"/>
                <a:cs typeface="David" pitchFamily="34" charset="-79"/>
              </a:rPr>
              <a:t>spatium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כיצד מודדים מהירות?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2904762" cy="231428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4096850" cy="194807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365104"/>
            <a:ext cx="7622685" cy="1754699"/>
          </a:xfrm>
          <a:prstGeom prst="rect">
            <a:avLst/>
          </a:prstGeom>
        </p:spPr>
      </p:pic>
      <p:pic>
        <p:nvPicPr>
          <p:cNvPr id="9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5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62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850106"/>
          </a:xfrm>
        </p:spPr>
        <p:txBody>
          <a:bodyPr/>
          <a:lstStyle/>
          <a:p>
            <a:r>
              <a:rPr lang="he-IL" dirty="0"/>
              <a:t>יחידת מידה של מהירות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475656" y="836712"/>
            <a:ext cx="7355160" cy="4525963"/>
          </a:xfrm>
        </p:spPr>
        <p:txBody>
          <a:bodyPr>
            <a:norm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יחידת המידה התקנית של המהירות היא: "מטר לשנייה"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בחיי היומיום נפוצה היחידה הבאה למהירות</a:t>
            </a:r>
          </a:p>
        </p:txBody>
      </p:sp>
      <p:pic>
        <p:nvPicPr>
          <p:cNvPr id="19464" name="Picture 8" descr="https://lh4.ggpht.com/31iQm9j2xYkIdV0JrVc6Soq6D5t1RHtmwHCqLNXNRfQJqIq3w7fxxjVjHfBRinTyRg=h310"/>
          <p:cNvPicPr>
            <a:picLocks noChangeAspect="1" noChangeArrowheads="1"/>
          </p:cNvPicPr>
          <p:nvPr/>
        </p:nvPicPr>
        <p:blipFill>
          <a:blip r:embed="rId2" cstate="print"/>
          <a:srcRect l="45715" r="38662"/>
          <a:stretch>
            <a:fillRect/>
          </a:stretch>
        </p:blipFill>
        <p:spPr bwMode="auto">
          <a:xfrm>
            <a:off x="-684584" y="-675456"/>
            <a:ext cx="1728192" cy="8014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76938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25144"/>
            <a:ext cx="7649486" cy="1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1680</Words>
  <Application>Microsoft Office PowerPoint</Application>
  <PresentationFormat>‫הצגה על המסך (4:3)</PresentationFormat>
  <Paragraphs>228</Paragraphs>
  <Slides>51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David</vt:lpstr>
      <vt:lpstr>Times New Roman</vt:lpstr>
      <vt:lpstr>ערכת נושא Office</vt:lpstr>
      <vt:lpstr>חלק ד אנרגיית מהירות ושימושיה כיתה ט עיונית ועתודה מדעית מבוסס על ספר הלימוד פיזיקה וטכנולוגיה לכיתה ח מט"ח </vt:lpstr>
      <vt:lpstr>אנרגיית מהירות ושימושיה</vt:lpstr>
      <vt:lpstr>אנרגיית תנועה</vt:lpstr>
      <vt:lpstr>אנרגיית תנועה</vt:lpstr>
      <vt:lpstr>אנרגיית תנועה</vt:lpstr>
      <vt:lpstr>אנרגיית תנועה</vt:lpstr>
      <vt:lpstr>המהירות היא:</vt:lpstr>
      <vt:lpstr>כיצד מודדים מהירות?</vt:lpstr>
      <vt:lpstr>יחידת מידה של מהירות</vt:lpstr>
      <vt:lpstr>כיצד ממירים יחידות מהירות</vt:lpstr>
      <vt:lpstr>חישוב אנרגיית התנועה</vt:lpstr>
      <vt:lpstr>חישוב אנרגיית התנועה</vt:lpstr>
      <vt:lpstr>תרגיל לדוגמה- חישוב מהירות</vt:lpstr>
      <vt:lpstr>תרגיל לדוגמה- חישוב מהירות</vt:lpstr>
      <vt:lpstr>דוגמה לשאלה:</vt:lpstr>
      <vt:lpstr>פתרון</vt:lpstr>
      <vt:lpstr>המשך הפתרון לשאלה:</vt:lpstr>
      <vt:lpstr>המרת המהירות, יחידות, שאלה:</vt:lpstr>
      <vt:lpstr>תשובה:</vt:lpstr>
      <vt:lpstr>עוד שאלה:</vt:lpstr>
      <vt:lpstr>עוד שאלות:</vt:lpstr>
      <vt:lpstr>ונחזור לאנרגיה</vt:lpstr>
      <vt:lpstr>מצגת של PowerPoint‏</vt:lpstr>
      <vt:lpstr>מצגת של PowerPoint‏</vt:lpstr>
      <vt:lpstr>נוסחת אנרגיית המהירות</vt:lpstr>
      <vt:lpstr>הזזת נושא הנוסחה</vt:lpstr>
      <vt:lpstr>תרגילים</vt:lpstr>
      <vt:lpstr>תרגילים</vt:lpstr>
      <vt:lpstr>תרגילים</vt:lpstr>
      <vt:lpstr>תרגילים</vt:lpstr>
      <vt:lpstr>עוד שאלות  אנרגיה </vt:lpstr>
      <vt:lpstr>מצגת של PowerPoint‏</vt:lpstr>
      <vt:lpstr>מצגת של PowerPoint‏</vt:lpstr>
      <vt:lpstr>מצגת של PowerPoint‏</vt:lpstr>
      <vt:lpstr>מצגת של PowerPoint‏</vt:lpstr>
      <vt:lpstr>עוד שאלות </vt:lpstr>
      <vt:lpstr>עוד שאלות </vt:lpstr>
      <vt:lpstr>מצגת של PowerPoint‏</vt:lpstr>
      <vt:lpstr>מצגת של PowerPoint‏</vt:lpstr>
      <vt:lpstr>אנרגיית התנועה בכביש</vt:lpstr>
      <vt:lpstr>אנרגיית התנועה בכביש</vt:lpstr>
      <vt:lpstr>אנרגיית התנועה בכביש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שוש אלחרר</dc:creator>
  <cp:lastModifiedBy>זושי אלחרר</cp:lastModifiedBy>
  <cp:revision>258</cp:revision>
  <dcterms:created xsi:type="dcterms:W3CDTF">2017-08-17T13:45:48Z</dcterms:created>
  <dcterms:modified xsi:type="dcterms:W3CDTF">2021-02-20T17:19:23Z</dcterms:modified>
</cp:coreProperties>
</file>