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72" r:id="rId6"/>
    <p:sldId id="283" r:id="rId7"/>
    <p:sldId id="265" r:id="rId8"/>
    <p:sldId id="277" r:id="rId9"/>
    <p:sldId id="273" r:id="rId10"/>
    <p:sldId id="275" r:id="rId11"/>
    <p:sldId id="267" r:id="rId12"/>
    <p:sldId id="264" r:id="rId13"/>
    <p:sldId id="269" r:id="rId14"/>
    <p:sldId id="276" r:id="rId15"/>
    <p:sldId id="280" r:id="rId16"/>
    <p:sldId id="285" r:id="rId17"/>
    <p:sldId id="281" r:id="rId18"/>
    <p:sldId id="282" r:id="rId19"/>
    <p:sldId id="262" r:id="rId20"/>
    <p:sldId id="278" r:id="rId21"/>
    <p:sldId id="279" r:id="rId22"/>
    <p:sldId id="284" r:id="rId23"/>
    <p:sldId id="286" r:id="rId24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280" autoAdjust="0"/>
  </p:normalViewPr>
  <p:slideViewPr>
    <p:cSldViewPr>
      <p:cViewPr varScale="1">
        <p:scale>
          <a:sx n="77" d="100"/>
          <a:sy n="77" d="100"/>
        </p:scale>
        <p:origin x="91" y="2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884BCA5A-D584-4777-99CE-50D5EF6A133F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16 פברואר 22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9C567D4A-04CB-4EDF-8FB1-342A02FC8EC5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61AC641-83DD-46C9-9667-FDF20AA0D183}" type="datetime8">
              <a:rPr lang="he-IL" smtClean="0"/>
              <a:pPr/>
              <a:t>16 פברואר 22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E61351F-DBB1-4664-ADA9-83BC7CB8848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6276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A0D00EA6-0821-4AC5-933C-321AA65453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263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8147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52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33005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2E61351F-DBB1-4664-ADA9-83BC7CB8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9603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706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2E61351F-DBB1-4664-ADA9-83BC7CB8848D}" type="slidenum">
              <a:rPr lang="he-IL" smtClean="0"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342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439060" y="990600"/>
            <a:ext cx="8458200" cy="3200400"/>
          </a:xfrm>
        </p:spPr>
        <p:txBody>
          <a:bodyPr rtlCol="1">
            <a:normAutofit/>
          </a:bodyPr>
          <a:lstStyle>
            <a:lvl1pPr algn="r" rtl="1">
              <a:defRPr sz="600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39059" y="4267200"/>
            <a:ext cx="8458200" cy="1371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43A49769-166C-492A-AC49-499FCF763437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5pPr algn="r" rtl="1">
              <a:defRPr/>
            </a:lvl5pPr>
            <a:lvl6pPr marL="1600200" algn="r" rtl="1">
              <a:defRPr/>
            </a:lvl6pPr>
            <a:lvl7pPr marL="1874520" algn="r" rtl="1">
              <a:defRPr/>
            </a:lvl7pPr>
            <a:lvl8pPr marL="2148840" algn="r" rtl="1">
              <a:defRPr/>
            </a:lvl8pPr>
            <a:lvl9pPr marL="2423160" algn="r" rtl="1">
              <a:defRPr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FCFB2389-06E8-4DCC-86F0-B3E4724D0DB8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pPr algn="l"/>
            <a:fld id="{81FEFA0A-2F20-4B60-98C6-5FFDA469AA1C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432D300A-C926-440A-8CE5-200F2D913301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21671EA0-E1F1-46CE-B41C-13767DE1CAEB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39058" y="2057400"/>
            <a:ext cx="8458201" cy="2666999"/>
          </a:xfrm>
        </p:spPr>
        <p:txBody>
          <a:bodyPr rtlCol="1" anchor="b">
            <a:normAutofit/>
          </a:bodyPr>
          <a:lstStyle>
            <a:lvl1pPr algn="r" rtl="1">
              <a:defRPr sz="4800" b="0" i="0" cap="none" baseline="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439058" y="4876800"/>
            <a:ext cx="8458201" cy="1143000"/>
          </a:xfrm>
        </p:spPr>
        <p:txBody>
          <a:bodyPr rtlCol="1" anchor="t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AACFE647-AF24-4BF0-BCB3-8779F30E2894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4E97C417-277D-4219-BD58-F889A619C682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0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1"/>
          <a:lstStyle>
            <a:lvl1pPr algn="r" rtl="1">
              <a:defRPr sz="22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marL="1600200" algn="r" rtl="1">
              <a:defRPr sz="1600"/>
            </a:lvl6pPr>
            <a:lvl7pPr marL="1874520" algn="r" rtl="1">
              <a:defRPr sz="1600"/>
            </a:lvl7pPr>
            <a:lvl8pPr marL="2148840" algn="r" rtl="1">
              <a:defRPr sz="1600"/>
            </a:lvl8pPr>
            <a:lvl9pPr marL="2423160"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5A16EC48-58A2-4C6D-88A4-7FD5EF1F3D81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6C37E196-7480-46EF-9FFF-A0628EEE256E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35DAF1E0-35C1-489F-9853-7F40E9BA36A0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pPr algn="l"/>
            <a:fld id="{81FEFA0A-2F20-4B60-98C6-5FFDA469AA1C}" type="slidenum">
              <a:rPr lang="he-IL" smtClean="0"/>
              <a:pPr algn="l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5612" y="1676400"/>
            <a:ext cx="3810000" cy="2438400"/>
          </a:xfrm>
        </p:spPr>
        <p:txBody>
          <a:bodyPr rtlCol="1" anchor="b">
            <a:normAutofit/>
          </a:bodyPr>
          <a:lstStyle>
            <a:lvl1pPr algn="r" rtl="1">
              <a:defRPr sz="3200" b="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25059" y="685800"/>
            <a:ext cx="6172200" cy="5486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5612" y="4191000"/>
            <a:ext cx="3810000" cy="15240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r" rtl="1">
              <a:defRPr sz="1100"/>
            </a:lvl1pPr>
          </a:lstStyle>
          <a:p>
            <a:fld id="{2E238596-7439-4216-8F12-1FB09F2078E4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ctr" rtl="1">
              <a:defRPr sz="1100"/>
            </a:lvl1pPr>
          </a:lstStyle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 sz="1100"/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5612" y="1676400"/>
            <a:ext cx="3810000" cy="2438400"/>
          </a:xfrm>
        </p:spPr>
        <p:txBody>
          <a:bodyPr rtlCol="1" anchor="b">
            <a:noAutofit/>
          </a:bodyPr>
          <a:lstStyle>
            <a:lvl1pPr algn="r" rtl="1">
              <a:defRPr sz="3200" b="0"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idx="1"/>
          </p:nvPr>
        </p:nvSpPr>
        <p:spPr>
          <a:xfrm>
            <a:off x="4875212" y="0"/>
            <a:ext cx="5943601" cy="6858000"/>
          </a:xfrm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/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/>
              <a:t>לחץ על הסמל כדי להוסיף תמונה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5612" y="4191000"/>
            <a:ext cx="3810000" cy="15240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1800"/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053200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19A5DD2-02DC-4529-B23E-BED63EEC3357}" type="datetime8">
              <a:rPr lang="he-IL" smtClean="0"/>
              <a:t>16 פברואר 22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noProof="0"/>
              <a:t>אפרת שלום</a:t>
            </a:r>
            <a:endParaRPr lang="he-IL" noProof="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70801" y="6356351"/>
            <a:ext cx="28440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1FEFA0A-2F20-4B60-98C6-5FFDA469AA1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8600" algn="r" defTabSz="914400" rtl="1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02920" indent="-228600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77240" indent="-228600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51560" indent="-228600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228600" algn="r" defTabSz="914400" rtl="1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20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r" defTabSz="914400" rtl="1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net.co.il/yaan/0,7340,L-18660,00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YQfBDSAM-o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PTONG_ObDo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5b1xhsTMvM0?feature=oembed" TargetMode="Externa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HndzKQQXeQ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net.co.il/articles/0,7340,L-5604253,00.html" TargetMode="Externa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2uj5eZdWgk0?feature=oembe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65312" y="-1756156"/>
            <a:ext cx="8458200" cy="3200400"/>
          </a:xfrm>
        </p:spPr>
        <p:txBody>
          <a:bodyPr rtlCol="1">
            <a:normAutofit/>
          </a:bodyPr>
          <a:lstStyle/>
          <a:p>
            <a:pPr algn="ctr" rtl="1"/>
            <a:r>
              <a:rPr lang="he-IL" sz="8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משבר האקלים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808A021-EA35-4BCE-85FF-D6046363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pic>
        <p:nvPicPr>
          <p:cNvPr id="2050" name="Picture 2" descr="Giphy — Kyle Platts">
            <a:extLst>
              <a:ext uri="{FF2B5EF4-FFF2-40B4-BE49-F238E27FC236}">
                <a16:creationId xmlns:a16="http://schemas.microsoft.com/office/drawing/2014/main" id="{ABA8CCCE-F318-47C6-B75F-021B2523DA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00" y="1754315"/>
            <a:ext cx="3810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7CF94B4-0573-40F1-9D9E-B31396AB0A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06" r="24800"/>
          <a:stretch/>
        </p:blipFill>
        <p:spPr>
          <a:xfrm>
            <a:off x="3070076" y="1619250"/>
            <a:ext cx="5765254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498C8F9-3A17-4C24-A152-E888643CE987}"/>
              </a:ext>
            </a:extLst>
          </p:cNvPr>
          <p:cNvSpPr txBox="1"/>
          <p:nvPr/>
        </p:nvSpPr>
        <p:spPr>
          <a:xfrm>
            <a:off x="1293812" y="1676400"/>
            <a:ext cx="4700016" cy="4495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מפה זו מציגה את השונות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הממוצעת לחמש שנים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טמפרטורות פני השטח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העולמיות בין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השנים 1884 ל -2012.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כחול כהה מציין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אזורים קרירים מהממוצע.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he-IL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אדום כהה מציין אזורים חמים מהממוצע</a:t>
            </a:r>
          </a:p>
        </p:txBody>
      </p:sp>
      <p:pic>
        <p:nvPicPr>
          <p:cNvPr id="5" name="Picture 3" descr="Screen Shot 2014-03-11 at 10.40.17 AM.png">
            <a:extLst>
              <a:ext uri="{FF2B5EF4-FFF2-40B4-BE49-F238E27FC236}">
                <a16:creationId xmlns:a16="http://schemas.microsoft.com/office/drawing/2014/main" id="{5923E9E0-907B-4F70-A617-A5BC7D326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3" r="21338" b="1"/>
          <a:stretch/>
        </p:blipFill>
        <p:spPr bwMode="auto">
          <a:xfrm>
            <a:off x="6382444" y="692696"/>
            <a:ext cx="4700016" cy="449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BE001295-B2C3-4D8C-8222-830DE1714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</p:spPr>
        <p:txBody>
          <a:bodyPr vert="horz" lIns="91440" tIns="45720" rIns="91440" bIns="45720" rtlCol="1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e-IL" kern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אפרת שלום</a:t>
            </a:r>
          </a:p>
        </p:txBody>
      </p:sp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01A0724-DECB-409F-B588-A77682CD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-16040"/>
            <a:ext cx="9601200" cy="1143000"/>
          </a:xfrm>
        </p:spPr>
        <p:txBody>
          <a:bodyPr/>
          <a:lstStyle/>
          <a:p>
            <a:pPr algn="ctr"/>
            <a:r>
              <a:rPr lang="he-IL" dirty="0"/>
              <a:t>למה זה קורה?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1">
            <a:normAutofit/>
          </a:bodyPr>
          <a:lstStyle/>
          <a:p>
            <a:pPr fontAlgn="base"/>
            <a:r>
              <a:rPr lang="he-IL" sz="1500" b="0" i="0">
                <a:effectLst/>
              </a:rPr>
              <a:t>גז החממה העיקרי הוא </a:t>
            </a:r>
            <a:r>
              <a:rPr lang="he-IL" sz="1500" b="0" i="0">
                <a:effectLst/>
                <a:hlinkClick r:id="rId3"/>
              </a:rPr>
              <a:t>פחמן דו-חמצני</a:t>
            </a:r>
            <a:r>
              <a:rPr lang="he-IL" sz="1500" b="0" i="0">
                <a:effectLst/>
              </a:rPr>
              <a:t>, שנוצר כתוצאה משריפת פחם, נפט וגז טבעי בתחנות כוח, מפעלים וכלי רכב - ונפלט לאטמוספירה. אבל הוא לא היחיד. גזי חממה אחרים כמו מתאן, חנקן דו-חמצני ואוזון נפלטים בין היתר על-ידי אשפה שמוטמנת באדמה, תעשיית החקלאות ובעלי חיים.</a:t>
            </a:r>
          </a:p>
          <a:p>
            <a:pPr fontAlgn="base"/>
            <a:r>
              <a:rPr lang="he-IL" sz="1500" b="0" i="0">
                <a:effectLst/>
              </a:rPr>
              <a:t> </a:t>
            </a:r>
          </a:p>
          <a:p>
            <a:pPr fontAlgn="base"/>
            <a:r>
              <a:rPr lang="he-IL" sz="1500" b="1" i="0">
                <a:effectLst/>
              </a:rPr>
              <a:t>מתי כל זה התחיל לקרות?</a:t>
            </a:r>
          </a:p>
          <a:p>
            <a:pPr fontAlgn="base"/>
            <a:r>
              <a:rPr lang="he-IL" sz="1500" b="0" i="0">
                <a:effectLst/>
              </a:rPr>
              <a:t>ריכוז גזי החממה באטמוספירה החל לעלות בעקבות המהפכה התעשייתית. "לפניה הוא עמד על 280 חלקיקים למיליון ואחרי מלחמת העולם השנייה הוא החל לעלות בקצב מהיר. השנה הוא הגיע ל-400 חלקיקים למיליון", מסביר פרופסור אורי </a:t>
            </a:r>
            <a:r>
              <a:rPr lang="he-IL" sz="1500" b="0" i="0" err="1">
                <a:effectLst/>
              </a:rPr>
              <a:t>מרינוב</a:t>
            </a:r>
            <a:r>
              <a:rPr lang="he-IL" sz="1500" b="0" i="0">
                <a:effectLst/>
              </a:rPr>
              <a:t>, שהיה המנכ"ל הראשון של המשרד להגנת הסביבה ומשמש היום כחוקר ומרצה בבית הספר לקיימות במרכז הבינתחומי בהרצליה".</a:t>
            </a:r>
          </a:p>
          <a:p>
            <a:pPr rtl="1"/>
            <a:endParaRPr lang="he-IL" sz="150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9A57AB7-98DA-4649-8E73-DC17E567DF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23" r="16071" b="-2"/>
          <a:stretch/>
        </p:blipFill>
        <p:spPr>
          <a:xfrm>
            <a:off x="6202035" y="1676401"/>
            <a:ext cx="4700016" cy="4495800"/>
          </a:xfrm>
          <a:prstGeom prst="rect">
            <a:avLst/>
          </a:prstGeom>
          <a:noFill/>
        </p:spPr>
      </p:pic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90E333F-6CCA-490B-9759-8DE14DC0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e-IL"/>
              <a:t>אפרת שלום</a:t>
            </a:r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853AB04-8F96-4551-8B96-0D580459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pic>
        <p:nvPicPr>
          <p:cNvPr id="6" name="Picture 4" descr="j0390146">
            <a:extLst>
              <a:ext uri="{FF2B5EF4-FFF2-40B4-BE49-F238E27FC236}">
                <a16:creationId xmlns:a16="http://schemas.microsoft.com/office/drawing/2014/main" id="{69374F9A-EFF2-4939-9437-59EE496E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84" y="257175"/>
            <a:ext cx="2609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j0185108">
            <a:extLst>
              <a:ext uri="{FF2B5EF4-FFF2-40B4-BE49-F238E27FC236}">
                <a16:creationId xmlns:a16="http://schemas.microsoft.com/office/drawing/2014/main" id="{6F76F540-232A-47D7-A8E7-E252E1A91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0"/>
          <a:stretch>
            <a:fillRect/>
          </a:stretch>
        </p:blipFill>
        <p:spPr bwMode="auto">
          <a:xfrm>
            <a:off x="5409698" y="273951"/>
            <a:ext cx="26146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j0399337">
            <a:extLst>
              <a:ext uri="{FF2B5EF4-FFF2-40B4-BE49-F238E27FC236}">
                <a16:creationId xmlns:a16="http://schemas.microsoft.com/office/drawing/2014/main" id="{BAF6A503-AA70-4C33-B1FD-36116612A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16" y="257175"/>
            <a:ext cx="24368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9">
            <a:extLst>
              <a:ext uri="{FF2B5EF4-FFF2-40B4-BE49-F238E27FC236}">
                <a16:creationId xmlns:a16="http://schemas.microsoft.com/office/drawing/2014/main" id="{42065760-8E09-4C24-AC4A-8617AF8E0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503" y="3717032"/>
            <a:ext cx="4672012" cy="1808162"/>
          </a:xfrm>
          <a:prstGeom prst="cloudCallout">
            <a:avLst>
              <a:gd name="adj1" fmla="val 62574"/>
              <a:gd name="adj2" fmla="val -9429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Helvetica" panose="020B0604020202020204" pitchFamily="34" charset="0"/>
              </a:rPr>
              <a:t>    </a:t>
            </a:r>
            <a:r>
              <a:rPr lang="he-IL" altLang="en-US" sz="2800" dirty="0">
                <a:latin typeface="Helvetica" panose="020B0604020202020204" pitchFamily="34" charset="0"/>
              </a:rPr>
              <a:t>זיהום מפחם, גז טבעי ונפט</a:t>
            </a:r>
            <a:endParaRPr lang="en-US" alt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6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914D71-4FEE-4129-A997-F419E50D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A0679CA-0778-4F28-A139-2B6E7E9257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C4CCFE-71F8-49B0-B0BB-E39289A1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90F2D98-13E6-4A8E-A0C1-9C025AFBC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4372" cy="318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E0949BA-9C03-4871-A9E5-071AA1626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5" y="0"/>
            <a:ext cx="6598469" cy="344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8D241A2-B691-42D3-8578-A7FD1BAF6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38" y="3429000"/>
            <a:ext cx="6598469" cy="344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8015FDE-F867-4C38-AC3C-D797E4D6BB69}"/>
              </a:ext>
            </a:extLst>
          </p:cNvPr>
          <p:cNvSpPr txBox="1"/>
          <p:nvPr/>
        </p:nvSpPr>
        <p:spPr>
          <a:xfrm>
            <a:off x="-98276" y="3573016"/>
            <a:ext cx="4968552" cy="14219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3200" dirty="0"/>
              <a:t>בני האדם משפיעים </a:t>
            </a:r>
          </a:p>
          <a:p>
            <a:pPr algn="ctr">
              <a:lnSpc>
                <a:spcPct val="90000"/>
              </a:lnSpc>
            </a:pPr>
            <a:r>
              <a:rPr lang="he-IL" sz="3200" dirty="0"/>
              <a:t>על כדור הארץ</a:t>
            </a:r>
          </a:p>
          <a:p>
            <a:pPr algn="ctr">
              <a:lnSpc>
                <a:spcPct val="90000"/>
              </a:lnSpc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55869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7610D9F5-2324-4030-A19D-5A991A7C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pic>
        <p:nvPicPr>
          <p:cNvPr id="3" name="מדיה מקוונת 2" title="Svalbard  Sailing between glaciers - שפיצברגן בשולי הקוטב הצפוני">
            <a:hlinkClick r:id="" action="ppaction://media"/>
            <a:extLst>
              <a:ext uri="{FF2B5EF4-FFF2-40B4-BE49-F238E27FC236}">
                <a16:creationId xmlns:a16="http://schemas.microsoft.com/office/drawing/2014/main" id="{21AAC5DC-4F88-40C0-9564-5337C0F708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7908" y="764704"/>
            <a:ext cx="9073008" cy="51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20A617D2-E09F-4A65-8A58-6F5BBA9A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pic>
        <p:nvPicPr>
          <p:cNvPr id="3" name="מדיה מקוונת 2" title="דב קוטב גווע ברעב בקוטב - רועי גליץ מתארח ומסביר על הדובים בסכנה">
            <a:hlinkClick r:id="" action="ppaction://media"/>
            <a:extLst>
              <a:ext uri="{FF2B5EF4-FFF2-40B4-BE49-F238E27FC236}">
                <a16:creationId xmlns:a16="http://schemas.microsoft.com/office/drawing/2014/main" id="{0947F584-9E40-48D8-A7C3-EAB141594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9075" y="1340768"/>
            <a:ext cx="5730673" cy="32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1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דיה מקוונת 5" title="שינוי האקלים: &quot;חלקים מת&quot;א יוצפו בשנים הקרובות&quot;">
            <a:hlinkClick r:id="" action="ppaction://media"/>
            <a:extLst>
              <a:ext uri="{FF2B5EF4-FFF2-40B4-BE49-F238E27FC236}">
                <a16:creationId xmlns:a16="http://schemas.microsoft.com/office/drawing/2014/main" id="{C8DE5946-F2D1-4D41-A720-7350702DC4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5980" y="980728"/>
            <a:ext cx="7776864" cy="43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CC4AFE-EE55-4E63-A8A3-DCE280C4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309" y="-128630"/>
            <a:ext cx="9601200" cy="1143000"/>
          </a:xfrm>
        </p:spPr>
        <p:txBody>
          <a:bodyPr/>
          <a:lstStyle/>
          <a:p>
            <a:pPr algn="ctr"/>
            <a:r>
              <a:rPr lang="he-IL" b="1" dirty="0"/>
              <a:t>קרחונים ניתכים</a:t>
            </a: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964A819-57E2-4C39-90B2-62DD466E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3C70706-2745-4840-BB0F-30D0EAA8E24D}"/>
              </a:ext>
            </a:extLst>
          </p:cNvPr>
          <p:cNvSpPr txBox="1"/>
          <p:nvPr/>
        </p:nvSpPr>
        <p:spPr>
          <a:xfrm>
            <a:off x="2710036" y="1326321"/>
            <a:ext cx="7776864" cy="4247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r>
              <a:rPr lang="he-IL" sz="2400" dirty="0"/>
              <a:t>קרחון בקוטב הצפוני באלסקה. דוגמה לתמונות: קרחון </a:t>
            </a:r>
            <a:r>
              <a:rPr lang="he-IL" sz="2400" dirty="0" err="1"/>
              <a:t>פורטאז</a:t>
            </a:r>
            <a:r>
              <a:rPr lang="he-IL" sz="2400" dirty="0"/>
              <a:t> '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7B8964E-7216-4C6D-BFF9-E54F2D607796}"/>
              </a:ext>
            </a:extLst>
          </p:cNvPr>
          <p:cNvGrpSpPr>
            <a:grpSpLocks/>
          </p:cNvGrpSpPr>
          <p:nvPr/>
        </p:nvGrpSpPr>
        <p:grpSpPr bwMode="auto">
          <a:xfrm>
            <a:off x="2030121" y="3789040"/>
            <a:ext cx="4268788" cy="3382962"/>
            <a:chOff x="0" y="0"/>
            <a:chExt cx="3824" cy="30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450F8C-A3C8-44FC-B475-02166126A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24" cy="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6D66FF-5F6F-4F54-95A0-E551DF00F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744"/>
              <a:ext cx="531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6429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429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429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429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429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100" b="1">
                  <a:solidFill>
                    <a:schemeClr val="tx2"/>
                  </a:solidFill>
                  <a:latin typeface="Helvetica" panose="020B0604020202020204" pitchFamily="34" charset="0"/>
                </a:rPr>
                <a:t>1914</a:t>
              </a:r>
              <a:endParaRPr lang="en-US" altLang="en-US" sz="2100" b="1">
                <a:solidFill>
                  <a:srgbClr val="5998C9"/>
                </a:solidFill>
                <a:sym typeface="75 Helvetica Bold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0428F7-1776-4357-8877-9DCC78EB0B88}"/>
              </a:ext>
            </a:extLst>
          </p:cNvPr>
          <p:cNvGrpSpPr>
            <a:grpSpLocks/>
          </p:cNvGrpSpPr>
          <p:nvPr/>
        </p:nvGrpSpPr>
        <p:grpSpPr bwMode="auto">
          <a:xfrm>
            <a:off x="6530684" y="2953663"/>
            <a:ext cx="4254500" cy="3382962"/>
            <a:chOff x="0" y="0"/>
            <a:chExt cx="3811" cy="30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9BA648-68D5-4988-AAD7-7097C3900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11" cy="2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2C7F6F-9A6D-4814-BBEB-D3B49DBE8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2744"/>
              <a:ext cx="53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6429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defTabSz="6429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defTabSz="6429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defTabSz="6429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defTabSz="642938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642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100" b="1">
                  <a:solidFill>
                    <a:schemeClr val="tx2"/>
                  </a:solidFill>
                  <a:latin typeface="Helvetica" panose="020B0604020202020204" pitchFamily="34" charset="0"/>
                </a:rPr>
                <a:t>2004</a:t>
              </a:r>
              <a:endParaRPr lang="en-US" altLang="en-US" sz="2100" b="1">
                <a:solidFill>
                  <a:srgbClr val="5998C9"/>
                </a:solidFill>
                <a:sym typeface="75 Helvetica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7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B43E92-5645-4F81-9F1D-D8DB0CB1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FE62DEF-486C-4E67-BFD1-3F44C7F3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נקודת האל-חזור היא התחממות של 1.5 מעלות צלזיוס בלבד, כך קבעו כמעט פה-אחד אלפי מדעני האו"ם מכל רחבי העולם. </a:t>
            </a:r>
            <a:r>
              <a:rPr lang="he-IL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החל משלב זה, תהליך ההתחממות ייצא משליטת האדם, ואף פעולה שנעשה לא תוכל להשיב את הגלגל לאחור.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על פי קצב פליטות המזהמים הנוכחי וללא נקיטת פעולות חירום מיידיות, נגיע לנקודת האל-חזור בתוך פחות מ- 12 שנים! זהו פרק הזמן העומד בידינו, על מנת להימנע מגורל של פליטים רעבים, מלחמות על מזון ומים, חום בלתי נסבל, הכחדת מיליוני מיני בעלי חיים והגדלת מעגלי המצוקה והאלימות.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Assistant" pitchFamily="2" charset="-79"/>
                <a:cs typeface="Assistant" pitchFamily="2" charset="-79"/>
              </a:rPr>
              <a:t>לכן, התאחדו המדינות המפותחות והתחייבו לפעילות אקטיבית למניעת המשבר.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ssistant" pitchFamily="2" charset="-79"/>
                <a:cs typeface="Assistant" pitchFamily="2" charset="-79"/>
              </a:rPr>
              <a:t>הפעולות הנדרשות: נטיעת עצים וריאות ירוקות ומעבר לשימוש ב- 100% אנרגיות מתחדשות ונקיות.</a:t>
            </a:r>
          </a:p>
          <a:p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1CBB4C9-5C26-42A8-81D6-A1E47934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839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8DCDC2-F2B6-4819-97C1-31F0F49D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מדיה מקוונת 4" title="איך הבגדים המשומשים שלנו הופכים להרי זבל באפריקה?">
            <a:hlinkClick r:id="" action="ppaction://media"/>
            <a:extLst>
              <a:ext uri="{FF2B5EF4-FFF2-40B4-BE49-F238E27FC236}">
                <a16:creationId xmlns:a16="http://schemas.microsoft.com/office/drawing/2014/main" id="{E2D3F571-44D9-4B58-ACFF-555012F9B60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2652" y="548680"/>
            <a:ext cx="9952360" cy="56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שאלות שנענה: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marL="0" indent="0" rtl="1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מה ההבדל בין אפקט החממה, שינויי האקלים וההתחממות הגלובלית?</a:t>
            </a:r>
          </a:p>
          <a:p>
            <a:pPr marL="0" indent="0" rtl="1">
              <a:buNone/>
            </a:pP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1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איזו הוכחה יש לנו ששינויי אקלים מתרחשים?</a:t>
            </a:r>
          </a:p>
          <a:p>
            <a:pPr marL="0" indent="0" rtl="1">
              <a:buNone/>
            </a:pP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1">
              <a:buNone/>
            </a:pP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למה זה קורה?</a:t>
            </a:r>
          </a:p>
        </p:txBody>
      </p:sp>
      <p:sp>
        <p:nvSpPr>
          <p:cNvPr id="2" name="מציין מיקום של כותרת תחתונה 1">
            <a:extLst>
              <a:ext uri="{FF2B5EF4-FFF2-40B4-BE49-F238E27FC236}">
                <a16:creationId xmlns:a16="http://schemas.microsoft.com/office/drawing/2014/main" id="{7B0CBD60-AA57-460C-B98A-E807F1D8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50595D5-B1CF-4B5E-A1BF-3098D8F0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2921583"/>
            <a:ext cx="2809874" cy="200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77EE13-AA18-43C7-B467-2AE51CFD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1676400"/>
            <a:ext cx="3810000" cy="2438400"/>
          </a:xfrm>
        </p:spPr>
        <p:txBody>
          <a:bodyPr anchor="b">
            <a:normAutofit/>
          </a:bodyPr>
          <a:lstStyle/>
          <a:p>
            <a:r>
              <a:rPr lang="he-IL" b="1">
                <a:hlinkClick r:id="rId2"/>
              </a:rPr>
              <a:t>50 דברים שניתן לעשות</a:t>
            </a:r>
            <a:endParaRPr lang="he-IL" b="1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AB55923-6357-440C-A506-304273F720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79762" l="10000" r="90000">
                        <a14:foregroundMark x1="50000" y1="12302" x2="50000" y2="12302"/>
                        <a14:foregroundMark x1="53000" y1="8333" x2="53000" y2="8333"/>
                        <a14:foregroundMark x1="53000" y1="5556" x2="53000" y2="5556"/>
                        <a14:foregroundMark x1="63000" y1="6349" x2="63000" y2="6349"/>
                        <a14:foregroundMark x1="60000" y1="79762" x2="60000" y2="79762"/>
                      </a14:backgroundRemoval>
                    </a14:imgEffect>
                  </a14:imgLayer>
                </a14:imgProps>
              </a:ext>
            </a:extLst>
          </a:blip>
          <a:srcRect b="14001"/>
          <a:stretch/>
        </p:blipFill>
        <p:spPr>
          <a:xfrm>
            <a:off x="5279568" y="685800"/>
            <a:ext cx="5063182" cy="5486400"/>
          </a:xfrm>
          <a:prstGeom prst="rect">
            <a:avLst/>
          </a:prstGeom>
          <a:noFill/>
        </p:spPr>
      </p:pic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B627ED6-1BCD-4C84-8D44-390757D7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he-IL"/>
              <a:t>אפרת שלום</a:t>
            </a:r>
          </a:p>
        </p:txBody>
      </p:sp>
    </p:spTree>
    <p:extLst>
      <p:ext uri="{BB962C8B-B14F-4D97-AF65-F5344CB8AC3E}">
        <p14:creationId xmlns:p14="http://schemas.microsoft.com/office/powerpoint/2010/main" val="4825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556C61-D349-4F70-A167-3D0FFB57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i="0" dirty="0">
                <a:solidFill>
                  <a:srgbClr val="456580"/>
                </a:solidFill>
                <a:effectLst/>
                <a:latin typeface="Assistant" panose="020B0604020202020204" pitchFamily="2" charset="-79"/>
                <a:cs typeface="Assistant" panose="020B0604020202020204" pitchFamily="2" charset="-79"/>
              </a:rPr>
              <a:t>משבר האקלים הגלובלי – מה בעצם קורה?</a:t>
            </a:r>
            <a:br>
              <a:rPr lang="he-IL" b="1" i="0" dirty="0">
                <a:solidFill>
                  <a:srgbClr val="456580"/>
                </a:solidFill>
                <a:effectLst/>
                <a:latin typeface="Assistant" panose="020B0604020202020204" pitchFamily="2" charset="-79"/>
                <a:cs typeface="Assistant" panose="020B0604020202020204" pitchFamily="2" charset="-79"/>
              </a:rPr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978BD4C-AEA6-4AAB-A61A-F7E04298E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0" i="0" dirty="0">
                <a:solidFill>
                  <a:srgbClr val="000000"/>
                </a:solidFill>
                <a:effectLst/>
                <a:latin typeface="Assistant" panose="020B0604020202020204" pitchFamily="2" charset="-79"/>
                <a:cs typeface="Assistant" panose="020B0604020202020204" pitchFamily="2" charset="-79"/>
              </a:rPr>
              <a:t>ב- 120 השנים האחרונות עלתה הטמפרטורה הממוצעת בכדור הארץ </a:t>
            </a:r>
            <a:r>
              <a:rPr lang="he-IL" b="0" i="0" dirty="0" err="1">
                <a:solidFill>
                  <a:srgbClr val="000000"/>
                </a:solidFill>
                <a:effectLst/>
                <a:latin typeface="Assistant" panose="020B0604020202020204" pitchFamily="2" charset="-79"/>
                <a:cs typeface="Assistant" panose="020B0604020202020204" pitchFamily="2" charset="-79"/>
              </a:rPr>
              <a:t>בכ</a:t>
            </a:r>
            <a:r>
              <a:rPr lang="he-IL" b="0" i="0" dirty="0">
                <a:solidFill>
                  <a:srgbClr val="000000"/>
                </a:solidFill>
                <a:effectLst/>
                <a:latin typeface="Assistant" panose="020B0604020202020204" pitchFamily="2" charset="-79"/>
                <a:cs typeface="Assistant" panose="020B0604020202020204" pitchFamily="2" charset="-79"/>
              </a:rPr>
              <a:t>- 1.2 מעלות צלזיוס.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Assistant" panose="020B0604020202020204" pitchFamily="2" charset="-79"/>
                <a:cs typeface="Assistant" panose="020B0604020202020204" pitchFamily="2" charset="-79"/>
              </a:rPr>
              <a:t>אם נמשיך לפלוט כמויות גדולות של גזי חממה לאטמוספירה, מסלול ההתחממות יגרום לעליה של 4-6 מעלות, עד לסוף המאה הנוכחית.</a:t>
            </a:r>
          </a:p>
          <a:p>
            <a:r>
              <a:rPr lang="he-IL" b="0" i="0" dirty="0">
                <a:solidFill>
                  <a:srgbClr val="000000"/>
                </a:solidFill>
                <a:effectLst/>
                <a:latin typeface="Assistant" panose="020B0604020202020204" pitchFamily="2" charset="-79"/>
                <a:cs typeface="Assistant" panose="020B0604020202020204" pitchFamily="2" charset="-79"/>
              </a:rPr>
              <a:t>להתחממות כזו צפויות תוצאות הרסניות של בצורות קשות בחלק מהעולם, הצפות של 80% מהערים הגדולות בעולם ומאות מיליוני בני אדם שיאלצו להיות פליטים ממקום מגוריהם.</a:t>
            </a:r>
          </a:p>
          <a:p>
            <a:endParaRPr lang="he-IL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C872D26-A3BA-4B0A-B0DD-DFBDB96E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43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ctr"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אפקט החממה</a:t>
            </a: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B9388CF-4D8E-4BF2-B529-D4202C63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86D3043E-3219-4716-A7BA-015B5F321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כדור הארץ מוקף בשכבה דקה של גזים שאנו מכנים גזי חממה.   הגזים הללו הם המרכיבים את האוויר שלנו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BCE13B3-B463-4C8A-A3A7-BD686936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852" y="2819647"/>
            <a:ext cx="2651580" cy="3657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436362-5C41-4B68-9711-85581C23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D7F9AE-68A8-4AF9-A392-5261F5AB1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2919F79-3AA9-4307-AB6F-C4FF92D0F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D303405-FE6F-4323-AE89-390218FCB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" y="-154409"/>
            <a:ext cx="121888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C35BEFA-F376-4A04-B29F-3DB5A7594733}"/>
              </a:ext>
            </a:extLst>
          </p:cNvPr>
          <p:cNvSpPr txBox="1"/>
          <p:nvPr/>
        </p:nvSpPr>
        <p:spPr>
          <a:xfrm>
            <a:off x="3934173" y="1461947"/>
            <a:ext cx="4248472" cy="895630"/>
          </a:xfrm>
          <a:prstGeom prst="rect">
            <a:avLst/>
          </a:prstGeom>
          <a:solidFill>
            <a:schemeClr val="tx2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2000" dirty="0">
                <a:solidFill>
                  <a:schemeClr val="bg1"/>
                </a:solidFill>
              </a:rPr>
              <a:t>חלק מאור השמש שמחמם את כדור הארץ, מוחזר וחלק הופך לחום</a:t>
            </a:r>
          </a:p>
          <a:p>
            <a:pPr>
              <a:lnSpc>
                <a:spcPct val="90000"/>
              </a:lnSpc>
            </a:pP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386DF22-7F3E-472F-AE6F-4BAADB09E670}"/>
              </a:ext>
            </a:extLst>
          </p:cNvPr>
          <p:cNvSpPr txBox="1"/>
          <p:nvPr/>
        </p:nvSpPr>
        <p:spPr>
          <a:xfrm>
            <a:off x="8326660" y="1847853"/>
            <a:ext cx="3638854" cy="2086725"/>
          </a:xfrm>
          <a:prstGeom prst="rect">
            <a:avLst/>
          </a:prstGeom>
          <a:solidFill>
            <a:schemeClr val="tx2"/>
          </a:solidFill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endParaRPr lang="he-IL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he-IL" sz="2400" dirty="0">
                <a:solidFill>
                  <a:schemeClr val="bg1"/>
                </a:solidFill>
              </a:rPr>
              <a:t>פחמן דו חמצני וגזים אחרים באטמוספרה, לוכדים חום ושומרים על כדור הארץ חם</a:t>
            </a:r>
          </a:p>
          <a:p>
            <a:pPr>
              <a:lnSpc>
                <a:spcPct val="90000"/>
              </a:lnSpc>
            </a:pPr>
            <a:endParaRPr lang="he-IL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he-I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2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פריסת שני תכנים עם טבלה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1"/>
          </p:nvPr>
        </p:nvSpPr>
        <p:spPr>
          <a:xfrm>
            <a:off x="6194997" y="1676400"/>
            <a:ext cx="4700016" cy="4495800"/>
          </a:xfrm>
        </p:spPr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נקודת התבליט הראשונה כאן</a:t>
            </a:r>
          </a:p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נקודת התבליט </a:t>
            </a:r>
            <a:r>
              <a:rPr lang="he-I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השניה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כאן</a:t>
            </a:r>
          </a:p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נקודת התבליט השלישית כאן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3130083"/>
              </p:ext>
            </p:extLst>
          </p:nvPr>
        </p:nvGraphicFramePr>
        <p:xfrm>
          <a:off x="1362450" y="1676400"/>
          <a:ext cx="4698999" cy="2209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6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קבוצה ב'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קבוצה א'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שיעור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שיעור 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שיעור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ct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שיעור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7F8C0D8-1A6C-422C-9E93-C49A8E81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pic>
        <p:nvPicPr>
          <p:cNvPr id="1026" name="Picture 2" descr="ספקטרוסקופיה ואפקט החממה - ppt κατέβασμα">
            <a:extLst>
              <a:ext uri="{FF2B5EF4-FFF2-40B4-BE49-F238E27FC236}">
                <a16:creationId xmlns:a16="http://schemas.microsoft.com/office/drawing/2014/main" id="{38146477-4F77-4076-BF1A-97EE08795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9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5A564FF-4679-437A-93F9-A1DB1314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pic>
        <p:nvPicPr>
          <p:cNvPr id="12" name="מדיה מקוונת 11" title="התחממות גלובלית - פרק א - מתחממים">
            <a:hlinkClick r:id="" action="ppaction://media"/>
            <a:extLst>
              <a:ext uri="{FF2B5EF4-FFF2-40B4-BE49-F238E27FC236}">
                <a16:creationId xmlns:a16="http://schemas.microsoft.com/office/drawing/2014/main" id="{18E5D784-39E4-4D52-8F4E-1E804E8EB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17948" y="692696"/>
            <a:ext cx="8112450" cy="45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ctr"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ההבדל בין התחממות גלובלית לשינוי האקלים?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algn="ctr"/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שינוי אקלים</a:t>
            </a:r>
          </a:p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93812" y="2516457"/>
            <a:ext cx="5301143" cy="3655743"/>
          </a:xfrm>
        </p:spPr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הם השינויים ארוכי הטווח באקלים, כולל טמפרטורה ממוצעת ומשקעים. </a:t>
            </a:r>
            <a:r>
              <a:rPr lang="he-IL" dirty="0"/>
              <a:t>שינויי האקלים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מכיר בכך שלמרות שטמפרטורת השטח הממוצעת עשויה לעלות, הטמפרטורה האזורית או המקומית עשויה לרדת או להישאר קבועה.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 rtlCol="1"/>
          <a:lstStyle/>
          <a:p>
            <a:pPr algn="ctr"/>
            <a:r>
              <a:rPr lang="he-I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התחממות גלובלית</a:t>
            </a:r>
          </a:p>
          <a:p>
            <a:pPr rtl="1"/>
            <a:endParaRPr lang="he-I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/>
        <p:txBody>
          <a:bodyPr rtlCol="1"/>
          <a:lstStyle/>
          <a:p>
            <a:pPr rtl="1"/>
            <a:r>
              <a:rPr lang="he-IL" dirty="0"/>
              <a:t>היא 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העלייה בטמפרטורת פני השטח הממוצעת של כדור הארץ הנובעת מהצטברות גזי חממה באטמוספירה.</a:t>
            </a:r>
          </a:p>
        </p:txBody>
      </p:sp>
      <p:sp>
        <p:nvSpPr>
          <p:cNvPr id="7" name="מציין מיקום של כותרת תחתונה 6">
            <a:extLst>
              <a:ext uri="{FF2B5EF4-FFF2-40B4-BE49-F238E27FC236}">
                <a16:creationId xmlns:a16="http://schemas.microsoft.com/office/drawing/2014/main" id="{B596D49B-36F8-40A3-AA51-A3B3B6F1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25860" y="1556792"/>
            <a:ext cx="9601200" cy="1143000"/>
          </a:xfrm>
        </p:spPr>
        <p:txBody>
          <a:bodyPr rtlCol="1">
            <a:normAutofit fontScale="90000"/>
          </a:bodyPr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אקלים הוא תנאי מזג האוויר הממוצעים לאורך זמן.</a:t>
            </a:r>
            <a:b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התחממות כדור הארץ מתייחסת לעלייה בטמפרטורה הממוצעת של כדור הארץ.</a:t>
            </a: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506F8AF-464B-460B-9931-ED882F3A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אפרת שלום</a:t>
            </a:r>
            <a:endParaRPr lang="he-IL" dirty="0"/>
          </a:p>
        </p:txBody>
      </p:sp>
      <p:pic>
        <p:nvPicPr>
          <p:cNvPr id="5" name="Picture 49" descr="thermometer_burst_hg_clr">
            <a:extLst>
              <a:ext uri="{FF2B5EF4-FFF2-40B4-BE49-F238E27FC236}">
                <a16:creationId xmlns:a16="http://schemas.microsoft.com/office/drawing/2014/main" id="{43B8B9EC-1813-4A1E-85A2-181BA720B7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3295355"/>
            <a:ext cx="1255604" cy="251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שלווה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8_TF02801109.potx" id="{D4331A6B-1D86-4ACC-B25A-48097CCDBC34}" vid="{884F41F9-975C-4F5F-B1FE-964B53017F8B}"/>
    </a:ext>
  </a:extLst>
</a:theme>
</file>

<file path=ppt/theme/theme2.xml><?xml version="1.0" encoding="utf-8"?>
<a:theme xmlns:a="http://schemas.openxmlformats.org/drawingml/2006/main" name="ערכת נושא של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טבע שליו (מסך רחב)</Template>
  <TotalTime>78</TotalTime>
  <Words>624</Words>
  <Application>Microsoft Office PowerPoint</Application>
  <PresentationFormat>מותאם אישית</PresentationFormat>
  <Paragraphs>91</Paragraphs>
  <Slides>20</Slides>
  <Notes>10</Notes>
  <HiddenSlides>0</HiddenSlides>
  <MMClips>5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Assistant</vt:lpstr>
      <vt:lpstr>Euphemia</vt:lpstr>
      <vt:lpstr>Helvetica</vt:lpstr>
      <vt:lpstr>Tahoma</vt:lpstr>
      <vt:lpstr>שלווה 16x9</vt:lpstr>
      <vt:lpstr>משבר האקלים</vt:lpstr>
      <vt:lpstr>שאלות שנענה:</vt:lpstr>
      <vt:lpstr>משבר האקלים הגלובלי – מה בעצם קורה? </vt:lpstr>
      <vt:lpstr>אפקט החממה</vt:lpstr>
      <vt:lpstr>מצגת של PowerPoint‏</vt:lpstr>
      <vt:lpstr>פריסת שני תכנים עם טבלה</vt:lpstr>
      <vt:lpstr>מצגת של PowerPoint‏</vt:lpstr>
      <vt:lpstr>מה ההבדל בין התחממות גלובלית לשינוי האקלים?</vt:lpstr>
      <vt:lpstr>אקלים הוא תנאי מזג האוויר הממוצעים לאורך זמן. התחממות כדור הארץ מתייחסת לעלייה בטמפרטורה הממוצעת של כדור הארץ.</vt:lpstr>
      <vt:lpstr>מצגת של PowerPoint‏</vt:lpstr>
      <vt:lpstr>למה זה קורה?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קרחונים ניתכים</vt:lpstr>
      <vt:lpstr>מצגת של PowerPoint‏</vt:lpstr>
      <vt:lpstr>מצגת של PowerPoint‏</vt:lpstr>
      <vt:lpstr>50 דברים שניתן לעשות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משבר האקלים</dc:title>
  <dc:creator>efratyak</dc:creator>
  <cp:lastModifiedBy>efratyak efrat</cp:lastModifiedBy>
  <cp:revision>9</cp:revision>
  <dcterms:created xsi:type="dcterms:W3CDTF">2021-06-06T15:55:49Z</dcterms:created>
  <dcterms:modified xsi:type="dcterms:W3CDTF">2022-02-16T15:19:30Z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