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6"/>
  </p:notesMasterIdLst>
  <p:sldIdLst>
    <p:sldId id="256" r:id="rId2"/>
    <p:sldId id="316" r:id="rId3"/>
    <p:sldId id="257" r:id="rId4"/>
    <p:sldId id="258" r:id="rId5"/>
    <p:sldId id="259" r:id="rId6"/>
    <p:sldId id="267" r:id="rId7"/>
    <p:sldId id="279" r:id="rId8"/>
    <p:sldId id="278" r:id="rId9"/>
    <p:sldId id="380" r:id="rId10"/>
    <p:sldId id="381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82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7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E7A7FD-7931-4A24-81CB-0EE5040361EE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CC56BF-89A6-4615-8188-E59EC3A39BC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580C5-DF94-42A0-9FDF-2CA649FE5C75}" type="slidenum">
              <a:rPr lang="he-IL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10A7F3-C778-474A-8FBD-4641AB7033D1}" type="slidenum">
              <a:rPr lang="ar-SA"/>
              <a:pPr/>
              <a:t>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BFC70-2E03-4C3B-945B-AB03D91A9D70}" type="slidenum">
              <a:rPr lang="ar-SA"/>
              <a:pPr/>
              <a:t>8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179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8CDC8B-B212-4BD8-B79C-2C961EEC4314}" type="slidenum">
              <a:rPr lang="he-IL">
                <a:solidFill>
                  <a:srgbClr val="000000"/>
                </a:solidFill>
              </a:rPr>
              <a:pPr/>
              <a:t>24</a:t>
            </a:fld>
            <a:endParaRPr 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28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A5DD7D-2CF6-4A1D-8ACE-8FB6242FEB7F}" type="slidenum">
              <a:rPr lang="he-IL">
                <a:solidFill>
                  <a:srgbClr val="000000"/>
                </a:solidFill>
              </a:rPr>
              <a:pPr/>
              <a:t>25</a:t>
            </a:fld>
            <a:endParaRPr 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3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2DA5A-667C-4F6E-8408-67D3E06E3C81}" type="slidenum">
              <a:rPr lang="he-IL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58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414D12-286B-4886-BCA8-1002D8AF9CF8}" type="slidenum">
              <a:rPr lang="he-IL"/>
              <a:pPr/>
              <a:t>50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44C5CF-7723-4702-ADBD-0E8658E33046}" type="datetimeFigureOut">
              <a:rPr lang="he-IL" smtClean="0"/>
              <a:t>ח'/אדר א/תשפ"ב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F8E9B8-A856-419B-B681-DD6670413F2B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:\MVC-00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 rot="-2099186">
            <a:off x="0" y="685800"/>
            <a:ext cx="3200400" cy="1066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7440000" scaled="1"/>
                </a:gradFill>
                <a:latin typeface="David"/>
                <a:cs typeface="David"/>
              </a:rPr>
              <a:t>נשימה תאית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914400"/>
            <a:ext cx="5486400" cy="5934075"/>
            <a:chOff x="0" y="576"/>
            <a:chExt cx="3456" cy="3738"/>
          </a:xfrm>
        </p:grpSpPr>
        <p:pic>
          <p:nvPicPr>
            <p:cNvPr id="3077" name="Picture 8" descr="A:\MVC-007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94"/>
              <a:ext cx="336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AutoShape 7"/>
            <p:cNvSpPr>
              <a:spLocks noChangeArrowheads="1"/>
            </p:cNvSpPr>
            <p:nvPr/>
          </p:nvSpPr>
          <p:spPr bwMode="auto">
            <a:xfrm rot="-4134225">
              <a:off x="2520" y="1320"/>
              <a:ext cx="1680" cy="192"/>
            </a:xfrm>
            <a:prstGeom prst="leftArrow">
              <a:avLst>
                <a:gd name="adj1" fmla="val 50000"/>
                <a:gd name="adj2" fmla="val 21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59" name="WordArt 4"/>
            <p:cNvSpPr>
              <a:spLocks noChangeArrowheads="1" noChangeShapeType="1" noTextEdit="1"/>
            </p:cNvSpPr>
            <p:nvPr/>
          </p:nvSpPr>
          <p:spPr bwMode="auto">
            <a:xfrm rot="182847">
              <a:off x="3039" y="337"/>
              <a:ext cx="2544" cy="144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he-IL" sz="3600" b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160000" scaled="1"/>
                  </a:gradFill>
                  <a:latin typeface="David"/>
                  <a:cs typeface="David"/>
                </a:rPr>
                <a:t>שימושים ב</a:t>
              </a:r>
            </a:p>
            <a:p>
              <a:pPr algn="ctr"/>
              <a:r>
                <a:rPr lang="he-IL" sz="3600" b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160000" scaled="1"/>
                  </a:gradFill>
                  <a:latin typeface="David"/>
                  <a:cs typeface="David"/>
                </a:rPr>
                <a:t>נשימה אנאירובית</a:t>
              </a:r>
            </a:p>
          </p:txBody>
        </p:sp>
        <p:pic>
          <p:nvPicPr>
            <p:cNvPr id="19460" name="Picture 5" descr="A:\MVC-004F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232"/>
              <a:ext cx="2784" cy="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6" descr="A:\MVC-003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976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http://t0.gstatic.com/images?q=tbn:ANd9GcR39bQErcn0wz9k1Mx3tXt7gzgaS9Tbq_4acsf-jI4zFRptfjxt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694833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1: מקור האנרגיה בתא הוא בפירוק חומרים אורגנים</a:t>
            </a:r>
            <a:endParaRPr lang="he-IL" sz="1800" dirty="0"/>
          </a:p>
        </p:txBody>
      </p:sp>
      <p:sp>
        <p:nvSpPr>
          <p:cNvPr id="6758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A32E70-3497-4293-829B-6AA4A8F45668}" type="slidenum">
              <a:rPr lang="he-IL" smtClean="0">
                <a:ea typeface="Times New Roman (Hebrew)" charset="0"/>
                <a:cs typeface="Times New Roman (Hebrew)" charset="0"/>
              </a:rPr>
              <a:pPr/>
              <a:t>11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" y="620713"/>
            <a:ext cx="8183563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sz="2000" b="1" dirty="0">
                <a:solidFill>
                  <a:srgbClr val="1D4C72"/>
                </a:solidFill>
              </a:rPr>
              <a:t>שאלה 1:</a:t>
            </a:r>
          </a:p>
          <a:p>
            <a:r>
              <a:rPr lang="he-IL" sz="2000" dirty="0">
                <a:solidFill>
                  <a:srgbClr val="1D4C72"/>
                </a:solidFill>
              </a:rPr>
              <a:t>איזה מהחומרים שלפניכם יכול לשמש מקור אנרגיה לתהליכים המתרחשים בתא? </a:t>
            </a:r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    א.  חמצן</a:t>
            </a:r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    ב.  מינרלים</a:t>
            </a:r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    ג.  חלבונים</a:t>
            </a:r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    ד.  מים</a:t>
            </a:r>
            <a:endParaRPr lang="en-US" sz="2000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6861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510B3E-B321-4618-979C-D8BDB04CB83F}" type="slidenum">
              <a:rPr lang="he-IL" smtClean="0">
                <a:ea typeface="Times New Roman (Hebrew)" charset="0"/>
                <a:cs typeface="Times New Roman (Hebrew)" charset="0"/>
              </a:rPr>
              <a:pPr/>
              <a:t>12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" y="620713"/>
            <a:ext cx="8183563" cy="17541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1D4C72"/>
                </a:solidFill>
              </a:rPr>
              <a:t>שאלה 1:</a:t>
            </a:r>
          </a:p>
          <a:p>
            <a:r>
              <a:rPr lang="he-IL" dirty="0">
                <a:solidFill>
                  <a:srgbClr val="1D4C72"/>
                </a:solidFill>
              </a:rPr>
              <a:t>איזה מהחומרים שלפניכם יכול לשמש מקור אנרגיה לתהליכים המתרחשים בתא? </a:t>
            </a:r>
            <a:endParaRPr lang="en-US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       א.  חמצן</a:t>
            </a:r>
            <a:endParaRPr lang="en-US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       ב.  מינרלים</a:t>
            </a:r>
            <a:endParaRPr lang="en-US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       ג.  חלבונים</a:t>
            </a:r>
            <a:endParaRPr lang="en-US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       ד.  מים</a:t>
            </a:r>
            <a:endParaRPr lang="en-US" dirty="0">
              <a:solidFill>
                <a:srgbClr val="1D4C72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265113" y="2565400"/>
            <a:ext cx="8359775" cy="331187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אפשרות ג'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הסבר: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חומרים אורגניים הם חומרים עתירי אנרגיה ולכן בתהליך פירוקם משתחררת אנרגיה. החלבונים הם חומרים אורגניים, ולכן הם יכולים לשמש </a:t>
            </a:r>
            <a:r>
              <a:rPr lang="he-IL" kern="0" dirty="0">
                <a:solidFill>
                  <a:srgbClr val="006600"/>
                </a:solidFill>
                <a:latin typeface="Arial"/>
                <a:cs typeface="Arial"/>
              </a:rPr>
              <a:t>בתור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מקור אנרגיה.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(אמנם מקור האנרגיה העיקרי בתאים הוא גלוקוז, אך גם חומרים אורגניים אחרים משמשים </a:t>
            </a:r>
            <a:r>
              <a:rPr lang="he-IL" kern="0" dirty="0">
                <a:solidFill>
                  <a:srgbClr val="006600"/>
                </a:solidFill>
                <a:latin typeface="Arial"/>
                <a:cs typeface="Arial"/>
              </a:rPr>
              <a:t>בתור 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מקור אנרגיה בתאים).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שאר החומרים (חמצן, מים, מינרלים) הם חומרים אי-אורגניים.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ysClr val="window" lastClr="FFFFFF"/>
            </a:gs>
            <a:gs pos="50000">
              <a:srgbClr val="FFFFFF">
                <a:lumMod val="9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-22225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שלבי הנשימה התאית</a:t>
            </a:r>
            <a:endParaRPr lang="he-I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746500" y="493713"/>
            <a:ext cx="4883150" cy="50784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dirty="0"/>
              <a:t>פירוק הגלוקוז בתהליך הנשימה התאית הוא תהליך רב-שלבי הכולל כמה תגובות. כל תגובה מזורזת על ידי אנזים ייחודי.</a:t>
            </a:r>
          </a:p>
          <a:p>
            <a:endParaRPr lang="he-IL" dirty="0"/>
          </a:p>
          <a:p>
            <a:r>
              <a:rPr lang="he-IL" dirty="0"/>
              <a:t>החלק הראשון של התהליך מתרחש בציטופלסמה</a:t>
            </a:r>
          </a:p>
          <a:p>
            <a:r>
              <a:rPr lang="he-IL" dirty="0"/>
              <a:t>וחלקו השני מתרחש </a:t>
            </a:r>
            <a:r>
              <a:rPr lang="he-IL" noProof="1"/>
              <a:t>במיטוכונדרייה.</a:t>
            </a:r>
          </a:p>
          <a:p>
            <a:endParaRPr lang="he-IL" dirty="0"/>
          </a:p>
          <a:p>
            <a:r>
              <a:rPr lang="he-IL" dirty="0"/>
              <a:t>מה קורה למולקולת הגלוקוז?</a:t>
            </a:r>
          </a:p>
          <a:p>
            <a:r>
              <a:rPr lang="he-IL" dirty="0"/>
              <a:t>א. מימנים "ניתקים" ממנה ועוברים שרשרת </a:t>
            </a:r>
          </a:p>
          <a:p>
            <a:r>
              <a:rPr lang="he-IL" dirty="0"/>
              <a:t>    תהליכים, שהאחרון שבהם הוא התרכבות עם   </a:t>
            </a:r>
          </a:p>
          <a:p>
            <a:r>
              <a:rPr lang="he-IL" dirty="0"/>
              <a:t>    החמצן ויצירת מולקולות מים.</a:t>
            </a:r>
          </a:p>
          <a:p>
            <a:r>
              <a:rPr lang="he-IL" dirty="0"/>
              <a:t>ב. השלד הפחמני של הגלוקוז עובר שרשרת </a:t>
            </a:r>
          </a:p>
          <a:p>
            <a:r>
              <a:rPr lang="he-IL" dirty="0"/>
              <a:t>    תגובות שמהן מתקבלות מולקולות פחמן דו-חמצני. </a:t>
            </a:r>
          </a:p>
          <a:p>
            <a:r>
              <a:rPr lang="he-IL" dirty="0">
                <a:solidFill>
                  <a:srgbClr val="FFFFFF"/>
                </a:solidFill>
              </a:rPr>
              <a:t>בתהליכים האלה נפלטת האנרגיה הכימית שהייתה </a:t>
            </a:r>
          </a:p>
          <a:p>
            <a:r>
              <a:rPr lang="he-IL" dirty="0">
                <a:solidFill>
                  <a:srgbClr val="FFFFFF"/>
                </a:solidFill>
              </a:rPr>
              <a:t>אצורה בגלוקוז. </a:t>
            </a:r>
          </a:p>
          <a:p>
            <a:endParaRPr lang="he-IL" dirty="0">
              <a:solidFill>
                <a:srgbClr val="FFFFFF"/>
              </a:solidFill>
            </a:endParaRPr>
          </a:p>
          <a:p>
            <a:r>
              <a:rPr lang="he-IL" dirty="0">
                <a:solidFill>
                  <a:srgbClr val="FFFFFF"/>
                </a:solidFill>
              </a:rPr>
              <a:t>תהליך נשימה זה, שבו החמצן משתתף בתור</a:t>
            </a:r>
            <a:r>
              <a:rPr lang="he-IL" dirty="0">
                <a:solidFill>
                  <a:srgbClr val="006600"/>
                </a:solidFill>
              </a:rPr>
              <a:t> </a:t>
            </a:r>
            <a:r>
              <a:rPr lang="he-IL" dirty="0">
                <a:solidFill>
                  <a:srgbClr val="FFFFFF"/>
                </a:solidFill>
              </a:rPr>
              <a:t>מגיב, נקרא:  תהליך </a:t>
            </a:r>
            <a:r>
              <a:rPr lang="he-IL" u="sng" dirty="0">
                <a:solidFill>
                  <a:srgbClr val="FFFFFF"/>
                </a:solidFill>
              </a:rPr>
              <a:t>נשימה תאית אווירנית (אירובית)</a:t>
            </a:r>
            <a:r>
              <a:rPr lang="he-IL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2" name="קבוצה 10"/>
          <p:cNvGrpSpPr>
            <a:grpSpLocks/>
          </p:cNvGrpSpPr>
          <p:nvPr/>
        </p:nvGrpSpPr>
        <p:grpSpPr bwMode="auto">
          <a:xfrm>
            <a:off x="352425" y="611188"/>
            <a:ext cx="3617913" cy="6022975"/>
            <a:chOff x="827584" y="611730"/>
            <a:chExt cx="3618304" cy="6022433"/>
          </a:xfrm>
        </p:grpSpPr>
        <p:grpSp>
          <p:nvGrpSpPr>
            <p:cNvPr id="5" name="קבוצה 10"/>
            <p:cNvGrpSpPr>
              <a:grpSpLocks/>
            </p:cNvGrpSpPr>
            <p:nvPr/>
          </p:nvGrpSpPr>
          <p:grpSpPr bwMode="auto">
            <a:xfrm>
              <a:off x="1187624" y="611730"/>
              <a:ext cx="2405817" cy="5429502"/>
              <a:chOff x="181044" y="690266"/>
              <a:chExt cx="2405737" cy="5430648"/>
            </a:xfrm>
          </p:grpSpPr>
          <p:sp>
            <p:nvSpPr>
              <p:cNvPr id="7" name="TextBox 6"/>
              <p:cNvSpPr txBox="1"/>
              <p:nvPr/>
            </p:nvSpPr>
            <p:spPr bwMode="auto">
              <a:xfrm>
                <a:off x="1594387" y="690266"/>
                <a:ext cx="992261" cy="866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גלוקוז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Arial"/>
                    <a:cs typeface="Arial"/>
                  </a:rPr>
                  <a:t>C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r>
                  <a:rPr lang="en-US" dirty="0">
                    <a:latin typeface="Arial"/>
                    <a:cs typeface="Arial"/>
                  </a:rPr>
                  <a:t>H</a:t>
                </a:r>
                <a:r>
                  <a:rPr lang="en-US" sz="800" dirty="0">
                    <a:latin typeface="Arial"/>
                    <a:cs typeface="Arial"/>
                  </a:rPr>
                  <a:t>12</a:t>
                </a:r>
                <a:r>
                  <a:rPr lang="en-US" dirty="0">
                    <a:latin typeface="Arial"/>
                    <a:cs typeface="Arial"/>
                  </a:rPr>
                  <a:t>O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endParaRPr lang="he-IL" sz="2000" dirty="0">
                  <a:latin typeface="Arial"/>
                  <a:cs typeface="Arial"/>
                </a:endParaRPr>
              </a:p>
            </p:txBody>
          </p:sp>
          <p:sp>
            <p:nvSpPr>
              <p:cNvPr id="10" name="חץ למטה 9"/>
              <p:cNvSpPr/>
              <p:nvPr/>
            </p:nvSpPr>
            <p:spPr bwMode="auto">
              <a:xfrm>
                <a:off x="1281625" y="1574610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חץ למטה 12"/>
              <p:cNvSpPr/>
              <p:nvPr/>
            </p:nvSpPr>
            <p:spPr bwMode="auto">
              <a:xfrm>
                <a:off x="1281625" y="1873096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חץ למטה 13"/>
              <p:cNvSpPr/>
              <p:nvPr/>
            </p:nvSpPr>
            <p:spPr bwMode="auto">
              <a:xfrm>
                <a:off x="1281625" y="2165231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חץ למטה 17"/>
              <p:cNvSpPr/>
              <p:nvPr/>
            </p:nvSpPr>
            <p:spPr bwMode="auto">
              <a:xfrm>
                <a:off x="1272100" y="3818019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חץ למטה 18"/>
              <p:cNvSpPr/>
              <p:nvPr/>
            </p:nvSpPr>
            <p:spPr bwMode="auto">
              <a:xfrm>
                <a:off x="1292739" y="4114917"/>
                <a:ext cx="261957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1532469" y="4334019"/>
                <a:ext cx="997025" cy="7890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מים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181406" y="4334019"/>
                <a:ext cx="1144673" cy="78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פחמן    דו-חמצני</a:t>
                </a:r>
              </a:p>
            </p:txBody>
          </p:sp>
          <p:sp>
            <p:nvSpPr>
              <p:cNvPr id="7168" name="חץ למטה 7167"/>
              <p:cNvSpPr/>
              <p:nvPr/>
            </p:nvSpPr>
            <p:spPr>
              <a:xfrm>
                <a:off x="613238" y="5123102"/>
                <a:ext cx="296884" cy="997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1284833" y="6024618"/>
              <a:ext cx="989120" cy="6095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נפלט לסביבה </a:t>
              </a:r>
            </a:p>
          </p:txBody>
        </p:sp>
        <p:sp>
          <p:nvSpPr>
            <p:cNvPr id="28" name="פיצוץ 2 27"/>
            <p:cNvSpPr/>
            <p:nvPr/>
          </p:nvSpPr>
          <p:spPr bwMode="auto">
            <a:xfrm rot="1479687">
              <a:off x="3132883" y="2292741"/>
              <a:ext cx="1230446" cy="1147660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1" name="מלבן מעוגל 30"/>
            <p:cNvSpPr/>
            <p:nvPr/>
          </p:nvSpPr>
          <p:spPr bwMode="auto">
            <a:xfrm>
              <a:off x="2753430" y="2441952"/>
              <a:ext cx="1692458" cy="8524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b="1" dirty="0">
                  <a:solidFill>
                    <a:srgbClr val="FFFF00"/>
                  </a:solidFill>
                </a:rPr>
                <a:t>אנרגיה</a:t>
              </a:r>
            </a:p>
          </p:txBody>
        </p:sp>
        <p:sp>
          <p:nvSpPr>
            <p:cNvPr id="33" name="חץ ימינה 32"/>
            <p:cNvSpPr/>
            <p:nvPr/>
          </p:nvSpPr>
          <p:spPr bwMode="auto">
            <a:xfrm>
              <a:off x="2721677" y="2827681"/>
              <a:ext cx="204809" cy="2920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5" name="חץ למטה 34"/>
            <p:cNvSpPr/>
            <p:nvPr/>
          </p:nvSpPr>
          <p:spPr bwMode="auto">
            <a:xfrm>
              <a:off x="2278716" y="2330837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7" name="חץ למטה 36"/>
            <p:cNvSpPr/>
            <p:nvPr/>
          </p:nvSpPr>
          <p:spPr bwMode="auto">
            <a:xfrm>
              <a:off x="2294593" y="2637198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8" name="חץ למטה 37"/>
            <p:cNvSpPr/>
            <p:nvPr/>
          </p:nvSpPr>
          <p:spPr bwMode="auto">
            <a:xfrm>
              <a:off x="2294593" y="2914985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9" name="חץ למטה 38"/>
            <p:cNvSpPr/>
            <p:nvPr/>
          </p:nvSpPr>
          <p:spPr bwMode="auto">
            <a:xfrm>
              <a:off x="2278716" y="3216583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0" name="חץ למטה 39"/>
            <p:cNvSpPr/>
            <p:nvPr/>
          </p:nvSpPr>
          <p:spPr bwMode="auto">
            <a:xfrm>
              <a:off x="2291417" y="3481672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827584" y="629190"/>
              <a:ext cx="1333644" cy="866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חמצן שמקורו מן הסביבה</a:t>
              </a:r>
            </a:p>
          </p:txBody>
        </p:sp>
        <p:sp>
          <p:nvSpPr>
            <p:cNvPr id="3" name="חיבור 2"/>
            <p:cNvSpPr/>
            <p:nvPr/>
          </p:nvSpPr>
          <p:spPr>
            <a:xfrm>
              <a:off x="2273953" y="908565"/>
              <a:ext cx="204809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42" name="חיבור 41"/>
            <p:cNvSpPr/>
            <p:nvPr/>
          </p:nvSpPr>
          <p:spPr>
            <a:xfrm>
              <a:off x="2318408" y="4565836"/>
              <a:ext cx="206397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</p:grpSp>
      <p:sp>
        <p:nvSpPr>
          <p:cNvPr id="43" name="מלבן מעוגל 42"/>
          <p:cNvSpPr/>
          <p:nvPr/>
        </p:nvSpPr>
        <p:spPr>
          <a:xfrm>
            <a:off x="4197350" y="5964238"/>
            <a:ext cx="4713288" cy="622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69639" name="מלבן 11"/>
          <p:cNvSpPr>
            <a:spLocks noChangeArrowheads="1"/>
          </p:cNvSpPr>
          <p:nvPr/>
        </p:nvSpPr>
        <p:spPr bwMode="auto">
          <a:xfrm>
            <a:off x="4098925" y="59880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rgbClr val="1D4C72"/>
                </a:solidFill>
              </a:rPr>
              <a:t>סמנו בצבעים שונים את המגיבים ואת התוצרים</a:t>
            </a:r>
          </a:p>
          <a:p>
            <a:r>
              <a:rPr lang="he-IL">
                <a:solidFill>
                  <a:srgbClr val="1D4C72"/>
                </a:solidFill>
              </a:rPr>
              <a:t>של  תהליך הנשימה התאית.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-22225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שלבי הנשימה התאית</a:t>
            </a:r>
            <a:endParaRPr lang="he-I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746500" y="493713"/>
            <a:ext cx="4883150" cy="45243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dirty="0"/>
              <a:t>פירוק הגלוקוז בתהליך הנשימה התאית הוא תהליך רב שלבי הכולל כמה תגובות. כל תגובה מזורזת ע"י אנזים ייחודי.</a:t>
            </a:r>
          </a:p>
          <a:p>
            <a:endParaRPr lang="he-IL" dirty="0"/>
          </a:p>
          <a:p>
            <a:r>
              <a:rPr lang="he-IL" dirty="0"/>
              <a:t>החלק הראשון של התהליך מתרחש בציטופלסמה</a:t>
            </a:r>
          </a:p>
          <a:p>
            <a:r>
              <a:rPr lang="he-IL" dirty="0"/>
              <a:t>וחלקו השני מתרחש במיטוכונדריה.</a:t>
            </a:r>
          </a:p>
          <a:p>
            <a:endParaRPr lang="he-IL" dirty="0"/>
          </a:p>
          <a:p>
            <a:r>
              <a:rPr lang="he-IL" noProof="1"/>
              <a:t>מה קורה למולקולת הגלוקוז?</a:t>
            </a:r>
          </a:p>
          <a:p>
            <a:r>
              <a:rPr lang="he-IL" noProof="1"/>
              <a:t>א. מימנים "ניתקים" ממנה ועוברים שרשרת </a:t>
            </a:r>
          </a:p>
          <a:p>
            <a:r>
              <a:rPr lang="he-IL" noProof="1"/>
              <a:t>    תהליכים, שהאחרון שבהם הוא התרכבות עם   </a:t>
            </a:r>
          </a:p>
          <a:p>
            <a:r>
              <a:rPr lang="he-IL" noProof="1"/>
              <a:t>    החמצן ויצירת מולקולות מים.</a:t>
            </a:r>
          </a:p>
          <a:p>
            <a:r>
              <a:rPr lang="he-IL" noProof="1"/>
              <a:t>ב. השלד הפחמני של הגלוקוז עובר שרשרת </a:t>
            </a:r>
          </a:p>
          <a:p>
            <a:r>
              <a:rPr lang="he-IL" noProof="1"/>
              <a:t>    תגובות שמהן מתקבלות מולקולות פחמן דו-חמצני</a:t>
            </a:r>
            <a:r>
              <a:rPr lang="he-IL" noProof="1">
                <a:solidFill>
                  <a:srgbClr val="1D4C72"/>
                </a:solidFill>
              </a:rPr>
              <a:t>. </a:t>
            </a:r>
          </a:p>
          <a:p>
            <a:r>
              <a:rPr lang="he-IL" noProof="1">
                <a:solidFill>
                  <a:srgbClr val="FFFFFF"/>
                </a:solidFill>
              </a:rPr>
              <a:t>בתהליכים האלה נפלטת האנרגיה הכימית שהייתה </a:t>
            </a:r>
          </a:p>
          <a:p>
            <a:r>
              <a:rPr lang="he-IL" noProof="1">
                <a:solidFill>
                  <a:srgbClr val="FFFFFF"/>
                </a:solidFill>
              </a:rPr>
              <a:t>אצורה בגלוקוז. </a:t>
            </a:r>
          </a:p>
          <a:p>
            <a:endParaRPr lang="he-IL" dirty="0">
              <a:solidFill>
                <a:srgbClr val="FFFFFF"/>
              </a:solidFill>
            </a:endParaRPr>
          </a:p>
        </p:txBody>
      </p:sp>
      <p:grpSp>
        <p:nvGrpSpPr>
          <p:cNvPr id="2" name="קבוצה 10"/>
          <p:cNvGrpSpPr>
            <a:grpSpLocks/>
          </p:cNvGrpSpPr>
          <p:nvPr/>
        </p:nvGrpSpPr>
        <p:grpSpPr bwMode="auto">
          <a:xfrm>
            <a:off x="809625" y="876300"/>
            <a:ext cx="3160713" cy="5726113"/>
            <a:chOff x="1284833" y="908565"/>
            <a:chExt cx="3161055" cy="5725598"/>
          </a:xfrm>
        </p:grpSpPr>
        <p:grpSp>
          <p:nvGrpSpPr>
            <p:cNvPr id="5" name="קבוצה 10"/>
            <p:cNvGrpSpPr>
              <a:grpSpLocks/>
            </p:cNvGrpSpPr>
            <p:nvPr/>
          </p:nvGrpSpPr>
          <p:grpSpPr bwMode="auto">
            <a:xfrm>
              <a:off x="1619832" y="1495887"/>
              <a:ext cx="941489" cy="4544604"/>
              <a:chOff x="613238" y="1574610"/>
              <a:chExt cx="941458" cy="4545563"/>
            </a:xfrm>
          </p:grpSpPr>
          <p:sp>
            <p:nvSpPr>
              <p:cNvPr id="10" name="חץ למטה 9"/>
              <p:cNvSpPr/>
              <p:nvPr/>
            </p:nvSpPr>
            <p:spPr bwMode="auto">
              <a:xfrm>
                <a:off x="1281625" y="1574610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חץ למטה 12"/>
              <p:cNvSpPr/>
              <p:nvPr/>
            </p:nvSpPr>
            <p:spPr bwMode="auto">
              <a:xfrm>
                <a:off x="1281625" y="1873096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חץ למטה 13"/>
              <p:cNvSpPr/>
              <p:nvPr/>
            </p:nvSpPr>
            <p:spPr bwMode="auto">
              <a:xfrm>
                <a:off x="1281625" y="2165231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חץ למטה 17"/>
              <p:cNvSpPr/>
              <p:nvPr/>
            </p:nvSpPr>
            <p:spPr bwMode="auto">
              <a:xfrm>
                <a:off x="1272100" y="3818019"/>
                <a:ext cx="261958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חץ למטה 18"/>
              <p:cNvSpPr/>
              <p:nvPr/>
            </p:nvSpPr>
            <p:spPr bwMode="auto">
              <a:xfrm>
                <a:off x="1292739" y="4114917"/>
                <a:ext cx="261957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68" name="חץ למטה 7167"/>
              <p:cNvSpPr/>
              <p:nvPr/>
            </p:nvSpPr>
            <p:spPr>
              <a:xfrm>
                <a:off x="613238" y="5123102"/>
                <a:ext cx="296884" cy="997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1284833" y="6024618"/>
              <a:ext cx="989120" cy="6095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latin typeface="Arial"/>
                  <a:cs typeface="Arial"/>
                </a:rPr>
                <a:t>נפלט לסביבה </a:t>
              </a:r>
            </a:p>
          </p:txBody>
        </p:sp>
        <p:sp>
          <p:nvSpPr>
            <p:cNvPr id="28" name="פיצוץ 2 27"/>
            <p:cNvSpPr/>
            <p:nvPr/>
          </p:nvSpPr>
          <p:spPr bwMode="auto">
            <a:xfrm rot="1479687">
              <a:off x="3132883" y="2292740"/>
              <a:ext cx="1230446" cy="1147660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1" name="מלבן מעוגל 30"/>
            <p:cNvSpPr/>
            <p:nvPr/>
          </p:nvSpPr>
          <p:spPr bwMode="auto">
            <a:xfrm>
              <a:off x="2753430" y="2441952"/>
              <a:ext cx="1692458" cy="8524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b="1" dirty="0">
                  <a:solidFill>
                    <a:srgbClr val="FFFF00"/>
                  </a:solidFill>
                </a:rPr>
                <a:t>אנרגיה</a:t>
              </a:r>
            </a:p>
          </p:txBody>
        </p:sp>
        <p:sp>
          <p:nvSpPr>
            <p:cNvPr id="33" name="חץ ימינה 32"/>
            <p:cNvSpPr/>
            <p:nvPr/>
          </p:nvSpPr>
          <p:spPr bwMode="auto">
            <a:xfrm>
              <a:off x="2721676" y="2827680"/>
              <a:ext cx="204809" cy="2920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5" name="חץ למטה 34"/>
            <p:cNvSpPr/>
            <p:nvPr/>
          </p:nvSpPr>
          <p:spPr bwMode="auto">
            <a:xfrm>
              <a:off x="2278716" y="2330837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7" name="חץ למטה 36"/>
            <p:cNvSpPr/>
            <p:nvPr/>
          </p:nvSpPr>
          <p:spPr bwMode="auto">
            <a:xfrm>
              <a:off x="2294592" y="2637198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8" name="חץ למטה 37"/>
            <p:cNvSpPr/>
            <p:nvPr/>
          </p:nvSpPr>
          <p:spPr bwMode="auto">
            <a:xfrm>
              <a:off x="2294592" y="2914985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9" name="חץ למטה 38"/>
            <p:cNvSpPr/>
            <p:nvPr/>
          </p:nvSpPr>
          <p:spPr bwMode="auto">
            <a:xfrm>
              <a:off x="2278716" y="3216582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0" name="חץ למטה 39"/>
            <p:cNvSpPr/>
            <p:nvPr/>
          </p:nvSpPr>
          <p:spPr bwMode="auto">
            <a:xfrm>
              <a:off x="2291417" y="3481672"/>
              <a:ext cx="261966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" name="חיבור 2"/>
            <p:cNvSpPr/>
            <p:nvPr/>
          </p:nvSpPr>
          <p:spPr>
            <a:xfrm>
              <a:off x="2273953" y="908565"/>
              <a:ext cx="204809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2" name="חיבור 41"/>
            <p:cNvSpPr/>
            <p:nvPr/>
          </p:nvSpPr>
          <p:spPr>
            <a:xfrm>
              <a:off x="2318408" y="4565836"/>
              <a:ext cx="206397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 bwMode="auto">
          <a:xfrm>
            <a:off x="2074863" y="542925"/>
            <a:ext cx="990600" cy="8509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גלוקוז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C</a:t>
            </a:r>
            <a:r>
              <a:rPr lang="en-US" sz="800" dirty="0">
                <a:latin typeface="Arial"/>
                <a:cs typeface="Arial"/>
              </a:rPr>
              <a:t>6</a:t>
            </a:r>
            <a:r>
              <a:rPr lang="en-US" dirty="0">
                <a:latin typeface="Arial"/>
                <a:cs typeface="Arial"/>
              </a:rPr>
              <a:t>H</a:t>
            </a:r>
            <a:r>
              <a:rPr lang="en-US" sz="800" dirty="0">
                <a:latin typeface="Arial"/>
                <a:cs typeface="Arial"/>
              </a:rPr>
              <a:t>12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sz="800" dirty="0">
                <a:latin typeface="Arial"/>
                <a:cs typeface="Arial"/>
              </a:rPr>
              <a:t>6</a:t>
            </a:r>
            <a:endParaRPr lang="he-IL" sz="20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762000" y="530225"/>
            <a:ext cx="939800" cy="8509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חמצן שמקורו בסביבה 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22313" y="4186238"/>
            <a:ext cx="990600" cy="825500"/>
          </a:xfrm>
          <a:prstGeom prst="rect">
            <a:avLst/>
          </a:prstGeom>
          <a:solidFill>
            <a:srgbClr val="FFC000"/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פחמן   דו-חמצני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2109788" y="4186238"/>
            <a:ext cx="989012" cy="825500"/>
          </a:xfrm>
          <a:prstGeom prst="rect">
            <a:avLst/>
          </a:prstGeom>
          <a:solidFill>
            <a:srgbClr val="FFC000"/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מים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-22225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הרחבה: שלבי הנשימה התאית</a:t>
            </a:r>
            <a:endParaRPr lang="he-I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1313" y="419100"/>
            <a:ext cx="8183562" cy="3698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פירוק הגלוקוז בתהליך הנשימה התאית נעשה בשני שלבים: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1042988" y="788988"/>
            <a:ext cx="7637462" cy="2354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71686" name="מלבן 2"/>
          <p:cNvSpPr>
            <a:spLocks noChangeArrowheads="1"/>
          </p:cNvSpPr>
          <p:nvPr/>
        </p:nvSpPr>
        <p:spPr bwMode="auto">
          <a:xfrm>
            <a:off x="3783013" y="1023938"/>
            <a:ext cx="4572000" cy="1508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u="sng" dirty="0"/>
              <a:t>בציטופלסמה </a:t>
            </a:r>
          </a:p>
          <a:p>
            <a:r>
              <a:rPr lang="he-IL" b="1" u="sng" dirty="0"/>
              <a:t>שלב א': </a:t>
            </a:r>
            <a:r>
              <a:rPr lang="he-IL" b="1" u="sng" dirty="0" err="1"/>
              <a:t>גליקוליזה</a:t>
            </a:r>
            <a:endParaRPr lang="he-IL" b="1" u="sng" dirty="0"/>
          </a:p>
          <a:p>
            <a:r>
              <a:rPr lang="he-IL" dirty="0"/>
              <a:t>מולקולת הגלוקוז מתפרקת לשתי </a:t>
            </a:r>
          </a:p>
          <a:p>
            <a:r>
              <a:rPr lang="he-IL" dirty="0"/>
              <a:t>מולקולות של חומצה </a:t>
            </a:r>
            <a:r>
              <a:rPr lang="he-IL" dirty="0" err="1"/>
              <a:t>פירובית</a:t>
            </a:r>
            <a:endParaRPr lang="he-IL" dirty="0"/>
          </a:p>
          <a:p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1042988" y="3305175"/>
            <a:ext cx="7637462" cy="22209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71688" name="מלבן 4"/>
          <p:cNvSpPr>
            <a:spLocks noChangeArrowheads="1"/>
          </p:cNvSpPr>
          <p:nvPr/>
        </p:nvSpPr>
        <p:spPr bwMode="auto">
          <a:xfrm>
            <a:off x="3309938" y="3459163"/>
            <a:ext cx="50704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u="sng" noProof="1"/>
              <a:t>במיטוכונדרייה</a:t>
            </a:r>
          </a:p>
          <a:p>
            <a:r>
              <a:rPr lang="he-IL" b="1" u="sng" noProof="1"/>
              <a:t>שלב ב': נשימה תאית אווירנית (אירובית)</a:t>
            </a:r>
          </a:p>
          <a:p>
            <a:r>
              <a:rPr lang="he-IL" noProof="1"/>
              <a:t>החומצה הפירובית נכנסת למיטוכונדרייה </a:t>
            </a:r>
          </a:p>
          <a:p>
            <a:r>
              <a:rPr lang="he-IL" noProof="1"/>
              <a:t>ועוברת תהליכי פירוק.</a:t>
            </a:r>
          </a:p>
          <a:p>
            <a:r>
              <a:rPr lang="he-IL" noProof="1"/>
              <a:t>תוצרי הפירוק הם מולקולות של פחמן דו-חמצני, </a:t>
            </a:r>
          </a:p>
          <a:p>
            <a:r>
              <a:rPr lang="he-IL" noProof="1"/>
              <a:t>ומים שנוצרים מן המימנים, שמקורם </a:t>
            </a:r>
          </a:p>
          <a:p>
            <a:r>
              <a:rPr lang="he-IL" noProof="1"/>
              <a:t>במימנים של החומצה הפירובית ובחמצן.</a:t>
            </a:r>
          </a:p>
          <a:p>
            <a:endParaRPr lang="he-IL"/>
          </a:p>
          <a:p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636588" y="5529263"/>
            <a:ext cx="8328025" cy="1292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*כל אחד מן השלבים כולל כמה תגובות המזורזות על ידי אנזימים ייחודיים. </a:t>
            </a:r>
          </a:p>
          <a:p>
            <a:r>
              <a:rPr lang="he-IL" sz="2000">
                <a:solidFill>
                  <a:srgbClr val="1D4C72"/>
                </a:solidFill>
              </a:rPr>
              <a:t>סמנו בצבעים שונים את המגיבים ואת התוצרים</a:t>
            </a:r>
          </a:p>
          <a:p>
            <a:r>
              <a:rPr lang="he-IL" sz="2000">
                <a:solidFill>
                  <a:srgbClr val="1D4C72"/>
                </a:solidFill>
              </a:rPr>
              <a:t>של  תהליך הנשימה התאית.</a:t>
            </a:r>
          </a:p>
          <a:p>
            <a:endParaRPr lang="he-IL" sz="2000">
              <a:solidFill>
                <a:srgbClr val="1D4C72"/>
              </a:solidFill>
            </a:endParaRPr>
          </a:p>
        </p:txBody>
      </p:sp>
      <p:grpSp>
        <p:nvGrpSpPr>
          <p:cNvPr id="3" name="קבוצה 10"/>
          <p:cNvGrpSpPr>
            <a:grpSpLocks/>
          </p:cNvGrpSpPr>
          <p:nvPr/>
        </p:nvGrpSpPr>
        <p:grpSpPr bwMode="auto">
          <a:xfrm>
            <a:off x="142875" y="812800"/>
            <a:ext cx="3375025" cy="5211763"/>
            <a:chOff x="-913698" y="908050"/>
            <a:chExt cx="3435259" cy="5212864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910577" y="908050"/>
              <a:ext cx="992121" cy="666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+mn-lt"/>
                  <a:cs typeface="+mn-cs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C</a:t>
              </a:r>
              <a:r>
                <a:rPr lang="en-US" sz="800" dirty="0">
                  <a:latin typeface="+mn-lt"/>
                  <a:cs typeface="+mn-cs"/>
                </a:rPr>
                <a:t>6</a:t>
              </a:r>
              <a:r>
                <a:rPr lang="en-US" dirty="0">
                  <a:latin typeface="+mn-lt"/>
                  <a:cs typeface="+mn-cs"/>
                </a:rPr>
                <a:t>H</a:t>
              </a:r>
              <a:r>
                <a:rPr lang="en-US" sz="800" dirty="0">
                  <a:latin typeface="+mn-lt"/>
                  <a:cs typeface="+mn-cs"/>
                </a:rPr>
                <a:t>12</a:t>
              </a:r>
              <a:r>
                <a:rPr lang="en-US" dirty="0">
                  <a:latin typeface="+mn-lt"/>
                  <a:cs typeface="+mn-cs"/>
                </a:rPr>
                <a:t>O</a:t>
              </a:r>
              <a:r>
                <a:rPr lang="en-US" sz="800" dirty="0">
                  <a:latin typeface="+mn-lt"/>
                  <a:cs typeface="+mn-cs"/>
                </a:rPr>
                <a:t>6</a:t>
              </a:r>
              <a:endParaRPr lang="he-IL" sz="2000" dirty="0">
                <a:latin typeface="+mn-lt"/>
                <a:cs typeface="+mn-cs"/>
              </a:endParaRPr>
            </a:p>
          </p:txBody>
        </p:sp>
        <p:sp>
          <p:nvSpPr>
            <p:cNvPr id="10" name="חץ למטה 9"/>
            <p:cNvSpPr/>
            <p:nvPr/>
          </p:nvSpPr>
          <p:spPr bwMode="auto">
            <a:xfrm>
              <a:off x="1282218" y="1574941"/>
              <a:ext cx="261765" cy="2191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3" name="חץ למטה 12"/>
            <p:cNvSpPr/>
            <p:nvPr/>
          </p:nvSpPr>
          <p:spPr bwMode="auto">
            <a:xfrm>
              <a:off x="1282218" y="1873454"/>
              <a:ext cx="261765" cy="2191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4" name="חץ למטה 13"/>
            <p:cNvSpPr/>
            <p:nvPr/>
          </p:nvSpPr>
          <p:spPr bwMode="auto">
            <a:xfrm>
              <a:off x="1282218" y="2165616"/>
              <a:ext cx="261765" cy="2191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6" name="חץ למטה 15"/>
            <p:cNvSpPr/>
            <p:nvPr/>
          </p:nvSpPr>
          <p:spPr bwMode="auto">
            <a:xfrm>
              <a:off x="1312919" y="3140547"/>
              <a:ext cx="231064" cy="5303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949357" y="2384737"/>
              <a:ext cx="990505" cy="755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+mn-lt"/>
                  <a:cs typeface="+mn-cs"/>
                </a:rPr>
                <a:t>חומצה פירובית</a:t>
              </a:r>
            </a:p>
          </p:txBody>
        </p:sp>
        <p:sp>
          <p:nvSpPr>
            <p:cNvPr id="18" name="חץ למטה 17"/>
            <p:cNvSpPr/>
            <p:nvPr/>
          </p:nvSpPr>
          <p:spPr bwMode="auto">
            <a:xfrm>
              <a:off x="1312919" y="3780445"/>
              <a:ext cx="261765" cy="2191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9" name="חץ למטה 18"/>
            <p:cNvSpPr/>
            <p:nvPr/>
          </p:nvSpPr>
          <p:spPr bwMode="auto">
            <a:xfrm>
              <a:off x="1293529" y="4115477"/>
              <a:ext cx="261765" cy="2191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1532672" y="4429869"/>
              <a:ext cx="988889" cy="693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+mn-lt"/>
                  <a:cs typeface="+mn-cs"/>
                </a:rPr>
                <a:t>מים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88481" y="4429869"/>
              <a:ext cx="990506" cy="689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+mn-lt"/>
                  <a:cs typeface="+mn-cs"/>
                </a:rPr>
                <a:t>פחמן   דו-חמצני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-913698" y="3554972"/>
              <a:ext cx="988889" cy="878072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+mn-lt"/>
                  <a:cs typeface="+mn-cs"/>
                </a:rPr>
                <a:t>חמצן שמקורו בסביבה </a:t>
              </a:r>
            </a:p>
          </p:txBody>
        </p:sp>
        <p:sp>
          <p:nvSpPr>
            <p:cNvPr id="7168" name="חץ למטה 7167"/>
            <p:cNvSpPr/>
            <p:nvPr/>
          </p:nvSpPr>
          <p:spPr>
            <a:xfrm>
              <a:off x="613264" y="5123753"/>
              <a:ext cx="297313" cy="9971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5" name="חץ ימינה 4"/>
            <p:cNvSpPr/>
            <p:nvPr/>
          </p:nvSpPr>
          <p:spPr>
            <a:xfrm>
              <a:off x="-55691" y="3780445"/>
              <a:ext cx="1337909" cy="2254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1284288" y="6024563"/>
            <a:ext cx="989012" cy="6096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נפלט לסביבה </a:t>
            </a:r>
          </a:p>
        </p:txBody>
      </p:sp>
      <p:sp>
        <p:nvSpPr>
          <p:cNvPr id="27" name="פיצוץ 2 26"/>
          <p:cNvSpPr/>
          <p:nvPr/>
        </p:nvSpPr>
        <p:spPr bwMode="auto">
          <a:xfrm rot="1479687">
            <a:off x="3263900" y="1511300"/>
            <a:ext cx="941388" cy="815975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8" name="פיצוץ 2 27"/>
          <p:cNvSpPr/>
          <p:nvPr/>
        </p:nvSpPr>
        <p:spPr bwMode="auto">
          <a:xfrm rot="1479687">
            <a:off x="3025775" y="3316288"/>
            <a:ext cx="1038225" cy="938212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9" name="מלבן מעוגל 28"/>
          <p:cNvSpPr/>
          <p:nvPr/>
        </p:nvSpPr>
        <p:spPr bwMode="auto">
          <a:xfrm>
            <a:off x="2787650" y="1493838"/>
            <a:ext cx="1784350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31" name="מלבן מעוגל 30"/>
          <p:cNvSpPr/>
          <p:nvPr/>
        </p:nvSpPr>
        <p:spPr bwMode="auto">
          <a:xfrm>
            <a:off x="2643188" y="3357563"/>
            <a:ext cx="1692275" cy="852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32" name="חץ ימינה 31"/>
          <p:cNvSpPr/>
          <p:nvPr/>
        </p:nvSpPr>
        <p:spPr bwMode="auto">
          <a:xfrm>
            <a:off x="2820988" y="1693863"/>
            <a:ext cx="204787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33" name="חץ ימינה 32"/>
          <p:cNvSpPr/>
          <p:nvPr/>
        </p:nvSpPr>
        <p:spPr bwMode="auto">
          <a:xfrm>
            <a:off x="2690813" y="3665538"/>
            <a:ext cx="204787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פיצוץ 2 33"/>
          <p:cNvSpPr/>
          <p:nvPr/>
        </p:nvSpPr>
        <p:spPr bwMode="auto">
          <a:xfrm rot="1479687">
            <a:off x="3092450" y="1458913"/>
            <a:ext cx="850900" cy="815975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-22225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הרחבה : המגיבים והתוצרים בתהליך הנשימה התאית</a:t>
            </a:r>
            <a:endParaRPr lang="he-IL" sz="1800" dirty="0"/>
          </a:p>
        </p:txBody>
      </p:sp>
      <p:grpSp>
        <p:nvGrpSpPr>
          <p:cNvPr id="3" name="קבוצה 11"/>
          <p:cNvGrpSpPr>
            <a:grpSpLocks/>
          </p:cNvGrpSpPr>
          <p:nvPr/>
        </p:nvGrpSpPr>
        <p:grpSpPr bwMode="auto">
          <a:xfrm>
            <a:off x="1008063" y="711200"/>
            <a:ext cx="7635875" cy="5021263"/>
            <a:chOff x="1043608" y="805655"/>
            <a:chExt cx="7636843" cy="4721075"/>
          </a:xfrm>
          <a:solidFill>
            <a:schemeClr val="accent3">
              <a:lumMod val="75000"/>
            </a:schemeClr>
          </a:solidFill>
        </p:grpSpPr>
        <p:sp>
          <p:nvSpPr>
            <p:cNvPr id="2" name="מלבן מעוגל 1"/>
            <p:cNvSpPr/>
            <p:nvPr/>
          </p:nvSpPr>
          <p:spPr>
            <a:xfrm>
              <a:off x="1043608" y="805655"/>
              <a:ext cx="7636843" cy="23538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72732" name="מלבן 2"/>
            <p:cNvSpPr>
              <a:spLocks noChangeArrowheads="1"/>
            </p:cNvSpPr>
            <p:nvPr/>
          </p:nvSpPr>
          <p:spPr bwMode="auto">
            <a:xfrm>
              <a:off x="3724855" y="912065"/>
              <a:ext cx="4572000" cy="14179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 u="sng"/>
                <a:t>בציטופלסמה </a:t>
              </a:r>
            </a:p>
            <a:p>
              <a:r>
                <a:rPr lang="he-IL" b="1" u="sng"/>
                <a:t>שלב א': גליקוליזה</a:t>
              </a:r>
            </a:p>
            <a:p>
              <a:r>
                <a:rPr lang="he-IL"/>
                <a:t>מולקולת הגלוקוז מתפרקת לשתי </a:t>
              </a:r>
            </a:p>
            <a:p>
              <a:r>
                <a:rPr lang="he-IL"/>
                <a:t>מולקולות של חומצה פירובית</a:t>
              </a:r>
            </a:p>
            <a:p>
              <a:endParaRPr lang="he-IL"/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1043608" y="3304257"/>
              <a:ext cx="7636843" cy="222247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sp>
        <p:nvSpPr>
          <p:cNvPr id="72710" name="מלבן 4"/>
          <p:cNvSpPr>
            <a:spLocks noChangeArrowheads="1"/>
          </p:cNvSpPr>
          <p:nvPr/>
        </p:nvSpPr>
        <p:spPr bwMode="auto">
          <a:xfrm>
            <a:off x="3708400" y="3381375"/>
            <a:ext cx="4565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u="sng" noProof="1"/>
              <a:t>במיטוכונדרייה</a:t>
            </a:r>
          </a:p>
          <a:p>
            <a:r>
              <a:rPr lang="he-IL" b="1" u="sng" noProof="1"/>
              <a:t>שלב ב': נשימה תאית אווירנית (אירובית)</a:t>
            </a:r>
            <a:r>
              <a:rPr lang="he-IL" b="1" u="sng" noProof="1">
                <a:solidFill>
                  <a:schemeClr val="bg1"/>
                </a:solidFill>
              </a:rPr>
              <a:t>א)</a:t>
            </a:r>
          </a:p>
          <a:p>
            <a:r>
              <a:rPr lang="he-IL" noProof="1"/>
              <a:t>החומצה הפירובית נכנסת למיטוכונדרייה </a:t>
            </a:r>
          </a:p>
          <a:p>
            <a:r>
              <a:rPr lang="he-IL" noProof="1"/>
              <a:t>ועוברת תהליכי פירוק.</a:t>
            </a:r>
          </a:p>
          <a:p>
            <a:r>
              <a:rPr lang="he-IL" noProof="1"/>
              <a:t>תוצרי הפירוק הם מולקולות של פחמן דו-חמצני, </a:t>
            </a:r>
          </a:p>
          <a:p>
            <a:r>
              <a:rPr lang="he-IL" noProof="1"/>
              <a:t>ומים שנוצרים ממימנים שמקורם </a:t>
            </a:r>
          </a:p>
          <a:p>
            <a:r>
              <a:rPr lang="he-IL" noProof="1"/>
              <a:t>בחומצה הפירובית ו</a:t>
            </a:r>
            <a:r>
              <a:rPr lang="he-IL" noProof="1">
                <a:solidFill>
                  <a:srgbClr val="006600"/>
                </a:solidFill>
              </a:rPr>
              <a:t>ב</a:t>
            </a:r>
            <a:r>
              <a:rPr lang="he-IL" noProof="1"/>
              <a:t>חמצן.</a:t>
            </a:r>
          </a:p>
        </p:txBody>
      </p:sp>
      <p:grpSp>
        <p:nvGrpSpPr>
          <p:cNvPr id="8" name="קבוצה 10"/>
          <p:cNvGrpSpPr>
            <a:grpSpLocks/>
          </p:cNvGrpSpPr>
          <p:nvPr/>
        </p:nvGrpSpPr>
        <p:grpSpPr bwMode="auto">
          <a:xfrm>
            <a:off x="71438" y="711200"/>
            <a:ext cx="3714750" cy="5213350"/>
            <a:chOff x="-1008353" y="908050"/>
            <a:chExt cx="3529914" cy="5212864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911980" y="908050"/>
              <a:ext cx="991092" cy="666688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C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r>
                <a:rPr lang="en-US" dirty="0">
                  <a:latin typeface="Arial"/>
                  <a:cs typeface="Arial"/>
                </a:rPr>
                <a:t>H</a:t>
              </a:r>
              <a:r>
                <a:rPr lang="en-US" sz="800" dirty="0">
                  <a:latin typeface="Arial"/>
                  <a:cs typeface="Arial"/>
                </a:rPr>
                <a:t>12</a:t>
              </a:r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endParaRPr lang="he-IL" sz="2000" dirty="0">
                <a:latin typeface="Arial"/>
                <a:cs typeface="Arial"/>
              </a:endParaRPr>
            </a:p>
          </p:txBody>
        </p:sp>
        <p:sp>
          <p:nvSpPr>
            <p:cNvPr id="10" name="חץ למטה 9"/>
            <p:cNvSpPr/>
            <p:nvPr/>
          </p:nvSpPr>
          <p:spPr bwMode="auto">
            <a:xfrm>
              <a:off x="1283074" y="1574738"/>
              <a:ext cx="262481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3" name="חץ למטה 12"/>
            <p:cNvSpPr/>
            <p:nvPr/>
          </p:nvSpPr>
          <p:spPr bwMode="auto">
            <a:xfrm>
              <a:off x="1283074" y="1873160"/>
              <a:ext cx="262481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4" name="חץ למטה 13"/>
            <p:cNvSpPr/>
            <p:nvPr/>
          </p:nvSpPr>
          <p:spPr bwMode="auto">
            <a:xfrm>
              <a:off x="1283074" y="2165233"/>
              <a:ext cx="262481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6" name="חץ למטה 15"/>
            <p:cNvSpPr/>
            <p:nvPr/>
          </p:nvSpPr>
          <p:spPr bwMode="auto">
            <a:xfrm>
              <a:off x="1313244" y="3141455"/>
              <a:ext cx="232311" cy="5285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949693" y="2384287"/>
              <a:ext cx="991091" cy="757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חומצה פירובית</a:t>
              </a:r>
            </a:p>
          </p:txBody>
        </p:sp>
        <p:sp>
          <p:nvSpPr>
            <p:cNvPr id="18" name="חץ למטה 17"/>
            <p:cNvSpPr/>
            <p:nvPr/>
          </p:nvSpPr>
          <p:spPr bwMode="auto">
            <a:xfrm>
              <a:off x="1313244" y="3779570"/>
              <a:ext cx="262481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9" name="חץ למטה 18"/>
            <p:cNvSpPr/>
            <p:nvPr/>
          </p:nvSpPr>
          <p:spPr bwMode="auto">
            <a:xfrm>
              <a:off x="1295142" y="4116089"/>
              <a:ext cx="260973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1531978" y="4430385"/>
              <a:ext cx="989583" cy="69367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מים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90474" y="4430385"/>
              <a:ext cx="989583" cy="688911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פחמן   דו-חמצני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-1008353" y="3570040"/>
              <a:ext cx="900580" cy="877805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חמצן שמקורו בסביבה </a:t>
              </a:r>
            </a:p>
          </p:txBody>
        </p:sp>
        <p:sp>
          <p:nvSpPr>
            <p:cNvPr id="7168" name="חץ למטה 7167"/>
            <p:cNvSpPr/>
            <p:nvPr/>
          </p:nvSpPr>
          <p:spPr>
            <a:xfrm>
              <a:off x="613295" y="5124057"/>
              <a:ext cx="298685" cy="9968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" name="חץ ימינה 4"/>
            <p:cNvSpPr/>
            <p:nvPr/>
          </p:nvSpPr>
          <p:spPr>
            <a:xfrm>
              <a:off x="-56484" y="3779570"/>
              <a:ext cx="1339557" cy="226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1284288" y="6024563"/>
            <a:ext cx="989012" cy="6096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נפלט לסביבה </a:t>
            </a:r>
          </a:p>
        </p:txBody>
      </p:sp>
      <p:sp>
        <p:nvSpPr>
          <p:cNvPr id="33" name="מלבן מעוגל 32"/>
          <p:cNvSpPr/>
          <p:nvPr/>
        </p:nvSpPr>
        <p:spPr bwMode="auto">
          <a:xfrm>
            <a:off x="2571750" y="1500188"/>
            <a:ext cx="1782763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37" name="פיצוץ 2 36"/>
          <p:cNvSpPr/>
          <p:nvPr/>
        </p:nvSpPr>
        <p:spPr bwMode="auto">
          <a:xfrm rot="1479687">
            <a:off x="3025775" y="3316288"/>
            <a:ext cx="1038225" cy="938212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0" name="מלבן מעוגל 39"/>
          <p:cNvSpPr/>
          <p:nvPr/>
        </p:nvSpPr>
        <p:spPr bwMode="auto">
          <a:xfrm>
            <a:off x="2574925" y="3436938"/>
            <a:ext cx="1784350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41" name="חץ ימינה 40"/>
          <p:cNvSpPr/>
          <p:nvPr/>
        </p:nvSpPr>
        <p:spPr bwMode="auto">
          <a:xfrm>
            <a:off x="2820988" y="1693863"/>
            <a:ext cx="204787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42" name="חץ ימינה 41"/>
          <p:cNvSpPr/>
          <p:nvPr/>
        </p:nvSpPr>
        <p:spPr bwMode="auto">
          <a:xfrm>
            <a:off x="2795588" y="3582988"/>
            <a:ext cx="204787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2 (נוסחת הנשימה התאית) +שאלה 3</a:t>
            </a:r>
            <a:endParaRPr lang="he-IL" sz="1800" dirty="0"/>
          </a:p>
        </p:txBody>
      </p:sp>
      <p:sp>
        <p:nvSpPr>
          <p:cNvPr id="7373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BB9223-8F9B-4A1A-A150-097998C8B58D}" type="slidenum">
              <a:rPr lang="he-IL" smtClean="0">
                <a:ea typeface="Times New Roman (Hebrew)" charset="0"/>
                <a:cs typeface="Times New Roman (Hebrew)" charset="0"/>
              </a:rPr>
              <a:pPr/>
              <a:t>17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775" y="714375"/>
            <a:ext cx="8397875" cy="5632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1D4C72"/>
                </a:solidFill>
              </a:rPr>
              <a:t>שאלה 2:</a:t>
            </a:r>
          </a:p>
          <a:p>
            <a:r>
              <a:rPr lang="he-IL" dirty="0">
                <a:solidFill>
                  <a:srgbClr val="1D4C72"/>
                </a:solidFill>
              </a:rPr>
              <a:t>השלימו את נוסחת תהליך הנשימה התאית: </a:t>
            </a: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r>
              <a:rPr lang="he-IL" b="1" dirty="0">
                <a:solidFill>
                  <a:srgbClr val="1D4C72"/>
                </a:solidFill>
              </a:rPr>
              <a:t>שאלה 3:</a:t>
            </a:r>
          </a:p>
          <a:p>
            <a:r>
              <a:rPr lang="he-IL" dirty="0">
                <a:solidFill>
                  <a:srgbClr val="1D4C72"/>
                </a:solidFill>
              </a:rPr>
              <a:t>להלן </a:t>
            </a:r>
            <a:r>
              <a:rPr lang="he-IL" dirty="0">
                <a:solidFill>
                  <a:schemeClr val="tx2"/>
                </a:solidFill>
              </a:rPr>
              <a:t>כמה</a:t>
            </a:r>
            <a:r>
              <a:rPr lang="he-IL" dirty="0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r>
              <a:rPr lang="he-IL" dirty="0">
                <a:solidFill>
                  <a:srgbClr val="1D4C72"/>
                </a:solidFill>
              </a:rPr>
              <a:t>א. החמצן משתתף בשלב השני של הנשימה התאית (שלב הנשימה האווירנית). 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ב. מקור החמצן שבמים הנוצרים בנשימה התאית, הוא</a:t>
            </a:r>
            <a:r>
              <a:rPr lang="he-IL" dirty="0">
                <a:solidFill>
                  <a:schemeClr val="tx2"/>
                </a:solidFill>
              </a:rPr>
              <a:t> בחמצן </a:t>
            </a:r>
            <a:r>
              <a:rPr lang="he-IL" dirty="0">
                <a:solidFill>
                  <a:srgbClr val="1D4C72"/>
                </a:solidFill>
              </a:rPr>
              <a:t>האטמוספרי.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ג. מקור הפחמן הדו-חמצני הנפלט מן הריאות החוצה, הוא בתהליך הנשימה המתרחש בתאי </a:t>
            </a:r>
          </a:p>
          <a:p>
            <a:r>
              <a:rPr lang="he-IL" dirty="0">
                <a:solidFill>
                  <a:srgbClr val="1D4C72"/>
                </a:solidFill>
              </a:rPr>
              <a:t>   הגוף. 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ד. תהליך הנשימה התאית מתרחש בגרעין התא. 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ה. מקור הגלוקוז המתפרק בתהליך הנשימה בתאי האדם, הוא באוכל. </a:t>
            </a:r>
          </a:p>
          <a:p>
            <a:endParaRPr lang="he-IL" dirty="0">
              <a:solidFill>
                <a:schemeClr val="tx2"/>
              </a:solidFill>
            </a:endParaRPr>
          </a:p>
          <a:p>
            <a:r>
              <a:rPr lang="he-IL" dirty="0">
                <a:solidFill>
                  <a:schemeClr val="tx2"/>
                </a:solidFill>
              </a:rPr>
              <a:t>ו.  בנשימה התאית, חומר אי-אורגני מתפרק והאנרגיה הכימית שהייתה אצורה בו נפלטת.</a:t>
            </a:r>
            <a:endParaRPr lang="he-IL" b="1" dirty="0">
              <a:solidFill>
                <a:schemeClr val="tx2"/>
              </a:solidFill>
            </a:endParaRPr>
          </a:p>
        </p:txBody>
      </p:sp>
      <p:grpSp>
        <p:nvGrpSpPr>
          <p:cNvPr id="2" name="קבוצה 6"/>
          <p:cNvGrpSpPr>
            <a:grpSpLocks/>
          </p:cNvGrpSpPr>
          <p:nvPr/>
        </p:nvGrpSpPr>
        <p:grpSpPr bwMode="auto">
          <a:xfrm>
            <a:off x="571500" y="1581150"/>
            <a:ext cx="8072438" cy="715963"/>
            <a:chOff x="2457450" y="5838825"/>
            <a:chExt cx="5408613" cy="715963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2457450" y="5888038"/>
              <a:ext cx="990250" cy="666750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846565" y="5861050"/>
              <a:ext cx="941322" cy="671513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2" name="חץ ימינה 11"/>
            <p:cNvSpPr/>
            <p:nvPr/>
          </p:nvSpPr>
          <p:spPr>
            <a:xfrm>
              <a:off x="4833623" y="6102350"/>
              <a:ext cx="575430" cy="3032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443090" y="5843588"/>
              <a:ext cx="991313" cy="688975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875813" y="5838825"/>
              <a:ext cx="990250" cy="693738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5" name="חיבור 14"/>
            <p:cNvSpPr/>
            <p:nvPr/>
          </p:nvSpPr>
          <p:spPr>
            <a:xfrm>
              <a:off x="3533854" y="6110288"/>
              <a:ext cx="174437" cy="20161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6" name="חיבור 15"/>
            <p:cNvSpPr/>
            <p:nvPr/>
          </p:nvSpPr>
          <p:spPr>
            <a:xfrm>
              <a:off x="6557785" y="6084888"/>
              <a:ext cx="174437" cy="20478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5288" y="482600"/>
            <a:ext cx="8397875" cy="5632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1D4C72"/>
                </a:solidFill>
              </a:rPr>
              <a:t>שאלה 2:</a:t>
            </a:r>
          </a:p>
          <a:p>
            <a:r>
              <a:rPr lang="he-IL" dirty="0">
                <a:solidFill>
                  <a:srgbClr val="1D4C72"/>
                </a:solidFill>
              </a:rPr>
              <a:t>השלימו את נוסחת תהליך הנשימה התאית</a:t>
            </a: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endParaRPr lang="he-IL" b="1" dirty="0">
              <a:solidFill>
                <a:srgbClr val="1D4C72"/>
              </a:solidFill>
            </a:endParaRPr>
          </a:p>
          <a:p>
            <a:r>
              <a:rPr lang="he-IL" b="1" dirty="0">
                <a:solidFill>
                  <a:srgbClr val="1D4C72"/>
                </a:solidFill>
              </a:rPr>
              <a:t>שאלה 3:</a:t>
            </a:r>
          </a:p>
          <a:p>
            <a:r>
              <a:rPr lang="he-IL" dirty="0">
                <a:solidFill>
                  <a:srgbClr val="1D4C72"/>
                </a:solidFill>
              </a:rPr>
              <a:t>להלן </a:t>
            </a:r>
            <a:r>
              <a:rPr lang="he-IL" dirty="0">
                <a:solidFill>
                  <a:schemeClr val="tx2"/>
                </a:solidFill>
              </a:rPr>
              <a:t>כמה</a:t>
            </a:r>
            <a:r>
              <a:rPr lang="he-IL" dirty="0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r>
              <a:rPr lang="he-IL" dirty="0">
                <a:solidFill>
                  <a:srgbClr val="1D4C72"/>
                </a:solidFill>
              </a:rPr>
              <a:t>א. החמצן משתתף בשלב השני של הנשימה התאית (שלב הנשימה האווירנית).  </a:t>
            </a:r>
            <a:r>
              <a:rPr lang="he-IL" dirty="0">
                <a:solidFill>
                  <a:srgbClr val="FFFFFF"/>
                </a:solidFill>
              </a:rPr>
              <a:t>נכון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ב. מקור החמצן שבמים הנוצרים בנשימה התאית הוא </a:t>
            </a:r>
            <a:r>
              <a:rPr lang="he-IL" dirty="0">
                <a:solidFill>
                  <a:schemeClr val="tx2"/>
                </a:solidFill>
              </a:rPr>
              <a:t>בחמצן</a:t>
            </a:r>
            <a:r>
              <a:rPr lang="he-IL" dirty="0">
                <a:solidFill>
                  <a:srgbClr val="1D4C72"/>
                </a:solidFill>
              </a:rPr>
              <a:t> האטמוספרי. </a:t>
            </a:r>
            <a:r>
              <a:rPr lang="he-IL" dirty="0">
                <a:solidFill>
                  <a:srgbClr val="FFFFFF"/>
                </a:solidFill>
              </a:rPr>
              <a:t>נכון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ג. מקור הפחמן הדו חמצני הנפלט מהריאות החוצה הוא בתהליך הנשימה המתרחש בתאי </a:t>
            </a:r>
          </a:p>
          <a:p>
            <a:r>
              <a:rPr lang="he-IL" dirty="0">
                <a:solidFill>
                  <a:srgbClr val="1D4C72"/>
                </a:solidFill>
              </a:rPr>
              <a:t>   הגוף. </a:t>
            </a:r>
            <a:r>
              <a:rPr lang="he-IL" dirty="0">
                <a:solidFill>
                  <a:srgbClr val="FFFFFF"/>
                </a:solidFill>
              </a:rPr>
              <a:t>נכון</a:t>
            </a:r>
          </a:p>
          <a:p>
            <a:endParaRPr lang="he-IL" dirty="0">
              <a:solidFill>
                <a:srgbClr val="1D4C72"/>
              </a:solidFill>
            </a:endParaRPr>
          </a:p>
          <a:p>
            <a:r>
              <a:rPr lang="he-IL" dirty="0">
                <a:solidFill>
                  <a:srgbClr val="1D4C72"/>
                </a:solidFill>
              </a:rPr>
              <a:t>ד. </a:t>
            </a:r>
            <a:r>
              <a:rPr lang="he-IL" noProof="1">
                <a:solidFill>
                  <a:srgbClr val="1D4C72"/>
                </a:solidFill>
              </a:rPr>
              <a:t>תהליך הנשימה התאית מתרחש בגרעין התא. </a:t>
            </a:r>
            <a:r>
              <a:rPr lang="he-IL" noProof="1">
                <a:solidFill>
                  <a:srgbClr val="FFFFFF"/>
                </a:solidFill>
              </a:rPr>
              <a:t>לא נכון. הוא מתרחש תחילה בציטופלסמה </a:t>
            </a:r>
          </a:p>
          <a:p>
            <a:r>
              <a:rPr lang="he-IL" noProof="1">
                <a:solidFill>
                  <a:srgbClr val="FFFFFF"/>
                </a:solidFill>
              </a:rPr>
              <a:t>    ואחר כך במיטוכונדרייה.</a:t>
            </a:r>
            <a:endParaRPr lang="he-IL" noProof="1">
              <a:solidFill>
                <a:srgbClr val="1D4C72"/>
              </a:solidFill>
            </a:endParaRPr>
          </a:p>
          <a:p>
            <a:r>
              <a:rPr lang="he-IL" noProof="1">
                <a:solidFill>
                  <a:srgbClr val="1D4C72"/>
                </a:solidFill>
              </a:rPr>
              <a:t>ה. מקור הגלוקוז המתפרק בתהליך הנשימה בתאי האדם הוא באוכל. </a:t>
            </a:r>
            <a:r>
              <a:rPr lang="he-IL" noProof="1">
                <a:solidFill>
                  <a:srgbClr val="FFFFFF"/>
                </a:solidFill>
              </a:rPr>
              <a:t>נכון</a:t>
            </a:r>
            <a:endParaRPr lang="he-IL" noProof="1">
              <a:solidFill>
                <a:srgbClr val="1D4C72"/>
              </a:solidFill>
            </a:endParaRPr>
          </a:p>
          <a:p>
            <a:r>
              <a:rPr lang="he-IL" noProof="1">
                <a:solidFill>
                  <a:srgbClr val="1D4C72"/>
                </a:solidFill>
              </a:rPr>
              <a:t>ו. בנשימה </a:t>
            </a:r>
            <a:r>
              <a:rPr lang="he-IL" noProof="1">
                <a:solidFill>
                  <a:schemeClr val="tx2"/>
                </a:solidFill>
              </a:rPr>
              <a:t>התאית, חומר אי-אורגני מתפרק והאנרגיה הכימית שהייתה אצורה בו נפלטת. </a:t>
            </a:r>
            <a:r>
              <a:rPr lang="he-IL" noProof="1">
                <a:solidFill>
                  <a:srgbClr val="FFFFFF"/>
                </a:solidFill>
              </a:rPr>
              <a:t>לא </a:t>
            </a:r>
          </a:p>
          <a:p>
            <a:r>
              <a:rPr lang="he-IL" noProof="1">
                <a:solidFill>
                  <a:srgbClr val="FFFFFF"/>
                </a:solidFill>
              </a:rPr>
              <a:t>    נכון. </a:t>
            </a:r>
            <a:r>
              <a:rPr lang="he-IL" noProof="1">
                <a:solidFill>
                  <a:schemeClr val="tx2"/>
                </a:solidFill>
              </a:rPr>
              <a:t>הגלוקוז מתפרק</a:t>
            </a:r>
            <a:r>
              <a:rPr lang="he-IL" dirty="0">
                <a:solidFill>
                  <a:srgbClr val="FFFFFF"/>
                </a:solidFill>
              </a:rPr>
              <a:t>, שהוא חומר אורגני. </a:t>
            </a:r>
            <a:endParaRPr lang="he-IL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תשובות</a:t>
            </a:r>
            <a:endParaRPr lang="he-IL" sz="1800" dirty="0"/>
          </a:p>
        </p:txBody>
      </p:sp>
      <p:sp>
        <p:nvSpPr>
          <p:cNvPr id="74756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05973E-C0A2-4452-A4FF-928654394253}" type="slidenum">
              <a:rPr lang="he-IL" smtClean="0">
                <a:ea typeface="Times New Roman (Hebrew)" charset="0"/>
                <a:cs typeface="Times New Roman (Hebrew)" charset="0"/>
              </a:rPr>
              <a:pPr/>
              <a:t>18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grpSp>
        <p:nvGrpSpPr>
          <p:cNvPr id="2" name="קבוצה 1"/>
          <p:cNvGrpSpPr>
            <a:grpSpLocks/>
          </p:cNvGrpSpPr>
          <p:nvPr/>
        </p:nvGrpSpPr>
        <p:grpSpPr bwMode="auto">
          <a:xfrm>
            <a:off x="2928938" y="1285875"/>
            <a:ext cx="5408612" cy="738188"/>
            <a:chOff x="2957513" y="1581150"/>
            <a:chExt cx="5408612" cy="738188"/>
          </a:xfrm>
        </p:grpSpPr>
        <p:grpSp>
          <p:nvGrpSpPr>
            <p:cNvPr id="3" name="קבוצה 6"/>
            <p:cNvGrpSpPr>
              <a:grpSpLocks/>
            </p:cNvGrpSpPr>
            <p:nvPr/>
          </p:nvGrpSpPr>
          <p:grpSpPr bwMode="auto">
            <a:xfrm>
              <a:off x="2957513" y="1581150"/>
              <a:ext cx="5408612" cy="715963"/>
              <a:chOff x="2457450" y="5838825"/>
              <a:chExt cx="5408613" cy="715963"/>
            </a:xfrm>
          </p:grpSpPr>
          <p:sp>
            <p:nvSpPr>
              <p:cNvPr id="8" name="TextBox 7"/>
              <p:cNvSpPr txBox="1"/>
              <p:nvPr/>
            </p:nvSpPr>
            <p:spPr bwMode="auto">
              <a:xfrm>
                <a:off x="2457450" y="5888038"/>
                <a:ext cx="990600" cy="666750"/>
              </a:xfrm>
              <a:prstGeom prst="rect">
                <a:avLst/>
              </a:prstGeom>
              <a:solidFill>
                <a:schemeClr val="accent5">
                  <a:alpha val="58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3846512" y="5861050"/>
                <a:ext cx="941388" cy="671513"/>
              </a:xfrm>
              <a:prstGeom prst="rect">
                <a:avLst/>
              </a:prstGeom>
              <a:solidFill>
                <a:schemeClr val="accent5">
                  <a:alpha val="58000"/>
                </a:schemeClr>
              </a:solidFill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חץ ימינה 11"/>
              <p:cNvSpPr/>
              <p:nvPr/>
            </p:nvSpPr>
            <p:spPr>
              <a:xfrm>
                <a:off x="4833937" y="6102350"/>
                <a:ext cx="574675" cy="30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5443538" y="5843588"/>
                <a:ext cx="990600" cy="688975"/>
              </a:xfrm>
              <a:prstGeom prst="rect">
                <a:avLst/>
              </a:prstGeom>
              <a:solidFill>
                <a:srgbClr val="FFFFCC"/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6875463" y="5838825"/>
                <a:ext cx="990600" cy="693738"/>
              </a:xfrm>
              <a:prstGeom prst="rect">
                <a:avLst/>
              </a:prstGeom>
              <a:solidFill>
                <a:srgbClr val="FFFFCC"/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חיבור 14"/>
              <p:cNvSpPr/>
              <p:nvPr/>
            </p:nvSpPr>
            <p:spPr>
              <a:xfrm>
                <a:off x="3533775" y="6110288"/>
                <a:ext cx="174625" cy="201612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חיבור 15"/>
              <p:cNvSpPr/>
              <p:nvPr/>
            </p:nvSpPr>
            <p:spPr>
              <a:xfrm>
                <a:off x="6557963" y="6084888"/>
                <a:ext cx="174625" cy="204787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 bwMode="auto">
            <a:xfrm>
              <a:off x="2957513" y="1630363"/>
              <a:ext cx="990600" cy="666750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C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r>
                <a:rPr lang="en-US" dirty="0">
                  <a:latin typeface="Arial"/>
                  <a:cs typeface="Arial"/>
                </a:rPr>
                <a:t>H</a:t>
              </a:r>
              <a:r>
                <a:rPr lang="en-US" sz="800" dirty="0">
                  <a:latin typeface="Arial"/>
                  <a:cs typeface="Arial"/>
                </a:rPr>
                <a:t>12</a:t>
              </a:r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endParaRPr lang="he-IL" sz="20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338638" y="1630363"/>
              <a:ext cx="941387" cy="666750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חמצן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962650" y="1630363"/>
              <a:ext cx="990600" cy="688975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פחמן   דו-חמצני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7375525" y="1600200"/>
              <a:ext cx="989013" cy="693738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מים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4: הקשר בין הנשימה בריאות 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לבין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תהליך הנשימה התאית </a:t>
            </a:r>
            <a:endParaRPr lang="he-IL" sz="1800" dirty="0"/>
          </a:p>
        </p:txBody>
      </p:sp>
      <p:sp>
        <p:nvSpPr>
          <p:cNvPr id="7577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332891-1D65-4ACF-AC79-FF7D6F67DA39}" type="slidenum">
              <a:rPr lang="he-IL" smtClean="0">
                <a:ea typeface="Times New Roman (Hebrew)" charset="0"/>
                <a:cs typeface="Times New Roman (Hebrew)" charset="0"/>
              </a:rPr>
              <a:pPr/>
              <a:t>19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714375"/>
            <a:ext cx="8397875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4: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מה הקשר בין תהליך הנשימה בריאות </a:t>
            </a:r>
            <a:r>
              <a:rPr lang="he-IL" sz="2400" dirty="0">
                <a:solidFill>
                  <a:schemeClr val="tx2"/>
                </a:solidFill>
              </a:rPr>
              <a:t>לבין</a:t>
            </a:r>
            <a:r>
              <a:rPr lang="he-IL" sz="2400" dirty="0">
                <a:solidFill>
                  <a:srgbClr val="1D4C72"/>
                </a:solidFill>
              </a:rPr>
              <a:t> תהליך הנשימה המתרחש בתאי הגוף?</a:t>
            </a:r>
          </a:p>
          <a:p>
            <a:endParaRPr lang="he-IL" sz="2400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954088"/>
            <a:ext cx="8215312" cy="460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95325" y="354013"/>
            <a:ext cx="8162925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1D4C72"/>
                </a:solidFill>
                <a:latin typeface="+mn-lt"/>
                <a:cs typeface="+mn-cs"/>
              </a:rPr>
              <a:t>נשימה תאית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" y="1989138"/>
            <a:ext cx="8143875" cy="29114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מקור האנרגיה בתהליכים צורכי אנרגיה בתא הוא מפירוק חומרים אורגניים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תהליך הנשימה התאית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ATP</a:t>
            </a:r>
            <a:r>
              <a:rPr lang="he-IL" sz="2000" dirty="0">
                <a:solidFill>
                  <a:schemeClr val="tx1"/>
                </a:solidFill>
              </a:rPr>
              <a:t> – מתווך במעברי אנרגיה בתא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ניצולֶת האנרגיה והרווח האנרגטי בתהליך הנשימה התאית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</a:t>
            </a:r>
            <a:r>
              <a:rPr lang="he-IL" sz="2000" noProof="1">
                <a:solidFill>
                  <a:schemeClr val="tx1"/>
                </a:solidFill>
              </a:rPr>
              <a:t>המיטוכונדר</a:t>
            </a:r>
            <a:r>
              <a:rPr lang="he-IL" sz="2000" noProof="1">
                <a:solidFill>
                  <a:srgbClr val="006600"/>
                </a:solidFill>
              </a:rPr>
              <a:t>יי</a:t>
            </a:r>
            <a:r>
              <a:rPr lang="he-IL" sz="2000" noProof="1">
                <a:solidFill>
                  <a:schemeClr val="tx1"/>
                </a:solidFill>
              </a:rPr>
              <a:t>ה</a:t>
            </a:r>
            <a:r>
              <a:rPr lang="he-IL" sz="2000" dirty="0">
                <a:solidFill>
                  <a:schemeClr val="tx1"/>
                </a:solidFill>
              </a:rPr>
              <a:t> – "תחנות הכ</a:t>
            </a:r>
            <a:r>
              <a:rPr lang="he-IL" sz="2000" dirty="0">
                <a:solidFill>
                  <a:srgbClr val="006600"/>
                </a:solidFill>
              </a:rPr>
              <a:t>ו</a:t>
            </a:r>
            <a:r>
              <a:rPr lang="he-IL" sz="2000" dirty="0">
                <a:solidFill>
                  <a:schemeClr val="tx1"/>
                </a:solidFill>
              </a:rPr>
              <a:t>ח" של התא האאוקריוטי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תסיסה – תהליך נשימה </a:t>
            </a:r>
            <a:r>
              <a:rPr lang="he-IL" sz="2000" dirty="0">
                <a:solidFill>
                  <a:srgbClr val="006600"/>
                </a:solidFill>
              </a:rPr>
              <a:t>ב</a:t>
            </a:r>
            <a:r>
              <a:rPr lang="he-IL" sz="2000" dirty="0">
                <a:solidFill>
                  <a:schemeClr val="tx1"/>
                </a:solidFill>
              </a:rPr>
              <a:t>לא חמצן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שימוש באורגניזמים המבצעים תהליך תסיסה בתעשיית המזון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63493" name="Rectangle 18"/>
          <p:cNvSpPr>
            <a:spLocks noChangeArrowheads="1"/>
          </p:cNvSpPr>
          <p:nvPr/>
        </p:nvSpPr>
        <p:spPr bwMode="auto">
          <a:xfrm>
            <a:off x="7312025" y="15319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>
                <a:solidFill>
                  <a:srgbClr val="1D4C72"/>
                </a:solidFill>
                <a:latin typeface="Calibri" pitchFamily="34" charset="0"/>
              </a:rPr>
              <a:t>נושאי השיעור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7680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8B4F54-1F56-4114-ADF2-D1659FC352A1}" type="slidenum">
              <a:rPr lang="he-IL" smtClean="0">
                <a:ea typeface="Times New Roman (Hebrew)" charset="0"/>
                <a:cs typeface="Times New Roman (Hebrew)" charset="0"/>
              </a:rPr>
              <a:pPr/>
              <a:t>20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714375"/>
            <a:ext cx="8397875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4: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מה הקשר בין תהליך הנשימה בריאות </a:t>
            </a:r>
            <a:r>
              <a:rPr lang="he-IL" sz="2400" dirty="0">
                <a:solidFill>
                  <a:srgbClr val="006600"/>
                </a:solidFill>
              </a:rPr>
              <a:t>לבין</a:t>
            </a:r>
            <a:r>
              <a:rPr lang="he-IL" sz="2400" dirty="0">
                <a:solidFill>
                  <a:srgbClr val="1D4C72"/>
                </a:solidFill>
              </a:rPr>
              <a:t> תהליך הנשימה המתרחש בתאי הגוף?</a:t>
            </a:r>
          </a:p>
          <a:p>
            <a:endParaRPr lang="he-IL" sz="2400" dirty="0">
              <a:solidFill>
                <a:srgbClr val="1D4C72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457200" y="3352800"/>
            <a:ext cx="8359775" cy="2590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prstClr val="black"/>
                </a:solidFill>
                <a:latin typeface="Arial"/>
                <a:cs typeface="Arial"/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החמצן העובר מן הריאות אל הדם, מגיע לכל תאי הגוף, חודר לתוכם ונכנס </a:t>
            </a:r>
            <a:r>
              <a:rPr lang="he-IL" sz="2400" kern="0" noProof="1">
                <a:solidFill>
                  <a:prstClr val="black"/>
                </a:solidFill>
                <a:latin typeface="Arial"/>
                <a:cs typeface="Arial"/>
              </a:rPr>
              <a:t>למיטוכונדרייה</a:t>
            </a: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שם הוא מתחבר עם המימנים שמקורם בגלוקוז ונוצרים מים. מפירוק שלד הגלוקוז נוצר גם פחמן דו-חמצני היוצא מן התאים אל הדם, מועבר לריאות ויוצא החוצה.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5: הקשר בין מחלת </a:t>
            </a:r>
            <a:r>
              <a:rPr lang="he-IL" sz="1800" b="1" noProof="1">
                <a:solidFill>
                  <a:schemeClr val="accent3"/>
                </a:solidFill>
                <a:ea typeface="+mn-ea"/>
              </a:rPr>
              <a:t>סיסטיק</a:t>
            </a:r>
            <a:r>
              <a:rPr lang="he-IL" sz="1800" b="1" noProof="1">
                <a:solidFill>
                  <a:srgbClr val="006600"/>
                </a:solidFill>
                <a:ea typeface="+mn-ea"/>
              </a:rPr>
              <a:t> </a:t>
            </a:r>
            <a:r>
              <a:rPr lang="he-IL" sz="1800" b="1" noProof="1">
                <a:solidFill>
                  <a:srgbClr val="FF6600"/>
                </a:solidFill>
                <a:ea typeface="+mn-ea"/>
              </a:rPr>
              <a:t>פיברוזיס 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לבין קצב תהליך הנשימה התאית</a:t>
            </a:r>
            <a:endParaRPr lang="he-IL" sz="1800" dirty="0"/>
          </a:p>
        </p:txBody>
      </p:sp>
      <p:sp>
        <p:nvSpPr>
          <p:cNvPr id="7782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9DF439-6E07-4B4B-A958-569A069594C7}" type="slidenum">
              <a:rPr lang="he-IL" smtClean="0">
                <a:ea typeface="Times New Roman (Hebrew)" charset="0"/>
                <a:cs typeface="Times New Roman (Hebrew)" charset="0"/>
              </a:rPr>
              <a:pPr/>
              <a:t>21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397875" cy="25237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800" b="1" dirty="0">
                <a:solidFill>
                  <a:srgbClr val="1D4C72"/>
                </a:solidFill>
              </a:rPr>
              <a:t>שאלה 5:</a:t>
            </a:r>
          </a:p>
          <a:p>
            <a:r>
              <a:rPr lang="he-IL" sz="2800" noProof="1">
                <a:solidFill>
                  <a:srgbClr val="1D4C72"/>
                </a:solidFill>
              </a:rPr>
              <a:t>סיסטיק פיברוזיס היא מחלה </a:t>
            </a:r>
            <a:r>
              <a:rPr lang="he-IL" sz="2800" dirty="0">
                <a:solidFill>
                  <a:srgbClr val="1D4C72"/>
                </a:solidFill>
              </a:rPr>
              <a:t>תורשתית המתבטאת בין השאר </a:t>
            </a:r>
            <a:r>
              <a:rPr lang="he-IL" sz="2800" dirty="0">
                <a:solidFill>
                  <a:srgbClr val="006600"/>
                </a:solidFill>
              </a:rPr>
              <a:t>ב</a:t>
            </a:r>
            <a:r>
              <a:rPr lang="he-IL" sz="2800" dirty="0">
                <a:solidFill>
                  <a:srgbClr val="1D4C72"/>
                </a:solidFill>
              </a:rPr>
              <a:t>הצטברות ריר צמיג בָּריאות</a:t>
            </a:r>
            <a:r>
              <a:rPr lang="he-IL" sz="2800" dirty="0" err="1">
                <a:solidFill>
                  <a:srgbClr val="1D4C72"/>
                </a:solidFill>
              </a:rPr>
              <a:t>, </a:t>
            </a:r>
            <a:r>
              <a:rPr lang="he-IL" sz="2800" dirty="0">
                <a:solidFill>
                  <a:srgbClr val="1D4C72"/>
                </a:solidFill>
              </a:rPr>
              <a:t>המקשה על חילופי הגזים בין הריאות לדם. הסבירו כיצד המחלה יכולה להשפיע על קצב הנשימה התאית בגופו של החולה?</a:t>
            </a:r>
          </a:p>
          <a:p>
            <a:endParaRPr lang="he-IL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7885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28DD26-C5F4-4802-98EC-D8624C5A2EAD}" type="slidenum">
              <a:rPr lang="he-IL" smtClean="0">
                <a:ea typeface="Times New Roman (Hebrew)" charset="0"/>
                <a:cs typeface="Times New Roman (Hebrew)" charset="0"/>
              </a:rPr>
              <a:pPr/>
              <a:t>22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714375"/>
            <a:ext cx="8397875" cy="184665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5:</a:t>
            </a:r>
          </a:p>
          <a:p>
            <a:r>
              <a:rPr lang="he-IL" sz="2400" noProof="1">
                <a:solidFill>
                  <a:srgbClr val="1D4C72"/>
                </a:solidFill>
              </a:rPr>
              <a:t>סיסטיק פיברוזיס </a:t>
            </a:r>
            <a:r>
              <a:rPr lang="he-IL" sz="2400" dirty="0">
                <a:solidFill>
                  <a:srgbClr val="1D4C72"/>
                </a:solidFill>
              </a:rPr>
              <a:t>היא מחלה תורשתית המתבטאת בין השאר הצטברות ריר צמיג בָּריאות</a:t>
            </a:r>
            <a:r>
              <a:rPr lang="he-IL" sz="2400" dirty="0" err="1">
                <a:solidFill>
                  <a:srgbClr val="1D4C72"/>
                </a:solidFill>
              </a:rPr>
              <a:t>, </a:t>
            </a:r>
            <a:r>
              <a:rPr lang="he-IL" sz="2400" dirty="0">
                <a:solidFill>
                  <a:srgbClr val="1D4C72"/>
                </a:solidFill>
              </a:rPr>
              <a:t>המקשה על חילופי הגזים בין הריאות לדם. הסבירו כיצד המחלה יכולה להשפיע על קצב הנשימה התאית בגופו של החולה?</a:t>
            </a:r>
          </a:p>
          <a:p>
            <a:endParaRPr lang="he-IL" dirty="0">
              <a:solidFill>
                <a:srgbClr val="1D4C72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304800" y="3276600"/>
            <a:ext cx="8359775" cy="2209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schemeClr val="bg1"/>
                </a:solidFill>
                <a:latin typeface="Arial"/>
                <a:cs typeface="Arial"/>
              </a:rPr>
              <a:t>תשובה:</a:t>
            </a:r>
            <a:endParaRPr lang="en-US" sz="2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4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schemeClr val="bg1"/>
                </a:solidFill>
                <a:latin typeface="Arial"/>
                <a:cs typeface="Arial"/>
              </a:rPr>
              <a:t>עקב המחלה יגיע פחות חמצן לדם ולכן ייכנס לתאים פחות חמצן. עקב כך, יקטן קצב הנשימה התאית (דבר שיתבטא בעייפות ובחולשה אצל החולה).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2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81000" y="2560638"/>
          <a:ext cx="7772400" cy="429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8" name="ISIS/Draw Sketch" r:id="rId4" imgW="4857480" imgH="2685960" progId="ISISServer">
                  <p:embed/>
                </p:oleObj>
              </mc:Choice>
              <mc:Fallback>
                <p:oleObj name="ISIS/Draw Sketch" r:id="rId4" imgW="4857480" imgH="2685960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60638"/>
                        <a:ext cx="7772400" cy="429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WordArt 9"/>
          <p:cNvSpPr>
            <a:spLocks noChangeArrowheads="1" noChangeShapeType="1" noTextEdit="1"/>
          </p:cNvSpPr>
          <p:nvPr/>
        </p:nvSpPr>
        <p:spPr bwMode="auto">
          <a:xfrm>
            <a:off x="4648200" y="914400"/>
            <a:ext cx="1171575" cy="89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ATP</a:t>
            </a:r>
            <a:endParaRPr lang="he-IL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פיצוץ 2 71"/>
          <p:cNvSpPr/>
          <p:nvPr/>
        </p:nvSpPr>
        <p:spPr bwMode="auto">
          <a:xfrm rot="1479687">
            <a:off x="3369468" y="5502023"/>
            <a:ext cx="1658937" cy="1363662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en-US" sz="1800" b="1" dirty="0">
                <a:solidFill>
                  <a:srgbClr val="FF6600"/>
                </a:solidFill>
                <a:ea typeface="+mn-ea"/>
              </a:rPr>
              <a:t>ATP 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– מתווך במעברי אנרגיה התא</a:t>
            </a:r>
            <a:endParaRPr lang="he-IL" sz="1800" dirty="0"/>
          </a:p>
        </p:txBody>
      </p:sp>
      <p:sp>
        <p:nvSpPr>
          <p:cNvPr id="79876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F2AE30-7D5E-4048-A803-20EE5EBCFED1}" type="slidenum">
              <a:rPr lang="he-IL" smtClean="0">
                <a:ea typeface="Times New Roman (Hebrew)" charset="0"/>
                <a:cs typeface="Times New Roman (Hebrew)" charset="0"/>
              </a:rPr>
              <a:pPr/>
              <a:t>24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grpSp>
        <p:nvGrpSpPr>
          <p:cNvPr id="2" name="קבוצה 4"/>
          <p:cNvGrpSpPr>
            <a:grpSpLocks/>
          </p:cNvGrpSpPr>
          <p:nvPr/>
        </p:nvGrpSpPr>
        <p:grpSpPr bwMode="auto">
          <a:xfrm>
            <a:off x="2278854" y="4226422"/>
            <a:ext cx="3573962" cy="2311399"/>
            <a:chOff x="498475" y="4796470"/>
            <a:chExt cx="2049463" cy="1553820"/>
          </a:xfrm>
        </p:grpSpPr>
        <p:grpSp>
          <p:nvGrpSpPr>
            <p:cNvPr id="3" name="קבוצה 72"/>
            <p:cNvGrpSpPr>
              <a:grpSpLocks/>
            </p:cNvGrpSpPr>
            <p:nvPr/>
          </p:nvGrpSpPr>
          <p:grpSpPr bwMode="auto">
            <a:xfrm>
              <a:off x="498475" y="5237163"/>
              <a:ext cx="2049463" cy="661987"/>
              <a:chOff x="5882046" y="3245942"/>
              <a:chExt cx="2049768" cy="661780"/>
            </a:xfrm>
          </p:grpSpPr>
          <p:grpSp>
            <p:nvGrpSpPr>
              <p:cNvPr id="5" name="קבוצה 73"/>
              <p:cNvGrpSpPr>
                <a:grpSpLocks/>
              </p:cNvGrpSpPr>
              <p:nvPr/>
            </p:nvGrpSpPr>
            <p:grpSpPr bwMode="auto">
              <a:xfrm>
                <a:off x="5888718" y="3245942"/>
                <a:ext cx="1682429" cy="661780"/>
                <a:chOff x="35535" y="3156968"/>
                <a:chExt cx="1682429" cy="661780"/>
              </a:xfrm>
            </p:grpSpPr>
            <p:grpSp>
              <p:nvGrpSpPr>
                <p:cNvPr id="7" name="קבוצה 79"/>
                <p:cNvGrpSpPr>
                  <a:grpSpLocks/>
                </p:cNvGrpSpPr>
                <p:nvPr/>
              </p:nvGrpSpPr>
              <p:grpSpPr bwMode="auto">
                <a:xfrm>
                  <a:off x="35535" y="3156968"/>
                  <a:ext cx="1300980" cy="661780"/>
                  <a:chOff x="5148064" y="3599308"/>
                  <a:chExt cx="1300980" cy="661780"/>
                </a:xfrm>
              </p:grpSpPr>
              <p:sp>
                <p:nvSpPr>
                  <p:cNvPr id="82" name="מלבן מעוגל 81"/>
                  <p:cNvSpPr/>
                  <p:nvPr/>
                </p:nvSpPr>
                <p:spPr>
                  <a:xfrm>
                    <a:off x="5147766" y="3599362"/>
                    <a:ext cx="915939" cy="66144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אליפסה 82"/>
                  <p:cNvSpPr/>
                  <p:nvPr/>
                </p:nvSpPr>
                <p:spPr>
                  <a:xfrm>
                    <a:off x="6089198" y="3730585"/>
                    <a:ext cx="360549" cy="3990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1" name="אליפסה 80"/>
                <p:cNvSpPr/>
                <p:nvPr/>
              </p:nvSpPr>
              <p:spPr>
                <a:xfrm>
                  <a:off x="1357248" y="3271175"/>
                  <a:ext cx="360549" cy="3979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אליפסה 74"/>
              <p:cNvSpPr/>
              <p:nvPr/>
            </p:nvSpPr>
            <p:spPr>
              <a:xfrm>
                <a:off x="7570979" y="3344146"/>
                <a:ext cx="360549" cy="3968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82046" y="3295071"/>
                <a:ext cx="589078" cy="573966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endParaRPr lang="he-IL" sz="2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01322" y="3308940"/>
                <a:ext cx="589078" cy="572898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41840" y="3321742"/>
                <a:ext cx="589078" cy="572898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36076" y="3282269"/>
                <a:ext cx="589078" cy="572899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833480" y="4796470"/>
              <a:ext cx="1585813" cy="646714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1D4C72"/>
                  </a:solidFill>
                </a:rPr>
                <a:t>                    ATP</a:t>
              </a:r>
              <a:endParaRPr lang="he-IL">
                <a:solidFill>
                  <a:srgbClr val="1D4C72"/>
                </a:solidFill>
              </a:endParaRPr>
            </a:p>
          </p:txBody>
        </p:sp>
        <p:sp>
          <p:nvSpPr>
            <p:cNvPr id="89" name="מלבן מעוגל 88"/>
            <p:cNvSpPr/>
            <p:nvPr/>
          </p:nvSpPr>
          <p:spPr bwMode="auto">
            <a:xfrm>
              <a:off x="883622" y="5701442"/>
              <a:ext cx="1380076" cy="6488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600" b="1" dirty="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he-IL" sz="1600" b="1" dirty="0">
                  <a:solidFill>
                    <a:srgbClr val="FFFF00"/>
                  </a:solidFill>
                </a:rPr>
                <a:t>אנרגיה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1775" y="466727"/>
            <a:ext cx="8543925" cy="41549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</a:rPr>
              <a:t>במהלך פירוק </a:t>
            </a:r>
            <a:r>
              <a:rPr lang="he-IL" sz="2400" dirty="0" err="1">
                <a:solidFill>
                  <a:srgbClr val="000000"/>
                </a:solidFill>
              </a:rPr>
              <a:t>הגלוקוז</a:t>
            </a:r>
            <a:r>
              <a:rPr lang="he-IL" sz="2400" dirty="0">
                <a:solidFill>
                  <a:srgbClr val="000000"/>
                </a:solidFill>
              </a:rPr>
              <a:t> בנשימה התאית משתחררת אנרגיה. האנרגיה מנוצלת לתהליכים צורכי אנרגיה המתרחשים בתא. ואולם תהליכים צורכי אנרגיה בתא אינם צמודים במקום ובזמן לתהליך הנשימה התאית (לדוגמה: </a:t>
            </a:r>
            <a:r>
              <a:rPr lang="en-US" sz="2400" dirty="0">
                <a:solidFill>
                  <a:srgbClr val="000000"/>
                </a:solidFill>
              </a:rPr>
              <a:t>ATP</a:t>
            </a:r>
            <a:r>
              <a:rPr lang="he-IL" sz="2400" dirty="0">
                <a:solidFill>
                  <a:srgbClr val="000000"/>
                </a:solidFill>
              </a:rPr>
              <a:t> נוצר </a:t>
            </a:r>
            <a:r>
              <a:rPr lang="he-IL" sz="2400" noProof="1">
                <a:solidFill>
                  <a:srgbClr val="000000"/>
                </a:solidFill>
              </a:rPr>
              <a:t>במיטוכונדריה,</a:t>
            </a:r>
            <a:r>
              <a:rPr lang="he-IL" sz="2400" dirty="0">
                <a:solidFill>
                  <a:srgbClr val="000000"/>
                </a:solidFill>
              </a:rPr>
              <a:t> </a:t>
            </a:r>
            <a:r>
              <a:rPr lang="he-IL" sz="2400" dirty="0">
                <a:solidFill>
                  <a:srgbClr val="006600"/>
                </a:solidFill>
              </a:rPr>
              <a:t>אך</a:t>
            </a:r>
            <a:r>
              <a:rPr lang="he-IL" sz="2400" dirty="0">
                <a:solidFill>
                  <a:srgbClr val="000000"/>
                </a:solidFill>
              </a:rPr>
              <a:t> מנוצל בריבוזומים או במשאבות בקרום התא). איך נפתרת הבעיה?</a:t>
            </a:r>
          </a:p>
          <a:p>
            <a:pPr algn="just"/>
            <a:r>
              <a:rPr lang="he-IL" sz="2400" dirty="0">
                <a:solidFill>
                  <a:srgbClr val="000000"/>
                </a:solidFill>
              </a:rPr>
              <a:t>מעבר האנרגיה בין תהליך הנשימה התאית לבין תהליכים צורכי אנרגיה בתא </a:t>
            </a:r>
            <a:r>
              <a:rPr lang="he-IL" sz="2400" dirty="0">
                <a:solidFill>
                  <a:srgbClr val="006600"/>
                </a:solidFill>
              </a:rPr>
              <a:t>נעשה</a:t>
            </a:r>
            <a:r>
              <a:rPr lang="he-IL" sz="2400" dirty="0">
                <a:solidFill>
                  <a:srgbClr val="000000"/>
                </a:solidFill>
              </a:rPr>
              <a:t> </a:t>
            </a:r>
            <a:r>
              <a:rPr lang="he-IL" sz="2400" dirty="0">
                <a:solidFill>
                  <a:srgbClr val="006600"/>
                </a:solidFill>
              </a:rPr>
              <a:t>בעזרת </a:t>
            </a:r>
            <a:r>
              <a:rPr lang="he-IL" sz="2400" dirty="0">
                <a:solidFill>
                  <a:srgbClr val="000000"/>
                </a:solidFill>
              </a:rPr>
              <a:t>מולקולה מתווכת הנקראת </a:t>
            </a:r>
            <a:r>
              <a:rPr lang="en-US" sz="2400" dirty="0">
                <a:solidFill>
                  <a:srgbClr val="000000"/>
                </a:solidFill>
              </a:rPr>
              <a:t>ATP</a:t>
            </a:r>
            <a:r>
              <a:rPr lang="he-IL" sz="2400" dirty="0">
                <a:solidFill>
                  <a:srgbClr val="000000"/>
                </a:solidFill>
              </a:rPr>
              <a:t> ו</a:t>
            </a:r>
            <a:r>
              <a:rPr lang="he-IL" sz="2400" dirty="0"/>
              <a:t>בה "נאגרת" האנרגיה שמופקת בתהליך הנשימה התאית.</a:t>
            </a:r>
          </a:p>
          <a:p>
            <a:endParaRPr lang="he-IL" dirty="0">
              <a:solidFill>
                <a:srgbClr val="000000"/>
              </a:solidFill>
            </a:endParaRPr>
          </a:p>
          <a:p>
            <a:endParaRPr lang="he-IL" dirty="0">
              <a:solidFill>
                <a:srgbClr val="000000"/>
              </a:solidFill>
            </a:endParaRPr>
          </a:p>
          <a:p>
            <a:endParaRPr lang="he-IL" dirty="0">
              <a:solidFill>
                <a:srgbClr val="000000"/>
              </a:solidFill>
            </a:endParaRPr>
          </a:p>
          <a:p>
            <a:endParaRPr lang="he-I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פיצוץ 2 92"/>
          <p:cNvSpPr/>
          <p:nvPr/>
        </p:nvSpPr>
        <p:spPr bwMode="auto">
          <a:xfrm rot="1479687">
            <a:off x="1449388" y="5354638"/>
            <a:ext cx="1247775" cy="1012825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3" name="פיצוץ 2 72"/>
          <p:cNvSpPr/>
          <p:nvPr/>
        </p:nvSpPr>
        <p:spPr bwMode="auto">
          <a:xfrm rot="1479687">
            <a:off x="7373938" y="1595438"/>
            <a:ext cx="1247775" cy="1011237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2" name="פיצוץ 2 71"/>
          <p:cNvSpPr/>
          <p:nvPr/>
        </p:nvSpPr>
        <p:spPr bwMode="auto">
          <a:xfrm rot="1479687">
            <a:off x="2990850" y="1428750"/>
            <a:ext cx="1658938" cy="1363663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en-US" sz="1800" b="1" dirty="0">
                <a:solidFill>
                  <a:srgbClr val="FF6600"/>
                </a:solidFill>
                <a:ea typeface="+mn-ea"/>
              </a:rPr>
              <a:t>ATP 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– מתווך במעברי אנרגיה התא</a:t>
            </a:r>
            <a:endParaRPr lang="he-IL" sz="1800" dirty="0"/>
          </a:p>
        </p:txBody>
      </p:sp>
      <p:sp>
        <p:nvSpPr>
          <p:cNvPr id="80902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B1818B-C536-4A9D-BF3E-01D6148798C0}" type="slidenum">
              <a:rPr lang="he-IL" smtClean="0">
                <a:ea typeface="Times New Roman (Hebrew)" charset="0"/>
                <a:cs typeface="Times New Roman (Hebrew)" charset="0"/>
              </a:rPr>
              <a:pPr/>
              <a:t>25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26" name="פיצוץ 2 25"/>
          <p:cNvSpPr/>
          <p:nvPr/>
        </p:nvSpPr>
        <p:spPr bwMode="auto">
          <a:xfrm rot="1479687">
            <a:off x="7073900" y="5116513"/>
            <a:ext cx="1373188" cy="1036637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2" name="קבוצה 6"/>
          <p:cNvGrpSpPr>
            <a:grpSpLocks/>
          </p:cNvGrpSpPr>
          <p:nvPr/>
        </p:nvGrpSpPr>
        <p:grpSpPr bwMode="auto">
          <a:xfrm>
            <a:off x="366713" y="995363"/>
            <a:ext cx="8223250" cy="1395412"/>
            <a:chOff x="35535" y="2636571"/>
            <a:chExt cx="8225033" cy="1393901"/>
          </a:xfrm>
        </p:grpSpPr>
        <p:sp>
          <p:nvSpPr>
            <p:cNvPr id="18" name="חץ ימינה 17"/>
            <p:cNvSpPr/>
            <p:nvPr/>
          </p:nvSpPr>
          <p:spPr>
            <a:xfrm>
              <a:off x="4714911" y="3359687"/>
              <a:ext cx="979700" cy="4852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819" y="2636571"/>
              <a:ext cx="8183749" cy="36948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1D4C72"/>
                  </a:solidFill>
                </a:rPr>
                <a:t>         ADP          +    Pi                                                                ATP                </a:t>
              </a:r>
              <a:endParaRPr lang="he-IL" dirty="0">
                <a:solidFill>
                  <a:srgbClr val="1D4C72"/>
                </a:solidFill>
              </a:endParaRPr>
            </a:p>
          </p:txBody>
        </p:sp>
        <p:cxnSp>
          <p:nvCxnSpPr>
            <p:cNvPr id="7170" name="מחבר חץ ישר 7169"/>
            <p:cNvCxnSpPr/>
            <p:nvPr/>
          </p:nvCxnSpPr>
          <p:spPr>
            <a:xfrm>
              <a:off x="4595824" y="2822107"/>
              <a:ext cx="979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קבוצה 7171"/>
            <p:cNvGrpSpPr>
              <a:grpSpLocks/>
            </p:cNvGrpSpPr>
            <p:nvPr/>
          </p:nvGrpSpPr>
          <p:grpSpPr bwMode="auto">
            <a:xfrm>
              <a:off x="35535" y="3156968"/>
              <a:ext cx="4140299" cy="873504"/>
              <a:chOff x="35535" y="3156968"/>
              <a:chExt cx="4140299" cy="873504"/>
            </a:xfrm>
          </p:grpSpPr>
          <p:grpSp>
            <p:nvGrpSpPr>
              <p:cNvPr id="7" name="קבוצה 7167"/>
              <p:cNvGrpSpPr>
                <a:grpSpLocks/>
              </p:cNvGrpSpPr>
              <p:nvPr/>
            </p:nvGrpSpPr>
            <p:grpSpPr bwMode="auto">
              <a:xfrm>
                <a:off x="35535" y="3156968"/>
                <a:ext cx="1682429" cy="661780"/>
                <a:chOff x="35535" y="3156968"/>
                <a:chExt cx="1682429" cy="661780"/>
              </a:xfrm>
            </p:grpSpPr>
            <p:grpSp>
              <p:nvGrpSpPr>
                <p:cNvPr id="8" name="קבוצה 18"/>
                <p:cNvGrpSpPr>
                  <a:grpSpLocks/>
                </p:cNvGrpSpPr>
                <p:nvPr/>
              </p:nvGrpSpPr>
              <p:grpSpPr bwMode="auto">
                <a:xfrm>
                  <a:off x="35535" y="3156968"/>
                  <a:ext cx="1300980" cy="661780"/>
                  <a:chOff x="5148064" y="3599308"/>
                  <a:chExt cx="1300980" cy="661780"/>
                </a:xfrm>
              </p:grpSpPr>
              <p:sp>
                <p:nvSpPr>
                  <p:cNvPr id="20" name="מלבן מעוגל 19"/>
                  <p:cNvSpPr/>
                  <p:nvPr/>
                </p:nvSpPr>
                <p:spPr>
                  <a:xfrm>
                    <a:off x="5148064" y="3599047"/>
                    <a:ext cx="916186" cy="66127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אליפסה 20"/>
                  <p:cNvSpPr/>
                  <p:nvPr/>
                </p:nvSpPr>
                <p:spPr>
                  <a:xfrm>
                    <a:off x="6089655" y="3730667"/>
                    <a:ext cx="384258" cy="3980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8" name="אליפסה 37"/>
                <p:cNvSpPr/>
                <p:nvPr/>
              </p:nvSpPr>
              <p:spPr>
                <a:xfrm>
                  <a:off x="1356622" y="3270884"/>
                  <a:ext cx="350913" cy="3980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9" name="אליפסה 38"/>
              <p:cNvSpPr/>
              <p:nvPr/>
            </p:nvSpPr>
            <p:spPr>
              <a:xfrm>
                <a:off x="2031455" y="3270883"/>
                <a:ext cx="360441" cy="3980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מלבן מעוגל 39"/>
              <p:cNvSpPr/>
              <p:nvPr/>
            </p:nvSpPr>
            <p:spPr bwMode="auto">
              <a:xfrm>
                <a:off x="2714228" y="3381888"/>
                <a:ext cx="1460817" cy="6485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he-IL" sz="1600" b="1" dirty="0">
                    <a:solidFill>
                      <a:srgbClr val="FFFF00"/>
                    </a:solidFill>
                  </a:rPr>
                  <a:t>אנרגיה</a:t>
                </a:r>
              </a:p>
              <a:p>
                <a:pPr algn="ctr">
                  <a:defRPr/>
                </a:pPr>
                <a:r>
                  <a:rPr lang="he-IL" sz="1600" b="1" dirty="0">
                    <a:solidFill>
                      <a:srgbClr val="FFFF00"/>
                    </a:solidFill>
                  </a:rPr>
                  <a:t>מנשימה תאית</a:t>
                </a:r>
              </a:p>
            </p:txBody>
          </p:sp>
          <p:sp>
            <p:nvSpPr>
              <p:cNvPr id="25" name="חיבור 24"/>
              <p:cNvSpPr/>
              <p:nvPr/>
            </p:nvSpPr>
            <p:spPr>
              <a:xfrm>
                <a:off x="1718650" y="3361273"/>
                <a:ext cx="312805" cy="215666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חיבור 41"/>
              <p:cNvSpPr/>
              <p:nvPr/>
            </p:nvSpPr>
            <p:spPr>
              <a:xfrm>
                <a:off x="2437943" y="3380302"/>
                <a:ext cx="312806" cy="215666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71" name="TextBox 7170"/>
              <p:cNvSpPr txBox="1"/>
              <p:nvPr/>
            </p:nvSpPr>
            <p:spPr>
              <a:xfrm>
                <a:off x="102224" y="3232825"/>
                <a:ext cx="589090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endParaRPr lang="he-IL" sz="2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7531" y="3210624"/>
                <a:ext cx="590678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29559" y="3210624"/>
                <a:ext cx="589091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02805" y="3210624"/>
                <a:ext cx="589091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9" name="קבוצה 1"/>
            <p:cNvGrpSpPr>
              <a:grpSpLocks/>
            </p:cNvGrpSpPr>
            <p:nvPr/>
          </p:nvGrpSpPr>
          <p:grpSpPr bwMode="auto">
            <a:xfrm>
              <a:off x="5882046" y="3245942"/>
              <a:ext cx="2049768" cy="661780"/>
              <a:chOff x="5882046" y="3245942"/>
              <a:chExt cx="2049768" cy="661780"/>
            </a:xfrm>
          </p:grpSpPr>
          <p:grpSp>
            <p:nvGrpSpPr>
              <p:cNvPr id="10" name="קבוצה 43"/>
              <p:cNvGrpSpPr>
                <a:grpSpLocks/>
              </p:cNvGrpSpPr>
              <p:nvPr/>
            </p:nvGrpSpPr>
            <p:grpSpPr bwMode="auto">
              <a:xfrm>
                <a:off x="5888718" y="3245942"/>
                <a:ext cx="1682429" cy="661780"/>
                <a:chOff x="35535" y="3156968"/>
                <a:chExt cx="1682429" cy="661780"/>
              </a:xfrm>
            </p:grpSpPr>
            <p:grpSp>
              <p:nvGrpSpPr>
                <p:cNvPr id="11" name="קבוצה 44"/>
                <p:cNvGrpSpPr>
                  <a:grpSpLocks/>
                </p:cNvGrpSpPr>
                <p:nvPr/>
              </p:nvGrpSpPr>
              <p:grpSpPr bwMode="auto">
                <a:xfrm>
                  <a:off x="35535" y="3156968"/>
                  <a:ext cx="1300980" cy="661780"/>
                  <a:chOff x="5148064" y="3599308"/>
                  <a:chExt cx="1300980" cy="661780"/>
                </a:xfrm>
              </p:grpSpPr>
              <p:sp>
                <p:nvSpPr>
                  <p:cNvPr id="47" name="מלבן מעוגל 46"/>
                  <p:cNvSpPr/>
                  <p:nvPr/>
                </p:nvSpPr>
                <p:spPr>
                  <a:xfrm>
                    <a:off x="5147674" y="3598876"/>
                    <a:ext cx="916185" cy="66285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אליפסה 47"/>
                  <p:cNvSpPr/>
                  <p:nvPr/>
                </p:nvSpPr>
                <p:spPr>
                  <a:xfrm>
                    <a:off x="6089264" y="3730496"/>
                    <a:ext cx="387434" cy="39961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6" name="אליפסה 45"/>
                <p:cNvSpPr/>
                <p:nvPr/>
              </p:nvSpPr>
              <p:spPr>
                <a:xfrm>
                  <a:off x="1357818" y="3270713"/>
                  <a:ext cx="360441" cy="3996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אליפסה 48"/>
              <p:cNvSpPr/>
              <p:nvPr/>
            </p:nvSpPr>
            <p:spPr>
              <a:xfrm>
                <a:off x="7571443" y="3343829"/>
                <a:ext cx="360440" cy="3980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81977" y="3294669"/>
                <a:ext cx="589090" cy="575639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endParaRPr lang="he-IL" sz="2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12385" y="3308942"/>
                <a:ext cx="589090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982352" y="3315285"/>
                <a:ext cx="589091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336442" y="3281983"/>
                <a:ext cx="589090" cy="57405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Pi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2" name="קבוצה 50"/>
          <p:cNvGrpSpPr>
            <a:grpSpLocks/>
          </p:cNvGrpSpPr>
          <p:nvPr/>
        </p:nvGrpSpPr>
        <p:grpSpPr bwMode="auto">
          <a:xfrm>
            <a:off x="4048125" y="5141913"/>
            <a:ext cx="4398963" cy="773112"/>
            <a:chOff x="35535" y="3069461"/>
            <a:chExt cx="4399922" cy="772399"/>
          </a:xfrm>
        </p:grpSpPr>
        <p:grpSp>
          <p:nvGrpSpPr>
            <p:cNvPr id="13" name="קבוצה 51"/>
            <p:cNvGrpSpPr>
              <a:grpSpLocks/>
            </p:cNvGrpSpPr>
            <p:nvPr/>
          </p:nvGrpSpPr>
          <p:grpSpPr bwMode="auto">
            <a:xfrm>
              <a:off x="35535" y="3156968"/>
              <a:ext cx="1682429" cy="661780"/>
              <a:chOff x="35535" y="3156968"/>
              <a:chExt cx="1682429" cy="661780"/>
            </a:xfrm>
          </p:grpSpPr>
          <p:grpSp>
            <p:nvGrpSpPr>
              <p:cNvPr id="14" name="קבוצה 67"/>
              <p:cNvGrpSpPr>
                <a:grpSpLocks/>
              </p:cNvGrpSpPr>
              <p:nvPr/>
            </p:nvGrpSpPr>
            <p:grpSpPr bwMode="auto">
              <a:xfrm>
                <a:off x="35535" y="3156968"/>
                <a:ext cx="1300980" cy="661780"/>
                <a:chOff x="5148064" y="3599308"/>
                <a:chExt cx="1300980" cy="661780"/>
              </a:xfrm>
            </p:grpSpPr>
            <p:sp>
              <p:nvSpPr>
                <p:cNvPr id="70" name="מלבן מעוגל 69"/>
                <p:cNvSpPr/>
                <p:nvPr/>
              </p:nvSpPr>
              <p:spPr>
                <a:xfrm>
                  <a:off x="5148064" y="3599032"/>
                  <a:ext cx="916188" cy="66137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אליפסה 70"/>
                <p:cNvSpPr/>
                <p:nvPr/>
              </p:nvSpPr>
              <p:spPr>
                <a:xfrm>
                  <a:off x="6089658" y="3730674"/>
                  <a:ext cx="396962" cy="39809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9" name="אליפסה 68"/>
              <p:cNvSpPr/>
              <p:nvPr/>
            </p:nvSpPr>
            <p:spPr>
              <a:xfrm>
                <a:off x="1358212" y="3270887"/>
                <a:ext cx="360441" cy="3980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אליפסה 52"/>
            <p:cNvSpPr/>
            <p:nvPr/>
          </p:nvSpPr>
          <p:spPr>
            <a:xfrm>
              <a:off x="2031458" y="3270887"/>
              <a:ext cx="360441" cy="398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61" name="מלבן מעוגל 60"/>
            <p:cNvSpPr/>
            <p:nvPr/>
          </p:nvSpPr>
          <p:spPr bwMode="auto">
            <a:xfrm>
              <a:off x="2974639" y="3069461"/>
              <a:ext cx="1460818" cy="7723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b="1" dirty="0">
                  <a:solidFill>
                    <a:srgbClr val="FFFF00"/>
                  </a:solidFill>
                </a:rPr>
                <a:t>אנרגיה</a:t>
              </a:r>
            </a:p>
            <a:p>
              <a:pPr algn="ctr">
                <a:defRPr/>
              </a:pPr>
              <a:r>
                <a:rPr lang="he-IL" sz="1400" b="1" dirty="0">
                  <a:solidFill>
                    <a:srgbClr val="FFFF00"/>
                  </a:solidFill>
                </a:rPr>
                <a:t>לתהליכים בתא</a:t>
              </a:r>
            </a:p>
          </p:txBody>
        </p:sp>
        <p:sp>
          <p:nvSpPr>
            <p:cNvPr id="62" name="חיבור 61"/>
            <p:cNvSpPr/>
            <p:nvPr/>
          </p:nvSpPr>
          <p:spPr>
            <a:xfrm>
              <a:off x="1718652" y="3359705"/>
              <a:ext cx="312806" cy="21570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63" name="חיבור 62"/>
            <p:cNvSpPr/>
            <p:nvPr/>
          </p:nvSpPr>
          <p:spPr>
            <a:xfrm>
              <a:off x="2437947" y="3378738"/>
              <a:ext cx="312805" cy="21570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2225" y="3231237"/>
              <a:ext cx="589091" cy="5741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7533" y="3210618"/>
              <a:ext cx="589090" cy="5741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27973" y="3210618"/>
              <a:ext cx="590679" cy="5741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02808" y="3210618"/>
              <a:ext cx="589090" cy="5741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קבוצה 72"/>
          <p:cNvGrpSpPr>
            <a:grpSpLocks/>
          </p:cNvGrpSpPr>
          <p:nvPr/>
        </p:nvGrpSpPr>
        <p:grpSpPr bwMode="auto">
          <a:xfrm>
            <a:off x="498475" y="5237163"/>
            <a:ext cx="2049463" cy="661987"/>
            <a:chOff x="5882046" y="3245942"/>
            <a:chExt cx="2049768" cy="661780"/>
          </a:xfrm>
        </p:grpSpPr>
        <p:grpSp>
          <p:nvGrpSpPr>
            <p:cNvPr id="16" name="קבוצה 73"/>
            <p:cNvGrpSpPr>
              <a:grpSpLocks/>
            </p:cNvGrpSpPr>
            <p:nvPr/>
          </p:nvGrpSpPr>
          <p:grpSpPr bwMode="auto">
            <a:xfrm>
              <a:off x="5888718" y="3245942"/>
              <a:ext cx="1682429" cy="661780"/>
              <a:chOff x="35535" y="3156968"/>
              <a:chExt cx="1682429" cy="661780"/>
            </a:xfrm>
          </p:grpSpPr>
          <p:grpSp>
            <p:nvGrpSpPr>
              <p:cNvPr id="17" name="קבוצה 79"/>
              <p:cNvGrpSpPr>
                <a:grpSpLocks/>
              </p:cNvGrpSpPr>
              <p:nvPr/>
            </p:nvGrpSpPr>
            <p:grpSpPr bwMode="auto">
              <a:xfrm>
                <a:off x="35535" y="3156968"/>
                <a:ext cx="1300980" cy="661780"/>
                <a:chOff x="5148064" y="3599308"/>
                <a:chExt cx="1300980" cy="661780"/>
              </a:xfrm>
            </p:grpSpPr>
            <p:sp>
              <p:nvSpPr>
                <p:cNvPr id="82" name="מלבן מעוגל 81"/>
                <p:cNvSpPr/>
                <p:nvPr/>
              </p:nvSpPr>
              <p:spPr>
                <a:xfrm>
                  <a:off x="5147743" y="3599308"/>
                  <a:ext cx="916124" cy="66178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אליפסה 82"/>
                <p:cNvSpPr/>
                <p:nvPr/>
              </p:nvSpPr>
              <p:spPr>
                <a:xfrm>
                  <a:off x="6089271" y="3731029"/>
                  <a:ext cx="360415" cy="3983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1" name="אליפסה 80"/>
              <p:cNvSpPr/>
              <p:nvPr/>
            </p:nvSpPr>
            <p:spPr>
              <a:xfrm>
                <a:off x="1357798" y="3271232"/>
                <a:ext cx="360416" cy="3983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אליפסה 74"/>
            <p:cNvSpPr/>
            <p:nvPr/>
          </p:nvSpPr>
          <p:spPr>
            <a:xfrm>
              <a:off x="7571397" y="3344336"/>
              <a:ext cx="360417" cy="3967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82046" y="3295139"/>
              <a:ext cx="589051" cy="57449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12405" y="3309422"/>
              <a:ext cx="589051" cy="57290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82348" y="3315770"/>
              <a:ext cx="589050" cy="57290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36412" y="3282443"/>
              <a:ext cx="589051" cy="572909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4" name="חץ ימינה 83"/>
          <p:cNvSpPr/>
          <p:nvPr/>
        </p:nvSpPr>
        <p:spPr>
          <a:xfrm>
            <a:off x="2833688" y="5292725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44450" y="4867275"/>
            <a:ext cx="8183563" cy="3698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1D4C72"/>
                </a:solidFill>
              </a:rPr>
              <a:t>                    ATP                                               ADP          +   Pi         </a:t>
            </a:r>
            <a:endParaRPr lang="he-IL">
              <a:solidFill>
                <a:srgbClr val="1D4C72"/>
              </a:solidFill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>
            <a:off x="2949575" y="4876800"/>
            <a:ext cx="977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מעוגל 2"/>
          <p:cNvSpPr/>
          <p:nvPr/>
        </p:nvSpPr>
        <p:spPr>
          <a:xfrm>
            <a:off x="107950" y="465138"/>
            <a:ext cx="8928100" cy="325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7" name="מלבן מעוגל 86"/>
          <p:cNvSpPr/>
          <p:nvPr/>
        </p:nvSpPr>
        <p:spPr>
          <a:xfrm>
            <a:off x="107950" y="3822700"/>
            <a:ext cx="8928100" cy="2901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182563" y="5260975"/>
            <a:ext cx="9043988" cy="147796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                                                                              </a:t>
            </a:r>
          </a:p>
          <a:p>
            <a:endParaRPr lang="he-IL">
              <a:solidFill>
                <a:srgbClr val="000000"/>
              </a:solidFill>
            </a:endParaRPr>
          </a:p>
          <a:p>
            <a:endParaRPr lang="he-IL">
              <a:solidFill>
                <a:srgbClr val="000000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ה- </a:t>
            </a:r>
            <a:r>
              <a:rPr lang="en-US">
                <a:solidFill>
                  <a:srgbClr val="000000"/>
                </a:solidFill>
              </a:rPr>
              <a:t>ATP</a:t>
            </a:r>
            <a:r>
              <a:rPr lang="he-IL">
                <a:solidFill>
                  <a:srgbClr val="000000"/>
                </a:solidFill>
              </a:rPr>
              <a:t> עובר לכל חלקי התא ומספק אנרגיה לתהליכים צורכי אנרגיה ע"י התפרקותו ל-</a:t>
            </a:r>
            <a:r>
              <a:rPr lang="en-US">
                <a:solidFill>
                  <a:srgbClr val="000000"/>
                </a:solidFill>
              </a:rPr>
              <a:t>ADP</a:t>
            </a:r>
            <a:r>
              <a:rPr lang="he-IL">
                <a:solidFill>
                  <a:srgbClr val="000000"/>
                </a:solidFill>
              </a:rPr>
              <a:t>  ול-</a:t>
            </a:r>
            <a:r>
              <a:rPr lang="en-US">
                <a:solidFill>
                  <a:srgbClr val="000000"/>
                </a:solidFill>
              </a:rPr>
              <a:t>Pi</a:t>
            </a:r>
          </a:p>
        </p:txBody>
      </p:sp>
      <p:sp>
        <p:nvSpPr>
          <p:cNvPr id="80" name="מלבן מעוגל 79"/>
          <p:cNvSpPr/>
          <p:nvPr/>
        </p:nvSpPr>
        <p:spPr bwMode="auto">
          <a:xfrm>
            <a:off x="7264400" y="1811338"/>
            <a:ext cx="1460500" cy="649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he-IL" sz="16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2738" y="2119313"/>
            <a:ext cx="4471987" cy="23082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                                                                              </a:t>
            </a:r>
          </a:p>
          <a:p>
            <a:r>
              <a:rPr lang="en-US">
                <a:solidFill>
                  <a:srgbClr val="000000"/>
                </a:solidFill>
              </a:rPr>
              <a:t>ATP   </a:t>
            </a:r>
            <a:r>
              <a:rPr lang="he-IL">
                <a:solidFill>
                  <a:srgbClr val="000000"/>
                </a:solidFill>
              </a:rPr>
              <a:t> נוצר מהתלכדות </a:t>
            </a:r>
            <a:r>
              <a:rPr lang="en-US">
                <a:solidFill>
                  <a:srgbClr val="000000"/>
                </a:solidFill>
              </a:rPr>
              <a:t>ADP</a:t>
            </a:r>
            <a:r>
              <a:rPr lang="he-IL">
                <a:solidFill>
                  <a:srgbClr val="000000"/>
                </a:solidFill>
              </a:rPr>
              <a:t> וזרחה בודדת (</a:t>
            </a:r>
            <a:r>
              <a:rPr lang="en-US">
                <a:solidFill>
                  <a:srgbClr val="000000"/>
                </a:solidFill>
              </a:rPr>
              <a:t>Pi</a:t>
            </a:r>
            <a:r>
              <a:rPr lang="he-IL">
                <a:solidFill>
                  <a:srgbClr val="000000"/>
                </a:solidFill>
              </a:rPr>
              <a:t>) בעזרת אנרגיה שמקורה מפירוק גלוקוז  </a:t>
            </a:r>
          </a:p>
          <a:p>
            <a:r>
              <a:rPr lang="he-IL">
                <a:solidFill>
                  <a:srgbClr val="000000"/>
                </a:solidFill>
              </a:rPr>
              <a:t>   בנשימה תאית ומפירוק חומרים אורגנים אחרים</a:t>
            </a:r>
          </a:p>
          <a:p>
            <a:endParaRPr lang="he-IL">
              <a:solidFill>
                <a:srgbClr val="000000"/>
              </a:solidFill>
            </a:endParaRPr>
          </a:p>
          <a:p>
            <a:endParaRPr lang="he-IL">
              <a:solidFill>
                <a:srgbClr val="000000"/>
              </a:solidFill>
            </a:endParaRPr>
          </a:p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21388" y="2374900"/>
            <a:ext cx="2563812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מולקולת ה-</a:t>
            </a:r>
            <a:r>
              <a:rPr lang="en-US">
                <a:solidFill>
                  <a:srgbClr val="000000"/>
                </a:solidFill>
              </a:rPr>
              <a:t>ATP</a:t>
            </a:r>
            <a:endParaRPr lang="he-IL">
              <a:solidFill>
                <a:srgbClr val="000000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היא מטבע אנרגיה שיש בתוכה אנרגיה כימית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-422275" y="3495675"/>
            <a:ext cx="7627938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                                                                              </a:t>
            </a:r>
          </a:p>
          <a:p>
            <a:r>
              <a:rPr lang="he-IL" b="1">
                <a:solidFill>
                  <a:srgbClr val="FF0000"/>
                </a:solidFill>
              </a:rPr>
              <a:t>כאשר ה- </a:t>
            </a:r>
            <a:r>
              <a:rPr lang="en-US" b="1">
                <a:solidFill>
                  <a:srgbClr val="FF0000"/>
                </a:solidFill>
              </a:rPr>
              <a:t>ATP</a:t>
            </a:r>
            <a:r>
              <a:rPr lang="he-IL" b="1">
                <a:solidFill>
                  <a:srgbClr val="FF0000"/>
                </a:solidFill>
              </a:rPr>
              <a:t> מתפרק האנרגיה משתחררת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-617538" y="-19050"/>
            <a:ext cx="7512051" cy="92233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                                                                              </a:t>
            </a:r>
          </a:p>
          <a:p>
            <a:r>
              <a:rPr lang="he-IL">
                <a:solidFill>
                  <a:srgbClr val="000000"/>
                </a:solidFill>
              </a:rPr>
              <a:t>  </a:t>
            </a:r>
            <a:r>
              <a:rPr lang="he-IL" b="1">
                <a:solidFill>
                  <a:srgbClr val="FF0000"/>
                </a:solidFill>
              </a:rPr>
              <a:t>כדי ליצור </a:t>
            </a:r>
            <a:r>
              <a:rPr lang="en-US" b="1">
                <a:solidFill>
                  <a:srgbClr val="FF0000"/>
                </a:solidFill>
              </a:rPr>
              <a:t>ATP</a:t>
            </a:r>
            <a:r>
              <a:rPr lang="he-IL" b="1">
                <a:solidFill>
                  <a:srgbClr val="FF0000"/>
                </a:solidFill>
              </a:rPr>
              <a:t> צריך להשקיע אנרגיה</a:t>
            </a:r>
          </a:p>
        </p:txBody>
      </p:sp>
      <p:sp>
        <p:nvSpPr>
          <p:cNvPr id="123" name="מלבן מעוגל 122"/>
          <p:cNvSpPr/>
          <p:nvPr/>
        </p:nvSpPr>
        <p:spPr bwMode="auto">
          <a:xfrm>
            <a:off x="1343025" y="5453063"/>
            <a:ext cx="1379538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he-IL" sz="1600" b="1" dirty="0">
                <a:solidFill>
                  <a:srgbClr val="FFFF00"/>
                </a:solidFill>
              </a:rPr>
              <a:t>אנרגיה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6: </a:t>
            </a:r>
            <a:r>
              <a:rPr lang="en-US" sz="1800" b="1" dirty="0">
                <a:solidFill>
                  <a:srgbClr val="FF6600"/>
                </a:solidFill>
                <a:ea typeface="+mn-ea"/>
              </a:rPr>
              <a:t>ATP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מתווך במעברי 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האנרגיה בתא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8192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A5AAC6-1A4C-42F3-B626-BCF02F2351A7}" type="slidenum">
              <a:rPr lang="he-IL" smtClean="0">
                <a:ea typeface="Times New Roman (Hebrew)" charset="0"/>
                <a:cs typeface="Times New Roman (Hebrew)" charset="0"/>
              </a:rPr>
              <a:pPr/>
              <a:t>26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8397875" cy="258532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6: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איזו תרכובת היא מקור האנרגיה ה</a:t>
            </a:r>
            <a:r>
              <a:rPr lang="he-IL" sz="2400" u="sng" dirty="0">
                <a:solidFill>
                  <a:srgbClr val="1D4C72"/>
                </a:solidFill>
              </a:rPr>
              <a:t>ישיר</a:t>
            </a:r>
            <a:r>
              <a:rPr lang="he-IL" sz="2400" dirty="0">
                <a:solidFill>
                  <a:srgbClr val="1D4C72"/>
                </a:solidFill>
              </a:rPr>
              <a:t> לתהליכים הביוכימיים בתא?</a:t>
            </a:r>
          </a:p>
          <a:p>
            <a:r>
              <a:rPr lang="he-IL" sz="2400" dirty="0">
                <a:solidFill>
                  <a:srgbClr val="1D4C72"/>
                </a:solidFill>
              </a:rPr>
              <a:t>   א. חמצן</a:t>
            </a:r>
            <a:endParaRPr lang="en-US" sz="2400" dirty="0">
              <a:solidFill>
                <a:srgbClr val="1D4C72"/>
              </a:solidFill>
            </a:endParaRPr>
          </a:p>
          <a:p>
            <a:r>
              <a:rPr lang="he-IL" sz="2400" dirty="0">
                <a:solidFill>
                  <a:srgbClr val="1D4C72"/>
                </a:solidFill>
              </a:rPr>
              <a:t>   ב. </a:t>
            </a:r>
            <a:r>
              <a:rPr lang="en-US" dirty="0">
                <a:solidFill>
                  <a:srgbClr val="1D4C72"/>
                </a:solidFill>
              </a:rPr>
              <a:t>ATP</a:t>
            </a:r>
            <a:r>
              <a:rPr lang="he-IL" sz="2400" dirty="0">
                <a:solidFill>
                  <a:srgbClr val="1D4C72"/>
                </a:solidFill>
              </a:rPr>
              <a:t> </a:t>
            </a:r>
            <a:endParaRPr lang="en-US" sz="2400" dirty="0">
              <a:solidFill>
                <a:srgbClr val="1D4C72"/>
              </a:solidFill>
            </a:endParaRPr>
          </a:p>
          <a:p>
            <a:r>
              <a:rPr lang="he-IL" sz="2400" dirty="0">
                <a:solidFill>
                  <a:srgbClr val="1D4C72"/>
                </a:solidFill>
              </a:rPr>
              <a:t>   ג. אור </a:t>
            </a:r>
          </a:p>
          <a:p>
            <a:r>
              <a:rPr lang="he-IL" sz="2400" dirty="0">
                <a:solidFill>
                  <a:srgbClr val="1D4C72"/>
                </a:solidFill>
              </a:rPr>
              <a:t>   ד. </a:t>
            </a:r>
            <a:r>
              <a:rPr lang="he-IL" sz="2400" dirty="0" err="1">
                <a:solidFill>
                  <a:srgbClr val="1D4C72"/>
                </a:solidFill>
              </a:rPr>
              <a:t>גלוקוז</a:t>
            </a:r>
            <a:r>
              <a:rPr lang="he-IL" sz="2400" dirty="0">
                <a:solidFill>
                  <a:srgbClr val="1D4C72"/>
                </a:solidFill>
              </a:rPr>
              <a:t> </a:t>
            </a:r>
            <a:endParaRPr lang="en-US" sz="2400" dirty="0">
              <a:solidFill>
                <a:srgbClr val="1D4C72"/>
              </a:solidFill>
            </a:endParaRPr>
          </a:p>
          <a:p>
            <a:endParaRPr lang="he-IL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8294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546A81-F336-46E3-88B3-3A3BF4E13678}" type="slidenum">
              <a:rPr lang="he-IL" smtClean="0">
                <a:ea typeface="Times New Roman (Hebrew)" charset="0"/>
                <a:cs typeface="Times New Roman (Hebrew)" charset="0"/>
              </a:rPr>
              <a:pPr/>
              <a:t>27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620713"/>
            <a:ext cx="8397875" cy="20320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6:</a:t>
            </a:r>
          </a:p>
          <a:p>
            <a:r>
              <a:rPr lang="he-IL">
                <a:solidFill>
                  <a:srgbClr val="1D4C72"/>
                </a:solidFill>
              </a:rPr>
              <a:t>איזו תרכובת היא מקור האנרגיה ה</a:t>
            </a:r>
            <a:r>
              <a:rPr lang="he-IL" u="sng">
                <a:solidFill>
                  <a:srgbClr val="1D4C72"/>
                </a:solidFill>
              </a:rPr>
              <a:t>ישיר</a:t>
            </a:r>
            <a:r>
              <a:rPr lang="he-IL">
                <a:solidFill>
                  <a:srgbClr val="1D4C72"/>
                </a:solidFill>
              </a:rPr>
              <a:t> לתהליכים הביוכימיים בתא?</a:t>
            </a:r>
          </a:p>
          <a:p>
            <a:r>
              <a:rPr lang="he-IL">
                <a:solidFill>
                  <a:srgbClr val="1D4C72"/>
                </a:solidFill>
              </a:rPr>
              <a:t>   א. חמצן</a:t>
            </a:r>
            <a:endParaRPr lang="en-US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   ב. </a:t>
            </a:r>
            <a:r>
              <a:rPr lang="en-US" sz="1500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</a:t>
            </a:r>
            <a:endParaRPr lang="en-US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   ג. אור </a:t>
            </a:r>
          </a:p>
          <a:p>
            <a:r>
              <a:rPr lang="he-IL">
                <a:solidFill>
                  <a:srgbClr val="1D4C72"/>
                </a:solidFill>
              </a:rPr>
              <a:t>   ד. גלוקוז </a:t>
            </a:r>
            <a:endParaRPr lang="en-US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  <p:sp>
        <p:nvSpPr>
          <p:cNvPr id="7" name="Rectangle 20"/>
          <p:cNvSpPr/>
          <p:nvPr/>
        </p:nvSpPr>
        <p:spPr bwMode="auto">
          <a:xfrm>
            <a:off x="506413" y="2652713"/>
            <a:ext cx="7940675" cy="2986088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משפט ב'</a:t>
            </a:r>
            <a:endParaRPr lang="he-IL" sz="2400" b="1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prstClr val="black"/>
                </a:solidFill>
                <a:latin typeface="Arial"/>
                <a:cs typeface="Arial"/>
              </a:rPr>
              <a:t>הסבר:</a:t>
            </a:r>
            <a:endParaRPr lang="he-IL" sz="10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רק </a:t>
            </a:r>
            <a:r>
              <a:rPr lang="en-US" kern="0" dirty="0">
                <a:solidFill>
                  <a:prstClr val="black"/>
                </a:solidFill>
                <a:latin typeface="Arial"/>
                <a:cs typeface="Arial"/>
              </a:rPr>
              <a:t>ATP</a:t>
            </a: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 הוא מקור האנרגיה </a:t>
            </a:r>
            <a:r>
              <a:rPr lang="he-IL" sz="2400" u="sng" kern="0" dirty="0">
                <a:solidFill>
                  <a:prstClr val="black"/>
                </a:solidFill>
                <a:latin typeface="Arial"/>
                <a:cs typeface="Arial"/>
              </a:rPr>
              <a:t>הישיר</a:t>
            </a: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 לתהליכים הביוכימיים בתא.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הגלוקוז הוא מקור אנרגיה עקיף, מפני שהתא מייצר </a:t>
            </a:r>
            <a:r>
              <a:rPr lang="en-US" kern="0" dirty="0">
                <a:solidFill>
                  <a:prstClr val="black"/>
                </a:solidFill>
                <a:latin typeface="Arial"/>
                <a:cs typeface="Arial"/>
              </a:rPr>
              <a:t>ATP</a:t>
            </a: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 בעזרת האנרגיה הנפלטת מפירוק הגלוקוז. החמצן משתתף בתהליך הנשימה התאית </a:t>
            </a:r>
            <a:r>
              <a:rPr lang="he-IL" sz="2400" kern="0" dirty="0">
                <a:solidFill>
                  <a:srgbClr val="006600"/>
                </a:solidFill>
                <a:latin typeface="Arial"/>
                <a:cs typeface="Arial"/>
              </a:rPr>
              <a:t>בתור</a:t>
            </a:r>
            <a:r>
              <a:rPr lang="he-IL" sz="2400" kern="0" dirty="0">
                <a:solidFill>
                  <a:prstClr val="black"/>
                </a:solidFill>
                <a:latin typeface="Arial"/>
                <a:cs typeface="Arial"/>
              </a:rPr>
              <a:t> מגיב, אך הוא אינו מקור של אנרגיה בתא.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7: </a:t>
            </a:r>
            <a:r>
              <a:rPr lang="en-US" sz="1800" b="1" dirty="0">
                <a:solidFill>
                  <a:srgbClr val="FF6600"/>
                </a:solidFill>
                <a:ea typeface="+mn-ea"/>
              </a:rPr>
              <a:t>ATP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מתווך במעברי 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האנרגיה בתא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8397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3F67C4-C70E-499A-AA66-E30E4DC19148}" type="slidenum">
              <a:rPr lang="he-IL" smtClean="0">
                <a:ea typeface="Times New Roman (Hebrew)" charset="0"/>
                <a:cs typeface="Times New Roman (Hebrew)" charset="0"/>
              </a:rPr>
              <a:pPr/>
              <a:t>28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75" y="692150"/>
            <a:ext cx="8397875" cy="440120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000" b="1" dirty="0">
                <a:solidFill>
                  <a:srgbClr val="1D4C72"/>
                </a:solidFill>
              </a:rPr>
              <a:t>שאלה 7:</a:t>
            </a:r>
          </a:p>
          <a:p>
            <a:r>
              <a:rPr lang="he-IL" sz="2000" dirty="0">
                <a:solidFill>
                  <a:srgbClr val="1D4C72"/>
                </a:solidFill>
              </a:rPr>
              <a:t>להלן </a:t>
            </a:r>
            <a:r>
              <a:rPr lang="he-IL" sz="2000" dirty="0">
                <a:solidFill>
                  <a:srgbClr val="006600"/>
                </a:solidFill>
              </a:rPr>
              <a:t>כמה</a:t>
            </a:r>
            <a:r>
              <a:rPr lang="he-IL" sz="2000" dirty="0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endParaRPr lang="he-IL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א. </a:t>
            </a:r>
            <a:r>
              <a:rPr lang="en-US" sz="2000" dirty="0">
                <a:solidFill>
                  <a:srgbClr val="1D4C72"/>
                </a:solidFill>
              </a:rPr>
              <a:t>ATP</a:t>
            </a:r>
            <a:r>
              <a:rPr lang="he-IL" sz="2000" dirty="0">
                <a:solidFill>
                  <a:srgbClr val="1D4C72"/>
                </a:solidFill>
              </a:rPr>
              <a:t> מתווך בין תהליכים משחררי אנרגיה לבין תהליכים צורכי אנרגיה בתא.</a:t>
            </a:r>
          </a:p>
          <a:p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ב. התא אינו יכול למחזר את ה-</a:t>
            </a:r>
            <a:r>
              <a:rPr lang="en-US" sz="2000" dirty="0">
                <a:solidFill>
                  <a:srgbClr val="1D4C72"/>
                </a:solidFill>
              </a:rPr>
              <a:t>ADP</a:t>
            </a:r>
            <a:r>
              <a:rPr lang="he-IL" sz="2000" dirty="0">
                <a:solidFill>
                  <a:srgbClr val="1D4C72"/>
                </a:solidFill>
              </a:rPr>
              <a:t> </a:t>
            </a:r>
            <a:r>
              <a:rPr lang="he-IL" sz="2000" dirty="0" err="1">
                <a:solidFill>
                  <a:srgbClr val="1D4C72"/>
                </a:solidFill>
              </a:rPr>
              <a:t>וה</a:t>
            </a:r>
            <a:r>
              <a:rPr lang="he-IL" sz="2000" dirty="0">
                <a:solidFill>
                  <a:srgbClr val="1D4C72"/>
                </a:solidFill>
              </a:rPr>
              <a:t>-</a:t>
            </a:r>
            <a:r>
              <a:rPr lang="en-US" sz="2000" dirty="0">
                <a:solidFill>
                  <a:srgbClr val="1D4C72"/>
                </a:solidFill>
              </a:rPr>
              <a:t>P</a:t>
            </a:r>
            <a:r>
              <a:rPr lang="he-IL" sz="2000" dirty="0">
                <a:solidFill>
                  <a:srgbClr val="1D4C72"/>
                </a:solidFill>
              </a:rPr>
              <a:t> ולהשתמש בהם שוב ליצירת </a:t>
            </a:r>
            <a:r>
              <a:rPr lang="en-US" sz="2000" dirty="0">
                <a:solidFill>
                  <a:srgbClr val="1D4C72"/>
                </a:solidFill>
              </a:rPr>
              <a:t>ATP</a:t>
            </a:r>
            <a:r>
              <a:rPr lang="he-IL" sz="2000" dirty="0">
                <a:solidFill>
                  <a:srgbClr val="1D4C72"/>
                </a:solidFill>
              </a:rPr>
              <a:t>. </a:t>
            </a:r>
          </a:p>
          <a:p>
            <a:endParaRPr lang="en-US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ג. </a:t>
            </a:r>
            <a:r>
              <a:rPr lang="en-US" sz="2000" dirty="0">
                <a:solidFill>
                  <a:srgbClr val="1D4C72"/>
                </a:solidFill>
              </a:rPr>
              <a:t>ATP</a:t>
            </a:r>
            <a:r>
              <a:rPr lang="he-IL" sz="2000" dirty="0">
                <a:solidFill>
                  <a:srgbClr val="1D4C72"/>
                </a:solidFill>
              </a:rPr>
              <a:t> מספק אנרגיה הנחוצה להתכווצות תא שריר על ידי התפרקותו ל-</a:t>
            </a:r>
            <a:r>
              <a:rPr lang="en-US" sz="2000" dirty="0">
                <a:solidFill>
                  <a:srgbClr val="1D4C72"/>
                </a:solidFill>
              </a:rPr>
              <a:t>ADP</a:t>
            </a:r>
            <a:r>
              <a:rPr lang="he-IL" sz="2000" dirty="0">
                <a:solidFill>
                  <a:srgbClr val="1D4C72"/>
                </a:solidFill>
              </a:rPr>
              <a:t> </a:t>
            </a:r>
            <a:r>
              <a:rPr lang="he-IL" sz="2000" dirty="0" err="1">
                <a:solidFill>
                  <a:srgbClr val="1D4C72"/>
                </a:solidFill>
              </a:rPr>
              <a:t>ול</a:t>
            </a:r>
            <a:r>
              <a:rPr lang="he-IL" sz="2000" dirty="0">
                <a:solidFill>
                  <a:srgbClr val="1D4C72"/>
                </a:solidFill>
              </a:rPr>
              <a:t>-</a:t>
            </a:r>
            <a:r>
              <a:rPr lang="en-US" sz="2000" dirty="0">
                <a:solidFill>
                  <a:srgbClr val="1D4C72"/>
                </a:solidFill>
              </a:rPr>
              <a:t>Pi</a:t>
            </a:r>
            <a:r>
              <a:rPr lang="he-IL" sz="2000" dirty="0">
                <a:solidFill>
                  <a:srgbClr val="1D4C72"/>
                </a:solidFill>
              </a:rPr>
              <a:t>. </a:t>
            </a:r>
          </a:p>
          <a:p>
            <a:r>
              <a:rPr lang="he-IL" sz="2000" dirty="0">
                <a:solidFill>
                  <a:srgbClr val="1D4C72"/>
                </a:solidFill>
              </a:rPr>
              <a:t>   </a:t>
            </a:r>
          </a:p>
          <a:p>
            <a:r>
              <a:rPr lang="he-IL" sz="2000" dirty="0">
                <a:solidFill>
                  <a:srgbClr val="1D4C72"/>
                </a:solidFill>
              </a:rPr>
              <a:t>   ד. בתא שבו קצב יצירת חלבונים בריבוזומים גדול, גם קצב פירוק </a:t>
            </a:r>
            <a:r>
              <a:rPr lang="en-US" sz="2000" dirty="0">
                <a:solidFill>
                  <a:srgbClr val="1D4C72"/>
                </a:solidFill>
              </a:rPr>
              <a:t>ATP</a:t>
            </a:r>
            <a:r>
              <a:rPr lang="he-IL" sz="2000" dirty="0">
                <a:solidFill>
                  <a:srgbClr val="1D4C72"/>
                </a:solidFill>
              </a:rPr>
              <a:t> יהיה גדול. </a:t>
            </a:r>
          </a:p>
          <a:p>
            <a:endParaRPr lang="he-IL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 ה. כמות האנרגיה האצורה ב-</a:t>
            </a:r>
            <a:r>
              <a:rPr lang="en-US" sz="2000" dirty="0">
                <a:solidFill>
                  <a:srgbClr val="1D4C72"/>
                </a:solidFill>
              </a:rPr>
              <a:t>ADP</a:t>
            </a:r>
            <a:r>
              <a:rPr lang="he-IL" sz="2000" dirty="0">
                <a:solidFill>
                  <a:srgbClr val="1D4C72"/>
                </a:solidFill>
              </a:rPr>
              <a:t> גדולה מכמות האנרגיה האצורה ב-</a:t>
            </a:r>
            <a:r>
              <a:rPr lang="en-US" sz="2000" dirty="0">
                <a:solidFill>
                  <a:srgbClr val="1D4C72"/>
                </a:solidFill>
              </a:rPr>
              <a:t>ATP</a:t>
            </a:r>
            <a:r>
              <a:rPr lang="he-IL" sz="2000" dirty="0">
                <a:solidFill>
                  <a:srgbClr val="1D4C72"/>
                </a:solidFill>
              </a:rPr>
              <a:t>. </a:t>
            </a:r>
          </a:p>
          <a:p>
            <a:endParaRPr lang="he-IL" sz="2000" dirty="0">
              <a:solidFill>
                <a:srgbClr val="1D4C72"/>
              </a:solidFill>
            </a:endParaRPr>
          </a:p>
          <a:p>
            <a:r>
              <a:rPr lang="he-IL" sz="2000" dirty="0">
                <a:solidFill>
                  <a:srgbClr val="1D4C72"/>
                </a:solidFill>
              </a:rPr>
              <a:t>  </a:t>
            </a:r>
            <a:r>
              <a:rPr lang="he-IL" sz="2000" dirty="0">
                <a:solidFill>
                  <a:srgbClr val="1F497D"/>
                </a:solidFill>
              </a:rPr>
              <a:t> ו. ה-</a:t>
            </a:r>
            <a:r>
              <a:rPr lang="en-US" sz="2000" dirty="0">
                <a:solidFill>
                  <a:srgbClr val="1F497D"/>
                </a:solidFill>
              </a:rPr>
              <a:t>ATP</a:t>
            </a:r>
            <a:r>
              <a:rPr lang="he-IL" sz="2000" dirty="0">
                <a:solidFill>
                  <a:srgbClr val="1F497D"/>
                </a:solidFill>
              </a:rPr>
              <a:t> ממוחזר בתא. האנרגיה אינה ממוחזרת.</a:t>
            </a:r>
            <a:endParaRPr lang="he-IL" sz="2000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8499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A53DB9-7716-457F-A302-C197ACBEA53B}" type="slidenum">
              <a:rPr lang="he-IL" smtClean="0">
                <a:ea typeface="Times New Roman (Hebrew)" charset="0"/>
                <a:cs typeface="Times New Roman (Hebrew)" charset="0"/>
              </a:rPr>
              <a:pPr/>
              <a:t>29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75" y="692150"/>
            <a:ext cx="8397875" cy="48006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7:</a:t>
            </a:r>
          </a:p>
          <a:p>
            <a:r>
              <a:rPr lang="he-IL">
                <a:solidFill>
                  <a:srgbClr val="1D4C72"/>
                </a:solidFill>
              </a:rPr>
              <a:t>להלן </a:t>
            </a:r>
            <a:r>
              <a:rPr lang="he-IL">
                <a:solidFill>
                  <a:schemeClr val="tx2"/>
                </a:solidFill>
              </a:rPr>
              <a:t>כמה</a:t>
            </a:r>
            <a:r>
              <a:rPr lang="he-IL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א.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מתווך בין תהליכים משחררי אנרגיה לבין תהליכים צורכי אנרגיה בתא. </a:t>
            </a:r>
            <a:r>
              <a:rPr lang="he-IL">
                <a:solidFill>
                  <a:srgbClr val="FF6600"/>
                </a:solidFill>
              </a:rPr>
              <a:t>נכון</a:t>
            </a:r>
          </a:p>
          <a:p>
            <a:endParaRPr lang="en-US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   ב. התא אינו יכול למחזר את ה-</a:t>
            </a:r>
            <a:r>
              <a:rPr lang="en-US">
                <a:solidFill>
                  <a:srgbClr val="1D4C72"/>
                </a:solidFill>
              </a:rPr>
              <a:t>ADP</a:t>
            </a:r>
            <a:r>
              <a:rPr lang="he-IL">
                <a:solidFill>
                  <a:srgbClr val="1D4C72"/>
                </a:solidFill>
              </a:rPr>
              <a:t> וה-</a:t>
            </a:r>
            <a:r>
              <a:rPr lang="en-US">
                <a:solidFill>
                  <a:srgbClr val="1D4C72"/>
                </a:solidFill>
              </a:rPr>
              <a:t>P</a:t>
            </a:r>
            <a:r>
              <a:rPr lang="he-IL">
                <a:solidFill>
                  <a:srgbClr val="1D4C72"/>
                </a:solidFill>
              </a:rPr>
              <a:t> ולהשתמש בהם שוב ליצירת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. </a:t>
            </a:r>
            <a:r>
              <a:rPr lang="he-IL" u="sng">
                <a:solidFill>
                  <a:srgbClr val="FFFFFF"/>
                </a:solidFill>
              </a:rPr>
              <a:t>לא</a:t>
            </a:r>
            <a:r>
              <a:rPr lang="he-IL">
                <a:solidFill>
                  <a:srgbClr val="FFFFFF"/>
                </a:solidFill>
              </a:rPr>
              <a:t> נכון </a:t>
            </a:r>
          </a:p>
          <a:p>
            <a:endParaRPr lang="en-US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   ג.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מספק אנרגיה הנחוצה להתכווצות תא שריר על ידי התפרקותו ל-</a:t>
            </a:r>
            <a:r>
              <a:rPr lang="en-US">
                <a:solidFill>
                  <a:srgbClr val="1D4C72"/>
                </a:solidFill>
              </a:rPr>
              <a:t>ADP</a:t>
            </a:r>
            <a:r>
              <a:rPr lang="he-IL">
                <a:solidFill>
                  <a:srgbClr val="1D4C72"/>
                </a:solidFill>
              </a:rPr>
              <a:t> ול-</a:t>
            </a:r>
            <a:r>
              <a:rPr lang="en-US">
                <a:solidFill>
                  <a:srgbClr val="1D4C72"/>
                </a:solidFill>
              </a:rPr>
              <a:t>Pi</a:t>
            </a:r>
            <a:r>
              <a:rPr lang="he-IL">
                <a:solidFill>
                  <a:srgbClr val="1D4C72"/>
                </a:solidFill>
              </a:rPr>
              <a:t> . </a:t>
            </a:r>
            <a:r>
              <a:rPr lang="he-IL">
                <a:solidFill>
                  <a:srgbClr val="FFFFFF"/>
                </a:solidFill>
              </a:rPr>
              <a:t>נכון</a:t>
            </a:r>
          </a:p>
          <a:p>
            <a:r>
              <a:rPr lang="he-IL">
                <a:solidFill>
                  <a:srgbClr val="1D4C72"/>
                </a:solidFill>
              </a:rPr>
              <a:t>   </a:t>
            </a:r>
          </a:p>
          <a:p>
            <a:r>
              <a:rPr lang="he-IL">
                <a:solidFill>
                  <a:srgbClr val="1D4C72"/>
                </a:solidFill>
              </a:rPr>
              <a:t>   ד. בתא שבו קצב יצירת חלבונים בריבוזומים גדול, גם קצב פירוק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יהיה גדול .</a:t>
            </a:r>
          </a:p>
          <a:p>
            <a:r>
              <a:rPr lang="he-IL">
                <a:solidFill>
                  <a:srgbClr val="1D4C72"/>
                </a:solidFill>
              </a:rPr>
              <a:t>       </a:t>
            </a:r>
            <a:r>
              <a:rPr lang="he-IL">
                <a:solidFill>
                  <a:srgbClr val="FF6600"/>
                </a:solidFill>
              </a:rPr>
              <a:t>נכון. ה-</a:t>
            </a:r>
            <a:r>
              <a:rPr lang="en-US">
                <a:solidFill>
                  <a:srgbClr val="FF6600"/>
                </a:solidFill>
              </a:rPr>
              <a:t>ATP</a:t>
            </a:r>
            <a:r>
              <a:rPr lang="he-IL">
                <a:solidFill>
                  <a:srgbClr val="FF6600"/>
                </a:solidFill>
              </a:rPr>
              <a:t> מספק אנרגיה לתהליכים צורכי אנרגיה בתא, דוגמת תהליך יצירת חלבונים, </a:t>
            </a:r>
          </a:p>
          <a:p>
            <a:r>
              <a:rPr lang="he-IL">
                <a:solidFill>
                  <a:srgbClr val="FF6600"/>
                </a:solidFill>
              </a:rPr>
              <a:t>       על ידי התפרקותו.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   ה. כמות האנרגיה האצורה ב-</a:t>
            </a:r>
            <a:r>
              <a:rPr lang="en-US">
                <a:solidFill>
                  <a:srgbClr val="1D4C72"/>
                </a:solidFill>
              </a:rPr>
              <a:t>ADP</a:t>
            </a:r>
            <a:r>
              <a:rPr lang="he-IL">
                <a:solidFill>
                  <a:srgbClr val="1D4C72"/>
                </a:solidFill>
              </a:rPr>
              <a:t> גדולה מכמות האנרגיה האצורה ב-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. </a:t>
            </a:r>
            <a:r>
              <a:rPr lang="he-IL" u="sng">
                <a:solidFill>
                  <a:srgbClr val="FFFFFF"/>
                </a:solidFill>
              </a:rPr>
              <a:t>לא</a:t>
            </a:r>
            <a:r>
              <a:rPr lang="he-IL">
                <a:solidFill>
                  <a:srgbClr val="FFFFFF"/>
                </a:solidFill>
              </a:rPr>
              <a:t> נכון. </a:t>
            </a:r>
            <a:r>
              <a:rPr lang="he-IL">
                <a:solidFill>
                  <a:srgbClr val="006600"/>
                </a:solidFill>
              </a:rPr>
              <a:t>כדי</a:t>
            </a:r>
          </a:p>
          <a:p>
            <a:r>
              <a:rPr lang="he-IL">
                <a:solidFill>
                  <a:srgbClr val="FFFFFF"/>
                </a:solidFill>
              </a:rPr>
              <a:t>       ליצור </a:t>
            </a:r>
            <a:r>
              <a:rPr lang="en-US">
                <a:solidFill>
                  <a:srgbClr val="FFFFFF"/>
                </a:solidFill>
              </a:rPr>
              <a:t>ATP</a:t>
            </a:r>
            <a:r>
              <a:rPr lang="he-IL">
                <a:solidFill>
                  <a:srgbClr val="FFFFFF"/>
                </a:solidFill>
              </a:rPr>
              <a:t> מ-</a:t>
            </a:r>
            <a:r>
              <a:rPr lang="en-US">
                <a:solidFill>
                  <a:srgbClr val="FFFFFF"/>
                </a:solidFill>
              </a:rPr>
              <a:t>ADP</a:t>
            </a:r>
            <a:r>
              <a:rPr lang="he-IL">
                <a:solidFill>
                  <a:srgbClr val="FFFFFF"/>
                </a:solidFill>
              </a:rPr>
              <a:t> ומ-</a:t>
            </a:r>
            <a:r>
              <a:rPr lang="en-US">
                <a:solidFill>
                  <a:srgbClr val="FFFFFF"/>
                </a:solidFill>
              </a:rPr>
              <a:t>Pi</a:t>
            </a:r>
            <a:r>
              <a:rPr lang="he-IL">
                <a:solidFill>
                  <a:srgbClr val="FFFFFF"/>
                </a:solidFill>
              </a:rPr>
              <a:t> </a:t>
            </a:r>
            <a:r>
              <a:rPr lang="he-IL">
                <a:solidFill>
                  <a:schemeClr val="tx2"/>
                </a:solidFill>
              </a:rPr>
              <a:t>יש צורך בהשקעת אנרגיה</a:t>
            </a:r>
            <a:r>
              <a:rPr lang="he-IL">
                <a:solidFill>
                  <a:srgbClr val="FFFFFF"/>
                </a:solidFill>
              </a:rPr>
              <a:t>. אנרגיה זו מצויה ב-</a:t>
            </a:r>
            <a:r>
              <a:rPr lang="en-US">
                <a:solidFill>
                  <a:srgbClr val="FFFFFF"/>
                </a:solidFill>
              </a:rPr>
              <a:t>ATP</a:t>
            </a:r>
            <a:r>
              <a:rPr lang="he-IL">
                <a:solidFill>
                  <a:srgbClr val="FFFFFF"/>
                </a:solidFill>
              </a:rPr>
              <a:t>.</a:t>
            </a:r>
          </a:p>
          <a:p>
            <a:endParaRPr lang="he-IL">
              <a:solidFill>
                <a:srgbClr val="FFFFFF"/>
              </a:solidFill>
            </a:endParaRPr>
          </a:p>
          <a:p>
            <a:r>
              <a:rPr lang="he-IL">
                <a:solidFill>
                  <a:srgbClr val="FFFFFF"/>
                </a:solidFill>
              </a:rPr>
              <a:t>   </a:t>
            </a:r>
            <a:r>
              <a:rPr lang="he-IL">
                <a:solidFill>
                  <a:srgbClr val="1F497D"/>
                </a:solidFill>
              </a:rPr>
              <a:t>ו. ה-</a:t>
            </a:r>
            <a:r>
              <a:rPr lang="en-US">
                <a:solidFill>
                  <a:srgbClr val="1F497D"/>
                </a:solidFill>
              </a:rPr>
              <a:t>ATP</a:t>
            </a:r>
            <a:r>
              <a:rPr lang="he-IL">
                <a:solidFill>
                  <a:srgbClr val="1F497D"/>
                </a:solidFill>
              </a:rPr>
              <a:t> ממוחזר בתא. האנרגיה אינה ממוחזרת. </a:t>
            </a:r>
            <a:r>
              <a:rPr lang="he-IL">
                <a:solidFill>
                  <a:srgbClr val="FFFFFF"/>
                </a:solidFill>
              </a:rPr>
              <a:t>נכון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chemeClr val="accent2"/>
                </a:solidFill>
              </a:rPr>
              <a:t>המזון כמקור אנרגיה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e-IL" sz="2800" b="1" u="sng" dirty="0">
                <a:solidFill>
                  <a:schemeClr val="bg1"/>
                </a:solidFill>
              </a:rPr>
              <a:t>מהי אנרגיה ?</a:t>
            </a:r>
          </a:p>
          <a:p>
            <a:pPr eaLnBrk="1" hangingPunct="1">
              <a:buFontTx/>
              <a:buNone/>
            </a:pPr>
            <a:r>
              <a:rPr lang="he-IL" sz="2800" dirty="0">
                <a:solidFill>
                  <a:srgbClr val="FF0000"/>
                </a:solidFill>
              </a:rPr>
              <a:t>אנרגיה מהווה את הגורם המניע לכל הדברים בעולם.</a:t>
            </a:r>
          </a:p>
          <a:p>
            <a:pPr eaLnBrk="1" hangingPunct="1">
              <a:buFontTx/>
              <a:buNone/>
            </a:pPr>
            <a:r>
              <a:rPr lang="he-IL" sz="2800" dirty="0">
                <a:solidFill>
                  <a:srgbClr val="FF0000"/>
                </a:solidFill>
              </a:rPr>
              <a:t>למרות זאת לא ניתן באמצעות החושים להבחין באנרגיה:</a:t>
            </a:r>
          </a:p>
          <a:p>
            <a:pPr eaLnBrk="1" hangingPunct="1"/>
            <a:r>
              <a:rPr lang="he-IL" sz="2800" dirty="0">
                <a:solidFill>
                  <a:schemeClr val="bg1"/>
                </a:solidFill>
              </a:rPr>
              <a:t>לא ניתן לראות אנרגיה. </a:t>
            </a:r>
          </a:p>
          <a:p>
            <a:pPr eaLnBrk="1" hangingPunct="1"/>
            <a:r>
              <a:rPr lang="he-IL" sz="2800" dirty="0">
                <a:solidFill>
                  <a:schemeClr val="bg1"/>
                </a:solidFill>
              </a:rPr>
              <a:t>לא ניתן לשמוע אנרגיה. </a:t>
            </a:r>
          </a:p>
          <a:p>
            <a:pPr eaLnBrk="1" hangingPunct="1"/>
            <a:r>
              <a:rPr lang="he-IL" sz="2800" dirty="0">
                <a:solidFill>
                  <a:schemeClr val="bg1"/>
                </a:solidFill>
              </a:rPr>
              <a:t>לא ניתן להריח אנרגיה. </a:t>
            </a:r>
          </a:p>
          <a:p>
            <a:pPr eaLnBrk="1" hangingPunct="1"/>
            <a:r>
              <a:rPr lang="he-IL" sz="2800" dirty="0">
                <a:solidFill>
                  <a:schemeClr val="bg1"/>
                </a:solidFill>
              </a:rPr>
              <a:t>לא ניתן לטעום אנרגיה. </a:t>
            </a:r>
          </a:p>
          <a:p>
            <a:pPr eaLnBrk="1" hangingPunct="1"/>
            <a:r>
              <a:rPr lang="he-IL" sz="2800" dirty="0">
                <a:solidFill>
                  <a:schemeClr val="bg1"/>
                </a:solidFill>
              </a:rPr>
              <a:t>לא ניתן לחוש אנרגיה במגע.</a:t>
            </a:r>
            <a:r>
              <a:rPr lang="he-IL" sz="2800" dirty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 bwMode="auto">
          <a:xfrm>
            <a:off x="352425" y="644525"/>
            <a:ext cx="1333500" cy="850900"/>
          </a:xfrm>
          <a:prstGeom prst="rect">
            <a:avLst/>
          </a:prstGeom>
          <a:solidFill>
            <a:schemeClr val="accent5">
              <a:alpha val="58000"/>
            </a:schemeClr>
          </a:solidFill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-22225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הרווח האנרגטי בתהליך הנשימה התאית</a:t>
            </a:r>
            <a:endParaRPr lang="he-IL" sz="1800" dirty="0"/>
          </a:p>
        </p:txBody>
      </p:sp>
      <p:grpSp>
        <p:nvGrpSpPr>
          <p:cNvPr id="2" name="קבוצה 10"/>
          <p:cNvGrpSpPr>
            <a:grpSpLocks/>
          </p:cNvGrpSpPr>
          <p:nvPr/>
        </p:nvGrpSpPr>
        <p:grpSpPr bwMode="auto">
          <a:xfrm>
            <a:off x="352425" y="611188"/>
            <a:ext cx="3779838" cy="6022975"/>
            <a:chOff x="827584" y="611730"/>
            <a:chExt cx="3781017" cy="6022433"/>
          </a:xfrm>
        </p:grpSpPr>
        <p:grpSp>
          <p:nvGrpSpPr>
            <p:cNvPr id="5" name="קבוצה 10"/>
            <p:cNvGrpSpPr>
              <a:grpSpLocks/>
            </p:cNvGrpSpPr>
            <p:nvPr/>
          </p:nvGrpSpPr>
          <p:grpSpPr bwMode="auto">
            <a:xfrm>
              <a:off x="1187624" y="611730"/>
              <a:ext cx="2405817" cy="5429502"/>
              <a:chOff x="181044" y="690266"/>
              <a:chExt cx="2405737" cy="5430648"/>
            </a:xfrm>
          </p:grpSpPr>
          <p:sp>
            <p:nvSpPr>
              <p:cNvPr id="7" name="TextBox 6"/>
              <p:cNvSpPr txBox="1"/>
              <p:nvPr/>
            </p:nvSpPr>
            <p:spPr bwMode="auto">
              <a:xfrm>
                <a:off x="1594748" y="690266"/>
                <a:ext cx="992463" cy="866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גלוקוז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Arial"/>
                    <a:cs typeface="Arial"/>
                  </a:rPr>
                  <a:t>C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r>
                  <a:rPr lang="en-US" dirty="0">
                    <a:latin typeface="Arial"/>
                    <a:cs typeface="Arial"/>
                  </a:rPr>
                  <a:t>H</a:t>
                </a:r>
                <a:r>
                  <a:rPr lang="en-US" sz="800" dirty="0">
                    <a:latin typeface="Arial"/>
                    <a:cs typeface="Arial"/>
                  </a:rPr>
                  <a:t>12</a:t>
                </a:r>
                <a:r>
                  <a:rPr lang="en-US" dirty="0">
                    <a:latin typeface="Arial"/>
                    <a:cs typeface="Arial"/>
                  </a:rPr>
                  <a:t>O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endParaRPr lang="he-IL" sz="2000" dirty="0">
                  <a:latin typeface="Arial"/>
                  <a:cs typeface="Arial"/>
                </a:endParaRPr>
              </a:p>
            </p:txBody>
          </p:sp>
          <p:sp>
            <p:nvSpPr>
              <p:cNvPr id="10" name="חץ למטה 9"/>
              <p:cNvSpPr/>
              <p:nvPr/>
            </p:nvSpPr>
            <p:spPr bwMode="auto">
              <a:xfrm>
                <a:off x="1281923" y="1574610"/>
                <a:ext cx="262011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חץ למטה 12"/>
              <p:cNvSpPr/>
              <p:nvPr/>
            </p:nvSpPr>
            <p:spPr bwMode="auto">
              <a:xfrm>
                <a:off x="1281923" y="1873096"/>
                <a:ext cx="262011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חץ למטה 13"/>
              <p:cNvSpPr/>
              <p:nvPr/>
            </p:nvSpPr>
            <p:spPr bwMode="auto">
              <a:xfrm>
                <a:off x="1281923" y="2165231"/>
                <a:ext cx="262011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חץ למטה 17"/>
              <p:cNvSpPr/>
              <p:nvPr/>
            </p:nvSpPr>
            <p:spPr bwMode="auto">
              <a:xfrm>
                <a:off x="1272395" y="3818019"/>
                <a:ext cx="262011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חץ למטה 18"/>
              <p:cNvSpPr/>
              <p:nvPr/>
            </p:nvSpPr>
            <p:spPr bwMode="auto">
              <a:xfrm>
                <a:off x="1293039" y="4114917"/>
                <a:ext cx="262010" cy="2191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1532817" y="4334019"/>
                <a:ext cx="997228" cy="7890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מים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181479" y="4334019"/>
                <a:ext cx="1144906" cy="78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פחמן      דו-חמצני</a:t>
                </a:r>
              </a:p>
            </p:txBody>
          </p:sp>
          <p:sp>
            <p:nvSpPr>
              <p:cNvPr id="7168" name="חץ למטה 7167"/>
              <p:cNvSpPr/>
              <p:nvPr/>
            </p:nvSpPr>
            <p:spPr>
              <a:xfrm>
                <a:off x="613399" y="5123102"/>
                <a:ext cx="296945" cy="997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1284927" y="6024618"/>
              <a:ext cx="989321" cy="60954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נפלט לסביבה </a:t>
              </a:r>
            </a:p>
          </p:txBody>
        </p:sp>
        <p:sp>
          <p:nvSpPr>
            <p:cNvPr id="28" name="פיצוץ 2 27"/>
            <p:cNvSpPr/>
            <p:nvPr/>
          </p:nvSpPr>
          <p:spPr bwMode="auto">
            <a:xfrm rot="1479687">
              <a:off x="3155585" y="2187975"/>
              <a:ext cx="1453016" cy="1306395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1" name="מלבן מעוגל 30"/>
            <p:cNvSpPr/>
            <p:nvPr/>
          </p:nvSpPr>
          <p:spPr bwMode="auto">
            <a:xfrm>
              <a:off x="2858630" y="2414968"/>
              <a:ext cx="1691214" cy="8524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b="1" dirty="0">
                  <a:solidFill>
                    <a:srgbClr val="FFFF00"/>
                  </a:solidFill>
                </a:rPr>
                <a:t>אנרגיה</a:t>
              </a:r>
            </a:p>
          </p:txBody>
        </p:sp>
        <p:sp>
          <p:nvSpPr>
            <p:cNvPr id="33" name="חץ ימינה 32"/>
            <p:cNvSpPr/>
            <p:nvPr/>
          </p:nvSpPr>
          <p:spPr bwMode="auto">
            <a:xfrm>
              <a:off x="2650602" y="2637198"/>
              <a:ext cx="387471" cy="37937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5" name="חץ למטה 34"/>
            <p:cNvSpPr/>
            <p:nvPr/>
          </p:nvSpPr>
          <p:spPr bwMode="auto">
            <a:xfrm>
              <a:off x="2279012" y="2330837"/>
              <a:ext cx="262020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7" name="חץ למטה 36"/>
            <p:cNvSpPr/>
            <p:nvPr/>
          </p:nvSpPr>
          <p:spPr bwMode="auto">
            <a:xfrm>
              <a:off x="2294892" y="2637198"/>
              <a:ext cx="262020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8" name="חץ למטה 37"/>
            <p:cNvSpPr/>
            <p:nvPr/>
          </p:nvSpPr>
          <p:spPr bwMode="auto">
            <a:xfrm>
              <a:off x="2294892" y="2914985"/>
              <a:ext cx="262020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9" name="חץ למטה 38"/>
            <p:cNvSpPr/>
            <p:nvPr/>
          </p:nvSpPr>
          <p:spPr bwMode="auto">
            <a:xfrm>
              <a:off x="2279012" y="3216583"/>
              <a:ext cx="262020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0" name="חץ למטה 39"/>
            <p:cNvSpPr/>
            <p:nvPr/>
          </p:nvSpPr>
          <p:spPr bwMode="auto">
            <a:xfrm>
              <a:off x="2291716" y="3481672"/>
              <a:ext cx="262020" cy="219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827584" y="629190"/>
              <a:ext cx="1333916" cy="866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חמצן שמקורו מהסביבה</a:t>
              </a:r>
            </a:p>
          </p:txBody>
        </p:sp>
        <p:sp>
          <p:nvSpPr>
            <p:cNvPr id="3" name="חיבור 2"/>
            <p:cNvSpPr/>
            <p:nvPr/>
          </p:nvSpPr>
          <p:spPr>
            <a:xfrm>
              <a:off x="2274248" y="908565"/>
              <a:ext cx="204851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42" name="חיבור 41"/>
            <p:cNvSpPr/>
            <p:nvPr/>
          </p:nvSpPr>
          <p:spPr>
            <a:xfrm>
              <a:off x="2318712" y="4565836"/>
              <a:ext cx="206439" cy="20159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חץ מעוקל למעלה 31"/>
          <p:cNvSpPr/>
          <p:nvPr/>
        </p:nvSpPr>
        <p:spPr bwMode="auto">
          <a:xfrm rot="5202448">
            <a:off x="4495800" y="2744788"/>
            <a:ext cx="1101725" cy="752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497513" y="2085975"/>
            <a:ext cx="1271587" cy="72548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30ADP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30Pi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97513" y="3227388"/>
            <a:ext cx="1211262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30ATP</a:t>
            </a:r>
          </a:p>
        </p:txBody>
      </p:sp>
      <p:sp>
        <p:nvSpPr>
          <p:cNvPr id="44" name="חץ ימינה 43"/>
          <p:cNvSpPr/>
          <p:nvPr/>
        </p:nvSpPr>
        <p:spPr bwMode="auto">
          <a:xfrm>
            <a:off x="4152900" y="2636838"/>
            <a:ext cx="387350" cy="379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357188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74688" y="0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הרחבה: הרווח האנרגטי בתהליך הנשימה התאית</a:t>
            </a:r>
            <a:endParaRPr lang="he-IL" sz="1800" dirty="0"/>
          </a:p>
        </p:txBody>
      </p:sp>
      <p:sp>
        <p:nvSpPr>
          <p:cNvPr id="8704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074863" y="6675438"/>
            <a:ext cx="2133600" cy="365125"/>
          </a:xfrm>
          <a:noFill/>
        </p:spPr>
        <p:txBody>
          <a:bodyPr/>
          <a:lstStyle/>
          <a:p>
            <a:fld id="{1A7A12E1-3B34-4041-B7AF-EF778D92E0AD}" type="slidenum">
              <a:rPr lang="he-IL" smtClean="0">
                <a:ea typeface="Times New Roman (Hebrew)" charset="0"/>
                <a:cs typeface="Times New Roman (Hebrew)" charset="0"/>
              </a:rPr>
              <a:pPr/>
              <a:t>31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7045" name="מלבן 4"/>
          <p:cNvSpPr>
            <a:spLocks noChangeArrowheads="1"/>
          </p:cNvSpPr>
          <p:nvPr/>
        </p:nvSpPr>
        <p:spPr bwMode="auto">
          <a:xfrm>
            <a:off x="5584825" y="511175"/>
            <a:ext cx="2633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u="sng">
                <a:solidFill>
                  <a:srgbClr val="1D4C72"/>
                </a:solidFill>
              </a:rPr>
              <a:t>הרווח האנרגטי בגליקוליזה</a:t>
            </a:r>
            <a:r>
              <a:rPr lang="he-IL">
                <a:solidFill>
                  <a:srgbClr val="1D4C72"/>
                </a:solidFill>
              </a:rPr>
              <a:t>:</a:t>
            </a:r>
          </a:p>
          <a:p>
            <a:pPr algn="ctr"/>
            <a:endParaRPr lang="he-IL">
              <a:solidFill>
                <a:srgbClr val="1D4C72"/>
              </a:solidFill>
            </a:endParaRPr>
          </a:p>
        </p:txBody>
      </p:sp>
      <p:grpSp>
        <p:nvGrpSpPr>
          <p:cNvPr id="3" name="קבוצה 2"/>
          <p:cNvGrpSpPr>
            <a:grpSpLocks/>
          </p:cNvGrpSpPr>
          <p:nvPr/>
        </p:nvGrpSpPr>
        <p:grpSpPr bwMode="auto">
          <a:xfrm>
            <a:off x="231775" y="573088"/>
            <a:ext cx="8470900" cy="5346700"/>
            <a:chOff x="623118" y="907879"/>
            <a:chExt cx="7279389" cy="5346872"/>
          </a:xfrm>
        </p:grpSpPr>
        <p:sp>
          <p:nvSpPr>
            <p:cNvPr id="2" name="מלבן מעוגל 1"/>
            <p:cNvSpPr/>
            <p:nvPr/>
          </p:nvSpPr>
          <p:spPr>
            <a:xfrm>
              <a:off x="1477109" y="907879"/>
              <a:ext cx="6425398" cy="244482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1477109" y="3354295"/>
              <a:ext cx="6425398" cy="29004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קבוצה 29"/>
            <p:cNvGrpSpPr>
              <a:grpSpLocks/>
            </p:cNvGrpSpPr>
            <p:nvPr/>
          </p:nvGrpSpPr>
          <p:grpSpPr bwMode="auto">
            <a:xfrm>
              <a:off x="623118" y="922166"/>
              <a:ext cx="3295313" cy="4983323"/>
              <a:chOff x="-831050" y="1015918"/>
              <a:chExt cx="4075482" cy="498270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428085" y="1015918"/>
                <a:ext cx="1226579" cy="877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גלוקוז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Arial"/>
                    <a:cs typeface="Arial"/>
                  </a:rPr>
                  <a:t>C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r>
                  <a:rPr lang="en-US" dirty="0">
                    <a:latin typeface="Arial"/>
                    <a:cs typeface="Arial"/>
                  </a:rPr>
                  <a:t>H</a:t>
                </a:r>
                <a:r>
                  <a:rPr lang="en-US" sz="800" dirty="0">
                    <a:latin typeface="Arial"/>
                    <a:cs typeface="Arial"/>
                  </a:rPr>
                  <a:t>12</a:t>
                </a:r>
                <a:r>
                  <a:rPr lang="en-US" dirty="0">
                    <a:latin typeface="Arial"/>
                    <a:cs typeface="Arial"/>
                  </a:rPr>
                  <a:t>O</a:t>
                </a:r>
                <a:r>
                  <a:rPr lang="en-US" sz="800" dirty="0">
                    <a:latin typeface="Arial"/>
                    <a:cs typeface="Arial"/>
                  </a:rPr>
                  <a:t>6</a:t>
                </a:r>
                <a:endParaRPr lang="he-IL" sz="2000" dirty="0">
                  <a:latin typeface="Arial"/>
                  <a:cs typeface="Arial"/>
                </a:endParaRPr>
              </a:p>
            </p:txBody>
          </p:sp>
          <p:sp>
            <p:nvSpPr>
              <p:cNvPr id="13" name="חץ למטה 12"/>
              <p:cNvSpPr/>
              <p:nvPr/>
            </p:nvSpPr>
            <p:spPr>
              <a:xfrm>
                <a:off x="1888684" y="1879439"/>
                <a:ext cx="323939" cy="2190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חץ למטה 13"/>
              <p:cNvSpPr/>
              <p:nvPr/>
            </p:nvSpPr>
            <p:spPr>
              <a:xfrm>
                <a:off x="1888684" y="2171512"/>
                <a:ext cx="323939" cy="2190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חץ למטה 15"/>
              <p:cNvSpPr/>
              <p:nvPr/>
            </p:nvSpPr>
            <p:spPr>
              <a:xfrm>
                <a:off x="1880249" y="3673149"/>
                <a:ext cx="323939" cy="42064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36520" y="2390567"/>
                <a:ext cx="1226580" cy="877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חומצה פירובית</a:t>
                </a:r>
              </a:p>
            </p:txBody>
          </p:sp>
          <p:sp>
            <p:nvSpPr>
              <p:cNvPr id="18" name="חץ למטה 17"/>
              <p:cNvSpPr/>
              <p:nvPr/>
            </p:nvSpPr>
            <p:spPr>
              <a:xfrm>
                <a:off x="1886998" y="4214438"/>
                <a:ext cx="322251" cy="2190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חץ למטה 18"/>
              <p:cNvSpPr/>
              <p:nvPr/>
            </p:nvSpPr>
            <p:spPr>
              <a:xfrm>
                <a:off x="1878561" y="4536670"/>
                <a:ext cx="322252" cy="2190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חץ למטה 19"/>
              <p:cNvSpPr/>
              <p:nvPr/>
            </p:nvSpPr>
            <p:spPr>
              <a:xfrm>
                <a:off x="1878561" y="4860490"/>
                <a:ext cx="322252" cy="22064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20284" y="5228757"/>
                <a:ext cx="1224893" cy="7698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פחמן      דו-חמצני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1613" y="5228757"/>
                <a:ext cx="1224893" cy="7301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מים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-831050" y="3935063"/>
                <a:ext cx="1056175" cy="1201627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חמצן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56407" y="4581116"/>
                <a:ext cx="1700677" cy="650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חץ למטה 30"/>
              <p:cNvSpPr/>
              <p:nvPr/>
            </p:nvSpPr>
            <p:spPr>
              <a:xfrm>
                <a:off x="1522567" y="4614451"/>
                <a:ext cx="323939" cy="2190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פיצוץ 2 33"/>
            <p:cNvSpPr/>
            <p:nvPr/>
          </p:nvSpPr>
          <p:spPr>
            <a:xfrm rot="1479687">
              <a:off x="3819447" y="1577826"/>
              <a:ext cx="1028609" cy="947767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5" name="פיצוץ 2 34"/>
            <p:cNvSpPr/>
            <p:nvPr/>
          </p:nvSpPr>
          <p:spPr>
            <a:xfrm rot="1479687">
              <a:off x="3674841" y="3657517"/>
              <a:ext cx="1607032" cy="1725668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3778521" y="4179821"/>
              <a:ext cx="1178672" cy="61755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b="1" dirty="0">
                  <a:solidFill>
                    <a:srgbClr val="FFFF00"/>
                  </a:solidFill>
                </a:rPr>
                <a:t>אנרגיה</a:t>
              </a:r>
            </a:p>
          </p:txBody>
        </p:sp>
        <p:sp>
          <p:nvSpPr>
            <p:cNvPr id="36" name="מלבן מעוגל 35"/>
            <p:cNvSpPr/>
            <p:nvPr/>
          </p:nvSpPr>
          <p:spPr>
            <a:xfrm>
              <a:off x="3654378" y="1638152"/>
              <a:ext cx="1250975" cy="696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b="1" dirty="0">
                  <a:solidFill>
                    <a:srgbClr val="FFFF00"/>
                  </a:solidFill>
                </a:rPr>
                <a:t>אנרגיה</a:t>
              </a:r>
            </a:p>
          </p:txBody>
        </p:sp>
        <p:sp>
          <p:nvSpPr>
            <p:cNvPr id="11" name="חץ ימינה 10"/>
            <p:cNvSpPr/>
            <p:nvPr/>
          </p:nvSpPr>
          <p:spPr>
            <a:xfrm>
              <a:off x="3388359" y="1873110"/>
              <a:ext cx="165068" cy="29210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37" name="חץ ימינה 36"/>
            <p:cNvSpPr/>
            <p:nvPr/>
          </p:nvSpPr>
          <p:spPr>
            <a:xfrm>
              <a:off x="3269672" y="4208397"/>
              <a:ext cx="283754" cy="53024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38" name="חץ ימינה 37"/>
            <p:cNvSpPr/>
            <p:nvPr/>
          </p:nvSpPr>
          <p:spPr>
            <a:xfrm>
              <a:off x="5129082" y="1885810"/>
              <a:ext cx="165068" cy="29210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21" name="חץ מעוקל למעלה 20"/>
            <p:cNvSpPr/>
            <p:nvPr/>
          </p:nvSpPr>
          <p:spPr>
            <a:xfrm rot="5202448">
              <a:off x="5343016" y="1788997"/>
              <a:ext cx="973169" cy="42699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3086" y="1268253"/>
              <a:ext cx="863540" cy="5667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2ADP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2Pi</a:t>
              </a:r>
              <a:endParaRPr lang="he-IL" dirty="0"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73111" y="2165219"/>
              <a:ext cx="990412" cy="666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2ATP</a:t>
              </a:r>
            </a:p>
          </p:txBody>
        </p:sp>
        <p:sp>
          <p:nvSpPr>
            <p:cNvPr id="41" name="חץ מעוקל למעלה 40"/>
            <p:cNvSpPr/>
            <p:nvPr/>
          </p:nvSpPr>
          <p:spPr>
            <a:xfrm rot="5202448">
              <a:off x="5456748" y="4242280"/>
              <a:ext cx="1101760" cy="6466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42" name="חץ ימינה 41"/>
            <p:cNvSpPr/>
            <p:nvPr/>
          </p:nvSpPr>
          <p:spPr>
            <a:xfrm>
              <a:off x="5307792" y="4197285"/>
              <a:ext cx="383342" cy="3857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30945" y="3897237"/>
              <a:ext cx="1092727" cy="7255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28ADP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28Pi</a:t>
              </a:r>
              <a:endParaRPr lang="he-IL" dirty="0"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30945" y="4771978"/>
              <a:ext cx="989048" cy="666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28ATP</a:t>
              </a:r>
            </a:p>
          </p:txBody>
        </p:sp>
      </p:grpSp>
      <p:sp>
        <p:nvSpPr>
          <p:cNvPr id="87047" name="מלבן 4"/>
          <p:cNvSpPr>
            <a:spLocks noChangeArrowheads="1"/>
          </p:cNvSpPr>
          <p:nvPr/>
        </p:nvSpPr>
        <p:spPr bwMode="auto">
          <a:xfrm>
            <a:off x="1285875" y="5245100"/>
            <a:ext cx="738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רוב האנרגיה משתחררת בשלב זה!</a:t>
            </a:r>
          </a:p>
        </p:txBody>
      </p:sp>
      <p:sp>
        <p:nvSpPr>
          <p:cNvPr id="87048" name="מלבן 4"/>
          <p:cNvSpPr>
            <a:spLocks noChangeArrowheads="1"/>
          </p:cNvSpPr>
          <p:nvPr/>
        </p:nvSpPr>
        <p:spPr bwMode="auto">
          <a:xfrm>
            <a:off x="4921250" y="3006725"/>
            <a:ext cx="3525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u="sng"/>
              <a:t>הרווח האנרגטי בנשימה האווירנית</a:t>
            </a:r>
            <a:r>
              <a:rPr lang="he-IL"/>
              <a:t>:</a:t>
            </a:r>
          </a:p>
          <a:p>
            <a:pPr algn="ctr"/>
            <a:endParaRPr lang="he-IL">
              <a:solidFill>
                <a:srgbClr val="1D4C7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275" y="6021388"/>
            <a:ext cx="8183563" cy="3698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כמה מולקולות </a:t>
            </a:r>
            <a:r>
              <a:rPr lang="en-US"/>
              <a:t>ATP</a:t>
            </a:r>
            <a:r>
              <a:rPr lang="he-IL"/>
              <a:t> נוצרות מהאנרגיה המשתחררת בפירוק מולקולת גלוקוז אחת?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פיצוץ 2 26"/>
          <p:cNvSpPr/>
          <p:nvPr/>
        </p:nvSpPr>
        <p:spPr bwMode="auto">
          <a:xfrm rot="1479687">
            <a:off x="1976438" y="3590925"/>
            <a:ext cx="2049462" cy="1331913"/>
          </a:xfrm>
          <a:prstGeom prst="irregularSeal2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היתרון בשימוש ב-</a:t>
            </a:r>
            <a:r>
              <a:rPr lang="en-US" sz="1800" b="1" dirty="0">
                <a:solidFill>
                  <a:srgbClr val="FF6600"/>
                </a:solidFill>
                <a:ea typeface="+mn-ea"/>
              </a:rPr>
              <a:t>:ATP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 שהוא "מטבע אנרגיה 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בעל ערך קטן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"</a:t>
            </a:r>
            <a:endParaRPr lang="he-IL" sz="1800" dirty="0"/>
          </a:p>
        </p:txBody>
      </p:sp>
      <p:sp>
        <p:nvSpPr>
          <p:cNvPr id="88068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67064F-0BCC-4E86-B669-6C6A76C6DE20}" type="slidenum">
              <a:rPr lang="he-IL" smtClean="0">
                <a:ea typeface="Times New Roman (Hebrew)" charset="0"/>
                <a:cs typeface="Times New Roman (Hebrew)" charset="0"/>
              </a:rPr>
              <a:pPr/>
              <a:t>32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465138"/>
            <a:ext cx="8183562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התא בונה 30 מולקולות </a:t>
            </a:r>
            <a:r>
              <a:rPr lang="en-US"/>
              <a:t>ATP</a:t>
            </a:r>
            <a:r>
              <a:rPr lang="he-IL"/>
              <a:t> מן האנרגיה המשתחררת מפירוק מולקולת גלוקוז אחת. </a:t>
            </a:r>
          </a:p>
          <a:p>
            <a:r>
              <a:rPr lang="he-IL"/>
              <a:t>מה היתרון בכך שכמות האנרגיה הגדולה שהייתה בגלוקוז מתחלקת ל-30 "מטבעות אנרגיה" בעלי ערך קטן?</a:t>
            </a:r>
          </a:p>
          <a:p>
            <a:r>
              <a:rPr lang="he-IL"/>
              <a:t>היתרון הוא שהתא יכול לספק אנרגיה בכמות הנדרשת לתהליכים צורכי אנרגיה.</a:t>
            </a:r>
          </a:p>
          <a:p>
            <a:r>
              <a:rPr lang="he-IL"/>
              <a:t>קיומו של "מטבע אנרגיה בעל ערך קטן" מונע בזבוז אנרגיה (כאשר נדרש תשלום זול או מועט ו"לא מחזירים עודף", עדיף לשלם במטבע בעל ערך קטן ולא בשטר בעל ערך גדול). </a:t>
            </a:r>
          </a:p>
        </p:txBody>
      </p:sp>
      <p:grpSp>
        <p:nvGrpSpPr>
          <p:cNvPr id="2" name="קבוצה 12"/>
          <p:cNvGrpSpPr>
            <a:grpSpLocks/>
          </p:cNvGrpSpPr>
          <p:nvPr/>
        </p:nvGrpSpPr>
        <p:grpSpPr bwMode="auto">
          <a:xfrm>
            <a:off x="250825" y="2773363"/>
            <a:ext cx="5408613" cy="738187"/>
            <a:chOff x="2957513" y="1581150"/>
            <a:chExt cx="5408612" cy="738188"/>
          </a:xfrm>
        </p:grpSpPr>
        <p:grpSp>
          <p:nvGrpSpPr>
            <p:cNvPr id="3" name="קבוצה 6"/>
            <p:cNvGrpSpPr>
              <a:grpSpLocks/>
            </p:cNvGrpSpPr>
            <p:nvPr/>
          </p:nvGrpSpPr>
          <p:grpSpPr bwMode="auto">
            <a:xfrm>
              <a:off x="2957513" y="1581150"/>
              <a:ext cx="5408612" cy="715963"/>
              <a:chOff x="2457450" y="5838825"/>
              <a:chExt cx="5408613" cy="715963"/>
            </a:xfrm>
          </p:grpSpPr>
          <p:sp>
            <p:nvSpPr>
              <p:cNvPr id="19" name="TextBox 18"/>
              <p:cNvSpPr txBox="1"/>
              <p:nvPr/>
            </p:nvSpPr>
            <p:spPr bwMode="auto">
              <a:xfrm>
                <a:off x="2457450" y="5888037"/>
                <a:ext cx="990600" cy="666751"/>
              </a:xfrm>
              <a:prstGeom prst="rect">
                <a:avLst/>
              </a:prstGeom>
              <a:solidFill>
                <a:schemeClr val="accent5">
                  <a:alpha val="58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 bwMode="auto">
              <a:xfrm>
                <a:off x="3846513" y="5861050"/>
                <a:ext cx="941387" cy="671513"/>
              </a:xfrm>
              <a:prstGeom prst="rect">
                <a:avLst/>
              </a:prstGeom>
              <a:solidFill>
                <a:schemeClr val="accent5">
                  <a:alpha val="58000"/>
                </a:schemeClr>
              </a:solidFill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חץ ימינה 20"/>
              <p:cNvSpPr/>
              <p:nvPr/>
            </p:nvSpPr>
            <p:spPr>
              <a:xfrm>
                <a:off x="4833938" y="6102350"/>
                <a:ext cx="574675" cy="3032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5443538" y="5843587"/>
                <a:ext cx="990600" cy="688976"/>
              </a:xfrm>
              <a:prstGeom prst="rect">
                <a:avLst/>
              </a:prstGeom>
              <a:solidFill>
                <a:srgbClr val="FFFFCC"/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6875463" y="5838825"/>
                <a:ext cx="990600" cy="693738"/>
              </a:xfrm>
              <a:prstGeom prst="rect">
                <a:avLst/>
              </a:prstGeom>
              <a:solidFill>
                <a:srgbClr val="FFFFCC"/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חיבור 23"/>
              <p:cNvSpPr/>
              <p:nvPr/>
            </p:nvSpPr>
            <p:spPr>
              <a:xfrm>
                <a:off x="3533775" y="6110287"/>
                <a:ext cx="174625" cy="201613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חיבור 24"/>
              <p:cNvSpPr/>
              <p:nvPr/>
            </p:nvSpPr>
            <p:spPr>
              <a:xfrm>
                <a:off x="6557963" y="6084887"/>
                <a:ext cx="174625" cy="204788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2957513" y="1630362"/>
              <a:ext cx="990600" cy="666751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/>
                  <a:cs typeface="Arial"/>
                </a:rPr>
                <a:t>C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r>
                <a:rPr lang="en-US" dirty="0">
                  <a:latin typeface="Arial"/>
                  <a:cs typeface="Arial"/>
                </a:rPr>
                <a:t>H</a:t>
              </a:r>
              <a:r>
                <a:rPr lang="en-US" sz="800" dirty="0">
                  <a:latin typeface="Arial"/>
                  <a:cs typeface="Arial"/>
                </a:rPr>
                <a:t>12</a:t>
              </a:r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sz="800" dirty="0">
                  <a:latin typeface="Arial"/>
                  <a:cs typeface="Arial"/>
                </a:rPr>
                <a:t>6</a:t>
              </a:r>
              <a:endParaRPr lang="he-IL" sz="20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38638" y="1630362"/>
              <a:ext cx="941388" cy="666751"/>
            </a:xfrm>
            <a:prstGeom prst="rect">
              <a:avLst/>
            </a:prstGeom>
            <a:solidFill>
              <a:schemeClr val="accent5">
                <a:alpha val="58000"/>
              </a:schemeClr>
            </a:solidFill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latin typeface="Arial"/>
                  <a:cs typeface="Arial"/>
                </a:rPr>
                <a:t>חמצן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962650" y="1630362"/>
              <a:ext cx="990600" cy="688976"/>
            </a:xfrm>
            <a:prstGeom prst="rect">
              <a:avLst/>
            </a:prstGeom>
            <a:solidFill>
              <a:srgbClr val="FFFFCC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פחמן    דו-חמצני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7375525" y="1600200"/>
              <a:ext cx="989012" cy="693738"/>
            </a:xfrm>
            <a:prstGeom prst="rect">
              <a:avLst/>
            </a:prstGeom>
            <a:solidFill>
              <a:srgbClr val="FFFFCC"/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latin typeface="Arial"/>
                  <a:cs typeface="Arial"/>
                </a:rPr>
                <a:t>מים</a:t>
              </a:r>
            </a:p>
          </p:txBody>
        </p:sp>
      </p:grpSp>
      <p:sp>
        <p:nvSpPr>
          <p:cNvPr id="26" name="מלבן מעוגל 25"/>
          <p:cNvSpPr/>
          <p:nvPr/>
        </p:nvSpPr>
        <p:spPr bwMode="auto">
          <a:xfrm>
            <a:off x="2222500" y="4027488"/>
            <a:ext cx="1370013" cy="434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solidFill>
                  <a:srgbClr val="FFFF00"/>
                </a:solidFill>
              </a:rPr>
              <a:t>אנרגיה</a:t>
            </a:r>
          </a:p>
        </p:txBody>
      </p:sp>
      <p:sp>
        <p:nvSpPr>
          <p:cNvPr id="28" name="חץ ימינה 27"/>
          <p:cNvSpPr/>
          <p:nvPr/>
        </p:nvSpPr>
        <p:spPr bwMode="auto">
          <a:xfrm rot="5400000">
            <a:off x="2696369" y="3296444"/>
            <a:ext cx="222250" cy="385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113338" y="5945188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186238" y="5927725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146675" y="4476750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6080125" y="5927725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7046913" y="5927725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7942263" y="5940425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186238" y="4483100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176713" y="631190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145088" y="6332538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6115050" y="6332538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7064375" y="6323013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7942263" y="631190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113338" y="4846638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178300" y="4846638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7956550" y="4483100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980238" y="4846638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7011988" y="4479925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7942263" y="488950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7942263" y="559435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7046913" y="5549900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6103938" y="554990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113338" y="5540375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178300" y="5549900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6099175" y="4462463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6076950" y="4856163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4178300" y="5222875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5146675" y="5210175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7942263" y="5207000"/>
            <a:ext cx="8778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6080125" y="5222875"/>
            <a:ext cx="877888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7005638" y="5210175"/>
            <a:ext cx="8794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ATP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842963" y="4873625"/>
            <a:ext cx="1144587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30ADP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842963" y="5376863"/>
            <a:ext cx="1109662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30Pi</a:t>
            </a:r>
          </a:p>
        </p:txBody>
      </p:sp>
      <p:sp>
        <p:nvSpPr>
          <p:cNvPr id="62" name="חץ ימינה 61"/>
          <p:cNvSpPr/>
          <p:nvPr/>
        </p:nvSpPr>
        <p:spPr bwMode="auto">
          <a:xfrm>
            <a:off x="2362200" y="5149850"/>
            <a:ext cx="1057275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3" name="חץ ימינה 62"/>
          <p:cNvSpPr/>
          <p:nvPr/>
        </p:nvSpPr>
        <p:spPr bwMode="auto">
          <a:xfrm rot="5400000">
            <a:off x="2795588" y="4725987"/>
            <a:ext cx="223838" cy="385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8: תהליך הנשימה התאית</a:t>
            </a:r>
            <a:endParaRPr lang="he-IL" sz="1800" dirty="0"/>
          </a:p>
        </p:txBody>
      </p:sp>
      <p:sp>
        <p:nvSpPr>
          <p:cNvPr id="8909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E7BD35-1FEC-46ED-9EC0-9D3C04FA583A}" type="slidenum">
              <a:rPr lang="he-IL" smtClean="0">
                <a:ea typeface="Times New Roman (Hebrew)" charset="0"/>
                <a:cs typeface="Times New Roman (Hebrew)" charset="0"/>
              </a:rPr>
              <a:pPr/>
              <a:t>33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8397875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8: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היכן מתרחש תהליך פירוק </a:t>
            </a:r>
            <a:r>
              <a:rPr lang="he-IL" sz="2400" dirty="0" err="1">
                <a:solidFill>
                  <a:srgbClr val="1D4C72"/>
                </a:solidFill>
              </a:rPr>
              <a:t>גלוקוז</a:t>
            </a:r>
            <a:r>
              <a:rPr lang="he-IL" sz="2400" dirty="0">
                <a:solidFill>
                  <a:srgbClr val="1D4C72"/>
                </a:solidFill>
              </a:rPr>
              <a:t>?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א. בתאים בפה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ב. בתאים שבמעי הדק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ג. בתאי השרירים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ד. כל התשובות נכונות</a:t>
            </a:r>
            <a:endParaRPr lang="he-IL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9011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62401F-A2ED-483F-B242-54C6D233729D}" type="slidenum">
              <a:rPr lang="he-IL" smtClean="0">
                <a:ea typeface="Times New Roman (Hebrew)" charset="0"/>
                <a:cs typeface="Times New Roman (Hebrew)" charset="0"/>
              </a:rPr>
              <a:pPr/>
              <a:t>34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Rectangle 20"/>
          <p:cNvSpPr/>
          <p:nvPr/>
        </p:nvSpPr>
        <p:spPr bwMode="auto">
          <a:xfrm>
            <a:off x="571500" y="2786063"/>
            <a:ext cx="8196263" cy="78581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ד'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692150"/>
            <a:ext cx="8397875" cy="17541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8:</a:t>
            </a:r>
          </a:p>
          <a:p>
            <a:r>
              <a:rPr lang="he-IL">
                <a:solidFill>
                  <a:srgbClr val="1D4C72"/>
                </a:solidFill>
              </a:rPr>
              <a:t>היכן מתרחש תהליך פירוק גלוקוז?</a:t>
            </a:r>
          </a:p>
          <a:p>
            <a:r>
              <a:rPr lang="he-IL">
                <a:solidFill>
                  <a:srgbClr val="1D4C72"/>
                </a:solidFill>
              </a:rPr>
              <a:t>א. בתאים בפה</a:t>
            </a:r>
          </a:p>
          <a:p>
            <a:r>
              <a:rPr lang="he-IL">
                <a:solidFill>
                  <a:srgbClr val="1D4C72"/>
                </a:solidFill>
              </a:rPr>
              <a:t>ב. בתאים שבמעי הדק</a:t>
            </a:r>
          </a:p>
          <a:p>
            <a:r>
              <a:rPr lang="he-IL">
                <a:solidFill>
                  <a:srgbClr val="1D4C72"/>
                </a:solidFill>
              </a:rPr>
              <a:t>ג. בתאי השרירים</a:t>
            </a:r>
          </a:p>
          <a:p>
            <a:r>
              <a:rPr lang="he-IL">
                <a:solidFill>
                  <a:srgbClr val="1D4C72"/>
                </a:solidFill>
              </a:rPr>
              <a:t>ד. כל התשובות נכונות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9: תהליך הנשימה התאית</a:t>
            </a:r>
            <a:endParaRPr lang="he-IL" sz="1800" dirty="0"/>
          </a:p>
        </p:txBody>
      </p:sp>
      <p:sp>
        <p:nvSpPr>
          <p:cNvPr id="9113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940D68-2A27-4A59-98E2-4C57A3D90F3D}" type="slidenum">
              <a:rPr lang="he-IL" smtClean="0">
                <a:ea typeface="Times New Roman (Hebrew)" charset="0"/>
                <a:cs typeface="Times New Roman (Hebrew)" charset="0"/>
              </a:rPr>
              <a:pPr/>
              <a:t>35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692150"/>
            <a:ext cx="8397875" cy="4524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9:</a:t>
            </a:r>
          </a:p>
          <a:p>
            <a:r>
              <a:rPr lang="he-IL">
                <a:solidFill>
                  <a:srgbClr val="1D4C72"/>
                </a:solidFill>
              </a:rPr>
              <a:t>להלן </a:t>
            </a:r>
            <a:r>
              <a:rPr lang="he-IL">
                <a:solidFill>
                  <a:schemeClr val="tx2"/>
                </a:solidFill>
              </a:rPr>
              <a:t>כמה</a:t>
            </a:r>
            <a:r>
              <a:rPr lang="he-IL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א.  נשימה תאית מתרחשת רק בתאים </a:t>
            </a:r>
            <a:r>
              <a:rPr lang="he-IL">
                <a:solidFill>
                  <a:srgbClr val="006600"/>
                </a:solidFill>
              </a:rPr>
              <a:t>שבהם</a:t>
            </a:r>
            <a:r>
              <a:rPr lang="he-IL">
                <a:solidFill>
                  <a:srgbClr val="1D4C72"/>
                </a:solidFill>
              </a:rPr>
              <a:t> יש פעילות מטבולית רבה.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ב. ה-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עובר מן המקומות </a:t>
            </a:r>
            <a:r>
              <a:rPr lang="he-IL">
                <a:solidFill>
                  <a:srgbClr val="006600"/>
                </a:solidFill>
              </a:rPr>
              <a:t>שבהם</a:t>
            </a:r>
            <a:r>
              <a:rPr lang="he-IL">
                <a:solidFill>
                  <a:srgbClr val="1D4C72"/>
                </a:solidFill>
              </a:rPr>
              <a:t> הוא נוצר בתא כגון: </a:t>
            </a:r>
            <a:r>
              <a:rPr lang="he-IL" noProof="1">
                <a:solidFill>
                  <a:srgbClr val="1D4C72"/>
                </a:solidFill>
              </a:rPr>
              <a:t>המיטוכונדרייה, </a:t>
            </a:r>
            <a:r>
              <a:rPr lang="he-IL">
                <a:solidFill>
                  <a:srgbClr val="1D4C72"/>
                </a:solidFill>
              </a:rPr>
              <a:t>אל מקומות </a:t>
            </a:r>
            <a:r>
              <a:rPr lang="he-IL">
                <a:solidFill>
                  <a:srgbClr val="006600"/>
                </a:solidFill>
              </a:rPr>
              <a:t>שבהם</a:t>
            </a:r>
            <a:r>
              <a:rPr lang="he-IL">
                <a:solidFill>
                  <a:srgbClr val="1D4C72"/>
                </a:solidFill>
              </a:rPr>
              <a:t> </a:t>
            </a:r>
          </a:p>
          <a:p>
            <a:r>
              <a:rPr lang="he-IL">
                <a:solidFill>
                  <a:srgbClr val="1D4C72"/>
                </a:solidFill>
              </a:rPr>
              <a:t>    מתרחשים תהליכים צורכי אנרגיה כגון: הריבוזומים.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ג. התאים מפיקים אנרגיה מפירוק חומרים אורגניים.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ד. התא מפיק אנרגיה אך ורק מפירוק גלוקוז. 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ה. תפקיד הנשימה התאית הוא אספקת אנרגיה זמינה לתא (לבניית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).</a:t>
            </a: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9216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304761-3E66-49AF-9B2B-8F51830A4B3D}" type="slidenum">
              <a:rPr lang="he-IL" smtClean="0">
                <a:ea typeface="Times New Roman (Hebrew)" charset="0"/>
                <a:cs typeface="Times New Roman (Hebrew)" charset="0"/>
              </a:rPr>
              <a:pPr/>
              <a:t>36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813" y="692150"/>
            <a:ext cx="8397875" cy="48006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9:</a:t>
            </a:r>
          </a:p>
          <a:p>
            <a:r>
              <a:rPr lang="he-IL">
                <a:solidFill>
                  <a:srgbClr val="1D4C72"/>
                </a:solidFill>
              </a:rPr>
              <a:t>להלן </a:t>
            </a:r>
            <a:r>
              <a:rPr lang="he-IL">
                <a:solidFill>
                  <a:srgbClr val="006600"/>
                </a:solidFill>
              </a:rPr>
              <a:t>כמה</a:t>
            </a:r>
            <a:r>
              <a:rPr lang="he-IL">
                <a:solidFill>
                  <a:srgbClr val="1D4C72"/>
                </a:solidFill>
              </a:rPr>
              <a:t> משפטים. ציינו איזה מהם נכונים ואיזה שגויים.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א. נשימה תאית מתרחשת רק בתאים </a:t>
            </a:r>
            <a:r>
              <a:rPr lang="he-IL">
                <a:solidFill>
                  <a:srgbClr val="006600"/>
                </a:solidFill>
              </a:rPr>
              <a:t>שבהם</a:t>
            </a:r>
            <a:r>
              <a:rPr lang="he-IL">
                <a:solidFill>
                  <a:srgbClr val="1D4C72"/>
                </a:solidFill>
              </a:rPr>
              <a:t> יש פעילות מטבולית רבה.</a:t>
            </a:r>
          </a:p>
          <a:p>
            <a:r>
              <a:rPr lang="he-IL">
                <a:solidFill>
                  <a:srgbClr val="1D4C72"/>
                </a:solidFill>
              </a:rPr>
              <a:t>    </a:t>
            </a:r>
            <a:r>
              <a:rPr lang="he-IL">
                <a:solidFill>
                  <a:srgbClr val="FFFFFF"/>
                </a:solidFill>
              </a:rPr>
              <a:t>לא נכון. כל תא חי מבצע נשימה תאית.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ב. ה-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עובר מן המקומות</a:t>
            </a:r>
            <a:r>
              <a:rPr lang="he-IL">
                <a:solidFill>
                  <a:schemeClr val="tx2"/>
                </a:solidFill>
              </a:rPr>
              <a:t> שבהם </a:t>
            </a:r>
            <a:r>
              <a:rPr lang="he-IL">
                <a:solidFill>
                  <a:srgbClr val="1D4C72"/>
                </a:solidFill>
              </a:rPr>
              <a:t>הוא נוצר בתא כגון: </a:t>
            </a:r>
            <a:r>
              <a:rPr lang="he-IL" noProof="1">
                <a:solidFill>
                  <a:srgbClr val="1D4C72"/>
                </a:solidFill>
              </a:rPr>
              <a:t>המיטוכונדרייה</a:t>
            </a:r>
            <a:r>
              <a:rPr lang="he-IL">
                <a:solidFill>
                  <a:srgbClr val="1D4C72"/>
                </a:solidFill>
              </a:rPr>
              <a:t>, אל מקומות </a:t>
            </a:r>
            <a:r>
              <a:rPr lang="he-IL">
                <a:solidFill>
                  <a:srgbClr val="006600"/>
                </a:solidFill>
              </a:rPr>
              <a:t>שבהם</a:t>
            </a:r>
            <a:r>
              <a:rPr lang="he-IL">
                <a:solidFill>
                  <a:srgbClr val="1D4C72"/>
                </a:solidFill>
              </a:rPr>
              <a:t> </a:t>
            </a:r>
          </a:p>
          <a:p>
            <a:r>
              <a:rPr lang="he-IL">
                <a:solidFill>
                  <a:srgbClr val="1D4C72"/>
                </a:solidFill>
              </a:rPr>
              <a:t>    מתרחשים תהליכים צורכי אנרגיה כגון: הריבוזומים. </a:t>
            </a:r>
            <a:r>
              <a:rPr lang="he-IL">
                <a:solidFill>
                  <a:srgbClr val="FFFFFF"/>
                </a:solidFill>
              </a:rPr>
              <a:t>נכון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ג. התאים מפיקים אנרגיה מפירוק חומרים אורגניים. </a:t>
            </a:r>
            <a:r>
              <a:rPr lang="he-IL">
                <a:solidFill>
                  <a:srgbClr val="FF6600"/>
                </a:solidFill>
              </a:rPr>
              <a:t>נכון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ד. התא מפיק אנרגיה אך ורק מפירוק </a:t>
            </a:r>
            <a:r>
              <a:rPr lang="he-IL" noProof="1">
                <a:solidFill>
                  <a:srgbClr val="1D4C72"/>
                </a:solidFill>
              </a:rPr>
              <a:t>גלוקוז </a:t>
            </a:r>
            <a:r>
              <a:rPr lang="he-IL">
                <a:solidFill>
                  <a:srgbClr val="1D4C72"/>
                </a:solidFill>
              </a:rPr>
              <a:t>. </a:t>
            </a:r>
            <a:r>
              <a:rPr lang="he-IL">
                <a:solidFill>
                  <a:srgbClr val="FF6600"/>
                </a:solidFill>
              </a:rPr>
              <a:t>לא נכון</a:t>
            </a:r>
            <a:r>
              <a:rPr lang="he-IL">
                <a:solidFill>
                  <a:srgbClr val="FFFFFF"/>
                </a:solidFill>
              </a:rPr>
              <a:t>. התא מפיק אנרגיה בעיקר </a:t>
            </a:r>
            <a:r>
              <a:rPr lang="he-IL" noProof="1">
                <a:solidFill>
                  <a:srgbClr val="FFFFFF"/>
                </a:solidFill>
              </a:rPr>
              <a:t>מגלוקוז</a:t>
            </a:r>
            <a:r>
              <a:rPr lang="he-IL">
                <a:solidFill>
                  <a:srgbClr val="FFFFFF"/>
                </a:solidFill>
              </a:rPr>
              <a:t>, אך גם מחומרים אורגניים אחרים.</a:t>
            </a:r>
          </a:p>
          <a:p>
            <a:endParaRPr lang="he-IL">
              <a:solidFill>
                <a:srgbClr val="006600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ה. תפקיד הנשימה התאית הוא אספקת אנרגיה זמינה לתא (לבניית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). </a:t>
            </a:r>
            <a:r>
              <a:rPr lang="he-IL">
                <a:solidFill>
                  <a:srgbClr val="FFFFFF"/>
                </a:solidFill>
              </a:rPr>
              <a:t>נכון</a:t>
            </a: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10: תהליך הנשימה התאית</a:t>
            </a:r>
            <a:endParaRPr lang="he-IL" sz="1800" dirty="0"/>
          </a:p>
        </p:txBody>
      </p:sp>
      <p:sp>
        <p:nvSpPr>
          <p:cNvPr id="9318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DB5A2D-FE94-4B0B-89D6-6EBE9F8F6848}" type="slidenum">
              <a:rPr lang="he-IL" smtClean="0">
                <a:ea typeface="Times New Roman (Hebrew)" charset="0"/>
                <a:cs typeface="Times New Roman (Hebrew)" charset="0"/>
              </a:rPr>
              <a:pPr/>
              <a:t>37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1000"/>
            <a:ext cx="8324850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10: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הסינתזה של </a:t>
            </a:r>
            <a:r>
              <a:rPr lang="en-US" dirty="0">
                <a:solidFill>
                  <a:srgbClr val="1D4C72"/>
                </a:solidFill>
              </a:rPr>
              <a:t>ATP</a:t>
            </a:r>
            <a:r>
              <a:rPr lang="he-IL" sz="2400" dirty="0">
                <a:solidFill>
                  <a:srgbClr val="1D4C72"/>
                </a:solidFill>
              </a:rPr>
              <a:t> בתאים </a:t>
            </a:r>
            <a:r>
              <a:rPr lang="he-IL" sz="2400" dirty="0">
                <a:solidFill>
                  <a:schemeClr val="tx2"/>
                </a:solidFill>
              </a:rPr>
              <a:t>נעשית: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   </a:t>
            </a:r>
            <a:r>
              <a:rPr lang="he-IL" sz="2400" noProof="1">
                <a:solidFill>
                  <a:srgbClr val="1D4C72"/>
                </a:solidFill>
              </a:rPr>
              <a:t>א. בריבוזומים ובמיטוכונדריה.</a:t>
            </a:r>
          </a:p>
          <a:p>
            <a:r>
              <a:rPr lang="he-IL" sz="2400" noProof="1">
                <a:solidFill>
                  <a:srgbClr val="1D4C72"/>
                </a:solidFill>
              </a:rPr>
              <a:t>   ב. בגרעין ובמיטוכונדריה.</a:t>
            </a:r>
          </a:p>
          <a:p>
            <a:r>
              <a:rPr lang="he-IL" sz="2400" noProof="1">
                <a:solidFill>
                  <a:srgbClr val="1D4C72"/>
                </a:solidFill>
              </a:rPr>
              <a:t>   ג. בגרעין, בריבוזומים ובציטופלסמה    </a:t>
            </a:r>
          </a:p>
          <a:p>
            <a:r>
              <a:rPr lang="he-IL" sz="2400" noProof="1">
                <a:solidFill>
                  <a:srgbClr val="1D4C72"/>
                </a:solidFill>
              </a:rPr>
              <a:t>   ד. במיטוכונדרייה ובציטופלסמה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9421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EC0CAC-3170-489F-A256-FB9DF6AB5166}" type="slidenum">
              <a:rPr lang="he-IL" smtClean="0">
                <a:ea typeface="Times New Roman (Hebrew)" charset="0"/>
                <a:cs typeface="Times New Roman (Hebrew)" charset="0"/>
              </a:rPr>
              <a:pPr/>
              <a:t>38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714375"/>
            <a:ext cx="8397875" cy="17541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10:</a:t>
            </a:r>
          </a:p>
          <a:p>
            <a:r>
              <a:rPr lang="he-IL">
                <a:solidFill>
                  <a:srgbClr val="1D4C72"/>
                </a:solidFill>
              </a:rPr>
              <a:t>הסינתזה של </a:t>
            </a:r>
            <a:r>
              <a:rPr lang="en-US" sz="1500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 בתאים </a:t>
            </a:r>
            <a:r>
              <a:rPr lang="he-IL">
                <a:solidFill>
                  <a:schemeClr val="tx2"/>
                </a:solidFill>
              </a:rPr>
              <a:t>נעשית:</a:t>
            </a:r>
          </a:p>
          <a:p>
            <a:r>
              <a:rPr lang="he-IL">
                <a:solidFill>
                  <a:srgbClr val="1D4C72"/>
                </a:solidFill>
              </a:rPr>
              <a:t>   </a:t>
            </a:r>
            <a:r>
              <a:rPr lang="he-IL" noProof="1">
                <a:solidFill>
                  <a:srgbClr val="1D4C72"/>
                </a:solidFill>
              </a:rPr>
              <a:t>א. בריבוזומים ובמיטוכונדריה.</a:t>
            </a:r>
          </a:p>
          <a:p>
            <a:r>
              <a:rPr lang="he-IL" noProof="1">
                <a:solidFill>
                  <a:srgbClr val="1D4C72"/>
                </a:solidFill>
              </a:rPr>
              <a:t>   ב. בגרעין ובמיטוכונדריה.</a:t>
            </a:r>
          </a:p>
          <a:p>
            <a:r>
              <a:rPr lang="he-IL" noProof="1">
                <a:solidFill>
                  <a:srgbClr val="1D4C72"/>
                </a:solidFill>
              </a:rPr>
              <a:t>   ג. בגרעין, בריבוזומים ובציטופלסמה    </a:t>
            </a:r>
          </a:p>
          <a:p>
            <a:r>
              <a:rPr lang="he-IL" noProof="1">
                <a:solidFill>
                  <a:srgbClr val="1D4C72"/>
                </a:solidFill>
              </a:rPr>
              <a:t>   ד. במיטוכונדריה ובציטופלסמה</a:t>
            </a:r>
          </a:p>
        </p:txBody>
      </p:sp>
      <p:sp>
        <p:nvSpPr>
          <p:cNvPr id="7" name="Rectangle 20"/>
          <p:cNvSpPr/>
          <p:nvPr/>
        </p:nvSpPr>
        <p:spPr bwMode="auto">
          <a:xfrm>
            <a:off x="500063" y="2571750"/>
            <a:ext cx="8196262" cy="785813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ד'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11: תהליך הנשימה התאית</a:t>
            </a:r>
            <a:endParaRPr lang="he-IL" sz="1800" dirty="0"/>
          </a:p>
        </p:txBody>
      </p:sp>
      <p:sp>
        <p:nvSpPr>
          <p:cNvPr id="9523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CCADA9-5A8A-4E74-A767-0DFF9A3CC14E}" type="slidenum">
              <a:rPr lang="he-IL" smtClean="0">
                <a:ea typeface="Times New Roman (Hebrew)" charset="0"/>
                <a:cs typeface="Times New Roman (Hebrew)" charset="0"/>
              </a:rPr>
              <a:pPr/>
              <a:t>39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3400"/>
            <a:ext cx="8397875" cy="2677656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11: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מאיזו מן המולקולות הבאות משתחררת כמות האנרגיה הגדולה ביותר בעת פירוקה בגוף?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א.</a:t>
            </a:r>
            <a:r>
              <a:rPr lang="en-US" sz="2400" dirty="0">
                <a:solidFill>
                  <a:srgbClr val="1D4C72"/>
                </a:solidFill>
              </a:rPr>
              <a:t>ATP </a:t>
            </a:r>
            <a:endParaRPr lang="he-IL" sz="2400" dirty="0">
              <a:solidFill>
                <a:srgbClr val="1D4C72"/>
              </a:solidFill>
            </a:endParaRPr>
          </a:p>
          <a:p>
            <a:r>
              <a:rPr lang="he-IL" sz="2400" dirty="0">
                <a:solidFill>
                  <a:srgbClr val="1D4C72"/>
                </a:solidFill>
              </a:rPr>
              <a:t>ב. </a:t>
            </a:r>
            <a:r>
              <a:rPr lang="he-IL" sz="2400" dirty="0" err="1">
                <a:solidFill>
                  <a:srgbClr val="1D4C72"/>
                </a:solidFill>
              </a:rPr>
              <a:t>גלוקוז</a:t>
            </a:r>
            <a:endParaRPr lang="he-IL" sz="2400" dirty="0">
              <a:solidFill>
                <a:srgbClr val="1D4C72"/>
              </a:solidFill>
            </a:endParaRPr>
          </a:p>
          <a:p>
            <a:r>
              <a:rPr lang="he-IL" sz="2400" dirty="0">
                <a:solidFill>
                  <a:srgbClr val="1D4C72"/>
                </a:solidFill>
              </a:rPr>
              <a:t>ג. חומצה </a:t>
            </a:r>
            <a:r>
              <a:rPr lang="he-IL" sz="2400" dirty="0" err="1">
                <a:solidFill>
                  <a:srgbClr val="1D4C72"/>
                </a:solidFill>
              </a:rPr>
              <a:t>פירובית</a:t>
            </a:r>
            <a:endParaRPr lang="he-IL" sz="2400" dirty="0">
              <a:solidFill>
                <a:srgbClr val="1D4C72"/>
              </a:solidFill>
            </a:endParaRPr>
          </a:p>
          <a:p>
            <a:r>
              <a:rPr lang="he-IL" sz="2400" dirty="0">
                <a:solidFill>
                  <a:srgbClr val="1D4C72"/>
                </a:solidFill>
              </a:rPr>
              <a:t>ד. מים</a:t>
            </a:r>
            <a:endParaRPr lang="en-US" sz="2400" dirty="0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>
                <a:solidFill>
                  <a:srgbClr val="0000FF"/>
                </a:solidFill>
              </a:rPr>
              <a:t>בלי אנרגיה אין חיים, אין תנועה, ולא ניתן לבצע כלום</a:t>
            </a:r>
            <a:r>
              <a:rPr lang="he-IL" sz="4000" dirty="0">
                <a:solidFill>
                  <a:srgbClr val="0000FF"/>
                </a:solidFill>
              </a:rPr>
              <a:t>.</a:t>
            </a:r>
            <a:r>
              <a:rPr lang="he-IL" sz="4000" dirty="0"/>
              <a:t> 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chemeClr val="bg1"/>
                </a:solidFill>
              </a:rPr>
              <a:t>אם כך, </a:t>
            </a:r>
            <a:r>
              <a:rPr lang="he-IL" b="1">
                <a:solidFill>
                  <a:schemeClr val="bg1"/>
                </a:solidFill>
              </a:rPr>
              <a:t>מהי האנרגיה?</a:t>
            </a:r>
            <a:endParaRPr lang="he-IL">
              <a:solidFill>
                <a:schemeClr val="bg1"/>
              </a:solidFill>
            </a:endParaRPr>
          </a:p>
          <a:p>
            <a:pPr eaLnBrk="1" hangingPunct="1"/>
            <a:r>
              <a:rPr lang="he-IL">
                <a:solidFill>
                  <a:schemeClr val="bg1"/>
                </a:solidFill>
              </a:rPr>
              <a:t>אם אין אנו יכולים להשתמש בחושינו כדי לחוש באנרגיה, </a:t>
            </a:r>
            <a:r>
              <a:rPr lang="he-IL" b="1">
                <a:solidFill>
                  <a:schemeClr val="bg1"/>
                </a:solidFill>
              </a:rPr>
              <a:t>האם ניתן להגדיר מהי אנרגיה?</a:t>
            </a:r>
            <a:r>
              <a:rPr lang="he-IL">
                <a:solidFill>
                  <a:schemeClr val="bg1"/>
                </a:solidFill>
              </a:rPr>
              <a:t> האם ניתן למדוד אותה?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9625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92176E-65F3-49AA-90F1-68C3246698D9}" type="slidenum">
              <a:rPr lang="he-IL" smtClean="0">
                <a:ea typeface="Times New Roman (Hebrew)" charset="0"/>
                <a:cs typeface="Times New Roman (Hebrew)" charset="0"/>
              </a:rPr>
              <a:pPr/>
              <a:t>40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3" name="Rectangle 20"/>
          <p:cNvSpPr/>
          <p:nvPr/>
        </p:nvSpPr>
        <p:spPr bwMode="auto">
          <a:xfrm>
            <a:off x="392113" y="2374900"/>
            <a:ext cx="8196262" cy="41783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schemeClr val="bg1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kern="0" dirty="0">
                <a:solidFill>
                  <a:schemeClr val="bg1"/>
                </a:solidFill>
                <a:latin typeface="Arial"/>
                <a:cs typeface="Arial"/>
              </a:rPr>
              <a:t>משפט ב'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כאשר גלוקוז מתפרק לחומצה פירובית, 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משתחררת אנרגיה המנוצלת לייצור שתי מולקולות של ATP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מכאן אפשר להבין שבחומצה הפירובית נותרה פחות אנרגיה מאשר בגלוקוז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 נוסף על כך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יש לזכור שמולקולת גלוקוז אחת מתפרת לשתי מולקולות של חומצה פירובית.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האנרגיה המשתחררת מפירוק הגלוקוז מנוצלת לבניית30 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מולקולות ATP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מכאן ברור שבכל מולקולת ATP 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יש פחות אנרגיה מאשר במולקולת גלוקוז.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מים היא מולקולה אי-אורגנית דלת אנרגיה.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היא התוצר של הפירוק המלא של הגלוקוז</a:t>
            </a:r>
            <a:r>
              <a:rPr lang="he-IL" sz="2400" kern="0" noProof="1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en-US" sz="2400" kern="0" noProof="1">
                <a:solidFill>
                  <a:schemeClr val="bg1"/>
                </a:solidFill>
                <a:latin typeface="Arial"/>
                <a:cs typeface="Arial"/>
              </a:rPr>
              <a:t> לאחר שנפלטה האנרגיה שהייתה אצורה בו.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38" y="620713"/>
            <a:ext cx="8397875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11:</a:t>
            </a:r>
          </a:p>
          <a:p>
            <a:r>
              <a:rPr lang="he-IL">
                <a:solidFill>
                  <a:srgbClr val="1D4C72"/>
                </a:solidFill>
              </a:rPr>
              <a:t>מאיזו מן המולקולות הבאות משתחררת כמות האנרגיה הגדולה ביותר בעת פירוקה בגוף?</a:t>
            </a:r>
          </a:p>
          <a:p>
            <a:r>
              <a:rPr lang="he-IL">
                <a:solidFill>
                  <a:srgbClr val="1D4C72"/>
                </a:solidFill>
              </a:rPr>
              <a:t>א.</a:t>
            </a:r>
            <a:r>
              <a:rPr lang="en-US">
                <a:solidFill>
                  <a:srgbClr val="1D4C72"/>
                </a:solidFill>
              </a:rPr>
              <a:t>ATP </a:t>
            </a:r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ב. גלוקוז</a:t>
            </a:r>
          </a:p>
          <a:p>
            <a:r>
              <a:rPr lang="he-IL">
                <a:solidFill>
                  <a:srgbClr val="1D4C72"/>
                </a:solidFill>
              </a:rPr>
              <a:t>ג. חומצה פירובית</a:t>
            </a:r>
          </a:p>
          <a:p>
            <a:r>
              <a:rPr lang="he-IL">
                <a:solidFill>
                  <a:srgbClr val="1D4C72"/>
                </a:solidFill>
              </a:rPr>
              <a:t>ד. מים</a:t>
            </a:r>
            <a:endParaRPr lang="en-US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12: תהליך הנשימה התאית</a:t>
            </a:r>
            <a:endParaRPr lang="he-IL" sz="1800" dirty="0"/>
          </a:p>
        </p:txBody>
      </p:sp>
      <p:sp>
        <p:nvSpPr>
          <p:cNvPr id="9728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AD2FB7-89B7-40C4-A12E-FD17BCB38EE5}" type="slidenum">
              <a:rPr lang="he-IL" smtClean="0">
                <a:ea typeface="Times New Roman (Hebrew)" charset="0"/>
                <a:cs typeface="Times New Roman (Hebrew)" charset="0"/>
              </a:rPr>
              <a:pPr/>
              <a:t>41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8397875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1D4C72"/>
                </a:solidFill>
              </a:rPr>
              <a:t>שאלה 12: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א. דרגו את החומרים הבאים מבחינת כמות האנרגיה האצורה בהם, מן הקטן אל הגדול:</a:t>
            </a:r>
          </a:p>
          <a:p>
            <a:r>
              <a:rPr lang="he-IL" sz="2400" dirty="0">
                <a:solidFill>
                  <a:srgbClr val="1D4C72"/>
                </a:solidFill>
              </a:rPr>
              <a:t>    פחמן דו-חמצני, </a:t>
            </a:r>
            <a:r>
              <a:rPr lang="he-IL" sz="2400" dirty="0" err="1">
                <a:solidFill>
                  <a:srgbClr val="1D4C72"/>
                </a:solidFill>
              </a:rPr>
              <a:t>גלוקוז</a:t>
            </a:r>
            <a:r>
              <a:rPr lang="he-IL" sz="2400" dirty="0">
                <a:solidFill>
                  <a:srgbClr val="1D4C72"/>
                </a:solidFill>
              </a:rPr>
              <a:t> (חד-סוכר), סוכרוז (דו-סוכר).</a:t>
            </a:r>
          </a:p>
          <a:p>
            <a:r>
              <a:rPr lang="he-IL" sz="2400" dirty="0">
                <a:solidFill>
                  <a:srgbClr val="1D4C72"/>
                </a:solidFill>
              </a:rPr>
              <a:t>ב. הסבירו את תשובתכם לסעיף א' על סמך הידוע לכם על תהליכי הפקת אנרגיה בתא.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9830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82491C-E0E7-4975-BBF2-877574C042F0}" type="slidenum">
              <a:rPr lang="he-IL" smtClean="0">
                <a:ea typeface="Times New Roman (Hebrew)" charset="0"/>
                <a:cs typeface="Times New Roman (Hebrew)" charset="0"/>
              </a:rPr>
              <a:pPr/>
              <a:t>42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Rectangle 20"/>
          <p:cNvSpPr/>
          <p:nvPr/>
        </p:nvSpPr>
        <p:spPr bwMode="auto">
          <a:xfrm>
            <a:off x="533400" y="2895600"/>
            <a:ext cx="8196263" cy="2643188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א. סוכרוז, גלוקוז, פחמן דו-חמצני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ב. סוכרוז הוא דו-סוכר, הוא מורכב משתי מולקולות של חד-סוכר ולכן יש בו כמות אנרגיה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   כפולה מאשר בגלוקוז.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   פחמן דו-חמצני הוא תוצר של פירוק הגלוקוז. בעת פירוק הגלוקוז משתחררת אנרגיה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   רבה.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   התוצרים (פחמן דו-חמצני ומים) הם חומרים 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אנאורגניים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, שכמות האנרגיה הכימית שבהם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   מעטה.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775" y="692150"/>
            <a:ext cx="8397875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12:</a:t>
            </a:r>
          </a:p>
          <a:p>
            <a:r>
              <a:rPr lang="he-IL">
                <a:solidFill>
                  <a:srgbClr val="1D4C72"/>
                </a:solidFill>
              </a:rPr>
              <a:t>א. דרגו את החומרים הבאים מבחינת כמות האנרגיה האצורה בהם, מן הקטן אל הגדול:</a:t>
            </a:r>
          </a:p>
          <a:p>
            <a:r>
              <a:rPr lang="he-IL">
                <a:solidFill>
                  <a:srgbClr val="1D4C72"/>
                </a:solidFill>
              </a:rPr>
              <a:t>    פחמן דו-חמצני, גלוקוז (חד-סוכר), סוכרוז (דו-סוכר).</a:t>
            </a:r>
          </a:p>
          <a:p>
            <a:r>
              <a:rPr lang="he-IL">
                <a:solidFill>
                  <a:srgbClr val="1D4C72"/>
                </a:solidFill>
              </a:rPr>
              <a:t>ב. הסבירו את תשובתכם לסעיף א' על סמך הידוע לכם על תהליכי הפקת אנרגיה בתא.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9332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 anchor="t"/>
          <a:lstStyle/>
          <a:p>
            <a:r>
              <a:rPr lang="he-IL" sz="1800" b="1">
                <a:solidFill>
                  <a:srgbClr val="FF6600"/>
                </a:solidFill>
              </a:rPr>
              <a:t>שאלה 13: רעלים שפוגעים בנשימה התאית</a:t>
            </a:r>
            <a:endParaRPr lang="he-IL" sz="1800"/>
          </a:p>
        </p:txBody>
      </p:sp>
      <p:sp>
        <p:nvSpPr>
          <p:cNvPr id="9933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C34D4A-948C-4AA9-94FB-00D0181E5AFB}" type="slidenum">
              <a:rPr lang="he-IL" smtClean="0">
                <a:ea typeface="Times New Roman (Hebrew)" charset="0"/>
                <a:cs typeface="Times New Roman (Hebrew)" charset="0"/>
              </a:rPr>
              <a:pPr/>
              <a:t>43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692150"/>
            <a:ext cx="8397875" cy="20320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13:</a:t>
            </a:r>
          </a:p>
          <a:p>
            <a:r>
              <a:rPr lang="he-IL">
                <a:solidFill>
                  <a:srgbClr val="1D4C72"/>
                </a:solidFill>
              </a:rPr>
              <a:t>רעלים הפוגעים בתהליך הנשימה התאית כגון: ציאניד, גורמים למוות מיָּדי (אחרי כמה דקות).  סיבת המוות היא:</a:t>
            </a:r>
          </a:p>
          <a:p>
            <a:r>
              <a:rPr lang="he-IL">
                <a:solidFill>
                  <a:srgbClr val="1D4C72"/>
                </a:solidFill>
              </a:rPr>
              <a:t>א. מחסור באנרגיה (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) בתאים</a:t>
            </a:r>
          </a:p>
          <a:p>
            <a:r>
              <a:rPr lang="he-IL">
                <a:solidFill>
                  <a:srgbClr val="1D4C72"/>
                </a:solidFill>
              </a:rPr>
              <a:t>ב. מחסור בחמצן בגוף</a:t>
            </a:r>
          </a:p>
          <a:p>
            <a:r>
              <a:rPr lang="he-IL">
                <a:solidFill>
                  <a:srgbClr val="1D4C72"/>
                </a:solidFill>
              </a:rPr>
              <a:t>ג. מחסור בגלוקוז בתאים</a:t>
            </a:r>
          </a:p>
          <a:p>
            <a:r>
              <a:rPr lang="he-IL">
                <a:solidFill>
                  <a:srgbClr val="1D4C72"/>
                </a:solidFill>
              </a:rPr>
              <a:t>ד. הצטברות פחמן דו-חמצני בתאים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0035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511056-7A39-4BA4-81FF-3FE55E72B83B}" type="slidenum">
              <a:rPr lang="he-IL" smtClean="0">
                <a:ea typeface="Times New Roman (Hebrew)" charset="0"/>
                <a:cs typeface="Times New Roman (Hebrew)" charset="0"/>
              </a:rPr>
              <a:pPr/>
              <a:t>44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692150"/>
            <a:ext cx="8397875" cy="20320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13:</a:t>
            </a:r>
          </a:p>
          <a:p>
            <a:r>
              <a:rPr lang="he-IL">
                <a:solidFill>
                  <a:srgbClr val="1D4C72"/>
                </a:solidFill>
              </a:rPr>
              <a:t>רעלים הפוגעים בתהליך הנשימה התאית כגון: ציאניד, גורמים למוות מיָּדי (אחרי </a:t>
            </a:r>
            <a:r>
              <a:rPr lang="he-IL">
                <a:solidFill>
                  <a:srgbClr val="006600"/>
                </a:solidFill>
              </a:rPr>
              <a:t>כמה</a:t>
            </a:r>
            <a:r>
              <a:rPr lang="he-IL">
                <a:solidFill>
                  <a:srgbClr val="1D4C72"/>
                </a:solidFill>
              </a:rPr>
              <a:t> דקות).  סיבת המוות היא:</a:t>
            </a:r>
          </a:p>
          <a:p>
            <a:r>
              <a:rPr lang="he-IL">
                <a:solidFill>
                  <a:srgbClr val="1D4C72"/>
                </a:solidFill>
              </a:rPr>
              <a:t>א. מחסור באנרגיה (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) בתאים</a:t>
            </a:r>
          </a:p>
          <a:p>
            <a:r>
              <a:rPr lang="he-IL">
                <a:solidFill>
                  <a:srgbClr val="1D4C72"/>
                </a:solidFill>
              </a:rPr>
              <a:t>ב. מחסור בחמצן בגוף</a:t>
            </a:r>
          </a:p>
          <a:p>
            <a:r>
              <a:rPr lang="he-IL">
                <a:solidFill>
                  <a:srgbClr val="1D4C72"/>
                </a:solidFill>
              </a:rPr>
              <a:t>ג. מחסור בגלוקוז בתאים</a:t>
            </a:r>
          </a:p>
          <a:p>
            <a:r>
              <a:rPr lang="he-IL">
                <a:solidFill>
                  <a:srgbClr val="1D4C72"/>
                </a:solidFill>
              </a:rPr>
              <a:t>ד. הצטברות פחמן דו חמצני בתאים</a:t>
            </a:r>
          </a:p>
        </p:txBody>
      </p:sp>
      <p:sp>
        <p:nvSpPr>
          <p:cNvPr id="13" name="Rectangle 20"/>
          <p:cNvSpPr/>
          <p:nvPr/>
        </p:nvSpPr>
        <p:spPr bwMode="auto">
          <a:xfrm>
            <a:off x="285750" y="3357563"/>
            <a:ext cx="8196263" cy="78581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תשובה א'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המיטוכונדריה – "תחנות הכוח" של התא האאוקריוטי</a:t>
            </a:r>
            <a:endParaRPr lang="he-IL" sz="1800" dirty="0"/>
          </a:p>
        </p:txBody>
      </p:sp>
      <p:sp>
        <p:nvSpPr>
          <p:cNvPr id="10854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B0A202-22B9-4508-97E6-4B9503BD024D}" type="slidenum">
              <a:rPr lang="he-IL" smtClean="0">
                <a:ea typeface="Times New Roman (Hebrew)" charset="0"/>
                <a:cs typeface="Times New Roman (Hebrew)" charset="0"/>
              </a:rPr>
              <a:pPr/>
              <a:t>45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grpSp>
        <p:nvGrpSpPr>
          <p:cNvPr id="2" name="קבוצה 7172"/>
          <p:cNvGrpSpPr>
            <a:grpSpLocks/>
          </p:cNvGrpSpPr>
          <p:nvPr/>
        </p:nvGrpSpPr>
        <p:grpSpPr bwMode="auto">
          <a:xfrm>
            <a:off x="107950" y="2219325"/>
            <a:ext cx="8837613" cy="4325938"/>
            <a:chOff x="71043" y="1847267"/>
            <a:chExt cx="8837918" cy="4326201"/>
          </a:xfrm>
        </p:grpSpPr>
        <p:sp>
          <p:nvSpPr>
            <p:cNvPr id="8" name="TextBox 7"/>
            <p:cNvSpPr txBox="1"/>
            <p:nvPr/>
          </p:nvSpPr>
          <p:spPr>
            <a:xfrm>
              <a:off x="7281717" y="3330082"/>
              <a:ext cx="1627244" cy="157013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kern="0" dirty="0">
                  <a:solidFill>
                    <a:srgbClr val="1D4C72"/>
                  </a:solidFill>
                  <a:latin typeface="Arial"/>
                  <a:cs typeface="Arial"/>
                </a:rPr>
                <a:t>הגדלה של מיטוכונדריון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kern="0" dirty="0">
                  <a:solidFill>
                    <a:srgbClr val="1D4C72"/>
                  </a:solidFill>
                  <a:latin typeface="Arial"/>
                  <a:cs typeface="Arial"/>
                </a:rPr>
                <a:t>אחד. אפשר לראות בתוכו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kern="0" dirty="0">
                  <a:solidFill>
                    <a:srgbClr val="1D4C72"/>
                  </a:solidFill>
                  <a:latin typeface="Arial"/>
                  <a:cs typeface="Arial"/>
                </a:rPr>
                <a:t>את את פיתולי הקרום הפנימי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936" y="5533666"/>
              <a:ext cx="4107005" cy="58423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kern="0" dirty="0">
                  <a:solidFill>
                    <a:srgbClr val="1D4C72"/>
                  </a:solidFill>
                  <a:latin typeface="Arial"/>
                  <a:cs typeface="Arial"/>
                </a:rPr>
                <a:t>תמונה ממיקרוסקופ אלקטרוני של תא. אפשר לראות הרבה מיטוכונדריה בחלק העליון שלו</a:t>
              </a:r>
            </a:p>
          </p:txBody>
        </p:sp>
        <p:grpSp>
          <p:nvGrpSpPr>
            <p:cNvPr id="3" name="קבוצה 4"/>
            <p:cNvGrpSpPr>
              <a:grpSpLocks/>
            </p:cNvGrpSpPr>
            <p:nvPr/>
          </p:nvGrpSpPr>
          <p:grpSpPr bwMode="auto">
            <a:xfrm>
              <a:off x="1199060" y="1859667"/>
              <a:ext cx="3482716" cy="3719664"/>
              <a:chOff x="971600" y="1830344"/>
              <a:chExt cx="3482716" cy="3719664"/>
            </a:xfrm>
          </p:grpSpPr>
          <p:pic>
            <p:nvPicPr>
              <p:cNvPr id="108563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1600" y="2093405"/>
                <a:ext cx="3482716" cy="3456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72335" y="1830645"/>
                <a:ext cx="2806797" cy="55407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1100" b="1" dirty="0">
                    <a:solidFill>
                      <a:prstClr val="white"/>
                    </a:solidFill>
                    <a:cs typeface="Calibri" pitchFamily="34" charset="0"/>
                  </a:rPr>
                  <a:t>Helena sabanay, Weizmann institute </a:t>
                </a:r>
                <a:r>
                  <a:rPr lang="he-IL" sz="1200" b="1" dirty="0">
                    <a:solidFill>
                      <a:prstClr val="white"/>
                    </a:solidFill>
                    <a:cs typeface="Calibri" pitchFamily="34" charset="0"/>
                  </a:rPr>
                  <a:t>©</a:t>
                </a:r>
                <a:endParaRPr lang="he-IL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קבוצה 2"/>
            <p:cNvGrpSpPr>
              <a:grpSpLocks/>
            </p:cNvGrpSpPr>
            <p:nvPr/>
          </p:nvGrpSpPr>
          <p:grpSpPr bwMode="auto">
            <a:xfrm>
              <a:off x="4842597" y="1847267"/>
              <a:ext cx="2808312" cy="4326201"/>
              <a:chOff x="4842597" y="1847267"/>
              <a:chExt cx="2808312" cy="4326201"/>
            </a:xfrm>
          </p:grpSpPr>
          <p:pic>
            <p:nvPicPr>
              <p:cNvPr id="10856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517" y="2085156"/>
                <a:ext cx="2178398" cy="408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843233" y="1847267"/>
                <a:ext cx="2808385" cy="55407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cs typeface="Calibri" pitchFamily="34" charset="0"/>
                  </a:rPr>
                  <a:t>Helena sabanay, Weizmann institute</a:t>
                </a:r>
                <a:r>
                  <a:rPr lang="en-US" sz="1100" b="1" dirty="0">
                    <a:solidFill>
                      <a:prstClr val="white"/>
                    </a:solidFill>
                    <a:cs typeface="Calibri" pitchFamily="34" charset="0"/>
                  </a:rPr>
                  <a:t> </a:t>
                </a:r>
                <a:r>
                  <a:rPr lang="he-IL" sz="1200" b="1" dirty="0">
                    <a:solidFill>
                      <a:prstClr val="white"/>
                    </a:solidFill>
                    <a:cs typeface="Calibri" pitchFamily="34" charset="0"/>
                  </a:rPr>
                  <a:t>©</a:t>
                </a:r>
                <a:endParaRPr lang="he-IL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7557" y="2487069"/>
              <a:ext cx="1231943" cy="830312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he-IL" sz="1600">
                  <a:solidFill>
                    <a:srgbClr val="000000"/>
                  </a:solidFill>
                </a:rPr>
                <a:t>מיטוכונדריה</a:t>
              </a:r>
            </a:p>
            <a:p>
              <a:pPr algn="ctr"/>
              <a:r>
                <a:rPr lang="he-IL" sz="1600">
                  <a:solidFill>
                    <a:srgbClr val="000000"/>
                  </a:solidFill>
                </a:rPr>
                <a:t>(העיגולים השחורים)</a:t>
              </a:r>
            </a:p>
          </p:txBody>
        </p:sp>
        <p:cxnSp>
          <p:nvCxnSpPr>
            <p:cNvPr id="18" name="מחבר חץ ישר 17"/>
            <p:cNvCxnSpPr/>
            <p:nvPr/>
          </p:nvCxnSpPr>
          <p:spPr>
            <a:xfrm>
              <a:off x="1339500" y="2712508"/>
              <a:ext cx="639784" cy="471516"/>
            </a:xfrm>
            <a:prstGeom prst="straightConnector1">
              <a:avLst/>
            </a:prstGeom>
            <a:ln w="254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20"/>
            <p:cNvCxnSpPr/>
            <p:nvPr/>
          </p:nvCxnSpPr>
          <p:spPr>
            <a:xfrm>
              <a:off x="1260122" y="2655354"/>
              <a:ext cx="1366884" cy="57153"/>
            </a:xfrm>
            <a:prstGeom prst="straightConnector1">
              <a:avLst/>
            </a:prstGeom>
            <a:ln w="254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74585" y="3798424"/>
              <a:ext cx="1231943" cy="33974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he-IL" sz="1600">
                  <a:solidFill>
                    <a:srgbClr val="FFFFFF"/>
                  </a:solidFill>
                </a:rPr>
                <a:t>גרעין התא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043" y="3850814"/>
              <a:ext cx="1046199" cy="338159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he-IL" sz="1600">
                  <a:solidFill>
                    <a:srgbClr val="000000"/>
                  </a:solidFill>
                </a:rPr>
                <a:t>קרום התא</a:t>
              </a:r>
            </a:p>
          </p:txBody>
        </p:sp>
        <p:cxnSp>
          <p:nvCxnSpPr>
            <p:cNvPr id="28" name="מחבר חץ ישר 27"/>
            <p:cNvCxnSpPr/>
            <p:nvPr/>
          </p:nvCxnSpPr>
          <p:spPr>
            <a:xfrm>
              <a:off x="1012463" y="4073077"/>
              <a:ext cx="247659" cy="42866"/>
            </a:xfrm>
            <a:prstGeom prst="straightConnector1">
              <a:avLst/>
            </a:prstGeom>
            <a:ln w="254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95288" y="465138"/>
            <a:ext cx="8183562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כפי שלמדנו, תהליך הנשימה התאית האווירנית (השלב השני של תהליך הנשימה התאית) </a:t>
            </a:r>
            <a:r>
              <a:rPr lang="he-IL" noProof="1"/>
              <a:t>נעשה במיטוכונדריה. (ברבים=מיטוכונדריה, ביחיד=מיטוכונדריון</a:t>
            </a:r>
            <a:r>
              <a:rPr lang="he-IL"/>
              <a:t>)</a:t>
            </a:r>
          </a:p>
          <a:p>
            <a:r>
              <a:rPr lang="he-IL"/>
              <a:t>המיטוכונדריון הוא אברון גלילי המוקף שני קרומים.</a:t>
            </a:r>
          </a:p>
          <a:p>
            <a:r>
              <a:rPr lang="he-IL"/>
              <a:t>בקרום הפנימי יש פיתולים רבים, והודות להם שטח הפנים של הקרום גדול לעומת הנפח שהוא ממלא.</a:t>
            </a:r>
            <a:endParaRPr lang="he-IL">
              <a:solidFill>
                <a:srgbClr val="FF0000"/>
              </a:solidFill>
            </a:endParaRPr>
          </a:p>
          <a:p>
            <a:r>
              <a:rPr lang="he-IL"/>
              <a:t>בתאים </a:t>
            </a:r>
            <a:r>
              <a:rPr lang="he-IL" noProof="1"/>
              <a:t>פרוקריוטיים</a:t>
            </a:r>
            <a:r>
              <a:rPr lang="he-IL"/>
              <a:t> שאין להם אברונים, תהליך הנשימה התאית כולו נעשה בציטופלסמה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תמונה של מיטוכונדריה בתוך תא שריר</a:t>
            </a:r>
            <a:endParaRPr lang="he-IL" sz="1800" dirty="0"/>
          </a:p>
        </p:txBody>
      </p:sp>
      <p:sp>
        <p:nvSpPr>
          <p:cNvPr id="10957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FA3E37-D175-4AD7-88DF-27E4EBD73042}" type="slidenum">
              <a:rPr lang="he-IL" smtClean="0">
                <a:ea typeface="Times New Roman (Hebrew)" charset="0"/>
                <a:cs typeface="Times New Roman (Hebrew)" charset="0"/>
              </a:rPr>
              <a:pPr/>
              <a:t>46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38" y="592138"/>
            <a:ext cx="8183562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>
                <a:solidFill>
                  <a:srgbClr val="000000"/>
                </a:solidFill>
              </a:rPr>
              <a:t>בתמונה הבאה מראה </a:t>
            </a:r>
            <a:r>
              <a:rPr lang="he-IL" u="sng">
                <a:solidFill>
                  <a:srgbClr val="000000"/>
                </a:solidFill>
              </a:rPr>
              <a:t>חלק</a:t>
            </a:r>
            <a:r>
              <a:rPr lang="he-IL">
                <a:solidFill>
                  <a:srgbClr val="000000"/>
                </a:solidFill>
              </a:rPr>
              <a:t> מתא שריר. בתוך התא יש סיבי שריר (הנראים כמו חוטים מאורכים) ובניהם יש ריכוז גדול של מיטוכונדריה (העיגולים הכהים) המספקים אנרגיה להתכווצות.</a:t>
            </a:r>
          </a:p>
        </p:txBody>
      </p:sp>
      <p:grpSp>
        <p:nvGrpSpPr>
          <p:cNvPr id="2" name="קבוצה 20"/>
          <p:cNvGrpSpPr>
            <a:grpSpLocks/>
          </p:cNvGrpSpPr>
          <p:nvPr/>
        </p:nvGrpSpPr>
        <p:grpSpPr bwMode="auto">
          <a:xfrm>
            <a:off x="1309688" y="1916113"/>
            <a:ext cx="7286625" cy="3960812"/>
            <a:chOff x="1803021" y="1916832"/>
            <a:chExt cx="6334142" cy="3204393"/>
          </a:xfrm>
        </p:grpSpPr>
        <p:sp>
          <p:nvSpPr>
            <p:cNvPr id="9" name="TextBox 8"/>
            <p:cNvSpPr txBox="1"/>
            <p:nvPr/>
          </p:nvSpPr>
          <p:spPr>
            <a:xfrm>
              <a:off x="3924061" y="1916832"/>
              <a:ext cx="1765004" cy="36988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he-IL">
                  <a:solidFill>
                    <a:srgbClr val="000000"/>
                  </a:solidFill>
                </a:rPr>
                <a:t>סיבי השריר</a:t>
              </a:r>
            </a:p>
          </p:txBody>
        </p:sp>
        <p:grpSp>
          <p:nvGrpSpPr>
            <p:cNvPr id="5" name="קבוצה 19"/>
            <p:cNvGrpSpPr>
              <a:grpSpLocks/>
            </p:cNvGrpSpPr>
            <p:nvPr/>
          </p:nvGrpSpPr>
          <p:grpSpPr bwMode="auto">
            <a:xfrm>
              <a:off x="1803021" y="2286164"/>
              <a:ext cx="6334142" cy="2835061"/>
              <a:chOff x="1803021" y="2286164"/>
              <a:chExt cx="6334142" cy="2835061"/>
            </a:xfrm>
          </p:grpSpPr>
          <p:pic>
            <p:nvPicPr>
              <p:cNvPr id="10957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3021" y="2420888"/>
                <a:ext cx="4833937" cy="27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372159" y="3038048"/>
                <a:ext cx="1765004" cy="369886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he-IL">
                    <a:solidFill>
                      <a:srgbClr val="000000"/>
                    </a:solidFill>
                  </a:rPr>
                  <a:t>מיטוכונדריה</a:t>
                </a:r>
              </a:p>
            </p:txBody>
          </p:sp>
          <p:cxnSp>
            <p:nvCxnSpPr>
              <p:cNvPr id="3" name="מחבר חץ ישר 2"/>
              <p:cNvCxnSpPr/>
              <p:nvPr/>
            </p:nvCxnSpPr>
            <p:spPr>
              <a:xfrm flipH="1">
                <a:off x="6011982" y="3222991"/>
                <a:ext cx="935631" cy="0"/>
              </a:xfrm>
              <a:prstGeom prst="straightConnector1">
                <a:avLst/>
              </a:prstGeom>
              <a:ln w="25400">
                <a:solidFill>
                  <a:schemeClr val="accent2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חץ ישר 10"/>
              <p:cNvCxnSpPr/>
              <p:nvPr/>
            </p:nvCxnSpPr>
            <p:spPr>
              <a:xfrm flipH="1">
                <a:off x="5580046" y="3222991"/>
                <a:ext cx="1367568" cy="927283"/>
              </a:xfrm>
              <a:prstGeom prst="straightConnector1">
                <a:avLst/>
              </a:prstGeom>
              <a:ln w="25400">
                <a:solidFill>
                  <a:schemeClr val="accent2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חץ ישר 13"/>
              <p:cNvCxnSpPr/>
              <p:nvPr/>
            </p:nvCxnSpPr>
            <p:spPr>
              <a:xfrm flipH="1">
                <a:off x="4219378" y="2286718"/>
                <a:ext cx="160079" cy="376307"/>
              </a:xfrm>
              <a:prstGeom prst="straightConnector1">
                <a:avLst/>
              </a:prstGeom>
              <a:ln w="25400">
                <a:solidFill>
                  <a:schemeClr val="accent2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17"/>
              <p:cNvCxnSpPr/>
              <p:nvPr/>
            </p:nvCxnSpPr>
            <p:spPr>
              <a:xfrm>
                <a:off x="4931452" y="2286718"/>
                <a:ext cx="144899" cy="495750"/>
              </a:xfrm>
              <a:prstGeom prst="straightConnector1">
                <a:avLst/>
              </a:prstGeom>
              <a:ln w="25400">
                <a:solidFill>
                  <a:schemeClr val="accent2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1187450" y="5322888"/>
            <a:ext cx="2808288" cy="5540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e-IL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100" dirty="0">
                <a:solidFill>
                  <a:prstClr val="white"/>
                </a:solidFill>
                <a:cs typeface="Calibri" pitchFamily="34" charset="0"/>
              </a:rPr>
              <a:t>Helena sabanay, Weizmann institute</a:t>
            </a:r>
            <a:r>
              <a:rPr lang="en-US" sz="1100" b="1" dirty="0">
                <a:solidFill>
                  <a:prstClr val="white"/>
                </a:solidFill>
                <a:cs typeface="Calibri" pitchFamily="34" charset="0"/>
              </a:rPr>
              <a:t> </a:t>
            </a:r>
            <a:r>
              <a:rPr lang="he-IL" sz="1200" b="1" dirty="0">
                <a:solidFill>
                  <a:prstClr val="white"/>
                </a:solidFill>
                <a:cs typeface="Calibri" pitchFamily="34" charset="0"/>
              </a:rPr>
              <a:t>©</a:t>
            </a:r>
            <a:endParaRPr lang="he-IL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17: </a:t>
            </a:r>
            <a:r>
              <a:rPr lang="he-IL" sz="1800" b="1" noProof="1">
                <a:solidFill>
                  <a:srgbClr val="FF6600"/>
                </a:solidFill>
                <a:ea typeface="+mn-ea"/>
              </a:rPr>
              <a:t>מיטוכונדריה</a:t>
            </a:r>
            <a:endParaRPr lang="he-IL" sz="1800" noProof="1"/>
          </a:p>
        </p:txBody>
      </p:sp>
      <p:sp>
        <p:nvSpPr>
          <p:cNvPr id="11059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51CFFC-28F1-44BF-821A-FE7FBC750074}" type="slidenum">
              <a:rPr lang="he-IL" smtClean="0">
                <a:ea typeface="Times New Roman (Hebrew)" charset="0"/>
                <a:cs typeface="Times New Roman (Hebrew)" charset="0"/>
              </a:rPr>
              <a:pPr/>
              <a:t>47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595313"/>
            <a:ext cx="8397875" cy="224676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sz="2000" b="1" dirty="0">
                <a:solidFill>
                  <a:srgbClr val="1D4C72"/>
                </a:solidFill>
              </a:rPr>
              <a:t>שאלה 17:</a:t>
            </a:r>
          </a:p>
          <a:p>
            <a:r>
              <a:rPr lang="he-IL" sz="2000" dirty="0">
                <a:solidFill>
                  <a:srgbClr val="1D4C72"/>
                </a:solidFill>
              </a:rPr>
              <a:t>א. בתא שומן יש רק </a:t>
            </a:r>
            <a:r>
              <a:rPr lang="he-IL" sz="2000" noProof="1">
                <a:solidFill>
                  <a:srgbClr val="1D4C72"/>
                </a:solidFill>
              </a:rPr>
              <a:t>מיטוכונדריה</a:t>
            </a:r>
            <a:r>
              <a:rPr lang="he-IL" sz="2000" dirty="0">
                <a:solidFill>
                  <a:srgbClr val="1D4C72"/>
                </a:solidFill>
              </a:rPr>
              <a:t> אחדים. תפקיד תאי השומן המצויים מתחת לעור באיברים </a:t>
            </a:r>
          </a:p>
          <a:p>
            <a:r>
              <a:rPr lang="he-IL" sz="2000" dirty="0">
                <a:solidFill>
                  <a:srgbClr val="1D4C72"/>
                </a:solidFill>
              </a:rPr>
              <a:t>    שונים הוא אגירת שומן.</a:t>
            </a:r>
          </a:p>
          <a:p>
            <a:r>
              <a:rPr lang="he-IL" sz="2000" dirty="0">
                <a:solidFill>
                  <a:srgbClr val="1D4C72"/>
                </a:solidFill>
              </a:rPr>
              <a:t>   בתא כבד מספרם נע בין 2000-1000 </a:t>
            </a:r>
            <a:r>
              <a:rPr lang="he-IL" sz="2000" noProof="1">
                <a:solidFill>
                  <a:srgbClr val="1D4C72"/>
                </a:solidFill>
              </a:rPr>
              <a:t>מיטוכונדריה</a:t>
            </a:r>
            <a:r>
              <a:rPr lang="he-IL" sz="2000" dirty="0">
                <a:solidFill>
                  <a:srgbClr val="1D4C72"/>
                </a:solidFill>
              </a:rPr>
              <a:t> לתא.</a:t>
            </a:r>
          </a:p>
          <a:p>
            <a:r>
              <a:rPr lang="he-IL" sz="2000" dirty="0">
                <a:solidFill>
                  <a:srgbClr val="1D4C72"/>
                </a:solidFill>
              </a:rPr>
              <a:t>ב. בתאי זרע, </a:t>
            </a:r>
            <a:r>
              <a:rPr lang="he-IL" sz="2000" noProof="1">
                <a:solidFill>
                  <a:srgbClr val="1D4C72"/>
                </a:solidFill>
              </a:rPr>
              <a:t>המיטוכונדריה</a:t>
            </a:r>
            <a:r>
              <a:rPr lang="he-IL" sz="2000" dirty="0">
                <a:solidFill>
                  <a:srgbClr val="1D4C72"/>
                </a:solidFill>
              </a:rPr>
              <a:t> מרוכזים בבסיס השוטון</a:t>
            </a:r>
            <a:r>
              <a:rPr lang="he-IL" sz="2000" dirty="0">
                <a:solidFill>
                  <a:srgbClr val="006600"/>
                </a:solidFill>
              </a:rPr>
              <a:t>,</a:t>
            </a:r>
            <a:r>
              <a:rPr lang="he-IL" sz="2000" dirty="0">
                <a:solidFill>
                  <a:schemeClr val="tx2"/>
                </a:solidFill>
              </a:rPr>
              <a:t> שבעזרתו </a:t>
            </a:r>
            <a:r>
              <a:rPr lang="he-IL" sz="2000" dirty="0">
                <a:solidFill>
                  <a:srgbClr val="1D4C72"/>
                </a:solidFill>
              </a:rPr>
              <a:t>התאים נעים. </a:t>
            </a:r>
          </a:p>
          <a:p>
            <a:r>
              <a:rPr lang="he-IL" sz="2000" dirty="0">
                <a:solidFill>
                  <a:srgbClr val="1D4C72"/>
                </a:solidFill>
              </a:rPr>
              <a:t>   כיצד אפשר להסביר נתונים אלו?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1161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578659-467A-42A7-8FA1-AB703D04A8BD}" type="slidenum">
              <a:rPr lang="he-IL" smtClean="0">
                <a:ea typeface="Times New Roman (Hebrew)" charset="0"/>
                <a:cs typeface="Times New Roman (Hebrew)" charset="0"/>
              </a:rPr>
              <a:pPr/>
              <a:t>48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595313"/>
            <a:ext cx="8397875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17:</a:t>
            </a:r>
          </a:p>
          <a:p>
            <a:r>
              <a:rPr lang="he-IL">
                <a:solidFill>
                  <a:srgbClr val="1D4C72"/>
                </a:solidFill>
              </a:rPr>
              <a:t>א. בתא שומן יש רק </a:t>
            </a:r>
            <a:r>
              <a:rPr lang="he-IL" noProof="1">
                <a:solidFill>
                  <a:srgbClr val="1D4C72"/>
                </a:solidFill>
              </a:rPr>
              <a:t>מיטוכונדריה</a:t>
            </a:r>
            <a:r>
              <a:rPr lang="he-IL">
                <a:solidFill>
                  <a:srgbClr val="1D4C72"/>
                </a:solidFill>
              </a:rPr>
              <a:t> אחדים. תפקיד תאי השומן המצויים מתחת לעור באיברים </a:t>
            </a:r>
          </a:p>
          <a:p>
            <a:r>
              <a:rPr lang="he-IL">
                <a:solidFill>
                  <a:srgbClr val="1D4C72"/>
                </a:solidFill>
              </a:rPr>
              <a:t>    שונים הוא אגירת שומן.</a:t>
            </a:r>
          </a:p>
          <a:p>
            <a:r>
              <a:rPr lang="he-IL">
                <a:solidFill>
                  <a:srgbClr val="1D4C72"/>
                </a:solidFill>
              </a:rPr>
              <a:t>   בתא כבד מספרם נע בין 2000-1000 </a:t>
            </a:r>
            <a:r>
              <a:rPr lang="he-IL" noProof="1">
                <a:solidFill>
                  <a:srgbClr val="1D4C72"/>
                </a:solidFill>
              </a:rPr>
              <a:t>מיטוכונדרייה</a:t>
            </a:r>
            <a:r>
              <a:rPr lang="he-IL">
                <a:solidFill>
                  <a:srgbClr val="1D4C72"/>
                </a:solidFill>
              </a:rPr>
              <a:t> לתא.</a:t>
            </a:r>
          </a:p>
          <a:p>
            <a:r>
              <a:rPr lang="he-IL">
                <a:solidFill>
                  <a:srgbClr val="1D4C72"/>
                </a:solidFill>
              </a:rPr>
              <a:t>ב. בתאי זרע, </a:t>
            </a:r>
            <a:r>
              <a:rPr lang="he-IL" noProof="1">
                <a:solidFill>
                  <a:srgbClr val="1D4C72"/>
                </a:solidFill>
              </a:rPr>
              <a:t>המיטוכונדריה</a:t>
            </a:r>
            <a:r>
              <a:rPr lang="he-IL">
                <a:solidFill>
                  <a:srgbClr val="1D4C72"/>
                </a:solidFill>
              </a:rPr>
              <a:t> מרוכזים בבסיס </a:t>
            </a:r>
            <a:r>
              <a:rPr lang="he-IL">
                <a:solidFill>
                  <a:schemeClr val="tx2"/>
                </a:solidFill>
              </a:rPr>
              <a:t>השוטון, שבעזרתו </a:t>
            </a:r>
            <a:r>
              <a:rPr lang="he-IL">
                <a:solidFill>
                  <a:srgbClr val="1D4C72"/>
                </a:solidFill>
              </a:rPr>
              <a:t>התאים נעים. </a:t>
            </a:r>
          </a:p>
          <a:p>
            <a:r>
              <a:rPr lang="he-IL">
                <a:solidFill>
                  <a:srgbClr val="1D4C72"/>
                </a:solidFill>
              </a:rPr>
              <a:t>   כיצד אפשר להסביר נתונים אלו?</a:t>
            </a:r>
          </a:p>
        </p:txBody>
      </p:sp>
      <p:sp>
        <p:nvSpPr>
          <p:cNvPr id="7" name="Rectangle 20"/>
          <p:cNvSpPr/>
          <p:nvPr/>
        </p:nvSpPr>
        <p:spPr bwMode="auto">
          <a:xfrm>
            <a:off x="449263" y="3068638"/>
            <a:ext cx="8196262" cy="201612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א. 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יש התאמה בין מספר המיטוכונדריה בתא לבין הרמה של צריכת האנרגיה בו.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בתא כבד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    מתרחשים תהליכים רבים הצורכים אנרגיה(ATP)  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לעומת זאת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 הפעילות בתא שומן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    נמוכה מאוד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 הוא מתפקד רק כ"מחסן" של שומן.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ב. תנועת שוטון תא הזרע צורכת אנרגיה.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המיטוכונדר</a:t>
            </a: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י</a:t>
            </a: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ה ממוקמים בתא בקרבת האברון או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prstClr val="black"/>
                </a:solidFill>
                <a:latin typeface="Arial"/>
                <a:cs typeface="Arial"/>
              </a:rPr>
              <a:t>    החלקים שבהם מתרחשים תהליכים הצורכים אנרגיה.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תסיסה : נשימה 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בלא 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חמצן</a:t>
            </a:r>
            <a:endParaRPr lang="he-IL" sz="1800" dirty="0"/>
          </a:p>
        </p:txBody>
      </p:sp>
      <p:sp>
        <p:nvSpPr>
          <p:cNvPr id="11264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883E24-53DD-4DA5-A54D-5F572ED94082}" type="slidenum">
              <a:rPr lang="he-IL" smtClean="0">
                <a:ea typeface="Times New Roman (Hebrew)" charset="0"/>
                <a:cs typeface="Times New Roman (Hebrew)" charset="0"/>
              </a:rPr>
              <a:pPr/>
              <a:t>49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38" y="592138"/>
            <a:ext cx="8183562" cy="3694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אורגניזמים החיים בסביבות דלות חמצן או חסרות חמצן, מקיימים תהליך נשימה תאית בלא חמצן, הקרוי תסיסה. (יש עוד תהליכים להפקת אנרגיה בלא חמצן, אך לא נלמד עליהם).</a:t>
            </a:r>
          </a:p>
          <a:p>
            <a:r>
              <a:rPr lang="he-IL"/>
              <a:t>אורגניזמים המבצעים תהליך תסיסה הם מינים אחדים של חיידקים ושל פטריות (לא כל החיידקים והפטריות; מקצת החיידקים והפטריות החיים בסביבה שיש בה חמצן מבצעים נשימה אירובית).</a:t>
            </a:r>
          </a:p>
          <a:p>
            <a:r>
              <a:rPr lang="he-IL"/>
              <a:t>נדון בשני סוגי תסיסות:</a:t>
            </a:r>
          </a:p>
          <a:p>
            <a:r>
              <a:rPr lang="he-IL"/>
              <a:t>א. תסיסת חומצת חלב : נעשית על ידי חיידקי חומצת חלב, המפרקים את הגלוקוז לחומצת </a:t>
            </a:r>
          </a:p>
          <a:p>
            <a:r>
              <a:rPr lang="he-IL"/>
              <a:t>    חלב.</a:t>
            </a:r>
          </a:p>
          <a:p>
            <a:r>
              <a:rPr lang="he-IL"/>
              <a:t>ב. תסיסה כוהלית : נעשית על ידי מינים אחדים של חיידקים ופטריות המפרקים את הגלוקוז </a:t>
            </a:r>
          </a:p>
          <a:p>
            <a:r>
              <a:rPr lang="he-IL"/>
              <a:t>    לכוהל ולפחמן דו-חמצני.</a:t>
            </a:r>
          </a:p>
          <a:p>
            <a:endParaRPr lang="he-IL"/>
          </a:p>
          <a:p>
            <a:endParaRPr lang="he-IL"/>
          </a:p>
          <a:p>
            <a:r>
              <a:rPr lang="he-IL"/>
              <a:t>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chemeClr val="accent2"/>
                </a:solidFill>
              </a:rPr>
              <a:t>אנרגיה- הגדרה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sz="2400" b="1" dirty="0">
                <a:solidFill>
                  <a:schemeClr val="bg1"/>
                </a:solidFill>
              </a:rPr>
              <a:t>אנרגיה היא היכולת של גוף לבצע עבודה</a:t>
            </a:r>
            <a:r>
              <a:rPr lang="he-IL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</a:rPr>
              <a:t>ידוע שכל מכונה זקוקה למקור אנרגיה (דלק) לצורך פעולתה. </a:t>
            </a:r>
          </a:p>
          <a:p>
            <a:pPr eaLnBrk="1" hangingPunct="1"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</a:rPr>
              <a:t>האדם נזקק </a:t>
            </a:r>
            <a:r>
              <a:rPr lang="he-IL" sz="2400" b="1" dirty="0">
                <a:solidFill>
                  <a:schemeClr val="bg1"/>
                </a:solidFill>
              </a:rPr>
              <a:t>לשם</a:t>
            </a:r>
            <a:r>
              <a:rPr lang="he-IL" sz="2400" dirty="0">
                <a:solidFill>
                  <a:schemeClr val="bg1"/>
                </a:solidFill>
              </a:rPr>
              <a:t> המתאר את אותו "</a:t>
            </a:r>
            <a:r>
              <a:rPr lang="he-IL" sz="2400" b="1" dirty="0">
                <a:solidFill>
                  <a:schemeClr val="bg1"/>
                </a:solidFill>
              </a:rPr>
              <a:t>גודל </a:t>
            </a:r>
            <a:r>
              <a:rPr lang="he-IL" sz="2400" b="1" dirty="0" err="1">
                <a:solidFill>
                  <a:schemeClr val="bg1"/>
                </a:solidFill>
              </a:rPr>
              <a:t>פיזיקלי</a:t>
            </a:r>
            <a:r>
              <a:rPr lang="he-IL" sz="2400" b="1" dirty="0">
                <a:solidFill>
                  <a:schemeClr val="bg1"/>
                </a:solidFill>
              </a:rPr>
              <a:t> מסתורי</a:t>
            </a:r>
            <a:r>
              <a:rPr lang="he-IL" sz="2400" dirty="0">
                <a:solidFill>
                  <a:schemeClr val="bg1"/>
                </a:solidFill>
              </a:rPr>
              <a:t>" המאפשר לגופים לבצע את פעולתם.</a:t>
            </a:r>
            <a:endParaRPr lang="he-IL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e-IL" sz="2400" b="1" dirty="0">
                <a:solidFill>
                  <a:schemeClr val="bg1"/>
                </a:solidFill>
              </a:rPr>
              <a:t>אנרגיה הוגדרה מכיוון שהיא נשמרת</a:t>
            </a:r>
            <a:r>
              <a:rPr lang="he-IL" sz="2400" dirty="0">
                <a:solidFill>
                  <a:schemeClr val="bg1"/>
                </a:solidFill>
              </a:rPr>
              <a:t>. ולכן </a:t>
            </a:r>
            <a:r>
              <a:rPr lang="he-IL" sz="2400" b="1" dirty="0">
                <a:solidFill>
                  <a:schemeClr val="bg1"/>
                </a:solidFill>
              </a:rPr>
              <a:t>אנרגיה</a:t>
            </a:r>
            <a:r>
              <a:rPr lang="he-IL" sz="2400" dirty="0">
                <a:solidFill>
                  <a:schemeClr val="bg1"/>
                </a:solidFill>
              </a:rPr>
              <a:t> היא </a:t>
            </a:r>
            <a:r>
              <a:rPr lang="he-IL" sz="2400" b="1" dirty="0">
                <a:solidFill>
                  <a:schemeClr val="bg1"/>
                </a:solidFill>
              </a:rPr>
              <a:t>גודל המתאר תכונה נשמרת (גודל נשמר) של המערכת </a:t>
            </a:r>
            <a:r>
              <a:rPr lang="he-IL" sz="2400" b="1" dirty="0" err="1">
                <a:solidFill>
                  <a:schemeClr val="bg1"/>
                </a:solidFill>
              </a:rPr>
              <a:t>הפיזיקלית</a:t>
            </a:r>
            <a:r>
              <a:rPr lang="he-IL" sz="24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</a:rPr>
              <a:t>למעשה, רק באמצע המאה ה 19 החלו להתעמק בצורות השונות בהן מופיעה האנרגיה, ובהמרות מצורת אנרגיה אחת </a:t>
            </a:r>
            <a:r>
              <a:rPr lang="he-IL" sz="2400" dirty="0" err="1">
                <a:solidFill>
                  <a:schemeClr val="bg1"/>
                </a:solidFill>
              </a:rPr>
              <a:t>לשניה</a:t>
            </a:r>
            <a:r>
              <a:rPr lang="he-IL" sz="24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</a:rPr>
              <a:t>אחד המדענים שהובילו בהבנת המושג "אנרגיה" הוא "</a:t>
            </a:r>
            <a:r>
              <a:rPr lang="he-IL" sz="2400" b="1" dirty="0">
                <a:solidFill>
                  <a:schemeClr val="bg1"/>
                </a:solidFill>
              </a:rPr>
              <a:t>ג'יימס </a:t>
            </a:r>
            <a:r>
              <a:rPr lang="he-IL" sz="2400" b="1" dirty="0" err="1">
                <a:solidFill>
                  <a:schemeClr val="bg1"/>
                </a:solidFill>
              </a:rPr>
              <a:t>פרסקוט</a:t>
            </a:r>
            <a:r>
              <a:rPr lang="he-IL" sz="2400" b="1" dirty="0">
                <a:solidFill>
                  <a:schemeClr val="bg1"/>
                </a:solidFill>
              </a:rPr>
              <a:t> ג'אול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231775" y="-22225"/>
            <a:ext cx="8443913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הרווח האנרגטי בתהליך התסיסה לעומת הרווח בתהליך הנשימה האווירנית (האירובית)</a:t>
            </a:r>
            <a:endParaRPr lang="he-IL" sz="1800" dirty="0"/>
          </a:p>
        </p:txBody>
      </p:sp>
      <p:grpSp>
        <p:nvGrpSpPr>
          <p:cNvPr id="5" name="קבוצה 1"/>
          <p:cNvGrpSpPr>
            <a:grpSpLocks/>
          </p:cNvGrpSpPr>
          <p:nvPr/>
        </p:nvGrpSpPr>
        <p:grpSpPr bwMode="auto">
          <a:xfrm>
            <a:off x="5181600" y="785813"/>
            <a:ext cx="3554413" cy="2397125"/>
            <a:chOff x="1369447" y="2217088"/>
            <a:chExt cx="3602983" cy="2662402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1927837" y="2217088"/>
              <a:ext cx="1227814" cy="87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12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369447" y="3791607"/>
              <a:ext cx="894711" cy="1087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חומצת חלב</a:t>
              </a:r>
            </a:p>
          </p:txBody>
        </p:sp>
        <p:sp>
          <p:nvSpPr>
            <p:cNvPr id="49" name="חץ למטה 48"/>
            <p:cNvSpPr/>
            <p:nvPr/>
          </p:nvSpPr>
          <p:spPr bwMode="auto">
            <a:xfrm>
              <a:off x="1927837" y="3126889"/>
              <a:ext cx="326666" cy="220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0" name="חץ למטה 49"/>
            <p:cNvSpPr/>
            <p:nvPr/>
          </p:nvSpPr>
          <p:spPr bwMode="auto">
            <a:xfrm>
              <a:off x="1937493" y="3437209"/>
              <a:ext cx="326666" cy="218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1" name="חץ ימינה 50"/>
            <p:cNvSpPr/>
            <p:nvPr/>
          </p:nvSpPr>
          <p:spPr bwMode="auto">
            <a:xfrm>
              <a:off x="3292433" y="3200943"/>
              <a:ext cx="204367" cy="2926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2" name="פיצוץ 2 51"/>
            <p:cNvSpPr/>
            <p:nvPr/>
          </p:nvSpPr>
          <p:spPr bwMode="auto">
            <a:xfrm rot="1479687">
              <a:off x="3508065" y="2876517"/>
              <a:ext cx="642067" cy="751115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3" name="חץ ימינה 52"/>
            <p:cNvSpPr/>
            <p:nvPr/>
          </p:nvSpPr>
          <p:spPr bwMode="auto">
            <a:xfrm>
              <a:off x="4166224" y="3133942"/>
              <a:ext cx="205977" cy="2926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54" name="חץ מעוקל למעלה 53"/>
            <p:cNvSpPr/>
            <p:nvPr/>
          </p:nvSpPr>
          <p:spPr bwMode="auto">
            <a:xfrm rot="5586128">
              <a:off x="4238870" y="3181855"/>
              <a:ext cx="731719" cy="37494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4056799" y="2301721"/>
              <a:ext cx="915631" cy="625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2ADP</a:t>
              </a:r>
              <a:endParaRPr lang="en-US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4129213" y="3773976"/>
              <a:ext cx="802987" cy="3967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2ATP</a:t>
              </a:r>
            </a:p>
          </p:txBody>
        </p:sp>
        <p:sp>
          <p:nvSpPr>
            <p:cNvPr id="57" name="מלבן מעוגל 56"/>
            <p:cNvSpPr/>
            <p:nvPr/>
          </p:nvSpPr>
          <p:spPr bwMode="auto">
            <a:xfrm>
              <a:off x="3039789" y="2952334"/>
              <a:ext cx="1552871" cy="696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200" b="1" dirty="0">
                  <a:solidFill>
                    <a:srgbClr val="FFFF00"/>
                  </a:solidFill>
                </a:rPr>
                <a:t>אנרגיה</a:t>
              </a:r>
            </a:p>
          </p:txBody>
        </p:sp>
      </p:grpSp>
      <p:sp>
        <p:nvSpPr>
          <p:cNvPr id="2" name="מלבן 1"/>
          <p:cNvSpPr/>
          <p:nvPr/>
        </p:nvSpPr>
        <p:spPr>
          <a:xfrm>
            <a:off x="5106988" y="566738"/>
            <a:ext cx="3684587" cy="6211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73" name="מלבן 72"/>
          <p:cNvSpPr/>
          <p:nvPr/>
        </p:nvSpPr>
        <p:spPr>
          <a:xfrm>
            <a:off x="87313" y="552450"/>
            <a:ext cx="4730750" cy="6116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74" name="TextBox 73"/>
          <p:cNvSpPr txBox="1"/>
          <p:nvPr/>
        </p:nvSpPr>
        <p:spPr>
          <a:xfrm>
            <a:off x="5135563" y="3402013"/>
            <a:ext cx="3552825" cy="25860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/>
              <a:t>התוצרים הסופיים של תהליך התסיסה (חומצת חלב, כוהל) הם חומרים אורגניים שעדיין אצורה בהם אנרגיה רבה, משום שבתהליך פירוק גלוקוז לחומרים אלו השתחררה רק מעט מן האנרגיה האצורה בגלוקוז.</a:t>
            </a:r>
          </a:p>
          <a:p>
            <a:r>
              <a:rPr lang="he-IL"/>
              <a:t>לכן, האנרגיה המשתחררת מפירוק מולקולת גלוקוז אחת מספיקה ליצירת </a:t>
            </a:r>
            <a:r>
              <a:rPr lang="he-IL">
                <a:solidFill>
                  <a:srgbClr val="FF6600"/>
                </a:solidFill>
              </a:rPr>
              <a:t>2 מולקולות </a:t>
            </a:r>
            <a:r>
              <a:rPr lang="en-US">
                <a:solidFill>
                  <a:srgbClr val="FF6600"/>
                </a:solidFill>
              </a:rPr>
              <a:t>ATP</a:t>
            </a:r>
            <a:r>
              <a:rPr lang="he-IL">
                <a:solidFill>
                  <a:srgbClr val="FF6600"/>
                </a:solidFill>
              </a:rPr>
              <a:t> בלבד</a:t>
            </a:r>
            <a:r>
              <a:rPr lang="he-IL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75" name="חץ למטה 74"/>
          <p:cNvSpPr/>
          <p:nvPr/>
        </p:nvSpPr>
        <p:spPr bwMode="auto">
          <a:xfrm>
            <a:off x="6477000" y="1604963"/>
            <a:ext cx="300038" cy="198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6" name="חץ למטה 75"/>
          <p:cNvSpPr/>
          <p:nvPr/>
        </p:nvSpPr>
        <p:spPr bwMode="auto">
          <a:xfrm>
            <a:off x="6494463" y="1884363"/>
            <a:ext cx="300037" cy="198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6138863" y="2189163"/>
            <a:ext cx="976312" cy="101123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כוהל ופחמן  דו-חמצני</a:t>
            </a:r>
          </a:p>
        </p:txBody>
      </p:sp>
      <p:grpSp>
        <p:nvGrpSpPr>
          <p:cNvPr id="8" name="קבוצה 4"/>
          <p:cNvGrpSpPr>
            <a:grpSpLocks/>
          </p:cNvGrpSpPr>
          <p:nvPr/>
        </p:nvGrpSpPr>
        <p:grpSpPr bwMode="auto">
          <a:xfrm>
            <a:off x="157163" y="879475"/>
            <a:ext cx="4529137" cy="5749925"/>
            <a:chOff x="128588" y="660400"/>
            <a:chExt cx="4529137" cy="5749080"/>
          </a:xfrm>
        </p:grpSpPr>
        <p:grpSp>
          <p:nvGrpSpPr>
            <p:cNvPr id="9" name="קבוצה 10"/>
            <p:cNvGrpSpPr>
              <a:grpSpLocks/>
            </p:cNvGrpSpPr>
            <p:nvPr/>
          </p:nvGrpSpPr>
          <p:grpSpPr bwMode="auto">
            <a:xfrm>
              <a:off x="128588" y="660400"/>
              <a:ext cx="3178175" cy="5749080"/>
              <a:chOff x="827584" y="611730"/>
              <a:chExt cx="3178763" cy="5748563"/>
            </a:xfrm>
          </p:grpSpPr>
          <p:grpSp>
            <p:nvGrpSpPr>
              <p:cNvPr id="11" name="קבוצה 10"/>
              <p:cNvGrpSpPr>
                <a:grpSpLocks/>
              </p:cNvGrpSpPr>
              <p:nvPr/>
            </p:nvGrpSpPr>
            <p:grpSpPr bwMode="auto">
              <a:xfrm>
                <a:off x="1188013" y="611730"/>
                <a:ext cx="2405508" cy="5107401"/>
                <a:chOff x="181433" y="690266"/>
                <a:chExt cx="2405428" cy="5108479"/>
              </a:xfrm>
            </p:grpSpPr>
            <p:sp>
              <p:nvSpPr>
                <p:cNvPr id="7" name="TextBox 6"/>
                <p:cNvSpPr txBox="1"/>
                <p:nvPr/>
              </p:nvSpPr>
              <p:spPr bwMode="auto">
                <a:xfrm>
                  <a:off x="1594522" y="690266"/>
                  <a:ext cx="992339" cy="8667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2225">
                  <a:solidFill>
                    <a:schemeClr val="bg1"/>
                  </a:solidFill>
                </a:ln>
                <a:effectLst>
                  <a:outerShdw sx="101000" sy="101000" algn="ctr" rotWithShape="0">
                    <a:schemeClr val="bg1">
                      <a:lumMod val="75000"/>
                    </a:scheme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e-IL" dirty="0">
                      <a:latin typeface="Arial"/>
                      <a:cs typeface="Arial"/>
                    </a:rPr>
                    <a:t>גלוקוז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Arial"/>
                      <a:cs typeface="Arial"/>
                    </a:rPr>
                    <a:t>C</a:t>
                  </a:r>
                  <a:r>
                    <a:rPr lang="en-US" sz="800" dirty="0">
                      <a:latin typeface="Arial"/>
                      <a:cs typeface="Arial"/>
                    </a:rPr>
                    <a:t>6</a:t>
                  </a:r>
                  <a:r>
                    <a:rPr lang="en-US" dirty="0">
                      <a:latin typeface="Arial"/>
                      <a:cs typeface="Arial"/>
                    </a:rPr>
                    <a:t>H</a:t>
                  </a:r>
                  <a:r>
                    <a:rPr lang="en-US" sz="800" dirty="0">
                      <a:latin typeface="Arial"/>
                      <a:cs typeface="Arial"/>
                    </a:rPr>
                    <a:t>12</a:t>
                  </a:r>
                  <a:r>
                    <a:rPr lang="en-US" dirty="0">
                      <a:latin typeface="Arial"/>
                      <a:cs typeface="Arial"/>
                    </a:rPr>
                    <a:t>O</a:t>
                  </a:r>
                  <a:r>
                    <a:rPr lang="en-US" sz="800" dirty="0">
                      <a:latin typeface="Arial"/>
                      <a:cs typeface="Arial"/>
                    </a:rPr>
                    <a:t>6</a:t>
                  </a:r>
                  <a:endParaRPr lang="he-IL" sz="2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" name="חץ למטה 9"/>
                <p:cNvSpPr/>
                <p:nvPr/>
              </p:nvSpPr>
              <p:spPr bwMode="auto">
                <a:xfrm>
                  <a:off x="1281738" y="1574481"/>
                  <a:ext cx="261977" cy="21906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חץ למטה 12"/>
                <p:cNvSpPr/>
                <p:nvPr/>
              </p:nvSpPr>
              <p:spPr bwMode="auto">
                <a:xfrm>
                  <a:off x="1281738" y="1872923"/>
                  <a:ext cx="261977" cy="21906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חץ למטה 13"/>
                <p:cNvSpPr/>
                <p:nvPr/>
              </p:nvSpPr>
              <p:spPr bwMode="auto">
                <a:xfrm>
                  <a:off x="1281738" y="2165016"/>
                  <a:ext cx="261977" cy="21906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חץ למטה 17"/>
                <p:cNvSpPr/>
                <p:nvPr/>
              </p:nvSpPr>
              <p:spPr bwMode="auto">
                <a:xfrm>
                  <a:off x="1272212" y="3817560"/>
                  <a:ext cx="261977" cy="21906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חץ למטה 18"/>
                <p:cNvSpPr/>
                <p:nvPr/>
              </p:nvSpPr>
              <p:spPr bwMode="auto">
                <a:xfrm>
                  <a:off x="1292852" y="4114416"/>
                  <a:ext cx="261978" cy="21906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 bwMode="auto">
                <a:xfrm>
                  <a:off x="1532601" y="4333485"/>
                  <a:ext cx="997101" cy="7889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2225">
                  <a:solidFill>
                    <a:schemeClr val="bg1"/>
                  </a:solidFill>
                </a:ln>
                <a:effectLst>
                  <a:outerShdw sx="101000" sy="101000" algn="ctr" rotWithShape="0">
                    <a:schemeClr val="bg1">
                      <a:lumMod val="75000"/>
                    </a:scheme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e-IL" dirty="0">
                      <a:latin typeface="Arial"/>
                      <a:cs typeface="Arial"/>
                    </a:rPr>
                    <a:t>מים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 bwMode="auto">
                <a:xfrm>
                  <a:off x="181433" y="4333485"/>
                  <a:ext cx="1144762" cy="7842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2225">
                  <a:solidFill>
                    <a:schemeClr val="bg1"/>
                  </a:solidFill>
                </a:ln>
                <a:effectLst>
                  <a:outerShdw sx="101000" sy="101000" algn="ctr" rotWithShape="0">
                    <a:schemeClr val="bg1">
                      <a:lumMod val="75000"/>
                    </a:scheme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e-IL" dirty="0">
                      <a:latin typeface="Arial"/>
                      <a:cs typeface="Arial"/>
                    </a:rPr>
                    <a:t>פחמן      דו-חמצני</a:t>
                  </a:r>
                </a:p>
              </p:txBody>
            </p:sp>
            <p:sp>
              <p:nvSpPr>
                <p:cNvPr id="7168" name="חץ למטה 7167"/>
                <p:cNvSpPr/>
                <p:nvPr/>
              </p:nvSpPr>
              <p:spPr>
                <a:xfrm>
                  <a:off x="613299" y="5122451"/>
                  <a:ext cx="296908" cy="6762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 bwMode="auto">
              <a:xfrm>
                <a:off x="1284869" y="5750837"/>
                <a:ext cx="989195" cy="609456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latin typeface="Arial"/>
                    <a:cs typeface="Arial"/>
                  </a:rPr>
                  <a:t>נפלט לסביבה </a:t>
                </a:r>
              </a:p>
            </p:txBody>
          </p:sp>
          <p:sp>
            <p:nvSpPr>
              <p:cNvPr id="28" name="פיצוץ 2 27"/>
              <p:cNvSpPr/>
              <p:nvPr/>
            </p:nvSpPr>
            <p:spPr bwMode="auto">
              <a:xfrm rot="1479687">
                <a:off x="2778982" y="1722717"/>
                <a:ext cx="1186082" cy="1503007"/>
              </a:xfrm>
              <a:prstGeom prst="irregularSeal2">
                <a:avLst/>
              </a:prstGeom>
              <a:solidFill>
                <a:srgbClr val="FF0000">
                  <a:alpha val="6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מלבן מעוגל 30"/>
              <p:cNvSpPr/>
              <p:nvPr/>
            </p:nvSpPr>
            <p:spPr bwMode="auto">
              <a:xfrm>
                <a:off x="2717059" y="1683039"/>
                <a:ext cx="1289288" cy="17331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he-IL" b="1" dirty="0">
                    <a:solidFill>
                      <a:srgbClr val="FFFF00"/>
                    </a:solidFill>
                  </a:rPr>
                  <a:t>אנרגיה</a:t>
                </a:r>
              </a:p>
            </p:txBody>
          </p:sp>
          <p:sp>
            <p:nvSpPr>
              <p:cNvPr id="33" name="חץ ימינה 32"/>
              <p:cNvSpPr/>
              <p:nvPr/>
            </p:nvSpPr>
            <p:spPr bwMode="auto">
              <a:xfrm>
                <a:off x="2582096" y="2305192"/>
                <a:ext cx="193711" cy="3793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חץ למטה 34"/>
              <p:cNvSpPr/>
              <p:nvPr/>
            </p:nvSpPr>
            <p:spPr bwMode="auto">
              <a:xfrm>
                <a:off x="2278827" y="2330586"/>
                <a:ext cx="261985" cy="219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חץ למטה 36"/>
              <p:cNvSpPr/>
              <p:nvPr/>
            </p:nvSpPr>
            <p:spPr bwMode="auto">
              <a:xfrm>
                <a:off x="2294705" y="2636900"/>
                <a:ext cx="261985" cy="219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חץ למטה 37"/>
              <p:cNvSpPr/>
              <p:nvPr/>
            </p:nvSpPr>
            <p:spPr bwMode="auto">
              <a:xfrm>
                <a:off x="2294705" y="2914647"/>
                <a:ext cx="261985" cy="219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חץ למטה 38"/>
              <p:cNvSpPr/>
              <p:nvPr/>
            </p:nvSpPr>
            <p:spPr bwMode="auto">
              <a:xfrm>
                <a:off x="2278827" y="3216201"/>
                <a:ext cx="261985" cy="219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חץ למטה 39"/>
              <p:cNvSpPr/>
              <p:nvPr/>
            </p:nvSpPr>
            <p:spPr bwMode="auto">
              <a:xfrm>
                <a:off x="2291530" y="3481250"/>
                <a:ext cx="261985" cy="219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 bwMode="auto">
              <a:xfrm>
                <a:off x="827584" y="629189"/>
                <a:ext cx="1333747" cy="8665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bg1"/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dirty="0">
                    <a:solidFill>
                      <a:prstClr val="black"/>
                    </a:solidFill>
                    <a:latin typeface="Arial"/>
                    <a:cs typeface="Arial"/>
                  </a:rPr>
                  <a:t>חמצן שמקורו מהסביבה</a:t>
                </a:r>
              </a:p>
            </p:txBody>
          </p:sp>
          <p:sp>
            <p:nvSpPr>
              <p:cNvPr id="3" name="חיבור 2"/>
              <p:cNvSpPr/>
              <p:nvPr/>
            </p:nvSpPr>
            <p:spPr>
              <a:xfrm>
                <a:off x="2274064" y="908523"/>
                <a:ext cx="204826" cy="2015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חיבור 41"/>
              <p:cNvSpPr/>
              <p:nvPr/>
            </p:nvSpPr>
            <p:spPr>
              <a:xfrm>
                <a:off x="2318522" y="4565256"/>
                <a:ext cx="206413" cy="2015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חץ מעוקל למעלה 31"/>
            <p:cNvSpPr/>
            <p:nvPr/>
          </p:nvSpPr>
          <p:spPr bwMode="auto">
            <a:xfrm rot="5202448">
              <a:off x="3381456" y="2399989"/>
              <a:ext cx="1101563" cy="75247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386138" y="1458796"/>
              <a:ext cx="1271587" cy="7253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30ADP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30Pi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3386138" y="3347643"/>
              <a:ext cx="1211262" cy="66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30ATP</a:t>
              </a:r>
            </a:p>
          </p:txBody>
        </p:sp>
        <p:sp>
          <p:nvSpPr>
            <p:cNvPr id="44" name="חץ ימינה 43"/>
            <p:cNvSpPr/>
            <p:nvPr/>
          </p:nvSpPr>
          <p:spPr bwMode="auto">
            <a:xfrm>
              <a:off x="3138488" y="2525439"/>
              <a:ext cx="385762" cy="3793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9150" y="5268236"/>
              <a:ext cx="2438400" cy="923789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>
              <a:spAutoFit/>
            </a:bodyPr>
            <a:lstStyle/>
            <a:p>
              <a:r>
                <a:rPr lang="he-IL">
                  <a:solidFill>
                    <a:srgbClr val="FFFFFF"/>
                  </a:solidFill>
                </a:rPr>
                <a:t>פירוק מלא של הגלוקוז בעזרת החמצן.</a:t>
              </a:r>
            </a:p>
            <a:p>
              <a:r>
                <a:rPr lang="he-IL">
                  <a:solidFill>
                    <a:srgbClr val="FFFFFF"/>
                  </a:solidFill>
                </a:rPr>
                <a:t>רווח אנרגטי: </a:t>
              </a:r>
              <a:r>
                <a:rPr lang="en-US">
                  <a:solidFill>
                    <a:srgbClr val="FFFFFF"/>
                  </a:solidFill>
                </a:rPr>
                <a:t>ATP</a:t>
              </a:r>
              <a:r>
                <a:rPr lang="he-IL">
                  <a:solidFill>
                    <a:srgbClr val="FFFFFF"/>
                  </a:solidFill>
                </a:rPr>
                <a:t>30</a:t>
              </a:r>
              <a:endParaRPr lang="he-IL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049838" y="465138"/>
            <a:ext cx="3552825" cy="3698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u="sng">
                <a:solidFill>
                  <a:srgbClr val="000000"/>
                </a:solidFill>
              </a:rPr>
              <a:t>תסיסה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1313" y="471488"/>
            <a:ext cx="4325937" cy="3698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 u="sng">
                <a:solidFill>
                  <a:srgbClr val="000000"/>
                </a:solidFill>
              </a:rPr>
              <a:t>נשימה תאית אווירנית (אירובית)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הרחבה: תסיסה : נשימה</a:t>
            </a:r>
            <a:r>
              <a:rPr lang="he-IL" sz="1800" b="1" dirty="0">
                <a:solidFill>
                  <a:schemeClr val="accent3"/>
                </a:solidFill>
                <a:ea typeface="+mn-ea"/>
              </a:rPr>
              <a:t> בלא 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חמצן</a:t>
            </a:r>
            <a:endParaRPr lang="he-IL" sz="1800" dirty="0"/>
          </a:p>
        </p:txBody>
      </p:sp>
      <p:sp>
        <p:nvSpPr>
          <p:cNvPr id="11469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7CC52B-D244-4E8E-B4BC-4EA59419A9A0}" type="slidenum">
              <a:rPr lang="he-IL" smtClean="0">
                <a:ea typeface="Times New Roman (Hebrew)" charset="0"/>
                <a:cs typeface="Times New Roman (Hebrew)" charset="0"/>
              </a:rPr>
              <a:pPr/>
              <a:t>51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25" y="387350"/>
            <a:ext cx="8183563" cy="61864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r>
              <a:rPr lang="he-IL">
                <a:solidFill>
                  <a:srgbClr val="000000"/>
                </a:solidFill>
              </a:rPr>
              <a:t>שלבי הנשימה ב</a:t>
            </a:r>
            <a:r>
              <a:rPr lang="he-IL">
                <a:solidFill>
                  <a:srgbClr val="006600"/>
                </a:solidFill>
              </a:rPr>
              <a:t>לא</a:t>
            </a:r>
            <a:r>
              <a:rPr lang="he-IL">
                <a:solidFill>
                  <a:srgbClr val="000000"/>
                </a:solidFill>
              </a:rPr>
              <a:t> חמצן:</a:t>
            </a:r>
          </a:p>
          <a:p>
            <a:r>
              <a:rPr lang="he-IL">
                <a:solidFill>
                  <a:srgbClr val="000000"/>
                </a:solidFill>
              </a:rPr>
              <a:t>     </a:t>
            </a:r>
          </a:p>
          <a:p>
            <a:r>
              <a:rPr lang="he-IL" u="sng" noProof="1">
                <a:solidFill>
                  <a:srgbClr val="000000"/>
                </a:solidFill>
              </a:rPr>
              <a:t>שלב א': גליקוליזה (כזכור </a:t>
            </a:r>
            <a:r>
              <a:rPr lang="he-IL" u="sng">
                <a:solidFill>
                  <a:srgbClr val="000000"/>
                </a:solidFill>
              </a:rPr>
              <a:t>לכם, בגליקוליזה אין שימוש בחמצן)</a:t>
            </a: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endParaRPr lang="he-IL" u="sng">
              <a:solidFill>
                <a:srgbClr val="000000"/>
              </a:solidFill>
            </a:endParaRPr>
          </a:p>
          <a:p>
            <a:r>
              <a:rPr lang="he-IL">
                <a:solidFill>
                  <a:srgbClr val="000000"/>
                </a:solidFill>
              </a:rPr>
              <a:t>   </a:t>
            </a:r>
            <a:r>
              <a:rPr lang="he-IL" u="sng">
                <a:solidFill>
                  <a:srgbClr val="000000"/>
                </a:solidFill>
              </a:rPr>
              <a:t>שלב ב': תסיסה (שונה באורגניזמים השונים)</a:t>
            </a:r>
          </a:p>
          <a:p>
            <a:r>
              <a:rPr lang="he-IL">
                <a:solidFill>
                  <a:srgbClr val="000000"/>
                </a:solidFill>
              </a:rPr>
              <a:t>בחיידקי חומצת חלב, החומצה הפירובית הופכת לחומצת חלב.</a:t>
            </a:r>
          </a:p>
          <a:p>
            <a:r>
              <a:rPr lang="he-IL">
                <a:solidFill>
                  <a:srgbClr val="000000"/>
                </a:solidFill>
              </a:rPr>
              <a:t>בפטריות ובחיידקים אחרים, החומצה הפירובית הופכת לכוהל ולפחמן דו-חמצני.</a:t>
            </a:r>
          </a:p>
          <a:p>
            <a:endParaRPr lang="he-IL">
              <a:solidFill>
                <a:srgbClr val="000000"/>
              </a:solidFill>
            </a:endParaRPr>
          </a:p>
          <a:p>
            <a:r>
              <a:rPr lang="he-IL" u="sng">
                <a:solidFill>
                  <a:srgbClr val="000000"/>
                </a:solidFill>
              </a:rPr>
              <a:t>הרווח האנרגטי</a:t>
            </a:r>
          </a:p>
          <a:p>
            <a:r>
              <a:rPr lang="he-IL">
                <a:solidFill>
                  <a:srgbClr val="000000"/>
                </a:solidFill>
              </a:rPr>
              <a:t>בשלב השני אין הפקת אנרגיה נוספת. הרווח האנרגטי מפירוק מולקולת גלוקוז אחת </a:t>
            </a:r>
          </a:p>
          <a:p>
            <a:r>
              <a:rPr lang="he-IL">
                <a:solidFill>
                  <a:srgbClr val="000000"/>
                </a:solidFill>
              </a:rPr>
              <a:t>הוא </a:t>
            </a:r>
            <a:r>
              <a:rPr lang="en-US">
                <a:solidFill>
                  <a:srgbClr val="000000"/>
                </a:solidFill>
              </a:rPr>
              <a:t>2ATP</a:t>
            </a:r>
            <a:r>
              <a:rPr lang="he-IL">
                <a:solidFill>
                  <a:srgbClr val="000000"/>
                </a:solidFill>
              </a:rPr>
              <a:t> שהופקו בגליקוליזה.</a:t>
            </a:r>
          </a:p>
          <a:p>
            <a:r>
              <a:rPr lang="he-IL"/>
              <a:t>התוצרים הסופיים של תהליך התסיסה (חומצת חלב, כוהל) הם חומרים אורגניים </a:t>
            </a:r>
            <a:r>
              <a:rPr lang="he-IL">
                <a:solidFill>
                  <a:srgbClr val="006600"/>
                </a:solidFill>
              </a:rPr>
              <a:t>שעדיין אצורה בהם </a:t>
            </a:r>
            <a:r>
              <a:rPr lang="he-IL"/>
              <a:t>אנרגיה רבה, משום שבתהליך פירוק גלוקוז לחומרים אלו השתחררה רק מעט מהאנרגיה האצורה בגלוקוז, ולכן אנרגיה זו מספיקה ליצירת 2 מולקולות </a:t>
            </a:r>
            <a:r>
              <a:rPr lang="en-US"/>
              <a:t>ATP</a:t>
            </a:r>
            <a:r>
              <a:rPr lang="he-IL"/>
              <a:t> בלבד!</a:t>
            </a:r>
          </a:p>
        </p:txBody>
      </p:sp>
      <p:grpSp>
        <p:nvGrpSpPr>
          <p:cNvPr id="2" name="קבוצה 1"/>
          <p:cNvGrpSpPr>
            <a:grpSpLocks/>
          </p:cNvGrpSpPr>
          <p:nvPr/>
        </p:nvGrpSpPr>
        <p:grpSpPr bwMode="auto">
          <a:xfrm>
            <a:off x="263525" y="765175"/>
            <a:ext cx="8485188" cy="2811463"/>
            <a:chOff x="-331453" y="1455779"/>
            <a:chExt cx="9220691" cy="3121827"/>
          </a:xfrm>
        </p:grpSpPr>
        <p:sp>
          <p:nvSpPr>
            <p:cNvPr id="9" name="מלבן מעוגל 8"/>
            <p:cNvSpPr/>
            <p:nvPr/>
          </p:nvSpPr>
          <p:spPr bwMode="auto">
            <a:xfrm>
              <a:off x="-331453" y="1455779"/>
              <a:ext cx="9220691" cy="312182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907734" y="2220812"/>
              <a:ext cx="1228275" cy="877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גלוקוז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12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lang="en-US" sz="80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907734" y="3622197"/>
              <a:ext cx="1228275" cy="877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חומצה פירובית</a:t>
              </a:r>
            </a:p>
          </p:txBody>
        </p:sp>
        <p:sp>
          <p:nvSpPr>
            <p:cNvPr id="12" name="חץ למטה 11"/>
            <p:cNvSpPr/>
            <p:nvPr/>
          </p:nvSpPr>
          <p:spPr bwMode="auto">
            <a:xfrm>
              <a:off x="2356262" y="3135678"/>
              <a:ext cx="326046" cy="220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3" name="חץ למטה 12"/>
            <p:cNvSpPr/>
            <p:nvPr/>
          </p:nvSpPr>
          <p:spPr bwMode="auto">
            <a:xfrm>
              <a:off x="2356262" y="3403616"/>
              <a:ext cx="326046" cy="2185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4" name="חץ ימינה 13"/>
            <p:cNvSpPr/>
            <p:nvPr/>
          </p:nvSpPr>
          <p:spPr bwMode="auto">
            <a:xfrm>
              <a:off x="2932447" y="3220290"/>
              <a:ext cx="203562" cy="2926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5" name="פיצוץ 2 14"/>
            <p:cNvSpPr/>
            <p:nvPr/>
          </p:nvSpPr>
          <p:spPr bwMode="auto">
            <a:xfrm rot="1479687">
              <a:off x="3487931" y="2791942"/>
              <a:ext cx="840127" cy="946596"/>
            </a:xfrm>
            <a:prstGeom prst="irregularSeal2">
              <a:avLst/>
            </a:prstGeom>
            <a:solidFill>
              <a:srgbClr val="FF0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7" name="חץ ימינה 16"/>
            <p:cNvSpPr/>
            <p:nvPr/>
          </p:nvSpPr>
          <p:spPr bwMode="auto">
            <a:xfrm>
              <a:off x="4859391" y="3111000"/>
              <a:ext cx="205287" cy="2926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8" name="חץ מעוקל למעלה 17"/>
            <p:cNvSpPr/>
            <p:nvPr/>
          </p:nvSpPr>
          <p:spPr bwMode="auto">
            <a:xfrm rot="5586128">
              <a:off x="5198336" y="2895552"/>
              <a:ext cx="973037" cy="52960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991060" y="2321289"/>
              <a:ext cx="1174797" cy="676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2ADP</a:t>
              </a:r>
              <a:endParaRPr lang="en-US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2Pi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937581" y="3179746"/>
              <a:ext cx="1228275" cy="666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2ATP</a:t>
              </a:r>
            </a:p>
          </p:txBody>
        </p:sp>
        <p:sp>
          <p:nvSpPr>
            <p:cNvPr id="21" name="מלבן מעוגל 20"/>
            <p:cNvSpPr/>
            <p:nvPr/>
          </p:nvSpPr>
          <p:spPr bwMode="auto">
            <a:xfrm>
              <a:off x="3077356" y="2925911"/>
              <a:ext cx="1552595" cy="6962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FFFF00"/>
                  </a:solidFill>
                </a:rPr>
                <a:t>אנרגיה</a:t>
              </a:r>
            </a:p>
          </p:txBody>
        </p:sp>
      </p:grpSp>
      <p:sp>
        <p:nvSpPr>
          <p:cNvPr id="23" name="מלבן מעוגל 22"/>
          <p:cNvSpPr/>
          <p:nvPr/>
        </p:nvSpPr>
        <p:spPr bwMode="auto">
          <a:xfrm>
            <a:off x="263525" y="3644900"/>
            <a:ext cx="8485188" cy="295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שימושים באורגניזמים המבצעים תהליך תסיסה בתעשיית המזון</a:t>
            </a:r>
            <a:endParaRPr lang="he-IL" sz="1800" dirty="0"/>
          </a:p>
        </p:txBody>
      </p:sp>
      <p:sp>
        <p:nvSpPr>
          <p:cNvPr id="11571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39A25C-2F02-4F1C-8AEF-3D4C3441DA82}" type="slidenum">
              <a:rPr lang="he-IL" smtClean="0">
                <a:ea typeface="Times New Roman (Hebrew)" charset="0"/>
                <a:cs typeface="Times New Roman (Hebrew)" charset="0"/>
              </a:rPr>
              <a:pPr/>
              <a:t>52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25" y="465138"/>
            <a:ext cx="8397875" cy="53546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/>
              <a:t>האדם למד לנצל את האורגניזמים המבצעים תהליכי תסיסה זה שנים רבות.</a:t>
            </a:r>
          </a:p>
          <a:p>
            <a:r>
              <a:rPr lang="he-IL"/>
              <a:t>     בחיידקים המבצעים תסיסת חומצת חלב משתמשים:  </a:t>
            </a:r>
          </a:p>
          <a:p>
            <a:r>
              <a:rPr lang="he-IL"/>
              <a:t>     א.  בתעשיית מוצרי חלב כגון: הכנת יוגורט ולבן. </a:t>
            </a:r>
          </a:p>
          <a:p>
            <a:r>
              <a:rPr lang="he-IL"/>
              <a:t>     ב.  בתעשיית שימורי ירקות שונים כגון: הכנת מלפפונים חמוצים, זיתים וכרוב חמוץ.</a:t>
            </a:r>
          </a:p>
          <a:p>
            <a:endParaRPr lang="he-IL"/>
          </a:p>
          <a:p>
            <a:r>
              <a:rPr lang="he-IL"/>
              <a:t>    </a:t>
            </a:r>
          </a:p>
          <a:p>
            <a:endParaRPr lang="he-IL"/>
          </a:p>
          <a:p>
            <a:endParaRPr lang="he-IL"/>
          </a:p>
          <a:p>
            <a:endParaRPr lang="he-IL"/>
          </a:p>
          <a:p>
            <a:endParaRPr lang="he-IL"/>
          </a:p>
          <a:p>
            <a:endParaRPr lang="he-IL"/>
          </a:p>
          <a:p>
            <a:endParaRPr lang="he-IL"/>
          </a:p>
          <a:p>
            <a:endParaRPr lang="he-IL"/>
          </a:p>
          <a:p>
            <a:endParaRPr lang="he-IL"/>
          </a:p>
          <a:p>
            <a:r>
              <a:rPr lang="he-IL"/>
              <a:t>בפטריות המבצעות תסיסה כוהלית משתמשים:</a:t>
            </a:r>
          </a:p>
          <a:p>
            <a:r>
              <a:rPr lang="he-IL"/>
              <a:t>    א. בתעשיית היין ומשקאות אלכוהוליים אחרים.</a:t>
            </a:r>
          </a:p>
          <a:p>
            <a:r>
              <a:rPr lang="he-IL"/>
              <a:t>    ב. בהתפחת לחם ומאפים שונים (שמרים).</a:t>
            </a:r>
          </a:p>
          <a:p>
            <a:endParaRPr lang="he-IL"/>
          </a:p>
          <a:p>
            <a:endParaRPr lang="he-IL"/>
          </a:p>
        </p:txBody>
      </p:sp>
      <p:pic>
        <p:nvPicPr>
          <p:cNvPr id="1157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2159000"/>
            <a:ext cx="1127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313" y="5259388"/>
            <a:ext cx="26352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3452813"/>
            <a:ext cx="161766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088" y="2828925"/>
            <a:ext cx="1905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2143125"/>
            <a:ext cx="2038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18: תסיסה</a:t>
            </a:r>
            <a:endParaRPr lang="he-IL" sz="1800" dirty="0"/>
          </a:p>
        </p:txBody>
      </p:sp>
      <p:sp>
        <p:nvSpPr>
          <p:cNvPr id="11673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E8A76F-560E-466F-9647-7B6D2711B866}" type="slidenum">
              <a:rPr lang="he-IL" smtClean="0">
                <a:ea typeface="Times New Roman (Hebrew)" charset="0"/>
                <a:cs typeface="Times New Roman (Hebrew)" charset="0"/>
              </a:rPr>
              <a:pPr/>
              <a:t>53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595313"/>
            <a:ext cx="8397875" cy="3508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18:</a:t>
            </a:r>
          </a:p>
          <a:p>
            <a:r>
              <a:rPr lang="he-IL">
                <a:solidFill>
                  <a:srgbClr val="1D4C72"/>
                </a:solidFill>
              </a:rPr>
              <a:t>נשימה בתהליך של תסיסה היא התאמה ל:</a:t>
            </a:r>
          </a:p>
          <a:p>
            <a:r>
              <a:rPr lang="he-IL">
                <a:solidFill>
                  <a:srgbClr val="1D4C72"/>
                </a:solidFill>
              </a:rPr>
              <a:t>א. סביבה חמה</a:t>
            </a:r>
          </a:p>
          <a:p>
            <a:r>
              <a:rPr lang="he-IL">
                <a:solidFill>
                  <a:srgbClr val="1D4C72"/>
                </a:solidFill>
              </a:rPr>
              <a:t>ב. סביבה קרה</a:t>
            </a:r>
          </a:p>
          <a:p>
            <a:r>
              <a:rPr lang="he-IL">
                <a:solidFill>
                  <a:srgbClr val="1D4C72"/>
                </a:solidFill>
              </a:rPr>
              <a:t>ג. סביבה דלת חמצן</a:t>
            </a:r>
          </a:p>
          <a:p>
            <a:r>
              <a:rPr lang="he-IL">
                <a:solidFill>
                  <a:srgbClr val="1D4C72"/>
                </a:solidFill>
              </a:rPr>
              <a:t>ד. סביבה דלת פחמן דו-חמצני</a:t>
            </a: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1776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FAFD1F-8654-4FF2-9190-1A30748950E4}" type="slidenum">
              <a:rPr lang="he-IL" smtClean="0">
                <a:ea typeface="Times New Roman (Hebrew)" charset="0"/>
                <a:cs typeface="Times New Roman (Hebrew)" charset="0"/>
              </a:rPr>
              <a:pPr/>
              <a:t>54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595313"/>
            <a:ext cx="8397875" cy="3508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18:</a:t>
            </a:r>
          </a:p>
          <a:p>
            <a:r>
              <a:rPr lang="he-IL">
                <a:solidFill>
                  <a:srgbClr val="1D4C72"/>
                </a:solidFill>
              </a:rPr>
              <a:t>נשימה בתהליך של תסיסה היא התאמה ל:</a:t>
            </a:r>
          </a:p>
          <a:p>
            <a:r>
              <a:rPr lang="he-IL">
                <a:solidFill>
                  <a:srgbClr val="1D4C72"/>
                </a:solidFill>
              </a:rPr>
              <a:t>א. סביבה חמה</a:t>
            </a:r>
          </a:p>
          <a:p>
            <a:r>
              <a:rPr lang="he-IL">
                <a:solidFill>
                  <a:srgbClr val="1D4C72"/>
                </a:solidFill>
              </a:rPr>
              <a:t>ב. סביבה קרה</a:t>
            </a:r>
          </a:p>
          <a:p>
            <a:r>
              <a:rPr lang="he-IL">
                <a:solidFill>
                  <a:srgbClr val="1D4C72"/>
                </a:solidFill>
              </a:rPr>
              <a:t>ג. סביבה דלת חמצן</a:t>
            </a:r>
          </a:p>
          <a:p>
            <a:r>
              <a:rPr lang="he-IL">
                <a:solidFill>
                  <a:srgbClr val="1D4C72"/>
                </a:solidFill>
              </a:rPr>
              <a:t>ד. סביבה דלת פחמן דו חמצני</a:t>
            </a:r>
          </a:p>
          <a:p>
            <a:endParaRPr lang="he-IL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 b="1">
              <a:solidFill>
                <a:srgbClr val="1D4C72"/>
              </a:solidFill>
            </a:endParaRPr>
          </a:p>
          <a:p>
            <a:endParaRPr lang="he-IL" b="1">
              <a:solidFill>
                <a:srgbClr val="1D4C72"/>
              </a:solidFill>
            </a:endParaRPr>
          </a:p>
          <a:p>
            <a:endParaRPr lang="he-IL" b="1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  <p:sp>
        <p:nvSpPr>
          <p:cNvPr id="7" name="Rectangle 20"/>
          <p:cNvSpPr/>
          <p:nvPr/>
        </p:nvSpPr>
        <p:spPr bwMode="auto">
          <a:xfrm>
            <a:off x="334963" y="2492375"/>
            <a:ext cx="8194675" cy="1008063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ג'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19: תסיסה</a:t>
            </a:r>
            <a:endParaRPr lang="he-IL" sz="1800" dirty="0"/>
          </a:p>
        </p:txBody>
      </p:sp>
      <p:sp>
        <p:nvSpPr>
          <p:cNvPr id="11878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31ECF3-16AA-44C0-8176-77178E96180C}" type="slidenum">
              <a:rPr lang="he-IL" smtClean="0">
                <a:ea typeface="Times New Roman (Hebrew)" charset="0"/>
                <a:cs typeface="Times New Roman (Hebrew)" charset="0"/>
              </a:rPr>
              <a:pPr/>
              <a:t>55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452438"/>
            <a:ext cx="8397875" cy="2678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endParaRPr lang="he-IL" sz="1200">
              <a:solidFill>
                <a:srgbClr val="1D4C72"/>
              </a:solidFill>
            </a:endParaRPr>
          </a:p>
          <a:p>
            <a:r>
              <a:rPr lang="he-IL" b="1">
                <a:solidFill>
                  <a:srgbClr val="1D4C72"/>
                </a:solidFill>
              </a:rPr>
              <a:t>שאלה 19: (להרחבה בלבד)</a:t>
            </a:r>
          </a:p>
          <a:p>
            <a:r>
              <a:rPr lang="he-IL">
                <a:solidFill>
                  <a:srgbClr val="1D4C72"/>
                </a:solidFill>
              </a:rPr>
              <a:t>מה משותף לתהליכי הפקת אנרגיה בכל סוגי התאים?</a:t>
            </a:r>
          </a:p>
          <a:p>
            <a:r>
              <a:rPr lang="he-IL">
                <a:solidFill>
                  <a:srgbClr val="1D4C72"/>
                </a:solidFill>
              </a:rPr>
              <a:t>א. הם מתרחשים </a:t>
            </a:r>
            <a:r>
              <a:rPr lang="he-IL" noProof="1">
                <a:solidFill>
                  <a:srgbClr val="1D4C72"/>
                </a:solidFill>
              </a:rPr>
              <a:t>במיטוכונדרייה</a:t>
            </a:r>
          </a:p>
          <a:p>
            <a:r>
              <a:rPr lang="he-IL">
                <a:solidFill>
                  <a:srgbClr val="1D4C72"/>
                </a:solidFill>
              </a:rPr>
              <a:t>ב. הם צורכים חמצן</a:t>
            </a:r>
          </a:p>
          <a:p>
            <a:r>
              <a:rPr lang="he-IL">
                <a:solidFill>
                  <a:srgbClr val="1D4C72"/>
                </a:solidFill>
              </a:rPr>
              <a:t>ג. הם כוללים את תהליך הגליקוליזה</a:t>
            </a:r>
          </a:p>
          <a:p>
            <a:r>
              <a:rPr lang="he-IL">
                <a:solidFill>
                  <a:srgbClr val="1D4C72"/>
                </a:solidFill>
              </a:rPr>
              <a:t>ד. התוצרים הסופיים שלהם הם מים ו-</a:t>
            </a:r>
            <a:r>
              <a:rPr lang="en-US">
                <a:solidFill>
                  <a:srgbClr val="1D4C72"/>
                </a:solidFill>
              </a:rPr>
              <a:t>CO</a:t>
            </a:r>
            <a:r>
              <a:rPr lang="en-US" sz="1200">
                <a:solidFill>
                  <a:srgbClr val="1D4C72"/>
                </a:solidFill>
              </a:rPr>
              <a:t>2</a:t>
            </a:r>
            <a:endParaRPr lang="he-IL" sz="1200">
              <a:solidFill>
                <a:srgbClr val="1D4C72"/>
              </a:solidFill>
            </a:endParaRPr>
          </a:p>
          <a:p>
            <a:endParaRPr lang="he-IL" b="1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19: תסיסה</a:t>
            </a:r>
            <a:endParaRPr lang="he-IL" sz="1800" dirty="0"/>
          </a:p>
        </p:txBody>
      </p:sp>
      <p:sp>
        <p:nvSpPr>
          <p:cNvPr id="11981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68304A-86E0-4659-8605-48048D3C1466}" type="slidenum">
              <a:rPr lang="he-IL" smtClean="0">
                <a:ea typeface="Times New Roman (Hebrew)" charset="0"/>
                <a:cs typeface="Times New Roman (Hebrew)" charset="0"/>
              </a:rPr>
              <a:pPr/>
              <a:t>56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452438"/>
            <a:ext cx="8397875" cy="2678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endParaRPr lang="he-IL" sz="1200">
              <a:solidFill>
                <a:srgbClr val="1D4C72"/>
              </a:solidFill>
            </a:endParaRPr>
          </a:p>
          <a:p>
            <a:r>
              <a:rPr lang="he-IL" b="1">
                <a:solidFill>
                  <a:srgbClr val="1D4C72"/>
                </a:solidFill>
              </a:rPr>
              <a:t>שאלה 19: (להרחבה בלבד)</a:t>
            </a:r>
          </a:p>
          <a:p>
            <a:r>
              <a:rPr lang="he-IL">
                <a:solidFill>
                  <a:srgbClr val="1D4C72"/>
                </a:solidFill>
              </a:rPr>
              <a:t>מה משותף לתהליכי הפקת אנרגיה בכל סוגי התאים</a:t>
            </a:r>
          </a:p>
          <a:p>
            <a:r>
              <a:rPr lang="he-IL">
                <a:solidFill>
                  <a:srgbClr val="1D4C72"/>
                </a:solidFill>
              </a:rPr>
              <a:t>א. הם מתרחשים ב</a:t>
            </a:r>
            <a:r>
              <a:rPr lang="he-IL" noProof="1">
                <a:solidFill>
                  <a:srgbClr val="1D4C72"/>
                </a:solidFill>
              </a:rPr>
              <a:t>מיטוכונדריה</a:t>
            </a:r>
          </a:p>
          <a:p>
            <a:r>
              <a:rPr lang="he-IL">
                <a:solidFill>
                  <a:srgbClr val="1D4C72"/>
                </a:solidFill>
              </a:rPr>
              <a:t>ב. הם צורכים חמצן</a:t>
            </a:r>
          </a:p>
          <a:p>
            <a:r>
              <a:rPr lang="he-IL">
                <a:solidFill>
                  <a:srgbClr val="1D4C72"/>
                </a:solidFill>
              </a:rPr>
              <a:t>ג. הם כוללים את תהליך הגליקוליזה</a:t>
            </a:r>
          </a:p>
          <a:p>
            <a:r>
              <a:rPr lang="he-IL">
                <a:solidFill>
                  <a:srgbClr val="1D4C72"/>
                </a:solidFill>
              </a:rPr>
              <a:t>ד. התוצרים הסופיים שלהם הם מים ו-</a:t>
            </a:r>
            <a:r>
              <a:rPr lang="en-US">
                <a:solidFill>
                  <a:srgbClr val="1D4C72"/>
                </a:solidFill>
              </a:rPr>
              <a:t>CO</a:t>
            </a:r>
            <a:r>
              <a:rPr lang="en-US" sz="1200">
                <a:solidFill>
                  <a:srgbClr val="1D4C72"/>
                </a:solidFill>
              </a:rPr>
              <a:t>2</a:t>
            </a:r>
            <a:endParaRPr lang="he-IL" sz="1200">
              <a:solidFill>
                <a:srgbClr val="1D4C72"/>
              </a:solidFill>
            </a:endParaRPr>
          </a:p>
          <a:p>
            <a:endParaRPr lang="he-IL" b="1">
              <a:solidFill>
                <a:srgbClr val="1D4C72"/>
              </a:solidFill>
            </a:endParaRPr>
          </a:p>
          <a:p>
            <a:endParaRPr lang="he-IL" sz="1200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</p:txBody>
      </p:sp>
      <p:sp>
        <p:nvSpPr>
          <p:cNvPr id="7" name="Rectangle 20"/>
          <p:cNvSpPr/>
          <p:nvPr/>
        </p:nvSpPr>
        <p:spPr bwMode="auto">
          <a:xfrm>
            <a:off x="285750" y="2714625"/>
            <a:ext cx="8196263" cy="2659063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ג'.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בתאים פרוקריוטיים (חיידקים) אין מיטוכונדרייה. תהליך הנשימה, אווירני או אל-אווירני, נעשה בציטופלסמה.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בתהליך תסיסה לא נצרך חמצן.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noProof="1">
                <a:solidFill>
                  <a:prstClr val="black"/>
                </a:solidFill>
                <a:latin typeface="Arial"/>
                <a:cs typeface="Arial"/>
              </a:rPr>
              <a:t>בכל סוג של תהליך נשימה התוצרים שונים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20: תסיסה</a:t>
            </a:r>
            <a:endParaRPr lang="he-IL" sz="1800" dirty="0"/>
          </a:p>
        </p:txBody>
      </p:sp>
      <p:sp>
        <p:nvSpPr>
          <p:cNvPr id="12083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2C1BED-9F9C-435C-AB40-F9FB12194D82}" type="slidenum">
              <a:rPr lang="he-IL" smtClean="0">
                <a:ea typeface="Times New Roman (Hebrew)" charset="0"/>
                <a:cs typeface="Times New Roman (Hebrew)" charset="0"/>
              </a:rPr>
              <a:pPr/>
              <a:t>57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grpSp>
        <p:nvGrpSpPr>
          <p:cNvPr id="2" name="קבוצה 15"/>
          <p:cNvGrpSpPr>
            <a:grpSpLocks/>
          </p:cNvGrpSpPr>
          <p:nvPr/>
        </p:nvGrpSpPr>
        <p:grpSpPr bwMode="auto">
          <a:xfrm>
            <a:off x="231775" y="765175"/>
            <a:ext cx="8397875" cy="1754188"/>
            <a:chOff x="91908" y="780318"/>
            <a:chExt cx="8397875" cy="3271558"/>
          </a:xfrm>
        </p:grpSpPr>
        <p:sp>
          <p:nvSpPr>
            <p:cNvPr id="8" name="TextBox 7"/>
            <p:cNvSpPr txBox="1"/>
            <p:nvPr/>
          </p:nvSpPr>
          <p:spPr>
            <a:xfrm>
              <a:off x="91908" y="780318"/>
              <a:ext cx="8397875" cy="3271558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r>
                <a:rPr lang="he-IL" b="1">
                  <a:solidFill>
                    <a:srgbClr val="1D4C72"/>
                  </a:solidFill>
                </a:rPr>
                <a:t>שאלה 20:</a:t>
              </a:r>
            </a:p>
            <a:p>
              <a:r>
                <a:rPr lang="he-IL">
                  <a:solidFill>
                    <a:srgbClr val="1D4C72"/>
                  </a:solidFill>
                </a:rPr>
                <a:t>איזה מבין הבאים הוא דוגמה לתהליך תסיסה?</a:t>
              </a:r>
            </a:p>
            <a:p>
              <a:r>
                <a:rPr lang="he-IL">
                  <a:solidFill>
                    <a:srgbClr val="1D4C72"/>
                  </a:solidFill>
                </a:rPr>
                <a:t>א. גלוקוז              חומצת חלב</a:t>
              </a:r>
            </a:p>
            <a:p>
              <a:r>
                <a:rPr lang="he-IL">
                  <a:solidFill>
                    <a:srgbClr val="1D4C72"/>
                  </a:solidFill>
                </a:rPr>
                <a:t>ב. גלוקוז וחמצן           פחמן דו-חמצני ומים</a:t>
              </a:r>
            </a:p>
            <a:p>
              <a:r>
                <a:rPr lang="he-IL">
                  <a:solidFill>
                    <a:srgbClr val="1D4C72"/>
                  </a:solidFill>
                </a:rPr>
                <a:t>ג. עמילן ומים             חד-סוכרים</a:t>
              </a:r>
            </a:p>
            <a:p>
              <a:r>
                <a:rPr lang="he-IL">
                  <a:solidFill>
                    <a:srgbClr val="1D4C72"/>
                  </a:solidFill>
                </a:rPr>
                <a:t>ד. כוהל ופחמן דו-חמצני            גלוקוז</a:t>
              </a:r>
            </a:p>
          </p:txBody>
        </p:sp>
        <p:cxnSp>
          <p:nvCxnSpPr>
            <p:cNvPr id="3" name="מחבר חץ ישר 2"/>
            <p:cNvCxnSpPr/>
            <p:nvPr/>
          </p:nvCxnSpPr>
          <p:spPr>
            <a:xfrm flipH="1">
              <a:off x="6803858" y="2121509"/>
              <a:ext cx="647700" cy="0"/>
            </a:xfrm>
            <a:prstGeom prst="straightConnector1">
              <a:avLst/>
            </a:prstGeom>
            <a:ln>
              <a:solidFill>
                <a:srgbClr val="366F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/>
            <p:cNvCxnSpPr/>
            <p:nvPr/>
          </p:nvCxnSpPr>
          <p:spPr>
            <a:xfrm flipH="1">
              <a:off x="6492708" y="2684039"/>
              <a:ext cx="504825" cy="0"/>
            </a:xfrm>
            <a:prstGeom prst="straightConnector1">
              <a:avLst/>
            </a:prstGeom>
            <a:ln>
              <a:solidFill>
                <a:srgbClr val="366F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חץ ישר 12"/>
            <p:cNvCxnSpPr/>
            <p:nvPr/>
          </p:nvCxnSpPr>
          <p:spPr>
            <a:xfrm flipH="1">
              <a:off x="6492708" y="3196237"/>
              <a:ext cx="684213" cy="0"/>
            </a:xfrm>
            <a:prstGeom prst="straightConnector1">
              <a:avLst/>
            </a:prstGeom>
            <a:ln>
              <a:solidFill>
                <a:srgbClr val="366F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5718008" y="3702515"/>
              <a:ext cx="576263" cy="0"/>
            </a:xfrm>
            <a:prstGeom prst="straightConnector1">
              <a:avLst/>
            </a:prstGeom>
            <a:ln>
              <a:solidFill>
                <a:srgbClr val="366F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2185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505719-0015-4183-84FC-8450538A0D7E}" type="slidenum">
              <a:rPr lang="he-IL" smtClean="0">
                <a:ea typeface="Times New Roman (Hebrew)" charset="0"/>
                <a:cs typeface="Times New Roman (Hebrew)" charset="0"/>
              </a:rPr>
              <a:pPr/>
              <a:t>58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12" name="Rectangle 20"/>
          <p:cNvSpPr/>
          <p:nvPr/>
        </p:nvSpPr>
        <p:spPr bwMode="auto">
          <a:xfrm>
            <a:off x="285750" y="2714625"/>
            <a:ext cx="8196263" cy="8636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א'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31775" y="765175"/>
            <a:ext cx="8397875" cy="17541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20:</a:t>
            </a:r>
          </a:p>
          <a:p>
            <a:r>
              <a:rPr lang="he-IL">
                <a:solidFill>
                  <a:srgbClr val="1D4C72"/>
                </a:solidFill>
              </a:rPr>
              <a:t>איזה מבין הבאים הוא דוגמה לתהליך תסיסה?</a:t>
            </a:r>
          </a:p>
          <a:p>
            <a:r>
              <a:rPr lang="he-IL">
                <a:solidFill>
                  <a:srgbClr val="1D4C72"/>
                </a:solidFill>
              </a:rPr>
              <a:t>א. גלוקוז              חומצת חלב</a:t>
            </a:r>
          </a:p>
          <a:p>
            <a:r>
              <a:rPr lang="he-IL">
                <a:solidFill>
                  <a:srgbClr val="1D4C72"/>
                </a:solidFill>
              </a:rPr>
              <a:t>ב. גלוקוז וחמצן           פחמן דו-חמצני ומים</a:t>
            </a:r>
          </a:p>
          <a:p>
            <a:r>
              <a:rPr lang="he-IL">
                <a:solidFill>
                  <a:srgbClr val="1D4C72"/>
                </a:solidFill>
              </a:rPr>
              <a:t>ג. עמילן ומים             חד-סוכרים</a:t>
            </a:r>
          </a:p>
          <a:p>
            <a:r>
              <a:rPr lang="he-IL">
                <a:solidFill>
                  <a:srgbClr val="1D4C72"/>
                </a:solidFill>
              </a:rPr>
              <a:t>ד. כוהל ופחמן דו-חמצני            גלוקוז</a:t>
            </a:r>
          </a:p>
        </p:txBody>
      </p:sp>
      <p:cxnSp>
        <p:nvCxnSpPr>
          <p:cNvPr id="16" name="מחבר חץ ישר 15"/>
          <p:cNvCxnSpPr/>
          <p:nvPr/>
        </p:nvCxnSpPr>
        <p:spPr bwMode="auto">
          <a:xfrm flipH="1">
            <a:off x="6943725" y="1484313"/>
            <a:ext cx="647700" cy="0"/>
          </a:xfrm>
          <a:prstGeom prst="straightConnector1">
            <a:avLst/>
          </a:prstGeom>
          <a:ln>
            <a:solidFill>
              <a:srgbClr val="366F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 bwMode="auto">
          <a:xfrm flipH="1">
            <a:off x="6632575" y="1785938"/>
            <a:ext cx="504825" cy="0"/>
          </a:xfrm>
          <a:prstGeom prst="straightConnector1">
            <a:avLst/>
          </a:prstGeom>
          <a:ln>
            <a:solidFill>
              <a:srgbClr val="366F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 bwMode="auto">
          <a:xfrm flipH="1">
            <a:off x="6632575" y="2060575"/>
            <a:ext cx="684213" cy="0"/>
          </a:xfrm>
          <a:prstGeom prst="straightConnector1">
            <a:avLst/>
          </a:prstGeom>
          <a:ln>
            <a:solidFill>
              <a:srgbClr val="366F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 bwMode="auto">
          <a:xfrm flipH="1">
            <a:off x="5857875" y="2332038"/>
            <a:ext cx="576263" cy="0"/>
          </a:xfrm>
          <a:prstGeom prst="straightConnector1">
            <a:avLst/>
          </a:prstGeom>
          <a:ln>
            <a:solidFill>
              <a:srgbClr val="366F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21: תסיסה</a:t>
            </a:r>
            <a:endParaRPr lang="he-IL" sz="1800" dirty="0"/>
          </a:p>
        </p:txBody>
      </p:sp>
      <p:sp>
        <p:nvSpPr>
          <p:cNvPr id="12288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7B51B9-F0E7-485B-A585-B0D455423F77}" type="slidenum">
              <a:rPr lang="he-IL" smtClean="0">
                <a:ea typeface="Times New Roman (Hebrew)" charset="0"/>
                <a:cs typeface="Times New Roman (Hebrew)" charset="0"/>
              </a:rPr>
              <a:pPr/>
              <a:t>59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595313"/>
            <a:ext cx="8397875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21:</a:t>
            </a:r>
          </a:p>
          <a:p>
            <a:r>
              <a:rPr lang="he-IL">
                <a:solidFill>
                  <a:schemeClr val="tx2"/>
                </a:solidFill>
              </a:rPr>
              <a:t>אפשר להפוך חלב ליוגורט על ידי הוספת חיידקי חומצת חלב.</a:t>
            </a:r>
          </a:p>
          <a:p>
            <a:r>
              <a:rPr lang="he-IL">
                <a:solidFill>
                  <a:schemeClr val="tx2"/>
                </a:solidFill>
              </a:rPr>
              <a:t>א. מדוע יש לסגור את הכלי שבו מצוי החלב? </a:t>
            </a:r>
          </a:p>
          <a:p>
            <a:r>
              <a:rPr lang="he-IL">
                <a:solidFill>
                  <a:schemeClr val="tx2"/>
                </a:solidFill>
              </a:rPr>
              <a:t>ב. מדוע החלב נעשה חמוץ וקרוש (כלומר הוא הופך ליוגורט)? </a:t>
            </a:r>
          </a:p>
          <a:p>
            <a:r>
              <a:rPr lang="he-IL">
                <a:solidFill>
                  <a:schemeClr val="tx2"/>
                </a:solidFill>
              </a:rPr>
              <a:t>ג. האם בזמן התהליך יחול שינוי בכמות הסוכר המצויה בחלב (לקטוז)? </a:t>
            </a:r>
          </a:p>
          <a:p>
            <a:endParaRPr lang="he-IL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>
                <a:solidFill>
                  <a:srgbClr val="0000FF"/>
                </a:solidFill>
              </a:rPr>
              <a:t>מהיכן אנו לוקחים את האנרגיה?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b="1">
                <a:solidFill>
                  <a:schemeClr val="bg1"/>
                </a:solidFill>
              </a:rPr>
              <a:t>עבור מכשירים</a:t>
            </a:r>
            <a:r>
              <a:rPr lang="he-IL">
                <a:solidFill>
                  <a:schemeClr val="bg1"/>
                </a:solidFill>
              </a:rPr>
              <a:t> אנו משתמשים בדלק או בחשמל המופק בתחנות הכוח מדלק.</a:t>
            </a:r>
            <a:endParaRPr lang="he-IL" b="1">
              <a:solidFill>
                <a:schemeClr val="bg1"/>
              </a:solidFill>
            </a:endParaRPr>
          </a:p>
          <a:p>
            <a:pPr eaLnBrk="1" hangingPunct="1"/>
            <a:r>
              <a:rPr lang="he-IL" b="1">
                <a:solidFill>
                  <a:schemeClr val="bg1"/>
                </a:solidFill>
              </a:rPr>
              <a:t>יצורים חיים</a:t>
            </a:r>
            <a:r>
              <a:rPr lang="he-IL">
                <a:solidFill>
                  <a:schemeClr val="bg1"/>
                </a:solidFill>
              </a:rPr>
              <a:t> משתמשים במזון. לדוגמא: אדם צורך בממוצע ביום 2,000 קילוקלוריות אנרגיה ממזון, וממיר כמעט את כל האנרגיה הזו לחום.</a:t>
            </a:r>
          </a:p>
          <a:p>
            <a:pPr eaLnBrk="1" hangingPunct="1"/>
            <a:r>
              <a:rPr lang="he-IL">
                <a:solidFill>
                  <a:schemeClr val="bg1"/>
                </a:solidFill>
              </a:rPr>
              <a:t>כדור הארץ מקבל את עיקר האנרגיה שלו מהשמש.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2390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09D123-EAE7-4BAC-8E33-4048592D18A2}" type="slidenum">
              <a:rPr lang="he-IL" smtClean="0">
                <a:ea typeface="Times New Roman (Hebrew)" charset="0"/>
                <a:cs typeface="Times New Roman (Hebrew)" charset="0"/>
              </a:rPr>
              <a:pPr/>
              <a:t>60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595313"/>
            <a:ext cx="8397875" cy="17541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chemeClr val="tx2"/>
                </a:solidFill>
              </a:rPr>
              <a:t>שאלה 21:</a:t>
            </a:r>
          </a:p>
          <a:p>
            <a:r>
              <a:rPr lang="he-IL">
                <a:solidFill>
                  <a:schemeClr val="tx2"/>
                </a:solidFill>
              </a:rPr>
              <a:t>אפשר להפוך חלב ליוגורט על ידי הוספת חיידקי חומצת חלב.</a:t>
            </a:r>
          </a:p>
          <a:p>
            <a:r>
              <a:rPr lang="he-IL">
                <a:solidFill>
                  <a:schemeClr val="tx2"/>
                </a:solidFill>
              </a:rPr>
              <a:t>א. מדוע יש לסגור את הכלי שבו מצוי החלב? </a:t>
            </a:r>
          </a:p>
          <a:p>
            <a:r>
              <a:rPr lang="he-IL">
                <a:solidFill>
                  <a:schemeClr val="tx2"/>
                </a:solidFill>
              </a:rPr>
              <a:t>ב. מדוע החלב נעשה חמוץ וקרוש (כלומר הוא הופך ליוגורט)? </a:t>
            </a:r>
          </a:p>
          <a:p>
            <a:r>
              <a:rPr lang="he-IL">
                <a:solidFill>
                  <a:schemeClr val="tx2"/>
                </a:solidFill>
              </a:rPr>
              <a:t>ג. האם בזמן התהליך </a:t>
            </a:r>
            <a:r>
              <a:rPr lang="he-IL">
                <a:solidFill>
                  <a:srgbClr val="1D4C72"/>
                </a:solidFill>
              </a:rPr>
              <a:t>יחול שינוי בכמות הסוכר בחלב </a:t>
            </a:r>
            <a:r>
              <a:rPr lang="he-IL" noProof="1">
                <a:solidFill>
                  <a:srgbClr val="1D4C72"/>
                </a:solidFill>
              </a:rPr>
              <a:t>(לקטוז</a:t>
            </a:r>
            <a:r>
              <a:rPr lang="he-IL">
                <a:solidFill>
                  <a:srgbClr val="1D4C72"/>
                </a:solidFill>
              </a:rPr>
              <a:t>)?</a:t>
            </a:r>
          </a:p>
          <a:p>
            <a:r>
              <a:rPr lang="he-IL">
                <a:solidFill>
                  <a:srgbClr val="1D4C72"/>
                </a:solidFill>
              </a:rPr>
              <a:t> </a:t>
            </a:r>
          </a:p>
        </p:txBody>
      </p:sp>
      <p:sp>
        <p:nvSpPr>
          <p:cNvPr id="7" name="Rectangle 20"/>
          <p:cNvSpPr/>
          <p:nvPr/>
        </p:nvSpPr>
        <p:spPr bwMode="auto">
          <a:xfrm>
            <a:off x="420688" y="2636838"/>
            <a:ext cx="8196262" cy="2447925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א. </a:t>
            </a:r>
            <a:r>
              <a:rPr lang="he-IL" kern="0" dirty="0">
                <a:latin typeface="Arial"/>
                <a:cs typeface="Arial"/>
              </a:rPr>
              <a:t>כדי ליצור סביבה דלת חמצן, המתאימה לגידול חיידקי חומצת החלב, שהם חיידקים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    אנאירוביים.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ב. חיידקי חומצת החלב מפרקים את סוכר החלב (הלקטוז) בתהליך התסיסה לחומצת חלב.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    חומצת החלב מופרשת מתאי החיידקים אל החלב ויוצרת סביבה חומצית. עקב כך, טעם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   החלב נעשה חמוץ וחלבוני החלב עוברים דנטורציה. לכן החלב נקרש.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ג. בזמן התהליך, תרד כמות </a:t>
            </a:r>
            <a:r>
              <a:rPr lang="he-IL" kern="0" noProof="1">
                <a:latin typeface="Arial"/>
                <a:cs typeface="Arial"/>
              </a:rPr>
              <a:t>הלקטוז ב</a:t>
            </a:r>
            <a:r>
              <a:rPr lang="he-IL" kern="0" dirty="0">
                <a:latin typeface="Arial"/>
                <a:cs typeface="Arial"/>
              </a:rPr>
              <a:t>חלב כי </a:t>
            </a:r>
            <a:r>
              <a:rPr lang="he-IL" kern="0" noProof="1">
                <a:latin typeface="Arial"/>
                <a:cs typeface="Arial"/>
              </a:rPr>
              <a:t>החיידקים מפרקים את הלקטוז </a:t>
            </a:r>
            <a:r>
              <a:rPr lang="he-IL" kern="0" dirty="0">
                <a:latin typeface="Arial"/>
                <a:cs typeface="Arial"/>
              </a:rPr>
              <a:t>בתהליך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   התסיסה. לכן החלב מתוק מעט יותר מיוגורט.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22: תסיסה</a:t>
            </a:r>
            <a:endParaRPr lang="he-IL" sz="1800" dirty="0"/>
          </a:p>
        </p:txBody>
      </p:sp>
      <p:sp>
        <p:nvSpPr>
          <p:cNvPr id="12493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B9AB59-027B-429E-B5D3-E75C21C352F4}" type="slidenum">
              <a:rPr lang="he-IL" smtClean="0">
                <a:ea typeface="Times New Roman (Hebrew)" charset="0"/>
                <a:cs typeface="Times New Roman (Hebrew)" charset="0"/>
              </a:rPr>
              <a:pPr/>
              <a:t>61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75" y="765175"/>
            <a:ext cx="8397875" cy="17541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22:</a:t>
            </a:r>
          </a:p>
          <a:p>
            <a:r>
              <a:rPr lang="he-IL">
                <a:solidFill>
                  <a:srgbClr val="1D4C72"/>
                </a:solidFill>
              </a:rPr>
              <a:t>א. שני יצורים חד-תאיים ניזונים רק מתמיסת סוכר. היצור האחד הוא אווירני (אירובי) והאחר </a:t>
            </a:r>
          </a:p>
          <a:p>
            <a:r>
              <a:rPr lang="he-IL">
                <a:solidFill>
                  <a:srgbClr val="1D4C72"/>
                </a:solidFill>
              </a:rPr>
              <a:t>    הוא אל-אווירני. גידלו את שני היצורים באותם תנאים. למי מהם יהיה קצב גידול גדול יותר?</a:t>
            </a:r>
          </a:p>
          <a:p>
            <a:endParaRPr lang="he-IL">
              <a:solidFill>
                <a:srgbClr val="1D4C72"/>
              </a:solidFill>
            </a:endParaRP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ב. מי מבין שני היצורים צריך לפרק יותר </a:t>
            </a:r>
            <a:r>
              <a:rPr lang="he-IL" noProof="1">
                <a:solidFill>
                  <a:srgbClr val="1D4C72"/>
                </a:solidFill>
              </a:rPr>
              <a:t>גלוקוז </a:t>
            </a:r>
            <a:r>
              <a:rPr lang="he-IL">
                <a:solidFill>
                  <a:schemeClr val="tx2"/>
                </a:solidFill>
              </a:rPr>
              <a:t>כדי</a:t>
            </a:r>
            <a:r>
              <a:rPr lang="he-IL">
                <a:solidFill>
                  <a:srgbClr val="1D4C72"/>
                </a:solidFill>
              </a:rPr>
              <a:t> לייצר אותה כמות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2595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69DD9E-4C44-49C0-AA17-D11656A5B4FF}" type="slidenum">
              <a:rPr lang="he-IL" smtClean="0">
                <a:ea typeface="Times New Roman (Hebrew)" charset="0"/>
                <a:cs typeface="Times New Roman (Hebrew)" charset="0"/>
              </a:rPr>
              <a:pPr/>
              <a:t>62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75" y="765175"/>
            <a:ext cx="8397875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 b="1">
                <a:solidFill>
                  <a:srgbClr val="1D4C72"/>
                </a:solidFill>
              </a:rPr>
              <a:t>שאלה 22:</a:t>
            </a:r>
            <a:endParaRPr lang="he-IL" b="1">
              <a:solidFill>
                <a:schemeClr val="tx2"/>
              </a:solidFill>
            </a:endParaRPr>
          </a:p>
          <a:p>
            <a:r>
              <a:rPr lang="he-IL">
                <a:solidFill>
                  <a:schemeClr val="tx2"/>
                </a:solidFill>
              </a:rPr>
              <a:t>א. שני יצורים חד-תאיים ניזונים רק מתמיסת סוכר. היצור האחד הוא אווירני (אירובי) והאחר </a:t>
            </a:r>
          </a:p>
          <a:p>
            <a:r>
              <a:rPr lang="he-IL">
                <a:solidFill>
                  <a:schemeClr val="tx2"/>
                </a:solidFill>
              </a:rPr>
              <a:t>    הוא אל-אווירני. גידלו את שני היצורים באותם תנאים. למי מהם יהיה קצב גידול גדול יותר?</a:t>
            </a:r>
          </a:p>
          <a:p>
            <a:r>
              <a:rPr lang="he-IL">
                <a:solidFill>
                  <a:schemeClr val="tx2"/>
                </a:solidFill>
              </a:rPr>
              <a:t>ב. מי מבין שני היצורים צריך לפרק יותר </a:t>
            </a:r>
            <a:r>
              <a:rPr lang="he-IL" noProof="1">
                <a:solidFill>
                  <a:schemeClr val="tx2"/>
                </a:solidFill>
              </a:rPr>
              <a:t>גלוקוז </a:t>
            </a:r>
            <a:r>
              <a:rPr lang="he-IL">
                <a:solidFill>
                  <a:schemeClr val="tx2"/>
                </a:solidFill>
              </a:rPr>
              <a:t>כדי </a:t>
            </a:r>
            <a:r>
              <a:rPr lang="he-IL">
                <a:solidFill>
                  <a:srgbClr val="1D4C72"/>
                </a:solidFill>
              </a:rPr>
              <a:t>לייצר אותה כמות </a:t>
            </a:r>
            <a:r>
              <a:rPr lang="en-US">
                <a:solidFill>
                  <a:srgbClr val="1D4C72"/>
                </a:solidFill>
              </a:rPr>
              <a:t>ATP</a:t>
            </a:r>
            <a:r>
              <a:rPr lang="he-IL">
                <a:solidFill>
                  <a:srgbClr val="1D4C72"/>
                </a:solidFill>
              </a:rPr>
              <a:t>?</a:t>
            </a:r>
          </a:p>
        </p:txBody>
      </p:sp>
      <p:sp>
        <p:nvSpPr>
          <p:cNvPr id="8" name="Rectangle 20"/>
          <p:cNvSpPr/>
          <p:nvPr/>
        </p:nvSpPr>
        <p:spPr bwMode="auto">
          <a:xfrm>
            <a:off x="331788" y="2205038"/>
            <a:ext cx="8196262" cy="2808287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א. קצב הגידול של היצור האירובי יהיה גדול יותר. היצור האירובי מבצע תהליך נשימה אירובית, ואילו היצור האנאירובי מבצע תהליך תסיסה. תפוקת האנרגיה בנשימה האירובית גבוהה יותר (30 מולקולות </a:t>
            </a:r>
            <a:r>
              <a:rPr lang="en-US" kern="0" dirty="0">
                <a:solidFill>
                  <a:prstClr val="black"/>
                </a:solidFill>
                <a:latin typeface="Arial"/>
                <a:cs typeface="Arial"/>
              </a:rPr>
              <a:t>ATP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 מפירוק מולקולת גלוקוז אחת, לעומת 2  </a:t>
            </a:r>
            <a:r>
              <a:rPr lang="he-IL" kern="0" dirty="0">
                <a:latin typeface="Arial"/>
                <a:cs typeface="Arial"/>
              </a:rPr>
              <a:t>מולקולות </a:t>
            </a:r>
            <a:r>
              <a:rPr lang="en-US" kern="0" dirty="0">
                <a:latin typeface="Arial"/>
                <a:cs typeface="Arial"/>
              </a:rPr>
              <a:t>ATP </a:t>
            </a:r>
            <a:r>
              <a:rPr lang="he-IL" kern="0" dirty="0">
                <a:latin typeface="Arial"/>
                <a:cs typeface="Arial"/>
              </a:rPr>
              <a:t>בתהליך תסיסה). עקב כך עומדת לרשות היצור האירובי יותר אנרגיה זמינה שיכולה להיות מנוצלת לתהליכי גידול והתרבות.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ב. היצור האנאירובי צריך לפרק </a:t>
            </a:r>
            <a:r>
              <a:rPr lang="he-IL" kern="0" noProof="1">
                <a:latin typeface="Arial"/>
                <a:cs typeface="Arial"/>
              </a:rPr>
              <a:t>יותר גלוקוז</a:t>
            </a:r>
            <a:r>
              <a:rPr lang="he-IL" kern="0" dirty="0">
                <a:latin typeface="Arial"/>
                <a:cs typeface="Arial"/>
              </a:rPr>
              <a:t> כדי</a:t>
            </a:r>
            <a:r>
              <a:rPr lang="he-IL" kern="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lang="he-IL" kern="0" dirty="0">
                <a:latin typeface="Arial"/>
                <a:cs typeface="Arial"/>
              </a:rPr>
              <a:t>לייצר אותה כמות </a:t>
            </a:r>
            <a:r>
              <a:rPr lang="en-US" kern="0" dirty="0">
                <a:latin typeface="Arial"/>
                <a:cs typeface="Arial"/>
              </a:rPr>
              <a:t>ATP</a:t>
            </a:r>
            <a:r>
              <a:rPr lang="he-IL" kern="0" dirty="0">
                <a:latin typeface="Arial"/>
                <a:cs typeface="Arial"/>
              </a:rPr>
              <a:t>, כפי שהוסבר </a:t>
            </a: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בסעיף א'.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שאלה 23: תסיסה</a:t>
            </a:r>
            <a:endParaRPr lang="he-IL" sz="1800" dirty="0"/>
          </a:p>
        </p:txBody>
      </p:sp>
      <p:sp>
        <p:nvSpPr>
          <p:cNvPr id="12697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FAC0C6-474C-4A08-B3EE-268201DFBC77}" type="slidenum">
              <a:rPr lang="he-IL" smtClean="0">
                <a:ea typeface="Times New Roman (Hebrew)" charset="0"/>
                <a:cs typeface="Times New Roman (Hebrew)" charset="0"/>
              </a:rPr>
              <a:pPr/>
              <a:t>63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63" y="595313"/>
            <a:ext cx="8397875" cy="34163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>
                <a:solidFill>
                  <a:srgbClr val="1D4C72"/>
                </a:solidFill>
              </a:rPr>
              <a:t>לעתים, בעת פעילות גופנית, ולאחר ניצול כל החמצן בתהליך נשימה אווירנית, מתרחש בתאי השרירים תהליך תסיסת חומצת חלב.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 b="1">
                <a:solidFill>
                  <a:srgbClr val="1D4C72"/>
                </a:solidFill>
              </a:rPr>
              <a:t>שאלה 23:</a:t>
            </a:r>
          </a:p>
          <a:p>
            <a:r>
              <a:rPr lang="he-IL">
                <a:solidFill>
                  <a:srgbClr val="1D4C72"/>
                </a:solidFill>
              </a:rPr>
              <a:t>אם תבצעו תנועות פתיחה וסגירה באצבע שלוש דקות ברציפות, תרד מהירות התנועות עם הזמן. מהו הגורם לכך?</a:t>
            </a:r>
          </a:p>
          <a:p>
            <a:r>
              <a:rPr lang="he-IL">
                <a:solidFill>
                  <a:srgbClr val="1D4C72"/>
                </a:solidFill>
              </a:rPr>
              <a:t>א. הצטברות חומצה פירובית בשרירים</a:t>
            </a:r>
          </a:p>
          <a:p>
            <a:r>
              <a:rPr lang="he-IL">
                <a:solidFill>
                  <a:srgbClr val="1D4C72"/>
                </a:solidFill>
              </a:rPr>
              <a:t>ב. הצטברות חומצת חלב בשרירים</a:t>
            </a:r>
          </a:p>
          <a:p>
            <a:r>
              <a:rPr lang="he-IL">
                <a:solidFill>
                  <a:srgbClr val="1D4C72"/>
                </a:solidFill>
              </a:rPr>
              <a:t>ג. הצטברות גלוקוז בשרירים</a:t>
            </a:r>
          </a:p>
          <a:p>
            <a:r>
              <a:rPr lang="he-IL">
                <a:solidFill>
                  <a:srgbClr val="1D4C72"/>
                </a:solidFill>
              </a:rPr>
              <a:t>ד. הצטברות פחמן דו-חמצני בשרירים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נמקו.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63588" y="23813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/>
          </a:p>
        </p:txBody>
      </p:sp>
      <p:sp>
        <p:nvSpPr>
          <p:cNvPr id="12800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AFB904-C631-4BF1-A6A6-66912FE889A6}" type="slidenum">
              <a:rPr lang="he-IL" smtClean="0">
                <a:ea typeface="Times New Roman (Hebrew)" charset="0"/>
                <a:cs typeface="Times New Roman (Hebrew)" charset="0"/>
              </a:rPr>
              <a:pPr/>
              <a:t>64</a:t>
            </a:fld>
            <a:endParaRPr lang="he-IL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Rectangle 20"/>
          <p:cNvSpPr/>
          <p:nvPr/>
        </p:nvSpPr>
        <p:spPr bwMode="auto">
          <a:xfrm>
            <a:off x="434975" y="3933825"/>
            <a:ext cx="8196263" cy="1890713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5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prstClr val="black"/>
                </a:solidFill>
                <a:latin typeface="Arial"/>
                <a:cs typeface="Arial"/>
              </a:rPr>
              <a:t>תשובה: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Arial"/>
                <a:cs typeface="Arial"/>
              </a:rPr>
              <a:t>משפט ב'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לאחר שנוצל כל החמצן בתאי השריר בתהליך נשימה אווירנית, מתחילה נשימה אל-אווירנית, כלומר: תסיסת חומצת חלב. הצטברות חומצת החלב גורמת לירידה ב-</a:t>
            </a:r>
            <a:r>
              <a:rPr lang="en-US" kern="0" dirty="0">
                <a:latin typeface="Arial"/>
                <a:cs typeface="Arial"/>
              </a:rPr>
              <a:t>Ph</a:t>
            </a:r>
            <a:r>
              <a:rPr lang="he-IL" kern="0" dirty="0">
                <a:latin typeface="Arial"/>
                <a:cs typeface="Arial"/>
              </a:rPr>
              <a:t> בתאי השרירים, וזה פוגע בפעילות האנזימים בתאים, לכן השריר מתעייף.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363" y="595313"/>
            <a:ext cx="8397875" cy="34163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>
            <a:spAutoFit/>
          </a:bodyPr>
          <a:lstStyle/>
          <a:p>
            <a:r>
              <a:rPr lang="he-IL">
                <a:solidFill>
                  <a:srgbClr val="1D4C72"/>
                </a:solidFill>
              </a:rPr>
              <a:t>לעתים, בעת פעילות גופנית, ולאחר ניצול כל החמצן בתהליך נשימה אווירנית, מתרחש בתאי השרירים תהליך תסיסת חומצת חלב.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 b="1">
                <a:solidFill>
                  <a:srgbClr val="1D4C72"/>
                </a:solidFill>
              </a:rPr>
              <a:t>שאלה 23:</a:t>
            </a:r>
          </a:p>
          <a:p>
            <a:r>
              <a:rPr lang="he-IL">
                <a:solidFill>
                  <a:srgbClr val="1D4C72"/>
                </a:solidFill>
              </a:rPr>
              <a:t>אם תבצעו תנועות פתיחה וסגירה באצבע שלוש דקות ברציפות, תרד מהירות התנועות עם הזמן. מהו הגורם לכך?</a:t>
            </a:r>
          </a:p>
          <a:p>
            <a:r>
              <a:rPr lang="he-IL">
                <a:solidFill>
                  <a:srgbClr val="1D4C72"/>
                </a:solidFill>
              </a:rPr>
              <a:t>א. הצטברות חומצה פירובית בשרירים</a:t>
            </a:r>
          </a:p>
          <a:p>
            <a:r>
              <a:rPr lang="he-IL">
                <a:solidFill>
                  <a:srgbClr val="1D4C72"/>
                </a:solidFill>
              </a:rPr>
              <a:t>ב. הצטברות חומצת חלב בשרירים</a:t>
            </a:r>
          </a:p>
          <a:p>
            <a:r>
              <a:rPr lang="he-IL">
                <a:solidFill>
                  <a:srgbClr val="1D4C72"/>
                </a:solidFill>
              </a:rPr>
              <a:t>ג. הצטברות גלוקוז בשרירים</a:t>
            </a:r>
          </a:p>
          <a:p>
            <a:r>
              <a:rPr lang="he-IL">
                <a:solidFill>
                  <a:srgbClr val="1D4C72"/>
                </a:solidFill>
              </a:rPr>
              <a:t>ד. הצטברות פחמן דו-חמצני בשרירים</a:t>
            </a:r>
          </a:p>
          <a:p>
            <a:endParaRPr lang="he-IL">
              <a:solidFill>
                <a:srgbClr val="1D4C72"/>
              </a:solidFill>
            </a:endParaRPr>
          </a:p>
          <a:p>
            <a:r>
              <a:rPr lang="he-IL">
                <a:solidFill>
                  <a:srgbClr val="1D4C72"/>
                </a:solidFill>
              </a:rPr>
              <a:t>נמקו.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/>
              <a:t>נשימה אאירובית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dirty="0"/>
              <a:t>תהליך של הפקת אנרגיה בנוכחות חמצן.</a:t>
            </a:r>
          </a:p>
          <a:p>
            <a:pPr eaLnBrk="1" hangingPunct="1"/>
            <a:r>
              <a:rPr lang="he-IL" dirty="0"/>
              <a:t>תהליך זה יעיל מאוד ומביא ליצירת הרבה אנרגיה</a:t>
            </a:r>
          </a:p>
          <a:p>
            <a:pPr eaLnBrk="1" hangingPunct="1"/>
            <a:endParaRPr lang="he-IL" dirty="0"/>
          </a:p>
          <a:p>
            <a:r>
              <a:rPr lang="he-IL" dirty="0"/>
              <a:t>תהליך שבו אורגניזמים חיים שורפים (מחמצנים) פחמימות ומשחררים אנרגיה הדרושה לתהליכי החיים. </a:t>
            </a:r>
          </a:p>
          <a:p>
            <a:r>
              <a:rPr lang="he-IL" dirty="0"/>
              <a:t>חמצן+פחמימות                 אנרגיה+מים+</a:t>
            </a:r>
            <a:r>
              <a:rPr lang="en-US" dirty="0"/>
              <a:t>CO</a:t>
            </a:r>
            <a:r>
              <a:rPr lang="en-US" sz="1800" dirty="0"/>
              <a:t>2</a:t>
            </a:r>
            <a:endParaRPr lang="en-US" dirty="0"/>
          </a:p>
          <a:p>
            <a:pPr eaLnBrk="1" hangingPunct="1"/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 flipH="1">
            <a:off x="4419600" y="48768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/>
              <a:t>נשימה אנארובית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dirty="0"/>
              <a:t>הפקת אנרגיה ללא חמצן.</a:t>
            </a:r>
          </a:p>
          <a:p>
            <a:pPr eaLnBrk="1" hangingPunct="1"/>
            <a:r>
              <a:rPr lang="he-IL" dirty="0"/>
              <a:t>מופיע בעיקר אצל יצורים חד תאים.</a:t>
            </a:r>
          </a:p>
          <a:p>
            <a:pPr eaLnBrk="1" hangingPunct="1"/>
            <a:r>
              <a:rPr lang="he-IL" dirty="0"/>
              <a:t>תהליך פחות יעיל ומביא מעט אנרגיה</a:t>
            </a:r>
          </a:p>
          <a:p>
            <a:pPr eaLnBrk="1" hangingPunct="1">
              <a:buNone/>
            </a:pPr>
            <a:endParaRPr lang="he-IL" dirty="0"/>
          </a:p>
          <a:p>
            <a:pPr eaLnBrk="1" hangingPunct="1">
              <a:buNone/>
            </a:pPr>
            <a:r>
              <a:rPr lang="he-IL" dirty="0"/>
              <a:t>פחמימות             אנרגיה + </a:t>
            </a:r>
            <a:r>
              <a:rPr lang="he-IL" dirty="0" err="1"/>
              <a:t>פד"ח</a:t>
            </a:r>
            <a:r>
              <a:rPr lang="he-IL" dirty="0"/>
              <a:t> +כוהל או חומצת חלב (תלוי במקור הפחמימות)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6096000" y="39624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5943600" cy="6858000"/>
            <a:chOff x="816" y="0"/>
            <a:chExt cx="3744" cy="43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00" y="0"/>
              <a:ext cx="3072" cy="4320"/>
              <a:chOff x="1104" y="-192"/>
              <a:chExt cx="3504" cy="4692"/>
            </a:xfrm>
          </p:grpSpPr>
          <p:pic>
            <p:nvPicPr>
              <p:cNvPr id="18440" name="Picture 5" descr="A:\MVC-006F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48" y="-192"/>
                <a:ext cx="3312" cy="2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1" name="Picture 4" descr="A:\MVC-007F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04" y="1872"/>
                <a:ext cx="3504" cy="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4032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816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5486400" y="4800600"/>
            <a:ext cx="2743200" cy="76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David"/>
                <a:cs typeface="David"/>
              </a:rPr>
              <a:t> שלב אירובי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5562600" y="838200"/>
            <a:ext cx="2743200" cy="76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David"/>
                <a:cs typeface="David"/>
              </a:rPr>
              <a:t>שלב  אנאירובי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</TotalTime>
  <Words>4668</Words>
  <Application>Microsoft Office PowerPoint</Application>
  <PresentationFormat>‫הצגה על המסך (4:3)</PresentationFormat>
  <Paragraphs>857</Paragraphs>
  <Slides>64</Slides>
  <Notes>7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72" baseType="lpstr">
      <vt:lpstr>Arial</vt:lpstr>
      <vt:lpstr>Calibri</vt:lpstr>
      <vt:lpstr>David</vt:lpstr>
      <vt:lpstr>Impact</vt:lpstr>
      <vt:lpstr>Rockwell</vt:lpstr>
      <vt:lpstr>Wingdings 2</vt:lpstr>
      <vt:lpstr>בית יציקה</vt:lpstr>
      <vt:lpstr>ISIS/Draw Sketch</vt:lpstr>
      <vt:lpstr>מצגת של PowerPoint‏</vt:lpstr>
      <vt:lpstr>מצגת של PowerPoint‏</vt:lpstr>
      <vt:lpstr>המזון כמקור אנרגיה</vt:lpstr>
      <vt:lpstr>בלי אנרגיה אין חיים, אין תנועה, ולא ניתן לבצע כלום. </vt:lpstr>
      <vt:lpstr>אנרגיה- הגדרה</vt:lpstr>
      <vt:lpstr>מהיכן אנו לוקחים את האנרגיה?</vt:lpstr>
      <vt:lpstr>נשימה אאירובית</vt:lpstr>
      <vt:lpstr>נשימה אנארובית</vt:lpstr>
      <vt:lpstr>מצגת של PowerPoint‏</vt:lpstr>
      <vt:lpstr>מצגת של PowerPoint‏</vt:lpstr>
      <vt:lpstr>שאלה 1: מקור האנרגיה בתא הוא בפירוק חומרים אורגנים</vt:lpstr>
      <vt:lpstr>תשובה</vt:lpstr>
      <vt:lpstr>שלבי הנשימה התאית</vt:lpstr>
      <vt:lpstr>שלבי הנשימה התאית</vt:lpstr>
      <vt:lpstr>הרחבה: שלבי הנשימה התאית</vt:lpstr>
      <vt:lpstr>הרחבה : המגיבים והתוצרים בתהליך הנשימה התאית</vt:lpstr>
      <vt:lpstr>שאלה 2 (נוסחת הנשימה התאית) +שאלה 3</vt:lpstr>
      <vt:lpstr>תשובות</vt:lpstr>
      <vt:lpstr>שאלה 4: הקשר בין הנשימה בריאות לבין תהליך הנשימה התאית </vt:lpstr>
      <vt:lpstr>תשובה</vt:lpstr>
      <vt:lpstr>שאלה 5: הקשר בין מחלת סיסטיק פיברוזיס לבין קצב תהליך הנשימה התאית</vt:lpstr>
      <vt:lpstr>תשובה</vt:lpstr>
      <vt:lpstr>מצגת של PowerPoint‏</vt:lpstr>
      <vt:lpstr>ATP  – מתווך במעברי אנרגיה התא</vt:lpstr>
      <vt:lpstr>ATP  – מתווך במעברי אנרגיה התא</vt:lpstr>
      <vt:lpstr>שאלה 6: ATP מתווך במעברי האנרגיה בתא</vt:lpstr>
      <vt:lpstr>תשובה</vt:lpstr>
      <vt:lpstr>שאלה 7: ATP מתווך במעברי האנרגיה בתא</vt:lpstr>
      <vt:lpstr>תשובה</vt:lpstr>
      <vt:lpstr>הרווח האנרגטי בתהליך הנשימה התאית</vt:lpstr>
      <vt:lpstr>הרחבה: הרווח האנרגטי בתהליך הנשימה התאית</vt:lpstr>
      <vt:lpstr>היתרון בשימוש ב-:ATP שהוא "מטבע אנרגיה בעל ערך קטן"</vt:lpstr>
      <vt:lpstr>שאלה 8: תהליך הנשימה התאית</vt:lpstr>
      <vt:lpstr>תשובה</vt:lpstr>
      <vt:lpstr>שאלה 9: תהליך הנשימה התאית</vt:lpstr>
      <vt:lpstr>תשובה</vt:lpstr>
      <vt:lpstr>שאלה 10: תהליך הנשימה התאית</vt:lpstr>
      <vt:lpstr>תשובה</vt:lpstr>
      <vt:lpstr>שאלה 11: תהליך הנשימה התאית</vt:lpstr>
      <vt:lpstr>תשובה</vt:lpstr>
      <vt:lpstr>שאלה 12: תהליך הנשימה התאית</vt:lpstr>
      <vt:lpstr>תשובה</vt:lpstr>
      <vt:lpstr>שאלה 13: רעלים שפוגעים בנשימה התאית</vt:lpstr>
      <vt:lpstr>תשובה</vt:lpstr>
      <vt:lpstr>המיטוכונדריה – "תחנות הכוח" של התא האאוקריוטי</vt:lpstr>
      <vt:lpstr>תמונה של מיטוכונדריה בתוך תא שריר</vt:lpstr>
      <vt:lpstr>שאלה 17: מיטוכונדריה</vt:lpstr>
      <vt:lpstr>תשובה</vt:lpstr>
      <vt:lpstr>תסיסה : נשימה בלא חמצן</vt:lpstr>
      <vt:lpstr>הרווח האנרגטי בתהליך התסיסה לעומת הרווח בתהליך הנשימה האווירנית (האירובית)</vt:lpstr>
      <vt:lpstr>הרחבה: תסיסה : נשימה בלא חמצן</vt:lpstr>
      <vt:lpstr>שימושים באורגניזמים המבצעים תהליך תסיסה בתעשיית המזון</vt:lpstr>
      <vt:lpstr>שאלה 18: תסיסה</vt:lpstr>
      <vt:lpstr>תשובה</vt:lpstr>
      <vt:lpstr>שאלה 19: תסיסה</vt:lpstr>
      <vt:lpstr>שאלה 19: תסיסה</vt:lpstr>
      <vt:lpstr>שאלה 20: תסיסה</vt:lpstr>
      <vt:lpstr>תשובה</vt:lpstr>
      <vt:lpstr>שאלה 21: תסיסה</vt:lpstr>
      <vt:lpstr>תשובה</vt:lpstr>
      <vt:lpstr>שאלה 22: תסיסה</vt:lpstr>
      <vt:lpstr>תשובה</vt:lpstr>
      <vt:lpstr>שאלה 23: תסיסה</vt:lpstr>
      <vt:lpstr>תשובה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ester sillam allouch</dc:creator>
  <cp:lastModifiedBy>efratyak efrat</cp:lastModifiedBy>
  <cp:revision>7</cp:revision>
  <dcterms:created xsi:type="dcterms:W3CDTF">2011-11-30T18:30:28Z</dcterms:created>
  <dcterms:modified xsi:type="dcterms:W3CDTF">2022-02-09T19:37:49Z</dcterms:modified>
</cp:coreProperties>
</file>