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81" r:id="rId4"/>
    <p:sldId id="258" r:id="rId5"/>
    <p:sldId id="257" r:id="rId6"/>
    <p:sldId id="266" r:id="rId7"/>
    <p:sldId id="261" r:id="rId8"/>
    <p:sldId id="259" r:id="rId9"/>
    <p:sldId id="260" r:id="rId10"/>
    <p:sldId id="263" r:id="rId11"/>
    <p:sldId id="282" r:id="rId12"/>
    <p:sldId id="283" r:id="rId13"/>
    <p:sldId id="267" r:id="rId14"/>
    <p:sldId id="269" r:id="rId15"/>
    <p:sldId id="270" r:id="rId16"/>
    <p:sldId id="271" r:id="rId17"/>
    <p:sldId id="311" r:id="rId18"/>
    <p:sldId id="268" r:id="rId19"/>
    <p:sldId id="284" r:id="rId20"/>
    <p:sldId id="285" r:id="rId21"/>
    <p:sldId id="280" r:id="rId22"/>
    <p:sldId id="307" r:id="rId23"/>
    <p:sldId id="286" r:id="rId24"/>
    <p:sldId id="308" r:id="rId25"/>
    <p:sldId id="287" r:id="rId26"/>
    <p:sldId id="288" r:id="rId27"/>
    <p:sldId id="289" r:id="rId28"/>
    <p:sldId id="310" r:id="rId29"/>
    <p:sldId id="306" r:id="rId30"/>
    <p:sldId id="309" r:id="rId31"/>
    <p:sldId id="305" r:id="rId32"/>
    <p:sldId id="293" r:id="rId33"/>
    <p:sldId id="294" r:id="rId34"/>
    <p:sldId id="296" r:id="rId35"/>
    <p:sldId id="297" r:id="rId36"/>
    <p:sldId id="299" r:id="rId37"/>
    <p:sldId id="300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60" autoAdjust="0"/>
    <p:restoredTop sz="79267" autoAdjust="0"/>
  </p:normalViewPr>
  <p:slideViewPr>
    <p:cSldViewPr>
      <p:cViewPr varScale="1">
        <p:scale>
          <a:sx n="42" d="100"/>
          <a:sy n="42" d="100"/>
        </p:scale>
        <p:origin x="79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B29D78-7AE1-401C-82C9-FD50697F3092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187A3D-3A3A-4064-A138-656A5CFEDF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428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מזכירה את הניסוי של</a:t>
            </a:r>
            <a:r>
              <a:rPr lang="he-IL" baseline="0" dirty="0"/>
              <a:t> הרעל של הדוכסית</a:t>
            </a:r>
          </a:p>
          <a:p>
            <a:endParaRPr lang="he-IL" baseline="0" dirty="0"/>
          </a:p>
          <a:p>
            <a:r>
              <a:rPr lang="he-IL" baseline="0" dirty="0"/>
              <a:t>מסבירה ששינוי כימי מתבצע כאשר חומרים מסוימים הפכו לחומר אחר</a:t>
            </a:r>
          </a:p>
          <a:p>
            <a:r>
              <a:rPr lang="he-IL" baseline="0" dirty="0"/>
              <a:t>למשל:</a:t>
            </a:r>
          </a:p>
          <a:p>
            <a:pPr eaLnBrk="1" hangingPunct="1"/>
            <a:r>
              <a:rPr lang="he-IL" dirty="0"/>
              <a:t>שריפת גז הבישול </a:t>
            </a:r>
          </a:p>
          <a:p>
            <a:pPr eaLnBrk="1" hangingPunct="1"/>
            <a:r>
              <a:rPr lang="he-IL" dirty="0"/>
              <a:t>שינוי צבע של התה כאשר מוסיפים לימון</a:t>
            </a:r>
          </a:p>
          <a:p>
            <a:pPr eaLnBrk="1" hangingPunct="1"/>
            <a:r>
              <a:rPr lang="he-IL" dirty="0"/>
              <a:t>ניקוי האבן בקומקום חשמלי</a:t>
            </a:r>
            <a:r>
              <a:rPr lang="he-IL" baseline="0" dirty="0"/>
              <a:t> </a:t>
            </a:r>
            <a:r>
              <a:rPr lang="he-IL" dirty="0"/>
              <a:t>ע"י חומרים מיועדים לכך</a:t>
            </a:r>
          </a:p>
          <a:p>
            <a:pPr eaLnBrk="1" hangingPunct="1"/>
            <a:r>
              <a:rPr lang="he-IL" dirty="0"/>
              <a:t>עיכול החומר בקיבה שלנו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9E53-5845-449F-94E2-AF9F8AED7B79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6D456-5DC5-441A-A9E4-3FC4D5F1BC2D}" type="slidenum">
              <a:rPr lang="he-IL"/>
              <a:pPr/>
              <a:t>25</a:t>
            </a:fld>
            <a:endParaRPr lang="en-US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245E5-CAAB-40B2-BE77-8958FC0A39C6}" type="slidenum">
              <a:rPr lang="he-IL"/>
              <a:pPr/>
              <a:t>26</a:t>
            </a:fld>
            <a:endParaRPr lang="en-US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6C68F-9B4B-408C-88DC-F725C6FF0D73}" type="slidenum">
              <a:rPr lang="he-IL"/>
              <a:pPr/>
              <a:t>31</a:t>
            </a:fld>
            <a:endParaRPr lang="en-US"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120A7-B21E-447A-8D38-9A1CD8B38545}" type="slidenum">
              <a:rPr lang="he-IL"/>
              <a:pPr/>
              <a:t>32</a:t>
            </a:fld>
            <a:endParaRPr lang="en-US"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ביוונית</a:t>
            </a:r>
            <a:r>
              <a:rPr lang="he-IL" baseline="0" dirty="0"/>
              <a:t> אלקטרו= חשמל, </a:t>
            </a:r>
            <a:r>
              <a:rPr lang="he-IL" baseline="0" dirty="0" err="1"/>
              <a:t>ליזיס</a:t>
            </a:r>
            <a:r>
              <a:rPr lang="he-IL" baseline="0" dirty="0"/>
              <a:t>= פירוק</a:t>
            </a:r>
          </a:p>
          <a:p>
            <a:endParaRPr lang="he-IL" baseline="0" dirty="0"/>
          </a:p>
          <a:p>
            <a:r>
              <a:rPr lang="he-IL" dirty="0"/>
              <a:t>אלקטרוליזה של המים- סיכום. </a:t>
            </a:r>
            <a:br>
              <a:rPr lang="he-IL" dirty="0"/>
            </a:br>
            <a:r>
              <a:rPr lang="he-IL" dirty="0"/>
              <a:t>1. כאשר מערבבים מם עם מעט חומצה המשמשת כזרז גורמת החומצה להפרדה </a:t>
            </a:r>
            <a:br>
              <a:rPr lang="he-IL" dirty="0"/>
            </a:br>
            <a:r>
              <a:rPr lang="he-IL" dirty="0"/>
              <a:t>ראשונית של יון מימן שכרגע הוא יון שלישי- זאת לפני סגירת מעגל </a:t>
            </a:r>
            <a:br>
              <a:rPr lang="he-IL" dirty="0"/>
            </a:br>
            <a:r>
              <a:rPr lang="he-IL" dirty="0"/>
              <a:t>חשמלי.</a:t>
            </a:r>
            <a:br>
              <a:rPr lang="he-IL" dirty="0"/>
            </a:br>
            <a:br>
              <a:rPr lang="he-IL" dirty="0"/>
            </a:br>
            <a:r>
              <a:rPr lang="he-IL" dirty="0"/>
              <a:t>2. מכניסים אלקטרודות המחוברות למבחנות הפוכות עם מים וזרז וסוגרים מעגל </a:t>
            </a:r>
            <a:br>
              <a:rPr lang="he-IL" dirty="0"/>
            </a:br>
            <a:r>
              <a:rPr lang="he-IL" dirty="0"/>
              <a:t>חשמלי.</a:t>
            </a:r>
            <a:br>
              <a:rPr lang="he-IL" dirty="0"/>
            </a:br>
            <a:r>
              <a:rPr lang="he-IL" dirty="0"/>
              <a:t>3. בעקבות מעבר של זרם חשמלי המימן שבקבוצת מתנתק מהחמצן, נשבר </a:t>
            </a:r>
            <a:br>
              <a:rPr lang="he-IL" dirty="0"/>
            </a:br>
            <a:r>
              <a:rPr lang="he-IL" dirty="0"/>
              <a:t>הקשר הכימי בניהם ועכשיו יוני החמצן השליליים נמשכים אל האלקטרודה </a:t>
            </a:r>
            <a:br>
              <a:rPr lang="he-IL" dirty="0"/>
            </a:br>
            <a:r>
              <a:rPr lang="he-IL" dirty="0"/>
              <a:t>החיובית המנוגדת להם במטענה ושם הם הופכים ליסוד חמצן –גז הנאסף </a:t>
            </a:r>
            <a:br>
              <a:rPr lang="he-IL" dirty="0"/>
            </a:br>
            <a:r>
              <a:rPr lang="he-IL" dirty="0"/>
              <a:t>במבחנה.</a:t>
            </a:r>
            <a:br>
              <a:rPr lang="he-IL" dirty="0"/>
            </a:br>
            <a:r>
              <a:rPr lang="he-IL" dirty="0"/>
              <a:t>יוני המימן החיוביים נמשכים לאלקטרודה שלילית והופכים שם ליסוד מימן- גז </a:t>
            </a:r>
            <a:br>
              <a:rPr lang="he-IL" dirty="0"/>
            </a:br>
            <a:r>
              <a:rPr lang="he-IL" dirty="0"/>
              <a:t>הנאסף במבחנה.</a:t>
            </a:r>
            <a:br>
              <a:rPr lang="he-IL" dirty="0"/>
            </a:br>
            <a:r>
              <a:rPr lang="he-IL" dirty="0"/>
              <a:t>4. זיהוי גזים: חמצן- קיסם עומם נידלק.</a:t>
            </a:r>
            <a:br>
              <a:rPr lang="he-IL" dirty="0"/>
            </a:br>
            <a:r>
              <a:rPr lang="he-IL" dirty="0"/>
              <a:t>מימן- קיסם דולק משמיע קול נפץ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9E53-5845-449F-94E2-AF9F8AED7B79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האם</a:t>
            </a:r>
            <a:r>
              <a:rPr lang="he-IL" baseline="0" dirty="0"/>
              <a:t> החומר שקיבלתם הוא נחושת? האם הוא גופרית? מעין אנחנו יודעים זאת?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9E53-5845-449F-94E2-AF9F8AED7B79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Guttman Yad" pitchFamily="2" charset="-79"/>
              </a:rPr>
              <a:t>בחיי היום יום אנו משתמשים בתהליכי שריפה רבים,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1200" b="1" dirty="0" err="1">
                <a:solidFill>
                  <a:srgbClr val="FF6600"/>
                </a:solidFill>
                <a:latin typeface="Arial" pitchFamily="34" charset="0"/>
                <a:cs typeface="Guttman Yad" pitchFamily="2" charset="-79"/>
              </a:rPr>
              <a:t>בדר"כ</a:t>
            </a:r>
            <a:r>
              <a:rPr lang="he-IL" sz="1200" b="1" dirty="0">
                <a:solidFill>
                  <a:srgbClr val="FF6600"/>
                </a:solidFill>
                <a:latin typeface="Arial" pitchFamily="34" charset="0"/>
                <a:cs typeface="Guttman Yad" pitchFamily="2" charset="-79"/>
              </a:rPr>
              <a:t> כשמדברים על שריפה מתכוונים לשריפה בשדה קוצים או לשרפת קרשים וניירות במדורה.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Guttman Yad" pitchFamily="2" charset="-79"/>
              </a:rPr>
              <a:t>כל</a:t>
            </a:r>
            <a:r>
              <a:rPr kumimoji="0" lang="he-IL" sz="1200" b="1" i="0" u="none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Guttman Yad" pitchFamily="2" charset="-79"/>
              </a:rPr>
              <a:t> אלו הם תהליכי בעירה .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1200" b="1" baseline="0" dirty="0">
                <a:solidFill>
                  <a:srgbClr val="FF6600"/>
                </a:solidFill>
                <a:latin typeface="Arial" pitchFamily="34" charset="0"/>
                <a:cs typeface="Guttman Yad" pitchFamily="2" charset="-79"/>
              </a:rPr>
              <a:t>אך</a:t>
            </a:r>
            <a:r>
              <a:rPr lang="he-IL" sz="1200" b="1" dirty="0">
                <a:solidFill>
                  <a:srgbClr val="FF6600"/>
                </a:solidFill>
                <a:latin typeface="Arial" pitchFamily="34" charset="0"/>
                <a:cs typeface="Guttman Yad" pitchFamily="2" charset="-79"/>
              </a:rPr>
              <a:t> לא רק קרשים, צמחים וניירות בוערים אלא גם מתכות</a:t>
            </a:r>
            <a:endParaRPr kumimoji="0" lang="he-I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9533E-962E-41B6-9B4D-83E346331F49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ענה במחברת על כל  השאלות בסעיפים ד', ה' בעמוד 235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87A3D-3A3A-4064-A138-656A5CFEDF17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8529F-A997-41C9-BCF1-031D3D90C530}" type="slidenum">
              <a:rPr lang="he-IL"/>
              <a:pPr/>
              <a:t>20</a:t>
            </a:fld>
            <a:endParaRPr lang="en-US"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he-IL"/>
              <a:t>שאל אותם מדוע אנו שואפים שכל תהליך שריפה יהיה שלם.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87A3D-3A3A-4064-A138-656A5CFEDF17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F8C7E-E0A0-480B-B9E8-CCB2D8C5DF01}" type="slidenum">
              <a:rPr lang="he-IL"/>
              <a:pPr/>
              <a:t>22</a:t>
            </a:fld>
            <a:endParaRPr lang="en-US"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A898C-004B-4551-BE6C-723F87F6C889}" type="slidenum">
              <a:rPr lang="he-IL"/>
              <a:pPr/>
              <a:t>24</a:t>
            </a:fld>
            <a:endParaRPr lang="en-US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62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4D460C5-6547-497F-AAC4-CB5AC7753B7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8B45-42E1-4F75-BEC0-02CB6987323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9AA1-BE65-42CD-8060-854862A6692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9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B419-5D08-4C32-8218-32210F5317C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79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ABD1-B850-490A-805F-D8A39101279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015F-3B3D-4BFA-9E42-8A4886238932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37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F980-B597-4BC0-A51C-FE42CDAD740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8F81-C07C-4FC4-B17A-067DB64D405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ED48-7A6F-4010-B0A8-5FA61B759C6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2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70A5-E48E-45EE-9AE3-65CB8A6A16B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4570-1B44-4DE0-9522-E326648793E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9021-6F3F-45D9-8099-C98305A784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432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FD83-7F2F-410C-A127-BADA778DB9DC}" type="datetimeFigureOut">
              <a:rPr lang="he-IL" smtClean="0"/>
              <a:pPr/>
              <a:t>כ"ח/שבט/תשפ"ב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2D7C-55AB-472E-BAC9-2D3E608AB0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46B18-3439-495E-8979-1C878BC58F83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201613"/>
            <a:ext cx="9144000" cy="6119812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rgbClr val="003366"/>
              </a:solidFill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2051050" y="5080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B2B2B2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78768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t_baa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y666h0xuVV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hhJZ55JPx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levanawohl.000space.com/images/gaz-bishul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www.b-golan.com/files/file975002/gallery/ct55/big/IMGAL_L10.jpg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docid=hcyGrHiNa_QRGM&amp;tbnid=PuiIbtL3ZmIDEM:&amp;ved=0CAUQjRw&amp;url=http://www.agudatelhai.co.il/index.php?option=com_content&amp;view=article&amp;id=404:2010-12-09-18-37-57&amp;catid=34&amp;ei=najmUr2oIciLswb3sYAg&amp;bvm=bv.59930103,d.Yms&amp;psig=AFQjCNEsjQo67gwiQuv8pCVJPG4Gb8ypug&amp;ust=1390934535077699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ingrust.com/experiments/how_to/Images/Chlorine_ga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jchemed.chem.wisc.edu/JCESoft/CCA/CCA0/MOVIES/S1047.movS1047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youtube.com/watch?v=8RmVwz2fNGc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tcombe.sbc.edu/water/images/chemistryelectrolysiscicx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vidson.weizmann.ac.il/online/maagarmada/chemistry/%D7%90%D7%9C%D7%A7%D7%98%D7%A8%D7%95%D7%9C%D7%99%D7%96%D7%94-%D7%A9%D7%9C-%D7%9E%D7%99%D7%9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o7IfMtpVsAI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663571" y="1237735"/>
            <a:ext cx="7772400" cy="1470025"/>
          </a:xfrm>
        </p:spPr>
        <p:txBody>
          <a:bodyPr>
            <a:noAutofit/>
          </a:bodyPr>
          <a:lstStyle/>
          <a:p>
            <a:r>
              <a:rPr lang="he-IL" sz="8000" dirty="0"/>
              <a:t>תהליכים כימיים</a:t>
            </a:r>
            <a:br>
              <a:rPr lang="he-IL" sz="8000" dirty="0"/>
            </a:br>
            <a:r>
              <a:rPr lang="he-IL" sz="8000" dirty="0"/>
              <a:t>(תגובות כימיות)</a:t>
            </a:r>
          </a:p>
        </p:txBody>
      </p:sp>
      <p:pic>
        <p:nvPicPr>
          <p:cNvPr id="9" name="Picture 8" descr="http://msc.walla.co.il/w/w-248/811351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89352"/>
            <a:ext cx="2448272" cy="326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2" descr="data:image/jpeg;base64,/9j/4AAQSkZJRgABAQAAAQABAAD/2wCEAAkGBhQQEBUUEhQUFBUVFxQaGBQUGBQXFRcVFBUVFRgXFRIXGyYfFxolGRQXHy8gJScpLCwsFx4xNTAqNScsLCkBCQoKDgwOGg8PGiwkHyU2KSwvNC0sLCwsLC0wLC8vNC8sLy0sLSosLCkpKiwsLCwpKSwsLSwvNDUsLCwsLiwsLP/AABEIANUAoAMBIgACEQEDEQH/xAAcAAABBQEBAQAAAAAAAAAAAAAAAQIEBgcDBQj/xAA/EAABAwIEAwYDBgMGBwAAAAABAAIRAwQFEiExBkFRBxNhcYGhIjKRFEJSYrHBIzPwcoKistHhFRYkQ2SS0v/EABsBAAEFAQEAAAAAAAAAAAAAAAABAgQFBgMH/8QAMBEAAgEDAgIIBgMBAQAAAAAAAQIAAwQRITESQQUTIlFhcZHwFDKBscHRI6Hh8RX/2gAMAwEAAhEDEQA/AMNQhKiERCUhLlRCIErk7u0woixEIQiJBCUlIiEEIQiEEIQiEEIQiEEIQiEEIQiEVdQAIXJLKIojqj5KQP0jTz5pqEQjtU0p/eaJiIREqRCIkEJUIhEQhCIQQhCIQQhCIQQhCIQQhCIRQ2dkJWugoRCSGWoLJzNnXQkDZRilKREUmK1sp5MdPVNbVISOdKSOyAIhRCE5rZSxuMzqbY93n6mPouBXu47RFOjSZzj+vcrwlypPxrxSZe2/w9QU+YAz5kREsJQFJFicmbxj+vquhIG8jJTZ88IkUpE97I3TEsYRjeCEIREghCEQghCEQnRjddVIuKQaOU8/A/VRmuhOrVMx6e6SPBAE5olCRLGQSwkUm0oZ3BvVITgZMeiF2CjcxLS0NR0NXvYXgZDxOw6r38BwMU6TjEnTXzUqlS1PiSqevfcRKrN30b0HTpAPW1Ya47pR+JLjPXcPw6f19V5QHJTMY/n1P7RXXA7DvawHIalWakU6QPcJk6yPdXrKN2Y/eRRbFr4O6s5scttTnc5j9IH7J1PC/wCI55H3jH0U/FXaBv4Kbfq6XfuoFW442ULNVY9F/DK7PzyB5exKXeMhQ1JvXyVFVknyzF3JBqHEEIQnyPBCEIhBCEIhFJRKEobKIRqEqEQgFIsbnu3h26jpZSEZGDH03NNg67iafwfigrU6kAiCzfzXqstpqf0OarnZyz+E/wAXj9FdrK0mrA5LH3pFOswWeh2ty70BVqHUjJmL4lTJrvjm923mrjhGEfZbcvd8zh7nQAeyOD+HhUquqvGxJ917GJu7+5ZSb8rSC7podB+v0Vlc3XERRXYan6SD0fZ9S7V2HaOceAPv0jL+07ik1zuYnzJMfsq26uX5ifvO9gNFce0kZKdvH3qc+5VJsTFNzjyBK5WfapdYdzLMXBrEA9zGVrEGRUcFGXW4qZnE9SVyWjUYE85rMGqMRtkwQhCWcoIQhEIIQhEJ1bSTChroSnXZJHnGNI2EQghIljIqEBT8Lw/vsw5xp5prMFGTO1Gi1ZwibmXbs2rAMg86o/T/AHWi8OtDrl48SP1WV8LNdbv8CQee4Wo8M1JugRs4+x1Cx3Si/wAjMOc2y0np2YDDBC/meMaP2Wm8RHxO9SSolvQykH7zzJ8zt7LReJMIY4yQBBn/AFVctMLNSs1wb8Ie1QVuNDxb852t75HpFj9Z5naZaZu5jamwMPgRqf1VBvSMjmDfK7brC0ziOgX06oJ1z1NfzHI79yFktN7hWgiQJn9FcdGnip4ztEp1QlstPGp7JPvzlbITFKvbY03EH+goq1AORmYKohRirbiCEqEs5xEIQiEEIQiEEqRCIRSZQkXWlSmdQIBOv6DxRF3nOF6OD3OR5Ph+igzI8kjHkGQmsvEpE70KpoVFqDlL027zAEdDPmFonZcDVz1HDSllEn8TnCPo2fqFmHBFq67q92B1mOkb+C2fGqQwzCSyi0mo8gANEuJiSdN4AklZi9ReLqOc2dz0h8RbKoOr6eQ5n+pacRsO+0mF52IVmWdGGCXAtGv5s2vsVW+Ce0IXFXu3nVzWuE/iEB4959FYccaHVRTPN+bzGQAe5KoKlu9MnrBzlIKT06gpPqu+koPFWLGjZ1HO0c54jrrH/wAhZvd21fWpTBex4Dg4axI+IeYdK0Dtaw4wzL8oIBHiZAPuqXhPEFWwY4UQ1znGXMqMDmbchMz+srR9GjFuGTBJPOWNaoSumQuM6b5/5KlcVnPMu3XGF3rVDUe50CXEmANNddByGq5upEbgjzBWkGgxMk+XJbU+MYnZdEkIJSxgjUIQiJBCEIhBCEIhBODk1KEQgCvVbgzjBG0A/VeU1aBhdelUpUcrmggDO0/MMpg/6qJdVWpgES66ItaNy7JVPiJpfZbwW2yoh1QfxqoDtdwOTf3+q6dpONm1ubVwGYNDjHmQD7CF7DbnK83NT5AD3bdplsl3kBIVK7aLqKlq/b+ET9X+6yNsTc1yX3PvEm26hbgFvlwfIabfTnKtitmW4lSrWwLaVc5oGmXMCHjTlrIWo08Rbd0ad1TcHVKbQ2q0bhwkEx4kH0IXLhjA6daxh4HeMDXz+FzhOU9AqvwXZVLXF3Z/hpVS+m9h2l+zSOcOGikki5HAxxjY9+CZJdU7fVZJU5+mNfocess+IYeMRouAG4ynwc0T/ofVY7iNv3dUy3KAdvLl9ZX0Hh3Drre9cWfyalPUTs9hAb7Ej6dFQe1XgSD9qpCG/wDcA5Hk4D2KWzDWzcL/ACnTyOn35RlG7ps3UrqDgr+jMzwy0pGs4t2e1wDT918jbwiYVowXBGXD2U3tGukGN4VXsrPWZMyAPPqrFhl49vd1dM9OrJ/MGhrgf1B81Y3RY/KZcWVPgolOHU5x/spvF2EC1un0gIAOg8F4pC1Ltd4ec+s+5pDM092dB9yowvBP0Ky0qzs6vW0QSddj5zD3tPgqZA0OsahCFLkKLCEqREWIhCERIIQlhEIBPp1C0yDqg0iFY+zjhwX+JUaDvkJLn+LKYLiPWI9U0kAEx6gg901/E7sm2t2/+LSnXmaLHHT+8PquXarZCo6wadnPYxw/KDmd7Beli1s19G8qtgj7Sykwxs1rqVNwHT4mkei5dojG1zZcstxUBePutYAHT6SfRY6khSsTt837mmUgiki+IPoCfvPP4bxdzbOvcPIaKxruaDA/h0mlrdOXxOj0CTFMXZclgp1WMuaLwHUXEU3vcBFN4e+AS0OII38NFS+0u+LX0qDCBTp0GAimSRDyXhuvPLlmRvqVTLC/d3nnud51nWd1Y0bDjU1DpnOB3DlE+JVa4zuTvj6Yx5T6jqcVsNs1xcGOe0D4S0uY4y10CdcroPiEzh7Fm31N9GtleQ3cfJVpukB46HQgjQgjkvn3/mFzHjYEcxoHDo4cwtE7FsbNa4ew7saSD1BIBBPPkZ3SstRSHqaroPU4jbiztqVN+rbtDXbaeLxJwocPujSEmm4l1Nx/DEEEjm0kA+h5p1Kyz1KTWjZ2vlILp9B/h8Vq/FmBU7mm7vGkuZmyOHzNJj5RzmAIXlYDwyyhnfUIzNBDjyaSNR/6/wCcqrq3gye8EiWNv0uvwo4vmGnn4/uQsQqmiKTXtEGzotIP42Bxj6EhYPxdTpi5caIhrg10DYEjUActVrHHXEnf0nuG7H1W6chkaW/5/ZYne1S55J8PZWvRNMlmqnTPKVXSAFO1VWHaJkZCELQTOzoHdUwpEIik5ghCERILo1s9UwKxcI4jTovf3pABaInmQ9pjbpK51XKKWAzJNrSWrVCM2Aecg2lq9wIFN5/uuO/p4LRux2yFpd1Lmuw02saKTM2k1KxEQDvDGuJjYR1XC8x60rMIzDMRppEesL2uybh43bml/wDJtjIAIIfWcQ4uJG5yhg8mtCqmuajocKVOwl5VsqVJAWfIGe70+ss4rj/hddxGVvflzSd3RWa9zz5ulQ+L3F1rVZScXOo3U1JEQ2uHaN55Q5zRPPXwV0xPDBVpCnADYIIjSCRsFW+Jh9gFzchne95ILILmAANnvAPCVnaV1lsYydvX2Y63roXDDfJIHLl+MzGeJ7xjrxwENzd0TPyFxpsDnH8JJBJO3guuH8NEVSKlN1MiPEEHUEEeELxeIryjcVzUotdTZlaS1xzEOAhwB5joTrG/jrvY/wAQMxC2dbXDA6rbsAa/7zqJMNE7gtMDyLei0V0alG34kGw1nKne06dcllyM5G3v7TOuIOHi0yNuvMefRaB2C8PPp95cvBAILR4kkEn/AA+6vVfhi0b8Vamx4GwqAOGum0a+sr1LG6oUmQw02MYNGthrQPJVSdJcdMU20OdcwvLinXJekhydD3Se8gSTyE+qp/GN53OHtLT/ADcpceueXO/YKLf8Ym5dVp0OeRtInSXNfBJ8CXD0CpnFnEdOtR+yh5/6Z9SnJPxE03ABx9QfABcwnWuQF5j77x9lYulVDU01zjwA/c9O37PKrrN9UuzOrMe4s6S0lpHrCxHErN9Gq5jwWuB1BX0X2VcasuqItqjga1ERH46Y0keImCPELOu1a2pV2trUwO8p1KlF8cw0uynz+E/VWdlVelVKPz/r/DON6atzx8WpXUY7plyEsIV/KCIhCEQghOhIiEE9pTQEkoig4no2uR5DScvif2X0P2G0A3DfF1WqTrO2UDUb6BfNAWxdnnE5sLO1duxz7pzm/la6m0/qT6Kvu8oFYa6iWNHiuf4lGuPWX3tCr3Da9FoqOoWr4DqzROWpm0bUcNWMIgZhtM6woWK2N1a18QeHg0nsFem1rxmBa6k10sOoGXNMAt21lXa5xKjVthUMPpVAJkAtLH6GQdxrqs2xjADYXPeUKrnseGjuXOzBtEx3lPO+SWODYA5aka6qsqtbKzIcZOvv3ykyyLOy08ajTBG+Dn6HTGsz9/DlrevdU78WsyXjIX056tykZZM6bdFZOGqdrg9GpVpXH2io59BkhjqbYzOeQA4yQQ32CzTF6xpOdTaeckg7ld+E7Wpc3dJgJd8bXRy+E7qXUoM1E8b9jfHh57zrVa3+I4VQ8Wx17Pjyz/c2/jfGYvAyYD7Rj2/2m16gMeOU+ypN1iLgCM5E+evqk7aadShVsqgMA27mT4tqOc4fSq1VKw4xii9tVuZ2QinA+8dMzj0DZ05mFEWyNVVrLrkL9pN6O6St7ZTSqbjMugquo0LG5piWd+GP9agI+oaqfx1h5oYhXpBrs4rVdNw5tR+emWjf5XR9FZuIsep2drY2ZBPdvZWrRvIGjfPM530CnUOIm4hdXeLd3kZZ0A2mHQS6u6W0i7qQST6BSLTiRC3DvnHqcSDeVmrVO0cb/g/mVLh+0rWdw2swRVouaXx8rNCMrurjqCOkpnFd9Fxd02nMx9w9wPQh7iI9Hx6JKOKMZuXPc7U5dTmIOsczJ91XKl2XvcXfeJJ8ypVNXdizTvd9Rboq0zqc58PORbhuq4ru87rirAbTNVMcWkRCEJZzihPNPWEwFOzpIoxznatSy6c+s6eK4ZU7MlZULSCNwZB8UCPbBOkU0iBJBiYXv4PjWVtCm4/CypVBH5K7Wg+4JXG27mpTAqCsHa/FTyuB15sdGu/PVQ7mya35KhdvAcxzXfQZh7rg2HHC0nU1aiwemc7fibZwxjjamH/ZnVmMdbvObMYIY7WmQDuBUdkI1P7+FxPiZr/CxwbUYCHUy4AjUD4JOrddgTvpCzu+vnVHBzgBLW5ob0AEl3UxPqodS6JIL5fG3kORVX/54ap1hOsuFvadB2IG5z5Z3kq4wY5Cde8zkFmsxG/nMiFb+z97bGa9WBUykU2buk8yOQE81V7LHstZpA7sRq4F0zqQes8kuN4mbque7Bc5+TaSXENiQOuwPPRSatOpVHVNoDrn8RitaUwayan5ccz47Z12mkdozRfYGy4kOfbV4J/LU+Ej6ln0WLsMEK9Yhj/2fDKlg6c9R9Go6ZHw5SSB4hwbv49FRA2Su9knBRCcht5Sov0CXB4fTu8JPx2/Ne4qVCZzOJE9J0H0WkWFq2nwo4jQ1a5e7yY9rB7NWVuzOMwT1P7le/W4vecOZZgENaSSeoLi+I8/0S1kbhVafeM+Qjabg1WqOe8+fhPLFw4EGmS0gyHAwR6hR61IjUmZmT4rpTqgN1K5GvoQuwzmFQqR2jrOJckSt3Uttu0jQjyOn+IfvC6E4kRVLSElUp9mRy9RqPqFwe2EA5gUInNKSkQljI4ISAp9MSiKBnSSbfEiwRAK9XDbttJpqPaS93ywRI5yAdtpnwC8Vtsd+U76xtP1Uxldo+YS0iAekbAxrGxIlcmRTpJtKo66k7bTveYk6oSNBqTl1AzaDNPN2nsvPbcECABJ32157+iS4IDjJz9HA76abpgp/DPslCgRj1Xc5zObnJaVQgyDBGxG48jyXV1pDZnU8ucdfJcSxPGJwZWByZOr4w6q2Kv8Qgkio6e8GYy4F/3gSZgzB1ESZbRqtBmAoSAm8AxgToldgcnUzRsAsqdSmHsyvI3Eco1aW9QvF4p4XFMd9Q/ln5mbmmen9n9F5WBYq+1qZhMaaeR3Hj/uOa0GhiLbj42QS4Q9nKoHSI8H6HTnsq4q9BywORNCHp31IK4ww/rxEydwTVaOJOGww95Rk0zyjVp5g9PJVkhWKOHGRM7XoNRbDRqcHQmoT5wnZlchFavmXJIkwI/jbGIIQhLGQT28kISGKu8nmsMgGXQcp5nn5qFnMROiEJiSXccvKFJkuAPMwphYBtyg+qRCVo23G8kNeXAuO7t/LoOi815j1QhMTczrcfIIxzyYnkIHklpmClQu0hKdZKq3OZuo5Qn4bij6ThGo6HaOY/rnB3QhcuEYMmF2DqQZYsbxF3c5hIJidZkOaCMw5kdVTiUITKI0MffsS4B7oxCEKRK6CEIRCf/Z"/>
          <p:cNvSpPr>
            <a:spLocks noChangeAspect="1" noChangeArrowheads="1"/>
          </p:cNvSpPr>
          <p:nvPr/>
        </p:nvSpPr>
        <p:spPr bwMode="auto">
          <a:xfrm>
            <a:off x="8626475" y="-977900"/>
            <a:ext cx="1524000" cy="2028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28" name="Picture 4" descr="http://upload.wikimedia.org/wikipedia/commons/thumb/3/3c/Et_baal.jpg/200px-Et_ba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905000" cy="2543175"/>
          </a:xfrm>
          <a:prstGeom prst="rect">
            <a:avLst/>
          </a:prstGeom>
          <a:noFill/>
        </p:spPr>
      </p:pic>
      <p:sp>
        <p:nvSpPr>
          <p:cNvPr id="26630" name="AutoShape 6" descr="data:image/jpeg;base64,/9j/4AAQSkZJRgABAQAAAQABAAD/2wCEAAkGBhISDxUUEBAQEBASFRMPExAQEhUSEBIQFRUhFRQQFBIXGyYqFxojGRMSHy8gIycpLCw4FSAxQTAqNSgrLDUBCQoKDgwOGg8PGiokHyQsKSwsLCowLCw1LCksNS0sKSwtKSkuKSwsLCkuKTUpNSoqKSwpLiwpLCwsLCwpLCwsLP/AABEIAOEA4QMBIgACEQEDEQH/xAAcAAEAAgMBAQEAAAAAAAAAAAAABgcDBAUBAgj/xABQEAABAwIBBQgNCgQEBQUAAAABAAIDBBESBQYHITETMjVBUXKysxQXIjRUYXFzdJGTsdIIFiMzUlWBlNHTFUJToSRigrQ2ksHi8RglJkNE/8QAGwEBAAIDAQEAAAAAAAAAAAAAAAMGAQQFAgf/xAA5EQACAAMEBQkHAwUAAAAAAAAAAQIDEQQhMXEFBhKR0RMVMzRBUVJhgRQiMqGxwfBDU+EWI3KS8f/aAAwDAQACEQMRAD8AuJERfOzbCIiAIiIDy6XX5uyTmo7KeW6yn7KdTBslXNumEyCzJ8OHDjbbf7b8SmP/AKeTa/8AGTbZfsfVfkv2QrBDoXaSe38v5IuULguvV+bNJWjt+SWwO7OfU7uZB9WYsOANN77o698fi2L9JBaFusPsuz71a17KYU4nqGLaPURFzj2YKmujjtukkcd9mN7W3tttc61g/jlN4TB7Vn6qn/lGfWUfMqPexSTKeiHIVLTCeqdLDFZt3undvnbAABcnxALuWXRSnylMcVK+RFFHR0J5/HKbwmD2rP1W1BUNe3ExzXtOxzSHNNtusKoRmBm9U0dVLQSyTSU0MsthK8FrmxlzCWPaCRdvkUo0KcCQc6frnKK26OVmlqNRVvpgZhjqydIiLkEgREQBERAEREAREQBERAEREAREQBERAEREB+ccj8IZb9Eyr1oXErMpVJyJDC6lw0baqSRlV9uYscDFbxC5/wBKmWjfJ7J84coQyguilZXxPaCWksdUNBFxrGrkVtS6LsnOo2UhgeaaOQztZu0txI4EE48VzqJ1XX0CX8CyRqsrHTx3hkvzb+qiV1BU/wDKOgayCgY0WawzsaL3s1rIwBc7dQVwBcHTf6fr9iSX2nqIirpMUj8oz6yj5lR72LofKFpnmnye/A90DN1EpbfCHOEeAO5CQ2S34rn/ACjPrKPmVHvYryFIyWBrJWMkY5jcTJGh7DqB1tIsdYHqV00Z1WD1+rNeP4j86ZD3KbKuUJclRviye2hq8TdbAGGkw4XAk7ZwHBt+K9hh1WboT4Dg50/XOUnzhyVDBkysEEMUIdTVBIijbGCdxdrIaBdRjQnwHBzp+uctfTPQL/JfRmZeJOkRFUycIiIAiIgCIiAIiIAiIgCIiAIiIAiIgCIiApHRJ/xRW+St/wBy1X6qC0Sf8UVvkrf9y1X6voEv4FkjVZSfylvq6LnVPRjVuBVH8pb6ui51T0Y1bgXB03+n6/Ykl9p6iIq6TFI/KM+so+ZUe9ivWkkG5s1jet4/EqK+UZ9ZR8yo97FKqEk4ePuRe/JZXnREvbssPr9Wa0x+8TzOzusn1TW9051NUNDRrJJicAABtN1DdCg/9kgv9qfrnLn5xPcyCYt7kthmLSNTg4Rkg+Ig2W7oeqg3IUUkjrNDqh7nuPFuziXErX05L2ZEPm19zMt3k9RcMwPlj3aonmpoS3dDA1zYcEQGK80wGNrxtdge0C2HugC480uyMd/UUUjuN8tY2WQ+WR8hJ5NZ4gFVVKr3+iqT1Jci4sWa1C5oc2nhc1wDg5utpaRcEEHWLL7+aNH4NF6l5pB3vd/IOui5BzeDfqKiqpxsLWSCVlhsa1lQ2QRgcjA3+wQx1UOsSCrjG1jmtiqMO0ua9gwvdt7nCwG41jjxsJ4P8+nzB10WCiro5WY4nh7bkXG0OG1jhta4bC02I4ws68NUuZkIiLACIiAIiIAiIgCIiA166vjhjdJNIyKJtsUkjg1jbmwuTs1kD8Vx+2Bkz7xo/bs/Vc/S5wJV8yPrmKE6OtFNBWZLgqJ2zGWTdcRbKWt7mZ7BYW1amhdCTIkuTys1tX0uyqeG3WiNTQ9O1+ctW5jg5jm1jmuabtc01DSHA8YIIX6AX5x0WzxUWXKsNa5wjFRBG0u/kbOB3TrHWA1vlursjzrcW3EGrzn/AGK6S5bcCawNdsrX5S31dFzqnoxqejSBkz7xo/bs/VVdp8y32RHSdxgLH1H82L+VniHIpeNBmS/sVHtz+i42l4JScCnNrHD0JJdewkXbAyZ940ft2fqnbAyZ940ft2fqo72jMl/YqPbn9E7RmS/sVHtz+i4mzY/FFuRJ7xBNO+X6apfSmmqIZwxs4duTw/CSWWvbZex9SneTHEYbfZH9gCq20w5l0uTjTNpWObuonc9z3l7jhwBo17ALu/5irHyd/LzR7lctEqD2f3K0882a8zE+s8WHsWe/9GY6vNOCjuZOc9GzN6OnkqqeOV8hicx8jQ9jJarC6UtPE1ji/wD0qR54gdiz67/QS9U7/wAqD5kaOKKqoaGaZspkqKiaGTDIWgsZHM5thbVrhZ/dQ6WUty4OUbonW7yqzMFa3Fg0+eWTppnyVFfSFkctqeJ8seBuC3+IwnWXl4dYu2AAt23MsyZlaCpZjppo54wSwvieHtDgAS24O2xHrVTzaJ8njIrqoNm3cUJqgd1OHdex90vhtsxcS7WgLgl3pMvQYqvPkSnKcyW3c0qMnTdaMm0ma9IXF3Y0LJCS7dY2NjmxE3LhKwBwJ13N9dzyr4tPT/zOqacbbi9VG3lGEfTgclg/VtkcbLroufyjwd56MFHXRytxRuDm3LTbUQ4bWkHWCOQ61nXOrsmOx7rA7c5rC4P1UwGxkoseK4DhrF+MDCvvJuVmyl7bbnNEQJYXFpewuGJpOEkFpBBBGraNoIBw3Vh/4DDlDJbsYmp8LJwRixFwjmZa2CS1+UEOsSMIGxbGT8ptluMLo5WWxxSAte0nj16nNJDgHtu04TY6itxc7KuTC/DJEcFREDub8Tg0hxBfE8DUWuwAawbbQLhZTUV0W/8AOwHRRauTa8TRNkaC0HEC11rhzXFrm6ttnNIuFtKNqjozIREWAEREAREQBERAQ/S7wJV8yPrmLhaLc7KWnyRTxTPkZI0Skt3Cd2p873tOJrCDdrmnUeNd3S7wJV8yPrmKKZqn/AU3mY+irPoqxQWyzuCY3RRVuyIY4nC7iEZtVrG5cqnuLmse6pIJY+9nzBzSWBtxqN9YVwtyjE2nxF9mFt74H3s7UO5Db8Y4uNVXkE//ACGq5svvYrVgje+Pbq/6+JWiXBswbPYiBlR6Vq1kwpxEXPOObVub2klwYABiaLnyK6hn/Q/1pPy1R+2qp0isIqKAHiqT0o1MiVq2vR0q2xf3G7u7zpn3HqGNw4Ek+f8AQ/1pPy1R+2nz/of60n5ao/bUbul1p/07ZvFFvXA9cqyEadsuQ1LqV0DnvaxszXF0UkYBcWEDu2i+9OzkUqocuwDDd7t6B9VNycxRDS4f8PB5x/QCn2T3HueaPcunZbNDZoXKgdy7954idbzSzqzhp300wa51zDKB9FMNe5kDazVyLm6Pc5KeHJ2TmSve18dVPI4bjK6zHxVAa4FrCHXxt2X2+Irv52TE0k1x/wDRMPVE5RPIlRgyfQPNyGF0hA2kNp53WHqXi02SC0pQRt08t33CipgSaXO2ldkEwNfIZnZPMAYIJzeU0uANDsFt9qveyaAuCXeky9Bi1qCEspGMJuWwsbcbDaMC/wDZbGgHgl3pMvQYuDpSwwWWzPYb95pupLBE4mWWiIqoThcfOD6PBUj/APOXF443wPbhewcV8W5vHLudrjESuwufnD3nUeYm6sqSX8SMM6CLXoPqY+YzohbC8O5mTj5D+jkngOrA/d4xxbhPdw8QtK2obbkYDxrsLkU3CM/o1H1tSuuvcz4q5GEERFGZCIiAIiIAiIgIfpd4Eq+ZH1zFFM1e8KbzMfRUr0u8CVfMj65iimaveFN5mPoq6au9FFnwNebiQWPLkVLlyqknLgw7ozuW4jiJaRq/AqcU+mPJ7WWLpr+KLVf1romhjcdcUTnHjLGkk+MkLr0uaMTm3MEZ4tUTNtr22ci70ULh7SIqXOnOynraqj3AvJZUBzsbMOpzmAW5d6VZJWWfN9jLubDFZliSI2XHI7Ze3j4liXuXS++phhFsR5OkczGGEtsTxXIG0hu0jxrXXuGZDFVQtOmPkKEE0tMJp4LAn6R+wX/kCz02lWBtv8NVGwA3rOTnKcQQvcbMDnO5G7bLLRx4nd04gDbrKja950foCBZb0rwzwyMFPUhz43xglrLXcwtF7O2XKyUQtkqkvq7iXb6LUKzpqJuHaW24ydX4qE52x4mua04hEHTPcDeziwxsjvykSud5A08a8w5mToN+pHmx0V96AeCXeky9Bi+6rY/yOXxoB4Jd6TL0GLj6wdXWZJKxLLREVFNkLn5w951HmJurK6C5ec0tqOYWuXsMLRxukl+iY0eMue0fivcv41mYZuUH1MfMZ0QthY6eLCxrb3wtDb8tha6yLy8TJyKbhGf0aj62pXXXIpuEZ/RqPraldde5mKyX0MIIiKMyEREAREQBERAQ/S7wJV8yPrmKKZq94U3mY+ipXpd4Eq+ZH1zFFM1e8KbzMfRV01d6KLPga83E6zHWIPjUnjyvaEAOa1oNyTqLb6ibni13uouvmZgexzH643tLHN5WuFnC/FqJVjjg2iE6dXWOEoMZ7odyNV7g6sJHHfkRzoAcZa4OGo09iG7pzuJvi2rhZNqnuBbN9dGS15+2LkMmHicG38WsLtNrmGxljMkjRYG9g/k3TltyjatadLd0UKfc9l0eV/Zua7Hiekz7jbJId1dI2ICzWPN2jxNYBxD1L2odGXHd2PZKN9uQGGQW269hOrWNRWlU1TpHXebnYOIAcgHEFmhrwGgSRtlw7wuJGH/Kbb5vHZRxSI1SKnlSG6i7k3Sq765qjV6pshxczipqf/KCXPPJyvP9lo0s+B1+JfNTUukdiebnZyADkA4gsa2JElwJ17excXe35vcjDZ34ZYzYgMafIB6io7nTKH4WbRLJHERsJZiDpBfi+ijlP4atdlkDyNhI8i0Kju6iNvFGHVDucQYoxfiuHT6jtwnkUmxQwbc57l3kd7l86AeCXeky9Bi9n3juafcvNAPBLvSZegxcPWDq6zJZWJZaIvHOsCTsGtUY2T1U1n3pkdDVS0vYjXCCeFwk3Ygu3GVkwGHBqvgtt1XU47Z9D9qX2Z/VUTntQPqso1E8NjFLIXtLjhNrDaOLYuto6RA5j5ZXUurdebsejLbS6VFuZe+jnPg5UppJXQiDc5Nxwh5ffuA7FctFt9/ZSxUxojzhhyfSSx1RcHvmMgwNxjDubW7R42lTntn0P2pfZn9Vq2mRSbEpa93sMw6MtlL5UW5kEi09U4qpJew57SRQRBuNlwY3yuJ/Hdx6laea2cDa2jiqWMdG2UOIY4guGF5ZrI5t/wAV+UTkKf8Apn1t/VXpo9z2pqTJlPBPujZY2vDgGYgCZHOGsHXqcF0tIWWTDLTk41XbW6hFLsFsidOSi/1ZaCLh5DzypquQxwl5c1pkOJhaMIIbt8rgu4uFFC4XRkc2TMkxbMxNPuYREXkiCIiAIiICH6XeBKvmR9cxRTNXvCm8zH0VK9LvAlXzI+uYopmr3hTeZj6KumrvRRZ8DXm4nVREVnIDVqqdxIfGWiRvc91fC+O9zG62zXch2vCddiCQfqkqw8HUWvbqfGd8w7OTWDY2dx+W4GwteopMTg5rjHI0FodYOBYTcsc07W3AOog6tRCwZNhFpdmSt1Pge8/agdG5h/CR7CD4rHyp/Fm/06n8pU/tpVA3UWl/Fm/06n8pU/tp/FW8UVSTxDsadtzyYnsAHlJA5SEqgbM87WMc5xs1oLjYXNhxAcZ4gBrJICw0EBAc54tJI4vcL3wjYyO4+y0NGrjudd7n4p4HPdukotY3jivcMAJtI+2oyEHxhvETtW6mIMc+8dzT7l5oB4Jd6TL0GL2feO5p9y80A8Eu9Jl6DFX9YOrrMllYllrHPvHeQ+5ZFjn3jvIfcqMbUOKPzmUQou6fZgiIgCIiAm2ibv6TzD+sYraVS6Ju/pPMP6xitpcu1dIfONYuuvJBERapXwiIgCIiAh+l3gSr5kfXMUUzV7wpvMx9FSvS7wJV8yPrmKKZq94U3mY+irpq70UWfA15uJ1URFZyAIiIAvLL1EB5ZLL1EAREQGOfeO5p9y80A8Eu9Jl6DF7PvHc0+5eaAeCXeky9Bir2sHV1mTSsSy1jn3jvIfcsixz7x3kPuVGNqHFH5zKIUXdPswREQBERATbRN39J5h/WMVtKpdE3f0nmH9YxW0uXaukPnGsXXXkgiItUr4REQBERAQ/S7wJV8yPrmKKZq94U3mY+ipXpd4Eq+ZH1zFFM1e8KbzMfRV01d6KLPga83E6qIis5AEREAREQBERAEREBjn3juafcvNAPBLvSZegxez7x3NPuXmgHgl3pMvQYq9rB1dZk0rEstY5947yH3LIsc+8d5D7lRjahxR+cyiFF3T7MEREAREQE20Td/SeYf1jFbSqXRN39J5h/WMVtLl2rpD5xrF115IIiLVK+EREAREQEP0u8CVfMj65iimaveFN5mPoqV6XeBKvmR9cxRTNXvCm8zH0VdNXeiiz4GvNxOqiIrOQHxLK1rS5zmtaNZc4hrQOUk7F4ZmhuIuaGWxYy4YMNr4sWy1uNcnPPg6p82ekFGqvOOU5MMZyfVtb2M2Pdi36MN3IDdb23vGo4o9l0Mk9Y8OALSHNIBBBBBB1ggjaFhqa+KMgSSxRk6wJJGsJHKMRF1y8hZTiZSUzHSRiU00BbG5wxG8Qwi3jwm3LZcHM3NyGqhNXVtFRNO95ONzi1jQ7CG4b7e59RATbdyQJvFKHNDmuDmnWHNIc0jlBG1fahuQKIUeVJKaFx7HlgFSIy4u3N4dh9ZsfHYt5FMl6hdUAiIvRgxz7x3NPuXmgHgl3pMvQYvZ947mn3LzQDwS70mXoMVe1g6usyaViWWsc+8d5D7lkWOfeO8h9yoxtQ4o/OZRCi7p9mCIiAIiICbaJu/pPMP6xitpVLom7+k8w/rGK2ly7V0h841i668kERFqlfCIiAIiICH6XeBKvmR9cxRTNXvCm8zH0VK9LvAlXzI+uYopmr3hTeZj6KumrvRRZ8DXm4nVREVnIDQy9k909LLE0ta6RmAOdfCDcG5sPEsNTklzqA04c0PNOKfEb4MQjDMWy9rjkXVRYcKZk4dNkGQCna+SJ0dPHE0xGJzmvljaG7qXYxcixw3aQL3sSubDmrV00j+wKqJkEji/cJ2EtY42vhwg8luLVYa7XUuRedhAj+bmbLoJHz1E3ZFVKA10mGzWtFu5Z6hr1bALKQIi9JJKiAREWTBjn3juafcvNAPBLvSZegxez7x3NPuXmgHgl3pMvQYq9rB1dZk0rEstY5947yH3LIsc+8d5D7lRjahxR+cyiFF3T7MEREAREQE20Td/SeYf1jFbSqXRN39J5h/WMVtLl2rpD5xrF115IIiLVK+EREAREQEP0u8CVfMj65ir7NfPLJzaKBs1aIZGRtY6N0E7i0t7nfMYQQbX1Hj4tiubKuSoqmF0M7BJFIAHMJIBAIcNbSDtA9SjXaiyR4Cz2k3xrt6P0jDZZbgvTbrdT7kccG0yJfPfJf3iz8tVftp898l/eLPy1V+2pb2oskeAs9pN8adqLJHgLPaTfGt/nxeKPdBwPHJES+e+S/vFn5aq/bT575L+8Wflqr9tS3tRZI8BZ7Sb407UWSPAWe0m+NOfF4o90HAckRL575L+8Wflqr9tPnvkv7xZ+Wqv21Le1FkjwFntJvjTtRZI8BZ7Sb4058Xij3QcByREvnvkv7xZ+Wqv20+e+S/vFn5aq/bUt7UWSPAWe0m+NO1FkjwFntJvjTnxeKPdBwHJES+e+S/vFn5aq/bT575L+8Wflqr9tS3tRZI8BZ7Sb407UWSPAWe0m+NOfF4o90HAckQyrz5yYI3lte17g1xDG01SHONtTQXMABOzWQF2NAPBLvSZegxdvtRZI8BZ7Sb4138hZvU9HEYqWIQxlxkLQXOGMgAm7ieJo9S0rdpOG0ytisTde1L7HqGCjqdFfMjbgjlBHrX0i4ZKV12n2+Fu9iPjTtPt8Ld7EfGrFRT+0TO87HPlv/AHPlDwK67T7fC3exHxp2n2+Fu9iPjViontEzvHPlv/c+UPArrtPt8Ld7EfGnafb4W72I+NWKie0TO8c+W/8Ac+UPAimamYYop3Sicy4ozFhLA213Nde+I/Y/upWiKKKNxOrOdaLTNtMfKTXV/ncERF4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85979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32" name="Picture 8" descr="http://millburyschools.sharepointsite.com/hs/jhillier/Picture%20Library/1/electrolysis%20chemical%20chan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auto">
          <a:xfrm>
            <a:off x="-108520" y="188640"/>
            <a:ext cx="90360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36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השלימו במחברת את שלבי דו"ח הניסוי :</a:t>
            </a:r>
          </a:p>
          <a:p>
            <a:r>
              <a:rPr lang="he-IL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מטרה:</a:t>
            </a:r>
            <a:r>
              <a:rPr lang="he-IL" sz="2800" b="1" dirty="0">
                <a:latin typeface="Tahoma" pitchFamily="34" charset="0"/>
                <a:ea typeface="Tahoma" pitchFamily="34" charset="0"/>
                <a:cs typeface="David" pitchFamily="34" charset="-79"/>
              </a:rPr>
              <a:t> </a:t>
            </a:r>
            <a:r>
              <a:rPr lang="he-IL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לבדוק האם תכונות התרכובת שונות מתכונות היסודות שיצרו אותה</a:t>
            </a:r>
          </a:p>
          <a:p>
            <a:pPr>
              <a:lnSpc>
                <a:spcPct val="250000"/>
              </a:lnSpc>
            </a:pPr>
            <a:r>
              <a:rPr lang="he-IL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השערה: </a:t>
            </a:r>
          </a:p>
          <a:p>
            <a:pPr>
              <a:lnSpc>
                <a:spcPct val="250000"/>
              </a:lnSpc>
            </a:pPr>
            <a:r>
              <a:rPr lang="he-IL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מהלך הניסוי: </a:t>
            </a:r>
          </a:p>
          <a:p>
            <a:pPr>
              <a:lnSpc>
                <a:spcPct val="250000"/>
              </a:lnSpc>
            </a:pPr>
            <a:r>
              <a:rPr lang="he-IL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תוצאות:</a:t>
            </a:r>
          </a:p>
          <a:p>
            <a:pPr>
              <a:lnSpc>
                <a:spcPct val="250000"/>
              </a:lnSpc>
            </a:pPr>
            <a:r>
              <a:rPr lang="he-IL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מסקנות: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לבן 3"/>
          <p:cNvSpPr>
            <a:spLocks noChangeArrowheads="1"/>
          </p:cNvSpPr>
          <p:nvPr/>
        </p:nvSpPr>
        <p:spPr bwMode="auto">
          <a:xfrm>
            <a:off x="755650" y="549275"/>
            <a:ext cx="80279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האם החומר שקיבלתם הוא נחושת? </a:t>
            </a:r>
          </a:p>
          <a:p>
            <a:r>
              <a:rPr lang="he-IL" sz="28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האם הוא גופרית? </a:t>
            </a:r>
          </a:p>
          <a:p>
            <a:r>
              <a:rPr lang="he-IL" sz="28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כיצד אנו יודעים זאת?</a:t>
            </a:r>
          </a:p>
          <a:p>
            <a:endParaRPr lang="he-IL" sz="28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David" pitchFamily="34" charset="-79"/>
            </a:endParaRPr>
          </a:p>
          <a:p>
            <a:r>
              <a:rPr lang="he-IL" sz="2800" b="1" u="sng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השלימו את העמודה השלישית בטבלה ואת התרשים למטה.</a:t>
            </a:r>
          </a:p>
        </p:txBody>
      </p:sp>
      <p:sp>
        <p:nvSpPr>
          <p:cNvPr id="12" name="מלבן 11"/>
          <p:cNvSpPr/>
          <p:nvPr/>
        </p:nvSpPr>
        <p:spPr>
          <a:xfrm>
            <a:off x="3203848" y="3582308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לב 12"/>
          <p:cNvSpPr/>
          <p:nvPr/>
        </p:nvSpPr>
        <p:spPr>
          <a:xfrm>
            <a:off x="2339752" y="3870340"/>
            <a:ext cx="504056" cy="3600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83568" y="3582308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6516216" y="3582308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6516216" y="3284984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תוצר</a:t>
            </a:r>
          </a:p>
        </p:txBody>
      </p:sp>
      <p:sp>
        <p:nvSpPr>
          <p:cNvPr id="17" name="חץ ימינה 16"/>
          <p:cNvSpPr/>
          <p:nvPr/>
        </p:nvSpPr>
        <p:spPr>
          <a:xfrm>
            <a:off x="4860032" y="3726324"/>
            <a:ext cx="1296144" cy="648072"/>
          </a:xfrm>
          <a:prstGeom prst="rightArrow">
            <a:avLst>
              <a:gd name="adj1" fmla="val 74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2400" b="1" dirty="0">
              <a:solidFill>
                <a:srgbClr val="FFFF00"/>
              </a:solidFill>
            </a:endParaRPr>
          </a:p>
          <a:p>
            <a:pPr lvl="0" algn="ctr"/>
            <a:r>
              <a:rPr lang="he-IL" sz="2400" b="1" dirty="0">
                <a:solidFill>
                  <a:srgbClr val="FFFF00"/>
                </a:solidFill>
              </a:rPr>
              <a:t>חימום</a:t>
            </a:r>
          </a:p>
          <a:p>
            <a:pPr algn="ctr"/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32849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מגיב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32849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מגיב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6" y="5373216"/>
            <a:ext cx="7848872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r>
              <a:rPr lang="he-IL" sz="23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מסקנה</a:t>
            </a:r>
            <a:r>
              <a:rPr lang="he-IL" sz="2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he-IL" sz="23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תכונות התרכובת שונות לגמרי מהתכונות של היסודות שמהם היא מורכבת.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9952" y="6453336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לבית - עמוד 201 סעיף ג'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ynet.co.il/PicServer2/20122005/849244/3_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6" y="5288649"/>
            <a:ext cx="2736304" cy="1569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b="1" dirty="0">
                <a:cs typeface="+mn-cs"/>
              </a:rPr>
              <a:t>תגובת שריפה\בעירה</a:t>
            </a:r>
          </a:p>
        </p:txBody>
      </p:sp>
      <p:pic>
        <p:nvPicPr>
          <p:cNvPr id="19462" name="Picture 2" descr="http://www.kaduri.net/_uploads/extraimg/%D7%90%D7%A9%20%D7%91%D7%95%D7%A2%D7%A8%D7%AA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3546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71800" y="2060848"/>
            <a:ext cx="52565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b="1" dirty="0">
                <a:solidFill>
                  <a:srgbClr val="00B0F0"/>
                </a:solidFill>
              </a:rPr>
              <a:t>מהי בעירה?</a:t>
            </a:r>
          </a:p>
        </p:txBody>
      </p:sp>
      <p:sp>
        <p:nvSpPr>
          <p:cNvPr id="14" name="מלבן 13"/>
          <p:cNvSpPr/>
          <p:nvPr/>
        </p:nvSpPr>
        <p:spPr>
          <a:xfrm>
            <a:off x="1115616" y="357301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/>
              <a:t>תהליך כימי שבו מתרכב החומר הבוער עם חמצן. הבעירה מלווה בפליטת חום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68560" y="5157192"/>
            <a:ext cx="82089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</a:rPr>
              <a:t>האם רק עצים, קרשים וניירות בוערים? 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</a:rPr>
              <a:t>האם מתכת יכולה לבעור?</a:t>
            </a:r>
          </a:p>
        </p:txBody>
      </p:sp>
      <p:sp>
        <p:nvSpPr>
          <p:cNvPr id="2051" name="AutoShape 3" descr="data:image/jpeg;base64,/9j/4AAQSkZJRgABAQAAAQABAAD/2wCEAAkGBhQSERUUExQWFRUWGBsYGBcXGBgcGBgXFxgaGhocGBoYHCceGhojGhcYHy8gIycpLCwsGh4xNTAqNSYrLCkBCQoKDgwOGg8PGiwkHyUsLCwsLCwsLCwsLCwsLCwsLCwsLCwsLCwsLCwsLCksKSwsLCwsLCwsLCwsLCwsLCwsLP/AABEIALcBEwMBIgACEQEDEQH/xAAbAAACAwEBAQAAAAAAAAAAAAAEBQIDBgABB//EADkQAAECBQIFAgQEBgIDAQEAAAECEQADEiExBEEFIlFhcYGREzKhsQZCwfAUI2LR4fEVUhZygjMH/8QAGgEAAwEBAQEAAAAAAAAAAAAAAgMEAQAFBv/EACwRAAICAgICAgEDAgcAAAAAAAABAhEDIRIxBEETUWEiMoEUoQUjQnFykbH/2gAMAwEAAhEDEQA/ANVO40UaeuUUsBcbvtHzXi34jnqUpKiluhJv3bv1hjpZqnyWe47RDi/CZa+Z2LZ/e0fP5M6TSfR9X4XjY+dzM7P4muixNX/Z9uneGeinqARNpZwz9Yr4LwczJ6UC4ybOG3hvr5MqUsJUsYcJSCw6FT22wImyZIp8IrfZ7ORY3kUFvXQaji6VJZfI7epEF8A/ELayXpwpqiSemHjPSyuewbmLxofwh+FFydUdROIUQGSE9Oph3jLezx/8QjGFx/sfSHgbU64JIS4qOATFkmdUHEZ/jOvQmaak1MA21/Me5ly8Y2j5rFj5Spiuf+KF1LrvcsDZvA3ED6L8UzyeYJbtCDjvFSZgITSH3vFnD9R8TBxePN5S7s9RY410beZOC0OrEZPjclJSS1hhoOlasqSxNk2EAT5xIIs0ZJ2dGPEwWpJKyIFmre0PtVpE1FyMwIiQApmDRqlQ6rEaJJi4iG2q0YG0LZgaHKVgtAyw8XSgwicqTvFpRaNkYgVaIimSIO+BEBJgUzWdJUMQclEUytOMwwkSg0NXQhoHCy8FSZ8STLEVhhD4E86DPivaL5aT1gbSS7v0B94LdoaILpMoqNoPnSAlFxeFkmaUm0Er1KlC8S5FKUvwX4pwhB2tlNH3iykMYjTHKg2rEqVFBixAj2iJIjmCTlpvBEoXigGL5JtC3oJB8oWEdFcpJYX+8dAhir+DJIyAbkxZqtHWr4aTDGcLoBw4Djv0g+XwQAqCctl2N9gwtHy0vL47ke/PJCC+jzgPDPgF1B1Mdrs0JNJweZqJlcx3uQDsHsGhnxGatBSEqJvkk0sGttgvDX8PaJQBWSVEEudshgBsBDPGUss71v8A8EPNLBCWW1bCeBfh9MplFJJAZ9oK4npJjOjzaGqSAh3YQLM4kgJLnb9I+l+GGOHE8B5smTJz7McrW6lCFJqpckjqbufu8CaDUGYf5h5nbyHg3W6hUxQDEpuQTnOHEATJfwy6wTuPMeT/AFUXLjZ7MfH1+WaFf4f06kn4lid+h2aANH+EKAWyDkYIhdN4jMmVCqkD5XyR/cQPpvxDNS4Ky3aKYZIT6Ey8fLDdjDUaKhwS12EItfqKEqD37x2u40sgXMLNVPKrEOIPizox3sQaqaqo3gvhjnNxDXQcJTMeoAAH1MM5/C5aEgpv4AieflRT4VsuXi+7AV6MqTe3m0LlcOcxpfipIx4eA/guYpxprsTm4ulEVo4cAIrGgvDsaOIzZFoNiFEUTJDCA5iWhyqQ8Vf8cVWAcwpyoao2AykOILlyzEZenILGDEoinG7JcsHFgZSYlKlvaGkjQFQxaJTdGEmHKcboneKbjdENPJt6/aJfAguRKYRbLlORa0Mc6EqFgiJJ6QRKlQz+EHYW62jydKSlmETLNydFkvH4qxZNlNFaUvB8xDxbL0gF4KWRIDHhcmLZiGikhoK1CrwMqfeOTMlGmeE2eDtKXEAJL2gyTJLWjJNHRxtq0GolWyI9gP4pjoA2iXGNUWAFgliOpPpBnD9XMMktkFyrcuMNFWv4WUpTd/GIccNkJEgIpZTh3yb5+sfJ5OKjx+mexlywWJUr2LtVqBNlEAFwBeCOFcXCAEF63uXzDccOlpBUBZiSSb9MN5jLpSBNvtYPnrFPiv4muInG8eeLjWjZnio+GqoOBuD7eIUDVomJcAbj2aFaNSoBTNzqw1i1n9WMdppCweUP1AH949XyM7lCrJ8fiqFvo0cjQoWkWszdw3+oA4pwALLp3Ddos4dNKbkkDcbesFTQVhND+7R40scY0o+hClPHO0xBreGAJDgA4LYtaEM3RkFzYRtJsoFCkqJsSSO/bqYzWplPZO/7v0ivBl46PSwT+RNMVK0lW20Wz9A7WfxBcuUUv7f6g+XIcgdd4snnVWmHGCinZDhHCKkHlts/vAer0QluTh7P+8w+WFSAU/U9DAGolKnEPcO49IljjU25WDHNPk2umZ1M5zhoNlSHvB83hKBcXL529IvlcPUbAf2j0FmXETJbsBmyWEUCU9hDpfClFFT+nbrHunkJSHe8dHIprTM0uhX/AMZa0eafTgEu7ttDWYgkdP1gPTXWzgXue0S5ZdxKMa9gAlB3AfpF2m0grJL+Ibz+HAJBS+cRSJJSl/8At1jMOTWhjyxmgrR6NDXs+0Ua/TpBtBCZobMUayWSHiuC9kdtN2BS5YgiWUg7QJ8MiL5OnBNzFE562Ihj/VaDZZyQdopmEKjxeoCeUY6xBEx4ljJdotUG+yCZd481erAFo8ng7QAuSo9Whykn2IlDj+0onzSYGIMEp0qjsY9VpiMhof8AIkiZYZyfRVIN7mGslVoWqlUqeGGnl2hTmpMq+OWONE0x0GI0bh2joKyPY80OmZJBGC/r1gxMkAu0C8M1tQpVZbXBywNiOohiVD+0fH4vGU/1SexOaUlNpgGqlK5bMTYl7tCrV8JINarscbkY+xdo0GomAEEuTsNzbb2iibMs6gxVsdgMjy5j0ceBctB4c0o9CoJQ9kgU3t2PTaGc/TAOpPTPmO00lK1KcA29YEnVINAcAJYXyBv7EQ2cBjlzlS9FulmEgvg5zb/dovlac1VEjoPX7f5hKeIFL3VbxfxF0rUFQS5YPt18QMIOw5YZdheqmggtSLkOd7l2jHTppKnvnaH2q53tYXZ2uTA2k4Mqq3QkYz3/AH1hesb/AFdlvjOOKLsCSoqsrKdoN0qxUGODggiDpmgSA4Syrup7+27v+2irRSK1WNna+zdYRLLvQUs0ZxbXQVrdYiYyVAd+w2AMUzZeyR2YbQXqODUgkEv06+YN4dJCAzOTc4ivxf1ypuiB5YQjcNiXTyCMjfO48Q800xIRdsX7+fMctaFKUgBihqnBZyHDHeFyUFSiMgdeginNhipWhbn8y3oG1OoCkulLA9/tAmklUqckt+sPv+PSSwFomeEJY1Fgzd3jMUai6HLyYRVAcjQibKfqT5tjxAqNFLSQlTuCdo0mmkhKQAGH1hdqNKArLXhcoNNCIeQ22r0XaCQKSD1sYC4lobncfaCtKoJUSX8bW3EQ4lqsgBniiEFxBg5LLoTfwhe20erJx6xJCxdiR326N/iK5nNvc9MWg22j0ld7BZgJg1XDylAO52baKuHaYmakEHMP9fMCWcfNy/2MR+R5DgqQGfLwmoxMsdWzpAdyzxUm28O9Vw9CEvmzsOsLkaVMxBWLbwjH5G9lMM0JK10VhBP76weqUHtuC577RMSpMuWkzFsCR9WF+mRDQaJBTym2x/e0FlzTbTSJcnkxToWaOUoILfMbX2H94Xr4Yv5lWBOY0aJQChcHb3hdxmWrActgd4yGafHZmLO3Ol7MnxGUQoAXg/TqcJAyYsRI5r+sGaPSusnbAi+E+VIuyNJMPkSiEjMdFyJZbc93jyLzx7PVcDKyDWUFLgkF89P8wfK05QlSFVKLFnJBIbY+faK1TZlS7KWeXldIxuO/npCU8WmKmUT2TdRAAakgBkHmd25yq4ZxiPOfhxxpV6B/zMum9I1UuXyku5OOw2AhcvXCkJIdQ5SN9w57WzFOh4pVLCVAgkNYKA7sANv8xVqNCqYkFiAlVifzgEMp33tn2gpdKgIY6k+Y40Q5XFnJP79IWcQ1aFTad6S57Dp7/SDdOa0gmx3HUtsd27QHreFpSoTGLgu4d7kDGLe8KyN8aSMx8VkfJ79AM/RspgxAx1dnItHqVsOgF36OLHuO0O56UJsoXOD477esCo4e6BY3JyMB23PTffMNUOMdD15HJfqFytMFHrUHDeP2YYcO4YQHJzn0+3+YskaAJSmvILZ6lm+sM/hgAe0L+D5dic3kuuMRXquH1X32Aijh+lAJdLm5zu8PTLir4bk7D9vCv6BxdiV5D4uJTNDpY7hoHRoSFIIuPzOe1m9YNmyCzJYHZw49gRFJ1xCgKCoFw4YAFKgCL3e5OMA9oZDx2pXIyMpdRKpelWJqzy0kJL3d7uGwAAzN1MTTpQmpZD+N/DwHwwpWSqWVIMxfxVi9wHl3ChYEowG+tzp09QXRS4YNdvPtF/xR4hNyurJIQ4BxbG9+rbxIqJSyWJBGfrgRydgQTbNmtAc6atKGl0hSlMmwZAOSxIqbO30hXDgxdciziHGJUpq1M4cMDh7n99DCSVxKYsqBUBapKgApOTY2F2bfeDdafiSky5qQZnKSgskHmAJD2ouT1tGX1MoAzZfIEOOQy+Qgq2CbsS7Ng+IZKN9lmDHGvyaWdxGmxTQlhzqYJqUWCGy5jtXOHw3BBfAexGzwDI1SZiShWUMwOG6+Rgnr7wFowoLI5KBZAFThOWz0DesBS9FEMX9i7ULI3D/c3aJyElV8W/3BcrQiYLlmuC1v20ETdIkISUq6kfYt+9onyTdUNeaK17JcDQbk4hpOSFhrFreDAWnDJCCHfft1gyTIp3zEj2qZ5mZ3Jy/6F3EtOsCwBS/07wtRqkj+Xj94jRa6SpSCEno/iM/O04rLsybd7jMKyQUWWeNkUo1Izk8LnJX8SUZSpK6panJCki7tg4IfvtDqZxRQcAknc9Y8l6SpRCaiN4v4Pw2pNVJJABDi3l1M/wBYsdOPX8FbeOH7irRTVlbq/Ldu5xb94iWp4kSq98xPSfhf4JXMUpS1qJCLqZCVM6QH5g73OHhTrdOoKJOEv7xjUZPR2FwzSbLZS+dRO+Ojwx0JCbvV2HWM8FFgklz8z48CCdJrmZ49Dx8KqwPLm1pGolTktj2do6FQ4oj9/wCo6PQ4Hk82FVzpZWlJrb5APmKaXFRUcu4cDp5gPX8MWtaFOC/NMAvVSkgAgk2AUHIuztCdX4lQJ5moTN/mAJmFxy02QwLvkuA20DzOMCYtSkqWhYFIIYVVWCSGKSHJLsMdoknid7LYTXaL1fiBX8xBJQy3SUJcAps5pIKqioKyXGRGj0nHFTkIIlJUxASPiMDUoA2wwTzXezNHzTT634M80qAlzFBlKY0qDkggZJcjw27Qy0P4jMqahRQAhHLylyxypILOBZQcOyj1gJYX6CcoSWz65JnhnY7sQk4Ttv47xwmhY3D7HJBH08ZsYzmg45KJJM1LAuk2ApUADnIJG/aJa7jMmWStKg6yHA+VRD/MLjF36gR3xPjVEPxK9DvUgKlKquCly9sjAUCLuGz0jtdxBGnkpVNtdIZId1FmAB7v3jK/+V1VyGC0lSuYGl0qAWPGSM7CO4lxSROMta0IE5BQpKndSKVWNvmD9e8DGLj6DWBvT6s2Z5gU5qS4O12AGXfu0cldgD7+x+5a0ZjQcTClFZXRzVFi4akAjd3d+Xd4bJ1KJnKS4ZmcguouA+4pz2jUnXQuWHi6DTxFncWDg9gN+4x7wRIZrX79YhJA2DD9fT1i+hsi37+kUQxy9k82ukSIgRWgdZXUpyAAknlDbgNYneL5ihucMfmZr2dtoq1OroCagovZwLCzurcYgnFewY8l0Z8cbV/MUhSZnMQiWXSSSUgpUq4+ZMxjtjYw5Mu1wxZ+rG2CQHgNwSpk2BDu101qV5B3v3g2UsqahIpu53dVxb/W0J4OyudaaOXqBcOAPuS7/WFOr14UoOVplkOV/KkMD1Dl8HG3WCp2j5qiSVAkBwLePILP5iKZ7OCAQbYFx0vZo5/QcIrtbF+rnJnABbi4Z03cX5XGRe30hOZxCySLhKUuMEsoO35TdvU4h3rFICSlT0nDVOCT16dIUVUzk2qSHDKcHIb1Dn3hTX0XYuuijS6YocOSSbBgDVzZUA5BSWv3hjLZiq1nsLk2wPf6Qtm3IJFLKa5xul/t2hvwtlDoKh6OB9HeFflj5ulYbojcEKZyLWvy3YG9uveDtbpyUUtvnHl+kKpUyglRSCUHpgMb9usHyypZdypCxlgwBu1vv4iac4rsgyJ8uVkRLIUnd/zbH06WhoRaB9NoghISCS25LlukGUQtQ+Qky5E3ojLx0jOcRQlFSyrN3/ezRopkxgfHvGR1MmZPmoCVUBGWF/GcYhrxxbX4HeKmrkSTOWZRpUmUVBxcuWuz926Rq9OsUJuBYCzNjZoy2q4aaFmr+ZWAHuLsHIAw+4veGXAdERKALEpWpv6Q9wO7v6NFUI1GzfJSl7GGtUwdw2z9dmjFapaisizZI3J3/WNpxScEJc92DZIGPaMzPCSupKWqJq7ktnvcfWE1UqY/wnSEmolMQ4AIf2bLdIjpiCpnDdHyelsG8F6+Qy2SARm72Y3ZvMBK06bKdvAtcA3x39Y9DFpB53bGGnnSwkOFg9CCd+oLR7C8oUbhbDYEkH2vHQ+mSUZxZsRQVDBZQ8dSXeLkaWkEstkEo+fmUBe5azAi+7wtVolpqAIIBKQMFnsbg7fvaIo1M2WpJqCk2LhVTsHDpHjDZ6wyURCkX6jSVSQmXhB+IHBd1XIceDn3irRaxKuZaiSCoKqBLAkEA2vZt3cGC9Rq0qUlSGApFQQ71XODdhV+kK9TqESllVVQJyC4VZ6jubvbuOkL/A29WHicEnlUQkswB+RJfY/vzF38QQlIccuCXoUwdlG5fDfWKZC5a5b0EqZ7kCwYtn/MD6eamWQ5YUuR+h2u8dR1jHTTANQOUBKgyQDUCd6g+TZIeGejkVFSUh1JJBwDSD/17OBSL3hbp9MlNKnblJouSksVOHH9Itt7xr/wfolT11qNKUpE1QKG5y9VJq+V042LxqW6Mc6RT+HZVRCJhKEKJQCE0qStwQL2DqSRcb942HD9ApSipLBCVEUqSKsBy5LjBijjX4YROImIJVYEgLpStINT8uSALYzkZgv8M6orKybYFLKF0iks+3Ke5L9IZGNOmIlkbVxY5mBk+L43F4F4bNRMQKFlSQ6SHcE+Tf2O8eqmqUpQCFAJ5WVapw9SSLtttiKNPwxysTCkgkECkNa6SXBvcj/5EMb3pCEtbZFHA0GesrFaTLCUpUxSEOQUtuLO5fMT1PCSqyZikiqobg5JSXuADcNsO1w5ukRpEvKBQVKUSwqUXDtc3ZgRcY7Qy03EkLSk3FY5ahSqxbBuD6Qu4XxYx865ITypjaiZ8QBNAWalEU0mhNrgE8hyzVDN4coIKXlkFJvZrk7uPSMtxLTLmz12FLqBZ+dhLYt4A/zDLgmnmSTQboz9Bv8A3ieU1dIc8blHk3/A0mNSXB72+0K1yd70lmHk38dfWG6ZxrUG5WF/OxitXD0ipn5jV2Cuo6PCeLktHQycNMCmaKt3AIP33/fWEfEtAErAAUG63chiL/rGuCgMEYH774aEPHZ/OmxyWKcuE3FyLcre/SAkuKsfgyyc6FM1DSQo2L1K7h2Od3937RGTJISpCjZdKrG5PkXF0/XvFXEnlpZqhMemymAIqYX+bNjk2hxwqYlSSkJUkMRexG5f0P0MRzb9HoSk1Gw7hunaWQspWSTgbbDuw3g2SgBNoB02n5XBbsDa/TzaJ6qaQQk8pOGxn7xPwbdnnTXKTphsqSXdz42ghOBFGll2yS/Vvo0XrWAD5P8AePQwYlCDsjnt0JdfMJmEKBSgJsokMbm2erZi3h8ml1lJJcCwckHeCNVLC0FiLhg9xnp6R5q54Qgc17BLFiV7Dx26QKx+yn5LhxQt18z40xKJYcI51EGx/KA7MTU7gf8AWCvgFMxJEskO/KpgCoBypzzWH0ifC9Izk2KAJfKeU0hzbfmUq/V4jMlqmKypD821lJIpds9W794dFJGcv9P0S14K1AM6Ru+Nvu0IdQnmUnCyXCRTzmh6Q+DeHKJjhX5WcFIAIqD1A+od3wRCJWneahSyASFEYNRHKO9QcbdcRMv3lWLSoVzJaptRqD3HykNc5JPbptCuWkJYgEqUSkKBN2DAqDML/wC4Z6vjKZiVBQoIFAsWJQ49STfwWhXpJNIs9hi5zf8AzaLMae7Dm7odaXRLKAVhKlG5JVSS5tYWFmjoAVpnL1Kv0NvSPYdsTRmdQJYUxmI67FIa1+XH7w8BlCDZEzmbls1+mBl2EPtWmeSEhMsVOCpSiVU9bWB8Awul8NpqWqpSgohVxTggEO5e2+58xTKqJIXYoM1RKqFJFHIVHekEAudts9DAhC1JWlZDpANyD7F2PzRbI5PmqQhSlDdqS4wPmIZ/SL9Vw8OkiakmlwaQlzYCwztcwOkM3ZXw9AAUyh0Zg7gEOGu3t6tFipDzhKpKgeQ0noxLAtgP7wLw7VhwlTAVJKjbANJYb2OOxzEzrJaFukKLKUz25TcHqLv6W3gvYH+w+loWGlJdbG4YWSjFmdjj1jafgXSTlTzVMJSEhTILJF1FiB5B9Y+bzeKEzHkgykqKQyVqqKUm4KrO4LnaNN+EvxzNkKT8RCZgQPh1EsugFwk25mVg+QewdO2a1a0fZtRPCQeVRFJskVFh2Fyb7Rh5OvT8aXMClIQoKBUoMmosTSc0laknOQerR7pP/wCoSZ6SQFIIflSp1m35QkMT5jOhbhIURLLpsoNQpSXUVMq/MxAJ6R2Sd9A48ddm9n8fpmBCVPMpCiFXSU4N/msTlsEPBA4wHS5BLGoIJNuoBaz29Yx+n4hMKAJq+a4JIA+Vxh7C2/TMUSuNhcxCj8MrQ9JFigWzcOSA3aJ55ZoojghJG+kTkrUp1VBRslTGk0gWtYMHa91G97AarjyEKIWkEhIpMtQUouSMM4P0xGbR+IZkyesI+IlIADn3cWuA46m9ukOdKmXQtamUpIDkBk3AalmAf7wjJlm1XsKOCMdu2vpFfCuJFc6suEErOQbKAYL3BsLbECNRImpUAU3fpGG4PM+HOIUkpB5QFEK+YE7ZDlI9DGz0wMtIqpBcClIsB9LNfAZ4LBjldroX5Sj6CjKFzkvvt0HiAtbqgkgrsHY9iL+xa3kQfIUFJBGGx0axD73H0hPxrWCUJa1ED+Z8N1AkBKiXJbAwH7949GcFRHjf6tio8dKVJRLDX3JIfLLOx29O0XyNcVFK5jApGAHcXc37YiH8Emcs3Zzs1iHcdwA3XIivVySgMkVrBDEEBwX7ZbbvaJJwsvg4/wAh2p1UpaKUgKqS6Q1rDYtY3948TqElAs9JIdQZTBO47gs8ATZhlJrPKkCog3D9AR7horWoqFSnFwEuRZwWci2C3tCfiXYSiqpDXSBBCaTZJV8hYWexfsRFwlVF3FJwTv3d4WcO1RFQFSgwIVhwoXCbNUG+kMv+QlrlhLgjcFwwAba4LsPMYsa9C5tp6GDswen1GLYf2iW9r9YWyJxmF2ZISRZnAuCG6GkY6wTo9T/LClK5iMN1xbOI1InlCjzX6xKKQpSEkmwUQKg4w/YxSFJK1rUakoBs1hSCVN3Lpv2gLW6NU+YkzQlKHCUIyo3+aZsmzsBh7xfqwEJ+HXZSmd7pSHmL/UX6iNpBpUkvZdJn0y6QCV4NvzqZRbqHVntCziHGjLUSlIJSFICgr+WkhRsoODUGD73LDqdq56imqlSeYJSR8wBtV0a7mEiZS0TFKC086viORkfKSBcXTLcqBcPjEYqehsYey2UpMp5gpA1FisqqcjmSobgEOluqRHi0LKlKZIIWpMt7hlhrjqWUmzWBgjiskGWn4ZAAqNmISoAKSoEYIVfpcxnZGuoFJDhio0gpJKlVHe2fv1jY49chkZIWalAqLEGoBRpBAc55fbo1jHkoKACSTl+4s379OkVKltzXLlQBJNhkX2u5i0KcOGaxyf1h6jSN52Ey5CmDKQR/Uz+to9iuRqCEgBJb16x0EDYgkTkH5isFJs5qd7lmNLguLbNFGp1yQZjqLEglNwpirmAIvcQll6gFIclw4cWa1t8/f0glOoSQ+DSkEPuGCiAO43O+DBS6FpUyHFJwmUUgBLYTkKfPezZ6mLeG6hMyWK0oCkkmtrhi7EBnBuX6u43gZerdwU8uKnFTdbW6lhb2isBcrmSQApJBAuSHyQcZZ+0d6oOt2DTy6qg9VlG1u9h9ukVrllZcFw932csIK1iBUkAh6fTDt72ftFKVlJDEhz32z5/xDExM0rZdpdJTSS7A52e+G6s0MtXqkitCUquok2sHuDCtHEGbLEsRkMXceL+jwymakhctQLPKSQSHuU038kN2zAtO7ZyqtHvxNRypSFJUpiAl0s6QAOrUl3PXtB+lTOUalKJNJuVAlRYYHYhrwskzmX/MWQfmISHONn77P1jRSdcbBIWKQ1yAS6dwbC4s2H8NzhezPkrQFqdbNSFBUw/NUC3Nch752e3XpHg4pLIT/wDoqZuoqI2YAFvBxi0H6BRnzEByVKLISWa4LurwknLRqZH4SlVmqVMXa5BBS7YTsq12fL3Eb8aoB5XZmNCmes2mFCU3LqAGQGfDF41X4c4AZkyuaZolKSSyFEJCkkH5h6267xRP/CmmlTV/y6iAkhNNmpSWSG61EOTneHfBtUqWghBNLGz1DuOjsQRfqLx3CP0b8s60wlMySlE001JCmSlSVH5US1MpRBZ7h/0ivV/ichYVypLKDKTUkqDhQExOSAkWGx8wq134h+H8RILrUAfiJuw+HRgbnsMvazwhm8RmL1BmEpUgALANiklFBYBmSS9+57RvqkD/AMjbf+UpmqYC6UBTi6UqLUs171FzswzvORxEKlLoJWskBTq5SoBiwV1pHqY+bzdcUTQUslOTSACUqU9KVZu2H3a0M9bxF2+ZISEqqdgSC9m6Pj3jNmxijWr1SkmWtw6LFNJDcpFISNwQkPBiCJpckCrnSANsc24WBlrWjI6mUxTMrdTOwLBQy1h0L/6h1wviwmSZSCsJXLcvhTcwL2OxfoCmF8aHWS4u/wDLQajKrCphsSyTZNy/zlmewBth1XHNPUoyyooSsVISk2rYNULAu3jfxfruLTCEgEqYgzJiUNcMw5nu1zZs7kQu4nrELWilKkk3IBJIOWzkY9ekJ3Y9LQX/ABMyWBJqVMUApJIILqSotSBZiN4FVxid87ApmAIKQwNSb1F7km+MAQIl5iwAaScqTYDJN3ups+0e6BISyZg5lJ+Z2INsFrG3r9ILoGvZo/iEiQlJKStJ5QVBJGSL5OfrGk0sxNZYKekWILhtum7NGD0GpqmUhz8MEA4SJhUSpSdw5AYQ003E1XUVEKLC2aiABZ8W+8LqjpRUvY/4hq6FS1KKXJpY3sA5NruT9hCvimuJmmVSXoBJ35lOVZ/pbrzRFU9kllEqJSATsEOFMVdwT0uMwm0momLmqnoYqC35jcpSaDi1mKmjEuzFGqHfEpgWhKElSVKIKaFtWpqSFHBFgCOggPjesDJKrqBDhBIDF3p3ABFy13hVxCbL/iQaioNUybAmmlyNuY3zfvCvVp+GgWYpJCgTdVPyqD3/ADYHSMjDoPQ31Wq+KZcsKICRdNQsKRlW5br6PAXGZAllJCiXyjDFQdwfzXf9YX6nUlJJL8xYFxb/ALbMwAx/UI8k6ypad0kIN9iKhYHyIriIlaLTpSVoAUwLhtmDkl+lzBuumhDctSQHwAXL4bLxTNWCWSGVVci4dikjGcWGbQQZwStCZhBSWewBfAzn/G8a46BUtgCJgIv3yog53HWOh2niT4ttel7WvbMdA0FyPlcmQO/NfGewHXaK6gGDEuRZzfpjcExfPm3SynSxAKhhwwz8o8G0DqVUCmm7OMXp6ejj0ENX2c36OKykmoMWZjbOO594knUpAcCqkpz9z2Je0CyyXBqY4Gcb+B2g1MkqBIIs12YFutm2EE0hUZOyubqDgMobPcDdhFUyalRuDazh7v1dwG7CCU6dpVQwolB7EBJZz1Be3QiK9IggFj8w7eLE2wftGKkbK2D0MCACx36/4feGOqmAok5+Vn/9VqLMQzgNHujqNyQUDbx2Asf2Yq1HIyWNNyhRBYhTOwO/9417Fp0GI4yhIpKTUcqGVEE5qtg7D3jtHxtXxEomA0k23Jc2JJ8QIlSVKYoCiWNgLt/Vtdtoa8J4LLmqJKgkpYgkiokEN53feNSSQMrchejjzgoSBLIDJUCWydibPiPosn8dpT8KVJSZAYKUkICnU3MlKm3NyWc4jNcL02nl5FzcgF2bZVvt/oyYmWvmQHuwJVeqojmFzk+rxrlrRiju2OpvHJsxRAILKdISHADk8zAMw9oDn6kpcJUS3zKu5KhhLu3u+Xj1CTLlCWkupTldO7sQm17v7COms5qN2O3TBid9lMarRROnXQQmpxUexP5bNu5frFWs1iQhQSk5D9bOzMG36GC5lBSHPKCLg3BIB/fiEfE9ZSTTypSoqJOQ7ABh22gq0Dey9M8KeohLCoE74sdmLKt1eLkvVU7tcHYgi48i7P1EJf4hBFN3Is7Xtj1/SLZGoCWd7jJ6jYN3P1jrOSNNO1gALLHy8uSW6K9uvSB5E8oKVgttizq/7Aklj9fQwgOtHYg7f9ut9j5gqbqV0ilykkAgAbtZScvj2BEZNBQZoNXxkVqAZBpcKIABpclx/wC3Qbp/6mEUycCVCkgqNlhgr5fS4qcP9Nhpk8KUG5CRhb2JtjYC3tA04qBwHqLkbEFj6Y9MdYS0Up/YfL1xSUBJqspnJHS/oVEl+nrBkniblQw1zZyGOzlmhJJ1CUYLJW7g4B3vlyd9xFH8StRYpP8A7ZDOSS+7/pG0/R2qNKnWrBWoByldbnLh8tsCam6gROXxJFAUCXZJy5BLKUSdhmEBnk0pCzYsSN+YXDEe31i+brlU1JDnNJAAJcsWf1JHWMSdnejUf8sTJUly7KISMhrh3OKibDZ4H4drVS5d1FJAKQxL8pBJfcG9nH2fPy57S1KINbBIL9Ta22YZzyVkLDlg4fvkjZnJ8xnGtGKSC56paVFgEgsSA77kXN93Y2aB5zzFTJbh1WS7bW+mzdO8L9Vq1mZcBTm5Dltj4iSipIf5VqdrlhbmVfABLeWg0C+yOu1C1KZLMMZIN3Ln+ps94qlpKpiDapQWgguwCVM7GwLRQFqUpIAbNrX6Eju4x/mLE2moyWWT0flL/VL/AOoNfQtj/RTXZiKR1Nwc9O8GzEgsFAAoH5uox4Y3jN8J1D3xSwf5jUeVqehLl9gIey5iVgpJBI3u+ABZsdr7QSeqBa3ZYjRqUHCkMewP1e8dFIKRYuTvYn9Y6A4sLkj50nUoKnIXSDc5/fSO1S0hYEoKDX5inObNYdMw1mcLSUlLJTMLABKwxG5IJ2HW94r/AOLSAUy19XIUHpBywzv+kUKKRM5yYokyyOYprBe3MPtc4wIc6TUigkadAJF7KmWcH5FkhPl+mIBl8NUGNCpiTZJDgqYF2d/Yd2jyXJmVFpa0lTcqQpiCC72ye77xrVgqVDvheoQAt5YSPmpSpmLUsSFOxBJzt6QHMKKblIAdK0gDcFloD8rFugx3gNGlmKml3SC5YG4SNgBfNsQfL4M5BSistuFMXFnPyku1oFYt3YTzPqhNMAcKl1Ajt0PXcQTqJc0MpSmFWQLioZYNttBsvg1ZqSCPy4qF+tvt9Ijqvw9PLEKCsNs4Y3uXLMRiDp3oXap2ASwDNAK0EJty1cwYCwIA23a+Y8lTiFUoSoD8rk1APgkW22hjpPwzqHcqYEtg3t0puG3hpoVKBoUhKwBSk0soJGwIHuPZjBVQN2D6eSkIBSpQN84JLG1v9MIrlrLnmCVPb1ydmF9n3gvVcKVlDhg7A3J777fQRlviELPxHOzEXJ7GCSQLbNFN1q0BwpNySolqyOz9+jQbouJOKioWsXtZnIY5MZ2ZpnBPJh2dmBsD1B9ILRLWCElJcZYEgh7OwPsYFpX0GpSoYTOKpJISsA3uoGwYAOR4+kDq1CitiUmoubnnDAv7bRXqkKqYKCSl6gFPduZyAw37frHRyCtw4YbuCSBjDte/jtHcVRnKSITELK3CAlsG1Lf/AEXHuftHJ0ylA/Kop7gXL4LsVZs20FTNKsgWExSjchLYy7C4a+c7QulFlAFFKQWY2B7lLdegtA8EH8kglC0EXqGcM7Zxf2O0Vyp9JHOopw5oAcjBB2H6iPNYkEEhKbBlKvyksDc33itGhQACSzNipQvh6SGJjaT0CnJbLETFpVVVLTexJ5uU9BmLlcWrSHIJ/MzCwNrMbW+0KNTILVAnAcKLMX2vfb3gUKCSTZxsC4zC3iixqzyQ41M0FRAHLcDNv7mApk5mTcMM9yc+xjjq0KBNSn2cDJzd4q1GpH5UgWAuajbNwN3+kYsdBvNZYJzgbcxdt+geHCJpS0vYI+Vhkp36f4hJI1r8oBSk5puR439usMEyu6aQXIe4YNdrq2uw8RziasiYbruIBqd3ThrEH8pxgh/OTHnCNShPzNS5e5qIN3YBiHvc7Qu1ktlgByk79Q474DRUpVBBBboS+21hZoDiHyNNN1ZSqpVMyXYgjr0O6WYW3tENTq0gXpCGDhQcsXIYZJBxjEIpetJSEpURtdh6n0u8dN4vNCnCrEmxulwOjNiB4MNSVWMpurlkUUMklhQ4Uz5c29Lj0gpUtCQjna5upi4KVC5STfm/bwsk8WmYUpIKgAFFgR60v2tEFzlDJxMHS7guxByA3vGcWmbaaG+n0qgkJF0OFXBB7kv7hzvDHRySim4JyWx/USckXAHh4z+h1JKmuHUzN8oJ6m77esOUBSlEJJxkbFy9z2a/mOinZ0mqC5mvQ5eW5w7kYtiOiiVpQQCyi/iOh5NTMjw5F0qVUQcFKmUDhrhnJP8AmGv8eEKUChlUvzAFmOxDuSTu2I6Ogn2Ano91P4lmJS4CEkKTypKr9XKrNta4itXHFFJsUqNwUlvzHl8OD0/SPI6DSQttolw6f8ckmyhchgEm7KukVGx3gvXz0KTQCtGVVAuFBiLg83XePY6OMsDmaxQRLUimkcqRzBSgcklJDvYF+sEaHXiZUAAk1JUxch8M5fcAWYfWOjo1GvRpfgoAUkJILG9i5Pm7OIpGoEvkIpJxa2AS9zdztHkdGNHLaLZgWUFKbWBNgWfDFTmkC/WMzOlVBUtaULCHdTMrl/KD3z6bR7HRxwEOKykKAHK2VMokWsHKr46N9oYTeMSDz1TCyQXIdlZDAnG9iG7x0dGHWTk8cQQlKZaSpj+UAEqZyoZKjfdsPD7hk0LJ5EMVOWSAHbw+wFjv2eOjo04MKUWKpaUlyAltmsLG+IGm8CCkgp5VU4BcX6VY8x0dGtUcZufwkyFpUs5ZQdyCQdwCNnz3zBUjViYpwlzzWCqQN2enF8AdI6OjDReoFbhQCr7uwU+XdyPt0gGckrNJSkFLA2DWdmCew3L9Y9jow2hbOk03JFybNZgb/wBsbRYdAGJPzDZ7Ee3iOjo0GiS+FLSkkpZje4IyQA3pHukl3UARTUAQ1uzbjo8dHQSBosnWTUpwA9LGx8N6ZiqaQqXWEixZ9yT2Zo6OgasNukLvi9bl/tE5GoaruP8AcdHRlHKTsklYqy4+o94YaaalaSCHAKQBe2Q/1jo6Akh0JPoYcFUFrl1n8zk5t/ho1hlpptlV+wD2t4jyOhaHPY64bIlplJBy246l/wBY9jo6OsA//9k="/>
          <p:cNvSpPr>
            <a:spLocks noChangeAspect="1" noChangeArrowheads="1"/>
          </p:cNvSpPr>
          <p:nvPr/>
        </p:nvSpPr>
        <p:spPr bwMode="auto">
          <a:xfrm>
            <a:off x="8689975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7092280" y="188640"/>
            <a:ext cx="2016224" cy="1296144"/>
            <a:chOff x="192" y="1821"/>
            <a:chExt cx="2393" cy="1971"/>
          </a:xfrm>
        </p:grpSpPr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445" y="1821"/>
              <a:ext cx="1674" cy="1585"/>
              <a:chOff x="836" y="1445"/>
              <a:chExt cx="1674" cy="1585"/>
            </a:xfrm>
          </p:grpSpPr>
          <p:sp>
            <p:nvSpPr>
              <p:cNvPr id="28" name="AutoShape 27"/>
              <p:cNvSpPr>
                <a:spLocks noChangeArrowheads="1"/>
              </p:cNvSpPr>
              <p:nvPr/>
            </p:nvSpPr>
            <p:spPr bwMode="auto">
              <a:xfrm>
                <a:off x="836" y="1445"/>
                <a:ext cx="1674" cy="1578"/>
              </a:xfrm>
              <a:prstGeom prst="triangle">
                <a:avLst>
                  <a:gd name="adj" fmla="val 50000"/>
                </a:avLst>
              </a:prstGeom>
              <a:noFill/>
              <a:ln w="57150" cmpd="thickThin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033" y="2108"/>
                <a:ext cx="832" cy="922"/>
              </a:xfrm>
              <a:custGeom>
                <a:avLst/>
                <a:gdLst/>
                <a:ahLst/>
                <a:cxnLst>
                  <a:cxn ang="0">
                    <a:pos x="3634" y="53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3634" y="5309"/>
                  </a:cxn>
                </a:cxnLst>
                <a:rect l="0" t="0" r="r" b="b"/>
                <a:pathLst>
                  <a:path w="4561" h="5309">
                    <a:moveTo>
                      <a:pt x="3634" y="5309"/>
                    </a:moveTo>
                    <a:cubicBezTo>
                      <a:pt x="3075" y="5234"/>
                      <a:pt x="1768" y="5175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3634" y="53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518" y="2124"/>
                <a:ext cx="814" cy="904"/>
              </a:xfrm>
              <a:custGeom>
                <a:avLst/>
                <a:gdLst/>
                <a:ahLst/>
                <a:cxnLst>
                  <a:cxn ang="0">
                    <a:pos x="1040" y="5199"/>
                  </a:cxn>
                  <a:cxn ang="0">
                    <a:pos x="2981" y="4086"/>
                  </a:cxn>
                  <a:cxn ang="0">
                    <a:pos x="4308" y="267"/>
                  </a:cxn>
                  <a:cxn ang="0">
                    <a:pos x="2079" y="2485"/>
                  </a:cxn>
                  <a:cxn ang="0">
                    <a:pos x="0" y="4889"/>
                  </a:cxn>
                  <a:cxn ang="0">
                    <a:pos x="1040" y="5199"/>
                  </a:cxn>
                </a:cxnLst>
                <a:rect l="0" t="0" r="r" b="b"/>
                <a:pathLst>
                  <a:path w="4458" h="5199">
                    <a:moveTo>
                      <a:pt x="1040" y="5199"/>
                    </a:moveTo>
                    <a:cubicBezTo>
                      <a:pt x="1537" y="5065"/>
                      <a:pt x="2436" y="4908"/>
                      <a:pt x="2981" y="4086"/>
                    </a:cubicBezTo>
                    <a:cubicBezTo>
                      <a:pt x="3169" y="3222"/>
                      <a:pt x="4458" y="534"/>
                      <a:pt x="4308" y="267"/>
                    </a:cubicBezTo>
                    <a:cubicBezTo>
                      <a:pt x="4158" y="0"/>
                      <a:pt x="2797" y="1715"/>
                      <a:pt x="2079" y="2485"/>
                    </a:cubicBezTo>
                    <a:cubicBezTo>
                      <a:pt x="714" y="2410"/>
                      <a:pt x="242" y="4261"/>
                      <a:pt x="0" y="4889"/>
                    </a:cubicBezTo>
                    <a:lnTo>
                      <a:pt x="1040" y="51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32" y="1890"/>
                <a:ext cx="635" cy="1051"/>
              </a:xfrm>
              <a:custGeom>
                <a:avLst/>
                <a:gdLst/>
                <a:ahLst/>
                <a:cxnLst>
                  <a:cxn ang="0">
                    <a:pos x="1003" y="6048"/>
                  </a:cxn>
                  <a:cxn ang="0">
                    <a:pos x="3118" y="4371"/>
                  </a:cxn>
                  <a:cxn ang="0">
                    <a:pos x="2859" y="249"/>
                  </a:cxn>
                  <a:cxn ang="0">
                    <a:pos x="1328" y="2874"/>
                  </a:cxn>
                  <a:cxn ang="0">
                    <a:pos x="39" y="5779"/>
                  </a:cxn>
                  <a:cxn ang="0">
                    <a:pos x="1003" y="6048"/>
                  </a:cxn>
                </a:cxnLst>
                <a:rect l="0" t="0" r="r" b="b"/>
                <a:pathLst>
                  <a:path w="3482" h="6048">
                    <a:moveTo>
                      <a:pt x="1003" y="6048"/>
                    </a:moveTo>
                    <a:cubicBezTo>
                      <a:pt x="1516" y="5813"/>
                      <a:pt x="2809" y="5337"/>
                      <a:pt x="3118" y="4371"/>
                    </a:cubicBezTo>
                    <a:cubicBezTo>
                      <a:pt x="3482" y="3323"/>
                      <a:pt x="3218" y="559"/>
                      <a:pt x="2859" y="249"/>
                    </a:cubicBezTo>
                    <a:cubicBezTo>
                      <a:pt x="2561" y="0"/>
                      <a:pt x="2656" y="2549"/>
                      <a:pt x="1328" y="2874"/>
                    </a:cubicBezTo>
                    <a:cubicBezTo>
                      <a:pt x="0" y="3200"/>
                      <a:pt x="88" y="5108"/>
                      <a:pt x="39" y="5779"/>
                    </a:cubicBezTo>
                    <a:lnTo>
                      <a:pt x="1003" y="60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1491133">
                <a:off x="1240" y="1906"/>
                <a:ext cx="833" cy="992"/>
              </a:xfrm>
              <a:custGeom>
                <a:avLst/>
                <a:gdLst/>
                <a:ahLst/>
                <a:cxnLst>
                  <a:cxn ang="0">
                    <a:pos x="4173" y="57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4173" y="5709"/>
                  </a:cxn>
                </a:cxnLst>
                <a:rect l="0" t="0" r="r" b="b"/>
                <a:pathLst>
                  <a:path w="4561" h="5709">
                    <a:moveTo>
                      <a:pt x="4173" y="5709"/>
                    </a:moveTo>
                    <a:cubicBezTo>
                      <a:pt x="3614" y="5634"/>
                      <a:pt x="1858" y="5241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4173" y="57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rot="20108867" flipH="1">
                <a:off x="1205" y="1743"/>
                <a:ext cx="832" cy="992"/>
              </a:xfrm>
              <a:custGeom>
                <a:avLst/>
                <a:gdLst/>
                <a:ahLst/>
                <a:cxnLst>
                  <a:cxn ang="0">
                    <a:pos x="4173" y="57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4173" y="5709"/>
                  </a:cxn>
                </a:cxnLst>
                <a:rect l="0" t="0" r="r" b="b"/>
                <a:pathLst>
                  <a:path w="4561" h="5709">
                    <a:moveTo>
                      <a:pt x="4173" y="5709"/>
                    </a:moveTo>
                    <a:cubicBezTo>
                      <a:pt x="3614" y="5634"/>
                      <a:pt x="1858" y="5241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4173" y="57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1491133">
                <a:off x="1098" y="1870"/>
                <a:ext cx="833" cy="992"/>
              </a:xfrm>
              <a:custGeom>
                <a:avLst/>
                <a:gdLst/>
                <a:ahLst/>
                <a:cxnLst>
                  <a:cxn ang="0">
                    <a:pos x="4173" y="57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4173" y="5709"/>
                  </a:cxn>
                </a:cxnLst>
                <a:rect l="0" t="0" r="r" b="b"/>
                <a:pathLst>
                  <a:path w="4561" h="5709">
                    <a:moveTo>
                      <a:pt x="4173" y="5709"/>
                    </a:moveTo>
                    <a:cubicBezTo>
                      <a:pt x="3614" y="5634"/>
                      <a:pt x="1858" y="5241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4173" y="57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20108867" flipH="1">
                <a:off x="1333" y="1891"/>
                <a:ext cx="833" cy="993"/>
              </a:xfrm>
              <a:custGeom>
                <a:avLst/>
                <a:gdLst/>
                <a:ahLst/>
                <a:cxnLst>
                  <a:cxn ang="0">
                    <a:pos x="4173" y="57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4173" y="5709"/>
                  </a:cxn>
                </a:cxnLst>
                <a:rect l="0" t="0" r="r" b="b"/>
                <a:pathLst>
                  <a:path w="4561" h="5709">
                    <a:moveTo>
                      <a:pt x="4173" y="5709"/>
                    </a:moveTo>
                    <a:cubicBezTo>
                      <a:pt x="3614" y="5634"/>
                      <a:pt x="1858" y="5241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4173" y="57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1491133">
                <a:off x="1380" y="1800"/>
                <a:ext cx="832" cy="992"/>
              </a:xfrm>
              <a:custGeom>
                <a:avLst/>
                <a:gdLst/>
                <a:ahLst/>
                <a:cxnLst>
                  <a:cxn ang="0">
                    <a:pos x="4173" y="5709"/>
                  </a:cxn>
                  <a:cxn ang="0">
                    <a:pos x="1205" y="4344"/>
                  </a:cxn>
                  <a:cxn ang="0">
                    <a:pos x="253" y="325"/>
                  </a:cxn>
                  <a:cxn ang="0">
                    <a:pos x="2482" y="2391"/>
                  </a:cxn>
                  <a:cxn ang="0">
                    <a:pos x="4561" y="4795"/>
                  </a:cxn>
                  <a:cxn ang="0">
                    <a:pos x="4173" y="5709"/>
                  </a:cxn>
                </a:cxnLst>
                <a:rect l="0" t="0" r="r" b="b"/>
                <a:pathLst>
                  <a:path w="4561" h="5709">
                    <a:moveTo>
                      <a:pt x="4173" y="5709"/>
                    </a:moveTo>
                    <a:cubicBezTo>
                      <a:pt x="3614" y="5634"/>
                      <a:pt x="1858" y="5241"/>
                      <a:pt x="1205" y="4344"/>
                    </a:cubicBezTo>
                    <a:cubicBezTo>
                      <a:pt x="552" y="3447"/>
                      <a:pt x="0" y="726"/>
                      <a:pt x="253" y="325"/>
                    </a:cubicBezTo>
                    <a:cubicBezTo>
                      <a:pt x="466" y="0"/>
                      <a:pt x="1117" y="2466"/>
                      <a:pt x="2482" y="2391"/>
                    </a:cubicBezTo>
                    <a:cubicBezTo>
                      <a:pt x="3847" y="2316"/>
                      <a:pt x="4319" y="4167"/>
                      <a:pt x="4561" y="4795"/>
                    </a:cubicBezTo>
                    <a:lnTo>
                      <a:pt x="4173" y="57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 sz="1200" b="1"/>
              </a:p>
            </p:txBody>
          </p:sp>
        </p:grp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665" y="3448"/>
              <a:ext cx="1152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he-IL" sz="1200" b="1" dirty="0">
                  <a:solidFill>
                    <a:schemeClr val="tx1"/>
                  </a:solidFill>
                  <a:latin typeface="Arial (Hebrew)" charset="-79"/>
                </a:rPr>
                <a:t>חומר בעירה 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1776" y="2176"/>
              <a:ext cx="80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 eaLnBrk="0" hangingPunct="0"/>
              <a:r>
                <a:rPr lang="he-IL" sz="1200" b="1">
                  <a:solidFill>
                    <a:schemeClr val="tx1"/>
                  </a:solidFill>
                  <a:latin typeface="Arial" pitchFamily="34" charset="0"/>
                </a:rPr>
                <a:t>חמצן</a:t>
              </a:r>
              <a:endParaRPr lang="en-US" sz="1200" b="1">
                <a:solidFill>
                  <a:schemeClr val="tx1"/>
                </a:solidFill>
                <a:latin typeface="Arial" pitchFamily="34" charset="0"/>
              </a:endParaRPr>
            </a:p>
            <a:p>
              <a:pPr rtl="0" eaLnBrk="0" hangingPunct="0"/>
              <a:endParaRPr lang="en-US" sz="1200" b="1">
                <a:solidFill>
                  <a:schemeClr val="tx1"/>
                </a:solidFill>
                <a:latin typeface="Arial" pitchFamily="34" charset="0"/>
              </a:endParaRPr>
            </a:p>
            <a:p>
              <a:pPr algn="l" rtl="0" eaLnBrk="0" hangingPunct="0"/>
              <a:endParaRPr lang="en-US" sz="12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192" y="2040"/>
              <a:ext cx="59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 eaLnBrk="0" hangingPunct="0"/>
              <a:r>
                <a:rPr lang="he-IL" sz="1200" b="1" dirty="0">
                  <a:solidFill>
                    <a:schemeClr val="tx1"/>
                  </a:solidFill>
                  <a:latin typeface="Arial" pitchFamily="34" charset="0"/>
                </a:rPr>
                <a:t>חום</a:t>
              </a:r>
              <a:r>
                <a:rPr lang="en-US" sz="12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dirty="0"/>
              <a:t>תרכובת מגנזיום חמצני.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564904"/>
            <a:ext cx="2506662" cy="1866900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90888" y="1844675"/>
            <a:ext cx="5722937" cy="4897438"/>
          </a:xfrm>
        </p:spPr>
        <p:txBody>
          <a:bodyPr/>
          <a:lstStyle/>
          <a:p>
            <a:pPr eaLnBrk="1" hangingPunct="1"/>
            <a:endParaRPr lang="he-IL" b="1" dirty="0"/>
          </a:p>
          <a:p>
            <a:pPr eaLnBrk="1" hangingPunct="1"/>
            <a:r>
              <a:rPr lang="he-IL" b="1" dirty="0"/>
              <a:t>מגיבים:</a:t>
            </a:r>
            <a:endParaRPr lang="he-IL" b="1" dirty="0">
              <a:solidFill>
                <a:srgbClr val="FF0000"/>
              </a:solidFill>
            </a:endParaRPr>
          </a:p>
          <a:p>
            <a:pPr eaLnBrk="1" hangingPunct="1"/>
            <a:r>
              <a:rPr lang="he-IL" b="1" dirty="0"/>
              <a:t>תהליך הרכבה:</a:t>
            </a:r>
          </a:p>
          <a:p>
            <a:pPr eaLnBrk="1" hangingPunct="1"/>
            <a:r>
              <a:rPr lang="he-IL" b="1" dirty="0"/>
              <a:t>תוצרים:</a:t>
            </a:r>
          </a:p>
          <a:p>
            <a:pPr eaLnBrk="1" hangingPunct="1"/>
            <a:endParaRPr lang="he-IL" b="1" dirty="0"/>
          </a:p>
        </p:txBody>
      </p:sp>
      <p:sp>
        <p:nvSpPr>
          <p:cNvPr id="7" name="מלבן 6"/>
          <p:cNvSpPr/>
          <p:nvPr/>
        </p:nvSpPr>
        <p:spPr bwMode="auto">
          <a:xfrm>
            <a:off x="2555776" y="5661248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611089" y="5661248"/>
            <a:ext cx="12969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4788024" y="5661248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0" name="צלב 9"/>
          <p:cNvSpPr/>
          <p:nvPr/>
        </p:nvSpPr>
        <p:spPr bwMode="auto">
          <a:xfrm>
            <a:off x="2085876" y="5805710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1" name="חץ ימינה 10"/>
          <p:cNvSpPr/>
          <p:nvPr/>
        </p:nvSpPr>
        <p:spPr bwMode="auto">
          <a:xfrm>
            <a:off x="3923928" y="5805710"/>
            <a:ext cx="79208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000" dirty="0"/>
              <a:t>שריפה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2710" y="2852936"/>
            <a:ext cx="1307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חימום</a:t>
            </a:r>
            <a:r>
              <a:rPr lang="he-IL" b="1" dirty="0"/>
              <a:t>.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4716016" y="2276872"/>
            <a:ext cx="2627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מגנזיום + חמצן</a:t>
            </a:r>
          </a:p>
        </p:txBody>
      </p:sp>
      <p:sp>
        <p:nvSpPr>
          <p:cNvPr id="14" name="מלבן 13"/>
          <p:cNvSpPr/>
          <p:nvPr/>
        </p:nvSpPr>
        <p:spPr>
          <a:xfrm>
            <a:off x="3779912" y="3356992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תרכובת מגנזיום חמצני.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491880" y="39330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</a:rPr>
              <a:t>התרכובת מגנזיום חמצני התקבלה משרפת מגנזיום בנוכחות חמצן.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64025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http://www.youtube.com/watch?feature=player_embedded&amp;v=y666h0xuVVI</a:t>
            </a:r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dirty="0"/>
              <a:t>תרכובת ברזל חמצני – חלודה</a:t>
            </a:r>
            <a:r>
              <a:rPr lang="he-IL" dirty="0"/>
              <a:t>.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213100"/>
            <a:ext cx="2533650" cy="1800225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76600" y="1989138"/>
            <a:ext cx="5759450" cy="4679950"/>
          </a:xfrm>
        </p:spPr>
        <p:txBody>
          <a:bodyPr/>
          <a:lstStyle/>
          <a:p>
            <a:pPr eaLnBrk="1" hangingPunct="1"/>
            <a:r>
              <a:rPr lang="he-IL" b="1" dirty="0"/>
              <a:t>יצירת ברזל חמצני/ חלודה</a:t>
            </a:r>
          </a:p>
          <a:p>
            <a:pPr eaLnBrk="1" hangingPunct="1"/>
            <a:endParaRPr lang="he-IL" b="1" dirty="0"/>
          </a:p>
          <a:p>
            <a:pPr eaLnBrk="1" hangingPunct="1"/>
            <a:r>
              <a:rPr lang="he-IL" b="1" dirty="0"/>
              <a:t>מגיבים:</a:t>
            </a:r>
          </a:p>
          <a:p>
            <a:pPr eaLnBrk="1" hangingPunct="1"/>
            <a:r>
              <a:rPr lang="he-IL" b="1" dirty="0"/>
              <a:t>תוצרים:</a:t>
            </a:r>
          </a:p>
          <a:p>
            <a:pPr eaLnBrk="1" hangingPunct="1"/>
            <a:endParaRPr lang="he-IL" b="1" dirty="0"/>
          </a:p>
          <a:p>
            <a:pPr eaLnBrk="1" hangingPunct="1"/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5292080" y="3068960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ברזל + חמצן.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66219" y="3501008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ברזל חמצני / חלודה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464496" y="40050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</a:rPr>
              <a:t>התרכובת ברזל חמצני / חלודה מתקבלת מהתרכבות ברזל וחמצן בנוכחות מים.</a:t>
            </a:r>
          </a:p>
        </p:txBody>
      </p:sp>
      <p:sp>
        <p:nvSpPr>
          <p:cNvPr id="15" name="מלבן 14"/>
          <p:cNvSpPr/>
          <p:nvPr/>
        </p:nvSpPr>
        <p:spPr bwMode="auto">
          <a:xfrm>
            <a:off x="2555776" y="5661248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 bwMode="auto">
          <a:xfrm>
            <a:off x="611089" y="5661248"/>
            <a:ext cx="12969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7" name="מלבן 16"/>
          <p:cNvSpPr/>
          <p:nvPr/>
        </p:nvSpPr>
        <p:spPr bwMode="auto">
          <a:xfrm>
            <a:off x="4788024" y="5661248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8" name="צלב 17"/>
          <p:cNvSpPr/>
          <p:nvPr/>
        </p:nvSpPr>
        <p:spPr bwMode="auto">
          <a:xfrm>
            <a:off x="2085876" y="5805710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חץ ימינה 18"/>
          <p:cNvSpPr/>
          <p:nvPr/>
        </p:nvSpPr>
        <p:spPr bwMode="auto">
          <a:xfrm>
            <a:off x="3923928" y="5805710"/>
            <a:ext cx="646956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100" dirty="0"/>
              <a:t>שריפה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dirty="0"/>
              <a:t>תרכובת ברזל חמצני </a:t>
            </a:r>
          </a:p>
        </p:txBody>
      </p:sp>
      <p:pic>
        <p:nvPicPr>
          <p:cNvPr id="11" name="מציין מיקום תוכן 10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284538"/>
            <a:ext cx="2867025" cy="1600200"/>
          </a:xfr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635375" y="1981200"/>
            <a:ext cx="5507038" cy="4687888"/>
          </a:xfrm>
        </p:spPr>
        <p:txBody>
          <a:bodyPr/>
          <a:lstStyle/>
          <a:p>
            <a:pPr eaLnBrk="1" hangingPunct="1"/>
            <a:r>
              <a:rPr lang="he-IL" b="1" dirty="0"/>
              <a:t>סרטון : </a:t>
            </a:r>
            <a:r>
              <a:rPr lang="he-IL" b="1" u="sng" dirty="0">
                <a:hlinkClick r:id="rId3"/>
              </a:rPr>
              <a:t>שריפת צמר ברזל בחמצן.</a:t>
            </a:r>
            <a:endParaRPr lang="he-IL" b="1" u="sng" dirty="0"/>
          </a:p>
          <a:p>
            <a:pPr eaLnBrk="1" hangingPunct="1"/>
            <a:r>
              <a:rPr lang="he-IL" b="1" dirty="0"/>
              <a:t>מגיבים:</a:t>
            </a:r>
          </a:p>
          <a:p>
            <a:pPr eaLnBrk="1" hangingPunct="1"/>
            <a:r>
              <a:rPr lang="he-IL" b="1" dirty="0"/>
              <a:t>תהליך הרכבה:</a:t>
            </a:r>
          </a:p>
          <a:p>
            <a:pPr eaLnBrk="1" hangingPunct="1"/>
            <a:r>
              <a:rPr lang="he-IL" b="1" dirty="0"/>
              <a:t>תוצרים:</a:t>
            </a:r>
          </a:p>
          <a:p>
            <a:pPr eaLnBrk="1" hangingPunct="1"/>
            <a:endParaRPr lang="he-IL" b="1" dirty="0"/>
          </a:p>
        </p:txBody>
      </p:sp>
      <p:sp>
        <p:nvSpPr>
          <p:cNvPr id="12" name="מלבן 11"/>
          <p:cNvSpPr/>
          <p:nvPr/>
        </p:nvSpPr>
        <p:spPr bwMode="auto">
          <a:xfrm>
            <a:off x="2555776" y="5445224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 bwMode="auto">
          <a:xfrm>
            <a:off x="611089" y="5445224"/>
            <a:ext cx="12969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4788024" y="5445224"/>
            <a:ext cx="1295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צלב 14"/>
          <p:cNvSpPr/>
          <p:nvPr/>
        </p:nvSpPr>
        <p:spPr bwMode="auto">
          <a:xfrm>
            <a:off x="2085876" y="5589686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חץ ימינה 15"/>
          <p:cNvSpPr/>
          <p:nvPr/>
        </p:nvSpPr>
        <p:spPr bwMode="auto">
          <a:xfrm>
            <a:off x="3995936" y="5589686"/>
            <a:ext cx="720080" cy="35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000" dirty="0"/>
              <a:t>שריפה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64088" y="299695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חימום.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11960" y="3501008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תרכובת ברזל חמצני.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419872" y="4365104"/>
            <a:ext cx="550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prstClr val="black"/>
                </a:solidFill>
              </a:rPr>
              <a:t>התרכובת ברזל חמצני התקבלה משרפת ברזל בנוכחות חמצן</a:t>
            </a:r>
            <a:endParaRPr lang="he-IL" dirty="0"/>
          </a:p>
        </p:txBody>
      </p:sp>
      <p:sp>
        <p:nvSpPr>
          <p:cNvPr id="20" name="מלבן 19"/>
          <p:cNvSpPr/>
          <p:nvPr/>
        </p:nvSpPr>
        <p:spPr>
          <a:xfrm>
            <a:off x="4683486" y="2492896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צמר ברזל + חמצן.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6211669"/>
            <a:ext cx="3563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לבית- עמוד 231 שאלות א' , ב', ג'</a:t>
            </a:r>
          </a:p>
          <a:p>
            <a:r>
              <a:rPr lang="he-IL" b="1" dirty="0"/>
              <a:t>עמוד 242 שאלה ג', ו'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1439863" y="1160463"/>
            <a:ext cx="6408737" cy="771525"/>
            <a:chOff x="1088" y="777"/>
            <a:chExt cx="4037" cy="486"/>
          </a:xfrm>
        </p:grpSpPr>
        <p:sp>
          <p:nvSpPr>
            <p:cNvPr id="449539" name="Rectangle 3"/>
            <p:cNvSpPr>
              <a:spLocks noChangeArrowheads="1"/>
            </p:cNvSpPr>
            <p:nvPr/>
          </p:nvSpPr>
          <p:spPr bwMode="auto">
            <a:xfrm>
              <a:off x="4396" y="845"/>
              <a:ext cx="729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יסוד</a:t>
              </a:r>
              <a:endPara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0" name="Rectangle 4"/>
            <p:cNvSpPr>
              <a:spLocks noChangeArrowheads="1"/>
            </p:cNvSpPr>
            <p:nvPr/>
          </p:nvSpPr>
          <p:spPr bwMode="auto">
            <a:xfrm>
              <a:off x="3013" y="845"/>
              <a:ext cx="729" cy="340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חמצן</a:t>
              </a:r>
              <a:endPara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1" name="Rectangle 5"/>
            <p:cNvSpPr>
              <a:spLocks noChangeArrowheads="1"/>
            </p:cNvSpPr>
            <p:nvPr/>
          </p:nvSpPr>
          <p:spPr bwMode="auto">
            <a:xfrm>
              <a:off x="1088" y="798"/>
              <a:ext cx="1225" cy="408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sz="3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תחמוצת</a:t>
              </a:r>
              <a:endPara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3900" y="777"/>
              <a:ext cx="31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>
                  <a:solidFill>
                    <a:srgbClr val="FF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2199" y="777"/>
              <a:ext cx="63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he-IL" sz="4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717807" y="2492896"/>
            <a:ext cx="8064500" cy="16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</a:pPr>
            <a:r>
              <a:rPr lang="he-IL" altLang="he-IL" sz="3200" b="1" u="sng" dirty="0">
                <a:solidFill>
                  <a:srgbClr val="FF0000"/>
                </a:solidFill>
              </a:rPr>
              <a:t>תחמוצת מתכתית</a:t>
            </a:r>
            <a:r>
              <a:rPr lang="he-IL" altLang="he-IL" sz="3200" b="1" dirty="0">
                <a:solidFill>
                  <a:srgbClr val="003366"/>
                </a:solidFill>
              </a:rPr>
              <a:t> –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</a:pPr>
            <a:r>
              <a:rPr lang="he-IL" altLang="he-IL" sz="3200" b="1" dirty="0">
                <a:solidFill>
                  <a:srgbClr val="003366"/>
                </a:solidFill>
              </a:rPr>
              <a:t>בתהליך בעירה בו יסוד מתכתי מתרכב עם חמצן מתקבלת תחמוצת מתכתית.</a:t>
            </a:r>
          </a:p>
        </p:txBody>
      </p:sp>
      <p:sp>
        <p:nvSpPr>
          <p:cNvPr id="449548" name="AutoShape 12"/>
          <p:cNvSpPr>
            <a:spLocks noGrp="1" noChangeArrowheads="1"/>
          </p:cNvSpPr>
          <p:nvPr>
            <p:ph type="title"/>
          </p:nvPr>
        </p:nvSpPr>
        <p:spPr>
          <a:xfrm>
            <a:off x="3167063" y="260350"/>
            <a:ext cx="3157537" cy="666750"/>
          </a:xfrm>
          <a:solidFill>
            <a:schemeClr val="accent1"/>
          </a:solidFill>
          <a:ln cap="flat" algn="ctr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תחמוצת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חץ שמאלה 1"/>
          <p:cNvSpPr/>
          <p:nvPr/>
        </p:nvSpPr>
        <p:spPr bwMode="auto">
          <a:xfrm>
            <a:off x="3577335" y="1416844"/>
            <a:ext cx="611386" cy="24923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3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53888" y="260648"/>
            <a:ext cx="9143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4400" b="1" dirty="0">
                <a:solidFill>
                  <a:srgbClr val="CC3300"/>
                </a:solidFill>
                <a:latin typeface="Arial" pitchFamily="34" charset="0"/>
              </a:rPr>
              <a:t>תוצרי בעירה של חומרי דלק פחמימניים</a:t>
            </a:r>
            <a:endParaRPr lang="en-US" sz="4400" b="1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12776"/>
            <a:ext cx="74168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350621"/>
            <a:ext cx="73448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/>
              <a:t>מהו פחמימן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068960"/>
            <a:ext cx="91440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b="1" dirty="0">
                <a:solidFill>
                  <a:srgbClr val="00B050"/>
                </a:solidFill>
              </a:rPr>
              <a:t>בתרכובת פחמימנית המולקולה בנויה מאטומים של פחמן ומימן בלבד.</a:t>
            </a:r>
          </a:p>
        </p:txBody>
      </p:sp>
      <p:pic>
        <p:nvPicPr>
          <p:cNvPr id="29698" name="Picture 2" descr="http://t0.gstatic.com/images?q=tbn:ANd9GcQ_FFdugY06TRwmbQBu8gU4MSyQDNBvQRXoz3NswF1bLUFn3D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2789"/>
            <a:ext cx="4795733" cy="1944216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ASEBEQDw8QDxAPDxAQEA8NEA8PDw0PFBAVFRQRFBIXHCceFxkkGRISHy8gIycpLCwsFR4xNTAqNSYrLCkBCQoKDgwOGg8PGi8kHyUuKSksLC0qKS8sLy0qLSwvLC8sLiwsLCwsNCwsLCwpNCwsLCksLCwpLCwsKSwpLCkpLP/AABEIANEA8QMBIgACEQEDEQH/xAAcAAEAAgMBAQEAAAAAAAAAAAAABAUCAwYHAQj/xABBEAACAgEBBAcEBwUGBwAAAAAAAQIDEQQFEiExBhNBUWFxgSIyUpEHFEKhscHRFTNDcrJigpKzwvAjJTVEY3N0/8QAGwEBAAIDAQEAAAAAAAAAAAAAAAMEAQUGAgf/xAAtEQACAgEDAgQGAQUAAAAAAAAAAQIDEQQSIQUxE0FRcSIyYZGh0bEUUoHB8P/aAAwDAQACEQMRAD8A9xAAAAAAAAAAAAAAAAAAAAAAAAAAAAAAAAAAAAAAAAAAAAAAAAAAAAAAAAAAAAAAAAAAAAAAAAAAAAAAAAAAAAAAAAAAAAAAAAAAAAAAAAAAAAAAAAAAB8bIWo25poe/fWn3byb+S4nqMXLhIw2l3JwKSfTPRL+N8q7X/pPkOm2hf/cRX80bI/e4kn9Pb32v7M8eLD+5fcvAQtPtiiyLlVbXYlz6uUZ4z3pcjGe0u6PqyhfqqqHix4fp5k0YOfKJ4Kmza0l9lP5oz0+3ISeH7En8XJ+TIK+paex4UsP68ErosxnBZg1xtTNhsCAAAAAAAAAAAAAAAAAAAAAAAHyUsLL5Iw3jlgNmqWsgucl6cfwIGo1Tl4R7u/zI5otR1ZxeKl/llmNGfmLT9o18t5LzyvxNytRzGsK6ja065Yi8x7Yt8PTuZHper2W2qqUMt8cfomnpIqt2bsY9Tt7dRGMXKUlGK5uTwkc5tHpdzjRHP/kny9I/r8im1mtsteZvguUV7sfT8zRuHc0aKMebOX6eRz1uqb4gYa7X3W/vLJSXw5xFf3VwK6yBYSrNM6TbV7YrCKUsvllTdWYbP2XK+2NUeGeMpfBFc5f77WidfSWnQy6vNuWt/MY4fNRXH5Nv7ir1XXPSaSVse/Ze7/Xcl0tPi2qL7HSaDQV0wVdUd2K+cn2yb7Wz7rtbXTXO26arrrjvTnL3YR738zec39I//Sdd/wDNL+qJ8nWbrFveW3y/c6vChHjyL2ycXFSTTi0pJ9jTWU/kUMdfVdXG2mcbK55cJw92STaePVNehXU9JteqIL9i3tdTBKX1zRYa3FxxkregMv8AlOj/APXZ/n2FTUUbKnJvzS4affPp7FrSzzNI7XYm2nnqpvPwN9y+yzp9Pfk8xnqHGSkucWmvQ7fZmsyk+9Jm+6PqpTr2T8v4K+spSluXmX4MKpZRmdEawAAAAAAAAAAAAAAAAAAEPaNnBLvfHyRMK/aXOPkyj1CTjp5NfT+SWpZmjn+lOsnTodXdVLdsq0l9lcsJ7s41ScXh8HxS5lDtTp1Q6aI6bU5vs1Ohg11Nq3oT1FcbVmcN1ZjKX5HR7e2e9RpdRp4yUHqNPdSpSy1FzrcU2l2cSLt7Z0rtPXUpqLru0lrcstNUXV2NY8dzHqczCyqMVv8AX9fTkuNSb4N207cJlLFZM9Zqt+bx7qeF4vtZlVE7XoHS1pafHsXxy/C9P39jSdQ1jtl4cX8K/LMowM+rNtdZujUdA54NYiJ1JhKksOrNdkArD1gqL6Sl1FLjLfg3GSeU0dHqEVWqgTSSsg4yPGXGWUW3R7pSrP8Ah2+zYua7JL4o/p2E3pVs6Wq0Wo01coxnfU4RlPO4m2nl4TeOHYjgNbU01KDcZReU12M6Xo90j6yG7J4nHg13P9D5t1np09FNXU/Ln7P9HSaPUq+OyXc6BrdqjBtZjXGGVyyopZOQ2Js6el0VGmslGU6YyUpV72682Tlwyk+Ul2F/frCk1t+Tl4ubTi+zaf2z+zc1pJ5I91p1uxb+EV/ZivuPPdsa7creH7Ulux83zfoi0+j7bW/HqZP26kt3POVfJfJ8PVHS9K08lB2eXYraqxZwet6SWUiSQNnWcETzpI9jVPuAAZMAAAAAAAAAAAAAAAAibQpco8Oa4rx8CWfJIiuqVsHCXZnqL2vJzMtQVe0tdwaT48l5l9tTZecyhwfaux/ochtGuUZqMlh8/wDf3nOaHpFktdCuxZjnOfLC5/PYs6nUqNEpR7mNESfVEhacsaEfTrGcoiTVWSI1mNSNuSjJkyRrkiNcyRbIm11V01q62O9OXuRfZnil59ueww57fckjHcc5fVJrKhJrvUZNfMqdQzpr+l16fsqtL4d1v78m2cKtoUzagq9TUua7Xjhl9sXhrjy/Gfxp1rM48euTz4cZv4Hz7HAakpOvdNqsTwm8S8u/0LjUMq9ZUpLDI9XRG+twl5nmmx1zUkdVRrFKKeeJU7T2lCGfaUpfDF5fr3HKz000/wB5Nru3pYHI4ePQdkszfHodPXrlJDX6iU5OUvRLkl3Ix2JtR6fU1XfZjNKfjW+El8nn0RjYQdQjpdNSox244NfqbvNH6Q2ZfwXEuYSyjgege0nbotPNvLVarl/NW3D/AE59TudNPKIpR2vBmMsrJvAB5PQAAAAAAAAAAAAAAAAABhZXk4DpS8aqUfhhBfNZ/M9CPOulzxrLPKv/AC0X+npeNn6Mqaxvw8fUj6dllp2VOnkWVEjazNUiyhIylMjxmJ2FXbye0zNPMorvlFfN4JHS23Eq49ii36t4/Iq7L8PK5p5Xmiz6UQ6yqrUQ4xxiWOxSxjPk8r1MNbbYN9uSeDzXJL6HKXzIFtzWUm1nnhtZ8+833zLLo70cjqY22XSlXVBYjOLS9rnJ8VjCS4+ZZtsjBZkQQg5PCOUvkQLpEvVyjvS3W3HL3W+Dcc8G/HGCvtkeWzGCPayPI22SI8pFeUck0ZYMJyIV5JmyLcwo4MuWT1D6KdRnSSj8Goml5OMJfi2en6GXA8n+il409vjqHj0qgep7PnwNbd87NhT8qLMAEJOAAAAAAAAAAAAAAAAAADgOndW7qYy7J1R+cZNP7sHfnKfSBo80wtX8KeH/ACT4f1KPzLeintuX14K+pjurZyenmWFNhS0Wk+q03c0acto2mM7SLG4+StIUZPtthI2Z0klRmEo9ZU85g3hrPPD/ACKy20hXWGZxUo7ZHqEnF5R0lm1dlN70tNYnz3Umo58lPBV9IOmTsr+r6evqKMbrSxvTj8OFwjHwWclDdYQrZlfwYp5eX7sld0msLj2NF0yHZI3WyItsiRsjNM5GmTNkjWyGUsHuMWzTIi3Euwhzy2klltpJd7fBIwpZPTjg73oZU4aSEllOc7J5XD7W6v6Dvtgbb4qFnP7Mvi8H4nM6TRqqqupfw64w82lhv55fqZqeOK4NHze7qM4auVsHw2+PVHXUaaMqIxffB6hTfk3nObH2hvwjLvXHz5P7y/pnlHWU2qyKkjWWQ2vBsABMRgAAAAAAAAAAAAAAAjbQ0cbap1S92yLi/DK5+nP0JIMp4eUYazweMX1SqslXPhKEnGXmu3y7TfVcdT0/2A5L61WsygsWpfaguU/Tt8PI4aq86Gq1XQUvPzNNbW65YLqN4dxAr09803VDMVzm+EU+7PayBdrp1vdsTg/Hk/J9pWeqqVjr3LK8h4M9u7HBbWWkS6wjR2kmYT1CfaS70+x4w0fLZkO2ZtssItkjzkyarJEWbNtkjRJkUpYPcY5NcmYSZ9nI0WWEONzJ09phfMtehezOt1HWyXsUYn4Ox+4vxl/d8SlhXKycYQW9KbxFLtZ6PsbQRoqjVHi+c5fHN835cEl4JGs6tq/6ahxj80uF/tk+lq8SzL7IjPbjjqtTXON9kIfVurVNFlqhvVNyTcFwy+PE+dH9dOzS1WWScpS6zLaSbxbNLK7OCS9CXDSqFt1qbbu6reTxiPVw3VjzyRtm6Hq4QorblhyScsZe9NyecfzP5HCzdco7Yrn4fwsP8/c6ipSSy+3J2fR2b6uPnLH+JnX6KXA5fZun3VGK+ykvM6fRR4HV6OLhBR9Ea7UPLyTQAbEpgAAAAAAAAAAAAAAAAAGFleUeebW6CNamLqe7p7JNzWeNPa1HvT7O49GK3aD9rHcvxINRq56Wpyg+Xx/3sFTG1pSINGmhCChCKUIrCiuWCr2n0aqtTTSWexrKLkgbN2zVqHfGptvTaiemt3ouOLYJOSWea9pcTj3u5mm8+psuOxwm0+glkMumTS7n7S/VFBfs3Uw96G94xf5PB6pPbFUtRZpU311VULppxe6q5tqLUu15XIrtoQXHKJ49a1WmaTefcxHp9F/09jzC22yPGVcku9p4XqfXblHY6nTQkmmliSafkzh5+y3HubXyOp6V1V6xS3LDWPyavW9PVDTi8icjTOQnMj2Wm625NdnAssIz3pSUYpylJpRjFNuTfJJdpP2XsbUaqW7RW2k8Sslwrh5y/JcfA9K6MdC6tKt797e1h2te7nnGC+yvvf3GJTUD1GDmc9sLopPTx6ycVK6a47vHqo/Au997Xl53EK32o7GrZmewkLZHgcxrtE9RNzcuTb0OMI7UcPHRWTeIxfm+C+ZcbL2Oq+L9qb7exLuR0K2b4EijZ3gVqOnxree7Lsr8rBo0OlLyivCMKNPgkpG5rhtRRnPIABKRgAAAAAAAAAAAAAAAAAAq9oe/5pFoQdp1Nx3lzj+Haa/qNbnQ9vdcktLxMgtnm/RvU7Rjftb6nTo7K/2vqnKWquurmp4hwShFrGN3j4s72WoKPY2zFppauSs3/rest1WN3d6vrFFbnN72N3nw58jlYalRrmsc8YyXpQy0UWxL9S9r6x6uFNdv1DTLd0052V7vWyw96STzzLjaN5Ht0G7rLtZ1meu09VHV7uN3q5OW9vZ45zywQ9ZqMlW9q2akvRffBb03wo02W8TlrNi6mc5ONE+MpPjiPN57WdXs7TOyefsx4vz7EdJotnHRdGTqTl64/BV1mJ8M880vQHV2e+66l/ak5y+UeH3nRbL+jbTwxK5z1Eu6XsV/4VxfqzvdPs3wJdez0dR48mjSeDFPJS6TZqilGEVGK4KMUoxS8Ei002gLCvSJdhIjWkRtkqiaadMkburRmDyejX1KMlBGQMYM5AAMmAAAAAAAAAAAAAAAAAAAAAAYziZAA53aey3lyr9Y8vkUF7lHhJNeZ3ltWSv1GgyaPVdKhN7ocfwW4XeTOB1djfBZfkaaNj2WP2k4R737z8l+p20tneB9hs7wKtfSlF/E8llX4WEVWh2dGKUYrCX3+LfeX+h0WDZp9DjsLCurBu6adpUssyfYVpGWD6C2VgAAAAAAAAAAAAAAAAAAAAAAAAAAAAAAAAAAAAfHE+gA1upBVI2AxhGcnxRPoBkw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8693150" y="-833438"/>
            <a:ext cx="1971675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9702" name="Picture 6" descr="http://wesinad.com/yahoo_site_admin/assets/images/NGC_Molecule.15091628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30741"/>
            <a:ext cx="2818359" cy="24482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32240" y="5807005"/>
            <a:ext cx="10081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מתאן- גז דליק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גז בישול, נפט, בנזין, שעוות פרפין הם תערובות של מספר תרכובות פחמימניות</a:t>
            </a:r>
          </a:p>
        </p:txBody>
      </p:sp>
      <p:pic>
        <p:nvPicPr>
          <p:cNvPr id="17" name="Picture 5" descr="נרות שעוו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1"/>
            <a:ext cx="1224136" cy="8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ראה תמונה בגודל מלא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556792"/>
            <a:ext cx="1224136" cy="8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ראה תמונה בגודל מלא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628800"/>
            <a:ext cx="1080120" cy="75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3888" y="260648"/>
            <a:ext cx="9143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4400" b="1" dirty="0">
                <a:solidFill>
                  <a:srgbClr val="CC3300"/>
                </a:solidFill>
                <a:latin typeface="Arial" pitchFamily="34" charset="0"/>
              </a:rPr>
              <a:t>תוצרי בעירה של חומרי דלק פחמימניים</a:t>
            </a:r>
            <a:endParaRPr lang="en-US" sz="4400" b="1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83568" y="1412776"/>
            <a:ext cx="775860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he-IL" sz="2800" b="1" dirty="0">
                <a:solidFill>
                  <a:srgbClr val="00B0F0"/>
                </a:solidFill>
                <a:latin typeface="Arial" pitchFamily="34" charset="0"/>
              </a:rPr>
              <a:t>במסגרת תהליך השריפה מתקשר החמצן שבאוויר עם אטומי הפחמן והמימן, שמהם מורכב הדלק.</a:t>
            </a:r>
          </a:p>
        </p:txBody>
      </p:sp>
      <p:sp>
        <p:nvSpPr>
          <p:cNvPr id="6" name="מלבן 5"/>
          <p:cNvSpPr/>
          <p:nvPr/>
        </p:nvSpPr>
        <p:spPr bwMode="auto">
          <a:xfrm>
            <a:off x="2771800" y="3068960"/>
            <a:ext cx="1295400" cy="792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827113" y="3068960"/>
            <a:ext cx="1296987" cy="792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5004048" y="3068960"/>
            <a:ext cx="1295400" cy="792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9" name="צלב 8"/>
          <p:cNvSpPr/>
          <p:nvPr/>
        </p:nvSpPr>
        <p:spPr bwMode="auto">
          <a:xfrm>
            <a:off x="2301900" y="3213422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חץ ימינה 9"/>
          <p:cNvSpPr/>
          <p:nvPr/>
        </p:nvSpPr>
        <p:spPr bwMode="auto">
          <a:xfrm>
            <a:off x="4211960" y="3213422"/>
            <a:ext cx="720080" cy="35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212976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מימן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5816" y="3212976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חמצן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0" y="32849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מים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2844552" y="4077072"/>
            <a:ext cx="1295400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 bwMode="auto">
          <a:xfrm>
            <a:off x="899865" y="4077072"/>
            <a:ext cx="1296987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 bwMode="auto">
          <a:xfrm>
            <a:off x="5076800" y="4077072"/>
            <a:ext cx="1295400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7" name="צלב 16"/>
          <p:cNvSpPr/>
          <p:nvPr/>
        </p:nvSpPr>
        <p:spPr bwMode="auto">
          <a:xfrm>
            <a:off x="2374652" y="4221534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חץ ימינה 17"/>
          <p:cNvSpPr/>
          <p:nvPr/>
        </p:nvSpPr>
        <p:spPr bwMode="auto">
          <a:xfrm>
            <a:off x="4284712" y="4221534"/>
            <a:ext cx="720080" cy="35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88368" y="422108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פחמן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8568" y="4221088"/>
            <a:ext cx="8640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חמצן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792" y="4149080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פחמן דו חמצני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92" y="5085184"/>
            <a:ext cx="9073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התרכבות הפחמן והמימן עם חמצן מלווה בשחרור אנרגית חום ואור</a:t>
            </a:r>
          </a:p>
          <a:p>
            <a:pPr algn="ctr"/>
            <a:r>
              <a:rPr lang="he-IL" b="1" dirty="0"/>
              <a:t>ניתן לרשום כתגובה כוללת:</a:t>
            </a:r>
          </a:p>
        </p:txBody>
      </p:sp>
      <p:sp>
        <p:nvSpPr>
          <p:cNvPr id="23" name="מלבן 22"/>
          <p:cNvSpPr/>
          <p:nvPr/>
        </p:nvSpPr>
        <p:spPr bwMode="auto">
          <a:xfrm>
            <a:off x="2411760" y="5877272"/>
            <a:ext cx="1295400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 bwMode="auto">
          <a:xfrm>
            <a:off x="611089" y="5877272"/>
            <a:ext cx="1296987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 bwMode="auto">
          <a:xfrm>
            <a:off x="4572000" y="5877272"/>
            <a:ext cx="1295400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6" name="צלב 25"/>
          <p:cNvSpPr/>
          <p:nvPr/>
        </p:nvSpPr>
        <p:spPr bwMode="auto">
          <a:xfrm>
            <a:off x="1979712" y="6021734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7" name="חץ ימינה 26"/>
          <p:cNvSpPr/>
          <p:nvPr/>
        </p:nvSpPr>
        <p:spPr bwMode="auto">
          <a:xfrm>
            <a:off x="3779912" y="6021734"/>
            <a:ext cx="720080" cy="35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899592" y="602128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פחמימן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9792" y="6021288"/>
            <a:ext cx="8640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חמצן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7984" y="5949280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פחמן דו חמצני</a:t>
            </a:r>
          </a:p>
        </p:txBody>
      </p:sp>
      <p:sp>
        <p:nvSpPr>
          <p:cNvPr id="31" name="צלב 30"/>
          <p:cNvSpPr/>
          <p:nvPr/>
        </p:nvSpPr>
        <p:spPr bwMode="auto">
          <a:xfrm>
            <a:off x="5940152" y="6093296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2" name="מלבן 31"/>
          <p:cNvSpPr/>
          <p:nvPr/>
        </p:nvSpPr>
        <p:spPr bwMode="auto">
          <a:xfrm>
            <a:off x="7884368" y="5877272"/>
            <a:ext cx="104360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חום ואור</a:t>
            </a:r>
          </a:p>
        </p:txBody>
      </p:sp>
      <p:sp>
        <p:nvSpPr>
          <p:cNvPr id="33" name="מלבן 32"/>
          <p:cNvSpPr/>
          <p:nvPr/>
        </p:nvSpPr>
        <p:spPr bwMode="auto">
          <a:xfrm>
            <a:off x="6300192" y="5877272"/>
            <a:ext cx="1151384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מים</a:t>
            </a:r>
          </a:p>
        </p:txBody>
      </p:sp>
      <p:sp>
        <p:nvSpPr>
          <p:cNvPr id="34" name="צלב 33"/>
          <p:cNvSpPr/>
          <p:nvPr/>
        </p:nvSpPr>
        <p:spPr bwMode="auto">
          <a:xfrm>
            <a:off x="7524328" y="6093296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7380312" y="3429000"/>
            <a:ext cx="15841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רשום בכל התגובות מהם התוצרים ומהם המגיבים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700808"/>
            <a:ext cx="60486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אינדיקאטור נייר קובלט כלורי משנה צבעו מכחול לורוד בנוכחות מים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55050" y="260648"/>
            <a:ext cx="6934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4400" b="1" dirty="0">
                <a:solidFill>
                  <a:srgbClr val="CC3300"/>
                </a:solidFill>
                <a:latin typeface="Arial" pitchFamily="34" charset="0"/>
              </a:rPr>
              <a:t>זיהוי תוצרי בעירה של פחמימן</a:t>
            </a:r>
            <a:endParaRPr lang="en-US" sz="4400" b="1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717032"/>
            <a:ext cx="65527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1. הדלקת שני נרות וכיסוי נר אחד בכוס זכוכית</a:t>
            </a:r>
          </a:p>
          <a:p>
            <a:r>
              <a:rPr lang="he-IL" dirty="0"/>
              <a:t>2. כאשר מופיעים אדים על גבי הכוס מרחיקים את הכוס ומכבים את הנר</a:t>
            </a:r>
          </a:p>
          <a:p>
            <a:r>
              <a:rPr lang="he-IL" dirty="0"/>
              <a:t>    בדיקת הנוזל המופיע בעזרת נייר קובלט כלורי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920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כיצד ניתן לזהות את תוצרי הבעירה של פחמימן : מים ופחמן דו חמצני?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60486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אינדיקאטור נייר קובלט כלורי משנה צבעו מכחול לורוד בנוכחות מים</a:t>
            </a:r>
          </a:p>
        </p:txBody>
      </p:sp>
      <p:sp>
        <p:nvSpPr>
          <p:cNvPr id="48130" name="AutoShape 2" descr="data:image/jpeg;base64,/9j/4AAQSkZJRgABAQAAAQABAAD/2wBDAAkGBwgHBgkIBwgKCgkLDRYPDQwMDRsUFRAWIB0iIiAdHx8kKDQsJCYxJx8fLT0tMTU3Ojo6Iys/RD84QzQ5Ojf/2wBDAQoKCg0MDRoPDxo3JR8lNzc3Nzc3Nzc3Nzc3Nzc3Nzc3Nzc3Nzc3Nzc3Nzc3Nzc3Nzc3Nzc3Nzc3Nzc3Nzc3Nzf/wAARCABfAEkDASIAAhEBAxEB/8QAGwAAAgIDAQAAAAAAAAAAAAAAAQMCBAUGBwD/xAA8EAACAQIEAwQGCAQHAAAAAAABAgMAEQQSITEFQVETImFxBxSBkaHRBiNSU5Kx4fAVMkLBFhckM1SC8f/EABkBAQEBAQEBAAAAAAAAAAAAAAECAwAEBf/EACERAAICAQUBAAMAAAAAAAAAAAABAhEhAxITMVFBMnGR/9oADAMBAAIRAxEAPwDh+RsgfKcpNg1tL9KjTon7Mnuq11Iswva4tfzqSQhoJJe1jUqQBGSczX6abedccIFqKimIilSCWMhICqFvf4+XI06XDNAHWctFOrAGF0IYAi9/DkLeNcBCKJ5nSOJHeRjZURSST0AFPw/ZDD4hpUztlCx72Vid7gjW19CDexqvbTWnFyMMI7mzPntYWOlr9etKATbxqDfzCmWqBGtDEBOlC58aJFeqRJucxGlrUBod66CfRNx4mwlw/wC/bVuH0ScXmnj9alw0EKqFZo11Nue+5rbinfRnyQ9ObSQvFI0c0bo6/wAyupBHmDXl0K93PbUi29t/G1h+ddvf0RcNm+sl4k7ym2dnzEn20cN6KMDgpe1w/FZ0luSHQlSB00tpStGVk80TjOLY4tvWUhw0Knu9lBYWtrcrvz3tavYqKRIMJnTKrRXRuTDcn3ki/hXY5/RRw6aaSaXGyPLI5d2N7libk++vY/0a4PiMWCtN2awRCCwFsyqSM2nMi2u/uFVwTDmgcTy1Aiuo4/0XxNxNcDw/HlX7BpWZ1JsbgKN9tT7qxDeiz6QgkXw7eKnQ1L0p+FLVh6aJyoWreG9Fv0i+zD+Kh/lh9I/u4fx1PFPweSHp28cRwX/Ki99SHEsHp/q4fxVo3rq/ab3VNcWp/rPur6fZ86qN1xHEMIgE0bwTToLKgmC3BIvqdPH2UrinGIYcPK0UsDnIcp7UAZr2A8N961UOWiMgkGVTYjOATe9twfyqDuOzclmKgXNtbDxIA8OlTt8Gzc5uKYWCAynEwsyrsGGprH8G4rh5Q2HLwxsig2zaWtYWPPataDTMWLhDHlLLYC55ioQhY+2kLKLCxvuAL1W0LXRk+HS4Xif0o4rJiJF7KAxLEwlKXKkm4IIuL302POtsGIgI/wB+L2OK5lwJbS4uTunOwNZXtk+0nuqNOOLL1Pyo3OWVSUyTRWv3u/yqXax/eR/jFaO0i6HMlqHap1WrIooBafGgFs5tfYWuTUQtiPOmRtlWRt3IspH9J0/tW2yjHfeAyL6vI4e65rFEyi40HmCd6k6xFGJVgjKpQsQTe5ufZY/Cq0xWKKNnzM7HS7VBBK4Dsqhb3JYXHz6c6lt9FJLsuYzErlUs0jKCRI5e5y9eQ8vMUlpr8MUar2wGpa+a3I+JuKfhIkxQeOKYBRdgbkFd7g7nkPDr1pXceVExcbxQgEdqneC359Trb4+03Wjqp0SwEE+EieWPDpMoILBZO8v/AF/WmYfFRYtmfs0ZCM3dcHL52FY5eIy4dxDInaqhORxfNblY0jHiMKpWULEb2uCCvQbbfPlQpVHHwXG5Z+mbxWFAgbELG4jHQX/KqXc/YNYKHimJ4fKyQyOg0IHI9NDyrIf4qm+4T8dC1YPvBXFqLrJae7DKDruCOR5UMPMA5V7Kx3U7HxFMyX2uBRMSyLkdQR0NelxZ5VIGNg9Zw3cfK0VyoY29nw+FUHkWULhsSHimQ91r8vlVsYeVD9TKQo2V9R5eFKOFdj38NAxOndOU/GsZwk30bQnFLsScLjYi0STQyoGNysgI+dv30pmHw+JuRMMqC4C9qCRyuP8A2m4hChlknwSRjViFOgHkBoKrriIF+sEaoh1zC5/tUKEV2W5yawRxs6kmJrSBTYsosNdduVMZO3aN27qIczZ1sM3l18PKlzYtcxjwcOebIH7kZOUHa/ypUMHFZEGbDvmvozqFsPC+1P2uwulbx+yvjMMuIxPaOcq2sSbkm2g+Fqn6lgeje/8AWr0XC5RY4mVR4Kcx+VWf4bhftTfClaMnmg54rCl/CxbptRCD202wr2Uda9lHisWAfdUhrz/SjbkNqIFtqQTyHqTc3133qrieGYSZyJI1fKbAqSAatc7GiTqSBYX26VLSeGKbTtMr4XCQ4TP2CZS5BY3JJ6amnHXfWjc0L1olSpGUnbs9yqOnWpGhagbP/9k="/>
          <p:cNvSpPr>
            <a:spLocks noChangeAspect="1" noChangeArrowheads="1"/>
          </p:cNvSpPr>
          <p:nvPr/>
        </p:nvSpPr>
        <p:spPr bwMode="auto">
          <a:xfrm>
            <a:off x="8872538" y="-466725"/>
            <a:ext cx="695325" cy="904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8132" name="Picture 4" descr="http://upload.wikimedia.org/wikipedia/commons/thumb/f/fd/Splash_2_color.jpg/250px-Splash_2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296144" cy="16798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2420888"/>
            <a:ext cx="59766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פחמן דו חמצני במגע עם מי סיד צלולים מתקבלת תמיסה עכורה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3068960"/>
            <a:ext cx="4536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ניסוי </a:t>
            </a:r>
            <a:r>
              <a:rPr lang="he-IL" sz="2400" b="1" dirty="0">
                <a:solidFill>
                  <a:srgbClr val="FF0000"/>
                </a:solidFill>
              </a:rPr>
              <a:t>(עמוד 234-235) </a:t>
            </a:r>
          </a:p>
        </p:txBody>
      </p:sp>
      <p:sp>
        <p:nvSpPr>
          <p:cNvPr id="11" name="מלבן 10"/>
          <p:cNvSpPr/>
          <p:nvPr/>
        </p:nvSpPr>
        <p:spPr>
          <a:xfrm>
            <a:off x="3475723" y="4725144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רשום תוצאות במחברת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445224"/>
            <a:ext cx="85689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3. הוספת מי סיד לצלחת פטרי שמתחת לנר והדלקת הנרות וכיסוי נר בכוס (המתן מספר דקות)</a:t>
            </a:r>
          </a:p>
          <a:p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3635896" y="5661248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רשום תוצאות במחברת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" grpId="0"/>
      <p:bldP spid="5" grpId="0" animBg="1"/>
      <p:bldP spid="5" grpId="1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>
                <a:solidFill>
                  <a:srgbClr val="00B050"/>
                </a:solidFill>
              </a:rPr>
              <a:t> חזרה: שינוי כימי ושינוי פיסיקלי</a:t>
            </a:r>
          </a:p>
        </p:txBody>
      </p:sp>
      <p:sp>
        <p:nvSpPr>
          <p:cNvPr id="2765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e-IL" b="1" u="sng" dirty="0">
                <a:solidFill>
                  <a:srgbClr val="FF00FF"/>
                </a:solidFill>
                <a:cs typeface="David" pitchFamily="34" charset="-79"/>
              </a:rPr>
              <a:t>שינוי כימי בחומר-</a:t>
            </a:r>
            <a:r>
              <a:rPr lang="he-IL" b="1" dirty="0">
                <a:solidFill>
                  <a:srgbClr val="FF00FF"/>
                </a:solidFill>
                <a:cs typeface="David" pitchFamily="34" charset="-79"/>
              </a:rPr>
              <a:t> 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שינוי הגורם לשינוי בתכונות החומרים ויצירת חומר (או חומרים) </a:t>
            </a:r>
            <a:r>
              <a:rPr lang="he-IL" b="1" dirty="0">
                <a:solidFill>
                  <a:srgbClr val="002060"/>
                </a:solidFill>
                <a:cs typeface="David" pitchFamily="34" charset="-79"/>
              </a:rPr>
              <a:t>השונים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 מחומרי המוצא (חומרים חדשים עם תכונות חדשות). </a:t>
            </a:r>
          </a:p>
          <a:p>
            <a:pPr marL="0" indent="0" eaLnBrk="1" hangingPunct="1">
              <a:buNone/>
            </a:pP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    למשל: שריפה, </a:t>
            </a:r>
            <a:r>
              <a:rPr lang="he-IL" u="sng" dirty="0">
                <a:solidFill>
                  <a:srgbClr val="002060"/>
                </a:solidFill>
                <a:cs typeface="David" pitchFamily="34" charset="-79"/>
              </a:rPr>
              <a:t>פירוק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 סוכר, </a:t>
            </a:r>
            <a:r>
              <a:rPr lang="he-IL" u="sng" dirty="0">
                <a:solidFill>
                  <a:srgbClr val="002060"/>
                </a:solidFill>
                <a:cs typeface="David" pitchFamily="34" charset="-79"/>
              </a:rPr>
              <a:t>התרכבות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 תרכובת </a:t>
            </a:r>
            <a:r>
              <a:rPr lang="he-IL" dirty="0" err="1">
                <a:solidFill>
                  <a:srgbClr val="002060"/>
                </a:solidFill>
                <a:cs typeface="David" pitchFamily="34" charset="-79"/>
              </a:rPr>
              <a:t>וכו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'..</a:t>
            </a:r>
          </a:p>
          <a:p>
            <a:r>
              <a:rPr lang="he-IL" b="1" u="sng" dirty="0">
                <a:solidFill>
                  <a:srgbClr val="FF00FF"/>
                </a:solidFill>
                <a:cs typeface="David" pitchFamily="34" charset="-79"/>
              </a:rPr>
              <a:t>שינוי פיסיקלי- 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שינוי בחומר שאינו גורם לשינוי בתכונות החומר, החומר שומר על תכונותיו המקוריות. למשל שינוי מצב צבירה, המסה מלח בישול במים, גריסת פלפל, מתיחת גומי, </a:t>
            </a:r>
            <a:r>
              <a:rPr lang="he-IL" u="sng" dirty="0">
                <a:solidFill>
                  <a:srgbClr val="002060"/>
                </a:solidFill>
                <a:cs typeface="David" pitchFamily="34" charset="-79"/>
              </a:rPr>
              <a:t>הפרדת</a:t>
            </a:r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 תערובות.</a:t>
            </a:r>
          </a:p>
          <a:p>
            <a:pPr eaLnBrk="1" hangingPunct="1"/>
            <a:r>
              <a:rPr lang="he-IL" dirty="0">
                <a:solidFill>
                  <a:srgbClr val="002060"/>
                </a:solidFill>
                <a:cs typeface="David" pitchFamily="34" charset="-79"/>
              </a:rPr>
              <a:t>.</a:t>
            </a:r>
          </a:p>
          <a:p>
            <a:pPr eaLnBrk="1" hangingPunct="1"/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364088" y="1556792"/>
            <a:ext cx="316835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47864" y="5445224"/>
            <a:ext cx="5562600" cy="1219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71600" y="575945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371600" y="5734050"/>
            <a:ext cx="2362200" cy="0"/>
          </a:xfrm>
          <a:prstGeom prst="line">
            <a:avLst/>
          </a:prstGeom>
          <a:noFill/>
          <a:ln w="76200">
            <a:solidFill>
              <a:schemeClr val="bg2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9113" y="1122363"/>
            <a:ext cx="8382000" cy="53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במסגרת תהליך הבעירה מתקשר החמצן שבאוויר עם אטומי הפחמן והמימן, שמהם מורכב הדלק.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אם כמות החמצן מספיקה –</a:t>
            </a:r>
            <a:r>
              <a:rPr lang="he-IL" sz="3200" b="1" dirty="0" err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he-IL" sz="3200" b="1" dirty="0" err="1">
                <a:solidFill>
                  <a:srgbClr val="FF0000"/>
                </a:solidFill>
                <a:latin typeface="Arial" pitchFamily="34" charset="0"/>
              </a:rPr>
              <a:t>תהליך</a:t>
            </a:r>
            <a:r>
              <a:rPr lang="he-IL" sz="3200" b="1" dirty="0">
                <a:solidFill>
                  <a:srgbClr val="FF0000"/>
                </a:solidFill>
                <a:latin typeface="Arial" pitchFamily="34" charset="0"/>
              </a:rPr>
              <a:t> הבעירה שלם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כלומר כל אטומי המימן והפחמן שבדלק התקשרו עם אטומי החמצן שבאוויר.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endParaRPr lang="he-IL" sz="3200" b="1" dirty="0">
              <a:solidFill>
                <a:srgbClr val="000066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endParaRPr lang="he-IL" sz="3200" b="1" dirty="0">
              <a:solidFill>
                <a:srgbClr val="000066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66"/>
                </a:solidFill>
                <a:latin typeface="Arial" pitchFamily="34" charset="0"/>
              </a:rPr>
              <a:t>השאיפה היא,</a:t>
            </a: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66"/>
                </a:solidFill>
                <a:latin typeface="Arial" pitchFamily="34" charset="0"/>
              </a:rPr>
              <a:t>שכל תהליך בעירה יהיה שלם.</a:t>
            </a:r>
            <a:endParaRPr lang="en-US" sz="32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35696" y="260648"/>
            <a:ext cx="6535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4400" b="1" dirty="0">
                <a:solidFill>
                  <a:srgbClr val="CC3300"/>
                </a:solidFill>
                <a:latin typeface="Arial" pitchFamily="34" charset="0"/>
              </a:rPr>
              <a:t>בעירה שלמה ובעירה חלקית</a:t>
            </a:r>
            <a:endParaRPr lang="en-US" sz="4400" b="1" dirty="0">
              <a:solidFill>
                <a:srgbClr val="CC3300"/>
              </a:solidFill>
              <a:latin typeface="Arial" pitchFamily="34" charset="0"/>
            </a:endParaRPr>
          </a:p>
        </p:txBody>
      </p:sp>
      <p:pic>
        <p:nvPicPr>
          <p:cNvPr id="3079" name="Picture 7" descr="firebr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4572000"/>
            <a:ext cx="1819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62000" y="60960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93763" y="6207125"/>
            <a:ext cx="1773237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85800" y="6110288"/>
            <a:ext cx="2057400" cy="7620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990600" y="5943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990600" y="5922963"/>
            <a:ext cx="1371600" cy="381000"/>
          </a:xfrm>
          <a:prstGeom prst="line">
            <a:avLst/>
          </a:prstGeom>
          <a:noFill/>
          <a:ln w="76200">
            <a:solidFill>
              <a:srgbClr val="9966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31641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/>
              <a:t>דוגמאות לבעירה מלאה/שלמה:</a:t>
            </a:r>
          </a:p>
          <a:p>
            <a:endParaRPr lang="he-IL" sz="4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96752"/>
            <a:ext cx="11089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David" pitchFamily="34" charset="-79"/>
              </a:rPr>
              <a:t>א. הבעירה המלאה של הפחמימן מתאן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4(g)</a:t>
            </a: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David" pitchFamily="34" charset="-79"/>
              </a:rPr>
              <a:t>                                           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67544" y="1844824"/>
            <a:ext cx="8334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חום ואור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lang="en-US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4(g)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+ 2O</a:t>
            </a:r>
            <a:r>
              <a:rPr lang="en-US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2(g)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---------&gt; CO</a:t>
            </a:r>
            <a:r>
              <a:rPr lang="en-US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2(g)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+ 2H</a:t>
            </a:r>
            <a:r>
              <a:rPr lang="en-US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8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(g)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+</a:t>
            </a:r>
            <a:endParaRPr lang="he-I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94289"/>
            <a:ext cx="6696744" cy="6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629995" y="2852936"/>
            <a:ext cx="8473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latin typeface="Symbol" pitchFamily="18" charset="2"/>
                <a:ea typeface="Calibri" pitchFamily="34" charset="0"/>
                <a:cs typeface="David" pitchFamily="34" charset="-79"/>
              </a:rPr>
              <a:t>ב. הבעירה המלאה של הפחמימן </a:t>
            </a:r>
            <a:r>
              <a:rPr lang="he-IL" sz="2400" b="1" dirty="0" err="1">
                <a:latin typeface="Symbol" pitchFamily="18" charset="2"/>
                <a:ea typeface="Calibri" pitchFamily="34" charset="0"/>
                <a:cs typeface="David" pitchFamily="34" charset="-79"/>
              </a:rPr>
              <a:t>פרופאן</a:t>
            </a:r>
            <a:r>
              <a:rPr lang="he-IL" sz="2400" b="1" dirty="0">
                <a:latin typeface="Symbol" pitchFamily="18" charset="2"/>
                <a:ea typeface="Calibri" pitchFamily="34" charset="0"/>
                <a:cs typeface="David" pitchFamily="34" charset="-79"/>
              </a:rPr>
              <a:t> (מרכיב עיקרי בגז בישול)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8(g)</a:t>
            </a:r>
            <a:r>
              <a:rPr lang="he-IL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44008" y="4293096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latin typeface="Symbol" pitchFamily="18" charset="2"/>
                <a:ea typeface="Calibri" pitchFamily="34" charset="0"/>
                <a:cs typeface="David" pitchFamily="34" charset="-79"/>
              </a:rPr>
              <a:t>ג. בעירה של </a:t>
            </a:r>
            <a:r>
              <a:rPr lang="he-IL" sz="2400" b="1" dirty="0" err="1">
                <a:latin typeface="Symbol" pitchFamily="18" charset="2"/>
                <a:ea typeface="Calibri" pitchFamily="34" charset="0"/>
                <a:cs typeface="David" pitchFamily="34" charset="-79"/>
              </a:rPr>
              <a:t>גלוקוז</a:t>
            </a:r>
            <a:r>
              <a:rPr lang="he-IL" sz="2400" b="1" dirty="0">
                <a:latin typeface="Symbol" pitchFamily="18" charset="2"/>
                <a:ea typeface="Calibri" pitchFamily="34" charset="0"/>
                <a:cs typeface="David" pitchFamily="34" charset="-79"/>
              </a:rPr>
              <a:t>- נשימה תאית</a:t>
            </a:r>
            <a:r>
              <a:rPr lang="he-IL" sz="2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166813" y="528638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869160"/>
            <a:ext cx="867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---------&gt;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      6H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O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(l)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 +  6CO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2(g)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+energy </a:t>
            </a:r>
            <a:r>
              <a:rPr kumimoji="0" 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  </a:t>
            </a:r>
            <a:r>
              <a:rPr kumimoji="0" lang="he-I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(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g </a:t>
            </a:r>
            <a:r>
              <a:rPr kumimoji="0" lang="he-I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)</a:t>
            </a:r>
            <a:r>
              <a:rPr kumimoji="0" 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C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H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12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O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6(s)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+ 6O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685595" y="34290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latin typeface="Calibri" pitchFamily="34" charset="0"/>
                <a:ea typeface="Calibri" pitchFamily="34" charset="0"/>
                <a:cs typeface="Arial" pitchFamily="34" charset="0"/>
              </a:rPr>
              <a:t>חום ואור +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2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5202238"/>
            <a:ext cx="8643966" cy="685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1279525"/>
            <a:ext cx="7467600" cy="4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כאשר </a:t>
            </a:r>
            <a:r>
              <a:rPr lang="he-IL" sz="3200" b="1" dirty="0">
                <a:solidFill>
                  <a:srgbClr val="FF0000"/>
                </a:solidFill>
                <a:latin typeface="Arial" pitchFamily="34" charset="0"/>
              </a:rPr>
              <a:t>אין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מספיק חמצן תהליך </a:t>
            </a:r>
            <a:r>
              <a:rPr lang="he-IL" sz="3200" b="1" dirty="0">
                <a:solidFill>
                  <a:srgbClr val="FF0000"/>
                </a:solidFill>
                <a:latin typeface="Arial" pitchFamily="34" charset="0"/>
              </a:rPr>
              <a:t>הבעירה אינו מושלם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– לא  כל אטומי הפחמן והמימן מצאו אטומי חמצן שאליהם יוכלו להתחבר.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he-IL" sz="12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he-IL" sz="1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התוצאה נוצרים חומרים כימיים נוספים, ביניהם גזים רעילים. 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תהליך זה נקרא: </a:t>
            </a:r>
            <a:r>
              <a:rPr lang="he-IL" sz="4000" b="1" dirty="0">
                <a:solidFill>
                  <a:srgbClr val="FF0000"/>
                </a:solidFill>
                <a:latin typeface="Arial" pitchFamily="34" charset="0"/>
              </a:rPr>
              <a:t>תהליך בעירה חלקית</a:t>
            </a:r>
            <a:r>
              <a:rPr lang="he-IL" sz="40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40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86520"/>
            <a:ext cx="7358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חלק מן התוצרים מסוגל להמשיך ולהתרכב עם חמצן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3568" y="1700808"/>
            <a:ext cx="7776864" cy="2510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דוגמה- בעירה חלקית של </a:t>
            </a:r>
            <a:r>
              <a:rPr kumimoji="0" lang="he-I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פרופאן</a:t>
            </a: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 :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C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H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8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(g)  +3.5O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(g)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  <a:sym typeface="Symbol" pitchFamily="18" charset="2"/>
              </a:rPr>
              <a:t>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  3CO(g)  +4H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O(g)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Guttman Yad-Brush" pitchFamily="2" charset="-79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C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H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8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(g)  +2O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(g)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  <a:sym typeface="Symbol" pitchFamily="18" charset="2"/>
              </a:rPr>
              <a:t>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  3C(s)  +4H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Guttman Yad-Brush" pitchFamily="2" charset="-79"/>
              </a:rPr>
              <a:t>O(g)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Guttman Yad-Brush" pitchFamily="2" charset="-79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</a:rPr>
              <a:t>- חלק מהתוצרים מסוגל להמשיך ולהתרכב עם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</a:rPr>
              <a:t>   חמצן ליצירת פחמן דו חמצני.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743200" y="4953000"/>
            <a:ext cx="6400800" cy="6858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43200" y="5715000"/>
            <a:ext cx="6400800" cy="1524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701675"/>
            <a:ext cx="73152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בתמונה שלפניכם רואים שריפה.  </a:t>
            </a:r>
          </a:p>
          <a:p>
            <a:pPr algn="just" rtl="1" eaLnBrk="1" hangingPunct="1">
              <a:spcBef>
                <a:spcPct val="50000"/>
              </a:spcBef>
            </a:pPr>
            <a:endParaRPr lang="he-IL" sz="1000" b="1" dirty="0">
              <a:solidFill>
                <a:srgbClr val="000000"/>
              </a:solidFill>
              <a:latin typeface="Arial" pitchFamily="34" charset="0"/>
            </a:endParaRPr>
          </a:p>
          <a:p>
            <a:pPr algn="just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מה דעתכם האם זו: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just" rtl="1" eaLnBrk="1" hangingPunct="1"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בעירה מושלמת?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just" rtl="1" eaLnBrk="1" hangingPunct="1"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בעירה חלקית?</a:t>
            </a:r>
            <a:endParaRPr lang="en-US" sz="3200" dirty="0"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133600"/>
            <a:ext cx="3975100" cy="4343400"/>
            <a:chOff x="384" y="1344"/>
            <a:chExt cx="2592" cy="2832"/>
          </a:xfrm>
        </p:grpSpPr>
        <p:sp>
          <p:nvSpPr>
            <p:cNvPr id="5132" name="Rectangle 6"/>
            <p:cNvSpPr>
              <a:spLocks noChangeArrowheads="1"/>
            </p:cNvSpPr>
            <p:nvPr/>
          </p:nvSpPr>
          <p:spPr bwMode="auto">
            <a:xfrm>
              <a:off x="384" y="1344"/>
              <a:ext cx="2592" cy="2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5133" name="Picture 7" descr="pic2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498" y="1440"/>
              <a:ext cx="2382" cy="2605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05800" y="1371600"/>
            <a:ext cx="609600" cy="762000"/>
            <a:chOff x="5136" y="912"/>
            <a:chExt cx="384" cy="480"/>
          </a:xfrm>
        </p:grpSpPr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5136" y="912"/>
              <a:ext cx="384" cy="480"/>
            </a:xfrm>
            <a:prstGeom prst="wedgeEllipseCallout">
              <a:avLst>
                <a:gd name="adj1" fmla="val -70315"/>
                <a:gd name="adj2" fmla="val 3854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algn="ctr" rtl="1" eaLnBrk="1" hangingPunct="1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202" y="960"/>
              <a:ext cx="245" cy="382"/>
              <a:chOff x="4836" y="1282"/>
              <a:chExt cx="219" cy="342"/>
            </a:xfrm>
          </p:grpSpPr>
          <p:sp>
            <p:nvSpPr>
              <p:cNvPr id="5129" name="Freeform 11"/>
              <p:cNvSpPr>
                <a:spLocks/>
              </p:cNvSpPr>
              <p:nvPr/>
            </p:nvSpPr>
            <p:spPr bwMode="auto">
              <a:xfrm>
                <a:off x="4836" y="1282"/>
                <a:ext cx="219" cy="342"/>
              </a:xfrm>
              <a:custGeom>
                <a:avLst/>
                <a:gdLst>
                  <a:gd name="T0" fmla="*/ 150 w 439"/>
                  <a:gd name="T1" fmla="*/ 185 h 683"/>
                  <a:gd name="T2" fmla="*/ 194 w 439"/>
                  <a:gd name="T3" fmla="*/ 138 h 683"/>
                  <a:gd name="T4" fmla="*/ 272 w 439"/>
                  <a:gd name="T5" fmla="*/ 167 h 683"/>
                  <a:gd name="T6" fmla="*/ 265 w 439"/>
                  <a:gd name="T7" fmla="*/ 244 h 683"/>
                  <a:gd name="T8" fmla="*/ 171 w 439"/>
                  <a:gd name="T9" fmla="*/ 304 h 683"/>
                  <a:gd name="T10" fmla="*/ 153 w 439"/>
                  <a:gd name="T11" fmla="*/ 474 h 683"/>
                  <a:gd name="T12" fmla="*/ 171 w 439"/>
                  <a:gd name="T13" fmla="*/ 527 h 683"/>
                  <a:gd name="T14" fmla="*/ 140 w 439"/>
                  <a:gd name="T15" fmla="*/ 585 h 683"/>
                  <a:gd name="T16" fmla="*/ 147 w 439"/>
                  <a:gd name="T17" fmla="*/ 645 h 683"/>
                  <a:gd name="T18" fmla="*/ 213 w 439"/>
                  <a:gd name="T19" fmla="*/ 683 h 683"/>
                  <a:gd name="T20" fmla="*/ 300 w 439"/>
                  <a:gd name="T21" fmla="*/ 656 h 683"/>
                  <a:gd name="T22" fmla="*/ 328 w 439"/>
                  <a:gd name="T23" fmla="*/ 585 h 683"/>
                  <a:gd name="T24" fmla="*/ 293 w 439"/>
                  <a:gd name="T25" fmla="*/ 518 h 683"/>
                  <a:gd name="T26" fmla="*/ 331 w 439"/>
                  <a:gd name="T27" fmla="*/ 480 h 683"/>
                  <a:gd name="T28" fmla="*/ 331 w 439"/>
                  <a:gd name="T29" fmla="*/ 387 h 683"/>
                  <a:gd name="T30" fmla="*/ 429 w 439"/>
                  <a:gd name="T31" fmla="*/ 308 h 683"/>
                  <a:gd name="T32" fmla="*/ 439 w 439"/>
                  <a:gd name="T33" fmla="*/ 188 h 683"/>
                  <a:gd name="T34" fmla="*/ 376 w 439"/>
                  <a:gd name="T35" fmla="*/ 59 h 683"/>
                  <a:gd name="T36" fmla="*/ 251 w 439"/>
                  <a:gd name="T37" fmla="*/ 0 h 683"/>
                  <a:gd name="T38" fmla="*/ 112 w 439"/>
                  <a:gd name="T39" fmla="*/ 38 h 683"/>
                  <a:gd name="T40" fmla="*/ 31 w 439"/>
                  <a:gd name="T41" fmla="*/ 115 h 683"/>
                  <a:gd name="T42" fmla="*/ 0 w 439"/>
                  <a:gd name="T43" fmla="*/ 234 h 683"/>
                  <a:gd name="T44" fmla="*/ 4 w 439"/>
                  <a:gd name="T45" fmla="*/ 304 h 683"/>
                  <a:gd name="T46" fmla="*/ 147 w 439"/>
                  <a:gd name="T47" fmla="*/ 296 h 683"/>
                  <a:gd name="T48" fmla="*/ 150 w 439"/>
                  <a:gd name="T49" fmla="*/ 185 h 6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9"/>
                  <a:gd name="T76" fmla="*/ 0 h 683"/>
                  <a:gd name="T77" fmla="*/ 439 w 439"/>
                  <a:gd name="T78" fmla="*/ 683 h 6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9" h="683">
                    <a:moveTo>
                      <a:pt x="150" y="185"/>
                    </a:moveTo>
                    <a:lnTo>
                      <a:pt x="194" y="138"/>
                    </a:lnTo>
                    <a:lnTo>
                      <a:pt x="272" y="167"/>
                    </a:lnTo>
                    <a:lnTo>
                      <a:pt x="265" y="244"/>
                    </a:lnTo>
                    <a:lnTo>
                      <a:pt x="171" y="304"/>
                    </a:lnTo>
                    <a:lnTo>
                      <a:pt x="153" y="474"/>
                    </a:lnTo>
                    <a:lnTo>
                      <a:pt x="171" y="527"/>
                    </a:lnTo>
                    <a:lnTo>
                      <a:pt x="140" y="585"/>
                    </a:lnTo>
                    <a:lnTo>
                      <a:pt x="147" y="645"/>
                    </a:lnTo>
                    <a:lnTo>
                      <a:pt x="213" y="683"/>
                    </a:lnTo>
                    <a:lnTo>
                      <a:pt x="300" y="656"/>
                    </a:lnTo>
                    <a:lnTo>
                      <a:pt x="328" y="585"/>
                    </a:lnTo>
                    <a:lnTo>
                      <a:pt x="293" y="518"/>
                    </a:lnTo>
                    <a:lnTo>
                      <a:pt x="331" y="480"/>
                    </a:lnTo>
                    <a:lnTo>
                      <a:pt x="331" y="387"/>
                    </a:lnTo>
                    <a:lnTo>
                      <a:pt x="429" y="308"/>
                    </a:lnTo>
                    <a:lnTo>
                      <a:pt x="439" y="188"/>
                    </a:lnTo>
                    <a:lnTo>
                      <a:pt x="376" y="59"/>
                    </a:lnTo>
                    <a:lnTo>
                      <a:pt x="251" y="0"/>
                    </a:lnTo>
                    <a:lnTo>
                      <a:pt x="112" y="38"/>
                    </a:lnTo>
                    <a:lnTo>
                      <a:pt x="31" y="115"/>
                    </a:lnTo>
                    <a:lnTo>
                      <a:pt x="0" y="234"/>
                    </a:lnTo>
                    <a:lnTo>
                      <a:pt x="4" y="304"/>
                    </a:lnTo>
                    <a:lnTo>
                      <a:pt x="147" y="296"/>
                    </a:lnTo>
                    <a:lnTo>
                      <a:pt x="150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0" name="Freeform 12"/>
              <p:cNvSpPr>
                <a:spLocks/>
              </p:cNvSpPr>
              <p:nvPr/>
            </p:nvSpPr>
            <p:spPr bwMode="auto">
              <a:xfrm>
                <a:off x="4848" y="1296"/>
                <a:ext cx="195" cy="238"/>
              </a:xfrm>
              <a:custGeom>
                <a:avLst/>
                <a:gdLst>
                  <a:gd name="T0" fmla="*/ 0 w 390"/>
                  <a:gd name="T1" fmla="*/ 241 h 477"/>
                  <a:gd name="T2" fmla="*/ 57 w 390"/>
                  <a:gd name="T3" fmla="*/ 230 h 477"/>
                  <a:gd name="T4" fmla="*/ 89 w 390"/>
                  <a:gd name="T5" fmla="*/ 241 h 477"/>
                  <a:gd name="T6" fmla="*/ 87 w 390"/>
                  <a:gd name="T7" fmla="*/ 175 h 477"/>
                  <a:gd name="T8" fmla="*/ 111 w 390"/>
                  <a:gd name="T9" fmla="*/ 101 h 477"/>
                  <a:gd name="T10" fmla="*/ 206 w 390"/>
                  <a:gd name="T11" fmla="*/ 74 h 477"/>
                  <a:gd name="T12" fmla="*/ 251 w 390"/>
                  <a:gd name="T13" fmla="*/ 105 h 477"/>
                  <a:gd name="T14" fmla="*/ 299 w 390"/>
                  <a:gd name="T15" fmla="*/ 153 h 477"/>
                  <a:gd name="T16" fmla="*/ 285 w 390"/>
                  <a:gd name="T17" fmla="*/ 237 h 477"/>
                  <a:gd name="T18" fmla="*/ 195 w 390"/>
                  <a:gd name="T19" fmla="*/ 276 h 477"/>
                  <a:gd name="T20" fmla="*/ 171 w 390"/>
                  <a:gd name="T21" fmla="*/ 335 h 477"/>
                  <a:gd name="T22" fmla="*/ 178 w 390"/>
                  <a:gd name="T23" fmla="*/ 395 h 477"/>
                  <a:gd name="T24" fmla="*/ 166 w 390"/>
                  <a:gd name="T25" fmla="*/ 477 h 477"/>
                  <a:gd name="T26" fmla="*/ 256 w 390"/>
                  <a:gd name="T27" fmla="*/ 477 h 477"/>
                  <a:gd name="T28" fmla="*/ 268 w 390"/>
                  <a:gd name="T29" fmla="*/ 416 h 477"/>
                  <a:gd name="T30" fmla="*/ 261 w 390"/>
                  <a:gd name="T31" fmla="*/ 345 h 477"/>
                  <a:gd name="T32" fmla="*/ 316 w 390"/>
                  <a:gd name="T33" fmla="*/ 307 h 477"/>
                  <a:gd name="T34" fmla="*/ 358 w 390"/>
                  <a:gd name="T35" fmla="*/ 287 h 477"/>
                  <a:gd name="T36" fmla="*/ 390 w 390"/>
                  <a:gd name="T37" fmla="*/ 196 h 477"/>
                  <a:gd name="T38" fmla="*/ 361 w 390"/>
                  <a:gd name="T39" fmla="*/ 98 h 477"/>
                  <a:gd name="T40" fmla="*/ 264 w 390"/>
                  <a:gd name="T41" fmla="*/ 0 h 477"/>
                  <a:gd name="T42" fmla="*/ 146 w 390"/>
                  <a:gd name="T43" fmla="*/ 8 h 477"/>
                  <a:gd name="T44" fmla="*/ 51 w 390"/>
                  <a:gd name="T45" fmla="*/ 67 h 477"/>
                  <a:gd name="T46" fmla="*/ 10 w 390"/>
                  <a:gd name="T47" fmla="*/ 140 h 477"/>
                  <a:gd name="T48" fmla="*/ 0 w 390"/>
                  <a:gd name="T49" fmla="*/ 241 h 4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0"/>
                  <a:gd name="T76" fmla="*/ 0 h 477"/>
                  <a:gd name="T77" fmla="*/ 390 w 390"/>
                  <a:gd name="T78" fmla="*/ 477 h 4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0" h="477">
                    <a:moveTo>
                      <a:pt x="0" y="241"/>
                    </a:moveTo>
                    <a:lnTo>
                      <a:pt x="57" y="230"/>
                    </a:lnTo>
                    <a:lnTo>
                      <a:pt x="89" y="241"/>
                    </a:lnTo>
                    <a:lnTo>
                      <a:pt x="87" y="175"/>
                    </a:lnTo>
                    <a:lnTo>
                      <a:pt x="111" y="101"/>
                    </a:lnTo>
                    <a:lnTo>
                      <a:pt x="206" y="74"/>
                    </a:lnTo>
                    <a:lnTo>
                      <a:pt x="251" y="105"/>
                    </a:lnTo>
                    <a:lnTo>
                      <a:pt x="299" y="153"/>
                    </a:lnTo>
                    <a:lnTo>
                      <a:pt x="285" y="237"/>
                    </a:lnTo>
                    <a:lnTo>
                      <a:pt x="195" y="276"/>
                    </a:lnTo>
                    <a:lnTo>
                      <a:pt x="171" y="335"/>
                    </a:lnTo>
                    <a:lnTo>
                      <a:pt x="178" y="395"/>
                    </a:lnTo>
                    <a:lnTo>
                      <a:pt x="166" y="477"/>
                    </a:lnTo>
                    <a:lnTo>
                      <a:pt x="256" y="477"/>
                    </a:lnTo>
                    <a:lnTo>
                      <a:pt x="268" y="416"/>
                    </a:lnTo>
                    <a:lnTo>
                      <a:pt x="261" y="345"/>
                    </a:lnTo>
                    <a:lnTo>
                      <a:pt x="316" y="307"/>
                    </a:lnTo>
                    <a:lnTo>
                      <a:pt x="358" y="287"/>
                    </a:lnTo>
                    <a:lnTo>
                      <a:pt x="390" y="196"/>
                    </a:lnTo>
                    <a:lnTo>
                      <a:pt x="361" y="98"/>
                    </a:lnTo>
                    <a:lnTo>
                      <a:pt x="264" y="0"/>
                    </a:lnTo>
                    <a:lnTo>
                      <a:pt x="146" y="8"/>
                    </a:lnTo>
                    <a:lnTo>
                      <a:pt x="51" y="67"/>
                    </a:lnTo>
                    <a:lnTo>
                      <a:pt x="10" y="14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1" name="Freeform 13"/>
              <p:cNvSpPr>
                <a:spLocks/>
              </p:cNvSpPr>
              <p:nvPr/>
            </p:nvSpPr>
            <p:spPr bwMode="auto">
              <a:xfrm>
                <a:off x="4919" y="1552"/>
                <a:ext cx="63" cy="54"/>
              </a:xfrm>
              <a:custGeom>
                <a:avLst/>
                <a:gdLst>
                  <a:gd name="T0" fmla="*/ 45 w 126"/>
                  <a:gd name="T1" fmla="*/ 0 h 109"/>
                  <a:gd name="T2" fmla="*/ 9 w 126"/>
                  <a:gd name="T3" fmla="*/ 20 h 109"/>
                  <a:gd name="T4" fmla="*/ 0 w 126"/>
                  <a:gd name="T5" fmla="*/ 73 h 109"/>
                  <a:gd name="T6" fmla="*/ 28 w 126"/>
                  <a:gd name="T7" fmla="*/ 109 h 109"/>
                  <a:gd name="T8" fmla="*/ 98 w 126"/>
                  <a:gd name="T9" fmla="*/ 109 h 109"/>
                  <a:gd name="T10" fmla="*/ 126 w 126"/>
                  <a:gd name="T11" fmla="*/ 66 h 109"/>
                  <a:gd name="T12" fmla="*/ 102 w 126"/>
                  <a:gd name="T13" fmla="*/ 14 h 109"/>
                  <a:gd name="T14" fmla="*/ 45 w 12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109"/>
                  <a:gd name="T26" fmla="*/ 126 w 12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109">
                    <a:moveTo>
                      <a:pt x="45" y="0"/>
                    </a:moveTo>
                    <a:lnTo>
                      <a:pt x="9" y="20"/>
                    </a:lnTo>
                    <a:lnTo>
                      <a:pt x="0" y="73"/>
                    </a:lnTo>
                    <a:lnTo>
                      <a:pt x="28" y="109"/>
                    </a:lnTo>
                    <a:lnTo>
                      <a:pt x="98" y="109"/>
                    </a:lnTo>
                    <a:lnTo>
                      <a:pt x="126" y="66"/>
                    </a:lnTo>
                    <a:lnTo>
                      <a:pt x="102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731963"/>
            <a:ext cx="9144000" cy="11430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06725"/>
            <a:ext cx="9144000" cy="1524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536" y="5278438"/>
            <a:ext cx="8748464" cy="11985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55000" y="457200"/>
            <a:ext cx="508000" cy="762000"/>
            <a:chOff x="5336" y="2160"/>
            <a:chExt cx="352" cy="528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5336" y="2160"/>
              <a:ext cx="352" cy="528"/>
            </a:xfrm>
            <a:prstGeom prst="wedgeEllipseCallout">
              <a:avLst>
                <a:gd name="adj1" fmla="val -84093"/>
                <a:gd name="adj2" fmla="val 33713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algn="ctr" rtl="1" eaLnBrk="1" hangingPunct="1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-1626982">
              <a:off x="5414" y="2222"/>
              <a:ext cx="220" cy="396"/>
              <a:chOff x="5116" y="1827"/>
              <a:chExt cx="293" cy="528"/>
            </a:xfrm>
          </p:grpSpPr>
          <p:sp>
            <p:nvSpPr>
              <p:cNvPr id="6155" name="Freeform 9"/>
              <p:cNvSpPr>
                <a:spLocks/>
              </p:cNvSpPr>
              <p:nvPr/>
            </p:nvSpPr>
            <p:spPr bwMode="auto">
              <a:xfrm>
                <a:off x="5162" y="1827"/>
                <a:ext cx="247" cy="399"/>
              </a:xfrm>
              <a:custGeom>
                <a:avLst/>
                <a:gdLst>
                  <a:gd name="T0" fmla="*/ 221 w 247"/>
                  <a:gd name="T1" fmla="*/ 114 h 399"/>
                  <a:gd name="T2" fmla="*/ 148 w 247"/>
                  <a:gd name="T3" fmla="*/ 227 h 399"/>
                  <a:gd name="T4" fmla="*/ 140 w 247"/>
                  <a:gd name="T5" fmla="*/ 269 h 399"/>
                  <a:gd name="T6" fmla="*/ 78 w 247"/>
                  <a:gd name="T7" fmla="*/ 399 h 399"/>
                  <a:gd name="T8" fmla="*/ 0 w 247"/>
                  <a:gd name="T9" fmla="*/ 363 h 399"/>
                  <a:gd name="T10" fmla="*/ 54 w 247"/>
                  <a:gd name="T11" fmla="*/ 198 h 399"/>
                  <a:gd name="T12" fmla="*/ 60 w 247"/>
                  <a:gd name="T13" fmla="*/ 143 h 399"/>
                  <a:gd name="T14" fmla="*/ 103 w 247"/>
                  <a:gd name="T15" fmla="*/ 0 h 399"/>
                  <a:gd name="T16" fmla="*/ 247 w 247"/>
                  <a:gd name="T17" fmla="*/ 54 h 399"/>
                  <a:gd name="T18" fmla="*/ 221 w 247"/>
                  <a:gd name="T19" fmla="*/ 114 h 3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7"/>
                  <a:gd name="T31" fmla="*/ 0 h 399"/>
                  <a:gd name="T32" fmla="*/ 247 w 247"/>
                  <a:gd name="T33" fmla="*/ 399 h 3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7" h="399">
                    <a:moveTo>
                      <a:pt x="221" y="114"/>
                    </a:moveTo>
                    <a:lnTo>
                      <a:pt x="148" y="227"/>
                    </a:lnTo>
                    <a:lnTo>
                      <a:pt x="140" y="269"/>
                    </a:lnTo>
                    <a:lnTo>
                      <a:pt x="78" y="399"/>
                    </a:lnTo>
                    <a:lnTo>
                      <a:pt x="0" y="363"/>
                    </a:lnTo>
                    <a:lnTo>
                      <a:pt x="54" y="198"/>
                    </a:lnTo>
                    <a:lnTo>
                      <a:pt x="60" y="143"/>
                    </a:lnTo>
                    <a:lnTo>
                      <a:pt x="103" y="0"/>
                    </a:lnTo>
                    <a:lnTo>
                      <a:pt x="247" y="54"/>
                    </a:lnTo>
                    <a:lnTo>
                      <a:pt x="221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56" name="Freeform 10"/>
              <p:cNvSpPr>
                <a:spLocks/>
              </p:cNvSpPr>
              <p:nvPr/>
            </p:nvSpPr>
            <p:spPr bwMode="auto">
              <a:xfrm>
                <a:off x="5116" y="2240"/>
                <a:ext cx="114" cy="115"/>
              </a:xfrm>
              <a:custGeom>
                <a:avLst/>
                <a:gdLst>
                  <a:gd name="T0" fmla="*/ 106 w 114"/>
                  <a:gd name="T1" fmla="*/ 26 h 115"/>
                  <a:gd name="T2" fmla="*/ 111 w 114"/>
                  <a:gd name="T3" fmla="*/ 39 h 115"/>
                  <a:gd name="T4" fmla="*/ 114 w 114"/>
                  <a:gd name="T5" fmla="*/ 53 h 115"/>
                  <a:gd name="T6" fmla="*/ 114 w 114"/>
                  <a:gd name="T7" fmla="*/ 68 h 115"/>
                  <a:gd name="T8" fmla="*/ 110 w 114"/>
                  <a:gd name="T9" fmla="*/ 83 h 115"/>
                  <a:gd name="T10" fmla="*/ 103 w 114"/>
                  <a:gd name="T11" fmla="*/ 93 h 115"/>
                  <a:gd name="T12" fmla="*/ 97 w 114"/>
                  <a:gd name="T13" fmla="*/ 102 h 115"/>
                  <a:gd name="T14" fmla="*/ 89 w 114"/>
                  <a:gd name="T15" fmla="*/ 109 h 115"/>
                  <a:gd name="T16" fmla="*/ 80 w 114"/>
                  <a:gd name="T17" fmla="*/ 113 h 115"/>
                  <a:gd name="T18" fmla="*/ 71 w 114"/>
                  <a:gd name="T19" fmla="*/ 115 h 115"/>
                  <a:gd name="T20" fmla="*/ 60 w 114"/>
                  <a:gd name="T21" fmla="*/ 115 h 115"/>
                  <a:gd name="T22" fmla="*/ 50 w 114"/>
                  <a:gd name="T23" fmla="*/ 114 h 115"/>
                  <a:gd name="T24" fmla="*/ 38 w 114"/>
                  <a:gd name="T25" fmla="*/ 110 h 115"/>
                  <a:gd name="T26" fmla="*/ 27 w 114"/>
                  <a:gd name="T27" fmla="*/ 104 h 115"/>
                  <a:gd name="T28" fmla="*/ 18 w 114"/>
                  <a:gd name="T29" fmla="*/ 97 h 115"/>
                  <a:gd name="T30" fmla="*/ 12 w 114"/>
                  <a:gd name="T31" fmla="*/ 88 h 115"/>
                  <a:gd name="T32" fmla="*/ 7 w 114"/>
                  <a:gd name="T33" fmla="*/ 77 h 115"/>
                  <a:gd name="T34" fmla="*/ 3 w 114"/>
                  <a:gd name="T35" fmla="*/ 67 h 115"/>
                  <a:gd name="T36" fmla="*/ 0 w 114"/>
                  <a:gd name="T37" fmla="*/ 56 h 115"/>
                  <a:gd name="T38" fmla="*/ 0 w 114"/>
                  <a:gd name="T39" fmla="*/ 46 h 115"/>
                  <a:gd name="T40" fmla="*/ 1 w 114"/>
                  <a:gd name="T41" fmla="*/ 35 h 115"/>
                  <a:gd name="T42" fmla="*/ 7 w 114"/>
                  <a:gd name="T43" fmla="*/ 24 h 115"/>
                  <a:gd name="T44" fmla="*/ 16 w 114"/>
                  <a:gd name="T45" fmla="*/ 17 h 115"/>
                  <a:gd name="T46" fmla="*/ 26 w 114"/>
                  <a:gd name="T47" fmla="*/ 12 h 115"/>
                  <a:gd name="T48" fmla="*/ 39 w 114"/>
                  <a:gd name="T49" fmla="*/ 8 h 115"/>
                  <a:gd name="T50" fmla="*/ 45 w 114"/>
                  <a:gd name="T51" fmla="*/ 5 h 115"/>
                  <a:gd name="T52" fmla="*/ 50 w 114"/>
                  <a:gd name="T53" fmla="*/ 4 h 115"/>
                  <a:gd name="T54" fmla="*/ 55 w 114"/>
                  <a:gd name="T55" fmla="*/ 3 h 115"/>
                  <a:gd name="T56" fmla="*/ 62 w 114"/>
                  <a:gd name="T57" fmla="*/ 1 h 115"/>
                  <a:gd name="T58" fmla="*/ 67 w 114"/>
                  <a:gd name="T59" fmla="*/ 0 h 115"/>
                  <a:gd name="T60" fmla="*/ 72 w 114"/>
                  <a:gd name="T61" fmla="*/ 0 h 115"/>
                  <a:gd name="T62" fmla="*/ 77 w 114"/>
                  <a:gd name="T63" fmla="*/ 1 h 115"/>
                  <a:gd name="T64" fmla="*/ 83 w 114"/>
                  <a:gd name="T65" fmla="*/ 3 h 115"/>
                  <a:gd name="T66" fmla="*/ 89 w 114"/>
                  <a:gd name="T67" fmla="*/ 7 h 115"/>
                  <a:gd name="T68" fmla="*/ 96 w 114"/>
                  <a:gd name="T69" fmla="*/ 12 h 115"/>
                  <a:gd name="T70" fmla="*/ 101 w 114"/>
                  <a:gd name="T71" fmla="*/ 18 h 115"/>
                  <a:gd name="T72" fmla="*/ 106 w 114"/>
                  <a:gd name="T73" fmla="*/ 26 h 1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"/>
                  <a:gd name="T112" fmla="*/ 0 h 115"/>
                  <a:gd name="T113" fmla="*/ 114 w 114"/>
                  <a:gd name="T114" fmla="*/ 115 h 1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" h="115">
                    <a:moveTo>
                      <a:pt x="106" y="26"/>
                    </a:moveTo>
                    <a:lnTo>
                      <a:pt x="111" y="39"/>
                    </a:lnTo>
                    <a:lnTo>
                      <a:pt x="114" y="53"/>
                    </a:lnTo>
                    <a:lnTo>
                      <a:pt x="114" y="68"/>
                    </a:lnTo>
                    <a:lnTo>
                      <a:pt x="110" y="83"/>
                    </a:lnTo>
                    <a:lnTo>
                      <a:pt x="103" y="93"/>
                    </a:lnTo>
                    <a:lnTo>
                      <a:pt x="97" y="102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71" y="115"/>
                    </a:lnTo>
                    <a:lnTo>
                      <a:pt x="60" y="115"/>
                    </a:lnTo>
                    <a:lnTo>
                      <a:pt x="50" y="114"/>
                    </a:lnTo>
                    <a:lnTo>
                      <a:pt x="38" y="110"/>
                    </a:lnTo>
                    <a:lnTo>
                      <a:pt x="27" y="104"/>
                    </a:lnTo>
                    <a:lnTo>
                      <a:pt x="18" y="97"/>
                    </a:lnTo>
                    <a:lnTo>
                      <a:pt x="12" y="88"/>
                    </a:lnTo>
                    <a:lnTo>
                      <a:pt x="7" y="77"/>
                    </a:lnTo>
                    <a:lnTo>
                      <a:pt x="3" y="67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1" y="35"/>
                    </a:lnTo>
                    <a:lnTo>
                      <a:pt x="7" y="24"/>
                    </a:lnTo>
                    <a:lnTo>
                      <a:pt x="16" y="17"/>
                    </a:lnTo>
                    <a:lnTo>
                      <a:pt x="26" y="12"/>
                    </a:lnTo>
                    <a:lnTo>
                      <a:pt x="39" y="8"/>
                    </a:lnTo>
                    <a:lnTo>
                      <a:pt x="45" y="5"/>
                    </a:lnTo>
                    <a:lnTo>
                      <a:pt x="50" y="4"/>
                    </a:lnTo>
                    <a:lnTo>
                      <a:pt x="55" y="3"/>
                    </a:lnTo>
                    <a:lnTo>
                      <a:pt x="62" y="1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7" y="1"/>
                    </a:lnTo>
                    <a:lnTo>
                      <a:pt x="83" y="3"/>
                    </a:lnTo>
                    <a:lnTo>
                      <a:pt x="89" y="7"/>
                    </a:lnTo>
                    <a:lnTo>
                      <a:pt x="96" y="12"/>
                    </a:lnTo>
                    <a:lnTo>
                      <a:pt x="101" y="18"/>
                    </a:lnTo>
                    <a:lnTo>
                      <a:pt x="10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57" name="Freeform 11"/>
              <p:cNvSpPr>
                <a:spLocks/>
              </p:cNvSpPr>
              <p:nvPr/>
            </p:nvSpPr>
            <p:spPr bwMode="auto">
              <a:xfrm>
                <a:off x="5181" y="1880"/>
                <a:ext cx="202" cy="333"/>
              </a:xfrm>
              <a:custGeom>
                <a:avLst/>
                <a:gdLst>
                  <a:gd name="T0" fmla="*/ 181 w 202"/>
                  <a:gd name="T1" fmla="*/ 53 h 333"/>
                  <a:gd name="T2" fmla="*/ 162 w 202"/>
                  <a:gd name="T3" fmla="*/ 69 h 333"/>
                  <a:gd name="T4" fmla="*/ 128 w 202"/>
                  <a:gd name="T5" fmla="*/ 124 h 333"/>
                  <a:gd name="T6" fmla="*/ 95 w 202"/>
                  <a:gd name="T7" fmla="*/ 220 h 333"/>
                  <a:gd name="T8" fmla="*/ 58 w 202"/>
                  <a:gd name="T9" fmla="*/ 333 h 333"/>
                  <a:gd name="T10" fmla="*/ 0 w 202"/>
                  <a:gd name="T11" fmla="*/ 295 h 333"/>
                  <a:gd name="T12" fmla="*/ 40 w 202"/>
                  <a:gd name="T13" fmla="*/ 179 h 333"/>
                  <a:gd name="T14" fmla="*/ 76 w 202"/>
                  <a:gd name="T15" fmla="*/ 127 h 333"/>
                  <a:gd name="T16" fmla="*/ 70 w 202"/>
                  <a:gd name="T17" fmla="*/ 91 h 333"/>
                  <a:gd name="T18" fmla="*/ 88 w 202"/>
                  <a:gd name="T19" fmla="*/ 0 h 333"/>
                  <a:gd name="T20" fmla="*/ 202 w 202"/>
                  <a:gd name="T21" fmla="*/ 15 h 333"/>
                  <a:gd name="T22" fmla="*/ 181 w 202"/>
                  <a:gd name="T23" fmla="*/ 53 h 3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333"/>
                  <a:gd name="T38" fmla="*/ 202 w 202"/>
                  <a:gd name="T39" fmla="*/ 333 h 3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333">
                    <a:moveTo>
                      <a:pt x="181" y="53"/>
                    </a:moveTo>
                    <a:lnTo>
                      <a:pt x="162" y="69"/>
                    </a:lnTo>
                    <a:lnTo>
                      <a:pt x="128" y="124"/>
                    </a:lnTo>
                    <a:lnTo>
                      <a:pt x="95" y="220"/>
                    </a:lnTo>
                    <a:lnTo>
                      <a:pt x="58" y="333"/>
                    </a:lnTo>
                    <a:lnTo>
                      <a:pt x="0" y="295"/>
                    </a:lnTo>
                    <a:lnTo>
                      <a:pt x="40" y="179"/>
                    </a:lnTo>
                    <a:lnTo>
                      <a:pt x="76" y="127"/>
                    </a:lnTo>
                    <a:lnTo>
                      <a:pt x="70" y="91"/>
                    </a:lnTo>
                    <a:lnTo>
                      <a:pt x="88" y="0"/>
                    </a:lnTo>
                    <a:lnTo>
                      <a:pt x="202" y="15"/>
                    </a:lnTo>
                    <a:lnTo>
                      <a:pt x="181" y="5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58" name="Freeform 12"/>
              <p:cNvSpPr>
                <a:spLocks/>
              </p:cNvSpPr>
              <p:nvPr/>
            </p:nvSpPr>
            <p:spPr bwMode="auto">
              <a:xfrm>
                <a:off x="5130" y="2256"/>
                <a:ext cx="89" cy="85"/>
              </a:xfrm>
              <a:custGeom>
                <a:avLst/>
                <a:gdLst>
                  <a:gd name="T0" fmla="*/ 86 w 89"/>
                  <a:gd name="T1" fmla="*/ 56 h 85"/>
                  <a:gd name="T2" fmla="*/ 82 w 89"/>
                  <a:gd name="T3" fmla="*/ 64 h 85"/>
                  <a:gd name="T4" fmla="*/ 76 w 89"/>
                  <a:gd name="T5" fmla="*/ 68 h 85"/>
                  <a:gd name="T6" fmla="*/ 70 w 89"/>
                  <a:gd name="T7" fmla="*/ 72 h 85"/>
                  <a:gd name="T8" fmla="*/ 63 w 89"/>
                  <a:gd name="T9" fmla="*/ 75 h 85"/>
                  <a:gd name="T10" fmla="*/ 57 w 89"/>
                  <a:gd name="T11" fmla="*/ 78 h 85"/>
                  <a:gd name="T12" fmla="*/ 49 w 89"/>
                  <a:gd name="T13" fmla="*/ 82 h 85"/>
                  <a:gd name="T14" fmla="*/ 41 w 89"/>
                  <a:gd name="T15" fmla="*/ 85 h 85"/>
                  <a:gd name="T16" fmla="*/ 32 w 89"/>
                  <a:gd name="T17" fmla="*/ 84 h 85"/>
                  <a:gd name="T18" fmla="*/ 15 w 89"/>
                  <a:gd name="T19" fmla="*/ 73 h 85"/>
                  <a:gd name="T20" fmla="*/ 4 w 89"/>
                  <a:gd name="T21" fmla="*/ 59 h 85"/>
                  <a:gd name="T22" fmla="*/ 0 w 89"/>
                  <a:gd name="T23" fmla="*/ 44 h 85"/>
                  <a:gd name="T24" fmla="*/ 0 w 89"/>
                  <a:gd name="T25" fmla="*/ 27 h 85"/>
                  <a:gd name="T26" fmla="*/ 4 w 89"/>
                  <a:gd name="T27" fmla="*/ 18 h 85"/>
                  <a:gd name="T28" fmla="*/ 12 w 89"/>
                  <a:gd name="T29" fmla="*/ 12 h 85"/>
                  <a:gd name="T30" fmla="*/ 20 w 89"/>
                  <a:gd name="T31" fmla="*/ 8 h 85"/>
                  <a:gd name="T32" fmla="*/ 29 w 89"/>
                  <a:gd name="T33" fmla="*/ 5 h 85"/>
                  <a:gd name="T34" fmla="*/ 38 w 89"/>
                  <a:gd name="T35" fmla="*/ 2 h 85"/>
                  <a:gd name="T36" fmla="*/ 46 w 89"/>
                  <a:gd name="T37" fmla="*/ 0 h 85"/>
                  <a:gd name="T38" fmla="*/ 54 w 89"/>
                  <a:gd name="T39" fmla="*/ 0 h 85"/>
                  <a:gd name="T40" fmla="*/ 63 w 89"/>
                  <a:gd name="T41" fmla="*/ 2 h 85"/>
                  <a:gd name="T42" fmla="*/ 76 w 89"/>
                  <a:gd name="T43" fmla="*/ 12 h 85"/>
                  <a:gd name="T44" fmla="*/ 87 w 89"/>
                  <a:gd name="T45" fmla="*/ 23 h 85"/>
                  <a:gd name="T46" fmla="*/ 89 w 89"/>
                  <a:gd name="T47" fmla="*/ 38 h 85"/>
                  <a:gd name="T48" fmla="*/ 86 w 89"/>
                  <a:gd name="T49" fmla="*/ 56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"/>
                  <a:gd name="T76" fmla="*/ 0 h 85"/>
                  <a:gd name="T77" fmla="*/ 89 w 89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" h="85">
                    <a:moveTo>
                      <a:pt x="86" y="56"/>
                    </a:moveTo>
                    <a:lnTo>
                      <a:pt x="82" y="64"/>
                    </a:lnTo>
                    <a:lnTo>
                      <a:pt x="76" y="68"/>
                    </a:lnTo>
                    <a:lnTo>
                      <a:pt x="70" y="72"/>
                    </a:lnTo>
                    <a:lnTo>
                      <a:pt x="63" y="75"/>
                    </a:lnTo>
                    <a:lnTo>
                      <a:pt x="57" y="78"/>
                    </a:lnTo>
                    <a:lnTo>
                      <a:pt x="49" y="82"/>
                    </a:lnTo>
                    <a:lnTo>
                      <a:pt x="41" y="85"/>
                    </a:lnTo>
                    <a:lnTo>
                      <a:pt x="32" y="84"/>
                    </a:lnTo>
                    <a:lnTo>
                      <a:pt x="15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9" y="5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2"/>
                    </a:lnTo>
                    <a:lnTo>
                      <a:pt x="76" y="12"/>
                    </a:lnTo>
                    <a:lnTo>
                      <a:pt x="87" y="23"/>
                    </a:lnTo>
                    <a:lnTo>
                      <a:pt x="89" y="38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652120" y="116632"/>
            <a:ext cx="177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4400" b="1" u="sng">
                <a:solidFill>
                  <a:srgbClr val="CC3300"/>
                </a:solidFill>
                <a:latin typeface="Arial" pitchFamily="34" charset="0"/>
              </a:rPr>
              <a:t>תשובה</a:t>
            </a:r>
            <a:endParaRPr lang="en-US" sz="4400" b="1" u="sng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179512" y="1268760"/>
            <a:ext cx="8443664" cy="11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בעירה זו היא בעירה חלקית.</a:t>
            </a:r>
          </a:p>
          <a:p>
            <a:pPr algn="r" rtl="1" eaLnBrk="1" hangingPunct="1">
              <a:lnSpc>
                <a:spcPct val="30000"/>
              </a:lnSpc>
              <a:spcBef>
                <a:spcPct val="50000"/>
              </a:spcBef>
            </a:pPr>
            <a:r>
              <a:rPr lang="he-IL" sz="5400" b="1" dirty="0">
                <a:solidFill>
                  <a:srgbClr val="FFFF00"/>
                </a:solidFill>
                <a:latin typeface="Arial" pitchFamily="34" charset="0"/>
              </a:rPr>
              <a:t>איך יודעים?</a:t>
            </a:r>
          </a:p>
        </p:txBody>
      </p:sp>
      <p:sp>
        <p:nvSpPr>
          <p:cNvPr id="15" name="מלבן 14"/>
          <p:cNvSpPr/>
          <p:nvPr/>
        </p:nvSpPr>
        <p:spPr>
          <a:xfrm>
            <a:off x="1115616" y="2605495"/>
            <a:ext cx="4431021" cy="17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algn="ctr">
              <a:lnSpc>
                <a:spcPct val="10000"/>
              </a:lnSpc>
              <a:spcBef>
                <a:spcPct val="50000"/>
              </a:spcBef>
            </a:pPr>
            <a:r>
              <a:rPr lang="he-IL" sz="5400" b="1" dirty="0">
                <a:solidFill>
                  <a:srgbClr val="FFFF00"/>
                </a:solidFill>
                <a:latin typeface="Arial" pitchFamily="34" charset="0"/>
              </a:rPr>
              <a:t>יש עשן!!</a:t>
            </a:r>
          </a:p>
        </p:txBody>
      </p:sp>
      <p:sp>
        <p:nvSpPr>
          <p:cNvPr id="16" name="מלבן 15"/>
          <p:cNvSpPr/>
          <p:nvPr/>
        </p:nvSpPr>
        <p:spPr>
          <a:xfrm>
            <a:off x="395536" y="2985914"/>
            <a:ext cx="8676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מהו העשן? הוא תוצר לוואי של תהליך הבעירה.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מסקנה: לא היה מספיק חמצן עבור כל אטומי הפחמן והמימן ולכן לא כולם התרכבו. 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663300"/>
                </a:solidFill>
                <a:latin typeface="Arial" pitchFamily="34" charset="0"/>
              </a:rPr>
              <a:t>האטומים החופשיים יצרו תרכובות נוספות עם החמצן וכך נוצר העשן. </a:t>
            </a:r>
            <a:endParaRPr lang="en-US" sz="3200" b="1" dirty="0">
              <a:solidFill>
                <a:srgbClr val="6633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90963"/>
            <a:ext cx="17875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0"/>
            <a:ext cx="14478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</a:rPr>
              <a:t>בפועל,   אין   בטבע   תהליך בעירה מושלם!!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4283" y="1524000"/>
            <a:ext cx="847251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he-IL" sz="3200" b="1" u="sng" dirty="0">
                <a:solidFill>
                  <a:srgbClr val="000000"/>
                </a:solidFill>
              </a:rPr>
              <a:t>המסקנה:</a:t>
            </a:r>
            <a:r>
              <a:rPr lang="he-IL" sz="3200" b="1" dirty="0">
                <a:solidFill>
                  <a:srgbClr val="000000"/>
                </a:solidFill>
              </a:rPr>
              <a:t> לתהליך הבעירה תמיד יש תוצרים נוספים מלבד מים ופחמן דו-חמצני.</a:t>
            </a:r>
          </a:p>
        </p:txBody>
      </p:sp>
      <p:pic>
        <p:nvPicPr>
          <p:cNvPr id="7174" name="Picture 6" descr="b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62300"/>
            <a:ext cx="5181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c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3463" y="2514600"/>
            <a:ext cx="176053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924300"/>
            <a:ext cx="1219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143500"/>
            <a:ext cx="677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c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924300"/>
            <a:ext cx="457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c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838700"/>
            <a:ext cx="228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h2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114800"/>
            <a:ext cx="15732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h2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667000"/>
            <a:ext cx="1060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h2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305300"/>
            <a:ext cx="585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h2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152900"/>
            <a:ext cx="366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h2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914900"/>
            <a:ext cx="43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 descr="פחמן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2819400"/>
            <a:ext cx="6746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פחמן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60340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פחמן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762500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פחמן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962400"/>
            <a:ext cx="457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2" descr="פחמן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608513"/>
            <a:ext cx="152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3" descr="פחמן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695700"/>
            <a:ext cx="2286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4" descr="n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5257800"/>
            <a:ext cx="1905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5" descr="n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981200"/>
            <a:ext cx="1447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6" descr="n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343400"/>
            <a:ext cx="304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7" descr="n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0"/>
            <a:ext cx="2133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8" descr="no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3352800"/>
            <a:ext cx="609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8534400" y="670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97" name="Text Box 30"/>
          <p:cNvSpPr txBox="1">
            <a:spLocks noChangeArrowheads="1"/>
          </p:cNvSpPr>
          <p:nvPr/>
        </p:nvSpPr>
        <p:spPr bwMode="auto">
          <a:xfrm>
            <a:off x="6324600" y="3048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4246563" y="40243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99" name="Text Box 32"/>
          <p:cNvSpPr txBox="1">
            <a:spLocks noChangeArrowheads="1"/>
          </p:cNvSpPr>
          <p:nvPr/>
        </p:nvSpPr>
        <p:spPr bwMode="auto">
          <a:xfrm>
            <a:off x="4495800" y="48418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200" name="Text Box 33"/>
          <p:cNvSpPr txBox="1">
            <a:spLocks noChangeArrowheads="1"/>
          </p:cNvSpPr>
          <p:nvPr/>
        </p:nvSpPr>
        <p:spPr bwMode="auto">
          <a:xfrm>
            <a:off x="7523163" y="3067050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CO</a:t>
            </a:r>
            <a:r>
              <a:rPr lang="en-US" sz="2000" b="1" baseline="-25000">
                <a:solidFill>
                  <a:srgbClr val="040000"/>
                </a:solidFill>
              </a:rPr>
              <a:t>2</a:t>
            </a:r>
          </a:p>
        </p:txBody>
      </p:sp>
      <p:sp>
        <p:nvSpPr>
          <p:cNvPr id="7201" name="Text Box 34"/>
          <p:cNvSpPr txBox="1">
            <a:spLocks noChangeArrowheads="1"/>
          </p:cNvSpPr>
          <p:nvPr/>
        </p:nvSpPr>
        <p:spPr bwMode="auto">
          <a:xfrm>
            <a:off x="4864100" y="4259263"/>
            <a:ext cx="81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CO</a:t>
            </a:r>
            <a:r>
              <a:rPr lang="en-US" sz="2000" b="1" baseline="-25000">
                <a:solidFill>
                  <a:srgbClr val="040000"/>
                </a:solidFill>
              </a:rPr>
              <a:t>2</a:t>
            </a:r>
          </a:p>
        </p:txBody>
      </p:sp>
      <p:sp>
        <p:nvSpPr>
          <p:cNvPr id="7202" name="Text Box 35"/>
          <p:cNvSpPr txBox="1">
            <a:spLocks noChangeArrowheads="1"/>
          </p:cNvSpPr>
          <p:nvPr/>
        </p:nvSpPr>
        <p:spPr bwMode="auto">
          <a:xfrm>
            <a:off x="971550" y="256540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NO</a:t>
            </a:r>
            <a:r>
              <a:rPr lang="en-US" sz="2000" b="1" baseline="-25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203" name="Text Box 36"/>
          <p:cNvSpPr txBox="1">
            <a:spLocks noChangeArrowheads="1"/>
          </p:cNvSpPr>
          <p:nvPr/>
        </p:nvSpPr>
        <p:spPr bwMode="auto">
          <a:xfrm>
            <a:off x="8775700" y="574675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040000"/>
                </a:solidFill>
              </a:rPr>
              <a:t>NO</a:t>
            </a:r>
            <a:r>
              <a:rPr lang="en-US" sz="2000" b="1" baseline="-25000">
                <a:solidFill>
                  <a:srgbClr val="040000"/>
                </a:solidFill>
              </a:rPr>
              <a:t>x</a:t>
            </a:r>
          </a:p>
        </p:txBody>
      </p:sp>
      <p:sp>
        <p:nvSpPr>
          <p:cNvPr id="7204" name="Text Box 37"/>
          <p:cNvSpPr txBox="1">
            <a:spLocks noChangeArrowheads="1"/>
          </p:cNvSpPr>
          <p:nvPr/>
        </p:nvSpPr>
        <p:spPr bwMode="auto">
          <a:xfrm>
            <a:off x="7259638" y="586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040000"/>
                </a:solidFill>
              </a:rPr>
              <a:t>NO</a:t>
            </a:r>
            <a:r>
              <a:rPr lang="en-US" sz="2000" b="1" baseline="-25000">
                <a:solidFill>
                  <a:srgbClr val="040000"/>
                </a:solidFill>
              </a:rPr>
              <a:t>x</a:t>
            </a:r>
          </a:p>
        </p:txBody>
      </p:sp>
      <p:sp>
        <p:nvSpPr>
          <p:cNvPr id="7205" name="Text Box 38"/>
          <p:cNvSpPr txBox="1">
            <a:spLocks noChangeArrowheads="1"/>
          </p:cNvSpPr>
          <p:nvPr/>
        </p:nvSpPr>
        <p:spPr bwMode="auto">
          <a:xfrm>
            <a:off x="7924800" y="4724400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CCECFF"/>
                </a:solidFill>
              </a:rPr>
              <a:t>CO</a:t>
            </a:r>
          </a:p>
        </p:txBody>
      </p:sp>
      <p:sp>
        <p:nvSpPr>
          <p:cNvPr id="7206" name="Text Box 39"/>
          <p:cNvSpPr txBox="1">
            <a:spLocks noChangeArrowheads="1"/>
          </p:cNvSpPr>
          <p:nvPr/>
        </p:nvSpPr>
        <p:spPr bwMode="auto">
          <a:xfrm>
            <a:off x="5527675" y="3408363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600" b="1">
                <a:solidFill>
                  <a:srgbClr val="040000"/>
                </a:solidFill>
              </a:rPr>
              <a:t>CO</a:t>
            </a:r>
          </a:p>
        </p:txBody>
      </p:sp>
      <p:sp>
        <p:nvSpPr>
          <p:cNvPr id="7207" name="Text Box 40"/>
          <p:cNvSpPr txBox="1">
            <a:spLocks noChangeArrowheads="1"/>
          </p:cNvSpPr>
          <p:nvPr/>
        </p:nvSpPr>
        <p:spPr bwMode="auto">
          <a:xfrm>
            <a:off x="6477000" y="4632325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H</a:t>
            </a:r>
            <a:r>
              <a:rPr lang="en-US" sz="1600" b="1" baseline="-25000">
                <a:solidFill>
                  <a:srgbClr val="FFFF00"/>
                </a:solidFill>
              </a:rPr>
              <a:t>2</a:t>
            </a:r>
            <a:r>
              <a:rPr lang="en-US" sz="2000" b="1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7208" name="Text Box 41"/>
          <p:cNvSpPr txBox="1">
            <a:spLocks noChangeArrowheads="1"/>
          </p:cNvSpPr>
          <p:nvPr/>
        </p:nvSpPr>
        <p:spPr bwMode="auto">
          <a:xfrm>
            <a:off x="4510088" y="2922588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H</a:t>
            </a:r>
            <a:r>
              <a:rPr lang="en-US" sz="1600" b="1" baseline="-25000">
                <a:solidFill>
                  <a:srgbClr val="FFFF00"/>
                </a:solidFill>
              </a:rPr>
              <a:t>2</a:t>
            </a:r>
            <a:r>
              <a:rPr lang="en-US" sz="1600" b="1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7209" name="Text Box 42"/>
          <p:cNvSpPr txBox="1">
            <a:spLocks noChangeArrowheads="1"/>
          </p:cNvSpPr>
          <p:nvPr/>
        </p:nvSpPr>
        <p:spPr bwMode="auto">
          <a:xfrm>
            <a:off x="3478213" y="4425950"/>
            <a:ext cx="81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H</a:t>
            </a:r>
            <a:r>
              <a:rPr lang="en-US" sz="1600" b="1" baseline="-25000">
                <a:solidFill>
                  <a:srgbClr val="FFFF00"/>
                </a:solidFill>
              </a:rPr>
              <a:t>2</a:t>
            </a:r>
            <a:r>
              <a:rPr lang="en-US" sz="1200" b="1">
                <a:solidFill>
                  <a:srgbClr val="FFFF00"/>
                </a:solidFill>
              </a:rPr>
              <a:t>O</a:t>
            </a:r>
          </a:p>
        </p:txBody>
      </p:sp>
      <p:pic>
        <p:nvPicPr>
          <p:cNvPr id="7210" name="Picture 43" descr="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514600"/>
            <a:ext cx="1143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1" name="Text Box 44"/>
          <p:cNvSpPr txBox="1">
            <a:spLocks noChangeArrowheads="1"/>
          </p:cNvSpPr>
          <p:nvPr/>
        </p:nvSpPr>
        <p:spPr bwMode="auto">
          <a:xfrm>
            <a:off x="2743200" y="2865438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600" b="1">
                <a:solidFill>
                  <a:srgbClr val="CCECFF"/>
                </a:solidFill>
              </a:rPr>
              <a:t>CO</a:t>
            </a:r>
          </a:p>
        </p:txBody>
      </p:sp>
      <p:pic>
        <p:nvPicPr>
          <p:cNvPr id="7212" name="Picture 45" descr="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8315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3" name="Text Box 46"/>
          <p:cNvSpPr txBox="1">
            <a:spLocks noChangeArrowheads="1"/>
          </p:cNvSpPr>
          <p:nvPr/>
        </p:nvSpPr>
        <p:spPr bwMode="auto">
          <a:xfrm>
            <a:off x="4765675" y="5141913"/>
            <a:ext cx="81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200" b="1">
                <a:solidFill>
                  <a:srgbClr val="CCECFF"/>
                </a:solidFill>
              </a:rPr>
              <a:t>CO</a:t>
            </a:r>
          </a:p>
        </p:txBody>
      </p:sp>
      <p:sp>
        <p:nvSpPr>
          <p:cNvPr id="7214" name="Rectangle 47"/>
          <p:cNvSpPr>
            <a:spLocks noChangeArrowheads="1"/>
          </p:cNvSpPr>
          <p:nvPr/>
        </p:nvSpPr>
        <p:spPr bwMode="auto">
          <a:xfrm>
            <a:off x="6946900" y="1509713"/>
            <a:ext cx="1712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he-IL" sz="3200" b="1" u="sng">
                <a:solidFill>
                  <a:srgbClr val="CC3300"/>
                </a:solidFill>
              </a:rPr>
              <a:t>המסקנה:</a:t>
            </a:r>
            <a:endParaRPr lang="en-US" sz="3200" b="1" u="sng">
              <a:solidFill>
                <a:srgbClr val="CC33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38800" y="2209800"/>
            <a:ext cx="3505200" cy="45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38800" y="4586288"/>
            <a:ext cx="3505200" cy="45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429000"/>
            <a:ext cx="8610600" cy="1011238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5791200"/>
            <a:ext cx="8610600" cy="457200"/>
          </a:xfrm>
          <a:prstGeom prst="rect">
            <a:avLst/>
          </a:prstGeom>
          <a:solidFill>
            <a:srgbClr val="FFCC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7296" y="1945048"/>
            <a:ext cx="8839200" cy="43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</a:pPr>
            <a:endParaRPr lang="he-IL" sz="800" dirty="0">
              <a:solidFill>
                <a:srgbClr val="000000"/>
              </a:solidFill>
              <a:latin typeface="Arial" pitchFamily="34" charset="0"/>
            </a:endParaRPr>
          </a:p>
          <a:p>
            <a:pPr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he-IL" sz="3600" b="1" dirty="0">
                <a:solidFill>
                  <a:srgbClr val="000000"/>
                </a:solidFill>
                <a:latin typeface="Arial" pitchFamily="34" charset="0"/>
              </a:rPr>
              <a:t>דלק בלתי שרוף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– כלומר אטומים של פחמן </a:t>
            </a:r>
          </a:p>
          <a:p>
            <a:pPr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   ומימן – סימנם הכימי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H     C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</a:pPr>
            <a:endParaRPr lang="he-IL" sz="800" b="1" dirty="0">
              <a:solidFill>
                <a:srgbClr val="000000"/>
              </a:solidFill>
              <a:latin typeface="Arial" pitchFamily="34" charset="0"/>
            </a:endParaRPr>
          </a:p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66"/>
                </a:solidFill>
                <a:latin typeface="Arial" pitchFamily="34" charset="0"/>
              </a:rPr>
              <a:t>למעשה, מדובר בדלק שלא השתתף </a:t>
            </a:r>
          </a:p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66"/>
                </a:solidFill>
                <a:latin typeface="Arial" pitchFamily="34" charset="0"/>
              </a:rPr>
              <a:t>בתהליך השריפה.</a:t>
            </a:r>
            <a:endParaRPr lang="he-IL" sz="3200" dirty="0">
              <a:solidFill>
                <a:srgbClr val="000066"/>
              </a:solidFill>
              <a:latin typeface="Arial" pitchFamily="34" charset="0"/>
            </a:endParaRPr>
          </a:p>
          <a:p>
            <a:pPr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he-IL" sz="3600" b="1" dirty="0">
                <a:solidFill>
                  <a:srgbClr val="000000"/>
                </a:solidFill>
                <a:latin typeface="Arial" pitchFamily="34" charset="0"/>
              </a:rPr>
              <a:t>פחמן חד-חמצני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– גז רעיל ביותר – </a:t>
            </a:r>
          </a:p>
          <a:p>
            <a:pPr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   סימנו הכימי –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endParaRPr lang="he-IL" sz="800" b="1" dirty="0">
              <a:latin typeface="Arial" pitchFamily="34" charset="0"/>
            </a:endParaRPr>
          </a:p>
          <a:p>
            <a:pPr lvl="1" algn="just" rtl="1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he-IL" sz="3200" b="1" dirty="0">
                <a:solidFill>
                  <a:srgbClr val="000066"/>
                </a:solidFill>
                <a:latin typeface="Arial" pitchFamily="34" charset="0"/>
              </a:rPr>
              <a:t>הוא נוצר כתוצאה מחוסר חמצן בתהליך השריפה.</a:t>
            </a:r>
            <a:endParaRPr lang="en-US" sz="32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75300" y="2041525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he-IL" sz="3600" b="1" dirty="0">
                <a:solidFill>
                  <a:srgbClr val="CC3300"/>
                </a:solidFill>
                <a:latin typeface="Arial" pitchFamily="34" charset="0"/>
              </a:rPr>
              <a:t>דלק בלתי שרוף</a:t>
            </a:r>
            <a:endParaRPr lang="en-US" sz="3600" b="1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597525" y="4387850"/>
            <a:ext cx="306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/>
            <a:r>
              <a:rPr lang="he-IL" sz="3600" b="1">
                <a:solidFill>
                  <a:srgbClr val="CC3300"/>
                </a:solidFill>
                <a:latin typeface="Arial" pitchFamily="34" charset="0"/>
              </a:rPr>
              <a:t>פחמן חד-חמצני</a:t>
            </a:r>
            <a:endParaRPr lang="en-US" sz="3600" b="1">
              <a:solidFill>
                <a:srgbClr val="CC3300"/>
              </a:solidFill>
              <a:latin typeface="Arial" pitchFamily="34" charset="0"/>
            </a:endParaRPr>
          </a:p>
        </p:txBody>
      </p:sp>
      <p:pic>
        <p:nvPicPr>
          <p:cNvPr id="9" name="Picture 9" descr="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52850"/>
            <a:ext cx="23622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25513" y="49530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b="1">
                <a:solidFill>
                  <a:srgbClr val="CCECFF"/>
                </a:solidFill>
              </a:rPr>
              <a:t>CO</a:t>
            </a:r>
          </a:p>
        </p:txBody>
      </p:sp>
      <p:pic>
        <p:nvPicPr>
          <p:cNvPr id="11" name="Picture 11" descr="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457200"/>
            <a:ext cx="22860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3238" y="1600200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HC</a:t>
            </a:r>
          </a:p>
        </p:txBody>
      </p:sp>
      <p:sp>
        <p:nvSpPr>
          <p:cNvPr id="13" name="מלבן 12"/>
          <p:cNvSpPr/>
          <p:nvPr/>
        </p:nvSpPr>
        <p:spPr>
          <a:xfrm>
            <a:off x="1691680" y="332656"/>
            <a:ext cx="718254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גזי הפליטה הנוצרים בעקבות תהליך </a:t>
            </a:r>
          </a:p>
          <a:p>
            <a:pPr lvl="1" algn="just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השריפה החלקית, פרט למים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32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lvl="1" algn="just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ופחמן דו-חמצני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</a:t>
            </a:r>
            <a:r>
              <a:rPr lang="en-US" sz="32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 הם: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7866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</a:rPr>
              <a:t>ניסוי: בעירה חלקית ובעירה שלמה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עמוד 236 בספר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u="sng" dirty="0"/>
              <a:t>מהלך הניסוי:  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1.הדלקת מבער גז והחזקת לוח זכוכית מעל הלהבה, צפייה בתוצאות.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2. סגירת פתח  האוויר שבבסיס המעבר כך שיישאר מעבר צר לאוויר וצפייה בתוצאות</a:t>
            </a:r>
          </a:p>
          <a:p>
            <a:pPr>
              <a:lnSpc>
                <a:spcPct val="150000"/>
              </a:lnSpc>
            </a:pPr>
            <a:endParaRPr lang="he-IL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571744"/>
            <a:ext cx="6858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/>
              <a:t>מבער עם פתחי אוויר פתוחים:</a:t>
            </a:r>
          </a:p>
          <a:p>
            <a:endParaRPr lang="he-IL" sz="2400" b="1" u="sng" dirty="0"/>
          </a:p>
          <a:p>
            <a:endParaRPr lang="he-IL" sz="2400" b="1" u="sng" dirty="0"/>
          </a:p>
        </p:txBody>
      </p:sp>
      <p:sp>
        <p:nvSpPr>
          <p:cNvPr id="6" name="מלבן 5"/>
          <p:cNvSpPr/>
          <p:nvPr/>
        </p:nvSpPr>
        <p:spPr bwMode="auto">
          <a:xfrm>
            <a:off x="2411760" y="3143248"/>
            <a:ext cx="1295400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611089" y="3143248"/>
            <a:ext cx="1296987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4572000" y="3143248"/>
            <a:ext cx="1295400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9" name="צלב 8"/>
          <p:cNvSpPr/>
          <p:nvPr/>
        </p:nvSpPr>
        <p:spPr bwMode="auto">
          <a:xfrm>
            <a:off x="1979712" y="3287710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חץ ימינה 9"/>
          <p:cNvSpPr/>
          <p:nvPr/>
        </p:nvSpPr>
        <p:spPr bwMode="auto">
          <a:xfrm>
            <a:off x="3779912" y="3287710"/>
            <a:ext cx="720080" cy="35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287264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גז בישול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36" y="3071810"/>
            <a:ext cx="86409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b="1" dirty="0"/>
              <a:t>חמצן בכמות רבה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3215256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פחמן דו חמצני</a:t>
            </a:r>
          </a:p>
        </p:txBody>
      </p:sp>
      <p:sp>
        <p:nvSpPr>
          <p:cNvPr id="14" name="צלב 13"/>
          <p:cNvSpPr/>
          <p:nvPr/>
        </p:nvSpPr>
        <p:spPr bwMode="auto">
          <a:xfrm>
            <a:off x="5940152" y="3359272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מלבן 14"/>
          <p:cNvSpPr/>
          <p:nvPr/>
        </p:nvSpPr>
        <p:spPr bwMode="auto">
          <a:xfrm>
            <a:off x="7884368" y="3143248"/>
            <a:ext cx="104360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אור כחלחל</a:t>
            </a:r>
          </a:p>
        </p:txBody>
      </p:sp>
      <p:sp>
        <p:nvSpPr>
          <p:cNvPr id="16" name="מלבן 15"/>
          <p:cNvSpPr/>
          <p:nvPr/>
        </p:nvSpPr>
        <p:spPr bwMode="auto">
          <a:xfrm>
            <a:off x="6300192" y="3143248"/>
            <a:ext cx="1151384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מים</a:t>
            </a:r>
          </a:p>
        </p:txBody>
      </p:sp>
      <p:sp>
        <p:nvSpPr>
          <p:cNvPr id="17" name="צלב 16"/>
          <p:cNvSpPr/>
          <p:nvPr/>
        </p:nvSpPr>
        <p:spPr bwMode="auto">
          <a:xfrm>
            <a:off x="7524328" y="3359272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617445" y="4369552"/>
            <a:ext cx="6858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/>
              <a:t>מבער עם פתחי אוויר סגורים:</a:t>
            </a:r>
          </a:p>
          <a:p>
            <a:endParaRPr lang="he-IL" sz="2400" b="1" u="sng" dirty="0"/>
          </a:p>
          <a:p>
            <a:endParaRPr lang="he-IL" sz="2400" b="1" u="sng" dirty="0"/>
          </a:p>
        </p:txBody>
      </p:sp>
      <p:sp>
        <p:nvSpPr>
          <p:cNvPr id="19" name="מלבן 18"/>
          <p:cNvSpPr/>
          <p:nvPr/>
        </p:nvSpPr>
        <p:spPr bwMode="auto">
          <a:xfrm>
            <a:off x="1999026" y="4941056"/>
            <a:ext cx="1295400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 bwMode="auto">
          <a:xfrm>
            <a:off x="198355" y="4941056"/>
            <a:ext cx="1296987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 bwMode="auto">
          <a:xfrm>
            <a:off x="3943210" y="4941056"/>
            <a:ext cx="1009648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2" name="צלב 21"/>
          <p:cNvSpPr/>
          <p:nvPr/>
        </p:nvSpPr>
        <p:spPr bwMode="auto">
          <a:xfrm>
            <a:off x="1566978" y="5085518"/>
            <a:ext cx="266700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חץ ימינה 22"/>
          <p:cNvSpPr/>
          <p:nvPr/>
        </p:nvSpPr>
        <p:spPr bwMode="auto">
          <a:xfrm>
            <a:off x="3367178" y="5085518"/>
            <a:ext cx="576032" cy="3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6858" y="5085072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גז בישול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9002" y="4869618"/>
            <a:ext cx="86409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b="1" dirty="0"/>
              <a:t>חמצן בכמות מועטה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7198" y="5013064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פחמן דו חמצני</a:t>
            </a:r>
          </a:p>
        </p:txBody>
      </p:sp>
      <p:sp>
        <p:nvSpPr>
          <p:cNvPr id="27" name="צלב 26"/>
          <p:cNvSpPr/>
          <p:nvPr/>
        </p:nvSpPr>
        <p:spPr bwMode="auto">
          <a:xfrm>
            <a:off x="5084440" y="5157080"/>
            <a:ext cx="207869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8" name="מלבן 27"/>
          <p:cNvSpPr/>
          <p:nvPr/>
        </p:nvSpPr>
        <p:spPr bwMode="auto">
          <a:xfrm>
            <a:off x="8015176" y="5007130"/>
            <a:ext cx="985980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אור צהבהב</a:t>
            </a:r>
          </a:p>
        </p:txBody>
      </p:sp>
      <p:sp>
        <p:nvSpPr>
          <p:cNvPr id="29" name="מלבן 28"/>
          <p:cNvSpPr/>
          <p:nvPr/>
        </p:nvSpPr>
        <p:spPr bwMode="auto">
          <a:xfrm>
            <a:off x="5587108" y="4941056"/>
            <a:ext cx="711814" cy="792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מים</a:t>
            </a:r>
          </a:p>
        </p:txBody>
      </p:sp>
      <p:sp>
        <p:nvSpPr>
          <p:cNvPr id="30" name="צלב 29"/>
          <p:cNvSpPr/>
          <p:nvPr/>
        </p:nvSpPr>
        <p:spPr bwMode="auto">
          <a:xfrm>
            <a:off x="6500628" y="5221444"/>
            <a:ext cx="207869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מלבן 30"/>
          <p:cNvSpPr/>
          <p:nvPr/>
        </p:nvSpPr>
        <p:spPr bwMode="auto">
          <a:xfrm>
            <a:off x="6800730" y="5007130"/>
            <a:ext cx="813399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solidFill>
                  <a:schemeClr val="tx1"/>
                </a:solidFill>
              </a:rPr>
              <a:t>פחמן מוצק (פיח)</a:t>
            </a:r>
          </a:p>
        </p:txBody>
      </p:sp>
      <p:sp>
        <p:nvSpPr>
          <p:cNvPr id="32" name="צלב 31"/>
          <p:cNvSpPr/>
          <p:nvPr/>
        </p:nvSpPr>
        <p:spPr bwMode="auto">
          <a:xfrm>
            <a:off x="7800862" y="5221444"/>
            <a:ext cx="207869" cy="2873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3" name="TextBox 32"/>
          <p:cNvSpPr txBox="1"/>
          <p:nvPr/>
        </p:nvSpPr>
        <p:spPr>
          <a:xfrm>
            <a:off x="585624" y="6007262"/>
            <a:ext cx="7786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</a:rPr>
              <a:t>מה ההבדל בין שתי הבערות- 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זו שהתרחשה עם פתחי אוויר פתוחים וזו עם מבער עם פתחי אוויר סגורים?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899592" y="404664"/>
            <a:ext cx="6912768" cy="4032448"/>
          </a:xfrm>
          <a:prstGeom prst="foldedCorner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 dirty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02554" y="151356"/>
            <a:ext cx="84414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e-I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 נפגעים קל מהרעלה, בעקבות הפעלת תנור נפט ללא אוורור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יום שני, 7 בפברואר 2005, 21:17 מאת: מערכת וואלה!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שלושה בני אדם נפגעו היום קל מהרעלת פחמן חד חמצני,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כתוצאה מהפעלת תנור נפט בחדר</a:t>
            </a: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ללא אוורור. בגלי צה"ל דווח, כי הנפגעים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פונו לבית החולים הדסה עין כרם בירושלים. במד"א מזהירים את הציבור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משימוש בתנורי נפט ללא אוורור לנוכח ריבוי מקרים של הרעלה.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AutoShape 5" descr="data:image/jpeg;base64,/9j/4AAQSkZJRgABAQAAAQABAAD/2wCEAAkGBxQTEhMSExQWFRUXFxYZFBYWFxkVGBQVFxcWGhgeGB0aHCggGhsmHhcYIjEhJSkuLi4wGx8zODMsNygtLy0BCgoKBQUFDgUFDisZExkrKysrKysrKysrKysrKysrKysrKysrKysrKysrKysrKysrKysrKysrKysrKysrKysrK//AABEIAOUA3AMBIgACEQEDEQH/xAAcAAEAAgIDAQAAAAAAAAAAAAAABgcEBQECAwj/xAA/EAACAQMCBAQDBgMHAwUBAAABAgMABBESIQUGMUETIlFhMkJxBxQjUmKBcpHwM0NTobHB0XOCohYkg5LxFf/EABQBAQAAAAAAAAAAAAAAAAAAAAD/xAAUEQEAAAAAAAAAAAAAAAAAAAAA/9oADAMBAAIRAxEAPwC8aUpQKUpQKUpQKUpQcE0BrTc4ykWc4DFWdREjKdLB5mWJCp7NqcYrW8t8YkWeSxuTmWIDQ5wPGiPwP9Tgg/qVqCVg1zVaycaks+I3WSTbSXCBs7+DK0EJ/ZXz+zAfmqx4pAwDDcEZFB3pXBNeMt5GpCs6KxOACwBJ9ACck0HvSgNKBSlKBSlKBSlKBSlKBSlKBSlKBSlKBSlKBXGa1fGOPR25VDqkmcHw4Ixqlkx1IGcKo7sxCj1qGXPHPvF7FZXEuWkZg9nasxEKKjNm6mGC5JUAoukeY51dwlN9zbbRuV1l9LAStGpkjgyQPxnUaY+o2Jz3xjet3BMGAZTkHuKjr8QtoIJYHWMeCgEsEKFgsUhKqRGBkoRuQAcbjeodyHzZ92DwXQMSCMTW5L+KJIGAKaHH9p1C56k4zuaCccZbxrq1thuEP3mbbPljyIQfQmUhh/0mrB514cZFW7tvNcWpbZdzJGP7WM+p21AfmAHc1rOEcYaEXN5cDTJMNQQ/JjywRZzjZSM421FzWL9l3FZJJrhCCUKiVmPTU5IDD3bDAjtpFB58BRLtWkmXKXjs7DOPw5AEjx6EIsZ9jXvw7mn/APnLLaXep5YsCALgvdIc+Gy9BkgebspV+wr1v7T7ndeGu0UxaS3PZJB5pYvbr4ij3cdFFbHnbgf3y2WeED7xENcXbWCPPEfZsbejBT2oIbd8du72RVklMUbMAIYGKALkfHIMO5+hVfaueZOHxRWzyxxojo0Thwo1ZWVDnOM/51gcCnVpIXHQkY23Gdtx2IPb1rec1jNlcnGcRMwH8I1f7UE95TuTJaxsxySBk1uKjP2eS6rOP2FSagUpSgUpSgUpSgUpSgUpSgUpSgUpXBoOTUdveLSTSGCzx5Tia5Yao4T+VB/ey/p6L8x6KfDjF+1zK9pA5RFwLuZThlyM+FEflkIPmbqgIx5iCNtZQxpGsSKEjA0qq+UAe2N/3670HTgnC4YF1RnW0mC87trknJ6Fn7j0A8oGwAFQvi3LSWTNLGywmSWRhOSQvjSStIqXJAyI31rGH+Ro0I3bFYBlElm8X4iWJlKxvPiRrKeGUYSfDEvbF1xryGToSNiJNy1xeIovDrkabj8VWgkYzaovOysrPvLEUwAxz6HcGgw7+6M33V2BtrvxWhjlIBZZNLNofTtJG2gZXowZHXBHlxJuUp5tDLDHbnxHcxswkW1uF3EtsQN4ZT8cZxsdQ0sDW4j5SsLSZLgLJqVj4EfiyyKrlcHwYix82nbYYAHYCt4LaabeQmFP8JG87f8AUkXp22Q9viIOKCgea+MvLcFDG8TRnTLGXOTImQT6DGSAR1VwfQCyOT4/AhiFsGcli1wYgpZpTsiShhlEyJNR2wfN82ayeeuTYdUd7HCD4QxPEigiaEA76QPMyZ1Y+YBhucVHOI8yxWsbwWzEyyBcyLiWQwEFgO7so1+UkbeJkHANBYd+IeI280UUg1I+EkXB8OZN1ZcdRnb0I1DuaxeS+KlwYpBokDMrpn+zmTZ1GeoPxKe4IPeob9lkkiXRhDKRoPigDTgYBTbJyxOo6umz1KebbY21wl8mySFI7nHRX6QSn9z4bH0ZM7LQRjnPhX3O98RBiG4YyJ6JcDeRfo2PEHv4lbS4QSwuBuJI2A+jKR/vUm5h4aOIWTouFkxqiJ/u503XPtkYPqCagvKfENaaGBVlJ8p6qwbDqfdWBFBIvsgu9dku+dgf5ip3Va/ZQ+h7m36aJHAH6VdguP2xVlUClKUClKUClKUClKUClKUClKUCtBzbxdoY1jiP48zFIts6ABl5CPRV6Z2LFB3rf1XN9xDxLi6ugrOI9cECruSIjiTTnAy0oYZzjCL6UG44ParDGIk6DO5OSzHdmY9yTuT3rRcyTTXUxsk0ohiEsRZvw7wBhqiOBqXBAPiISy5U4rB4fzLMZZSwRI0dBJFN+FNApVNTagWSRMlj22BwTjA172FtZKySkrbPh7a5iyWSdNRjzpyFmwzASDaQbNv1Da8BgnYXH3Rl8dSsc8F4SRIjKQouNOSZo9JAlAPix6M6sgiXcNsY7NEhgDSStuiu5fw12B8zDKQL2HvgDfFam2gnhUM0yzXUhVC4iEYkVWLqCATpVQXyd9mO2cAyfhsATJJ1Oxy7kbse2PRR0C9h6nJIY1sHEj6FE8o2lldvDRT10R4DEAbeUD6sWzWU3EJI95oiF7vE3iqv8Q0qwHuAQO9duBDEZHdZJg31Mrtk/UEH6EVmxToxYKysVOlsEHS3ocdD7UHaORWAZSGUgFSNwQehB7iqS+0zk17adbq3OmGR8YLYFvI2RjfYI+ds/Cxx0IFWzIv3eRWXaGRwrr2jlc4Vl9A7HSQPmZT3Y1n31oksbRSKHR1Kup3DKRgg0FYcNsVhtIgSPLJ4hZQfGtl0HU4OMgk6ZfCYY0o482BUp5Z46nEYZopkXJBVlG6yxEadS/pY5I74Zaq/nOynsHa2lLPDIW8Kcks8kZ0nRLn4njYA56kEgbFhUj5MtHs5RPKi5Kfi7FWWJTofwiBodEJWRjsQrbZ0kUEl5Wu3t5pLOZstGQoY9ZI2z4Mn7gFGP5kbtUf53sDaXy3CDCXJ1ey3CDzj/vQA49Uc96lXO9gdCXkYy8AYuF3Mlu28oGOpGA6juVx8xrz4jbDiNi8IYGUBXhft4i+aJs+hIwfYn1oItyndBOKPp+GdEkH1I0EfUGM1bNfP1jxArcWk+6+Z42U9UcnJU+hUo4I9c1ftvJqVW9QDQelKUoFKUoFKUoFKUoFKUoFKUoPG7kKozAEkKxAG5JAJAFVpy84NtDhgxCr4hGx8XH4moHdW1lsgjINWjUV5h5SEjm4t38GfuQMpLjtKnzD32I7EUEM49y61w4ljkVH0hdLxhklXfKyH4tB1DbfGARvWLynMZPx4o3s4Fw8gIX7vcaSdRjT+7PfWoAbuDtjdxXrLIILhPBm7AnKS47xN838Jww9Mb122LJCAAigO49FB/DX6Egn/ALCO9BueHMd55PKzDCg7eFEN8H0J2Le+B8ora2UE0gD6vCU7oAoLlexYtsuRvpxt3Odhpbglo5FG5ZHAHqSpxn+dS6xulljSRfhZQw+hH9Cg0/hzwSmQkSwsB4uhSsilcAOFyQ+2zYwcBcA4313L/K5ivDeQ3Ze1kWQrBgMuqZxISsgPmTVlgDnGtsHc59LF+IrxORJF12TqzK+Y8RkY0BQAHB+IMG1A4DAjJUdBwsx3U0cErQBgJhowVy5bWNDArnUpbOM+ag3fNLAWlwScfhtpP68eTHvq04962FsxKqT1Kgn6kb1p04EzsrXE7zBSGVCEVAR3IRRqP16dsVvAKDW8wcGjuoWikyM7o641RuPhZfcfyIJByCarzhzTR3LW92WQQ6GUxrqU7lUa1TzYV0LxOunYN1yM1a1R/nDlpb2LAYxTIdUEq7FGBBwcdUJAyvsD1AoOOWL7V4sOkKIm0rGI2QRRjKqpJ2YnSWBHylcgZqP28ZsLo267RkNLajsYiQJIv/jZhj0V0A6VuOT+L5X7tKpSaI6XVm1Nnc/F84bdlb5h7gisznDhTTwZix48R8SDOwLgHKE/ldSUP8We1BWH2j8NEcxni/srj8ZMfLcxYMq+xdQWx6iQ1Z/Jd+JrSJs52xUNu1W8tCinGvEkJYbxTp8OodvmRx1wWFef2NcU8slsdtDEBT1X9J91+E+4NBadKUoFKUoFKUoFKUoFKUoFKUoFKUoMDjHB4rmMxzIGU+vUEdCD1BHqKgV5wuawZi+qe3Y5Mu7SxAAABwPjQAfENx3ByTVmV1ZAdiM0EBtbkMqurBlYAqVOQVPQgjqKz+HX7QE6VLxMSzIuAyMTlmTJwQTuV23yRknB8+M8pNEzTWWBklpLcnEchJySv+G/6hsc7g7Ea3h3EQ+Rgo6nEkTjDxn9Q3GPQgkHsaCXf+pLbG7kH8pjkD//AF06qwLB2lme4caQVVI0J3CLqILY7nUxwPYdqxYpM1nQy/170GYJWeQoGKqoBYj4mJ6AZ6VnpGequfcN5gf961sGzE+oX+Y/oVnxS0GZSumrbbrWDw3iRkeSNkKPGRqBIOQd1Ix1B7H2I2IIoMDmfgBm0zwEJcxj8NjkLIucmOTG+know3U7jO4PPLHMC3ClHBSZDpkjYYZHGMhvfocjYggjINb+o7zJy+0jC5tiEuUGNzpWdBuEkI6Y30vjKknqCQQ0fHrL7tdalGILpif+nddSPYSAFu3mU9S4qG3DGx4rFcLtFcnDeizL1/ZhlvrmrFtb2LiFvJbzAo58jo2FkjlXBH8MikKwIPYFSRg1DeL8Pe4gmtZcC5hI3xgGZPNDIv6HGD7amHY0FswShlDDoRmvSoj9mvGfvFourZ08rA9VI2IPuDkVLqBSlKBSlKBSlKBSlKBSlKBSlKBSlKBWg5i5ZS4w6kxTrnw5U+IZ7N2dD3Vsj98Eb+lBWsd3JDIILlRHKfgYZ8KfH+GT0b9BOeuMjetxDNmpJxfhUVxGYpUDKfXsexHoR61Bb6GWxbEzGS3z5Lg9U/TP2+knT83qQkkMlZkMlaSCbNd5ZpQ+Y1VhjdWJXP0IBx37GgkkMla/ir+FNBcDoW8GXt5HyUP1DgAfxmsGLiso62z5/Q6sP/LSa4v3muo/CWHw1LxMXkcDAjkR9lXOSdGOo60EqFYvEuIRwRtLIwVV6n1PYAdyewrIVtqp77ReJ3D3bKykQwHyxj4nBG8g9enT098ghh8z80yNdLdRIsQVNLerx528cjsDnS6/2Zz1UtW6n4yLmNLyMMZoRplTH4jxfE0bqOrr8aEdcEDZ81AGRQQxwzaQA2pyGBIOortjYEldwcZ7V3g4gYZVmimOrB1FkJR06+cgAGLOQG+XIOdsEJ3y/frbXqurZt7wB0YfD4mPMB7MMMPcv6VaynNUV46So6oRGrurKGI/9neMfJuOsErfMNss35sC0OROOfebcagVkTyyKeqspwwPuCCKCTUpSgUpSgUpSgUpSgUpSgUpSgUpSgUpSgV5zQh1KsAQRgg7givSlBXvFOBSWPngVpLXOWiGWe3HrEPmjH+H2Hw9AtZdjfLIqspBDDKkdGHtU2IqFcf5beFmuLRcgktNbjAEh7tHnZZP8m7+oDZRS1mRSVBp+cYUQENqdtlQ5Vg3QiUHePB2IODXjy3ztmXwbjO7FUlxgBhuVcD4Bj4WOxH86Cy4pK1PNfLwu48rhZlB8Nj39Vb2Pr2O/qDlRSVmRSUHz/fWngtIJSykEg+bQ2SclH2ICggYfIzkD3ONOjNl89WBj9ZGYbeH10gr8SkEd/Wri545OjvAJkUfeEAwQdJkVTkKSMb53Gdux26VBOjMWEn4elgrK2UEbAgBcEga8kFXXBB646UHjNIAUYFVBDRY0keGpGSkqZw8exBG2xyOmRsuUecxbXaFzjxNKv5tYbYBGLfMwGFJO58pO+aw5mbKtlwFOc6CQFx8RI2YY2KncbkYxk41/Atwfu/lVfNpG2oYwQwyCMEZIK7AZH0D6Wtpg6hlOQRkV61Uv2Z83eDps7hyynaCVgRrHQBs9G9PzY9cgWyrZ3FBzSlKBSlKBSlKBSlKBSlKBSlKBSlKBSlKBTFKUEA+0L7P1ugbi3CpcAbg7JOB8r+/o3b3G1UxHftEXglVo3HkOoHWgDDCEqMhcEjO+MgjIxn6mNQb7ROQ1vkMsWlLlQdLEZWQflcdx6HqP5igiXJ3OPhkQTspjzpjdX8Tw/0OxGdh6799wCBZsEoOCN87jHcf1ivnCKaS0do5F0yJhXRxtHgk7nOcdcN2BB361OuSucPC0xSeZDqGxLaCN/KSAScEEoQD1I6HIXFFJUS5+5OF0rTQjEwBDKDgSjGPoWxjqDnGPQjfWtyrAMrAqRkEHII/4rPikoPnfLsQgQRiMnKliukjfz4HlGckY2O4OK8/AQsoQEkZA6qBvk4B3hdcggdGHbuLc575M+8q0tvhZurpgFZseoO2r/X2O9Vbe2vh6RoJOcZ/vQw17KSNiuTs3UFgcdw6BUTyYVtWjXq1AyDVj8MHYaeulfqMbVMOVOfWtSIrhjJb58sp8zxDOMPj4lG3m6jv61C8aMhAoYaDIVARd/QDfBORr82CceuOZS0eQN/Kug4XVDqyDnsS241dMgA+tB9HWlysih0YMpGQQcgj9q9qoLl3mWewfyKTEca4WYbEk9MeWN2AyADpJyDpJBNy8ucxQ3kYeJt/mU7MjdwwO4NBuKUpQKUpQKUpQKUpQKUpQKUpQKUpQKUpQKGlKCEfaJyKl8nixBVuox+G56PjOFfHUb7HtVFHXDIyyx6XVtM0b+YZGCpfPYHo/wBMHBNfVlQb7RuRFvV8aIBbpAdJ6CVfySY7Hsex/lQQbk3mp4tjqZCfMhABBOSSgHpsM9G+u9WrY3qyKHRtSt0P+o9Qdtx1r5smjaN2EildB0ujKMoc7qQemBjJ6YwR2NTfk/ml42JHTPnjOVBHQYLHd9jgjqMZHSgu2KWo/wA1cqJc5ljASfGCegkHo2Oh6eb6ZzgYzOF8SSZBJG2QdvQqe4YdQf63rZxSUHz9xXhzQPpKSCRGzli7GPOxGcs2GG+VBXYH0NeZiSPBOkSMNtWNKyH0bGN2Ktp7ZLYyTm+ePcAiu1w3lcfBIvxL7H8y+x/bB3qpOYeXpLeTzxrq+RwSEm9cnucZ8rbj6YNBHyGVtQBy2T4b+YttsSV2bGkkaiCRtnYVmQX7xMsySeHMM4kUaRKg6B1b4hv8J3GDg774YRmdVc4cgsOqllVgCGAbSQfKdjjc4A3rsrEMGkQ+YurEtlWboI2B8vxDytt0A2JwQtblb7RI5FEd4BbTDbLsBHIfVH6H6Hf2qbQXKOMoysPVWDD/ACr5yZBLqMi5jU40+Y9Bhl0DIO4ODsR+2+PZTLGHfSREDvLG2h130nzRkawMfxdOtB9N0qoeV7+d1LRX0+BjSMpOpBB6+IrN122YVsLv7QprYlJDb3LA/BGHjlHpqA1qp/iK0FnUrS8s8fF3GH8N4m7o5ViP3UkVuqBSlKBSlKBSlKBSlKBSlKBSlKBSlKCu/tP5DF2v3mBQLlBuNh4yjt7OOx+oOx2pMx4xjCqpOx20HOGVgcYOcjsQa+ryKqr7V+Ry2q+tlOsbzxqM6wNtar3YDqO49wMhFuVOZGR8oSGULqV8jxRv123PfUOmfqDbfBuLJOmtCdtmU9VPof5dehr5tEXTG/dCCQrDOdsfAQdwf6FrfZvFI5E7EjCkZ2XxST6Dqo/1x6GgtSKSu13axzIY5FDqeoI/l9D79qwYpazIpKCteaeRDENca+NEDqwRmSI+v6h18w39QetQyezDsNJwmNLYxjTt5VGMEHfPpkEb19DKc1FuY+S45tUkOIpTudvI5/UB0J9R+4NBS85bIzojEefiGRGvY5LDUSMYb1yCO47TlpHWNBjScnI3QgDd+xO58pzqUjBGDW643weSE6JVZJM5RsZV23G3yuuO3YHsa1svCxgYAJ2yjE6GUE6V74C5ypxsaDz4dwtp5Y4bUyxGXChkOFYZJZnwchQoOGBBwCPQVPOT+X7a3kEF3H4dwc6A28cuOpifo/02YdwKzfss5cEeq6K4yuhDvlvzNv2yMD/u9a2/2pzBOGzNgE64Amd8MZ4wCPQgEnPtQSi3t0QYRQB7V7VpOT52e1jZzkkda3dApSlApSlApSlApSlApSlApSlApSlArhhmuaUFTc18jwwXQuNJ+6yN51XZYpmOxOOkTHrjGCfQnG5iGjGkYA2AAwP2FTq7tlkRo3UMjAqykZBBGCDVetbNay/dZCWXBa2kYkmSNeqsT1kTIzn4hg774CQ2tzqH+orPikqNRSFTkfv71t7ebIGKDdRSVlK2a1MUlZkUlB6XlmkqlJFV1PVWAI//AH3qLtyDB4oYM/h5yYjvn21fFp+uT71LkbNdqDpHGFACgAAYAAwAB0AAqt/td4hra1sUOWeTxZAN/IgIUH0yzBh/BU741xRLeJpHYKACdzgbDJJ9h3qruS7Z+IX0l7IDpz5M9kHwj2PzEdixoLT4JbeHBGnoorOrgCuaBSlKBSlKBSlKBSlKBSlKBSlKBSlKBSlKBWr5h4Mt1EYydLAhonHxRyD4WH/HcZHetpSgrayuGOtJF0TRtolTOwYbhl9UYYZT6H1BrPtptJ9u9Z3OfCG8t5CuZYxiVB1mgzkj3dfiX3BXbUa1EEyuqupDKwBVhvkEbEUG/hl6VmQyVoLafGxrMF8o96DfxS114jxJIULucYBOOmf+B79qhfGueYrfK51Sdo087/y6L9WI7VG4eGXvFXDTZjhyDoySDjpqOPMR2GwHYZ3oPHi3EJuL3Aiiz4AO53w+Dtj0QdR3Y4J2AFWvy7wZbWJY1H1Pqa68v8AitUCooz3PetvQKUpQKUpQKUpQKUpQKUpQKUpQKUpQKUpQKUpQKUpQcEVXXHbYWEzEgi1mLMmFLeDN8TphQTpfdxt11juBVjV5zwK6lWGQeooKel5tDbW8EsxPQsPDX98gt/416wcE4leHzt4MZ+WMaNvdiS/8iB7VaVrwmGP4I1H7VmgUEL5e+zu3gwzjW3Xf1qZRQqowoAHoK70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4759" name="AutoShape 7" descr="data:image/jpeg;base64,/9j/4AAQSkZJRgABAQAAAQABAAD/2wCEAAkGBxQTEhMSExQWFRUXFxYZFBYWFxkVGBQVFxcWGhgeGB0aHCggGhsmHhcYIjEhJSkuLi4wGx8zODMsNygtLy0BCgoKBQUFDgUFDisZExkrKysrKysrKysrKysrKysrKysrKysrKysrKysrKysrKysrKysrKysrKysrKysrKysrK//AABEIAOUA3AMBIgACEQEDEQH/xAAcAAEAAgIDAQAAAAAAAAAAAAAABgcEBQECAwj/xAA/EAACAQMCBAQDBgMHAwUBAAABAgMABBESIQUGMUETIlFhMkJxBxQjUmKBcpHwM0NTobHB0XOCohYkg5LxFf/EABQBAQAAAAAAAAAAAAAAAAAAAAD/xAAUEQEAAAAAAAAAAAAAAAAAAAAA/9oADAMBAAIRAxEAPwC8aUpQKUpQKUpQKUpQcE0BrTc4ykWc4DFWdREjKdLB5mWJCp7NqcYrW8t8YkWeSxuTmWIDQ5wPGiPwP9Tgg/qVqCVg1zVaycaks+I3WSTbSXCBs7+DK0EJ/ZXz+zAfmqx4pAwDDcEZFB3pXBNeMt5GpCs6KxOACwBJ9ACck0HvSgNKBSlKBSlKBSlKBSlKBSlKBSlKBSlKBSlKBXGa1fGOPR25VDqkmcHw4Ixqlkx1IGcKo7sxCj1qGXPHPvF7FZXEuWkZg9nasxEKKjNm6mGC5JUAoukeY51dwlN9zbbRuV1l9LAStGpkjgyQPxnUaY+o2Jz3xjet3BMGAZTkHuKjr8QtoIJYHWMeCgEsEKFgsUhKqRGBkoRuQAcbjeodyHzZ92DwXQMSCMTW5L+KJIGAKaHH9p1C56k4zuaCccZbxrq1thuEP3mbbPljyIQfQmUhh/0mrB514cZFW7tvNcWpbZdzJGP7WM+p21AfmAHc1rOEcYaEXN5cDTJMNQQ/JjywRZzjZSM421FzWL9l3FZJJrhCCUKiVmPTU5IDD3bDAjtpFB58BRLtWkmXKXjs7DOPw5AEjx6EIsZ9jXvw7mn/APnLLaXep5YsCALgvdIc+Gy9BkgebspV+wr1v7T7ndeGu0UxaS3PZJB5pYvbr4ij3cdFFbHnbgf3y2WeED7xENcXbWCPPEfZsbejBT2oIbd8du72RVklMUbMAIYGKALkfHIMO5+hVfaueZOHxRWzyxxojo0Thwo1ZWVDnOM/51gcCnVpIXHQkY23Gdtx2IPb1rec1jNlcnGcRMwH8I1f7UE95TuTJaxsxySBk1uKjP2eS6rOP2FSagUpSgUpSgUpSgUpSgUpSgUpSgUpXBoOTUdveLSTSGCzx5Tia5Yao4T+VB/ey/p6L8x6KfDjF+1zK9pA5RFwLuZThlyM+FEflkIPmbqgIx5iCNtZQxpGsSKEjA0qq+UAe2N/3670HTgnC4YF1RnW0mC87trknJ6Fn7j0A8oGwAFQvi3LSWTNLGywmSWRhOSQvjSStIqXJAyI31rGH+Ro0I3bFYBlElm8X4iWJlKxvPiRrKeGUYSfDEvbF1xryGToSNiJNy1xeIovDrkabj8VWgkYzaovOysrPvLEUwAxz6HcGgw7+6M33V2BtrvxWhjlIBZZNLNofTtJG2gZXowZHXBHlxJuUp5tDLDHbnxHcxswkW1uF3EtsQN4ZT8cZxsdQ0sDW4j5SsLSZLgLJqVj4EfiyyKrlcHwYix82nbYYAHYCt4LaabeQmFP8JG87f8AUkXp22Q9viIOKCgea+MvLcFDG8TRnTLGXOTImQT6DGSAR1VwfQCyOT4/AhiFsGcli1wYgpZpTsiShhlEyJNR2wfN82ayeeuTYdUd7HCD4QxPEigiaEA76QPMyZ1Y+YBhucVHOI8yxWsbwWzEyyBcyLiWQwEFgO7so1+UkbeJkHANBYd+IeI280UUg1I+EkXB8OZN1ZcdRnb0I1DuaxeS+KlwYpBokDMrpn+zmTZ1GeoPxKe4IPeob9lkkiXRhDKRoPigDTgYBTbJyxOo6umz1KebbY21wl8mySFI7nHRX6QSn9z4bH0ZM7LQRjnPhX3O98RBiG4YyJ6JcDeRfo2PEHv4lbS4QSwuBuJI2A+jKR/vUm5h4aOIWTouFkxqiJ/u503XPtkYPqCagvKfENaaGBVlJ8p6qwbDqfdWBFBIvsgu9dku+dgf5ip3Va/ZQ+h7m36aJHAH6VdguP2xVlUClKUClKUClKUClKUClKUClKUCtBzbxdoY1jiP48zFIts6ABl5CPRV6Z2LFB3rf1XN9xDxLi6ugrOI9cECruSIjiTTnAy0oYZzjCL6UG44ParDGIk6DO5OSzHdmY9yTuT3rRcyTTXUxsk0ohiEsRZvw7wBhqiOBqXBAPiISy5U4rB4fzLMZZSwRI0dBJFN+FNApVNTagWSRMlj22BwTjA172FtZKySkrbPh7a5iyWSdNRjzpyFmwzASDaQbNv1Da8BgnYXH3Rl8dSsc8F4SRIjKQouNOSZo9JAlAPix6M6sgiXcNsY7NEhgDSStuiu5fw12B8zDKQL2HvgDfFam2gnhUM0yzXUhVC4iEYkVWLqCATpVQXyd9mO2cAyfhsATJJ1Oxy7kbse2PRR0C9h6nJIY1sHEj6FE8o2lldvDRT10R4DEAbeUD6sWzWU3EJI95oiF7vE3iqv8Q0qwHuAQO9duBDEZHdZJg31Mrtk/UEH6EVmxToxYKysVOlsEHS3ocdD7UHaORWAZSGUgFSNwQehB7iqS+0zk17adbq3OmGR8YLYFvI2RjfYI+ds/Cxx0IFWzIv3eRWXaGRwrr2jlc4Vl9A7HSQPmZT3Y1n31oksbRSKHR1Kup3DKRgg0FYcNsVhtIgSPLJ4hZQfGtl0HU4OMgk6ZfCYY0o482BUp5Z46nEYZopkXJBVlG6yxEadS/pY5I74Zaq/nOynsHa2lLPDIW8Kcks8kZ0nRLn4njYA56kEgbFhUj5MtHs5RPKi5Kfi7FWWJTofwiBodEJWRjsQrbZ0kUEl5Wu3t5pLOZstGQoY9ZI2z4Mn7gFGP5kbtUf53sDaXy3CDCXJ1ey3CDzj/vQA49Uc96lXO9gdCXkYy8AYuF3Mlu28oGOpGA6juVx8xrz4jbDiNi8IYGUBXhft4i+aJs+hIwfYn1oItyndBOKPp+GdEkH1I0EfUGM1bNfP1jxArcWk+6+Z42U9UcnJU+hUo4I9c1ftvJqVW9QDQelKUoFKUoFKUoFKUoFKUoFKUoPG7kKozAEkKxAG5JAJAFVpy84NtDhgxCr4hGx8XH4moHdW1lsgjINWjUV5h5SEjm4t38GfuQMpLjtKnzD32I7EUEM49y61w4ljkVH0hdLxhklXfKyH4tB1DbfGARvWLynMZPx4o3s4Fw8gIX7vcaSdRjT+7PfWoAbuDtjdxXrLIILhPBm7AnKS47xN838Jww9Mb122LJCAAigO49FB/DX6Egn/ALCO9BueHMd55PKzDCg7eFEN8H0J2Le+B8ora2UE0gD6vCU7oAoLlexYtsuRvpxt3Odhpbglo5FG5ZHAHqSpxn+dS6xulljSRfhZQw+hH9Cg0/hzwSmQkSwsB4uhSsilcAOFyQ+2zYwcBcA4313L/K5ivDeQ3Ze1kWQrBgMuqZxISsgPmTVlgDnGtsHc59LF+IrxORJF12TqzK+Y8RkY0BQAHB+IMG1A4DAjJUdBwsx3U0cErQBgJhowVy5bWNDArnUpbOM+ag3fNLAWlwScfhtpP68eTHvq04962FsxKqT1Kgn6kb1p04EzsrXE7zBSGVCEVAR3IRRqP16dsVvAKDW8wcGjuoWikyM7o641RuPhZfcfyIJByCarzhzTR3LW92WQQ6GUxrqU7lUa1TzYV0LxOunYN1yM1a1R/nDlpb2LAYxTIdUEq7FGBBwcdUJAyvsD1AoOOWL7V4sOkKIm0rGI2QRRjKqpJ2YnSWBHylcgZqP28ZsLo267RkNLajsYiQJIv/jZhj0V0A6VuOT+L5X7tKpSaI6XVm1Nnc/F84bdlb5h7gisznDhTTwZix48R8SDOwLgHKE/ldSUP8We1BWH2j8NEcxni/srj8ZMfLcxYMq+xdQWx6iQ1Z/Jd+JrSJs52xUNu1W8tCinGvEkJYbxTp8OodvmRx1wWFef2NcU8slsdtDEBT1X9J91+E+4NBadKUoFKUoFKUoFKUoFKUoFKUoFKUoMDjHB4rmMxzIGU+vUEdCD1BHqKgV5wuawZi+qe3Y5Mu7SxAAABwPjQAfENx3ByTVmV1ZAdiM0EBtbkMqurBlYAqVOQVPQgjqKz+HX7QE6VLxMSzIuAyMTlmTJwQTuV23yRknB8+M8pNEzTWWBklpLcnEchJySv+G/6hsc7g7Ea3h3EQ+Rgo6nEkTjDxn9Q3GPQgkHsaCXf+pLbG7kH8pjkD//AF06qwLB2lme4caQVVI0J3CLqILY7nUxwPYdqxYpM1nQy/170GYJWeQoGKqoBYj4mJ6AZ6VnpGequfcN5gf961sGzE+oX+Y/oVnxS0GZSumrbbrWDw3iRkeSNkKPGRqBIOQd1Ix1B7H2I2IIoMDmfgBm0zwEJcxj8NjkLIucmOTG+know3U7jO4PPLHMC3ClHBSZDpkjYYZHGMhvfocjYggjINb+o7zJy+0jC5tiEuUGNzpWdBuEkI6Y30vjKknqCQQ0fHrL7tdalGILpif+nddSPYSAFu3mU9S4qG3DGx4rFcLtFcnDeizL1/ZhlvrmrFtb2LiFvJbzAo58jo2FkjlXBH8MikKwIPYFSRg1DeL8Pe4gmtZcC5hI3xgGZPNDIv6HGD7amHY0FswShlDDoRmvSoj9mvGfvFourZ08rA9VI2IPuDkVLqBSlKBSlKBSlKBSlKBSlKBSlKBSlKBWg5i5ZS4w6kxTrnw5U+IZ7N2dD3Vsj98Eb+lBWsd3JDIILlRHKfgYZ8KfH+GT0b9BOeuMjetxDNmpJxfhUVxGYpUDKfXsexHoR61Bb6GWxbEzGS3z5Lg9U/TP2+knT83qQkkMlZkMlaSCbNd5ZpQ+Y1VhjdWJXP0IBx37GgkkMla/ir+FNBcDoW8GXt5HyUP1DgAfxmsGLiso62z5/Q6sP/LSa4v3muo/CWHw1LxMXkcDAjkR9lXOSdGOo60EqFYvEuIRwRtLIwVV6n1PYAdyewrIVtqp77ReJ3D3bKykQwHyxj4nBG8g9enT098ghh8z80yNdLdRIsQVNLerx528cjsDnS6/2Zz1UtW6n4yLmNLyMMZoRplTH4jxfE0bqOrr8aEdcEDZ81AGRQQxwzaQA2pyGBIOortjYEldwcZ7V3g4gYZVmimOrB1FkJR06+cgAGLOQG+XIOdsEJ3y/frbXqurZt7wB0YfD4mPMB7MMMPcv6VaynNUV46So6oRGrurKGI/9neMfJuOsErfMNss35sC0OROOfebcagVkTyyKeqspwwPuCCKCTUpSgUpSgUpSgUpSgUpSgUpSgUpSgUpSgV5zQh1KsAQRgg7givSlBXvFOBSWPngVpLXOWiGWe3HrEPmjH+H2Hw9AtZdjfLIqspBDDKkdGHtU2IqFcf5beFmuLRcgktNbjAEh7tHnZZP8m7+oDZRS1mRSVBp+cYUQENqdtlQ5Vg3QiUHePB2IODXjy3ztmXwbjO7FUlxgBhuVcD4Bj4WOxH86Cy4pK1PNfLwu48rhZlB8Nj39Vb2Pr2O/qDlRSVmRSUHz/fWngtIJSykEg+bQ2SclH2ICggYfIzkD3ONOjNl89WBj9ZGYbeH10gr8SkEd/Wri545OjvAJkUfeEAwQdJkVTkKSMb53Gdux26VBOjMWEn4elgrK2UEbAgBcEga8kFXXBB646UHjNIAUYFVBDRY0keGpGSkqZw8exBG2xyOmRsuUecxbXaFzjxNKv5tYbYBGLfMwGFJO58pO+aw5mbKtlwFOc6CQFx8RI2YY2KncbkYxk41/Atwfu/lVfNpG2oYwQwyCMEZIK7AZH0D6Wtpg6hlOQRkV61Uv2Z83eDps7hyynaCVgRrHQBs9G9PzY9cgWyrZ3FBzSlKBSlKBSlKBSlKBSlKBSlKBSlKBSlKBTFKUEA+0L7P1ugbi3CpcAbg7JOB8r+/o3b3G1UxHftEXglVo3HkOoHWgDDCEqMhcEjO+MgjIxn6mNQb7ROQ1vkMsWlLlQdLEZWQflcdx6HqP5igiXJ3OPhkQTspjzpjdX8Tw/0OxGdh6799wCBZsEoOCN87jHcf1ivnCKaS0do5F0yJhXRxtHgk7nOcdcN2BB361OuSucPC0xSeZDqGxLaCN/KSAScEEoQD1I6HIXFFJUS5+5OF0rTQjEwBDKDgSjGPoWxjqDnGPQjfWtyrAMrAqRkEHII/4rPikoPnfLsQgQRiMnKliukjfz4HlGckY2O4OK8/AQsoQEkZA6qBvk4B3hdcggdGHbuLc575M+8q0tvhZurpgFZseoO2r/X2O9Vbe2vh6RoJOcZ/vQw17KSNiuTs3UFgcdw6BUTyYVtWjXq1AyDVj8MHYaeulfqMbVMOVOfWtSIrhjJb58sp8zxDOMPj4lG3m6jv61C8aMhAoYaDIVARd/QDfBORr82CceuOZS0eQN/Kug4XVDqyDnsS241dMgA+tB9HWlysih0YMpGQQcgj9q9qoLl3mWewfyKTEca4WYbEk9MeWN2AyADpJyDpJBNy8ucxQ3kYeJt/mU7MjdwwO4NBuKUpQKUpQKUpQKUpQKUpQKUpQKUpQKUpQKGlKCEfaJyKl8nixBVuox+G56PjOFfHUb7HtVFHXDIyyx6XVtM0b+YZGCpfPYHo/wBMHBNfVlQb7RuRFvV8aIBbpAdJ6CVfySY7Hsex/lQQbk3mp4tjqZCfMhABBOSSgHpsM9G+u9WrY3qyKHRtSt0P+o9Qdtx1r5smjaN2EildB0ujKMoc7qQemBjJ6YwR2NTfk/ml42JHTPnjOVBHQYLHd9jgjqMZHSgu2KWo/wA1cqJc5ljASfGCegkHo2Oh6eb6ZzgYzOF8SSZBJG2QdvQqe4YdQf63rZxSUHz9xXhzQPpKSCRGzli7GPOxGcs2GG+VBXYH0NeZiSPBOkSMNtWNKyH0bGN2Ktp7ZLYyTm+ePcAiu1w3lcfBIvxL7H8y+x/bB3qpOYeXpLeTzxrq+RwSEm9cnucZ8rbj6YNBHyGVtQBy2T4b+YttsSV2bGkkaiCRtnYVmQX7xMsySeHMM4kUaRKg6B1b4hv8J3GDg774YRmdVc4cgsOqllVgCGAbSQfKdjjc4A3rsrEMGkQ+YurEtlWboI2B8vxDytt0A2JwQtblb7RI5FEd4BbTDbLsBHIfVH6H6Hf2qbQXKOMoysPVWDD/ACr5yZBLqMi5jU40+Y9Bhl0DIO4ODsR+2+PZTLGHfSREDvLG2h130nzRkawMfxdOtB9N0qoeV7+d1LRX0+BjSMpOpBB6+IrN122YVsLv7QprYlJDb3LA/BGHjlHpqA1qp/iK0FnUrS8s8fF3GH8N4m7o5ViP3UkVuqBSlKBSlKBSlKBSlKBSlKBSlKBSlKCu/tP5DF2v3mBQLlBuNh4yjt7OOx+oOx2pMx4xjCqpOx20HOGVgcYOcjsQa+ryKqr7V+Ry2q+tlOsbzxqM6wNtar3YDqO49wMhFuVOZGR8oSGULqV8jxRv123PfUOmfqDbfBuLJOmtCdtmU9VPof5dehr5tEXTG/dCCQrDOdsfAQdwf6FrfZvFI5E7EjCkZ2XxST6Dqo/1x6GgtSKSu13axzIY5FDqeoI/l9D79qwYpazIpKCteaeRDENca+NEDqwRmSI+v6h18w39QetQyezDsNJwmNLYxjTt5VGMEHfPpkEb19DKc1FuY+S45tUkOIpTudvI5/UB0J9R+4NBS85bIzojEefiGRGvY5LDUSMYb1yCO47TlpHWNBjScnI3QgDd+xO58pzqUjBGDW643weSE6JVZJM5RsZV23G3yuuO3YHsa1svCxgYAJ2yjE6GUE6V74C5ypxsaDz4dwtp5Y4bUyxGXChkOFYZJZnwchQoOGBBwCPQVPOT+X7a3kEF3H4dwc6A28cuOpifo/02YdwKzfss5cEeq6K4yuhDvlvzNv2yMD/u9a2/2pzBOGzNgE64Amd8MZ4wCPQgEnPtQSi3t0QYRQB7V7VpOT52e1jZzkkda3dApSlApSlApSlApSlApSlApSlApSlArhhmuaUFTc18jwwXQuNJ+6yN51XZYpmOxOOkTHrjGCfQnG5iGjGkYA2AAwP2FTq7tlkRo3UMjAqykZBBGCDVetbNay/dZCWXBa2kYkmSNeqsT1kTIzn4hg774CQ2tzqH+orPikqNRSFTkfv71t7ebIGKDdRSVlK2a1MUlZkUlB6XlmkqlJFV1PVWAI//AH3qLtyDB4oYM/h5yYjvn21fFp+uT71LkbNdqDpHGFACgAAYAAwAB0AAqt/td4hra1sUOWeTxZAN/IgIUH0yzBh/BU741xRLeJpHYKACdzgbDJJ9h3qruS7Z+IX0l7IDpz5M9kHwj2PzEdixoLT4JbeHBGnoorOrgCuaBSlKBSlKBSlKBSlKBSlKBSlKBSlKBSlKBWr5h4Mt1EYydLAhonHxRyD4WH/HcZHetpSgrayuGOtJF0TRtolTOwYbhl9UYYZT6H1BrPtptJ9u9Z3OfCG8t5CuZYxiVB1mgzkj3dfiX3BXbUa1EEyuqupDKwBVhvkEbEUG/hl6VmQyVoLafGxrMF8o96DfxS114jxJIULucYBOOmf+B79qhfGueYrfK51Sdo087/y6L9WI7VG4eGXvFXDTZjhyDoySDjpqOPMR2GwHYZ3oPHi3EJuL3Aiiz4AO53w+Dtj0QdR3Y4J2AFWvy7wZbWJY1H1Pqa68v8AitUCooz3PetvQKUpQKUpQKUpQKUpQKUpQKUpQKUpQKUpQKUpQKUpQcEVXXHbYWEzEgi1mLMmFLeDN8TphQTpfdxt11juBVjV5zwK6lWGQeooKel5tDbW8EsxPQsPDX98gt/416wcE4leHzt4MZ+WMaNvdiS/8iB7VaVrwmGP4I1H7VmgUEL5e+zu3gwzjW3Xf1qZRQqowoAHoK70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4761" name="AutoShape 9" descr="data:image/jpeg;base64,/9j/4AAQSkZJRgABAQAAAQABAAD/2wCEAAkGBxQTEhMSExQWFRUXFxYZFBYWFxkVGBQVFxcWGhgeGB0aHCggGhsmHhcYIjEhJSkuLi4wGx8zODMsNygtLy0BCgoKBQUFDgUFDisZExkrKysrKysrKysrKysrKysrKysrKysrKysrKysrKysrKysrKysrKysrKysrKysrKysrK//AABEIAOUA3AMBIgACEQEDEQH/xAAcAAEAAgIDAQAAAAAAAAAAAAAABgcEBQECAwj/xAA/EAACAQMCBAQDBgMHAwUBAAABAgMABBESIQUGMUETIlFhMkJxBxQjUmKBcpHwM0NTobHB0XOCohYkg5LxFf/EABQBAQAAAAAAAAAAAAAAAAAAAAD/xAAUEQEAAAAAAAAAAAAAAAAAAAAA/9oADAMBAAIRAxEAPwC8aUpQKUpQKUpQKUpQcE0BrTc4ykWc4DFWdREjKdLB5mWJCp7NqcYrW8t8YkWeSxuTmWIDQ5wPGiPwP9Tgg/qVqCVg1zVaycaks+I3WSTbSXCBs7+DK0EJ/ZXz+zAfmqx4pAwDDcEZFB3pXBNeMt5GpCs6KxOACwBJ9ACck0HvSgNKBSlKBSlKBSlKBSlKBSlKBSlKBSlKBSlKBXGa1fGOPR25VDqkmcHw4Ixqlkx1IGcKo7sxCj1qGXPHPvF7FZXEuWkZg9nasxEKKjNm6mGC5JUAoukeY51dwlN9zbbRuV1l9LAStGpkjgyQPxnUaY+o2Jz3xjet3BMGAZTkHuKjr8QtoIJYHWMeCgEsEKFgsUhKqRGBkoRuQAcbjeodyHzZ92DwXQMSCMTW5L+KJIGAKaHH9p1C56k4zuaCccZbxrq1thuEP3mbbPljyIQfQmUhh/0mrB514cZFW7tvNcWpbZdzJGP7WM+p21AfmAHc1rOEcYaEXN5cDTJMNQQ/JjywRZzjZSM421FzWL9l3FZJJrhCCUKiVmPTU5IDD3bDAjtpFB58BRLtWkmXKXjs7DOPw5AEjx6EIsZ9jXvw7mn/APnLLaXep5YsCALgvdIc+Gy9BkgebspV+wr1v7T7ndeGu0UxaS3PZJB5pYvbr4ij3cdFFbHnbgf3y2WeED7xENcXbWCPPEfZsbejBT2oIbd8du72RVklMUbMAIYGKALkfHIMO5+hVfaueZOHxRWzyxxojo0Thwo1ZWVDnOM/51gcCnVpIXHQkY23Gdtx2IPb1rec1jNlcnGcRMwH8I1f7UE95TuTJaxsxySBk1uKjP2eS6rOP2FSagUpSgUpSgUpSgUpSgUpSgUpSgUpXBoOTUdveLSTSGCzx5Tia5Yao4T+VB/ey/p6L8x6KfDjF+1zK9pA5RFwLuZThlyM+FEflkIPmbqgIx5iCNtZQxpGsSKEjA0qq+UAe2N/3670HTgnC4YF1RnW0mC87trknJ6Fn7j0A8oGwAFQvi3LSWTNLGywmSWRhOSQvjSStIqXJAyI31rGH+Ro0I3bFYBlElm8X4iWJlKxvPiRrKeGUYSfDEvbF1xryGToSNiJNy1xeIovDrkabj8VWgkYzaovOysrPvLEUwAxz6HcGgw7+6M33V2BtrvxWhjlIBZZNLNofTtJG2gZXowZHXBHlxJuUp5tDLDHbnxHcxswkW1uF3EtsQN4ZT8cZxsdQ0sDW4j5SsLSZLgLJqVj4EfiyyKrlcHwYix82nbYYAHYCt4LaabeQmFP8JG87f8AUkXp22Q9viIOKCgea+MvLcFDG8TRnTLGXOTImQT6DGSAR1VwfQCyOT4/AhiFsGcli1wYgpZpTsiShhlEyJNR2wfN82ayeeuTYdUd7HCD4QxPEigiaEA76QPMyZ1Y+YBhucVHOI8yxWsbwWzEyyBcyLiWQwEFgO7so1+UkbeJkHANBYd+IeI280UUg1I+EkXB8OZN1ZcdRnb0I1DuaxeS+KlwYpBokDMrpn+zmTZ1GeoPxKe4IPeob9lkkiXRhDKRoPigDTgYBTbJyxOo6umz1KebbY21wl8mySFI7nHRX6QSn9z4bH0ZM7LQRjnPhX3O98RBiG4YyJ6JcDeRfo2PEHv4lbS4QSwuBuJI2A+jKR/vUm5h4aOIWTouFkxqiJ/u503XPtkYPqCagvKfENaaGBVlJ8p6qwbDqfdWBFBIvsgu9dku+dgf5ip3Va/ZQ+h7m36aJHAH6VdguP2xVlUClKUClKUClKUClKUClKUClKUCtBzbxdoY1jiP48zFIts6ABl5CPRV6Z2LFB3rf1XN9xDxLi6ugrOI9cECruSIjiTTnAy0oYZzjCL6UG44ParDGIk6DO5OSzHdmY9yTuT3rRcyTTXUxsk0ohiEsRZvw7wBhqiOBqXBAPiISy5U4rB4fzLMZZSwRI0dBJFN+FNApVNTagWSRMlj22BwTjA172FtZKySkrbPh7a5iyWSdNRjzpyFmwzASDaQbNv1Da8BgnYXH3Rl8dSsc8F4SRIjKQouNOSZo9JAlAPix6M6sgiXcNsY7NEhgDSStuiu5fw12B8zDKQL2HvgDfFam2gnhUM0yzXUhVC4iEYkVWLqCATpVQXyd9mO2cAyfhsATJJ1Oxy7kbse2PRR0C9h6nJIY1sHEj6FE8o2lldvDRT10R4DEAbeUD6sWzWU3EJI95oiF7vE3iqv8Q0qwHuAQO9duBDEZHdZJg31Mrtk/UEH6EVmxToxYKysVOlsEHS3ocdD7UHaORWAZSGUgFSNwQehB7iqS+0zk17adbq3OmGR8YLYFvI2RjfYI+ds/Cxx0IFWzIv3eRWXaGRwrr2jlc4Vl9A7HSQPmZT3Y1n31oksbRSKHR1Kup3DKRgg0FYcNsVhtIgSPLJ4hZQfGtl0HU4OMgk6ZfCYY0o482BUp5Z46nEYZopkXJBVlG6yxEadS/pY5I74Zaq/nOynsHa2lLPDIW8Kcks8kZ0nRLn4njYA56kEgbFhUj5MtHs5RPKi5Kfi7FWWJTofwiBodEJWRjsQrbZ0kUEl5Wu3t5pLOZstGQoY9ZI2z4Mn7gFGP5kbtUf53sDaXy3CDCXJ1ey3CDzj/vQA49Uc96lXO9gdCXkYy8AYuF3Mlu28oGOpGA6juVx8xrz4jbDiNi8IYGUBXhft4i+aJs+hIwfYn1oItyndBOKPp+GdEkH1I0EfUGM1bNfP1jxArcWk+6+Z42U9UcnJU+hUo4I9c1ftvJqVW9QDQelKUoFKUoFKUoFKUoFKUoFKUoPG7kKozAEkKxAG5JAJAFVpy84NtDhgxCr4hGx8XH4moHdW1lsgjINWjUV5h5SEjm4t38GfuQMpLjtKnzD32I7EUEM49y61w4ljkVH0hdLxhklXfKyH4tB1DbfGARvWLynMZPx4o3s4Fw8gIX7vcaSdRjT+7PfWoAbuDtjdxXrLIILhPBm7AnKS47xN838Jww9Mb122LJCAAigO49FB/DX6Egn/ALCO9BueHMd55PKzDCg7eFEN8H0J2Le+B8ora2UE0gD6vCU7oAoLlexYtsuRvpxt3Odhpbglo5FG5ZHAHqSpxn+dS6xulljSRfhZQw+hH9Cg0/hzwSmQkSwsB4uhSsilcAOFyQ+2zYwcBcA4313L/K5ivDeQ3Ze1kWQrBgMuqZxISsgPmTVlgDnGtsHc59LF+IrxORJF12TqzK+Y8RkY0BQAHB+IMG1A4DAjJUdBwsx3U0cErQBgJhowVy5bWNDArnUpbOM+ag3fNLAWlwScfhtpP68eTHvq04962FsxKqT1Kgn6kb1p04EzsrXE7zBSGVCEVAR3IRRqP16dsVvAKDW8wcGjuoWikyM7o641RuPhZfcfyIJByCarzhzTR3LW92WQQ6GUxrqU7lUa1TzYV0LxOunYN1yM1a1R/nDlpb2LAYxTIdUEq7FGBBwcdUJAyvsD1AoOOWL7V4sOkKIm0rGI2QRRjKqpJ2YnSWBHylcgZqP28ZsLo267RkNLajsYiQJIv/jZhj0V0A6VuOT+L5X7tKpSaI6XVm1Nnc/F84bdlb5h7gisznDhTTwZix48R8SDOwLgHKE/ldSUP8We1BWH2j8NEcxni/srj8ZMfLcxYMq+xdQWx6iQ1Z/Jd+JrSJs52xUNu1W8tCinGvEkJYbxTp8OodvmRx1wWFef2NcU8slsdtDEBT1X9J91+E+4NBadKUoFKUoFKUoFKUoFKUoFKUoFKUoMDjHB4rmMxzIGU+vUEdCD1BHqKgV5wuawZi+qe3Y5Mu7SxAAABwPjQAfENx3ByTVmV1ZAdiM0EBtbkMqurBlYAqVOQVPQgjqKz+HX7QE6VLxMSzIuAyMTlmTJwQTuV23yRknB8+M8pNEzTWWBklpLcnEchJySv+G/6hsc7g7Ea3h3EQ+Rgo6nEkTjDxn9Q3GPQgkHsaCXf+pLbG7kH8pjkD//AF06qwLB2lme4caQVVI0J3CLqILY7nUxwPYdqxYpM1nQy/170GYJWeQoGKqoBYj4mJ6AZ6VnpGequfcN5gf961sGzE+oX+Y/oVnxS0GZSumrbbrWDw3iRkeSNkKPGRqBIOQd1Ix1B7H2I2IIoMDmfgBm0zwEJcxj8NjkLIucmOTG+know3U7jO4PPLHMC3ClHBSZDpkjYYZHGMhvfocjYggjINb+o7zJy+0jC5tiEuUGNzpWdBuEkI6Y30vjKknqCQQ0fHrL7tdalGILpif+nddSPYSAFu3mU9S4qG3DGx4rFcLtFcnDeizL1/ZhlvrmrFtb2LiFvJbzAo58jo2FkjlXBH8MikKwIPYFSRg1DeL8Pe4gmtZcC5hI3xgGZPNDIv6HGD7amHY0FswShlDDoRmvSoj9mvGfvFourZ08rA9VI2IPuDkVLqBSlKBSlKBSlKBSlKBSlKBSlKBSlKBWg5i5ZS4w6kxTrnw5U+IZ7N2dD3Vsj98Eb+lBWsd3JDIILlRHKfgYZ8KfH+GT0b9BOeuMjetxDNmpJxfhUVxGYpUDKfXsexHoR61Bb6GWxbEzGS3z5Lg9U/TP2+knT83qQkkMlZkMlaSCbNd5ZpQ+Y1VhjdWJXP0IBx37GgkkMla/ir+FNBcDoW8GXt5HyUP1DgAfxmsGLiso62z5/Q6sP/LSa4v3muo/CWHw1LxMXkcDAjkR9lXOSdGOo60EqFYvEuIRwRtLIwVV6n1PYAdyewrIVtqp77ReJ3D3bKykQwHyxj4nBG8g9enT098ghh8z80yNdLdRIsQVNLerx528cjsDnS6/2Zz1UtW6n4yLmNLyMMZoRplTH4jxfE0bqOrr8aEdcEDZ81AGRQQxwzaQA2pyGBIOortjYEldwcZ7V3g4gYZVmimOrB1FkJR06+cgAGLOQG+XIOdsEJ3y/frbXqurZt7wB0YfD4mPMB7MMMPcv6VaynNUV46So6oRGrurKGI/9neMfJuOsErfMNss35sC0OROOfebcagVkTyyKeqspwwPuCCKCTUpSgUpSgUpSgUpSgUpSgUpSgUpSgUpSgV5zQh1KsAQRgg7givSlBXvFOBSWPngVpLXOWiGWe3HrEPmjH+H2Hw9AtZdjfLIqspBDDKkdGHtU2IqFcf5beFmuLRcgktNbjAEh7tHnZZP8m7+oDZRS1mRSVBp+cYUQENqdtlQ5Vg3QiUHePB2IODXjy3ztmXwbjO7FUlxgBhuVcD4Bj4WOxH86Cy4pK1PNfLwu48rhZlB8Nj39Vb2Pr2O/qDlRSVmRSUHz/fWngtIJSykEg+bQ2SclH2ICggYfIzkD3ONOjNl89WBj9ZGYbeH10gr8SkEd/Wri545OjvAJkUfeEAwQdJkVTkKSMb53Gdux26VBOjMWEn4elgrK2UEbAgBcEga8kFXXBB646UHjNIAUYFVBDRY0keGpGSkqZw8exBG2xyOmRsuUecxbXaFzjxNKv5tYbYBGLfMwGFJO58pO+aw5mbKtlwFOc6CQFx8RI2YY2KncbkYxk41/Atwfu/lVfNpG2oYwQwyCMEZIK7AZH0D6Wtpg6hlOQRkV61Uv2Z83eDps7hyynaCVgRrHQBs9G9PzY9cgWyrZ3FBzSlKBSlKBSlKBSlKBSlKBSlKBSlKBSlKBTFKUEA+0L7P1ugbi3CpcAbg7JOB8r+/o3b3G1UxHftEXglVo3HkOoHWgDDCEqMhcEjO+MgjIxn6mNQb7ROQ1vkMsWlLlQdLEZWQflcdx6HqP5igiXJ3OPhkQTspjzpjdX8Tw/0OxGdh6799wCBZsEoOCN87jHcf1ivnCKaS0do5F0yJhXRxtHgk7nOcdcN2BB361OuSucPC0xSeZDqGxLaCN/KSAScEEoQD1I6HIXFFJUS5+5OF0rTQjEwBDKDgSjGPoWxjqDnGPQjfWtyrAMrAqRkEHII/4rPikoPnfLsQgQRiMnKliukjfz4HlGckY2O4OK8/AQsoQEkZA6qBvk4B3hdcggdGHbuLc575M+8q0tvhZurpgFZseoO2r/X2O9Vbe2vh6RoJOcZ/vQw17KSNiuTs3UFgcdw6BUTyYVtWjXq1AyDVj8MHYaeulfqMbVMOVOfWtSIrhjJb58sp8zxDOMPj4lG3m6jv61C8aMhAoYaDIVARd/QDfBORr82CceuOZS0eQN/Kug4XVDqyDnsS241dMgA+tB9HWlysih0YMpGQQcgj9q9qoLl3mWewfyKTEca4WYbEk9MeWN2AyADpJyDpJBNy8ucxQ3kYeJt/mU7MjdwwO4NBuKUpQKUpQKUpQKUpQKUpQKUpQKUpQKUpQKGlKCEfaJyKl8nixBVuox+G56PjOFfHUb7HtVFHXDIyyx6XVtM0b+YZGCpfPYHo/wBMHBNfVlQb7RuRFvV8aIBbpAdJ6CVfySY7Hsex/lQQbk3mp4tjqZCfMhABBOSSgHpsM9G+u9WrY3qyKHRtSt0P+o9Qdtx1r5smjaN2EildB0ujKMoc7qQemBjJ6YwR2NTfk/ml42JHTPnjOVBHQYLHd9jgjqMZHSgu2KWo/wA1cqJc5ljASfGCegkHo2Oh6eb6ZzgYzOF8SSZBJG2QdvQqe4YdQf63rZxSUHz9xXhzQPpKSCRGzli7GPOxGcs2GG+VBXYH0NeZiSPBOkSMNtWNKyH0bGN2Ktp7ZLYyTm+ePcAiu1w3lcfBIvxL7H8y+x/bB3qpOYeXpLeTzxrq+RwSEm9cnucZ8rbj6YNBHyGVtQBy2T4b+YttsSV2bGkkaiCRtnYVmQX7xMsySeHMM4kUaRKg6B1b4hv8J3GDg774YRmdVc4cgsOqllVgCGAbSQfKdjjc4A3rsrEMGkQ+YurEtlWboI2B8vxDytt0A2JwQtblb7RI5FEd4BbTDbLsBHIfVH6H6Hf2qbQXKOMoysPVWDD/ACr5yZBLqMi5jU40+Y9Bhl0DIO4ODsR+2+PZTLGHfSREDvLG2h130nzRkawMfxdOtB9N0qoeV7+d1LRX0+BjSMpOpBB6+IrN122YVsLv7QprYlJDb3LA/BGHjlHpqA1qp/iK0FnUrS8s8fF3GH8N4m7o5ViP3UkVuqBSlKBSlKBSlKBSlKBSlKBSlKBSlKCu/tP5DF2v3mBQLlBuNh4yjt7OOx+oOx2pMx4xjCqpOx20HOGVgcYOcjsQa+ryKqr7V+Ry2q+tlOsbzxqM6wNtar3YDqO49wMhFuVOZGR8oSGULqV8jxRv123PfUOmfqDbfBuLJOmtCdtmU9VPof5dehr5tEXTG/dCCQrDOdsfAQdwf6FrfZvFI5E7EjCkZ2XxST6Dqo/1x6GgtSKSu13axzIY5FDqeoI/l9D79qwYpazIpKCteaeRDENca+NEDqwRmSI+v6h18w39QetQyezDsNJwmNLYxjTt5VGMEHfPpkEb19DKc1FuY+S45tUkOIpTudvI5/UB0J9R+4NBS85bIzojEefiGRGvY5LDUSMYb1yCO47TlpHWNBjScnI3QgDd+xO58pzqUjBGDW643weSE6JVZJM5RsZV23G3yuuO3YHsa1svCxgYAJ2yjE6GUE6V74C5ypxsaDz4dwtp5Y4bUyxGXChkOFYZJZnwchQoOGBBwCPQVPOT+X7a3kEF3H4dwc6A28cuOpifo/02YdwKzfss5cEeq6K4yuhDvlvzNv2yMD/u9a2/2pzBOGzNgE64Amd8MZ4wCPQgEnPtQSi3t0QYRQB7V7VpOT52e1jZzkkda3dApSlApSlApSlApSlApSlApSlApSlArhhmuaUFTc18jwwXQuNJ+6yN51XZYpmOxOOkTHrjGCfQnG5iGjGkYA2AAwP2FTq7tlkRo3UMjAqykZBBGCDVetbNay/dZCWXBa2kYkmSNeqsT1kTIzn4hg774CQ2tzqH+orPikqNRSFTkfv71t7ebIGKDdRSVlK2a1MUlZkUlB6XlmkqlJFV1PVWAI//AH3qLtyDB4oYM/h5yYjvn21fFp+uT71LkbNdqDpHGFACgAAYAAwAB0AAqt/td4hra1sUOWeTxZAN/IgIUH0yzBh/BU741xRLeJpHYKACdzgbDJJ9h3qruS7Z+IX0l7IDpz5M9kHwj2PzEdixoLT4JbeHBGnoorOrgCuaBSlKBSlKBSlKBSlKBSlKBSlKBSlKBSlKBWr5h4Mt1EYydLAhonHxRyD4WH/HcZHetpSgrayuGOtJF0TRtolTOwYbhl9UYYZT6H1BrPtptJ9u9Z3OfCG8t5CuZYxiVB1mgzkj3dfiX3BXbUa1EEyuqupDKwBVhvkEbEUG/hl6VmQyVoLafGxrMF8o96DfxS114jxJIULucYBOOmf+B79qhfGueYrfK51Sdo087/y6L9WI7VG4eGXvFXDTZjhyDoySDjpqOPMR2GwHYZ3oPHi3EJuL3Aiiz4AO53w+Dtj0QdR3Y4J2AFWvy7wZbWJY1H1Pqa68v8AitUCooz3PetvQKUpQKUpQKUpQKUpQKUpQKUpQKUpQKUpQKUpQKUpQcEVXXHbYWEzEgi1mLMmFLeDN8TphQTpfdxt11juBVjV5zwK6lWGQeooKel5tDbW8EsxPQsPDX98gt/416wcE4leHzt4MZ+WMaNvdiS/8iB7VaVrwmGP4I1H7VmgUEL5e+zu3gwzjW3Xf1qZRQqowoAHoK70oFKUoFKUoFKUoFKUoFKUoFKUoFKUoFKUoFKUoFKUoFKUoFKUoFKUoFKUoFKUoFKU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529138" y="-1866900"/>
            <a:ext cx="3743325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4763" name="AutoShape 11" descr="data:image/jpeg;base64,/9j/4AAQSkZJRgABAQAAAQABAAD/2wCEAAkGBxQTEhMSExQWFRUXFxYZFBYWFxkVGBQVFxcWGhgeGB0aHCggGhsmHhcYIjEhJSkuLi4wGx8zODMsNygtLy0BCgoKBQUFDgUFDisZExkrKysrKysrKysrKysrKysrKysrKysrKysrKysrKysrKysrKysrKysrKysrKysrKysrK//AABEIAOUA3AMBIgACEQEDEQH/xAAcAAEAAgIDAQAAAAAAAAAAAAAABgcEBQECAwj/xAA/EAACAQMCBAQDBgMHAwUBAAABAgMABBESIQUGMUETIlFhMkJxBxQjUmKBcpHwM0NTobHB0XOCohYkg5LxFf/EABQBAQAAAAAAAAAAAAAAAAAAAAD/xAAUEQEAAAAAAAAAAAAAAAAAAAAA/9oADAMBAAIRAxEAPwC8aUpQKUpQKUpQKUpQcE0BrTc4ykWc4DFWdREjKdLB5mWJCp7NqcYrW8t8YkWeSxuTmWIDQ5wPGiPwP9Tgg/qVqCVg1zVaycaks+I3WSTbSXCBs7+DK0EJ/ZXz+zAfmqx4pAwDDcEZFB3pXBNeMt5GpCs6KxOACwBJ9ACck0HvSgNKBSlKBSlKBSlKBSlKBSlKBSlKBSlKBSlKBXGa1fGOPR25VDqkmcHw4Ixqlkx1IGcKo7sxCj1qGXPHPvF7FZXEuWkZg9nasxEKKjNm6mGC5JUAoukeY51dwlN9zbbRuV1l9LAStGpkjgyQPxnUaY+o2Jz3xjet3BMGAZTkHuKjr8QtoIJYHWMeCgEsEKFgsUhKqRGBkoRuQAcbjeodyHzZ92DwXQMSCMTW5L+KJIGAKaHH9p1C56k4zuaCccZbxrq1thuEP3mbbPljyIQfQmUhh/0mrB514cZFW7tvNcWpbZdzJGP7WM+p21AfmAHc1rOEcYaEXN5cDTJMNQQ/JjywRZzjZSM421FzWL9l3FZJJrhCCUKiVmPTU5IDD3bDAjtpFB58BRLtWkmXKXjs7DOPw5AEjx6EIsZ9jXvw7mn/APnLLaXep5YsCALgvdIc+Gy9BkgebspV+wr1v7T7ndeGu0UxaS3PZJB5pYvbr4ij3cdFFbHnbgf3y2WeED7xENcXbWCPPEfZsbejBT2oIbd8du72RVklMUbMAIYGKALkfHIMO5+hVfaueZOHxRWzyxxojo0Thwo1ZWVDnOM/51gcCnVpIXHQkY23Gdtx2IPb1rec1jNlcnGcRMwH8I1f7UE95TuTJaxsxySBk1uKjP2eS6rOP2FSagUpSgUpSgUpSgUpSgUpSgUpSgUpXBoOTUdveLSTSGCzx5Tia5Yao4T+VB/ey/p6L8x6KfDjF+1zK9pA5RFwLuZThlyM+FEflkIPmbqgIx5iCNtZQxpGsSKEjA0qq+UAe2N/3670HTgnC4YF1RnW0mC87trknJ6Fn7j0A8oGwAFQvi3LSWTNLGywmSWRhOSQvjSStIqXJAyI31rGH+Ro0I3bFYBlElm8X4iWJlKxvPiRrKeGUYSfDEvbF1xryGToSNiJNy1xeIovDrkabj8VWgkYzaovOysrPvLEUwAxz6HcGgw7+6M33V2BtrvxWhjlIBZZNLNofTtJG2gZXowZHXBHlxJuUp5tDLDHbnxHcxswkW1uF3EtsQN4ZT8cZxsdQ0sDW4j5SsLSZLgLJqVj4EfiyyKrlcHwYix82nbYYAHYCt4LaabeQmFP8JG87f8AUkXp22Q9viIOKCgea+MvLcFDG8TRnTLGXOTImQT6DGSAR1VwfQCyOT4/AhiFsGcli1wYgpZpTsiShhlEyJNR2wfN82ayeeuTYdUd7HCD4QxPEigiaEA76QPMyZ1Y+YBhucVHOI8yxWsbwWzEyyBcyLiWQwEFgO7so1+UkbeJkHANBYd+IeI280UUg1I+EkXB8OZN1ZcdRnb0I1DuaxeS+KlwYpBokDMrpn+zmTZ1GeoPxKe4IPeob9lkkiXRhDKRoPigDTgYBTbJyxOo6umz1KebbY21wl8mySFI7nHRX6QSn9z4bH0ZM7LQRjnPhX3O98RBiG4YyJ6JcDeRfo2PEHv4lbS4QSwuBuJI2A+jKR/vUm5h4aOIWTouFkxqiJ/u503XPtkYPqCagvKfENaaGBVlJ8p6qwbDqfdWBFBIvsgu9dku+dgf5ip3Va/ZQ+h7m36aJHAH6VdguP2xVlUClKUClKUClKUClKUClKUClKUCtBzbxdoY1jiP48zFIts6ABl5CPRV6Z2LFB3rf1XN9xDxLi6ugrOI9cECruSIjiTTnAy0oYZzjCL6UG44ParDGIk6DO5OSzHdmY9yTuT3rRcyTTXUxsk0ohiEsRZvw7wBhqiOBqXBAPiISy5U4rB4fzLMZZSwRI0dBJFN+FNApVNTagWSRMlj22BwTjA172FtZKySkrbPh7a5iyWSdNRjzpyFmwzASDaQbNv1Da8BgnYXH3Rl8dSsc8F4SRIjKQouNOSZo9JAlAPix6M6sgiXcNsY7NEhgDSStuiu5fw12B8zDKQL2HvgDfFam2gnhUM0yzXUhVC4iEYkVWLqCATpVQXyd9mO2cAyfhsATJJ1Oxy7kbse2PRR0C9h6nJIY1sHEj6FE8o2lldvDRT10R4DEAbeUD6sWzWU3EJI95oiF7vE3iqv8Q0qwHuAQO9duBDEZHdZJg31Mrtk/UEH6EVmxToxYKysVOlsEHS3ocdD7UHaORWAZSGUgFSNwQehB7iqS+0zk17adbq3OmGR8YLYFvI2RjfYI+ds/Cxx0IFWzIv3eRWXaGRwrr2jlc4Vl9A7HSQPmZT3Y1n31oksbRSKHR1Kup3DKRgg0FYcNsVhtIgSPLJ4hZQfGtl0HU4OMgk6ZfCYY0o482BUp5Z46nEYZopkXJBVlG6yxEadS/pY5I74Zaq/nOynsHa2lLPDIW8Kcks8kZ0nRLn4njYA56kEgbFhUj5MtHs5RPKi5Kfi7FWWJTofwiBodEJWRjsQrbZ0kUEl5Wu3t5pLOZstGQoY9ZI2z4Mn7gFGP5kbtUf53sDaXy3CDCXJ1ey3CDzj/vQA49Uc96lXO9gdCXkYy8AYuF3Mlu28oGOpGA6juVx8xrz4jbDiNi8IYGUBXhft4i+aJs+hIwfYn1oItyndBOKPp+GdEkH1I0EfUGM1bNfP1jxArcWk+6+Z42U9UcnJU+hUo4I9c1ftvJqVW9QDQelKUoFKUoFKUoFKUoFKUoFKUoPG7kKozAEkKxAG5JAJAFVpy84NtDhgxCr4hGx8XH4moHdW1lsgjINWjUV5h5SEjm4t38GfuQMpLjtKnzD32I7EUEM49y61w4ljkVH0hdLxhklXfKyH4tB1DbfGARvWLynMZPx4o3s4Fw8gIX7vcaSdRjT+7PfWoAbuDtjdxXrLIILhPBm7AnKS47xN838Jww9Mb122LJCAAigO49FB/DX6Egn/ALCO9BueHMd55PKzDCg7eFEN8H0J2Le+B8ora2UE0gD6vCU7oAoLlexYtsuRvpxt3Odhpbglo5FG5ZHAHqSpxn+dS6xulljSRfhZQw+hH9Cg0/hzwSmQkSwsB4uhSsilcAOFyQ+2zYwcBcA4313L/K5ivDeQ3Ze1kWQrBgMuqZxISsgPmTVlgDnGtsHc59LF+IrxORJF12TqzK+Y8RkY0BQAHB+IMG1A4DAjJUdBwsx3U0cErQBgJhowVy5bWNDArnUpbOM+ag3fNLAWlwScfhtpP68eTHvq04962FsxKqT1Kgn6kb1p04EzsrXE7zBSGVCEVAR3IRRqP16dsVvAKDW8wcGjuoWikyM7o641RuPhZfcfyIJByCarzhzTR3LW92WQQ6GUxrqU7lUa1TzYV0LxOunYN1yM1a1R/nDlpb2LAYxTIdUEq7FGBBwcdUJAyvsD1AoOOWL7V4sOkKIm0rGI2QRRjKqpJ2YnSWBHylcgZqP28ZsLo267RkNLajsYiQJIv/jZhj0V0A6VuOT+L5X7tKpSaI6XVm1Nnc/F84bdlb5h7gisznDhTTwZix48R8SDOwLgHKE/ldSUP8We1BWH2j8NEcxni/srj8ZMfLcxYMq+xdQWx6iQ1Z/Jd+JrSJs52xUNu1W8tCinGvEkJYbxTp8OodvmRx1wWFef2NcU8slsdtDEBT1X9J91+E+4NBadKUoFKUoFKUoFKUoFKUoFKUoFKUoMDjHB4rmMxzIGU+vUEdCD1BHqKgV5wuawZi+qe3Y5Mu7SxAAABwPjQAfENx3ByTVmV1ZAdiM0EBtbkMqurBlYAqVOQVPQgjqKz+HX7QE6VLxMSzIuAyMTlmTJwQTuV23yRknB8+M8pNEzTWWBklpLcnEchJySv+G/6hsc7g7Ea3h3EQ+Rgo6nEkTjDxn9Q3GPQgkHsaCXf+pLbG7kH8pjkD//AF06qwLB2lme4caQVVI0J3CLqILY7nUxwPYdqxYpM1nQy/170GYJWeQoGKqoBYj4mJ6AZ6VnpGequfcN5gf961sGzE+oX+Y/oVnxS0GZSumrbbrWDw3iRkeSNkKPGRqBIOQd1Ix1B7H2I2IIoMDmfgBm0zwEJcxj8NjkLIucmOTG+know3U7jO4PPLHMC3ClHBSZDpkjYYZHGMhvfocjYggjINb+o7zJy+0jC5tiEuUGNzpWdBuEkI6Y30vjKknqCQQ0fHrL7tdalGILpif+nddSPYSAFu3mU9S4qG3DGx4rFcLtFcnDeizL1/ZhlvrmrFtb2LiFvJbzAo58jo2FkjlXBH8MikKwIPYFSRg1DeL8Pe4gmtZcC5hI3xgGZPNDIv6HGD7amHY0FswShlDDoRmvSoj9mvGfvFourZ08rA9VI2IPuDkVLqBSlKBSlKBSlKBSlKBSlKBSlKBSlKBWg5i5ZS4w6kxTrnw5U+IZ7N2dD3Vsj98Eb+lBWsd3JDIILlRHKfgYZ8KfH+GT0b9BOeuMjetxDNmpJxfhUVxGYpUDKfXsexHoR61Bb6GWxbEzGS3z5Lg9U/TP2+knT83qQkkMlZkMlaSCbNd5ZpQ+Y1VhjdWJXP0IBx37GgkkMla/ir+FNBcDoW8GXt5HyUP1DgAfxmsGLiso62z5/Q6sP/LSa4v3muo/CWHw1LxMXkcDAjkR9lXOSdGOo60EqFYvEuIRwRtLIwVV6n1PYAdyewrIVtqp77ReJ3D3bKykQwHyxj4nBG8g9enT098ghh8z80yNdLdRIsQVNLerx528cjsDnS6/2Zz1UtW6n4yLmNLyMMZoRplTH4jxfE0bqOrr8aEdcEDZ81AGRQQxwzaQA2pyGBIOortjYEldwcZ7V3g4gYZVmimOrB1FkJR06+cgAGLOQG+XIOdsEJ3y/frbXqurZt7wB0YfD4mPMB7MMMPcv6VaynNUV46So6oRGrurKGI/9neMfJuOsErfMNss35sC0OROOfebcagVkTyyKeqspwwPuCCKCTUpSgUpSgUpSgUpSgUpSgUpSgUpSgUpSgV5zQh1KsAQRgg7givSlBXvFOBSWPngVpLXOWiGWe3HrEPmjH+H2Hw9AtZdjfLIqspBDDKkdGHtU2IqFcf5beFmuLRcgktNbjAEh7tHnZZP8m7+oDZRS1mRSVBp+cYUQENqdtlQ5Vg3QiUHePB2IODXjy3ztmXwbjO7FUlxgBhuVcD4Bj4WOxH86Cy4pK1PNfLwu48rhZlB8Nj39Vb2Pr2O/qDlRSVmRSUHz/fWngtIJSykEg+bQ2SclH2ICggYfIzkD3ONOjNl89WBj9ZGYbeH10gr8SkEd/Wri545OjvAJkUfeEAwQdJkVTkKSMb53Gdux26VBOjMWEn4elgrK2UEbAgBcEga8kFXXBB646UHjNIAUYFVBDRY0keGpGSkqZw8exBG2xyOmRsuUecxbXaFzjxNKv5tYbYBGLfMwGFJO58pO+aw5mbKtlwFOc6CQFx8RI2YY2KncbkYxk41/Atwfu/lVfNpG2oYwQwyCMEZIK7AZH0D6Wtpg6hlOQRkV61Uv2Z83eDps7hyynaCVgRrHQBs9G9PzY9cgWyrZ3FBzSlKBSlKBSlKBSlKBSlKBSlKBSlKBSlKBTFKUEA+0L7P1ugbi3CpcAbg7JOB8r+/o3b3G1UxHftEXglVo3HkOoHWgDDCEqMhcEjO+MgjIxn6mNQb7ROQ1vkMsWlLlQdLEZWQflcdx6HqP5igiXJ3OPhkQTspjzpjdX8Tw/0OxGdh6799wCBZsEoOCN87jHcf1ivnCKaS0do5F0yJhXRxtHgk7nOcdcN2BB361OuSucPC0xSeZDqGxLaCN/KSAScEEoQD1I6HIXFFJUS5+5OF0rTQjEwBDKDgSjGPoWxjqDnGPQjfWtyrAMrAqRkEHII/4rPikoPnfLsQgQRiMnKliukjfz4HlGckY2O4OK8/AQsoQEkZA6qBvk4B3hdcggdGHbuLc575M+8q0tvhZurpgFZseoO2r/X2O9Vbe2vh6RoJOcZ/vQw17KSNiuTs3UFgcdw6BUTyYVtWjXq1AyDVj8MHYaeulfqMbVMOVOfWtSIrhjJb58sp8zxDOMPj4lG3m6jv61C8aMhAoYaDIVARd/QDfBORr82CceuOZS0eQN/Kug4XVDqyDnsS241dMgA+tB9HWlysih0YMpGQQcgj9q9qoLl3mWewfyKTEca4WYbEk9MeWN2AyADpJyDpJBNy8ucxQ3kYeJt/mU7MjdwwO4NBuKUpQKUpQKUpQKUpQKUpQKUpQKUpQKUpQKGlKCEfaJyKl8nixBVuox+G56PjOFfHUb7HtVFHXDIyyx6XVtM0b+YZGCpfPYHo/wBMHBNfVlQb7RuRFvV8aIBbpAdJ6CVfySY7Hsex/lQQbk3mp4tjqZCfMhABBOSSgHpsM9G+u9WrY3qyKHRtSt0P+o9Qdtx1r5smjaN2EildB0ujKMoc7qQemBjJ6YwR2NTfk/ml42JHTPnjOVBHQYLHd9jgjqMZHSgu2KWo/wA1cqJc5ljASfGCegkHo2Oh6eb6ZzgYzOF8SSZBJG2QdvQqe4YdQf63rZxSUHz9xXhzQPpKSCRGzli7GPOxGcs2GG+VBXYH0NeZiSPBOkSMNtWNKyH0bGN2Ktp7ZLYyTm+ePcAiu1w3lcfBIvxL7H8y+x/bB3qpOYeXpLeTzxrq+RwSEm9cnucZ8rbj6YNBHyGVtQBy2T4b+YttsSV2bGkkaiCRtnYVmQX7xMsySeHMM4kUaRKg6B1b4hv8J3GDg774YRmdVc4cgsOqllVgCGAbSQfKdjjc4A3rsrEMGkQ+YurEtlWboI2B8vxDytt0A2JwQtblb7RI5FEd4BbTDbLsBHIfVH6H6Hf2qbQXKOMoysPVWDD/ACr5yZBLqMi5jU40+Y9Bhl0DIO4ODsR+2+PZTLGHfSREDvLG2h130nzRkawMfxdOtB9N0qoeV7+d1LRX0+BjSMpOpBB6+IrN122YVsLv7QprYlJDb3LA/BGHjlHpqA1qp/iK0FnUrS8s8fF3GH8N4m7o5ViP3UkVuqBSlKBSlKBSlKBSlKBSlKBSlKBSlKCu/tP5DF2v3mBQLlBuNh4yjt7OOx+oOx2pMx4xjCqpOx20HOGVgcYOcjsQa+ryKqr7V+Ry2q+tlOsbzxqM6wNtar3YDqO49wMhFuVOZGR8oSGULqV8jxRv123PfUOmfqDbfBuLJOmtCdtmU9VPof5dehr5tEXTG/dCCQrDOdsfAQdwf6FrfZvFI5E7EjCkZ2XxST6Dqo/1x6GgtSKSu13axzIY5FDqeoI/l9D79qwYpazIpKCteaeRDENca+NEDqwRmSI+v6h18w39QetQyezDsNJwmNLYxjTt5VGMEHfPpkEb19DKc1FuY+S45tUkOIpTudvI5/UB0J9R+4NBS85bIzojEefiGRGvY5LDUSMYb1yCO47TlpHWNBjScnI3QgDd+xO58pzqUjBGDW643weSE6JVZJM5RsZV23G3yuuO3YHsa1svCxgYAJ2yjE6GUE6V74C5ypxsaDz4dwtp5Y4bUyxGXChkOFYZJZnwchQoOGBBwCPQVPOT+X7a3kEF3H4dwc6A28cuOpifo/02YdwKzfss5cEeq6K4yuhDvlvzNv2yMD/u9a2/2pzBOGzNgE64Amd8MZ4wCPQgEnPtQSi3t0QYRQB7V7VpOT52e1jZzkkda3dApSlApSlApSlApSlApSlApSlApSlArhhmuaUFTc18jwwXQuNJ+6yN51XZYpmOxOOkTHrjGCfQnG5iGjGkYA2AAwP2FTq7tlkRo3UMjAqykZBBGCDVetbNay/dZCWXBa2kYkmSNeqsT1kTIzn4hg774CQ2tzqH+orPikqNRSFTkfv71t7ebIGKDdRSVlK2a1MUlZkUlB6XlmkqlJFV1PVWAI//AH3qLtyDB4oYM/h5yYjvn21fFp+uT71LkbNdqDpHGFACgAAYAAwAB0AAqt/td4hra1sUOWeTxZAN/IgIUH0yzBh/BU741xRLeJpHYKACdzgbDJJ9h3qruS7Z+IX0l7IDpz5M9kHwj2PzEdixoLT4JbeHBGnoorOrgCuaBSlKBSlKBSlKBSlKBSlKBSlKBSlKBSlKBWr5h4Mt1EYydLAhonHxRyD4WH/HcZHetpSgrayuGOtJF0TRtolTOwYbhl9UYYZT6H1BrPtptJ9u9Z3OfCG8t5CuZYxiVB1mgzkj3dfiX3BXbUa1EEyuqupDKwBVhvkEbEUG/hl6VmQyVoLafGxrMF8o96DfxS114jxJIULucYBOOmf+B79qhfGueYrfK51Sdo087/y6L9WI7VG4eGXvFXDTZjhyDoySDjpqOPMR2GwHYZ3oPHi3EJuL3Aiiz4AO53w+Dtj0QdR3Y4J2AFWvy7wZbWJY1H1Pqa68v8AitUCooz3PetvQKUpQKUpQKUpQKUpQKUpQKUpQKUpQKUpQKUpQKUpQcEVXXHbYWEzEgi1mLMmFLeDN8TphQTpfdxt11juBVjV5zwK6lWGQeooKel5tDbW8EsxPQsPDX98gt/416wcE4leHzt4MZ+WMaNvdiS/8iB7VaVrwmGP4I1H7VmgUEL5e+zu3gwzjW3Xf1qZRQqowoAHoK70oFKUoFKUoFKUoFKUoFKUoFKUoFKUoFKUoFKUoFKUoFKUoFKUoFKUoFKUoFKUoFKU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529138" y="-1866900"/>
            <a:ext cx="3743325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4765" name="Picture 13" descr="news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868"/>
            <a:ext cx="2664296" cy="278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9847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0033CC"/>
                </a:solidFill>
              </a:rPr>
              <a:t>בתהליך כימי חומרים הופכים לחומרים אחרים</a:t>
            </a:r>
          </a:p>
        </p:txBody>
      </p:sp>
      <p:pic>
        <p:nvPicPr>
          <p:cNvPr id="4" name="Picture 6" descr="http://www.daviddarling.info/images/so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464" y="33575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326" y="40052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+</a:t>
            </a:r>
          </a:p>
        </p:txBody>
      </p:sp>
      <p:pic>
        <p:nvPicPr>
          <p:cNvPr id="6" name="Picture 2" descr="ראה תמונה בגודל מלא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689" y="3429000"/>
            <a:ext cx="1266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distance.co.il/wp-content/uploads/2010/02/SaltSha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1511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13"/>
          <p:cNvCxnSpPr/>
          <p:nvPr/>
        </p:nvCxnSpPr>
        <p:spPr>
          <a:xfrm flipV="1">
            <a:off x="5046514" y="4095750"/>
            <a:ext cx="1109662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5949280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אילו תהליכים כימיים למדנו כאשר דברנו על תרכובות?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כלור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נתרן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מלח בישול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04864"/>
            <a:ext cx="7200800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/>
              <a:t>כתוצאה מכך שהבעירה מתקיימת בחדר סגור ללא</a:t>
            </a:r>
          </a:p>
          <a:p>
            <a:pPr algn="ctr">
              <a:lnSpc>
                <a:spcPct val="150000"/>
              </a:lnSpc>
            </a:pPr>
            <a:r>
              <a:rPr lang="he-IL" sz="2400" dirty="0"/>
              <a:t>אספקת חמצן מבחוץ, עלולה להתרחש בעירה חלקית, כך שריכוז הפחמן החד חמצני, שהינו גז רעיל, עולה בחדר.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764704"/>
            <a:ext cx="68407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</a:rPr>
              <a:t>כיצד תנורים השורפים דלקים (עץ, נפט, גז </a:t>
            </a:r>
            <a:r>
              <a:rPr lang="he-IL" sz="2800" b="1" dirty="0" err="1">
                <a:solidFill>
                  <a:srgbClr val="FF0000"/>
                </a:solidFill>
              </a:rPr>
              <a:t>וכו</a:t>
            </a:r>
            <a:r>
              <a:rPr lang="he-IL" sz="2800" b="1" dirty="0">
                <a:solidFill>
                  <a:srgbClr val="FF0000"/>
                </a:solidFill>
              </a:rPr>
              <a:t>') יכולים לגרום לכך שאנשים יפגעו מהרעלת גז?</a:t>
            </a:r>
          </a:p>
        </p:txBody>
      </p:sp>
      <p:sp>
        <p:nvSpPr>
          <p:cNvPr id="1026" name="AutoShape 2" descr="data:image/jpeg;base64,/9j/4AAQSkZJRgABAQAAAQABAAD/2wCEAAkGBhAQEBAQEBAPDxAQEBAQDxAQDw8PEBAUFBAVFBQQFBYXHCYeFxkjGRUUHy8gIycpLCwsFR4xNTAqNSYrLCkBCQoKDgwOFQ8PFCkYFRgpKSkpKSkpKSkpKSkpLSkpKSkpKSkpNikpKSkpKS0pKSksKSk2LikpKSkpKSkpKSwpKf/AABEIAOEA4QMBIgACEQEDEQH/xAAcAAABBQEBAQAAAAAAAAAAAAAAAQIFBgcDBAj/xABMEAABAgMCBgoOCAYCAwAAAAABAAIDBBESIQUGMUFRsQcTFyIyUnFzkcIUIyQ1QlNUYXKBkqHB0hUlM0Nik5TRNIKDsuHwRKIWY9P/xAAbAQEBAAMBAQEAAAAAAAAAAAAAAQIDBAUGB//EAC8RAQABAgMFBwQCAwAAAAAAAAABAhEDBDESEyFBUQUiMlJxobEVI2FyM4EUNEL/2gAMAwEAAhEDEQA/ANxQhCAUTjLhfsOVjzIYIhgsthhdZtb4ClaGmVSyrOyP3rneZ67VJWmLzCkDZzf5Cz9S7/5pRs5v8iZ+od8iyxpSrTty9SMvh9Gp7uL/ACJn6h3yJd3B/kTP1DvkWXJwUmuWyMrhdGnjZuf5Ez9Q75Eo2bX+RM/UO+RZgE4BY7yptjJ4U8mn7tb/ACJn6h3yJd2t/kTP1DvkWYgJwWO8qbYyOD5Wm7tL/ImfqHfIjdof5Gz9Q75FmicpvaurZGQwPL7tK3aH+Rs/UO+RG7O/yNn57vkWbIWO+qjm2x2bgeX3lpO7O/yNn57vkRuzv8jZ+e75FmxKRTfV9WyOzMv5feWk7tD/ACNn57vkRu0v8jZ+e75Fm1Eib6vqyjsvL+X3lpW7S/yNn57vkSbtT/I2fnu+RZqQmpvqz6Xl/L7y0s7Nj/I2fqHfIvbgPZZfNTMCXMq1gjRAwuEYuLa1vpYFVkxKmsR++Ulz7dRWdOLVeOLRj9m4FGHVVFPGInm+hwnJoTl2vlAhCEAhCEAhCEAqzsj9653meu1WZVnZI71zvM9dqksqfFD50anBIEBcr3IdAU9MCcktsHhOCaE5YN9Jyc0JqULFvg5KE0JwWLdEFqiqELXLppgISpAFG2mAkTimqXbYpNJSVT0lEuuyYpvEfvlJc+3UVCOCm8R++Ulz7dRWdE96HLmqfs1+k/D6HCVIEq9V+fBCEIBCEIBCEIBVnZI71zvM9dqsyrOyP3rneZ67VJ0ZU6w+dQlAQ1eTCEZwaQAbxwswXLEXmz2pq2Yu9oI0pdsGkKJwPCL3iG4vaM9kFxpyZ1aYeAYIdatzTq5R2M/RRbN25/8AL/CO25vGHSlEdvGb0hSLcXoNajs48kufiuj8XoTgAW4RIGQbUBrU3a/58xyRfZTOMOlIJxnGHSpYYuwLu5526+8Q236SlGAYApSWms+WNBGVN1DL6jXH/MIjs+Hxwj6Rh8bNXIVMfREAf8aJkpvpuC1DpCXH/HZkpvp5ubkTcwy+p4nRDnCUO+83U8E50HCcPS7LTglSpl5e+kGWzVDp1xF3IExzpcfdyI5Y8V3wU3FJ9VxeVkZ9Ks0Ozjg6En0uzivyE5NCkDMy4zYPGfJFcmnCEAeHIjkl4jk3FK/V8eNJR7sLt4j8lc2dPhYRYTQ1bky0ovU7C8EfewP5ZT9yuZw5DzRqejKQ/iU3FMlPbGYib3vDoDVC8MzhdpfDpEiRLyCDCawUOfem9e4FcmLh7EvpshnKc1RM2tMEU1iQPrKS59uoqGKmsSO+Mlz7dRWNHihvzcfYxP1n4fQoSpAlXrPzgIQhAIQhAIQhAKtbI3eud5nrtVlVa2Ru9c7zXXapOjKnxQ+dAuM+O1v5F3CIkC21za2d641pXIKrn53exPhl4pGbiRHVtkOZDo0igNBmXqfOzJ+/ie0V4cDEWnUPgHMpFboeTLiY8x46J7TlzcYxyxHn+Yr1ALm5ZI85a/ju9opNpcfCd0lehCDgJQ6SniRGkr0gJwRXkEg3zpewWr1pCojxuk2pplmr1OTCqrymANCYYI0L0OCYUQuD2ARmcjtSnFDSP27PRdqUyvPzPifZ9h/wT6hTOJHfKS59uoqGU1iR3ykufbqK00eKHp5v+DE/Wfh9CBKkCVeu/NghCEAhCEAhCEAq1si9653meu1WVVrZF71zvM9dqk6MqdYfOydmNeK7UU1c5z7N/onUud686SjsCHfO9EqWoojA/DPouUtVb3lSKJjmp22BMdFHn6CqGpQkDq5K9BQD5j0EqI6hOaudrzEcoI1pOyWjOPaZ+6quyaSuRmh/pb8KrmZ5ukdJz5MyWR2cmFcHT7dLemvm0Lk7CDdI6P8AKo7vKYQvMZ4cYHJkBz5E0T9clDdU8iiPfI/bt9F2pTVFB4OdWM30XKcXn5nxPtOxP9efUUUziT3xk+fbqKhiprEjvjJ8+3UVpo8UPRzc/YxP1n4fQYSpAlXrvzgIQhAIQhAIQhAKtbIveud5nrtVlVb2RO9k7zXXapOjKnWHzvRc5odrf6J1LtZTJlu8d6LtS5+b1ZnhKIwRwz6LtS9U+b2CpFxddpAXjwSd/wDyu1L2To3zPRdqC3vMlGRMIRKcI8Fx6CmdmxK8Nw3zch0he6QwC+KCRSjQ5tbzUm/3KXh4jRKglzeE13Bca0FCMudLxCWlVnTcQi97jva3n8SQxjU3+E/3NVuZiFdS2TvbO9ZU3urVe5mx/nrEO+c7gcZtCMim1C7MqEIp0n7vOkc80N5yPznjLRIex2M7I1BZANkgb3Jm866f+CQRcQ4XEb6I0cI1OUhNuDYnqzkg2s/CP9qa1puy5IfvK0o4pSzbztVa130zCF9KV4ehMhYuSZdRr5UloLrIjMcaNFc1cmVNr8GzPVmxaafyu/vTnMNTmvf7mVV9iYPkAbpiTaMhvt06Grg6JINyzEGv4YcZ3mPgq3SafypDWXjJ93n/AAp8s2/lhk+9XVs9IZohIzkS7gPVaIUTjOWtjxITaEQxZa4AC0KVrdpBCXSzlgr7VnoO1KfUDgkdub6DlPELgzHifY9jTbA/shCmsSR9YyfPt1FQ1FNYlD6xk+fbqK10eKHo5qfs4npPw+gAnJoTl6r87CEIQCEIQCEIQCreyH3snOa67VZFXNkHvZOc112qTotOsPnsBMmhvH+i7UvQGJkwzeP9F2pc/N6d+Eq7gvh+o6l7p7KzNc7UF4MGcP1Fe2dyszXOv9QW958jAkaOyI3aY8N4th1gRWQ60IqCIlNatGFRhUxotmahwYdt1hpnJdpa2tw3pzBUdmBi5zdriQnAkXOeIR9dug6CrLP4pOfGiuLpckvP/IaeS5taKTZIu6Ogz54eFYDeWef1V5nyb69swxA9UaYf8F1h4iuPhS/qEd/9sMr0QsQXVO+GQcGVmHa2hLwtpcXQYJlix+E2OAmGutthx3OqYZFnJnpX1KMMrIDLPxnejLRL+khWuFiR2ostRKmI03Swbka4eE8acqdDxEbQ1EcuqLLh2OwAZxZtmtdKbUGzKnOgYOzx519eLLsGt69eCGyDYzdrbPl1mIKnamC+G4EXVyiqszcQWkj7Qm+lY0Fp9wK9ctiVChvDiDvbQvmK5WkZBD86m3HVdmVD26QGSUnH+lMQ26mJpn5MUIkHUr4czEOqivjcRYGcM/NmHagFG4y4vQJSXMdsKDEo9jbLuyaX1oamJ5lYrgmidVYOGIN4ElAFMgdEmHddc8Ox2ujGjGQztbBZZWldrbpS/S4qaS0qNHa3O/uJS4ejW48Q0Y2jKUY0MFzRmCyYumCftm+g74KfIUJggdvb6DvgrAWLz8x431fZNVsD+3IqYxKH1jJ8+3UVFFqmMSx9YyfPt1Fa6I70O7NV3wq/SfhvqVIEq9V8GEIQgEIQgEIQgFXcf+9s3zXXarEq9j73um+a67VJ0WnWGBhqbHZvHei7UvQ1iSO3eO9F2pc/N6Ezqp0hwhyFe6c8DNc7UF4ZLhDkK900eDyO1LfDil5Rg8PshkWEb28N+1Z89u73lazipIOY2arFhXzFd5Fa+gs8E0yf4WTiSY8ANjw23t+1rDp67wtaxWkWtbM9uhOrMV3hc6m8yG7KteJozo1TLoOmKOl5+CQwWZ4vQHHWn7SzPEHqa74oEKHx3H+T/K524+NLw7qudkHgD91y2uF+P/qF6pgQ7q2jcNAXKsPQ48rh8AqGQGww9tGuy5yP2SRnMtO3mc+Ef2XaC5lttGZ+MVziRG2nbxuU6T8VBytN4g9dr91X8fZoMkXO2uE7tsIUewPbnvoSrKIo4reiqrmP866HIuc0MrtsICsNjxnzOFFnTrDGrRmJw2+poyWbosy0DXZTsPTBfMxq0qA4XADJTQEDDMySQDyWITG06Gp2MER7pmNbtEjbALVa0rcunm0PVgQdvbzbvgrGWqvYBHdDebd8FZy1cWPF6nu9n4mzhWeYtUviY36wlOebqKji1SuJ4+sJTnm6itdEd6HVj4t8Or0luoSpoTl6b5QIQhAIQhAIQhAKv49j6um+a67VYFA48975rmus1SdFjWGGBqIzd670Xal0DURG713onUuaNXb1UST4Q/3MvZNeDyO1Lyy43w9epeqb8HkdqXQ5ZedstCeBSMIfB+1Y4DKM7arXMV5VjWTNIzH1mKmy19xsZDULIJeFBiNA210K8A22F4F+lt/uWwYqwIbWTNI1usxfSG4WTYF1614mjOjVMbWweE48jUoEP8R9QHxSubD0vPqHxKY6JCGZ59bRqC5296ZhzLrnG4eEP2XHbG8Tpc5EzNQ7t6Tkyv5dAXJs0zMxvS4/FVHqgRW2m0Y0X6XH4pkaLRx3rcpvsrpLRKuG8aBXin4pI8R1TcAK8RqDjtx83QFXcfpqKySJhlwdtsMCyBWhroVmBf8A6GhVrZAMbsMiEYm2GLDoIbjapfXgrKm94YVTwZn2XPOrvpogk3Dbae5Jh4xOyY1sPrV9LVclfOnOkp43uEwa8d7wPeVzw4xwmY4cMpeReCaVuXS0pHF8d0Dm3/BWghVrF5vdA5t+sK1Fi5sWO89LLTaizgQpTFAd3ynPN1FR5YpPFJvd8rzzdRWFMcYbsSruT6NuTkgSrueGEIQgEIQgEIQgFA47975rm+u1TygsdR3BNc31mqTosasTDUj23HkIHQuwanBq5nbPNnzIZD6EUIJBC7zp4HI713KwY14JALJhopaIEQDM6lzvWq/PeByH+1dEOaUbKiA42TEfBBN9WCK24+Yg+5ajg3D8tIiOH7fFD4wdaZBDWAhg3tS++4hZXLQYMR4BdFhEuAuYIwqTmFQcvKtadscwortsfMx99R1hsFoA3oGcm+5SqInVKZto4zGynJtF0vHPK5g+JURE2VobjvJUnRaiAamqUntjWUA+0mHUzOfBhtBINK3EjlVFmocvLRXQ3yUUOZXhzTqEZjvWi5YxRDLalbRj1EMFzxLtB2wNaDELxewnMBnUTM7Ic60FwZLtpoEVx97qe5c4OE4XY5LZSFTbmABz4r/u3X5cq8E9hwhhsy8oMgHaA/P+MlWKY6JMy9sDZIwg/wC8htvyCFCJ/wCwK9UhjThCJFAMeKQQ+5rQBcw0yDTRWzE+SMOA172QducA51iBLssAi5gsgFWMPieDa5A2mpZWhLseiz2EYmWJOu/POpcHQpstoYUw9xcCHvdFBAAILaONDWoV2x3nphzRDhQ5guzuFtgvzVoKrOI+BJnK+g8740Ma3VSEej6Lj5HMsurQh72Ai/PUpcNtLZiNUtoXPyEHK7IaLgZMvpbiS7YooA7bWG0OK4DKfOuuGhWYj3tNIj62TaFS43VQunMXG90jmn6wrdtaq2LDO6f6T9YVzENacTV24M915DCUpirB7tledbqK4CGpPFmH3ZL86NRWERxhnXV3ZawEqQJV1vMCEIQCEIQCEIQCg8c/4CZ5vrNU4oPHP+Ameb6wUnRY1Y3RCCm1XM7HHGsUlhzjFSsI1G13VvOpXnHBo7GB0xIaqExAtAZiMhW+lzy9GIWC4Maa2yI0wxL780NWl3g703+fLS5aq/DEozhRAD53wWa1jjZAA1qKi/gjMuwkQSSXEkmpNAFZ4sdGpRcbpAChiMOkbc1138qr2GcPYLj2REYIobcx421zm+Y6W+ZVEYPZ+I+v9k/sJmivKSllunzhnBsOFRsvVpfcDCrUtGW9w0rgMcJVhBZJsNDUWocED4qHdLsHgjWmlg0NHqARE/MbJsZw7XDsEZxEFD5iA28etR03jjOx7VYkRjbDw1rbZBLhQV6V4wlS4hX4NivvcYjq5yf3TRgM6D7QCm0iQRCKl8FWHB1G701oXE5Mi6tkKEknPU+c5yveVzKEpbFUd0/03awrm1UzFUd0f03awrowLTXq6sLQ9oUpi4O6pfnBqKjmsUpi6O6oHODUVIjiyqnhLTglSBKulwBCEIBCEIBCEIBQeOf8BM831gpxQ2N7ayUyP/X1gpOixqxVxXIlSLpZQGM03Flwx0NrS0uo8kVI0fFc+suqZSONp7mA0RGUVWVmxmi25RjwQQ50OlNaqttbqWiXROCYCngqzA6AJy5h6eCqkAhc3LouRUkCEiFAJpKcSrzi/i7LxMHiOYO2xy5zRW24V2yyDZBGQJeywoBclDScgJ5L1fIuCnQrBMKVFaWhtcBtjfODqmIScgrdpCMEYV2iIwzE1KCG0m21phWnGybNzBcATk8wS4ruKkIiZoQQdrdcQRoV2hw1CtwhCmMKRIkFzYjDBaA5uQkChppVkhQlrq1b6J4GMhqUwBD7pg84NRXnZBUngSHSPC9MJEcVqnhK9hKkCVb3GEIQgEIQgEIQgFF4ytrKRx+DrBSih8bf4KY5vrBSSGbPllH4Rwe2IxzHCoIvRaOkpLR0rDYbdtWMIPsSzpc32IjXMOWrTWo9SrxiXrRS0HMOgJNpbxW9AWcRZhM3UGG5dgryITeKOgI2saB0BUupAKW1RXbaxoHQEhhN4regKWLqQYw0jpTDHbpV62pvFb0BKITeK3oCWW8KC6caNPQmdnt0FaBtTeK3oCNpbxW9ASy3p6M+dOeZDsLRQ2y17g0V3oc4Dz3LQdpbxW9ARtLeK3oCWZTVHRl5mnuN9Su30REiEdriAG6th9Kaci0raW8VvQE8JZjFSt4oScWVjAOHa3711WmrTmcDmWlwLGd7Pab+6rCFJpuRXZcmOh8eH7bV7sEvh7dCo9hNsUAc0krP1KYr/wAbLc6NRSKVmvg14JUgSrJqCEIQCEIQCEIQCh8bv4KY5vrBTC8eFJATEKJBJLREFkkAVF4Nb+RBjFUUWgbmkLx8X2WI3NIXj4vssQZ/VC0Dc1hePi+yxG5pC8fF9liKz9FVoG5pC8fF9liNzOF4+L7LERn6KLQNzSF4+L7LEbmkLx8X2WIrPkoC0Dc0hePi+yxG5pC8fF9liDP6oWgbmkLx8X2WI3NIXj4vssQuz9C0Dc0hePi+yxG5rC8fF9liDP0LQNzSF4+L7LEbmkLx8X2WIM/QtA3NIXj4vssRuaQvHxfZYiM/UpiuO7ZbnRqKtm5pC8fF9li9GD8QocCLDjCNEcYbg4AtZQ0rloirUEqRqVECEIQCEIQCEIQCa1CEDkIQgRCEIpUIQiBCEIBCEIBCEIBIhCAQhCKAlQhECQoQgAlQhAIQhAIQhB//2Q=="/>
          <p:cNvSpPr>
            <a:spLocks noChangeAspect="1" noChangeArrowheads="1"/>
          </p:cNvSpPr>
          <p:nvPr/>
        </p:nvSpPr>
        <p:spPr bwMode="auto">
          <a:xfrm>
            <a:off x="85979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hAQEBAQEBAPDxAQEBAQDxAQDw8PEBAUFBAVFBQQFBYXHCYeFxkjGRUUHy8gIycpLCwsFR4xNTAqNSYrLCkBCQoKDgwOFQ8PFCkYFRgpKSkpKSkpKSkpKSkpLSkpKSkpKSkpNikpKSkpKS0pKSksKSk2LikpKSkpKSkpKSwpKf/AABEIAOEA4QMBIgACEQEDEQH/xAAcAAABBQEBAQAAAAAAAAAAAAAAAQIFBgcDBAj/xABMEAABAgMCBgoOCAYCAwAAAAABAAIDBBESIQUGMUFRsQcTFyIyUnFzkcIUIyQ1QlNUYXKBkqHB0hUlM0Nik5TRNIKDsuHwRKIWY9P/xAAbAQEBAAMBAQEAAAAAAAAAAAAAAQIDBAUGB//EAC8RAQABAgMFBwQCAwAAAAAAAAABAhEDBDESEyFBUQUiMlJxobEVI2FyM4EUNEL/2gAMAwEAAhEDEQA/ANxQhCAUTjLhfsOVjzIYIhgsthhdZtb4ClaGmVSyrOyP3rneZ67VJWmLzCkDZzf5Cz9S7/5pRs5v8iZ+od8iyxpSrTty9SMvh9Gp7uL/ACJn6h3yJd3B/kTP1DvkWXJwUmuWyMrhdGnjZuf5Ez9Q75Eo2bX+RM/UO+RZgE4BY7yptjJ4U8mn7tb/ACJn6h3yJd2t/kTP1DvkWYgJwWO8qbYyOD5Wm7tL/ImfqHfIjdof5Gz9Q75FmicpvaurZGQwPL7tK3aH+Rs/UO+RG7O/yNn57vkWbIWO+qjm2x2bgeX3lpO7O/yNn57vkRuzv8jZ+e75FmxKRTfV9WyOzMv5feWk7tD/ACNn57vkRu0v8jZ+e75Fm1Eib6vqyjsvL+X3lpW7S/yNn57vkSbtT/I2fnu+RZqQmpvqz6Xl/L7y0s7Nj/I2fqHfIvbgPZZfNTMCXMq1gjRAwuEYuLa1vpYFVkxKmsR++Ulz7dRWdOLVeOLRj9m4FGHVVFPGInm+hwnJoTl2vlAhCEAhCEAhCEAqzsj9653meu1WZVnZI71zvM9dqksqfFD50anBIEBcr3IdAU9MCcktsHhOCaE5YN9Jyc0JqULFvg5KE0JwWLdEFqiqELXLppgISpAFG2mAkTimqXbYpNJSVT0lEuuyYpvEfvlJc+3UVCOCm8R++Ulz7dRWdE96HLmqfs1+k/D6HCVIEq9V+fBCEIBCEIBCEIBVnZI71zvM9dqsyrOyP3rneZ67VJ0ZU6w+dQlAQ1eTCEZwaQAbxwswXLEXmz2pq2Yu9oI0pdsGkKJwPCL3iG4vaM9kFxpyZ1aYeAYIdatzTq5R2M/RRbN25/8AL/CO25vGHSlEdvGb0hSLcXoNajs48kufiuj8XoTgAW4RIGQbUBrU3a/58xyRfZTOMOlIJxnGHSpYYuwLu5526+8Q236SlGAYApSWms+WNBGVN1DL6jXH/MIjs+Hxwj6Rh8bNXIVMfREAf8aJkpvpuC1DpCXH/HZkpvp5ubkTcwy+p4nRDnCUO+83U8E50HCcPS7LTglSpl5e+kGWzVDp1xF3IExzpcfdyI5Y8V3wU3FJ9VxeVkZ9Ks0Ozjg6En0uzivyE5NCkDMy4zYPGfJFcmnCEAeHIjkl4jk3FK/V8eNJR7sLt4j8lc2dPhYRYTQ1bky0ovU7C8EfewP5ZT9yuZw5DzRqejKQ/iU3FMlPbGYib3vDoDVC8MzhdpfDpEiRLyCDCawUOfem9e4FcmLh7EvpshnKc1RM2tMEU1iQPrKS59uoqGKmsSO+Mlz7dRWNHihvzcfYxP1n4fQoSpAlXrPzgIQhAIQhAIQhAKtbI3eud5nrtVlVa2Ru9c7zXXapOjKnxQ+dAuM+O1v5F3CIkC21za2d641pXIKrn53exPhl4pGbiRHVtkOZDo0igNBmXqfOzJ+/ie0V4cDEWnUPgHMpFboeTLiY8x46J7TlzcYxyxHn+Yr1ALm5ZI85a/ju9opNpcfCd0lehCDgJQ6SniRGkr0gJwRXkEg3zpewWr1pCojxuk2pplmr1OTCqrymANCYYI0L0OCYUQuD2ARmcjtSnFDSP27PRdqUyvPzPifZ9h/wT6hTOJHfKS59uoqGU1iR3ykufbqK00eKHp5v+DE/Wfh9CBKkCVeu/NghCEAhCEAhCEAq1si9653meu1WVVrZF71zvM9dqk6MqdYfOydmNeK7UU1c5z7N/onUud686SjsCHfO9EqWoojA/DPouUtVb3lSKJjmp22BMdFHn6CqGpQkDq5K9BQD5j0EqI6hOaudrzEcoI1pOyWjOPaZ+6quyaSuRmh/pb8KrmZ5ukdJz5MyWR2cmFcHT7dLemvm0Lk7CDdI6P8AKo7vKYQvMZ4cYHJkBz5E0T9clDdU8iiPfI/bt9F2pTVFB4OdWM30XKcXn5nxPtOxP9efUUUziT3xk+fbqKhiprEjvjJ8+3UVpo8UPRzc/YxP1n4fQYSpAlXrvzgIQhAIQhAIQhAKtbIveud5nrtVlVb2RO9k7zXXapOjKnWHzvRc5odrf6J1LtZTJlu8d6LtS5+b1ZnhKIwRwz6LtS9U+b2CpFxddpAXjwSd/wDyu1L2To3zPRdqC3vMlGRMIRKcI8Fx6CmdmxK8Nw3zch0he6QwC+KCRSjQ5tbzUm/3KXh4jRKglzeE13Bca0FCMudLxCWlVnTcQi97jva3n8SQxjU3+E/3NVuZiFdS2TvbO9ZU3urVe5mx/nrEO+c7gcZtCMim1C7MqEIp0n7vOkc80N5yPznjLRIex2M7I1BZANkgb3Jm866f+CQRcQ4XEb6I0cI1OUhNuDYnqzkg2s/CP9qa1puy5IfvK0o4pSzbztVa130zCF9KV4ehMhYuSZdRr5UloLrIjMcaNFc1cmVNr8GzPVmxaafyu/vTnMNTmvf7mVV9iYPkAbpiTaMhvt06Grg6JINyzEGv4YcZ3mPgq3SafypDWXjJ93n/AAp8s2/lhk+9XVs9IZohIzkS7gPVaIUTjOWtjxITaEQxZa4AC0KVrdpBCXSzlgr7VnoO1KfUDgkdub6DlPELgzHifY9jTbA/shCmsSR9YyfPt1FQ1FNYlD6xk+fbqK10eKHo5qfs4npPw+gAnJoTl6r87CEIQCEIQCEIQCreyH3snOa67VZFXNkHvZOc112qTotOsPnsBMmhvH+i7UvQGJkwzeP9F2pc/N6d+Eq7gvh+o6l7p7KzNc7UF4MGcP1Fe2dyszXOv9QW958jAkaOyI3aY8N4th1gRWQ60IqCIlNatGFRhUxotmahwYdt1hpnJdpa2tw3pzBUdmBi5zdriQnAkXOeIR9dug6CrLP4pOfGiuLpckvP/IaeS5taKTZIu6Ogz54eFYDeWef1V5nyb69swxA9UaYf8F1h4iuPhS/qEd/9sMr0QsQXVO+GQcGVmHa2hLwtpcXQYJlix+E2OAmGutthx3OqYZFnJnpX1KMMrIDLPxnejLRL+khWuFiR2ostRKmI03Swbka4eE8acqdDxEbQ1EcuqLLh2OwAZxZtmtdKbUGzKnOgYOzx519eLLsGt69eCGyDYzdrbPl1mIKnamC+G4EXVyiqszcQWkj7Qm+lY0Fp9wK9ctiVChvDiDvbQvmK5WkZBD86m3HVdmVD26QGSUnH+lMQ26mJpn5MUIkHUr4czEOqivjcRYGcM/NmHagFG4y4vQJSXMdsKDEo9jbLuyaX1oamJ5lYrgmidVYOGIN4ElAFMgdEmHddc8Ox2ujGjGQztbBZZWldrbpS/S4qaS0qNHa3O/uJS4ejW48Q0Y2jKUY0MFzRmCyYumCftm+g74KfIUJggdvb6DvgrAWLz8x431fZNVsD+3IqYxKH1jJ8+3UVFFqmMSx9YyfPt1Fa6I70O7NV3wq/SfhvqVIEq9V8GEIQgEIQgEIQgFXcf+9s3zXXarEq9j73um+a67VJ0WnWGBhqbHZvHei7UvQ1iSO3eO9F2pc/N6Ezqp0hwhyFe6c8DNc7UF4ZLhDkK900eDyO1LfDil5Rg8PshkWEb28N+1Z89u73lazipIOY2arFhXzFd5Fa+gs8E0yf4WTiSY8ANjw23t+1rDp67wtaxWkWtbM9uhOrMV3hc6m8yG7KteJozo1TLoOmKOl5+CQwWZ4vQHHWn7SzPEHqa74oEKHx3H+T/K524+NLw7qudkHgD91y2uF+P/qF6pgQ7q2jcNAXKsPQ48rh8AqGQGww9tGuy5yP2SRnMtO3mc+Ef2XaC5lttGZ+MVziRG2nbxuU6T8VBytN4g9dr91X8fZoMkXO2uE7tsIUewPbnvoSrKIo4reiqrmP866HIuc0MrtsICsNjxnzOFFnTrDGrRmJw2+poyWbosy0DXZTsPTBfMxq0qA4XADJTQEDDMySQDyWITG06Gp2MER7pmNbtEjbALVa0rcunm0PVgQdvbzbvgrGWqvYBHdDebd8FZy1cWPF6nu9n4mzhWeYtUviY36wlOebqKji1SuJ4+sJTnm6itdEd6HVj4t8Or0luoSpoTl6b5QIQhAIQhAIQhAKv49j6um+a67VYFA48975rmus1SdFjWGGBqIzd670Xal0DURG713onUuaNXb1UST4Q/3MvZNeDyO1Lyy43w9epeqb8HkdqXQ5ZedstCeBSMIfB+1Y4DKM7arXMV5VjWTNIzH1mKmy19xsZDULIJeFBiNA210K8A22F4F+lt/uWwYqwIbWTNI1usxfSG4WTYF1614mjOjVMbWweE48jUoEP8R9QHxSubD0vPqHxKY6JCGZ59bRqC5296ZhzLrnG4eEP2XHbG8Tpc5EzNQ7t6Tkyv5dAXJs0zMxvS4/FVHqgRW2m0Y0X6XH4pkaLRx3rcpvsrpLRKuG8aBXin4pI8R1TcAK8RqDjtx83QFXcfpqKySJhlwdtsMCyBWhroVmBf8A6GhVrZAMbsMiEYm2GLDoIbjapfXgrKm94YVTwZn2XPOrvpogk3Dbae5Jh4xOyY1sPrV9LVclfOnOkp43uEwa8d7wPeVzw4xwmY4cMpeReCaVuXS0pHF8d0Dm3/BWghVrF5vdA5t+sK1Fi5sWO89LLTaizgQpTFAd3ynPN1FR5YpPFJvd8rzzdRWFMcYbsSruT6NuTkgSrueGEIQgEIQgEIQgFA47975rm+u1TygsdR3BNc31mqTosasTDUj23HkIHQuwanBq5nbPNnzIZD6EUIJBC7zp4HI713KwY14JALJhopaIEQDM6lzvWq/PeByH+1dEOaUbKiA42TEfBBN9WCK24+Yg+5ajg3D8tIiOH7fFD4wdaZBDWAhg3tS++4hZXLQYMR4BdFhEuAuYIwqTmFQcvKtadscwortsfMx99R1hsFoA3oGcm+5SqInVKZto4zGynJtF0vHPK5g+JURE2VobjvJUnRaiAamqUntjWUA+0mHUzOfBhtBINK3EjlVFmocvLRXQ3yUUOZXhzTqEZjvWi5YxRDLalbRj1EMFzxLtB2wNaDELxewnMBnUTM7Ic60FwZLtpoEVx97qe5c4OE4XY5LZSFTbmABz4r/u3X5cq8E9hwhhsy8oMgHaA/P+MlWKY6JMy9sDZIwg/wC8htvyCFCJ/wCwK9UhjThCJFAMeKQQ+5rQBcw0yDTRWzE+SMOA172QducA51iBLssAi5gsgFWMPieDa5A2mpZWhLseiz2EYmWJOu/POpcHQpstoYUw9xcCHvdFBAAILaONDWoV2x3nphzRDhQ5guzuFtgvzVoKrOI+BJnK+g8740Ma3VSEej6Lj5HMsurQh72Ai/PUpcNtLZiNUtoXPyEHK7IaLgZMvpbiS7YooA7bWG0OK4DKfOuuGhWYj3tNIj62TaFS43VQunMXG90jmn6wrdtaq2LDO6f6T9YVzENacTV24M915DCUpirB7tledbqK4CGpPFmH3ZL86NRWERxhnXV3ZawEqQJV1vMCEIQCEIQCEIQCg8c/4CZ5vrNU4oPHP+Ameb6wUnRY1Y3RCCm1XM7HHGsUlhzjFSsI1G13VvOpXnHBo7GB0xIaqExAtAZiMhW+lzy9GIWC4Maa2yI0wxL780NWl3g703+fLS5aq/DEozhRAD53wWa1jjZAA1qKi/gjMuwkQSSXEkmpNAFZ4sdGpRcbpAChiMOkbc1138qr2GcPYLj2REYIobcx421zm+Y6W+ZVEYPZ+I+v9k/sJmivKSllunzhnBsOFRsvVpfcDCrUtGW9w0rgMcJVhBZJsNDUWocED4qHdLsHgjWmlg0NHqARE/MbJsZw7XDsEZxEFD5iA28etR03jjOx7VYkRjbDw1rbZBLhQV6V4wlS4hX4NivvcYjq5yf3TRgM6D7QCm0iQRCKl8FWHB1G701oXE5Mi6tkKEknPU+c5yveVzKEpbFUd0/03awrm1UzFUd0f03awrowLTXq6sLQ9oUpi4O6pfnBqKjmsUpi6O6oHODUVIjiyqnhLTglSBKulwBCEIBCEIBCEIBQeOf8BM831gpxQ2N7ayUyP/X1gpOixqxVxXIlSLpZQGM03Flwx0NrS0uo8kVI0fFc+suqZSONp7mA0RGUVWVmxmi25RjwQQ50OlNaqttbqWiXROCYCngqzA6AJy5h6eCqkAhc3LouRUkCEiFAJpKcSrzi/i7LxMHiOYO2xy5zRW24V2yyDZBGQJeywoBclDScgJ5L1fIuCnQrBMKVFaWhtcBtjfODqmIScgrdpCMEYV2iIwzE1KCG0m21phWnGybNzBcATk8wS4ruKkIiZoQQdrdcQRoV2hw1CtwhCmMKRIkFzYjDBaA5uQkChppVkhQlrq1b6J4GMhqUwBD7pg84NRXnZBUngSHSPC9MJEcVqnhK9hKkCVb3GEIQgEIQgEIQgFF4ytrKRx+DrBSih8bf4KY5vrBSSGbPllH4Rwe2IxzHCoIvRaOkpLR0rDYbdtWMIPsSzpc32IjXMOWrTWo9SrxiXrRS0HMOgJNpbxW9AWcRZhM3UGG5dgryITeKOgI2saB0BUupAKW1RXbaxoHQEhhN4regKWLqQYw0jpTDHbpV62pvFb0BKITeK3oCWW8KC6caNPQmdnt0FaBtTeK3oCNpbxW9ASy3p6M+dOeZDsLRQ2y17g0V3oc4Dz3LQdpbxW9ARtLeK3oCWZTVHRl5mnuN9Su30REiEdriAG6th9Kaci0raW8VvQE8JZjFSt4oScWVjAOHa3711WmrTmcDmWlwLGd7Pab+6rCFJpuRXZcmOh8eH7bV7sEvh7dCo9hNsUAc0krP1KYr/wAbLc6NRSKVmvg14JUgSrJqCEIQCEIQCEIQCh8bv4KY5vrBTC8eFJATEKJBJLREFkkAVF4Nb+RBjFUUWgbmkLx8X2WI3NIXj4vssQZ/VC0Dc1hePi+yxG5pC8fF9liKz9FVoG5pC8fF9liNzOF4+L7LERn6KLQNzSF4+L7LEbmkLx8X2WIrPkoC0Dc0hePi+yxG5pC8fF9liDP6oWgbmkLx8X2WI3NIXj4vssQuz9C0Dc0hePi+yxG5rC8fF9liDP0LQNzSF4+L7LEbmkLx8X2WIM/QtA3NIXj4vssRuaQvHxfZYiM/UpiuO7ZbnRqKtm5pC8fF9li9GD8QocCLDjCNEcYbg4AtZQ0rloirUEqRqVECEIQCEIQCEIQCa1CEDkIQgRCEIpUIQiBCEIBCEIBCEIBIhCAQhCKAlQhECQoQgAlQhAIQhAIQhB//2Q=="/>
          <p:cNvSpPr>
            <a:spLocks noChangeAspect="1" noChangeArrowheads="1"/>
          </p:cNvSpPr>
          <p:nvPr/>
        </p:nvSpPr>
        <p:spPr bwMode="auto">
          <a:xfrm>
            <a:off x="85979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www.or-on.co.il/var/6310/390576-clima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05644"/>
            <a:ext cx="3672408" cy="285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rot="-5400000">
            <a:off x="-1943100" y="2705100"/>
            <a:ext cx="6858000" cy="14478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0600" y="3124200"/>
            <a:ext cx="8202613" cy="685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rot="-5400000">
            <a:off x="-2895600" y="3352800"/>
            <a:ext cx="6858000" cy="1524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41388" y="4267200"/>
            <a:ext cx="8202612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536" y="476672"/>
            <a:ext cx="8458200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 b="1" u="sng" dirty="0">
                <a:solidFill>
                  <a:srgbClr val="A50021"/>
                </a:solidFill>
                <a:latin typeface="Arial" pitchFamily="34" charset="0"/>
              </a:rPr>
              <a:t>שאלה:</a:t>
            </a:r>
            <a:endParaRPr lang="en-US" sz="2800" dirty="0">
              <a:solidFill>
                <a:srgbClr val="000066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כאשר תהליך השריפה מושלם – </a:t>
            </a: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יש לו רק שני תוצרים: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lvl="2" algn="r" rtl="1" eaLnBrk="1" hangingPunct="1"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  פחמן דו-חמצני – סימנו הכימי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</a:t>
            </a:r>
            <a:r>
              <a:rPr lang="en-US" sz="32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lvl="2" algn="r" rtl="1" eaLnBrk="1" hangingPunct="1">
              <a:spcBef>
                <a:spcPct val="50000"/>
              </a:spcBef>
              <a:buClr>
                <a:srgbClr val="A50021"/>
              </a:buClr>
              <a:buSzPct val="120000"/>
              <a:buFontTx/>
              <a:buChar char="•"/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  מים – הסימן הכימי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3200" b="1" baseline="-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000000"/>
                </a:solidFill>
                <a:latin typeface="Arial" pitchFamily="34" charset="0"/>
              </a:rPr>
              <a:t>לתהליך בעירה שלמה – אין תוצרי לוואי נוספים.</a:t>
            </a:r>
            <a:endParaRPr lang="he-IL" sz="32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50000"/>
              </a:spcBef>
            </a:pPr>
            <a:endParaRPr lang="he-IL" sz="1200" b="1" dirty="0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he-IL" sz="3600" b="1" u="sng" dirty="0">
                <a:solidFill>
                  <a:srgbClr val="A50021"/>
                </a:solidFill>
                <a:latin typeface="Arial" pitchFamily="34" charset="0"/>
              </a:rPr>
              <a:t>מדוע?</a:t>
            </a:r>
            <a:endParaRPr lang="en-US" sz="3200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1271" name="Picture 7" descr="h2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486025"/>
            <a:ext cx="14176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" y="2971800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</a:rPr>
              <a:t>H</a:t>
            </a:r>
            <a:r>
              <a:rPr lang="en-US" sz="1600" b="1" baseline="-2500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US" sz="1600" b="1">
                <a:solidFill>
                  <a:srgbClr val="FFFF00"/>
                </a:solidFill>
                <a:latin typeface="Arial" pitchFamily="34" charset="0"/>
              </a:rPr>
              <a:t>O</a:t>
            </a:r>
          </a:p>
        </p:txBody>
      </p:sp>
      <p:pic>
        <p:nvPicPr>
          <p:cNvPr id="11273" name="Picture 9" descr="c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04800"/>
            <a:ext cx="17605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76400" y="762000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CO</a:t>
            </a:r>
            <a:r>
              <a:rPr lang="en-US" sz="1800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 rot="-5400000">
            <a:off x="-1943100" y="2705100"/>
            <a:ext cx="6858000" cy="14478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-5400000">
            <a:off x="-2895600" y="3352800"/>
            <a:ext cx="6858000" cy="1524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80010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he-IL" sz="3600" b="1" u="sng">
                <a:solidFill>
                  <a:srgbClr val="A50021"/>
                </a:solidFill>
                <a:latin typeface="Arial" pitchFamily="34" charset="0"/>
              </a:rPr>
              <a:t>הסיבה לכך</a:t>
            </a:r>
            <a:r>
              <a:rPr lang="he-IL" sz="3600" b="1">
                <a:solidFill>
                  <a:srgbClr val="A50021"/>
                </a:solidFill>
                <a:latin typeface="Arial" pitchFamily="34" charset="0"/>
              </a:rPr>
              <a:t> -</a:t>
            </a:r>
            <a:r>
              <a:rPr lang="he-IL" sz="3200" b="1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</a:pPr>
            <a:r>
              <a:rPr lang="he-IL" sz="3200" b="1">
                <a:solidFill>
                  <a:srgbClr val="000066"/>
                </a:solidFill>
                <a:latin typeface="Arial" pitchFamily="34" charset="0"/>
              </a:rPr>
              <a:t>היו מספיק אטומי חמצן על מנת שיוכלו להתקשר עם כל אטומי הפחמן וכל אטומי המימן שבדלק.</a:t>
            </a:r>
            <a:endParaRPr lang="he-IL" sz="3200" b="1">
              <a:solidFill>
                <a:srgbClr val="000000"/>
              </a:solidFill>
              <a:latin typeface="Arial" pitchFamily="34" charset="0"/>
            </a:endParaRP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</a:pPr>
            <a:r>
              <a:rPr lang="he-IL" sz="3200" b="1">
                <a:solidFill>
                  <a:srgbClr val="000066"/>
                </a:solidFill>
                <a:latin typeface="Arial" pitchFamily="34" charset="0"/>
              </a:rPr>
              <a:t>כאשר מתרחש תהליך שריפה מושלם – כל אטומי הפחמן והמימן שהרכיבו את הדלק התחברו כבר לאטומי החמצן שבאוויר.</a:t>
            </a: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</a:pPr>
            <a:r>
              <a:rPr lang="he-IL" sz="3200" b="1">
                <a:solidFill>
                  <a:srgbClr val="000066"/>
                </a:solidFill>
                <a:latin typeface="Arial" pitchFamily="34" charset="0"/>
              </a:rPr>
              <a:t>לא נותרו אטומים הפנויים להתחברות נוספת ולכן לא יכולים להיווצר חומרים כימיים נוספים. </a:t>
            </a:r>
            <a:endParaRPr lang="en-US" sz="3200" b="1">
              <a:solidFill>
                <a:srgbClr val="000066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e-IL" sz="7200" b="1" dirty="0">
                <a:solidFill>
                  <a:srgbClr val="FF0000"/>
                </a:solidFill>
              </a:rPr>
              <a:t>זיהוי תהליך כימי</a:t>
            </a:r>
          </a:p>
        </p:txBody>
      </p:sp>
      <p:pic>
        <p:nvPicPr>
          <p:cNvPr id="3" name="מציין מיקום תוכן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4437112"/>
            <a:ext cx="2506662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נזכרים בהגדרה –</a:t>
            </a:r>
            <a:br>
              <a:rPr lang="he-IL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מהי תגובה כימית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 sz="3600" u="sng" dirty="0"/>
              <a:t>תגובה כימית</a:t>
            </a:r>
            <a:r>
              <a:rPr lang="he-IL" sz="3600" dirty="0"/>
              <a:t> היא תהליך שבו חומר אחד או יותר הופכים לחומר או חומרים אחרים.</a:t>
            </a:r>
          </a:p>
          <a:p>
            <a:r>
              <a:rPr lang="he-IL" sz="3600" dirty="0"/>
              <a:t>בעקבות התגובה נוצרים חומרים חדשים בעלי תכונות חדשות.</a:t>
            </a:r>
          </a:p>
          <a:p>
            <a:r>
              <a:rPr lang="he-IL" sz="3600" dirty="0"/>
              <a:t>החומרים המקוריים נקראים -&gt; </a:t>
            </a:r>
            <a:r>
              <a:rPr lang="he-IL" sz="3600" b="1" u="sng" dirty="0"/>
              <a:t>מגיבים</a:t>
            </a:r>
          </a:p>
          <a:p>
            <a:r>
              <a:rPr lang="he-IL" sz="3600" dirty="0"/>
              <a:t>בעקבות התגובה כימית מקבלים -&gt; </a:t>
            </a:r>
            <a:r>
              <a:rPr lang="he-IL" sz="3600" b="1" u="sng" dirty="0"/>
              <a:t>תוצרים</a:t>
            </a:r>
            <a:endParaRPr lang="en-US" sz="3600" b="1" u="sng" dirty="0"/>
          </a:p>
        </p:txBody>
      </p:sp>
      <p:sp>
        <p:nvSpPr>
          <p:cNvPr id="4" name="מלבן 3"/>
          <p:cNvSpPr/>
          <p:nvPr/>
        </p:nvSpPr>
        <p:spPr>
          <a:xfrm>
            <a:off x="899592" y="578078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</a:rPr>
              <a:t>רשום במחברת: סימנים חיצוניים שיכולים להעיד על התרחשותה של תגובה כימית?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שינויים אנרגטיים כמו פליטת או קליטת חום, פליטת אור, יצירת זרם חשמלי</a:t>
            </a:r>
            <a:endParaRPr lang="en-US"/>
          </a:p>
        </p:txBody>
      </p:sp>
      <p:pic>
        <p:nvPicPr>
          <p:cNvPr id="8197" name="Picture 5" descr="ex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57563"/>
            <a:ext cx="2667000" cy="197167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e-IL" dirty="0"/>
              <a:t>אילו סימנים חיצוניים יכולים להעיד על התרחשותה של תגובה כימית?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היווצרות גז</a:t>
            </a:r>
            <a:endParaRPr lang="en-US"/>
          </a:p>
        </p:txBody>
      </p:sp>
      <p:pic>
        <p:nvPicPr>
          <p:cNvPr id="10246" name="Picture 6" descr="photo:  &#10;When tablets of Alka-Seltzer are dissolved in water, the solution starts to fizz. This effervescence represents carbon dioxide bubbles produced by a reaction between the two active ingredients, sodium bicarbonate and citric acid.  &#10;PETER HOLDEN / THE WORLD &amp; I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565400"/>
            <a:ext cx="2808288" cy="3743325"/>
          </a:xfrm>
          <a:prstGeom prst="rect">
            <a:avLst/>
          </a:prstGeom>
          <a:noFill/>
        </p:spPr>
      </p:pic>
      <p:pic>
        <p:nvPicPr>
          <p:cNvPr id="10248" name="Picture 8" descr="h2o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565400"/>
            <a:ext cx="2857500" cy="3810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e-IL" dirty="0"/>
              <a:t>אילו סימנים חיצוניים יכולים להעיד על התרחשותה של תגובה כימית?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שינויי צבע</a:t>
            </a:r>
            <a:endParaRPr lang="en-US"/>
          </a:p>
        </p:txBody>
      </p:sp>
      <p:pic>
        <p:nvPicPr>
          <p:cNvPr id="11270" name="Picture 6" descr="chemical_reaction_lg_w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81300"/>
            <a:ext cx="2808288" cy="280828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e-IL" dirty="0"/>
              <a:t>אילו סימנים חיצוניים יכולים להעיד על התרחשותה של תגובה כימית?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e-IL" dirty="0"/>
              <a:t>אילו סימנים חיצוניים יכולים להעיד על התרחשותה של תגובה כימית?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/>
              <a:t>הופעת משקע</a:t>
            </a:r>
            <a:endParaRPr lang="en-US"/>
          </a:p>
        </p:txBody>
      </p:sp>
      <p:pic>
        <p:nvPicPr>
          <p:cNvPr id="1229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08275"/>
            <a:ext cx="3019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לבן 4"/>
          <p:cNvSpPr/>
          <p:nvPr/>
        </p:nvSpPr>
        <p:spPr>
          <a:xfrm>
            <a:off x="1907704" y="5229200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http://www.youtube.com/watch?v=8RmVwz2fNGc</a:t>
            </a:r>
            <a:endParaRPr lang="he-IL" dirty="0"/>
          </a:p>
          <a:p>
            <a:endParaRPr lang="he-IL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4"/>
            <a:ext cx="1728192" cy="21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דוגמאות של תגובות כימיות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748464" cy="4114800"/>
          </a:xfrm>
        </p:spPr>
        <p:txBody>
          <a:bodyPr/>
          <a:lstStyle/>
          <a:p>
            <a:r>
              <a:rPr lang="he-IL" dirty="0"/>
              <a:t>שריפת גז הבישול </a:t>
            </a:r>
          </a:p>
          <a:p>
            <a:r>
              <a:rPr lang="he-IL" dirty="0"/>
              <a:t>ניקוי האבן בקומקום חשמלי ע"י חומרים מיועדים לכך</a:t>
            </a:r>
          </a:p>
          <a:p>
            <a:r>
              <a:rPr lang="he-IL" dirty="0"/>
              <a:t>עיכול החומר בקיבה שלנו</a:t>
            </a:r>
          </a:p>
          <a:p>
            <a:r>
              <a:rPr lang="he-IL" dirty="0"/>
              <a:t>פירוק האוזון ע"י חומרים מתרסיסים או גז מזגנים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חץ ימינה 10"/>
          <p:cNvSpPr/>
          <p:nvPr/>
        </p:nvSpPr>
        <p:spPr>
          <a:xfrm>
            <a:off x="2699792" y="908720"/>
            <a:ext cx="3816424" cy="16561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פירוק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(פירוק סוכר, אלקטרוליזה..)</a:t>
            </a:r>
          </a:p>
        </p:txBody>
      </p:sp>
      <p:sp>
        <p:nvSpPr>
          <p:cNvPr id="13" name="חץ שמאלה 12"/>
          <p:cNvSpPr/>
          <p:nvPr/>
        </p:nvSpPr>
        <p:spPr>
          <a:xfrm>
            <a:off x="2411760" y="2204864"/>
            <a:ext cx="3744416" cy="165618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התרכבות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6876256" y="1268760"/>
            <a:ext cx="2108924" cy="225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יסודות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0" y="1412776"/>
            <a:ext cx="2108924" cy="225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תרכובות</a:t>
            </a:r>
          </a:p>
        </p:txBody>
      </p:sp>
      <p:sp>
        <p:nvSpPr>
          <p:cNvPr id="17" name="מלבן 16"/>
          <p:cNvSpPr/>
          <p:nvPr/>
        </p:nvSpPr>
        <p:spPr>
          <a:xfrm>
            <a:off x="827584" y="3789040"/>
            <a:ext cx="79480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בתהליכים אלו (פירוק והתרכבות)</a:t>
            </a:r>
          </a:p>
          <a:p>
            <a:pPr algn="ctr">
              <a:lnSpc>
                <a:spcPct val="150000"/>
              </a:lnSpc>
            </a:pPr>
            <a:r>
              <a:rPr lang="he-IL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השתנו חומרי המוצא והפכו לחומרים אחרים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128687"/>
            <a:ext cx="7128792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MS Reference Specialty" pitchFamily="2" charset="2"/>
                <a:ea typeface="Tahoma" pitchFamily="34" charset="0"/>
                <a:cs typeface="Tahoma" pitchFamily="34" charset="0"/>
              </a:rPr>
              <a:t>פירוק והתרכבות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5013176"/>
            <a:ext cx="77768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B0F0"/>
                </a:solidFill>
              </a:rPr>
              <a:t>בשפה הכימית- </a:t>
            </a:r>
          </a:p>
          <a:p>
            <a:r>
              <a:rPr lang="he-IL" sz="2800" b="1" dirty="0">
                <a:solidFill>
                  <a:srgbClr val="FF0000"/>
                </a:solidFill>
              </a:rPr>
              <a:t>תהליך יצירה או פירוק חומרים נקרא </a:t>
            </a:r>
            <a:r>
              <a:rPr lang="he-IL" sz="2800" b="1" u="sng" dirty="0">
                <a:solidFill>
                  <a:srgbClr val="00B0F0"/>
                </a:solidFill>
              </a:rPr>
              <a:t>תגובה כימית</a:t>
            </a:r>
          </a:p>
          <a:p>
            <a:r>
              <a:rPr lang="he-IL" sz="2800" b="1" dirty="0">
                <a:solidFill>
                  <a:srgbClr val="FF0000"/>
                </a:solidFill>
              </a:rPr>
              <a:t> חומרי המוצא= </a:t>
            </a:r>
            <a:r>
              <a:rPr lang="he-IL" sz="2800" b="1" dirty="0">
                <a:solidFill>
                  <a:srgbClr val="00B0F0"/>
                </a:solidFill>
              </a:rPr>
              <a:t>מגיבים</a:t>
            </a:r>
          </a:p>
          <a:p>
            <a:r>
              <a:rPr lang="he-IL" sz="2800" b="1" dirty="0">
                <a:solidFill>
                  <a:srgbClr val="FF0000"/>
                </a:solidFill>
              </a:rPr>
              <a:t>החומרים הנוצרים= </a:t>
            </a:r>
            <a:r>
              <a:rPr lang="he-IL" sz="2800" b="1" dirty="0">
                <a:solidFill>
                  <a:srgbClr val="00B0F0"/>
                </a:solidFill>
              </a:rPr>
              <a:t>תוצרים</a:t>
            </a:r>
          </a:p>
          <a:p>
            <a:endParaRPr lang="he-I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>
                <a:solidFill>
                  <a:srgbClr val="FF0000"/>
                </a:solidFill>
              </a:rPr>
              <a:t>בכל תגובה יש להבחין בין תוצרים למגיבים</a:t>
            </a:r>
            <a:r>
              <a:rPr lang="he-IL" sz="2800" dirty="0"/>
              <a:t>. </a:t>
            </a:r>
            <a:br>
              <a:rPr lang="en-US" sz="2800" dirty="0"/>
            </a:br>
            <a:br>
              <a:rPr lang="en-US" sz="2800" dirty="0"/>
            </a:br>
            <a:r>
              <a:rPr lang="he-IL" sz="2800" dirty="0"/>
              <a:t>                   </a:t>
            </a:r>
            <a:r>
              <a:rPr lang="he-IL" sz="4800" dirty="0"/>
              <a:t>תוצרים  </a:t>
            </a:r>
            <a:r>
              <a:rPr lang="en-US" sz="4800" dirty="0">
                <a:sym typeface="Wingdings" pitchFamily="2" charset="2"/>
              </a:rPr>
              <a:t></a:t>
            </a:r>
            <a:r>
              <a:rPr lang="he-IL" sz="4800" dirty="0"/>
              <a:t>    מגיבים</a:t>
            </a:r>
            <a:br>
              <a:rPr lang="en-US" sz="2800" dirty="0"/>
            </a:br>
            <a:endParaRPr lang="he-IL" sz="2800" dirty="0"/>
          </a:p>
          <a:p>
            <a:pPr>
              <a:lnSpc>
                <a:spcPct val="90000"/>
              </a:lnSpc>
            </a:pPr>
            <a:r>
              <a:rPr lang="he-IL" sz="2800" b="1" dirty="0">
                <a:solidFill>
                  <a:srgbClr val="FF0000"/>
                </a:solidFill>
              </a:rPr>
              <a:t>בתגובות מתפרקים קשרים כימיים ונוצרים קשרים כימיים חדשים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olidFill>
                  <a:srgbClr val="FF0000"/>
                </a:solidFill>
              </a:rPr>
              <a:t>בתגובות כימיות נוצרים חומרים חדשים (תוצרים) בעלי תכונות שונות מתכונות המגיבים.</a:t>
            </a:r>
          </a:p>
        </p:txBody>
      </p:sp>
      <p:sp>
        <p:nvSpPr>
          <p:cNvPr id="4" name="מלבן 3"/>
          <p:cNvSpPr/>
          <p:nvPr/>
        </p:nvSpPr>
        <p:spPr>
          <a:xfrm>
            <a:off x="1979712" y="517170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aseline="0" dirty="0">
                <a:latin typeface="David"/>
                <a:cs typeface="David"/>
              </a:rPr>
              <a:t>2.</a:t>
            </a:r>
            <a:r>
              <a:rPr lang="he-IL" sz="2400" b="1" baseline="0" dirty="0">
                <a:latin typeface="David,Bold"/>
                <a:cs typeface="David"/>
              </a:rPr>
              <a:t> פירוק </a:t>
            </a:r>
            <a:r>
              <a:rPr lang="he-IL" sz="2400" b="1" baseline="0" dirty="0">
                <a:latin typeface="David"/>
                <a:cs typeface="David"/>
              </a:rPr>
              <a:t>תרכובת ליסודותיה</a:t>
            </a:r>
          </a:p>
          <a:p>
            <a:pPr algn="l"/>
            <a:r>
              <a:rPr lang="en-US" sz="2400" baseline="0" dirty="0">
                <a:latin typeface="Times New Roman"/>
                <a:cs typeface="David"/>
              </a:rPr>
              <a:t>AB    A + B</a:t>
            </a:r>
          </a:p>
          <a:p>
            <a:r>
              <a:rPr lang="he-IL" sz="2400" baseline="0" dirty="0">
                <a:latin typeface="David"/>
                <a:cs typeface="David"/>
              </a:rPr>
              <a:t>3</a:t>
            </a:r>
            <a:r>
              <a:rPr lang="he-IL" sz="2400" b="1" baseline="0" dirty="0">
                <a:latin typeface="David,Bold"/>
                <a:cs typeface="David"/>
              </a:rPr>
              <a:t>. פירוק </a:t>
            </a:r>
            <a:r>
              <a:rPr lang="he-IL" sz="2400" b="1" baseline="0" dirty="0">
                <a:latin typeface="David"/>
                <a:cs typeface="David"/>
              </a:rPr>
              <a:t>תרכובת לתרכובת פשוטה יותר </a:t>
            </a:r>
          </a:p>
          <a:p>
            <a:pPr algn="l"/>
            <a:r>
              <a:rPr lang="en-US" sz="2400" baseline="0" dirty="0">
                <a:latin typeface="Times New Roman"/>
                <a:cs typeface="David"/>
              </a:rPr>
              <a:t>ABC     AB + C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2051720" y="465313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baseline="0" dirty="0">
                <a:latin typeface="David,Bold"/>
                <a:cs typeface="David"/>
              </a:rPr>
              <a:t>1. התרכבות </a:t>
            </a:r>
            <a:r>
              <a:rPr lang="he-IL" sz="2400" b="1" baseline="0" dirty="0">
                <a:latin typeface="David"/>
                <a:cs typeface="David"/>
              </a:rPr>
              <a:t>יסודות אחדים ליצירת תרכובת</a:t>
            </a:r>
          </a:p>
          <a:p>
            <a:pPr algn="l"/>
            <a:r>
              <a:rPr lang="en-US" sz="2400" baseline="0" dirty="0">
                <a:latin typeface="Times New Roman"/>
                <a:cs typeface="David"/>
              </a:rPr>
              <a:t>A + B    AB </a:t>
            </a:r>
          </a:p>
        </p:txBody>
      </p:sp>
      <p:cxnSp>
        <p:nvCxnSpPr>
          <p:cNvPr id="6" name="מחבר חץ ישר 5"/>
          <p:cNvCxnSpPr/>
          <p:nvPr/>
        </p:nvCxnSpPr>
        <p:spPr>
          <a:xfrm>
            <a:off x="2915816" y="52292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2555776" y="58052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771800" y="64533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23928" y="4077072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דוגמאות:</a:t>
            </a:r>
          </a:p>
        </p:txBody>
      </p:sp>
      <p:sp>
        <p:nvSpPr>
          <p:cNvPr id="10" name="אליפסה 9"/>
          <p:cNvSpPr/>
          <p:nvPr/>
        </p:nvSpPr>
        <p:spPr>
          <a:xfrm>
            <a:off x="1979712" y="5013176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291916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FF0000"/>
                </a:solidFill>
              </a:rPr>
              <a:t>מגיבים</a:t>
            </a:r>
          </a:p>
        </p:txBody>
      </p:sp>
      <p:sp>
        <p:nvSpPr>
          <p:cNvPr id="12" name="אליפסה 11"/>
          <p:cNvSpPr/>
          <p:nvPr/>
        </p:nvSpPr>
        <p:spPr>
          <a:xfrm>
            <a:off x="3059832" y="501317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267744" y="5301208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70C0"/>
                </a:solidFill>
              </a:rPr>
              <a:t>תוצרים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1907704" y="558924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939988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FF0000"/>
                </a:solidFill>
              </a:rPr>
              <a:t>מגיבים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2699792" y="5589240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195736" y="5939988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70C0"/>
                </a:solidFill>
              </a:rPr>
              <a:t>תוצרים</a:t>
            </a:r>
          </a:p>
        </p:txBody>
      </p:sp>
      <p:sp>
        <p:nvSpPr>
          <p:cNvPr id="18" name="אליפסה 17"/>
          <p:cNvSpPr/>
          <p:nvPr/>
        </p:nvSpPr>
        <p:spPr>
          <a:xfrm>
            <a:off x="1907704" y="616530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6516052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FF0000"/>
                </a:solidFill>
              </a:rPr>
              <a:t>מגיבים</a:t>
            </a:r>
          </a:p>
        </p:txBody>
      </p:sp>
      <p:sp>
        <p:nvSpPr>
          <p:cNvPr id="20" name="אליפסה 19"/>
          <p:cNvSpPr/>
          <p:nvPr/>
        </p:nvSpPr>
        <p:spPr>
          <a:xfrm>
            <a:off x="2987824" y="6228020"/>
            <a:ext cx="122413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2411760" y="6516052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70C0"/>
                </a:solidFill>
              </a:rPr>
              <a:t>תוצרים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8687"/>
            <a:ext cx="7128792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MS Reference Specialty" pitchFamily="2" charset="2"/>
                <a:ea typeface="Tahoma" pitchFamily="34" charset="0"/>
                <a:cs typeface="Tahoma" pitchFamily="34" charset="0"/>
              </a:rPr>
              <a:t>תגובת פירוק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7200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בפעולת הפירוק מפרקים חומר אחד ומקבלים חומרים אחרים שונים בתכונותיהם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492896"/>
            <a:ext cx="39604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33CC"/>
                </a:solidFill>
              </a:rPr>
              <a:t>נזכרים- פירוק סוכר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97152"/>
            <a:ext cx="2267744" cy="18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6300192" y="3600787"/>
            <a:ext cx="1620180" cy="76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צלב 7"/>
          <p:cNvSpPr/>
          <p:nvPr/>
        </p:nvSpPr>
        <p:spPr>
          <a:xfrm>
            <a:off x="5688124" y="3888818"/>
            <a:ext cx="540060" cy="2729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995936" y="3645024"/>
            <a:ext cx="1620180" cy="76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899592" y="3645024"/>
            <a:ext cx="1620180" cy="76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59632" y="4365104"/>
            <a:ext cx="925817" cy="312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תרכובת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3895993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פחמן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3968" y="3895993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3933056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סוכר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334770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מגיב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328498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תוצר</a:t>
            </a:r>
          </a:p>
        </p:txBody>
      </p:sp>
      <p:sp>
        <p:nvSpPr>
          <p:cNvPr id="18" name="חץ ימינה 17"/>
          <p:cNvSpPr/>
          <p:nvPr/>
        </p:nvSpPr>
        <p:spPr>
          <a:xfrm>
            <a:off x="2555776" y="378904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FFFF00"/>
                </a:solidFill>
              </a:rPr>
              <a:t>חימום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3284984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תוצר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7128792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MS Reference Specialty" pitchFamily="2" charset="2"/>
                <a:ea typeface="Tahoma" pitchFamily="34" charset="0"/>
                <a:cs typeface="Tahoma" pitchFamily="34" charset="0"/>
              </a:rPr>
              <a:t>האם אפשר לפרק את המים?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908720"/>
            <a:ext cx="7467600" cy="30243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התשובה היא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כן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השאלה היא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איך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he-IL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התשובה היא בעזרת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החשמל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תהליך פירוק המים בעזרת החשמל נקרא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אלקטרוליזה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7" descr="chemistryelectrolysiscicx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1835695" cy="1721174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0" y="4941168"/>
            <a:ext cx="8813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צפה בסרטון –פירוק מים על ידי זרם חשמלי</a:t>
            </a:r>
          </a:p>
        </p:txBody>
      </p:sp>
      <p:sp>
        <p:nvSpPr>
          <p:cNvPr id="7" name="מלבן 6"/>
          <p:cNvSpPr/>
          <p:nvPr/>
        </p:nvSpPr>
        <p:spPr>
          <a:xfrm>
            <a:off x="2009633" y="5733256"/>
            <a:ext cx="6179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רשום במחברת את מהלך הניסוי ותוצאותיו.</a:t>
            </a:r>
          </a:p>
        </p:txBody>
      </p:sp>
      <p:sp>
        <p:nvSpPr>
          <p:cNvPr id="8" name="מלבן 7"/>
          <p:cNvSpPr/>
          <p:nvPr/>
        </p:nvSpPr>
        <p:spPr>
          <a:xfrm>
            <a:off x="347956" y="6273225"/>
            <a:ext cx="7810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כיצד לדעתך ניתן לזהות אילו גזים נוצרים בעת הפירוק?</a:t>
            </a:r>
          </a:p>
        </p:txBody>
      </p:sp>
      <p:pic>
        <p:nvPicPr>
          <p:cNvPr id="9" name="Picture 4" descr="http://www.amalnet.k12.il/NR/rdonlyres/5A07A95F-443A-4833-9630-EEAB121F4B20/0/%D7%A2%D7%A4%D7%A8%D7%95%D7%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780928"/>
            <a:ext cx="381815" cy="908720"/>
          </a:xfrm>
          <a:prstGeom prst="rect">
            <a:avLst/>
          </a:prstGeom>
          <a:noFill/>
        </p:spPr>
      </p:pic>
      <p:pic>
        <p:nvPicPr>
          <p:cNvPr id="10" name="Picture 4" descr="http://www.amalnet.k12.il/NR/rdonlyres/5A07A95F-443A-4833-9630-EEAB121F4B20/0/%D7%A2%D7%A4%D7%A8%D7%95%D7%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733256"/>
            <a:ext cx="381815" cy="9087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396552" y="476672"/>
            <a:ext cx="154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/>
              <a:t>בספר </a:t>
            </a:r>
            <a:r>
              <a:rPr lang="he-IL" sz="1400" b="1" dirty="0" err="1"/>
              <a:t>עמ</a:t>
            </a:r>
            <a:r>
              <a:rPr lang="he-IL" sz="1400" b="1" dirty="0"/>
              <a:t>' 182</a:t>
            </a:r>
          </a:p>
        </p:txBody>
      </p:sp>
      <p:sp>
        <p:nvSpPr>
          <p:cNvPr id="12" name="מלבן 11"/>
          <p:cNvSpPr/>
          <p:nvPr/>
        </p:nvSpPr>
        <p:spPr>
          <a:xfrm>
            <a:off x="2411760" y="3573016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http://davidson.weizmann.ac.il/online/maagarmada/chemistry/%D7%90%D7%9C%D7%A7%D7%98%D7%A8%D7%95%D7%9C%D7%99%D7%96%D7%94-%D7%A9%D7%9C-%D7%9E%D7%99%D7%9D</a:t>
            </a:r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6948264" y="2204864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סוכר</a:t>
            </a:r>
          </a:p>
        </p:txBody>
      </p:sp>
      <p:cxnSp>
        <p:nvCxnSpPr>
          <p:cNvPr id="5" name="מחבר חץ ישר 4"/>
          <p:cNvCxnSpPr>
            <a:endCxn id="10" idx="3"/>
          </p:cNvCxnSpPr>
          <p:nvPr/>
        </p:nvCxnSpPr>
        <p:spPr>
          <a:xfrm flipH="1" flipV="1">
            <a:off x="5436096" y="2060848"/>
            <a:ext cx="151216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5508104" y="2852936"/>
            <a:ext cx="1448544" cy="495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3851920" y="155679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851920" y="2996952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מים</a:t>
            </a:r>
          </a:p>
        </p:txBody>
      </p:sp>
      <p:cxnSp>
        <p:nvCxnSpPr>
          <p:cNvPr id="14" name="מחבר חץ ישר 13"/>
          <p:cNvCxnSpPr>
            <a:endCxn id="16" idx="3"/>
          </p:cNvCxnSpPr>
          <p:nvPr/>
        </p:nvCxnSpPr>
        <p:spPr>
          <a:xfrm flipH="1" flipV="1">
            <a:off x="2339752" y="2528900"/>
            <a:ext cx="1512168" cy="828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2411760" y="3429000"/>
            <a:ext cx="1448544" cy="495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/>
          <p:cNvSpPr/>
          <p:nvPr/>
        </p:nvSpPr>
        <p:spPr>
          <a:xfrm>
            <a:off x="899592" y="1988840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99592" y="3645024"/>
            <a:ext cx="15121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2494637"/>
            <a:ext cx="1656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פירוק על ידי_____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760" y="2996952"/>
            <a:ext cx="10081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פירוק על ידי_____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9592" y="260648"/>
            <a:ext cx="7128792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MS Reference Specialty" pitchFamily="2" charset="2"/>
                <a:ea typeface="Tahoma" pitchFamily="34" charset="0"/>
                <a:cs typeface="Tahoma" pitchFamily="34" charset="0"/>
              </a:rPr>
              <a:t>השלם את התרשים:</a:t>
            </a:r>
          </a:p>
        </p:txBody>
      </p:sp>
      <p:pic>
        <p:nvPicPr>
          <p:cNvPr id="34" name="Picture 4" descr="http://www.amalnet.k12.il/NR/rdonlyres/5A07A95F-443A-4833-9630-EEAB121F4B20/0/%D7%A2%D7%A4%D7%A8%D7%95%D7%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381815" cy="90872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139952" y="184482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פחמן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4088" y="2771636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חימום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664" y="3284984"/>
            <a:ext cx="1520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אלקטרוליזה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608" y="220486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מימן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616" y="3933056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חמצן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9952" y="400506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תרכובת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6296" y="328498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תרכובת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5936" y="2492896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יסוד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584" y="2996952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יסוד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1600" y="472514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יסוד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95536" y="836712"/>
            <a:ext cx="125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</a:rPr>
              <a:t>(</a:t>
            </a:r>
            <a:r>
              <a:rPr lang="he-IL" sz="2000" b="1" dirty="0" err="1">
                <a:solidFill>
                  <a:srgbClr val="FF0000"/>
                </a:solidFill>
              </a:rPr>
              <a:t>עמ</a:t>
            </a:r>
            <a:r>
              <a:rPr lang="he-IL" sz="2000" b="1" dirty="0">
                <a:solidFill>
                  <a:srgbClr val="FF0000"/>
                </a:solidFill>
              </a:rPr>
              <a:t>' 190)</a:t>
            </a:r>
            <a:endParaRPr lang="he-IL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764704"/>
            <a:ext cx="756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מאילו יסודות לדעתך נפיק נחושת גופרית?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8" y="2852936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בדיקת תכונות הגופרית והנחושת. </a:t>
            </a: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והשלמת 2 העמודות הראשונות בטבלה.</a:t>
            </a:r>
          </a:p>
        </p:txBody>
      </p:sp>
      <p:graphicFrame>
        <p:nvGraphicFramePr>
          <p:cNvPr id="20" name="טבלה 19"/>
          <p:cNvGraphicFramePr>
            <a:graphicFrameLocks noGrp="1"/>
          </p:cNvGraphicFramePr>
          <p:nvPr/>
        </p:nvGraphicFramePr>
        <p:xfrm>
          <a:off x="323528" y="3573016"/>
          <a:ext cx="8496944" cy="249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77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התכונות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נחושת</a:t>
                      </a:r>
                    </a:p>
                    <a:p>
                      <a:pPr algn="ctr" rtl="1"/>
                      <a:r>
                        <a:rPr lang="he-IL" sz="2000" dirty="0"/>
                        <a:t>(מגיב)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גופרית</a:t>
                      </a:r>
                    </a:p>
                    <a:p>
                      <a:pPr algn="ctr" rtl="1"/>
                      <a:r>
                        <a:rPr lang="he-IL" sz="2000" dirty="0"/>
                        <a:t>(מגיב)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נחושת גופרית</a:t>
                      </a:r>
                    </a:p>
                    <a:p>
                      <a:pPr algn="ctr" rtl="1"/>
                      <a:r>
                        <a:rPr lang="he-IL" sz="2000" dirty="0"/>
                        <a:t>(תוצר)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מה צבעו?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55"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האם</a:t>
                      </a:r>
                      <a:r>
                        <a:rPr lang="he-IL" sz="2000" baseline="0" dirty="0"/>
                        <a:t> ניתן לכופף אותו?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07"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האם</a:t>
                      </a:r>
                      <a:r>
                        <a:rPr lang="he-IL" sz="2000" baseline="0" dirty="0"/>
                        <a:t> ניתן לפורר ביד?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מלבן 20"/>
          <p:cNvSpPr/>
          <p:nvPr/>
        </p:nvSpPr>
        <p:spPr>
          <a:xfrm>
            <a:off x="1841440" y="6093296"/>
            <a:ext cx="6546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הוספה למבחנה כפית גופרית ופס נחושת וחימום.</a:t>
            </a: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המתן לקירור ורשום בטבלה את תכונות החומר החדש.</a:t>
            </a:r>
          </a:p>
        </p:txBody>
      </p:sp>
      <p:sp>
        <p:nvSpPr>
          <p:cNvPr id="23" name="מלבן 22"/>
          <p:cNvSpPr/>
          <p:nvPr/>
        </p:nvSpPr>
        <p:spPr>
          <a:xfrm>
            <a:off x="35496" y="1412776"/>
            <a:ext cx="86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מטרה</a:t>
            </a:r>
            <a:r>
              <a:rPr lang="he-IL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לבדוק האם תכונות התרכובת שונות מתכונות היסודות שיצרו אותה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560" y="260648"/>
            <a:ext cx="792088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MS Reference Specialty" pitchFamily="2" charset="2"/>
                <a:ea typeface="Tahoma" pitchFamily="34" charset="0"/>
                <a:cs typeface="Tahoma" pitchFamily="34" charset="0"/>
              </a:rPr>
              <a:t>תגובת התרכבות</a:t>
            </a:r>
          </a:p>
        </p:txBody>
      </p:sp>
      <p:pic>
        <p:nvPicPr>
          <p:cNvPr id="9" name="Picture 4" descr="http://www.amalnet.k12.il/NR/rdonlyres/5A07A95F-443A-4833-9630-EEAB121F4B20/0/%D7%A2%D7%A4%D7%A8%D7%95%D7%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2185" y="0"/>
            <a:ext cx="381815" cy="908720"/>
          </a:xfrm>
          <a:prstGeom prst="rect">
            <a:avLst/>
          </a:prstGeom>
          <a:noFill/>
        </p:spPr>
      </p:pic>
      <p:sp>
        <p:nvSpPr>
          <p:cNvPr id="10" name="מלבן 9"/>
          <p:cNvSpPr/>
          <p:nvPr/>
        </p:nvSpPr>
        <p:spPr>
          <a:xfrm>
            <a:off x="827584" y="2204864"/>
            <a:ext cx="731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השלם במחברת את שלבי דו"ח הניסוי :</a:t>
            </a:r>
          </a:p>
          <a:p>
            <a:pPr algn="ctr"/>
            <a:r>
              <a:rPr lang="he-IL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השערה, מהלך ניסוי, כלים וחומרים, תוצאות ומסקנות</a:t>
            </a:r>
            <a:r>
              <a:rPr lang="he-I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1" name="מציין מיקום תוכן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276872"/>
            <a:ext cx="1475656" cy="11662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931359" y="1124744"/>
            <a:ext cx="510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http://www.youtube.com/watch?v=o7IfMtpVsAI</a:t>
            </a:r>
            <a:endParaRPr lang="he-IL" dirty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3___103.JPG"/>
  <p:tag name="SLIDEID" val="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8___108.JPG"/>
  <p:tag name="SLIDEID" val="1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9___109.JPG"/>
  <p:tag name="SLIDEID" val="1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10___110.JPG"/>
  <p:tag name="SLIDEID" val="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11___111.JPG"/>
  <p:tag name="SLIDEID" val="1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4___104.JPG"/>
  <p:tag name="SLIDEID" val="1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ILENAME" val="Slide6___106.JPG"/>
  <p:tag name="SLIDEID" val="10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2149</Words>
  <Application>Microsoft Office PowerPoint</Application>
  <PresentationFormat>‫הצגה על המסך (4:3)</PresentationFormat>
  <Paragraphs>368</Paragraphs>
  <Slides>39</Slides>
  <Notes>13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39</vt:i4>
      </vt:variant>
    </vt:vector>
  </HeadingPairs>
  <TitlesOfParts>
    <vt:vector size="52" baseType="lpstr">
      <vt:lpstr>Arial</vt:lpstr>
      <vt:lpstr>Arial (Hebrew)</vt:lpstr>
      <vt:lpstr>Calibri</vt:lpstr>
      <vt:lpstr>Comic Sans MS</vt:lpstr>
      <vt:lpstr>David</vt:lpstr>
      <vt:lpstr>David,Bold</vt:lpstr>
      <vt:lpstr>MS Reference Specialty</vt:lpstr>
      <vt:lpstr>Symbol</vt:lpstr>
      <vt:lpstr>Tahoma</vt:lpstr>
      <vt:lpstr>Times New Roman</vt:lpstr>
      <vt:lpstr>Wingdings</vt:lpstr>
      <vt:lpstr>ערכת נושא Office</vt:lpstr>
      <vt:lpstr>Capsules</vt:lpstr>
      <vt:lpstr>תהליכים כימיים (תגובות כימיות)</vt:lpstr>
      <vt:lpstr> חזרה: שינוי כימי ושינוי פיסיקלי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תגובת שריפה\בעירה</vt:lpstr>
      <vt:lpstr>תרכובת מגנזיום חמצני.</vt:lpstr>
      <vt:lpstr>תרכובת ברזל חמצני – חלודה. </vt:lpstr>
      <vt:lpstr>תרכובת ברזל חמצני </vt:lpstr>
      <vt:lpstr>תחמוצת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זיהוי תהליך כימי</vt:lpstr>
      <vt:lpstr>נזכרים בהגדרה – מהי תגובה כימית ?</vt:lpstr>
      <vt:lpstr>אילו סימנים חיצוניים יכולים להעיד על התרחשותה של תגובה כימית?</vt:lpstr>
      <vt:lpstr>אילו סימנים חיצוניים יכולים להעיד על התרחשותה של תגובה כימית?</vt:lpstr>
      <vt:lpstr>אילו סימנים חיצוניים יכולים להעיד על התרחשותה של תגובה כימית?</vt:lpstr>
      <vt:lpstr>אילו סימנים חיצוניים יכולים להעיד על התרחשותה של תגובה כימית?</vt:lpstr>
      <vt:lpstr>דוגמאות של תגובות כימיות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תהליכים כימיים</dc:title>
  <dc:creator>RORO</dc:creator>
  <cp:lastModifiedBy>efratyak efrat</cp:lastModifiedBy>
  <cp:revision>56</cp:revision>
  <dcterms:created xsi:type="dcterms:W3CDTF">2012-10-08T12:02:04Z</dcterms:created>
  <dcterms:modified xsi:type="dcterms:W3CDTF">2022-01-30T13:14:11Z</dcterms:modified>
</cp:coreProperties>
</file>