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59" r:id="rId4"/>
    <p:sldId id="262" r:id="rId5"/>
    <p:sldId id="257" r:id="rId6"/>
    <p:sldId id="258" r:id="rId7"/>
    <p:sldId id="261" r:id="rId8"/>
    <p:sldId id="260" r:id="rId9"/>
    <p:sldId id="266" r:id="rId10"/>
    <p:sldId id="268" r:id="rId11"/>
    <p:sldId id="265" r:id="rId12"/>
    <p:sldId id="270" r:id="rId13"/>
    <p:sldId id="267" r:id="rId14"/>
    <p:sldId id="271" r:id="rId15"/>
    <p:sldId id="263" r:id="rId16"/>
    <p:sldId id="272" r:id="rId17"/>
    <p:sldId id="264" r:id="rId18"/>
    <p:sldId id="273" r:id="rId1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it Blisko Nawy" initials="RBN" lastIdx="0" clrIdx="0">
    <p:extLst>
      <p:ext uri="{19B8F6BF-5375-455C-9EA6-DF929625EA0E}">
        <p15:presenceInfo xmlns:p15="http://schemas.microsoft.com/office/powerpoint/2012/main" userId="7b216a0c9b0a2c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D9657-DD50-4588-B3A4-8E830648DAA8}" type="datetimeFigureOut">
              <a:rPr lang="he-IL" smtClean="0"/>
              <a:t>כ"ו/חשון/תשע"ח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8D2E46C-FA34-46C0-B04F-7581D7F0F1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819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err="1"/>
              <a:t>כיתבו</a:t>
            </a:r>
            <a:r>
              <a:rPr lang="he-IL" dirty="0"/>
              <a:t> במחברת את ההתנסות ואת התוצאות של המדידות: בהדמיה במערכת פתוחה – ובמערכת סגורה. </a:t>
            </a:r>
            <a:br>
              <a:rPr lang="en-US" dirty="0"/>
            </a:br>
            <a:r>
              <a:rPr lang="he-IL" dirty="0"/>
              <a:t>לאחר מכן בצעו את הניסוי על גבי מאזניים – אזנו תחילה את המאזניים כאשר עליהם מונח בקבוק </a:t>
            </a:r>
            <a:r>
              <a:rPr lang="he-IL" dirty="0" err="1"/>
              <a:t>הארלנמייר</a:t>
            </a:r>
            <a:r>
              <a:rPr lang="he-IL" dirty="0"/>
              <a:t> לפני התגובה. אחרי שהמאזניים מאוזנים, הרימו בעדינות את הבלון, ואפשרו לאבקת הסודה </a:t>
            </a:r>
            <a:r>
              <a:rPr lang="he-IL" dirty="0" err="1"/>
              <a:t>לשתיה</a:t>
            </a:r>
            <a:r>
              <a:rPr lang="he-IL" dirty="0"/>
              <a:t> ליפול ולהגיב עם החומץ. התרחקו ותארו מה המסה שנמדדת </a:t>
            </a:r>
            <a:r>
              <a:rPr lang="he-IL" dirty="0" err="1"/>
              <a:t>מייד</a:t>
            </a:r>
            <a:r>
              <a:rPr lang="he-IL" dirty="0"/>
              <a:t> עם תחילת ההתנסות.. האם ניתן לאשר את חוק שימור המסה במערכת של בלון </a:t>
            </a:r>
            <a:r>
              <a:rPr lang="he-IL" dirty="0" err="1"/>
              <a:t>וארלנמייר</a:t>
            </a:r>
            <a:r>
              <a:rPr lang="he-IL" dirty="0"/>
              <a:t>? 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2E46C-FA34-46C0-B04F-7581D7F0F19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927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מסת החומרים המגיבים נשמרת בתגובות כימיות ושווה למסת התוצרים. בניסוי שבצענו ובהדמיה מדדנו ראינו שמסת החומרים המגיבים שווה למסת התוצרים. בדף העבודה </a:t>
            </a:r>
            <a:r>
              <a:rPr lang="he-IL" dirty="0" err="1"/>
              <a:t>השוונו</a:t>
            </a:r>
            <a:r>
              <a:rPr lang="he-IL" dirty="0"/>
              <a:t> בין סוג וכמות האטומים במגיבים ובתוצרים וראינו שהסוג ומספר האטומים זהה.</a:t>
            </a:r>
          </a:p>
          <a:p>
            <a:r>
              <a:rPr lang="he-IL" dirty="0"/>
              <a:t> 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על סמך נתונים אלו אנו מסיקים שהמסה נשמרת בתגובות כימיות במערכת סגורה.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2E46C-FA34-46C0-B04F-7581D7F0F19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574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מסת החומרים המגיבים נשמרת בתגובות כימיות ושווה למסת התוצרים.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2E46C-FA34-46C0-B04F-7581D7F0F196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034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D6A8-8C09-4F75-A69A-A656FAFCA063}" type="datetimeFigureOut">
              <a:rPr lang="he-IL" smtClean="0"/>
              <a:t>כ"ו/חשון/תשע"ח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CCC-A444-48D8-9841-AACBBFD844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403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D6A8-8C09-4F75-A69A-A656FAFCA063}" type="datetimeFigureOut">
              <a:rPr lang="he-IL" smtClean="0"/>
              <a:t>כ"ו/חשון/תשע"ח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CCC-A444-48D8-9841-AACBBFD844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025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D6A8-8C09-4F75-A69A-A656FAFCA063}" type="datetimeFigureOut">
              <a:rPr lang="he-IL" smtClean="0"/>
              <a:t>כ"ו/חשון/תשע"ח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CCC-A444-48D8-9841-AACBBFD844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285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D6A8-8C09-4F75-A69A-A656FAFCA063}" type="datetimeFigureOut">
              <a:rPr lang="he-IL" smtClean="0"/>
              <a:t>כ"ו/חשון/תשע"ח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CCC-A444-48D8-9841-AACBBFD844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118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D6A8-8C09-4F75-A69A-A656FAFCA063}" type="datetimeFigureOut">
              <a:rPr lang="he-IL" smtClean="0"/>
              <a:t>כ"ו/חשון/תשע"ח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CCC-A444-48D8-9841-AACBBFD844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238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D6A8-8C09-4F75-A69A-A656FAFCA063}" type="datetimeFigureOut">
              <a:rPr lang="he-IL" smtClean="0"/>
              <a:t>כ"ו/חשון/תשע"ח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CCC-A444-48D8-9841-AACBBFD844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339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D6A8-8C09-4F75-A69A-A656FAFCA063}" type="datetimeFigureOut">
              <a:rPr lang="he-IL" smtClean="0"/>
              <a:t>כ"ו/חשון/תשע"ח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CCC-A444-48D8-9841-AACBBFD844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24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D6A8-8C09-4F75-A69A-A656FAFCA063}" type="datetimeFigureOut">
              <a:rPr lang="he-IL" smtClean="0"/>
              <a:t>כ"ו/חשון/תשע"ח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CCC-A444-48D8-9841-AACBBFD844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866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D6A8-8C09-4F75-A69A-A656FAFCA063}" type="datetimeFigureOut">
              <a:rPr lang="he-IL" smtClean="0"/>
              <a:t>כ"ו/חשון/תשע"ח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CCC-A444-48D8-9841-AACBBFD844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9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D6A8-8C09-4F75-A69A-A656FAFCA063}" type="datetimeFigureOut">
              <a:rPr lang="he-IL" smtClean="0"/>
              <a:t>כ"ו/חשון/תשע"ח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CCC-A444-48D8-9841-AACBBFD844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392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D6A8-8C09-4F75-A69A-A656FAFCA063}" type="datetimeFigureOut">
              <a:rPr lang="he-IL" smtClean="0"/>
              <a:t>כ"ו/חשון/תשע"ח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CCC-A444-48D8-9841-AACBBFD844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201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1D6A8-8C09-4F75-A69A-A656FAFCA063}" type="datetimeFigureOut">
              <a:rPr lang="he-IL" smtClean="0"/>
              <a:t>כ"ו/חשון/תשע"ח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7CCC-A444-48D8-9841-AACBBFD844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336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olamot.org/BooksItems.asp?catalogid=332&amp;topcategory=11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avidson.weizmann.ac.il/online/maagarmada/chemistry/%D7%97%D7%95%D7%A7-%D7%A9%D7%99%D7%9E%D7%95%D7%A8-%D7%94%D7%97%D7%95%D7%9E%D7%A8-%D7%95%D7%94%D7%9E%D7%A1%D7%9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olamot.org/t-images/SubItems876B-399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l.brainpop.com/category_8/subcategory_98/subjects_580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27e68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mentimeter.com/s/a4878faf19e54a70598b10c942cc7969/18c996bc7052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.cet.ac.il/player/?document=d19dbe4c-189e-4b98-88e3-2fc8b8600d52&amp;language=he&amp;sitekey=ebaghig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e.wikipedia.org/wiki/%D7%9C%D7%91%D7%95%D7%90%D7%96%D7%99%D7%9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16148" y="879940"/>
            <a:ext cx="9753600" cy="926759"/>
          </a:xfrm>
        </p:spPr>
        <p:txBody>
          <a:bodyPr>
            <a:normAutofit fontScale="90000"/>
          </a:bodyPr>
          <a:lstStyle/>
          <a:p>
            <a:r>
              <a:rPr lang="he-IL" sz="7200" dirty="0">
                <a:solidFill>
                  <a:srgbClr val="FF0000"/>
                </a:solidFill>
              </a:rPr>
              <a:t>נושא השיעור: ?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2586446"/>
            <a:ext cx="9144000" cy="2928234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endParaRPr lang="he-IL" sz="4400" dirty="0"/>
          </a:p>
          <a:p>
            <a:endParaRPr lang="he-IL" sz="4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A547436-E24E-4C86-9C5C-041EC5D91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460" y="2983763"/>
            <a:ext cx="5867400" cy="21336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8B9E2F2-D261-45BB-9A72-1165C791F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35" y="1885076"/>
            <a:ext cx="3622296" cy="4387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21A819-A9B7-48A0-A16A-408AF43473E2}"/>
              </a:ext>
            </a:extLst>
          </p:cNvPr>
          <p:cNvSpPr txBox="1"/>
          <p:nvPr/>
        </p:nvSpPr>
        <p:spPr>
          <a:xfrm>
            <a:off x="8124871" y="1698171"/>
            <a:ext cx="34096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>
                <a:solidFill>
                  <a:schemeClr val="accent1">
                    <a:lumMod val="50000"/>
                  </a:schemeClr>
                </a:solidFill>
              </a:rPr>
              <a:t>רמזים: </a:t>
            </a:r>
          </a:p>
        </p:txBody>
      </p:sp>
    </p:spTree>
    <p:extLst>
      <p:ext uri="{BB962C8B-B14F-4D97-AF65-F5344CB8AC3E}">
        <p14:creationId xmlns:p14="http://schemas.microsoft.com/office/powerpoint/2010/main" val="343550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23D593-CF11-42ED-BA1F-A3DD3618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5" y="0"/>
            <a:ext cx="10515600" cy="1325563"/>
          </a:xfrm>
        </p:spPr>
        <p:txBody>
          <a:bodyPr>
            <a:normAutofit/>
          </a:bodyPr>
          <a:lstStyle/>
          <a:p>
            <a:r>
              <a:rPr lang="he-IL" sz="6600" b="1" dirty="0">
                <a:solidFill>
                  <a:srgbClr val="C00000"/>
                </a:solidFill>
              </a:rPr>
              <a:t>נסכם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4561AB0-9A28-49C9-B6D5-2A132C8D0B69}"/>
              </a:ext>
            </a:extLst>
          </p:cNvPr>
          <p:cNvPicPr/>
          <p:nvPr/>
        </p:nvPicPr>
        <p:blipFill rotWithShape="1">
          <a:blip r:embed="rId3"/>
          <a:srcRect r="1420"/>
          <a:stretch/>
        </p:blipFill>
        <p:spPr>
          <a:xfrm>
            <a:off x="240673" y="934192"/>
            <a:ext cx="9277399" cy="541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2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E1F916-C350-47B3-A2C5-B9EEA4C1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1389920"/>
            <a:ext cx="10657114" cy="849720"/>
          </a:xfrm>
        </p:spPr>
        <p:txBody>
          <a:bodyPr>
            <a:normAutofit fontScale="90000"/>
          </a:bodyPr>
          <a:lstStyle/>
          <a:p>
            <a:r>
              <a:rPr lang="he-IL" sz="6000" b="1" dirty="0">
                <a:solidFill>
                  <a:srgbClr val="C00000"/>
                </a:solidFill>
              </a:rPr>
              <a:t>שאלה 1: </a:t>
            </a:r>
            <a:r>
              <a:rPr lang="he-IL" b="1" dirty="0">
                <a:solidFill>
                  <a:srgbClr val="C00000"/>
                </a:solidFill>
              </a:rPr>
              <a:t>מה קורה בתהליך כימי? </a:t>
            </a:r>
            <a:endParaRPr lang="he-IL" sz="6000" b="1" dirty="0">
              <a:solidFill>
                <a:srgbClr val="C00000"/>
              </a:solidFill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F96B7AE-19B6-4E15-B374-B8F7F14968DF}"/>
              </a:ext>
            </a:extLst>
          </p:cNvPr>
          <p:cNvSpPr/>
          <p:nvPr/>
        </p:nvSpPr>
        <p:spPr>
          <a:xfrm>
            <a:off x="590006" y="2672247"/>
            <a:ext cx="110119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dirty="0">
                <a:solidFill>
                  <a:srgbClr val="C00000"/>
                </a:solidFill>
              </a:rPr>
              <a:t>א</a:t>
            </a:r>
            <a:r>
              <a:rPr lang="he-IL" sz="4000" dirty="0"/>
              <a:t>. בתהליך הכימי חלק מהאטומים מתכווצים וחלק מתרחבים. </a:t>
            </a:r>
          </a:p>
          <a:p>
            <a:r>
              <a:rPr lang="he-IL" sz="4000" dirty="0">
                <a:solidFill>
                  <a:srgbClr val="C00000"/>
                </a:solidFill>
              </a:rPr>
              <a:t>ב</a:t>
            </a:r>
            <a:r>
              <a:rPr lang="he-IL" sz="4000" dirty="0"/>
              <a:t>. בתהליך הכימי חלק מהאטומים נעלמים ונוצרים אטומים חדשים. </a:t>
            </a:r>
          </a:p>
          <a:p>
            <a:r>
              <a:rPr lang="he-IL" sz="4000" dirty="0">
                <a:solidFill>
                  <a:srgbClr val="C00000"/>
                </a:solidFill>
              </a:rPr>
              <a:t>ג</a:t>
            </a:r>
            <a:r>
              <a:rPr lang="he-IL" sz="4000" dirty="0"/>
              <a:t>. בתהליך הכימי האטומים לא נעלמים ולא נוצרים, אלא רק משנים מקום.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AB8BD-C062-43F9-AF61-A009CA2E76E2}"/>
              </a:ext>
            </a:extLst>
          </p:cNvPr>
          <p:cNvSpPr txBox="1"/>
          <p:nvPr/>
        </p:nvSpPr>
        <p:spPr>
          <a:xfrm>
            <a:off x="3228109" y="193964"/>
            <a:ext cx="63176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2"/>
                </a:solidFill>
              </a:rPr>
              <a:t>שאלות תרגול – חוק שימור המסה </a:t>
            </a:r>
          </a:p>
        </p:txBody>
      </p:sp>
    </p:spTree>
    <p:extLst>
      <p:ext uri="{BB962C8B-B14F-4D97-AF65-F5344CB8AC3E}">
        <p14:creationId xmlns:p14="http://schemas.microsoft.com/office/powerpoint/2010/main" val="6849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1B75E9A-DCFE-4431-B179-A41B171C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000" b="1" dirty="0">
                <a:solidFill>
                  <a:srgbClr val="C00000"/>
                </a:solidFill>
              </a:rPr>
              <a:t>שאלה 2: </a:t>
            </a:r>
            <a:endParaRPr lang="he-IL" sz="60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41BB074-635E-4DC5-A35D-5A6EF0EB3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sz="4000" b="1" dirty="0">
                <a:solidFill>
                  <a:srgbClr val="C00000"/>
                </a:solidFill>
              </a:rPr>
              <a:t>שירה טענה שאם רוצים לבדוק אם חוק שימור המסה מתקיים, חייבים לבצע את ההתנסות במערכת סגורה. </a:t>
            </a:r>
          </a:p>
          <a:p>
            <a:pPr marL="0" indent="0">
              <a:buNone/>
            </a:pPr>
            <a:r>
              <a:rPr lang="he-IL" sz="4000" b="1" dirty="0">
                <a:solidFill>
                  <a:srgbClr val="C00000"/>
                </a:solidFill>
              </a:rPr>
              <a:t>א. </a:t>
            </a:r>
            <a:r>
              <a:rPr lang="he-IL" sz="4000" b="1" dirty="0"/>
              <a:t>האם שירה צודקת? </a:t>
            </a:r>
          </a:p>
          <a:p>
            <a:pPr marL="0" indent="0">
              <a:buNone/>
            </a:pPr>
            <a:r>
              <a:rPr lang="he-IL" sz="4000" b="1" dirty="0">
                <a:solidFill>
                  <a:srgbClr val="C00000"/>
                </a:solidFill>
              </a:rPr>
              <a:t>ב. </a:t>
            </a:r>
            <a:r>
              <a:rPr lang="he-IL" sz="4000" b="1" dirty="0"/>
              <a:t>הסבירו</a:t>
            </a:r>
            <a:r>
              <a:rPr lang="he-IL" sz="4000" dirty="0"/>
              <a:t>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071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FAFB40-ABEF-48CD-8B26-8EE93AD1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34" y="182245"/>
            <a:ext cx="10515600" cy="1325563"/>
          </a:xfrm>
        </p:spPr>
        <p:txBody>
          <a:bodyPr>
            <a:normAutofit/>
          </a:bodyPr>
          <a:lstStyle/>
          <a:p>
            <a:r>
              <a:rPr lang="he-IL" sz="6600" b="1" dirty="0">
                <a:solidFill>
                  <a:srgbClr val="C00000"/>
                </a:solidFill>
              </a:rPr>
              <a:t>שאלה 3 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F65BB061-56D2-4B18-91B1-9820F3105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763" y="1257449"/>
            <a:ext cx="9781903" cy="5418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7DA055-4549-4352-AC8E-F0B3B1CD0033}"/>
              </a:ext>
            </a:extLst>
          </p:cNvPr>
          <p:cNvSpPr txBox="1"/>
          <p:nvPr/>
        </p:nvSpPr>
        <p:spPr>
          <a:xfrm>
            <a:off x="6217505" y="4437810"/>
            <a:ext cx="4872447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solidFill>
                  <a:srgbClr val="7030A0"/>
                </a:solidFill>
              </a:rPr>
              <a:t>מה גרם לשינוי המסה לאחר השריפה? </a:t>
            </a:r>
          </a:p>
        </p:txBody>
      </p:sp>
    </p:spTree>
    <p:extLst>
      <p:ext uri="{BB962C8B-B14F-4D97-AF65-F5344CB8AC3E}">
        <p14:creationId xmlns:p14="http://schemas.microsoft.com/office/powerpoint/2010/main" val="62554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211054-4C72-4F82-9734-47E384C9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6000" b="1" dirty="0">
                <a:solidFill>
                  <a:srgbClr val="C00000"/>
                </a:solidFill>
              </a:rPr>
              <a:t>שאלה 4</a:t>
            </a:r>
            <a:r>
              <a:rPr lang="he-IL" dirty="0"/>
              <a:t> אז מה היה קורה אם היינו מניחים מאזניים בעת ביצוע התגובה הכימית ליצירת נחושת גופרתית?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B2A9CB4-78F7-4F15-9D57-319665761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sz="4800" dirty="0">
                <a:hlinkClick r:id="rId2"/>
              </a:rPr>
              <a:t>קישור להדמיה</a:t>
            </a:r>
            <a:r>
              <a:rPr lang="he-IL" sz="4800" dirty="0"/>
              <a:t> של </a:t>
            </a:r>
            <a:r>
              <a:rPr lang="he-IL" sz="4800" dirty="0" err="1"/>
              <a:t>עולמוט</a:t>
            </a:r>
            <a:endParaRPr lang="he-IL" sz="4800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1A93A02-ADD4-4B5B-9845-A03F04419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12" y="2796948"/>
            <a:ext cx="65817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01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628F53-05C2-4167-BF78-96F8CCB7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dirty="0">
                <a:solidFill>
                  <a:srgbClr val="C00000"/>
                </a:solidFill>
              </a:rPr>
              <a:t>לסיכום: מה למדנו איך למדנו 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941EA97B-FFB0-4A8A-9FFC-36A3A55596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258910"/>
              </p:ext>
            </p:extLst>
          </p:nvPr>
        </p:nvGraphicFramePr>
        <p:xfrm>
          <a:off x="838200" y="1825625"/>
          <a:ext cx="10515600" cy="3490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18934696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261106502"/>
                    </a:ext>
                  </a:extLst>
                </a:gridCol>
              </a:tblGrid>
              <a:tr h="698192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>
                          <a:solidFill>
                            <a:srgbClr val="C00000"/>
                          </a:solidFill>
                        </a:rPr>
                        <a:t>מה למדנו?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>
                          <a:solidFill>
                            <a:srgbClr val="C00000"/>
                          </a:solidFill>
                        </a:rPr>
                        <a:t>איך למדנו?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568073"/>
                  </a:ext>
                </a:extLst>
              </a:tr>
              <a:tr h="698192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03195"/>
                  </a:ext>
                </a:extLst>
              </a:tr>
              <a:tr h="69819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444385"/>
                  </a:ext>
                </a:extLst>
              </a:tr>
              <a:tr h="69819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337484"/>
                  </a:ext>
                </a:extLst>
              </a:tr>
              <a:tr h="69819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2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0044BE-37B9-4532-B6B0-A722192B2B6A}"/>
              </a:ext>
            </a:extLst>
          </p:cNvPr>
          <p:cNvSpPr txBox="1"/>
          <p:nvPr/>
        </p:nvSpPr>
        <p:spPr>
          <a:xfrm>
            <a:off x="3061855" y="5652655"/>
            <a:ext cx="62622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מה הנושא של השיעור שלנו היום? </a:t>
            </a:r>
          </a:p>
        </p:txBody>
      </p:sp>
    </p:spTree>
    <p:extLst>
      <p:ext uri="{BB962C8B-B14F-4D97-AF65-F5344CB8AC3E}">
        <p14:creationId xmlns:p14="http://schemas.microsoft.com/office/powerpoint/2010/main" val="375289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844C85-4C06-4216-AD86-182B5BC9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חומרים נוספים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36CDC38-1583-4DD1-9A75-D2E2A6F02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hlinkClick r:id="rId2"/>
              </a:rPr>
              <a:t>חוק שימור החומר </a:t>
            </a:r>
            <a:r>
              <a:rPr lang="he-IL" dirty="0"/>
              <a:t>– מכון ויצמן</a:t>
            </a:r>
          </a:p>
          <a:p>
            <a:r>
              <a:rPr lang="he-IL" dirty="0"/>
              <a:t>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81688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65B131-B1AD-46D7-B3CE-FEC08AA7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hlinkClick r:id="rId2"/>
              </a:rPr>
              <a:t>חוק שימור המסה קטע קריאה </a:t>
            </a:r>
            <a:r>
              <a:rPr lang="he-IL" dirty="0" err="1">
                <a:hlinkClick r:id="rId2"/>
              </a:rPr>
              <a:t>מעולמו"ט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383FDC3-CCBF-4B4B-9AFC-1A5E70D4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CBA8977-76D8-4F06-B197-A82B2FC9A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100" y="1394800"/>
            <a:ext cx="8449489" cy="52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B36F9E-9BC7-4510-BC96-8DDDFC76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5FE2456-3CF9-465B-9A84-14D9E37BC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err="1">
                <a:hlinkClick r:id="rId2"/>
              </a:rPr>
              <a:t>בריינפופ</a:t>
            </a:r>
            <a:r>
              <a:rPr lang="he-IL" dirty="0">
                <a:hlinkClick r:id="rId2"/>
              </a:rPr>
              <a:t> – חוק שימור המסה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9393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B0CB88-70D3-4473-970A-D79418A5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dirty="0">
                <a:solidFill>
                  <a:srgbClr val="C00000"/>
                </a:solidFill>
              </a:rPr>
              <a:t>סדר המפגש 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6628C19C-AAF0-4822-9523-DAFB52D55C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658958"/>
              </p:ext>
            </p:extLst>
          </p:nvPr>
        </p:nvGraphicFramePr>
        <p:xfrm>
          <a:off x="641168" y="1550997"/>
          <a:ext cx="10909664" cy="591723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70070">
                  <a:extLst>
                    <a:ext uri="{9D8B030D-6E8A-4147-A177-3AD203B41FA5}">
                      <a16:colId xmlns:a16="http://schemas.microsoft.com/office/drawing/2014/main" val="811124155"/>
                    </a:ext>
                  </a:extLst>
                </a:gridCol>
                <a:gridCol w="7639594">
                  <a:extLst>
                    <a:ext uri="{9D8B030D-6E8A-4147-A177-3AD203B41FA5}">
                      <a16:colId xmlns:a16="http://schemas.microsoft.com/office/drawing/2014/main" val="2493899825"/>
                    </a:ext>
                  </a:extLst>
                </a:gridCol>
              </a:tblGrid>
              <a:tr h="674678"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זמן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פעילות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50032"/>
                  </a:ext>
                </a:extLst>
              </a:tr>
              <a:tr h="674678"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10 דק'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פתיחה וסקר</a:t>
                      </a:r>
                    </a:p>
                    <a:p>
                      <a:pPr rtl="1"/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51046"/>
                  </a:ext>
                </a:extLst>
              </a:tr>
              <a:tr h="674678"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20 דק’</a:t>
                      </a:r>
                      <a:br>
                        <a:rPr lang="en-US" sz="3200" dirty="0"/>
                      </a:br>
                      <a:r>
                        <a:rPr lang="he-IL" sz="3200" dirty="0"/>
                        <a:t>10דק' </a:t>
                      </a:r>
                      <a:br>
                        <a:rPr lang="en-US" sz="3200" dirty="0"/>
                      </a:br>
                      <a:br>
                        <a:rPr lang="en-US" sz="3200" dirty="0"/>
                      </a:br>
                      <a:r>
                        <a:rPr lang="he-IL" sz="3200" dirty="0"/>
                        <a:t>20 דק'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הדמיה, התנסות</a:t>
                      </a:r>
                      <a:br>
                        <a:rPr lang="en-US" sz="3200" dirty="0"/>
                      </a:br>
                      <a:r>
                        <a:rPr lang="he-IL" sz="3200" dirty="0"/>
                        <a:t>סיכום הפעילות במליאה כולל הסבר על חוק שימור המסה.</a:t>
                      </a:r>
                    </a:p>
                    <a:p>
                      <a:pPr rtl="1"/>
                      <a:r>
                        <a:rPr lang="he-IL" sz="3200" dirty="0"/>
                        <a:t>דף עבודה להגשה: חוק שימור המסה.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615279"/>
                  </a:ext>
                </a:extLst>
              </a:tr>
              <a:tr h="674678"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10 דק'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סיכום במחברת ותרגול</a:t>
                      </a:r>
                    </a:p>
                    <a:p>
                      <a:pPr rtl="1"/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413726"/>
                  </a:ext>
                </a:extLst>
              </a:tr>
              <a:tr h="674678"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10 דק'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רפלקציה - מה למדנו איך למדנו? </a:t>
                      </a:r>
                    </a:p>
                    <a:p>
                      <a:pPr rtl="1"/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86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11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0402" y="2074631"/>
            <a:ext cx="9753600" cy="926759"/>
          </a:xfrm>
        </p:spPr>
        <p:txBody>
          <a:bodyPr>
            <a:normAutofit fontScale="90000"/>
          </a:bodyPr>
          <a:lstStyle/>
          <a:p>
            <a:r>
              <a:rPr lang="he-IL" sz="6700" dirty="0"/>
              <a:t>תגובה כימית – בין ברזל וגופרית ליצירת ברזל גופרי</a:t>
            </a:r>
            <a:br>
              <a:rPr lang="he-IL" sz="7200" dirty="0"/>
            </a:br>
            <a:endParaRPr lang="he-IL" sz="72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12240" y="4528797"/>
            <a:ext cx="9144000" cy="1912642"/>
          </a:xfrm>
        </p:spPr>
        <p:txBody>
          <a:bodyPr>
            <a:normAutofit/>
          </a:bodyPr>
          <a:lstStyle/>
          <a:p>
            <a:endParaRPr lang="he-IL" sz="4400" dirty="0"/>
          </a:p>
          <a:p>
            <a:endParaRPr lang="he-IL" sz="4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70AC5D5-215F-4CA4-AB20-5EB6E7B72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4569269"/>
            <a:ext cx="5228790" cy="2276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6A22E1-6865-4B6B-B2C6-7CDD5884E28C}"/>
              </a:ext>
            </a:extLst>
          </p:cNvPr>
          <p:cNvSpPr txBox="1"/>
          <p:nvPr/>
        </p:nvSpPr>
        <p:spPr>
          <a:xfrm>
            <a:off x="-1946364" y="2204554"/>
            <a:ext cx="111600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בצענו את הניסוי הזה... זוכרים? (כרמל בטח זוכרת את הריח </a:t>
            </a:r>
            <a:r>
              <a:rPr lang="he-IL" sz="2800" dirty="0">
                <a:sym typeface="Wingdings" panose="05000000000000000000" pitchFamily="2" charset="2"/>
              </a:rPr>
              <a:t>)</a:t>
            </a:r>
            <a:endParaRPr lang="he-IL" sz="28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45A380C-BD56-45C2-954D-632460D4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260" y="2824025"/>
            <a:ext cx="1426116" cy="213468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07A77DA-0757-43D2-8DFA-4AAFAD150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670" y="5144181"/>
            <a:ext cx="1885950" cy="1543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38AF92-7FFA-4225-887B-16956E62FF22}"/>
              </a:ext>
            </a:extLst>
          </p:cNvPr>
          <p:cNvSpPr txBox="1"/>
          <p:nvPr/>
        </p:nvSpPr>
        <p:spPr>
          <a:xfrm>
            <a:off x="-175499" y="2664735"/>
            <a:ext cx="876053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rgbClr val="FF0000"/>
                </a:solidFill>
              </a:rPr>
              <a:t>מה היינו מגלים אם היינו מבצעים את ההתנסות על מאזניים? 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94B231C7-F969-42BD-9731-148191232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5215">
            <a:off x="10195589" y="803625"/>
            <a:ext cx="1638856" cy="1638856"/>
          </a:xfrm>
          <a:prstGeom prst="rect">
            <a:avLst/>
          </a:prstGeom>
        </p:spPr>
      </p:pic>
      <p:sp>
        <p:nvSpPr>
          <p:cNvPr id="19" name="חץ: ימינה 18">
            <a:extLst>
              <a:ext uri="{FF2B5EF4-FFF2-40B4-BE49-F238E27FC236}">
                <a16:creationId xmlns:a16="http://schemas.microsoft.com/office/drawing/2014/main" id="{61BBB964-646D-4DF1-BFEA-59169C55355E}"/>
              </a:ext>
            </a:extLst>
          </p:cNvPr>
          <p:cNvSpPr/>
          <p:nvPr/>
        </p:nvSpPr>
        <p:spPr>
          <a:xfrm>
            <a:off x="6180772" y="5085949"/>
            <a:ext cx="2297022" cy="736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7F054-3458-48B1-A3AB-9B59031A484F}"/>
              </a:ext>
            </a:extLst>
          </p:cNvPr>
          <p:cNvSpPr txBox="1"/>
          <p:nvPr/>
        </p:nvSpPr>
        <p:spPr>
          <a:xfrm>
            <a:off x="-407920" y="4406116"/>
            <a:ext cx="21742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</a:t>
            </a:r>
            <a:endParaRPr lang="he-IL" sz="3600" dirty="0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81391FEC-42DC-4B19-ACAD-ACE803D36925}"/>
              </a:ext>
            </a:extLst>
          </p:cNvPr>
          <p:cNvSpPr/>
          <p:nvPr/>
        </p:nvSpPr>
        <p:spPr>
          <a:xfrm>
            <a:off x="3953737" y="4220851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endParaRPr lang="he-I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463DB4E8-2683-45CF-ABC3-89626309016D}"/>
              </a:ext>
            </a:extLst>
          </p:cNvPr>
          <p:cNvSpPr/>
          <p:nvPr/>
        </p:nvSpPr>
        <p:spPr>
          <a:xfrm>
            <a:off x="8098573" y="3759186"/>
            <a:ext cx="1153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FeS</a:t>
            </a:r>
            <a:endParaRPr lang="he-I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971FE-46F0-47D3-9F7E-98F83FAA5E3B}"/>
              </a:ext>
            </a:extLst>
          </p:cNvPr>
          <p:cNvSpPr txBox="1"/>
          <p:nvPr/>
        </p:nvSpPr>
        <p:spPr>
          <a:xfrm>
            <a:off x="8071770" y="4582154"/>
            <a:ext cx="12444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ברזל חמצני</a:t>
            </a:r>
          </a:p>
        </p:txBody>
      </p:sp>
    </p:spTree>
    <p:extLst>
      <p:ext uri="{BB962C8B-B14F-4D97-AF65-F5344CB8AC3E}">
        <p14:creationId xmlns:p14="http://schemas.microsoft.com/office/powerpoint/2010/main" val="129017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69D59F-A475-4575-AB7A-8CEE7593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602432"/>
            <a:ext cx="11917679" cy="1753193"/>
          </a:xfrm>
        </p:spPr>
        <p:txBody>
          <a:bodyPr>
            <a:normAutofit fontScale="90000"/>
          </a:bodyPr>
          <a:lstStyle/>
          <a:p>
            <a:r>
              <a:rPr lang="he-IL" sz="2700" dirty="0">
                <a:solidFill>
                  <a:srgbClr val="C00000"/>
                </a:solidFill>
              </a:rPr>
              <a:t>סירקו את הקיו אר קוד המצורף או היכנסו ל</a:t>
            </a:r>
            <a:r>
              <a:rPr lang="en-US" sz="2700" dirty="0">
                <a:solidFill>
                  <a:srgbClr val="C00000"/>
                </a:solidFill>
              </a:rPr>
              <a:t>menti.com </a:t>
            </a:r>
            <a:r>
              <a:rPr lang="he-IL" sz="2700" dirty="0">
                <a:solidFill>
                  <a:srgbClr val="C00000"/>
                </a:solidFill>
              </a:rPr>
              <a:t> </a:t>
            </a:r>
            <a:br>
              <a:rPr lang="en-US" sz="2700" dirty="0">
                <a:solidFill>
                  <a:srgbClr val="C00000"/>
                </a:solidFill>
              </a:rPr>
            </a:br>
            <a:r>
              <a:rPr lang="he-IL" sz="2700" dirty="0">
                <a:solidFill>
                  <a:srgbClr val="C00000"/>
                </a:solidFill>
              </a:rPr>
              <a:t>והקלידו את הקוד שנמצא למטה וענו על השאלה: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                </a:t>
            </a:r>
            <a:r>
              <a:rPr lang="he-IL" sz="5300" b="1" dirty="0">
                <a:solidFill>
                  <a:srgbClr val="C00000"/>
                </a:solidFill>
              </a:rPr>
              <a:t>מה קורה למסת החומרים ברזל וגופרית </a:t>
            </a:r>
            <a:br>
              <a:rPr lang="en-US" sz="5300" b="1" dirty="0">
                <a:solidFill>
                  <a:srgbClr val="C00000"/>
                </a:solidFill>
              </a:rPr>
            </a:br>
            <a:r>
              <a:rPr lang="he-IL" sz="5300" b="1" dirty="0">
                <a:solidFill>
                  <a:srgbClr val="C00000"/>
                </a:solidFill>
              </a:rPr>
              <a:t>             לאחר יצירת התרכובת נחושת גופרתית? </a:t>
            </a:r>
            <a:endParaRPr lang="he-IL" b="1" dirty="0">
              <a:solidFill>
                <a:srgbClr val="C0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9E17E04-43B9-4CD4-9776-4B3C383DE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1" y="2506662"/>
            <a:ext cx="7288947" cy="4351338"/>
          </a:xfrm>
        </p:spPr>
        <p:txBody>
          <a:bodyPr/>
          <a:lstStyle/>
          <a:p>
            <a:pPr marL="0" indent="0">
              <a:buNone/>
            </a:pPr>
            <a:r>
              <a:rPr lang="he-IL" b="1" dirty="0"/>
              <a:t>                                        משתנה/ נשמרת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3777107-138F-453D-BD5D-0F97DBDC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00" y="6077700"/>
            <a:ext cx="9836553" cy="696640"/>
          </a:xfrm>
          <a:prstGeom prst="rect">
            <a:avLst/>
          </a:prstGeom>
        </p:spPr>
      </p:pic>
      <p:pic>
        <p:nvPicPr>
          <p:cNvPr id="1026" name="Picture 2" descr="http://chart.apis.google.com/chart?cht=qr&amp;chs=300x300&amp;chl=https%3A%2F%2Fwww.menti.com%2F27e68c%0A&amp;choe=UTF-8&amp;chld=L">
            <a:hlinkClick r:id="rId3"/>
            <a:extLst>
              <a:ext uri="{FF2B5EF4-FFF2-40B4-BE49-F238E27FC236}">
                <a16:creationId xmlns:a16="http://schemas.microsoft.com/office/drawing/2014/main" id="{B07F8938-635A-4E89-9B97-FCCE51A9E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94" y="31355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A44C6E-B583-4D03-892B-754F78CA18D2}"/>
              </a:ext>
            </a:extLst>
          </p:cNvPr>
          <p:cNvSpPr txBox="1"/>
          <p:nvPr/>
        </p:nvSpPr>
        <p:spPr>
          <a:xfrm>
            <a:off x="6862116" y="3136612"/>
            <a:ext cx="46956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hlinkClick r:id="rId5"/>
              </a:rPr>
              <a:t>קישור לתוצאות ההצבעה</a:t>
            </a:r>
            <a:endParaRPr lang="he-IL" sz="3200" dirty="0"/>
          </a:p>
        </p:txBody>
      </p:sp>
      <p:pic>
        <p:nvPicPr>
          <p:cNvPr id="6" name="תמונה 5">
            <a:hlinkClick r:id="rId5"/>
            <a:extLst>
              <a:ext uri="{FF2B5EF4-FFF2-40B4-BE49-F238E27FC236}">
                <a16:creationId xmlns:a16="http://schemas.microsoft.com/office/drawing/2014/main" id="{367CE3AB-58EE-4E8F-84EE-70613CEE90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4469" y="4092981"/>
            <a:ext cx="3271789" cy="8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3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1430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sz="6600" dirty="0">
                <a:solidFill>
                  <a:srgbClr val="FF0000"/>
                </a:solidFill>
              </a:rPr>
              <a:t>כדי לענות על השאלה – </a:t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he-IL" sz="6600" dirty="0">
                <a:solidFill>
                  <a:srgbClr val="FF0000"/>
                </a:solidFill>
              </a:rPr>
              <a:t>נזהה תחילה את מערכת הניסוי:  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4C2D3BC-9B98-4DD4-AA5D-778C6A631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2432" y="2278901"/>
            <a:ext cx="3294478" cy="366053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1021EC2-DCEC-493B-B03C-C1BC03FD9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586" y="2381296"/>
            <a:ext cx="3394166" cy="33941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61D3E8-7ECE-4648-964D-6659A16F8F8B}"/>
              </a:ext>
            </a:extLst>
          </p:cNvPr>
          <p:cNvSpPr txBox="1"/>
          <p:nvPr/>
        </p:nvSpPr>
        <p:spPr>
          <a:xfrm>
            <a:off x="6356826" y="1571015"/>
            <a:ext cx="42553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מערכת ניסוי פתוחה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767A7-F9B9-41C4-8E46-5EB2415103DB}"/>
              </a:ext>
            </a:extLst>
          </p:cNvPr>
          <p:cNvSpPr txBox="1"/>
          <p:nvPr/>
        </p:nvSpPr>
        <p:spPr>
          <a:xfrm>
            <a:off x="321700" y="1597153"/>
            <a:ext cx="46612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מערכת ניסוי סגורה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E69E0-37E8-4275-A237-08441A8DAAD4}"/>
              </a:ext>
            </a:extLst>
          </p:cNvPr>
          <p:cNvSpPr txBox="1"/>
          <p:nvPr/>
        </p:nvSpPr>
        <p:spPr>
          <a:xfrm>
            <a:off x="6356826" y="5982411"/>
            <a:ext cx="42553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מערכת שגבולותיה מאפשרים חילופי </a:t>
            </a:r>
            <a:r>
              <a:rPr lang="he-IL" sz="2400" u="sng" dirty="0">
                <a:solidFill>
                  <a:schemeClr val="accent5">
                    <a:lumMod val="50000"/>
                  </a:schemeClr>
                </a:solidFill>
              </a:rPr>
              <a:t>חומר ואנרגיה</a:t>
            </a: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 עם הסביבה.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C9ED5-615D-428C-B274-BE5CBE85BFC9}"/>
              </a:ext>
            </a:extLst>
          </p:cNvPr>
          <p:cNvSpPr txBox="1"/>
          <p:nvPr/>
        </p:nvSpPr>
        <p:spPr>
          <a:xfrm>
            <a:off x="-18882" y="5860121"/>
            <a:ext cx="53424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 </a:t>
            </a: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מערכת שגבולותיה מאפשרים רק החלפת אנרגיה עם הסביבה, </a:t>
            </a:r>
            <a:r>
              <a:rPr lang="he-IL" sz="2400" u="sng" dirty="0">
                <a:solidFill>
                  <a:schemeClr val="accent5">
                    <a:lumMod val="50000"/>
                  </a:schemeClr>
                </a:solidFill>
              </a:rPr>
              <a:t>אך לא החלפת חומר</a:t>
            </a:r>
            <a:r>
              <a:rPr lang="he-IL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41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62034" y="317182"/>
            <a:ext cx="9236892" cy="1325563"/>
          </a:xfrm>
        </p:spPr>
        <p:txBody>
          <a:bodyPr>
            <a:normAutofit/>
          </a:bodyPr>
          <a:lstStyle/>
          <a:p>
            <a:pPr algn="ctr"/>
            <a:r>
              <a:rPr lang="he-IL" sz="6600" b="1" dirty="0">
                <a:solidFill>
                  <a:srgbClr val="FF0000"/>
                </a:solidFill>
              </a:rPr>
              <a:t>נבצע את ההתנסות הבאה: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81E397B-8E5F-44B1-8E25-0CF35F576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546" y="1501926"/>
            <a:ext cx="4215380" cy="4903605"/>
          </a:xfrm>
          <a:prstGeom prst="rect">
            <a:avLst/>
          </a:prstGeom>
        </p:spPr>
      </p:pic>
      <p:sp>
        <p:nvSpPr>
          <p:cNvPr id="9" name="אליפסה 8">
            <a:extLst>
              <a:ext uri="{FF2B5EF4-FFF2-40B4-BE49-F238E27FC236}">
                <a16:creationId xmlns:a16="http://schemas.microsoft.com/office/drawing/2014/main" id="{7A446F5A-DB93-4451-87BC-0A789C8A72E7}"/>
              </a:ext>
            </a:extLst>
          </p:cNvPr>
          <p:cNvSpPr/>
          <p:nvPr/>
        </p:nvSpPr>
        <p:spPr>
          <a:xfrm>
            <a:off x="7253809" y="2827489"/>
            <a:ext cx="1158671" cy="67273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41B92AC3-1486-4422-8CC3-AB360656BF73}"/>
              </a:ext>
            </a:extLst>
          </p:cNvPr>
          <p:cNvSpPr/>
          <p:nvPr/>
        </p:nvSpPr>
        <p:spPr>
          <a:xfrm>
            <a:off x="9483203" y="2104058"/>
            <a:ext cx="1385094" cy="83508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DE140-3AD0-4912-96AE-ADDCB84014BC}"/>
              </a:ext>
            </a:extLst>
          </p:cNvPr>
          <p:cNvSpPr txBox="1"/>
          <p:nvPr/>
        </p:nvSpPr>
        <p:spPr>
          <a:xfrm rot="1520086">
            <a:off x="9071767" y="991777"/>
            <a:ext cx="32360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7030A0"/>
                </a:solidFill>
              </a:rPr>
              <a:t>במערכת סגורה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A71DCE-42EC-4CE9-9AEC-461AA866A5DF}"/>
              </a:ext>
            </a:extLst>
          </p:cNvPr>
          <p:cNvSpPr txBox="1"/>
          <p:nvPr/>
        </p:nvSpPr>
        <p:spPr>
          <a:xfrm>
            <a:off x="579121" y="1501926"/>
            <a:ext cx="5693116" cy="66171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rgbClr val="7030A0"/>
                </a:solidFill>
              </a:rPr>
              <a:t>תגובה כימית בין </a:t>
            </a:r>
            <a:r>
              <a:rPr lang="he-IL" sz="3200" dirty="0">
                <a:solidFill>
                  <a:srgbClr val="C00000"/>
                </a:solidFill>
              </a:rPr>
              <a:t>סודה </a:t>
            </a:r>
            <a:r>
              <a:rPr lang="he-IL" sz="3200" dirty="0" err="1">
                <a:solidFill>
                  <a:srgbClr val="C00000"/>
                </a:solidFill>
              </a:rPr>
              <a:t>לשתיה</a:t>
            </a:r>
            <a:r>
              <a:rPr lang="he-IL" sz="3200" dirty="0">
                <a:solidFill>
                  <a:srgbClr val="C00000"/>
                </a:solidFill>
              </a:rPr>
              <a:t> </a:t>
            </a:r>
            <a:r>
              <a:rPr lang="he-IL" sz="3200" dirty="0">
                <a:solidFill>
                  <a:srgbClr val="7030A0"/>
                </a:solidFill>
              </a:rPr>
              <a:t>(בסיס) </a:t>
            </a:r>
            <a:r>
              <a:rPr lang="he-IL" sz="3200" dirty="0">
                <a:solidFill>
                  <a:srgbClr val="C00000"/>
                </a:solidFill>
              </a:rPr>
              <a:t>לחומץ</a:t>
            </a:r>
            <a:r>
              <a:rPr lang="he-IL" sz="3200" dirty="0">
                <a:solidFill>
                  <a:srgbClr val="7030A0"/>
                </a:solidFill>
              </a:rPr>
              <a:t> (חומצה)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he-IL" sz="3200" dirty="0">
                <a:solidFill>
                  <a:srgbClr val="7030A0"/>
                </a:solidFill>
              </a:rPr>
              <a:t> </a:t>
            </a:r>
            <a:r>
              <a:rPr lang="he-IL" sz="3200" dirty="0" err="1">
                <a:solidFill>
                  <a:srgbClr val="7030A0"/>
                </a:solidFill>
              </a:rPr>
              <a:t>בהדמייה</a:t>
            </a:r>
            <a:r>
              <a:rPr lang="he-IL" sz="3200" dirty="0">
                <a:solidFill>
                  <a:srgbClr val="7030A0"/>
                </a:solidFill>
              </a:rPr>
              <a:t> ובהתנסות. </a:t>
            </a:r>
            <a:br>
              <a:rPr lang="en-US" sz="3200" dirty="0">
                <a:solidFill>
                  <a:srgbClr val="7030A0"/>
                </a:solidFill>
              </a:rPr>
            </a:br>
            <a:endParaRPr lang="he-IL" sz="3200" dirty="0">
              <a:solidFill>
                <a:srgbClr val="7030A0"/>
              </a:solidFill>
            </a:endParaRPr>
          </a:p>
          <a:p>
            <a:r>
              <a:rPr lang="he-IL" sz="3200" dirty="0">
                <a:solidFill>
                  <a:srgbClr val="7030A0"/>
                </a:solidFill>
              </a:rPr>
              <a:t>נמדוד את מסת המגיבים לפני התגובה ושל התוצרים שהתקבלו בסיומה. </a:t>
            </a:r>
          </a:p>
          <a:p>
            <a:r>
              <a:rPr lang="he-IL" sz="4400" b="1" dirty="0">
                <a:solidFill>
                  <a:srgbClr val="7030A0"/>
                </a:solidFill>
              </a:rPr>
              <a:t>מה התוצאה? </a:t>
            </a:r>
          </a:p>
          <a:p>
            <a:r>
              <a:rPr lang="he-IL" sz="4400" b="1" dirty="0">
                <a:solidFill>
                  <a:srgbClr val="7030A0"/>
                </a:solidFill>
              </a:rPr>
              <a:t>מה המסקנה? </a:t>
            </a:r>
          </a:p>
          <a:p>
            <a:r>
              <a:rPr lang="he-IL" sz="2400" b="1" dirty="0">
                <a:solidFill>
                  <a:srgbClr val="C00000"/>
                </a:solidFill>
                <a:hlinkClick r:id="rId4"/>
              </a:rPr>
              <a:t>קישור להדמיה חוק שימור המסה</a:t>
            </a:r>
            <a:endParaRPr lang="he-IL" sz="2400" b="1" dirty="0">
              <a:solidFill>
                <a:srgbClr val="C00000"/>
              </a:solidFill>
            </a:endParaRPr>
          </a:p>
          <a:p>
            <a:endParaRPr lang="he-IL" sz="4400" b="1" dirty="0">
              <a:solidFill>
                <a:srgbClr val="7030A0"/>
              </a:solidFill>
            </a:endParaRPr>
          </a:p>
          <a:p>
            <a:endParaRPr lang="he-IL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2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23D593-CF11-42ED-BA1F-A3DD3618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091" y="-17925"/>
            <a:ext cx="10515600" cy="1325563"/>
          </a:xfrm>
        </p:spPr>
        <p:txBody>
          <a:bodyPr>
            <a:normAutofit/>
          </a:bodyPr>
          <a:lstStyle/>
          <a:p>
            <a:r>
              <a:rPr lang="he-IL" sz="6600" b="1" dirty="0">
                <a:solidFill>
                  <a:srgbClr val="C00000"/>
                </a:solidFill>
              </a:rPr>
              <a:t>אנטואן </a:t>
            </a:r>
            <a:r>
              <a:rPr lang="he-IL" sz="6600" b="1" dirty="0" err="1">
                <a:solidFill>
                  <a:srgbClr val="C00000"/>
                </a:solidFill>
              </a:rPr>
              <a:t>לבואזיה</a:t>
            </a:r>
            <a:r>
              <a:rPr lang="he-IL" sz="6600" b="1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3BDF426-EAE0-41C0-BBC6-EA58544464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805171" y="456248"/>
            <a:ext cx="9383966" cy="76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r">
              <a:lnSpc>
                <a:spcPct val="100000"/>
              </a:lnSpc>
              <a:buNone/>
            </a:pPr>
            <a:br>
              <a:rPr lang="en-US" altLang="he-IL" sz="3200" dirty="0"/>
            </a:br>
            <a:r>
              <a:rPr lang="he-IL" altLang="he-IL" sz="3200" dirty="0"/>
              <a:t>החוקר </a:t>
            </a:r>
            <a:r>
              <a:rPr lang="he-IL" altLang="he-IL" sz="4000" u="sng" dirty="0">
                <a:solidFill>
                  <a:schemeClr val="accent1">
                    <a:lumMod val="75000"/>
                  </a:schemeClr>
                </a:solidFill>
              </a:rPr>
              <a:t>אנטואן </a:t>
            </a:r>
            <a:r>
              <a:rPr lang="he-IL" altLang="he-IL" sz="4000" u="sng" dirty="0" err="1">
                <a:solidFill>
                  <a:schemeClr val="accent1">
                    <a:lumMod val="75000"/>
                  </a:schemeClr>
                </a:solidFill>
                <a:hlinkClick r:id="rId2" tooltip="לבואזיה"/>
              </a:rPr>
              <a:t>לבואזיה</a:t>
            </a:r>
            <a:r>
              <a:rPr lang="he-IL" altLang="he-IL" sz="3200" dirty="0"/>
              <a:t> בן המאה ה-18</a:t>
            </a:r>
          </a:p>
          <a:p>
            <a:pPr marL="0" lvl="0" indent="0" algn="ctr" rtl="1">
              <a:lnSpc>
                <a:spcPct val="100000"/>
              </a:lnSpc>
              <a:buNone/>
            </a:pPr>
            <a:r>
              <a:rPr lang="he-IL" altLang="he-IL" sz="3200" dirty="0"/>
              <a:t>היה הראשון שטען כי:</a:t>
            </a:r>
            <a:br>
              <a:rPr lang="en-US" altLang="he-IL" sz="3200" dirty="0"/>
            </a:br>
            <a:r>
              <a:rPr lang="he-IL" altLang="he-IL" sz="3200" dirty="0"/>
              <a:t> </a:t>
            </a:r>
            <a:br>
              <a:rPr lang="en-US" altLang="he-IL" sz="3200" dirty="0"/>
            </a:br>
            <a:r>
              <a:rPr lang="he-IL" altLang="he-IL" sz="3600" dirty="0">
                <a:solidFill>
                  <a:srgbClr val="C00000"/>
                </a:solidFill>
              </a:rPr>
              <a:t>"מסה</a:t>
            </a:r>
            <a:r>
              <a:rPr kumimoji="0" lang="he-IL" altLang="he-IL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he-IL" altLang="he-IL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במערכת חומרים מסוימת אינה יכולה </a:t>
            </a:r>
            <a:br>
              <a:rPr kumimoji="0" lang="en-US" altLang="he-IL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cs typeface="Arial" panose="020B0604020202020204" pitchFamily="34" charset="0"/>
              </a:rPr>
            </a:br>
            <a:r>
              <a:rPr kumimoji="0" lang="he-IL" altLang="he-IL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להופיע או להיעלם!! היא יכולה לשנות צורה..</a:t>
            </a:r>
            <a:r>
              <a:rPr lang="he-IL" altLang="he-IL" sz="3600" dirty="0">
                <a:solidFill>
                  <a:srgbClr val="C00000"/>
                </a:solidFill>
                <a:cs typeface="Arial" panose="020B0604020202020204" pitchFamily="34" charset="0"/>
              </a:rPr>
              <a:t>"</a:t>
            </a:r>
            <a:br>
              <a:rPr lang="en-US" altLang="he-IL" sz="3200" dirty="0">
                <a:cs typeface="Arial" panose="020B0604020202020204" pitchFamily="34" charset="0"/>
              </a:rPr>
            </a:br>
            <a:br>
              <a:rPr lang="en-US" altLang="he-IL" sz="3200" dirty="0">
                <a:cs typeface="Arial" panose="020B0604020202020204" pitchFamily="34" charset="0"/>
              </a:rPr>
            </a:br>
            <a:r>
              <a:rPr kumimoji="0" lang="he-IL" altLang="he-IL" sz="3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התובנה הזו, הובילה לניסוח </a:t>
            </a:r>
            <a:r>
              <a:rPr kumimoji="0" lang="he-IL" altLang="he-IL" sz="4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"</a:t>
            </a:r>
            <a:r>
              <a:rPr lang="he-IL" altLang="he-IL" sz="4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חוק שימור המסה"</a:t>
            </a:r>
            <a:br>
              <a:rPr lang="en-US" altLang="he-IL" sz="4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</a:br>
            <a:br>
              <a:rPr lang="en-US" altLang="he-IL" sz="4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he-IL" altLang="he-IL" sz="4400" u="sng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בתגובה כימית במערכת סגורה</a:t>
            </a:r>
            <a:br>
              <a:rPr lang="en-US" altLang="he-IL" sz="4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he-IL" altLang="he-IL" sz="4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he-IL" altLang="he-IL" sz="4400" u="sng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מסת המגיבים שווה למסת התוצרים</a:t>
            </a:r>
            <a:endParaRPr lang="en-US" altLang="he-IL" sz="4400" u="sng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buNone/>
            </a:pPr>
            <a:br>
              <a:rPr lang="en-US" altLang="he-IL" sz="3200" dirty="0">
                <a:cs typeface="Arial" panose="020B0604020202020204" pitchFamily="34" charset="0"/>
              </a:rPr>
            </a:br>
            <a:endParaRPr kumimoji="0" lang="he-IL" altLang="he-IL" sz="4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50B4159-CE55-4F68-9C07-60545CA22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6" y="294067"/>
            <a:ext cx="3039617" cy="45737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438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A8F8CB-D64D-43C6-A963-16D3FF50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6000" dirty="0">
                <a:solidFill>
                  <a:srgbClr val="C00000"/>
                </a:solidFill>
              </a:rPr>
              <a:t>דף משימה להגשה:  </a:t>
            </a:r>
            <a:br>
              <a:rPr lang="en-US" sz="6000" dirty="0">
                <a:solidFill>
                  <a:srgbClr val="C00000"/>
                </a:solidFill>
              </a:rPr>
            </a:br>
            <a:r>
              <a:rPr lang="he-IL" sz="6000" b="1" dirty="0">
                <a:solidFill>
                  <a:srgbClr val="C00000"/>
                </a:solidFill>
              </a:rPr>
              <a:t>האם מספר האטומים נשמר בתהליך כימי? 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309BD209-56F0-49D7-8E8F-A1FF7D941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28" y="2234394"/>
            <a:ext cx="10539825" cy="306912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8FADF0-9269-4187-B8CA-C7B147A88796}"/>
              </a:ext>
            </a:extLst>
          </p:cNvPr>
          <p:cNvSpPr txBox="1"/>
          <p:nvPr/>
        </p:nvSpPr>
        <p:spPr>
          <a:xfrm>
            <a:off x="1187768" y="5380672"/>
            <a:ext cx="1016603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במשימה שקיבלתם עליכם לחקור </a:t>
            </a:r>
            <a:r>
              <a:rPr lang="he-IL" u="sng" dirty="0">
                <a:solidFill>
                  <a:schemeClr val="accent5">
                    <a:lumMod val="50000"/>
                  </a:schemeClr>
                </a:solidFill>
              </a:rPr>
              <a:t>מה קורה למספר האטומים בתגובה כימית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 בין גז אמוניה לגז חומצה </a:t>
            </a:r>
            <a:r>
              <a:rPr lang="he-IL" dirty="0" err="1">
                <a:solidFill>
                  <a:schemeClr val="accent1">
                    <a:lumMod val="50000"/>
                  </a:schemeClr>
                </a:solidFill>
              </a:rPr>
              <a:t>כלורית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 לקבלת אמוניום כלוריד .. מלח לבן שנמס במהירות במים..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e-IL" dirty="0">
                <a:solidFill>
                  <a:srgbClr val="C00000"/>
                </a:solidFill>
              </a:rPr>
              <a:t>האם מספר האטומים של היסודות המגיבים בתרכובות משתנה או נשמר בתוצרים?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C00000"/>
                </a:solidFill>
              </a:rPr>
              <a:t> 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הדביקו את </a:t>
            </a:r>
            <a:r>
              <a:rPr lang="he-IL" dirty="0" err="1">
                <a:solidFill>
                  <a:schemeClr val="accent6">
                    <a:lumMod val="75000"/>
                  </a:schemeClr>
                </a:solidFill>
              </a:rPr>
              <a:t>הדיבקיות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 בהתאם </a:t>
            </a:r>
            <a:r>
              <a:rPr lang="he-IL" dirty="0" err="1">
                <a:solidFill>
                  <a:schemeClr val="accent6">
                    <a:lumMod val="75000"/>
                  </a:schemeClr>
                </a:solidFill>
              </a:rPr>
              <a:t>לנוסחא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 של המולקולות, וענו על השאלות.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בסיום </a:t>
            </a:r>
            <a:r>
              <a:rPr lang="he-IL" u="sng" dirty="0">
                <a:solidFill>
                  <a:schemeClr val="accent6">
                    <a:lumMod val="75000"/>
                  </a:schemeClr>
                </a:solidFill>
              </a:rPr>
              <a:t>נסחו משפט טיעון על בסיס ההתנסויות שבצעתם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.  20 דק' – לפעילות.</a:t>
            </a:r>
          </a:p>
        </p:txBody>
      </p:sp>
    </p:spTree>
    <p:extLst>
      <p:ext uri="{BB962C8B-B14F-4D97-AF65-F5344CB8AC3E}">
        <p14:creationId xmlns:p14="http://schemas.microsoft.com/office/powerpoint/2010/main" val="341811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4DF6CE-7A14-44FD-ADBD-D0F3AC3D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3" y="814597"/>
            <a:ext cx="11443260" cy="1325563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rgbClr val="7030A0"/>
                </a:solidFill>
              </a:rPr>
              <a:t>כתיבת פסקה </a:t>
            </a:r>
            <a:r>
              <a:rPr lang="he-IL" dirty="0" err="1">
                <a:solidFill>
                  <a:srgbClr val="7030A0"/>
                </a:solidFill>
              </a:rPr>
              <a:t>טיעונית</a:t>
            </a:r>
            <a:r>
              <a:rPr lang="he-IL" dirty="0">
                <a:solidFill>
                  <a:srgbClr val="7030A0"/>
                </a:solidFill>
              </a:rPr>
              <a:t> עם הסבר מדעי</a:t>
            </a:r>
            <a:r>
              <a:rPr lang="he-IL" sz="3100" b="1" dirty="0">
                <a:solidFill>
                  <a:srgbClr val="7030A0"/>
                </a:solidFill>
              </a:rPr>
              <a:t>:</a:t>
            </a:r>
            <a:br>
              <a:rPr lang="en-US" sz="3100" b="1" dirty="0">
                <a:solidFill>
                  <a:srgbClr val="7030A0"/>
                </a:solidFill>
              </a:rPr>
            </a:br>
            <a:br>
              <a:rPr lang="he-IL" sz="4900" b="1" dirty="0">
                <a:solidFill>
                  <a:srgbClr val="7030A0"/>
                </a:solidFill>
              </a:rPr>
            </a:br>
            <a:r>
              <a:rPr lang="he-IL" sz="4800" b="1" dirty="0">
                <a:solidFill>
                  <a:srgbClr val="7030A0"/>
                </a:solidFill>
              </a:rPr>
              <a:t>מה תוכלו להסיק מפעילות זו על חוק שימור המסה בתגובה כימית?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6E7D993-B1AB-49D7-883D-A6C165CA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767" y="2731149"/>
            <a:ext cx="95769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u="sng" dirty="0">
                <a:solidFill>
                  <a:srgbClr val="7030A0"/>
                </a:solidFill>
              </a:rPr>
              <a:t>היעזרו במילים</a:t>
            </a:r>
            <a:r>
              <a:rPr lang="he-IL" dirty="0"/>
              <a:t>: מספר אטומים, מסה של התרכובות, תהליך כימי, מגיבים, תוצרים ובתבנית לכתיבת טיעון המצורפת.  </a:t>
            </a:r>
            <a:br>
              <a:rPr lang="en-US" dirty="0"/>
            </a:br>
            <a:endParaRPr lang="he-IL" dirty="0"/>
          </a:p>
          <a:p>
            <a:r>
              <a:rPr lang="he-IL" b="1" u="sng" dirty="0"/>
              <a:t> טענה</a:t>
            </a:r>
            <a:r>
              <a:rPr lang="he-IL" dirty="0"/>
              <a:t> (קביעה או מסקנה העונה על השאלה ) 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b="1" u="sng" dirty="0"/>
              <a:t> נימוקים</a:t>
            </a:r>
            <a:r>
              <a:rPr lang="he-IL" dirty="0"/>
              <a:t>  (עובדות נתונים ועקרונות מדעיים התומכים בטענה) </a:t>
            </a:r>
            <a:br>
              <a:rPr lang="en-US" dirty="0"/>
            </a:br>
            <a:endParaRPr lang="he-IL" dirty="0"/>
          </a:p>
          <a:p>
            <a:r>
              <a:rPr lang="he-IL" dirty="0"/>
              <a:t> </a:t>
            </a:r>
            <a:r>
              <a:rPr lang="he-IL" b="1" u="sng" dirty="0"/>
              <a:t>הצדקה </a:t>
            </a:r>
            <a:r>
              <a:rPr lang="he-IL" dirty="0"/>
              <a:t> (משפט המקשר בין הטענה לנימוקים)</a:t>
            </a:r>
            <a:br>
              <a:rPr lang="en-US" dirty="0"/>
            </a:b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3B6F0-676C-4F85-A02A-7BB204B2A4C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r="3316"/>
          <a:stretch/>
        </p:blipFill>
        <p:spPr bwMode="auto">
          <a:xfrm>
            <a:off x="0" y="51791"/>
            <a:ext cx="3095897" cy="142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4019431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8463</TotalTime>
  <Words>438</Words>
  <Application>Microsoft Office PowerPoint</Application>
  <PresentationFormat>מסך רחב</PresentationFormat>
  <Paragraphs>81</Paragraphs>
  <Slides>18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ערכת נושא Office</vt:lpstr>
      <vt:lpstr>נושא השיעור: ?</vt:lpstr>
      <vt:lpstr>סדר המפגש </vt:lpstr>
      <vt:lpstr>תגובה כימית – בין ברזל וגופרית ליצירת ברזל גופרי </vt:lpstr>
      <vt:lpstr>סירקו את הקיו אר קוד המצורף או היכנסו לmenti.com   והקלידו את הקוד שנמצא למטה וענו על השאלה:                  מה קורה למסת החומרים ברזל וגופרית               לאחר יצירת התרכובת נחושת גופרתית? </vt:lpstr>
      <vt:lpstr>כדי לענות על השאלה –  נזהה תחילה את מערכת הניסוי:  </vt:lpstr>
      <vt:lpstr>נבצע את ההתנסות הבאה:</vt:lpstr>
      <vt:lpstr>אנטואן לבואזיה: </vt:lpstr>
      <vt:lpstr>דף משימה להגשה:   האם מספר האטומים נשמר בתהליך כימי? </vt:lpstr>
      <vt:lpstr>כתיבת פסקה טיעונית עם הסבר מדעי:  מה תוכלו להסיק מפעילות זו על חוק שימור המסה בתגובה כימית? </vt:lpstr>
      <vt:lpstr>נסכם</vt:lpstr>
      <vt:lpstr>שאלה 1: מה קורה בתהליך כימי? </vt:lpstr>
      <vt:lpstr>שאלה 2: </vt:lpstr>
      <vt:lpstr>שאלה 3 </vt:lpstr>
      <vt:lpstr>שאלה 4 אז מה היה קורה אם היינו מניחים מאזניים בעת ביצוע התגובה הכימית ליצירת נחושת גופרתית? </vt:lpstr>
      <vt:lpstr>לסיכום: מה למדנו איך למדנו </vt:lpstr>
      <vt:lpstr>חומרים נוספים</vt:lpstr>
      <vt:lpstr>חוק שימור המסה קטע קריאה מעולמו"ט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יסודות, אטומים וטבלת היסודות</dc:title>
  <dc:creator>Ronit Blisko Nawy</dc:creator>
  <cp:lastModifiedBy>Ronit Blisko Nawy</cp:lastModifiedBy>
  <cp:revision>55</cp:revision>
  <dcterms:created xsi:type="dcterms:W3CDTF">2016-11-12T21:42:26Z</dcterms:created>
  <dcterms:modified xsi:type="dcterms:W3CDTF">2017-11-17T14:04:52Z</dcterms:modified>
</cp:coreProperties>
</file>