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69" r:id="rId4"/>
  </p:sldMasterIdLst>
  <p:notesMasterIdLst>
    <p:notesMasterId r:id="rId16"/>
  </p:notesMasterIdLst>
  <p:handoutMasterIdLst>
    <p:handoutMasterId r:id="rId17"/>
  </p:handoutMasterIdLst>
  <p:sldIdLst>
    <p:sldId id="256" r:id="rId5"/>
    <p:sldId id="306" r:id="rId6"/>
    <p:sldId id="264" r:id="rId7"/>
    <p:sldId id="313" r:id="rId8"/>
    <p:sldId id="308" r:id="rId9"/>
    <p:sldId id="289" r:id="rId10"/>
    <p:sldId id="303" r:id="rId11"/>
    <p:sldId id="290" r:id="rId12"/>
    <p:sldId id="302" r:id="rId13"/>
    <p:sldId id="305" r:id="rId14"/>
    <p:sldId id="312" r:id="rId15"/>
  </p:sldIdLst>
  <p:sldSz cx="12192000" cy="6858000"/>
  <p:notesSz cx="6858000" cy="9144000"/>
  <p:defaultTextStyle>
    <a:defPPr algn="r" rtl="1">
      <a:defRPr lang="he-il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592" autoAdjust="0"/>
    <p:restoredTop sz="94605" autoAdjust="0"/>
  </p:normalViewPr>
  <p:slideViewPr>
    <p:cSldViewPr snapToGrid="0">
      <p:cViewPr varScale="1">
        <p:scale>
          <a:sx n="86" d="100"/>
          <a:sy n="86" d="100"/>
        </p:scale>
        <p:origin x="86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C9DC648E-BBE4-46B1-A787-23170683AD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7B57CE7-7EA3-4357-B140-F337656AC6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416B5294-CAD4-4395-A854-CB7A2822F4B9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כ"ו/טבת/תשפ"א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B38C0F5-B287-45FF-B0C0-586D8C9CE1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ADF184E-4C59-4669-9C47-CEDDCBA5DB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8731115E-5D64-4733-BDFD-BA5D7ADEF699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149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FA19B9C3-EAF9-45D6-8001-FB1D73A0F2A7}" type="datetime1">
              <a:rPr lang="he-IL" smtClean="0"/>
              <a:t>כ"ו/טבת/תשפ"א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8F925AB-2AD6-473B-A4CA-1EAD30646CF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51929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88F925AB-2AD6-473B-A4CA-1EAD30646CF2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9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88F925AB-2AD6-473B-A4CA-1EAD30646CF2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2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88F925AB-2AD6-473B-A4CA-1EAD30646CF2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3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4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מציין מיקום של תמונת שקופית 1">
            <a:extLst>
              <a:ext uri="{FF2B5EF4-FFF2-40B4-BE49-F238E27FC236}">
                <a16:creationId xmlns:a16="http://schemas.microsoft.com/office/drawing/2014/main" id="{A905AB6E-4E8C-4547-91CD-E5BD171DEB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מציין מיקום של הערות 2">
            <a:extLst>
              <a:ext uri="{FF2B5EF4-FFF2-40B4-BE49-F238E27FC236}">
                <a16:creationId xmlns:a16="http://schemas.microsoft.com/office/drawing/2014/main" id="{E6C0D82F-41E1-4310-AA4E-635FFA2C9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  <p:sp>
        <p:nvSpPr>
          <p:cNvPr id="20484" name="מציין מיקום של מספר שקופית 3">
            <a:extLst>
              <a:ext uri="{FF2B5EF4-FFF2-40B4-BE49-F238E27FC236}">
                <a16:creationId xmlns:a16="http://schemas.microsoft.com/office/drawing/2014/main" id="{89DF56D4-3E85-4D57-B1C4-C12C9D708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4C2FA85-D1AF-4AB4-9174-CBC95040C6BC}" type="slidenum">
              <a:rPr lang="he-IL" altLang="en-US" sz="120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23536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מציין מיקום של תמונת שקופית 1">
            <a:extLst>
              <a:ext uri="{FF2B5EF4-FFF2-40B4-BE49-F238E27FC236}">
                <a16:creationId xmlns:a16="http://schemas.microsoft.com/office/drawing/2014/main" id="{042B4732-47C1-4CB9-81AC-9148C8CA2E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מציין מיקום של הערות 2">
            <a:extLst>
              <a:ext uri="{FF2B5EF4-FFF2-40B4-BE49-F238E27FC236}">
                <a16:creationId xmlns:a16="http://schemas.microsoft.com/office/drawing/2014/main" id="{D3A0C1DC-8838-47C8-849A-0CB6E2C27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  <p:sp>
        <p:nvSpPr>
          <p:cNvPr id="24580" name="מציין מיקום של מספר שקופית 3">
            <a:extLst>
              <a:ext uri="{FF2B5EF4-FFF2-40B4-BE49-F238E27FC236}">
                <a16:creationId xmlns:a16="http://schemas.microsoft.com/office/drawing/2014/main" id="{375C9080-13E1-4277-9EB9-EE1FC8CB6F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78277A4-841C-4788-B823-6CB864AA68F0}" type="slidenum">
              <a:rPr lang="he-IL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מציין מיקום של תמונת שקופית 1">
            <a:extLst>
              <a:ext uri="{FF2B5EF4-FFF2-40B4-BE49-F238E27FC236}">
                <a16:creationId xmlns:a16="http://schemas.microsoft.com/office/drawing/2014/main" id="{B9868CBC-5C38-4001-A4CB-4B8417D52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מציין מיקום של הערות 2">
            <a:extLst>
              <a:ext uri="{FF2B5EF4-FFF2-40B4-BE49-F238E27FC236}">
                <a16:creationId xmlns:a16="http://schemas.microsoft.com/office/drawing/2014/main" id="{E0387B36-F9A4-4DCE-A4EF-424D92ABB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  <p:sp>
        <p:nvSpPr>
          <p:cNvPr id="26628" name="מציין מיקום של מספר שקופית 3">
            <a:extLst>
              <a:ext uri="{FF2B5EF4-FFF2-40B4-BE49-F238E27FC236}">
                <a16:creationId xmlns:a16="http://schemas.microsoft.com/office/drawing/2014/main" id="{45E8F8F2-4C7D-4666-96FC-2AEB55C0F3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633F1D1F-F7F3-4126-ABF0-06DB8ED7A766}" type="slidenum">
              <a:rPr lang="he-IL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84393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מציין מיקום של תמונת שקופית 1">
            <a:extLst>
              <a:ext uri="{FF2B5EF4-FFF2-40B4-BE49-F238E27FC236}">
                <a16:creationId xmlns:a16="http://schemas.microsoft.com/office/drawing/2014/main" id="{B9868CBC-5C38-4001-A4CB-4B8417D52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מציין מיקום של הערות 2">
            <a:extLst>
              <a:ext uri="{FF2B5EF4-FFF2-40B4-BE49-F238E27FC236}">
                <a16:creationId xmlns:a16="http://schemas.microsoft.com/office/drawing/2014/main" id="{E0387B36-F9A4-4DCE-A4EF-424D92ABB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  <p:sp>
        <p:nvSpPr>
          <p:cNvPr id="26628" name="מציין מיקום של מספר שקופית 3">
            <a:extLst>
              <a:ext uri="{FF2B5EF4-FFF2-40B4-BE49-F238E27FC236}">
                <a16:creationId xmlns:a16="http://schemas.microsoft.com/office/drawing/2014/main" id="{45E8F8F2-4C7D-4666-96FC-2AEB55C0F3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633F1D1F-F7F3-4126-ABF0-06DB8ED7A766}" type="slidenum">
              <a:rPr lang="he-IL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מציין מיקום של תמונת שקופית 1">
            <a:extLst>
              <a:ext uri="{FF2B5EF4-FFF2-40B4-BE49-F238E27FC236}">
                <a16:creationId xmlns:a16="http://schemas.microsoft.com/office/drawing/2014/main" id="{B9868CBC-5C38-4001-A4CB-4B8417D52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מציין מיקום של הערות 2">
            <a:extLst>
              <a:ext uri="{FF2B5EF4-FFF2-40B4-BE49-F238E27FC236}">
                <a16:creationId xmlns:a16="http://schemas.microsoft.com/office/drawing/2014/main" id="{E0387B36-F9A4-4DCE-A4EF-424D92ABB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  <p:sp>
        <p:nvSpPr>
          <p:cNvPr id="26628" name="מציין מיקום של מספר שקופית 3">
            <a:extLst>
              <a:ext uri="{FF2B5EF4-FFF2-40B4-BE49-F238E27FC236}">
                <a16:creationId xmlns:a16="http://schemas.microsoft.com/office/drawing/2014/main" id="{45E8F8F2-4C7D-4666-96FC-2AEB55C0F3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633F1D1F-F7F3-4126-ABF0-06DB8ED7A766}" type="slidenum">
              <a:rPr lang="he-IL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97462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מציין מיקום של תמונת שקופית 1">
            <a:extLst>
              <a:ext uri="{FF2B5EF4-FFF2-40B4-BE49-F238E27FC236}">
                <a16:creationId xmlns:a16="http://schemas.microsoft.com/office/drawing/2014/main" id="{B9868CBC-5C38-4001-A4CB-4B8417D52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מציין מיקום של הערות 2">
            <a:extLst>
              <a:ext uri="{FF2B5EF4-FFF2-40B4-BE49-F238E27FC236}">
                <a16:creationId xmlns:a16="http://schemas.microsoft.com/office/drawing/2014/main" id="{E0387B36-F9A4-4DCE-A4EF-424D92ABB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  <p:sp>
        <p:nvSpPr>
          <p:cNvPr id="26628" name="מציין מיקום של מספר שקופית 3">
            <a:extLst>
              <a:ext uri="{FF2B5EF4-FFF2-40B4-BE49-F238E27FC236}">
                <a16:creationId xmlns:a16="http://schemas.microsoft.com/office/drawing/2014/main" id="{45E8F8F2-4C7D-4666-96FC-2AEB55C0F3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633F1D1F-F7F3-4126-ABF0-06DB8ED7A766}" type="slidenum">
              <a:rPr lang="he-IL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7612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751012" y="1300785"/>
            <a:ext cx="8689976" cy="2509213"/>
          </a:xfrm>
        </p:spPr>
        <p:txBody>
          <a:bodyPr rtlCol="1" anchor="b">
            <a:normAutofit/>
          </a:bodyPr>
          <a:lstStyle>
            <a:lvl1pPr algn="ctr" rtl="1">
              <a:defRPr sz="48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1751012" y="3886200"/>
            <a:ext cx="8689976" cy="1371599"/>
          </a:xfrm>
        </p:spPr>
        <p:txBody>
          <a:bodyPr rtlCol="1">
            <a:normAutofit/>
          </a:bodyPr>
          <a:lstStyle>
            <a:lvl1pPr marL="0" indent="0" algn="ctr" rtl="1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770063" y="588327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2302135C-AF87-418C-9519-60757A94C8CF}" type="datetime1">
              <a:rPr lang="he-IL" smtClean="0"/>
              <a:pPr/>
              <a:t>כ"ו/טבת/תשפ"א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05339" y="5883275"/>
            <a:ext cx="6672887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913774" y="5883275"/>
            <a:ext cx="764215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913774" y="4289374"/>
            <a:ext cx="10364432" cy="811610"/>
          </a:xfrm>
        </p:spPr>
        <p:txBody>
          <a:bodyPr rtlCol="1" anchor="b"/>
          <a:lstStyle>
            <a:lvl1pPr algn="ctr" rtl="1">
              <a:defRPr sz="32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118472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1" anchor="t"/>
          <a:lstStyle>
            <a:lvl1pPr marL="0" indent="0" algn="ct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913774" y="5108728"/>
            <a:ext cx="10364452" cy="682472"/>
          </a:xfrm>
        </p:spPr>
        <p:txBody>
          <a:bodyPr rtlCol="1"/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770063" y="588327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E3A19A82-C819-4996-9FD3-D87196EC8059}" type="datetime1">
              <a:rPr lang="he-IL" smtClean="0"/>
              <a:pPr/>
              <a:t>כ"ו/טבת/תשפ"א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05339" y="5883275"/>
            <a:ext cx="6672887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913774" y="5883275"/>
            <a:ext cx="764215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913774" y="609599"/>
            <a:ext cx="10364452" cy="3427245"/>
          </a:xfrm>
        </p:spPr>
        <p:txBody>
          <a:bodyPr rtlCol="1" anchor="ctr"/>
          <a:lstStyle>
            <a:lvl1pPr algn="ctr" rtl="1">
              <a:defRPr sz="32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913773" y="4204821"/>
            <a:ext cx="10364452" cy="1586380"/>
          </a:xfrm>
        </p:spPr>
        <p:txBody>
          <a:bodyPr rtlCol="1" anchor="ctr"/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770063" y="588327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FBA40351-BA51-44B8-A4D5-0A2ECCDC98D2}" type="datetime1">
              <a:rPr lang="he-IL" smtClean="0"/>
              <a:pPr/>
              <a:t>כ"ו/טבת/תשפ"א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05339" y="5883275"/>
            <a:ext cx="6672887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913774" y="5883275"/>
            <a:ext cx="76421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6D22F896-40B5-4ADD-8801-0D06FADFA095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43036" y="609600"/>
            <a:ext cx="9302752" cy="2992904"/>
          </a:xfrm>
        </p:spPr>
        <p:txBody>
          <a:bodyPr rtlCol="1" anchor="ctr"/>
          <a:lstStyle>
            <a:lvl1pPr algn="ct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12" name="מציין מיקום טקסט 3"/>
          <p:cNvSpPr>
            <a:spLocks noGrp="1"/>
          </p:cNvSpPr>
          <p:nvPr>
            <p:ph type="body" sz="half" idx="13"/>
          </p:nvPr>
        </p:nvSpPr>
        <p:spPr>
          <a:xfrm flipH="1">
            <a:off x="1719057" y="3610032"/>
            <a:ext cx="8752299" cy="594788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913774" y="4372796"/>
            <a:ext cx="10364452" cy="1421053"/>
          </a:xfrm>
        </p:spPr>
        <p:txBody>
          <a:bodyPr rtlCol="1" anchor="ctr">
            <a:normAutofit/>
          </a:bodyPr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770063" y="5883275"/>
            <a:ext cx="2743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9E12F1A-60C1-48C3-8ED9-7960348746C1}" type="datetime1">
              <a:rPr lang="he-IL" smtClean="0"/>
              <a:pPr/>
              <a:t>כ"ו/טבת/תשפ"א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05339" y="5883275"/>
            <a:ext cx="6672887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913774" y="5883275"/>
            <a:ext cx="764215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3" name="תיבת טקסט 12"/>
          <p:cNvSpPr txBox="1"/>
          <p:nvPr/>
        </p:nvSpPr>
        <p:spPr>
          <a:xfrm flipH="1">
            <a:off x="10580912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algn="r" rtl="1">
              <a:defRPr>
                <a:solidFill>
                  <a:schemeClr val="tx2"/>
                </a:solidFill>
              </a:defRPr>
            </a:lvl2pPr>
            <a:lvl3pPr algn="r" rtl="1">
              <a:defRPr>
                <a:solidFill>
                  <a:schemeClr val="tx2"/>
                </a:solidFill>
              </a:defRPr>
            </a:lvl3pPr>
            <a:lvl4pPr algn="r" rtl="1">
              <a:defRPr>
                <a:solidFill>
                  <a:schemeClr val="tx2"/>
                </a:solidFill>
              </a:defRPr>
            </a:lvl4pPr>
            <a:lvl5pPr algn="r" rtl="1">
              <a:defRPr>
                <a:solidFill>
                  <a:schemeClr val="tx2"/>
                </a:solidFill>
              </a:defRPr>
            </a:lvl5pPr>
            <a:lvl6pPr algn="r" rtl="1">
              <a:defRPr>
                <a:solidFill>
                  <a:schemeClr val="tx2"/>
                </a:solidFill>
              </a:defRPr>
            </a:lvl6pPr>
            <a:lvl7pPr algn="r" rtl="1">
              <a:defRPr>
                <a:solidFill>
                  <a:schemeClr val="tx2"/>
                </a:solidFill>
              </a:defRPr>
            </a:lvl7pPr>
            <a:lvl8pPr algn="r" rtl="1">
              <a:defRPr>
                <a:solidFill>
                  <a:schemeClr val="tx2"/>
                </a:solidFill>
              </a:defRPr>
            </a:lvl8pPr>
            <a:lvl9pPr algn="r" rtl="1">
              <a:defRPr>
                <a:solidFill>
                  <a:schemeClr val="tx2"/>
                </a:solidFill>
              </a:defRPr>
            </a:lvl9pPr>
          </a:lstStyle>
          <a:p>
            <a:pPr lvl="0" algn="r" rtl="1"/>
            <a:r>
              <a:rPr lang="he-IL" sz="8000" noProof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</p:txBody>
      </p:sp>
      <p:sp>
        <p:nvSpPr>
          <p:cNvPr id="14" name="תיבת טקסט 13"/>
          <p:cNvSpPr txBox="1"/>
          <p:nvPr/>
        </p:nvSpPr>
        <p:spPr>
          <a:xfrm flipH="1">
            <a:off x="1024842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algn="r" rtl="1">
              <a:defRPr>
                <a:solidFill>
                  <a:schemeClr val="tx2"/>
                </a:solidFill>
              </a:defRPr>
            </a:lvl2pPr>
            <a:lvl3pPr algn="r" rtl="1">
              <a:defRPr>
                <a:solidFill>
                  <a:schemeClr val="tx2"/>
                </a:solidFill>
              </a:defRPr>
            </a:lvl3pPr>
            <a:lvl4pPr algn="r" rtl="1">
              <a:defRPr>
                <a:solidFill>
                  <a:schemeClr val="tx2"/>
                </a:solidFill>
              </a:defRPr>
            </a:lvl4pPr>
            <a:lvl5pPr algn="r" rtl="1">
              <a:defRPr>
                <a:solidFill>
                  <a:schemeClr val="tx2"/>
                </a:solidFill>
              </a:defRPr>
            </a:lvl5pPr>
            <a:lvl6pPr algn="r" rtl="1">
              <a:defRPr>
                <a:solidFill>
                  <a:schemeClr val="tx2"/>
                </a:solidFill>
              </a:defRPr>
            </a:lvl6pPr>
            <a:lvl7pPr algn="r" rtl="1">
              <a:defRPr>
                <a:solidFill>
                  <a:schemeClr val="tx2"/>
                </a:solidFill>
              </a:defRPr>
            </a:lvl7pPr>
            <a:lvl8pPr algn="r" rtl="1">
              <a:defRPr>
                <a:solidFill>
                  <a:schemeClr val="tx2"/>
                </a:solidFill>
              </a:defRPr>
            </a:lvl8pPr>
            <a:lvl9pPr algn="r" rtl="1">
              <a:defRPr>
                <a:solidFill>
                  <a:schemeClr val="tx2"/>
                </a:solidFill>
              </a:defRPr>
            </a:lvl9pPr>
          </a:lstStyle>
          <a:p>
            <a:pPr lvl="0" algn="l" rtl="1"/>
            <a:r>
              <a:rPr lang="he-IL" sz="8000" noProof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913773" y="2138721"/>
            <a:ext cx="10364452" cy="2511835"/>
          </a:xfrm>
        </p:spPr>
        <p:txBody>
          <a:bodyPr rtlCol="1" anchor="b"/>
          <a:lstStyle>
            <a:lvl1pPr algn="ctr" rtl="1">
              <a:defRPr sz="32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913773" y="4662335"/>
            <a:ext cx="10364452" cy="1140644"/>
          </a:xfrm>
        </p:spPr>
        <p:txBody>
          <a:bodyPr rtlCol="1" anchor="t"/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770063" y="588327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E672E68A-2E5A-4D15-ACC5-51793B04E6C1}" type="datetime1">
              <a:rPr lang="he-IL" smtClean="0"/>
              <a:pPr/>
              <a:t>כ"ו/טבת/תשפ"א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05339" y="5883275"/>
            <a:ext cx="6672887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913774" y="5883275"/>
            <a:ext cx="764215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כותרת 1"/>
          <p:cNvSpPr>
            <a:spLocks noGrp="1"/>
          </p:cNvSpPr>
          <p:nvPr>
            <p:ph type="title"/>
          </p:nvPr>
        </p:nvSpPr>
        <p:spPr>
          <a:xfrm flipH="1">
            <a:off x="913774" y="609600"/>
            <a:ext cx="10364452" cy="160509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7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7979250" y="2367093"/>
            <a:ext cx="3298976" cy="576262"/>
          </a:xfrm>
        </p:spPr>
        <p:txBody>
          <a:bodyPr rtlCol="1" anchor="b">
            <a:noAutofit/>
          </a:bodyPr>
          <a:lstStyle>
            <a:lvl1pPr marL="0" indent="0" algn="ctr" rtl="1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8" name="מציין מיקום טקסט 3"/>
          <p:cNvSpPr>
            <a:spLocks noGrp="1"/>
          </p:cNvSpPr>
          <p:nvPr>
            <p:ph type="body" sz="half" idx="15"/>
          </p:nvPr>
        </p:nvSpPr>
        <p:spPr>
          <a:xfrm flipH="1">
            <a:off x="7979250" y="2943355"/>
            <a:ext cx="3298976" cy="2847845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4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9" name="מציין מיקום טקסט 4"/>
          <p:cNvSpPr>
            <a:spLocks noGrp="1"/>
          </p:cNvSpPr>
          <p:nvPr>
            <p:ph type="body" sz="quarter" idx="3"/>
          </p:nvPr>
        </p:nvSpPr>
        <p:spPr>
          <a:xfrm flipH="1">
            <a:off x="4448090" y="2367093"/>
            <a:ext cx="3291521" cy="576262"/>
          </a:xfrm>
        </p:spPr>
        <p:txBody>
          <a:bodyPr rtlCol="1" anchor="b">
            <a:noAutofit/>
          </a:bodyPr>
          <a:lstStyle>
            <a:lvl1pPr marL="0" indent="0" algn="ctr" rtl="1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10" name="מציין מיקום טקסט 3"/>
          <p:cNvSpPr>
            <a:spLocks noGrp="1"/>
          </p:cNvSpPr>
          <p:nvPr>
            <p:ph type="body" sz="half" idx="16"/>
          </p:nvPr>
        </p:nvSpPr>
        <p:spPr>
          <a:xfrm flipH="1">
            <a:off x="4447301" y="2943355"/>
            <a:ext cx="3303351" cy="2847845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4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11" name="מציין מיקום טקסט 4"/>
          <p:cNvSpPr>
            <a:spLocks noGrp="1"/>
          </p:cNvSpPr>
          <p:nvPr>
            <p:ph type="body" sz="quarter" idx="13"/>
          </p:nvPr>
        </p:nvSpPr>
        <p:spPr>
          <a:xfrm flipH="1">
            <a:off x="913774" y="2367093"/>
            <a:ext cx="3304928" cy="576262"/>
          </a:xfrm>
        </p:spPr>
        <p:txBody>
          <a:bodyPr rtlCol="1" anchor="b">
            <a:noAutofit/>
          </a:bodyPr>
          <a:lstStyle>
            <a:lvl1pPr marL="0" indent="0" algn="ctr" rtl="1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12" name="מציין מיקום טקסט 3"/>
          <p:cNvSpPr>
            <a:spLocks noGrp="1"/>
          </p:cNvSpPr>
          <p:nvPr>
            <p:ph type="body" sz="half" idx="17"/>
          </p:nvPr>
        </p:nvSpPr>
        <p:spPr>
          <a:xfrm flipH="1">
            <a:off x="913774" y="2943355"/>
            <a:ext cx="3304928" cy="2847845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4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1770063" y="588327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D186D707-3922-4C5E-9D1C-8D5372AF279B}" type="datetime1">
              <a:rPr lang="he-IL" smtClean="0"/>
              <a:pPr/>
              <a:t>כ"ו/טבת/תשפ"א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4605339" y="5883275"/>
            <a:ext cx="6672887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913774" y="5883275"/>
            <a:ext cx="764215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ה עם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כותרת 1"/>
          <p:cNvSpPr>
            <a:spLocks noGrp="1"/>
          </p:cNvSpPr>
          <p:nvPr>
            <p:ph type="title"/>
          </p:nvPr>
        </p:nvSpPr>
        <p:spPr>
          <a:xfrm flipH="1">
            <a:off x="913774" y="610772"/>
            <a:ext cx="10364452" cy="1603922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19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7981817" y="4204820"/>
            <a:ext cx="3296409" cy="576262"/>
          </a:xfrm>
        </p:spPr>
        <p:txBody>
          <a:bodyPr rtlCol="1" anchor="b">
            <a:noAutofit/>
          </a:bodyPr>
          <a:lstStyle>
            <a:lvl1pPr marL="0" indent="0" algn="ctr" rtl="1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20" name="מציין מיקום של תמונה 2"/>
          <p:cNvSpPr>
            <a:spLocks noGrp="1" noChangeAspect="1"/>
          </p:cNvSpPr>
          <p:nvPr>
            <p:ph type="pic" idx="15"/>
          </p:nvPr>
        </p:nvSpPr>
        <p:spPr>
          <a:xfrm flipH="1">
            <a:off x="7981817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1" anchor="t">
            <a:normAutofit/>
          </a:bodyPr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600"/>
            </a:lvl2pPr>
            <a:lvl3pPr marL="914400" indent="0" algn="r" rtl="1">
              <a:buNone/>
              <a:defRPr sz="16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21" name="מציין מיקום טקסט 3"/>
          <p:cNvSpPr>
            <a:spLocks noGrp="1"/>
          </p:cNvSpPr>
          <p:nvPr>
            <p:ph type="body" sz="half" idx="18"/>
          </p:nvPr>
        </p:nvSpPr>
        <p:spPr>
          <a:xfrm flipH="1">
            <a:off x="7981817" y="4781082"/>
            <a:ext cx="3296409" cy="1010118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4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22" name="מציין מיקום טקסט 4"/>
          <p:cNvSpPr>
            <a:spLocks noGrp="1"/>
          </p:cNvSpPr>
          <p:nvPr>
            <p:ph type="body" sz="quarter" idx="3"/>
          </p:nvPr>
        </p:nvSpPr>
        <p:spPr>
          <a:xfrm flipH="1">
            <a:off x="4447413" y="4204820"/>
            <a:ext cx="3301828" cy="576262"/>
          </a:xfrm>
        </p:spPr>
        <p:txBody>
          <a:bodyPr rtlCol="1" anchor="b">
            <a:noAutofit/>
          </a:bodyPr>
          <a:lstStyle>
            <a:lvl1pPr marL="0" indent="0" algn="ctr" rtl="1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23" name="מציין מיקום של תמונה 2"/>
          <p:cNvSpPr>
            <a:spLocks noGrp="1" noChangeAspect="1"/>
          </p:cNvSpPr>
          <p:nvPr>
            <p:ph type="pic" idx="21"/>
          </p:nvPr>
        </p:nvSpPr>
        <p:spPr>
          <a:xfrm flipH="1">
            <a:off x="4447300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1" anchor="t">
            <a:normAutofit/>
          </a:bodyPr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600"/>
            </a:lvl2pPr>
            <a:lvl3pPr marL="914400" indent="0" algn="r" rtl="1">
              <a:buNone/>
              <a:defRPr sz="16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24" name="מציין מיקום טקסט 3"/>
          <p:cNvSpPr>
            <a:spLocks noGrp="1"/>
          </p:cNvSpPr>
          <p:nvPr>
            <p:ph type="body" sz="half" idx="19"/>
          </p:nvPr>
        </p:nvSpPr>
        <p:spPr>
          <a:xfrm flipH="1">
            <a:off x="4447300" y="4781080"/>
            <a:ext cx="3303352" cy="1010119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4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25" name="מציין מיקום טקסט 4"/>
          <p:cNvSpPr>
            <a:spLocks noGrp="1"/>
          </p:cNvSpPr>
          <p:nvPr>
            <p:ph type="body" sz="quarter" idx="13"/>
          </p:nvPr>
        </p:nvSpPr>
        <p:spPr>
          <a:xfrm flipH="1">
            <a:off x="918021" y="4204820"/>
            <a:ext cx="3300681" cy="576262"/>
          </a:xfrm>
        </p:spPr>
        <p:txBody>
          <a:bodyPr rtlCol="1" anchor="b">
            <a:noAutofit/>
          </a:bodyPr>
          <a:lstStyle>
            <a:lvl1pPr marL="0" indent="0" algn="ctr" rtl="1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26" name="מציין מיקום של תמונה 2"/>
          <p:cNvSpPr>
            <a:spLocks noGrp="1" noChangeAspect="1"/>
          </p:cNvSpPr>
          <p:nvPr>
            <p:ph type="pic" idx="22"/>
          </p:nvPr>
        </p:nvSpPr>
        <p:spPr>
          <a:xfrm flipH="1">
            <a:off x="913774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1" anchor="t">
            <a:normAutofit/>
          </a:bodyPr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600"/>
            </a:lvl2pPr>
            <a:lvl3pPr marL="914400" indent="0" algn="r" rtl="1">
              <a:buNone/>
              <a:defRPr sz="16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27" name="מציין מיקום טקסט 3"/>
          <p:cNvSpPr>
            <a:spLocks noGrp="1"/>
          </p:cNvSpPr>
          <p:nvPr>
            <p:ph type="body" sz="half" idx="20"/>
          </p:nvPr>
        </p:nvSpPr>
        <p:spPr>
          <a:xfrm flipH="1">
            <a:off x="913774" y="4781078"/>
            <a:ext cx="3305053" cy="1010121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4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1770063" y="588327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B4BDA8A5-F41B-4D42-9ECA-66BFCC03D59E}" type="datetime1">
              <a:rPr lang="he-IL" smtClean="0"/>
              <a:pPr/>
              <a:t>כ"ו/טבת/תשפ"א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4605339" y="5883275"/>
            <a:ext cx="6672887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913774" y="5883275"/>
            <a:ext cx="76421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6D22F896-40B5-4ADD-8801-0D06FADFA095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913774" y="618517"/>
            <a:ext cx="10364451" cy="159617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11" name="מציין מיקום טקסט אנכי 2"/>
          <p:cNvSpPr>
            <a:spLocks noGrp="1"/>
          </p:cNvSpPr>
          <p:nvPr>
            <p:ph type="body" orient="vert" sz="quarter" idx="13"/>
          </p:nvPr>
        </p:nvSpPr>
        <p:spPr>
          <a:xfrm flipH="1">
            <a:off x="913773" y="2367093"/>
            <a:ext cx="10364452" cy="3424107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770063" y="588327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C4D5A281-BDA3-46C9-936D-27D8F423DA4C}" type="datetime1">
              <a:rPr lang="he-IL" smtClean="0"/>
              <a:pPr/>
              <a:t>כ"ו/טבת/תשפ"א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05339" y="5883275"/>
            <a:ext cx="6672887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913774" y="5883275"/>
            <a:ext cx="764215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913774" y="609601"/>
            <a:ext cx="2553326" cy="5181599"/>
          </a:xfrm>
        </p:spPr>
        <p:txBody>
          <a:bodyPr vert="vert270"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8" name="מציין מיקום טקסט אנכי 2"/>
          <p:cNvSpPr>
            <a:spLocks noGrp="1"/>
          </p:cNvSpPr>
          <p:nvPr>
            <p:ph type="body" orient="vert" sz="quarter" idx="13"/>
          </p:nvPr>
        </p:nvSpPr>
        <p:spPr>
          <a:xfrm flipH="1">
            <a:off x="3619501" y="609601"/>
            <a:ext cx="7658724" cy="5181599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770063" y="588327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D22A05E7-7C0A-4E87-87A3-0D57A9196449}" type="datetime1">
              <a:rPr lang="he-IL" smtClean="0"/>
              <a:pPr/>
              <a:t>כ"ו/טבת/תשפ"א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05339" y="5883275"/>
            <a:ext cx="6672887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913774" y="5883275"/>
            <a:ext cx="764215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913774" y="618517"/>
            <a:ext cx="10364451" cy="1596177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913773" y="2367093"/>
            <a:ext cx="10364452" cy="3424107"/>
          </a:xfrm>
        </p:spPr>
        <p:txBody>
          <a:bodyPr rtlCol="1" anchor="ctr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770063" y="588327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A48FFBB6-C960-43EF-A361-5E9C588CDF91}" type="datetime1">
              <a:rPr lang="he-IL" smtClean="0"/>
              <a:pPr/>
              <a:t>כ"ו/טבת/תשפ"א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05339" y="5883275"/>
            <a:ext cx="6672887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913774" y="5883275"/>
            <a:ext cx="764215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913774" y="618517"/>
            <a:ext cx="10364451" cy="1596177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12" name="מציין מיקום תוכן 2"/>
          <p:cNvSpPr>
            <a:spLocks noGrp="1"/>
          </p:cNvSpPr>
          <p:nvPr>
            <p:ph sz="quarter" idx="13"/>
          </p:nvPr>
        </p:nvSpPr>
        <p:spPr>
          <a:xfrm flipH="1">
            <a:off x="914400" y="2367092"/>
            <a:ext cx="10363826" cy="3424107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770063" y="588327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7C8A55FB-8914-469D-BFEA-E67C4B64D878}" type="datetime1">
              <a:rPr lang="he-IL" smtClean="0"/>
              <a:pPr/>
              <a:t>כ"ו/טבת/תשפ"א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05339" y="5883275"/>
            <a:ext cx="6672887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913774" y="5883275"/>
            <a:ext cx="76421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6D22F896-40B5-4ADD-8801-0D06FADFA095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926474" y="828563"/>
            <a:ext cx="10351752" cy="2736819"/>
          </a:xfrm>
        </p:spPr>
        <p:txBody>
          <a:bodyPr rtlCol="1" anchor="b">
            <a:normAutofit/>
          </a:bodyPr>
          <a:lstStyle>
            <a:lvl1pPr algn="ctr" rtl="1">
              <a:defRPr sz="40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926474" y="3657457"/>
            <a:ext cx="10351752" cy="1368183"/>
          </a:xfrm>
        </p:spPr>
        <p:txBody>
          <a:bodyPr rtlCol="1">
            <a:normAutofit/>
          </a:bodyPr>
          <a:lstStyle>
            <a:lvl1pPr marL="0" indent="0" algn="ctr" rtl="1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770063" y="588327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C1FAD779-8950-4F9A-9174-0DD310D28CD2}" type="datetime1">
              <a:rPr lang="he-IL" smtClean="0"/>
              <a:pPr/>
              <a:t>כ"ו/טבת/תשפ"א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05339" y="5883275"/>
            <a:ext cx="6672887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913774" y="5883275"/>
            <a:ext cx="76421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6D22F896-40B5-4ADD-8801-0D06FADFA095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כותרת 1"/>
          <p:cNvSpPr>
            <a:spLocks noGrp="1"/>
          </p:cNvSpPr>
          <p:nvPr>
            <p:ph type="title"/>
          </p:nvPr>
        </p:nvSpPr>
        <p:spPr>
          <a:xfrm flipH="1">
            <a:off x="913774" y="618517"/>
            <a:ext cx="10364451" cy="1596177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12" name="מציין מיקום תוכן 2"/>
          <p:cNvSpPr>
            <a:spLocks noGrp="1"/>
          </p:cNvSpPr>
          <p:nvPr>
            <p:ph sz="quarter" idx="13"/>
          </p:nvPr>
        </p:nvSpPr>
        <p:spPr>
          <a:xfrm flipH="1">
            <a:off x="6172200" y="2367092"/>
            <a:ext cx="5106026" cy="3424107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13" name="מציין מיקום תוכן 3"/>
          <p:cNvSpPr>
            <a:spLocks noGrp="1"/>
          </p:cNvSpPr>
          <p:nvPr>
            <p:ph sz="quarter" idx="14"/>
          </p:nvPr>
        </p:nvSpPr>
        <p:spPr>
          <a:xfrm flipH="1">
            <a:off x="914400" y="2367092"/>
            <a:ext cx="5105400" cy="3424107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770063" y="588327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299456D8-D31A-4AE0-A488-1F542C91DDD4}" type="datetime1">
              <a:rPr lang="he-IL" smtClean="0"/>
              <a:pPr/>
              <a:t>כ"ו/טבת/תשפ"א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05339" y="5883275"/>
            <a:ext cx="6672887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913774" y="5883275"/>
            <a:ext cx="764215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כותרת 1"/>
          <p:cNvSpPr>
            <a:spLocks noGrp="1"/>
          </p:cNvSpPr>
          <p:nvPr>
            <p:ph type="title"/>
          </p:nvPr>
        </p:nvSpPr>
        <p:spPr>
          <a:xfrm flipH="1">
            <a:off x="913774" y="618517"/>
            <a:ext cx="10364451" cy="159617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6172198" y="2371018"/>
            <a:ext cx="4873474" cy="679994"/>
          </a:xfrm>
        </p:spPr>
        <p:txBody>
          <a:bodyPr rtlCol="1" anchor="b">
            <a:noAutofit/>
          </a:bodyPr>
          <a:lstStyle>
            <a:lvl1pPr marL="0" indent="0" algn="r" rtl="1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12" name="מציין מיקום תוכן 3"/>
          <p:cNvSpPr>
            <a:spLocks noGrp="1"/>
          </p:cNvSpPr>
          <p:nvPr>
            <p:ph sz="quarter" idx="13"/>
          </p:nvPr>
        </p:nvSpPr>
        <p:spPr>
          <a:xfrm flipH="1">
            <a:off x="6172199" y="3051012"/>
            <a:ext cx="5106027" cy="2740187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 flipH="1">
            <a:off x="913773" y="2371018"/>
            <a:ext cx="4881804" cy="679994"/>
          </a:xfrm>
        </p:spPr>
        <p:txBody>
          <a:bodyPr rtlCol="1" anchor="b">
            <a:noAutofit/>
          </a:bodyPr>
          <a:lstStyle>
            <a:lvl1pPr marL="0" indent="0" algn="r" rtl="1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13" name="מציין מיקום תוכן 5"/>
          <p:cNvSpPr>
            <a:spLocks noGrp="1"/>
          </p:cNvSpPr>
          <p:nvPr>
            <p:ph sz="quarter" idx="14"/>
          </p:nvPr>
        </p:nvSpPr>
        <p:spPr>
          <a:xfrm flipH="1">
            <a:off x="914399" y="3051012"/>
            <a:ext cx="5105401" cy="2740187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1770063" y="588327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808EC634-C5D8-4C8D-BB9E-4678CF00F59A}" type="datetime1">
              <a:rPr lang="he-IL" smtClean="0"/>
              <a:pPr/>
              <a:t>כ"ו/טבת/תשפ"א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4605339" y="5883275"/>
            <a:ext cx="6672887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913774" y="5883275"/>
            <a:ext cx="764215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913774" y="618517"/>
            <a:ext cx="10364451" cy="1596177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1770063" y="588327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7380FC21-B0DF-4B22-AB9A-ACAF69BCC70E}" type="datetime1">
              <a:rPr lang="he-IL" smtClean="0"/>
              <a:pPr/>
              <a:t>כ"ו/טבת/תשפ"א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4605339" y="5883275"/>
            <a:ext cx="6672887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913774" y="5883275"/>
            <a:ext cx="764215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1770063" y="588327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A098F460-0900-4BDB-81C2-2A08CA83DB6D}" type="datetime1">
              <a:rPr lang="he-IL" smtClean="0"/>
              <a:pPr/>
              <a:t>כ"ו/טבת/תשפ"א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4605339" y="5883275"/>
            <a:ext cx="6672887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913774" y="5883275"/>
            <a:ext cx="76421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6D22F896-40B5-4ADD-8801-0D06FADFA095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342537" y="609600"/>
            <a:ext cx="3935688" cy="2023252"/>
          </a:xfrm>
        </p:spPr>
        <p:txBody>
          <a:bodyPr rtlCol="1" anchor="b"/>
          <a:lstStyle>
            <a:lvl1pPr algn="ctr" rtl="1">
              <a:defRPr sz="32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quarter" idx="13"/>
          </p:nvPr>
        </p:nvSpPr>
        <p:spPr>
          <a:xfrm flipH="1">
            <a:off x="913775" y="609600"/>
            <a:ext cx="6200163" cy="5181599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7342537" y="2632852"/>
            <a:ext cx="3935689" cy="3158348"/>
          </a:xfrm>
        </p:spPr>
        <p:txBody>
          <a:bodyPr rtlCol="1"/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770063" y="588327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239F9929-2873-4E7B-ACF7-CCB9C5D7D9C8}" type="datetime1">
              <a:rPr lang="he-IL" smtClean="0"/>
              <a:pPr/>
              <a:t>כ"ו/טבת/תשפ"א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05339" y="5883275"/>
            <a:ext cx="6672887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913774" y="5883275"/>
            <a:ext cx="76421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6D22F896-40B5-4ADD-8801-0D06FADFA095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5343257" y="609600"/>
            <a:ext cx="5934969" cy="2023254"/>
          </a:xfrm>
        </p:spPr>
        <p:txBody>
          <a:bodyPr rtlCol="1" anchor="b"/>
          <a:lstStyle>
            <a:lvl1pPr algn="ctr" rtl="1">
              <a:defRPr sz="32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1511839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1" anchor="t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5343257" y="2632852"/>
            <a:ext cx="5934949" cy="3158347"/>
          </a:xfrm>
        </p:spPr>
        <p:txBody>
          <a:bodyPr rtlCol="1"/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770063" y="5883275"/>
            <a:ext cx="2743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CDCE5E67-5006-420C-A232-96A084B71635}" type="datetime1">
              <a:rPr lang="he-IL" smtClean="0"/>
              <a:pPr/>
              <a:t>כ"ו/טבת/תשפ"א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05339" y="5883275"/>
            <a:ext cx="6672887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913774" y="5883275"/>
            <a:ext cx="764215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6D22F896-40B5-4ADD-8801-0D06FADFA095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2" descr="‎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913774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913773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1770063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BE46D81-8E31-46A1-B25D-0FF234638ECE}" type="datetime1">
              <a:rPr lang="he-IL" smtClean="0"/>
              <a:pPr/>
              <a:t>כ"ו/טבת/תשפ"א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4605339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913774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22F896-40B5-4ADD-8801-0D06FADFA09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p:hf sldNum="0"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lippity.net/cq.php?k=1W4r6VQDDKjj7Gz0ktvMWB4lyOstGjjN9WTux1hj2dSA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Ul8rVptx4Uw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מלבן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תמונה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34726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תמונה 4" descr="צלחת פטרי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"/>
            <a:ext cx="4834726" cy="6857990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5930899" y="1358901"/>
            <a:ext cx="5280026" cy="2730498"/>
          </a:xfrm>
        </p:spPr>
        <p:txBody>
          <a:bodyPr rtlCol="1">
            <a:normAutofit/>
          </a:bodyPr>
          <a:lstStyle/>
          <a:p>
            <a:r>
              <a:rPr lang="he-IL" dirty="0"/>
              <a:t>תכונות חומרים</a:t>
            </a:r>
            <a:endParaRPr lang="he-IL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>
            <a:extLst>
              <a:ext uri="{FF2B5EF4-FFF2-40B4-BE49-F238E27FC236}">
                <a16:creationId xmlns:a16="http://schemas.microsoft.com/office/drawing/2014/main" id="{E28D77D3-18EE-4DDD-9427-D933B31F7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423455"/>
            <a:ext cx="9144000" cy="83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lnSpc>
                <a:spcPct val="70000"/>
              </a:lnSpc>
              <a:defRPr/>
            </a:pPr>
            <a:r>
              <a:rPr lang="he-IL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תכונה מכאנית- פלסטיות </a:t>
            </a:r>
            <a:endParaRPr lang="en-US" altLang="en-US" sz="6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4FA037A9-C594-4B91-8E7A-A4F26FC54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277" y="1781038"/>
            <a:ext cx="9144000" cy="420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חומרים שאינם חוזרים</a:t>
            </a:r>
            <a:r>
              <a:rPr lang="en-US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290513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לצורתם המקורית לאחר</a:t>
            </a:r>
            <a:r>
              <a:rPr lang="en-US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290513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שחרור העומס הם בעלי</a:t>
            </a:r>
            <a:r>
              <a:rPr lang="en-US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290513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תכונה של פלסטיות</a:t>
            </a:r>
            <a:endParaRPr lang="en-US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90513">
              <a:lnSpc>
                <a:spcPct val="70000"/>
              </a:lnSpc>
              <a:defRPr/>
            </a:pPr>
            <a:endParaRPr lang="en-US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90513">
              <a:lnSpc>
                <a:spcPct val="70000"/>
              </a:lnSpc>
              <a:defRPr/>
            </a:pPr>
            <a:endParaRPr lang="en-US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90513">
              <a:lnSpc>
                <a:spcPct val="70000"/>
              </a:lnSpc>
              <a:defRPr/>
            </a:pPr>
            <a:endParaRPr lang="en-US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90513">
              <a:lnSpc>
                <a:spcPct val="70000"/>
              </a:lnSpc>
              <a:defRPr/>
            </a:pP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90513">
              <a:lnSpc>
                <a:spcPct val="70000"/>
              </a:lnSpc>
              <a:defRPr/>
            </a:pPr>
            <a:r>
              <a:rPr lang="he-IL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לדוגמה: פלסטלינה, בצק</a:t>
            </a:r>
            <a:endParaRPr lang="en-US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66763" indent="-476250">
              <a:lnSpc>
                <a:spcPct val="70000"/>
              </a:lnSpc>
              <a:defRPr/>
            </a:pPr>
            <a:endParaRPr lang="en-US" altLang="en-US" sz="4000" dirty="0">
              <a:solidFill>
                <a:srgbClr val="00B050"/>
              </a:solidFill>
            </a:endParaRPr>
          </a:p>
        </p:txBody>
      </p:sp>
      <p:pic>
        <p:nvPicPr>
          <p:cNvPr id="7" name="Picture 11" descr="plasticine">
            <a:extLst>
              <a:ext uri="{FF2B5EF4-FFF2-40B4-BE49-F238E27FC236}">
                <a16:creationId xmlns:a16="http://schemas.microsoft.com/office/drawing/2014/main" id="{520ABCDB-7092-4153-95DB-C2E5D9B4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781038"/>
            <a:ext cx="3324225" cy="3657873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8D02B291-9EC8-464A-B51E-D668F3A123C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754061" y="3038475"/>
            <a:ext cx="37338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>
              <a:defRPr/>
            </a:pPr>
            <a:r>
              <a:rPr lang="he-IL" alt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פלסטיות</a:t>
            </a:r>
            <a:endParaRPr lang="en-US" altLang="en-US" sz="5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04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 autoUpdateAnimBg="0" advAuto="0"/>
      <p:bldP spid="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F8E4B8E-5B93-4BBA-8B92-9A3BAB5C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hlinkClick r:id="rId2"/>
              </a:rPr>
              <a:t>שאלון תרגול</a:t>
            </a:r>
            <a:endParaRPr lang="he-IL" dirty="0"/>
          </a:p>
        </p:txBody>
      </p:sp>
      <p:pic>
        <p:nvPicPr>
          <p:cNvPr id="5" name="תמונה 4">
            <a:hlinkClick r:id="rId2"/>
            <a:extLst>
              <a:ext uri="{FF2B5EF4-FFF2-40B4-BE49-F238E27FC236}">
                <a16:creationId xmlns:a16="http://schemas.microsoft.com/office/drawing/2014/main" id="{147D6A00-0227-468E-9CFD-61403A21B9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09" t="34692" r="27185" b="23884"/>
          <a:stretch/>
        </p:blipFill>
        <p:spPr>
          <a:xfrm>
            <a:off x="3057237" y="2463418"/>
            <a:ext cx="5731119" cy="2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1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מלבן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תמונה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34726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תמונה 4" descr="צלחת פטרי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"/>
            <a:ext cx="4834726" cy="6857990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5980681" y="1174749"/>
            <a:ext cx="5280026" cy="4508499"/>
          </a:xfrm>
        </p:spPr>
        <p:txBody>
          <a:bodyPr rtlCol="1">
            <a:noAutofit/>
          </a:bodyPr>
          <a:lstStyle/>
          <a:p>
            <a:r>
              <a:rPr lang="he-IL" sz="3600" dirty="0">
                <a:cs typeface="+mn-cs"/>
              </a:rPr>
              <a:t>כל חומר מאופיין על ידי צירוף תכונותיו. </a:t>
            </a:r>
            <a:br>
              <a:rPr lang="en-US" sz="3600" dirty="0">
                <a:cs typeface="+mn-cs"/>
              </a:rPr>
            </a:br>
            <a:r>
              <a:rPr lang="he-IL" sz="3600" dirty="0">
                <a:cs typeface="+mn-cs"/>
              </a:rPr>
              <a:t>צבע, ריח, טעם, קשיות, ציפה, מסיסות במים, מוליכות חום, מוליכות חשמלית, מגנטיות, בעירות, מצב צבירה בטמפרטורת החדר, צפיפות ועוד. </a:t>
            </a:r>
            <a:endParaRPr lang="en-US" sz="36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49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מלבן 27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תמונה 2">
            <a:extLst>
              <a:ext uri="{FF2B5EF4-FFF2-40B4-BE49-F238E27FC236}">
                <a16:creationId xmlns:a16="http://schemas.microsoft.com/office/drawing/2014/main" id="{0917E639-5738-4605-929E-12221983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מלבן 31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31526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43464" y="640831"/>
            <a:ext cx="3352128" cy="1573863"/>
          </a:xfrm>
        </p:spPr>
        <p:txBody>
          <a:bodyPr rtlCol="1">
            <a:normAutofit/>
          </a:bodyPr>
          <a:lstStyle/>
          <a:p>
            <a:pPr algn="r"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רכיבים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F0818A2-EE64-4669-9C61-B3CF48E86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6F65125-3BE0-4DE2-8783-D267B3872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04" y="-133165"/>
            <a:ext cx="11079332" cy="685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BB54F06-1ED5-4760-8A6E-256E06558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503364"/>
            <a:ext cx="8839200" cy="1219200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n-US" alt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e-IL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תכונות פיסיקליות מספקות מידע על</a:t>
            </a:r>
            <a:r>
              <a:rPr lang="he-IL" altLang="en-US" dirty="0"/>
              <a:t>  </a:t>
            </a:r>
            <a:r>
              <a:rPr lang="he-IL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מבנה</a:t>
            </a:r>
            <a:r>
              <a:rPr lang="he-IL" altLang="en-US" dirty="0">
                <a:solidFill>
                  <a:srgbClr val="FFFF00"/>
                </a:solidFill>
              </a:rPr>
              <a:t> </a:t>
            </a:r>
            <a:r>
              <a:rPr lang="he-IL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החומר</a:t>
            </a:r>
            <a:r>
              <a:rPr lang="en-US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AD7466E9-2EB0-4F30-8C9B-7F482821A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9634"/>
            <a:ext cx="9144000" cy="83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lnSpc>
                <a:spcPct val="70000"/>
              </a:lnSpc>
              <a:defRPr/>
            </a:pPr>
            <a:r>
              <a:rPr lang="he-IL" altLang="en-US" sz="6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תכונות פיסיקליות</a:t>
            </a:r>
            <a:endParaRPr lang="en-US" altLang="en-US" sz="6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7487B089-240A-4811-AA34-5F5549484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2998788"/>
            <a:ext cx="9144000" cy="110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66763">
              <a:lnSpc>
                <a:spcPct val="70000"/>
              </a:lnSpc>
              <a:spcBef>
                <a:spcPct val="20000"/>
              </a:spcBef>
              <a:defRPr/>
            </a:pPr>
            <a:r>
              <a:rPr lang="he-IL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דוגמאות לתכונה פיסיקלית</a:t>
            </a:r>
            <a:r>
              <a:rPr lang="en-US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he-IL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צפיפות</a:t>
            </a:r>
            <a:endParaRPr lang="en-US" alt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66763">
              <a:lnSpc>
                <a:spcPct val="70000"/>
              </a:lnSpc>
              <a:spcBef>
                <a:spcPct val="20000"/>
              </a:spcBef>
              <a:defRPr/>
            </a:pPr>
            <a:endParaRPr lang="en-US" alt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9" name="Oval 11">
            <a:extLst>
              <a:ext uri="{FF2B5EF4-FFF2-40B4-BE49-F238E27FC236}">
                <a16:creationId xmlns:a16="http://schemas.microsoft.com/office/drawing/2014/main" id="{01949300-4234-49B5-A404-AEC29F324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0600" y="5334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he-IL" altLang="he-IL" sz="2400"/>
          </a:p>
        </p:txBody>
      </p:sp>
    </p:spTree>
    <p:extLst>
      <p:ext uri="{BB962C8B-B14F-4D97-AF65-F5344CB8AC3E}">
        <p14:creationId xmlns:p14="http://schemas.microsoft.com/office/powerpoint/2010/main" val="9754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bldLvl="2" autoUpdateAnimBg="0" advAuto="0"/>
      <p:bldP spid="48132" grpId="0"/>
      <p:bldP spid="48133" grpId="0" build="p" advAuto="0"/>
      <p:bldP spid="481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949C704-D1E6-4E2F-9E2C-F7C6CB330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מגנטיות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77FEA792-631C-4016-A75F-51CB1D4AFD42}"/>
              </a:ext>
            </a:extLst>
          </p:cNvPr>
          <p:cNvSpPr/>
          <p:nvPr/>
        </p:nvSpPr>
        <p:spPr>
          <a:xfrm>
            <a:off x="5290259" y="2410661"/>
            <a:ext cx="6096000" cy="16823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513">
              <a:lnSpc>
                <a:spcPct val="70000"/>
              </a:lnSpc>
              <a:defRPr/>
            </a:pPr>
            <a:r>
              <a:rPr lang="he-IL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קיימים חומרים בודדים</a:t>
            </a:r>
            <a:endParaRPr lang="en-US" alt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90513">
              <a:lnSpc>
                <a:spcPct val="70000"/>
              </a:lnSpc>
              <a:defRPr/>
            </a:pPr>
            <a:r>
              <a:rPr lang="he-IL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בעלי תכונות מגנטיות</a:t>
            </a:r>
            <a:r>
              <a:rPr lang="en-US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290513">
              <a:lnSpc>
                <a:spcPct val="70000"/>
              </a:lnSpc>
              <a:defRPr/>
            </a:pPr>
            <a:r>
              <a:rPr lang="he-IL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ברזל, ניקל, קובלט </a:t>
            </a:r>
            <a:br>
              <a:rPr lang="en-US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בקיצור: </a:t>
            </a:r>
            <a:r>
              <a:rPr lang="he-IL" alt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בנ"ק</a:t>
            </a:r>
            <a:endParaRPr lang="en-US" alt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90513">
              <a:lnSpc>
                <a:spcPct val="70000"/>
              </a:lnSpc>
              <a:defRPr/>
            </a:pPr>
            <a:endParaRPr lang="en-US" altLang="en-US" sz="1100" dirty="0"/>
          </a:p>
        </p:txBody>
      </p:sp>
      <p:pic>
        <p:nvPicPr>
          <p:cNvPr id="1026" name="Picture 2" descr="מערך שיעור - מגנטיות">
            <a:extLst>
              <a:ext uri="{FF2B5EF4-FFF2-40B4-BE49-F238E27FC236}">
                <a16:creationId xmlns:a16="http://schemas.microsoft.com/office/drawing/2014/main" id="{AFD6641E-40EC-464C-9436-7E796631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54" y="2059976"/>
            <a:ext cx="3493117" cy="329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4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>
            <a:extLst>
              <a:ext uri="{FF2B5EF4-FFF2-40B4-BE49-F238E27FC236}">
                <a16:creationId xmlns:a16="http://schemas.microsoft.com/office/drawing/2014/main" id="{73640E76-CC02-4A0C-89F3-BBC13F2DB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5800"/>
            <a:ext cx="9144000" cy="83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lnSpc>
                <a:spcPct val="70000"/>
              </a:lnSpc>
              <a:defRPr/>
            </a:pPr>
            <a:r>
              <a:rPr lang="he-IL" altLang="en-US" sz="6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תכונות מכניות</a:t>
            </a:r>
            <a:endParaRPr lang="en-US" altLang="en-US" sz="6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C3A4BC82-322F-403A-A032-367C9E2FA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4186912"/>
            <a:ext cx="9144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66763">
              <a:lnSpc>
                <a:spcPct val="70000"/>
              </a:lnSpc>
              <a:spcBef>
                <a:spcPct val="20000"/>
              </a:spcBef>
              <a:defRPr/>
            </a:pPr>
            <a:r>
              <a:rPr lang="he-IL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תכונות מכניות באות לידי ביטוי</a:t>
            </a: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he-IL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כאשר מפעילים עומס על החומר</a:t>
            </a:r>
            <a:endParaRPr lang="en-US" altLang="en-US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66763">
              <a:lnSpc>
                <a:spcPct val="70000"/>
              </a:lnSpc>
              <a:spcBef>
                <a:spcPct val="20000"/>
              </a:spcBef>
              <a:defRPr/>
            </a:pPr>
            <a:endParaRPr lang="en-US" alt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66763">
              <a:lnSpc>
                <a:spcPct val="70000"/>
              </a:lnSpc>
              <a:spcBef>
                <a:spcPct val="20000"/>
              </a:spcBef>
              <a:defRPr/>
            </a:pPr>
            <a:endParaRPr lang="en-US" alt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66763">
              <a:lnSpc>
                <a:spcPct val="70000"/>
              </a:lnSpc>
              <a:spcBef>
                <a:spcPct val="20000"/>
              </a:spcBef>
              <a:defRPr/>
            </a:pPr>
            <a:endParaRPr lang="en-US" alt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6" name="Oval 10">
            <a:extLst>
              <a:ext uri="{FF2B5EF4-FFF2-40B4-BE49-F238E27FC236}">
                <a16:creationId xmlns:a16="http://schemas.microsoft.com/office/drawing/2014/main" id="{7522F71A-A817-4120-867A-003BB5AC8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6800" y="5334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he-IL" altLang="he-IL" sz="240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9101354-332D-4492-A495-432D1FBA7FB8}"/>
              </a:ext>
            </a:extLst>
          </p:cNvPr>
          <p:cNvSpPr txBox="1"/>
          <p:nvPr/>
        </p:nvSpPr>
        <p:spPr>
          <a:xfrm>
            <a:off x="7781924" y="2530981"/>
            <a:ext cx="18954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חוזק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7DDD1C5-B5FE-4F57-95AB-E4535699C92C}"/>
              </a:ext>
            </a:extLst>
          </p:cNvPr>
          <p:cNvSpPr txBox="1"/>
          <p:nvPr/>
        </p:nvSpPr>
        <p:spPr>
          <a:xfrm>
            <a:off x="5038725" y="2660919"/>
            <a:ext cx="1504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פלסטיות</a:t>
            </a:r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5F0702E4-5BFD-4BD9-9102-7A713C9280EE}"/>
              </a:ext>
            </a:extLst>
          </p:cNvPr>
          <p:cNvCxnSpPr/>
          <p:nvPr/>
        </p:nvCxnSpPr>
        <p:spPr>
          <a:xfrm flipH="1">
            <a:off x="3705226" y="1453138"/>
            <a:ext cx="1152525" cy="9307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922A05D0-9DE7-4635-B039-E8017302B8A1}"/>
              </a:ext>
            </a:extLst>
          </p:cNvPr>
          <p:cNvSpPr txBox="1"/>
          <p:nvPr/>
        </p:nvSpPr>
        <p:spPr>
          <a:xfrm>
            <a:off x="2476500" y="2530981"/>
            <a:ext cx="12858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/>
              <a:t>אלסטיות</a:t>
            </a:r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0267BDAC-2DCA-4B90-93DD-631927DA1B76}"/>
              </a:ext>
            </a:extLst>
          </p:cNvPr>
          <p:cNvCxnSpPr>
            <a:cxnSpLocks/>
          </p:cNvCxnSpPr>
          <p:nvPr/>
        </p:nvCxnSpPr>
        <p:spPr>
          <a:xfrm>
            <a:off x="7215190" y="1539350"/>
            <a:ext cx="385760" cy="9916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21108BAE-2138-4708-B515-610C74FD5699}"/>
              </a:ext>
            </a:extLst>
          </p:cNvPr>
          <p:cNvCxnSpPr>
            <a:cxnSpLocks/>
          </p:cNvCxnSpPr>
          <p:nvPr/>
        </p:nvCxnSpPr>
        <p:spPr>
          <a:xfrm>
            <a:off x="8334376" y="1594678"/>
            <a:ext cx="1000124" cy="6931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623EE111-4983-45D7-828B-CAEDD5AEDB2D}"/>
              </a:ext>
            </a:extLst>
          </p:cNvPr>
          <p:cNvCxnSpPr>
            <a:cxnSpLocks/>
          </p:cNvCxnSpPr>
          <p:nvPr/>
        </p:nvCxnSpPr>
        <p:spPr>
          <a:xfrm>
            <a:off x="6096000" y="1508705"/>
            <a:ext cx="0" cy="11244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DDF04D66-060B-4705-B65F-C66A061AFF11}"/>
              </a:ext>
            </a:extLst>
          </p:cNvPr>
          <p:cNvSpPr txBox="1"/>
          <p:nvPr/>
        </p:nvSpPr>
        <p:spPr>
          <a:xfrm>
            <a:off x="6724648" y="2660919"/>
            <a:ext cx="1504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קשיות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 build="p" advAuto="0"/>
      <p:bldP spid="501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>
            <a:extLst>
              <a:ext uri="{FF2B5EF4-FFF2-40B4-BE49-F238E27FC236}">
                <a16:creationId xmlns:a16="http://schemas.microsoft.com/office/drawing/2014/main" id="{E28D77D3-18EE-4DDD-9427-D933B31F7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423455"/>
            <a:ext cx="9144000" cy="83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lnSpc>
                <a:spcPct val="70000"/>
              </a:lnSpc>
              <a:defRPr/>
            </a:pPr>
            <a:r>
              <a:rPr lang="he-IL" altLang="en-US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תכונה מכנית- קשיות</a:t>
            </a:r>
            <a:endParaRPr lang="en-US" altLang="en-US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4FA037A9-C594-4B91-8E7A-A4F26FC54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2" y="1630363"/>
            <a:ext cx="9144000" cy="483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66763" indent="-476250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קשיות מבטאת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66763" indent="-476250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את התנגדות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66763" indent="-476250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החומר לחדירה </a:t>
            </a:r>
          </a:p>
          <a:p>
            <a:pPr marL="766763" indent="-476250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(בכיתה חרצנו חומר </a:t>
            </a:r>
            <a:b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בחומר) </a:t>
            </a:r>
            <a:b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766763" indent="-476250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חומר קשה</a:t>
            </a:r>
            <a:endParaRPr lang="en-US" alt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66763" indent="-476250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הוא בלתי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e-IL" alt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נחדר</a:t>
            </a:r>
            <a:r>
              <a:rPr lang="he-IL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 נחרץ</a:t>
            </a:r>
            <a:endParaRPr lang="en-US" alt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66763" indent="-476250">
              <a:lnSpc>
                <a:spcPct val="70000"/>
              </a:lnSpc>
              <a:defRPr/>
            </a:pPr>
            <a:endParaRPr lang="en-US" altLang="en-US" sz="3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66763" indent="-476250">
              <a:lnSpc>
                <a:spcPct val="70000"/>
              </a:lnSpc>
              <a:defRPr/>
            </a:pPr>
            <a:r>
              <a:rPr lang="he-IL" altLang="en-US" sz="4000" dirty="0">
                <a:solidFill>
                  <a:schemeClr val="accent6">
                    <a:lumMod val="75000"/>
                  </a:schemeClr>
                </a:solidFill>
              </a:rPr>
              <a:t>לדוגמה: יהלום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e-IL" altLang="en-US" sz="4000" dirty="0">
                <a:solidFill>
                  <a:schemeClr val="accent6">
                    <a:lumMod val="75000"/>
                  </a:schemeClr>
                </a:solidFill>
              </a:rPr>
              <a:t>קשה ואבקת טלק חומר רך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766763" indent="-476250">
              <a:lnSpc>
                <a:spcPct val="70000"/>
              </a:lnSpc>
              <a:defRPr/>
            </a:pPr>
            <a:endParaRPr lang="en-US" alt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10" descr="diamond">
            <a:extLst>
              <a:ext uri="{FF2B5EF4-FFF2-40B4-BE49-F238E27FC236}">
                <a16:creationId xmlns:a16="http://schemas.microsoft.com/office/drawing/2014/main" id="{B0F779CE-7F4C-4074-AFAD-C7A3243C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2" y="1630363"/>
            <a:ext cx="3505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6FBF48FD-7D77-44A3-ADA8-83276FD5F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6200000">
            <a:off x="-298448" y="2925763"/>
            <a:ext cx="3733800" cy="1143000"/>
          </a:xfrm>
          <a:solidFill>
            <a:srgbClr val="7030A0"/>
          </a:solidFill>
        </p:spPr>
        <p:txBody>
          <a:bodyPr/>
          <a:lstStyle/>
          <a:p>
            <a:pPr>
              <a:defRPr/>
            </a:pPr>
            <a:r>
              <a:rPr lang="he-IL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קשיות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מדיה מקוונת 1" title="ￗﾪￗﾛￗﾕￗﾠￗﾕￗﾪ ￗﾗￗﾕￗﾞￗﾨￗﾙￗﾝ   ￗﾧￗﾩￗﾙￗﾕￗﾪ">
            <a:hlinkClick r:id="" action="ppaction://media"/>
            <a:extLst>
              <a:ext uri="{FF2B5EF4-FFF2-40B4-BE49-F238E27FC236}">
                <a16:creationId xmlns:a16="http://schemas.microsoft.com/office/drawing/2014/main" id="{D2DA6901-56EB-4FBC-BE46-BC9B510A77C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5364163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1205" grpId="0" build="p" advAuto="0"/>
      <p:bldP spid="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>
            <a:extLst>
              <a:ext uri="{FF2B5EF4-FFF2-40B4-BE49-F238E27FC236}">
                <a16:creationId xmlns:a16="http://schemas.microsoft.com/office/drawing/2014/main" id="{E28D77D3-18EE-4DDD-9427-D933B31F7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423455"/>
            <a:ext cx="9144000" cy="83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lnSpc>
                <a:spcPct val="70000"/>
              </a:lnSpc>
              <a:defRPr/>
            </a:pPr>
            <a:r>
              <a:rPr lang="he-IL" altLang="en-US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תכונה מכנית-חוזק</a:t>
            </a:r>
            <a:endParaRPr lang="en-US" altLang="en-US" sz="66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4FA037A9-C594-4B91-8E7A-A4F26FC54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2" y="1630363"/>
            <a:ext cx="9144000" cy="292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66763" indent="-476250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חוזק החומר מבטא את</a:t>
            </a:r>
            <a:r>
              <a:rPr lang="en-US" alt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66763" indent="-476250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עצמת הכוח המרבי</a:t>
            </a:r>
            <a:r>
              <a:rPr lang="en-US" alt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66763" indent="-476250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אשר בו החומר יכול לעמוד</a:t>
            </a:r>
            <a:r>
              <a:rPr lang="en-US" alt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66763" indent="-476250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מבלי שישבר או ייסדק</a:t>
            </a:r>
            <a:r>
              <a:rPr lang="en-US" altLang="en-US" dirty="0">
                <a:solidFill>
                  <a:schemeClr val="accent1"/>
                </a:solidFill>
              </a:rPr>
              <a:t> </a:t>
            </a:r>
          </a:p>
          <a:p>
            <a:pPr marL="766763" indent="-476250">
              <a:lnSpc>
                <a:spcPct val="70000"/>
              </a:lnSpc>
              <a:defRPr/>
            </a:pPr>
            <a:endParaRPr lang="en-US" altLang="en-US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66763" indent="-476250">
              <a:lnSpc>
                <a:spcPct val="70000"/>
              </a:lnSpc>
              <a:defRPr/>
            </a:pPr>
            <a:endParaRPr lang="en-US" alt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07" name="Picture 7" descr="hammer">
            <a:extLst>
              <a:ext uri="{FF2B5EF4-FFF2-40B4-BE49-F238E27FC236}">
                <a16:creationId xmlns:a16="http://schemas.microsoft.com/office/drawing/2014/main" id="{3D3A05E2-F141-4BAE-81C4-AC360C53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2" y="1767527"/>
            <a:ext cx="28130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>
            <a:extLst>
              <a:ext uri="{FF2B5EF4-FFF2-40B4-BE49-F238E27FC236}">
                <a16:creationId xmlns:a16="http://schemas.microsoft.com/office/drawing/2014/main" id="{96CC266A-657A-44BC-9F1C-714E5F79C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6200000">
            <a:off x="-298448" y="3062927"/>
            <a:ext cx="3733800" cy="1143000"/>
          </a:xfrm>
          <a:solidFill>
            <a:srgbClr val="0070C0"/>
          </a:solidFill>
        </p:spPr>
        <p:txBody>
          <a:bodyPr/>
          <a:lstStyle/>
          <a:p>
            <a:pPr>
              <a:defRPr/>
            </a:pPr>
            <a:r>
              <a:rPr lang="he-IL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חוזק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 advAuto="0"/>
      <p:bldP spid="5120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>
            <a:extLst>
              <a:ext uri="{FF2B5EF4-FFF2-40B4-BE49-F238E27FC236}">
                <a16:creationId xmlns:a16="http://schemas.microsoft.com/office/drawing/2014/main" id="{E28D77D3-18EE-4DDD-9427-D933B31F7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423455"/>
            <a:ext cx="9144000" cy="83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lnSpc>
                <a:spcPct val="70000"/>
              </a:lnSpc>
              <a:defRPr/>
            </a:pPr>
            <a:r>
              <a:rPr lang="he-IL" alt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תכונה מכאנית- אלסטיות </a:t>
            </a:r>
            <a:endParaRPr lang="en-US" alt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4FA037A9-C594-4B91-8E7A-A4F26FC54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2" y="1630363"/>
            <a:ext cx="9144000" cy="507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אלסטיות מבטאת</a:t>
            </a:r>
            <a:r>
              <a:rPr lang="en-US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290513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באיזו מידה חוזר חומר</a:t>
            </a:r>
            <a:r>
              <a:rPr lang="en-US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290513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שצורתו עוותה בעקבות</a:t>
            </a:r>
            <a:r>
              <a:rPr lang="en-US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290513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הפעלת עומס</a:t>
            </a:r>
            <a:r>
              <a:rPr lang="en-US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290513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לצורתו המקורית</a:t>
            </a:r>
            <a:r>
              <a:rPr lang="en-US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290513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עם שחרור העומס</a:t>
            </a:r>
            <a:r>
              <a:rPr lang="en-US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290513">
              <a:lnSpc>
                <a:spcPct val="70000"/>
              </a:lnSpc>
              <a:defRPr/>
            </a:pPr>
            <a:r>
              <a:rPr lang="he-IL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שהופעל עליו</a:t>
            </a:r>
            <a:r>
              <a:rPr lang="en-US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290513">
              <a:lnSpc>
                <a:spcPct val="70000"/>
              </a:lnSpc>
              <a:defRPr/>
            </a:pPr>
            <a:endParaRPr lang="en-US" alt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90513">
              <a:lnSpc>
                <a:spcPct val="70000"/>
              </a:lnSpc>
              <a:defRPr/>
            </a:pPr>
            <a:endParaRPr lang="he-IL" altLang="en-US" sz="4000" dirty="0">
              <a:solidFill>
                <a:srgbClr val="00B050"/>
              </a:solidFill>
            </a:endParaRPr>
          </a:p>
          <a:p>
            <a:pPr marL="290513">
              <a:lnSpc>
                <a:spcPct val="70000"/>
              </a:lnSpc>
              <a:defRPr/>
            </a:pPr>
            <a:endParaRPr lang="he-IL" altLang="en-US" sz="4000" dirty="0">
              <a:solidFill>
                <a:srgbClr val="00B050"/>
              </a:solidFill>
            </a:endParaRPr>
          </a:p>
          <a:p>
            <a:pPr marL="290513">
              <a:lnSpc>
                <a:spcPct val="70000"/>
              </a:lnSpc>
              <a:defRPr/>
            </a:pPr>
            <a:r>
              <a:rPr lang="he-IL" altLang="en-US" sz="4000" dirty="0">
                <a:solidFill>
                  <a:srgbClr val="00B050"/>
                </a:solidFill>
              </a:rPr>
              <a:t>לדוגמה: אלסטיות של כדור</a:t>
            </a:r>
            <a:endParaRPr lang="en-US" altLang="en-US" sz="4000" dirty="0">
              <a:solidFill>
                <a:srgbClr val="00B050"/>
              </a:solidFill>
            </a:endParaRPr>
          </a:p>
          <a:p>
            <a:pPr marL="766763" indent="-476250">
              <a:lnSpc>
                <a:spcPct val="70000"/>
              </a:lnSpc>
              <a:defRPr/>
            </a:pPr>
            <a:endParaRPr lang="en-US" altLang="en-US" sz="4000" dirty="0">
              <a:solidFill>
                <a:srgbClr val="00B050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8693FA0A-F4DB-4BA4-92A3-1959971582D3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-701677" y="3077183"/>
            <a:ext cx="37338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he-IL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אלסטיות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BAD4317-2C69-4F90-9D2A-6562859A3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723" y="1783185"/>
            <a:ext cx="3048000" cy="373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0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 autoUpdateAnimBg="0" advAuto="0"/>
      <p:bldP spid="11" grpId="0" animBg="1" autoUpdateAnimBg="0"/>
    </p:bldLst>
  </p:timing>
</p:sld>
</file>

<file path=ppt/theme/theme1.xml><?xml version="1.0" encoding="utf-8"?>
<a:theme xmlns:a="http://schemas.openxmlformats.org/drawingml/2006/main" name="טיפה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443810" id="{375689FB-62FF-48AF-A0F5-7446701965F3}" vid="{0E261296-51EB-4C68-9B97-6B4CFAEE0073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158AC7-AA74-4FE4-9207-24EA2187AA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B31D25-712D-46FD-A9DF-85443E55562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97E0B37-40BF-4857-B2E5-B52E6B39D4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עיצוב טיפה של מעבדה</Template>
  <TotalTime>182</TotalTime>
  <Words>205</Words>
  <Application>Microsoft Office PowerPoint</Application>
  <PresentationFormat>מסך רחב</PresentationFormat>
  <Paragraphs>67</Paragraphs>
  <Slides>11</Slides>
  <Notes>9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6" baseType="lpstr">
      <vt:lpstr>Arial</vt:lpstr>
      <vt:lpstr>Tahoma</vt:lpstr>
      <vt:lpstr>Times New Roman</vt:lpstr>
      <vt:lpstr>Tw Cen MT</vt:lpstr>
      <vt:lpstr>טיפה</vt:lpstr>
      <vt:lpstr>תכונות חומרים</vt:lpstr>
      <vt:lpstr>כל חומר מאופיין על ידי צירוף תכונותיו.  צבע, ריח, טעם, קשיות, ציפה, מסיסות במים, מוליכות חום, מוליכות חשמלית, מגנטיות, בעירות, מצב צבירה בטמפרטורת החדר, צפיפות ועוד. </vt:lpstr>
      <vt:lpstr>רכיבים</vt:lpstr>
      <vt:lpstr>מצגת של PowerPoint‏</vt:lpstr>
      <vt:lpstr>מגנטיות</vt:lpstr>
      <vt:lpstr>מצגת של PowerPoint‏</vt:lpstr>
      <vt:lpstr>קשיות</vt:lpstr>
      <vt:lpstr>חוזק</vt:lpstr>
      <vt:lpstr>מצגת של PowerPoint‏</vt:lpstr>
      <vt:lpstr>מצגת של PowerPoint‏</vt:lpstr>
      <vt:lpstr>שאלון תרגול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תכונות חומרים</dc:title>
  <dc:creator> </dc:creator>
  <cp:lastModifiedBy> </cp:lastModifiedBy>
  <cp:revision>18</cp:revision>
  <dcterms:created xsi:type="dcterms:W3CDTF">2021-01-08T07:31:16Z</dcterms:created>
  <dcterms:modified xsi:type="dcterms:W3CDTF">2021-01-10T11:05:51Z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