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99" r:id="rId1"/>
  </p:sldMasterIdLst>
  <p:notesMasterIdLst>
    <p:notesMasterId r:id="rId55"/>
  </p:notesMasterIdLst>
  <p:handoutMasterIdLst>
    <p:handoutMasterId r:id="rId56"/>
  </p:handoutMasterIdLst>
  <p:sldIdLst>
    <p:sldId id="490" r:id="rId2"/>
    <p:sldId id="491" r:id="rId3"/>
    <p:sldId id="257" r:id="rId4"/>
    <p:sldId id="413" r:id="rId5"/>
    <p:sldId id="492" r:id="rId6"/>
    <p:sldId id="258" r:id="rId7"/>
    <p:sldId id="259" r:id="rId8"/>
    <p:sldId id="498" r:id="rId9"/>
    <p:sldId id="385" r:id="rId10"/>
    <p:sldId id="300" r:id="rId11"/>
    <p:sldId id="511" r:id="rId12"/>
    <p:sldId id="510" r:id="rId13"/>
    <p:sldId id="314" r:id="rId14"/>
    <p:sldId id="512" r:id="rId15"/>
    <p:sldId id="513" r:id="rId16"/>
    <p:sldId id="514" r:id="rId17"/>
    <p:sldId id="515" r:id="rId18"/>
    <p:sldId id="518" r:id="rId19"/>
    <p:sldId id="517" r:id="rId20"/>
    <p:sldId id="351" r:id="rId21"/>
    <p:sldId id="522" r:id="rId22"/>
    <p:sldId id="524" r:id="rId23"/>
    <p:sldId id="523" r:id="rId24"/>
    <p:sldId id="525" r:id="rId25"/>
    <p:sldId id="526" r:id="rId26"/>
    <p:sldId id="439" r:id="rId27"/>
    <p:sldId id="528" r:id="rId28"/>
    <p:sldId id="527" r:id="rId29"/>
    <p:sldId id="545" r:id="rId30"/>
    <p:sldId id="543" r:id="rId31"/>
    <p:sldId id="544" r:id="rId32"/>
    <p:sldId id="507" r:id="rId33"/>
    <p:sldId id="546" r:id="rId34"/>
    <p:sldId id="536" r:id="rId35"/>
    <p:sldId id="537" r:id="rId36"/>
    <p:sldId id="474" r:id="rId37"/>
    <p:sldId id="548" r:id="rId38"/>
    <p:sldId id="475" r:id="rId39"/>
    <p:sldId id="535" r:id="rId40"/>
    <p:sldId id="562" r:id="rId41"/>
    <p:sldId id="554" r:id="rId42"/>
    <p:sldId id="555" r:id="rId43"/>
    <p:sldId id="556" r:id="rId44"/>
    <p:sldId id="534" r:id="rId45"/>
    <p:sldId id="564" r:id="rId46"/>
    <p:sldId id="478" r:id="rId47"/>
    <p:sldId id="565" r:id="rId48"/>
    <p:sldId id="566" r:id="rId49"/>
    <p:sldId id="480" r:id="rId50"/>
    <p:sldId id="549" r:id="rId51"/>
    <p:sldId id="550" r:id="rId52"/>
    <p:sldId id="553" r:id="rId53"/>
    <p:sldId id="567" r:id="rId5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vora" initials="D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579" autoAdjust="0"/>
    <p:restoredTop sz="94660"/>
  </p:normalViewPr>
  <p:slideViewPr>
    <p:cSldViewPr>
      <p:cViewPr>
        <p:scale>
          <a:sx n="80" d="100"/>
          <a:sy n="80" d="100"/>
        </p:scale>
        <p:origin x="-83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13T19:28:53.074" idx="8">
    <p:pos x="5750" y="10"/>
    <p:text>הייתי מוותרת על הרישום המקוצר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95CD4-805A-4339-B332-F2C733201FFD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62D7122-53CD-4964-9366-0CFF6BB1297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קבוצות עיקריות</a:t>
          </a:r>
          <a:endParaRPr lang="he-IL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B1FC48-B98F-4686-8521-D4DF37DC13AD}" type="parTrans" cxnId="{A78AD1BC-CCE6-496E-959B-8E2C30E19F4C}">
      <dgm:prSet/>
      <dgm:spPr/>
      <dgm:t>
        <a:bodyPr/>
        <a:lstStyle/>
        <a:p>
          <a:pPr rtl="1"/>
          <a:endParaRPr lang="he-IL"/>
        </a:p>
      </dgm:t>
    </dgm:pt>
    <dgm:pt modelId="{3EBF63A0-B58E-4EAF-84F9-9553DC09AF08}" type="sibTrans" cxnId="{A78AD1BC-CCE6-496E-959B-8E2C30E19F4C}">
      <dgm:prSet/>
      <dgm:spPr/>
      <dgm:t>
        <a:bodyPr/>
        <a:lstStyle/>
        <a:p>
          <a:pPr rtl="1"/>
          <a:endParaRPr lang="he-IL"/>
        </a:p>
      </dgm:t>
    </dgm:pt>
    <dgm:pt modelId="{970FAAD8-336D-49B0-8F71-9B840F19839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דו-סוכרים</a:t>
          </a:r>
          <a:endParaRPr lang="he-IL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04A0A2-579B-4535-B7D8-367D94838B88}" type="parTrans" cxnId="{DF79A05F-2D37-4B57-8953-CEF4B0BEEC69}">
      <dgm:prSet/>
      <dgm:spPr/>
      <dgm:t>
        <a:bodyPr/>
        <a:lstStyle/>
        <a:p>
          <a:pPr rtl="1"/>
          <a:endParaRPr lang="he-IL"/>
        </a:p>
      </dgm:t>
    </dgm:pt>
    <dgm:pt modelId="{E192E640-B5A4-40A4-A0DB-3163E2C41FE4}" type="sibTrans" cxnId="{DF79A05F-2D37-4B57-8953-CEF4B0BEEC69}">
      <dgm:prSet/>
      <dgm:spPr/>
      <dgm:t>
        <a:bodyPr/>
        <a:lstStyle/>
        <a:p>
          <a:pPr rtl="1"/>
          <a:endParaRPr lang="he-IL"/>
        </a:p>
      </dgm:t>
    </dgm:pt>
    <dgm:pt modelId="{6088FAEA-B69F-46EB-8F8F-BEA811E0052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רב-סוכרים</a:t>
          </a:r>
          <a:endParaRPr lang="he-IL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6BCF6-1095-4B6D-AD90-00529C47D407}" type="parTrans" cxnId="{41FD5229-C965-4101-A30C-CC392E2653BF}">
      <dgm:prSet/>
      <dgm:spPr/>
      <dgm:t>
        <a:bodyPr/>
        <a:lstStyle/>
        <a:p>
          <a:pPr rtl="1"/>
          <a:endParaRPr lang="he-IL"/>
        </a:p>
      </dgm:t>
    </dgm:pt>
    <dgm:pt modelId="{1C55B0AD-EC69-47CC-A381-A21083D6A99F}" type="sibTrans" cxnId="{41FD5229-C965-4101-A30C-CC392E2653BF}">
      <dgm:prSet/>
      <dgm:spPr/>
      <dgm:t>
        <a:bodyPr/>
        <a:lstStyle/>
        <a:p>
          <a:pPr rtl="1"/>
          <a:endParaRPr lang="he-IL"/>
        </a:p>
      </dgm:t>
    </dgm:pt>
    <dgm:pt modelId="{F6842F69-C738-44A0-863A-A3A6A3AC953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sz="1800" b="1" dirty="0" err="1" smtClean="0">
              <a:solidFill>
                <a:schemeClr val="tx1"/>
              </a:solidFill>
              <a:latin typeface="Arial" pitchFamily="34" charset="0"/>
            </a:rPr>
            <a:t>גלוקוז</a:t>
          </a:r>
          <a:r>
            <a:rPr lang="he-IL" sz="1800" b="1" dirty="0" smtClean="0">
              <a:solidFill>
                <a:schemeClr val="tx1"/>
              </a:solidFill>
              <a:latin typeface="Arial" pitchFamily="34" charset="0"/>
            </a:rPr>
            <a:t> (</a:t>
          </a:r>
          <a:r>
            <a:rPr lang="he-IL" sz="1800" b="1" dirty="0" err="1" smtClean="0">
              <a:solidFill>
                <a:schemeClr val="tx1"/>
              </a:solidFill>
              <a:latin typeface="Arial" pitchFamily="34" charset="0"/>
            </a:rPr>
            <a:t>דקסטרוז</a:t>
          </a:r>
          <a:r>
            <a:rPr lang="he-IL" sz="1800" b="1" dirty="0" smtClean="0">
              <a:solidFill>
                <a:schemeClr val="tx1"/>
              </a:solidFill>
              <a:latin typeface="Arial" pitchFamily="34" charset="0"/>
            </a:rPr>
            <a:t>), </a:t>
          </a:r>
          <a:r>
            <a:rPr lang="en-US" sz="1800" b="1" dirty="0" smtClean="0">
              <a:solidFill>
                <a:schemeClr val="tx1"/>
              </a:solidFill>
              <a:latin typeface="Arial" pitchFamily="34" charset="0"/>
            </a:rPr>
            <a:t/>
          </a:r>
          <a:br>
            <a:rPr lang="en-US" sz="1800" b="1" dirty="0" smtClean="0">
              <a:solidFill>
                <a:schemeClr val="tx1"/>
              </a:solidFill>
              <a:latin typeface="Arial" pitchFamily="34" charset="0"/>
            </a:rPr>
          </a:br>
          <a:r>
            <a:rPr lang="he-IL" sz="1800" b="1" dirty="0" err="1" smtClean="0">
              <a:solidFill>
                <a:schemeClr val="tx1"/>
              </a:solidFill>
              <a:latin typeface="Arial" pitchFamily="34" charset="0"/>
            </a:rPr>
            <a:t>פרוקטוז</a:t>
          </a:r>
          <a:r>
            <a:rPr lang="he-IL" sz="1800" b="1" dirty="0" smtClean="0">
              <a:solidFill>
                <a:schemeClr val="tx1"/>
              </a:solidFill>
              <a:latin typeface="Arial" pitchFamily="34" charset="0"/>
            </a:rPr>
            <a:t> (סוכר פירות),</a:t>
          </a:r>
          <a:r>
            <a:rPr lang="en-US" sz="1800" b="1" dirty="0" smtClean="0">
              <a:solidFill>
                <a:schemeClr val="tx1"/>
              </a:solidFill>
              <a:latin typeface="Arial" pitchFamily="34" charset="0"/>
            </a:rPr>
            <a:t/>
          </a:r>
          <a:br>
            <a:rPr lang="en-US" sz="1800" b="1" dirty="0" smtClean="0">
              <a:solidFill>
                <a:schemeClr val="tx1"/>
              </a:solidFill>
              <a:latin typeface="Arial" pitchFamily="34" charset="0"/>
            </a:rPr>
          </a:br>
          <a:r>
            <a:rPr lang="he-IL" sz="1800" b="1" dirty="0" err="1" smtClean="0">
              <a:solidFill>
                <a:schemeClr val="tx1"/>
              </a:solidFill>
              <a:latin typeface="Arial" pitchFamily="34" charset="0"/>
            </a:rPr>
            <a:t>גלקטוז</a:t>
          </a:r>
          <a:r>
            <a:rPr lang="he-IL" sz="1800" b="1" dirty="0" smtClean="0">
              <a:solidFill>
                <a:schemeClr val="tx1"/>
              </a:solidFill>
              <a:latin typeface="Arial" pitchFamily="34" charset="0"/>
            </a:rPr>
            <a:t> (תוצר פרוק של הסוכר בחלב)</a:t>
          </a:r>
          <a:endParaRPr lang="he-IL" sz="1800" dirty="0">
            <a:solidFill>
              <a:schemeClr val="tx1"/>
            </a:solidFill>
          </a:endParaRPr>
        </a:p>
      </dgm:t>
    </dgm:pt>
    <dgm:pt modelId="{95899265-D43B-40A6-BDD0-7A62E67A076B}" type="parTrans" cxnId="{F70A2204-DDA9-4D9D-B4F4-5C1F2D2FB6BA}">
      <dgm:prSet/>
      <dgm:spPr/>
      <dgm:t>
        <a:bodyPr/>
        <a:lstStyle/>
        <a:p>
          <a:pPr rtl="1"/>
          <a:endParaRPr lang="he-IL"/>
        </a:p>
      </dgm:t>
    </dgm:pt>
    <dgm:pt modelId="{02629BC1-C79A-406C-9635-B9FCBAD63E7F}" type="sibTrans" cxnId="{F70A2204-DDA9-4D9D-B4F4-5C1F2D2FB6BA}">
      <dgm:prSet/>
      <dgm:spPr/>
      <dgm:t>
        <a:bodyPr/>
        <a:lstStyle/>
        <a:p>
          <a:pPr rtl="1"/>
          <a:endParaRPr lang="he-IL"/>
        </a:p>
      </dgm:t>
    </dgm:pt>
    <dgm:pt modelId="{58FB9DDE-84F3-4145-8CE0-8A2C3A7C69C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חד-סוכרים</a:t>
          </a:r>
          <a:endParaRPr lang="he-IL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3BC18A-264B-4B7B-A90B-94A8AE7B50D9}" type="parTrans" cxnId="{D1D00BED-E731-4625-8385-5B9D237FC7BD}">
      <dgm:prSet/>
      <dgm:spPr/>
      <dgm:t>
        <a:bodyPr/>
        <a:lstStyle/>
        <a:p>
          <a:pPr rtl="1"/>
          <a:endParaRPr lang="he-IL"/>
        </a:p>
      </dgm:t>
    </dgm:pt>
    <dgm:pt modelId="{FEB57EF2-2A6B-4872-AEF3-0A98962AA38A}" type="sibTrans" cxnId="{D1D00BED-E731-4625-8385-5B9D237FC7BD}">
      <dgm:prSet/>
      <dgm:spPr/>
      <dgm:t>
        <a:bodyPr/>
        <a:lstStyle/>
        <a:p>
          <a:pPr rtl="1"/>
          <a:endParaRPr lang="he-IL"/>
        </a:p>
      </dgm:t>
    </dgm:pt>
    <dgm:pt modelId="{5A04ED37-CF2C-49D5-8EDF-8265B4192B8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sz="1800" b="1" dirty="0" smtClean="0">
              <a:solidFill>
                <a:schemeClr val="tx1"/>
              </a:solidFill>
              <a:latin typeface="Arial" pitchFamily="34" charset="0"/>
            </a:rPr>
            <a:t>עמילן, </a:t>
          </a:r>
          <a:r>
            <a:rPr lang="en-US" sz="1800" b="1" dirty="0" smtClean="0">
              <a:solidFill>
                <a:schemeClr val="tx1"/>
              </a:solidFill>
              <a:latin typeface="Arial" pitchFamily="34" charset="0"/>
            </a:rPr>
            <a:t/>
          </a:r>
          <a:br>
            <a:rPr lang="en-US" sz="1800" b="1" dirty="0" smtClean="0">
              <a:solidFill>
                <a:schemeClr val="tx1"/>
              </a:solidFill>
              <a:latin typeface="Arial" pitchFamily="34" charset="0"/>
            </a:rPr>
          </a:br>
          <a:r>
            <a:rPr lang="he-IL" sz="1800" b="1" dirty="0" smtClean="0">
              <a:solidFill>
                <a:schemeClr val="tx1"/>
              </a:solidFill>
              <a:latin typeface="Arial" pitchFamily="34" charset="0"/>
            </a:rPr>
            <a:t>תאית, </a:t>
          </a:r>
          <a:r>
            <a:rPr lang="en-US" sz="1800" b="1" dirty="0" smtClean="0">
              <a:solidFill>
                <a:schemeClr val="tx1"/>
              </a:solidFill>
              <a:latin typeface="Arial" pitchFamily="34" charset="0"/>
            </a:rPr>
            <a:t/>
          </a:r>
          <a:br>
            <a:rPr lang="en-US" sz="1800" b="1" dirty="0" smtClean="0">
              <a:solidFill>
                <a:schemeClr val="tx1"/>
              </a:solidFill>
              <a:latin typeface="Arial" pitchFamily="34" charset="0"/>
            </a:rPr>
          </a:br>
          <a:r>
            <a:rPr lang="he-IL" sz="1800" b="1" dirty="0" err="1" smtClean="0">
              <a:solidFill>
                <a:schemeClr val="tx1"/>
              </a:solidFill>
              <a:latin typeface="Arial" pitchFamily="34" charset="0"/>
            </a:rPr>
            <a:t>גליקוגן</a:t>
          </a:r>
          <a:r>
            <a:rPr lang="he-IL" sz="1800" dirty="0" smtClean="0">
              <a:solidFill>
                <a:schemeClr val="tx1"/>
              </a:solidFill>
              <a:latin typeface="Arial" pitchFamily="34" charset="0"/>
            </a:rPr>
            <a:t> </a:t>
          </a:r>
          <a:endParaRPr lang="he-IL" sz="1800" dirty="0">
            <a:solidFill>
              <a:schemeClr val="tx1"/>
            </a:solidFill>
          </a:endParaRPr>
        </a:p>
      </dgm:t>
    </dgm:pt>
    <dgm:pt modelId="{777DE15A-7F77-49AC-9B52-D63C4BE4241A}" type="parTrans" cxnId="{09BED952-397E-4230-965C-A6F985622AC5}">
      <dgm:prSet/>
      <dgm:spPr/>
      <dgm:t>
        <a:bodyPr/>
        <a:lstStyle/>
        <a:p>
          <a:pPr rtl="1"/>
          <a:endParaRPr lang="he-IL"/>
        </a:p>
      </dgm:t>
    </dgm:pt>
    <dgm:pt modelId="{1C3386E9-5279-4641-B351-085781F2C2FD}" type="sibTrans" cxnId="{09BED952-397E-4230-965C-A6F985622AC5}">
      <dgm:prSet/>
      <dgm:spPr/>
      <dgm:t>
        <a:bodyPr/>
        <a:lstStyle/>
        <a:p>
          <a:pPr rtl="1"/>
          <a:endParaRPr lang="he-IL"/>
        </a:p>
      </dgm:t>
    </dgm:pt>
    <dgm:pt modelId="{C39C7A6C-65EC-4879-AF81-EBE226433537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he-IL" sz="1800" b="1" dirty="0" smtClean="0">
              <a:solidFill>
                <a:schemeClr val="tx1"/>
              </a:solidFill>
              <a:latin typeface="Arial" pitchFamily="34" charset="0"/>
            </a:rPr>
            <a:t>סוכרוז (סלק סוכר/קנה סוכר)</a:t>
          </a:r>
          <a:r>
            <a:rPr lang="en-US" sz="1800" b="1" dirty="0" smtClean="0">
              <a:solidFill>
                <a:schemeClr val="tx1"/>
              </a:solidFill>
              <a:latin typeface="Arial" pitchFamily="34" charset="0"/>
            </a:rPr>
            <a:t/>
          </a:r>
          <a:br>
            <a:rPr lang="en-US" sz="1800" b="1" dirty="0" smtClean="0">
              <a:solidFill>
                <a:schemeClr val="tx1"/>
              </a:solidFill>
              <a:latin typeface="Arial" pitchFamily="34" charset="0"/>
            </a:rPr>
          </a:br>
          <a:r>
            <a:rPr lang="he-IL" sz="1800" b="1" dirty="0" smtClean="0">
              <a:solidFill>
                <a:schemeClr val="tx1"/>
              </a:solidFill>
              <a:latin typeface="Arial" pitchFamily="34" charset="0"/>
            </a:rPr>
            <a:t>מלטוז (תוצר פרוק של עמילן)</a:t>
          </a:r>
          <a:endParaRPr lang="he-IL" sz="1800" dirty="0">
            <a:solidFill>
              <a:schemeClr val="tx1"/>
            </a:solidFill>
          </a:endParaRPr>
        </a:p>
      </dgm:t>
    </dgm:pt>
    <dgm:pt modelId="{F5CB7FDD-6422-4107-990E-85DECEDEADC8}" type="parTrans" cxnId="{E5FCFD8E-5AB7-4C29-B86B-35499A968EC8}">
      <dgm:prSet/>
      <dgm:spPr/>
      <dgm:t>
        <a:bodyPr/>
        <a:lstStyle/>
        <a:p>
          <a:pPr rtl="1"/>
          <a:endParaRPr lang="he-IL"/>
        </a:p>
      </dgm:t>
    </dgm:pt>
    <dgm:pt modelId="{6FFCA65A-2D45-4A02-8C6D-7C1B8989D796}" type="sibTrans" cxnId="{E5FCFD8E-5AB7-4C29-B86B-35499A968EC8}">
      <dgm:prSet/>
      <dgm:spPr/>
      <dgm:t>
        <a:bodyPr/>
        <a:lstStyle/>
        <a:p>
          <a:pPr rtl="1"/>
          <a:endParaRPr lang="he-IL"/>
        </a:p>
      </dgm:t>
    </dgm:pt>
    <dgm:pt modelId="{1C92DA2E-4276-43F0-8EFD-B4262047F07F}" type="pres">
      <dgm:prSet presAssocID="{DC595CD4-805A-4339-B332-F2C733201FF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67E79B2-3EA4-4FD3-8787-FD12FC9FA960}" type="pres">
      <dgm:prSet presAssocID="{DC595CD4-805A-4339-B332-F2C733201FFD}" presName="hierFlow" presStyleCnt="0"/>
      <dgm:spPr/>
    </dgm:pt>
    <dgm:pt modelId="{969A5405-A80F-41AF-95EF-3AC39C4CD361}" type="pres">
      <dgm:prSet presAssocID="{DC595CD4-805A-4339-B332-F2C733201FF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238B00C-15B3-4A72-A5D2-68C42477DF7D}" type="pres">
      <dgm:prSet presAssocID="{262D7122-53CD-4964-9366-0CFF6BB12976}" presName="Name14" presStyleCnt="0"/>
      <dgm:spPr/>
    </dgm:pt>
    <dgm:pt modelId="{98215272-795E-475D-986A-435B1F14FD2E}" type="pres">
      <dgm:prSet presAssocID="{262D7122-53CD-4964-9366-0CFF6BB12976}" presName="level1Shape" presStyleLbl="node0" presStyleIdx="0" presStyleCnt="1" custLinFactNeighborX="-4453" custLinFactNeighborY="-1901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86A3D2B0-6925-4D15-B79F-7D7CF82BDFA0}" type="pres">
      <dgm:prSet presAssocID="{262D7122-53CD-4964-9366-0CFF6BB12976}" presName="hierChild2" presStyleCnt="0"/>
      <dgm:spPr/>
    </dgm:pt>
    <dgm:pt modelId="{1962C1AC-50EA-47FF-A021-B37821B7CE08}" type="pres">
      <dgm:prSet presAssocID="{E204A0A2-579B-4535-B7D8-367D94838B88}" presName="Name19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564444E7-84C7-4C40-B9E0-07A891511A46}" type="pres">
      <dgm:prSet presAssocID="{970FAAD8-336D-49B0-8F71-9B840F19839F}" presName="Name21" presStyleCnt="0"/>
      <dgm:spPr/>
    </dgm:pt>
    <dgm:pt modelId="{E9A2D8C3-153A-4080-BC4C-A788CAA38A87}" type="pres">
      <dgm:prSet presAssocID="{970FAAD8-336D-49B0-8F71-9B840F19839F}" presName="level2Shape" presStyleLbl="node2" presStyleIdx="0" presStyleCnt="3" custLinFactNeighborX="-10675" custLinFactNeighborY="-212"/>
      <dgm:spPr/>
      <dgm:t>
        <a:bodyPr/>
        <a:lstStyle/>
        <a:p>
          <a:pPr rtl="1"/>
          <a:endParaRPr lang="he-IL"/>
        </a:p>
      </dgm:t>
    </dgm:pt>
    <dgm:pt modelId="{EF7E5B02-0697-4BD8-B6B9-F6DABB9BAA9C}" type="pres">
      <dgm:prSet presAssocID="{970FAAD8-336D-49B0-8F71-9B840F19839F}" presName="hierChild3" presStyleCnt="0"/>
      <dgm:spPr/>
    </dgm:pt>
    <dgm:pt modelId="{BD9BECC5-1C61-4D73-8210-59A1E21CB674}" type="pres">
      <dgm:prSet presAssocID="{F5CB7FDD-6422-4107-990E-85DECEDEADC8}" presName="Name19" presStyleLbl="parChTrans1D3" presStyleIdx="0" presStyleCnt="3"/>
      <dgm:spPr/>
      <dgm:t>
        <a:bodyPr/>
        <a:lstStyle/>
        <a:p>
          <a:pPr rtl="1"/>
          <a:endParaRPr lang="he-IL"/>
        </a:p>
      </dgm:t>
    </dgm:pt>
    <dgm:pt modelId="{54211333-883E-4A89-B97C-D63F35FB5C73}" type="pres">
      <dgm:prSet presAssocID="{C39C7A6C-65EC-4879-AF81-EBE226433537}" presName="Name21" presStyleCnt="0"/>
      <dgm:spPr/>
    </dgm:pt>
    <dgm:pt modelId="{96FFB788-F80A-4D62-9DAE-A51767B9FE9B}" type="pres">
      <dgm:prSet presAssocID="{C39C7A6C-65EC-4879-AF81-EBE226433537}" presName="level2Shape" presStyleLbl="node3" presStyleIdx="0" presStyleCnt="3" custScaleX="143214" custLinFactNeighborX="7648" custLinFactNeighborY="1370"/>
      <dgm:spPr/>
      <dgm:t>
        <a:bodyPr/>
        <a:lstStyle/>
        <a:p>
          <a:pPr rtl="1"/>
          <a:endParaRPr lang="he-IL"/>
        </a:p>
      </dgm:t>
    </dgm:pt>
    <dgm:pt modelId="{4BF98977-06B6-469B-8403-D6378A9CC6C8}" type="pres">
      <dgm:prSet presAssocID="{C39C7A6C-65EC-4879-AF81-EBE226433537}" presName="hierChild3" presStyleCnt="0"/>
      <dgm:spPr/>
    </dgm:pt>
    <dgm:pt modelId="{3C376FF2-F4DE-49D4-8633-73BD8974D193}" type="pres">
      <dgm:prSet presAssocID="{783BC18A-264B-4B7B-A90B-94A8AE7B50D9}" presName="Name19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E02B41B0-25A1-4CCC-8382-00DB803B7269}" type="pres">
      <dgm:prSet presAssocID="{58FB9DDE-84F3-4145-8CE0-8A2C3A7C69C3}" presName="Name21" presStyleCnt="0"/>
      <dgm:spPr/>
    </dgm:pt>
    <dgm:pt modelId="{0BCC1511-0320-40F5-B52C-D9075551309F}" type="pres">
      <dgm:prSet presAssocID="{58FB9DDE-84F3-4145-8CE0-8A2C3A7C69C3}" presName="level2Shape" presStyleLbl="node2" presStyleIdx="1" presStyleCnt="3" custLinFactNeighborX="-18045" custLinFactNeighborY="-740"/>
      <dgm:spPr/>
      <dgm:t>
        <a:bodyPr/>
        <a:lstStyle/>
        <a:p>
          <a:pPr rtl="1"/>
          <a:endParaRPr lang="he-IL"/>
        </a:p>
      </dgm:t>
    </dgm:pt>
    <dgm:pt modelId="{6C4DE9DC-A2CD-4F96-961D-422684E72E23}" type="pres">
      <dgm:prSet presAssocID="{58FB9DDE-84F3-4145-8CE0-8A2C3A7C69C3}" presName="hierChild3" presStyleCnt="0"/>
      <dgm:spPr/>
    </dgm:pt>
    <dgm:pt modelId="{1A34D7CE-6CC9-4A9C-A295-19A8F3497277}" type="pres">
      <dgm:prSet presAssocID="{95899265-D43B-40A6-BDD0-7A62E67A076B}" presName="Name19" presStyleLbl="parChTrans1D3" presStyleIdx="1" presStyleCnt="3"/>
      <dgm:spPr/>
      <dgm:t>
        <a:bodyPr/>
        <a:lstStyle/>
        <a:p>
          <a:pPr rtl="1"/>
          <a:endParaRPr lang="he-IL"/>
        </a:p>
      </dgm:t>
    </dgm:pt>
    <dgm:pt modelId="{C60C2EB7-E08F-428E-90B4-2BFAE2B9B88E}" type="pres">
      <dgm:prSet presAssocID="{F6842F69-C738-44A0-863A-A3A6A3AC9532}" presName="Name21" presStyleCnt="0"/>
      <dgm:spPr/>
    </dgm:pt>
    <dgm:pt modelId="{52F505B9-9444-449D-BD6C-64840591A040}" type="pres">
      <dgm:prSet presAssocID="{F6842F69-C738-44A0-863A-A3A6A3AC9532}" presName="level2Shape" presStyleLbl="node3" presStyleIdx="1" presStyleCnt="3" custScaleX="143214" custLinFactNeighborX="7648" custLinFactNeighborY="1370"/>
      <dgm:spPr/>
      <dgm:t>
        <a:bodyPr/>
        <a:lstStyle/>
        <a:p>
          <a:pPr rtl="1"/>
          <a:endParaRPr lang="he-IL"/>
        </a:p>
      </dgm:t>
    </dgm:pt>
    <dgm:pt modelId="{BFA741FD-F69E-476A-9140-E2E41DAC82E2}" type="pres">
      <dgm:prSet presAssocID="{F6842F69-C738-44A0-863A-A3A6A3AC9532}" presName="hierChild3" presStyleCnt="0"/>
      <dgm:spPr/>
    </dgm:pt>
    <dgm:pt modelId="{3B7B073A-3114-42AE-B539-AB27125888E5}" type="pres">
      <dgm:prSet presAssocID="{9D06BCF6-1095-4B6D-AD90-00529C47D407}" presName="Name19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A7808B4D-1483-4793-9A23-4F941F2DF14D}" type="pres">
      <dgm:prSet presAssocID="{6088FAEA-B69F-46EB-8F8F-BEA811E0052E}" presName="Name21" presStyleCnt="0"/>
      <dgm:spPr/>
    </dgm:pt>
    <dgm:pt modelId="{1DF3D742-EFF1-4628-BA8E-C0FF8669668C}" type="pres">
      <dgm:prSet presAssocID="{6088FAEA-B69F-46EB-8F8F-BEA811E0052E}" presName="level2Shape" presStyleLbl="node2" presStyleIdx="2" presStyleCnt="3" custLinFactNeighborX="26353" custLinFactNeighborY="2753"/>
      <dgm:spPr/>
      <dgm:t>
        <a:bodyPr/>
        <a:lstStyle/>
        <a:p>
          <a:pPr rtl="1"/>
          <a:endParaRPr lang="he-IL"/>
        </a:p>
      </dgm:t>
    </dgm:pt>
    <dgm:pt modelId="{CCA1AA96-66B1-4EA0-BC1B-50397C452647}" type="pres">
      <dgm:prSet presAssocID="{6088FAEA-B69F-46EB-8F8F-BEA811E0052E}" presName="hierChild3" presStyleCnt="0"/>
      <dgm:spPr/>
    </dgm:pt>
    <dgm:pt modelId="{AFF2B2D0-BBCC-4BA9-ABC3-A9141DF5E7AB}" type="pres">
      <dgm:prSet presAssocID="{777DE15A-7F77-49AC-9B52-D63C4BE4241A}" presName="Name19" presStyleLbl="parChTrans1D3" presStyleIdx="2" presStyleCnt="3"/>
      <dgm:spPr/>
      <dgm:t>
        <a:bodyPr/>
        <a:lstStyle/>
        <a:p>
          <a:pPr rtl="1"/>
          <a:endParaRPr lang="he-IL"/>
        </a:p>
      </dgm:t>
    </dgm:pt>
    <dgm:pt modelId="{E8A3888B-B216-4D76-A9B7-FEB5761FD204}" type="pres">
      <dgm:prSet presAssocID="{5A04ED37-CF2C-49D5-8EDF-8265B4192B8A}" presName="Name21" presStyleCnt="0"/>
      <dgm:spPr/>
    </dgm:pt>
    <dgm:pt modelId="{F50CFF88-5B03-496E-9942-DCED38F16ADC}" type="pres">
      <dgm:prSet presAssocID="{5A04ED37-CF2C-49D5-8EDF-8265B4192B8A}" presName="level2Shape" presStyleLbl="node3" presStyleIdx="2" presStyleCnt="3" custLinFactNeighborX="6054" custLinFactNeighborY="-1125"/>
      <dgm:spPr/>
      <dgm:t>
        <a:bodyPr/>
        <a:lstStyle/>
        <a:p>
          <a:pPr rtl="1"/>
          <a:endParaRPr lang="he-IL"/>
        </a:p>
      </dgm:t>
    </dgm:pt>
    <dgm:pt modelId="{EDBEF921-4FB3-4C17-9368-6A7AC6AEA70D}" type="pres">
      <dgm:prSet presAssocID="{5A04ED37-CF2C-49D5-8EDF-8265B4192B8A}" presName="hierChild3" presStyleCnt="0"/>
      <dgm:spPr/>
    </dgm:pt>
    <dgm:pt modelId="{BA2FD610-EDE5-4AF8-891A-CAE230B7C807}" type="pres">
      <dgm:prSet presAssocID="{DC595CD4-805A-4339-B332-F2C733201FFD}" presName="bgShapesFlow" presStyleCnt="0"/>
      <dgm:spPr/>
    </dgm:pt>
  </dgm:ptLst>
  <dgm:cxnLst>
    <dgm:cxn modelId="{41FD5229-C965-4101-A30C-CC392E2653BF}" srcId="{262D7122-53CD-4964-9366-0CFF6BB12976}" destId="{6088FAEA-B69F-46EB-8F8F-BEA811E0052E}" srcOrd="2" destOrd="0" parTransId="{9D06BCF6-1095-4B6D-AD90-00529C47D407}" sibTransId="{1C55B0AD-EC69-47CC-A381-A21083D6A99F}"/>
    <dgm:cxn modelId="{B8484396-5629-487A-93B9-C3B40CEA2BB8}" type="presOf" srcId="{58FB9DDE-84F3-4145-8CE0-8A2C3A7C69C3}" destId="{0BCC1511-0320-40F5-B52C-D9075551309F}" srcOrd="0" destOrd="0" presId="urn:microsoft.com/office/officeart/2005/8/layout/hierarchy6"/>
    <dgm:cxn modelId="{198503E6-9CA4-4DFF-86D8-0243B052B800}" type="presOf" srcId="{95899265-D43B-40A6-BDD0-7A62E67A076B}" destId="{1A34D7CE-6CC9-4A9C-A295-19A8F3497277}" srcOrd="0" destOrd="0" presId="urn:microsoft.com/office/officeart/2005/8/layout/hierarchy6"/>
    <dgm:cxn modelId="{88271031-9588-4E30-A322-83B3875AF8C2}" type="presOf" srcId="{DC595CD4-805A-4339-B332-F2C733201FFD}" destId="{1C92DA2E-4276-43F0-8EFD-B4262047F07F}" srcOrd="0" destOrd="0" presId="urn:microsoft.com/office/officeart/2005/8/layout/hierarchy6"/>
    <dgm:cxn modelId="{8FFAFD6D-8C19-411E-A7A6-2E9D34FE30A0}" type="presOf" srcId="{6088FAEA-B69F-46EB-8F8F-BEA811E0052E}" destId="{1DF3D742-EFF1-4628-BA8E-C0FF8669668C}" srcOrd="0" destOrd="0" presId="urn:microsoft.com/office/officeart/2005/8/layout/hierarchy6"/>
    <dgm:cxn modelId="{8D6B51F1-8B79-47DC-97A6-D20DE58F6158}" type="presOf" srcId="{E204A0A2-579B-4535-B7D8-367D94838B88}" destId="{1962C1AC-50EA-47FF-A021-B37821B7CE08}" srcOrd="0" destOrd="0" presId="urn:microsoft.com/office/officeart/2005/8/layout/hierarchy6"/>
    <dgm:cxn modelId="{1923FD91-CD55-43B4-B97D-0EE2A53ECBA4}" type="presOf" srcId="{F5CB7FDD-6422-4107-990E-85DECEDEADC8}" destId="{BD9BECC5-1C61-4D73-8210-59A1E21CB674}" srcOrd="0" destOrd="0" presId="urn:microsoft.com/office/officeart/2005/8/layout/hierarchy6"/>
    <dgm:cxn modelId="{CF2D67CF-E15E-4D46-83C0-9B6896DBF7B5}" type="presOf" srcId="{9D06BCF6-1095-4B6D-AD90-00529C47D407}" destId="{3B7B073A-3114-42AE-B539-AB27125888E5}" srcOrd="0" destOrd="0" presId="urn:microsoft.com/office/officeart/2005/8/layout/hierarchy6"/>
    <dgm:cxn modelId="{DBCADF82-4068-4CC1-BF3A-271D00212C0C}" type="presOf" srcId="{F6842F69-C738-44A0-863A-A3A6A3AC9532}" destId="{52F505B9-9444-449D-BD6C-64840591A040}" srcOrd="0" destOrd="0" presId="urn:microsoft.com/office/officeart/2005/8/layout/hierarchy6"/>
    <dgm:cxn modelId="{839CD612-A88A-4D1C-A6A4-4593F8B0A5B4}" type="presOf" srcId="{970FAAD8-336D-49B0-8F71-9B840F19839F}" destId="{E9A2D8C3-153A-4080-BC4C-A788CAA38A87}" srcOrd="0" destOrd="0" presId="urn:microsoft.com/office/officeart/2005/8/layout/hierarchy6"/>
    <dgm:cxn modelId="{A78AD1BC-CCE6-496E-959B-8E2C30E19F4C}" srcId="{DC595CD4-805A-4339-B332-F2C733201FFD}" destId="{262D7122-53CD-4964-9366-0CFF6BB12976}" srcOrd="0" destOrd="0" parTransId="{9DB1FC48-B98F-4686-8521-D4DF37DC13AD}" sibTransId="{3EBF63A0-B58E-4EAF-84F9-9553DC09AF08}"/>
    <dgm:cxn modelId="{C49C43E5-6393-4760-96E3-443A8880DD68}" type="presOf" srcId="{262D7122-53CD-4964-9366-0CFF6BB12976}" destId="{98215272-795E-475D-986A-435B1F14FD2E}" srcOrd="0" destOrd="0" presId="urn:microsoft.com/office/officeart/2005/8/layout/hierarchy6"/>
    <dgm:cxn modelId="{D1D00BED-E731-4625-8385-5B9D237FC7BD}" srcId="{262D7122-53CD-4964-9366-0CFF6BB12976}" destId="{58FB9DDE-84F3-4145-8CE0-8A2C3A7C69C3}" srcOrd="1" destOrd="0" parTransId="{783BC18A-264B-4B7B-A90B-94A8AE7B50D9}" sibTransId="{FEB57EF2-2A6B-4872-AEF3-0A98962AA38A}"/>
    <dgm:cxn modelId="{DF79A05F-2D37-4B57-8953-CEF4B0BEEC69}" srcId="{262D7122-53CD-4964-9366-0CFF6BB12976}" destId="{970FAAD8-336D-49B0-8F71-9B840F19839F}" srcOrd="0" destOrd="0" parTransId="{E204A0A2-579B-4535-B7D8-367D94838B88}" sibTransId="{E192E640-B5A4-40A4-A0DB-3163E2C41FE4}"/>
    <dgm:cxn modelId="{CC1C3A29-97D2-42D7-B66C-FDEA25EA35AE}" type="presOf" srcId="{5A04ED37-CF2C-49D5-8EDF-8265B4192B8A}" destId="{F50CFF88-5B03-496E-9942-DCED38F16ADC}" srcOrd="0" destOrd="0" presId="urn:microsoft.com/office/officeart/2005/8/layout/hierarchy6"/>
    <dgm:cxn modelId="{D4B34596-FE0A-4DF7-A782-C72FDA110F30}" type="presOf" srcId="{783BC18A-264B-4B7B-A90B-94A8AE7B50D9}" destId="{3C376FF2-F4DE-49D4-8633-73BD8974D193}" srcOrd="0" destOrd="0" presId="urn:microsoft.com/office/officeart/2005/8/layout/hierarchy6"/>
    <dgm:cxn modelId="{F70A2204-DDA9-4D9D-B4F4-5C1F2D2FB6BA}" srcId="{58FB9DDE-84F3-4145-8CE0-8A2C3A7C69C3}" destId="{F6842F69-C738-44A0-863A-A3A6A3AC9532}" srcOrd="0" destOrd="0" parTransId="{95899265-D43B-40A6-BDD0-7A62E67A076B}" sibTransId="{02629BC1-C79A-406C-9635-B9FCBAD63E7F}"/>
    <dgm:cxn modelId="{A2610330-9356-4766-A519-80C5CF5B12E1}" type="presOf" srcId="{C39C7A6C-65EC-4879-AF81-EBE226433537}" destId="{96FFB788-F80A-4D62-9DAE-A51767B9FE9B}" srcOrd="0" destOrd="0" presId="urn:microsoft.com/office/officeart/2005/8/layout/hierarchy6"/>
    <dgm:cxn modelId="{E5FCFD8E-5AB7-4C29-B86B-35499A968EC8}" srcId="{970FAAD8-336D-49B0-8F71-9B840F19839F}" destId="{C39C7A6C-65EC-4879-AF81-EBE226433537}" srcOrd="0" destOrd="0" parTransId="{F5CB7FDD-6422-4107-990E-85DECEDEADC8}" sibTransId="{6FFCA65A-2D45-4A02-8C6D-7C1B8989D796}"/>
    <dgm:cxn modelId="{09BED952-397E-4230-965C-A6F985622AC5}" srcId="{6088FAEA-B69F-46EB-8F8F-BEA811E0052E}" destId="{5A04ED37-CF2C-49D5-8EDF-8265B4192B8A}" srcOrd="0" destOrd="0" parTransId="{777DE15A-7F77-49AC-9B52-D63C4BE4241A}" sibTransId="{1C3386E9-5279-4641-B351-085781F2C2FD}"/>
    <dgm:cxn modelId="{A7DF3EFF-009E-41F3-ADC3-EE19E48CCC4E}" type="presOf" srcId="{777DE15A-7F77-49AC-9B52-D63C4BE4241A}" destId="{AFF2B2D0-BBCC-4BA9-ABC3-A9141DF5E7AB}" srcOrd="0" destOrd="0" presId="urn:microsoft.com/office/officeart/2005/8/layout/hierarchy6"/>
    <dgm:cxn modelId="{60449A98-1B1C-40CA-8D6C-6249E31088AA}" type="presParOf" srcId="{1C92DA2E-4276-43F0-8EFD-B4262047F07F}" destId="{367E79B2-3EA4-4FD3-8787-FD12FC9FA960}" srcOrd="0" destOrd="0" presId="urn:microsoft.com/office/officeart/2005/8/layout/hierarchy6"/>
    <dgm:cxn modelId="{47E15E21-EA32-44C5-B1E7-B23558A48355}" type="presParOf" srcId="{367E79B2-3EA4-4FD3-8787-FD12FC9FA960}" destId="{969A5405-A80F-41AF-95EF-3AC39C4CD361}" srcOrd="0" destOrd="0" presId="urn:microsoft.com/office/officeart/2005/8/layout/hierarchy6"/>
    <dgm:cxn modelId="{49092CC7-8F52-4212-B84C-48F30AB20D5D}" type="presParOf" srcId="{969A5405-A80F-41AF-95EF-3AC39C4CD361}" destId="{8238B00C-15B3-4A72-A5D2-68C42477DF7D}" srcOrd="0" destOrd="0" presId="urn:microsoft.com/office/officeart/2005/8/layout/hierarchy6"/>
    <dgm:cxn modelId="{5DD50FE1-E51E-44BA-B962-2EED104418D5}" type="presParOf" srcId="{8238B00C-15B3-4A72-A5D2-68C42477DF7D}" destId="{98215272-795E-475D-986A-435B1F14FD2E}" srcOrd="0" destOrd="0" presId="urn:microsoft.com/office/officeart/2005/8/layout/hierarchy6"/>
    <dgm:cxn modelId="{C603DFD7-DFAB-4996-B9F0-9DCDFC685C7F}" type="presParOf" srcId="{8238B00C-15B3-4A72-A5D2-68C42477DF7D}" destId="{86A3D2B0-6925-4D15-B79F-7D7CF82BDFA0}" srcOrd="1" destOrd="0" presId="urn:microsoft.com/office/officeart/2005/8/layout/hierarchy6"/>
    <dgm:cxn modelId="{374E5593-DAA8-483A-94DC-82EC60D031FF}" type="presParOf" srcId="{86A3D2B0-6925-4D15-B79F-7D7CF82BDFA0}" destId="{1962C1AC-50EA-47FF-A021-B37821B7CE08}" srcOrd="0" destOrd="0" presId="urn:microsoft.com/office/officeart/2005/8/layout/hierarchy6"/>
    <dgm:cxn modelId="{3A1D3DE5-0418-418A-8661-0DF91771904A}" type="presParOf" srcId="{86A3D2B0-6925-4D15-B79F-7D7CF82BDFA0}" destId="{564444E7-84C7-4C40-B9E0-07A891511A46}" srcOrd="1" destOrd="0" presId="urn:microsoft.com/office/officeart/2005/8/layout/hierarchy6"/>
    <dgm:cxn modelId="{CDD5D7E2-216F-428B-8BE8-8280E4EF65AA}" type="presParOf" srcId="{564444E7-84C7-4C40-B9E0-07A891511A46}" destId="{E9A2D8C3-153A-4080-BC4C-A788CAA38A87}" srcOrd="0" destOrd="0" presId="urn:microsoft.com/office/officeart/2005/8/layout/hierarchy6"/>
    <dgm:cxn modelId="{CC20232B-0A8F-4E8D-BD0D-A1ABED7E2BF2}" type="presParOf" srcId="{564444E7-84C7-4C40-B9E0-07A891511A46}" destId="{EF7E5B02-0697-4BD8-B6B9-F6DABB9BAA9C}" srcOrd="1" destOrd="0" presId="urn:microsoft.com/office/officeart/2005/8/layout/hierarchy6"/>
    <dgm:cxn modelId="{8F29A7E8-9E24-48AC-93E5-4FA1808DEDEF}" type="presParOf" srcId="{EF7E5B02-0697-4BD8-B6B9-F6DABB9BAA9C}" destId="{BD9BECC5-1C61-4D73-8210-59A1E21CB674}" srcOrd="0" destOrd="0" presId="urn:microsoft.com/office/officeart/2005/8/layout/hierarchy6"/>
    <dgm:cxn modelId="{E4013338-C907-4EC9-AA9A-4415D914DE2C}" type="presParOf" srcId="{EF7E5B02-0697-4BD8-B6B9-F6DABB9BAA9C}" destId="{54211333-883E-4A89-B97C-D63F35FB5C73}" srcOrd="1" destOrd="0" presId="urn:microsoft.com/office/officeart/2005/8/layout/hierarchy6"/>
    <dgm:cxn modelId="{7275DF72-4C70-4C67-8649-EB7BC133E533}" type="presParOf" srcId="{54211333-883E-4A89-B97C-D63F35FB5C73}" destId="{96FFB788-F80A-4D62-9DAE-A51767B9FE9B}" srcOrd="0" destOrd="0" presId="urn:microsoft.com/office/officeart/2005/8/layout/hierarchy6"/>
    <dgm:cxn modelId="{7A6B034D-21D7-4F5B-A4A9-728F52CF1147}" type="presParOf" srcId="{54211333-883E-4A89-B97C-D63F35FB5C73}" destId="{4BF98977-06B6-469B-8403-D6378A9CC6C8}" srcOrd="1" destOrd="0" presId="urn:microsoft.com/office/officeart/2005/8/layout/hierarchy6"/>
    <dgm:cxn modelId="{9511C7B1-139F-431D-A0A5-77A5A577830A}" type="presParOf" srcId="{86A3D2B0-6925-4D15-B79F-7D7CF82BDFA0}" destId="{3C376FF2-F4DE-49D4-8633-73BD8974D193}" srcOrd="2" destOrd="0" presId="urn:microsoft.com/office/officeart/2005/8/layout/hierarchy6"/>
    <dgm:cxn modelId="{B337EEDF-1083-4689-82D1-52083FE9C4D5}" type="presParOf" srcId="{86A3D2B0-6925-4D15-B79F-7D7CF82BDFA0}" destId="{E02B41B0-25A1-4CCC-8382-00DB803B7269}" srcOrd="3" destOrd="0" presId="urn:microsoft.com/office/officeart/2005/8/layout/hierarchy6"/>
    <dgm:cxn modelId="{7DFC0BF8-487A-4708-88D8-233120E45EAE}" type="presParOf" srcId="{E02B41B0-25A1-4CCC-8382-00DB803B7269}" destId="{0BCC1511-0320-40F5-B52C-D9075551309F}" srcOrd="0" destOrd="0" presId="urn:microsoft.com/office/officeart/2005/8/layout/hierarchy6"/>
    <dgm:cxn modelId="{1D5B350C-3249-4CEF-8A05-05044C13795B}" type="presParOf" srcId="{E02B41B0-25A1-4CCC-8382-00DB803B7269}" destId="{6C4DE9DC-A2CD-4F96-961D-422684E72E23}" srcOrd="1" destOrd="0" presId="urn:microsoft.com/office/officeart/2005/8/layout/hierarchy6"/>
    <dgm:cxn modelId="{A3A8EA40-422F-41B1-A5CE-5BBB307CF17A}" type="presParOf" srcId="{6C4DE9DC-A2CD-4F96-961D-422684E72E23}" destId="{1A34D7CE-6CC9-4A9C-A295-19A8F3497277}" srcOrd="0" destOrd="0" presId="urn:microsoft.com/office/officeart/2005/8/layout/hierarchy6"/>
    <dgm:cxn modelId="{38138742-3589-40CD-8C3A-0C01E8C3AE21}" type="presParOf" srcId="{6C4DE9DC-A2CD-4F96-961D-422684E72E23}" destId="{C60C2EB7-E08F-428E-90B4-2BFAE2B9B88E}" srcOrd="1" destOrd="0" presId="urn:microsoft.com/office/officeart/2005/8/layout/hierarchy6"/>
    <dgm:cxn modelId="{205162D7-CDE4-4F8D-B69A-92F4B42AEF72}" type="presParOf" srcId="{C60C2EB7-E08F-428E-90B4-2BFAE2B9B88E}" destId="{52F505B9-9444-449D-BD6C-64840591A040}" srcOrd="0" destOrd="0" presId="urn:microsoft.com/office/officeart/2005/8/layout/hierarchy6"/>
    <dgm:cxn modelId="{BF038B5F-82E4-481E-A0F9-10852F7B4350}" type="presParOf" srcId="{C60C2EB7-E08F-428E-90B4-2BFAE2B9B88E}" destId="{BFA741FD-F69E-476A-9140-E2E41DAC82E2}" srcOrd="1" destOrd="0" presId="urn:microsoft.com/office/officeart/2005/8/layout/hierarchy6"/>
    <dgm:cxn modelId="{9129E579-7D85-4A31-A3A0-BD65D1A74334}" type="presParOf" srcId="{86A3D2B0-6925-4D15-B79F-7D7CF82BDFA0}" destId="{3B7B073A-3114-42AE-B539-AB27125888E5}" srcOrd="4" destOrd="0" presId="urn:microsoft.com/office/officeart/2005/8/layout/hierarchy6"/>
    <dgm:cxn modelId="{9C765897-472A-4602-AF83-DD601DEF781D}" type="presParOf" srcId="{86A3D2B0-6925-4D15-B79F-7D7CF82BDFA0}" destId="{A7808B4D-1483-4793-9A23-4F941F2DF14D}" srcOrd="5" destOrd="0" presId="urn:microsoft.com/office/officeart/2005/8/layout/hierarchy6"/>
    <dgm:cxn modelId="{AB3FA9D4-0221-4288-B13A-2D08FB60E56C}" type="presParOf" srcId="{A7808B4D-1483-4793-9A23-4F941F2DF14D}" destId="{1DF3D742-EFF1-4628-BA8E-C0FF8669668C}" srcOrd="0" destOrd="0" presId="urn:microsoft.com/office/officeart/2005/8/layout/hierarchy6"/>
    <dgm:cxn modelId="{1F928F92-82CD-4873-A9F1-28CDD2EFD1F1}" type="presParOf" srcId="{A7808B4D-1483-4793-9A23-4F941F2DF14D}" destId="{CCA1AA96-66B1-4EA0-BC1B-50397C452647}" srcOrd="1" destOrd="0" presId="urn:microsoft.com/office/officeart/2005/8/layout/hierarchy6"/>
    <dgm:cxn modelId="{26098DA1-9F1C-4C34-8108-DC6011C4623A}" type="presParOf" srcId="{CCA1AA96-66B1-4EA0-BC1B-50397C452647}" destId="{AFF2B2D0-BBCC-4BA9-ABC3-A9141DF5E7AB}" srcOrd="0" destOrd="0" presId="urn:microsoft.com/office/officeart/2005/8/layout/hierarchy6"/>
    <dgm:cxn modelId="{43B0B23F-9A23-4F03-A741-8F7638F72C8A}" type="presParOf" srcId="{CCA1AA96-66B1-4EA0-BC1B-50397C452647}" destId="{E8A3888B-B216-4D76-A9B7-FEB5761FD204}" srcOrd="1" destOrd="0" presId="urn:microsoft.com/office/officeart/2005/8/layout/hierarchy6"/>
    <dgm:cxn modelId="{3AF4C6CB-5C1A-4C52-832E-1888EE538E7D}" type="presParOf" srcId="{E8A3888B-B216-4D76-A9B7-FEB5761FD204}" destId="{F50CFF88-5B03-496E-9942-DCED38F16ADC}" srcOrd="0" destOrd="0" presId="urn:microsoft.com/office/officeart/2005/8/layout/hierarchy6"/>
    <dgm:cxn modelId="{CF85DB92-5468-43A0-9398-DD59DB3864AB}" type="presParOf" srcId="{E8A3888B-B216-4D76-A9B7-FEB5761FD204}" destId="{EDBEF921-4FB3-4C17-9368-6A7AC6AEA70D}" srcOrd="1" destOrd="0" presId="urn:microsoft.com/office/officeart/2005/8/layout/hierarchy6"/>
    <dgm:cxn modelId="{A3E43849-D428-4EFC-BE3F-D84C33BCD176}" type="presParOf" srcId="{1C92DA2E-4276-43F0-8EFD-B4262047F07F}" destId="{BA2FD610-EDE5-4AF8-891A-CAE230B7C80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15272-795E-475D-986A-435B1F14FD2E}">
      <dsp:nvSpPr>
        <dsp:cNvPr id="0" name=""/>
        <dsp:cNvSpPr/>
      </dsp:nvSpPr>
      <dsp:spPr>
        <a:xfrm>
          <a:off x="3591944" y="0"/>
          <a:ext cx="1998995" cy="1332663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קבוצות עיקריות</a:t>
          </a:r>
          <a:endParaRPr lang="he-IL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0976" y="39032"/>
        <a:ext cx="1920931" cy="1254599"/>
      </dsp:txXfrm>
    </dsp:sp>
    <dsp:sp modelId="{1962C1AC-50EA-47FF-A021-B37821B7CE08}">
      <dsp:nvSpPr>
        <dsp:cNvPr id="0" name=""/>
        <dsp:cNvSpPr/>
      </dsp:nvSpPr>
      <dsp:spPr>
        <a:xfrm>
          <a:off x="1220486" y="1332663"/>
          <a:ext cx="3370956" cy="554463"/>
        </a:xfrm>
        <a:custGeom>
          <a:avLst/>
          <a:gdLst/>
          <a:ahLst/>
          <a:cxnLst/>
          <a:rect l="0" t="0" r="0" b="0"/>
          <a:pathLst>
            <a:path>
              <a:moveTo>
                <a:pt x="3370956" y="0"/>
              </a:moveTo>
              <a:lnTo>
                <a:pt x="3370956" y="277231"/>
              </a:lnTo>
              <a:lnTo>
                <a:pt x="0" y="277231"/>
              </a:lnTo>
              <a:lnTo>
                <a:pt x="0" y="55446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2D8C3-153A-4080-BC4C-A788CAA38A87}">
      <dsp:nvSpPr>
        <dsp:cNvPr id="0" name=""/>
        <dsp:cNvSpPr/>
      </dsp:nvSpPr>
      <dsp:spPr>
        <a:xfrm>
          <a:off x="220988" y="1887126"/>
          <a:ext cx="1998995" cy="1332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דו-סוכרים</a:t>
          </a:r>
          <a:endParaRPr lang="he-IL" sz="24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020" y="1926158"/>
        <a:ext cx="1920931" cy="1254599"/>
      </dsp:txXfrm>
    </dsp:sp>
    <dsp:sp modelId="{BD9BECC5-1C61-4D73-8210-59A1E21CB674}">
      <dsp:nvSpPr>
        <dsp:cNvPr id="0" name=""/>
        <dsp:cNvSpPr/>
      </dsp:nvSpPr>
      <dsp:spPr>
        <a:xfrm>
          <a:off x="1220486" y="3219790"/>
          <a:ext cx="366275" cy="55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074"/>
              </a:lnTo>
              <a:lnTo>
                <a:pt x="366275" y="277074"/>
              </a:lnTo>
              <a:lnTo>
                <a:pt x="366275" y="55414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FB788-F80A-4D62-9DAE-A51767B9FE9B}">
      <dsp:nvSpPr>
        <dsp:cNvPr id="0" name=""/>
        <dsp:cNvSpPr/>
      </dsp:nvSpPr>
      <dsp:spPr>
        <a:xfrm>
          <a:off x="155341" y="3773938"/>
          <a:ext cx="2862841" cy="1332663"/>
        </a:xfrm>
        <a:prstGeom prst="roundRect">
          <a:avLst>
            <a:gd name="adj" fmla="val 10000"/>
          </a:avLst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tx1"/>
              </a:solidFill>
              <a:latin typeface="Arial" pitchFamily="34" charset="0"/>
            </a:rPr>
            <a:t>סוכרוז (סלק סוכר/קנה סוכר)</a:t>
          </a:r>
          <a:r>
            <a:rPr lang="en-US" sz="1800" b="1" kern="1200" dirty="0" smtClean="0">
              <a:solidFill>
                <a:schemeClr val="tx1"/>
              </a:solidFill>
              <a:latin typeface="Arial" pitchFamily="34" charset="0"/>
            </a:rPr>
            <a:t/>
          </a:r>
          <a:br>
            <a:rPr lang="en-US" sz="1800" b="1" kern="1200" dirty="0" smtClean="0">
              <a:solidFill>
                <a:schemeClr val="tx1"/>
              </a:solidFill>
              <a:latin typeface="Arial" pitchFamily="34" charset="0"/>
            </a:rPr>
          </a:br>
          <a:r>
            <a:rPr lang="he-IL" sz="1800" b="1" kern="1200" dirty="0" smtClean="0">
              <a:solidFill>
                <a:schemeClr val="tx1"/>
              </a:solidFill>
              <a:latin typeface="Arial" pitchFamily="34" charset="0"/>
            </a:rPr>
            <a:t>מלטוז (תוצר פרוק של עמילן)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194373" y="3812970"/>
        <a:ext cx="2784777" cy="1254599"/>
      </dsp:txXfrm>
    </dsp:sp>
    <dsp:sp modelId="{3C376FF2-F4DE-49D4-8633-73BD8974D193}">
      <dsp:nvSpPr>
        <dsp:cNvPr id="0" name=""/>
        <dsp:cNvSpPr/>
      </dsp:nvSpPr>
      <dsp:spPr>
        <a:xfrm>
          <a:off x="4489980" y="1332663"/>
          <a:ext cx="91440" cy="547426"/>
        </a:xfrm>
        <a:custGeom>
          <a:avLst/>
          <a:gdLst/>
          <a:ahLst/>
          <a:cxnLst/>
          <a:rect l="0" t="0" r="0" b="0"/>
          <a:pathLst>
            <a:path>
              <a:moveTo>
                <a:pt x="101461" y="0"/>
              </a:moveTo>
              <a:lnTo>
                <a:pt x="101461" y="273713"/>
              </a:lnTo>
              <a:lnTo>
                <a:pt x="45720" y="273713"/>
              </a:lnTo>
              <a:lnTo>
                <a:pt x="45720" y="5474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C1511-0320-40F5-B52C-D9075551309F}">
      <dsp:nvSpPr>
        <dsp:cNvPr id="0" name=""/>
        <dsp:cNvSpPr/>
      </dsp:nvSpPr>
      <dsp:spPr>
        <a:xfrm>
          <a:off x="3536202" y="1880090"/>
          <a:ext cx="1998995" cy="1332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חד-סוכרים</a:t>
          </a:r>
          <a:endParaRPr lang="he-IL" sz="24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5234" y="1919122"/>
        <a:ext cx="1920931" cy="1254599"/>
      </dsp:txXfrm>
    </dsp:sp>
    <dsp:sp modelId="{1A34D7CE-6CC9-4A9C-A295-19A8F3497277}">
      <dsp:nvSpPr>
        <dsp:cNvPr id="0" name=""/>
        <dsp:cNvSpPr/>
      </dsp:nvSpPr>
      <dsp:spPr>
        <a:xfrm>
          <a:off x="4535700" y="3212754"/>
          <a:ext cx="513601" cy="561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592"/>
              </a:lnTo>
              <a:lnTo>
                <a:pt x="513601" y="280592"/>
              </a:lnTo>
              <a:lnTo>
                <a:pt x="513601" y="56118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505B9-9444-449D-BD6C-64840591A040}">
      <dsp:nvSpPr>
        <dsp:cNvPr id="0" name=""/>
        <dsp:cNvSpPr/>
      </dsp:nvSpPr>
      <dsp:spPr>
        <a:xfrm>
          <a:off x="3617881" y="3773938"/>
          <a:ext cx="2862841" cy="1332663"/>
        </a:xfrm>
        <a:prstGeom prst="roundRect">
          <a:avLst>
            <a:gd name="adj" fmla="val 10000"/>
          </a:avLst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err="1" smtClean="0">
              <a:solidFill>
                <a:schemeClr val="tx1"/>
              </a:solidFill>
              <a:latin typeface="Arial" pitchFamily="34" charset="0"/>
            </a:rPr>
            <a:t>גלוקוז</a:t>
          </a:r>
          <a:r>
            <a:rPr lang="he-IL" sz="1800" b="1" kern="1200" dirty="0" smtClean="0">
              <a:solidFill>
                <a:schemeClr val="tx1"/>
              </a:solidFill>
              <a:latin typeface="Arial" pitchFamily="34" charset="0"/>
            </a:rPr>
            <a:t> (</a:t>
          </a:r>
          <a:r>
            <a:rPr lang="he-IL" sz="1800" b="1" kern="1200" dirty="0" err="1" smtClean="0">
              <a:solidFill>
                <a:schemeClr val="tx1"/>
              </a:solidFill>
              <a:latin typeface="Arial" pitchFamily="34" charset="0"/>
            </a:rPr>
            <a:t>דקסטרוז</a:t>
          </a:r>
          <a:r>
            <a:rPr lang="he-IL" sz="1800" b="1" kern="1200" dirty="0" smtClean="0">
              <a:solidFill>
                <a:schemeClr val="tx1"/>
              </a:solidFill>
              <a:latin typeface="Arial" pitchFamily="34" charset="0"/>
            </a:rPr>
            <a:t>), </a:t>
          </a:r>
          <a:r>
            <a:rPr lang="en-US" sz="1800" b="1" kern="1200" dirty="0" smtClean="0">
              <a:solidFill>
                <a:schemeClr val="tx1"/>
              </a:solidFill>
              <a:latin typeface="Arial" pitchFamily="34" charset="0"/>
            </a:rPr>
            <a:t/>
          </a:r>
          <a:br>
            <a:rPr lang="en-US" sz="1800" b="1" kern="1200" dirty="0" smtClean="0">
              <a:solidFill>
                <a:schemeClr val="tx1"/>
              </a:solidFill>
              <a:latin typeface="Arial" pitchFamily="34" charset="0"/>
            </a:rPr>
          </a:br>
          <a:r>
            <a:rPr lang="he-IL" sz="1800" b="1" kern="1200" dirty="0" err="1" smtClean="0">
              <a:solidFill>
                <a:schemeClr val="tx1"/>
              </a:solidFill>
              <a:latin typeface="Arial" pitchFamily="34" charset="0"/>
            </a:rPr>
            <a:t>פרוקטוז</a:t>
          </a:r>
          <a:r>
            <a:rPr lang="he-IL" sz="1800" b="1" kern="1200" dirty="0" smtClean="0">
              <a:solidFill>
                <a:schemeClr val="tx1"/>
              </a:solidFill>
              <a:latin typeface="Arial" pitchFamily="34" charset="0"/>
            </a:rPr>
            <a:t> (סוכר פירות),</a:t>
          </a:r>
          <a:r>
            <a:rPr lang="en-US" sz="1800" b="1" kern="1200" dirty="0" smtClean="0">
              <a:solidFill>
                <a:schemeClr val="tx1"/>
              </a:solidFill>
              <a:latin typeface="Arial" pitchFamily="34" charset="0"/>
            </a:rPr>
            <a:t/>
          </a:r>
          <a:br>
            <a:rPr lang="en-US" sz="1800" b="1" kern="1200" dirty="0" smtClean="0">
              <a:solidFill>
                <a:schemeClr val="tx1"/>
              </a:solidFill>
              <a:latin typeface="Arial" pitchFamily="34" charset="0"/>
            </a:rPr>
          </a:br>
          <a:r>
            <a:rPr lang="he-IL" sz="1800" b="1" kern="1200" dirty="0" err="1" smtClean="0">
              <a:solidFill>
                <a:schemeClr val="tx1"/>
              </a:solidFill>
              <a:latin typeface="Arial" pitchFamily="34" charset="0"/>
            </a:rPr>
            <a:t>גלקטוז</a:t>
          </a:r>
          <a:r>
            <a:rPr lang="he-IL" sz="1800" b="1" kern="1200" dirty="0" smtClean="0">
              <a:solidFill>
                <a:schemeClr val="tx1"/>
              </a:solidFill>
              <a:latin typeface="Arial" pitchFamily="34" charset="0"/>
            </a:rPr>
            <a:t> (תוצר פרוק של הסוכר בחלב)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3656913" y="3812970"/>
        <a:ext cx="2784777" cy="1254599"/>
      </dsp:txXfrm>
    </dsp:sp>
    <dsp:sp modelId="{3B7B073A-3114-42AE-B539-AB27125888E5}">
      <dsp:nvSpPr>
        <dsp:cNvPr id="0" name=""/>
        <dsp:cNvSpPr/>
      </dsp:nvSpPr>
      <dsp:spPr>
        <a:xfrm>
          <a:off x="4591442" y="1332663"/>
          <a:ext cx="3338052" cy="593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988"/>
              </a:lnTo>
              <a:lnTo>
                <a:pt x="3338052" y="296988"/>
              </a:lnTo>
              <a:lnTo>
                <a:pt x="3338052" y="59397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3D742-EFF1-4628-BA8E-C0FF8669668C}">
      <dsp:nvSpPr>
        <dsp:cNvPr id="0" name=""/>
        <dsp:cNvSpPr/>
      </dsp:nvSpPr>
      <dsp:spPr>
        <a:xfrm>
          <a:off x="6929996" y="1926640"/>
          <a:ext cx="1998995" cy="1332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רב-סוכרים</a:t>
          </a:r>
          <a:endParaRPr lang="he-IL" sz="24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69028" y="1965672"/>
        <a:ext cx="1920931" cy="1254599"/>
      </dsp:txXfrm>
    </dsp:sp>
    <dsp:sp modelId="{AFF2B2D0-BBCC-4BA9-ABC3-A9141DF5E7AB}">
      <dsp:nvSpPr>
        <dsp:cNvPr id="0" name=""/>
        <dsp:cNvSpPr/>
      </dsp:nvSpPr>
      <dsp:spPr>
        <a:xfrm>
          <a:off x="7883774" y="3259304"/>
          <a:ext cx="91440" cy="481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38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CFF88-5B03-496E-9942-DCED38F16ADC}">
      <dsp:nvSpPr>
        <dsp:cNvPr id="0" name=""/>
        <dsp:cNvSpPr/>
      </dsp:nvSpPr>
      <dsp:spPr>
        <a:xfrm>
          <a:off x="6929996" y="3740688"/>
          <a:ext cx="1998995" cy="1332663"/>
        </a:xfrm>
        <a:prstGeom prst="roundRect">
          <a:avLst>
            <a:gd name="adj" fmla="val 10000"/>
          </a:avLst>
        </a:prstGeom>
        <a:solidFill>
          <a:schemeClr val="accent2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solidFill>
                <a:schemeClr val="tx1"/>
              </a:solidFill>
              <a:latin typeface="Arial" pitchFamily="34" charset="0"/>
            </a:rPr>
            <a:t>עמילן, </a:t>
          </a:r>
          <a:r>
            <a:rPr lang="en-US" sz="1800" b="1" kern="1200" dirty="0" smtClean="0">
              <a:solidFill>
                <a:schemeClr val="tx1"/>
              </a:solidFill>
              <a:latin typeface="Arial" pitchFamily="34" charset="0"/>
            </a:rPr>
            <a:t/>
          </a:r>
          <a:br>
            <a:rPr lang="en-US" sz="1800" b="1" kern="1200" dirty="0" smtClean="0">
              <a:solidFill>
                <a:schemeClr val="tx1"/>
              </a:solidFill>
              <a:latin typeface="Arial" pitchFamily="34" charset="0"/>
            </a:rPr>
          </a:br>
          <a:r>
            <a:rPr lang="he-IL" sz="1800" b="1" kern="1200" dirty="0" smtClean="0">
              <a:solidFill>
                <a:schemeClr val="tx1"/>
              </a:solidFill>
              <a:latin typeface="Arial" pitchFamily="34" charset="0"/>
            </a:rPr>
            <a:t>תאית, </a:t>
          </a:r>
          <a:r>
            <a:rPr lang="en-US" sz="1800" b="1" kern="1200" dirty="0" smtClean="0">
              <a:solidFill>
                <a:schemeClr val="tx1"/>
              </a:solidFill>
              <a:latin typeface="Arial" pitchFamily="34" charset="0"/>
            </a:rPr>
            <a:t/>
          </a:r>
          <a:br>
            <a:rPr lang="en-US" sz="1800" b="1" kern="1200" dirty="0" smtClean="0">
              <a:solidFill>
                <a:schemeClr val="tx1"/>
              </a:solidFill>
              <a:latin typeface="Arial" pitchFamily="34" charset="0"/>
            </a:rPr>
          </a:br>
          <a:r>
            <a:rPr lang="he-IL" sz="1800" b="1" kern="1200" dirty="0" err="1" smtClean="0">
              <a:solidFill>
                <a:schemeClr val="tx1"/>
              </a:solidFill>
              <a:latin typeface="Arial" pitchFamily="34" charset="0"/>
            </a:rPr>
            <a:t>גליקוגן</a:t>
          </a:r>
          <a:r>
            <a:rPr lang="he-IL" sz="1800" kern="1200" dirty="0" smtClean="0">
              <a:solidFill>
                <a:schemeClr val="tx1"/>
              </a:solidFill>
              <a:latin typeface="Arial" pitchFamily="34" charset="0"/>
            </a:rPr>
            <a:t> </a:t>
          </a:r>
          <a:endParaRPr lang="he-IL" sz="1800" kern="1200" dirty="0">
            <a:solidFill>
              <a:schemeClr val="tx1"/>
            </a:solidFill>
          </a:endParaRPr>
        </a:p>
      </dsp:txBody>
      <dsp:txXfrm>
        <a:off x="6969028" y="3779720"/>
        <a:ext cx="1920931" cy="1254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952B1-3750-49AF-A60E-B4F340DCAC38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06ECA-EBE4-450D-82A3-065E263C8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59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F18A97-1E02-473F-8208-132AC67FAB66}" type="datetimeFigureOut">
              <a:rPr lang="he-IL" smtClean="0"/>
              <a:pPr/>
              <a:t>כ"ז/אלול/תשע"ד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645132-379C-4239-B4F4-B1BA0F0AC87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321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45132-379C-4239-B4F4-B1BA0F0AC87A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053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D370E-11DB-4C53-91AB-5A11A271B86E}" type="slidenum">
              <a:rPr lang="he-IL"/>
              <a:pPr/>
              <a:t>43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A1D75-FB71-419E-924E-138191E2BA90}" type="slidenum">
              <a:rPr lang="he-IL"/>
              <a:pPr/>
              <a:t>52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שולש ישר-זווית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צורה חופשית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מחבר ישר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29F4EA-7FBF-4262-BCB7-C64CE8253B44}" type="datetime8">
              <a:rPr lang="he-IL" smtClean="0"/>
              <a:pPr/>
              <a:t>22 ספטמבר 14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319A8-1B7F-4F4E-BFB8-DBC53F3B1064}" type="datetime8">
              <a:rPr lang="he-IL" smtClean="0"/>
              <a:pPr/>
              <a:t>22 ספטמבר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76F3BE-4D59-4DE2-B318-985634E890EE}" type="datetime8">
              <a:rPr lang="he-IL" smtClean="0"/>
              <a:pPr/>
              <a:t>22 ספטמבר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68050E-1E86-46BF-847C-10588BB85964}" type="datetime8">
              <a:rPr lang="he-IL" smtClean="0"/>
              <a:pPr/>
              <a:t>22 ספטמבר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AFBFEA-767A-44D3-8091-DBD7163F8CC2}" type="datetime8">
              <a:rPr lang="he-IL" smtClean="0"/>
              <a:pPr/>
              <a:t>22 ספטמבר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סוגר זוויתי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סוגר זוויתי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DB136-88BE-41FB-B309-442496D8169D}" type="datetime8">
              <a:rPr lang="he-IL" smtClean="0"/>
              <a:pPr/>
              <a:t>22 ספטמבר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A0774-F1CC-4737-9132-D3B505450EF6}" type="datetime8">
              <a:rPr lang="he-IL" smtClean="0"/>
              <a:pPr/>
              <a:t>22 ספטמבר 14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1F5FA-1353-442F-A92C-1575DEDDB293}" type="datetime8">
              <a:rPr lang="he-IL" smtClean="0"/>
              <a:pPr/>
              <a:t>22 ספטמבר 14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C005AB-99FC-4402-B6DB-4FAE137EC2BE}" type="datetime8">
              <a:rPr lang="he-IL" smtClean="0"/>
              <a:pPr/>
              <a:t>22 ספטמבר 14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E7B1D4-05B7-4485-8E60-2EDB60C92E09}" type="datetime8">
              <a:rPr lang="he-IL" smtClean="0"/>
              <a:pPr/>
              <a:t>22 ספטמבר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A24FA8-DB8E-467E-BD6E-0BB7A90E30C2}" type="datetime8">
              <a:rPr lang="he-IL" smtClean="0"/>
              <a:pPr/>
              <a:t>22 ספטמבר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משולש ישר-זווית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מחבר ישר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סוגר זוויתי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סוגר זוויתי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8B9755-DF6F-4C1A-B320-F971497C6FEE}" type="datetime8">
              <a:rPr lang="he-IL" smtClean="0"/>
              <a:pPr/>
              <a:t>22 ספטמבר 14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12A7D0-ED0B-4D32-B1F6-081883BDA7B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minoAcidball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g.ucsf.edu/BI204/amino.html" TargetMode="Externa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www.ustboniface.mb.ca/cusb/abernier/Biologie/Module1/Images/reactioncondensation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he.wikipedia.org/wiki/%D7%A7%D7%95%D7%91%D7%A5:Saccharose2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nutrition.jbpub.com/resources/chemistryreview9.cf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lahutab.edublogs.org/files/2011/01/486px-Amylose2_svg-20fdh71.png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boliccooking.com/blog/fat-loss-nutrition/liver-glycogen-versus-muscle-glycogen-the-fine-balance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nx.org/content/m11614/latest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sers.rcn.com/jkimball.ma.ultranet/BiologyPages/P/Polypeptides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apuz.co.il/blog/net/ViewEntry.aspx?entryId=1886820&amp;skip=1" TargetMode="External"/><Relationship Id="rId4" Type="http://schemas.openxmlformats.org/officeDocument/2006/relationships/hyperlink" Target="http://stwww.weizmann.ac.il/g-chem/iton/9/mara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7419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e-IL" sz="3200" dirty="0" smtClean="0"/>
              <a:t>פולימר פירוש מיוונית: פולי </a:t>
            </a:r>
            <a:r>
              <a:rPr lang="he-IL" sz="3200" dirty="0"/>
              <a:t>= הרבה</a:t>
            </a:r>
            <a:r>
              <a:rPr lang="he-IL" sz="3200" dirty="0" smtClean="0"/>
              <a:t>, </a:t>
            </a:r>
            <a:r>
              <a:rPr lang="he-IL" sz="3200" dirty="0"/>
              <a:t>מר = </a:t>
            </a:r>
            <a:r>
              <a:rPr lang="he-IL" sz="3200" dirty="0" smtClean="0"/>
              <a:t>יחידה</a:t>
            </a:r>
          </a:p>
          <a:p>
            <a:pPr marL="109728" indent="0">
              <a:lnSpc>
                <a:spcPct val="90000"/>
              </a:lnSpc>
              <a:buNone/>
            </a:pPr>
            <a:endParaRPr lang="he-IL" sz="3200" dirty="0"/>
          </a:p>
          <a:p>
            <a:pPr>
              <a:lnSpc>
                <a:spcPct val="90000"/>
              </a:lnSpc>
            </a:pPr>
            <a:r>
              <a:rPr lang="he-IL" sz="3200" dirty="0"/>
              <a:t>פולימר הוא חומר הבנוי ממולקולות ענק (</a:t>
            </a:r>
            <a:r>
              <a:rPr lang="he-IL" sz="3200" dirty="0" err="1" smtClean="0"/>
              <a:t>מאקרומולקולות</a:t>
            </a:r>
            <a:r>
              <a:rPr lang="he-IL" sz="3200" dirty="0"/>
              <a:t>). </a:t>
            </a:r>
            <a:endParaRPr lang="he-IL" sz="3200" dirty="0" smtClean="0"/>
          </a:p>
          <a:p>
            <a:pPr marL="109728" indent="0">
              <a:lnSpc>
                <a:spcPct val="90000"/>
              </a:lnSpc>
              <a:buNone/>
            </a:pPr>
            <a:endParaRPr lang="he-IL" sz="3200" dirty="0"/>
          </a:p>
          <a:p>
            <a:pPr>
              <a:lnSpc>
                <a:spcPct val="90000"/>
              </a:lnSpc>
            </a:pPr>
            <a:r>
              <a:rPr lang="he-IL" sz="3200" dirty="0"/>
              <a:t>כל </a:t>
            </a:r>
            <a:r>
              <a:rPr lang="he-IL" sz="3200" dirty="0" err="1" smtClean="0"/>
              <a:t>מאקרומולקולה</a:t>
            </a:r>
            <a:r>
              <a:rPr lang="he-IL" sz="3200" dirty="0" smtClean="0"/>
              <a:t> </a:t>
            </a:r>
            <a:r>
              <a:rPr lang="he-IL" sz="3200" dirty="0"/>
              <a:t>מורכבת ממספר רב של יחידות (עשרות, אלפי עשרות) החוזרות על עצמן</a:t>
            </a:r>
            <a:r>
              <a:rPr lang="he-IL" sz="3200" dirty="0" smtClean="0"/>
              <a:t>.</a:t>
            </a:r>
          </a:p>
          <a:p>
            <a:pPr>
              <a:lnSpc>
                <a:spcPct val="90000"/>
              </a:lnSpc>
            </a:pPr>
            <a:endParaRPr lang="he-IL" sz="3200" dirty="0"/>
          </a:p>
          <a:p>
            <a:pPr>
              <a:lnSpc>
                <a:spcPct val="90000"/>
              </a:lnSpc>
            </a:pPr>
            <a:r>
              <a:rPr lang="he-IL" sz="3200" dirty="0" err="1" smtClean="0"/>
              <a:t>במאקרומולקולה</a:t>
            </a:r>
            <a:r>
              <a:rPr lang="he-IL" sz="3200" dirty="0" smtClean="0"/>
              <a:t> </a:t>
            </a:r>
            <a:r>
              <a:rPr lang="he-IL" sz="3200" dirty="0"/>
              <a:t>יש עשרות אלפי אטומים</a:t>
            </a:r>
            <a:r>
              <a:rPr lang="he-IL" sz="3200" dirty="0" smtClean="0"/>
              <a:t>.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he-IL" sz="3200" dirty="0" smtClean="0"/>
              <a:t> </a:t>
            </a:r>
            <a:endParaRPr lang="he-IL" sz="32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1</a:t>
            </a:fld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מהו פולימר?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47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10</a:t>
            </a:fld>
            <a:endParaRPr lang="he-IL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71550"/>
          </a:xfrm>
        </p:spPr>
        <p:txBody>
          <a:bodyPr/>
          <a:lstStyle/>
          <a:p>
            <a:pPr algn="ctr" eaLnBrk="1" hangingPunct="1">
              <a:defRPr/>
            </a:pPr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מרכיבי מזון המספקים אנרגיה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10" name="Text Box 31"/>
          <p:cNvSpPr txBox="1">
            <a:spLocks noChangeArrowheads="1"/>
          </p:cNvSpPr>
          <p:nvPr/>
        </p:nvSpPr>
        <p:spPr bwMode="auto">
          <a:xfrm>
            <a:off x="2413000" y="3644900"/>
            <a:ext cx="554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he-IL" b="1" dirty="0" smtClean="0"/>
              <a:t>         עוברים </a:t>
            </a:r>
            <a:r>
              <a:rPr lang="he-IL" b="1" dirty="0"/>
              <a:t>פירוק במערכת העיכול </a:t>
            </a:r>
            <a:r>
              <a:rPr lang="he-IL" b="1" dirty="0" smtClean="0"/>
              <a:t>לקבלת</a:t>
            </a:r>
            <a:r>
              <a:rPr lang="he-IL" b="1" dirty="0"/>
              <a:t>:</a:t>
            </a:r>
            <a:endParaRPr lang="en-US" b="1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803116" y="1123726"/>
            <a:ext cx="7345362" cy="3961457"/>
            <a:chOff x="827088" y="1412875"/>
            <a:chExt cx="7345362" cy="3455988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3995738" y="1412875"/>
              <a:ext cx="1512887" cy="792163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he-IL" sz="2800" dirty="0">
                  <a:latin typeface="Arial" charset="0"/>
                  <a:cs typeface="Arial" charset="0"/>
                </a:rPr>
                <a:t>מזון</a:t>
              </a:r>
              <a:endParaRPr lang="en-US" sz="2800" dirty="0">
                <a:latin typeface="Arial" charset="0"/>
                <a:cs typeface="Arial" charset="0"/>
              </a:endParaRPr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1116013" y="2852738"/>
              <a:ext cx="1512887" cy="792162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he-IL" sz="2800">
                  <a:latin typeface="Arial" charset="0"/>
                  <a:cs typeface="Arial" charset="0"/>
                </a:rPr>
                <a:t>חלבונים</a:t>
              </a:r>
              <a:endParaRPr lang="en-US" sz="2800">
                <a:latin typeface="Arial" charset="0"/>
                <a:cs typeface="Arial" charset="0"/>
              </a:endParaRPr>
            </a:p>
          </p:txBody>
        </p:sp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3995738" y="2781300"/>
              <a:ext cx="1512887" cy="792163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he-IL" sz="2800" dirty="0">
                  <a:latin typeface="Arial" charset="0"/>
                  <a:cs typeface="Arial" charset="0"/>
                </a:rPr>
                <a:t>פחמימות</a:t>
              </a:r>
              <a:endParaRPr lang="en-US" sz="2800" dirty="0">
                <a:latin typeface="Arial" charset="0"/>
                <a:cs typeface="Arial" charset="0"/>
              </a:endParaRPr>
            </a:p>
          </p:txBody>
        </p:sp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6372225" y="2852738"/>
              <a:ext cx="1512888" cy="792162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he-IL" sz="2800">
                  <a:latin typeface="Arial" charset="0"/>
                  <a:cs typeface="Arial" charset="0"/>
                </a:rPr>
                <a:t>שומנים</a:t>
              </a:r>
              <a:endParaRPr lang="en-US" sz="2800">
                <a:latin typeface="Arial" charset="0"/>
                <a:cs typeface="Arial" charset="0"/>
              </a:endParaRPr>
            </a:p>
          </p:txBody>
        </p:sp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6372225" y="4076700"/>
              <a:ext cx="1800225" cy="792163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he-IL" sz="2800" dirty="0">
                  <a:latin typeface="Arial" charset="0"/>
                  <a:cs typeface="Arial" charset="0"/>
                </a:rPr>
                <a:t>חומצות </a:t>
              </a:r>
              <a:r>
                <a:rPr lang="he-IL" sz="2800" dirty="0" smtClean="0">
                  <a:latin typeface="Arial" charset="0"/>
                  <a:cs typeface="Arial" charset="0"/>
                </a:rPr>
                <a:t>שומן</a:t>
              </a:r>
            </a:p>
            <a:p>
              <a:pPr algn="ctr">
                <a:defRPr/>
              </a:pPr>
              <a:r>
                <a:rPr lang="he-IL" sz="2800" dirty="0" smtClean="0">
                  <a:latin typeface="Arial" charset="0"/>
                  <a:cs typeface="Arial" charset="0"/>
                </a:rPr>
                <a:t>וגליצרול</a:t>
              </a:r>
              <a:endParaRPr lang="en-US" sz="2800" dirty="0">
                <a:latin typeface="Arial" charset="0"/>
                <a:cs typeface="Arial" charset="0"/>
              </a:endParaRPr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3995738" y="4076700"/>
              <a:ext cx="1512887" cy="792163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he-IL" sz="2800">
                  <a:latin typeface="Arial" charset="0"/>
                  <a:cs typeface="Arial" charset="0"/>
                </a:rPr>
                <a:t>חד סוכרים</a:t>
              </a:r>
              <a:endParaRPr lang="en-US" sz="2800">
                <a:latin typeface="Arial" charset="0"/>
                <a:cs typeface="Arial" charset="0"/>
              </a:endParaRPr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>
              <a:off x="827088" y="4005263"/>
              <a:ext cx="2232025" cy="792162"/>
            </a:xfrm>
            <a:prstGeom prst="flowChartAlternateProcess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he-IL" sz="2800">
                  <a:latin typeface="Arial" charset="0"/>
                  <a:cs typeface="Arial" charset="0"/>
                </a:rPr>
                <a:t>חומצות אמיניות</a:t>
              </a:r>
              <a:endParaRPr lang="en-US" sz="2800">
                <a:latin typeface="Arial" charset="0"/>
                <a:cs typeface="Arial" charset="0"/>
              </a:endParaRPr>
            </a:p>
          </p:txBody>
        </p:sp>
        <p:sp>
          <p:nvSpPr>
            <p:cNvPr id="8202" name="Line 16"/>
            <p:cNvSpPr>
              <a:spLocks noChangeShapeType="1"/>
            </p:cNvSpPr>
            <p:nvPr/>
          </p:nvSpPr>
          <p:spPr bwMode="auto">
            <a:xfrm>
              <a:off x="4787900" y="227647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8203" name="Line 17"/>
            <p:cNvSpPr>
              <a:spLocks noChangeShapeType="1"/>
            </p:cNvSpPr>
            <p:nvPr/>
          </p:nvSpPr>
          <p:spPr bwMode="auto">
            <a:xfrm>
              <a:off x="4787900" y="3644900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8204" name="Line 20"/>
            <p:cNvSpPr>
              <a:spLocks noChangeShapeType="1"/>
            </p:cNvSpPr>
            <p:nvPr/>
          </p:nvSpPr>
          <p:spPr bwMode="auto">
            <a:xfrm>
              <a:off x="1979613" y="2565400"/>
              <a:ext cx="5113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8205" name="Line 21"/>
            <p:cNvSpPr>
              <a:spLocks noChangeShapeType="1"/>
            </p:cNvSpPr>
            <p:nvPr/>
          </p:nvSpPr>
          <p:spPr bwMode="auto">
            <a:xfrm>
              <a:off x="1979613" y="256540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8206" name="Line 22"/>
            <p:cNvSpPr>
              <a:spLocks noChangeShapeType="1"/>
            </p:cNvSpPr>
            <p:nvPr/>
          </p:nvSpPr>
          <p:spPr bwMode="auto">
            <a:xfrm>
              <a:off x="7092950" y="2565400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8207" name="Line 23"/>
            <p:cNvSpPr>
              <a:spLocks noChangeShapeType="1"/>
            </p:cNvSpPr>
            <p:nvPr/>
          </p:nvSpPr>
          <p:spPr bwMode="auto">
            <a:xfrm>
              <a:off x="7164388" y="3716338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8208" name="Line 24"/>
            <p:cNvSpPr>
              <a:spLocks noChangeShapeType="1"/>
            </p:cNvSpPr>
            <p:nvPr/>
          </p:nvSpPr>
          <p:spPr bwMode="auto">
            <a:xfrm>
              <a:off x="1908175" y="371633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8209" name="Text Box 30"/>
            <p:cNvSpPr txBox="1">
              <a:spLocks noChangeArrowheads="1"/>
            </p:cNvSpPr>
            <p:nvPr/>
          </p:nvSpPr>
          <p:spPr bwMode="auto">
            <a:xfrm>
              <a:off x="3347864" y="2205038"/>
              <a:ext cx="2592884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</a:pPr>
              <a:r>
                <a:rPr lang="he-IL" sz="2000" b="1" dirty="0" smtClean="0"/>
                <a:t>מרכיביו </a:t>
              </a:r>
              <a:r>
                <a:rPr lang="he-IL" sz="2000" b="1" dirty="0"/>
                <a:t>העיקריים הם: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799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5773"/>
            <a:ext cx="6923087" cy="8501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sz="4400" b="1" dirty="0" smtClean="0"/>
              <a:t>מיון סוכרים</a:t>
            </a:r>
            <a:endParaRPr lang="en-US" sz="4400" b="1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43565348"/>
              </p:ext>
            </p:extLst>
          </p:nvPr>
        </p:nvGraphicFramePr>
        <p:xfrm>
          <a:off x="107504" y="980728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0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491287" cy="8509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sz="4400" b="1" dirty="0" smtClean="0"/>
              <a:t>גלוקוז</a:t>
            </a:r>
            <a:endParaRPr lang="en-US" sz="4400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9036496" cy="5949280"/>
          </a:xfrm>
        </p:spPr>
        <p:txBody>
          <a:bodyPr/>
          <a:lstStyle/>
          <a:p>
            <a:pPr eaLnBrk="1" hangingPunct="1"/>
            <a:r>
              <a:rPr lang="he-IL" sz="2800" dirty="0" smtClean="0"/>
              <a:t>גלוקוז: חד-סוכר המוכר ביותר. </a:t>
            </a:r>
          </a:p>
          <a:p>
            <a:pPr eaLnBrk="1" hangingPunct="1"/>
            <a:r>
              <a:rPr lang="he-IL" sz="2800" dirty="0" smtClean="0"/>
              <a:t>ביוונית: מתוק = </a:t>
            </a:r>
            <a:r>
              <a:rPr lang="en-US" sz="2800" dirty="0" err="1" smtClean="0"/>
              <a:t>glykis</a:t>
            </a:r>
            <a:r>
              <a:rPr lang="he-IL" sz="2800" dirty="0" smtClean="0"/>
              <a:t> ומכאן שמו.</a:t>
            </a:r>
          </a:p>
          <a:p>
            <a:pPr eaLnBrk="1" hangingPunct="1"/>
            <a:r>
              <a:rPr lang="he-IL" sz="2800" dirty="0" smtClean="0"/>
              <a:t>מצוי בפירות רבים ובדבש.</a:t>
            </a:r>
          </a:p>
          <a:p>
            <a:pPr eaLnBrk="1" hangingPunct="1"/>
            <a:r>
              <a:rPr lang="he-IL" sz="2800" dirty="0" smtClean="0"/>
              <a:t>משמש כמקור אנרגיה מרכזי לכל הרקמות בגוף.</a:t>
            </a:r>
          </a:p>
          <a:p>
            <a:pPr eaLnBrk="1" hangingPunct="1"/>
            <a:r>
              <a:rPr lang="he-IL" sz="2800" dirty="0" smtClean="0"/>
              <a:t>נספג ישירות מהמזון במערכת העיכול או משתחרר במערכת העיכול מפירוק אנזימטי של הדו-סוכר סוכרוז, או מפירוק הרב-סוכר עמילן.</a:t>
            </a:r>
          </a:p>
          <a:p>
            <a:pPr eaLnBrk="1" hangingPunct="1"/>
            <a:r>
              <a:rPr lang="he-IL" sz="2800" dirty="0" smtClean="0"/>
              <a:t>גלוקוז נוצר בגוף גם מפירוק הרב-סוכר </a:t>
            </a:r>
            <a:r>
              <a:rPr lang="he-IL" sz="2800" dirty="0" err="1" smtClean="0"/>
              <a:t>גליקוגן</a:t>
            </a:r>
            <a:r>
              <a:rPr lang="he-IL" sz="2800" dirty="0" smtClean="0"/>
              <a:t> שנאגר ברקמות השריר ובכבד.</a:t>
            </a:r>
          </a:p>
          <a:p>
            <a:pPr eaLnBrk="1" hangingPunct="1"/>
            <a:r>
              <a:rPr lang="he-IL" sz="2800" dirty="0" smtClean="0"/>
              <a:t>הגלוקוז מובל באמצעות הדם לאברי הגוף השונים (לכן נקרא: "סוכר הדם").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327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579296" cy="561662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e-IL" sz="2800" dirty="0" smtClean="0"/>
              <a:t>נוסחה מולקולרית: </a:t>
            </a:r>
            <a:r>
              <a:rPr lang="en-US" sz="2800" dirty="0" smtClean="0"/>
              <a:t>C</a:t>
            </a:r>
            <a:r>
              <a:rPr lang="en-US" sz="2000" dirty="0" smtClean="0"/>
              <a:t>6</a:t>
            </a:r>
            <a:r>
              <a:rPr lang="en-US" sz="2800" dirty="0" smtClean="0"/>
              <a:t>H</a:t>
            </a:r>
            <a:r>
              <a:rPr lang="en-US" sz="2000" dirty="0" smtClean="0"/>
              <a:t>12</a:t>
            </a:r>
            <a:r>
              <a:rPr lang="en-US" sz="2800" dirty="0" smtClean="0"/>
              <a:t>O</a:t>
            </a:r>
            <a:r>
              <a:rPr lang="en-US" sz="2000" dirty="0" smtClean="0"/>
              <a:t>6</a:t>
            </a:r>
            <a:endParaRPr lang="he-IL" sz="2000" dirty="0" smtClean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13</a:t>
            </a:fld>
            <a:endParaRPr lang="he-IL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e-IL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הגלוקוז</a:t>
            </a:r>
            <a:endParaRPr lang="en-US" sz="4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01" y="1628800"/>
            <a:ext cx="2071618" cy="229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4572000" y="2708920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/>
              <a:t>נוסחת מבנה של גלוקוז</a:t>
            </a:r>
            <a:endParaRPr lang="he-IL" sz="2800" dirty="0"/>
          </a:p>
        </p:txBody>
      </p:sp>
      <p:grpSp>
        <p:nvGrpSpPr>
          <p:cNvPr id="12" name="קבוצה 11"/>
          <p:cNvGrpSpPr/>
          <p:nvPr/>
        </p:nvGrpSpPr>
        <p:grpSpPr>
          <a:xfrm>
            <a:off x="2102357" y="4294457"/>
            <a:ext cx="1355984" cy="1278886"/>
            <a:chOff x="2450633" y="4843663"/>
            <a:chExt cx="1801400" cy="1440160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2450633" y="4843663"/>
              <a:ext cx="1801400" cy="1440160"/>
              <a:chOff x="3793232" y="5648672"/>
              <a:chExt cx="1066800" cy="1020688"/>
            </a:xfrm>
          </p:grpSpPr>
          <p:sp>
            <p:nvSpPr>
              <p:cNvPr id="9" name="AutoShape 10"/>
              <p:cNvSpPr>
                <a:spLocks noChangeArrowheads="1"/>
              </p:cNvSpPr>
              <p:nvPr/>
            </p:nvSpPr>
            <p:spPr bwMode="auto">
              <a:xfrm>
                <a:off x="3793232" y="6059760"/>
                <a:ext cx="1066800" cy="609600"/>
              </a:xfrm>
              <a:prstGeom prst="hexagon">
                <a:avLst>
                  <a:gd name="adj" fmla="val 43750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13"/>
              <p:cNvSpPr>
                <a:spLocks noChangeArrowheads="1"/>
              </p:cNvSpPr>
              <p:nvPr/>
            </p:nvSpPr>
            <p:spPr bwMode="auto">
              <a:xfrm>
                <a:off x="3923928" y="5648672"/>
                <a:ext cx="3048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" name="מחבר ישר 5"/>
              <p:cNvCxnSpPr>
                <a:stCxn id="10" idx="4"/>
                <a:endCxn id="9" idx="4"/>
              </p:cNvCxnSpPr>
              <p:nvPr/>
            </p:nvCxnSpPr>
            <p:spPr>
              <a:xfrm flipH="1">
                <a:off x="4059932" y="5877272"/>
                <a:ext cx="16396" cy="1824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3721469" y="5294953"/>
              <a:ext cx="31996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O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48064" y="522260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 smtClean="0"/>
              <a:t>מודל פשוט לייצוג גלוקוז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2348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4639"/>
            <a:ext cx="6923087" cy="778098"/>
          </a:xfrm>
        </p:spPr>
        <p:txBody>
          <a:bodyPr/>
          <a:lstStyle/>
          <a:p>
            <a:pPr algn="ctr" eaLnBrk="1" hangingPunct="1"/>
            <a:r>
              <a:rPr lang="he-IL" b="1" dirty="0" smtClean="0"/>
              <a:t>פרוקטוז</a:t>
            </a:r>
            <a:endParaRPr lang="en-US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642" y="1196752"/>
            <a:ext cx="8712968" cy="5661248"/>
          </a:xfrm>
        </p:spPr>
        <p:txBody>
          <a:bodyPr/>
          <a:lstStyle/>
          <a:p>
            <a:pPr eaLnBrk="1" hangingPunct="1">
              <a:defRPr/>
            </a:pPr>
            <a:r>
              <a:rPr lang="he-IL" sz="2800" dirty="0" smtClean="0"/>
              <a:t>חד סוכר נפוץ מאוד בטבע.</a:t>
            </a:r>
          </a:p>
          <a:p>
            <a:pPr marL="109728" indent="0" eaLnBrk="1" hangingPunct="1">
              <a:buNone/>
              <a:defRPr/>
            </a:pPr>
            <a:endParaRPr lang="he-IL" sz="2800" dirty="0" smtClean="0"/>
          </a:p>
          <a:p>
            <a:pPr eaLnBrk="1" hangingPunct="1">
              <a:defRPr/>
            </a:pPr>
            <a:r>
              <a:rPr lang="he-IL" sz="2800" dirty="0" smtClean="0"/>
              <a:t>מצוי בעיקר בפירות ובדבש.</a:t>
            </a:r>
          </a:p>
          <a:p>
            <a:pPr marL="109728" indent="0" eaLnBrk="1" hangingPunct="1">
              <a:buNone/>
              <a:defRPr/>
            </a:pPr>
            <a:endParaRPr lang="he-IL" sz="2800" dirty="0" smtClean="0"/>
          </a:p>
          <a:p>
            <a:pPr eaLnBrk="1" hangingPunct="1">
              <a:defRPr/>
            </a:pPr>
            <a:r>
              <a:rPr lang="he-IL" sz="2800" dirty="0" smtClean="0"/>
              <a:t>מסווג כסוכר הטבעי המתוק ביותר.</a:t>
            </a:r>
          </a:p>
          <a:p>
            <a:pPr>
              <a:defRPr/>
            </a:pPr>
            <a:endParaRPr lang="he-IL" sz="3200" dirty="0" smtClean="0"/>
          </a:p>
          <a:p>
            <a:pPr>
              <a:defRPr/>
            </a:pPr>
            <a:r>
              <a:rPr lang="he-IL" sz="2800" dirty="0" smtClean="0"/>
              <a:t>נוסחה </a:t>
            </a:r>
            <a:r>
              <a:rPr lang="he-IL" sz="2800" dirty="0"/>
              <a:t>מולקולרית: </a:t>
            </a:r>
            <a:r>
              <a:rPr lang="en-US" sz="3200" dirty="0" smtClean="0"/>
              <a:t>C</a:t>
            </a:r>
            <a:r>
              <a:rPr lang="en-US" sz="2400" dirty="0" smtClean="0"/>
              <a:t>6</a:t>
            </a:r>
            <a:r>
              <a:rPr lang="en-US" sz="3200" dirty="0" smtClean="0"/>
              <a:t>H</a:t>
            </a:r>
            <a:r>
              <a:rPr lang="en-US" sz="2400" dirty="0" smtClean="0"/>
              <a:t>12</a:t>
            </a:r>
            <a:r>
              <a:rPr lang="en-US" sz="3200" dirty="0" smtClean="0"/>
              <a:t>O</a:t>
            </a:r>
            <a:r>
              <a:rPr lang="en-US" sz="2400" dirty="0" smtClean="0"/>
              <a:t>6</a:t>
            </a:r>
            <a:endParaRPr lang="he-IL" sz="2400" dirty="0" smtClean="0"/>
          </a:p>
          <a:p>
            <a:pPr marL="109728" indent="0">
              <a:buNone/>
              <a:defRPr/>
            </a:pPr>
            <a:endParaRPr lang="he-IL" sz="2400" dirty="0" smtClean="0"/>
          </a:p>
          <a:p>
            <a:pPr>
              <a:defRPr/>
            </a:pPr>
            <a:r>
              <a:rPr lang="he-IL" sz="2800" dirty="0"/>
              <a:t>נוסחת מבנה לייצוג </a:t>
            </a:r>
            <a:r>
              <a:rPr lang="he-IL" sz="2800" dirty="0" smtClean="0"/>
              <a:t>פרוקטוז:</a:t>
            </a:r>
            <a:endParaRPr lang="en-US" sz="2800" dirty="0"/>
          </a:p>
          <a:p>
            <a:pPr marL="109728" indent="0">
              <a:buNone/>
              <a:defRPr/>
            </a:pPr>
            <a:endParaRPr lang="he-IL" sz="2400" dirty="0"/>
          </a:p>
          <a:p>
            <a:pPr marL="109728" indent="0" eaLnBrk="1" hangingPunct="1">
              <a:buNone/>
              <a:defRPr/>
            </a:pPr>
            <a:endParaRPr lang="he-IL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5602" name="Picture 2" descr="C:\Users\MARCEL\Pictures\תמונות כימיה ח' מטמון חדש\דב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698134" cy="302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80783"/>
            <a:ext cx="2592612" cy="15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2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6778625" cy="922337"/>
          </a:xfrm>
        </p:spPr>
        <p:txBody>
          <a:bodyPr/>
          <a:lstStyle/>
          <a:p>
            <a:pPr algn="ctr" eaLnBrk="1" hangingPunct="1"/>
            <a:r>
              <a:rPr lang="he-IL" b="1" dirty="0" smtClean="0"/>
              <a:t>דו-סוכרים</a:t>
            </a:r>
            <a:endParaRPr lang="en-US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1268760"/>
            <a:ext cx="9036496" cy="5373340"/>
          </a:xfrm>
        </p:spPr>
        <p:txBody>
          <a:bodyPr/>
          <a:lstStyle/>
          <a:p>
            <a:pPr eaLnBrk="1" hangingPunct="1">
              <a:defRPr/>
            </a:pPr>
            <a:r>
              <a:rPr lang="he-IL" dirty="0" smtClean="0"/>
              <a:t>הדו-סוכרים הם פחמימות המורכבות משתי מולקולות של חד-סוכר. בדומה לחד-סוכרים, הדו-סוכרים הם לרוב מתוקים ומסיסים במים.</a:t>
            </a:r>
          </a:p>
          <a:p>
            <a:pPr eaLnBrk="1" hangingPunct="1">
              <a:defRPr/>
            </a:pPr>
            <a:r>
              <a:rPr lang="he-IL" dirty="0" smtClean="0"/>
              <a:t>דוגמאות של שלושה דו-סוכרים, מקורם והרכבם:</a:t>
            </a:r>
          </a:p>
        </p:txBody>
      </p:sp>
      <p:graphicFrame>
        <p:nvGraphicFramePr>
          <p:cNvPr id="22604" name="Group 7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94234813"/>
              </p:ext>
            </p:extLst>
          </p:nvPr>
        </p:nvGraphicFramePr>
        <p:xfrm>
          <a:off x="1270067" y="3140969"/>
          <a:ext cx="7200801" cy="2952327"/>
        </p:xfrm>
        <a:graphic>
          <a:graphicData uri="http://schemas.openxmlformats.org/drawingml/2006/table">
            <a:tbl>
              <a:tblPr rtl="1"/>
              <a:tblGrid>
                <a:gridCol w="1968989"/>
                <a:gridCol w="2813733"/>
                <a:gridCol w="2418079"/>
              </a:tblGrid>
              <a:tr h="55195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הדו סוכר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מקור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הרכב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198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סוכרוז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קנה/סלק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גלוקוז</a:t>
                      </a: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+ </a:t>
                      </a:r>
                      <a:r>
                        <a:rPr kumimoji="0" lang="he-I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פרוקטוז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1616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לקטוז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סוכר החלב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גלוקוז</a:t>
                      </a: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+ </a:t>
                      </a:r>
                      <a:r>
                        <a:rPr kumimoji="0" lang="he-I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גלקטוז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6431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מלטוז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תוצר פירוק עמילן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גלוקוז</a:t>
                      </a:r>
                      <a:r>
                        <a:rPr kumimoji="0" lang="he-I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+ </a:t>
                      </a:r>
                      <a:r>
                        <a:rPr kumimoji="0" lang="he-I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גלוקוז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203268" y="188640"/>
            <a:ext cx="2739752" cy="914400"/>
            <a:chOff x="5648672" y="188640"/>
            <a:chExt cx="2739752" cy="914400"/>
          </a:xfrm>
        </p:grpSpPr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7016824" y="188640"/>
              <a:ext cx="1371600" cy="914400"/>
              <a:chOff x="1632" y="2832"/>
              <a:chExt cx="864" cy="576"/>
            </a:xfrm>
          </p:grpSpPr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31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34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32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27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2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25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5648672" y="188640"/>
              <a:ext cx="1371600" cy="914400"/>
              <a:chOff x="1632" y="2832"/>
              <a:chExt cx="864" cy="576"/>
            </a:xfrm>
          </p:grpSpPr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17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20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18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13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1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11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478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6778625" cy="7778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sz="4400" b="1" dirty="0" smtClean="0"/>
              <a:t>סוכרוז</a:t>
            </a:r>
            <a:endParaRPr lang="en-US" sz="4400" b="1" dirty="0" smtClean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686801" cy="58054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he-IL" dirty="0" smtClean="0"/>
              <a:t>סוכרוז מכונה בחיי היומיום: סוכר.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he-IL" dirty="0" smtClean="0"/>
              <a:t>הדו-סוכר המוכר והנפוץ ביותר, </a:t>
            </a:r>
          </a:p>
          <a:p>
            <a:pPr marL="109728" indent="0" eaLnBrk="1" hangingPunct="1">
              <a:spcBef>
                <a:spcPts val="1200"/>
              </a:spcBef>
              <a:spcAft>
                <a:spcPts val="1800"/>
              </a:spcAft>
              <a:buNone/>
            </a:pPr>
            <a:r>
              <a:rPr lang="he-IL" dirty="0"/>
              <a:t> </a:t>
            </a:r>
            <a:r>
              <a:rPr lang="he-IL" dirty="0" smtClean="0"/>
              <a:t>  המשמש להמתקת מזון.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he-IL" dirty="0" smtClean="0"/>
              <a:t>מצוי בשפע בקנה סוכר ובפירות רבים ובריכוז נמוך גם בדבש.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he-IL" dirty="0" smtClean="0"/>
              <a:t>צריכה מרובה של סוכרוז גורמת להשמנה, כי עודף הסוכר מעבר לדרוש לאדם לצורכי אנרגיה, הופך בתהליכי חילוף חומרים לשומן בגוף.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7650" name="Picture 2" descr="C:\Users\MARCEL\Pictures\תמונות כימיה ח' מטמון חדש\Sugar On Sp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50374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491287" cy="706437"/>
          </a:xfrm>
        </p:spPr>
        <p:txBody>
          <a:bodyPr/>
          <a:lstStyle/>
          <a:p>
            <a:pPr algn="ctr" eaLnBrk="1" hangingPunct="1"/>
            <a:r>
              <a:rPr lang="he-IL" sz="4000" b="1" dirty="0" smtClean="0"/>
              <a:t>סוכרוז</a:t>
            </a:r>
            <a:endParaRPr lang="en-US" sz="4000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157752"/>
            <a:ext cx="7380287" cy="5732462"/>
          </a:xfrm>
        </p:spPr>
        <p:txBody>
          <a:bodyPr/>
          <a:lstStyle/>
          <a:p>
            <a:pPr eaLnBrk="1" hangingPunct="1"/>
            <a:r>
              <a:rPr lang="he-IL" sz="2800" dirty="0" smtClean="0"/>
              <a:t>הסוכרוז דו סוכר שמורכב משני חד-סוכרים: גלוקוז ופרוקטוז.</a:t>
            </a:r>
          </a:p>
          <a:p>
            <a:pPr eaLnBrk="1" hangingPunct="1"/>
            <a:r>
              <a:rPr lang="he-IL" sz="2800" dirty="0" smtClean="0"/>
              <a:t>נוסחה מולקולרית: </a:t>
            </a:r>
            <a:r>
              <a:rPr lang="en-US" sz="2800" dirty="0" smtClean="0"/>
              <a:t>C</a:t>
            </a:r>
            <a:r>
              <a:rPr lang="en-US" sz="2000" dirty="0" smtClean="0"/>
              <a:t>12</a:t>
            </a:r>
            <a:r>
              <a:rPr lang="en-US" sz="2800" dirty="0" smtClean="0"/>
              <a:t>H</a:t>
            </a:r>
            <a:r>
              <a:rPr lang="en-US" sz="2000" dirty="0" smtClean="0"/>
              <a:t>22</a:t>
            </a:r>
            <a:r>
              <a:rPr lang="en-US" sz="2800" dirty="0" smtClean="0"/>
              <a:t>O</a:t>
            </a:r>
            <a:r>
              <a:rPr lang="en-US" sz="2000" dirty="0" smtClean="0"/>
              <a:t>11</a:t>
            </a:r>
            <a:endParaRPr lang="he-IL" sz="2000" dirty="0" smtClean="0"/>
          </a:p>
          <a:p>
            <a:pPr eaLnBrk="1" hangingPunct="1"/>
            <a:r>
              <a:rPr lang="he-IL" sz="2800" dirty="0" smtClean="0"/>
              <a:t>נוסחת המבנה שלו:</a:t>
            </a:r>
            <a:endParaRPr lang="en-US" sz="2800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97200"/>
            <a:ext cx="479266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76156" y="5067527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 b="1" dirty="0">
                <a:solidFill>
                  <a:schemeClr val="tx2"/>
                </a:solidFill>
              </a:rPr>
              <a:t>גלוקוז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516688" y="50133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472898" y="5067527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 b="1" dirty="0">
                <a:solidFill>
                  <a:schemeClr val="tx2"/>
                </a:solidFill>
              </a:rPr>
              <a:t>פרוקטוז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3059113" y="4562702"/>
            <a:ext cx="360362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 flipV="1">
            <a:off x="7048222" y="4526983"/>
            <a:ext cx="288925" cy="5762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02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e-IL" sz="3600" b="1" dirty="0" smtClean="0"/>
              <a:t>רב - סוכרים הם פולימרים של חד-סוכרים.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74786" y="211025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he-IL" sz="4800" dirty="0" smtClean="0"/>
              <a:t>רב-סוכרים</a:t>
            </a:r>
            <a:endParaRPr lang="he-IL" sz="4800" dirty="0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1187624" y="2555666"/>
            <a:ext cx="7128792" cy="1152128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he-IL" dirty="0" smtClean="0">
                <a:effectLst/>
                <a:latin typeface="Arial" pitchFamily="34" charset="0"/>
                <a:cs typeface="Arial" pitchFamily="34" charset="0"/>
              </a:rPr>
              <a:t>ממולקולות </a:t>
            </a:r>
            <a:r>
              <a:rPr lang="he-IL" sz="2000" dirty="0" smtClean="0">
                <a:effectLst/>
                <a:latin typeface="Arial" pitchFamily="34" charset="0"/>
                <a:cs typeface="Arial" pitchFamily="34" charset="0"/>
              </a:rPr>
              <a:t>קטנות</a:t>
            </a:r>
            <a:r>
              <a:rPr lang="he-IL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חד-סוכרים</a:t>
            </a:r>
            <a:br>
              <a:rPr lang="he-IL" dirty="0" smtClean="0">
                <a:latin typeface="Arial" pitchFamily="34" charset="0"/>
                <a:cs typeface="Arial" pitchFamily="34" charset="0"/>
              </a:rPr>
            </a:br>
            <a:endParaRPr lang="he-IL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כותרת משנה 2"/>
          <p:cNvSpPr txBox="1">
            <a:spLocks/>
          </p:cNvSpPr>
          <p:nvPr/>
        </p:nvSpPr>
        <p:spPr>
          <a:xfrm>
            <a:off x="909131" y="3627766"/>
            <a:ext cx="7704856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r" rtl="1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he-IL" sz="4000" b="1" dirty="0" smtClean="0">
                <a:latin typeface="Arial" pitchFamily="34" charset="0"/>
                <a:cs typeface="Arial" pitchFamily="34" charset="0"/>
              </a:rPr>
              <a:t>למולקולות</a:t>
            </a:r>
            <a:r>
              <a:rPr lang="he-IL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7200" b="1" dirty="0" smtClean="0">
                <a:latin typeface="Arial" pitchFamily="34" charset="0"/>
                <a:cs typeface="Arial" pitchFamily="34" charset="0"/>
              </a:rPr>
              <a:t>ענק</a:t>
            </a:r>
            <a:r>
              <a:rPr lang="he-IL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4000" b="1" dirty="0" smtClean="0">
                <a:latin typeface="Arial" pitchFamily="34" charset="0"/>
                <a:cs typeface="Arial" pitchFamily="34" charset="0"/>
              </a:rPr>
              <a:t>רב סוכרים</a:t>
            </a:r>
            <a:endParaRPr lang="he-IL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559707" y="4936039"/>
            <a:ext cx="8206680" cy="936104"/>
            <a:chOff x="685800" y="5445224"/>
            <a:chExt cx="8206680" cy="936104"/>
          </a:xfrm>
        </p:grpSpPr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685800" y="5466928"/>
              <a:ext cx="1371600" cy="914400"/>
              <a:chOff x="1632" y="2832"/>
              <a:chExt cx="864" cy="576"/>
            </a:xfrm>
          </p:grpSpPr>
          <p:grpSp>
            <p:nvGrpSpPr>
              <p:cNvPr id="84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93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96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94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89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9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87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2051720" y="5445224"/>
              <a:ext cx="1371600" cy="914400"/>
              <a:chOff x="1632" y="2832"/>
              <a:chExt cx="864" cy="576"/>
            </a:xfrm>
          </p:grpSpPr>
          <p:grpSp>
            <p:nvGrpSpPr>
              <p:cNvPr id="70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79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82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80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75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7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6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73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3416424" y="5466928"/>
              <a:ext cx="1371600" cy="914400"/>
              <a:chOff x="1632" y="2832"/>
              <a:chExt cx="864" cy="576"/>
            </a:xfrm>
          </p:grpSpPr>
          <p:grpSp>
            <p:nvGrpSpPr>
              <p:cNvPr id="56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65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68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66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61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6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59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4784576" y="5466928"/>
              <a:ext cx="1371600" cy="914400"/>
              <a:chOff x="1632" y="2832"/>
              <a:chExt cx="864" cy="576"/>
            </a:xfrm>
          </p:grpSpPr>
          <p:grpSp>
            <p:nvGrpSpPr>
              <p:cNvPr id="42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51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54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52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47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4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45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6152728" y="5466928"/>
              <a:ext cx="1371600" cy="914400"/>
              <a:chOff x="1632" y="2832"/>
              <a:chExt cx="864" cy="576"/>
            </a:xfrm>
          </p:grpSpPr>
          <p:grpSp>
            <p:nvGrpSpPr>
              <p:cNvPr id="28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37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40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38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33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3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31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7520880" y="5466928"/>
              <a:ext cx="1371600" cy="914400"/>
              <a:chOff x="1632" y="2832"/>
              <a:chExt cx="864" cy="576"/>
            </a:xfrm>
          </p:grpSpPr>
          <p:grpSp>
            <p:nvGrpSpPr>
              <p:cNvPr id="14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23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26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24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19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2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17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9" name="קבוצה 128"/>
          <p:cNvGrpSpPr/>
          <p:nvPr/>
        </p:nvGrpSpPr>
        <p:grpSpPr>
          <a:xfrm>
            <a:off x="875429" y="2348880"/>
            <a:ext cx="1202598" cy="1278886"/>
            <a:chOff x="2450633" y="4843663"/>
            <a:chExt cx="1801400" cy="1440160"/>
          </a:xfrm>
        </p:grpSpPr>
        <p:grpSp>
          <p:nvGrpSpPr>
            <p:cNvPr id="130" name="קבוצה 129"/>
            <p:cNvGrpSpPr/>
            <p:nvPr/>
          </p:nvGrpSpPr>
          <p:grpSpPr>
            <a:xfrm>
              <a:off x="2450633" y="4843663"/>
              <a:ext cx="1801400" cy="1440160"/>
              <a:chOff x="3793232" y="5648672"/>
              <a:chExt cx="1066800" cy="1020688"/>
            </a:xfrm>
          </p:grpSpPr>
          <p:sp>
            <p:nvSpPr>
              <p:cNvPr id="132" name="AutoShape 10"/>
              <p:cNvSpPr>
                <a:spLocks noChangeArrowheads="1"/>
              </p:cNvSpPr>
              <p:nvPr/>
            </p:nvSpPr>
            <p:spPr bwMode="auto">
              <a:xfrm>
                <a:off x="3793232" y="6059760"/>
                <a:ext cx="1066800" cy="609600"/>
              </a:xfrm>
              <a:prstGeom prst="hexagon">
                <a:avLst>
                  <a:gd name="adj" fmla="val 43750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13"/>
              <p:cNvSpPr>
                <a:spLocks noChangeArrowheads="1"/>
              </p:cNvSpPr>
              <p:nvPr/>
            </p:nvSpPr>
            <p:spPr bwMode="auto">
              <a:xfrm>
                <a:off x="3923928" y="5648672"/>
                <a:ext cx="304800" cy="228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34" name="מחבר ישר 133"/>
              <p:cNvCxnSpPr>
                <a:stCxn id="133" idx="4"/>
                <a:endCxn id="132" idx="4"/>
              </p:cNvCxnSpPr>
              <p:nvPr/>
            </p:nvCxnSpPr>
            <p:spPr>
              <a:xfrm flipH="1">
                <a:off x="4059932" y="5877272"/>
                <a:ext cx="16396" cy="1824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Text Box 11"/>
            <p:cNvSpPr txBox="1">
              <a:spLocks noChangeArrowheads="1"/>
            </p:cNvSpPr>
            <p:nvPr/>
          </p:nvSpPr>
          <p:spPr bwMode="auto">
            <a:xfrm>
              <a:off x="3721469" y="5294953"/>
              <a:ext cx="31996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06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74638"/>
            <a:ext cx="6635750" cy="561975"/>
          </a:xfrm>
        </p:spPr>
        <p:txBody>
          <a:bodyPr>
            <a:noAutofit/>
          </a:bodyPr>
          <a:lstStyle/>
          <a:p>
            <a:pPr algn="ctr" eaLnBrk="1" hangingPunct="1"/>
            <a:r>
              <a:rPr lang="he-IL" sz="4400" b="1" dirty="0" smtClean="0"/>
              <a:t>רב-סוכרים</a:t>
            </a:r>
            <a:endParaRPr lang="en-US" sz="4400" b="1" dirty="0" smtClean="0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5" y="981075"/>
            <a:ext cx="9036496" cy="5876925"/>
          </a:xfrm>
        </p:spPr>
        <p:txBody>
          <a:bodyPr>
            <a:normAutofit/>
          </a:bodyPr>
          <a:lstStyle/>
          <a:p>
            <a:pPr eaLnBrk="1" hangingPunct="1"/>
            <a:r>
              <a:rPr lang="he-IL" sz="2800" dirty="0" smtClean="0"/>
              <a:t>רב-סוכר בנוי מיחידות רבות של חד סוכר, הקשורות זו לזו בקשר </a:t>
            </a:r>
            <a:r>
              <a:rPr lang="he-IL" sz="2800" dirty="0" err="1" smtClean="0"/>
              <a:t>קוולנטי</a:t>
            </a:r>
            <a:r>
              <a:rPr lang="he-IL" sz="2800" dirty="0" smtClean="0"/>
              <a:t> (</a:t>
            </a:r>
            <a:r>
              <a:rPr lang="he-IL" sz="2800" dirty="0" err="1" smtClean="0"/>
              <a:t>גליקוזידי</a:t>
            </a:r>
            <a:r>
              <a:rPr lang="he-IL" sz="2800" dirty="0" smtClean="0"/>
              <a:t>).</a:t>
            </a:r>
          </a:p>
          <a:p>
            <a:pPr eaLnBrk="1" hangingPunct="1"/>
            <a:r>
              <a:rPr lang="he-IL" sz="2800" dirty="0" smtClean="0"/>
              <a:t>הגלוקוז הוא חד הסוכר הנפוץ ביותר בהרכבי רב-סוכרים שונים.</a:t>
            </a:r>
          </a:p>
          <a:p>
            <a:pPr eaLnBrk="1" hangingPunct="1"/>
            <a:r>
              <a:rPr lang="he-IL" sz="2800" dirty="0" smtClean="0"/>
              <a:t>רב- סוכר אינו מתוק, אך בעל חשיבות רבה בתזונת האדם.</a:t>
            </a:r>
          </a:p>
          <a:p>
            <a:pPr eaLnBrk="1" hangingPunct="1"/>
            <a:r>
              <a:rPr lang="he-IL" sz="2800" dirty="0" smtClean="0"/>
              <a:t>בפירוק (הידרוליזה) של רב-סוכר ע"י חומצה או אנזימים ספציפיים, נוצרים חד סוכרים.</a:t>
            </a:r>
            <a:endParaRPr lang="en-US" sz="2800" dirty="0" smtClean="0"/>
          </a:p>
          <a:p>
            <a:pPr eaLnBrk="1" hangingPunct="1"/>
            <a:r>
              <a:rPr lang="he-IL" sz="2800" dirty="0" smtClean="0"/>
              <a:t>דוגמאות: עמילן, </a:t>
            </a:r>
            <a:r>
              <a:rPr lang="he-IL" sz="2800" dirty="0" err="1" smtClean="0"/>
              <a:t>גליקוגן</a:t>
            </a:r>
            <a:r>
              <a:rPr lang="he-IL" sz="2800" dirty="0" smtClean="0"/>
              <a:t>, תאית, כיטין.</a:t>
            </a:r>
            <a:endParaRPr lang="en-US" sz="2800" dirty="0" smtClean="0"/>
          </a:p>
        </p:txBody>
      </p:sp>
      <p:grpSp>
        <p:nvGrpSpPr>
          <p:cNvPr id="4" name="קבוצה 3"/>
          <p:cNvGrpSpPr/>
          <p:nvPr/>
        </p:nvGrpSpPr>
        <p:grpSpPr>
          <a:xfrm>
            <a:off x="637023" y="4650622"/>
            <a:ext cx="8206680" cy="936104"/>
            <a:chOff x="685800" y="5445224"/>
            <a:chExt cx="8206680" cy="936104"/>
          </a:xfrm>
        </p:grpSpPr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685800" y="5466928"/>
              <a:ext cx="1371600" cy="914400"/>
              <a:chOff x="1632" y="2832"/>
              <a:chExt cx="864" cy="576"/>
            </a:xfrm>
          </p:grpSpPr>
          <p:grpSp>
            <p:nvGrpSpPr>
              <p:cNvPr id="81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90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93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91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86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8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7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84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2051720" y="5445224"/>
              <a:ext cx="1371600" cy="914400"/>
              <a:chOff x="1632" y="2832"/>
              <a:chExt cx="864" cy="576"/>
            </a:xfrm>
          </p:grpSpPr>
          <p:grpSp>
            <p:nvGrpSpPr>
              <p:cNvPr id="67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76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79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77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72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7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70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3416424" y="5466928"/>
              <a:ext cx="1371600" cy="914400"/>
              <a:chOff x="1632" y="2832"/>
              <a:chExt cx="864" cy="576"/>
            </a:xfrm>
          </p:grpSpPr>
          <p:grpSp>
            <p:nvGrpSpPr>
              <p:cNvPr id="53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62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65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63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58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6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56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4784576" y="5466928"/>
              <a:ext cx="1371600" cy="914400"/>
              <a:chOff x="1632" y="2832"/>
              <a:chExt cx="864" cy="576"/>
            </a:xfrm>
          </p:grpSpPr>
          <p:grpSp>
            <p:nvGrpSpPr>
              <p:cNvPr id="39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48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51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49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44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4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42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6152728" y="5466928"/>
              <a:ext cx="1371600" cy="914400"/>
              <a:chOff x="1632" y="2832"/>
              <a:chExt cx="864" cy="576"/>
            </a:xfrm>
          </p:grpSpPr>
          <p:grpSp>
            <p:nvGrpSpPr>
              <p:cNvPr id="25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34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37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35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30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32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28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7520880" y="5466928"/>
              <a:ext cx="1371600" cy="914400"/>
              <a:chOff x="1632" y="2832"/>
              <a:chExt cx="864" cy="576"/>
            </a:xfrm>
          </p:grpSpPr>
          <p:grpSp>
            <p:nvGrpSpPr>
              <p:cNvPr id="11" name="Group 21"/>
              <p:cNvGrpSpPr>
                <a:grpSpLocks/>
              </p:cNvGrpSpPr>
              <p:nvPr/>
            </p:nvGrpSpPr>
            <p:grpSpPr bwMode="auto">
              <a:xfrm>
                <a:off x="1728" y="2832"/>
                <a:ext cx="576" cy="576"/>
                <a:chOff x="2928" y="2160"/>
                <a:chExt cx="672" cy="672"/>
              </a:xfrm>
            </p:grpSpPr>
            <p:grpSp>
              <p:nvGrpSpPr>
                <p:cNvPr id="20" name="Group 22"/>
                <p:cNvGrpSpPr>
                  <a:grpSpLocks/>
                </p:cNvGrpSpPr>
                <p:nvPr/>
              </p:nvGrpSpPr>
              <p:grpSpPr bwMode="auto">
                <a:xfrm>
                  <a:off x="2928" y="2352"/>
                  <a:ext cx="672" cy="480"/>
                  <a:chOff x="2928" y="2352"/>
                  <a:chExt cx="672" cy="480"/>
                </a:xfrm>
              </p:grpSpPr>
              <p:sp>
                <p:nvSpPr>
                  <p:cNvPr id="23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48"/>
                    <a:ext cx="672" cy="384"/>
                  </a:xfrm>
                  <a:prstGeom prst="hexagon">
                    <a:avLst>
                      <a:gd name="adj" fmla="val 43750"/>
                      <a:gd name="vf" fmla="val 11547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352"/>
                    <a:ext cx="240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</a:p>
                </p:txBody>
              </p:sp>
            </p:grpSp>
            <p:sp>
              <p:nvSpPr>
                <p:cNvPr id="21" name="Line 25"/>
                <p:cNvSpPr>
                  <a:spLocks noChangeShapeType="1"/>
                </p:cNvSpPr>
                <p:nvPr/>
              </p:nvSpPr>
              <p:spPr bwMode="auto">
                <a:xfrm>
                  <a:off x="3120" y="23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Oval 26"/>
                <p:cNvSpPr>
                  <a:spLocks noChangeArrowheads="1"/>
                </p:cNvSpPr>
                <p:nvPr/>
              </p:nvSpPr>
              <p:spPr bwMode="auto">
                <a:xfrm>
                  <a:off x="3120" y="2160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2304" y="3168"/>
                <a:ext cx="192" cy="192"/>
                <a:chOff x="2592" y="3216"/>
                <a:chExt cx="192" cy="192"/>
              </a:xfrm>
            </p:grpSpPr>
            <p:grpSp>
              <p:nvGrpSpPr>
                <p:cNvPr id="16" name="Group 30"/>
                <p:cNvGrpSpPr>
                  <a:grpSpLocks/>
                </p:cNvGrpSpPr>
                <p:nvPr/>
              </p:nvGrpSpPr>
              <p:grpSpPr bwMode="auto">
                <a:xfrm>
                  <a:off x="2592" y="3216"/>
                  <a:ext cx="96" cy="144"/>
                  <a:chOff x="2592" y="3216"/>
                  <a:chExt cx="96" cy="144"/>
                </a:xfrm>
              </p:grpSpPr>
              <p:sp>
                <p:nvSpPr>
                  <p:cNvPr id="1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auto">
                <a:xfrm>
                  <a:off x="2688" y="3312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1632" y="3168"/>
                <a:ext cx="96" cy="144"/>
                <a:chOff x="3264" y="3264"/>
                <a:chExt cx="96" cy="144"/>
              </a:xfrm>
            </p:grpSpPr>
            <p:sp>
              <p:nvSpPr>
                <p:cNvPr id="14" name="Line 35"/>
                <p:cNvSpPr>
                  <a:spLocks noChangeShapeType="1"/>
                </p:cNvSpPr>
                <p:nvPr/>
              </p:nvSpPr>
              <p:spPr bwMode="auto">
                <a:xfrm>
                  <a:off x="3360" y="32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556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5760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e-IL" sz="2800" dirty="0" err="1" smtClean="0">
                <a:latin typeface="Arial" pitchFamily="34" charset="0"/>
                <a:cs typeface="Arial" pitchFamily="34" charset="0"/>
              </a:rPr>
              <a:t>מונומר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 פירוש מיוונית: מונו =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אחד, מר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= יחידה</a:t>
            </a:r>
          </a:p>
          <a:p>
            <a:pPr marL="109728" indent="0">
              <a:lnSpc>
                <a:spcPct val="90000"/>
              </a:lnSpc>
              <a:buNone/>
            </a:pPr>
            <a:endParaRPr lang="he-IL" dirty="0"/>
          </a:p>
          <a:p>
            <a:pPr>
              <a:lnSpc>
                <a:spcPct val="90000"/>
              </a:lnSpc>
            </a:pPr>
            <a:r>
              <a:rPr lang="he-IL" dirty="0" err="1"/>
              <a:t>מונומר</a:t>
            </a:r>
            <a:r>
              <a:rPr lang="he-IL" dirty="0"/>
              <a:t>, חומר המוצא לפולימר, מולקולה קטנה</a:t>
            </a:r>
            <a:r>
              <a:rPr lang="he-IL" dirty="0" smtClean="0"/>
              <a:t>.</a:t>
            </a:r>
          </a:p>
          <a:p>
            <a:pPr>
              <a:lnSpc>
                <a:spcPct val="90000"/>
              </a:lnSpc>
            </a:pPr>
            <a:endParaRPr lang="he-IL" dirty="0"/>
          </a:p>
          <a:p>
            <a:pPr>
              <a:lnSpc>
                <a:spcPct val="90000"/>
              </a:lnSpc>
            </a:pPr>
            <a:r>
              <a:rPr lang="he-IL" dirty="0"/>
              <a:t>פולימר נוצר בתהליך המכונה </a:t>
            </a:r>
            <a:r>
              <a:rPr lang="he-IL" dirty="0" err="1"/>
              <a:t>פילמור</a:t>
            </a:r>
            <a:r>
              <a:rPr lang="he-IL" dirty="0"/>
              <a:t>, בו </a:t>
            </a:r>
            <a:r>
              <a:rPr lang="he-IL" dirty="0" err="1"/>
              <a:t>המונומרים</a:t>
            </a:r>
            <a:r>
              <a:rPr lang="he-IL" dirty="0"/>
              <a:t> נקשרים זה לזה בתהליכים כימיים לקבלת </a:t>
            </a:r>
            <a:r>
              <a:rPr lang="he-IL" dirty="0" err="1" smtClean="0"/>
              <a:t>מאקרומולקולות</a:t>
            </a:r>
            <a:r>
              <a:rPr lang="he-IL" dirty="0" smtClean="0"/>
              <a:t>.</a:t>
            </a:r>
          </a:p>
          <a:p>
            <a:pPr marL="109728" indent="0">
              <a:lnSpc>
                <a:spcPct val="90000"/>
              </a:lnSpc>
              <a:buNone/>
            </a:pPr>
            <a:endParaRPr lang="he-IL" dirty="0"/>
          </a:p>
          <a:p>
            <a:pPr marL="109728" indent="0" algn="ctr">
              <a:lnSpc>
                <a:spcPct val="90000"/>
              </a:lnSpc>
              <a:buNone/>
            </a:pPr>
            <a:r>
              <a:rPr lang="he-IL" sz="2800" b="1" dirty="0">
                <a:solidFill>
                  <a:srgbClr val="7030A0"/>
                </a:solidFill>
              </a:rPr>
              <a:t>כל החומרים הפלסטיים הם פולימרים, אך לא כל פולימר הוא חומר פלסטי</a:t>
            </a:r>
            <a:r>
              <a:rPr lang="he-IL" sz="2800" b="1" dirty="0" smtClean="0">
                <a:solidFill>
                  <a:srgbClr val="7030A0"/>
                </a:solidFill>
              </a:rPr>
              <a:t>.</a:t>
            </a:r>
          </a:p>
          <a:p>
            <a:pPr marL="109728" indent="0" algn="ctr">
              <a:lnSpc>
                <a:spcPct val="90000"/>
              </a:lnSpc>
              <a:buNone/>
            </a:pPr>
            <a:r>
              <a:rPr lang="he-IL" sz="2800" dirty="0"/>
              <a:t>פלסטיק ביוונית = עיבוד, עיצוב צורה.</a:t>
            </a:r>
          </a:p>
          <a:p>
            <a:pPr marL="109728" indent="0">
              <a:lnSpc>
                <a:spcPct val="90000"/>
              </a:lnSpc>
              <a:buNone/>
            </a:pPr>
            <a:endParaRPr lang="he-IL" sz="2800" b="1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he-IL" dirty="0" smtClean="0"/>
              <a:t>הפולימר </a:t>
            </a:r>
            <a:r>
              <a:rPr lang="he-IL" dirty="0"/>
              <a:t>הוא המרכיב העיקרי של חומר פלסטי</a:t>
            </a:r>
            <a:r>
              <a:rPr lang="he-IL" dirty="0" smtClean="0"/>
              <a:t>.</a:t>
            </a:r>
            <a:endParaRPr lang="he-IL" dirty="0"/>
          </a:p>
          <a:p>
            <a:pPr marL="109728" indent="0">
              <a:lnSpc>
                <a:spcPct val="90000"/>
              </a:lnSpc>
              <a:buNone/>
            </a:pPr>
            <a:endParaRPr lang="he-IL" dirty="0"/>
          </a:p>
          <a:p>
            <a:pPr marL="109728" indent="0">
              <a:lnSpc>
                <a:spcPct val="90000"/>
              </a:lnSpc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7544" y="35773"/>
            <a:ext cx="8229600" cy="1143000"/>
          </a:xfrm>
        </p:spPr>
        <p:txBody>
          <a:bodyPr/>
          <a:lstStyle/>
          <a:p>
            <a:pPr algn="ctr"/>
            <a:r>
              <a:rPr lang="he-IL" dirty="0" err="1" smtClean="0"/>
              <a:t>מונומר</a:t>
            </a:r>
            <a:r>
              <a:rPr lang="he-IL" dirty="0" smtClean="0"/>
              <a:t> ופולימר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47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36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ממולקולות</a:t>
            </a:r>
            <a:r>
              <a:rPr lang="he-IL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קטנות:</a:t>
            </a:r>
            <a:r>
              <a:rPr lang="he-IL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e-IL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חומצות אמיניות</a:t>
            </a:r>
            <a:r>
              <a:rPr lang="he-IL" dirty="0">
                <a:latin typeface="Arial" pitchFamily="34" charset="0"/>
                <a:cs typeface="Arial" pitchFamily="34" charset="0"/>
              </a:rPr>
              <a:t/>
            </a:r>
            <a:br>
              <a:rPr lang="he-IL" dirty="0">
                <a:latin typeface="Arial" pitchFamily="34" charset="0"/>
                <a:cs typeface="Arial" pitchFamily="34" charset="0"/>
              </a:rPr>
            </a:br>
            <a:endParaRPr lang="he-IL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7016824" cy="1752600"/>
          </a:xfrm>
        </p:spPr>
        <p:txBody>
          <a:bodyPr>
            <a:normAutofit fontScale="85000" lnSpcReduction="10000"/>
          </a:bodyPr>
          <a:lstStyle/>
          <a:p>
            <a:r>
              <a:rPr lang="he-IL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למולקולות </a:t>
            </a:r>
            <a:r>
              <a:rPr lang="he-IL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ענק:</a:t>
            </a:r>
            <a:r>
              <a:rPr lang="he-IL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85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חלבונים</a:t>
            </a:r>
            <a:endParaRPr lang="he-IL" sz="85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20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1043608" y="466484"/>
            <a:ext cx="69847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 smtClean="0">
                <a:solidFill>
                  <a:schemeClr val="tx2"/>
                </a:solidFill>
              </a:rPr>
              <a:t>חומצות אמיניות וחלבונים</a:t>
            </a:r>
            <a:endParaRPr lang="he-IL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sz="4800" b="1" dirty="0" smtClean="0"/>
              <a:t>חלבונים</a:t>
            </a:r>
            <a:endParaRPr lang="en-US" sz="48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4006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he-IL" sz="3200" dirty="0" smtClean="0"/>
              <a:t>החלבון (פרוטאין) הוא אחד משלושת אבות המזון החיוניים לתפקוד תקין של הגוף.</a:t>
            </a:r>
          </a:p>
          <a:p>
            <a:pPr marL="109728" indent="0" eaLnBrk="1" hangingPunct="1">
              <a:lnSpc>
                <a:spcPct val="90000"/>
              </a:lnSpc>
              <a:buNone/>
            </a:pPr>
            <a:endParaRPr lang="he-IL" sz="3200" dirty="0" smtClean="0"/>
          </a:p>
          <a:p>
            <a:pPr eaLnBrk="1" hangingPunct="1">
              <a:lnSpc>
                <a:spcPct val="90000"/>
              </a:lnSpc>
            </a:pPr>
            <a:r>
              <a:rPr lang="he-IL" sz="3200" dirty="0" smtClean="0"/>
              <a:t>החלבונים מהווים אבני בניין מרכזיות לרקמות שונות בגוף.</a:t>
            </a:r>
          </a:p>
          <a:p>
            <a:pPr marL="109728" indent="0" eaLnBrk="1" hangingPunct="1">
              <a:lnSpc>
                <a:spcPct val="90000"/>
              </a:lnSpc>
              <a:buNone/>
            </a:pPr>
            <a:endParaRPr lang="he-IL" sz="3200" dirty="0" smtClean="0"/>
          </a:p>
          <a:p>
            <a:pPr eaLnBrk="1" hangingPunct="1">
              <a:lnSpc>
                <a:spcPct val="90000"/>
              </a:lnSpc>
            </a:pPr>
            <a:r>
              <a:rPr lang="he-IL" sz="3200" dirty="0" smtClean="0"/>
              <a:t>לחלבונים תפקידים נוספים: הם משמשים כאנזימים, נוגדנים והורמונים.</a:t>
            </a:r>
          </a:p>
          <a:p>
            <a:pPr marL="109728" indent="0" eaLnBrk="1" hangingPunct="1">
              <a:lnSpc>
                <a:spcPct val="90000"/>
              </a:lnSpc>
              <a:buNone/>
            </a:pPr>
            <a:endParaRPr lang="he-IL" sz="3200" dirty="0" smtClean="0"/>
          </a:p>
          <a:p>
            <a:pPr eaLnBrk="1" hangingPunct="1">
              <a:lnSpc>
                <a:spcPct val="90000"/>
              </a:lnSpc>
            </a:pPr>
            <a:r>
              <a:rPr lang="he-IL" sz="3200" dirty="0" smtClean="0"/>
              <a:t>החלבון הוא מולקולה גדולה מאוד, </a:t>
            </a:r>
            <a:r>
              <a:rPr lang="he-IL" sz="3200" dirty="0" err="1" smtClean="0"/>
              <a:t>מאקרומולקולה</a:t>
            </a:r>
            <a:r>
              <a:rPr lang="he-IL" sz="3200" dirty="0" smtClean="0"/>
              <a:t>, המורכבת מחומצות אמיניות.</a:t>
            </a:r>
          </a:p>
        </p:txBody>
      </p:sp>
    </p:spTree>
    <p:extLst>
      <p:ext uri="{BB962C8B-B14F-4D97-AF65-F5344CB8AC3E}">
        <p14:creationId xmlns:p14="http://schemas.microsoft.com/office/powerpoint/2010/main" val="11016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algn="ctr" eaLnBrk="1" hangingPunct="1"/>
            <a:r>
              <a:rPr lang="he-IL" b="1" smtClean="0"/>
              <a:t>חומצות אמיניות וחלבונים</a:t>
            </a:r>
            <a:endParaRPr lang="en-US" b="1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eaLnBrk="1" hangingPunct="1"/>
            <a:r>
              <a:rPr lang="he-IL" smtClean="0"/>
              <a:t>החלבון הוא מאקרומולקולה טבעית המכונה בשם פוליפפטיד.</a:t>
            </a:r>
          </a:p>
          <a:p>
            <a:pPr eaLnBrk="1" hangingPunct="1"/>
            <a:r>
              <a:rPr lang="he-IL" smtClean="0"/>
              <a:t>היחידות המרכיבות את שרשרות הפוליפפטיד נקראות חומצות אמיניות.</a:t>
            </a:r>
          </a:p>
          <a:p>
            <a:pPr eaLnBrk="1" hangingPunct="1"/>
            <a:r>
              <a:rPr lang="he-IL" smtClean="0"/>
              <a:t>תכונות החלבון נקבעות על פי סוג החומצות האמיניות שבונות אותו והרצף שלהן בשרשרת.</a:t>
            </a:r>
          </a:p>
          <a:p>
            <a:pPr eaLnBrk="1" hangingPunct="1"/>
            <a:r>
              <a:rPr lang="he-IL" smtClean="0"/>
              <a:t>כל החומצות האמיניות בעלות מבנה כללי משותף. </a:t>
            </a:r>
            <a:endParaRPr lang="en-US" smtClean="0"/>
          </a:p>
        </p:txBody>
      </p:sp>
      <p:pic>
        <p:nvPicPr>
          <p:cNvPr id="10244" name="Picture 4" descr="200px-AminoAcidba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52" y="4322428"/>
            <a:ext cx="3511108" cy="187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4932719"/>
            <a:ext cx="295232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האיור לקוח מהקישור: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www.msg.ucsf.edu/BI204/amino.html</a:t>
            </a: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577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algn="ctr" eaLnBrk="1" hangingPunct="1"/>
            <a:r>
              <a:rPr lang="he-IL" b="1" smtClean="0"/>
              <a:t>חלבונים - עובדות נוספות</a:t>
            </a:r>
            <a:r>
              <a:rPr lang="he-IL" smtClean="0"/>
              <a:t> 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5949950"/>
          </a:xfrm>
        </p:spPr>
        <p:txBody>
          <a:bodyPr/>
          <a:lstStyle/>
          <a:p>
            <a:pPr eaLnBrk="1" hangingPunct="1"/>
            <a:r>
              <a:rPr lang="he-IL" sz="2800" dirty="0" smtClean="0"/>
              <a:t>הגוף לא אוגר חומצות אמיניות או חלבונים.</a:t>
            </a:r>
          </a:p>
          <a:p>
            <a:pPr eaLnBrk="1" hangingPunct="1"/>
            <a:r>
              <a:rPr lang="he-IL" sz="2800" dirty="0" smtClean="0"/>
              <a:t>עודפי חלבון, מעבר לצרכי הגוף (בניית רקמות, אנרגיה), הופכים לשומן שנאגר בגוף.</a:t>
            </a:r>
          </a:p>
          <a:p>
            <a:pPr eaLnBrk="1" hangingPunct="1"/>
            <a:r>
              <a:rPr lang="he-IL" sz="2800" dirty="0" smtClean="0"/>
              <a:t>צריכה מוגברת של חלבונים מעבר לנדרש, מזיקה לגוף:</a:t>
            </a:r>
          </a:p>
          <a:p>
            <a:pPr eaLnBrk="1" hangingPunct="1">
              <a:buFont typeface="Wingdings" pitchFamily="2" charset="2"/>
              <a:buNone/>
            </a:pPr>
            <a:r>
              <a:rPr lang="he-IL" sz="2800" dirty="0" smtClean="0"/>
              <a:t>1.עומס על הכליות.</a:t>
            </a:r>
          </a:p>
          <a:p>
            <a:pPr eaLnBrk="1" hangingPunct="1">
              <a:buFont typeface="Wingdings" pitchFamily="2" charset="2"/>
              <a:buNone/>
            </a:pPr>
            <a:r>
              <a:rPr lang="he-IL" sz="2800" dirty="0" smtClean="0"/>
              <a:t>2. שיבוש תהליכי העיכול.</a:t>
            </a:r>
          </a:p>
          <a:p>
            <a:pPr eaLnBrk="1" hangingPunct="1">
              <a:buFont typeface="Wingdings" pitchFamily="2" charset="2"/>
              <a:buNone/>
            </a:pPr>
            <a:r>
              <a:rPr lang="he-IL" sz="2800" dirty="0" smtClean="0"/>
              <a:t>3.פגיעה בעתודות הסידן בעצמות.</a:t>
            </a:r>
          </a:p>
          <a:p>
            <a:pPr eaLnBrk="1" hangingPunct="1">
              <a:buFont typeface="Wingdings" pitchFamily="2" charset="2"/>
              <a:buNone/>
            </a:pPr>
            <a:r>
              <a:rPr lang="he-IL" sz="2800" dirty="0" smtClean="0"/>
              <a:t>4. פגיעה בחיידקים מועילים במעי, סכנה לסרטן במעי הגס</a:t>
            </a:r>
            <a:r>
              <a:rPr lang="he-IL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44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ctr" eaLnBrk="1" hangingPunct="1"/>
            <a:r>
              <a:rPr lang="he-IL" b="1" dirty="0" smtClean="0"/>
              <a:t>חומצה אמינית – מבנה כללי</a:t>
            </a:r>
            <a:endParaRPr lang="en-US" b="1" dirty="0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062833"/>
              </p:ext>
            </p:extLst>
          </p:nvPr>
        </p:nvGraphicFramePr>
        <p:xfrm>
          <a:off x="2411760" y="2557983"/>
          <a:ext cx="4249738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" name="ISIS/Draw Sketch" r:id="rId3" imgW="2286000" imgH="1342800" progId="ISISServer">
                  <p:embed/>
                </p:oleObj>
              </mc:Choice>
              <mc:Fallback>
                <p:oleObj name="ISIS/Draw Sketch" r:id="rId3" imgW="2286000" imgH="13428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557983"/>
                        <a:ext cx="4249738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371633" y="3403334"/>
            <a:ext cx="8712175" cy="1856571"/>
            <a:chOff x="179387" y="2498870"/>
            <a:chExt cx="8712175" cy="1856571"/>
          </a:xfrm>
        </p:grpSpPr>
        <p:sp>
          <p:nvSpPr>
            <p:cNvPr id="1029" name="Rectangle 9"/>
            <p:cNvSpPr>
              <a:spLocks noChangeArrowheads="1"/>
            </p:cNvSpPr>
            <p:nvPr/>
          </p:nvSpPr>
          <p:spPr bwMode="auto">
            <a:xfrm>
              <a:off x="179387" y="2498870"/>
              <a:ext cx="1901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he-IL" sz="2400" dirty="0">
                  <a:solidFill>
                    <a:srgbClr val="663300"/>
                  </a:solidFill>
                </a:rPr>
                <a:t>קבוצה אמינית</a:t>
              </a:r>
              <a:endParaRPr lang="en-US" sz="2400" dirty="0">
                <a:solidFill>
                  <a:srgbClr val="663300"/>
                </a:solidFill>
              </a:endParaRPr>
            </a:p>
          </p:txBody>
        </p:sp>
        <p:sp>
          <p:nvSpPr>
            <p:cNvPr id="1030" name="Rectangle 10"/>
            <p:cNvSpPr>
              <a:spLocks noChangeArrowheads="1"/>
            </p:cNvSpPr>
            <p:nvPr/>
          </p:nvSpPr>
          <p:spPr bwMode="auto">
            <a:xfrm>
              <a:off x="2783650" y="3898241"/>
              <a:ext cx="20161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he-IL" sz="2400" dirty="0">
                  <a:solidFill>
                    <a:srgbClr val="663300"/>
                  </a:solidFill>
                </a:rPr>
                <a:t>קבוצה  צדדית</a:t>
              </a:r>
              <a:endParaRPr lang="en-US" sz="2400" dirty="0">
                <a:solidFill>
                  <a:srgbClr val="663300"/>
                </a:solidFill>
              </a:endParaRPr>
            </a:p>
          </p:txBody>
        </p:sp>
        <p:sp>
          <p:nvSpPr>
            <p:cNvPr id="1031" name="Rectangle 11"/>
            <p:cNvSpPr>
              <a:spLocks noChangeArrowheads="1"/>
            </p:cNvSpPr>
            <p:nvPr/>
          </p:nvSpPr>
          <p:spPr bwMode="auto">
            <a:xfrm>
              <a:off x="6372200" y="2498870"/>
              <a:ext cx="25193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he-IL" sz="2400" dirty="0">
                  <a:solidFill>
                    <a:srgbClr val="663300"/>
                  </a:solidFill>
                </a:rPr>
                <a:t>קבוצה </a:t>
              </a:r>
              <a:r>
                <a:rPr lang="he-IL" sz="2400" dirty="0" err="1">
                  <a:solidFill>
                    <a:srgbClr val="663300"/>
                  </a:solidFill>
                </a:rPr>
                <a:t>קרבוקסילית</a:t>
              </a:r>
              <a:endParaRPr lang="en-US" sz="2400" dirty="0">
                <a:solidFill>
                  <a:srgbClr val="66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4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b="1" smtClean="0"/>
              <a:t>חומצות אמיניות</a:t>
            </a:r>
            <a:endParaRPr lang="en-US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5538"/>
            <a:ext cx="8363272" cy="5471814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he-IL" sz="3200" dirty="0" smtClean="0"/>
              <a:t>קיימות 20 חומצות אמיניות שונות.</a:t>
            </a:r>
          </a:p>
          <a:p>
            <a:pPr eaLnBrk="1" hangingPunct="1">
              <a:spcBef>
                <a:spcPts val="0"/>
              </a:spcBef>
            </a:pPr>
            <a:r>
              <a:rPr lang="he-IL" sz="3200" dirty="0" smtClean="0"/>
              <a:t>החומצות נבדלות זו מזו בקבוצה הצדדית שלהן </a:t>
            </a:r>
            <a:r>
              <a:rPr lang="en-US" sz="3200" dirty="0" smtClean="0"/>
              <a:t>(R)</a:t>
            </a:r>
            <a:r>
              <a:rPr lang="he-IL" sz="3200" dirty="0" smtClean="0"/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he-IL" sz="3200" dirty="0" smtClean="0"/>
              <a:t>החומצות האמיניות מהוות את אבני הבניין של החלבונים.</a:t>
            </a:r>
          </a:p>
          <a:p>
            <a:pPr eaLnBrk="1" hangingPunct="1">
              <a:spcBef>
                <a:spcPts val="0"/>
              </a:spcBef>
            </a:pPr>
            <a:r>
              <a:rPr lang="he-IL" sz="3200" dirty="0" smtClean="0"/>
              <a:t>הקבוצות הצדדיות של החומצות האמיניות בעלות חשיבות רבה בקביעת המבנה המרחבי של החלבון.</a:t>
            </a:r>
          </a:p>
          <a:p>
            <a:pPr eaLnBrk="1" hangingPunct="1">
              <a:spcBef>
                <a:spcPts val="0"/>
              </a:spcBef>
            </a:pPr>
            <a:r>
              <a:rPr lang="he-IL" sz="3200" dirty="0" smtClean="0"/>
              <a:t>הקבוצות הצדדיות </a:t>
            </a:r>
            <a:r>
              <a:rPr lang="en-US" sz="3200" dirty="0" smtClean="0"/>
              <a:t>(R)</a:t>
            </a:r>
            <a:r>
              <a:rPr lang="he-IL" sz="3200" dirty="0" smtClean="0"/>
              <a:t> נבדלות זו מזו במבנה, בגודל ובפעילות הכימית שלהן. </a:t>
            </a:r>
          </a:p>
        </p:txBody>
      </p:sp>
    </p:spTree>
    <p:extLst>
      <p:ext uri="{BB962C8B-B14F-4D97-AF65-F5344CB8AC3E}">
        <p14:creationId xmlns:p14="http://schemas.microsoft.com/office/powerpoint/2010/main" val="28287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568951" cy="5112568"/>
          </a:xfrm>
        </p:spPr>
        <p:txBody>
          <a:bodyPr>
            <a:normAutofit/>
          </a:bodyPr>
          <a:lstStyle/>
          <a:p>
            <a:pPr marL="109728" indent="0">
              <a:lnSpc>
                <a:spcPct val="160000"/>
              </a:lnSpc>
              <a:buNone/>
            </a:pPr>
            <a:r>
              <a:rPr lang="he-IL" sz="3300" b="1" dirty="0" smtClean="0">
                <a:latin typeface="Arial" pitchFamily="34" charset="0"/>
                <a:cs typeface="Arial" pitchFamily="34" charset="0"/>
              </a:rPr>
              <a:t>מבנה החלבון ותפקודו נקבעים </a:t>
            </a:r>
            <a:r>
              <a:rPr lang="he-IL" sz="3300" b="1" dirty="0">
                <a:latin typeface="Arial" pitchFamily="34" charset="0"/>
                <a:cs typeface="Arial" pitchFamily="34" charset="0"/>
              </a:rPr>
              <a:t>על </a:t>
            </a:r>
            <a:r>
              <a:rPr lang="he-IL" sz="3300" b="1" dirty="0" smtClean="0">
                <a:latin typeface="Arial" pitchFamily="34" charset="0"/>
                <a:cs typeface="Arial" pitchFamily="34" charset="0"/>
              </a:rPr>
              <a:t>פי: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he-IL" sz="3600" b="1" dirty="0" smtClean="0">
                <a:solidFill>
                  <a:srgbClr val="7030A0"/>
                </a:solidFill>
              </a:rPr>
              <a:t>סוג </a:t>
            </a:r>
            <a:r>
              <a:rPr lang="he-IL" sz="3600" dirty="0"/>
              <a:t>חומצות אמיניות במולקולה.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he-IL" sz="3600" b="1" dirty="0">
                <a:solidFill>
                  <a:srgbClr val="7030A0"/>
                </a:solidFill>
              </a:rPr>
              <a:t>מספר </a:t>
            </a:r>
            <a:r>
              <a:rPr lang="he-IL" sz="3600" dirty="0"/>
              <a:t>חומצות אמיניות במולקולה.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he-IL" sz="3600" dirty="0"/>
              <a:t>סדר </a:t>
            </a:r>
            <a:r>
              <a:rPr lang="he-IL" sz="3600" dirty="0" smtClean="0"/>
              <a:t>חומצות אמיניות </a:t>
            </a:r>
            <a:r>
              <a:rPr lang="he-IL" sz="3600" dirty="0"/>
              <a:t>- </a:t>
            </a:r>
            <a:r>
              <a:rPr lang="he-IL" sz="3600" b="1" dirty="0">
                <a:solidFill>
                  <a:srgbClr val="7030A0"/>
                </a:solidFill>
              </a:rPr>
              <a:t>רצף</a:t>
            </a:r>
            <a:r>
              <a:rPr lang="he-IL" sz="3600" dirty="0"/>
              <a:t> (מבנה ראשוני).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he-IL" sz="3600" b="1" dirty="0">
                <a:solidFill>
                  <a:srgbClr val="7030A0"/>
                </a:solidFill>
              </a:rPr>
              <a:t>ארגון במרחב </a:t>
            </a:r>
            <a:r>
              <a:rPr lang="he-IL" sz="3600" dirty="0"/>
              <a:t>של המולקולה.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he-IL" sz="3600" dirty="0"/>
              <a:t>ארגון של המולקולות.</a:t>
            </a:r>
          </a:p>
          <a:p>
            <a:pPr marL="109728" indent="0">
              <a:lnSpc>
                <a:spcPct val="160000"/>
              </a:lnSpc>
              <a:buNone/>
            </a:pPr>
            <a:endParaRPr lang="he-IL" sz="3300" b="1" dirty="0" smtClean="0">
              <a:latin typeface="Arial" pitchFamily="34" charset="0"/>
              <a:cs typeface="Arial" pitchFamily="34" charset="0"/>
            </a:endParaRPr>
          </a:p>
          <a:p>
            <a:pPr marL="109728" indent="0" eaLnBrk="1" hangingPunct="1">
              <a:lnSpc>
                <a:spcPct val="160000"/>
              </a:lnSpc>
              <a:buNone/>
            </a:pPr>
            <a:endParaRPr lang="en-US" sz="1600" dirty="0" smtClean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26</a:t>
            </a:fld>
            <a:endParaRPr lang="he-IL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e-IL" sz="4000" b="1" dirty="0" smtClean="0">
                <a:effectLst/>
                <a:latin typeface="Arial" pitchFamily="34" charset="0"/>
                <a:cs typeface="Arial" pitchFamily="34" charset="0"/>
              </a:rPr>
              <a:t>מחומצות אמיניות (</a:t>
            </a:r>
            <a:r>
              <a:rPr lang="he-IL" sz="4000" b="1" dirty="0" err="1" smtClean="0">
                <a:effectLst/>
                <a:latin typeface="Arial" pitchFamily="34" charset="0"/>
                <a:cs typeface="Arial" pitchFamily="34" charset="0"/>
              </a:rPr>
              <a:t>מונומרים</a:t>
            </a:r>
            <a:r>
              <a:rPr lang="he-IL" sz="4000" dirty="0" smtClean="0">
                <a:effectLst/>
                <a:latin typeface="Arial" pitchFamily="34" charset="0"/>
                <a:cs typeface="Arial" pitchFamily="34" charset="0"/>
              </a:rPr>
              <a:t>) ל</a:t>
            </a:r>
            <a:r>
              <a:rPr lang="he-IL" sz="4000" b="1" dirty="0" smtClean="0">
                <a:effectLst/>
                <a:latin typeface="Arial" pitchFamily="34" charset="0"/>
                <a:cs typeface="Arial" pitchFamily="34" charset="0"/>
              </a:rPr>
              <a:t>חלבונים</a:t>
            </a:r>
            <a:endParaRPr lang="en-US" sz="40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6128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sz="4800" b="1" dirty="0" smtClean="0"/>
              <a:t>חלבונים</a:t>
            </a:r>
            <a:endParaRPr lang="en-US" sz="48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400675"/>
          </a:xfrm>
        </p:spPr>
        <p:txBody>
          <a:bodyPr>
            <a:noAutofit/>
          </a:bodyPr>
          <a:lstStyle/>
          <a:p>
            <a:pPr marL="109728" indent="0" eaLnBrk="1" hangingPunct="1">
              <a:lnSpc>
                <a:spcPct val="90000"/>
              </a:lnSpc>
              <a:buNone/>
            </a:pPr>
            <a:endParaRPr lang="he-IL" sz="3200" dirty="0" smtClean="0"/>
          </a:p>
          <a:p>
            <a:pPr eaLnBrk="1" hangingPunct="1">
              <a:lnSpc>
                <a:spcPct val="90000"/>
              </a:lnSpc>
            </a:pPr>
            <a:r>
              <a:rPr lang="he-IL" sz="3200" dirty="0" smtClean="0"/>
              <a:t>גוף האדם מייצר 11 חומצות אמיניות. </a:t>
            </a:r>
          </a:p>
          <a:p>
            <a:pPr marL="109728" indent="0" eaLnBrk="1" hangingPunct="1">
              <a:lnSpc>
                <a:spcPct val="90000"/>
              </a:lnSpc>
              <a:buNone/>
            </a:pPr>
            <a:endParaRPr lang="he-IL" sz="3200" dirty="0" smtClean="0"/>
          </a:p>
          <a:p>
            <a:pPr eaLnBrk="1" hangingPunct="1">
              <a:lnSpc>
                <a:spcPct val="90000"/>
              </a:lnSpc>
            </a:pPr>
            <a:r>
              <a:rPr lang="he-IL" sz="3200" dirty="0" smtClean="0"/>
              <a:t>9 חומצות אמיניות הנוספות, ניתנות לצריכה ממזונות שונים מהחי והצומח</a:t>
            </a:r>
            <a:r>
              <a:rPr lang="he-IL" sz="3200" dirty="0" smtClean="0"/>
              <a:t>. </a:t>
            </a:r>
            <a:r>
              <a:rPr lang="he-IL" sz="3200" u="sng" dirty="0" smtClean="0"/>
              <a:t>חומצות אמינו הכרחיות</a:t>
            </a:r>
            <a:endParaRPr lang="en-US" sz="3200" u="sng" dirty="0" smtClean="0"/>
          </a:p>
        </p:txBody>
      </p:sp>
    </p:spTree>
    <p:extLst>
      <p:ext uri="{BB962C8B-B14F-4D97-AF65-F5344CB8AC3E}">
        <p14:creationId xmlns:p14="http://schemas.microsoft.com/office/powerpoint/2010/main" val="11016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r>
              <a:rPr lang="he-IL" sz="2800" dirty="0">
                <a:latin typeface="Calibri" pitchFamily="34" charset="0"/>
              </a:rPr>
              <a:t>המגוון הגדול במבנה החלבונים </a:t>
            </a:r>
            <a:r>
              <a:rPr lang="en-US" sz="2800" dirty="0">
                <a:latin typeface="Calibri" pitchFamily="34" charset="0"/>
              </a:rPr>
              <a:t/>
            </a:r>
            <a:br>
              <a:rPr lang="en-US" sz="2800" dirty="0">
                <a:latin typeface="Calibri" pitchFamily="34" charset="0"/>
              </a:rPr>
            </a:br>
            <a:r>
              <a:rPr lang="he-IL" sz="2800" dirty="0">
                <a:latin typeface="Calibri" pitchFamily="34" charset="0"/>
              </a:rPr>
              <a:t>הנו הבסיס לטווח הרחב של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he-IL" sz="2800" dirty="0" smtClean="0">
                <a:latin typeface="Calibri" pitchFamily="34" charset="0"/>
              </a:rPr>
              <a:t>תפקידיהם</a:t>
            </a:r>
            <a:endParaRPr lang="he-IL" sz="280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endParaRPr lang="he-IL" sz="280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r>
              <a:rPr lang="he-IL" sz="3200" dirty="0" smtClean="0"/>
              <a:t>קיימים </a:t>
            </a:r>
            <a:r>
              <a:rPr lang="he-IL" sz="3200" dirty="0"/>
              <a:t>יותר מ – 10</a:t>
            </a:r>
            <a:r>
              <a:rPr lang="he-IL" sz="3200" baseline="30000" dirty="0"/>
              <a:t>12</a:t>
            </a:r>
            <a:r>
              <a:rPr lang="he-IL" sz="3200" dirty="0"/>
              <a:t> סוגי חלבון שונים</a:t>
            </a:r>
            <a:endParaRPr lang="en-US" sz="320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endParaRPr lang="he-IL" sz="280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r>
              <a:rPr lang="he-IL" sz="2800" b="1" dirty="0">
                <a:latin typeface="Calibri" pitchFamily="34" charset="0"/>
              </a:rPr>
              <a:t>כיצד מתקבל מגוון כה גדול מ-20 </a:t>
            </a:r>
            <a:r>
              <a:rPr lang="he-IL" sz="2800" b="1" dirty="0" smtClean="0">
                <a:latin typeface="Calibri" pitchFamily="34" charset="0"/>
              </a:rPr>
              <a:t>חומצות אמיניות?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endParaRPr lang="he-IL" sz="28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r>
              <a:rPr lang="he-IL" sz="2800" dirty="0">
                <a:latin typeface="Calibri" pitchFamily="34" charset="0"/>
              </a:rPr>
              <a:t>הפעילות הבאה תסייע לתת מענה לשאלה זו.</a:t>
            </a:r>
            <a:endParaRPr lang="en-US" sz="280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80000"/>
              <a:buNone/>
            </a:pPr>
            <a:endParaRPr lang="he-IL" sz="2800" dirty="0">
              <a:latin typeface="Calibri" pitchFamily="34" charset="0"/>
            </a:endParaRPr>
          </a:p>
          <a:p>
            <a:pPr marL="109728" indent="0">
              <a:buNone/>
            </a:pPr>
            <a:endParaRPr lang="he-IL" sz="28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28</a:t>
            </a:fld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/>
            <a:r>
              <a:rPr lang="he-IL" dirty="0" smtClean="0">
                <a:effectLst/>
              </a:rPr>
              <a:t>מגוון חלבונים</a:t>
            </a:r>
            <a:endParaRPr lang="he-I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75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C953-788C-4237-9DC8-2AEAA5D046F9}" type="slidenum">
              <a:rPr lang="he-IL"/>
              <a:pPr/>
              <a:t>29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שמנים ושומנים</a:t>
            </a:r>
            <a:endParaRPr lang="en-US" b="1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435280" cy="532832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e-IL" sz="3200" dirty="0"/>
              <a:t>משתייכים למשפחה רחבה ומגוונת </a:t>
            </a:r>
            <a:endParaRPr lang="he-IL" sz="3200" dirty="0" smtClean="0"/>
          </a:p>
          <a:p>
            <a:pPr marL="109728" indent="0">
              <a:spcAft>
                <a:spcPts val="1200"/>
              </a:spcAft>
              <a:buNone/>
            </a:pPr>
            <a:r>
              <a:rPr lang="he-IL" sz="3200" dirty="0"/>
              <a:t> </a:t>
            </a:r>
            <a:r>
              <a:rPr lang="he-IL" sz="3200" dirty="0" smtClean="0"/>
              <a:t>  של </a:t>
            </a:r>
            <a:r>
              <a:rPr lang="he-IL" sz="3200" dirty="0"/>
              <a:t>חומרים המכונים: </a:t>
            </a:r>
            <a:r>
              <a:rPr lang="he-IL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ליפידים</a:t>
            </a:r>
            <a:r>
              <a:rPr lang="he-IL" sz="3200" dirty="0"/>
              <a:t>. </a:t>
            </a:r>
          </a:p>
          <a:p>
            <a:pPr>
              <a:spcAft>
                <a:spcPts val="1200"/>
              </a:spcAft>
            </a:pPr>
            <a:r>
              <a:rPr lang="he-IL" sz="3200" dirty="0"/>
              <a:t>הליפידים </a:t>
            </a:r>
            <a:r>
              <a:rPr lang="he-IL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לא מתמוססים במים</a:t>
            </a:r>
            <a:r>
              <a:rPr lang="he-IL" sz="3200" dirty="0"/>
              <a:t>. </a:t>
            </a:r>
          </a:p>
          <a:p>
            <a:pPr>
              <a:spcAft>
                <a:spcPts val="1200"/>
              </a:spcAft>
            </a:pPr>
            <a:r>
              <a:rPr lang="he-IL" sz="3200" dirty="0"/>
              <a:t>השומן הינו מוצק בטמפרטורת </a:t>
            </a:r>
            <a:endParaRPr lang="he-IL" sz="3200" dirty="0" smtClean="0"/>
          </a:p>
          <a:p>
            <a:pPr marL="109728" indent="0">
              <a:spcAft>
                <a:spcPts val="1200"/>
              </a:spcAft>
              <a:buNone/>
            </a:pPr>
            <a:r>
              <a:rPr lang="he-IL" sz="3200" dirty="0"/>
              <a:t> </a:t>
            </a:r>
            <a:r>
              <a:rPr lang="he-IL" sz="3200" dirty="0" smtClean="0"/>
              <a:t> החדר </a:t>
            </a:r>
            <a:r>
              <a:rPr lang="he-IL" sz="3200" dirty="0"/>
              <a:t>והשמן הוא נוזלי</a:t>
            </a:r>
            <a:r>
              <a:rPr lang="he-IL" sz="3200" dirty="0" smtClean="0"/>
              <a:t>.</a:t>
            </a:r>
            <a:endParaRPr lang="he-IL" sz="3200" dirty="0"/>
          </a:p>
        </p:txBody>
      </p:sp>
      <p:pic>
        <p:nvPicPr>
          <p:cNvPr id="26626" name="Picture 2" descr="C:\Users\MARCEL\Pictures\תמונות כימיה ח' מטמון חדש\שמ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" y="1738536"/>
            <a:ext cx="2683032" cy="40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51845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4000" b="1" dirty="0" err="1" smtClean="0">
                <a:solidFill>
                  <a:srgbClr val="7030A0"/>
                </a:solidFill>
              </a:rPr>
              <a:t>פילמור</a:t>
            </a:r>
            <a:endParaRPr lang="he-IL" sz="4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e-IL" sz="3400" b="1" dirty="0" smtClean="0"/>
              <a:t>מולקולות </a:t>
            </a:r>
            <a:r>
              <a:rPr lang="he-IL" sz="5400" b="1" dirty="0" smtClean="0">
                <a:solidFill>
                  <a:srgbClr val="800000"/>
                </a:solidFill>
              </a:rPr>
              <a:t>ענק         </a:t>
            </a:r>
            <a:r>
              <a:rPr lang="he-IL" sz="3200" b="1" dirty="0" err="1" smtClean="0"/>
              <a:t>מונומרים</a:t>
            </a:r>
            <a:r>
              <a:rPr lang="he-IL" sz="5400" b="1" dirty="0" smtClean="0"/>
              <a:t> </a:t>
            </a:r>
            <a:r>
              <a:rPr lang="he-IL" sz="2400" b="1" dirty="0"/>
              <a:t>(</a:t>
            </a:r>
            <a:r>
              <a:rPr lang="he-IL" sz="2800" b="1" dirty="0" smtClean="0"/>
              <a:t>מולקולות </a:t>
            </a:r>
            <a:r>
              <a:rPr lang="he-IL" sz="2000" b="1" dirty="0" smtClean="0">
                <a:solidFill>
                  <a:srgbClr val="00B0F0"/>
                </a:solidFill>
              </a:rPr>
              <a:t>קטנות</a:t>
            </a:r>
            <a:r>
              <a:rPr lang="he-IL" sz="2000" b="1" dirty="0">
                <a:solidFill>
                  <a:srgbClr val="00B0F0"/>
                </a:solidFill>
              </a:rPr>
              <a:t>)</a:t>
            </a:r>
            <a:r>
              <a:rPr lang="he-IL" sz="2800" b="1" dirty="0">
                <a:solidFill>
                  <a:srgbClr val="00B0F0"/>
                </a:solidFill>
              </a:rPr>
              <a:t> </a:t>
            </a:r>
            <a:endParaRPr lang="he-IL" sz="5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he-IL" sz="5400" b="1" dirty="0" smtClean="0">
                <a:solidFill>
                  <a:srgbClr val="800000"/>
                </a:solidFill>
              </a:rPr>
              <a:t> </a:t>
            </a:r>
            <a:endParaRPr lang="he-IL" sz="3400" b="1" dirty="0" smtClean="0"/>
          </a:p>
          <a:p>
            <a:pPr marL="109728" indent="0" algn="ctr">
              <a:buNone/>
            </a:pPr>
            <a:r>
              <a:rPr lang="he-IL" sz="3600" b="1" dirty="0"/>
              <a:t>התהליך הכימי בו נוצרים פולימרים מכונה </a:t>
            </a:r>
            <a:r>
              <a:rPr lang="he-IL" sz="3600" b="1" dirty="0" err="1">
                <a:solidFill>
                  <a:srgbClr val="7030A0"/>
                </a:solidFill>
              </a:rPr>
              <a:t>פילמור</a:t>
            </a:r>
            <a:endParaRPr lang="he-IL" sz="3600" dirty="0">
              <a:solidFill>
                <a:srgbClr val="7030A0"/>
              </a:solidFill>
            </a:endParaRPr>
          </a:p>
          <a:p>
            <a:pPr marL="109728" indent="0" algn="ctr">
              <a:buNone/>
            </a:pPr>
            <a:endParaRPr lang="he-IL" sz="3400" b="1" dirty="0" smtClean="0"/>
          </a:p>
          <a:p>
            <a:pPr marL="109728" indent="0" algn="ctr">
              <a:buNone/>
            </a:pPr>
            <a:r>
              <a:rPr lang="he-IL" sz="3400" b="1" dirty="0" smtClean="0"/>
              <a:t>פולימר = צבר של </a:t>
            </a:r>
            <a:r>
              <a:rPr lang="he-IL" sz="3400" b="1" dirty="0" err="1" smtClean="0"/>
              <a:t>מאקרומולקולות</a:t>
            </a:r>
            <a:endParaRPr lang="he-IL" sz="3400" b="1" dirty="0" smtClean="0"/>
          </a:p>
          <a:p>
            <a:pPr marL="0" indent="0" algn="ctr">
              <a:buNone/>
            </a:pPr>
            <a:r>
              <a:rPr lang="he-IL" dirty="0"/>
              <a:t> </a:t>
            </a:r>
            <a:endParaRPr lang="he-IL" sz="4000" dirty="0">
              <a:solidFill>
                <a:srgbClr val="7030A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he-IL" dirty="0" smtClean="0"/>
              <a:t>כיצד נוצר פולימר?</a:t>
            </a:r>
            <a:endParaRPr lang="he-IL" dirty="0"/>
          </a:p>
        </p:txBody>
      </p:sp>
      <p:sp>
        <p:nvSpPr>
          <p:cNvPr id="8" name="חץ ימינה 7"/>
          <p:cNvSpPr/>
          <p:nvPr/>
        </p:nvSpPr>
        <p:spPr>
          <a:xfrm>
            <a:off x="4788024" y="22768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93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C77B6-B627-4984-8D2D-39307D09A492}" type="slidenum">
              <a:rPr lang="he-IL"/>
              <a:pPr/>
              <a:t>30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האם השומנים </a:t>
            </a:r>
            <a:r>
              <a:rPr lang="he-IL" dirty="0"/>
              <a:t>טובים או רעים?</a:t>
            </a:r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017" y="1340768"/>
            <a:ext cx="9036496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e-IL" sz="3200" dirty="0"/>
              <a:t>לשומנים חשיבות רבה בגופנו: </a:t>
            </a:r>
          </a:p>
          <a:p>
            <a:pPr>
              <a:buFont typeface="Wingdings" pitchFamily="2" charset="2"/>
              <a:buNone/>
            </a:pPr>
            <a:r>
              <a:rPr lang="he-IL" sz="3200" dirty="0"/>
              <a:t>1. מקור אנרגיה (גרם שומן מספק 9 קילו-קלוריות).</a:t>
            </a:r>
          </a:p>
          <a:p>
            <a:pPr>
              <a:buFont typeface="Wingdings" pitchFamily="2" charset="2"/>
              <a:buNone/>
            </a:pPr>
            <a:r>
              <a:rPr lang="he-IL" sz="3200" dirty="0"/>
              <a:t>2. מאפשרים ספיגה טובה של ויטמינים (</a:t>
            </a:r>
            <a:r>
              <a:rPr lang="en-US" sz="3200" dirty="0"/>
              <a:t>A, E, D, K</a:t>
            </a:r>
            <a:r>
              <a:rPr lang="he-IL" sz="3200" dirty="0"/>
              <a:t>) בגופנו.</a:t>
            </a:r>
          </a:p>
          <a:p>
            <a:pPr>
              <a:buFont typeface="Wingdings" pitchFamily="2" charset="2"/>
              <a:buNone/>
            </a:pPr>
            <a:r>
              <a:rPr lang="he-IL" sz="3200" dirty="0"/>
              <a:t>3. מסייעים בבניית קרומים הבונים את תאי הגוף.</a:t>
            </a:r>
          </a:p>
          <a:p>
            <a:pPr>
              <a:buFont typeface="Wingdings" pitchFamily="2" charset="2"/>
              <a:buNone/>
            </a:pPr>
            <a:r>
              <a:rPr lang="he-IL" sz="3200" dirty="0"/>
              <a:t>4. יש להם תפקיד בייצור הורמונים שונים.</a:t>
            </a:r>
          </a:p>
          <a:p>
            <a:pPr>
              <a:buFont typeface="Wingdings" pitchFamily="2" charset="2"/>
              <a:buNone/>
            </a:pPr>
            <a:r>
              <a:rPr lang="he-IL" sz="3200" dirty="0"/>
              <a:t>5. מחסור בשומנים: איבוד שיער, הופעת קשקשים על פני כל העור, הרגשת חולשה.</a:t>
            </a:r>
          </a:p>
          <a:p>
            <a:pPr>
              <a:buFont typeface="Wingdings" pitchFamily="2" charset="2"/>
              <a:buNone/>
            </a:pPr>
            <a:endParaRPr lang="he-IL" b="1" dirty="0">
              <a:solidFill>
                <a:srgbClr val="00339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19BF-DB99-463D-9410-C928D9FF03F8}" type="slidenum">
              <a:rPr lang="he-IL"/>
              <a:pPr/>
              <a:t>31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האם השומנים </a:t>
            </a:r>
            <a:r>
              <a:rPr lang="he-IL" dirty="0"/>
              <a:t>טובים או רעים?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he-IL" sz="3200" dirty="0"/>
              <a:t>אכילת מזון עתיר שומן – השמנה – מחלות לב ודם, סוגי סרטן שונים.</a:t>
            </a:r>
          </a:p>
          <a:p>
            <a:pPr marL="533400" indent="-533400"/>
            <a:r>
              <a:rPr lang="he-IL" sz="3200" dirty="0"/>
              <a:t>היעדר מודעות לסוגי שומן שונים: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he-IL" sz="3200" dirty="0"/>
              <a:t>אכילת סוגי שומן "טובים" (רצויים) בכמות מתאימה.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he-IL" sz="3200" dirty="0"/>
              <a:t>הימנעות מאכילת שומנים לא רצויים.</a:t>
            </a:r>
          </a:p>
          <a:p>
            <a:pPr marL="533400" indent="-533400">
              <a:buFont typeface="Wingdings" pitchFamily="2" charset="2"/>
              <a:buNone/>
            </a:pPr>
            <a:endParaRPr lang="he-IL" sz="3200" dirty="0">
              <a:solidFill>
                <a:srgbClr val="0033CC"/>
              </a:solidFill>
            </a:endParaRPr>
          </a:p>
          <a:p>
            <a:pPr marL="533400" indent="-533400" algn="ctr">
              <a:buFont typeface="Wingdings" pitchFamily="2" charset="2"/>
              <a:buNone/>
            </a:pPr>
            <a:r>
              <a:rPr lang="he-IL" sz="3600" b="1" dirty="0">
                <a:solidFill>
                  <a:srgbClr val="960096"/>
                </a:solidFill>
              </a:rPr>
              <a:t>שמירה על בריאות ומשקל תקינים!</a:t>
            </a:r>
          </a:p>
          <a:p>
            <a:pPr marL="533400" indent="-533400">
              <a:buFont typeface="Wingdings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26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488254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e-IL" sz="2800" b="1" dirty="0" smtClean="0">
                <a:latin typeface="Arial" pitchFamily="34" charset="0"/>
                <a:cs typeface="Arial" pitchFamily="34" charset="0"/>
              </a:rPr>
              <a:t>המזון מספק לגוף את האנרגיה הדרושה לו.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e-IL" sz="2800" b="1" dirty="0" smtClean="0">
                <a:latin typeface="Arial" pitchFamily="34" charset="0"/>
                <a:cs typeface="Arial" pitchFamily="34" charset="0"/>
              </a:rPr>
              <a:t>כאשר האנזימים בגוף מפרקים שומנים, חלבונים ופחמימות משתחררת אנרגיה בה משתמש הגוף לפעילותו.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e-IL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פירוק 1 גרם שומן מספק לגוף 9 קילו קלוריות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e-IL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פירוק 1 גרם חלבון מספק לגוף 4 קילו קלוריות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e-IL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פירוק 1 גרם פחמימה מספק לגוף 4 קילו קלוריות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he-IL" sz="2800" b="1" dirty="0" smtClean="0">
                <a:latin typeface="Arial" pitchFamily="34" charset="0"/>
                <a:cs typeface="Arial" pitchFamily="34" charset="0"/>
              </a:rPr>
              <a:t>כדי לשמור על משקל גוף תקין יש לשמור על איזון בין כמות האנרגיה המתקבלת מן המזון לכמות האנרגיה הנצרכת על ידי הגוף בפעילותו.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32</a:t>
            </a:fld>
            <a:endParaRPr lang="he-IL"/>
          </a:p>
        </p:txBody>
      </p:sp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e-IL" b="1" dirty="0" smtClean="0">
                <a:cs typeface="+mn-cs"/>
              </a:rPr>
              <a:t>ערך קלורי של מזון</a:t>
            </a:r>
            <a:endParaRPr lang="en-US" b="1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3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874435"/>
          </a:xfrm>
        </p:spPr>
        <p:txBody>
          <a:bodyPr>
            <a:normAutofit/>
          </a:bodyPr>
          <a:lstStyle/>
          <a:p>
            <a:r>
              <a:rPr lang="he-IL" sz="3200" dirty="0" smtClean="0"/>
              <a:t>זיהוי גלוקוז באמצעות תמיסת </a:t>
            </a:r>
            <a:r>
              <a:rPr lang="he-IL" sz="3200" dirty="0" err="1" smtClean="0"/>
              <a:t>בנדיקט</a:t>
            </a:r>
            <a:r>
              <a:rPr lang="he-IL" sz="3200" dirty="0" smtClean="0"/>
              <a:t>.</a:t>
            </a:r>
          </a:p>
          <a:p>
            <a:r>
              <a:rPr lang="he-IL" sz="3200" dirty="0" smtClean="0"/>
              <a:t>זיהוי עמילן באמצעות תמיסת יוד.</a:t>
            </a:r>
          </a:p>
          <a:p>
            <a:r>
              <a:rPr lang="he-IL" sz="3200" dirty="0" smtClean="0"/>
              <a:t>זיהוי חלבונים באמצעות תמיסת "</a:t>
            </a:r>
            <a:r>
              <a:rPr lang="he-IL" sz="3200" dirty="0" err="1" smtClean="0"/>
              <a:t>ביורט</a:t>
            </a:r>
            <a:r>
              <a:rPr lang="he-IL" sz="3200" dirty="0" smtClean="0"/>
              <a:t>".</a:t>
            </a:r>
          </a:p>
          <a:p>
            <a:endParaRPr lang="he-IL" sz="3200" dirty="0"/>
          </a:p>
          <a:p>
            <a:pPr marL="109728" indent="0">
              <a:buNone/>
            </a:pP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33</a:t>
            </a:fld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400" dirty="0"/>
              <a:t>מעבדה לזיהוי מרכיבי המזון בעזרת אינדיקטורים לחלבונים, סוכרים ושומנים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09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685165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e-IL" b="1" dirty="0" smtClean="0"/>
              <a:t>סוכרוז ועששת </a:t>
            </a:r>
            <a:r>
              <a:rPr lang="he-IL" b="1" dirty="0" smtClean="0">
                <a:solidFill>
                  <a:srgbClr val="FF0000"/>
                </a:solidFill>
              </a:rPr>
              <a:t>(הרחבה לתלמיד)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196975"/>
            <a:ext cx="7451725" cy="5257800"/>
          </a:xfrm>
        </p:spPr>
        <p:txBody>
          <a:bodyPr/>
          <a:lstStyle/>
          <a:p>
            <a:pPr marL="109728" indent="0" eaLnBrk="1" hangingPunct="1">
              <a:spcBef>
                <a:spcPts val="1200"/>
              </a:spcBef>
              <a:spcAft>
                <a:spcPts val="1800"/>
              </a:spcAft>
              <a:buNone/>
            </a:pPr>
            <a:r>
              <a:rPr lang="he-IL" dirty="0" smtClean="0"/>
              <a:t>הסוכרוז גורם לעששת יותר מכל סוכר אחר.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he-IL" dirty="0" smtClean="0"/>
              <a:t>הסיבה לכך: החיידקים שמצויים בפה וגורמים לעששת מפרקים אותו לשני מרכיביו: פרוקטוז וגלוקוז. 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he-IL" dirty="0" smtClean="0"/>
              <a:t>הפרוקטוז מנוצל ע"י החיידקים להתפתחותם ואילו מהגלוקוז הם בונים פולימר שנקרא </a:t>
            </a:r>
            <a:r>
              <a:rPr lang="he-IL" dirty="0" err="1" smtClean="0"/>
              <a:t>דקסטרן</a:t>
            </a:r>
            <a:r>
              <a:rPr lang="he-IL" dirty="0" smtClean="0"/>
              <a:t>. </a:t>
            </a:r>
          </a:p>
          <a:p>
            <a:pPr eaLnBrk="1" hangingPunct="1">
              <a:spcBef>
                <a:spcPts val="1200"/>
              </a:spcBef>
              <a:spcAft>
                <a:spcPts val="1800"/>
              </a:spcAft>
            </a:pPr>
            <a:r>
              <a:rPr lang="he-IL" dirty="0" smtClean="0"/>
              <a:t>בעזרת הפולימר הם נצמדים לשיניים ומשחררים חומצות אורגניות, שגורמות להמסת המינרל שבאמייל השן ולעששת.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7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35</a:t>
            </a:fld>
            <a:endParaRPr lang="he-IL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0"/>
            <a:ext cx="7989887" cy="1805136"/>
          </a:xfrm>
        </p:spPr>
        <p:txBody>
          <a:bodyPr>
            <a:noAutofit/>
          </a:bodyPr>
          <a:lstStyle/>
          <a:p>
            <a:pPr algn="ctr" eaLnBrk="1" hangingPunct="1"/>
            <a:r>
              <a:rPr lang="he-IL" sz="4000" b="1" dirty="0" smtClean="0"/>
              <a:t>סוכר לבן מול סוכר חום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he-IL" sz="4000" b="1" dirty="0" smtClean="0"/>
              <a:t>אמת או מיתוס</a:t>
            </a:r>
            <a:r>
              <a:rPr lang="en-US" sz="4000" b="1" dirty="0" smtClean="0"/>
              <a:t>?</a:t>
            </a:r>
            <a:r>
              <a:rPr lang="he-IL" sz="4000" b="1" dirty="0" smtClean="0"/>
              <a:t> </a:t>
            </a:r>
            <a:br>
              <a:rPr lang="he-IL" sz="4000" b="1" dirty="0" smtClean="0"/>
            </a:br>
            <a:r>
              <a:rPr lang="he-IL" sz="4000" dirty="0" smtClean="0">
                <a:solidFill>
                  <a:srgbClr val="FF0000"/>
                </a:solidFill>
              </a:rPr>
              <a:t>הרחבה לתלמיד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1805136"/>
            <a:ext cx="6076813" cy="4648200"/>
            <a:chOff x="2112" y="1392"/>
            <a:chExt cx="3621" cy="2736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3360" y="139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36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סוכר לבן</a:t>
              </a:r>
              <a:r>
                <a:rPr lang="en-US" sz="36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:</a:t>
              </a:r>
              <a:endParaRPr lang="en-US" sz="240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112" y="139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36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סוכר חום</a:t>
              </a:r>
              <a:r>
                <a:rPr lang="en-US" sz="3600" b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:</a:t>
              </a:r>
              <a:endParaRPr lang="en-US" sz="240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4560" y="187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קלוריות</a:t>
              </a:r>
              <a:r>
                <a:rPr 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:</a:t>
              </a:r>
              <a:endPara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3360" y="187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396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2112" y="187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373</a:t>
              </a:r>
              <a:endParaRPr lang="en-US" sz="240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4403" y="2352"/>
              <a:ext cx="91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פחמימות %</a:t>
              </a:r>
              <a:endPara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3360" y="2352"/>
              <a:ext cx="91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99.9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2112" y="2352"/>
              <a:ext cx="91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96.5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4892" y="2832"/>
              <a:ext cx="7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סידן</a:t>
              </a:r>
              <a:endPara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3360" y="283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1 </a:t>
              </a:r>
              <a:r>
                <a:rPr lang="he-IL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מ”ג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2112" y="2832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85 </a:t>
              </a:r>
              <a:r>
                <a:rPr lang="he-IL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מ”ג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4821" y="336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ברזל</a:t>
              </a:r>
              <a:endPara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3360" y="336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0.1 </a:t>
              </a:r>
              <a:r>
                <a:rPr lang="he-IL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מ”ג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2112" y="336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3.5 </a:t>
              </a:r>
              <a:r>
                <a:rPr lang="he-IL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מ”ג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4560" y="384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e-IL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ערך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he-IL" sz="3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גליקמי</a:t>
              </a:r>
              <a:endPara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91" name="Rectangle 19"/>
            <p:cNvSpPr>
              <a:spLocks noChangeArrowheads="1"/>
            </p:cNvSpPr>
            <p:nvPr/>
          </p:nvSpPr>
          <p:spPr bwMode="auto">
            <a:xfrm>
              <a:off x="3360" y="384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64%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2112" y="384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800">
                  <a:solidFill>
                    <a:srgbClr val="0099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64%</a:t>
              </a:r>
              <a:endParaRPr lang="en-US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</p:grpSp>
      <p:pic>
        <p:nvPicPr>
          <p:cNvPr id="28674" name="Picture 2" descr="C:\Users\MARCEL\Pictures\תמונות כימיה ח' מטמון חדש\Brown Sugar Cu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7667"/>
            <a:ext cx="2374309" cy="22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MARCEL\Pictures\תמונות כימיה ח' מטמון חדש\Sugar Cub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2684"/>
            <a:ext cx="2983865" cy="178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4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r>
              <a:rPr lang="he-IL" sz="2800" dirty="0"/>
              <a:t>דו-סוכרים </a:t>
            </a:r>
            <a:r>
              <a:rPr lang="he-IL" sz="2800" dirty="0" smtClean="0"/>
              <a:t>נוצרים </a:t>
            </a:r>
            <a:r>
              <a:rPr lang="he-IL" sz="2800" dirty="0"/>
              <a:t>בתגובת </a:t>
            </a:r>
            <a:r>
              <a:rPr lang="he-IL" sz="3600" b="1" dirty="0">
                <a:solidFill>
                  <a:srgbClr val="7030A0"/>
                </a:solidFill>
              </a:rPr>
              <a:t>דחיסה</a:t>
            </a:r>
            <a:r>
              <a:rPr lang="he-IL" sz="2800" dirty="0"/>
              <a:t> של שתי מולקולות של </a:t>
            </a:r>
            <a:r>
              <a:rPr lang="he-IL" sz="2800" dirty="0" smtClean="0"/>
              <a:t>חד-סוכר</a:t>
            </a:r>
            <a:r>
              <a:rPr lang="he-IL" sz="2800" dirty="0"/>
              <a:t>.</a:t>
            </a:r>
            <a:endParaRPr lang="en-US" sz="2800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36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יצירת דו-סוכרים</a:t>
            </a:r>
            <a:endParaRPr lang="en-US" sz="4400" dirty="0"/>
          </a:p>
        </p:txBody>
      </p:sp>
      <p:pic>
        <p:nvPicPr>
          <p:cNvPr id="9" name="Picture 6" descr="http://www.ustboniface.mb.ca/cusb/abernier/Biologie/Module1/Images/reactioncondensation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2"/>
          <a:stretch>
            <a:fillRect/>
          </a:stretch>
        </p:blipFill>
        <p:spPr bwMode="auto">
          <a:xfrm>
            <a:off x="2428172" y="2564904"/>
            <a:ext cx="46799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6112675"/>
            <a:ext cx="1512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מלטוז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36290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37</a:t>
            </a:fld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יצירת סוכרוז</a:t>
            </a:r>
            <a:endParaRPr lang="he-IL" dirty="0"/>
          </a:p>
        </p:txBody>
      </p:sp>
      <p:pic>
        <p:nvPicPr>
          <p:cNvPr id="5" name="Picture 2" descr="Saccharose2.sv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16691"/>
            <a:ext cx="3631261" cy="186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1772816"/>
            <a:ext cx="76328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סוכרוז נוצר בתהליך דחיסה של גלוקוז ופרוקטוז</a:t>
            </a:r>
            <a:endParaRPr lang="he-IL" sz="3200" dirty="0"/>
          </a:p>
        </p:txBody>
      </p:sp>
      <p:pic>
        <p:nvPicPr>
          <p:cNvPr id="31746" name="Picture 2" descr="C:\Users\MARCEL\Pictures\תמונות כימיה ח' מטמון חדש\Sugar On Sp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12" y="2996952"/>
            <a:ext cx="3744416" cy="22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784976" cy="3492724"/>
          </a:xfrm>
        </p:spPr>
        <p:txBody>
          <a:bodyPr>
            <a:noAutofit/>
          </a:bodyPr>
          <a:lstStyle/>
          <a:p>
            <a:pPr eaLnBrk="1" hangingPunct="1">
              <a:lnSpc>
                <a:spcPct val="115000"/>
              </a:lnSpc>
            </a:pPr>
            <a:r>
              <a:rPr lang="he-IL" sz="2800" dirty="0" smtClean="0"/>
              <a:t>ניתן לפרק את הדו-סוכר לחד-סוכרים המרכיבים אותו ע"י תהליך </a:t>
            </a:r>
            <a:r>
              <a:rPr lang="he-IL" sz="3200" b="1" dirty="0" smtClean="0">
                <a:solidFill>
                  <a:srgbClr val="7030A0"/>
                </a:solidFill>
              </a:rPr>
              <a:t>ההידרוליזה</a:t>
            </a:r>
            <a:r>
              <a:rPr lang="he-IL" sz="2800" dirty="0" smtClean="0"/>
              <a:t> (פירוק באמצעות מים) בנוכחות זרז מתאים.</a:t>
            </a:r>
          </a:p>
          <a:p>
            <a:pPr eaLnBrk="1" hangingPunct="1">
              <a:lnSpc>
                <a:spcPct val="115000"/>
              </a:lnSpc>
            </a:pPr>
            <a:endParaRPr lang="he-IL" sz="2800" dirty="0"/>
          </a:p>
          <a:p>
            <a:pPr>
              <a:lnSpc>
                <a:spcPct val="115000"/>
              </a:lnSpc>
            </a:pPr>
            <a:r>
              <a:rPr lang="he-IL" sz="2800" dirty="0" smtClean="0"/>
              <a:t>תהליך </a:t>
            </a:r>
            <a:r>
              <a:rPr lang="he-IL" sz="2800" dirty="0"/>
              <a:t>ההידרוליזה של </a:t>
            </a:r>
            <a:r>
              <a:rPr lang="he-IL" sz="2800" dirty="0" smtClean="0"/>
              <a:t>סוכרים </a:t>
            </a:r>
            <a:r>
              <a:rPr lang="he-IL" sz="2800" dirty="0"/>
              <a:t>הוא </a:t>
            </a:r>
            <a:r>
              <a:rPr lang="he-IL" sz="2800" dirty="0" smtClean="0"/>
              <a:t>תהליך הפיך לתהליך הדחיסה.</a:t>
            </a:r>
            <a:endParaRPr lang="en-US" sz="2800" dirty="0" smtClean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38</a:t>
            </a:fld>
            <a:endParaRPr lang="he-IL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e-IL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פירוק של דו-סוכרים</a:t>
            </a:r>
            <a:endParaRPr lang="en-US" sz="4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5580063" y="6165850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9621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39</a:t>
            </a:fld>
            <a:endParaRPr lang="he-IL"/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358080" y="260648"/>
            <a:ext cx="8382000" cy="86409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he-IL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רב סוכרים</a:t>
            </a:r>
            <a:r>
              <a:rPr lang="en-US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e-IL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פולימרים</a:t>
            </a:r>
            <a:br>
              <a:rPr lang="he-IL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3779912" y="1340768"/>
            <a:ext cx="2233613" cy="93503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e-I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רב-סוכרים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2" name="Oval 6"/>
          <p:cNvSpPr>
            <a:spLocks noChangeArrowheads="1"/>
          </p:cNvSpPr>
          <p:nvPr/>
        </p:nvSpPr>
        <p:spPr bwMode="auto">
          <a:xfrm>
            <a:off x="6084888" y="2276872"/>
            <a:ext cx="1727200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 smtClean="0"/>
              <a:t>רב-סוכרים</a:t>
            </a:r>
            <a:endParaRPr lang="he-IL" dirty="0"/>
          </a:p>
          <a:p>
            <a:pPr algn="ctr"/>
            <a:r>
              <a:rPr lang="he-IL" dirty="0" smtClean="0"/>
              <a:t>חומרי תשמורת</a:t>
            </a:r>
            <a:endParaRPr lang="en-US" dirty="0"/>
          </a:p>
        </p:txBody>
      </p:sp>
      <p:sp>
        <p:nvSpPr>
          <p:cNvPr id="37893" name="Oval 7"/>
          <p:cNvSpPr>
            <a:spLocks noChangeArrowheads="1"/>
          </p:cNvSpPr>
          <p:nvPr/>
        </p:nvSpPr>
        <p:spPr bwMode="auto">
          <a:xfrm>
            <a:off x="2268538" y="2492896"/>
            <a:ext cx="1727200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 smtClean="0"/>
              <a:t>רב-סוכרים</a:t>
            </a:r>
            <a:endParaRPr lang="he-IL" dirty="0"/>
          </a:p>
          <a:p>
            <a:pPr algn="ctr"/>
            <a:r>
              <a:rPr lang="he-IL" dirty="0"/>
              <a:t>מבניים</a:t>
            </a:r>
            <a:endParaRPr lang="en-US" dirty="0"/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1547813" y="3789040"/>
            <a:ext cx="1295400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/>
              <a:t>כיטין</a:t>
            </a:r>
            <a:endParaRPr lang="en-US" dirty="0"/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3204592" y="3789040"/>
            <a:ext cx="1295400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/>
              <a:t>תאית (</a:t>
            </a:r>
            <a:r>
              <a:rPr lang="he-IL" dirty="0" err="1"/>
              <a:t>צלולוז</a:t>
            </a:r>
            <a:r>
              <a:rPr lang="he-IL" dirty="0"/>
              <a:t>)</a:t>
            </a:r>
            <a:endParaRPr lang="en-US" dirty="0"/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5148064" y="3573016"/>
            <a:ext cx="1295400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/>
              <a:t>עמילן</a:t>
            </a:r>
            <a:endParaRPr lang="en-US" dirty="0"/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7381056" y="3429000"/>
            <a:ext cx="1295400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 err="1"/>
              <a:t>גליקוגן</a:t>
            </a:r>
            <a:endParaRPr lang="en-US" dirty="0"/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4499992" y="4797152"/>
            <a:ext cx="1081087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 err="1"/>
              <a:t>עמילופקטין</a:t>
            </a:r>
            <a:endParaRPr lang="en-US" dirty="0"/>
          </a:p>
        </p:txBody>
      </p:sp>
      <p:sp>
        <p:nvSpPr>
          <p:cNvPr id="37899" name="Rectangle 13"/>
          <p:cNvSpPr>
            <a:spLocks noChangeArrowheads="1"/>
          </p:cNvSpPr>
          <p:nvPr/>
        </p:nvSpPr>
        <p:spPr bwMode="auto">
          <a:xfrm>
            <a:off x="6156325" y="4797152"/>
            <a:ext cx="1081088" cy="503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e-IL" dirty="0" err="1"/>
              <a:t>עמילוז</a:t>
            </a:r>
            <a:endParaRPr lang="en-US" dirty="0"/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 flipH="1">
            <a:off x="3563888" y="2132856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>
            <a:off x="5795963" y="213285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2" name="Line 16"/>
          <p:cNvSpPr>
            <a:spLocks noChangeShapeType="1"/>
          </p:cNvSpPr>
          <p:nvPr/>
        </p:nvSpPr>
        <p:spPr bwMode="auto">
          <a:xfrm flipH="1">
            <a:off x="6300788" y="3212654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3" name="Line 17"/>
          <p:cNvSpPr>
            <a:spLocks noChangeShapeType="1"/>
          </p:cNvSpPr>
          <p:nvPr/>
        </p:nvSpPr>
        <p:spPr bwMode="auto">
          <a:xfrm>
            <a:off x="7596460" y="3068960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 flipH="1">
            <a:off x="2411413" y="3356992"/>
            <a:ext cx="360362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5" name="Line 19"/>
          <p:cNvSpPr>
            <a:spLocks noChangeShapeType="1"/>
          </p:cNvSpPr>
          <p:nvPr/>
        </p:nvSpPr>
        <p:spPr bwMode="auto">
          <a:xfrm>
            <a:off x="3635003" y="3356992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6" name="Line 20"/>
          <p:cNvSpPr>
            <a:spLocks noChangeShapeType="1"/>
          </p:cNvSpPr>
          <p:nvPr/>
        </p:nvSpPr>
        <p:spPr bwMode="auto">
          <a:xfrm flipH="1">
            <a:off x="5076056" y="4149452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7" name="Line 21"/>
          <p:cNvSpPr>
            <a:spLocks noChangeShapeType="1"/>
          </p:cNvSpPr>
          <p:nvPr/>
        </p:nvSpPr>
        <p:spPr bwMode="auto">
          <a:xfrm>
            <a:off x="6228184" y="4149080"/>
            <a:ext cx="3587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7908" name="Text Box 22"/>
          <p:cNvSpPr txBox="1">
            <a:spLocks noChangeArrowheads="1"/>
          </p:cNvSpPr>
          <p:nvPr/>
        </p:nvSpPr>
        <p:spPr bwMode="auto">
          <a:xfrm>
            <a:off x="6372225" y="3429000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דוגמאות</a:t>
            </a:r>
            <a:endParaRPr lang="en-US"/>
          </a:p>
        </p:txBody>
      </p:sp>
      <p:sp>
        <p:nvSpPr>
          <p:cNvPr id="37909" name="Text Box 23"/>
          <p:cNvSpPr txBox="1">
            <a:spLocks noChangeArrowheads="1"/>
          </p:cNvSpPr>
          <p:nvPr/>
        </p:nvSpPr>
        <p:spPr bwMode="auto">
          <a:xfrm>
            <a:off x="2483768" y="3501008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דוגמאות</a:t>
            </a:r>
            <a:endParaRPr lang="en-US"/>
          </a:p>
        </p:txBody>
      </p:sp>
      <p:sp>
        <p:nvSpPr>
          <p:cNvPr id="37910" name="Text Box 24"/>
          <p:cNvSpPr txBox="1">
            <a:spLocks noChangeArrowheads="1"/>
          </p:cNvSpPr>
          <p:nvPr/>
        </p:nvSpPr>
        <p:spPr bwMode="auto">
          <a:xfrm>
            <a:off x="4932040" y="4293096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dirty="0"/>
              <a:t>מורכב מ-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5843" y="620688"/>
            <a:ext cx="4172272" cy="6077644"/>
          </a:xfrm>
        </p:spPr>
        <p:txBody>
          <a:bodyPr>
            <a:noAutofit/>
          </a:bodyPr>
          <a:lstStyle/>
          <a:p>
            <a:pPr marL="10972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/>
              <a:t/>
            </a:r>
            <a:br>
              <a:rPr lang="he-IL" sz="2400" dirty="0"/>
            </a:br>
            <a:endParaRPr lang="en-US" sz="2400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>
          <a:xfrm>
            <a:off x="0" y="1196752"/>
            <a:ext cx="8460432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3200" dirty="0"/>
              <a:t>יש פולימרים </a:t>
            </a:r>
            <a:r>
              <a:rPr lang="he-IL" sz="3200" dirty="0" smtClean="0"/>
              <a:t>שנוצרים </a:t>
            </a:r>
            <a:r>
              <a:rPr lang="he-IL" sz="3200" dirty="0"/>
              <a:t>אך ורק </a:t>
            </a:r>
            <a:r>
              <a:rPr lang="he-IL" sz="3200" b="1" dirty="0" err="1" smtClean="0">
                <a:solidFill>
                  <a:srgbClr val="7030A0"/>
                </a:solidFill>
              </a:rPr>
              <a:t>ממונומר</a:t>
            </a:r>
            <a:r>
              <a:rPr lang="he-IL" sz="3200" b="1" dirty="0" smtClean="0">
                <a:solidFill>
                  <a:srgbClr val="7030A0"/>
                </a:solidFill>
              </a:rPr>
              <a:t> </a:t>
            </a:r>
            <a:r>
              <a:rPr lang="he-IL" sz="3200" b="1" dirty="0">
                <a:solidFill>
                  <a:srgbClr val="7030A0"/>
                </a:solidFill>
              </a:rPr>
              <a:t>מסוג אחד </a:t>
            </a:r>
            <a:r>
              <a:rPr lang="he-IL" sz="3200" dirty="0" smtClean="0"/>
              <a:t>והם בעלי יחידה חוזרת סדירה.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3200" dirty="0" smtClean="0"/>
              <a:t>לדוגמה</a:t>
            </a:r>
            <a:r>
              <a:rPr lang="he-IL" sz="3200" dirty="0"/>
              <a:t>, </a:t>
            </a:r>
            <a:r>
              <a:rPr lang="he-IL" sz="3200" dirty="0" err="1" smtClean="0"/>
              <a:t>פוליאתן</a:t>
            </a:r>
            <a:r>
              <a:rPr lang="he-IL" sz="3200" dirty="0" smtClean="0"/>
              <a:t> (פוליאתילן) מורכב </a:t>
            </a:r>
            <a:r>
              <a:rPr lang="he-IL" sz="3200" dirty="0" err="1" smtClean="0"/>
              <a:t>ממונומרים</a:t>
            </a:r>
            <a:r>
              <a:rPr lang="he-IL" sz="3200" dirty="0" smtClean="0"/>
              <a:t> מסוג אחד – אתן (אתילן).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3200" dirty="0" smtClean="0"/>
              <a:t>מודל לייצוג:</a:t>
            </a:r>
          </a:p>
          <a:p>
            <a:pPr marL="109728" indent="0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-A-A-A-A-A-A-A-A-A-A-</a:t>
            </a:r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  <a:effectLst/>
        </p:spPr>
        <p:txBody>
          <a:bodyPr>
            <a:normAutofit/>
          </a:bodyPr>
          <a:lstStyle/>
          <a:p>
            <a:pPr algn="ctr"/>
            <a:r>
              <a:rPr lang="he-IL" sz="4000" dirty="0" err="1" smtClean="0"/>
              <a:t>ממונומר</a:t>
            </a:r>
            <a:r>
              <a:rPr lang="he-IL" sz="4000" dirty="0" smtClean="0"/>
              <a:t> לפולימר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23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40</a:t>
            </a:fld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40654" y="3577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/>
            </a:r>
            <a:br>
              <a:rPr lang="he-IL" dirty="0" smtClean="0"/>
            </a:br>
            <a:r>
              <a:rPr lang="he-IL" dirty="0" err="1" smtClean="0"/>
              <a:t>צלולוז</a:t>
            </a:r>
            <a:r>
              <a:rPr lang="he-IL" dirty="0" smtClean="0"/>
              <a:t> – תאית</a:t>
            </a:r>
            <a:br>
              <a:rPr lang="he-IL" dirty="0" smtClean="0"/>
            </a:br>
            <a:r>
              <a:rPr lang="he-IL" sz="2200" dirty="0"/>
              <a:t>האיור </a:t>
            </a:r>
            <a:r>
              <a:rPr lang="he-IL" sz="2200" dirty="0" smtClean="0"/>
              <a:t>לקוח מתוך </a:t>
            </a:r>
            <a:r>
              <a:rPr lang="he-IL" sz="2200" dirty="0"/>
              <a:t>האתר: </a:t>
            </a:r>
            <a:r>
              <a:rPr lang="en-US" sz="1600" dirty="0">
                <a:hlinkClick r:id="rId2"/>
              </a:rPr>
              <a:t>http://nutrition.jbpub.com/resources/chemistryreview9.cfm</a:t>
            </a:r>
            <a:r>
              <a:rPr lang="he-IL" sz="4400" dirty="0"/>
              <a:t/>
            </a:r>
            <a:br>
              <a:rPr lang="he-IL" sz="4400" dirty="0"/>
            </a:br>
            <a:endParaRPr lang="he-IL" dirty="0"/>
          </a:p>
        </p:txBody>
      </p:sp>
      <p:pic>
        <p:nvPicPr>
          <p:cNvPr id="32770" name="Picture 2" descr="C:\Users\MARCEL\Pictures\אטום מימן ותרכובות פחמן\fib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" y="1124744"/>
            <a:ext cx="8463852" cy="46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1268760"/>
            <a:ext cx="31887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/>
              <a:t>מהמאקרו למיקרו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23441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500193" cy="9810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e-IL" sz="4000" b="1" dirty="0" smtClean="0"/>
              <a:t>רב-סוכרים </a:t>
            </a:r>
            <a:r>
              <a:rPr lang="he-IL" sz="4000" b="1" dirty="0" err="1" smtClean="0"/>
              <a:t>אגירתיים</a:t>
            </a:r>
            <a:r>
              <a:rPr lang="he-IL" sz="4000" b="1" dirty="0" smtClean="0"/>
              <a:t> </a:t>
            </a:r>
            <a:br>
              <a:rPr lang="he-IL" sz="4000" b="1" dirty="0" smtClean="0"/>
            </a:br>
            <a:r>
              <a:rPr lang="he-IL" sz="3200" b="1" dirty="0" smtClean="0"/>
              <a:t>(חומרי תשמורת: עמילן </a:t>
            </a:r>
            <a:r>
              <a:rPr lang="he-IL" sz="3200" b="1" dirty="0" err="1" smtClean="0"/>
              <a:t>וגליקוגן</a:t>
            </a:r>
            <a:r>
              <a:rPr lang="he-IL" sz="3200" b="1" dirty="0" smtClean="0"/>
              <a:t>)</a:t>
            </a:r>
            <a:endParaRPr lang="en-US" sz="32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25538"/>
            <a:ext cx="9144000" cy="5732462"/>
          </a:xfrm>
        </p:spPr>
        <p:txBody>
          <a:bodyPr>
            <a:normAutofit/>
          </a:bodyPr>
          <a:lstStyle/>
          <a:p>
            <a:pPr eaLnBrk="1" hangingPunct="1"/>
            <a:r>
              <a:rPr lang="he-IL" sz="2800" dirty="0" smtClean="0"/>
              <a:t>צמחים ובע"ח פיתחו אמצעים לאחסון תרכובות </a:t>
            </a:r>
            <a:r>
              <a:rPr lang="he-IL" sz="2800" dirty="0" err="1" smtClean="0"/>
              <a:t>שחימצונן</a:t>
            </a:r>
            <a:r>
              <a:rPr lang="he-IL" sz="2800" dirty="0" smtClean="0"/>
              <a:t> בעת הצורך יכול לספק להם אנרגיה לקיומם.  תרכובות אלה מכונות חומרי אגירה או חומרי תשמורת.</a:t>
            </a:r>
          </a:p>
          <a:p>
            <a:pPr marL="109728" indent="0" eaLnBrk="1" hangingPunct="1">
              <a:buNone/>
            </a:pPr>
            <a:endParaRPr lang="he-IL" sz="2800" dirty="0" smtClean="0"/>
          </a:p>
          <a:p>
            <a:pPr eaLnBrk="1" hangingPunct="1"/>
            <a:r>
              <a:rPr lang="he-IL" sz="2800" dirty="0" smtClean="0"/>
              <a:t>מולקולות הגלוקוז שנוצרות בצמח בתהליך הפוטוסינתזה, הופכות כמעט באופן </a:t>
            </a:r>
            <a:r>
              <a:rPr lang="he-IL" sz="2800" dirty="0" err="1" smtClean="0"/>
              <a:t>מיידי</a:t>
            </a:r>
            <a:r>
              <a:rPr lang="he-IL" sz="2800" dirty="0" smtClean="0"/>
              <a:t> </a:t>
            </a:r>
            <a:r>
              <a:rPr lang="he-IL" sz="2800" b="1" dirty="0" smtClean="0"/>
              <a:t>לעמילן.</a:t>
            </a:r>
          </a:p>
          <a:p>
            <a:pPr marL="109728" indent="0" eaLnBrk="1" hangingPunct="1">
              <a:buNone/>
            </a:pPr>
            <a:endParaRPr lang="he-IL" sz="2800" b="1" dirty="0" smtClean="0"/>
          </a:p>
          <a:p>
            <a:pPr eaLnBrk="1" hangingPunct="1"/>
            <a:r>
              <a:rPr lang="he-IL" sz="2800" b="1" dirty="0" smtClean="0"/>
              <a:t>העמילן</a:t>
            </a:r>
            <a:r>
              <a:rPr lang="he-IL" sz="2800" dirty="0" smtClean="0"/>
              <a:t> מהווה חומר תשמורת עיקרי בצמחים ונאגר באברי אגירה כמו פקעות, שורשים וזרעים.</a:t>
            </a:r>
          </a:p>
        </p:txBody>
      </p:sp>
    </p:spTree>
    <p:extLst>
      <p:ext uri="{BB962C8B-B14F-4D97-AF65-F5344CB8AC3E}">
        <p14:creationId xmlns:p14="http://schemas.microsoft.com/office/powerpoint/2010/main" val="974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500193" cy="9810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e-IL" sz="4000" b="1" dirty="0" smtClean="0"/>
              <a:t>רב-סוכרים </a:t>
            </a:r>
            <a:r>
              <a:rPr lang="he-IL" sz="4000" b="1" dirty="0" err="1" smtClean="0"/>
              <a:t>אגירתיים</a:t>
            </a:r>
            <a:r>
              <a:rPr lang="he-IL" sz="4000" b="1" dirty="0" smtClean="0"/>
              <a:t> </a:t>
            </a:r>
            <a:br>
              <a:rPr lang="he-IL" sz="4000" b="1" dirty="0" smtClean="0"/>
            </a:br>
            <a:r>
              <a:rPr lang="he-IL" sz="3200" b="1" dirty="0" smtClean="0"/>
              <a:t>(חומרי תשמורת: עמילן </a:t>
            </a:r>
            <a:r>
              <a:rPr lang="he-IL" sz="3200" b="1" dirty="0" err="1" smtClean="0"/>
              <a:t>וגליקוגן</a:t>
            </a:r>
            <a:r>
              <a:rPr lang="he-IL" sz="3200" b="1" dirty="0" smtClean="0"/>
              <a:t>)</a:t>
            </a:r>
            <a:endParaRPr lang="en-US" sz="32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25538"/>
            <a:ext cx="9144000" cy="5732462"/>
          </a:xfrm>
        </p:spPr>
        <p:txBody>
          <a:bodyPr>
            <a:normAutofit/>
          </a:bodyPr>
          <a:lstStyle/>
          <a:p>
            <a:pPr eaLnBrk="1" hangingPunct="1"/>
            <a:r>
              <a:rPr lang="he-IL" sz="2800" dirty="0" smtClean="0"/>
              <a:t>בעת הצורך, </a:t>
            </a:r>
            <a:r>
              <a:rPr lang="he-IL" sz="2800" b="1" dirty="0" smtClean="0"/>
              <a:t>העמילן </a:t>
            </a:r>
            <a:r>
              <a:rPr lang="he-IL" sz="2800" dirty="0" smtClean="0"/>
              <a:t>מתפרק באופן </a:t>
            </a:r>
            <a:r>
              <a:rPr lang="he-IL" sz="2800" dirty="0" err="1" smtClean="0"/>
              <a:t>מיידי</a:t>
            </a:r>
            <a:r>
              <a:rPr lang="he-IL" sz="2800" dirty="0" smtClean="0"/>
              <a:t> לגלוקוז מסיס, כך המולקולות מובלות ועוברות בקלות לאיברים בהם הן נחוצות.</a:t>
            </a:r>
          </a:p>
          <a:p>
            <a:pPr marL="109728" indent="0" eaLnBrk="1" hangingPunct="1">
              <a:buNone/>
            </a:pPr>
            <a:endParaRPr lang="he-IL" sz="2800" dirty="0" smtClean="0"/>
          </a:p>
          <a:p>
            <a:pPr eaLnBrk="1" hangingPunct="1"/>
            <a:r>
              <a:rPr lang="he-IL" sz="2800" dirty="0" smtClean="0"/>
              <a:t>העמילן מהווה מרכיב מרכזי בתזונת האדם.</a:t>
            </a:r>
          </a:p>
          <a:p>
            <a:pPr marL="109728" indent="0" eaLnBrk="1" hangingPunct="1">
              <a:buNone/>
            </a:pPr>
            <a:endParaRPr lang="he-IL" sz="2800" dirty="0" smtClean="0"/>
          </a:p>
          <a:p>
            <a:r>
              <a:rPr lang="he-IL" sz="2800" dirty="0">
                <a:latin typeface="Arial" pitchFamily="34" charset="0"/>
                <a:cs typeface="Arial" pitchFamily="34" charset="0"/>
              </a:rPr>
              <a:t>ה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עמילן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לא מתוק, אבל כאשר לועסים לחם זמן רב מרגישים מתיקות בפה. האנזים </a:t>
            </a:r>
            <a:r>
              <a:rPr lang="he-IL" sz="2800" dirty="0" err="1">
                <a:latin typeface="Arial" pitchFamily="34" charset="0"/>
                <a:cs typeface="Arial" pitchFamily="34" charset="0"/>
              </a:rPr>
              <a:t>עמילאז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המצוי ברוק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מפרק (באופן כימי) את העמילן </a:t>
            </a:r>
            <a:r>
              <a:rPr lang="he-IL" sz="2800" dirty="0" err="1">
                <a:latin typeface="Arial" pitchFamily="34" charset="0"/>
                <a:cs typeface="Arial" pitchFamily="34" charset="0"/>
              </a:rPr>
              <a:t>למונומרים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– גלוקוז.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4" name="Group 44"/>
          <p:cNvGrpSpPr>
            <a:grpSpLocks/>
          </p:cNvGrpSpPr>
          <p:nvPr/>
        </p:nvGrpSpPr>
        <p:grpSpPr bwMode="auto">
          <a:xfrm>
            <a:off x="401173" y="10597"/>
            <a:ext cx="8879997" cy="5884391"/>
            <a:chOff x="58" y="-535"/>
            <a:chExt cx="4920" cy="2630"/>
          </a:xfrm>
        </p:grpSpPr>
        <p:sp>
          <p:nvSpPr>
            <p:cNvPr id="30746" name="Text Box 26"/>
            <p:cNvSpPr txBox="1">
              <a:spLocks noChangeArrowheads="1"/>
            </p:cNvSpPr>
            <p:nvPr/>
          </p:nvSpPr>
          <p:spPr bwMode="auto">
            <a:xfrm>
              <a:off x="751" y="-535"/>
              <a:ext cx="3686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sz="4000" b="1" dirty="0" smtClean="0">
                  <a:solidFill>
                    <a:schemeClr val="tx2"/>
                  </a:solidFill>
                </a:rPr>
                <a:t>רב-סוכר: עמילן</a:t>
              </a:r>
              <a:endParaRPr lang="en-US" sz="4000" b="1" dirty="0">
                <a:solidFill>
                  <a:schemeClr val="tx2"/>
                </a:solidFill>
              </a:endParaRPr>
            </a:p>
          </p:txBody>
        </p:sp>
        <p:sp>
          <p:nvSpPr>
            <p:cNvPr id="30754" name="Text Box 34"/>
            <p:cNvSpPr txBox="1">
              <a:spLocks noChangeArrowheads="1"/>
            </p:cNvSpPr>
            <p:nvPr/>
          </p:nvSpPr>
          <p:spPr bwMode="auto">
            <a:xfrm>
              <a:off x="58" y="1669"/>
              <a:ext cx="4665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sz="2800" dirty="0"/>
                <a:t>מולקולות העמילן הארוכות מסתדרות בתוך התא בסלילים על מנת לחסוך </a:t>
              </a:r>
              <a:r>
                <a:rPr lang="he-IL" sz="2800" dirty="0" smtClean="0"/>
                <a:t>בנפח, כמו </a:t>
              </a:r>
              <a:r>
                <a:rPr lang="he-IL" sz="2800" dirty="0"/>
                <a:t>חוט הטלפון.</a:t>
              </a:r>
              <a:endParaRPr lang="en-US" sz="2800" dirty="0"/>
            </a:p>
          </p:txBody>
        </p:sp>
        <p:sp>
          <p:nvSpPr>
            <p:cNvPr id="30755" name="Text Box 35"/>
            <p:cNvSpPr txBox="1">
              <a:spLocks noChangeArrowheads="1"/>
            </p:cNvSpPr>
            <p:nvPr/>
          </p:nvSpPr>
          <p:spPr bwMode="auto">
            <a:xfrm>
              <a:off x="210" y="-151"/>
              <a:ext cx="4768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sz="2800" dirty="0" smtClean="0"/>
                <a:t>העמילן - פולימר שנוצר </a:t>
              </a:r>
              <a:r>
                <a:rPr lang="he-IL" sz="2800" dirty="0" err="1" smtClean="0"/>
                <a:t>ממונומר</a:t>
              </a:r>
              <a:r>
                <a:rPr lang="he-IL" sz="2800" dirty="0" smtClean="0"/>
                <a:t> גלוקוז, הוא בנוי מיחידות גלוקוז שקשורות ביניהן בקשר </a:t>
              </a:r>
              <a:r>
                <a:rPr lang="he-IL" sz="2800" dirty="0" err="1" smtClean="0"/>
                <a:t>קוולנטי</a:t>
              </a:r>
              <a:r>
                <a:rPr lang="he-IL" sz="2800" dirty="0" smtClean="0"/>
                <a:t> – קשר </a:t>
              </a:r>
              <a:r>
                <a:rPr lang="he-IL" sz="2800" dirty="0" err="1" smtClean="0"/>
                <a:t>גליקוזידי</a:t>
              </a:r>
              <a:r>
                <a:rPr lang="he-IL" sz="2800" dirty="0" smtClean="0"/>
                <a:t>.</a:t>
              </a:r>
              <a:endParaRPr lang="en-US" sz="2800" dirty="0"/>
            </a:p>
          </p:txBody>
        </p:sp>
      </p:grp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43</a:t>
            </a:fld>
            <a:endParaRPr lang="he-IL"/>
          </a:p>
        </p:txBody>
      </p:sp>
      <p:pic>
        <p:nvPicPr>
          <p:cNvPr id="13" name="Picture 2" descr="C:\Users\MARCEL\Pictures\אטום מימן ותרכובות פחמן\imagesCA4L6ZV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36" y="2204864"/>
            <a:ext cx="448832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05064"/>
            <a:ext cx="90364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נוסחת המבנה לקוחה מהאתר: </a:t>
            </a:r>
            <a:r>
              <a:rPr lang="en-US" sz="1200" dirty="0">
                <a:hlinkClick r:id="rId4"/>
              </a:rPr>
              <a:t>http://plahutab.edublogs.org/files/2011/01/486px-Amylose2_svg-20fdh71.png</a:t>
            </a:r>
            <a:endParaRPr lang="en-US" sz="12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54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7451725" cy="7921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e-IL" sz="4000" b="1" dirty="0" smtClean="0"/>
              <a:t>חומר תשמורת: </a:t>
            </a:r>
            <a:r>
              <a:rPr lang="he-IL" sz="4000" b="1" dirty="0" err="1" smtClean="0"/>
              <a:t>גליקוגן</a:t>
            </a:r>
            <a:r>
              <a:rPr lang="he-IL" sz="4000" b="1" dirty="0" smtClean="0"/>
              <a:t/>
            </a:r>
            <a:br>
              <a:rPr lang="he-IL" sz="4000" b="1" dirty="0" smtClean="0"/>
            </a:br>
            <a:r>
              <a:rPr lang="he-IL" sz="4000" dirty="0" smtClean="0">
                <a:solidFill>
                  <a:srgbClr val="FF0000"/>
                </a:solidFill>
              </a:rPr>
              <a:t>העשרה לתלמיד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640960" cy="4392488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he-IL" sz="3200" dirty="0" err="1" smtClean="0"/>
              <a:t>הגליקוגן</a:t>
            </a:r>
            <a:r>
              <a:rPr lang="he-IL" sz="3200" dirty="0" smtClean="0"/>
              <a:t> הוא חומר תשמורת בגוף האדם ונאגר בעיקר בכבד, בשרירים ומעט בכליות.</a:t>
            </a:r>
          </a:p>
          <a:p>
            <a:pPr eaLnBrk="1" hangingPunct="1">
              <a:spcAft>
                <a:spcPts val="600"/>
              </a:spcAft>
            </a:pPr>
            <a:r>
              <a:rPr lang="he-IL" sz="3200" dirty="0" smtClean="0"/>
              <a:t>בין הארוחות מתפרק </a:t>
            </a:r>
            <a:r>
              <a:rPr lang="he-IL" sz="3200" dirty="0" err="1" smtClean="0"/>
              <a:t>הגליקוגן</a:t>
            </a:r>
            <a:r>
              <a:rPr lang="he-IL" sz="3200" dirty="0" smtClean="0"/>
              <a:t> ליחידות גלוקוז שמועברות באמצעות הדם מהכבד לתאי הגוף, כך מסייע </a:t>
            </a:r>
            <a:r>
              <a:rPr lang="he-IL" sz="3200" dirty="0" err="1" smtClean="0"/>
              <a:t>הגליקוגן</a:t>
            </a:r>
            <a:r>
              <a:rPr lang="he-IL" sz="3200" dirty="0" smtClean="0"/>
              <a:t> לשמירת רמת גלוקוז קבועה בדם.</a:t>
            </a:r>
          </a:p>
          <a:p>
            <a:pPr eaLnBrk="1" hangingPunct="1">
              <a:spcAft>
                <a:spcPts val="600"/>
              </a:spcAft>
            </a:pPr>
            <a:r>
              <a:rPr lang="he-IL" sz="3200" dirty="0" smtClean="0"/>
              <a:t>פירוק </a:t>
            </a:r>
            <a:r>
              <a:rPr lang="he-IL" sz="3200" dirty="0" err="1" smtClean="0"/>
              <a:t>הגליקוגן</a:t>
            </a:r>
            <a:r>
              <a:rPr lang="he-IL" sz="3200" dirty="0" smtClean="0"/>
              <a:t> לגלוקוז מתבצע גם במצבים מיוחדים בהם נחוץ גלוקוז באופן מוגבר, כגון בפעילות גופנית מוגברת או במצבי עקה פתאומיים.</a:t>
            </a:r>
          </a:p>
          <a:p>
            <a:pPr marL="109728" indent="0" eaLnBrk="1" hangingPunct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803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45</a:t>
            </a:fld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err="1" smtClean="0"/>
              <a:t>גליקוגן</a:t>
            </a:r>
            <a:r>
              <a:rPr lang="he-IL" dirty="0" smtClean="0"/>
              <a:t> – בעל מבנה של סליל מסועף</a:t>
            </a:r>
            <a:endParaRPr lang="he-IL" dirty="0"/>
          </a:p>
        </p:txBody>
      </p:sp>
      <p:pic>
        <p:nvPicPr>
          <p:cNvPr id="34818" name="Picture 2" descr="C:\Users\MARCEL\Pictures\אטום מימן ותרכובות פחמן\glycog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32859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395536" y="530120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האיור נלקח מהאתר: </a:t>
            </a:r>
            <a:r>
              <a:rPr lang="en-US" dirty="0">
                <a:hlinkClick r:id="rId3"/>
              </a:rPr>
              <a:t>http://www.anaboliccooking.com/blog/fat-loss-nutrition/liver-glycogen-versus-muscle-glycogen-the-fine-balance/</a:t>
            </a:r>
            <a:r>
              <a:rPr lang="en-US" dirty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357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66143"/>
            <a:ext cx="8351837" cy="4975225"/>
          </a:xfrm>
        </p:spPr>
        <p:txBody>
          <a:bodyPr>
            <a:normAutofit/>
          </a:bodyPr>
          <a:lstStyle/>
          <a:p>
            <a:pPr eaLnBrk="1" hangingPunct="1"/>
            <a:r>
              <a:rPr lang="he-IL" sz="2400" dirty="0" smtClean="0"/>
              <a:t>הקשר </a:t>
            </a:r>
            <a:r>
              <a:rPr lang="he-IL" sz="2400" dirty="0" err="1" smtClean="0"/>
              <a:t>הפפטידי</a:t>
            </a:r>
            <a:r>
              <a:rPr lang="he-IL" sz="2400" dirty="0" smtClean="0"/>
              <a:t> נוצר בתגובה בין שתי חומצות אמיניות, תוך יציאת מולקולת מים. </a:t>
            </a:r>
          </a:p>
          <a:p>
            <a:pPr eaLnBrk="1" hangingPunct="1"/>
            <a:endParaRPr lang="he-IL" sz="2400" dirty="0" smtClean="0"/>
          </a:p>
          <a:p>
            <a:pPr eaLnBrk="1" hangingPunct="1"/>
            <a:endParaRPr lang="he-IL" sz="2400" dirty="0" smtClean="0"/>
          </a:p>
          <a:p>
            <a:pPr eaLnBrk="1" hangingPunct="1"/>
            <a:endParaRPr lang="he-IL" sz="2400" dirty="0" smtClean="0"/>
          </a:p>
          <a:p>
            <a:pPr marL="109728" indent="0" eaLnBrk="1" hangingPunct="1">
              <a:buNone/>
            </a:pPr>
            <a:endParaRPr lang="he-IL" sz="2400" dirty="0" smtClean="0"/>
          </a:p>
          <a:p>
            <a:pPr eaLnBrk="1" hangingPunct="1"/>
            <a:endParaRPr lang="he-IL" sz="2400" dirty="0" smtClean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29600" cy="57606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e-IL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קשר </a:t>
            </a:r>
            <a:r>
              <a:rPr lang="he-IL" sz="4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אמידי</a:t>
            </a:r>
            <a:r>
              <a:rPr lang="he-IL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he-IL" sz="4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פפטידי</a:t>
            </a:r>
            <a:r>
              <a:rPr lang="he-IL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e-IL" sz="2800" dirty="0" smtClean="0"/>
              <a:t>(מיוונית "מתעכל") </a:t>
            </a:r>
            <a:endParaRPr lang="en-US" sz="31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44" name="Picture 4" descr="peptide bo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0"/>
          <a:stretch>
            <a:fillRect/>
          </a:stretch>
        </p:blipFill>
        <p:spPr bwMode="auto">
          <a:xfrm>
            <a:off x="482600" y="2800350"/>
            <a:ext cx="403225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4298950" y="330358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pic>
        <p:nvPicPr>
          <p:cNvPr id="61446" name="Picture 6" descr="peptide bo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5" b="25908"/>
          <a:stretch>
            <a:fillRect/>
          </a:stretch>
        </p:blipFill>
        <p:spPr bwMode="auto">
          <a:xfrm>
            <a:off x="4599478" y="2511425"/>
            <a:ext cx="34559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7772877" y="3086071"/>
            <a:ext cx="902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+   H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292725" y="3860800"/>
            <a:ext cx="1814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sz="2000" b="1" dirty="0">
                <a:solidFill>
                  <a:srgbClr val="0000FF"/>
                </a:solidFill>
              </a:rPr>
              <a:t>קשר </a:t>
            </a:r>
            <a:r>
              <a:rPr lang="he-IL" sz="2000" b="1" dirty="0" err="1" smtClean="0">
                <a:solidFill>
                  <a:srgbClr val="0000FF"/>
                </a:solidFill>
              </a:rPr>
              <a:t>אמידי</a:t>
            </a:r>
            <a:r>
              <a:rPr lang="he-IL" sz="2000" b="1" dirty="0" smtClean="0">
                <a:solidFill>
                  <a:srgbClr val="0000FF"/>
                </a:solidFill>
              </a:rPr>
              <a:t>- </a:t>
            </a:r>
            <a:r>
              <a:rPr lang="he-IL" sz="2000" b="1" dirty="0" err="1" smtClean="0">
                <a:solidFill>
                  <a:srgbClr val="0000FF"/>
                </a:solidFill>
              </a:rPr>
              <a:t>פפטידי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288" y="836712"/>
            <a:ext cx="84978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b="1" dirty="0" smtClean="0">
                <a:solidFill>
                  <a:srgbClr val="7030A0"/>
                </a:solidFill>
              </a:rPr>
              <a:t>החלבונים </a:t>
            </a:r>
            <a:r>
              <a:rPr lang="he-IL" sz="2800" b="1" dirty="0">
                <a:solidFill>
                  <a:srgbClr val="7030A0"/>
                </a:solidFill>
              </a:rPr>
              <a:t>הם </a:t>
            </a:r>
            <a:r>
              <a:rPr lang="he-IL" sz="2800" b="1" dirty="0" smtClean="0">
                <a:solidFill>
                  <a:srgbClr val="7030A0"/>
                </a:solidFill>
              </a:rPr>
              <a:t>פולימרים. </a:t>
            </a:r>
            <a:r>
              <a:rPr lang="he-IL" sz="2800" b="1" dirty="0">
                <a:solidFill>
                  <a:srgbClr val="7030A0"/>
                </a:solidFill>
              </a:rPr>
              <a:t>ה</a:t>
            </a:r>
            <a:r>
              <a:rPr lang="he-IL" sz="2800" b="1" dirty="0" smtClean="0">
                <a:solidFill>
                  <a:srgbClr val="7030A0"/>
                </a:solidFill>
              </a:rPr>
              <a:t>חומצות האמיניות הן </a:t>
            </a:r>
            <a:r>
              <a:rPr lang="he-IL" sz="2800" b="1" dirty="0" err="1" smtClean="0">
                <a:solidFill>
                  <a:srgbClr val="7030A0"/>
                </a:solidFill>
              </a:rPr>
              <a:t>מונומרים</a:t>
            </a:r>
            <a:r>
              <a:rPr lang="he-IL" sz="2800" b="1" dirty="0" smtClean="0">
                <a:solidFill>
                  <a:srgbClr val="7030A0"/>
                </a:solidFill>
              </a:rPr>
              <a:t> הקשורים זה לזה </a:t>
            </a:r>
            <a:r>
              <a:rPr lang="he-IL" sz="2800" b="1" dirty="0">
                <a:solidFill>
                  <a:srgbClr val="7030A0"/>
                </a:solidFill>
              </a:rPr>
              <a:t>בקשר </a:t>
            </a:r>
            <a:r>
              <a:rPr lang="he-IL" sz="2800" b="1" dirty="0" smtClean="0">
                <a:solidFill>
                  <a:srgbClr val="7030A0"/>
                </a:solidFill>
              </a:rPr>
              <a:t>קוולנטי – קשר </a:t>
            </a:r>
            <a:r>
              <a:rPr lang="he-IL" sz="2800" b="1" dirty="0" err="1" smtClean="0">
                <a:solidFill>
                  <a:srgbClr val="7030A0"/>
                </a:solidFill>
              </a:rPr>
              <a:t>אמידי</a:t>
            </a:r>
            <a:r>
              <a:rPr lang="he-IL" sz="2800" b="1" dirty="0" smtClean="0">
                <a:solidFill>
                  <a:srgbClr val="7030A0"/>
                </a:solidFill>
              </a:rPr>
              <a:t> (</a:t>
            </a:r>
            <a:r>
              <a:rPr lang="he-IL" sz="2800" b="1" dirty="0" err="1" smtClean="0">
                <a:solidFill>
                  <a:srgbClr val="7030A0"/>
                </a:solidFill>
              </a:rPr>
              <a:t>פפטידי</a:t>
            </a:r>
            <a:r>
              <a:rPr lang="he-IL" sz="2800" b="1" dirty="0" smtClean="0">
                <a:solidFill>
                  <a:srgbClr val="7030A0"/>
                </a:solidFill>
              </a:rPr>
              <a:t>).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300192" y="2636912"/>
            <a:ext cx="288032" cy="526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4478" y="3212976"/>
            <a:ext cx="377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US" sz="2400" dirty="0" smtClean="0">
              <a:solidFill>
                <a:prstClr val="black"/>
              </a:solidFill>
            </a:endParaRPr>
          </a:p>
          <a:p>
            <a:pPr algn="l" rtl="0"/>
            <a:r>
              <a:rPr lang="en-US" sz="2400" dirty="0">
                <a:solidFill>
                  <a:prstClr val="black"/>
                </a:solidFill>
              </a:rPr>
              <a:t>H</a:t>
            </a:r>
          </a:p>
        </p:txBody>
      </p:sp>
      <p:cxnSp>
        <p:nvCxnSpPr>
          <p:cNvPr id="10" name="מחבר ישר 9"/>
          <p:cNvCxnSpPr/>
          <p:nvPr/>
        </p:nvCxnSpPr>
        <p:spPr>
          <a:xfrm flipH="1">
            <a:off x="6442991" y="3445842"/>
            <a:ext cx="1217" cy="271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6012160" y="2492896"/>
            <a:ext cx="576262" cy="115093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>
              <a:solidFill>
                <a:prstClr val="black"/>
              </a:solidFill>
            </a:endParaRPr>
          </a:p>
        </p:txBody>
      </p:sp>
      <p:cxnSp>
        <p:nvCxnSpPr>
          <p:cNvPr id="6" name="מחבר חץ ישר 5"/>
          <p:cNvCxnSpPr/>
          <p:nvPr/>
        </p:nvCxnSpPr>
        <p:spPr>
          <a:xfrm flipV="1">
            <a:off x="6300192" y="3372644"/>
            <a:ext cx="0" cy="5722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54896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50440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e-IL" sz="2800" dirty="0" smtClean="0"/>
              <a:t>כאשר </a:t>
            </a:r>
            <a:r>
              <a:rPr lang="he-IL" sz="2800" dirty="0"/>
              <a:t>מספר חומצות אמיניות </a:t>
            </a:r>
            <a:r>
              <a:rPr lang="he-IL" sz="2800" dirty="0" smtClean="0"/>
              <a:t>מתחברות זו לזו בין </a:t>
            </a:r>
            <a:r>
              <a:rPr lang="he-IL" sz="2800" dirty="0"/>
              <a:t>קבוצה </a:t>
            </a:r>
            <a:r>
              <a:rPr lang="en-US" sz="2800" dirty="0"/>
              <a:t>COOH</a:t>
            </a:r>
            <a:r>
              <a:rPr lang="he-IL" sz="2800" dirty="0"/>
              <a:t> </a:t>
            </a:r>
            <a:r>
              <a:rPr lang="he-IL" sz="2800" dirty="0" smtClean="0"/>
              <a:t>של חומצה אמינית אחת לבין </a:t>
            </a:r>
            <a:r>
              <a:rPr lang="he-IL" sz="2800" dirty="0"/>
              <a:t>קבוצה </a:t>
            </a:r>
            <a:r>
              <a:rPr lang="en-US" sz="2800" dirty="0"/>
              <a:t>NH</a:t>
            </a:r>
            <a:r>
              <a:rPr lang="en-US" sz="2800" baseline="-25000" dirty="0"/>
              <a:t>2</a:t>
            </a:r>
            <a:r>
              <a:rPr lang="he-IL" sz="2800" dirty="0"/>
              <a:t> של </a:t>
            </a:r>
            <a:r>
              <a:rPr lang="he-IL" sz="2800" dirty="0" smtClean="0"/>
              <a:t>חומצה אמינית שניה, תוך כדי יצירת קשרים </a:t>
            </a:r>
            <a:r>
              <a:rPr lang="he-IL" sz="2800" dirty="0" err="1" smtClean="0"/>
              <a:t>פפטידיים</a:t>
            </a:r>
            <a:r>
              <a:rPr lang="he-IL" sz="2800" dirty="0"/>
              <a:t>,</a:t>
            </a:r>
            <a:r>
              <a:rPr lang="he-IL" sz="2800" dirty="0" smtClean="0"/>
              <a:t> נוצר </a:t>
            </a:r>
            <a:r>
              <a:rPr lang="he-IL" sz="2800" dirty="0" err="1" smtClean="0"/>
              <a:t>פוליפפטיד</a:t>
            </a:r>
            <a:r>
              <a:rPr lang="he-IL" sz="2800" dirty="0" smtClean="0"/>
              <a:t> – חלבון. </a:t>
            </a:r>
          </a:p>
          <a:p>
            <a:pPr marL="109728" indent="0">
              <a:buNone/>
            </a:pPr>
            <a:r>
              <a:rPr lang="he-IL" sz="2800" dirty="0" smtClean="0"/>
              <a:t>מבנה גנרי של חלבון:</a:t>
            </a:r>
          </a:p>
          <a:p>
            <a:pPr marL="109728" indent="0">
              <a:buNone/>
            </a:pPr>
            <a:endParaRPr lang="he-IL" sz="2800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endParaRPr lang="he-IL" dirty="0" smtClean="0"/>
          </a:p>
          <a:p>
            <a:pPr marL="109728" indent="0">
              <a:buNone/>
            </a:pPr>
            <a:endParaRPr lang="he-IL" dirty="0" smtClean="0"/>
          </a:p>
          <a:p>
            <a:pPr marL="109728" indent="0">
              <a:buNone/>
            </a:pPr>
            <a:endParaRPr lang="he-IL" sz="1600" dirty="0" smtClean="0"/>
          </a:p>
          <a:p>
            <a:pPr marL="109728" indent="0">
              <a:buNone/>
            </a:pPr>
            <a:endParaRPr lang="he-IL" sz="1600" dirty="0"/>
          </a:p>
          <a:p>
            <a:pPr marL="109728" indent="0">
              <a:buNone/>
            </a:pPr>
            <a:endParaRPr lang="he-IL" sz="1600" dirty="0" smtClean="0"/>
          </a:p>
          <a:p>
            <a:pPr marL="109728" indent="0">
              <a:buNone/>
            </a:pPr>
            <a:r>
              <a:rPr lang="he-IL" sz="1600" dirty="0" smtClean="0"/>
              <a:t>האיור לקוח מהאתר: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://cnx.org/content/m11614/latest/</a:t>
            </a:r>
            <a:endParaRPr lang="en-US" sz="1400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he-IL" dirty="0" smtClean="0"/>
          </a:p>
          <a:p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47</a:t>
            </a:fld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חלבון - </a:t>
            </a:r>
            <a:r>
              <a:rPr lang="he-IL" dirty="0" err="1" smtClean="0"/>
              <a:t>פוליפפטיד</a:t>
            </a:r>
            <a:endParaRPr lang="he-IL" dirty="0"/>
          </a:p>
        </p:txBody>
      </p:sp>
      <p:pic>
        <p:nvPicPr>
          <p:cNvPr id="36866" name="Picture 2" descr="C:\Users\MARCEL\Pictures\אטום מימן ותרכובות פחמן\peptide_ch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7992888" cy="17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4882547"/>
          </a:xfrm>
        </p:spPr>
        <p:txBody>
          <a:bodyPr>
            <a:normAutofit fontScale="92500"/>
          </a:bodyPr>
          <a:lstStyle/>
          <a:p>
            <a:r>
              <a:rPr lang="he-IL" sz="3500" dirty="0">
                <a:solidFill>
                  <a:srgbClr val="7030A0"/>
                </a:solidFill>
              </a:rPr>
              <a:t>המבנה הראשוני</a:t>
            </a:r>
            <a:r>
              <a:rPr lang="he-IL" sz="2600" dirty="0">
                <a:solidFill>
                  <a:srgbClr val="7030A0"/>
                </a:solidFill>
              </a:rPr>
              <a:t> </a:t>
            </a:r>
            <a:r>
              <a:rPr lang="he-IL" sz="3500" dirty="0" smtClean="0"/>
              <a:t>של החלבון מגדיר </a:t>
            </a:r>
            <a:r>
              <a:rPr lang="he-IL" sz="3500" dirty="0"/>
              <a:t>את </a:t>
            </a:r>
            <a:r>
              <a:rPr lang="he-IL" sz="3500" dirty="0">
                <a:solidFill>
                  <a:srgbClr val="7030A0"/>
                </a:solidFill>
              </a:rPr>
              <a:t>רצף</a:t>
            </a:r>
            <a:r>
              <a:rPr lang="he-IL" sz="3500" dirty="0">
                <a:solidFill>
                  <a:srgbClr val="FF0000"/>
                </a:solidFill>
              </a:rPr>
              <a:t> </a:t>
            </a:r>
            <a:r>
              <a:rPr lang="he-IL" sz="3500" dirty="0">
                <a:solidFill>
                  <a:srgbClr val="7030A0"/>
                </a:solidFill>
              </a:rPr>
              <a:t>ה</a:t>
            </a:r>
            <a:r>
              <a:rPr lang="he-IL" sz="3500" dirty="0"/>
              <a:t>חומצות</a:t>
            </a:r>
            <a:r>
              <a:rPr lang="he-IL" sz="3500" dirty="0">
                <a:solidFill>
                  <a:srgbClr val="FF0000"/>
                </a:solidFill>
              </a:rPr>
              <a:t> </a:t>
            </a:r>
            <a:r>
              <a:rPr lang="he-IL" sz="3500" dirty="0" smtClean="0"/>
              <a:t>האמיניות </a:t>
            </a:r>
            <a:r>
              <a:rPr lang="he-IL" sz="3500" dirty="0"/>
              <a:t>במולקולת חלבון.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he-IL" sz="1400" dirty="0" smtClean="0"/>
          </a:p>
          <a:p>
            <a:pPr marL="109728" indent="0">
              <a:buNone/>
            </a:pPr>
            <a:endParaRPr lang="he-IL" sz="1400" dirty="0"/>
          </a:p>
          <a:p>
            <a:pPr marL="109728" indent="0">
              <a:buNone/>
            </a:pPr>
            <a:endParaRPr lang="he-IL" sz="1400" dirty="0" smtClean="0"/>
          </a:p>
          <a:p>
            <a:pPr marL="109728" indent="0">
              <a:buNone/>
            </a:pPr>
            <a:r>
              <a:rPr lang="he-IL" sz="1400" dirty="0" smtClean="0"/>
              <a:t>האיור לקוח מהאתר: </a:t>
            </a:r>
            <a:r>
              <a:rPr lang="en-US" sz="1400" dirty="0" smtClean="0">
                <a:hlinkClick r:id="rId2"/>
              </a:rPr>
              <a:t>users.rcn.com/</a:t>
            </a:r>
            <a:r>
              <a:rPr lang="en-US" sz="1400" dirty="0" err="1" smtClean="0">
                <a:hlinkClick r:id="rId2"/>
              </a:rPr>
              <a:t>jkimball.ma.ultranet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err="1" smtClean="0">
                <a:hlinkClick r:id="rId2"/>
              </a:rPr>
              <a:t>BiologyPages</a:t>
            </a:r>
            <a:r>
              <a:rPr lang="en-US" sz="1400" dirty="0" smtClean="0">
                <a:hlinkClick r:id="rId2"/>
              </a:rPr>
              <a:t>/P/Polypeptides.html</a:t>
            </a:r>
            <a:endParaRPr lang="he-IL" sz="1400" dirty="0" smtClean="0"/>
          </a:p>
          <a:p>
            <a:pPr marL="109728" indent="0">
              <a:buNone/>
            </a:pPr>
            <a:r>
              <a:rPr lang="he-IL" sz="2800" dirty="0" smtClean="0"/>
              <a:t>המבנה </a:t>
            </a:r>
            <a:r>
              <a:rPr lang="he-IL" sz="2800" dirty="0"/>
              <a:t>הראשוני נקבע לפי סוג, מספר ורצף החומצות האמיניות, אשר נקבעים לפי קוד גנטי הנישא במולקולות ה- </a:t>
            </a:r>
            <a:r>
              <a:rPr lang="en-US" sz="2800" dirty="0"/>
              <a:t>DNA</a:t>
            </a:r>
            <a:r>
              <a:rPr lang="he-IL" sz="2800" dirty="0"/>
              <a:t> שבכל תא.</a:t>
            </a:r>
          </a:p>
          <a:p>
            <a:pPr marL="109728" indent="0">
              <a:buNone/>
            </a:pPr>
            <a:endParaRPr lang="he-IL" sz="14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48</a:t>
            </a:fld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מבנה ראשוני של חלבון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3810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8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AutoShape 4" descr="פפירוס"/>
          <p:cNvSpPr>
            <a:spLocks noChangeArrowheads="1"/>
          </p:cNvSpPr>
          <p:nvPr/>
        </p:nvSpPr>
        <p:spPr bwMode="auto">
          <a:xfrm>
            <a:off x="5580063" y="1379538"/>
            <a:ext cx="2952750" cy="8255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>
              <a:defRPr/>
            </a:pPr>
            <a:r>
              <a:rPr lang="he-IL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חומצות שומן רוויות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 </a:t>
            </a:r>
          </a:p>
        </p:txBody>
      </p:sp>
      <p:sp>
        <p:nvSpPr>
          <p:cNvPr id="35845" name="AutoShape 5" descr="פפירוס"/>
          <p:cNvSpPr>
            <a:spLocks noChangeArrowheads="1"/>
          </p:cNvSpPr>
          <p:nvPr/>
        </p:nvSpPr>
        <p:spPr bwMode="auto">
          <a:xfrm>
            <a:off x="1187450" y="1412875"/>
            <a:ext cx="3313113" cy="82708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>
              <a:defRPr/>
            </a:pPr>
            <a:r>
              <a:rPr lang="he-IL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חומצות שומן לא רוויות</a:t>
            </a:r>
            <a:endParaRPr 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</p:txBody>
      </p:sp>
      <p:sp>
        <p:nvSpPr>
          <p:cNvPr id="35846" name="AutoShape 6" descr="פפירוס"/>
          <p:cNvSpPr>
            <a:spLocks noChangeArrowheads="1"/>
          </p:cNvSpPr>
          <p:nvPr/>
        </p:nvSpPr>
        <p:spPr bwMode="auto">
          <a:xfrm>
            <a:off x="4579938" y="3284538"/>
            <a:ext cx="2655887" cy="8270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>
              <a:defRPr/>
            </a:pPr>
            <a:r>
              <a:rPr lang="he-IL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חד לא-רוויות</a:t>
            </a:r>
            <a:endParaRPr 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</p:txBody>
      </p:sp>
      <p:sp>
        <p:nvSpPr>
          <p:cNvPr id="35847" name="AutoShape 7" descr="פפירוס"/>
          <p:cNvSpPr>
            <a:spLocks noChangeArrowheads="1"/>
          </p:cNvSpPr>
          <p:nvPr/>
        </p:nvSpPr>
        <p:spPr bwMode="auto">
          <a:xfrm>
            <a:off x="250825" y="3284538"/>
            <a:ext cx="2413000" cy="8270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>
              <a:defRPr/>
            </a:pPr>
            <a:r>
              <a:rPr lang="he-IL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רב לא-רוויות</a:t>
            </a:r>
            <a:endParaRPr 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charset="0"/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364163" y="2384425"/>
            <a:ext cx="2251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rtl="1"/>
            <a:r>
              <a:rPr lang="he-IL" b="1">
                <a:latin typeface="Garamond" pitchFamily="18" charset="0"/>
              </a:rPr>
              <a:t>חומצה סטארית, </a:t>
            </a:r>
            <a:r>
              <a:rPr lang="en-US" b="1">
                <a:latin typeface="Garamond" pitchFamily="18" charset="0"/>
              </a:rPr>
              <a:t>C18:0</a:t>
            </a:r>
            <a:r>
              <a:rPr lang="he-IL" b="1">
                <a:latin typeface="Garamond" pitchFamily="18" charset="0"/>
              </a:rPr>
              <a:t> 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5148263" y="4543425"/>
            <a:ext cx="213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rtl="1"/>
            <a:r>
              <a:rPr lang="he-IL" b="1">
                <a:latin typeface="Garamond" pitchFamily="18" charset="0"/>
              </a:rPr>
              <a:t>חומצה אולאית, </a:t>
            </a:r>
            <a:r>
              <a:rPr lang="en-US" b="1">
                <a:latin typeface="Garamond" pitchFamily="18" charset="0"/>
              </a:rPr>
              <a:t>C18:1</a:t>
            </a:r>
            <a:r>
              <a:rPr lang="he-IL" b="1">
                <a:latin typeface="Garamond" pitchFamily="18" charset="0"/>
              </a:rPr>
              <a:t> 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287338" y="4465638"/>
            <a:ext cx="2471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rtl="1"/>
            <a:r>
              <a:rPr lang="he-IL" b="1">
                <a:latin typeface="Garamond" pitchFamily="18" charset="0"/>
              </a:rPr>
              <a:t>חומצה לינולאית, </a:t>
            </a:r>
            <a:r>
              <a:rPr lang="en-US" b="1">
                <a:latin typeface="Garamond" pitchFamily="18" charset="0"/>
              </a:rPr>
              <a:t>C18:2</a:t>
            </a:r>
            <a:r>
              <a:rPr lang="he-IL" b="1">
                <a:latin typeface="Garamond" pitchFamily="18" charset="0"/>
              </a:rPr>
              <a:t>  </a:t>
            </a:r>
            <a:r>
              <a:rPr lang="en-US" b="1">
                <a:latin typeface="Garamond" pitchFamily="18" charset="0"/>
              </a:rPr>
              <a:t> </a:t>
            </a:r>
          </a:p>
        </p:txBody>
      </p:sp>
      <p:pic>
        <p:nvPicPr>
          <p:cNvPr id="1434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439988"/>
            <a:ext cx="4191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59325"/>
            <a:ext cx="4191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138"/>
            <a:ext cx="4191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1441450" y="5192713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he-IL">
              <a:latin typeface="Garamond" pitchFamily="18" charset="0"/>
            </a:endParaRP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865188" y="5299075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Garamond" pitchFamily="18" charset="0"/>
              </a:rPr>
              <a:t>C18:2 </a:t>
            </a:r>
            <a:r>
              <a:rPr lang="en-US" sz="2000" b="1">
                <a:latin typeface="Garamond" pitchFamily="18" charset="0"/>
                <a:sym typeface="Symbol" pitchFamily="18" charset="2"/>
              </a:rPr>
              <a:t> 6</a:t>
            </a:r>
          </a:p>
        </p:txBody>
      </p:sp>
      <p:cxnSp>
        <p:nvCxnSpPr>
          <p:cNvPr id="14350" name="AutoShape 16"/>
          <p:cNvCxnSpPr>
            <a:cxnSpLocks noChangeShapeType="1"/>
            <a:stCxn id="35845" idx="2"/>
            <a:endCxn id="35846" idx="1"/>
          </p:cNvCxnSpPr>
          <p:nvPr/>
        </p:nvCxnSpPr>
        <p:spPr bwMode="auto">
          <a:xfrm rot="16200000" flipH="1">
            <a:off x="2982913" y="2101850"/>
            <a:ext cx="1458912" cy="17351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1" name="AutoShape 17"/>
          <p:cNvCxnSpPr>
            <a:cxnSpLocks noChangeShapeType="1"/>
            <a:stCxn id="35845" idx="2"/>
            <a:endCxn id="35847" idx="3"/>
          </p:cNvCxnSpPr>
          <p:nvPr/>
        </p:nvCxnSpPr>
        <p:spPr bwMode="auto">
          <a:xfrm rot="5400000">
            <a:off x="2024857" y="2878931"/>
            <a:ext cx="1458912" cy="180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5867400" y="5408613"/>
            <a:ext cx="172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Garamond" pitchFamily="18" charset="0"/>
              </a:rPr>
              <a:t>C18:1 </a:t>
            </a:r>
            <a:r>
              <a:rPr lang="en-US" sz="2000" b="1">
                <a:latin typeface="Garamond" pitchFamily="18" charset="0"/>
                <a:sym typeface="Symbol" pitchFamily="18" charset="2"/>
              </a:rPr>
              <a:t> 9</a:t>
            </a: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49</a:t>
            </a:fld>
            <a:endParaRPr lang="he-IL"/>
          </a:p>
        </p:txBody>
      </p:sp>
      <p:sp>
        <p:nvSpPr>
          <p:cNvPr id="14353" name="Rectangle 19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ctr"/>
            <a:r>
              <a:rPr lang="he-IL" b="1" dirty="0" smtClean="0"/>
              <a:t>סוגי חומצות שומן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1175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2800" dirty="0"/>
              <a:t>יש פולימרים שנוצרים </a:t>
            </a:r>
            <a:r>
              <a:rPr lang="he-IL" sz="2800" b="1" dirty="0" smtClean="0">
                <a:solidFill>
                  <a:srgbClr val="7030A0"/>
                </a:solidFill>
              </a:rPr>
              <a:t>משני </a:t>
            </a:r>
            <a:r>
              <a:rPr lang="he-IL" sz="2800" b="1" dirty="0" err="1" smtClean="0">
                <a:solidFill>
                  <a:srgbClr val="7030A0"/>
                </a:solidFill>
              </a:rPr>
              <a:t>מונומרים</a:t>
            </a:r>
            <a:r>
              <a:rPr lang="he-IL" sz="2800" dirty="0" smtClean="0">
                <a:solidFill>
                  <a:srgbClr val="7030A0"/>
                </a:solidFill>
              </a:rPr>
              <a:t> </a:t>
            </a:r>
            <a:r>
              <a:rPr lang="he-IL" sz="2800" b="1" dirty="0">
                <a:solidFill>
                  <a:srgbClr val="7030A0"/>
                </a:solidFill>
              </a:rPr>
              <a:t>שונים </a:t>
            </a:r>
            <a:r>
              <a:rPr lang="he-IL" sz="2800" b="1" dirty="0" smtClean="0">
                <a:solidFill>
                  <a:srgbClr val="7030A0"/>
                </a:solidFill>
              </a:rPr>
              <a:t> או יותר </a:t>
            </a:r>
            <a:r>
              <a:rPr lang="he-IL" sz="2800" dirty="0" smtClean="0"/>
              <a:t>והם </a:t>
            </a:r>
            <a:r>
              <a:rPr lang="he-IL" sz="2800" dirty="0"/>
              <a:t>בעלי יחידה חוזרת סדירה. </a:t>
            </a:r>
            <a:endParaRPr lang="he-IL" sz="2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2800" dirty="0" smtClean="0"/>
              <a:t>לדוגמה</a:t>
            </a:r>
            <a:r>
              <a:rPr lang="he-IL" sz="2800" dirty="0"/>
              <a:t>, </a:t>
            </a:r>
            <a:r>
              <a:rPr lang="he-IL" sz="2800" dirty="0" smtClean="0"/>
              <a:t>הניילון </a:t>
            </a:r>
            <a:r>
              <a:rPr lang="he-IL" sz="2800" dirty="0"/>
              <a:t>מורכב משני סוגי </a:t>
            </a:r>
            <a:r>
              <a:rPr lang="he-IL" sz="2800" dirty="0" err="1"/>
              <a:t>מונומרים</a:t>
            </a:r>
            <a:r>
              <a:rPr lang="he-IL" sz="2800" dirty="0"/>
              <a:t>. </a:t>
            </a:r>
            <a:endParaRPr lang="en-US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/>
              <a:t>    </a:t>
            </a:r>
            <a:r>
              <a:rPr lang="he-IL" sz="2800" dirty="0"/>
              <a:t>מודל לייצוג:</a:t>
            </a:r>
            <a:endParaRPr lang="en-US" sz="2800" dirty="0"/>
          </a:p>
          <a:p>
            <a:pPr marL="10972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/>
              <a:t>-A-</a:t>
            </a:r>
            <a:r>
              <a:rPr lang="en-US" sz="2800" b="1" dirty="0">
                <a:solidFill>
                  <a:srgbClr val="800000"/>
                </a:solidFill>
              </a:rPr>
              <a:t>B</a:t>
            </a:r>
            <a:r>
              <a:rPr lang="en-US" sz="2800" b="1" dirty="0"/>
              <a:t>-A-</a:t>
            </a:r>
            <a:r>
              <a:rPr lang="en-US" sz="2800" b="1" dirty="0">
                <a:solidFill>
                  <a:srgbClr val="800000"/>
                </a:solidFill>
              </a:rPr>
              <a:t>B</a:t>
            </a:r>
            <a:r>
              <a:rPr lang="en-US" sz="2800" b="1" dirty="0"/>
              <a:t>-A-</a:t>
            </a:r>
            <a:r>
              <a:rPr lang="en-US" sz="2800" b="1" dirty="0">
                <a:solidFill>
                  <a:srgbClr val="800000"/>
                </a:solidFill>
              </a:rPr>
              <a:t>B</a:t>
            </a:r>
            <a:r>
              <a:rPr lang="en-US" sz="2800" b="1" dirty="0"/>
              <a:t>-A-</a:t>
            </a:r>
            <a:r>
              <a:rPr lang="en-US" sz="2800" b="1" dirty="0">
                <a:solidFill>
                  <a:srgbClr val="800000"/>
                </a:solidFill>
              </a:rPr>
              <a:t>B</a:t>
            </a:r>
            <a:r>
              <a:rPr lang="en-US" sz="2800" b="1" dirty="0"/>
              <a:t>-A-</a:t>
            </a:r>
            <a:r>
              <a:rPr lang="en-US" sz="2800" b="1" dirty="0">
                <a:solidFill>
                  <a:srgbClr val="800000"/>
                </a:solidFill>
              </a:rPr>
              <a:t>B</a:t>
            </a:r>
            <a:r>
              <a:rPr lang="en-US" sz="2800" b="1" dirty="0"/>
              <a:t>-A-</a:t>
            </a:r>
            <a:endParaRPr lang="he-IL" sz="28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2800" dirty="0" smtClean="0"/>
              <a:t>יש פולימרים, </a:t>
            </a:r>
            <a:r>
              <a:rPr lang="he-IL" sz="2800" dirty="0"/>
              <a:t>לדוגמה </a:t>
            </a:r>
            <a:r>
              <a:rPr lang="he-IL" sz="2800" dirty="0" smtClean="0"/>
              <a:t>חלבון, </a:t>
            </a:r>
            <a:r>
              <a:rPr lang="he-IL" sz="2800" dirty="0"/>
              <a:t>שנוצרים מ-20 </a:t>
            </a:r>
            <a:r>
              <a:rPr lang="he-IL" sz="2800" dirty="0" err="1" smtClean="0"/>
              <a:t>מונומרים</a:t>
            </a:r>
            <a:r>
              <a:rPr lang="he-IL" sz="2800" dirty="0" smtClean="0"/>
              <a:t> שונים או פחות (חומצות </a:t>
            </a:r>
            <a:r>
              <a:rPr lang="he-IL" sz="2800" dirty="0"/>
              <a:t>אמיניות) </a:t>
            </a:r>
            <a:r>
              <a:rPr lang="he-IL" sz="2800" dirty="0" smtClean="0"/>
              <a:t>שקשורים </a:t>
            </a:r>
            <a:r>
              <a:rPr lang="he-IL" sz="2800" dirty="0"/>
              <a:t>בקשר </a:t>
            </a:r>
            <a:r>
              <a:rPr lang="he-IL" sz="2800" dirty="0" err="1"/>
              <a:t>קוולנטי</a:t>
            </a:r>
            <a:r>
              <a:rPr lang="he-IL" sz="2800" dirty="0"/>
              <a:t> ברצף מוגדר לכל חלבון.</a:t>
            </a:r>
            <a:endParaRPr lang="he-IL" sz="32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he-IL" dirty="0" err="1" smtClean="0"/>
              <a:t>ממונומרים</a:t>
            </a:r>
            <a:r>
              <a:rPr lang="he-IL" dirty="0" smtClean="0"/>
              <a:t> לפולימר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374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251520" y="1124744"/>
            <a:ext cx="8625136" cy="511256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גוף האדם (ובע"ח), מסוגל לייצר את רוב חומצות השומן רוויות והחד בלתי רוויות להן הוא זקוק.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הגוף מסוגל לייצר חומצות שומן באורך של עד 18 אטומי פחמן.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הגוף מסוגל להפוך חומצות שומן רוויות ללא רוויות (ע"י הוצאת 2 אטומי מימן ויצירת קשר כפול).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לדוגמא: מולקולות של חומצה </a:t>
            </a:r>
            <a:r>
              <a:rPr lang="he-IL" dirty="0" err="1"/>
              <a:t>סטארית</a:t>
            </a:r>
            <a:r>
              <a:rPr lang="he-IL" dirty="0"/>
              <a:t> </a:t>
            </a:r>
            <a:r>
              <a:rPr lang="en-US" dirty="0"/>
              <a:t>C18:0</a:t>
            </a:r>
            <a:r>
              <a:rPr lang="he-IL" dirty="0"/>
              <a:t> יכולות להפוך בגופנו למולקולות של חומצה </a:t>
            </a:r>
            <a:r>
              <a:rPr lang="he-IL" dirty="0" err="1"/>
              <a:t>אולאית</a:t>
            </a:r>
            <a:r>
              <a:rPr lang="he-IL" dirty="0"/>
              <a:t> </a:t>
            </a:r>
            <a:r>
              <a:rPr lang="en-US" dirty="0"/>
              <a:t>C18:1</a:t>
            </a:r>
            <a:r>
              <a:rPr lang="en-US" dirty="0">
                <a:sym typeface="Symbol" pitchFamily="18" charset="2"/>
              </a:rPr>
              <a:t>9</a:t>
            </a:r>
            <a:r>
              <a:rPr lang="he-IL" dirty="0" smtClean="0"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e-IL" sz="2400" dirty="0"/>
              <a:t>חומצה </a:t>
            </a:r>
            <a:r>
              <a:rPr lang="he-IL" sz="2400" dirty="0" err="1"/>
              <a:t>אולאית</a:t>
            </a:r>
            <a:r>
              <a:rPr lang="he-IL" sz="2400" dirty="0"/>
              <a:t> לא יכולה להיהפך </a:t>
            </a:r>
            <a:r>
              <a:rPr lang="he-IL" sz="2400" dirty="0">
                <a:solidFill>
                  <a:srgbClr val="960096"/>
                </a:solidFill>
              </a:rPr>
              <a:t>בגוף לחומצה </a:t>
            </a:r>
            <a:r>
              <a:rPr lang="he-IL" sz="2400" u="sng" dirty="0" err="1">
                <a:solidFill>
                  <a:srgbClr val="960096"/>
                </a:solidFill>
              </a:rPr>
              <a:t>לינולאית</a:t>
            </a:r>
            <a:r>
              <a:rPr lang="he-IL" sz="2400" dirty="0">
                <a:solidFill>
                  <a:srgbClr val="960096"/>
                </a:solidFill>
              </a:rPr>
              <a:t> </a:t>
            </a:r>
            <a:r>
              <a:rPr lang="en-US" sz="2400" dirty="0">
                <a:solidFill>
                  <a:srgbClr val="960096"/>
                </a:solidFill>
              </a:rPr>
              <a:t>C18:2</a:t>
            </a:r>
            <a:r>
              <a:rPr lang="en-US" sz="2400" dirty="0">
                <a:solidFill>
                  <a:srgbClr val="960096"/>
                </a:solidFill>
                <a:sym typeface="Symbol" pitchFamily="18" charset="2"/>
              </a:rPr>
              <a:t>6</a:t>
            </a:r>
            <a:r>
              <a:rPr lang="he-IL" sz="2400" dirty="0">
                <a:solidFill>
                  <a:srgbClr val="960096"/>
                </a:solidFill>
                <a:sym typeface="Symbol" pitchFamily="18" charset="2"/>
              </a:rPr>
              <a:t> ולא לחומצה </a:t>
            </a:r>
            <a:r>
              <a:rPr lang="he-IL" sz="2400" u="sng" dirty="0" err="1">
                <a:solidFill>
                  <a:srgbClr val="960096"/>
                </a:solidFill>
                <a:sym typeface="Symbol" pitchFamily="18" charset="2"/>
              </a:rPr>
              <a:t>לינולנית</a:t>
            </a:r>
            <a:r>
              <a:rPr lang="he-IL" sz="2400" dirty="0">
                <a:solidFill>
                  <a:srgbClr val="960096"/>
                </a:solidFill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960096"/>
                </a:solidFill>
                <a:sym typeface="Symbol" pitchFamily="18" charset="2"/>
              </a:rPr>
              <a:t>C18:33</a:t>
            </a:r>
            <a:endParaRPr lang="he-IL" sz="2400" dirty="0">
              <a:solidFill>
                <a:srgbClr val="960096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ym typeface="Symbol" pitchFamily="18" charset="2"/>
            </a:endParaRPr>
          </a:p>
          <a:p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50</a:t>
            </a:fld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חומצות שומן חשובות בגופינו</a:t>
            </a:r>
            <a:br>
              <a:rPr lang="he-IL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36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e-IL" sz="2800" dirty="0" smtClean="0">
                <a:sym typeface="Symbol" pitchFamily="18" charset="2"/>
              </a:rPr>
              <a:t>שתי </a:t>
            </a:r>
            <a:r>
              <a:rPr lang="he-IL" sz="2800" dirty="0">
                <a:sym typeface="Symbol" pitchFamily="18" charset="2"/>
              </a:rPr>
              <a:t>חומצות אלה הן </a:t>
            </a:r>
            <a:r>
              <a:rPr lang="he-IL" sz="2800" b="1" dirty="0">
                <a:solidFill>
                  <a:srgbClr val="960096"/>
                </a:solidFill>
                <a:sym typeface="Symbol" pitchFamily="18" charset="2"/>
              </a:rPr>
              <a:t>חומצות אומגה 6 ואומגה 3</a:t>
            </a:r>
            <a:r>
              <a:rPr lang="he-IL" sz="2800" b="1" dirty="0"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he-IL" sz="2800" dirty="0">
                <a:sym typeface="Symbol" pitchFamily="18" charset="2"/>
              </a:rPr>
              <a:t>חומצות אלה שהגוף זקוק להן אך אינו מסוגל לייצרן בעצמו, קרויות: </a:t>
            </a:r>
            <a:r>
              <a:rPr lang="he-IL" sz="2800" b="1" dirty="0">
                <a:solidFill>
                  <a:srgbClr val="960096"/>
                </a:solidFill>
                <a:sym typeface="Symbol" pitchFamily="18" charset="2"/>
              </a:rPr>
              <a:t>חומצות שומן חיוניות</a:t>
            </a:r>
            <a:r>
              <a:rPr lang="he-IL" sz="2800" dirty="0"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he-IL" sz="2800" dirty="0">
                <a:sym typeface="Symbol" pitchFamily="18" charset="2"/>
              </a:rPr>
              <a:t>יש לצרוך חומצות שומן אלה משומנים שונים לכן לא ניתן להוציא לחלוטין את השומן מהמזון.</a:t>
            </a:r>
            <a:endParaRPr lang="en-US" sz="2800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he-IL" sz="2800" dirty="0">
                <a:sym typeface="Symbol" pitchFamily="18" charset="2"/>
              </a:rPr>
              <a:t>חומצות אלו מצויות במזונות רבים.</a:t>
            </a:r>
          </a:p>
          <a:p>
            <a:pPr>
              <a:lnSpc>
                <a:spcPct val="90000"/>
              </a:lnSpc>
            </a:pPr>
            <a:r>
              <a:rPr lang="he-IL" sz="2800" dirty="0">
                <a:sym typeface="Symbol" pitchFamily="18" charset="2"/>
              </a:rPr>
              <a:t>חומצה </a:t>
            </a:r>
            <a:r>
              <a:rPr lang="he-IL" sz="2800" dirty="0" err="1">
                <a:sym typeface="Symbol" pitchFamily="18" charset="2"/>
              </a:rPr>
              <a:t>לינולאית</a:t>
            </a:r>
            <a:r>
              <a:rPr lang="he-IL" sz="2800" dirty="0">
                <a:sym typeface="Symbol" pitchFamily="18" charset="2"/>
              </a:rPr>
              <a:t> מצויה בריכוזים גבוהים בשמנים רבים, כגון: שמן סויה, תירס, חריע וחמניות.</a:t>
            </a:r>
          </a:p>
          <a:p>
            <a:pPr>
              <a:lnSpc>
                <a:spcPct val="90000"/>
              </a:lnSpc>
            </a:pPr>
            <a:r>
              <a:rPr lang="he-IL" sz="2800" dirty="0">
                <a:sym typeface="Symbol" pitchFamily="18" charset="2"/>
              </a:rPr>
              <a:t>חומצה </a:t>
            </a:r>
            <a:r>
              <a:rPr lang="he-IL" sz="2800" dirty="0" err="1">
                <a:sym typeface="Symbol" pitchFamily="18" charset="2"/>
              </a:rPr>
              <a:t>לינולנית</a:t>
            </a:r>
            <a:r>
              <a:rPr lang="he-IL" sz="2800" dirty="0">
                <a:sym typeface="Symbol" pitchFamily="18" charset="2"/>
              </a:rPr>
              <a:t> מצויה בריכוז גבוה בשמן פשתן ובריכוז נמוך בשמן קנולה ובשמן סויה.</a:t>
            </a:r>
            <a:endParaRPr lang="en-US" sz="2800" dirty="0">
              <a:sym typeface="Symbol" pitchFamily="18" charset="2"/>
            </a:endParaRPr>
          </a:p>
          <a:p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51</a:t>
            </a:fld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he-IL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rPr>
              <a:t>חומצות שומן חשובות בגופינו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458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7504" y="777223"/>
            <a:ext cx="90364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b="1" dirty="0" smtClean="0">
                <a:latin typeface="Arial" pitchFamily="34" charset="0"/>
                <a:cs typeface="Arial" pitchFamily="34" charset="0"/>
              </a:rPr>
              <a:t>טריגליצרידים נוצרים בתהליך כימי (דחיסה) בין גליצרול ושלוש חומצות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שומן</a:t>
            </a:r>
            <a:r>
              <a:rPr lang="he-IL" sz="3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088" name="Picture 16" descr="Glyce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04" y="1718142"/>
            <a:ext cx="2209800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1187624" y="44624"/>
            <a:ext cx="50405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e-IL" sz="3600" b="1" dirty="0" smtClean="0">
                <a:solidFill>
                  <a:schemeClr val="tx2"/>
                </a:solidFill>
              </a:rPr>
              <a:t>טריגליצרידים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0336" y="213285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b="1" dirty="0" smtClean="0">
                <a:latin typeface="Arial" pitchFamily="34" charset="0"/>
                <a:cs typeface="Arial" pitchFamily="34" charset="0"/>
              </a:rPr>
              <a:t>נוסחה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של מולקולת גליצרול: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3429000"/>
            <a:ext cx="305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 smtClean="0"/>
              <a:t>נוסחת מבנה של חומצת שומן</a:t>
            </a:r>
            <a:endParaRPr lang="en-US" b="1" dirty="0"/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720019"/>
              </p:ext>
            </p:extLst>
          </p:nvPr>
        </p:nvGraphicFramePr>
        <p:xfrm>
          <a:off x="3222104" y="3429000"/>
          <a:ext cx="2286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4" name="Bitmap Image" r:id="rId5" imgW="3010320" imgH="743054" progId="PBrush">
                  <p:embed/>
                </p:oleObj>
              </mc:Choice>
              <mc:Fallback>
                <p:oleObj name="Bitmap Image" r:id="rId5" imgW="3010320" imgH="74305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104" y="3429000"/>
                        <a:ext cx="2286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7" descr="Tristear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61857"/>
            <a:ext cx="3380928" cy="24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3640" y="5147900"/>
            <a:ext cx="24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 smtClean="0"/>
              <a:t>נוסחה של טריגליצריד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47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85117" y="1196752"/>
            <a:ext cx="8779371" cy="5544616"/>
          </a:xfrm>
        </p:spPr>
        <p:txBody>
          <a:bodyPr/>
          <a:lstStyle/>
          <a:p>
            <a:pPr marL="109728" indent="0">
              <a:buNone/>
            </a:pPr>
            <a:r>
              <a:rPr lang="he-IL" dirty="0" smtClean="0"/>
              <a:t>נוסחת מבנה לטריגליצריד             מודל פשוט לטריגליצריד</a:t>
            </a:r>
            <a:endParaRPr lang="he-IL" sz="1400" dirty="0" smtClean="0"/>
          </a:p>
          <a:p>
            <a:pPr marL="109728" indent="0">
              <a:buNone/>
            </a:pP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53</a:t>
            </a:fld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he-IL" dirty="0" smtClean="0"/>
              <a:t>טריגליצרידים</a:t>
            </a:r>
            <a:endParaRPr lang="he-IL" dirty="0"/>
          </a:p>
        </p:txBody>
      </p:sp>
      <p:pic>
        <p:nvPicPr>
          <p:cNvPr id="37890" name="Picture 2" descr="C:\Users\MARCEL\Pictures\אטום מימן ותרכובות פחמן\טריגליצריד תפוז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7" y="2249954"/>
            <a:ext cx="42862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C:\Users\MARCEL\Pictures\אטום מימן ותרכובות פחמן\טריגליצריד על כימיה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07234"/>
            <a:ext cx="3888432" cy="27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301208"/>
            <a:ext cx="38884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לקוח מהקישור: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stwww.weizmann.ac.il/g-chem/iton/9/mara.html</a:t>
            </a: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01208"/>
            <a:ext cx="447136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לקוח מהקישור</a:t>
            </a:r>
            <a:r>
              <a:rPr lang="he-IL" dirty="0"/>
              <a:t>: </a:t>
            </a:r>
            <a:r>
              <a:rPr lang="en-US" dirty="0">
                <a:hlinkClick r:id="rId5"/>
              </a:rPr>
              <a:t>http://www.tapuz.co.il/blog/net/ViewEntry.aspx?entryId=1886820&amp;skip=1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274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Text Box 1030"/>
          <p:cNvSpPr txBox="1">
            <a:spLocks noChangeArrowheads="1"/>
          </p:cNvSpPr>
          <p:nvPr/>
        </p:nvSpPr>
        <p:spPr bwMode="auto">
          <a:xfrm>
            <a:off x="381000" y="836712"/>
            <a:ext cx="8367464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sz="2800" b="1" dirty="0" err="1" smtClean="0">
                <a:solidFill>
                  <a:srgbClr val="7030A0"/>
                </a:solidFill>
              </a:rPr>
              <a:t>מאקרומולקולה</a:t>
            </a:r>
            <a:r>
              <a:rPr lang="he-IL" sz="2800" b="0" dirty="0" smtClean="0"/>
              <a:t> </a:t>
            </a:r>
            <a:r>
              <a:rPr lang="he-IL" sz="2800" b="0" dirty="0"/>
              <a:t>- מולקולת ענק שבה מאות או אלפי אטומים קשורים זה לזה </a:t>
            </a:r>
            <a:r>
              <a:rPr lang="he-IL" sz="2800" b="1" dirty="0"/>
              <a:t>בקשר </a:t>
            </a:r>
            <a:r>
              <a:rPr lang="he-IL" sz="2800" b="1" dirty="0" err="1"/>
              <a:t>קוולנטי</a:t>
            </a:r>
            <a:r>
              <a:rPr lang="he-IL" sz="2800" b="1" dirty="0"/>
              <a:t>. </a:t>
            </a:r>
            <a:endParaRPr lang="he-IL" sz="2800" b="1" dirty="0" smtClean="0"/>
          </a:p>
          <a:p>
            <a:pPr algn="r" rtl="1">
              <a:spcBef>
                <a:spcPct val="50000"/>
              </a:spcBef>
            </a:pPr>
            <a:endParaRPr lang="he-IL" sz="2800" dirty="0"/>
          </a:p>
          <a:p>
            <a:pPr algn="r" rtl="1">
              <a:spcBef>
                <a:spcPct val="50000"/>
              </a:spcBef>
            </a:pPr>
            <a:endParaRPr lang="he-IL" sz="2800" b="0" dirty="0" smtClean="0"/>
          </a:p>
          <a:p>
            <a:pPr algn="r" rtl="1">
              <a:spcBef>
                <a:spcPct val="50000"/>
              </a:spcBef>
            </a:pPr>
            <a:endParaRPr lang="he-IL" sz="2800" dirty="0"/>
          </a:p>
          <a:p>
            <a:pPr algn="r" rtl="1">
              <a:spcBef>
                <a:spcPct val="50000"/>
              </a:spcBef>
            </a:pPr>
            <a:endParaRPr lang="he-IL" sz="2800" b="0" dirty="0" smtClean="0"/>
          </a:p>
          <a:p>
            <a:pPr algn="r" rtl="1">
              <a:spcBef>
                <a:spcPct val="50000"/>
              </a:spcBef>
            </a:pPr>
            <a:endParaRPr lang="he-IL" sz="2800" dirty="0"/>
          </a:p>
          <a:p>
            <a:pPr algn="r" rtl="1">
              <a:spcBef>
                <a:spcPct val="50000"/>
              </a:spcBef>
            </a:pPr>
            <a:endParaRPr lang="he-IL" sz="1200" b="0" dirty="0" smtClean="0"/>
          </a:p>
          <a:p>
            <a:pPr>
              <a:spcBef>
                <a:spcPct val="50000"/>
              </a:spcBef>
            </a:pPr>
            <a:r>
              <a:rPr lang="he-IL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מודל </a:t>
            </a:r>
            <a:r>
              <a:rPr lang="he-IL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המתאר </a:t>
            </a:r>
            <a:r>
              <a:rPr lang="he-IL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מאקרומולקולה</a:t>
            </a:r>
            <a:r>
              <a:rPr lang="he-IL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אחת של הפולימר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he-IL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sz="2800" b="0" dirty="0" smtClean="0"/>
          </a:p>
        </p:txBody>
      </p:sp>
      <p:sp>
        <p:nvSpPr>
          <p:cNvPr id="109575" name="WordArt 1031"/>
          <p:cNvSpPr>
            <a:spLocks noChangeArrowheads="1" noChangeShapeType="1" noTextEdit="1"/>
          </p:cNvSpPr>
          <p:nvPr/>
        </p:nvSpPr>
        <p:spPr bwMode="auto">
          <a:xfrm>
            <a:off x="7086600" y="1219200"/>
            <a:ext cx="1447800" cy="295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endParaRPr lang="he-IL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"/>
              <a:cs typeface="Arial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790533" y="116632"/>
            <a:ext cx="4771949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err="1" smtClean="0">
                <a:solidFill>
                  <a:schemeClr val="tx2"/>
                </a:solidFill>
              </a:rPr>
              <a:t>מאקרומולקולה</a:t>
            </a:r>
            <a:endParaRPr lang="he-IL" sz="4000" b="1" dirty="0">
              <a:solidFill>
                <a:schemeClr val="tx2"/>
              </a:solidFill>
            </a:endParaRPr>
          </a:p>
        </p:txBody>
      </p:sp>
      <p:grpSp>
        <p:nvGrpSpPr>
          <p:cNvPr id="9" name="Group 287"/>
          <p:cNvGrpSpPr>
            <a:grpSpLocks/>
          </p:cNvGrpSpPr>
          <p:nvPr/>
        </p:nvGrpSpPr>
        <p:grpSpPr bwMode="auto">
          <a:xfrm rot="21449493">
            <a:off x="751285" y="2440368"/>
            <a:ext cx="7519988" cy="2227517"/>
            <a:chOff x="0" y="1440"/>
            <a:chExt cx="5808" cy="1584"/>
          </a:xfrm>
        </p:grpSpPr>
        <p:sp>
          <p:nvSpPr>
            <p:cNvPr id="10" name="Oval 288"/>
            <p:cNvSpPr>
              <a:spLocks noChangeArrowheads="1"/>
            </p:cNvSpPr>
            <p:nvPr/>
          </p:nvSpPr>
          <p:spPr bwMode="auto">
            <a:xfrm>
              <a:off x="0" y="211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1" name="Oval 289"/>
            <p:cNvSpPr>
              <a:spLocks noChangeArrowheads="1"/>
            </p:cNvSpPr>
            <p:nvPr/>
          </p:nvSpPr>
          <p:spPr bwMode="auto">
            <a:xfrm>
              <a:off x="240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" name="Oval 290"/>
            <p:cNvSpPr>
              <a:spLocks noChangeArrowheads="1"/>
            </p:cNvSpPr>
            <p:nvPr/>
          </p:nvSpPr>
          <p:spPr bwMode="auto">
            <a:xfrm>
              <a:off x="480" y="177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3" name="Oval 291"/>
            <p:cNvSpPr>
              <a:spLocks noChangeArrowheads="1"/>
            </p:cNvSpPr>
            <p:nvPr/>
          </p:nvSpPr>
          <p:spPr bwMode="auto">
            <a:xfrm>
              <a:off x="720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4" name="Oval 292"/>
            <p:cNvSpPr>
              <a:spLocks noChangeArrowheads="1"/>
            </p:cNvSpPr>
            <p:nvPr/>
          </p:nvSpPr>
          <p:spPr bwMode="auto">
            <a:xfrm>
              <a:off x="960" y="158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5" name="Oval 293"/>
            <p:cNvSpPr>
              <a:spLocks noChangeArrowheads="1"/>
            </p:cNvSpPr>
            <p:nvPr/>
          </p:nvSpPr>
          <p:spPr bwMode="auto">
            <a:xfrm>
              <a:off x="1200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6" name="Oval 294"/>
            <p:cNvSpPr>
              <a:spLocks noChangeArrowheads="1"/>
            </p:cNvSpPr>
            <p:nvPr/>
          </p:nvSpPr>
          <p:spPr bwMode="auto">
            <a:xfrm>
              <a:off x="1296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7" name="Oval 295"/>
            <p:cNvSpPr>
              <a:spLocks noChangeArrowheads="1"/>
            </p:cNvSpPr>
            <p:nvPr/>
          </p:nvSpPr>
          <p:spPr bwMode="auto">
            <a:xfrm>
              <a:off x="1488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8" name="Oval 296"/>
            <p:cNvSpPr>
              <a:spLocks noChangeArrowheads="1"/>
            </p:cNvSpPr>
            <p:nvPr/>
          </p:nvSpPr>
          <p:spPr bwMode="auto">
            <a:xfrm>
              <a:off x="1632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9" name="Oval 297"/>
            <p:cNvSpPr>
              <a:spLocks noChangeArrowheads="1"/>
            </p:cNvSpPr>
            <p:nvPr/>
          </p:nvSpPr>
          <p:spPr bwMode="auto">
            <a:xfrm>
              <a:off x="1824" y="244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0" name="Oval 298"/>
            <p:cNvSpPr>
              <a:spLocks noChangeArrowheads="1"/>
            </p:cNvSpPr>
            <p:nvPr/>
          </p:nvSpPr>
          <p:spPr bwMode="auto">
            <a:xfrm>
              <a:off x="1968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1" name="Oval 299"/>
            <p:cNvSpPr>
              <a:spLocks noChangeArrowheads="1"/>
            </p:cNvSpPr>
            <p:nvPr/>
          </p:nvSpPr>
          <p:spPr bwMode="auto">
            <a:xfrm>
              <a:off x="2256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" name="Oval 300"/>
            <p:cNvSpPr>
              <a:spLocks noChangeArrowheads="1"/>
            </p:cNvSpPr>
            <p:nvPr/>
          </p:nvSpPr>
          <p:spPr bwMode="auto">
            <a:xfrm>
              <a:off x="2400" y="235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3" name="Oval 301"/>
            <p:cNvSpPr>
              <a:spLocks noChangeArrowheads="1"/>
            </p:cNvSpPr>
            <p:nvPr/>
          </p:nvSpPr>
          <p:spPr bwMode="auto">
            <a:xfrm>
              <a:off x="2544" y="211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4" name="Oval 302"/>
            <p:cNvSpPr>
              <a:spLocks noChangeArrowheads="1"/>
            </p:cNvSpPr>
            <p:nvPr/>
          </p:nvSpPr>
          <p:spPr bwMode="auto">
            <a:xfrm>
              <a:off x="2688" y="187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5" name="Oval 303"/>
            <p:cNvSpPr>
              <a:spLocks noChangeArrowheads="1"/>
            </p:cNvSpPr>
            <p:nvPr/>
          </p:nvSpPr>
          <p:spPr bwMode="auto">
            <a:xfrm>
              <a:off x="2580" y="159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6" name="Oval 304"/>
            <p:cNvSpPr>
              <a:spLocks noChangeArrowheads="1"/>
            </p:cNvSpPr>
            <p:nvPr/>
          </p:nvSpPr>
          <p:spPr bwMode="auto">
            <a:xfrm>
              <a:off x="2304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7" name="Oval 305"/>
            <p:cNvSpPr>
              <a:spLocks noChangeArrowheads="1"/>
            </p:cNvSpPr>
            <p:nvPr/>
          </p:nvSpPr>
          <p:spPr bwMode="auto">
            <a:xfrm>
              <a:off x="2256" y="182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8" name="Oval 306"/>
            <p:cNvSpPr>
              <a:spLocks noChangeArrowheads="1"/>
            </p:cNvSpPr>
            <p:nvPr/>
          </p:nvSpPr>
          <p:spPr bwMode="auto">
            <a:xfrm>
              <a:off x="2352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9" name="Oval 307"/>
            <p:cNvSpPr>
              <a:spLocks noChangeArrowheads="1"/>
            </p:cNvSpPr>
            <p:nvPr/>
          </p:nvSpPr>
          <p:spPr bwMode="auto">
            <a:xfrm>
              <a:off x="2544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0" name="Oval 308"/>
            <p:cNvSpPr>
              <a:spLocks noChangeArrowheads="1"/>
            </p:cNvSpPr>
            <p:nvPr/>
          </p:nvSpPr>
          <p:spPr bwMode="auto">
            <a:xfrm>
              <a:off x="2832" y="230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1" name="Oval 309"/>
            <p:cNvSpPr>
              <a:spLocks noChangeArrowheads="1"/>
            </p:cNvSpPr>
            <p:nvPr/>
          </p:nvSpPr>
          <p:spPr bwMode="auto">
            <a:xfrm>
              <a:off x="3072" y="220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2" name="Oval 310"/>
            <p:cNvSpPr>
              <a:spLocks noChangeArrowheads="1"/>
            </p:cNvSpPr>
            <p:nvPr/>
          </p:nvSpPr>
          <p:spPr bwMode="auto">
            <a:xfrm>
              <a:off x="3312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3" name="Oval 311"/>
            <p:cNvSpPr>
              <a:spLocks noChangeArrowheads="1"/>
            </p:cNvSpPr>
            <p:nvPr/>
          </p:nvSpPr>
          <p:spPr bwMode="auto">
            <a:xfrm>
              <a:off x="3504" y="187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4" name="Oval 312"/>
            <p:cNvSpPr>
              <a:spLocks noChangeArrowheads="1"/>
            </p:cNvSpPr>
            <p:nvPr/>
          </p:nvSpPr>
          <p:spPr bwMode="auto">
            <a:xfrm>
              <a:off x="3744" y="172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" name="Oval 313"/>
            <p:cNvSpPr>
              <a:spLocks noChangeArrowheads="1"/>
            </p:cNvSpPr>
            <p:nvPr/>
          </p:nvSpPr>
          <p:spPr bwMode="auto">
            <a:xfrm>
              <a:off x="3984" y="158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6" name="Oval 314"/>
            <p:cNvSpPr>
              <a:spLocks noChangeArrowheads="1"/>
            </p:cNvSpPr>
            <p:nvPr/>
          </p:nvSpPr>
          <p:spPr bwMode="auto">
            <a:xfrm>
              <a:off x="4272" y="14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7" name="Oval 315"/>
            <p:cNvSpPr>
              <a:spLocks noChangeArrowheads="1"/>
            </p:cNvSpPr>
            <p:nvPr/>
          </p:nvSpPr>
          <p:spPr bwMode="auto">
            <a:xfrm>
              <a:off x="4272" y="14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8" name="Oval 316"/>
            <p:cNvSpPr>
              <a:spLocks noChangeArrowheads="1"/>
            </p:cNvSpPr>
            <p:nvPr/>
          </p:nvSpPr>
          <p:spPr bwMode="auto">
            <a:xfrm>
              <a:off x="4512" y="153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9" name="Oval 317"/>
            <p:cNvSpPr>
              <a:spLocks noChangeArrowheads="1"/>
            </p:cNvSpPr>
            <p:nvPr/>
          </p:nvSpPr>
          <p:spPr bwMode="auto">
            <a:xfrm>
              <a:off x="4656" y="177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0" name="Oval 318"/>
            <p:cNvSpPr>
              <a:spLocks noChangeArrowheads="1"/>
            </p:cNvSpPr>
            <p:nvPr/>
          </p:nvSpPr>
          <p:spPr bwMode="auto">
            <a:xfrm>
              <a:off x="4560" y="201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1" name="Oval 319"/>
            <p:cNvSpPr>
              <a:spLocks noChangeArrowheads="1"/>
            </p:cNvSpPr>
            <p:nvPr/>
          </p:nvSpPr>
          <p:spPr bwMode="auto">
            <a:xfrm>
              <a:off x="4560" y="220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2" name="Oval 320"/>
            <p:cNvSpPr>
              <a:spLocks noChangeArrowheads="1"/>
            </p:cNvSpPr>
            <p:nvPr/>
          </p:nvSpPr>
          <p:spPr bwMode="auto">
            <a:xfrm>
              <a:off x="4656" y="240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" name="Oval 321"/>
            <p:cNvSpPr>
              <a:spLocks noChangeArrowheads="1"/>
            </p:cNvSpPr>
            <p:nvPr/>
          </p:nvSpPr>
          <p:spPr bwMode="auto">
            <a:xfrm>
              <a:off x="4848" y="249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4" name="Oval 322"/>
            <p:cNvSpPr>
              <a:spLocks noChangeArrowheads="1"/>
            </p:cNvSpPr>
            <p:nvPr/>
          </p:nvSpPr>
          <p:spPr bwMode="auto">
            <a:xfrm>
              <a:off x="5040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" name="Oval 323"/>
            <p:cNvSpPr>
              <a:spLocks noChangeArrowheads="1"/>
            </p:cNvSpPr>
            <p:nvPr/>
          </p:nvSpPr>
          <p:spPr bwMode="auto">
            <a:xfrm>
              <a:off x="5232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6" name="Oval 324"/>
            <p:cNvSpPr>
              <a:spLocks noChangeArrowheads="1"/>
            </p:cNvSpPr>
            <p:nvPr/>
          </p:nvSpPr>
          <p:spPr bwMode="auto">
            <a:xfrm>
              <a:off x="5424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54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8" name="Group 248"/>
          <p:cNvGrpSpPr>
            <a:grpSpLocks/>
          </p:cNvGrpSpPr>
          <p:nvPr/>
        </p:nvGrpSpPr>
        <p:grpSpPr bwMode="auto">
          <a:xfrm rot="12450691">
            <a:off x="12577" y="2755135"/>
            <a:ext cx="9220200" cy="2460144"/>
            <a:chOff x="0" y="1440"/>
            <a:chExt cx="5808" cy="1584"/>
          </a:xfrm>
        </p:grpSpPr>
        <p:sp>
          <p:nvSpPr>
            <p:cNvPr id="5329" name="Oval 209"/>
            <p:cNvSpPr>
              <a:spLocks noChangeArrowheads="1"/>
            </p:cNvSpPr>
            <p:nvPr/>
          </p:nvSpPr>
          <p:spPr bwMode="auto">
            <a:xfrm>
              <a:off x="0" y="211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30" name="Oval 210"/>
            <p:cNvSpPr>
              <a:spLocks noChangeArrowheads="1"/>
            </p:cNvSpPr>
            <p:nvPr/>
          </p:nvSpPr>
          <p:spPr bwMode="auto">
            <a:xfrm>
              <a:off x="240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31" name="Oval 211"/>
            <p:cNvSpPr>
              <a:spLocks noChangeArrowheads="1"/>
            </p:cNvSpPr>
            <p:nvPr/>
          </p:nvSpPr>
          <p:spPr bwMode="auto">
            <a:xfrm>
              <a:off x="480" y="177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32" name="Oval 212"/>
            <p:cNvSpPr>
              <a:spLocks noChangeArrowheads="1"/>
            </p:cNvSpPr>
            <p:nvPr/>
          </p:nvSpPr>
          <p:spPr bwMode="auto">
            <a:xfrm>
              <a:off x="720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33" name="Oval 213"/>
            <p:cNvSpPr>
              <a:spLocks noChangeArrowheads="1"/>
            </p:cNvSpPr>
            <p:nvPr/>
          </p:nvSpPr>
          <p:spPr bwMode="auto">
            <a:xfrm>
              <a:off x="960" y="158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34" name="Oval 214"/>
            <p:cNvSpPr>
              <a:spLocks noChangeArrowheads="1"/>
            </p:cNvSpPr>
            <p:nvPr/>
          </p:nvSpPr>
          <p:spPr bwMode="auto">
            <a:xfrm>
              <a:off x="1200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35" name="Oval 215"/>
            <p:cNvSpPr>
              <a:spLocks noChangeArrowheads="1"/>
            </p:cNvSpPr>
            <p:nvPr/>
          </p:nvSpPr>
          <p:spPr bwMode="auto">
            <a:xfrm>
              <a:off x="1296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36" name="Oval 216"/>
            <p:cNvSpPr>
              <a:spLocks noChangeArrowheads="1"/>
            </p:cNvSpPr>
            <p:nvPr/>
          </p:nvSpPr>
          <p:spPr bwMode="auto">
            <a:xfrm>
              <a:off x="1488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37" name="Oval 217"/>
            <p:cNvSpPr>
              <a:spLocks noChangeArrowheads="1"/>
            </p:cNvSpPr>
            <p:nvPr/>
          </p:nvSpPr>
          <p:spPr bwMode="auto">
            <a:xfrm>
              <a:off x="1632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38" name="Oval 218"/>
            <p:cNvSpPr>
              <a:spLocks noChangeArrowheads="1"/>
            </p:cNvSpPr>
            <p:nvPr/>
          </p:nvSpPr>
          <p:spPr bwMode="auto">
            <a:xfrm>
              <a:off x="1824" y="244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39" name="Oval 219"/>
            <p:cNvSpPr>
              <a:spLocks noChangeArrowheads="1"/>
            </p:cNvSpPr>
            <p:nvPr/>
          </p:nvSpPr>
          <p:spPr bwMode="auto">
            <a:xfrm>
              <a:off x="1968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40" name="Oval 220"/>
            <p:cNvSpPr>
              <a:spLocks noChangeArrowheads="1"/>
            </p:cNvSpPr>
            <p:nvPr/>
          </p:nvSpPr>
          <p:spPr bwMode="auto">
            <a:xfrm>
              <a:off x="2256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41" name="Oval 221"/>
            <p:cNvSpPr>
              <a:spLocks noChangeArrowheads="1"/>
            </p:cNvSpPr>
            <p:nvPr/>
          </p:nvSpPr>
          <p:spPr bwMode="auto">
            <a:xfrm>
              <a:off x="2400" y="235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42" name="Oval 222"/>
            <p:cNvSpPr>
              <a:spLocks noChangeArrowheads="1"/>
            </p:cNvSpPr>
            <p:nvPr/>
          </p:nvSpPr>
          <p:spPr bwMode="auto">
            <a:xfrm>
              <a:off x="2544" y="211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43" name="Oval 223"/>
            <p:cNvSpPr>
              <a:spLocks noChangeArrowheads="1"/>
            </p:cNvSpPr>
            <p:nvPr/>
          </p:nvSpPr>
          <p:spPr bwMode="auto">
            <a:xfrm>
              <a:off x="2688" y="187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44" name="Oval 224"/>
            <p:cNvSpPr>
              <a:spLocks noChangeArrowheads="1"/>
            </p:cNvSpPr>
            <p:nvPr/>
          </p:nvSpPr>
          <p:spPr bwMode="auto">
            <a:xfrm>
              <a:off x="2580" y="159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45" name="Oval 225"/>
            <p:cNvSpPr>
              <a:spLocks noChangeArrowheads="1"/>
            </p:cNvSpPr>
            <p:nvPr/>
          </p:nvSpPr>
          <p:spPr bwMode="auto">
            <a:xfrm>
              <a:off x="2304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46" name="Oval 226"/>
            <p:cNvSpPr>
              <a:spLocks noChangeArrowheads="1"/>
            </p:cNvSpPr>
            <p:nvPr/>
          </p:nvSpPr>
          <p:spPr bwMode="auto">
            <a:xfrm>
              <a:off x="2256" y="182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47" name="Oval 227"/>
            <p:cNvSpPr>
              <a:spLocks noChangeArrowheads="1"/>
            </p:cNvSpPr>
            <p:nvPr/>
          </p:nvSpPr>
          <p:spPr bwMode="auto">
            <a:xfrm>
              <a:off x="2352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48" name="Oval 228"/>
            <p:cNvSpPr>
              <a:spLocks noChangeArrowheads="1"/>
            </p:cNvSpPr>
            <p:nvPr/>
          </p:nvSpPr>
          <p:spPr bwMode="auto">
            <a:xfrm>
              <a:off x="2544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49" name="Oval 229"/>
            <p:cNvSpPr>
              <a:spLocks noChangeArrowheads="1"/>
            </p:cNvSpPr>
            <p:nvPr/>
          </p:nvSpPr>
          <p:spPr bwMode="auto">
            <a:xfrm>
              <a:off x="2832" y="230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50" name="Oval 230"/>
            <p:cNvSpPr>
              <a:spLocks noChangeArrowheads="1"/>
            </p:cNvSpPr>
            <p:nvPr/>
          </p:nvSpPr>
          <p:spPr bwMode="auto">
            <a:xfrm>
              <a:off x="3072" y="220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51" name="Oval 231"/>
            <p:cNvSpPr>
              <a:spLocks noChangeArrowheads="1"/>
            </p:cNvSpPr>
            <p:nvPr/>
          </p:nvSpPr>
          <p:spPr bwMode="auto">
            <a:xfrm>
              <a:off x="3312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52" name="Oval 232"/>
            <p:cNvSpPr>
              <a:spLocks noChangeArrowheads="1"/>
            </p:cNvSpPr>
            <p:nvPr/>
          </p:nvSpPr>
          <p:spPr bwMode="auto">
            <a:xfrm>
              <a:off x="3504" y="187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53" name="Oval 233"/>
            <p:cNvSpPr>
              <a:spLocks noChangeArrowheads="1"/>
            </p:cNvSpPr>
            <p:nvPr/>
          </p:nvSpPr>
          <p:spPr bwMode="auto">
            <a:xfrm>
              <a:off x="3744" y="172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54" name="Oval 234"/>
            <p:cNvSpPr>
              <a:spLocks noChangeArrowheads="1"/>
            </p:cNvSpPr>
            <p:nvPr/>
          </p:nvSpPr>
          <p:spPr bwMode="auto">
            <a:xfrm>
              <a:off x="3984" y="158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55" name="Oval 235"/>
            <p:cNvSpPr>
              <a:spLocks noChangeArrowheads="1"/>
            </p:cNvSpPr>
            <p:nvPr/>
          </p:nvSpPr>
          <p:spPr bwMode="auto">
            <a:xfrm>
              <a:off x="4272" y="14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56" name="Oval 236"/>
            <p:cNvSpPr>
              <a:spLocks noChangeArrowheads="1"/>
            </p:cNvSpPr>
            <p:nvPr/>
          </p:nvSpPr>
          <p:spPr bwMode="auto">
            <a:xfrm>
              <a:off x="4272" y="14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57" name="Oval 237"/>
            <p:cNvSpPr>
              <a:spLocks noChangeArrowheads="1"/>
            </p:cNvSpPr>
            <p:nvPr/>
          </p:nvSpPr>
          <p:spPr bwMode="auto">
            <a:xfrm>
              <a:off x="4512" y="153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58" name="Oval 238"/>
            <p:cNvSpPr>
              <a:spLocks noChangeArrowheads="1"/>
            </p:cNvSpPr>
            <p:nvPr/>
          </p:nvSpPr>
          <p:spPr bwMode="auto">
            <a:xfrm>
              <a:off x="4656" y="177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59" name="Oval 239"/>
            <p:cNvSpPr>
              <a:spLocks noChangeArrowheads="1"/>
            </p:cNvSpPr>
            <p:nvPr/>
          </p:nvSpPr>
          <p:spPr bwMode="auto">
            <a:xfrm>
              <a:off x="4560" y="201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60" name="Oval 240"/>
            <p:cNvSpPr>
              <a:spLocks noChangeArrowheads="1"/>
            </p:cNvSpPr>
            <p:nvPr/>
          </p:nvSpPr>
          <p:spPr bwMode="auto">
            <a:xfrm>
              <a:off x="4560" y="220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61" name="Oval 241"/>
            <p:cNvSpPr>
              <a:spLocks noChangeArrowheads="1"/>
            </p:cNvSpPr>
            <p:nvPr/>
          </p:nvSpPr>
          <p:spPr bwMode="auto">
            <a:xfrm>
              <a:off x="4656" y="240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62" name="Oval 242"/>
            <p:cNvSpPr>
              <a:spLocks noChangeArrowheads="1"/>
            </p:cNvSpPr>
            <p:nvPr/>
          </p:nvSpPr>
          <p:spPr bwMode="auto">
            <a:xfrm>
              <a:off x="4848" y="249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63" name="Oval 243"/>
            <p:cNvSpPr>
              <a:spLocks noChangeArrowheads="1"/>
            </p:cNvSpPr>
            <p:nvPr/>
          </p:nvSpPr>
          <p:spPr bwMode="auto">
            <a:xfrm>
              <a:off x="5040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64" name="Oval 244"/>
            <p:cNvSpPr>
              <a:spLocks noChangeArrowheads="1"/>
            </p:cNvSpPr>
            <p:nvPr/>
          </p:nvSpPr>
          <p:spPr bwMode="auto">
            <a:xfrm>
              <a:off x="5232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65" name="Oval 245"/>
            <p:cNvSpPr>
              <a:spLocks noChangeArrowheads="1"/>
            </p:cNvSpPr>
            <p:nvPr/>
          </p:nvSpPr>
          <p:spPr bwMode="auto">
            <a:xfrm>
              <a:off x="5424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5367" name="Text Box 247"/>
          <p:cNvSpPr txBox="1">
            <a:spLocks noChangeArrowheads="1"/>
          </p:cNvSpPr>
          <p:nvPr/>
        </p:nvSpPr>
        <p:spPr bwMode="auto">
          <a:xfrm>
            <a:off x="304800" y="188640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3200" b="1" dirty="0">
                <a:solidFill>
                  <a:srgbClr val="7030A0"/>
                </a:solidFill>
              </a:rPr>
              <a:t>פולימר</a:t>
            </a:r>
            <a:r>
              <a:rPr lang="he-IL" sz="3200" dirty="0"/>
              <a:t> </a:t>
            </a:r>
            <a:r>
              <a:rPr lang="he-IL" sz="3200" dirty="0" smtClean="0"/>
              <a:t>- הוא </a:t>
            </a:r>
            <a:r>
              <a:rPr lang="he-IL" sz="3200" b="1" dirty="0"/>
              <a:t>חומר</a:t>
            </a:r>
            <a:r>
              <a:rPr lang="he-IL" sz="3200" dirty="0"/>
              <a:t> המורכב </a:t>
            </a:r>
            <a:r>
              <a:rPr lang="he-IL" sz="3200" dirty="0" err="1" smtClean="0"/>
              <a:t>ממאקרומולקולות</a:t>
            </a:r>
            <a:r>
              <a:rPr lang="he-IL" sz="3200" dirty="0" smtClean="0"/>
              <a:t> </a:t>
            </a:r>
            <a:r>
              <a:rPr lang="he-IL" sz="3200" b="1" dirty="0" smtClean="0"/>
              <a:t>רבות</a:t>
            </a:r>
            <a:r>
              <a:rPr lang="he-IL" sz="3200" dirty="0" smtClean="0"/>
              <a:t> </a:t>
            </a:r>
            <a:endParaRPr lang="he-IL" sz="3200" dirty="0"/>
          </a:p>
        </p:txBody>
      </p:sp>
      <p:grpSp>
        <p:nvGrpSpPr>
          <p:cNvPr id="5369" name="Group 249"/>
          <p:cNvGrpSpPr>
            <a:grpSpLocks/>
          </p:cNvGrpSpPr>
          <p:nvPr/>
        </p:nvGrpSpPr>
        <p:grpSpPr bwMode="auto">
          <a:xfrm>
            <a:off x="0" y="2204864"/>
            <a:ext cx="9220200" cy="2514600"/>
            <a:chOff x="0" y="1440"/>
            <a:chExt cx="5808" cy="1584"/>
          </a:xfrm>
        </p:grpSpPr>
        <p:sp>
          <p:nvSpPr>
            <p:cNvPr id="5370" name="Oval 250"/>
            <p:cNvSpPr>
              <a:spLocks noChangeArrowheads="1"/>
            </p:cNvSpPr>
            <p:nvPr/>
          </p:nvSpPr>
          <p:spPr bwMode="auto">
            <a:xfrm>
              <a:off x="0" y="211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71" name="Oval 251"/>
            <p:cNvSpPr>
              <a:spLocks noChangeArrowheads="1"/>
            </p:cNvSpPr>
            <p:nvPr/>
          </p:nvSpPr>
          <p:spPr bwMode="auto">
            <a:xfrm>
              <a:off x="240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72" name="Oval 252"/>
            <p:cNvSpPr>
              <a:spLocks noChangeArrowheads="1"/>
            </p:cNvSpPr>
            <p:nvPr/>
          </p:nvSpPr>
          <p:spPr bwMode="auto">
            <a:xfrm>
              <a:off x="480" y="177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73" name="Oval 253"/>
            <p:cNvSpPr>
              <a:spLocks noChangeArrowheads="1"/>
            </p:cNvSpPr>
            <p:nvPr/>
          </p:nvSpPr>
          <p:spPr bwMode="auto">
            <a:xfrm>
              <a:off x="720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74" name="Oval 254"/>
            <p:cNvSpPr>
              <a:spLocks noChangeArrowheads="1"/>
            </p:cNvSpPr>
            <p:nvPr/>
          </p:nvSpPr>
          <p:spPr bwMode="auto">
            <a:xfrm>
              <a:off x="960" y="158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75" name="Oval 255"/>
            <p:cNvSpPr>
              <a:spLocks noChangeArrowheads="1"/>
            </p:cNvSpPr>
            <p:nvPr/>
          </p:nvSpPr>
          <p:spPr bwMode="auto">
            <a:xfrm>
              <a:off x="1200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76" name="Oval 256"/>
            <p:cNvSpPr>
              <a:spLocks noChangeArrowheads="1"/>
            </p:cNvSpPr>
            <p:nvPr/>
          </p:nvSpPr>
          <p:spPr bwMode="auto">
            <a:xfrm>
              <a:off x="1296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77" name="Oval 257"/>
            <p:cNvSpPr>
              <a:spLocks noChangeArrowheads="1"/>
            </p:cNvSpPr>
            <p:nvPr/>
          </p:nvSpPr>
          <p:spPr bwMode="auto">
            <a:xfrm>
              <a:off x="1488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78" name="Oval 258"/>
            <p:cNvSpPr>
              <a:spLocks noChangeArrowheads="1"/>
            </p:cNvSpPr>
            <p:nvPr/>
          </p:nvSpPr>
          <p:spPr bwMode="auto">
            <a:xfrm>
              <a:off x="1632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79" name="Oval 259"/>
            <p:cNvSpPr>
              <a:spLocks noChangeArrowheads="1"/>
            </p:cNvSpPr>
            <p:nvPr/>
          </p:nvSpPr>
          <p:spPr bwMode="auto">
            <a:xfrm>
              <a:off x="1824" y="244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80" name="Oval 260"/>
            <p:cNvSpPr>
              <a:spLocks noChangeArrowheads="1"/>
            </p:cNvSpPr>
            <p:nvPr/>
          </p:nvSpPr>
          <p:spPr bwMode="auto">
            <a:xfrm>
              <a:off x="1968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81" name="Oval 261"/>
            <p:cNvSpPr>
              <a:spLocks noChangeArrowheads="1"/>
            </p:cNvSpPr>
            <p:nvPr/>
          </p:nvSpPr>
          <p:spPr bwMode="auto">
            <a:xfrm>
              <a:off x="2256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82" name="Oval 262"/>
            <p:cNvSpPr>
              <a:spLocks noChangeArrowheads="1"/>
            </p:cNvSpPr>
            <p:nvPr/>
          </p:nvSpPr>
          <p:spPr bwMode="auto">
            <a:xfrm>
              <a:off x="2400" y="235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83" name="Oval 263"/>
            <p:cNvSpPr>
              <a:spLocks noChangeArrowheads="1"/>
            </p:cNvSpPr>
            <p:nvPr/>
          </p:nvSpPr>
          <p:spPr bwMode="auto">
            <a:xfrm>
              <a:off x="2544" y="211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84" name="Oval 264"/>
            <p:cNvSpPr>
              <a:spLocks noChangeArrowheads="1"/>
            </p:cNvSpPr>
            <p:nvPr/>
          </p:nvSpPr>
          <p:spPr bwMode="auto">
            <a:xfrm>
              <a:off x="2688" y="187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85" name="Oval 265"/>
            <p:cNvSpPr>
              <a:spLocks noChangeArrowheads="1"/>
            </p:cNvSpPr>
            <p:nvPr/>
          </p:nvSpPr>
          <p:spPr bwMode="auto">
            <a:xfrm>
              <a:off x="2580" y="159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86" name="Oval 266"/>
            <p:cNvSpPr>
              <a:spLocks noChangeArrowheads="1"/>
            </p:cNvSpPr>
            <p:nvPr/>
          </p:nvSpPr>
          <p:spPr bwMode="auto">
            <a:xfrm>
              <a:off x="2304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87" name="Oval 267"/>
            <p:cNvSpPr>
              <a:spLocks noChangeArrowheads="1"/>
            </p:cNvSpPr>
            <p:nvPr/>
          </p:nvSpPr>
          <p:spPr bwMode="auto">
            <a:xfrm>
              <a:off x="2256" y="182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88" name="Oval 268"/>
            <p:cNvSpPr>
              <a:spLocks noChangeArrowheads="1"/>
            </p:cNvSpPr>
            <p:nvPr/>
          </p:nvSpPr>
          <p:spPr bwMode="auto">
            <a:xfrm>
              <a:off x="2352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89" name="Oval 269"/>
            <p:cNvSpPr>
              <a:spLocks noChangeArrowheads="1"/>
            </p:cNvSpPr>
            <p:nvPr/>
          </p:nvSpPr>
          <p:spPr bwMode="auto">
            <a:xfrm>
              <a:off x="2544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90" name="Oval 270"/>
            <p:cNvSpPr>
              <a:spLocks noChangeArrowheads="1"/>
            </p:cNvSpPr>
            <p:nvPr/>
          </p:nvSpPr>
          <p:spPr bwMode="auto">
            <a:xfrm>
              <a:off x="2832" y="230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91" name="Oval 271"/>
            <p:cNvSpPr>
              <a:spLocks noChangeArrowheads="1"/>
            </p:cNvSpPr>
            <p:nvPr/>
          </p:nvSpPr>
          <p:spPr bwMode="auto">
            <a:xfrm>
              <a:off x="3072" y="220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92" name="Oval 272"/>
            <p:cNvSpPr>
              <a:spLocks noChangeArrowheads="1"/>
            </p:cNvSpPr>
            <p:nvPr/>
          </p:nvSpPr>
          <p:spPr bwMode="auto">
            <a:xfrm>
              <a:off x="3312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93" name="Oval 273"/>
            <p:cNvSpPr>
              <a:spLocks noChangeArrowheads="1"/>
            </p:cNvSpPr>
            <p:nvPr/>
          </p:nvSpPr>
          <p:spPr bwMode="auto">
            <a:xfrm>
              <a:off x="3504" y="187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94" name="Oval 274"/>
            <p:cNvSpPr>
              <a:spLocks noChangeArrowheads="1"/>
            </p:cNvSpPr>
            <p:nvPr/>
          </p:nvSpPr>
          <p:spPr bwMode="auto">
            <a:xfrm>
              <a:off x="3744" y="172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95" name="Oval 275"/>
            <p:cNvSpPr>
              <a:spLocks noChangeArrowheads="1"/>
            </p:cNvSpPr>
            <p:nvPr/>
          </p:nvSpPr>
          <p:spPr bwMode="auto">
            <a:xfrm>
              <a:off x="3984" y="158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96" name="Oval 276"/>
            <p:cNvSpPr>
              <a:spLocks noChangeArrowheads="1"/>
            </p:cNvSpPr>
            <p:nvPr/>
          </p:nvSpPr>
          <p:spPr bwMode="auto">
            <a:xfrm>
              <a:off x="4272" y="14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97" name="Oval 277"/>
            <p:cNvSpPr>
              <a:spLocks noChangeArrowheads="1"/>
            </p:cNvSpPr>
            <p:nvPr/>
          </p:nvSpPr>
          <p:spPr bwMode="auto">
            <a:xfrm>
              <a:off x="4272" y="14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98" name="Oval 278"/>
            <p:cNvSpPr>
              <a:spLocks noChangeArrowheads="1"/>
            </p:cNvSpPr>
            <p:nvPr/>
          </p:nvSpPr>
          <p:spPr bwMode="auto">
            <a:xfrm>
              <a:off x="4512" y="153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399" name="Oval 279"/>
            <p:cNvSpPr>
              <a:spLocks noChangeArrowheads="1"/>
            </p:cNvSpPr>
            <p:nvPr/>
          </p:nvSpPr>
          <p:spPr bwMode="auto">
            <a:xfrm>
              <a:off x="4656" y="177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00" name="Oval 280"/>
            <p:cNvSpPr>
              <a:spLocks noChangeArrowheads="1"/>
            </p:cNvSpPr>
            <p:nvPr/>
          </p:nvSpPr>
          <p:spPr bwMode="auto">
            <a:xfrm>
              <a:off x="4560" y="201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01" name="Oval 281"/>
            <p:cNvSpPr>
              <a:spLocks noChangeArrowheads="1"/>
            </p:cNvSpPr>
            <p:nvPr/>
          </p:nvSpPr>
          <p:spPr bwMode="auto">
            <a:xfrm>
              <a:off x="4560" y="220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02" name="Oval 282"/>
            <p:cNvSpPr>
              <a:spLocks noChangeArrowheads="1"/>
            </p:cNvSpPr>
            <p:nvPr/>
          </p:nvSpPr>
          <p:spPr bwMode="auto">
            <a:xfrm>
              <a:off x="4656" y="240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03" name="Oval 283"/>
            <p:cNvSpPr>
              <a:spLocks noChangeArrowheads="1"/>
            </p:cNvSpPr>
            <p:nvPr/>
          </p:nvSpPr>
          <p:spPr bwMode="auto">
            <a:xfrm>
              <a:off x="4848" y="249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04" name="Oval 284"/>
            <p:cNvSpPr>
              <a:spLocks noChangeArrowheads="1"/>
            </p:cNvSpPr>
            <p:nvPr/>
          </p:nvSpPr>
          <p:spPr bwMode="auto">
            <a:xfrm>
              <a:off x="5040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05" name="Oval 285"/>
            <p:cNvSpPr>
              <a:spLocks noChangeArrowheads="1"/>
            </p:cNvSpPr>
            <p:nvPr/>
          </p:nvSpPr>
          <p:spPr bwMode="auto">
            <a:xfrm>
              <a:off x="5232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06" name="Oval 286"/>
            <p:cNvSpPr>
              <a:spLocks noChangeArrowheads="1"/>
            </p:cNvSpPr>
            <p:nvPr/>
          </p:nvSpPr>
          <p:spPr bwMode="auto">
            <a:xfrm>
              <a:off x="5424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5407" name="Group 287"/>
          <p:cNvGrpSpPr>
            <a:grpSpLocks/>
          </p:cNvGrpSpPr>
          <p:nvPr/>
        </p:nvGrpSpPr>
        <p:grpSpPr bwMode="auto">
          <a:xfrm rot="-2429411">
            <a:off x="457200" y="1649877"/>
            <a:ext cx="7519988" cy="3375025"/>
            <a:chOff x="0" y="1440"/>
            <a:chExt cx="5808" cy="1584"/>
          </a:xfrm>
        </p:grpSpPr>
        <p:sp>
          <p:nvSpPr>
            <p:cNvPr id="5408" name="Oval 288"/>
            <p:cNvSpPr>
              <a:spLocks noChangeArrowheads="1"/>
            </p:cNvSpPr>
            <p:nvPr/>
          </p:nvSpPr>
          <p:spPr bwMode="auto">
            <a:xfrm>
              <a:off x="0" y="211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09" name="Oval 289"/>
            <p:cNvSpPr>
              <a:spLocks noChangeArrowheads="1"/>
            </p:cNvSpPr>
            <p:nvPr/>
          </p:nvSpPr>
          <p:spPr bwMode="auto">
            <a:xfrm>
              <a:off x="240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10" name="Oval 290"/>
            <p:cNvSpPr>
              <a:spLocks noChangeArrowheads="1"/>
            </p:cNvSpPr>
            <p:nvPr/>
          </p:nvSpPr>
          <p:spPr bwMode="auto">
            <a:xfrm>
              <a:off x="480" y="177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11" name="Oval 291"/>
            <p:cNvSpPr>
              <a:spLocks noChangeArrowheads="1"/>
            </p:cNvSpPr>
            <p:nvPr/>
          </p:nvSpPr>
          <p:spPr bwMode="auto">
            <a:xfrm>
              <a:off x="720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12" name="Oval 292"/>
            <p:cNvSpPr>
              <a:spLocks noChangeArrowheads="1"/>
            </p:cNvSpPr>
            <p:nvPr/>
          </p:nvSpPr>
          <p:spPr bwMode="auto">
            <a:xfrm>
              <a:off x="960" y="158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13" name="Oval 293"/>
            <p:cNvSpPr>
              <a:spLocks noChangeArrowheads="1"/>
            </p:cNvSpPr>
            <p:nvPr/>
          </p:nvSpPr>
          <p:spPr bwMode="auto">
            <a:xfrm>
              <a:off x="1200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14" name="Oval 294"/>
            <p:cNvSpPr>
              <a:spLocks noChangeArrowheads="1"/>
            </p:cNvSpPr>
            <p:nvPr/>
          </p:nvSpPr>
          <p:spPr bwMode="auto">
            <a:xfrm>
              <a:off x="1296" y="192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15" name="Oval 295"/>
            <p:cNvSpPr>
              <a:spLocks noChangeArrowheads="1"/>
            </p:cNvSpPr>
            <p:nvPr/>
          </p:nvSpPr>
          <p:spPr bwMode="auto">
            <a:xfrm>
              <a:off x="1488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16" name="Oval 296"/>
            <p:cNvSpPr>
              <a:spLocks noChangeArrowheads="1"/>
            </p:cNvSpPr>
            <p:nvPr/>
          </p:nvSpPr>
          <p:spPr bwMode="auto">
            <a:xfrm>
              <a:off x="1632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17" name="Oval 297"/>
            <p:cNvSpPr>
              <a:spLocks noChangeArrowheads="1"/>
            </p:cNvSpPr>
            <p:nvPr/>
          </p:nvSpPr>
          <p:spPr bwMode="auto">
            <a:xfrm>
              <a:off x="1824" y="244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18" name="Oval 298"/>
            <p:cNvSpPr>
              <a:spLocks noChangeArrowheads="1"/>
            </p:cNvSpPr>
            <p:nvPr/>
          </p:nvSpPr>
          <p:spPr bwMode="auto">
            <a:xfrm>
              <a:off x="1968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19" name="Oval 299"/>
            <p:cNvSpPr>
              <a:spLocks noChangeArrowheads="1"/>
            </p:cNvSpPr>
            <p:nvPr/>
          </p:nvSpPr>
          <p:spPr bwMode="auto">
            <a:xfrm>
              <a:off x="2256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20" name="Oval 300"/>
            <p:cNvSpPr>
              <a:spLocks noChangeArrowheads="1"/>
            </p:cNvSpPr>
            <p:nvPr/>
          </p:nvSpPr>
          <p:spPr bwMode="auto">
            <a:xfrm>
              <a:off x="2400" y="235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21" name="Oval 301"/>
            <p:cNvSpPr>
              <a:spLocks noChangeArrowheads="1"/>
            </p:cNvSpPr>
            <p:nvPr/>
          </p:nvSpPr>
          <p:spPr bwMode="auto">
            <a:xfrm>
              <a:off x="2544" y="211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22" name="Oval 302"/>
            <p:cNvSpPr>
              <a:spLocks noChangeArrowheads="1"/>
            </p:cNvSpPr>
            <p:nvPr/>
          </p:nvSpPr>
          <p:spPr bwMode="auto">
            <a:xfrm>
              <a:off x="2688" y="187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23" name="Oval 303"/>
            <p:cNvSpPr>
              <a:spLocks noChangeArrowheads="1"/>
            </p:cNvSpPr>
            <p:nvPr/>
          </p:nvSpPr>
          <p:spPr bwMode="auto">
            <a:xfrm>
              <a:off x="2580" y="159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24" name="Oval 304"/>
            <p:cNvSpPr>
              <a:spLocks noChangeArrowheads="1"/>
            </p:cNvSpPr>
            <p:nvPr/>
          </p:nvSpPr>
          <p:spPr bwMode="auto">
            <a:xfrm>
              <a:off x="2304" y="163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25" name="Oval 305"/>
            <p:cNvSpPr>
              <a:spLocks noChangeArrowheads="1"/>
            </p:cNvSpPr>
            <p:nvPr/>
          </p:nvSpPr>
          <p:spPr bwMode="auto">
            <a:xfrm>
              <a:off x="2256" y="182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26" name="Oval 306"/>
            <p:cNvSpPr>
              <a:spLocks noChangeArrowheads="1"/>
            </p:cNvSpPr>
            <p:nvPr/>
          </p:nvSpPr>
          <p:spPr bwMode="auto">
            <a:xfrm>
              <a:off x="2352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27" name="Oval 307"/>
            <p:cNvSpPr>
              <a:spLocks noChangeArrowheads="1"/>
            </p:cNvSpPr>
            <p:nvPr/>
          </p:nvSpPr>
          <p:spPr bwMode="auto">
            <a:xfrm>
              <a:off x="2544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28" name="Oval 308"/>
            <p:cNvSpPr>
              <a:spLocks noChangeArrowheads="1"/>
            </p:cNvSpPr>
            <p:nvPr/>
          </p:nvSpPr>
          <p:spPr bwMode="auto">
            <a:xfrm>
              <a:off x="2832" y="230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29" name="Oval 309"/>
            <p:cNvSpPr>
              <a:spLocks noChangeArrowheads="1"/>
            </p:cNvSpPr>
            <p:nvPr/>
          </p:nvSpPr>
          <p:spPr bwMode="auto">
            <a:xfrm>
              <a:off x="3072" y="220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30" name="Oval 310"/>
            <p:cNvSpPr>
              <a:spLocks noChangeArrowheads="1"/>
            </p:cNvSpPr>
            <p:nvPr/>
          </p:nvSpPr>
          <p:spPr bwMode="auto">
            <a:xfrm>
              <a:off x="3312" y="206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31" name="Oval 311"/>
            <p:cNvSpPr>
              <a:spLocks noChangeArrowheads="1"/>
            </p:cNvSpPr>
            <p:nvPr/>
          </p:nvSpPr>
          <p:spPr bwMode="auto">
            <a:xfrm>
              <a:off x="3504" y="187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32" name="Oval 312"/>
            <p:cNvSpPr>
              <a:spLocks noChangeArrowheads="1"/>
            </p:cNvSpPr>
            <p:nvPr/>
          </p:nvSpPr>
          <p:spPr bwMode="auto">
            <a:xfrm>
              <a:off x="3744" y="172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33" name="Oval 313"/>
            <p:cNvSpPr>
              <a:spLocks noChangeArrowheads="1"/>
            </p:cNvSpPr>
            <p:nvPr/>
          </p:nvSpPr>
          <p:spPr bwMode="auto">
            <a:xfrm>
              <a:off x="3984" y="1584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34" name="Oval 314"/>
            <p:cNvSpPr>
              <a:spLocks noChangeArrowheads="1"/>
            </p:cNvSpPr>
            <p:nvPr/>
          </p:nvSpPr>
          <p:spPr bwMode="auto">
            <a:xfrm>
              <a:off x="4272" y="14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35" name="Oval 315"/>
            <p:cNvSpPr>
              <a:spLocks noChangeArrowheads="1"/>
            </p:cNvSpPr>
            <p:nvPr/>
          </p:nvSpPr>
          <p:spPr bwMode="auto">
            <a:xfrm>
              <a:off x="4272" y="14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36" name="Oval 316"/>
            <p:cNvSpPr>
              <a:spLocks noChangeArrowheads="1"/>
            </p:cNvSpPr>
            <p:nvPr/>
          </p:nvSpPr>
          <p:spPr bwMode="auto">
            <a:xfrm>
              <a:off x="4512" y="153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37" name="Oval 317"/>
            <p:cNvSpPr>
              <a:spLocks noChangeArrowheads="1"/>
            </p:cNvSpPr>
            <p:nvPr/>
          </p:nvSpPr>
          <p:spPr bwMode="auto">
            <a:xfrm>
              <a:off x="4656" y="177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38" name="Oval 318"/>
            <p:cNvSpPr>
              <a:spLocks noChangeArrowheads="1"/>
            </p:cNvSpPr>
            <p:nvPr/>
          </p:nvSpPr>
          <p:spPr bwMode="auto">
            <a:xfrm>
              <a:off x="4560" y="201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39" name="Oval 319"/>
            <p:cNvSpPr>
              <a:spLocks noChangeArrowheads="1"/>
            </p:cNvSpPr>
            <p:nvPr/>
          </p:nvSpPr>
          <p:spPr bwMode="auto">
            <a:xfrm>
              <a:off x="4560" y="2208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40" name="Oval 320"/>
            <p:cNvSpPr>
              <a:spLocks noChangeArrowheads="1"/>
            </p:cNvSpPr>
            <p:nvPr/>
          </p:nvSpPr>
          <p:spPr bwMode="auto">
            <a:xfrm>
              <a:off x="4656" y="240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41" name="Oval 321"/>
            <p:cNvSpPr>
              <a:spLocks noChangeArrowheads="1"/>
            </p:cNvSpPr>
            <p:nvPr/>
          </p:nvSpPr>
          <p:spPr bwMode="auto">
            <a:xfrm>
              <a:off x="4848" y="2496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42" name="Oval 322"/>
            <p:cNvSpPr>
              <a:spLocks noChangeArrowheads="1"/>
            </p:cNvSpPr>
            <p:nvPr/>
          </p:nvSpPr>
          <p:spPr bwMode="auto">
            <a:xfrm>
              <a:off x="5040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43" name="Oval 323"/>
            <p:cNvSpPr>
              <a:spLocks noChangeArrowheads="1"/>
            </p:cNvSpPr>
            <p:nvPr/>
          </p:nvSpPr>
          <p:spPr bwMode="auto">
            <a:xfrm>
              <a:off x="5232" y="2592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5444" name="Oval 324"/>
            <p:cNvSpPr>
              <a:spLocks noChangeArrowheads="1"/>
            </p:cNvSpPr>
            <p:nvPr/>
          </p:nvSpPr>
          <p:spPr bwMode="auto">
            <a:xfrm>
              <a:off x="5424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2" name="מלבן 1"/>
          <p:cNvSpPr/>
          <p:nvPr/>
        </p:nvSpPr>
        <p:spPr>
          <a:xfrm>
            <a:off x="0" y="6268859"/>
            <a:ext cx="9036496" cy="532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spcBef>
                <a:spcPct val="50000"/>
              </a:spcBef>
            </a:pPr>
            <a:r>
              <a:rPr lang="he-I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מודל </a:t>
            </a:r>
            <a:r>
              <a:rPr lang="he-IL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המתאר שלוש </a:t>
            </a:r>
            <a:r>
              <a:rPr lang="he-IL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מאקרומולקולות</a:t>
            </a:r>
            <a:r>
              <a:rPr lang="he-I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e-IL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מתוך הרבה </a:t>
            </a:r>
            <a:r>
              <a:rPr lang="he-IL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מאקרומולקולות</a:t>
            </a:r>
            <a:r>
              <a:rPr lang="he-I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e-IL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בחומר הנקרא </a:t>
            </a:r>
            <a:r>
              <a:rPr lang="he-I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פולימר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05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2800" b="1" dirty="0" smtClean="0"/>
              <a:t>פולימרים טבעיים נוצרים </a:t>
            </a:r>
            <a:r>
              <a:rPr lang="he-IL" sz="2800" b="1" dirty="0"/>
              <a:t>על </a:t>
            </a:r>
            <a:r>
              <a:rPr lang="he-IL" sz="2800" b="1" dirty="0" smtClean="0"/>
              <a:t>ידי אורגניזמים. </a:t>
            </a:r>
          </a:p>
          <a:p>
            <a:pPr marL="109728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2800" b="1" dirty="0" smtClean="0"/>
              <a:t>חלקם </a:t>
            </a:r>
            <a:r>
              <a:rPr lang="he-IL" sz="2800" b="1" dirty="0"/>
              <a:t>מסונתזים היום גם </a:t>
            </a:r>
            <a:r>
              <a:rPr lang="he-IL" sz="2800" b="1" dirty="0" smtClean="0"/>
              <a:t>במעבדה</a:t>
            </a:r>
            <a:r>
              <a:rPr lang="he-IL" sz="2800" b="1" dirty="0"/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2800" b="1" dirty="0"/>
              <a:t>1. </a:t>
            </a:r>
            <a:r>
              <a:rPr lang="he-IL" sz="2800" b="1" dirty="0" smtClean="0"/>
              <a:t>רב-סוכרים</a:t>
            </a:r>
            <a:endParaRPr lang="he-IL" sz="2800" b="1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2800" b="1" dirty="0"/>
              <a:t>2. </a:t>
            </a:r>
            <a:r>
              <a:rPr lang="he-IL" sz="2800" b="1" dirty="0" smtClean="0"/>
              <a:t>חלבונים</a:t>
            </a:r>
            <a:endParaRPr lang="he-IL" sz="2800" b="1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מהם פולימרים טבעיים?</a:t>
            </a:r>
          </a:p>
        </p:txBody>
      </p:sp>
    </p:spTree>
    <p:extLst>
      <p:ext uri="{BB962C8B-B14F-4D97-AF65-F5344CB8AC3E}">
        <p14:creationId xmlns:p14="http://schemas.microsoft.com/office/powerpoint/2010/main" val="35892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764704"/>
            <a:ext cx="7772400" cy="4788247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692696"/>
          </a:xfrm>
        </p:spPr>
        <p:txBody>
          <a:bodyPr>
            <a:noAutofit/>
          </a:bodyPr>
          <a:lstStyle/>
          <a:p>
            <a:pPr algn="ctr"/>
            <a:r>
              <a:rPr lang="he-I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רכיבי התזונה ותפקודיהם</a:t>
            </a:r>
            <a:endParaRPr lang="he-IL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A7D0-ED0B-4D32-B1F6-081883BDA7B0}" type="slidenum">
              <a:rPr lang="he-IL" smtClean="0"/>
              <a:pPr/>
              <a:t>9</a:t>
            </a:fld>
            <a:endParaRPr lang="he-IL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364589"/>
              </p:ext>
            </p:extLst>
          </p:nvPr>
        </p:nvGraphicFramePr>
        <p:xfrm>
          <a:off x="755576" y="836712"/>
          <a:ext cx="7992888" cy="533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99498"/>
                <a:gridCol w="1996946"/>
                <a:gridCol w="1998222"/>
                <a:gridCol w="1998222"/>
              </a:tblGrid>
              <a:tr h="2162709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itchFamily="34" charset="0"/>
                          <a:cs typeface="Arial" pitchFamily="34" charset="0"/>
                        </a:rPr>
                        <a:t>        תפקוד</a:t>
                      </a:r>
                    </a:p>
                    <a:p>
                      <a:pPr rtl="1"/>
                      <a:endParaRPr lang="he-IL" sz="2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endParaRPr lang="he-IL" sz="2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r>
                        <a:rPr lang="he-IL" sz="2800" b="1" dirty="0" smtClean="0">
                          <a:latin typeface="Arial" pitchFamily="34" charset="0"/>
                          <a:cs typeface="Arial" pitchFamily="34" charset="0"/>
                        </a:rPr>
                        <a:t>   רכיבי תזונה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itchFamily="34" charset="0"/>
                          <a:cs typeface="Arial" pitchFamily="34" charset="0"/>
                        </a:rPr>
                        <a:t>אספקת אנרגיה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itchFamily="34" charset="0"/>
                          <a:cs typeface="Arial" pitchFamily="34" charset="0"/>
                        </a:rPr>
                        <a:t>בניין של רקמות בגוף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itchFamily="34" charset="0"/>
                          <a:cs typeface="Arial" pitchFamily="34" charset="0"/>
                        </a:rPr>
                        <a:t>קיום פעולות החיים והסדרתן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3645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itchFamily="34" charset="0"/>
                          <a:cs typeface="Arial" pitchFamily="34" charset="0"/>
                        </a:rPr>
                        <a:t>חלבונים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3645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itchFamily="34" charset="0"/>
                          <a:cs typeface="Arial" pitchFamily="34" charset="0"/>
                        </a:rPr>
                        <a:t>פחמימות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3645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itchFamily="34" charset="0"/>
                          <a:cs typeface="Arial" pitchFamily="34" charset="0"/>
                        </a:rPr>
                        <a:t>שומנים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3645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itchFamily="34" charset="0"/>
                          <a:cs typeface="Arial" pitchFamily="34" charset="0"/>
                        </a:rPr>
                        <a:t>מים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3645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itchFamily="34" charset="0"/>
                          <a:cs typeface="Arial" pitchFamily="34" charset="0"/>
                        </a:rPr>
                        <a:t>מינרלים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3645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>
                          <a:latin typeface="Arial" pitchFamily="34" charset="0"/>
                          <a:cs typeface="Arial" pitchFamily="34" charset="0"/>
                        </a:rPr>
                        <a:t>וויטמינים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he-IL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מחבר ישר 10"/>
          <p:cNvCxnSpPr/>
          <p:nvPr/>
        </p:nvCxnSpPr>
        <p:spPr>
          <a:xfrm flipV="1">
            <a:off x="6588224" y="1412776"/>
            <a:ext cx="1728192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חבה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13233</TotalTime>
  <Words>2126</Words>
  <Application>Microsoft Office PowerPoint</Application>
  <PresentationFormat>‫הצגה על המסך (4:3)</PresentationFormat>
  <Paragraphs>439</Paragraphs>
  <Slides>53</Slides>
  <Notes>3</Notes>
  <HiddenSlides>1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53</vt:i4>
      </vt:variant>
    </vt:vector>
  </HeadingPairs>
  <TitlesOfParts>
    <vt:vector size="56" baseType="lpstr">
      <vt:lpstr>רחבה</vt:lpstr>
      <vt:lpstr>ISIS/Draw Sketch</vt:lpstr>
      <vt:lpstr>Bitmap Image</vt:lpstr>
      <vt:lpstr>מהו פולימר?</vt:lpstr>
      <vt:lpstr>מונומר ופולימר</vt:lpstr>
      <vt:lpstr>כיצד נוצר פולימר?</vt:lpstr>
      <vt:lpstr>ממונומר לפולימר</vt:lpstr>
      <vt:lpstr>ממונומרים לפולימר</vt:lpstr>
      <vt:lpstr>מצגת של PowerPoint</vt:lpstr>
      <vt:lpstr>מצגת של PowerPoint</vt:lpstr>
      <vt:lpstr>מהם פולימרים טבעיים?</vt:lpstr>
      <vt:lpstr>מצגת של PowerPoint</vt:lpstr>
      <vt:lpstr>מרכיבי מזון המספקים אנרגיה</vt:lpstr>
      <vt:lpstr>מיון סוכרים</vt:lpstr>
      <vt:lpstr>גלוקוז</vt:lpstr>
      <vt:lpstr>הגלוקוז</vt:lpstr>
      <vt:lpstr>פרוקטוז</vt:lpstr>
      <vt:lpstr>דו-סוכרים</vt:lpstr>
      <vt:lpstr>סוכרוז</vt:lpstr>
      <vt:lpstr>סוכרוז</vt:lpstr>
      <vt:lpstr>רב-סוכרים</vt:lpstr>
      <vt:lpstr>רב-סוכרים</vt:lpstr>
      <vt:lpstr>ממולקולות קטנות: חומצות אמיניות </vt:lpstr>
      <vt:lpstr>חלבונים</vt:lpstr>
      <vt:lpstr>חומצות אמיניות וחלבונים</vt:lpstr>
      <vt:lpstr>חלבונים - עובדות נוספות </vt:lpstr>
      <vt:lpstr>חומצה אמינית – מבנה כללי</vt:lpstr>
      <vt:lpstr>חומצות אמיניות</vt:lpstr>
      <vt:lpstr>מחומצות אמיניות (מונומרים) לחלבונים</vt:lpstr>
      <vt:lpstr>חלבונים</vt:lpstr>
      <vt:lpstr>מגוון חלבונים</vt:lpstr>
      <vt:lpstr>שמנים ושומנים</vt:lpstr>
      <vt:lpstr>האם השומנים טובים או רעים?</vt:lpstr>
      <vt:lpstr>האם השומנים טובים או רעים?</vt:lpstr>
      <vt:lpstr>ערך קלורי של מזון</vt:lpstr>
      <vt:lpstr>מעבדה לזיהוי מרכיבי המזון בעזרת אינדיקטורים לחלבונים, סוכרים ושומנים</vt:lpstr>
      <vt:lpstr>סוכרוז ועששת (הרחבה לתלמיד)</vt:lpstr>
      <vt:lpstr>סוכר לבן מול סוכר חום אמת או מיתוס?  הרחבה לתלמיד</vt:lpstr>
      <vt:lpstr>יצירת דו-סוכרים</vt:lpstr>
      <vt:lpstr>יצירת סוכרוז</vt:lpstr>
      <vt:lpstr>פירוק של דו-סוכרים</vt:lpstr>
      <vt:lpstr>רב סוכרים  - פולימרים </vt:lpstr>
      <vt:lpstr> צלולוז – תאית האיור לקוח מתוך האתר: http://nutrition.jbpub.com/resources/chemistryreview9.cfm </vt:lpstr>
      <vt:lpstr>רב-סוכרים אגירתיים  (חומרי תשמורת: עמילן וגליקוגן)</vt:lpstr>
      <vt:lpstr>רב-סוכרים אגירתיים  (חומרי תשמורת: עמילן וגליקוגן)</vt:lpstr>
      <vt:lpstr>מצגת של PowerPoint</vt:lpstr>
      <vt:lpstr>חומר תשמורת: גליקוגן העשרה לתלמיד</vt:lpstr>
      <vt:lpstr>גליקוגן – בעל מבנה של סליל מסועף</vt:lpstr>
      <vt:lpstr>קשר אמידי - פפטידי (מיוונית "מתעכל") </vt:lpstr>
      <vt:lpstr>חלבון - פוליפפטיד</vt:lpstr>
      <vt:lpstr>מבנה ראשוני של חלבון</vt:lpstr>
      <vt:lpstr>סוגי חומצות שומן</vt:lpstr>
      <vt:lpstr>חומצות שומן חשובות בגופינו </vt:lpstr>
      <vt:lpstr>חומצות שומן חשובות בגופינו</vt:lpstr>
      <vt:lpstr>מצגת של PowerPoint</vt:lpstr>
      <vt:lpstr>טריגליצרידים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ממולקולות קטנות למולקולות ענק</dc:title>
  <dc:creator>Orit</dc:creator>
  <cp:lastModifiedBy>user</cp:lastModifiedBy>
  <cp:revision>515</cp:revision>
  <cp:lastPrinted>2012-11-11T09:02:03Z</cp:lastPrinted>
  <dcterms:created xsi:type="dcterms:W3CDTF">2012-09-12T06:16:16Z</dcterms:created>
  <dcterms:modified xsi:type="dcterms:W3CDTF">2014-09-22T19:27:59Z</dcterms:modified>
</cp:coreProperties>
</file>