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8" r:id="rId3"/>
    <p:sldId id="289" r:id="rId4"/>
    <p:sldId id="257" r:id="rId5"/>
    <p:sldId id="287" r:id="rId6"/>
    <p:sldId id="260" r:id="rId7"/>
    <p:sldId id="395" r:id="rId8"/>
    <p:sldId id="261" r:id="rId9"/>
    <p:sldId id="396" r:id="rId10"/>
    <p:sldId id="263" r:id="rId11"/>
    <p:sldId id="272" r:id="rId12"/>
    <p:sldId id="292" r:id="rId13"/>
    <p:sldId id="264" r:id="rId14"/>
    <p:sldId id="291" r:id="rId15"/>
    <p:sldId id="281" r:id="rId16"/>
    <p:sldId id="262" r:id="rId17"/>
    <p:sldId id="394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FB1D26-B286-4760-937E-53178D5C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8EF11DF-7C6A-4E86-BCE0-A8FD4E6B0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2AA22ED-5AD1-414A-B42F-45E61F7F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F47FE9-B785-41E1-BE5A-A79E8B13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578B0F4-F699-445D-BEFD-44E6A1D1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974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528646-A9A2-4C2A-BAB0-C9F5F29D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D958051-A65E-4A8B-A2E1-76CDB1458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48CEFF-6BA3-43BA-AE3D-7303CEC7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CAD904-E7C2-475B-9A46-9114A47C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F15BFD4-1E12-48F1-8963-8711B1D8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817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0F9EF25-CB98-491C-812E-2561ED982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D8C34B6-53C5-46F1-8367-33B769267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F149E35-BFDA-4229-BBDD-392B3854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665E2E3-5A32-457E-B2E5-95258D62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5D9CBE-EFB3-4097-B498-C322909F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371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1348FB-3EA6-4510-A7FB-1685E2DC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C6E389-B4D1-4BDF-9676-DF3EBEF1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C056D3-89D8-404B-9E13-53547F38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159EBE-9075-4592-B141-B2842708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A285F9-ED2D-4448-B792-2A4C5980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56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4F4124-DB7D-42AE-8162-A0FD3435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74E018B-04AF-493D-9E06-E179F310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0A408D-E7FE-4A91-8269-6B46164C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05CBC2-EB3B-49C8-BF85-BA3BA326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70B6E72-903E-4053-BFE4-E8BDF143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392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E5BE75-6FF0-432D-A795-DBA77CE4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6627BF6-E869-403D-9B8E-240977DA0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7EB3327-5B20-4E4C-94C4-EBB6F4695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D1506B1-1176-49AA-A95D-08D28805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B89AD2C-BD99-4460-9391-67E0C5E7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74D1230-2472-4C87-A689-5F6DFD26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736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3D5439-4DC6-4FBF-9C10-7F46D282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DE8A18B-49C6-4DA6-9CC9-8EAF0C79E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05E88CF-137D-4586-93E3-978FFD81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B8985DA-B43B-4D34-8903-BDCAFFDD2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6E6091D-FEA0-4292-9D12-457303ED8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FF78351-CA68-4620-AB6D-A33E1FC8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860B8A9-0FC0-43B8-8B67-66468A93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EEDDB0C-9A2A-4572-9B8B-B22C5B8F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315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E99C6C-3EA2-4448-A52B-0F171069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A2957AC-CC97-4E58-9018-15A5B5AB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5ECA2A2-05D2-4ECD-9DCB-0E3DDB18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FA73748-DB14-4406-A9C2-586457BD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42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E2DABF1-1A7F-4A24-98EE-2EFD2C4D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D5348AD-318B-459A-B245-1CE2C9B0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A19E5C7-2F8E-4A15-AED2-2789C831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320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C2FDB1-4D53-417D-AC74-B6F1F7AF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9209ED-FF26-40B9-9736-90E421C60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57D1A30-A6AF-487E-AA6E-7F4B40A80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794C937-D95B-43BC-943C-FC3EAF86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136ABB0-9134-4D53-96AF-6F4B9510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39D50BE-ADCF-4C6C-8147-1F6F1103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650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9CB07A-F621-4523-BB17-BDE454C9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C4D8011-E579-4A14-81BB-A9083D342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8B286C4-E76A-4CE3-A2EF-8981F1702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2DDED8A-9434-42D4-BD5D-34AD5E55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AEA7CB1-68A2-43AA-BB55-FD6896AB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C6EE8B3-2E02-48A3-B050-EF9F89E9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84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42559FA-F7D5-4D40-B29E-DFE47701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D096CCF-D34D-43C4-BCE4-92D803BC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9BE2B2E-2DCF-4EAC-894C-48BEBBE11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098B-3610-423E-94BD-545C692C37FD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847A9D-8B0D-426A-A4EE-C0D7BC0E9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3ED509-313E-4131-81B8-9E452BA0D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E515-1A38-4364-A886-5004579D1A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44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.magnet.fsu.edu/primer/java/scienceopticsu/powersof1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04D13358-017D-4033-ACA9-AAE989D27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he-IL" sz="5200">
                <a:solidFill>
                  <a:schemeClr val="tx2"/>
                </a:solidFill>
              </a:rPr>
              <a:t>מבנה האטום</a:t>
            </a:r>
          </a:p>
        </p:txBody>
      </p:sp>
    </p:spTree>
    <p:extLst>
      <p:ext uri="{BB962C8B-B14F-4D97-AF65-F5344CB8AC3E}">
        <p14:creationId xmlns:p14="http://schemas.microsoft.com/office/powerpoint/2010/main" val="20342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D355B6A1-07AE-4005-930E-ED39EEEE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88914"/>
            <a:ext cx="76327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u="sng"/>
              <a:t>הגרעין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/>
              <a:t>קוטר הגרעין הוא קטן מאוד ביחס לגודל האטום כולו. הפרוטונים מרוכזים במקום קטן מאוד. למעשה, הגרעין כל-כך קטן, עד אשר נוכל להמשילו לגודל של נמלה בתוך מגרש של כדורגל. </a:t>
            </a:r>
          </a:p>
        </p:txBody>
      </p:sp>
      <p:pic>
        <p:nvPicPr>
          <p:cNvPr id="9219" name="Picture 7" descr="כדןרגל">
            <a:extLst>
              <a:ext uri="{FF2B5EF4-FFF2-40B4-BE49-F238E27FC236}">
                <a16:creationId xmlns:a16="http://schemas.microsoft.com/office/drawing/2014/main" id="{D96A8D66-F716-4092-BCB6-2BB8E497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636838"/>
            <a:ext cx="70373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נמלה">
            <a:extLst>
              <a:ext uri="{FF2B5EF4-FFF2-40B4-BE49-F238E27FC236}">
                <a16:creationId xmlns:a16="http://schemas.microsoft.com/office/drawing/2014/main" id="{11D96F1A-BCC7-4FAC-93FA-74517003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437063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>
            <a:extLst>
              <a:ext uri="{FF2B5EF4-FFF2-40B4-BE49-F238E27FC236}">
                <a16:creationId xmlns:a16="http://schemas.microsoft.com/office/drawing/2014/main" id="{10172A71-8FFA-4806-BEF8-B99A5836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908050"/>
            <a:ext cx="1727200" cy="865188"/>
          </a:xfrm>
          <a:prstGeom prst="flowChartAlternateProcess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dist="107763" dir="18900000" algn="ctr" rotWithShape="0">
              <a:srgbClr val="003366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he-IL" sz="3200" b="1"/>
              <a:t>אטום</a:t>
            </a:r>
            <a:endParaRPr lang="en-US" altLang="he-IL" sz="3200" b="1"/>
          </a:p>
        </p:txBody>
      </p:sp>
      <p:sp>
        <p:nvSpPr>
          <p:cNvPr id="10243" name="AutoShape 5">
            <a:extLst>
              <a:ext uri="{FF2B5EF4-FFF2-40B4-BE49-F238E27FC236}">
                <a16:creationId xmlns:a16="http://schemas.microsoft.com/office/drawing/2014/main" id="{CA202115-DE33-4867-B0B7-5223CCCEC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2347913"/>
            <a:ext cx="2662238" cy="863600"/>
          </a:xfrm>
          <a:prstGeom prst="flowChartAlternateProcess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dist="107763" dir="18900000" algn="ctr" rotWithShape="0">
              <a:srgbClr val="003366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he-IL" sz="3200" b="1"/>
              <a:t>אלקטרונים (-)</a:t>
            </a:r>
            <a:endParaRPr lang="en-US" altLang="he-IL" sz="3200" b="1"/>
          </a:p>
        </p:txBody>
      </p:sp>
      <p:sp>
        <p:nvSpPr>
          <p:cNvPr id="10244" name="AutoShape 6">
            <a:extLst>
              <a:ext uri="{FF2B5EF4-FFF2-40B4-BE49-F238E27FC236}">
                <a16:creationId xmlns:a16="http://schemas.microsoft.com/office/drawing/2014/main" id="{D2B2202A-DD81-4A76-842C-40E2E18D7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292600"/>
            <a:ext cx="2662238" cy="863600"/>
          </a:xfrm>
          <a:prstGeom prst="flowChartAlternateProcess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dist="107763" dir="18900000" algn="ctr" rotWithShape="0">
              <a:srgbClr val="003366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he-IL" sz="3200" b="1"/>
              <a:t>פרוטונים (+)</a:t>
            </a:r>
            <a:endParaRPr lang="en-US" altLang="he-IL" sz="3200" b="1"/>
          </a:p>
        </p:txBody>
      </p:sp>
      <p:sp>
        <p:nvSpPr>
          <p:cNvPr id="10245" name="AutoShape 7">
            <a:extLst>
              <a:ext uri="{FF2B5EF4-FFF2-40B4-BE49-F238E27FC236}">
                <a16:creationId xmlns:a16="http://schemas.microsoft.com/office/drawing/2014/main" id="{337B0DC1-BD77-4C69-B671-3B09B232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292600"/>
            <a:ext cx="2662238" cy="863600"/>
          </a:xfrm>
          <a:prstGeom prst="flowChartAlternateProcess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dist="107763" dir="18900000" algn="ctr" rotWithShape="0">
              <a:srgbClr val="003366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he-IL" sz="3200" b="1"/>
              <a:t>נויטרונים (0)</a:t>
            </a:r>
            <a:endParaRPr lang="en-US" altLang="he-IL" sz="3200" b="1"/>
          </a:p>
        </p:txBody>
      </p:sp>
      <p:sp>
        <p:nvSpPr>
          <p:cNvPr id="10246" name="AutoShape 8">
            <a:extLst>
              <a:ext uri="{FF2B5EF4-FFF2-40B4-BE49-F238E27FC236}">
                <a16:creationId xmlns:a16="http://schemas.microsoft.com/office/drawing/2014/main" id="{3B84A275-3203-4EB5-8BCB-DCAA1293B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2347914"/>
            <a:ext cx="1727200" cy="865187"/>
          </a:xfrm>
          <a:prstGeom prst="flowChartAlternateProcess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dist="107763" dir="18900000" algn="ctr" rotWithShape="0">
              <a:srgbClr val="003366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he-IL" sz="3200" b="1"/>
              <a:t>גרעין (+)</a:t>
            </a:r>
            <a:endParaRPr lang="en-US" altLang="he-IL" sz="3200" b="1"/>
          </a:p>
        </p:txBody>
      </p:sp>
      <p:sp>
        <p:nvSpPr>
          <p:cNvPr id="10247" name="Line 9">
            <a:extLst>
              <a:ext uri="{FF2B5EF4-FFF2-40B4-BE49-F238E27FC236}">
                <a16:creationId xmlns:a16="http://schemas.microsoft.com/office/drawing/2014/main" id="{88B741A5-8F98-43D1-8B0E-06EC495EB5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6500" y="1700214"/>
            <a:ext cx="64770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48" name="Line 10">
            <a:extLst>
              <a:ext uri="{FF2B5EF4-FFF2-40B4-BE49-F238E27FC236}">
                <a16:creationId xmlns:a16="http://schemas.microsoft.com/office/drawing/2014/main" id="{4815F6CF-5B63-41B3-9AAC-773B7992B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6" y="1700214"/>
            <a:ext cx="576263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49" name="Line 12">
            <a:extLst>
              <a:ext uri="{FF2B5EF4-FFF2-40B4-BE49-F238E27FC236}">
                <a16:creationId xmlns:a16="http://schemas.microsoft.com/office/drawing/2014/main" id="{F76527D9-E831-4598-9B1B-EE8697ABB5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3614" y="3213101"/>
            <a:ext cx="936625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50" name="Line 13">
            <a:extLst>
              <a:ext uri="{FF2B5EF4-FFF2-40B4-BE49-F238E27FC236}">
                <a16:creationId xmlns:a16="http://schemas.microsoft.com/office/drawing/2014/main" id="{7E7D4C81-02BB-4F03-B0C5-B4178B6BB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213101"/>
            <a:ext cx="935038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448EF77-FEC8-4881-8DDD-9E42461D0E7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628900" y="1290401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0" marR="4572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eaLnBrk="1" hangingPunct="1">
              <a:defRPr/>
            </a:pPr>
            <a:r>
              <a:rPr lang="he-IL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מטענים שווי סימן דוחים זה את זה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E9D4ACA2-E7E0-4122-B24C-E4CB7B058DE7}"/>
              </a:ext>
            </a:extLst>
          </p:cNvPr>
          <p:cNvGrpSpPr>
            <a:grpSpLocks/>
          </p:cNvGrpSpPr>
          <p:nvPr/>
        </p:nvGrpSpPr>
        <p:grpSpPr bwMode="auto">
          <a:xfrm>
            <a:off x="2261287" y="2550790"/>
            <a:ext cx="8018505" cy="3318669"/>
            <a:chOff x="960" y="1050"/>
            <a:chExt cx="4178" cy="1157"/>
          </a:xfrm>
        </p:grpSpPr>
        <p:pic>
          <p:nvPicPr>
            <p:cNvPr id="4" name="Picture 8" descr="REPEL">
              <a:extLst>
                <a:ext uri="{FF2B5EF4-FFF2-40B4-BE49-F238E27FC236}">
                  <a16:creationId xmlns:a16="http://schemas.microsoft.com/office/drawing/2014/main" id="{B71348B4-3A79-48F6-B353-F0AE678A8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050"/>
              <a:ext cx="163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6">
              <a:extLst>
                <a:ext uri="{FF2B5EF4-FFF2-40B4-BE49-F238E27FC236}">
                  <a16:creationId xmlns:a16="http://schemas.microsoft.com/office/drawing/2014/main" id="{1C2446A4-120F-4F14-B747-00CCB3513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050"/>
              <a:ext cx="1629" cy="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396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A82020D6-4BDE-4917-9C31-870465177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33376"/>
            <a:ext cx="81359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b="1" u="sng" dirty="0"/>
              <a:t>הכוחות באטום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באטום פועלים שני כוחות: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he-IL" altLang="he-IL" sz="2400" dirty="0"/>
              <a:t> כוחות חשמליים.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2. כוחות גרעיניים.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 dirty="0"/>
          </a:p>
        </p:txBody>
      </p:sp>
      <p:pic>
        <p:nvPicPr>
          <p:cNvPr id="11267" name="Picture 5" descr="אטום אנימציה1">
            <a:extLst>
              <a:ext uri="{FF2B5EF4-FFF2-40B4-BE49-F238E27FC236}">
                <a16:creationId xmlns:a16="http://schemas.microsoft.com/office/drawing/2014/main" id="{D085635D-954B-4CF8-AA88-ADBBFE88D0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620713"/>
            <a:ext cx="1411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F41A07C6-E88B-4377-A4DC-BDC97378C97C}"/>
              </a:ext>
            </a:extLst>
          </p:cNvPr>
          <p:cNvSpPr/>
          <p:nvPr/>
        </p:nvSpPr>
        <p:spPr>
          <a:xfrm>
            <a:off x="3491059" y="638915"/>
            <a:ext cx="73686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altLang="he-IL" sz="3600" u="sng" dirty="0"/>
              <a:t>הכוחות הגרעיניים</a:t>
            </a:r>
            <a:r>
              <a:rPr lang="he-IL" altLang="he-IL" sz="3600" dirty="0"/>
              <a:t> </a:t>
            </a:r>
          </a:p>
          <a:p>
            <a:pPr algn="ctr">
              <a:spcBef>
                <a:spcPct val="0"/>
              </a:spcBef>
            </a:pPr>
            <a:r>
              <a:rPr lang="he-IL" altLang="he-IL" sz="3600" dirty="0"/>
              <a:t>הם כוחות חזקים מכוחות חשמליים. אלו  הכוחות המחזיקים את הפרוטונים ביחד, למרות הדחייה החשמלית הקיימת ביניהם.</a:t>
            </a:r>
            <a:endParaRPr lang="en-US" altLang="he-IL" sz="3600" dirty="0"/>
          </a:p>
        </p:txBody>
      </p:sp>
    </p:spTree>
    <p:extLst>
      <p:ext uri="{BB962C8B-B14F-4D97-AF65-F5344CB8AC3E}">
        <p14:creationId xmlns:p14="http://schemas.microsoft.com/office/powerpoint/2010/main" val="338282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אטום2">
            <a:extLst>
              <a:ext uri="{FF2B5EF4-FFF2-40B4-BE49-F238E27FC236}">
                <a16:creationId xmlns:a16="http://schemas.microsoft.com/office/drawing/2014/main" id="{EFDC88D7-A882-434C-A2A0-431DE333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341439"/>
            <a:ext cx="7620000" cy="5095875"/>
          </a:xfrm>
          <a:prstGeom prst="rect">
            <a:avLst/>
          </a:prstGeom>
          <a:solidFill>
            <a:schemeClr val="tx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0919D552-7B5A-4174-817A-1B8AE1285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3141664"/>
            <a:ext cx="12255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דחייה חשמלית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CE182391-C052-459F-9B0D-6532417F3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4149726"/>
            <a:ext cx="122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דחייה חשמלית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77E2091A-8517-442C-9C8B-C70EE9D5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900614"/>
            <a:ext cx="122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משיכה חשמלית</a:t>
            </a:r>
            <a:endParaRPr lang="en-US" sz="2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4" name="Line 8">
            <a:extLst>
              <a:ext uri="{FF2B5EF4-FFF2-40B4-BE49-F238E27FC236}">
                <a16:creationId xmlns:a16="http://schemas.microsoft.com/office/drawing/2014/main" id="{3F759C6F-80F1-44A6-8BF9-FB886A56F0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8300" y="4725989"/>
            <a:ext cx="287338" cy="2873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7BAA34C7-D924-4539-8CEC-A6771DC6BE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7575" y="5591175"/>
            <a:ext cx="287338" cy="2873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7C907A9D-4DDA-41CD-A03E-D10382BF79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763" y="4941889"/>
            <a:ext cx="647700" cy="9366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F217FE53-EEBB-495F-82F7-4A1B77BF8A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43925" y="3357563"/>
            <a:ext cx="71438" cy="86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ACB9028A-368C-403C-BABF-B6FDBD6D4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4078289"/>
            <a:ext cx="122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משיכה גרעינית</a:t>
            </a: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B39FAF98-ABB5-4604-B1C1-BE0F6F81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33375"/>
            <a:ext cx="5903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b="1" u="sng">
                <a:solidFill>
                  <a:srgbClr val="FF6600"/>
                </a:solidFill>
              </a:rPr>
              <a:t>תרשים הכוחות הפועלים באטום</a:t>
            </a:r>
            <a:endParaRPr lang="en-US" altLang="he-IL" b="1" u="sng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FC7900DF-A2EB-4C5A-ADAC-BE04686B3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60350"/>
            <a:ext cx="799306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b="1" u="sng" dirty="0">
                <a:solidFill>
                  <a:srgbClr val="FF6600"/>
                </a:solidFill>
              </a:rPr>
              <a:t>תנועת האלקטרונים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b="1" u="sng" dirty="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האלקטרונים נמצאים בתנועה מתמדת ומהירה ביותר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הם נעים סביב הגרעין במסלולים קבועים.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ישנם מספר מסלולים, כאשר כל מסלול רחוק יותר מהגרעין מהמסלול הקודם.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המסלולים מוצגים כאן בהפשטה – כאליפסה.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במציאות תנועת האלקטרונים איננה מסודרת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כמו בסכמה.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מיקום האלקטרון מחושב על-פי ממוצע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dirty="0"/>
              <a:t>האפשרויות שבו הוא יכול להימצא!</a:t>
            </a:r>
            <a:endParaRPr lang="en-US" altLang="he-IL" sz="2400" dirty="0"/>
          </a:p>
        </p:txBody>
      </p:sp>
      <p:pic>
        <p:nvPicPr>
          <p:cNvPr id="13315" name="Picture 5" descr="אטום אנימציה">
            <a:extLst>
              <a:ext uri="{FF2B5EF4-FFF2-40B4-BE49-F238E27FC236}">
                <a16:creationId xmlns:a16="http://schemas.microsoft.com/office/drawing/2014/main" id="{656BA5C8-A8C7-447A-A88D-FB86A697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3357564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0A8237-35D9-4D4E-827D-CCCFADCF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מספר אטומי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9B11ED-EDB0-4EBC-8891-042BD514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כיום ידוע כי מה שמבדיל בין יסוד אחד לאחר הוא </a:t>
            </a:r>
            <a:r>
              <a:rPr lang="he-IL" dirty="0">
                <a:solidFill>
                  <a:srgbClr val="FF0000"/>
                </a:solidFill>
              </a:rPr>
              <a:t>מספר הפרוטונים </a:t>
            </a:r>
            <a:r>
              <a:rPr lang="he-IL" dirty="0"/>
              <a:t>בגרעין האטום.</a:t>
            </a:r>
          </a:p>
          <a:p>
            <a:r>
              <a:rPr lang="he-IL" dirty="0"/>
              <a:t>לדוגמה, בגרעין של אטום מימן יש פרוטון אחד, ואילו גרעין של אטום זהב גדול הרבה הוא מכיל פרוטונים! 79 - יותר</a:t>
            </a:r>
          </a:p>
          <a:p>
            <a:r>
              <a:rPr lang="he-IL" dirty="0"/>
              <a:t>מספר הפרוטונים בגרעין האטום של כל יסוד ויסוד נקרא המספר האטומי* של היסוד.</a:t>
            </a:r>
          </a:p>
          <a:p>
            <a:r>
              <a:rPr lang="he-IL" dirty="0"/>
              <a:t>באטום ניטרלי שאינו טעון חשמלית ( מספר הפרוטונים זהה למספר האלקטרונים,</a:t>
            </a:r>
          </a:p>
          <a:p>
            <a:r>
              <a:rPr lang="he-IL" dirty="0"/>
              <a:t>מטענם החיובי של הפרוטונים מאזן את מטענם השלילי של האלקטרונים, ולכן המטען  הכולל שלו הוא 0</a:t>
            </a:r>
          </a:p>
        </p:txBody>
      </p:sp>
    </p:spTree>
    <p:extLst>
      <p:ext uri="{BB962C8B-B14F-4D97-AF65-F5344CB8AC3E}">
        <p14:creationId xmlns:p14="http://schemas.microsoft.com/office/powerpoint/2010/main" val="95810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3BB0B774-C0E3-438C-AF1C-A69C8B9E5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981076"/>
            <a:ext cx="42481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b="1" dirty="0">
                <a:latin typeface="Arial" panose="020B0604020202020204" pitchFamily="34" charset="0"/>
              </a:rPr>
              <a:t>האטום הוא חלקיק של יסוד כימי.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b="1" dirty="0">
                <a:latin typeface="Arial" panose="020B0604020202020204" pitchFamily="34" charset="0"/>
              </a:rPr>
              <a:t>האטום הוא החלקיק הקטן ביותר שבו נשמרות תכונות היסוד.</a:t>
            </a:r>
            <a:r>
              <a:rPr lang="en-US" altLang="he-IL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FB8017D0-A070-47B1-8D6D-BABF3105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652963"/>
            <a:ext cx="83534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b="1" dirty="0">
                <a:latin typeface="Arial" panose="020B0604020202020204" pitchFamily="34" charset="0"/>
              </a:rPr>
              <a:t>כשנתגלה, רווחה הדעה לפיה האטום הוא חלקיק אלמנטרי (בסיסי), חלקיק שאינו ניתן לחלוקה לחלקיקים קטנים יותר) ומכאן שמו: א (=בלתי) טום (=פריק).</a:t>
            </a:r>
            <a:r>
              <a:rPr lang="en-US" altLang="he-IL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100" name="Picture 6" descr="אטום צבעוני">
            <a:extLst>
              <a:ext uri="{FF2B5EF4-FFF2-40B4-BE49-F238E27FC236}">
                <a16:creationId xmlns:a16="http://schemas.microsoft.com/office/drawing/2014/main" id="{663B538F-1337-419E-A711-0EF83DE0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268414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C3B5E30-4621-427A-A276-A6A753F91344}"/>
              </a:ext>
            </a:extLst>
          </p:cNvPr>
          <p:cNvSpPr txBox="1"/>
          <p:nvPr/>
        </p:nvSpPr>
        <p:spPr>
          <a:xfrm>
            <a:off x="4993782" y="372862"/>
            <a:ext cx="26765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/>
              <a:t>האטום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21050B-D85A-4CC6-94EC-450D24F1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720EDA-E218-43A9-8817-08F09F4D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7C4F29-0DC4-4901-A2FD-7C88889E6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083" y="-1044"/>
            <a:ext cx="6432966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7054425-821A-4F63-97DB-6BC2CEB73C76}"/>
              </a:ext>
            </a:extLst>
          </p:cNvPr>
          <p:cNvSpPr txBox="1"/>
          <p:nvPr/>
        </p:nvSpPr>
        <p:spPr>
          <a:xfrm>
            <a:off x="1512439" y="552810"/>
            <a:ext cx="5448255" cy="2228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סדרי גודל ביקום</a:t>
            </a:r>
            <a:endParaRPr lang="en-US" sz="4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D4DD38D-CFE5-45C7-BA96-B6F7236A7B3F}"/>
              </a:ext>
            </a:extLst>
          </p:cNvPr>
          <p:cNvSpPr txBox="1"/>
          <p:nvPr/>
        </p:nvSpPr>
        <p:spPr>
          <a:xfrm>
            <a:off x="1512439" y="2959729"/>
            <a:ext cx="5448255" cy="3341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צפו</a:t>
            </a:r>
            <a:r>
              <a:rPr lang="en-US" dirty="0"/>
              <a:t> </a:t>
            </a:r>
            <a:r>
              <a:rPr lang="en-US" dirty="0" err="1"/>
              <a:t>בדרך</a:t>
            </a:r>
            <a:r>
              <a:rPr lang="en-US" dirty="0"/>
              <a:t> </a:t>
            </a:r>
            <a:r>
              <a:rPr lang="en-US" dirty="0" err="1"/>
              <a:t>החלב</a:t>
            </a:r>
            <a:r>
              <a:rPr lang="en-US" dirty="0"/>
              <a:t> </a:t>
            </a:r>
            <a:r>
              <a:rPr lang="en-US" dirty="0" err="1"/>
              <a:t>במרחק</a:t>
            </a:r>
            <a:r>
              <a:rPr lang="en-US" dirty="0"/>
              <a:t> 10 מיליון </a:t>
            </a:r>
            <a:r>
              <a:rPr lang="en-US" dirty="0" err="1"/>
              <a:t>שנות</a:t>
            </a:r>
            <a:r>
              <a:rPr lang="en-US" dirty="0"/>
              <a:t> </a:t>
            </a:r>
            <a:r>
              <a:rPr lang="en-US" dirty="0" err="1"/>
              <a:t>אור</a:t>
            </a:r>
            <a:r>
              <a:rPr lang="en-US" dirty="0"/>
              <a:t> </a:t>
            </a:r>
            <a:r>
              <a:rPr lang="en-US" dirty="0" err="1"/>
              <a:t>מכדור</a:t>
            </a:r>
            <a:r>
              <a:rPr lang="en-US" dirty="0"/>
              <a:t> </a:t>
            </a:r>
            <a:r>
              <a:rPr lang="en-US" dirty="0" err="1"/>
              <a:t>הארץ</a:t>
            </a:r>
            <a:r>
              <a:rPr lang="en-US" dirty="0"/>
              <a:t>. </a:t>
            </a:r>
            <a:r>
              <a:rPr lang="en-US" dirty="0" err="1"/>
              <a:t>ואז</a:t>
            </a:r>
            <a:r>
              <a:rPr lang="en-US" dirty="0"/>
              <a:t> </a:t>
            </a:r>
            <a:r>
              <a:rPr lang="en-US" dirty="0" err="1"/>
              <a:t>עברו</a:t>
            </a:r>
            <a:r>
              <a:rPr lang="en-US" dirty="0"/>
              <a:t> </a:t>
            </a:r>
            <a:r>
              <a:rPr lang="en-US" dirty="0" err="1"/>
              <a:t>דרך</a:t>
            </a:r>
            <a:r>
              <a:rPr lang="en-US" dirty="0"/>
              <a:t> </a:t>
            </a:r>
            <a:r>
              <a:rPr lang="en-US" dirty="0" err="1"/>
              <a:t>החלל</a:t>
            </a:r>
            <a:r>
              <a:rPr lang="en-US" dirty="0"/>
              <a:t> </a:t>
            </a:r>
            <a:r>
              <a:rPr lang="en-US" dirty="0" err="1"/>
              <a:t>לכיוון</a:t>
            </a:r>
            <a:r>
              <a:rPr lang="en-US" dirty="0"/>
              <a:t> </a:t>
            </a:r>
            <a:r>
              <a:rPr lang="en-US" dirty="0" err="1"/>
              <a:t>כדור</a:t>
            </a:r>
            <a:r>
              <a:rPr lang="en-US" dirty="0"/>
              <a:t> </a:t>
            </a:r>
            <a:r>
              <a:rPr lang="en-US" dirty="0" err="1"/>
              <a:t>הארץ</a:t>
            </a:r>
            <a:r>
              <a:rPr lang="en-US" dirty="0"/>
              <a:t> </a:t>
            </a:r>
            <a:r>
              <a:rPr lang="en-US" dirty="0" err="1"/>
              <a:t>בסדרי</a:t>
            </a:r>
            <a:r>
              <a:rPr lang="en-US" dirty="0"/>
              <a:t> </a:t>
            </a:r>
            <a:r>
              <a:rPr lang="en-US" dirty="0" err="1"/>
              <a:t>גודל</a:t>
            </a:r>
            <a:r>
              <a:rPr lang="en-US" dirty="0"/>
              <a:t> </a:t>
            </a:r>
            <a:r>
              <a:rPr lang="en-US" dirty="0" err="1"/>
              <a:t>עוקבים</a:t>
            </a:r>
            <a:r>
              <a:rPr lang="en-US" dirty="0"/>
              <a:t> </a:t>
            </a:r>
            <a:r>
              <a:rPr lang="en-US" dirty="0" err="1"/>
              <a:t>עד</a:t>
            </a:r>
            <a:r>
              <a:rPr lang="en-US" dirty="0"/>
              <a:t> </a:t>
            </a:r>
            <a:r>
              <a:rPr lang="en-US" dirty="0" err="1"/>
              <a:t>שתגיעו</a:t>
            </a:r>
            <a:r>
              <a:rPr lang="en-US" dirty="0"/>
              <a:t> </a:t>
            </a:r>
            <a:r>
              <a:rPr lang="en-US" dirty="0" err="1"/>
              <a:t>לעץ</a:t>
            </a:r>
            <a:r>
              <a:rPr lang="en-US" dirty="0"/>
              <a:t> </a:t>
            </a:r>
            <a:r>
              <a:rPr lang="en-US" dirty="0" err="1"/>
              <a:t>אלון</a:t>
            </a:r>
            <a:r>
              <a:rPr lang="en-US" dirty="0"/>
              <a:t> </a:t>
            </a:r>
            <a:r>
              <a:rPr lang="en-US" dirty="0" err="1"/>
              <a:t>גבוה</a:t>
            </a:r>
            <a:r>
              <a:rPr lang="en-US" dirty="0"/>
              <a:t> </a:t>
            </a:r>
            <a:r>
              <a:rPr lang="en-US" dirty="0" err="1"/>
              <a:t>ממש</a:t>
            </a:r>
            <a:r>
              <a:rPr lang="en-US" dirty="0"/>
              <a:t> </a:t>
            </a:r>
            <a:r>
              <a:rPr lang="en-US" dirty="0" err="1"/>
              <a:t>מחוץ</a:t>
            </a:r>
            <a:r>
              <a:rPr lang="en-US" dirty="0"/>
              <a:t> </a:t>
            </a:r>
            <a:r>
              <a:rPr lang="en-US" dirty="0" err="1"/>
              <a:t>לבנייני</a:t>
            </a:r>
            <a:r>
              <a:rPr lang="en-US" dirty="0"/>
              <a:t> </a:t>
            </a:r>
            <a:r>
              <a:rPr lang="en-US" dirty="0" err="1"/>
              <a:t>המעבדה</a:t>
            </a:r>
            <a:r>
              <a:rPr lang="en-US" dirty="0"/>
              <a:t> </a:t>
            </a:r>
            <a:r>
              <a:rPr lang="en-US" dirty="0" err="1"/>
              <a:t>הלאומית</a:t>
            </a:r>
            <a:r>
              <a:rPr lang="en-US" dirty="0"/>
              <a:t> </a:t>
            </a:r>
            <a:r>
              <a:rPr lang="en-US" dirty="0" err="1"/>
              <a:t>לשדה</a:t>
            </a:r>
            <a:r>
              <a:rPr lang="en-US" dirty="0"/>
              <a:t> </a:t>
            </a:r>
            <a:r>
              <a:rPr lang="en-US" dirty="0" err="1"/>
              <a:t>מגנטי</a:t>
            </a:r>
            <a:r>
              <a:rPr lang="en-US" dirty="0"/>
              <a:t> </a:t>
            </a:r>
            <a:r>
              <a:rPr lang="en-US" dirty="0" err="1"/>
              <a:t>גבוה</a:t>
            </a:r>
            <a:r>
              <a:rPr lang="en-US" dirty="0"/>
              <a:t> </a:t>
            </a:r>
            <a:r>
              <a:rPr lang="en-US" dirty="0" err="1"/>
              <a:t>בטלהאסי</a:t>
            </a:r>
            <a:r>
              <a:rPr lang="en-US" dirty="0"/>
              <a:t>, </a:t>
            </a:r>
            <a:r>
              <a:rPr lang="en-US" dirty="0" err="1"/>
              <a:t>פלורידה</a:t>
            </a:r>
            <a:r>
              <a:rPr lang="en-US" dirty="0"/>
              <a:t>. </a:t>
            </a:r>
            <a:r>
              <a:rPr lang="en-US" dirty="0" err="1"/>
              <a:t>לאחר</a:t>
            </a:r>
            <a:r>
              <a:rPr lang="en-US" dirty="0"/>
              <a:t> </a:t>
            </a:r>
            <a:r>
              <a:rPr lang="en-US" dirty="0" err="1"/>
              <a:t>מכן</a:t>
            </a:r>
            <a:r>
              <a:rPr lang="en-US" dirty="0"/>
              <a:t>, </a:t>
            </a:r>
            <a:r>
              <a:rPr lang="en-US" dirty="0" err="1"/>
              <a:t>התחל</a:t>
            </a:r>
            <a:r>
              <a:rPr lang="en-US" dirty="0"/>
              <a:t> </a:t>
            </a:r>
            <a:r>
              <a:rPr lang="en-US" dirty="0" err="1"/>
              <a:t>לעבור</a:t>
            </a:r>
            <a:r>
              <a:rPr lang="en-US" dirty="0"/>
              <a:t> </a:t>
            </a:r>
            <a:r>
              <a:rPr lang="en-US" dirty="0" err="1"/>
              <a:t>מגודל</a:t>
            </a:r>
            <a:r>
              <a:rPr lang="en-US" dirty="0"/>
              <a:t> </a:t>
            </a:r>
            <a:r>
              <a:rPr lang="en-US" dirty="0" err="1"/>
              <a:t>העלה</a:t>
            </a:r>
            <a:r>
              <a:rPr lang="en-US" dirty="0"/>
              <a:t> </a:t>
            </a:r>
            <a:r>
              <a:rPr lang="en-US" dirty="0" err="1"/>
              <a:t>האמיתי</a:t>
            </a:r>
            <a:r>
              <a:rPr lang="en-US" dirty="0"/>
              <a:t> </a:t>
            </a:r>
            <a:r>
              <a:rPr lang="en-US" dirty="0" err="1"/>
              <a:t>לעולם</a:t>
            </a:r>
            <a:r>
              <a:rPr lang="en-US" dirty="0"/>
              <a:t> </a:t>
            </a:r>
            <a:r>
              <a:rPr lang="en-US" dirty="0" err="1"/>
              <a:t>מיקרוסקופי</a:t>
            </a:r>
            <a:r>
              <a:rPr lang="en-US" dirty="0"/>
              <a:t> </a:t>
            </a:r>
            <a:r>
              <a:rPr lang="en-US" dirty="0" err="1"/>
              <a:t>החושף</a:t>
            </a:r>
            <a:r>
              <a:rPr lang="en-US" dirty="0"/>
              <a:t> </a:t>
            </a:r>
            <a:r>
              <a:rPr lang="en-US" dirty="0" err="1"/>
              <a:t>קירות</a:t>
            </a:r>
            <a:r>
              <a:rPr lang="en-US" dirty="0"/>
              <a:t> של </a:t>
            </a:r>
            <a:r>
              <a:rPr lang="en-US" dirty="0" err="1"/>
              <a:t>תאי</a:t>
            </a:r>
            <a:r>
              <a:rPr lang="en-US" dirty="0"/>
              <a:t> </a:t>
            </a:r>
            <a:r>
              <a:rPr lang="en-US" dirty="0" err="1"/>
              <a:t>עלה</a:t>
            </a:r>
            <a:r>
              <a:rPr lang="en-US" dirty="0"/>
              <a:t>, </a:t>
            </a:r>
            <a:r>
              <a:rPr lang="en-US" dirty="0" err="1"/>
              <a:t>גרעין</a:t>
            </a:r>
            <a:r>
              <a:rPr lang="en-US" dirty="0"/>
              <a:t> </a:t>
            </a:r>
            <a:r>
              <a:rPr lang="en-US" dirty="0" err="1"/>
              <a:t>התא</a:t>
            </a:r>
            <a:r>
              <a:rPr lang="en-US" dirty="0"/>
              <a:t>, </a:t>
            </a:r>
            <a:r>
              <a:rPr lang="en-US" dirty="0" err="1"/>
              <a:t>הכרומטין</a:t>
            </a:r>
            <a:r>
              <a:rPr lang="en-US" dirty="0"/>
              <a:t>, ה- DNA </a:t>
            </a:r>
            <a:r>
              <a:rPr lang="en-US" dirty="0" err="1"/>
              <a:t>ולבסוף</a:t>
            </a:r>
            <a:r>
              <a:rPr lang="en-US" dirty="0"/>
              <a:t>, </a:t>
            </a:r>
            <a:r>
              <a:rPr lang="en-US" dirty="0" err="1"/>
              <a:t>אל</a:t>
            </a:r>
            <a:r>
              <a:rPr lang="en-US" dirty="0"/>
              <a:t> </a:t>
            </a:r>
            <a:r>
              <a:rPr lang="en-US" dirty="0" err="1"/>
              <a:t>היקום</a:t>
            </a:r>
            <a:r>
              <a:rPr lang="en-US" dirty="0"/>
              <a:t> </a:t>
            </a:r>
            <a:r>
              <a:rPr lang="en-US" dirty="0" err="1"/>
              <a:t>התת</a:t>
            </a:r>
            <a:r>
              <a:rPr lang="en-US" dirty="0"/>
              <a:t> </a:t>
            </a:r>
            <a:r>
              <a:rPr lang="en-US" dirty="0" err="1"/>
              <a:t>אטומי</a:t>
            </a:r>
            <a:r>
              <a:rPr lang="en-US" dirty="0"/>
              <a:t> של </a:t>
            </a:r>
            <a:r>
              <a:rPr lang="en-US" dirty="0" err="1"/>
              <a:t>אלקטרונים</a:t>
            </a:r>
            <a:r>
              <a:rPr lang="en-US" dirty="0"/>
              <a:t> </a:t>
            </a:r>
            <a:r>
              <a:rPr lang="en-US" dirty="0" err="1"/>
              <a:t>ופרוטונים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41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FC8B708-7929-43CF-AA89-42F2859D9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6" t="64861" r="42969" b="11250"/>
          <a:stretch/>
        </p:blipFill>
        <p:spPr>
          <a:xfrm>
            <a:off x="643467" y="823892"/>
            <a:ext cx="10905066" cy="521021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7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FA3EAA9-BFEC-4721-9E5D-EF276EFBF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8077200" cy="1143000"/>
          </a:xfrm>
        </p:spPr>
        <p:txBody>
          <a:bodyPr/>
          <a:lstStyle/>
          <a:p>
            <a:pPr algn="ctr"/>
            <a:r>
              <a:rPr lang="he-IL" altLang="he-IL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Calligraphic" pitchFamily="2" charset="0"/>
              </a:rPr>
              <a:t>מבנה האטום</a:t>
            </a:r>
            <a:endParaRPr lang="en-US" altLang="he-IL" sz="6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cs typeface="Guttman Calligraphic" pitchFamily="2" charset="0"/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13BB2468-8560-45B0-AE65-D3008AD62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574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he-IL"/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AD349EDE-2DB9-4D0D-BC6B-0336D78F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8915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b="1" dirty="0">
                <a:cs typeface="David" panose="020E0502060401010101" pitchFamily="34" charset="-79"/>
              </a:rPr>
              <a:t>כל החומרים המקיפים אותנו  בנויים מחלקיקים קטנים הנקראים </a:t>
            </a:r>
            <a:r>
              <a:rPr lang="he-IL" altLang="he-IL" b="1" dirty="0">
                <a:solidFill>
                  <a:schemeClr val="accent1"/>
                </a:solidFill>
                <a:cs typeface="David" panose="020E0502060401010101" pitchFamily="34" charset="-79"/>
              </a:rPr>
              <a:t>אטומים</a:t>
            </a:r>
            <a:r>
              <a:rPr lang="he-IL" altLang="he-IL" b="1" dirty="0">
                <a:solidFill>
                  <a:srgbClr val="FF66FF"/>
                </a:solidFill>
                <a:cs typeface="David" panose="020E0502060401010101" pitchFamily="34" charset="-79"/>
              </a:rPr>
              <a:t>. </a:t>
            </a:r>
            <a:r>
              <a:rPr lang="he-IL" altLang="he-IL" b="1" dirty="0">
                <a:cs typeface="David" panose="020E0502060401010101" pitchFamily="34" charset="-79"/>
              </a:rPr>
              <a:t>החלקים העיקריים של האטום הם:</a:t>
            </a:r>
          </a:p>
          <a:p>
            <a:pPr>
              <a:spcBef>
                <a:spcPct val="50000"/>
              </a:spcBef>
            </a:pPr>
            <a:r>
              <a:rPr lang="he-IL" altLang="he-IL" sz="2800" b="1" u="sng" dirty="0">
                <a:solidFill>
                  <a:schemeClr val="accent1"/>
                </a:solidFill>
                <a:cs typeface="David" panose="020E0502060401010101" pitchFamily="34" charset="-79"/>
              </a:rPr>
              <a:t>הגרעין</a:t>
            </a:r>
            <a:r>
              <a:rPr lang="he-IL" altLang="he-IL" sz="2800" b="1" u="sng" dirty="0">
                <a:solidFill>
                  <a:srgbClr val="FF66FF"/>
                </a:solidFill>
                <a:cs typeface="David" panose="020E0502060401010101" pitchFamily="34" charset="-79"/>
              </a:rPr>
              <a:t> </a:t>
            </a:r>
            <a:r>
              <a:rPr lang="he-IL" altLang="he-IL" b="1" dirty="0">
                <a:cs typeface="David" panose="020E0502060401010101" pitchFamily="34" charset="-79"/>
              </a:rPr>
              <a:t>ובתוכו פרוטונים ונויטרונים </a:t>
            </a:r>
            <a:r>
              <a:rPr lang="he-IL" altLang="he-IL" b="1" u="sng" dirty="0">
                <a:solidFill>
                  <a:schemeClr val="accent1"/>
                </a:solidFill>
                <a:cs typeface="David" panose="020E0502060401010101" pitchFamily="34" charset="-79"/>
              </a:rPr>
              <a:t>והאלקטרונים</a:t>
            </a:r>
            <a:r>
              <a:rPr lang="he-IL" altLang="he-IL" b="1" dirty="0">
                <a:solidFill>
                  <a:schemeClr val="accent1"/>
                </a:solidFill>
                <a:cs typeface="David" panose="020E0502060401010101" pitchFamily="34" charset="-79"/>
              </a:rPr>
              <a:t> </a:t>
            </a:r>
            <a:r>
              <a:rPr lang="he-IL" altLang="he-IL" b="1" dirty="0">
                <a:cs typeface="David" panose="020E0502060401010101" pitchFamily="34" charset="-79"/>
              </a:rPr>
              <a:t>המקיפים את הגרעין.</a:t>
            </a:r>
            <a:endParaRPr lang="en-US" altLang="he-IL" b="1" dirty="0">
              <a:cs typeface="David" panose="020E0502060401010101" pitchFamily="34" charset="-79"/>
            </a:endParaRPr>
          </a:p>
        </p:txBody>
      </p:sp>
      <p:grpSp>
        <p:nvGrpSpPr>
          <p:cNvPr id="35855" name="Group 15">
            <a:extLst>
              <a:ext uri="{FF2B5EF4-FFF2-40B4-BE49-F238E27FC236}">
                <a16:creationId xmlns:a16="http://schemas.microsoft.com/office/drawing/2014/main" id="{A88C371E-6B10-4454-A60D-538C8A81D7B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048001"/>
            <a:ext cx="3581400" cy="3541713"/>
            <a:chOff x="1920" y="1920"/>
            <a:chExt cx="2256" cy="2231"/>
          </a:xfrm>
        </p:grpSpPr>
        <p:grpSp>
          <p:nvGrpSpPr>
            <p:cNvPr id="35854" name="Group 14">
              <a:extLst>
                <a:ext uri="{FF2B5EF4-FFF2-40B4-BE49-F238E27FC236}">
                  <a16:creationId xmlns:a16="http://schemas.microsoft.com/office/drawing/2014/main" id="{00D41649-8F12-4328-84ED-32A26A39A4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064"/>
              <a:ext cx="2256" cy="2087"/>
              <a:chOff x="1920" y="2064"/>
              <a:chExt cx="2256" cy="2087"/>
            </a:xfrm>
          </p:grpSpPr>
          <p:pic>
            <p:nvPicPr>
              <p:cNvPr id="35845" name="Picture 5">
                <a:extLst>
                  <a:ext uri="{FF2B5EF4-FFF2-40B4-BE49-F238E27FC236}">
                    <a16:creationId xmlns:a16="http://schemas.microsoft.com/office/drawing/2014/main" id="{C3437A01-1CFD-4686-B457-CF9D31369D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2064"/>
                <a:ext cx="2256" cy="2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53" name="Rectangle 13">
                <a:extLst>
                  <a:ext uri="{FF2B5EF4-FFF2-40B4-BE49-F238E27FC236}">
                    <a16:creationId xmlns:a16="http://schemas.microsoft.com/office/drawing/2014/main" id="{C7F3E9CE-F92B-423B-BFC7-716ED3D6C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1920" cy="3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35850" name="Line 10">
              <a:extLst>
                <a:ext uri="{FF2B5EF4-FFF2-40B4-BE49-F238E27FC236}">
                  <a16:creationId xmlns:a16="http://schemas.microsoft.com/office/drawing/2014/main" id="{99553C07-684B-4A71-92A2-9526AF47A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1920"/>
              <a:ext cx="864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51" name="Line 11">
              <a:extLst>
                <a:ext uri="{FF2B5EF4-FFF2-40B4-BE49-F238E27FC236}">
                  <a16:creationId xmlns:a16="http://schemas.microsoft.com/office/drawing/2014/main" id="{8030B721-269A-4C3A-A9F2-A2E9CA5E8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1920"/>
              <a:ext cx="384" cy="1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52" name="Line 12">
              <a:extLst>
                <a:ext uri="{FF2B5EF4-FFF2-40B4-BE49-F238E27FC236}">
                  <a16:creationId xmlns:a16="http://schemas.microsoft.com/office/drawing/2014/main" id="{63E1F145-5E82-4A68-AFBD-AD98EF057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920"/>
              <a:ext cx="9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utoUpdateAnimBg="0"/>
      <p:bldP spid="3584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93B74689-53FD-4803-8AAC-EA55621C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333375"/>
            <a:ext cx="5832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b="1" u="sng"/>
              <a:t>הגרעין של רוב האטומים מורכב מפרוטונים ונויטרונים</a:t>
            </a:r>
            <a:r>
              <a:rPr lang="he-IL" altLang="he-IL" b="1"/>
              <a:t>. </a:t>
            </a:r>
            <a:endParaRPr lang="en-US" altLang="he-IL" b="1" dirty="0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002D2DFE-D940-4BE7-886B-C09F5C36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773238"/>
            <a:ext cx="77755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b="1" u="sng" dirty="0"/>
              <a:t>פרוטון</a:t>
            </a:r>
            <a:r>
              <a:rPr lang="en-US" altLang="he-IL" b="1" u="sng" dirty="0"/>
              <a:t> (p+) </a:t>
            </a:r>
            <a:r>
              <a:rPr lang="he-IL" altLang="he-IL" sz="2800" dirty="0"/>
              <a:t>- (מיוונית ראשון) בעל מטען חשמלי חיובי. בעל מסה הגדולה בערך פי 2000 מזה של אלקטרון</a:t>
            </a:r>
            <a:r>
              <a:rPr lang="en-US" altLang="he-IL" sz="28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800" dirty="0">
                <a:highlight>
                  <a:srgbClr val="FFFF00"/>
                </a:highlight>
              </a:rPr>
              <a:t>מספר הפרוטונים בגרעין קובע את תכונותיו הכימיות של האטום ואיזה יסוד כימי הוא מייצג. זהו המספר האטומי שמופיע בטבלה המחזורית.</a:t>
            </a: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5BA990A3-0A06-4AB2-9F6D-CBF2418E2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084764"/>
            <a:ext cx="7704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b="1" u="sng"/>
              <a:t>נויטרון</a:t>
            </a:r>
            <a:r>
              <a:rPr lang="en-US" altLang="he-IL" b="1" u="sng"/>
              <a:t> (N) </a:t>
            </a:r>
            <a:r>
              <a:rPr lang="he-IL" altLang="he-IL"/>
              <a:t> -</a:t>
            </a:r>
            <a:r>
              <a:rPr lang="he-IL" altLang="he-IL" sz="2800"/>
              <a:t> (מלטינית "שאינו נוטה לשום צד") הוא ללא מטען חשמלי ומסתו דומה לזו של פרוטון. </a:t>
            </a:r>
            <a:endParaRPr lang="en-US" altLang="he-IL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93B74689-53FD-4803-8AAC-EA55621C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333375"/>
            <a:ext cx="5832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b="1" u="sng"/>
              <a:t>הגרעין של רוב האטומים מורכב מפרוטונים ונויטרונים</a:t>
            </a:r>
            <a:r>
              <a:rPr lang="he-IL" altLang="he-IL" b="1"/>
              <a:t>. </a:t>
            </a:r>
            <a:endParaRPr lang="en-US" altLang="he-IL" b="1" dirty="0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002D2DFE-D940-4BE7-886B-C09F5C36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773238"/>
            <a:ext cx="7775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b="1" u="sng" dirty="0"/>
              <a:t>פרוטון</a:t>
            </a:r>
            <a:r>
              <a:rPr lang="en-US" altLang="he-IL" b="1" u="sng" dirty="0"/>
              <a:t> (p+) </a:t>
            </a:r>
            <a:r>
              <a:rPr lang="he-IL" altLang="he-IL" sz="2800" dirty="0"/>
              <a:t>- (מיוונית ראשון) בעל מטען חשמלי חיובי. </a:t>
            </a:r>
            <a:endParaRPr lang="he-IL" altLang="he-IL" sz="2800" dirty="0">
              <a:highlight>
                <a:srgbClr val="FFFF00"/>
              </a:highlight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5BA990A3-0A06-4AB2-9F6D-CBF2418E2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082" y="3939545"/>
            <a:ext cx="7704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b="1" u="sng" dirty="0"/>
              <a:t>נויטרון</a:t>
            </a:r>
            <a:r>
              <a:rPr lang="en-US" altLang="he-IL" b="1" u="sng" dirty="0"/>
              <a:t> (N) </a:t>
            </a:r>
            <a:r>
              <a:rPr lang="he-IL" altLang="he-IL" dirty="0"/>
              <a:t> -</a:t>
            </a:r>
            <a:r>
              <a:rPr lang="he-IL" altLang="he-IL" sz="2800" dirty="0"/>
              <a:t> (מלטינית "שאינו נוטה לשום צד") הוא ללא מטען חשמלי ומסתו דומה לזו של פרוטון. </a:t>
            </a:r>
            <a:endParaRPr lang="en-US" altLang="he-IL" sz="2800" dirty="0"/>
          </a:p>
        </p:txBody>
      </p:sp>
    </p:spTree>
    <p:extLst>
      <p:ext uri="{BB962C8B-B14F-4D97-AF65-F5344CB8AC3E}">
        <p14:creationId xmlns:p14="http://schemas.microsoft.com/office/powerpoint/2010/main" val="98546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FB778CB9-DE90-4513-A7B1-1D78BF18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322213"/>
            <a:ext cx="73453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b="1" u="sng" dirty="0"/>
              <a:t>האלקטרון </a:t>
            </a:r>
            <a:r>
              <a:rPr lang="en-US" altLang="he-IL" b="1" dirty="0"/>
              <a:t>- </a:t>
            </a:r>
            <a:r>
              <a:rPr lang="en-US" altLang="he-IL" b="1" u="sng" dirty="0"/>
              <a:t>(-e)</a:t>
            </a:r>
            <a:r>
              <a:rPr lang="he-IL" altLang="he-IL" b="1" dirty="0"/>
              <a:t> </a:t>
            </a:r>
            <a:r>
              <a:rPr lang="he-IL" altLang="he-IL" sz="2800" dirty="0"/>
              <a:t>הוא בעל מטען חשמלי שלילי.</a:t>
            </a:r>
            <a:endParaRPr lang="en-US" altLang="he-IL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800" dirty="0"/>
              <a:t>באטום, האלקטרונים מקיפים את גרעין שמורכב מפרוטונים ונויטרונים. </a:t>
            </a:r>
          </a:p>
        </p:txBody>
      </p:sp>
      <p:pic>
        <p:nvPicPr>
          <p:cNvPr id="8195" name="Picture 6" descr="אטום2">
            <a:extLst>
              <a:ext uri="{FF2B5EF4-FFF2-40B4-BE49-F238E27FC236}">
                <a16:creationId xmlns:a16="http://schemas.microsoft.com/office/drawing/2014/main" id="{DEC6EA8A-299B-4595-8AFD-EE5454CA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743200"/>
            <a:ext cx="556895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7">
            <a:extLst>
              <a:ext uri="{FF2B5EF4-FFF2-40B4-BE49-F238E27FC236}">
                <a16:creationId xmlns:a16="http://schemas.microsoft.com/office/drawing/2014/main" id="{F1AD69FD-EB25-42F6-BDC2-EEB39EB11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3276601"/>
            <a:ext cx="649288" cy="728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B87935C6-6AFE-4E26-8253-0A64D7D0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565401"/>
            <a:ext cx="1679575" cy="461665"/>
          </a:xfrm>
          <a:prstGeom prst="rect">
            <a:avLst/>
          </a:prstGeom>
          <a:solidFill>
            <a:schemeClr val="tx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/>
              <a:t>גרעין האטום</a:t>
            </a:r>
            <a:endParaRPr lang="en-US" altLang="he-IL" sz="2400"/>
          </a:p>
        </p:txBody>
      </p:sp>
      <p:sp>
        <p:nvSpPr>
          <p:cNvPr id="8198" name="Line 9">
            <a:extLst>
              <a:ext uri="{FF2B5EF4-FFF2-40B4-BE49-F238E27FC236}">
                <a16:creationId xmlns:a16="http://schemas.microsoft.com/office/drawing/2014/main" id="{45D70777-0112-4F8A-90D3-A1DAC4654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7575" y="3382963"/>
            <a:ext cx="187325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199" name="Line 10">
            <a:extLst>
              <a:ext uri="{FF2B5EF4-FFF2-40B4-BE49-F238E27FC236}">
                <a16:creationId xmlns:a16="http://schemas.microsoft.com/office/drawing/2014/main" id="{D8D582BB-169A-4926-A7AE-103D0416E0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32400" y="4652963"/>
            <a:ext cx="1366838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0" name="Text Box 11">
            <a:extLst>
              <a:ext uri="{FF2B5EF4-FFF2-40B4-BE49-F238E27FC236}">
                <a16:creationId xmlns:a16="http://schemas.microsoft.com/office/drawing/2014/main" id="{B553982E-7712-4AF4-BA99-223FD889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3009901"/>
            <a:ext cx="1366838" cy="584775"/>
          </a:xfrm>
          <a:prstGeom prst="rect">
            <a:avLst/>
          </a:prstGeom>
          <a:solidFill>
            <a:schemeClr val="tx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/>
              <a:t>פרוטון</a:t>
            </a:r>
            <a:endParaRPr lang="en-US" altLang="he-IL"/>
          </a:p>
        </p:txBody>
      </p:sp>
      <p:sp>
        <p:nvSpPr>
          <p:cNvPr id="8201" name="Text Box 12">
            <a:extLst>
              <a:ext uri="{FF2B5EF4-FFF2-40B4-BE49-F238E27FC236}">
                <a16:creationId xmlns:a16="http://schemas.microsoft.com/office/drawing/2014/main" id="{A2C35B1A-BBDB-4571-9064-659D97A4F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4392614"/>
            <a:ext cx="1465262" cy="584775"/>
          </a:xfrm>
          <a:prstGeom prst="rect">
            <a:avLst/>
          </a:prstGeom>
          <a:solidFill>
            <a:schemeClr val="tx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/>
              <a:t>נויטרון</a:t>
            </a:r>
            <a:endParaRPr lang="en-US" altLang="he-IL"/>
          </a:p>
        </p:txBody>
      </p:sp>
      <p:sp>
        <p:nvSpPr>
          <p:cNvPr id="8202" name="Line 13">
            <a:extLst>
              <a:ext uri="{FF2B5EF4-FFF2-40B4-BE49-F238E27FC236}">
                <a16:creationId xmlns:a16="http://schemas.microsoft.com/office/drawing/2014/main" id="{2FEE1A32-EB91-4548-8E93-6D420CD1BD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8664" y="5783263"/>
            <a:ext cx="1031875" cy="3095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3" name="Text Box 14">
            <a:extLst>
              <a:ext uri="{FF2B5EF4-FFF2-40B4-BE49-F238E27FC236}">
                <a16:creationId xmlns:a16="http://schemas.microsoft.com/office/drawing/2014/main" id="{33BC3E40-D910-4DBD-B1A0-0C188221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5516564"/>
            <a:ext cx="1728787" cy="584775"/>
          </a:xfrm>
          <a:prstGeom prst="rect">
            <a:avLst/>
          </a:prstGeom>
          <a:solidFill>
            <a:schemeClr val="tx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/>
              <a:t>אלקטרון</a:t>
            </a:r>
            <a:endParaRPr lang="en-US" alt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FB778CB9-DE90-4513-A7B1-1D78BF18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106770"/>
            <a:ext cx="734536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b="1" u="sng" dirty="0"/>
              <a:t>האלקטרון </a:t>
            </a:r>
            <a:r>
              <a:rPr lang="en-US" altLang="he-IL" b="1" dirty="0"/>
              <a:t>- </a:t>
            </a:r>
            <a:r>
              <a:rPr lang="en-US" altLang="he-IL" b="1" u="sng" dirty="0"/>
              <a:t>(-e)</a:t>
            </a:r>
            <a:r>
              <a:rPr lang="he-IL" altLang="he-IL" b="1" dirty="0"/>
              <a:t> </a:t>
            </a:r>
            <a:r>
              <a:rPr lang="he-IL" altLang="he-IL" sz="2800" dirty="0"/>
              <a:t>הוא בעל מטען חשמלי שלילי.</a:t>
            </a:r>
            <a:endParaRPr lang="en-US" altLang="he-IL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800" dirty="0"/>
              <a:t>באטום, האלקטרונים מקיפים את גרעין שמורכב מפרוטונים ונויטרונים. </a:t>
            </a:r>
          </a:p>
        </p:txBody>
      </p:sp>
    </p:spTree>
    <p:extLst>
      <p:ext uri="{BB962C8B-B14F-4D97-AF65-F5344CB8AC3E}">
        <p14:creationId xmlns:p14="http://schemas.microsoft.com/office/powerpoint/2010/main" val="211756599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562</Words>
  <Application>Microsoft Office PowerPoint</Application>
  <PresentationFormat>מסך רחב</PresentationFormat>
  <Paragraphs>68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 2</vt:lpstr>
      <vt:lpstr>ערכת נושא Office</vt:lpstr>
      <vt:lpstr>מבנה האטום</vt:lpstr>
      <vt:lpstr>מצגת של PowerPoint‏</vt:lpstr>
      <vt:lpstr>מצגת של PowerPoint‏</vt:lpstr>
      <vt:lpstr>מצגת של PowerPoint‏</vt:lpstr>
      <vt:lpstr>מבנה האטום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מספר אטומי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מבנה האטום</dc:title>
  <dc:creator> </dc:creator>
  <cp:lastModifiedBy> </cp:lastModifiedBy>
  <cp:revision>11</cp:revision>
  <dcterms:created xsi:type="dcterms:W3CDTF">2020-10-25T22:38:32Z</dcterms:created>
  <dcterms:modified xsi:type="dcterms:W3CDTF">2020-12-07T06:50:34Z</dcterms:modified>
</cp:coreProperties>
</file>