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7" r:id="rId2"/>
    <p:sldMasterId id="2147483700" r:id="rId3"/>
    <p:sldMasterId id="2147483712" r:id="rId4"/>
    <p:sldMasterId id="2147483724" r:id="rId5"/>
    <p:sldMasterId id="2147483736" r:id="rId6"/>
    <p:sldMasterId id="2147483749" r:id="rId7"/>
  </p:sldMasterIdLst>
  <p:notesMasterIdLst>
    <p:notesMasterId r:id="rId52"/>
  </p:notesMasterIdLst>
  <p:handoutMasterIdLst>
    <p:handoutMasterId r:id="rId53"/>
  </p:handoutMasterIdLst>
  <p:sldIdLst>
    <p:sldId id="256" r:id="rId8"/>
    <p:sldId id="257" r:id="rId9"/>
    <p:sldId id="261" r:id="rId10"/>
    <p:sldId id="264" r:id="rId11"/>
    <p:sldId id="265" r:id="rId12"/>
    <p:sldId id="299" r:id="rId13"/>
    <p:sldId id="309" r:id="rId14"/>
    <p:sldId id="329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08" r:id="rId23"/>
    <p:sldId id="310" r:id="rId24"/>
    <p:sldId id="311" r:id="rId25"/>
    <p:sldId id="312" r:id="rId26"/>
    <p:sldId id="313" r:id="rId27"/>
    <p:sldId id="314" r:id="rId28"/>
    <p:sldId id="317" r:id="rId29"/>
    <p:sldId id="318" r:id="rId30"/>
    <p:sldId id="315" r:id="rId31"/>
    <p:sldId id="274" r:id="rId32"/>
    <p:sldId id="272" r:id="rId33"/>
    <p:sldId id="276" r:id="rId34"/>
    <p:sldId id="280" r:id="rId35"/>
    <p:sldId id="278" r:id="rId36"/>
    <p:sldId id="344" r:id="rId37"/>
    <p:sldId id="345" r:id="rId38"/>
    <p:sldId id="319" r:id="rId39"/>
    <p:sldId id="320" r:id="rId40"/>
    <p:sldId id="275" r:id="rId41"/>
    <p:sldId id="316" r:id="rId42"/>
    <p:sldId id="323" r:id="rId43"/>
    <p:sldId id="324" r:id="rId44"/>
    <p:sldId id="325" r:id="rId45"/>
    <p:sldId id="326" r:id="rId46"/>
    <p:sldId id="327" r:id="rId47"/>
    <p:sldId id="328" r:id="rId48"/>
    <p:sldId id="322" r:id="rId49"/>
    <p:sldId id="330" r:id="rId50"/>
    <p:sldId id="343" r:id="rId51"/>
  </p:sldIdLst>
  <p:sldSz cx="9144000" cy="6858000" type="screen4x3"/>
  <p:notesSz cx="6884988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02075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B4DF74-B8EE-40EA-B793-6C1604CAE365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02075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7A89EB-BDB6-45C2-B5C3-38680B1CEA6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269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1493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4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1"/>
          <a:lstStyle>
            <a:lvl1pPr algn="l">
              <a:defRPr sz="1300"/>
            </a:lvl1pPr>
          </a:lstStyle>
          <a:p>
            <a:fld id="{C60BA853-CD65-468B-8008-BB95CDC021BA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1493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4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1" anchor="b"/>
          <a:lstStyle>
            <a:lvl1pPr algn="l">
              <a:defRPr sz="1300"/>
            </a:lvl1pPr>
          </a:lstStyle>
          <a:p>
            <a:fld id="{C63D87B0-68D7-49C7-A975-15A26727DA7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40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860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38DD7E-B204-4567-9A70-0A8E00698314}" type="slidenum">
              <a:rPr lang="he-IL" altLang="he-IL" sz="1300">
                <a:solidFill>
                  <a:prstClr val="black"/>
                </a:solidFill>
              </a:rPr>
              <a:pPr eaLnBrk="1" hangingPunct="1"/>
              <a:t>13</a:t>
            </a:fld>
            <a:endParaRPr lang="he-IL" altLang="he-IL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AC2746-C702-4F9B-91C2-5F74DF9E14B6}" type="slidenum">
              <a:rPr lang="ar-SA">
                <a:solidFill>
                  <a:prstClr val="black"/>
                </a:solidFill>
              </a:rPr>
              <a:pPr eaLnBrk="1" hangingPunct="1"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3A51C67-EB41-4FB9-9160-0C0889960DB4}" type="slidenum">
              <a:rPr lang="ar-SA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A7452A-7D43-455F-B871-21718EBB3F5F}" type="slidenum">
              <a:rPr lang="ar-SA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C9607EF-CD17-4454-AB6C-30013F98F211}" type="slidenum">
              <a:rPr lang="ar-SA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DED2BF-0223-491A-84EC-BD997613E0BE}" type="slidenum">
              <a:rPr lang="he-IL">
                <a:solidFill>
                  <a:prstClr val="black"/>
                </a:solidFill>
                <a:latin typeface="Calibri" pitchFamily="34" charset="0"/>
              </a:rPr>
              <a:pPr eaLnBrk="1" hangingPunct="1"/>
              <a:t>32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4778" indent="-3018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735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0291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3232" indent="-24147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617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39112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205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4993" indent="-241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A0E809-5CA8-4BDE-96FB-C939C4472678}" type="slidenum">
              <a:rPr lang="ar-SA" smtClean="0"/>
              <a:pPr eaLnBrk="1" hangingPunct="1"/>
              <a:t>37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מלבן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8" name="אליפסה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22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7010-31FC-4925-99CE-F3A9D2C3E2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8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5BDE-49A9-466F-BD27-10AD18414E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FA0F-F126-4E92-8811-663AA61A14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כותרת ודיאגרמה או תרשים ארגו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>
            <a:normAutofit/>
          </a:bodyPr>
          <a:lstStyle/>
          <a:p>
            <a:pPr lvl="0"/>
            <a:endParaRPr lang="he-IL" noProof="0" smtClean="0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AE23-E101-4147-813F-D67C9838F7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4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775A-59D9-456A-B7CF-268660525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מלבן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אליפסה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אליפסה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אליפסה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22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7AB5-7E84-45DB-A419-1C6A542267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D33F05-1FB1-4DE8-BB9A-9411260D0D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7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אליפסה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אליפסה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0A0D-557B-4BA6-86CC-464DC7648C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5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1505-051B-43FE-BA7F-3DBC5A1AA4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18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527B-38A7-46F9-93C1-6D811E9286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99DEFA-3599-4A1F-AFDA-5AC664E788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0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111A47-1BF2-4AC7-9AE1-D7FF44FE384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47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4899-CB17-43FB-B268-0ACB21AF84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חבר ישר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חבר ישר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חבר ישר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מחבר ישר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מציין מיקום של מספר שקופית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FE9589-83FD-465C-9BE9-FA6CDA32E2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מציין מיקום של כותרת תחתונה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מחבר ישר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מחבר ישר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51F2C4-2E2B-4CF6-A016-87EBECAEC9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67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F287-D8F8-4CA6-803C-EE3801DC85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5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36E1-5408-4A45-83EC-ECEDA1F7B2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2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CCF418-DC92-4698-9AD2-E262BD5854A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מלבן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מלבן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4" name="אליפסה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5" name="אליפסה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6" name="אליפסה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7" name="אליפסה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8" name="אליפסה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ED40-F55C-4655-ACFF-82828648B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5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75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16C8-AD1D-46F9-B2AF-80AA0578A4D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9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87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88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0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5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50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70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0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30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4" y="230"/>
              <a:ext cx="1862" cy="3633"/>
              <a:chOff x="3004" y="770"/>
              <a:chExt cx="1862" cy="3633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69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8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69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6" y="2205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19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3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33"/>
              <a:ext cx="361" cy="608"/>
              <a:chOff x="1727" y="866"/>
              <a:chExt cx="131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11"/>
              <a:ext cx="500" cy="496"/>
              <a:chOff x="1727" y="868"/>
              <a:chExt cx="129" cy="155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</p:grpSp>
      <p:pic>
        <p:nvPicPr>
          <p:cNvPr id="46" name="Picture 50" descr="suppo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2" descr="suppor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191125"/>
            <a:ext cx="21431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8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9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0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A6AB-CF32-4194-8F80-5320250D6E54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29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9D21-3669-4B35-9519-0D1C6AC31218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2388-A557-4F55-AD90-6CADE88C02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B6ED-6437-4AE2-91A7-9A1122DD2C39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1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2D6A-BA47-4A15-B237-5C0AFE2F7BC6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51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2A9F-3EF5-42B0-9A1B-CC16D6C2F1CA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93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CEE5-4CF0-4C80-967B-4ABEAB6B145B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68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08C-9EE2-4321-A6B6-74E557334827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47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B3DA-C99A-45AA-A88E-D86784FB7657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7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B2F9-9E2D-4475-936E-8887BE6CB574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24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4A45-2344-47E4-A974-373EAAF1945D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17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6F6C-1E42-4650-8EEA-B05D7F96F82D}" type="slidenum">
              <a:rPr lang="he-IL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9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628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84D9E049-6D6C-41AB-BF61-781ECE27015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02297E-634D-47C5-BAE5-8F9EAB52773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4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86A1-746C-4DDF-A2F1-2A3FED04FA3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86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CA412-D861-4C18-8E4A-5B1CE8F0198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21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E9D7-C69D-4D2E-83C9-FFB545E4D17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035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10D9-0A6D-49BB-B625-C9E79547D18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28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0577-C97F-4C48-8BE6-677F47489DA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62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C0CC-3322-47E1-8BFD-12C8BC990C6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3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CCE4-CF53-4C5F-90C2-B71A442385B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78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035C-9B19-46F8-AECA-0E5F4B351D3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89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0034-46E2-4418-8670-35747B7D8473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684B-5566-477A-9B96-FC3B13D9D8A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1103-9363-496E-9E26-84C06C2C796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97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4673-516B-4CCC-8F13-917E920EA9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253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48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8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51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998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82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77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9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4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חבר ישר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חבר ישר 1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חבר ישר 1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" name="מחבר ישר 23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2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מציין מיקום של מספר שקופית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14BBF7-F76D-4D6F-9C72-6305A523F9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מציין מיקום של כותרת תחתונה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5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57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549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כותרת, פריט אוסף תמונו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אוסף תמונות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1">
            <a:normAutofit/>
          </a:bodyPr>
          <a:lstStyle/>
          <a:p>
            <a:pPr lvl="0"/>
            <a:endParaRPr lang="he-I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290F-75ED-491A-A925-C9DA76CBBDE9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חבר ישר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מחבר ישר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9" name="מחבר ישר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חבר ישר 24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1962F9-BD97-419D-A408-F609CEE4DA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575F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575F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34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835D1-028C-4B1E-AAFC-D32F1BFB8344}" type="slidenum">
              <a:rPr lang="he-IL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5"/>
          <p:cNvSpPr txBox="1">
            <a:spLocks noChangeArrowheads="1"/>
          </p:cNvSpPr>
          <p:nvPr userDrawn="1"/>
        </p:nvSpPr>
        <p:spPr bwMode="auto">
          <a:xfrm>
            <a:off x="2051050" y="5080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0" smtClean="0">
                <a:solidFill>
                  <a:srgbClr val="B2B2B2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4319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052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1DEE8-9DD1-45AF-A8FC-4FF6AD7B4AE1}" type="slidenum">
              <a:rPr lang="ar-SA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273050" indent="-273050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r" rtl="1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r" rtl="1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r" rtl="1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CA3EE6-E101-4692-9F17-FD209C36C52B}" type="datetimeFigureOut">
              <a:rPr lang="he-IL" smtClean="0"/>
              <a:pPr/>
              <a:t>ה'/אלול/תשע"ו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96F8AD-1909-431E-B9DE-140FBDBAB01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CA3EE6-E101-4692-9F17-FD209C36C52B}" type="datetimeFigureOut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796F8AD-1909-431E-B9DE-140FBDBAB014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E3FF">
                <a:alpha val="0"/>
              </a:srgbClr>
            </a:gs>
            <a:gs pos="39999">
              <a:srgbClr val="85C2FF">
                <a:alpha val="39999"/>
              </a:srgbClr>
            </a:gs>
            <a:gs pos="70000">
              <a:srgbClr val="C4D6EB">
                <a:alpha val="70000"/>
              </a:srgbClr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4" y="1723"/>
                  <a:ext cx="60" cy="28"/>
                </a:xfrm>
                <a:custGeom>
                  <a:avLst/>
                  <a:gdLst>
                    <a:gd name="T0" fmla="*/ 41 w 87"/>
                    <a:gd name="T1" fmla="*/ 11 h 40"/>
                    <a:gd name="T2" fmla="*/ 37 w 87"/>
                    <a:gd name="T3" fmla="*/ 8 h 40"/>
                    <a:gd name="T4" fmla="*/ 32 w 87"/>
                    <a:gd name="T5" fmla="*/ 6 h 40"/>
                    <a:gd name="T6" fmla="*/ 28 w 87"/>
                    <a:gd name="T7" fmla="*/ 4 h 40"/>
                    <a:gd name="T8" fmla="*/ 22 w 87"/>
                    <a:gd name="T9" fmla="*/ 3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7 h 40"/>
                    <a:gd name="T24" fmla="*/ 16 w 87"/>
                    <a:gd name="T25" fmla="*/ 9 h 40"/>
                    <a:gd name="T26" fmla="*/ 20 w 87"/>
                    <a:gd name="T27" fmla="*/ 11 h 40"/>
                    <a:gd name="T28" fmla="*/ 25 w 87"/>
                    <a:gd name="T29" fmla="*/ 13 h 40"/>
                    <a:gd name="T30" fmla="*/ 30 w 87"/>
                    <a:gd name="T31" fmla="*/ 16 h 40"/>
                    <a:gd name="T32" fmla="*/ 35 w 87"/>
                    <a:gd name="T33" fmla="*/ 20 h 40"/>
                    <a:gd name="T34" fmla="*/ 41 w 87"/>
                    <a:gd name="T35" fmla="*/ 1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 smtClean="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51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6699"/>
              </a:solidFill>
            </a:endParaRPr>
          </a:p>
        </p:txBody>
      </p:sp>
      <p:sp>
        <p:nvSpPr>
          <p:cNvPr id="51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DB226-A489-4480-82C1-07D35888F0E4}" type="slidenum">
              <a:rPr lang="he-IL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9C8FB-5234-4DE9-BAB4-870F914574E6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201613"/>
            <a:ext cx="9144000" cy="6119812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he-IL" altLang="he-IL" smtClean="0">
              <a:solidFill>
                <a:srgbClr val="003366"/>
              </a:solidFill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 userDrawn="1"/>
        </p:nvSpPr>
        <p:spPr bwMode="auto">
          <a:xfrm>
            <a:off x="2051050" y="508000"/>
            <a:ext cx="503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he-IL" sz="1200" smtClean="0">
                <a:solidFill>
                  <a:srgbClr val="B2B2B2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78323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79D4-2920-4104-BBE8-A1BB78783D6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ה'/אלול/תשע"ו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3254-8AB7-4CCD-9449-07AF9847E31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5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search?q=%D7%A7%D7%A9%D7%A8%D7%99%D7%9D+%D7%9B%D7%99%D7%9E%D7%99%D7%99%D7%9D&amp;hl=iw&amp;imgrefurl=http://he.wikipedia.org/wiki/%D7%A7%D7%95%D7%98%D7%91%D7%99%D7%95%D7%AA&amp;imgurl=http://upload.wikimedia.org/wikipedia/commons/thumb/1/15/Water-elpot-transparent-3D-balls.png/190px-Water-elpot-transparent-3D-balls.png&amp;w=190&amp;h=160&amp;sig=114267312240730106728&amp;ndsp=16&amp;biw=1280&amp;bih=558&amp;tbm=isch&amp;tbs=simg:CAQSEgkOc-tKRRukYSHRJmEbQA3kUw&amp;sa=X&amp;ei=GTUqULbyF7Kk0AW2soEo&amp;ved=0CAUQrBE4hA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www.weizmann.ac.il/G-CHEM/animationsindex/animations/solutionSalt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vidson.weizmann.ac.il/online/maagarmada/chemistry/%D7%9E%D7%94%D7%95-%D7%A7%D7%A9%D7%A8-%D7%99%D7%95%D7%A0%D7%99" TargetMode="Externa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youtube.com/watch?v=QqjcCvzWwww&amp;NR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avidson.weizmann.ac.il/online/maagarmada/chemistry/%D7%9E%D7%94%D7%95-%D7%A7%D7%A9%D7%A8-%D7%A7%D7%95%D7%95%D7%9C%D7%A0%D7%98%D7%99" TargetMode="Externa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120680" cy="40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1306960" y="672371"/>
            <a:ext cx="66928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כימיה-</a:t>
            </a:r>
            <a:r>
              <a:rPr lang="he-I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חזרה כיתה </a:t>
            </a:r>
            <a:r>
              <a:rPr lang="he-I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ט'</a:t>
            </a:r>
            <a:endParaRPr lang="he-I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נערך מתוך מצגות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25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AutoShape 2"/>
          <p:cNvSpPr>
            <a:spLocks noGrp="1" noChangeArrowheads="1"/>
          </p:cNvSpPr>
          <p:nvPr>
            <p:ph type="title"/>
          </p:nvPr>
        </p:nvSpPr>
        <p:spPr>
          <a:xfrm>
            <a:off x="647700" y="376238"/>
            <a:ext cx="7953375" cy="1360487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מעיון בטבלת היסודות אנו רואים, כי היסודות ערוכים בשורות ובטורים.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2313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4284663" y="1844675"/>
            <a:ext cx="4392612" cy="1403350"/>
          </a:xfrm>
        </p:spPr>
        <p:txBody>
          <a:bodyPr/>
          <a:lstStyle/>
          <a:p>
            <a:pPr marL="441325" indent="-441325" eaLnBrk="1" hangingPunct="1">
              <a:buClr>
                <a:srgbClr val="0000FF"/>
              </a:buClr>
              <a:buSzTx/>
              <a:buFont typeface="Wingdings" pitchFamily="2" charset="2"/>
              <a:buChar char="Ø"/>
            </a:pPr>
            <a:r>
              <a:rPr lang="he-IL" altLang="he-IL" sz="2800" b="1" u="sng" smtClean="0">
                <a:solidFill>
                  <a:srgbClr val="0000FF"/>
                </a:solidFill>
              </a:rPr>
              <a:t>בשורות </a:t>
            </a:r>
            <a:r>
              <a:rPr lang="he-IL" altLang="he-IL" b="1" smtClean="0"/>
              <a:t>– </a:t>
            </a:r>
            <a:r>
              <a:rPr lang="he-IL" altLang="he-IL" sz="2800" b="1" smtClean="0">
                <a:latin typeface="Arial" pitchFamily="34" charset="0"/>
                <a:cs typeface="Arial" pitchFamily="34" charset="0"/>
              </a:rPr>
              <a:t>היסודות מסודרים על פי מספר אטומי עולה משמאל לימין</a:t>
            </a:r>
            <a:r>
              <a:rPr lang="he-IL" altLang="he-IL" b="1" smtClean="0"/>
              <a:t>.</a:t>
            </a:r>
            <a:endParaRPr lang="he-IL" altLang="he-IL" b="1" u="sng" smtClean="0"/>
          </a:p>
        </p:txBody>
      </p:sp>
      <p:pic>
        <p:nvPicPr>
          <p:cNvPr id="482307" name="Picture 3" descr="הטבלה%20המחזורי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952625"/>
            <a:ext cx="5795963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5400675" y="3465513"/>
            <a:ext cx="292100" cy="1511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1943100" y="3752850"/>
            <a:ext cx="5310188" cy="293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1" name="Rectangle 7"/>
          <p:cNvSpPr>
            <a:spLocks noChangeArrowheads="1"/>
          </p:cNvSpPr>
          <p:nvPr/>
        </p:nvSpPr>
        <p:spPr bwMode="auto">
          <a:xfrm>
            <a:off x="3814763" y="3968750"/>
            <a:ext cx="215900" cy="1189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22263" y="4400550"/>
            <a:ext cx="3925887" cy="2524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4" name="Line 10"/>
          <p:cNvSpPr>
            <a:spLocks noChangeShapeType="1"/>
          </p:cNvSpPr>
          <p:nvPr/>
        </p:nvSpPr>
        <p:spPr bwMode="auto">
          <a:xfrm flipV="1">
            <a:off x="4103688" y="4292600"/>
            <a:ext cx="104457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5" name="Line 11"/>
          <p:cNvSpPr>
            <a:spLocks noChangeShapeType="1"/>
          </p:cNvSpPr>
          <p:nvPr/>
        </p:nvSpPr>
        <p:spPr bwMode="auto">
          <a:xfrm flipV="1">
            <a:off x="2592388" y="2781300"/>
            <a:ext cx="2232025" cy="15478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2316" name="Rectangle 12"/>
          <p:cNvSpPr>
            <a:spLocks noChangeArrowheads="1"/>
          </p:cNvSpPr>
          <p:nvPr/>
        </p:nvSpPr>
        <p:spPr bwMode="auto">
          <a:xfrm>
            <a:off x="4751388" y="3389313"/>
            <a:ext cx="4321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1325" indent="-441325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he-IL" altLang="he-IL" sz="28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בטורים</a:t>
            </a:r>
            <a:r>
              <a:rPr lang="he-IL" altLang="he-IL" sz="2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 היסודות ערוכים לפי תכונות משותפות (נרחיב בהמשך)</a:t>
            </a:r>
            <a:endParaRPr lang="en-US" altLang="he-IL" sz="28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TextBox 5"/>
          <p:cNvSpPr txBox="1">
            <a:spLocks noChangeArrowheads="1"/>
          </p:cNvSpPr>
          <p:nvPr/>
        </p:nvSpPr>
        <p:spPr bwMode="auto">
          <a:xfrm>
            <a:off x="5040313" y="6627813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800" smtClean="0">
                <a:solidFill>
                  <a:prstClr val="black"/>
                </a:solidFill>
              </a:rPr>
              <a:t>מתוך מצגת מלווה שיעור של </a:t>
            </a:r>
            <a:r>
              <a:rPr lang="en-US" altLang="he-IL" sz="800" smtClean="0">
                <a:solidFill>
                  <a:prstClr val="black"/>
                </a:solidFill>
              </a:rPr>
              <a:t>magiClass</a:t>
            </a:r>
            <a:r>
              <a:rPr lang="he-IL" altLang="he-IL" sz="80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z="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5 0.087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43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8230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3" grpId="0" build="p"/>
      <p:bldP spid="482308" grpId="0" animBg="1"/>
      <p:bldP spid="482308" grpId="1" animBg="1"/>
      <p:bldP spid="482309" grpId="0" animBg="1"/>
      <p:bldP spid="482309" grpId="1" animBg="1"/>
      <p:bldP spid="482311" grpId="0" animBg="1"/>
      <p:bldP spid="482312" grpId="0" animBg="1"/>
      <p:bldP spid="482314" grpId="0" animBg="1"/>
      <p:bldP spid="482315" grpId="0" animBg="1"/>
      <p:bldP spid="482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AutoShape 2"/>
          <p:cNvSpPr>
            <a:spLocks noGrp="1" noChangeArrowheads="1"/>
          </p:cNvSpPr>
          <p:nvPr>
            <p:ph type="title"/>
          </p:nvPr>
        </p:nvSpPr>
        <p:spPr>
          <a:xfrm>
            <a:off x="747713" y="312738"/>
            <a:ext cx="7953375" cy="1360487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היסודות בטבלה המחזורית מסודרים גם ב"קבוצות גדולות"- 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01813"/>
            <a:ext cx="7693025" cy="1930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he-IL" altLang="he-IL" sz="3600" b="1" smtClean="0"/>
              <a:t>בנוסף לשורות ולטורים ניתן לראות, שהיסודות מסודרים גם בגושים גדולים יותר – </a:t>
            </a:r>
            <a:r>
              <a:rPr lang="he-IL" altLang="he-IL" sz="3600" b="1" u="sng" smtClean="0"/>
              <a:t>גוש מתכות וגוש אל-מתכות</a:t>
            </a:r>
            <a:r>
              <a:rPr lang="he-IL" altLang="he-IL" sz="3600" b="1" smtClean="0"/>
              <a:t>.</a:t>
            </a:r>
            <a:endParaRPr lang="en-US" altLang="he-IL" sz="3600" b="1" smtClean="0"/>
          </a:p>
        </p:txBody>
      </p:sp>
      <p:graphicFrame>
        <p:nvGraphicFramePr>
          <p:cNvPr id="459532" name="Group 780"/>
          <p:cNvGraphicFramePr>
            <a:graphicFrameLocks noGrp="1"/>
          </p:cNvGraphicFramePr>
          <p:nvPr/>
        </p:nvGraphicFramePr>
        <p:xfrm>
          <a:off x="3460750" y="1865313"/>
          <a:ext cx="533400" cy="3128962"/>
        </p:xfrm>
        <a:graphic>
          <a:graphicData uri="http://schemas.openxmlformats.org/drawingml/2006/table">
            <a:tbl>
              <a:tblPr rtl="1"/>
              <a:tblGrid>
                <a:gridCol w="533400"/>
              </a:tblGrid>
              <a:tr h="64238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0" marB="4681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57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10" marB="4681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9522" name="Group 770"/>
          <p:cNvGraphicFramePr>
            <a:graphicFrameLocks noGrp="1"/>
          </p:cNvGraphicFramePr>
          <p:nvPr/>
        </p:nvGraphicFramePr>
        <p:xfrm>
          <a:off x="3470275" y="2506663"/>
          <a:ext cx="514350" cy="2476500"/>
        </p:xfrm>
        <a:graphic>
          <a:graphicData uri="http://schemas.openxmlformats.org/drawingml/2006/table">
            <a:tbl>
              <a:tblPr rtl="1"/>
              <a:tblGrid>
                <a:gridCol w="514350"/>
              </a:tblGrid>
              <a:tr h="24765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09" name="Picture 749" descr="ilustration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87788"/>
            <a:ext cx="30241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751" descr="ilustration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17938"/>
            <a:ext cx="31686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782"/>
          <p:cNvSpPr txBox="1">
            <a:spLocks noChangeArrowheads="1"/>
          </p:cNvSpPr>
          <p:nvPr/>
        </p:nvSpPr>
        <p:spPr bwMode="auto">
          <a:xfrm>
            <a:off x="5724525" y="3717925"/>
            <a:ext cx="1474788" cy="4667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e-IL" altLang="he-IL" sz="2400" smtClean="0">
                <a:solidFill>
                  <a:prstClr val="black"/>
                </a:solidFill>
              </a:rPr>
              <a:t>אל-מתכות</a:t>
            </a:r>
            <a:endParaRPr lang="en-US" altLang="he-IL" sz="2400" smtClean="0">
              <a:solidFill>
                <a:prstClr val="black"/>
              </a:solidFill>
            </a:endParaRPr>
          </a:p>
        </p:txBody>
      </p:sp>
      <p:sp>
        <p:nvSpPr>
          <p:cNvPr id="25612" name="Text Box 783"/>
          <p:cNvSpPr txBox="1">
            <a:spLocks noChangeArrowheads="1"/>
          </p:cNvSpPr>
          <p:nvPr/>
        </p:nvSpPr>
        <p:spPr bwMode="auto">
          <a:xfrm>
            <a:off x="1801813" y="3790950"/>
            <a:ext cx="1474787" cy="46672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e-IL" altLang="he-IL" sz="2400" smtClean="0">
                <a:solidFill>
                  <a:prstClr val="black"/>
                </a:solidFill>
              </a:rPr>
              <a:t>מתכות</a:t>
            </a:r>
            <a:endParaRPr lang="en-US" altLang="he-IL" sz="2400" smtClean="0">
              <a:solidFill>
                <a:prstClr val="black"/>
              </a:solidFill>
            </a:endParaRPr>
          </a:p>
        </p:txBody>
      </p:sp>
      <p:sp>
        <p:nvSpPr>
          <p:cNvPr id="25614" name="TextBox 11"/>
          <p:cNvSpPr txBox="1">
            <a:spLocks noChangeArrowheads="1"/>
          </p:cNvSpPr>
          <p:nvPr/>
        </p:nvSpPr>
        <p:spPr bwMode="auto">
          <a:xfrm>
            <a:off x="3419475" y="4041775"/>
            <a:ext cx="1444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400" smtClean="0">
                <a:solidFill>
                  <a:srgbClr val="FF0000"/>
                </a:solidFill>
              </a:rPr>
              <a:t>B</a:t>
            </a:r>
            <a:endParaRPr lang="he-IL" altLang="he-IL" sz="1400" smtClean="0">
              <a:solidFill>
                <a:srgbClr val="FF0000"/>
              </a:solidFill>
            </a:endParaRP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3671888" y="4833938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z="1600" smtClean="0">
                <a:solidFill>
                  <a:srgbClr val="FF0000"/>
                </a:solidFill>
              </a:rPr>
              <a:t>At</a:t>
            </a:r>
            <a:endParaRPr lang="he-IL" altLang="he-IL" sz="1600" smtClean="0">
              <a:solidFill>
                <a:srgbClr val="FF0000"/>
              </a:solidFill>
            </a:endParaRPr>
          </a:p>
        </p:txBody>
      </p:sp>
      <p:sp>
        <p:nvSpPr>
          <p:cNvPr id="25616" name="TextBox 5"/>
          <p:cNvSpPr txBox="1">
            <a:spLocks noChangeArrowheads="1"/>
          </p:cNvSpPr>
          <p:nvPr/>
        </p:nvSpPr>
        <p:spPr bwMode="auto">
          <a:xfrm>
            <a:off x="5040313" y="6705600"/>
            <a:ext cx="4103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800" smtClean="0">
                <a:solidFill>
                  <a:prstClr val="black"/>
                </a:solidFill>
              </a:rPr>
              <a:t>מתוך מצגת מלווה שיעור של </a:t>
            </a:r>
            <a:r>
              <a:rPr lang="en-US" altLang="he-IL" sz="800" smtClean="0">
                <a:solidFill>
                  <a:prstClr val="black"/>
                </a:solidFill>
              </a:rPr>
              <a:t>magiClass</a:t>
            </a:r>
            <a:r>
              <a:rPr lang="he-IL" altLang="he-IL" sz="80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z="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www.stanford.edu/class/educ299x/images/assignment_1_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3463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89531"/>
              </p:ext>
            </p:extLst>
          </p:nvPr>
        </p:nvGraphicFramePr>
        <p:xfrm>
          <a:off x="215900" y="1484784"/>
          <a:ext cx="8748713" cy="4374050"/>
        </p:xfrm>
        <a:graphic>
          <a:graphicData uri="http://schemas.openxmlformats.org/drawingml/2006/table">
            <a:tbl>
              <a:tblPr rtl="1"/>
              <a:tblGrid>
                <a:gridCol w="4375201"/>
                <a:gridCol w="4373512"/>
              </a:tblGrid>
              <a:tr h="4374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מתכות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vid" pitchFamily="34" charset="-79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1. מוליכות זרם חשמלי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2. מוליכות חום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3.ניתנות לעיבוד מתיחה וריקוע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4. בעלות ברק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5. מוצקות בטמפרטורת החדר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(למעט כספית </a:t>
                      </a: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שבטמפ' החדר נמצאת במצב צבירה נוזל</a:t>
                      </a: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he-I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אל</a:t>
                      </a:r>
                      <a:r>
                        <a:rPr kumimoji="0" lang="he-I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 </a:t>
                      </a:r>
                      <a:r>
                        <a:rPr kumimoji="0" lang="he-IL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מתכות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vid" pitchFamily="34" charset="-79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David" pitchFamily="34" charset="-79"/>
                        </a:rPr>
                        <a:t>1.אינן מוליכות זרם חשמלי (פרט לפחמן)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vid" pitchFamily="34" charset="-79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2. אינן מוליכות חום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3.לא ניתנות לעיבוד וריקוע (מתפוררות)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4. חסרות ברק</a:t>
                      </a:r>
                      <a:endParaRPr kumimoji="0" lang="he-IL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50863" algn="l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e-I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David" pitchFamily="34" charset="-79"/>
                        </a:rPr>
                        <a:t>5. מצב צבירתן בטמפרטורת החדר משתנה – גז,נוזל או מוצק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1475656" y="620688"/>
            <a:ext cx="7056438" cy="706438"/>
          </a:xfrm>
          <a:prstGeom prst="rect">
            <a:avLst/>
          </a:prstGeo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 anchor="b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e-IL" sz="4000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השוואה בין מתכות </a:t>
            </a:r>
            <a:r>
              <a:rPr lang="he-IL" sz="4000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ואל מתכות</a:t>
            </a:r>
            <a:endParaRPr lang="en-US" sz="4000" cap="small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218037" y="5949280"/>
            <a:ext cx="83904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1800" dirty="0" smtClean="0">
                <a:solidFill>
                  <a:srgbClr val="FF0000"/>
                </a:solidFill>
              </a:rPr>
              <a:t>הערה- המימן </a:t>
            </a:r>
            <a:r>
              <a:rPr lang="he-IL" sz="1800" dirty="0">
                <a:solidFill>
                  <a:srgbClr val="FF0000"/>
                </a:solidFill>
              </a:rPr>
              <a:t>הוא היסוד בעל המספר האטומי הקטן ביותר ולכן הוא מופיע בראש הטבלה .</a:t>
            </a:r>
          </a:p>
          <a:p>
            <a:pPr eaLnBrk="1" hangingPunct="1"/>
            <a:r>
              <a:rPr lang="he-IL" sz="1800" dirty="0">
                <a:solidFill>
                  <a:srgbClr val="FF0000"/>
                </a:solidFill>
              </a:rPr>
              <a:t>הוא ממוקם ב"אזור" המתכות אך הוא  אינו יסוד מתכתי . </a:t>
            </a:r>
            <a:r>
              <a:rPr lang="he-IL" sz="2400" u="sng" dirty="0">
                <a:solidFill>
                  <a:srgbClr val="FF0000"/>
                </a:solidFill>
              </a:rPr>
              <a:t>המימן הוא אל- </a:t>
            </a:r>
            <a:r>
              <a:rPr lang="he-IL" sz="2400" u="sng" dirty="0" smtClean="0">
                <a:solidFill>
                  <a:srgbClr val="FF0000"/>
                </a:solidFill>
              </a:rPr>
              <a:t>מתכת.</a:t>
            </a:r>
            <a:endParaRPr lang="he-IL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AutoShape 2"/>
          <p:cNvSpPr>
            <a:spLocks noGrp="1" noChangeArrowheads="1"/>
          </p:cNvSpPr>
          <p:nvPr>
            <p:ph type="title"/>
          </p:nvPr>
        </p:nvSpPr>
        <p:spPr>
          <a:xfrm>
            <a:off x="1368425" y="333375"/>
            <a:ext cx="7056438" cy="669925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מדוע מתכות מוליכות זרם חשמלי?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354931"/>
            <a:ext cx="7308924" cy="4803775"/>
          </a:xfrm>
          <a:noFill/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e-IL" altLang="he-IL" sz="2800" b="1" dirty="0" smtClean="0"/>
              <a:t>באטומי היסודות </a:t>
            </a:r>
            <a:r>
              <a:rPr lang="he-IL" altLang="he-IL" sz="2800" b="1" dirty="0" smtClean="0">
                <a:solidFill>
                  <a:srgbClr val="FF0000"/>
                </a:solidFill>
              </a:rPr>
              <a:t>המתכתיים</a:t>
            </a:r>
            <a:r>
              <a:rPr lang="he-IL" altLang="he-IL" sz="2800" b="1" dirty="0" smtClean="0"/>
              <a:t> מצויים אלקטרון אחד או שניים מכלל האלקטרונים שבאטום ברמה האחרונה, שהמשיכה החשמלית בינם לבין הפרוטונים חלשה מאוד.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e-IL" altLang="he-IL" sz="2800" b="1" dirty="0" smtClean="0"/>
              <a:t>אלקטרונים אלו נמצאים רחוק יותר מגרעין האטום ולכן ניתקים בקלות מהאטום.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endParaRPr lang="he-IL" altLang="he-IL" sz="1000" b="1" dirty="0" smtClean="0"/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he-IL" altLang="he-IL" sz="3200" b="1" dirty="0" smtClean="0"/>
              <a:t>לאלקטרונים אלו קוראים-</a:t>
            </a:r>
            <a:r>
              <a:rPr lang="en-US" altLang="he-IL" sz="3200" b="1" dirty="0" smtClean="0"/>
              <a:t/>
            </a:r>
            <a:br>
              <a:rPr lang="en-US" altLang="he-IL" sz="3200" b="1" dirty="0" smtClean="0"/>
            </a:br>
            <a:r>
              <a:rPr lang="he-IL" altLang="he-IL" sz="3200" b="1" u="sng" dirty="0" smtClean="0">
                <a:solidFill>
                  <a:srgbClr val="FF0000"/>
                </a:solidFill>
              </a:rPr>
              <a:t>"אלקטרונים חופשיים"</a:t>
            </a:r>
            <a:r>
              <a:rPr lang="he-IL" altLang="he-IL" sz="3200" b="1" dirty="0" smtClean="0"/>
              <a:t>.</a:t>
            </a:r>
          </a:p>
        </p:txBody>
      </p:sp>
      <p:grpSp>
        <p:nvGrpSpPr>
          <p:cNvPr id="2" name="קבוצה 24"/>
          <p:cNvGrpSpPr>
            <a:grpSpLocks/>
          </p:cNvGrpSpPr>
          <p:nvPr/>
        </p:nvGrpSpPr>
        <p:grpSpPr bwMode="auto">
          <a:xfrm>
            <a:off x="539750" y="3346450"/>
            <a:ext cx="3494088" cy="2603500"/>
            <a:chOff x="539750" y="3345780"/>
            <a:chExt cx="3494088" cy="2603500"/>
          </a:xfrm>
        </p:grpSpPr>
        <p:sp>
          <p:nvSpPr>
            <p:cNvPr id="32776" name="Text Box 4"/>
            <p:cNvSpPr txBox="1">
              <a:spLocks noChangeArrowheads="1"/>
            </p:cNvSpPr>
            <p:nvPr/>
          </p:nvSpPr>
          <p:spPr bwMode="auto">
            <a:xfrm>
              <a:off x="2773363" y="5126955"/>
              <a:ext cx="12604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he-IL" altLang="he-IL" sz="2400" smtClean="0">
                  <a:solidFill>
                    <a:srgbClr val="FF0000"/>
                  </a:solidFill>
                </a:rPr>
                <a:t>אלקטרון חופשי</a:t>
              </a:r>
              <a:endParaRPr lang="en-US" altLang="he-IL" sz="2400" smtClean="0">
                <a:solidFill>
                  <a:srgbClr val="FF0000"/>
                </a:solidFill>
              </a:endParaRPr>
            </a:p>
          </p:txBody>
        </p:sp>
        <p:sp>
          <p:nvSpPr>
            <p:cNvPr id="32777" name="Line 5"/>
            <p:cNvSpPr>
              <a:spLocks noChangeShapeType="1"/>
            </p:cNvSpPr>
            <p:nvPr/>
          </p:nvSpPr>
          <p:spPr bwMode="auto">
            <a:xfrm flipH="1" flipV="1">
              <a:off x="2916238" y="4695155"/>
              <a:ext cx="179387" cy="43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8" name="Oval 8"/>
            <p:cNvSpPr>
              <a:spLocks noChangeArrowheads="1"/>
            </p:cNvSpPr>
            <p:nvPr/>
          </p:nvSpPr>
          <p:spPr bwMode="auto">
            <a:xfrm>
              <a:off x="1187450" y="4257005"/>
              <a:ext cx="938213" cy="52387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20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he-IL" altLang="he-IL" sz="32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2000" b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altLang="he-IL" sz="20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1008063" y="3850605"/>
              <a:ext cx="1368425" cy="12954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0" name="Oval 10"/>
            <p:cNvSpPr>
              <a:spLocks noChangeArrowheads="1"/>
            </p:cNvSpPr>
            <p:nvPr/>
          </p:nvSpPr>
          <p:spPr bwMode="auto">
            <a:xfrm>
              <a:off x="755650" y="3598192"/>
              <a:ext cx="1836738" cy="176371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2052638" y="5169817"/>
              <a:ext cx="142875" cy="14446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2" name="Oval 12"/>
            <p:cNvSpPr>
              <a:spLocks noChangeArrowheads="1"/>
            </p:cNvSpPr>
            <p:nvPr/>
          </p:nvSpPr>
          <p:spPr bwMode="auto">
            <a:xfrm>
              <a:off x="2484438" y="4209380"/>
              <a:ext cx="142875" cy="14446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3" name="Oval 13"/>
            <p:cNvSpPr>
              <a:spLocks noChangeArrowheads="1"/>
            </p:cNvSpPr>
            <p:nvPr/>
          </p:nvSpPr>
          <p:spPr bwMode="auto">
            <a:xfrm>
              <a:off x="779463" y="4029992"/>
              <a:ext cx="142875" cy="14446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4" name="Oval 14"/>
            <p:cNvSpPr>
              <a:spLocks noChangeArrowheads="1"/>
            </p:cNvSpPr>
            <p:nvPr/>
          </p:nvSpPr>
          <p:spPr bwMode="auto">
            <a:xfrm>
              <a:off x="1547813" y="3525167"/>
              <a:ext cx="142875" cy="14446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5" name="Oval 15"/>
            <p:cNvSpPr>
              <a:spLocks noChangeArrowheads="1"/>
            </p:cNvSpPr>
            <p:nvPr/>
          </p:nvSpPr>
          <p:spPr bwMode="auto">
            <a:xfrm>
              <a:off x="936625" y="4461792"/>
              <a:ext cx="142875" cy="14446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6" name="Oval 16"/>
            <p:cNvSpPr>
              <a:spLocks noChangeArrowheads="1"/>
            </p:cNvSpPr>
            <p:nvPr/>
          </p:nvSpPr>
          <p:spPr bwMode="auto">
            <a:xfrm>
              <a:off x="2124075" y="3993480"/>
              <a:ext cx="142875" cy="14446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7" name="Oval 17"/>
            <p:cNvSpPr>
              <a:spLocks noChangeArrowheads="1"/>
            </p:cNvSpPr>
            <p:nvPr/>
          </p:nvSpPr>
          <p:spPr bwMode="auto">
            <a:xfrm>
              <a:off x="1079500" y="5146005"/>
              <a:ext cx="142875" cy="14446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8" name="Oval 18"/>
            <p:cNvSpPr>
              <a:spLocks noChangeArrowheads="1"/>
            </p:cNvSpPr>
            <p:nvPr/>
          </p:nvSpPr>
          <p:spPr bwMode="auto">
            <a:xfrm>
              <a:off x="757238" y="4749130"/>
              <a:ext cx="142875" cy="14446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9" name="Oval 19"/>
            <p:cNvSpPr>
              <a:spLocks noChangeArrowheads="1"/>
            </p:cNvSpPr>
            <p:nvPr/>
          </p:nvSpPr>
          <p:spPr bwMode="auto">
            <a:xfrm>
              <a:off x="2052638" y="3669630"/>
              <a:ext cx="142875" cy="144462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0" name="Oval 20"/>
            <p:cNvSpPr>
              <a:spLocks noChangeArrowheads="1"/>
            </p:cNvSpPr>
            <p:nvPr/>
          </p:nvSpPr>
          <p:spPr bwMode="auto">
            <a:xfrm>
              <a:off x="2447925" y="4712617"/>
              <a:ext cx="142875" cy="14446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1" name="Oval 21"/>
            <p:cNvSpPr>
              <a:spLocks noChangeArrowheads="1"/>
            </p:cNvSpPr>
            <p:nvPr/>
          </p:nvSpPr>
          <p:spPr bwMode="auto">
            <a:xfrm>
              <a:off x="539750" y="3345780"/>
              <a:ext cx="2268538" cy="2303462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2" name="Oval 22"/>
            <p:cNvSpPr>
              <a:spLocks noChangeArrowheads="1"/>
            </p:cNvSpPr>
            <p:nvPr/>
          </p:nvSpPr>
          <p:spPr bwMode="auto">
            <a:xfrm>
              <a:off x="2736850" y="4498305"/>
              <a:ext cx="142875" cy="14446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3" name="Oval 23"/>
            <p:cNvSpPr>
              <a:spLocks noChangeArrowheads="1"/>
            </p:cNvSpPr>
            <p:nvPr/>
          </p:nvSpPr>
          <p:spPr bwMode="auto">
            <a:xfrm>
              <a:off x="1366838" y="4233192"/>
              <a:ext cx="623887" cy="5889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altLang="he-IL" sz="3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773" name="Picture 4" descr="http://www.amalnet.k12.il/NR/rdonlyres/5A07A95F-443A-4833-9630-EEAB121F4B20/0/%D7%A2%D7%A4%D7%A8%D7%95%D7%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188913"/>
            <a:ext cx="4048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287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47700" y="5638800"/>
            <a:ext cx="1836738" cy="103028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76078"/>
                  <a:invGamma/>
                  <a:alpha val="39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נתרן –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  <a:r>
              <a:rPr lang="es-AR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מספר אטומי </a:t>
            </a:r>
            <a:r>
              <a:rPr lang="he-IL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11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אלקטרון </a:t>
            </a:r>
            <a:r>
              <a:rPr lang="he-IL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he-IL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 ברמה האחרונה</a:t>
            </a:r>
          </a:p>
        </p:txBody>
      </p:sp>
      <p:sp>
        <p:nvSpPr>
          <p:cNvPr id="4" name="מלבן 3"/>
          <p:cNvSpPr/>
          <p:nvPr/>
        </p:nvSpPr>
        <p:spPr>
          <a:xfrm>
            <a:off x="2292350" y="6102904"/>
            <a:ext cx="64468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he-IL" sz="2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זרם חשמלי במוליך מתכתי הוא תנועה של אלקטרונים חופשיים בכיוון </a:t>
            </a:r>
            <a:r>
              <a:rPr lang="he-IL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אחד.</a:t>
            </a:r>
            <a:endParaRPr lang="en-US" sz="24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4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4638" y="728663"/>
            <a:ext cx="6489700" cy="730250"/>
          </a:xfrm>
          <a:solidFill>
            <a:schemeClr val="accent1"/>
          </a:solidFill>
          <a:ln cap="flat" algn="ctr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נכיר כעת כמה "משפחות כימיות".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9750" y="1674813"/>
            <a:ext cx="80406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he-IL" altLang="he-IL" sz="4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"משפחה כימית"</a:t>
            </a:r>
            <a:r>
              <a:rPr lang="en-US" altLang="he-IL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altLang="he-IL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he-IL" sz="3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קבוצת יסודות בעלי תכונות דומות הממוקמים באותו טור בטבלת היסודות. </a:t>
            </a:r>
            <a:endParaRPr lang="en-US" altLang="he-IL" sz="36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6" descr="הטבלה%20המחזורית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65513"/>
            <a:ext cx="33480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313113" y="4294188"/>
            <a:ext cx="179387" cy="900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altLang="he-IL" sz="3200" b="1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5040313" y="6627813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800" smtClean="0">
                <a:solidFill>
                  <a:prstClr val="black"/>
                </a:solidFill>
              </a:rPr>
              <a:t>מתוך מצגת מלווה שיעור של </a:t>
            </a:r>
            <a:r>
              <a:rPr lang="en-US" altLang="he-IL" sz="800" smtClean="0">
                <a:solidFill>
                  <a:prstClr val="black"/>
                </a:solidFill>
              </a:rPr>
              <a:t>magiClass</a:t>
            </a:r>
            <a:r>
              <a:rPr lang="he-IL" altLang="he-IL" sz="80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 sz="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u="none" smtClean="0">
                <a:solidFill>
                  <a:srgbClr val="003366"/>
                </a:solidFill>
              </a:rPr>
              <a:t>נכתב ונערך ע"י אייל פלדנכתב ונערך ע"י אייל פלד</a:t>
            </a:r>
            <a:endParaRPr lang="en-US" u="none" smtClean="0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39752" y="86034"/>
            <a:ext cx="9612313" cy="60961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000" b="1" dirty="0" smtClean="0">
                <a:solidFill>
                  <a:srgbClr val="003366"/>
                </a:solidFill>
              </a:rPr>
              <a:t>מספר </a:t>
            </a:r>
            <a:r>
              <a:rPr lang="he-IL" sz="3000" b="1" dirty="0">
                <a:solidFill>
                  <a:srgbClr val="003366"/>
                </a:solidFill>
              </a:rPr>
              <a:t>הטור בטבלה המחזורית מציין את מספר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000" b="1" dirty="0">
                <a:solidFill>
                  <a:srgbClr val="003366"/>
                </a:solidFill>
              </a:rPr>
              <a:t>האלקטרונים ברמה האחרונה (המרוחקת ביותר מהגרעין</a:t>
            </a:r>
            <a:r>
              <a:rPr lang="he-IL" sz="3000" b="1" dirty="0" smtClean="0">
                <a:solidFill>
                  <a:srgbClr val="003366"/>
                </a:solidFill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000" b="1" dirty="0" smtClean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 dirty="0" smtClean="0">
                <a:solidFill>
                  <a:srgbClr val="003366"/>
                </a:solidFill>
              </a:rPr>
              <a:t>לדוגמה: ליסודות </a:t>
            </a:r>
            <a:r>
              <a:rPr lang="he-IL" sz="2000" b="1" dirty="0">
                <a:solidFill>
                  <a:srgbClr val="003366"/>
                </a:solidFill>
              </a:rPr>
              <a:t>שממוקמים </a:t>
            </a:r>
            <a:r>
              <a:rPr lang="he-IL" sz="2000" b="1" dirty="0" smtClean="0">
                <a:solidFill>
                  <a:srgbClr val="003366"/>
                </a:solidFill>
              </a:rPr>
              <a:t>בטור ה-</a:t>
            </a:r>
            <a:r>
              <a:rPr lang="en-US" sz="2000" b="1" dirty="0" smtClean="0">
                <a:solidFill>
                  <a:srgbClr val="003366"/>
                </a:solidFill>
              </a:rPr>
              <a:t>I</a:t>
            </a:r>
            <a:r>
              <a:rPr lang="he-IL" sz="2000" b="1" dirty="0" smtClean="0">
                <a:solidFill>
                  <a:srgbClr val="003366"/>
                </a:solidFill>
              </a:rPr>
              <a:t> יש אלקטרון אחד ברמה האחרונה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2000" b="1" dirty="0">
                <a:solidFill>
                  <a:srgbClr val="003366"/>
                </a:solidFill>
              </a:rPr>
              <a:t> </a:t>
            </a:r>
            <a:r>
              <a:rPr lang="he-IL" sz="2000" b="1" dirty="0" smtClean="0">
                <a:solidFill>
                  <a:srgbClr val="003366"/>
                </a:solidFill>
              </a:rPr>
              <a:t>           ליסודות שממוקמים בטור 7 ישנם 7 אלקטרונים ברמה האחרונה.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2000" b="1" dirty="0">
              <a:solidFill>
                <a:srgbClr val="003366"/>
              </a:solidFill>
            </a:endParaRPr>
          </a:p>
          <a:p>
            <a:pPr marL="342900" indent="-342900">
              <a:defRPr/>
            </a:pPr>
            <a:r>
              <a:rPr lang="he-IL" sz="3000" b="1" dirty="0" smtClean="0"/>
              <a:t>האלקטרונים </a:t>
            </a:r>
            <a:r>
              <a:rPr lang="he-IL" sz="3000" b="1" dirty="0"/>
              <a:t>החיצוניים הם אלה היכולים להשתתף </a:t>
            </a:r>
          </a:p>
          <a:p>
            <a:pPr marL="342900" indent="-342900">
              <a:defRPr/>
            </a:pPr>
            <a:r>
              <a:rPr lang="he-IL" sz="3000" b="1" dirty="0"/>
              <a:t>בקשרים כימיים עם אטומים אחרים.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u="sng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u="sng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u="sng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u="sng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3600" u="sng" dirty="0">
              <a:solidFill>
                <a:srgbClr val="003366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4148138"/>
            <a:ext cx="8208962" cy="2709862"/>
            <a:chOff x="930" y="1548"/>
            <a:chExt cx="4263" cy="1701"/>
          </a:xfrm>
        </p:grpSpPr>
        <p:pic>
          <p:nvPicPr>
            <p:cNvPr id="42019" name="Picture 5" descr="info_table%5B1%5D"/>
            <p:cNvPicPr>
              <a:picLocks noChangeAspect="1" noChangeArrowheads="1"/>
            </p:cNvPicPr>
            <p:nvPr/>
          </p:nvPicPr>
          <p:blipFill>
            <a:blip r:embed="rId2">
              <a:lum bright="-10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49" b="35695"/>
            <a:stretch>
              <a:fillRect/>
            </a:stretch>
          </p:blipFill>
          <p:spPr bwMode="auto">
            <a:xfrm>
              <a:off x="930" y="1548"/>
              <a:ext cx="4263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0" name="Rectangle 6"/>
            <p:cNvSpPr>
              <a:spLocks noChangeArrowheads="1"/>
            </p:cNvSpPr>
            <p:nvPr/>
          </p:nvSpPr>
          <p:spPr bwMode="auto">
            <a:xfrm>
              <a:off x="1429" y="2115"/>
              <a:ext cx="2313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21" name="Rectangle 7"/>
            <p:cNvSpPr>
              <a:spLocks noChangeArrowheads="1"/>
            </p:cNvSpPr>
            <p:nvPr/>
          </p:nvSpPr>
          <p:spPr bwMode="auto">
            <a:xfrm>
              <a:off x="3787" y="1661"/>
              <a:ext cx="1134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22" name="Rectangle 8"/>
            <p:cNvSpPr>
              <a:spLocks noChangeArrowheads="1"/>
            </p:cNvSpPr>
            <p:nvPr/>
          </p:nvSpPr>
          <p:spPr bwMode="auto">
            <a:xfrm>
              <a:off x="1156" y="1661"/>
              <a:ext cx="273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11188" y="3211513"/>
            <a:ext cx="360362" cy="936625"/>
            <a:chOff x="385" y="799"/>
            <a:chExt cx="227" cy="590"/>
          </a:xfrm>
        </p:grpSpPr>
        <p:sp>
          <p:nvSpPr>
            <p:cNvPr id="42017" name="AutoShape 9"/>
            <p:cNvSpPr>
              <a:spLocks noChangeArrowheads="1"/>
            </p:cNvSpPr>
            <p:nvPr/>
          </p:nvSpPr>
          <p:spPr bwMode="auto">
            <a:xfrm>
              <a:off x="476" y="1026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18" name="Text Box 17"/>
            <p:cNvSpPr txBox="1">
              <a:spLocks noChangeArrowheads="1"/>
            </p:cNvSpPr>
            <p:nvPr/>
          </p:nvSpPr>
          <p:spPr bwMode="auto">
            <a:xfrm>
              <a:off x="385" y="799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3366"/>
                  </a:solidFill>
                </a:rPr>
                <a:t>1</a:t>
              </a:r>
              <a:endParaRPr lang="en-US" sz="2000" b="1" dirty="0" smtClean="0">
                <a:solidFill>
                  <a:srgbClr val="003366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187450" y="3500438"/>
            <a:ext cx="360363" cy="1009650"/>
            <a:chOff x="748" y="1071"/>
            <a:chExt cx="227" cy="636"/>
          </a:xfrm>
        </p:grpSpPr>
        <p:sp>
          <p:nvSpPr>
            <p:cNvPr id="42015" name="AutoShape 10"/>
            <p:cNvSpPr>
              <a:spLocks noChangeArrowheads="1"/>
            </p:cNvSpPr>
            <p:nvPr/>
          </p:nvSpPr>
          <p:spPr bwMode="auto">
            <a:xfrm>
              <a:off x="793" y="1344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16" name="Text Box 18"/>
            <p:cNvSpPr txBox="1">
              <a:spLocks noChangeArrowheads="1"/>
            </p:cNvSpPr>
            <p:nvPr/>
          </p:nvSpPr>
          <p:spPr bwMode="auto">
            <a:xfrm>
              <a:off x="748" y="1071"/>
              <a:ext cx="22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3366"/>
                  </a:solidFill>
                </a:rPr>
                <a:t>2</a:t>
              </a:r>
              <a:endParaRPr lang="en-US" b="1" dirty="0" smtClean="0">
                <a:solidFill>
                  <a:srgbClr val="003366"/>
                </a:solidFill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084888" y="3644900"/>
            <a:ext cx="431800" cy="936625"/>
            <a:chOff x="3833" y="1162"/>
            <a:chExt cx="272" cy="590"/>
          </a:xfrm>
        </p:grpSpPr>
        <p:sp>
          <p:nvSpPr>
            <p:cNvPr id="42013" name="AutoShape 11"/>
            <p:cNvSpPr>
              <a:spLocks noChangeArrowheads="1"/>
            </p:cNvSpPr>
            <p:nvPr/>
          </p:nvSpPr>
          <p:spPr bwMode="auto">
            <a:xfrm>
              <a:off x="3923" y="138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14" name="Text Box 19"/>
            <p:cNvSpPr txBox="1">
              <a:spLocks noChangeArrowheads="1"/>
            </p:cNvSpPr>
            <p:nvPr/>
          </p:nvSpPr>
          <p:spPr bwMode="auto">
            <a:xfrm>
              <a:off x="3833" y="1162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3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380288" y="3644900"/>
            <a:ext cx="504825" cy="936625"/>
            <a:chOff x="4649" y="1162"/>
            <a:chExt cx="318" cy="590"/>
          </a:xfrm>
        </p:grpSpPr>
        <p:sp>
          <p:nvSpPr>
            <p:cNvPr id="42011" name="AutoShape 14"/>
            <p:cNvSpPr>
              <a:spLocks noChangeArrowheads="1"/>
            </p:cNvSpPr>
            <p:nvPr/>
          </p:nvSpPr>
          <p:spPr bwMode="auto">
            <a:xfrm>
              <a:off x="4785" y="138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12" name="Text Box 20"/>
            <p:cNvSpPr txBox="1">
              <a:spLocks noChangeArrowheads="1"/>
            </p:cNvSpPr>
            <p:nvPr/>
          </p:nvSpPr>
          <p:spPr bwMode="auto">
            <a:xfrm>
              <a:off x="4649" y="1162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6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516688" y="3644900"/>
            <a:ext cx="503237" cy="936625"/>
            <a:chOff x="4105" y="1162"/>
            <a:chExt cx="317" cy="590"/>
          </a:xfrm>
        </p:grpSpPr>
        <p:sp>
          <p:nvSpPr>
            <p:cNvPr id="42009" name="AutoShape 12"/>
            <p:cNvSpPr>
              <a:spLocks noChangeArrowheads="1"/>
            </p:cNvSpPr>
            <p:nvPr/>
          </p:nvSpPr>
          <p:spPr bwMode="auto">
            <a:xfrm>
              <a:off x="4241" y="138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10" name="Text Box 21"/>
            <p:cNvSpPr txBox="1">
              <a:spLocks noChangeArrowheads="1"/>
            </p:cNvSpPr>
            <p:nvPr/>
          </p:nvSpPr>
          <p:spPr bwMode="auto">
            <a:xfrm>
              <a:off x="4105" y="1162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4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019925" y="3644900"/>
            <a:ext cx="431800" cy="936625"/>
            <a:chOff x="4422" y="1162"/>
            <a:chExt cx="272" cy="590"/>
          </a:xfrm>
        </p:grpSpPr>
        <p:sp>
          <p:nvSpPr>
            <p:cNvPr id="42007" name="AutoShape 13"/>
            <p:cNvSpPr>
              <a:spLocks noChangeArrowheads="1"/>
            </p:cNvSpPr>
            <p:nvPr/>
          </p:nvSpPr>
          <p:spPr bwMode="auto">
            <a:xfrm>
              <a:off x="4513" y="138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08" name="Text Box 22"/>
            <p:cNvSpPr txBox="1">
              <a:spLocks noChangeArrowheads="1"/>
            </p:cNvSpPr>
            <p:nvPr/>
          </p:nvSpPr>
          <p:spPr bwMode="auto">
            <a:xfrm>
              <a:off x="4422" y="1162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5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885113" y="3644900"/>
            <a:ext cx="503237" cy="936625"/>
            <a:chOff x="4967" y="1162"/>
            <a:chExt cx="317" cy="590"/>
          </a:xfrm>
        </p:grpSpPr>
        <p:sp>
          <p:nvSpPr>
            <p:cNvPr id="42005" name="AutoShape 15"/>
            <p:cNvSpPr>
              <a:spLocks noChangeArrowheads="1"/>
            </p:cNvSpPr>
            <p:nvPr/>
          </p:nvSpPr>
          <p:spPr bwMode="auto">
            <a:xfrm>
              <a:off x="5057" y="1389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06" name="Text Box 23"/>
            <p:cNvSpPr txBox="1">
              <a:spLocks noChangeArrowheads="1"/>
            </p:cNvSpPr>
            <p:nvPr/>
          </p:nvSpPr>
          <p:spPr bwMode="auto">
            <a:xfrm>
              <a:off x="4967" y="1162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7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8316913" y="3355975"/>
            <a:ext cx="539750" cy="863600"/>
            <a:chOff x="5239" y="890"/>
            <a:chExt cx="340" cy="544"/>
          </a:xfrm>
        </p:grpSpPr>
        <p:sp>
          <p:nvSpPr>
            <p:cNvPr id="42003" name="AutoShape 16"/>
            <p:cNvSpPr>
              <a:spLocks noChangeArrowheads="1"/>
            </p:cNvSpPr>
            <p:nvPr/>
          </p:nvSpPr>
          <p:spPr bwMode="auto">
            <a:xfrm>
              <a:off x="5375" y="1071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04" name="Text Box 24"/>
            <p:cNvSpPr txBox="1">
              <a:spLocks noChangeArrowheads="1"/>
            </p:cNvSpPr>
            <p:nvPr/>
          </p:nvSpPr>
          <p:spPr bwMode="auto">
            <a:xfrm>
              <a:off x="5239" y="89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3366"/>
                  </a:solidFill>
                </a:rPr>
                <a:t>8</a:t>
              </a:r>
            </a:p>
          </p:txBody>
        </p:sp>
      </p:grpSp>
      <p:sp>
        <p:nvSpPr>
          <p:cNvPr id="41997" name="Line 36"/>
          <p:cNvSpPr>
            <a:spLocks noChangeShapeType="1"/>
          </p:cNvSpPr>
          <p:nvPr/>
        </p:nvSpPr>
        <p:spPr bwMode="auto">
          <a:xfrm>
            <a:off x="6113463" y="4984750"/>
            <a:ext cx="0" cy="18716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u="sng" smtClean="0">
              <a:solidFill>
                <a:srgbClr val="003366"/>
              </a:solidFill>
            </a:endParaRPr>
          </a:p>
        </p:txBody>
      </p:sp>
      <p:grpSp>
        <p:nvGrpSpPr>
          <p:cNvPr id="41998" name="Group 38"/>
          <p:cNvGrpSpPr>
            <a:grpSpLocks/>
          </p:cNvGrpSpPr>
          <p:nvPr/>
        </p:nvGrpSpPr>
        <p:grpSpPr bwMode="auto">
          <a:xfrm>
            <a:off x="1547813" y="4984750"/>
            <a:ext cx="4537075" cy="1871663"/>
            <a:chOff x="1020" y="2296"/>
            <a:chExt cx="2858" cy="1179"/>
          </a:xfrm>
        </p:grpSpPr>
        <p:sp>
          <p:nvSpPr>
            <p:cNvPr id="42000" name="Line 34"/>
            <p:cNvSpPr>
              <a:spLocks noChangeShapeType="1"/>
            </p:cNvSpPr>
            <p:nvPr/>
          </p:nvSpPr>
          <p:spPr bwMode="auto">
            <a:xfrm>
              <a:off x="1020" y="2296"/>
              <a:ext cx="0" cy="117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01" name="Line 35"/>
            <p:cNvSpPr>
              <a:spLocks noChangeShapeType="1"/>
            </p:cNvSpPr>
            <p:nvPr/>
          </p:nvSpPr>
          <p:spPr bwMode="auto">
            <a:xfrm>
              <a:off x="1020" y="2296"/>
              <a:ext cx="285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  <p:sp>
          <p:nvSpPr>
            <p:cNvPr id="42002" name="Line 37"/>
            <p:cNvSpPr>
              <a:spLocks noChangeShapeType="1"/>
            </p:cNvSpPr>
            <p:nvPr/>
          </p:nvSpPr>
          <p:spPr bwMode="auto">
            <a:xfrm>
              <a:off x="1020" y="3475"/>
              <a:ext cx="285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u="sng" smtClean="0">
                <a:solidFill>
                  <a:srgbClr val="0033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123003"/>
            <a:ext cx="88329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/>
              <a:t/>
            </a:r>
            <a:br>
              <a:rPr lang="he-IL" sz="3200" dirty="0"/>
            </a:br>
            <a:r>
              <a:rPr lang="he-IL" sz="3200" b="1" dirty="0"/>
              <a:t>יכולת הקישור של אטום של יסוד היא מספר הקשרים הכימיים שהוא יכול ליצור</a:t>
            </a:r>
            <a:r>
              <a:rPr lang="he-IL" sz="3200" b="1" dirty="0" smtClean="0"/>
              <a:t>.</a:t>
            </a:r>
          </a:p>
          <a:p>
            <a:r>
              <a:rPr lang="he-IL" sz="3200" b="1" dirty="0" smtClean="0"/>
              <a:t> </a:t>
            </a:r>
            <a:r>
              <a:rPr lang="he-IL" sz="3200" b="1" dirty="0"/>
              <a:t>לדוגמה, יכולת הקישור של מימן היא 1, כלומר הוא יוצר קשר אחד. </a:t>
            </a:r>
            <a:br>
              <a:rPr lang="he-IL" sz="3200" b="1" dirty="0"/>
            </a:br>
            <a:r>
              <a:rPr lang="he-IL" sz="3200" b="1" dirty="0"/>
              <a:t/>
            </a:r>
            <a:br>
              <a:rPr lang="he-IL" sz="3200" b="1" dirty="0"/>
            </a:br>
            <a:r>
              <a:rPr lang="he-IL" sz="3200" b="1" dirty="0" smtClean="0"/>
              <a:t>יכולת </a:t>
            </a:r>
            <a:r>
              <a:rPr lang="he-IL" sz="3200" b="1" dirty="0"/>
              <a:t>הקישור תלויה במספר </a:t>
            </a:r>
            <a:r>
              <a:rPr lang="he-IL" sz="3200" b="1" dirty="0" smtClean="0"/>
              <a:t>האלקטרונים החיצוניים</a:t>
            </a:r>
            <a:r>
              <a:rPr lang="he-IL" sz="3200" dirty="0"/>
              <a:t>.</a:t>
            </a:r>
            <a:endParaRPr lang="he-IL" sz="3200" dirty="0" smtClean="0"/>
          </a:p>
        </p:txBody>
      </p:sp>
      <p:sp>
        <p:nvSpPr>
          <p:cNvPr id="3" name="מלבן 2"/>
          <p:cNvSpPr/>
          <p:nvPr/>
        </p:nvSpPr>
        <p:spPr>
          <a:xfrm>
            <a:off x="525070" y="476672"/>
            <a:ext cx="810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</a:rPr>
              <a:t>יכולת קישור ומספר האלקטרונים החיצוניים</a:t>
            </a:r>
            <a:endParaRPr lang="he-I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6376" y="119675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/>
              <a:t>אטומי יסודות "שואפים" להגיע ליציבות כמו של היסודות בטור ה-8 (גזים האצילים</a:t>
            </a:r>
            <a:r>
              <a:rPr lang="he-IL" sz="3200" b="1" dirty="0" smtClean="0"/>
              <a:t>)</a:t>
            </a:r>
          </a:p>
          <a:p>
            <a:endParaRPr lang="he-IL" sz="3200" b="1" dirty="0"/>
          </a:p>
        </p:txBody>
      </p:sp>
      <p:sp>
        <p:nvSpPr>
          <p:cNvPr id="5" name="מלבן 4"/>
          <p:cNvSpPr/>
          <p:nvPr/>
        </p:nvSpPr>
        <p:spPr>
          <a:xfrm>
            <a:off x="525070" y="476672"/>
            <a:ext cx="8106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</a:rPr>
              <a:t>יכולת קישור ומספר האלקטרונים החיצוניים</a:t>
            </a:r>
            <a:endParaRPr lang="he-IL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8728" y="227687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he-IL" sz="3200" b="1" dirty="0">
                <a:latin typeface="David" pitchFamily="34" charset="-79"/>
                <a:cs typeface="David" pitchFamily="34" charset="-79"/>
              </a:rPr>
              <a:t>מספר הקשרים שייצור האטום לאטומים אחרים הוא על פי יכולת הקישור שלו.</a:t>
            </a:r>
            <a:endParaRPr lang="en-US" sz="3200" b="1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25234"/>
              </p:ext>
            </p:extLst>
          </p:nvPr>
        </p:nvGraphicFramePr>
        <p:xfrm>
          <a:off x="971600" y="3429000"/>
          <a:ext cx="7786684" cy="28615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03902"/>
                <a:gridCol w="802252"/>
                <a:gridCol w="824026"/>
                <a:gridCol w="803920"/>
                <a:gridCol w="791836"/>
                <a:gridCol w="865187"/>
                <a:gridCol w="865187"/>
                <a:gridCol w="865187"/>
                <a:gridCol w="865187"/>
              </a:tblGrid>
              <a:tr h="518307">
                <a:tc>
                  <a:txBody>
                    <a:bodyPr/>
                    <a:lstStyle/>
                    <a:p>
                      <a:pPr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 טור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8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6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5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4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2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1</a:t>
                      </a:r>
                      <a:endParaRPr lang="he-IL" sz="2800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837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האטום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Ne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F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O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N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C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B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Mg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Na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206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מספר הטור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8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7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6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5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4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2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1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206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יכולת</a:t>
                      </a:r>
                      <a:r>
                        <a:rPr lang="he-IL" sz="2400" b="1" baseline="0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 הקישור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----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1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2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4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3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2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1</a:t>
                      </a:r>
                      <a:endParaRPr lang="he-IL" sz="24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9" marR="91439" marT="45724" marB="45724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7704" y="6309320"/>
            <a:ext cx="56166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עמוד 31 פעילות + שאלות 1-5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27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9875" y="104775"/>
            <a:ext cx="8385175" cy="1096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קשרים כימיים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14338" y="1190625"/>
            <a:ext cx="8315325" cy="51133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sz="1200" b="1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רוב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החומרים בטבע מופיעים כצבר של אטומים. </a:t>
            </a: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 marL="118872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e-IL" sz="28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   נדיר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למצוא חומר שהוא אטומים בודדים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e-IL" sz="1600" dirty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sz="2800" b="1" dirty="0">
                <a:latin typeface="David" pitchFamily="34" charset="-79"/>
                <a:cs typeface="David" pitchFamily="34" charset="-79"/>
              </a:rPr>
              <a:t>כאשר שני אטומים או יותר נמצאים יחד פועלים בין האטומים כוחות, הנקראים קשרים כימיים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118872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e-IL" sz="1600" b="1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sz="2600" b="1" dirty="0" smtClean="0">
                <a:latin typeface="David" pitchFamily="34" charset="-79"/>
                <a:cs typeface="David" pitchFamily="34" charset="-79"/>
              </a:rPr>
              <a:t>הקשר </a:t>
            </a:r>
            <a:r>
              <a:rPr lang="he-IL" sz="2600" b="1" dirty="0">
                <a:latin typeface="David" pitchFamily="34" charset="-79"/>
                <a:cs typeface="David" pitchFamily="34" charset="-79"/>
              </a:rPr>
              <a:t>הכימי נוצר כאשר יש שינוי במיקום האלקטרונים הרחוקים מהגרעין, בכל אחד מהאטומים המשתתפים בקשר. </a:t>
            </a:r>
            <a:endParaRPr lang="he-IL" sz="2600" b="1" dirty="0" smtClean="0">
              <a:latin typeface="David" pitchFamily="34" charset="-79"/>
              <a:cs typeface="David" pitchFamily="34" charset="-79"/>
            </a:endParaRPr>
          </a:p>
          <a:p>
            <a:pPr marL="118872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e-IL" sz="12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268" name="מציין מיקום של מספר שקופית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9E1CFE-D759-4EAE-9C16-6D6F10085BE6}" type="slidenum">
              <a:rPr lang="ar-SA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652463" y="1914525"/>
            <a:ext cx="871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sz="1400" b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גביש מלח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sz="1400" b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בישול</a:t>
            </a:r>
          </a:p>
        </p:txBody>
      </p:sp>
      <p:sp>
        <p:nvSpPr>
          <p:cNvPr id="11270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1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2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AutoShape 18" descr="data:image/jpeg;base64,/9j/4AAQSkZJRgABAQAAAQABAAD/2wCEAAkGBhQSERUUEhQVFRUWGBcYGRgYGBgcGRgYGBgYFRgVFxgaHCYfFxwjGRUYHy8gJCcpLCwsGB8xNTAqNSYrLCkBCQoKDgwOGg8PGiwlHyUsLCwsLCwsLCwsKSwsLyksLC0sLCwsKSwsLCwsLCksLC0sLCwsKSwsLCwsLCwsLCwsLP/AABEIAMoA+QMBIgACEQEDEQH/xAAcAAABBQEBAQAAAAAAAAAAAAAAAwQFBgcCAQj/xABBEAACAQIEBAQDBgQFAwMFAAABAgMAEQQFEiEGMUFRE2FxgSIykQdCUqGxwRQjYtFDcoLh8DOS8SSiwhUXNFNz/8QAGAEBAQEBAQAAAAAAAAAAAAAAAAIBAwT/xAAsEQACAgEEAQIEBgMAAAAAAAAAAQIRIQMSMUFRImFxgZGhBDJCsfDxEyPB/9oADAMBAAIRAxEAPwDE6KKKAKKKKAKKKKAKKKKAKKKKAKKKKAKKKKAKKKKAKKK8oD2ivK9tQBRXug16IieQP0NAc0Up/Dt+E/Q14sDHkrH0BNAcUUv/AAEn/wCt/wDtP9qcJkOIK6hBMV7iN7fW1ZYGFeUs+DdeaMPVSK4MZ7GtBxRXtqKAKKKKAKKKKAKKKKAKKKKAKKKKAKKKKAKKKKAKKKKAKKf5PkM+Kcph4nkYC50jYDuSdgPWrvlv2MyldWKmSH+lR4je5uFHtegM4FOcHlssv/Tjd/8AKpI9zyFabBw3gMPt4fjMObSm/wBFHwj86kXkUoLusKDkigDb0HL6Vag3kxuinZJ9leInXVI8cK/1XZj/AKV2/Op7/wC3WGgI1FpbDctsCetlHT1NWCTNQIAsbBTy1b3UdbAdeg9b0nIkrR7KqoouXc7sO57CpSbdI7+hRIWZY1BVYtA5AKu57WqU4TyOSSJvDN5CfiBWzKOl77AVGZTipZsR4cK+IxOx5KAObnsoG9zV4wGZ/wAPJoVVla9i6ixY/hC73F/OqrbghpSyhtBwROws6A35ksP0FIZvwFLHHbDRxRjm7l7MT/TtZR+dXvE5uYwpeJtLDcgglT2tTXOc5hkw7hWsTbYgg8x3G/tUqe14Mem5Kyg5bkmkaZFJe2zFvhHtzY/So85vjGxn8PBK6xLbWV7/AIb9L7VaIsEdBe9x2rjh3KYoZhiC4sSxcEfMSNvptSSU1lYLUZR7yJ5fkHhxMuJnUuTqQFbgDsx51FYnK4XLM0cJt8JAAO5GxIp9xhnM28yYY+Gx0IzLsLfetz36U/4V4MCQNiJ4g0rAkJfTtba5B5mtlF3uWEQqSSeX8TPpOG4zKR/DxlD1FwR9DUXxfwgkKjwo5Ff5iLMV02vcE9fetZGVPHglj8NEnckszEvIqk3Bvaw22tUQwZoxGZiSoKh2+PT3spNr+Vb6F/P7M2ybowgiipDiDAiHEyxjkrbdNjuPyNR9QYwooooAooooAooooAooooAooooAooqd4b4Mnxhug0x3sZG5eekc2PpQEGqkkAC5Ow8z2FaJwp9kUstpMWTDHz0f4jeR/APz9KuXCPA2HwrAqNb8y7gX/wBPRfb61a8xxiopLEKorUikhjgcPDhkEWGjWNf6RzPcnmx8zTDNZWYN12Y/leq/m3Gm5EK7fiPX0qKhhnnBdmYLY9Tv5Adato10hr/9WYD4VVfOwJ+pr3AYOSeRUQFnY+vmT6DnT7JeGTKbtcAdu/atCyDgZYF8VndWO4CkA26C/wCdPiQskJheBsRpF4wFUX+Jh9TvzqRy3KwwKyxrKXFgpJ+H6G1/0qU8V2OnW7X2sTt5ADkaUnJj/lRDVK2zEfd/pU9+5qG0snVOXBGnAQYMOuGSzvtI1yT/APzU9r1J8N8O6LSSC7ncD8PmfOnGWZDoIaTdhyHb17mp6KO1QpSk7ZjSiqR5PhldCrC4P/L+tVHGZc8Tmya1HLsRyF7cquDmmuYMixkSEjULAL8xPTT51rimytPUcU0VTMMoYKoDFb2LC23+S/WnWW8PiQhmb4VPy/nUvhswjIRSw1N8IB/EBcgnleqpxZ9qMWBmbDpA7yqASSVWP4gCNxcnY9hXS2jm/Vll4nwauuhlBU9PSolBLIDHh2DC5viHF0Sx+VF/xCLcxt51H4bPJMQIw2ldem4Xkb78zzFSuPxqM4w0Z1SsNVuiIDuxPJfIVyhOM8HScJafJH47K7/y4HMjD55Gf734bfsO9QeNy5oCXYCXb8Pw36kE8yKtnwQKb/BEttTdST91RzLMf1qpfabxl4EAQEJMCsgi5hF3C67bFrb25A2rvKcnpuPRyjpxc1J8/sYXxPixLipXXkW29gB+1Rdeu1ySeteXrkYFFFFAFFFFAFFFFAFFeXr0CgCnOX5bJO4SJGdj0H6nsPM1c+F/splmCyYkmGM76P8AEYdNiLID3O/lWoZZk8GEj0QoFH1JPdmO5oCk8LfZUqWkxVncfcHyDtc/e9OXrWiQ5WFXfSiL6AAegpjJnWjkN+gpDE5y0wCmwHUc7/3rUCTweOT4mQFlH3j8IPp1NRozeJpP50YYee4Ht196a5hnWn4Op226VDmW5tfc9KrdXBaidZpJFiMUzKBoSyotrDbmbet6cnEqrJGebEA26AmxpDC4IL8otUpgsq8RwoXdja/6k1jbbCwWnhzKEJug/lry8z69fOp7Nn0xN3Ow9+1dYHCrDGEXZVHM/UkmqLxZ9qiRFo8OuuQbBz8inuN/jP0HrWNtvJkY+CfKrh4y8jiMfedua/0oPvOfLlTXK8/WRv8A06aYzt4r/PIe4H3R/wA2rNsRHiJdOLx+sxuSVBIBcL+BbgInLfr500zPj6RrxxKkSW092ta2x5L7CnJfBu+Xzq6alN1uRfodJKkj3B3p5Ewb5SDbbbvWM8I8RK2GVJJCDEdIBO2k7iw+orVeGsQrQK0bBlJO/vY/mKzF0Q4vklkw/elGgHMAXHIkfvTWDFagGU3B3HYinkcl6EkJhsB4MgudVl3Jt8Tu12b6KAKr/HfBGFxbrKQVlIsWXqByDKedr89qteNa71HY9dThR0A/vS3yXSoz3L8mxmDXQmiZQQInZraSTazgkGwG+xPKrfg8DHlsJJLSzzEam2LHvbsgNV/M8xGImkjjsUhDIC3y+IfnfbnYWUDufMUji8VNgtJBW+1hzGkcgQR/4qoxSTa7NlNypN8FhzXMlhYO28wW8ULfKot/1pB0bnYE3/bA+NsyL4iQly7OQWYm5JAt9L329Ks/FOdFcQAp1Gazm53FiTYnzI+grOsZNqdm53PP966aj6TOUPy+4hRRRXE0KKKKAKKKKAKKKAKAAtbd9k3A8WHVcXiSDOb6EvcRAi1yOrn8vWq7wXwaIUTEYhC00m0MJG+/+IR37bVoOLwKwqAswMgHxnawP4QB2pFrkpxaLDi8XCQWdlsPPeojDYmOdiqOqjtcFiP2qn5rhsS+6sHXp39aWybhWSSTSzxxXW5cg+mkct66JWZhYLPi44EUgSADqdv1qFnzeGJSIlLOdtXOnknBEN/imR7dB/be3rSeZ5fBhVAURGRtgu7ED8ZF9hXSnXJOO1/PqVqBmditib3JIFz7WqUyDg2QsWII2HxNtz3tbne3OnWVStH8jyHuUiAv722FTuGzxiQPDc9Czv8A/EXqGVysDzL+HUjG/wAbdSf2HSpQyQ4WMyysqC3M8z1sO58hXOPzmKCIEMhZuQZ1UC3Msee3YAnyrNeJ86jclpJBi5Nwo3WCK/4EveTpzO/nUNlJdsT4x+0OTFExQArD9C1vxHt/SPzqy/ZxwVCI1xMoEkpN0J+VbDmF6m/U9ulZhLiGc3Y+QsAAB2AGwHkBWq5hnIy7JI9RId4wigGzapLsSP8AKrE+wpWDHLoqnGomzHEyNFIngxsYkNz9zZjsOrXN+1qhMN9n+/8AMl/7R+5qW4UKeG3h/KSG+osf0qZYVqaXCNavkoWO4ekwj3+eJr/EOY7au1aamc/w2RREG0kqMqd7uzEt7L+1MwAylTuCLEdxVazrMfElw2FS+iBUhA7sSNTfUgf6aOjODZ8mh0YeFe0aD6KKkvF0JqsT5DmTyAHrSCrYAdtv2qJz/OlRGYtpjj2Yg7luRRfPpe+2/U3EWFEcoxJ3IJPMjlfqB5Dl7Uw4hxv8Ph5pebD5R/Ux0oPqR7A0rkEwkjiZRpDIGA7Ai4H51T+NMxGOxKZfC38tTrxEi7gab/y9uvT1Pka3kpsR4NwaCMzsWWCMcz/iPvqlt1FzpUd9/SRwWXHHuZ8R8ES7KvL4RuN+g33PO9N8xzFGVYo7LAgsextsAPId/wDeoDj3iV/4MxwXWIWVjyLseXoPLyq2jOvczrjDOhNjJpYwES5SMAWsgHhqfUqL37mq1SuJbe3aka5ks9ooooYFFFFAeV7RXtAeCtG4U4Ojw0QxmOXlvHCevYt79KjOB8kQSCWeNn0/KgGxPTVflarzm2HbFFbgrp6XFvc/tRwlJUXGUVlkVJxFL4hmLfzCPht/hqfujzt1qx8OYMNCGYk6iTb/AJzqPwvCsQPxlm9KsOBwIZTHFruLbLuFHP8A5eqSS4N3bnbRzKpUhVAXbnzI8gK6E0l9hq9ancBwxbdrLf3Y+p5U5x+Igwq72L9F5n1PYVjp8kPOERmCzSWIb3F+Si1vzFRmPDSSazJpvzuFLH3qNzPiq1y43PIHmfboKrEmaT4h9Kajf7qX/Pypuoui34viGCBbM5dvwjmfW2w96jYcbNjGGlPBgB3I5nv8X9q5yzheNQrTkF/wNdV8vi5E+R29asckixrd/gHTUtx6BkrLfLNxwhvn+BE+GEK/y1TeNexAPzHmb33NU7KuEmkvre23Sxt79fapPM87aS4W4XyNyfW9eZFmIRtLXs1gCRyPb0rYyyJQwcYfgFjIgEgYFlBBBBsTv36VF/bTxF42MXCx/JhQV26uwUt9AFX2NaDiMxGFikxD7CJGZb9XtpjX3cisFkmZ3aRzqdyWYnmSTck+9dFk5VRYeCs5EMnhufgfYE8la/M+RrQ2NZRlOTS4lysKhmAuQSBte3U+dXLD5rJg4xHjI3uNkZbEMOxa9riqlFcopPyWZDvVdyDA68zibmDOD9G1ftTKb7Ql+5CfdrfoKtXAOBR0ixYJ1gt8O2kEXU9L9a5Bl8z7P48OFVpBGzgnWeUajnIffYDqfQ1kueZzJmM6wwhlgQ6UUXJJv85A3Z25+ValiuFsPij4k6s5axsXbTtyAAI2Ham2G4Pg8W0aCGJQdZX4dfQx6uenoT13FSil7HXhTLh4oYAQxRVMn3Y1VRc+bG1gB51FcLcOQSJiEwsoJDaJZNzrbmSN9hzG3n7xv2rfaCMPGMJhDZmUanTbQvIItupA59qpX2b8RzQynDx/LOLeepbnb2uKx4yFnBd8fkMil1i/mqlrlBtf062rOeNs1P8ALi+ULd2HXV8q389mPuK2rHZwmBwwBZRI25LHl+Jz5D9bV86cV5oZ8RI5+8xPtyA+gFam2s9/sY6Tf0IUmiiihAUUUUAUUUUAVbPs/wAkWWcPKLop5dydh+ZqqKL1onBuB0RIy7vqD2+mlfyB961K2anRsOOy+GIBFVUQKCwRfiJOwBYdCapWKiD4hkaTwrDV4ag3t0v0Hua0PJ8E/hgybu1mY/1dvQXpLC8N4WKVpNAeY7szXYi/a+yj2pdOyqVUhtkPBcMdpGZ5WYD5jsLi/Ic/epySZIhZQB/SoA/2pGdXfbVoXsv964hwKgdT5mnJu3yN58yla+kaQOdt7epqLORyTEsukX/xHGo/6E6nzY1YpJBp03A9KSOI0DY3AHIg/lVKLqxwVdOAMNG+uZnmta+s2BPQWHP61AZtGTKTHGsaCwAiFgB525n1qazfM3dt9uwrzC3QeZ5/2rIo0g8zytljVrsT94XuPX9qhpJDYC5+tXotqBDbg7VTM2wRie3Toe4pTXJstvKGbU4yuDXNGn4nVfqwFNqdZaxWQONtG/v0/vRckFu42x6y/wDplA8JBpPmbW/L9axjNMraCQobkc1P4l6GtG1VHZ9lfjRG3zrcr69VPkapokhPs8xBXHRre3iXjueXxDa/+oCttm4OEqlZtBU8xa//AIr52wmJaOVTbdWB7HY19E8E8VLikMZv4kYHPmy8g3r0Pt3pF0KbRnXG32Sth0M2GLSILl1IF0HcfiHPzFTnA83h4GFQNzqPuXY1pTYldRQG7WuVFibcrkdBv1rN8XxS6yyJhY1UAMNVto992Xz5/Wk5Kvc2EXZcMbn0eHRVbeTSLIOdz37VCS4qWXeRrDoo5D17nzNUOXOLG+osb3JJ3J/Wp7KeK0ewYWtttt9TXl/FaX4iWn/opPyzppT00/UUbO8qfF5k45IvNuYVASo9zbYedSOaRfwhgxES/wD47Kbd1vY38z+9O85zqHCCzG7n4io+Zie/l5mqrLnk2IZduZ/lxDkTv8bk87dPMeVdYQailLwTOSvBM8c8QLM5LsWkb/D+4g53PoOQ77ms3nkuxNWHM5FAYqdXhjSzH70zkrfzsAxH+Xzqshq66jVnJXR1Xle0VzNCiiigCivKVw2HLsqKLsxsB5mgHmSZWZ5kQfeP5Dc/kK3rgThweJrtZEtt3IFgPa16oHAuW6GZgt3/AOmvkB85922v5GtOSUrh1hVtGrdj3J57jcDp7VSbRW3yWLMc6WMfCQTcC/MXv+dQ742RZQGG5O/mOv5UxzKRdCqpuVsNh8PLv7Uphs3v/wBVbm1g1tx3qUi+FwWqMgi4rrw/Ko/L8aqkKx2bkfP/AHqUklVedqymZbGkzAXNvpUPLKXGpgV7La1h/epHFY5Aaj5cQp/8VfVGETLAC2ojeuTTp5EPWmONhIF0IbuvX1Xz8qqOCrOjIAKaYqFZBZhcA3Fcx4gHY3U9iLU4VPOvTGKZDY2hy9LgKov6UwxsDqxDqAQfum6kdCD6dO9WTDoI1Mjczso/emf8NrBLdf8Al68zW2VAr1eTN8Leh/Q0tNhyrEU+yvh44qGZo5EBUEC5FtVuR/CPOtswq2aZIJpFmRCLAB97C4AAYWHO37VPcJYFE8RnlMWhGbxC1tItY2sOe/nTPhxHRnGILeE17hSurULgFb7AX69qqPFuYETPGLhAfgUm/wAPMXPU361unBTeXSNujvD8QPBNKRM7LKdLv954w1+XTbetcx+Mw0GXEQWLSKLctTE23PfnXz47km9Sb8QyiBI0FjuNe97dFHaqk9KWqpViP3+JzkpSg4XyaBlv2d4vEIJFQBTyLMBf251E51lhwkEpkZfFDhFCXKizC9j1Ngd6meCOKcxkTw2l1RqoXdV2FrAarXvSebvBq1YiQFIzbQpBYv2A777npUvUlqYv5I6+mGKoz7PZWknMjm5Kp5b6R8PtyqQyWMoGkOxYWB6hetu1dwYdZJnlVLJc6VJvpB6eZ/Sls7lEOHYn5mFgPLr+VR8Se7Kfmc+wQHqXb/M3T2UD6mmKVyzXrpKgw7ooooAooooAqy8F5KZpCb6bA2YjZdrs/sPzIquwRFmCjmTatV4HwCRhezKVY9wSL2/7efrQpIu/DOVRRxgIAF0gg/iuOd+p61IyZWdHiF1AA2Unc+flRDlkcqgJMYtO2kWtYcrdeVqaZpwxrAH8Qlx1Pb0vzrcstYs4ijaQEIhexHIXt69qfx5QPCLSxNEw63vc9PhvtT7K8fhsOFgQkm27DcE23JIOxpxmeKEqqsd2JYXAHapxeDMvkr5BCgtYWHfb86eDMiAAwJ2G/r3pDOMAfD579ux6e1eyDUb3/wCcq9Gns/UYxzO4blz7daQKW514I7mnRnZdjZrd/wC9cwM3jB6UmcOPSnk2L6hBbqBz9Rf9KazRlvkAv23DfQ1gEpMtJGoMhHYm367VG42YRLe1z0AI396Xnci4II73qKxmH1KGNwvIHexom7wB1h+IUlP8y6EbBW5DyB5GpITKRc7j12qnYiI61jivLK3JFFz6nsPM0rNgcVh0kM4AVbHQGvv135GlrhmpNq0WxM/wyDUYfEkW+nlpHb1qnT5nGsjsoA8Qkskey8729L1Us14jkk2HwjsD+tRsOLcEWPtXRqK7OeX7FzxOas+w+EfU/Wq3nyeIAVBYrsSNxvaw87H9al8LBqUeJtfmPLtSuHzuKKVdPJCDtY3I6b86522i1FFPiyiRm0lCvfULfrVjgwgbTDHYvsAo3JY7e5rzF458RKREpZ5GNgouTfkKbYbNEwMzGRPElTUFVX2SVfld2XmFO+kHe3auk9OK4dsmMmuSYxSSYZTE82hAbsimzSPy0g87DlfpvUbnGLgiwvhgpLPJofWvy4aMXPgju5vdj06kmq1jMVNO7SuWdiTc/n7Uj4LNsoJPYb1Caqhllwy/GJHBH1ZlBsOdzvy96hOOsWpkVE1fCo1arXLHc7DkBsPapvhnKii+LJt4dwAfxAbt6L+tUrOnZ5mY9SbfWp3dI1xoj6UUUItFYSe0UUUAUUUUBPcG4BJJyZLlURmsuxY8goPS5POtuyXIjHENMIACDqNmO5G5vte2/aso+y3R/ESFiLrHdQfvEH9tq1PEcWrDEEbWWtckW5+pqZtqLa5OsFdIk8liYGzA3F+g32PbnTfGRFrgHT59fapjhqBoW1MxbxFvZrXBNju35U9kwkeosF1bk25KKNOzVJIgsrytVQhQS3fmT/ap7L8GyC/w3PcH6U1bOUUEg2A2sF2/39TSc/GCRi7g/Sx/Wuc1NtbWa/DRJZi3wXdFcDtcEedQkeG2BHLsd6dwcURyLfQ9jt8t/wBKYDMD0U2/b3q9Pd+ol1WBYRGvHB600lz+JfmdV/1L+nOouXixZG0YfxJm66IyFHqxsK62jEmTZpnmXFuGwotPIA3MIN2PsOXqbVmfGvGuMimaD4oLWOxBYgjY6ul/KqQ+JkkJLEknmSdz6k71lkmoZ99oKl1N1WO41JquWU87keW9qdnjrDSosMbgC9hqGkAdOfmayzC5QZPvX9BSxwCR31EnyrHHdwVurLNLfjSLLta4eNWmYWaTmwv1v1Ne4XGvNEWnJXxBvc3Onzv351lUeNZHDJuARs249D3FP8Rn8sz3mdlUn7o+FR5L2Fd90Xh4+7bOVfX7IfZxk5R2AFwDsdtxzB+lMo2WPc7t27VdpYMO+FX+FdZnCkMb3YbfDcHdQPSoPKuFY3e2IlZFAJOhdTXH3R0BPK52rzxquz0aie7r5EXA0+JcRxgkt90bDbckk7AW3uakcp4c1ONJSSxszXvCh7EjeY2+6m3nUvPgk0iOJPCiAsVDXeXuZ5BbXf8ACAFHY86m+F8oaeRIUGlRzsNkXck2qn7kpFe4mwXgYYyIWDXCFgFW5Ync6QNI0rYJc233NZyu5v1r6l4pwGXx4I4bFMiIwU7mzsykEMLb3uOY71E5Hwfg0YPFBEoW1iAGY/1Fzcj61r3UqRCp3kzL7N+GHnnVJo3ET6iSfhuuk3Ivv23q6Z19m6RKRhG0ue45Dla48qvGhElDBfiCEA+VxTSXU7WTdjuT5dST0FHFdmxk+jCOIczeO8ZNiP5dgfw/OfO53PrUOMLqXz6VJcW4QDGuofWQWLWGwLMWsO/wld/OiIAJv0ojeslUkUgkGkxTrF/ESaa2qTmdUV5evaAKKKKAc5dmDQyLInNTfyPcHyNblwucFjoY21MX1C6WF1cWOm3XfryrBKI52U3UkHuCQfqKx35NTS5Prf8AhEU2Y3b+o3YD9EHoBUPmOZ+KfCi+UcyATe3kOlYJknF+JVjqkLg89dzy5b3v+dTb8dMp2jFzz0uw/wB/zqkirNRnxKC4MvKxNltYXsb22Huai5+LcLE+zaidgzDWVHXcbD86p6faXGF0tCFJ5nTqB9dTG9JYv7TWv/LMKDsILH6gmmA2x1nnG+IN0gUR8xdRdvZuntVXfETsumUyXO41a9/W9WFePY2F3ku3azj969Ti+NzuynyJJH/uNVRi9xllfDeK2ITSvO7Gw9bc6v6cc+HGseFhTSgAuwuxNt2sLDes/wAy40gIskZB7o0iflrsfpSWV8STrIJYSjkLp0yBSCOe4Ui5v1rU2k9yt9FVFvnBIfaDNJioxOY1Dx7MVUg6Cebd7E/nWd+IT1NaPiOKp2DCeAaWBBEeoCxFuW96pzph0Oxk9xY+g2rFHc+kTLHFiOHxZjWwvvuac4HKZsQToHLmSQFHqTUvkmQLiAXjfCxqvMzzqGHnouWPstOv4CFNQefxOy4dCAT3MkoFh6KxqcvCNS8kPicugw4/mSCWT8CH4R/ma1dYXKp8SNceHARuTW0x7bE62NtutO4cPGLgKovtcgM1vJmB0+qgHzq74bERQRLckgDa92P1O9Y7RjdNIzeOERM4l1hx8ojIWzf1Na9rdBz7in+G4lkBAChuQ67+nMk9SSTU7xPmEeJAURqoXcP9/wBCeVvKpXgfgtJkLRSC4trLD4hfoB29KmGrGTo9Mvw84K2RuGz5GFirBuotf1tbnWmfZ28bRmVA430i4tfuT9agcXlOBwbLJLI2scgqi5PkAL0keMyhH8M6qvMhrux9VX4V+t69H+J1clX/AH5HjerGTaV/QsWYcBxzTvPI2nUb8yx9r/LUtwth8NH4vhMXANmLG5uBa1ulvKq+OPIJlEc4lQEAMyAbnqALkgHyua6xoHhMsC+FEFuAm0rA73Zj8hI8iamUndO8lxiusBxnxN4LnwU1MQFVehY779tj0psuPc4a8/8ALQLrmsfmsNRHkgtsvU8yeVSi5egQFgLgAnrvYfeO/Ks9+1DPiIVgXYyHcD8Cm+/qbD60uxS4KGJfFmklItrdmt2BOw9hYe1GZz2XSOtd4NLLUXi5tTE+wqTWxB122ppent6ZzLY1JByprquK7oD2iiigPDSdKUmaAe4YDSTTnL8EZNgdyaZhvgp1l+amFSV+boe21aBTPMq/hnCGRXNrkLf4fI+dRmqiaUsSSbkm5NJisNfsdE1zqovRehgazSkeJK8v0H60lei9ASuE4nnjBCvcHowDfTUNqWTigk/zoo5R2N1+hUioOihqbRbsLn+W/wCJl8l/6MU4/JkP604Xi7BKLR4HSO5mdm+pW35VSaKR9JrlZbW4jgLArEV3vYyXB8rBVNvepvOftDTEwpH/AA0URTk0bHl2Ktf9azeijy7NU2jVuFssjmQyspkt9zxIkHvd9R+gqYzLiCYIY0iSGOxBFtW3qNhWJhzXQxDdz9ayCUHaOmrrz1fzM0LAxLJLpUlgetiQPVrWqzpk6rYE7dbEfS9Y5BmcifK7L6E/pUxhONsUot4gIH4lU/na9XuOVmrYZFjJKDSeV9y3sTy9qkMNhDsQCGPLfesvwH2lzIbvHG/1U/qRVmyf7YIFcNNBJty0Mp3772oLNKxWofC2229YZxVmf8TjXI+RDoX/ACqT+vOrtxT9sOFmw7CASrKRpsyAWB5kEMR3rKcPmagk2Y39KDgksdLpTzNQ9d43MdZ2BsKbeP5VjMbF6RxCVwZzXhlJrDBNa7ApMGu1oDqiiigPDSZpQ1waAV7V5IK6FcyUAleuq4rsUB4TXNdGuaAKKKKAKKKKAKKKKAKKKKAKKKKAK6U1zXq0ApqoJrmigA0AUV61AFeWr0V61Ac0UUUBzXS1zXXWgO6KKKA//9k="/>
          <p:cNvSpPr>
            <a:spLocks noChangeAspect="1" noChangeArrowheads="1"/>
          </p:cNvSpPr>
          <p:nvPr/>
        </p:nvSpPr>
        <p:spPr bwMode="auto">
          <a:xfrm>
            <a:off x="8655050" y="-935038"/>
            <a:ext cx="2371725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AutoShape 20" descr="data:image/jpeg;base64,/9j/4AAQSkZJRgABAQAAAQABAAD/2wCEAAkGBhQSERUUEhQVFRUWGBcYGRgYGBgcGRgYGBgYFRgVFxgaHCYfFxwjGRUYHy8gJCcpLCwsGB8xNTAqNSYrLCkBCQoKDgwOGg8PGiwlHyUsLCwsLCwsLCwsKSwsLyksLC0sLCwsKSwsLCwsLCksLC0sLCwsKSwsLCwsLCwsLCwsLP/AABEIAMoA+QMBIgACEQEDEQH/xAAcAAABBQEBAQAAAAAAAAAAAAAAAwQFBgcCAQj/xABBEAACAQIEBAQDBgQFAwMFAAABAgMAEQQFEiEGMUFRE2FxgSIykQdCUqGxwRQjYtFDcoLh8DOS8SSiwhUXNFNz/8QAGAEBAQEBAQAAAAAAAAAAAAAAAAIBAwT/xAAsEQACAgEEAQIEBgMAAAAAAAAAAQIRIQMSMUFRImFxgZGhBDJCsfDxEyPB/9oADAMBAAIRAxEAPwDE6KKKAKKKKAKKKKAKKKKAKKKKAKKKKAKKKKAKKKKAKKK8oD2ivK9tQBRXug16IieQP0NAc0Up/Dt+E/Q14sDHkrH0BNAcUUv/AAEn/wCt/wDtP9qcJkOIK6hBMV7iN7fW1ZYGFeUs+DdeaMPVSK4MZ7GtBxRXtqKAKKKKAKKKKAKKKKAKKKKAKKKKAKKKKAKKKKAKKKKAKKf5PkM+Kcph4nkYC50jYDuSdgPWrvlv2MyldWKmSH+lR4je5uFHtegM4FOcHlssv/Tjd/8AKpI9zyFabBw3gMPt4fjMObSm/wBFHwj86kXkUoLusKDkigDb0HL6Vag3kxuinZJ9leInXVI8cK/1XZj/AKV2/Op7/wC3WGgI1FpbDctsCetlHT1NWCTNQIAsbBTy1b3UdbAdeg9b0nIkrR7KqoouXc7sO57CpSbdI7+hRIWZY1BVYtA5AKu57WqU4TyOSSJvDN5CfiBWzKOl77AVGZTipZsR4cK+IxOx5KAObnsoG9zV4wGZ/wAPJoVVla9i6ixY/hC73F/OqrbghpSyhtBwROws6A35ksP0FIZvwFLHHbDRxRjm7l7MT/TtZR+dXvE5uYwpeJtLDcgglT2tTXOc5hkw7hWsTbYgg8x3G/tUqe14Mem5Kyg5bkmkaZFJe2zFvhHtzY/So85vjGxn8PBK6xLbWV7/AIb9L7VaIsEdBe9x2rjh3KYoZhiC4sSxcEfMSNvptSSU1lYLUZR7yJ5fkHhxMuJnUuTqQFbgDsx51FYnK4XLM0cJt8JAAO5GxIp9xhnM28yYY+Gx0IzLsLfetz36U/4V4MCQNiJ4g0rAkJfTtba5B5mtlF3uWEQqSSeX8TPpOG4zKR/DxlD1FwR9DUXxfwgkKjwo5Ff5iLMV02vcE9fetZGVPHglj8NEnckszEvIqk3Bvaw22tUQwZoxGZiSoKh2+PT3spNr+Vb6F/P7M2ybowgiipDiDAiHEyxjkrbdNjuPyNR9QYwooooAooooAooooAooooAooooAooqd4b4Mnxhug0x3sZG5eekc2PpQEGqkkAC5Ow8z2FaJwp9kUstpMWTDHz0f4jeR/APz9KuXCPA2HwrAqNb8y7gX/wBPRfb61a8xxiopLEKorUikhjgcPDhkEWGjWNf6RzPcnmx8zTDNZWYN12Y/leq/m3Gm5EK7fiPX0qKhhnnBdmYLY9Tv5Adato10hr/9WYD4VVfOwJ+pr3AYOSeRUQFnY+vmT6DnT7JeGTKbtcAdu/atCyDgZYF8VndWO4CkA26C/wCdPiQskJheBsRpF4wFUX+Jh9TvzqRy3KwwKyxrKXFgpJ+H6G1/0qU8V2OnW7X2sTt5ADkaUnJj/lRDVK2zEfd/pU9+5qG0snVOXBGnAQYMOuGSzvtI1yT/APzU9r1J8N8O6LSSC7ncD8PmfOnGWZDoIaTdhyHb17mp6KO1QpSk7ZjSiqR5PhldCrC4P/L+tVHGZc8Tmya1HLsRyF7cquDmmuYMixkSEjULAL8xPTT51rimytPUcU0VTMMoYKoDFb2LC23+S/WnWW8PiQhmb4VPy/nUvhswjIRSw1N8IB/EBcgnleqpxZ9qMWBmbDpA7yqASSVWP4gCNxcnY9hXS2jm/Vll4nwauuhlBU9PSolBLIDHh2DC5viHF0Sx+VF/xCLcxt51H4bPJMQIw2ldem4Xkb78zzFSuPxqM4w0Z1SsNVuiIDuxPJfIVyhOM8HScJafJH47K7/y4HMjD55Gf734bfsO9QeNy5oCXYCXb8Pw36kE8yKtnwQKb/BEttTdST91RzLMf1qpfabxl4EAQEJMCsgi5hF3C67bFrb25A2rvKcnpuPRyjpxc1J8/sYXxPixLipXXkW29gB+1Rdeu1ySeteXrkYFFFFAFFFFAFFFFAFFeXr0CgCnOX5bJO4SJGdj0H6nsPM1c+F/splmCyYkmGM76P8AEYdNiLID3O/lWoZZk8GEj0QoFH1JPdmO5oCk8LfZUqWkxVncfcHyDtc/e9OXrWiQ5WFXfSiL6AAegpjJnWjkN+gpDE5y0wCmwHUc7/3rUCTweOT4mQFlH3j8IPp1NRozeJpP50YYee4Ht196a5hnWn4Op226VDmW5tfc9KrdXBaidZpJFiMUzKBoSyotrDbmbet6cnEqrJGebEA26AmxpDC4IL8otUpgsq8RwoXdja/6k1jbbCwWnhzKEJug/lry8z69fOp7Nn0xN3Ow9+1dYHCrDGEXZVHM/UkmqLxZ9qiRFo8OuuQbBz8inuN/jP0HrWNtvJkY+CfKrh4y8jiMfedua/0oPvOfLlTXK8/WRv8A06aYzt4r/PIe4H3R/wA2rNsRHiJdOLx+sxuSVBIBcL+BbgInLfr500zPj6RrxxKkSW092ta2x5L7CnJfBu+Xzq6alN1uRfodJKkj3B3p5Ewb5SDbbbvWM8I8RK2GVJJCDEdIBO2k7iw+orVeGsQrQK0bBlJO/vY/mKzF0Q4vklkw/elGgHMAXHIkfvTWDFagGU3B3HYinkcl6EkJhsB4MgudVl3Jt8Tu12b6KAKr/HfBGFxbrKQVlIsWXqByDKedr89qteNa71HY9dThR0A/vS3yXSoz3L8mxmDXQmiZQQInZraSTazgkGwG+xPKrfg8DHlsJJLSzzEam2LHvbsgNV/M8xGImkjjsUhDIC3y+IfnfbnYWUDufMUji8VNgtJBW+1hzGkcgQR/4qoxSTa7NlNypN8FhzXMlhYO28wW8ULfKot/1pB0bnYE3/bA+NsyL4iQly7OQWYm5JAt9L329Ks/FOdFcQAp1Gazm53FiTYnzI+grOsZNqdm53PP966aj6TOUPy+4hRRRXE0KKKKAKKKKAKKKAKAAtbd9k3A8WHVcXiSDOb6EvcRAi1yOrn8vWq7wXwaIUTEYhC00m0MJG+/+IR37bVoOLwKwqAswMgHxnawP4QB2pFrkpxaLDi8XCQWdlsPPeojDYmOdiqOqjtcFiP2qn5rhsS+6sHXp39aWybhWSSTSzxxXW5cg+mkct66JWZhYLPi44EUgSADqdv1qFnzeGJSIlLOdtXOnknBEN/imR7dB/be3rSeZ5fBhVAURGRtgu7ED8ZF9hXSnXJOO1/PqVqBmditib3JIFz7WqUyDg2QsWII2HxNtz3tbne3OnWVStH8jyHuUiAv722FTuGzxiQPDc9Czv8A/EXqGVysDzL+HUjG/wAbdSf2HSpQyQ4WMyysqC3M8z1sO58hXOPzmKCIEMhZuQZ1UC3Msee3YAnyrNeJ86jclpJBi5Nwo3WCK/4EveTpzO/nUNlJdsT4x+0OTFExQArD9C1vxHt/SPzqy/ZxwVCI1xMoEkpN0J+VbDmF6m/U9ulZhLiGc3Y+QsAAB2AGwHkBWq5hnIy7JI9RId4wigGzapLsSP8AKrE+wpWDHLoqnGomzHEyNFIngxsYkNz9zZjsOrXN+1qhMN9n+/8AMl/7R+5qW4UKeG3h/KSG+osf0qZYVqaXCNavkoWO4ekwj3+eJr/EOY7au1aamc/w2RREG0kqMqd7uzEt7L+1MwAylTuCLEdxVazrMfElw2FS+iBUhA7sSNTfUgf6aOjODZ8mh0YeFe0aD6KKkvF0JqsT5DmTyAHrSCrYAdtv2qJz/OlRGYtpjj2Yg7luRRfPpe+2/U3EWFEcoxJ3IJPMjlfqB5Dl7Uw4hxv8Ph5pebD5R/Ux0oPqR7A0rkEwkjiZRpDIGA7Ai4H51T+NMxGOxKZfC38tTrxEi7gab/y9uvT1Pka3kpsR4NwaCMzsWWCMcz/iPvqlt1FzpUd9/SRwWXHHuZ8R8ES7KvL4RuN+g33PO9N8xzFGVYo7LAgsextsAPId/wDeoDj3iV/4MxwXWIWVjyLseXoPLyq2jOvczrjDOhNjJpYwES5SMAWsgHhqfUqL37mq1SuJbe3aka5ks9ooooYFFFFAeV7RXtAeCtG4U4Ojw0QxmOXlvHCevYt79KjOB8kQSCWeNn0/KgGxPTVflarzm2HbFFbgrp6XFvc/tRwlJUXGUVlkVJxFL4hmLfzCPht/hqfujzt1qx8OYMNCGYk6iTb/AJzqPwvCsQPxlm9KsOBwIZTHFruLbLuFHP8A5eqSS4N3bnbRzKpUhVAXbnzI8gK6E0l9hq9ancBwxbdrLf3Y+p5U5x+Igwq72L9F5n1PYVjp8kPOERmCzSWIb3F+Si1vzFRmPDSSazJpvzuFLH3qNzPiq1y43PIHmfboKrEmaT4h9Kajf7qX/Pypuoui34viGCBbM5dvwjmfW2w96jYcbNjGGlPBgB3I5nv8X9q5yzheNQrTkF/wNdV8vi5E+R29asckixrd/gHTUtx6BkrLfLNxwhvn+BE+GEK/y1TeNexAPzHmb33NU7KuEmkvre23Sxt79fapPM87aS4W4XyNyfW9eZFmIRtLXs1gCRyPb0rYyyJQwcYfgFjIgEgYFlBBBBsTv36VF/bTxF42MXCx/JhQV26uwUt9AFX2NaDiMxGFikxD7CJGZb9XtpjX3cisFkmZ3aRzqdyWYnmSTck+9dFk5VRYeCs5EMnhufgfYE8la/M+RrQ2NZRlOTS4lysKhmAuQSBte3U+dXLD5rJg4xHjI3uNkZbEMOxa9riqlFcopPyWZDvVdyDA68zibmDOD9G1ftTKb7Ql+5CfdrfoKtXAOBR0ixYJ1gt8O2kEXU9L9a5Bl8z7P48OFVpBGzgnWeUajnIffYDqfQ1kueZzJmM6wwhlgQ6UUXJJv85A3Z25+ValiuFsPij4k6s5axsXbTtyAAI2Ham2G4Pg8W0aCGJQdZX4dfQx6uenoT13FSil7HXhTLh4oYAQxRVMn3Y1VRc+bG1gB51FcLcOQSJiEwsoJDaJZNzrbmSN9hzG3n7xv2rfaCMPGMJhDZmUanTbQvIItupA59qpX2b8RzQynDx/LOLeepbnb2uKx4yFnBd8fkMil1i/mqlrlBtf062rOeNs1P8ALi+ULd2HXV8q389mPuK2rHZwmBwwBZRI25LHl+Jz5D9bV86cV5oZ8RI5+8xPtyA+gFam2s9/sY6Tf0IUmiiihAUUUUAUUUUAVbPs/wAkWWcPKLop5dydh+ZqqKL1onBuB0RIy7vqD2+mlfyB961K2anRsOOy+GIBFVUQKCwRfiJOwBYdCapWKiD4hkaTwrDV4ag3t0v0Hua0PJ8E/hgybu1mY/1dvQXpLC8N4WKVpNAeY7szXYi/a+yj2pdOyqVUhtkPBcMdpGZ5WYD5jsLi/Ic/epySZIhZQB/SoA/2pGdXfbVoXsv964hwKgdT5mnJu3yN58yla+kaQOdt7epqLORyTEsukX/xHGo/6E6nzY1YpJBp03A9KSOI0DY3AHIg/lVKLqxwVdOAMNG+uZnmta+s2BPQWHP61AZtGTKTHGsaCwAiFgB525n1qazfM3dt9uwrzC3QeZ5/2rIo0g8zytljVrsT94XuPX9qhpJDYC5+tXotqBDbg7VTM2wRie3Toe4pTXJstvKGbU4yuDXNGn4nVfqwFNqdZaxWQONtG/v0/vRckFu42x6y/wDplA8JBpPmbW/L9axjNMraCQobkc1P4l6GtG1VHZ9lfjRG3zrcr69VPkapokhPs8xBXHRre3iXjueXxDa/+oCttm4OEqlZtBU8xa//AIr52wmJaOVTbdWB7HY19E8E8VLikMZv4kYHPmy8g3r0Pt3pF0KbRnXG32Sth0M2GLSILl1IF0HcfiHPzFTnA83h4GFQNzqPuXY1pTYldRQG7WuVFibcrkdBv1rN8XxS6yyJhY1UAMNVto992Xz5/Wk5Kvc2EXZcMbn0eHRVbeTSLIOdz37VCS4qWXeRrDoo5D17nzNUOXOLG+osb3JJ3J/Wp7KeK0ewYWtttt9TXl/FaX4iWn/opPyzppT00/UUbO8qfF5k45IvNuYVASo9zbYedSOaRfwhgxES/wD47Kbd1vY38z+9O85zqHCCzG7n4io+Zie/l5mqrLnk2IZduZ/lxDkTv8bk87dPMeVdYQailLwTOSvBM8c8QLM5LsWkb/D+4g53PoOQ77ms3nkuxNWHM5FAYqdXhjSzH70zkrfzsAxH+Xzqshq66jVnJXR1Xle0VzNCiiigCivKVw2HLsqKLsxsB5mgHmSZWZ5kQfeP5Dc/kK3rgThweJrtZEtt3IFgPa16oHAuW6GZgt3/AOmvkB85922v5GtOSUrh1hVtGrdj3J57jcDp7VSbRW3yWLMc6WMfCQTcC/MXv+dQ742RZQGG5O/mOv5UxzKRdCqpuVsNh8PLv7Uphs3v/wBVbm1g1tx3qUi+FwWqMgi4rrw/Ko/L8aqkKx2bkfP/AHqUklVedqymZbGkzAXNvpUPLKXGpgV7La1h/epHFY5Aaj5cQp/8VfVGETLAC2ojeuTTp5EPWmONhIF0IbuvX1Xz8qqOCrOjIAKaYqFZBZhcA3Fcx4gHY3U9iLU4VPOvTGKZDY2hy9LgKov6UwxsDqxDqAQfum6kdCD6dO9WTDoI1Mjczso/emf8NrBLdf8Al68zW2VAr1eTN8Leh/Q0tNhyrEU+yvh44qGZo5EBUEC5FtVuR/CPOtswq2aZIJpFmRCLAB97C4AAYWHO37VPcJYFE8RnlMWhGbxC1tItY2sOe/nTPhxHRnGILeE17hSurULgFb7AX69qqPFuYETPGLhAfgUm/wAPMXPU361unBTeXSNujvD8QPBNKRM7LKdLv954w1+XTbetcx+Mw0GXEQWLSKLctTE23PfnXz47km9Sb8QyiBI0FjuNe97dFHaqk9KWqpViP3+JzkpSg4XyaBlv2d4vEIJFQBTyLMBf251E51lhwkEpkZfFDhFCXKizC9j1Ngd6meCOKcxkTw2l1RqoXdV2FrAarXvSebvBq1YiQFIzbQpBYv2A777npUvUlqYv5I6+mGKoz7PZWknMjm5Kp5b6R8PtyqQyWMoGkOxYWB6hetu1dwYdZJnlVLJc6VJvpB6eZ/Sls7lEOHYn5mFgPLr+VR8Se7Kfmc+wQHqXb/M3T2UD6mmKVyzXrpKgw7ooooAooooAqy8F5KZpCb6bA2YjZdrs/sPzIquwRFmCjmTatV4HwCRhezKVY9wSL2/7efrQpIu/DOVRRxgIAF0gg/iuOd+p61IyZWdHiF1AA2Unc+flRDlkcqgJMYtO2kWtYcrdeVqaZpwxrAH8Qlx1Pb0vzrcstYs4ijaQEIhexHIXt69qfx5QPCLSxNEw63vc9PhvtT7K8fhsOFgQkm27DcE23JIOxpxmeKEqqsd2JYXAHapxeDMvkr5BCgtYWHfb86eDMiAAwJ2G/r3pDOMAfD579ux6e1eyDUb3/wCcq9Gns/UYxzO4blz7daQKW514I7mnRnZdjZrd/wC9cwM3jB6UmcOPSnk2L6hBbqBz9Rf9KazRlvkAv23DfQ1gEpMtJGoMhHYm367VG42YRLe1z0AI396Xnci4II73qKxmH1KGNwvIHexom7wB1h+IUlP8y6EbBW5DyB5GpITKRc7j12qnYiI61jivLK3JFFz6nsPM0rNgcVh0kM4AVbHQGvv135GlrhmpNq0WxM/wyDUYfEkW+nlpHb1qnT5nGsjsoA8Qkskey8729L1Us14jkk2HwjsD+tRsOLcEWPtXRqK7OeX7FzxOas+w+EfU/Wq3nyeIAVBYrsSNxvaw87H9al8LBqUeJtfmPLtSuHzuKKVdPJCDtY3I6b86522i1FFPiyiRm0lCvfULfrVjgwgbTDHYvsAo3JY7e5rzF458RKREpZ5GNgouTfkKbYbNEwMzGRPElTUFVX2SVfld2XmFO+kHe3auk9OK4dsmMmuSYxSSYZTE82hAbsimzSPy0g87DlfpvUbnGLgiwvhgpLPJofWvy4aMXPgju5vdj06kmq1jMVNO7SuWdiTc/n7Uj4LNsoJPYb1Caqhllwy/GJHBH1ZlBsOdzvy96hOOsWpkVE1fCo1arXLHc7DkBsPapvhnKii+LJt4dwAfxAbt6L+tUrOnZ5mY9SbfWp3dI1xoj6UUUItFYSe0UUUAUUUUBPcG4BJJyZLlURmsuxY8goPS5POtuyXIjHENMIACDqNmO5G5vte2/aso+y3R/ESFiLrHdQfvEH9tq1PEcWrDEEbWWtckW5+pqZtqLa5OsFdIk8liYGzA3F+g32PbnTfGRFrgHT59fapjhqBoW1MxbxFvZrXBNju35U9kwkeosF1bk25KKNOzVJIgsrytVQhQS3fmT/ap7L8GyC/w3PcH6U1bOUUEg2A2sF2/39TSc/GCRi7g/Sx/Wuc1NtbWa/DRJZi3wXdFcDtcEedQkeG2BHLsd6dwcURyLfQ9jt8t/wBKYDMD0U2/b3q9Pd+ol1WBYRGvHB600lz+JfmdV/1L+nOouXixZG0YfxJm66IyFHqxsK62jEmTZpnmXFuGwotPIA3MIN2PsOXqbVmfGvGuMimaD4oLWOxBYgjY6ul/KqQ+JkkJLEknmSdz6k71lkmoZ99oKl1N1WO41JquWU87keW9qdnjrDSosMbgC9hqGkAdOfmayzC5QZPvX9BSxwCR31EnyrHHdwVurLNLfjSLLta4eNWmYWaTmwv1v1Ne4XGvNEWnJXxBvc3Onzv351lUeNZHDJuARs249D3FP8Rn8sz3mdlUn7o+FR5L2Fd90Xh4+7bOVfX7IfZxk5R2AFwDsdtxzB+lMo2WPc7t27VdpYMO+FX+FdZnCkMb3YbfDcHdQPSoPKuFY3e2IlZFAJOhdTXH3R0BPK52rzxquz0aie7r5EXA0+JcRxgkt90bDbckk7AW3uakcp4c1ONJSSxszXvCh7EjeY2+6m3nUvPgk0iOJPCiAsVDXeXuZ5BbXf8ACAFHY86m+F8oaeRIUGlRzsNkXck2qn7kpFe4mwXgYYyIWDXCFgFW5Ync6QNI0rYJc233NZyu5v1r6l4pwGXx4I4bFMiIwU7mzsykEMLb3uOY71E5Hwfg0YPFBEoW1iAGY/1Fzcj61r3UqRCp3kzL7N+GHnnVJo3ET6iSfhuuk3Ivv23q6Z19m6RKRhG0ue45Dla48qvGhElDBfiCEA+VxTSXU7WTdjuT5dST0FHFdmxk+jCOIczeO8ZNiP5dgfw/OfO53PrUOMLqXz6VJcW4QDGuofWQWLWGwLMWsO/wld/OiIAJv0ojeslUkUgkGkxTrF/ESaa2qTmdUV5evaAKKKKAc5dmDQyLInNTfyPcHyNblwucFjoY21MX1C6WF1cWOm3XfryrBKI52U3UkHuCQfqKx35NTS5Prf8AhEU2Y3b+o3YD9EHoBUPmOZ+KfCi+UcyATe3kOlYJknF+JVjqkLg89dzy5b3v+dTb8dMp2jFzz0uw/wB/zqkirNRnxKC4MvKxNltYXsb22Huai5+LcLE+zaidgzDWVHXcbD86p6faXGF0tCFJ5nTqB9dTG9JYv7TWv/LMKDsILH6gmmA2x1nnG+IN0gUR8xdRdvZuntVXfETsumUyXO41a9/W9WFePY2F3ku3azj969Ti+NzuynyJJH/uNVRi9xllfDeK2ITSvO7Gw9bc6v6cc+HGseFhTSgAuwuxNt2sLDes/wAy40gIskZB7o0iflrsfpSWV8STrIJYSjkLp0yBSCOe4Ui5v1rU2k9yt9FVFvnBIfaDNJioxOY1Dx7MVUg6Cebd7E/nWd+IT1NaPiOKp2DCeAaWBBEeoCxFuW96pzph0Oxk9xY+g2rFHc+kTLHFiOHxZjWwvvuac4HKZsQToHLmSQFHqTUvkmQLiAXjfCxqvMzzqGHnouWPstOv4CFNQefxOy4dCAT3MkoFh6KxqcvCNS8kPicugw4/mSCWT8CH4R/ma1dYXKp8SNceHARuTW0x7bE62NtutO4cPGLgKovtcgM1vJmB0+qgHzq74bERQRLckgDa92P1O9Y7RjdNIzeOERM4l1hx8ojIWzf1Na9rdBz7in+G4lkBAChuQ67+nMk9SSTU7xPmEeJAURqoXcP9/wBCeVvKpXgfgtJkLRSC4trLD4hfoB29KmGrGTo9Mvw84K2RuGz5GFirBuotf1tbnWmfZ28bRmVA430i4tfuT9agcXlOBwbLJLI2scgqi5PkAL0keMyhH8M6qvMhrux9VX4V+t69H+J1clX/AH5HjerGTaV/QsWYcBxzTvPI2nUb8yx9r/LUtwth8NH4vhMXANmLG5uBa1ulvKq+OPIJlEc4lQEAMyAbnqALkgHyua6xoHhMsC+FEFuAm0rA73Zj8hI8iamUndO8lxiusBxnxN4LnwU1MQFVehY779tj0psuPc4a8/8ALQLrmsfmsNRHkgtsvU8yeVSi5egQFgLgAnrvYfeO/Ks9+1DPiIVgXYyHcD8Cm+/qbD60uxS4KGJfFmklItrdmt2BOw9hYe1GZz2XSOtd4NLLUXi5tTE+wqTWxB122ppent6ZzLY1JByprquK7oD2iiigPDSdKUmaAe4YDSTTnL8EZNgdyaZhvgp1l+amFSV+boe21aBTPMq/hnCGRXNrkLf4fI+dRmqiaUsSSbkm5NJisNfsdE1zqovRehgazSkeJK8v0H60lei9ASuE4nnjBCvcHowDfTUNqWTigk/zoo5R2N1+hUioOihqbRbsLn+W/wCJl8l/6MU4/JkP604Xi7BKLR4HSO5mdm+pW35VSaKR9JrlZbW4jgLArEV3vYyXB8rBVNvepvOftDTEwpH/AA0URTk0bHl2Ktf9azeijy7NU2jVuFssjmQyspkt9zxIkHvd9R+gqYzLiCYIY0iSGOxBFtW3qNhWJhzXQxDdz9ayCUHaOmrrz1fzM0LAxLJLpUlgetiQPVrWqzpk6rYE7dbEfS9Y5BmcifK7L6E/pUxhONsUot4gIH4lU/na9XuOVmrYZFjJKDSeV9y3sTy9qkMNhDsQCGPLfesvwH2lzIbvHG/1U/qRVmyf7YIFcNNBJty0Mp3772oLNKxWofC2229YZxVmf8TjXI+RDoX/ACqT+vOrtxT9sOFmw7CASrKRpsyAWB5kEMR3rKcPmagk2Y39KDgksdLpTzNQ9d43MdZ2BsKbeP5VjMbF6RxCVwZzXhlJrDBNa7ApMGu1oDqiiigPDSZpQ1waAV7V5IK6FcyUAleuq4rsUB4TXNdGuaAKKKKAKKKKAKKKKAKKKKAKKKKAK6U1zXq0ApqoJrmigA0AUV61AFeWr0V61Ac0UUUBzXS1zXXWgO6KKKA//9k="/>
          <p:cNvSpPr>
            <a:spLocks noChangeAspect="1" noChangeArrowheads="1"/>
          </p:cNvSpPr>
          <p:nvPr/>
        </p:nvSpPr>
        <p:spPr bwMode="auto">
          <a:xfrm>
            <a:off x="8807450" y="-782638"/>
            <a:ext cx="2371725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קבוצה 20"/>
          <p:cNvGrpSpPr>
            <a:grpSpLocks/>
          </p:cNvGrpSpPr>
          <p:nvPr/>
        </p:nvGrpSpPr>
        <p:grpSpPr bwMode="auto">
          <a:xfrm>
            <a:off x="393700" y="1062038"/>
            <a:ext cx="1690688" cy="1571625"/>
            <a:chOff x="342147" y="1652040"/>
            <a:chExt cx="1690573" cy="1570909"/>
          </a:xfrm>
        </p:grpSpPr>
        <p:pic>
          <p:nvPicPr>
            <p:cNvPr id="11280" name="Picture 5" descr="http://mauricioeretzisrael.files.wordpress.com/2010/06/rocas-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885" b="16083"/>
            <a:stretch>
              <a:fillRect/>
            </a:stretch>
          </p:blipFill>
          <p:spPr bwMode="auto">
            <a:xfrm rot="-150673">
              <a:off x="342147" y="1652040"/>
              <a:ext cx="1690573" cy="157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1" name="TextBox 19"/>
            <p:cNvSpPr txBox="1">
              <a:spLocks noChangeArrowheads="1"/>
            </p:cNvSpPr>
            <p:nvPr/>
          </p:nvSpPr>
          <p:spPr bwMode="auto">
            <a:xfrm>
              <a:off x="645080" y="1796863"/>
              <a:ext cx="13868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e-IL" sz="1400" b="1" smtClean="0">
                  <a:solidFill>
                    <a:prstClr val="white"/>
                  </a:solidFill>
                  <a:latin typeface="David" pitchFamily="34" charset="-79"/>
                  <a:cs typeface="David" pitchFamily="34" charset="-79"/>
                </a:rPr>
                <a:t>גביש מלח בישול</a:t>
              </a:r>
            </a:p>
          </p:txBody>
        </p:sp>
      </p:grpSp>
      <p:pic>
        <p:nvPicPr>
          <p:cNvPr id="14360" name="Picture 24" descr="http://www.2all.co.il/web/Sites/healthkeep/3698_(2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941888"/>
            <a:ext cx="3671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http://t3.gstatic.com/images?q=tbn:ANd9GcSjGPGVcds7O2T6yoC7iDsj1nWppEYw5EynDdu84Aewh_rd5n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37885">
            <a:off x="511175" y="2843213"/>
            <a:ext cx="13446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229600" cy="1038225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FF0000"/>
                </a:solidFill>
              </a:rPr>
              <a:t>4. הקשר הכימי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-180528" y="1196975"/>
            <a:ext cx="8970516" cy="55895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קשר תוך מולקולרי יכול להיות בין אטומים מסוגים שונים, לדוגמה: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בין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יון </a:t>
            </a:r>
            <a:r>
              <a:rPr lang="he-IL" sz="3200" b="1" u="sng" dirty="0" smtClean="0">
                <a:latin typeface="David" pitchFamily="34" charset="-79"/>
                <a:cs typeface="David" pitchFamily="34" charset="-79"/>
              </a:rPr>
              <a:t>אל מתכת שלילי 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ליון של </a:t>
            </a:r>
            <a:r>
              <a:rPr lang="he-IL" sz="3200" b="1" u="sng" dirty="0" smtClean="0">
                <a:latin typeface="David" pitchFamily="34" charset="-79"/>
                <a:cs typeface="David" pitchFamily="34" charset="-79"/>
              </a:rPr>
              <a:t>מתכת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 חיובי-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קשר יוני.</a:t>
            </a:r>
          </a:p>
          <a:p>
            <a:pPr eaLnBrk="1" hangingPunct="1">
              <a:spcBef>
                <a:spcPct val="0"/>
              </a:spcBef>
            </a:pP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בין אטום </a:t>
            </a:r>
            <a:r>
              <a:rPr lang="he-IL" sz="3200" b="1" u="sng" dirty="0" smtClean="0">
                <a:latin typeface="David" pitchFamily="34" charset="-79"/>
                <a:cs typeface="David" pitchFamily="34" charset="-79"/>
              </a:rPr>
              <a:t>אל-מתכת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 לאטום </a:t>
            </a:r>
            <a:r>
              <a:rPr lang="he-IL" sz="3200" b="1" u="sng" dirty="0" smtClean="0">
                <a:latin typeface="David" pitchFamily="34" charset="-79"/>
                <a:cs typeface="David" pitchFamily="34" charset="-79"/>
              </a:rPr>
              <a:t>אל מתכת 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- קשר </a:t>
            </a:r>
            <a:r>
              <a:rPr lang="he-IL" sz="3200" b="1" dirty="0" err="1" smtClean="0">
                <a:latin typeface="David" pitchFamily="34" charset="-79"/>
                <a:cs typeface="David" pitchFamily="34" charset="-79"/>
              </a:rPr>
              <a:t>קוולנטי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        </a:t>
            </a:r>
            <a:r>
              <a:rPr lang="he-IL" sz="3200" b="1" dirty="0" err="1" smtClean="0">
                <a:latin typeface="David" pitchFamily="34" charset="-79"/>
                <a:cs typeface="David" pitchFamily="34" charset="-79"/>
              </a:rPr>
              <a:t>קוולנטי</a:t>
            </a:r>
            <a:r>
              <a:rPr lang="he-IL" sz="3200" b="1" dirty="0" smtClean="0">
                <a:latin typeface="David" pitchFamily="34" charset="-79"/>
                <a:cs typeface="David" pitchFamily="34" charset="-79"/>
              </a:rPr>
              <a:t>                                                יוני</a:t>
            </a:r>
            <a:endParaRPr lang="en-US" sz="3200" b="1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364" name="מציין מיקום של מספר שקופית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4BF494-CC83-499E-B5D4-83B11D42A681}" type="slidenum">
              <a:rPr lang="ar-SA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5365" name="Picture 2" descr="http://physicaplus.org.il/11/stones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7925"/>
            <a:ext cx="352901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upload.wikimedia.org/wikipedia/commons/thumb/1/17/Covalent.svg/150px-Coval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262"/>
            <a:ext cx="1428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>
            <a:noAutofit/>
          </a:bodyPr>
          <a:lstStyle/>
          <a:p>
            <a: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מהי כימיה?</a:t>
            </a:r>
            <a:br>
              <a:rPr 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703237"/>
            <a:ext cx="856895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3200" b="1" dirty="0" smtClean="0"/>
          </a:p>
          <a:p>
            <a:pPr marL="0" indent="0">
              <a:buNone/>
            </a:pPr>
            <a:r>
              <a:rPr lang="he-IL" sz="3200" b="1" dirty="0" smtClean="0"/>
              <a:t>כימיה הינה תחום דעת (ענף) </a:t>
            </a:r>
            <a:r>
              <a:rPr lang="he-IL" sz="3200" b="1" dirty="0"/>
              <a:t>העוסק </a:t>
            </a:r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בעולם </a:t>
            </a:r>
            <a:r>
              <a:rPr 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החומר</a:t>
            </a:r>
            <a:r>
              <a:rPr lang="he-IL" sz="3200" b="1" dirty="0" smtClean="0"/>
              <a:t>, תוך התייחסות למבנה החומר, תכונותיו והמעברים שבין החומרים השונים.</a:t>
            </a:r>
          </a:p>
          <a:p>
            <a:pPr marL="0" indent="0">
              <a:buNone/>
            </a:pPr>
            <a:endParaRPr lang="he-IL" sz="3200" b="1" dirty="0"/>
          </a:p>
          <a:p>
            <a:pPr marL="0" indent="0">
              <a:buNone/>
            </a:pPr>
            <a:r>
              <a:rPr lang="he-IL" sz="3200" b="1" dirty="0" smtClean="0"/>
              <a:t>תחומי החקר המרכזיים בכימיה:</a:t>
            </a:r>
          </a:p>
          <a:p>
            <a:r>
              <a:rPr lang="he-IL" sz="3200" b="1" u="sng" dirty="0" smtClean="0"/>
              <a:t>סוגי חומרים- </a:t>
            </a:r>
            <a:r>
              <a:rPr lang="he-IL" sz="3200" b="1" dirty="0" smtClean="0"/>
              <a:t>מיון מכלול החומרים לסוגים שונים לפי תכונות מבדילות ומשותפות. </a:t>
            </a:r>
          </a:p>
          <a:p>
            <a:r>
              <a:rPr lang="he-IL" sz="3200" b="1" u="sng" dirty="0" smtClean="0"/>
              <a:t>מבנה </a:t>
            </a:r>
            <a:r>
              <a:rPr lang="he-IL" sz="3200" b="1" u="sng" dirty="0"/>
              <a:t>החומר- </a:t>
            </a:r>
            <a:r>
              <a:rPr lang="he-IL" sz="3200" b="1" dirty="0"/>
              <a:t>חקר האטומים מהם בנוי החומר, הקשרים שבניהם וכיצד הם מעניקים לחומר את תכונותיו.</a:t>
            </a:r>
            <a:endParaRPr lang="he-IL" sz="3200" dirty="0"/>
          </a:p>
          <a:p>
            <a:endParaRPr lang="he-IL" sz="3200" b="1" dirty="0"/>
          </a:p>
        </p:txBody>
      </p:sp>
      <p:pic>
        <p:nvPicPr>
          <p:cNvPr id="2054" name="Picture 6" descr="http://t2.gstatic.com/images?q=tbn:ANd9GcSvbyvOm2PQUmC0LI6ygP2wQw9ah8UcqH_WNxDetFl5g6V38Snr-bWtM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100902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h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5" r="68207"/>
          <a:stretch/>
        </p:blipFill>
        <p:spPr bwMode="auto">
          <a:xfrm>
            <a:off x="309104" y="5805264"/>
            <a:ext cx="1224136" cy="89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218488" cy="1023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קשרים </a:t>
            </a:r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יוניים</a:t>
            </a: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- בין מתכת לאל מתכת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79388" y="1373188"/>
            <a:ext cx="8521700" cy="52197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>
                <a:latin typeface="David" pitchFamily="34" charset="-79"/>
                <a:cs typeface="David" pitchFamily="34" charset="-79"/>
              </a:rPr>
              <a:t>קשר יוני נוצר כאשר אלקטרון אחד או יותר עובר מאטום של יסוד אחד לאטום של יסוד אחר. </a:t>
            </a:r>
            <a:endParaRPr lang="en-US" dirty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>
                <a:latin typeface="David" pitchFamily="34" charset="-79"/>
                <a:cs typeface="David" pitchFamily="34" charset="-79"/>
              </a:rPr>
              <a:t>לאחר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מעבר האלקטרונים מתקבלים שני יונים: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u="sng" dirty="0" smtClean="0">
                <a:latin typeface="David" pitchFamily="34" charset="-79"/>
                <a:cs typeface="David" pitchFamily="34" charset="-79"/>
              </a:rPr>
              <a:t>יון חיובי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מאטום שמסר את האלקטרון (יון המתכת)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u="sng" dirty="0" smtClean="0">
                <a:latin typeface="David" pitchFamily="34" charset="-79"/>
                <a:cs typeface="David" pitchFamily="34" charset="-79"/>
              </a:rPr>
              <a:t>ויון שלילי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מהאטום שקיבל את האלקטרון (יון האל-מתכת). 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>
                <a:latin typeface="David" pitchFamily="34" charset="-79"/>
                <a:cs typeface="David" pitchFamily="34" charset="-79"/>
              </a:rPr>
              <a:t>הקשר בין שני היונים נובע מהמשיכה החשמלית בין היונים הטעונים מטענים מנוגדים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he-IL" sz="1400" dirty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>
                <a:latin typeface="David" pitchFamily="34" charset="-79"/>
                <a:cs typeface="David" pitchFamily="34" charset="-79"/>
              </a:rPr>
              <a:t>היונים יוצרים סריג יוני שבו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היונים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החיוביים 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118872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    מוקפים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יונים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שליליים.</a:t>
            </a:r>
          </a:p>
          <a:p>
            <a:pPr marL="118872" indent="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הסריג היוני הינו חומר אין סופי- יכול להמשיך ולגדול.</a:t>
            </a:r>
            <a:r>
              <a:rPr lang="en-US" dirty="0">
                <a:latin typeface="David" pitchFamily="34" charset="-79"/>
                <a:cs typeface="David" pitchFamily="34" charset="-79"/>
              </a:rPr>
              <a:t/>
            </a:r>
            <a:br>
              <a:rPr lang="en-US" dirty="0">
                <a:latin typeface="David" pitchFamily="34" charset="-79"/>
                <a:cs typeface="David" pitchFamily="34" charset="-79"/>
              </a:rPr>
            </a:b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388" name="מציין מיקום של מספר שקופית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01E5B7-835D-4C4D-8D95-BB2C62721C86}" type="slidenum">
              <a:rPr lang="ar-SA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6391" name="Picture 7" descr="http://upload.wikimedia.org/wikipedia/commons/5/59/NaCl_crystal_structur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2320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solidFill>
                  <a:srgbClr val="FF0000"/>
                </a:solidFill>
              </a:rPr>
              <a:t>קשר יוני- דוגמה יצירת נתרן כלורי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583216" cy="4873752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כאשר אטום של </a:t>
            </a:r>
            <a:r>
              <a:rPr lang="he-IL" dirty="0" smtClean="0">
                <a:solidFill>
                  <a:srgbClr val="FF0000"/>
                </a:solidFill>
              </a:rPr>
              <a:t>מתכת</a:t>
            </a:r>
            <a:r>
              <a:rPr lang="he-IL" dirty="0" smtClean="0"/>
              <a:t> כמו </a:t>
            </a:r>
            <a:r>
              <a:rPr lang="he-IL" dirty="0" smtClean="0">
                <a:solidFill>
                  <a:srgbClr val="FF0000"/>
                </a:solidFill>
              </a:rPr>
              <a:t>הנתרן</a:t>
            </a:r>
            <a:r>
              <a:rPr lang="he-IL" dirty="0" smtClean="0"/>
              <a:t> בא במגע עם אטום של </a:t>
            </a:r>
            <a:r>
              <a:rPr lang="he-IL" dirty="0" smtClean="0">
                <a:solidFill>
                  <a:srgbClr val="FF0000"/>
                </a:solidFill>
              </a:rPr>
              <a:t>אל–מתכת</a:t>
            </a:r>
            <a:r>
              <a:rPr lang="he-IL" dirty="0" smtClean="0"/>
              <a:t> כמו </a:t>
            </a:r>
            <a:r>
              <a:rPr lang="he-IL" dirty="0" smtClean="0">
                <a:solidFill>
                  <a:srgbClr val="FF0000"/>
                </a:solidFill>
              </a:rPr>
              <a:t>הכלור</a:t>
            </a:r>
            <a:r>
              <a:rPr lang="he-IL" dirty="0" smtClean="0"/>
              <a:t>, אלקטרון  יכול לעבור מן הנתרן לכלור. כתוצאה מכך אטום הנתרן מאבד אלקטרון והופך </a:t>
            </a:r>
            <a:r>
              <a:rPr lang="he-IL" b="1" dirty="0" smtClean="0"/>
              <a:t>ליון חיובי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6600"/>
                </a:solidFill>
                <a:ea typeface="Times New Roman" pitchFamily="18" charset="0"/>
                <a:cs typeface="Miriam" pitchFamily="34" charset="-79"/>
              </a:rPr>
              <a:t>Na</a:t>
            </a:r>
            <a:r>
              <a:rPr lang="en-US" b="1" baseline="30000" dirty="0" smtClean="0">
                <a:solidFill>
                  <a:srgbClr val="FF6600"/>
                </a:solidFill>
                <a:ea typeface="Times New Roman" pitchFamily="18" charset="0"/>
                <a:cs typeface="Miriam" pitchFamily="34" charset="-79"/>
              </a:rPr>
              <a:t>+</a:t>
            </a:r>
          </a:p>
          <a:p>
            <a:pPr marL="0" indent="0">
              <a:buNone/>
            </a:pPr>
            <a:r>
              <a:rPr lang="he-IL" dirty="0" smtClean="0"/>
              <a:t>ואילו אטום הכלור מקבל אלקטרון והופך </a:t>
            </a:r>
            <a:r>
              <a:rPr lang="he-IL" b="1" dirty="0" smtClean="0"/>
              <a:t>ליון שלילי </a:t>
            </a:r>
            <a:r>
              <a:rPr lang="en-US" b="1" dirty="0" err="1" smtClean="0">
                <a:solidFill>
                  <a:srgbClr val="FF6600"/>
                </a:solidFill>
                <a:ea typeface="Times New Roman" pitchFamily="18" charset="0"/>
                <a:cs typeface="Miriam" pitchFamily="34" charset="-79"/>
              </a:rPr>
              <a:t>Cl</a:t>
            </a:r>
            <a:r>
              <a:rPr lang="en-US" b="1" baseline="30000" dirty="0" smtClean="0">
                <a:solidFill>
                  <a:srgbClr val="FF6600"/>
                </a:solidFill>
                <a:ea typeface="Times New Roman" pitchFamily="18" charset="0"/>
                <a:cs typeface="Miriam" pitchFamily="34" charset="-79"/>
              </a:rPr>
              <a:t>-</a:t>
            </a:r>
          </a:p>
          <a:p>
            <a:pPr marL="0" indent="0">
              <a:buNone/>
            </a:pPr>
            <a:r>
              <a:rPr lang="he-IL" dirty="0" smtClean="0"/>
              <a:t>בין היונים החיוביים של הנתרן ליונים השליליים של הכלור קיימים כוחות משיכה </a:t>
            </a:r>
          </a:p>
          <a:p>
            <a:pPr marL="0" indent="0">
              <a:buNone/>
            </a:pPr>
            <a:r>
              <a:rPr lang="he-IL" dirty="0" smtClean="0"/>
              <a:t>חשמליים (אלקטרוסטטיים).</a:t>
            </a:r>
          </a:p>
          <a:p>
            <a:pPr marL="0" indent="0">
              <a:buNone/>
            </a:pPr>
            <a:r>
              <a:rPr lang="he-IL" dirty="0" smtClean="0"/>
              <a:t>כוחות המשיכה האלה בין יונים חיוביים ליונים שליליים  נקראים </a:t>
            </a:r>
            <a:r>
              <a:rPr lang="he-IL" b="1" dirty="0" smtClean="0">
                <a:solidFill>
                  <a:srgbClr val="FF0000"/>
                </a:solidFill>
              </a:rPr>
              <a:t>קשר יוני.</a:t>
            </a:r>
          </a:p>
          <a:p>
            <a:pPr marL="0" indent="0">
              <a:buNone/>
            </a:pPr>
            <a:r>
              <a:rPr lang="he-IL" dirty="0" smtClean="0"/>
              <a:t>התרכובת היונית שנוצרת היא נתרן כלורי, שבה יונים שליליים רבים </a:t>
            </a:r>
          </a:p>
          <a:p>
            <a:pPr marL="0" indent="0">
              <a:buNone/>
            </a:pPr>
            <a:r>
              <a:rPr lang="he-IL" dirty="0" smtClean="0"/>
              <a:t>של כלור קשורים ליונים חיוביים רבים של נתרן במבנה ענק ומסודר (גביש/סריג).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D33F05-1FB1-4DE8-BB9A-9411260D0DE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38019"/>
            <a:ext cx="3682752" cy="206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4899-CB17-43FB-B268-0ACB21AF84D1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179512" y="662256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3200" dirty="0"/>
              <a:t>התרכובת היונית היא תרכובת הניטרלית מבחינה חשמלית.</a:t>
            </a:r>
          </a:p>
          <a:p>
            <a:pPr marL="285750" indent="-285750">
              <a:buFont typeface="Arial" pitchFamily="34" charset="0"/>
              <a:buChar char="•"/>
            </a:pPr>
            <a:endParaRPr lang="he-IL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he-IL" sz="3200" dirty="0"/>
              <a:t>התרכובות היונית הן מוצקות המוליכות זרם חשמלי רק בצורתן הנוזלית (תמיסה) בלבד. </a:t>
            </a:r>
          </a:p>
          <a:p>
            <a:pPr marL="285750" indent="-285750">
              <a:buFont typeface="Arial" pitchFamily="34" charset="0"/>
              <a:buChar char="•"/>
            </a:pPr>
            <a:endParaRPr lang="he-IL" sz="3200" dirty="0"/>
          </a:p>
          <a:p>
            <a:pPr marL="285750" indent="-285750">
              <a:buFont typeface="Arial" pitchFamily="34" charset="0"/>
              <a:buChar char="•"/>
            </a:pPr>
            <a:endParaRPr lang="he-IL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he-IL" sz="3200" dirty="0"/>
              <a:t>את התרכובת היונית ניתן לפרק באמצעות אלקטרוליזה= פירוק באמצעות זרם חשמלי.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6237312"/>
            <a:ext cx="4680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עמוד 24 לבצע פעילות + שאלות 1,2,3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44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87624" y="2132856"/>
            <a:ext cx="6657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solidFill>
                  <a:prstClr val="black"/>
                </a:solidFill>
                <a:hlinkClick r:id="rId2"/>
              </a:rPr>
              <a:t>הסרטון שלפנינו מתאר כיצד נוצר </a:t>
            </a:r>
            <a:r>
              <a:rPr lang="he-IL" sz="3200" dirty="0" smtClean="0">
                <a:solidFill>
                  <a:prstClr val="black"/>
                </a:solidFill>
                <a:hlinkClick r:id="rId2"/>
              </a:rPr>
              <a:t>קשר יוני</a:t>
            </a:r>
            <a:endParaRPr lang="he-IL" sz="3200" dirty="0">
              <a:solidFill>
                <a:prstClr val="black"/>
              </a:solidFill>
            </a:endParaRPr>
          </a:p>
        </p:txBody>
      </p:sp>
      <p:pic>
        <p:nvPicPr>
          <p:cNvPr id="3" name="Picture 2" descr="http://www.u1a.co.uk/images/44_proj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585864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321192" y="2782669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www.youtube.com/watch?v=QqjcCvzWwww&amp;NR=1</a:t>
            </a: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21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435975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הקשר </a:t>
            </a:r>
            <a:r>
              <a:rPr lang="he-IL" sz="6000" b="1" dirty="0" err="1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הקוולנטי</a:t>
            </a:r>
            <a:r>
              <a:rPr lang="he-IL" sz="2000" b="1" dirty="0" err="1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בין</a:t>
            </a: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אל-מתכת לאל-מתכת.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95288" y="1370013"/>
            <a:ext cx="8377237" cy="47545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בקשר קוולנטי לשני האטומים "חסר" אלקטרון או אלקטרונים.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הפתרון הוא ב"שיתוף" אלקטרון (או אלקטרונים).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בקשר </a:t>
            </a:r>
            <a:r>
              <a:rPr lang="he-IL" dirty="0">
                <a:latin typeface="David" pitchFamily="34" charset="-79"/>
                <a:cs typeface="David" pitchFamily="34" charset="-79"/>
              </a:rPr>
              <a:t>קוולנטי זוג אלקטרונים (אחד מכל אטום) משותף לשני אטומים, כלומר נמצא בתנועה מתמדת סביב שני האטומים. המשיכה של כל אחד מגרעיני האטומים לאלקטרוני הקשר יוצרת את הקשר </a:t>
            </a:r>
            <a:r>
              <a:rPr lang="he-IL" dirty="0" err="1">
                <a:latin typeface="David" pitchFamily="34" charset="-79"/>
                <a:cs typeface="David" pitchFamily="34" charset="-79"/>
              </a:rPr>
              <a:t>הקוולנטי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הקשר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הקוולנטי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הוא קשר יציב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118872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he-IL" dirty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412" name="מציין מיקום של מספר שקופית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E48A73-3B0D-479B-A6E5-3EFF4197F0C9}" type="slidenum">
              <a:rPr lang="ar-SA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7" name="תמונה 6" descr="http://www.blobs.org/science/chemistry/optio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525838"/>
            <a:ext cx="3743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http://www.school-for-champions.com/chemistry/images/bonding_types-wat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463925"/>
            <a:ext cx="29067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1547664" y="6224230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dirty="0"/>
              <a:t>האלקטרונים המשותפים נקראים </a:t>
            </a:r>
            <a:r>
              <a:rPr lang="he-IL" b="1" dirty="0"/>
              <a:t>"אלקטרוני הקשר".</a:t>
            </a:r>
          </a:p>
        </p:txBody>
      </p:sp>
    </p:spTree>
    <p:extLst>
      <p:ext uri="{BB962C8B-B14F-4D97-AF65-F5344CB8AC3E}">
        <p14:creationId xmlns:p14="http://schemas.microsoft.com/office/powerpoint/2010/main" val="6202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 smtClean="0"/>
              <a:t>דוגמא למצב של קשר שיתופי (</a:t>
            </a:r>
            <a:r>
              <a:rPr lang="he-IL" sz="2800" b="1" dirty="0" err="1" smtClean="0"/>
              <a:t>קוולנטי</a:t>
            </a:r>
            <a:r>
              <a:rPr lang="he-IL" sz="2800" b="1" dirty="0" smtClean="0"/>
              <a:t>) מחיי היום-יום</a:t>
            </a:r>
            <a:endParaRPr lang="en-US" sz="2800" dirty="0"/>
          </a:p>
        </p:txBody>
      </p:sp>
      <p:sp>
        <p:nvSpPr>
          <p:cNvPr id="2" name="מלבן 1"/>
          <p:cNvSpPr/>
          <p:nvPr/>
        </p:nvSpPr>
        <p:spPr>
          <a:xfrm>
            <a:off x="179512" y="1124744"/>
            <a:ext cx="8507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ילדים </a:t>
            </a:r>
            <a:r>
              <a:rPr lang="he-IL" dirty="0"/>
              <a:t>קיבלו מטלה  - להשלים ציור באמצעות שני צבעים שונים. לכל ילד </a:t>
            </a:r>
            <a:r>
              <a:rPr lang="he-IL"/>
              <a:t>צבע </a:t>
            </a:r>
            <a:r>
              <a:rPr lang="he-IL" b="1" u="sng" smtClean="0"/>
              <a:t>אחד </a:t>
            </a:r>
            <a:r>
              <a:rPr lang="he-IL" b="1" u="sng" dirty="0" smtClean="0"/>
              <a:t>בלבד</a:t>
            </a:r>
            <a:r>
              <a:rPr lang="he-IL" dirty="0" smtClean="0"/>
              <a:t>.</a:t>
            </a:r>
            <a:r>
              <a:rPr lang="he-IL" dirty="0"/>
              <a:t/>
            </a:r>
            <a:br>
              <a:rPr lang="he-IL" dirty="0"/>
            </a:br>
            <a:endParaRPr lang="he-IL" dirty="0" smtClean="0"/>
          </a:p>
          <a:p>
            <a:r>
              <a:rPr lang="he-IL" dirty="0" smtClean="0"/>
              <a:t>למשל: נסו לצייר אבטיח / עץ / חוף ים </a:t>
            </a:r>
            <a:r>
              <a:rPr lang="he-IL" dirty="0" err="1" smtClean="0"/>
              <a:t>וכו</a:t>
            </a:r>
            <a:r>
              <a:rPr lang="he-IL" dirty="0" smtClean="0"/>
              <a:t>'.</a:t>
            </a: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57200" y="2996952"/>
            <a:ext cx="8229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פתרון: </a:t>
            </a:r>
            <a:endParaRPr lang="en-US" dirty="0"/>
          </a:p>
          <a:p>
            <a:r>
              <a:rPr lang="he-IL" dirty="0" smtClean="0"/>
              <a:t>הילדים </a:t>
            </a:r>
            <a:r>
              <a:rPr lang="he-IL" dirty="0"/>
              <a:t>לא יוכלו להשלים את המטלה לבד. כאשר הם ישתפו פעולה וכל אחד ישתמש בצבע של חברו יהיו שני צבעים לכל אחד והם יוכלו להשלים את המטלה. </a:t>
            </a:r>
            <a:endParaRPr lang="he-IL" dirty="0" smtClean="0"/>
          </a:p>
          <a:p>
            <a:r>
              <a:rPr lang="he-IL" dirty="0" smtClean="0"/>
              <a:t>תוך </a:t>
            </a:r>
            <a:r>
              <a:rPr lang="he-IL" dirty="0"/>
              <a:t>כדי שיתוף הצבעים הם יצטרכו </a:t>
            </a:r>
            <a:r>
              <a:rPr lang="he-IL" b="1" u="sng" dirty="0"/>
              <a:t>להתקרב</a:t>
            </a:r>
            <a:r>
              <a:rPr lang="he-IL" dirty="0"/>
              <a:t> אחד לשני כדי לעשות זאת, כלומר יהיה ביניהם קשר שלא ישתנה ( יציב) עד לסיום המטלה.</a:t>
            </a:r>
            <a:endParaRPr lang="en-US" dirty="0"/>
          </a:p>
          <a:p>
            <a:endParaRPr lang="he-IL" dirty="0" smtClean="0"/>
          </a:p>
          <a:p>
            <a:r>
              <a:rPr lang="he-IL" dirty="0" smtClean="0"/>
              <a:t>ה"צבעים</a:t>
            </a:r>
            <a:r>
              <a:rPr lang="he-IL" dirty="0"/>
              <a:t>" = </a:t>
            </a:r>
            <a:r>
              <a:rPr lang="he-IL" dirty="0" smtClean="0"/>
              <a:t>אלקטרונים</a:t>
            </a:r>
          </a:p>
          <a:p>
            <a:endParaRPr lang="he-IL" sz="800" dirty="0" smtClean="0"/>
          </a:p>
          <a:p>
            <a:r>
              <a:rPr lang="he-IL" dirty="0" smtClean="0"/>
              <a:t>שני </a:t>
            </a:r>
            <a:r>
              <a:rPr lang="he-IL" dirty="0"/>
              <a:t>צבעים=שני </a:t>
            </a:r>
            <a:r>
              <a:rPr lang="he-IL" dirty="0" smtClean="0"/>
              <a:t>אלקטרונים</a:t>
            </a:r>
          </a:p>
          <a:p>
            <a:endParaRPr lang="he-IL" sz="800" dirty="0" smtClean="0"/>
          </a:p>
          <a:p>
            <a:r>
              <a:rPr lang="he-IL" dirty="0" smtClean="0"/>
              <a:t>הילדים </a:t>
            </a:r>
            <a:r>
              <a:rPr lang="he-IL" dirty="0"/>
              <a:t>= אטומים </a:t>
            </a:r>
            <a:endParaRPr lang="he-IL" b="1" dirty="0" smtClean="0"/>
          </a:p>
        </p:txBody>
      </p:sp>
    </p:spTree>
    <p:extLst>
      <p:ext uri="{BB962C8B-B14F-4D97-AF65-F5344CB8AC3E}">
        <p14:creationId xmlns:p14="http://schemas.microsoft.com/office/powerpoint/2010/main" val="294699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FF0000"/>
                </a:solidFill>
              </a:rPr>
              <a:t>יכולת השיתוף של האטומים השונים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24744"/>
            <a:ext cx="8363272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/>
              <a:t>לא</a:t>
            </a:r>
            <a:r>
              <a:rPr lang="he-IL" sz="2400" dirty="0" smtClean="0"/>
              <a:t> כל האטומים יכולים ליצור את אותו מספר של קשרים כימיים. </a:t>
            </a:r>
            <a:endParaRPr lang="he-IL" sz="2400" dirty="0"/>
          </a:p>
          <a:p>
            <a:endParaRPr lang="he-IL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המימן (</a:t>
            </a:r>
            <a:r>
              <a:rPr lang="en-US" sz="2400" dirty="0" smtClean="0"/>
              <a:t>H</a:t>
            </a:r>
            <a:r>
              <a:rPr lang="he-IL" sz="2400" dirty="0" smtClean="0"/>
              <a:t>)מסוגל ליצור קשר כימי אחד בלבד.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חמצן (</a:t>
            </a:r>
            <a:r>
              <a:rPr lang="en-US" sz="2400" dirty="0" smtClean="0"/>
              <a:t>O</a:t>
            </a:r>
            <a:r>
              <a:rPr lang="he-IL" sz="2400" dirty="0" smtClean="0"/>
              <a:t>) מסוגל ליצור שני קשרים כימיים.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חנקן (</a:t>
            </a:r>
            <a:r>
              <a:rPr lang="en-US" sz="2400" dirty="0" smtClean="0"/>
              <a:t>N</a:t>
            </a:r>
            <a:r>
              <a:rPr lang="he-IL" sz="2400" dirty="0" smtClean="0"/>
              <a:t>) מסוגל ליצור שלושה קשרים כימיים.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פחמן (</a:t>
            </a:r>
            <a:r>
              <a:rPr lang="en-US" sz="2400" dirty="0" smtClean="0"/>
              <a:t>C</a:t>
            </a:r>
            <a:r>
              <a:rPr lang="he-IL" sz="2400" dirty="0" smtClean="0"/>
              <a:t>) מסוגל ליצור ארבעה קשרים כימיים.</a:t>
            </a:r>
          </a:p>
          <a:p>
            <a:pPr marL="342900" indent="-342900">
              <a:buFont typeface="Arial" pitchFamily="34" charset="0"/>
              <a:buChar char="•"/>
            </a:pPr>
            <a:endParaRPr lang="he-IL" sz="2400" dirty="0"/>
          </a:p>
          <a:p>
            <a:pPr marL="342900" indent="-342900">
              <a:buFont typeface="Arial" pitchFamily="34" charset="0"/>
              <a:buChar char="•"/>
            </a:pPr>
            <a:endParaRPr lang="he-IL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he-IL" sz="2400" dirty="0" smtClean="0"/>
          </a:p>
          <a:p>
            <a:endParaRPr lang="he-I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ככל </a:t>
            </a:r>
            <a:r>
              <a:rPr lang="he-IL" sz="2400" dirty="0"/>
              <a:t>שיש יותר קשרים </a:t>
            </a:r>
            <a:r>
              <a:rPr lang="he-IL" sz="2400" dirty="0" err="1"/>
              <a:t>קוולנטים</a:t>
            </a:r>
            <a:r>
              <a:rPr lang="he-IL" sz="2400" dirty="0"/>
              <a:t> בין שני אטומים כך יותר קשה להפריד </a:t>
            </a:r>
            <a:r>
              <a:rPr lang="he-IL" sz="2400" dirty="0" smtClean="0"/>
              <a:t>ביניהם, </a:t>
            </a:r>
            <a:r>
              <a:rPr lang="he-IL" sz="2400" dirty="0"/>
              <a:t>היות ותנועת האלקטרונים </a:t>
            </a:r>
            <a:r>
              <a:rPr lang="he-IL" sz="2400" dirty="0" smtClean="0"/>
              <a:t>ביניהם </a:t>
            </a:r>
            <a:r>
              <a:rPr lang="he-IL" sz="2400" dirty="0"/>
              <a:t>מהווה מעין </a:t>
            </a:r>
            <a:r>
              <a:rPr lang="he-IL" sz="2400" dirty="0" smtClean="0"/>
              <a:t>"דבק" </a:t>
            </a:r>
            <a:r>
              <a:rPr lang="he-IL" sz="2400" dirty="0"/>
              <a:t>המייצב את המבנה המשותף שלהם ושומר עליהם ביחד.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91464"/>
            <a:ext cx="3585181" cy="322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FF0000"/>
                </a:solidFill>
              </a:rPr>
              <a:t>יכולת השיתוף של האטומים השונים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2536" y="1772816"/>
            <a:ext cx="91810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3000" dirty="0" smtClean="0"/>
              <a:t>שיתוף של זוג אחד של אלקטרונים יוצר קשר </a:t>
            </a:r>
            <a:r>
              <a:rPr lang="he-IL" sz="3000" dirty="0" err="1" smtClean="0"/>
              <a:t>קוולנטי</a:t>
            </a:r>
            <a:r>
              <a:rPr lang="he-IL" sz="3000" dirty="0" smtClean="0"/>
              <a:t> יחיד. </a:t>
            </a:r>
            <a:endParaRPr lang="he-IL" sz="3000" dirty="0"/>
          </a:p>
          <a:p>
            <a:endParaRPr lang="he-IL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e-IL" sz="3000" dirty="0" smtClean="0"/>
              <a:t>קשר של שני זוגות של אלקטרונים נקרא קשר </a:t>
            </a:r>
            <a:r>
              <a:rPr lang="he-IL" sz="3000" dirty="0" err="1" smtClean="0"/>
              <a:t>קוולנטי</a:t>
            </a:r>
            <a:r>
              <a:rPr lang="he-IL" sz="3000" dirty="0" smtClean="0"/>
              <a:t> כפול.</a:t>
            </a:r>
          </a:p>
          <a:p>
            <a:endParaRPr lang="he-IL" sz="3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e-IL" sz="3000" dirty="0" smtClean="0"/>
              <a:t>קשר </a:t>
            </a:r>
            <a:r>
              <a:rPr lang="he-IL" sz="3000" dirty="0" err="1" smtClean="0"/>
              <a:t>קוולנטי</a:t>
            </a:r>
            <a:r>
              <a:rPr lang="he-IL" sz="3000" dirty="0" smtClean="0"/>
              <a:t> של שלושה אלקטרונים נקרא קשר </a:t>
            </a:r>
            <a:r>
              <a:rPr lang="he-IL" sz="3000" dirty="0" err="1" smtClean="0"/>
              <a:t>קוולנטי</a:t>
            </a:r>
            <a:r>
              <a:rPr lang="he-IL" sz="3000" dirty="0" smtClean="0"/>
              <a:t> משולש.</a:t>
            </a:r>
          </a:p>
          <a:p>
            <a:pPr marL="342900" indent="-342900">
              <a:buFont typeface="Arial" pitchFamily="34" charset="0"/>
              <a:buChar char="•"/>
            </a:pP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1623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FF0000"/>
                </a:solidFill>
              </a:rPr>
              <a:t>יכולת השיתוף של האטומים השונים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87129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2400" dirty="0" smtClean="0"/>
              <a:t>שיתוף של זוג אחד של אלקטרונים יוצר קשר </a:t>
            </a:r>
            <a:r>
              <a:rPr lang="he-IL" sz="2400" dirty="0" err="1" smtClean="0"/>
              <a:t>קוולנטי</a:t>
            </a:r>
            <a:r>
              <a:rPr lang="he-IL" sz="2400" dirty="0" smtClean="0"/>
              <a:t> יחיד</a:t>
            </a:r>
            <a:r>
              <a:rPr lang="he-IL" sz="2400" dirty="0"/>
              <a:t> כמו הקשר שמחזיק את מולקולת </a:t>
            </a:r>
            <a:r>
              <a:rPr lang="he-IL" sz="2400" dirty="0" smtClean="0"/>
              <a:t>המימן (</a:t>
            </a:r>
            <a:r>
              <a:rPr lang="en-US" sz="2400" dirty="0" smtClean="0"/>
              <a:t>H</a:t>
            </a:r>
            <a:r>
              <a:rPr lang="he-IL" sz="2400" dirty="0" smtClean="0"/>
              <a:t>).</a:t>
            </a:r>
            <a:endParaRPr lang="he-IL" sz="2400" dirty="0"/>
          </a:p>
          <a:p>
            <a:endParaRPr lang="he-IL" sz="2400" dirty="0" smtClean="0"/>
          </a:p>
        </p:txBody>
      </p:sp>
      <p:pic>
        <p:nvPicPr>
          <p:cNvPr id="12290" name="Picture 2" descr="http://t1.gstatic.com/images?q=tbn:ANd9GcSRNXHykgViFOiBAczA30PUrBPJXuchVPPMhDNoYaABbW42G058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0" y="2224657"/>
            <a:ext cx="3571875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478657" y="3717032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2400" dirty="0"/>
              <a:t>קשר </a:t>
            </a:r>
            <a:r>
              <a:rPr lang="he-IL" sz="2400" dirty="0" err="1"/>
              <a:t>קוולנטי</a:t>
            </a:r>
            <a:r>
              <a:rPr lang="he-IL" sz="2400" dirty="0"/>
              <a:t> </a:t>
            </a:r>
            <a:r>
              <a:rPr lang="he-IL" sz="2400" dirty="0" smtClean="0"/>
              <a:t>של </a:t>
            </a:r>
            <a:r>
              <a:rPr lang="he-IL" sz="2400" dirty="0"/>
              <a:t>שני זוגות של אלקטרונים נקרא קשר </a:t>
            </a:r>
            <a:r>
              <a:rPr lang="he-IL" sz="2400" dirty="0" err="1"/>
              <a:t>קוולנטי</a:t>
            </a:r>
            <a:r>
              <a:rPr lang="he-IL" sz="2400" dirty="0"/>
              <a:t> כפול, כמו הקשר המחזיק את מולקולת החמצן. </a:t>
            </a:r>
            <a:r>
              <a:rPr lang="he-IL" sz="2400" dirty="0" smtClean="0"/>
              <a:t>(</a:t>
            </a:r>
            <a:r>
              <a:rPr lang="en-US" sz="2400" dirty="0"/>
              <a:t>O</a:t>
            </a:r>
            <a:r>
              <a:rPr lang="he-IL" sz="2400" dirty="0"/>
              <a:t>).</a:t>
            </a:r>
          </a:p>
        </p:txBody>
      </p:sp>
      <p:pic>
        <p:nvPicPr>
          <p:cNvPr id="6" name="Picture 2" descr="http://www.mhhe.com/biosci/pae/botany/uno/graphics/uno01pob/vrl/images/004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0"/>
          <a:stretch/>
        </p:blipFill>
        <p:spPr bwMode="auto">
          <a:xfrm>
            <a:off x="1018193" y="4666714"/>
            <a:ext cx="3240360" cy="19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FF0000"/>
                </a:solidFill>
              </a:rPr>
              <a:t>יכולת השיתוף של האטומים השונים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40768"/>
            <a:ext cx="836327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2800" dirty="0" smtClean="0"/>
              <a:t>צייר את הקשרים </a:t>
            </a:r>
            <a:r>
              <a:rPr lang="he-IL" sz="2800" dirty="0" err="1" smtClean="0"/>
              <a:t>הקוולנטים</a:t>
            </a:r>
            <a:r>
              <a:rPr lang="he-IL" sz="2800" dirty="0" smtClean="0"/>
              <a:t> </a:t>
            </a:r>
            <a:r>
              <a:rPr lang="he-IL" sz="2800" dirty="0"/>
              <a:t>ב</a:t>
            </a:r>
            <a:r>
              <a:rPr lang="he-IL" sz="2800" dirty="0" smtClean="0"/>
              <a:t>מולקולה </a:t>
            </a:r>
            <a:r>
              <a:rPr lang="en-US" sz="2800" dirty="0" smtClean="0"/>
              <a:t>NH</a:t>
            </a:r>
            <a:r>
              <a:rPr lang="en-US" dirty="0" smtClean="0"/>
              <a:t>3</a:t>
            </a:r>
            <a:r>
              <a:rPr lang="he-IL" sz="2800" dirty="0" smtClean="0"/>
              <a:t> :</a:t>
            </a:r>
          </a:p>
          <a:p>
            <a:pPr marL="342900" indent="-342900">
              <a:buFont typeface="Arial" pitchFamily="34" charset="0"/>
              <a:buChar char="•"/>
            </a:pPr>
            <a:endParaRPr lang="he-IL" sz="2400" dirty="0"/>
          </a:p>
          <a:p>
            <a:pPr marL="342900" indent="-342900">
              <a:buFont typeface="Arial" pitchFamily="34" charset="0"/>
              <a:buChar char="•"/>
            </a:pPr>
            <a:endParaRPr lang="he-IL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he-IL" sz="2400" dirty="0"/>
          </a:p>
          <a:p>
            <a:pPr marL="342900" indent="-342900">
              <a:buFont typeface="Arial" pitchFamily="34" charset="0"/>
              <a:buChar char="•"/>
            </a:pPr>
            <a:endParaRPr lang="he-IL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he-I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he-IL" sz="2800" dirty="0" smtClean="0"/>
              <a:t>צייר את הקשרים </a:t>
            </a:r>
            <a:r>
              <a:rPr lang="he-IL" sz="2800" dirty="0" err="1" smtClean="0"/>
              <a:t>הקוולנטים</a:t>
            </a:r>
            <a:r>
              <a:rPr lang="he-IL" sz="2800" dirty="0" smtClean="0"/>
              <a:t> במולקולה </a:t>
            </a:r>
            <a:r>
              <a:rPr lang="en-US" sz="2800" dirty="0" smtClean="0"/>
              <a:t>CH</a:t>
            </a:r>
            <a:r>
              <a:rPr lang="en-US" sz="1600" dirty="0" smtClean="0"/>
              <a:t>4</a:t>
            </a:r>
            <a:endParaRPr lang="he-IL" sz="1600" dirty="0"/>
          </a:p>
        </p:txBody>
      </p:sp>
      <p:sp>
        <p:nvSpPr>
          <p:cNvPr id="4" name="AutoShape 2" descr="data:image/jpeg;base64,/9j/4AAQSkZJRgABAQAAAQABAAD/2wCEAAkGBhQSEBUUExAWFRIWGBYYGBcXFhgeGRwhFhobFRUbGxUYHSogICAjHRsYITIgLygtLSwsGiExNTwqNSYtLCsBCQoKDgwNGg8PGjUcHCQpKiwqNDUwLSwpNTQuLSkpLS0sNCwqLyk1KSkuKS8pLC0qNCwtLSksLCwsMCwsKSwwLP/AABEIAHgAsAMBIgACEQEDEQH/xAAbAAEBAQADAQEAAAAAAAAAAAAABgUDBAcCAf/EAEIQAAIBAwIDBQQGCAUDBQAAAAECAwAEEQUSBiExExRBUWEiMnGBByNCYpGhNENScoKSorEVFiQzczVEsxdTY3ST/8QAGQEBAQADAQAAAAAAAAAAAAAAAAECAwUE/8QALBEAAQMBBQYGAwAAAAAAAAAAAAECEQMEEiExQQUTFFFxgSIyYZGx8MHR8f/aAAwDAQACEQMRAD8A9xpSpviDV5XmFlaNtnZd8suMiCMnAbHQyMQQinyLHkOYHNq/FqxS93hia5u8Z7GMj2AejSyH2Y1PrzPgDXWTR7+fncXot1P6q0UZHlm4lBJPwVa19E0KK0i7OFcDOWYnLux955HPNmPiTWhUgE9DwRCM5nu3Jxza8uP7BwB+FfDcFBTmG+vIm/8AsNIvzSfeKpKUhASz31/ac5o1vYB1eBdlwo8zbklZP4WB8lrd0nWIrmISwSCRCSMjwI6qQeYI8QcEV3KgeM4nguUbTRjUplcvGAOzkjQc5JlJABU7VV+pY7eYJwyB2PpL4vNrEscMyrcOQSBzdUGcvjwBbC5PnyqP4D1a8uZ+799nWNgzM42u42jAw8qttBJH5Ve8IaVaS2W9V7bt/amedQZXdThhKD0ZGBXZ0XGBW1pWhQWwYQQrHuxu2+OM4znyyfxrzOpPdVR84Hbs+0LPTsD7O6nL1yXD+4aGZFwPEDlrm8kOMZa8n/HajBR8hXy/BCg7ory9ibOeVzI4/km3rj5VSUr0wcQ8n404ovrKQW/e9/shxL2So5BOApxlTgg8wBnOMcudR9GvE8t5bv2xBeNgu4DG4EZGQPHka29e4ZgvFUTpu2Z2kEgjOM8x54H4VO8S6DDYWwubX6ieAAJgMwm3NygkQHL72OB9pWII8q8zadRKquV3hO3Vtlkds9tBtOKqLiuHvOePL9FVq+sRWsRlnkCIMDJ6knoqqObMfBRzNYaX9/d84Y1soD0knXfcMPMW4IWP+Jifu+FdTg2DvjG9usNdRu8YgPu2hU4KKD1kIwTL1YEYwuKtK9OZxCaHBIY5mv72VuR/SGjX5JBsGPSuSXgiE4Kz3aEeK3lx/ZnIP4VQ0pCAmDo99Bzt70XCj9VdqMnzxcRAMD8Uauzo/FiyydhNE1td4J7GTHtAdWikHsyL6jmPECt6s/W9Ciu4uzmXIByrA4dGHuvG45qw8CKQDQpU3w/q8qTGyu23Tqu+KXGBPGDgtjoJFJAdR5hhyOBSVQdPWNUS2t5Z5PciRnOOp2jOB6noPU1m8G6Q0MBkmH+quG7ac/fcD2B92NcIB5L611+ORvW1gPuz3cKsPArHuuGHz7LHzqmqagUpWRxbrhs7Ke5VA5iQsFJwDjHLIqg16V0xfHu/a7efZ78fw7sZrqcI62byxguWQIZUDFQcgZzyyakg0551RWdjhVBYk9AAMk/hU5wTal0e+kUia8IcZ6pEM92j9MIQx+87V9/SCSbB4gSDO8NvkeU8qRP/AEs1Z/GcTdtbrZKw1BQezYZESxZAkExIwY+QwvXdjFbqFLfVLkx8d/TmunqRVhDtBe56oMcre/ByPBbiJc58h2sQPzh9aqq8zmCppMk5WQXdtcRT3Bl98ywuhl9roVMZIXHLYR0516ZUq093UVmcffbl6BFlBSojVvpDa31TurwL3YdiHn3HKG43LGWXGAu9QpOftCtq94iZNRt7QICs0U0hfJyOyKgAD1zWqSm7UqU75qZzzgsNuB4NcSrnPkeyiIx6y58Kqq8e1m4l/wAGjmQsFu555piPESuxiDEfZ27R5chWuq+41Xcj12OzcVXbRRYvLElvq0fdNQhul5RXRW2uB4bj+iyY8w2YyfESL5VVV4PwtHNLa30aluyFu8o8lljxJCw8mynzx6V7dpl6JoI5R0kRHHwdQw/vUo1d429EG3aViWw2haKuvRGPU7VKw+MuIWsrXtljDntIU2k4/wB2RY859M5rtcS6sbWznuAoYxRvIFJwDtGcZrbJzzSpXU0i9M1vFKRgyRxuQPDeobH5126oMHjHSHmgEkI/1Vu3bQH76g5Q/dkXch/e9K0tH1RLm3inj9yVFcZ6jcM4PqOh9RXcqZ4GGxbqAe7BdzKo8Asm24UfLtcfKpqD74qOLnTT4d7YfzW06j86o6nePIG7mZUXc9s8dyoHU9gwdwPUpvHzrdtblZEV0YMjqGUjoQwypHxBFNQctSv0p/8ARr3/AIW/uKqq62o6dHPE8UqB43GGU5wR5cqoIr/0+j7pv77f57Hdjvku33M+7nGPStT6LP8Ao1l/wr/c1Td3XZsx7GNuPTGMfhXFp2nRwRJFEgSNBhVGcAeXOsUSAYnHX+zbnwW8sif/AN1H9yK6vG/HwsGWNYu0lYbuZwoGSAeXUkg8vStTjLS2uLCeNP8AcKbo/wB+MiSL+tVqc1rhdNYgt7uKXs3aNeoyMHmVIzkMpLD8q1V791d3mdHZvDcS3i/J37TGMHX1bjBb7Q75gmyRYmRk3Z5yDahBx0JPl4H416IK84bhRLSO2sQ/aS3dzG8pxgdnakTvy/ZyEX4yV6RWVK9dS/marduOIfw/knD6uPSdDzyXR0u9X1O3lH1ctnbKfMZL4I9QcEeorG4Y1WR9Ys7e4J73aQXcEpP2sbDFIPR0wfjmvUYtKiWd51jAmkVVZ+eSEztB8OWTXD/l+3713rsV7zt2dp9rb5eVZxjJ4zQNQ3DWtpb6HZPLEzw9nHHKQAwjABRndepUMMHAOM+lXVQulae7pdaek5hEVy5YqPbMFzunQRtn2SSzpu8AjY5863Uri1Ev+XX7iMUyO4OIbd4LxbaMd3hhkLTRhRCW2EsqFfeIHMsBitfg+Irp9orDDC3gBHqIlBqT4g4eNpbPaW8pFveslvFCQS0bSt9eUkznZ2QlcqQcEcupFegogAAAwByA+HSrWSmj4peXCOff16YcpEquLsyM+l+PdphXJGZ7UZBwRmZBkHwNZnGvAMcWnXUgvL5ikMrBXvJWU4UnDKTgj0q91PS4riPs5ow6blbBzjKEMp5eRANcl9YpNE8Uiho3UqynoQ3Ig4rQqSDpcLfoNt/wQ/8AjWtSuO2t1jRUQbUUBVA8AowB+ArkrICpvhQ5udSPh3tR/LbQKfzrfurlY0Z3YKiKWYnoAoyxPwANYXAcDdzErrte5eS5YHqO3YugPqE2D5VNQUJFSfDMvcpzp8nJDvks2P2o85eHP7UROMeKFT4Gq2s7XdCju4uzk3KQyukiHDxuvNXRscmH5gkHIJFAaNKlLfih7QiLUsLz2pdgYgk6Ab//AGZD4qfZP2T4CqVgRkHIPQ1QftKUoBUdb3a6ZdSRSsEsrlnmhkY4WOQgyTxMTyAbDSL/ABjwFUOs69DaR755Qg6AdWY+Cog9pmPkATUdxDGbyB5dRD22mpzS3zieVuiNJjmp3EbIhzLY3fs1FBr8LxmeWTUZcqsiBLdGyNkCndvYHo0re2fJQg8DXNJx5AzMltHLeOpwe7puQHyM7ERA+m6pFe3Gz/Gu17hgdn7uzq23v/Z89+3Z/wDFnOeeKpeMJoU09GimMW0obU22DufBESJGp2urDI29Mc+WM1so0949GJqvUKsIc41nUW5rpcajw7S9UN+EcLj86/Trt+h+s0rcvnBdRuf5ZVjz+NZ/BNzI9zMb1mXUAoBh6RrESCrRAMQwLdXyTnlyxz8y4uvpzfzGVmEiSMF5kbQD7G3yGMEY+NabcvCORq+L47LqnJdTrbJ2Yu0XuajrsJPP8oex6bxtbSyCFi8FwekNwhjc/u7uT/wk11eKoGt5o9QjBYRKY7lBkl4SdxYDxaJsuB4qXHiKSSQtpcZ1Ts9hjUydtgDOMjkee/HgPaznFSE/eeyPbd5/wLcN3afpQj8d/wCs7tnrn6zbnPLNEWUk5tRlx6szhYKvQT3+7N9/20QaK06+1u5Tz4I6NgIv3VJ+1VbUelnLYHtLNe309/ba3jwXi3c99tzwyHmTF65Trtqg0bXoLtN8EocA4YcwykcirofaU+hANZIazQpSlUClfLuFBJIAAySegx1JNS1zxQ92TDpuH57XuyMwReezn9dIPBR7I+0fAgfPE0vfZ109OaezJeMM4WPOVhyPtSkdM5CBj4iqwCs/QtCjtIuzj3MSzO7ucvI7c2d2xzY/kAAMAAVo1AKUpVB8TQq6lWUMpGCCAQQeoIPI1N/5DjjJNpcT2eSTshcGLJ6/UShkH8IFU9KAml0fUh01OFh5vZAn8UnUflX4eHb2TlLqzKvlb28UZ/mkMh/CqalAYmk8HW1vJ2qxl5zyM0rNJKfTtHJIHoMCs2wh7/em4fna2jtHbr4PKvszTnz2nMaeWHPiK1OMdUa3sZ5U/wBwJtj/AH5CI4v62Wu3oWkra20UCe7EipnxOBzJ9Sck+pqag7rKCMEZB6ipqXgCBWL2zy2bk7j3dwEJ8SYHDRZ9duapqVQTI0TUAeWpxN5GSyUsB4jdHMg58vDwFdebg+6lcPNqCZHRobKFXGPKSYykfKq6lSEUyRytyWDB07gq2ikEzK8846TXDmRx+6W5J/CBW6ygjBGQeoNftKpiSeh/6G8Nj/20weW0+5tIM8HwXcHX7rMPs1o6twdbXEnatGUnHITRM0cvw7RCCR6HIrq/SBGVs+8KMyWjpcrjriI/Wj+KIyL86o0cEAg5B5g/HpUBNjh69jwItWYqPC4t4pD/ADRmMmv1tH1I9dThUeaWQB/F52H5VS0qgmf8hxyEG7nnvMEHbM4EWRzH1EYWM/MGqOGFUUKqhVAwAAAAB0AA5CvulAKUpQClKUApSlAKUpQE3x1zht18GvLMH5To39wKpKm/pBUiweQDJgeG4x6W8qSv/SrVRI4IBByDzB+PSpqD6pSlUHnM/FKWmu3famZlNvbbVjjlkAOW3EqgOPDnSDilLvXbQRdsqrb3O5ZIpI8nK7TtcDPjz8K3NM0uVdZu5zGRC8FuqvywShbcBzzyyKanpcrazaTiMmFILhWflgFyu0Hnnng1hqCqpSlZgz+IYg1pOre60MoPwKMDXX4OkLadaE9TbwE/OJSa4eO7wxabcsPfMTog83lHZRj5swrU0yyEMEcQ6RoiD4IoUf2qag7VKUqgUpSgFKUoBSlKAUpSgFKUoDjngV1ZGGVYFSD0IIwR+FTvBFyY0eylbM1oQgz1eI/o0nrlPZJ/aRqpqwOJNDd2S5tiq3kIIXdyWRG5vDIR9lsAg/ZYA+YMBv0rK0DiKO6Q7QUlQ7ZYX5SRt+yy+Xkw5MOYzWrVApSlAKUqf1/iRkcW1qqy3rjIU52RKf1sxHuoPAdWPIeYA6mryd71CG1XnFalbm4PhuH6LFnz3ZlI8kXzqrrM4e0MWsOzeZJGYvLK3vSO3vufLOAAOgAAHStOgFKUoBSlKAUpSgFKUoBSlKAUpSgFKUoDF1vhWK4dZQzw3KDCXERAkA67TkEOn3GBFdEajqFtymtkvEH622ISTkOrW8p25z+zJ8qUqQDkHHkQ9+2vYz5GznPyzGjD86/P88o3KKzvZT6WsiD47pwi4+dKU0Bxsmo3XI7LCE9drCW5I5jk2Oyj+PtmtnRdBhtUKwpjcdzsxLO5/aeRiWY+pNKUgGhSlKoFKUoBSlKAUpSgP//Z"/>
          <p:cNvSpPr>
            <a:spLocks noChangeAspect="1" noChangeArrowheads="1"/>
          </p:cNvSpPr>
          <p:nvPr/>
        </p:nvSpPr>
        <p:spPr bwMode="auto">
          <a:xfrm>
            <a:off x="8831263" y="-552450"/>
            <a:ext cx="16668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data:image/jpeg;base64,/9j/4AAQSkZJRgABAQAAAQABAAD/2wCEAAkGBhQSEBUUExAWFRIWGBYYGBcXFhgeGRwhFhobFRUbGxUYHSogICAjHRsYITIgLygtLSwsGiExNTwqNSYtLCsBCQoKDgwNGg8PGjUcHCQpKiwqNDUwLSwpNTQuLSkpLS0sNCwqLyk1KSkuKS8pLC0qNCwtLSksLCwsMCwsKSwwLP/AABEIAHgAsAMBIgACEQEDEQH/xAAbAAEBAQADAQEAAAAAAAAAAAAABgUDBAcCAf/EAEIQAAIBAwIDBQQGCAUDBQAAAAECAwAEEQUSBiExExRBUWEiMnGBByNCYpGhNENScoKSorEVFiQzczVEsxdTY3ST/8QAGQEBAQADAQAAAAAAAAAAAAAAAAECAwUE/8QALBEAAQMBBQYGAwAAAAAAAAAAAAECEQMEEiExQQUTFFFxgSIyYZGx8MHR8f/aAAwDAQACEQMRAD8A9xpSpviDV5XmFlaNtnZd8suMiCMnAbHQyMQQinyLHkOYHNq/FqxS93hia5u8Z7GMj2AejSyH2Y1PrzPgDXWTR7+fncXot1P6q0UZHlm4lBJPwVa19E0KK0i7OFcDOWYnLux955HPNmPiTWhUgE9DwRCM5nu3Jxza8uP7BwB+FfDcFBTmG+vIm/8AsNIvzSfeKpKUhASz31/ac5o1vYB1eBdlwo8zbklZP4WB8lrd0nWIrmISwSCRCSMjwI6qQeYI8QcEV3KgeM4nguUbTRjUplcvGAOzkjQc5JlJABU7VV+pY7eYJwyB2PpL4vNrEscMyrcOQSBzdUGcvjwBbC5PnyqP4D1a8uZ+799nWNgzM42u42jAw8qttBJH5Ve8IaVaS2W9V7bt/amedQZXdThhKD0ZGBXZ0XGBW1pWhQWwYQQrHuxu2+OM4znyyfxrzOpPdVR84Hbs+0LPTsD7O6nL1yXD+4aGZFwPEDlrm8kOMZa8n/HajBR8hXy/BCg7ory9ibOeVzI4/km3rj5VSUr0wcQ8n404ovrKQW/e9/shxL2So5BOApxlTgg8wBnOMcudR9GvE8t5bv2xBeNgu4DG4EZGQPHka29e4ZgvFUTpu2Z2kEgjOM8x54H4VO8S6DDYWwubX6ieAAJgMwm3NygkQHL72OB9pWII8q8zadRKquV3hO3Vtlkds9tBtOKqLiuHvOePL9FVq+sRWsRlnkCIMDJ6knoqqObMfBRzNYaX9/d84Y1soD0knXfcMPMW4IWP+Jifu+FdTg2DvjG9usNdRu8YgPu2hU4KKD1kIwTL1YEYwuKtK9OZxCaHBIY5mv72VuR/SGjX5JBsGPSuSXgiE4Kz3aEeK3lx/ZnIP4VQ0pCAmDo99Bzt70XCj9VdqMnzxcRAMD8Uauzo/FiyydhNE1td4J7GTHtAdWikHsyL6jmPECt6s/W9Ciu4uzmXIByrA4dGHuvG45qw8CKQDQpU3w/q8qTGyu23Tqu+KXGBPGDgtjoJFJAdR5hhyOBSVQdPWNUS2t5Z5PciRnOOp2jOB6noPU1m8G6Q0MBkmH+quG7ac/fcD2B92NcIB5L611+ORvW1gPuz3cKsPArHuuGHz7LHzqmqagUpWRxbrhs7Ke5VA5iQsFJwDjHLIqg16V0xfHu/a7efZ78fw7sZrqcI62byxguWQIZUDFQcgZzyyakg0551RWdjhVBYk9AAMk/hU5wTal0e+kUia8IcZ6pEM92j9MIQx+87V9/SCSbB4gSDO8NvkeU8qRP/AEs1Z/GcTdtbrZKw1BQezYZESxZAkExIwY+QwvXdjFbqFLfVLkx8d/TmunqRVhDtBe56oMcre/ByPBbiJc58h2sQPzh9aqq8zmCppMk5WQXdtcRT3Bl98ywuhl9roVMZIXHLYR0516ZUq093UVmcffbl6BFlBSojVvpDa31TurwL3YdiHn3HKG43LGWXGAu9QpOftCtq94iZNRt7QICs0U0hfJyOyKgAD1zWqSm7UqU75qZzzgsNuB4NcSrnPkeyiIx6y58Kqq8e1m4l/wAGjmQsFu555piPESuxiDEfZ27R5chWuq+41Xcj12OzcVXbRRYvLElvq0fdNQhul5RXRW2uB4bj+iyY8w2YyfESL5VVV4PwtHNLa30aluyFu8o8lljxJCw8mynzx6V7dpl6JoI5R0kRHHwdQw/vUo1d429EG3aViWw2haKuvRGPU7VKw+MuIWsrXtljDntIU2k4/wB2RY859M5rtcS6sbWznuAoYxRvIFJwDtGcZrbJzzSpXU0i9M1vFKRgyRxuQPDeobH5126oMHjHSHmgEkI/1Vu3bQH76g5Q/dkXch/e9K0tH1RLm3inj9yVFcZ6jcM4PqOh9RXcqZ4GGxbqAe7BdzKo8Asm24UfLtcfKpqD74qOLnTT4d7YfzW06j86o6nePIG7mZUXc9s8dyoHU9gwdwPUpvHzrdtblZEV0YMjqGUjoQwypHxBFNQctSv0p/8ARr3/AIW/uKqq62o6dHPE8UqB43GGU5wR5cqoIr/0+j7pv77f57Hdjvku33M+7nGPStT6LP8Ao1l/wr/c1Td3XZsx7GNuPTGMfhXFp2nRwRJFEgSNBhVGcAeXOsUSAYnHX+zbnwW8sif/AN1H9yK6vG/HwsGWNYu0lYbuZwoGSAeXUkg8vStTjLS2uLCeNP8AcKbo/wB+MiSL+tVqc1rhdNYgt7uKXs3aNeoyMHmVIzkMpLD8q1V791d3mdHZvDcS3i/J37TGMHX1bjBb7Q75gmyRYmRk3Z5yDahBx0JPl4H416IK84bhRLSO2sQ/aS3dzG8pxgdnakTvy/ZyEX4yV6RWVK9dS/marduOIfw/knD6uPSdDzyXR0u9X1O3lH1ctnbKfMZL4I9QcEeorG4Y1WR9Ys7e4J73aQXcEpP2sbDFIPR0wfjmvUYtKiWd51jAmkVVZ+eSEztB8OWTXD/l+3713rsV7zt2dp9rb5eVZxjJ4zQNQ3DWtpb6HZPLEzw9nHHKQAwjABRndepUMMHAOM+lXVQulae7pdaek5hEVy5YqPbMFzunQRtn2SSzpu8AjY5863Uri1Ev+XX7iMUyO4OIbd4LxbaMd3hhkLTRhRCW2EsqFfeIHMsBitfg+Irp9orDDC3gBHqIlBqT4g4eNpbPaW8pFveslvFCQS0bSt9eUkznZ2QlcqQcEcupFegogAAAwByA+HSrWSmj4peXCOff16YcpEquLsyM+l+PdphXJGZ7UZBwRmZBkHwNZnGvAMcWnXUgvL5ikMrBXvJWU4UnDKTgj0q91PS4riPs5ow6blbBzjKEMp5eRANcl9YpNE8Uiho3UqynoQ3Ig4rQqSDpcLfoNt/wQ/8AjWtSuO2t1jRUQbUUBVA8AowB+ArkrICpvhQ5udSPh3tR/LbQKfzrfurlY0Z3YKiKWYnoAoyxPwANYXAcDdzErrte5eS5YHqO3YugPqE2D5VNQUJFSfDMvcpzp8nJDvks2P2o85eHP7UROMeKFT4Gq2s7XdCju4uzk3KQyukiHDxuvNXRscmH5gkHIJFAaNKlLfih7QiLUsLz2pdgYgk6Ab//AGZD4qfZP2T4CqVgRkHIPQ1QftKUoBUdb3a6ZdSRSsEsrlnmhkY4WOQgyTxMTyAbDSL/ABjwFUOs69DaR755Qg6AdWY+Cog9pmPkATUdxDGbyB5dRD22mpzS3zieVuiNJjmp3EbIhzLY3fs1FBr8LxmeWTUZcqsiBLdGyNkCndvYHo0re2fJQg8DXNJx5AzMltHLeOpwe7puQHyM7ERA+m6pFe3Gz/Gu17hgdn7uzq23v/Z89+3Z/wDFnOeeKpeMJoU09GimMW0obU22DufBESJGp2urDI29Mc+WM1so0949GJqvUKsIc41nUW5rpcajw7S9UN+EcLj86/Trt+h+s0rcvnBdRuf5ZVjz+NZ/BNzI9zMb1mXUAoBh6RrESCrRAMQwLdXyTnlyxz8y4uvpzfzGVmEiSMF5kbQD7G3yGMEY+NabcvCORq+L47LqnJdTrbJ2Yu0XuajrsJPP8oex6bxtbSyCFi8FwekNwhjc/u7uT/wk11eKoGt5o9QjBYRKY7lBkl4SdxYDxaJsuB4qXHiKSSQtpcZ1Ts9hjUydtgDOMjkee/HgPaznFSE/eeyPbd5/wLcN3afpQj8d/wCs7tnrn6zbnPLNEWUk5tRlx6szhYKvQT3+7N9/20QaK06+1u5Tz4I6NgIv3VJ+1VbUelnLYHtLNe309/ba3jwXi3c99tzwyHmTF65Trtqg0bXoLtN8EocA4YcwykcirofaU+hANZIazQpSlUClfLuFBJIAAySegx1JNS1zxQ92TDpuH57XuyMwReezn9dIPBR7I+0fAgfPE0vfZ109OaezJeMM4WPOVhyPtSkdM5CBj4iqwCs/QtCjtIuzj3MSzO7ucvI7c2d2xzY/kAAMAAVo1AKUpVB8TQq6lWUMpGCCAQQeoIPI1N/5DjjJNpcT2eSTshcGLJ6/UShkH8IFU9KAml0fUh01OFh5vZAn8UnUflX4eHb2TlLqzKvlb28UZ/mkMh/CqalAYmk8HW1vJ2qxl5zyM0rNJKfTtHJIHoMCs2wh7/em4fna2jtHbr4PKvszTnz2nMaeWHPiK1OMdUa3sZ5U/wBwJtj/AH5CI4v62Wu3oWkra20UCe7EipnxOBzJ9Sck+pqag7rKCMEZB6ipqXgCBWL2zy2bk7j3dwEJ8SYHDRZ9duapqVQTI0TUAeWpxN5GSyUsB4jdHMg58vDwFdebg+6lcPNqCZHRobKFXGPKSYykfKq6lSEUyRytyWDB07gq2ikEzK8846TXDmRx+6W5J/CBW6ygjBGQeoNftKpiSeh/6G8Nj/20weW0+5tIM8HwXcHX7rMPs1o6twdbXEnatGUnHITRM0cvw7RCCR6HIrq/SBGVs+8KMyWjpcrjriI/Wj+KIyL86o0cEAg5B5g/HpUBNjh69jwItWYqPC4t4pD/ADRmMmv1tH1I9dThUeaWQB/F52H5VS0qgmf8hxyEG7nnvMEHbM4EWRzH1EYWM/MGqOGFUUKqhVAwAAAAB0AA5CvulAKUpQClKUApSlAKUpQE3x1zht18GvLMH5To39wKpKm/pBUiweQDJgeG4x6W8qSv/SrVRI4IBByDzB+PSpqD6pSlUHnM/FKWmu3famZlNvbbVjjlkAOW3EqgOPDnSDilLvXbQRdsqrb3O5ZIpI8nK7TtcDPjz8K3NM0uVdZu5zGRC8FuqvywShbcBzzyyKanpcrazaTiMmFILhWflgFyu0Hnnng1hqCqpSlZgz+IYg1pOre60MoPwKMDXX4OkLadaE9TbwE/OJSa4eO7wxabcsPfMTog83lHZRj5swrU0yyEMEcQ6RoiD4IoUf2qag7VKUqgUpSgFKUoBSlKAUpSgFKUoDjngV1ZGGVYFSD0IIwR+FTvBFyY0eylbM1oQgz1eI/o0nrlPZJ/aRqpqwOJNDd2S5tiq3kIIXdyWRG5vDIR9lsAg/ZYA+YMBv0rK0DiKO6Q7QUlQ7ZYX5SRt+yy+Xkw5MOYzWrVApSlAKUqf1/iRkcW1qqy3rjIU52RKf1sxHuoPAdWPIeYA6mryd71CG1XnFalbm4PhuH6LFnz3ZlI8kXzqrrM4e0MWsOzeZJGYvLK3vSO3vufLOAAOgAAHStOgFKUoBSlKAUpSgFKUoBSlKAUpSgFKUoDF1vhWK4dZQzw3KDCXERAkA67TkEOn3GBFdEajqFtymtkvEH622ISTkOrW8p25z+zJ8qUqQDkHHkQ9+2vYz5GznPyzGjD86/P88o3KKzvZT6WsiD47pwi4+dKU0Bxsmo3XI7LCE9drCW5I5jk2Oyj+PtmtnRdBhtUKwpjcdzsxLO5/aeRiWY+pNKUgGhSlKoFKUoBSlKAUpSgP//Z"/>
          <p:cNvSpPr>
            <a:spLocks noChangeAspect="1" noChangeArrowheads="1"/>
          </p:cNvSpPr>
          <p:nvPr/>
        </p:nvSpPr>
        <p:spPr bwMode="auto">
          <a:xfrm>
            <a:off x="8983663" y="-400050"/>
            <a:ext cx="16668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342" name="Picture 6" descr="http://t3.gstatic.com/images?q=tbn:ANd9GcSHUy2fZDZZsRnmtyNWlKBJ0wxLAVMxDmA-ux4y5I9KRaw8VPj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72" y="4757088"/>
            <a:ext cx="1656184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t1.gstatic.com/images?q=tbn:ANd9GcSmaulrekmUdE1svHyUILR9-RtOI9nE4T2wPri9A971xgd8xf0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2" y="2080227"/>
            <a:ext cx="2287384" cy="15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750798"/>
            <a:ext cx="38267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עמוד 29 שאלות 1,2,3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282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he-IL" b="1" dirty="0" smtClean="0"/>
              <a:t>2. תגובה כימית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340768"/>
            <a:ext cx="8507288" cy="5141168"/>
          </a:xfrm>
        </p:spPr>
        <p:txBody>
          <a:bodyPr>
            <a:normAutofit/>
          </a:bodyPr>
          <a:lstStyle/>
          <a:p>
            <a:r>
              <a:rPr lang="he-I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תגובה כימית 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היא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תהליך כימי הכולל </a:t>
            </a:r>
            <a:r>
              <a:rPr lang="he-IL" sz="3200" b="1" dirty="0">
                <a:solidFill>
                  <a:srgbClr val="FF0000"/>
                </a:solidFill>
              </a:rPr>
              <a:t>מגיבים</a:t>
            </a:r>
            <a:r>
              <a:rPr lang="he-IL" sz="3200" dirty="0">
                <a:solidFill>
                  <a:srgbClr val="FF0000"/>
                </a:solidFill>
              </a:rPr>
              <a:t> </a:t>
            </a:r>
            <a:r>
              <a:rPr lang="he-IL" sz="3200" b="1" dirty="0" smtClean="0">
                <a:solidFill>
                  <a:srgbClr val="FF0000"/>
                </a:solidFill>
              </a:rPr>
              <a:t>ותוצרים</a:t>
            </a:r>
            <a:r>
              <a:rPr lang="he-IL" sz="3200" dirty="0" smtClean="0">
                <a:solidFill>
                  <a:srgbClr val="FF0000"/>
                </a:solidFill>
              </a:rPr>
              <a:t>.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החומר (או החומרים) המגיב 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מתרכב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עם 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חומר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(או חומרים) אחר (או מתפרק) וכתוצאה 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מכך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נוצר (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ים)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תוצר (</a:t>
            </a:r>
            <a:r>
              <a:rPr lang="he-IL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ים) 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he-IL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חומר (</a:t>
            </a:r>
            <a:r>
              <a:rPr lang="he-I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ים) חדש(ים).  </a:t>
            </a:r>
            <a:endParaRPr lang="he-IL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e-IL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תגובות כימיות מתרחשות בכל רגע ורגע בעולם: כאשר אנו רואים מסמר חלוד, נר בוער, עוגה התופחת בתנור אנו עדים לתגובה כימית.</a:t>
            </a:r>
            <a:endParaRPr lang="he-I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http://www.humor.co.il/img/pritim/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41714"/>
            <a:ext cx="1260797" cy="10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1.gstatic.com/images?q=tbn:ANd9GcRIpoCbAXEh9yV7K0v4A7CS4ZZv6NgJGMV83pnWZifceMdLCRmuT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41714"/>
            <a:ext cx="1486233" cy="10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t2.gstatic.com/images?q=tbn:ANd9GcQcyfAdYSbVPsH1Yp0S4N-ocuifZv5z6EELkxCsxMmYdz9Dt7FF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24200"/>
            <a:ext cx="1413846" cy="10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2656"/>
            <a:ext cx="518457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prstClr val="black"/>
                </a:solidFill>
              </a:rPr>
              <a:t>תרגול קשר קוולנטי</a:t>
            </a:r>
          </a:p>
          <a:p>
            <a:endParaRPr lang="he-IL" b="1" u="sng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08720"/>
            <a:ext cx="8820472" cy="5498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r>
              <a:rPr lang="he-IL" sz="2000" dirty="0">
                <a:solidFill>
                  <a:prstClr val="black"/>
                </a:solidFill>
              </a:rPr>
              <a:t>רשמו  את מספר קשרים שמייצר כל אחד מהאטומים הבאים (ניתן להיעזר בטבלה המחזורית):  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H</a:t>
            </a:r>
            <a:r>
              <a:rPr lang="he-IL" sz="2000" dirty="0">
                <a:solidFill>
                  <a:prstClr val="black"/>
                </a:solidFill>
              </a:rPr>
              <a:t> (מימן )    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he-IL" sz="2000" dirty="0">
                <a:solidFill>
                  <a:prstClr val="black"/>
                </a:solidFill>
              </a:rPr>
              <a:t> (פחמן)     </a:t>
            </a:r>
            <a:r>
              <a:rPr lang="en-US" sz="2000" dirty="0">
                <a:solidFill>
                  <a:prstClr val="black"/>
                </a:solidFill>
              </a:rPr>
              <a:t>N</a:t>
            </a:r>
            <a:r>
              <a:rPr lang="he-IL" sz="2000" dirty="0">
                <a:solidFill>
                  <a:prstClr val="black"/>
                </a:solidFill>
              </a:rPr>
              <a:t>  (חנקן)    </a:t>
            </a:r>
            <a:r>
              <a:rPr lang="en-US" sz="2000" dirty="0">
                <a:solidFill>
                  <a:prstClr val="black"/>
                </a:solidFill>
              </a:rPr>
              <a:t>F</a:t>
            </a:r>
            <a:r>
              <a:rPr lang="he-IL" sz="2000" dirty="0">
                <a:solidFill>
                  <a:prstClr val="black"/>
                </a:solidFill>
              </a:rPr>
              <a:t>  (פלואור)     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he-IL" sz="2000" dirty="0">
                <a:solidFill>
                  <a:prstClr val="black"/>
                </a:solidFill>
              </a:rPr>
              <a:t> (חמצן)       </a:t>
            </a:r>
            <a:r>
              <a:rPr lang="en-US" sz="2000" dirty="0">
                <a:solidFill>
                  <a:prstClr val="black"/>
                </a:solidFill>
              </a:rPr>
              <a:t>S</a:t>
            </a:r>
            <a:r>
              <a:rPr lang="he-IL" sz="2000" dirty="0">
                <a:solidFill>
                  <a:prstClr val="black"/>
                </a:solidFill>
              </a:rPr>
              <a:t> (גופרית) </a:t>
            </a:r>
            <a:r>
              <a:rPr lang="en-US" sz="2000" dirty="0" smtClean="0">
                <a:solidFill>
                  <a:prstClr val="black"/>
                </a:solidFill>
              </a:rPr>
              <a:t>P</a:t>
            </a:r>
            <a:r>
              <a:rPr lang="he-IL" sz="2000" dirty="0" smtClean="0">
                <a:solidFill>
                  <a:prstClr val="black"/>
                </a:solidFill>
              </a:rPr>
              <a:t>  </a:t>
            </a:r>
            <a:r>
              <a:rPr lang="he-IL" sz="2000" dirty="0">
                <a:solidFill>
                  <a:prstClr val="black"/>
                </a:solidFill>
              </a:rPr>
              <a:t>( זרחן</a:t>
            </a:r>
            <a:r>
              <a:rPr lang="he-IL" sz="2000" dirty="0" smtClean="0">
                <a:solidFill>
                  <a:prstClr val="black"/>
                </a:solidFill>
              </a:rPr>
              <a:t>)</a:t>
            </a:r>
          </a:p>
          <a:p>
            <a:endParaRPr lang="he-IL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he-IL" sz="2000" dirty="0">
                <a:solidFill>
                  <a:prstClr val="black"/>
                </a:solidFill>
              </a:rPr>
              <a:t>2. באיזו מבין המולקולות הבאות קיים קשר קוולנטי כפול?  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s-ES" sz="2000" dirty="0">
                <a:solidFill>
                  <a:prstClr val="black"/>
                </a:solidFill>
              </a:rPr>
              <a:t>O</a:t>
            </a:r>
            <a:r>
              <a:rPr lang="es-ES" sz="2000" baseline="-25000" dirty="0">
                <a:solidFill>
                  <a:prstClr val="black"/>
                </a:solidFill>
              </a:rPr>
              <a:t>2  </a:t>
            </a:r>
            <a:r>
              <a:rPr lang="es-ES" sz="2000" dirty="0">
                <a:solidFill>
                  <a:prstClr val="black"/>
                </a:solidFill>
              </a:rPr>
              <a:t>	  H</a:t>
            </a:r>
            <a:r>
              <a:rPr lang="es-ES" sz="2000" baseline="-25000" dirty="0">
                <a:solidFill>
                  <a:prstClr val="black"/>
                </a:solidFill>
              </a:rPr>
              <a:t>2</a:t>
            </a:r>
            <a:r>
              <a:rPr lang="es-ES" sz="2000" dirty="0">
                <a:solidFill>
                  <a:prstClr val="black"/>
                </a:solidFill>
              </a:rPr>
              <a:t>    NH</a:t>
            </a:r>
            <a:r>
              <a:rPr lang="es-ES" sz="2000" baseline="-25000" dirty="0">
                <a:solidFill>
                  <a:prstClr val="black"/>
                </a:solidFill>
              </a:rPr>
              <a:t>3</a:t>
            </a:r>
            <a:r>
              <a:rPr lang="es-ES" sz="2000" dirty="0">
                <a:solidFill>
                  <a:prstClr val="black"/>
                </a:solidFill>
              </a:rPr>
              <a:t>	N</a:t>
            </a:r>
            <a:r>
              <a:rPr lang="es-ES" sz="2000" baseline="-25000" dirty="0">
                <a:solidFill>
                  <a:prstClr val="black"/>
                </a:solidFill>
              </a:rPr>
              <a:t>2	</a:t>
            </a:r>
            <a:r>
              <a:rPr lang="es-ES" sz="2000" dirty="0">
                <a:solidFill>
                  <a:prstClr val="black"/>
                </a:solidFill>
              </a:rPr>
              <a:t>Br</a:t>
            </a:r>
            <a:r>
              <a:rPr lang="es-ES" sz="2000" baseline="-25000" dirty="0">
                <a:solidFill>
                  <a:prstClr val="black"/>
                </a:solidFill>
              </a:rPr>
              <a:t>2</a:t>
            </a:r>
            <a:r>
              <a:rPr lang="es-ES" sz="2000" dirty="0">
                <a:solidFill>
                  <a:prstClr val="black"/>
                </a:solidFill>
              </a:rPr>
              <a:t>	</a:t>
            </a:r>
            <a:r>
              <a:rPr lang="es-ES" sz="2000" dirty="0" smtClean="0">
                <a:solidFill>
                  <a:prstClr val="black"/>
                </a:solidFill>
              </a:rPr>
              <a:t>NI</a:t>
            </a:r>
            <a:r>
              <a:rPr lang="es-ES" sz="2000" baseline="-25000" dirty="0" smtClean="0">
                <a:solidFill>
                  <a:prstClr val="black"/>
                </a:solidFill>
              </a:rPr>
              <a:t>3</a:t>
            </a:r>
            <a:r>
              <a:rPr lang="es-ES" sz="2000" dirty="0">
                <a:solidFill>
                  <a:prstClr val="black"/>
                </a:solidFill>
              </a:rPr>
              <a:t>	C</a:t>
            </a:r>
            <a:r>
              <a:rPr lang="es-ES" sz="2000" baseline="-25000" dirty="0">
                <a:solidFill>
                  <a:prstClr val="black"/>
                </a:solidFill>
              </a:rPr>
              <a:t>2</a:t>
            </a:r>
            <a:r>
              <a:rPr lang="es-ES" sz="2000" dirty="0">
                <a:solidFill>
                  <a:prstClr val="black"/>
                </a:solidFill>
              </a:rPr>
              <a:t>F</a:t>
            </a:r>
            <a:r>
              <a:rPr lang="es-ES" sz="2000" baseline="-25000" dirty="0">
                <a:solidFill>
                  <a:prstClr val="black"/>
                </a:solidFill>
              </a:rPr>
              <a:t>2</a:t>
            </a:r>
            <a:r>
              <a:rPr lang="he-IL" sz="2000" dirty="0">
                <a:solidFill>
                  <a:prstClr val="black"/>
                </a:solidFill>
              </a:rPr>
              <a:t>	</a:t>
            </a:r>
            <a:endParaRPr lang="he-IL" sz="2000" baseline="-25000" dirty="0" smtClean="0">
              <a:solidFill>
                <a:prstClr val="black"/>
              </a:solidFill>
            </a:endParaRPr>
          </a:p>
          <a:p>
            <a:endParaRPr lang="he-IL" sz="2000" baseline="-25000" dirty="0">
              <a:solidFill>
                <a:prstClr val="black"/>
              </a:solidFill>
            </a:endParaRPr>
          </a:p>
          <a:p>
            <a:endParaRPr lang="he-IL" sz="2000" baseline="-25000" dirty="0" smtClean="0">
              <a:solidFill>
                <a:prstClr val="black"/>
              </a:solidFill>
            </a:endParaRPr>
          </a:p>
          <a:p>
            <a:endParaRPr lang="he-IL" sz="2000" baseline="-25000" dirty="0">
              <a:solidFill>
                <a:prstClr val="black"/>
              </a:solidFill>
            </a:endParaRPr>
          </a:p>
          <a:p>
            <a:r>
              <a:rPr lang="he-IL" sz="2000" dirty="0" smtClean="0">
                <a:solidFill>
                  <a:prstClr val="black"/>
                </a:solidFill>
              </a:rPr>
              <a:t>3. נתונות </a:t>
            </a:r>
            <a:r>
              <a:rPr lang="he-IL" sz="2000" dirty="0">
                <a:solidFill>
                  <a:prstClr val="black"/>
                </a:solidFill>
              </a:rPr>
              <a:t>נוסחות מבנה עבור </a:t>
            </a:r>
            <a:r>
              <a:rPr lang="he-IL" sz="2000" dirty="0" smtClean="0">
                <a:solidFill>
                  <a:prstClr val="black"/>
                </a:solidFill>
              </a:rPr>
              <a:t>שני החומרים: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he-IL" sz="2000" dirty="0" smtClean="0">
                <a:solidFill>
                  <a:prstClr val="black"/>
                </a:solidFill>
              </a:rPr>
              <a:t>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he-IL" sz="2000" dirty="0" smtClean="0">
                <a:solidFill>
                  <a:prstClr val="black"/>
                </a:solidFill>
              </a:rPr>
              <a:t> 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he-IL" sz="2000" dirty="0">
                <a:solidFill>
                  <a:prstClr val="black"/>
                </a:solidFill>
              </a:rPr>
              <a:t> 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he-IL" sz="2000" dirty="0">
                <a:solidFill>
                  <a:prstClr val="black"/>
                </a:solidFill>
              </a:rPr>
              <a:t>רשמו נוסחה </a:t>
            </a:r>
            <a:r>
              <a:rPr lang="he-IL" sz="2000" dirty="0" err="1">
                <a:solidFill>
                  <a:prstClr val="black"/>
                </a:solidFill>
              </a:rPr>
              <a:t>מולקולרית</a:t>
            </a:r>
            <a:r>
              <a:rPr lang="he-IL" sz="2000" dirty="0">
                <a:solidFill>
                  <a:prstClr val="black"/>
                </a:solidFill>
              </a:rPr>
              <a:t> עבור כל אחד מהחומרים המוצגים.</a:t>
            </a:r>
            <a:endParaRPr lang="en-US" sz="2000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8075070" y="2708920"/>
            <a:ext cx="74540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6" descr="http://wesinad.com/yahoo_site_admin/assets/images/NGC_Molecule.15091628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1409180" cy="1224136"/>
          </a:xfrm>
          <a:prstGeom prst="rect">
            <a:avLst/>
          </a:prstGeom>
          <a:noFill/>
        </p:spPr>
      </p:pic>
      <p:pic>
        <p:nvPicPr>
          <p:cNvPr id="11" name="תמונה 10"/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69" y="4420344"/>
            <a:ext cx="1385900" cy="82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t0.gstatic.com/images?q=tbn:ANd9GcQ_FFdugY06TRwmbQBu8gU4MSyQDNBvQRXoz3NswF1bLUFn3D8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30" y="3859307"/>
            <a:ext cx="3420431" cy="1386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7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208912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baseline="-25000" dirty="0">
              <a:solidFill>
                <a:prstClr val="black"/>
              </a:solidFill>
            </a:endParaRPr>
          </a:p>
          <a:p>
            <a:endParaRPr lang="en-US" baseline="-25000" dirty="0" smtClean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4.נתונות </a:t>
            </a:r>
            <a:r>
              <a:rPr lang="he-IL" sz="2400" dirty="0">
                <a:solidFill>
                  <a:prstClr val="black"/>
                </a:solidFill>
              </a:rPr>
              <a:t>נוסחאות של שלוש תרכובות</a:t>
            </a:r>
            <a:r>
              <a:rPr lang="he-IL" dirty="0">
                <a:solidFill>
                  <a:prstClr val="black"/>
                </a:solidFill>
              </a:rPr>
              <a:t>:	</a:t>
            </a:r>
            <a:r>
              <a:rPr lang="en-US" sz="2400" dirty="0">
                <a:solidFill>
                  <a:prstClr val="black"/>
                </a:solidFill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   ;    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    ;    H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</a:rPr>
              <a:t>2</a:t>
            </a:r>
            <a:r>
              <a:rPr lang="he-IL" sz="2400" baseline="-25000" dirty="0">
                <a:solidFill>
                  <a:prstClr val="black"/>
                </a:solidFill>
              </a:rPr>
              <a:t>  .</a:t>
            </a:r>
            <a:r>
              <a:rPr lang="he-IL" sz="2400" dirty="0">
                <a:solidFill>
                  <a:prstClr val="black"/>
                </a:solidFill>
              </a:rPr>
              <a:t/>
            </a:r>
            <a:br>
              <a:rPr lang="he-IL" sz="2400" dirty="0">
                <a:solidFill>
                  <a:prstClr val="black"/>
                </a:solidFill>
              </a:rPr>
            </a:br>
            <a:r>
              <a:rPr lang="he-IL" sz="2400" dirty="0">
                <a:solidFill>
                  <a:prstClr val="black"/>
                </a:solidFill>
              </a:rPr>
              <a:t>בחרו את ההיגד ה</a:t>
            </a:r>
            <a:r>
              <a:rPr lang="he-IL" sz="2400" u="sng" dirty="0">
                <a:solidFill>
                  <a:prstClr val="black"/>
                </a:solidFill>
              </a:rPr>
              <a:t>נכון</a:t>
            </a:r>
            <a:r>
              <a:rPr lang="he-IL" sz="2400" dirty="0">
                <a:solidFill>
                  <a:prstClr val="black"/>
                </a:solidFill>
              </a:rPr>
              <a:t> :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   א</a:t>
            </a:r>
            <a:r>
              <a:rPr lang="he-IL" sz="2400" dirty="0">
                <a:solidFill>
                  <a:prstClr val="black"/>
                </a:solidFill>
              </a:rPr>
              <a:t>. מספר הקשרים הכולל בכל אחת מן התרכובות – זהה.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   ב</a:t>
            </a:r>
            <a:r>
              <a:rPr lang="he-IL" sz="2400" dirty="0">
                <a:solidFill>
                  <a:prstClr val="black"/>
                </a:solidFill>
              </a:rPr>
              <a:t>. באחת מהתרכובות יש קשר משולש.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   ג</a:t>
            </a:r>
            <a:r>
              <a:rPr lang="he-IL" sz="2400" dirty="0">
                <a:solidFill>
                  <a:prstClr val="black"/>
                </a:solidFill>
              </a:rPr>
              <a:t>. אחת מן התרכובות היא חומר יוני.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he-IL" sz="2400" dirty="0" smtClean="0">
                <a:solidFill>
                  <a:prstClr val="black"/>
                </a:solidFill>
              </a:rPr>
              <a:t>   ד</a:t>
            </a:r>
            <a:r>
              <a:rPr lang="he-IL" sz="2400" dirty="0">
                <a:solidFill>
                  <a:prstClr val="black"/>
                </a:solidFill>
              </a:rPr>
              <a:t>. בשתיים מן התרכובות יש קשר כפול.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he-IL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7727344" y="231040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AutoShape 2" descr="תוצאת תמונה עבור ‪c2h2‬‏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37" y="3784071"/>
            <a:ext cx="3304431" cy="7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4252"/>
            <a:ext cx="1728192" cy="112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תוצאת תמונה עבור ‪h2o2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5209333"/>
            <a:ext cx="3966368" cy="9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229600" cy="7953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מבנה אטום הפחמן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06475"/>
            <a:ext cx="8382000" cy="2493963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3200" b="1" dirty="0" smtClean="0">
                <a:solidFill>
                  <a:schemeClr val="accent3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אטום הפחמן -  </a:t>
            </a:r>
            <a:r>
              <a:rPr lang="he-IL" sz="3200" dirty="0" smtClean="0">
                <a:latin typeface="David" pitchFamily="34" charset="-79"/>
                <a:cs typeface="David" pitchFamily="34" charset="-79"/>
              </a:rPr>
              <a:t>בעל יכולת קישור 4, כלומר הוא יכול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3200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3200" dirty="0" smtClean="0">
                <a:latin typeface="David" pitchFamily="34" charset="-79"/>
                <a:cs typeface="David" pitchFamily="34" charset="-79"/>
              </a:rPr>
              <a:t>                  ליצור 4 קשרים </a:t>
            </a:r>
            <a:r>
              <a:rPr lang="he-IL" sz="3200" dirty="0" err="1" smtClean="0">
                <a:latin typeface="David" pitchFamily="34" charset="-79"/>
                <a:cs typeface="David" pitchFamily="34" charset="-79"/>
              </a:rPr>
              <a:t>קוולנטיים</a:t>
            </a:r>
            <a:r>
              <a:rPr lang="he-IL" sz="3200" dirty="0" smtClean="0">
                <a:latin typeface="David" pitchFamily="34" charset="-79"/>
                <a:cs typeface="David" pitchFamily="34" charset="-79"/>
              </a:rPr>
              <a:t>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(כלומר הוא בעל  4 אלקטרוני ערכיות ברמה החיצונית).	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44800" y="3411538"/>
            <a:ext cx="4679950" cy="2466975"/>
            <a:chOff x="2852" y="1389"/>
            <a:chExt cx="1468" cy="1392"/>
          </a:xfrm>
        </p:grpSpPr>
        <p:sp>
          <p:nvSpPr>
            <p:cNvPr id="48133" name="Rectangle 11"/>
            <p:cNvSpPr>
              <a:spLocks noChangeArrowheads="1"/>
            </p:cNvSpPr>
            <p:nvPr/>
          </p:nvSpPr>
          <p:spPr bwMode="auto">
            <a:xfrm rot="-5400000">
              <a:off x="3293" y="1961"/>
              <a:ext cx="1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•</a:t>
              </a:r>
            </a:p>
          </p:txBody>
        </p:sp>
        <p:sp>
          <p:nvSpPr>
            <p:cNvPr id="48134" name="Text Box 12"/>
            <p:cNvSpPr txBox="1">
              <a:spLocks noChangeArrowheads="1"/>
            </p:cNvSpPr>
            <p:nvPr/>
          </p:nvSpPr>
          <p:spPr bwMode="auto">
            <a:xfrm>
              <a:off x="2962" y="1844"/>
              <a:ext cx="384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6600" b="1" smtClean="0">
                  <a:solidFill>
                    <a:srgbClr val="009999"/>
                  </a:solidFill>
                  <a:latin typeface="David" pitchFamily="34" charset="-79"/>
                  <a:cs typeface="David" pitchFamily="34" charset="-79"/>
                </a:rPr>
                <a:t>C</a:t>
              </a:r>
            </a:p>
          </p:txBody>
        </p:sp>
        <p:sp>
          <p:nvSpPr>
            <p:cNvPr id="48135" name="Rectangle 13"/>
            <p:cNvSpPr>
              <a:spLocks noChangeArrowheads="1"/>
            </p:cNvSpPr>
            <p:nvPr/>
          </p:nvSpPr>
          <p:spPr bwMode="auto">
            <a:xfrm rot="-5400000">
              <a:off x="2789" y="1988"/>
              <a:ext cx="2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•</a:t>
              </a:r>
            </a:p>
          </p:txBody>
        </p:sp>
        <p:sp>
          <p:nvSpPr>
            <p:cNvPr id="48136" name="Rectangle 14"/>
            <p:cNvSpPr>
              <a:spLocks noChangeArrowheads="1"/>
            </p:cNvSpPr>
            <p:nvPr/>
          </p:nvSpPr>
          <p:spPr bwMode="auto">
            <a:xfrm>
              <a:off x="3047" y="2320"/>
              <a:ext cx="33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•</a:t>
              </a:r>
            </a:p>
          </p:txBody>
        </p:sp>
        <p:sp>
          <p:nvSpPr>
            <p:cNvPr id="48137" name="Rectangle 15"/>
            <p:cNvSpPr>
              <a:spLocks noChangeArrowheads="1"/>
            </p:cNvSpPr>
            <p:nvPr/>
          </p:nvSpPr>
          <p:spPr bwMode="auto">
            <a:xfrm>
              <a:off x="3042" y="1704"/>
              <a:ext cx="15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400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•</a:t>
              </a:r>
            </a:p>
          </p:txBody>
        </p:sp>
        <p:sp>
          <p:nvSpPr>
            <p:cNvPr id="48138" name="Text Box 19"/>
            <p:cNvSpPr txBox="1">
              <a:spLocks noChangeArrowheads="1"/>
            </p:cNvSpPr>
            <p:nvPr/>
          </p:nvSpPr>
          <p:spPr bwMode="auto">
            <a:xfrm>
              <a:off x="2928" y="2503"/>
              <a:ext cx="3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he-IL" altLang="zh-CN" sz="2600" b="1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פחמן</a:t>
              </a:r>
              <a:endParaRPr kumimoji="1" lang="en-US" altLang="zh-CN" sz="2600" b="1" smtClean="0">
                <a:solidFill>
                  <a:srgbClr val="000000"/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8139" name="Line 21"/>
            <p:cNvSpPr>
              <a:spLocks noChangeShapeType="1"/>
            </p:cNvSpPr>
            <p:nvPr/>
          </p:nvSpPr>
          <p:spPr bwMode="auto">
            <a:xfrm flipH="1">
              <a:off x="3108" y="1650"/>
              <a:ext cx="432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0" name="Line 22"/>
            <p:cNvSpPr>
              <a:spLocks noChangeShapeType="1"/>
            </p:cNvSpPr>
            <p:nvPr/>
          </p:nvSpPr>
          <p:spPr bwMode="auto">
            <a:xfrm flipH="1">
              <a:off x="3324" y="1677"/>
              <a:ext cx="228" cy="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41" name="Text Box 25"/>
            <p:cNvSpPr txBox="1">
              <a:spLocks noChangeArrowheads="1"/>
            </p:cNvSpPr>
            <p:nvPr/>
          </p:nvSpPr>
          <p:spPr bwMode="auto">
            <a:xfrm>
              <a:off x="3552" y="1389"/>
              <a:ext cx="768" cy="260"/>
            </a:xfrm>
            <a:prstGeom prst="rect">
              <a:avLst/>
            </a:prstGeom>
            <a:solidFill>
              <a:srgbClr val="FFEDC9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kumimoji="1" lang="he-IL" altLang="zh-CN" sz="2400" b="1" dirty="0" smtClean="0">
                  <a:solidFill>
                    <a:srgbClr val="000000"/>
                  </a:solidFill>
                  <a:latin typeface="David" pitchFamily="34" charset="-79"/>
                  <a:cs typeface="David" pitchFamily="34" charset="-79"/>
                </a:rPr>
                <a:t>אלקטרוני ערכיות</a:t>
              </a:r>
              <a:endParaRPr kumimoji="1" lang="en-US" altLang="zh-CN" sz="2400" b="1" dirty="0" smtClean="0">
                <a:solidFill>
                  <a:srgbClr val="000000"/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16887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הייחודיות של אטום הפחמן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254793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188" y="1412875"/>
            <a:ext cx="7745412" cy="3816350"/>
          </a:xfrm>
        </p:spPr>
        <p:txBody>
          <a:bodyPr/>
          <a:lstStyle/>
          <a:p>
            <a:pPr marL="365125" indent="-282575">
              <a:buFont typeface="Wingdings 2" pitchFamily="18" charset="2"/>
              <a:buChar char="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יכולת קישור גבוהה.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יכולת ליצור סוגי קשרים </a:t>
            </a:r>
            <a:r>
              <a:rPr lang="he-IL" sz="2800" dirty="0" err="1" smtClean="0">
                <a:latin typeface="David" pitchFamily="34" charset="-79"/>
                <a:cs typeface="David" pitchFamily="34" charset="-79"/>
              </a:rPr>
              <a:t>קוולנטיים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 רבים: בודד, כפול ומשולש.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חוזק קשר </a:t>
            </a:r>
            <a:r>
              <a:rPr lang="he-IL" sz="2800" dirty="0" err="1" smtClean="0">
                <a:latin typeface="David" pitchFamily="34" charset="-79"/>
                <a:cs typeface="David" pitchFamily="34" charset="-79"/>
              </a:rPr>
              <a:t>קוולנטי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 בין אטומי הפחמן 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C-C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יצור קשרים חזקים עם מגוון אטומים.</a:t>
            </a:r>
          </a:p>
        </p:txBody>
      </p:sp>
    </p:spTree>
    <p:extLst>
      <p:ext uri="{BB962C8B-B14F-4D97-AF65-F5344CB8AC3E}">
        <p14:creationId xmlns:p14="http://schemas.microsoft.com/office/powerpoint/2010/main" val="7344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hQSEBUUExAWFRIWGBYYGBcXFhgeGRwhFhobFRUbGxUYHSogICAjHRsYITIgLygtLSwsGiExNTwqNSYtLCsBCQoKDgwNGg8PGjUcHCQpKiwqNDUwLSwpNTQuLSkpLS0sNCwqLyk1KSkuKS8pLC0qNCwtLSksLCwsMCwsKSwwLP/AABEIAHgAsAMBIgACEQEDEQH/xAAbAAEBAQADAQEAAAAAAAAAAAAABgUDBAcCAf/EAEIQAAIBAwIDBQQGCAUDBQAAAAECAwAEEQUSBiExExRBUWEiMnGBByNCYpGhNENScoKSorEVFiQzczVEsxdTY3ST/8QAGQEBAQADAQAAAAAAAAAAAAAAAAECAwUE/8QALBEAAQMBBQYGAwAAAAAAAAAAAAECEQMEEiExQQUTFFFxgSIyYZGx8MHR8f/aAAwDAQACEQMRAD8A9xpSpviDV5XmFlaNtnZd8suMiCMnAbHQyMQQinyLHkOYHNq/FqxS93hia5u8Z7GMj2AejSyH2Y1PrzPgDXWTR7+fncXot1P6q0UZHlm4lBJPwVa19E0KK0i7OFcDOWYnLux955HPNmPiTWhUgE9DwRCM5nu3Jxza8uP7BwB+FfDcFBTmG+vIm/8AsNIvzSfeKpKUhASz31/ac5o1vYB1eBdlwo8zbklZP4WB8lrd0nWIrmISwSCRCSMjwI6qQeYI8QcEV3KgeM4nguUbTRjUplcvGAOzkjQc5JlJABU7VV+pY7eYJwyB2PpL4vNrEscMyrcOQSBzdUGcvjwBbC5PnyqP4D1a8uZ+799nWNgzM42u42jAw8qttBJH5Ve8IaVaS2W9V7bt/amedQZXdThhKD0ZGBXZ0XGBW1pWhQWwYQQrHuxu2+OM4znyyfxrzOpPdVR84Hbs+0LPTsD7O6nL1yXD+4aGZFwPEDlrm8kOMZa8n/HajBR8hXy/BCg7ory9ibOeVzI4/km3rj5VSUr0wcQ8n404ovrKQW/e9/shxL2So5BOApxlTgg8wBnOMcudR9GvE8t5bv2xBeNgu4DG4EZGQPHka29e4ZgvFUTpu2Z2kEgjOM8x54H4VO8S6DDYWwubX6ieAAJgMwm3NygkQHL72OB9pWII8q8zadRKquV3hO3Vtlkds9tBtOKqLiuHvOePL9FVq+sRWsRlnkCIMDJ6knoqqObMfBRzNYaX9/d84Y1soD0knXfcMPMW4IWP+Jifu+FdTg2DvjG9usNdRu8YgPu2hU4KKD1kIwTL1YEYwuKtK9OZxCaHBIY5mv72VuR/SGjX5JBsGPSuSXgiE4Kz3aEeK3lx/ZnIP4VQ0pCAmDo99Bzt70XCj9VdqMnzxcRAMD8Uauzo/FiyydhNE1td4J7GTHtAdWikHsyL6jmPECt6s/W9Ciu4uzmXIByrA4dGHuvG45qw8CKQDQpU3w/q8qTGyu23Tqu+KXGBPGDgtjoJFJAdR5hhyOBSVQdPWNUS2t5Z5PciRnOOp2jOB6noPU1m8G6Q0MBkmH+quG7ac/fcD2B92NcIB5L611+ORvW1gPuz3cKsPArHuuGHz7LHzqmqagUpWRxbrhs7Ke5VA5iQsFJwDjHLIqg16V0xfHu/a7efZ78fw7sZrqcI62byxguWQIZUDFQcgZzyyakg0551RWdjhVBYk9AAMk/hU5wTal0e+kUia8IcZ6pEM92j9MIQx+87V9/SCSbB4gSDO8NvkeU8qRP/AEs1Z/GcTdtbrZKw1BQezYZESxZAkExIwY+QwvXdjFbqFLfVLkx8d/TmunqRVhDtBe56oMcre/ByPBbiJc58h2sQPzh9aqq8zmCppMk5WQXdtcRT3Bl98ywuhl9roVMZIXHLYR0516ZUq093UVmcffbl6BFlBSojVvpDa31TurwL3YdiHn3HKG43LGWXGAu9QpOftCtq94iZNRt7QICs0U0hfJyOyKgAD1zWqSm7UqU75qZzzgsNuB4NcSrnPkeyiIx6y58Kqq8e1m4l/wAGjmQsFu555piPESuxiDEfZ27R5chWuq+41Xcj12OzcVXbRRYvLElvq0fdNQhul5RXRW2uB4bj+iyY8w2YyfESL5VVV4PwtHNLa30aluyFu8o8lljxJCw8mynzx6V7dpl6JoI5R0kRHHwdQw/vUo1d429EG3aViWw2haKuvRGPU7VKw+MuIWsrXtljDntIU2k4/wB2RY859M5rtcS6sbWznuAoYxRvIFJwDtGcZrbJzzSpXU0i9M1vFKRgyRxuQPDeobH5126oMHjHSHmgEkI/1Vu3bQH76g5Q/dkXch/e9K0tH1RLm3inj9yVFcZ6jcM4PqOh9RXcqZ4GGxbqAe7BdzKo8Asm24UfLtcfKpqD74qOLnTT4d7YfzW06j86o6nePIG7mZUXc9s8dyoHU9gwdwPUpvHzrdtblZEV0YMjqGUjoQwypHxBFNQctSv0p/8ARr3/AIW/uKqq62o6dHPE8UqB43GGU5wR5cqoIr/0+j7pv77f57Hdjvku33M+7nGPStT6LP8Ao1l/wr/c1Td3XZsx7GNuPTGMfhXFp2nRwRJFEgSNBhVGcAeXOsUSAYnHX+zbnwW8sif/AN1H9yK6vG/HwsGWNYu0lYbuZwoGSAeXUkg8vStTjLS2uLCeNP8AcKbo/wB+MiSL+tVqc1rhdNYgt7uKXs3aNeoyMHmVIzkMpLD8q1V791d3mdHZvDcS3i/J37TGMHX1bjBb7Q75gmyRYmRk3Z5yDahBx0JPl4H416IK84bhRLSO2sQ/aS3dzG8pxgdnakTvy/ZyEX4yV6RWVK9dS/marduOIfw/knD6uPSdDzyXR0u9X1O3lH1ctnbKfMZL4I9QcEeorG4Y1WR9Ys7e4J73aQXcEpP2sbDFIPR0wfjmvUYtKiWd51jAmkVVZ+eSEztB8OWTXD/l+3713rsV7zt2dp9rb5eVZxjJ4zQNQ3DWtpb6HZPLEzw9nHHKQAwjABRndepUMMHAOM+lXVQulae7pdaek5hEVy5YqPbMFzunQRtn2SSzpu8AjY5863Uri1Ev+XX7iMUyO4OIbd4LxbaMd3hhkLTRhRCW2EsqFfeIHMsBitfg+Irp9orDDC3gBHqIlBqT4g4eNpbPaW8pFveslvFCQS0bSt9eUkznZ2QlcqQcEcupFegogAAAwByA+HSrWSmj4peXCOff16YcpEquLsyM+l+PdphXJGZ7UZBwRmZBkHwNZnGvAMcWnXUgvL5ikMrBXvJWU4UnDKTgj0q91PS4riPs5ow6blbBzjKEMp5eRANcl9YpNE8Uiho3UqynoQ3Ig4rQqSDpcLfoNt/wQ/8AjWtSuO2t1jRUQbUUBVA8AowB+ArkrICpvhQ5udSPh3tR/LbQKfzrfurlY0Z3YKiKWYnoAoyxPwANYXAcDdzErrte5eS5YHqO3YugPqE2D5VNQUJFSfDMvcpzp8nJDvks2P2o85eHP7UROMeKFT4Gq2s7XdCju4uzk3KQyukiHDxuvNXRscmH5gkHIJFAaNKlLfih7QiLUsLz2pdgYgk6Ab//AGZD4qfZP2T4CqVgRkHIPQ1QftKUoBUdb3a6ZdSRSsEsrlnmhkY4WOQgyTxMTyAbDSL/ABjwFUOs69DaR755Qg6AdWY+Cog9pmPkATUdxDGbyB5dRD22mpzS3zieVuiNJjmp3EbIhzLY3fs1FBr8LxmeWTUZcqsiBLdGyNkCndvYHo0re2fJQg8DXNJx5AzMltHLeOpwe7puQHyM7ERA+m6pFe3Gz/Gu17hgdn7uzq23v/Z89+3Z/wDFnOeeKpeMJoU09GimMW0obU22DufBESJGp2urDI29Mc+WM1so0949GJqvUKsIc41nUW5rpcajw7S9UN+EcLj86/Trt+h+s0rcvnBdRuf5ZVjz+NZ/BNzI9zMb1mXUAoBh6RrESCrRAMQwLdXyTnlyxz8y4uvpzfzGVmEiSMF5kbQD7G3yGMEY+NabcvCORq+L47LqnJdTrbJ2Yu0XuajrsJPP8oex6bxtbSyCFi8FwekNwhjc/u7uT/wk11eKoGt5o9QjBYRKY7lBkl4SdxYDxaJsuB4qXHiKSSQtpcZ1Ts9hjUydtgDOMjkee/HgPaznFSE/eeyPbd5/wLcN3afpQj8d/wCs7tnrn6zbnPLNEWUk5tRlx6szhYKvQT3+7N9/20QaK06+1u5Tz4I6NgIv3VJ+1VbUelnLYHtLNe309/ba3jwXi3c99tzwyHmTF65Trtqg0bXoLtN8EocA4YcwykcirofaU+hANZIazQpSlUClfLuFBJIAAySegx1JNS1zxQ92TDpuH57XuyMwReezn9dIPBR7I+0fAgfPE0vfZ109OaezJeMM4WPOVhyPtSkdM5CBj4iqwCs/QtCjtIuzj3MSzO7ucvI7c2d2xzY/kAAMAAVo1AKUpVB8TQq6lWUMpGCCAQQeoIPI1N/5DjjJNpcT2eSTshcGLJ6/UShkH8IFU9KAml0fUh01OFh5vZAn8UnUflX4eHb2TlLqzKvlb28UZ/mkMh/CqalAYmk8HW1vJ2qxl5zyM0rNJKfTtHJIHoMCs2wh7/em4fna2jtHbr4PKvszTnz2nMaeWHPiK1OMdUa3sZ5U/wBwJtj/AH5CI4v62Wu3oWkra20UCe7EipnxOBzJ9Sck+pqag7rKCMEZB6ipqXgCBWL2zy2bk7j3dwEJ8SYHDRZ9duapqVQTI0TUAeWpxN5GSyUsB4jdHMg58vDwFdebg+6lcPNqCZHRobKFXGPKSYykfKq6lSEUyRytyWDB07gq2ikEzK8846TXDmRx+6W5J/CBW6ygjBGQeoNftKpiSeh/6G8Nj/20weW0+5tIM8HwXcHX7rMPs1o6twdbXEnatGUnHITRM0cvw7RCCR6HIrq/SBGVs+8KMyWjpcrjriI/Wj+KIyL86o0cEAg5B5g/HpUBNjh69jwItWYqPC4t4pD/ADRmMmv1tH1I9dThUeaWQB/F52H5VS0qgmf8hxyEG7nnvMEHbM4EWRzH1EYWM/MGqOGFUUKqhVAwAAAAB0AA5CvulAKUpQClKUApSlAKUpQE3x1zht18GvLMH5To39wKpKm/pBUiweQDJgeG4x6W8qSv/SrVRI4IBByDzB+PSpqD6pSlUHnM/FKWmu3famZlNvbbVjjlkAOW3EqgOPDnSDilLvXbQRdsqrb3O5ZIpI8nK7TtcDPjz8K3NM0uVdZu5zGRC8FuqvywShbcBzzyyKanpcrazaTiMmFILhWflgFyu0Hnnng1hqCqpSlZgz+IYg1pOre60MoPwKMDXX4OkLadaE9TbwE/OJSa4eO7wxabcsPfMTog83lHZRj5swrU0yyEMEcQ6RoiD4IoUf2qag7VKUqgUpSgFKUoBSlKAUpSgFKUoDjngV1ZGGVYFSD0IIwR+FTvBFyY0eylbM1oQgz1eI/o0nrlPZJ/aRqpqwOJNDd2S5tiq3kIIXdyWRG5vDIR9lsAg/ZYA+YMBv0rK0DiKO6Q7QUlQ7ZYX5SRt+yy+Xkw5MOYzWrVApSlAKUqf1/iRkcW1qqy3rjIU52RKf1sxHuoPAdWPIeYA6mryd71CG1XnFalbm4PhuH6LFnz3ZlI8kXzqrrM4e0MWsOzeZJGYvLK3vSO3vufLOAAOgAAHStOgFKUoBSlKAUpSgFKUoBSlKAUpSgFKUoDF1vhWK4dZQzw3KDCXERAkA67TkEOn3GBFdEajqFtymtkvEH622ISTkOrW8p25z+zJ8qUqQDkHHkQ9+2vYz5GznPyzGjD86/P88o3KKzvZT6WsiD47pwi4+dKU0Bxsmo3XI7LCE9drCW5I5jk2Oyj+PtmtnRdBhtUKwpjcdzsxLO5/aeRiWY+pNKUgGhSlKoFKUoBSlKAUpSgP//Z"/>
          <p:cNvSpPr>
            <a:spLocks noChangeAspect="1" noChangeArrowheads="1"/>
          </p:cNvSpPr>
          <p:nvPr/>
        </p:nvSpPr>
        <p:spPr bwMode="auto">
          <a:xfrm>
            <a:off x="8831263" y="-552450"/>
            <a:ext cx="16668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6" descr="data:image/jpeg;base64,/9j/4AAQSkZJRgABAQAAAQABAAD/2wCEAAkGBhQSEBUUExAWFRIWGBYYGBcXFhgeGRwhFhobFRUbGxUYHSogICAjHRsYITIgLygtLSwsGiExNTwqNSYtLCsBCQoKDgwNGg8PGjUcHCQpKiwqNDUwLSwpNTQuLSkpLS0sNCwqLyk1KSkuKS8pLC0qNCwtLSksLCwsMCwsKSwwLP/AABEIAHgAsAMBIgACEQEDEQH/xAAbAAEBAQADAQEAAAAAAAAAAAAABgUDBAcCAf/EAEIQAAIBAwIDBQQGCAUDBQAAAAECAwAEEQUSBiExExRBUWEiMnGBByNCYpGhNENScoKSorEVFiQzczVEsxdTY3ST/8QAGQEBAQADAQAAAAAAAAAAAAAAAAECAwUE/8QALBEAAQMBBQYGAwAAAAAAAAAAAAECEQMEEiExQQUTFFFxgSIyYZGx8MHR8f/aAAwDAQACEQMRAD8A9xpSpviDV5XmFlaNtnZd8suMiCMnAbHQyMQQinyLHkOYHNq/FqxS93hia5u8Z7GMj2AejSyH2Y1PrzPgDXWTR7+fncXot1P6q0UZHlm4lBJPwVa19E0KK0i7OFcDOWYnLux955HPNmPiTWhUgE9DwRCM5nu3Jxza8uP7BwB+FfDcFBTmG+vIm/8AsNIvzSfeKpKUhASz31/ac5o1vYB1eBdlwo8zbklZP4WB8lrd0nWIrmISwSCRCSMjwI6qQeYI8QcEV3KgeM4nguUbTRjUplcvGAOzkjQc5JlJABU7VV+pY7eYJwyB2PpL4vNrEscMyrcOQSBzdUGcvjwBbC5PnyqP4D1a8uZ+799nWNgzM42u42jAw8qttBJH5Ve8IaVaS2W9V7bt/amedQZXdThhKD0ZGBXZ0XGBW1pWhQWwYQQrHuxu2+OM4znyyfxrzOpPdVR84Hbs+0LPTsD7O6nL1yXD+4aGZFwPEDlrm8kOMZa8n/HajBR8hXy/BCg7ory9ibOeVzI4/km3rj5VSUr0wcQ8n404ovrKQW/e9/shxL2So5BOApxlTgg8wBnOMcudR9GvE8t5bv2xBeNgu4DG4EZGQPHka29e4ZgvFUTpu2Z2kEgjOM8x54H4VO8S6DDYWwubX6ieAAJgMwm3NygkQHL72OB9pWII8q8zadRKquV3hO3Vtlkds9tBtOKqLiuHvOePL9FVq+sRWsRlnkCIMDJ6knoqqObMfBRzNYaX9/d84Y1soD0knXfcMPMW4IWP+Jifu+FdTg2DvjG9usNdRu8YgPu2hU4KKD1kIwTL1YEYwuKtK9OZxCaHBIY5mv72VuR/SGjX5JBsGPSuSXgiE4Kz3aEeK3lx/ZnIP4VQ0pCAmDo99Bzt70XCj9VdqMnzxcRAMD8Uauzo/FiyydhNE1td4J7GTHtAdWikHsyL6jmPECt6s/W9Ciu4uzmXIByrA4dGHuvG45qw8CKQDQpU3w/q8qTGyu23Tqu+KXGBPGDgtjoJFJAdR5hhyOBSVQdPWNUS2t5Z5PciRnOOp2jOB6noPU1m8G6Q0MBkmH+quG7ac/fcD2B92NcIB5L611+ORvW1gPuz3cKsPArHuuGHz7LHzqmqagUpWRxbrhs7Ke5VA5iQsFJwDjHLIqg16V0xfHu/a7efZ78fw7sZrqcI62byxguWQIZUDFQcgZzyyakg0551RWdjhVBYk9AAMk/hU5wTal0e+kUia8IcZ6pEM92j9MIQx+87V9/SCSbB4gSDO8NvkeU8qRP/AEs1Z/GcTdtbrZKw1BQezYZESxZAkExIwY+QwvXdjFbqFLfVLkx8d/TmunqRVhDtBe56oMcre/ByPBbiJc58h2sQPzh9aqq8zmCppMk5WQXdtcRT3Bl98ywuhl9roVMZIXHLYR0516ZUq093UVmcffbl6BFlBSojVvpDa31TurwL3YdiHn3HKG43LGWXGAu9QpOftCtq94iZNRt7QICs0U0hfJyOyKgAD1zWqSm7UqU75qZzzgsNuB4NcSrnPkeyiIx6y58Kqq8e1m4l/wAGjmQsFu555piPESuxiDEfZ27R5chWuq+41Xcj12OzcVXbRRYvLElvq0fdNQhul5RXRW2uB4bj+iyY8w2YyfESL5VVV4PwtHNLa30aluyFu8o8lljxJCw8mynzx6V7dpl6JoI5R0kRHHwdQw/vUo1d429EG3aViWw2haKuvRGPU7VKw+MuIWsrXtljDntIU2k4/wB2RY859M5rtcS6sbWznuAoYxRvIFJwDtGcZrbJzzSpXU0i9M1vFKRgyRxuQPDeobH5126oMHjHSHmgEkI/1Vu3bQH76g5Q/dkXch/e9K0tH1RLm3inj9yVFcZ6jcM4PqOh9RXcqZ4GGxbqAe7BdzKo8Asm24UfLtcfKpqD74qOLnTT4d7YfzW06j86o6nePIG7mZUXc9s8dyoHU9gwdwPUpvHzrdtblZEV0YMjqGUjoQwypHxBFNQctSv0p/8ARr3/AIW/uKqq62o6dHPE8UqB43GGU5wR5cqoIr/0+j7pv77f57Hdjvku33M+7nGPStT6LP8Ao1l/wr/c1Td3XZsx7GNuPTGMfhXFp2nRwRJFEgSNBhVGcAeXOsUSAYnHX+zbnwW8sif/AN1H9yK6vG/HwsGWNYu0lYbuZwoGSAeXUkg8vStTjLS2uLCeNP8AcKbo/wB+MiSL+tVqc1rhdNYgt7uKXs3aNeoyMHmVIzkMpLD8q1V791d3mdHZvDcS3i/J37TGMHX1bjBb7Q75gmyRYmRk3Z5yDahBx0JPl4H416IK84bhRLSO2sQ/aS3dzG8pxgdnakTvy/ZyEX4yV6RWVK9dS/marduOIfw/knD6uPSdDzyXR0u9X1O3lH1ctnbKfMZL4I9QcEeorG4Y1WR9Ys7e4J73aQXcEpP2sbDFIPR0wfjmvUYtKiWd51jAmkVVZ+eSEztB8OWTXD/l+3713rsV7zt2dp9rb5eVZxjJ4zQNQ3DWtpb6HZPLEzw9nHHKQAwjABRndepUMMHAOM+lXVQulae7pdaek5hEVy5YqPbMFzunQRtn2SSzpu8AjY5863Uri1Ev+XX7iMUyO4OIbd4LxbaMd3hhkLTRhRCW2EsqFfeIHMsBitfg+Irp9orDDC3gBHqIlBqT4g4eNpbPaW8pFveslvFCQS0bSt9eUkznZ2QlcqQcEcupFegogAAAwByA+HSrWSmj4peXCOff16YcpEquLsyM+l+PdphXJGZ7UZBwRmZBkHwNZnGvAMcWnXUgvL5ikMrBXvJWU4UnDKTgj0q91PS4riPs5ow6blbBzjKEMp5eRANcl9YpNE8Uiho3UqynoQ3Ig4rQqSDpcLfoNt/wQ/8AjWtSuO2t1jRUQbUUBVA8AowB+ArkrICpvhQ5udSPh3tR/LbQKfzrfurlY0Z3YKiKWYnoAoyxPwANYXAcDdzErrte5eS5YHqO3YugPqE2D5VNQUJFSfDMvcpzp8nJDvks2P2o85eHP7UROMeKFT4Gq2s7XdCju4uzk3KQyukiHDxuvNXRscmH5gkHIJFAaNKlLfih7QiLUsLz2pdgYgk6Ab//AGZD4qfZP2T4CqVgRkHIPQ1QftKUoBUdb3a6ZdSRSsEsrlnmhkY4WOQgyTxMTyAbDSL/ABjwFUOs69DaR755Qg6AdWY+Cog9pmPkATUdxDGbyB5dRD22mpzS3zieVuiNJjmp3EbIhzLY3fs1FBr8LxmeWTUZcqsiBLdGyNkCndvYHo0re2fJQg8DXNJx5AzMltHLeOpwe7puQHyM7ERA+m6pFe3Gz/Gu17hgdn7uzq23v/Z89+3Z/wDFnOeeKpeMJoU09GimMW0obU22DufBESJGp2urDI29Mc+WM1so0949GJqvUKsIc41nUW5rpcajw7S9UN+EcLj86/Trt+h+s0rcvnBdRuf5ZVjz+NZ/BNzI9zMb1mXUAoBh6RrESCrRAMQwLdXyTnlyxz8y4uvpzfzGVmEiSMF5kbQD7G3yGMEY+NabcvCORq+L47LqnJdTrbJ2Yu0XuajrsJPP8oex6bxtbSyCFi8FwekNwhjc/u7uT/wk11eKoGt5o9QjBYRKY7lBkl4SdxYDxaJsuB4qXHiKSSQtpcZ1Ts9hjUydtgDOMjkee/HgPaznFSE/eeyPbd5/wLcN3afpQj8d/wCs7tnrn6zbnPLNEWUk5tRlx6szhYKvQT3+7N9/20QaK06+1u5Tz4I6NgIv3VJ+1VbUelnLYHtLNe309/ba3jwXi3c99tzwyHmTF65Trtqg0bXoLtN8EocA4YcwykcirofaU+hANZIazQpSlUClfLuFBJIAAySegx1JNS1zxQ92TDpuH57XuyMwReezn9dIPBR7I+0fAgfPE0vfZ109OaezJeMM4WPOVhyPtSkdM5CBj4iqwCs/QtCjtIuzj3MSzO7ucvI7c2d2xzY/kAAMAAVo1AKUpVB8TQq6lWUMpGCCAQQeoIPI1N/5DjjJNpcT2eSTshcGLJ6/UShkH8IFU9KAml0fUh01OFh5vZAn8UnUflX4eHb2TlLqzKvlb28UZ/mkMh/CqalAYmk8HW1vJ2qxl5zyM0rNJKfTtHJIHoMCs2wh7/em4fna2jtHbr4PKvszTnz2nMaeWHPiK1OMdUa3sZ5U/wBwJtj/AH5CI4v62Wu3oWkra20UCe7EipnxOBzJ9Sck+pqag7rKCMEZB6ipqXgCBWL2zy2bk7j3dwEJ8SYHDRZ9duapqVQTI0TUAeWpxN5GSyUsB4jdHMg58vDwFdebg+6lcPNqCZHRobKFXGPKSYykfKq6lSEUyRytyWDB07gq2ikEzK8846TXDmRx+6W5J/CBW6ygjBGQeoNftKpiSeh/6G8Nj/20weW0+5tIM8HwXcHX7rMPs1o6twdbXEnatGUnHITRM0cvw7RCCR6HIrq/SBGVs+8KMyWjpcrjriI/Wj+KIyL86o0cEAg5B5g/HpUBNjh69jwItWYqPC4t4pD/ADRmMmv1tH1I9dThUeaWQB/F52H5VS0qgmf8hxyEG7nnvMEHbM4EWRzH1EYWM/MGqOGFUUKqhVAwAAAAB0AA5CvulAKUpQClKUApSlAKUpQE3x1zht18GvLMH5To39wKpKm/pBUiweQDJgeG4x6W8qSv/SrVRI4IBByDzB+PSpqD6pSlUHnM/FKWmu3famZlNvbbVjjlkAOW3EqgOPDnSDilLvXbQRdsqrb3O5ZIpI8nK7TtcDPjz8K3NM0uVdZu5zGRC8FuqvywShbcBzzyyKanpcrazaTiMmFILhWflgFyu0Hnnng1hqCqpSlZgz+IYg1pOre60MoPwKMDXX4OkLadaE9TbwE/OJSa4eO7wxabcsPfMTog83lHZRj5swrU0yyEMEcQ6RoiD4IoUf2qag7VKUqgUpSgFKUoBSlKAUpSgFKUoDjngV1ZGGVYFSD0IIwR+FTvBFyY0eylbM1oQgz1eI/o0nrlPZJ/aRqpqwOJNDd2S5tiq3kIIXdyWRG5vDIR9lsAg/ZYA+YMBv0rK0DiKO6Q7QUlQ7ZYX5SRt+yy+Xkw5MOYzWrVApSlAKUqf1/iRkcW1qqy3rjIU52RKf1sxHuoPAdWPIeYA6mryd71CG1XnFalbm4PhuH6LFnz3ZlI8kXzqrrM4e0MWsOzeZJGYvLK3vSO3vufLOAAOgAAHStOgFKUoBSlKAUpSgFKUoBSlKAUpSgFKUoDF1vhWK4dZQzw3KDCXERAkA67TkEOn3GBFdEajqFtymtkvEH622ISTkOrW8p25z+zJ8qUqQDkHHkQ9+2vYz5GznPyzGjD86/P88o3KKzvZT6WsiD47pwi4+dKU0Bxsmo3XI7LCE9drCW5I5jk2Oyj+PtmtnRdBhtUKwpjcdzsxLO5/aeRiWY+pNKUgGhSlKoFKUoBSlKAUpSgP//Z"/>
          <p:cNvSpPr>
            <a:spLocks noChangeAspect="1" noChangeArrowheads="1"/>
          </p:cNvSpPr>
          <p:nvPr/>
        </p:nvSpPr>
        <p:spPr bwMode="auto">
          <a:xfrm>
            <a:off x="8983663" y="-400050"/>
            <a:ext cx="16668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8" descr="data:image/jpeg;base64,/9j/4AAQSkZJRgABAQAAAQABAAD/2wCEAAkGBhQSEBUUExAWFRIWGBYYGBcXFhgeGRwhFhobFRUbGxUYHSogICAjHRsYITIgLygtLSwsGiExNTwqNSYtLCsBCQoKDgwNGg8PGjUcHCQpKiwqNDUwLSwpNTQuLSkpLS0sNCwqLyk1KSkuKS8pLC0qNCwtLSksLCwsMCwsKSwwLP/AABEIAHgAsAMBIgACEQEDEQH/xAAbAAEBAQADAQEAAAAAAAAAAAAABgUDBAcCAf/EAEIQAAIBAwIDBQQGCAUDBQAAAAECAwAEEQUSBiExExRBUWEiMnGBByNCYpGhNENScoKSorEVFiQzczVEsxdTY3ST/8QAGQEBAQADAQAAAAAAAAAAAAAAAAECAwUE/8QALBEAAQMBBQYGAwAAAAAAAAAAAAECEQMEEiExQQUTFFFxgSIyYZGx8MHR8f/aAAwDAQACEQMRAD8A9xpSpviDV5XmFlaNtnZd8suMiCMnAbHQyMQQinyLHkOYHNq/FqxS93hia5u8Z7GMj2AejSyH2Y1PrzPgDXWTR7+fncXot1P6q0UZHlm4lBJPwVa19E0KK0i7OFcDOWYnLux955HPNmPiTWhUgE9DwRCM5nu3Jxza8uP7BwB+FfDcFBTmG+vIm/8AsNIvzSfeKpKUhASz31/ac5o1vYB1eBdlwo8zbklZP4WB8lrd0nWIrmISwSCRCSMjwI6qQeYI8QcEV3KgeM4nguUbTRjUplcvGAOzkjQc5JlJABU7VV+pY7eYJwyB2PpL4vNrEscMyrcOQSBzdUGcvjwBbC5PnyqP4D1a8uZ+799nWNgzM42u42jAw8qttBJH5Ve8IaVaS2W9V7bt/amedQZXdThhKD0ZGBXZ0XGBW1pWhQWwYQQrHuxu2+OM4znyyfxrzOpPdVR84Hbs+0LPTsD7O6nL1yXD+4aGZFwPEDlrm8kOMZa8n/HajBR8hXy/BCg7ory9ibOeVzI4/km3rj5VSUr0wcQ8n404ovrKQW/e9/shxL2So5BOApxlTgg8wBnOMcudR9GvE8t5bv2xBeNgu4DG4EZGQPHka29e4ZgvFUTpu2Z2kEgjOM8x54H4VO8S6DDYWwubX6ieAAJgMwm3NygkQHL72OB9pWII8q8zadRKquV3hO3Vtlkds9tBtOKqLiuHvOePL9FVq+sRWsRlnkCIMDJ6knoqqObMfBRzNYaX9/d84Y1soD0knXfcMPMW4IWP+Jifu+FdTg2DvjG9usNdRu8YgPu2hU4KKD1kIwTL1YEYwuKtK9OZxCaHBIY5mv72VuR/SGjX5JBsGPSuSXgiE4Kz3aEeK3lx/ZnIP4VQ0pCAmDo99Bzt70XCj9VdqMnzxcRAMD8Uauzo/FiyydhNE1td4J7GTHtAdWikHsyL6jmPECt6s/W9Ciu4uzmXIByrA4dGHuvG45qw8CKQDQpU3w/q8qTGyu23Tqu+KXGBPGDgtjoJFJAdR5hhyOBSVQdPWNUS2t5Z5PciRnOOp2jOB6noPU1m8G6Q0MBkmH+quG7ac/fcD2B92NcIB5L611+ORvW1gPuz3cKsPArHuuGHz7LHzqmqagUpWRxbrhs7Ke5VA5iQsFJwDjHLIqg16V0xfHu/a7efZ78fw7sZrqcI62byxguWQIZUDFQcgZzyyakg0551RWdjhVBYk9AAMk/hU5wTal0e+kUia8IcZ6pEM92j9MIQx+87V9/SCSbB4gSDO8NvkeU8qRP/AEs1Z/GcTdtbrZKw1BQezYZESxZAkExIwY+QwvXdjFbqFLfVLkx8d/TmunqRVhDtBe56oMcre/ByPBbiJc58h2sQPzh9aqq8zmCppMk5WQXdtcRT3Bl98ywuhl9roVMZIXHLYR0516ZUq093UVmcffbl6BFlBSojVvpDa31TurwL3YdiHn3HKG43LGWXGAu9QpOftCtq94iZNRt7QICs0U0hfJyOyKgAD1zWqSm7UqU75qZzzgsNuB4NcSrnPkeyiIx6y58Kqq8e1m4l/wAGjmQsFu555piPESuxiDEfZ27R5chWuq+41Xcj12OzcVXbRRYvLElvq0fdNQhul5RXRW2uB4bj+iyY8w2YyfESL5VVV4PwtHNLa30aluyFu8o8lljxJCw8mynzx6V7dpl6JoI5R0kRHHwdQw/vUo1d429EG3aViWw2haKuvRGPU7VKw+MuIWsrXtljDntIU2k4/wB2RY859M5rtcS6sbWznuAoYxRvIFJwDtGcZrbJzzSpXU0i9M1vFKRgyRxuQPDeobH5126oMHjHSHmgEkI/1Vu3bQH76g5Q/dkXch/e9K0tH1RLm3inj9yVFcZ6jcM4PqOh9RXcqZ4GGxbqAe7BdzKo8Asm24UfLtcfKpqD74qOLnTT4d7YfzW06j86o6nePIG7mZUXc9s8dyoHU9gwdwPUpvHzrdtblZEV0YMjqGUjoQwypHxBFNQctSv0p/8ARr3/AIW/uKqq62o6dHPE8UqB43GGU5wR5cqoIr/0+j7pv77f57Hdjvku33M+7nGPStT6LP8Ao1l/wr/c1Td3XZsx7GNuPTGMfhXFp2nRwRJFEgSNBhVGcAeXOsUSAYnHX+zbnwW8sif/AN1H9yK6vG/HwsGWNYu0lYbuZwoGSAeXUkg8vStTjLS2uLCeNP8AcKbo/wB+MiSL+tVqc1rhdNYgt7uKXs3aNeoyMHmVIzkMpLD8q1V791d3mdHZvDcS3i/J37TGMHX1bjBb7Q75gmyRYmRk3Z5yDahBx0JPl4H416IK84bhRLSO2sQ/aS3dzG8pxgdnakTvy/ZyEX4yV6RWVK9dS/marduOIfw/knD6uPSdDzyXR0u9X1O3lH1ctnbKfMZL4I9QcEeorG4Y1WR9Ys7e4J73aQXcEpP2sbDFIPR0wfjmvUYtKiWd51jAmkVVZ+eSEztB8OWTXD/l+3713rsV7zt2dp9rb5eVZxjJ4zQNQ3DWtpb6HZPLEzw9nHHKQAwjABRndepUMMHAOM+lXVQulae7pdaek5hEVy5YqPbMFzunQRtn2SSzpu8AjY5863Uri1Ev+XX7iMUyO4OIbd4LxbaMd3hhkLTRhRCW2EsqFfeIHMsBitfg+Irp9orDDC3gBHqIlBqT4g4eNpbPaW8pFveslvFCQS0bSt9eUkznZ2QlcqQcEcupFegogAAAwByA+HSrWSmj4peXCOff16YcpEquLsyM+l+PdphXJGZ7UZBwRmZBkHwNZnGvAMcWnXUgvL5ikMrBXvJWU4UnDKTgj0q91PS4riPs5ow6blbBzjKEMp5eRANcl9YpNE8Uiho3UqynoQ3Ig4rQqSDpcLfoNt/wQ/8AjWtSuO2t1jRUQbUUBVA8AowB+ArkrICpvhQ5udSPh3tR/LbQKfzrfurlY0Z3YKiKWYnoAoyxPwANYXAcDdzErrte5eS5YHqO3YugPqE2D5VNQUJFSfDMvcpzp8nJDvks2P2o85eHP7UROMeKFT4Gq2s7XdCju4uzk3KQyukiHDxuvNXRscmH5gkHIJFAaNKlLfih7QiLUsLz2pdgYgk6Ab//AGZD4qfZP2T4CqVgRkHIPQ1QftKUoBUdb3a6ZdSRSsEsrlnmhkY4WOQgyTxMTyAbDSL/ABjwFUOs69DaR755Qg6AdWY+Cog9pmPkATUdxDGbyB5dRD22mpzS3zieVuiNJjmp3EbIhzLY3fs1FBr8LxmeWTUZcqsiBLdGyNkCndvYHo0re2fJQg8DXNJx5AzMltHLeOpwe7puQHyM7ERA+m6pFe3Gz/Gu17hgdn7uzq23v/Z89+3Z/wDFnOeeKpeMJoU09GimMW0obU22DufBESJGp2urDI29Mc+WM1so0949GJqvUKsIc41nUW5rpcajw7S9UN+EcLj86/Trt+h+s0rcvnBdRuf5ZVjz+NZ/BNzI9zMb1mXUAoBh6RrESCrRAMQwLdXyTnlyxz8y4uvpzfzGVmEiSMF5kbQD7G3yGMEY+NabcvCORq+L47LqnJdTrbJ2Yu0XuajrsJPP8oex6bxtbSyCFi8FwekNwhjc/u7uT/wk11eKoGt5o9QjBYRKY7lBkl4SdxYDxaJsuB4qXHiKSSQtpcZ1Ts9hjUydtgDOMjkee/HgPaznFSE/eeyPbd5/wLcN3afpQj8d/wCs7tnrn6zbnPLNEWUk5tRlx6szhYKvQT3+7N9/20QaK06+1u5Tz4I6NgIv3VJ+1VbUelnLYHtLNe309/ba3jwXi3c99tzwyHmTF65Trtqg0bXoLtN8EocA4YcwykcirofaU+hANZIazQpSlUClfLuFBJIAAySegx1JNS1zxQ92TDpuH57XuyMwReezn9dIPBR7I+0fAgfPE0vfZ109OaezJeMM4WPOVhyPtSkdM5CBj4iqwCs/QtCjtIuzj3MSzO7ucvI7c2d2xzY/kAAMAAVo1AKUpVB8TQq6lWUMpGCCAQQeoIPI1N/5DjjJNpcT2eSTshcGLJ6/UShkH8IFU9KAml0fUh01OFh5vZAn8UnUflX4eHb2TlLqzKvlb28UZ/mkMh/CqalAYmk8HW1vJ2qxl5zyM0rNJKfTtHJIHoMCs2wh7/em4fna2jtHbr4PKvszTnz2nMaeWHPiK1OMdUa3sZ5U/wBwJtj/AH5CI4v62Wu3oWkra20UCe7EipnxOBzJ9Sck+pqag7rKCMEZB6ipqXgCBWL2zy2bk7j3dwEJ8SYHDRZ9duapqVQTI0TUAeWpxN5GSyUsB4jdHMg58vDwFdebg+6lcPNqCZHRobKFXGPKSYykfKq6lSEUyRytyWDB07gq2ikEzK8846TXDmRx+6W5J/CBW6ygjBGQeoNftKpiSeh/6G8Nj/20weW0+5tIM8HwXcHX7rMPs1o6twdbXEnatGUnHITRM0cvw7RCCR6HIrq/SBGVs+8KMyWjpcrjriI/Wj+KIyL86o0cEAg5B5g/HpUBNjh69jwItWYqPC4t4pD/ADRmMmv1tH1I9dThUeaWQB/F52H5VS0qgmf8hxyEG7nnvMEHbM4EWRzH1EYWM/MGqOGFUUKqhVAwAAAAB0AA5CvulAKUpQClKUApSlAKUpQE3x1zht18GvLMH5To39wKpKm/pBUiweQDJgeG4x6W8qSv/SrVRI4IBByDzB+PSpqD6pSlUHnM/FKWmu3famZlNvbbVjjlkAOW3EqgOPDnSDilLvXbQRdsqrb3O5ZIpI8nK7TtcDPjz8K3NM0uVdZu5zGRC8FuqvywShbcBzzyyKanpcrazaTiMmFILhWflgFyu0Hnnng1hqCqpSlZgz+IYg1pOre60MoPwKMDXX4OkLadaE9TbwE/OJSa4eO7wxabcsPfMTog83lHZRj5swrU0yyEMEcQ6RoiD4IoUf2qag7VKUqgUpSgFKUoBSlKAUpSgFKUoDjngV1ZGGVYFSD0IIwR+FTvBFyY0eylbM1oQgz1eI/o0nrlPZJ/aRqpqwOJNDd2S5tiq3kIIXdyWRG5vDIR9lsAg/ZYA+YMBv0rK0DiKO6Q7QUlQ7ZYX5SRt+yy+Xkw5MOYzWrVApSlAKUqf1/iRkcW1qqy3rjIU52RKf1sxHuoPAdWPIeYA6mryd71CG1XnFalbm4PhuH6LFnz3ZlI8kXzqrrM4e0MWsOzeZJGYvLK3vSO3vufLOAAOgAAHStOgFKUoBSlKAUpSgFKUoBSlKAUpSgFKUoDF1vhWK4dZQzw3KDCXERAkA67TkEOn3GBFdEajqFtymtkvEH622ISTkOrW8p25z+zJ8qUqQDkHHkQ9+2vYz5GznPyzGjD86/P88o3KKzvZT6WsiD47pwi4+dKU0Bxsmo3XI7LCE9drCW5I5jk2Oyj+PtmtnRdBhtUKwpjcdzsxLO5/aeRiWY+pNKUgGhSlKoFKUoBSlKAUpSgP//Z"/>
          <p:cNvSpPr>
            <a:spLocks noChangeAspect="1" noChangeArrowheads="1"/>
          </p:cNvSpPr>
          <p:nvPr/>
        </p:nvSpPr>
        <p:spPr bwMode="auto">
          <a:xfrm>
            <a:off x="9136063" y="-247650"/>
            <a:ext cx="16668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99592" y="2730396"/>
            <a:ext cx="7316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hlinkClick r:id="rId2"/>
              </a:rPr>
              <a:t>הסרטון שלפנינו מתאר כיצד נוצר קשר </a:t>
            </a:r>
            <a:r>
              <a:rPr lang="he-IL" sz="3200" dirty="0" err="1">
                <a:hlinkClick r:id="rId2"/>
              </a:rPr>
              <a:t>קוולנטי</a:t>
            </a:r>
            <a:endParaRPr lang="he-IL" sz="3200" dirty="0"/>
          </a:p>
        </p:txBody>
      </p:sp>
      <p:pic>
        <p:nvPicPr>
          <p:cNvPr id="1026" name="Picture 2" descr="http://www.u1a.co.uk/images/44_proj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2585864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sz="6600" b="1" u="sng" dirty="0" smtClean="0">
                <a:solidFill>
                  <a:srgbClr val="00B050"/>
                </a:solidFill>
              </a:rPr>
              <a:t>סיכום ביניים</a:t>
            </a:r>
            <a:endParaRPr lang="he-IL" sz="6600" b="1" u="sng" dirty="0">
              <a:solidFill>
                <a:srgbClr val="00B050"/>
              </a:solidFill>
            </a:endParaRPr>
          </a:p>
        </p:txBody>
      </p:sp>
      <p:sp>
        <p:nvSpPr>
          <p:cNvPr id="22531" name="מציין מיקום תוכן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he-IL" smtClean="0"/>
          </a:p>
        </p:txBody>
      </p:sp>
      <p:sp>
        <p:nvSpPr>
          <p:cNvPr id="22532" name="מציין מיקום של מספר שקופית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5DCAD8-D1EE-48ED-9D1E-E29E6F33555C}" type="slidenum">
              <a:rPr lang="ar-SA" smtClean="0">
                <a:solidFill>
                  <a:srgbClr val="FFFFFF"/>
                </a:solidFill>
              </a:rPr>
              <a:pPr eaLnBrk="1" hangingPunct="1"/>
              <a:t>35</a:t>
            </a:fld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2533" name="Picture 2" descr="http://www.gomeh.com/course/images/Chemical_Bo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534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מציין מיקום של מספר שקופית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0E7BEC-ABDA-4CC9-BAA0-7909015B116B}" type="slidenum">
              <a:rPr lang="ar-SA" smtClean="0">
                <a:solidFill>
                  <a:srgbClr val="FFFFFF"/>
                </a:solidFill>
              </a:rPr>
              <a:pPr eaLnBrk="1" hangingPunct="1"/>
              <a:t>36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900113" y="55563"/>
            <a:ext cx="7407275" cy="1223962"/>
          </a:xfrm>
          <a:prstGeom prst="rect">
            <a:avLst/>
          </a:prstGeom>
        </p:spPr>
        <p:txBody>
          <a:bodyPr/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e-IL" sz="4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חוק שימור המסה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e-IL" sz="4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וחוק שימור האטומים</a:t>
            </a:r>
            <a:endParaRPr lang="he-IL" sz="4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 bwMode="auto">
          <a:xfrm>
            <a:off x="103163" y="3501008"/>
            <a:ext cx="8540723" cy="505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 סוג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האטומים ו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מספר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 האטומים, </a:t>
            </a:r>
            <a:r>
              <a:rPr lang="he-IL" sz="2800" b="1" u="sng" dirty="0">
                <a:latin typeface="David" pitchFamily="34" charset="-79"/>
                <a:cs typeface="David" pitchFamily="34" charset="-79"/>
              </a:rPr>
              <a:t>אינו משתנה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במהלך התגובה. 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he-IL" sz="2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5472113" y="4657105"/>
            <a:ext cx="2881312" cy="571500"/>
          </a:xfrm>
          <a:prstGeom prst="rect">
            <a:avLst/>
          </a:prstGeom>
        </p:spPr>
        <p:txBody>
          <a:bodyPr/>
          <a:lstStyle>
            <a:lvl1pPr algn="l" rtl="1" fontAlgn="base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2pPr>
            <a:lvl3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3pPr>
            <a:lvl4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4pPr>
            <a:lvl5pPr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  <a:cs typeface="Times New Roman" pitchFamily="18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פרוק מי חמצן:</a:t>
            </a:r>
            <a:endParaRPr lang="he-IL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098550" y="5292105"/>
            <a:ext cx="7499350" cy="773112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r" rtl="1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r" rtl="1" fontAlgn="base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r" rtl="1" fontAlgn="base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r" rtl="1" fontAlgn="base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r" rtl="1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r" rtl="1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2H</a:t>
            </a:r>
            <a:r>
              <a:rPr lang="en-US" sz="36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36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(l)   →   2H</a:t>
            </a:r>
            <a:r>
              <a:rPr lang="en-US" sz="36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O(l)  +  O</a:t>
            </a:r>
            <a:r>
              <a:rPr lang="en-US" sz="36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(g)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סוגר מסולסל ימני 8"/>
          <p:cNvSpPr/>
          <p:nvPr/>
        </p:nvSpPr>
        <p:spPr>
          <a:xfrm rot="5400000">
            <a:off x="6061869" y="4103861"/>
            <a:ext cx="647700" cy="38179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68488" y="6371605"/>
            <a:ext cx="876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3200">
                <a:latin typeface="David" pitchFamily="34" charset="-79"/>
                <a:cs typeface="David" pitchFamily="34" charset="-79"/>
              </a:rPr>
              <a:t>מגיב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24525" y="6336680"/>
            <a:ext cx="1322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3200">
                <a:latin typeface="David" pitchFamily="34" charset="-79"/>
                <a:cs typeface="David" pitchFamily="34" charset="-79"/>
              </a:rPr>
              <a:t>תוצרים</a:t>
            </a:r>
          </a:p>
        </p:txBody>
      </p:sp>
      <p:sp>
        <p:nvSpPr>
          <p:cNvPr id="12" name="סוגר מסולסל ימני 11"/>
          <p:cNvSpPr/>
          <p:nvPr/>
        </p:nvSpPr>
        <p:spPr>
          <a:xfrm rot="5400000">
            <a:off x="1982788" y="4803155"/>
            <a:ext cx="647700" cy="24193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3" y="1372560"/>
            <a:ext cx="827764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David" pitchFamily="34" charset="-79"/>
                <a:cs typeface="David" pitchFamily="34" charset="-79"/>
              </a:rPr>
              <a:t>בתגובה כימית כמות החומר אינה משתנה - מסת המגיבים שווה למסה של התוצרים שהתקבלו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 מהם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. הסיבה לכך היא שהאטומים המשתתפים בתהליך הכימי אינם יכולים להיווצר מעצמם או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להיעלם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, הם רק קשורים זה לזה בצורה שונה. </a:t>
            </a:r>
          </a:p>
        </p:txBody>
      </p:sp>
    </p:spTree>
    <p:extLst>
      <p:ext uri="{BB962C8B-B14F-4D97-AF65-F5344CB8AC3E}">
        <p14:creationId xmlns:p14="http://schemas.microsoft.com/office/powerpoint/2010/main" val="1721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97063" y="7938"/>
            <a:ext cx="6275387" cy="10985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6000" dirty="0" smtClean="0">
                <a:latin typeface="David" pitchFamily="34" charset="-79"/>
                <a:cs typeface="David" pitchFamily="34" charset="-79"/>
              </a:rPr>
              <a:t>     </a:t>
            </a:r>
            <a:r>
              <a:rPr lang="he-IL" sz="60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תרגול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07950" y="1123950"/>
            <a:ext cx="8540750" cy="56197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ממולקולת מימן אחת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H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2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)ומולקולת ברום אחת (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Br</a:t>
            </a:r>
            <a:r>
              <a:rPr lang="en-US" b="1" baseline="-25000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2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)התקבלו שתי מולקולות מימן ברומי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HBr</a:t>
            </a:r>
            <a:r>
              <a:rPr lang="he-IL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א.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רישמו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ניסוח כימי לתהליך.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ב.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רישמו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נוסחאות מבנה לחומרים במגיבים ולחומרים בתוצרים.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ג. אילו קשרים כימיים נותקו ואילו קשרים כימיים נוצרו בתהליך?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he-IL" sz="400" dirty="0" smtClean="0">
              <a:latin typeface="David" pitchFamily="34" charset="-79"/>
              <a:cs typeface="David" pitchFamily="34" charset="-79"/>
            </a:endParaRPr>
          </a:p>
          <a:p>
            <a:pPr marL="118872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    </a:t>
            </a:r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he-I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0964" name="מציין מיקום של מספר שקופית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mtClean="0">
                <a:solidFill>
                  <a:srgbClr val="FFFFFF"/>
                </a:solidFill>
              </a:rPr>
              <a:t>  </a:t>
            </a:r>
            <a:fld id="{371AF3F8-180F-45BC-AD1B-221772361D75}" type="slidenum">
              <a:rPr lang="ar-SA" smtClean="0">
                <a:solidFill>
                  <a:srgbClr val="FFFFFF"/>
                </a:solidFill>
              </a:rPr>
              <a:pPr eaLnBrk="1" hangingPunct="1"/>
              <a:t>37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6013" y="5876925"/>
            <a:ext cx="360362" cy="461963"/>
          </a:xfrm>
          <a:prstGeom prst="rect">
            <a:avLst/>
          </a:prstGeom>
          <a:solidFill>
            <a:schemeClr val="bg2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2400" b="1">
                <a:latin typeface="David" pitchFamily="34" charset="-79"/>
                <a:cs typeface="David" pitchFamily="34" charset="-79"/>
              </a:rPr>
              <a:t>.</a:t>
            </a:r>
            <a:endParaRPr lang="en-US" sz="2400" b="1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61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4899-CB17-43FB-B268-0ACB21AF84D1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מלבן 3"/>
          <p:cNvSpPr/>
          <p:nvPr/>
        </p:nvSpPr>
        <p:spPr>
          <a:xfrm>
            <a:off x="-684584" y="1340768"/>
            <a:ext cx="9433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כאשר מנסחים תהליך כימי באמצעות נוסחאות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החומרים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, </a:t>
            </a:r>
            <a:endParaRPr lang="he-IL" sz="2800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צריך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לשים לב שניסוח התהליך יבטא את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חוק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שימור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האטומים, </a:t>
            </a:r>
          </a:p>
          <a:p>
            <a:pPr>
              <a:lnSpc>
                <a:spcPct val="150000"/>
              </a:lnSpc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כלומר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- שכמות האטומים מהסוגים 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השונים 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לא תשתנה בתהליך. </a:t>
            </a:r>
          </a:p>
          <a:p>
            <a:pPr>
              <a:lnSpc>
                <a:spcPct val="150000"/>
              </a:lnSpc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לפעולה זו קוראים: </a:t>
            </a:r>
            <a:r>
              <a:rPr lang="he-IL" sz="2800" b="1" dirty="0">
                <a:latin typeface="David" pitchFamily="34" charset="-79"/>
                <a:cs typeface="David" pitchFamily="34" charset="-79"/>
              </a:rPr>
              <a:t>איזון תהליך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כימי</a:t>
            </a: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627784" y="184864"/>
            <a:ext cx="50401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איזון תהליך כימי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473" y="4149080"/>
            <a:ext cx="705678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/>
              <a:t>דוגמא </a:t>
            </a:r>
            <a:r>
              <a:rPr lang="he-IL" sz="4000" b="1" dirty="0"/>
              <a:t>לאיזון:</a:t>
            </a:r>
            <a:endParaRPr lang="en-US" sz="4000" dirty="0"/>
          </a:p>
          <a:p>
            <a:pPr lvl="0"/>
            <a:r>
              <a:rPr lang="en-US" sz="4000" b="1" dirty="0"/>
              <a:t>H</a:t>
            </a:r>
            <a:r>
              <a:rPr lang="en-US" sz="4000" b="1" baseline="-25000" dirty="0"/>
              <a:t>2</a:t>
            </a:r>
            <a:r>
              <a:rPr lang="en-US" sz="4000" b="1" dirty="0"/>
              <a:t>(g) + Br</a:t>
            </a:r>
            <a:r>
              <a:rPr lang="en-US" sz="4000" b="1" baseline="-25000" dirty="0"/>
              <a:t>2</a:t>
            </a:r>
            <a:r>
              <a:rPr lang="en-US" sz="4000" b="1" dirty="0"/>
              <a:t>(l) → </a:t>
            </a:r>
            <a:r>
              <a:rPr lang="en-US" sz="4000" b="1" dirty="0" err="1"/>
              <a:t>HBr</a:t>
            </a:r>
            <a:r>
              <a:rPr lang="en-US" sz="4000" b="1" dirty="0"/>
              <a:t>(g)</a:t>
            </a:r>
            <a:endParaRPr lang="en-US" sz="4000" dirty="0"/>
          </a:p>
          <a:p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-612576" y="5733256"/>
            <a:ext cx="61206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האם התגובה לפנייך מאוזנת?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7476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4899-CB17-43FB-B268-0ACB21AF84D1}" type="slidenum">
              <a:rPr lang="ar-SA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63606"/>
              </p:ext>
            </p:extLst>
          </p:nvPr>
        </p:nvGraphicFramePr>
        <p:xfrm>
          <a:off x="813867" y="1121112"/>
          <a:ext cx="7704856" cy="27432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540610"/>
                <a:gridCol w="3081219"/>
                <a:gridCol w="3083027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סוג האטום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כמות האטומים מאותו סוג במגיבים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</a:rPr>
                        <a:t>כמות האטומים מאותו סוג בתוצרים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0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מימן (</a:t>
                      </a: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he-IL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1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ברום (</a:t>
                      </a:r>
                      <a:r>
                        <a:rPr lang="en-US" sz="2000" dirty="0">
                          <a:effectLst/>
                        </a:rPr>
                        <a:t>Br</a:t>
                      </a:r>
                      <a:r>
                        <a:rPr lang="he-IL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73861"/>
            <a:ext cx="81457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כדי לאזן, יש לספור את מספר האטומים במגיבים ואת מספר האטומים בתוצרים: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79512" y="4365104"/>
            <a:ext cx="8361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latin typeface="Arial" pitchFamily="34" charset="0"/>
                <a:ea typeface="Times New Roman" pitchFamily="18" charset="0"/>
                <a:cs typeface="David" pitchFamily="34" charset="-79"/>
              </a:rPr>
              <a:t>ניתן לראות כי מספר אטומי המימן והברום אינם שווים בשני אגפי התגובה, ולכן יש לשנות את המקדמים. נכפול את התוצרים ב – 2: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latin typeface="Arial" pitchFamily="34" charset="0"/>
                <a:ea typeface="Times New Roman" pitchFamily="18" charset="0"/>
                <a:cs typeface="David" pitchFamily="34" charset="-79"/>
              </a:rPr>
              <a:t>                                                                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David" pitchFamily="34" charset="-79"/>
              </a:rPr>
              <a:t>H</a:t>
            </a:r>
            <a:r>
              <a:rPr lang="en-US" sz="2400" b="1" baseline="-30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David" pitchFamily="34" charset="-79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(g)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David" pitchFamily="34" charset="-79"/>
              </a:rPr>
              <a:t> + Br</a:t>
            </a:r>
            <a:r>
              <a:rPr lang="en-US" sz="2400" b="1" baseline="-300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David" pitchFamily="34" charset="-79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(l)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David" pitchFamily="34" charset="-79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→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HBr(g)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latin typeface="Arial" pitchFamily="34" charset="0"/>
                <a:ea typeface="Times New Roman" pitchFamily="18" charset="0"/>
                <a:cs typeface="David" pitchFamily="34" charset="-79"/>
              </a:rPr>
              <a:t>כעת, מספר האטומים מכל סוג במגיבים, שווה למספרם בתוצרים, ולכן ניסוח התגובה מאוזן.</a:t>
            </a: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he-IL" b="1" dirty="0" smtClean="0"/>
              <a:t>המשך תגובה כימית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1168"/>
          </a:xfrm>
        </p:spPr>
        <p:txBody>
          <a:bodyPr>
            <a:normAutofit fontScale="77500" lnSpcReduction="20000"/>
          </a:bodyPr>
          <a:lstStyle/>
          <a:p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בתהליך כימי חל </a:t>
            </a:r>
            <a:r>
              <a:rPr lang="he-I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שינוי בהרכב הכימי </a:t>
            </a:r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של החומר(ים) מתחילת התהליך כלומר המגיבים</a:t>
            </a:r>
          </a:p>
          <a:p>
            <a:endParaRPr lang="he-IL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e-IL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תגובה </a:t>
            </a:r>
            <a:r>
              <a:rPr lang="he-IL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כימית </a:t>
            </a:r>
            <a:r>
              <a:rPr lang="he-IL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מאופיינת בשבירת קשרים במגיבים ויצירת קשרים חדשים בתוצרים</a:t>
            </a:r>
            <a:endParaRPr lang="he-I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endParaRPr lang="he-IL" b="1" dirty="0" smtClean="0"/>
          </a:p>
          <a:p>
            <a:pPr marL="0" lvl="0" indent="0">
              <a:buNone/>
            </a:pPr>
            <a:r>
              <a:rPr lang="he-IL" sz="3800" b="1" dirty="0" smtClean="0">
                <a:solidFill>
                  <a:srgbClr val="FF0000"/>
                </a:solidFill>
              </a:rPr>
              <a:t>    דוגמא לתגובה כימית: בעירת סוכר</a:t>
            </a:r>
          </a:p>
          <a:p>
            <a:pPr marL="0" lvl="0" indent="0">
              <a:buNone/>
            </a:pPr>
            <a:endParaRPr lang="he-IL" b="1" dirty="0"/>
          </a:p>
          <a:p>
            <a:pPr marL="0" lvl="0" indent="0">
              <a:buNone/>
            </a:pPr>
            <a:r>
              <a:rPr lang="he-IL" b="1" dirty="0" smtClean="0"/>
              <a:t>      סוכר         +      חמצן שבאוויר                                                       פחמן     +  אדי  מים                                                        </a:t>
            </a:r>
          </a:p>
          <a:p>
            <a:pPr marL="0" lvl="0" indent="0">
              <a:buNone/>
            </a:pPr>
            <a:r>
              <a:rPr lang="he-IL" sz="2600" b="1" dirty="0"/>
              <a:t> </a:t>
            </a:r>
            <a:r>
              <a:rPr lang="he-IL" sz="2600" b="1" dirty="0" smtClean="0"/>
              <a:t>    (מוצק, לבן)                (גז, שקוף)                                   (מוצק</a:t>
            </a:r>
            <a:r>
              <a:rPr lang="he-IL" sz="2600" b="1" dirty="0"/>
              <a:t>, </a:t>
            </a:r>
            <a:r>
              <a:rPr lang="he-IL" sz="2600" b="1" dirty="0" smtClean="0"/>
              <a:t>שחור)         (</a:t>
            </a:r>
            <a:r>
              <a:rPr lang="he-IL" sz="2600" b="1" dirty="0"/>
              <a:t>גז, שקוף) </a:t>
            </a:r>
          </a:p>
          <a:p>
            <a:pPr marL="0" lvl="0" indent="0">
              <a:buNone/>
            </a:pPr>
            <a:endParaRPr lang="he-IL" sz="2600" b="1" dirty="0"/>
          </a:p>
          <a:p>
            <a:pPr marL="0" lvl="0" indent="0">
              <a:buNone/>
            </a:pPr>
            <a:r>
              <a:rPr lang="he-IL" b="1" dirty="0"/>
              <a:t> </a:t>
            </a:r>
            <a:r>
              <a:rPr lang="he-IL" b="1" dirty="0" smtClean="0"/>
              <a:t>                  </a:t>
            </a:r>
          </a:p>
          <a:p>
            <a:pPr marL="0" lvl="0" indent="0">
              <a:buNone/>
            </a:pPr>
            <a:r>
              <a:rPr lang="he-IL" b="1" dirty="0"/>
              <a:t> </a:t>
            </a:r>
            <a:r>
              <a:rPr lang="he-IL" b="1" dirty="0" smtClean="0"/>
              <a:t>                    מגיבים                                                     תוצרים</a:t>
            </a:r>
          </a:p>
          <a:p>
            <a:pPr lvl="0"/>
            <a:endParaRPr lang="he-IL" b="1" dirty="0" smtClean="0"/>
          </a:p>
          <a:p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4427984" y="465313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סוגר מסולסל שמאלי 5"/>
          <p:cNvSpPr/>
          <p:nvPr/>
        </p:nvSpPr>
        <p:spPr>
          <a:xfrm rot="16200000">
            <a:off x="6765495" y="3930755"/>
            <a:ext cx="365537" cy="28803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סוגר מסולסל שמאלי 6"/>
          <p:cNvSpPr/>
          <p:nvPr/>
        </p:nvSpPr>
        <p:spPr>
          <a:xfrm rot="16200000">
            <a:off x="2481020" y="4223837"/>
            <a:ext cx="365537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2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4899-CB17-43FB-B268-0ACB21AF84D1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4318730" y="150952"/>
            <a:ext cx="4363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דוגמא נוספת לאיזון תהליך כימי: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979712" y="1017602"/>
            <a:ext cx="548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/>
              <a:t>H</a:t>
            </a:r>
            <a:r>
              <a:rPr lang="en-US" sz="3600" b="1" baseline="-25000" dirty="0"/>
              <a:t>2</a:t>
            </a:r>
            <a:r>
              <a:rPr lang="en-US" sz="3600" b="1" dirty="0"/>
              <a:t>(g) + O</a:t>
            </a:r>
            <a:r>
              <a:rPr lang="en-US" sz="3600" b="1" baseline="-25000" dirty="0"/>
              <a:t>2</a:t>
            </a:r>
            <a:r>
              <a:rPr lang="en-US" sz="3600" b="1" dirty="0"/>
              <a:t>(g) → H</a:t>
            </a:r>
            <a:r>
              <a:rPr lang="en-US" sz="3600" b="1" baseline="-25000" dirty="0"/>
              <a:t>2</a:t>
            </a:r>
            <a:r>
              <a:rPr lang="en-US" sz="3600" b="1" dirty="0"/>
              <a:t>O(g)</a:t>
            </a:r>
            <a:endParaRPr lang="en-US" sz="3600" dirty="0"/>
          </a:p>
        </p:txBody>
      </p:sp>
      <p:sp>
        <p:nvSpPr>
          <p:cNvPr id="5" name="מלבן 4"/>
          <p:cNvSpPr/>
          <p:nvPr/>
        </p:nvSpPr>
        <p:spPr>
          <a:xfrm>
            <a:off x="2900576" y="1703045"/>
            <a:ext cx="3871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האם התגובה לפנייך מאוזנת?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446959"/>
              </p:ext>
            </p:extLst>
          </p:nvPr>
        </p:nvGraphicFramePr>
        <p:xfrm>
          <a:off x="467544" y="3284984"/>
          <a:ext cx="8136904" cy="165574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626999"/>
                <a:gridCol w="3253998"/>
                <a:gridCol w="3255907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סוג האטום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כמות האטומים מאותו סוג במגיבים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כמות האטומים מאותו סוג בתוצרים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0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מימן (</a:t>
                      </a:r>
                      <a:r>
                        <a:rPr lang="en-US" sz="1800">
                          <a:effectLst/>
                        </a:rPr>
                        <a:t>H</a:t>
                      </a:r>
                      <a:r>
                        <a:rPr lang="he-IL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/>
                </a:tc>
              </a:tr>
              <a:tr h="8327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חמצן (</a:t>
                      </a:r>
                      <a:r>
                        <a:rPr lang="en-US" sz="1800">
                          <a:effectLst/>
                        </a:rPr>
                        <a:t>O</a:t>
                      </a:r>
                      <a:r>
                        <a:rPr lang="he-IL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מלבן 7"/>
          <p:cNvSpPr/>
          <p:nvPr/>
        </p:nvSpPr>
        <p:spPr>
          <a:xfrm>
            <a:off x="-180528" y="242088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latin typeface="Arial" pitchFamily="34" charset="0"/>
                <a:ea typeface="Times New Roman" pitchFamily="18" charset="0"/>
                <a:cs typeface="David" pitchFamily="34" charset="-79"/>
              </a:rPr>
              <a:t>כדי לאזן, יש לספור את מספר האטומים במגיבים ואת מספר האטומים בתוצרים: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789040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2</a:t>
            </a:r>
            <a:endParaRPr lang="he-IL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49592" y="445478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2</a:t>
            </a:r>
            <a:endParaRPr lang="he-IL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78357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2</a:t>
            </a:r>
            <a:endParaRPr lang="he-I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20144" y="4454788"/>
            <a:ext cx="6480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1</a:t>
            </a:r>
            <a:endParaRPr lang="he-IL" sz="2400" b="1" dirty="0"/>
          </a:p>
        </p:txBody>
      </p:sp>
      <p:sp>
        <p:nvSpPr>
          <p:cNvPr id="13" name="מלבן 12"/>
          <p:cNvSpPr/>
          <p:nvPr/>
        </p:nvSpPr>
        <p:spPr>
          <a:xfrm>
            <a:off x="-390583" y="4972000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/>
              <a:t>שלב א': ניתן </a:t>
            </a:r>
            <a:r>
              <a:rPr lang="he-IL" sz="2400" dirty="0"/>
              <a:t>לראות כי מספר אטומי המימן והברום אינם שווים בשני אגפי התגובה</a:t>
            </a:r>
            <a:r>
              <a:rPr lang="he-IL" sz="2400" dirty="0" smtClean="0"/>
              <a:t>,</a:t>
            </a:r>
          </a:p>
          <a:p>
            <a:r>
              <a:rPr lang="he-IL" sz="2400" dirty="0" smtClean="0"/>
              <a:t> </a:t>
            </a:r>
            <a:r>
              <a:rPr lang="he-IL" sz="2400" dirty="0"/>
              <a:t>ולכן יש לשנות את המקדמים. נכפול את התוצרים ב – 2:</a:t>
            </a:r>
            <a:endParaRPr lang="en-US" sz="2400" dirty="0"/>
          </a:p>
          <a:p>
            <a:pPr algn="ctr"/>
            <a:r>
              <a:rPr lang="en-US" sz="2400" b="1" dirty="0" smtClean="0"/>
              <a:t>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(g</a:t>
            </a:r>
            <a:r>
              <a:rPr lang="en-US" sz="2400" b="1" dirty="0"/>
              <a:t>) + O</a:t>
            </a:r>
            <a:r>
              <a:rPr lang="en-US" sz="2400" b="1" baseline="-25000" dirty="0"/>
              <a:t>2</a:t>
            </a:r>
            <a:r>
              <a:rPr lang="en-US" sz="2400" b="1" dirty="0"/>
              <a:t>(g) → 2H</a:t>
            </a:r>
            <a:r>
              <a:rPr lang="en-US" sz="2400" b="1" baseline="-25000" dirty="0"/>
              <a:t>2</a:t>
            </a:r>
            <a:r>
              <a:rPr lang="en-US" sz="2400" b="1" dirty="0"/>
              <a:t>O(g)</a:t>
            </a:r>
            <a:endParaRPr lang="en-US" sz="2400" dirty="0"/>
          </a:p>
          <a:p>
            <a:r>
              <a:rPr lang="he-IL" sz="2400" dirty="0"/>
              <a:t>נספור שוב את מספר האטומים </a:t>
            </a:r>
            <a:r>
              <a:rPr lang="he-IL" sz="2400" dirty="0" smtClean="0"/>
              <a:t>במגיבים </a:t>
            </a:r>
            <a:r>
              <a:rPr lang="he-IL" sz="2400" dirty="0"/>
              <a:t>ואת מספר האטומים בתוצרים: </a:t>
            </a:r>
          </a:p>
        </p:txBody>
      </p:sp>
    </p:spTree>
    <p:extLst>
      <p:ext uri="{BB962C8B-B14F-4D97-AF65-F5344CB8AC3E}">
        <p14:creationId xmlns:p14="http://schemas.microsoft.com/office/powerpoint/2010/main" val="2936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4899-CB17-43FB-B268-0ACB21AF84D1}" type="slidenum">
              <a:rPr lang="ar-SA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37990"/>
              </p:ext>
            </p:extLst>
          </p:nvPr>
        </p:nvGraphicFramePr>
        <p:xfrm>
          <a:off x="971600" y="332656"/>
          <a:ext cx="7047174" cy="329184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09104"/>
                <a:gridCol w="2818208"/>
                <a:gridCol w="2819862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סוג האטום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כמות האטומים מאותו סוג במגיבים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כמות האטומים מאותו סוג בתוצרים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08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מימן (</a:t>
                      </a:r>
                      <a:r>
                        <a:rPr lang="en-US" sz="2400">
                          <a:effectLst/>
                        </a:rPr>
                        <a:t>H</a:t>
                      </a:r>
                      <a:r>
                        <a:rPr lang="he-IL" sz="2400">
                          <a:effectLst/>
                        </a:rPr>
                        <a:t>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4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1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חמצן (</a:t>
                      </a:r>
                      <a:r>
                        <a:rPr lang="en-US" sz="2400">
                          <a:effectLst/>
                        </a:rPr>
                        <a:t>O</a:t>
                      </a:r>
                      <a:r>
                        <a:rPr lang="he-IL" sz="2400">
                          <a:effectLst/>
                        </a:rPr>
                        <a:t>)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2</a:t>
                      </a:r>
                      <a:endParaRPr lang="en-US" sz="240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מלבן 3"/>
          <p:cNvSpPr/>
          <p:nvPr/>
        </p:nvSpPr>
        <p:spPr>
          <a:xfrm>
            <a:off x="251520" y="3533476"/>
            <a:ext cx="8279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/>
              <a:t> </a:t>
            </a:r>
            <a:endParaRPr lang="en-US" sz="2400" dirty="0"/>
          </a:p>
          <a:p>
            <a:r>
              <a:rPr lang="he-IL" sz="2400" dirty="0"/>
              <a:t>ניתן לראות כי מספר אטומי המימן והברום </a:t>
            </a:r>
            <a:r>
              <a:rPr lang="he-IL" sz="2400" b="1" dirty="0"/>
              <a:t>אינם שווים </a:t>
            </a:r>
            <a:r>
              <a:rPr lang="he-IL" sz="2400" dirty="0"/>
              <a:t>בשני אגפי התגובה, ולכן יש לשנות את המקדמים. נכפול את המימן במגיבים ב – 2:</a:t>
            </a:r>
            <a:endParaRPr lang="en-US" sz="2400" dirty="0"/>
          </a:p>
          <a:p>
            <a:r>
              <a:rPr lang="he-IL" sz="2400" dirty="0"/>
              <a:t>                               </a:t>
            </a:r>
            <a:r>
              <a:rPr lang="he-IL" sz="2400" dirty="0" smtClean="0"/>
              <a:t> </a:t>
            </a:r>
            <a:r>
              <a:rPr lang="en-US" sz="2400" b="1" dirty="0"/>
              <a:t>2H</a:t>
            </a:r>
            <a:r>
              <a:rPr lang="en-US" sz="2400" b="1" baseline="-25000" dirty="0"/>
              <a:t>2</a:t>
            </a:r>
            <a:r>
              <a:rPr lang="en-US" sz="2400" b="1" dirty="0"/>
              <a:t>(g) + O</a:t>
            </a:r>
            <a:r>
              <a:rPr lang="en-US" sz="2400" b="1" baseline="-25000" dirty="0"/>
              <a:t>2</a:t>
            </a:r>
            <a:r>
              <a:rPr lang="en-US" sz="2400" b="1" dirty="0"/>
              <a:t>(g) → 2H</a:t>
            </a:r>
            <a:r>
              <a:rPr lang="en-US" sz="2400" b="1" baseline="-25000" dirty="0"/>
              <a:t>2</a:t>
            </a:r>
            <a:r>
              <a:rPr lang="en-US" sz="2400" b="1" dirty="0"/>
              <a:t>O(g)</a:t>
            </a:r>
            <a:endParaRPr lang="en-US" sz="2400" dirty="0"/>
          </a:p>
          <a:p>
            <a:r>
              <a:rPr lang="he-IL" sz="2400" dirty="0"/>
              <a:t>כעת, מספר האטומים מכל סוג במגיבים, שווה למספרם בתוצרים, </a:t>
            </a:r>
            <a:endParaRPr lang="he-IL" sz="2400" dirty="0" smtClean="0"/>
          </a:p>
          <a:p>
            <a:r>
              <a:rPr lang="he-IL" sz="2400" dirty="0" smtClean="0"/>
              <a:t>ולכן </a:t>
            </a:r>
            <a:r>
              <a:rPr lang="he-IL" sz="2400" dirty="0"/>
              <a:t>ניסוח התגובה מאוזן.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80528" y="5423262"/>
            <a:ext cx="5400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שעורי בית: </a:t>
            </a:r>
          </a:p>
          <a:p>
            <a:r>
              <a:rPr lang="he-IL" dirty="0" smtClean="0"/>
              <a:t>א. עמוד 21 שאלה, </a:t>
            </a:r>
          </a:p>
          <a:p>
            <a:r>
              <a:rPr lang="he-IL" dirty="0" smtClean="0"/>
              <a:t>ב.  אזן את תגובת הפוטוסינתזה:</a:t>
            </a:r>
          </a:p>
          <a:p>
            <a:r>
              <a:rPr lang="en-US" altLang="he-IL" b="1" dirty="0" smtClean="0">
                <a:solidFill>
                  <a:srgbClr val="FF0000"/>
                </a:solidFill>
              </a:rPr>
              <a:t>CO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2</a:t>
            </a:r>
            <a:r>
              <a:rPr lang="en-US" altLang="he-IL" b="1" dirty="0" smtClean="0">
                <a:solidFill>
                  <a:srgbClr val="FF0000"/>
                </a:solidFill>
              </a:rPr>
              <a:t>   </a:t>
            </a:r>
            <a:r>
              <a:rPr lang="en-US" altLang="he-IL" b="1" dirty="0">
                <a:solidFill>
                  <a:srgbClr val="FF0000"/>
                </a:solidFill>
              </a:rPr>
              <a:t>+ </a:t>
            </a:r>
            <a:r>
              <a:rPr lang="en-US" altLang="he-IL" b="1" dirty="0" smtClean="0">
                <a:solidFill>
                  <a:srgbClr val="FF0000"/>
                </a:solidFill>
              </a:rPr>
              <a:t> H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2</a:t>
            </a:r>
            <a:r>
              <a:rPr lang="en-US" altLang="he-IL" b="1" dirty="0" smtClean="0">
                <a:solidFill>
                  <a:srgbClr val="FF0000"/>
                </a:solidFill>
              </a:rPr>
              <a:t>O  </a:t>
            </a:r>
            <a:r>
              <a:rPr lang="en-US" altLang="he-IL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altLang="he-IL" b="1" dirty="0" smtClean="0">
                <a:solidFill>
                  <a:srgbClr val="FF0000"/>
                </a:solidFill>
              </a:rPr>
              <a:t>  C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6</a:t>
            </a:r>
            <a:r>
              <a:rPr lang="en-US" altLang="he-IL" b="1" dirty="0" smtClean="0">
                <a:solidFill>
                  <a:srgbClr val="FF0000"/>
                </a:solidFill>
              </a:rPr>
              <a:t>H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12</a:t>
            </a:r>
            <a:r>
              <a:rPr lang="en-US" altLang="he-IL" b="1" dirty="0" smtClean="0">
                <a:solidFill>
                  <a:srgbClr val="FF0000"/>
                </a:solidFill>
              </a:rPr>
              <a:t>O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6</a:t>
            </a:r>
            <a:r>
              <a:rPr lang="en-US" altLang="he-IL" b="1" dirty="0" smtClean="0">
                <a:solidFill>
                  <a:srgbClr val="FF0000"/>
                </a:solidFill>
              </a:rPr>
              <a:t>  + O</a:t>
            </a:r>
            <a:r>
              <a:rPr lang="en-US" altLang="he-IL" sz="1100" b="1" dirty="0" smtClean="0">
                <a:solidFill>
                  <a:srgbClr val="FF0000"/>
                </a:solidFill>
              </a:rPr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0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ergy-u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32" y="4557955"/>
            <a:ext cx="3588372" cy="23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energy-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916832"/>
            <a:ext cx="3600400" cy="21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692696"/>
            <a:ext cx="8147952" cy="3934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800" b="1" u="sng" dirty="0" smtClean="0"/>
              <a:t>כל תהליך כימי</a:t>
            </a:r>
            <a:r>
              <a:rPr lang="he-IL" sz="2800" b="1" u="sng" dirty="0"/>
              <a:t>-</a:t>
            </a:r>
            <a:r>
              <a:rPr lang="he-IL" sz="2800" b="1" u="sng" dirty="0" smtClean="0"/>
              <a:t> מורכב משני שלבים:</a:t>
            </a:r>
            <a:endParaRPr lang="he-IL" sz="2800" b="1" dirty="0" smtClean="0"/>
          </a:p>
          <a:p>
            <a:pPr marL="0" lvl="0" indent="0">
              <a:buNone/>
            </a:pPr>
            <a:r>
              <a:rPr lang="he-IL" sz="2800" b="1" dirty="0"/>
              <a:t> </a:t>
            </a:r>
            <a:r>
              <a:rPr lang="he-IL" sz="2800" b="1" dirty="0" smtClean="0"/>
              <a:t>  א.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ניתוק</a:t>
            </a:r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800" b="1" dirty="0" smtClean="0"/>
              <a:t>קשרים בין אטומי המגיבים, תהליך </a:t>
            </a:r>
            <a:r>
              <a:rPr lang="he-IL" sz="2800" b="1" dirty="0" smtClean="0">
                <a:solidFill>
                  <a:srgbClr val="FF0000"/>
                </a:solidFill>
              </a:rPr>
              <a:t>הדורש אנרגיה </a:t>
            </a:r>
            <a:r>
              <a:rPr lang="he-IL" sz="2800" dirty="0" smtClean="0"/>
              <a:t>. </a:t>
            </a:r>
          </a:p>
          <a:p>
            <a:pPr marL="0" lvl="0" indent="0">
              <a:buNone/>
            </a:pPr>
            <a:r>
              <a:rPr lang="he-IL" sz="2800" dirty="0" smtClean="0"/>
              <a:t> </a:t>
            </a:r>
          </a:p>
          <a:p>
            <a:pPr marL="0" lvl="0" indent="0" algn="ctr">
              <a:buNone/>
            </a:pPr>
            <a:endParaRPr lang="he-IL" sz="2800" dirty="0" smtClean="0"/>
          </a:p>
          <a:p>
            <a:pPr marL="0" lvl="0" indent="0" algn="ctr">
              <a:buNone/>
            </a:pPr>
            <a:endParaRPr lang="he-IL" sz="2800" dirty="0" smtClean="0"/>
          </a:p>
          <a:p>
            <a:pPr marL="0" lvl="0" indent="0" algn="ctr">
              <a:buNone/>
            </a:pPr>
            <a:endParaRPr lang="he-IL" sz="2800" dirty="0"/>
          </a:p>
          <a:p>
            <a:pPr marL="0" lvl="0" indent="0" algn="ctr">
              <a:buNone/>
            </a:pPr>
            <a:r>
              <a:rPr lang="he-IL" sz="2800" dirty="0" smtClean="0"/>
              <a:t>+</a:t>
            </a:r>
          </a:p>
          <a:p>
            <a:pPr marL="0" lvl="0" indent="0">
              <a:buNone/>
            </a:pPr>
            <a:r>
              <a:rPr lang="he-IL" sz="2800" dirty="0" smtClean="0"/>
              <a:t>   </a:t>
            </a:r>
            <a:r>
              <a:rPr lang="he-IL" sz="2800" b="1" dirty="0" smtClean="0"/>
              <a:t>ב</a:t>
            </a:r>
            <a:r>
              <a:rPr lang="he-IL" sz="2800" b="1" dirty="0"/>
              <a:t>.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יצירת</a:t>
            </a:r>
            <a:r>
              <a:rPr lang="he-IL" sz="2800" b="1" dirty="0" smtClean="0">
                <a:solidFill>
                  <a:srgbClr val="FF0000"/>
                </a:solidFill>
              </a:rPr>
              <a:t> </a:t>
            </a:r>
            <a:r>
              <a:rPr lang="he-IL" sz="2800" b="1" dirty="0" smtClean="0"/>
              <a:t>קשרים חדשים בין אטומים לקבלת תוצרים, תהליך    </a:t>
            </a:r>
          </a:p>
          <a:p>
            <a:pPr marL="0" lvl="0" indent="0">
              <a:buNone/>
            </a:pPr>
            <a:r>
              <a:rPr lang="he-IL" sz="2800" b="1" dirty="0"/>
              <a:t> </a:t>
            </a:r>
            <a:r>
              <a:rPr lang="he-IL" sz="2800" b="1" dirty="0" smtClean="0"/>
              <a:t>      המלווה </a:t>
            </a:r>
            <a:r>
              <a:rPr lang="he-IL" sz="2800" b="1" dirty="0" smtClean="0">
                <a:solidFill>
                  <a:srgbClr val="FF0000"/>
                </a:solidFill>
              </a:rPr>
              <a:t>בשחרור אנרגיה.</a:t>
            </a:r>
          </a:p>
          <a:p>
            <a:pPr marL="0" lvl="0" indent="0">
              <a:buNone/>
            </a:pPr>
            <a:endParaRPr lang="he-IL" sz="2800" dirty="0"/>
          </a:p>
          <a:p>
            <a:pPr marL="0" lvl="0" indent="0">
              <a:buNone/>
            </a:pPr>
            <a:r>
              <a:rPr lang="he-IL" sz="2800" dirty="0"/>
              <a:t> </a:t>
            </a:r>
            <a:endParaRPr lang="en-US" sz="2800" dirty="0"/>
          </a:p>
          <a:p>
            <a:endParaRPr lang="he-IL" sz="2800" b="1" u="sng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he-IL" sz="2800" dirty="0"/>
              <a:t> </a:t>
            </a:r>
            <a:endParaRPr lang="en-US" sz="2800" dirty="0"/>
          </a:p>
          <a:p>
            <a:endParaRPr lang="he-I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44624"/>
            <a:ext cx="540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</a:rPr>
              <a:t>אנרגיה בתגובות כימיות 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-152400"/>
            <a:ext cx="8475663" cy="48768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he-IL" sz="2800" b="1" dirty="0" err="1" smtClean="0"/>
              <a:t>תגבות</a:t>
            </a:r>
            <a:r>
              <a:rPr lang="he-IL" sz="2800" b="1" dirty="0" smtClean="0"/>
              <a:t> </a:t>
            </a:r>
            <a:r>
              <a:rPr lang="he-IL" sz="2800" b="1" dirty="0" err="1" smtClean="0"/>
              <a:t>אנדותרמיות</a:t>
            </a:r>
            <a:r>
              <a:rPr lang="he-IL" sz="2800" b="1" dirty="0" smtClean="0"/>
              <a:t> ותגובות </a:t>
            </a:r>
            <a:r>
              <a:rPr lang="he-IL" sz="2800" b="1" dirty="0" err="1" smtClean="0"/>
              <a:t>אקסותרמיות</a:t>
            </a:r>
            <a:endParaRPr lang="he-IL" sz="2800" b="1" dirty="0" smtClean="0"/>
          </a:p>
          <a:p>
            <a:pPr>
              <a:spcBef>
                <a:spcPts val="600"/>
              </a:spcBef>
              <a:defRPr/>
            </a:pPr>
            <a:r>
              <a:rPr lang="he-IL" sz="2100" b="1" dirty="0" smtClean="0">
                <a:solidFill>
                  <a:srgbClr val="0070C0"/>
                </a:solidFill>
              </a:rPr>
              <a:t>תהליך </a:t>
            </a:r>
            <a:r>
              <a:rPr lang="he-IL" sz="2100" b="1" u="sng" dirty="0" err="1" smtClean="0">
                <a:solidFill>
                  <a:srgbClr val="0070C0"/>
                </a:solidFill>
              </a:rPr>
              <a:t>אנדותרמי</a:t>
            </a:r>
            <a:r>
              <a:rPr lang="he-IL" sz="2100" b="1" dirty="0" smtClean="0">
                <a:solidFill>
                  <a:srgbClr val="0070C0"/>
                </a:solidFill>
              </a:rPr>
              <a:t> </a:t>
            </a:r>
            <a:r>
              <a:rPr lang="he-IL" sz="2000" b="1" dirty="0" smtClean="0">
                <a:solidFill>
                  <a:srgbClr val="0070C0"/>
                </a:solidFill>
              </a:rPr>
              <a:t>– מתרחש כאשר כמות האנרגיה </a:t>
            </a:r>
            <a:r>
              <a:rPr lang="he-IL" sz="2000" b="1" u="sng" dirty="0" smtClean="0">
                <a:solidFill>
                  <a:srgbClr val="0070C0"/>
                </a:solidFill>
              </a:rPr>
              <a:t>המושקעת</a:t>
            </a:r>
            <a:r>
              <a:rPr lang="he-IL" sz="2000" b="1" dirty="0" smtClean="0">
                <a:solidFill>
                  <a:srgbClr val="0070C0"/>
                </a:solidFill>
              </a:rPr>
              <a:t> לניתוק קשרים קיימים </a:t>
            </a:r>
            <a:r>
              <a:rPr lang="he-IL" sz="2000" b="1" u="sng" dirty="0" smtClean="0">
                <a:solidFill>
                  <a:srgbClr val="0070C0"/>
                </a:solidFill>
              </a:rPr>
              <a:t>גדולה</a:t>
            </a:r>
            <a:r>
              <a:rPr lang="he-IL" sz="2000" b="1" dirty="0" smtClean="0">
                <a:solidFill>
                  <a:srgbClr val="0070C0"/>
                </a:solidFill>
              </a:rPr>
              <a:t> מכמות האנרגיה </a:t>
            </a:r>
            <a:r>
              <a:rPr lang="he-IL" sz="2000" b="1" u="sng" dirty="0" smtClean="0">
                <a:solidFill>
                  <a:srgbClr val="0070C0"/>
                </a:solidFill>
              </a:rPr>
              <a:t>המשתחררת</a:t>
            </a:r>
            <a:r>
              <a:rPr lang="he-IL" sz="2000" b="1" dirty="0" smtClean="0">
                <a:solidFill>
                  <a:srgbClr val="0070C0"/>
                </a:solidFill>
              </a:rPr>
              <a:t> בעת היווצרות הקשרים החדשים.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he-IL" sz="2000" b="1" dirty="0" smtClean="0">
                <a:solidFill>
                  <a:srgbClr val="0070C0"/>
                </a:solidFill>
              </a:rPr>
              <a:t>     תהליך </a:t>
            </a:r>
            <a:r>
              <a:rPr lang="he-IL" sz="2000" b="1" dirty="0" err="1" smtClean="0">
                <a:solidFill>
                  <a:srgbClr val="0070C0"/>
                </a:solidFill>
              </a:rPr>
              <a:t>אנדותרמי</a:t>
            </a:r>
            <a:r>
              <a:rPr lang="he-IL" sz="2000" b="1" dirty="0" smtClean="0">
                <a:solidFill>
                  <a:srgbClr val="0070C0"/>
                </a:solidFill>
              </a:rPr>
              <a:t> הוא תהליך </a:t>
            </a:r>
            <a:r>
              <a:rPr lang="he-IL" sz="2000" b="1" u="sng" dirty="0" smtClean="0">
                <a:solidFill>
                  <a:srgbClr val="0070C0"/>
                </a:solidFill>
              </a:rPr>
              <a:t>הצורך</a:t>
            </a:r>
            <a:r>
              <a:rPr lang="he-IL" sz="2000" b="1" dirty="0" smtClean="0">
                <a:solidFill>
                  <a:srgbClr val="0070C0"/>
                </a:solidFill>
              </a:rPr>
              <a:t> אנרגיה מהסביבה</a:t>
            </a:r>
            <a:r>
              <a:rPr lang="he-IL" sz="2800" b="1" dirty="0" smtClean="0">
                <a:solidFill>
                  <a:srgbClr val="0070C0"/>
                </a:solidFill>
              </a:rPr>
              <a:t>. </a:t>
            </a:r>
            <a:endParaRPr lang="he-IL" sz="1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he-IL" sz="2800" b="1" dirty="0" smtClean="0">
              <a:solidFill>
                <a:srgbClr val="FF3300"/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000" b="1" dirty="0" smtClean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he-IL" sz="2800" b="1" dirty="0" smtClean="0"/>
              <a:t/>
            </a:r>
            <a:br>
              <a:rPr lang="he-IL" sz="2800" b="1" dirty="0" smtClean="0"/>
            </a:br>
            <a:endParaRPr lang="en-US" sz="2800" b="1" dirty="0" smtClean="0"/>
          </a:p>
        </p:txBody>
      </p:sp>
      <p:pic>
        <p:nvPicPr>
          <p:cNvPr id="25603" name="Picture 4" descr="energy-u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053013"/>
            <a:ext cx="26273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energy-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76400"/>
            <a:ext cx="25066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3054350" y="5765800"/>
            <a:ext cx="2008188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FF0000"/>
                </a:solidFill>
              </a:rPr>
              <a:t>שחרור אנרגיה כתוצאה מיצירת קשרים חדשים בין האטומים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5695950" y="5765800"/>
            <a:ext cx="1900238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FF0000"/>
                </a:solidFill>
              </a:rPr>
              <a:t>השקעת אנרגיה כתוצאה מניתוק קשרים קיימים בין האטומים</a:t>
            </a:r>
          </a:p>
        </p:txBody>
      </p:sp>
      <p:sp>
        <p:nvSpPr>
          <p:cNvPr id="25607" name="TextBox 1"/>
          <p:cNvSpPr txBox="1">
            <a:spLocks noChangeArrowheads="1"/>
          </p:cNvSpPr>
          <p:nvPr/>
        </p:nvSpPr>
        <p:spPr bwMode="auto">
          <a:xfrm>
            <a:off x="5207000" y="5838825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3600" b="1" smtClean="0">
                <a:solidFill>
                  <a:srgbClr val="006699"/>
                </a:solidFill>
              </a:rPr>
              <a:t>&lt;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2932113" y="2146300"/>
            <a:ext cx="2008187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FF0000"/>
                </a:solidFill>
              </a:rPr>
              <a:t>שחרור אנרגיה כתוצאה מיצירת קשרים חדשים בין האטומים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5573713" y="2146300"/>
            <a:ext cx="1900237" cy="982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600" b="1" dirty="0">
                <a:solidFill>
                  <a:srgbClr val="FF0000"/>
                </a:solidFill>
              </a:rPr>
              <a:t>השקעת אנרגיה כתוצאה מניתוק קשרים קיימים בין האטומים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5084763" y="2217738"/>
            <a:ext cx="43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3600" b="1" smtClean="0">
                <a:solidFill>
                  <a:srgbClr val="006699"/>
                </a:solidFill>
              </a:rPr>
              <a:t>&gt;</a:t>
            </a:r>
          </a:p>
        </p:txBody>
      </p:sp>
      <p:sp>
        <p:nvSpPr>
          <p:cNvPr id="13" name="מלבן 12"/>
          <p:cNvSpPr/>
          <p:nvPr/>
        </p:nvSpPr>
        <p:spPr>
          <a:xfrm>
            <a:off x="323850" y="3789363"/>
            <a:ext cx="8280400" cy="1538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e-IL" sz="2000" b="1" kern="0" dirty="0">
                <a:solidFill>
                  <a:srgbClr val="FF3300"/>
                </a:solidFill>
              </a:rPr>
              <a:t>תהליך </a:t>
            </a:r>
            <a:r>
              <a:rPr lang="he-IL" sz="2000" b="1" u="sng" kern="0" dirty="0" err="1">
                <a:solidFill>
                  <a:srgbClr val="FF3300"/>
                </a:solidFill>
              </a:rPr>
              <a:t>אקסותרמי</a:t>
            </a:r>
            <a:r>
              <a:rPr lang="he-IL" sz="2000" b="1" u="sng" kern="0" dirty="0">
                <a:solidFill>
                  <a:srgbClr val="FF3300"/>
                </a:solidFill>
              </a:rPr>
              <a:t>-</a:t>
            </a:r>
            <a:r>
              <a:rPr lang="he-IL" sz="2000" b="1" kern="0" dirty="0">
                <a:solidFill>
                  <a:srgbClr val="FF3300"/>
                </a:solidFill>
              </a:rPr>
              <a:t> מתרחש כאשר כמות האנרגיה </a:t>
            </a:r>
            <a:r>
              <a:rPr lang="he-IL" sz="2000" b="1" u="sng" kern="0" dirty="0">
                <a:solidFill>
                  <a:srgbClr val="FF3300"/>
                </a:solidFill>
              </a:rPr>
              <a:t>המשתחררת</a:t>
            </a:r>
            <a:r>
              <a:rPr lang="he-IL" sz="2000" b="1" kern="0" dirty="0">
                <a:solidFill>
                  <a:srgbClr val="FF3300"/>
                </a:solidFill>
              </a:rPr>
              <a:t> בעת היווצרות קשרים חדשים </a:t>
            </a:r>
            <a:r>
              <a:rPr lang="he-IL" sz="2000" b="1" u="sng" kern="0" dirty="0">
                <a:solidFill>
                  <a:srgbClr val="FF3300"/>
                </a:solidFill>
              </a:rPr>
              <a:t>גדולה</a:t>
            </a:r>
            <a:r>
              <a:rPr lang="he-IL" sz="2000" b="1" kern="0" dirty="0">
                <a:solidFill>
                  <a:srgbClr val="FF3300"/>
                </a:solidFill>
              </a:rPr>
              <a:t> מכמות האנרגיה, המושקעת  לניתוק הקשרים קיימים.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e-IL" sz="2000" b="1" kern="0" dirty="0">
                <a:solidFill>
                  <a:srgbClr val="FF3300"/>
                </a:solidFill>
              </a:rPr>
              <a:t>תהליך </a:t>
            </a:r>
            <a:r>
              <a:rPr lang="he-IL" sz="2000" b="1" kern="0" dirty="0" err="1">
                <a:solidFill>
                  <a:srgbClr val="FF3300"/>
                </a:solidFill>
              </a:rPr>
              <a:t>אקסותרמי</a:t>
            </a:r>
            <a:r>
              <a:rPr lang="he-IL" sz="2000" b="1" kern="0" dirty="0">
                <a:solidFill>
                  <a:srgbClr val="FF3300"/>
                </a:solidFill>
              </a:rPr>
              <a:t> הוא תהליך בו </a:t>
            </a:r>
            <a:r>
              <a:rPr lang="he-IL" sz="2000" b="1" u="sng" kern="0" dirty="0">
                <a:solidFill>
                  <a:srgbClr val="FF3300"/>
                </a:solidFill>
              </a:rPr>
              <a:t>משתחררת</a:t>
            </a:r>
            <a:r>
              <a:rPr lang="he-IL" sz="2000" b="1" kern="0" dirty="0">
                <a:solidFill>
                  <a:srgbClr val="FF3300"/>
                </a:solidFill>
              </a:rPr>
              <a:t> אנרגיה לסביבה. (חום/אור)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03840" y="5933965"/>
            <a:ext cx="1440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עמוד 35 שאלות 1,2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59766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דוגמאות לתהליכים </a:t>
            </a:r>
            <a:r>
              <a:rPr lang="he-IL" b="1" dirty="0" err="1" smtClean="0"/>
              <a:t>אנדותרמיים</a:t>
            </a:r>
            <a:r>
              <a:rPr lang="he-IL" b="1" dirty="0" smtClean="0"/>
              <a:t>: פוטוסינתזה, אלקטרוליזה ...</a:t>
            </a:r>
            <a:endParaRPr lang="he-I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85381" y="5327650"/>
            <a:ext cx="59766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דוגמאות לתהליכים </a:t>
            </a:r>
            <a:r>
              <a:rPr lang="he-IL" b="1" dirty="0" err="1" smtClean="0">
                <a:solidFill>
                  <a:srgbClr val="FF0000"/>
                </a:solidFill>
              </a:rPr>
              <a:t>אקסותרמיים</a:t>
            </a:r>
            <a:r>
              <a:rPr lang="he-IL" b="1" dirty="0" smtClean="0">
                <a:solidFill>
                  <a:srgbClr val="FF0000"/>
                </a:solidFill>
              </a:rPr>
              <a:t>: בעירה, נשימה תאית ...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5607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84887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שאלות סיכום נושא הכימיה:</a:t>
            </a:r>
          </a:p>
          <a:p>
            <a:r>
              <a:rPr lang="he-IL" sz="3200" dirty="0" smtClean="0"/>
              <a:t>בספר עמודים 55-56 שאלות 1-10,12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8364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</a:rPr>
              <a:t>3. שפת הכימיה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616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e-IL" b="1" dirty="0" smtClean="0"/>
          </a:p>
          <a:p>
            <a:pPr marL="0" lvl="0" indent="0">
              <a:buNone/>
            </a:pPr>
            <a:r>
              <a:rPr lang="he-I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שפת </a:t>
            </a:r>
            <a: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הכימיה היא שפה בינלאומית </a:t>
            </a:r>
            <a:r>
              <a:rPr lang="he-I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הבנויה </a:t>
            </a:r>
            <a: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מסמלי האטומים השונים המופיעים בטבלה המחזורית של היסודות. </a:t>
            </a:r>
            <a:endParaRPr lang="he-IL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he-I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באמצעות </a:t>
            </a:r>
            <a: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סמלים אלו ניתן לבטא את הרכבם של חומרים שונים בנוסחאות </a:t>
            </a:r>
            <a:r>
              <a:rPr lang="he-I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שונות</a:t>
            </a:r>
            <a:r>
              <a:rPr lang="he-I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לנסח ולתאר תגובות כימיות</a:t>
            </a:r>
            <a:r>
              <a:rPr lang="he-I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he-IL" sz="800" dirty="0"/>
          </a:p>
          <a:p>
            <a:pPr marL="0" lvl="0" indent="0">
              <a:buNone/>
            </a:pPr>
            <a:endParaRPr lang="he-IL" sz="800" dirty="0" smtClean="0"/>
          </a:p>
          <a:p>
            <a:pPr marL="0" lv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701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</a:rPr>
              <a:t>סימול כימי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לכל יסוד כימי </a:t>
            </a:r>
            <a:r>
              <a:rPr lang="he-IL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סימול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המייצג אותו, כך שהטבלה המחזורית מציגה את כל סימולי היסודות. </a:t>
            </a:r>
          </a:p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הסימול תמיד מתחיל באות גדולה.</a:t>
            </a:r>
          </a:p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לדוגמא: היסוד מימן מיוצג על ידי האות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hydrogen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או ייצוג על ידי שתי אותיות :</a:t>
            </a:r>
          </a:p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הסידן -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Ca(calcium)  </a:t>
            </a:r>
            <a:endParaRPr lang="he-IL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הברום –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bromine)</a:t>
            </a:r>
            <a:r>
              <a:rPr lang="he-IL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</a:t>
            </a:r>
            <a:endParaRPr lang="he-IL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מספר אטומי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8520" y="1600200"/>
            <a:ext cx="9073008" cy="4525963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he-IL" sz="4800" b="1" dirty="0">
                <a:solidFill>
                  <a:srgbClr val="FF6600"/>
                </a:solidFill>
              </a:rPr>
              <a:t>מספר אטומי </a:t>
            </a:r>
            <a:r>
              <a:rPr lang="he-IL" sz="4800" dirty="0"/>
              <a:t>: </a:t>
            </a:r>
            <a:r>
              <a:rPr lang="he-IL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מספר הפרוטונים הנמצאים בגרעיני האטומים של יסוד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he-IL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e-IL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לכל </a:t>
            </a:r>
            <a:r>
              <a:rPr lang="he-IL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יסוד יש מספר אטומי המאפיין רק אותו.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9830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0013" y="-63500"/>
            <a:ext cx="7313612" cy="1143000"/>
          </a:xfrm>
        </p:spPr>
        <p:txBody>
          <a:bodyPr/>
          <a:lstStyle/>
          <a:p>
            <a:pPr algn="ctr">
              <a:defRPr/>
            </a:pPr>
            <a:r>
              <a:rPr lang="he-IL" sz="5400" dirty="0" smtClean="0">
                <a:solidFill>
                  <a:srgbClr val="FF0000"/>
                </a:solidFill>
              </a:rPr>
              <a:t>שאלות </a:t>
            </a:r>
            <a:endParaRPr lang="he-IL" sz="5400" dirty="0">
              <a:solidFill>
                <a:srgbClr val="FF0000"/>
              </a:solidFill>
            </a:endParaRPr>
          </a:p>
        </p:txBody>
      </p:sp>
      <p:sp>
        <p:nvSpPr>
          <p:cNvPr id="18435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-322263" y="1520825"/>
            <a:ext cx="9466263" cy="22685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e-IL" altLang="he-IL" sz="3200" b="1" u="sng" smtClean="0"/>
              <a:t>1. לפניכם הנוסחה המולקולארית הבאה:  </a:t>
            </a:r>
            <a:r>
              <a:rPr lang="en-US" altLang="he-IL" sz="3200" b="1" u="sng" smtClean="0"/>
              <a:t>CH</a:t>
            </a:r>
            <a:r>
              <a:rPr lang="en-US" altLang="he-IL" sz="3200" b="1" u="sng" baseline="-25000" smtClean="0"/>
              <a:t>2</a:t>
            </a:r>
            <a:r>
              <a:rPr lang="en-US" altLang="he-IL" sz="3200" b="1" u="sng" smtClean="0"/>
              <a:t>BrF</a:t>
            </a:r>
            <a:r>
              <a:rPr lang="he-IL" altLang="he-IL" sz="3200" b="1" u="sng" smtClean="0"/>
              <a:t>.</a:t>
            </a:r>
            <a:r>
              <a:rPr lang="he-IL" altLang="he-IL" sz="3200" b="1" smtClean="0"/>
              <a:t> </a:t>
            </a:r>
            <a:r>
              <a:rPr lang="he-IL" altLang="he-IL" sz="3200" smtClean="0"/>
              <a:t>	</a:t>
            </a:r>
            <a:endParaRPr lang="en-US" altLang="he-IL" sz="3200" smtClean="0"/>
          </a:p>
          <a:p>
            <a:pPr>
              <a:buFont typeface="Wingdings" pitchFamily="2" charset="2"/>
              <a:buNone/>
            </a:pPr>
            <a:r>
              <a:rPr lang="he-IL" altLang="he-IL" sz="2600" smtClean="0"/>
              <a:t>     א. ציינו מכמה יסודות שונים מורכבת מולקולה זו ? </a:t>
            </a:r>
            <a:endParaRPr lang="en-US" altLang="he-IL" sz="2600" smtClean="0"/>
          </a:p>
          <a:p>
            <a:pPr>
              <a:buFont typeface="Wingdings" pitchFamily="2" charset="2"/>
              <a:buNone/>
            </a:pPr>
            <a:r>
              <a:rPr lang="he-IL" altLang="he-IL" sz="2600" smtClean="0"/>
              <a:t>     ב. ציינו את סימנו הכימי ושמו בעברית של כל יסוד המרכיב מולקולה זו . </a:t>
            </a:r>
            <a:endParaRPr lang="en-US" altLang="he-IL" sz="2600" smtClean="0"/>
          </a:p>
          <a:p>
            <a:pPr>
              <a:buFont typeface="Wingdings" pitchFamily="2" charset="2"/>
              <a:buNone/>
            </a:pPr>
            <a:r>
              <a:rPr lang="he-IL" altLang="he-IL" sz="2600" smtClean="0"/>
              <a:t>     ג. מכמה אטומים </a:t>
            </a:r>
            <a:r>
              <a:rPr lang="he-IL" altLang="he-IL" sz="2600" u="sng" smtClean="0"/>
              <a:t>בסה"כ</a:t>
            </a:r>
            <a:r>
              <a:rPr lang="he-IL" altLang="he-IL" sz="2600" smtClean="0"/>
              <a:t> מורכבות 4 מולקולות של תרכובת זו(</a:t>
            </a:r>
            <a:r>
              <a:rPr lang="en-US" altLang="he-IL" sz="2600" smtClean="0"/>
              <a:t>(4CH</a:t>
            </a:r>
            <a:r>
              <a:rPr lang="en-US" altLang="he-IL" sz="1400" smtClean="0"/>
              <a:t>2</a:t>
            </a:r>
            <a:r>
              <a:rPr lang="en-US" altLang="he-IL" sz="2600" smtClean="0"/>
              <a:t>BrF</a:t>
            </a:r>
            <a:r>
              <a:rPr lang="he-IL" altLang="he-IL" sz="2600" smtClean="0"/>
              <a:t>? </a:t>
            </a:r>
            <a:endParaRPr lang="en-US" altLang="he-IL" sz="2600" smtClean="0"/>
          </a:p>
          <a:p>
            <a:endParaRPr lang="he-IL" altLang="he-IL" smtClean="0"/>
          </a:p>
        </p:txBody>
      </p:sp>
      <p:sp>
        <p:nvSpPr>
          <p:cNvPr id="6" name="TextBox 5"/>
          <p:cNvSpPr txBox="1"/>
          <p:nvPr/>
        </p:nvSpPr>
        <p:spPr>
          <a:xfrm>
            <a:off x="792163" y="3860800"/>
            <a:ext cx="7985125" cy="15081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he-IL" sz="3200" b="1" u="sng" dirty="0">
                <a:solidFill>
                  <a:prstClr val="black"/>
                </a:solidFill>
              </a:rPr>
              <a:t>2. רשום במחברת את הנוסחה הכימית של :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he-IL" sz="2500" b="1" dirty="0">
                <a:solidFill>
                  <a:prstClr val="black"/>
                </a:solidFill>
              </a:rPr>
              <a:t>א. 4 מולקולות המכילות שני </a:t>
            </a:r>
            <a:r>
              <a:rPr lang="he-IL" sz="2500" b="1" dirty="0" err="1">
                <a:solidFill>
                  <a:prstClr val="black"/>
                </a:solidFill>
              </a:rPr>
              <a:t>נתרנים</a:t>
            </a:r>
            <a:r>
              <a:rPr lang="he-IL" sz="2500" b="1" dirty="0">
                <a:solidFill>
                  <a:prstClr val="black"/>
                </a:solidFill>
              </a:rPr>
              <a:t>  וחמצן אחד</a:t>
            </a:r>
          </a:p>
          <a:p>
            <a:pPr marL="273050" indent="-2730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defRPr/>
            </a:pPr>
            <a:r>
              <a:rPr lang="he-IL" sz="2500" b="1" dirty="0">
                <a:solidFill>
                  <a:prstClr val="black"/>
                </a:solidFill>
              </a:rPr>
              <a:t>ב. 6 מולקולות המכילות שלושה מימנים, זרחן אחד וארבעה חמצניים.</a:t>
            </a:r>
          </a:p>
        </p:txBody>
      </p:sp>
    </p:spTree>
    <p:extLst>
      <p:ext uri="{BB962C8B-B14F-4D97-AF65-F5344CB8AC3E}">
        <p14:creationId xmlns:p14="http://schemas.microsoft.com/office/powerpoint/2010/main" val="11723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5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חלון">
  <a:themeElements>
    <a:clrScheme name="חלון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חלון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ניהולי">
  <a:themeElements>
    <a:clrScheme name="ניהולי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ניהולי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הול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ניהולי">
  <a:themeElements>
    <a:clrScheme name="ניהולי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ניהולי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הול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חלון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2245</Words>
  <Application>Microsoft Office PowerPoint</Application>
  <PresentationFormat>‫הצגה על המסך (4:3)</PresentationFormat>
  <Paragraphs>437</Paragraphs>
  <Slides>44</Slides>
  <Notes>7</Notes>
  <HiddenSlides>2</HiddenSlides>
  <MMClips>0</MMClips>
  <ScaleCrop>false</ScaleCrop>
  <HeadingPairs>
    <vt:vector size="4" baseType="variant"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44</vt:i4>
      </vt:variant>
    </vt:vector>
  </HeadingPairs>
  <TitlesOfParts>
    <vt:vector size="51" baseType="lpstr">
      <vt:lpstr>חלון</vt:lpstr>
      <vt:lpstr>1_חלון</vt:lpstr>
      <vt:lpstr>ניהולי</vt:lpstr>
      <vt:lpstr>1_ניהולי</vt:lpstr>
      <vt:lpstr>Balloons</vt:lpstr>
      <vt:lpstr>Capsules</vt:lpstr>
      <vt:lpstr>ערכת נושא Office</vt:lpstr>
      <vt:lpstr>מצגת של PowerPoint</vt:lpstr>
      <vt:lpstr>1. מהי כימיה? </vt:lpstr>
      <vt:lpstr>2. תגובה כימית</vt:lpstr>
      <vt:lpstr>המשך תגובה כימית</vt:lpstr>
      <vt:lpstr>3. שפת הכימיה</vt:lpstr>
      <vt:lpstr>סימול כימי</vt:lpstr>
      <vt:lpstr>מספר אטומי</vt:lpstr>
      <vt:lpstr>שאלות </vt:lpstr>
      <vt:lpstr>מצגת של PowerPoint</vt:lpstr>
      <vt:lpstr>מעיון בטבלת היסודות אנו רואים, כי היסודות ערוכים בשורות ובטורים.</vt:lpstr>
      <vt:lpstr>היסודות בטבלה המחזורית מסודרים גם ב"קבוצות גדולות"- </vt:lpstr>
      <vt:lpstr>מצגת של PowerPoint</vt:lpstr>
      <vt:lpstr>מדוע מתכות מוליכות זרם חשמלי?</vt:lpstr>
      <vt:lpstr>נכיר כעת כמה "משפחות כימיות".</vt:lpstr>
      <vt:lpstr>מצגת של PowerPoint</vt:lpstr>
      <vt:lpstr>מצגת של PowerPoint</vt:lpstr>
      <vt:lpstr>מצגת של PowerPoint</vt:lpstr>
      <vt:lpstr>קשרים כימיים</vt:lpstr>
      <vt:lpstr>4. הקשר הכימי</vt:lpstr>
      <vt:lpstr>קשרים יוניים- בין מתכת לאל מתכת</vt:lpstr>
      <vt:lpstr>קשר יוני- דוגמה יצירת נתרן כלורי</vt:lpstr>
      <vt:lpstr>מצגת של PowerPoint</vt:lpstr>
      <vt:lpstr>מצגת של PowerPoint</vt:lpstr>
      <vt:lpstr>הקשר הקוולנטיבין אל-מתכת לאל-מתכת.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מבנה אטום הפחמן</vt:lpstr>
      <vt:lpstr>הייחודיות של אטום הפחמן</vt:lpstr>
      <vt:lpstr>מצגת של PowerPoint</vt:lpstr>
      <vt:lpstr>סיכום ביניים</vt:lpstr>
      <vt:lpstr>מצגת של PowerPoint</vt:lpstr>
      <vt:lpstr>     תרגול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חומרים- כימיה לכיתה ט'</dc:title>
  <dc:creator>User</dc:creator>
  <cp:lastModifiedBy>STUDENT</cp:lastModifiedBy>
  <cp:revision>207</cp:revision>
  <dcterms:created xsi:type="dcterms:W3CDTF">2012-07-23T08:06:38Z</dcterms:created>
  <dcterms:modified xsi:type="dcterms:W3CDTF">2016-09-08T11:21:36Z</dcterms:modified>
</cp:coreProperties>
</file>