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74" r:id="rId4"/>
    <p:sldId id="261" r:id="rId5"/>
    <p:sldId id="275" r:id="rId6"/>
    <p:sldId id="279" r:id="rId7"/>
    <p:sldId id="276" r:id="rId8"/>
    <p:sldId id="278" r:id="rId9"/>
    <p:sldId id="280" r:id="rId10"/>
    <p:sldId id="277" r:id="rId11"/>
    <p:sldId id="281" r:id="rId12"/>
    <p:sldId id="288" r:id="rId13"/>
    <p:sldId id="258" r:id="rId14"/>
    <p:sldId id="272" r:id="rId15"/>
    <p:sldId id="273" r:id="rId16"/>
    <p:sldId id="271" r:id="rId17"/>
    <p:sldId id="259" r:id="rId18"/>
    <p:sldId id="262" r:id="rId19"/>
    <p:sldId id="285" r:id="rId20"/>
    <p:sldId id="286" r:id="rId21"/>
    <p:sldId id="287" r:id="rId22"/>
    <p:sldId id="263" r:id="rId23"/>
    <p:sldId id="264" r:id="rId24"/>
    <p:sldId id="265" r:id="rId25"/>
    <p:sldId id="282" r:id="rId26"/>
    <p:sldId id="266" r:id="rId27"/>
    <p:sldId id="267" r:id="rId28"/>
    <p:sldId id="268" r:id="rId29"/>
    <p:sldId id="269" r:id="rId30"/>
    <p:sldId id="283" r:id="rId31"/>
    <p:sldId id="270" r:id="rId3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1" d="100"/>
          <a:sy n="81" d="100"/>
        </p:scale>
        <p:origin x="-5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39E69FB-FDC4-4E3E-BD45-092858C7DEE4}" type="datetimeFigureOut">
              <a:rPr lang="he-IL" smtClean="0"/>
              <a:t>ט"ז/תמוז/תשע"ז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FE23CE1-4F1D-49EF-9515-DD425E8D06CA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6576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r" defTabSz="914400" rtl="1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pedia.org/wiki/%D7%A4%D7%A8%D7%A9%D7%AA_%D7%90%D7%9E%D7%95%D7%A8" TargetMode="External"/><Relationship Id="rId2" Type="http://schemas.openxmlformats.org/officeDocument/2006/relationships/hyperlink" Target="https://he.wikipedia.org/wiki/%D7%9C%D7%97%D7%9D_%D7%94%D7%A4%D7%A0%D7%99%D7%9D#cite_note-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e.wikipedia.org/wiki/%D7%9E%D7%93%D7%91%D7%A8_%D7%A1%D7%99%D7%A0%D7%99" TargetMode="External"/><Relationship Id="rId4" Type="http://schemas.openxmlformats.org/officeDocument/2006/relationships/hyperlink" Target="https://he.wikipedia.org/wiki/%D7%A1%D7%A4%D7%A8_%D7%95%D7%99%D7%A7%D7%A8%D7%9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97%D7%9C%D7%95%D7%AA" TargetMode="External"/><Relationship Id="rId3" Type="http://schemas.openxmlformats.org/officeDocument/2006/relationships/hyperlink" Target="https://he.wikipedia.org/wiki/%D7%AA%D7%9C%D7%9E%D7%95%D7%93" TargetMode="External"/><Relationship Id="rId7" Type="http://schemas.openxmlformats.org/officeDocument/2006/relationships/hyperlink" Target="https://he.wikipedia.org/wiki/%D7%A1%D7%A4%D7%99%D7%A0%D7%94" TargetMode="External"/><Relationship Id="rId2" Type="http://schemas.openxmlformats.org/officeDocument/2006/relationships/hyperlink" Target="https://he.wikipedia.org/wiki/%D7%9C%D7%97%D7%9D_%D7%94%D7%A4%D7%A0%D7%99%D7%9D#cite_note-VB-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A8%D7%91%D7%99_%D7%99%D7%95%D7%97%D7%A0%D7%9F" TargetMode="External"/><Relationship Id="rId5" Type="http://schemas.openxmlformats.org/officeDocument/2006/relationships/hyperlink" Target="https://he.wikipedia.org/wiki/%D7%A8%D7%A9%22%D7%99" TargetMode="External"/><Relationship Id="rId4" Type="http://schemas.openxmlformats.org/officeDocument/2006/relationships/hyperlink" Target="https://he.wikipedia.org/wiki/%D7%A8%D7%91%D7%99_%D7%97%D7%A0%D7%99%D7%A0%D7%9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9C%D7%97%D7%9D_%D7%94%D7%A4%D7%A0%D7%99%D7%9D#cite_note-16" TargetMode="External"/><Relationship Id="rId3" Type="http://schemas.openxmlformats.org/officeDocument/2006/relationships/hyperlink" Target="https://he.wikipedia.org/wiki/%D7%9C%D7%97%D7%9D_%D7%94%D7%A4%D7%A0%D7%99%D7%9D#cite_note-15" TargetMode="External"/><Relationship Id="rId7" Type="http://schemas.openxmlformats.org/officeDocument/2006/relationships/hyperlink" Target="https://he.wikipedia.org/wiki/%D7%9E%D7%A6%D7%A8%D7%99%D7%9D" TargetMode="External"/><Relationship Id="rId2" Type="http://schemas.openxmlformats.org/officeDocument/2006/relationships/hyperlink" Target="https://he.wikipedia.org/wiki/%D7%9E%D7%A9%D7%A0%D7%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90%D7%9C%D7%9B%D7%A1%D7%A0%D7%93%D7%A8%D7%99%D7%94" TargetMode="External"/><Relationship Id="rId5" Type="http://schemas.openxmlformats.org/officeDocument/2006/relationships/hyperlink" Target="https://he.wikipedia.org/wiki/%D7%AA%D7%9C%D7%9E%D7%95%D7%93" TargetMode="External"/><Relationship Id="rId4" Type="http://schemas.openxmlformats.org/officeDocument/2006/relationships/hyperlink" Target="https://he.wikipedia.org/wiki/%D7%A2%D7%95%D7%91%D7%93%D7%99%D7%94_%D7%9E%D7%91%D7%A8%D7%98%D7%A0%D7%95%D7%A8%D7%94" TargetMode="External"/><Relationship Id="rId9" Type="http://schemas.openxmlformats.org/officeDocument/2006/relationships/hyperlink" Target="https://he.wikipedia.org/wiki/%D7%9C%D7%97%D7%9D_%D7%94%D7%A4%D7%A0%D7%99%D7%9D#cite_note-1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A1%D7%A4%D7%A8_%D7%95%D7%99%D7%A7%D7%A8%D7%90" TargetMode="External"/><Relationship Id="rId3" Type="http://schemas.openxmlformats.org/officeDocument/2006/relationships/hyperlink" Target="https://he.wikipedia.org/wiki/%D7%97%D7%92%D7%99_%D7%99%D7%A9%D7%A8%D7%90%D7%9C_%D7%95%D7%9E%D7%95%D7%A2%D7%93%D7%99%D7%95" TargetMode="External"/><Relationship Id="rId7" Type="http://schemas.openxmlformats.org/officeDocument/2006/relationships/hyperlink" Target="https://he.wikipedia.org/wiki/%D7%AA%D7%95%D7%A8%D7%94" TargetMode="External"/><Relationship Id="rId2" Type="http://schemas.openxmlformats.org/officeDocument/2006/relationships/hyperlink" Target="https://he.wikipedia.org/wiki/%D7%A7%D7%95%D7%A8%D7%91%D7%9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A7%D7%95%D7%A8%D7%91%D7%9F_%D7%9E%D7%95%D7%A1%D7%A3" TargetMode="External"/><Relationship Id="rId5" Type="http://schemas.openxmlformats.org/officeDocument/2006/relationships/hyperlink" Target="https://he.wikipedia.org/wiki/%D7%91%D7%99%D7%AA_%D7%94%D7%9E%D7%A7%D7%93%D7%A9" TargetMode="External"/><Relationship Id="rId4" Type="http://schemas.openxmlformats.org/officeDocument/2006/relationships/hyperlink" Target="https://he.wikipedia.org/wiki/%D7%A9%D7%91%D7%95%D7%A2%D7%95%D7%AA" TargetMode="External"/><Relationship Id="rId9" Type="http://schemas.openxmlformats.org/officeDocument/2006/relationships/hyperlink" Target="https://he.wikisource.org/wiki/%D7%95%D7%99%D7%A7%D7%A8%D7%90_%D7%9B%D7%92/%D7%A0%D7%99%D7%A7%D7%95%D7%9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95%D7%99%D7%A7%D7%A8%D7%90_%D7%91/%D7%A0%D7%99%D7%A7%D7%95%D7%93" TargetMode="External"/><Relationship Id="rId2" Type="http://schemas.openxmlformats.org/officeDocument/2006/relationships/hyperlink" Target="https://he.wikipedia.org/wiki/%D7%A1%D7%A4%D7%A8_%D7%95%D7%99%D7%A7%D7%A8%D7%9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e.wikipedia.org/wiki/%D7%A4%D7%A1%D7%97" TargetMode="External"/><Relationship Id="rId5" Type="http://schemas.openxmlformats.org/officeDocument/2006/relationships/hyperlink" Target="https://he.wikipedia.org/wiki/%D7%A7%D7%95%D7%A8%D7%91%D7%9F_%D7%94%D7%A2%D7%95%D7%9E%D7%A8" TargetMode="External"/><Relationship Id="rId4" Type="http://schemas.openxmlformats.org/officeDocument/2006/relationships/hyperlink" Target="https://he.wikisource.org/wiki/%D7%95%D7%99%D7%A7%D7%A8%D7%90_%D7%91_%D7%99%D7%90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A0%D7%95%D7%AA%D7%A8" TargetMode="External"/><Relationship Id="rId3" Type="http://schemas.openxmlformats.org/officeDocument/2006/relationships/hyperlink" Target="https://he.wikipedia.org/wiki/%D7%A9%D7%90%D7%95%D7%A8" TargetMode="External"/><Relationship Id="rId7" Type="http://schemas.openxmlformats.org/officeDocument/2006/relationships/hyperlink" Target="https://he.wikipedia.org/wiki/%D7%90%D7%91%D7%A8%D7%94%D7%9D_%D7%97%D7%99%D7%99%D7%9D_%D7%A0%D7%90%D7%94" TargetMode="External"/><Relationship Id="rId2" Type="http://schemas.openxmlformats.org/officeDocument/2006/relationships/hyperlink" Target="https://he.wikipedia.org/wiki/%D7%97%D7%9C%D7%99%D7%98%D7%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97%D7%96%D7%95%D7%9F_%D7%90%D7%99%D7%A9" TargetMode="External"/><Relationship Id="rId5" Type="http://schemas.openxmlformats.org/officeDocument/2006/relationships/hyperlink" Target="https://he.wikipedia.org/wiki/%D7%9E%D7%99%D7%93%D7%95%D7%AA_%D7%95%D7%9E%D7%A9%D7%A7%D7%9C%D7%95%D7%AA_%D7%AA%D7%95%D7%A8%D7%A0%D7%99%D7%99%D7%9D" TargetMode="External"/><Relationship Id="rId4" Type="http://schemas.openxmlformats.org/officeDocument/2006/relationships/hyperlink" Target="https://he.wikipedia.org/wiki/%D7%91%D7%A6%D7%A7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183341" y="548680"/>
            <a:ext cx="6777318" cy="2571039"/>
          </a:xfrm>
        </p:spPr>
        <p:txBody>
          <a:bodyPr/>
          <a:lstStyle/>
          <a:p>
            <a:r>
              <a:rPr lang="he-IL" sz="9600" dirty="0" smtClean="0"/>
              <a:t>מאפי המקדש</a:t>
            </a:r>
            <a:endParaRPr lang="he-IL" sz="9600" dirty="0"/>
          </a:p>
        </p:txBody>
      </p:sp>
    </p:spTree>
    <p:extLst>
      <p:ext uri="{BB962C8B-B14F-4D97-AF65-F5344CB8AC3E}">
        <p14:creationId xmlns:p14="http://schemas.microsoft.com/office/powerpoint/2010/main" val="44871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e-IL" sz="4800" dirty="0" smtClean="0"/>
              <a:t>במקדש היו סוגי מאפים שונים:</a:t>
            </a:r>
          </a:p>
          <a:p>
            <a:r>
              <a:rPr lang="he-IL" sz="4800" dirty="0" smtClean="0"/>
              <a:t> לחם הפנים</a:t>
            </a:r>
          </a:p>
          <a:p>
            <a:r>
              <a:rPr lang="he-IL" sz="4800" dirty="0" smtClean="0"/>
              <a:t>שתי הלחם </a:t>
            </a:r>
          </a:p>
          <a:p>
            <a:r>
              <a:rPr lang="he-IL" sz="4800" dirty="0" smtClean="0"/>
              <a:t>לחמי תודה</a:t>
            </a:r>
          </a:p>
          <a:p>
            <a:r>
              <a:rPr lang="he-IL" sz="4800" dirty="0" smtClean="0"/>
              <a:t>מנחות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300738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וְנָתַתָּ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עַל-הַשֻּׁלְחָן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לֶחֶם פָּנִים לְפָנַי תָּמִיד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en-US" sz="1600" u="sng" baseline="30000" dirty="0">
                <a:solidFill>
                  <a:srgbClr val="5A3696"/>
                </a:solidFill>
                <a:latin typeface="Arial"/>
                <a:ea typeface="Times New Roman"/>
                <a:cs typeface="Arial"/>
                <a:hlinkClick r:id="rId2"/>
              </a:rPr>
              <a:t>[3]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6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שיטת העשייה של לחם הפנים מתוארת ב</a:t>
            </a:r>
            <a:r>
              <a:rPr lang="he-IL" sz="16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3" tooltip="פרשת אמור"/>
              </a:rPr>
              <a:t>פרשת אמור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שב</a:t>
            </a:r>
            <a:r>
              <a:rPr lang="he-IL" sz="16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ספר ויקרא"/>
              </a:rPr>
              <a:t>ספר ויקרא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וְלָקַחְתָּ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סֹלֶת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וְאָפִיתָ אֹתָהּ שְׁתֵּים עֶשְׂרֵה חַלּוֹת שְׁנֵי עֶשְׂרֹנִים יִהְיֶה הַחַלָּה הָאֶחָת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:</a:t>
            </a:r>
            <a:b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</a:b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וְשַׂמְתָּ אוֹתָם שְׁתַּיִם מַעֲרָכוֹת שֵׁשׁ הַמַּעֲרָכֶת עַל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הַשֻּׁלְחָן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הַטָּהֹר לִפְנֵי ה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':</a:t>
            </a:r>
            <a:b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</a:b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וְנָתַתָּ עַל הַמַּעֲרֶכֶת לְבֹנָה זַכָּה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וְהָיְתָה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לַלֶּחֶם לְאַזְכָּרָה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אִשֶּׁה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לה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'.</a:t>
            </a:r>
            <a:b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</a:b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בְּיוֹם הַשַּׁבָּת בְּיוֹם הַשַּׁבָּת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יַעַרְכֶנּו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ּ לִפְנֵי ה' תָּמִיד מֵאֵת בְּנֵי יִשְׂרָאֵל בְּרִית עוֹלָם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.</a:t>
            </a:r>
            <a:b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</a:b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וְהָיְתָה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לְאַהֲרֹן וּלְבָנָיו וַאֲכָלֻהוּ בְּמָקוֹם קָדֹשׁ כִּי קֹדֶשׁ קָדָשִׁים הוּא לוֹ מֵאִשֵּׁי ה'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חָק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עוֹלָם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— </a:t>
            </a:r>
            <a:r>
              <a:rPr lang="he-IL" sz="20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ויקרא כ"ד ה'-ח</a:t>
            </a:r>
            <a:r>
              <a:rPr lang="en-US" sz="20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'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6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כפי </a:t>
            </a:r>
            <a:r>
              <a:rPr lang="he-IL" sz="16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הכתוב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 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זֹאת עֲבֹדַת בְּנֵי קְהָת בְּאֹהֶל מוֹעֵד קֹדֶשׁ הַקֳּדָשִׁים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.</a:t>
            </a:r>
            <a:b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</a:b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וּבָא אַהֲרֹן וּבָנָיו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בִּנְסֹע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ַ הַמַּחֲנֶה וְהוֹרִדוּ אֵת פָּרֹכֶת הַמָּסָךְ וְכִסּוּ בָהּ אֵת אֲרֹן הָעֵדֻת...וְעַל שֻׁלְחַן הַפָּנִים יִפְרְשׂוּ בֶּגֶד תְּכֵלֶת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 ... </a:t>
            </a:r>
            <a:r>
              <a:rPr lang="he-IL" b="1" dirty="0">
                <a:solidFill>
                  <a:srgbClr val="222222"/>
                </a:solidFill>
                <a:latin typeface="Arial"/>
                <a:ea typeface="Times New Roman"/>
              </a:rPr>
              <a:t>וְלֶחֶם הַתָּמִיד עָלָיו </a:t>
            </a:r>
            <a:r>
              <a:rPr lang="he-IL" b="1" dirty="0" smtClean="0">
                <a:solidFill>
                  <a:srgbClr val="222222"/>
                </a:solidFill>
                <a:latin typeface="Arial"/>
                <a:ea typeface="Times New Roman"/>
              </a:rPr>
              <a:t>יִהְיֶה</a:t>
            </a:r>
            <a:r>
              <a:rPr lang="he-IL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(</a:t>
            </a:r>
            <a:r>
              <a:rPr lang="he-IL" sz="1600" dirty="0" smtClean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ספר </a:t>
            </a:r>
            <a:r>
              <a:rPr lang="he-IL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במדבר ד', ז'). מכאן שאפילו כשפרקו את המשכן בזמן מסעות בני-ישראל ב</a:t>
            </a:r>
            <a:r>
              <a:rPr lang="he-IL" sz="16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5" tooltip="מדבר סיני"/>
              </a:rPr>
              <a:t>מדבר סיני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, </a:t>
            </a:r>
            <a:r>
              <a:rPr lang="he-IL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הלחם נשאר על השולחן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r>
              <a:rPr lang="he-IL" sz="1600" dirty="0">
                <a:solidFill>
                  <a:srgbClr val="222222"/>
                </a:solidFill>
                <a:ea typeface="Times New Roman"/>
                <a:cs typeface="Arial"/>
              </a:rPr>
              <a:t>ההכנה של הלחם הייתה חלק מן </a:t>
            </a:r>
            <a:r>
              <a:rPr lang="he-IL" sz="1600" dirty="0" err="1">
                <a:solidFill>
                  <a:srgbClr val="222222"/>
                </a:solidFill>
                <a:ea typeface="Times New Roman"/>
                <a:cs typeface="Arial"/>
              </a:rPr>
              <a:t>המצוה</a:t>
            </a:r>
            <a:r>
              <a:rPr lang="he-IL" sz="1600" dirty="0">
                <a:solidFill>
                  <a:srgbClr val="222222"/>
                </a:solidFill>
                <a:ea typeface="Times New Roman"/>
                <a:cs typeface="Arial"/>
              </a:rPr>
              <a:t>, שנאמר</a:t>
            </a:r>
            <a:r>
              <a:rPr lang="en-US" sz="1600" dirty="0">
                <a:solidFill>
                  <a:srgbClr val="222222"/>
                </a:solidFill>
                <a:latin typeface="Arial"/>
                <a:ea typeface="Times New Roman"/>
              </a:rPr>
              <a:t>: 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וְכָל חֲכַם לֵב בָּכֶם יָבֹאוּ וְיַעֲשׂוּ אֵת כָּל אֲשֶׁר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</a:rPr>
              <a:t>צִוָּה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</a:rPr>
              <a:t> </a:t>
            </a:r>
            <a:r>
              <a:rPr lang="he-IL" dirty="0" smtClean="0">
                <a:solidFill>
                  <a:srgbClr val="222222"/>
                </a:solidFill>
                <a:latin typeface="Arial"/>
                <a:ea typeface="Times New Roman"/>
              </a:rPr>
              <a:t>ה"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לחם הפנים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00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מאז ועד היום</a:t>
            </a:r>
            <a:endParaRPr lang="he-IL" dirty="0"/>
          </a:p>
        </p:txBody>
      </p:sp>
      <p:pic>
        <p:nvPicPr>
          <p:cNvPr id="4" name="מציין מיקום תוכן 3" descr="Image result for ‫שבת מקדש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55" y="2247900"/>
            <a:ext cx="6894689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66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צורתו 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של הלחם מתוארת באופן שונה במקורות. אולי הסיבה לכך שאכן הוא יוצר בצורות אחדות</a:t>
            </a:r>
            <a:r>
              <a:rPr lang="en-US" u="sng" baseline="30000" dirty="0">
                <a:solidFill>
                  <a:srgbClr val="5A3696"/>
                </a:solidFill>
                <a:latin typeface="Arial"/>
                <a:ea typeface="Times New Roman"/>
                <a:cs typeface="Arial"/>
                <a:hlinkClick r:id="rId2"/>
              </a:rPr>
              <a:t>[9]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 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לחם הפנים מתואר בשתי צורות :"תיבה פרוצה" - כמין האות ח' הפוכה ו"ספינה רוקדת" - כמין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V 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כלומר בסיסה צר וצלעותיה משופעות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וכך מובא ב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3" tooltip="תלמוד"/>
              </a:rPr>
              <a:t>תלמוד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: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רבי חנינא"/>
              </a:rPr>
              <a:t>רבי </a:t>
            </a:r>
            <a:r>
              <a:rPr lang="he-IL" u="sng" dirty="0" err="1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רבי חנינא"/>
              </a:rPr>
              <a:t>חנינא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אמר: כמין תיבה פרוצה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- 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5" tooltip="רש&quot;י"/>
              </a:rPr>
              <a:t>רש"י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מבאר: שניטל כיסויה, ושתי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דופנותיה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זו כנגד זו - כך הלחם: היו לו שתי דפנות ושוליים רחבים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6" tooltip="רבי יוחנן"/>
              </a:rPr>
              <a:t>רבי יוחנן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אמר: כמין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7" tooltip="ספינה"/>
              </a:rPr>
              <a:t>ספינה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רוקדת - ואין לה שוליים, אלא מלמעלה רחבה ומלמטה כלה והולכת עד כאצבע כזה ושני ראשיה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חדין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והולכין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וגבוהין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למעלה ואין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נוגעין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במים ולהכי קרי לה 'רוקדת': שמרקדת והולכת מהר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בכל מקרה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, 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8" tooltip="חלות"/>
              </a:rPr>
              <a:t>חלות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הלחם חרגו מגודל השולחן ונשארה השאלה כיצד היו מקפלים אותם. שאלה נוספת איך היו מניחים על הלחם את בזיכי הלבונה, שהרי כתוב : "ונתת על המערכת לבונה זכה". אם השוליים היו רחבים -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הבזיכין</a:t>
            </a:r>
            <a:r>
              <a:rPr lang="he-IL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היו יכולים לשבת עליהם יפה. אבל אם היא כמו "ספינה מרקדת" איך ישבו עליה </a:t>
            </a:r>
            <a:r>
              <a:rPr lang="he-IL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הבזיכין</a:t>
            </a: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?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r>
              <a:rPr lang="he-IL" dirty="0">
                <a:solidFill>
                  <a:srgbClr val="222222"/>
                </a:solidFill>
                <a:ea typeface="Times New Roman"/>
                <a:cs typeface="Arial"/>
              </a:rPr>
              <a:t>ועל כך משיבים: "מקום עביד להו" - דהיינו שבעובי אחד הדפנות היה מתקן להן בית </a:t>
            </a:r>
            <a:r>
              <a:rPr lang="he-IL" dirty="0" smtClean="0">
                <a:solidFill>
                  <a:srgbClr val="222222"/>
                </a:solidFill>
                <a:ea typeface="Times New Roman"/>
                <a:cs typeface="Arial"/>
              </a:rPr>
              <a:t>מושב.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צורת הלחם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0525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קצת מהמחקר..</a:t>
            </a:r>
            <a:endParaRPr lang="he-IL" dirty="0"/>
          </a:p>
        </p:txBody>
      </p:sp>
      <p:pic>
        <p:nvPicPr>
          <p:cNvPr id="4" name="מציין מיקום תוכן 3" descr="Image result for ‫לחם הפני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72531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067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ב</a:t>
            </a:r>
            <a:r>
              <a:rPr lang="he-IL" sz="1050" u="sng" dirty="0" smtClean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2" tooltip="משנה"/>
              </a:rPr>
              <a:t>משנה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נאמר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 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</a:rPr>
              <a:t>אלו הן </a:t>
            </a:r>
            <a:r>
              <a:rPr lang="he-IL" sz="1050" dirty="0" err="1">
                <a:solidFill>
                  <a:srgbClr val="222222"/>
                </a:solidFill>
                <a:latin typeface="Arial"/>
                <a:ea typeface="Times New Roman"/>
              </a:rPr>
              <a:t>הממנין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</a:rPr>
              <a:t> (הממונים) שהיו במקדש (חמש עשרה במספר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) ... </a:t>
            </a:r>
            <a:r>
              <a:rPr lang="he-IL" sz="1050" b="1" dirty="0">
                <a:solidFill>
                  <a:srgbClr val="222222"/>
                </a:solidFill>
                <a:latin typeface="Arial"/>
                <a:ea typeface="Times New Roman"/>
              </a:rPr>
              <a:t>בית גרמו על מעשה לחם הפנים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David"/>
              </a:rPr>
              <a:t>"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r>
              <a:rPr lang="en-US" sz="1050" u="sng" baseline="30000" dirty="0">
                <a:solidFill>
                  <a:srgbClr val="5A3696"/>
                </a:solidFill>
                <a:latin typeface="Arial"/>
                <a:ea typeface="Times New Roman"/>
                <a:cs typeface="Arial"/>
                <a:hlinkClick r:id="rId3"/>
              </a:rPr>
              <a:t>[15]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רבי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עובדיה מברטנורה"/>
              </a:rPr>
              <a:t>עובדיה </a:t>
            </a:r>
            <a:r>
              <a:rPr lang="he-IL" sz="1050" u="sng" dirty="0" err="1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עובדיה מברטנורה"/>
              </a:rPr>
              <a:t>מברטנורה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מבאר במה הייתה אומנותם: " ... והיו אומנים בעשייתו ובאפייתו </a:t>
            </a:r>
            <a:r>
              <a:rPr lang="he-IL" sz="1050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לרדותו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מן התנור שלא ישבר ולעשותו שלא יתעפש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".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וה</a:t>
            </a:r>
            <a:r>
              <a:rPr lang="he-IL" sz="105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5" tooltip="תלמוד"/>
              </a:rPr>
              <a:t>תלמוד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מפרט את סגולתם תוך השוואה למעשה האומנים מ</a:t>
            </a:r>
            <a:r>
              <a:rPr lang="he-IL" sz="105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6" tooltip="אלכסנדריה"/>
              </a:rPr>
              <a:t>אלכסנדריה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מ</a:t>
            </a:r>
            <a:r>
              <a:rPr lang="he-IL" sz="105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7" tooltip="מצרים"/>
              </a:rPr>
              <a:t>מצרים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שהוזמנו לעשות את לחם הפנים ולא הצליחו: "תנו רבנן: 'בית גרמו היו </a:t>
            </a:r>
            <a:r>
              <a:rPr lang="he-IL" sz="1050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בקיאין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במעשה לחם הפנים ולא רצו ללמד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;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שלחו חכמים והביאו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אומנין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מאלכסנדריא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של מצרים, והיו יודעין לאפות כמותן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b="1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ולא היו יודעין לרדות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(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מן התנור) כמותן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שהללו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מסיקין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מבחוץ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ואופין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מבחוץ (שהללו שבאו מן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האלכסנדריא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, לפי שלא יודעים לרדות מן התנור שלא יהא נשבר, לפי שהוא עשוי כמין תיבה פרוצה כמין ספינה, היו יראים לדבקם מבפנים לתנור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ואופין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אותן מבחוץ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);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והללו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מסיקין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מבפנים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ואופין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מבפנים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;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הללו פיתן מתעפשת והללו אין פיתן מתעפשת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;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כששמעו חכמים בדבר, אמרו: כל מה שברא הקב"ה - לכבודו בראו, שנאמר: "כֹּל הַנִּקְרָא בִשְׁמִי וְלִכְבוֹדִי בְּרָאתִיו יְצַרְתִּיו אַף עֲשִׂיתִיו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"</a:t>
            </a:r>
            <a:r>
              <a:rPr lang="en-US" sz="1050" u="sng" baseline="30000" dirty="0">
                <a:solidFill>
                  <a:srgbClr val="5A3696"/>
                </a:solidFill>
                <a:latin typeface="Arial"/>
                <a:ea typeface="Times New Roman"/>
                <a:cs typeface="Arial"/>
                <a:hlinkClick r:id="rId8"/>
              </a:rPr>
              <a:t>[16]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וחזרו בית גרמו למקומן (בקשו מהם לשוב ולעשות את לחם הפנים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).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שלחו להם חכמים ולא באו; כפלו להם שכרן (מתרומת הלשכה) ובאו; בכל יום היו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נוטלין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שנים עשר מנה והיום עשרים וארבעה; רבי יהודה אומר: בכל יום עשרים וארבעה, והיום ארבעים ושמונה. אמרו להם (לבית גרמו) חכמים: מה ראיתם שלא ללמד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?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אמרו להם: יודעין היו של בית אבא שבית זה עתיד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ליחרב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, שמא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ילמוד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אדם שאינו מהוגן, וילך ויעבוד עבודה זרה בכך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05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ועל דבר זה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מזכירין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 אותן לשבח: מעולם לא נמצאת פת נקיה ביד בניהם, שלא יאמרו 'ממעשה לחם הפנים זה </a:t>
            </a:r>
            <a:r>
              <a:rPr lang="he-IL" sz="105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ניזונין</a:t>
            </a:r>
            <a:r>
              <a:rPr lang="he-IL" sz="105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', </a:t>
            </a:r>
            <a:r>
              <a:rPr lang="he-IL" sz="1050" dirty="0" smtClean="0">
                <a:solidFill>
                  <a:srgbClr val="222222"/>
                </a:solidFill>
                <a:ea typeface="Times New Roman"/>
                <a:cs typeface="Arial"/>
              </a:rPr>
              <a:t>כאמור</a:t>
            </a:r>
            <a:r>
              <a:rPr lang="he-IL" sz="1050" dirty="0">
                <a:solidFill>
                  <a:srgbClr val="222222"/>
                </a:solidFill>
                <a:ea typeface="Times New Roman"/>
                <a:cs typeface="Arial"/>
              </a:rPr>
              <a:t>, גם המשנה הזכירה את בית גרמו לגנאי מהסיבה: " לא רצו ללמד על מעשה לחם הפנים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</a:rPr>
              <a:t>"</a:t>
            </a:r>
            <a:r>
              <a:rPr lang="en-US" sz="1050" u="sng" baseline="30000" dirty="0">
                <a:solidFill>
                  <a:srgbClr val="5A3696"/>
                </a:solidFill>
                <a:latin typeface="Arial"/>
                <a:ea typeface="Times New Roman"/>
                <a:cs typeface="Arial"/>
                <a:hlinkClick r:id="rId9"/>
              </a:rPr>
              <a:t>[18]</a:t>
            </a:r>
            <a:r>
              <a:rPr lang="en-US" sz="1050" dirty="0">
                <a:solidFill>
                  <a:srgbClr val="222222"/>
                </a:solidFill>
                <a:latin typeface="Arial"/>
                <a:ea typeface="Times New Roman"/>
              </a:rPr>
              <a:t>. </a:t>
            </a:r>
            <a:r>
              <a:rPr lang="he-IL" sz="1050" dirty="0">
                <a:solidFill>
                  <a:srgbClr val="222222"/>
                </a:solidFill>
                <a:latin typeface="Arial"/>
                <a:ea typeface="Times New Roman"/>
              </a:rPr>
              <a:t>למרות שנאמר עליהם שלא פעלו כשורה, חז"ל מצאו דרך לציין את מעלותיהם</a:t>
            </a:r>
            <a:endParaRPr lang="he-IL" sz="1050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אמנות עשיית הלחם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40599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אז</a:t>
            </a:r>
            <a:endParaRPr lang="he-IL" dirty="0"/>
          </a:p>
        </p:txBody>
      </p:sp>
      <p:pic>
        <p:nvPicPr>
          <p:cNvPr id="4" name="מציין מיקום תוכן 3" descr="Image result for ‫לחם הפני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91" y="2247900"/>
            <a:ext cx="5171017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9990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 smtClean="0"/>
              <a:t>כהנים</a:t>
            </a:r>
            <a:r>
              <a:rPr lang="he-IL" dirty="0" smtClean="0"/>
              <a:t> מתרגלים </a:t>
            </a:r>
            <a:endParaRPr lang="he-IL" dirty="0"/>
          </a:p>
        </p:txBody>
      </p:sp>
      <p:pic>
        <p:nvPicPr>
          <p:cNvPr id="4" name="מציין מיקום תוכן 3" descr="Image result for ‫לחם הפני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66" y="2247900"/>
            <a:ext cx="5819667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839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51521" y="2248347"/>
            <a:ext cx="8193232" cy="3877815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</a:pPr>
            <a:r>
              <a:rPr lang="he-IL" sz="2800" b="1" u="sng" dirty="0" smtClean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חז"ל מנו </a:t>
            </a:r>
            <a:r>
              <a:rPr lang="he-IL" sz="2800" b="1" u="sng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שלושה ניסים שנעשו בלחם הפנים</a:t>
            </a:r>
            <a:r>
              <a:rPr lang="en-US" sz="2800" b="1" u="sng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</a:t>
            </a:r>
            <a:endParaRPr lang="en-US" sz="2800" b="1" u="sng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1939290" algn="l"/>
              </a:tabLst>
            </a:pPr>
            <a:r>
              <a:rPr lang="he-IL" sz="28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הם נשמרו טריים במשך שבוע (בבלי יומא </a:t>
            </a:r>
            <a:r>
              <a:rPr lang="he-IL" sz="280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כא</a:t>
            </a:r>
            <a:r>
              <a:rPr lang="he-IL" sz="28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, </a:t>
            </a:r>
            <a:r>
              <a:rPr lang="he-IL" sz="28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א</a:t>
            </a:r>
            <a:r>
              <a:rPr lang="he-IL" sz="28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1939290" algn="l"/>
              </a:tabLst>
            </a:pPr>
            <a:r>
              <a:rPr lang="he-IL" sz="28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חתיכה קטנה של הלחם הייתה משביעה (בבלי יומא לט, </a:t>
            </a:r>
            <a:r>
              <a:rPr lang="he-IL" sz="28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א</a:t>
            </a:r>
            <a:r>
              <a:rPr lang="he-IL" sz="28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1939290" algn="l"/>
              </a:tabLst>
            </a:pPr>
            <a:r>
              <a:rPr lang="he-IL" sz="28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לא קרה שהלחם נפסל מסיבה כלשהי (משנה אבות </a:t>
            </a:r>
            <a:r>
              <a:rPr lang="he-IL" sz="28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ה)</a:t>
            </a:r>
          </a:p>
          <a:p>
            <a:pPr marL="342900" marR="243840" lvl="0" indent="-342900">
              <a:lnSpc>
                <a:spcPct val="115000"/>
              </a:lnSpc>
              <a:spcAft>
                <a:spcPts val="120"/>
              </a:spcAft>
              <a:buSzPts val="1000"/>
              <a:buFont typeface="Symbol"/>
              <a:buChar char=""/>
              <a:tabLst>
                <a:tab pos="1939290" algn="l"/>
              </a:tabLst>
            </a:pPr>
            <a:r>
              <a:rPr lang="he-IL" sz="2800" dirty="0" smtClean="0">
                <a:solidFill>
                  <a:srgbClr val="222222"/>
                </a:solidFill>
                <a:effectLst/>
                <a:latin typeface="Calibri"/>
                <a:ea typeface="Calibri"/>
                <a:cs typeface="Arial"/>
              </a:rPr>
              <a:t>*(תרגול לחם הפנים שנעשה למרות השלג)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ניסים שנעשו בלחם הפנים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20577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השולחן בצפון מערב</a:t>
            </a:r>
            <a:endParaRPr lang="he-IL" dirty="0"/>
          </a:p>
        </p:txBody>
      </p:sp>
      <p:pic>
        <p:nvPicPr>
          <p:cNvPr id="4" name="מציין מיקום תוכן 3" descr="Image result for ‫לחם הפני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91" y="2247900"/>
            <a:ext cx="5171017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8844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tor\Desktop\IMG-20161026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332656"/>
            <a:ext cx="561662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95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u="sng" dirty="0">
                <a:solidFill>
                  <a:schemeClr val="tx1"/>
                </a:solidFill>
                <a:latin typeface="Calibri"/>
                <a:ea typeface="Times New Roman"/>
                <a:cs typeface="Arial"/>
                <a:hlinkClick r:id="rId2" tooltip="קורבן"/>
              </a:rPr>
              <a:t>קורבן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</a:t>
            </a:r>
            <a:r>
              <a:rPr lang="he-IL" b="1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שתי הלחם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הוא קרבן מנחה של ציבור, שהיה קרב ב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3" tooltip="חגי ישראל ומועדיו"/>
              </a:rPr>
              <a:t>חג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ה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שבועות"/>
              </a:rPr>
              <a:t>שבועות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ב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5" tooltip="בית המקדש"/>
              </a:rPr>
              <a:t>בית המקדש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. הקרבן היה מלחם שנאפה מחיטים. קורבן זה היה בנוסף על 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6" tooltip="קורבן מוסף"/>
              </a:rPr>
              <a:t>קורבן המוסף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שהיה קרב באותו יום.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המקור ב</a:t>
            </a:r>
            <a:r>
              <a:rPr lang="he-IL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7" tooltip="תורה"/>
              </a:rPr>
              <a:t>תורה</a:t>
            </a:r>
            <a:r>
              <a:rPr lang="he-IL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 להבאת קורבן "שתי הלחם" הוא מהכתוב בפסוק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3600" dirty="0">
                <a:solidFill>
                  <a:srgbClr val="222222"/>
                </a:solidFill>
                <a:latin typeface="Arial"/>
                <a:ea typeface="Times New Roman"/>
              </a:rPr>
              <a:t>"</a:t>
            </a:r>
            <a:r>
              <a:rPr lang="he-IL" sz="3600" dirty="0" err="1">
                <a:solidFill>
                  <a:srgbClr val="222222"/>
                </a:solidFill>
                <a:latin typeface="Arial"/>
                <a:ea typeface="Times New Roman"/>
              </a:rPr>
              <a:t>מִמּוֹשְׁבֹתֵיכֶם</a:t>
            </a:r>
            <a:r>
              <a:rPr lang="he-IL" sz="3600" dirty="0">
                <a:solidFill>
                  <a:srgbClr val="222222"/>
                </a:solidFill>
                <a:latin typeface="Arial"/>
                <a:ea typeface="Times New Roman"/>
              </a:rPr>
              <a:t> תָּבִיאּוּ לֶחֶם תְּנוּפָה שְׁתַּיִם שְׁנֵי עֶשְׂרֹנִים </a:t>
            </a:r>
            <a:r>
              <a:rPr lang="he-IL" sz="3600" dirty="0" err="1">
                <a:solidFill>
                  <a:srgbClr val="222222"/>
                </a:solidFill>
                <a:latin typeface="Arial"/>
                <a:ea typeface="Times New Roman"/>
              </a:rPr>
              <a:t>סֹלֶת</a:t>
            </a:r>
            <a:r>
              <a:rPr lang="he-IL" sz="3600" dirty="0">
                <a:solidFill>
                  <a:srgbClr val="222222"/>
                </a:solidFill>
                <a:latin typeface="Arial"/>
                <a:ea typeface="Times New Roman"/>
              </a:rPr>
              <a:t> תִּהְיֶינָה חָמֵץ </a:t>
            </a:r>
            <a:r>
              <a:rPr lang="he-IL" sz="3600" dirty="0" err="1">
                <a:solidFill>
                  <a:srgbClr val="222222"/>
                </a:solidFill>
                <a:latin typeface="Arial"/>
                <a:ea typeface="Times New Roman"/>
              </a:rPr>
              <a:t>תֵּאָפֶינָה</a:t>
            </a:r>
            <a:r>
              <a:rPr lang="he-IL" sz="3600" dirty="0">
                <a:solidFill>
                  <a:srgbClr val="222222"/>
                </a:solidFill>
                <a:latin typeface="Arial"/>
                <a:ea typeface="Times New Roman"/>
              </a:rPr>
              <a:t> בִּכּוּרִים לַיהוָה"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r>
              <a:rPr lang="he-IL" dirty="0">
                <a:solidFill>
                  <a:srgbClr val="222222"/>
                </a:solidFill>
                <a:ea typeface="Times New Roman"/>
                <a:cs typeface="Arial"/>
              </a:rPr>
              <a:t>— </a:t>
            </a:r>
            <a:r>
              <a:rPr lang="he-IL" sz="15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8" tooltip="ספר ויקרא"/>
              </a:rPr>
              <a:t>ספר ויקרא</a:t>
            </a:r>
            <a:r>
              <a:rPr lang="he-IL" sz="1500" dirty="0">
                <a:solidFill>
                  <a:srgbClr val="222222"/>
                </a:solidFill>
                <a:ea typeface="Times New Roman"/>
                <a:cs typeface="Arial"/>
              </a:rPr>
              <a:t>, </a:t>
            </a:r>
            <a:r>
              <a:rPr lang="he-IL" sz="1500" u="sng" dirty="0">
                <a:solidFill>
                  <a:srgbClr val="663366"/>
                </a:solidFill>
                <a:latin typeface="Calibri"/>
                <a:ea typeface="Times New Roman"/>
                <a:cs typeface="Arial"/>
                <a:hlinkClick r:id="rId9" tooltip="s:ויקרא כג/ניקוד"/>
              </a:rPr>
              <a:t>פרק כ"ג</a:t>
            </a:r>
            <a:r>
              <a:rPr lang="he-IL" sz="1500" dirty="0">
                <a:solidFill>
                  <a:srgbClr val="222222"/>
                </a:solidFill>
                <a:ea typeface="Times New Roman"/>
                <a:cs typeface="Arial"/>
              </a:rPr>
              <a:t>, </a:t>
            </a:r>
            <a:endParaRPr lang="he-IL" sz="1500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שתי הלחם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9098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 descr="Image result for ‫שתי הלח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30" y="2247900"/>
            <a:ext cx="5813539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4607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79512" y="1196752"/>
            <a:ext cx="8856984" cy="420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</a:pP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שתי הלחם ייחודי בכך שהוא כלל לחם, ככתוב "חמץ </a:t>
            </a:r>
            <a:r>
              <a:rPr lang="he-IL" sz="2000" dirty="0" err="1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תאפינה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" (ויקרא </a:t>
            </a:r>
            <a:r>
              <a:rPr lang="he-IL" sz="2000" dirty="0" err="1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כג,כז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) וזאת בניגוד לרוב הקרבנות בהם היה אסור לאפות חמץ, על פי ציווי התורה: "כי כל שאור וכל דבש לא תקטירו ממנו </a:t>
            </a:r>
            <a:r>
              <a:rPr lang="he-IL" sz="2000" dirty="0" err="1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אשה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 לה'" (</a:t>
            </a:r>
            <a:r>
              <a:rPr lang="he-IL" sz="2000" u="sng" dirty="0" smtClean="0">
                <a:solidFill>
                  <a:srgbClr val="5A3696"/>
                </a:solidFill>
                <a:effectLst/>
                <a:latin typeface="Calibri"/>
                <a:ea typeface="Times New Roman"/>
                <a:cs typeface="Arial"/>
                <a:hlinkClick r:id="rId2" tooltip="ספר ויקרא"/>
              </a:rPr>
              <a:t>ויקרא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, </a:t>
            </a:r>
            <a:r>
              <a:rPr lang="he-IL" sz="2000" u="sng" dirty="0" smtClean="0">
                <a:solidFill>
                  <a:srgbClr val="663366"/>
                </a:solidFill>
                <a:effectLst/>
                <a:latin typeface="Calibri"/>
                <a:ea typeface="Times New Roman"/>
                <a:cs typeface="Arial"/>
                <a:hlinkClick r:id="rId3" tooltip="s:ויקרא ב/ניקוד"/>
              </a:rPr>
              <a:t>ב'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, </a:t>
            </a:r>
            <a:r>
              <a:rPr lang="he-IL" sz="2000" u="sng" dirty="0" smtClean="0">
                <a:solidFill>
                  <a:srgbClr val="663366"/>
                </a:solidFill>
                <a:effectLst/>
                <a:latin typeface="Calibri"/>
                <a:ea typeface="Times New Roman"/>
                <a:cs typeface="Arial"/>
                <a:hlinkClick r:id="rId4" tooltip="s:ויקרא ב יא"/>
              </a:rPr>
              <a:t>י"א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).</a:t>
            </a:r>
            <a:endParaRPr lang="en-US" sz="2000" dirty="0" smtClean="0">
              <a:effectLst/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שתי הלחם היו נאפים בערב חג השבועות.</a:t>
            </a:r>
            <a:endParaRPr lang="en-US" sz="2000" dirty="0" smtClean="0">
              <a:effectLst/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לאחר הקרבת הקרבנות של החג נאכלים שתי הלחם לכוהנים 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שתי הלחם בא לסמל את הכרת הטוב כלפי בורא עולם  ולהודות לו על היבול שצמח (בדומה ל</a:t>
            </a:r>
            <a:r>
              <a:rPr lang="he-IL" sz="2000" u="sng" dirty="0" smtClean="0">
                <a:solidFill>
                  <a:srgbClr val="5A3696"/>
                </a:solidFill>
                <a:effectLst/>
                <a:latin typeface="Calibri"/>
                <a:ea typeface="Times New Roman"/>
                <a:cs typeface="Arial"/>
                <a:hlinkClick r:id="rId5" tooltip="קורבן העומר"/>
              </a:rPr>
              <a:t>קורבן העומר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), ולכן קורבן זה מוקרב בחג השבועות, חג הקציר. 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 קורבן זה מבטא את התעלות האדם בתקופה שבין פסח לשבועות, כאשר בחג ה</a:t>
            </a:r>
            <a:r>
              <a:rPr lang="he-IL" sz="2000" u="sng" dirty="0" smtClean="0">
                <a:solidFill>
                  <a:srgbClr val="5A3696"/>
                </a:solidFill>
                <a:effectLst/>
                <a:latin typeface="Calibri"/>
                <a:ea typeface="Times New Roman"/>
                <a:cs typeface="Arial"/>
                <a:hlinkClick r:id="rId6" tooltip="פסח"/>
              </a:rPr>
              <a:t>פסח</a:t>
            </a:r>
            <a:r>
              <a:rPr lang="he-IL" sz="2000" dirty="0" smtClean="0">
                <a:solidFill>
                  <a:srgbClr val="222222"/>
                </a:solidFill>
                <a:effectLst/>
                <a:latin typeface="Calibri"/>
                <a:ea typeface="Times New Roman"/>
                <a:cs typeface="Arial"/>
              </a:rPr>
              <a:t> עדיין היה אסור לו לאכול לחם, ועכשיו הוא כבר נמצא במדרגה בה לא רק שאפשר לאכול לחם, אלא הוא אף רצוי כקורבן.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0210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תרגול קרבן שתי הלחם והנפת כבשי עצרת</a:t>
            </a:r>
            <a:endParaRPr lang="he-IL" dirty="0"/>
          </a:p>
        </p:txBody>
      </p:sp>
      <p:pic>
        <p:nvPicPr>
          <p:cNvPr id="4" name="מציין מיקום תוכן 3" descr="Image result for ‫שתי הלח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91" y="2247900"/>
            <a:ext cx="5171017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9314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מאז ועד היום</a:t>
            </a:r>
            <a:endParaRPr lang="he-IL" dirty="0"/>
          </a:p>
        </p:txBody>
      </p:sp>
      <p:pic>
        <p:nvPicPr>
          <p:cNvPr id="4" name="מציין מיקום תוכן 3" descr="Image result for ‫שתי הלחם‬‎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03" y="2247900"/>
            <a:ext cx="5817394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6244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2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כאמור</a:t>
            </a: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, מלבד הבהמה הקרבה יש להביא גם ארבעים כיכרות לחם מהסוגים הבאים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שלושה מינים של מצה (לחמים שנאפו ללא שבאו לידי </a:t>
            </a:r>
            <a:r>
              <a:rPr lang="he-IL" sz="1200" dirty="0" err="1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חימוץ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 marL="342900" marR="48768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e-IL" sz="1200" b="1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סולת </a:t>
            </a:r>
            <a:r>
              <a:rPr lang="he-IL" sz="1200" b="1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מורבכת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</a:t>
            </a:r>
            <a:r>
              <a:rPr lang="he-IL" sz="1200" dirty="0" smtClean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(או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"</a:t>
            </a:r>
            <a:r>
              <a:rPr lang="he-IL" sz="1200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רבוכה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") - בצק ש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2" tooltip="חליטה"/>
              </a:rPr>
              <a:t>נחלט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לזמן קצר במים רותחים ולאחר מכן נאפה וטוגן מעט בשמן זית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 marL="342900" marR="48768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e-IL" sz="1200" b="1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חלות מצות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-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בצק מעורבב עם שמן זית ואפוי בתנור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 marL="342900" marR="48768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e-IL" sz="1200" b="1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רקיקי מצות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-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לחמים דקים שנמשחו בשמן זית לאחר </a:t>
            </a:r>
            <a:r>
              <a:rPr lang="he-IL" sz="1200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האפיה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ומין אחד של חמץ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: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 marL="342900" marR="487680" lvl="0" indent="-342900">
              <a:lnSpc>
                <a:spcPct val="115000"/>
              </a:lnSpc>
              <a:spcAft>
                <a:spcPts val="120"/>
              </a:spcAft>
              <a:tabLst>
                <a:tab pos="457200" algn="l"/>
              </a:tabLst>
            </a:pPr>
            <a:r>
              <a:rPr lang="he-IL" sz="1200" b="1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חלות חמץ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-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לחם שמכניסים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3" tooltip="שאור"/>
              </a:rPr>
              <a:t>שאור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4" tooltip="בצק"/>
              </a:rPr>
              <a:t>בצקו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לפני </a:t>
            </a:r>
            <a:r>
              <a:rPr lang="he-IL" sz="1200" dirty="0" err="1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האפיה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כמות הקמח הכוללת של כל הלחמים היא שתי איפות או שש </a:t>
            </a:r>
            <a:r>
              <a:rPr lang="he-IL" sz="1200" dirty="0" err="1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סאים</a:t>
            </a: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, </a:t>
            </a:r>
            <a:r>
              <a:rPr lang="he-IL" sz="1200" dirty="0" smtClean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(שהם </a:t>
            </a: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864 ביצים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 (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5" tooltip="מידות ומשקלות תורניים"/>
              </a:rPr>
              <a:t>מידה הלכתית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).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שיעור זה הוא כ-86 ליטר (לפי שיטת ה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6" tooltip="חזון איש"/>
              </a:rPr>
              <a:t>חזון איש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או כ-50 ליטר </a:t>
            </a:r>
            <a:r>
              <a:rPr lang="he-IL" sz="1200" dirty="0" smtClean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)לפי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שיטת הרב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 </a:t>
            </a:r>
            <a:r>
              <a:rPr lang="he-IL" sz="1200" u="sng" dirty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7" tooltip="אברהם חיים נאה"/>
              </a:rPr>
              <a:t>אברהם חיים נאה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). </a:t>
            </a:r>
            <a:r>
              <a:rPr lang="he-IL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חלוקת הקמח בין כל הלחמים אינה שווה: חצי כמות הקמח ניתנת לעשר לחמי החמץ, וחציה - לשלושים לחמי המצה. נמצא שכל אחד מלחמי החמץ גדול כמו שלושה לחמי מצה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he-IL" sz="1200" dirty="0">
                <a:solidFill>
                  <a:srgbClr val="222222"/>
                </a:solidFill>
                <a:latin typeface="Calibri"/>
                <a:ea typeface="Times New Roman"/>
                <a:cs typeface="Arial"/>
              </a:rPr>
              <a:t>כאמור, לחם אחד מכל סוג ניתן לכהן לאכילה, והשאר נאכל על ידי הבעלים ומכריהם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Times New Roman"/>
                <a:cs typeface="Arial"/>
              </a:rPr>
              <a:t>.</a:t>
            </a:r>
            <a:endParaRPr lang="en-US" sz="1200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</a:pP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שהתורה </a:t>
            </a:r>
            <a:r>
              <a:rPr lang="he-IL" sz="1200" b="1" dirty="0">
                <a:solidFill>
                  <a:srgbClr val="222222"/>
                </a:solidFill>
                <a:latin typeface="Arial"/>
                <a:ea typeface="Times New Roman"/>
              </a:rPr>
              <a:t>ציותה להרבות באכילה בקורבן תודה </a:t>
            </a: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לאכול </a:t>
            </a:r>
            <a:r>
              <a:rPr lang="he-IL" sz="1200" b="1" dirty="0">
                <a:solidFill>
                  <a:srgbClr val="222222"/>
                </a:solidFill>
                <a:latin typeface="Arial"/>
                <a:ea typeface="Times New Roman"/>
              </a:rPr>
              <a:t>את </a:t>
            </a: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כולן ולמעט </a:t>
            </a:r>
            <a:r>
              <a:rPr lang="he-IL" sz="1200" b="1" dirty="0">
                <a:solidFill>
                  <a:srgbClr val="222222"/>
                </a:solidFill>
                <a:latin typeface="Arial"/>
                <a:ea typeface="Times New Roman"/>
              </a:rPr>
              <a:t>בזמן </a:t>
            </a: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אכילתה </a:t>
            </a:r>
            <a:r>
              <a:rPr lang="he-IL" sz="1200" b="1" dirty="0">
                <a:solidFill>
                  <a:srgbClr val="222222"/>
                </a:solidFill>
                <a:latin typeface="Arial"/>
                <a:ea typeface="Times New Roman"/>
              </a:rPr>
              <a:t>משום שדינים אלו מחייבים את הבעלים להזמין לאכילת התודה אנשים רבים (כדי שהבשר והלחם לא יהיו</a:t>
            </a:r>
            <a:r>
              <a:rPr lang="en-US" sz="1200" b="1" dirty="0">
                <a:solidFill>
                  <a:srgbClr val="222222"/>
                </a:solidFill>
                <a:latin typeface="Arial"/>
                <a:ea typeface="Times New Roman"/>
              </a:rPr>
              <a:t> "</a:t>
            </a:r>
            <a:r>
              <a:rPr lang="he-IL" sz="1200" b="1" u="sng" dirty="0" smtClean="0">
                <a:solidFill>
                  <a:srgbClr val="5A3696"/>
                </a:solidFill>
                <a:latin typeface="Calibri"/>
                <a:ea typeface="Times New Roman"/>
                <a:cs typeface="Arial"/>
                <a:hlinkClick r:id="rId8" tooltip="נותר"/>
              </a:rPr>
              <a:t>נותר</a:t>
            </a: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)</a:t>
            </a:r>
            <a:r>
              <a:rPr lang="en-US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,</a:t>
            </a:r>
            <a:r>
              <a:rPr lang="he-IL" sz="1200" b="1" dirty="0" smtClean="0">
                <a:solidFill>
                  <a:srgbClr val="222222"/>
                </a:solidFill>
                <a:latin typeface="Arial"/>
                <a:ea typeface="Times New Roman"/>
              </a:rPr>
              <a:t>וכך </a:t>
            </a:r>
            <a:r>
              <a:rPr lang="he-IL" sz="1200" b="1" dirty="0">
                <a:solidFill>
                  <a:srgbClr val="222222"/>
                </a:solidFill>
                <a:latin typeface="Arial"/>
                <a:ea typeface="Times New Roman"/>
              </a:rPr>
              <a:t>הנס שנעשה למקריב התודה – יתפרסם ברבים</a:t>
            </a:r>
            <a:endParaRPr lang="he-IL" sz="1200" b="1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3.לחמי תודה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40762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לחמי תודה תרגול שבועות</a:t>
            </a:r>
            <a:endParaRPr lang="he-I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03" y="2247900"/>
            <a:ext cx="5817394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45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303" y="2247900"/>
            <a:ext cx="5817394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395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043" y="2247900"/>
            <a:ext cx="5821914" cy="387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757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מאז ועד היום</a:t>
            </a:r>
            <a:endParaRPr lang="he-IL" dirty="0"/>
          </a:p>
        </p:txBody>
      </p:sp>
      <p:pic>
        <p:nvPicPr>
          <p:cNvPr id="4" name="מציין מיקום תוכן 3" descr="C:\Users\User\Documents\הלל ויס לחמי תודה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00" y="2247900"/>
            <a:ext cx="5407599" cy="38782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421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e-IL" dirty="0" smtClean="0"/>
              <a:t>המנחות מתחלקות לכמה סוגים:</a:t>
            </a:r>
          </a:p>
          <a:p>
            <a:r>
              <a:rPr lang="he-IL" dirty="0" smtClean="0"/>
              <a:t>. </a:t>
            </a:r>
            <a:r>
              <a:rPr lang="he-IL" b="1" u="sng" dirty="0" smtClean="0"/>
              <a:t>מנחות נדבה:5 סוגים-פרטי לא לציבור:</a:t>
            </a:r>
          </a:p>
          <a:p>
            <a:r>
              <a:rPr lang="he-IL" dirty="0" smtClean="0"/>
              <a:t>כל מנחת נדבה היא מנחת סולת-ערבוב של סולת ושמן שמזה הכהן מכין לעצמו לחם.</a:t>
            </a:r>
          </a:p>
          <a:p>
            <a:r>
              <a:rPr lang="he-IL" dirty="0" smtClean="0"/>
              <a:t>מנחת מחבת-ללא מכסה, דומה בטעם למלאווח</a:t>
            </a:r>
          </a:p>
          <a:p>
            <a:r>
              <a:rPr lang="he-IL" dirty="0" smtClean="0"/>
              <a:t>מנחת מרחשת—בכלי קטן ועמוק ,מכוסה. טעם עסיסי</a:t>
            </a:r>
          </a:p>
          <a:p>
            <a:r>
              <a:rPr lang="he-IL" dirty="0" smtClean="0"/>
              <a:t>4.מאפה תנור-בגודל מלאווח</a:t>
            </a:r>
          </a:p>
          <a:p>
            <a:r>
              <a:rPr lang="he-IL" dirty="0" smtClean="0"/>
              <a:t>5.רקיקים-מאפה של סולת ומים בלי שמן כלל ,שיהיה כמו פיתה לא כמו קרקר. ,בתנור ואח"כ מורחים בשמן בצורת איקס על הבצק.</a:t>
            </a:r>
          </a:p>
          <a:p>
            <a:r>
              <a:rPr lang="he-IL" dirty="0" smtClean="0"/>
              <a:t>אפשר להביא מנחת נדבה רק כשנטהר מטומאת מת.</a:t>
            </a:r>
          </a:p>
          <a:p>
            <a:r>
              <a:rPr lang="he-IL" b="1" u="sng" dirty="0" smtClean="0"/>
              <a:t>מנחות חובה-אפשר גם להקריב בטומאה-אלו קרבנות שיש להם תאריך קבוע בשנה להקרבתם</a:t>
            </a:r>
          </a:p>
          <a:p>
            <a:r>
              <a:rPr lang="he-IL" dirty="0" smtClean="0"/>
              <a:t>חביתי כהן גדול-כל יום עם קבן התמיד</a:t>
            </a:r>
          </a:p>
          <a:p>
            <a:pPr lvl="0">
              <a:buClr>
                <a:srgbClr val="873624"/>
              </a:buClr>
            </a:pPr>
            <a:r>
              <a:rPr lang="he-IL" dirty="0">
                <a:solidFill>
                  <a:prstClr val="black">
                    <a:lumMod val="85000"/>
                    <a:lumOff val="15000"/>
                  </a:prstClr>
                </a:solidFill>
              </a:rPr>
              <a:t>מנחת </a:t>
            </a:r>
            <a:r>
              <a:rPr lang="he-I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העומר-בפסח</a:t>
            </a:r>
          </a:p>
          <a:p>
            <a:pPr lvl="0">
              <a:buClr>
                <a:srgbClr val="873624"/>
              </a:buClr>
            </a:pPr>
            <a:r>
              <a:rPr lang="he-I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שתי הלחם של שבועות</a:t>
            </a:r>
          </a:p>
          <a:p>
            <a:pPr lvl="0">
              <a:buClr>
                <a:srgbClr val="873624"/>
              </a:buClr>
            </a:pPr>
            <a:r>
              <a:rPr lang="he-I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לחם הפנים</a:t>
            </a:r>
          </a:p>
          <a:p>
            <a:pPr lvl="0">
              <a:buClr>
                <a:srgbClr val="873624"/>
              </a:buClr>
            </a:pPr>
            <a:r>
              <a:rPr lang="he-IL" b="1" u="sng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מנחות חובה ללא תאריך קבוע ולכן </a:t>
            </a:r>
            <a:r>
              <a:rPr lang="he-IL" b="1" u="sng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אא</a:t>
            </a:r>
            <a:r>
              <a:rPr lang="he-IL" b="1" u="sng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להקריב במצב של טומאת מת:</a:t>
            </a:r>
          </a:p>
          <a:p>
            <a:pPr lvl="0">
              <a:buClr>
                <a:srgbClr val="873624"/>
              </a:buClr>
            </a:pPr>
            <a:r>
              <a:rPr lang="he-IL" sz="2100" dirty="0">
                <a:solidFill>
                  <a:prstClr val="black">
                    <a:lumMod val="85000"/>
                    <a:lumOff val="15000"/>
                  </a:prstClr>
                </a:solidFill>
              </a:rPr>
              <a:t>מנחת </a:t>
            </a:r>
            <a:r>
              <a:rPr lang="he-IL" sz="21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חינוך</a:t>
            </a:r>
          </a:p>
          <a:p>
            <a:pPr lvl="0">
              <a:buClr>
                <a:srgbClr val="873624"/>
              </a:buClr>
            </a:pPr>
            <a:r>
              <a:rPr lang="he-IL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מנחת </a:t>
            </a:r>
            <a:r>
              <a:rPr lang="he-IL" sz="21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שעורים </a:t>
            </a:r>
            <a:r>
              <a:rPr lang="he-IL" sz="2100" dirty="0">
                <a:solidFill>
                  <a:prstClr val="black">
                    <a:lumMod val="85000"/>
                    <a:lumOff val="15000"/>
                  </a:prstClr>
                </a:solidFill>
              </a:rPr>
              <a:t>לסוטה</a:t>
            </a:r>
          </a:p>
          <a:p>
            <a:pPr lvl="0">
              <a:buClr>
                <a:srgbClr val="873624"/>
              </a:buClr>
            </a:pPr>
            <a:endParaRPr lang="he-IL" sz="21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>
              <a:buClr>
                <a:srgbClr val="873624"/>
              </a:buClr>
            </a:pPr>
            <a:endParaRPr lang="he-IL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0">
              <a:buClr>
                <a:srgbClr val="873624"/>
              </a:buClr>
            </a:pPr>
            <a:endParaRPr lang="he-IL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he-IL" dirty="0" smtClean="0"/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4.מנחות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34301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 smtClean="0"/>
          </a:p>
          <a:p>
            <a:endParaRPr lang="he-IL" dirty="0"/>
          </a:p>
          <a:p>
            <a:r>
              <a:rPr lang="he-IL" b="1" u="sng" dirty="0" smtClean="0"/>
              <a:t>מרחשת-</a:t>
            </a:r>
          </a:p>
          <a:p>
            <a:r>
              <a:rPr lang="he-IL" dirty="0" smtClean="0"/>
              <a:t>נקראת כך כי שומעים את הרחש של השמן.</a:t>
            </a:r>
          </a:p>
          <a:p>
            <a:r>
              <a:rPr lang="he-IL" dirty="0" smtClean="0"/>
              <a:t>מכינים אותה על משטח עם שוליים כמו מחבת שהשמן לא בורח החוצה</a:t>
            </a: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634708"/>
          </a:xfrm>
        </p:spPr>
        <p:txBody>
          <a:bodyPr/>
          <a:lstStyle/>
          <a:p>
            <a:r>
              <a:rPr lang="he-IL" dirty="0" smtClean="0"/>
              <a:t>כל מנחות עשויות מסולת, הליבה של החיטה(מה שהיום משתמשים זה הפסולת של החיטה..)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0752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179513" y="1916832"/>
            <a:ext cx="8265240" cy="468052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latin typeface="Calibri"/>
                <a:ea typeface="Calibri"/>
                <a:cs typeface="Arial"/>
              </a:rPr>
              <a:t>	</a:t>
            </a:r>
            <a:r>
              <a:rPr lang="he-IL" b="1" dirty="0" smtClean="0">
                <a:solidFill>
                  <a:srgbClr val="222222"/>
                </a:solidFill>
                <a:ea typeface="Times New Roman"/>
                <a:cs typeface="Arial"/>
              </a:rPr>
              <a:t>מנחת </a:t>
            </a:r>
            <a:r>
              <a:rPr lang="he-IL" b="1" dirty="0">
                <a:solidFill>
                  <a:srgbClr val="222222"/>
                </a:solidFill>
                <a:ea typeface="Times New Roman"/>
                <a:cs typeface="Arial"/>
              </a:rPr>
              <a:t>מרחשת באה על רחשי הלב האסורים - מחשבות אסורות </a:t>
            </a:r>
            <a:r>
              <a:rPr lang="he-IL" b="1" dirty="0" smtClean="0">
                <a:solidFill>
                  <a:srgbClr val="222222"/>
                </a:solidFill>
                <a:ea typeface="Times New Roman"/>
                <a:cs typeface="Arial"/>
              </a:rPr>
              <a:t>הבאות </a:t>
            </a:r>
            <a:r>
              <a:rPr lang="he-IL" b="1" dirty="0">
                <a:solidFill>
                  <a:srgbClr val="222222"/>
                </a:solidFill>
                <a:ea typeface="Times New Roman"/>
                <a:cs typeface="Arial"/>
              </a:rPr>
              <a:t>בסתר, ולכן יש להביא את הקרבן </a:t>
            </a:r>
            <a:r>
              <a:rPr lang="he-IL" b="1" dirty="0" smtClean="0">
                <a:solidFill>
                  <a:srgbClr val="222222"/>
                </a:solidFill>
                <a:ea typeface="Times New Roman"/>
                <a:cs typeface="Arial"/>
              </a:rPr>
              <a:t>הזה בכלי מכוסה .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e-IL" b="1" u="sng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המצרכים</a:t>
            </a:r>
            <a:r>
              <a:rPr lang="he-IL" b="1" u="sng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: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 1660 גרם סולת (עישרון), 342 סמ"ק שמן זית, כליטר מים, כף וחצי מלח.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b="1" u="sng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ההכנה:</a:t>
            </a:r>
            <a:r>
              <a:rPr lang="he-IL" b="1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יוצקים מעט מהשמן לקערה. מוסיפים את הסולת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מוסיפים עוד קצת שמן (לא את הכל) ומערבבים היטב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מוסיפים את המים והמלח, יש ללוש היטב כ-40 דקות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עד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לקבלת בצק אחיד ורך מאוד. מחלקים את הבצק ל-10 חלקים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,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מכל חלק יוצרים כעין פיתה גדולה ושטוחה. מטגנים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במעט</a:t>
            </a: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שמן זית בסיר או מחבת גדולה (32 ס"מ) מכוסה. </a:t>
            </a:r>
            <a:r>
              <a:rPr lang="he-IL" b="1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חובה לכסות.</a:t>
            </a:r>
            <a:endParaRPr lang="en-US" sz="1800" b="1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מנחת מרחשת-מתכון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0383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במחבת בלי שולים יוצרים מאפה הדומה לפיתה.</a:t>
            </a:r>
          </a:p>
          <a:p>
            <a:r>
              <a:rPr lang="he-IL" dirty="0" smtClean="0"/>
              <a:t>מנחה זו באה על דיבורים אסורים שנעשים באופן </a:t>
            </a:r>
            <a:r>
              <a:rPr lang="he-IL" u="sng" dirty="0" smtClean="0"/>
              <a:t>גלוי</a:t>
            </a:r>
            <a:r>
              <a:rPr lang="he-IL" dirty="0" smtClean="0"/>
              <a:t> לכן הקרבן שבא לכפר על זה יהיה </a:t>
            </a:r>
            <a:r>
              <a:rPr lang="he-IL" u="sng" dirty="0" smtClean="0"/>
              <a:t>בכלי מגולה.</a:t>
            </a: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מנחת מחבת-מתכון</a:t>
            </a:r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683568" y="3429000"/>
            <a:ext cx="7848872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b="1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המצרכים: </a:t>
            </a:r>
            <a:r>
              <a:rPr lang="he-IL" sz="2000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1660 גרם סולת (עישרון), 342 סמ"ק שמן זית, כ-800 סמ"ק מים, כף וחצי מלח.</a:t>
            </a:r>
            <a:endParaRPr lang="en-US" sz="2000" dirty="0" smtClean="0">
              <a:effectLst/>
              <a:latin typeface="Calibri"/>
              <a:ea typeface="Calibri"/>
              <a:cs typeface="Arial"/>
            </a:endParaRP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b="1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ההכנה: </a:t>
            </a:r>
            <a:r>
              <a:rPr lang="he-IL" sz="2000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יוצקים מעט מהשמן לקערה, מוסיפים את כל הסולת, מוסיפים עוד קצת מהשמן 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ומערבבים היטב. מוסיפים את המים והמלח. ללוש היטב כ-40 דקות עד לקבלת בצק 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אחיד ורך. מחלקים את הבצק ל-10 חלקים, מכל חלק יוצרים כעין פיתה גדולה ושטוחה 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ומטגנים במעט מאוד שמן זית במחבת שטוחה ללא דפנות, </a:t>
            </a:r>
            <a:r>
              <a:rPr lang="he-IL" sz="2000" b="1" u="sng" dirty="0" smtClean="0">
                <a:solidFill>
                  <a:srgbClr val="333333"/>
                </a:solidFill>
                <a:effectLst/>
                <a:latin typeface="Calibri"/>
                <a:ea typeface="Times New Roman"/>
                <a:cs typeface="Arial"/>
              </a:rPr>
              <a:t>שאותה אין לכסות.</a:t>
            </a:r>
            <a:endParaRPr lang="en-US" sz="2000" b="1" u="sng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6147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3" y="2248347"/>
            <a:ext cx="7905200" cy="4132981"/>
          </a:xfrm>
        </p:spPr>
        <p:txBody>
          <a:bodyPr>
            <a:normAutofit/>
          </a:bodyPr>
          <a:lstStyle/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b="1" u="sng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המצרכים</a:t>
            </a:r>
            <a:r>
              <a:rPr lang="he-IL" b="1" u="sng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:</a:t>
            </a:r>
            <a:r>
              <a:rPr lang="he-IL" b="1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1660 גרם סולת (עישרון), 342 סמ"ק שמן זית,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כ-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930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סמ"ק מים, כף וחצי מלח.</a:t>
            </a:r>
            <a:endParaRPr lang="en-US" sz="18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Arial"/>
            </a:endParaRP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b="1" u="sng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ההכנה:</a:t>
            </a:r>
            <a:r>
              <a:rPr lang="he-IL" b="1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 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אין להוסיף שמן לבצק. מערבבים את המים,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הסולת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והמלח בקערה ולשים היטב כ-40 דקות עד לקבלת בצק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חלק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וקשה. מחלקים את הבצק ל-10 חלקים. מכל חלק יוצרים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כעין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פיתה גדולה ודקה בעזרת מערוך. חורצים בבצק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בדומה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למצה. יש לחמם את התנור לחום גבוה כעשר דקות מראש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,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ולאחר מכן אופים את הרקיקים למשך כמה דקות בחום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גבוה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לאחר הוצאת הרקיקים מהתנור יש למרוח עליהם את </a:t>
            </a: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השמן</a:t>
            </a:r>
          </a:p>
          <a:p>
            <a:pPr lvl="0" algn="just">
              <a:lnSpc>
                <a:spcPts val="1500"/>
              </a:lnSpc>
              <a:spcAft>
                <a:spcPts val="1000"/>
              </a:spcAft>
              <a:buClr>
                <a:srgbClr val="873624"/>
              </a:buClr>
            </a:pPr>
            <a:r>
              <a:rPr lang="he-IL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בצורת האות </a:t>
            </a:r>
            <a:r>
              <a:rPr lang="en-US" dirty="0">
                <a:solidFill>
                  <a:srgbClr val="333333"/>
                </a:solidFill>
                <a:latin typeface="Arial"/>
                <a:ea typeface="Times New Roman"/>
                <a:cs typeface="Arial"/>
              </a:rPr>
              <a:t>X</a:t>
            </a:r>
            <a:r>
              <a:rPr lang="he-IL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</a:t>
            </a:r>
            <a:endParaRPr lang="en-US" sz="18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Arial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מנחת רקיקים-מתכון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9494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107505" y="2248347"/>
            <a:ext cx="8337248" cy="4349005"/>
          </a:xfrm>
        </p:spPr>
        <p:txBody>
          <a:bodyPr>
            <a:noAutofit/>
          </a:bodyPr>
          <a:lstStyle/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כל המנחות הן מצה ולכן יש ללוש אותן ברציפות על מנת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שלא יחמיצו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 </a:t>
            </a:r>
            <a:endParaRPr lang="he-IL" sz="2000" dirty="0" smtClean="0">
              <a:solidFill>
                <a:srgbClr val="333333"/>
              </a:solidFill>
              <a:latin typeface="Calibri"/>
              <a:ea typeface="Times New Roman"/>
              <a:cs typeface="Arial"/>
            </a:endParaRP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אין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להשהות את הבצק ללא לישה יותר מ-18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דקות.</a:t>
            </a: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מעת תחילת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האפייה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(במיוחד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יש להקפיד במנחת מחבת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משום שאיננה מכוסה.)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לאחר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ההכנה יש לחלק כל יחידה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לארבעה רבעים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, לצקת את שארית  השמן על מנחת המרחשת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או המחבת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, להוסיף לכלי השרת קומץ לבונה ולהביאה לכהן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</a:t>
            </a:r>
          </a:p>
          <a:p>
            <a:pPr algn="just">
              <a:lnSpc>
                <a:spcPts val="1500"/>
              </a:lnSpc>
              <a:spcAft>
                <a:spcPts val="1000"/>
              </a:spcAft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בשלב הבא מגיש הכהן את המנחה לקרן הדרומית-מערבית של המזבח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,</a:t>
            </a: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מניח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את כלי השרת על הקרקע, קומץ מתוכו קומץ ממקום שהשמן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מרובה</a:t>
            </a: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(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במנחות מחבת ומרחשת), מוסיף את כל גבישי הלבונה ומניח בכלי שרת. הכהן עולה בכבש למזבח, מולח </a:t>
            </a: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את</a:t>
            </a: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הקומץ </a:t>
            </a:r>
            <a:r>
              <a:rPr lang="he-IL" sz="2000" dirty="0" err="1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ומקטירו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. </a:t>
            </a:r>
            <a:endParaRPr lang="he-IL" sz="2000" dirty="0" smtClean="0">
              <a:solidFill>
                <a:srgbClr val="333333"/>
              </a:solidFill>
              <a:latin typeface="Calibri"/>
              <a:ea typeface="Times New Roman"/>
              <a:cs typeface="Arial"/>
            </a:endParaRPr>
          </a:p>
          <a:p>
            <a:pPr marL="0" indent="0" algn="just">
              <a:lnSpc>
                <a:spcPts val="1500"/>
              </a:lnSpc>
              <a:spcAft>
                <a:spcPts val="1000"/>
              </a:spcAft>
              <a:buNone/>
            </a:pPr>
            <a:r>
              <a:rPr lang="he-IL" sz="2000" dirty="0" smtClean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שאר </a:t>
            </a:r>
            <a:r>
              <a:rPr lang="he-IL" sz="2000" dirty="0">
                <a:solidFill>
                  <a:srgbClr val="333333"/>
                </a:solidFill>
                <a:latin typeface="Calibri"/>
                <a:ea typeface="Times New Roman"/>
                <a:cs typeface="Arial"/>
              </a:rPr>
              <a:t>המנחה מיועדת להיאכל בידי הכהנים באותו היום ועד חצות הלילה.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4" name="תמונה 3" descr="Image result for ‫מנחת מחבת‬‎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6" y="0"/>
            <a:ext cx="2462530" cy="1849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C:\Documents and Settings\Administrator\Desktop\IMG-20170709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1638" y="-242888"/>
            <a:ext cx="12649201" cy="711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71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 descr="C:\Documents and Settings\Administrator\Desktop\IMG-20170709-WA0001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3175" y="-631825"/>
            <a:ext cx="12649200" cy="711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883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C:\Documents and Settings\Administrator\Desktop\IMG-20170709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41738" y="-36513"/>
            <a:ext cx="12649201" cy="711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923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כריכה קשה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כריכה קשה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כריכה קשה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189</TotalTime>
  <Words>436</Words>
  <Application>Microsoft Office PowerPoint</Application>
  <PresentationFormat>‫הצגה על המסך (4:3)</PresentationFormat>
  <Paragraphs>134</Paragraphs>
  <Slides>31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2" baseType="lpstr">
      <vt:lpstr>כריכה קשה</vt:lpstr>
      <vt:lpstr>מאפי המקדש</vt:lpstr>
      <vt:lpstr>מצגת של PowerPoint</vt:lpstr>
      <vt:lpstr>לחם הפנים</vt:lpstr>
      <vt:lpstr>מאז ועד היום</vt:lpstr>
      <vt:lpstr>צורת הלחם</vt:lpstr>
      <vt:lpstr>קצת מהמחקר..</vt:lpstr>
      <vt:lpstr>אמנות עשיית הלחם</vt:lpstr>
      <vt:lpstr>אז</vt:lpstr>
      <vt:lpstr>כהנים מתרגלים </vt:lpstr>
      <vt:lpstr>ניסים שנעשו בלחם הפנים</vt:lpstr>
      <vt:lpstr>השולחן בצפון מערב</vt:lpstr>
      <vt:lpstr>מצגת של PowerPoint</vt:lpstr>
      <vt:lpstr>שתי הלחם</vt:lpstr>
      <vt:lpstr>מצגת של PowerPoint</vt:lpstr>
      <vt:lpstr>מצגת של PowerPoint</vt:lpstr>
      <vt:lpstr>תרגול קרבן שתי הלחם והנפת כבשי עצרת</vt:lpstr>
      <vt:lpstr>מאז ועד היום</vt:lpstr>
      <vt:lpstr>3.לחמי תודה</vt:lpstr>
      <vt:lpstr>לחמי תודה תרגול שבועות</vt:lpstr>
      <vt:lpstr>מצגת של PowerPoint</vt:lpstr>
      <vt:lpstr>מצגת של PowerPoint</vt:lpstr>
      <vt:lpstr>מאז ועד היום</vt:lpstr>
      <vt:lpstr>4.מנחות</vt:lpstr>
      <vt:lpstr>כל מנחות עשויות מסולת, הליבה של החיטה(מה שהיום משתמשים זה הפסולת של החיטה..)</vt:lpstr>
      <vt:lpstr>מנחת מרחשת-מתכון</vt:lpstr>
      <vt:lpstr>מנחת מחבת-מתכון</vt:lpstr>
      <vt:lpstr>מנחת רקיקים-מתכון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מאפי המקדש</dc:title>
  <dc:creator>user</dc:creator>
  <cp:lastModifiedBy>school</cp:lastModifiedBy>
  <cp:revision>16</cp:revision>
  <dcterms:created xsi:type="dcterms:W3CDTF">2017-07-07T10:33:55Z</dcterms:created>
  <dcterms:modified xsi:type="dcterms:W3CDTF">2017-07-10T05:08:05Z</dcterms:modified>
</cp:coreProperties>
</file>