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1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8DB-7454-4DDD-968C-14B917E66EA8}" type="datetimeFigureOut">
              <a:rPr lang="en-US" smtClean="0"/>
              <a:t>2/28/2020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AB29-107F-4E71-96DE-73765C5707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52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8DB-7454-4DDD-968C-14B917E66EA8}" type="datetimeFigureOut">
              <a:rPr lang="en-US" smtClean="0"/>
              <a:t>2/28/2020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AB29-107F-4E71-96DE-73765C5707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92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8DB-7454-4DDD-968C-14B917E66EA8}" type="datetimeFigureOut">
              <a:rPr lang="en-US" smtClean="0"/>
              <a:t>2/28/2020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AB29-107F-4E71-96DE-73765C5707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425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8DB-7454-4DDD-968C-14B917E66EA8}" type="datetimeFigureOut">
              <a:rPr lang="en-US" smtClean="0"/>
              <a:t>2/28/2020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AB29-107F-4E71-96DE-73765C5707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25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8DB-7454-4DDD-968C-14B917E66EA8}" type="datetimeFigureOut">
              <a:rPr lang="en-US" smtClean="0"/>
              <a:t>2/28/2020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AB29-107F-4E71-96DE-73765C5707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03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8DB-7454-4DDD-968C-14B917E66EA8}" type="datetimeFigureOut">
              <a:rPr lang="en-US" smtClean="0"/>
              <a:t>2/28/2020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AB29-107F-4E71-96DE-73765C5707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87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8DB-7454-4DDD-968C-14B917E66EA8}" type="datetimeFigureOut">
              <a:rPr lang="en-US" smtClean="0"/>
              <a:t>2/28/2020</a:t>
            </a:fld>
            <a:endParaRPr lang="en-US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AB29-107F-4E71-96DE-73765C5707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078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8DB-7454-4DDD-968C-14B917E66EA8}" type="datetimeFigureOut">
              <a:rPr lang="en-US" smtClean="0"/>
              <a:t>2/28/2020</a:t>
            </a:fld>
            <a:endParaRPr lang="en-US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AB29-107F-4E71-96DE-73765C5707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24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8DB-7454-4DDD-968C-14B917E66EA8}" type="datetimeFigureOut">
              <a:rPr lang="en-US" smtClean="0"/>
              <a:t>2/28/2020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AB29-107F-4E71-96DE-73765C5707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420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8DB-7454-4DDD-968C-14B917E66EA8}" type="datetimeFigureOut">
              <a:rPr lang="en-US" smtClean="0"/>
              <a:t>2/28/2020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AB29-107F-4E71-96DE-73765C5707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218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8DB-7454-4DDD-968C-14B917E66EA8}" type="datetimeFigureOut">
              <a:rPr lang="en-US" smtClean="0"/>
              <a:t>2/28/2020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AB29-107F-4E71-96DE-73765C5707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49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DC8DB-7454-4DDD-968C-14B917E66EA8}" type="datetimeFigureOut">
              <a:rPr lang="en-US" smtClean="0"/>
              <a:t>2/28/2020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FAB29-107F-4E71-96DE-73765C5707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475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8" name="مربع نص 7"/>
          <p:cNvSpPr txBox="1"/>
          <p:nvPr/>
        </p:nvSpPr>
        <p:spPr>
          <a:xfrm>
            <a:off x="681644" y="2676699"/>
            <a:ext cx="10756669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SA" sz="7200" dirty="0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مدخل إلى الفطريات</a:t>
            </a:r>
            <a:endParaRPr lang="en-US" sz="8000" dirty="0">
              <a:solidFill>
                <a:schemeClr val="accent1">
                  <a:lumMod val="75000"/>
                </a:schemeClr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85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7000" y="-2667002"/>
            <a:ext cx="6858002" cy="12192002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1729048" y="1030778"/>
            <a:ext cx="8379228" cy="46474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 algn="ctr" rtl="1">
              <a:buFont typeface="Wingdings" panose="05000000000000000000" pitchFamily="2" charset="2"/>
              <a:buChar char="Ø"/>
            </a:pP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التبرعم:</a:t>
            </a:r>
          </a:p>
          <a:p>
            <a:pPr algn="ctr" rtl="1"/>
            <a: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تتكاثر خلايا الخمير </a:t>
            </a:r>
            <a:r>
              <a:rPr lang="ar-SA" sz="2400" dirty="0" err="1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لاجنسيًّا</a:t>
            </a:r>
            <a: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بالتبرعم والتبرعم هو نمو خلايا جديدة حول خلية الام ومن ثم ينحسر الغشاء البلازمي لتنفصل الخلية الجديدة جزئيًا عن الأم .</a:t>
            </a:r>
          </a:p>
          <a:p>
            <a:pPr marL="342900" indent="-342900" algn="ctr" rtl="1">
              <a:buFont typeface="Wingdings" panose="05000000000000000000" pitchFamily="2" charset="2"/>
              <a:buChar char="Ø"/>
            </a:pP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التجزؤ:</a:t>
            </a:r>
          </a:p>
          <a:p>
            <a:pPr algn="ctr" rtl="1"/>
            <a: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شكل من أشكال التكاثر </a:t>
            </a:r>
            <a:r>
              <a:rPr lang="ar-SA" sz="2400" dirty="0" err="1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اللاجنسي</a:t>
            </a:r>
            <a: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يظهر عندما ينقسم الغزل الفطري في الفطريات الى أجزاء ويتم ذلك بأشكال مختلفة .</a:t>
            </a:r>
          </a:p>
          <a:p>
            <a:pPr marL="342900" indent="-342900" algn="ctr" rtl="1">
              <a:buFont typeface="Wingdings" panose="05000000000000000000" pitchFamily="2" charset="2"/>
              <a:buChar char="Ø"/>
            </a:pP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الأبواغ:</a:t>
            </a:r>
          </a:p>
          <a:p>
            <a:pPr algn="ctr" rtl="1"/>
            <a: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تتضمن دورة حياة معظم الفطريات الجنسية </a:t>
            </a:r>
            <a:r>
              <a:rPr lang="ar-SA" sz="2400" dirty="0" err="1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واللاجنسية</a:t>
            </a:r>
            <a: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إنتاج الأبواغ، </a:t>
            </a:r>
            <a:r>
              <a:rPr lang="ar-SA" sz="2400" i="1" dirty="0" err="1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البوغ</a:t>
            </a:r>
            <a: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هو خلية أحادية العدد </a:t>
            </a:r>
            <a:r>
              <a:rPr lang="ar-SA" sz="2400" dirty="0" err="1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الكروموسومي</a:t>
            </a:r>
            <a: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لها غلاف صلب تنمو فتصبح مخلوقًا جديدًا دون اندماج الأمشاج وتنتج الأبواغ خيوطًا فطرية جديدة تنمو فتصبح غزلًا فطريًا .</a:t>
            </a:r>
          </a:p>
          <a:p>
            <a:pPr algn="ctr" rtl="1"/>
            <a:endParaRPr lang="en-US" sz="3200" dirty="0">
              <a:solidFill>
                <a:schemeClr val="accent1">
                  <a:lumMod val="75000"/>
                </a:schemeClr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57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6997" y="-2667003"/>
            <a:ext cx="6858003" cy="12192003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2061557" y="2460567"/>
            <a:ext cx="7913716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SA" sz="5400" dirty="0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عمل طالبات المجموعة 1</a:t>
            </a:r>
          </a:p>
          <a:p>
            <a:pPr algn="ctr"/>
            <a:r>
              <a:rPr lang="ar-SA" sz="5400" dirty="0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إشراف المعلمة : أ. داليا الملحم</a:t>
            </a:r>
          </a:p>
        </p:txBody>
      </p:sp>
    </p:spTree>
    <p:extLst>
      <p:ext uri="{BB962C8B-B14F-4D97-AF65-F5344CB8AC3E}">
        <p14:creationId xmlns:p14="http://schemas.microsoft.com/office/powerpoint/2010/main" val="366701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7000" y="-2667002"/>
            <a:ext cx="6858002" cy="12192002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897775" y="2610198"/>
            <a:ext cx="1007502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SA" sz="7200" dirty="0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أنواع الفطريات</a:t>
            </a:r>
            <a:endParaRPr lang="en-US" sz="7200" dirty="0">
              <a:solidFill>
                <a:schemeClr val="accent1">
                  <a:lumMod val="75000"/>
                </a:schemeClr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75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6999" y="-2666999"/>
            <a:ext cx="6858004" cy="12192002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3990109" y="1512916"/>
            <a:ext cx="6949441" cy="31085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rtl="1"/>
            <a:endParaRPr lang="ar-SA" sz="2400" dirty="0" smtClean="0">
              <a:solidFill>
                <a:schemeClr val="accent1">
                  <a:lumMod val="75000"/>
                </a:schemeClr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914400" lvl="1" indent="-457200" algn="r" rtl="1">
              <a:buFont typeface="Wingdings" panose="05000000000000000000" pitchFamily="2" charset="2"/>
              <a:buChar char="Ø"/>
            </a:pP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الفطريات العديدة الخلايا :</a:t>
            </a:r>
          </a:p>
          <a:p>
            <a:pPr algn="r" rtl="1"/>
            <a:r>
              <a:rPr lang="ar-SA" sz="2800" dirty="0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معظم الفطريات متعددة الخلايا ومنها المشروم بأنواعه، وربما تعتقد للوهلة الأولى ان الفطريات شبيهة بالنباتات على الرغم من عدم احتوائها على البلاستيدات</a:t>
            </a:r>
            <a:r>
              <a:rPr lang="ar-SA" sz="2800" dirty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2800" dirty="0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فقد صنفت الفطريات قديماً ضمن النباتات لوجود بعض الصفات المشتركة</a:t>
            </a:r>
            <a:r>
              <a:rPr lang="ar-SA" sz="2800" dirty="0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endParaRPr lang="ar-SA" sz="2800" dirty="0" smtClean="0">
              <a:solidFill>
                <a:schemeClr val="accent1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1" y="763243"/>
            <a:ext cx="3021884" cy="44488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71445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6999" y="-2667001"/>
            <a:ext cx="6858002" cy="12192000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3142212" y="1762298"/>
            <a:ext cx="8163098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Ø"/>
            </a:pP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الفطريات الوحيدة الخلية:</a:t>
            </a:r>
          </a:p>
          <a:p>
            <a:pPr algn="r" rtl="1"/>
            <a:r>
              <a:rPr lang="ar-SA" sz="3200" dirty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وتسمى بالخميرة او الخمائر وتوجد الخميرة بالتربة وعلى النباتات وفي جسم الانسان</a:t>
            </a:r>
          </a:p>
          <a:p>
            <a:pPr algn="r" rtl="1"/>
            <a:r>
              <a:rPr lang="ar-SA" sz="3200" dirty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وهناك المئات من أنواع الخمائر المختلفة لكن اكثرها شيوعاً هي الخميرة التي تستخدم في صنع الخبز، وهناك خميرة تسمى </a:t>
            </a:r>
            <a:r>
              <a:rPr lang="ar-SA" sz="3200" i="1" dirty="0" err="1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الكاندايدا</a:t>
            </a:r>
            <a:r>
              <a:rPr lang="ar-SA" sz="3200" i="1" dirty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3200" dirty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البيضاء التي تسبب عدوى للإنسان . </a:t>
            </a:r>
            <a:endParaRPr lang="en-US" sz="3200" dirty="0">
              <a:solidFill>
                <a:schemeClr val="accent1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90" y="1871747"/>
            <a:ext cx="2924347" cy="292434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11877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6997" y="-2667003"/>
            <a:ext cx="6858003" cy="12192003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1529542" y="2477193"/>
            <a:ext cx="9110749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SA" sz="7200" dirty="0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تركيب الفطريات</a:t>
            </a:r>
            <a:endParaRPr lang="en-US" sz="7200" dirty="0">
              <a:solidFill>
                <a:schemeClr val="accent1">
                  <a:lumMod val="75000"/>
                </a:schemeClr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39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6998" y="-2667004"/>
            <a:ext cx="6858003" cy="12192003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2144684" y="365760"/>
            <a:ext cx="7680960" cy="60016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 algn="ctr" rtl="1">
              <a:buFont typeface="Wingdings" panose="05000000000000000000" pitchFamily="2" charset="2"/>
              <a:buChar char="Ø"/>
            </a:pP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الجدار الخلوي:</a:t>
            </a:r>
          </a:p>
          <a:p>
            <a:pPr algn="ctr" rtl="1"/>
            <a:r>
              <a:rPr lang="ar-SA" sz="2400" dirty="0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يختلف تركيب الجدار الخلوي في الفطريات عن النباتات فالجدار الخلوي للنباتات يتكون من السيليلوز وفي الفطريات يتكون من الكايتين .</a:t>
            </a:r>
          </a:p>
          <a:p>
            <a:pPr algn="ctr" rtl="1"/>
            <a:r>
              <a:rPr lang="ar-SA" sz="2400" dirty="0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ومادة </a:t>
            </a:r>
            <a:r>
              <a:rPr lang="ar-SA" sz="2400" i="1" dirty="0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الكايتين </a:t>
            </a:r>
            <a:r>
              <a:rPr lang="ar-SA" sz="2400" dirty="0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قوية مرنة عديدة التسكر وهي موجودة ايضاً في الهيكل الخارجي للحشرات والمفصليات .</a:t>
            </a:r>
          </a:p>
          <a:p>
            <a:pPr marL="457200" indent="-457200" algn="ctr" rtl="1">
              <a:buFont typeface="Wingdings" panose="05000000000000000000" pitchFamily="2" charset="2"/>
              <a:buChar char="Ø"/>
            </a:pP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الخيوط الفطرية:</a:t>
            </a:r>
          </a:p>
          <a:p>
            <a:pPr algn="ctr" rtl="1"/>
            <a:r>
              <a:rPr lang="ar-SA" sz="2400" dirty="0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يتكون جسم الفطر من سلاسل طويلة من الخلايا التي تظهر للعيان على شكل خيوط تسمى</a:t>
            </a:r>
            <a:r>
              <a:rPr lang="ar-SA" sz="2400" i="1" dirty="0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الخيوط الفطرية (</a:t>
            </a:r>
            <a:r>
              <a:rPr lang="ar-SA" sz="2400" i="1" dirty="0" err="1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الهيفات</a:t>
            </a:r>
            <a:r>
              <a:rPr lang="ar-SA" sz="2400" i="1" dirty="0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)</a:t>
            </a:r>
            <a:r>
              <a:rPr lang="ar-SA" sz="2400" dirty="0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وهي وحدات البناء الأساسية في جسم الفطريات العديدة الخلايا، وتنمو قمم الخيوط الفطرية وتتفرع لتكون كتلة شبكية تسمى</a:t>
            </a:r>
            <a:r>
              <a:rPr lang="ar-SA" sz="2400" i="1" dirty="0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الغزل الفطري</a:t>
            </a:r>
            <a:r>
              <a:rPr lang="ar-SA" sz="2400" dirty="0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.</a:t>
            </a:r>
          </a:p>
          <a:p>
            <a:pPr marL="457200" indent="-457200" algn="ctr" rtl="1">
              <a:buFont typeface="Wingdings" panose="05000000000000000000" pitchFamily="2" charset="2"/>
              <a:buChar char="Ø"/>
            </a:pP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الحواجز:</a:t>
            </a:r>
          </a:p>
          <a:p>
            <a:pPr algn="ctr" rtl="1"/>
            <a:r>
              <a:rPr lang="ar-SA" sz="2400" dirty="0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تنقسم الخيوط الفطرية في العديد من الفطريات إلى خلايا بفعل حواجز وللحاجز ثقوب واسعة تسمح للغذاء والسيتوبلازم </a:t>
            </a:r>
            <a:r>
              <a:rPr lang="ar-SA" sz="2400" dirty="0" err="1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والعضيات</a:t>
            </a:r>
            <a:r>
              <a:rPr lang="ar-SA" sz="2400" dirty="0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والنوى أحيانًا بالمرور بين الخلايا.</a:t>
            </a:r>
          </a:p>
          <a:p>
            <a:pPr algn="ctr" rtl="1"/>
            <a:endParaRPr lang="ar-SA" sz="2400" dirty="0" smtClean="0">
              <a:solidFill>
                <a:schemeClr val="accent1">
                  <a:lumMod val="75000"/>
                </a:schemeClr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74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6998" y="-2667004"/>
            <a:ext cx="6858003" cy="12192003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1496292" y="2759825"/>
            <a:ext cx="9243753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SA" sz="7200" dirty="0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التغذي في الفطريات</a:t>
            </a:r>
            <a:endParaRPr lang="en-US" sz="7200" dirty="0">
              <a:solidFill>
                <a:schemeClr val="accent1">
                  <a:lumMod val="75000"/>
                </a:schemeClr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86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6999" y="-2667004"/>
            <a:ext cx="6858004" cy="12192002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1246910" y="864525"/>
            <a:ext cx="9426633" cy="50167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 algn="ctr" rtl="1">
              <a:buFont typeface="Wingdings" panose="05000000000000000000" pitchFamily="2" charset="2"/>
              <a:buChar char="Ø"/>
            </a:pP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الفطريات الرمّيّة:</a:t>
            </a:r>
          </a:p>
          <a:p>
            <a:pPr algn="ctr" rtl="1"/>
            <a:r>
              <a:rPr lang="ar-SA" sz="2400" dirty="0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الرمّيّ: مخلوق يتغذى على المخلوقات الميتة أو الفضلات العضوية، والفطريات الرمّيّة هي محللات تعيد تدوير الغذاء من المخلوقات الميتة الى الشبكات الغذائية في النظام البيئي .</a:t>
            </a:r>
          </a:p>
          <a:p>
            <a:pPr marL="457200" indent="-457200" algn="ctr" rtl="1">
              <a:buFont typeface="Wingdings" panose="05000000000000000000" pitchFamily="2" charset="2"/>
              <a:buChar char="Ø"/>
            </a:pP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الفطريات التطفلية:</a:t>
            </a:r>
          </a:p>
          <a:p>
            <a:pPr algn="ctr" rtl="1"/>
            <a:r>
              <a:rPr lang="ar-SA" sz="2400" dirty="0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تمتص الفطريات التطفلية الغذاء من خلايا حية لمخلوق آخر يسمى العائل ، وتنتج العديد من الفطريات التطفلية نوعًا خاصًا من الخيوط الفطرية تسمى</a:t>
            </a:r>
            <a:r>
              <a:rPr lang="ar-SA" sz="2400" i="1" dirty="0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ar-SA" sz="2400" i="1" dirty="0" err="1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الممصات</a:t>
            </a:r>
            <a:r>
              <a:rPr lang="ar-SA" sz="2400" dirty="0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وينمو </a:t>
            </a:r>
            <a:r>
              <a:rPr lang="ar-SA" sz="2400" dirty="0" err="1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الممص</a:t>
            </a:r>
            <a:r>
              <a:rPr lang="ar-SA" sz="2400" dirty="0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في أنسجة العائل ويمتص غذاءه .</a:t>
            </a:r>
          </a:p>
          <a:p>
            <a:pPr marL="457200" indent="-457200" algn="ctr" rtl="1">
              <a:buFont typeface="Wingdings" panose="05000000000000000000" pitchFamily="2" charset="2"/>
              <a:buChar char="Ø"/>
            </a:pP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فطريات تبادل المنفعة(</a:t>
            </a:r>
            <a:r>
              <a:rPr lang="ar-SA" sz="3200" dirty="0" err="1" smtClean="0">
                <a:solidFill>
                  <a:schemeClr val="accent1">
                    <a:lumMod val="50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التقايض</a:t>
            </a: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):</a:t>
            </a:r>
          </a:p>
          <a:p>
            <a:pPr algn="ctr" rtl="1"/>
            <a:r>
              <a:rPr lang="ar-SA" sz="2400" dirty="0" smtClean="0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بعض الفطريات تعتمد في بقائها على علاقات تبادل منفعة مع مخلوقات أخرى  منها النباتات والطحالب ، فمثلًا يغطي غزل فطري معين جذور نباتات جذور فول الصويا ويحصل منه على السكر كما يزيد الغزل الفطري من قدرة النبات على امتصاص الماء والمعادن .</a:t>
            </a:r>
          </a:p>
          <a:p>
            <a:pPr marL="457200" indent="-457200" algn="ctr" rtl="1">
              <a:buFont typeface="Wingdings" panose="05000000000000000000" pitchFamily="2" charset="2"/>
              <a:buChar char="Ø"/>
            </a:pPr>
            <a:endParaRPr lang="en-US" sz="3200" dirty="0">
              <a:solidFill>
                <a:schemeClr val="accent1">
                  <a:lumMod val="75000"/>
                </a:schemeClr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98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6999" y="-2667001"/>
            <a:ext cx="6858002" cy="12192000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1429790" y="2527068"/>
            <a:ext cx="9243751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SA" sz="7200" dirty="0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التكاثر في الفطريات</a:t>
            </a:r>
            <a:endParaRPr lang="en-US" sz="7200" dirty="0">
              <a:solidFill>
                <a:schemeClr val="accent1">
                  <a:lumMod val="75000"/>
                </a:schemeClr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53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412</Words>
  <Application>Microsoft Office PowerPoint</Application>
  <PresentationFormat>ملء الشاشة</PresentationFormat>
  <Paragraphs>32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Microsoft Sans Serif</vt:lpstr>
      <vt:lpstr>Times New Roman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Jaffer Abdullah</dc:creator>
  <cp:lastModifiedBy>Jaffer Abdullah</cp:lastModifiedBy>
  <cp:revision>13</cp:revision>
  <dcterms:created xsi:type="dcterms:W3CDTF">2020-02-25T21:00:20Z</dcterms:created>
  <dcterms:modified xsi:type="dcterms:W3CDTF">2020-02-28T10:40:49Z</dcterms:modified>
</cp:coreProperties>
</file>