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258" r:id="rId3"/>
    <p:sldId id="259" r:id="rId4"/>
    <p:sldId id="260" r:id="rId5"/>
    <p:sldId id="261" r:id="rId6"/>
    <p:sldId id="262" r:id="rId7"/>
    <p:sldId id="263" r:id="rId8"/>
    <p:sldId id="264" r:id="rId9"/>
    <p:sldId id="265" r:id="rId10"/>
    <p:sldId id="269" r:id="rId11"/>
    <p:sldId id="266" r:id="rId12"/>
    <p:sldId id="267" r:id="rId13"/>
    <p:sldId id="270"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7E98"/>
    <a:srgbClr val="DEF4F8"/>
    <a:srgbClr val="F06F8D"/>
    <a:srgbClr val="DAF1F8"/>
    <a:srgbClr val="EF8098"/>
    <a:srgbClr val="FEFBFD"/>
    <a:srgbClr val="52596C"/>
    <a:srgbClr val="18264D"/>
    <a:srgbClr val="7C83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4" autoAdjust="0"/>
    <p:restoredTop sz="94660"/>
  </p:normalViewPr>
  <p:slideViewPr>
    <p:cSldViewPr snapToGrid="0">
      <p:cViewPr varScale="1">
        <p:scale>
          <a:sx n="62" d="100"/>
          <a:sy n="62" d="100"/>
        </p:scale>
        <p:origin x="9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FF1B3-99F5-4C0D-A206-5E174CB645A6}" type="datetimeFigureOut">
              <a:rPr lang="en-US" smtClean="0"/>
              <a:t>3/4/2020</a:t>
            </a:fld>
            <a:endParaRPr lang="en-US"/>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927288-FFA1-4699-AFFB-6E55914C27BE}" type="slidenum">
              <a:rPr lang="en-US" smtClean="0"/>
              <a:t>‹#›</a:t>
            </a:fld>
            <a:endParaRPr lang="en-US"/>
          </a:p>
        </p:txBody>
      </p:sp>
    </p:spTree>
    <p:extLst>
      <p:ext uri="{BB962C8B-B14F-4D97-AF65-F5344CB8AC3E}">
        <p14:creationId xmlns:p14="http://schemas.microsoft.com/office/powerpoint/2010/main" val="2309316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6927288-FFA1-4699-AFFB-6E55914C27BE}" type="slidenum">
              <a:rPr lang="en-US" smtClean="0"/>
              <a:t>3</a:t>
            </a:fld>
            <a:endParaRPr lang="en-US"/>
          </a:p>
        </p:txBody>
      </p:sp>
    </p:spTree>
    <p:extLst>
      <p:ext uri="{BB962C8B-B14F-4D97-AF65-F5344CB8AC3E}">
        <p14:creationId xmlns:p14="http://schemas.microsoft.com/office/powerpoint/2010/main" val="178172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86927288-FFA1-4699-AFFB-6E55914C27BE}" type="slidenum">
              <a:rPr lang="en-US" smtClean="0"/>
              <a:t>4</a:t>
            </a:fld>
            <a:endParaRPr lang="en-US"/>
          </a:p>
        </p:txBody>
      </p:sp>
    </p:spTree>
    <p:extLst>
      <p:ext uri="{BB962C8B-B14F-4D97-AF65-F5344CB8AC3E}">
        <p14:creationId xmlns:p14="http://schemas.microsoft.com/office/powerpoint/2010/main" val="85122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86927288-FFA1-4699-AFFB-6E55914C27BE}" type="slidenum">
              <a:rPr lang="en-US" smtClean="0"/>
              <a:t>5</a:t>
            </a:fld>
            <a:endParaRPr lang="en-US" dirty="0"/>
          </a:p>
        </p:txBody>
      </p:sp>
    </p:spTree>
    <p:extLst>
      <p:ext uri="{BB962C8B-B14F-4D97-AF65-F5344CB8AC3E}">
        <p14:creationId xmlns:p14="http://schemas.microsoft.com/office/powerpoint/2010/main" val="1494334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3194522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10281739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2410119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527977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1040981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AC3514AF-EB57-47AF-A23C-FFA78FF17F6B}" type="datetimeFigureOut">
              <a:rPr lang="en-US" smtClean="0"/>
              <a:t>3/4/2020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2740738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AC3514AF-EB57-47AF-A23C-FFA78FF17F6B}" type="datetimeFigureOut">
              <a:rPr lang="en-US" smtClean="0"/>
              <a:t>3/4/2020</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711231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AC3514AF-EB57-47AF-A23C-FFA78FF17F6B}" type="datetimeFigureOut">
              <a:rPr lang="en-US" smtClean="0"/>
              <a:t>3/4/2020</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1031103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C3514AF-EB57-47AF-A23C-FFA78FF17F6B}" type="datetimeFigureOut">
              <a:rPr lang="en-US" smtClean="0"/>
              <a:t>3/4/2020</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3810690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3514AF-EB57-47AF-A23C-FFA78FF17F6B}" type="datetimeFigureOut">
              <a:rPr lang="en-US" smtClean="0"/>
              <a:t>3/4/2020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3439342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C3514AF-EB57-47AF-A23C-FFA78FF17F6B}" type="datetimeFigureOut">
              <a:rPr lang="en-US" smtClean="0"/>
              <a:t>3/4/2020</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270FA506-509A-4350-AA58-7FC175AEC9AF}" type="slidenum">
              <a:rPr lang="en-US" smtClean="0"/>
              <a:t>‹#›</a:t>
            </a:fld>
            <a:endParaRPr lang="en-US"/>
          </a:p>
        </p:txBody>
      </p:sp>
    </p:spTree>
    <p:extLst>
      <p:ext uri="{BB962C8B-B14F-4D97-AF65-F5344CB8AC3E}">
        <p14:creationId xmlns:p14="http://schemas.microsoft.com/office/powerpoint/2010/main" val="155427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514AF-EB57-47AF-A23C-FFA78FF17F6B}" type="datetimeFigureOut">
              <a:rPr lang="en-US" smtClean="0"/>
              <a:t>3/4/2020</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0FA506-509A-4350-AA58-7FC175AEC9AF}" type="slidenum">
              <a:rPr lang="en-US" smtClean="0"/>
              <a:t>‹#›</a:t>
            </a:fld>
            <a:endParaRPr lang="en-US"/>
          </a:p>
        </p:txBody>
      </p:sp>
    </p:spTree>
    <p:extLst>
      <p:ext uri="{BB962C8B-B14F-4D97-AF65-F5344CB8AC3E}">
        <p14:creationId xmlns:p14="http://schemas.microsoft.com/office/powerpoint/2010/main" val="4014974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1" y="-2667001"/>
            <a:ext cx="6858000" cy="12192002"/>
          </a:xfrm>
          <a:prstGeom prst="rect">
            <a:avLst/>
          </a:prstGeom>
        </p:spPr>
      </p:pic>
      <p:sp>
        <p:nvSpPr>
          <p:cNvPr id="3" name="مربع نص 2"/>
          <p:cNvSpPr txBox="1"/>
          <p:nvPr/>
        </p:nvSpPr>
        <p:spPr>
          <a:xfrm>
            <a:off x="2510443" y="2660073"/>
            <a:ext cx="6882938" cy="1107996"/>
          </a:xfrm>
          <a:prstGeom prst="rect">
            <a:avLst/>
          </a:prstGeom>
          <a:noFill/>
        </p:spPr>
        <p:txBody>
          <a:bodyPr wrap="square" rtlCol="0">
            <a:spAutoFit/>
          </a:bodyPr>
          <a:lstStyle/>
          <a:p>
            <a:pPr algn="ctr" rtl="1"/>
            <a:r>
              <a:rPr lang="ar-SA" sz="6600" dirty="0" smtClean="0">
                <a:solidFill>
                  <a:srgbClr val="DEF4F8"/>
                </a:solidFill>
                <a:latin typeface="Microsoft Sans Serif" panose="020B0604020202020204" pitchFamily="34" charset="0"/>
                <a:ea typeface="Microsoft Himalaya" panose="01010100010101010101" pitchFamily="2" charset="0"/>
                <a:cs typeface="Microsoft Sans Serif" panose="020B0604020202020204" pitchFamily="34" charset="0"/>
              </a:rPr>
              <a:t>تنوع الفطريات وبيئتها</a:t>
            </a:r>
            <a:endParaRPr lang="en-US" sz="6600" dirty="0">
              <a:solidFill>
                <a:srgbClr val="DEF4F8"/>
              </a:solidFill>
              <a:latin typeface="Microsoft Sans Serif" panose="020B0604020202020204" pitchFamily="34" charset="0"/>
              <a:ea typeface="Microsoft Himalaya" panose="01010100010101010101" pitchFamily="2" charset="0"/>
              <a:cs typeface="Microsoft Sans Serif" panose="020B0604020202020204" pitchFamily="34" charset="0"/>
            </a:endParaRPr>
          </a:p>
        </p:txBody>
      </p:sp>
    </p:spTree>
    <p:extLst>
      <p:ext uri="{BB962C8B-B14F-4D97-AF65-F5344CB8AC3E}">
        <p14:creationId xmlns:p14="http://schemas.microsoft.com/office/powerpoint/2010/main" val="30591915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0"/>
            <a:ext cx="6858001" cy="12192001"/>
          </a:xfrm>
          <a:prstGeom prst="rect">
            <a:avLst/>
          </a:prstGeom>
        </p:spPr>
      </p:pic>
      <p:sp>
        <p:nvSpPr>
          <p:cNvPr id="3" name="مربع نص 2"/>
          <p:cNvSpPr txBox="1"/>
          <p:nvPr/>
        </p:nvSpPr>
        <p:spPr>
          <a:xfrm>
            <a:off x="1937288" y="1859797"/>
            <a:ext cx="8911525" cy="2554545"/>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الجذرية:</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هي علاقة تكافلية أخرى تقوم بها الفطريات مع جذور بعض النباتات وتكون النباتات التي تقيم علاقة تكافلية مع الفطريات صحية ونشطة أكثر من النباتات الأخرى، ولا تستطيع بعض النباتات العيش من غير شريك مثل نبات </a:t>
            </a:r>
            <a:r>
              <a:rPr lang="ar-SA" sz="3200" dirty="0" err="1" smtClean="0">
                <a:solidFill>
                  <a:srgbClr val="DEF4F8"/>
                </a:solidFill>
                <a:latin typeface="Microsoft Sans Serif" panose="020B0604020202020204" pitchFamily="34" charset="0"/>
                <a:cs typeface="Microsoft Sans Serif" panose="020B0604020202020204" pitchFamily="34" charset="0"/>
              </a:rPr>
              <a:t>الأوركيدا</a:t>
            </a:r>
            <a:r>
              <a:rPr lang="ar-SA" sz="3200" dirty="0">
                <a:solidFill>
                  <a:srgbClr val="DEF4F8"/>
                </a:solidFill>
                <a:latin typeface="Microsoft Sans Serif" panose="020B0604020202020204" pitchFamily="34" charset="0"/>
                <a:cs typeface="Microsoft Sans Serif" panose="020B0604020202020204" pitchFamily="34" charset="0"/>
              </a:rPr>
              <a:t>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9647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8" y="-2667004"/>
            <a:ext cx="6858004" cy="12192001"/>
          </a:xfrm>
          <a:prstGeom prst="rect">
            <a:avLst/>
          </a:prstGeom>
        </p:spPr>
      </p:pic>
      <p:sp>
        <p:nvSpPr>
          <p:cNvPr id="3" name="مربع نص 2"/>
          <p:cNvSpPr txBox="1"/>
          <p:nvPr/>
        </p:nvSpPr>
        <p:spPr>
          <a:xfrm>
            <a:off x="2076773" y="2696706"/>
            <a:ext cx="8121112" cy="1107996"/>
          </a:xfrm>
          <a:prstGeom prst="rect">
            <a:avLst/>
          </a:prstGeom>
          <a:noFill/>
        </p:spPr>
        <p:txBody>
          <a:bodyPr wrap="square" rtlCol="0">
            <a:spAutoFit/>
          </a:bodyPr>
          <a:lstStyle/>
          <a:p>
            <a:pPr algn="ctr" rtl="1"/>
            <a:r>
              <a:rPr lang="ar-SA" sz="6600" dirty="0" smtClean="0">
                <a:solidFill>
                  <a:srgbClr val="DEF4F8"/>
                </a:solidFill>
                <a:latin typeface="Microsoft Sans Serif" panose="020B0604020202020204" pitchFamily="34" charset="0"/>
                <a:cs typeface="Microsoft Sans Serif" panose="020B0604020202020204" pitchFamily="34" charset="0"/>
              </a:rPr>
              <a:t>الفطريات والإنسان :</a:t>
            </a:r>
            <a:endParaRPr lang="en-US" sz="6600" dirty="0">
              <a:solidFill>
                <a:srgbClr val="F27E9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698800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2" y="-2667000"/>
            <a:ext cx="6857998" cy="12192002"/>
          </a:xfrm>
          <a:prstGeom prst="rect">
            <a:avLst/>
          </a:prstGeom>
        </p:spPr>
      </p:pic>
      <p:sp>
        <p:nvSpPr>
          <p:cNvPr id="3" name="مربع نص 2"/>
          <p:cNvSpPr txBox="1"/>
          <p:nvPr/>
        </p:nvSpPr>
        <p:spPr>
          <a:xfrm>
            <a:off x="1487838" y="1084881"/>
            <a:ext cx="9345478" cy="4031873"/>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فوائد الفطريات:</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ففي الطب تؤدي الفطريات الناقصة دورا مهما في الادوية الطبية وعلى سبيل المثال  فطر البنسليوم الذي تستخرج منه مادة البنسلين الت لاتزال تستخدم في الأدوية الطبية، تدخل الفطريات في الكثير من الأطعمة للإنسان ومنها </a:t>
            </a:r>
            <a:r>
              <a:rPr lang="ar-SA" sz="3200" dirty="0" err="1" smtClean="0">
                <a:solidFill>
                  <a:srgbClr val="DEF4F8"/>
                </a:solidFill>
                <a:latin typeface="Microsoft Sans Serif" panose="020B0604020202020204" pitchFamily="34" charset="0"/>
                <a:cs typeface="Microsoft Sans Serif" panose="020B0604020202020204" pitchFamily="34" charset="0"/>
              </a:rPr>
              <a:t>المشروم</a:t>
            </a:r>
            <a:r>
              <a:rPr lang="ar-SA" sz="3200" dirty="0" smtClean="0">
                <a:solidFill>
                  <a:srgbClr val="DEF4F8"/>
                </a:solidFill>
                <a:latin typeface="Microsoft Sans Serif" panose="020B0604020202020204" pitchFamily="34" charset="0"/>
                <a:cs typeface="Microsoft Sans Serif" panose="020B0604020202020204" pitchFamily="34" charset="0"/>
              </a:rPr>
              <a:t> والكمأة والخميرة التي تدخل في صنع الخبز والأجبان، وتستخدم الفطريات ايضًا في المعالجة الحيوية ويتم خلط مجموعة من الفطريات بالماء أو التربة لتقوم بتحليل المواد العضوية الملوثة والضارة لتحويله الى مواد أخرى غير ضارة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06296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9" y="-2667003"/>
            <a:ext cx="6858001" cy="12192000"/>
          </a:xfrm>
          <a:prstGeom prst="rect">
            <a:avLst/>
          </a:prstGeom>
        </p:spPr>
      </p:pic>
      <p:sp>
        <p:nvSpPr>
          <p:cNvPr id="3" name="مربع نص 2"/>
          <p:cNvSpPr txBox="1"/>
          <p:nvPr/>
        </p:nvSpPr>
        <p:spPr>
          <a:xfrm>
            <a:off x="1534332" y="1162375"/>
            <a:ext cx="9562454" cy="4031873"/>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الضارة:</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تسبب بعض الفطريات العديد من الأمراض للإنسان و الحيوان و النبات، فالفطريات كثيرا ما تصيب النباتات فتدمر المحاصيل الزراعية ومن </a:t>
            </a:r>
            <a:r>
              <a:rPr lang="ar-SA" sz="3200" dirty="0" err="1" smtClean="0">
                <a:solidFill>
                  <a:srgbClr val="DEF4F8"/>
                </a:solidFill>
                <a:latin typeface="Microsoft Sans Serif" panose="020B0604020202020204" pitchFamily="34" charset="0"/>
                <a:cs typeface="Microsoft Sans Serif" panose="020B0604020202020204" pitchFamily="34" charset="0"/>
              </a:rPr>
              <a:t>ذالك</a:t>
            </a:r>
            <a:r>
              <a:rPr lang="ar-SA" sz="3200" dirty="0" smtClean="0">
                <a:solidFill>
                  <a:srgbClr val="DEF4F8"/>
                </a:solidFill>
                <a:latin typeface="Microsoft Sans Serif" panose="020B0604020202020204" pitchFamily="34" charset="0"/>
                <a:cs typeface="Microsoft Sans Serif" panose="020B0604020202020204" pitchFamily="34" charset="0"/>
              </a:rPr>
              <a:t> مرضا البياض  الزغبي والبياض الدقيقي اللذان يصيبان الخضروات والفواكه، وتتطفل الفطريات أيضًا على الإنسان فهي تسبب مرض القدم الرياضي والالتهاب  الناتج عن عدوى الخميرة وبعض أمراض الحساسية والتهابات الحلق والجلد، كما تصيب الفطريات أيضًا الحيوانات فهي تصيب الحشرات في مراحل حياتها المختلفة وقد تؤدي الى نفوقها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51911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0"/>
            <a:ext cx="6858000" cy="12192000"/>
          </a:xfrm>
          <a:prstGeom prst="rect">
            <a:avLst/>
          </a:prstGeom>
        </p:spPr>
      </p:pic>
      <p:sp>
        <p:nvSpPr>
          <p:cNvPr id="3" name="مربع نص 2"/>
          <p:cNvSpPr txBox="1"/>
          <p:nvPr/>
        </p:nvSpPr>
        <p:spPr>
          <a:xfrm>
            <a:off x="2557221" y="2464230"/>
            <a:ext cx="7144718" cy="1754326"/>
          </a:xfrm>
          <a:prstGeom prst="rect">
            <a:avLst/>
          </a:prstGeom>
          <a:noFill/>
        </p:spPr>
        <p:txBody>
          <a:bodyPr wrap="square" rtlCol="0">
            <a:spAutoFit/>
          </a:bodyPr>
          <a:lstStyle/>
          <a:p>
            <a:pPr algn="ctr" rtl="1"/>
            <a:r>
              <a:rPr lang="ar-SA" sz="5400" dirty="0" smtClean="0">
                <a:solidFill>
                  <a:srgbClr val="F27E98"/>
                </a:solidFill>
                <a:latin typeface="Microsoft Sans Serif" panose="020B0604020202020204" pitchFamily="34" charset="0"/>
                <a:cs typeface="Microsoft Sans Serif" panose="020B0604020202020204" pitchFamily="34" charset="0"/>
              </a:rPr>
              <a:t>عمل طالبات المجموعة(1)</a:t>
            </a:r>
          </a:p>
          <a:p>
            <a:pPr algn="ctr" rtl="1"/>
            <a:r>
              <a:rPr lang="ar-SA" sz="5400" dirty="0" smtClean="0">
                <a:solidFill>
                  <a:srgbClr val="F27E98"/>
                </a:solidFill>
                <a:latin typeface="Microsoft Sans Serif" panose="020B0604020202020204" pitchFamily="34" charset="0"/>
                <a:cs typeface="Microsoft Sans Serif" panose="020B0604020202020204" pitchFamily="34" charset="0"/>
              </a:rPr>
              <a:t>إشراف المعلمة: أ/ داليا الملحم</a:t>
            </a:r>
            <a:endParaRPr lang="en-US" sz="5400" dirty="0">
              <a:solidFill>
                <a:srgbClr val="F27E9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654708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2"/>
            <a:ext cx="6858001" cy="12192002"/>
          </a:xfrm>
          <a:prstGeom prst="rect">
            <a:avLst/>
          </a:prstGeom>
        </p:spPr>
      </p:pic>
      <p:sp>
        <p:nvSpPr>
          <p:cNvPr id="3" name="مربع نص 2"/>
          <p:cNvSpPr txBox="1"/>
          <p:nvPr/>
        </p:nvSpPr>
        <p:spPr>
          <a:xfrm>
            <a:off x="2294313" y="2576945"/>
            <a:ext cx="7498080" cy="2092881"/>
          </a:xfrm>
          <a:prstGeom prst="rect">
            <a:avLst/>
          </a:prstGeom>
          <a:noFill/>
        </p:spPr>
        <p:txBody>
          <a:bodyPr wrap="square" rtlCol="0">
            <a:spAutoFit/>
          </a:bodyPr>
          <a:lstStyle/>
          <a:p>
            <a:pPr algn="ctr" rtl="1"/>
            <a:r>
              <a:rPr lang="ar-SA" sz="6600" dirty="0" smtClean="0">
                <a:solidFill>
                  <a:srgbClr val="DEF4F8"/>
                </a:solidFill>
                <a:latin typeface="Microsoft Sans Serif" panose="020B0604020202020204" pitchFamily="34" charset="0"/>
                <a:cs typeface="Microsoft Sans Serif" panose="020B0604020202020204" pitchFamily="34" charset="0"/>
              </a:rPr>
              <a:t>تصنيف الفطريات:</a:t>
            </a:r>
          </a:p>
          <a:p>
            <a:pPr algn="ctr" rtl="1"/>
            <a:endParaRPr lang="ar-SA" sz="3200" dirty="0" smtClean="0">
              <a:solidFill>
                <a:srgbClr val="DEF4F8"/>
              </a:solidFill>
              <a:latin typeface="Microsoft Sans Serif" panose="020B0604020202020204" pitchFamily="34" charset="0"/>
              <a:cs typeface="Microsoft Sans Serif" panose="020B0604020202020204" pitchFamily="34" charset="0"/>
            </a:endParaRPr>
          </a:p>
          <a:p>
            <a:pPr algn="r" rtl="1"/>
            <a:endParaRPr lang="ar-SA" sz="3200" dirty="0" smtClean="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948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66999" y="-2667000"/>
            <a:ext cx="6858001" cy="12191999"/>
          </a:xfrm>
          <a:prstGeom prst="rect">
            <a:avLst/>
          </a:prstGeom>
        </p:spPr>
      </p:pic>
      <p:sp>
        <p:nvSpPr>
          <p:cNvPr id="3" name="مربع نص 2"/>
          <p:cNvSpPr txBox="1"/>
          <p:nvPr/>
        </p:nvSpPr>
        <p:spPr>
          <a:xfrm>
            <a:off x="3408218" y="1812173"/>
            <a:ext cx="8063346" cy="2554545"/>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اللزجة المختلطة:</a:t>
            </a:r>
          </a:p>
          <a:p>
            <a:pPr algn="r" rtl="1"/>
            <a:r>
              <a:rPr lang="ar-SA" sz="3200" dirty="0" smtClean="0">
                <a:solidFill>
                  <a:srgbClr val="DAF1F8"/>
                </a:solidFill>
                <a:latin typeface="Microsoft Sans Serif" panose="020B0604020202020204" pitchFamily="34" charset="0"/>
                <a:cs typeface="Microsoft Sans Serif" panose="020B0604020202020204" pitchFamily="34" charset="0"/>
              </a:rPr>
              <a:t>بعض الفطريات اللزجة رميّ والبعض الآخر يتطفل على الطلائعيات والحيوانات و النباتات ومعظمها مائية وهي تنتج الأبواغ السوطية وهذه الصفة التي تتميز بها عن الفطريات الأخرى .</a:t>
            </a:r>
            <a:endParaRPr lang="en-US" sz="3200" dirty="0">
              <a:solidFill>
                <a:srgbClr val="DAF1F8"/>
              </a:solidFill>
              <a:latin typeface="Microsoft Sans Serif" panose="020B0604020202020204" pitchFamily="34" charset="0"/>
              <a:cs typeface="Microsoft Sans Serif" panose="020B0604020202020204" pitchFamily="34" charset="0"/>
            </a:endParaRPr>
          </a:p>
        </p:txBody>
      </p:sp>
      <p:pic>
        <p:nvPicPr>
          <p:cNvPr id="4" name="صورة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1273" y="2175509"/>
            <a:ext cx="2426623" cy="179570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مربع نص 4"/>
          <p:cNvSpPr txBox="1"/>
          <p:nvPr/>
        </p:nvSpPr>
        <p:spPr>
          <a:xfrm>
            <a:off x="532014" y="4056611"/>
            <a:ext cx="2909455" cy="461665"/>
          </a:xfrm>
          <a:prstGeom prst="rect">
            <a:avLst/>
          </a:prstGeom>
          <a:noFill/>
        </p:spPr>
        <p:txBody>
          <a:bodyPr wrap="square" rtlCol="0">
            <a:spAutoFit/>
          </a:bodyPr>
          <a:lstStyle/>
          <a:p>
            <a:pPr algn="ctr" rtl="1"/>
            <a:r>
              <a:rPr lang="ar-SA" sz="2400" dirty="0" smtClean="0">
                <a:solidFill>
                  <a:srgbClr val="DEF4F8"/>
                </a:solidFill>
                <a:latin typeface="Microsoft Sans Serif" panose="020B0604020202020204" pitchFamily="34" charset="0"/>
                <a:cs typeface="Microsoft Sans Serif" panose="020B0604020202020204" pitchFamily="34" charset="0"/>
              </a:rPr>
              <a:t>فطر عفن الماء</a:t>
            </a:r>
            <a:endParaRPr lang="en-US" sz="24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1752334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66999" y="-2667001"/>
            <a:ext cx="6858000" cy="12192001"/>
          </a:xfrm>
          <a:prstGeom prst="rect">
            <a:avLst/>
          </a:prstGeom>
        </p:spPr>
      </p:pic>
      <p:sp>
        <p:nvSpPr>
          <p:cNvPr id="5" name="مربع نص 4"/>
          <p:cNvSpPr txBox="1"/>
          <p:nvPr/>
        </p:nvSpPr>
        <p:spPr>
          <a:xfrm>
            <a:off x="3025832" y="1346660"/>
            <a:ext cx="8711739" cy="3640975"/>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a:t>
            </a:r>
            <a:r>
              <a:rPr lang="ar-SA" sz="3200" dirty="0" err="1" smtClean="0">
                <a:solidFill>
                  <a:srgbClr val="F27E98"/>
                </a:solidFill>
                <a:latin typeface="Microsoft Sans Serif" panose="020B0604020202020204" pitchFamily="34" charset="0"/>
                <a:cs typeface="Microsoft Sans Serif" panose="020B0604020202020204" pitchFamily="34" charset="0"/>
              </a:rPr>
              <a:t>الاقترانية</a:t>
            </a:r>
            <a:r>
              <a:rPr lang="ar-SA" sz="3200" dirty="0" smtClean="0">
                <a:solidFill>
                  <a:srgbClr val="F27E98"/>
                </a:solidFill>
                <a:latin typeface="Microsoft Sans Serif" panose="020B0604020202020204" pitchFamily="34" charset="0"/>
                <a:cs typeface="Microsoft Sans Serif" panose="020B0604020202020204" pitchFamily="34" charset="0"/>
              </a:rPr>
              <a:t> : </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العفن من اكثر الفطريات الاقترانية المعروفة لدى الإنسان؛ حيث ينمو فطر العفن على الخبز وبعض أنواع الأطعمة، وتعيش معظم أنواع العفن على اليابسة وتقيم علاقات تكافلية مع النباتات ويكون العفن نوعاً من الهيفات يسمى الساق الهوائية التي تنتشر على سطح الطعام ام النوع الاخر من خيوط فطر عفن الخبز الذي يسمى بشبه الجذر فيخترق الطعام ويمتص منه الغذاء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pic>
        <p:nvPicPr>
          <p:cNvPr id="6" name="صورة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7155" y="1978429"/>
            <a:ext cx="1961806" cy="26464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مربع نص 6"/>
          <p:cNvSpPr txBox="1"/>
          <p:nvPr/>
        </p:nvSpPr>
        <p:spPr>
          <a:xfrm>
            <a:off x="881149" y="4771505"/>
            <a:ext cx="2360815" cy="400110"/>
          </a:xfrm>
          <a:prstGeom prst="rect">
            <a:avLst/>
          </a:prstGeom>
          <a:noFill/>
        </p:spPr>
        <p:txBody>
          <a:bodyPr wrap="square" rtlCol="0">
            <a:spAutoFit/>
          </a:bodyPr>
          <a:lstStyle/>
          <a:p>
            <a:pPr algn="ctr" rtl="1"/>
            <a:r>
              <a:rPr lang="ar-SA" sz="2000" dirty="0" smtClean="0">
                <a:solidFill>
                  <a:srgbClr val="DEF4F8"/>
                </a:solidFill>
                <a:latin typeface="Microsoft Sans Serif" panose="020B0604020202020204" pitchFamily="34" charset="0"/>
                <a:cs typeface="Microsoft Sans Serif" panose="020B0604020202020204" pitchFamily="34" charset="0"/>
              </a:rPr>
              <a:t>فطر عفن الخبز بالمجهر</a:t>
            </a:r>
            <a:endParaRPr lang="en-US" sz="20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047880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2667003" y="-2667001"/>
            <a:ext cx="6857999" cy="12192001"/>
          </a:xfrm>
          <a:prstGeom prst="rect">
            <a:avLst/>
          </a:prstGeom>
        </p:spPr>
      </p:pic>
      <p:sp>
        <p:nvSpPr>
          <p:cNvPr id="3" name="مربع نص 2"/>
          <p:cNvSpPr txBox="1"/>
          <p:nvPr/>
        </p:nvSpPr>
        <p:spPr>
          <a:xfrm>
            <a:off x="3441469" y="1263535"/>
            <a:ext cx="7813964" cy="4031873"/>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الكيسية :</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الفطريات </a:t>
            </a:r>
            <a:r>
              <a:rPr lang="ar-SA" sz="3200" dirty="0" err="1" smtClean="0">
                <a:solidFill>
                  <a:srgbClr val="DEF4F8"/>
                </a:solidFill>
                <a:latin typeface="Microsoft Sans Serif" panose="020B0604020202020204" pitchFamily="34" charset="0"/>
                <a:cs typeface="Microsoft Sans Serif" panose="020B0604020202020204" pitchFamily="34" charset="0"/>
              </a:rPr>
              <a:t>الكيسية</a:t>
            </a:r>
            <a:r>
              <a:rPr lang="ar-SA" sz="3200" dirty="0" smtClean="0">
                <a:solidFill>
                  <a:srgbClr val="DEF4F8"/>
                </a:solidFill>
                <a:latin typeface="Microsoft Sans Serif" panose="020B0604020202020204" pitchFamily="34" charset="0"/>
                <a:cs typeface="Microsoft Sans Serif" panose="020B0604020202020204" pitchFamily="34" charset="0"/>
              </a:rPr>
              <a:t> من اكبر شعب الفطريات اذ تضم اكثر من 60.000 نوع ومعظم افراد هذه الشعبة عديدة الخلايا لكن هناك البعض منها وحيد الخلية ومنها الخمير التي تعد اشهر الفطريات في الحياة اليومية، تتكاثر الفطريات الكيسية جنسيا </a:t>
            </a:r>
            <a:r>
              <a:rPr lang="ar-SA" sz="3200" dirty="0" err="1" smtClean="0">
                <a:solidFill>
                  <a:srgbClr val="DEF4F8"/>
                </a:solidFill>
                <a:latin typeface="Microsoft Sans Serif" panose="020B0604020202020204" pitchFamily="34" charset="0"/>
                <a:cs typeface="Microsoft Sans Serif" panose="020B0604020202020204" pitchFamily="34" charset="0"/>
              </a:rPr>
              <a:t>ولاجنسيا</a:t>
            </a:r>
            <a:r>
              <a:rPr lang="ar-SA" sz="3200" dirty="0" smtClean="0">
                <a:solidFill>
                  <a:srgbClr val="DEF4F8"/>
                </a:solidFill>
                <a:latin typeface="Microsoft Sans Serif" panose="020B0604020202020204" pitchFamily="34" charset="0"/>
                <a:cs typeface="Microsoft Sans Serif" panose="020B0604020202020204" pitchFamily="34" charset="0"/>
              </a:rPr>
              <a:t> وتتكون الأبواغ في عملية التكاثر </a:t>
            </a:r>
            <a:r>
              <a:rPr lang="ar-SA" sz="3200" dirty="0" err="1" smtClean="0">
                <a:solidFill>
                  <a:srgbClr val="DEF4F8"/>
                </a:solidFill>
                <a:latin typeface="Microsoft Sans Serif" panose="020B0604020202020204" pitchFamily="34" charset="0"/>
                <a:cs typeface="Microsoft Sans Serif" panose="020B0604020202020204" pitchFamily="34" charset="0"/>
              </a:rPr>
              <a:t>اللاجنسي</a:t>
            </a:r>
            <a:r>
              <a:rPr lang="ar-SA" sz="3200" dirty="0" smtClean="0">
                <a:solidFill>
                  <a:srgbClr val="DEF4F8"/>
                </a:solidFill>
                <a:latin typeface="Microsoft Sans Serif" panose="020B0604020202020204" pitchFamily="34" charset="0"/>
                <a:cs typeface="Microsoft Sans Serif" panose="020B0604020202020204" pitchFamily="34" charset="0"/>
              </a:rPr>
              <a:t> في نهاية الخيوط الفطرية التي تسمى حاملة </a:t>
            </a:r>
            <a:r>
              <a:rPr lang="ar-SA" sz="3200" dirty="0" err="1" smtClean="0">
                <a:solidFill>
                  <a:srgbClr val="DEF4F8"/>
                </a:solidFill>
                <a:latin typeface="Microsoft Sans Serif" panose="020B0604020202020204" pitchFamily="34" charset="0"/>
                <a:cs typeface="Microsoft Sans Serif" panose="020B0604020202020204" pitchFamily="34" charset="0"/>
              </a:rPr>
              <a:t>الكونيديا</a:t>
            </a:r>
            <a:r>
              <a:rPr lang="ar-SA" sz="3200" dirty="0" smtClean="0">
                <a:solidFill>
                  <a:srgbClr val="DEF4F8"/>
                </a:solidFill>
                <a:latin typeface="Microsoft Sans Serif" panose="020B0604020202020204" pitchFamily="34" charset="0"/>
                <a:cs typeface="Microsoft Sans Serif" panose="020B0604020202020204" pitchFamily="34" charset="0"/>
              </a:rPr>
              <a:t> كما تسمى الابواغ </a:t>
            </a:r>
            <a:r>
              <a:rPr lang="ar-SA" sz="3200" dirty="0" err="1" smtClean="0">
                <a:solidFill>
                  <a:srgbClr val="DEF4F8"/>
                </a:solidFill>
                <a:latin typeface="Microsoft Sans Serif" panose="020B0604020202020204" pitchFamily="34" charset="0"/>
                <a:cs typeface="Microsoft Sans Serif" panose="020B0604020202020204" pitchFamily="34" charset="0"/>
              </a:rPr>
              <a:t>الكونيدية</a:t>
            </a:r>
            <a:r>
              <a:rPr lang="ar-SA" sz="3200" dirty="0" smtClean="0">
                <a:solidFill>
                  <a:srgbClr val="DEF4F8"/>
                </a:solidFill>
                <a:latin typeface="Microsoft Sans Serif" panose="020B0604020202020204" pitchFamily="34" charset="0"/>
                <a:cs typeface="Microsoft Sans Serif" panose="020B0604020202020204" pitchFamily="34" charset="0"/>
              </a:rPr>
              <a:t>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pic>
        <p:nvPicPr>
          <p:cNvPr id="4" name="صورة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3563" y="2042991"/>
            <a:ext cx="2438400" cy="220675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مربع نص 4"/>
          <p:cNvSpPr txBox="1"/>
          <p:nvPr/>
        </p:nvSpPr>
        <p:spPr>
          <a:xfrm>
            <a:off x="831273" y="4389120"/>
            <a:ext cx="2527069" cy="400110"/>
          </a:xfrm>
          <a:prstGeom prst="rect">
            <a:avLst/>
          </a:prstGeom>
          <a:noFill/>
        </p:spPr>
        <p:txBody>
          <a:bodyPr wrap="square" rtlCol="0">
            <a:spAutoFit/>
          </a:bodyPr>
          <a:lstStyle/>
          <a:p>
            <a:pPr algn="ctr" rtl="1"/>
            <a:r>
              <a:rPr lang="ar-SA" sz="2000" dirty="0" smtClean="0">
                <a:solidFill>
                  <a:srgbClr val="DEF4F8"/>
                </a:solidFill>
                <a:latin typeface="Microsoft Sans Serif" panose="020B0604020202020204" pitchFamily="34" charset="0"/>
                <a:cs typeface="Microsoft Sans Serif" panose="020B0604020202020204" pitchFamily="34" charset="0"/>
              </a:rPr>
              <a:t>فطر كيسي تحت المجهر</a:t>
            </a:r>
            <a:endParaRPr lang="en-US" sz="20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97471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8" y="-2667003"/>
            <a:ext cx="6858001" cy="12192002"/>
          </a:xfrm>
          <a:prstGeom prst="rect">
            <a:avLst/>
          </a:prstGeom>
        </p:spPr>
      </p:pic>
      <p:sp>
        <p:nvSpPr>
          <p:cNvPr id="5" name="مربع نص 4"/>
          <p:cNvSpPr txBox="1"/>
          <p:nvPr/>
        </p:nvSpPr>
        <p:spPr>
          <a:xfrm>
            <a:off x="2959331" y="1645921"/>
            <a:ext cx="8163098" cy="3046988"/>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الدعاميّة :</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يعد فطر </a:t>
            </a:r>
            <a:r>
              <a:rPr lang="ar-SA" sz="3200" dirty="0" err="1" smtClean="0">
                <a:solidFill>
                  <a:srgbClr val="DEF4F8"/>
                </a:solidFill>
                <a:latin typeface="Microsoft Sans Serif" panose="020B0604020202020204" pitchFamily="34" charset="0"/>
                <a:cs typeface="Microsoft Sans Serif" panose="020B0604020202020204" pitchFamily="34" charset="0"/>
              </a:rPr>
              <a:t>المشروم</a:t>
            </a:r>
            <a:r>
              <a:rPr lang="ar-SA" sz="3200" dirty="0" smtClean="0">
                <a:solidFill>
                  <a:srgbClr val="DEF4F8"/>
                </a:solidFill>
                <a:latin typeface="Microsoft Sans Serif" panose="020B0604020202020204" pitchFamily="34" charset="0"/>
                <a:cs typeface="Microsoft Sans Serif" panose="020B0604020202020204" pitchFamily="34" charset="0"/>
              </a:rPr>
              <a:t> (عش الغراب) الأكثر شيوعًا بين أنواع الفطريات الدعامية ، ونسمي أنواع الفطريات الدعامية بالفطريات </a:t>
            </a:r>
            <a:r>
              <a:rPr lang="ar-SA" sz="3200" dirty="0" err="1" smtClean="0">
                <a:solidFill>
                  <a:srgbClr val="DEF4F8"/>
                </a:solidFill>
                <a:latin typeface="Microsoft Sans Serif" panose="020B0604020202020204" pitchFamily="34" charset="0"/>
                <a:cs typeface="Microsoft Sans Serif" panose="020B0604020202020204" pitchFamily="34" charset="0"/>
              </a:rPr>
              <a:t>الصولجانية</a:t>
            </a:r>
            <a:r>
              <a:rPr lang="ar-SA" sz="3200" dirty="0" smtClean="0">
                <a:solidFill>
                  <a:srgbClr val="DEF4F8"/>
                </a:solidFill>
                <a:latin typeface="Microsoft Sans Serif" panose="020B0604020202020204" pitchFamily="34" charset="0"/>
                <a:cs typeface="Microsoft Sans Serif" panose="020B0604020202020204" pitchFamily="34" charset="0"/>
              </a:rPr>
              <a:t> واحيانًا </a:t>
            </a:r>
            <a:r>
              <a:rPr lang="ar-SA" sz="3200" dirty="0" err="1" smtClean="0">
                <a:solidFill>
                  <a:srgbClr val="DEF4F8"/>
                </a:solidFill>
                <a:latin typeface="Microsoft Sans Serif" panose="020B0604020202020204" pitchFamily="34" charset="0"/>
                <a:cs typeface="Microsoft Sans Serif" panose="020B0604020202020204" pitchFamily="34" charset="0"/>
              </a:rPr>
              <a:t>بالبازيدية</a:t>
            </a:r>
            <a:r>
              <a:rPr lang="ar-SA" sz="3200" dirty="0" smtClean="0">
                <a:solidFill>
                  <a:srgbClr val="DEF4F8"/>
                </a:solidFill>
                <a:latin typeface="Microsoft Sans Serif" panose="020B0604020202020204" pitchFamily="34" charset="0"/>
                <a:cs typeface="Microsoft Sans Serif" panose="020B0604020202020204" pitchFamily="34" charset="0"/>
              </a:rPr>
              <a:t> ، وهذه الفطريات اما ان تكون رميّة او ب عضها يكون تطفلي والبعض الآخر يكون يعيش على العلاقات التكافلية </a:t>
            </a:r>
            <a:endParaRPr lang="en-US" sz="3200" dirty="0">
              <a:solidFill>
                <a:srgbClr val="DEF4F8"/>
              </a:solidFill>
              <a:latin typeface="Microsoft Sans Serif" panose="020B0604020202020204" pitchFamily="34" charset="0"/>
              <a:cs typeface="Microsoft Sans Serif" panose="020B0604020202020204" pitchFamily="34" charset="0"/>
            </a:endParaRPr>
          </a:p>
        </p:txBody>
      </p:sp>
      <p:pic>
        <p:nvPicPr>
          <p:cNvPr id="6" name="صورة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0194" y="2111433"/>
            <a:ext cx="1762680" cy="240237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مربع نص 6"/>
          <p:cNvSpPr txBox="1"/>
          <p:nvPr/>
        </p:nvSpPr>
        <p:spPr>
          <a:xfrm>
            <a:off x="4597642" y="4458721"/>
            <a:ext cx="2726575" cy="400110"/>
          </a:xfrm>
          <a:prstGeom prst="rect">
            <a:avLst/>
          </a:prstGeom>
          <a:noFill/>
        </p:spPr>
        <p:txBody>
          <a:bodyPr wrap="square" rtlCol="0">
            <a:spAutoFit/>
          </a:bodyPr>
          <a:lstStyle/>
          <a:p>
            <a:pPr algn="r" rtl="1"/>
            <a:endParaRPr lang="en-US" sz="2000">
              <a:solidFill>
                <a:srgbClr val="DEF4F8"/>
              </a:solidFill>
            </a:endParaRPr>
          </a:p>
        </p:txBody>
      </p:sp>
    </p:spTree>
    <p:extLst>
      <p:ext uri="{BB962C8B-B14F-4D97-AF65-F5344CB8AC3E}">
        <p14:creationId xmlns:p14="http://schemas.microsoft.com/office/powerpoint/2010/main" val="119644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0"/>
            <a:ext cx="6858000" cy="12192000"/>
          </a:xfrm>
          <a:prstGeom prst="rect">
            <a:avLst/>
          </a:prstGeom>
        </p:spPr>
      </p:pic>
      <p:sp>
        <p:nvSpPr>
          <p:cNvPr id="3" name="مربع نص 2"/>
          <p:cNvSpPr txBox="1"/>
          <p:nvPr/>
        </p:nvSpPr>
        <p:spPr>
          <a:xfrm>
            <a:off x="2557221" y="1968284"/>
            <a:ext cx="7826644" cy="2554545"/>
          </a:xfrm>
          <a:prstGeom prst="rect">
            <a:avLst/>
          </a:prstGeom>
          <a:noFill/>
        </p:spPr>
        <p:txBody>
          <a:bodyPr wrap="square" rtlCol="0">
            <a:spAutoFit/>
          </a:bodyPr>
          <a:lstStyle/>
          <a:p>
            <a:pPr algn="r" rtl="1"/>
            <a:r>
              <a:rPr lang="ar-SA" sz="3200" dirty="0" smtClean="0">
                <a:solidFill>
                  <a:srgbClr val="F27E98"/>
                </a:solidFill>
                <a:latin typeface="Microsoft Sans Serif" panose="020B0604020202020204" pitchFamily="34" charset="0"/>
                <a:cs typeface="Microsoft Sans Serif" panose="020B0604020202020204" pitchFamily="34" charset="0"/>
              </a:rPr>
              <a:t>الفطريات الأخرى</a:t>
            </a:r>
            <a:r>
              <a:rPr lang="ar-SA" sz="3200" dirty="0" smtClean="0">
                <a:solidFill>
                  <a:srgbClr val="F27E98"/>
                </a:solidFill>
                <a:latin typeface="Microsoft Sans Serif" panose="020B0604020202020204" pitchFamily="34" charset="0"/>
                <a:cs typeface="Microsoft Sans Serif" panose="020B0604020202020204" pitchFamily="34" charset="0"/>
              </a:rPr>
              <a:t>:</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وتسمى بالفطريات الناقصة وهي متنوعة وسبب تسميتها بهذا الاسم لانعدام وجود مراحل التكاثر الجنسي في دورة حياتها ويبلغ عددها 25.000 نوع تقريبًا .</a:t>
            </a:r>
            <a:endParaRPr lang="ar-SA" sz="3200" dirty="0" smtClean="0">
              <a:solidFill>
                <a:srgbClr val="DEF4F8"/>
              </a:solidFill>
              <a:latin typeface="Microsoft Sans Serif" panose="020B0604020202020204" pitchFamily="34" charset="0"/>
              <a:cs typeface="Microsoft Sans Serif" panose="020B0604020202020204" pitchFamily="34" charset="0"/>
            </a:endParaRPr>
          </a:p>
          <a:p>
            <a:pPr algn="r" rtl="1"/>
            <a:r>
              <a:rPr lang="ar-SA" sz="3200" dirty="0">
                <a:solidFill>
                  <a:srgbClr val="DEF4F8"/>
                </a:solidFill>
                <a:latin typeface="Microsoft Sans Serif" panose="020B0604020202020204" pitchFamily="34" charset="0"/>
                <a:cs typeface="Microsoft Sans Serif" panose="020B0604020202020204" pitchFamily="34" charset="0"/>
              </a:rPr>
              <a:t> </a:t>
            </a:r>
            <a:endParaRPr lang="ar-SA" sz="3200" dirty="0" smtClean="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426283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7000" y="-2667000"/>
            <a:ext cx="6858000" cy="12192000"/>
          </a:xfrm>
          <a:prstGeom prst="rect">
            <a:avLst/>
          </a:prstGeom>
        </p:spPr>
      </p:pic>
      <p:sp>
        <p:nvSpPr>
          <p:cNvPr id="3" name="مربع نص 2"/>
          <p:cNvSpPr txBox="1"/>
          <p:nvPr/>
        </p:nvSpPr>
        <p:spPr>
          <a:xfrm>
            <a:off x="216977" y="2944678"/>
            <a:ext cx="11685722" cy="1107996"/>
          </a:xfrm>
          <a:prstGeom prst="rect">
            <a:avLst/>
          </a:prstGeom>
          <a:noFill/>
        </p:spPr>
        <p:txBody>
          <a:bodyPr wrap="square" rtlCol="0">
            <a:spAutoFit/>
          </a:bodyPr>
          <a:lstStyle/>
          <a:p>
            <a:pPr algn="ctr" rtl="1"/>
            <a:r>
              <a:rPr lang="ar-SA" sz="6600" dirty="0" smtClean="0">
                <a:solidFill>
                  <a:srgbClr val="DEF4F8"/>
                </a:solidFill>
                <a:latin typeface="Microsoft Sans Serif" panose="020B0604020202020204" pitchFamily="34" charset="0"/>
                <a:cs typeface="Microsoft Sans Serif" panose="020B0604020202020204" pitchFamily="34" charset="0"/>
              </a:rPr>
              <a:t>الفطريات التي تقوم بعملية البناء الضوئي:</a:t>
            </a:r>
            <a:endParaRPr lang="en-US" sz="6600" dirty="0">
              <a:solidFill>
                <a:srgbClr val="DEF4F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60625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2666999" y="-2667000"/>
            <a:ext cx="6858001" cy="12191998"/>
          </a:xfrm>
          <a:prstGeom prst="rect">
            <a:avLst/>
          </a:prstGeom>
        </p:spPr>
      </p:pic>
      <p:sp>
        <p:nvSpPr>
          <p:cNvPr id="3" name="مربع نص 2"/>
          <p:cNvSpPr txBox="1"/>
          <p:nvPr/>
        </p:nvSpPr>
        <p:spPr>
          <a:xfrm>
            <a:off x="991891" y="1782304"/>
            <a:ext cx="9996407" cy="3539430"/>
          </a:xfrm>
          <a:prstGeom prst="rect">
            <a:avLst/>
          </a:prstGeom>
          <a:noFill/>
        </p:spPr>
        <p:txBody>
          <a:bodyPr wrap="square" rtlCol="0">
            <a:spAutoFit/>
          </a:bodyPr>
          <a:lstStyle/>
          <a:p>
            <a:pPr algn="r" rtl="1"/>
            <a:r>
              <a:rPr lang="ar-SA" sz="3200" dirty="0" err="1" smtClean="0">
                <a:solidFill>
                  <a:srgbClr val="F27E98"/>
                </a:solidFill>
                <a:latin typeface="Microsoft Sans Serif" panose="020B0604020202020204" pitchFamily="34" charset="0"/>
                <a:cs typeface="Microsoft Sans Serif" panose="020B0604020202020204" pitchFamily="34" charset="0"/>
              </a:rPr>
              <a:t>الأشنات</a:t>
            </a:r>
            <a:r>
              <a:rPr lang="ar-SA" sz="3200" dirty="0" smtClean="0">
                <a:solidFill>
                  <a:srgbClr val="F27E98"/>
                </a:solidFill>
                <a:latin typeface="Microsoft Sans Serif" panose="020B0604020202020204" pitchFamily="34" charset="0"/>
                <a:cs typeface="Microsoft Sans Serif" panose="020B0604020202020204" pitchFamily="34" charset="0"/>
              </a:rPr>
              <a:t>:</a:t>
            </a:r>
          </a:p>
          <a:p>
            <a:pPr algn="r" rtl="1"/>
            <a:r>
              <a:rPr lang="ar-SA" sz="3200" dirty="0" smtClean="0">
                <a:solidFill>
                  <a:srgbClr val="DEF4F8"/>
                </a:solidFill>
                <a:latin typeface="Microsoft Sans Serif" panose="020B0604020202020204" pitchFamily="34" charset="0"/>
                <a:cs typeface="Microsoft Sans Serif" panose="020B0604020202020204" pitchFamily="34" charset="0"/>
              </a:rPr>
              <a:t>وهي علاقة تبادل منفعة بين الفطريات و الطحالب الخضراء او البكتيريا الخضراء المزرقة أو أي شريك آخر يقوم بعملية البناء الضوئي وتسمى </a:t>
            </a:r>
            <a:r>
              <a:rPr lang="ar-SA" sz="3200" dirty="0" err="1" smtClean="0">
                <a:solidFill>
                  <a:srgbClr val="DEF4F8"/>
                </a:solidFill>
                <a:latin typeface="Microsoft Sans Serif" panose="020B0604020202020204" pitchFamily="34" charset="0"/>
                <a:cs typeface="Microsoft Sans Serif" panose="020B0604020202020204" pitchFamily="34" charset="0"/>
              </a:rPr>
              <a:t>الأشنات</a:t>
            </a:r>
            <a:r>
              <a:rPr lang="ar-SA" sz="3200" dirty="0" smtClean="0">
                <a:solidFill>
                  <a:srgbClr val="DEF4F8"/>
                </a:solidFill>
                <a:latin typeface="Microsoft Sans Serif" panose="020B0604020202020204" pitchFamily="34" charset="0"/>
                <a:cs typeface="Microsoft Sans Serif" panose="020B0604020202020204" pitchFamily="34" charset="0"/>
              </a:rPr>
              <a:t>، وغالبًا يكون الفطر من الفطريات </a:t>
            </a:r>
            <a:r>
              <a:rPr lang="ar-SA" sz="3200" dirty="0" err="1" smtClean="0">
                <a:solidFill>
                  <a:srgbClr val="DEF4F8"/>
                </a:solidFill>
                <a:latin typeface="Microsoft Sans Serif" panose="020B0604020202020204" pitchFamily="34" charset="0"/>
                <a:cs typeface="Microsoft Sans Serif" panose="020B0604020202020204" pitchFamily="34" charset="0"/>
              </a:rPr>
              <a:t>الكيسية</a:t>
            </a:r>
            <a:r>
              <a:rPr lang="ar-SA" sz="3200" dirty="0" smtClean="0">
                <a:solidFill>
                  <a:srgbClr val="DEF4F8"/>
                </a:solidFill>
                <a:latin typeface="Microsoft Sans Serif" panose="020B0604020202020204" pitchFamily="34" charset="0"/>
                <a:cs typeface="Microsoft Sans Serif" panose="020B0604020202020204" pitchFamily="34" charset="0"/>
              </a:rPr>
              <a:t> او الدعامية وتقوم الطحالب الخضراء او البكتيريا الخضراء المزرقة بعميلة  البناء الضوئي لتزود الفطر بالغذاء </a:t>
            </a:r>
            <a:endParaRPr lang="ar-SA" sz="3200" dirty="0" smtClean="0">
              <a:solidFill>
                <a:srgbClr val="DEF4F8"/>
              </a:solidFill>
              <a:latin typeface="Microsoft Sans Serif" panose="020B0604020202020204" pitchFamily="34" charset="0"/>
              <a:cs typeface="Microsoft Sans Serif" panose="020B0604020202020204" pitchFamily="34" charset="0"/>
            </a:endParaRPr>
          </a:p>
          <a:p>
            <a:pPr algn="r" rtl="1"/>
            <a:endParaRPr lang="en-US" sz="3200" dirty="0">
              <a:solidFill>
                <a:srgbClr val="F27E98"/>
              </a:solidFill>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3809775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504</Words>
  <Application>Microsoft Office PowerPoint</Application>
  <PresentationFormat>ملء الشاشة</PresentationFormat>
  <Paragraphs>31</Paragraphs>
  <Slides>14</Slides>
  <Notes>3</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14</vt:i4>
      </vt:variant>
    </vt:vector>
  </HeadingPairs>
  <TitlesOfParts>
    <vt:vector size="21" baseType="lpstr">
      <vt:lpstr>Arial</vt:lpstr>
      <vt:lpstr>Calibri</vt:lpstr>
      <vt:lpstr>Calibri Light</vt:lpstr>
      <vt:lpstr>Microsoft Himalaya</vt:lpstr>
      <vt:lpstr>Microsoft Sans Serif</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Jaffer Abdullah</dc:creator>
  <cp:lastModifiedBy>Jaffer Abdullah</cp:lastModifiedBy>
  <cp:revision>18</cp:revision>
  <dcterms:created xsi:type="dcterms:W3CDTF">2020-03-03T14:53:50Z</dcterms:created>
  <dcterms:modified xsi:type="dcterms:W3CDTF">2020-03-03T21:51:24Z</dcterms:modified>
</cp:coreProperties>
</file>