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0" name="Google Shape;70;p1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2" name="Google Shape;62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Relationship Id="rId4" Type="http://schemas.openxmlformats.org/officeDocument/2006/relationships/image" Target="../media/image5.jpg"/><Relationship Id="rId9" Type="http://schemas.openxmlformats.org/officeDocument/2006/relationships/image" Target="../media/image13.jpg"/><Relationship Id="rId5" Type="http://schemas.openxmlformats.org/officeDocument/2006/relationships/image" Target="../media/image12.png"/><Relationship Id="rId6" Type="http://schemas.openxmlformats.org/officeDocument/2006/relationships/image" Target="../media/image14.jpg"/><Relationship Id="rId7" Type="http://schemas.openxmlformats.org/officeDocument/2006/relationships/image" Target="../media/image17.png"/><Relationship Id="rId8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Relationship Id="rId4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Relationship Id="rId4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artoon Sunny Day Landscape | Scenery drawing for kids, Landscape  background, Cartoon background"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/>
          <p:nvPr/>
        </p:nvSpPr>
        <p:spPr>
          <a:xfrm>
            <a:off x="642910" y="357166"/>
            <a:ext cx="8334479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800"/>
              <a:buFont typeface="Calibri"/>
              <a:buNone/>
            </a:pPr>
            <a:r>
              <a:rPr b="1" i="0" lang="ru-RU" sz="8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Закони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800"/>
              <a:buFont typeface="Calibri"/>
              <a:buNone/>
            </a:pPr>
            <a:r>
              <a:rPr b="1" i="0" lang="ru-RU" sz="8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дикої природи</a:t>
            </a:r>
            <a:endParaRPr b="1" i="0" sz="8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obot Boy Turned Fiction to Reality | Pouted.com | Humanoid robot, Robot,  Robot design" id="88" name="Google Shape;8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2412" y="2714625"/>
            <a:ext cx="2541587" cy="3643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липарт. Бантики для украшения. Обсуждение на LiveInternet - Российский  Сервис Онлайн-Дневников" id="89" name="Google Shape;8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86776" y="4071942"/>
            <a:ext cx="571489" cy="571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bstract Nature Background With Fresh Green Leaves Royalty-Free Stock Image  - Storyblocks" id="173" name="Google Shape;17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Буква «ь»(м'який знак). - презентація з української мови" id="174" name="Google Shape;17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312" y="214312"/>
            <a:ext cx="8643937" cy="64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bstract Nature Background With Fresh Green Leaves Royalty-Free Stock Image  - Storyblocks" id="181" name="Google Shape;18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bstract Nature Background With Fresh Green Leaves Royalty-Free Stock Image  - Storyblocks" id="189" name="Google Shape;189;p24"/>
          <p:cNvPicPr preferRelativeResize="0"/>
          <p:nvPr/>
        </p:nvPicPr>
        <p:blipFill rotWithShape="1">
          <a:blip r:embed="rId3">
            <a:alphaModFix/>
          </a:blip>
          <a:srcRect b="0" l="0" r="1953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1071538" y="214290"/>
            <a:ext cx="714380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1A62"/>
              </a:buClr>
              <a:buSzPts val="8000"/>
              <a:buFont typeface="Calibri"/>
              <a:buNone/>
            </a:pPr>
            <a:r>
              <a:rPr b="1" i="0" lang="ru-RU" sz="8000" u="none" cap="none" strike="noStrike">
                <a:solidFill>
                  <a:srgbClr val="3A1A62"/>
                </a:solidFill>
                <a:latin typeface="Calibri"/>
                <a:ea typeface="Calibri"/>
                <a:cs typeface="Calibri"/>
                <a:sym typeface="Calibri"/>
              </a:rPr>
              <a:t>ХТО ЖИВЕ</a:t>
            </a:r>
            <a:endParaRPr b="1" i="0" sz="8000" u="none" cap="none" strike="noStrike">
              <a:solidFill>
                <a:srgbClr val="3A1A6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1A62"/>
              </a:buClr>
              <a:buSzPts val="8000"/>
              <a:buFont typeface="Calibri"/>
              <a:buNone/>
            </a:pPr>
            <a:r>
              <a:rPr b="1" i="0" lang="ru-RU" sz="8000" u="none" cap="none" strike="noStrike">
                <a:solidFill>
                  <a:srgbClr val="3A1A62"/>
                </a:solidFill>
                <a:latin typeface="Calibri"/>
                <a:ea typeface="Calibri"/>
                <a:cs typeface="Calibri"/>
                <a:sym typeface="Calibri"/>
              </a:rPr>
              <a:t> В МОЇХ ДОЛОНЬКАХ?</a:t>
            </a:r>
            <a:endParaRPr/>
          </a:p>
        </p:txBody>
      </p:sp>
      <p:pic>
        <p:nvPicPr>
          <p:cNvPr descr="160 Clip1 ideas in 2021 | vector free, illustration, vector" id="191" name="Google Shape;191;p24"/>
          <p:cNvPicPr preferRelativeResize="0"/>
          <p:nvPr/>
        </p:nvPicPr>
        <p:blipFill rotWithShape="1">
          <a:blip r:embed="rId4">
            <a:alphaModFix/>
          </a:blip>
          <a:srcRect b="7579" l="0" r="0" t="0"/>
          <a:stretch/>
        </p:blipFill>
        <p:spPr>
          <a:xfrm>
            <a:off x="7429500" y="2357437"/>
            <a:ext cx="1500187" cy="17859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éh, abeja, abelha, png | Desenho de abelha, Ilustração de abelha, Fotos de  abelhas" id="192" name="Google Shape;192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357562"/>
            <a:ext cx="2000250" cy="2122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липарт - Страница 10 - Форум" id="193" name="Google Shape;193;p24"/>
          <p:cNvPicPr preferRelativeResize="0"/>
          <p:nvPr/>
        </p:nvPicPr>
        <p:blipFill rotWithShape="1">
          <a:blip r:embed="rId6">
            <a:alphaModFix/>
          </a:blip>
          <a:srcRect b="17142" l="0" r="0" t="0"/>
          <a:stretch/>
        </p:blipFill>
        <p:spPr>
          <a:xfrm>
            <a:off x="7072312" y="0"/>
            <a:ext cx="1768475" cy="2071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липарт - птички. Обсуждение на LiveInternet - Российский Сервис  Онлайн-Дневников" id="194" name="Google Shape;194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57812" y="3929062"/>
            <a:ext cx="2500312" cy="2500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ОГНІТИВНИЙ РОЗВИТОК" id="195" name="Google Shape;195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to Engraçado Recém-nascido Bonito Foto de Stock - Imagem de recém,  bonito: 52737688" id="196" name="Google Shape;196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43062" y="2857500"/>
            <a:ext cx="3000375" cy="4500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bstract Nature Background With Fresh Green Leaves Royalty-Free Stock Image  - Storyblocks" id="203" name="Google Shape;203;p25"/>
          <p:cNvPicPr preferRelativeResize="0"/>
          <p:nvPr/>
        </p:nvPicPr>
        <p:blipFill rotWithShape="1">
          <a:blip r:embed="rId3">
            <a:alphaModFix/>
          </a:blip>
          <a:srcRect b="0" l="0" r="1953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дієслово 2 клас" id="204" name="Google Shape;20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312" y="214312"/>
            <a:ext cx="8572500" cy="643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bstract Nature Background With Fresh Green Leaves Royalty-Free Stock Image  - Storyblocks" id="211" name="Google Shape;211;p26"/>
          <p:cNvPicPr preferRelativeResize="0"/>
          <p:nvPr/>
        </p:nvPicPr>
        <p:blipFill rotWithShape="1">
          <a:blip r:embed="rId3">
            <a:alphaModFix/>
          </a:blip>
          <a:srcRect b="0" l="0" r="1953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6"/>
          <p:cNvSpPr/>
          <p:nvPr/>
        </p:nvSpPr>
        <p:spPr>
          <a:xfrm>
            <a:off x="0" y="214290"/>
            <a:ext cx="9151865" cy="6001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Calibri"/>
              <a:buNone/>
            </a:pPr>
            <a:r>
              <a:rPr b="1" i="0" lang="ru-RU" sz="6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ЯДС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Calibri"/>
              <a:buNone/>
            </a:pPr>
            <a:r>
              <a:rPr b="1" i="0" lang="ru-RU" sz="6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УКРАЇНСЬКА МОВА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0E6"/>
              </a:buClr>
              <a:buSzPts val="6600"/>
              <a:buFont typeface="Calibri"/>
              <a:buNone/>
            </a:pPr>
            <a:r>
              <a:rPr b="1" i="0" lang="ru-RU" sz="6600" u="none" cap="none" strike="noStrike">
                <a:solidFill>
                  <a:srgbClr val="FFF0E6"/>
                </a:solidFill>
                <a:latin typeface="Calibri"/>
                <a:ea typeface="Calibri"/>
                <a:cs typeface="Calibri"/>
                <a:sym typeface="Calibri"/>
              </a:rPr>
              <a:t> с.42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0E6"/>
              </a:buClr>
              <a:buSzPts val="6600"/>
              <a:buFont typeface="Calibri"/>
              <a:buNone/>
            </a:pPr>
            <a:r>
              <a:rPr b="1" i="0" lang="ru-RU" sz="6600" u="none" cap="none" strike="noStrike">
                <a:solidFill>
                  <a:srgbClr val="FFF0E6"/>
                </a:solidFill>
                <a:latin typeface="Calibri"/>
                <a:ea typeface="Calibri"/>
                <a:cs typeface="Calibri"/>
                <a:sym typeface="Calibri"/>
              </a:rPr>
              <a:t>“Життя в долонях”</a:t>
            </a:r>
            <a:endParaRPr b="1" i="0" sz="6600" u="none" cap="none" strike="noStrike">
              <a:solidFill>
                <a:srgbClr val="FFF0E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0E6"/>
              </a:buClr>
              <a:buSzPts val="6000"/>
              <a:buFont typeface="Calibri"/>
              <a:buNone/>
            </a:pPr>
            <a:r>
              <a:rPr b="1" i="1" lang="ru-RU" sz="6000" u="none" cap="none" strike="noStrike">
                <a:solidFill>
                  <a:srgbClr val="FFF0E6"/>
                </a:solidFill>
                <a:latin typeface="Calibri"/>
                <a:ea typeface="Calibri"/>
                <a:cs typeface="Calibri"/>
                <a:sym typeface="Calibri"/>
              </a:rPr>
              <a:t>За твором Пітера Брауна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0E6"/>
              </a:buClr>
              <a:buSzPts val="6000"/>
              <a:buFont typeface="Calibri"/>
              <a:buNone/>
            </a:pPr>
            <a:r>
              <a:rPr b="1" i="1" lang="ru-RU" sz="6000" u="none" cap="none" strike="noStrike">
                <a:solidFill>
                  <a:srgbClr val="FFF0E6"/>
                </a:solidFill>
                <a:latin typeface="Calibri"/>
                <a:ea typeface="Calibri"/>
                <a:cs typeface="Calibri"/>
                <a:sym typeface="Calibri"/>
              </a:rPr>
              <a:t>“Дикий робот”</a:t>
            </a:r>
            <a:endParaRPr b="1" i="1" sz="6000" u="none" cap="none" strike="noStrike">
              <a:solidFill>
                <a:srgbClr val="FFF0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bstract Nature Background With Fresh Green Leaves Royalty-Free Stock Image  - Storyblocks" id="219" name="Google Shape;219;p27"/>
          <p:cNvPicPr preferRelativeResize="0"/>
          <p:nvPr/>
        </p:nvPicPr>
        <p:blipFill rotWithShape="1">
          <a:blip r:embed="rId3">
            <a:alphaModFix/>
          </a:blip>
          <a:srcRect b="0" l="0" r="1953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Презентация на тему: &quot;Тема:Іменник як частина мови Для учнів зі зниженим  слухом Вчитель Петренко О.В.&quot;. Скачать бесплатно и без регистрации." id="220" name="Google Shape;220;p27"/>
          <p:cNvPicPr preferRelativeResize="0"/>
          <p:nvPr/>
        </p:nvPicPr>
        <p:blipFill rotWithShape="1">
          <a:blip r:embed="rId4">
            <a:alphaModFix/>
          </a:blip>
          <a:srcRect b="11110" l="0" r="0" t="0"/>
          <a:stretch/>
        </p:blipFill>
        <p:spPr>
          <a:xfrm>
            <a:off x="214312" y="214312"/>
            <a:ext cx="8715375" cy="642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Підбірка фотографій весни" id="225" name="Google Shape;22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2265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8"/>
          <p:cNvSpPr/>
          <p:nvPr/>
        </p:nvSpPr>
        <p:spPr>
          <a:xfrm>
            <a:off x="642910" y="857232"/>
            <a:ext cx="8081058" cy="4339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13800"/>
              <a:buFont typeface="Calibri"/>
              <a:buNone/>
            </a:pPr>
            <a:r>
              <a:rPr b="1" i="0" lang="ru-RU" sz="13800" u="none" cap="none" strike="noStrik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Весна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13800"/>
              <a:buFont typeface="Calibri"/>
              <a:buNone/>
            </a:pPr>
            <a:r>
              <a:rPr b="1" i="0" lang="ru-RU" sz="13800" u="none" cap="none" strike="noStrik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на острові</a:t>
            </a:r>
            <a:endParaRPr b="1" i="0" sz="13800" u="none" cap="none" strike="noStrik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рисованной свежий горный лес иллюстрации фона дизайн, ручной росписью,  свежий, горный лес фон Фоновое изображение для бесплатной загрузки" id="231" name="Google Shape;231;p29"/>
          <p:cNvPicPr preferRelativeResize="0"/>
          <p:nvPr/>
        </p:nvPicPr>
        <p:blipFill rotWithShape="1">
          <a:blip r:embed="rId3">
            <a:alphaModFix/>
          </a:blip>
          <a:srcRect b="15625" l="14880" r="17187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НВК &quot;ЗОШ І-ІІІ ступеня - д/с&quot; с. Річиця - ПРАВИЛА ПОВЕДІНКИ ЗДОБУВАЧІВ  ОСВІТИ" id="232" name="Google Shape;23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8687" y="1874837"/>
            <a:ext cx="7051675" cy="4983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bstract Nature Background With Fresh Green Leaves Royalty-Free Stock Image  - Storyblocks" id="96" name="Google Shape;96;p14"/>
          <p:cNvPicPr preferRelativeResize="0"/>
          <p:nvPr/>
        </p:nvPicPr>
        <p:blipFill rotWithShape="1">
          <a:blip r:embed="rId3">
            <a:alphaModFix/>
          </a:blip>
          <a:srcRect b="0" l="0" r="1953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/>
          <p:nvPr/>
        </p:nvSpPr>
        <p:spPr>
          <a:xfrm>
            <a:off x="68887" y="214290"/>
            <a:ext cx="9075113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Calibri"/>
              <a:buNone/>
            </a:pPr>
            <a:r>
              <a:rPr b="1" i="0" lang="ru-RU" sz="6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Пам’ятка для учнів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Calibri"/>
              <a:buNone/>
            </a:pPr>
            <a:r>
              <a:rPr b="1" i="0" lang="ru-RU" sz="6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 виконання завдань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Calibri"/>
              <a:buNone/>
            </a:pPr>
            <a:r>
              <a:rPr b="1" i="0" lang="ru-RU" sz="6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 самопідготовці</a:t>
            </a:r>
            <a:endParaRPr b="1" i="0" sz="6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Блог учителя англійської мови Чепурної Марини Вікторівни: Домашнє завдання" id="98" name="Google Shape;9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50" y="3128962"/>
            <a:ext cx="4143375" cy="3729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bstract Nature Background With Fresh Green Leaves Royalty-Free Stock Image  - Storyblocks" id="105" name="Google Shape;105;p15"/>
          <p:cNvPicPr preferRelativeResize="0"/>
          <p:nvPr/>
        </p:nvPicPr>
        <p:blipFill rotWithShape="1">
          <a:blip r:embed="rId3">
            <a:alphaModFix/>
          </a:blip>
          <a:srcRect b="0" l="0" r="1953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/>
          <p:nvPr/>
        </p:nvSpPr>
        <p:spPr>
          <a:xfrm>
            <a:off x="357158" y="2643182"/>
            <a:ext cx="721523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5400"/>
              <a:buFont typeface="Calibri"/>
              <a:buNone/>
            </a:pPr>
            <a:r>
              <a:rPr b="1" i="0" lang="ru-RU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(1040 - 318) * 4 – 1040 = 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214312" y="785812"/>
            <a:ext cx="9144000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прикладах з дужками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спочатку виконуються дії в дужках,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далі – множення або ділення,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 потім додавання або віднімання:</a:t>
            </a:r>
            <a:endParaRPr/>
          </a:p>
        </p:txBody>
      </p:sp>
      <p:sp>
        <p:nvSpPr>
          <p:cNvPr id="108" name="Google Shape;108;p15"/>
          <p:cNvSpPr/>
          <p:nvPr/>
        </p:nvSpPr>
        <p:spPr>
          <a:xfrm>
            <a:off x="285720" y="0"/>
            <a:ext cx="861710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1A62"/>
              </a:buClr>
              <a:buSzPts val="4800"/>
              <a:buFont typeface="Calibri"/>
              <a:buNone/>
            </a:pPr>
            <a:r>
              <a:rPr b="1" i="0" lang="ru-RU" sz="4800" u="none" cap="none" strike="noStrike">
                <a:solidFill>
                  <a:srgbClr val="3A1A62"/>
                </a:solidFill>
                <a:latin typeface="Calibri"/>
                <a:ea typeface="Calibri"/>
                <a:cs typeface="Calibri"/>
                <a:sym typeface="Calibri"/>
              </a:rPr>
              <a:t>ПОРЯДОК МАТЕМАТИЧНИХ ДІЙ</a:t>
            </a:r>
            <a:endParaRPr b="1" i="0" sz="4800" u="none" cap="none" strike="noStrike">
              <a:solidFill>
                <a:srgbClr val="3A1A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785786" y="3643314"/>
            <a:ext cx="501291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5400"/>
              <a:buFont typeface="Calibri"/>
              <a:buNone/>
            </a:pPr>
            <a:r>
              <a:rPr b="1" i="0" lang="ru-RU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1040 – 318 = 722</a:t>
            </a:r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1928794" y="4572008"/>
            <a:ext cx="431079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5400"/>
              <a:buFont typeface="Calibri"/>
              <a:buNone/>
            </a:pPr>
            <a:r>
              <a:rPr b="1" i="0" lang="ru-RU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722 * 4 = 2888</a:t>
            </a:r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2786050" y="5643578"/>
            <a:ext cx="57150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5400"/>
              <a:buFont typeface="Calibri"/>
              <a:buNone/>
            </a:pPr>
            <a:r>
              <a:rPr b="1" i="0" lang="ru-RU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2888 – 1040 = 1848</a:t>
            </a: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7555103" y="2643182"/>
            <a:ext cx="158889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5400"/>
              <a:buFont typeface="Calibri"/>
              <a:buNone/>
            </a:pPr>
            <a:r>
              <a:rPr b="1" i="0" lang="ru-RU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1848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/>
        </p:nvSpPr>
        <p:spPr>
          <a:xfrm>
            <a:off x="2286000" y="2828925"/>
            <a:ext cx="45720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У прикладах без дужок спочатку виконуються дії множення або ділення, а потім додавання або віднімання, враховуючи попереднє правило:</a:t>
            </a:r>
            <a:endParaRPr/>
          </a:p>
        </p:txBody>
      </p:sp>
      <p:pic>
        <p:nvPicPr>
          <p:cNvPr descr="Abstract Nature Background With Fresh Green Leaves Royalty-Free Stock Image  - Storyblocks" id="118" name="Google Shape;118;p16"/>
          <p:cNvPicPr preferRelativeResize="0"/>
          <p:nvPr/>
        </p:nvPicPr>
        <p:blipFill rotWithShape="1">
          <a:blip r:embed="rId3">
            <a:alphaModFix/>
          </a:blip>
          <a:srcRect b="0" l="0" r="1875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/>
          <p:nvPr/>
        </p:nvSpPr>
        <p:spPr>
          <a:xfrm>
            <a:off x="357158" y="357166"/>
            <a:ext cx="8455328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прикладах без дужок спочатку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виконуються дії множення або ділення,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 потім додавання або віднімання:</a:t>
            </a:r>
            <a:endParaRPr b="1" i="0" sz="36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357158" y="2285992"/>
            <a:ext cx="676980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4400"/>
              <a:buFont typeface="Calibri"/>
              <a:buNone/>
            </a:pPr>
            <a:r>
              <a:rPr b="1" i="0" lang="ru-RU" sz="4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202180 – 315 * 50 + 11222 =</a:t>
            </a:r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357158" y="3286124"/>
            <a:ext cx="448071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4800"/>
              <a:buFont typeface="Calibri"/>
              <a:buNone/>
            </a:pPr>
            <a:r>
              <a:rPr b="1" i="0" lang="ru-RU" sz="48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315 * 50 = 15750</a:t>
            </a:r>
            <a:endParaRPr/>
          </a:p>
        </p:txBody>
      </p:sp>
      <p:sp>
        <p:nvSpPr>
          <p:cNvPr id="122" name="Google Shape;122;p16"/>
          <p:cNvSpPr/>
          <p:nvPr/>
        </p:nvSpPr>
        <p:spPr>
          <a:xfrm>
            <a:off x="928662" y="4214818"/>
            <a:ext cx="666881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4800"/>
              <a:buFont typeface="Calibri"/>
              <a:buNone/>
            </a:pPr>
            <a:r>
              <a:rPr b="1" i="0" lang="ru-RU" sz="48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202180 – 15750 = 184430</a:t>
            </a: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1673685" y="5357826"/>
            <a:ext cx="666881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4800"/>
              <a:buFont typeface="Calibri"/>
              <a:buNone/>
            </a:pPr>
            <a:r>
              <a:rPr b="1" i="0" lang="ru-RU" sz="48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184430 + 11222 = 195652</a:t>
            </a:r>
            <a:endParaRPr/>
          </a:p>
        </p:txBody>
      </p:sp>
      <p:sp>
        <p:nvSpPr>
          <p:cNvPr id="124" name="Google Shape;124;p16"/>
          <p:cNvSpPr/>
          <p:nvPr/>
        </p:nvSpPr>
        <p:spPr>
          <a:xfrm>
            <a:off x="7000892" y="2285992"/>
            <a:ext cx="189667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4400"/>
              <a:buFont typeface="Calibri"/>
              <a:buNone/>
            </a:pPr>
            <a:r>
              <a:rPr b="1" i="0" lang="ru-RU" sz="4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195652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ÐÐ°ÑÑÐ¸Ð½ÐºÐ¸ Ð¿Ð¾ Ð·Ð°Ð¿ÑÐ¾ÑÑ ÑÐ¾ÑÐ¼ÑÐ»Ð° Ð²Ð¸Ð·Ð½Ð°ÑÐµÐ½Ð½Ñ Ð²ÑÐ´ÑÑÐ°Ð½Ñ" id="130" name="Google Shape;130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875"/>
            <a:ext cx="9144000" cy="68659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ÐÐ°ÑÑÐ¸Ð½ÐºÐ¸ Ð¿Ð¾ Ð·Ð°Ð¿ÑÐ¾ÑÑ ÑÐ¾ÑÐ¼ÑÐ»Ð° Ð²Ð¸Ð·Ð½Ð°ÑÐµÐ½Ð½Ñ Ð²ÑÐ´ÑÑÐ°Ð½Ñ" id="131" name="Google Shape;13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65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>
              <a:solidFill>
                <a:srgbClr val="888888"/>
              </a:solidFill>
            </a:endParaRPr>
          </a:p>
        </p:txBody>
      </p:sp>
      <p:sp>
        <p:nvSpPr>
          <p:cNvPr descr="Картинки по запросу задачі на швидкість 4 клас" id="138" name="Google Shape;138;p18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Documents and Settings\Admin\Рабочий стол\4-7-638.jpg" id="139" name="Google Shape;13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312" y="0"/>
            <a:ext cx="8929687" cy="675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>
              <a:solidFill>
                <a:srgbClr val="888888"/>
              </a:solidFill>
            </a:endParaRPr>
          </a:p>
        </p:txBody>
      </p:sp>
      <p:sp>
        <p:nvSpPr>
          <p:cNvPr descr="Картинки по запросу задачі на швидкість 4 клас" id="146" name="Google Shape;146;p19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Картинки по запросу задачі на швидкість 4 клас" id="147" name="Google Shape;147;p19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Documents and Settings\Admin\Рабочий стол\4-6-638.jpg" id="148" name="Google Shape;14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" y="0"/>
            <a:ext cx="91392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>
              <a:solidFill>
                <a:srgbClr val="888888"/>
              </a:solidFill>
            </a:endParaRPr>
          </a:p>
        </p:txBody>
      </p:sp>
      <p:sp>
        <p:nvSpPr>
          <p:cNvPr descr="Картинки по запросу задачі на швидкість 4 клас" id="155" name="Google Shape;155;p20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Картинки по запросу задачі на швидкість 4 клас" id="156" name="Google Shape;156;p20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Картинки по запросу задачі на швидкість 4 клас" id="157" name="Google Shape;157;p20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Documents and Settings\Admin\Рабочий стол\4-5-638.jpg" id="158" name="Google Shape;15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bstract Nature Background With Fresh Green Leaves Royalty-Free Stock Image  - Storyblocks" id="165" name="Google Shape;165;p21"/>
          <p:cNvPicPr preferRelativeResize="0"/>
          <p:nvPr/>
        </p:nvPicPr>
        <p:blipFill rotWithShape="1">
          <a:blip r:embed="rId3">
            <a:alphaModFix/>
          </a:blip>
          <a:srcRect b="0" l="0" r="1953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/>
          <p:nvPr/>
        </p:nvSpPr>
        <p:spPr>
          <a:xfrm>
            <a:off x="357158" y="0"/>
            <a:ext cx="5549917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Calibri"/>
              <a:buNone/>
            </a:pPr>
            <a:r>
              <a:rPr b="1" i="0" lang="ru-RU" sz="7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Математика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5400"/>
              <a:buFont typeface="Calibri"/>
              <a:buNone/>
            </a:pPr>
            <a:r>
              <a:rPr b="1" i="0" lang="ru-RU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Вправа 157 (1,2,3)</a:t>
            </a:r>
            <a:endParaRPr/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5400"/>
              <a:buFont typeface="Calibri"/>
              <a:buNone/>
            </a:pPr>
            <a:r>
              <a:rPr b="1" i="0" lang="ru-RU" sz="54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Вправа 159 (1)</a:t>
            </a:r>
            <a:endParaRPr b="1" i="0" sz="54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Копія) Підсумкова діагностична робота з математики за вересень" id="167" name="Google Shape;16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76875" y="2143125"/>
            <a:ext cx="3667125" cy="47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