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5D7872E-E8C3-4FFB-B95D-E8AD7EE307FE}" type="datetimeFigureOut">
              <a:rPr lang="es-PA" smtClean="0"/>
              <a:t>09/28/2020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F8336AE-7794-451D-8B4D-3BF42637A0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0658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72E-E8C3-4FFB-B95D-E8AD7EE307FE}" type="datetimeFigureOut">
              <a:rPr lang="es-PA" smtClean="0"/>
              <a:t>09/28/2020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36AE-7794-451D-8B4D-3BF42637A0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5655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72E-E8C3-4FFB-B95D-E8AD7EE307FE}" type="datetimeFigureOut">
              <a:rPr lang="es-PA" smtClean="0"/>
              <a:t>09/28/2020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36AE-7794-451D-8B4D-3BF42637A0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3993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72E-E8C3-4FFB-B95D-E8AD7EE307FE}" type="datetimeFigureOut">
              <a:rPr lang="es-PA" smtClean="0"/>
              <a:t>09/28/2020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36AE-7794-451D-8B4D-3BF42637A0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63473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72E-E8C3-4FFB-B95D-E8AD7EE307FE}" type="datetimeFigureOut">
              <a:rPr lang="es-PA" smtClean="0"/>
              <a:t>09/28/2020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36AE-7794-451D-8B4D-3BF42637A0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97321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72E-E8C3-4FFB-B95D-E8AD7EE307FE}" type="datetimeFigureOut">
              <a:rPr lang="es-PA" smtClean="0"/>
              <a:t>09/28/2020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36AE-7794-451D-8B4D-3BF42637A0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87014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72E-E8C3-4FFB-B95D-E8AD7EE307FE}" type="datetimeFigureOut">
              <a:rPr lang="es-PA" smtClean="0"/>
              <a:t>09/28/2020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36AE-7794-451D-8B4D-3BF42637A0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54755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5D7872E-E8C3-4FFB-B95D-E8AD7EE307FE}" type="datetimeFigureOut">
              <a:rPr lang="es-PA" smtClean="0"/>
              <a:t>09/28/2020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36AE-7794-451D-8B4D-3BF42637A0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55926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5D7872E-E8C3-4FFB-B95D-E8AD7EE307FE}" type="datetimeFigureOut">
              <a:rPr lang="es-PA" smtClean="0"/>
              <a:t>09/28/2020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36AE-7794-451D-8B4D-3BF42637A0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5849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72E-E8C3-4FFB-B95D-E8AD7EE307FE}" type="datetimeFigureOut">
              <a:rPr lang="es-PA" smtClean="0"/>
              <a:t>09/28/2020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36AE-7794-451D-8B4D-3BF42637A0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1645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72E-E8C3-4FFB-B95D-E8AD7EE307FE}" type="datetimeFigureOut">
              <a:rPr lang="es-PA" smtClean="0"/>
              <a:t>09/28/2020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36AE-7794-451D-8B4D-3BF42637A0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7186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72E-E8C3-4FFB-B95D-E8AD7EE307FE}" type="datetimeFigureOut">
              <a:rPr lang="es-PA" smtClean="0"/>
              <a:t>09/28/2020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36AE-7794-451D-8B4D-3BF42637A0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1948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72E-E8C3-4FFB-B95D-E8AD7EE307FE}" type="datetimeFigureOut">
              <a:rPr lang="es-PA" smtClean="0"/>
              <a:t>09/28/2020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36AE-7794-451D-8B4D-3BF42637A0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4568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72E-E8C3-4FFB-B95D-E8AD7EE307FE}" type="datetimeFigureOut">
              <a:rPr lang="es-PA" smtClean="0"/>
              <a:t>09/28/2020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36AE-7794-451D-8B4D-3BF42637A0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0283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72E-E8C3-4FFB-B95D-E8AD7EE307FE}" type="datetimeFigureOut">
              <a:rPr lang="es-PA" smtClean="0"/>
              <a:t>09/28/2020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36AE-7794-451D-8B4D-3BF42637A0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0121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72E-E8C3-4FFB-B95D-E8AD7EE307FE}" type="datetimeFigureOut">
              <a:rPr lang="es-PA" smtClean="0"/>
              <a:t>09/28/2020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36AE-7794-451D-8B4D-3BF42637A0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1832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72E-E8C3-4FFB-B95D-E8AD7EE307FE}" type="datetimeFigureOut">
              <a:rPr lang="es-PA" smtClean="0"/>
              <a:t>09/28/2020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36AE-7794-451D-8B4D-3BF42637A0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7374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5D7872E-E8C3-4FFB-B95D-E8AD7EE307FE}" type="datetimeFigureOut">
              <a:rPr lang="es-PA" smtClean="0"/>
              <a:t>09/28/2020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P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F8336AE-7794-451D-8B4D-3BF42637A06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8774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ISBN" TargetMode="External"/><Relationship Id="rId2" Type="http://schemas.openxmlformats.org/officeDocument/2006/relationships/hyperlink" Target="https://es.wikipedia.org/wiki/Madri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.wikipedia.org/wiki/Especial:FuentesDeLibros/978-8-4983-5810-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3287" y="992150"/>
            <a:ext cx="8825658" cy="2677648"/>
          </a:xfrm>
        </p:spPr>
        <p:txBody>
          <a:bodyPr>
            <a:normAutofit/>
          </a:bodyPr>
          <a:lstStyle/>
          <a:p>
            <a:r>
              <a:rPr lang="es-PA" dirty="0" smtClean="0"/>
              <a:t>Manejo de la ansiedad en la pandemia </a:t>
            </a:r>
            <a:br>
              <a:rPr lang="es-PA" dirty="0" smtClean="0"/>
            </a:br>
            <a:r>
              <a:rPr lang="es-PA" dirty="0" smtClean="0"/>
              <a:t>COVID 19</a:t>
            </a:r>
            <a:endParaRPr lang="es-PA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PA" dirty="0" smtClean="0"/>
              <a:t>Nimia Agudo Ortiz </a:t>
            </a:r>
          </a:p>
          <a:p>
            <a:r>
              <a:rPr lang="es-PA" dirty="0" smtClean="0"/>
              <a:t>Psicóloga Clínica </a:t>
            </a:r>
          </a:p>
          <a:p>
            <a:r>
              <a:rPr lang="es-PA" dirty="0" smtClean="0"/>
              <a:t>2020</a:t>
            </a:r>
            <a:endParaRPr lang="es-PA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095" y="2989408"/>
            <a:ext cx="4099305" cy="289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Intervención Psicológica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54954" y="2292439"/>
            <a:ext cx="4825158" cy="4301543"/>
          </a:xfrm>
        </p:spPr>
        <p:txBody>
          <a:bodyPr>
            <a:normAutofit/>
          </a:bodyPr>
          <a:lstStyle/>
          <a:p>
            <a:pPr algn="just"/>
            <a:r>
              <a:rPr lang="es-PA" b="1" dirty="0" smtClean="0"/>
              <a:t>Promover  servicios psicológicos telf.</a:t>
            </a:r>
          </a:p>
          <a:p>
            <a:pPr algn="just"/>
            <a:r>
              <a:rPr lang="es-PA" b="1" dirty="0" smtClean="0"/>
              <a:t>Atención presencial, aplicando medidas</a:t>
            </a:r>
          </a:p>
          <a:p>
            <a:pPr algn="just"/>
            <a:r>
              <a:rPr lang="es-PA" b="1" dirty="0" smtClean="0"/>
              <a:t>Validar emociones, favorecer expresión emocional </a:t>
            </a:r>
          </a:p>
          <a:p>
            <a:pPr algn="just"/>
            <a:r>
              <a:rPr lang="es-PA" b="1" dirty="0" smtClean="0"/>
              <a:t>«Ser su mejor aliado»</a:t>
            </a:r>
          </a:p>
          <a:p>
            <a:pPr algn="just"/>
            <a:r>
              <a:rPr lang="es-PA" b="1" dirty="0" smtClean="0"/>
              <a:t>Enfocarse en el presente </a:t>
            </a:r>
          </a:p>
          <a:p>
            <a:pPr algn="just"/>
            <a:r>
              <a:rPr lang="es-PA" b="1" dirty="0" smtClean="0"/>
              <a:t>Cuidar hábitos de sueño, apetito…</a:t>
            </a:r>
          </a:p>
          <a:p>
            <a:pPr algn="just"/>
            <a:r>
              <a:rPr lang="es-PA" b="1" dirty="0" smtClean="0"/>
              <a:t>Mantener contacto social </a:t>
            </a:r>
          </a:p>
          <a:p>
            <a:pPr algn="just"/>
            <a:r>
              <a:rPr lang="es-PA" b="1" dirty="0" smtClean="0"/>
              <a:t>Rutina diaria y ejercicio</a:t>
            </a:r>
          </a:p>
          <a:p>
            <a:pPr algn="just"/>
            <a:r>
              <a:rPr lang="es-PA" b="1" dirty="0" smtClean="0"/>
              <a:t>Talleres de relajación</a:t>
            </a:r>
            <a:endParaRPr lang="es-PA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72835" y="2358801"/>
            <a:ext cx="4825159" cy="3416300"/>
          </a:xfrm>
        </p:spPr>
        <p:txBody>
          <a:bodyPr>
            <a:normAutofit/>
          </a:bodyPr>
          <a:lstStyle/>
          <a:p>
            <a:pPr algn="just"/>
            <a:r>
              <a:rPr lang="es-PA" b="1" dirty="0" smtClean="0"/>
              <a:t>Desconectarse de sobreinformación</a:t>
            </a:r>
          </a:p>
          <a:p>
            <a:pPr algn="just"/>
            <a:r>
              <a:rPr lang="es-PA" b="1" dirty="0" smtClean="0"/>
              <a:t>Refuerzo positivo tipo social. Ofrecemos  servicio y disponibilidad.</a:t>
            </a:r>
          </a:p>
          <a:p>
            <a:pPr algn="just"/>
            <a:r>
              <a:rPr lang="es-PA" b="1" dirty="0" smtClean="0"/>
              <a:t> </a:t>
            </a:r>
            <a:r>
              <a:rPr lang="es-PA" b="1" dirty="0" smtClean="0"/>
              <a:t>Seguimiento</a:t>
            </a:r>
            <a:endParaRPr lang="es-PA" b="1" dirty="0" smtClean="0"/>
          </a:p>
          <a:p>
            <a:endParaRPr lang="es-PA" b="1" dirty="0"/>
          </a:p>
        </p:txBody>
      </p:sp>
      <p:pic>
        <p:nvPicPr>
          <p:cNvPr id="7170" name="Picture 2" descr="Psiquiatras recomiendan al personal sanitario cuidarse a sí mism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65" y="3936418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197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Referencias</a:t>
            </a:r>
            <a:endParaRPr lang="es-PA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425410" y="2240924"/>
            <a:ext cx="9379964" cy="4371304"/>
          </a:xfrm>
        </p:spPr>
        <p:txBody>
          <a:bodyPr>
            <a:normAutofit fontScale="92500" lnSpcReduction="10000"/>
          </a:bodyPr>
          <a:lstStyle/>
          <a:p>
            <a:r>
              <a:rPr lang="es-US" b="1" dirty="0"/>
              <a:t>Asociación Estadounidense de Psiquiatría (2014). </a:t>
            </a:r>
            <a:r>
              <a:rPr lang="es-US" b="1" i="1" dirty="0"/>
              <a:t>Manual diagnóstico y estadístico de los trastornos mentales (DSM-5)</a:t>
            </a:r>
            <a:r>
              <a:rPr lang="es-US" b="1" dirty="0"/>
              <a:t> (Quinta edición). </a:t>
            </a:r>
            <a:r>
              <a:rPr lang="es-US" b="1" dirty="0">
                <a:hlinkClick r:id="rId2" tooltip="Madrid"/>
              </a:rPr>
              <a:t>Madrid</a:t>
            </a:r>
            <a:r>
              <a:rPr lang="es-US" b="1" dirty="0"/>
              <a:t>: Editorial Médica Panamericana. </a:t>
            </a:r>
            <a:r>
              <a:rPr lang="es-US" b="1" dirty="0">
                <a:hlinkClick r:id="rId3" tooltip="ISBN"/>
              </a:rPr>
              <a:t>ISBN</a:t>
            </a:r>
            <a:r>
              <a:rPr lang="es-US" b="1" dirty="0"/>
              <a:t> </a:t>
            </a:r>
            <a:r>
              <a:rPr lang="es-US" b="1" dirty="0">
                <a:hlinkClick r:id="rId4" tooltip="Especial:FuentesDeLibros/978-8-4983-5810-0"/>
              </a:rPr>
              <a:t>978-8-4983-5810-0</a:t>
            </a:r>
            <a:r>
              <a:rPr lang="es-US" b="1" dirty="0" smtClean="0"/>
              <a:t>.</a:t>
            </a:r>
            <a:endParaRPr lang="es-CO" b="1" dirty="0" smtClean="0"/>
          </a:p>
          <a:p>
            <a:r>
              <a:rPr lang="es-CO" b="1" dirty="0" smtClean="0"/>
              <a:t>Martínez </a:t>
            </a:r>
            <a:r>
              <a:rPr lang="es-CO" b="1" dirty="0"/>
              <a:t>Guzmán, P. (2020) «Intervención y Psicoterapia en crisis en tiempos del Coronavirus». Centro de Estudios en Psicología clínica y psicoterapia. Chile. [Online] pp. </a:t>
            </a:r>
            <a:r>
              <a:rPr lang="es-CO" b="1" dirty="0" smtClean="0"/>
              <a:t>1-18</a:t>
            </a:r>
          </a:p>
          <a:p>
            <a:r>
              <a:rPr lang="es-CO" b="1" dirty="0" smtClean="0"/>
              <a:t>Organización </a:t>
            </a:r>
            <a:r>
              <a:rPr lang="es-CO" b="1" dirty="0"/>
              <a:t>Panamericana de la Salud. (2009). </a:t>
            </a:r>
            <a:r>
              <a:rPr lang="es-CO" b="1" dirty="0" smtClean="0"/>
              <a:t>«Guía </a:t>
            </a:r>
            <a:r>
              <a:rPr lang="es-CO" b="1" dirty="0"/>
              <a:t>Práctica de salud mental en </a:t>
            </a:r>
            <a:r>
              <a:rPr lang="es-CO" b="1" dirty="0" smtClean="0"/>
              <a:t>desastres». </a:t>
            </a:r>
            <a:r>
              <a:rPr lang="es-CO" b="1" dirty="0"/>
              <a:t>Washington D. C. Rodríguez, OPS. ISBN: 92-75-32665 7 </a:t>
            </a:r>
            <a:endParaRPr lang="es-PA" b="1" dirty="0"/>
          </a:p>
          <a:p>
            <a:r>
              <a:rPr lang="es-CO" b="1" dirty="0"/>
              <a:t>Organización Panamericana de la Salud. (2010). </a:t>
            </a:r>
            <a:r>
              <a:rPr lang="es-CO" b="1" dirty="0" smtClean="0"/>
              <a:t>«Apoyo </a:t>
            </a:r>
            <a:r>
              <a:rPr lang="es-CO" b="1" dirty="0"/>
              <a:t>psicosocial en emergencias y desastres: Guía para equipos de </a:t>
            </a:r>
            <a:r>
              <a:rPr lang="es-CO" b="1" dirty="0" smtClean="0"/>
              <a:t>respuesta» </a:t>
            </a:r>
            <a:r>
              <a:rPr lang="es-CO" b="1" dirty="0"/>
              <a:t>. Washington D. C., OPS. ISBN: 978-92-75-33126-2 </a:t>
            </a:r>
            <a:endParaRPr lang="es-PA" b="1" dirty="0"/>
          </a:p>
          <a:p>
            <a:r>
              <a:rPr lang="es-PA" b="1" dirty="0" smtClean="0"/>
              <a:t>Pérez Jiménez, D. (2020). «Entre el miedo y ansiedad y nuestra capacidad para manejarlo». </a:t>
            </a:r>
          </a:p>
          <a:p>
            <a:r>
              <a:rPr lang="es-PA" b="1" dirty="0"/>
              <a:t>Urzúa y cols. (2020). “La psicología y la prevención en el manejo del COVID 19. Aportes desde la evidencia inicial”. Terapia Psicológica, [Online] 38 (1), pp. 103-118</a:t>
            </a:r>
          </a:p>
          <a:p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val="2926379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Muchas Gracias</a:t>
            </a:r>
            <a:endParaRPr lang="es-PA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Preguntas</a:t>
            </a:r>
            <a:r>
              <a:rPr lang="es-PA" smtClean="0"/>
              <a:t>, comentarios</a:t>
            </a:r>
            <a:endParaRPr lang="es-PA"/>
          </a:p>
        </p:txBody>
      </p:sp>
      <p:sp>
        <p:nvSpPr>
          <p:cNvPr id="5" name="AutoShape 2" descr="Vista previa de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6" name="AutoShape 4" descr="Vista previa de imag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7" name="AutoShape 6" descr="Vista previa de image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sp>
        <p:nvSpPr>
          <p:cNvPr id="8" name="AutoShape 8" descr="Vista previa de image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8"/>
          <a:stretch/>
        </p:blipFill>
        <p:spPr bwMode="auto">
          <a:xfrm>
            <a:off x="5937161" y="1298463"/>
            <a:ext cx="5204092" cy="5309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64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Contenido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b="1" dirty="0" smtClean="0"/>
              <a:t>Concepto</a:t>
            </a:r>
          </a:p>
          <a:p>
            <a:r>
              <a:rPr lang="es-PA" b="1" dirty="0" smtClean="0"/>
              <a:t>Experiencia en el manejo de la ansiedad del personal </a:t>
            </a:r>
          </a:p>
          <a:p>
            <a:r>
              <a:rPr lang="es-PA" b="1" dirty="0" smtClean="0"/>
              <a:t>Experiencia en el manejo de la ansiedad en pacientes COVID +</a:t>
            </a:r>
            <a:endParaRPr lang="es-PA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269" y="4146997"/>
            <a:ext cx="3739028" cy="2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La ansiedad</a:t>
            </a:r>
            <a:endParaRPr lang="es-PA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PA" b="1" dirty="0" smtClean="0"/>
              <a:t>Definición</a:t>
            </a:r>
            <a:r>
              <a:rPr lang="es-PA" dirty="0" smtClean="0"/>
              <a:t>: temor </a:t>
            </a:r>
            <a:r>
              <a:rPr lang="es-PA" b="1" dirty="0" smtClean="0">
                <a:solidFill>
                  <a:schemeClr val="accent2"/>
                </a:solidFill>
              </a:rPr>
              <a:t>intenso</a:t>
            </a:r>
            <a:r>
              <a:rPr lang="es-PA" dirty="0" smtClean="0">
                <a:solidFill>
                  <a:schemeClr val="accent2"/>
                </a:solidFill>
              </a:rPr>
              <a:t> </a:t>
            </a:r>
            <a:r>
              <a:rPr lang="es-PA" dirty="0" smtClean="0"/>
              <a:t>y </a:t>
            </a:r>
            <a:r>
              <a:rPr lang="es-PA" b="1" dirty="0" smtClean="0">
                <a:solidFill>
                  <a:schemeClr val="accent2"/>
                </a:solidFill>
              </a:rPr>
              <a:t>excesivo</a:t>
            </a:r>
            <a:r>
              <a:rPr lang="es-PA" dirty="0" smtClean="0"/>
              <a:t>, tensión muscular, vigilancia en relación a un peligro </a:t>
            </a:r>
            <a:r>
              <a:rPr lang="es-PA" b="1" dirty="0" smtClean="0">
                <a:solidFill>
                  <a:schemeClr val="accent2"/>
                </a:solidFill>
              </a:rPr>
              <a:t>futuro</a:t>
            </a:r>
            <a:r>
              <a:rPr lang="es-PA" dirty="0" smtClean="0">
                <a:solidFill>
                  <a:schemeClr val="accent2"/>
                </a:solidFill>
              </a:rPr>
              <a:t> </a:t>
            </a:r>
            <a:r>
              <a:rPr lang="es-PA" dirty="0" smtClean="0"/>
              <a:t>y conductas cautelosas o </a:t>
            </a:r>
            <a:r>
              <a:rPr lang="es-PA" b="1" dirty="0" err="1" smtClean="0">
                <a:solidFill>
                  <a:schemeClr val="accent2"/>
                </a:solidFill>
              </a:rPr>
              <a:t>evitativas</a:t>
            </a:r>
            <a:r>
              <a:rPr lang="es-PA" dirty="0" smtClean="0"/>
              <a:t>, </a:t>
            </a:r>
            <a:r>
              <a:rPr lang="es-PA" b="1" dirty="0" smtClean="0">
                <a:solidFill>
                  <a:schemeClr val="accent2"/>
                </a:solidFill>
              </a:rPr>
              <a:t>permanece</a:t>
            </a:r>
            <a:r>
              <a:rPr lang="es-PA" dirty="0" smtClean="0"/>
              <a:t> en el tiempo</a:t>
            </a:r>
          </a:p>
          <a:p>
            <a:pPr algn="just"/>
            <a:r>
              <a:rPr lang="es-PA" dirty="0"/>
              <a:t>D</a:t>
            </a:r>
            <a:r>
              <a:rPr lang="es-PA" dirty="0" smtClean="0"/>
              <a:t>ifiere </a:t>
            </a:r>
            <a:r>
              <a:rPr lang="es-PA" dirty="0" smtClean="0"/>
              <a:t>del miedo: </a:t>
            </a:r>
            <a:r>
              <a:rPr lang="es-PA" b="1" dirty="0" smtClean="0">
                <a:solidFill>
                  <a:schemeClr val="accent2"/>
                </a:solidFill>
              </a:rPr>
              <a:t>ansiedad</a:t>
            </a:r>
            <a:r>
              <a:rPr lang="es-PA" dirty="0" smtClean="0"/>
              <a:t> es una respuesta </a:t>
            </a:r>
            <a:r>
              <a:rPr lang="es-PA" b="1" dirty="0" smtClean="0">
                <a:solidFill>
                  <a:schemeClr val="accent2"/>
                </a:solidFill>
              </a:rPr>
              <a:t>anticipatoria</a:t>
            </a:r>
            <a:r>
              <a:rPr lang="es-PA" dirty="0" smtClean="0">
                <a:solidFill>
                  <a:schemeClr val="accent2"/>
                </a:solidFill>
              </a:rPr>
              <a:t> </a:t>
            </a:r>
            <a:r>
              <a:rPr lang="es-PA" dirty="0" smtClean="0"/>
              <a:t>a una amenaza </a:t>
            </a:r>
            <a:r>
              <a:rPr lang="es-PA" b="1" dirty="0" smtClean="0">
                <a:solidFill>
                  <a:schemeClr val="accent2"/>
                </a:solidFill>
              </a:rPr>
              <a:t>futura</a:t>
            </a:r>
            <a:r>
              <a:rPr lang="es-PA" dirty="0" smtClean="0"/>
              <a:t>, mientras que </a:t>
            </a:r>
            <a:r>
              <a:rPr lang="es-PA" b="1" dirty="0" smtClean="0">
                <a:solidFill>
                  <a:schemeClr val="accent5">
                    <a:lumMod val="50000"/>
                  </a:schemeClr>
                </a:solidFill>
              </a:rPr>
              <a:t>miedo</a:t>
            </a:r>
            <a:r>
              <a:rPr lang="es-PA" dirty="0" smtClean="0"/>
              <a:t> es una respuesta </a:t>
            </a:r>
            <a:r>
              <a:rPr lang="es-PA" b="1" dirty="0" smtClean="0">
                <a:solidFill>
                  <a:schemeClr val="accent5">
                    <a:lumMod val="50000"/>
                  </a:schemeClr>
                </a:solidFill>
              </a:rPr>
              <a:t>emocional</a:t>
            </a:r>
            <a:r>
              <a:rPr lang="es-PA" dirty="0" smtClean="0"/>
              <a:t> a una amenaza </a:t>
            </a:r>
            <a:r>
              <a:rPr lang="es-PA" b="1" dirty="0" smtClean="0">
                <a:solidFill>
                  <a:schemeClr val="accent5">
                    <a:lumMod val="50000"/>
                  </a:schemeClr>
                </a:solidFill>
              </a:rPr>
              <a:t>inminente,</a:t>
            </a:r>
            <a:r>
              <a:rPr lang="es-PA" dirty="0" smtClean="0"/>
              <a:t> real o imaginaria. (DSM 5, 2014, P. 189)</a:t>
            </a:r>
          </a:p>
          <a:p>
            <a:pPr marL="0" indent="0" algn="just">
              <a:buNone/>
            </a:pPr>
            <a:endParaRPr lang="es-PA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8713" y="2946849"/>
            <a:ext cx="4824412" cy="272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Ansiedad en la pandemia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PA" b="1" dirty="0" smtClean="0"/>
              <a:t>Los efectos PSIC. directos del virus (</a:t>
            </a:r>
            <a:r>
              <a:rPr lang="es-PA" b="1" dirty="0" err="1" smtClean="0"/>
              <a:t>ptes</a:t>
            </a:r>
            <a:r>
              <a:rPr lang="es-PA" b="1" dirty="0" smtClean="0"/>
              <a:t>. </a:t>
            </a:r>
            <a:r>
              <a:rPr lang="es-PA" b="1" dirty="0" err="1" smtClean="0"/>
              <a:t>Covid</a:t>
            </a:r>
            <a:r>
              <a:rPr lang="es-PA" b="1" dirty="0" smtClean="0"/>
              <a:t> +)</a:t>
            </a:r>
          </a:p>
          <a:p>
            <a:r>
              <a:rPr lang="es-PA" b="1" dirty="0" smtClean="0"/>
              <a:t>Exposición a noticias sobre el creciente número de casos y decesos</a:t>
            </a:r>
          </a:p>
          <a:p>
            <a:r>
              <a:rPr lang="es-PA" b="1" dirty="0"/>
              <a:t>Efectos asociados al </a:t>
            </a:r>
            <a:r>
              <a:rPr lang="es-PA" b="1" dirty="0" smtClean="0"/>
              <a:t>aislamiento</a:t>
            </a:r>
          </a:p>
          <a:p>
            <a:r>
              <a:rPr lang="es-PA" b="1" dirty="0" smtClean="0"/>
              <a:t>Convivencia en espacio reducido</a:t>
            </a:r>
          </a:p>
          <a:p>
            <a:r>
              <a:rPr lang="es-PA" b="1" dirty="0" smtClean="0"/>
              <a:t>Incertidumbre</a:t>
            </a:r>
          </a:p>
          <a:p>
            <a:r>
              <a:rPr lang="es-PA" b="1" dirty="0" smtClean="0"/>
              <a:t>Pérdidas como del trabajo</a:t>
            </a:r>
            <a:endParaRPr lang="es-PA" b="1" dirty="0"/>
          </a:p>
        </p:txBody>
      </p:sp>
      <p:pic>
        <p:nvPicPr>
          <p:cNvPr id="1026" name="Picture 2" descr="An Oral History of the Pandemic Warnings Trump Ignored | WIR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8713" y="2767838"/>
            <a:ext cx="4824412" cy="308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92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Impacto Psicológico en </a:t>
            </a:r>
            <a:r>
              <a:rPr lang="es-PA" dirty="0" err="1" smtClean="0"/>
              <a:t>ptes</a:t>
            </a:r>
            <a:r>
              <a:rPr lang="es-PA" dirty="0" smtClean="0"/>
              <a:t>. COVID +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PA" b="1" dirty="0" smtClean="0"/>
              <a:t>Pacientes  </a:t>
            </a:r>
            <a:r>
              <a:rPr lang="es-PA" b="1" dirty="0" err="1" smtClean="0"/>
              <a:t>covid</a:t>
            </a:r>
            <a:r>
              <a:rPr lang="es-PA" b="1" dirty="0" smtClean="0"/>
              <a:t> +, experimentan ansiedad, evitación, incertidumbre, frustración,  miedo a la muerte, enojo por discriminación en sus </a:t>
            </a:r>
            <a:r>
              <a:rPr lang="es-PA" b="1" dirty="0" err="1" smtClean="0"/>
              <a:t>bdas</a:t>
            </a:r>
            <a:r>
              <a:rPr lang="es-PA" b="1" dirty="0" smtClean="0"/>
              <a:t>., extrañan su casa, </a:t>
            </a:r>
            <a:r>
              <a:rPr lang="es-PA" b="1" dirty="0" err="1" smtClean="0"/>
              <a:t>flia</a:t>
            </a:r>
            <a:r>
              <a:rPr lang="es-PA" b="1" dirty="0" smtClean="0"/>
              <a:t>. Y trabajo </a:t>
            </a:r>
          </a:p>
          <a:p>
            <a:r>
              <a:rPr lang="es-PA" b="1" dirty="0" smtClean="0"/>
              <a:t>Evidencia señala (Urzúa y cols., 2020): ansiedad, depresión, </a:t>
            </a:r>
            <a:r>
              <a:rPr lang="es-PA" b="1" dirty="0"/>
              <a:t>síntomas de TEPT (dificultad para dormir, relajarse, evitación, </a:t>
            </a:r>
            <a:r>
              <a:rPr lang="es-PA" b="1" dirty="0" err="1"/>
              <a:t>reexperimentación</a:t>
            </a:r>
            <a:r>
              <a:rPr lang="es-PA" b="1" dirty="0"/>
              <a:t>),  pensamientos </a:t>
            </a:r>
            <a:r>
              <a:rPr lang="es-PA" b="1" dirty="0" smtClean="0"/>
              <a:t>intrusivos</a:t>
            </a:r>
          </a:p>
          <a:p>
            <a:r>
              <a:rPr lang="es-PA" b="1" dirty="0" smtClean="0"/>
              <a:t>Hablar de las otras reacciones (motivación, agradecimiento)</a:t>
            </a:r>
            <a:endParaRPr lang="es-PA" b="1" dirty="0"/>
          </a:p>
          <a:p>
            <a:endParaRPr lang="es-PA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69899" y="2404820"/>
            <a:ext cx="5791692" cy="361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1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Atención Psicológica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PA" b="1" dirty="0" smtClean="0"/>
              <a:t>Por la alta contagiosidad del virus y la necesidad de realizar el distanciamiento social, nos hemos visto </a:t>
            </a:r>
            <a:r>
              <a:rPr lang="es-PA" b="1" dirty="0" err="1" smtClean="0"/>
              <a:t>obligadxs</a:t>
            </a:r>
            <a:r>
              <a:rPr lang="es-PA" b="1" dirty="0" smtClean="0"/>
              <a:t> a realizar las intervenciones vía telefónica</a:t>
            </a:r>
          </a:p>
          <a:p>
            <a:pPr algn="just"/>
            <a:r>
              <a:rPr lang="es-PA" b="1" dirty="0" smtClean="0"/>
              <a:t>COVID 19 (pérdidas personas, labores, aislamiento social, confusión,  riesgo de contagiar a familiares) </a:t>
            </a:r>
            <a:endParaRPr lang="es-PA" b="1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P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828" y="2438942"/>
            <a:ext cx="4565360" cy="302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Atención Psicológica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PA" b="1" dirty="0" smtClean="0"/>
              <a:t>Según la OMS , la atención </a:t>
            </a:r>
            <a:r>
              <a:rPr lang="es-PA" b="1" dirty="0" smtClean="0"/>
              <a:t>virtual </a:t>
            </a:r>
            <a:r>
              <a:rPr lang="es-PA" b="1" dirty="0" smtClean="0"/>
              <a:t>es equivalente a la atención presencial. Hay límites según dx, adherencia, accesibilidad. Reduce depre.</a:t>
            </a:r>
          </a:p>
          <a:p>
            <a:r>
              <a:rPr lang="es-PA" b="1" dirty="0" smtClean="0"/>
              <a:t>Intervenciones virtuales deben ser adaptadas al contexto, garantizar confidencialidad, se requiere capacitación y red de apoyo</a:t>
            </a:r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3739" y="2603500"/>
            <a:ext cx="4654359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Intervención Psicológica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6220" y="2279562"/>
            <a:ext cx="4833892" cy="3740240"/>
          </a:xfrm>
        </p:spPr>
        <p:txBody>
          <a:bodyPr>
            <a:normAutofit fontScale="92500" lnSpcReduction="10000"/>
          </a:bodyPr>
          <a:lstStyle/>
          <a:p>
            <a:r>
              <a:rPr lang="es-PA" b="1" dirty="0" smtClean="0"/>
              <a:t>Presentación, razón de la llamada</a:t>
            </a:r>
          </a:p>
          <a:p>
            <a:r>
              <a:rPr lang="es-PA" b="1" dirty="0" smtClean="0"/>
              <a:t>Favorecer </a:t>
            </a:r>
            <a:r>
              <a:rPr lang="es-PA" b="1" dirty="0" err="1" smtClean="0"/>
              <a:t>exp</a:t>
            </a:r>
            <a:r>
              <a:rPr lang="es-PA" b="1" dirty="0" smtClean="0"/>
              <a:t>. </a:t>
            </a:r>
            <a:r>
              <a:rPr lang="es-PA" b="1" dirty="0" err="1" smtClean="0"/>
              <a:t>Emo</a:t>
            </a:r>
            <a:r>
              <a:rPr lang="es-PA" b="1" dirty="0" smtClean="0"/>
              <a:t>. Validarlas (pensamientos, miedos, síntomas)</a:t>
            </a:r>
          </a:p>
          <a:p>
            <a:r>
              <a:rPr lang="es-PA" b="1" dirty="0" smtClean="0"/>
              <a:t>Percepción realista del riesgo. Análisis soluciones, explorar recursos  usados en el pasado, brindar herramientas. </a:t>
            </a:r>
          </a:p>
          <a:p>
            <a:r>
              <a:rPr lang="es-PA" b="1" dirty="0" smtClean="0"/>
              <a:t>Mantener hábitos de autocuidado: sueño, apetito, higiene, ejercicio, hidratación</a:t>
            </a:r>
          </a:p>
          <a:p>
            <a:r>
              <a:rPr lang="es-PA" b="1" dirty="0" smtClean="0"/>
              <a:t>Descansar de información sobre virus</a:t>
            </a:r>
          </a:p>
          <a:p>
            <a:r>
              <a:rPr lang="es-PA" b="1" dirty="0" smtClean="0"/>
              <a:t>Mantener red de apoyo social, virtual</a:t>
            </a:r>
          </a:p>
          <a:p>
            <a:r>
              <a:rPr lang="es-PA" b="1" dirty="0" smtClean="0"/>
              <a:t>Infundir esperanza, Optimismo</a:t>
            </a:r>
          </a:p>
          <a:p>
            <a:endParaRPr lang="es-PA" dirty="0" smtClean="0"/>
          </a:p>
          <a:p>
            <a:endParaRPr lang="es-PA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07618" y="2228045"/>
            <a:ext cx="4826254" cy="37917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PA" dirty="0" smtClean="0"/>
          </a:p>
          <a:p>
            <a:r>
              <a:rPr lang="es-PA" b="1" dirty="0"/>
              <a:t>Buscar apoyo y hablar con personas de confianza,  profesionales de salud </a:t>
            </a:r>
            <a:r>
              <a:rPr lang="es-PA" b="1" dirty="0" smtClean="0"/>
              <a:t>mental</a:t>
            </a:r>
          </a:p>
          <a:p>
            <a:r>
              <a:rPr lang="es-PA" b="1" dirty="0" smtClean="0"/>
              <a:t>Seguimiento: pensamiento realista</a:t>
            </a:r>
            <a:endParaRPr lang="es-PA" b="1" dirty="0"/>
          </a:p>
          <a:p>
            <a:pPr marL="0" indent="0">
              <a:buNone/>
            </a:pPr>
            <a:endParaRPr lang="es-P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951" y="3812146"/>
            <a:ext cx="4268931" cy="284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0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Impacto en personal del hospital 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71976" y="2253804"/>
            <a:ext cx="4808135" cy="4604196"/>
          </a:xfrm>
        </p:spPr>
        <p:txBody>
          <a:bodyPr>
            <a:normAutofit/>
          </a:bodyPr>
          <a:lstStyle/>
          <a:p>
            <a:pPr algn="just"/>
            <a:r>
              <a:rPr lang="es-PA" b="1" dirty="0" smtClean="0"/>
              <a:t>Miedo al contagio</a:t>
            </a:r>
          </a:p>
          <a:p>
            <a:pPr algn="just"/>
            <a:r>
              <a:rPr lang="es-PA" b="1" dirty="0" smtClean="0"/>
              <a:t>Miedo a contagiar a </a:t>
            </a:r>
            <a:r>
              <a:rPr lang="es-PA" b="1" dirty="0" smtClean="0"/>
              <a:t>familiares. Envío</a:t>
            </a:r>
            <a:endParaRPr lang="es-PA" b="1" dirty="0" smtClean="0"/>
          </a:p>
          <a:p>
            <a:pPr algn="just"/>
            <a:r>
              <a:rPr lang="es-PA" b="1" dirty="0" smtClean="0"/>
              <a:t>EPP, poner y quitar. Permanecer 6   horas o más usándolo. </a:t>
            </a:r>
          </a:p>
          <a:p>
            <a:pPr algn="just"/>
            <a:r>
              <a:rPr lang="es-PA" b="1" dirty="0" smtClean="0"/>
              <a:t>Discriminación</a:t>
            </a:r>
          </a:p>
          <a:p>
            <a:pPr algn="just"/>
            <a:r>
              <a:rPr lang="es-PA" b="1" dirty="0" smtClean="0"/>
              <a:t>Alteración sueño, apetito, </a:t>
            </a:r>
            <a:r>
              <a:rPr lang="es-PA" b="1" dirty="0" smtClean="0"/>
              <a:t>tristeza, agotamiento, estigma</a:t>
            </a:r>
            <a:endParaRPr lang="es-PA" b="1" dirty="0" smtClean="0"/>
          </a:p>
          <a:p>
            <a:pPr algn="just"/>
            <a:r>
              <a:rPr lang="es-PA" b="1" dirty="0" smtClean="0"/>
              <a:t>Activación vegetativa</a:t>
            </a:r>
          </a:p>
          <a:p>
            <a:pPr algn="just"/>
            <a:r>
              <a:rPr lang="es-PA" b="1" dirty="0" smtClean="0"/>
              <a:t>Resistencia a buscar ayuda de salud mental</a:t>
            </a:r>
            <a:endParaRPr lang="es-PA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PA" dirty="0"/>
          </a:p>
        </p:txBody>
      </p:sp>
      <p:pic>
        <p:nvPicPr>
          <p:cNvPr id="6146" name="Picture 2" descr="Un Día Mundial de la Salud, para agradecer al personal médico, qu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31" y="2811774"/>
            <a:ext cx="58293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7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521</Words>
  <Application>Microsoft Office PowerPoint</Application>
  <PresentationFormat>Personalizado</PresentationFormat>
  <Paragraphs>69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Sala de reuniones Ion</vt:lpstr>
      <vt:lpstr>Manejo de la ansiedad en la pandemia  COVID 19</vt:lpstr>
      <vt:lpstr>Contenido</vt:lpstr>
      <vt:lpstr>La ansiedad</vt:lpstr>
      <vt:lpstr>Ansiedad en la pandemia</vt:lpstr>
      <vt:lpstr>Impacto Psicológico en ptes. COVID +</vt:lpstr>
      <vt:lpstr>Atención Psicológica</vt:lpstr>
      <vt:lpstr>Atención Psicológica</vt:lpstr>
      <vt:lpstr>Intervención Psicológica</vt:lpstr>
      <vt:lpstr>Impacto en personal del hospital </vt:lpstr>
      <vt:lpstr>Intervención Psicológica</vt:lpstr>
      <vt:lpstr>Referencias</vt:lpstr>
      <vt:lpstr>Muchas Gracias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Fisioterapia_2</dc:creator>
  <cp:lastModifiedBy>Nimia Ortiz</cp:lastModifiedBy>
  <cp:revision>39</cp:revision>
  <dcterms:created xsi:type="dcterms:W3CDTF">2020-09-11T12:32:26Z</dcterms:created>
  <dcterms:modified xsi:type="dcterms:W3CDTF">2020-09-29T00:45:16Z</dcterms:modified>
</cp:coreProperties>
</file>