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>
        <p:scale>
          <a:sx n="66" d="100"/>
          <a:sy n="66" d="100"/>
        </p:scale>
        <p:origin x="1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1423-B382-4425-A338-196D886BD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1221D2-0FD1-4C4D-9871-800FD2C9C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4B696-B38A-4A22-AD09-817A4FBD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D48AF-7670-4B1D-BEE4-BF315843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5B15-654A-4B13-BE90-20FD3DF8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2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094F7-6FA6-4BB8-A032-909991FF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5F0405-CBC0-424D-BB52-BEFB2B59C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A5F6A-11CC-4A61-A3A4-595AFA4B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8FACD-5459-4DE4-91C0-73937A36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E7117-83B4-400A-B0E4-CEBDC1E1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E97C19-B893-41FE-B768-A954A423D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4CA903-5210-40F7-A89B-15509148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CC4CA-77D3-4992-856D-C1E76F23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DB23D-F69F-4193-ADD9-B79F12CD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4DDB6-6FB8-4673-B784-9BC4C4BE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07AF9-2140-47FC-851C-51C63A66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051EE-0B79-4BE2-84E3-41263C13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FD1D6-5BB8-4E02-9AFF-6BA5092B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BCFE1-D461-4385-B24C-A17B35C7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C630F-09B0-4A2E-B995-E6F33122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0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EB034-E460-47C5-BEF5-798F268D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491AF-F561-46FF-BB8A-E28C94EE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3FEAC-FAE8-46B7-91B3-CD2404BA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485197-F08E-4480-A8FB-0DA7FB8D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EE5F3-E9D8-4AE3-8E11-8BD08AD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2AC4F-9E82-49C3-B95B-7989E441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6FE37-3387-4904-B08E-82351123C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B6C80E-4EEF-4DB9-8B80-C04ABD8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C53E6A-9326-4A01-9D1A-703339F2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17E1B9-B20E-41BA-A9A3-A06E5C06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92CA55-CB92-4E90-AC9B-759A77DD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8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11BE-84D8-4610-872B-36094626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36576F-F5F7-4EA0-9064-D89CE18C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946879-4883-4DEA-AFE5-49B2F8790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E8D4A7-017C-4B7E-86DC-381061F51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AE59F4-EB40-4DCB-A244-5F8F3B5AF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F5FDCE-636D-4E49-8AC0-B98CEADB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98E2E9-5C41-47B7-B736-7983954B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599588-F901-49C3-AC55-D7F53318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9BF9D-37B5-42DB-AA1D-5C42EAAA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BAA0EC-D37E-4807-9A71-F9DF9B53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CB276-B613-484C-B9DB-DFC27CE7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D4660-DF6A-48C0-BB39-55A9FB9E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C1F9F-D9A5-4FCF-AB9A-047E725D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1E0129-07C3-428A-8277-3F7FB40E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C0788-A734-472E-8F62-9810823D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19D2-7FFC-4B27-8687-1410B3D2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CD0FC-82CC-4766-BD43-8078E9B7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99CF1-546B-4E7F-9BE0-E2CC96B69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494D0C-E2AE-452C-B45E-99004608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28DB4D-9776-445D-A141-B04A01A9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85696A-B31B-4067-B25A-DF3105B6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6D33C-F0B0-47CC-BDBC-30CC1CB8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8FEC5-EAB0-49B1-9F72-016A2D8AA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CBAC20-E6A7-4736-93AD-9494316FD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C245AA-8751-45FD-BE44-D79F6677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AB4A4-E6B6-4892-A202-E6EFDEE6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C30F2B-8917-492B-9576-09DA9BED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1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16947-7FA9-4A6B-8834-D197A54D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864D5-81FC-4B46-B024-A865B29E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ACCE9-7649-4673-82D3-6078D0B5B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AC24-2FEB-4DEE-A6F3-B9CD78EAE8B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0791CE-BA9C-48D6-9985-24D861CE7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22DD5-414A-4F13-AAB2-726766F40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18AE-99C3-4D72-B554-F8093FAF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2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JuF2xx3yGzhda1d9" TargetMode="External"/><Relationship Id="rId2" Type="http://schemas.openxmlformats.org/officeDocument/2006/relationships/hyperlink" Target="https://forms.gle/pDhRoWYxD1uRDkuV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forms.gle/amB9DWzN3n9xbtwT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JuF2xx3yGzhda1d9" TargetMode="External"/><Relationship Id="rId2" Type="http://schemas.openxmlformats.org/officeDocument/2006/relationships/hyperlink" Target="https://forms.gle/pDhRoWYxD1uRDkuV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orms.gle/amB9DWzN3n9xbtwT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CB08-054D-4E08-A98A-F4725FD11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315" y="1859982"/>
            <a:ext cx="7537361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 ПМ.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работа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A9CD28-FF03-41F5-A4ED-C868E734D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6085" y="4790707"/>
            <a:ext cx="6858000" cy="1655762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Айаал Айаанович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Комаров Александр Игоревич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62C560D-79BE-4296-98A2-8E12B69FE621}"/>
              </a:ext>
            </a:extLst>
          </p:cNvPr>
          <p:cNvSpPr txBox="1">
            <a:spLocks/>
          </p:cNvSpPr>
          <p:nvPr/>
        </p:nvSpPr>
        <p:spPr>
          <a:xfrm>
            <a:off x="1142996" y="6223097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Вилюйск, 2021 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6BBFA9-DA23-468E-BE31-127B891EB9BF}"/>
              </a:ext>
            </a:extLst>
          </p:cNvPr>
          <p:cNvSpPr/>
          <p:nvPr/>
        </p:nvSpPr>
        <p:spPr>
          <a:xfrm>
            <a:off x="257446" y="110242"/>
            <a:ext cx="8629100" cy="135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Саха (Якутия)</a:t>
            </a: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Республики Саха (Якутия) </a:t>
            </a: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«Вилюйский профессионально-педагогический колледж имени </a:t>
            </a: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Н.Г. Чернышевского»</a:t>
            </a: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57F6BC-C90B-4691-AFE8-5424CE94A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336">
            <a:off x="-237942" y="4964301"/>
            <a:ext cx="3473656" cy="21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аграмма ответов в Формах. Вопрос: 1. По понедельникам я просыпаюсь с мыслью:. Количество ответов: 8&amp;nbsp;ответов.">
            <a:extLst>
              <a:ext uri="{FF2B5EF4-FFF2-40B4-BE49-F238E27FC236}">
                <a16:creationId xmlns:a16="http://schemas.microsoft.com/office/drawing/2014/main" id="{4F2ECEE4-252C-4E40-AB37-326AE568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016000"/>
            <a:ext cx="6371771" cy="2684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6459DD-9912-4180-B077-139F635E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82" y="0"/>
            <a:ext cx="7078435" cy="1016000"/>
          </a:xfrm>
        </p:spPr>
        <p:txBody>
          <a:bodyPr/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тесту</a:t>
            </a:r>
          </a:p>
        </p:txBody>
      </p:sp>
      <p:pic>
        <p:nvPicPr>
          <p:cNvPr id="9220" name="Picture 4" descr="Диаграмма ответов в Формах. Вопрос: 2. Я прихожу в школу для того, чтобы:. Количество ответов: 8&amp;nbsp;ответов.">
            <a:extLst>
              <a:ext uri="{FF2B5EF4-FFF2-40B4-BE49-F238E27FC236}">
                <a16:creationId xmlns:a16="http://schemas.microsoft.com/office/drawing/2014/main" id="{342F693D-37C8-49C1-9CDF-0EE26627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4" y="3571043"/>
            <a:ext cx="6708877" cy="2826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5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иаграмма ответов в Формах. Вопрос: 3. Я всегда готовлю домашнее задание по математике:. Количество ответов: 8&amp;nbsp;ответов.">
            <a:extLst>
              <a:ext uri="{FF2B5EF4-FFF2-40B4-BE49-F238E27FC236}">
                <a16:creationId xmlns:a16="http://schemas.microsoft.com/office/drawing/2014/main" id="{7E6D96AA-0775-4FD1-B157-E956125A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17714"/>
            <a:ext cx="5139580" cy="2165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иаграмма ответов в Формах. Вопрос: 4. Для того чтобы хорошо учиться по математике, нужно:. Количество ответов: 8&amp;nbsp;ответов.">
            <a:extLst>
              <a:ext uri="{FF2B5EF4-FFF2-40B4-BE49-F238E27FC236}">
                <a16:creationId xmlns:a16="http://schemas.microsoft.com/office/drawing/2014/main" id="{258C79DF-F796-4748-BFEA-D5095D50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74" y="1884324"/>
            <a:ext cx="6250006" cy="2633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015B0FC-56FF-4777-B5A7-BF891144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8" y="4118193"/>
            <a:ext cx="7061642" cy="2522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4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924A77-DEF7-4715-BFB2-507EA8FD4C3F}"/>
              </a:ext>
            </a:extLst>
          </p:cNvPr>
          <p:cNvSpPr txBox="1">
            <a:spLocks/>
          </p:cNvSpPr>
          <p:nvPr/>
        </p:nvSpPr>
        <p:spPr>
          <a:xfrm>
            <a:off x="1032782" y="0"/>
            <a:ext cx="7078435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тесту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6F16F6-9D23-4BBC-891C-5DB08E4D2A3B}"/>
              </a:ext>
            </a:extLst>
          </p:cNvPr>
          <p:cNvSpPr/>
          <p:nvPr/>
        </p:nvSpPr>
        <p:spPr>
          <a:xfrm>
            <a:off x="176319" y="841653"/>
            <a:ext cx="8791359" cy="159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теста мы видим, что обучающиеся положительно и активно относятся к уроку математики, это доказывает ответы по всем вопросам теста.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A610FC-B725-40B0-8D9C-66229B88F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336">
            <a:off x="-165970" y="4199755"/>
            <a:ext cx="4906938" cy="31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8D8D44C-3094-45F0-B9F0-DA0B460DA582}"/>
              </a:ext>
            </a:extLst>
          </p:cNvPr>
          <p:cNvSpPr txBox="1">
            <a:spLocks/>
          </p:cNvSpPr>
          <p:nvPr/>
        </p:nvSpPr>
        <p:spPr>
          <a:xfrm>
            <a:off x="1032782" y="0"/>
            <a:ext cx="7078435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итог по ОЭР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831173-1C16-49AE-BC9E-6E7D1FCE41EF}"/>
              </a:ext>
            </a:extLst>
          </p:cNvPr>
          <p:cNvSpPr/>
          <p:nvPr/>
        </p:nvSpPr>
        <p:spPr>
          <a:xfrm>
            <a:off x="176320" y="870682"/>
            <a:ext cx="8791359" cy="338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проведенной ОЭР, мы выявили, что большинство детей относятся к уроку математики с познавательной стороны и стремятся получать новые знания и хорошие отметки.</a:t>
            </a:r>
          </a:p>
          <a:p>
            <a:pPr marL="36000" indent="45720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работы в классе в контролирующем этапе должны быть изменены и улучшены ответы по 2 анкете, где дети выбрали не те ответы, которые следовало бы. Поэтому при проведении работы по ВКР в преддипломной практике будет учтен и реализовываться процесс еще большей активизации познавательной активности обучающихся 2-го класса Протопоповой Евдокии Александровны.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74D351-0710-4AF7-8224-26A19B4B3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57" y="4528457"/>
            <a:ext cx="2014582" cy="2496330"/>
          </a:xfrm>
          <a:prstGeom prst="rect">
            <a:avLst/>
          </a:prstGeom>
        </p:spPr>
      </p:pic>
      <p:pic>
        <p:nvPicPr>
          <p:cNvPr id="7" name="Picture 2" descr="Диаграмма ответов в Формах. Вопрос: Инструкция: прочитай и выбери 4 любых занятия на уроке (обведи «✔»). Количество ответов: 7&amp;nbsp;ответов.">
            <a:extLst>
              <a:ext uri="{FF2B5EF4-FFF2-40B4-BE49-F238E27FC236}">
                <a16:creationId xmlns:a16="http://schemas.microsoft.com/office/drawing/2014/main" id="{66135DA2-7175-4E3B-B1F1-2BEFEEF2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94" y="4501318"/>
            <a:ext cx="4472172" cy="1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9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80FB1C-D285-4035-997C-04BD5D52F769}"/>
              </a:ext>
            </a:extLst>
          </p:cNvPr>
          <p:cNvSpPr txBox="1">
            <a:spLocks/>
          </p:cNvSpPr>
          <p:nvPr/>
        </p:nvSpPr>
        <p:spPr>
          <a:xfrm>
            <a:off x="1032781" y="2514600"/>
            <a:ext cx="7078435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21E44-23BB-4DE3-89B0-06633283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193">
            <a:off x="2118530" y="4120748"/>
            <a:ext cx="4906938" cy="31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092160-2F9E-4C1E-8A37-84BEB28ADDE3}"/>
              </a:ext>
            </a:extLst>
          </p:cNvPr>
          <p:cNvSpPr/>
          <p:nvPr/>
        </p:nvSpPr>
        <p:spPr>
          <a:xfrm>
            <a:off x="2550884" y="2172769"/>
            <a:ext cx="540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анкету 1: ⬇️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https://forms.gle/pDhRoWYxD1uRDkuV8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CF61C6-F60E-45E7-BEF4-EBA14076D327}"/>
              </a:ext>
            </a:extLst>
          </p:cNvPr>
          <p:cNvSpPr/>
          <p:nvPr/>
        </p:nvSpPr>
        <p:spPr>
          <a:xfrm>
            <a:off x="2550884" y="30901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анкету 2: ⬇️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https://forms.gle/UJuF2xx3yGzhda1d9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37046E-4266-4C3C-B27B-F6E284E26C6A}"/>
              </a:ext>
            </a:extLst>
          </p:cNvPr>
          <p:cNvSpPr/>
          <p:nvPr/>
        </p:nvSpPr>
        <p:spPr>
          <a:xfrm>
            <a:off x="2550884" y="42067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тест: ⬇️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https://forms.gle/amB9DWzN3n9xbtwT8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Картинки по запросу &quot;гугл тест форма&quot;">
            <a:extLst>
              <a:ext uri="{FF2B5EF4-FFF2-40B4-BE49-F238E27FC236}">
                <a16:creationId xmlns:a16="http://schemas.microsoft.com/office/drawing/2014/main" id="{07C0D072-D04F-4DD8-9FEC-3F97F1F1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0" y="2967641"/>
            <a:ext cx="1129016" cy="112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66387D1-B067-4602-BB8F-F372122964BE}"/>
              </a:ext>
            </a:extLst>
          </p:cNvPr>
          <p:cNvCxnSpPr>
            <a:cxnSpLocks/>
          </p:cNvCxnSpPr>
          <p:nvPr/>
        </p:nvCxnSpPr>
        <p:spPr>
          <a:xfrm flipV="1">
            <a:off x="1942269" y="2711296"/>
            <a:ext cx="608615" cy="618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5C50CE2-41D3-46EB-AC61-E5F7BCBF880B}"/>
              </a:ext>
            </a:extLst>
          </p:cNvPr>
          <p:cNvCxnSpPr>
            <a:cxnSpLocks/>
          </p:cNvCxnSpPr>
          <p:nvPr/>
        </p:nvCxnSpPr>
        <p:spPr>
          <a:xfrm flipV="1">
            <a:off x="2013026" y="3624542"/>
            <a:ext cx="53785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C55DD0A-B399-49D6-93EB-5B5C2E73B04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013026" y="3941204"/>
            <a:ext cx="537858" cy="5887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F564988-92E1-446D-AA0D-891EACB9AF4B}"/>
              </a:ext>
            </a:extLst>
          </p:cNvPr>
          <p:cNvSpPr txBox="1">
            <a:spLocks/>
          </p:cNvSpPr>
          <p:nvPr/>
        </p:nvSpPr>
        <p:spPr>
          <a:xfrm>
            <a:off x="1032782" y="943203"/>
            <a:ext cx="7078435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Google-</a:t>
            </a:r>
            <a:r>
              <a:rPr lang="sah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ОЭР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4C153-F6E5-4F31-8438-942AA7EC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49" y="-101600"/>
            <a:ext cx="7078435" cy="1016000"/>
          </a:xfrm>
        </p:spPr>
        <p:txBody>
          <a:bodyPr/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D5C24-C7E8-4B63-96E5-0C32BCB7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48" y="644809"/>
            <a:ext cx="8732838" cy="5191012"/>
          </a:xfrm>
        </p:spPr>
        <p:txBody>
          <a:bodyPr>
            <a:no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sah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ВКР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на уроках математики во 2 классе посредством виртуальных экскурсий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sah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lnSpc>
                <a:spcPct val="12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работа будет проведена на базе МБОУ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«Вилюйская начальная общеобразовательная школа №1» в период с 18 февраля по 17 марта во 2-м «А» классе, классный руководитель Протопопова Евдокия Александровна, в классе 29 обучающихся.</a:t>
            </a:r>
          </a:p>
          <a:p>
            <a:pPr marL="36000" indent="457200" algn="just">
              <a:lnSpc>
                <a:spcPct val="12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будет запланировано </a:t>
            </a:r>
            <a:r>
              <a:rPr lang="sah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 этапа</a:t>
            </a: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274638" algn="just">
              <a:lnSpc>
                <a:spcPct val="120000"/>
              </a:lnSpc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констатирующий – первичная проверка уровня познавательного интереса испытуемых;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274638" algn="just">
              <a:lnSpc>
                <a:spcPct val="120000"/>
              </a:lnSpc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– составление календарно-тематического планирования уроков математики, разработка технологических карт уроков математики с применением виртуальных экскурсий, проведение уроки с целью развития познавательного интереса обучающихся 2 класса;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274638" algn="just">
              <a:lnSpc>
                <a:spcPct val="120000"/>
              </a:lnSpc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контролирующий – повторная проверка уровня познавательного интереса обучающихся 2 класса, обработка результатов эксперимента.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lnSpc>
                <a:spcPct val="12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6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71AAA6-A259-4CE1-8054-467788C3B224}"/>
              </a:ext>
            </a:extLst>
          </p:cNvPr>
          <p:cNvSpPr/>
          <p:nvPr/>
        </p:nvSpPr>
        <p:spPr>
          <a:xfrm>
            <a:off x="303892" y="552041"/>
            <a:ext cx="8536215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sah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удобства проведения ОЭР, я создал тест в форме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Google-</a:t>
            </a:r>
            <a:r>
              <a:rPr lang="sah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теста, где лично обращался по мессенджеру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Whats’App</a:t>
            </a:r>
            <a:r>
              <a:rPr lang="sah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своим однокурсникам и близким людям, которые помогли мне осуществить данную идею.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гугл тест форма&quot;">
            <a:extLst>
              <a:ext uri="{FF2B5EF4-FFF2-40B4-BE49-F238E27FC236}">
                <a16:creationId xmlns:a16="http://schemas.microsoft.com/office/drawing/2014/main" id="{388470ED-D164-4D6C-B2EC-D8395BEB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80" y="2971629"/>
            <a:ext cx="1001033" cy="100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E99DC8-C849-4944-9054-9F680D3B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72" y="4063999"/>
            <a:ext cx="2190750" cy="2714625"/>
          </a:xfrm>
          <a:prstGeom prst="rect">
            <a:avLst/>
          </a:prstGeom>
        </p:spPr>
      </p:pic>
      <p:pic>
        <p:nvPicPr>
          <p:cNvPr id="2052" name="Picture 4" descr="Картинки по запросу &quot;ватсап иконка&quot;">
            <a:extLst>
              <a:ext uri="{FF2B5EF4-FFF2-40B4-BE49-F238E27FC236}">
                <a16:creationId xmlns:a16="http://schemas.microsoft.com/office/drawing/2014/main" id="{CE605A25-88C2-4411-B2C5-5DE2AEFF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2" y="2973994"/>
            <a:ext cx="1001033" cy="100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7C3BEE93-253D-4889-899F-863CBB3FBA57}"/>
              </a:ext>
            </a:extLst>
          </p:cNvPr>
          <p:cNvSpPr/>
          <p:nvPr/>
        </p:nvSpPr>
        <p:spPr>
          <a:xfrm>
            <a:off x="5233537" y="3179253"/>
            <a:ext cx="697311" cy="665615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EF74AB7-8A03-4425-9ECD-9B422363B4B1}"/>
              </a:ext>
            </a:extLst>
          </p:cNvPr>
          <p:cNvGrpSpPr/>
          <p:nvPr/>
        </p:nvGrpSpPr>
        <p:grpSpPr>
          <a:xfrm>
            <a:off x="303892" y="3844868"/>
            <a:ext cx="5890080" cy="2615215"/>
            <a:chOff x="1168853" y="123371"/>
            <a:chExt cx="7075261" cy="310455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BB43A25-0E83-4E83-90C9-1E787F8B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657" y="584858"/>
              <a:ext cx="6560457" cy="264306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2" descr="Картинки по запросу &quot;гугл тест форма&quot;">
              <a:extLst>
                <a:ext uri="{FF2B5EF4-FFF2-40B4-BE49-F238E27FC236}">
                  <a16:creationId xmlns:a16="http://schemas.microsoft.com/office/drawing/2014/main" id="{9181CFD8-E92D-4618-9BF7-F9E36686F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853" y="123371"/>
              <a:ext cx="1443718" cy="144371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786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D1A543-7A38-4B3F-B5D3-622C51C768EA}"/>
              </a:ext>
            </a:extLst>
          </p:cNvPr>
          <p:cNvSpPr/>
          <p:nvPr/>
        </p:nvSpPr>
        <p:spPr>
          <a:xfrm>
            <a:off x="328371" y="1187040"/>
            <a:ext cx="4630965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sah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же для удобства подготовил, вот такие ссылки в мессенджере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Whats’App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ah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входа в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Google-</a:t>
            </a:r>
            <a:r>
              <a:rPr lang="sah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 форму.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6AA7D0-80E7-4A5E-A833-4A0F20AA85B7}"/>
              </a:ext>
            </a:extLst>
          </p:cNvPr>
          <p:cNvGrpSpPr/>
          <p:nvPr/>
        </p:nvGrpSpPr>
        <p:grpSpPr>
          <a:xfrm>
            <a:off x="5218101" y="337457"/>
            <a:ext cx="3730647" cy="6183086"/>
            <a:chOff x="5141044" y="299517"/>
            <a:chExt cx="3707514" cy="628966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BEB5D45-40AF-4519-A5C3-7055A39C5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1044" y="893097"/>
              <a:ext cx="3707514" cy="569608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Картинки по запросу &quot;ватсап иконка&quot;">
              <a:extLst>
                <a:ext uri="{FF2B5EF4-FFF2-40B4-BE49-F238E27FC236}">
                  <a16:creationId xmlns:a16="http://schemas.microsoft.com/office/drawing/2014/main" id="{5A778AA5-12C4-41D2-9101-2D969192D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050" y="299517"/>
              <a:ext cx="1328058" cy="132805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EB3688-2F61-4198-9BBE-118C25882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8586" y="3805918"/>
            <a:ext cx="2190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C74D9C-24DA-4F39-80E4-7A5AC9B2F2A3}"/>
              </a:ext>
            </a:extLst>
          </p:cNvPr>
          <p:cNvSpPr/>
          <p:nvPr/>
        </p:nvSpPr>
        <p:spPr>
          <a:xfrm>
            <a:off x="228600" y="253445"/>
            <a:ext cx="8686800" cy="139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констатирующем этапе будут проведены </a:t>
            </a:r>
            <a:r>
              <a:rPr lang="sah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анкеты 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ah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М.В. Матюхиной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Данные анкеты и тест больше всего подходят для нашей возрастной группы школьников и позволяют вполне объективно и достоверно выявить уровень познавательного интереса испытуемых к урокам математики.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0C0363-3EC7-419E-BDDC-5E23F6AC7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" y="2119084"/>
            <a:ext cx="4275817" cy="5072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AF3A07-FF45-4F42-844E-56A93E0B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70" y="2119085"/>
            <a:ext cx="4144147" cy="5072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A7CD24-291D-4BA8-A90D-96197B850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336">
            <a:off x="7363619" y="1295271"/>
            <a:ext cx="1477585" cy="9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B25E8F-4B3C-447A-AC8C-35EBA5D0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9" y="267960"/>
            <a:ext cx="3923152" cy="4896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567DFE-2787-45FB-A911-6DD5AADB9875}"/>
              </a:ext>
            </a:extLst>
          </p:cNvPr>
          <p:cNvSpPr/>
          <p:nvPr/>
        </p:nvSpPr>
        <p:spPr>
          <a:xfrm>
            <a:off x="91384" y="586016"/>
            <a:ext cx="4963886" cy="264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анкеты и тест выполнены в красочном стиле для интереса и привлечения внимания детей. К каждой анкете и в тесте о</a:t>
            </a:r>
            <a:r>
              <a:rPr lang="sah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писаны четкие инструкции</a:t>
            </a: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учащийся 2-го класса точно разбереться и выполнит данные задания.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C9D752-4DAC-48ED-B244-EFB765AF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19" y="2960535"/>
            <a:ext cx="5906181" cy="331665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772846C-2B6F-4FA5-895B-D17FD9B43FA4}"/>
              </a:ext>
            </a:extLst>
          </p:cNvPr>
          <p:cNvCxnSpPr/>
          <p:nvPr/>
        </p:nvCxnSpPr>
        <p:spPr>
          <a:xfrm>
            <a:off x="3468915" y="3224717"/>
            <a:ext cx="1045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FC835B-59C9-48E4-8C1A-FAC215D70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70" y="3768067"/>
            <a:ext cx="2493630" cy="30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6E88CC-3EA6-4E73-8016-D30B9F892AB4}"/>
              </a:ext>
            </a:extLst>
          </p:cNvPr>
          <p:cNvSpPr/>
          <p:nvPr/>
        </p:nvSpPr>
        <p:spPr>
          <a:xfrm>
            <a:off x="2627437" y="1809912"/>
            <a:ext cx="540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анкету 1: ⬇️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https://forms.gle/pDhRoWYxD1uRDkuV8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79540B-6651-4A29-90AE-BBF1EE1A64D5}"/>
              </a:ext>
            </a:extLst>
          </p:cNvPr>
          <p:cNvSpPr/>
          <p:nvPr/>
        </p:nvSpPr>
        <p:spPr>
          <a:xfrm>
            <a:off x="2627437" y="27272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анкету 2: ⬇️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https://forms.gle/UJuF2xx3yGzhda1d9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0FB895-24E0-40B6-9F60-F711BA1E1FA1}"/>
              </a:ext>
            </a:extLst>
          </p:cNvPr>
          <p:cNvSpPr/>
          <p:nvPr/>
        </p:nvSpPr>
        <p:spPr>
          <a:xfrm>
            <a:off x="2627437" y="3843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тест: ⬇️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https://forms.gle/amB9DWzN3n9xbtwT8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AA293E-E2BC-4E77-9B7D-AA365104E8C2}"/>
              </a:ext>
            </a:extLst>
          </p:cNvPr>
          <p:cNvSpPr/>
          <p:nvPr/>
        </p:nvSpPr>
        <p:spPr>
          <a:xfrm>
            <a:off x="394606" y="253300"/>
            <a:ext cx="8354787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sah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 предоставляю ссылки к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sah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-тесту </a:t>
            </a:r>
            <a:r>
              <a:rPr lang="sah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каждой </a:t>
            </a:r>
            <a:r>
              <a:rPr lang="sah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анкете и к тесту </a:t>
            </a:r>
            <a:r>
              <a:rPr lang="sah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sah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ОЭР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Картинки по запросу &quot;гугл тест форма&quot;">
            <a:extLst>
              <a:ext uri="{FF2B5EF4-FFF2-40B4-BE49-F238E27FC236}">
                <a16:creationId xmlns:a16="http://schemas.microsoft.com/office/drawing/2014/main" id="{B0A17CCA-76AC-42A0-90A3-F9F0F77B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3" y="2604784"/>
            <a:ext cx="1129016" cy="112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2E7BFC2-176C-43A5-813D-F73BD7527E45}"/>
              </a:ext>
            </a:extLst>
          </p:cNvPr>
          <p:cNvCxnSpPr>
            <a:cxnSpLocks/>
          </p:cNvCxnSpPr>
          <p:nvPr/>
        </p:nvCxnSpPr>
        <p:spPr>
          <a:xfrm flipV="1">
            <a:off x="2018822" y="2348439"/>
            <a:ext cx="608615" cy="618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24BA5F4-6A35-4F4B-AAAF-749ED44D2A14}"/>
              </a:ext>
            </a:extLst>
          </p:cNvPr>
          <p:cNvCxnSpPr>
            <a:cxnSpLocks/>
          </p:cNvCxnSpPr>
          <p:nvPr/>
        </p:nvCxnSpPr>
        <p:spPr>
          <a:xfrm flipV="1">
            <a:off x="2089579" y="3261685"/>
            <a:ext cx="53785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CB9B149-95EF-4D12-BEA2-D905D138B86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89579" y="3578347"/>
            <a:ext cx="537858" cy="5887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5EA2B9-BC98-40C3-BA45-2F9B7BDB1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64" y="4228992"/>
            <a:ext cx="2232829" cy="27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5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2F733E-F1DA-4C3E-BC66-1D137284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82" y="0"/>
            <a:ext cx="7078435" cy="1016000"/>
          </a:xfrm>
        </p:spPr>
        <p:txBody>
          <a:bodyPr/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1-й анкете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0CAB053-26A4-4CBB-8B08-B0810FBE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9" y="3429000"/>
            <a:ext cx="7267358" cy="3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87C4E1-D287-414D-B892-277A5F992175}"/>
              </a:ext>
            </a:extLst>
          </p:cNvPr>
          <p:cNvSpPr/>
          <p:nvPr/>
        </p:nvSpPr>
        <p:spPr>
          <a:xfrm>
            <a:off x="192984" y="740053"/>
            <a:ext cx="8631702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проведенному эксперименту, мы видим, что обучающиеся уже стремятся учиться и получать знания по трем предметам, но охотно только по двум. </a:t>
            </a:r>
          </a:p>
          <a:p>
            <a:pPr marL="36000" indent="457200" algn="just">
              <a:lnSpc>
                <a:spcPct val="120000"/>
              </a:lnSpc>
              <a:buNone/>
            </a:pPr>
            <a:r>
              <a:rPr lang="sah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мы, выявили, что с предпочтением, они относятя к математике, что доказывает нам по схеме синий столбец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 удовольствие, работая на уроке, всегда интересно, узнаю много нового».</a:t>
            </a:r>
          </a:p>
        </p:txBody>
      </p:sp>
    </p:spTree>
    <p:extLst>
      <p:ext uri="{BB962C8B-B14F-4D97-AF65-F5344CB8AC3E}">
        <p14:creationId xmlns:p14="http://schemas.microsoft.com/office/powerpoint/2010/main" val="35214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иаграмма ответов в Формах. Вопрос: Инструкция: прочитай и выбери 4 любых занятия на уроке (обведи «✔»). Количество ответов: 7&amp;nbsp;ответов.">
            <a:extLst>
              <a:ext uri="{FF2B5EF4-FFF2-40B4-BE49-F238E27FC236}">
                <a16:creationId xmlns:a16="http://schemas.microsoft.com/office/drawing/2014/main" id="{4BCEC870-F8B2-456B-99EC-EA22FFC7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6" y="2846991"/>
            <a:ext cx="8286525" cy="36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1258F38-3D01-490F-8EBB-A03DD6FCB182}"/>
              </a:ext>
            </a:extLst>
          </p:cNvPr>
          <p:cNvSpPr txBox="1">
            <a:spLocks/>
          </p:cNvSpPr>
          <p:nvPr/>
        </p:nvSpPr>
        <p:spPr>
          <a:xfrm>
            <a:off x="1032782" y="0"/>
            <a:ext cx="7078435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2-й анкете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B4B30E-AADD-4664-9482-DB8E46BA96F3}"/>
              </a:ext>
            </a:extLst>
          </p:cNvPr>
          <p:cNvSpPr/>
          <p:nvPr/>
        </p:nvSpPr>
        <p:spPr>
          <a:xfrm>
            <a:off x="192983" y="740053"/>
            <a:ext cx="8791359" cy="190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анкете, мы видим, что есть уже над чем поработать с обучающимися, т.к. неактивен познавательный и рабочий процесс на уроках математики. </a:t>
            </a:r>
          </a:p>
          <a:p>
            <a:pPr marL="36000" indent="45720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обусловлено тем, что дети при выполнении анкеты выбрали 1 вариант ответа. А нужно было 3, 5, 7 пункты ответа.</a:t>
            </a:r>
          </a:p>
        </p:txBody>
      </p:sp>
    </p:spTree>
    <p:extLst>
      <p:ext uri="{BB962C8B-B14F-4D97-AF65-F5344CB8AC3E}">
        <p14:creationId xmlns:p14="http://schemas.microsoft.com/office/powerpoint/2010/main" val="3816341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638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Задание 3 по УП ПМ.04 Опытно-экспериментальная работа</vt:lpstr>
      <vt:lpstr>Информационная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по 1-й анкете</vt:lpstr>
      <vt:lpstr>Презентация PowerPoint</vt:lpstr>
      <vt:lpstr>Результаты по тесту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3.  Опытно-экспериментальная работа</dc:title>
  <dc:creator>Айаал Федоров</dc:creator>
  <cp:lastModifiedBy>Айаал Федоров</cp:lastModifiedBy>
  <cp:revision>10</cp:revision>
  <dcterms:created xsi:type="dcterms:W3CDTF">2021-02-08T14:10:51Z</dcterms:created>
  <dcterms:modified xsi:type="dcterms:W3CDTF">2021-02-08T15:44:15Z</dcterms:modified>
</cp:coreProperties>
</file>