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93" r:id="rId3"/>
    <p:sldId id="258" r:id="rId4"/>
    <p:sldId id="295" r:id="rId5"/>
    <p:sldId id="294" r:id="rId6"/>
    <p:sldId id="301" r:id="rId7"/>
    <p:sldId id="297" r:id="rId8"/>
    <p:sldId id="298" r:id="rId9"/>
    <p:sldId id="267" r:id="rId10"/>
    <p:sldId id="268" r:id="rId11"/>
    <p:sldId id="269" r:id="rId12"/>
    <p:sldId id="300" r:id="rId13"/>
    <p:sldId id="270" r:id="rId14"/>
    <p:sldId id="296" r:id="rId15"/>
    <p:sldId id="259" r:id="rId16"/>
    <p:sldId id="261" r:id="rId17"/>
    <p:sldId id="262" r:id="rId18"/>
    <p:sldId id="263" r:id="rId19"/>
    <p:sldId id="299" r:id="rId20"/>
    <p:sldId id="264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9" r:id="rId29"/>
    <p:sldId id="281" r:id="rId30"/>
    <p:sldId id="282" r:id="rId31"/>
    <p:sldId id="284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15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F337B-CB02-444B-9183-2CD04356AE7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4C912E2-F5FF-4859-9CB0-F0F7E5B783F6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создание открытого информационного образовательного пространства </a:t>
          </a:r>
          <a:endParaRPr lang="ru-RU" sz="2800" b="1" dirty="0"/>
        </a:p>
      </dgm:t>
    </dgm:pt>
    <dgm:pt modelId="{A5C60329-3DAD-4203-A527-D43108B9E7E0}" type="parTrans" cxnId="{84C3F583-1234-49C9-A2A3-8AFC2B7F8397}">
      <dgm:prSet/>
      <dgm:spPr/>
      <dgm:t>
        <a:bodyPr/>
        <a:lstStyle/>
        <a:p>
          <a:pPr algn="ctr"/>
          <a:endParaRPr lang="ru-RU"/>
        </a:p>
      </dgm:t>
    </dgm:pt>
    <dgm:pt modelId="{846A633D-12B2-4205-A32F-90D079148153}" type="sibTrans" cxnId="{84C3F583-1234-49C9-A2A3-8AFC2B7F8397}">
      <dgm:prSet/>
      <dgm:spPr/>
      <dgm:t>
        <a:bodyPr/>
        <a:lstStyle/>
        <a:p>
          <a:pPr algn="ctr"/>
          <a:endParaRPr lang="ru-RU"/>
        </a:p>
      </dgm:t>
    </dgm:pt>
    <dgm:pt modelId="{705BC056-EC2A-4048-8F53-AD79D05D352A}">
      <dgm:prSet custT="1"/>
      <dgm:spPr/>
      <dgm:t>
        <a:bodyPr/>
        <a:lstStyle/>
        <a:p>
          <a:pPr algn="ctr"/>
          <a:r>
            <a:rPr lang="ru-RU" sz="2800" b="1" dirty="0" smtClean="0"/>
            <a:t>эффективное решение задач управления и организации учебно-воспитательного процесса</a:t>
          </a:r>
          <a:endParaRPr lang="ru-RU" sz="2800" b="1" dirty="0"/>
        </a:p>
      </dgm:t>
    </dgm:pt>
    <dgm:pt modelId="{4791F88C-C6C4-4291-9FEB-54A0A9B8FA4A}" type="parTrans" cxnId="{944C03C3-090F-4DCF-AF8C-EC0DF20B689E}">
      <dgm:prSet/>
      <dgm:spPr/>
      <dgm:t>
        <a:bodyPr/>
        <a:lstStyle/>
        <a:p>
          <a:pPr algn="ctr"/>
          <a:endParaRPr lang="ru-RU"/>
        </a:p>
      </dgm:t>
    </dgm:pt>
    <dgm:pt modelId="{4044D141-0C14-438D-95D7-CDD842D50362}" type="sibTrans" cxnId="{944C03C3-090F-4DCF-AF8C-EC0DF20B689E}">
      <dgm:prSet/>
      <dgm:spPr/>
      <dgm:t>
        <a:bodyPr/>
        <a:lstStyle/>
        <a:p>
          <a:pPr algn="ctr"/>
          <a:endParaRPr lang="ru-RU"/>
        </a:p>
      </dgm:t>
    </dgm:pt>
    <dgm:pt modelId="{0376918E-8FAE-475E-A88D-990365689637}" type="pres">
      <dgm:prSet presAssocID="{2DBF337B-CB02-444B-9183-2CD04356AE73}" presName="compositeShape" presStyleCnt="0">
        <dgm:presLayoutVars>
          <dgm:dir/>
          <dgm:resizeHandles/>
        </dgm:presLayoutVars>
      </dgm:prSet>
      <dgm:spPr/>
    </dgm:pt>
    <dgm:pt modelId="{043D639A-0A91-46F6-8C88-ED4CD8BBF8F5}" type="pres">
      <dgm:prSet presAssocID="{2DBF337B-CB02-444B-9183-2CD04356AE73}" presName="pyramid" presStyleLbl="node1" presStyleIdx="0" presStyleCnt="1" custScaleX="124806" custScaleY="100000" custLinFactNeighborX="19342" custLinFactNeighborY="317"/>
      <dgm:spPr/>
    </dgm:pt>
    <dgm:pt modelId="{BC249A96-EC08-4EB7-B6D4-CADE8AFB5539}" type="pres">
      <dgm:prSet presAssocID="{2DBF337B-CB02-444B-9183-2CD04356AE73}" presName="theList" presStyleCnt="0"/>
      <dgm:spPr/>
    </dgm:pt>
    <dgm:pt modelId="{9C201FE9-D1AA-4785-913B-F42F5C510728}" type="pres">
      <dgm:prSet presAssocID="{54C912E2-F5FF-4859-9CB0-F0F7E5B783F6}" presName="aNode" presStyleLbl="fgAcc1" presStyleIdx="0" presStyleCnt="2" custScaleX="176319" custLinFactNeighborX="-26186" custLinFactNeighborY="41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CF97F-5592-4E15-86F6-AD618091CE14}" type="pres">
      <dgm:prSet presAssocID="{54C912E2-F5FF-4859-9CB0-F0F7E5B783F6}" presName="aSpace" presStyleCnt="0"/>
      <dgm:spPr/>
    </dgm:pt>
    <dgm:pt modelId="{E3CCCC8A-6EAE-416E-8867-67EDED66968B}" type="pres">
      <dgm:prSet presAssocID="{705BC056-EC2A-4048-8F53-AD79D05D352A}" presName="aNode" presStyleLbl="fgAcc1" presStyleIdx="1" presStyleCnt="2" custScaleX="176906" custLinFactY="6234" custLinFactNeighborX="-3033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5362E-73DF-44C8-B55A-5A9493D1B5A0}" type="pres">
      <dgm:prSet presAssocID="{705BC056-EC2A-4048-8F53-AD79D05D352A}" presName="aSpace" presStyleCnt="0"/>
      <dgm:spPr/>
    </dgm:pt>
  </dgm:ptLst>
  <dgm:cxnLst>
    <dgm:cxn modelId="{B2B40E33-85FE-4D7A-9C19-35EB18BE626A}" type="presOf" srcId="{54C912E2-F5FF-4859-9CB0-F0F7E5B783F6}" destId="{9C201FE9-D1AA-4785-913B-F42F5C510728}" srcOrd="0" destOrd="0" presId="urn:microsoft.com/office/officeart/2005/8/layout/pyramid2"/>
    <dgm:cxn modelId="{F8E5F6F4-A2CE-468D-A653-5C99C46C0466}" type="presOf" srcId="{705BC056-EC2A-4048-8F53-AD79D05D352A}" destId="{E3CCCC8A-6EAE-416E-8867-67EDED66968B}" srcOrd="0" destOrd="0" presId="urn:microsoft.com/office/officeart/2005/8/layout/pyramid2"/>
    <dgm:cxn modelId="{84C3F583-1234-49C9-A2A3-8AFC2B7F8397}" srcId="{2DBF337B-CB02-444B-9183-2CD04356AE73}" destId="{54C912E2-F5FF-4859-9CB0-F0F7E5B783F6}" srcOrd="0" destOrd="0" parTransId="{A5C60329-3DAD-4203-A527-D43108B9E7E0}" sibTransId="{846A633D-12B2-4205-A32F-90D079148153}"/>
    <dgm:cxn modelId="{944C03C3-090F-4DCF-AF8C-EC0DF20B689E}" srcId="{2DBF337B-CB02-444B-9183-2CD04356AE73}" destId="{705BC056-EC2A-4048-8F53-AD79D05D352A}" srcOrd="1" destOrd="0" parTransId="{4791F88C-C6C4-4291-9FEB-54A0A9B8FA4A}" sibTransId="{4044D141-0C14-438D-95D7-CDD842D50362}"/>
    <dgm:cxn modelId="{81B4C136-CAB7-4C9E-B1C3-3EC46AF0DB97}" type="presOf" srcId="{2DBF337B-CB02-444B-9183-2CD04356AE73}" destId="{0376918E-8FAE-475E-A88D-990365689637}" srcOrd="0" destOrd="0" presId="urn:microsoft.com/office/officeart/2005/8/layout/pyramid2"/>
    <dgm:cxn modelId="{2FD0C6E7-9753-43FB-81C2-6D49AFCCE2E1}" type="presParOf" srcId="{0376918E-8FAE-475E-A88D-990365689637}" destId="{043D639A-0A91-46F6-8C88-ED4CD8BBF8F5}" srcOrd="0" destOrd="0" presId="urn:microsoft.com/office/officeart/2005/8/layout/pyramid2"/>
    <dgm:cxn modelId="{08D540FB-E4D4-4537-964B-24C6FA14D67E}" type="presParOf" srcId="{0376918E-8FAE-475E-A88D-990365689637}" destId="{BC249A96-EC08-4EB7-B6D4-CADE8AFB5539}" srcOrd="1" destOrd="0" presId="urn:microsoft.com/office/officeart/2005/8/layout/pyramid2"/>
    <dgm:cxn modelId="{81974A44-B07E-4A21-AA31-B290BD2BFA29}" type="presParOf" srcId="{BC249A96-EC08-4EB7-B6D4-CADE8AFB5539}" destId="{9C201FE9-D1AA-4785-913B-F42F5C510728}" srcOrd="0" destOrd="0" presId="urn:microsoft.com/office/officeart/2005/8/layout/pyramid2"/>
    <dgm:cxn modelId="{245672DB-1870-4EB5-B206-61F0CF00B49D}" type="presParOf" srcId="{BC249A96-EC08-4EB7-B6D4-CADE8AFB5539}" destId="{82FCF97F-5592-4E15-86F6-AD618091CE14}" srcOrd="1" destOrd="0" presId="urn:microsoft.com/office/officeart/2005/8/layout/pyramid2"/>
    <dgm:cxn modelId="{FE1C9D47-1994-4E84-A7F9-46B02701767A}" type="presParOf" srcId="{BC249A96-EC08-4EB7-B6D4-CADE8AFB5539}" destId="{E3CCCC8A-6EAE-416E-8867-67EDED66968B}" srcOrd="2" destOrd="0" presId="urn:microsoft.com/office/officeart/2005/8/layout/pyramid2"/>
    <dgm:cxn modelId="{B678D3EF-B71B-4A71-932E-F3797B765776}" type="presParOf" srcId="{BC249A96-EC08-4EB7-B6D4-CADE8AFB5539}" destId="{27D5362E-73DF-44C8-B55A-5A9493D1B5A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43ABF-5A50-4826-A17B-E67C56D6671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A8A8D4-7FFE-425E-80B5-8286B6DA1A54}">
      <dgm:prSet phldrT="[Текст]"/>
      <dgm:spPr/>
      <dgm:t>
        <a:bodyPr/>
        <a:lstStyle/>
        <a:p>
          <a:r>
            <a:rPr lang="ru-RU" dirty="0" smtClean="0"/>
            <a:t>модуль «Общеобразовательные учреждения», </a:t>
          </a:r>
          <a:endParaRPr lang="ru-RU" dirty="0"/>
        </a:p>
      </dgm:t>
    </dgm:pt>
    <dgm:pt modelId="{E96FB5D3-BDAF-4D55-A5F8-EE05AC2329D9}" type="parTrans" cxnId="{731F4AFF-B779-4399-B16B-A275638D36C3}">
      <dgm:prSet/>
      <dgm:spPr/>
      <dgm:t>
        <a:bodyPr/>
        <a:lstStyle/>
        <a:p>
          <a:endParaRPr lang="ru-RU"/>
        </a:p>
      </dgm:t>
    </dgm:pt>
    <dgm:pt modelId="{5D9BD042-6DA9-47F9-8B80-08BAA3E79C58}" type="sibTrans" cxnId="{731F4AFF-B779-4399-B16B-A275638D36C3}">
      <dgm:prSet/>
      <dgm:spPr/>
      <dgm:t>
        <a:bodyPr/>
        <a:lstStyle/>
        <a:p>
          <a:endParaRPr lang="ru-RU"/>
        </a:p>
      </dgm:t>
    </dgm:pt>
    <dgm:pt modelId="{BEC0C575-AA3D-46C3-A259-7FB4C807713B}">
      <dgm:prSet phldrT="[Текст]"/>
      <dgm:spPr/>
      <dgm:t>
        <a:bodyPr/>
        <a:lstStyle/>
        <a:p>
          <a:r>
            <a:rPr lang="ru-RU" dirty="0" smtClean="0"/>
            <a:t>модуль «Управление образованием». </a:t>
          </a:r>
          <a:endParaRPr lang="ru-RU" dirty="0"/>
        </a:p>
      </dgm:t>
    </dgm:pt>
    <dgm:pt modelId="{6F9F58D4-06C1-43A0-ADB3-AC25117D9A03}" type="parTrans" cxnId="{63EB18F1-6ACE-46E8-862C-53AEA8669204}">
      <dgm:prSet/>
      <dgm:spPr/>
      <dgm:t>
        <a:bodyPr/>
        <a:lstStyle/>
        <a:p>
          <a:endParaRPr lang="ru-RU"/>
        </a:p>
      </dgm:t>
    </dgm:pt>
    <dgm:pt modelId="{746ED459-95C9-4FF2-A9AA-95B3C8A9335F}" type="sibTrans" cxnId="{63EB18F1-6ACE-46E8-862C-53AEA8669204}">
      <dgm:prSet/>
      <dgm:spPr/>
      <dgm:t>
        <a:bodyPr/>
        <a:lstStyle/>
        <a:p>
          <a:endParaRPr lang="ru-RU"/>
        </a:p>
      </dgm:t>
    </dgm:pt>
    <dgm:pt modelId="{DFFC1A0B-08B4-4B83-92B4-0DC5B853A4DC}" type="pres">
      <dgm:prSet presAssocID="{8DB43ABF-5A50-4826-A17B-E67C56D667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F49E09-0266-4402-932C-1D6AAE1369A5}" type="pres">
      <dgm:prSet presAssocID="{25A8A8D4-7FFE-425E-80B5-8286B6DA1A54}" presName="root" presStyleCnt="0"/>
      <dgm:spPr/>
    </dgm:pt>
    <dgm:pt modelId="{36B64BBA-2786-48A9-87C7-48CCA2CCEB4F}" type="pres">
      <dgm:prSet presAssocID="{25A8A8D4-7FFE-425E-80B5-8286B6DA1A54}" presName="rootComposite" presStyleCnt="0"/>
      <dgm:spPr/>
    </dgm:pt>
    <dgm:pt modelId="{AF69980A-E86C-4AAC-941E-6F76BE282162}" type="pres">
      <dgm:prSet presAssocID="{25A8A8D4-7FFE-425E-80B5-8286B6DA1A54}" presName="rootText" presStyleLbl="node1" presStyleIdx="0" presStyleCnt="2" custScaleX="127073" custLinFactNeighborX="1362" custLinFactNeighborY="-41853"/>
      <dgm:spPr/>
      <dgm:t>
        <a:bodyPr/>
        <a:lstStyle/>
        <a:p>
          <a:endParaRPr lang="ru-RU"/>
        </a:p>
      </dgm:t>
    </dgm:pt>
    <dgm:pt modelId="{9ECE936A-C409-4F9A-BEF3-12D4CDA3B3C6}" type="pres">
      <dgm:prSet presAssocID="{25A8A8D4-7FFE-425E-80B5-8286B6DA1A54}" presName="rootConnector" presStyleLbl="node1" presStyleIdx="0" presStyleCnt="2"/>
      <dgm:spPr/>
      <dgm:t>
        <a:bodyPr/>
        <a:lstStyle/>
        <a:p>
          <a:endParaRPr lang="ru-RU"/>
        </a:p>
      </dgm:t>
    </dgm:pt>
    <dgm:pt modelId="{13257065-5CC2-44F5-B46F-F6AFEA023C45}" type="pres">
      <dgm:prSet presAssocID="{25A8A8D4-7FFE-425E-80B5-8286B6DA1A54}" presName="childShape" presStyleCnt="0"/>
      <dgm:spPr/>
    </dgm:pt>
    <dgm:pt modelId="{2BB0BEE4-9DF9-4479-80D1-B2D77E2E4594}" type="pres">
      <dgm:prSet presAssocID="{BEC0C575-AA3D-46C3-A259-7FB4C807713B}" presName="root" presStyleCnt="0"/>
      <dgm:spPr/>
    </dgm:pt>
    <dgm:pt modelId="{002C4A99-B8D4-47BC-BB03-B0C36CFBC3DB}" type="pres">
      <dgm:prSet presAssocID="{BEC0C575-AA3D-46C3-A259-7FB4C807713B}" presName="rootComposite" presStyleCnt="0"/>
      <dgm:spPr/>
    </dgm:pt>
    <dgm:pt modelId="{83D70EF6-1A8C-431D-8271-1C2D7C516B5C}" type="pres">
      <dgm:prSet presAssocID="{BEC0C575-AA3D-46C3-A259-7FB4C807713B}" presName="rootText" presStyleLbl="node1" presStyleIdx="1" presStyleCnt="2" custScaleX="121091" custLinFactNeighborX="-3149" custLinFactNeighborY="-43516"/>
      <dgm:spPr/>
      <dgm:t>
        <a:bodyPr/>
        <a:lstStyle/>
        <a:p>
          <a:endParaRPr lang="ru-RU"/>
        </a:p>
      </dgm:t>
    </dgm:pt>
    <dgm:pt modelId="{95C04D3F-8CF4-474B-9714-7F187EDAA376}" type="pres">
      <dgm:prSet presAssocID="{BEC0C575-AA3D-46C3-A259-7FB4C807713B}" presName="rootConnector" presStyleLbl="node1" presStyleIdx="1" presStyleCnt="2"/>
      <dgm:spPr/>
      <dgm:t>
        <a:bodyPr/>
        <a:lstStyle/>
        <a:p>
          <a:endParaRPr lang="ru-RU"/>
        </a:p>
      </dgm:t>
    </dgm:pt>
    <dgm:pt modelId="{9993AADB-5EC3-4E11-93EF-9B5FA6004090}" type="pres">
      <dgm:prSet presAssocID="{BEC0C575-AA3D-46C3-A259-7FB4C807713B}" presName="childShape" presStyleCnt="0"/>
      <dgm:spPr/>
    </dgm:pt>
  </dgm:ptLst>
  <dgm:cxnLst>
    <dgm:cxn modelId="{63EB18F1-6ACE-46E8-862C-53AEA8669204}" srcId="{8DB43ABF-5A50-4826-A17B-E67C56D6671A}" destId="{BEC0C575-AA3D-46C3-A259-7FB4C807713B}" srcOrd="1" destOrd="0" parTransId="{6F9F58D4-06C1-43A0-ADB3-AC25117D9A03}" sibTransId="{746ED459-95C9-4FF2-A9AA-95B3C8A9335F}"/>
    <dgm:cxn modelId="{731F4AFF-B779-4399-B16B-A275638D36C3}" srcId="{8DB43ABF-5A50-4826-A17B-E67C56D6671A}" destId="{25A8A8D4-7FFE-425E-80B5-8286B6DA1A54}" srcOrd="0" destOrd="0" parTransId="{E96FB5D3-BDAF-4D55-A5F8-EE05AC2329D9}" sibTransId="{5D9BD042-6DA9-47F9-8B80-08BAA3E79C58}"/>
    <dgm:cxn modelId="{9CAE474F-D114-4286-A00B-B4216159B1C4}" type="presOf" srcId="{BEC0C575-AA3D-46C3-A259-7FB4C807713B}" destId="{83D70EF6-1A8C-431D-8271-1C2D7C516B5C}" srcOrd="0" destOrd="0" presId="urn:microsoft.com/office/officeart/2005/8/layout/hierarchy3"/>
    <dgm:cxn modelId="{B3A22FB2-A935-4DD5-8099-01F64FB44E57}" type="presOf" srcId="{25A8A8D4-7FFE-425E-80B5-8286B6DA1A54}" destId="{AF69980A-E86C-4AAC-941E-6F76BE282162}" srcOrd="0" destOrd="0" presId="urn:microsoft.com/office/officeart/2005/8/layout/hierarchy3"/>
    <dgm:cxn modelId="{E9E07E27-2B54-4D54-BA1F-643A55BE492C}" type="presOf" srcId="{8DB43ABF-5A50-4826-A17B-E67C56D6671A}" destId="{DFFC1A0B-08B4-4B83-92B4-0DC5B853A4DC}" srcOrd="0" destOrd="0" presId="urn:microsoft.com/office/officeart/2005/8/layout/hierarchy3"/>
    <dgm:cxn modelId="{A062CED2-D3B4-41DA-9729-4A0CA27B6E7B}" type="presOf" srcId="{BEC0C575-AA3D-46C3-A259-7FB4C807713B}" destId="{95C04D3F-8CF4-474B-9714-7F187EDAA376}" srcOrd="1" destOrd="0" presId="urn:microsoft.com/office/officeart/2005/8/layout/hierarchy3"/>
    <dgm:cxn modelId="{196496AD-0888-4380-81D9-2E29B8FCB147}" type="presOf" srcId="{25A8A8D4-7FFE-425E-80B5-8286B6DA1A54}" destId="{9ECE936A-C409-4F9A-BEF3-12D4CDA3B3C6}" srcOrd="1" destOrd="0" presId="urn:microsoft.com/office/officeart/2005/8/layout/hierarchy3"/>
    <dgm:cxn modelId="{2BBADE96-B1F2-4028-A5B1-15284294EF6E}" type="presParOf" srcId="{DFFC1A0B-08B4-4B83-92B4-0DC5B853A4DC}" destId="{61F49E09-0266-4402-932C-1D6AAE1369A5}" srcOrd="0" destOrd="0" presId="urn:microsoft.com/office/officeart/2005/8/layout/hierarchy3"/>
    <dgm:cxn modelId="{EAE2F261-8ADE-4245-B65A-798E20A9852D}" type="presParOf" srcId="{61F49E09-0266-4402-932C-1D6AAE1369A5}" destId="{36B64BBA-2786-48A9-87C7-48CCA2CCEB4F}" srcOrd="0" destOrd="0" presId="urn:microsoft.com/office/officeart/2005/8/layout/hierarchy3"/>
    <dgm:cxn modelId="{4D26B6EF-D653-4FA8-805D-DA49683299EB}" type="presParOf" srcId="{36B64BBA-2786-48A9-87C7-48CCA2CCEB4F}" destId="{AF69980A-E86C-4AAC-941E-6F76BE282162}" srcOrd="0" destOrd="0" presId="urn:microsoft.com/office/officeart/2005/8/layout/hierarchy3"/>
    <dgm:cxn modelId="{0FEA9B7B-1A16-4675-B07C-69E36E5ABEB1}" type="presParOf" srcId="{36B64BBA-2786-48A9-87C7-48CCA2CCEB4F}" destId="{9ECE936A-C409-4F9A-BEF3-12D4CDA3B3C6}" srcOrd="1" destOrd="0" presId="urn:microsoft.com/office/officeart/2005/8/layout/hierarchy3"/>
    <dgm:cxn modelId="{9CCCA28A-9B8B-4C94-91C5-70D0F68001D4}" type="presParOf" srcId="{61F49E09-0266-4402-932C-1D6AAE1369A5}" destId="{13257065-5CC2-44F5-B46F-F6AFEA023C45}" srcOrd="1" destOrd="0" presId="urn:microsoft.com/office/officeart/2005/8/layout/hierarchy3"/>
    <dgm:cxn modelId="{09AF6715-7E5E-4FA6-97FF-2FD97286F5AE}" type="presParOf" srcId="{DFFC1A0B-08B4-4B83-92B4-0DC5B853A4DC}" destId="{2BB0BEE4-9DF9-4479-80D1-B2D77E2E4594}" srcOrd="1" destOrd="0" presId="urn:microsoft.com/office/officeart/2005/8/layout/hierarchy3"/>
    <dgm:cxn modelId="{950C9D2B-1DCB-4B26-8079-A876A7326FD8}" type="presParOf" srcId="{2BB0BEE4-9DF9-4479-80D1-B2D77E2E4594}" destId="{002C4A99-B8D4-47BC-BB03-B0C36CFBC3DB}" srcOrd="0" destOrd="0" presId="urn:microsoft.com/office/officeart/2005/8/layout/hierarchy3"/>
    <dgm:cxn modelId="{2A024E57-A762-4626-8054-5EA4560951A0}" type="presParOf" srcId="{002C4A99-B8D4-47BC-BB03-B0C36CFBC3DB}" destId="{83D70EF6-1A8C-431D-8271-1C2D7C516B5C}" srcOrd="0" destOrd="0" presId="urn:microsoft.com/office/officeart/2005/8/layout/hierarchy3"/>
    <dgm:cxn modelId="{4D3CFC90-F16C-4154-A13A-11BFE86A214A}" type="presParOf" srcId="{002C4A99-B8D4-47BC-BB03-B0C36CFBC3DB}" destId="{95C04D3F-8CF4-474B-9714-7F187EDAA376}" srcOrd="1" destOrd="0" presId="urn:microsoft.com/office/officeart/2005/8/layout/hierarchy3"/>
    <dgm:cxn modelId="{0228742F-8E71-45FD-B8DC-102B7AD0A04F}" type="presParOf" srcId="{2BB0BEE4-9DF9-4479-80D1-B2D77E2E4594}" destId="{9993AADB-5EC3-4E11-93EF-9B5FA60040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B43ABF-5A50-4826-A17B-E67C56D6671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A8A8D4-7FFE-425E-80B5-8286B6DA1A54}">
      <dgm:prSet phldrT="[Текст]"/>
      <dgm:spPr/>
      <dgm:t>
        <a:bodyPr/>
        <a:lstStyle/>
        <a:p>
          <a:r>
            <a:rPr lang="ru-RU" dirty="0" smtClean="0"/>
            <a:t>модуль «Общеобразовательные учреждения»</a:t>
          </a:r>
          <a:endParaRPr lang="ru-RU" dirty="0"/>
        </a:p>
      </dgm:t>
    </dgm:pt>
    <dgm:pt modelId="{E96FB5D3-BDAF-4D55-A5F8-EE05AC2329D9}" type="parTrans" cxnId="{731F4AFF-B779-4399-B16B-A275638D36C3}">
      <dgm:prSet/>
      <dgm:spPr/>
      <dgm:t>
        <a:bodyPr/>
        <a:lstStyle/>
        <a:p>
          <a:endParaRPr lang="ru-RU"/>
        </a:p>
      </dgm:t>
    </dgm:pt>
    <dgm:pt modelId="{5D9BD042-6DA9-47F9-8B80-08BAA3E79C58}" type="sibTrans" cxnId="{731F4AFF-B779-4399-B16B-A275638D36C3}">
      <dgm:prSet/>
      <dgm:spPr/>
      <dgm:t>
        <a:bodyPr/>
        <a:lstStyle/>
        <a:p>
          <a:endParaRPr lang="ru-RU"/>
        </a:p>
      </dgm:t>
    </dgm:pt>
    <dgm:pt modelId="{EC544E4A-1414-4C4E-8718-45E1B6A4E313}">
      <dgm:prSet phldrT="[Текст]" custT="1"/>
      <dgm:spPr/>
      <dgm:t>
        <a:bodyPr/>
        <a:lstStyle/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/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 smtClean="0"/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/>
            <a:t>Карточка образовательного учреждения 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/>
            <a:t>Пользователи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/>
            <a:t>Учебный план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Движение учащихся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Классы и предметы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Календарно-тематическое планирование.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Учебные материалы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Расписание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Классный журнал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Дневник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dirty="0" smtClean="0"/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 smtClean="0"/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 smtClean="0"/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 smtClean="0"/>
        </a:p>
      </dgm:t>
    </dgm:pt>
    <dgm:pt modelId="{7E6085F4-48C2-4D5C-AA82-44D4E6C9F68F}" type="parTrans" cxnId="{5D27A4FC-20BB-4184-87FF-84B39A9EDC41}">
      <dgm:prSet/>
      <dgm:spPr/>
      <dgm:t>
        <a:bodyPr/>
        <a:lstStyle/>
        <a:p>
          <a:endParaRPr lang="ru-RU"/>
        </a:p>
      </dgm:t>
    </dgm:pt>
    <dgm:pt modelId="{DFC73D35-57D6-4906-A095-E5B1D86B9662}" type="sibTrans" cxnId="{5D27A4FC-20BB-4184-87FF-84B39A9EDC41}">
      <dgm:prSet/>
      <dgm:spPr/>
      <dgm:t>
        <a:bodyPr/>
        <a:lstStyle/>
        <a:p>
          <a:endParaRPr lang="ru-RU"/>
        </a:p>
      </dgm:t>
    </dgm:pt>
    <dgm:pt modelId="{DFFC1A0B-08B4-4B83-92B4-0DC5B853A4DC}" type="pres">
      <dgm:prSet presAssocID="{8DB43ABF-5A50-4826-A17B-E67C56D667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F49E09-0266-4402-932C-1D6AAE1369A5}" type="pres">
      <dgm:prSet presAssocID="{25A8A8D4-7FFE-425E-80B5-8286B6DA1A54}" presName="root" presStyleCnt="0"/>
      <dgm:spPr/>
    </dgm:pt>
    <dgm:pt modelId="{36B64BBA-2786-48A9-87C7-48CCA2CCEB4F}" type="pres">
      <dgm:prSet presAssocID="{25A8A8D4-7FFE-425E-80B5-8286B6DA1A54}" presName="rootComposite" presStyleCnt="0"/>
      <dgm:spPr/>
    </dgm:pt>
    <dgm:pt modelId="{AF69980A-E86C-4AAC-941E-6F76BE282162}" type="pres">
      <dgm:prSet presAssocID="{25A8A8D4-7FFE-425E-80B5-8286B6DA1A54}" presName="rootText" presStyleLbl="node1" presStyleIdx="0" presStyleCnt="1" custScaleX="174869" custScaleY="49581" custLinFactNeighborX="4570" custLinFactNeighborY="-38256"/>
      <dgm:spPr/>
      <dgm:t>
        <a:bodyPr/>
        <a:lstStyle/>
        <a:p>
          <a:endParaRPr lang="ru-RU"/>
        </a:p>
      </dgm:t>
    </dgm:pt>
    <dgm:pt modelId="{9ECE936A-C409-4F9A-BEF3-12D4CDA3B3C6}" type="pres">
      <dgm:prSet presAssocID="{25A8A8D4-7FFE-425E-80B5-8286B6DA1A54}" presName="rootConnector" presStyleLbl="node1" presStyleIdx="0" presStyleCnt="1"/>
      <dgm:spPr/>
      <dgm:t>
        <a:bodyPr/>
        <a:lstStyle/>
        <a:p>
          <a:endParaRPr lang="ru-RU"/>
        </a:p>
      </dgm:t>
    </dgm:pt>
    <dgm:pt modelId="{13257065-5CC2-44F5-B46F-F6AFEA023C45}" type="pres">
      <dgm:prSet presAssocID="{25A8A8D4-7FFE-425E-80B5-8286B6DA1A54}" presName="childShape" presStyleCnt="0"/>
      <dgm:spPr/>
    </dgm:pt>
    <dgm:pt modelId="{5D85AD7F-927F-4F49-9ED7-F4EF3CA48F63}" type="pres">
      <dgm:prSet presAssocID="{7E6085F4-48C2-4D5C-AA82-44D4E6C9F68F}" presName="Name13" presStyleLbl="parChTrans1D2" presStyleIdx="0" presStyleCnt="1"/>
      <dgm:spPr/>
      <dgm:t>
        <a:bodyPr/>
        <a:lstStyle/>
        <a:p>
          <a:endParaRPr lang="ru-RU"/>
        </a:p>
      </dgm:t>
    </dgm:pt>
    <dgm:pt modelId="{81C8B25E-67B4-419D-8F5A-08F88ABCEFF6}" type="pres">
      <dgm:prSet presAssocID="{EC544E4A-1414-4C4E-8718-45E1B6A4E313}" presName="childText" presStyleLbl="bgAcc1" presStyleIdx="0" presStyleCnt="1" custScaleX="90817" custScaleY="292329" custLinFactNeighborX="72" custLinFactNeighborY="-16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1F4AFF-B779-4399-B16B-A275638D36C3}" srcId="{8DB43ABF-5A50-4826-A17B-E67C56D6671A}" destId="{25A8A8D4-7FFE-425E-80B5-8286B6DA1A54}" srcOrd="0" destOrd="0" parTransId="{E96FB5D3-BDAF-4D55-A5F8-EE05AC2329D9}" sibTransId="{5D9BD042-6DA9-47F9-8B80-08BAA3E79C58}"/>
    <dgm:cxn modelId="{5D27A4FC-20BB-4184-87FF-84B39A9EDC41}" srcId="{25A8A8D4-7FFE-425E-80B5-8286B6DA1A54}" destId="{EC544E4A-1414-4C4E-8718-45E1B6A4E313}" srcOrd="0" destOrd="0" parTransId="{7E6085F4-48C2-4D5C-AA82-44D4E6C9F68F}" sibTransId="{DFC73D35-57D6-4906-A095-E5B1D86B9662}"/>
    <dgm:cxn modelId="{44795E29-2D06-467C-AF38-6CEDB4C573C6}" type="presOf" srcId="{8DB43ABF-5A50-4826-A17B-E67C56D6671A}" destId="{DFFC1A0B-08B4-4B83-92B4-0DC5B853A4DC}" srcOrd="0" destOrd="0" presId="urn:microsoft.com/office/officeart/2005/8/layout/hierarchy3"/>
    <dgm:cxn modelId="{50F29EC8-2DC0-41C7-BD75-25971BAE376F}" type="presOf" srcId="{25A8A8D4-7FFE-425E-80B5-8286B6DA1A54}" destId="{9ECE936A-C409-4F9A-BEF3-12D4CDA3B3C6}" srcOrd="1" destOrd="0" presId="urn:microsoft.com/office/officeart/2005/8/layout/hierarchy3"/>
    <dgm:cxn modelId="{C30A21B6-037C-45B1-A85C-CCB1E69B48BA}" type="presOf" srcId="{7E6085F4-48C2-4D5C-AA82-44D4E6C9F68F}" destId="{5D85AD7F-927F-4F49-9ED7-F4EF3CA48F63}" srcOrd="0" destOrd="0" presId="urn:microsoft.com/office/officeart/2005/8/layout/hierarchy3"/>
    <dgm:cxn modelId="{B9A1B635-B949-4677-90F8-DA21A38AF42E}" type="presOf" srcId="{EC544E4A-1414-4C4E-8718-45E1B6A4E313}" destId="{81C8B25E-67B4-419D-8F5A-08F88ABCEFF6}" srcOrd="0" destOrd="0" presId="urn:microsoft.com/office/officeart/2005/8/layout/hierarchy3"/>
    <dgm:cxn modelId="{CCC79188-93F4-42A0-9C3E-E7234FA03F69}" type="presOf" srcId="{25A8A8D4-7FFE-425E-80B5-8286B6DA1A54}" destId="{AF69980A-E86C-4AAC-941E-6F76BE282162}" srcOrd="0" destOrd="0" presId="urn:microsoft.com/office/officeart/2005/8/layout/hierarchy3"/>
    <dgm:cxn modelId="{28A9CA15-69B8-4147-ABF0-D046D6B7B38F}" type="presParOf" srcId="{DFFC1A0B-08B4-4B83-92B4-0DC5B853A4DC}" destId="{61F49E09-0266-4402-932C-1D6AAE1369A5}" srcOrd="0" destOrd="0" presId="urn:microsoft.com/office/officeart/2005/8/layout/hierarchy3"/>
    <dgm:cxn modelId="{105661AA-65ED-4FC2-AEE5-2E6217C88D96}" type="presParOf" srcId="{61F49E09-0266-4402-932C-1D6AAE1369A5}" destId="{36B64BBA-2786-48A9-87C7-48CCA2CCEB4F}" srcOrd="0" destOrd="0" presId="urn:microsoft.com/office/officeart/2005/8/layout/hierarchy3"/>
    <dgm:cxn modelId="{E6890842-2365-458B-9EA8-D7304C40266C}" type="presParOf" srcId="{36B64BBA-2786-48A9-87C7-48CCA2CCEB4F}" destId="{AF69980A-E86C-4AAC-941E-6F76BE282162}" srcOrd="0" destOrd="0" presId="urn:microsoft.com/office/officeart/2005/8/layout/hierarchy3"/>
    <dgm:cxn modelId="{ACDF16EA-6127-456F-AA92-9C0291E907A0}" type="presParOf" srcId="{36B64BBA-2786-48A9-87C7-48CCA2CCEB4F}" destId="{9ECE936A-C409-4F9A-BEF3-12D4CDA3B3C6}" srcOrd="1" destOrd="0" presId="urn:microsoft.com/office/officeart/2005/8/layout/hierarchy3"/>
    <dgm:cxn modelId="{50A15502-256B-43F3-BDFA-9D5747B6B2FE}" type="presParOf" srcId="{61F49E09-0266-4402-932C-1D6AAE1369A5}" destId="{13257065-5CC2-44F5-B46F-F6AFEA023C45}" srcOrd="1" destOrd="0" presId="urn:microsoft.com/office/officeart/2005/8/layout/hierarchy3"/>
    <dgm:cxn modelId="{2B71A6BF-9BF4-4F1E-B54C-6C8B86544957}" type="presParOf" srcId="{13257065-5CC2-44F5-B46F-F6AFEA023C45}" destId="{5D85AD7F-927F-4F49-9ED7-F4EF3CA48F63}" srcOrd="0" destOrd="0" presId="urn:microsoft.com/office/officeart/2005/8/layout/hierarchy3"/>
    <dgm:cxn modelId="{DE32E6C1-07C0-4987-AE22-3D6EB7A121B0}" type="presParOf" srcId="{13257065-5CC2-44F5-B46F-F6AFEA023C45}" destId="{81C8B25E-67B4-419D-8F5A-08F88ABCEFF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B43ABF-5A50-4826-A17B-E67C56D6671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C0C575-AA3D-46C3-A259-7FB4C807713B}">
      <dgm:prSet phldrT="[Текст]" custT="1"/>
      <dgm:spPr/>
      <dgm:t>
        <a:bodyPr/>
        <a:lstStyle/>
        <a:p>
          <a:r>
            <a:rPr lang="ru-RU" sz="2800" dirty="0" smtClean="0"/>
            <a:t>модуль «Управление образованием» </a:t>
          </a:r>
          <a:endParaRPr lang="ru-RU" sz="2800" dirty="0"/>
        </a:p>
      </dgm:t>
    </dgm:pt>
    <dgm:pt modelId="{6F9F58D4-06C1-43A0-ADB3-AC25117D9A03}" type="parTrans" cxnId="{63EB18F1-6ACE-46E8-862C-53AEA8669204}">
      <dgm:prSet/>
      <dgm:spPr/>
      <dgm:t>
        <a:bodyPr/>
        <a:lstStyle/>
        <a:p>
          <a:endParaRPr lang="ru-RU"/>
        </a:p>
      </dgm:t>
    </dgm:pt>
    <dgm:pt modelId="{746ED459-95C9-4FF2-A9AA-95B3C8A9335F}" type="sibTrans" cxnId="{63EB18F1-6ACE-46E8-862C-53AEA8669204}">
      <dgm:prSet/>
      <dgm:spPr/>
      <dgm:t>
        <a:bodyPr/>
        <a:lstStyle/>
        <a:p>
          <a:endParaRPr lang="ru-RU"/>
        </a:p>
      </dgm:t>
    </dgm:pt>
    <dgm:pt modelId="{1FA49FD9-65F2-40AE-9440-C797C8F3E4A4}">
      <dgm:prSet phldrT="[Текст]" custT="1"/>
      <dgm:spPr/>
      <dgm:t>
        <a:bodyPr/>
        <a:lstStyle/>
        <a:p>
          <a:pPr algn="l"/>
          <a:r>
            <a:rPr lang="en-US" sz="2000" b="1" dirty="0" smtClean="0"/>
            <a:t>C</a:t>
          </a:r>
          <a:r>
            <a:rPr lang="ru-RU" sz="2000" b="1" dirty="0" smtClean="0"/>
            <a:t>ведения об образовательном учреждении</a:t>
          </a:r>
        </a:p>
        <a:p>
          <a:pPr algn="l"/>
          <a:endParaRPr lang="ru-RU" sz="2000" b="1" dirty="0" smtClean="0"/>
        </a:p>
        <a:p>
          <a:pPr algn="l"/>
          <a:r>
            <a:rPr lang="ru-RU" sz="2000" b="1" dirty="0" smtClean="0"/>
            <a:t>Пользователи Управления образования</a:t>
          </a:r>
        </a:p>
        <a:p>
          <a:pPr algn="l"/>
          <a:endParaRPr lang="ru-RU" sz="2000" b="1" dirty="0" smtClean="0"/>
        </a:p>
        <a:p>
          <a:pPr algn="l"/>
          <a:r>
            <a:rPr lang="ru-RU" sz="2000" b="1" dirty="0" smtClean="0"/>
            <a:t>Отчёты Управления образования</a:t>
          </a:r>
        </a:p>
        <a:p>
          <a:pPr algn="l"/>
          <a:endParaRPr lang="ru-RU" sz="2000" b="1" dirty="0" smtClean="0"/>
        </a:p>
        <a:p>
          <a:pPr algn="l"/>
          <a:r>
            <a:rPr lang="ru-RU" sz="2000" b="1" dirty="0" smtClean="0"/>
            <a:t>Статистика посещений системы</a:t>
          </a:r>
          <a:endParaRPr lang="ru-RU" sz="2000" b="1" dirty="0"/>
        </a:p>
      </dgm:t>
    </dgm:pt>
    <dgm:pt modelId="{D9B8F668-42A1-464B-8409-2A0B0F1539C6}" type="parTrans" cxnId="{1568FD7F-F501-43A1-8205-9C7F9354E476}">
      <dgm:prSet/>
      <dgm:spPr/>
      <dgm:t>
        <a:bodyPr/>
        <a:lstStyle/>
        <a:p>
          <a:endParaRPr lang="ru-RU"/>
        </a:p>
      </dgm:t>
    </dgm:pt>
    <dgm:pt modelId="{36C09262-B680-48B4-9B76-8D4DABDEF7B6}" type="sibTrans" cxnId="{1568FD7F-F501-43A1-8205-9C7F9354E476}">
      <dgm:prSet/>
      <dgm:spPr/>
      <dgm:t>
        <a:bodyPr/>
        <a:lstStyle/>
        <a:p>
          <a:endParaRPr lang="ru-RU"/>
        </a:p>
      </dgm:t>
    </dgm:pt>
    <dgm:pt modelId="{DFFC1A0B-08B4-4B83-92B4-0DC5B853A4DC}" type="pres">
      <dgm:prSet presAssocID="{8DB43ABF-5A50-4826-A17B-E67C56D667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B0BEE4-9DF9-4479-80D1-B2D77E2E4594}" type="pres">
      <dgm:prSet presAssocID="{BEC0C575-AA3D-46C3-A259-7FB4C807713B}" presName="root" presStyleCnt="0"/>
      <dgm:spPr/>
    </dgm:pt>
    <dgm:pt modelId="{002C4A99-B8D4-47BC-BB03-B0C36CFBC3DB}" type="pres">
      <dgm:prSet presAssocID="{BEC0C575-AA3D-46C3-A259-7FB4C807713B}" presName="rootComposite" presStyleCnt="0"/>
      <dgm:spPr/>
    </dgm:pt>
    <dgm:pt modelId="{83D70EF6-1A8C-431D-8271-1C2D7C516B5C}" type="pres">
      <dgm:prSet presAssocID="{BEC0C575-AA3D-46C3-A259-7FB4C807713B}" presName="rootText" presStyleLbl="node1" presStyleIdx="0" presStyleCnt="1" custScaleX="178390" custScaleY="51010" custLinFactNeighborX="-2740" custLinFactNeighborY="-32940"/>
      <dgm:spPr/>
      <dgm:t>
        <a:bodyPr/>
        <a:lstStyle/>
        <a:p>
          <a:endParaRPr lang="ru-RU"/>
        </a:p>
      </dgm:t>
    </dgm:pt>
    <dgm:pt modelId="{95C04D3F-8CF4-474B-9714-7F187EDAA376}" type="pres">
      <dgm:prSet presAssocID="{BEC0C575-AA3D-46C3-A259-7FB4C807713B}" presName="rootConnector" presStyleLbl="node1" presStyleIdx="0" presStyleCnt="1"/>
      <dgm:spPr/>
      <dgm:t>
        <a:bodyPr/>
        <a:lstStyle/>
        <a:p>
          <a:endParaRPr lang="ru-RU"/>
        </a:p>
      </dgm:t>
    </dgm:pt>
    <dgm:pt modelId="{9993AADB-5EC3-4E11-93EF-9B5FA6004090}" type="pres">
      <dgm:prSet presAssocID="{BEC0C575-AA3D-46C3-A259-7FB4C807713B}" presName="childShape" presStyleCnt="0"/>
      <dgm:spPr/>
    </dgm:pt>
    <dgm:pt modelId="{3729B02B-DFCE-45C6-A931-BE6DE6C34C6C}" type="pres">
      <dgm:prSet presAssocID="{D9B8F668-42A1-464B-8409-2A0B0F1539C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C2CD9771-BC52-4F4B-B809-A9448F4087E9}" type="pres">
      <dgm:prSet presAssocID="{1FA49FD9-65F2-40AE-9440-C797C8F3E4A4}" presName="childText" presStyleLbl="bgAcc1" presStyleIdx="0" presStyleCnt="1" custScaleX="129950" custScaleY="296455" custLinFactNeighborX="-1273" custLinFactNeighborY="-12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BA8CA-0D66-4721-8268-581917927BAF}" type="presOf" srcId="{BEC0C575-AA3D-46C3-A259-7FB4C807713B}" destId="{83D70EF6-1A8C-431D-8271-1C2D7C516B5C}" srcOrd="0" destOrd="0" presId="urn:microsoft.com/office/officeart/2005/8/layout/hierarchy3"/>
    <dgm:cxn modelId="{63EB18F1-6ACE-46E8-862C-53AEA8669204}" srcId="{8DB43ABF-5A50-4826-A17B-E67C56D6671A}" destId="{BEC0C575-AA3D-46C3-A259-7FB4C807713B}" srcOrd="0" destOrd="0" parTransId="{6F9F58D4-06C1-43A0-ADB3-AC25117D9A03}" sibTransId="{746ED459-95C9-4FF2-A9AA-95B3C8A9335F}"/>
    <dgm:cxn modelId="{6D292CB2-C575-4B9A-BD6A-E62B52927C1E}" type="presOf" srcId="{8DB43ABF-5A50-4826-A17B-E67C56D6671A}" destId="{DFFC1A0B-08B4-4B83-92B4-0DC5B853A4DC}" srcOrd="0" destOrd="0" presId="urn:microsoft.com/office/officeart/2005/8/layout/hierarchy3"/>
    <dgm:cxn modelId="{4A586698-24F9-4A5D-ACE1-52CBA891A256}" type="presOf" srcId="{1FA49FD9-65F2-40AE-9440-C797C8F3E4A4}" destId="{C2CD9771-BC52-4F4B-B809-A9448F4087E9}" srcOrd="0" destOrd="0" presId="urn:microsoft.com/office/officeart/2005/8/layout/hierarchy3"/>
    <dgm:cxn modelId="{0690F66B-2AB1-4EFE-8A13-F93CF36B668A}" type="presOf" srcId="{BEC0C575-AA3D-46C3-A259-7FB4C807713B}" destId="{95C04D3F-8CF4-474B-9714-7F187EDAA376}" srcOrd="1" destOrd="0" presId="urn:microsoft.com/office/officeart/2005/8/layout/hierarchy3"/>
    <dgm:cxn modelId="{22E488CE-80BC-4CBF-A001-75FF1F91A782}" type="presOf" srcId="{D9B8F668-42A1-464B-8409-2A0B0F1539C6}" destId="{3729B02B-DFCE-45C6-A931-BE6DE6C34C6C}" srcOrd="0" destOrd="0" presId="urn:microsoft.com/office/officeart/2005/8/layout/hierarchy3"/>
    <dgm:cxn modelId="{1568FD7F-F501-43A1-8205-9C7F9354E476}" srcId="{BEC0C575-AA3D-46C3-A259-7FB4C807713B}" destId="{1FA49FD9-65F2-40AE-9440-C797C8F3E4A4}" srcOrd="0" destOrd="0" parTransId="{D9B8F668-42A1-464B-8409-2A0B0F1539C6}" sibTransId="{36C09262-B680-48B4-9B76-8D4DABDEF7B6}"/>
    <dgm:cxn modelId="{9F6BC4B6-457E-4954-9A0E-46B0FFF9C651}" type="presParOf" srcId="{DFFC1A0B-08B4-4B83-92B4-0DC5B853A4DC}" destId="{2BB0BEE4-9DF9-4479-80D1-B2D77E2E4594}" srcOrd="0" destOrd="0" presId="urn:microsoft.com/office/officeart/2005/8/layout/hierarchy3"/>
    <dgm:cxn modelId="{920AFA05-A210-4C92-918B-EB8EC9DB46E2}" type="presParOf" srcId="{2BB0BEE4-9DF9-4479-80D1-B2D77E2E4594}" destId="{002C4A99-B8D4-47BC-BB03-B0C36CFBC3DB}" srcOrd="0" destOrd="0" presId="urn:microsoft.com/office/officeart/2005/8/layout/hierarchy3"/>
    <dgm:cxn modelId="{7C8D5BAF-CACF-456F-A9D1-85C53C661115}" type="presParOf" srcId="{002C4A99-B8D4-47BC-BB03-B0C36CFBC3DB}" destId="{83D70EF6-1A8C-431D-8271-1C2D7C516B5C}" srcOrd="0" destOrd="0" presId="urn:microsoft.com/office/officeart/2005/8/layout/hierarchy3"/>
    <dgm:cxn modelId="{BA2CD43C-AB71-4A6D-BD40-2E6F1012C9A4}" type="presParOf" srcId="{002C4A99-B8D4-47BC-BB03-B0C36CFBC3DB}" destId="{95C04D3F-8CF4-474B-9714-7F187EDAA376}" srcOrd="1" destOrd="0" presId="urn:microsoft.com/office/officeart/2005/8/layout/hierarchy3"/>
    <dgm:cxn modelId="{D7A12D5C-66C6-4087-BD5C-382F93B1D536}" type="presParOf" srcId="{2BB0BEE4-9DF9-4479-80D1-B2D77E2E4594}" destId="{9993AADB-5EC3-4E11-93EF-9B5FA6004090}" srcOrd="1" destOrd="0" presId="urn:microsoft.com/office/officeart/2005/8/layout/hierarchy3"/>
    <dgm:cxn modelId="{3C7A1EED-E786-4486-BAC1-977E4347CC7C}" type="presParOf" srcId="{9993AADB-5EC3-4E11-93EF-9B5FA6004090}" destId="{3729B02B-DFCE-45C6-A931-BE6DE6C34C6C}" srcOrd="0" destOrd="0" presId="urn:microsoft.com/office/officeart/2005/8/layout/hierarchy3"/>
    <dgm:cxn modelId="{05F30ACB-B5E2-4D28-B2C3-8E81CA300E77}" type="presParOf" srcId="{9993AADB-5EC3-4E11-93EF-9B5FA6004090}" destId="{C2CD9771-BC52-4F4B-B809-A9448F4087E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D639A-0A91-46F6-8C88-ED4CD8BBF8F5}">
      <dsp:nvSpPr>
        <dsp:cNvPr id="0" name=""/>
        <dsp:cNvSpPr/>
      </dsp:nvSpPr>
      <dsp:spPr>
        <a:xfrm>
          <a:off x="1018502" y="0"/>
          <a:ext cx="6220740" cy="49843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01FE9-D1AA-4785-913B-F42F5C510728}">
      <dsp:nvSpPr>
        <dsp:cNvPr id="0" name=""/>
        <dsp:cNvSpPr/>
      </dsp:nvSpPr>
      <dsp:spPr>
        <a:xfrm>
          <a:off x="1080129" y="591840"/>
          <a:ext cx="5712406" cy="1771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создание открытого информационного образовательного пространства </a:t>
          </a:r>
          <a:endParaRPr lang="ru-RU" sz="2800" b="1" kern="1200" dirty="0"/>
        </a:p>
      </dsp:txBody>
      <dsp:txXfrm>
        <a:off x="1166620" y="678331"/>
        <a:ext cx="5539424" cy="1598790"/>
      </dsp:txXfrm>
    </dsp:sp>
    <dsp:sp modelId="{E3CCCC8A-6EAE-416E-8867-67EDED66968B}">
      <dsp:nvSpPr>
        <dsp:cNvPr id="0" name=""/>
        <dsp:cNvSpPr/>
      </dsp:nvSpPr>
      <dsp:spPr>
        <a:xfrm>
          <a:off x="936103" y="2824087"/>
          <a:ext cx="5731423" cy="1771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эффективное решение задач управления и организации учебно-воспитательного процесса</a:t>
          </a:r>
          <a:endParaRPr lang="ru-RU" sz="2800" b="1" kern="1200" dirty="0"/>
        </a:p>
      </dsp:txBody>
      <dsp:txXfrm>
        <a:off x="1022594" y="2910578"/>
        <a:ext cx="5558441" cy="1598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9980A-E86C-4AAC-941E-6F76BE282162}">
      <dsp:nvSpPr>
        <dsp:cNvPr id="0" name=""/>
        <dsp:cNvSpPr/>
      </dsp:nvSpPr>
      <dsp:spPr>
        <a:xfrm>
          <a:off x="48446" y="932504"/>
          <a:ext cx="4116148" cy="1619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модуль «Общеобразовательные учреждения», </a:t>
          </a:r>
          <a:endParaRPr lang="ru-RU" sz="2700" kern="1200" dirty="0"/>
        </a:p>
      </dsp:txBody>
      <dsp:txXfrm>
        <a:off x="95882" y="979940"/>
        <a:ext cx="4021276" cy="1524727"/>
      </dsp:txXfrm>
    </dsp:sp>
    <dsp:sp modelId="{83D70EF6-1A8C-431D-8271-1C2D7C516B5C}">
      <dsp:nvSpPr>
        <dsp:cNvPr id="0" name=""/>
        <dsp:cNvSpPr/>
      </dsp:nvSpPr>
      <dsp:spPr>
        <a:xfrm>
          <a:off x="4828274" y="905570"/>
          <a:ext cx="3922379" cy="1619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модуль «Управление образованием». </a:t>
          </a:r>
          <a:endParaRPr lang="ru-RU" sz="2700" kern="1200" dirty="0"/>
        </a:p>
      </dsp:txBody>
      <dsp:txXfrm>
        <a:off x="4875710" y="953006"/>
        <a:ext cx="3827507" cy="1524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9980A-E86C-4AAC-941E-6F76BE282162}">
      <dsp:nvSpPr>
        <dsp:cNvPr id="0" name=""/>
        <dsp:cNvSpPr/>
      </dsp:nvSpPr>
      <dsp:spPr>
        <a:xfrm>
          <a:off x="1411066" y="0"/>
          <a:ext cx="6367674" cy="902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модуль «Общеобразовательные учреждения»</a:t>
          </a:r>
          <a:endParaRPr lang="ru-RU" sz="2500" kern="1200" dirty="0"/>
        </a:p>
      </dsp:txBody>
      <dsp:txXfrm>
        <a:off x="1437506" y="26440"/>
        <a:ext cx="6314794" cy="849840"/>
      </dsp:txXfrm>
    </dsp:sp>
    <dsp:sp modelId="{5D85AD7F-927F-4F49-9ED7-F4EF3CA48F63}">
      <dsp:nvSpPr>
        <dsp:cNvPr id="0" name=""/>
        <dsp:cNvSpPr/>
      </dsp:nvSpPr>
      <dsp:spPr>
        <a:xfrm>
          <a:off x="2047834" y="902720"/>
          <a:ext cx="472453" cy="281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1224"/>
              </a:lnTo>
              <a:lnTo>
                <a:pt x="472453" y="28112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8B25E-67B4-419D-8F5A-08F88ABCEFF6}">
      <dsp:nvSpPr>
        <dsp:cNvPr id="0" name=""/>
        <dsp:cNvSpPr/>
      </dsp:nvSpPr>
      <dsp:spPr>
        <a:xfrm>
          <a:off x="2520287" y="1052730"/>
          <a:ext cx="2645605" cy="5322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Карточка образовательного учреждения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Пользователи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Учебный план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Движение учащихся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Классы и предметы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Календарно-тематическое планирование.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Учебные материалы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Расписание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Классный журнал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Дневник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</dsp:txBody>
      <dsp:txXfrm>
        <a:off x="2597774" y="1130217"/>
        <a:ext cx="2490631" cy="5167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70EF6-1A8C-431D-8271-1C2D7C516B5C}">
      <dsp:nvSpPr>
        <dsp:cNvPr id="0" name=""/>
        <dsp:cNvSpPr/>
      </dsp:nvSpPr>
      <dsp:spPr>
        <a:xfrm>
          <a:off x="1128484" y="0"/>
          <a:ext cx="6403309" cy="915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модуль «Управление образованием» </a:t>
          </a:r>
          <a:endParaRPr lang="ru-RU" sz="2800" kern="1200" dirty="0"/>
        </a:p>
      </dsp:txBody>
      <dsp:txXfrm>
        <a:off x="1155298" y="26814"/>
        <a:ext cx="6349681" cy="861874"/>
      </dsp:txXfrm>
    </dsp:sp>
    <dsp:sp modelId="{3729B02B-DFCE-45C6-A931-BE6DE6C34C6C}">
      <dsp:nvSpPr>
        <dsp:cNvPr id="0" name=""/>
        <dsp:cNvSpPr/>
      </dsp:nvSpPr>
      <dsp:spPr>
        <a:xfrm>
          <a:off x="1768815" y="915502"/>
          <a:ext cx="702127" cy="2876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202"/>
              </a:lnTo>
              <a:lnTo>
                <a:pt x="702127" y="28762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D9771-BC52-4F4B-B809-A9448F4087E9}">
      <dsp:nvSpPr>
        <dsp:cNvPr id="0" name=""/>
        <dsp:cNvSpPr/>
      </dsp:nvSpPr>
      <dsp:spPr>
        <a:xfrm>
          <a:off x="2470943" y="1131390"/>
          <a:ext cx="3731644" cy="5320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</a:t>
          </a:r>
          <a:r>
            <a:rPr lang="ru-RU" sz="2000" b="1" kern="1200" dirty="0" smtClean="0"/>
            <a:t>ведения об образовательном учреждении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Пользователи Управления образования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Отчёты Управления образования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Статистика посещений системы</a:t>
          </a:r>
          <a:endParaRPr lang="ru-RU" sz="2000" b="1" kern="1200" dirty="0"/>
        </a:p>
      </dsp:txBody>
      <dsp:txXfrm>
        <a:off x="2580239" y="1240686"/>
        <a:ext cx="3513052" cy="5102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5D0EF-1D59-4AA0-A38E-B976AAE477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49364-D391-477D-B473-95C59BFC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B00E7-2AA6-47E2-A5D7-8C975D7DD81E}" type="slidenum">
              <a:rPr lang="en-US"/>
              <a:pPr/>
              <a:t>18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64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E22EF-8E29-4573-AC22-317CF58BD680}" type="slidenum">
              <a:rPr lang="en-US"/>
              <a:pPr/>
              <a:t>27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3000">
              <a:schemeClr val="bg2">
                <a:lumMod val="50000"/>
              </a:schemeClr>
            </a:gs>
            <a:gs pos="89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372D02B-2E30-41FA-AE0B-76BE25E86047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BB0977-B1B3-4616-AB73-E7742264F69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19200"/>
            <a:ext cx="7543800" cy="2152650"/>
          </a:xfrm>
        </p:spPr>
        <p:txBody>
          <a:bodyPr/>
          <a:lstStyle/>
          <a:p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858109"/>
            <a:ext cx="5598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/>
              </a:rPr>
              <a:t>Автоматизированн</a:t>
            </a:r>
            <a:r>
              <a:rPr lang="ru-RU" sz="3600" b="1" dirty="0" smtClean="0"/>
              <a:t>ая</a:t>
            </a:r>
          </a:p>
          <a:p>
            <a:pPr algn="ctr"/>
            <a:r>
              <a:rPr lang="ru-RU" sz="3600" b="1" dirty="0" smtClean="0">
                <a:effectLst/>
              </a:rPr>
              <a:t>информационная</a:t>
            </a:r>
          </a:p>
          <a:p>
            <a:pPr algn="ctr"/>
            <a:r>
              <a:rPr lang="ru-RU" sz="3600" b="1" dirty="0" smtClean="0"/>
              <a:t>система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461276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effectLst/>
              </a:rPr>
              <a:t> «Сетевой город. Образование»</a:t>
            </a:r>
            <a:br>
              <a:rPr lang="ru-RU" sz="4400" b="1" dirty="0" smtClean="0">
                <a:solidFill>
                  <a:srgbClr val="FFC000"/>
                </a:solidFill>
                <a:effectLst/>
              </a:rPr>
            </a:b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7" name="Picture 26" descr="logo_NC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54" y="4437112"/>
            <a:ext cx="216058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9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503238" y="476250"/>
            <a:ext cx="81359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BD92D"/>
                </a:solidFill>
                <a:latin typeface="Arial" charset="0"/>
              </a:rPr>
              <a:t>Электронный дневник учащегося </a:t>
            </a:r>
            <a:r>
              <a:rPr lang="ru-RU" sz="2800">
                <a:solidFill>
                  <a:srgbClr val="99CCFF"/>
                </a:solidFill>
                <a:latin typeface="Arial" charset="0"/>
              </a:rPr>
              <a:t>и</a:t>
            </a:r>
            <a:r>
              <a:rPr lang="ru-RU" sz="2800">
                <a:solidFill>
                  <a:srgbClr val="FBD92D"/>
                </a:solidFill>
                <a:latin typeface="Arial" charset="0"/>
              </a:rPr>
              <a:t> более </a:t>
            </a:r>
            <a:br>
              <a:rPr lang="ru-RU" sz="2800">
                <a:solidFill>
                  <a:srgbClr val="FBD92D"/>
                </a:solidFill>
                <a:latin typeface="Arial" charset="0"/>
              </a:rPr>
            </a:br>
            <a:r>
              <a:rPr lang="ru-RU" sz="2800">
                <a:solidFill>
                  <a:srgbClr val="FBD92D"/>
                </a:solidFill>
                <a:latin typeface="Arial" charset="0"/>
              </a:rPr>
              <a:t>30 отчётов </a:t>
            </a:r>
            <a:r>
              <a:rPr lang="ru-RU" sz="2800">
                <a:solidFill>
                  <a:srgbClr val="99CCFF"/>
                </a:solidFill>
                <a:latin typeface="Arial" charset="0"/>
              </a:rPr>
              <a:t>формируются автоматически  </a:t>
            </a:r>
            <a:br>
              <a:rPr lang="ru-RU" sz="2800">
                <a:solidFill>
                  <a:srgbClr val="99CCFF"/>
                </a:solidFill>
                <a:latin typeface="Arial" charset="0"/>
              </a:rPr>
            </a:br>
            <a:r>
              <a:rPr lang="ru-RU" sz="2800">
                <a:solidFill>
                  <a:srgbClr val="99CCFF"/>
                </a:solidFill>
                <a:latin typeface="Arial" charset="0"/>
              </a:rPr>
              <a:t>на основе электронного классного журнала</a:t>
            </a:r>
            <a:endParaRPr lang="en-US" sz="2800">
              <a:solidFill>
                <a:srgbClr val="99CCFF"/>
              </a:solidFill>
              <a:latin typeface="Arial" charset="0"/>
            </a:endParaRPr>
          </a:p>
        </p:txBody>
      </p:sp>
      <p:pic>
        <p:nvPicPr>
          <p:cNvPr id="444433" name="Picture 17" descr="dnevnik_st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5256212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4434" name="Picture 18" descr="report_st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05038"/>
            <a:ext cx="5033962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1401763" y="533400"/>
            <a:ext cx="6344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BD92D"/>
                </a:solidFill>
                <a:latin typeface="Arial" charset="0"/>
              </a:rPr>
              <a:t>Преимущества Сетевого </a:t>
            </a:r>
            <a:r>
              <a:rPr lang="ru-RU" sz="3200" dirty="0" smtClean="0">
                <a:solidFill>
                  <a:srgbClr val="FBD92D"/>
                </a:solidFill>
                <a:latin typeface="Arial" charset="0"/>
              </a:rPr>
              <a:t>Города</a:t>
            </a:r>
            <a:endParaRPr lang="ru-RU" sz="3200" dirty="0">
              <a:solidFill>
                <a:srgbClr val="FBD92D"/>
              </a:solidFill>
              <a:latin typeface="Arial" charset="0"/>
            </a:endParaRPr>
          </a:p>
        </p:txBody>
      </p:sp>
      <p:grpSp>
        <p:nvGrpSpPr>
          <p:cNvPr id="442371" name="Group 3"/>
          <p:cNvGrpSpPr>
            <a:grpSpLocks/>
          </p:cNvGrpSpPr>
          <p:nvPr/>
        </p:nvGrpSpPr>
        <p:grpSpPr bwMode="auto">
          <a:xfrm>
            <a:off x="685800" y="1982788"/>
            <a:ext cx="7772400" cy="3262312"/>
            <a:chOff x="432" y="1249"/>
            <a:chExt cx="4896" cy="2055"/>
          </a:xfrm>
        </p:grpSpPr>
        <p:sp>
          <p:nvSpPr>
            <p:cNvPr id="442372" name="Text Box 4"/>
            <p:cNvSpPr txBox="1">
              <a:spLocks noChangeArrowheads="1"/>
            </p:cNvSpPr>
            <p:nvPr/>
          </p:nvSpPr>
          <p:spPr bwMode="auto">
            <a:xfrm>
              <a:off x="768" y="1249"/>
              <a:ext cx="4560" cy="2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3000">
                  <a:solidFill>
                    <a:srgbClr val="99CCFF"/>
                  </a:solidFill>
                  <a:latin typeface="Arial" charset="0"/>
                </a:rPr>
                <a:t>Вовлечение родителей в учебно-воспитательный процесс:</a:t>
              </a:r>
            </a:p>
            <a:p>
              <a:pPr algn="l"/>
              <a:r>
                <a:rPr lang="ru-RU" sz="3000">
                  <a:solidFill>
                    <a:srgbClr val="99CCFF"/>
                  </a:solidFill>
                  <a:latin typeface="Arial" charset="0"/>
                </a:rPr>
                <a:t>родитель может получать информацию в онлайне </a:t>
              </a:r>
              <a:br>
                <a:rPr lang="ru-RU" sz="3000">
                  <a:solidFill>
                    <a:srgbClr val="99CCFF"/>
                  </a:solidFill>
                  <a:latin typeface="Arial" charset="0"/>
                </a:rPr>
              </a:br>
              <a:r>
                <a:rPr lang="ru-RU" sz="3000">
                  <a:solidFill>
                    <a:srgbClr val="99CCFF"/>
                  </a:solidFill>
                  <a:latin typeface="Arial" charset="0"/>
                </a:rPr>
                <a:t>(вход в СГ</a:t>
              </a:r>
              <a:r>
                <a:rPr lang="en-US" sz="3000">
                  <a:solidFill>
                    <a:srgbClr val="99CCFF"/>
                  </a:solidFill>
                  <a:latin typeface="Arial" charset="0"/>
                </a:rPr>
                <a:t> </a:t>
              </a:r>
              <a:r>
                <a:rPr lang="ru-RU" sz="3000">
                  <a:solidFill>
                    <a:srgbClr val="99CCFF"/>
                  </a:solidFill>
                  <a:latin typeface="Arial" charset="0"/>
                </a:rPr>
                <a:t>со своим паролем)</a:t>
              </a:r>
              <a:r>
                <a:rPr lang="en-US" sz="3000">
                  <a:solidFill>
                    <a:srgbClr val="99CCFF"/>
                  </a:solidFill>
                  <a:latin typeface="Arial" charset="0"/>
                </a:rPr>
                <a:t>;</a:t>
              </a:r>
              <a:r>
                <a:rPr lang="ru-RU" sz="3000">
                  <a:solidFill>
                    <a:srgbClr val="99CCFF"/>
                  </a:solidFill>
                  <a:latin typeface="Arial" charset="0"/>
                </a:rPr>
                <a:t> через </a:t>
              </a:r>
              <a:br>
                <a:rPr lang="ru-RU" sz="3000">
                  <a:solidFill>
                    <a:srgbClr val="99CCFF"/>
                  </a:solidFill>
                  <a:latin typeface="Arial" charset="0"/>
                </a:rPr>
              </a:br>
              <a:r>
                <a:rPr lang="en-US" sz="3000">
                  <a:solidFill>
                    <a:srgbClr val="99CCFF"/>
                  </a:solidFill>
                  <a:latin typeface="Arial" charset="0"/>
                </a:rPr>
                <a:t>e-mail; </a:t>
              </a:r>
              <a:r>
                <a:rPr lang="ru-RU" sz="3000">
                  <a:solidFill>
                    <a:srgbClr val="99CCFF"/>
                  </a:solidFill>
                  <a:latin typeface="Arial" charset="0"/>
                </a:rPr>
                <a:t>через </a:t>
              </a:r>
              <a:r>
                <a:rPr lang="en-US" sz="3000">
                  <a:solidFill>
                    <a:srgbClr val="99CCFF"/>
                  </a:solidFill>
                  <a:latin typeface="Arial" charset="0"/>
                </a:rPr>
                <a:t>SMS-</a:t>
              </a:r>
              <a:r>
                <a:rPr lang="ru-RU" sz="3000">
                  <a:solidFill>
                    <a:srgbClr val="99CCFF"/>
                  </a:solidFill>
                  <a:latin typeface="Arial" charset="0"/>
                </a:rPr>
                <a:t>сообщения…</a:t>
              </a:r>
            </a:p>
            <a:p>
              <a:pPr algn="l"/>
              <a:endParaRPr lang="ru-RU" sz="2800">
                <a:solidFill>
                  <a:srgbClr val="99CCFF"/>
                </a:solidFill>
                <a:latin typeface="Arial" charset="0"/>
              </a:endParaRPr>
            </a:p>
          </p:txBody>
        </p:sp>
        <p:sp>
          <p:nvSpPr>
            <p:cNvPr id="442373" name="Text Box 5"/>
            <p:cNvSpPr txBox="1">
              <a:spLocks noChangeArrowheads="1"/>
            </p:cNvSpPr>
            <p:nvPr/>
          </p:nvSpPr>
          <p:spPr bwMode="auto">
            <a:xfrm>
              <a:off x="432" y="130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800">
                  <a:solidFill>
                    <a:srgbClr val="FBD92D"/>
                  </a:solidFill>
                  <a:latin typeface="Comic Sans MS" pitchFamily="66" charset="0"/>
                </a:rPr>
                <a:t> </a:t>
              </a:r>
              <a:endParaRPr lang="en-US" sz="2800">
                <a:solidFill>
                  <a:srgbClr val="FBD92D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7437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Родитель </a:t>
            </a:r>
            <a:r>
              <a:rPr lang="ru-RU" sz="3200" b="1" dirty="0" smtClean="0">
                <a:solidFill>
                  <a:srgbClr val="FFC000"/>
                </a:solidFill>
              </a:rPr>
              <a:t> в СГ может просматривать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дневник </a:t>
            </a:r>
            <a:r>
              <a:rPr lang="ru-RU" sz="3200" b="1" dirty="0"/>
              <a:t>своего </a:t>
            </a:r>
            <a:r>
              <a:rPr lang="ru-RU" sz="3200" b="1" dirty="0" smtClean="0"/>
              <a:t>ребёнка,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/>
              <a:t>е</a:t>
            </a:r>
            <a:r>
              <a:rPr lang="ru-RU" sz="3200" b="1" dirty="0" smtClean="0"/>
              <a:t>го </a:t>
            </a:r>
            <a:r>
              <a:rPr lang="ru-RU" sz="3200" b="1" dirty="0"/>
              <a:t>расписание, </a:t>
            </a:r>
            <a:endParaRPr lang="ru-RU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отчеты </a:t>
            </a:r>
            <a:r>
              <a:rPr lang="ru-RU" sz="3200" b="1" dirty="0"/>
              <a:t>о его успеваемости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показатели </a:t>
            </a:r>
            <a:r>
              <a:rPr lang="ru-RU" sz="3200" b="1" dirty="0"/>
              <a:t>в сравнении с классом и параллелью, </a:t>
            </a:r>
            <a:endParaRPr lang="ru-RU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общаться </a:t>
            </a:r>
            <a:r>
              <a:rPr lang="ru-RU" sz="3200" b="1" dirty="0"/>
              <a:t>с администрацией школы и преподавателями. </a:t>
            </a:r>
            <a:endParaRPr lang="ru-RU" sz="3200" b="1" dirty="0" smtClean="0"/>
          </a:p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Целый </a:t>
            </a:r>
            <a:r>
              <a:rPr lang="ru-RU" sz="2800" b="1" i="1" dirty="0">
                <a:solidFill>
                  <a:srgbClr val="FFC000"/>
                </a:solidFill>
              </a:rPr>
              <a:t>ряд экспериментов подтвердил, что информирование родителей об учебно-воспитательном процессе с помощью </a:t>
            </a:r>
            <a:r>
              <a:rPr lang="ru-RU" sz="2800" b="1" i="1" dirty="0" smtClean="0">
                <a:solidFill>
                  <a:srgbClr val="FFC000"/>
                </a:solidFill>
              </a:rPr>
              <a:t>положительно </a:t>
            </a:r>
            <a:r>
              <a:rPr lang="ru-RU" sz="2800" b="1" i="1" dirty="0">
                <a:solidFill>
                  <a:srgbClr val="FFC000"/>
                </a:solidFill>
              </a:rPr>
              <a:t>влияет на результаты этого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03889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722" name="Group 2"/>
          <p:cNvGrpSpPr>
            <a:grpSpLocks/>
          </p:cNvGrpSpPr>
          <p:nvPr/>
        </p:nvGrpSpPr>
        <p:grpSpPr bwMode="auto">
          <a:xfrm>
            <a:off x="684213" y="609600"/>
            <a:ext cx="7885112" cy="5638800"/>
            <a:chOff x="431" y="384"/>
            <a:chExt cx="4967" cy="3552"/>
          </a:xfrm>
        </p:grpSpPr>
        <p:pic>
          <p:nvPicPr>
            <p:cNvPr id="414723" name="Picture 3" descr="ReportParentInfoLet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4"/>
              <a:ext cx="2566" cy="3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4724" name="Text Box 4"/>
            <p:cNvSpPr txBox="1">
              <a:spLocks noChangeArrowheads="1"/>
            </p:cNvSpPr>
            <p:nvPr/>
          </p:nvSpPr>
          <p:spPr bwMode="auto">
            <a:xfrm>
              <a:off x="431" y="786"/>
              <a:ext cx="2313" cy="2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Отчёт </a:t>
              </a:r>
              <a:r>
                <a:rPr lang="ru-RU" sz="2800">
                  <a:solidFill>
                    <a:srgbClr val="FBD92D"/>
                  </a:solidFill>
                  <a:latin typeface="Arial" charset="0"/>
                </a:rPr>
                <a:t>«Информационное письмо для родителей»</a:t>
              </a:r>
              <a:r>
                <a:rPr lang="en-US" sz="2800">
                  <a:solidFill>
                    <a:srgbClr val="FBD92D"/>
                  </a:solidFill>
                  <a:latin typeface="Arial" charset="0"/>
                </a:rPr>
                <a:t> </a:t>
              </a:r>
              <a:r>
                <a:rPr lang="en-US" sz="2800">
                  <a:solidFill>
                    <a:srgbClr val="99CCFF"/>
                  </a:solidFill>
                  <a:latin typeface="Arial" charset="0"/>
                </a:rPr>
                <a:t>- </a:t>
              </a:r>
            </a:p>
            <a:p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даже если </a:t>
              </a:r>
              <a:br>
                <a:rPr lang="ru-RU" sz="2800">
                  <a:solidFill>
                    <a:srgbClr val="99CCFF"/>
                  </a:solidFill>
                  <a:latin typeface="Arial" charset="0"/>
                </a:rPr>
              </a:b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у родителя нет доступа в Интернет, он сможет получать информацию </a:t>
              </a:r>
              <a:br>
                <a:rPr lang="ru-RU" sz="2800">
                  <a:solidFill>
                    <a:srgbClr val="99CCFF"/>
                  </a:solidFill>
                  <a:latin typeface="Arial" charset="0"/>
                </a:rPr>
              </a:b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о своём ребёнке</a:t>
              </a:r>
              <a:endParaRPr lang="en-US" sz="2800">
                <a:solidFill>
                  <a:srgbClr val="99CCF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6657139"/>
              </p:ext>
            </p:extLst>
          </p:nvPr>
        </p:nvGraphicFramePr>
        <p:xfrm>
          <a:off x="107504" y="0"/>
          <a:ext cx="8856984" cy="668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71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1239838" y="381000"/>
            <a:ext cx="6711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Что Сетевой Город даёт </a:t>
            </a:r>
            <a:br>
              <a:rPr lang="ru-RU" sz="3200">
                <a:solidFill>
                  <a:srgbClr val="FBD92D"/>
                </a:solidFill>
                <a:latin typeface="Arial" charset="0"/>
              </a:rPr>
            </a:br>
            <a:r>
              <a:rPr lang="ru-RU" sz="3200">
                <a:solidFill>
                  <a:srgbClr val="FBD92D"/>
                </a:solidFill>
                <a:latin typeface="Arial" charset="0"/>
              </a:rPr>
              <a:t>Управлению образования города</a:t>
            </a:r>
            <a:r>
              <a:rPr lang="ru-RU" sz="3100">
                <a:solidFill>
                  <a:srgbClr val="FBD92D"/>
                </a:solidFill>
                <a:latin typeface="Arial" charset="0"/>
              </a:rPr>
              <a:t>?</a:t>
            </a:r>
            <a:endParaRPr lang="en-US" sz="3100">
              <a:solidFill>
                <a:srgbClr val="FBD92D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1638300"/>
            <a:ext cx="8229600" cy="4957763"/>
            <a:chOff x="384" y="1032"/>
            <a:chExt cx="5184" cy="3123"/>
          </a:xfrm>
        </p:grpSpPr>
        <p:sp>
          <p:nvSpPr>
            <p:cNvPr id="448516" name="Text Box 4"/>
            <p:cNvSpPr txBox="1">
              <a:spLocks noChangeArrowheads="1"/>
            </p:cNvSpPr>
            <p:nvPr/>
          </p:nvSpPr>
          <p:spPr bwMode="auto">
            <a:xfrm>
              <a:off x="672" y="1032"/>
              <a:ext cx="4896" cy="3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ru-RU">
                  <a:solidFill>
                    <a:srgbClr val="99CCFF"/>
                  </a:solidFill>
                  <a:latin typeface="Arial" charset="0"/>
                </a:rPr>
                <a:t>получение сводных отчетов по кадрам, контингенту учащихся</a:t>
              </a:r>
            </a:p>
            <a:p>
              <a:pPr>
                <a:lnSpc>
                  <a:spcPct val="95000"/>
                </a:lnSpc>
              </a:pPr>
              <a:endParaRPr lang="ru-RU" sz="1800">
                <a:solidFill>
                  <a:srgbClr val="99CCFF"/>
                </a:solidFill>
                <a:latin typeface="Arial" charset="0"/>
              </a:endParaRPr>
            </a:p>
            <a:p>
              <a:pPr>
                <a:lnSpc>
                  <a:spcPct val="95000"/>
                </a:lnSpc>
              </a:pPr>
              <a:r>
                <a:rPr lang="ru-RU">
                  <a:solidFill>
                    <a:srgbClr val="99CCFF"/>
                  </a:solidFill>
                  <a:latin typeface="Arial" charset="0"/>
                </a:rPr>
                <a:t>получение госстатотчётности и отчётности об итогах учебного процесса</a:t>
              </a:r>
            </a:p>
            <a:p>
              <a:pPr>
                <a:lnSpc>
                  <a:spcPct val="95000"/>
                </a:lnSpc>
              </a:pPr>
              <a:endParaRPr lang="ru-RU" sz="1800">
                <a:solidFill>
                  <a:srgbClr val="99CCFF"/>
                </a:solidFill>
                <a:latin typeface="Arial" charset="0"/>
              </a:endParaRPr>
            </a:p>
            <a:p>
              <a:pPr>
                <a:lnSpc>
                  <a:spcPct val="95000"/>
                </a:lnSpc>
              </a:pPr>
              <a:r>
                <a:rPr lang="ru-RU">
                  <a:solidFill>
                    <a:srgbClr val="99CCFF"/>
                  </a:solidFill>
                  <a:latin typeface="Arial" charset="0"/>
                </a:rPr>
                <a:t>мониторинг движения учащихся на уровне города (района)</a:t>
              </a:r>
            </a:p>
            <a:p>
              <a:pPr>
                <a:lnSpc>
                  <a:spcPct val="95000"/>
                </a:lnSpc>
              </a:pPr>
              <a:endParaRPr lang="ru-RU" sz="1800">
                <a:solidFill>
                  <a:srgbClr val="99CCFF"/>
                </a:solidFill>
                <a:latin typeface="Arial" charset="0"/>
              </a:endParaRPr>
            </a:p>
            <a:p>
              <a:pPr>
                <a:lnSpc>
                  <a:spcPct val="95000"/>
                </a:lnSpc>
              </a:pPr>
              <a:r>
                <a:rPr lang="ru-RU">
                  <a:solidFill>
                    <a:srgbClr val="99CCFF"/>
                  </a:solidFill>
                  <a:latin typeface="Arial" charset="0"/>
                </a:rPr>
                <a:t>организация дистанционного обучения</a:t>
              </a:r>
            </a:p>
            <a:p>
              <a:pPr>
                <a:lnSpc>
                  <a:spcPct val="95000"/>
                </a:lnSpc>
              </a:pPr>
              <a:endParaRPr lang="ru-RU" sz="1800">
                <a:solidFill>
                  <a:srgbClr val="99CCFF"/>
                </a:solidFill>
                <a:latin typeface="Arial" charset="0"/>
              </a:endParaRPr>
            </a:p>
            <a:p>
              <a:pPr>
                <a:lnSpc>
                  <a:spcPct val="95000"/>
                </a:lnSpc>
              </a:pPr>
              <a:r>
                <a:rPr lang="ru-RU">
                  <a:solidFill>
                    <a:srgbClr val="99CCFF"/>
                  </a:solidFill>
                  <a:latin typeface="Arial" charset="0"/>
                </a:rPr>
                <a:t>обмен информацией между школами и дошкольными учреждениями, учреждениями доп.образования, начального профессионального образования</a:t>
              </a:r>
            </a:p>
          </p:txBody>
        </p:sp>
        <p:sp>
          <p:nvSpPr>
            <p:cNvPr id="448517" name="Text Box 5"/>
            <p:cNvSpPr txBox="1">
              <a:spLocks noChangeArrowheads="1"/>
            </p:cNvSpPr>
            <p:nvPr/>
          </p:nvSpPr>
          <p:spPr bwMode="auto">
            <a:xfrm>
              <a:off x="384" y="1056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 typeface="Wingdings" pitchFamily="2" charset="2"/>
                <a:buChar char="ü"/>
              </a:pPr>
              <a:r>
                <a:rPr lang="ru-RU" sz="2800">
                  <a:solidFill>
                    <a:srgbClr val="FBD92D"/>
                  </a:solidFill>
                  <a:latin typeface="Comic Sans MS" pitchFamily="66" charset="0"/>
                </a:rPr>
                <a:t> </a:t>
              </a:r>
              <a:endParaRPr lang="en-US" sz="2800">
                <a:solidFill>
                  <a:srgbClr val="FBD92D"/>
                </a:solidFill>
                <a:latin typeface="Comic Sans MS" pitchFamily="66" charset="0"/>
              </a:endParaRPr>
            </a:p>
          </p:txBody>
        </p:sp>
        <p:sp>
          <p:nvSpPr>
            <p:cNvPr id="448518" name="Text Box 6"/>
            <p:cNvSpPr txBox="1">
              <a:spLocks noChangeArrowheads="1"/>
            </p:cNvSpPr>
            <p:nvPr/>
          </p:nvSpPr>
          <p:spPr bwMode="auto">
            <a:xfrm>
              <a:off x="384" y="16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 typeface="Wingdings" pitchFamily="2" charset="2"/>
                <a:buChar char="ü"/>
              </a:pPr>
              <a:r>
                <a:rPr lang="ru-RU" sz="2800">
                  <a:solidFill>
                    <a:srgbClr val="FBD92D"/>
                  </a:solidFill>
                  <a:latin typeface="Comic Sans MS" pitchFamily="66" charset="0"/>
                </a:rPr>
                <a:t> </a:t>
              </a:r>
              <a:endParaRPr lang="en-US" sz="2800">
                <a:solidFill>
                  <a:srgbClr val="FBD92D"/>
                </a:solidFill>
                <a:latin typeface="Comic Sans MS" pitchFamily="66" charset="0"/>
              </a:endParaRPr>
            </a:p>
          </p:txBody>
        </p:sp>
        <p:sp>
          <p:nvSpPr>
            <p:cNvPr id="448519" name="Text Box 7"/>
            <p:cNvSpPr txBox="1">
              <a:spLocks noChangeArrowheads="1"/>
            </p:cNvSpPr>
            <p:nvPr/>
          </p:nvSpPr>
          <p:spPr bwMode="auto">
            <a:xfrm>
              <a:off x="384" y="28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 typeface="Wingdings" pitchFamily="2" charset="2"/>
                <a:buChar char="ü"/>
              </a:pPr>
              <a:r>
                <a:rPr lang="ru-RU" sz="2800">
                  <a:solidFill>
                    <a:srgbClr val="FBD92D"/>
                  </a:solidFill>
                  <a:latin typeface="Comic Sans MS" pitchFamily="66" charset="0"/>
                </a:rPr>
                <a:t> </a:t>
              </a:r>
              <a:endParaRPr lang="en-US" sz="2800">
                <a:solidFill>
                  <a:srgbClr val="FBD92D"/>
                </a:solidFill>
                <a:latin typeface="Comic Sans MS" pitchFamily="66" charset="0"/>
              </a:endParaRPr>
            </a:p>
          </p:txBody>
        </p:sp>
        <p:sp>
          <p:nvSpPr>
            <p:cNvPr id="448520" name="Text Box 8"/>
            <p:cNvSpPr txBox="1">
              <a:spLocks noChangeArrowheads="1"/>
            </p:cNvSpPr>
            <p:nvPr/>
          </p:nvSpPr>
          <p:spPr bwMode="auto">
            <a:xfrm>
              <a:off x="384" y="3216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 typeface="Wingdings" pitchFamily="2" charset="2"/>
                <a:buChar char="ü"/>
              </a:pPr>
              <a:r>
                <a:rPr lang="ru-RU" sz="2800">
                  <a:solidFill>
                    <a:srgbClr val="FBD92D"/>
                  </a:solidFill>
                  <a:latin typeface="Comic Sans MS" pitchFamily="66" charset="0"/>
                </a:rPr>
                <a:t> </a:t>
              </a:r>
              <a:endParaRPr lang="en-US" sz="2800">
                <a:solidFill>
                  <a:srgbClr val="FBD92D"/>
                </a:solidFill>
                <a:latin typeface="Comic Sans MS" pitchFamily="66" charset="0"/>
              </a:endParaRPr>
            </a:p>
          </p:txBody>
        </p:sp>
        <p:sp>
          <p:nvSpPr>
            <p:cNvPr id="448521" name="Text Box 9"/>
            <p:cNvSpPr txBox="1">
              <a:spLocks noChangeArrowheads="1"/>
            </p:cNvSpPr>
            <p:nvPr/>
          </p:nvSpPr>
          <p:spPr bwMode="auto">
            <a:xfrm>
              <a:off x="384" y="2256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buFont typeface="Wingdings" pitchFamily="2" charset="2"/>
                <a:buChar char="ü"/>
              </a:pPr>
              <a:r>
                <a:rPr lang="ru-RU" sz="2800">
                  <a:solidFill>
                    <a:srgbClr val="FBD92D"/>
                  </a:solidFill>
                  <a:latin typeface="Comic Sans MS" pitchFamily="66" charset="0"/>
                </a:rPr>
                <a:t> </a:t>
              </a:r>
              <a:endParaRPr lang="en-US" sz="2800">
                <a:solidFill>
                  <a:srgbClr val="FBD92D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 descr="slide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51054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75" name="Picture 3" descr="slide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5465763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76" name="Picture 4" descr="slide36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74938"/>
            <a:ext cx="4960938" cy="37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1401763" y="533400"/>
            <a:ext cx="63441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BD92D"/>
                </a:solidFill>
                <a:latin typeface="Arial" charset="0"/>
              </a:rPr>
              <a:t>Преимущества </a:t>
            </a:r>
            <a:r>
              <a:rPr lang="en-US" sz="3200" dirty="0" err="1">
                <a:solidFill>
                  <a:srgbClr val="FBD92D"/>
                </a:solidFill>
                <a:latin typeface="Arial" charset="0"/>
              </a:rPr>
              <a:t>Сетевого</a:t>
            </a:r>
            <a:r>
              <a:rPr lang="en-US" sz="3200" dirty="0">
                <a:solidFill>
                  <a:srgbClr val="FBD92D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BD92D"/>
                </a:solidFill>
                <a:latin typeface="Arial" charset="0"/>
              </a:rPr>
              <a:t>Города</a:t>
            </a:r>
            <a:endParaRPr lang="ru-RU" sz="3200" dirty="0">
              <a:solidFill>
                <a:srgbClr val="FBD92D"/>
              </a:solidFill>
              <a:latin typeface="Arial" charset="0"/>
            </a:endParaRPr>
          </a:p>
        </p:txBody>
      </p:sp>
      <p:grpSp>
        <p:nvGrpSpPr>
          <p:cNvPr id="415747" name="Group 3"/>
          <p:cNvGrpSpPr>
            <a:grpSpLocks/>
          </p:cNvGrpSpPr>
          <p:nvPr/>
        </p:nvGrpSpPr>
        <p:grpSpPr bwMode="auto">
          <a:xfrm>
            <a:off x="685800" y="1982788"/>
            <a:ext cx="7772400" cy="2528887"/>
            <a:chOff x="432" y="1249"/>
            <a:chExt cx="4896" cy="1593"/>
          </a:xfrm>
        </p:grpSpPr>
        <p:sp>
          <p:nvSpPr>
            <p:cNvPr id="415748" name="Text Box 4"/>
            <p:cNvSpPr txBox="1">
              <a:spLocks noChangeArrowheads="1"/>
            </p:cNvSpPr>
            <p:nvPr/>
          </p:nvSpPr>
          <p:spPr bwMode="auto">
            <a:xfrm>
              <a:off x="768" y="1249"/>
              <a:ext cx="4560" cy="1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3200">
                  <a:solidFill>
                    <a:srgbClr val="99CCFF"/>
                  </a:solidFill>
                  <a:latin typeface="Arial" charset="0"/>
                </a:rPr>
                <a:t>Минимальные требования к рабочему месту пользователя. Возможность работы в том числе под </a:t>
              </a:r>
              <a:r>
                <a:rPr lang="en-US" sz="3200">
                  <a:solidFill>
                    <a:srgbClr val="99CCFF"/>
                  </a:solidFill>
                  <a:latin typeface="Arial" charset="0"/>
                </a:rPr>
                <a:t>Linux</a:t>
              </a:r>
              <a:endParaRPr lang="ru-RU" sz="3200">
                <a:solidFill>
                  <a:srgbClr val="99CCFF"/>
                </a:solidFill>
                <a:latin typeface="Arial" charset="0"/>
              </a:endParaRPr>
            </a:p>
            <a:p>
              <a:pPr algn="l"/>
              <a:endParaRPr lang="ru-RU" sz="3200">
                <a:solidFill>
                  <a:srgbClr val="99CCFF"/>
                </a:solidFill>
                <a:latin typeface="Arial" charset="0"/>
              </a:endParaRPr>
            </a:p>
          </p:txBody>
        </p:sp>
        <p:sp>
          <p:nvSpPr>
            <p:cNvPr id="415749" name="Text Box 5"/>
            <p:cNvSpPr txBox="1">
              <a:spLocks noChangeArrowheads="1"/>
            </p:cNvSpPr>
            <p:nvPr/>
          </p:nvSpPr>
          <p:spPr bwMode="auto">
            <a:xfrm>
              <a:off x="432" y="130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800">
                  <a:solidFill>
                    <a:srgbClr val="FBD92D"/>
                  </a:solidFill>
                  <a:latin typeface="Comic Sans MS" pitchFamily="66" charset="0"/>
                </a:rPr>
                <a:t> </a:t>
              </a:r>
              <a:endParaRPr lang="en-US" sz="2800">
                <a:solidFill>
                  <a:srgbClr val="FBD92D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770" name="Group 2"/>
          <p:cNvGrpSpPr>
            <a:grpSpLocks/>
          </p:cNvGrpSpPr>
          <p:nvPr/>
        </p:nvGrpSpPr>
        <p:grpSpPr bwMode="auto">
          <a:xfrm>
            <a:off x="0" y="509587"/>
            <a:ext cx="8993188" cy="6048375"/>
            <a:chOff x="0" y="321"/>
            <a:chExt cx="5665" cy="3810"/>
          </a:xfrm>
        </p:grpSpPr>
        <p:sp>
          <p:nvSpPr>
            <p:cNvPr id="416771" name="Rectangle 3"/>
            <p:cNvSpPr>
              <a:spLocks noChangeArrowheads="1"/>
            </p:cNvSpPr>
            <p:nvPr/>
          </p:nvSpPr>
          <p:spPr bwMode="auto">
            <a:xfrm>
              <a:off x="0" y="321"/>
              <a:ext cx="54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ru-RU" b="1" dirty="0">
                  <a:solidFill>
                    <a:srgbClr val="FBE72D"/>
                  </a:solidFill>
                  <a:latin typeface="Arial" charset="0"/>
                </a:rPr>
                <a:t>На компьютерах пользователей не требуется устанавливать специальных программ</a:t>
              </a:r>
              <a:endParaRPr lang="ru-RU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pic>
          <p:nvPicPr>
            <p:cNvPr id="416772" name="Picture 4" descr="SANY0083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941"/>
              <a:ext cx="2500" cy="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773" name="Picture 5" descr="SANY0082"/>
            <p:cNvPicPr>
              <a:picLocks noChangeAspect="1" noChangeArrowheads="1"/>
            </p:cNvPicPr>
            <p:nvPr/>
          </p:nvPicPr>
          <p:blipFill>
            <a:blip r:embed="rId4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" y="1905"/>
              <a:ext cx="2968" cy="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6774" name="Rectangle 6"/>
            <p:cNvSpPr>
              <a:spLocks noChangeArrowheads="1"/>
            </p:cNvSpPr>
            <p:nvPr/>
          </p:nvSpPr>
          <p:spPr bwMode="auto">
            <a:xfrm>
              <a:off x="295" y="3150"/>
              <a:ext cx="231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ru-RU" b="1" dirty="0">
                  <a:solidFill>
                    <a:srgbClr val="FDF287"/>
                  </a:solidFill>
                  <a:latin typeface="Arial" charset="0"/>
                </a:rPr>
                <a:t>Работа осуществляется так же, как работа </a:t>
              </a:r>
              <a:br>
                <a:rPr lang="ru-RU" b="1" dirty="0">
                  <a:solidFill>
                    <a:srgbClr val="FDF287"/>
                  </a:solidFill>
                  <a:latin typeface="Arial" charset="0"/>
                </a:rPr>
              </a:br>
              <a:r>
                <a:rPr lang="ru-RU" b="1" dirty="0">
                  <a:solidFill>
                    <a:srgbClr val="FDF287"/>
                  </a:solidFill>
                  <a:latin typeface="Arial" charset="0"/>
                </a:rPr>
                <a:t>в Интернет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Права доступа к информации разграничены и гибко настраиваются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Каждый пользователь образовательного учреждения (директор, завуч, учащийся, учитель и т.д.) и родители учащихся имеют индивидуальные имя и пароль и могут входить в систему с любого компьютера, подключенного к муниципальной сети (или сети Интернет). </a:t>
            </a:r>
            <a:r>
              <a:rPr lang="ru-RU" sz="2400" b="1" dirty="0" smtClean="0"/>
              <a:t>Например</a:t>
            </a:r>
            <a:r>
              <a:rPr lang="ru-RU" sz="2400" b="1" dirty="0"/>
              <a:t>, находясь дома или на работе, родитель может отслеживать успеваемость и посещаемость своего ребёнка, общаться с преподавателями и администрацией школы; учащийся может удалённо получать домашние задания, просматривать свой электронный дневник и расписание, и т.д.</a:t>
            </a:r>
          </a:p>
        </p:txBody>
      </p:sp>
      <p:pic>
        <p:nvPicPr>
          <p:cNvPr id="3" name="Picture 8" descr="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7676"/>
            <a:ext cx="8352927" cy="626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80399" y="260648"/>
            <a:ext cx="6579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BD92D"/>
                </a:solidFill>
                <a:latin typeface="Arial" charset="0"/>
              </a:rPr>
              <a:t>Безопасность и права доступа</a:t>
            </a:r>
            <a:r>
              <a:rPr lang="en-US" sz="2800" b="1" dirty="0">
                <a:solidFill>
                  <a:srgbClr val="FBD92D"/>
                </a:solidFill>
                <a:latin typeface="Arial" charset="0"/>
              </a:rPr>
              <a:t> в</a:t>
            </a:r>
            <a:r>
              <a:rPr lang="en-US" sz="2800" b="1" i="1" dirty="0">
                <a:solidFill>
                  <a:srgbClr val="FBD92D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rgbClr val="FBD92D"/>
                </a:solidFill>
                <a:latin typeface="Arial" charset="0"/>
              </a:rPr>
              <a:t>СГ</a:t>
            </a:r>
            <a:endParaRPr lang="en-US" dirty="0">
              <a:solidFill>
                <a:srgbClr val="FBD92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3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892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Сетевой Город. Образование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/>
              <a:t>– комплексная автоматизированная информационная система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объединяющая </a:t>
            </a:r>
            <a:r>
              <a:rPr lang="ru-RU" sz="2800" dirty="0"/>
              <a:t>в единую сеть образовательные учреждения и органы управления образования в пределах города, сельского или городского района (округа). </a:t>
            </a:r>
            <a:endParaRPr lang="ru-RU" sz="2800" dirty="0" smtClean="0"/>
          </a:p>
          <a:p>
            <a:r>
              <a:rPr lang="ru-RU" sz="2800" dirty="0" smtClean="0"/>
              <a:t>Тем </a:t>
            </a:r>
            <a:r>
              <a:rPr lang="ru-RU" sz="2800" dirty="0"/>
              <a:t>самым формируется </a:t>
            </a:r>
            <a:r>
              <a:rPr lang="ru-RU" sz="3200" b="1" i="1" dirty="0">
                <a:solidFill>
                  <a:srgbClr val="FFC000"/>
                </a:solidFill>
              </a:rPr>
              <a:t>единое информационное образовательное пространство муниципального образования</a:t>
            </a:r>
            <a:r>
              <a:rPr lang="ru-RU" sz="32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38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9" descr="501_nc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7272338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900113" y="457200"/>
            <a:ext cx="74882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>
                <a:solidFill>
                  <a:srgbClr val="99CCFF"/>
                </a:solidFill>
                <a:latin typeface="Arial" charset="0"/>
              </a:rPr>
              <a:t>Вход в</a:t>
            </a:r>
            <a:r>
              <a:rPr lang="en-US" sz="3000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3000">
                <a:solidFill>
                  <a:srgbClr val="FBE72D"/>
                </a:solidFill>
                <a:latin typeface="Arial" charset="0"/>
              </a:rPr>
              <a:t>Сетевой Город</a:t>
            </a:r>
            <a:r>
              <a:rPr lang="en-US" sz="3000">
                <a:solidFill>
                  <a:srgbClr val="FBE72D"/>
                </a:solidFill>
                <a:latin typeface="Arial" charset="0"/>
              </a:rPr>
              <a:t>.</a:t>
            </a:r>
            <a:r>
              <a:rPr lang="ru-RU" sz="3000">
                <a:solidFill>
                  <a:srgbClr val="FBE72D"/>
                </a:solidFill>
                <a:latin typeface="Arial" charset="0"/>
              </a:rPr>
              <a:t> Образование</a:t>
            </a:r>
            <a:endParaRPr lang="en-US" sz="3000">
              <a:solidFill>
                <a:srgbClr val="FBE72D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0" y="3883025"/>
            <a:ext cx="2971800" cy="841375"/>
            <a:chOff x="3360" y="2256"/>
            <a:chExt cx="1872" cy="530"/>
          </a:xfrm>
        </p:grpSpPr>
        <p:sp>
          <p:nvSpPr>
            <p:cNvPr id="297989" name="Text Box 5"/>
            <p:cNvSpPr txBox="1">
              <a:spLocks noChangeArrowheads="1"/>
            </p:cNvSpPr>
            <p:nvPr/>
          </p:nvSpPr>
          <p:spPr bwMode="auto">
            <a:xfrm>
              <a:off x="4128" y="2256"/>
              <a:ext cx="1104" cy="5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Пользователь вводит свои индивидуальные имя и пароль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47494" name="Line 6"/>
            <p:cNvSpPr>
              <a:spLocks noChangeShapeType="1"/>
            </p:cNvSpPr>
            <p:nvPr/>
          </p:nvSpPr>
          <p:spPr bwMode="auto">
            <a:xfrm flipH="1">
              <a:off x="3360" y="2496"/>
              <a:ext cx="7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1403350" y="533400"/>
            <a:ext cx="6356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Преимущества Сетевого Города</a:t>
            </a:r>
          </a:p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перед другими разработками:</a:t>
            </a:r>
            <a:endParaRPr lang="en-US" sz="3200">
              <a:solidFill>
                <a:srgbClr val="FBD92D"/>
              </a:solidFill>
              <a:latin typeface="Arial" charset="0"/>
            </a:endParaRPr>
          </a:p>
        </p:txBody>
      </p:sp>
      <p:grpSp>
        <p:nvGrpSpPr>
          <p:cNvPr id="418828" name="Group 12"/>
          <p:cNvGrpSpPr>
            <a:grpSpLocks/>
          </p:cNvGrpSpPr>
          <p:nvPr/>
        </p:nvGrpSpPr>
        <p:grpSpPr bwMode="auto">
          <a:xfrm>
            <a:off x="685800" y="1989138"/>
            <a:ext cx="7772400" cy="3284537"/>
            <a:chOff x="432" y="1249"/>
            <a:chExt cx="4896" cy="2069"/>
          </a:xfrm>
        </p:grpSpPr>
        <p:grpSp>
          <p:nvGrpSpPr>
            <p:cNvPr id="418819" name="Group 3"/>
            <p:cNvGrpSpPr>
              <a:grpSpLocks/>
            </p:cNvGrpSpPr>
            <p:nvPr/>
          </p:nvGrpSpPr>
          <p:grpSpPr bwMode="auto">
            <a:xfrm>
              <a:off x="432" y="1249"/>
              <a:ext cx="4896" cy="1498"/>
              <a:chOff x="432" y="1249"/>
              <a:chExt cx="4896" cy="1498"/>
            </a:xfrm>
          </p:grpSpPr>
          <p:sp>
            <p:nvSpPr>
              <p:cNvPr id="418820" name="Text Box 4"/>
              <p:cNvSpPr txBox="1">
                <a:spLocks noChangeArrowheads="1"/>
              </p:cNvSpPr>
              <p:nvPr/>
            </p:nvSpPr>
            <p:spPr bwMode="auto">
              <a:xfrm>
                <a:off x="768" y="1249"/>
                <a:ext cx="4560" cy="1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ru-RU" sz="3000">
                    <a:solidFill>
                      <a:srgbClr val="99CCFF"/>
                    </a:solidFill>
                    <a:latin typeface="Arial" charset="0"/>
                  </a:rPr>
                  <a:t>Интеграция с другими системами:</a:t>
                </a:r>
              </a:p>
              <a:p>
                <a:pPr algn="l"/>
                <a:r>
                  <a:rPr lang="ru-RU" sz="3000">
                    <a:solidFill>
                      <a:srgbClr val="99CCFF"/>
                    </a:solidFill>
                    <a:latin typeface="Arial" charset="0"/>
                  </a:rPr>
                  <a:t> - программы составления расписания,</a:t>
                </a:r>
              </a:p>
              <a:p>
                <a:pPr algn="l"/>
                <a:r>
                  <a:rPr lang="ru-RU" sz="3000">
                    <a:solidFill>
                      <a:srgbClr val="99CCFF"/>
                    </a:solidFill>
                    <a:latin typeface="Arial" charset="0"/>
                  </a:rPr>
                  <a:t> - учебные курсы,</a:t>
                </a:r>
              </a:p>
              <a:p>
                <a:pPr algn="l"/>
                <a:r>
                  <a:rPr lang="ru-RU" sz="3000">
                    <a:solidFill>
                      <a:srgbClr val="99CCFF"/>
                    </a:solidFill>
                    <a:latin typeface="Arial" charset="0"/>
                  </a:rPr>
                  <a:t> - системы тестирования,</a:t>
                </a:r>
              </a:p>
              <a:p>
                <a:pPr algn="l"/>
                <a:r>
                  <a:rPr lang="ru-RU" sz="3000">
                    <a:solidFill>
                      <a:srgbClr val="99CCFF"/>
                    </a:solidFill>
                    <a:latin typeface="Arial" charset="0"/>
                  </a:rPr>
                  <a:t> - системы голосования…</a:t>
                </a:r>
              </a:p>
            </p:txBody>
          </p:sp>
          <p:sp>
            <p:nvSpPr>
              <p:cNvPr id="418821" name="Text Box 5"/>
              <p:cNvSpPr txBox="1">
                <a:spLocks noChangeArrowheads="1"/>
              </p:cNvSpPr>
              <p:nvPr/>
            </p:nvSpPr>
            <p:spPr bwMode="auto">
              <a:xfrm>
                <a:off x="432" y="130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ru-RU" sz="2800">
                    <a:solidFill>
                      <a:srgbClr val="FBD92D"/>
                    </a:solidFill>
                    <a:latin typeface="Comic Sans MS" pitchFamily="66" charset="0"/>
                  </a:rPr>
                  <a:t> </a:t>
                </a:r>
                <a:endParaRPr lang="en-US" sz="2800">
                  <a:solidFill>
                    <a:srgbClr val="FBD92D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418824" name="Picture 8" descr="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931"/>
              <a:ext cx="767" cy="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825" name="Picture 9" descr="sintez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840"/>
              <a:ext cx="736" cy="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826" name="Picture 10" descr="vot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976"/>
              <a:ext cx="81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827" name="Picture 11" descr="recto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976"/>
              <a:ext cx="760" cy="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1403350" y="533400"/>
            <a:ext cx="6356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Преимущества Сетевого Города</a:t>
            </a:r>
          </a:p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перед другими разработками:</a:t>
            </a:r>
            <a:endParaRPr lang="en-US" sz="3200">
              <a:solidFill>
                <a:srgbClr val="FBD92D"/>
              </a:solidFill>
              <a:latin typeface="Arial" charset="0"/>
            </a:endParaRPr>
          </a:p>
        </p:txBody>
      </p:sp>
      <p:grpSp>
        <p:nvGrpSpPr>
          <p:cNvPr id="440328" name="Group 8"/>
          <p:cNvGrpSpPr>
            <a:grpSpLocks/>
          </p:cNvGrpSpPr>
          <p:nvPr/>
        </p:nvGrpSpPr>
        <p:grpSpPr bwMode="auto">
          <a:xfrm>
            <a:off x="685800" y="1982788"/>
            <a:ext cx="8205788" cy="3289300"/>
            <a:chOff x="432" y="1249"/>
            <a:chExt cx="5169" cy="2072"/>
          </a:xfrm>
        </p:grpSpPr>
        <p:grpSp>
          <p:nvGrpSpPr>
            <p:cNvPr id="440323" name="Group 3"/>
            <p:cNvGrpSpPr>
              <a:grpSpLocks/>
            </p:cNvGrpSpPr>
            <p:nvPr/>
          </p:nvGrpSpPr>
          <p:grpSpPr bwMode="auto">
            <a:xfrm>
              <a:off x="432" y="1249"/>
              <a:ext cx="4896" cy="2072"/>
              <a:chOff x="432" y="1249"/>
              <a:chExt cx="4896" cy="2072"/>
            </a:xfrm>
          </p:grpSpPr>
          <p:sp>
            <p:nvSpPr>
              <p:cNvPr id="440324" name="Text Box 4"/>
              <p:cNvSpPr txBox="1">
                <a:spLocks noChangeArrowheads="1"/>
              </p:cNvSpPr>
              <p:nvPr/>
            </p:nvSpPr>
            <p:spPr bwMode="auto">
              <a:xfrm>
                <a:off x="768" y="1249"/>
                <a:ext cx="4560" cy="2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ru-RU" sz="3000">
                    <a:solidFill>
                      <a:srgbClr val="99CCFF"/>
                    </a:solidFill>
                    <a:latin typeface="Arial" charset="0"/>
                  </a:rPr>
                  <a:t>Интеграция с системой контроля доступа «Школьное окно»: </a:t>
                </a:r>
                <a:endParaRPr lang="en-US" sz="3000">
                  <a:solidFill>
                    <a:srgbClr val="99CCFF"/>
                  </a:solidFill>
                  <a:latin typeface="Arial" charset="0"/>
                </a:endParaRPr>
              </a:p>
              <a:p>
                <a:pPr algn="l"/>
                <a:endParaRPr lang="en-US" sz="3000">
                  <a:solidFill>
                    <a:srgbClr val="99CCFF"/>
                  </a:solidFill>
                  <a:latin typeface="Arial" charset="0"/>
                </a:endParaRPr>
              </a:p>
              <a:p>
                <a:pPr algn="l"/>
                <a:r>
                  <a:rPr lang="ru-RU">
                    <a:solidFill>
                      <a:srgbClr val="99CCFF"/>
                    </a:solidFill>
                    <a:latin typeface="Arial" charset="0"/>
                  </a:rPr>
                  <a:t>биометрическая идентификация </a:t>
                </a:r>
                <a:endParaRPr lang="en-US">
                  <a:solidFill>
                    <a:srgbClr val="99CCFF"/>
                  </a:solidFill>
                  <a:latin typeface="Arial" charset="0"/>
                </a:endParaRPr>
              </a:p>
              <a:p>
                <a:pPr algn="l"/>
                <a:r>
                  <a:rPr lang="ru-RU">
                    <a:solidFill>
                      <a:srgbClr val="99CCFF"/>
                    </a:solidFill>
                    <a:latin typeface="Arial" charset="0"/>
                  </a:rPr>
                  <a:t>и автоматическое выставление </a:t>
                </a:r>
                <a:endParaRPr lang="en-US">
                  <a:solidFill>
                    <a:srgbClr val="99CCFF"/>
                  </a:solidFill>
                  <a:latin typeface="Arial" charset="0"/>
                </a:endParaRPr>
              </a:p>
              <a:p>
                <a:pPr algn="l"/>
                <a:r>
                  <a:rPr lang="ru-RU">
                    <a:solidFill>
                      <a:srgbClr val="99CCFF"/>
                    </a:solidFill>
                    <a:latin typeface="Arial" charset="0"/>
                  </a:rPr>
                  <a:t>посещаемости в </a:t>
                </a:r>
                <a:r>
                  <a:rPr lang="en-US">
                    <a:solidFill>
                      <a:srgbClr val="99CCFF"/>
                    </a:solidFill>
                    <a:latin typeface="Arial" charset="0"/>
                  </a:rPr>
                  <a:t>NetSchool </a:t>
                </a:r>
              </a:p>
              <a:p>
                <a:pPr algn="l"/>
                <a:r>
                  <a:rPr lang="ru-RU">
                    <a:solidFill>
                      <a:srgbClr val="99CCFF"/>
                    </a:solidFill>
                    <a:latin typeface="Arial" charset="0"/>
                  </a:rPr>
                  <a:t>прямо с турникета при </a:t>
                </a:r>
                <a:endParaRPr lang="en-US">
                  <a:solidFill>
                    <a:srgbClr val="99CCFF"/>
                  </a:solidFill>
                  <a:latin typeface="Arial" charset="0"/>
                </a:endParaRPr>
              </a:p>
              <a:p>
                <a:pPr algn="l"/>
                <a:r>
                  <a:rPr lang="ru-RU">
                    <a:solidFill>
                      <a:srgbClr val="99CCFF"/>
                    </a:solidFill>
                    <a:latin typeface="Arial" charset="0"/>
                  </a:rPr>
                  <a:t>входе/выходе ребёнка из школы</a:t>
                </a:r>
              </a:p>
            </p:txBody>
          </p:sp>
          <p:sp>
            <p:nvSpPr>
              <p:cNvPr id="440325" name="Text Box 5"/>
              <p:cNvSpPr txBox="1">
                <a:spLocks noChangeArrowheads="1"/>
              </p:cNvSpPr>
              <p:nvPr/>
            </p:nvSpPr>
            <p:spPr bwMode="auto">
              <a:xfrm>
                <a:off x="432" y="130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Char char="ü"/>
                </a:pPr>
                <a:r>
                  <a:rPr lang="ru-RU" sz="2800">
                    <a:solidFill>
                      <a:srgbClr val="FBD92D"/>
                    </a:solidFill>
                    <a:latin typeface="Comic Sans MS" pitchFamily="66" charset="0"/>
                  </a:rPr>
                  <a:t> </a:t>
                </a:r>
                <a:endParaRPr lang="en-US" sz="2800">
                  <a:solidFill>
                    <a:srgbClr val="FBD92D"/>
                  </a:solidFill>
                  <a:latin typeface="Comic Sans MS" pitchFamily="66" charset="0"/>
                </a:endParaRPr>
              </a:p>
            </p:txBody>
          </p:sp>
        </p:grpSp>
        <p:pic>
          <p:nvPicPr>
            <p:cNvPr id="440327" name="Picture 7" descr="40_sw12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024"/>
              <a:ext cx="1723" cy="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1401763" y="533400"/>
            <a:ext cx="6356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Преимущества Сетевого Города</a:t>
            </a:r>
          </a:p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перед другими разработками:</a:t>
            </a:r>
            <a:endParaRPr lang="en-US" sz="3200">
              <a:solidFill>
                <a:srgbClr val="FBD92D"/>
              </a:solidFill>
              <a:latin typeface="Arial" charset="0"/>
            </a:endParaRPr>
          </a:p>
        </p:txBody>
      </p:sp>
      <p:grpSp>
        <p:nvGrpSpPr>
          <p:cNvPr id="424966" name="Group 6"/>
          <p:cNvGrpSpPr>
            <a:grpSpLocks/>
          </p:cNvGrpSpPr>
          <p:nvPr/>
        </p:nvGrpSpPr>
        <p:grpSpPr bwMode="auto">
          <a:xfrm>
            <a:off x="971550" y="1916113"/>
            <a:ext cx="7626350" cy="3740150"/>
            <a:chOff x="612" y="1207"/>
            <a:chExt cx="4804" cy="2356"/>
          </a:xfrm>
        </p:grpSpPr>
        <p:sp>
          <p:nvSpPr>
            <p:cNvPr id="424962" name="Text Box 2"/>
            <p:cNvSpPr txBox="1">
              <a:spLocks noChangeArrowheads="1"/>
            </p:cNvSpPr>
            <p:nvPr/>
          </p:nvSpPr>
          <p:spPr bwMode="auto">
            <a:xfrm>
              <a:off x="748" y="2160"/>
              <a:ext cx="4464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800">
                  <a:solidFill>
                    <a:srgbClr val="99CCFF"/>
                  </a:solidFill>
                  <a:latin typeface="Arial" charset="0"/>
                </a:rPr>
                <a:t> </a:t>
              </a: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обучение детей-инвалидов</a:t>
              </a:r>
              <a:r>
                <a:rPr lang="en-US" sz="2800">
                  <a:solidFill>
                    <a:srgbClr val="99CCFF"/>
                  </a:solidFill>
                  <a:latin typeface="Arial" charset="0"/>
                </a:rPr>
                <a:t>;</a:t>
              </a:r>
              <a:endParaRPr lang="ru-RU" sz="2800">
                <a:solidFill>
                  <a:srgbClr val="99CCFF"/>
                </a:solidFill>
                <a:latin typeface="Arial" charset="0"/>
              </a:endParaRPr>
            </a:p>
            <a:p>
              <a:pPr algn="l">
                <a:buFontTx/>
                <a:buChar char="•"/>
              </a:pPr>
              <a:r>
                <a:rPr lang="en-US" sz="2800">
                  <a:solidFill>
                    <a:srgbClr val="99CCFF"/>
                  </a:solidFill>
                  <a:latin typeface="Arial" charset="0"/>
                </a:rPr>
                <a:t> </a:t>
              </a: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обучение заболевших детей</a:t>
              </a:r>
              <a:r>
                <a:rPr lang="en-US" sz="2800">
                  <a:solidFill>
                    <a:srgbClr val="99CCFF"/>
                  </a:solidFill>
                  <a:latin typeface="Arial" charset="0"/>
                </a:rPr>
                <a:t>;</a:t>
              </a:r>
              <a:endParaRPr lang="ru-RU" sz="2800">
                <a:solidFill>
                  <a:srgbClr val="99CCFF"/>
                </a:solidFill>
                <a:latin typeface="Arial" charset="0"/>
              </a:endParaRPr>
            </a:p>
            <a:p>
              <a:pPr algn="l">
                <a:buFontTx/>
                <a:buChar char="•"/>
              </a:pPr>
              <a:r>
                <a:rPr lang="en-US" sz="2800">
                  <a:solidFill>
                    <a:srgbClr val="99CCFF"/>
                  </a:solidFill>
                  <a:latin typeface="Arial" charset="0"/>
                </a:rPr>
                <a:t> </a:t>
              </a: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обучение одарённых детей</a:t>
              </a:r>
              <a:r>
                <a:rPr lang="en-US" sz="2800">
                  <a:solidFill>
                    <a:srgbClr val="99CCFF"/>
                  </a:solidFill>
                  <a:latin typeface="Arial" charset="0"/>
                </a:rPr>
                <a:t>;</a:t>
              </a:r>
              <a:endParaRPr lang="ru-RU" sz="2800">
                <a:solidFill>
                  <a:srgbClr val="99CCFF"/>
                </a:solidFill>
                <a:latin typeface="Arial" charset="0"/>
              </a:endParaRPr>
            </a:p>
            <a:p>
              <a:pPr algn="l">
                <a:buFontTx/>
                <a:buChar char="•"/>
              </a:pP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 обучение детей в сельских районах</a:t>
              </a:r>
              <a:endParaRPr lang="en-US" sz="2800">
                <a:solidFill>
                  <a:srgbClr val="99CCFF"/>
                </a:solidFill>
                <a:latin typeface="Arial" charset="0"/>
              </a:endParaRPr>
            </a:p>
            <a:p>
              <a:pPr algn="l">
                <a:buFontTx/>
                <a:buChar char="•"/>
              </a:pPr>
              <a:endParaRPr lang="ru-RU" sz="2800">
                <a:solidFill>
                  <a:srgbClr val="99CCFF"/>
                </a:solidFill>
                <a:latin typeface="Arial" charset="0"/>
              </a:endParaRPr>
            </a:p>
          </p:txBody>
        </p:sp>
        <p:sp>
          <p:nvSpPr>
            <p:cNvPr id="424963" name="Text Box 3"/>
            <p:cNvSpPr txBox="1">
              <a:spLocks noChangeArrowheads="1"/>
            </p:cNvSpPr>
            <p:nvPr/>
          </p:nvSpPr>
          <p:spPr bwMode="auto">
            <a:xfrm>
              <a:off x="612" y="1207"/>
              <a:ext cx="3720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Интеграция с СДО </a:t>
              </a:r>
              <a:r>
                <a:rPr lang="en-US" sz="2800">
                  <a:solidFill>
                    <a:srgbClr val="99CCFF"/>
                  </a:solidFill>
                  <a:latin typeface="Arial" charset="0"/>
                </a:rPr>
                <a:t>Moodle – </a:t>
              </a:r>
            </a:p>
            <a:p>
              <a:pPr algn="l"/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возможности для </a:t>
              </a:r>
              <a:endParaRPr lang="en-US" sz="2800">
                <a:solidFill>
                  <a:srgbClr val="99CCFF"/>
                </a:solidFill>
                <a:latin typeface="Arial" charset="0"/>
              </a:endParaRPr>
            </a:p>
            <a:p>
              <a:pPr algn="l"/>
              <a:r>
                <a:rPr lang="ru-RU" sz="2800">
                  <a:solidFill>
                    <a:srgbClr val="FBD92D"/>
                  </a:solidFill>
                  <a:latin typeface="Arial" charset="0"/>
                </a:rPr>
                <a:t>дистанционного</a:t>
              </a: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 обучения</a:t>
              </a:r>
              <a:r>
                <a:rPr lang="en-US" sz="2800">
                  <a:solidFill>
                    <a:srgbClr val="99CCFF"/>
                  </a:solidFill>
                  <a:latin typeface="Arial" charset="0"/>
                </a:rPr>
                <a:t>:</a:t>
              </a:r>
              <a:endParaRPr lang="ru-RU" sz="2800">
                <a:solidFill>
                  <a:srgbClr val="99CCFF"/>
                </a:solidFill>
                <a:latin typeface="Arial" charset="0"/>
              </a:endParaRPr>
            </a:p>
          </p:txBody>
        </p:sp>
        <p:pic>
          <p:nvPicPr>
            <p:cNvPr id="424965" name="Picture 5" descr="moodle-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434"/>
              <a:ext cx="1538" cy="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1401763" y="533400"/>
            <a:ext cx="6356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Преимущества Сетевого Города</a:t>
            </a:r>
          </a:p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перед другими разработками:</a:t>
            </a:r>
            <a:endParaRPr lang="en-US" sz="3200">
              <a:solidFill>
                <a:srgbClr val="FBD92D"/>
              </a:solidFill>
              <a:latin typeface="Arial" charset="0"/>
            </a:endParaRPr>
          </a:p>
        </p:txBody>
      </p:sp>
      <p:grpSp>
        <p:nvGrpSpPr>
          <p:cNvPr id="425987" name="Group 3"/>
          <p:cNvGrpSpPr>
            <a:grpSpLocks/>
          </p:cNvGrpSpPr>
          <p:nvPr/>
        </p:nvGrpSpPr>
        <p:grpSpPr bwMode="auto">
          <a:xfrm>
            <a:off x="685800" y="1982788"/>
            <a:ext cx="7772400" cy="1554162"/>
            <a:chOff x="432" y="1249"/>
            <a:chExt cx="4896" cy="979"/>
          </a:xfrm>
        </p:grpSpPr>
        <p:sp>
          <p:nvSpPr>
            <p:cNvPr id="425988" name="Text Box 4"/>
            <p:cNvSpPr txBox="1">
              <a:spLocks noChangeArrowheads="1"/>
            </p:cNvSpPr>
            <p:nvPr/>
          </p:nvSpPr>
          <p:spPr bwMode="auto">
            <a:xfrm>
              <a:off x="768" y="1249"/>
              <a:ext cx="4560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3200">
                  <a:solidFill>
                    <a:srgbClr val="99CCFF"/>
                  </a:solidFill>
                  <a:latin typeface="Arial" charset="0"/>
                </a:rPr>
                <a:t>Интеграция с современными информационными сервисами</a:t>
              </a:r>
            </a:p>
            <a:p>
              <a:pPr algn="l"/>
              <a:endParaRPr lang="ru-RU" sz="3200">
                <a:solidFill>
                  <a:srgbClr val="99CCFF"/>
                </a:solidFill>
                <a:latin typeface="Arial" charset="0"/>
              </a:endParaRPr>
            </a:p>
          </p:txBody>
        </p:sp>
        <p:sp>
          <p:nvSpPr>
            <p:cNvPr id="425989" name="Text Box 5"/>
            <p:cNvSpPr txBox="1">
              <a:spLocks noChangeArrowheads="1"/>
            </p:cNvSpPr>
            <p:nvPr/>
          </p:nvSpPr>
          <p:spPr bwMode="auto">
            <a:xfrm>
              <a:off x="432" y="130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800">
                  <a:solidFill>
                    <a:srgbClr val="FBD92D"/>
                  </a:solidFill>
                  <a:latin typeface="Comic Sans MS" pitchFamily="66" charset="0"/>
                </a:rPr>
                <a:t> </a:t>
              </a:r>
              <a:endParaRPr lang="en-US" sz="2800">
                <a:solidFill>
                  <a:srgbClr val="FBD92D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42" name="Group 2"/>
          <p:cNvGrpSpPr>
            <a:grpSpLocks/>
          </p:cNvGrpSpPr>
          <p:nvPr/>
        </p:nvGrpSpPr>
        <p:grpSpPr bwMode="auto">
          <a:xfrm>
            <a:off x="5795963" y="1628775"/>
            <a:ext cx="2286000" cy="3124200"/>
            <a:chOff x="3792" y="1152"/>
            <a:chExt cx="1440" cy="1968"/>
          </a:xfrm>
        </p:grpSpPr>
        <p:graphicFrame>
          <p:nvGraphicFramePr>
            <p:cNvPr id="419843" name="Object 3"/>
            <p:cNvGraphicFramePr>
              <a:graphicFrameLocks noChangeAspect="1"/>
            </p:cNvGraphicFramePr>
            <p:nvPr/>
          </p:nvGraphicFramePr>
          <p:xfrm>
            <a:off x="4349" y="1440"/>
            <a:ext cx="691" cy="1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Flash Movie" r:id="rId3" imgW="1837800" imgH="3938400" progId="Flash.Movie">
                    <p:embed/>
                  </p:oleObj>
                </mc:Choice>
                <mc:Fallback>
                  <p:oleObj name="Flash Movie" r:id="rId3" imgW="1837800" imgH="393840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9" y="1440"/>
                          <a:ext cx="691" cy="1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844" name="AutoShape 4"/>
            <p:cNvSpPr>
              <a:spLocks noChangeArrowheads="1"/>
            </p:cNvSpPr>
            <p:nvPr/>
          </p:nvSpPr>
          <p:spPr bwMode="auto">
            <a:xfrm>
              <a:off x="3792" y="1152"/>
              <a:ext cx="1440" cy="19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BD92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845" name="Text Box 5"/>
            <p:cNvSpPr txBox="1">
              <a:spLocks noChangeArrowheads="1"/>
            </p:cNvSpPr>
            <p:nvPr/>
          </p:nvSpPr>
          <p:spPr bwMode="auto">
            <a:xfrm>
              <a:off x="3840" y="1248"/>
              <a:ext cx="1344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0800" bIns="10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1400">
                  <a:solidFill>
                    <a:srgbClr val="FBD92D"/>
                  </a:solidFill>
                  <a:latin typeface="Arial" charset="0"/>
                </a:rPr>
                <a:t>Мобильный телефон родителей</a:t>
              </a:r>
            </a:p>
          </p:txBody>
        </p:sp>
      </p:grpSp>
      <p:grpSp>
        <p:nvGrpSpPr>
          <p:cNvPr id="419846" name="Group 6"/>
          <p:cNvGrpSpPr>
            <a:grpSpLocks/>
          </p:cNvGrpSpPr>
          <p:nvPr/>
        </p:nvGrpSpPr>
        <p:grpSpPr bwMode="auto">
          <a:xfrm>
            <a:off x="3662363" y="2695575"/>
            <a:ext cx="1752600" cy="838200"/>
            <a:chOff x="2448" y="1824"/>
            <a:chExt cx="1104" cy="528"/>
          </a:xfrm>
        </p:grpSpPr>
        <p:sp>
          <p:nvSpPr>
            <p:cNvPr id="419847" name="AutoShape 7"/>
            <p:cNvSpPr>
              <a:spLocks noChangeArrowheads="1"/>
            </p:cNvSpPr>
            <p:nvPr/>
          </p:nvSpPr>
          <p:spPr bwMode="auto">
            <a:xfrm>
              <a:off x="2448" y="1824"/>
              <a:ext cx="1104" cy="528"/>
            </a:xfrm>
            <a:prstGeom prst="rightArrow">
              <a:avLst>
                <a:gd name="adj1" fmla="val 50000"/>
                <a:gd name="adj2" fmla="val 52273"/>
              </a:avLst>
            </a:prstGeom>
            <a:gradFill rotWithShape="0">
              <a:gsLst>
                <a:gs pos="0">
                  <a:srgbClr val="222286"/>
                </a:gs>
                <a:gs pos="100000">
                  <a:srgbClr val="0066FF"/>
                </a:gs>
              </a:gsLst>
              <a:lin ang="0" scaled="1"/>
            </a:gra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848" name="Text Box 8"/>
            <p:cNvSpPr txBox="1">
              <a:spLocks noChangeArrowheads="1"/>
            </p:cNvSpPr>
            <p:nvPr/>
          </p:nvSpPr>
          <p:spPr bwMode="auto">
            <a:xfrm>
              <a:off x="2448" y="2016"/>
              <a:ext cx="91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0800" bIns="10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1400" b="1">
                  <a:solidFill>
                    <a:srgbClr val="CCECFF"/>
                  </a:solidFill>
                  <a:latin typeface="Arial" charset="0"/>
                </a:rPr>
                <a:t>Информация</a:t>
              </a:r>
            </a:p>
          </p:txBody>
        </p:sp>
      </p:grpSp>
      <p:grpSp>
        <p:nvGrpSpPr>
          <p:cNvPr id="419849" name="Group 9"/>
          <p:cNvGrpSpPr>
            <a:grpSpLocks/>
          </p:cNvGrpSpPr>
          <p:nvPr/>
        </p:nvGrpSpPr>
        <p:grpSpPr bwMode="auto">
          <a:xfrm>
            <a:off x="3662363" y="1704975"/>
            <a:ext cx="1752600" cy="838200"/>
            <a:chOff x="2448" y="1200"/>
            <a:chExt cx="1104" cy="528"/>
          </a:xfrm>
        </p:grpSpPr>
        <p:sp>
          <p:nvSpPr>
            <p:cNvPr id="419850" name="AutoShape 10"/>
            <p:cNvSpPr>
              <a:spLocks noChangeArrowheads="1"/>
            </p:cNvSpPr>
            <p:nvPr/>
          </p:nvSpPr>
          <p:spPr bwMode="auto">
            <a:xfrm>
              <a:off x="2448" y="1200"/>
              <a:ext cx="1104" cy="528"/>
            </a:xfrm>
            <a:prstGeom prst="rightArrow">
              <a:avLst>
                <a:gd name="adj1" fmla="val 50000"/>
                <a:gd name="adj2" fmla="val 52273"/>
              </a:avLst>
            </a:prstGeom>
            <a:gradFill rotWithShape="0">
              <a:gsLst>
                <a:gs pos="0">
                  <a:srgbClr val="222286"/>
                </a:gs>
                <a:gs pos="100000">
                  <a:srgbClr val="0066FF"/>
                </a:gs>
              </a:gsLst>
              <a:lin ang="0" scaled="1"/>
            </a:gra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851" name="Text Box 11"/>
            <p:cNvSpPr txBox="1">
              <a:spLocks noChangeArrowheads="1"/>
            </p:cNvSpPr>
            <p:nvPr/>
          </p:nvSpPr>
          <p:spPr bwMode="auto">
            <a:xfrm>
              <a:off x="2688" y="1392"/>
              <a:ext cx="62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0800" bIns="10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1400" b="1">
                  <a:solidFill>
                    <a:srgbClr val="CCECFF"/>
                  </a:solidFill>
                  <a:latin typeface="Arial" charset="0"/>
                </a:rPr>
                <a:t>Отчеты</a:t>
              </a:r>
            </a:p>
          </p:txBody>
        </p:sp>
        <p:graphicFrame>
          <p:nvGraphicFramePr>
            <p:cNvPr id="419852" name="Object 12"/>
            <p:cNvGraphicFramePr>
              <a:graphicFrameLocks noChangeAspect="1"/>
            </p:cNvGraphicFramePr>
            <p:nvPr/>
          </p:nvGraphicFramePr>
          <p:xfrm>
            <a:off x="2516" y="1344"/>
            <a:ext cx="220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Flash Movie" r:id="rId5" imgW="348480" imgH="326880" progId="Flash.Movie">
                    <p:embed/>
                  </p:oleObj>
                </mc:Choice>
                <mc:Fallback>
                  <p:oleObj name="Flash Movie" r:id="rId5" imgW="348480" imgH="32688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6" y="1344"/>
                          <a:ext cx="220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9853" name="Group 13"/>
          <p:cNvGrpSpPr>
            <a:grpSpLocks/>
          </p:cNvGrpSpPr>
          <p:nvPr/>
        </p:nvGrpSpPr>
        <p:grpSpPr bwMode="auto">
          <a:xfrm>
            <a:off x="3586163" y="3838575"/>
            <a:ext cx="2133600" cy="838200"/>
            <a:chOff x="2400" y="2544"/>
            <a:chExt cx="1344" cy="528"/>
          </a:xfrm>
        </p:grpSpPr>
        <p:sp>
          <p:nvSpPr>
            <p:cNvPr id="419854" name="AutoShape 14"/>
            <p:cNvSpPr>
              <a:spLocks noChangeArrowheads="1"/>
            </p:cNvSpPr>
            <p:nvPr/>
          </p:nvSpPr>
          <p:spPr bwMode="auto">
            <a:xfrm flipH="1">
              <a:off x="2400" y="2544"/>
              <a:ext cx="1152" cy="528"/>
            </a:xfrm>
            <a:prstGeom prst="rightArrow">
              <a:avLst>
                <a:gd name="adj1" fmla="val 50000"/>
                <a:gd name="adj2" fmla="val 54545"/>
              </a:avLst>
            </a:prstGeom>
            <a:gradFill rotWithShape="0">
              <a:gsLst>
                <a:gs pos="0">
                  <a:srgbClr val="222286"/>
                </a:gs>
                <a:gs pos="100000">
                  <a:srgbClr val="0066FF"/>
                </a:gs>
              </a:gsLst>
              <a:lin ang="0" scaled="1"/>
            </a:gradFill>
            <a:ln w="28575">
              <a:solidFill>
                <a:srgbClr val="FBD92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855" name="Text Box 15"/>
            <p:cNvSpPr txBox="1">
              <a:spLocks noChangeArrowheads="1"/>
            </p:cNvSpPr>
            <p:nvPr/>
          </p:nvSpPr>
          <p:spPr bwMode="auto">
            <a:xfrm>
              <a:off x="2400" y="2732"/>
              <a:ext cx="134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0800" bIns="10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1400" b="1">
                  <a:solidFill>
                    <a:srgbClr val="FBD92D"/>
                  </a:solidFill>
                  <a:latin typeface="Arial" charset="0"/>
                </a:rPr>
                <a:t>ЗАПРОС</a:t>
              </a:r>
            </a:p>
          </p:txBody>
        </p:sp>
      </p:grpSp>
      <p:graphicFrame>
        <p:nvGraphicFramePr>
          <p:cNvPr id="419856" name="Object 16"/>
          <p:cNvGraphicFramePr>
            <a:graphicFrameLocks noChangeAspect="1"/>
          </p:cNvGraphicFramePr>
          <p:nvPr/>
        </p:nvGraphicFramePr>
        <p:xfrm>
          <a:off x="5414963" y="3457575"/>
          <a:ext cx="19050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Flash Movie" r:id="rId7" imgW="4056840" imgH="3355920" progId="Flash.Movie">
                  <p:embed/>
                </p:oleObj>
              </mc:Choice>
              <mc:Fallback>
                <p:oleObj name="Flash Movie" r:id="rId7" imgW="4056840" imgH="335592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3457575"/>
                        <a:ext cx="19050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7" name="Rectangle 17"/>
          <p:cNvSpPr>
            <a:spLocks noChangeArrowheads="1"/>
          </p:cNvSpPr>
          <p:nvPr/>
        </p:nvSpPr>
        <p:spPr bwMode="auto">
          <a:xfrm>
            <a:off x="2386013" y="642938"/>
            <a:ext cx="4370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99CCFF"/>
                </a:solidFill>
                <a:latin typeface="Arial" charset="0"/>
              </a:rPr>
              <a:t>Сервис </a:t>
            </a:r>
            <a:r>
              <a:rPr lang="ru-RU" sz="3200">
                <a:solidFill>
                  <a:srgbClr val="FBD92D"/>
                </a:solidFill>
                <a:latin typeface="Arial" charset="0"/>
              </a:rPr>
              <a:t>«</a:t>
            </a:r>
            <a:r>
              <a:rPr lang="en-US" sz="3200">
                <a:solidFill>
                  <a:srgbClr val="FBD92D"/>
                </a:solidFill>
                <a:latin typeface="Arial" charset="0"/>
              </a:rPr>
              <a:t>SMS </a:t>
            </a:r>
            <a:r>
              <a:rPr lang="ru-RU" sz="3200">
                <a:solidFill>
                  <a:srgbClr val="FBD92D"/>
                </a:solidFill>
                <a:latin typeface="Arial" charset="0"/>
              </a:rPr>
              <a:t>Школа»</a:t>
            </a:r>
          </a:p>
        </p:txBody>
      </p:sp>
      <p:sp>
        <p:nvSpPr>
          <p:cNvPr id="419858" name="Rectangle 18"/>
          <p:cNvSpPr>
            <a:spLocks noChangeArrowheads="1"/>
          </p:cNvSpPr>
          <p:nvPr/>
        </p:nvSpPr>
        <p:spPr bwMode="auto">
          <a:xfrm>
            <a:off x="1187450" y="5084763"/>
            <a:ext cx="72120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ru-RU" sz="2800">
                <a:solidFill>
                  <a:srgbClr val="99CCFF"/>
                </a:solidFill>
                <a:latin typeface="Arial" charset="0"/>
              </a:rPr>
              <a:t> получение </a:t>
            </a:r>
            <a:r>
              <a:rPr lang="en-US" sz="2800">
                <a:solidFill>
                  <a:srgbClr val="99CCFF"/>
                </a:solidFill>
                <a:latin typeface="Arial" charset="0"/>
              </a:rPr>
              <a:t>SMS</a:t>
            </a:r>
            <a:r>
              <a:rPr lang="ru-RU" sz="2800">
                <a:solidFill>
                  <a:srgbClr val="99CCFF"/>
                </a:solidFill>
                <a:latin typeface="Arial" charset="0"/>
              </a:rPr>
              <a:t> родителем;</a:t>
            </a:r>
          </a:p>
          <a:p>
            <a:pPr algn="l">
              <a:buFontTx/>
              <a:buChar char="•"/>
            </a:pPr>
            <a:r>
              <a:rPr lang="ru-RU" sz="2800">
                <a:solidFill>
                  <a:srgbClr val="99CCFF"/>
                </a:solidFill>
                <a:latin typeface="Arial" charset="0"/>
              </a:rPr>
              <a:t> запрос с моб.телефона в любой момент.</a:t>
            </a:r>
          </a:p>
        </p:txBody>
      </p:sp>
      <p:grpSp>
        <p:nvGrpSpPr>
          <p:cNvPr id="419859" name="Group 19"/>
          <p:cNvGrpSpPr>
            <a:grpSpLocks/>
          </p:cNvGrpSpPr>
          <p:nvPr/>
        </p:nvGrpSpPr>
        <p:grpSpPr bwMode="auto">
          <a:xfrm>
            <a:off x="1071563" y="1552575"/>
            <a:ext cx="2286000" cy="3124200"/>
            <a:chOff x="675" y="978"/>
            <a:chExt cx="1440" cy="1968"/>
          </a:xfrm>
        </p:grpSpPr>
        <p:graphicFrame>
          <p:nvGraphicFramePr>
            <p:cNvPr id="419860" name="Object 20"/>
            <p:cNvGraphicFramePr>
              <a:graphicFrameLocks noChangeAspect="1"/>
            </p:cNvGraphicFramePr>
            <p:nvPr/>
          </p:nvGraphicFramePr>
          <p:xfrm>
            <a:off x="771" y="1554"/>
            <a:ext cx="1202" cy="1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Flash Movie" r:id="rId9" imgW="3606840" imgH="3340080" progId="Flash.Movie">
                    <p:embed/>
                  </p:oleObj>
                </mc:Choice>
                <mc:Fallback>
                  <p:oleObj name="Flash Movie" r:id="rId9" imgW="3606840" imgH="3340080" progId="Flash.Movi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1554"/>
                          <a:ext cx="1202" cy="1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861" name="Text Box 21"/>
            <p:cNvSpPr txBox="1">
              <a:spLocks noChangeArrowheads="1"/>
            </p:cNvSpPr>
            <p:nvPr/>
          </p:nvSpPr>
          <p:spPr bwMode="auto">
            <a:xfrm>
              <a:off x="723" y="1122"/>
              <a:ext cx="1344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10800" bIns="10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BD92D"/>
                  </a:solidFill>
                  <a:latin typeface="Arial" charset="0"/>
                </a:rPr>
                <a:t>NetSchool</a:t>
              </a:r>
              <a:endParaRPr lang="ru-RU" sz="2800">
                <a:solidFill>
                  <a:srgbClr val="FBD92D"/>
                </a:solidFill>
                <a:latin typeface="Arial" charset="0"/>
              </a:endParaRPr>
            </a:p>
          </p:txBody>
        </p:sp>
        <p:sp>
          <p:nvSpPr>
            <p:cNvPr id="419862" name="AutoShape 22"/>
            <p:cNvSpPr>
              <a:spLocks noChangeArrowheads="1"/>
            </p:cNvSpPr>
            <p:nvPr/>
          </p:nvSpPr>
          <p:spPr bwMode="auto">
            <a:xfrm>
              <a:off x="675" y="978"/>
              <a:ext cx="1440" cy="19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19863" name="Picture 23" descr="logoNetSchoo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570"/>
              <a:ext cx="363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1401763" y="533400"/>
            <a:ext cx="6356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Преимущества Сетевого Города</a:t>
            </a:r>
          </a:p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перед другими разработками:</a:t>
            </a:r>
            <a:endParaRPr lang="en-US" sz="3200">
              <a:solidFill>
                <a:srgbClr val="FBD92D"/>
              </a:solidFill>
              <a:latin typeface="Arial" charset="0"/>
            </a:endParaRPr>
          </a:p>
        </p:txBody>
      </p:sp>
      <p:grpSp>
        <p:nvGrpSpPr>
          <p:cNvPr id="437251" name="Group 3"/>
          <p:cNvGrpSpPr>
            <a:grpSpLocks/>
          </p:cNvGrpSpPr>
          <p:nvPr/>
        </p:nvGrpSpPr>
        <p:grpSpPr bwMode="auto">
          <a:xfrm>
            <a:off x="685800" y="1982788"/>
            <a:ext cx="7772400" cy="1554162"/>
            <a:chOff x="432" y="1249"/>
            <a:chExt cx="4896" cy="979"/>
          </a:xfrm>
        </p:grpSpPr>
        <p:sp>
          <p:nvSpPr>
            <p:cNvPr id="437252" name="Text Box 4"/>
            <p:cNvSpPr txBox="1">
              <a:spLocks noChangeArrowheads="1"/>
            </p:cNvSpPr>
            <p:nvPr/>
          </p:nvSpPr>
          <p:spPr bwMode="auto">
            <a:xfrm>
              <a:off x="768" y="1249"/>
              <a:ext cx="4560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ru-RU" sz="3200">
                  <a:solidFill>
                    <a:srgbClr val="99CCFF"/>
                  </a:solidFill>
                  <a:latin typeface="Arial" charset="0"/>
                </a:rPr>
                <a:t>Методика внедрения, доказавшая свою эффективность с 2002 г.</a:t>
              </a:r>
            </a:p>
            <a:p>
              <a:pPr algn="l"/>
              <a:endParaRPr lang="ru-RU" sz="3200">
                <a:solidFill>
                  <a:srgbClr val="99CCFF"/>
                </a:solidFill>
                <a:latin typeface="Arial" charset="0"/>
              </a:endParaRPr>
            </a:p>
          </p:txBody>
        </p:sp>
        <p:sp>
          <p:nvSpPr>
            <p:cNvPr id="437253" name="Text Box 5"/>
            <p:cNvSpPr txBox="1">
              <a:spLocks noChangeArrowheads="1"/>
            </p:cNvSpPr>
            <p:nvPr/>
          </p:nvSpPr>
          <p:spPr bwMode="auto">
            <a:xfrm>
              <a:off x="432" y="1306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2800">
                  <a:solidFill>
                    <a:srgbClr val="FBD92D"/>
                  </a:solidFill>
                  <a:latin typeface="Comic Sans MS" pitchFamily="66" charset="0"/>
                </a:rPr>
                <a:t> </a:t>
              </a:r>
              <a:endParaRPr lang="en-US" sz="2800">
                <a:solidFill>
                  <a:srgbClr val="FBD92D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154" name="Object 2"/>
          <p:cNvGraphicFramePr>
            <a:graphicFrameLocks noChangeAspect="1"/>
          </p:cNvGraphicFramePr>
          <p:nvPr/>
        </p:nvGraphicFramePr>
        <p:xfrm>
          <a:off x="323850" y="1341438"/>
          <a:ext cx="5688013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иаграмма" r:id="rId4" imgW="6095936" imgH="4067251" progId="MSGraph.Chart.8">
                  <p:embed followColorScheme="full"/>
                </p:oleObj>
              </mc:Choice>
              <mc:Fallback>
                <p:oleObj name="Диаграмма" r:id="rId4" imgW="6095936" imgH="40672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5688013" cy="424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3155" name="Picture 3" descr="NS30_box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0505"/>
              </a:clrFrom>
              <a:clrTo>
                <a:srgbClr val="FD05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49313"/>
            <a:ext cx="2749550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1331913" y="549275"/>
            <a:ext cx="435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Внедрение </a:t>
            </a:r>
            <a:r>
              <a:rPr lang="en-US" sz="3200">
                <a:solidFill>
                  <a:srgbClr val="FBD92D"/>
                </a:solidFill>
                <a:latin typeface="Arial" charset="0"/>
              </a:rPr>
              <a:t>NetSchool</a:t>
            </a:r>
            <a:r>
              <a:rPr lang="ru-RU" sz="3200" b="1"/>
              <a:t> </a:t>
            </a:r>
            <a:endParaRPr lang="en-US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1" name="Picture 11" descr="map_200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00"/>
              </a:clrFrom>
              <a:clrTo>
                <a:srgbClr val="00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852613"/>
            <a:ext cx="41767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685800" y="207327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2800">
              <a:solidFill>
                <a:srgbClr val="FBD92D"/>
              </a:solidFill>
              <a:latin typeface="Comic Sans MS" pitchFamily="66" charset="0"/>
            </a:endParaRPr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4168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200">
                <a:solidFill>
                  <a:srgbClr val="99CCFF"/>
                </a:solidFill>
                <a:latin typeface="Arial" charset="0"/>
              </a:rPr>
              <a:t>Более 100 муниципалитетов (2500 школ) в регионах</a:t>
            </a:r>
            <a:r>
              <a:rPr lang="en-US" sz="2200">
                <a:solidFill>
                  <a:srgbClr val="99CCFF"/>
                </a:solidFill>
                <a:latin typeface="Arial" charset="0"/>
              </a:rPr>
              <a:t>:</a:t>
            </a:r>
            <a:endParaRPr lang="ru-RU" sz="2200">
              <a:solidFill>
                <a:srgbClr val="99CCFF"/>
              </a:solidFill>
              <a:latin typeface="Arial" charset="0"/>
            </a:endParaRPr>
          </a:p>
          <a:p>
            <a:pPr>
              <a:buClr>
                <a:srgbClr val="FFCC66"/>
              </a:buClr>
              <a:buSzPct val="90000"/>
              <a:buFont typeface="Wingdings" pitchFamily="2" charset="2"/>
              <a:buChar char="ü"/>
            </a:pPr>
            <a:r>
              <a:rPr lang="ru-RU" sz="2200">
                <a:solidFill>
                  <a:srgbClr val="99CCFF"/>
                </a:solidFill>
                <a:latin typeface="Arial" charset="0"/>
              </a:rPr>
              <a:t> Ямало-Ненецкий АО</a:t>
            </a:r>
          </a:p>
          <a:p>
            <a:pPr>
              <a:buClr>
                <a:srgbClr val="FFCC66"/>
              </a:buClr>
              <a:buSzPct val="90000"/>
              <a:buFont typeface="Wingdings" pitchFamily="2" charset="2"/>
              <a:buChar char="ü"/>
            </a:pPr>
            <a:r>
              <a:rPr lang="ru-RU" sz="2200">
                <a:solidFill>
                  <a:srgbClr val="99CCFF"/>
                </a:solidFill>
                <a:latin typeface="Arial" charset="0"/>
              </a:rPr>
              <a:t> Алтайский край</a:t>
            </a:r>
          </a:p>
          <a:p>
            <a:pPr>
              <a:buClr>
                <a:srgbClr val="FFCC66"/>
              </a:buClr>
              <a:buSzPct val="90000"/>
              <a:buFont typeface="Wingdings" pitchFamily="2" charset="2"/>
              <a:buChar char="ü"/>
            </a:pPr>
            <a:r>
              <a:rPr lang="ru-RU" sz="2200">
                <a:solidFill>
                  <a:srgbClr val="99CCFF"/>
                </a:solidFill>
                <a:latin typeface="Arial" charset="0"/>
              </a:rPr>
              <a:t> Самарская область</a:t>
            </a:r>
          </a:p>
          <a:p>
            <a:pPr>
              <a:buClr>
                <a:srgbClr val="FFCC66"/>
              </a:buClr>
              <a:buSzPct val="90000"/>
              <a:buFont typeface="Wingdings" pitchFamily="2" charset="2"/>
              <a:buChar char="ü"/>
            </a:pPr>
            <a:r>
              <a:rPr lang="ru-RU" sz="2200">
                <a:solidFill>
                  <a:srgbClr val="99CCFF"/>
                </a:solidFill>
                <a:latin typeface="Arial" charset="0"/>
              </a:rPr>
              <a:t> Челябинская область</a:t>
            </a:r>
            <a:endParaRPr lang="en-US" sz="2200">
              <a:solidFill>
                <a:srgbClr val="99CCFF"/>
              </a:solidFill>
              <a:latin typeface="Arial" charset="0"/>
            </a:endParaRPr>
          </a:p>
          <a:p>
            <a:pPr>
              <a:buClr>
                <a:srgbClr val="FFCC66"/>
              </a:buClr>
              <a:buSzPct val="90000"/>
              <a:buFont typeface="Wingdings" pitchFamily="2" charset="2"/>
              <a:buChar char="ü"/>
            </a:pPr>
            <a:r>
              <a:rPr lang="en-US" sz="2200">
                <a:solidFill>
                  <a:srgbClr val="99CCFF"/>
                </a:solidFill>
                <a:latin typeface="Arial" charset="0"/>
              </a:rPr>
              <a:t> </a:t>
            </a:r>
            <a:r>
              <a:rPr lang="ru-RU" sz="2200">
                <a:solidFill>
                  <a:srgbClr val="99CCFF"/>
                </a:solidFill>
                <a:latin typeface="Arial" charset="0"/>
              </a:rPr>
              <a:t>Иркутская область</a:t>
            </a:r>
            <a:endParaRPr lang="en-US" sz="2200">
              <a:solidFill>
                <a:srgbClr val="99CCFF"/>
              </a:solidFill>
              <a:latin typeface="Arial" charset="0"/>
            </a:endParaRPr>
          </a:p>
          <a:p>
            <a:pPr>
              <a:buClr>
                <a:srgbClr val="FFCC66"/>
              </a:buClr>
              <a:buSzPct val="90000"/>
              <a:buFont typeface="Wingdings" pitchFamily="2" charset="2"/>
              <a:buChar char="ü"/>
            </a:pPr>
            <a:r>
              <a:rPr lang="en-US" sz="2200">
                <a:solidFill>
                  <a:srgbClr val="99CCFF"/>
                </a:solidFill>
                <a:latin typeface="Arial" charset="0"/>
              </a:rPr>
              <a:t> </a:t>
            </a:r>
            <a:r>
              <a:rPr lang="ru-RU" sz="2200">
                <a:solidFill>
                  <a:srgbClr val="99CCFF"/>
                </a:solidFill>
                <a:latin typeface="Arial" charset="0"/>
              </a:rPr>
              <a:t>Камчатский край</a:t>
            </a:r>
          </a:p>
          <a:p>
            <a:pPr>
              <a:buClr>
                <a:srgbClr val="FFCC66"/>
              </a:buClr>
              <a:buSzPct val="90000"/>
              <a:buFont typeface="Wingdings" pitchFamily="2" charset="2"/>
              <a:buChar char="ü"/>
            </a:pPr>
            <a:r>
              <a:rPr lang="ru-RU" sz="2200">
                <a:solidFill>
                  <a:srgbClr val="99CCFF"/>
                </a:solidFill>
              </a:rPr>
              <a:t> </a:t>
            </a:r>
            <a:r>
              <a:rPr lang="ru-RU" sz="2200">
                <a:solidFill>
                  <a:srgbClr val="99CCFF"/>
                </a:solidFill>
                <a:latin typeface="Arial" charset="0"/>
              </a:rPr>
              <a:t>Сахалинская область</a:t>
            </a:r>
          </a:p>
          <a:p>
            <a:pPr>
              <a:buClr>
                <a:srgbClr val="FFCC66"/>
              </a:buClr>
              <a:buSzPct val="90000"/>
              <a:buFont typeface="Wingdings" pitchFamily="2" charset="2"/>
              <a:buChar char="ü"/>
            </a:pPr>
            <a:r>
              <a:rPr lang="ru-RU" sz="2200">
                <a:solidFill>
                  <a:srgbClr val="99CCFF"/>
                </a:solidFill>
                <a:latin typeface="Arial" charset="0"/>
              </a:rPr>
              <a:t> Томская область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454150" y="382588"/>
            <a:ext cx="62341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Внедрение системы </a:t>
            </a:r>
          </a:p>
          <a:p>
            <a:r>
              <a:rPr lang="ru-RU" sz="3200">
                <a:solidFill>
                  <a:srgbClr val="FBD92D"/>
                </a:solidFill>
                <a:latin typeface="Arial" charset="0"/>
              </a:rPr>
              <a:t>«Сетевой Город. Образование»</a:t>
            </a:r>
            <a:endParaRPr lang="en-US" sz="3200" b="1"/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863600" y="5300663"/>
            <a:ext cx="7416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200">
                <a:solidFill>
                  <a:srgbClr val="99CCFF"/>
                </a:solidFill>
                <a:latin typeface="Arial" charset="0"/>
              </a:rPr>
              <a:t>Ближайшие планы – муниципалитеты</a:t>
            </a:r>
            <a:r>
              <a:rPr lang="en-US" sz="2200">
                <a:solidFill>
                  <a:srgbClr val="99CCFF"/>
                </a:solidFill>
                <a:latin typeface="Arial" charset="0"/>
              </a:rPr>
              <a:t>:</a:t>
            </a:r>
            <a:endParaRPr lang="ru-RU" sz="2200">
              <a:solidFill>
                <a:srgbClr val="99CCFF"/>
              </a:solidFill>
              <a:latin typeface="Arial" charset="0"/>
            </a:endParaRPr>
          </a:p>
          <a:p>
            <a:pPr>
              <a:buClr>
                <a:srgbClr val="FFCC66"/>
              </a:buClr>
              <a:buSzPct val="90000"/>
              <a:buFont typeface="Wingdings" pitchFamily="2" charset="2"/>
              <a:buChar char="ü"/>
            </a:pPr>
            <a:r>
              <a:rPr lang="ru-RU" sz="2200">
                <a:solidFill>
                  <a:srgbClr val="99CCFF"/>
                </a:solidFill>
                <a:latin typeface="Arial" charset="0"/>
              </a:rPr>
              <a:t> Свердловская область</a:t>
            </a:r>
          </a:p>
          <a:p>
            <a:pPr>
              <a:buClr>
                <a:srgbClr val="FFCC66"/>
              </a:buClr>
              <a:buSzPct val="90000"/>
              <a:buFont typeface="Wingdings" pitchFamily="2" charset="2"/>
              <a:buChar char="ü"/>
            </a:pPr>
            <a:r>
              <a:rPr lang="ru-RU" sz="2200">
                <a:solidFill>
                  <a:srgbClr val="99CCFF"/>
                </a:solidFill>
                <a:latin typeface="Arial" charset="0"/>
              </a:rPr>
              <a:t> Тюменская область</a:t>
            </a:r>
          </a:p>
        </p:txBody>
      </p:sp>
      <p:sp>
        <p:nvSpPr>
          <p:cNvPr id="399369" name="Text Box 9"/>
          <p:cNvSpPr txBox="1">
            <a:spLocks noChangeArrowheads="1"/>
          </p:cNvSpPr>
          <p:nvPr/>
        </p:nvSpPr>
        <p:spPr bwMode="auto">
          <a:xfrm>
            <a:off x="900113" y="4802188"/>
            <a:ext cx="7921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200">
                <a:solidFill>
                  <a:srgbClr val="99CCFF"/>
                </a:solidFill>
                <a:latin typeface="Arial" charset="0"/>
              </a:rPr>
              <a:t>гг. Екатеринбург, Казань – по одному району города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1552575" y="568325"/>
            <a:ext cx="608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BD92D"/>
                </a:solidFill>
                <a:latin typeface="Arial" charset="0"/>
              </a:rPr>
              <a:t>Подтверждено на практике:</a:t>
            </a:r>
          </a:p>
        </p:txBody>
      </p:sp>
      <p:grpSp>
        <p:nvGrpSpPr>
          <p:cNvPr id="432133" name="Group 5"/>
          <p:cNvGrpSpPr>
            <a:grpSpLocks/>
          </p:cNvGrpSpPr>
          <p:nvPr/>
        </p:nvGrpSpPr>
        <p:grpSpPr bwMode="auto">
          <a:xfrm>
            <a:off x="571500" y="1546225"/>
            <a:ext cx="8001000" cy="4403725"/>
            <a:chOff x="360" y="974"/>
            <a:chExt cx="5040" cy="2774"/>
          </a:xfrm>
        </p:grpSpPr>
        <p:sp>
          <p:nvSpPr>
            <p:cNvPr id="432130" name="Text Box 2"/>
            <p:cNvSpPr txBox="1">
              <a:spLocks noChangeArrowheads="1"/>
            </p:cNvSpPr>
            <p:nvPr/>
          </p:nvSpPr>
          <p:spPr bwMode="auto">
            <a:xfrm>
              <a:off x="360" y="974"/>
              <a:ext cx="5040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информирование родителей об учебно-воспитательном процессе </a:t>
              </a:r>
              <a:br>
                <a:rPr lang="ru-RU" sz="2800">
                  <a:solidFill>
                    <a:srgbClr val="99CCFF"/>
                  </a:solidFill>
                  <a:latin typeface="Arial" charset="0"/>
                </a:rPr>
              </a:b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с помощью </a:t>
              </a:r>
              <a:r>
                <a:rPr lang="en-US" sz="2800">
                  <a:solidFill>
                    <a:srgbClr val="FBD92D"/>
                  </a:solidFill>
                  <a:latin typeface="Arial" charset="0"/>
                </a:rPr>
                <a:t>NetSchool</a:t>
              </a:r>
              <a:endParaRPr lang="ru-RU" sz="2800">
                <a:solidFill>
                  <a:srgbClr val="FBD92D"/>
                </a:solidFill>
                <a:latin typeface="Arial" charset="0"/>
              </a:endParaRPr>
            </a:p>
            <a:p>
              <a:r>
                <a:rPr lang="ru-RU" sz="2800">
                  <a:solidFill>
                    <a:srgbClr val="FBD92D"/>
                  </a:solidFill>
                  <a:latin typeface="Arial" charset="0"/>
                </a:rPr>
                <a:t>улучшает успеваемость детей на 12%, </a:t>
              </a:r>
            </a:p>
            <a:p>
              <a:r>
                <a:rPr lang="ru-RU" sz="2800">
                  <a:solidFill>
                    <a:srgbClr val="FBD92D"/>
                  </a:solidFill>
                  <a:latin typeface="Arial" charset="0"/>
                </a:rPr>
                <a:t>а посещаемость – на 18%</a:t>
              </a: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.</a:t>
              </a:r>
              <a:endParaRPr lang="en-US" sz="2800">
                <a:solidFill>
                  <a:srgbClr val="99CCFF"/>
                </a:solidFill>
                <a:latin typeface="Arial" charset="0"/>
              </a:endParaRPr>
            </a:p>
            <a:p>
              <a:pPr algn="l"/>
              <a:endParaRPr lang="ru-RU" sz="2800">
                <a:solidFill>
                  <a:srgbClr val="FBD92D"/>
                </a:solidFill>
                <a:latin typeface="Arial" charset="0"/>
              </a:endParaRPr>
            </a:p>
          </p:txBody>
        </p:sp>
        <p:sp>
          <p:nvSpPr>
            <p:cNvPr id="432132" name="Rectangle 4"/>
            <p:cNvSpPr>
              <a:spLocks noChangeArrowheads="1"/>
            </p:cNvSpPr>
            <p:nvPr/>
          </p:nvSpPr>
          <p:spPr bwMode="auto">
            <a:xfrm>
              <a:off x="544" y="2614"/>
              <a:ext cx="4672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Администрация школы </a:t>
              </a:r>
              <a:br>
                <a:rPr lang="ru-RU" sz="2800">
                  <a:solidFill>
                    <a:srgbClr val="99CCFF"/>
                  </a:solidFill>
                  <a:latin typeface="Arial" charset="0"/>
                </a:rPr>
              </a:b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начинает </a:t>
              </a:r>
              <a:r>
                <a:rPr lang="ru-RU" sz="2800">
                  <a:solidFill>
                    <a:srgbClr val="FBD92D"/>
                  </a:solidFill>
                  <a:latin typeface="Arial" charset="0"/>
                </a:rPr>
                <a:t>оперативнее реагировать</a:t>
              </a: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 на проблемы с успеваемостью, </a:t>
              </a:r>
              <a:br>
                <a:rPr lang="ru-RU" sz="2800">
                  <a:solidFill>
                    <a:srgbClr val="99CCFF"/>
                  </a:solidFill>
                  <a:latin typeface="Arial" charset="0"/>
                </a:rPr>
              </a:br>
              <a:r>
                <a:rPr lang="ru-RU" sz="2800">
                  <a:solidFill>
                    <a:srgbClr val="99CCFF"/>
                  </a:solidFill>
                  <a:latin typeface="Arial" charset="0"/>
                </a:rPr>
                <a:t>пропусками учащихся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2611438" y="14859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endParaRPr lang="ru-RU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944813" y="16510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endParaRPr lang="ru-RU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490538" y="333375"/>
            <a:ext cx="816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600">
                <a:solidFill>
                  <a:srgbClr val="99CCFF"/>
                </a:solidFill>
                <a:latin typeface="Arial" charset="0"/>
              </a:rPr>
              <a:t>Архитектура системы</a:t>
            </a:r>
            <a:r>
              <a:rPr lang="ru-RU" sz="2600">
                <a:solidFill>
                  <a:srgbClr val="FBD92D"/>
                </a:solidFill>
                <a:latin typeface="Arial" charset="0"/>
              </a:rPr>
              <a:t> Сетевой Город</a:t>
            </a:r>
            <a:r>
              <a:rPr lang="en-US" sz="2600">
                <a:solidFill>
                  <a:srgbClr val="FBD92D"/>
                </a:solidFill>
                <a:latin typeface="Arial" charset="0"/>
              </a:rPr>
              <a:t>.</a:t>
            </a:r>
            <a:r>
              <a:rPr lang="ru-RU" sz="2600">
                <a:solidFill>
                  <a:srgbClr val="FBD92D"/>
                </a:solidFill>
                <a:latin typeface="Arial" charset="0"/>
              </a:rPr>
              <a:t> Образование</a:t>
            </a:r>
            <a:endParaRPr lang="en-US" sz="2600">
              <a:solidFill>
                <a:srgbClr val="FBD92D"/>
              </a:solidFill>
              <a:latin typeface="Arial" charset="0"/>
            </a:endParaRPr>
          </a:p>
        </p:txBody>
      </p:sp>
      <p:pic>
        <p:nvPicPr>
          <p:cNvPr id="446469" name="Picture 5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5340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1600200" y="3048000"/>
            <a:ext cx="1766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Преподаватели</a:t>
            </a:r>
          </a:p>
        </p:txBody>
      </p:sp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1676400" y="4267200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Учащиеся</a:t>
            </a:r>
          </a:p>
        </p:txBody>
      </p:sp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1814512" y="5562600"/>
            <a:ext cx="1766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dirty="0">
                <a:solidFill>
                  <a:srgbClr val="CCECFF"/>
                </a:solidFill>
                <a:latin typeface="Arial" charset="0"/>
              </a:rPr>
              <a:t>Родители</a:t>
            </a:r>
          </a:p>
        </p:txBody>
      </p:sp>
      <p:sp>
        <p:nvSpPr>
          <p:cNvPr id="446473" name="Text Box 9"/>
          <p:cNvSpPr txBox="1">
            <a:spLocks noChangeArrowheads="1"/>
          </p:cNvSpPr>
          <p:nvPr/>
        </p:nvSpPr>
        <p:spPr bwMode="auto">
          <a:xfrm>
            <a:off x="4211638" y="1125538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Сервер Управления</a:t>
            </a:r>
            <a:br>
              <a:rPr lang="ru-RU" sz="1600" b="1" dirty="0">
                <a:solidFill>
                  <a:srgbClr val="CCECFF"/>
                </a:solidFill>
                <a:latin typeface="Arial" charset="0"/>
              </a:rPr>
            </a:b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образования</a:t>
            </a:r>
            <a:endParaRPr lang="ru-RU" sz="1600" b="1" dirty="0">
              <a:solidFill>
                <a:srgbClr val="FBD92D"/>
              </a:solidFill>
              <a:latin typeface="Arial" charset="0"/>
            </a:endParaRPr>
          </a:p>
        </p:txBody>
      </p:sp>
      <p:sp>
        <p:nvSpPr>
          <p:cNvPr id="446474" name="Line 11"/>
          <p:cNvSpPr>
            <a:spLocks noChangeShapeType="1"/>
          </p:cNvSpPr>
          <p:nvPr/>
        </p:nvSpPr>
        <p:spPr bwMode="auto">
          <a:xfrm rot="-614646">
            <a:off x="3429000" y="1981200"/>
            <a:ext cx="533400" cy="5334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75" name="Line 12"/>
          <p:cNvSpPr>
            <a:spLocks noChangeShapeType="1"/>
          </p:cNvSpPr>
          <p:nvPr/>
        </p:nvSpPr>
        <p:spPr bwMode="auto">
          <a:xfrm rot="1030052">
            <a:off x="3276600" y="2819400"/>
            <a:ext cx="685800" cy="1588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76" name="Line 13"/>
          <p:cNvSpPr>
            <a:spLocks noChangeShapeType="1"/>
          </p:cNvSpPr>
          <p:nvPr/>
        </p:nvSpPr>
        <p:spPr bwMode="auto">
          <a:xfrm flipH="1">
            <a:off x="3200400" y="3352800"/>
            <a:ext cx="762000" cy="4572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77" name="Line 14"/>
          <p:cNvSpPr>
            <a:spLocks noChangeShapeType="1"/>
          </p:cNvSpPr>
          <p:nvPr/>
        </p:nvSpPr>
        <p:spPr bwMode="auto">
          <a:xfrm rot="20277407" flipH="1">
            <a:off x="3429000" y="3810000"/>
            <a:ext cx="762000" cy="4572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78" name="Line 15"/>
          <p:cNvSpPr>
            <a:spLocks noChangeShapeType="1"/>
          </p:cNvSpPr>
          <p:nvPr/>
        </p:nvSpPr>
        <p:spPr bwMode="auto">
          <a:xfrm>
            <a:off x="5105400" y="2819400"/>
            <a:ext cx="990600" cy="1588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79" name="Line 16"/>
          <p:cNvSpPr>
            <a:spLocks noChangeShapeType="1"/>
          </p:cNvSpPr>
          <p:nvPr/>
        </p:nvSpPr>
        <p:spPr bwMode="auto">
          <a:xfrm>
            <a:off x="1295400" y="2286000"/>
            <a:ext cx="381000" cy="1588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80" name="Line 17"/>
          <p:cNvSpPr>
            <a:spLocks noChangeShapeType="1"/>
          </p:cNvSpPr>
          <p:nvPr/>
        </p:nvSpPr>
        <p:spPr bwMode="auto">
          <a:xfrm>
            <a:off x="1295400" y="3048000"/>
            <a:ext cx="381000" cy="1588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81" name="Line 18"/>
          <p:cNvSpPr>
            <a:spLocks noChangeShapeType="1"/>
          </p:cNvSpPr>
          <p:nvPr/>
        </p:nvSpPr>
        <p:spPr bwMode="auto">
          <a:xfrm>
            <a:off x="1295400" y="3810000"/>
            <a:ext cx="381000" cy="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82" name="Text Box 19"/>
          <p:cNvSpPr txBox="1">
            <a:spLocks noChangeArrowheads="1"/>
          </p:cNvSpPr>
          <p:nvPr/>
        </p:nvSpPr>
        <p:spPr bwMode="auto">
          <a:xfrm rot="-5400000">
            <a:off x="-92075" y="2803525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dirty="0">
                <a:solidFill>
                  <a:srgbClr val="CCECFF"/>
                </a:solidFill>
                <a:latin typeface="Arial" charset="0"/>
              </a:rPr>
              <a:t>УЧЕБНЫЕ КУРСЫ</a:t>
            </a:r>
          </a:p>
        </p:txBody>
      </p:sp>
      <p:sp>
        <p:nvSpPr>
          <p:cNvPr id="446483" name="Text Box 20"/>
          <p:cNvSpPr txBox="1">
            <a:spLocks noChangeArrowheads="1"/>
          </p:cNvSpPr>
          <p:nvPr/>
        </p:nvSpPr>
        <p:spPr bwMode="auto">
          <a:xfrm>
            <a:off x="7108825" y="1076325"/>
            <a:ext cx="1349375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Классный журнал</a:t>
            </a:r>
          </a:p>
        </p:txBody>
      </p:sp>
      <p:sp>
        <p:nvSpPr>
          <p:cNvPr id="446484" name="Text Box 21"/>
          <p:cNvSpPr txBox="1">
            <a:spLocks noChangeArrowheads="1"/>
          </p:cNvSpPr>
          <p:nvPr/>
        </p:nvSpPr>
        <p:spPr bwMode="auto">
          <a:xfrm>
            <a:off x="7086600" y="2006600"/>
            <a:ext cx="1371600" cy="5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Календарно-</a:t>
            </a:r>
            <a:r>
              <a:rPr lang="ru-RU" sz="1400" b="1" dirty="0" err="1">
                <a:solidFill>
                  <a:srgbClr val="CCECFF"/>
                </a:solidFill>
                <a:latin typeface="Arial" charset="0"/>
              </a:rPr>
              <a:t>тематическиепланы</a:t>
            </a:r>
            <a:endParaRPr lang="ru-RU" sz="1400" b="1" dirty="0">
              <a:solidFill>
                <a:srgbClr val="CCECFF"/>
              </a:solidFill>
              <a:latin typeface="Arial" charset="0"/>
            </a:endParaRPr>
          </a:p>
        </p:txBody>
      </p:sp>
      <p:sp>
        <p:nvSpPr>
          <p:cNvPr id="446485" name="Text Box 22"/>
          <p:cNvSpPr txBox="1">
            <a:spLocks noChangeArrowheads="1"/>
          </p:cNvSpPr>
          <p:nvPr/>
        </p:nvSpPr>
        <p:spPr bwMode="auto">
          <a:xfrm>
            <a:off x="7108825" y="1600200"/>
            <a:ext cx="1730375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Расписание</a:t>
            </a:r>
          </a:p>
        </p:txBody>
      </p:sp>
      <p:sp>
        <p:nvSpPr>
          <p:cNvPr id="446486" name="Text Box 23"/>
          <p:cNvSpPr txBox="1">
            <a:spLocks noChangeArrowheads="1"/>
          </p:cNvSpPr>
          <p:nvPr/>
        </p:nvSpPr>
        <p:spPr bwMode="auto">
          <a:xfrm>
            <a:off x="7164388" y="5029200"/>
            <a:ext cx="1446212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Нормативная документация</a:t>
            </a:r>
          </a:p>
        </p:txBody>
      </p:sp>
      <p:sp>
        <p:nvSpPr>
          <p:cNvPr id="446487" name="Text Box 24"/>
          <p:cNvSpPr txBox="1">
            <a:spLocks noChangeArrowheads="1"/>
          </p:cNvSpPr>
          <p:nvPr/>
        </p:nvSpPr>
        <p:spPr bwMode="auto">
          <a:xfrm>
            <a:off x="7231063" y="5791200"/>
            <a:ext cx="1455737" cy="26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Отчеты</a:t>
            </a:r>
          </a:p>
        </p:txBody>
      </p:sp>
      <p:sp>
        <p:nvSpPr>
          <p:cNvPr id="446488" name="Text Box 25"/>
          <p:cNvSpPr txBox="1">
            <a:spLocks noChangeArrowheads="1"/>
          </p:cNvSpPr>
          <p:nvPr/>
        </p:nvSpPr>
        <p:spPr bwMode="auto">
          <a:xfrm>
            <a:off x="7086600" y="4505325"/>
            <a:ext cx="1446213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Учебные курсы</a:t>
            </a:r>
          </a:p>
        </p:txBody>
      </p:sp>
      <p:sp>
        <p:nvSpPr>
          <p:cNvPr id="446489" name="Text Box 26"/>
          <p:cNvSpPr txBox="1">
            <a:spLocks noChangeArrowheads="1"/>
          </p:cNvSpPr>
          <p:nvPr/>
        </p:nvSpPr>
        <p:spPr bwMode="auto">
          <a:xfrm>
            <a:off x="6248400" y="3657600"/>
            <a:ext cx="1247775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База </a:t>
            </a:r>
            <a:br>
              <a:rPr lang="ru-RU" sz="1400" b="1" dirty="0">
                <a:solidFill>
                  <a:srgbClr val="CCECFF"/>
                </a:solidFill>
                <a:latin typeface="Arial" charset="0"/>
              </a:rPr>
            </a:b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данны</a:t>
            </a:r>
            <a:r>
              <a:rPr lang="ru-RU" sz="1400" dirty="0">
                <a:solidFill>
                  <a:srgbClr val="CCECFF"/>
                </a:solidFill>
                <a:latin typeface="Arial" charset="0"/>
              </a:rPr>
              <a:t>х</a:t>
            </a:r>
          </a:p>
        </p:txBody>
      </p:sp>
      <p:sp>
        <p:nvSpPr>
          <p:cNvPr id="446490" name="Text Box 27"/>
          <p:cNvSpPr txBox="1">
            <a:spLocks noChangeArrowheads="1"/>
          </p:cNvSpPr>
          <p:nvPr/>
        </p:nvSpPr>
        <p:spPr bwMode="auto">
          <a:xfrm>
            <a:off x="7391400" y="3581400"/>
            <a:ext cx="1295400" cy="66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Почта, форум, объявления</a:t>
            </a:r>
          </a:p>
        </p:txBody>
      </p:sp>
      <p:sp>
        <p:nvSpPr>
          <p:cNvPr id="446491" name="Text Box 28"/>
          <p:cNvSpPr txBox="1">
            <a:spLocks noChangeArrowheads="1"/>
          </p:cNvSpPr>
          <p:nvPr/>
        </p:nvSpPr>
        <p:spPr bwMode="auto">
          <a:xfrm>
            <a:off x="1600200" y="1676400"/>
            <a:ext cx="209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Администрация школы</a:t>
            </a:r>
          </a:p>
        </p:txBody>
      </p:sp>
      <p:sp>
        <p:nvSpPr>
          <p:cNvPr id="446492" name="Rectangle 32"/>
          <p:cNvSpPr>
            <a:spLocks noChangeArrowheads="1"/>
          </p:cNvSpPr>
          <p:nvPr/>
        </p:nvSpPr>
        <p:spPr bwMode="auto">
          <a:xfrm>
            <a:off x="4114800" y="4724400"/>
            <a:ext cx="1219200" cy="1524000"/>
          </a:xfrm>
          <a:prstGeom prst="rect">
            <a:avLst/>
          </a:prstGeom>
          <a:gradFill rotWithShape="0">
            <a:gsLst>
              <a:gs pos="0">
                <a:srgbClr val="000070"/>
              </a:gs>
              <a:gs pos="100000">
                <a:srgbClr val="0000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93" name="Line 30"/>
          <p:cNvSpPr>
            <a:spLocks noChangeShapeType="1"/>
          </p:cNvSpPr>
          <p:nvPr/>
        </p:nvSpPr>
        <p:spPr bwMode="auto">
          <a:xfrm>
            <a:off x="4572000" y="3810000"/>
            <a:ext cx="0" cy="990600"/>
          </a:xfrm>
          <a:prstGeom prst="line">
            <a:avLst/>
          </a:prstGeom>
          <a:noFill/>
          <a:ln w="19050">
            <a:solidFill>
              <a:srgbClr val="FBD92D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446494" name="Picture 33" descr="lapto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2033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95" name="Text Box 10"/>
          <p:cNvSpPr txBox="1">
            <a:spLocks noChangeArrowheads="1"/>
          </p:cNvSpPr>
          <p:nvPr/>
        </p:nvSpPr>
        <p:spPr bwMode="auto">
          <a:xfrm>
            <a:off x="3429000" y="6096000"/>
            <a:ext cx="3352800" cy="47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Специалисты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Управления образования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323850" y="476250"/>
            <a:ext cx="8820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FFFF">
                    <a:alpha val="74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/>
            <a:r>
              <a:rPr lang="ru-RU" b="1">
                <a:solidFill>
                  <a:srgbClr val="FCF9B6"/>
                </a:solidFill>
                <a:latin typeface="Arial" charset="0"/>
              </a:rPr>
              <a:t>Эксперимент по ДО в Московской области,</a:t>
            </a:r>
          </a:p>
          <a:p>
            <a:pPr eaLnBrk="1" hangingPunct="1"/>
            <a:r>
              <a:rPr lang="ru-RU" b="1">
                <a:solidFill>
                  <a:srgbClr val="FCF9B6"/>
                </a:solidFill>
                <a:latin typeface="Arial" charset="0"/>
              </a:rPr>
              <a:t>Курс «ИСТОРИЯ. 5 КЛАСС»</a:t>
            </a:r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695325" y="5084763"/>
            <a:ext cx="7751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FFFF">
                    <a:alpha val="74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Значительно </a:t>
            </a:r>
            <a:r>
              <a:rPr lang="ru-RU" sz="2000">
                <a:solidFill>
                  <a:srgbClr val="FCF9B6"/>
                </a:solidFill>
                <a:latin typeface="Arial" charset="0"/>
              </a:rPr>
              <a:t>(118%)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 возрос показатель успешности </a:t>
            </a:r>
            <a:br>
              <a:rPr lang="ru-RU" sz="2000">
                <a:solidFill>
                  <a:schemeClr val="bg1"/>
                </a:solidFill>
                <a:latin typeface="Arial" charset="0"/>
              </a:rPr>
            </a:br>
            <a:r>
              <a:rPr lang="ru-RU" sz="2000">
                <a:solidFill>
                  <a:schemeClr val="bg1"/>
                </a:solidFill>
                <a:latin typeface="Arial" charset="0"/>
              </a:rPr>
              <a:t>  у </a:t>
            </a:r>
            <a:r>
              <a:rPr lang="ru-RU" sz="2000">
                <a:solidFill>
                  <a:srgbClr val="FCF9B6"/>
                </a:solidFill>
                <a:latin typeface="Arial" charset="0"/>
              </a:rPr>
              <a:t>слабых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 учащихся;</a:t>
            </a:r>
          </a:p>
          <a:p>
            <a:pPr algn="l" eaLnBrk="1" hangingPunct="1">
              <a:buFontTx/>
              <a:buChar char="•"/>
            </a:pPr>
            <a:r>
              <a:rPr lang="ru-RU" sz="2000">
                <a:solidFill>
                  <a:schemeClr val="bg1"/>
                </a:solidFill>
                <a:latin typeface="Arial" charset="0"/>
              </a:rPr>
              <a:t> Повысился </a:t>
            </a:r>
            <a:r>
              <a:rPr lang="ru-RU" sz="2000">
                <a:solidFill>
                  <a:srgbClr val="FCF9B6"/>
                </a:solidFill>
                <a:latin typeface="Arial" charset="0"/>
              </a:rPr>
              <a:t>(20%)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 показатель успешности у </a:t>
            </a:r>
            <a:r>
              <a:rPr lang="ru-RU" sz="2000">
                <a:solidFill>
                  <a:srgbClr val="FCF9B6"/>
                </a:solidFill>
                <a:latin typeface="Arial" charset="0"/>
              </a:rPr>
              <a:t>сильных </a:t>
            </a:r>
            <a:r>
              <a:rPr lang="ru-RU" sz="2000">
                <a:solidFill>
                  <a:schemeClr val="bg1"/>
                </a:solidFill>
                <a:latin typeface="Arial" charset="0"/>
              </a:rPr>
              <a:t>учащихся</a:t>
            </a:r>
          </a:p>
        </p:txBody>
      </p:sp>
      <p:sp>
        <p:nvSpPr>
          <p:cNvPr id="422920" name="Text Box 8"/>
          <p:cNvSpPr txBox="1">
            <a:spLocks noChangeArrowheads="1"/>
          </p:cNvSpPr>
          <p:nvPr/>
        </p:nvSpPr>
        <p:spPr bwMode="auto">
          <a:xfrm>
            <a:off x="1763713" y="3933825"/>
            <a:ext cx="935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FFFF">
                    <a:alpha val="74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eaLnBrk="1" hangingPunct="1"/>
            <a:r>
              <a:rPr lang="ru-RU" sz="1400">
                <a:solidFill>
                  <a:schemeClr val="bg1"/>
                </a:solidFill>
                <a:latin typeface="Arial" charset="0"/>
              </a:rPr>
              <a:t>минимум</a:t>
            </a:r>
          </a:p>
        </p:txBody>
      </p:sp>
      <p:sp>
        <p:nvSpPr>
          <p:cNvPr id="422921" name="Text Box 9"/>
          <p:cNvSpPr txBox="1">
            <a:spLocks noChangeArrowheads="1"/>
          </p:cNvSpPr>
          <p:nvPr/>
        </p:nvSpPr>
        <p:spPr bwMode="auto">
          <a:xfrm>
            <a:off x="2916238" y="3933825"/>
            <a:ext cx="1001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FFFF">
                    <a:alpha val="74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eaLnBrk="1" hangingPunct="1"/>
            <a:r>
              <a:rPr lang="ru-RU" sz="1400">
                <a:solidFill>
                  <a:schemeClr val="bg1"/>
                </a:solidFill>
                <a:latin typeface="Arial" charset="0"/>
              </a:rPr>
              <a:t>максимум</a:t>
            </a:r>
          </a:p>
        </p:txBody>
      </p:sp>
      <p:sp>
        <p:nvSpPr>
          <p:cNvPr id="422922" name="Text Box 10"/>
          <p:cNvSpPr txBox="1">
            <a:spLocks noChangeArrowheads="1"/>
          </p:cNvSpPr>
          <p:nvPr/>
        </p:nvSpPr>
        <p:spPr bwMode="auto">
          <a:xfrm>
            <a:off x="4049713" y="3932238"/>
            <a:ext cx="865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FFFF">
                    <a:alpha val="74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eaLnBrk="1" hangingPunct="1"/>
            <a:r>
              <a:rPr lang="ru-RU" sz="1400">
                <a:solidFill>
                  <a:schemeClr val="bg1"/>
                </a:solidFill>
                <a:latin typeface="Arial" charset="0"/>
              </a:rPr>
              <a:t>среднее</a:t>
            </a:r>
          </a:p>
        </p:txBody>
      </p:sp>
      <p:sp>
        <p:nvSpPr>
          <p:cNvPr id="422923" name="Text Box 11"/>
          <p:cNvSpPr txBox="1">
            <a:spLocks noChangeArrowheads="1"/>
          </p:cNvSpPr>
          <p:nvPr/>
        </p:nvSpPr>
        <p:spPr bwMode="auto">
          <a:xfrm>
            <a:off x="4986338" y="3932238"/>
            <a:ext cx="900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FFFF">
                    <a:alpha val="74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 eaLnBrk="1" hangingPunct="1"/>
            <a:r>
              <a:rPr lang="ru-RU" sz="1400">
                <a:solidFill>
                  <a:schemeClr val="bg1"/>
                </a:solidFill>
                <a:latin typeface="Arial" charset="0"/>
              </a:rPr>
              <a:t>медиана</a:t>
            </a:r>
          </a:p>
        </p:txBody>
      </p:sp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914400" y="1412875"/>
          <a:ext cx="731520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Диаграмма" r:id="rId3" imgW="7315201" imgH="3524386" progId="MSGraph.Chart.8">
                  <p:embed followColorScheme="full"/>
                </p:oleObj>
              </mc:Choice>
              <mc:Fallback>
                <p:oleObj name="Диаграмма" r:id="rId3" imgW="7315201" imgH="352438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2875"/>
                        <a:ext cx="7315200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25" name="Text Box 13"/>
          <p:cNvSpPr txBox="1">
            <a:spLocks noChangeArrowheads="1"/>
          </p:cNvSpPr>
          <p:nvPr/>
        </p:nvSpPr>
        <p:spPr bwMode="auto">
          <a:xfrm rot="-5400000">
            <a:off x="-205581" y="2475707"/>
            <a:ext cx="2706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FFFF">
                    <a:alpha val="74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ru-RU" sz="1800">
                <a:solidFill>
                  <a:schemeClr val="bg1"/>
                </a:solidFill>
                <a:latin typeface="Arial" charset="0"/>
              </a:rPr>
              <a:t>Значения</a:t>
            </a:r>
          </a:p>
          <a:p>
            <a:pPr eaLnBrk="1" hangingPunct="1"/>
            <a:r>
              <a:rPr lang="ru-RU" sz="1800">
                <a:solidFill>
                  <a:schemeClr val="bg1"/>
                </a:solidFill>
                <a:latin typeface="Arial" charset="0"/>
              </a:rPr>
              <a:t>показателя успешности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603250" y="476250"/>
            <a:ext cx="61308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rgbClr val="FBD92D"/>
                </a:solidFill>
                <a:latin typeface="Arial" charset="0"/>
              </a:rPr>
              <a:t>Электронный классный </a:t>
            </a:r>
            <a:r>
              <a:rPr lang="ru-RU" sz="3000" dirty="0" smtClean="0">
                <a:solidFill>
                  <a:srgbClr val="FBD92D"/>
                </a:solidFill>
                <a:latin typeface="Arial" charset="0"/>
              </a:rPr>
              <a:t>журнал– </a:t>
            </a:r>
            <a:r>
              <a:rPr lang="ru-RU" sz="3000" dirty="0">
                <a:solidFill>
                  <a:srgbClr val="FBD92D"/>
                </a:solidFill>
                <a:latin typeface="Arial" charset="0"/>
              </a:rPr>
              <a:t/>
            </a:r>
            <a:br>
              <a:rPr lang="ru-RU" sz="3000" dirty="0">
                <a:solidFill>
                  <a:srgbClr val="FBD92D"/>
                </a:solidFill>
                <a:latin typeface="Arial" charset="0"/>
              </a:rPr>
            </a:br>
            <a:r>
              <a:rPr lang="ru-RU" sz="3000" dirty="0">
                <a:solidFill>
                  <a:srgbClr val="FBD92D"/>
                </a:solidFill>
                <a:latin typeface="Arial" charset="0"/>
              </a:rPr>
              <a:t>замена бумажному журналу</a:t>
            </a:r>
            <a:endParaRPr lang="en-US" sz="3000" dirty="0">
              <a:solidFill>
                <a:srgbClr val="FBD92D"/>
              </a:solidFill>
              <a:latin typeface="Arial" charset="0"/>
            </a:endParaRP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>
            <a:off x="611188" y="1557338"/>
            <a:ext cx="7920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800">
                <a:solidFill>
                  <a:srgbClr val="99CCFF"/>
                </a:solidFill>
                <a:latin typeface="Arial" charset="0"/>
              </a:rPr>
              <a:t>Отчёт </a:t>
            </a:r>
            <a:r>
              <a:rPr lang="ru-RU" sz="2800">
                <a:solidFill>
                  <a:srgbClr val="FFCC66"/>
                </a:solidFill>
                <a:latin typeface="Arial" charset="0"/>
              </a:rPr>
              <a:t>«Распечатка классного журнала»</a:t>
            </a:r>
            <a:endParaRPr lang="ru-RU" sz="2800">
              <a:solidFill>
                <a:srgbClr val="FBD92D"/>
              </a:solidFill>
              <a:latin typeface="Arial" charset="0"/>
            </a:endParaRPr>
          </a:p>
        </p:txBody>
      </p:sp>
      <p:pic>
        <p:nvPicPr>
          <p:cNvPr id="449540" name="Picture 4" descr="journ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4537075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541" name="Picture 5" descr="journ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5268912" cy="35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99695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</a:t>
            </a:r>
            <a:r>
              <a:rPr lang="en-US" sz="4800" dirty="0" smtClean="0"/>
              <a:t>go.e-yakutia.ru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0102"/>
            <a:ext cx="5152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Цель Системы </a:t>
            </a:r>
            <a:r>
              <a:rPr lang="ru-RU" sz="4000" b="1" dirty="0">
                <a:solidFill>
                  <a:srgbClr val="FFC000"/>
                </a:solidFill>
              </a:rPr>
              <a:t>СГО</a:t>
            </a:r>
            <a:endParaRPr lang="ru-RU" sz="4000" dirty="0">
              <a:solidFill>
                <a:srgbClr val="FFC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796134"/>
              </p:ext>
            </p:extLst>
          </p:nvPr>
        </p:nvGraphicFramePr>
        <p:xfrm>
          <a:off x="467545" y="1397000"/>
          <a:ext cx="77048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12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85262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/>
              <a:t>формирование </a:t>
            </a:r>
            <a:r>
              <a:rPr lang="ru-RU" sz="2400" b="1" dirty="0"/>
              <a:t>единой базы </a:t>
            </a:r>
            <a:r>
              <a:rPr lang="ru-RU" sz="2400" b="1" dirty="0" smtClean="0"/>
              <a:t>данных: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2400" b="1" dirty="0" smtClean="0"/>
              <a:t>информация </a:t>
            </a:r>
            <a:r>
              <a:rPr lang="ru-RU" sz="2400" b="1" dirty="0"/>
              <a:t>о педагогических работниках, </a:t>
            </a:r>
            <a:endParaRPr lang="ru-RU" sz="2400" b="1" dirty="0" smtClean="0"/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2400" b="1" dirty="0"/>
              <a:t>к</a:t>
            </a:r>
            <a:r>
              <a:rPr lang="ru-RU" sz="2400" b="1" dirty="0" smtClean="0"/>
              <a:t>онтингент обучающихся </a:t>
            </a:r>
            <a:r>
              <a:rPr lang="ru-RU" sz="2400" b="1" dirty="0"/>
              <a:t>и их родителях (их законных представителях), 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2400" b="1" dirty="0" smtClean="0"/>
              <a:t>Ход образовательного процесса, 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ru-RU" sz="2400" b="1" dirty="0" smtClean="0"/>
              <a:t>Движение обучающихся на уровне города,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/>
              <a:t>получение всех видов отчётности, отражающей результативность образовательной деятельности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/>
              <a:t>предоставление </a:t>
            </a:r>
            <a:r>
              <a:rPr lang="ru-RU" sz="2400" b="1" dirty="0"/>
              <a:t>информации родителям о качестве образовательного </a:t>
            </a:r>
            <a:r>
              <a:rPr lang="ru-RU" sz="2400" b="1" dirty="0" smtClean="0"/>
              <a:t>процесса,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/>
              <a:t>предоставление </a:t>
            </a:r>
            <a:r>
              <a:rPr lang="ru-RU" sz="2400" b="1" dirty="0"/>
              <a:t>родителям возможностей обсуждения насущных проблем образования;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/>
              <a:t>развитие технологических условий дистанционного взаимодействия всех участников образовательного процесса в муниципальных общеобразовательных учреждениях города Геленджика.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Задачи внедрения, освоения Системы СГО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4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2611438" y="14859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endParaRPr lang="ru-RU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944813" y="16510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endParaRPr lang="ru-RU"/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490538" y="333375"/>
            <a:ext cx="816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600">
                <a:solidFill>
                  <a:srgbClr val="99CCFF"/>
                </a:solidFill>
                <a:latin typeface="Arial" charset="0"/>
              </a:rPr>
              <a:t>Архитектура системы</a:t>
            </a:r>
            <a:r>
              <a:rPr lang="ru-RU" sz="2600">
                <a:solidFill>
                  <a:srgbClr val="FBD92D"/>
                </a:solidFill>
                <a:latin typeface="Arial" charset="0"/>
              </a:rPr>
              <a:t> Сетевой Город</a:t>
            </a:r>
            <a:r>
              <a:rPr lang="en-US" sz="2600">
                <a:solidFill>
                  <a:srgbClr val="FBD92D"/>
                </a:solidFill>
                <a:latin typeface="Arial" charset="0"/>
              </a:rPr>
              <a:t>.</a:t>
            </a:r>
            <a:r>
              <a:rPr lang="ru-RU" sz="2600">
                <a:solidFill>
                  <a:srgbClr val="FBD92D"/>
                </a:solidFill>
                <a:latin typeface="Arial" charset="0"/>
              </a:rPr>
              <a:t> Образование</a:t>
            </a:r>
            <a:endParaRPr lang="en-US" sz="2600">
              <a:solidFill>
                <a:srgbClr val="FBD92D"/>
              </a:solidFill>
              <a:latin typeface="Arial" charset="0"/>
            </a:endParaRPr>
          </a:p>
        </p:txBody>
      </p:sp>
      <p:pic>
        <p:nvPicPr>
          <p:cNvPr id="446469" name="Picture 5" descr="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5340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1600200" y="3048000"/>
            <a:ext cx="17668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Преподаватели</a:t>
            </a:r>
          </a:p>
        </p:txBody>
      </p:sp>
      <p:sp>
        <p:nvSpPr>
          <p:cNvPr id="446471" name="Text Box 7"/>
          <p:cNvSpPr txBox="1">
            <a:spLocks noChangeArrowheads="1"/>
          </p:cNvSpPr>
          <p:nvPr/>
        </p:nvSpPr>
        <p:spPr bwMode="auto">
          <a:xfrm>
            <a:off x="1676400" y="4267200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Учащиеся</a:t>
            </a:r>
          </a:p>
        </p:txBody>
      </p:sp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1814512" y="5562600"/>
            <a:ext cx="1766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dirty="0">
                <a:solidFill>
                  <a:srgbClr val="CCECFF"/>
                </a:solidFill>
                <a:latin typeface="Arial" charset="0"/>
              </a:rPr>
              <a:t>Родители</a:t>
            </a:r>
          </a:p>
        </p:txBody>
      </p:sp>
      <p:sp>
        <p:nvSpPr>
          <p:cNvPr id="446473" name="Text Box 9"/>
          <p:cNvSpPr txBox="1">
            <a:spLocks noChangeArrowheads="1"/>
          </p:cNvSpPr>
          <p:nvPr/>
        </p:nvSpPr>
        <p:spPr bwMode="auto">
          <a:xfrm>
            <a:off x="4211638" y="1125538"/>
            <a:ext cx="167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Сервер Управления</a:t>
            </a:r>
            <a:br>
              <a:rPr lang="ru-RU" sz="1600" b="1" dirty="0">
                <a:solidFill>
                  <a:srgbClr val="CCECFF"/>
                </a:solidFill>
                <a:latin typeface="Arial" charset="0"/>
              </a:rPr>
            </a:b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образования</a:t>
            </a:r>
            <a:endParaRPr lang="ru-RU" sz="1600" b="1" dirty="0">
              <a:solidFill>
                <a:srgbClr val="FBD92D"/>
              </a:solidFill>
              <a:latin typeface="Arial" charset="0"/>
            </a:endParaRPr>
          </a:p>
        </p:txBody>
      </p:sp>
      <p:sp>
        <p:nvSpPr>
          <p:cNvPr id="446474" name="Line 11"/>
          <p:cNvSpPr>
            <a:spLocks noChangeShapeType="1"/>
          </p:cNvSpPr>
          <p:nvPr/>
        </p:nvSpPr>
        <p:spPr bwMode="auto">
          <a:xfrm rot="-614646">
            <a:off x="3429000" y="1981200"/>
            <a:ext cx="533400" cy="5334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75" name="Line 12"/>
          <p:cNvSpPr>
            <a:spLocks noChangeShapeType="1"/>
          </p:cNvSpPr>
          <p:nvPr/>
        </p:nvSpPr>
        <p:spPr bwMode="auto">
          <a:xfrm rot="1030052">
            <a:off x="3276600" y="2819400"/>
            <a:ext cx="685800" cy="1588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76" name="Line 13"/>
          <p:cNvSpPr>
            <a:spLocks noChangeShapeType="1"/>
          </p:cNvSpPr>
          <p:nvPr/>
        </p:nvSpPr>
        <p:spPr bwMode="auto">
          <a:xfrm flipH="1">
            <a:off x="3200400" y="3352800"/>
            <a:ext cx="762000" cy="4572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77" name="Line 14"/>
          <p:cNvSpPr>
            <a:spLocks noChangeShapeType="1"/>
          </p:cNvSpPr>
          <p:nvPr/>
        </p:nvSpPr>
        <p:spPr bwMode="auto">
          <a:xfrm rot="20277407" flipH="1">
            <a:off x="3429000" y="3810000"/>
            <a:ext cx="762000" cy="4572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78" name="Line 15"/>
          <p:cNvSpPr>
            <a:spLocks noChangeShapeType="1"/>
          </p:cNvSpPr>
          <p:nvPr/>
        </p:nvSpPr>
        <p:spPr bwMode="auto">
          <a:xfrm>
            <a:off x="5105400" y="2819400"/>
            <a:ext cx="990600" cy="1588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79" name="Line 16"/>
          <p:cNvSpPr>
            <a:spLocks noChangeShapeType="1"/>
          </p:cNvSpPr>
          <p:nvPr/>
        </p:nvSpPr>
        <p:spPr bwMode="auto">
          <a:xfrm>
            <a:off x="1295400" y="2286000"/>
            <a:ext cx="381000" cy="1588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80" name="Line 17"/>
          <p:cNvSpPr>
            <a:spLocks noChangeShapeType="1"/>
          </p:cNvSpPr>
          <p:nvPr/>
        </p:nvSpPr>
        <p:spPr bwMode="auto">
          <a:xfrm>
            <a:off x="1295400" y="3048000"/>
            <a:ext cx="381000" cy="1588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81" name="Line 18"/>
          <p:cNvSpPr>
            <a:spLocks noChangeShapeType="1"/>
          </p:cNvSpPr>
          <p:nvPr/>
        </p:nvSpPr>
        <p:spPr bwMode="auto">
          <a:xfrm>
            <a:off x="1295400" y="3810000"/>
            <a:ext cx="381000" cy="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6482" name="Text Box 19"/>
          <p:cNvSpPr txBox="1">
            <a:spLocks noChangeArrowheads="1"/>
          </p:cNvSpPr>
          <p:nvPr/>
        </p:nvSpPr>
        <p:spPr bwMode="auto">
          <a:xfrm rot="-5400000">
            <a:off x="-92075" y="2803525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dirty="0">
                <a:solidFill>
                  <a:srgbClr val="CCECFF"/>
                </a:solidFill>
                <a:latin typeface="Arial" charset="0"/>
              </a:rPr>
              <a:t>УЧЕБНЫЕ КУРСЫ</a:t>
            </a:r>
          </a:p>
        </p:txBody>
      </p:sp>
      <p:sp>
        <p:nvSpPr>
          <p:cNvPr id="446483" name="Text Box 20"/>
          <p:cNvSpPr txBox="1">
            <a:spLocks noChangeArrowheads="1"/>
          </p:cNvSpPr>
          <p:nvPr/>
        </p:nvSpPr>
        <p:spPr bwMode="auto">
          <a:xfrm>
            <a:off x="7108825" y="1076325"/>
            <a:ext cx="1349375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Классный журнал</a:t>
            </a:r>
          </a:p>
        </p:txBody>
      </p:sp>
      <p:sp>
        <p:nvSpPr>
          <p:cNvPr id="446484" name="Text Box 21"/>
          <p:cNvSpPr txBox="1">
            <a:spLocks noChangeArrowheads="1"/>
          </p:cNvSpPr>
          <p:nvPr/>
        </p:nvSpPr>
        <p:spPr bwMode="auto">
          <a:xfrm>
            <a:off x="7086600" y="2006600"/>
            <a:ext cx="1371600" cy="5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Календарно-</a:t>
            </a:r>
            <a:r>
              <a:rPr lang="ru-RU" sz="1400" b="1" dirty="0" err="1">
                <a:solidFill>
                  <a:srgbClr val="CCECFF"/>
                </a:solidFill>
                <a:latin typeface="Arial" charset="0"/>
              </a:rPr>
              <a:t>тематическиепланы</a:t>
            </a:r>
            <a:endParaRPr lang="ru-RU" sz="1400" b="1" dirty="0">
              <a:solidFill>
                <a:srgbClr val="CCECFF"/>
              </a:solidFill>
              <a:latin typeface="Arial" charset="0"/>
            </a:endParaRPr>
          </a:p>
        </p:txBody>
      </p:sp>
      <p:sp>
        <p:nvSpPr>
          <p:cNvPr id="446485" name="Text Box 22"/>
          <p:cNvSpPr txBox="1">
            <a:spLocks noChangeArrowheads="1"/>
          </p:cNvSpPr>
          <p:nvPr/>
        </p:nvSpPr>
        <p:spPr bwMode="auto">
          <a:xfrm>
            <a:off x="7108825" y="1600200"/>
            <a:ext cx="1730375" cy="23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Расписание</a:t>
            </a:r>
          </a:p>
        </p:txBody>
      </p:sp>
      <p:sp>
        <p:nvSpPr>
          <p:cNvPr id="446486" name="Text Box 23"/>
          <p:cNvSpPr txBox="1">
            <a:spLocks noChangeArrowheads="1"/>
          </p:cNvSpPr>
          <p:nvPr/>
        </p:nvSpPr>
        <p:spPr bwMode="auto">
          <a:xfrm>
            <a:off x="7164388" y="5029200"/>
            <a:ext cx="1446212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Нормативная документация</a:t>
            </a:r>
          </a:p>
        </p:txBody>
      </p:sp>
      <p:sp>
        <p:nvSpPr>
          <p:cNvPr id="446487" name="Text Box 24"/>
          <p:cNvSpPr txBox="1">
            <a:spLocks noChangeArrowheads="1"/>
          </p:cNvSpPr>
          <p:nvPr/>
        </p:nvSpPr>
        <p:spPr bwMode="auto">
          <a:xfrm>
            <a:off x="7231063" y="5791200"/>
            <a:ext cx="1455737" cy="26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Отчеты</a:t>
            </a:r>
          </a:p>
        </p:txBody>
      </p:sp>
      <p:sp>
        <p:nvSpPr>
          <p:cNvPr id="446488" name="Text Box 25"/>
          <p:cNvSpPr txBox="1">
            <a:spLocks noChangeArrowheads="1"/>
          </p:cNvSpPr>
          <p:nvPr/>
        </p:nvSpPr>
        <p:spPr bwMode="auto">
          <a:xfrm>
            <a:off x="7086600" y="4505325"/>
            <a:ext cx="1446213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Учебные курсы</a:t>
            </a:r>
          </a:p>
        </p:txBody>
      </p:sp>
      <p:sp>
        <p:nvSpPr>
          <p:cNvPr id="446489" name="Text Box 26"/>
          <p:cNvSpPr txBox="1">
            <a:spLocks noChangeArrowheads="1"/>
          </p:cNvSpPr>
          <p:nvPr/>
        </p:nvSpPr>
        <p:spPr bwMode="auto">
          <a:xfrm>
            <a:off x="6248400" y="3657600"/>
            <a:ext cx="1247775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База </a:t>
            </a:r>
            <a:br>
              <a:rPr lang="ru-RU" sz="1400" b="1" dirty="0">
                <a:solidFill>
                  <a:srgbClr val="CCECFF"/>
                </a:solidFill>
                <a:latin typeface="Arial" charset="0"/>
              </a:rPr>
            </a:b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данны</a:t>
            </a:r>
            <a:r>
              <a:rPr lang="ru-RU" sz="1400" dirty="0">
                <a:solidFill>
                  <a:srgbClr val="CCECFF"/>
                </a:solidFill>
                <a:latin typeface="Arial" charset="0"/>
              </a:rPr>
              <a:t>х</a:t>
            </a:r>
          </a:p>
        </p:txBody>
      </p:sp>
      <p:sp>
        <p:nvSpPr>
          <p:cNvPr id="446490" name="Text Box 27"/>
          <p:cNvSpPr txBox="1">
            <a:spLocks noChangeArrowheads="1"/>
          </p:cNvSpPr>
          <p:nvPr/>
        </p:nvSpPr>
        <p:spPr bwMode="auto">
          <a:xfrm>
            <a:off x="7391400" y="3581400"/>
            <a:ext cx="1295400" cy="66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CECFF"/>
                </a:solidFill>
                <a:latin typeface="Arial" charset="0"/>
              </a:rPr>
              <a:t>Почта, форум, объявления</a:t>
            </a:r>
          </a:p>
        </p:txBody>
      </p:sp>
      <p:sp>
        <p:nvSpPr>
          <p:cNvPr id="446491" name="Text Box 28"/>
          <p:cNvSpPr txBox="1">
            <a:spLocks noChangeArrowheads="1"/>
          </p:cNvSpPr>
          <p:nvPr/>
        </p:nvSpPr>
        <p:spPr bwMode="auto">
          <a:xfrm>
            <a:off x="1600200" y="1676400"/>
            <a:ext cx="209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Администрация школы</a:t>
            </a:r>
          </a:p>
        </p:txBody>
      </p:sp>
      <p:sp>
        <p:nvSpPr>
          <p:cNvPr id="446492" name="Rectangle 32"/>
          <p:cNvSpPr>
            <a:spLocks noChangeArrowheads="1"/>
          </p:cNvSpPr>
          <p:nvPr/>
        </p:nvSpPr>
        <p:spPr bwMode="auto">
          <a:xfrm>
            <a:off x="4114800" y="4724400"/>
            <a:ext cx="1219200" cy="1524000"/>
          </a:xfrm>
          <a:prstGeom prst="rect">
            <a:avLst/>
          </a:prstGeom>
          <a:gradFill rotWithShape="0">
            <a:gsLst>
              <a:gs pos="0">
                <a:srgbClr val="000070"/>
              </a:gs>
              <a:gs pos="100000">
                <a:srgbClr val="00005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6493" name="Line 30"/>
          <p:cNvSpPr>
            <a:spLocks noChangeShapeType="1"/>
          </p:cNvSpPr>
          <p:nvPr/>
        </p:nvSpPr>
        <p:spPr bwMode="auto">
          <a:xfrm>
            <a:off x="4572000" y="3810000"/>
            <a:ext cx="0" cy="990600"/>
          </a:xfrm>
          <a:prstGeom prst="line">
            <a:avLst/>
          </a:prstGeom>
          <a:noFill/>
          <a:ln w="19050">
            <a:solidFill>
              <a:srgbClr val="FBD92D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446494" name="Picture 33" descr="lapto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2033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95" name="Text Box 10"/>
          <p:cNvSpPr txBox="1">
            <a:spLocks noChangeArrowheads="1"/>
          </p:cNvSpPr>
          <p:nvPr/>
        </p:nvSpPr>
        <p:spPr bwMode="auto">
          <a:xfrm>
            <a:off x="3429000" y="6096000"/>
            <a:ext cx="3352800" cy="47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Специалисты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600" b="1" dirty="0">
                <a:solidFill>
                  <a:srgbClr val="CCECFF"/>
                </a:solidFill>
                <a:latin typeface="Arial" charset="0"/>
              </a:rPr>
              <a:t>Управления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8200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5378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>
                <a:solidFill>
                  <a:srgbClr val="FFC000"/>
                </a:solidFill>
              </a:rPr>
              <a:t>Структура Системы СГО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9862758"/>
              </p:ext>
            </p:extLst>
          </p:nvPr>
        </p:nvGraphicFramePr>
        <p:xfrm>
          <a:off x="27296" y="2204864"/>
          <a:ext cx="885698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518475" y="1039839"/>
            <a:ext cx="42982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База данных</a:t>
            </a:r>
            <a:endParaRPr lang="ru-RU" sz="3600" dirty="0"/>
          </a:p>
        </p:txBody>
      </p:sp>
      <p:sp>
        <p:nvSpPr>
          <p:cNvPr id="5" name="Стрелка вниз 4"/>
          <p:cNvSpPr/>
          <p:nvPr/>
        </p:nvSpPr>
        <p:spPr>
          <a:xfrm rot="1712762">
            <a:off x="3192139" y="20756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712476">
            <a:off x="6015828" y="20655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0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04397974"/>
              </p:ext>
            </p:extLst>
          </p:nvPr>
        </p:nvGraphicFramePr>
        <p:xfrm>
          <a:off x="107504" y="0"/>
          <a:ext cx="8856984" cy="668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5885110" y="1052736"/>
            <a:ext cx="3079378" cy="5322429"/>
            <a:chOff x="2513062" y="1038965"/>
            <a:chExt cx="2789630" cy="532242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13062" y="1038965"/>
              <a:ext cx="2789630" cy="53224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594767" y="1120670"/>
              <a:ext cx="2626220" cy="5159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marR="0" lvl="0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lang="ru-RU" sz="1400" kern="1200" dirty="0" smtClean="0"/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 smtClean="0"/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885110" y="1628507"/>
            <a:ext cx="20974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Отчёты</a:t>
            </a:r>
            <a:r>
              <a:rPr lang="ru-RU" sz="1600" b="1" dirty="0" smtClean="0">
                <a:solidFill>
                  <a:schemeClr val="bg1"/>
                </a:solidFill>
              </a:rPr>
              <a:t>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0462" y="19043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Объявления.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Ресурсы: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- каталог ссылок;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- личный портфолио;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-портфолио проектов/тем</a:t>
            </a:r>
            <a:r>
              <a:rPr lang="ru-RU" sz="1600" b="1" dirty="0">
                <a:solidFill>
                  <a:schemeClr val="bg1"/>
                </a:solidFill>
              </a:rPr>
              <a:t>;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Персональные </a:t>
            </a:r>
            <a:r>
              <a:rPr lang="ru-RU" sz="1600" b="1" dirty="0">
                <a:solidFill>
                  <a:schemeClr val="bg1"/>
                </a:solidFill>
              </a:rPr>
              <a:t>настройки.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Электронная </a:t>
            </a:r>
            <a:r>
              <a:rPr lang="ru-RU" sz="1600" b="1" dirty="0" smtClean="0">
                <a:solidFill>
                  <a:schemeClr val="bg1"/>
                </a:solidFill>
              </a:rPr>
              <a:t>почта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5302" y="3720226"/>
            <a:ext cx="1316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Форум.</a:t>
            </a:r>
          </a:p>
        </p:txBody>
      </p:sp>
    </p:spTree>
    <p:extLst>
      <p:ext uri="{BB962C8B-B14F-4D97-AF65-F5344CB8AC3E}">
        <p14:creationId xmlns:p14="http://schemas.microsoft.com/office/powerpoint/2010/main" val="45563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9" name="Picture 7" descr="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84313"/>
            <a:ext cx="669448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503238" y="476250"/>
            <a:ext cx="81359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FBD92D"/>
                </a:solidFill>
                <a:latin typeface="Arial" charset="0"/>
              </a:rPr>
              <a:t>Электронный классный журнал</a:t>
            </a:r>
            <a:r>
              <a:rPr lang="en-US" sz="2800" dirty="0">
                <a:solidFill>
                  <a:srgbClr val="FBD92D"/>
                </a:solidFill>
                <a:latin typeface="Arial" charset="0"/>
              </a:rPr>
              <a:t> </a:t>
            </a:r>
            <a:r>
              <a:rPr lang="ru-RU" sz="2800" dirty="0">
                <a:solidFill>
                  <a:srgbClr val="FBD92D"/>
                </a:solidFill>
                <a:latin typeface="Arial" charset="0"/>
              </a:rPr>
              <a:t>СГ – тщательная апробация и внедрение с 2002 г.</a:t>
            </a:r>
            <a:endParaRPr lang="en-US" sz="2800" dirty="0">
              <a:solidFill>
                <a:srgbClr val="FBD92D"/>
              </a:solidFill>
              <a:latin typeface="Arial" charset="0"/>
            </a:endParaRPr>
          </a:p>
        </p:txBody>
      </p:sp>
      <p:grpSp>
        <p:nvGrpSpPr>
          <p:cNvPr id="443406" name="Group 14"/>
          <p:cNvGrpSpPr>
            <a:grpSpLocks/>
          </p:cNvGrpSpPr>
          <p:nvPr/>
        </p:nvGrpSpPr>
        <p:grpSpPr bwMode="auto">
          <a:xfrm>
            <a:off x="7031038" y="4797425"/>
            <a:ext cx="2112962" cy="658813"/>
            <a:chOff x="3152" y="1389"/>
            <a:chExt cx="1331" cy="415"/>
          </a:xfrm>
        </p:grpSpPr>
        <p:sp>
          <p:nvSpPr>
            <p:cNvPr id="443397" name="Text Box 5"/>
            <p:cNvSpPr txBox="1">
              <a:spLocks noChangeArrowheads="1"/>
            </p:cNvSpPr>
            <p:nvPr/>
          </p:nvSpPr>
          <p:spPr bwMode="auto">
            <a:xfrm>
              <a:off x="3379" y="1389"/>
              <a:ext cx="1104" cy="4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Средняя или средневзвешенная оценка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43398" name="Line 6"/>
            <p:cNvSpPr>
              <a:spLocks noChangeShapeType="1"/>
            </p:cNvSpPr>
            <p:nvPr/>
          </p:nvSpPr>
          <p:spPr bwMode="auto">
            <a:xfrm flipH="1">
              <a:off x="3152" y="1570"/>
              <a:ext cx="227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3405" name="Group 13"/>
          <p:cNvGrpSpPr>
            <a:grpSpLocks/>
          </p:cNvGrpSpPr>
          <p:nvPr/>
        </p:nvGrpSpPr>
        <p:grpSpPr bwMode="auto">
          <a:xfrm>
            <a:off x="684213" y="5300663"/>
            <a:ext cx="2952750" cy="658812"/>
            <a:chOff x="385" y="3385"/>
            <a:chExt cx="1860" cy="415"/>
          </a:xfrm>
        </p:grpSpPr>
        <p:sp>
          <p:nvSpPr>
            <p:cNvPr id="443403" name="Text Box 11"/>
            <p:cNvSpPr txBox="1">
              <a:spLocks noChangeArrowheads="1"/>
            </p:cNvSpPr>
            <p:nvPr/>
          </p:nvSpPr>
          <p:spPr bwMode="auto">
            <a:xfrm>
              <a:off x="385" y="3385"/>
              <a:ext cx="1224" cy="4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Возможность запрета ввода оценок «задним числом»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43404" name="Line 12"/>
            <p:cNvSpPr>
              <a:spLocks noChangeShapeType="1"/>
            </p:cNvSpPr>
            <p:nvPr/>
          </p:nvSpPr>
          <p:spPr bwMode="auto">
            <a:xfrm>
              <a:off x="1610" y="3657"/>
              <a:ext cx="63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3411" name="Group 19"/>
          <p:cNvGrpSpPr>
            <a:grpSpLocks/>
          </p:cNvGrpSpPr>
          <p:nvPr/>
        </p:nvGrpSpPr>
        <p:grpSpPr bwMode="auto">
          <a:xfrm>
            <a:off x="5364163" y="2565400"/>
            <a:ext cx="3625850" cy="2016125"/>
            <a:chOff x="3379" y="1616"/>
            <a:chExt cx="2284" cy="1270"/>
          </a:xfrm>
        </p:grpSpPr>
        <p:sp>
          <p:nvSpPr>
            <p:cNvPr id="443408" name="Text Box 16"/>
            <p:cNvSpPr txBox="1">
              <a:spLocks noChangeArrowheads="1"/>
            </p:cNvSpPr>
            <p:nvPr/>
          </p:nvSpPr>
          <p:spPr bwMode="auto">
            <a:xfrm>
              <a:off x="4559" y="1616"/>
              <a:ext cx="1104" cy="5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Учёт различных типов заданий, различных видов посещаемости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43409" name="Line 17"/>
            <p:cNvSpPr>
              <a:spLocks noChangeShapeType="1"/>
            </p:cNvSpPr>
            <p:nvPr/>
          </p:nvSpPr>
          <p:spPr bwMode="auto">
            <a:xfrm flipH="1">
              <a:off x="3606" y="1797"/>
              <a:ext cx="953" cy="63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3410" name="Line 18"/>
            <p:cNvSpPr>
              <a:spLocks noChangeShapeType="1"/>
            </p:cNvSpPr>
            <p:nvPr/>
          </p:nvSpPr>
          <p:spPr bwMode="auto">
            <a:xfrm flipH="1">
              <a:off x="3379" y="1797"/>
              <a:ext cx="1179" cy="108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195</TotalTime>
  <Words>884</Words>
  <Application>Microsoft Office PowerPoint</Application>
  <PresentationFormat>Экран (4:3)</PresentationFormat>
  <Paragraphs>216</Paragraphs>
  <Slides>32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Comic Sans MS</vt:lpstr>
      <vt:lpstr>Palatino Linotype</vt:lpstr>
      <vt:lpstr>Tahoma</vt:lpstr>
      <vt:lpstr>Times New Roman</vt:lpstr>
      <vt:lpstr>Wingdings</vt:lpstr>
      <vt:lpstr>Базовая</vt:lpstr>
      <vt:lpstr>Flash Movie</vt:lpstr>
      <vt:lpstr>Диаграмма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inf13</cp:lastModifiedBy>
  <cp:revision>20</cp:revision>
  <dcterms:created xsi:type="dcterms:W3CDTF">2011-05-08T13:22:02Z</dcterms:created>
  <dcterms:modified xsi:type="dcterms:W3CDTF">2021-02-11T02:28:22Z</dcterms:modified>
</cp:coreProperties>
</file>