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2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9ECEA7F-467F-4B2F-8F01-9A572423B131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81001"/>
            <a:ext cx="8010266" cy="2209800"/>
          </a:xfrm>
        </p:spPr>
        <p:txBody>
          <a:bodyPr>
            <a:normAutofit/>
          </a:bodyPr>
          <a:lstStyle/>
          <a:p>
            <a:r>
              <a:rPr lang="ru-RU" dirty="0" smtClean="0"/>
              <a:t>Передовой педагогический </a:t>
            </a:r>
            <a:r>
              <a:rPr lang="ru-RU" dirty="0" smtClean="0"/>
              <a:t>опыт</a:t>
            </a:r>
            <a:endParaRPr lang="ru-RU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 Как работать по обобщению передового опыта?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988839"/>
            <a:ext cx="7715200" cy="418367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4. Распространение опыта: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педагогический совет;</a:t>
            </a:r>
          </a:p>
          <a:p>
            <a:r>
              <a:rPr lang="ru-RU" dirty="0" smtClean="0"/>
              <a:t>заседание </a:t>
            </a:r>
            <a:r>
              <a:rPr lang="ru-RU" dirty="0"/>
              <a:t>методического объединения;</a:t>
            </a:r>
          </a:p>
          <a:p>
            <a:r>
              <a:rPr lang="ru-RU" dirty="0" smtClean="0"/>
              <a:t> </a:t>
            </a:r>
            <a:r>
              <a:rPr lang="ru-RU" dirty="0"/>
              <a:t>творческий отчет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различные конкурсы педагогического мастерства (педагог года, урок года, конкурсы методических разработок и др.);</a:t>
            </a:r>
          </a:p>
          <a:p>
            <a:r>
              <a:rPr lang="ru-RU" dirty="0" smtClean="0"/>
              <a:t> </a:t>
            </a:r>
            <a:r>
              <a:rPr lang="ru-RU" dirty="0"/>
              <a:t>научно-практические конференции;</a:t>
            </a:r>
          </a:p>
          <a:p>
            <a:r>
              <a:rPr lang="ru-RU" dirty="0" smtClean="0"/>
              <a:t>наставничество</a:t>
            </a:r>
            <a:r>
              <a:rPr lang="ru-RU" dirty="0"/>
              <a:t>;</a:t>
            </a:r>
          </a:p>
          <a:p>
            <a:r>
              <a:rPr lang="ru-RU" dirty="0" smtClean="0"/>
              <a:t>публикации </a:t>
            </a:r>
            <a:r>
              <a:rPr lang="ru-RU" dirty="0"/>
              <a:t>в методических журналах;</a:t>
            </a:r>
          </a:p>
          <a:p>
            <a:r>
              <a:rPr lang="ru-RU" dirty="0" smtClean="0"/>
              <a:t>мастер-классы</a:t>
            </a:r>
            <a:r>
              <a:rPr lang="ru-RU" dirty="0"/>
              <a:t>;</a:t>
            </a:r>
          </a:p>
          <a:p>
            <a:r>
              <a:rPr lang="ru-RU" dirty="0" smtClean="0"/>
              <a:t>семинары</a:t>
            </a:r>
            <a:r>
              <a:rPr lang="ru-RU" dirty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окна опыта (постоянно действующие меняющиеся материалы методических находок учителей).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 может быть опытом?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88840"/>
            <a:ext cx="7571184" cy="4137323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 </a:t>
            </a:r>
            <a:r>
              <a:rPr lang="ru-RU" sz="2200" dirty="0"/>
              <a:t>алгоритмы учебных действий по предмету;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технология урока или элементы технологии;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авторская программа (учебного курса, воспитательная);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система методических приемов (например, набор упражнений для усиления математической подготовки учащихся и др.);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эффективные средства обучения (пособия, карточки, тренажеры);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реализация принципов обучения (</a:t>
            </a:r>
            <a:r>
              <a:rPr lang="ru-RU" sz="2200" dirty="0" err="1"/>
              <a:t>креативности</a:t>
            </a:r>
            <a:r>
              <a:rPr lang="ru-RU" sz="2200" dirty="0"/>
              <a:t>, комфортности, вариативности и др.);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эффективная система оценки знаний и др.</a:t>
            </a:r>
          </a:p>
          <a:p>
            <a:pPr>
              <a:buNone/>
            </a:pPr>
            <a:r>
              <a:rPr lang="ru-RU" sz="22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Оформление оценки </a:t>
            </a:r>
            <a:r>
              <a:rPr lang="ru-RU" b="1" dirty="0"/>
              <a:t>опыта </a:t>
            </a:r>
            <a:r>
              <a:rPr lang="ru-RU" b="1" dirty="0" smtClean="0"/>
              <a:t>педагога: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методическая копилка (постоянно действующая рубрика «Методического уголка», куда помещаются статьи педагогов о своих методических приемах. Материал постепенно оформляется в альбом); </a:t>
            </a:r>
          </a:p>
          <a:p>
            <a:r>
              <a:rPr lang="ru-RU" dirty="0" smtClean="0"/>
              <a:t> </a:t>
            </a:r>
            <a:r>
              <a:rPr lang="ru-RU" dirty="0"/>
              <a:t>вести с уроков учителей (постоянно действующая рубрика «Методического уголка», куда завуч помещает отзывы о посещенных уроках. Материал постепенно оформляется в альбом);</a:t>
            </a:r>
          </a:p>
          <a:p>
            <a:r>
              <a:rPr lang="ru-RU" dirty="0" smtClean="0"/>
              <a:t> </a:t>
            </a:r>
            <a:r>
              <a:rPr lang="ru-RU" dirty="0"/>
              <a:t>методические альбомы (оформляются по итогам работы по единым методическим темам, например: «Развитие личности младшего школьника», «Личностно ориентированное образование». Помещаются доклады и статьи педагогов, выступающих на научно-практических конференциях, семинарах, методических </a:t>
            </a:r>
          </a:p>
          <a:p>
            <a:r>
              <a:rPr lang="ru-RU" dirty="0"/>
              <a:t>объединениях);</a:t>
            </a:r>
          </a:p>
          <a:p>
            <a:r>
              <a:rPr lang="ru-RU" dirty="0" smtClean="0"/>
              <a:t>карточки </a:t>
            </a:r>
            <a:r>
              <a:rPr lang="ru-RU" dirty="0"/>
              <a:t>ППО.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8944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/>
              <a:t>   </a:t>
            </a:r>
            <a:r>
              <a:rPr lang="ru-RU" dirty="0" smtClean="0"/>
              <a:t>Передовой </a:t>
            </a:r>
            <a:r>
              <a:rPr lang="ru-RU" dirty="0"/>
              <a:t>педагогический опыт - это эффективный опыт, позволяющий достигать хороших результатов в учебно-воспитательной работе при сравнительно невысоких затратах сил, средств и времени.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основных подхода к трактовке передового педагогического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564904"/>
            <a:ext cx="7643192" cy="360761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/>
              <a:t>Образец хорошей работы</a:t>
            </a:r>
            <a:r>
              <a:rPr lang="ru-RU" sz="2400" b="1" dirty="0" smtClean="0"/>
              <a:t>.</a:t>
            </a:r>
          </a:p>
          <a:p>
            <a:endParaRPr lang="ru-RU" sz="2400" dirty="0"/>
          </a:p>
          <a:p>
            <a:r>
              <a:rPr lang="ru-RU" sz="2400" b="1" dirty="0" smtClean="0"/>
              <a:t> </a:t>
            </a:r>
            <a:r>
              <a:rPr lang="ru-RU" sz="2400" b="1" dirty="0"/>
              <a:t>Деятельность, в которую воплощены выводы научных исследований или успешное применение другого опыта технологии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endParaRPr lang="ru-RU" sz="2400" dirty="0"/>
          </a:p>
          <a:p>
            <a:r>
              <a:rPr lang="ru-RU" sz="2400" b="1" dirty="0" smtClean="0"/>
              <a:t> </a:t>
            </a:r>
            <a:r>
              <a:rPr lang="ru-RU" sz="2400" b="1" dirty="0"/>
              <a:t>Новаторство, свои педагогические находки, открытие нового педагогического знания.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Ценен 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технологизированный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опыт» с выявленными и научно – обоснованными закономерностями, который работает у любого учителя. К такому уникальному опыту можно отнести классно-урочную систему Я.А. Коменского. Все остальные технологии в педагогике субъективны. У нас чаще всего встречается первый и второй вид ППО. Он больше похож на методическую копилку, или картотеку педагогических находок, или статью о своем опыте работы. Это опыт субъективный, потому что при использовании его другим человеком можно не получить такого результата.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Интересный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эффективный передовой педагогический опыт существует, поэтому его обязательно нужно изучать, обобщать и распространять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Внедрение же зависит от проблем, которые возникают у педагогов в ходе учебно-воспитательного процесса.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435280" cy="144016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Какие могут быть в образовательном учреждении насущные проблемы</a:t>
            </a:r>
            <a:r>
              <a:rPr lang="ru-RU" u="sng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8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200" dirty="0"/>
              <a:t>Передовой педагогический опыт должен быть источником решения педагогической проблемы. </a:t>
            </a:r>
          </a:p>
          <a:p>
            <a:r>
              <a:rPr lang="ru-RU" sz="2200" b="1" dirty="0"/>
              <a:t>- низкое качество знаний;</a:t>
            </a:r>
            <a:endParaRPr lang="ru-RU" sz="2200" dirty="0"/>
          </a:p>
          <a:p>
            <a:r>
              <a:rPr lang="ru-RU" sz="2200" b="1" dirty="0"/>
              <a:t>- слабая математическая подготовка учащихся;</a:t>
            </a:r>
            <a:endParaRPr lang="ru-RU" sz="2200" dirty="0"/>
          </a:p>
          <a:p>
            <a:r>
              <a:rPr lang="ru-RU" sz="2200" b="1" dirty="0"/>
              <a:t>- недостаточный уровень развития речи, мышления, памяти и других психических процессов;</a:t>
            </a:r>
            <a:endParaRPr lang="ru-RU" sz="2200" dirty="0"/>
          </a:p>
          <a:p>
            <a:r>
              <a:rPr lang="ru-RU" sz="2200" b="1" dirty="0"/>
              <a:t>- осуществление индивидуального и дифференцированного подхода;</a:t>
            </a:r>
            <a:endParaRPr lang="ru-RU" sz="2200" dirty="0"/>
          </a:p>
          <a:p>
            <a:r>
              <a:rPr lang="ru-RU" sz="2200" b="1" dirty="0"/>
              <a:t>- низкий уровень воспитанности</a:t>
            </a:r>
            <a:r>
              <a:rPr lang="ru-RU" sz="2200" b="1" dirty="0" smtClean="0"/>
              <a:t>;</a:t>
            </a:r>
          </a:p>
          <a:p>
            <a:r>
              <a:rPr lang="ru-RU" sz="2200" dirty="0" smtClean="0"/>
              <a:t> </a:t>
            </a:r>
            <a:r>
              <a:rPr lang="ru-RU" sz="2200" b="1" dirty="0"/>
              <a:t>- пробелы в формировании ЗУН учащихся ( навыков устного счета  и др.) </a:t>
            </a:r>
            <a:endParaRPr lang="ru-RU" sz="2200" b="1" dirty="0" smtClean="0"/>
          </a:p>
          <a:p>
            <a:pPr>
              <a:buNone/>
            </a:pPr>
            <a:r>
              <a:rPr lang="ru-RU" sz="2200" dirty="0" smtClean="0"/>
              <a:t>Если </a:t>
            </a:r>
            <a:r>
              <a:rPr lang="ru-RU" sz="2200" dirty="0"/>
              <a:t>есть затруднение, педагог его разрешает, создает опыт, получает результат. Положительный результат фиксируется, о нем можно рассказать другим.</a:t>
            </a:r>
          </a:p>
          <a:p>
            <a:pPr>
              <a:buNone/>
            </a:pPr>
            <a:r>
              <a:rPr lang="ru-RU" sz="2200" dirty="0"/>
              <a:t>Передовой педагогический опыт изучают, обобщают, распространяют.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Критерии </a:t>
            </a:r>
            <a:r>
              <a:rPr lang="ru-RU" b="1" u="sng" dirty="0"/>
              <a:t>обобщения педагогического опыта: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564904"/>
            <a:ext cx="7488832" cy="3561259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 </a:t>
            </a:r>
            <a:r>
              <a:rPr lang="ru-RU" sz="2600" dirty="0"/>
              <a:t>высокая результативность в формировании знаний, умений, навыков, уровня воспитанности, в развитии учащихся;</a:t>
            </a:r>
          </a:p>
          <a:p>
            <a:r>
              <a:rPr lang="ru-RU" sz="2600" dirty="0" smtClean="0"/>
              <a:t>творческая </a:t>
            </a:r>
            <a:r>
              <a:rPr lang="ru-RU" sz="2600" dirty="0"/>
              <a:t>новизна опыта, новаторские начинания педагога;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длительность функционирования опыта (развивая и совершенствуя систему работы, педагог добивается стабильных высоких результатов);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актуальность темы опыта, перспективность.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научная обоснованность; научные закономерности, принципы, лежащие в основе опыта;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рациональный расход времени на достижение высоких результатов с помощью оригинальных методик.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 Как работать по обобщению передового опыта?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2200" b="1" dirty="0" smtClean="0"/>
              <a:t>1</a:t>
            </a:r>
            <a:r>
              <a:rPr lang="ru-RU" sz="2200" b="1" dirty="0"/>
              <a:t>. Сначала его нужно найти и запланировать:</a:t>
            </a:r>
            <a:endParaRPr lang="ru-RU" sz="2200" dirty="0"/>
          </a:p>
          <a:p>
            <a:r>
              <a:rPr lang="ru-RU" sz="2200" dirty="0" smtClean="0"/>
              <a:t> </a:t>
            </a:r>
            <a:r>
              <a:rPr lang="ru-RU" sz="2200" dirty="0"/>
              <a:t>найти можно в ходе тематического внутреннего контроля ОУ при посещении уроков по определенной теме;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найти можно при анализе итогов учебного года - увидели позитивные, стабильные результаты у учителя, значит, есть у него своя система, можно ее оформлять как опыт;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увидеть опыт можно в ходе аттестации учителя, особенно на высшую квалификационную категорию;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запланировать из проблемы класса, выявленной на диагностической основе;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сформулировать вместе с учителем тему;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запланировать самому учителю как тему по самообразованию, актуальную для педагога и для современного образования на данном этапе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 Как работать по обобщению передового опыта?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276872"/>
            <a:ext cx="7200800" cy="3849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2. Изучается опыт с помощью следующих методов: 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анкетирование, опрос, наблюдение, собеседование;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посещение уроков, внеклассных мероприятий, их анализ;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изучение УМК учителя;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изучение его рабочей документации (планов);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проведение контрольных работ, творческих работ, подтверждающих эффективность опыта.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 Как работать по обобщению передового опыта?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46237"/>
            <a:ext cx="7571184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2000" b="1" dirty="0"/>
              <a:t>3. Обобщение: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статья о своем опыте работы (сборник статей);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подготовка открытого урока с подробным самоанализом;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подготовка творческого отчета: открытый урок или фрагмент, сообщение о своем опыте, методическая выставка педагога, проведение мастер-класса;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проблемный «круглый стол» по теме опыта или пресс-конференция;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методический альбом ОУ.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794</TotalTime>
  <Words>677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Передовой педагогический опыт</vt:lpstr>
      <vt:lpstr>Презентация PowerPoint</vt:lpstr>
      <vt:lpstr>Три основных подхода к трактовке передового педагогического опыта</vt:lpstr>
      <vt:lpstr>Презентация PowerPoint</vt:lpstr>
      <vt:lpstr>Какие могут быть в образовательном учреждении насущные проблемы:</vt:lpstr>
      <vt:lpstr>Критерии обобщения педагогического опыта:</vt:lpstr>
      <vt:lpstr> Как работать по обобщению передового опыта?</vt:lpstr>
      <vt:lpstr> Как работать по обобщению передового опыта?</vt:lpstr>
      <vt:lpstr> Как работать по обобщению передового опыта?</vt:lpstr>
      <vt:lpstr> Как работать по обобщению передового опыта?</vt:lpstr>
      <vt:lpstr>Что может быть опытом? </vt:lpstr>
      <vt:lpstr>Оформление оценки опыта педагога: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Берговин Алексей Константинович</dc:creator>
  <cp:lastModifiedBy>Turnina</cp:lastModifiedBy>
  <cp:revision>6</cp:revision>
  <dcterms:created xsi:type="dcterms:W3CDTF">2012-04-14T21:17:39Z</dcterms:created>
  <dcterms:modified xsi:type="dcterms:W3CDTF">2018-12-14T04:03:29Z</dcterms:modified>
</cp:coreProperties>
</file>