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6" r:id="rId10"/>
    <p:sldId id="262" r:id="rId11"/>
    <p:sldId id="268" r:id="rId12"/>
    <p:sldId id="26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B9ECEA7F-467F-4B2F-8F01-9A572423B131}" type="datetimeFigureOut">
              <a:rPr lang="ru-RU" smtClean="0"/>
              <a:t>14.12.2018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C5E855E-9C72-4640-BBCF-BD261C3E8ECF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ECEA7F-467F-4B2F-8F01-9A572423B131}" type="datetimeFigureOut">
              <a:rPr lang="ru-RU" smtClean="0"/>
              <a:t>14.12.2018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5E855E-9C72-4640-BBCF-BD261C3E8E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ECEA7F-467F-4B2F-8F01-9A572423B131}" type="datetimeFigureOut">
              <a:rPr lang="ru-RU" smtClean="0"/>
              <a:t>14.12.2018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5E855E-9C72-4640-BBCF-BD261C3E8E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ECEA7F-467F-4B2F-8F01-9A572423B131}" type="datetimeFigureOut">
              <a:rPr lang="ru-RU" smtClean="0"/>
              <a:t>14.12.2018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5E855E-9C72-4640-BBCF-BD261C3E8E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B9ECEA7F-467F-4B2F-8F01-9A572423B131}" type="datetimeFigureOut">
              <a:rPr lang="ru-RU" smtClean="0"/>
              <a:t>14.12.2018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C5E855E-9C72-4640-BBCF-BD261C3E8EC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ECEA7F-467F-4B2F-8F01-9A572423B131}" type="datetimeFigureOut">
              <a:rPr lang="ru-RU" smtClean="0"/>
              <a:t>14.12.2018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0C5E855E-9C72-4640-BBCF-BD261C3E8EC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ECEA7F-467F-4B2F-8F01-9A572423B131}" type="datetimeFigureOut">
              <a:rPr lang="ru-RU" smtClean="0"/>
              <a:t>14.12.2018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0C5E855E-9C72-4640-BBCF-BD261C3E8E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ECEA7F-467F-4B2F-8F01-9A572423B131}" type="datetimeFigureOut">
              <a:rPr lang="ru-RU" smtClean="0"/>
              <a:t>14.12.2018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5E855E-9C72-4640-BBCF-BD261C3E8ECF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ECEA7F-467F-4B2F-8F01-9A572423B131}" type="datetimeFigureOut">
              <a:rPr lang="ru-RU" smtClean="0"/>
              <a:t>14.12.2018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5E855E-9C72-4640-BBCF-BD261C3E8EC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B9ECEA7F-467F-4B2F-8F01-9A572423B131}" type="datetimeFigureOut">
              <a:rPr lang="ru-RU" smtClean="0"/>
              <a:t>14.12.2018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C5E855E-9C72-4640-BBCF-BD261C3E8ECF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B9ECEA7F-467F-4B2F-8F01-9A572423B131}" type="datetimeFigureOut">
              <a:rPr lang="ru-RU" smtClean="0"/>
              <a:t>14.12.2018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C5E855E-9C72-4640-BBCF-BD261C3E8EC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B9ECEA7F-467F-4B2F-8F01-9A572423B131}" type="datetimeFigureOut">
              <a:rPr lang="ru-RU" smtClean="0"/>
              <a:t>14.12.2018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0C5E855E-9C72-4640-BBCF-BD261C3E8ECF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381001"/>
            <a:ext cx="8010266" cy="2209800"/>
          </a:xfrm>
        </p:spPr>
        <p:txBody>
          <a:bodyPr>
            <a:normAutofit/>
          </a:bodyPr>
          <a:lstStyle/>
          <a:p>
            <a:r>
              <a:rPr lang="ru-RU" dirty="0" smtClean="0"/>
              <a:t>Передовой педагогический </a:t>
            </a:r>
            <a:r>
              <a:rPr lang="ru-RU" dirty="0" smtClean="0"/>
              <a:t>опыт</a:t>
            </a:r>
            <a:endParaRPr lang="ru-RU" sz="2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/>
              <a:t> Как работать по обобщению передового опыта?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1988839"/>
            <a:ext cx="7715200" cy="4183677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/>
              <a:t>4. Распространение опыта: </a:t>
            </a:r>
            <a:endParaRPr lang="ru-RU" dirty="0"/>
          </a:p>
          <a:p>
            <a:r>
              <a:rPr lang="ru-RU" dirty="0" smtClean="0"/>
              <a:t> </a:t>
            </a:r>
            <a:r>
              <a:rPr lang="ru-RU" dirty="0"/>
              <a:t>педагогический совет;</a:t>
            </a:r>
          </a:p>
          <a:p>
            <a:r>
              <a:rPr lang="ru-RU" dirty="0" smtClean="0"/>
              <a:t>заседание </a:t>
            </a:r>
            <a:r>
              <a:rPr lang="ru-RU" dirty="0"/>
              <a:t>методического объединения;</a:t>
            </a:r>
          </a:p>
          <a:p>
            <a:r>
              <a:rPr lang="ru-RU" dirty="0" smtClean="0"/>
              <a:t> </a:t>
            </a:r>
            <a:r>
              <a:rPr lang="ru-RU" dirty="0"/>
              <a:t>творческий отчет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dirty="0"/>
              <a:t>различные конкурсы педагогического мастерства (педагог года, урок года, конкурсы методических разработок и др.);</a:t>
            </a:r>
          </a:p>
          <a:p>
            <a:r>
              <a:rPr lang="ru-RU" dirty="0" smtClean="0"/>
              <a:t> </a:t>
            </a:r>
            <a:r>
              <a:rPr lang="ru-RU" dirty="0"/>
              <a:t>научно-практические конференции;</a:t>
            </a:r>
          </a:p>
          <a:p>
            <a:r>
              <a:rPr lang="ru-RU" dirty="0" smtClean="0"/>
              <a:t>наставничество</a:t>
            </a:r>
            <a:r>
              <a:rPr lang="ru-RU" dirty="0"/>
              <a:t>;</a:t>
            </a:r>
          </a:p>
          <a:p>
            <a:r>
              <a:rPr lang="ru-RU" dirty="0" smtClean="0"/>
              <a:t>публикации </a:t>
            </a:r>
            <a:r>
              <a:rPr lang="ru-RU" dirty="0"/>
              <a:t>в методических журналах;</a:t>
            </a:r>
          </a:p>
          <a:p>
            <a:r>
              <a:rPr lang="ru-RU" dirty="0" smtClean="0"/>
              <a:t>мастер-классы</a:t>
            </a:r>
            <a:r>
              <a:rPr lang="ru-RU" dirty="0"/>
              <a:t>;</a:t>
            </a:r>
          </a:p>
          <a:p>
            <a:r>
              <a:rPr lang="ru-RU" dirty="0" smtClean="0"/>
              <a:t>семинары</a:t>
            </a:r>
            <a:r>
              <a:rPr lang="ru-RU" dirty="0"/>
              <a:t>;</a:t>
            </a:r>
          </a:p>
          <a:p>
            <a:r>
              <a:rPr lang="ru-RU" dirty="0" smtClean="0"/>
              <a:t> </a:t>
            </a:r>
            <a:r>
              <a:rPr lang="ru-RU" dirty="0"/>
              <a:t>окна опыта (постоянно действующие меняющиеся материалы методических находок учителей).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936104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Что может быть опытом?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988840"/>
            <a:ext cx="7571184" cy="4137323"/>
          </a:xfrm>
        </p:spPr>
        <p:txBody>
          <a:bodyPr>
            <a:normAutofit lnSpcReduction="10000"/>
          </a:bodyPr>
          <a:lstStyle/>
          <a:p>
            <a:r>
              <a:rPr lang="ru-RU" sz="2200" dirty="0" smtClean="0"/>
              <a:t> </a:t>
            </a:r>
            <a:r>
              <a:rPr lang="ru-RU" sz="2200" dirty="0"/>
              <a:t>алгоритмы учебных действий по предмету;</a:t>
            </a:r>
          </a:p>
          <a:p>
            <a:r>
              <a:rPr lang="ru-RU" sz="2200" dirty="0" smtClean="0"/>
              <a:t> </a:t>
            </a:r>
            <a:r>
              <a:rPr lang="ru-RU" sz="2200" dirty="0"/>
              <a:t>технология урока или элементы технологии;</a:t>
            </a:r>
          </a:p>
          <a:p>
            <a:r>
              <a:rPr lang="ru-RU" sz="2200" dirty="0" smtClean="0"/>
              <a:t> </a:t>
            </a:r>
            <a:r>
              <a:rPr lang="ru-RU" sz="2200" dirty="0"/>
              <a:t>авторская программа (учебного курса, воспитательная);</a:t>
            </a:r>
          </a:p>
          <a:p>
            <a:r>
              <a:rPr lang="ru-RU" sz="2200" dirty="0" smtClean="0"/>
              <a:t> </a:t>
            </a:r>
            <a:r>
              <a:rPr lang="ru-RU" sz="2200" dirty="0"/>
              <a:t>система методических приемов (например, набор упражнений для усиления математической подготовки учащихся и др.);</a:t>
            </a:r>
          </a:p>
          <a:p>
            <a:r>
              <a:rPr lang="ru-RU" sz="2200" dirty="0" smtClean="0"/>
              <a:t> </a:t>
            </a:r>
            <a:r>
              <a:rPr lang="ru-RU" sz="2200" dirty="0"/>
              <a:t>эффективные средства обучения (пособия, карточки, тренажеры);</a:t>
            </a:r>
          </a:p>
          <a:p>
            <a:r>
              <a:rPr lang="ru-RU" sz="2200" dirty="0" smtClean="0"/>
              <a:t> </a:t>
            </a:r>
            <a:r>
              <a:rPr lang="ru-RU" sz="2200" dirty="0"/>
              <a:t>реализация принципов обучения (</a:t>
            </a:r>
            <a:r>
              <a:rPr lang="ru-RU" sz="2200" dirty="0" err="1"/>
              <a:t>креативности</a:t>
            </a:r>
            <a:r>
              <a:rPr lang="ru-RU" sz="2200" dirty="0"/>
              <a:t>, комфортности, вариативности и др.);</a:t>
            </a:r>
          </a:p>
          <a:p>
            <a:r>
              <a:rPr lang="ru-RU" sz="2200" dirty="0" smtClean="0"/>
              <a:t> </a:t>
            </a:r>
            <a:r>
              <a:rPr lang="ru-RU" sz="2200" dirty="0"/>
              <a:t>эффективная система оценки знаний и др.</a:t>
            </a:r>
          </a:p>
          <a:p>
            <a:pPr>
              <a:buNone/>
            </a:pPr>
            <a:r>
              <a:rPr lang="ru-RU" sz="2200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Оформление оценки </a:t>
            </a:r>
            <a:r>
              <a:rPr lang="ru-RU" b="1" dirty="0"/>
              <a:t>опыта </a:t>
            </a:r>
            <a:r>
              <a:rPr lang="ru-RU" b="1" dirty="0" smtClean="0"/>
              <a:t>педагога: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600200"/>
            <a:ext cx="7632848" cy="4525963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 </a:t>
            </a:r>
            <a:r>
              <a:rPr lang="ru-RU" dirty="0"/>
              <a:t>методическая копилка (постоянно действующая рубрика «Методического уголка», куда помещаются статьи педагогов о своих методических приемах. Материал постепенно оформляется в альбом); </a:t>
            </a:r>
          </a:p>
          <a:p>
            <a:r>
              <a:rPr lang="ru-RU" dirty="0" smtClean="0"/>
              <a:t> </a:t>
            </a:r>
            <a:r>
              <a:rPr lang="ru-RU" dirty="0"/>
              <a:t>вести с уроков учителей (постоянно действующая рубрика «Методического уголка», куда завуч помещает отзывы о посещенных уроках. Материал постепенно оформляется в альбом);</a:t>
            </a:r>
          </a:p>
          <a:p>
            <a:r>
              <a:rPr lang="ru-RU" dirty="0" smtClean="0"/>
              <a:t> </a:t>
            </a:r>
            <a:r>
              <a:rPr lang="ru-RU" dirty="0"/>
              <a:t>методические альбомы (оформляются по итогам работы по единым методическим темам, например: «Развитие личности младшего школьника», «Личностно ориентированное образование». Помещаются доклады и статьи педагогов, выступающих на научно-практических конференциях, семинарах, методических </a:t>
            </a:r>
          </a:p>
          <a:p>
            <a:r>
              <a:rPr lang="ru-RU" dirty="0"/>
              <a:t>объединениях);</a:t>
            </a:r>
          </a:p>
          <a:p>
            <a:r>
              <a:rPr lang="ru-RU" dirty="0" smtClean="0"/>
              <a:t>карточки </a:t>
            </a:r>
            <a:r>
              <a:rPr lang="ru-RU" dirty="0"/>
              <a:t>ППО.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18944"/>
            <a:ext cx="8229600" cy="4526280"/>
          </a:xfrm>
        </p:spPr>
        <p:txBody>
          <a:bodyPr/>
          <a:lstStyle/>
          <a:p>
            <a:pPr>
              <a:buNone/>
            </a:pPr>
            <a:r>
              <a:rPr lang="ru-RU" dirty="0"/>
              <a:t> </a:t>
            </a:r>
          </a:p>
          <a:p>
            <a:pPr algn="just">
              <a:buNone/>
            </a:pPr>
            <a:r>
              <a:rPr lang="ru-RU" dirty="0"/>
              <a:t>   </a:t>
            </a:r>
            <a:r>
              <a:rPr lang="ru-RU" dirty="0" smtClean="0"/>
              <a:t>Передовой </a:t>
            </a:r>
            <a:r>
              <a:rPr lang="ru-RU" dirty="0"/>
              <a:t>педагогический опыт - это эффективный опыт, позволяющий достигать хороших результатов в учебно-воспитательной работе при сравнительно невысоких затратах сил, средств и времени.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65618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Три основных подхода к трактовке передового педагогического опыта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2564904"/>
            <a:ext cx="7643192" cy="3607612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 </a:t>
            </a:r>
            <a:r>
              <a:rPr lang="ru-RU" sz="2400" b="1" dirty="0"/>
              <a:t>Образец хорошей работы</a:t>
            </a:r>
            <a:r>
              <a:rPr lang="ru-RU" sz="2400" b="1" dirty="0" smtClean="0"/>
              <a:t>.</a:t>
            </a:r>
          </a:p>
          <a:p>
            <a:endParaRPr lang="ru-RU" sz="2400" dirty="0"/>
          </a:p>
          <a:p>
            <a:r>
              <a:rPr lang="ru-RU" sz="2400" b="1" dirty="0" smtClean="0"/>
              <a:t> </a:t>
            </a:r>
            <a:r>
              <a:rPr lang="ru-RU" sz="2400" b="1" dirty="0"/>
              <a:t>Деятельность, в которую воплощены выводы научных исследований или успешное применение другого опыта технологии</a:t>
            </a:r>
            <a:r>
              <a:rPr lang="ru-RU" sz="2400" b="1" dirty="0" smtClean="0"/>
              <a:t>.</a:t>
            </a:r>
          </a:p>
          <a:p>
            <a:pPr>
              <a:buNone/>
            </a:pPr>
            <a:endParaRPr lang="ru-RU" sz="2400" dirty="0"/>
          </a:p>
          <a:p>
            <a:r>
              <a:rPr lang="ru-RU" sz="2400" b="1" dirty="0" smtClean="0"/>
              <a:t> </a:t>
            </a:r>
            <a:r>
              <a:rPr lang="ru-RU" sz="2400" b="1" dirty="0"/>
              <a:t>Новаторство, свои педагогические находки, открытие нового педагогического знания.</a:t>
            </a:r>
            <a:endParaRPr lang="ru-RU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476672"/>
            <a:ext cx="792088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Ценен «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технологизированный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опыт» с выявленными и научно – обоснованными закономерностями, который работает у любого учителя. К такому уникальному опыту можно отнести классно-урочную систему Я.А. Коменского. Все остальные технологии в педагогике субъективны. У нас чаще всего встречается первый и второй вид ППО. Он больше похож на методическую копилку, или картотеку педагогических находок, или статью о своем опыте работы. Это опыт субъективный, потому что при использовании его другим человеком можно не получить такого результата. 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    Интересный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, эффективный передовой педагогический опыт существует, поэтому его обязательно нужно изучать, обобщать и распространять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 Внедрение же зависит от проблем, которые возникают у педагогов в ходе учебно-воспитательного процесса.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435280" cy="1440160"/>
          </a:xfrm>
        </p:spPr>
        <p:txBody>
          <a:bodyPr>
            <a:normAutofit fontScale="90000"/>
          </a:bodyPr>
          <a:lstStyle/>
          <a:p>
            <a:r>
              <a:rPr lang="ru-RU" b="1" u="sng" dirty="0" smtClean="0"/>
              <a:t>Какие могут быть в образовательном учреждении насущные проблемы</a:t>
            </a:r>
            <a:r>
              <a:rPr lang="ru-RU" u="sng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988840"/>
            <a:ext cx="8229600" cy="486916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/>
              <a:t> </a:t>
            </a:r>
            <a:r>
              <a:rPr lang="ru-RU" sz="2200" dirty="0"/>
              <a:t>Передовой педагогический опыт должен быть источником решения педагогической проблемы. </a:t>
            </a:r>
          </a:p>
          <a:p>
            <a:r>
              <a:rPr lang="ru-RU" sz="2200" b="1" dirty="0"/>
              <a:t>- низкое качество знаний;</a:t>
            </a:r>
            <a:endParaRPr lang="ru-RU" sz="2200" dirty="0"/>
          </a:p>
          <a:p>
            <a:r>
              <a:rPr lang="ru-RU" sz="2200" b="1" dirty="0"/>
              <a:t>- слабая математическая подготовка учащихся;</a:t>
            </a:r>
            <a:endParaRPr lang="ru-RU" sz="2200" dirty="0"/>
          </a:p>
          <a:p>
            <a:r>
              <a:rPr lang="ru-RU" sz="2200" b="1" dirty="0"/>
              <a:t>- недостаточный уровень развития речи, мышления, памяти и других психических процессов;</a:t>
            </a:r>
            <a:endParaRPr lang="ru-RU" sz="2200" dirty="0"/>
          </a:p>
          <a:p>
            <a:r>
              <a:rPr lang="ru-RU" sz="2200" b="1" dirty="0"/>
              <a:t>- осуществление индивидуального и дифференцированного подхода;</a:t>
            </a:r>
            <a:endParaRPr lang="ru-RU" sz="2200" dirty="0"/>
          </a:p>
          <a:p>
            <a:r>
              <a:rPr lang="ru-RU" sz="2200" b="1" dirty="0"/>
              <a:t>- низкий уровень воспитанности</a:t>
            </a:r>
            <a:r>
              <a:rPr lang="ru-RU" sz="2200" b="1" dirty="0" smtClean="0"/>
              <a:t>;</a:t>
            </a:r>
          </a:p>
          <a:p>
            <a:r>
              <a:rPr lang="ru-RU" sz="2200" dirty="0" smtClean="0"/>
              <a:t> </a:t>
            </a:r>
            <a:r>
              <a:rPr lang="ru-RU" sz="2200" b="1" dirty="0"/>
              <a:t>- пробелы в формировании ЗУН учащихся ( навыков устного счета  и др.) </a:t>
            </a:r>
            <a:endParaRPr lang="ru-RU" sz="2200" b="1" dirty="0" smtClean="0"/>
          </a:p>
          <a:p>
            <a:pPr>
              <a:buNone/>
            </a:pPr>
            <a:r>
              <a:rPr lang="ru-RU" sz="2200" dirty="0" smtClean="0"/>
              <a:t>Если </a:t>
            </a:r>
            <a:r>
              <a:rPr lang="ru-RU" sz="2200" dirty="0"/>
              <a:t>есть затруднение, педагог его разрешает, создает опыт, получает результат. Положительный результат фиксируется, о нем можно рассказать другим.</a:t>
            </a:r>
          </a:p>
          <a:p>
            <a:pPr>
              <a:buNone/>
            </a:pPr>
            <a:r>
              <a:rPr lang="ru-RU" sz="2200" dirty="0"/>
              <a:t>Передовой педагогический опыт изучают, обобщают, распространяют.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/>
          </a:bodyPr>
          <a:lstStyle/>
          <a:p>
            <a:r>
              <a:rPr lang="ru-RU" b="1" u="sng" dirty="0" smtClean="0"/>
              <a:t>Критерии </a:t>
            </a:r>
            <a:r>
              <a:rPr lang="ru-RU" b="1" u="sng" dirty="0"/>
              <a:t>обобщения педагогического опыта: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2564904"/>
            <a:ext cx="7488832" cy="3561259"/>
          </a:xfrm>
        </p:spPr>
        <p:txBody>
          <a:bodyPr>
            <a:normAutofit fontScale="77500" lnSpcReduction="20000"/>
          </a:bodyPr>
          <a:lstStyle/>
          <a:p>
            <a:r>
              <a:rPr lang="ru-RU" sz="2600" dirty="0" smtClean="0"/>
              <a:t> </a:t>
            </a:r>
            <a:r>
              <a:rPr lang="ru-RU" sz="2600" dirty="0"/>
              <a:t>высокая результативность в формировании знаний, умений, навыков, уровня воспитанности, в развитии учащихся;</a:t>
            </a:r>
          </a:p>
          <a:p>
            <a:r>
              <a:rPr lang="ru-RU" sz="2600" dirty="0" smtClean="0"/>
              <a:t>творческая </a:t>
            </a:r>
            <a:r>
              <a:rPr lang="ru-RU" sz="2600" dirty="0"/>
              <a:t>новизна опыта, новаторские начинания педагога;</a:t>
            </a:r>
          </a:p>
          <a:p>
            <a:r>
              <a:rPr lang="ru-RU" sz="2600" dirty="0" smtClean="0"/>
              <a:t> </a:t>
            </a:r>
            <a:r>
              <a:rPr lang="ru-RU" sz="2600" dirty="0"/>
              <a:t>длительность функционирования опыта (развивая и совершенствуя систему работы, педагог добивается стабильных высоких результатов);</a:t>
            </a:r>
          </a:p>
          <a:p>
            <a:r>
              <a:rPr lang="ru-RU" sz="2600" dirty="0" smtClean="0"/>
              <a:t> </a:t>
            </a:r>
            <a:r>
              <a:rPr lang="ru-RU" sz="2600" dirty="0"/>
              <a:t>актуальность темы опыта, перспективность.</a:t>
            </a:r>
          </a:p>
          <a:p>
            <a:r>
              <a:rPr lang="ru-RU" sz="2600" dirty="0" smtClean="0"/>
              <a:t> </a:t>
            </a:r>
            <a:r>
              <a:rPr lang="ru-RU" sz="2600" dirty="0"/>
              <a:t>научная обоснованность; научные закономерности, принципы, лежащие в основе опыта;</a:t>
            </a:r>
          </a:p>
          <a:p>
            <a:r>
              <a:rPr lang="ru-RU" sz="2600" dirty="0" smtClean="0"/>
              <a:t> </a:t>
            </a:r>
            <a:r>
              <a:rPr lang="ru-RU" sz="2600" dirty="0"/>
              <a:t>рациональный расход времени на достижение высоких результатов с помощью оригинальных методик.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296144"/>
          </a:xfrm>
        </p:spPr>
        <p:txBody>
          <a:bodyPr>
            <a:normAutofit fontScale="90000"/>
          </a:bodyPr>
          <a:lstStyle/>
          <a:p>
            <a:r>
              <a:rPr lang="ru-RU" b="1" u="sng" dirty="0" smtClean="0"/>
              <a:t> Как работать по обобщению передового опыта?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/>
              <a:t> </a:t>
            </a:r>
          </a:p>
          <a:p>
            <a:pPr>
              <a:buNone/>
            </a:pPr>
            <a:r>
              <a:rPr lang="ru-RU" sz="2200" b="1" dirty="0" smtClean="0"/>
              <a:t>1</a:t>
            </a:r>
            <a:r>
              <a:rPr lang="ru-RU" sz="2200" b="1" dirty="0"/>
              <a:t>. Сначала его нужно найти и запланировать:</a:t>
            </a:r>
            <a:endParaRPr lang="ru-RU" sz="2200" dirty="0"/>
          </a:p>
          <a:p>
            <a:r>
              <a:rPr lang="ru-RU" sz="2200" dirty="0" smtClean="0"/>
              <a:t> </a:t>
            </a:r>
            <a:r>
              <a:rPr lang="ru-RU" sz="2200" dirty="0"/>
              <a:t>найти можно в ходе тематического внутреннего контроля ОУ при посещении уроков по определенной теме;</a:t>
            </a:r>
          </a:p>
          <a:p>
            <a:r>
              <a:rPr lang="ru-RU" sz="2200" dirty="0" smtClean="0"/>
              <a:t> </a:t>
            </a:r>
            <a:r>
              <a:rPr lang="ru-RU" sz="2200" dirty="0"/>
              <a:t>найти можно при анализе итогов учебного года - увидели позитивные, стабильные результаты у учителя, значит, есть у него своя система, можно ее оформлять как опыт;</a:t>
            </a:r>
          </a:p>
          <a:p>
            <a:r>
              <a:rPr lang="ru-RU" sz="2200" dirty="0" smtClean="0"/>
              <a:t> </a:t>
            </a:r>
            <a:r>
              <a:rPr lang="ru-RU" sz="2200" dirty="0"/>
              <a:t>увидеть опыт можно в ходе аттестации учителя, особенно на высшую квалификационную категорию;</a:t>
            </a:r>
          </a:p>
          <a:p>
            <a:r>
              <a:rPr lang="ru-RU" sz="2200" dirty="0" smtClean="0"/>
              <a:t> </a:t>
            </a:r>
            <a:r>
              <a:rPr lang="ru-RU" sz="2200" dirty="0"/>
              <a:t>запланировать из проблемы класса, выявленной на диагностической основе;</a:t>
            </a:r>
          </a:p>
          <a:p>
            <a:r>
              <a:rPr lang="ru-RU" sz="2200" dirty="0" smtClean="0"/>
              <a:t> </a:t>
            </a:r>
            <a:r>
              <a:rPr lang="ru-RU" sz="2200" dirty="0"/>
              <a:t>сформулировать вместе с учителем тему;</a:t>
            </a:r>
          </a:p>
          <a:p>
            <a:r>
              <a:rPr lang="ru-RU" sz="2200" dirty="0" smtClean="0"/>
              <a:t> </a:t>
            </a:r>
            <a:r>
              <a:rPr lang="ru-RU" sz="2200" dirty="0"/>
              <a:t>запланировать самому учителю как тему по самообразованию, актуальную для педагога и для современного образования на данном этапе работы.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/>
              <a:t> Как работать по обобщению передового опыта?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2276872"/>
            <a:ext cx="7200800" cy="384929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b="1" dirty="0"/>
              <a:t>2. Изучается опыт с помощью следующих методов: </a:t>
            </a:r>
            <a:endParaRPr lang="ru-RU" sz="2000" dirty="0"/>
          </a:p>
          <a:p>
            <a:r>
              <a:rPr lang="ru-RU" sz="2000" dirty="0" smtClean="0"/>
              <a:t> </a:t>
            </a:r>
            <a:r>
              <a:rPr lang="ru-RU" sz="2000" dirty="0"/>
              <a:t>анкетирование, опрос, наблюдение, собеседование;</a:t>
            </a:r>
          </a:p>
          <a:p>
            <a:r>
              <a:rPr lang="ru-RU" sz="2000" dirty="0" smtClean="0"/>
              <a:t> </a:t>
            </a:r>
            <a:r>
              <a:rPr lang="ru-RU" sz="2000" dirty="0"/>
              <a:t>посещение уроков, внеклассных мероприятий, их анализ;</a:t>
            </a:r>
          </a:p>
          <a:p>
            <a:r>
              <a:rPr lang="ru-RU" sz="2000" dirty="0" smtClean="0"/>
              <a:t> </a:t>
            </a:r>
            <a:r>
              <a:rPr lang="ru-RU" sz="2000" dirty="0"/>
              <a:t>изучение УМК учителя;</a:t>
            </a:r>
          </a:p>
          <a:p>
            <a:r>
              <a:rPr lang="ru-RU" sz="2000" dirty="0" smtClean="0"/>
              <a:t> </a:t>
            </a:r>
            <a:r>
              <a:rPr lang="ru-RU" sz="2000" dirty="0"/>
              <a:t>изучение его рабочей документации (планов);</a:t>
            </a:r>
          </a:p>
          <a:p>
            <a:r>
              <a:rPr lang="ru-RU" sz="2000" dirty="0" smtClean="0"/>
              <a:t> </a:t>
            </a:r>
            <a:r>
              <a:rPr lang="ru-RU" sz="2000" dirty="0"/>
              <a:t>проведение контрольных работ, творческих работ, подтверждающих эффективность опыта.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/>
              <a:t> Как работать по обобщению передового опыта?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646237"/>
            <a:ext cx="7571184" cy="45262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/>
              <a:t> </a:t>
            </a:r>
          </a:p>
          <a:p>
            <a:pPr>
              <a:buNone/>
            </a:pPr>
            <a:r>
              <a:rPr lang="ru-RU" sz="2000" b="1" dirty="0"/>
              <a:t>3. Обобщение:</a:t>
            </a:r>
            <a:endParaRPr lang="ru-RU" sz="2000" dirty="0"/>
          </a:p>
          <a:p>
            <a:r>
              <a:rPr lang="ru-RU" sz="2000" dirty="0" smtClean="0"/>
              <a:t> </a:t>
            </a:r>
            <a:r>
              <a:rPr lang="ru-RU" sz="2000" dirty="0"/>
              <a:t>статья о своем опыте работы (сборник статей);</a:t>
            </a:r>
          </a:p>
          <a:p>
            <a:r>
              <a:rPr lang="ru-RU" sz="2000" dirty="0" smtClean="0"/>
              <a:t> </a:t>
            </a:r>
            <a:r>
              <a:rPr lang="ru-RU" sz="2000" dirty="0"/>
              <a:t>подготовка открытого урока с подробным самоанализом;</a:t>
            </a:r>
          </a:p>
          <a:p>
            <a:r>
              <a:rPr lang="ru-RU" sz="2000" dirty="0" smtClean="0"/>
              <a:t> </a:t>
            </a:r>
            <a:r>
              <a:rPr lang="ru-RU" sz="2000" dirty="0"/>
              <a:t>подготовка творческого отчета: открытый урок или фрагмент, сообщение о своем опыте, методическая выставка педагога, проведение мастер-класса;</a:t>
            </a:r>
          </a:p>
          <a:p>
            <a:r>
              <a:rPr lang="ru-RU" sz="2000" dirty="0" smtClean="0"/>
              <a:t> </a:t>
            </a:r>
            <a:r>
              <a:rPr lang="ru-RU" sz="2000" dirty="0"/>
              <a:t>проблемный «круглый стол» по теме опыта или пресс-конференция;</a:t>
            </a:r>
          </a:p>
          <a:p>
            <a:r>
              <a:rPr lang="ru-RU" sz="2000" dirty="0" smtClean="0"/>
              <a:t> </a:t>
            </a:r>
            <a:r>
              <a:rPr lang="ru-RU" sz="2000" dirty="0"/>
              <a:t>методический альбом ОУ.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794</TotalTime>
  <Words>677</Words>
  <Application>Microsoft Office PowerPoint</Application>
  <PresentationFormat>Экран (4:3)</PresentationFormat>
  <Paragraphs>80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Литейная</vt:lpstr>
      <vt:lpstr>Передовой педагогический опыт</vt:lpstr>
      <vt:lpstr>Презентация PowerPoint</vt:lpstr>
      <vt:lpstr>Три основных подхода к трактовке передового педагогического опыта</vt:lpstr>
      <vt:lpstr>Презентация PowerPoint</vt:lpstr>
      <vt:lpstr>Какие могут быть в образовательном учреждении насущные проблемы:</vt:lpstr>
      <vt:lpstr>Критерии обобщения педагогического опыта:</vt:lpstr>
      <vt:lpstr> Как работать по обобщению передового опыта?</vt:lpstr>
      <vt:lpstr> Как работать по обобщению передового опыта?</vt:lpstr>
      <vt:lpstr> Как работать по обобщению передового опыта?</vt:lpstr>
      <vt:lpstr> Как работать по обобщению передового опыта?</vt:lpstr>
      <vt:lpstr>Что может быть опытом? </vt:lpstr>
      <vt:lpstr>Оформление оценки опыта педагога: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Берговин Алексей Константинович</dc:creator>
  <cp:lastModifiedBy>Turnina</cp:lastModifiedBy>
  <cp:revision>6</cp:revision>
  <dcterms:created xsi:type="dcterms:W3CDTF">2012-04-14T21:17:39Z</dcterms:created>
  <dcterms:modified xsi:type="dcterms:W3CDTF">2018-12-14T04:03:29Z</dcterms:modified>
</cp:coreProperties>
</file>