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422" r:id="rId5"/>
    <p:sldId id="419" r:id="rId6"/>
    <p:sldId id="411" r:id="rId7"/>
    <p:sldId id="451" r:id="rId8"/>
    <p:sldId id="407" r:id="rId9"/>
    <p:sldId id="377" r:id="rId10"/>
    <p:sldId id="378" r:id="rId11"/>
    <p:sldId id="428" r:id="rId12"/>
    <p:sldId id="429" r:id="rId13"/>
    <p:sldId id="457" r:id="rId14"/>
    <p:sldId id="430" r:id="rId15"/>
    <p:sldId id="421" r:id="rId16"/>
    <p:sldId id="463" r:id="rId17"/>
    <p:sldId id="464" r:id="rId18"/>
    <p:sldId id="472" r:id="rId19"/>
    <p:sldId id="473" r:id="rId20"/>
    <p:sldId id="477" r:id="rId21"/>
    <p:sldId id="478" r:id="rId22"/>
    <p:sldId id="475" r:id="rId23"/>
    <p:sldId id="480" r:id="rId24"/>
    <p:sldId id="490" r:id="rId25"/>
    <p:sldId id="487" r:id="rId26"/>
    <p:sldId id="488" r:id="rId27"/>
    <p:sldId id="489" r:id="rId28"/>
    <p:sldId id="481" r:id="rId29"/>
    <p:sldId id="479" r:id="rId30"/>
    <p:sldId id="469" r:id="rId31"/>
    <p:sldId id="491" r:id="rId32"/>
    <p:sldId id="468" r:id="rId33"/>
    <p:sldId id="467" r:id="rId34"/>
    <p:sldId id="401" r:id="rId35"/>
    <p:sldId id="476" r:id="rId36"/>
    <p:sldId id="492" r:id="rId37"/>
    <p:sldId id="493" r:id="rId38"/>
    <p:sldId id="482" r:id="rId39"/>
    <p:sldId id="483" r:id="rId40"/>
    <p:sldId id="484" r:id="rId41"/>
    <p:sldId id="485" r:id="rId42"/>
    <p:sldId id="486" r:id="rId43"/>
    <p:sldId id="423" r:id="rId4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a Al Karmi" initials="LAK" lastIdx="13" clrIdx="0">
    <p:extLst>
      <p:ext uri="{19B8F6BF-5375-455C-9EA6-DF929625EA0E}">
        <p15:presenceInfo xmlns:p15="http://schemas.microsoft.com/office/powerpoint/2012/main" userId="S-1-5-21-2116283751-3602537826-748874512-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FB3DB"/>
    <a:srgbClr val="10548D"/>
    <a:srgbClr val="00538B"/>
    <a:srgbClr val="40F4BD"/>
    <a:srgbClr val="00A8D6"/>
    <a:srgbClr val="F6F6F6"/>
    <a:srgbClr val="115490"/>
    <a:srgbClr val="09A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4364" autoAdjust="0"/>
  </p:normalViewPr>
  <p:slideViewPr>
    <p:cSldViewPr>
      <p:cViewPr varScale="1">
        <p:scale>
          <a:sx n="74" d="100"/>
          <a:sy n="74" d="100"/>
        </p:scale>
        <p:origin x="84" y="648"/>
      </p:cViewPr>
      <p:guideLst>
        <p:guide orient="horz" pos="2880"/>
        <p:guide pos="2160"/>
      </p:guideLst>
    </p:cSldViewPr>
  </p:slideViewPr>
  <p:notesTextViewPr>
    <p:cViewPr>
      <p:scale>
        <a:sx n="400" d="100"/>
        <a:sy n="400" d="100"/>
      </p:scale>
      <p:origin x="0" y="0"/>
    </p:cViewPr>
  </p:notesTextViewPr>
  <p:sorterViewPr>
    <p:cViewPr>
      <p:scale>
        <a:sx n="100" d="100"/>
        <a:sy n="100" d="100"/>
      </p:scale>
      <p:origin x="0" y="0"/>
    </p:cViewPr>
  </p:sorterViewPr>
  <p:notesViewPr>
    <p:cSldViewPr>
      <p:cViewPr varScale="1">
        <p:scale>
          <a:sx n="67" d="100"/>
          <a:sy n="67" d="100"/>
        </p:scale>
        <p:origin x="180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01T22:52:14.354" idx="1">
    <p:pos x="10" y="10"/>
    <p:text>مصل عضات الأفاعي الهندي ارخص كلفة لكن معدل اقامة المرضى أعلى من المصل السعودي وهو أعلى كلفة بشيء بسيط لكن اقامة المريض أعلى من 3 أيام لغاية 7 أيام</p:text>
    <p:extLst>
      <p:ext uri="{C676402C-5697-4E1C-873F-D02D1690AC5C}">
        <p15:threadingInfo xmlns:p15="http://schemas.microsoft.com/office/powerpoint/2012/main" timeZoneBias="-180"/>
      </p:ext>
    </p:extLst>
  </p:cm>
  <p:cm authorId="1" dt="2022-06-01T22:53:23.391" idx="2">
    <p:pos x="10" y="106"/>
    <p:text>نظام تصنيف المرضى اذا تم تعريفه بالشكل السليم وفر على ادارة التامين التغطية الشاملة للحالات الطارئة وهي غير طارئة في الحقيقة</p:text>
    <p:extLst>
      <p:ext uri="{C676402C-5697-4E1C-873F-D02D1690AC5C}">
        <p15:threadingInfo xmlns:p15="http://schemas.microsoft.com/office/powerpoint/2012/main" timeZoneBias="-180">
          <p15:parentCm authorId="1" idx="1"/>
        </p15:threadingInfo>
      </p:ext>
    </p:extLst>
  </p:cm>
  <p:cm authorId="1" dt="2022-06-01T22:53:46.586" idx="3">
    <p:pos x="10" y="202"/>
    <p:text>النسبة 60% في الواقع غير طارئ ويزور الطوارئ</p:text>
    <p:extLst>
      <p:ext uri="{C676402C-5697-4E1C-873F-D02D1690AC5C}">
        <p15:threadingInfo xmlns:p15="http://schemas.microsoft.com/office/powerpoint/2012/main" timeZoneBias="-180">
          <p15:parentCm authorId="1" idx="1"/>
        </p15:threadingInfo>
      </p:ext>
    </p:extLst>
  </p:cm>
  <p:cm authorId="1" dt="2022-06-01T22:55:26.299" idx="4">
    <p:pos x="10" y="298"/>
    <p:text>التحويل للقطاع الخاص في غياب المعلومة 60% يتوفر الخدمة في مؤسسة أخرى لكن لا تعلم المؤسسة ذلك لغياب اضطلاعها على معلومات المؤسسات الأخرى وعليه يتم التحويل للقطاع الخاص وهو عبء على الحكومة وأضعاف الكلفة العلاجية</p:text>
    <p:extLst>
      <p:ext uri="{C676402C-5697-4E1C-873F-D02D1690AC5C}">
        <p15:threadingInfo xmlns:p15="http://schemas.microsoft.com/office/powerpoint/2012/main" timeZoneBias="-180">
          <p15:parentCm authorId="1" idx="1"/>
        </p15:threadingInfo>
      </p:ext>
    </p:extLst>
  </p:cm>
  <p:cm authorId="1" dt="2022-06-01T22:57:32.509" idx="5">
    <p:pos x="10" y="394"/>
    <p:text>تقليل أخطاء مخرجات فحوصات حساسية المضادات الحيوية من خلال عمل تعريف للمضاد الممكن عمله لجرثومة محددة مما رفع دقة البيانات من 10% ادخال خاطء الى 2% ادخال خاطء وعليه أصبح عدد العينات في المجتمع الدراسي أعلى، اي دقة أعلى في النتائج</p:text>
    <p:extLst>
      <p:ext uri="{C676402C-5697-4E1C-873F-D02D1690AC5C}">
        <p15:threadingInfo xmlns:p15="http://schemas.microsoft.com/office/powerpoint/2012/main" timeZoneBias="-180">
          <p15:parentCm authorId="1" idx="1"/>
        </p15:threadingInfo>
      </p:ext>
    </p:extLst>
  </p:cm>
  <p:cm authorId="1" dt="2022-06-01T22:58:13.500" idx="6">
    <p:pos x="10" y="490"/>
    <p:text>كانت العينات التي يتم عليها عمل دراسة حساسيات المضادات لا تتجاوز بضع مئات، اليوم هي بضع آلاف</p:text>
    <p:extLst>
      <p:ext uri="{C676402C-5697-4E1C-873F-D02D1690AC5C}">
        <p15:threadingInfo xmlns:p15="http://schemas.microsoft.com/office/powerpoint/2012/main" timeZoneBias="-180">
          <p15:parentCm authorId="1" idx="1"/>
        </p15:threadingInfo>
      </p:ext>
    </p:extLst>
  </p:cm>
  <p:cm authorId="1" dt="2022-06-01T22:59:17.038" idx="7">
    <p:pos x="10" y="586"/>
    <p:text>تشكيل لجنة لمتابعة مدخلات وتشخيصات مرضى السرطان وتصويبها مريض السرطان كلفته عالية جدا والخسارة في رصده عالية جدا</p:text>
    <p:extLst>
      <p:ext uri="{C676402C-5697-4E1C-873F-D02D1690AC5C}">
        <p15:threadingInfo xmlns:p15="http://schemas.microsoft.com/office/powerpoint/2012/main" timeZoneBias="-180">
          <p15:parentCm authorId="1" idx="1"/>
        </p15:threadingInfo>
      </p:ext>
    </p:extLst>
  </p:cm>
  <p:cm authorId="1" dt="2022-06-01T22:59:31.320" idx="8">
    <p:pos x="10" y="682"/>
    <p:text>Oncology Data Stewards</p:text>
    <p:extLst>
      <p:ext uri="{C676402C-5697-4E1C-873F-D02D1690AC5C}">
        <p15:threadingInfo xmlns:p15="http://schemas.microsoft.com/office/powerpoint/2012/main" timeZoneBias="-180">
          <p15:parentCm authorId="1" idx="1"/>
        </p15:threadingInfo>
      </p:ext>
    </p:extLst>
  </p:cm>
  <p:cm authorId="1" dt="2022-06-01T23:00:48.744" idx="9">
    <p:pos x="10" y="778"/>
    <p:text>تعريف السرير المغلق تطلب ايجاد آلية لوضع السرير مغلق، حيث يتم استخدامها لغايات شخصية وأصبح عدد الأسرة غير ثابت</p:text>
    <p:extLst>
      <p:ext uri="{C676402C-5697-4E1C-873F-D02D1690AC5C}">
        <p15:threadingInfo xmlns:p15="http://schemas.microsoft.com/office/powerpoint/2012/main" timeZoneBias="-180">
          <p15:parentCm authorId="1" idx="1"/>
        </p15:threadingInfo>
      </p:ext>
    </p:extLst>
  </p:cm>
  <p:cm authorId="1" dt="2022-06-01T23:01:51.721" idx="10">
    <p:pos x="10" y="874"/>
    <p:text>تعريف اسباب تحويل المرضى لعدم توفر سرير منها المعالجة التخصصية تطلب ايجاد آلية لتحويل المرضى واثبات اسباب عدم توفر المعالجة التخصصية</p:text>
    <p:extLst>
      <p:ext uri="{C676402C-5697-4E1C-873F-D02D1690AC5C}">
        <p15:threadingInfo xmlns:p15="http://schemas.microsoft.com/office/powerpoint/2012/main" timeZoneBias="-180">
          <p15:parentCm authorId="1" idx="1"/>
        </p15:threadingInfo>
      </p:ext>
    </p:extLst>
  </p:cm>
  <p:cm authorId="1" dt="2022-06-01T23:03:48.516" idx="11">
    <p:pos x="10" y="970"/>
    <p:text>توحيد الوحدة غير ممكن، بسبب تغير الوحدة مع تغيير calibration للاجهزة الطبية ويتم بشكل دوري من صانعي الأجهزة الطبية</p:text>
    <p:extLst>
      <p:ext uri="{C676402C-5697-4E1C-873F-D02D1690AC5C}">
        <p15:threadingInfo xmlns:p15="http://schemas.microsoft.com/office/powerpoint/2012/main" timeZoneBias="-180">
          <p15:parentCm authorId="1" idx="1"/>
        </p15:threadingInfo>
      </p:ext>
    </p:extLst>
  </p:cm>
  <p:cm authorId="1" dt="2022-06-01T23:05:18.461" idx="12">
    <p:pos x="10" y="1066"/>
    <p:text>اذا تعريف normal range مع كل فحص ومرونة تعجيلة أصبح واجب لكن لا يمكن تجميع البيانات على مدار السنين على نفس الفحص، لذلك توجب اصدار قاعدة تعديل الوحدة على فحص جديد</p:text>
    <p:extLst>
      <p:ext uri="{C676402C-5697-4E1C-873F-D02D1690AC5C}">
        <p15:threadingInfo xmlns:p15="http://schemas.microsoft.com/office/powerpoint/2012/main" timeZoneBias="-180">
          <p15:parentCm authorId="1" idx="1"/>
        </p15:threadingInfo>
      </p:ext>
    </p:extLst>
  </p:cm>
  <p:cm authorId="1" dt="2022-06-01T23:06:33.958" idx="13">
    <p:pos x="10" y="1162"/>
    <p:text>تغيير اسماء الطوابق تبين انه يؤثر على تغيير الخدمة المقدمة ويؤثر على تحليل البيانات على الزمن الطويل وعليه تطلب منع تغيير الاسم لاي سبب كان مع ايقاف الطابق وعمل طابق جديد لحفظ التاريخ</p:text>
    <p:extLst>
      <p:ext uri="{C676402C-5697-4E1C-873F-D02D1690AC5C}">
        <p15:threadingInfo xmlns:p15="http://schemas.microsoft.com/office/powerpoint/2012/main" timeZoneBias="-18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D4EA3-8B55-4E47-AC5A-45E896AF0AE0}" type="doc">
      <dgm:prSet loTypeId="urn:microsoft.com/office/officeart/2008/layout/AlternatingHexagons" loCatId="list" qsTypeId="urn:microsoft.com/office/officeart/2005/8/quickstyle/simple3" qsCatId="simple" csTypeId="urn:microsoft.com/office/officeart/2005/8/colors/colorful3" csCatId="colorful" phldr="1"/>
      <dgm:spPr/>
      <dgm:t>
        <a:bodyPr/>
        <a:lstStyle/>
        <a:p>
          <a:endParaRPr lang="en-US"/>
        </a:p>
      </dgm:t>
    </dgm:pt>
    <dgm:pt modelId="{6FAB2D1C-1E06-44A3-BA44-E8D2574F524A}">
      <dgm:prSet phldrT="[Text]" custT="1"/>
      <dgm:spPr/>
      <dgm:t>
        <a:bodyPr/>
        <a:lstStyle/>
        <a:p>
          <a:r>
            <a:rPr lang="en-US" sz="900" b="1" dirty="0" smtClean="0"/>
            <a:t>Process</a:t>
          </a:r>
          <a:endParaRPr lang="en-US" sz="900" b="1" dirty="0"/>
        </a:p>
      </dgm:t>
    </dgm:pt>
    <dgm:pt modelId="{3E0D708E-92AC-4C49-95E2-3D2E35440258}" type="parTrans" cxnId="{36CF5118-636D-4A85-B960-7CF0CD32085B}">
      <dgm:prSet/>
      <dgm:spPr/>
      <dgm:t>
        <a:bodyPr/>
        <a:lstStyle/>
        <a:p>
          <a:endParaRPr lang="en-US"/>
        </a:p>
      </dgm:t>
    </dgm:pt>
    <dgm:pt modelId="{8C690BBC-9C51-4427-BDCA-E4C3F2E1948F}" type="sibTrans" cxnId="{36CF5118-636D-4A85-B960-7CF0CD32085B}">
      <dgm:prSet/>
      <dgm:spPr/>
      <dgm:t>
        <a:bodyPr/>
        <a:lstStyle/>
        <a:p>
          <a:endParaRPr lang="en-US"/>
        </a:p>
      </dgm:t>
    </dgm:pt>
    <dgm:pt modelId="{8B7F1155-DCE0-43E3-BDAD-45E1D458D13A}">
      <dgm:prSet phldrT="[Text]" custT="1"/>
      <dgm:spPr/>
      <dgm:t>
        <a:bodyPr/>
        <a:lstStyle/>
        <a:p>
          <a:r>
            <a:rPr lang="en-US" sz="900" b="1" dirty="0" smtClean="0"/>
            <a:t>People, Entities R&amp;R</a:t>
          </a:r>
          <a:endParaRPr lang="en-US" sz="900" b="1" dirty="0"/>
        </a:p>
      </dgm:t>
    </dgm:pt>
    <dgm:pt modelId="{374A219D-B0EC-4B6F-AA7C-B597E0ADEBC8}" type="parTrans" cxnId="{B0766CAB-49F2-4A25-85C1-2934467DE4A4}">
      <dgm:prSet/>
      <dgm:spPr/>
      <dgm:t>
        <a:bodyPr/>
        <a:lstStyle/>
        <a:p>
          <a:endParaRPr lang="en-US"/>
        </a:p>
      </dgm:t>
    </dgm:pt>
    <dgm:pt modelId="{35A2A517-C0B5-4890-A937-09FEE4EB48FF}" type="sibTrans" cxnId="{B0766CAB-49F2-4A25-85C1-2934467DE4A4}">
      <dgm:prSet/>
      <dgm:spPr/>
      <dgm:t>
        <a:bodyPr/>
        <a:lstStyle/>
        <a:p>
          <a:endParaRPr lang="en-US"/>
        </a:p>
      </dgm:t>
    </dgm:pt>
    <dgm:pt modelId="{D9C104EB-E31B-4737-A0B2-ED057E7CF077}">
      <dgm:prSet phldrT="[Text]" custT="1"/>
      <dgm:spPr/>
      <dgm:t>
        <a:bodyPr/>
        <a:lstStyle/>
        <a:p>
          <a:r>
            <a:rPr lang="en-US" sz="900" b="1" dirty="0" smtClean="0"/>
            <a:t>Technology</a:t>
          </a:r>
          <a:endParaRPr lang="en-US" sz="900" b="1" dirty="0"/>
        </a:p>
      </dgm:t>
    </dgm:pt>
    <dgm:pt modelId="{BE097DF8-887E-49F9-BA4E-9BED5A613F38}" type="parTrans" cxnId="{1E189D5D-3C90-42C3-9012-9CDB3AD084A7}">
      <dgm:prSet/>
      <dgm:spPr/>
      <dgm:t>
        <a:bodyPr/>
        <a:lstStyle/>
        <a:p>
          <a:endParaRPr lang="en-US"/>
        </a:p>
      </dgm:t>
    </dgm:pt>
    <dgm:pt modelId="{4B23BA26-09F6-4389-A83B-ECC1773879F0}" type="sibTrans" cxnId="{1E189D5D-3C90-42C3-9012-9CDB3AD084A7}">
      <dgm:prSet/>
      <dgm:spPr/>
      <dgm:t>
        <a:bodyPr/>
        <a:lstStyle/>
        <a:p>
          <a:endParaRPr lang="en-US"/>
        </a:p>
      </dgm:t>
    </dgm:pt>
    <dgm:pt modelId="{FC9559D8-92AC-4230-8E1B-D318E719C099}">
      <dgm:prSet phldrT="[Text]" custT="1"/>
      <dgm:spPr/>
      <dgm:t>
        <a:bodyPr/>
        <a:lstStyle/>
        <a:p>
          <a:r>
            <a:rPr lang="en-US" sz="900" b="1" dirty="0" smtClean="0"/>
            <a:t>Ownership</a:t>
          </a:r>
          <a:endParaRPr lang="en-US" sz="900" b="1" dirty="0"/>
        </a:p>
      </dgm:t>
    </dgm:pt>
    <dgm:pt modelId="{D393988F-2F0A-4B46-9CC1-AE9048FB3EF9}" type="parTrans" cxnId="{2DFB978F-9DC4-453A-B8B1-1EA5B330867B}">
      <dgm:prSet/>
      <dgm:spPr/>
      <dgm:t>
        <a:bodyPr/>
        <a:lstStyle/>
        <a:p>
          <a:endParaRPr lang="en-US"/>
        </a:p>
      </dgm:t>
    </dgm:pt>
    <dgm:pt modelId="{14A5BD1D-291A-490E-B8E9-150FDF9B6ABC}" type="sibTrans" cxnId="{2DFB978F-9DC4-453A-B8B1-1EA5B330867B}">
      <dgm:prSet/>
      <dgm:spPr/>
      <dgm:t>
        <a:bodyPr/>
        <a:lstStyle/>
        <a:p>
          <a:endParaRPr lang="en-US"/>
        </a:p>
      </dgm:t>
    </dgm:pt>
    <dgm:pt modelId="{FCCAFAD0-AE3B-4F22-A33F-6D140C51EF9F}">
      <dgm:prSet phldrT="[Text]" custT="1"/>
      <dgm:spPr/>
      <dgm:t>
        <a:bodyPr/>
        <a:lstStyle/>
        <a:p>
          <a:r>
            <a:rPr lang="en-US" sz="900" b="1" dirty="0" smtClean="0"/>
            <a:t>Security</a:t>
          </a:r>
          <a:endParaRPr lang="en-US" sz="900" b="1" dirty="0"/>
        </a:p>
      </dgm:t>
    </dgm:pt>
    <dgm:pt modelId="{15B3890C-03EC-4E41-BFCC-91F746F714B7}" type="parTrans" cxnId="{3405BD7D-1B15-4A9F-BFB4-1E090AC0E41A}">
      <dgm:prSet/>
      <dgm:spPr/>
      <dgm:t>
        <a:bodyPr/>
        <a:lstStyle/>
        <a:p>
          <a:endParaRPr lang="en-US"/>
        </a:p>
      </dgm:t>
    </dgm:pt>
    <dgm:pt modelId="{09367C1F-203B-41FE-B553-2B2A3E94A04E}" type="sibTrans" cxnId="{3405BD7D-1B15-4A9F-BFB4-1E090AC0E41A}">
      <dgm:prSet/>
      <dgm:spPr/>
      <dgm:t>
        <a:bodyPr/>
        <a:lstStyle/>
        <a:p>
          <a:endParaRPr lang="en-US"/>
        </a:p>
      </dgm:t>
    </dgm:pt>
    <dgm:pt modelId="{A245FD2A-AC64-4455-9599-15589828FDC4}">
      <dgm:prSet phldrT="[Text]" custT="1"/>
      <dgm:spPr/>
      <dgm:t>
        <a:bodyPr/>
        <a:lstStyle/>
        <a:p>
          <a:r>
            <a:rPr lang="en-US" sz="900" b="1" dirty="0" smtClean="0"/>
            <a:t>Quality</a:t>
          </a:r>
          <a:endParaRPr lang="en-US" sz="900" b="1" dirty="0"/>
        </a:p>
      </dgm:t>
    </dgm:pt>
    <dgm:pt modelId="{7959993C-BD2D-4B8A-ACB3-6F41B41B866B}" type="parTrans" cxnId="{AC2CF8CB-0D7A-4B83-A6DF-804606862E43}">
      <dgm:prSet/>
      <dgm:spPr/>
      <dgm:t>
        <a:bodyPr/>
        <a:lstStyle/>
        <a:p>
          <a:endParaRPr lang="en-US"/>
        </a:p>
      </dgm:t>
    </dgm:pt>
    <dgm:pt modelId="{DF11E93D-687A-494C-9DAD-DCA189026D37}" type="sibTrans" cxnId="{AC2CF8CB-0D7A-4B83-A6DF-804606862E43}">
      <dgm:prSet/>
      <dgm:spPr/>
      <dgm:t>
        <a:bodyPr/>
        <a:lstStyle/>
        <a:p>
          <a:endParaRPr lang="en-US"/>
        </a:p>
      </dgm:t>
    </dgm:pt>
    <dgm:pt modelId="{F3ED0F44-096D-4D34-A3B8-72EE99036B62}">
      <dgm:prSet phldrT="[Text]" custT="1"/>
      <dgm:spPr/>
      <dgm:t>
        <a:bodyPr/>
        <a:lstStyle/>
        <a:p>
          <a:r>
            <a:rPr lang="en-US" sz="900" b="1" dirty="0" smtClean="0"/>
            <a:t>Knowledge</a:t>
          </a:r>
          <a:endParaRPr lang="en-US" sz="900" b="1" dirty="0"/>
        </a:p>
      </dgm:t>
    </dgm:pt>
    <dgm:pt modelId="{A332F265-B71D-4226-8D8A-AFD1F7BA25E1}" type="parTrans" cxnId="{20BD0270-BC7F-4E1C-B0DF-FCBA59F0E325}">
      <dgm:prSet/>
      <dgm:spPr/>
      <dgm:t>
        <a:bodyPr/>
        <a:lstStyle/>
        <a:p>
          <a:endParaRPr lang="en-US"/>
        </a:p>
      </dgm:t>
    </dgm:pt>
    <dgm:pt modelId="{DAE26F65-186B-473C-989E-7FBEEA83C173}" type="sibTrans" cxnId="{20BD0270-BC7F-4E1C-B0DF-FCBA59F0E325}">
      <dgm:prSet/>
      <dgm:spPr/>
      <dgm:t>
        <a:bodyPr/>
        <a:lstStyle/>
        <a:p>
          <a:endParaRPr lang="en-US"/>
        </a:p>
      </dgm:t>
    </dgm:pt>
    <dgm:pt modelId="{2691DDE5-255F-47F5-921E-9567BE965550}">
      <dgm:prSet phldrT="[Text]" custT="1"/>
      <dgm:spPr/>
      <dgm:t>
        <a:bodyPr/>
        <a:lstStyle/>
        <a:p>
          <a:r>
            <a:rPr lang="en-US" sz="900" b="1" dirty="0" smtClean="0"/>
            <a:t>Accessibility</a:t>
          </a:r>
          <a:endParaRPr lang="en-US" sz="900" b="1" dirty="0"/>
        </a:p>
      </dgm:t>
    </dgm:pt>
    <dgm:pt modelId="{0B8DE952-49EE-498D-B440-0BC6E86D4B3B}" type="parTrans" cxnId="{654E7C79-33FB-4D4A-97C8-0D4959093A05}">
      <dgm:prSet/>
      <dgm:spPr/>
      <dgm:t>
        <a:bodyPr/>
        <a:lstStyle/>
        <a:p>
          <a:endParaRPr lang="en-US"/>
        </a:p>
      </dgm:t>
    </dgm:pt>
    <dgm:pt modelId="{7793DF1B-F3D0-4B84-B92A-8AAB770DBCC2}" type="sibTrans" cxnId="{654E7C79-33FB-4D4A-97C8-0D4959093A05}">
      <dgm:prSet/>
      <dgm:spPr/>
      <dgm:t>
        <a:bodyPr/>
        <a:lstStyle/>
        <a:p>
          <a:endParaRPr lang="en-US"/>
        </a:p>
      </dgm:t>
    </dgm:pt>
    <dgm:pt modelId="{6F5F8472-E4BD-4EDC-9B2F-3091F737907C}" type="pres">
      <dgm:prSet presAssocID="{093D4EA3-8B55-4E47-AC5A-45E896AF0AE0}" presName="Name0" presStyleCnt="0">
        <dgm:presLayoutVars>
          <dgm:chMax/>
          <dgm:chPref/>
          <dgm:dir/>
          <dgm:animLvl val="lvl"/>
        </dgm:presLayoutVars>
      </dgm:prSet>
      <dgm:spPr/>
      <dgm:t>
        <a:bodyPr/>
        <a:lstStyle/>
        <a:p>
          <a:endParaRPr lang="en-US"/>
        </a:p>
      </dgm:t>
    </dgm:pt>
    <dgm:pt modelId="{303BB52E-3188-4F15-8CB2-6D1668D94376}" type="pres">
      <dgm:prSet presAssocID="{6FAB2D1C-1E06-44A3-BA44-E8D2574F524A}" presName="composite" presStyleCnt="0"/>
      <dgm:spPr/>
      <dgm:t>
        <a:bodyPr/>
        <a:lstStyle/>
        <a:p>
          <a:endParaRPr lang="en-US"/>
        </a:p>
      </dgm:t>
    </dgm:pt>
    <dgm:pt modelId="{4272C7CE-89CD-4851-9A27-A7A379FCA5A6}" type="pres">
      <dgm:prSet presAssocID="{6FAB2D1C-1E06-44A3-BA44-E8D2574F524A}" presName="Parent1" presStyleLbl="node1" presStyleIdx="0" presStyleCnt="16" custScaleX="155211">
        <dgm:presLayoutVars>
          <dgm:chMax val="1"/>
          <dgm:chPref val="1"/>
          <dgm:bulletEnabled val="1"/>
        </dgm:presLayoutVars>
      </dgm:prSet>
      <dgm:spPr/>
      <dgm:t>
        <a:bodyPr/>
        <a:lstStyle/>
        <a:p>
          <a:endParaRPr lang="en-US"/>
        </a:p>
      </dgm:t>
    </dgm:pt>
    <dgm:pt modelId="{D9C2C68B-D7FD-4E76-BC34-0E1B7726A7A3}" type="pres">
      <dgm:prSet presAssocID="{6FAB2D1C-1E06-44A3-BA44-E8D2574F524A}" presName="Childtext1" presStyleLbl="revTx" presStyleIdx="0" presStyleCnt="8">
        <dgm:presLayoutVars>
          <dgm:chMax val="0"/>
          <dgm:chPref val="0"/>
          <dgm:bulletEnabled val="1"/>
        </dgm:presLayoutVars>
      </dgm:prSet>
      <dgm:spPr/>
      <dgm:t>
        <a:bodyPr/>
        <a:lstStyle/>
        <a:p>
          <a:endParaRPr lang="en-US"/>
        </a:p>
      </dgm:t>
    </dgm:pt>
    <dgm:pt modelId="{35142181-A740-42AD-BC67-8F1C78B24192}" type="pres">
      <dgm:prSet presAssocID="{6FAB2D1C-1E06-44A3-BA44-E8D2574F524A}" presName="BalanceSpacing" presStyleCnt="0"/>
      <dgm:spPr/>
      <dgm:t>
        <a:bodyPr/>
        <a:lstStyle/>
        <a:p>
          <a:endParaRPr lang="en-US"/>
        </a:p>
      </dgm:t>
    </dgm:pt>
    <dgm:pt modelId="{D181D798-39CF-4FF5-913B-3C399665EBCA}" type="pres">
      <dgm:prSet presAssocID="{6FAB2D1C-1E06-44A3-BA44-E8D2574F524A}" presName="BalanceSpacing1" presStyleCnt="0"/>
      <dgm:spPr/>
      <dgm:t>
        <a:bodyPr/>
        <a:lstStyle/>
        <a:p>
          <a:endParaRPr lang="en-US"/>
        </a:p>
      </dgm:t>
    </dgm:pt>
    <dgm:pt modelId="{284476D2-D506-4593-98D3-95B09B0710CB}" type="pres">
      <dgm:prSet presAssocID="{8C690BBC-9C51-4427-BDCA-E4C3F2E1948F}" presName="Accent1Text" presStyleLbl="node1" presStyleIdx="1" presStyleCnt="16"/>
      <dgm:spPr/>
      <dgm:t>
        <a:bodyPr/>
        <a:lstStyle/>
        <a:p>
          <a:endParaRPr lang="en-US"/>
        </a:p>
      </dgm:t>
    </dgm:pt>
    <dgm:pt modelId="{637CFA45-A857-4EA0-A65B-89D96BEEFFF5}" type="pres">
      <dgm:prSet presAssocID="{8C690BBC-9C51-4427-BDCA-E4C3F2E1948F}" presName="spaceBetweenRectangles" presStyleCnt="0"/>
      <dgm:spPr/>
      <dgm:t>
        <a:bodyPr/>
        <a:lstStyle/>
        <a:p>
          <a:endParaRPr lang="en-US"/>
        </a:p>
      </dgm:t>
    </dgm:pt>
    <dgm:pt modelId="{1331D2C4-E9A5-442E-9287-B6EAC480C359}" type="pres">
      <dgm:prSet presAssocID="{8B7F1155-DCE0-43E3-BDAD-45E1D458D13A}" presName="composite" presStyleCnt="0"/>
      <dgm:spPr/>
      <dgm:t>
        <a:bodyPr/>
        <a:lstStyle/>
        <a:p>
          <a:endParaRPr lang="en-US"/>
        </a:p>
      </dgm:t>
    </dgm:pt>
    <dgm:pt modelId="{B78B635C-E0F3-4B8E-A2A1-9CB89CEE5EFF}" type="pres">
      <dgm:prSet presAssocID="{8B7F1155-DCE0-43E3-BDAD-45E1D458D13A}" presName="Parent1" presStyleLbl="node1" presStyleIdx="2" presStyleCnt="16" custScaleX="155211">
        <dgm:presLayoutVars>
          <dgm:chMax val="1"/>
          <dgm:chPref val="1"/>
          <dgm:bulletEnabled val="1"/>
        </dgm:presLayoutVars>
      </dgm:prSet>
      <dgm:spPr/>
      <dgm:t>
        <a:bodyPr/>
        <a:lstStyle/>
        <a:p>
          <a:endParaRPr lang="en-US"/>
        </a:p>
      </dgm:t>
    </dgm:pt>
    <dgm:pt modelId="{C0285BE8-8F7F-48BB-AB34-DDC971F29ACF}" type="pres">
      <dgm:prSet presAssocID="{8B7F1155-DCE0-43E3-BDAD-45E1D458D13A}" presName="Childtext1" presStyleLbl="revTx" presStyleIdx="1" presStyleCnt="8">
        <dgm:presLayoutVars>
          <dgm:chMax val="0"/>
          <dgm:chPref val="0"/>
          <dgm:bulletEnabled val="1"/>
        </dgm:presLayoutVars>
      </dgm:prSet>
      <dgm:spPr/>
      <dgm:t>
        <a:bodyPr/>
        <a:lstStyle/>
        <a:p>
          <a:endParaRPr lang="en-US"/>
        </a:p>
      </dgm:t>
    </dgm:pt>
    <dgm:pt modelId="{700DD341-F5C8-49CA-B715-CD146CD56AEB}" type="pres">
      <dgm:prSet presAssocID="{8B7F1155-DCE0-43E3-BDAD-45E1D458D13A}" presName="BalanceSpacing" presStyleCnt="0"/>
      <dgm:spPr/>
      <dgm:t>
        <a:bodyPr/>
        <a:lstStyle/>
        <a:p>
          <a:endParaRPr lang="en-US"/>
        </a:p>
      </dgm:t>
    </dgm:pt>
    <dgm:pt modelId="{2DEEB88A-4242-4694-AC29-DA95B45FBC3A}" type="pres">
      <dgm:prSet presAssocID="{8B7F1155-DCE0-43E3-BDAD-45E1D458D13A}" presName="BalanceSpacing1" presStyleCnt="0"/>
      <dgm:spPr/>
      <dgm:t>
        <a:bodyPr/>
        <a:lstStyle/>
        <a:p>
          <a:endParaRPr lang="en-US"/>
        </a:p>
      </dgm:t>
    </dgm:pt>
    <dgm:pt modelId="{1FAD5537-9C55-4155-A4D9-216A423750E5}" type="pres">
      <dgm:prSet presAssocID="{35A2A517-C0B5-4890-A937-09FEE4EB48FF}" presName="Accent1Text" presStyleLbl="node1" presStyleIdx="3" presStyleCnt="16"/>
      <dgm:spPr/>
      <dgm:t>
        <a:bodyPr/>
        <a:lstStyle/>
        <a:p>
          <a:endParaRPr lang="en-US"/>
        </a:p>
      </dgm:t>
    </dgm:pt>
    <dgm:pt modelId="{05B76DA1-923B-4423-A7F0-20798438CB14}" type="pres">
      <dgm:prSet presAssocID="{35A2A517-C0B5-4890-A937-09FEE4EB48FF}" presName="spaceBetweenRectangles" presStyleCnt="0"/>
      <dgm:spPr/>
      <dgm:t>
        <a:bodyPr/>
        <a:lstStyle/>
        <a:p>
          <a:endParaRPr lang="en-US"/>
        </a:p>
      </dgm:t>
    </dgm:pt>
    <dgm:pt modelId="{901B0974-A8DF-40EF-8724-017CBEA93F97}" type="pres">
      <dgm:prSet presAssocID="{D9C104EB-E31B-4737-A0B2-ED057E7CF077}" presName="composite" presStyleCnt="0"/>
      <dgm:spPr/>
      <dgm:t>
        <a:bodyPr/>
        <a:lstStyle/>
        <a:p>
          <a:endParaRPr lang="en-US"/>
        </a:p>
      </dgm:t>
    </dgm:pt>
    <dgm:pt modelId="{CDA54A8C-0CE0-4155-8A46-2DD5C964D608}" type="pres">
      <dgm:prSet presAssocID="{D9C104EB-E31B-4737-A0B2-ED057E7CF077}" presName="Parent1" presStyleLbl="node1" presStyleIdx="4" presStyleCnt="16" custScaleX="155211">
        <dgm:presLayoutVars>
          <dgm:chMax val="1"/>
          <dgm:chPref val="1"/>
          <dgm:bulletEnabled val="1"/>
        </dgm:presLayoutVars>
      </dgm:prSet>
      <dgm:spPr/>
      <dgm:t>
        <a:bodyPr/>
        <a:lstStyle/>
        <a:p>
          <a:endParaRPr lang="en-US"/>
        </a:p>
      </dgm:t>
    </dgm:pt>
    <dgm:pt modelId="{21279B6D-C16F-4E10-AAE8-E27A9FBE57B7}" type="pres">
      <dgm:prSet presAssocID="{D9C104EB-E31B-4737-A0B2-ED057E7CF077}" presName="Childtext1" presStyleLbl="revTx" presStyleIdx="2" presStyleCnt="8">
        <dgm:presLayoutVars>
          <dgm:chMax val="0"/>
          <dgm:chPref val="0"/>
          <dgm:bulletEnabled val="1"/>
        </dgm:presLayoutVars>
      </dgm:prSet>
      <dgm:spPr/>
      <dgm:t>
        <a:bodyPr/>
        <a:lstStyle/>
        <a:p>
          <a:endParaRPr lang="en-US"/>
        </a:p>
      </dgm:t>
    </dgm:pt>
    <dgm:pt modelId="{FF44ECD6-5D3B-4651-85D6-182E317316B4}" type="pres">
      <dgm:prSet presAssocID="{D9C104EB-E31B-4737-A0B2-ED057E7CF077}" presName="BalanceSpacing" presStyleCnt="0"/>
      <dgm:spPr/>
      <dgm:t>
        <a:bodyPr/>
        <a:lstStyle/>
        <a:p>
          <a:endParaRPr lang="en-US"/>
        </a:p>
      </dgm:t>
    </dgm:pt>
    <dgm:pt modelId="{2B88DAA5-2125-42DE-B6A7-B7E07DF9650B}" type="pres">
      <dgm:prSet presAssocID="{D9C104EB-E31B-4737-A0B2-ED057E7CF077}" presName="BalanceSpacing1" presStyleCnt="0"/>
      <dgm:spPr/>
      <dgm:t>
        <a:bodyPr/>
        <a:lstStyle/>
        <a:p>
          <a:endParaRPr lang="en-US"/>
        </a:p>
      </dgm:t>
    </dgm:pt>
    <dgm:pt modelId="{984AAC6E-0B82-421E-9C8B-D69A055E9231}" type="pres">
      <dgm:prSet presAssocID="{4B23BA26-09F6-4389-A83B-ECC1773879F0}" presName="Accent1Text" presStyleLbl="node1" presStyleIdx="5" presStyleCnt="16"/>
      <dgm:spPr/>
      <dgm:t>
        <a:bodyPr/>
        <a:lstStyle/>
        <a:p>
          <a:endParaRPr lang="en-US"/>
        </a:p>
      </dgm:t>
    </dgm:pt>
    <dgm:pt modelId="{AC93E01F-0405-42BE-9240-303EB49B7AA9}" type="pres">
      <dgm:prSet presAssocID="{4B23BA26-09F6-4389-A83B-ECC1773879F0}" presName="spaceBetweenRectangles" presStyleCnt="0"/>
      <dgm:spPr/>
      <dgm:t>
        <a:bodyPr/>
        <a:lstStyle/>
        <a:p>
          <a:endParaRPr lang="en-US"/>
        </a:p>
      </dgm:t>
    </dgm:pt>
    <dgm:pt modelId="{4A51828E-4D24-4125-AFB8-A35CBE79841C}" type="pres">
      <dgm:prSet presAssocID="{FC9559D8-92AC-4230-8E1B-D318E719C099}" presName="composite" presStyleCnt="0"/>
      <dgm:spPr/>
      <dgm:t>
        <a:bodyPr/>
        <a:lstStyle/>
        <a:p>
          <a:endParaRPr lang="en-US"/>
        </a:p>
      </dgm:t>
    </dgm:pt>
    <dgm:pt modelId="{44C02C3B-BD95-4FCC-8774-F1199F89574A}" type="pres">
      <dgm:prSet presAssocID="{FC9559D8-92AC-4230-8E1B-D318E719C099}" presName="Parent1" presStyleLbl="node1" presStyleIdx="6" presStyleCnt="16" custScaleX="155211">
        <dgm:presLayoutVars>
          <dgm:chMax val="1"/>
          <dgm:chPref val="1"/>
          <dgm:bulletEnabled val="1"/>
        </dgm:presLayoutVars>
      </dgm:prSet>
      <dgm:spPr/>
      <dgm:t>
        <a:bodyPr/>
        <a:lstStyle/>
        <a:p>
          <a:endParaRPr lang="en-US"/>
        </a:p>
      </dgm:t>
    </dgm:pt>
    <dgm:pt modelId="{9698DDB8-2244-4101-9A89-4ED4A698BE65}" type="pres">
      <dgm:prSet presAssocID="{FC9559D8-92AC-4230-8E1B-D318E719C099}" presName="Childtext1" presStyleLbl="revTx" presStyleIdx="3" presStyleCnt="8">
        <dgm:presLayoutVars>
          <dgm:chMax val="0"/>
          <dgm:chPref val="0"/>
          <dgm:bulletEnabled val="1"/>
        </dgm:presLayoutVars>
      </dgm:prSet>
      <dgm:spPr/>
      <dgm:t>
        <a:bodyPr/>
        <a:lstStyle/>
        <a:p>
          <a:endParaRPr lang="en-US"/>
        </a:p>
      </dgm:t>
    </dgm:pt>
    <dgm:pt modelId="{D3DEF20A-EE22-4F9D-A27E-5545842BF3E3}" type="pres">
      <dgm:prSet presAssocID="{FC9559D8-92AC-4230-8E1B-D318E719C099}" presName="BalanceSpacing" presStyleCnt="0"/>
      <dgm:spPr/>
      <dgm:t>
        <a:bodyPr/>
        <a:lstStyle/>
        <a:p>
          <a:endParaRPr lang="en-US"/>
        </a:p>
      </dgm:t>
    </dgm:pt>
    <dgm:pt modelId="{7968E80C-93C8-463F-96DC-BDBB75449D7D}" type="pres">
      <dgm:prSet presAssocID="{FC9559D8-92AC-4230-8E1B-D318E719C099}" presName="BalanceSpacing1" presStyleCnt="0"/>
      <dgm:spPr/>
      <dgm:t>
        <a:bodyPr/>
        <a:lstStyle/>
        <a:p>
          <a:endParaRPr lang="en-US"/>
        </a:p>
      </dgm:t>
    </dgm:pt>
    <dgm:pt modelId="{BB5071E8-D10D-41BA-8E4C-9E62E8838273}" type="pres">
      <dgm:prSet presAssocID="{14A5BD1D-291A-490E-B8E9-150FDF9B6ABC}" presName="Accent1Text" presStyleLbl="node1" presStyleIdx="7" presStyleCnt="16"/>
      <dgm:spPr/>
      <dgm:t>
        <a:bodyPr/>
        <a:lstStyle/>
        <a:p>
          <a:endParaRPr lang="en-US"/>
        </a:p>
      </dgm:t>
    </dgm:pt>
    <dgm:pt modelId="{FCE9B3C5-1415-4B0F-9A08-73A5D1445E73}" type="pres">
      <dgm:prSet presAssocID="{14A5BD1D-291A-490E-B8E9-150FDF9B6ABC}" presName="spaceBetweenRectangles" presStyleCnt="0"/>
      <dgm:spPr/>
      <dgm:t>
        <a:bodyPr/>
        <a:lstStyle/>
        <a:p>
          <a:endParaRPr lang="en-US"/>
        </a:p>
      </dgm:t>
    </dgm:pt>
    <dgm:pt modelId="{90D03255-FD8B-4EE5-88EE-6CBC25FF428D}" type="pres">
      <dgm:prSet presAssocID="{FCCAFAD0-AE3B-4F22-A33F-6D140C51EF9F}" presName="composite" presStyleCnt="0"/>
      <dgm:spPr/>
      <dgm:t>
        <a:bodyPr/>
        <a:lstStyle/>
        <a:p>
          <a:endParaRPr lang="en-US"/>
        </a:p>
      </dgm:t>
    </dgm:pt>
    <dgm:pt modelId="{F532AD2F-1485-4362-B9DE-DF2F4A7DD9F5}" type="pres">
      <dgm:prSet presAssocID="{FCCAFAD0-AE3B-4F22-A33F-6D140C51EF9F}" presName="Parent1" presStyleLbl="node1" presStyleIdx="8" presStyleCnt="16" custScaleX="155211">
        <dgm:presLayoutVars>
          <dgm:chMax val="1"/>
          <dgm:chPref val="1"/>
          <dgm:bulletEnabled val="1"/>
        </dgm:presLayoutVars>
      </dgm:prSet>
      <dgm:spPr/>
      <dgm:t>
        <a:bodyPr/>
        <a:lstStyle/>
        <a:p>
          <a:endParaRPr lang="en-US"/>
        </a:p>
      </dgm:t>
    </dgm:pt>
    <dgm:pt modelId="{9F9C827B-2F3E-4B57-912B-BCED01F50C6E}" type="pres">
      <dgm:prSet presAssocID="{FCCAFAD0-AE3B-4F22-A33F-6D140C51EF9F}" presName="Childtext1" presStyleLbl="revTx" presStyleIdx="4" presStyleCnt="8">
        <dgm:presLayoutVars>
          <dgm:chMax val="0"/>
          <dgm:chPref val="0"/>
          <dgm:bulletEnabled val="1"/>
        </dgm:presLayoutVars>
      </dgm:prSet>
      <dgm:spPr/>
      <dgm:t>
        <a:bodyPr/>
        <a:lstStyle/>
        <a:p>
          <a:endParaRPr lang="en-US"/>
        </a:p>
      </dgm:t>
    </dgm:pt>
    <dgm:pt modelId="{5B28B98C-AA90-41EA-B9D7-E597D22A1687}" type="pres">
      <dgm:prSet presAssocID="{FCCAFAD0-AE3B-4F22-A33F-6D140C51EF9F}" presName="BalanceSpacing" presStyleCnt="0"/>
      <dgm:spPr/>
      <dgm:t>
        <a:bodyPr/>
        <a:lstStyle/>
        <a:p>
          <a:endParaRPr lang="en-US"/>
        </a:p>
      </dgm:t>
    </dgm:pt>
    <dgm:pt modelId="{B22F8DC6-7EB4-4884-809E-A0E8E14E0B3C}" type="pres">
      <dgm:prSet presAssocID="{FCCAFAD0-AE3B-4F22-A33F-6D140C51EF9F}" presName="BalanceSpacing1" presStyleCnt="0"/>
      <dgm:spPr/>
      <dgm:t>
        <a:bodyPr/>
        <a:lstStyle/>
        <a:p>
          <a:endParaRPr lang="en-US"/>
        </a:p>
      </dgm:t>
    </dgm:pt>
    <dgm:pt modelId="{35A1D57F-6B67-4ABF-A241-BBD3E6DB8F89}" type="pres">
      <dgm:prSet presAssocID="{09367C1F-203B-41FE-B553-2B2A3E94A04E}" presName="Accent1Text" presStyleLbl="node1" presStyleIdx="9" presStyleCnt="16"/>
      <dgm:spPr/>
      <dgm:t>
        <a:bodyPr/>
        <a:lstStyle/>
        <a:p>
          <a:endParaRPr lang="en-US"/>
        </a:p>
      </dgm:t>
    </dgm:pt>
    <dgm:pt modelId="{208897CC-EF4B-4018-A32E-4A9A9DCFBCDB}" type="pres">
      <dgm:prSet presAssocID="{09367C1F-203B-41FE-B553-2B2A3E94A04E}" presName="spaceBetweenRectangles" presStyleCnt="0"/>
      <dgm:spPr/>
      <dgm:t>
        <a:bodyPr/>
        <a:lstStyle/>
        <a:p>
          <a:endParaRPr lang="en-US"/>
        </a:p>
      </dgm:t>
    </dgm:pt>
    <dgm:pt modelId="{DE03E292-C8D3-4076-BB9D-9DA7943EE08B}" type="pres">
      <dgm:prSet presAssocID="{A245FD2A-AC64-4455-9599-15589828FDC4}" presName="composite" presStyleCnt="0"/>
      <dgm:spPr/>
      <dgm:t>
        <a:bodyPr/>
        <a:lstStyle/>
        <a:p>
          <a:endParaRPr lang="en-US"/>
        </a:p>
      </dgm:t>
    </dgm:pt>
    <dgm:pt modelId="{3128AD9C-8705-4162-A535-79A620CE806D}" type="pres">
      <dgm:prSet presAssocID="{A245FD2A-AC64-4455-9599-15589828FDC4}" presName="Parent1" presStyleLbl="node1" presStyleIdx="10" presStyleCnt="16" custScaleX="155211">
        <dgm:presLayoutVars>
          <dgm:chMax val="1"/>
          <dgm:chPref val="1"/>
          <dgm:bulletEnabled val="1"/>
        </dgm:presLayoutVars>
      </dgm:prSet>
      <dgm:spPr/>
      <dgm:t>
        <a:bodyPr/>
        <a:lstStyle/>
        <a:p>
          <a:endParaRPr lang="en-US"/>
        </a:p>
      </dgm:t>
    </dgm:pt>
    <dgm:pt modelId="{DCDBEB5E-25FC-4484-91D0-A48B306C3B71}" type="pres">
      <dgm:prSet presAssocID="{A245FD2A-AC64-4455-9599-15589828FDC4}" presName="Childtext1" presStyleLbl="revTx" presStyleIdx="5" presStyleCnt="8">
        <dgm:presLayoutVars>
          <dgm:chMax val="0"/>
          <dgm:chPref val="0"/>
          <dgm:bulletEnabled val="1"/>
        </dgm:presLayoutVars>
      </dgm:prSet>
      <dgm:spPr/>
      <dgm:t>
        <a:bodyPr/>
        <a:lstStyle/>
        <a:p>
          <a:endParaRPr lang="en-US"/>
        </a:p>
      </dgm:t>
    </dgm:pt>
    <dgm:pt modelId="{212EEAE1-3586-4DBE-BEE2-1483162492A8}" type="pres">
      <dgm:prSet presAssocID="{A245FD2A-AC64-4455-9599-15589828FDC4}" presName="BalanceSpacing" presStyleCnt="0"/>
      <dgm:spPr/>
      <dgm:t>
        <a:bodyPr/>
        <a:lstStyle/>
        <a:p>
          <a:endParaRPr lang="en-US"/>
        </a:p>
      </dgm:t>
    </dgm:pt>
    <dgm:pt modelId="{4DD3AFB0-C522-4374-A1B7-002090722506}" type="pres">
      <dgm:prSet presAssocID="{A245FD2A-AC64-4455-9599-15589828FDC4}" presName="BalanceSpacing1" presStyleCnt="0"/>
      <dgm:spPr/>
      <dgm:t>
        <a:bodyPr/>
        <a:lstStyle/>
        <a:p>
          <a:endParaRPr lang="en-US"/>
        </a:p>
      </dgm:t>
    </dgm:pt>
    <dgm:pt modelId="{A2C74525-6C10-44B0-B6F7-A89B4C343353}" type="pres">
      <dgm:prSet presAssocID="{DF11E93D-687A-494C-9DAD-DCA189026D37}" presName="Accent1Text" presStyleLbl="node1" presStyleIdx="11" presStyleCnt="16"/>
      <dgm:spPr/>
      <dgm:t>
        <a:bodyPr/>
        <a:lstStyle/>
        <a:p>
          <a:endParaRPr lang="en-US"/>
        </a:p>
      </dgm:t>
    </dgm:pt>
    <dgm:pt modelId="{A5F72DD6-BFBC-4EFD-BAE5-18FE43B5E8A1}" type="pres">
      <dgm:prSet presAssocID="{DF11E93D-687A-494C-9DAD-DCA189026D37}" presName="spaceBetweenRectangles" presStyleCnt="0"/>
      <dgm:spPr/>
      <dgm:t>
        <a:bodyPr/>
        <a:lstStyle/>
        <a:p>
          <a:endParaRPr lang="en-US"/>
        </a:p>
      </dgm:t>
    </dgm:pt>
    <dgm:pt modelId="{36AA2B12-3F76-4EE7-8E51-F73796B1B370}" type="pres">
      <dgm:prSet presAssocID="{F3ED0F44-096D-4D34-A3B8-72EE99036B62}" presName="composite" presStyleCnt="0"/>
      <dgm:spPr/>
      <dgm:t>
        <a:bodyPr/>
        <a:lstStyle/>
        <a:p>
          <a:endParaRPr lang="en-US"/>
        </a:p>
      </dgm:t>
    </dgm:pt>
    <dgm:pt modelId="{AE32DA0A-9F88-403E-B7CE-A7287A872E2B}" type="pres">
      <dgm:prSet presAssocID="{F3ED0F44-096D-4D34-A3B8-72EE99036B62}" presName="Parent1" presStyleLbl="node1" presStyleIdx="12" presStyleCnt="16" custScaleX="155211">
        <dgm:presLayoutVars>
          <dgm:chMax val="1"/>
          <dgm:chPref val="1"/>
          <dgm:bulletEnabled val="1"/>
        </dgm:presLayoutVars>
      </dgm:prSet>
      <dgm:spPr/>
      <dgm:t>
        <a:bodyPr/>
        <a:lstStyle/>
        <a:p>
          <a:endParaRPr lang="en-US"/>
        </a:p>
      </dgm:t>
    </dgm:pt>
    <dgm:pt modelId="{81053A96-8534-47A0-AB07-E26B78EE4A97}" type="pres">
      <dgm:prSet presAssocID="{F3ED0F44-096D-4D34-A3B8-72EE99036B62}" presName="Childtext1" presStyleLbl="revTx" presStyleIdx="6" presStyleCnt="8">
        <dgm:presLayoutVars>
          <dgm:chMax val="0"/>
          <dgm:chPref val="0"/>
          <dgm:bulletEnabled val="1"/>
        </dgm:presLayoutVars>
      </dgm:prSet>
      <dgm:spPr/>
      <dgm:t>
        <a:bodyPr/>
        <a:lstStyle/>
        <a:p>
          <a:endParaRPr lang="en-US"/>
        </a:p>
      </dgm:t>
    </dgm:pt>
    <dgm:pt modelId="{986D11F1-0759-4B59-AF82-06882BD22E0B}" type="pres">
      <dgm:prSet presAssocID="{F3ED0F44-096D-4D34-A3B8-72EE99036B62}" presName="BalanceSpacing" presStyleCnt="0"/>
      <dgm:spPr/>
      <dgm:t>
        <a:bodyPr/>
        <a:lstStyle/>
        <a:p>
          <a:endParaRPr lang="en-US"/>
        </a:p>
      </dgm:t>
    </dgm:pt>
    <dgm:pt modelId="{84340A5A-9B8A-4452-AE6D-EEF02DA24D85}" type="pres">
      <dgm:prSet presAssocID="{F3ED0F44-096D-4D34-A3B8-72EE99036B62}" presName="BalanceSpacing1" presStyleCnt="0"/>
      <dgm:spPr/>
      <dgm:t>
        <a:bodyPr/>
        <a:lstStyle/>
        <a:p>
          <a:endParaRPr lang="en-US"/>
        </a:p>
      </dgm:t>
    </dgm:pt>
    <dgm:pt modelId="{55A543CE-E360-4163-8AFC-3FF5232F7670}" type="pres">
      <dgm:prSet presAssocID="{DAE26F65-186B-473C-989E-7FBEEA83C173}" presName="Accent1Text" presStyleLbl="node1" presStyleIdx="13" presStyleCnt="16"/>
      <dgm:spPr/>
      <dgm:t>
        <a:bodyPr/>
        <a:lstStyle/>
        <a:p>
          <a:endParaRPr lang="en-US"/>
        </a:p>
      </dgm:t>
    </dgm:pt>
    <dgm:pt modelId="{EF067D43-E6C9-4F10-BC8B-F6B94BAC8FD7}" type="pres">
      <dgm:prSet presAssocID="{DAE26F65-186B-473C-989E-7FBEEA83C173}" presName="spaceBetweenRectangles" presStyleCnt="0"/>
      <dgm:spPr/>
      <dgm:t>
        <a:bodyPr/>
        <a:lstStyle/>
        <a:p>
          <a:endParaRPr lang="en-US"/>
        </a:p>
      </dgm:t>
    </dgm:pt>
    <dgm:pt modelId="{68126901-46A4-47ED-914C-122AE53141C6}" type="pres">
      <dgm:prSet presAssocID="{2691DDE5-255F-47F5-921E-9567BE965550}" presName="composite" presStyleCnt="0"/>
      <dgm:spPr/>
      <dgm:t>
        <a:bodyPr/>
        <a:lstStyle/>
        <a:p>
          <a:endParaRPr lang="en-US"/>
        </a:p>
      </dgm:t>
    </dgm:pt>
    <dgm:pt modelId="{F33F7D79-48B7-464F-8C5A-E835A9B6F594}" type="pres">
      <dgm:prSet presAssocID="{2691DDE5-255F-47F5-921E-9567BE965550}" presName="Parent1" presStyleLbl="node1" presStyleIdx="14" presStyleCnt="16" custScaleX="155211">
        <dgm:presLayoutVars>
          <dgm:chMax val="1"/>
          <dgm:chPref val="1"/>
          <dgm:bulletEnabled val="1"/>
        </dgm:presLayoutVars>
      </dgm:prSet>
      <dgm:spPr/>
      <dgm:t>
        <a:bodyPr/>
        <a:lstStyle/>
        <a:p>
          <a:endParaRPr lang="en-US"/>
        </a:p>
      </dgm:t>
    </dgm:pt>
    <dgm:pt modelId="{FBE6C547-AA25-4923-B2D3-C339E97D6742}" type="pres">
      <dgm:prSet presAssocID="{2691DDE5-255F-47F5-921E-9567BE965550}" presName="Childtext1" presStyleLbl="revTx" presStyleIdx="7" presStyleCnt="8">
        <dgm:presLayoutVars>
          <dgm:chMax val="0"/>
          <dgm:chPref val="0"/>
          <dgm:bulletEnabled val="1"/>
        </dgm:presLayoutVars>
      </dgm:prSet>
      <dgm:spPr/>
      <dgm:t>
        <a:bodyPr/>
        <a:lstStyle/>
        <a:p>
          <a:endParaRPr lang="en-US"/>
        </a:p>
      </dgm:t>
    </dgm:pt>
    <dgm:pt modelId="{C48F3829-ABBE-482A-9844-1CA1CC275944}" type="pres">
      <dgm:prSet presAssocID="{2691DDE5-255F-47F5-921E-9567BE965550}" presName="BalanceSpacing" presStyleCnt="0"/>
      <dgm:spPr/>
      <dgm:t>
        <a:bodyPr/>
        <a:lstStyle/>
        <a:p>
          <a:endParaRPr lang="en-US"/>
        </a:p>
      </dgm:t>
    </dgm:pt>
    <dgm:pt modelId="{81CF0390-41E1-4068-86BF-A854F30DC000}" type="pres">
      <dgm:prSet presAssocID="{2691DDE5-255F-47F5-921E-9567BE965550}" presName="BalanceSpacing1" presStyleCnt="0"/>
      <dgm:spPr/>
      <dgm:t>
        <a:bodyPr/>
        <a:lstStyle/>
        <a:p>
          <a:endParaRPr lang="en-US"/>
        </a:p>
      </dgm:t>
    </dgm:pt>
    <dgm:pt modelId="{E9B98531-B44B-4BA9-89B0-CB4A4044329D}" type="pres">
      <dgm:prSet presAssocID="{7793DF1B-F3D0-4B84-B92A-8AAB770DBCC2}" presName="Accent1Text" presStyleLbl="node1" presStyleIdx="15" presStyleCnt="16"/>
      <dgm:spPr/>
      <dgm:t>
        <a:bodyPr/>
        <a:lstStyle/>
        <a:p>
          <a:endParaRPr lang="en-US"/>
        </a:p>
      </dgm:t>
    </dgm:pt>
  </dgm:ptLst>
  <dgm:cxnLst>
    <dgm:cxn modelId="{2DFB978F-9DC4-453A-B8B1-1EA5B330867B}" srcId="{093D4EA3-8B55-4E47-AC5A-45E896AF0AE0}" destId="{FC9559D8-92AC-4230-8E1B-D318E719C099}" srcOrd="3" destOrd="0" parTransId="{D393988F-2F0A-4B46-9CC1-AE9048FB3EF9}" sibTransId="{14A5BD1D-291A-490E-B8E9-150FDF9B6ABC}"/>
    <dgm:cxn modelId="{CE64D011-0A07-47DD-8AE8-CB2ADE955849}" type="presOf" srcId="{35A2A517-C0B5-4890-A937-09FEE4EB48FF}" destId="{1FAD5537-9C55-4155-A4D9-216A423750E5}" srcOrd="0" destOrd="0" presId="urn:microsoft.com/office/officeart/2008/layout/AlternatingHexagons"/>
    <dgm:cxn modelId="{3405BD7D-1B15-4A9F-BFB4-1E090AC0E41A}" srcId="{093D4EA3-8B55-4E47-AC5A-45E896AF0AE0}" destId="{FCCAFAD0-AE3B-4F22-A33F-6D140C51EF9F}" srcOrd="4" destOrd="0" parTransId="{15B3890C-03EC-4E41-BFCC-91F746F714B7}" sibTransId="{09367C1F-203B-41FE-B553-2B2A3E94A04E}"/>
    <dgm:cxn modelId="{A779A20C-B945-4E08-8B87-901E6A041B33}" type="presOf" srcId="{14A5BD1D-291A-490E-B8E9-150FDF9B6ABC}" destId="{BB5071E8-D10D-41BA-8E4C-9E62E8838273}" srcOrd="0" destOrd="0" presId="urn:microsoft.com/office/officeart/2008/layout/AlternatingHexagons"/>
    <dgm:cxn modelId="{23927638-E1AA-424B-8682-BC4F0DDF1DBE}" type="presOf" srcId="{4B23BA26-09F6-4389-A83B-ECC1773879F0}" destId="{984AAC6E-0B82-421E-9C8B-D69A055E9231}" srcOrd="0" destOrd="0" presId="urn:microsoft.com/office/officeart/2008/layout/AlternatingHexagons"/>
    <dgm:cxn modelId="{654E7C79-33FB-4D4A-97C8-0D4959093A05}" srcId="{093D4EA3-8B55-4E47-AC5A-45E896AF0AE0}" destId="{2691DDE5-255F-47F5-921E-9567BE965550}" srcOrd="7" destOrd="0" parTransId="{0B8DE952-49EE-498D-B440-0BC6E86D4B3B}" sibTransId="{7793DF1B-F3D0-4B84-B92A-8AAB770DBCC2}"/>
    <dgm:cxn modelId="{2D9DDB39-CE10-41F6-B823-217FF4EAA55A}" type="presOf" srcId="{DAE26F65-186B-473C-989E-7FBEEA83C173}" destId="{55A543CE-E360-4163-8AFC-3FF5232F7670}" srcOrd="0" destOrd="0" presId="urn:microsoft.com/office/officeart/2008/layout/AlternatingHexagons"/>
    <dgm:cxn modelId="{AC2CF8CB-0D7A-4B83-A6DF-804606862E43}" srcId="{093D4EA3-8B55-4E47-AC5A-45E896AF0AE0}" destId="{A245FD2A-AC64-4455-9599-15589828FDC4}" srcOrd="5" destOrd="0" parTransId="{7959993C-BD2D-4B8A-ACB3-6F41B41B866B}" sibTransId="{DF11E93D-687A-494C-9DAD-DCA189026D37}"/>
    <dgm:cxn modelId="{BD831479-116D-4607-B681-7F33ADBD17A9}" type="presOf" srcId="{093D4EA3-8B55-4E47-AC5A-45E896AF0AE0}" destId="{6F5F8472-E4BD-4EDC-9B2F-3091F737907C}" srcOrd="0" destOrd="0" presId="urn:microsoft.com/office/officeart/2008/layout/AlternatingHexagons"/>
    <dgm:cxn modelId="{DBA6914F-B0C0-4D91-80B4-EA0401AE140E}" type="presOf" srcId="{F3ED0F44-096D-4D34-A3B8-72EE99036B62}" destId="{AE32DA0A-9F88-403E-B7CE-A7287A872E2B}" srcOrd="0" destOrd="0" presId="urn:microsoft.com/office/officeart/2008/layout/AlternatingHexagons"/>
    <dgm:cxn modelId="{3E5AE3DD-DB99-4C06-AE90-45F9384471A7}" type="presOf" srcId="{2691DDE5-255F-47F5-921E-9567BE965550}" destId="{F33F7D79-48B7-464F-8C5A-E835A9B6F594}" srcOrd="0" destOrd="0" presId="urn:microsoft.com/office/officeart/2008/layout/AlternatingHexagons"/>
    <dgm:cxn modelId="{695FB3C9-703E-4A3A-AD75-01C14B625F10}" type="presOf" srcId="{8C690BBC-9C51-4427-BDCA-E4C3F2E1948F}" destId="{284476D2-D506-4593-98D3-95B09B0710CB}" srcOrd="0" destOrd="0" presId="urn:microsoft.com/office/officeart/2008/layout/AlternatingHexagons"/>
    <dgm:cxn modelId="{1E189D5D-3C90-42C3-9012-9CDB3AD084A7}" srcId="{093D4EA3-8B55-4E47-AC5A-45E896AF0AE0}" destId="{D9C104EB-E31B-4737-A0B2-ED057E7CF077}" srcOrd="2" destOrd="0" parTransId="{BE097DF8-887E-49F9-BA4E-9BED5A613F38}" sibTransId="{4B23BA26-09F6-4389-A83B-ECC1773879F0}"/>
    <dgm:cxn modelId="{8E249D72-80F5-4F3E-AAA4-C5A9C179B77C}" type="presOf" srcId="{D9C104EB-E31B-4737-A0B2-ED057E7CF077}" destId="{CDA54A8C-0CE0-4155-8A46-2DD5C964D608}" srcOrd="0" destOrd="0" presId="urn:microsoft.com/office/officeart/2008/layout/AlternatingHexagons"/>
    <dgm:cxn modelId="{2E473813-3FA7-462B-A506-706B7D649441}" type="presOf" srcId="{DF11E93D-687A-494C-9DAD-DCA189026D37}" destId="{A2C74525-6C10-44B0-B6F7-A89B4C343353}" srcOrd="0" destOrd="0" presId="urn:microsoft.com/office/officeart/2008/layout/AlternatingHexagons"/>
    <dgm:cxn modelId="{6027A961-CBDE-44A2-AE3F-908F0E2CDCA7}" type="presOf" srcId="{8B7F1155-DCE0-43E3-BDAD-45E1D458D13A}" destId="{B78B635C-E0F3-4B8E-A2A1-9CB89CEE5EFF}" srcOrd="0" destOrd="0" presId="urn:microsoft.com/office/officeart/2008/layout/AlternatingHexagons"/>
    <dgm:cxn modelId="{9E5BA690-42DA-463F-98E2-98626692DC41}" type="presOf" srcId="{FCCAFAD0-AE3B-4F22-A33F-6D140C51EF9F}" destId="{F532AD2F-1485-4362-B9DE-DF2F4A7DD9F5}" srcOrd="0" destOrd="0" presId="urn:microsoft.com/office/officeart/2008/layout/AlternatingHexagons"/>
    <dgm:cxn modelId="{B0766CAB-49F2-4A25-85C1-2934467DE4A4}" srcId="{093D4EA3-8B55-4E47-AC5A-45E896AF0AE0}" destId="{8B7F1155-DCE0-43E3-BDAD-45E1D458D13A}" srcOrd="1" destOrd="0" parTransId="{374A219D-B0EC-4B6F-AA7C-B597E0ADEBC8}" sibTransId="{35A2A517-C0B5-4890-A937-09FEE4EB48FF}"/>
    <dgm:cxn modelId="{540874C1-70DB-411D-A0D6-37D82FB7AC74}" type="presOf" srcId="{7793DF1B-F3D0-4B84-B92A-8AAB770DBCC2}" destId="{E9B98531-B44B-4BA9-89B0-CB4A4044329D}" srcOrd="0" destOrd="0" presId="urn:microsoft.com/office/officeart/2008/layout/AlternatingHexagons"/>
    <dgm:cxn modelId="{229C4AD0-01B9-4B53-AF30-D6F81DEA897D}" type="presOf" srcId="{09367C1F-203B-41FE-B553-2B2A3E94A04E}" destId="{35A1D57F-6B67-4ABF-A241-BBD3E6DB8F89}" srcOrd="0" destOrd="0" presId="urn:microsoft.com/office/officeart/2008/layout/AlternatingHexagons"/>
    <dgm:cxn modelId="{36CF5118-636D-4A85-B960-7CF0CD32085B}" srcId="{093D4EA3-8B55-4E47-AC5A-45E896AF0AE0}" destId="{6FAB2D1C-1E06-44A3-BA44-E8D2574F524A}" srcOrd="0" destOrd="0" parTransId="{3E0D708E-92AC-4C49-95E2-3D2E35440258}" sibTransId="{8C690BBC-9C51-4427-BDCA-E4C3F2E1948F}"/>
    <dgm:cxn modelId="{20BD0270-BC7F-4E1C-B0DF-FCBA59F0E325}" srcId="{093D4EA3-8B55-4E47-AC5A-45E896AF0AE0}" destId="{F3ED0F44-096D-4D34-A3B8-72EE99036B62}" srcOrd="6" destOrd="0" parTransId="{A332F265-B71D-4226-8D8A-AFD1F7BA25E1}" sibTransId="{DAE26F65-186B-473C-989E-7FBEEA83C173}"/>
    <dgm:cxn modelId="{47D17B56-51A9-49B0-8A72-606A63AF10FB}" type="presOf" srcId="{FC9559D8-92AC-4230-8E1B-D318E719C099}" destId="{44C02C3B-BD95-4FCC-8774-F1199F89574A}" srcOrd="0" destOrd="0" presId="urn:microsoft.com/office/officeart/2008/layout/AlternatingHexagons"/>
    <dgm:cxn modelId="{ADE9D5CB-1446-4C04-9DB1-A0267E758FB3}" type="presOf" srcId="{6FAB2D1C-1E06-44A3-BA44-E8D2574F524A}" destId="{4272C7CE-89CD-4851-9A27-A7A379FCA5A6}" srcOrd="0" destOrd="0" presId="urn:microsoft.com/office/officeart/2008/layout/AlternatingHexagons"/>
    <dgm:cxn modelId="{0C3A755D-EC95-4E7A-AD8F-7898488F5056}" type="presOf" srcId="{A245FD2A-AC64-4455-9599-15589828FDC4}" destId="{3128AD9C-8705-4162-A535-79A620CE806D}" srcOrd="0" destOrd="0" presId="urn:microsoft.com/office/officeart/2008/layout/AlternatingHexagons"/>
    <dgm:cxn modelId="{5C429896-809F-4AE3-89BA-F892C7790B22}" type="presParOf" srcId="{6F5F8472-E4BD-4EDC-9B2F-3091F737907C}" destId="{303BB52E-3188-4F15-8CB2-6D1668D94376}" srcOrd="0" destOrd="0" presId="urn:microsoft.com/office/officeart/2008/layout/AlternatingHexagons"/>
    <dgm:cxn modelId="{F9BECD0E-1E6A-4B4A-9C44-962B64119EC2}" type="presParOf" srcId="{303BB52E-3188-4F15-8CB2-6D1668D94376}" destId="{4272C7CE-89CD-4851-9A27-A7A379FCA5A6}" srcOrd="0" destOrd="0" presId="urn:microsoft.com/office/officeart/2008/layout/AlternatingHexagons"/>
    <dgm:cxn modelId="{37BCEFB5-FC86-4E5C-A116-9AD167E2461E}" type="presParOf" srcId="{303BB52E-3188-4F15-8CB2-6D1668D94376}" destId="{D9C2C68B-D7FD-4E76-BC34-0E1B7726A7A3}" srcOrd="1" destOrd="0" presId="urn:microsoft.com/office/officeart/2008/layout/AlternatingHexagons"/>
    <dgm:cxn modelId="{F26DC3E1-D486-414B-98DA-28E92B9278C7}" type="presParOf" srcId="{303BB52E-3188-4F15-8CB2-6D1668D94376}" destId="{35142181-A740-42AD-BC67-8F1C78B24192}" srcOrd="2" destOrd="0" presId="urn:microsoft.com/office/officeart/2008/layout/AlternatingHexagons"/>
    <dgm:cxn modelId="{6D0AEC70-4F28-4634-AC25-2C362E28CEE7}" type="presParOf" srcId="{303BB52E-3188-4F15-8CB2-6D1668D94376}" destId="{D181D798-39CF-4FF5-913B-3C399665EBCA}" srcOrd="3" destOrd="0" presId="urn:microsoft.com/office/officeart/2008/layout/AlternatingHexagons"/>
    <dgm:cxn modelId="{A3291707-C842-4A9C-9FB0-26A2DD09440C}" type="presParOf" srcId="{303BB52E-3188-4F15-8CB2-6D1668D94376}" destId="{284476D2-D506-4593-98D3-95B09B0710CB}" srcOrd="4" destOrd="0" presId="urn:microsoft.com/office/officeart/2008/layout/AlternatingHexagons"/>
    <dgm:cxn modelId="{7F41DACB-32AE-4EC8-9AA1-6E9F46A6AF53}" type="presParOf" srcId="{6F5F8472-E4BD-4EDC-9B2F-3091F737907C}" destId="{637CFA45-A857-4EA0-A65B-89D96BEEFFF5}" srcOrd="1" destOrd="0" presId="urn:microsoft.com/office/officeart/2008/layout/AlternatingHexagons"/>
    <dgm:cxn modelId="{17377BE0-7B31-4D3D-ADF3-6E71B576D88B}" type="presParOf" srcId="{6F5F8472-E4BD-4EDC-9B2F-3091F737907C}" destId="{1331D2C4-E9A5-442E-9287-B6EAC480C359}" srcOrd="2" destOrd="0" presId="urn:microsoft.com/office/officeart/2008/layout/AlternatingHexagons"/>
    <dgm:cxn modelId="{97B1E2CD-F992-4BE8-AF33-133B725DF5B7}" type="presParOf" srcId="{1331D2C4-E9A5-442E-9287-B6EAC480C359}" destId="{B78B635C-E0F3-4B8E-A2A1-9CB89CEE5EFF}" srcOrd="0" destOrd="0" presId="urn:microsoft.com/office/officeart/2008/layout/AlternatingHexagons"/>
    <dgm:cxn modelId="{8A8925AC-6A5F-4A35-A4B1-7E98948CE86D}" type="presParOf" srcId="{1331D2C4-E9A5-442E-9287-B6EAC480C359}" destId="{C0285BE8-8F7F-48BB-AB34-DDC971F29ACF}" srcOrd="1" destOrd="0" presId="urn:microsoft.com/office/officeart/2008/layout/AlternatingHexagons"/>
    <dgm:cxn modelId="{788BA036-C4B5-4D0D-B528-42F29BBEDD01}" type="presParOf" srcId="{1331D2C4-E9A5-442E-9287-B6EAC480C359}" destId="{700DD341-F5C8-49CA-B715-CD146CD56AEB}" srcOrd="2" destOrd="0" presId="urn:microsoft.com/office/officeart/2008/layout/AlternatingHexagons"/>
    <dgm:cxn modelId="{88D732BD-41B4-4734-8A64-52427AADFFBC}" type="presParOf" srcId="{1331D2C4-E9A5-442E-9287-B6EAC480C359}" destId="{2DEEB88A-4242-4694-AC29-DA95B45FBC3A}" srcOrd="3" destOrd="0" presId="urn:microsoft.com/office/officeart/2008/layout/AlternatingHexagons"/>
    <dgm:cxn modelId="{A676C437-EC61-4C9F-9BCC-AA7514968BB8}" type="presParOf" srcId="{1331D2C4-E9A5-442E-9287-B6EAC480C359}" destId="{1FAD5537-9C55-4155-A4D9-216A423750E5}" srcOrd="4" destOrd="0" presId="urn:microsoft.com/office/officeart/2008/layout/AlternatingHexagons"/>
    <dgm:cxn modelId="{7D076827-AC28-4507-82D8-1F6922FB76B5}" type="presParOf" srcId="{6F5F8472-E4BD-4EDC-9B2F-3091F737907C}" destId="{05B76DA1-923B-4423-A7F0-20798438CB14}" srcOrd="3" destOrd="0" presId="urn:microsoft.com/office/officeart/2008/layout/AlternatingHexagons"/>
    <dgm:cxn modelId="{95681D34-BDFE-4B29-87A8-2DE98C829A2F}" type="presParOf" srcId="{6F5F8472-E4BD-4EDC-9B2F-3091F737907C}" destId="{901B0974-A8DF-40EF-8724-017CBEA93F97}" srcOrd="4" destOrd="0" presId="urn:microsoft.com/office/officeart/2008/layout/AlternatingHexagons"/>
    <dgm:cxn modelId="{87E33D91-73AB-4E33-AD2B-32DA3F251EA2}" type="presParOf" srcId="{901B0974-A8DF-40EF-8724-017CBEA93F97}" destId="{CDA54A8C-0CE0-4155-8A46-2DD5C964D608}" srcOrd="0" destOrd="0" presId="urn:microsoft.com/office/officeart/2008/layout/AlternatingHexagons"/>
    <dgm:cxn modelId="{4BFB0E66-3640-4AFA-9EB1-6EB2E0CC996B}" type="presParOf" srcId="{901B0974-A8DF-40EF-8724-017CBEA93F97}" destId="{21279B6D-C16F-4E10-AAE8-E27A9FBE57B7}" srcOrd="1" destOrd="0" presId="urn:microsoft.com/office/officeart/2008/layout/AlternatingHexagons"/>
    <dgm:cxn modelId="{759C78D8-C93B-4DAE-92F9-653AB6824FD6}" type="presParOf" srcId="{901B0974-A8DF-40EF-8724-017CBEA93F97}" destId="{FF44ECD6-5D3B-4651-85D6-182E317316B4}" srcOrd="2" destOrd="0" presId="urn:microsoft.com/office/officeart/2008/layout/AlternatingHexagons"/>
    <dgm:cxn modelId="{F2DB46ED-203E-4863-B987-7D881B4442B4}" type="presParOf" srcId="{901B0974-A8DF-40EF-8724-017CBEA93F97}" destId="{2B88DAA5-2125-42DE-B6A7-B7E07DF9650B}" srcOrd="3" destOrd="0" presId="urn:microsoft.com/office/officeart/2008/layout/AlternatingHexagons"/>
    <dgm:cxn modelId="{137B48AA-9B76-441E-8F70-C7293E1285D0}" type="presParOf" srcId="{901B0974-A8DF-40EF-8724-017CBEA93F97}" destId="{984AAC6E-0B82-421E-9C8B-D69A055E9231}" srcOrd="4" destOrd="0" presId="urn:microsoft.com/office/officeart/2008/layout/AlternatingHexagons"/>
    <dgm:cxn modelId="{5B3D7FA9-0F0E-49BE-AA47-CC9DB38D9686}" type="presParOf" srcId="{6F5F8472-E4BD-4EDC-9B2F-3091F737907C}" destId="{AC93E01F-0405-42BE-9240-303EB49B7AA9}" srcOrd="5" destOrd="0" presId="urn:microsoft.com/office/officeart/2008/layout/AlternatingHexagons"/>
    <dgm:cxn modelId="{1F55B7F4-A35B-4878-838D-53436B1C594C}" type="presParOf" srcId="{6F5F8472-E4BD-4EDC-9B2F-3091F737907C}" destId="{4A51828E-4D24-4125-AFB8-A35CBE79841C}" srcOrd="6" destOrd="0" presId="urn:microsoft.com/office/officeart/2008/layout/AlternatingHexagons"/>
    <dgm:cxn modelId="{65A8D7C7-86CA-4C31-B784-081C7BEBB9C0}" type="presParOf" srcId="{4A51828E-4D24-4125-AFB8-A35CBE79841C}" destId="{44C02C3B-BD95-4FCC-8774-F1199F89574A}" srcOrd="0" destOrd="0" presId="urn:microsoft.com/office/officeart/2008/layout/AlternatingHexagons"/>
    <dgm:cxn modelId="{BC417255-DA9B-44D2-B43A-C983BA634472}" type="presParOf" srcId="{4A51828E-4D24-4125-AFB8-A35CBE79841C}" destId="{9698DDB8-2244-4101-9A89-4ED4A698BE65}" srcOrd="1" destOrd="0" presId="urn:microsoft.com/office/officeart/2008/layout/AlternatingHexagons"/>
    <dgm:cxn modelId="{ACFD3B44-819A-4515-9169-B6F7B394369B}" type="presParOf" srcId="{4A51828E-4D24-4125-AFB8-A35CBE79841C}" destId="{D3DEF20A-EE22-4F9D-A27E-5545842BF3E3}" srcOrd="2" destOrd="0" presId="urn:microsoft.com/office/officeart/2008/layout/AlternatingHexagons"/>
    <dgm:cxn modelId="{B54025DC-44E8-4484-87B1-D7FFECFE32E3}" type="presParOf" srcId="{4A51828E-4D24-4125-AFB8-A35CBE79841C}" destId="{7968E80C-93C8-463F-96DC-BDBB75449D7D}" srcOrd="3" destOrd="0" presId="urn:microsoft.com/office/officeart/2008/layout/AlternatingHexagons"/>
    <dgm:cxn modelId="{A2C6C24B-E5F1-4290-8B8A-62CCFF77924A}" type="presParOf" srcId="{4A51828E-4D24-4125-AFB8-A35CBE79841C}" destId="{BB5071E8-D10D-41BA-8E4C-9E62E8838273}" srcOrd="4" destOrd="0" presId="urn:microsoft.com/office/officeart/2008/layout/AlternatingHexagons"/>
    <dgm:cxn modelId="{03291BA7-685C-4221-AEE1-8E286EB17469}" type="presParOf" srcId="{6F5F8472-E4BD-4EDC-9B2F-3091F737907C}" destId="{FCE9B3C5-1415-4B0F-9A08-73A5D1445E73}" srcOrd="7" destOrd="0" presId="urn:microsoft.com/office/officeart/2008/layout/AlternatingHexagons"/>
    <dgm:cxn modelId="{6308E50F-9D76-4821-B22C-0FA139759B7F}" type="presParOf" srcId="{6F5F8472-E4BD-4EDC-9B2F-3091F737907C}" destId="{90D03255-FD8B-4EE5-88EE-6CBC25FF428D}" srcOrd="8" destOrd="0" presId="urn:microsoft.com/office/officeart/2008/layout/AlternatingHexagons"/>
    <dgm:cxn modelId="{7B8F043D-F7B6-485C-B7C8-5AB7A096BAEF}" type="presParOf" srcId="{90D03255-FD8B-4EE5-88EE-6CBC25FF428D}" destId="{F532AD2F-1485-4362-B9DE-DF2F4A7DD9F5}" srcOrd="0" destOrd="0" presId="urn:microsoft.com/office/officeart/2008/layout/AlternatingHexagons"/>
    <dgm:cxn modelId="{7AB00D01-330B-46A8-AA86-29C1FB15858C}" type="presParOf" srcId="{90D03255-FD8B-4EE5-88EE-6CBC25FF428D}" destId="{9F9C827B-2F3E-4B57-912B-BCED01F50C6E}" srcOrd="1" destOrd="0" presId="urn:microsoft.com/office/officeart/2008/layout/AlternatingHexagons"/>
    <dgm:cxn modelId="{0F079AD4-612A-4D14-9A86-86372094B80A}" type="presParOf" srcId="{90D03255-FD8B-4EE5-88EE-6CBC25FF428D}" destId="{5B28B98C-AA90-41EA-B9D7-E597D22A1687}" srcOrd="2" destOrd="0" presId="urn:microsoft.com/office/officeart/2008/layout/AlternatingHexagons"/>
    <dgm:cxn modelId="{1E9E99F5-E8C7-417C-BEB9-6FC65CC84EAB}" type="presParOf" srcId="{90D03255-FD8B-4EE5-88EE-6CBC25FF428D}" destId="{B22F8DC6-7EB4-4884-809E-A0E8E14E0B3C}" srcOrd="3" destOrd="0" presId="urn:microsoft.com/office/officeart/2008/layout/AlternatingHexagons"/>
    <dgm:cxn modelId="{5968F790-7FE6-403F-A161-B9EEFC6D4901}" type="presParOf" srcId="{90D03255-FD8B-4EE5-88EE-6CBC25FF428D}" destId="{35A1D57F-6B67-4ABF-A241-BBD3E6DB8F89}" srcOrd="4" destOrd="0" presId="urn:microsoft.com/office/officeart/2008/layout/AlternatingHexagons"/>
    <dgm:cxn modelId="{66DBFA00-90A8-4152-B7CF-BE261705D1E1}" type="presParOf" srcId="{6F5F8472-E4BD-4EDC-9B2F-3091F737907C}" destId="{208897CC-EF4B-4018-A32E-4A9A9DCFBCDB}" srcOrd="9" destOrd="0" presId="urn:microsoft.com/office/officeart/2008/layout/AlternatingHexagons"/>
    <dgm:cxn modelId="{FCFC1BFD-C365-4143-A051-E25DB18E9783}" type="presParOf" srcId="{6F5F8472-E4BD-4EDC-9B2F-3091F737907C}" destId="{DE03E292-C8D3-4076-BB9D-9DA7943EE08B}" srcOrd="10" destOrd="0" presId="urn:microsoft.com/office/officeart/2008/layout/AlternatingHexagons"/>
    <dgm:cxn modelId="{AB06EE06-FFFA-40B6-B015-4F697D871B25}" type="presParOf" srcId="{DE03E292-C8D3-4076-BB9D-9DA7943EE08B}" destId="{3128AD9C-8705-4162-A535-79A620CE806D}" srcOrd="0" destOrd="0" presId="urn:microsoft.com/office/officeart/2008/layout/AlternatingHexagons"/>
    <dgm:cxn modelId="{ACF2DAA4-5C23-4E74-9DAD-199221B5647C}" type="presParOf" srcId="{DE03E292-C8D3-4076-BB9D-9DA7943EE08B}" destId="{DCDBEB5E-25FC-4484-91D0-A48B306C3B71}" srcOrd="1" destOrd="0" presId="urn:microsoft.com/office/officeart/2008/layout/AlternatingHexagons"/>
    <dgm:cxn modelId="{DDDC7EAE-52F3-4DE0-82BD-11305A6E3A41}" type="presParOf" srcId="{DE03E292-C8D3-4076-BB9D-9DA7943EE08B}" destId="{212EEAE1-3586-4DBE-BEE2-1483162492A8}" srcOrd="2" destOrd="0" presId="urn:microsoft.com/office/officeart/2008/layout/AlternatingHexagons"/>
    <dgm:cxn modelId="{9E03DA23-1B3D-4A31-8614-3847D22782AD}" type="presParOf" srcId="{DE03E292-C8D3-4076-BB9D-9DA7943EE08B}" destId="{4DD3AFB0-C522-4374-A1B7-002090722506}" srcOrd="3" destOrd="0" presId="urn:microsoft.com/office/officeart/2008/layout/AlternatingHexagons"/>
    <dgm:cxn modelId="{84FBEB63-A69F-408C-A590-78F5EAC6E861}" type="presParOf" srcId="{DE03E292-C8D3-4076-BB9D-9DA7943EE08B}" destId="{A2C74525-6C10-44B0-B6F7-A89B4C343353}" srcOrd="4" destOrd="0" presId="urn:microsoft.com/office/officeart/2008/layout/AlternatingHexagons"/>
    <dgm:cxn modelId="{925B20B9-FB4C-4603-8E19-7D841809D2BC}" type="presParOf" srcId="{6F5F8472-E4BD-4EDC-9B2F-3091F737907C}" destId="{A5F72DD6-BFBC-4EFD-BAE5-18FE43B5E8A1}" srcOrd="11" destOrd="0" presId="urn:microsoft.com/office/officeart/2008/layout/AlternatingHexagons"/>
    <dgm:cxn modelId="{B76C8023-16F2-4582-A48E-8BF1B410E0C2}" type="presParOf" srcId="{6F5F8472-E4BD-4EDC-9B2F-3091F737907C}" destId="{36AA2B12-3F76-4EE7-8E51-F73796B1B370}" srcOrd="12" destOrd="0" presId="urn:microsoft.com/office/officeart/2008/layout/AlternatingHexagons"/>
    <dgm:cxn modelId="{3DAA7595-BED3-4494-B514-DF8C6A4A1E6D}" type="presParOf" srcId="{36AA2B12-3F76-4EE7-8E51-F73796B1B370}" destId="{AE32DA0A-9F88-403E-B7CE-A7287A872E2B}" srcOrd="0" destOrd="0" presId="urn:microsoft.com/office/officeart/2008/layout/AlternatingHexagons"/>
    <dgm:cxn modelId="{21EA70D4-8138-4C24-A035-7157333F573B}" type="presParOf" srcId="{36AA2B12-3F76-4EE7-8E51-F73796B1B370}" destId="{81053A96-8534-47A0-AB07-E26B78EE4A97}" srcOrd="1" destOrd="0" presId="urn:microsoft.com/office/officeart/2008/layout/AlternatingHexagons"/>
    <dgm:cxn modelId="{8EC16F92-007F-4CAE-A5C1-8A773E26185B}" type="presParOf" srcId="{36AA2B12-3F76-4EE7-8E51-F73796B1B370}" destId="{986D11F1-0759-4B59-AF82-06882BD22E0B}" srcOrd="2" destOrd="0" presId="urn:microsoft.com/office/officeart/2008/layout/AlternatingHexagons"/>
    <dgm:cxn modelId="{6A7ABD08-7AB3-4EE5-8CAB-4816154E31B2}" type="presParOf" srcId="{36AA2B12-3F76-4EE7-8E51-F73796B1B370}" destId="{84340A5A-9B8A-4452-AE6D-EEF02DA24D85}" srcOrd="3" destOrd="0" presId="urn:microsoft.com/office/officeart/2008/layout/AlternatingHexagons"/>
    <dgm:cxn modelId="{4C7474B3-1E61-421B-AD37-0824D14F3A2A}" type="presParOf" srcId="{36AA2B12-3F76-4EE7-8E51-F73796B1B370}" destId="{55A543CE-E360-4163-8AFC-3FF5232F7670}" srcOrd="4" destOrd="0" presId="urn:microsoft.com/office/officeart/2008/layout/AlternatingHexagons"/>
    <dgm:cxn modelId="{B88A16D6-D314-4A85-A87F-90C579046533}" type="presParOf" srcId="{6F5F8472-E4BD-4EDC-9B2F-3091F737907C}" destId="{EF067D43-E6C9-4F10-BC8B-F6B94BAC8FD7}" srcOrd="13" destOrd="0" presId="urn:microsoft.com/office/officeart/2008/layout/AlternatingHexagons"/>
    <dgm:cxn modelId="{7C0CA8F9-D9D1-4D95-93A1-F7181F45B769}" type="presParOf" srcId="{6F5F8472-E4BD-4EDC-9B2F-3091F737907C}" destId="{68126901-46A4-47ED-914C-122AE53141C6}" srcOrd="14" destOrd="0" presId="urn:microsoft.com/office/officeart/2008/layout/AlternatingHexagons"/>
    <dgm:cxn modelId="{3009B16B-1927-43CB-8163-165E8386D569}" type="presParOf" srcId="{68126901-46A4-47ED-914C-122AE53141C6}" destId="{F33F7D79-48B7-464F-8C5A-E835A9B6F594}" srcOrd="0" destOrd="0" presId="urn:microsoft.com/office/officeart/2008/layout/AlternatingHexagons"/>
    <dgm:cxn modelId="{BF32C90C-00F9-420B-A820-D1E2143C5DED}" type="presParOf" srcId="{68126901-46A4-47ED-914C-122AE53141C6}" destId="{FBE6C547-AA25-4923-B2D3-C339E97D6742}" srcOrd="1" destOrd="0" presId="urn:microsoft.com/office/officeart/2008/layout/AlternatingHexagons"/>
    <dgm:cxn modelId="{A841C706-7E1E-4626-B1DA-007CF6BFC93C}" type="presParOf" srcId="{68126901-46A4-47ED-914C-122AE53141C6}" destId="{C48F3829-ABBE-482A-9844-1CA1CC275944}" srcOrd="2" destOrd="0" presId="urn:microsoft.com/office/officeart/2008/layout/AlternatingHexagons"/>
    <dgm:cxn modelId="{85349539-1A94-4DC0-86F8-55EBAE4062F9}" type="presParOf" srcId="{68126901-46A4-47ED-914C-122AE53141C6}" destId="{81CF0390-41E1-4068-86BF-A854F30DC000}" srcOrd="3" destOrd="0" presId="urn:microsoft.com/office/officeart/2008/layout/AlternatingHexagons"/>
    <dgm:cxn modelId="{6D043F41-7055-4758-B9C3-02181F009898}" type="presParOf" srcId="{68126901-46A4-47ED-914C-122AE53141C6}" destId="{E9B98531-B44B-4BA9-89B0-CB4A4044329D}"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FF5B38-21E1-4288-AD67-2F7D995AA7F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pPr rtl="1"/>
          <a:endParaRPr lang="ar-JO"/>
        </a:p>
      </dgm:t>
    </dgm:pt>
    <dgm:pt modelId="{2DA5E017-8293-4111-9ECB-CE310268AA8A}">
      <dgm:prSet phldrT="[Text]"/>
      <dgm:spPr/>
      <dgm:t>
        <a:bodyPr/>
        <a:lstStyle/>
        <a:p>
          <a:pPr rtl="1"/>
          <a:r>
            <a:rPr lang="en-US" dirty="0" smtClean="0"/>
            <a:t>Preventive Strategy</a:t>
          </a:r>
        </a:p>
        <a:p>
          <a:pPr rtl="1"/>
          <a:r>
            <a:rPr lang="en-US" dirty="0" smtClean="0"/>
            <a:t>(Assurance)</a:t>
          </a:r>
          <a:endParaRPr lang="ar-JO" dirty="0"/>
        </a:p>
      </dgm:t>
    </dgm:pt>
    <dgm:pt modelId="{2A59106D-3307-44C1-B056-AC0A4F8E2B01}" type="parTrans" cxnId="{15F0E30A-217E-446D-9548-4A7BE2617B9B}">
      <dgm:prSet/>
      <dgm:spPr/>
      <dgm:t>
        <a:bodyPr/>
        <a:lstStyle/>
        <a:p>
          <a:pPr rtl="1"/>
          <a:endParaRPr lang="ar-JO"/>
        </a:p>
      </dgm:t>
    </dgm:pt>
    <dgm:pt modelId="{2A4BBC99-B6C9-4BBF-A71E-C537BE101422}" type="sibTrans" cxnId="{15F0E30A-217E-446D-9548-4A7BE2617B9B}">
      <dgm:prSet/>
      <dgm:spPr/>
      <dgm:t>
        <a:bodyPr/>
        <a:lstStyle/>
        <a:p>
          <a:pPr rtl="1"/>
          <a:endParaRPr lang="ar-JO"/>
        </a:p>
      </dgm:t>
    </dgm:pt>
    <dgm:pt modelId="{6D022C36-CB1A-4001-87D1-2E1324458534}">
      <dgm:prSet phldrT="[Text]"/>
      <dgm:spPr/>
      <dgm:t>
        <a:bodyPr/>
        <a:lstStyle/>
        <a:p>
          <a:pPr rtl="1"/>
          <a:r>
            <a:rPr lang="en-US" dirty="0" smtClean="0"/>
            <a:t>Corrective Strategy</a:t>
          </a:r>
        </a:p>
        <a:p>
          <a:pPr rtl="1"/>
          <a:r>
            <a:rPr lang="en-US" dirty="0" smtClean="0"/>
            <a:t>(Control)</a:t>
          </a:r>
          <a:endParaRPr lang="ar-JO" dirty="0"/>
        </a:p>
      </dgm:t>
    </dgm:pt>
    <dgm:pt modelId="{2697772D-6909-4FBD-B5C8-6096644DA39F}" type="parTrans" cxnId="{8D9F5907-E0D2-4C1E-901D-CD64D7CBBCD5}">
      <dgm:prSet/>
      <dgm:spPr/>
      <dgm:t>
        <a:bodyPr/>
        <a:lstStyle/>
        <a:p>
          <a:pPr rtl="1"/>
          <a:endParaRPr lang="ar-JO"/>
        </a:p>
      </dgm:t>
    </dgm:pt>
    <dgm:pt modelId="{6AADD733-6333-40CC-8584-E92170F057B9}" type="sibTrans" cxnId="{8D9F5907-E0D2-4C1E-901D-CD64D7CBBCD5}">
      <dgm:prSet/>
      <dgm:spPr/>
      <dgm:t>
        <a:bodyPr/>
        <a:lstStyle/>
        <a:p>
          <a:pPr rtl="1"/>
          <a:endParaRPr lang="ar-JO"/>
        </a:p>
      </dgm:t>
    </dgm:pt>
    <dgm:pt modelId="{F846C2F4-8EBE-422D-B321-7FE1F378BE87}" type="pres">
      <dgm:prSet presAssocID="{B0FF5B38-21E1-4288-AD67-2F7D995AA7F0}" presName="compositeShape" presStyleCnt="0">
        <dgm:presLayoutVars>
          <dgm:chMax val="2"/>
          <dgm:dir/>
          <dgm:resizeHandles val="exact"/>
        </dgm:presLayoutVars>
      </dgm:prSet>
      <dgm:spPr/>
      <dgm:t>
        <a:bodyPr/>
        <a:lstStyle/>
        <a:p>
          <a:pPr rtl="1"/>
          <a:endParaRPr lang="ar-JO"/>
        </a:p>
      </dgm:t>
    </dgm:pt>
    <dgm:pt modelId="{28EE0009-1CEE-4F9A-802A-D49DBDBE9F51}" type="pres">
      <dgm:prSet presAssocID="{B0FF5B38-21E1-4288-AD67-2F7D995AA7F0}" presName="divider" presStyleLbl="fgShp" presStyleIdx="0" presStyleCnt="1"/>
      <dgm:spPr/>
    </dgm:pt>
    <dgm:pt modelId="{96B29E58-8946-49A7-891B-F966804F78AE}" type="pres">
      <dgm:prSet presAssocID="{2DA5E017-8293-4111-9ECB-CE310268AA8A}" presName="downArrow" presStyleLbl="node1" presStyleIdx="0" presStyleCnt="2">
        <dgm:style>
          <a:lnRef idx="1">
            <a:schemeClr val="accent6"/>
          </a:lnRef>
          <a:fillRef idx="2">
            <a:schemeClr val="accent6"/>
          </a:fillRef>
          <a:effectRef idx="1">
            <a:schemeClr val="accent6"/>
          </a:effectRef>
          <a:fontRef idx="minor">
            <a:schemeClr val="dk1"/>
          </a:fontRef>
        </dgm:style>
      </dgm:prSet>
      <dgm:spPr/>
    </dgm:pt>
    <dgm:pt modelId="{79920D60-0587-4515-9648-F8DCEF5B69E8}" type="pres">
      <dgm:prSet presAssocID="{2DA5E017-8293-4111-9ECB-CE310268AA8A}" presName="downArrowText" presStyleLbl="revTx" presStyleIdx="0" presStyleCnt="2">
        <dgm:presLayoutVars>
          <dgm:bulletEnabled val="1"/>
        </dgm:presLayoutVars>
      </dgm:prSet>
      <dgm:spPr/>
      <dgm:t>
        <a:bodyPr/>
        <a:lstStyle/>
        <a:p>
          <a:pPr rtl="1"/>
          <a:endParaRPr lang="ar-JO"/>
        </a:p>
      </dgm:t>
    </dgm:pt>
    <dgm:pt modelId="{8D2C457D-A37D-43BB-BAC7-6DEC6A2A345B}" type="pres">
      <dgm:prSet presAssocID="{6D022C36-CB1A-4001-87D1-2E1324458534}" presName="upArrow" presStyleLbl="node1" presStyleIdx="1" presStyleCnt="2">
        <dgm:style>
          <a:lnRef idx="1">
            <a:schemeClr val="accent3"/>
          </a:lnRef>
          <a:fillRef idx="2">
            <a:schemeClr val="accent3"/>
          </a:fillRef>
          <a:effectRef idx="1">
            <a:schemeClr val="accent3"/>
          </a:effectRef>
          <a:fontRef idx="minor">
            <a:schemeClr val="dk1"/>
          </a:fontRef>
        </dgm:style>
      </dgm:prSet>
      <dgm:spPr/>
    </dgm:pt>
    <dgm:pt modelId="{D1F49EBA-7879-437F-883D-564E9B27CA88}" type="pres">
      <dgm:prSet presAssocID="{6D022C36-CB1A-4001-87D1-2E1324458534}" presName="upArrowText" presStyleLbl="revTx" presStyleIdx="1" presStyleCnt="2">
        <dgm:presLayoutVars>
          <dgm:bulletEnabled val="1"/>
        </dgm:presLayoutVars>
      </dgm:prSet>
      <dgm:spPr/>
      <dgm:t>
        <a:bodyPr/>
        <a:lstStyle/>
        <a:p>
          <a:pPr rtl="1"/>
          <a:endParaRPr lang="ar-JO"/>
        </a:p>
      </dgm:t>
    </dgm:pt>
  </dgm:ptLst>
  <dgm:cxnLst>
    <dgm:cxn modelId="{E4D8F06D-08DA-42AF-B358-D71E6E959574}" type="presOf" srcId="{6D022C36-CB1A-4001-87D1-2E1324458534}" destId="{D1F49EBA-7879-437F-883D-564E9B27CA88}" srcOrd="0" destOrd="0" presId="urn:microsoft.com/office/officeart/2005/8/layout/arrow3"/>
    <dgm:cxn modelId="{8D9F5907-E0D2-4C1E-901D-CD64D7CBBCD5}" srcId="{B0FF5B38-21E1-4288-AD67-2F7D995AA7F0}" destId="{6D022C36-CB1A-4001-87D1-2E1324458534}" srcOrd="1" destOrd="0" parTransId="{2697772D-6909-4FBD-B5C8-6096644DA39F}" sibTransId="{6AADD733-6333-40CC-8584-E92170F057B9}"/>
    <dgm:cxn modelId="{15F0E30A-217E-446D-9548-4A7BE2617B9B}" srcId="{B0FF5B38-21E1-4288-AD67-2F7D995AA7F0}" destId="{2DA5E017-8293-4111-9ECB-CE310268AA8A}" srcOrd="0" destOrd="0" parTransId="{2A59106D-3307-44C1-B056-AC0A4F8E2B01}" sibTransId="{2A4BBC99-B6C9-4BBF-A71E-C537BE101422}"/>
    <dgm:cxn modelId="{17880AFB-7C43-4526-91B3-B153015948CA}" type="presOf" srcId="{B0FF5B38-21E1-4288-AD67-2F7D995AA7F0}" destId="{F846C2F4-8EBE-422D-B321-7FE1F378BE87}" srcOrd="0" destOrd="0" presId="urn:microsoft.com/office/officeart/2005/8/layout/arrow3"/>
    <dgm:cxn modelId="{73A1D1A7-82D7-4482-8C0A-109BE489B2EB}" type="presOf" srcId="{2DA5E017-8293-4111-9ECB-CE310268AA8A}" destId="{79920D60-0587-4515-9648-F8DCEF5B69E8}" srcOrd="0" destOrd="0" presId="urn:microsoft.com/office/officeart/2005/8/layout/arrow3"/>
    <dgm:cxn modelId="{B6C87ABA-04E8-4677-ADA1-68B2D135B51D}" type="presParOf" srcId="{F846C2F4-8EBE-422D-B321-7FE1F378BE87}" destId="{28EE0009-1CEE-4F9A-802A-D49DBDBE9F51}" srcOrd="0" destOrd="0" presId="urn:microsoft.com/office/officeart/2005/8/layout/arrow3"/>
    <dgm:cxn modelId="{B87405BB-F092-4572-B40B-0E3B9A840723}" type="presParOf" srcId="{F846C2F4-8EBE-422D-B321-7FE1F378BE87}" destId="{96B29E58-8946-49A7-891B-F966804F78AE}" srcOrd="1" destOrd="0" presId="urn:microsoft.com/office/officeart/2005/8/layout/arrow3"/>
    <dgm:cxn modelId="{D4DAE477-2975-436B-B57C-2DE07B5671FB}" type="presParOf" srcId="{F846C2F4-8EBE-422D-B321-7FE1F378BE87}" destId="{79920D60-0587-4515-9648-F8DCEF5B69E8}" srcOrd="2" destOrd="0" presId="urn:microsoft.com/office/officeart/2005/8/layout/arrow3"/>
    <dgm:cxn modelId="{C48F51FC-0442-4350-AB74-FDA0EF2D45F5}" type="presParOf" srcId="{F846C2F4-8EBE-422D-B321-7FE1F378BE87}" destId="{8D2C457D-A37D-43BB-BAC7-6DEC6A2A345B}" srcOrd="3" destOrd="0" presId="urn:microsoft.com/office/officeart/2005/8/layout/arrow3"/>
    <dgm:cxn modelId="{DB4E00A5-A00E-40A6-BC10-9462BE144A17}" type="presParOf" srcId="{F846C2F4-8EBE-422D-B321-7FE1F378BE87}" destId="{D1F49EBA-7879-437F-883D-564E9B27CA88}" srcOrd="4" destOrd="0" presId="urn:microsoft.com/office/officeart/2005/8/layout/arrow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E93F4-1AAA-4925-8443-E07F955D989D}" type="doc">
      <dgm:prSet loTypeId="urn:microsoft.com/office/officeart/2005/8/layout/pyramid1" loCatId="pyramid" qsTypeId="urn:microsoft.com/office/officeart/2005/8/quickstyle/3d4" qsCatId="3D" csTypeId="urn:microsoft.com/office/officeart/2005/8/colors/colorful5" csCatId="colorful" phldr="1"/>
      <dgm:spPr/>
    </dgm:pt>
    <dgm:pt modelId="{124DD88A-4DEE-4E4D-9C9C-6C8474030E32}">
      <dgm:prSet phldrT="[Text]" custT="1"/>
      <dgm:spPr/>
      <dgm:t>
        <a:bodyPr/>
        <a:lstStyle/>
        <a:p>
          <a:endParaRPr lang="en-US" sz="1200" dirty="0" smtClean="0"/>
        </a:p>
        <a:p>
          <a:endParaRPr lang="en-US" sz="1200" dirty="0" smtClean="0"/>
        </a:p>
        <a:p>
          <a:r>
            <a:rPr lang="en-US" sz="1200" dirty="0" smtClean="0"/>
            <a:t>Meaningful Use</a:t>
          </a:r>
          <a:endParaRPr lang="en-US" sz="1200" dirty="0"/>
        </a:p>
      </dgm:t>
    </dgm:pt>
    <dgm:pt modelId="{104A53D0-9134-4B36-A624-87FA64BCB6D4}" type="parTrans" cxnId="{E5499605-67A2-481A-841D-76DBC2F36960}">
      <dgm:prSet/>
      <dgm:spPr/>
      <dgm:t>
        <a:bodyPr/>
        <a:lstStyle/>
        <a:p>
          <a:endParaRPr lang="en-US"/>
        </a:p>
      </dgm:t>
    </dgm:pt>
    <dgm:pt modelId="{351D589F-89B6-486E-B17C-19FBCB0CD3AA}" type="sibTrans" cxnId="{E5499605-67A2-481A-841D-76DBC2F36960}">
      <dgm:prSet/>
      <dgm:spPr/>
      <dgm:t>
        <a:bodyPr/>
        <a:lstStyle/>
        <a:p>
          <a:endParaRPr lang="en-US"/>
        </a:p>
      </dgm:t>
    </dgm:pt>
    <dgm:pt modelId="{1D2CEC2C-B0B1-40AF-8378-1DE2236C7086}">
      <dgm:prSet phldrT="[Text]" custT="1"/>
      <dgm:spPr/>
      <dgm:t>
        <a:bodyPr/>
        <a:lstStyle/>
        <a:p>
          <a:r>
            <a:rPr lang="en-US" sz="1200" dirty="0" smtClean="0"/>
            <a:t>Availability</a:t>
          </a:r>
          <a:endParaRPr lang="en-US" sz="1200" dirty="0"/>
        </a:p>
      </dgm:t>
    </dgm:pt>
    <dgm:pt modelId="{B07F4B6D-7BAE-4830-99B0-C0C6DB01CF31}" type="parTrans" cxnId="{BB03C813-CB66-4246-8374-1F7781E33004}">
      <dgm:prSet/>
      <dgm:spPr/>
      <dgm:t>
        <a:bodyPr/>
        <a:lstStyle/>
        <a:p>
          <a:endParaRPr lang="en-US"/>
        </a:p>
      </dgm:t>
    </dgm:pt>
    <dgm:pt modelId="{1E96AFB1-9829-4248-93EF-06933FA35F66}" type="sibTrans" cxnId="{BB03C813-CB66-4246-8374-1F7781E33004}">
      <dgm:prSet/>
      <dgm:spPr/>
      <dgm:t>
        <a:bodyPr/>
        <a:lstStyle/>
        <a:p>
          <a:endParaRPr lang="en-US"/>
        </a:p>
      </dgm:t>
    </dgm:pt>
    <dgm:pt modelId="{9202FB82-7D63-4C2F-9250-AB956CAAB9B6}">
      <dgm:prSet phldrT="[Text]" custT="1"/>
      <dgm:spPr/>
      <dgm:t>
        <a:bodyPr/>
        <a:lstStyle/>
        <a:p>
          <a:r>
            <a:rPr lang="en-US" sz="1200" dirty="0" smtClean="0"/>
            <a:t>Quality</a:t>
          </a:r>
          <a:endParaRPr lang="en-US" sz="1200" dirty="0"/>
        </a:p>
      </dgm:t>
    </dgm:pt>
    <dgm:pt modelId="{F69EB3E7-A915-4169-9C7F-6438DACF9A0F}" type="parTrans" cxnId="{EB98FA3F-5C0B-4EC6-9172-302BE6B86DCD}">
      <dgm:prSet/>
      <dgm:spPr/>
      <dgm:t>
        <a:bodyPr/>
        <a:lstStyle/>
        <a:p>
          <a:endParaRPr lang="en-US"/>
        </a:p>
      </dgm:t>
    </dgm:pt>
    <dgm:pt modelId="{9CB8071C-53E2-4B20-B6FD-DAA4235D0614}" type="sibTrans" cxnId="{EB98FA3F-5C0B-4EC6-9172-302BE6B86DCD}">
      <dgm:prSet/>
      <dgm:spPr/>
      <dgm:t>
        <a:bodyPr/>
        <a:lstStyle/>
        <a:p>
          <a:endParaRPr lang="en-US"/>
        </a:p>
      </dgm:t>
    </dgm:pt>
    <dgm:pt modelId="{1DBF3523-EDE0-4AAD-ACB2-EAE38960B1AD}" type="pres">
      <dgm:prSet presAssocID="{1FAE93F4-1AAA-4925-8443-E07F955D989D}" presName="Name0" presStyleCnt="0">
        <dgm:presLayoutVars>
          <dgm:dir/>
          <dgm:animLvl val="lvl"/>
          <dgm:resizeHandles val="exact"/>
        </dgm:presLayoutVars>
      </dgm:prSet>
      <dgm:spPr/>
    </dgm:pt>
    <dgm:pt modelId="{68E6DBC8-7828-4472-A527-A0DE032BC80F}" type="pres">
      <dgm:prSet presAssocID="{124DD88A-4DEE-4E4D-9C9C-6C8474030E32}" presName="Name8" presStyleCnt="0"/>
      <dgm:spPr/>
    </dgm:pt>
    <dgm:pt modelId="{010AABA7-9AC3-40D4-9CFE-D35B8BB7D1D2}" type="pres">
      <dgm:prSet presAssocID="{124DD88A-4DEE-4E4D-9C9C-6C8474030E32}" presName="level" presStyleLbl="node1" presStyleIdx="0" presStyleCnt="3">
        <dgm:presLayoutVars>
          <dgm:chMax val="1"/>
          <dgm:bulletEnabled val="1"/>
        </dgm:presLayoutVars>
      </dgm:prSet>
      <dgm:spPr/>
      <dgm:t>
        <a:bodyPr/>
        <a:lstStyle/>
        <a:p>
          <a:endParaRPr lang="en-US"/>
        </a:p>
      </dgm:t>
    </dgm:pt>
    <dgm:pt modelId="{9C04DEF6-2753-418F-AF6E-33CEE90F717D}" type="pres">
      <dgm:prSet presAssocID="{124DD88A-4DEE-4E4D-9C9C-6C8474030E32}" presName="levelTx" presStyleLbl="revTx" presStyleIdx="0" presStyleCnt="0">
        <dgm:presLayoutVars>
          <dgm:chMax val="1"/>
          <dgm:bulletEnabled val="1"/>
        </dgm:presLayoutVars>
      </dgm:prSet>
      <dgm:spPr/>
      <dgm:t>
        <a:bodyPr/>
        <a:lstStyle/>
        <a:p>
          <a:endParaRPr lang="en-US"/>
        </a:p>
      </dgm:t>
    </dgm:pt>
    <dgm:pt modelId="{D72BBA3A-D90E-48A7-97ED-5FC9EE17D4F4}" type="pres">
      <dgm:prSet presAssocID="{9202FB82-7D63-4C2F-9250-AB956CAAB9B6}" presName="Name8" presStyleCnt="0"/>
      <dgm:spPr/>
    </dgm:pt>
    <dgm:pt modelId="{689510F8-436E-4E6E-A6FA-89C244C804A8}" type="pres">
      <dgm:prSet presAssocID="{9202FB82-7D63-4C2F-9250-AB956CAAB9B6}" presName="level" presStyleLbl="node1" presStyleIdx="1" presStyleCnt="3">
        <dgm:presLayoutVars>
          <dgm:chMax val="1"/>
          <dgm:bulletEnabled val="1"/>
        </dgm:presLayoutVars>
      </dgm:prSet>
      <dgm:spPr/>
      <dgm:t>
        <a:bodyPr/>
        <a:lstStyle/>
        <a:p>
          <a:endParaRPr lang="en-US"/>
        </a:p>
      </dgm:t>
    </dgm:pt>
    <dgm:pt modelId="{EBCB4D59-9FBE-4311-89F4-5D8D170AAD4A}" type="pres">
      <dgm:prSet presAssocID="{9202FB82-7D63-4C2F-9250-AB956CAAB9B6}" presName="levelTx" presStyleLbl="revTx" presStyleIdx="0" presStyleCnt="0">
        <dgm:presLayoutVars>
          <dgm:chMax val="1"/>
          <dgm:bulletEnabled val="1"/>
        </dgm:presLayoutVars>
      </dgm:prSet>
      <dgm:spPr/>
      <dgm:t>
        <a:bodyPr/>
        <a:lstStyle/>
        <a:p>
          <a:endParaRPr lang="en-US"/>
        </a:p>
      </dgm:t>
    </dgm:pt>
    <dgm:pt modelId="{DEFF18C9-3A4B-4944-9E5D-395E771E32AE}" type="pres">
      <dgm:prSet presAssocID="{1D2CEC2C-B0B1-40AF-8378-1DE2236C7086}" presName="Name8" presStyleCnt="0"/>
      <dgm:spPr/>
    </dgm:pt>
    <dgm:pt modelId="{57992141-E733-4DC1-A624-041F3E252EEF}" type="pres">
      <dgm:prSet presAssocID="{1D2CEC2C-B0B1-40AF-8378-1DE2236C7086}" presName="level" presStyleLbl="node1" presStyleIdx="2" presStyleCnt="3">
        <dgm:presLayoutVars>
          <dgm:chMax val="1"/>
          <dgm:bulletEnabled val="1"/>
        </dgm:presLayoutVars>
      </dgm:prSet>
      <dgm:spPr/>
      <dgm:t>
        <a:bodyPr/>
        <a:lstStyle/>
        <a:p>
          <a:endParaRPr lang="en-US"/>
        </a:p>
      </dgm:t>
    </dgm:pt>
    <dgm:pt modelId="{A0C86D69-A827-4F6D-B903-37FE1E2C5DB3}" type="pres">
      <dgm:prSet presAssocID="{1D2CEC2C-B0B1-40AF-8378-1DE2236C7086}" presName="levelTx" presStyleLbl="revTx" presStyleIdx="0" presStyleCnt="0">
        <dgm:presLayoutVars>
          <dgm:chMax val="1"/>
          <dgm:bulletEnabled val="1"/>
        </dgm:presLayoutVars>
      </dgm:prSet>
      <dgm:spPr/>
      <dgm:t>
        <a:bodyPr/>
        <a:lstStyle/>
        <a:p>
          <a:endParaRPr lang="en-US"/>
        </a:p>
      </dgm:t>
    </dgm:pt>
  </dgm:ptLst>
  <dgm:cxnLst>
    <dgm:cxn modelId="{21EF0F1F-22EC-49F6-83A8-E814B064305A}" type="presOf" srcId="{124DD88A-4DEE-4E4D-9C9C-6C8474030E32}" destId="{010AABA7-9AC3-40D4-9CFE-D35B8BB7D1D2}" srcOrd="0" destOrd="0" presId="urn:microsoft.com/office/officeart/2005/8/layout/pyramid1"/>
    <dgm:cxn modelId="{E432BDC9-9B4A-48FB-BB0C-9C2338613669}" type="presOf" srcId="{1D2CEC2C-B0B1-40AF-8378-1DE2236C7086}" destId="{A0C86D69-A827-4F6D-B903-37FE1E2C5DB3}" srcOrd="1" destOrd="0" presId="urn:microsoft.com/office/officeart/2005/8/layout/pyramid1"/>
    <dgm:cxn modelId="{43B59420-4E1B-456C-94C5-9D8FDBA9B456}" type="presOf" srcId="{1FAE93F4-1AAA-4925-8443-E07F955D989D}" destId="{1DBF3523-EDE0-4AAD-ACB2-EAE38960B1AD}" srcOrd="0" destOrd="0" presId="urn:microsoft.com/office/officeart/2005/8/layout/pyramid1"/>
    <dgm:cxn modelId="{EB98FA3F-5C0B-4EC6-9172-302BE6B86DCD}" srcId="{1FAE93F4-1AAA-4925-8443-E07F955D989D}" destId="{9202FB82-7D63-4C2F-9250-AB956CAAB9B6}" srcOrd="1" destOrd="0" parTransId="{F69EB3E7-A915-4169-9C7F-6438DACF9A0F}" sibTransId="{9CB8071C-53E2-4B20-B6FD-DAA4235D0614}"/>
    <dgm:cxn modelId="{E5499605-67A2-481A-841D-76DBC2F36960}" srcId="{1FAE93F4-1AAA-4925-8443-E07F955D989D}" destId="{124DD88A-4DEE-4E4D-9C9C-6C8474030E32}" srcOrd="0" destOrd="0" parTransId="{104A53D0-9134-4B36-A624-87FA64BCB6D4}" sibTransId="{351D589F-89B6-486E-B17C-19FBCB0CD3AA}"/>
    <dgm:cxn modelId="{D33D53CD-9C4E-4B35-9532-FDC0DE50E2D0}" type="presOf" srcId="{1D2CEC2C-B0B1-40AF-8378-1DE2236C7086}" destId="{57992141-E733-4DC1-A624-041F3E252EEF}" srcOrd="0" destOrd="0" presId="urn:microsoft.com/office/officeart/2005/8/layout/pyramid1"/>
    <dgm:cxn modelId="{7DA4CFAC-9EAB-4029-BDC8-7C2E4D33A4FF}" type="presOf" srcId="{9202FB82-7D63-4C2F-9250-AB956CAAB9B6}" destId="{EBCB4D59-9FBE-4311-89F4-5D8D170AAD4A}" srcOrd="1" destOrd="0" presId="urn:microsoft.com/office/officeart/2005/8/layout/pyramid1"/>
    <dgm:cxn modelId="{BB03C813-CB66-4246-8374-1F7781E33004}" srcId="{1FAE93F4-1AAA-4925-8443-E07F955D989D}" destId="{1D2CEC2C-B0B1-40AF-8378-1DE2236C7086}" srcOrd="2" destOrd="0" parTransId="{B07F4B6D-7BAE-4830-99B0-C0C6DB01CF31}" sibTransId="{1E96AFB1-9829-4248-93EF-06933FA35F66}"/>
    <dgm:cxn modelId="{BAA4DDBD-69B9-433F-BBC6-3573EF048396}" type="presOf" srcId="{9202FB82-7D63-4C2F-9250-AB956CAAB9B6}" destId="{689510F8-436E-4E6E-A6FA-89C244C804A8}" srcOrd="0" destOrd="0" presId="urn:microsoft.com/office/officeart/2005/8/layout/pyramid1"/>
    <dgm:cxn modelId="{3D4D1D39-AF99-4959-937B-64493BE5777E}" type="presOf" srcId="{124DD88A-4DEE-4E4D-9C9C-6C8474030E32}" destId="{9C04DEF6-2753-418F-AF6E-33CEE90F717D}" srcOrd="1" destOrd="0" presId="urn:microsoft.com/office/officeart/2005/8/layout/pyramid1"/>
    <dgm:cxn modelId="{F7D57CA3-F0A7-4C58-8089-884AD19FF9F6}" type="presParOf" srcId="{1DBF3523-EDE0-4AAD-ACB2-EAE38960B1AD}" destId="{68E6DBC8-7828-4472-A527-A0DE032BC80F}" srcOrd="0" destOrd="0" presId="urn:microsoft.com/office/officeart/2005/8/layout/pyramid1"/>
    <dgm:cxn modelId="{95982B2C-A88B-467C-899E-3DB69DCE47C0}" type="presParOf" srcId="{68E6DBC8-7828-4472-A527-A0DE032BC80F}" destId="{010AABA7-9AC3-40D4-9CFE-D35B8BB7D1D2}" srcOrd="0" destOrd="0" presId="urn:microsoft.com/office/officeart/2005/8/layout/pyramid1"/>
    <dgm:cxn modelId="{F6084A2D-065C-416B-911D-23370F674017}" type="presParOf" srcId="{68E6DBC8-7828-4472-A527-A0DE032BC80F}" destId="{9C04DEF6-2753-418F-AF6E-33CEE90F717D}" srcOrd="1" destOrd="0" presId="urn:microsoft.com/office/officeart/2005/8/layout/pyramid1"/>
    <dgm:cxn modelId="{71314479-C99F-4C18-A733-3AAF618F00B6}" type="presParOf" srcId="{1DBF3523-EDE0-4AAD-ACB2-EAE38960B1AD}" destId="{D72BBA3A-D90E-48A7-97ED-5FC9EE17D4F4}" srcOrd="1" destOrd="0" presId="urn:microsoft.com/office/officeart/2005/8/layout/pyramid1"/>
    <dgm:cxn modelId="{99577173-643B-4A29-A4D0-D4D8ECCB19B8}" type="presParOf" srcId="{D72BBA3A-D90E-48A7-97ED-5FC9EE17D4F4}" destId="{689510F8-436E-4E6E-A6FA-89C244C804A8}" srcOrd="0" destOrd="0" presId="urn:microsoft.com/office/officeart/2005/8/layout/pyramid1"/>
    <dgm:cxn modelId="{90F154BC-52D1-40A1-8B9B-3FFD47101B90}" type="presParOf" srcId="{D72BBA3A-D90E-48A7-97ED-5FC9EE17D4F4}" destId="{EBCB4D59-9FBE-4311-89F4-5D8D170AAD4A}" srcOrd="1" destOrd="0" presId="urn:microsoft.com/office/officeart/2005/8/layout/pyramid1"/>
    <dgm:cxn modelId="{41B1A281-DC47-4FAF-9AB5-C55F96DA3990}" type="presParOf" srcId="{1DBF3523-EDE0-4AAD-ACB2-EAE38960B1AD}" destId="{DEFF18C9-3A4B-4944-9E5D-395E771E32AE}" srcOrd="2" destOrd="0" presId="urn:microsoft.com/office/officeart/2005/8/layout/pyramid1"/>
    <dgm:cxn modelId="{492075F3-0E69-406A-AD75-2ABC8EE3926F}" type="presParOf" srcId="{DEFF18C9-3A4B-4944-9E5D-395E771E32AE}" destId="{57992141-E733-4DC1-A624-041F3E252EEF}" srcOrd="0" destOrd="0" presId="urn:microsoft.com/office/officeart/2005/8/layout/pyramid1"/>
    <dgm:cxn modelId="{DE370142-40D3-441B-B365-F48244AE1AD9}" type="presParOf" srcId="{DEFF18C9-3A4B-4944-9E5D-395E771E32AE}" destId="{A0C86D69-A827-4F6D-B903-37FE1E2C5DB3}"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8AED04-EC46-4E97-A605-EF21DFADFE6A}" type="doc">
      <dgm:prSet loTypeId="urn:microsoft.com/office/officeart/2005/8/layout/cycle6" loCatId="cycle" qsTypeId="urn:microsoft.com/office/officeart/2005/8/quickstyle/3d4" qsCatId="3D" csTypeId="urn:microsoft.com/office/officeart/2005/8/colors/colorful5" csCatId="colorful" phldr="1"/>
      <dgm:spPr/>
      <dgm:t>
        <a:bodyPr/>
        <a:lstStyle/>
        <a:p>
          <a:endParaRPr lang="en-US"/>
        </a:p>
      </dgm:t>
    </dgm:pt>
    <dgm:pt modelId="{8060C8BE-2FE5-49C9-B5C6-0FF486CF090C}">
      <dgm:prSet phldrT="[Text]"/>
      <dgm:spPr/>
      <dgm:t>
        <a:bodyPr/>
        <a:lstStyle/>
        <a:p>
          <a:r>
            <a:rPr lang="en-US" dirty="0" smtClean="0">
              <a:solidFill>
                <a:schemeClr val="tx1"/>
              </a:solidFill>
            </a:rPr>
            <a:t>(</a:t>
          </a:r>
          <a:r>
            <a:rPr lang="en-US" b="1" dirty="0" smtClean="0">
              <a:solidFill>
                <a:schemeClr val="tx1"/>
              </a:solidFill>
            </a:rPr>
            <a:t>START</a:t>
          </a:r>
          <a:r>
            <a:rPr lang="en-US" dirty="0" smtClean="0">
              <a:solidFill>
                <a:schemeClr val="tx1"/>
              </a:solidFill>
            </a:rPr>
            <a:t>) Goals Setting</a:t>
          </a:r>
          <a:endParaRPr lang="en-US" dirty="0">
            <a:solidFill>
              <a:schemeClr val="tx1"/>
            </a:solidFill>
          </a:endParaRPr>
        </a:p>
      </dgm:t>
    </dgm:pt>
    <dgm:pt modelId="{4A92415F-7DD1-443D-8333-E45A42162A07}" type="parTrans" cxnId="{38D40D3E-7A85-4BDB-BFA4-7B01049F922C}">
      <dgm:prSet/>
      <dgm:spPr/>
      <dgm:t>
        <a:bodyPr/>
        <a:lstStyle/>
        <a:p>
          <a:endParaRPr lang="en-US">
            <a:solidFill>
              <a:schemeClr val="tx1"/>
            </a:solidFill>
          </a:endParaRPr>
        </a:p>
      </dgm:t>
    </dgm:pt>
    <dgm:pt modelId="{454DD75A-A6D6-4821-AAF9-95589E4CBAF3}" type="sibTrans" cxnId="{38D40D3E-7A85-4BDB-BFA4-7B01049F922C}">
      <dgm:prSet/>
      <dgm:spPr/>
      <dgm:t>
        <a:bodyPr/>
        <a:lstStyle/>
        <a:p>
          <a:endParaRPr lang="en-US">
            <a:solidFill>
              <a:schemeClr val="tx1"/>
            </a:solidFill>
          </a:endParaRPr>
        </a:p>
      </dgm:t>
    </dgm:pt>
    <dgm:pt modelId="{8170FE2B-9AF9-4E26-9059-BD6DCCF9BA32}">
      <dgm:prSet phldrT="[Text]"/>
      <dgm:spPr/>
      <dgm:t>
        <a:bodyPr/>
        <a:lstStyle/>
        <a:p>
          <a:r>
            <a:rPr lang="en-US" dirty="0" smtClean="0">
              <a:solidFill>
                <a:schemeClr val="tx1"/>
              </a:solidFill>
            </a:rPr>
            <a:t>Grain Source</a:t>
          </a:r>
          <a:endParaRPr lang="en-US" dirty="0">
            <a:solidFill>
              <a:schemeClr val="tx1"/>
            </a:solidFill>
          </a:endParaRPr>
        </a:p>
      </dgm:t>
    </dgm:pt>
    <dgm:pt modelId="{71A9A437-15BB-48B8-837B-337653166A86}" type="parTrans" cxnId="{78D9B986-D888-4E38-B1C6-4109ECA64016}">
      <dgm:prSet/>
      <dgm:spPr/>
      <dgm:t>
        <a:bodyPr/>
        <a:lstStyle/>
        <a:p>
          <a:endParaRPr lang="en-US">
            <a:solidFill>
              <a:schemeClr val="tx1"/>
            </a:solidFill>
          </a:endParaRPr>
        </a:p>
      </dgm:t>
    </dgm:pt>
    <dgm:pt modelId="{5552EC81-3557-4691-873E-F1C5C16F8C36}" type="sibTrans" cxnId="{78D9B986-D888-4E38-B1C6-4109ECA64016}">
      <dgm:prSet/>
      <dgm:spPr/>
      <dgm:t>
        <a:bodyPr/>
        <a:lstStyle/>
        <a:p>
          <a:endParaRPr lang="en-US">
            <a:solidFill>
              <a:schemeClr val="tx1"/>
            </a:solidFill>
          </a:endParaRPr>
        </a:p>
      </dgm:t>
    </dgm:pt>
    <dgm:pt modelId="{CC938BC3-09FE-4E50-BD64-E1EC69E72CF6}">
      <dgm:prSet phldrT="[Text]"/>
      <dgm:spPr/>
      <dgm:t>
        <a:bodyPr/>
        <a:lstStyle/>
        <a:p>
          <a:r>
            <a:rPr lang="en-US" dirty="0" smtClean="0">
              <a:solidFill>
                <a:schemeClr val="tx1"/>
              </a:solidFill>
            </a:rPr>
            <a:t>Dimensions</a:t>
          </a:r>
          <a:endParaRPr lang="en-US" dirty="0">
            <a:solidFill>
              <a:schemeClr val="tx1"/>
            </a:solidFill>
          </a:endParaRPr>
        </a:p>
      </dgm:t>
    </dgm:pt>
    <dgm:pt modelId="{AD83393B-E6D0-46BD-81BC-424F677278D0}" type="parTrans" cxnId="{92648866-CBF4-4151-A925-371A061C4D7E}">
      <dgm:prSet/>
      <dgm:spPr/>
      <dgm:t>
        <a:bodyPr/>
        <a:lstStyle/>
        <a:p>
          <a:endParaRPr lang="en-US">
            <a:solidFill>
              <a:schemeClr val="tx1"/>
            </a:solidFill>
          </a:endParaRPr>
        </a:p>
      </dgm:t>
    </dgm:pt>
    <dgm:pt modelId="{23971E08-91BD-427C-9D39-C9B72996EBD1}" type="sibTrans" cxnId="{92648866-CBF4-4151-A925-371A061C4D7E}">
      <dgm:prSet/>
      <dgm:spPr/>
      <dgm:t>
        <a:bodyPr/>
        <a:lstStyle/>
        <a:p>
          <a:endParaRPr lang="en-US">
            <a:solidFill>
              <a:schemeClr val="tx1"/>
            </a:solidFill>
          </a:endParaRPr>
        </a:p>
      </dgm:t>
    </dgm:pt>
    <dgm:pt modelId="{86E25B91-6799-40B4-B4ED-531ACF0D4CB8}">
      <dgm:prSet phldrT="[Text]"/>
      <dgm:spPr/>
      <dgm:t>
        <a:bodyPr/>
        <a:lstStyle/>
        <a:p>
          <a:r>
            <a:rPr lang="en-US" dirty="0" smtClean="0">
              <a:solidFill>
                <a:schemeClr val="tx1"/>
              </a:solidFill>
            </a:rPr>
            <a:t>Facts</a:t>
          </a:r>
          <a:endParaRPr lang="en-US" dirty="0">
            <a:solidFill>
              <a:schemeClr val="tx1"/>
            </a:solidFill>
          </a:endParaRPr>
        </a:p>
      </dgm:t>
    </dgm:pt>
    <dgm:pt modelId="{A69313CD-46CF-463A-B16F-606596D61A10}" type="parTrans" cxnId="{41FC8BF0-6734-468B-97DA-7C490283876E}">
      <dgm:prSet/>
      <dgm:spPr/>
      <dgm:t>
        <a:bodyPr/>
        <a:lstStyle/>
        <a:p>
          <a:endParaRPr lang="en-US">
            <a:solidFill>
              <a:schemeClr val="tx1"/>
            </a:solidFill>
          </a:endParaRPr>
        </a:p>
      </dgm:t>
    </dgm:pt>
    <dgm:pt modelId="{E5796E10-75E9-4564-A843-BEC4AF185122}" type="sibTrans" cxnId="{41FC8BF0-6734-468B-97DA-7C490283876E}">
      <dgm:prSet/>
      <dgm:spPr/>
      <dgm:t>
        <a:bodyPr/>
        <a:lstStyle/>
        <a:p>
          <a:endParaRPr lang="en-US">
            <a:solidFill>
              <a:schemeClr val="tx1"/>
            </a:solidFill>
          </a:endParaRPr>
        </a:p>
      </dgm:t>
    </dgm:pt>
    <dgm:pt modelId="{B635545C-1BD3-44E7-AE4D-6C31D07CECE6}">
      <dgm:prSet phldrT="[Text]"/>
      <dgm:spPr/>
      <dgm:t>
        <a:bodyPr/>
        <a:lstStyle/>
        <a:p>
          <a:r>
            <a:rPr lang="en-US" dirty="0" smtClean="0">
              <a:solidFill>
                <a:schemeClr val="tx1"/>
              </a:solidFill>
            </a:rPr>
            <a:t>ETL &amp; Refresh Plans</a:t>
          </a:r>
          <a:endParaRPr lang="en-US" dirty="0">
            <a:solidFill>
              <a:schemeClr val="tx1"/>
            </a:solidFill>
          </a:endParaRPr>
        </a:p>
      </dgm:t>
    </dgm:pt>
    <dgm:pt modelId="{252FEDB7-F126-4947-8B7C-A85DDE1EBBF4}" type="parTrans" cxnId="{480E9BB8-B34B-43BF-A7E7-56D8AB3E4EAC}">
      <dgm:prSet/>
      <dgm:spPr/>
      <dgm:t>
        <a:bodyPr/>
        <a:lstStyle/>
        <a:p>
          <a:endParaRPr lang="en-US">
            <a:solidFill>
              <a:schemeClr val="tx1"/>
            </a:solidFill>
          </a:endParaRPr>
        </a:p>
      </dgm:t>
    </dgm:pt>
    <dgm:pt modelId="{2947D56F-5CC7-48EF-A512-C027F6BCA450}" type="sibTrans" cxnId="{480E9BB8-B34B-43BF-A7E7-56D8AB3E4EAC}">
      <dgm:prSet/>
      <dgm:spPr/>
      <dgm:t>
        <a:bodyPr/>
        <a:lstStyle/>
        <a:p>
          <a:endParaRPr lang="en-US">
            <a:solidFill>
              <a:schemeClr val="tx1"/>
            </a:solidFill>
          </a:endParaRPr>
        </a:p>
      </dgm:t>
    </dgm:pt>
    <dgm:pt modelId="{1B3537EB-BD76-4187-9D21-D64538A2BD4D}">
      <dgm:prSet phldrT="[Text]"/>
      <dgm:spPr/>
      <dgm:t>
        <a:bodyPr/>
        <a:lstStyle/>
        <a:p>
          <a:r>
            <a:rPr lang="en-US" dirty="0" smtClean="0">
              <a:solidFill>
                <a:schemeClr val="tx1"/>
              </a:solidFill>
            </a:rPr>
            <a:t>Metadata</a:t>
          </a:r>
          <a:endParaRPr lang="en-US" dirty="0">
            <a:solidFill>
              <a:schemeClr val="tx1"/>
            </a:solidFill>
          </a:endParaRPr>
        </a:p>
      </dgm:t>
    </dgm:pt>
    <dgm:pt modelId="{6FB62661-7077-429C-BB86-BAE6016D8B46}" type="parTrans" cxnId="{29414513-F5A8-4154-955D-17C4F5BBB83D}">
      <dgm:prSet/>
      <dgm:spPr/>
      <dgm:t>
        <a:bodyPr/>
        <a:lstStyle/>
        <a:p>
          <a:endParaRPr lang="en-US">
            <a:solidFill>
              <a:schemeClr val="tx1"/>
            </a:solidFill>
          </a:endParaRPr>
        </a:p>
      </dgm:t>
    </dgm:pt>
    <dgm:pt modelId="{0346FA70-0660-4811-9811-4B03AD43CB4A}" type="sibTrans" cxnId="{29414513-F5A8-4154-955D-17C4F5BBB83D}">
      <dgm:prSet/>
      <dgm:spPr/>
      <dgm:t>
        <a:bodyPr/>
        <a:lstStyle/>
        <a:p>
          <a:endParaRPr lang="en-US">
            <a:solidFill>
              <a:schemeClr val="tx1"/>
            </a:solidFill>
          </a:endParaRPr>
        </a:p>
      </dgm:t>
    </dgm:pt>
    <dgm:pt modelId="{36585CBC-F632-478A-B889-9B9F6281DE4D}">
      <dgm:prSet phldrT="[Text]"/>
      <dgm:spPr/>
      <dgm:t>
        <a:bodyPr/>
        <a:lstStyle/>
        <a:p>
          <a:r>
            <a:rPr lang="en-US" dirty="0" smtClean="0">
              <a:solidFill>
                <a:schemeClr val="tx1"/>
              </a:solidFill>
            </a:rPr>
            <a:t>Concentric</a:t>
          </a:r>
          <a:endParaRPr lang="en-US" dirty="0">
            <a:solidFill>
              <a:schemeClr val="tx1"/>
            </a:solidFill>
          </a:endParaRPr>
        </a:p>
      </dgm:t>
    </dgm:pt>
    <dgm:pt modelId="{8A6C2999-4BD9-4F0F-AD5B-0612AF249128}" type="parTrans" cxnId="{B39E29C3-316A-42CF-B784-70EB097C208D}">
      <dgm:prSet/>
      <dgm:spPr/>
      <dgm:t>
        <a:bodyPr/>
        <a:lstStyle/>
        <a:p>
          <a:endParaRPr lang="en-US">
            <a:solidFill>
              <a:schemeClr val="tx1"/>
            </a:solidFill>
          </a:endParaRPr>
        </a:p>
      </dgm:t>
    </dgm:pt>
    <dgm:pt modelId="{7B1C7366-8F57-4950-9842-62C67A65FA8B}" type="sibTrans" cxnId="{B39E29C3-316A-42CF-B784-70EB097C208D}">
      <dgm:prSet/>
      <dgm:spPr/>
      <dgm:t>
        <a:bodyPr/>
        <a:lstStyle/>
        <a:p>
          <a:endParaRPr lang="en-US">
            <a:solidFill>
              <a:schemeClr val="tx1"/>
            </a:solidFill>
          </a:endParaRPr>
        </a:p>
      </dgm:t>
    </dgm:pt>
    <dgm:pt modelId="{AFA4F89A-B7D6-4B9A-A06F-04F95BAA74F7}">
      <dgm:prSet phldrT="[Text]"/>
      <dgm:spPr/>
      <dgm:t>
        <a:bodyPr/>
        <a:lstStyle/>
        <a:p>
          <a:r>
            <a:rPr lang="en-US" dirty="0" smtClean="0">
              <a:solidFill>
                <a:schemeClr val="tx1"/>
              </a:solidFill>
            </a:rPr>
            <a:t>Optimizing and Flattening</a:t>
          </a:r>
          <a:endParaRPr lang="en-US" dirty="0">
            <a:solidFill>
              <a:schemeClr val="tx1"/>
            </a:solidFill>
          </a:endParaRPr>
        </a:p>
      </dgm:t>
    </dgm:pt>
    <dgm:pt modelId="{8834E6D2-6099-44B3-942C-F8A9B4CE3899}" type="parTrans" cxnId="{E4C00EA3-6ED8-468E-893D-59757F2D6C50}">
      <dgm:prSet/>
      <dgm:spPr/>
      <dgm:t>
        <a:bodyPr/>
        <a:lstStyle/>
        <a:p>
          <a:endParaRPr lang="en-US">
            <a:solidFill>
              <a:schemeClr val="tx1"/>
            </a:solidFill>
          </a:endParaRPr>
        </a:p>
      </dgm:t>
    </dgm:pt>
    <dgm:pt modelId="{6476AC26-35F5-474C-A6D4-D97F1E9BBB50}" type="sibTrans" cxnId="{E4C00EA3-6ED8-468E-893D-59757F2D6C50}">
      <dgm:prSet/>
      <dgm:spPr/>
      <dgm:t>
        <a:bodyPr/>
        <a:lstStyle/>
        <a:p>
          <a:endParaRPr lang="en-US">
            <a:solidFill>
              <a:schemeClr val="tx1"/>
            </a:solidFill>
          </a:endParaRPr>
        </a:p>
      </dgm:t>
    </dgm:pt>
    <dgm:pt modelId="{A6689042-83D5-4242-A24A-8EC89AA38353}">
      <dgm:prSet phldrT="[Text]"/>
      <dgm:spPr/>
      <dgm:t>
        <a:bodyPr/>
        <a:lstStyle/>
        <a:p>
          <a:r>
            <a:rPr lang="en-US" dirty="0" smtClean="0">
              <a:solidFill>
                <a:schemeClr val="tx1"/>
              </a:solidFill>
            </a:rPr>
            <a:t>Aggregation Schema</a:t>
          </a:r>
          <a:endParaRPr lang="en-US" dirty="0">
            <a:solidFill>
              <a:schemeClr val="tx1"/>
            </a:solidFill>
          </a:endParaRPr>
        </a:p>
      </dgm:t>
    </dgm:pt>
    <dgm:pt modelId="{2725AB20-3416-41D4-BEC8-10E4CD3AFBD8}" type="parTrans" cxnId="{9AE32464-3BAA-4B4F-A888-A080D29EE239}">
      <dgm:prSet/>
      <dgm:spPr/>
      <dgm:t>
        <a:bodyPr/>
        <a:lstStyle/>
        <a:p>
          <a:endParaRPr lang="en-US">
            <a:solidFill>
              <a:schemeClr val="tx1"/>
            </a:solidFill>
          </a:endParaRPr>
        </a:p>
      </dgm:t>
    </dgm:pt>
    <dgm:pt modelId="{2CE70E03-D738-46C7-A230-D97F0ADAE8BA}" type="sibTrans" cxnId="{9AE32464-3BAA-4B4F-A888-A080D29EE239}">
      <dgm:prSet/>
      <dgm:spPr/>
      <dgm:t>
        <a:bodyPr/>
        <a:lstStyle/>
        <a:p>
          <a:endParaRPr lang="en-US">
            <a:solidFill>
              <a:schemeClr val="tx1"/>
            </a:solidFill>
          </a:endParaRPr>
        </a:p>
      </dgm:t>
    </dgm:pt>
    <dgm:pt modelId="{1A258C69-9A5B-4DC2-BC4A-7C7E2D833269}">
      <dgm:prSet phldrT="[Text]"/>
      <dgm:spPr/>
      <dgm:t>
        <a:bodyPr/>
        <a:lstStyle/>
        <a:p>
          <a:r>
            <a:rPr lang="en-US" dirty="0" smtClean="0">
              <a:solidFill>
                <a:schemeClr val="tx1"/>
              </a:solidFill>
            </a:rPr>
            <a:t>Snowflake or Star</a:t>
          </a:r>
          <a:endParaRPr lang="en-US" dirty="0">
            <a:solidFill>
              <a:schemeClr val="tx1"/>
            </a:solidFill>
          </a:endParaRPr>
        </a:p>
      </dgm:t>
    </dgm:pt>
    <dgm:pt modelId="{33023E5E-7921-4D20-A357-638CD7E42CCA}" type="parTrans" cxnId="{876CD83E-625F-48A4-8F82-DEB843C6C0B0}">
      <dgm:prSet/>
      <dgm:spPr/>
      <dgm:t>
        <a:bodyPr/>
        <a:lstStyle/>
        <a:p>
          <a:endParaRPr lang="en-US">
            <a:solidFill>
              <a:schemeClr val="tx1"/>
            </a:solidFill>
          </a:endParaRPr>
        </a:p>
      </dgm:t>
    </dgm:pt>
    <dgm:pt modelId="{820B3FE3-BA13-4C71-81AF-9FC419F13027}" type="sibTrans" cxnId="{876CD83E-625F-48A4-8F82-DEB843C6C0B0}">
      <dgm:prSet/>
      <dgm:spPr/>
      <dgm:t>
        <a:bodyPr/>
        <a:lstStyle/>
        <a:p>
          <a:endParaRPr lang="en-US">
            <a:solidFill>
              <a:schemeClr val="tx1"/>
            </a:solidFill>
          </a:endParaRPr>
        </a:p>
      </dgm:t>
    </dgm:pt>
    <dgm:pt modelId="{097A65C6-9184-4ECF-87DA-38D32B33F31F}">
      <dgm:prSet phldrT="[Text]"/>
      <dgm:spPr/>
      <dgm:t>
        <a:bodyPr/>
        <a:lstStyle/>
        <a:p>
          <a:r>
            <a:rPr lang="en-US" dirty="0" smtClean="0">
              <a:solidFill>
                <a:schemeClr val="tx1"/>
              </a:solidFill>
            </a:rPr>
            <a:t>Data Pools (Registries / Totals)</a:t>
          </a:r>
          <a:endParaRPr lang="en-US" dirty="0">
            <a:solidFill>
              <a:schemeClr val="tx1"/>
            </a:solidFill>
          </a:endParaRPr>
        </a:p>
      </dgm:t>
    </dgm:pt>
    <dgm:pt modelId="{E52AC4F0-177C-4F99-A42F-8A27BCA9D8A6}" type="parTrans" cxnId="{8428168D-4A3A-4C56-9A6F-E562FC89953B}">
      <dgm:prSet/>
      <dgm:spPr/>
      <dgm:t>
        <a:bodyPr/>
        <a:lstStyle/>
        <a:p>
          <a:endParaRPr lang="en-US">
            <a:solidFill>
              <a:schemeClr val="tx1"/>
            </a:solidFill>
          </a:endParaRPr>
        </a:p>
      </dgm:t>
    </dgm:pt>
    <dgm:pt modelId="{FFD1D402-9D2C-4EF0-BF94-7F7A71C79243}" type="sibTrans" cxnId="{8428168D-4A3A-4C56-9A6F-E562FC89953B}">
      <dgm:prSet/>
      <dgm:spPr/>
      <dgm:t>
        <a:bodyPr/>
        <a:lstStyle/>
        <a:p>
          <a:endParaRPr lang="en-US">
            <a:solidFill>
              <a:schemeClr val="tx1"/>
            </a:solidFill>
          </a:endParaRPr>
        </a:p>
      </dgm:t>
    </dgm:pt>
    <dgm:pt modelId="{6FBAB01A-A41F-42C7-98CB-587EAE2BB4EB}">
      <dgm:prSet phldrT="[Text]"/>
      <dgm:spPr/>
      <dgm:t>
        <a:bodyPr/>
        <a:lstStyle/>
        <a:p>
          <a:r>
            <a:rPr lang="en-US" dirty="0" smtClean="0">
              <a:solidFill>
                <a:schemeClr val="tx1"/>
              </a:solidFill>
            </a:rPr>
            <a:t>KPIs</a:t>
          </a:r>
          <a:endParaRPr lang="en-US" dirty="0">
            <a:solidFill>
              <a:schemeClr val="tx1"/>
            </a:solidFill>
          </a:endParaRPr>
        </a:p>
      </dgm:t>
    </dgm:pt>
    <dgm:pt modelId="{AED2CE14-C521-4EAA-AC25-E4688876B04D}" type="parTrans" cxnId="{14103F4F-7C4E-4055-A9B9-E736E8EA0D98}">
      <dgm:prSet/>
      <dgm:spPr/>
      <dgm:t>
        <a:bodyPr/>
        <a:lstStyle/>
        <a:p>
          <a:endParaRPr lang="en-US">
            <a:solidFill>
              <a:schemeClr val="tx1"/>
            </a:solidFill>
          </a:endParaRPr>
        </a:p>
      </dgm:t>
    </dgm:pt>
    <dgm:pt modelId="{FA52F428-C728-4D13-AAB2-E03894643BBD}" type="sibTrans" cxnId="{14103F4F-7C4E-4055-A9B9-E736E8EA0D98}">
      <dgm:prSet/>
      <dgm:spPr/>
      <dgm:t>
        <a:bodyPr/>
        <a:lstStyle/>
        <a:p>
          <a:endParaRPr lang="en-US">
            <a:solidFill>
              <a:schemeClr val="tx1"/>
            </a:solidFill>
          </a:endParaRPr>
        </a:p>
      </dgm:t>
    </dgm:pt>
    <dgm:pt modelId="{8C2EA56C-4EF7-48B5-861F-3262D8815AB9}">
      <dgm:prSet phldrT="[Text]"/>
      <dgm:spPr/>
      <dgm:t>
        <a:bodyPr/>
        <a:lstStyle/>
        <a:p>
          <a:r>
            <a:rPr lang="en-US" dirty="0" smtClean="0">
              <a:solidFill>
                <a:schemeClr val="tx1"/>
              </a:solidFill>
            </a:rPr>
            <a:t>BI / AI Technology</a:t>
          </a:r>
          <a:endParaRPr lang="en-US" dirty="0">
            <a:solidFill>
              <a:schemeClr val="tx1"/>
            </a:solidFill>
          </a:endParaRPr>
        </a:p>
      </dgm:t>
    </dgm:pt>
    <dgm:pt modelId="{D3D42031-3580-441C-933B-366264EE0A8D}" type="parTrans" cxnId="{072CA4DC-9949-482E-A2D1-47737B29BDE6}">
      <dgm:prSet/>
      <dgm:spPr/>
      <dgm:t>
        <a:bodyPr/>
        <a:lstStyle/>
        <a:p>
          <a:endParaRPr lang="en-US">
            <a:solidFill>
              <a:schemeClr val="tx1"/>
            </a:solidFill>
          </a:endParaRPr>
        </a:p>
      </dgm:t>
    </dgm:pt>
    <dgm:pt modelId="{8C4C7555-C333-476C-B838-B2EB67664C22}" type="sibTrans" cxnId="{072CA4DC-9949-482E-A2D1-47737B29BDE6}">
      <dgm:prSet/>
      <dgm:spPr/>
      <dgm:t>
        <a:bodyPr/>
        <a:lstStyle/>
        <a:p>
          <a:endParaRPr lang="en-US">
            <a:solidFill>
              <a:schemeClr val="tx1"/>
            </a:solidFill>
          </a:endParaRPr>
        </a:p>
      </dgm:t>
    </dgm:pt>
    <dgm:pt modelId="{970FDA1E-311F-4D2C-B468-7BF654426FCC}">
      <dgm:prSet phldrT="[Text]"/>
      <dgm:spPr/>
      <dgm:t>
        <a:bodyPr/>
        <a:lstStyle/>
        <a:p>
          <a:r>
            <a:rPr lang="en-US" dirty="0" smtClean="0">
              <a:solidFill>
                <a:schemeClr val="tx1"/>
              </a:solidFill>
            </a:rPr>
            <a:t>Data Quality</a:t>
          </a:r>
          <a:endParaRPr lang="en-US" dirty="0">
            <a:solidFill>
              <a:schemeClr val="tx1"/>
            </a:solidFill>
          </a:endParaRPr>
        </a:p>
      </dgm:t>
    </dgm:pt>
    <dgm:pt modelId="{97DFCB4B-CD95-4F03-8A7D-67E6EC93BBEA}" type="parTrans" cxnId="{892E871C-713F-439E-918F-6F326EE05EE8}">
      <dgm:prSet/>
      <dgm:spPr/>
      <dgm:t>
        <a:bodyPr/>
        <a:lstStyle/>
        <a:p>
          <a:endParaRPr lang="en-US">
            <a:solidFill>
              <a:schemeClr val="tx1"/>
            </a:solidFill>
          </a:endParaRPr>
        </a:p>
      </dgm:t>
    </dgm:pt>
    <dgm:pt modelId="{B7D86054-230D-495F-8898-A156AB7E6A75}" type="sibTrans" cxnId="{892E871C-713F-439E-918F-6F326EE05EE8}">
      <dgm:prSet/>
      <dgm:spPr/>
      <dgm:t>
        <a:bodyPr/>
        <a:lstStyle/>
        <a:p>
          <a:endParaRPr lang="en-US">
            <a:solidFill>
              <a:schemeClr val="tx1"/>
            </a:solidFill>
          </a:endParaRPr>
        </a:p>
      </dgm:t>
    </dgm:pt>
    <dgm:pt modelId="{3D132237-3033-4936-A2DE-FAA23C120726}">
      <dgm:prSet phldrT="[Text]"/>
      <dgm:spPr/>
      <dgm:t>
        <a:bodyPr/>
        <a:lstStyle/>
        <a:p>
          <a:r>
            <a:rPr lang="en-US" dirty="0" smtClean="0">
              <a:solidFill>
                <a:schemeClr val="tx1"/>
              </a:solidFill>
            </a:rPr>
            <a:t>Analysis &amp; Visualization</a:t>
          </a:r>
          <a:endParaRPr lang="en-US" dirty="0">
            <a:solidFill>
              <a:schemeClr val="tx1"/>
            </a:solidFill>
          </a:endParaRPr>
        </a:p>
      </dgm:t>
    </dgm:pt>
    <dgm:pt modelId="{AC5F3025-8DA4-4FE0-9494-BE8AC0BC8CEF}" type="parTrans" cxnId="{019997D0-069F-4206-ADE5-125DE3C140BD}">
      <dgm:prSet/>
      <dgm:spPr/>
      <dgm:t>
        <a:bodyPr/>
        <a:lstStyle/>
        <a:p>
          <a:endParaRPr lang="en-US">
            <a:solidFill>
              <a:schemeClr val="tx1"/>
            </a:solidFill>
          </a:endParaRPr>
        </a:p>
      </dgm:t>
    </dgm:pt>
    <dgm:pt modelId="{7C79DB27-323F-44EA-8CC7-8ADD8B418C52}" type="sibTrans" cxnId="{019997D0-069F-4206-ADE5-125DE3C140BD}">
      <dgm:prSet/>
      <dgm:spPr/>
      <dgm:t>
        <a:bodyPr/>
        <a:lstStyle/>
        <a:p>
          <a:endParaRPr lang="en-US">
            <a:solidFill>
              <a:schemeClr val="tx1"/>
            </a:solidFill>
          </a:endParaRPr>
        </a:p>
      </dgm:t>
    </dgm:pt>
    <dgm:pt modelId="{E759418B-E567-43BE-9218-075683404633}">
      <dgm:prSet phldrT="[Text]"/>
      <dgm:spPr/>
      <dgm:t>
        <a:bodyPr/>
        <a:lstStyle/>
        <a:p>
          <a:r>
            <a:rPr lang="en-US" dirty="0" smtClean="0">
              <a:solidFill>
                <a:schemeClr val="tx1"/>
              </a:solidFill>
            </a:rPr>
            <a:t>(</a:t>
          </a:r>
          <a:r>
            <a:rPr lang="en-US" b="1" dirty="0" smtClean="0">
              <a:solidFill>
                <a:schemeClr val="tx1"/>
              </a:solidFill>
            </a:rPr>
            <a:t>END</a:t>
          </a:r>
          <a:r>
            <a:rPr lang="en-US" dirty="0" smtClean="0">
              <a:solidFill>
                <a:schemeClr val="tx1"/>
              </a:solidFill>
            </a:rPr>
            <a:t>) with Operations Continuity</a:t>
          </a:r>
          <a:endParaRPr lang="en-US" dirty="0">
            <a:solidFill>
              <a:schemeClr val="tx1"/>
            </a:solidFill>
          </a:endParaRPr>
        </a:p>
      </dgm:t>
    </dgm:pt>
    <dgm:pt modelId="{4F183827-4694-4EC2-AE21-85B0E466864F}" type="parTrans" cxnId="{9524F618-78CD-414F-BBC5-F374B53B7D91}">
      <dgm:prSet/>
      <dgm:spPr/>
      <dgm:t>
        <a:bodyPr/>
        <a:lstStyle/>
        <a:p>
          <a:endParaRPr lang="en-US">
            <a:solidFill>
              <a:schemeClr val="tx1"/>
            </a:solidFill>
          </a:endParaRPr>
        </a:p>
      </dgm:t>
    </dgm:pt>
    <dgm:pt modelId="{3366D79E-8376-4872-B912-B3A38ACB22CE}" type="sibTrans" cxnId="{9524F618-78CD-414F-BBC5-F374B53B7D91}">
      <dgm:prSet/>
      <dgm:spPr/>
      <dgm:t>
        <a:bodyPr/>
        <a:lstStyle/>
        <a:p>
          <a:endParaRPr lang="en-US">
            <a:solidFill>
              <a:schemeClr val="tx1"/>
            </a:solidFill>
          </a:endParaRPr>
        </a:p>
      </dgm:t>
    </dgm:pt>
    <dgm:pt modelId="{C51FFB9B-362B-45B0-A061-EAD709C6187C}" type="pres">
      <dgm:prSet presAssocID="{398AED04-EC46-4E97-A605-EF21DFADFE6A}" presName="cycle" presStyleCnt="0">
        <dgm:presLayoutVars>
          <dgm:dir/>
          <dgm:resizeHandles val="exact"/>
        </dgm:presLayoutVars>
      </dgm:prSet>
      <dgm:spPr/>
      <dgm:t>
        <a:bodyPr/>
        <a:lstStyle/>
        <a:p>
          <a:endParaRPr lang="en-US"/>
        </a:p>
      </dgm:t>
    </dgm:pt>
    <dgm:pt modelId="{231C6106-CBA1-485E-9640-BD016E268BF3}" type="pres">
      <dgm:prSet presAssocID="{8060C8BE-2FE5-49C9-B5C6-0FF486CF090C}" presName="node" presStyleLbl="node1" presStyleIdx="0" presStyleCnt="16" custScaleX="134110" custScaleY="131132">
        <dgm:presLayoutVars>
          <dgm:bulletEnabled val="1"/>
        </dgm:presLayoutVars>
      </dgm:prSet>
      <dgm:spPr/>
      <dgm:t>
        <a:bodyPr/>
        <a:lstStyle/>
        <a:p>
          <a:endParaRPr lang="en-US"/>
        </a:p>
      </dgm:t>
    </dgm:pt>
    <dgm:pt modelId="{6DA9D566-A711-4D62-9165-0DC353B0A2E0}" type="pres">
      <dgm:prSet presAssocID="{8060C8BE-2FE5-49C9-B5C6-0FF486CF090C}" presName="spNode" presStyleCnt="0"/>
      <dgm:spPr/>
    </dgm:pt>
    <dgm:pt modelId="{ADCD7FE7-75E8-4C00-92B3-D8E3EB6E04AA}" type="pres">
      <dgm:prSet presAssocID="{454DD75A-A6D6-4821-AAF9-95589E4CBAF3}" presName="sibTrans" presStyleLbl="sibTrans1D1" presStyleIdx="0" presStyleCnt="16"/>
      <dgm:spPr/>
      <dgm:t>
        <a:bodyPr/>
        <a:lstStyle/>
        <a:p>
          <a:endParaRPr lang="en-US"/>
        </a:p>
      </dgm:t>
    </dgm:pt>
    <dgm:pt modelId="{D73B3263-2F72-42E1-87E3-9FE832021E5B}" type="pres">
      <dgm:prSet presAssocID="{8170FE2B-9AF9-4E26-9059-BD6DCCF9BA32}" presName="node" presStyleLbl="node1" presStyleIdx="1" presStyleCnt="16" custScaleX="134110" custScaleY="131132">
        <dgm:presLayoutVars>
          <dgm:bulletEnabled val="1"/>
        </dgm:presLayoutVars>
      </dgm:prSet>
      <dgm:spPr/>
      <dgm:t>
        <a:bodyPr/>
        <a:lstStyle/>
        <a:p>
          <a:endParaRPr lang="en-US"/>
        </a:p>
      </dgm:t>
    </dgm:pt>
    <dgm:pt modelId="{621B7974-1893-4D33-A41C-3DB5B07889D9}" type="pres">
      <dgm:prSet presAssocID="{8170FE2B-9AF9-4E26-9059-BD6DCCF9BA32}" presName="spNode" presStyleCnt="0"/>
      <dgm:spPr/>
    </dgm:pt>
    <dgm:pt modelId="{7D39D35C-A6BB-4923-8299-3BE11BFC863F}" type="pres">
      <dgm:prSet presAssocID="{5552EC81-3557-4691-873E-F1C5C16F8C36}" presName="sibTrans" presStyleLbl="sibTrans1D1" presStyleIdx="1" presStyleCnt="16"/>
      <dgm:spPr/>
      <dgm:t>
        <a:bodyPr/>
        <a:lstStyle/>
        <a:p>
          <a:endParaRPr lang="en-US"/>
        </a:p>
      </dgm:t>
    </dgm:pt>
    <dgm:pt modelId="{E105783C-6B3A-4B19-9E97-D82640D9664A}" type="pres">
      <dgm:prSet presAssocID="{CC938BC3-09FE-4E50-BD64-E1EC69E72CF6}" presName="node" presStyleLbl="node1" presStyleIdx="2" presStyleCnt="16" custScaleX="134110" custScaleY="131132">
        <dgm:presLayoutVars>
          <dgm:bulletEnabled val="1"/>
        </dgm:presLayoutVars>
      </dgm:prSet>
      <dgm:spPr/>
      <dgm:t>
        <a:bodyPr/>
        <a:lstStyle/>
        <a:p>
          <a:endParaRPr lang="en-US"/>
        </a:p>
      </dgm:t>
    </dgm:pt>
    <dgm:pt modelId="{94366D73-A13E-4931-905E-0E232F9443B6}" type="pres">
      <dgm:prSet presAssocID="{CC938BC3-09FE-4E50-BD64-E1EC69E72CF6}" presName="spNode" presStyleCnt="0"/>
      <dgm:spPr/>
    </dgm:pt>
    <dgm:pt modelId="{56CD5E93-1FBD-4AAA-A213-F4936D4F9156}" type="pres">
      <dgm:prSet presAssocID="{23971E08-91BD-427C-9D39-C9B72996EBD1}" presName="sibTrans" presStyleLbl="sibTrans1D1" presStyleIdx="2" presStyleCnt="16"/>
      <dgm:spPr/>
      <dgm:t>
        <a:bodyPr/>
        <a:lstStyle/>
        <a:p>
          <a:endParaRPr lang="en-US"/>
        </a:p>
      </dgm:t>
    </dgm:pt>
    <dgm:pt modelId="{77A4766C-3748-4E2C-AA20-816EA47E730B}" type="pres">
      <dgm:prSet presAssocID="{86E25B91-6799-40B4-B4ED-531ACF0D4CB8}" presName="node" presStyleLbl="node1" presStyleIdx="3" presStyleCnt="16" custScaleX="134110" custScaleY="131132">
        <dgm:presLayoutVars>
          <dgm:bulletEnabled val="1"/>
        </dgm:presLayoutVars>
      </dgm:prSet>
      <dgm:spPr/>
      <dgm:t>
        <a:bodyPr/>
        <a:lstStyle/>
        <a:p>
          <a:endParaRPr lang="en-US"/>
        </a:p>
      </dgm:t>
    </dgm:pt>
    <dgm:pt modelId="{A125D9D3-61F3-4479-8D31-89618F9748F3}" type="pres">
      <dgm:prSet presAssocID="{86E25B91-6799-40B4-B4ED-531ACF0D4CB8}" presName="spNode" presStyleCnt="0"/>
      <dgm:spPr/>
    </dgm:pt>
    <dgm:pt modelId="{DA8AD19D-AA1B-42A3-BC53-D83C1D1A0A9C}" type="pres">
      <dgm:prSet presAssocID="{E5796E10-75E9-4564-A843-BEC4AF185122}" presName="sibTrans" presStyleLbl="sibTrans1D1" presStyleIdx="3" presStyleCnt="16"/>
      <dgm:spPr/>
      <dgm:t>
        <a:bodyPr/>
        <a:lstStyle/>
        <a:p>
          <a:endParaRPr lang="en-US"/>
        </a:p>
      </dgm:t>
    </dgm:pt>
    <dgm:pt modelId="{EFF0275E-F4A9-4B2F-87B4-467F07BB17A9}" type="pres">
      <dgm:prSet presAssocID="{1B3537EB-BD76-4187-9D21-D64538A2BD4D}" presName="node" presStyleLbl="node1" presStyleIdx="4" presStyleCnt="16" custScaleX="134110" custScaleY="131132">
        <dgm:presLayoutVars>
          <dgm:bulletEnabled val="1"/>
        </dgm:presLayoutVars>
      </dgm:prSet>
      <dgm:spPr/>
      <dgm:t>
        <a:bodyPr/>
        <a:lstStyle/>
        <a:p>
          <a:endParaRPr lang="en-US"/>
        </a:p>
      </dgm:t>
    </dgm:pt>
    <dgm:pt modelId="{081B2984-7337-46B6-A867-19DD66D40C9E}" type="pres">
      <dgm:prSet presAssocID="{1B3537EB-BD76-4187-9D21-D64538A2BD4D}" presName="spNode" presStyleCnt="0"/>
      <dgm:spPr/>
    </dgm:pt>
    <dgm:pt modelId="{4E900107-E840-4D27-8B0A-13F2E0EF2C56}" type="pres">
      <dgm:prSet presAssocID="{0346FA70-0660-4811-9811-4B03AD43CB4A}" presName="sibTrans" presStyleLbl="sibTrans1D1" presStyleIdx="4" presStyleCnt="16"/>
      <dgm:spPr/>
      <dgm:t>
        <a:bodyPr/>
        <a:lstStyle/>
        <a:p>
          <a:endParaRPr lang="en-US"/>
        </a:p>
      </dgm:t>
    </dgm:pt>
    <dgm:pt modelId="{C8D26FB9-D249-4925-B4F6-9BC506B19DF2}" type="pres">
      <dgm:prSet presAssocID="{36585CBC-F632-478A-B889-9B9F6281DE4D}" presName="node" presStyleLbl="node1" presStyleIdx="5" presStyleCnt="16" custScaleX="134110" custScaleY="131132">
        <dgm:presLayoutVars>
          <dgm:bulletEnabled val="1"/>
        </dgm:presLayoutVars>
      </dgm:prSet>
      <dgm:spPr/>
      <dgm:t>
        <a:bodyPr/>
        <a:lstStyle/>
        <a:p>
          <a:endParaRPr lang="en-US"/>
        </a:p>
      </dgm:t>
    </dgm:pt>
    <dgm:pt modelId="{CE9ED352-DEED-460F-89DE-61845D360B5F}" type="pres">
      <dgm:prSet presAssocID="{36585CBC-F632-478A-B889-9B9F6281DE4D}" presName="spNode" presStyleCnt="0"/>
      <dgm:spPr/>
    </dgm:pt>
    <dgm:pt modelId="{31F7B295-BC59-424F-A690-5CDA9D8698A4}" type="pres">
      <dgm:prSet presAssocID="{7B1C7366-8F57-4950-9842-62C67A65FA8B}" presName="sibTrans" presStyleLbl="sibTrans1D1" presStyleIdx="5" presStyleCnt="16"/>
      <dgm:spPr/>
      <dgm:t>
        <a:bodyPr/>
        <a:lstStyle/>
        <a:p>
          <a:endParaRPr lang="en-US"/>
        </a:p>
      </dgm:t>
    </dgm:pt>
    <dgm:pt modelId="{D5DA64F6-D5AE-4FE7-ACE3-2F1D880F3E8E}" type="pres">
      <dgm:prSet presAssocID="{AFA4F89A-B7D6-4B9A-A06F-04F95BAA74F7}" presName="node" presStyleLbl="node1" presStyleIdx="6" presStyleCnt="16" custScaleX="134110" custScaleY="131132">
        <dgm:presLayoutVars>
          <dgm:bulletEnabled val="1"/>
        </dgm:presLayoutVars>
      </dgm:prSet>
      <dgm:spPr/>
      <dgm:t>
        <a:bodyPr/>
        <a:lstStyle/>
        <a:p>
          <a:endParaRPr lang="en-US"/>
        </a:p>
      </dgm:t>
    </dgm:pt>
    <dgm:pt modelId="{80332B06-1206-481E-811F-33C13F2E6C85}" type="pres">
      <dgm:prSet presAssocID="{AFA4F89A-B7D6-4B9A-A06F-04F95BAA74F7}" presName="spNode" presStyleCnt="0"/>
      <dgm:spPr/>
    </dgm:pt>
    <dgm:pt modelId="{4DC62FE2-973E-4FCF-9192-BC68FD523818}" type="pres">
      <dgm:prSet presAssocID="{6476AC26-35F5-474C-A6D4-D97F1E9BBB50}" presName="sibTrans" presStyleLbl="sibTrans1D1" presStyleIdx="6" presStyleCnt="16"/>
      <dgm:spPr/>
      <dgm:t>
        <a:bodyPr/>
        <a:lstStyle/>
        <a:p>
          <a:endParaRPr lang="en-US"/>
        </a:p>
      </dgm:t>
    </dgm:pt>
    <dgm:pt modelId="{3958DE1D-AC46-4134-8FF1-94C8F560EBE0}" type="pres">
      <dgm:prSet presAssocID="{B635545C-1BD3-44E7-AE4D-6C31D07CECE6}" presName="node" presStyleLbl="node1" presStyleIdx="7" presStyleCnt="16" custScaleX="134110" custScaleY="131132">
        <dgm:presLayoutVars>
          <dgm:bulletEnabled val="1"/>
        </dgm:presLayoutVars>
      </dgm:prSet>
      <dgm:spPr/>
      <dgm:t>
        <a:bodyPr/>
        <a:lstStyle/>
        <a:p>
          <a:endParaRPr lang="en-US"/>
        </a:p>
      </dgm:t>
    </dgm:pt>
    <dgm:pt modelId="{F7D35E70-B696-48C3-916C-C7D33A3F321D}" type="pres">
      <dgm:prSet presAssocID="{B635545C-1BD3-44E7-AE4D-6C31D07CECE6}" presName="spNode" presStyleCnt="0"/>
      <dgm:spPr/>
    </dgm:pt>
    <dgm:pt modelId="{139D50B7-2A9A-423F-8EDA-BD36960B3596}" type="pres">
      <dgm:prSet presAssocID="{2947D56F-5CC7-48EF-A512-C027F6BCA450}" presName="sibTrans" presStyleLbl="sibTrans1D1" presStyleIdx="7" presStyleCnt="16"/>
      <dgm:spPr/>
      <dgm:t>
        <a:bodyPr/>
        <a:lstStyle/>
        <a:p>
          <a:endParaRPr lang="en-US"/>
        </a:p>
      </dgm:t>
    </dgm:pt>
    <dgm:pt modelId="{22A7400E-A6F2-4E8A-B610-B1500126A53A}" type="pres">
      <dgm:prSet presAssocID="{A6689042-83D5-4242-A24A-8EC89AA38353}" presName="node" presStyleLbl="node1" presStyleIdx="8" presStyleCnt="16" custScaleX="134110" custScaleY="131132">
        <dgm:presLayoutVars>
          <dgm:bulletEnabled val="1"/>
        </dgm:presLayoutVars>
      </dgm:prSet>
      <dgm:spPr/>
      <dgm:t>
        <a:bodyPr/>
        <a:lstStyle/>
        <a:p>
          <a:endParaRPr lang="en-US"/>
        </a:p>
      </dgm:t>
    </dgm:pt>
    <dgm:pt modelId="{78F944A3-B0F5-41AE-9A41-C89E9CFFCE54}" type="pres">
      <dgm:prSet presAssocID="{A6689042-83D5-4242-A24A-8EC89AA38353}" presName="spNode" presStyleCnt="0"/>
      <dgm:spPr/>
    </dgm:pt>
    <dgm:pt modelId="{599E9471-4467-4EB9-B2D3-7C900E9380A4}" type="pres">
      <dgm:prSet presAssocID="{2CE70E03-D738-46C7-A230-D97F0ADAE8BA}" presName="sibTrans" presStyleLbl="sibTrans1D1" presStyleIdx="8" presStyleCnt="16"/>
      <dgm:spPr/>
      <dgm:t>
        <a:bodyPr/>
        <a:lstStyle/>
        <a:p>
          <a:endParaRPr lang="en-US"/>
        </a:p>
      </dgm:t>
    </dgm:pt>
    <dgm:pt modelId="{4552E994-98DA-4157-AB89-4B42E9332BD4}" type="pres">
      <dgm:prSet presAssocID="{1A258C69-9A5B-4DC2-BC4A-7C7E2D833269}" presName="node" presStyleLbl="node1" presStyleIdx="9" presStyleCnt="16" custScaleX="134110" custScaleY="131132">
        <dgm:presLayoutVars>
          <dgm:bulletEnabled val="1"/>
        </dgm:presLayoutVars>
      </dgm:prSet>
      <dgm:spPr/>
      <dgm:t>
        <a:bodyPr/>
        <a:lstStyle/>
        <a:p>
          <a:endParaRPr lang="en-US"/>
        </a:p>
      </dgm:t>
    </dgm:pt>
    <dgm:pt modelId="{977518B6-B96B-4430-98B4-2DF0D8D46DC5}" type="pres">
      <dgm:prSet presAssocID="{1A258C69-9A5B-4DC2-BC4A-7C7E2D833269}" presName="spNode" presStyleCnt="0"/>
      <dgm:spPr/>
    </dgm:pt>
    <dgm:pt modelId="{841A29DF-8F4D-4523-A8AA-39B4ACE27997}" type="pres">
      <dgm:prSet presAssocID="{820B3FE3-BA13-4C71-81AF-9FC419F13027}" presName="sibTrans" presStyleLbl="sibTrans1D1" presStyleIdx="9" presStyleCnt="16"/>
      <dgm:spPr/>
      <dgm:t>
        <a:bodyPr/>
        <a:lstStyle/>
        <a:p>
          <a:endParaRPr lang="en-US"/>
        </a:p>
      </dgm:t>
    </dgm:pt>
    <dgm:pt modelId="{AFAB064D-2471-443B-9B7C-248E32B56C24}" type="pres">
      <dgm:prSet presAssocID="{097A65C6-9184-4ECF-87DA-38D32B33F31F}" presName="node" presStyleLbl="node1" presStyleIdx="10" presStyleCnt="16" custScaleX="134110" custScaleY="131132">
        <dgm:presLayoutVars>
          <dgm:bulletEnabled val="1"/>
        </dgm:presLayoutVars>
      </dgm:prSet>
      <dgm:spPr/>
      <dgm:t>
        <a:bodyPr/>
        <a:lstStyle/>
        <a:p>
          <a:endParaRPr lang="en-US"/>
        </a:p>
      </dgm:t>
    </dgm:pt>
    <dgm:pt modelId="{53581C6F-BAEC-4CAA-855F-CA0538F01A5D}" type="pres">
      <dgm:prSet presAssocID="{097A65C6-9184-4ECF-87DA-38D32B33F31F}" presName="spNode" presStyleCnt="0"/>
      <dgm:spPr/>
    </dgm:pt>
    <dgm:pt modelId="{E758C721-4D60-44F2-B3A1-B9E690E140E8}" type="pres">
      <dgm:prSet presAssocID="{FFD1D402-9D2C-4EF0-BF94-7F7A71C79243}" presName="sibTrans" presStyleLbl="sibTrans1D1" presStyleIdx="10" presStyleCnt="16"/>
      <dgm:spPr/>
      <dgm:t>
        <a:bodyPr/>
        <a:lstStyle/>
        <a:p>
          <a:endParaRPr lang="en-US"/>
        </a:p>
      </dgm:t>
    </dgm:pt>
    <dgm:pt modelId="{CD3656A6-E0BB-4873-9E6A-709C9735140A}" type="pres">
      <dgm:prSet presAssocID="{6FBAB01A-A41F-42C7-98CB-587EAE2BB4EB}" presName="node" presStyleLbl="node1" presStyleIdx="11" presStyleCnt="16" custScaleX="134110" custScaleY="131132">
        <dgm:presLayoutVars>
          <dgm:bulletEnabled val="1"/>
        </dgm:presLayoutVars>
      </dgm:prSet>
      <dgm:spPr/>
      <dgm:t>
        <a:bodyPr/>
        <a:lstStyle/>
        <a:p>
          <a:endParaRPr lang="en-US"/>
        </a:p>
      </dgm:t>
    </dgm:pt>
    <dgm:pt modelId="{4C5E8564-AA4A-4A83-8753-4F744B0C8AFF}" type="pres">
      <dgm:prSet presAssocID="{6FBAB01A-A41F-42C7-98CB-587EAE2BB4EB}" presName="spNode" presStyleCnt="0"/>
      <dgm:spPr/>
    </dgm:pt>
    <dgm:pt modelId="{A58F8FD8-F749-46F7-BFAE-F1AAD7D3F183}" type="pres">
      <dgm:prSet presAssocID="{FA52F428-C728-4D13-AAB2-E03894643BBD}" presName="sibTrans" presStyleLbl="sibTrans1D1" presStyleIdx="11" presStyleCnt="16"/>
      <dgm:spPr/>
      <dgm:t>
        <a:bodyPr/>
        <a:lstStyle/>
        <a:p>
          <a:endParaRPr lang="en-US"/>
        </a:p>
      </dgm:t>
    </dgm:pt>
    <dgm:pt modelId="{EFB7B078-D9AE-4BEF-8F4D-1D5DA9DE4B19}" type="pres">
      <dgm:prSet presAssocID="{8C2EA56C-4EF7-48B5-861F-3262D8815AB9}" presName="node" presStyleLbl="node1" presStyleIdx="12" presStyleCnt="16" custScaleX="134110" custScaleY="131132">
        <dgm:presLayoutVars>
          <dgm:bulletEnabled val="1"/>
        </dgm:presLayoutVars>
      </dgm:prSet>
      <dgm:spPr/>
      <dgm:t>
        <a:bodyPr/>
        <a:lstStyle/>
        <a:p>
          <a:endParaRPr lang="en-US"/>
        </a:p>
      </dgm:t>
    </dgm:pt>
    <dgm:pt modelId="{32240044-5DB4-4C4F-A9CA-D4B785F95B8E}" type="pres">
      <dgm:prSet presAssocID="{8C2EA56C-4EF7-48B5-861F-3262D8815AB9}" presName="spNode" presStyleCnt="0"/>
      <dgm:spPr/>
    </dgm:pt>
    <dgm:pt modelId="{E82B6A94-8380-4046-95E1-F8474F08F6E8}" type="pres">
      <dgm:prSet presAssocID="{8C4C7555-C333-476C-B838-B2EB67664C22}" presName="sibTrans" presStyleLbl="sibTrans1D1" presStyleIdx="12" presStyleCnt="16"/>
      <dgm:spPr/>
      <dgm:t>
        <a:bodyPr/>
        <a:lstStyle/>
        <a:p>
          <a:endParaRPr lang="en-US"/>
        </a:p>
      </dgm:t>
    </dgm:pt>
    <dgm:pt modelId="{6EDAD585-9DC0-479B-B6BC-B4C2F0A7ECA5}" type="pres">
      <dgm:prSet presAssocID="{970FDA1E-311F-4D2C-B468-7BF654426FCC}" presName="node" presStyleLbl="node1" presStyleIdx="13" presStyleCnt="16" custScaleX="134110" custScaleY="131132">
        <dgm:presLayoutVars>
          <dgm:bulletEnabled val="1"/>
        </dgm:presLayoutVars>
      </dgm:prSet>
      <dgm:spPr/>
      <dgm:t>
        <a:bodyPr/>
        <a:lstStyle/>
        <a:p>
          <a:endParaRPr lang="en-US"/>
        </a:p>
      </dgm:t>
    </dgm:pt>
    <dgm:pt modelId="{620638E1-FAAC-44DB-9039-9FCD69C0B6FE}" type="pres">
      <dgm:prSet presAssocID="{970FDA1E-311F-4D2C-B468-7BF654426FCC}" presName="spNode" presStyleCnt="0"/>
      <dgm:spPr/>
    </dgm:pt>
    <dgm:pt modelId="{33CCFD83-B263-4429-8CCA-99AC8D173628}" type="pres">
      <dgm:prSet presAssocID="{B7D86054-230D-495F-8898-A156AB7E6A75}" presName="sibTrans" presStyleLbl="sibTrans1D1" presStyleIdx="13" presStyleCnt="16"/>
      <dgm:spPr/>
      <dgm:t>
        <a:bodyPr/>
        <a:lstStyle/>
        <a:p>
          <a:endParaRPr lang="en-US"/>
        </a:p>
      </dgm:t>
    </dgm:pt>
    <dgm:pt modelId="{A659D2B7-6F1B-45BA-9005-DAB6D72011F9}" type="pres">
      <dgm:prSet presAssocID="{3D132237-3033-4936-A2DE-FAA23C120726}" presName="node" presStyleLbl="node1" presStyleIdx="14" presStyleCnt="16" custScaleX="134110" custScaleY="131132">
        <dgm:presLayoutVars>
          <dgm:bulletEnabled val="1"/>
        </dgm:presLayoutVars>
      </dgm:prSet>
      <dgm:spPr/>
      <dgm:t>
        <a:bodyPr/>
        <a:lstStyle/>
        <a:p>
          <a:endParaRPr lang="en-US"/>
        </a:p>
      </dgm:t>
    </dgm:pt>
    <dgm:pt modelId="{278483C2-010C-4213-847A-247FEAD56539}" type="pres">
      <dgm:prSet presAssocID="{3D132237-3033-4936-A2DE-FAA23C120726}" presName="spNode" presStyleCnt="0"/>
      <dgm:spPr/>
    </dgm:pt>
    <dgm:pt modelId="{71A1D6E1-FD8A-4D52-B5F9-DE7239238E85}" type="pres">
      <dgm:prSet presAssocID="{7C79DB27-323F-44EA-8CC7-8ADD8B418C52}" presName="sibTrans" presStyleLbl="sibTrans1D1" presStyleIdx="14" presStyleCnt="16"/>
      <dgm:spPr/>
      <dgm:t>
        <a:bodyPr/>
        <a:lstStyle/>
        <a:p>
          <a:endParaRPr lang="en-US"/>
        </a:p>
      </dgm:t>
    </dgm:pt>
    <dgm:pt modelId="{95287AA2-FC08-45E0-8333-9FAE7BFD0E30}" type="pres">
      <dgm:prSet presAssocID="{E759418B-E567-43BE-9218-075683404633}" presName="node" presStyleLbl="node1" presStyleIdx="15" presStyleCnt="16" custScaleX="134110" custScaleY="131132">
        <dgm:presLayoutVars>
          <dgm:bulletEnabled val="1"/>
        </dgm:presLayoutVars>
      </dgm:prSet>
      <dgm:spPr/>
      <dgm:t>
        <a:bodyPr/>
        <a:lstStyle/>
        <a:p>
          <a:endParaRPr lang="en-US"/>
        </a:p>
      </dgm:t>
    </dgm:pt>
    <dgm:pt modelId="{A976AF03-EAA5-4525-9A6F-C18A9D7FE073}" type="pres">
      <dgm:prSet presAssocID="{E759418B-E567-43BE-9218-075683404633}" presName="spNode" presStyleCnt="0"/>
      <dgm:spPr/>
    </dgm:pt>
    <dgm:pt modelId="{2F8E11BD-5AFD-4ABB-93CF-C695BC4068FE}" type="pres">
      <dgm:prSet presAssocID="{3366D79E-8376-4872-B912-B3A38ACB22CE}" presName="sibTrans" presStyleLbl="sibTrans1D1" presStyleIdx="15" presStyleCnt="16"/>
      <dgm:spPr/>
      <dgm:t>
        <a:bodyPr/>
        <a:lstStyle/>
        <a:p>
          <a:endParaRPr lang="en-US"/>
        </a:p>
      </dgm:t>
    </dgm:pt>
  </dgm:ptLst>
  <dgm:cxnLst>
    <dgm:cxn modelId="{9524F618-78CD-414F-BBC5-F374B53B7D91}" srcId="{398AED04-EC46-4E97-A605-EF21DFADFE6A}" destId="{E759418B-E567-43BE-9218-075683404633}" srcOrd="15" destOrd="0" parTransId="{4F183827-4694-4EC2-AE21-85B0E466864F}" sibTransId="{3366D79E-8376-4872-B912-B3A38ACB22CE}"/>
    <dgm:cxn modelId="{38D40D3E-7A85-4BDB-BFA4-7B01049F922C}" srcId="{398AED04-EC46-4E97-A605-EF21DFADFE6A}" destId="{8060C8BE-2FE5-49C9-B5C6-0FF486CF090C}" srcOrd="0" destOrd="0" parTransId="{4A92415F-7DD1-443D-8333-E45A42162A07}" sibTransId="{454DD75A-A6D6-4821-AAF9-95589E4CBAF3}"/>
    <dgm:cxn modelId="{02390DC5-BFF0-414D-A4CD-580385B3B835}" type="presOf" srcId="{1B3537EB-BD76-4187-9D21-D64538A2BD4D}" destId="{EFF0275E-F4A9-4B2F-87B4-467F07BB17A9}" srcOrd="0" destOrd="0" presId="urn:microsoft.com/office/officeart/2005/8/layout/cycle6"/>
    <dgm:cxn modelId="{F6988BC8-4A4D-4F75-851B-2E68E4A2FF2F}" type="presOf" srcId="{7B1C7366-8F57-4950-9842-62C67A65FA8B}" destId="{31F7B295-BC59-424F-A690-5CDA9D8698A4}" srcOrd="0" destOrd="0" presId="urn:microsoft.com/office/officeart/2005/8/layout/cycle6"/>
    <dgm:cxn modelId="{41FC8BF0-6734-468B-97DA-7C490283876E}" srcId="{398AED04-EC46-4E97-A605-EF21DFADFE6A}" destId="{86E25B91-6799-40B4-B4ED-531ACF0D4CB8}" srcOrd="3" destOrd="0" parTransId="{A69313CD-46CF-463A-B16F-606596D61A10}" sibTransId="{E5796E10-75E9-4564-A843-BEC4AF185122}"/>
    <dgm:cxn modelId="{12CE42E0-57B1-45C4-8127-B7E0C15EB65F}" type="presOf" srcId="{8170FE2B-9AF9-4E26-9059-BD6DCCF9BA32}" destId="{D73B3263-2F72-42E1-87E3-9FE832021E5B}" srcOrd="0" destOrd="0" presId="urn:microsoft.com/office/officeart/2005/8/layout/cycle6"/>
    <dgm:cxn modelId="{1B16AB13-3E73-4A2F-827C-8A5D3905B247}" type="presOf" srcId="{FFD1D402-9D2C-4EF0-BF94-7F7A71C79243}" destId="{E758C721-4D60-44F2-B3A1-B9E690E140E8}" srcOrd="0" destOrd="0" presId="urn:microsoft.com/office/officeart/2005/8/layout/cycle6"/>
    <dgm:cxn modelId="{F7C906DE-9F8A-41B0-8DC9-12F9FF8A22CC}" type="presOf" srcId="{8C2EA56C-4EF7-48B5-861F-3262D8815AB9}" destId="{EFB7B078-D9AE-4BEF-8F4D-1D5DA9DE4B19}" srcOrd="0" destOrd="0" presId="urn:microsoft.com/office/officeart/2005/8/layout/cycle6"/>
    <dgm:cxn modelId="{00A3F2BF-D5EF-4346-8B07-416D5A75B373}" type="presOf" srcId="{23971E08-91BD-427C-9D39-C9B72996EBD1}" destId="{56CD5E93-1FBD-4AAA-A213-F4936D4F9156}" srcOrd="0" destOrd="0" presId="urn:microsoft.com/office/officeart/2005/8/layout/cycle6"/>
    <dgm:cxn modelId="{78D9B986-D888-4E38-B1C6-4109ECA64016}" srcId="{398AED04-EC46-4E97-A605-EF21DFADFE6A}" destId="{8170FE2B-9AF9-4E26-9059-BD6DCCF9BA32}" srcOrd="1" destOrd="0" parTransId="{71A9A437-15BB-48B8-837B-337653166A86}" sibTransId="{5552EC81-3557-4691-873E-F1C5C16F8C36}"/>
    <dgm:cxn modelId="{7EC85226-71BE-4749-8DFA-8AD026073E5F}" type="presOf" srcId="{0346FA70-0660-4811-9811-4B03AD43CB4A}" destId="{4E900107-E840-4D27-8B0A-13F2E0EF2C56}" srcOrd="0" destOrd="0" presId="urn:microsoft.com/office/officeart/2005/8/layout/cycle6"/>
    <dgm:cxn modelId="{2CFA04C6-F3D8-4F99-A308-1F497D5E386C}" type="presOf" srcId="{2CE70E03-D738-46C7-A230-D97F0ADAE8BA}" destId="{599E9471-4467-4EB9-B2D3-7C900E9380A4}" srcOrd="0" destOrd="0" presId="urn:microsoft.com/office/officeart/2005/8/layout/cycle6"/>
    <dgm:cxn modelId="{E4C00EA3-6ED8-468E-893D-59757F2D6C50}" srcId="{398AED04-EC46-4E97-A605-EF21DFADFE6A}" destId="{AFA4F89A-B7D6-4B9A-A06F-04F95BAA74F7}" srcOrd="6" destOrd="0" parTransId="{8834E6D2-6099-44B3-942C-F8A9B4CE3899}" sibTransId="{6476AC26-35F5-474C-A6D4-D97F1E9BBB50}"/>
    <dgm:cxn modelId="{02D56ACC-2C70-41F1-8EB2-D572D928E48B}" type="presOf" srcId="{8060C8BE-2FE5-49C9-B5C6-0FF486CF090C}" destId="{231C6106-CBA1-485E-9640-BD016E268BF3}" srcOrd="0" destOrd="0" presId="urn:microsoft.com/office/officeart/2005/8/layout/cycle6"/>
    <dgm:cxn modelId="{58784B0A-3CDC-43EB-A597-FB5FD40744B3}" type="presOf" srcId="{A6689042-83D5-4242-A24A-8EC89AA38353}" destId="{22A7400E-A6F2-4E8A-B610-B1500126A53A}" srcOrd="0" destOrd="0" presId="urn:microsoft.com/office/officeart/2005/8/layout/cycle6"/>
    <dgm:cxn modelId="{C9B87593-301F-4057-A852-242DA99C8296}" type="presOf" srcId="{970FDA1E-311F-4D2C-B468-7BF654426FCC}" destId="{6EDAD585-9DC0-479B-B6BC-B4C2F0A7ECA5}" srcOrd="0" destOrd="0" presId="urn:microsoft.com/office/officeart/2005/8/layout/cycle6"/>
    <dgm:cxn modelId="{857CA275-4B67-458C-B90D-EE55AA6AE58F}" type="presOf" srcId="{B635545C-1BD3-44E7-AE4D-6C31D07CECE6}" destId="{3958DE1D-AC46-4134-8FF1-94C8F560EBE0}" srcOrd="0" destOrd="0" presId="urn:microsoft.com/office/officeart/2005/8/layout/cycle6"/>
    <dgm:cxn modelId="{92648866-CBF4-4151-A925-371A061C4D7E}" srcId="{398AED04-EC46-4E97-A605-EF21DFADFE6A}" destId="{CC938BC3-09FE-4E50-BD64-E1EC69E72CF6}" srcOrd="2" destOrd="0" parTransId="{AD83393B-E6D0-46BD-81BC-424F677278D0}" sibTransId="{23971E08-91BD-427C-9D39-C9B72996EBD1}"/>
    <dgm:cxn modelId="{B8B2B111-DCC6-47E0-B770-44FC2560FEB8}" type="presOf" srcId="{8C4C7555-C333-476C-B838-B2EB67664C22}" destId="{E82B6A94-8380-4046-95E1-F8474F08F6E8}" srcOrd="0" destOrd="0" presId="urn:microsoft.com/office/officeart/2005/8/layout/cycle6"/>
    <dgm:cxn modelId="{019997D0-069F-4206-ADE5-125DE3C140BD}" srcId="{398AED04-EC46-4E97-A605-EF21DFADFE6A}" destId="{3D132237-3033-4936-A2DE-FAA23C120726}" srcOrd="14" destOrd="0" parTransId="{AC5F3025-8DA4-4FE0-9494-BE8AC0BC8CEF}" sibTransId="{7C79DB27-323F-44EA-8CC7-8ADD8B418C52}"/>
    <dgm:cxn modelId="{A54D34B7-308C-41BC-A522-F71EB8DC7989}" type="presOf" srcId="{7C79DB27-323F-44EA-8CC7-8ADD8B418C52}" destId="{71A1D6E1-FD8A-4D52-B5F9-DE7239238E85}" srcOrd="0" destOrd="0" presId="urn:microsoft.com/office/officeart/2005/8/layout/cycle6"/>
    <dgm:cxn modelId="{67B6D15C-6784-44CA-A7A6-2CF1F2234A62}" type="presOf" srcId="{5552EC81-3557-4691-873E-F1C5C16F8C36}" destId="{7D39D35C-A6BB-4923-8299-3BE11BFC863F}" srcOrd="0" destOrd="0" presId="urn:microsoft.com/office/officeart/2005/8/layout/cycle6"/>
    <dgm:cxn modelId="{072CA4DC-9949-482E-A2D1-47737B29BDE6}" srcId="{398AED04-EC46-4E97-A605-EF21DFADFE6A}" destId="{8C2EA56C-4EF7-48B5-861F-3262D8815AB9}" srcOrd="12" destOrd="0" parTransId="{D3D42031-3580-441C-933B-366264EE0A8D}" sibTransId="{8C4C7555-C333-476C-B838-B2EB67664C22}"/>
    <dgm:cxn modelId="{8428168D-4A3A-4C56-9A6F-E562FC89953B}" srcId="{398AED04-EC46-4E97-A605-EF21DFADFE6A}" destId="{097A65C6-9184-4ECF-87DA-38D32B33F31F}" srcOrd="10" destOrd="0" parTransId="{E52AC4F0-177C-4F99-A42F-8A27BCA9D8A6}" sibTransId="{FFD1D402-9D2C-4EF0-BF94-7F7A71C79243}"/>
    <dgm:cxn modelId="{584F9518-1BC4-4B23-AC27-42216C419E24}" type="presOf" srcId="{CC938BC3-09FE-4E50-BD64-E1EC69E72CF6}" destId="{E105783C-6B3A-4B19-9E97-D82640D9664A}" srcOrd="0" destOrd="0" presId="urn:microsoft.com/office/officeart/2005/8/layout/cycle6"/>
    <dgm:cxn modelId="{507F6E58-A2DF-436C-A1EC-FB7C170C2940}" type="presOf" srcId="{398AED04-EC46-4E97-A605-EF21DFADFE6A}" destId="{C51FFB9B-362B-45B0-A061-EAD709C6187C}" srcOrd="0" destOrd="0" presId="urn:microsoft.com/office/officeart/2005/8/layout/cycle6"/>
    <dgm:cxn modelId="{EE69E0AD-266F-4F52-9DD3-95006158BEE2}" type="presOf" srcId="{3D132237-3033-4936-A2DE-FAA23C120726}" destId="{A659D2B7-6F1B-45BA-9005-DAB6D72011F9}" srcOrd="0" destOrd="0" presId="urn:microsoft.com/office/officeart/2005/8/layout/cycle6"/>
    <dgm:cxn modelId="{765A06A5-50AA-4174-A9E3-6FE0E2A5319D}" type="presOf" srcId="{FA52F428-C728-4D13-AAB2-E03894643BBD}" destId="{A58F8FD8-F749-46F7-BFAE-F1AAD7D3F183}" srcOrd="0" destOrd="0" presId="urn:microsoft.com/office/officeart/2005/8/layout/cycle6"/>
    <dgm:cxn modelId="{A45A4B72-2C39-4ED8-9FB1-07DB4833BE2B}" type="presOf" srcId="{3366D79E-8376-4872-B912-B3A38ACB22CE}" destId="{2F8E11BD-5AFD-4ABB-93CF-C695BC4068FE}" srcOrd="0" destOrd="0" presId="urn:microsoft.com/office/officeart/2005/8/layout/cycle6"/>
    <dgm:cxn modelId="{14103F4F-7C4E-4055-A9B9-E736E8EA0D98}" srcId="{398AED04-EC46-4E97-A605-EF21DFADFE6A}" destId="{6FBAB01A-A41F-42C7-98CB-587EAE2BB4EB}" srcOrd="11" destOrd="0" parTransId="{AED2CE14-C521-4EAA-AC25-E4688876B04D}" sibTransId="{FA52F428-C728-4D13-AAB2-E03894643BBD}"/>
    <dgm:cxn modelId="{29414513-F5A8-4154-955D-17C4F5BBB83D}" srcId="{398AED04-EC46-4E97-A605-EF21DFADFE6A}" destId="{1B3537EB-BD76-4187-9D21-D64538A2BD4D}" srcOrd="4" destOrd="0" parTransId="{6FB62661-7077-429C-BB86-BAE6016D8B46}" sibTransId="{0346FA70-0660-4811-9811-4B03AD43CB4A}"/>
    <dgm:cxn modelId="{C31BCEE5-1B82-4BAD-9DC2-DC8A69A8E85B}" type="presOf" srcId="{1A258C69-9A5B-4DC2-BC4A-7C7E2D833269}" destId="{4552E994-98DA-4157-AB89-4B42E9332BD4}" srcOrd="0" destOrd="0" presId="urn:microsoft.com/office/officeart/2005/8/layout/cycle6"/>
    <dgm:cxn modelId="{876CD83E-625F-48A4-8F82-DEB843C6C0B0}" srcId="{398AED04-EC46-4E97-A605-EF21DFADFE6A}" destId="{1A258C69-9A5B-4DC2-BC4A-7C7E2D833269}" srcOrd="9" destOrd="0" parTransId="{33023E5E-7921-4D20-A357-638CD7E42CCA}" sibTransId="{820B3FE3-BA13-4C71-81AF-9FC419F13027}"/>
    <dgm:cxn modelId="{8849F4DF-0D57-40F7-A14C-5B17E8A6F4E3}" type="presOf" srcId="{6476AC26-35F5-474C-A6D4-D97F1E9BBB50}" destId="{4DC62FE2-973E-4FCF-9192-BC68FD523818}" srcOrd="0" destOrd="0" presId="urn:microsoft.com/office/officeart/2005/8/layout/cycle6"/>
    <dgm:cxn modelId="{07D24523-619C-4A6B-8334-64C96CBD147E}" type="presOf" srcId="{454DD75A-A6D6-4821-AAF9-95589E4CBAF3}" destId="{ADCD7FE7-75E8-4C00-92B3-D8E3EB6E04AA}" srcOrd="0" destOrd="0" presId="urn:microsoft.com/office/officeart/2005/8/layout/cycle6"/>
    <dgm:cxn modelId="{62A68D1F-2164-4598-9EA2-46F94D4F9F01}" type="presOf" srcId="{820B3FE3-BA13-4C71-81AF-9FC419F13027}" destId="{841A29DF-8F4D-4523-A8AA-39B4ACE27997}" srcOrd="0" destOrd="0" presId="urn:microsoft.com/office/officeart/2005/8/layout/cycle6"/>
    <dgm:cxn modelId="{600C2364-52C6-427B-BB8E-BA7BCFBD56AC}" type="presOf" srcId="{B7D86054-230D-495F-8898-A156AB7E6A75}" destId="{33CCFD83-B263-4429-8CCA-99AC8D173628}" srcOrd="0" destOrd="0" presId="urn:microsoft.com/office/officeart/2005/8/layout/cycle6"/>
    <dgm:cxn modelId="{BE961442-41F2-46D0-BFA8-3F867EEF0F6A}" type="presOf" srcId="{097A65C6-9184-4ECF-87DA-38D32B33F31F}" destId="{AFAB064D-2471-443B-9B7C-248E32B56C24}" srcOrd="0" destOrd="0" presId="urn:microsoft.com/office/officeart/2005/8/layout/cycle6"/>
    <dgm:cxn modelId="{480E9BB8-B34B-43BF-A7E7-56D8AB3E4EAC}" srcId="{398AED04-EC46-4E97-A605-EF21DFADFE6A}" destId="{B635545C-1BD3-44E7-AE4D-6C31D07CECE6}" srcOrd="7" destOrd="0" parTransId="{252FEDB7-F126-4947-8B7C-A85DDE1EBBF4}" sibTransId="{2947D56F-5CC7-48EF-A512-C027F6BCA450}"/>
    <dgm:cxn modelId="{FEF28FF5-2D46-4431-B0F8-C8A0A9A796DC}" type="presOf" srcId="{86E25B91-6799-40B4-B4ED-531ACF0D4CB8}" destId="{77A4766C-3748-4E2C-AA20-816EA47E730B}" srcOrd="0" destOrd="0" presId="urn:microsoft.com/office/officeart/2005/8/layout/cycle6"/>
    <dgm:cxn modelId="{9AE32464-3BAA-4B4F-A888-A080D29EE239}" srcId="{398AED04-EC46-4E97-A605-EF21DFADFE6A}" destId="{A6689042-83D5-4242-A24A-8EC89AA38353}" srcOrd="8" destOrd="0" parTransId="{2725AB20-3416-41D4-BEC8-10E4CD3AFBD8}" sibTransId="{2CE70E03-D738-46C7-A230-D97F0ADAE8BA}"/>
    <dgm:cxn modelId="{18727DFB-BB15-472A-9B33-44A6DA3D8293}" type="presOf" srcId="{6FBAB01A-A41F-42C7-98CB-587EAE2BB4EB}" destId="{CD3656A6-E0BB-4873-9E6A-709C9735140A}" srcOrd="0" destOrd="0" presId="urn:microsoft.com/office/officeart/2005/8/layout/cycle6"/>
    <dgm:cxn modelId="{0FB7E1B0-17CC-4FFA-9628-25CB97643BFB}" type="presOf" srcId="{2947D56F-5CC7-48EF-A512-C027F6BCA450}" destId="{139D50B7-2A9A-423F-8EDA-BD36960B3596}" srcOrd="0" destOrd="0" presId="urn:microsoft.com/office/officeart/2005/8/layout/cycle6"/>
    <dgm:cxn modelId="{41763E4A-580D-46D0-84B2-CECAA9DF0E4C}" type="presOf" srcId="{AFA4F89A-B7D6-4B9A-A06F-04F95BAA74F7}" destId="{D5DA64F6-D5AE-4FE7-ACE3-2F1D880F3E8E}" srcOrd="0" destOrd="0" presId="urn:microsoft.com/office/officeart/2005/8/layout/cycle6"/>
    <dgm:cxn modelId="{27645D86-3EF8-4FC7-BE43-89E2103091FF}" type="presOf" srcId="{E759418B-E567-43BE-9218-075683404633}" destId="{95287AA2-FC08-45E0-8333-9FAE7BFD0E30}" srcOrd="0" destOrd="0" presId="urn:microsoft.com/office/officeart/2005/8/layout/cycle6"/>
    <dgm:cxn modelId="{970FEC11-37F1-43DC-B5D4-A2F9AD78A68D}" type="presOf" srcId="{36585CBC-F632-478A-B889-9B9F6281DE4D}" destId="{C8D26FB9-D249-4925-B4F6-9BC506B19DF2}" srcOrd="0" destOrd="0" presId="urn:microsoft.com/office/officeart/2005/8/layout/cycle6"/>
    <dgm:cxn modelId="{B39E29C3-316A-42CF-B784-70EB097C208D}" srcId="{398AED04-EC46-4E97-A605-EF21DFADFE6A}" destId="{36585CBC-F632-478A-B889-9B9F6281DE4D}" srcOrd="5" destOrd="0" parTransId="{8A6C2999-4BD9-4F0F-AD5B-0612AF249128}" sibTransId="{7B1C7366-8F57-4950-9842-62C67A65FA8B}"/>
    <dgm:cxn modelId="{7E56F15B-8320-41DB-BFD3-2B8B08C0353B}" type="presOf" srcId="{E5796E10-75E9-4564-A843-BEC4AF185122}" destId="{DA8AD19D-AA1B-42A3-BC53-D83C1D1A0A9C}" srcOrd="0" destOrd="0" presId="urn:microsoft.com/office/officeart/2005/8/layout/cycle6"/>
    <dgm:cxn modelId="{892E871C-713F-439E-918F-6F326EE05EE8}" srcId="{398AED04-EC46-4E97-A605-EF21DFADFE6A}" destId="{970FDA1E-311F-4D2C-B468-7BF654426FCC}" srcOrd="13" destOrd="0" parTransId="{97DFCB4B-CD95-4F03-8A7D-67E6EC93BBEA}" sibTransId="{B7D86054-230D-495F-8898-A156AB7E6A75}"/>
    <dgm:cxn modelId="{08569938-7C20-4C11-8A44-4B5F2CEC31B4}" type="presParOf" srcId="{C51FFB9B-362B-45B0-A061-EAD709C6187C}" destId="{231C6106-CBA1-485E-9640-BD016E268BF3}" srcOrd="0" destOrd="0" presId="urn:microsoft.com/office/officeart/2005/8/layout/cycle6"/>
    <dgm:cxn modelId="{75EF007C-C7FB-4D88-8526-1AFB7D0BEAD8}" type="presParOf" srcId="{C51FFB9B-362B-45B0-A061-EAD709C6187C}" destId="{6DA9D566-A711-4D62-9165-0DC353B0A2E0}" srcOrd="1" destOrd="0" presId="urn:microsoft.com/office/officeart/2005/8/layout/cycle6"/>
    <dgm:cxn modelId="{F8D7C10A-FAEE-4B09-A90D-1EAF956D539C}" type="presParOf" srcId="{C51FFB9B-362B-45B0-A061-EAD709C6187C}" destId="{ADCD7FE7-75E8-4C00-92B3-D8E3EB6E04AA}" srcOrd="2" destOrd="0" presId="urn:microsoft.com/office/officeart/2005/8/layout/cycle6"/>
    <dgm:cxn modelId="{172CC2F1-7BD3-4DE4-8909-C0F473FEDF6D}" type="presParOf" srcId="{C51FFB9B-362B-45B0-A061-EAD709C6187C}" destId="{D73B3263-2F72-42E1-87E3-9FE832021E5B}" srcOrd="3" destOrd="0" presId="urn:microsoft.com/office/officeart/2005/8/layout/cycle6"/>
    <dgm:cxn modelId="{CF152E49-3A7A-46EC-90B8-7180DBC30325}" type="presParOf" srcId="{C51FFB9B-362B-45B0-A061-EAD709C6187C}" destId="{621B7974-1893-4D33-A41C-3DB5B07889D9}" srcOrd="4" destOrd="0" presId="urn:microsoft.com/office/officeart/2005/8/layout/cycle6"/>
    <dgm:cxn modelId="{613DDEF8-A47D-41B5-B176-8D1574208ABC}" type="presParOf" srcId="{C51FFB9B-362B-45B0-A061-EAD709C6187C}" destId="{7D39D35C-A6BB-4923-8299-3BE11BFC863F}" srcOrd="5" destOrd="0" presId="urn:microsoft.com/office/officeart/2005/8/layout/cycle6"/>
    <dgm:cxn modelId="{64C7EE4B-CADE-41E4-869E-410075418F83}" type="presParOf" srcId="{C51FFB9B-362B-45B0-A061-EAD709C6187C}" destId="{E105783C-6B3A-4B19-9E97-D82640D9664A}" srcOrd="6" destOrd="0" presId="urn:microsoft.com/office/officeart/2005/8/layout/cycle6"/>
    <dgm:cxn modelId="{C8BA3B1C-57F6-4F7B-8CB6-AC688BA892C7}" type="presParOf" srcId="{C51FFB9B-362B-45B0-A061-EAD709C6187C}" destId="{94366D73-A13E-4931-905E-0E232F9443B6}" srcOrd="7" destOrd="0" presId="urn:microsoft.com/office/officeart/2005/8/layout/cycle6"/>
    <dgm:cxn modelId="{E175021C-E38F-4F35-AE17-75E52F47BB83}" type="presParOf" srcId="{C51FFB9B-362B-45B0-A061-EAD709C6187C}" destId="{56CD5E93-1FBD-4AAA-A213-F4936D4F9156}" srcOrd="8" destOrd="0" presId="urn:microsoft.com/office/officeart/2005/8/layout/cycle6"/>
    <dgm:cxn modelId="{6E14C409-70F2-481D-94F2-39DE2D471D5B}" type="presParOf" srcId="{C51FFB9B-362B-45B0-A061-EAD709C6187C}" destId="{77A4766C-3748-4E2C-AA20-816EA47E730B}" srcOrd="9" destOrd="0" presId="urn:microsoft.com/office/officeart/2005/8/layout/cycle6"/>
    <dgm:cxn modelId="{D4BD266D-9487-4B93-A07E-55E150F94CC4}" type="presParOf" srcId="{C51FFB9B-362B-45B0-A061-EAD709C6187C}" destId="{A125D9D3-61F3-4479-8D31-89618F9748F3}" srcOrd="10" destOrd="0" presId="urn:microsoft.com/office/officeart/2005/8/layout/cycle6"/>
    <dgm:cxn modelId="{FBA7452A-F894-4975-9CC0-A4238DC7ED43}" type="presParOf" srcId="{C51FFB9B-362B-45B0-A061-EAD709C6187C}" destId="{DA8AD19D-AA1B-42A3-BC53-D83C1D1A0A9C}" srcOrd="11" destOrd="0" presId="urn:microsoft.com/office/officeart/2005/8/layout/cycle6"/>
    <dgm:cxn modelId="{00AEF09C-7467-4DFD-904A-82B207589F58}" type="presParOf" srcId="{C51FFB9B-362B-45B0-A061-EAD709C6187C}" destId="{EFF0275E-F4A9-4B2F-87B4-467F07BB17A9}" srcOrd="12" destOrd="0" presId="urn:microsoft.com/office/officeart/2005/8/layout/cycle6"/>
    <dgm:cxn modelId="{2A9C12F9-9B39-43CE-B9BE-6B3098531026}" type="presParOf" srcId="{C51FFB9B-362B-45B0-A061-EAD709C6187C}" destId="{081B2984-7337-46B6-A867-19DD66D40C9E}" srcOrd="13" destOrd="0" presId="urn:microsoft.com/office/officeart/2005/8/layout/cycle6"/>
    <dgm:cxn modelId="{32C9A7E5-181B-46F4-8C42-99DF7F760306}" type="presParOf" srcId="{C51FFB9B-362B-45B0-A061-EAD709C6187C}" destId="{4E900107-E840-4D27-8B0A-13F2E0EF2C56}" srcOrd="14" destOrd="0" presId="urn:microsoft.com/office/officeart/2005/8/layout/cycle6"/>
    <dgm:cxn modelId="{3D2DA7AC-4A99-4D4B-AB5A-290F64495377}" type="presParOf" srcId="{C51FFB9B-362B-45B0-A061-EAD709C6187C}" destId="{C8D26FB9-D249-4925-B4F6-9BC506B19DF2}" srcOrd="15" destOrd="0" presId="urn:microsoft.com/office/officeart/2005/8/layout/cycle6"/>
    <dgm:cxn modelId="{15DBD1DF-39E8-4D63-9EDC-2EC943DD9E11}" type="presParOf" srcId="{C51FFB9B-362B-45B0-A061-EAD709C6187C}" destId="{CE9ED352-DEED-460F-89DE-61845D360B5F}" srcOrd="16" destOrd="0" presId="urn:microsoft.com/office/officeart/2005/8/layout/cycle6"/>
    <dgm:cxn modelId="{BFF8E89B-23C0-434D-804A-FC8FD1105C31}" type="presParOf" srcId="{C51FFB9B-362B-45B0-A061-EAD709C6187C}" destId="{31F7B295-BC59-424F-A690-5CDA9D8698A4}" srcOrd="17" destOrd="0" presId="urn:microsoft.com/office/officeart/2005/8/layout/cycle6"/>
    <dgm:cxn modelId="{48C2CEEB-B86E-4868-BF58-733C6D67F494}" type="presParOf" srcId="{C51FFB9B-362B-45B0-A061-EAD709C6187C}" destId="{D5DA64F6-D5AE-4FE7-ACE3-2F1D880F3E8E}" srcOrd="18" destOrd="0" presId="urn:microsoft.com/office/officeart/2005/8/layout/cycle6"/>
    <dgm:cxn modelId="{5EF37E0B-66F7-49B0-AC6E-68C3A52B98DC}" type="presParOf" srcId="{C51FFB9B-362B-45B0-A061-EAD709C6187C}" destId="{80332B06-1206-481E-811F-33C13F2E6C85}" srcOrd="19" destOrd="0" presId="urn:microsoft.com/office/officeart/2005/8/layout/cycle6"/>
    <dgm:cxn modelId="{BE2A1BC0-6837-40C7-A295-763C3C9C7326}" type="presParOf" srcId="{C51FFB9B-362B-45B0-A061-EAD709C6187C}" destId="{4DC62FE2-973E-4FCF-9192-BC68FD523818}" srcOrd="20" destOrd="0" presId="urn:microsoft.com/office/officeart/2005/8/layout/cycle6"/>
    <dgm:cxn modelId="{6C34AA16-E951-44EA-B1A2-E4C36F7D23BD}" type="presParOf" srcId="{C51FFB9B-362B-45B0-A061-EAD709C6187C}" destId="{3958DE1D-AC46-4134-8FF1-94C8F560EBE0}" srcOrd="21" destOrd="0" presId="urn:microsoft.com/office/officeart/2005/8/layout/cycle6"/>
    <dgm:cxn modelId="{81891CB5-8A78-48CB-AE34-CD73167C5705}" type="presParOf" srcId="{C51FFB9B-362B-45B0-A061-EAD709C6187C}" destId="{F7D35E70-B696-48C3-916C-C7D33A3F321D}" srcOrd="22" destOrd="0" presId="urn:microsoft.com/office/officeart/2005/8/layout/cycle6"/>
    <dgm:cxn modelId="{BD298343-6BC9-4FA4-893A-8F7679CE0D59}" type="presParOf" srcId="{C51FFB9B-362B-45B0-A061-EAD709C6187C}" destId="{139D50B7-2A9A-423F-8EDA-BD36960B3596}" srcOrd="23" destOrd="0" presId="urn:microsoft.com/office/officeart/2005/8/layout/cycle6"/>
    <dgm:cxn modelId="{9AD0083E-F5C8-4C76-A426-C6E53B46AFDE}" type="presParOf" srcId="{C51FFB9B-362B-45B0-A061-EAD709C6187C}" destId="{22A7400E-A6F2-4E8A-B610-B1500126A53A}" srcOrd="24" destOrd="0" presId="urn:microsoft.com/office/officeart/2005/8/layout/cycle6"/>
    <dgm:cxn modelId="{09EA72D8-B8CA-4B67-8941-F70B73D02D76}" type="presParOf" srcId="{C51FFB9B-362B-45B0-A061-EAD709C6187C}" destId="{78F944A3-B0F5-41AE-9A41-C89E9CFFCE54}" srcOrd="25" destOrd="0" presId="urn:microsoft.com/office/officeart/2005/8/layout/cycle6"/>
    <dgm:cxn modelId="{7321E828-4C04-4D7A-A2DA-EA6D2AB84B6D}" type="presParOf" srcId="{C51FFB9B-362B-45B0-A061-EAD709C6187C}" destId="{599E9471-4467-4EB9-B2D3-7C900E9380A4}" srcOrd="26" destOrd="0" presId="urn:microsoft.com/office/officeart/2005/8/layout/cycle6"/>
    <dgm:cxn modelId="{F0630B50-52D0-4B1B-BF23-5A822419CF18}" type="presParOf" srcId="{C51FFB9B-362B-45B0-A061-EAD709C6187C}" destId="{4552E994-98DA-4157-AB89-4B42E9332BD4}" srcOrd="27" destOrd="0" presId="urn:microsoft.com/office/officeart/2005/8/layout/cycle6"/>
    <dgm:cxn modelId="{6F53E2C6-8DC6-4194-939D-BF2B63A083B8}" type="presParOf" srcId="{C51FFB9B-362B-45B0-A061-EAD709C6187C}" destId="{977518B6-B96B-4430-98B4-2DF0D8D46DC5}" srcOrd="28" destOrd="0" presId="urn:microsoft.com/office/officeart/2005/8/layout/cycle6"/>
    <dgm:cxn modelId="{CE556091-96A1-46B2-98C2-94FB6DB1894A}" type="presParOf" srcId="{C51FFB9B-362B-45B0-A061-EAD709C6187C}" destId="{841A29DF-8F4D-4523-A8AA-39B4ACE27997}" srcOrd="29" destOrd="0" presId="urn:microsoft.com/office/officeart/2005/8/layout/cycle6"/>
    <dgm:cxn modelId="{2BF77978-5C73-4731-AAAB-62D474D2FE33}" type="presParOf" srcId="{C51FFB9B-362B-45B0-A061-EAD709C6187C}" destId="{AFAB064D-2471-443B-9B7C-248E32B56C24}" srcOrd="30" destOrd="0" presId="urn:microsoft.com/office/officeart/2005/8/layout/cycle6"/>
    <dgm:cxn modelId="{A336A27A-C1F1-4FFA-B0CA-320A1535552E}" type="presParOf" srcId="{C51FFB9B-362B-45B0-A061-EAD709C6187C}" destId="{53581C6F-BAEC-4CAA-855F-CA0538F01A5D}" srcOrd="31" destOrd="0" presId="urn:microsoft.com/office/officeart/2005/8/layout/cycle6"/>
    <dgm:cxn modelId="{6927D65A-8863-4E18-B3DA-E82198782D1A}" type="presParOf" srcId="{C51FFB9B-362B-45B0-A061-EAD709C6187C}" destId="{E758C721-4D60-44F2-B3A1-B9E690E140E8}" srcOrd="32" destOrd="0" presId="urn:microsoft.com/office/officeart/2005/8/layout/cycle6"/>
    <dgm:cxn modelId="{C076D323-2B42-4D67-BFDC-8E824F0A94D8}" type="presParOf" srcId="{C51FFB9B-362B-45B0-A061-EAD709C6187C}" destId="{CD3656A6-E0BB-4873-9E6A-709C9735140A}" srcOrd="33" destOrd="0" presId="urn:microsoft.com/office/officeart/2005/8/layout/cycle6"/>
    <dgm:cxn modelId="{204B0952-8278-4638-9B18-D2AD731201ED}" type="presParOf" srcId="{C51FFB9B-362B-45B0-A061-EAD709C6187C}" destId="{4C5E8564-AA4A-4A83-8753-4F744B0C8AFF}" srcOrd="34" destOrd="0" presId="urn:microsoft.com/office/officeart/2005/8/layout/cycle6"/>
    <dgm:cxn modelId="{685AFAB7-52A1-4CA7-A899-FB558CF11F6C}" type="presParOf" srcId="{C51FFB9B-362B-45B0-A061-EAD709C6187C}" destId="{A58F8FD8-F749-46F7-BFAE-F1AAD7D3F183}" srcOrd="35" destOrd="0" presId="urn:microsoft.com/office/officeart/2005/8/layout/cycle6"/>
    <dgm:cxn modelId="{AB09CD48-05AE-497D-B451-3A26F5185B21}" type="presParOf" srcId="{C51FFB9B-362B-45B0-A061-EAD709C6187C}" destId="{EFB7B078-D9AE-4BEF-8F4D-1D5DA9DE4B19}" srcOrd="36" destOrd="0" presId="urn:microsoft.com/office/officeart/2005/8/layout/cycle6"/>
    <dgm:cxn modelId="{3F0990B6-A986-466B-95FC-EB8DD7B3AC78}" type="presParOf" srcId="{C51FFB9B-362B-45B0-A061-EAD709C6187C}" destId="{32240044-5DB4-4C4F-A9CA-D4B785F95B8E}" srcOrd="37" destOrd="0" presId="urn:microsoft.com/office/officeart/2005/8/layout/cycle6"/>
    <dgm:cxn modelId="{10AE7408-45B6-435B-8B4D-4F46A5ED71A4}" type="presParOf" srcId="{C51FFB9B-362B-45B0-A061-EAD709C6187C}" destId="{E82B6A94-8380-4046-95E1-F8474F08F6E8}" srcOrd="38" destOrd="0" presId="urn:microsoft.com/office/officeart/2005/8/layout/cycle6"/>
    <dgm:cxn modelId="{9235FC95-99D1-4D6C-847C-FEA2223EB71D}" type="presParOf" srcId="{C51FFB9B-362B-45B0-A061-EAD709C6187C}" destId="{6EDAD585-9DC0-479B-B6BC-B4C2F0A7ECA5}" srcOrd="39" destOrd="0" presId="urn:microsoft.com/office/officeart/2005/8/layout/cycle6"/>
    <dgm:cxn modelId="{9C477BCD-33AB-4B7C-87CC-E7FE97E8FB3D}" type="presParOf" srcId="{C51FFB9B-362B-45B0-A061-EAD709C6187C}" destId="{620638E1-FAAC-44DB-9039-9FCD69C0B6FE}" srcOrd="40" destOrd="0" presId="urn:microsoft.com/office/officeart/2005/8/layout/cycle6"/>
    <dgm:cxn modelId="{61A7D4EA-FF8E-4794-A63B-4E77AD35B8C2}" type="presParOf" srcId="{C51FFB9B-362B-45B0-A061-EAD709C6187C}" destId="{33CCFD83-B263-4429-8CCA-99AC8D173628}" srcOrd="41" destOrd="0" presId="urn:microsoft.com/office/officeart/2005/8/layout/cycle6"/>
    <dgm:cxn modelId="{B541EE23-5917-465C-8282-1195A28B2BF2}" type="presParOf" srcId="{C51FFB9B-362B-45B0-A061-EAD709C6187C}" destId="{A659D2B7-6F1B-45BA-9005-DAB6D72011F9}" srcOrd="42" destOrd="0" presId="urn:microsoft.com/office/officeart/2005/8/layout/cycle6"/>
    <dgm:cxn modelId="{C1211DA0-E8B0-4C7C-964A-361901D1F764}" type="presParOf" srcId="{C51FFB9B-362B-45B0-A061-EAD709C6187C}" destId="{278483C2-010C-4213-847A-247FEAD56539}" srcOrd="43" destOrd="0" presId="urn:microsoft.com/office/officeart/2005/8/layout/cycle6"/>
    <dgm:cxn modelId="{07080FCC-B2FD-4364-9A49-A34AE66D2C85}" type="presParOf" srcId="{C51FFB9B-362B-45B0-A061-EAD709C6187C}" destId="{71A1D6E1-FD8A-4D52-B5F9-DE7239238E85}" srcOrd="44" destOrd="0" presId="urn:microsoft.com/office/officeart/2005/8/layout/cycle6"/>
    <dgm:cxn modelId="{4D5787E1-E00C-481E-BE69-65C9BA83A2CA}" type="presParOf" srcId="{C51FFB9B-362B-45B0-A061-EAD709C6187C}" destId="{95287AA2-FC08-45E0-8333-9FAE7BFD0E30}" srcOrd="45" destOrd="0" presId="urn:microsoft.com/office/officeart/2005/8/layout/cycle6"/>
    <dgm:cxn modelId="{8F1DA324-258F-42DC-B63A-C28DCEA37885}" type="presParOf" srcId="{C51FFB9B-362B-45B0-A061-EAD709C6187C}" destId="{A976AF03-EAA5-4525-9A6F-C18A9D7FE073}" srcOrd="46" destOrd="0" presId="urn:microsoft.com/office/officeart/2005/8/layout/cycle6"/>
    <dgm:cxn modelId="{91335A0F-B2D8-4115-8C03-CB6E709A200A}" type="presParOf" srcId="{C51FFB9B-362B-45B0-A061-EAD709C6187C}" destId="{2F8E11BD-5AFD-4ABB-93CF-C695BC4068FE}" srcOrd="47"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C74904-59ED-4AE2-AFEF-B11364F8ECB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F93D24D3-4441-4CCB-8258-825387FAA928}">
      <dgm:prSet phldrT="[Text]"/>
      <dgm:spPr/>
      <dgm:t>
        <a:bodyPr/>
        <a:lstStyle/>
        <a:p>
          <a:r>
            <a:rPr lang="ar-JO" dirty="0" smtClean="0"/>
            <a:t>الرقمنة</a:t>
          </a:r>
          <a:endParaRPr lang="en-US" dirty="0"/>
        </a:p>
      </dgm:t>
    </dgm:pt>
    <dgm:pt modelId="{BE7E25EE-D691-4A80-940D-B5CB7B737A9A}" type="parTrans" cxnId="{F7783DBC-DA52-42D9-AA7C-EF7E01BE1424}">
      <dgm:prSet/>
      <dgm:spPr/>
      <dgm:t>
        <a:bodyPr/>
        <a:lstStyle/>
        <a:p>
          <a:endParaRPr lang="en-US"/>
        </a:p>
      </dgm:t>
    </dgm:pt>
    <dgm:pt modelId="{11F3EEC3-5920-4ED8-99BA-0866D092BF8A}" type="sibTrans" cxnId="{F7783DBC-DA52-42D9-AA7C-EF7E01BE1424}">
      <dgm:prSet/>
      <dgm:spPr/>
      <dgm:t>
        <a:bodyPr/>
        <a:lstStyle/>
        <a:p>
          <a:endParaRPr lang="en-US"/>
        </a:p>
      </dgm:t>
    </dgm:pt>
    <dgm:pt modelId="{03503809-EAAC-48BF-86F9-1578B492D9BE}">
      <dgm:prSet phldrT="[Text]"/>
      <dgm:spPr/>
      <dgm:t>
        <a:bodyPr/>
        <a:lstStyle/>
        <a:p>
          <a:r>
            <a:rPr lang="ar-JO" b="1" dirty="0" smtClean="0"/>
            <a:t>رفع جودة وفاعلية وكفاءة الخدمات</a:t>
          </a:r>
          <a:endParaRPr lang="en-US" dirty="0"/>
        </a:p>
      </dgm:t>
    </dgm:pt>
    <dgm:pt modelId="{0B4F7FFD-2261-4904-8B29-AFF2B21EB1FB}" type="parTrans" cxnId="{53C25798-CF8E-4411-ACA1-F32FB42AD5E4}">
      <dgm:prSet/>
      <dgm:spPr/>
      <dgm:t>
        <a:bodyPr/>
        <a:lstStyle/>
        <a:p>
          <a:endParaRPr lang="en-US"/>
        </a:p>
      </dgm:t>
    </dgm:pt>
    <dgm:pt modelId="{D8C48C0D-B04C-401E-8DB9-C6F210451B36}" type="sibTrans" cxnId="{53C25798-CF8E-4411-ACA1-F32FB42AD5E4}">
      <dgm:prSet/>
      <dgm:spPr/>
      <dgm:t>
        <a:bodyPr/>
        <a:lstStyle/>
        <a:p>
          <a:endParaRPr lang="en-US"/>
        </a:p>
      </dgm:t>
    </dgm:pt>
    <dgm:pt modelId="{83814D5F-CDBC-48DB-9550-3A09A575A3C8}">
      <dgm:prSet phldrT="[Text]"/>
      <dgm:spPr/>
      <dgm:t>
        <a:bodyPr/>
        <a:lstStyle/>
        <a:p>
          <a:r>
            <a:rPr lang="ar-JO" b="1" dirty="0" smtClean="0"/>
            <a:t>تمكين الوصول للخدمات</a:t>
          </a:r>
          <a:endParaRPr lang="en-US" dirty="0"/>
        </a:p>
      </dgm:t>
    </dgm:pt>
    <dgm:pt modelId="{07EC4960-D10F-4878-A222-75E76DB02A30}" type="parTrans" cxnId="{9812B107-2EE2-4C7D-B623-772A05F694D0}">
      <dgm:prSet/>
      <dgm:spPr/>
      <dgm:t>
        <a:bodyPr/>
        <a:lstStyle/>
        <a:p>
          <a:endParaRPr lang="en-US"/>
        </a:p>
      </dgm:t>
    </dgm:pt>
    <dgm:pt modelId="{4AAA240B-E130-46B3-BA2A-6528D9A9D179}" type="sibTrans" cxnId="{9812B107-2EE2-4C7D-B623-772A05F694D0}">
      <dgm:prSet/>
      <dgm:spPr/>
      <dgm:t>
        <a:bodyPr/>
        <a:lstStyle/>
        <a:p>
          <a:endParaRPr lang="en-US"/>
        </a:p>
      </dgm:t>
    </dgm:pt>
    <dgm:pt modelId="{94DF3AAC-7B08-42DA-8FE7-9ED4C04FB2D9}">
      <dgm:prSet phldrT="[Text]"/>
      <dgm:spPr/>
      <dgm:t>
        <a:bodyPr/>
        <a:lstStyle/>
        <a:p>
          <a:r>
            <a:rPr lang="ar-JO" b="1" dirty="0" smtClean="0"/>
            <a:t>الضبط والاستمرارية</a:t>
          </a:r>
          <a:endParaRPr lang="en-US" dirty="0"/>
        </a:p>
      </dgm:t>
    </dgm:pt>
    <dgm:pt modelId="{1F910801-8D7D-442E-8230-4E2F6A4B328A}" type="parTrans" cxnId="{A368C15B-8AB9-4E08-B565-C2CE72F3EDFD}">
      <dgm:prSet/>
      <dgm:spPr/>
      <dgm:t>
        <a:bodyPr/>
        <a:lstStyle/>
        <a:p>
          <a:endParaRPr lang="en-US"/>
        </a:p>
      </dgm:t>
    </dgm:pt>
    <dgm:pt modelId="{0E812788-10AE-40B3-8DF2-ECE7A5A11994}" type="sibTrans" cxnId="{A368C15B-8AB9-4E08-B565-C2CE72F3EDFD}">
      <dgm:prSet/>
      <dgm:spPr/>
      <dgm:t>
        <a:bodyPr/>
        <a:lstStyle/>
        <a:p>
          <a:endParaRPr lang="en-US"/>
        </a:p>
      </dgm:t>
    </dgm:pt>
    <dgm:pt modelId="{AC8D8656-8E81-48B4-88CB-AE13FFE80966}">
      <dgm:prSet phldrT="[Text]"/>
      <dgm:spPr/>
      <dgm:t>
        <a:bodyPr/>
        <a:lstStyle/>
        <a:p>
          <a:r>
            <a:rPr lang="ar-JO" b="1" dirty="0" smtClean="0"/>
            <a:t>التميز</a:t>
          </a:r>
          <a:endParaRPr lang="en-US" dirty="0"/>
        </a:p>
      </dgm:t>
    </dgm:pt>
    <dgm:pt modelId="{73CE4D8A-83C5-4B60-9038-6CE0D536764A}" type="parTrans" cxnId="{B88F1924-BBD6-4689-88F3-05B6BD32466E}">
      <dgm:prSet/>
      <dgm:spPr/>
      <dgm:t>
        <a:bodyPr/>
        <a:lstStyle/>
        <a:p>
          <a:endParaRPr lang="en-US"/>
        </a:p>
      </dgm:t>
    </dgm:pt>
    <dgm:pt modelId="{0639744B-285E-4BF8-90C1-461ACB88053B}" type="sibTrans" cxnId="{B88F1924-BBD6-4689-88F3-05B6BD32466E}">
      <dgm:prSet/>
      <dgm:spPr/>
      <dgm:t>
        <a:bodyPr/>
        <a:lstStyle/>
        <a:p>
          <a:endParaRPr lang="en-US"/>
        </a:p>
      </dgm:t>
    </dgm:pt>
    <dgm:pt modelId="{0A7FF9A5-FD28-410D-B4DB-BBC4C78BB303}">
      <dgm:prSet phldrT="[Text]"/>
      <dgm:spPr/>
      <dgm:t>
        <a:bodyPr/>
        <a:lstStyle/>
        <a:p>
          <a:r>
            <a:rPr lang="ar-JO" b="1" dirty="0" smtClean="0"/>
            <a:t>الاتصال ونشر المعرفة</a:t>
          </a:r>
          <a:endParaRPr lang="en-US" dirty="0"/>
        </a:p>
      </dgm:t>
    </dgm:pt>
    <dgm:pt modelId="{CF468BDA-C0B6-48A6-A4B5-C1C931103C88}" type="parTrans" cxnId="{7801079E-F9F9-429B-BFF2-13F141EC5E9F}">
      <dgm:prSet/>
      <dgm:spPr/>
      <dgm:t>
        <a:bodyPr/>
        <a:lstStyle/>
        <a:p>
          <a:endParaRPr lang="en-US"/>
        </a:p>
      </dgm:t>
    </dgm:pt>
    <dgm:pt modelId="{FE32B503-AA7B-4D29-9F8B-08BB65841B4E}" type="sibTrans" cxnId="{7801079E-F9F9-429B-BFF2-13F141EC5E9F}">
      <dgm:prSet/>
      <dgm:spPr/>
      <dgm:t>
        <a:bodyPr/>
        <a:lstStyle/>
        <a:p>
          <a:endParaRPr lang="en-US"/>
        </a:p>
      </dgm:t>
    </dgm:pt>
    <dgm:pt modelId="{87B36A4D-78DF-428C-B511-4DDCC3039005}" type="pres">
      <dgm:prSet presAssocID="{03C74904-59ED-4AE2-AFEF-B11364F8ECB2}" presName="diagram" presStyleCnt="0">
        <dgm:presLayoutVars>
          <dgm:dir/>
          <dgm:resizeHandles val="exact"/>
        </dgm:presLayoutVars>
      </dgm:prSet>
      <dgm:spPr/>
      <dgm:t>
        <a:bodyPr/>
        <a:lstStyle/>
        <a:p>
          <a:endParaRPr lang="en-US"/>
        </a:p>
      </dgm:t>
    </dgm:pt>
    <dgm:pt modelId="{8ACCD1B9-7C14-4C74-A475-00B6C3488965}" type="pres">
      <dgm:prSet presAssocID="{F93D24D3-4441-4CCB-8258-825387FAA928}" presName="node" presStyleLbl="node1" presStyleIdx="0" presStyleCnt="6">
        <dgm:presLayoutVars>
          <dgm:bulletEnabled val="1"/>
        </dgm:presLayoutVars>
      </dgm:prSet>
      <dgm:spPr/>
      <dgm:t>
        <a:bodyPr/>
        <a:lstStyle/>
        <a:p>
          <a:endParaRPr lang="en-US"/>
        </a:p>
      </dgm:t>
    </dgm:pt>
    <dgm:pt modelId="{01408EAE-9149-47F1-8B8E-325BECAB2285}" type="pres">
      <dgm:prSet presAssocID="{11F3EEC3-5920-4ED8-99BA-0866D092BF8A}" presName="sibTrans" presStyleCnt="0"/>
      <dgm:spPr/>
    </dgm:pt>
    <dgm:pt modelId="{A29BA056-7909-4B31-980D-8ACA890F284A}" type="pres">
      <dgm:prSet presAssocID="{03503809-EAAC-48BF-86F9-1578B492D9BE}" presName="node" presStyleLbl="node1" presStyleIdx="1" presStyleCnt="6">
        <dgm:presLayoutVars>
          <dgm:bulletEnabled val="1"/>
        </dgm:presLayoutVars>
      </dgm:prSet>
      <dgm:spPr/>
      <dgm:t>
        <a:bodyPr/>
        <a:lstStyle/>
        <a:p>
          <a:endParaRPr lang="en-US"/>
        </a:p>
      </dgm:t>
    </dgm:pt>
    <dgm:pt modelId="{51F8D32B-05FA-4885-88E4-862E4D372CF6}" type="pres">
      <dgm:prSet presAssocID="{D8C48C0D-B04C-401E-8DB9-C6F210451B36}" presName="sibTrans" presStyleCnt="0"/>
      <dgm:spPr/>
    </dgm:pt>
    <dgm:pt modelId="{D6F65C5E-FC8D-4671-99D1-1D82877906D5}" type="pres">
      <dgm:prSet presAssocID="{83814D5F-CDBC-48DB-9550-3A09A575A3C8}" presName="node" presStyleLbl="node1" presStyleIdx="2" presStyleCnt="6">
        <dgm:presLayoutVars>
          <dgm:bulletEnabled val="1"/>
        </dgm:presLayoutVars>
      </dgm:prSet>
      <dgm:spPr/>
      <dgm:t>
        <a:bodyPr/>
        <a:lstStyle/>
        <a:p>
          <a:endParaRPr lang="en-US"/>
        </a:p>
      </dgm:t>
    </dgm:pt>
    <dgm:pt modelId="{25115840-87B4-45BA-93D0-E899534EDF94}" type="pres">
      <dgm:prSet presAssocID="{4AAA240B-E130-46B3-BA2A-6528D9A9D179}" presName="sibTrans" presStyleCnt="0"/>
      <dgm:spPr/>
    </dgm:pt>
    <dgm:pt modelId="{C7E2EE71-1575-404E-A429-949CC92496B6}" type="pres">
      <dgm:prSet presAssocID="{94DF3AAC-7B08-42DA-8FE7-9ED4C04FB2D9}" presName="node" presStyleLbl="node1" presStyleIdx="3" presStyleCnt="6">
        <dgm:presLayoutVars>
          <dgm:bulletEnabled val="1"/>
        </dgm:presLayoutVars>
      </dgm:prSet>
      <dgm:spPr/>
      <dgm:t>
        <a:bodyPr/>
        <a:lstStyle/>
        <a:p>
          <a:endParaRPr lang="en-US"/>
        </a:p>
      </dgm:t>
    </dgm:pt>
    <dgm:pt modelId="{26DB4446-16B0-4140-BF9C-DB4EFA527BC2}" type="pres">
      <dgm:prSet presAssocID="{0E812788-10AE-40B3-8DF2-ECE7A5A11994}" presName="sibTrans" presStyleCnt="0"/>
      <dgm:spPr/>
    </dgm:pt>
    <dgm:pt modelId="{44BB0C3C-F36C-4953-9092-97EA9784EB10}" type="pres">
      <dgm:prSet presAssocID="{AC8D8656-8E81-48B4-88CB-AE13FFE80966}" presName="node" presStyleLbl="node1" presStyleIdx="4" presStyleCnt="6">
        <dgm:presLayoutVars>
          <dgm:bulletEnabled val="1"/>
        </dgm:presLayoutVars>
      </dgm:prSet>
      <dgm:spPr/>
      <dgm:t>
        <a:bodyPr/>
        <a:lstStyle/>
        <a:p>
          <a:endParaRPr lang="en-US"/>
        </a:p>
      </dgm:t>
    </dgm:pt>
    <dgm:pt modelId="{870E2B18-81CA-4513-B1BD-17B3BA12627B}" type="pres">
      <dgm:prSet presAssocID="{0639744B-285E-4BF8-90C1-461ACB88053B}" presName="sibTrans" presStyleCnt="0"/>
      <dgm:spPr/>
    </dgm:pt>
    <dgm:pt modelId="{48D9067C-6BAB-42B3-AC28-A63577FD503B}" type="pres">
      <dgm:prSet presAssocID="{0A7FF9A5-FD28-410D-B4DB-BBC4C78BB303}" presName="node" presStyleLbl="node1" presStyleIdx="5" presStyleCnt="6">
        <dgm:presLayoutVars>
          <dgm:bulletEnabled val="1"/>
        </dgm:presLayoutVars>
      </dgm:prSet>
      <dgm:spPr/>
      <dgm:t>
        <a:bodyPr/>
        <a:lstStyle/>
        <a:p>
          <a:endParaRPr lang="en-US"/>
        </a:p>
      </dgm:t>
    </dgm:pt>
  </dgm:ptLst>
  <dgm:cxnLst>
    <dgm:cxn modelId="{047ECDF0-8BE9-4BEB-83B6-357BF286AE46}" type="presOf" srcId="{83814D5F-CDBC-48DB-9550-3A09A575A3C8}" destId="{D6F65C5E-FC8D-4671-99D1-1D82877906D5}" srcOrd="0" destOrd="0" presId="urn:microsoft.com/office/officeart/2005/8/layout/default"/>
    <dgm:cxn modelId="{53C25798-CF8E-4411-ACA1-F32FB42AD5E4}" srcId="{03C74904-59ED-4AE2-AFEF-B11364F8ECB2}" destId="{03503809-EAAC-48BF-86F9-1578B492D9BE}" srcOrd="1" destOrd="0" parTransId="{0B4F7FFD-2261-4904-8B29-AFF2B21EB1FB}" sibTransId="{D8C48C0D-B04C-401E-8DB9-C6F210451B36}"/>
    <dgm:cxn modelId="{79A907E1-2EDB-49A1-BC67-9BEE7D7249AF}" type="presOf" srcId="{F93D24D3-4441-4CCB-8258-825387FAA928}" destId="{8ACCD1B9-7C14-4C74-A475-00B6C3488965}" srcOrd="0" destOrd="0" presId="urn:microsoft.com/office/officeart/2005/8/layout/default"/>
    <dgm:cxn modelId="{7801079E-F9F9-429B-BFF2-13F141EC5E9F}" srcId="{03C74904-59ED-4AE2-AFEF-B11364F8ECB2}" destId="{0A7FF9A5-FD28-410D-B4DB-BBC4C78BB303}" srcOrd="5" destOrd="0" parTransId="{CF468BDA-C0B6-48A6-A4B5-C1C931103C88}" sibTransId="{FE32B503-AA7B-4D29-9F8B-08BB65841B4E}"/>
    <dgm:cxn modelId="{F7A7D66E-D5E2-49B1-A545-119C065856C0}" type="presOf" srcId="{03C74904-59ED-4AE2-AFEF-B11364F8ECB2}" destId="{87B36A4D-78DF-428C-B511-4DDCC3039005}" srcOrd="0" destOrd="0" presId="urn:microsoft.com/office/officeart/2005/8/layout/default"/>
    <dgm:cxn modelId="{9812B107-2EE2-4C7D-B623-772A05F694D0}" srcId="{03C74904-59ED-4AE2-AFEF-B11364F8ECB2}" destId="{83814D5F-CDBC-48DB-9550-3A09A575A3C8}" srcOrd="2" destOrd="0" parTransId="{07EC4960-D10F-4878-A222-75E76DB02A30}" sibTransId="{4AAA240B-E130-46B3-BA2A-6528D9A9D179}"/>
    <dgm:cxn modelId="{CEA6397F-865A-429A-AF8A-A0C8B14824DC}" type="presOf" srcId="{94DF3AAC-7B08-42DA-8FE7-9ED4C04FB2D9}" destId="{C7E2EE71-1575-404E-A429-949CC92496B6}" srcOrd="0" destOrd="0" presId="urn:microsoft.com/office/officeart/2005/8/layout/default"/>
    <dgm:cxn modelId="{EAE64C87-CD4E-47D2-80EB-F6698E464C6C}" type="presOf" srcId="{AC8D8656-8E81-48B4-88CB-AE13FFE80966}" destId="{44BB0C3C-F36C-4953-9092-97EA9784EB10}" srcOrd="0" destOrd="0" presId="urn:microsoft.com/office/officeart/2005/8/layout/default"/>
    <dgm:cxn modelId="{CE22434B-145C-4C98-858B-D0615FEC6690}" type="presOf" srcId="{0A7FF9A5-FD28-410D-B4DB-BBC4C78BB303}" destId="{48D9067C-6BAB-42B3-AC28-A63577FD503B}" srcOrd="0" destOrd="0" presId="urn:microsoft.com/office/officeart/2005/8/layout/default"/>
    <dgm:cxn modelId="{A368C15B-8AB9-4E08-B565-C2CE72F3EDFD}" srcId="{03C74904-59ED-4AE2-AFEF-B11364F8ECB2}" destId="{94DF3AAC-7B08-42DA-8FE7-9ED4C04FB2D9}" srcOrd="3" destOrd="0" parTransId="{1F910801-8D7D-442E-8230-4E2F6A4B328A}" sibTransId="{0E812788-10AE-40B3-8DF2-ECE7A5A11994}"/>
    <dgm:cxn modelId="{B88F1924-BBD6-4689-88F3-05B6BD32466E}" srcId="{03C74904-59ED-4AE2-AFEF-B11364F8ECB2}" destId="{AC8D8656-8E81-48B4-88CB-AE13FFE80966}" srcOrd="4" destOrd="0" parTransId="{73CE4D8A-83C5-4B60-9038-6CE0D536764A}" sibTransId="{0639744B-285E-4BF8-90C1-461ACB88053B}"/>
    <dgm:cxn modelId="{F7783DBC-DA52-42D9-AA7C-EF7E01BE1424}" srcId="{03C74904-59ED-4AE2-AFEF-B11364F8ECB2}" destId="{F93D24D3-4441-4CCB-8258-825387FAA928}" srcOrd="0" destOrd="0" parTransId="{BE7E25EE-D691-4A80-940D-B5CB7B737A9A}" sibTransId="{11F3EEC3-5920-4ED8-99BA-0866D092BF8A}"/>
    <dgm:cxn modelId="{6619FD92-6926-4C18-9BD2-D6B394AD2898}" type="presOf" srcId="{03503809-EAAC-48BF-86F9-1578B492D9BE}" destId="{A29BA056-7909-4B31-980D-8ACA890F284A}" srcOrd="0" destOrd="0" presId="urn:microsoft.com/office/officeart/2005/8/layout/default"/>
    <dgm:cxn modelId="{F5B92286-2F28-41E0-AEFE-5FA52D7AF55C}" type="presParOf" srcId="{87B36A4D-78DF-428C-B511-4DDCC3039005}" destId="{8ACCD1B9-7C14-4C74-A475-00B6C3488965}" srcOrd="0" destOrd="0" presId="urn:microsoft.com/office/officeart/2005/8/layout/default"/>
    <dgm:cxn modelId="{BF85AE00-DBB7-40F4-B187-DDB63B61E9D4}" type="presParOf" srcId="{87B36A4D-78DF-428C-B511-4DDCC3039005}" destId="{01408EAE-9149-47F1-8B8E-325BECAB2285}" srcOrd="1" destOrd="0" presId="urn:microsoft.com/office/officeart/2005/8/layout/default"/>
    <dgm:cxn modelId="{D4F2DEE3-EDF9-4EDB-AA3C-D014D291D3AA}" type="presParOf" srcId="{87B36A4D-78DF-428C-B511-4DDCC3039005}" destId="{A29BA056-7909-4B31-980D-8ACA890F284A}" srcOrd="2" destOrd="0" presId="urn:microsoft.com/office/officeart/2005/8/layout/default"/>
    <dgm:cxn modelId="{87ABD89F-BC49-4152-AB47-6CABD975F730}" type="presParOf" srcId="{87B36A4D-78DF-428C-B511-4DDCC3039005}" destId="{51F8D32B-05FA-4885-88E4-862E4D372CF6}" srcOrd="3" destOrd="0" presId="urn:microsoft.com/office/officeart/2005/8/layout/default"/>
    <dgm:cxn modelId="{4C8C07D7-5E95-447D-8B4E-157FE1A0CAFE}" type="presParOf" srcId="{87B36A4D-78DF-428C-B511-4DDCC3039005}" destId="{D6F65C5E-FC8D-4671-99D1-1D82877906D5}" srcOrd="4" destOrd="0" presId="urn:microsoft.com/office/officeart/2005/8/layout/default"/>
    <dgm:cxn modelId="{49875717-4EB7-4906-A063-F128E9D86858}" type="presParOf" srcId="{87B36A4D-78DF-428C-B511-4DDCC3039005}" destId="{25115840-87B4-45BA-93D0-E899534EDF94}" srcOrd="5" destOrd="0" presId="urn:microsoft.com/office/officeart/2005/8/layout/default"/>
    <dgm:cxn modelId="{2AE1ADF0-82C1-4935-B817-A8C8C71195E2}" type="presParOf" srcId="{87B36A4D-78DF-428C-B511-4DDCC3039005}" destId="{C7E2EE71-1575-404E-A429-949CC92496B6}" srcOrd="6" destOrd="0" presId="urn:microsoft.com/office/officeart/2005/8/layout/default"/>
    <dgm:cxn modelId="{22723A53-5076-4504-82EC-080FC541E537}" type="presParOf" srcId="{87B36A4D-78DF-428C-B511-4DDCC3039005}" destId="{26DB4446-16B0-4140-BF9C-DB4EFA527BC2}" srcOrd="7" destOrd="0" presId="urn:microsoft.com/office/officeart/2005/8/layout/default"/>
    <dgm:cxn modelId="{D95B3C76-DFE3-4DE9-82E4-A1FFD0BC7FA4}" type="presParOf" srcId="{87B36A4D-78DF-428C-B511-4DDCC3039005}" destId="{44BB0C3C-F36C-4953-9092-97EA9784EB10}" srcOrd="8" destOrd="0" presId="urn:microsoft.com/office/officeart/2005/8/layout/default"/>
    <dgm:cxn modelId="{B2133339-920F-4E55-BC72-8B1445DF62D8}" type="presParOf" srcId="{87B36A4D-78DF-428C-B511-4DDCC3039005}" destId="{870E2B18-81CA-4513-B1BD-17B3BA12627B}" srcOrd="9" destOrd="0" presId="urn:microsoft.com/office/officeart/2005/8/layout/default"/>
    <dgm:cxn modelId="{D6A369CD-9C80-4A81-8F27-3C1F9A49E3B6}" type="presParOf" srcId="{87B36A4D-78DF-428C-B511-4DDCC3039005}" destId="{48D9067C-6BAB-42B3-AC28-A63577FD503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C89E47-95BE-4532-808F-21547ADEF9D5}" type="doc">
      <dgm:prSet loTypeId="urn:diagrams.loki3.com/BracketList" loCatId="list" qsTypeId="urn:microsoft.com/office/officeart/2005/8/quickstyle/3d7" qsCatId="3D" csTypeId="urn:microsoft.com/office/officeart/2005/8/colors/accent3_5" csCatId="accent3" phldr="1"/>
      <dgm:spPr/>
      <dgm:t>
        <a:bodyPr/>
        <a:lstStyle/>
        <a:p>
          <a:endParaRPr lang="en-US"/>
        </a:p>
      </dgm:t>
    </dgm:pt>
    <dgm:pt modelId="{24577A43-FD1B-47D3-9527-7950BA3A749B}">
      <dgm:prSet phldrT="[Text]"/>
      <dgm:spPr/>
      <dgm:t>
        <a:bodyPr/>
        <a:lstStyle/>
        <a:p>
          <a:r>
            <a:rPr lang="ar-JO" dirty="0" smtClean="0"/>
            <a:t>وزارة الصحة</a:t>
          </a:r>
          <a:endParaRPr lang="en-US" dirty="0"/>
        </a:p>
      </dgm:t>
    </dgm:pt>
    <dgm:pt modelId="{026AC931-7860-432A-8FC3-FB4C6BB8BFDE}" type="parTrans" cxnId="{B2517F32-77EE-4397-8579-92F3DEBE69E6}">
      <dgm:prSet/>
      <dgm:spPr/>
      <dgm:t>
        <a:bodyPr/>
        <a:lstStyle/>
        <a:p>
          <a:endParaRPr lang="en-US"/>
        </a:p>
      </dgm:t>
    </dgm:pt>
    <dgm:pt modelId="{4388D41C-42E1-4007-B198-81961BE890D0}" type="sibTrans" cxnId="{B2517F32-77EE-4397-8579-92F3DEBE69E6}">
      <dgm:prSet/>
      <dgm:spPr/>
      <dgm:t>
        <a:bodyPr/>
        <a:lstStyle/>
        <a:p>
          <a:endParaRPr lang="en-US"/>
        </a:p>
      </dgm:t>
    </dgm:pt>
    <dgm:pt modelId="{92BC15AC-8AB8-4085-A998-AF39712F39ED}">
      <dgm:prSet phldrT="[Text]"/>
      <dgm:spPr/>
      <dgm:t>
        <a:bodyPr/>
        <a:lstStyle/>
        <a:p>
          <a:pPr rtl="1"/>
          <a:r>
            <a:rPr lang="ar-JO" b="0" i="0" dirty="0" smtClean="0"/>
            <a:t>تحسين جودة وسلامة خدمات الرعاية الصحية وضمان استمراريتها</a:t>
          </a:r>
          <a:endParaRPr lang="en-US" b="0" dirty="0"/>
        </a:p>
      </dgm:t>
    </dgm:pt>
    <dgm:pt modelId="{0F45EBE4-6E17-402D-B347-3EC0C933B8A2}" type="parTrans" cxnId="{60CE7145-89FC-489B-BEFC-637938192090}">
      <dgm:prSet/>
      <dgm:spPr/>
      <dgm:t>
        <a:bodyPr/>
        <a:lstStyle/>
        <a:p>
          <a:endParaRPr lang="en-US"/>
        </a:p>
      </dgm:t>
    </dgm:pt>
    <dgm:pt modelId="{92EA4CC0-FAE0-473A-B2FA-961BDA2DA643}" type="sibTrans" cxnId="{60CE7145-89FC-489B-BEFC-637938192090}">
      <dgm:prSet/>
      <dgm:spPr/>
      <dgm:t>
        <a:bodyPr/>
        <a:lstStyle/>
        <a:p>
          <a:endParaRPr lang="en-US"/>
        </a:p>
      </dgm:t>
    </dgm:pt>
    <dgm:pt modelId="{8714FB24-2291-463B-ABE8-FAF6AC675D25}">
      <dgm:prSet phldrT="[Text]"/>
      <dgm:spPr/>
      <dgm:t>
        <a:bodyPr/>
        <a:lstStyle/>
        <a:p>
          <a:r>
            <a:rPr lang="ar-JO" dirty="0" smtClean="0"/>
            <a:t>الخدمات الطبية الملكية</a:t>
          </a:r>
          <a:endParaRPr lang="en-US" dirty="0"/>
        </a:p>
      </dgm:t>
    </dgm:pt>
    <dgm:pt modelId="{484126A1-C4B8-4769-9F8A-EF41A576D386}" type="parTrans" cxnId="{9FB54D53-1602-454D-B166-A57E0621F00B}">
      <dgm:prSet/>
      <dgm:spPr/>
      <dgm:t>
        <a:bodyPr/>
        <a:lstStyle/>
        <a:p>
          <a:endParaRPr lang="en-US"/>
        </a:p>
      </dgm:t>
    </dgm:pt>
    <dgm:pt modelId="{18A07470-8486-48C5-A021-2D5C3CE01A71}" type="sibTrans" cxnId="{9FB54D53-1602-454D-B166-A57E0621F00B}">
      <dgm:prSet/>
      <dgm:spPr/>
      <dgm:t>
        <a:bodyPr/>
        <a:lstStyle/>
        <a:p>
          <a:endParaRPr lang="en-US"/>
        </a:p>
      </dgm:t>
    </dgm:pt>
    <dgm:pt modelId="{C3A115B1-275F-4598-8240-C212122DC8A8}">
      <dgm:prSet phldrT="[Text]"/>
      <dgm:spPr/>
      <dgm:t>
        <a:bodyPr/>
        <a:lstStyle/>
        <a:p>
          <a:pPr rtl="1"/>
          <a:r>
            <a:rPr lang="ar-JO" smtClean="0">
              <a:effectLst/>
              <a:latin typeface="+mn-lt"/>
              <a:ea typeface="+mn-ea"/>
              <a:cs typeface="+mn-cs"/>
            </a:rPr>
            <a:t>تقديم خدمة طبية متميزة وآمنة ذات جودة عالية وبكلفة معقولة</a:t>
          </a:r>
          <a:endParaRPr lang="en-US" dirty="0"/>
        </a:p>
      </dgm:t>
    </dgm:pt>
    <dgm:pt modelId="{3DCE6FEF-3949-4A78-AF42-A1B4D1F9B09E}" type="parTrans" cxnId="{D4B5AC23-5F1B-4836-9DD5-8EA65A8F8C93}">
      <dgm:prSet/>
      <dgm:spPr/>
      <dgm:t>
        <a:bodyPr/>
        <a:lstStyle/>
        <a:p>
          <a:endParaRPr lang="en-US"/>
        </a:p>
      </dgm:t>
    </dgm:pt>
    <dgm:pt modelId="{50B0A0A0-8630-4A3C-8E01-1372F32BD694}" type="sibTrans" cxnId="{D4B5AC23-5F1B-4836-9DD5-8EA65A8F8C93}">
      <dgm:prSet/>
      <dgm:spPr/>
      <dgm:t>
        <a:bodyPr/>
        <a:lstStyle/>
        <a:p>
          <a:endParaRPr lang="en-US"/>
        </a:p>
      </dgm:t>
    </dgm:pt>
    <dgm:pt modelId="{717065BF-5D0F-4BB9-9857-A56FE47F0310}">
      <dgm:prSet phldrT="[Text]"/>
      <dgm:spPr/>
      <dgm:t>
        <a:bodyPr/>
        <a:lstStyle/>
        <a:p>
          <a:r>
            <a:rPr lang="ar-JO" dirty="0" smtClean="0"/>
            <a:t>شركة الحوسبة الصحية</a:t>
          </a:r>
          <a:endParaRPr lang="en-US" dirty="0"/>
        </a:p>
      </dgm:t>
    </dgm:pt>
    <dgm:pt modelId="{4FD75C01-7B53-46E3-A1A2-9751B055A28F}" type="parTrans" cxnId="{C16C415F-F9F9-427C-BC05-583D5CFD8625}">
      <dgm:prSet/>
      <dgm:spPr/>
      <dgm:t>
        <a:bodyPr/>
        <a:lstStyle/>
        <a:p>
          <a:endParaRPr lang="en-US"/>
        </a:p>
      </dgm:t>
    </dgm:pt>
    <dgm:pt modelId="{BDC10065-00FF-4393-A69C-EB6B5D97AA64}" type="sibTrans" cxnId="{C16C415F-F9F9-427C-BC05-583D5CFD8625}">
      <dgm:prSet/>
      <dgm:spPr/>
      <dgm:t>
        <a:bodyPr/>
        <a:lstStyle/>
        <a:p>
          <a:endParaRPr lang="en-US"/>
        </a:p>
      </dgm:t>
    </dgm:pt>
    <dgm:pt modelId="{22D13F5C-4FD5-4436-A7DD-00503B4FB964}">
      <dgm:prSet/>
      <dgm:spPr/>
      <dgm:t>
        <a:bodyPr/>
        <a:lstStyle/>
        <a:p>
          <a:pPr rtl="1"/>
          <a:r>
            <a:rPr lang="ar-JO" b="0" i="0" dirty="0" smtClean="0"/>
            <a:t>المساهمة في الحد من انتشار الأمراض غير السارية</a:t>
          </a:r>
          <a:endParaRPr lang="ar-JO" b="0" i="0" dirty="0"/>
        </a:p>
      </dgm:t>
    </dgm:pt>
    <dgm:pt modelId="{570BBE22-78B3-4CDB-825A-6B8A436A8A1D}" type="parTrans" cxnId="{2FC1A2C0-033C-45B5-BF70-E2F695647159}">
      <dgm:prSet/>
      <dgm:spPr/>
      <dgm:t>
        <a:bodyPr/>
        <a:lstStyle/>
        <a:p>
          <a:endParaRPr lang="en-US"/>
        </a:p>
      </dgm:t>
    </dgm:pt>
    <dgm:pt modelId="{7FFA08DC-F9D7-4F1B-837F-B392FA704A80}" type="sibTrans" cxnId="{2FC1A2C0-033C-45B5-BF70-E2F695647159}">
      <dgm:prSet/>
      <dgm:spPr/>
      <dgm:t>
        <a:bodyPr/>
        <a:lstStyle/>
        <a:p>
          <a:endParaRPr lang="en-US"/>
        </a:p>
      </dgm:t>
    </dgm:pt>
    <dgm:pt modelId="{9875E630-9193-45BA-8FB2-2F8EE7000E58}">
      <dgm:prSet/>
      <dgm:spPr/>
      <dgm:t>
        <a:bodyPr/>
        <a:lstStyle/>
        <a:p>
          <a:pPr rtl="1"/>
          <a:r>
            <a:rPr lang="ar-JO" b="0" i="0" dirty="0" smtClean="0"/>
            <a:t>تعزيز خدمات الصحة الإنجابية وتنظيم الأسرة وصحة الطفل</a:t>
          </a:r>
          <a:endParaRPr lang="ar-JO" b="0" i="0" dirty="0"/>
        </a:p>
      </dgm:t>
    </dgm:pt>
    <dgm:pt modelId="{4C281A4A-F691-489C-8060-702580592F78}" type="parTrans" cxnId="{B3DE8CCA-5103-4C99-8766-300D82B3EF60}">
      <dgm:prSet/>
      <dgm:spPr/>
      <dgm:t>
        <a:bodyPr/>
        <a:lstStyle/>
        <a:p>
          <a:endParaRPr lang="en-US"/>
        </a:p>
      </dgm:t>
    </dgm:pt>
    <dgm:pt modelId="{C4929974-E7F6-45A6-BFF8-677D41B492D0}" type="sibTrans" cxnId="{B3DE8CCA-5103-4C99-8766-300D82B3EF60}">
      <dgm:prSet/>
      <dgm:spPr/>
      <dgm:t>
        <a:bodyPr/>
        <a:lstStyle/>
        <a:p>
          <a:endParaRPr lang="en-US"/>
        </a:p>
      </dgm:t>
    </dgm:pt>
    <dgm:pt modelId="{3600D62D-4A05-4688-9229-C08BD953E0A0}">
      <dgm:prSet/>
      <dgm:spPr/>
      <dgm:t>
        <a:bodyPr/>
        <a:lstStyle/>
        <a:p>
          <a:pPr rtl="1"/>
          <a:r>
            <a:rPr lang="ar-JO" b="0" i="0" dirty="0" smtClean="0"/>
            <a:t>تطوير البنية التحتية لمؤسسات الرعاية الصحية الأولية والثانوية</a:t>
          </a:r>
          <a:endParaRPr lang="ar-JO" b="0" i="0" dirty="0"/>
        </a:p>
      </dgm:t>
    </dgm:pt>
    <dgm:pt modelId="{FF28365D-1838-4A86-9A25-A9A3E51F7134}" type="parTrans" cxnId="{4C1AD1AA-7DE9-4A3F-9B92-502A46896D20}">
      <dgm:prSet/>
      <dgm:spPr/>
      <dgm:t>
        <a:bodyPr/>
        <a:lstStyle/>
        <a:p>
          <a:endParaRPr lang="en-US"/>
        </a:p>
      </dgm:t>
    </dgm:pt>
    <dgm:pt modelId="{E590D117-5A11-499A-A748-C7B805F8F2EB}" type="sibTrans" cxnId="{4C1AD1AA-7DE9-4A3F-9B92-502A46896D20}">
      <dgm:prSet/>
      <dgm:spPr/>
      <dgm:t>
        <a:bodyPr/>
        <a:lstStyle/>
        <a:p>
          <a:endParaRPr lang="en-US"/>
        </a:p>
      </dgm:t>
    </dgm:pt>
    <dgm:pt modelId="{4FD0ADC7-E3E2-472D-A6B3-1FA10C17D008}">
      <dgm:prSet/>
      <dgm:spPr/>
      <dgm:t>
        <a:bodyPr/>
        <a:lstStyle/>
        <a:p>
          <a:pPr rtl="1"/>
          <a:r>
            <a:rPr lang="ar-JO" b="0" i="0" dirty="0" smtClean="0"/>
            <a:t>إدارة كفؤة وفاعلة للموارد البشرية</a:t>
          </a:r>
          <a:endParaRPr lang="ar-JO" b="0" i="0" dirty="0"/>
        </a:p>
      </dgm:t>
    </dgm:pt>
    <dgm:pt modelId="{2C1C58CF-26B4-40DB-AF46-97A2D09057B8}" type="parTrans" cxnId="{68B842A0-7762-4D1A-950A-9202559275B6}">
      <dgm:prSet/>
      <dgm:spPr/>
      <dgm:t>
        <a:bodyPr/>
        <a:lstStyle/>
        <a:p>
          <a:endParaRPr lang="en-US"/>
        </a:p>
      </dgm:t>
    </dgm:pt>
    <dgm:pt modelId="{E1F60A2D-F606-450E-962F-0955098F84E4}" type="sibTrans" cxnId="{68B842A0-7762-4D1A-950A-9202559275B6}">
      <dgm:prSet/>
      <dgm:spPr/>
      <dgm:t>
        <a:bodyPr/>
        <a:lstStyle/>
        <a:p>
          <a:endParaRPr lang="en-US"/>
        </a:p>
      </dgm:t>
    </dgm:pt>
    <dgm:pt modelId="{936B1741-6968-44EC-8006-E05B90310B1D}">
      <dgm:prSet/>
      <dgm:spPr/>
      <dgm:t>
        <a:bodyPr/>
        <a:lstStyle/>
        <a:p>
          <a:pPr rtl="1"/>
          <a:r>
            <a:rPr lang="ar-JO" b="0" i="0" dirty="0" smtClean="0"/>
            <a:t>المساهمة في تحقيق تأمين صحي شامل لكافة المواطنين الأردنيين</a:t>
          </a:r>
          <a:endParaRPr lang="ar-JO" b="0" i="0" dirty="0"/>
        </a:p>
      </dgm:t>
    </dgm:pt>
    <dgm:pt modelId="{E7712584-5A39-49E9-9BCC-33ACB0C14FB0}" type="parTrans" cxnId="{D4C0635F-7033-41D4-8D12-67B9AF837242}">
      <dgm:prSet/>
      <dgm:spPr/>
      <dgm:t>
        <a:bodyPr/>
        <a:lstStyle/>
        <a:p>
          <a:endParaRPr lang="en-US"/>
        </a:p>
      </dgm:t>
    </dgm:pt>
    <dgm:pt modelId="{F25E8909-62E0-4CB2-AC7E-955A980F19BB}" type="sibTrans" cxnId="{D4C0635F-7033-41D4-8D12-67B9AF837242}">
      <dgm:prSet/>
      <dgm:spPr/>
      <dgm:t>
        <a:bodyPr/>
        <a:lstStyle/>
        <a:p>
          <a:endParaRPr lang="en-US"/>
        </a:p>
      </dgm:t>
    </dgm:pt>
    <dgm:pt modelId="{F16357E5-100D-43EA-97D1-25366DCE785C}">
      <dgm:prSet/>
      <dgm:spPr/>
      <dgm:t>
        <a:bodyPr/>
        <a:lstStyle/>
        <a:p>
          <a:pPr rtl="1"/>
          <a:r>
            <a:rPr lang="ar-JO" b="0" i="0" dirty="0" smtClean="0"/>
            <a:t>إدارة كفؤة وفاعلة للموارد المالية وضبط وتوجيه الإنفاق</a:t>
          </a:r>
          <a:endParaRPr lang="ar-JO" b="0" i="0" dirty="0"/>
        </a:p>
      </dgm:t>
    </dgm:pt>
    <dgm:pt modelId="{F16D78A0-9BFE-4FD1-8C17-06054962C835}" type="parTrans" cxnId="{781028D4-E5F6-40B9-8462-306FDEBA1E0D}">
      <dgm:prSet/>
      <dgm:spPr/>
      <dgm:t>
        <a:bodyPr/>
        <a:lstStyle/>
        <a:p>
          <a:endParaRPr lang="en-US"/>
        </a:p>
      </dgm:t>
    </dgm:pt>
    <dgm:pt modelId="{FD34AC2B-4F6A-468B-89EA-BA8912E846EB}" type="sibTrans" cxnId="{781028D4-E5F6-40B9-8462-306FDEBA1E0D}">
      <dgm:prSet/>
      <dgm:spPr/>
      <dgm:t>
        <a:bodyPr/>
        <a:lstStyle/>
        <a:p>
          <a:endParaRPr lang="en-US"/>
        </a:p>
      </dgm:t>
    </dgm:pt>
    <dgm:pt modelId="{D0A054AD-AD2B-410A-8F3F-D6BF39EABD16}">
      <dgm:prSet/>
      <dgm:spPr/>
      <dgm:t>
        <a:bodyPr/>
        <a:lstStyle/>
        <a:p>
          <a:pPr rtl="1"/>
          <a:r>
            <a:rPr lang="ar-JO" b="0" i="0" dirty="0" smtClean="0"/>
            <a:t>تعزيز الدور التنظيمي والرقابي للوزارة</a:t>
          </a:r>
          <a:endParaRPr lang="ar-JO" b="0" i="0" dirty="0"/>
        </a:p>
      </dgm:t>
    </dgm:pt>
    <dgm:pt modelId="{F4D77380-FAFE-406B-9CA8-E6D9BA7715C9}" type="parTrans" cxnId="{287EB153-778D-45E7-B76F-C255AC6AF05C}">
      <dgm:prSet/>
      <dgm:spPr/>
      <dgm:t>
        <a:bodyPr/>
        <a:lstStyle/>
        <a:p>
          <a:endParaRPr lang="en-US"/>
        </a:p>
      </dgm:t>
    </dgm:pt>
    <dgm:pt modelId="{CE2CF264-5359-403E-8C1B-53BDB76EECD5}" type="sibTrans" cxnId="{287EB153-778D-45E7-B76F-C255AC6AF05C}">
      <dgm:prSet/>
      <dgm:spPr/>
      <dgm:t>
        <a:bodyPr/>
        <a:lstStyle/>
        <a:p>
          <a:endParaRPr lang="en-US"/>
        </a:p>
      </dgm:t>
    </dgm:pt>
    <dgm:pt modelId="{A250FF6C-917A-46D8-90B7-CAD7FA358DED}">
      <dgm:prSet/>
      <dgm:spPr/>
      <dgm:t>
        <a:bodyPr/>
        <a:lstStyle/>
        <a:p>
          <a:pPr rtl="1"/>
          <a:r>
            <a:rPr lang="ar-JO" b="0" i="0" dirty="0" smtClean="0"/>
            <a:t>إدارة معرفية كفؤة وفاعلة</a:t>
          </a:r>
          <a:endParaRPr lang="ar-JO" b="0" i="0" dirty="0"/>
        </a:p>
      </dgm:t>
    </dgm:pt>
    <dgm:pt modelId="{A0FACAB5-515A-4D52-A52F-22BC9522631D}" type="parTrans" cxnId="{67858ECD-1AB5-4C87-BC7F-5DAB96CBFCC8}">
      <dgm:prSet/>
      <dgm:spPr/>
      <dgm:t>
        <a:bodyPr/>
        <a:lstStyle/>
        <a:p>
          <a:endParaRPr lang="en-US"/>
        </a:p>
      </dgm:t>
    </dgm:pt>
    <dgm:pt modelId="{A3C6A166-8F66-4A16-9DCA-E08657595957}" type="sibTrans" cxnId="{67858ECD-1AB5-4C87-BC7F-5DAB96CBFCC8}">
      <dgm:prSet/>
      <dgm:spPr/>
      <dgm:t>
        <a:bodyPr/>
        <a:lstStyle/>
        <a:p>
          <a:endParaRPr lang="en-US"/>
        </a:p>
      </dgm:t>
    </dgm:pt>
    <dgm:pt modelId="{77DE7C94-74A1-4EEE-81B6-60A8C48AEA29}">
      <dgm:prSet/>
      <dgm:spPr/>
      <dgm:t>
        <a:bodyPr/>
        <a:lstStyle/>
        <a:p>
          <a:pPr rtl="1"/>
          <a:r>
            <a:rPr lang="ar-JO" b="0" i="0" dirty="0" smtClean="0"/>
            <a:t>إدارة كفؤة للأزمات والكوارث والمخاطر</a:t>
          </a:r>
          <a:endParaRPr lang="ar-JO" b="0" i="0" dirty="0"/>
        </a:p>
      </dgm:t>
    </dgm:pt>
    <dgm:pt modelId="{7CA554D9-43F2-4C66-94BE-F4B4586D9E41}" type="parTrans" cxnId="{5400A28B-E0F6-4BCA-843F-F30C257A8CB5}">
      <dgm:prSet/>
      <dgm:spPr/>
      <dgm:t>
        <a:bodyPr/>
        <a:lstStyle/>
        <a:p>
          <a:endParaRPr lang="en-US"/>
        </a:p>
      </dgm:t>
    </dgm:pt>
    <dgm:pt modelId="{AE8C5556-1678-4BD3-A931-F572C57E8AD7}" type="sibTrans" cxnId="{5400A28B-E0F6-4BCA-843F-F30C257A8CB5}">
      <dgm:prSet/>
      <dgm:spPr/>
      <dgm:t>
        <a:bodyPr/>
        <a:lstStyle/>
        <a:p>
          <a:endParaRPr lang="en-US"/>
        </a:p>
      </dgm:t>
    </dgm:pt>
    <dgm:pt modelId="{9AB775F9-6B73-4DD6-A894-53F8F1C47ABC}">
      <dgm:prSet phldrT="[Text]"/>
      <dgm:spPr/>
      <dgm:t>
        <a:bodyPr/>
        <a:lstStyle/>
        <a:p>
          <a:pPr rtl="1"/>
          <a:r>
            <a:rPr lang="ar-JO" smtClean="0">
              <a:effectLst/>
              <a:latin typeface="+mn-lt"/>
              <a:ea typeface="+mn-ea"/>
              <a:cs typeface="+mn-cs"/>
            </a:rPr>
            <a:t>توظيف تكنولوجيا المعلومات والاتصال لضمان رعاية صحية متميزة للمواطن الأردني</a:t>
          </a:r>
          <a:endParaRPr lang="en-US" dirty="0"/>
        </a:p>
      </dgm:t>
    </dgm:pt>
    <dgm:pt modelId="{F42550AA-FDFB-46CE-B225-996844F62257}" type="parTrans" cxnId="{911B76E5-C529-4158-9978-E663E34FDC98}">
      <dgm:prSet/>
      <dgm:spPr/>
      <dgm:t>
        <a:bodyPr/>
        <a:lstStyle/>
        <a:p>
          <a:endParaRPr lang="en-US"/>
        </a:p>
      </dgm:t>
    </dgm:pt>
    <dgm:pt modelId="{680DF0D3-F32B-4050-99E3-C65F31D53F8B}" type="sibTrans" cxnId="{911B76E5-C529-4158-9978-E663E34FDC98}">
      <dgm:prSet/>
      <dgm:spPr/>
      <dgm:t>
        <a:bodyPr/>
        <a:lstStyle/>
        <a:p>
          <a:endParaRPr lang="en-US"/>
        </a:p>
      </dgm:t>
    </dgm:pt>
    <dgm:pt modelId="{7A8F97EE-5D4A-4551-BA62-C3243DA9F1F8}" type="pres">
      <dgm:prSet presAssocID="{93C89E47-95BE-4532-808F-21547ADEF9D5}" presName="Name0" presStyleCnt="0">
        <dgm:presLayoutVars>
          <dgm:dir/>
          <dgm:animLvl val="lvl"/>
          <dgm:resizeHandles val="exact"/>
        </dgm:presLayoutVars>
      </dgm:prSet>
      <dgm:spPr/>
      <dgm:t>
        <a:bodyPr/>
        <a:lstStyle/>
        <a:p>
          <a:endParaRPr lang="en-US"/>
        </a:p>
      </dgm:t>
    </dgm:pt>
    <dgm:pt modelId="{4F2F840C-5CC4-41E0-8EF5-E0363AF479E3}" type="pres">
      <dgm:prSet presAssocID="{24577A43-FD1B-47D3-9527-7950BA3A749B}" presName="linNode" presStyleCnt="0"/>
      <dgm:spPr/>
    </dgm:pt>
    <dgm:pt modelId="{DCF6AFA7-1A4E-41D9-8E17-9DD0C08056B9}" type="pres">
      <dgm:prSet presAssocID="{24577A43-FD1B-47D3-9527-7950BA3A749B}" presName="parTx" presStyleLbl="revTx" presStyleIdx="0" presStyleCnt="3">
        <dgm:presLayoutVars>
          <dgm:chMax val="1"/>
          <dgm:bulletEnabled val="1"/>
        </dgm:presLayoutVars>
      </dgm:prSet>
      <dgm:spPr/>
      <dgm:t>
        <a:bodyPr/>
        <a:lstStyle/>
        <a:p>
          <a:endParaRPr lang="en-US"/>
        </a:p>
      </dgm:t>
    </dgm:pt>
    <dgm:pt modelId="{4046B327-A522-4FC8-86CB-FA22E433A3AE}" type="pres">
      <dgm:prSet presAssocID="{24577A43-FD1B-47D3-9527-7950BA3A749B}" presName="bracket" presStyleLbl="parChTrans1D1" presStyleIdx="0" presStyleCnt="3"/>
      <dgm:spPr/>
    </dgm:pt>
    <dgm:pt modelId="{411FBB9B-4323-4B8B-AEAD-5640488E7E89}" type="pres">
      <dgm:prSet presAssocID="{24577A43-FD1B-47D3-9527-7950BA3A749B}" presName="spH" presStyleCnt="0"/>
      <dgm:spPr/>
    </dgm:pt>
    <dgm:pt modelId="{2028AD69-725D-4363-87C7-7C1981BFDFEA}" type="pres">
      <dgm:prSet presAssocID="{24577A43-FD1B-47D3-9527-7950BA3A749B}" presName="desTx" presStyleLbl="node1" presStyleIdx="0" presStyleCnt="3">
        <dgm:presLayoutVars>
          <dgm:bulletEnabled val="1"/>
        </dgm:presLayoutVars>
      </dgm:prSet>
      <dgm:spPr/>
      <dgm:t>
        <a:bodyPr/>
        <a:lstStyle/>
        <a:p>
          <a:endParaRPr lang="en-US"/>
        </a:p>
      </dgm:t>
    </dgm:pt>
    <dgm:pt modelId="{D2057729-ADD6-4A5A-AF39-D75CBB60D014}" type="pres">
      <dgm:prSet presAssocID="{4388D41C-42E1-4007-B198-81961BE890D0}" presName="spV" presStyleCnt="0"/>
      <dgm:spPr/>
    </dgm:pt>
    <dgm:pt modelId="{FD106B99-945A-4BDA-B940-2E8A3708FBAC}" type="pres">
      <dgm:prSet presAssocID="{8714FB24-2291-463B-ABE8-FAF6AC675D25}" presName="linNode" presStyleCnt="0"/>
      <dgm:spPr/>
    </dgm:pt>
    <dgm:pt modelId="{F1FDFB38-F64A-4BDF-B0CA-86072D834FF8}" type="pres">
      <dgm:prSet presAssocID="{8714FB24-2291-463B-ABE8-FAF6AC675D25}" presName="parTx" presStyleLbl="revTx" presStyleIdx="1" presStyleCnt="3">
        <dgm:presLayoutVars>
          <dgm:chMax val="1"/>
          <dgm:bulletEnabled val="1"/>
        </dgm:presLayoutVars>
      </dgm:prSet>
      <dgm:spPr/>
      <dgm:t>
        <a:bodyPr/>
        <a:lstStyle/>
        <a:p>
          <a:endParaRPr lang="en-US"/>
        </a:p>
      </dgm:t>
    </dgm:pt>
    <dgm:pt modelId="{139302D3-F6A5-43FD-B9F2-4BD591720671}" type="pres">
      <dgm:prSet presAssocID="{8714FB24-2291-463B-ABE8-FAF6AC675D25}" presName="bracket" presStyleLbl="parChTrans1D1" presStyleIdx="1" presStyleCnt="3"/>
      <dgm:spPr/>
    </dgm:pt>
    <dgm:pt modelId="{700439F8-BD61-465A-AFC4-D79A69D07710}" type="pres">
      <dgm:prSet presAssocID="{8714FB24-2291-463B-ABE8-FAF6AC675D25}" presName="spH" presStyleCnt="0"/>
      <dgm:spPr/>
    </dgm:pt>
    <dgm:pt modelId="{A4739FBF-3135-413A-9261-CC6DE1266647}" type="pres">
      <dgm:prSet presAssocID="{8714FB24-2291-463B-ABE8-FAF6AC675D25}" presName="desTx" presStyleLbl="node1" presStyleIdx="1" presStyleCnt="3">
        <dgm:presLayoutVars>
          <dgm:bulletEnabled val="1"/>
        </dgm:presLayoutVars>
      </dgm:prSet>
      <dgm:spPr/>
      <dgm:t>
        <a:bodyPr/>
        <a:lstStyle/>
        <a:p>
          <a:endParaRPr lang="en-US"/>
        </a:p>
      </dgm:t>
    </dgm:pt>
    <dgm:pt modelId="{68CFA01D-BB2E-4E2E-8033-15D5D24A1D14}" type="pres">
      <dgm:prSet presAssocID="{18A07470-8486-48C5-A021-2D5C3CE01A71}" presName="spV" presStyleCnt="0"/>
      <dgm:spPr/>
    </dgm:pt>
    <dgm:pt modelId="{1A763024-F070-4567-8BCA-9ED42D8B1DA3}" type="pres">
      <dgm:prSet presAssocID="{717065BF-5D0F-4BB9-9857-A56FE47F0310}" presName="linNode" presStyleCnt="0"/>
      <dgm:spPr/>
    </dgm:pt>
    <dgm:pt modelId="{AFF075BF-D618-43A5-8582-5D2445BCB509}" type="pres">
      <dgm:prSet presAssocID="{717065BF-5D0F-4BB9-9857-A56FE47F0310}" presName="parTx" presStyleLbl="revTx" presStyleIdx="2" presStyleCnt="3">
        <dgm:presLayoutVars>
          <dgm:chMax val="1"/>
          <dgm:bulletEnabled val="1"/>
        </dgm:presLayoutVars>
      </dgm:prSet>
      <dgm:spPr/>
      <dgm:t>
        <a:bodyPr/>
        <a:lstStyle/>
        <a:p>
          <a:endParaRPr lang="en-US"/>
        </a:p>
      </dgm:t>
    </dgm:pt>
    <dgm:pt modelId="{6357F7B1-0FC0-4179-BB3A-0FA63923E199}" type="pres">
      <dgm:prSet presAssocID="{717065BF-5D0F-4BB9-9857-A56FE47F0310}" presName="bracket" presStyleLbl="parChTrans1D1" presStyleIdx="2" presStyleCnt="3"/>
      <dgm:spPr/>
    </dgm:pt>
    <dgm:pt modelId="{9AAA9A18-EE6A-4534-8AE2-D4AAE8DF03FC}" type="pres">
      <dgm:prSet presAssocID="{717065BF-5D0F-4BB9-9857-A56FE47F0310}" presName="spH" presStyleCnt="0"/>
      <dgm:spPr/>
    </dgm:pt>
    <dgm:pt modelId="{20DAD01F-E440-48A1-A7D4-8577D727E9E4}" type="pres">
      <dgm:prSet presAssocID="{717065BF-5D0F-4BB9-9857-A56FE47F0310}" presName="desTx" presStyleLbl="node1" presStyleIdx="2" presStyleCnt="3">
        <dgm:presLayoutVars>
          <dgm:bulletEnabled val="1"/>
        </dgm:presLayoutVars>
      </dgm:prSet>
      <dgm:spPr/>
      <dgm:t>
        <a:bodyPr/>
        <a:lstStyle/>
        <a:p>
          <a:endParaRPr lang="en-US"/>
        </a:p>
      </dgm:t>
    </dgm:pt>
  </dgm:ptLst>
  <dgm:cxnLst>
    <dgm:cxn modelId="{0B676D54-3D0A-4707-9D22-C62FAB1A5737}" type="presOf" srcId="{C3A115B1-275F-4598-8240-C212122DC8A8}" destId="{A4739FBF-3135-413A-9261-CC6DE1266647}" srcOrd="0" destOrd="0" presId="urn:diagrams.loki3.com/BracketList"/>
    <dgm:cxn modelId="{B0587146-850F-4588-9DD8-FF244353A10B}" type="presOf" srcId="{936B1741-6968-44EC-8006-E05B90310B1D}" destId="{2028AD69-725D-4363-87C7-7C1981BFDFEA}" srcOrd="0" destOrd="5" presId="urn:diagrams.loki3.com/BracketList"/>
    <dgm:cxn modelId="{2FC1A2C0-033C-45B5-BF70-E2F695647159}" srcId="{24577A43-FD1B-47D3-9527-7950BA3A749B}" destId="{22D13F5C-4FD5-4436-A7DD-00503B4FB964}" srcOrd="1" destOrd="0" parTransId="{570BBE22-78B3-4CDB-825A-6B8A436A8A1D}" sibTransId="{7FFA08DC-F9D7-4F1B-837F-B392FA704A80}"/>
    <dgm:cxn modelId="{B30E994D-132E-44B4-8CCC-3543F94ABB92}" type="presOf" srcId="{4FD0ADC7-E3E2-472D-A6B3-1FA10C17D008}" destId="{2028AD69-725D-4363-87C7-7C1981BFDFEA}" srcOrd="0" destOrd="4" presId="urn:diagrams.loki3.com/BracketList"/>
    <dgm:cxn modelId="{781028D4-E5F6-40B9-8462-306FDEBA1E0D}" srcId="{24577A43-FD1B-47D3-9527-7950BA3A749B}" destId="{F16357E5-100D-43EA-97D1-25366DCE785C}" srcOrd="6" destOrd="0" parTransId="{F16D78A0-9BFE-4FD1-8C17-06054962C835}" sibTransId="{FD34AC2B-4F6A-468B-89EA-BA8912E846EB}"/>
    <dgm:cxn modelId="{C16C415F-F9F9-427C-BC05-583D5CFD8625}" srcId="{93C89E47-95BE-4532-808F-21547ADEF9D5}" destId="{717065BF-5D0F-4BB9-9857-A56FE47F0310}" srcOrd="2" destOrd="0" parTransId="{4FD75C01-7B53-46E3-A1A2-9751B055A28F}" sibTransId="{BDC10065-00FF-4393-A69C-EB6B5D97AA64}"/>
    <dgm:cxn modelId="{FB055A10-F2A3-488A-B3EA-5AAF2AE0144C}" type="presOf" srcId="{D0A054AD-AD2B-410A-8F3F-D6BF39EABD16}" destId="{2028AD69-725D-4363-87C7-7C1981BFDFEA}" srcOrd="0" destOrd="7" presId="urn:diagrams.loki3.com/BracketList"/>
    <dgm:cxn modelId="{B017C284-24D2-47CA-966B-FFA2B4A69F94}" type="presOf" srcId="{F16357E5-100D-43EA-97D1-25366DCE785C}" destId="{2028AD69-725D-4363-87C7-7C1981BFDFEA}" srcOrd="0" destOrd="6" presId="urn:diagrams.loki3.com/BracketList"/>
    <dgm:cxn modelId="{67858ECD-1AB5-4C87-BC7F-5DAB96CBFCC8}" srcId="{24577A43-FD1B-47D3-9527-7950BA3A749B}" destId="{A250FF6C-917A-46D8-90B7-CAD7FA358DED}" srcOrd="8" destOrd="0" parTransId="{A0FACAB5-515A-4D52-A52F-22BC9522631D}" sibTransId="{A3C6A166-8F66-4A16-9DCA-E08657595957}"/>
    <dgm:cxn modelId="{68B842A0-7762-4D1A-950A-9202559275B6}" srcId="{24577A43-FD1B-47D3-9527-7950BA3A749B}" destId="{4FD0ADC7-E3E2-472D-A6B3-1FA10C17D008}" srcOrd="4" destOrd="0" parTransId="{2C1C58CF-26B4-40DB-AF46-97A2D09057B8}" sibTransId="{E1F60A2D-F606-450E-962F-0955098F84E4}"/>
    <dgm:cxn modelId="{D40CEDEF-EC88-4BEC-897A-6A7B070E3CE5}" type="presOf" srcId="{92BC15AC-8AB8-4085-A998-AF39712F39ED}" destId="{2028AD69-725D-4363-87C7-7C1981BFDFEA}" srcOrd="0" destOrd="0" presId="urn:diagrams.loki3.com/BracketList"/>
    <dgm:cxn modelId="{287EB153-778D-45E7-B76F-C255AC6AF05C}" srcId="{24577A43-FD1B-47D3-9527-7950BA3A749B}" destId="{D0A054AD-AD2B-410A-8F3F-D6BF39EABD16}" srcOrd="7" destOrd="0" parTransId="{F4D77380-FAFE-406B-9CA8-E6D9BA7715C9}" sibTransId="{CE2CF264-5359-403E-8C1B-53BDB76EECD5}"/>
    <dgm:cxn modelId="{D4B5AC23-5F1B-4836-9DD5-8EA65A8F8C93}" srcId="{8714FB24-2291-463B-ABE8-FAF6AC675D25}" destId="{C3A115B1-275F-4598-8240-C212122DC8A8}" srcOrd="0" destOrd="0" parTransId="{3DCE6FEF-3949-4A78-AF42-A1B4D1F9B09E}" sibTransId="{50B0A0A0-8630-4A3C-8E01-1372F32BD694}"/>
    <dgm:cxn modelId="{786A11F8-4FB3-4527-A11F-35F059FB555E}" type="presOf" srcId="{77DE7C94-74A1-4EEE-81B6-60A8C48AEA29}" destId="{2028AD69-725D-4363-87C7-7C1981BFDFEA}" srcOrd="0" destOrd="9" presId="urn:diagrams.loki3.com/BracketList"/>
    <dgm:cxn modelId="{81CA0D03-0F70-4B06-BFD4-5487C84B8490}" type="presOf" srcId="{717065BF-5D0F-4BB9-9857-A56FE47F0310}" destId="{AFF075BF-D618-43A5-8582-5D2445BCB509}" srcOrd="0" destOrd="0" presId="urn:diagrams.loki3.com/BracketList"/>
    <dgm:cxn modelId="{60CE7145-89FC-489B-BEFC-637938192090}" srcId="{24577A43-FD1B-47D3-9527-7950BA3A749B}" destId="{92BC15AC-8AB8-4085-A998-AF39712F39ED}" srcOrd="0" destOrd="0" parTransId="{0F45EBE4-6E17-402D-B347-3EC0C933B8A2}" sibTransId="{92EA4CC0-FAE0-473A-B2FA-961BDA2DA643}"/>
    <dgm:cxn modelId="{669C8E25-F39D-4B04-B784-B87E89407752}" type="presOf" srcId="{9875E630-9193-45BA-8FB2-2F8EE7000E58}" destId="{2028AD69-725D-4363-87C7-7C1981BFDFEA}" srcOrd="0" destOrd="2" presId="urn:diagrams.loki3.com/BracketList"/>
    <dgm:cxn modelId="{C83100EA-47C5-46BD-B04C-4B597DB24B62}" type="presOf" srcId="{3600D62D-4A05-4688-9229-C08BD953E0A0}" destId="{2028AD69-725D-4363-87C7-7C1981BFDFEA}" srcOrd="0" destOrd="3" presId="urn:diagrams.loki3.com/BracketList"/>
    <dgm:cxn modelId="{336079D7-494E-4C78-9122-610FE644D5C8}" type="presOf" srcId="{22D13F5C-4FD5-4436-A7DD-00503B4FB964}" destId="{2028AD69-725D-4363-87C7-7C1981BFDFEA}" srcOrd="0" destOrd="1" presId="urn:diagrams.loki3.com/BracketList"/>
    <dgm:cxn modelId="{165B2D38-7B65-440D-9494-C6EB7294E636}" type="presOf" srcId="{9AB775F9-6B73-4DD6-A894-53F8F1C47ABC}" destId="{20DAD01F-E440-48A1-A7D4-8577D727E9E4}" srcOrd="0" destOrd="0" presId="urn:diagrams.loki3.com/BracketList"/>
    <dgm:cxn modelId="{9FB54D53-1602-454D-B166-A57E0621F00B}" srcId="{93C89E47-95BE-4532-808F-21547ADEF9D5}" destId="{8714FB24-2291-463B-ABE8-FAF6AC675D25}" srcOrd="1" destOrd="0" parTransId="{484126A1-C4B8-4769-9F8A-EF41A576D386}" sibTransId="{18A07470-8486-48C5-A021-2D5C3CE01A71}"/>
    <dgm:cxn modelId="{351C6001-6F84-4D86-A46B-FBA7A31D21B8}" type="presOf" srcId="{93C89E47-95BE-4532-808F-21547ADEF9D5}" destId="{7A8F97EE-5D4A-4551-BA62-C3243DA9F1F8}" srcOrd="0" destOrd="0" presId="urn:diagrams.loki3.com/BracketList"/>
    <dgm:cxn modelId="{4C1AD1AA-7DE9-4A3F-9B92-502A46896D20}" srcId="{24577A43-FD1B-47D3-9527-7950BA3A749B}" destId="{3600D62D-4A05-4688-9229-C08BD953E0A0}" srcOrd="3" destOrd="0" parTransId="{FF28365D-1838-4A86-9A25-A9A3E51F7134}" sibTransId="{E590D117-5A11-499A-A748-C7B805F8F2EB}"/>
    <dgm:cxn modelId="{B2517F32-77EE-4397-8579-92F3DEBE69E6}" srcId="{93C89E47-95BE-4532-808F-21547ADEF9D5}" destId="{24577A43-FD1B-47D3-9527-7950BA3A749B}" srcOrd="0" destOrd="0" parTransId="{026AC931-7860-432A-8FC3-FB4C6BB8BFDE}" sibTransId="{4388D41C-42E1-4007-B198-81961BE890D0}"/>
    <dgm:cxn modelId="{DD8AE7DD-2E46-4E72-97D9-B070AE7A9417}" type="presOf" srcId="{24577A43-FD1B-47D3-9527-7950BA3A749B}" destId="{DCF6AFA7-1A4E-41D9-8E17-9DD0C08056B9}" srcOrd="0" destOrd="0" presId="urn:diagrams.loki3.com/BracketList"/>
    <dgm:cxn modelId="{D4C0635F-7033-41D4-8D12-67B9AF837242}" srcId="{24577A43-FD1B-47D3-9527-7950BA3A749B}" destId="{936B1741-6968-44EC-8006-E05B90310B1D}" srcOrd="5" destOrd="0" parTransId="{E7712584-5A39-49E9-9BCC-33ACB0C14FB0}" sibTransId="{F25E8909-62E0-4CB2-AC7E-955A980F19BB}"/>
    <dgm:cxn modelId="{5400A28B-E0F6-4BCA-843F-F30C257A8CB5}" srcId="{24577A43-FD1B-47D3-9527-7950BA3A749B}" destId="{77DE7C94-74A1-4EEE-81B6-60A8C48AEA29}" srcOrd="9" destOrd="0" parTransId="{7CA554D9-43F2-4C66-94BE-F4B4586D9E41}" sibTransId="{AE8C5556-1678-4BD3-A931-F572C57E8AD7}"/>
    <dgm:cxn modelId="{78D731E7-FBC5-432E-ADF1-55E58AC65BE3}" type="presOf" srcId="{8714FB24-2291-463B-ABE8-FAF6AC675D25}" destId="{F1FDFB38-F64A-4BDF-B0CA-86072D834FF8}" srcOrd="0" destOrd="0" presId="urn:diagrams.loki3.com/BracketList"/>
    <dgm:cxn modelId="{6747D214-DA3C-4B25-8117-908822DA481B}" type="presOf" srcId="{A250FF6C-917A-46D8-90B7-CAD7FA358DED}" destId="{2028AD69-725D-4363-87C7-7C1981BFDFEA}" srcOrd="0" destOrd="8" presId="urn:diagrams.loki3.com/BracketList"/>
    <dgm:cxn modelId="{911B76E5-C529-4158-9978-E663E34FDC98}" srcId="{717065BF-5D0F-4BB9-9857-A56FE47F0310}" destId="{9AB775F9-6B73-4DD6-A894-53F8F1C47ABC}" srcOrd="0" destOrd="0" parTransId="{F42550AA-FDFB-46CE-B225-996844F62257}" sibTransId="{680DF0D3-F32B-4050-99E3-C65F31D53F8B}"/>
    <dgm:cxn modelId="{B3DE8CCA-5103-4C99-8766-300D82B3EF60}" srcId="{24577A43-FD1B-47D3-9527-7950BA3A749B}" destId="{9875E630-9193-45BA-8FB2-2F8EE7000E58}" srcOrd="2" destOrd="0" parTransId="{4C281A4A-F691-489C-8060-702580592F78}" sibTransId="{C4929974-E7F6-45A6-BFF8-677D41B492D0}"/>
    <dgm:cxn modelId="{11493B9D-5D0C-4905-B822-58D634ADCDF5}" type="presParOf" srcId="{7A8F97EE-5D4A-4551-BA62-C3243DA9F1F8}" destId="{4F2F840C-5CC4-41E0-8EF5-E0363AF479E3}" srcOrd="0" destOrd="0" presId="urn:diagrams.loki3.com/BracketList"/>
    <dgm:cxn modelId="{2672A4CD-C4F9-47BD-A81E-B900CB9C84EC}" type="presParOf" srcId="{4F2F840C-5CC4-41E0-8EF5-E0363AF479E3}" destId="{DCF6AFA7-1A4E-41D9-8E17-9DD0C08056B9}" srcOrd="0" destOrd="0" presId="urn:diagrams.loki3.com/BracketList"/>
    <dgm:cxn modelId="{1572592E-C793-42CE-A9D4-B3A44C5412C2}" type="presParOf" srcId="{4F2F840C-5CC4-41E0-8EF5-E0363AF479E3}" destId="{4046B327-A522-4FC8-86CB-FA22E433A3AE}" srcOrd="1" destOrd="0" presId="urn:diagrams.loki3.com/BracketList"/>
    <dgm:cxn modelId="{0481F861-8FE2-47FA-8C77-9298F8567DC5}" type="presParOf" srcId="{4F2F840C-5CC4-41E0-8EF5-E0363AF479E3}" destId="{411FBB9B-4323-4B8B-AEAD-5640488E7E89}" srcOrd="2" destOrd="0" presId="urn:diagrams.loki3.com/BracketList"/>
    <dgm:cxn modelId="{3F9F61E4-481B-4134-BD79-2F0421F579B4}" type="presParOf" srcId="{4F2F840C-5CC4-41E0-8EF5-E0363AF479E3}" destId="{2028AD69-725D-4363-87C7-7C1981BFDFEA}" srcOrd="3" destOrd="0" presId="urn:diagrams.loki3.com/BracketList"/>
    <dgm:cxn modelId="{DC79678E-6B6D-41C5-9040-D50584E72D6C}" type="presParOf" srcId="{7A8F97EE-5D4A-4551-BA62-C3243DA9F1F8}" destId="{D2057729-ADD6-4A5A-AF39-D75CBB60D014}" srcOrd="1" destOrd="0" presId="urn:diagrams.loki3.com/BracketList"/>
    <dgm:cxn modelId="{D1AA51A1-A5E9-49A3-84E8-75653A8C27B1}" type="presParOf" srcId="{7A8F97EE-5D4A-4551-BA62-C3243DA9F1F8}" destId="{FD106B99-945A-4BDA-B940-2E8A3708FBAC}" srcOrd="2" destOrd="0" presId="urn:diagrams.loki3.com/BracketList"/>
    <dgm:cxn modelId="{93636AF2-6514-48D0-8E0D-C8AE9667ECA4}" type="presParOf" srcId="{FD106B99-945A-4BDA-B940-2E8A3708FBAC}" destId="{F1FDFB38-F64A-4BDF-B0CA-86072D834FF8}" srcOrd="0" destOrd="0" presId="urn:diagrams.loki3.com/BracketList"/>
    <dgm:cxn modelId="{E95549DB-C095-4AA8-9629-B5BC2FC59FF1}" type="presParOf" srcId="{FD106B99-945A-4BDA-B940-2E8A3708FBAC}" destId="{139302D3-F6A5-43FD-B9F2-4BD591720671}" srcOrd="1" destOrd="0" presId="urn:diagrams.loki3.com/BracketList"/>
    <dgm:cxn modelId="{319D9C53-6263-4300-88DC-86D3D2A1B1CD}" type="presParOf" srcId="{FD106B99-945A-4BDA-B940-2E8A3708FBAC}" destId="{700439F8-BD61-465A-AFC4-D79A69D07710}" srcOrd="2" destOrd="0" presId="urn:diagrams.loki3.com/BracketList"/>
    <dgm:cxn modelId="{F35BB166-16CD-4EE9-A2FF-03FFF30C2B4A}" type="presParOf" srcId="{FD106B99-945A-4BDA-B940-2E8A3708FBAC}" destId="{A4739FBF-3135-413A-9261-CC6DE1266647}" srcOrd="3" destOrd="0" presId="urn:diagrams.loki3.com/BracketList"/>
    <dgm:cxn modelId="{AE6625C0-CB23-459F-86FD-C16D525AFEF4}" type="presParOf" srcId="{7A8F97EE-5D4A-4551-BA62-C3243DA9F1F8}" destId="{68CFA01D-BB2E-4E2E-8033-15D5D24A1D14}" srcOrd="3" destOrd="0" presId="urn:diagrams.loki3.com/BracketList"/>
    <dgm:cxn modelId="{868E7461-F9D5-40F3-9A3A-EB94383E70A1}" type="presParOf" srcId="{7A8F97EE-5D4A-4551-BA62-C3243DA9F1F8}" destId="{1A763024-F070-4567-8BCA-9ED42D8B1DA3}" srcOrd="4" destOrd="0" presId="urn:diagrams.loki3.com/BracketList"/>
    <dgm:cxn modelId="{93B62687-DC2D-43EE-A998-E9AB7A42F7EF}" type="presParOf" srcId="{1A763024-F070-4567-8BCA-9ED42D8B1DA3}" destId="{AFF075BF-D618-43A5-8582-5D2445BCB509}" srcOrd="0" destOrd="0" presId="urn:diagrams.loki3.com/BracketList"/>
    <dgm:cxn modelId="{D230D357-CB2E-4A70-B411-EE5A4EBC4C2E}" type="presParOf" srcId="{1A763024-F070-4567-8BCA-9ED42D8B1DA3}" destId="{6357F7B1-0FC0-4179-BB3A-0FA63923E199}" srcOrd="1" destOrd="0" presId="urn:diagrams.loki3.com/BracketList"/>
    <dgm:cxn modelId="{404C5597-7C56-49F0-BF20-BAF4F8FA5458}" type="presParOf" srcId="{1A763024-F070-4567-8BCA-9ED42D8B1DA3}" destId="{9AAA9A18-EE6A-4534-8AE2-D4AAE8DF03FC}" srcOrd="2" destOrd="0" presId="urn:diagrams.loki3.com/BracketList"/>
    <dgm:cxn modelId="{348AAFA7-CA67-4068-BEB8-B77C332E5B01}" type="presParOf" srcId="{1A763024-F070-4567-8BCA-9ED42D8B1DA3}" destId="{20DAD01F-E440-48A1-A7D4-8577D727E9E4}" srcOrd="3" destOrd="0" presId="urn:diagrams.loki3.com/Bracke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2C7CE-89CD-4851-9A27-A7A379FCA5A6}">
      <dsp:nvSpPr>
        <dsp:cNvPr id="0" name=""/>
        <dsp:cNvSpPr/>
      </dsp:nvSpPr>
      <dsp:spPr>
        <a:xfrm rot="5400000">
          <a:off x="4259937" y="-171790"/>
          <a:ext cx="987608" cy="1333603"/>
        </a:xfrm>
        <a:prstGeom prst="hexagon">
          <a:avLst>
            <a:gd name="adj" fmla="val 2500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Process</a:t>
          </a:r>
          <a:endParaRPr lang="en-US" sz="900" b="1" kern="1200" dirty="0"/>
        </a:p>
      </dsp:txBody>
      <dsp:txXfrm rot="-5400000">
        <a:off x="4309207" y="165808"/>
        <a:ext cx="889069" cy="658406"/>
      </dsp:txXfrm>
    </dsp:sp>
    <dsp:sp modelId="{D9C2C68B-D7FD-4E76-BC34-0E1B7726A7A3}">
      <dsp:nvSpPr>
        <dsp:cNvPr id="0" name=""/>
        <dsp:cNvSpPr/>
      </dsp:nvSpPr>
      <dsp:spPr>
        <a:xfrm>
          <a:off x="5209424" y="198728"/>
          <a:ext cx="1102171" cy="592565"/>
        </a:xfrm>
        <a:prstGeom prst="rect">
          <a:avLst/>
        </a:prstGeom>
        <a:noFill/>
        <a:ln>
          <a:noFill/>
        </a:ln>
        <a:effectLst/>
      </dsp:spPr>
      <dsp:style>
        <a:lnRef idx="0">
          <a:scrgbClr r="0" g="0" b="0"/>
        </a:lnRef>
        <a:fillRef idx="0">
          <a:scrgbClr r="0" g="0" b="0"/>
        </a:fillRef>
        <a:effectRef idx="0">
          <a:scrgbClr r="0" g="0" b="0"/>
        </a:effectRef>
        <a:fontRef idx="minor"/>
      </dsp:style>
    </dsp:sp>
    <dsp:sp modelId="{284476D2-D506-4593-98D3-95B09B0710CB}">
      <dsp:nvSpPr>
        <dsp:cNvPr id="0" name=""/>
        <dsp:cNvSpPr/>
      </dsp:nvSpPr>
      <dsp:spPr>
        <a:xfrm rot="5400000">
          <a:off x="3331979" y="65401"/>
          <a:ext cx="987608" cy="859219"/>
        </a:xfrm>
        <a:prstGeom prst="hexagon">
          <a:avLst>
            <a:gd name="adj" fmla="val 25000"/>
            <a:gd name="vf" fmla="val 115470"/>
          </a:avLst>
        </a:prstGeom>
        <a:gradFill rotWithShape="0">
          <a:gsLst>
            <a:gs pos="0">
              <a:schemeClr val="accent3">
                <a:hueOff val="750018"/>
                <a:satOff val="-1125"/>
                <a:lumOff val="-183"/>
                <a:alphaOff val="0"/>
                <a:tint val="50000"/>
                <a:satMod val="300000"/>
              </a:schemeClr>
            </a:gs>
            <a:gs pos="35000">
              <a:schemeClr val="accent3">
                <a:hueOff val="750018"/>
                <a:satOff val="-1125"/>
                <a:lumOff val="-183"/>
                <a:alphaOff val="0"/>
                <a:tint val="37000"/>
                <a:satMod val="300000"/>
              </a:schemeClr>
            </a:gs>
            <a:gs pos="100000">
              <a:schemeClr val="accent3">
                <a:hueOff val="750018"/>
                <a:satOff val="-1125"/>
                <a:lumOff val="-1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30068" y="155109"/>
        <a:ext cx="591429" cy="679804"/>
      </dsp:txXfrm>
    </dsp:sp>
    <dsp:sp modelId="{B78B635C-E0F3-4B8E-A2A1-9CB89CEE5EFF}">
      <dsp:nvSpPr>
        <dsp:cNvPr id="0" name=""/>
        <dsp:cNvSpPr/>
      </dsp:nvSpPr>
      <dsp:spPr>
        <a:xfrm rot="5400000">
          <a:off x="3794180" y="666491"/>
          <a:ext cx="987608" cy="1333603"/>
        </a:xfrm>
        <a:prstGeom prst="hexagon">
          <a:avLst>
            <a:gd name="adj" fmla="val 25000"/>
            <a:gd name="vf" fmla="val 115470"/>
          </a:avLst>
        </a:prstGeom>
        <a:gradFill rotWithShape="0">
          <a:gsLst>
            <a:gs pos="0">
              <a:schemeClr val="accent3">
                <a:hueOff val="1500035"/>
                <a:satOff val="-2251"/>
                <a:lumOff val="-366"/>
                <a:alphaOff val="0"/>
                <a:tint val="50000"/>
                <a:satMod val="300000"/>
              </a:schemeClr>
            </a:gs>
            <a:gs pos="35000">
              <a:schemeClr val="accent3">
                <a:hueOff val="1500035"/>
                <a:satOff val="-2251"/>
                <a:lumOff val="-366"/>
                <a:alphaOff val="0"/>
                <a:tint val="37000"/>
                <a:satMod val="300000"/>
              </a:schemeClr>
            </a:gs>
            <a:gs pos="100000">
              <a:schemeClr val="accent3">
                <a:hueOff val="1500035"/>
                <a:satOff val="-2251"/>
                <a:lumOff val="-3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People, Entities R&amp;R</a:t>
          </a:r>
          <a:endParaRPr lang="en-US" sz="900" b="1" kern="1200" dirty="0"/>
        </a:p>
      </dsp:txBody>
      <dsp:txXfrm rot="-5400000">
        <a:off x="3843450" y="1004089"/>
        <a:ext cx="889069" cy="658406"/>
      </dsp:txXfrm>
    </dsp:sp>
    <dsp:sp modelId="{C0285BE8-8F7F-48BB-AB34-DDC971F29ACF}">
      <dsp:nvSpPr>
        <dsp:cNvPr id="0" name=""/>
        <dsp:cNvSpPr/>
      </dsp:nvSpPr>
      <dsp:spPr>
        <a:xfrm>
          <a:off x="2756203" y="1037011"/>
          <a:ext cx="1066617" cy="592565"/>
        </a:xfrm>
        <a:prstGeom prst="rect">
          <a:avLst/>
        </a:prstGeom>
        <a:noFill/>
        <a:ln>
          <a:noFill/>
        </a:ln>
        <a:effectLst/>
      </dsp:spPr>
      <dsp:style>
        <a:lnRef idx="0">
          <a:scrgbClr r="0" g="0" b="0"/>
        </a:lnRef>
        <a:fillRef idx="0">
          <a:scrgbClr r="0" g="0" b="0"/>
        </a:fillRef>
        <a:effectRef idx="0">
          <a:scrgbClr r="0" g="0" b="0"/>
        </a:effectRef>
        <a:fontRef idx="minor"/>
      </dsp:style>
    </dsp:sp>
    <dsp:sp modelId="{1FAD5537-9C55-4155-A4D9-216A423750E5}">
      <dsp:nvSpPr>
        <dsp:cNvPr id="0" name=""/>
        <dsp:cNvSpPr/>
      </dsp:nvSpPr>
      <dsp:spPr>
        <a:xfrm rot="5400000">
          <a:off x="4722138" y="903683"/>
          <a:ext cx="987608" cy="859219"/>
        </a:xfrm>
        <a:prstGeom prst="hexagon">
          <a:avLst>
            <a:gd name="adj" fmla="val 25000"/>
            <a:gd name="vf" fmla="val 115470"/>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920227" y="993391"/>
        <a:ext cx="591429" cy="679804"/>
      </dsp:txXfrm>
    </dsp:sp>
    <dsp:sp modelId="{CDA54A8C-0CE0-4155-8A46-2DD5C964D608}">
      <dsp:nvSpPr>
        <dsp:cNvPr id="0" name=""/>
        <dsp:cNvSpPr/>
      </dsp:nvSpPr>
      <dsp:spPr>
        <a:xfrm rot="5400000">
          <a:off x="4259937" y="1504774"/>
          <a:ext cx="987608" cy="1333603"/>
        </a:xfrm>
        <a:prstGeom prst="hexagon">
          <a:avLst>
            <a:gd name="adj" fmla="val 25000"/>
            <a:gd name="vf" fmla="val 115470"/>
          </a:avLst>
        </a:prstGeom>
        <a:gradFill rotWithShape="0">
          <a:gsLst>
            <a:gs pos="0">
              <a:schemeClr val="accent3">
                <a:hueOff val="3000070"/>
                <a:satOff val="-4501"/>
                <a:lumOff val="-732"/>
                <a:alphaOff val="0"/>
                <a:tint val="50000"/>
                <a:satMod val="300000"/>
              </a:schemeClr>
            </a:gs>
            <a:gs pos="35000">
              <a:schemeClr val="accent3">
                <a:hueOff val="3000070"/>
                <a:satOff val="-4501"/>
                <a:lumOff val="-732"/>
                <a:alphaOff val="0"/>
                <a:tint val="37000"/>
                <a:satMod val="300000"/>
              </a:schemeClr>
            </a:gs>
            <a:gs pos="100000">
              <a:schemeClr val="accent3">
                <a:hueOff val="3000070"/>
                <a:satOff val="-4501"/>
                <a:lumOff val="-7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Technology</a:t>
          </a:r>
          <a:endParaRPr lang="en-US" sz="900" b="1" kern="1200" dirty="0"/>
        </a:p>
      </dsp:txBody>
      <dsp:txXfrm rot="-5400000">
        <a:off x="4309207" y="1842372"/>
        <a:ext cx="889069" cy="658406"/>
      </dsp:txXfrm>
    </dsp:sp>
    <dsp:sp modelId="{21279B6D-C16F-4E10-AAE8-E27A9FBE57B7}">
      <dsp:nvSpPr>
        <dsp:cNvPr id="0" name=""/>
        <dsp:cNvSpPr/>
      </dsp:nvSpPr>
      <dsp:spPr>
        <a:xfrm>
          <a:off x="5209424" y="1875293"/>
          <a:ext cx="1102171" cy="592565"/>
        </a:xfrm>
        <a:prstGeom prst="rect">
          <a:avLst/>
        </a:prstGeom>
        <a:noFill/>
        <a:ln>
          <a:noFill/>
        </a:ln>
        <a:effectLst/>
      </dsp:spPr>
      <dsp:style>
        <a:lnRef idx="0">
          <a:scrgbClr r="0" g="0" b="0"/>
        </a:lnRef>
        <a:fillRef idx="0">
          <a:scrgbClr r="0" g="0" b="0"/>
        </a:fillRef>
        <a:effectRef idx="0">
          <a:scrgbClr r="0" g="0" b="0"/>
        </a:effectRef>
        <a:fontRef idx="minor"/>
      </dsp:style>
    </dsp:sp>
    <dsp:sp modelId="{984AAC6E-0B82-421E-9C8B-D69A055E9231}">
      <dsp:nvSpPr>
        <dsp:cNvPr id="0" name=""/>
        <dsp:cNvSpPr/>
      </dsp:nvSpPr>
      <dsp:spPr>
        <a:xfrm rot="5400000">
          <a:off x="3331979" y="1741966"/>
          <a:ext cx="987608" cy="859219"/>
        </a:xfrm>
        <a:prstGeom prst="hexagon">
          <a:avLst>
            <a:gd name="adj" fmla="val 25000"/>
            <a:gd name="vf" fmla="val 115470"/>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30068" y="1831674"/>
        <a:ext cx="591429" cy="679804"/>
      </dsp:txXfrm>
    </dsp:sp>
    <dsp:sp modelId="{44C02C3B-BD95-4FCC-8774-F1199F89574A}">
      <dsp:nvSpPr>
        <dsp:cNvPr id="0" name=""/>
        <dsp:cNvSpPr/>
      </dsp:nvSpPr>
      <dsp:spPr>
        <a:xfrm rot="5400000">
          <a:off x="3794180" y="2343056"/>
          <a:ext cx="987608" cy="1333603"/>
        </a:xfrm>
        <a:prstGeom prst="hexagon">
          <a:avLst>
            <a:gd name="adj" fmla="val 25000"/>
            <a:gd name="vf" fmla="val 115470"/>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Ownership</a:t>
          </a:r>
          <a:endParaRPr lang="en-US" sz="900" b="1" kern="1200" dirty="0"/>
        </a:p>
      </dsp:txBody>
      <dsp:txXfrm rot="-5400000">
        <a:off x="3843450" y="2680654"/>
        <a:ext cx="889069" cy="658406"/>
      </dsp:txXfrm>
    </dsp:sp>
    <dsp:sp modelId="{9698DDB8-2244-4101-9A89-4ED4A698BE65}">
      <dsp:nvSpPr>
        <dsp:cNvPr id="0" name=""/>
        <dsp:cNvSpPr/>
      </dsp:nvSpPr>
      <dsp:spPr>
        <a:xfrm>
          <a:off x="2756203" y="2713576"/>
          <a:ext cx="1066617" cy="592565"/>
        </a:xfrm>
        <a:prstGeom prst="rect">
          <a:avLst/>
        </a:prstGeom>
        <a:noFill/>
        <a:ln>
          <a:noFill/>
        </a:ln>
        <a:effectLst/>
      </dsp:spPr>
      <dsp:style>
        <a:lnRef idx="0">
          <a:scrgbClr r="0" g="0" b="0"/>
        </a:lnRef>
        <a:fillRef idx="0">
          <a:scrgbClr r="0" g="0" b="0"/>
        </a:fillRef>
        <a:effectRef idx="0">
          <a:scrgbClr r="0" g="0" b="0"/>
        </a:effectRef>
        <a:fontRef idx="minor"/>
      </dsp:style>
    </dsp:sp>
    <dsp:sp modelId="{BB5071E8-D10D-41BA-8E4C-9E62E8838273}">
      <dsp:nvSpPr>
        <dsp:cNvPr id="0" name=""/>
        <dsp:cNvSpPr/>
      </dsp:nvSpPr>
      <dsp:spPr>
        <a:xfrm rot="5400000">
          <a:off x="4722138" y="2580248"/>
          <a:ext cx="987608" cy="859219"/>
        </a:xfrm>
        <a:prstGeom prst="hexagon">
          <a:avLst>
            <a:gd name="adj" fmla="val 25000"/>
            <a:gd name="vf" fmla="val 115470"/>
          </a:avLst>
        </a:prstGeom>
        <a:gradFill rotWithShape="0">
          <a:gsLst>
            <a:gs pos="0">
              <a:schemeClr val="accent3">
                <a:hueOff val="5250123"/>
                <a:satOff val="-7877"/>
                <a:lumOff val="-1281"/>
                <a:alphaOff val="0"/>
                <a:tint val="50000"/>
                <a:satMod val="300000"/>
              </a:schemeClr>
            </a:gs>
            <a:gs pos="35000">
              <a:schemeClr val="accent3">
                <a:hueOff val="5250123"/>
                <a:satOff val="-7877"/>
                <a:lumOff val="-1281"/>
                <a:alphaOff val="0"/>
                <a:tint val="37000"/>
                <a:satMod val="300000"/>
              </a:schemeClr>
            </a:gs>
            <a:gs pos="100000">
              <a:schemeClr val="accent3">
                <a:hueOff val="5250123"/>
                <a:satOff val="-7877"/>
                <a:lumOff val="-12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920227" y="2669956"/>
        <a:ext cx="591429" cy="679804"/>
      </dsp:txXfrm>
    </dsp:sp>
    <dsp:sp modelId="{F532AD2F-1485-4362-B9DE-DF2F4A7DD9F5}">
      <dsp:nvSpPr>
        <dsp:cNvPr id="0" name=""/>
        <dsp:cNvSpPr/>
      </dsp:nvSpPr>
      <dsp:spPr>
        <a:xfrm rot="5400000">
          <a:off x="4259937" y="3181339"/>
          <a:ext cx="987608" cy="1333603"/>
        </a:xfrm>
        <a:prstGeom prst="hexagon">
          <a:avLst>
            <a:gd name="adj" fmla="val 25000"/>
            <a:gd name="vf" fmla="val 115470"/>
          </a:avLst>
        </a:prstGeom>
        <a:gradFill rotWithShape="0">
          <a:gsLst>
            <a:gs pos="0">
              <a:schemeClr val="accent3">
                <a:hueOff val="6000141"/>
                <a:satOff val="-9003"/>
                <a:lumOff val="-1464"/>
                <a:alphaOff val="0"/>
                <a:tint val="50000"/>
                <a:satMod val="300000"/>
              </a:schemeClr>
            </a:gs>
            <a:gs pos="35000">
              <a:schemeClr val="accent3">
                <a:hueOff val="6000141"/>
                <a:satOff val="-9003"/>
                <a:lumOff val="-1464"/>
                <a:alphaOff val="0"/>
                <a:tint val="37000"/>
                <a:satMod val="300000"/>
              </a:schemeClr>
            </a:gs>
            <a:gs pos="100000">
              <a:schemeClr val="accent3">
                <a:hueOff val="6000141"/>
                <a:satOff val="-9003"/>
                <a:lumOff val="-14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Security</a:t>
          </a:r>
          <a:endParaRPr lang="en-US" sz="900" b="1" kern="1200" dirty="0"/>
        </a:p>
      </dsp:txBody>
      <dsp:txXfrm rot="-5400000">
        <a:off x="4309207" y="3518937"/>
        <a:ext cx="889069" cy="658406"/>
      </dsp:txXfrm>
    </dsp:sp>
    <dsp:sp modelId="{9F9C827B-2F3E-4B57-912B-BCED01F50C6E}">
      <dsp:nvSpPr>
        <dsp:cNvPr id="0" name=""/>
        <dsp:cNvSpPr/>
      </dsp:nvSpPr>
      <dsp:spPr>
        <a:xfrm>
          <a:off x="5209424" y="3551858"/>
          <a:ext cx="1102171" cy="592565"/>
        </a:xfrm>
        <a:prstGeom prst="rect">
          <a:avLst/>
        </a:prstGeom>
        <a:noFill/>
        <a:ln>
          <a:noFill/>
        </a:ln>
        <a:effectLst/>
      </dsp:spPr>
      <dsp:style>
        <a:lnRef idx="0">
          <a:scrgbClr r="0" g="0" b="0"/>
        </a:lnRef>
        <a:fillRef idx="0">
          <a:scrgbClr r="0" g="0" b="0"/>
        </a:fillRef>
        <a:effectRef idx="0">
          <a:scrgbClr r="0" g="0" b="0"/>
        </a:effectRef>
        <a:fontRef idx="minor"/>
      </dsp:style>
    </dsp:sp>
    <dsp:sp modelId="{35A1D57F-6B67-4ABF-A241-BBD3E6DB8F89}">
      <dsp:nvSpPr>
        <dsp:cNvPr id="0" name=""/>
        <dsp:cNvSpPr/>
      </dsp:nvSpPr>
      <dsp:spPr>
        <a:xfrm rot="5400000">
          <a:off x="3331979" y="3418531"/>
          <a:ext cx="987608" cy="859219"/>
        </a:xfrm>
        <a:prstGeom prst="hexagon">
          <a:avLst>
            <a:gd name="adj" fmla="val 25000"/>
            <a:gd name="vf" fmla="val 115470"/>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30068" y="3508239"/>
        <a:ext cx="591429" cy="679804"/>
      </dsp:txXfrm>
    </dsp:sp>
    <dsp:sp modelId="{3128AD9C-8705-4162-A535-79A620CE806D}">
      <dsp:nvSpPr>
        <dsp:cNvPr id="0" name=""/>
        <dsp:cNvSpPr/>
      </dsp:nvSpPr>
      <dsp:spPr>
        <a:xfrm rot="5400000">
          <a:off x="3794180" y="4019621"/>
          <a:ext cx="987608" cy="1333603"/>
        </a:xfrm>
        <a:prstGeom prst="hexagon">
          <a:avLst>
            <a:gd name="adj" fmla="val 25000"/>
            <a:gd name="vf" fmla="val 115470"/>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Quality</a:t>
          </a:r>
          <a:endParaRPr lang="en-US" sz="900" b="1" kern="1200" dirty="0"/>
        </a:p>
      </dsp:txBody>
      <dsp:txXfrm rot="-5400000">
        <a:off x="3843450" y="4357219"/>
        <a:ext cx="889069" cy="658406"/>
      </dsp:txXfrm>
    </dsp:sp>
    <dsp:sp modelId="{DCDBEB5E-25FC-4484-91D0-A48B306C3B71}">
      <dsp:nvSpPr>
        <dsp:cNvPr id="0" name=""/>
        <dsp:cNvSpPr/>
      </dsp:nvSpPr>
      <dsp:spPr>
        <a:xfrm>
          <a:off x="2756203" y="4390141"/>
          <a:ext cx="1066617" cy="592565"/>
        </a:xfrm>
        <a:prstGeom prst="rect">
          <a:avLst/>
        </a:prstGeom>
        <a:noFill/>
        <a:ln>
          <a:noFill/>
        </a:ln>
        <a:effectLst/>
      </dsp:spPr>
      <dsp:style>
        <a:lnRef idx="0">
          <a:scrgbClr r="0" g="0" b="0"/>
        </a:lnRef>
        <a:fillRef idx="0">
          <a:scrgbClr r="0" g="0" b="0"/>
        </a:fillRef>
        <a:effectRef idx="0">
          <a:scrgbClr r="0" g="0" b="0"/>
        </a:effectRef>
        <a:fontRef idx="minor"/>
      </dsp:style>
    </dsp:sp>
    <dsp:sp modelId="{A2C74525-6C10-44B0-B6F7-A89B4C343353}">
      <dsp:nvSpPr>
        <dsp:cNvPr id="0" name=""/>
        <dsp:cNvSpPr/>
      </dsp:nvSpPr>
      <dsp:spPr>
        <a:xfrm rot="5400000">
          <a:off x="4722138" y="4256813"/>
          <a:ext cx="987608" cy="859219"/>
        </a:xfrm>
        <a:prstGeom prst="hexagon">
          <a:avLst>
            <a:gd name="adj" fmla="val 25000"/>
            <a:gd name="vf" fmla="val 115470"/>
          </a:avLst>
        </a:prstGeom>
        <a:gradFill rotWithShape="0">
          <a:gsLst>
            <a:gs pos="0">
              <a:schemeClr val="accent3">
                <a:hueOff val="8250193"/>
                <a:satOff val="-12379"/>
                <a:lumOff val="-2013"/>
                <a:alphaOff val="0"/>
                <a:tint val="50000"/>
                <a:satMod val="300000"/>
              </a:schemeClr>
            </a:gs>
            <a:gs pos="35000">
              <a:schemeClr val="accent3">
                <a:hueOff val="8250193"/>
                <a:satOff val="-12379"/>
                <a:lumOff val="-2013"/>
                <a:alphaOff val="0"/>
                <a:tint val="37000"/>
                <a:satMod val="300000"/>
              </a:schemeClr>
            </a:gs>
            <a:gs pos="100000">
              <a:schemeClr val="accent3">
                <a:hueOff val="8250193"/>
                <a:satOff val="-12379"/>
                <a:lumOff val="-20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920227" y="4346521"/>
        <a:ext cx="591429" cy="679804"/>
      </dsp:txXfrm>
    </dsp:sp>
    <dsp:sp modelId="{AE32DA0A-9F88-403E-B7CE-A7287A872E2B}">
      <dsp:nvSpPr>
        <dsp:cNvPr id="0" name=""/>
        <dsp:cNvSpPr/>
      </dsp:nvSpPr>
      <dsp:spPr>
        <a:xfrm rot="5400000">
          <a:off x="4259937" y="4857904"/>
          <a:ext cx="987608" cy="1333603"/>
        </a:xfrm>
        <a:prstGeom prst="hexagon">
          <a:avLst>
            <a:gd name="adj" fmla="val 25000"/>
            <a:gd name="vf" fmla="val 115470"/>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Knowledge</a:t>
          </a:r>
          <a:endParaRPr lang="en-US" sz="900" b="1" kern="1200" dirty="0"/>
        </a:p>
      </dsp:txBody>
      <dsp:txXfrm rot="-5400000">
        <a:off x="4309207" y="5195502"/>
        <a:ext cx="889069" cy="658406"/>
      </dsp:txXfrm>
    </dsp:sp>
    <dsp:sp modelId="{81053A96-8534-47A0-AB07-E26B78EE4A97}">
      <dsp:nvSpPr>
        <dsp:cNvPr id="0" name=""/>
        <dsp:cNvSpPr/>
      </dsp:nvSpPr>
      <dsp:spPr>
        <a:xfrm>
          <a:off x="5209424" y="5228423"/>
          <a:ext cx="1102171" cy="592565"/>
        </a:xfrm>
        <a:prstGeom prst="rect">
          <a:avLst/>
        </a:prstGeom>
        <a:noFill/>
        <a:ln>
          <a:noFill/>
        </a:ln>
        <a:effectLst/>
      </dsp:spPr>
      <dsp:style>
        <a:lnRef idx="0">
          <a:scrgbClr r="0" g="0" b="0"/>
        </a:lnRef>
        <a:fillRef idx="0">
          <a:scrgbClr r="0" g="0" b="0"/>
        </a:fillRef>
        <a:effectRef idx="0">
          <a:scrgbClr r="0" g="0" b="0"/>
        </a:effectRef>
        <a:fontRef idx="minor"/>
      </dsp:style>
    </dsp:sp>
    <dsp:sp modelId="{55A543CE-E360-4163-8AFC-3FF5232F7670}">
      <dsp:nvSpPr>
        <dsp:cNvPr id="0" name=""/>
        <dsp:cNvSpPr/>
      </dsp:nvSpPr>
      <dsp:spPr>
        <a:xfrm rot="5400000">
          <a:off x="3331979" y="5095096"/>
          <a:ext cx="987608" cy="859219"/>
        </a:xfrm>
        <a:prstGeom prst="hexagon">
          <a:avLst>
            <a:gd name="adj" fmla="val 25000"/>
            <a:gd name="vf" fmla="val 115470"/>
          </a:avLst>
        </a:prstGeom>
        <a:gradFill rotWithShape="0">
          <a:gsLst>
            <a:gs pos="0">
              <a:schemeClr val="accent3">
                <a:hueOff val="9750229"/>
                <a:satOff val="-14629"/>
                <a:lumOff val="-2379"/>
                <a:alphaOff val="0"/>
                <a:tint val="50000"/>
                <a:satMod val="300000"/>
              </a:schemeClr>
            </a:gs>
            <a:gs pos="35000">
              <a:schemeClr val="accent3">
                <a:hueOff val="9750229"/>
                <a:satOff val="-14629"/>
                <a:lumOff val="-2379"/>
                <a:alphaOff val="0"/>
                <a:tint val="37000"/>
                <a:satMod val="300000"/>
              </a:schemeClr>
            </a:gs>
            <a:gs pos="100000">
              <a:schemeClr val="accent3">
                <a:hueOff val="9750229"/>
                <a:satOff val="-14629"/>
                <a:lumOff val="-23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30068" y="5184804"/>
        <a:ext cx="591429" cy="679804"/>
      </dsp:txXfrm>
    </dsp:sp>
    <dsp:sp modelId="{F33F7D79-48B7-464F-8C5A-E835A9B6F594}">
      <dsp:nvSpPr>
        <dsp:cNvPr id="0" name=""/>
        <dsp:cNvSpPr/>
      </dsp:nvSpPr>
      <dsp:spPr>
        <a:xfrm rot="5400000">
          <a:off x="3794180" y="5696186"/>
          <a:ext cx="987608" cy="1333603"/>
        </a:xfrm>
        <a:prstGeom prst="hexagon">
          <a:avLst>
            <a:gd name="adj" fmla="val 25000"/>
            <a:gd name="vf" fmla="val 115470"/>
          </a:avLst>
        </a:prstGeom>
        <a:gradFill rotWithShape="0">
          <a:gsLst>
            <a:gs pos="0">
              <a:schemeClr val="accent3">
                <a:hueOff val="10500246"/>
                <a:satOff val="-15755"/>
                <a:lumOff val="-2562"/>
                <a:alphaOff val="0"/>
                <a:tint val="50000"/>
                <a:satMod val="300000"/>
              </a:schemeClr>
            </a:gs>
            <a:gs pos="35000">
              <a:schemeClr val="accent3">
                <a:hueOff val="10500246"/>
                <a:satOff val="-15755"/>
                <a:lumOff val="-2562"/>
                <a:alphaOff val="0"/>
                <a:tint val="37000"/>
                <a:satMod val="300000"/>
              </a:schemeClr>
            </a:gs>
            <a:gs pos="100000">
              <a:schemeClr val="accent3">
                <a:hueOff val="10500246"/>
                <a:satOff val="-15755"/>
                <a:lumOff val="-25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Accessibility</a:t>
          </a:r>
          <a:endParaRPr lang="en-US" sz="900" b="1" kern="1200" dirty="0"/>
        </a:p>
      </dsp:txBody>
      <dsp:txXfrm rot="-5400000">
        <a:off x="3843450" y="6033784"/>
        <a:ext cx="889069" cy="658406"/>
      </dsp:txXfrm>
    </dsp:sp>
    <dsp:sp modelId="{FBE6C547-AA25-4923-B2D3-C339E97D6742}">
      <dsp:nvSpPr>
        <dsp:cNvPr id="0" name=""/>
        <dsp:cNvSpPr/>
      </dsp:nvSpPr>
      <dsp:spPr>
        <a:xfrm>
          <a:off x="2756203" y="6066706"/>
          <a:ext cx="1066617" cy="592565"/>
        </a:xfrm>
        <a:prstGeom prst="rect">
          <a:avLst/>
        </a:prstGeom>
        <a:noFill/>
        <a:ln>
          <a:noFill/>
        </a:ln>
        <a:effectLst/>
      </dsp:spPr>
      <dsp:style>
        <a:lnRef idx="0">
          <a:scrgbClr r="0" g="0" b="0"/>
        </a:lnRef>
        <a:fillRef idx="0">
          <a:scrgbClr r="0" g="0" b="0"/>
        </a:fillRef>
        <a:effectRef idx="0">
          <a:scrgbClr r="0" g="0" b="0"/>
        </a:effectRef>
        <a:fontRef idx="minor"/>
      </dsp:style>
    </dsp:sp>
    <dsp:sp modelId="{E9B98531-B44B-4BA9-89B0-CB4A4044329D}">
      <dsp:nvSpPr>
        <dsp:cNvPr id="0" name=""/>
        <dsp:cNvSpPr/>
      </dsp:nvSpPr>
      <dsp:spPr>
        <a:xfrm rot="5400000">
          <a:off x="4722138" y="5933378"/>
          <a:ext cx="987608" cy="859219"/>
        </a:xfrm>
        <a:prstGeom prst="hexagon">
          <a:avLst>
            <a:gd name="adj" fmla="val 25000"/>
            <a:gd name="vf" fmla="val 11547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920227" y="6023086"/>
        <a:ext cx="591429" cy="679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E0009-1CEE-4F9A-802A-D49DBDBE9F51}">
      <dsp:nvSpPr>
        <dsp:cNvPr id="0" name=""/>
        <dsp:cNvSpPr/>
      </dsp:nvSpPr>
      <dsp:spPr>
        <a:xfrm rot="21300000">
          <a:off x="10438" y="721166"/>
          <a:ext cx="3380712" cy="387142"/>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29E58-8946-49A7-891B-F966804F78AE}">
      <dsp:nvSpPr>
        <dsp:cNvPr id="0" name=""/>
        <dsp:cNvSpPr/>
      </dsp:nvSpPr>
      <dsp:spPr>
        <a:xfrm>
          <a:off x="408190" y="91473"/>
          <a:ext cx="1020477" cy="731790"/>
        </a:xfrm>
        <a:prstGeom prst="downArrow">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79920D60-0587-4515-9648-F8DCEF5B69E8}">
      <dsp:nvSpPr>
        <dsp:cNvPr id="0" name=""/>
        <dsp:cNvSpPr/>
      </dsp:nvSpPr>
      <dsp:spPr>
        <a:xfrm>
          <a:off x="1802842" y="0"/>
          <a:ext cx="1088508" cy="76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en-US" sz="1200" kern="1200" dirty="0" smtClean="0"/>
            <a:t>Preventive Strategy</a:t>
          </a:r>
        </a:p>
        <a:p>
          <a:pPr lvl="0" algn="ctr" defTabSz="533400" rtl="1">
            <a:lnSpc>
              <a:spcPct val="90000"/>
            </a:lnSpc>
            <a:spcBef>
              <a:spcPct val="0"/>
            </a:spcBef>
            <a:spcAft>
              <a:spcPct val="35000"/>
            </a:spcAft>
          </a:pPr>
          <a:r>
            <a:rPr lang="en-US" sz="1200" kern="1200" dirty="0" smtClean="0"/>
            <a:t>(Assurance)</a:t>
          </a:r>
          <a:endParaRPr lang="ar-JO" sz="1200" kern="1200" dirty="0"/>
        </a:p>
      </dsp:txBody>
      <dsp:txXfrm>
        <a:off x="1802842" y="0"/>
        <a:ext cx="1088508" cy="768379"/>
      </dsp:txXfrm>
    </dsp:sp>
    <dsp:sp modelId="{8D2C457D-A37D-43BB-BAC7-6DEC6A2A345B}">
      <dsp:nvSpPr>
        <dsp:cNvPr id="0" name=""/>
        <dsp:cNvSpPr/>
      </dsp:nvSpPr>
      <dsp:spPr>
        <a:xfrm>
          <a:off x="1972922" y="1006211"/>
          <a:ext cx="1020477" cy="731790"/>
        </a:xfrm>
        <a:prstGeom prst="upArrow">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D1F49EBA-7879-437F-883D-564E9B27CA88}">
      <dsp:nvSpPr>
        <dsp:cNvPr id="0" name=""/>
        <dsp:cNvSpPr/>
      </dsp:nvSpPr>
      <dsp:spPr>
        <a:xfrm>
          <a:off x="510238" y="1061096"/>
          <a:ext cx="1088508" cy="76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en-US" sz="1200" kern="1200" dirty="0" smtClean="0"/>
            <a:t>Corrective Strategy</a:t>
          </a:r>
        </a:p>
        <a:p>
          <a:pPr lvl="0" algn="ctr" defTabSz="533400" rtl="1">
            <a:lnSpc>
              <a:spcPct val="90000"/>
            </a:lnSpc>
            <a:spcBef>
              <a:spcPct val="0"/>
            </a:spcBef>
            <a:spcAft>
              <a:spcPct val="35000"/>
            </a:spcAft>
          </a:pPr>
          <a:r>
            <a:rPr lang="en-US" sz="1200" kern="1200" dirty="0" smtClean="0"/>
            <a:t>(Control)</a:t>
          </a:r>
          <a:endParaRPr lang="ar-JO" sz="1200" kern="1200" dirty="0"/>
        </a:p>
      </dsp:txBody>
      <dsp:txXfrm>
        <a:off x="510238" y="1061096"/>
        <a:ext cx="1088508" cy="768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ABA7-9AC3-40D4-9CFE-D35B8BB7D1D2}">
      <dsp:nvSpPr>
        <dsp:cNvPr id="0" name=""/>
        <dsp:cNvSpPr/>
      </dsp:nvSpPr>
      <dsp:spPr>
        <a:xfrm>
          <a:off x="1619955" y="0"/>
          <a:ext cx="1619955" cy="1223903"/>
        </a:xfrm>
        <a:prstGeom prst="trapezoid">
          <a:avLst>
            <a:gd name="adj" fmla="val 6618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Meaningful Use</a:t>
          </a:r>
          <a:endParaRPr lang="en-US" sz="1200" kern="1200" dirty="0"/>
        </a:p>
      </dsp:txBody>
      <dsp:txXfrm>
        <a:off x="1619955" y="0"/>
        <a:ext cx="1619955" cy="1223903"/>
      </dsp:txXfrm>
    </dsp:sp>
    <dsp:sp modelId="{689510F8-436E-4E6E-A6FA-89C244C804A8}">
      <dsp:nvSpPr>
        <dsp:cNvPr id="0" name=""/>
        <dsp:cNvSpPr/>
      </dsp:nvSpPr>
      <dsp:spPr>
        <a:xfrm>
          <a:off x="809977" y="1223903"/>
          <a:ext cx="3239911" cy="1223903"/>
        </a:xfrm>
        <a:prstGeom prst="trapezoid">
          <a:avLst>
            <a:gd name="adj" fmla="val 66180"/>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Quality</a:t>
          </a:r>
          <a:endParaRPr lang="en-US" sz="1200" kern="1200" dirty="0"/>
        </a:p>
      </dsp:txBody>
      <dsp:txXfrm>
        <a:off x="1376962" y="1223903"/>
        <a:ext cx="2105942" cy="1223903"/>
      </dsp:txXfrm>
    </dsp:sp>
    <dsp:sp modelId="{57992141-E733-4DC1-A624-041F3E252EEF}">
      <dsp:nvSpPr>
        <dsp:cNvPr id="0" name=""/>
        <dsp:cNvSpPr/>
      </dsp:nvSpPr>
      <dsp:spPr>
        <a:xfrm>
          <a:off x="0" y="2447806"/>
          <a:ext cx="4859867" cy="1223903"/>
        </a:xfrm>
        <a:prstGeom prst="trapezoid">
          <a:avLst>
            <a:gd name="adj" fmla="val 6618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Availability</a:t>
          </a:r>
          <a:endParaRPr lang="en-US" sz="1200" kern="1200" dirty="0"/>
        </a:p>
      </dsp:txBody>
      <dsp:txXfrm>
        <a:off x="850476" y="2447806"/>
        <a:ext cx="3158913" cy="1223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6106-CBA1-485E-9640-BD016E268BF3}">
      <dsp:nvSpPr>
        <dsp:cNvPr id="0" name=""/>
        <dsp:cNvSpPr/>
      </dsp:nvSpPr>
      <dsp:spPr>
        <a:xfrm>
          <a:off x="3869943" y="-56919"/>
          <a:ext cx="808917" cy="514121"/>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a:t>
          </a:r>
          <a:r>
            <a:rPr lang="en-US" sz="900" b="1" kern="1200" dirty="0" smtClean="0">
              <a:solidFill>
                <a:schemeClr val="tx1"/>
              </a:solidFill>
            </a:rPr>
            <a:t>START</a:t>
          </a:r>
          <a:r>
            <a:rPr lang="en-US" sz="900" kern="1200" dirty="0" smtClean="0">
              <a:solidFill>
                <a:schemeClr val="tx1"/>
              </a:solidFill>
            </a:rPr>
            <a:t>) Goals Setting</a:t>
          </a:r>
          <a:endParaRPr lang="en-US" sz="900" kern="1200" dirty="0">
            <a:solidFill>
              <a:schemeClr val="tx1"/>
            </a:solidFill>
          </a:endParaRPr>
        </a:p>
      </dsp:txBody>
      <dsp:txXfrm>
        <a:off x="3895040" y="-31822"/>
        <a:ext cx="758723" cy="463927"/>
      </dsp:txXfrm>
    </dsp:sp>
    <dsp:sp modelId="{ADCD7FE7-75E8-4C00-92B3-D8E3EB6E04AA}">
      <dsp:nvSpPr>
        <dsp:cNvPr id="0" name=""/>
        <dsp:cNvSpPr/>
      </dsp:nvSpPr>
      <dsp:spPr>
        <a:xfrm>
          <a:off x="1642898" y="200141"/>
          <a:ext cx="5263007" cy="5263007"/>
        </a:xfrm>
        <a:custGeom>
          <a:avLst/>
          <a:gdLst/>
          <a:ahLst/>
          <a:cxnLst/>
          <a:rect l="0" t="0" r="0" b="0"/>
          <a:pathLst>
            <a:path>
              <a:moveTo>
                <a:pt x="3037957" y="31579"/>
              </a:moveTo>
              <a:arcTo wR="2631503" hR="2631503" stAng="16733117" swAng="258484"/>
            </a:path>
          </a:pathLst>
        </a:custGeom>
        <a:noFill/>
        <a:ln w="9525" cap="flat"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73B3263-2F72-42E1-87E3-9FE832021E5B}">
      <dsp:nvSpPr>
        <dsp:cNvPr id="0" name=""/>
        <dsp:cNvSpPr/>
      </dsp:nvSpPr>
      <dsp:spPr>
        <a:xfrm>
          <a:off x="4876976" y="143392"/>
          <a:ext cx="808917" cy="514121"/>
        </a:xfrm>
        <a:prstGeom prst="roundRect">
          <a:avLst/>
        </a:prstGeom>
        <a:solidFill>
          <a:schemeClr val="accent5">
            <a:hueOff val="-662258"/>
            <a:satOff val="2654"/>
            <a:lumOff val="57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Grain Source</a:t>
          </a:r>
          <a:endParaRPr lang="en-US" sz="900" kern="1200" dirty="0">
            <a:solidFill>
              <a:schemeClr val="tx1"/>
            </a:solidFill>
          </a:endParaRPr>
        </a:p>
      </dsp:txBody>
      <dsp:txXfrm>
        <a:off x="4902073" y="168489"/>
        <a:ext cx="758723" cy="463927"/>
      </dsp:txXfrm>
    </dsp:sp>
    <dsp:sp modelId="{7D39D35C-A6BB-4923-8299-3BE11BFC863F}">
      <dsp:nvSpPr>
        <dsp:cNvPr id="0" name=""/>
        <dsp:cNvSpPr/>
      </dsp:nvSpPr>
      <dsp:spPr>
        <a:xfrm>
          <a:off x="1642898" y="200141"/>
          <a:ext cx="5263007" cy="5263007"/>
        </a:xfrm>
        <a:custGeom>
          <a:avLst/>
          <a:gdLst/>
          <a:ahLst/>
          <a:cxnLst/>
          <a:rect l="0" t="0" r="0" b="0"/>
          <a:pathLst>
            <a:path>
              <a:moveTo>
                <a:pt x="4044534" y="411558"/>
              </a:moveTo>
              <a:arcTo wR="2631503" hR="2631503" stAng="18148645" swAng="233559"/>
            </a:path>
          </a:pathLst>
        </a:custGeom>
        <a:noFill/>
        <a:ln w="9525" cap="flat" cmpd="sng" algn="ctr">
          <a:solidFill>
            <a:schemeClr val="accent5">
              <a:hueOff val="-662258"/>
              <a:satOff val="2654"/>
              <a:lumOff val="575"/>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105783C-6B3A-4B19-9E97-D82640D9664A}">
      <dsp:nvSpPr>
        <dsp:cNvPr id="0" name=""/>
        <dsp:cNvSpPr/>
      </dsp:nvSpPr>
      <dsp:spPr>
        <a:xfrm>
          <a:off x="5730697" y="713830"/>
          <a:ext cx="808917" cy="514121"/>
        </a:xfrm>
        <a:prstGeom prst="roundRect">
          <a:avLst/>
        </a:prstGeom>
        <a:solidFill>
          <a:schemeClr val="accent5">
            <a:hueOff val="-1324517"/>
            <a:satOff val="5308"/>
            <a:lumOff val="115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Dimensions</a:t>
          </a:r>
          <a:endParaRPr lang="en-US" sz="900" kern="1200" dirty="0">
            <a:solidFill>
              <a:schemeClr val="tx1"/>
            </a:solidFill>
          </a:endParaRPr>
        </a:p>
      </dsp:txBody>
      <dsp:txXfrm>
        <a:off x="5755794" y="738927"/>
        <a:ext cx="758723" cy="463927"/>
      </dsp:txXfrm>
    </dsp:sp>
    <dsp:sp modelId="{56CD5E93-1FBD-4AAA-A213-F4936D4F9156}">
      <dsp:nvSpPr>
        <dsp:cNvPr id="0" name=""/>
        <dsp:cNvSpPr/>
      </dsp:nvSpPr>
      <dsp:spPr>
        <a:xfrm>
          <a:off x="1642898" y="200141"/>
          <a:ext cx="5263007" cy="5263007"/>
        </a:xfrm>
        <a:custGeom>
          <a:avLst/>
          <a:gdLst/>
          <a:ahLst/>
          <a:cxnLst/>
          <a:rect l="0" t="0" r="0" b="0"/>
          <a:pathLst>
            <a:path>
              <a:moveTo>
                <a:pt x="4720351" y="1031027"/>
              </a:moveTo>
              <a:arcTo wR="2631503" hR="2631503" stAng="19352439" swAng="519693"/>
            </a:path>
          </a:pathLst>
        </a:custGeom>
        <a:noFill/>
        <a:ln w="9525" cap="flat" cmpd="sng" algn="ctr">
          <a:solidFill>
            <a:schemeClr val="accent5">
              <a:hueOff val="-1324517"/>
              <a:satOff val="5308"/>
              <a:lumOff val="115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7A4766C-3748-4E2C-AA20-816EA47E730B}">
      <dsp:nvSpPr>
        <dsp:cNvPr id="0" name=""/>
        <dsp:cNvSpPr/>
      </dsp:nvSpPr>
      <dsp:spPr>
        <a:xfrm>
          <a:off x="6301136" y="1567551"/>
          <a:ext cx="808917" cy="514121"/>
        </a:xfrm>
        <a:prstGeom prst="roundRect">
          <a:avLst/>
        </a:prstGeom>
        <a:solidFill>
          <a:schemeClr val="accent5">
            <a:hueOff val="-1986775"/>
            <a:satOff val="7962"/>
            <a:lumOff val="17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Facts</a:t>
          </a:r>
          <a:endParaRPr lang="en-US" sz="900" kern="1200" dirty="0">
            <a:solidFill>
              <a:schemeClr val="tx1"/>
            </a:solidFill>
          </a:endParaRPr>
        </a:p>
      </dsp:txBody>
      <dsp:txXfrm>
        <a:off x="6326233" y="1592648"/>
        <a:ext cx="758723" cy="463927"/>
      </dsp:txXfrm>
    </dsp:sp>
    <dsp:sp modelId="{DA8AD19D-AA1B-42A3-BC53-D83C1D1A0A9C}">
      <dsp:nvSpPr>
        <dsp:cNvPr id="0" name=""/>
        <dsp:cNvSpPr/>
      </dsp:nvSpPr>
      <dsp:spPr>
        <a:xfrm>
          <a:off x="1642898" y="200141"/>
          <a:ext cx="5263007" cy="5263007"/>
        </a:xfrm>
        <a:custGeom>
          <a:avLst/>
          <a:gdLst/>
          <a:ahLst/>
          <a:cxnLst/>
          <a:rect l="0" t="0" r="0" b="0"/>
          <a:pathLst>
            <a:path>
              <a:moveTo>
                <a:pt x="5155301" y="1886347"/>
              </a:moveTo>
              <a:arcTo wR="2631503" hR="2631503" stAng="20613039" swAng="644044"/>
            </a:path>
          </a:pathLst>
        </a:custGeom>
        <a:noFill/>
        <a:ln w="9525" cap="flat" cmpd="sng" algn="ctr">
          <a:solidFill>
            <a:schemeClr val="accent5">
              <a:hueOff val="-1986775"/>
              <a:satOff val="7962"/>
              <a:lumOff val="1726"/>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FF0275E-F4A9-4B2F-87B4-467F07BB17A9}">
      <dsp:nvSpPr>
        <dsp:cNvPr id="0" name=""/>
        <dsp:cNvSpPr/>
      </dsp:nvSpPr>
      <dsp:spPr>
        <a:xfrm>
          <a:off x="6501447" y="2574584"/>
          <a:ext cx="808917" cy="514121"/>
        </a:xfrm>
        <a:prstGeom prst="roundRect">
          <a:avLst/>
        </a:prstGeom>
        <a:solidFill>
          <a:schemeClr val="accent5">
            <a:hueOff val="-2649034"/>
            <a:satOff val="10616"/>
            <a:lumOff val="23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Metadata</a:t>
          </a:r>
          <a:endParaRPr lang="en-US" sz="900" kern="1200" dirty="0">
            <a:solidFill>
              <a:schemeClr val="tx1"/>
            </a:solidFill>
          </a:endParaRPr>
        </a:p>
      </dsp:txBody>
      <dsp:txXfrm>
        <a:off x="6526544" y="2599681"/>
        <a:ext cx="758723" cy="463927"/>
      </dsp:txXfrm>
    </dsp:sp>
    <dsp:sp modelId="{4E900107-E840-4D27-8B0A-13F2E0EF2C56}">
      <dsp:nvSpPr>
        <dsp:cNvPr id="0" name=""/>
        <dsp:cNvSpPr/>
      </dsp:nvSpPr>
      <dsp:spPr>
        <a:xfrm>
          <a:off x="1642898" y="200141"/>
          <a:ext cx="5263007" cy="5263007"/>
        </a:xfrm>
        <a:custGeom>
          <a:avLst/>
          <a:gdLst/>
          <a:ahLst/>
          <a:cxnLst/>
          <a:rect l="0" t="0" r="0" b="0"/>
          <a:pathLst>
            <a:path>
              <a:moveTo>
                <a:pt x="5249926" y="2893562"/>
              </a:moveTo>
              <a:arcTo wR="2631503" hR="2631503" stAng="342917" swAng="644044"/>
            </a:path>
          </a:pathLst>
        </a:custGeom>
        <a:noFill/>
        <a:ln w="9525" cap="flat" cmpd="sng" algn="ctr">
          <a:solidFill>
            <a:schemeClr val="accent5">
              <a:hueOff val="-2649034"/>
              <a:satOff val="10616"/>
              <a:lumOff val="2301"/>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8D26FB9-D249-4925-B4F6-9BC506B19DF2}">
      <dsp:nvSpPr>
        <dsp:cNvPr id="0" name=""/>
        <dsp:cNvSpPr/>
      </dsp:nvSpPr>
      <dsp:spPr>
        <a:xfrm>
          <a:off x="6301136" y="3581617"/>
          <a:ext cx="808917" cy="514121"/>
        </a:xfrm>
        <a:prstGeom prst="roundRect">
          <a:avLst/>
        </a:prstGeom>
        <a:solidFill>
          <a:schemeClr val="accent5">
            <a:hueOff val="-3311292"/>
            <a:satOff val="13270"/>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Concentric</a:t>
          </a:r>
          <a:endParaRPr lang="en-US" sz="900" kern="1200" dirty="0">
            <a:solidFill>
              <a:schemeClr val="tx1"/>
            </a:solidFill>
          </a:endParaRPr>
        </a:p>
      </dsp:txBody>
      <dsp:txXfrm>
        <a:off x="6326233" y="3606714"/>
        <a:ext cx="758723" cy="463927"/>
      </dsp:txXfrm>
    </dsp:sp>
    <dsp:sp modelId="{31F7B295-BC59-424F-A690-5CDA9D8698A4}">
      <dsp:nvSpPr>
        <dsp:cNvPr id="0" name=""/>
        <dsp:cNvSpPr/>
      </dsp:nvSpPr>
      <dsp:spPr>
        <a:xfrm>
          <a:off x="1642898" y="200141"/>
          <a:ext cx="5263007" cy="5263007"/>
        </a:xfrm>
        <a:custGeom>
          <a:avLst/>
          <a:gdLst/>
          <a:ahLst/>
          <a:cxnLst/>
          <a:rect l="0" t="0" r="0" b="0"/>
          <a:pathLst>
            <a:path>
              <a:moveTo>
                <a:pt x="4937556" y="3899152"/>
              </a:moveTo>
              <a:arcTo wR="2631503" hR="2631503" stAng="1727869" swAng="519693"/>
            </a:path>
          </a:pathLst>
        </a:custGeom>
        <a:noFill/>
        <a:ln w="9525" cap="flat" cmpd="sng" algn="ctr">
          <a:solidFill>
            <a:schemeClr val="accent5">
              <a:hueOff val="-3311292"/>
              <a:satOff val="13270"/>
              <a:lumOff val="2876"/>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5DA64F6-D5AE-4FE7-ACE3-2F1D880F3E8E}">
      <dsp:nvSpPr>
        <dsp:cNvPr id="0" name=""/>
        <dsp:cNvSpPr/>
      </dsp:nvSpPr>
      <dsp:spPr>
        <a:xfrm>
          <a:off x="5730697" y="4435338"/>
          <a:ext cx="808917" cy="514121"/>
        </a:xfrm>
        <a:prstGeom prst="roundRect">
          <a:avLst/>
        </a:prstGeom>
        <a:solidFill>
          <a:schemeClr val="accent5">
            <a:hueOff val="-3973551"/>
            <a:satOff val="15924"/>
            <a:lumOff val="345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Optimizing and Flattening</a:t>
          </a:r>
          <a:endParaRPr lang="en-US" sz="900" kern="1200" dirty="0">
            <a:solidFill>
              <a:schemeClr val="tx1"/>
            </a:solidFill>
          </a:endParaRPr>
        </a:p>
      </dsp:txBody>
      <dsp:txXfrm>
        <a:off x="5755794" y="4460435"/>
        <a:ext cx="758723" cy="463927"/>
      </dsp:txXfrm>
    </dsp:sp>
    <dsp:sp modelId="{4DC62FE2-973E-4FCF-9192-BC68FD523818}">
      <dsp:nvSpPr>
        <dsp:cNvPr id="0" name=""/>
        <dsp:cNvSpPr/>
      </dsp:nvSpPr>
      <dsp:spPr>
        <a:xfrm>
          <a:off x="1642898" y="200141"/>
          <a:ext cx="5263007" cy="5263007"/>
        </a:xfrm>
        <a:custGeom>
          <a:avLst/>
          <a:gdLst/>
          <a:ahLst/>
          <a:cxnLst/>
          <a:rect l="0" t="0" r="0" b="0"/>
          <a:pathLst>
            <a:path>
              <a:moveTo>
                <a:pt x="4191980" y="4750400"/>
              </a:moveTo>
              <a:arcTo wR="2631503" hR="2631503" stAng="3217796" swAng="233559"/>
            </a:path>
          </a:pathLst>
        </a:custGeom>
        <a:noFill/>
        <a:ln w="9525" cap="flat" cmpd="sng" algn="ctr">
          <a:solidFill>
            <a:schemeClr val="accent5">
              <a:hueOff val="-3973551"/>
              <a:satOff val="15924"/>
              <a:lumOff val="3451"/>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958DE1D-AC46-4134-8FF1-94C8F560EBE0}">
      <dsp:nvSpPr>
        <dsp:cNvPr id="0" name=""/>
        <dsp:cNvSpPr/>
      </dsp:nvSpPr>
      <dsp:spPr>
        <a:xfrm>
          <a:off x="4876976" y="5005776"/>
          <a:ext cx="808917" cy="514121"/>
        </a:xfrm>
        <a:prstGeom prst="roundRect">
          <a:avLst/>
        </a:prstGeom>
        <a:solidFill>
          <a:schemeClr val="accent5">
            <a:hueOff val="-4635809"/>
            <a:satOff val="18578"/>
            <a:lumOff val="40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ETL &amp; Refresh Plans</a:t>
          </a:r>
          <a:endParaRPr lang="en-US" sz="900" kern="1200" dirty="0">
            <a:solidFill>
              <a:schemeClr val="tx1"/>
            </a:solidFill>
          </a:endParaRPr>
        </a:p>
      </dsp:txBody>
      <dsp:txXfrm>
        <a:off x="4902073" y="5030873"/>
        <a:ext cx="758723" cy="463927"/>
      </dsp:txXfrm>
    </dsp:sp>
    <dsp:sp modelId="{139D50B7-2A9A-423F-8EDA-BD36960B3596}">
      <dsp:nvSpPr>
        <dsp:cNvPr id="0" name=""/>
        <dsp:cNvSpPr/>
      </dsp:nvSpPr>
      <dsp:spPr>
        <a:xfrm>
          <a:off x="1642898" y="200141"/>
          <a:ext cx="5263007" cy="5263007"/>
        </a:xfrm>
        <a:custGeom>
          <a:avLst/>
          <a:gdLst/>
          <a:ahLst/>
          <a:cxnLst/>
          <a:rect l="0" t="0" r="0" b="0"/>
          <a:pathLst>
            <a:path>
              <a:moveTo>
                <a:pt x="3232112" y="5193550"/>
              </a:moveTo>
              <a:arcTo wR="2631503" hR="2631503" stAng="4608399" swAng="258484"/>
            </a:path>
          </a:pathLst>
        </a:custGeom>
        <a:noFill/>
        <a:ln w="9525" cap="flat" cmpd="sng" algn="ctr">
          <a:solidFill>
            <a:schemeClr val="accent5">
              <a:hueOff val="-4635809"/>
              <a:satOff val="18578"/>
              <a:lumOff val="4026"/>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2A7400E-A6F2-4E8A-B610-B1500126A53A}">
      <dsp:nvSpPr>
        <dsp:cNvPr id="0" name=""/>
        <dsp:cNvSpPr/>
      </dsp:nvSpPr>
      <dsp:spPr>
        <a:xfrm>
          <a:off x="3869943" y="5206088"/>
          <a:ext cx="808917" cy="514121"/>
        </a:xfrm>
        <a:prstGeom prst="roundRect">
          <a:avLst/>
        </a:prstGeom>
        <a:solidFill>
          <a:schemeClr val="accent5">
            <a:hueOff val="-5298067"/>
            <a:satOff val="21233"/>
            <a:lumOff val="46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Aggregation Schema</a:t>
          </a:r>
          <a:endParaRPr lang="en-US" sz="900" kern="1200" dirty="0">
            <a:solidFill>
              <a:schemeClr val="tx1"/>
            </a:solidFill>
          </a:endParaRPr>
        </a:p>
      </dsp:txBody>
      <dsp:txXfrm>
        <a:off x="3895040" y="5231185"/>
        <a:ext cx="758723" cy="463927"/>
      </dsp:txXfrm>
    </dsp:sp>
    <dsp:sp modelId="{599E9471-4467-4EB9-B2D3-7C900E9380A4}">
      <dsp:nvSpPr>
        <dsp:cNvPr id="0" name=""/>
        <dsp:cNvSpPr/>
      </dsp:nvSpPr>
      <dsp:spPr>
        <a:xfrm>
          <a:off x="1642898" y="200141"/>
          <a:ext cx="5263007" cy="5263007"/>
        </a:xfrm>
        <a:custGeom>
          <a:avLst/>
          <a:gdLst/>
          <a:ahLst/>
          <a:cxnLst/>
          <a:rect l="0" t="0" r="0" b="0"/>
          <a:pathLst>
            <a:path>
              <a:moveTo>
                <a:pt x="2225050" y="5231428"/>
              </a:moveTo>
              <a:arcTo wR="2631503" hR="2631503" stAng="5933117" swAng="258484"/>
            </a:path>
          </a:pathLst>
        </a:custGeom>
        <a:noFill/>
        <a:ln w="9525" cap="flat" cmpd="sng" algn="ctr">
          <a:solidFill>
            <a:schemeClr val="accent5">
              <a:hueOff val="-5298067"/>
              <a:satOff val="21233"/>
              <a:lumOff val="4602"/>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4552E994-98DA-4157-AB89-4B42E9332BD4}">
      <dsp:nvSpPr>
        <dsp:cNvPr id="0" name=""/>
        <dsp:cNvSpPr/>
      </dsp:nvSpPr>
      <dsp:spPr>
        <a:xfrm>
          <a:off x="2862910" y="5005776"/>
          <a:ext cx="808917" cy="514121"/>
        </a:xfrm>
        <a:prstGeom prst="roundRect">
          <a:avLst/>
        </a:prstGeom>
        <a:solidFill>
          <a:schemeClr val="accent5">
            <a:hueOff val="-5960326"/>
            <a:satOff val="23887"/>
            <a:lumOff val="5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Snowflake or Star</a:t>
          </a:r>
          <a:endParaRPr lang="en-US" sz="900" kern="1200" dirty="0">
            <a:solidFill>
              <a:schemeClr val="tx1"/>
            </a:solidFill>
          </a:endParaRPr>
        </a:p>
      </dsp:txBody>
      <dsp:txXfrm>
        <a:off x="2888007" y="5030873"/>
        <a:ext cx="758723" cy="463927"/>
      </dsp:txXfrm>
    </dsp:sp>
    <dsp:sp modelId="{841A29DF-8F4D-4523-A8AA-39B4ACE27997}">
      <dsp:nvSpPr>
        <dsp:cNvPr id="0" name=""/>
        <dsp:cNvSpPr/>
      </dsp:nvSpPr>
      <dsp:spPr>
        <a:xfrm>
          <a:off x="1642898" y="200141"/>
          <a:ext cx="5263007" cy="5263007"/>
        </a:xfrm>
        <a:custGeom>
          <a:avLst/>
          <a:gdLst/>
          <a:ahLst/>
          <a:cxnLst/>
          <a:rect l="0" t="0" r="0" b="0"/>
          <a:pathLst>
            <a:path>
              <a:moveTo>
                <a:pt x="1218472" y="4851448"/>
              </a:moveTo>
              <a:arcTo wR="2631503" hR="2631503" stAng="7348645" swAng="233559"/>
            </a:path>
          </a:pathLst>
        </a:custGeom>
        <a:noFill/>
        <a:ln w="9525" cap="flat" cmpd="sng" algn="ctr">
          <a:solidFill>
            <a:schemeClr val="accent5">
              <a:hueOff val="-5960326"/>
              <a:satOff val="23887"/>
              <a:lumOff val="5177"/>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FAB064D-2471-443B-9B7C-248E32B56C24}">
      <dsp:nvSpPr>
        <dsp:cNvPr id="0" name=""/>
        <dsp:cNvSpPr/>
      </dsp:nvSpPr>
      <dsp:spPr>
        <a:xfrm>
          <a:off x="2009189" y="4435338"/>
          <a:ext cx="808917" cy="514121"/>
        </a:xfrm>
        <a:prstGeom prst="roundRect">
          <a:avLst/>
        </a:prstGeom>
        <a:solidFill>
          <a:schemeClr val="accent5">
            <a:hueOff val="-6622584"/>
            <a:satOff val="26541"/>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Data Pools (Registries / Totals)</a:t>
          </a:r>
          <a:endParaRPr lang="en-US" sz="900" kern="1200" dirty="0">
            <a:solidFill>
              <a:schemeClr val="tx1"/>
            </a:solidFill>
          </a:endParaRPr>
        </a:p>
      </dsp:txBody>
      <dsp:txXfrm>
        <a:off x="2034286" y="4460435"/>
        <a:ext cx="758723" cy="463927"/>
      </dsp:txXfrm>
    </dsp:sp>
    <dsp:sp modelId="{E758C721-4D60-44F2-B3A1-B9E690E140E8}">
      <dsp:nvSpPr>
        <dsp:cNvPr id="0" name=""/>
        <dsp:cNvSpPr/>
      </dsp:nvSpPr>
      <dsp:spPr>
        <a:xfrm>
          <a:off x="1642898" y="200141"/>
          <a:ext cx="5263007" cy="5263007"/>
        </a:xfrm>
        <a:custGeom>
          <a:avLst/>
          <a:gdLst/>
          <a:ahLst/>
          <a:cxnLst/>
          <a:rect l="0" t="0" r="0" b="0"/>
          <a:pathLst>
            <a:path>
              <a:moveTo>
                <a:pt x="542655" y="4231980"/>
              </a:moveTo>
              <a:arcTo wR="2631503" hR="2631503" stAng="8552439" swAng="519693"/>
            </a:path>
          </a:pathLst>
        </a:custGeom>
        <a:noFill/>
        <a:ln w="9525" cap="flat" cmpd="sng" algn="ctr">
          <a:solidFill>
            <a:schemeClr val="accent5">
              <a:hueOff val="-6622584"/>
              <a:satOff val="26541"/>
              <a:lumOff val="5752"/>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D3656A6-E0BB-4873-9E6A-709C9735140A}">
      <dsp:nvSpPr>
        <dsp:cNvPr id="0" name=""/>
        <dsp:cNvSpPr/>
      </dsp:nvSpPr>
      <dsp:spPr>
        <a:xfrm>
          <a:off x="1438751" y="3581617"/>
          <a:ext cx="808917" cy="514121"/>
        </a:xfrm>
        <a:prstGeom prst="roundRect">
          <a:avLst/>
        </a:prstGeom>
        <a:solidFill>
          <a:schemeClr val="accent5">
            <a:hueOff val="-7284843"/>
            <a:satOff val="29195"/>
            <a:lumOff val="63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KPIs</a:t>
          </a:r>
          <a:endParaRPr lang="en-US" sz="900" kern="1200" dirty="0">
            <a:solidFill>
              <a:schemeClr val="tx1"/>
            </a:solidFill>
          </a:endParaRPr>
        </a:p>
      </dsp:txBody>
      <dsp:txXfrm>
        <a:off x="1463848" y="3606714"/>
        <a:ext cx="758723" cy="463927"/>
      </dsp:txXfrm>
    </dsp:sp>
    <dsp:sp modelId="{A58F8FD8-F749-46F7-BFAE-F1AAD7D3F183}">
      <dsp:nvSpPr>
        <dsp:cNvPr id="0" name=""/>
        <dsp:cNvSpPr/>
      </dsp:nvSpPr>
      <dsp:spPr>
        <a:xfrm>
          <a:off x="1642898" y="200141"/>
          <a:ext cx="5263007" cy="5263007"/>
        </a:xfrm>
        <a:custGeom>
          <a:avLst/>
          <a:gdLst/>
          <a:ahLst/>
          <a:cxnLst/>
          <a:rect l="0" t="0" r="0" b="0"/>
          <a:pathLst>
            <a:path>
              <a:moveTo>
                <a:pt x="107706" y="3376660"/>
              </a:moveTo>
              <a:arcTo wR="2631503" hR="2631503" stAng="9813039" swAng="644044"/>
            </a:path>
          </a:pathLst>
        </a:custGeom>
        <a:noFill/>
        <a:ln w="9525" cap="flat" cmpd="sng" algn="ctr">
          <a:solidFill>
            <a:schemeClr val="accent5">
              <a:hueOff val="-7284843"/>
              <a:satOff val="29195"/>
              <a:lumOff val="6327"/>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FB7B078-D9AE-4BEF-8F4D-1D5DA9DE4B19}">
      <dsp:nvSpPr>
        <dsp:cNvPr id="0" name=""/>
        <dsp:cNvSpPr/>
      </dsp:nvSpPr>
      <dsp:spPr>
        <a:xfrm>
          <a:off x="1238439" y="2574584"/>
          <a:ext cx="808917" cy="514121"/>
        </a:xfrm>
        <a:prstGeom prst="roundRect">
          <a:avLst/>
        </a:prstGeom>
        <a:solidFill>
          <a:schemeClr val="accent5">
            <a:hueOff val="-7947101"/>
            <a:satOff val="31849"/>
            <a:lumOff val="6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BI / AI Technology</a:t>
          </a:r>
          <a:endParaRPr lang="en-US" sz="900" kern="1200" dirty="0">
            <a:solidFill>
              <a:schemeClr val="tx1"/>
            </a:solidFill>
          </a:endParaRPr>
        </a:p>
      </dsp:txBody>
      <dsp:txXfrm>
        <a:off x="1263536" y="2599681"/>
        <a:ext cx="758723" cy="463927"/>
      </dsp:txXfrm>
    </dsp:sp>
    <dsp:sp modelId="{E82B6A94-8380-4046-95E1-F8474F08F6E8}">
      <dsp:nvSpPr>
        <dsp:cNvPr id="0" name=""/>
        <dsp:cNvSpPr/>
      </dsp:nvSpPr>
      <dsp:spPr>
        <a:xfrm>
          <a:off x="1642898" y="200141"/>
          <a:ext cx="5263007" cy="5263007"/>
        </a:xfrm>
        <a:custGeom>
          <a:avLst/>
          <a:gdLst/>
          <a:ahLst/>
          <a:cxnLst/>
          <a:rect l="0" t="0" r="0" b="0"/>
          <a:pathLst>
            <a:path>
              <a:moveTo>
                <a:pt x="13081" y="2369444"/>
              </a:moveTo>
              <a:arcTo wR="2631503" hR="2631503" stAng="11142917" swAng="644044"/>
            </a:path>
          </a:pathLst>
        </a:custGeom>
        <a:noFill/>
        <a:ln w="9525" cap="flat" cmpd="sng" algn="ctr">
          <a:solidFill>
            <a:schemeClr val="accent5">
              <a:hueOff val="-7947101"/>
              <a:satOff val="31849"/>
              <a:lumOff val="6902"/>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6EDAD585-9DC0-479B-B6BC-B4C2F0A7ECA5}">
      <dsp:nvSpPr>
        <dsp:cNvPr id="0" name=""/>
        <dsp:cNvSpPr/>
      </dsp:nvSpPr>
      <dsp:spPr>
        <a:xfrm>
          <a:off x="1438751" y="1567551"/>
          <a:ext cx="808917" cy="514121"/>
        </a:xfrm>
        <a:prstGeom prst="roundRect">
          <a:avLst/>
        </a:prstGeom>
        <a:solidFill>
          <a:schemeClr val="accent5">
            <a:hueOff val="-8609359"/>
            <a:satOff val="34503"/>
            <a:lumOff val="74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Data Quality</a:t>
          </a:r>
          <a:endParaRPr lang="en-US" sz="900" kern="1200" dirty="0">
            <a:solidFill>
              <a:schemeClr val="tx1"/>
            </a:solidFill>
          </a:endParaRPr>
        </a:p>
      </dsp:txBody>
      <dsp:txXfrm>
        <a:off x="1463848" y="1592648"/>
        <a:ext cx="758723" cy="463927"/>
      </dsp:txXfrm>
    </dsp:sp>
    <dsp:sp modelId="{33CCFD83-B263-4429-8CCA-99AC8D173628}">
      <dsp:nvSpPr>
        <dsp:cNvPr id="0" name=""/>
        <dsp:cNvSpPr/>
      </dsp:nvSpPr>
      <dsp:spPr>
        <a:xfrm>
          <a:off x="1642898" y="200141"/>
          <a:ext cx="5263007" cy="5263007"/>
        </a:xfrm>
        <a:custGeom>
          <a:avLst/>
          <a:gdLst/>
          <a:ahLst/>
          <a:cxnLst/>
          <a:rect l="0" t="0" r="0" b="0"/>
          <a:pathLst>
            <a:path>
              <a:moveTo>
                <a:pt x="325451" y="1363855"/>
              </a:moveTo>
              <a:arcTo wR="2631503" hR="2631503" stAng="12527869" swAng="519693"/>
            </a:path>
          </a:pathLst>
        </a:custGeom>
        <a:noFill/>
        <a:ln w="9525" cap="flat" cmpd="sng" algn="ctr">
          <a:solidFill>
            <a:schemeClr val="accent5">
              <a:hueOff val="-8609359"/>
              <a:satOff val="34503"/>
              <a:lumOff val="7478"/>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659D2B7-6F1B-45BA-9005-DAB6D72011F9}">
      <dsp:nvSpPr>
        <dsp:cNvPr id="0" name=""/>
        <dsp:cNvSpPr/>
      </dsp:nvSpPr>
      <dsp:spPr>
        <a:xfrm>
          <a:off x="2009189" y="713830"/>
          <a:ext cx="808917" cy="514121"/>
        </a:xfrm>
        <a:prstGeom prst="roundRect">
          <a:avLst/>
        </a:prstGeom>
        <a:solidFill>
          <a:schemeClr val="accent5">
            <a:hueOff val="-9271618"/>
            <a:satOff val="37157"/>
            <a:lumOff val="80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Analysis &amp; Visualization</a:t>
          </a:r>
          <a:endParaRPr lang="en-US" sz="900" kern="1200" dirty="0">
            <a:solidFill>
              <a:schemeClr val="tx1"/>
            </a:solidFill>
          </a:endParaRPr>
        </a:p>
      </dsp:txBody>
      <dsp:txXfrm>
        <a:off x="2034286" y="738927"/>
        <a:ext cx="758723" cy="463927"/>
      </dsp:txXfrm>
    </dsp:sp>
    <dsp:sp modelId="{71A1D6E1-FD8A-4D52-B5F9-DE7239238E85}">
      <dsp:nvSpPr>
        <dsp:cNvPr id="0" name=""/>
        <dsp:cNvSpPr/>
      </dsp:nvSpPr>
      <dsp:spPr>
        <a:xfrm>
          <a:off x="1642898" y="200141"/>
          <a:ext cx="5263007" cy="5263007"/>
        </a:xfrm>
        <a:custGeom>
          <a:avLst/>
          <a:gdLst/>
          <a:ahLst/>
          <a:cxnLst/>
          <a:rect l="0" t="0" r="0" b="0"/>
          <a:pathLst>
            <a:path>
              <a:moveTo>
                <a:pt x="1071026" y="512607"/>
              </a:moveTo>
              <a:arcTo wR="2631503" hR="2631503" stAng="14017796" swAng="233559"/>
            </a:path>
          </a:pathLst>
        </a:custGeom>
        <a:noFill/>
        <a:ln w="9525" cap="flat" cmpd="sng" algn="ctr">
          <a:solidFill>
            <a:schemeClr val="accent5">
              <a:hueOff val="-9271618"/>
              <a:satOff val="37157"/>
              <a:lumOff val="8053"/>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5287AA2-FC08-45E0-8333-9FAE7BFD0E30}">
      <dsp:nvSpPr>
        <dsp:cNvPr id="0" name=""/>
        <dsp:cNvSpPr/>
      </dsp:nvSpPr>
      <dsp:spPr>
        <a:xfrm>
          <a:off x="2862910" y="143392"/>
          <a:ext cx="808917" cy="514121"/>
        </a:xfrm>
        <a:prstGeom prst="roundRect">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a:t>
          </a:r>
          <a:r>
            <a:rPr lang="en-US" sz="900" b="1" kern="1200" dirty="0" smtClean="0">
              <a:solidFill>
                <a:schemeClr val="tx1"/>
              </a:solidFill>
            </a:rPr>
            <a:t>END</a:t>
          </a:r>
          <a:r>
            <a:rPr lang="en-US" sz="900" kern="1200" dirty="0" smtClean="0">
              <a:solidFill>
                <a:schemeClr val="tx1"/>
              </a:solidFill>
            </a:rPr>
            <a:t>) with Operations Continuity</a:t>
          </a:r>
          <a:endParaRPr lang="en-US" sz="900" kern="1200" dirty="0">
            <a:solidFill>
              <a:schemeClr val="tx1"/>
            </a:solidFill>
          </a:endParaRPr>
        </a:p>
      </dsp:txBody>
      <dsp:txXfrm>
        <a:off x="2888007" y="168489"/>
        <a:ext cx="758723" cy="463927"/>
      </dsp:txXfrm>
    </dsp:sp>
    <dsp:sp modelId="{2F8E11BD-5AFD-4ABB-93CF-C695BC4068FE}">
      <dsp:nvSpPr>
        <dsp:cNvPr id="0" name=""/>
        <dsp:cNvSpPr/>
      </dsp:nvSpPr>
      <dsp:spPr>
        <a:xfrm>
          <a:off x="1642898" y="200141"/>
          <a:ext cx="5263007" cy="5263007"/>
        </a:xfrm>
        <a:custGeom>
          <a:avLst/>
          <a:gdLst/>
          <a:ahLst/>
          <a:cxnLst/>
          <a:rect l="0" t="0" r="0" b="0"/>
          <a:pathLst>
            <a:path>
              <a:moveTo>
                <a:pt x="2030894" y="69457"/>
              </a:moveTo>
              <a:arcTo wR="2631503" hR="2631503" stAng="15408399" swAng="258484"/>
            </a:path>
          </a:pathLst>
        </a:custGeom>
        <a:noFill/>
        <a:ln w="9525" cap="flat" cmpd="sng" algn="ctr">
          <a:solidFill>
            <a:schemeClr val="accent5">
              <a:hueOff val="-9933876"/>
              <a:satOff val="39811"/>
              <a:lumOff val="8628"/>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D1B9-7C14-4C74-A475-00B6C3488965}">
      <dsp:nvSpPr>
        <dsp:cNvPr id="0" name=""/>
        <dsp:cNvSpPr/>
      </dsp:nvSpPr>
      <dsp:spPr>
        <a:xfrm>
          <a:off x="548" y="544812"/>
          <a:ext cx="2140333" cy="12842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JO" sz="2600" kern="1200" dirty="0" smtClean="0"/>
            <a:t>الرقمنة</a:t>
          </a:r>
          <a:endParaRPr lang="en-US" sz="2600" kern="1200" dirty="0"/>
        </a:p>
      </dsp:txBody>
      <dsp:txXfrm>
        <a:off x="548" y="544812"/>
        <a:ext cx="2140333" cy="1284200"/>
      </dsp:txXfrm>
    </dsp:sp>
    <dsp:sp modelId="{A29BA056-7909-4B31-980D-8ACA890F284A}">
      <dsp:nvSpPr>
        <dsp:cNvPr id="0" name=""/>
        <dsp:cNvSpPr/>
      </dsp:nvSpPr>
      <dsp:spPr>
        <a:xfrm>
          <a:off x="2354916" y="544812"/>
          <a:ext cx="2140333" cy="1284200"/>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JO" sz="2600" b="1" kern="1200" dirty="0" smtClean="0"/>
            <a:t>رفع جودة وفاعلية وكفاءة الخدمات</a:t>
          </a:r>
          <a:endParaRPr lang="en-US" sz="2600" kern="1200" dirty="0"/>
        </a:p>
      </dsp:txBody>
      <dsp:txXfrm>
        <a:off x="2354916" y="544812"/>
        <a:ext cx="2140333" cy="1284200"/>
      </dsp:txXfrm>
    </dsp:sp>
    <dsp:sp modelId="{D6F65C5E-FC8D-4671-99D1-1D82877906D5}">
      <dsp:nvSpPr>
        <dsp:cNvPr id="0" name=""/>
        <dsp:cNvSpPr/>
      </dsp:nvSpPr>
      <dsp:spPr>
        <a:xfrm>
          <a:off x="548" y="2043046"/>
          <a:ext cx="2140333" cy="1284200"/>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JO" sz="2600" b="1" kern="1200" dirty="0" smtClean="0"/>
            <a:t>تمكين الوصول للخدمات</a:t>
          </a:r>
          <a:endParaRPr lang="en-US" sz="2600" kern="1200" dirty="0"/>
        </a:p>
      </dsp:txBody>
      <dsp:txXfrm>
        <a:off x="548" y="2043046"/>
        <a:ext cx="2140333" cy="1284200"/>
      </dsp:txXfrm>
    </dsp:sp>
    <dsp:sp modelId="{C7E2EE71-1575-404E-A429-949CC92496B6}">
      <dsp:nvSpPr>
        <dsp:cNvPr id="0" name=""/>
        <dsp:cNvSpPr/>
      </dsp:nvSpPr>
      <dsp:spPr>
        <a:xfrm>
          <a:off x="2354916" y="2043046"/>
          <a:ext cx="2140333" cy="1284200"/>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JO" sz="2600" b="1" kern="1200" dirty="0" smtClean="0"/>
            <a:t>الضبط والاستمرارية</a:t>
          </a:r>
          <a:endParaRPr lang="en-US" sz="2600" kern="1200" dirty="0"/>
        </a:p>
      </dsp:txBody>
      <dsp:txXfrm>
        <a:off x="2354916" y="2043046"/>
        <a:ext cx="2140333" cy="1284200"/>
      </dsp:txXfrm>
    </dsp:sp>
    <dsp:sp modelId="{44BB0C3C-F36C-4953-9092-97EA9784EB10}">
      <dsp:nvSpPr>
        <dsp:cNvPr id="0" name=""/>
        <dsp:cNvSpPr/>
      </dsp:nvSpPr>
      <dsp:spPr>
        <a:xfrm>
          <a:off x="548" y="3541280"/>
          <a:ext cx="2140333" cy="1284200"/>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JO" sz="2600" b="1" kern="1200" dirty="0" smtClean="0"/>
            <a:t>التميز</a:t>
          </a:r>
          <a:endParaRPr lang="en-US" sz="2600" kern="1200" dirty="0"/>
        </a:p>
      </dsp:txBody>
      <dsp:txXfrm>
        <a:off x="548" y="3541280"/>
        <a:ext cx="2140333" cy="1284200"/>
      </dsp:txXfrm>
    </dsp:sp>
    <dsp:sp modelId="{48D9067C-6BAB-42B3-AC28-A63577FD503B}">
      <dsp:nvSpPr>
        <dsp:cNvPr id="0" name=""/>
        <dsp:cNvSpPr/>
      </dsp:nvSpPr>
      <dsp:spPr>
        <a:xfrm>
          <a:off x="2354916" y="3541280"/>
          <a:ext cx="2140333" cy="128420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JO" sz="2600" b="1" kern="1200" dirty="0" smtClean="0"/>
            <a:t>الاتصال ونشر المعرفة</a:t>
          </a:r>
          <a:endParaRPr lang="en-US" sz="2600" kern="1200" dirty="0"/>
        </a:p>
      </dsp:txBody>
      <dsp:txXfrm>
        <a:off x="2354916" y="3541280"/>
        <a:ext cx="2140333" cy="1284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6AFA7-1A4E-41D9-8E17-9DD0C08056B9}">
      <dsp:nvSpPr>
        <dsp:cNvPr id="0" name=""/>
        <dsp:cNvSpPr/>
      </dsp:nvSpPr>
      <dsp:spPr>
        <a:xfrm>
          <a:off x="3049" y="2009297"/>
          <a:ext cx="155958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ar-JO" sz="1900" kern="1200" dirty="0" smtClean="0"/>
            <a:t>وزارة الصحة</a:t>
          </a:r>
          <a:endParaRPr lang="en-US" sz="1900" kern="1200" dirty="0"/>
        </a:p>
      </dsp:txBody>
      <dsp:txXfrm>
        <a:off x="3049" y="2009297"/>
        <a:ext cx="1559586" cy="376200"/>
      </dsp:txXfrm>
    </dsp:sp>
    <dsp:sp modelId="{4046B327-A522-4FC8-86CB-FA22E433A3AE}">
      <dsp:nvSpPr>
        <dsp:cNvPr id="0" name=""/>
        <dsp:cNvSpPr/>
      </dsp:nvSpPr>
      <dsp:spPr>
        <a:xfrm>
          <a:off x="1562635" y="34247"/>
          <a:ext cx="311917" cy="4326300"/>
        </a:xfrm>
        <a:prstGeom prst="leftBrace">
          <a:avLst>
            <a:gd name="adj1" fmla="val 35000"/>
            <a:gd name="adj2" fmla="val 50000"/>
          </a:avLst>
        </a:prstGeom>
        <a:noFill/>
        <a:ln w="25400" cap="flat" cmpd="sng" algn="ctr">
          <a:solidFill>
            <a:schemeClr val="accent3">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028AD69-725D-4363-87C7-7C1981BFDFEA}">
      <dsp:nvSpPr>
        <dsp:cNvPr id="0" name=""/>
        <dsp:cNvSpPr/>
      </dsp:nvSpPr>
      <dsp:spPr>
        <a:xfrm>
          <a:off x="1999320" y="34247"/>
          <a:ext cx="4242075" cy="4326300"/>
        </a:xfrm>
        <a:prstGeom prst="rect">
          <a:avLst/>
        </a:prstGeom>
        <a:solidFill>
          <a:schemeClr val="accent3">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171450" lvl="1" indent="-171450" algn="r" defTabSz="844550" rtl="1">
            <a:lnSpc>
              <a:spcPct val="90000"/>
            </a:lnSpc>
            <a:spcBef>
              <a:spcPct val="0"/>
            </a:spcBef>
            <a:spcAft>
              <a:spcPct val="15000"/>
            </a:spcAft>
            <a:buChar char="••"/>
          </a:pPr>
          <a:r>
            <a:rPr lang="ar-JO" sz="1900" b="0" i="0" kern="1200" dirty="0" smtClean="0"/>
            <a:t>تحسين جودة وسلامة خدمات الرعاية الصحية وضمان استمراريتها</a:t>
          </a:r>
          <a:endParaRPr lang="en-US" sz="1900" b="0" kern="1200" dirty="0"/>
        </a:p>
        <a:p>
          <a:pPr marL="171450" lvl="1" indent="-171450" algn="r" defTabSz="844550" rtl="1">
            <a:lnSpc>
              <a:spcPct val="90000"/>
            </a:lnSpc>
            <a:spcBef>
              <a:spcPct val="0"/>
            </a:spcBef>
            <a:spcAft>
              <a:spcPct val="15000"/>
            </a:spcAft>
            <a:buChar char="••"/>
          </a:pPr>
          <a:r>
            <a:rPr lang="ar-JO" sz="1900" b="0" i="0" kern="1200" dirty="0" smtClean="0"/>
            <a:t>المساهمة في الحد من انتشار الأمراض غير السارية</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تعزيز خدمات الصحة الإنجابية وتنظيم الأسرة وصحة الطفل</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تطوير البنية التحتية لمؤسسات الرعاية الصحية الأولية والثانوية</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إدارة كفؤة وفاعلة للموارد البشرية</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المساهمة في تحقيق تأمين صحي شامل لكافة المواطنين الأردنيين</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إدارة كفؤة وفاعلة للموارد المالية وضبط وتوجيه الإنفاق</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تعزيز الدور التنظيمي والرقابي للوزارة</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إدارة معرفية كفؤة وفاعلة</a:t>
          </a:r>
          <a:endParaRPr lang="ar-JO" sz="1900" b="0" i="0" kern="1200" dirty="0"/>
        </a:p>
        <a:p>
          <a:pPr marL="171450" lvl="1" indent="-171450" algn="r" defTabSz="844550" rtl="1">
            <a:lnSpc>
              <a:spcPct val="90000"/>
            </a:lnSpc>
            <a:spcBef>
              <a:spcPct val="0"/>
            </a:spcBef>
            <a:spcAft>
              <a:spcPct val="15000"/>
            </a:spcAft>
            <a:buChar char="••"/>
          </a:pPr>
          <a:r>
            <a:rPr lang="ar-JO" sz="1900" b="0" i="0" kern="1200" dirty="0" smtClean="0"/>
            <a:t>إدارة كفؤة للأزمات والكوارث والمخاطر</a:t>
          </a:r>
          <a:endParaRPr lang="ar-JO" sz="1900" b="0" i="0" kern="1200" dirty="0"/>
        </a:p>
      </dsp:txBody>
      <dsp:txXfrm>
        <a:off x="1999320" y="34247"/>
        <a:ext cx="4242075" cy="4326300"/>
      </dsp:txXfrm>
    </dsp:sp>
    <dsp:sp modelId="{F1FDFB38-F64A-4BDF-B0CA-86072D834FF8}">
      <dsp:nvSpPr>
        <dsp:cNvPr id="0" name=""/>
        <dsp:cNvSpPr/>
      </dsp:nvSpPr>
      <dsp:spPr>
        <a:xfrm>
          <a:off x="3049" y="4457603"/>
          <a:ext cx="1559586" cy="61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ar-JO" sz="1900" kern="1200" dirty="0" smtClean="0"/>
            <a:t>الخدمات الطبية الملكية</a:t>
          </a:r>
          <a:endParaRPr lang="en-US" sz="1900" kern="1200" dirty="0"/>
        </a:p>
      </dsp:txBody>
      <dsp:txXfrm>
        <a:off x="3049" y="4457603"/>
        <a:ext cx="1559586" cy="611325"/>
      </dsp:txXfrm>
    </dsp:sp>
    <dsp:sp modelId="{139302D3-F6A5-43FD-B9F2-4BD591720671}">
      <dsp:nvSpPr>
        <dsp:cNvPr id="0" name=""/>
        <dsp:cNvSpPr/>
      </dsp:nvSpPr>
      <dsp:spPr>
        <a:xfrm>
          <a:off x="1562635" y="4428947"/>
          <a:ext cx="311917" cy="668636"/>
        </a:xfrm>
        <a:prstGeom prst="leftBrace">
          <a:avLst>
            <a:gd name="adj1" fmla="val 35000"/>
            <a:gd name="adj2" fmla="val 50000"/>
          </a:avLst>
        </a:prstGeom>
        <a:noFill/>
        <a:ln w="25400" cap="flat" cmpd="sng" algn="ctr">
          <a:solidFill>
            <a:schemeClr val="accent3">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4739FBF-3135-413A-9261-CC6DE1266647}">
      <dsp:nvSpPr>
        <dsp:cNvPr id="0" name=""/>
        <dsp:cNvSpPr/>
      </dsp:nvSpPr>
      <dsp:spPr>
        <a:xfrm>
          <a:off x="1999320" y="4428947"/>
          <a:ext cx="4242075" cy="668636"/>
        </a:xfrm>
        <a:prstGeom prst="rect">
          <a:avLst/>
        </a:prstGeom>
        <a:solidFill>
          <a:schemeClr val="accent3">
            <a:alpha val="90000"/>
            <a:hueOff val="0"/>
            <a:satOff val="0"/>
            <a:lumOff val="0"/>
            <a:alphaOff val="-2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171450" lvl="1" indent="-171450" algn="r" defTabSz="844550" rtl="1">
            <a:lnSpc>
              <a:spcPct val="90000"/>
            </a:lnSpc>
            <a:spcBef>
              <a:spcPct val="0"/>
            </a:spcBef>
            <a:spcAft>
              <a:spcPct val="15000"/>
            </a:spcAft>
            <a:buChar char="••"/>
          </a:pPr>
          <a:r>
            <a:rPr lang="ar-JO" sz="1900" kern="1200" smtClean="0">
              <a:effectLst/>
              <a:latin typeface="+mn-lt"/>
              <a:ea typeface="+mn-ea"/>
              <a:cs typeface="+mn-cs"/>
            </a:rPr>
            <a:t>تقديم خدمة طبية متميزة وآمنة ذات جودة عالية وبكلفة معقولة</a:t>
          </a:r>
          <a:endParaRPr lang="en-US" sz="1900" kern="1200" dirty="0"/>
        </a:p>
      </dsp:txBody>
      <dsp:txXfrm>
        <a:off x="1999320" y="4428947"/>
        <a:ext cx="4242075" cy="668636"/>
      </dsp:txXfrm>
    </dsp:sp>
    <dsp:sp modelId="{AFF075BF-D618-43A5-8582-5D2445BCB509}">
      <dsp:nvSpPr>
        <dsp:cNvPr id="0" name=""/>
        <dsp:cNvSpPr/>
      </dsp:nvSpPr>
      <dsp:spPr>
        <a:xfrm>
          <a:off x="3049" y="5194639"/>
          <a:ext cx="1559586" cy="61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ar-JO" sz="1900" kern="1200" dirty="0" smtClean="0"/>
            <a:t>شركة الحوسبة الصحية</a:t>
          </a:r>
          <a:endParaRPr lang="en-US" sz="1900" kern="1200" dirty="0"/>
        </a:p>
      </dsp:txBody>
      <dsp:txXfrm>
        <a:off x="3049" y="5194639"/>
        <a:ext cx="1559586" cy="611325"/>
      </dsp:txXfrm>
    </dsp:sp>
    <dsp:sp modelId="{6357F7B1-0FC0-4179-BB3A-0FA63923E199}">
      <dsp:nvSpPr>
        <dsp:cNvPr id="0" name=""/>
        <dsp:cNvSpPr/>
      </dsp:nvSpPr>
      <dsp:spPr>
        <a:xfrm>
          <a:off x="1562635" y="5165984"/>
          <a:ext cx="311917" cy="668636"/>
        </a:xfrm>
        <a:prstGeom prst="leftBrace">
          <a:avLst>
            <a:gd name="adj1" fmla="val 35000"/>
            <a:gd name="adj2" fmla="val 50000"/>
          </a:avLst>
        </a:prstGeom>
        <a:noFill/>
        <a:ln w="25400" cap="flat" cmpd="sng" algn="ctr">
          <a:solidFill>
            <a:schemeClr val="accent3">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0DAD01F-E440-48A1-A7D4-8577D727E9E4}">
      <dsp:nvSpPr>
        <dsp:cNvPr id="0" name=""/>
        <dsp:cNvSpPr/>
      </dsp:nvSpPr>
      <dsp:spPr>
        <a:xfrm>
          <a:off x="1999320" y="5165984"/>
          <a:ext cx="4242075" cy="668636"/>
        </a:xfrm>
        <a:prstGeom prst="rect">
          <a:avLst/>
        </a:prstGeom>
        <a:solidFill>
          <a:schemeClr val="accent3">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171450" lvl="1" indent="-171450" algn="r" defTabSz="844550" rtl="1">
            <a:lnSpc>
              <a:spcPct val="90000"/>
            </a:lnSpc>
            <a:spcBef>
              <a:spcPct val="0"/>
            </a:spcBef>
            <a:spcAft>
              <a:spcPct val="15000"/>
            </a:spcAft>
            <a:buChar char="••"/>
          </a:pPr>
          <a:r>
            <a:rPr lang="ar-JO" sz="1900" kern="1200" smtClean="0">
              <a:effectLst/>
              <a:latin typeface="+mn-lt"/>
              <a:ea typeface="+mn-ea"/>
              <a:cs typeface="+mn-cs"/>
            </a:rPr>
            <a:t>توظيف تكنولوجيا المعلومات والاتصال لضمان رعاية صحية متميزة للمواطن الأردني</a:t>
          </a:r>
          <a:endParaRPr lang="en-US" sz="1900" kern="1200" dirty="0"/>
        </a:p>
      </dsp:txBody>
      <dsp:txXfrm>
        <a:off x="1999320" y="5165984"/>
        <a:ext cx="4242075" cy="66863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EFF3AA0E-B363-4197-9588-9712E079164D}" type="datetimeFigureOut">
              <a:rPr lang="en-US" smtClean="0"/>
              <a:t>8/16/2022</a:t>
            </a:fld>
            <a:endParaRPr lang="en-US"/>
          </a:p>
        </p:txBody>
      </p:sp>
      <p:sp>
        <p:nvSpPr>
          <p:cNvPr id="4" name="Footer Placeholder 3"/>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D1F0ACAE-2311-41EF-ABBD-3F211FE177C4}" type="slidenum">
              <a:rPr lang="en-US" smtClean="0"/>
              <a:t>‹#›</a:t>
            </a:fld>
            <a:endParaRPr lang="en-US"/>
          </a:p>
        </p:txBody>
      </p:sp>
    </p:spTree>
    <p:extLst>
      <p:ext uri="{BB962C8B-B14F-4D97-AF65-F5344CB8AC3E}">
        <p14:creationId xmlns:p14="http://schemas.microsoft.com/office/powerpoint/2010/main" val="1994368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20D5DEEE-8074-4D5F-A606-062714DF41B2}" type="datetimeFigureOut">
              <a:rPr lang="en-GB" smtClean="0"/>
              <a:t>16/08/2022</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7E4A8F2-C6BA-41C9-A6A1-97B36333EBBB}" type="slidenum">
              <a:rPr lang="en-GB" smtClean="0"/>
              <a:t>‹#›</a:t>
            </a:fld>
            <a:endParaRPr lang="en-GB"/>
          </a:p>
        </p:txBody>
      </p:sp>
    </p:spTree>
    <p:extLst>
      <p:ext uri="{BB962C8B-B14F-4D97-AF65-F5344CB8AC3E}">
        <p14:creationId xmlns:p14="http://schemas.microsoft.com/office/powerpoint/2010/main" val="147815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Can AI change your appointments without your approval</a:t>
            </a:r>
          </a:p>
          <a:p>
            <a:r>
              <a:rPr lang="en-US" sz="900" dirty="0" smtClean="0"/>
              <a:t>Can AI add to amend your treatment plan without the provider's approval?</a:t>
            </a:r>
          </a:p>
          <a:p>
            <a:r>
              <a:rPr lang="en-US" sz="900" dirty="0" smtClean="0"/>
              <a:t>AI will be under the QM umbrella, and they will be able to contribute, however the approval of owners on their parts will be essential</a:t>
            </a:r>
          </a:p>
          <a:p>
            <a:r>
              <a:rPr lang="en-US" sz="900" dirty="0" smtClean="0"/>
              <a:t>Should the patient be present for the AI to contribute?</a:t>
            </a:r>
          </a:p>
          <a:p>
            <a:r>
              <a:rPr lang="en-US" sz="900" dirty="0" smtClean="0"/>
              <a:t>Pre-requisite to AI is a patient portal and doctor or provider portal?</a:t>
            </a:r>
          </a:p>
        </p:txBody>
      </p:sp>
      <p:sp>
        <p:nvSpPr>
          <p:cNvPr id="4" name="Slide Number Placeholder 3"/>
          <p:cNvSpPr>
            <a:spLocks noGrp="1"/>
          </p:cNvSpPr>
          <p:nvPr>
            <p:ph type="sldNum" sz="quarter" idx="10"/>
          </p:nvPr>
        </p:nvSpPr>
        <p:spPr/>
        <p:txBody>
          <a:bodyPr/>
          <a:lstStyle/>
          <a:p>
            <a:fld id="{E7E4A8F2-C6BA-41C9-A6A1-97B36333EBBB}" type="slidenum">
              <a:rPr lang="en-GB" smtClean="0"/>
              <a:t>20</a:t>
            </a:fld>
            <a:endParaRPr lang="en-GB"/>
          </a:p>
        </p:txBody>
      </p:sp>
    </p:spTree>
    <p:extLst>
      <p:ext uri="{BB962C8B-B14F-4D97-AF65-F5344CB8AC3E}">
        <p14:creationId xmlns:p14="http://schemas.microsoft.com/office/powerpoint/2010/main" val="39759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Can AI change your appointments without your approval</a:t>
            </a:r>
          </a:p>
          <a:p>
            <a:r>
              <a:rPr lang="en-US" sz="900" dirty="0" smtClean="0"/>
              <a:t>Can AI add to amend your treatment plan without the provider's approval?</a:t>
            </a:r>
          </a:p>
          <a:p>
            <a:r>
              <a:rPr lang="en-US" sz="900" dirty="0" smtClean="0"/>
              <a:t>AI will be under the QM umbrella, and they will be able to contribute, however the approval of owners on their parts will be essential</a:t>
            </a:r>
          </a:p>
          <a:p>
            <a:r>
              <a:rPr lang="en-US" sz="900" dirty="0" smtClean="0"/>
              <a:t>Should the patient be present for the AI to contribute?</a:t>
            </a:r>
          </a:p>
          <a:p>
            <a:r>
              <a:rPr lang="en-US" sz="900" dirty="0" smtClean="0"/>
              <a:t>Pre-requisite to AI is a patient portal and doctor or provider portal?</a:t>
            </a:r>
          </a:p>
        </p:txBody>
      </p:sp>
      <p:sp>
        <p:nvSpPr>
          <p:cNvPr id="4" name="Slide Number Placeholder 3"/>
          <p:cNvSpPr>
            <a:spLocks noGrp="1"/>
          </p:cNvSpPr>
          <p:nvPr>
            <p:ph type="sldNum" sz="quarter" idx="10"/>
          </p:nvPr>
        </p:nvSpPr>
        <p:spPr/>
        <p:txBody>
          <a:bodyPr/>
          <a:lstStyle/>
          <a:p>
            <a:fld id="{E7E4A8F2-C6BA-41C9-A6A1-97B36333EBBB}" type="slidenum">
              <a:rPr lang="en-GB" smtClean="0"/>
              <a:t>21</a:t>
            </a:fld>
            <a:endParaRPr lang="en-GB"/>
          </a:p>
        </p:txBody>
      </p:sp>
    </p:spTree>
    <p:extLst>
      <p:ext uri="{BB962C8B-B14F-4D97-AF65-F5344CB8AC3E}">
        <p14:creationId xmlns:p14="http://schemas.microsoft.com/office/powerpoint/2010/main" val="168495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Can AI change your appointments without your approval</a:t>
            </a:r>
          </a:p>
          <a:p>
            <a:r>
              <a:rPr lang="en-US" sz="900" dirty="0" smtClean="0"/>
              <a:t>Can AI add to amend your treatment plan without the provider's approval?</a:t>
            </a:r>
          </a:p>
          <a:p>
            <a:r>
              <a:rPr lang="en-US" sz="900" dirty="0" smtClean="0"/>
              <a:t>AI will be under the QM umbrella, and they will be able to contribute, however the approval of owners on their parts will be essential</a:t>
            </a:r>
          </a:p>
          <a:p>
            <a:r>
              <a:rPr lang="en-US" sz="900" dirty="0" smtClean="0"/>
              <a:t>Should the patient be present for the AI to contribute?</a:t>
            </a:r>
          </a:p>
          <a:p>
            <a:r>
              <a:rPr lang="en-US" sz="900" dirty="0" smtClean="0"/>
              <a:t>Pre-requisite to AI is a patient portal and doctor or provider portal?</a:t>
            </a:r>
          </a:p>
        </p:txBody>
      </p:sp>
      <p:sp>
        <p:nvSpPr>
          <p:cNvPr id="4" name="Slide Number Placeholder 3"/>
          <p:cNvSpPr>
            <a:spLocks noGrp="1"/>
          </p:cNvSpPr>
          <p:nvPr>
            <p:ph type="sldNum" sz="quarter" idx="10"/>
          </p:nvPr>
        </p:nvSpPr>
        <p:spPr/>
        <p:txBody>
          <a:bodyPr/>
          <a:lstStyle/>
          <a:p>
            <a:fld id="{E7E4A8F2-C6BA-41C9-A6A1-97B36333EBBB}" type="slidenum">
              <a:rPr lang="en-GB" smtClean="0"/>
              <a:t>22</a:t>
            </a:fld>
            <a:endParaRPr lang="en-GB"/>
          </a:p>
        </p:txBody>
      </p:sp>
    </p:spTree>
    <p:extLst>
      <p:ext uri="{BB962C8B-B14F-4D97-AF65-F5344CB8AC3E}">
        <p14:creationId xmlns:p14="http://schemas.microsoft.com/office/powerpoint/2010/main" val="65151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Can AI change your appointments without your approval</a:t>
            </a:r>
          </a:p>
          <a:p>
            <a:r>
              <a:rPr lang="en-US" sz="900" dirty="0" smtClean="0"/>
              <a:t>Can AI add to amend your treatment plan without the provider's approval?</a:t>
            </a:r>
          </a:p>
          <a:p>
            <a:r>
              <a:rPr lang="en-US" sz="900" dirty="0" smtClean="0"/>
              <a:t>AI will be under the QM umbrella, and they will be able to contribute, however the approval of owners on their parts will be essential</a:t>
            </a:r>
          </a:p>
          <a:p>
            <a:r>
              <a:rPr lang="en-US" sz="900" dirty="0" smtClean="0"/>
              <a:t>Should the patient be present for the AI to contribute?</a:t>
            </a:r>
          </a:p>
          <a:p>
            <a:r>
              <a:rPr lang="en-US" sz="900" dirty="0" smtClean="0"/>
              <a:t>Pre-requisite to AI is a patient portal and doctor or provider portal?</a:t>
            </a:r>
          </a:p>
        </p:txBody>
      </p:sp>
      <p:sp>
        <p:nvSpPr>
          <p:cNvPr id="4" name="Slide Number Placeholder 3"/>
          <p:cNvSpPr>
            <a:spLocks noGrp="1"/>
          </p:cNvSpPr>
          <p:nvPr>
            <p:ph type="sldNum" sz="quarter" idx="10"/>
          </p:nvPr>
        </p:nvSpPr>
        <p:spPr/>
        <p:txBody>
          <a:bodyPr/>
          <a:lstStyle/>
          <a:p>
            <a:fld id="{E7E4A8F2-C6BA-41C9-A6A1-97B36333EBBB}" type="slidenum">
              <a:rPr lang="en-GB" smtClean="0"/>
              <a:t>23</a:t>
            </a:fld>
            <a:endParaRPr lang="en-GB"/>
          </a:p>
        </p:txBody>
      </p:sp>
    </p:spTree>
    <p:extLst>
      <p:ext uri="{BB962C8B-B14F-4D97-AF65-F5344CB8AC3E}">
        <p14:creationId xmlns:p14="http://schemas.microsoft.com/office/powerpoint/2010/main" val="52778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Can AI change your appointments without your approval</a:t>
            </a:r>
          </a:p>
          <a:p>
            <a:r>
              <a:rPr lang="en-US" sz="900" dirty="0" smtClean="0"/>
              <a:t>Can AI add to amend your treatment plan without the provider's approval?</a:t>
            </a:r>
          </a:p>
          <a:p>
            <a:r>
              <a:rPr lang="en-US" sz="900" dirty="0" smtClean="0"/>
              <a:t>AI will be under the QM umbrella, and they will be able to contribute, however the approval of owners on their parts will be essential</a:t>
            </a:r>
          </a:p>
          <a:p>
            <a:r>
              <a:rPr lang="en-US" sz="900" dirty="0" smtClean="0"/>
              <a:t>Should the patient be present for the AI to contribute?</a:t>
            </a:r>
          </a:p>
          <a:p>
            <a:r>
              <a:rPr lang="en-US" sz="900" dirty="0" smtClean="0"/>
              <a:t>Pre-requisite to AI is a patient portal and doctor or provider portal?</a:t>
            </a:r>
          </a:p>
        </p:txBody>
      </p:sp>
      <p:sp>
        <p:nvSpPr>
          <p:cNvPr id="4" name="Slide Number Placeholder 3"/>
          <p:cNvSpPr>
            <a:spLocks noGrp="1"/>
          </p:cNvSpPr>
          <p:nvPr>
            <p:ph type="sldNum" sz="quarter" idx="10"/>
          </p:nvPr>
        </p:nvSpPr>
        <p:spPr/>
        <p:txBody>
          <a:bodyPr/>
          <a:lstStyle/>
          <a:p>
            <a:fld id="{E7E4A8F2-C6BA-41C9-A6A1-97B36333EBBB}" type="slidenum">
              <a:rPr lang="en-GB" smtClean="0"/>
              <a:t>24</a:t>
            </a:fld>
            <a:endParaRPr lang="en-GB"/>
          </a:p>
        </p:txBody>
      </p:sp>
    </p:spTree>
    <p:extLst>
      <p:ext uri="{BB962C8B-B14F-4D97-AF65-F5344CB8AC3E}">
        <p14:creationId xmlns:p14="http://schemas.microsoft.com/office/powerpoint/2010/main" val="40301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E7E4A8F2-C6BA-41C9-A6A1-97B36333EBBB}" type="slidenum">
              <a:rPr lang="en-GB" smtClean="0"/>
              <a:t>26</a:t>
            </a:fld>
            <a:endParaRPr lang="en-GB"/>
          </a:p>
        </p:txBody>
      </p:sp>
    </p:spTree>
    <p:extLst>
      <p:ext uri="{BB962C8B-B14F-4D97-AF65-F5344CB8AC3E}">
        <p14:creationId xmlns:p14="http://schemas.microsoft.com/office/powerpoint/2010/main" val="154268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00528D"/>
                </a:solidFill>
                <a:latin typeface="Myriad Pro"/>
                <a:cs typeface="Myriad Pro"/>
              </a:defRPr>
            </a:lvl1pPr>
          </a:lstStyle>
          <a:p>
            <a:pPr marL="12700">
              <a:lnSpc>
                <a:spcPct val="100000"/>
              </a:lnSpc>
              <a:spcBef>
                <a:spcPts val="35"/>
              </a:spcBef>
            </a:pPr>
            <a:r>
              <a:rPr spc="-5" dirty="0"/>
              <a:t>Copyright </a:t>
            </a:r>
            <a:r>
              <a:rPr dirty="0">
                <a:latin typeface="Adobe Arabic"/>
                <a:cs typeface="Adobe Arabic"/>
              </a:rPr>
              <a:t>© </a:t>
            </a:r>
            <a:r>
              <a:rPr dirty="0"/>
              <a:t>2019 </a:t>
            </a:r>
            <a:r>
              <a:rPr spc="-5" dirty="0"/>
              <a:t>- Electronic Health </a:t>
            </a:r>
            <a:r>
              <a:rPr dirty="0"/>
              <a:t>Solutions </a:t>
            </a:r>
            <a:r>
              <a:rPr spc="-5" dirty="0"/>
              <a:t>(EHS). All rights</a:t>
            </a:r>
            <a:r>
              <a:rPr spc="110" dirty="0"/>
              <a:t> </a:t>
            </a:r>
            <a:r>
              <a:rPr spc="-5"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6" name="Holder 6"/>
          <p:cNvSpPr>
            <a:spLocks noGrp="1"/>
          </p:cNvSpPr>
          <p:nvPr>
            <p:ph type="sldNum" sz="quarter" idx="7"/>
          </p:nvPr>
        </p:nvSpPr>
        <p:spPr/>
        <p:txBody>
          <a:bodyPr lIns="0" tIns="0" rIns="0" bIns="0"/>
          <a:lstStyle>
            <a:lvl1pPr>
              <a:defRPr sz="1200" b="0" i="0">
                <a:solidFill>
                  <a:srgbClr val="00528D"/>
                </a:solidFill>
                <a:latin typeface="Myriad Pro"/>
                <a:cs typeface="Myriad Pro"/>
              </a:defRPr>
            </a:lvl1pPr>
          </a:lstStyle>
          <a:p>
            <a:pPr marL="12700">
              <a:lnSpc>
                <a:spcPct val="100000"/>
              </a:lnSpc>
              <a:spcBef>
                <a:spcPts val="5"/>
              </a:spcBef>
            </a:pPr>
            <a:r>
              <a:rPr spc="-10" dirty="0"/>
              <a:t>Page</a:t>
            </a:r>
            <a:r>
              <a:rPr spc="-90" dirty="0"/>
              <a:t> </a:t>
            </a:r>
            <a:r>
              <a:rPr spc="35" dirty="0">
                <a:latin typeface="Trebuchet MS"/>
                <a:cs typeface="Trebuchet MS"/>
              </a:rPr>
              <a:t>0</a:t>
            </a:r>
            <a:fld id="{81D60167-4931-47E6-BA6A-407CBD079E47}" type="slidenum">
              <a:rPr spc="35" dirty="0">
                <a:latin typeface="Trebuchet MS"/>
                <a:cs typeface="Trebuchet MS"/>
              </a:rPr>
              <a:t>‹#›</a:t>
            </a:fld>
            <a:endParaRPr spc="35" dirty="0">
              <a:latin typeface="Trebuchet MS"/>
              <a:cs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umb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67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83762" y="351726"/>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4358301"/>
            <a:ext cx="10693400" cy="3204549"/>
          </a:xfrm>
          <a:prstGeom prst="rect">
            <a:avLst/>
          </a:pr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6858531" y="2530223"/>
            <a:ext cx="2265488" cy="162032"/>
          </a:xfrm>
          <a:prstGeom prst="rect">
            <a:avLst/>
          </a:prstGeom>
          <a:solidFill>
            <a:schemeClr val="bg1">
              <a:lumMod val="95000"/>
            </a:schemeClr>
          </a:solidFill>
          <a:ln w="25400">
            <a:noFill/>
          </a:ln>
          <a:effectLst/>
        </p:spPr>
        <p:txBody>
          <a:bodyPr anchor="ctr"/>
          <a:lstStyle>
            <a:lvl1pPr marL="0" indent="0" algn="ctr">
              <a:buFontTx/>
              <a:buNone/>
              <a:defRPr sz="1053">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305437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538D"/>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00528D"/>
                </a:solidFill>
                <a:latin typeface="Myriad Pro"/>
                <a:cs typeface="Myriad Pro"/>
              </a:defRPr>
            </a:lvl1pPr>
          </a:lstStyle>
          <a:p>
            <a:pPr marL="12700">
              <a:lnSpc>
                <a:spcPct val="100000"/>
              </a:lnSpc>
              <a:spcBef>
                <a:spcPts val="35"/>
              </a:spcBef>
            </a:pPr>
            <a:r>
              <a:rPr spc="-5" dirty="0"/>
              <a:t>Copyright </a:t>
            </a:r>
            <a:r>
              <a:rPr dirty="0">
                <a:latin typeface="Adobe Arabic"/>
                <a:cs typeface="Adobe Arabic"/>
              </a:rPr>
              <a:t>© </a:t>
            </a:r>
            <a:r>
              <a:rPr dirty="0"/>
              <a:t>2019 </a:t>
            </a:r>
            <a:r>
              <a:rPr spc="-5" dirty="0"/>
              <a:t>- Electronic Health </a:t>
            </a:r>
            <a:r>
              <a:rPr dirty="0"/>
              <a:t>Solutions </a:t>
            </a:r>
            <a:r>
              <a:rPr spc="-5" dirty="0"/>
              <a:t>(EHS). All rights</a:t>
            </a:r>
            <a:r>
              <a:rPr spc="110" dirty="0"/>
              <a:t> </a:t>
            </a:r>
            <a:r>
              <a:rPr spc="-5"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6" name="Holder 6"/>
          <p:cNvSpPr>
            <a:spLocks noGrp="1"/>
          </p:cNvSpPr>
          <p:nvPr>
            <p:ph type="sldNum" sz="quarter" idx="7"/>
          </p:nvPr>
        </p:nvSpPr>
        <p:spPr/>
        <p:txBody>
          <a:bodyPr lIns="0" tIns="0" rIns="0" bIns="0"/>
          <a:lstStyle>
            <a:lvl1pPr>
              <a:defRPr sz="1200" b="0" i="0">
                <a:solidFill>
                  <a:srgbClr val="00528D"/>
                </a:solidFill>
                <a:latin typeface="Myriad Pro"/>
                <a:cs typeface="Myriad Pro"/>
              </a:defRPr>
            </a:lvl1pPr>
          </a:lstStyle>
          <a:p>
            <a:pPr marL="12700">
              <a:lnSpc>
                <a:spcPct val="100000"/>
              </a:lnSpc>
              <a:spcBef>
                <a:spcPts val="5"/>
              </a:spcBef>
            </a:pPr>
            <a:r>
              <a:rPr spc="-10" dirty="0"/>
              <a:t>Page</a:t>
            </a:r>
            <a:r>
              <a:rPr spc="-90" dirty="0"/>
              <a:t> </a:t>
            </a:r>
            <a:r>
              <a:rPr spc="35" dirty="0">
                <a:latin typeface="Trebuchet MS"/>
                <a:cs typeface="Trebuchet MS"/>
              </a:rPr>
              <a:t>0</a:t>
            </a:r>
            <a:fld id="{81D60167-4931-47E6-BA6A-407CBD079E47}" type="slidenum">
              <a:rPr spc="35" dirty="0">
                <a:latin typeface="Trebuchet MS"/>
                <a:cs typeface="Trebuchet MS"/>
              </a:rPr>
              <a:t>‹#›</a:t>
            </a:fld>
            <a:endParaRPr spc="35" dirty="0">
              <a:latin typeface="Trebuchet MS"/>
              <a:cs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538D"/>
                </a:solidFill>
                <a:latin typeface="Trebuchet MS"/>
                <a:cs typeface="Trebuchet M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00528D"/>
                </a:solidFill>
                <a:latin typeface="Myriad Pro"/>
                <a:cs typeface="Myriad Pro"/>
              </a:defRPr>
            </a:lvl1pPr>
          </a:lstStyle>
          <a:p>
            <a:pPr marL="12700">
              <a:lnSpc>
                <a:spcPct val="100000"/>
              </a:lnSpc>
              <a:spcBef>
                <a:spcPts val="35"/>
              </a:spcBef>
            </a:pPr>
            <a:r>
              <a:rPr spc="-5" dirty="0"/>
              <a:t>Copyright </a:t>
            </a:r>
            <a:r>
              <a:rPr dirty="0">
                <a:latin typeface="Adobe Arabic"/>
                <a:cs typeface="Adobe Arabic"/>
              </a:rPr>
              <a:t>© </a:t>
            </a:r>
            <a:r>
              <a:rPr dirty="0"/>
              <a:t>2019 </a:t>
            </a:r>
            <a:r>
              <a:rPr spc="-5" dirty="0"/>
              <a:t>- Electronic Health </a:t>
            </a:r>
            <a:r>
              <a:rPr dirty="0"/>
              <a:t>Solutions </a:t>
            </a:r>
            <a:r>
              <a:rPr spc="-5" dirty="0"/>
              <a:t>(EHS). All rights</a:t>
            </a:r>
            <a:r>
              <a:rPr spc="110" dirty="0"/>
              <a:t> </a:t>
            </a:r>
            <a:r>
              <a:rPr spc="-5"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7" name="Holder 7"/>
          <p:cNvSpPr>
            <a:spLocks noGrp="1"/>
          </p:cNvSpPr>
          <p:nvPr>
            <p:ph type="sldNum" sz="quarter" idx="7"/>
          </p:nvPr>
        </p:nvSpPr>
        <p:spPr/>
        <p:txBody>
          <a:bodyPr lIns="0" tIns="0" rIns="0" bIns="0"/>
          <a:lstStyle>
            <a:lvl1pPr>
              <a:defRPr sz="1200" b="0" i="0">
                <a:solidFill>
                  <a:srgbClr val="00528D"/>
                </a:solidFill>
                <a:latin typeface="Myriad Pro"/>
                <a:cs typeface="Myriad Pro"/>
              </a:defRPr>
            </a:lvl1pPr>
          </a:lstStyle>
          <a:p>
            <a:pPr marL="12700">
              <a:lnSpc>
                <a:spcPct val="100000"/>
              </a:lnSpc>
              <a:spcBef>
                <a:spcPts val="5"/>
              </a:spcBef>
            </a:pPr>
            <a:r>
              <a:rPr spc="-10" dirty="0"/>
              <a:t>Page</a:t>
            </a:r>
            <a:r>
              <a:rPr spc="-90" dirty="0"/>
              <a:t> </a:t>
            </a:r>
            <a:r>
              <a:rPr spc="35" dirty="0">
                <a:latin typeface="Trebuchet MS"/>
                <a:cs typeface="Trebuchet MS"/>
              </a:rPr>
              <a:t>0</a:t>
            </a:r>
            <a:fld id="{81D60167-4931-47E6-BA6A-407CBD079E47}" type="slidenum">
              <a:rPr spc="35" dirty="0">
                <a:latin typeface="Trebuchet MS"/>
                <a:cs typeface="Trebuchet MS"/>
              </a:rPr>
              <a:t>‹#›</a:t>
            </a:fld>
            <a:endParaRPr spc="35" dirty="0">
              <a:latin typeface="Trebuchet MS"/>
              <a:cs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538D"/>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00528D"/>
                </a:solidFill>
                <a:latin typeface="Myriad Pro"/>
                <a:cs typeface="Myriad Pro"/>
              </a:defRPr>
            </a:lvl1pPr>
          </a:lstStyle>
          <a:p>
            <a:pPr marL="12700">
              <a:lnSpc>
                <a:spcPct val="100000"/>
              </a:lnSpc>
              <a:spcBef>
                <a:spcPts val="35"/>
              </a:spcBef>
            </a:pPr>
            <a:r>
              <a:rPr spc="-5" dirty="0"/>
              <a:t>Copyright </a:t>
            </a:r>
            <a:r>
              <a:rPr dirty="0">
                <a:latin typeface="Adobe Arabic"/>
                <a:cs typeface="Adobe Arabic"/>
              </a:rPr>
              <a:t>© </a:t>
            </a:r>
            <a:r>
              <a:rPr dirty="0"/>
              <a:t>2019 </a:t>
            </a:r>
            <a:r>
              <a:rPr spc="-5" dirty="0"/>
              <a:t>- Electronic Health </a:t>
            </a:r>
            <a:r>
              <a:rPr dirty="0"/>
              <a:t>Solutions </a:t>
            </a:r>
            <a:r>
              <a:rPr spc="-5" dirty="0"/>
              <a:t>(EHS). All rights</a:t>
            </a:r>
            <a:r>
              <a:rPr spc="110" dirty="0"/>
              <a:t> </a:t>
            </a:r>
            <a:r>
              <a:rPr spc="-5"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5" name="Holder 5"/>
          <p:cNvSpPr>
            <a:spLocks noGrp="1"/>
          </p:cNvSpPr>
          <p:nvPr>
            <p:ph type="sldNum" sz="quarter" idx="7"/>
          </p:nvPr>
        </p:nvSpPr>
        <p:spPr/>
        <p:txBody>
          <a:bodyPr lIns="0" tIns="0" rIns="0" bIns="0"/>
          <a:lstStyle>
            <a:lvl1pPr>
              <a:defRPr sz="1200" b="0" i="0">
                <a:solidFill>
                  <a:srgbClr val="00528D"/>
                </a:solidFill>
                <a:latin typeface="Myriad Pro"/>
                <a:cs typeface="Myriad Pro"/>
              </a:defRPr>
            </a:lvl1pPr>
          </a:lstStyle>
          <a:p>
            <a:pPr marL="12700">
              <a:lnSpc>
                <a:spcPct val="100000"/>
              </a:lnSpc>
              <a:spcBef>
                <a:spcPts val="5"/>
              </a:spcBef>
            </a:pPr>
            <a:r>
              <a:rPr spc="-10" dirty="0"/>
              <a:t>Page</a:t>
            </a:r>
            <a:r>
              <a:rPr spc="-90" dirty="0"/>
              <a:t> </a:t>
            </a:r>
            <a:r>
              <a:rPr spc="35" dirty="0">
                <a:latin typeface="Trebuchet MS"/>
                <a:cs typeface="Trebuchet MS"/>
              </a:rPr>
              <a:t>0</a:t>
            </a:r>
            <a:fld id="{81D60167-4931-47E6-BA6A-407CBD079E47}" type="slidenum">
              <a:rPr spc="35" dirty="0">
                <a:latin typeface="Trebuchet MS"/>
                <a:cs typeface="Trebuchet MS"/>
              </a:rPr>
              <a:t>‹#›</a:t>
            </a:fld>
            <a:endParaRPr spc="35" dirty="0">
              <a:latin typeface="Trebuchet MS"/>
              <a:cs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gradFill>
          <a:gsLst>
            <a:gs pos="49000">
              <a:srgbClr val="F6F6F6"/>
            </a:gs>
            <a:gs pos="100000">
              <a:schemeClr val="bg1"/>
            </a:gs>
          </a:gsLst>
          <a:lin ang="0" scaled="0"/>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Blank">
    <p:bg>
      <p:bgPr>
        <a:gradFill>
          <a:gsLst>
            <a:gs pos="49000">
              <a:srgbClr val="F6F6F6"/>
            </a:gs>
            <a:gs pos="100000">
              <a:schemeClr val="bg1"/>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16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83763" y="351726"/>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2693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D839175-F9B0-473B-962D-A2904375FD83}"/>
              </a:ext>
            </a:extLst>
          </p:cNvPr>
          <p:cNvSpPr/>
          <p:nvPr userDrawn="1"/>
        </p:nvSpPr>
        <p:spPr>
          <a:xfrm>
            <a:off x="5966259" y="-18227"/>
            <a:ext cx="4687730" cy="3749898"/>
          </a:xfrm>
          <a:custGeom>
            <a:avLst/>
            <a:gdLst>
              <a:gd name="connsiteX0" fmla="*/ 1421216 w 7126936"/>
              <a:gd name="connsiteY0" fmla="*/ 0 h 5036860"/>
              <a:gd name="connsiteX1" fmla="*/ 2890058 w 7126936"/>
              <a:gd name="connsiteY1" fmla="*/ 0 h 5036860"/>
              <a:gd name="connsiteX2" fmla="*/ 1372622 w 7126936"/>
              <a:gd name="connsiteY2" fmla="*/ 2876597 h 5036860"/>
              <a:gd name="connsiteX3" fmla="*/ 1298069 w 7126936"/>
              <a:gd name="connsiteY3" fmla="*/ 3175310 h 5036860"/>
              <a:gd name="connsiteX4" fmla="*/ 1389719 w 7126936"/>
              <a:gd name="connsiteY4" fmla="*/ 3509978 h 5036860"/>
              <a:gd name="connsiteX5" fmla="*/ 1754813 w 7126936"/>
              <a:gd name="connsiteY5" fmla="*/ 3737661 h 5036860"/>
              <a:gd name="connsiteX6" fmla="*/ 7126936 w 7126936"/>
              <a:gd name="connsiteY6" fmla="*/ 3737661 h 5036860"/>
              <a:gd name="connsiteX7" fmla="*/ 7126936 w 7126936"/>
              <a:gd name="connsiteY7" fmla="*/ 5036860 h 5036860"/>
              <a:gd name="connsiteX8" fmla="*/ 1754813 w 7126936"/>
              <a:gd name="connsiteY8" fmla="*/ 5036860 h 5036860"/>
              <a:gd name="connsiteX9" fmla="*/ 277216 w 7126936"/>
              <a:gd name="connsiteY9" fmla="*/ 4180825 h 5036860"/>
              <a:gd name="connsiteX10" fmla="*/ 1 w 7126936"/>
              <a:gd name="connsiteY10" fmla="*/ 3177067 h 5036860"/>
              <a:gd name="connsiteX11" fmla="*/ 223532 w 7126936"/>
              <a:gd name="connsiteY11" fmla="*/ 2270494 h 503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6936" h="5036860">
                <a:moveTo>
                  <a:pt x="1421216" y="0"/>
                </a:moveTo>
                <a:lnTo>
                  <a:pt x="2890058" y="0"/>
                </a:lnTo>
                <a:lnTo>
                  <a:pt x="1372622" y="2876597"/>
                </a:lnTo>
                <a:cubicBezTo>
                  <a:pt x="1319316" y="2977549"/>
                  <a:pt x="1298069" y="3079636"/>
                  <a:pt x="1298069" y="3175310"/>
                </a:cubicBezTo>
                <a:cubicBezTo>
                  <a:pt x="1298069" y="3305305"/>
                  <a:pt x="1337419" y="3423481"/>
                  <a:pt x="1389719" y="3509978"/>
                </a:cubicBezTo>
                <a:cubicBezTo>
                  <a:pt x="1441013" y="3595091"/>
                  <a:pt x="1556678" y="3737661"/>
                  <a:pt x="1754813" y="3737661"/>
                </a:cubicBezTo>
                <a:lnTo>
                  <a:pt x="7126936" y="3737661"/>
                </a:lnTo>
                <a:lnTo>
                  <a:pt x="7126936" y="5036860"/>
                </a:lnTo>
                <a:lnTo>
                  <a:pt x="1754813" y="5036860"/>
                </a:lnTo>
                <a:cubicBezTo>
                  <a:pt x="1152862" y="5036860"/>
                  <a:pt x="600441" y="4716901"/>
                  <a:pt x="277216" y="4180825"/>
                </a:cubicBezTo>
                <a:cubicBezTo>
                  <a:pt x="92658" y="3874946"/>
                  <a:pt x="-125" y="3526321"/>
                  <a:pt x="1" y="3177067"/>
                </a:cubicBezTo>
                <a:cubicBezTo>
                  <a:pt x="251" y="2865406"/>
                  <a:pt x="74303" y="2553117"/>
                  <a:pt x="223532" y="2270494"/>
                </a:cubicBezTo>
                <a:close/>
              </a:path>
            </a:pathLst>
          </a:custGeom>
          <a:solidFill>
            <a:srgbClr val="0071BC">
              <a:alpha val="4000"/>
            </a:srgbClr>
          </a:solidFill>
          <a:ln w="4269" cap="flat">
            <a:noFill/>
            <a:prstDash val="solid"/>
            <a:miter/>
          </a:ln>
        </p:spPr>
        <p:txBody>
          <a:bodyPr rtlCol="0" anchor="ctr"/>
          <a:lstStyle/>
          <a:p>
            <a:endParaRPr lang="en-US" sz="1184"/>
          </a:p>
        </p:txBody>
      </p:sp>
      <p:sp>
        <p:nvSpPr>
          <p:cNvPr id="8" name="Freeform: Shape 7">
            <a:extLst>
              <a:ext uri="{FF2B5EF4-FFF2-40B4-BE49-F238E27FC236}">
                <a16:creationId xmlns:a16="http://schemas.microsoft.com/office/drawing/2014/main" id="{66834645-4A66-4EFB-90FE-A84E6AF0F435}"/>
              </a:ext>
            </a:extLst>
          </p:cNvPr>
          <p:cNvSpPr/>
          <p:nvPr userDrawn="1"/>
        </p:nvSpPr>
        <p:spPr>
          <a:xfrm>
            <a:off x="0" y="991491"/>
            <a:ext cx="4897124" cy="6571360"/>
          </a:xfrm>
          <a:custGeom>
            <a:avLst/>
            <a:gdLst>
              <a:gd name="connsiteX0" fmla="*/ 1759557 w 7445286"/>
              <a:gd name="connsiteY0" fmla="*/ 0 h 8826645"/>
              <a:gd name="connsiteX1" fmla="*/ 3290838 w 7445286"/>
              <a:gd name="connsiteY1" fmla="*/ 951079 h 8826645"/>
              <a:gd name="connsiteX2" fmla="*/ 7445286 w 7445286"/>
              <a:gd name="connsiteY2" fmla="*/ 8826645 h 8826645"/>
              <a:gd name="connsiteX3" fmla="*/ 5976479 w 7445286"/>
              <a:gd name="connsiteY3" fmla="*/ 8826645 h 8826645"/>
              <a:gd name="connsiteX4" fmla="*/ 2141622 w 7445286"/>
              <a:gd name="connsiteY4" fmla="*/ 1557182 h 8826645"/>
              <a:gd name="connsiteX5" fmla="*/ 1759431 w 7445286"/>
              <a:gd name="connsiteY5" fmla="*/ 1299076 h 8826645"/>
              <a:gd name="connsiteX6" fmla="*/ 1377112 w 7445286"/>
              <a:gd name="connsiteY6" fmla="*/ 1557182 h 8826645"/>
              <a:gd name="connsiteX7" fmla="*/ 0 w 7445286"/>
              <a:gd name="connsiteY7" fmla="*/ 4167767 h 8826645"/>
              <a:gd name="connsiteX8" fmla="*/ 0 w 7445286"/>
              <a:gd name="connsiteY8" fmla="*/ 1383458 h 8826645"/>
              <a:gd name="connsiteX9" fmla="*/ 228150 w 7445286"/>
              <a:gd name="connsiteY9" fmla="*/ 950955 h 8826645"/>
              <a:gd name="connsiteX10" fmla="*/ 280952 w 7445286"/>
              <a:gd name="connsiteY10" fmla="*/ 857039 h 8826645"/>
              <a:gd name="connsiteX11" fmla="*/ 1616990 w 7445286"/>
              <a:gd name="connsiteY11" fmla="*/ 5783 h 8826645"/>
              <a:gd name="connsiteX12" fmla="*/ 1688021 w 7445286"/>
              <a:gd name="connsiteY12" fmla="*/ 1508 h 8826645"/>
              <a:gd name="connsiteX13" fmla="*/ 1759557 w 7445286"/>
              <a:gd name="connsiteY13" fmla="*/ 0 h 8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5286" h="8826645">
                <a:moveTo>
                  <a:pt x="1759557" y="0"/>
                </a:moveTo>
                <a:cubicBezTo>
                  <a:pt x="2404253" y="0"/>
                  <a:pt x="2976662" y="355541"/>
                  <a:pt x="3290838" y="951079"/>
                </a:cubicBezTo>
                <a:lnTo>
                  <a:pt x="7445286" y="8826645"/>
                </a:lnTo>
                <a:lnTo>
                  <a:pt x="5976479" y="8826645"/>
                </a:lnTo>
                <a:lnTo>
                  <a:pt x="2141622" y="1557182"/>
                </a:lnTo>
                <a:cubicBezTo>
                  <a:pt x="2055128" y="1393239"/>
                  <a:pt x="1915826" y="1299076"/>
                  <a:pt x="1759431" y="1299076"/>
                </a:cubicBezTo>
                <a:cubicBezTo>
                  <a:pt x="1603035" y="1299076"/>
                  <a:pt x="1463736" y="1393239"/>
                  <a:pt x="1377112" y="1557182"/>
                </a:cubicBezTo>
                <a:lnTo>
                  <a:pt x="0" y="4167767"/>
                </a:lnTo>
                <a:lnTo>
                  <a:pt x="0" y="1383458"/>
                </a:lnTo>
                <a:lnTo>
                  <a:pt x="228150" y="950955"/>
                </a:lnTo>
                <a:cubicBezTo>
                  <a:pt x="244997" y="919022"/>
                  <a:pt x="262598" y="887592"/>
                  <a:pt x="280952" y="857039"/>
                </a:cubicBezTo>
                <a:cubicBezTo>
                  <a:pt x="578535" y="360569"/>
                  <a:pt x="1065073" y="51295"/>
                  <a:pt x="1616990" y="5783"/>
                </a:cubicBezTo>
                <a:cubicBezTo>
                  <a:pt x="1640500" y="3899"/>
                  <a:pt x="1664134" y="2388"/>
                  <a:pt x="1688021" y="1508"/>
                </a:cubicBezTo>
                <a:cubicBezTo>
                  <a:pt x="1711784" y="504"/>
                  <a:pt x="1735544" y="0"/>
                  <a:pt x="1759557" y="0"/>
                </a:cubicBezTo>
                <a:close/>
              </a:path>
            </a:pathLst>
          </a:custGeom>
          <a:solidFill>
            <a:srgbClr val="0071BC">
              <a:alpha val="4000"/>
            </a:srgbClr>
          </a:solidFill>
          <a:ln w="4269" cap="flat">
            <a:noFill/>
            <a:prstDash val="solid"/>
            <a:miter/>
          </a:ln>
        </p:spPr>
        <p:txBody>
          <a:bodyPr rtlCol="0" anchor="ctr"/>
          <a:lstStyle/>
          <a:p>
            <a:endParaRPr lang="en-US" sz="1184"/>
          </a:p>
        </p:txBody>
      </p:sp>
      <p:sp>
        <p:nvSpPr>
          <p:cNvPr id="9" name="Freeform: Shape 8">
            <a:extLst>
              <a:ext uri="{FF2B5EF4-FFF2-40B4-BE49-F238E27FC236}">
                <a16:creationId xmlns:a16="http://schemas.microsoft.com/office/drawing/2014/main" id="{4AB4CFEB-E2D1-45BA-BD51-A7AC315F9761}"/>
              </a:ext>
            </a:extLst>
          </p:cNvPr>
          <p:cNvSpPr/>
          <p:nvPr userDrawn="1"/>
        </p:nvSpPr>
        <p:spPr>
          <a:xfrm>
            <a:off x="6054537" y="5007882"/>
            <a:ext cx="3736011" cy="2554968"/>
          </a:xfrm>
          <a:custGeom>
            <a:avLst/>
            <a:gdLst>
              <a:gd name="connsiteX0" fmla="*/ 2840097 w 5680001"/>
              <a:gd name="connsiteY0" fmla="*/ 0 h 3431831"/>
              <a:gd name="connsiteX1" fmla="*/ 4371377 w 5680001"/>
              <a:gd name="connsiteY1" fmla="*/ 951080 h 3431831"/>
              <a:gd name="connsiteX2" fmla="*/ 5680001 w 5680001"/>
              <a:gd name="connsiteY2" fmla="*/ 3431831 h 3431831"/>
              <a:gd name="connsiteX3" fmla="*/ 4211253 w 5680001"/>
              <a:gd name="connsiteY3" fmla="*/ 3431831 h 3431831"/>
              <a:gd name="connsiteX4" fmla="*/ 3222288 w 5680001"/>
              <a:gd name="connsiteY4" fmla="*/ 1557056 h 3431831"/>
              <a:gd name="connsiteX5" fmla="*/ 2840097 w 5680001"/>
              <a:gd name="connsiteY5" fmla="*/ 1298950 h 3431831"/>
              <a:gd name="connsiteX6" fmla="*/ 2457779 w 5680001"/>
              <a:gd name="connsiteY6" fmla="*/ 1557056 h 3431831"/>
              <a:gd name="connsiteX7" fmla="*/ 1468826 w 5680001"/>
              <a:gd name="connsiteY7" fmla="*/ 3431831 h 3431831"/>
              <a:gd name="connsiteX8" fmla="*/ 0 w 5680001"/>
              <a:gd name="connsiteY8" fmla="*/ 3431831 h 3431831"/>
              <a:gd name="connsiteX9" fmla="*/ 1308689 w 5680001"/>
              <a:gd name="connsiteY9" fmla="*/ 950956 h 3431831"/>
              <a:gd name="connsiteX10" fmla="*/ 1361491 w 5680001"/>
              <a:gd name="connsiteY10" fmla="*/ 857039 h 3431831"/>
              <a:gd name="connsiteX11" fmla="*/ 2697529 w 5680001"/>
              <a:gd name="connsiteY11" fmla="*/ 5786 h 3431831"/>
              <a:gd name="connsiteX12" fmla="*/ 2768560 w 5680001"/>
              <a:gd name="connsiteY12" fmla="*/ 1508 h 3431831"/>
              <a:gd name="connsiteX13" fmla="*/ 2840097 w 5680001"/>
              <a:gd name="connsiteY13" fmla="*/ 0 h 343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0001" h="3431831">
                <a:moveTo>
                  <a:pt x="2840097" y="0"/>
                </a:moveTo>
                <a:cubicBezTo>
                  <a:pt x="3484793" y="0"/>
                  <a:pt x="4057201" y="355540"/>
                  <a:pt x="4371377" y="951080"/>
                </a:cubicBezTo>
                <a:lnTo>
                  <a:pt x="5680001" y="3431831"/>
                </a:lnTo>
                <a:lnTo>
                  <a:pt x="4211253" y="3431831"/>
                </a:lnTo>
                <a:lnTo>
                  <a:pt x="3222288" y="1557056"/>
                </a:lnTo>
                <a:cubicBezTo>
                  <a:pt x="3135791" y="1393116"/>
                  <a:pt x="2996493" y="1298950"/>
                  <a:pt x="2840097" y="1298950"/>
                </a:cubicBezTo>
                <a:cubicBezTo>
                  <a:pt x="2683697" y="1298950"/>
                  <a:pt x="2544401" y="1393116"/>
                  <a:pt x="2457779" y="1557056"/>
                </a:cubicBezTo>
                <a:lnTo>
                  <a:pt x="1468826" y="3431831"/>
                </a:lnTo>
                <a:lnTo>
                  <a:pt x="0" y="3431831"/>
                </a:lnTo>
                <a:lnTo>
                  <a:pt x="1308689" y="950956"/>
                </a:lnTo>
                <a:cubicBezTo>
                  <a:pt x="1325537" y="919022"/>
                  <a:pt x="1343137" y="887592"/>
                  <a:pt x="1361491" y="857039"/>
                </a:cubicBezTo>
                <a:cubicBezTo>
                  <a:pt x="1659074" y="360569"/>
                  <a:pt x="2145613" y="51296"/>
                  <a:pt x="2697529" y="5786"/>
                </a:cubicBezTo>
                <a:cubicBezTo>
                  <a:pt x="2721039" y="3898"/>
                  <a:pt x="2744676" y="2391"/>
                  <a:pt x="2768560" y="1508"/>
                </a:cubicBezTo>
                <a:cubicBezTo>
                  <a:pt x="2792323" y="504"/>
                  <a:pt x="2816083" y="0"/>
                  <a:pt x="2840097" y="0"/>
                </a:cubicBezTo>
                <a:close/>
              </a:path>
            </a:pathLst>
          </a:custGeom>
          <a:solidFill>
            <a:srgbClr val="0071BC">
              <a:alpha val="4000"/>
            </a:srgbClr>
          </a:solidFill>
          <a:ln w="4269" cap="flat">
            <a:noFill/>
            <a:prstDash val="solid"/>
            <a:miter/>
          </a:ln>
        </p:spPr>
        <p:txBody>
          <a:bodyPr rtlCol="0" anchor="ctr"/>
          <a:lstStyle/>
          <a:p>
            <a:endParaRPr lang="en-US" sz="1184"/>
          </a:p>
        </p:txBody>
      </p:sp>
    </p:spTree>
    <p:extLst>
      <p:ext uri="{BB962C8B-B14F-4D97-AF65-F5344CB8AC3E}">
        <p14:creationId xmlns:p14="http://schemas.microsoft.com/office/powerpoint/2010/main" val="253667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8258817-399B-48BA-B6DB-CCDB3DD11EEB}"/>
              </a:ext>
            </a:extLst>
          </p:cNvPr>
          <p:cNvSpPr>
            <a:spLocks noGrp="1"/>
          </p:cNvSpPr>
          <p:nvPr>
            <p:ph type="pic" sz="quarter" idx="10"/>
          </p:nvPr>
        </p:nvSpPr>
        <p:spPr>
          <a:xfrm>
            <a:off x="0" y="619014"/>
            <a:ext cx="4256380" cy="6342348"/>
          </a:xfrm>
          <a:custGeom>
            <a:avLst/>
            <a:gdLst>
              <a:gd name="connsiteX0" fmla="*/ 0 w 6471138"/>
              <a:gd name="connsiteY0" fmla="*/ 0 h 8519036"/>
              <a:gd name="connsiteX1" fmla="*/ 5689713 w 6471138"/>
              <a:gd name="connsiteY1" fmla="*/ 3001398 h 8519036"/>
              <a:gd name="connsiteX2" fmla="*/ 5766885 w 6471138"/>
              <a:gd name="connsiteY2" fmla="*/ 3044836 h 8519036"/>
              <a:gd name="connsiteX3" fmla="*/ 6466286 w 6471138"/>
              <a:gd name="connsiteY3" fmla="*/ 4142459 h 8519036"/>
              <a:gd name="connsiteX4" fmla="*/ 6469868 w 6471138"/>
              <a:gd name="connsiteY4" fmla="*/ 4200799 h 8519036"/>
              <a:gd name="connsiteX5" fmla="*/ 6471138 w 6471138"/>
              <a:gd name="connsiteY5" fmla="*/ 4259488 h 8519036"/>
              <a:gd name="connsiteX6" fmla="*/ 5689829 w 6471138"/>
              <a:gd name="connsiteY6" fmla="*/ 5517578 h 8519036"/>
              <a:gd name="connsiteX7" fmla="*/ 0 w 6471138"/>
              <a:gd name="connsiteY7" fmla="*/ 8519036 h 85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138" h="8519036">
                <a:moveTo>
                  <a:pt x="0" y="0"/>
                </a:moveTo>
                <a:lnTo>
                  <a:pt x="5689713" y="3001398"/>
                </a:lnTo>
                <a:cubicBezTo>
                  <a:pt x="5715938" y="3015261"/>
                  <a:pt x="5741701" y="3029702"/>
                  <a:pt x="5766885" y="3044836"/>
                </a:cubicBezTo>
                <a:cubicBezTo>
                  <a:pt x="6174695" y="3289407"/>
                  <a:pt x="6428854" y="3689016"/>
                  <a:pt x="6466286" y="4142459"/>
                </a:cubicBezTo>
                <a:cubicBezTo>
                  <a:pt x="6467903" y="4161752"/>
                  <a:pt x="6469059" y="4181276"/>
                  <a:pt x="6469868" y="4200799"/>
                </a:cubicBezTo>
                <a:cubicBezTo>
                  <a:pt x="6470677" y="4220324"/>
                  <a:pt x="6471138" y="4239849"/>
                  <a:pt x="6471138" y="4259488"/>
                </a:cubicBezTo>
                <a:cubicBezTo>
                  <a:pt x="6471138" y="4789179"/>
                  <a:pt x="6179086" y="5259490"/>
                  <a:pt x="5689829" y="5517578"/>
                </a:cubicBezTo>
                <a:lnTo>
                  <a:pt x="0" y="8519036"/>
                </a:lnTo>
                <a:close/>
              </a:path>
            </a:pathLst>
          </a:custGeom>
        </p:spPr>
        <p:txBody>
          <a:bodyPr wrap="square">
            <a:noAutofit/>
          </a:bodyPr>
          <a:lstStyle>
            <a:lvl1pPr marL="0" indent="0">
              <a:buNone/>
              <a:defRPr/>
            </a:lvl1pPr>
          </a:lstStyle>
          <a:p>
            <a:endParaRPr lang="es-NI"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Freeform: Shape 15">
            <a:extLst>
              <a:ext uri="{FF2B5EF4-FFF2-40B4-BE49-F238E27FC236}">
                <a16:creationId xmlns:a16="http://schemas.microsoft.com/office/drawing/2014/main" id="{0E10CAA3-58CD-4769-9D82-3603C8FB1250}"/>
              </a:ext>
            </a:extLst>
          </p:cNvPr>
          <p:cNvSpPr/>
          <p:nvPr/>
        </p:nvSpPr>
        <p:spPr>
          <a:xfrm>
            <a:off x="0" y="1576002"/>
            <a:ext cx="2783114" cy="5971719"/>
          </a:xfrm>
          <a:custGeom>
            <a:avLst/>
            <a:gdLst>
              <a:gd name="connsiteX0" fmla="*/ 0 w 4231275"/>
              <a:gd name="connsiteY0" fmla="*/ 0 h 8021207"/>
              <a:gd name="connsiteX1" fmla="*/ 4231275 w 4231275"/>
              <a:gd name="connsiteY1" fmla="*/ 8021207 h 8021207"/>
              <a:gd name="connsiteX2" fmla="*/ 2714081 w 4231275"/>
              <a:gd name="connsiteY2" fmla="*/ 8021207 h 8021207"/>
              <a:gd name="connsiteX3" fmla="*/ 0 w 4231275"/>
              <a:gd name="connsiteY3" fmla="*/ 2876317 h 8021207"/>
            </a:gdLst>
            <a:ahLst/>
            <a:cxnLst>
              <a:cxn ang="0">
                <a:pos x="connsiteX0" y="connsiteY0"/>
              </a:cxn>
              <a:cxn ang="0">
                <a:pos x="connsiteX1" y="connsiteY1"/>
              </a:cxn>
              <a:cxn ang="0">
                <a:pos x="connsiteX2" y="connsiteY2"/>
              </a:cxn>
              <a:cxn ang="0">
                <a:pos x="connsiteX3" y="connsiteY3"/>
              </a:cxn>
            </a:cxnLst>
            <a:rect l="l" t="t" r="r" b="b"/>
            <a:pathLst>
              <a:path w="4231275" h="8021207">
                <a:moveTo>
                  <a:pt x="0" y="0"/>
                </a:moveTo>
                <a:lnTo>
                  <a:pt x="4231275" y="8021207"/>
                </a:lnTo>
                <a:lnTo>
                  <a:pt x="2714081" y="8021207"/>
                </a:lnTo>
                <a:lnTo>
                  <a:pt x="0" y="2876317"/>
                </a:lnTo>
                <a:close/>
              </a:path>
            </a:pathLst>
          </a:custGeom>
          <a:solidFill>
            <a:srgbClr val="0071BC">
              <a:alpha val="4000"/>
            </a:srgbClr>
          </a:solidFill>
          <a:ln w="4269" cap="flat">
            <a:noFill/>
            <a:prstDash val="solid"/>
            <a:miter/>
          </a:ln>
        </p:spPr>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pPr lvl="0"/>
            <a:endParaRPr lang="en-US" sz="1184" dirty="0"/>
          </a:p>
        </p:txBody>
      </p:sp>
      <p:sp>
        <p:nvSpPr>
          <p:cNvPr id="18" name="Freeform: Shape 17">
            <a:extLst>
              <a:ext uri="{FF2B5EF4-FFF2-40B4-BE49-F238E27FC236}">
                <a16:creationId xmlns:a16="http://schemas.microsoft.com/office/drawing/2014/main" id="{5CB49569-24D0-4AF6-A56F-1E3EAA931BC5}"/>
              </a:ext>
            </a:extLst>
          </p:cNvPr>
          <p:cNvSpPr/>
          <p:nvPr/>
        </p:nvSpPr>
        <p:spPr>
          <a:xfrm>
            <a:off x="8357051" y="865232"/>
            <a:ext cx="2336350" cy="5523709"/>
          </a:xfrm>
          <a:custGeom>
            <a:avLst/>
            <a:gdLst>
              <a:gd name="connsiteX0" fmla="*/ 3552043 w 3552043"/>
              <a:gd name="connsiteY0" fmla="*/ 0 h 7419441"/>
              <a:gd name="connsiteX1" fmla="*/ 3552043 w 3552043"/>
              <a:gd name="connsiteY1" fmla="*/ 919517 h 7419441"/>
              <a:gd name="connsiteX2" fmla="*/ 726459 w 3552043"/>
              <a:gd name="connsiteY2" fmla="*/ 6275987 h 7419441"/>
              <a:gd name="connsiteX3" fmla="*/ 687110 w 3552043"/>
              <a:gd name="connsiteY3" fmla="*/ 6434033 h 7419441"/>
              <a:gd name="connsiteX4" fmla="*/ 735549 w 3552043"/>
              <a:gd name="connsiteY4" fmla="*/ 6611167 h 7419441"/>
              <a:gd name="connsiteX5" fmla="*/ 928787 w 3552043"/>
              <a:gd name="connsiteY5" fmla="*/ 6731681 h 7419441"/>
              <a:gd name="connsiteX6" fmla="*/ 3552043 w 3552043"/>
              <a:gd name="connsiteY6" fmla="*/ 6731681 h 7419441"/>
              <a:gd name="connsiteX7" fmla="*/ 3552043 w 3552043"/>
              <a:gd name="connsiteY7" fmla="*/ 7419441 h 7419441"/>
              <a:gd name="connsiteX8" fmla="*/ 928916 w 3552043"/>
              <a:gd name="connsiteY8" fmla="*/ 7419441 h 7419441"/>
              <a:gd name="connsiteX9" fmla="*/ 146746 w 3552043"/>
              <a:gd name="connsiteY9" fmla="*/ 6966345 h 7419441"/>
              <a:gd name="connsiteX10" fmla="*/ 0 w 3552043"/>
              <a:gd name="connsiteY10" fmla="*/ 6434942 h 7419441"/>
              <a:gd name="connsiteX11" fmla="*/ 118306 w 3552043"/>
              <a:gd name="connsiteY11" fmla="*/ 5954964 h 7419441"/>
              <a:gd name="connsiteX12" fmla="*/ 3017001 w 3552043"/>
              <a:gd name="connsiteY12" fmla="*/ 459897 h 7419441"/>
              <a:gd name="connsiteX13" fmla="*/ 3044923 w 3552043"/>
              <a:gd name="connsiteY13" fmla="*/ 410159 h 7419441"/>
              <a:gd name="connsiteX14" fmla="*/ 3540539 w 3552043"/>
              <a:gd name="connsiteY14" fmla="*/ 3115 h 74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2043" h="7419441">
                <a:moveTo>
                  <a:pt x="3552043" y="0"/>
                </a:moveTo>
                <a:lnTo>
                  <a:pt x="3552043" y="919517"/>
                </a:lnTo>
                <a:lnTo>
                  <a:pt x="726459" y="6275987"/>
                </a:lnTo>
                <a:cubicBezTo>
                  <a:pt x="698408" y="6329233"/>
                  <a:pt x="687110" y="6383386"/>
                  <a:pt x="687110" y="6434033"/>
                </a:cubicBezTo>
                <a:cubicBezTo>
                  <a:pt x="687110" y="6502861"/>
                  <a:pt x="708017" y="6565455"/>
                  <a:pt x="735549" y="6611167"/>
                </a:cubicBezTo>
                <a:cubicBezTo>
                  <a:pt x="762691" y="6656231"/>
                  <a:pt x="823987" y="6731681"/>
                  <a:pt x="928787" y="6731681"/>
                </a:cubicBezTo>
                <a:lnTo>
                  <a:pt x="3552043" y="6731681"/>
                </a:lnTo>
                <a:lnTo>
                  <a:pt x="3552043" y="7419441"/>
                </a:lnTo>
                <a:lnTo>
                  <a:pt x="928916" y="7419441"/>
                </a:lnTo>
                <a:cubicBezTo>
                  <a:pt x="610232" y="7419441"/>
                  <a:pt x="317778" y="7250098"/>
                  <a:pt x="146746" y="6966345"/>
                </a:cubicBezTo>
                <a:cubicBezTo>
                  <a:pt x="49088" y="6804405"/>
                  <a:pt x="-129" y="6619869"/>
                  <a:pt x="0" y="6434942"/>
                </a:cubicBezTo>
                <a:cubicBezTo>
                  <a:pt x="128" y="6269885"/>
                  <a:pt x="39348" y="6104698"/>
                  <a:pt x="118306" y="5954964"/>
                </a:cubicBezTo>
                <a:lnTo>
                  <a:pt x="3017001" y="459897"/>
                </a:lnTo>
                <a:cubicBezTo>
                  <a:pt x="3025961" y="443015"/>
                  <a:pt x="3035313" y="426393"/>
                  <a:pt x="3044923" y="410159"/>
                </a:cubicBezTo>
                <a:cubicBezTo>
                  <a:pt x="3163066" y="213025"/>
                  <a:pt x="3337457" y="71628"/>
                  <a:pt x="3540539" y="3115"/>
                </a:cubicBezTo>
                <a:close/>
              </a:path>
            </a:pathLst>
          </a:custGeom>
          <a:solidFill>
            <a:srgbClr val="0071BC">
              <a:alpha val="4000"/>
            </a:srgbClr>
          </a:solidFill>
          <a:ln w="4269" cap="flat">
            <a:noFill/>
            <a:prstDash val="solid"/>
            <a:miter/>
          </a:ln>
        </p:spPr>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pPr lvl="0"/>
            <a:endParaRPr lang="en-US" sz="1184" dirty="0"/>
          </a:p>
        </p:txBody>
      </p:sp>
    </p:spTree>
    <p:extLst>
      <p:ext uri="{BB962C8B-B14F-4D97-AF65-F5344CB8AC3E}">
        <p14:creationId xmlns:p14="http://schemas.microsoft.com/office/powerpoint/2010/main" val="24140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9000">
              <a:srgbClr val="F6F6F6"/>
            </a:gs>
            <a:gs pos="100000">
              <a:schemeClr val="bg1"/>
            </a:gs>
          </a:gsLst>
          <a:lin ang="0" scaled="0"/>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5027" y="3248131"/>
            <a:ext cx="9203344" cy="909954"/>
          </a:xfrm>
          <a:prstGeom prst="rect">
            <a:avLst/>
          </a:prstGeom>
        </p:spPr>
        <p:txBody>
          <a:bodyPr wrap="square" lIns="0" tIns="0" rIns="0" bIns="0">
            <a:spAutoFit/>
          </a:bodyPr>
          <a:lstStyle>
            <a:lvl1pPr>
              <a:defRPr sz="5650" b="0" i="0">
                <a:solidFill>
                  <a:srgbClr val="00538D"/>
                </a:solidFill>
                <a:latin typeface="Trebuchet MS"/>
                <a:cs typeface="Trebuchet MS"/>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423868" y="7321188"/>
            <a:ext cx="3012440" cy="174625"/>
          </a:xfrm>
          <a:prstGeom prst="rect">
            <a:avLst/>
          </a:prstGeom>
        </p:spPr>
        <p:txBody>
          <a:bodyPr wrap="square" lIns="0" tIns="0" rIns="0" bIns="0">
            <a:spAutoFit/>
          </a:bodyPr>
          <a:lstStyle>
            <a:lvl1pPr>
              <a:defRPr sz="800" b="0" i="0">
                <a:solidFill>
                  <a:srgbClr val="00528D"/>
                </a:solidFill>
                <a:latin typeface="Myriad Pro"/>
                <a:cs typeface="Myriad Pro"/>
              </a:defRPr>
            </a:lvl1pPr>
          </a:lstStyle>
          <a:p>
            <a:pPr marL="12700">
              <a:lnSpc>
                <a:spcPct val="100000"/>
              </a:lnSpc>
              <a:spcBef>
                <a:spcPts val="35"/>
              </a:spcBef>
            </a:pPr>
            <a:r>
              <a:rPr spc="-5" dirty="0"/>
              <a:t>Copyright </a:t>
            </a:r>
            <a:r>
              <a:rPr dirty="0">
                <a:latin typeface="Adobe Arabic"/>
                <a:cs typeface="Adobe Arabic"/>
              </a:rPr>
              <a:t>© </a:t>
            </a:r>
            <a:r>
              <a:rPr dirty="0"/>
              <a:t>2019 </a:t>
            </a:r>
            <a:r>
              <a:rPr spc="-5" dirty="0"/>
              <a:t>- Electronic Health </a:t>
            </a:r>
            <a:r>
              <a:rPr dirty="0"/>
              <a:t>Solutions </a:t>
            </a:r>
            <a:r>
              <a:rPr spc="-5" dirty="0"/>
              <a:t>(EHS). All rights</a:t>
            </a:r>
            <a:r>
              <a:rPr spc="110" dirty="0"/>
              <a:t> </a:t>
            </a:r>
            <a:r>
              <a:rPr spc="-5" dirty="0"/>
              <a:t>reserved</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6" name="Holder 6"/>
          <p:cNvSpPr>
            <a:spLocks noGrp="1"/>
          </p:cNvSpPr>
          <p:nvPr>
            <p:ph type="sldNum" sz="quarter" idx="7"/>
          </p:nvPr>
        </p:nvSpPr>
        <p:spPr>
          <a:xfrm>
            <a:off x="9863441" y="7274388"/>
            <a:ext cx="539750" cy="204470"/>
          </a:xfrm>
          <a:prstGeom prst="rect">
            <a:avLst/>
          </a:prstGeom>
        </p:spPr>
        <p:txBody>
          <a:bodyPr wrap="square" lIns="0" tIns="0" rIns="0" bIns="0">
            <a:spAutoFit/>
          </a:bodyPr>
          <a:lstStyle>
            <a:lvl1pPr>
              <a:defRPr sz="1200" b="0" i="0">
                <a:solidFill>
                  <a:srgbClr val="00528D"/>
                </a:solidFill>
                <a:latin typeface="Myriad Pro"/>
                <a:cs typeface="Myriad Pro"/>
              </a:defRPr>
            </a:lvl1pPr>
          </a:lstStyle>
          <a:p>
            <a:pPr marL="12700">
              <a:lnSpc>
                <a:spcPct val="100000"/>
              </a:lnSpc>
              <a:spcBef>
                <a:spcPts val="5"/>
              </a:spcBef>
            </a:pPr>
            <a:r>
              <a:rPr spc="-10" dirty="0"/>
              <a:t>Page</a:t>
            </a:r>
            <a:r>
              <a:rPr spc="-90" dirty="0"/>
              <a:t> </a:t>
            </a:r>
            <a:r>
              <a:rPr spc="35" dirty="0">
                <a:latin typeface="Trebuchet MS"/>
                <a:cs typeface="Trebuchet MS"/>
              </a:rPr>
              <a:t>0</a:t>
            </a:r>
            <a:fld id="{81D60167-4931-47E6-BA6A-407CBD079E47}" type="slidenum">
              <a:rPr spc="35" dirty="0">
                <a:latin typeface="Trebuchet MS"/>
                <a:cs typeface="Trebuchet MS"/>
              </a:rPr>
              <a:t>‹#›</a:t>
            </a:fld>
            <a:endParaRPr spc="35" dirty="0">
              <a:latin typeface="Trebuchet MS"/>
              <a:cs typeface="Trebuchet M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2" r:id="rId10"/>
    <p:sldLayoutId id="2147483673"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hyperlink" Target="https://ehs.com.jo/" TargetMode="External"/><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png"/><Relationship Id="rId16"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20.png"/><Relationship Id="rId9" Type="http://schemas.openxmlformats.org/officeDocument/2006/relationships/image" Target="../media/image32.png"/><Relationship Id="rId1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hyperlink" Target="https://hda.jo/Home/Login?ReturnUrl=/" TargetMode="External"/><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hyperlink" Target="https://hda.jo/Home/Login?ReturnUr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1.png"/><Relationship Id="rId4" Type="http://schemas.openxmlformats.org/officeDocument/2006/relationships/hyperlink" Target="https://hda.jo/Home/Login?ReturnUr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1.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hyperlink" Target="https://hda.jo/Home/Login?ReturnUrl=/" TargetMode="External"/><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1.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hda.jo/Home/Login?ReturnUrl=/" TargetMode="External"/><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s://hda.jo/Home/Login?ReturnUr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s://hda.jo/Home/Login?ReturnUr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4.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1.xml"/><Relationship Id="rId16" Type="http://schemas.openxmlformats.org/officeDocument/2006/relationships/image" Target="../media/image90.png"/><Relationship Id="rId1" Type="http://schemas.openxmlformats.org/officeDocument/2006/relationships/slideLayout" Target="../slideLayouts/slideLayout9.xml"/><Relationship Id="rId6" Type="http://schemas.openxmlformats.org/officeDocument/2006/relationships/image" Target="../media/image61.png"/><Relationship Id="rId11" Type="http://schemas.openxmlformats.org/officeDocument/2006/relationships/image" Target="../media/image85.png"/><Relationship Id="rId5" Type="http://schemas.openxmlformats.org/officeDocument/2006/relationships/image" Target="../media/image80.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hyperlink" Target="https://hda.jo/Home/Login?ReturnUrl=/" TargetMode="External"/><Relationship Id="rId9" Type="http://schemas.openxmlformats.org/officeDocument/2006/relationships/image" Target="../media/image83.png"/><Relationship Id="rId14" Type="http://schemas.openxmlformats.org/officeDocument/2006/relationships/image" Target="../media/image88.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png"/><Relationship Id="rId7"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4.png"/><Relationship Id="rId5" Type="http://schemas.openxmlformats.org/officeDocument/2006/relationships/image" Target="../media/image61.png"/><Relationship Id="rId4" Type="http://schemas.openxmlformats.org/officeDocument/2006/relationships/hyperlink" Target="https://hda.jo/Home/Login?ReturnUr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5.png"/><Relationship Id="rId7"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hyperlink" Target="https://hda.jo/Home/Login?ReturnUrl=/"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png"/><Relationship Id="rId7"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hyperlink" Target="https://hda.jo/Home/Login?ReturnUrl=/" TargetMode="Externa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image" Target="../media/image85.png"/><Relationship Id="rId12"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84.png"/><Relationship Id="rId11" Type="http://schemas.openxmlformats.org/officeDocument/2006/relationships/diagramLayout" Target="../diagrams/layout2.xml"/><Relationship Id="rId5" Type="http://schemas.openxmlformats.org/officeDocument/2006/relationships/image" Target="../media/image61.png"/><Relationship Id="rId10" Type="http://schemas.openxmlformats.org/officeDocument/2006/relationships/diagramData" Target="../diagrams/data2.xml"/><Relationship Id="rId4" Type="http://schemas.openxmlformats.org/officeDocument/2006/relationships/hyperlink" Target="https://hda.jo/Home/Login?ReturnUrl=/" TargetMode="External"/><Relationship Id="rId9" Type="http://schemas.openxmlformats.org/officeDocument/2006/relationships/image" Target="../media/image95.png"/><Relationship Id="rId14" Type="http://schemas.microsoft.com/office/2007/relationships/diagramDrawing" Target="../diagrams/drawing2.xml"/></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61.png"/><Relationship Id="rId7" Type="http://schemas.openxmlformats.org/officeDocument/2006/relationships/image" Target="../media/image97.png"/><Relationship Id="rId12" Type="http://schemas.openxmlformats.org/officeDocument/2006/relationships/image" Target="../media/image102.jp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78.png"/><Relationship Id="rId10" Type="http://schemas.openxmlformats.org/officeDocument/2006/relationships/image" Target="../media/image100.png"/><Relationship Id="rId4" Type="http://schemas.openxmlformats.org/officeDocument/2006/relationships/hyperlink" Target="https://hda.jo/Home/Login?ReturnUrl=/" TargetMode="External"/><Relationship Id="rId9" Type="http://schemas.openxmlformats.org/officeDocument/2006/relationships/image" Target="../media/image99.png"/><Relationship Id="rId14" Type="http://schemas.openxmlformats.org/officeDocument/2006/relationships/image" Target="../media/image104.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diagramLayout" Target="../diagrams/layout3.xml"/><Relationship Id="rId12"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Data" Target="../diagrams/data3.xml"/><Relationship Id="rId11" Type="http://schemas.openxmlformats.org/officeDocument/2006/relationships/image" Target="../media/image105.png"/><Relationship Id="rId5" Type="http://schemas.openxmlformats.org/officeDocument/2006/relationships/hyperlink" Target="https://hda.jo/Home/Login?ReturnUrl=/" TargetMode="External"/><Relationship Id="rId10" Type="http://schemas.microsoft.com/office/2007/relationships/diagramDrawing" Target="../diagrams/drawing3.xml"/><Relationship Id="rId4" Type="http://schemas.openxmlformats.org/officeDocument/2006/relationships/image" Target="../media/image61.png"/><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61.png"/><Relationship Id="rId7" Type="http://schemas.openxmlformats.org/officeDocument/2006/relationships/image" Target="../media/image108.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hyperlink" Target="https://hda.jo/Home/Login?ReturnUr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61.png"/><Relationship Id="rId7" Type="http://schemas.openxmlformats.org/officeDocument/2006/relationships/image" Target="../media/image108.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hyperlink" Target="https://hda.jo/Home/Login?ReturnUrl=/" TargetMode="Externa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113.png"/><Relationship Id="rId3" Type="http://schemas.openxmlformats.org/officeDocument/2006/relationships/image" Target="../media/image61.png"/><Relationship Id="rId7" Type="http://schemas.openxmlformats.org/officeDocument/2006/relationships/diagramQuickStyle" Target="../diagrams/quickStyle4.xml"/><Relationship Id="rId12" Type="http://schemas.openxmlformats.org/officeDocument/2006/relationships/image" Target="../media/image112.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diagramLayout" Target="../diagrams/layout4.xml"/><Relationship Id="rId11" Type="http://schemas.openxmlformats.org/officeDocument/2006/relationships/image" Target="../media/image111.png"/><Relationship Id="rId5" Type="http://schemas.openxmlformats.org/officeDocument/2006/relationships/diagramData" Target="../diagrams/data4.xml"/><Relationship Id="rId10" Type="http://schemas.openxmlformats.org/officeDocument/2006/relationships/image" Target="../media/image110.png"/><Relationship Id="rId4" Type="http://schemas.openxmlformats.org/officeDocument/2006/relationships/hyperlink" Target="https://hda.jo/Home/Login?ReturnUrl=/" TargetMode="External"/><Relationship Id="rId9" Type="http://schemas.microsoft.com/office/2007/relationships/diagramDrawing" Target="../diagrams/drawing4.xml"/><Relationship Id="rId14" Type="http://schemas.openxmlformats.org/officeDocument/2006/relationships/image" Target="../media/image11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ehs.com.jo/"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s://hda.jo/Home/Login?ReturnUr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hyperlink" Target="https://hda.jo/Home/Login?ReturnUrl=/" TargetMode="Externa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117.png"/><Relationship Id="rId4" Type="http://schemas.openxmlformats.org/officeDocument/2006/relationships/image" Target="../media/image116.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s://hda.jo/Home/Login?ReturnUrl=/"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1.png"/><Relationship Id="rId7" Type="http://schemas.openxmlformats.org/officeDocument/2006/relationships/image" Target="../media/image119.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18.png"/><Relationship Id="rId5" Type="http://schemas.openxmlformats.org/officeDocument/2006/relationships/hyperlink" Target="mailto:hda.ehs@ehs.com.jo" TargetMode="External"/><Relationship Id="rId4" Type="http://schemas.openxmlformats.org/officeDocument/2006/relationships/hyperlink" Target="https://hda.jo/Home/Login?ReturnUr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122.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hyperlink" Target="https://hda.jo/Home/Login?ReturnUrl=/" TargetMode="External"/></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61.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ehs.com.jo/"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ehs.com.jo/" TargetMode="External"/><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hyperlink" Target="https://ehs.com.jo/" TargetMode="External"/><Relationship Id="rId2" Type="http://schemas.openxmlformats.org/officeDocument/2006/relationships/image" Target="../media/image4.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hyperlink" Target="https://ehs.com.jo/" TargetMode="Externa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hyperlink" Target="https://my.hakeem.jo/index.php/en/login/login/index" TargetMode="External"/><Relationship Id="rId10" Type="http://schemas.openxmlformats.org/officeDocument/2006/relationships/image" Target="../media/image39.png"/><Relationship Id="rId4" Type="http://schemas.openxmlformats.org/officeDocument/2006/relationships/hyperlink" Target="http://my.hakeem.jo/index.php/en/login/login/index" TargetMode="External"/><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hyperlink" Target="https://ehs.com.jo/" TargetMode="Externa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6" name="TextBox 5">
            <a:extLst>
              <a:ext uri="{FF2B5EF4-FFF2-40B4-BE49-F238E27FC236}">
                <a16:creationId xmlns:a16="http://schemas.microsoft.com/office/drawing/2014/main" id="{1A0428CC-0A22-4542-95F2-F95DCB9275C7}"/>
              </a:ext>
            </a:extLst>
          </p:cNvPr>
          <p:cNvSpPr txBox="1"/>
          <p:nvPr/>
        </p:nvSpPr>
        <p:spPr>
          <a:xfrm>
            <a:off x="1539875" y="3248025"/>
            <a:ext cx="7613650" cy="1200329"/>
          </a:xfrm>
          <a:prstGeom prst="rect">
            <a:avLst/>
          </a:prstGeom>
          <a:noFill/>
        </p:spPr>
        <p:txBody>
          <a:bodyPr wrap="square" rtlCol="0">
            <a:spAutoFit/>
          </a:bodyPr>
          <a:lstStyle/>
          <a:p>
            <a:pPr algn="ctr"/>
            <a:r>
              <a:rPr lang="en-GB" sz="3600" b="1" dirty="0" smtClean="0">
                <a:solidFill>
                  <a:schemeClr val="bg1"/>
                </a:solidFill>
                <a:latin typeface="+mj-lt"/>
              </a:rPr>
              <a:t>TRANSFORMING HEALTHCARE</a:t>
            </a:r>
            <a:endParaRPr lang="en-GB" sz="3600" b="1" dirty="0">
              <a:solidFill>
                <a:schemeClr val="bg1"/>
              </a:solidFill>
              <a:latin typeface="+mj-lt"/>
            </a:endParaRPr>
          </a:p>
          <a:p>
            <a:pPr algn="ctr"/>
            <a:r>
              <a:rPr lang="en-GB" sz="3600" dirty="0">
                <a:solidFill>
                  <a:schemeClr val="bg1"/>
                </a:solidFill>
                <a:latin typeface="+mj-lt"/>
              </a:rPr>
              <a:t>By Leveraging </a:t>
            </a:r>
            <a:r>
              <a:rPr lang="en-GB" sz="3600" dirty="0" smtClean="0">
                <a:solidFill>
                  <a:schemeClr val="bg1"/>
                </a:solidFill>
                <a:latin typeface="+mj-lt"/>
              </a:rPr>
              <a:t>Technology</a:t>
            </a:r>
            <a:endParaRPr lang="en-GB" sz="3600" dirty="0">
              <a:solidFill>
                <a:schemeClr val="bg1"/>
              </a:solidFill>
              <a:latin typeface="+mj-lt"/>
            </a:endParaRPr>
          </a:p>
        </p:txBody>
      </p:sp>
      <p:sp>
        <p:nvSpPr>
          <p:cNvPr id="8" name="TextBox 7">
            <a:extLst>
              <a:ext uri="{FF2B5EF4-FFF2-40B4-BE49-F238E27FC236}">
                <a16:creationId xmlns:a16="http://schemas.microsoft.com/office/drawing/2014/main" id="{FE6C1F63-196E-4DB2-B2E8-D530DB918CF4}"/>
              </a:ext>
            </a:extLst>
          </p:cNvPr>
          <p:cNvSpPr txBox="1"/>
          <p:nvPr/>
        </p:nvSpPr>
        <p:spPr>
          <a:xfrm>
            <a:off x="3769" y="7275084"/>
            <a:ext cx="4731941" cy="276999"/>
          </a:xfrm>
          <a:prstGeom prst="rect">
            <a:avLst/>
          </a:prstGeom>
          <a:noFill/>
        </p:spPr>
        <p:txBody>
          <a:bodyPr wrap="square" anchor="ctr">
            <a:spAutoFit/>
          </a:bodyPr>
          <a:lstStyle/>
          <a:p>
            <a:pPr marL="11220"/>
            <a:r>
              <a:rPr lang="en-GB" sz="1200" spc="9" dirty="0">
                <a:solidFill>
                  <a:schemeClr val="bg1"/>
                </a:solidFill>
                <a:cs typeface="Myriad Pro"/>
              </a:rPr>
              <a:t>Copyright © </a:t>
            </a:r>
            <a:r>
              <a:rPr lang="en-GB" sz="1200" spc="9" dirty="0" smtClean="0">
                <a:solidFill>
                  <a:schemeClr val="bg1"/>
                </a:solidFill>
                <a:cs typeface="Myriad Pro"/>
              </a:rPr>
              <a:t>2022 </a:t>
            </a:r>
            <a:r>
              <a:rPr lang="en-GB" sz="1200" spc="9" dirty="0">
                <a:solidFill>
                  <a:schemeClr val="bg1"/>
                </a:solidFill>
                <a:cs typeface="Myriad Pro"/>
              </a:rPr>
              <a:t>- Electronic Health Solutions (EHS). All rights reserved</a:t>
            </a:r>
          </a:p>
        </p:txBody>
      </p:sp>
      <p:sp>
        <p:nvSpPr>
          <p:cNvPr id="9" name="Freeform: Shape 17">
            <a:extLst>
              <a:ext uri="{FF2B5EF4-FFF2-40B4-BE49-F238E27FC236}">
                <a16:creationId xmlns:a16="http://schemas.microsoft.com/office/drawing/2014/main" id="{E7F769F1-BDB4-43AB-83B9-EFBCAB35389D}"/>
              </a:ext>
            </a:extLst>
          </p:cNvPr>
          <p:cNvSpPr/>
          <p:nvPr/>
        </p:nvSpPr>
        <p:spPr>
          <a:xfrm>
            <a:off x="8242300" y="6706863"/>
            <a:ext cx="533400" cy="533400"/>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chemeClr val="bg1"/>
          </a:solidFill>
          <a:ln w="7620" cap="flat">
            <a:noFill/>
            <a:prstDash val="solid"/>
            <a:miter/>
          </a:ln>
        </p:spPr>
        <p:txBody>
          <a:bodyPr rtlCol="0" anchor="ctr"/>
          <a:lstStyle/>
          <a:p>
            <a:endParaRPr lang="en-US" sz="1184"/>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7533" y="6813649"/>
            <a:ext cx="342933" cy="342933"/>
          </a:xfrm>
          <a:prstGeom prst="rect">
            <a:avLst/>
          </a:prstGeom>
        </p:spPr>
      </p:pic>
    </p:spTree>
    <p:extLst>
      <p:ext uri="{BB962C8B-B14F-4D97-AF65-F5344CB8AC3E}">
        <p14:creationId xmlns:p14="http://schemas.microsoft.com/office/powerpoint/2010/main" val="7357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Connector 132"/>
          <p:cNvCxnSpPr/>
          <p:nvPr/>
        </p:nvCxnSpPr>
        <p:spPr>
          <a:xfrm flipV="1">
            <a:off x="0" y="278320"/>
            <a:ext cx="10693400" cy="5552"/>
          </a:xfrm>
          <a:prstGeom prst="line">
            <a:avLst/>
          </a:prstGeom>
          <a:ln w="12700">
            <a:solidFill>
              <a:srgbClr val="1FB3DB"/>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89929" y="110441"/>
            <a:ext cx="1743231" cy="128817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7">
            <a:extLst>
              <a:ext uri="{FF2B5EF4-FFF2-40B4-BE49-F238E27FC236}">
                <a16:creationId xmlns:a16="http://schemas.microsoft.com/office/drawing/2014/main" id="{5CB49569-24D0-4AF6-A56F-1E3EAA931BC5}"/>
              </a:ext>
            </a:extLst>
          </p:cNvPr>
          <p:cNvSpPr/>
          <p:nvPr/>
        </p:nvSpPr>
        <p:spPr>
          <a:xfrm>
            <a:off x="8357051" y="865232"/>
            <a:ext cx="2336350" cy="5523709"/>
          </a:xfrm>
          <a:custGeom>
            <a:avLst/>
            <a:gdLst>
              <a:gd name="connsiteX0" fmla="*/ 3552043 w 3552043"/>
              <a:gd name="connsiteY0" fmla="*/ 0 h 7419441"/>
              <a:gd name="connsiteX1" fmla="*/ 3552043 w 3552043"/>
              <a:gd name="connsiteY1" fmla="*/ 919517 h 7419441"/>
              <a:gd name="connsiteX2" fmla="*/ 726459 w 3552043"/>
              <a:gd name="connsiteY2" fmla="*/ 6275987 h 7419441"/>
              <a:gd name="connsiteX3" fmla="*/ 687110 w 3552043"/>
              <a:gd name="connsiteY3" fmla="*/ 6434033 h 7419441"/>
              <a:gd name="connsiteX4" fmla="*/ 735549 w 3552043"/>
              <a:gd name="connsiteY4" fmla="*/ 6611167 h 7419441"/>
              <a:gd name="connsiteX5" fmla="*/ 928787 w 3552043"/>
              <a:gd name="connsiteY5" fmla="*/ 6731681 h 7419441"/>
              <a:gd name="connsiteX6" fmla="*/ 3552043 w 3552043"/>
              <a:gd name="connsiteY6" fmla="*/ 6731681 h 7419441"/>
              <a:gd name="connsiteX7" fmla="*/ 3552043 w 3552043"/>
              <a:gd name="connsiteY7" fmla="*/ 7419441 h 7419441"/>
              <a:gd name="connsiteX8" fmla="*/ 928916 w 3552043"/>
              <a:gd name="connsiteY8" fmla="*/ 7419441 h 7419441"/>
              <a:gd name="connsiteX9" fmla="*/ 146746 w 3552043"/>
              <a:gd name="connsiteY9" fmla="*/ 6966345 h 7419441"/>
              <a:gd name="connsiteX10" fmla="*/ 0 w 3552043"/>
              <a:gd name="connsiteY10" fmla="*/ 6434942 h 7419441"/>
              <a:gd name="connsiteX11" fmla="*/ 118306 w 3552043"/>
              <a:gd name="connsiteY11" fmla="*/ 5954964 h 7419441"/>
              <a:gd name="connsiteX12" fmla="*/ 3017001 w 3552043"/>
              <a:gd name="connsiteY12" fmla="*/ 459897 h 7419441"/>
              <a:gd name="connsiteX13" fmla="*/ 3044923 w 3552043"/>
              <a:gd name="connsiteY13" fmla="*/ 410159 h 7419441"/>
              <a:gd name="connsiteX14" fmla="*/ 3540539 w 3552043"/>
              <a:gd name="connsiteY14" fmla="*/ 3115 h 74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2043" h="7419441">
                <a:moveTo>
                  <a:pt x="3552043" y="0"/>
                </a:moveTo>
                <a:lnTo>
                  <a:pt x="3552043" y="919517"/>
                </a:lnTo>
                <a:lnTo>
                  <a:pt x="726459" y="6275987"/>
                </a:lnTo>
                <a:cubicBezTo>
                  <a:pt x="698408" y="6329233"/>
                  <a:pt x="687110" y="6383386"/>
                  <a:pt x="687110" y="6434033"/>
                </a:cubicBezTo>
                <a:cubicBezTo>
                  <a:pt x="687110" y="6502861"/>
                  <a:pt x="708017" y="6565455"/>
                  <a:pt x="735549" y="6611167"/>
                </a:cubicBezTo>
                <a:cubicBezTo>
                  <a:pt x="762691" y="6656231"/>
                  <a:pt x="823987" y="6731681"/>
                  <a:pt x="928787" y="6731681"/>
                </a:cubicBezTo>
                <a:lnTo>
                  <a:pt x="3552043" y="6731681"/>
                </a:lnTo>
                <a:lnTo>
                  <a:pt x="3552043" y="7419441"/>
                </a:lnTo>
                <a:lnTo>
                  <a:pt x="928916" y="7419441"/>
                </a:lnTo>
                <a:cubicBezTo>
                  <a:pt x="610232" y="7419441"/>
                  <a:pt x="317778" y="7250098"/>
                  <a:pt x="146746" y="6966345"/>
                </a:cubicBezTo>
                <a:cubicBezTo>
                  <a:pt x="49088" y="6804405"/>
                  <a:pt x="-129" y="6619869"/>
                  <a:pt x="0" y="6434942"/>
                </a:cubicBezTo>
                <a:cubicBezTo>
                  <a:pt x="128" y="6269885"/>
                  <a:pt x="39348" y="6104698"/>
                  <a:pt x="118306" y="5954964"/>
                </a:cubicBezTo>
                <a:lnTo>
                  <a:pt x="3017001" y="459897"/>
                </a:lnTo>
                <a:cubicBezTo>
                  <a:pt x="3025961" y="443015"/>
                  <a:pt x="3035313" y="426393"/>
                  <a:pt x="3044923" y="410159"/>
                </a:cubicBezTo>
                <a:cubicBezTo>
                  <a:pt x="3163066" y="213025"/>
                  <a:pt x="3337457" y="71628"/>
                  <a:pt x="3540539" y="3115"/>
                </a:cubicBezTo>
                <a:close/>
              </a:path>
            </a:pathLst>
          </a:custGeom>
          <a:solidFill>
            <a:srgbClr val="0071BC">
              <a:alpha val="4000"/>
            </a:srgbClr>
          </a:solidFill>
          <a:ln w="4269" cap="flat">
            <a:noFill/>
            <a:prstDash val="solid"/>
            <a:miter/>
          </a:ln>
        </p:spPr>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pPr lvl="0"/>
            <a:endParaRPr lang="en-US" sz="1184"/>
          </a:p>
        </p:txBody>
      </p:sp>
      <p:sp>
        <p:nvSpPr>
          <p:cNvPr id="31" name="TextBox 30">
            <a:extLst>
              <a:ext uri="{FF2B5EF4-FFF2-40B4-BE49-F238E27FC236}">
                <a16:creationId xmlns:a16="http://schemas.microsoft.com/office/drawing/2014/main" id="{6BF574BD-6F34-4FAE-A86F-3DAB82286D4C}"/>
              </a:ext>
            </a:extLst>
          </p:cNvPr>
          <p:cNvSpPr txBox="1"/>
          <p:nvPr/>
        </p:nvSpPr>
        <p:spPr>
          <a:xfrm>
            <a:off x="1363993" y="3265352"/>
            <a:ext cx="2111229" cy="830997"/>
          </a:xfrm>
          <a:prstGeom prst="rect">
            <a:avLst/>
          </a:prstGeom>
          <a:noFill/>
        </p:spPr>
        <p:txBody>
          <a:bodyPr wrap="square" rtlCol="0">
            <a:spAutoFit/>
          </a:bodyPr>
          <a:lstStyle/>
          <a:p>
            <a:pPr algn="ctr"/>
            <a:r>
              <a:rPr lang="en-US" sz="1600" dirty="0" smtClean="0">
                <a:solidFill>
                  <a:schemeClr val="tx1">
                    <a:lumMod val="50000"/>
                    <a:lumOff val="50000"/>
                  </a:schemeClr>
                </a:solidFill>
                <a:sym typeface="MyriadPro-Regular"/>
                <a:rtl val="0"/>
              </a:rPr>
              <a:t>Innovate Idea through Hakeem Academy Annual Competition</a:t>
            </a:r>
            <a:endParaRPr lang="en-US" sz="1600" dirty="0">
              <a:solidFill>
                <a:schemeClr val="tx1">
                  <a:lumMod val="50000"/>
                  <a:lumOff val="50000"/>
                </a:schemeClr>
              </a:solidFill>
              <a:sym typeface="MyriadPro-Regular"/>
              <a:rtl val="0"/>
            </a:endParaRPr>
          </a:p>
        </p:txBody>
      </p:sp>
      <p:sp>
        <p:nvSpPr>
          <p:cNvPr id="32" name="Freeform: Shape 112">
            <a:extLst>
              <a:ext uri="{FF2B5EF4-FFF2-40B4-BE49-F238E27FC236}">
                <a16:creationId xmlns:a16="http://schemas.microsoft.com/office/drawing/2014/main" id="{D1CD378F-6B36-48EA-8866-DE091DADEDE1}"/>
              </a:ext>
            </a:extLst>
          </p:cNvPr>
          <p:cNvSpPr/>
          <p:nvPr/>
        </p:nvSpPr>
        <p:spPr>
          <a:xfrm>
            <a:off x="978965" y="1833081"/>
            <a:ext cx="4105178" cy="453110"/>
          </a:xfrm>
          <a:custGeom>
            <a:avLst/>
            <a:gdLst>
              <a:gd name="connsiteX0" fmla="*/ 0 w 7020732"/>
              <a:gd name="connsiteY0" fmla="*/ 0 h 774915"/>
              <a:gd name="connsiteX1" fmla="*/ 5672380 w 7020732"/>
              <a:gd name="connsiteY1" fmla="*/ 0 h 774915"/>
              <a:gd name="connsiteX2" fmla="*/ 7020732 w 7020732"/>
              <a:gd name="connsiteY2" fmla="*/ 774915 h 774915"/>
            </a:gdLst>
            <a:ahLst/>
            <a:cxnLst>
              <a:cxn ang="0">
                <a:pos x="connsiteX0" y="connsiteY0"/>
              </a:cxn>
              <a:cxn ang="0">
                <a:pos x="connsiteX1" y="connsiteY1"/>
              </a:cxn>
              <a:cxn ang="0">
                <a:pos x="connsiteX2" y="connsiteY2"/>
              </a:cxn>
            </a:cxnLst>
            <a:rect l="l" t="t" r="r" b="b"/>
            <a:pathLst>
              <a:path w="7020732" h="774915">
                <a:moveTo>
                  <a:pt x="0" y="0"/>
                </a:moveTo>
                <a:lnTo>
                  <a:pt x="5672380" y="0"/>
                </a:lnTo>
                <a:lnTo>
                  <a:pt x="7020732" y="774915"/>
                </a:lnTo>
              </a:path>
            </a:pathLst>
          </a:custGeom>
          <a:noFill/>
          <a:ln w="19050">
            <a:solidFill>
              <a:schemeClr val="bg1">
                <a:lumMod val="50000"/>
              </a:schemeClr>
            </a:solidFill>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3" name="Freeform: Shape 113">
            <a:extLst>
              <a:ext uri="{FF2B5EF4-FFF2-40B4-BE49-F238E27FC236}">
                <a16:creationId xmlns:a16="http://schemas.microsoft.com/office/drawing/2014/main" id="{7751207D-403B-4692-89F6-8A67AFCBAF2C}"/>
              </a:ext>
            </a:extLst>
          </p:cNvPr>
          <p:cNvSpPr/>
          <p:nvPr/>
        </p:nvSpPr>
        <p:spPr>
          <a:xfrm>
            <a:off x="938921" y="3204078"/>
            <a:ext cx="3479886" cy="253742"/>
          </a:xfrm>
          <a:custGeom>
            <a:avLst/>
            <a:gdLst>
              <a:gd name="connsiteX0" fmla="*/ 0 w 5951349"/>
              <a:gd name="connsiteY0" fmla="*/ 0 h 433953"/>
              <a:gd name="connsiteX1" fmla="*/ 5300420 w 5951349"/>
              <a:gd name="connsiteY1" fmla="*/ 30997 h 433953"/>
              <a:gd name="connsiteX2" fmla="*/ 5951349 w 5951349"/>
              <a:gd name="connsiteY2" fmla="*/ 433953 h 433953"/>
              <a:gd name="connsiteX0" fmla="*/ 0 w 5951349"/>
              <a:gd name="connsiteY0" fmla="*/ 0 h 433953"/>
              <a:gd name="connsiteX1" fmla="*/ 5300420 w 5951349"/>
              <a:gd name="connsiteY1" fmla="*/ 0 h 433953"/>
              <a:gd name="connsiteX2" fmla="*/ 5951349 w 5951349"/>
              <a:gd name="connsiteY2" fmla="*/ 433953 h 433953"/>
            </a:gdLst>
            <a:ahLst/>
            <a:cxnLst>
              <a:cxn ang="0">
                <a:pos x="connsiteX0" y="connsiteY0"/>
              </a:cxn>
              <a:cxn ang="0">
                <a:pos x="connsiteX1" y="connsiteY1"/>
              </a:cxn>
              <a:cxn ang="0">
                <a:pos x="connsiteX2" y="connsiteY2"/>
              </a:cxn>
            </a:cxnLst>
            <a:rect l="l" t="t" r="r" b="b"/>
            <a:pathLst>
              <a:path w="5951349" h="433953">
                <a:moveTo>
                  <a:pt x="0" y="0"/>
                </a:moveTo>
                <a:lnTo>
                  <a:pt x="5300420" y="0"/>
                </a:lnTo>
                <a:lnTo>
                  <a:pt x="5951349" y="433953"/>
                </a:lnTo>
              </a:path>
            </a:pathLst>
          </a:custGeom>
          <a:noFill/>
          <a:ln w="19050">
            <a:solidFill>
              <a:schemeClr val="accent1"/>
            </a:solidFill>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4" name="Freeform: Shape 114">
            <a:extLst>
              <a:ext uri="{FF2B5EF4-FFF2-40B4-BE49-F238E27FC236}">
                <a16:creationId xmlns:a16="http://schemas.microsoft.com/office/drawing/2014/main" id="{C07F96D0-6F34-4679-9304-C386F3971833}"/>
              </a:ext>
            </a:extLst>
          </p:cNvPr>
          <p:cNvSpPr/>
          <p:nvPr/>
        </p:nvSpPr>
        <p:spPr>
          <a:xfrm>
            <a:off x="5850635" y="1563820"/>
            <a:ext cx="4068929" cy="407799"/>
          </a:xfrm>
          <a:custGeom>
            <a:avLst/>
            <a:gdLst>
              <a:gd name="connsiteX0" fmla="*/ 0 w 6958739"/>
              <a:gd name="connsiteY0" fmla="*/ 697423 h 697423"/>
              <a:gd name="connsiteX1" fmla="*/ 1255363 w 6958739"/>
              <a:gd name="connsiteY1" fmla="*/ 0 h 697423"/>
              <a:gd name="connsiteX2" fmla="*/ 6958739 w 6958739"/>
              <a:gd name="connsiteY2" fmla="*/ 0 h 697423"/>
            </a:gdLst>
            <a:ahLst/>
            <a:cxnLst>
              <a:cxn ang="0">
                <a:pos x="connsiteX0" y="connsiteY0"/>
              </a:cxn>
              <a:cxn ang="0">
                <a:pos x="connsiteX1" y="connsiteY1"/>
              </a:cxn>
              <a:cxn ang="0">
                <a:pos x="connsiteX2" y="connsiteY2"/>
              </a:cxn>
            </a:cxnLst>
            <a:rect l="l" t="t" r="r" b="b"/>
            <a:pathLst>
              <a:path w="6958739" h="697423">
                <a:moveTo>
                  <a:pt x="0" y="697423"/>
                </a:moveTo>
                <a:lnTo>
                  <a:pt x="1255363" y="0"/>
                </a:lnTo>
                <a:lnTo>
                  <a:pt x="6958739" y="0"/>
                </a:lnTo>
              </a:path>
            </a:pathLst>
          </a:custGeom>
          <a:noFill/>
          <a:ln w="19050">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5" name="Freeform: Shape 115">
            <a:extLst>
              <a:ext uri="{FF2B5EF4-FFF2-40B4-BE49-F238E27FC236}">
                <a16:creationId xmlns:a16="http://schemas.microsoft.com/office/drawing/2014/main" id="{944A5E77-81BF-41F5-80C2-3F265F9A1630}"/>
              </a:ext>
            </a:extLst>
          </p:cNvPr>
          <p:cNvSpPr/>
          <p:nvPr/>
        </p:nvSpPr>
        <p:spPr>
          <a:xfrm>
            <a:off x="6296405" y="3204079"/>
            <a:ext cx="3606757" cy="344363"/>
          </a:xfrm>
          <a:custGeom>
            <a:avLst/>
            <a:gdLst>
              <a:gd name="connsiteX0" fmla="*/ 0 w 6168326"/>
              <a:gd name="connsiteY0" fmla="*/ 588935 h 588935"/>
              <a:gd name="connsiteX1" fmla="*/ 1022888 w 6168326"/>
              <a:gd name="connsiteY1" fmla="*/ 0 h 588935"/>
              <a:gd name="connsiteX2" fmla="*/ 6168326 w 6168326"/>
              <a:gd name="connsiteY2" fmla="*/ 46495 h 588935"/>
              <a:gd name="connsiteX0" fmla="*/ 0 w 6168326"/>
              <a:gd name="connsiteY0" fmla="*/ 588935 h 588935"/>
              <a:gd name="connsiteX1" fmla="*/ 1022888 w 6168326"/>
              <a:gd name="connsiteY1" fmla="*/ 0 h 588935"/>
              <a:gd name="connsiteX2" fmla="*/ 6168326 w 6168326"/>
              <a:gd name="connsiteY2" fmla="*/ 0 h 588935"/>
            </a:gdLst>
            <a:ahLst/>
            <a:cxnLst>
              <a:cxn ang="0">
                <a:pos x="connsiteX0" y="connsiteY0"/>
              </a:cxn>
              <a:cxn ang="0">
                <a:pos x="connsiteX1" y="connsiteY1"/>
              </a:cxn>
              <a:cxn ang="0">
                <a:pos x="connsiteX2" y="connsiteY2"/>
              </a:cxn>
            </a:cxnLst>
            <a:rect l="l" t="t" r="r" b="b"/>
            <a:pathLst>
              <a:path w="6168326" h="588935">
                <a:moveTo>
                  <a:pt x="0" y="588935"/>
                </a:moveTo>
                <a:lnTo>
                  <a:pt x="1022888" y="0"/>
                </a:lnTo>
                <a:lnTo>
                  <a:pt x="6168326" y="0"/>
                </a:lnTo>
              </a:path>
            </a:pathLst>
          </a:custGeom>
          <a:noFill/>
          <a:ln w="19050">
            <a:solidFill>
              <a:srgbClr val="4BAFF3"/>
            </a:solidFill>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6" name="Rectangle 35"/>
          <p:cNvSpPr/>
          <p:nvPr/>
        </p:nvSpPr>
        <p:spPr>
          <a:xfrm>
            <a:off x="2337422" y="1279224"/>
            <a:ext cx="367408" cy="523220"/>
          </a:xfrm>
          <a:prstGeom prst="rect">
            <a:avLst/>
          </a:prstGeom>
        </p:spPr>
        <p:txBody>
          <a:bodyPr wrap="none">
            <a:spAutoFit/>
          </a:bodyPr>
          <a:lstStyle/>
          <a:p>
            <a:pPr algn="ctr"/>
            <a:r>
              <a:rPr lang="en-US" sz="2800" b="1" dirty="0" smtClean="0">
                <a:solidFill>
                  <a:srgbClr val="00538D"/>
                </a:solidFill>
                <a:sym typeface="MyriadPro-Regular"/>
                <a:rtl val="0"/>
              </a:rPr>
              <a:t>7</a:t>
            </a:r>
            <a:endParaRPr lang="en-US" sz="2800" b="1" dirty="0">
              <a:solidFill>
                <a:srgbClr val="00538D"/>
              </a:solidFill>
              <a:sym typeface="MyriadPro-Regular"/>
              <a:rtl val="0"/>
            </a:endParaRPr>
          </a:p>
        </p:txBody>
      </p:sp>
      <p:sp>
        <p:nvSpPr>
          <p:cNvPr id="37" name="Rectangle 36"/>
          <p:cNvSpPr/>
          <p:nvPr/>
        </p:nvSpPr>
        <p:spPr>
          <a:xfrm>
            <a:off x="2061982" y="2695882"/>
            <a:ext cx="732894" cy="523220"/>
          </a:xfrm>
          <a:prstGeom prst="rect">
            <a:avLst/>
          </a:prstGeom>
        </p:spPr>
        <p:txBody>
          <a:bodyPr wrap="none">
            <a:spAutoFit/>
          </a:bodyPr>
          <a:lstStyle/>
          <a:p>
            <a:pPr algn="ctr"/>
            <a:r>
              <a:rPr lang="en-US" sz="2800" b="1" dirty="0" smtClean="0">
                <a:solidFill>
                  <a:srgbClr val="00538D"/>
                </a:solidFill>
                <a:sym typeface="MyriadPro-Regular"/>
                <a:rtl val="0"/>
              </a:rPr>
              <a:t>148</a:t>
            </a:r>
            <a:endParaRPr lang="en-US" sz="2800" b="1" dirty="0">
              <a:solidFill>
                <a:srgbClr val="00538D"/>
              </a:solidFill>
              <a:sym typeface="MyriadPro-Regular"/>
              <a:rtl val="0"/>
            </a:endParaRPr>
          </a:p>
        </p:txBody>
      </p:sp>
      <p:sp>
        <p:nvSpPr>
          <p:cNvPr id="38" name="TextBox 37">
            <a:extLst>
              <a:ext uri="{FF2B5EF4-FFF2-40B4-BE49-F238E27FC236}">
                <a16:creationId xmlns:a16="http://schemas.microsoft.com/office/drawing/2014/main" id="{6BF574BD-6F34-4FAE-A86F-3DAB82286D4C}"/>
              </a:ext>
            </a:extLst>
          </p:cNvPr>
          <p:cNvSpPr txBox="1"/>
          <p:nvPr/>
        </p:nvSpPr>
        <p:spPr>
          <a:xfrm>
            <a:off x="1468376" y="1955911"/>
            <a:ext cx="2111229" cy="584775"/>
          </a:xfrm>
          <a:prstGeom prst="rect">
            <a:avLst/>
          </a:prstGeom>
          <a:noFill/>
        </p:spPr>
        <p:txBody>
          <a:bodyPr wrap="square" rtlCol="0">
            <a:spAutoFit/>
          </a:bodyPr>
          <a:lstStyle/>
          <a:p>
            <a:pPr algn="ctr"/>
            <a:r>
              <a:rPr lang="en-US" sz="1600" dirty="0" smtClean="0">
                <a:solidFill>
                  <a:schemeClr val="tx1">
                    <a:lumMod val="50000"/>
                    <a:lumOff val="50000"/>
                  </a:schemeClr>
                </a:solidFill>
                <a:sym typeface="MyriadPro-Regular"/>
                <a:rtl val="0"/>
              </a:rPr>
              <a:t>MOU’s signed with Jordanian universities</a:t>
            </a:r>
            <a:endParaRPr lang="en-US" sz="1600" dirty="0">
              <a:solidFill>
                <a:schemeClr val="tx1">
                  <a:lumMod val="50000"/>
                  <a:lumOff val="50000"/>
                </a:schemeClr>
              </a:solidFill>
              <a:sym typeface="MyriadPro-Regular"/>
              <a:rtl val="0"/>
            </a:endParaRPr>
          </a:p>
        </p:txBody>
      </p:sp>
      <p:sp>
        <p:nvSpPr>
          <p:cNvPr id="39" name="TextBox 38">
            <a:extLst>
              <a:ext uri="{FF2B5EF4-FFF2-40B4-BE49-F238E27FC236}">
                <a16:creationId xmlns:a16="http://schemas.microsoft.com/office/drawing/2014/main" id="{6BF574BD-6F34-4FAE-A86F-3DAB82286D4C}"/>
              </a:ext>
            </a:extLst>
          </p:cNvPr>
          <p:cNvSpPr txBox="1"/>
          <p:nvPr/>
        </p:nvSpPr>
        <p:spPr>
          <a:xfrm>
            <a:off x="7221182" y="3219102"/>
            <a:ext cx="2111229" cy="338554"/>
          </a:xfrm>
          <a:prstGeom prst="rect">
            <a:avLst/>
          </a:prstGeom>
          <a:noFill/>
        </p:spPr>
        <p:txBody>
          <a:bodyPr wrap="square" rtlCol="0">
            <a:spAutoFit/>
          </a:bodyPr>
          <a:lstStyle/>
          <a:p>
            <a:pPr algn="ctr"/>
            <a:r>
              <a:rPr lang="en-US" sz="1600" dirty="0" smtClean="0">
                <a:solidFill>
                  <a:schemeClr val="tx1">
                    <a:lumMod val="50000"/>
                    <a:lumOff val="50000"/>
                  </a:schemeClr>
                </a:solidFill>
                <a:sym typeface="MyriadPro-Regular"/>
                <a:rtl val="0"/>
              </a:rPr>
              <a:t>HAAC Winner</a:t>
            </a:r>
            <a:endParaRPr lang="en-US" sz="1600" dirty="0">
              <a:solidFill>
                <a:schemeClr val="tx1">
                  <a:lumMod val="50000"/>
                  <a:lumOff val="50000"/>
                </a:schemeClr>
              </a:solidFill>
              <a:sym typeface="MyriadPro-Regular"/>
              <a:rtl val="0"/>
            </a:endParaRPr>
          </a:p>
        </p:txBody>
      </p:sp>
      <p:sp>
        <p:nvSpPr>
          <p:cNvPr id="40" name="Rectangle 39"/>
          <p:cNvSpPr/>
          <p:nvPr/>
        </p:nvSpPr>
        <p:spPr>
          <a:xfrm>
            <a:off x="7906460" y="2638831"/>
            <a:ext cx="550151" cy="523220"/>
          </a:xfrm>
          <a:prstGeom prst="rect">
            <a:avLst/>
          </a:prstGeom>
        </p:spPr>
        <p:txBody>
          <a:bodyPr wrap="none">
            <a:spAutoFit/>
          </a:bodyPr>
          <a:lstStyle/>
          <a:p>
            <a:pPr algn="ctr"/>
            <a:r>
              <a:rPr lang="en-US" sz="2800" b="1" dirty="0" smtClean="0">
                <a:solidFill>
                  <a:srgbClr val="00538D"/>
                </a:solidFill>
                <a:sym typeface="MyriadPro-Regular"/>
                <a:rtl val="0"/>
              </a:rPr>
              <a:t>18</a:t>
            </a:r>
            <a:endParaRPr lang="en-US" sz="2800" b="1" dirty="0">
              <a:solidFill>
                <a:srgbClr val="00538D"/>
              </a:solidFill>
              <a:sym typeface="MyriadPro-Regular"/>
              <a:rtl val="0"/>
            </a:endParaRPr>
          </a:p>
        </p:txBody>
      </p:sp>
      <p:sp>
        <p:nvSpPr>
          <p:cNvPr id="41" name="Round Same Side Corner Rectangle 8">
            <a:extLst>
              <a:ext uri="{FF2B5EF4-FFF2-40B4-BE49-F238E27FC236}">
                <a16:creationId xmlns:a16="http://schemas.microsoft.com/office/drawing/2014/main" id="{DB67113F-D303-42DA-95BD-610BBED8BE92}"/>
              </a:ext>
            </a:extLst>
          </p:cNvPr>
          <p:cNvSpPr/>
          <p:nvPr/>
        </p:nvSpPr>
        <p:spPr>
          <a:xfrm>
            <a:off x="9770854" y="1100864"/>
            <a:ext cx="387653" cy="102097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41"/>
          <p:cNvSpPr/>
          <p:nvPr/>
        </p:nvSpPr>
        <p:spPr>
          <a:xfrm>
            <a:off x="7633950" y="1078918"/>
            <a:ext cx="1095173" cy="523220"/>
          </a:xfrm>
          <a:prstGeom prst="rect">
            <a:avLst/>
          </a:prstGeom>
        </p:spPr>
        <p:txBody>
          <a:bodyPr wrap="none">
            <a:spAutoFit/>
          </a:bodyPr>
          <a:lstStyle/>
          <a:p>
            <a:pPr algn="ctr"/>
            <a:r>
              <a:rPr lang="en-US" sz="2800" b="1" dirty="0" smtClean="0">
                <a:solidFill>
                  <a:srgbClr val="00538D"/>
                </a:solidFill>
                <a:sym typeface="MyriadPro-Regular"/>
                <a:rtl val="0"/>
              </a:rPr>
              <a:t>3500+</a:t>
            </a:r>
            <a:endParaRPr lang="en-US" sz="2800" b="1" dirty="0">
              <a:solidFill>
                <a:srgbClr val="00538D"/>
              </a:solidFill>
              <a:sym typeface="MyriadPro-Regular"/>
              <a:rtl val="0"/>
            </a:endParaRPr>
          </a:p>
        </p:txBody>
      </p:sp>
      <p:sp>
        <p:nvSpPr>
          <p:cNvPr id="44" name="TextBox 43">
            <a:extLst>
              <a:ext uri="{FF2B5EF4-FFF2-40B4-BE49-F238E27FC236}">
                <a16:creationId xmlns:a16="http://schemas.microsoft.com/office/drawing/2014/main" id="{6BF574BD-6F34-4FAE-A86F-3DAB82286D4C}"/>
              </a:ext>
            </a:extLst>
          </p:cNvPr>
          <p:cNvSpPr txBox="1"/>
          <p:nvPr/>
        </p:nvSpPr>
        <p:spPr>
          <a:xfrm>
            <a:off x="6935806" y="1611352"/>
            <a:ext cx="2681980" cy="584775"/>
          </a:xfrm>
          <a:prstGeom prst="rect">
            <a:avLst/>
          </a:prstGeom>
          <a:noFill/>
        </p:spPr>
        <p:txBody>
          <a:bodyPr wrap="square" rtlCol="0">
            <a:spAutoFit/>
          </a:bodyPr>
          <a:lstStyle/>
          <a:p>
            <a:pPr algn="ctr"/>
            <a:r>
              <a:rPr lang="en-US" sz="1600" dirty="0" smtClean="0">
                <a:solidFill>
                  <a:schemeClr val="tx1">
                    <a:lumMod val="50000"/>
                    <a:lumOff val="50000"/>
                  </a:schemeClr>
                </a:solidFill>
                <a:sym typeface="MyriadPro-Regular"/>
                <a:rtl val="0"/>
              </a:rPr>
              <a:t>Students trained on health informatics</a:t>
            </a:r>
            <a:endParaRPr lang="en-US" sz="1600" dirty="0">
              <a:solidFill>
                <a:schemeClr val="tx1">
                  <a:lumMod val="50000"/>
                  <a:lumOff val="50000"/>
                </a:schemeClr>
              </a:solidFill>
              <a:sym typeface="MyriadPro-Regular"/>
              <a:rtl val="0"/>
            </a:endParaRPr>
          </a:p>
        </p:txBody>
      </p:sp>
      <p:grpSp>
        <p:nvGrpSpPr>
          <p:cNvPr id="45" name="그룹 4">
            <a:extLst>
              <a:ext uri="{FF2B5EF4-FFF2-40B4-BE49-F238E27FC236}">
                <a16:creationId xmlns:a16="http://schemas.microsoft.com/office/drawing/2014/main" id="{B1F3C570-B5EF-48A0-88DB-CB18688AF5F3}"/>
              </a:ext>
            </a:extLst>
          </p:cNvPr>
          <p:cNvGrpSpPr/>
          <p:nvPr/>
        </p:nvGrpSpPr>
        <p:grpSpPr>
          <a:xfrm>
            <a:off x="3988620" y="1505368"/>
            <a:ext cx="2566077" cy="2875519"/>
            <a:chOff x="4389329" y="2708921"/>
            <a:chExt cx="2987325" cy="3504804"/>
          </a:xfrm>
        </p:grpSpPr>
        <p:sp>
          <p:nvSpPr>
            <p:cNvPr id="47" name="Freeform 2">
              <a:extLst>
                <a:ext uri="{FF2B5EF4-FFF2-40B4-BE49-F238E27FC236}">
                  <a16:creationId xmlns:a16="http://schemas.microsoft.com/office/drawing/2014/main" id="{F58796D8-8D70-4435-A8A2-3369C002B2C2}"/>
                </a:ext>
              </a:extLst>
            </p:cNvPr>
            <p:cNvSpPr/>
            <p:nvPr/>
          </p:nvSpPr>
          <p:spPr>
            <a:xfrm flipH="1">
              <a:off x="5804264" y="4676931"/>
              <a:ext cx="1572390" cy="1536794"/>
            </a:xfrm>
            <a:custGeom>
              <a:avLst/>
              <a:gdLst/>
              <a:ahLst/>
              <a:cxnLst/>
              <a:rect l="l" t="t" r="r" b="b"/>
              <a:pathLst>
                <a:path w="1572390" h="1536794">
                  <a:moveTo>
                    <a:pt x="1248143" y="0"/>
                  </a:moveTo>
                  <a:lnTo>
                    <a:pt x="879865" y="0"/>
                  </a:lnTo>
                  <a:cubicBezTo>
                    <a:pt x="929255" y="93876"/>
                    <a:pt x="906134" y="209735"/>
                    <a:pt x="824277" y="278532"/>
                  </a:cubicBezTo>
                  <a:cubicBezTo>
                    <a:pt x="739889" y="349455"/>
                    <a:pt x="616971" y="350279"/>
                    <a:pt x="531641" y="280492"/>
                  </a:cubicBezTo>
                  <a:cubicBezTo>
                    <a:pt x="448125" y="212189"/>
                    <a:pt x="423759" y="95175"/>
                    <a:pt x="473243" y="0"/>
                  </a:cubicBezTo>
                  <a:lnTo>
                    <a:pt x="0" y="0"/>
                  </a:lnTo>
                  <a:cubicBezTo>
                    <a:pt x="2104" y="26248"/>
                    <a:pt x="3963" y="56656"/>
                    <a:pt x="4027" y="94549"/>
                  </a:cubicBezTo>
                  <a:cubicBezTo>
                    <a:pt x="44267" y="236414"/>
                    <a:pt x="12272" y="293089"/>
                    <a:pt x="45740" y="420046"/>
                  </a:cubicBezTo>
                  <a:cubicBezTo>
                    <a:pt x="90589" y="583297"/>
                    <a:pt x="144467" y="663488"/>
                    <a:pt x="187059" y="752198"/>
                  </a:cubicBezTo>
                  <a:cubicBezTo>
                    <a:pt x="238977" y="877719"/>
                    <a:pt x="220919" y="903144"/>
                    <a:pt x="234462" y="971163"/>
                  </a:cubicBezTo>
                  <a:lnTo>
                    <a:pt x="284499" y="1004352"/>
                  </a:lnTo>
                  <a:cubicBezTo>
                    <a:pt x="262756" y="1087515"/>
                    <a:pt x="272618" y="1085489"/>
                    <a:pt x="268934" y="1153744"/>
                  </a:cubicBezTo>
                  <a:cubicBezTo>
                    <a:pt x="301414" y="1226245"/>
                    <a:pt x="306806" y="1243371"/>
                    <a:pt x="325743" y="1298834"/>
                  </a:cubicBezTo>
                  <a:lnTo>
                    <a:pt x="292823" y="1532264"/>
                  </a:lnTo>
                  <a:lnTo>
                    <a:pt x="1248143" y="1536794"/>
                  </a:lnTo>
                  <a:lnTo>
                    <a:pt x="1248143" y="816303"/>
                  </a:lnTo>
                  <a:lnTo>
                    <a:pt x="1250048" y="816303"/>
                  </a:lnTo>
                  <a:cubicBezTo>
                    <a:pt x="1280289" y="862546"/>
                    <a:pt x="1332969" y="891312"/>
                    <a:pt x="1392366" y="891312"/>
                  </a:cubicBezTo>
                  <a:cubicBezTo>
                    <a:pt x="1491791" y="891312"/>
                    <a:pt x="1572390" y="810714"/>
                    <a:pt x="1572390" y="711292"/>
                  </a:cubicBezTo>
                  <a:cubicBezTo>
                    <a:pt x="1572390" y="611869"/>
                    <a:pt x="1491791" y="531272"/>
                    <a:pt x="1392366" y="531272"/>
                  </a:cubicBezTo>
                  <a:cubicBezTo>
                    <a:pt x="1332969" y="531272"/>
                    <a:pt x="1280289" y="560037"/>
                    <a:pt x="1250048" y="606280"/>
                  </a:cubicBezTo>
                  <a:lnTo>
                    <a:pt x="1248143" y="606280"/>
                  </a:lnTo>
                  <a:close/>
                </a:path>
              </a:pathLst>
            </a:cu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Freeform 5">
              <a:extLst>
                <a:ext uri="{FF2B5EF4-FFF2-40B4-BE49-F238E27FC236}">
                  <a16:creationId xmlns:a16="http://schemas.microsoft.com/office/drawing/2014/main" id="{4A5D64C7-271C-4DC6-B342-9593BD277BF1}"/>
                </a:ext>
              </a:extLst>
            </p:cNvPr>
            <p:cNvSpPr/>
            <p:nvPr/>
          </p:nvSpPr>
          <p:spPr>
            <a:xfrm flipH="1">
              <a:off x="4389329" y="4349265"/>
              <a:ext cx="1699617" cy="1864460"/>
            </a:xfrm>
            <a:custGeom>
              <a:avLst/>
              <a:gdLst/>
              <a:ahLst/>
              <a:cxnLst/>
              <a:rect l="l" t="t" r="r" b="b"/>
              <a:pathLst>
                <a:path w="1699617" h="1864460">
                  <a:moveTo>
                    <a:pt x="376148" y="1079562"/>
                  </a:moveTo>
                  <a:lnTo>
                    <a:pt x="473212" y="1132806"/>
                  </a:lnTo>
                  <a:cubicBezTo>
                    <a:pt x="540933" y="1181790"/>
                    <a:pt x="518358" y="1303186"/>
                    <a:pt x="457411" y="1313834"/>
                  </a:cubicBezTo>
                  <a:cubicBezTo>
                    <a:pt x="477727" y="1229354"/>
                    <a:pt x="489015" y="1200247"/>
                    <a:pt x="376148" y="1079562"/>
                  </a:cubicBezTo>
                  <a:close/>
                  <a:moveTo>
                    <a:pt x="652259" y="0"/>
                  </a:moveTo>
                  <a:cubicBezTo>
                    <a:pt x="552836" y="0"/>
                    <a:pt x="472239" y="80599"/>
                    <a:pt x="472239" y="180023"/>
                  </a:cubicBezTo>
                  <a:cubicBezTo>
                    <a:pt x="472239" y="239421"/>
                    <a:pt x="501005" y="292100"/>
                    <a:pt x="547247" y="322341"/>
                  </a:cubicBezTo>
                  <a:lnTo>
                    <a:pt x="547247" y="322657"/>
                  </a:lnTo>
                  <a:lnTo>
                    <a:pt x="0" y="322657"/>
                  </a:lnTo>
                  <a:lnTo>
                    <a:pt x="0" y="843255"/>
                  </a:lnTo>
                  <a:lnTo>
                    <a:pt x="6954" y="843255"/>
                  </a:lnTo>
                  <a:lnTo>
                    <a:pt x="6926" y="839169"/>
                  </a:lnTo>
                  <a:cubicBezTo>
                    <a:pt x="30943" y="825654"/>
                    <a:pt x="56514" y="816890"/>
                    <a:pt x="82470" y="812665"/>
                  </a:cubicBezTo>
                  <a:cubicBezTo>
                    <a:pt x="101937" y="809497"/>
                    <a:pt x="121620" y="808881"/>
                    <a:pt x="141026" y="810730"/>
                  </a:cubicBezTo>
                  <a:cubicBezTo>
                    <a:pt x="199244" y="816274"/>
                    <a:pt x="254964" y="843991"/>
                    <a:pt x="294859" y="891459"/>
                  </a:cubicBezTo>
                  <a:cubicBezTo>
                    <a:pt x="365782" y="975847"/>
                    <a:pt x="366606" y="1098765"/>
                    <a:pt x="296819" y="1184095"/>
                  </a:cubicBezTo>
                  <a:cubicBezTo>
                    <a:pt x="227032" y="1269425"/>
                    <a:pt x="106396" y="1293008"/>
                    <a:pt x="9613" y="1240238"/>
                  </a:cubicBezTo>
                  <a:lnTo>
                    <a:pt x="9613" y="1240154"/>
                  </a:lnTo>
                  <a:lnTo>
                    <a:pt x="0" y="1240154"/>
                  </a:lnTo>
                  <a:lnTo>
                    <a:pt x="0" y="1859451"/>
                  </a:lnTo>
                  <a:lnTo>
                    <a:pt x="1056476" y="1864460"/>
                  </a:lnTo>
                  <a:lnTo>
                    <a:pt x="1021064" y="1732948"/>
                  </a:lnTo>
                  <a:cubicBezTo>
                    <a:pt x="1062668" y="1770381"/>
                    <a:pt x="1045582" y="1769478"/>
                    <a:pt x="1096215" y="1779224"/>
                  </a:cubicBezTo>
                  <a:lnTo>
                    <a:pt x="1387597" y="1775455"/>
                  </a:lnTo>
                  <a:cubicBezTo>
                    <a:pt x="1620023" y="1726544"/>
                    <a:pt x="1631232" y="1630779"/>
                    <a:pt x="1698873" y="1477511"/>
                  </a:cubicBezTo>
                  <a:cubicBezTo>
                    <a:pt x="1704015" y="1325249"/>
                    <a:pt x="1682068" y="1279474"/>
                    <a:pt x="1646578" y="1174066"/>
                  </a:cubicBezTo>
                  <a:lnTo>
                    <a:pt x="1541989" y="1112392"/>
                  </a:lnTo>
                  <a:cubicBezTo>
                    <a:pt x="1474833" y="972375"/>
                    <a:pt x="1362532" y="772726"/>
                    <a:pt x="1295376" y="743457"/>
                  </a:cubicBezTo>
                  <a:cubicBezTo>
                    <a:pt x="1296959" y="711836"/>
                    <a:pt x="1318859" y="678086"/>
                    <a:pt x="1300126" y="648594"/>
                  </a:cubicBezTo>
                  <a:cubicBezTo>
                    <a:pt x="1273821" y="619636"/>
                    <a:pt x="1265576" y="631142"/>
                    <a:pt x="1243787" y="619222"/>
                  </a:cubicBezTo>
                  <a:lnTo>
                    <a:pt x="1253521" y="570548"/>
                  </a:lnTo>
                  <a:cubicBezTo>
                    <a:pt x="1220884" y="541841"/>
                    <a:pt x="1240165" y="564247"/>
                    <a:pt x="1214300" y="524891"/>
                  </a:cubicBezTo>
                  <a:lnTo>
                    <a:pt x="1216699" y="409841"/>
                  </a:lnTo>
                  <a:cubicBezTo>
                    <a:pt x="1196257" y="384432"/>
                    <a:pt x="1191618" y="386709"/>
                    <a:pt x="1155374" y="333613"/>
                  </a:cubicBezTo>
                  <a:cubicBezTo>
                    <a:pt x="1154246" y="330251"/>
                    <a:pt x="1153164" y="326621"/>
                    <a:pt x="1152469" y="322657"/>
                  </a:cubicBezTo>
                  <a:lnTo>
                    <a:pt x="757271" y="322657"/>
                  </a:lnTo>
                  <a:lnTo>
                    <a:pt x="757271" y="322341"/>
                  </a:lnTo>
                  <a:cubicBezTo>
                    <a:pt x="803514" y="292100"/>
                    <a:pt x="832279" y="239421"/>
                    <a:pt x="832279" y="180023"/>
                  </a:cubicBezTo>
                  <a:cubicBezTo>
                    <a:pt x="832279" y="80599"/>
                    <a:pt x="751682" y="0"/>
                    <a:pt x="652259" y="0"/>
                  </a:cubicBezTo>
                  <a:close/>
                </a:path>
              </a:pathLst>
            </a:custGeom>
            <a:solidFill>
              <a:srgbClr val="1FB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Freeform 7">
              <a:extLst>
                <a:ext uri="{FF2B5EF4-FFF2-40B4-BE49-F238E27FC236}">
                  <a16:creationId xmlns:a16="http://schemas.microsoft.com/office/drawing/2014/main" id="{C4ABCA26-1F2F-4DF3-8717-82B243083DD9}"/>
                </a:ext>
              </a:extLst>
            </p:cNvPr>
            <p:cNvSpPr/>
            <p:nvPr/>
          </p:nvSpPr>
          <p:spPr>
            <a:xfrm flipH="1">
              <a:off x="4923562" y="2708921"/>
              <a:ext cx="1470219" cy="1921729"/>
            </a:xfrm>
            <a:custGeom>
              <a:avLst/>
              <a:gdLst/>
              <a:ahLst/>
              <a:cxnLst/>
              <a:rect l="l" t="t" r="r" b="b"/>
              <a:pathLst>
                <a:path w="1470219" h="1921729">
                  <a:moveTo>
                    <a:pt x="317750" y="0"/>
                  </a:moveTo>
                  <a:lnTo>
                    <a:pt x="317750" y="519295"/>
                  </a:lnTo>
                  <a:cubicBezTo>
                    <a:pt x="287598" y="476035"/>
                    <a:pt x="236890" y="449670"/>
                    <a:pt x="180024" y="449670"/>
                  </a:cubicBezTo>
                  <a:cubicBezTo>
                    <a:pt x="80599" y="449670"/>
                    <a:pt x="0" y="530267"/>
                    <a:pt x="0" y="629690"/>
                  </a:cubicBezTo>
                  <a:cubicBezTo>
                    <a:pt x="0" y="729112"/>
                    <a:pt x="80599" y="809710"/>
                    <a:pt x="180024" y="809710"/>
                  </a:cubicBezTo>
                  <a:cubicBezTo>
                    <a:pt x="236890" y="809710"/>
                    <a:pt x="287598" y="783344"/>
                    <a:pt x="317750" y="740084"/>
                  </a:cubicBezTo>
                  <a:lnTo>
                    <a:pt x="317750" y="1366266"/>
                  </a:lnTo>
                  <a:cubicBezTo>
                    <a:pt x="334104" y="1364723"/>
                    <a:pt x="350498" y="1361676"/>
                    <a:pt x="369339" y="1360802"/>
                  </a:cubicBezTo>
                  <a:cubicBezTo>
                    <a:pt x="402266" y="1377733"/>
                    <a:pt x="435193" y="1387415"/>
                    <a:pt x="467827" y="1410291"/>
                  </a:cubicBezTo>
                  <a:lnTo>
                    <a:pt x="455870" y="1410142"/>
                  </a:lnTo>
                  <a:lnTo>
                    <a:pt x="317750" y="1534494"/>
                  </a:lnTo>
                  <a:lnTo>
                    <a:pt x="317750" y="1615990"/>
                  </a:lnTo>
                  <a:cubicBezTo>
                    <a:pt x="386499" y="1670478"/>
                    <a:pt x="389428" y="1688371"/>
                    <a:pt x="408089" y="1738922"/>
                  </a:cubicBezTo>
                  <a:cubicBezTo>
                    <a:pt x="379727" y="1707581"/>
                    <a:pt x="349150" y="1673825"/>
                    <a:pt x="317750" y="1638805"/>
                  </a:cubicBezTo>
                  <a:lnTo>
                    <a:pt x="317750" y="1921729"/>
                  </a:lnTo>
                  <a:lnTo>
                    <a:pt x="755913" y="1921729"/>
                  </a:lnTo>
                  <a:cubicBezTo>
                    <a:pt x="706403" y="1827798"/>
                    <a:pt x="729495" y="1711808"/>
                    <a:pt x="811417" y="1642956"/>
                  </a:cubicBezTo>
                  <a:cubicBezTo>
                    <a:pt x="895805" y="1572033"/>
                    <a:pt x="1018723" y="1571209"/>
                    <a:pt x="1104053" y="1640996"/>
                  </a:cubicBezTo>
                  <a:cubicBezTo>
                    <a:pt x="1187635" y="1709353"/>
                    <a:pt x="1211974" y="1826497"/>
                    <a:pt x="1162370" y="1921729"/>
                  </a:cubicBezTo>
                  <a:lnTo>
                    <a:pt x="1470219" y="1921729"/>
                  </a:lnTo>
                  <a:cubicBezTo>
                    <a:pt x="1451557" y="1854186"/>
                    <a:pt x="1443779" y="1713479"/>
                    <a:pt x="1383490" y="1654709"/>
                  </a:cubicBezTo>
                  <a:cubicBezTo>
                    <a:pt x="1345256" y="1600370"/>
                    <a:pt x="1270906" y="1605665"/>
                    <a:pt x="1214613" y="1581143"/>
                  </a:cubicBezTo>
                  <a:cubicBezTo>
                    <a:pt x="1023979" y="1516260"/>
                    <a:pt x="855919" y="1498231"/>
                    <a:pt x="667541" y="1420569"/>
                  </a:cubicBezTo>
                  <a:cubicBezTo>
                    <a:pt x="641002" y="1406060"/>
                    <a:pt x="628007" y="1359605"/>
                    <a:pt x="596953" y="1264165"/>
                  </a:cubicBezTo>
                  <a:lnTo>
                    <a:pt x="605982" y="1483707"/>
                  </a:lnTo>
                  <a:cubicBezTo>
                    <a:pt x="633003" y="1532193"/>
                    <a:pt x="647443" y="1570873"/>
                    <a:pt x="655559" y="1604936"/>
                  </a:cubicBezTo>
                  <a:lnTo>
                    <a:pt x="669187" y="1618813"/>
                  </a:lnTo>
                  <a:lnTo>
                    <a:pt x="658716" y="1618119"/>
                  </a:lnTo>
                  <a:cubicBezTo>
                    <a:pt x="671015" y="1675268"/>
                    <a:pt x="667528" y="1720297"/>
                    <a:pt x="683108" y="1780186"/>
                  </a:cubicBezTo>
                  <a:lnTo>
                    <a:pt x="591592" y="1613666"/>
                  </a:lnTo>
                  <a:lnTo>
                    <a:pt x="658716" y="1618119"/>
                  </a:lnTo>
                  <a:cubicBezTo>
                    <a:pt x="657988" y="1613751"/>
                    <a:pt x="656981" y="1609350"/>
                    <a:pt x="655559" y="1604936"/>
                  </a:cubicBezTo>
                  <a:cubicBezTo>
                    <a:pt x="595208" y="1543644"/>
                    <a:pt x="572037" y="1416889"/>
                    <a:pt x="482935" y="1410479"/>
                  </a:cubicBezTo>
                  <a:cubicBezTo>
                    <a:pt x="535122" y="1370544"/>
                    <a:pt x="588839" y="1317812"/>
                    <a:pt x="588628" y="1233771"/>
                  </a:cubicBezTo>
                  <a:cubicBezTo>
                    <a:pt x="593535" y="1201617"/>
                    <a:pt x="591670" y="1173724"/>
                    <a:pt x="603348" y="1137311"/>
                  </a:cubicBezTo>
                  <a:cubicBezTo>
                    <a:pt x="681305" y="1043677"/>
                    <a:pt x="723143" y="969209"/>
                    <a:pt x="728865" y="818070"/>
                  </a:cubicBezTo>
                  <a:cubicBezTo>
                    <a:pt x="757787" y="830627"/>
                    <a:pt x="777680" y="847444"/>
                    <a:pt x="802088" y="759902"/>
                  </a:cubicBezTo>
                  <a:cubicBezTo>
                    <a:pt x="810208" y="713002"/>
                    <a:pt x="879277" y="465908"/>
                    <a:pt x="776787" y="510588"/>
                  </a:cubicBezTo>
                  <a:cubicBezTo>
                    <a:pt x="737961" y="316337"/>
                    <a:pt x="730052" y="30689"/>
                    <a:pt x="317750" y="0"/>
                  </a:cubicBezTo>
                  <a:close/>
                </a:path>
              </a:pathLst>
            </a:custGeom>
            <a:solidFill>
              <a:srgbClr val="11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21">
              <a:extLst>
                <a:ext uri="{FF2B5EF4-FFF2-40B4-BE49-F238E27FC236}">
                  <a16:creationId xmlns:a16="http://schemas.microsoft.com/office/drawing/2014/main" id="{68BE1E42-A46C-4383-9BDD-78B427879707}"/>
                </a:ext>
              </a:extLst>
            </p:cNvPr>
            <p:cNvSpPr/>
            <p:nvPr/>
          </p:nvSpPr>
          <p:spPr>
            <a:xfrm>
              <a:off x="6118916" y="2711957"/>
              <a:ext cx="1252757" cy="2246116"/>
            </a:xfrm>
            <a:custGeom>
              <a:avLst/>
              <a:gdLst/>
              <a:ahLst/>
              <a:cxnLst/>
              <a:rect l="l" t="t" r="r" b="b"/>
              <a:pathLst>
                <a:path w="1252757" h="2246116">
                  <a:moveTo>
                    <a:pt x="0" y="1537931"/>
                  </a:moveTo>
                  <a:lnTo>
                    <a:pt x="48955" y="1582006"/>
                  </a:lnTo>
                  <a:cubicBezTo>
                    <a:pt x="29607" y="1596227"/>
                    <a:pt x="13459" y="1608472"/>
                    <a:pt x="0" y="1619427"/>
                  </a:cubicBezTo>
                  <a:close/>
                  <a:moveTo>
                    <a:pt x="378777" y="1138883"/>
                  </a:moveTo>
                  <a:cubicBezTo>
                    <a:pt x="411277" y="1129216"/>
                    <a:pt x="503171" y="1342067"/>
                    <a:pt x="652602" y="1380835"/>
                  </a:cubicBezTo>
                  <a:cubicBezTo>
                    <a:pt x="847829" y="1434107"/>
                    <a:pt x="1074660" y="1515068"/>
                    <a:pt x="1177337" y="1610936"/>
                  </a:cubicBezTo>
                  <a:cubicBezTo>
                    <a:pt x="1265071" y="1783698"/>
                    <a:pt x="1255683" y="1823052"/>
                    <a:pt x="1248143" y="1925166"/>
                  </a:cubicBezTo>
                  <a:lnTo>
                    <a:pt x="682623" y="1925166"/>
                  </a:lnTo>
                  <a:cubicBezTo>
                    <a:pt x="727970" y="1955371"/>
                    <a:pt x="756000" y="2007459"/>
                    <a:pt x="756000" y="2066093"/>
                  </a:cubicBezTo>
                  <a:cubicBezTo>
                    <a:pt x="756000" y="2165517"/>
                    <a:pt x="675403" y="2246116"/>
                    <a:pt x="575980" y="2246116"/>
                  </a:cubicBezTo>
                  <a:cubicBezTo>
                    <a:pt x="476558" y="2246116"/>
                    <a:pt x="395960" y="2165517"/>
                    <a:pt x="395960" y="2066093"/>
                  </a:cubicBezTo>
                  <a:cubicBezTo>
                    <a:pt x="395960" y="2007459"/>
                    <a:pt x="423991" y="1955371"/>
                    <a:pt x="469338" y="1925166"/>
                  </a:cubicBezTo>
                  <a:lnTo>
                    <a:pt x="0" y="1925166"/>
                  </a:lnTo>
                  <a:lnTo>
                    <a:pt x="0" y="1642242"/>
                  </a:lnTo>
                  <a:cubicBezTo>
                    <a:pt x="181585" y="1440372"/>
                    <a:pt x="392125" y="1197753"/>
                    <a:pt x="373070" y="1143900"/>
                  </a:cubicBezTo>
                  <a:cubicBezTo>
                    <a:pt x="374708" y="1141161"/>
                    <a:pt x="376611" y="1139527"/>
                    <a:pt x="378777" y="1138883"/>
                  </a:cubicBezTo>
                  <a:close/>
                  <a:moveTo>
                    <a:pt x="60149" y="0"/>
                  </a:moveTo>
                  <a:cubicBezTo>
                    <a:pt x="424660" y="15130"/>
                    <a:pt x="592784" y="258144"/>
                    <a:pt x="528403" y="582088"/>
                  </a:cubicBezTo>
                  <a:cubicBezTo>
                    <a:pt x="564457" y="581792"/>
                    <a:pt x="595997" y="564458"/>
                    <a:pt x="593677" y="642963"/>
                  </a:cubicBezTo>
                  <a:cubicBezTo>
                    <a:pt x="586216" y="751211"/>
                    <a:pt x="524577" y="902053"/>
                    <a:pt x="487771" y="897424"/>
                  </a:cubicBezTo>
                  <a:cubicBezTo>
                    <a:pt x="464712" y="892973"/>
                    <a:pt x="450682" y="871482"/>
                    <a:pt x="432137" y="858512"/>
                  </a:cubicBezTo>
                  <a:cubicBezTo>
                    <a:pt x="401632" y="940744"/>
                    <a:pt x="393700" y="1031495"/>
                    <a:pt x="340621" y="1105208"/>
                  </a:cubicBezTo>
                  <a:cubicBezTo>
                    <a:pt x="299535" y="1169456"/>
                    <a:pt x="256191" y="1203886"/>
                    <a:pt x="206076" y="1253225"/>
                  </a:cubicBezTo>
                  <a:cubicBezTo>
                    <a:pt x="96325" y="1366844"/>
                    <a:pt x="48367" y="1374569"/>
                    <a:pt x="0" y="1369703"/>
                  </a:cubicBezTo>
                  <a:lnTo>
                    <a:pt x="0" y="835934"/>
                  </a:lnTo>
                  <a:cubicBezTo>
                    <a:pt x="94059" y="885724"/>
                    <a:pt x="210348" y="862698"/>
                    <a:pt x="279327" y="780625"/>
                  </a:cubicBezTo>
                  <a:cubicBezTo>
                    <a:pt x="350250" y="696237"/>
                    <a:pt x="351074" y="573319"/>
                    <a:pt x="281287" y="487989"/>
                  </a:cubicBezTo>
                  <a:cubicBezTo>
                    <a:pt x="212806" y="404257"/>
                    <a:pt x="95363" y="379981"/>
                    <a:pt x="0" y="429858"/>
                  </a:cubicBezTo>
                  <a:lnTo>
                    <a:pt x="0" y="343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1" name="Rounded Rectangle 51">
            <a:extLst>
              <a:ext uri="{FF2B5EF4-FFF2-40B4-BE49-F238E27FC236}">
                <a16:creationId xmlns:a16="http://schemas.microsoft.com/office/drawing/2014/main" id="{B83253D3-E181-4488-9CD9-39D21527F719}"/>
              </a:ext>
            </a:extLst>
          </p:cNvPr>
          <p:cNvSpPr/>
          <p:nvPr/>
        </p:nvSpPr>
        <p:spPr>
          <a:xfrm rot="16200000" flipH="1">
            <a:off x="589767" y="2896201"/>
            <a:ext cx="741427" cy="69824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A9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2" name="Parallelogram 30">
            <a:extLst>
              <a:ext uri="{FF2B5EF4-FFF2-40B4-BE49-F238E27FC236}">
                <a16:creationId xmlns:a16="http://schemas.microsoft.com/office/drawing/2014/main" id="{07A9DF64-EAEC-4F98-A0C9-E2239CA0F425}"/>
              </a:ext>
            </a:extLst>
          </p:cNvPr>
          <p:cNvSpPr/>
          <p:nvPr/>
        </p:nvSpPr>
        <p:spPr>
          <a:xfrm flipH="1">
            <a:off x="553885" y="1545689"/>
            <a:ext cx="627734" cy="629287"/>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A5A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Chord 14">
            <a:extLst>
              <a:ext uri="{FF2B5EF4-FFF2-40B4-BE49-F238E27FC236}">
                <a16:creationId xmlns:a16="http://schemas.microsoft.com/office/drawing/2014/main" id="{55CB0732-5078-415F-A13A-7992B69C1679}"/>
              </a:ext>
            </a:extLst>
          </p:cNvPr>
          <p:cNvSpPr/>
          <p:nvPr/>
        </p:nvSpPr>
        <p:spPr>
          <a:xfrm>
            <a:off x="9671981" y="2848727"/>
            <a:ext cx="578751" cy="730338"/>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54"/>
          <p:cNvSpPr/>
          <p:nvPr/>
        </p:nvSpPr>
        <p:spPr>
          <a:xfrm>
            <a:off x="3013822" y="4546239"/>
            <a:ext cx="4068486" cy="646331"/>
          </a:xfrm>
          <a:prstGeom prst="rect">
            <a:avLst/>
          </a:prstGeom>
        </p:spPr>
        <p:txBody>
          <a:bodyPr wrap="none">
            <a:spAutoFit/>
          </a:bodyPr>
          <a:lstStyle/>
          <a:p>
            <a:pPr algn="ctr"/>
            <a:r>
              <a:rPr lang="en-US" sz="3600" b="1" dirty="0" smtClean="0">
                <a:solidFill>
                  <a:schemeClr val="bg1"/>
                </a:solidFill>
                <a:sym typeface="MyriadPro-Regular"/>
                <a:rtl val="0"/>
              </a:rPr>
              <a:t>25K+</a:t>
            </a:r>
            <a:r>
              <a:rPr lang="en-US" sz="2800" b="1" dirty="0" smtClean="0">
                <a:solidFill>
                  <a:schemeClr val="bg1"/>
                </a:solidFill>
                <a:sym typeface="MyriadPro-Regular"/>
                <a:rtl val="0"/>
              </a:rPr>
              <a:t> </a:t>
            </a:r>
            <a:r>
              <a:rPr lang="en-US" sz="2400" dirty="0" smtClean="0">
                <a:solidFill>
                  <a:schemeClr val="bg1"/>
                </a:solidFill>
                <a:sym typeface="MyriadPro-Regular"/>
                <a:rtl val="0"/>
              </a:rPr>
              <a:t>Active Users on ELM.jo</a:t>
            </a:r>
            <a:endParaRPr lang="en-US" sz="2400" dirty="0">
              <a:solidFill>
                <a:schemeClr val="bg1"/>
              </a:solidFill>
              <a:sym typeface="MyriadPro-Regular"/>
              <a:rtl val="0"/>
            </a:endParaRPr>
          </a:p>
        </p:txBody>
      </p:sp>
      <p:sp>
        <p:nvSpPr>
          <p:cNvPr id="56" name="Freeform: Shape 13">
            <a:extLst>
              <a:ext uri="{FF2B5EF4-FFF2-40B4-BE49-F238E27FC236}">
                <a16:creationId xmlns:a16="http://schemas.microsoft.com/office/drawing/2014/main" id="{CD544C19-D7B7-4958-8B0C-6454B4886E49}"/>
              </a:ext>
            </a:extLst>
          </p:cNvPr>
          <p:cNvSpPr/>
          <p:nvPr/>
        </p:nvSpPr>
        <p:spPr>
          <a:xfrm>
            <a:off x="2287050" y="5394725"/>
            <a:ext cx="1015652" cy="1015652"/>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chemeClr val="bg1"/>
          </a:solidFill>
          <a:ln w="38100" cap="flat">
            <a:noFill/>
            <a:prstDash val="solid"/>
            <a:miter/>
          </a:ln>
        </p:spPr>
        <p:txBody>
          <a:bodyPr rtlCol="0" anchor="ctr"/>
          <a:lstStyle/>
          <a:p>
            <a:endParaRPr lang="en-US" sz="1184" dirty="0"/>
          </a:p>
        </p:txBody>
      </p:sp>
      <p:sp>
        <p:nvSpPr>
          <p:cNvPr id="57" name="Freeform: Shape 13">
            <a:extLst>
              <a:ext uri="{FF2B5EF4-FFF2-40B4-BE49-F238E27FC236}">
                <a16:creationId xmlns:a16="http://schemas.microsoft.com/office/drawing/2014/main" id="{CD544C19-D7B7-4958-8B0C-6454B4886E49}"/>
              </a:ext>
            </a:extLst>
          </p:cNvPr>
          <p:cNvSpPr/>
          <p:nvPr/>
        </p:nvSpPr>
        <p:spPr>
          <a:xfrm>
            <a:off x="3855688" y="5400255"/>
            <a:ext cx="1015652" cy="1015652"/>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chemeClr val="bg1"/>
          </a:solidFill>
          <a:ln w="38100" cap="flat">
            <a:noFill/>
            <a:prstDash val="solid"/>
            <a:miter/>
          </a:ln>
        </p:spPr>
        <p:txBody>
          <a:bodyPr rtlCol="0" anchor="ctr"/>
          <a:lstStyle/>
          <a:p>
            <a:endParaRPr lang="en-US" sz="1184" dirty="0"/>
          </a:p>
        </p:txBody>
      </p:sp>
      <p:sp>
        <p:nvSpPr>
          <p:cNvPr id="58" name="Freeform: Shape 13">
            <a:extLst>
              <a:ext uri="{FF2B5EF4-FFF2-40B4-BE49-F238E27FC236}">
                <a16:creationId xmlns:a16="http://schemas.microsoft.com/office/drawing/2014/main" id="{CD544C19-D7B7-4958-8B0C-6454B4886E49}"/>
              </a:ext>
            </a:extLst>
          </p:cNvPr>
          <p:cNvSpPr/>
          <p:nvPr/>
        </p:nvSpPr>
        <p:spPr>
          <a:xfrm>
            <a:off x="5431401" y="5391134"/>
            <a:ext cx="1015652" cy="1015652"/>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chemeClr val="bg1"/>
          </a:solidFill>
          <a:ln w="38100" cap="flat">
            <a:noFill/>
            <a:prstDash val="solid"/>
            <a:miter/>
          </a:ln>
        </p:spPr>
        <p:txBody>
          <a:bodyPr rtlCol="0" anchor="ctr"/>
          <a:lstStyle/>
          <a:p>
            <a:endParaRPr lang="en-US" sz="1184" dirty="0"/>
          </a:p>
        </p:txBody>
      </p:sp>
      <p:sp>
        <p:nvSpPr>
          <p:cNvPr id="59" name="Freeform: Shape 13">
            <a:extLst>
              <a:ext uri="{FF2B5EF4-FFF2-40B4-BE49-F238E27FC236}">
                <a16:creationId xmlns:a16="http://schemas.microsoft.com/office/drawing/2014/main" id="{CD544C19-D7B7-4958-8B0C-6454B4886E49}"/>
              </a:ext>
            </a:extLst>
          </p:cNvPr>
          <p:cNvSpPr/>
          <p:nvPr/>
        </p:nvSpPr>
        <p:spPr>
          <a:xfrm>
            <a:off x="7000039" y="5396664"/>
            <a:ext cx="1015652" cy="1015652"/>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chemeClr val="bg1"/>
          </a:solidFill>
          <a:ln w="38100" cap="flat">
            <a:noFill/>
            <a:prstDash val="solid"/>
            <a:miter/>
          </a:ln>
        </p:spPr>
        <p:txBody>
          <a:bodyPr rtlCol="0" anchor="ctr"/>
          <a:lstStyle/>
          <a:p>
            <a:endParaRPr lang="en-US" sz="1184" dirty="0"/>
          </a:p>
        </p:txBody>
      </p:sp>
      <p:grpSp>
        <p:nvGrpSpPr>
          <p:cNvPr id="61" name="Graphic 5">
            <a:extLst>
              <a:ext uri="{FF2B5EF4-FFF2-40B4-BE49-F238E27FC236}">
                <a16:creationId xmlns:a16="http://schemas.microsoft.com/office/drawing/2014/main" id="{D383E2B2-FE45-4EDE-8A75-C273E4E736B1}"/>
              </a:ext>
            </a:extLst>
          </p:cNvPr>
          <p:cNvGrpSpPr/>
          <p:nvPr/>
        </p:nvGrpSpPr>
        <p:grpSpPr>
          <a:xfrm>
            <a:off x="1" y="4339401"/>
            <a:ext cx="10693400" cy="79761"/>
            <a:chOff x="0" y="3277256"/>
            <a:chExt cx="12192000" cy="76200"/>
          </a:xfrm>
        </p:grpSpPr>
        <p:sp>
          <p:nvSpPr>
            <p:cNvPr id="62" name="Freeform: Shape 32">
              <a:extLst>
                <a:ext uri="{FF2B5EF4-FFF2-40B4-BE49-F238E27FC236}">
                  <a16:creationId xmlns:a16="http://schemas.microsoft.com/office/drawing/2014/main" id="{21F3AF58-DCA7-4E53-8FBF-137EAC47ED08}"/>
                </a:ext>
              </a:extLst>
            </p:cNvPr>
            <p:cNvSpPr/>
            <p:nvPr/>
          </p:nvSpPr>
          <p:spPr>
            <a:xfrm>
              <a:off x="8127968"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chemeClr val="bg1">
                <a:lumMod val="50000"/>
              </a:schemeClr>
            </a:solidFill>
            <a:ln w="9525" cap="flat">
              <a:noFill/>
              <a:prstDash val="solid"/>
              <a:miter/>
            </a:ln>
          </p:spPr>
          <p:txBody>
            <a:bodyPr rtlCol="0" anchor="ctr"/>
            <a:lstStyle/>
            <a:p>
              <a:endParaRPr lang="en-US" sz="1184" dirty="0"/>
            </a:p>
          </p:txBody>
        </p:sp>
        <p:sp>
          <p:nvSpPr>
            <p:cNvPr id="63" name="Freeform: Shape 40">
              <a:extLst>
                <a:ext uri="{FF2B5EF4-FFF2-40B4-BE49-F238E27FC236}">
                  <a16:creationId xmlns:a16="http://schemas.microsoft.com/office/drawing/2014/main" id="{1B6B35A3-3230-4AB5-91F8-B32E01D1A194}"/>
                </a:ext>
              </a:extLst>
            </p:cNvPr>
            <p:cNvSpPr/>
            <p:nvPr/>
          </p:nvSpPr>
          <p:spPr>
            <a:xfrm>
              <a:off x="4064031"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00A8D6"/>
            </a:solidFill>
            <a:ln w="9525" cap="flat">
              <a:noFill/>
              <a:prstDash val="solid"/>
              <a:miter/>
            </a:ln>
          </p:spPr>
          <p:txBody>
            <a:bodyPr rtlCol="0" anchor="ctr"/>
            <a:lstStyle/>
            <a:p>
              <a:endParaRPr lang="en-US" sz="1184" dirty="0"/>
            </a:p>
          </p:txBody>
        </p:sp>
        <p:sp>
          <p:nvSpPr>
            <p:cNvPr id="64" name="Freeform: Shape 42">
              <a:extLst>
                <a:ext uri="{FF2B5EF4-FFF2-40B4-BE49-F238E27FC236}">
                  <a16:creationId xmlns:a16="http://schemas.microsoft.com/office/drawing/2014/main" id="{8F6E4678-C3BA-406E-A660-4629DAC2E279}"/>
                </a:ext>
              </a:extLst>
            </p:cNvPr>
            <p:cNvSpPr/>
            <p:nvPr/>
          </p:nvSpPr>
          <p:spPr>
            <a:xfrm>
              <a:off x="0"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40F2BB"/>
            </a:solidFill>
            <a:ln w="9525" cap="flat">
              <a:noFill/>
              <a:prstDash val="solid"/>
              <a:miter/>
            </a:ln>
          </p:spPr>
          <p:txBody>
            <a:bodyPr rtlCol="0" anchor="ctr"/>
            <a:lstStyle/>
            <a:p>
              <a:endParaRPr lang="en-US" sz="1184" dirty="0"/>
            </a:p>
          </p:txBody>
        </p:sp>
      </p:grpSp>
      <p:sp>
        <p:nvSpPr>
          <p:cNvPr id="65" name="TextBox 64">
            <a:extLst>
              <a:ext uri="{FF2B5EF4-FFF2-40B4-BE49-F238E27FC236}">
                <a16:creationId xmlns:a16="http://schemas.microsoft.com/office/drawing/2014/main" id="{AC9C1042-2DEB-4615-8B4D-A51DA6FF3E30}"/>
              </a:ext>
            </a:extLst>
          </p:cNvPr>
          <p:cNvSpPr txBox="1"/>
          <p:nvPr/>
        </p:nvSpPr>
        <p:spPr>
          <a:xfrm>
            <a:off x="6949578" y="5644170"/>
            <a:ext cx="1201102" cy="461665"/>
          </a:xfrm>
          <a:prstGeom prst="rect">
            <a:avLst/>
          </a:prstGeom>
          <a:noFill/>
        </p:spPr>
        <p:txBody>
          <a:bodyPr wrap="square" rtlCol="0">
            <a:spAutoFit/>
          </a:bodyPr>
          <a:lstStyle/>
          <a:p>
            <a:pPr algn="ctr"/>
            <a:r>
              <a:rPr lang="en-US" sz="2400" b="1" dirty="0" smtClean="0">
                <a:solidFill>
                  <a:srgbClr val="00538B"/>
                </a:solidFill>
                <a:latin typeface="Adobe Arabic"/>
                <a:sym typeface="MyriadPro-Regular"/>
                <a:rtl val="0"/>
              </a:rPr>
              <a:t>5K+</a:t>
            </a:r>
            <a:endParaRPr lang="en-US" sz="2800" b="1" dirty="0">
              <a:solidFill>
                <a:srgbClr val="00538B"/>
              </a:solidFill>
              <a:latin typeface="Adobe Arabic"/>
              <a:sym typeface="MyriadPro-Regular"/>
              <a:rtl val="0"/>
            </a:endParaRPr>
          </a:p>
        </p:txBody>
      </p:sp>
      <p:sp>
        <p:nvSpPr>
          <p:cNvPr id="3" name="Rectangle 2"/>
          <p:cNvSpPr/>
          <p:nvPr/>
        </p:nvSpPr>
        <p:spPr>
          <a:xfrm>
            <a:off x="6936749" y="6545841"/>
            <a:ext cx="1213931" cy="584775"/>
          </a:xfrm>
          <a:prstGeom prst="rect">
            <a:avLst/>
          </a:prstGeom>
        </p:spPr>
        <p:txBody>
          <a:bodyPr wrap="square">
            <a:spAutoFit/>
          </a:bodyPr>
          <a:lstStyle/>
          <a:p>
            <a:pPr algn="ctr"/>
            <a:r>
              <a:rPr lang="en-US" sz="1600" dirty="0">
                <a:solidFill>
                  <a:schemeClr val="bg1"/>
                </a:solidFill>
              </a:rPr>
              <a:t>Medical Journals</a:t>
            </a:r>
            <a:endParaRPr lang="en-US" sz="4800" dirty="0">
              <a:solidFill>
                <a:schemeClr val="bg1"/>
              </a:solidFill>
              <a:sym typeface="MyriadPro-Regular"/>
              <a:rtl val="0"/>
            </a:endParaRPr>
          </a:p>
        </p:txBody>
      </p:sp>
      <p:sp>
        <p:nvSpPr>
          <p:cNvPr id="67" name="TextBox 66">
            <a:extLst>
              <a:ext uri="{FF2B5EF4-FFF2-40B4-BE49-F238E27FC236}">
                <a16:creationId xmlns:a16="http://schemas.microsoft.com/office/drawing/2014/main" id="{AC9C1042-2DEB-4615-8B4D-A51DA6FF3E30}"/>
              </a:ext>
            </a:extLst>
          </p:cNvPr>
          <p:cNvSpPr txBox="1"/>
          <p:nvPr/>
        </p:nvSpPr>
        <p:spPr>
          <a:xfrm>
            <a:off x="5349317" y="5658578"/>
            <a:ext cx="1201102" cy="461665"/>
          </a:xfrm>
          <a:prstGeom prst="rect">
            <a:avLst/>
          </a:prstGeom>
          <a:noFill/>
        </p:spPr>
        <p:txBody>
          <a:bodyPr wrap="square" rtlCol="0">
            <a:spAutoFit/>
          </a:bodyPr>
          <a:lstStyle/>
          <a:p>
            <a:pPr algn="ctr"/>
            <a:r>
              <a:rPr lang="en-US" sz="2400" b="1" dirty="0" smtClean="0">
                <a:solidFill>
                  <a:srgbClr val="00538B"/>
                </a:solidFill>
                <a:latin typeface="Adobe Arabic"/>
                <a:sym typeface="MyriadPro-Regular"/>
                <a:rtl val="0"/>
              </a:rPr>
              <a:t>3.5K+</a:t>
            </a:r>
            <a:endParaRPr lang="en-US" sz="2800" b="1" dirty="0">
              <a:solidFill>
                <a:srgbClr val="00538B"/>
              </a:solidFill>
              <a:latin typeface="Adobe Arabic"/>
              <a:sym typeface="MyriadPro-Regular"/>
              <a:rtl val="0"/>
            </a:endParaRPr>
          </a:p>
        </p:txBody>
      </p:sp>
      <p:sp>
        <p:nvSpPr>
          <p:cNvPr id="68" name="Rectangle 67"/>
          <p:cNvSpPr/>
          <p:nvPr/>
        </p:nvSpPr>
        <p:spPr>
          <a:xfrm>
            <a:off x="5577869" y="6583171"/>
            <a:ext cx="849592" cy="338554"/>
          </a:xfrm>
          <a:prstGeom prst="rect">
            <a:avLst/>
          </a:prstGeom>
        </p:spPr>
        <p:txBody>
          <a:bodyPr wrap="none">
            <a:spAutoFit/>
          </a:bodyPr>
          <a:lstStyle/>
          <a:p>
            <a:pPr algn="ctr"/>
            <a:r>
              <a:rPr lang="en-US" sz="1600" dirty="0" smtClean="0">
                <a:solidFill>
                  <a:schemeClr val="bg1"/>
                </a:solidFill>
              </a:rPr>
              <a:t>E-Books</a:t>
            </a:r>
            <a:endParaRPr lang="en-US" sz="4800" dirty="0">
              <a:solidFill>
                <a:schemeClr val="bg1"/>
              </a:solidFill>
              <a:sym typeface="MyriadPro-Regular"/>
              <a:rtl val="0"/>
            </a:endParaRPr>
          </a:p>
        </p:txBody>
      </p:sp>
      <p:sp>
        <p:nvSpPr>
          <p:cNvPr id="69" name="TextBox 68">
            <a:extLst>
              <a:ext uri="{FF2B5EF4-FFF2-40B4-BE49-F238E27FC236}">
                <a16:creationId xmlns:a16="http://schemas.microsoft.com/office/drawing/2014/main" id="{AC9C1042-2DEB-4615-8B4D-A51DA6FF3E30}"/>
              </a:ext>
            </a:extLst>
          </p:cNvPr>
          <p:cNvSpPr txBox="1"/>
          <p:nvPr/>
        </p:nvSpPr>
        <p:spPr>
          <a:xfrm>
            <a:off x="3778418" y="5633490"/>
            <a:ext cx="1201102" cy="461665"/>
          </a:xfrm>
          <a:prstGeom prst="rect">
            <a:avLst/>
          </a:prstGeom>
          <a:noFill/>
        </p:spPr>
        <p:txBody>
          <a:bodyPr wrap="square" rtlCol="0">
            <a:spAutoFit/>
          </a:bodyPr>
          <a:lstStyle/>
          <a:p>
            <a:pPr algn="ctr"/>
            <a:r>
              <a:rPr lang="en-US" sz="2400" b="1" dirty="0" smtClean="0">
                <a:solidFill>
                  <a:srgbClr val="00538B"/>
                </a:solidFill>
                <a:latin typeface="Adobe Arabic"/>
                <a:sym typeface="MyriadPro-Regular"/>
                <a:rtl val="0"/>
              </a:rPr>
              <a:t>18K+</a:t>
            </a:r>
            <a:endParaRPr lang="en-US" sz="2800" b="1" dirty="0">
              <a:solidFill>
                <a:srgbClr val="00538B"/>
              </a:solidFill>
              <a:latin typeface="Adobe Arabic"/>
              <a:sym typeface="MyriadPro-Regular"/>
              <a:rtl val="0"/>
            </a:endParaRPr>
          </a:p>
        </p:txBody>
      </p:sp>
      <p:sp>
        <p:nvSpPr>
          <p:cNvPr id="70" name="Rectangle 69"/>
          <p:cNvSpPr/>
          <p:nvPr/>
        </p:nvSpPr>
        <p:spPr>
          <a:xfrm>
            <a:off x="3520415" y="6535008"/>
            <a:ext cx="1928156" cy="584775"/>
          </a:xfrm>
          <a:prstGeom prst="rect">
            <a:avLst/>
          </a:prstGeom>
        </p:spPr>
        <p:txBody>
          <a:bodyPr wrap="square">
            <a:spAutoFit/>
          </a:bodyPr>
          <a:lstStyle/>
          <a:p>
            <a:pPr algn="ct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Full text articles </a:t>
            </a:r>
            <a:r>
              <a:rPr lang="en-US"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download yearly</a:t>
            </a:r>
            <a:endParaRPr lang="en-US" sz="1600" dirty="0">
              <a:solidFill>
                <a:schemeClr val="bg1"/>
              </a:solidFill>
            </a:endParaRPr>
          </a:p>
        </p:txBody>
      </p:sp>
      <p:sp>
        <p:nvSpPr>
          <p:cNvPr id="73" name="TextBox 72">
            <a:extLst>
              <a:ext uri="{FF2B5EF4-FFF2-40B4-BE49-F238E27FC236}">
                <a16:creationId xmlns:a16="http://schemas.microsoft.com/office/drawing/2014/main" id="{AC9C1042-2DEB-4615-8B4D-A51DA6FF3E30}"/>
              </a:ext>
            </a:extLst>
          </p:cNvPr>
          <p:cNvSpPr txBox="1"/>
          <p:nvPr/>
        </p:nvSpPr>
        <p:spPr>
          <a:xfrm>
            <a:off x="2190788" y="5644170"/>
            <a:ext cx="1201102" cy="461665"/>
          </a:xfrm>
          <a:prstGeom prst="rect">
            <a:avLst/>
          </a:prstGeom>
          <a:noFill/>
        </p:spPr>
        <p:txBody>
          <a:bodyPr wrap="square" rtlCol="0">
            <a:spAutoFit/>
          </a:bodyPr>
          <a:lstStyle/>
          <a:p>
            <a:pPr algn="ctr"/>
            <a:r>
              <a:rPr lang="en-US" sz="2400" b="1" dirty="0" smtClean="0">
                <a:solidFill>
                  <a:srgbClr val="00538B"/>
                </a:solidFill>
                <a:latin typeface="Adobe Arabic"/>
                <a:sym typeface="MyriadPro-Regular"/>
                <a:rtl val="0"/>
              </a:rPr>
              <a:t>1.5M+</a:t>
            </a:r>
            <a:endParaRPr lang="en-US" sz="2800" b="1" dirty="0">
              <a:solidFill>
                <a:srgbClr val="00538B"/>
              </a:solidFill>
              <a:latin typeface="Adobe Arabic"/>
              <a:sym typeface="MyriadPro-Regular"/>
              <a:rtl val="0"/>
            </a:endParaRPr>
          </a:p>
        </p:txBody>
      </p:sp>
      <p:sp>
        <p:nvSpPr>
          <p:cNvPr id="4" name="Rectangle 3"/>
          <p:cNvSpPr/>
          <p:nvPr/>
        </p:nvSpPr>
        <p:spPr>
          <a:xfrm>
            <a:off x="1518760" y="6468626"/>
            <a:ext cx="2545157" cy="646331"/>
          </a:xfrm>
          <a:prstGeom prst="rect">
            <a:avLst/>
          </a:prstGeom>
        </p:spPr>
        <p:txBody>
          <a:bodyPr wrap="square">
            <a:spAutoFit/>
          </a:bodyPr>
          <a:lstStyle/>
          <a:p>
            <a:pPr algn="ct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Yearly Hits </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a: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t>(search </a:t>
            </a: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engines)</a:t>
            </a:r>
            <a:endParaRPr lang="en-US" dirty="0"/>
          </a:p>
        </p:txBody>
      </p:sp>
      <p:sp>
        <p:nvSpPr>
          <p:cNvPr id="74" name="Rectangle 73"/>
          <p:cNvSpPr/>
          <p:nvPr/>
        </p:nvSpPr>
        <p:spPr>
          <a:xfrm>
            <a:off x="9026261" y="4852942"/>
            <a:ext cx="2374529" cy="646331"/>
          </a:xfrm>
          <a:prstGeom prst="rect">
            <a:avLst/>
          </a:prstGeom>
        </p:spPr>
        <p:txBody>
          <a:bodyPr wrap="square">
            <a:spAutoFit/>
          </a:bodyPr>
          <a:lstStyle/>
          <a:p>
            <a:r>
              <a:rPr lang="en-US" dirty="0">
                <a:solidFill>
                  <a:srgbClr val="40F4BD"/>
                </a:solidFill>
                <a:latin typeface="Calibri" panose="020F0502020204030204" pitchFamily="34" charset="0"/>
                <a:ea typeface="Calibri" panose="020F0502020204030204" pitchFamily="34" charset="0"/>
                <a:cs typeface="Arial" panose="020B0604020202020204" pitchFamily="34" charset="0"/>
              </a:rPr>
              <a:t>Clinical decision support tools </a:t>
            </a:r>
            <a:endParaRPr lang="en-US" dirty="0">
              <a:solidFill>
                <a:srgbClr val="40F4BD"/>
              </a:solidFill>
            </a:endParaRPr>
          </a:p>
        </p:txBody>
      </p:sp>
      <p:sp>
        <p:nvSpPr>
          <p:cNvPr id="75" name="Rectangle 74"/>
          <p:cNvSpPr/>
          <p:nvPr/>
        </p:nvSpPr>
        <p:spPr>
          <a:xfrm>
            <a:off x="9023557" y="6573746"/>
            <a:ext cx="1678603" cy="646331"/>
          </a:xfrm>
          <a:prstGeom prst="rect">
            <a:avLst/>
          </a:prstGeom>
        </p:spPr>
        <p:txBody>
          <a:bodyPr wrap="square">
            <a:spAutoFit/>
          </a:bodyPr>
          <a:lstStyle/>
          <a:p>
            <a:r>
              <a:rPr lang="en-US" dirty="0">
                <a:solidFill>
                  <a:srgbClr val="40F4BD"/>
                </a:solidFill>
                <a:latin typeface="Calibri" panose="020F0502020204030204" pitchFamily="34" charset="0"/>
                <a:ea typeface="Calibri" panose="020F0502020204030204" pitchFamily="34" charset="0"/>
                <a:cs typeface="Arial" panose="020B0604020202020204" pitchFamily="34" charset="0"/>
              </a:rPr>
              <a:t>Searching engines </a:t>
            </a:r>
            <a:endParaRPr lang="en-US" dirty="0">
              <a:solidFill>
                <a:srgbClr val="40F4BD"/>
              </a:solidFill>
            </a:endParaRPr>
          </a:p>
        </p:txBody>
      </p:sp>
      <p:sp>
        <p:nvSpPr>
          <p:cNvPr id="76" name="Rectangle 75"/>
          <p:cNvSpPr/>
          <p:nvPr/>
        </p:nvSpPr>
        <p:spPr>
          <a:xfrm>
            <a:off x="9054073" y="5669752"/>
            <a:ext cx="1296847" cy="646331"/>
          </a:xfrm>
          <a:prstGeom prst="rect">
            <a:avLst/>
          </a:prstGeom>
        </p:spPr>
        <p:txBody>
          <a:bodyPr wrap="square">
            <a:spAutoFit/>
          </a:bodyPr>
          <a:lstStyle/>
          <a:p>
            <a:r>
              <a:rPr lang="en-US" dirty="0" smtClean="0">
                <a:solidFill>
                  <a:srgbClr val="40F4BD"/>
                </a:solidFill>
                <a:latin typeface="Calibri" panose="020F0502020204030204" pitchFamily="34" charset="0"/>
                <a:ea typeface="Calibri" panose="020F0502020204030204" pitchFamily="34" charset="0"/>
                <a:cs typeface="Arial" panose="020B0604020202020204" pitchFamily="34" charset="0"/>
              </a:rPr>
              <a:t>Learning </a:t>
            </a:r>
            <a:r>
              <a:rPr lang="en-US" dirty="0">
                <a:solidFill>
                  <a:srgbClr val="40F4BD"/>
                </a:solidFill>
                <a:latin typeface="Calibri" panose="020F0502020204030204" pitchFamily="34" charset="0"/>
                <a:ea typeface="Calibri" panose="020F0502020204030204" pitchFamily="34" charset="0"/>
                <a:cs typeface="Arial" panose="020B0604020202020204" pitchFamily="34" charset="0"/>
              </a:rPr>
              <a:t>tools </a:t>
            </a:r>
            <a:endParaRPr lang="en-US" dirty="0">
              <a:solidFill>
                <a:srgbClr val="40F4BD"/>
              </a:solidFill>
            </a:endParaRPr>
          </a:p>
        </p:txBody>
      </p:sp>
      <p:sp>
        <p:nvSpPr>
          <p:cNvPr id="77" name="TextBox 76">
            <a:extLst>
              <a:ext uri="{FF2B5EF4-FFF2-40B4-BE49-F238E27FC236}">
                <a16:creationId xmlns:a16="http://schemas.microsoft.com/office/drawing/2014/main" id="{7177AB82-B9D9-4249-BD6F-165EE9B73285}"/>
              </a:ext>
            </a:extLst>
          </p:cNvPr>
          <p:cNvSpPr txBox="1"/>
          <p:nvPr/>
        </p:nvSpPr>
        <p:spPr>
          <a:xfrm>
            <a:off x="8227101" y="4822165"/>
            <a:ext cx="1318317" cy="707886"/>
          </a:xfrm>
          <a:prstGeom prst="rect">
            <a:avLst/>
          </a:prstGeom>
          <a:noFill/>
        </p:spPr>
        <p:txBody>
          <a:bodyPr wrap="square" rtlCol="0">
            <a:spAutoFit/>
          </a:bodyPr>
          <a:lstStyle/>
          <a:p>
            <a:pPr algn="ctr"/>
            <a:r>
              <a:rPr lang="pt-BR" sz="4000" dirty="0" smtClean="0">
                <a:solidFill>
                  <a:srgbClr val="40F4BD"/>
                </a:solidFill>
                <a:latin typeface="Adobe Arabic"/>
              </a:rPr>
              <a:t>4</a:t>
            </a:r>
            <a:endParaRPr lang="pt-BR" sz="4000" dirty="0">
              <a:solidFill>
                <a:srgbClr val="40F4BD"/>
              </a:solidFill>
              <a:latin typeface="Adobe Arabic"/>
            </a:endParaRPr>
          </a:p>
        </p:txBody>
      </p:sp>
      <p:sp>
        <p:nvSpPr>
          <p:cNvPr id="78" name="TextBox 77">
            <a:extLst>
              <a:ext uri="{FF2B5EF4-FFF2-40B4-BE49-F238E27FC236}">
                <a16:creationId xmlns:a16="http://schemas.microsoft.com/office/drawing/2014/main" id="{7177AB82-B9D9-4249-BD6F-165EE9B73285}"/>
              </a:ext>
            </a:extLst>
          </p:cNvPr>
          <p:cNvSpPr txBox="1"/>
          <p:nvPr/>
        </p:nvSpPr>
        <p:spPr>
          <a:xfrm>
            <a:off x="8227101" y="5637268"/>
            <a:ext cx="1318317" cy="707886"/>
          </a:xfrm>
          <a:prstGeom prst="rect">
            <a:avLst/>
          </a:prstGeom>
          <a:noFill/>
        </p:spPr>
        <p:txBody>
          <a:bodyPr wrap="square" rtlCol="0">
            <a:spAutoFit/>
          </a:bodyPr>
          <a:lstStyle/>
          <a:p>
            <a:pPr algn="ctr"/>
            <a:r>
              <a:rPr lang="pt-BR" sz="4000" dirty="0">
                <a:solidFill>
                  <a:srgbClr val="40F4BD"/>
                </a:solidFill>
                <a:latin typeface="Adobe Arabic"/>
              </a:rPr>
              <a:t>3</a:t>
            </a:r>
          </a:p>
        </p:txBody>
      </p:sp>
      <p:sp>
        <p:nvSpPr>
          <p:cNvPr id="79" name="TextBox 78">
            <a:extLst>
              <a:ext uri="{FF2B5EF4-FFF2-40B4-BE49-F238E27FC236}">
                <a16:creationId xmlns:a16="http://schemas.microsoft.com/office/drawing/2014/main" id="{7177AB82-B9D9-4249-BD6F-165EE9B73285}"/>
              </a:ext>
            </a:extLst>
          </p:cNvPr>
          <p:cNvSpPr txBox="1"/>
          <p:nvPr/>
        </p:nvSpPr>
        <p:spPr>
          <a:xfrm>
            <a:off x="8227101" y="6526936"/>
            <a:ext cx="1318317" cy="707886"/>
          </a:xfrm>
          <a:prstGeom prst="rect">
            <a:avLst/>
          </a:prstGeom>
          <a:noFill/>
        </p:spPr>
        <p:txBody>
          <a:bodyPr wrap="square" rtlCol="0">
            <a:spAutoFit/>
          </a:bodyPr>
          <a:lstStyle/>
          <a:p>
            <a:pPr algn="ctr"/>
            <a:r>
              <a:rPr lang="pt-BR" sz="4000" dirty="0" smtClean="0">
                <a:solidFill>
                  <a:srgbClr val="40F4BD"/>
                </a:solidFill>
                <a:latin typeface="Adobe Arabic"/>
              </a:rPr>
              <a:t>6</a:t>
            </a:r>
            <a:endParaRPr lang="pt-BR" sz="4000" dirty="0">
              <a:solidFill>
                <a:srgbClr val="40F4BD"/>
              </a:solidFill>
              <a:latin typeface="Adobe Arabic"/>
            </a:endParaRPr>
          </a:p>
        </p:txBody>
      </p:sp>
      <p:cxnSp>
        <p:nvCxnSpPr>
          <p:cNvPr id="117" name="Straight Connector 116">
            <a:extLst>
              <a:ext uri="{FF2B5EF4-FFF2-40B4-BE49-F238E27FC236}">
                <a16:creationId xmlns:a16="http://schemas.microsoft.com/office/drawing/2014/main" id="{AC838DDB-5448-4447-9F88-955973B555D3}"/>
              </a:ext>
            </a:extLst>
          </p:cNvPr>
          <p:cNvCxnSpPr>
            <a:cxnSpLocks/>
          </p:cNvCxnSpPr>
          <p:nvPr/>
        </p:nvCxnSpPr>
        <p:spPr>
          <a:xfrm>
            <a:off x="8497146" y="4415772"/>
            <a:ext cx="0" cy="313089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34BBC8FC-FBFF-49EC-8ED1-F878E295363A}"/>
              </a:ext>
            </a:extLst>
          </p:cNvPr>
          <p:cNvSpPr/>
          <p:nvPr/>
        </p:nvSpPr>
        <p:spPr>
          <a:xfrm>
            <a:off x="8394700" y="5015091"/>
            <a:ext cx="216024" cy="216024"/>
          </a:xfrm>
          <a:prstGeom prst="ellipse">
            <a:avLst/>
          </a:prstGeom>
          <a:solidFill>
            <a:srgbClr val="1FB3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9" name="Oval 118">
            <a:extLst>
              <a:ext uri="{FF2B5EF4-FFF2-40B4-BE49-F238E27FC236}">
                <a16:creationId xmlns:a16="http://schemas.microsoft.com/office/drawing/2014/main" id="{34BBC8FC-FBFF-49EC-8ED1-F878E295363A}"/>
              </a:ext>
            </a:extLst>
          </p:cNvPr>
          <p:cNvSpPr/>
          <p:nvPr/>
        </p:nvSpPr>
        <p:spPr>
          <a:xfrm>
            <a:off x="8394700" y="5915025"/>
            <a:ext cx="216024" cy="216024"/>
          </a:xfrm>
          <a:prstGeom prst="ellipse">
            <a:avLst/>
          </a:prstGeom>
          <a:solidFill>
            <a:srgbClr val="1FB3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20" name="Oval 119">
            <a:extLst>
              <a:ext uri="{FF2B5EF4-FFF2-40B4-BE49-F238E27FC236}">
                <a16:creationId xmlns:a16="http://schemas.microsoft.com/office/drawing/2014/main" id="{34BBC8FC-FBFF-49EC-8ED1-F878E295363A}"/>
              </a:ext>
            </a:extLst>
          </p:cNvPr>
          <p:cNvSpPr/>
          <p:nvPr/>
        </p:nvSpPr>
        <p:spPr>
          <a:xfrm>
            <a:off x="8396483" y="6803140"/>
            <a:ext cx="216024" cy="216024"/>
          </a:xfrm>
          <a:prstGeom prst="ellipse">
            <a:avLst/>
          </a:prstGeom>
          <a:solidFill>
            <a:srgbClr val="1FB3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pic>
        <p:nvPicPr>
          <p:cNvPr id="129" name="図プレースホルダー 31"/>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16211" r="16211"/>
          <a:stretch>
            <a:fillRect/>
          </a:stretch>
        </p:blipFill>
        <p:spPr>
          <a:xfrm>
            <a:off x="2471650" y="4582427"/>
            <a:ext cx="523348" cy="523348"/>
          </a:xfrm>
          <a:prstGeom prst="rect">
            <a:avLst/>
          </a:prstGeom>
        </p:spPr>
      </p:pic>
      <p:pic>
        <p:nvPicPr>
          <p:cNvPr id="132" name="Picture 1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5580" y="-199482"/>
            <a:ext cx="1801620" cy="1801620"/>
          </a:xfrm>
          <a:prstGeom prst="rect">
            <a:avLst/>
          </a:prstGeom>
        </p:spPr>
      </p:pic>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421" y="5129189"/>
            <a:ext cx="1683570" cy="1683570"/>
          </a:xfrm>
          <a:prstGeom prst="rect">
            <a:avLst/>
          </a:prstGeom>
        </p:spPr>
      </p:pic>
      <p:sp>
        <p:nvSpPr>
          <p:cNvPr id="140" name="Freeform: Shape 11">
            <a:extLst>
              <a:ext uri="{FF2B5EF4-FFF2-40B4-BE49-F238E27FC236}">
                <a16:creationId xmlns:a16="http://schemas.microsoft.com/office/drawing/2014/main" id="{73520ADE-C686-498A-85D6-D6629D436271}"/>
              </a:ext>
            </a:extLst>
          </p:cNvPr>
          <p:cNvSpPr/>
          <p:nvPr/>
        </p:nvSpPr>
        <p:spPr>
          <a:xfrm>
            <a:off x="1" y="0"/>
            <a:ext cx="2994997" cy="1407511"/>
          </a:xfrm>
          <a:custGeom>
            <a:avLst/>
            <a:gdLst>
              <a:gd name="connsiteX0" fmla="*/ 0 w 15237129"/>
              <a:gd name="connsiteY0" fmla="*/ 0 h 7160751"/>
              <a:gd name="connsiteX1" fmla="*/ 15237129 w 15237129"/>
              <a:gd name="connsiteY1" fmla="*/ 0 h 7160751"/>
              <a:gd name="connsiteX2" fmla="*/ 2534304 w 15237129"/>
              <a:gd name="connsiteY2" fmla="*/ 6866417 h 7160751"/>
              <a:gd name="connsiteX3" fmla="*/ 327560 w 15237129"/>
              <a:gd name="connsiteY3" fmla="*/ 6860141 h 7160751"/>
              <a:gd name="connsiteX4" fmla="*/ 80577 w 15237129"/>
              <a:gd name="connsiteY4" fmla="*/ 6695417 h 7160751"/>
              <a:gd name="connsiteX5" fmla="*/ 0 w 15237129"/>
              <a:gd name="connsiteY5" fmla="*/ 6624934 h 71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7129" h="7160751">
                <a:moveTo>
                  <a:pt x="0" y="0"/>
                </a:moveTo>
                <a:lnTo>
                  <a:pt x="15237129" y="0"/>
                </a:lnTo>
                <a:lnTo>
                  <a:pt x="2534304" y="6866417"/>
                </a:lnTo>
                <a:cubicBezTo>
                  <a:pt x="1842308" y="7260967"/>
                  <a:pt x="1018130" y="7258829"/>
                  <a:pt x="327560" y="6860141"/>
                </a:cubicBezTo>
                <a:cubicBezTo>
                  <a:pt x="240775" y="6810039"/>
                  <a:pt x="158360" y="6754978"/>
                  <a:pt x="80577" y="6695417"/>
                </a:cubicBezTo>
                <a:lnTo>
                  <a:pt x="0" y="6624934"/>
                </a:lnTo>
                <a:close/>
              </a:path>
            </a:pathLst>
          </a:custGeom>
          <a:solidFill>
            <a:srgbClr val="00A8D6"/>
          </a:solidFill>
          <a:ln w="6927" cap="flat">
            <a:noFill/>
            <a:prstDash val="solid"/>
            <a:miter/>
          </a:ln>
        </p:spPr>
        <p:txBody>
          <a:bodyPr rtlCol="0" anchor="ctr"/>
          <a:lstStyle/>
          <a:p>
            <a:endParaRPr lang="en-US"/>
          </a:p>
        </p:txBody>
      </p:sp>
    </p:spTree>
    <p:extLst>
      <p:ext uri="{BB962C8B-B14F-4D97-AF65-F5344CB8AC3E}">
        <p14:creationId xmlns:p14="http://schemas.microsoft.com/office/powerpoint/2010/main" val="177141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20" name="Freeform: Shape 15">
            <a:extLst>
              <a:ext uri="{FF2B5EF4-FFF2-40B4-BE49-F238E27FC236}">
                <a16:creationId xmlns:a16="http://schemas.microsoft.com/office/drawing/2014/main" id="{0E10CAA3-58CD-4769-9D82-3603C8FB1250}"/>
              </a:ext>
            </a:extLst>
          </p:cNvPr>
          <p:cNvSpPr/>
          <p:nvPr/>
        </p:nvSpPr>
        <p:spPr>
          <a:xfrm>
            <a:off x="0" y="1576002"/>
            <a:ext cx="2783114" cy="5971719"/>
          </a:xfrm>
          <a:custGeom>
            <a:avLst/>
            <a:gdLst>
              <a:gd name="connsiteX0" fmla="*/ 0 w 4231275"/>
              <a:gd name="connsiteY0" fmla="*/ 0 h 8021207"/>
              <a:gd name="connsiteX1" fmla="*/ 4231275 w 4231275"/>
              <a:gd name="connsiteY1" fmla="*/ 8021207 h 8021207"/>
              <a:gd name="connsiteX2" fmla="*/ 2714081 w 4231275"/>
              <a:gd name="connsiteY2" fmla="*/ 8021207 h 8021207"/>
              <a:gd name="connsiteX3" fmla="*/ 0 w 4231275"/>
              <a:gd name="connsiteY3" fmla="*/ 2876317 h 8021207"/>
            </a:gdLst>
            <a:ahLst/>
            <a:cxnLst>
              <a:cxn ang="0">
                <a:pos x="connsiteX0" y="connsiteY0"/>
              </a:cxn>
              <a:cxn ang="0">
                <a:pos x="connsiteX1" y="connsiteY1"/>
              </a:cxn>
              <a:cxn ang="0">
                <a:pos x="connsiteX2" y="connsiteY2"/>
              </a:cxn>
              <a:cxn ang="0">
                <a:pos x="connsiteX3" y="connsiteY3"/>
              </a:cxn>
            </a:cxnLst>
            <a:rect l="l" t="t" r="r" b="b"/>
            <a:pathLst>
              <a:path w="4231275" h="8021207">
                <a:moveTo>
                  <a:pt x="0" y="0"/>
                </a:moveTo>
                <a:lnTo>
                  <a:pt x="4231275" y="8021207"/>
                </a:lnTo>
                <a:lnTo>
                  <a:pt x="2714081" y="8021207"/>
                </a:lnTo>
                <a:lnTo>
                  <a:pt x="0" y="2876317"/>
                </a:lnTo>
                <a:close/>
              </a:path>
            </a:pathLst>
          </a:custGeom>
          <a:solidFill>
            <a:srgbClr val="0071BC">
              <a:alpha val="4000"/>
            </a:srgbClr>
          </a:solidFill>
          <a:ln w="4269" cap="flat">
            <a:noFill/>
            <a:prstDash val="solid"/>
            <a:miter/>
          </a:ln>
        </p:spPr>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pPr lvl="0"/>
            <a:endParaRPr lang="en-US" sz="1184"/>
          </a:p>
        </p:txBody>
      </p:sp>
      <p:sp>
        <p:nvSpPr>
          <p:cNvPr id="32" name="Rectangle 31">
            <a:hlinkClick r:id="rId3"/>
          </p:cNvPr>
          <p:cNvSpPr/>
          <p:nvPr/>
        </p:nvSpPr>
        <p:spPr>
          <a:xfrm>
            <a:off x="9140785" y="-16184"/>
            <a:ext cx="2111505"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ehs.com.jo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33" name="Block Arc 14">
            <a:extLst>
              <a:ext uri="{FF2B5EF4-FFF2-40B4-BE49-F238E27FC236}">
                <a16:creationId xmlns:a16="http://schemas.microsoft.com/office/drawing/2014/main" id="{47574C99-0470-4D73-8E86-146F093E46EB}"/>
              </a:ext>
            </a:extLst>
          </p:cNvPr>
          <p:cNvSpPr/>
          <p:nvPr/>
        </p:nvSpPr>
        <p:spPr>
          <a:xfrm rot="16200000">
            <a:off x="89515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3" y="-146610"/>
            <a:ext cx="1364306" cy="1364306"/>
          </a:xfrm>
          <a:prstGeom prst="rect">
            <a:avLst/>
          </a:prstGeom>
        </p:spPr>
      </p:pic>
      <p:cxnSp>
        <p:nvCxnSpPr>
          <p:cNvPr id="77" name="Straight Connector 76"/>
          <p:cNvCxnSpPr/>
          <p:nvPr/>
        </p:nvCxnSpPr>
        <p:spPr>
          <a:xfrm>
            <a:off x="2870670" y="4855570"/>
            <a:ext cx="4696880" cy="1093"/>
          </a:xfrm>
          <a:prstGeom prst="line">
            <a:avLst/>
          </a:prstGeom>
          <a:ln w="57150">
            <a:solidFill>
              <a:srgbClr val="40F4BD"/>
            </a:solidFill>
          </a:ln>
        </p:spPr>
        <p:style>
          <a:lnRef idx="1">
            <a:schemeClr val="accent1"/>
          </a:lnRef>
          <a:fillRef idx="0">
            <a:schemeClr val="accent1"/>
          </a:fillRef>
          <a:effectRef idx="0">
            <a:schemeClr val="accent1"/>
          </a:effectRef>
          <a:fontRef idx="minor">
            <a:schemeClr val="tx1"/>
          </a:fontRef>
        </p:style>
      </p:cxnSp>
      <p:sp>
        <p:nvSpPr>
          <p:cNvPr id="78" name="Rectangle: Rounded Corners 49">
            <a:extLst>
              <a:ext uri="{FF2B5EF4-FFF2-40B4-BE49-F238E27FC236}">
                <a16:creationId xmlns:a16="http://schemas.microsoft.com/office/drawing/2014/main" id="{2CBD8784-24F6-4BD9-BB38-AE9D302B8F2E}"/>
              </a:ext>
            </a:extLst>
          </p:cNvPr>
          <p:cNvSpPr/>
          <p:nvPr/>
        </p:nvSpPr>
        <p:spPr>
          <a:xfrm>
            <a:off x="4036603" y="4045787"/>
            <a:ext cx="2472283" cy="1752532"/>
          </a:xfrm>
          <a:prstGeom prst="roundRect">
            <a:avLst>
              <a:gd name="adj" fmla="val 4460"/>
            </a:avLst>
          </a:prstGeom>
          <a:solidFill>
            <a:schemeClr val="bg1">
              <a:lumMod val="95000"/>
            </a:schemeClr>
          </a:solidFill>
          <a:ln w="34925">
            <a:solidFill>
              <a:srgbClr val="40F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3296" y="4123958"/>
            <a:ext cx="1596190" cy="1596190"/>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182" y="4218078"/>
            <a:ext cx="956643" cy="956643"/>
          </a:xfrm>
          <a:prstGeom prst="rect">
            <a:avLst/>
          </a:prstGeom>
        </p:spPr>
      </p:pic>
      <p:sp>
        <p:nvSpPr>
          <p:cNvPr id="81" name="アーチ 4"/>
          <p:cNvSpPr/>
          <p:nvPr/>
        </p:nvSpPr>
        <p:spPr>
          <a:xfrm rot="12805808">
            <a:off x="7938881" y="6056755"/>
            <a:ext cx="1003218" cy="1019455"/>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3">
              <a:solidFill>
                <a:schemeClr val="tx1"/>
              </a:solidFill>
            </a:endParaRPr>
          </a:p>
        </p:txBody>
      </p:sp>
      <p:sp>
        <p:nvSpPr>
          <p:cNvPr id="82" name="正方形/長方形 62"/>
          <p:cNvSpPr/>
          <p:nvPr/>
        </p:nvSpPr>
        <p:spPr>
          <a:xfrm rot="5400000">
            <a:off x="7846402" y="5472474"/>
            <a:ext cx="1146558" cy="45719"/>
          </a:xfrm>
          <a:prstGeom prst="rect">
            <a:avLst/>
          </a:pr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3"/>
          </a:p>
        </p:txBody>
      </p:sp>
      <p:sp>
        <p:nvSpPr>
          <p:cNvPr id="83" name="アーチ 4"/>
          <p:cNvSpPr/>
          <p:nvPr/>
        </p:nvSpPr>
        <p:spPr>
          <a:xfrm rot="12805808">
            <a:off x="1284363" y="6056207"/>
            <a:ext cx="1003218" cy="1019455"/>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3">
              <a:solidFill>
                <a:schemeClr val="tx1"/>
              </a:solidFill>
            </a:endParaRPr>
          </a:p>
        </p:txBody>
      </p:sp>
      <p:sp>
        <p:nvSpPr>
          <p:cNvPr id="84" name="Oval 83"/>
          <p:cNvSpPr/>
          <p:nvPr/>
        </p:nvSpPr>
        <p:spPr>
          <a:xfrm>
            <a:off x="1333450" y="6113286"/>
            <a:ext cx="911036" cy="905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2813" y="3809641"/>
            <a:ext cx="1828800" cy="2062652"/>
          </a:xfrm>
          <a:prstGeom prst="rect">
            <a:avLst/>
          </a:prstGeom>
        </p:spPr>
      </p:pic>
      <p:sp>
        <p:nvSpPr>
          <p:cNvPr id="86" name="正方形/長方形 62"/>
          <p:cNvSpPr/>
          <p:nvPr/>
        </p:nvSpPr>
        <p:spPr>
          <a:xfrm rot="5400000">
            <a:off x="1210586" y="5471927"/>
            <a:ext cx="1146558" cy="45719"/>
          </a:xfrm>
          <a:prstGeom prst="rect">
            <a:avLst/>
          </a:pr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3"/>
          </a:p>
        </p:txBody>
      </p:sp>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5038" y="3824244"/>
            <a:ext cx="1828800" cy="2062652"/>
          </a:xfrm>
          <a:prstGeom prst="rect">
            <a:avLst/>
          </a:prstGeom>
        </p:spPr>
      </p:pic>
      <p:sp>
        <p:nvSpPr>
          <p:cNvPr id="88" name="Isosceles Triangle 87"/>
          <p:cNvSpPr/>
          <p:nvPr/>
        </p:nvSpPr>
        <p:spPr>
          <a:xfrm rot="5400000">
            <a:off x="7356282" y="4744498"/>
            <a:ext cx="478010" cy="319460"/>
          </a:xfrm>
          <a:prstGeom prst="triangle">
            <a:avLst/>
          </a:pr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6404" y="6003100"/>
            <a:ext cx="1208171" cy="1093966"/>
          </a:xfrm>
          <a:prstGeom prst="rect">
            <a:avLst/>
          </a:prstGeom>
        </p:spPr>
      </p:pic>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0290" y="6019504"/>
            <a:ext cx="1243635" cy="1126659"/>
          </a:xfrm>
          <a:prstGeom prst="rect">
            <a:avLst/>
          </a:prstGeom>
        </p:spPr>
      </p:pic>
      <p:pic>
        <p:nvPicPr>
          <p:cNvPr id="91" name="Picture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7318" y="6426548"/>
            <a:ext cx="578150" cy="578150"/>
          </a:xfrm>
          <a:prstGeom prst="rect">
            <a:avLst/>
          </a:prstGeom>
        </p:spPr>
      </p:pic>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72638" y="6408081"/>
            <a:ext cx="460216" cy="565087"/>
          </a:xfrm>
          <a:prstGeom prst="rect">
            <a:avLst/>
          </a:prstGeom>
        </p:spPr>
      </p:pic>
      <p:pic>
        <p:nvPicPr>
          <p:cNvPr id="93" name="Picture 9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50243" y="6416931"/>
            <a:ext cx="557585" cy="557585"/>
          </a:xfrm>
          <a:prstGeom prst="rect">
            <a:avLst/>
          </a:prstGeom>
        </p:spPr>
      </p:pic>
      <p:pic>
        <p:nvPicPr>
          <p:cNvPr id="94" name="Picture 9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92404" y="6426548"/>
            <a:ext cx="539570" cy="577823"/>
          </a:xfrm>
          <a:prstGeom prst="rect">
            <a:avLst/>
          </a:prstGeom>
        </p:spPr>
      </p:pic>
      <p:pic>
        <p:nvPicPr>
          <p:cNvPr id="95" name="Picture 9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67378" y="6411529"/>
            <a:ext cx="451865" cy="543894"/>
          </a:xfrm>
          <a:prstGeom prst="rect">
            <a:avLst/>
          </a:prstGeom>
        </p:spPr>
      </p:pic>
      <p:pic>
        <p:nvPicPr>
          <p:cNvPr id="96" name="Picture 9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59924" y="6426548"/>
            <a:ext cx="635261" cy="546620"/>
          </a:xfrm>
          <a:prstGeom prst="rect">
            <a:avLst/>
          </a:prstGeom>
        </p:spPr>
      </p:pic>
      <p:sp>
        <p:nvSpPr>
          <p:cNvPr id="98" name="TextBox 97">
            <a:extLst>
              <a:ext uri="{FF2B5EF4-FFF2-40B4-BE49-F238E27FC236}">
                <a16:creationId xmlns:a16="http://schemas.microsoft.com/office/drawing/2014/main" id="{2B9D5483-804B-40C7-BC76-42988EA02D59}"/>
              </a:ext>
            </a:extLst>
          </p:cNvPr>
          <p:cNvSpPr txBox="1"/>
          <p:nvPr/>
        </p:nvSpPr>
        <p:spPr>
          <a:xfrm>
            <a:off x="2370643" y="320407"/>
            <a:ext cx="6786057" cy="830997"/>
          </a:xfrm>
          <a:prstGeom prst="rect">
            <a:avLst/>
          </a:prstGeom>
          <a:noFill/>
        </p:spPr>
        <p:txBody>
          <a:bodyPr wrap="square" rtlCol="0">
            <a:spAutoFit/>
          </a:bodyPr>
          <a:lstStyle/>
          <a:p>
            <a:r>
              <a:rPr lang="en-GB" sz="2400" b="1" dirty="0" smtClean="0">
                <a:solidFill>
                  <a:schemeClr val="bg1">
                    <a:lumMod val="50000"/>
                  </a:schemeClr>
                </a:solidFill>
                <a:latin typeface="+mj-lt"/>
              </a:rPr>
              <a:t>Interoperability Solutions – Hakeem Exchange</a:t>
            </a:r>
          </a:p>
          <a:p>
            <a:r>
              <a:rPr lang="en-GB" sz="2400" b="1" dirty="0" smtClean="0">
                <a:solidFill>
                  <a:schemeClr val="bg1">
                    <a:lumMod val="50000"/>
                  </a:schemeClr>
                </a:solidFill>
                <a:latin typeface="+mj-lt"/>
              </a:rPr>
              <a:t>Future </a:t>
            </a:r>
            <a:endParaRPr lang="en-GB" sz="2400" b="1" dirty="0">
              <a:solidFill>
                <a:schemeClr val="bg1">
                  <a:lumMod val="50000"/>
                </a:schemeClr>
              </a:solidFill>
              <a:latin typeface="+mj-lt"/>
            </a:endParaRPr>
          </a:p>
        </p:txBody>
      </p:sp>
      <p:pic>
        <p:nvPicPr>
          <p:cNvPr id="99" name="Picture 9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4623" y="1725181"/>
            <a:ext cx="2774228" cy="1560504"/>
          </a:xfrm>
          <a:prstGeom prst="rect">
            <a:avLst/>
          </a:prstGeom>
        </p:spPr>
      </p:pic>
      <p:sp>
        <p:nvSpPr>
          <p:cNvPr id="100" name="Rectangle: Rounded Corners 49">
            <a:extLst>
              <a:ext uri="{FF2B5EF4-FFF2-40B4-BE49-F238E27FC236}">
                <a16:creationId xmlns:a16="http://schemas.microsoft.com/office/drawing/2014/main" id="{2CBD8784-24F6-4BD9-BB38-AE9D302B8F2E}"/>
              </a:ext>
            </a:extLst>
          </p:cNvPr>
          <p:cNvSpPr/>
          <p:nvPr/>
        </p:nvSpPr>
        <p:spPr>
          <a:xfrm>
            <a:off x="545888" y="3722284"/>
            <a:ext cx="9411382" cy="3545395"/>
          </a:xfrm>
          <a:prstGeom prst="roundRect">
            <a:avLst>
              <a:gd name="adj" fmla="val 4460"/>
            </a:avLst>
          </a:prstGeom>
          <a:noFill/>
          <a:ln w="34925">
            <a:solidFill>
              <a:srgbClr val="40F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889970" y="1615058"/>
            <a:ext cx="7799661" cy="2075696"/>
          </a:xfrm>
          <a:prstGeom prst="rect">
            <a:avLst/>
          </a:prstGeom>
        </p:spPr>
        <p:txBody>
          <a:bodyPr wrap="square">
            <a:spAutoFit/>
          </a:bodyPr>
          <a:lstStyle/>
          <a:p>
            <a:pPr>
              <a:lnSpc>
                <a:spcPct val="107000"/>
              </a:lnSpc>
              <a:spcAft>
                <a:spcPts val="800"/>
              </a:spcAft>
            </a:pP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EHS has developed </a:t>
            </a:r>
            <a:r>
              <a:rPr lang="en-US"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a data exchange tool to be used between automated healthcare facilities under </a:t>
            </a: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the Jordanian Royal Medical Services and the Ministry of Health</a:t>
            </a:r>
            <a:r>
              <a:rPr lang="en-US"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 This tool will allow physicians from different governmental bodies  to view specific health information from patients’ files to improve healthcare.</a:t>
            </a:r>
          </a:p>
          <a:p>
            <a:pPr>
              <a:lnSpc>
                <a:spcPct val="107000"/>
              </a:lnSpc>
              <a:spcAft>
                <a:spcPts val="800"/>
              </a:spcAft>
            </a:pPr>
            <a:r>
              <a:rPr lang="en-US"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EHS </a:t>
            </a: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is currently waiting for approvals from related parties to implement </a:t>
            </a:r>
            <a:r>
              <a:rPr lang="en-US"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this tool.</a:t>
            </a:r>
            <a:endPar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p:cNvCxnSpPr/>
          <p:nvPr/>
        </p:nvCxnSpPr>
        <p:spPr>
          <a:xfrm>
            <a:off x="2820643" y="1669204"/>
            <a:ext cx="0" cy="1861151"/>
          </a:xfrm>
          <a:prstGeom prst="line">
            <a:avLst/>
          </a:prstGeom>
          <a:ln w="28575">
            <a:solidFill>
              <a:srgbClr val="40F4BD"/>
            </a:solidFill>
          </a:ln>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a:xfrm rot="16200000">
            <a:off x="2492196" y="4746994"/>
            <a:ext cx="478010" cy="319460"/>
          </a:xfrm>
          <a:prstGeom prst="triangle">
            <a:avLst/>
          </a:pr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2836616" y="5011151"/>
            <a:ext cx="4696880" cy="1093"/>
          </a:xfrm>
          <a:prstGeom prst="line">
            <a:avLst/>
          </a:prstGeom>
          <a:ln w="57150">
            <a:solidFill>
              <a:srgbClr val="40F4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69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 calcmode="lin" valueType="num">
                                      <p:cBhvr>
                                        <p:cTn id="9" dur="500" fill="hold"/>
                                        <p:tgtEl>
                                          <p:spTgt spid="81"/>
                                        </p:tgtEl>
                                        <p:attrNameLst>
                                          <p:attrName>style.rotation</p:attrName>
                                        </p:attrNameLst>
                                      </p:cBhvr>
                                      <p:tavLst>
                                        <p:tav tm="0">
                                          <p:val>
                                            <p:fltVal val="360"/>
                                          </p:val>
                                        </p:tav>
                                        <p:tav tm="100000">
                                          <p:val>
                                            <p:fltVal val="0"/>
                                          </p:val>
                                        </p:tav>
                                      </p:tavLst>
                                    </p:anim>
                                    <p:animEffect transition="in" filter="fade">
                                      <p:cBhvr>
                                        <p:cTn id="10" dur="500"/>
                                        <p:tgtEl>
                                          <p:spTgt spid="8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wipe(down)">
                                      <p:cBhvr>
                                        <p:cTn id="14" dur="500"/>
                                        <p:tgtEl>
                                          <p:spTgt spid="82"/>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 calcmode="lin" valueType="num">
                                      <p:cBhvr>
                                        <p:cTn id="20" dur="500" fill="hold"/>
                                        <p:tgtEl>
                                          <p:spTgt spid="83"/>
                                        </p:tgtEl>
                                        <p:attrNameLst>
                                          <p:attrName>style.rotation</p:attrName>
                                        </p:attrNameLst>
                                      </p:cBhvr>
                                      <p:tavLst>
                                        <p:tav tm="0">
                                          <p:val>
                                            <p:fltVal val="360"/>
                                          </p:val>
                                        </p:tav>
                                        <p:tav tm="100000">
                                          <p:val>
                                            <p:fltVal val="0"/>
                                          </p:val>
                                        </p:tav>
                                      </p:tavLst>
                                    </p:anim>
                                    <p:animEffect transition="in" filter="fade">
                                      <p:cBhvr>
                                        <p:cTn id="21" dur="500"/>
                                        <p:tgtEl>
                                          <p:spTgt spid="83"/>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4" name="TextBox 3">
            <a:extLst>
              <a:ext uri="{FF2B5EF4-FFF2-40B4-BE49-F238E27FC236}">
                <a16:creationId xmlns:a16="http://schemas.microsoft.com/office/drawing/2014/main" id="{528BAA51-8125-415C-895D-3170E265F9CB}"/>
              </a:ext>
            </a:extLst>
          </p:cNvPr>
          <p:cNvSpPr txBox="1"/>
          <p:nvPr/>
        </p:nvSpPr>
        <p:spPr>
          <a:xfrm>
            <a:off x="5575300" y="209827"/>
            <a:ext cx="3681184" cy="954107"/>
          </a:xfrm>
          <a:prstGeom prst="rect">
            <a:avLst/>
          </a:prstGeom>
          <a:noFill/>
        </p:spPr>
        <p:txBody>
          <a:bodyPr wrap="square" rtlCol="0">
            <a:spAutoFit/>
          </a:bodyPr>
          <a:lstStyle/>
          <a:p>
            <a:r>
              <a:rPr lang="en-GB" sz="2800" b="1" dirty="0" smtClean="0">
                <a:solidFill>
                  <a:srgbClr val="115490"/>
                </a:solidFill>
                <a:latin typeface="+mj-lt"/>
              </a:rPr>
              <a:t>Health Data Analytics </a:t>
            </a:r>
            <a:r>
              <a:rPr lang="en-GB" sz="2800" b="1" dirty="0">
                <a:solidFill>
                  <a:srgbClr val="115490"/>
                </a:solidFill>
                <a:latin typeface="+mj-lt"/>
              </a:rPr>
              <a:t>p</a:t>
            </a:r>
            <a:r>
              <a:rPr lang="en-GB" sz="2800" b="1" dirty="0" smtClean="0">
                <a:solidFill>
                  <a:srgbClr val="115490"/>
                </a:solidFill>
                <a:latin typeface="+mj-lt"/>
              </a:rPr>
              <a:t>rogram - HDA</a:t>
            </a:r>
            <a:endParaRPr lang="en-GB" sz="2800" b="1" dirty="0">
              <a:solidFill>
                <a:srgbClr val="115490"/>
              </a:solidFill>
              <a:latin typeface="+mj-lt"/>
            </a:endParaRPr>
          </a:p>
        </p:txBody>
      </p:sp>
      <p:sp>
        <p:nvSpPr>
          <p:cNvPr id="5" name="TextBox 4">
            <a:extLst>
              <a:ext uri="{FF2B5EF4-FFF2-40B4-BE49-F238E27FC236}">
                <a16:creationId xmlns:a16="http://schemas.microsoft.com/office/drawing/2014/main" id="{528BAA51-8125-415C-895D-3170E265F9CB}"/>
              </a:ext>
            </a:extLst>
          </p:cNvPr>
          <p:cNvSpPr txBox="1"/>
          <p:nvPr/>
        </p:nvSpPr>
        <p:spPr>
          <a:xfrm>
            <a:off x="5427905" y="1373760"/>
            <a:ext cx="5265495" cy="3139321"/>
          </a:xfrm>
          <a:prstGeom prst="rect">
            <a:avLst/>
          </a:prstGeom>
          <a:noFill/>
        </p:spPr>
        <p:txBody>
          <a:bodyPr wrap="square" rtlCol="0">
            <a:spAutoFit/>
          </a:bodyPr>
          <a:lstStyle/>
          <a:p>
            <a:r>
              <a:rPr lang="en-GB" dirty="0" smtClean="0">
                <a:solidFill>
                  <a:schemeClr val="tx1">
                    <a:lumMod val="65000"/>
                    <a:lumOff val="35000"/>
                  </a:schemeClr>
                </a:solidFill>
              </a:rPr>
              <a:t>Lunched in 2019 under </a:t>
            </a:r>
            <a:r>
              <a:rPr lang="en-GB" dirty="0">
                <a:solidFill>
                  <a:schemeClr val="tx1">
                    <a:lumMod val="65000"/>
                    <a:lumOff val="35000"/>
                  </a:schemeClr>
                </a:solidFill>
              </a:rPr>
              <a:t>the patronage of his Majesty King Abdullah II</a:t>
            </a:r>
            <a:r>
              <a:rPr lang="en-GB" dirty="0" smtClean="0">
                <a:solidFill>
                  <a:schemeClr val="tx1">
                    <a:lumMod val="65000"/>
                    <a:lumOff val="35000"/>
                  </a:schemeClr>
                </a:solidFill>
              </a:rPr>
              <a:t>, “HDA” program was developed and established by EHS professionals to support and empower both researchers and decision makers in the health sector in Jordan.</a:t>
            </a:r>
          </a:p>
          <a:p>
            <a:endParaRPr lang="en-GB" dirty="0" smtClean="0">
              <a:solidFill>
                <a:schemeClr val="tx1">
                  <a:lumMod val="65000"/>
                  <a:lumOff val="35000"/>
                </a:schemeClr>
              </a:solidFill>
            </a:endParaRPr>
          </a:p>
          <a:p>
            <a:r>
              <a:rPr lang="en-GB" dirty="0" smtClean="0">
                <a:solidFill>
                  <a:schemeClr val="tx1">
                    <a:lumMod val="65000"/>
                    <a:lumOff val="35000"/>
                  </a:schemeClr>
                </a:solidFill>
              </a:rPr>
              <a:t>“HDA” program aims </a:t>
            </a:r>
            <a:r>
              <a:rPr lang="en-US" dirty="0" smtClean="0">
                <a:solidFill>
                  <a:schemeClr val="tx1">
                    <a:lumMod val="65000"/>
                    <a:lumOff val="35000"/>
                  </a:schemeClr>
                </a:solidFill>
              </a:rPr>
              <a:t>to </a:t>
            </a:r>
            <a:r>
              <a:rPr lang="en-US" dirty="0">
                <a:solidFill>
                  <a:schemeClr val="tx1">
                    <a:lumMod val="65000"/>
                    <a:lumOff val="35000"/>
                  </a:schemeClr>
                </a:solidFill>
              </a:rPr>
              <a:t>institutionalize a body responsible for identifying, developing, and harnessing the necessary processes, knowledge, </a:t>
            </a:r>
            <a:r>
              <a:rPr lang="en-US" dirty="0" smtClean="0">
                <a:solidFill>
                  <a:schemeClr val="tx1">
                    <a:lumMod val="65000"/>
                    <a:lumOff val="35000"/>
                  </a:schemeClr>
                </a:solidFill>
              </a:rPr>
              <a:t>infrastructure </a:t>
            </a:r>
            <a:r>
              <a:rPr lang="en-US" dirty="0">
                <a:solidFill>
                  <a:schemeClr val="tx1">
                    <a:lumMod val="65000"/>
                    <a:lumOff val="35000"/>
                  </a:schemeClr>
                </a:solidFill>
              </a:rPr>
              <a:t>and expertise that will help turn “health data” into “actionable insight” through the following:</a:t>
            </a:r>
            <a:endParaRPr lang="en-GB" dirty="0">
              <a:solidFill>
                <a:schemeClr val="tx1">
                  <a:lumMod val="65000"/>
                  <a:lumOff val="35000"/>
                </a:schemeClr>
              </a:solidFill>
            </a:endParaRPr>
          </a:p>
        </p:txBody>
      </p:sp>
      <p:sp>
        <p:nvSpPr>
          <p:cNvPr id="6" name="TextBox 5">
            <a:extLst>
              <a:ext uri="{FF2B5EF4-FFF2-40B4-BE49-F238E27FC236}">
                <a16:creationId xmlns:a16="http://schemas.microsoft.com/office/drawing/2014/main" id="{528BAA51-8125-415C-895D-3170E265F9CB}"/>
              </a:ext>
            </a:extLst>
          </p:cNvPr>
          <p:cNvSpPr txBox="1"/>
          <p:nvPr/>
        </p:nvSpPr>
        <p:spPr>
          <a:xfrm>
            <a:off x="5780998" y="4775123"/>
            <a:ext cx="4495800"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538B"/>
                </a:solidFill>
              </a:rPr>
              <a:t>Leveraging </a:t>
            </a:r>
            <a:r>
              <a:rPr lang="en-US" sz="1600" dirty="0" smtClean="0">
                <a:solidFill>
                  <a:srgbClr val="00538B"/>
                </a:solidFill>
              </a:rPr>
              <a:t>big data</a:t>
            </a:r>
            <a:r>
              <a:rPr lang="en-US" sz="1600" dirty="0">
                <a:solidFill>
                  <a:srgbClr val="00538B"/>
                </a:solidFill>
              </a:rPr>
              <a:t>, AI, and BI </a:t>
            </a:r>
            <a:r>
              <a:rPr lang="en-US" sz="1600" dirty="0" smtClean="0">
                <a:solidFill>
                  <a:srgbClr val="00538B"/>
                </a:solidFill>
              </a:rPr>
              <a:t>technologies.</a:t>
            </a:r>
            <a:endParaRPr lang="en-US" sz="1600" dirty="0">
              <a:solidFill>
                <a:srgbClr val="00538B"/>
              </a:solidFill>
            </a:endParaRPr>
          </a:p>
        </p:txBody>
      </p:sp>
      <p:sp>
        <p:nvSpPr>
          <p:cNvPr id="7" name="TextBox 6">
            <a:extLst>
              <a:ext uri="{FF2B5EF4-FFF2-40B4-BE49-F238E27FC236}">
                <a16:creationId xmlns:a16="http://schemas.microsoft.com/office/drawing/2014/main" id="{528BAA51-8125-415C-895D-3170E265F9CB}"/>
              </a:ext>
            </a:extLst>
          </p:cNvPr>
          <p:cNvSpPr txBox="1"/>
          <p:nvPr/>
        </p:nvSpPr>
        <p:spPr>
          <a:xfrm>
            <a:off x="5780998" y="5457964"/>
            <a:ext cx="43434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538B"/>
                </a:solidFill>
              </a:rPr>
              <a:t>Supporting </a:t>
            </a:r>
            <a:r>
              <a:rPr lang="en-US" sz="1600" dirty="0" smtClean="0">
                <a:solidFill>
                  <a:srgbClr val="00538B"/>
                </a:solidFill>
              </a:rPr>
              <a:t>health research </a:t>
            </a:r>
            <a:r>
              <a:rPr lang="en-US" sz="1600" dirty="0">
                <a:solidFill>
                  <a:srgbClr val="00538B"/>
                </a:solidFill>
              </a:rPr>
              <a:t>and </a:t>
            </a:r>
            <a:r>
              <a:rPr lang="en-US" sz="1600" dirty="0" smtClean="0">
                <a:solidFill>
                  <a:srgbClr val="00538B"/>
                </a:solidFill>
              </a:rPr>
              <a:t>studies </a:t>
            </a:r>
            <a:r>
              <a:rPr lang="en-US" sz="1600" dirty="0">
                <a:solidFill>
                  <a:srgbClr val="00538B"/>
                </a:solidFill>
              </a:rPr>
              <a:t>to </a:t>
            </a:r>
            <a:r>
              <a:rPr lang="en-US" sz="1600" dirty="0" smtClean="0">
                <a:solidFill>
                  <a:srgbClr val="00538B"/>
                </a:solidFill>
              </a:rPr>
              <a:t>promote data driven decision making.</a:t>
            </a:r>
            <a:endParaRPr lang="en-US" sz="1600" dirty="0">
              <a:solidFill>
                <a:srgbClr val="00538B"/>
              </a:solidFill>
            </a:endParaRPr>
          </a:p>
        </p:txBody>
      </p:sp>
      <p:sp>
        <p:nvSpPr>
          <p:cNvPr id="8" name="Rectangle 7"/>
          <p:cNvSpPr/>
          <p:nvPr/>
        </p:nvSpPr>
        <p:spPr>
          <a:xfrm>
            <a:off x="5791142" y="6344702"/>
            <a:ext cx="4226923" cy="584775"/>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00538B"/>
                </a:solidFill>
              </a:rPr>
              <a:t>Providing just-in-time Metrics to Continuously </a:t>
            </a:r>
            <a:r>
              <a:rPr lang="en-US" sz="1600" dirty="0">
                <a:solidFill>
                  <a:srgbClr val="00538B"/>
                </a:solidFill>
              </a:rPr>
              <a:t>M</a:t>
            </a:r>
            <a:r>
              <a:rPr lang="en-US" sz="1600" dirty="0" smtClean="0">
                <a:solidFill>
                  <a:srgbClr val="00538B"/>
                </a:solidFill>
              </a:rPr>
              <a:t>onitor and Control Quality.</a:t>
            </a:r>
            <a:endParaRPr lang="en-US" sz="1600" dirty="0">
              <a:solidFill>
                <a:srgbClr val="00538B"/>
              </a:solidFill>
            </a:endParaRPr>
          </a:p>
        </p:txBody>
      </p:sp>
      <p:sp>
        <p:nvSpPr>
          <p:cNvPr id="9" name="Rectangle 8"/>
          <p:cNvSpPr/>
          <p:nvPr/>
        </p:nvSpPr>
        <p:spPr>
          <a:xfrm>
            <a:off x="9963310" y="7231441"/>
            <a:ext cx="1408088" cy="306109"/>
          </a:xfrm>
          <a:prstGeom prst="rect">
            <a:avLst/>
          </a:prstGeom>
        </p:spPr>
        <p:txBody>
          <a:bodyPr wrap="square">
            <a:spAutoFit/>
          </a:bodyPr>
          <a:lstStyle/>
          <a:p>
            <a:pPr marR="0" lvl="0">
              <a:lnSpc>
                <a:spcPct val="107000"/>
              </a:lnSpc>
              <a:spcBef>
                <a:spcPts val="0"/>
              </a:spcBef>
              <a:spcAft>
                <a:spcPts val="800"/>
              </a:spcAft>
            </a:pPr>
            <a:r>
              <a:rPr lang="en-US" sz="1400" dirty="0" smtClean="0">
                <a:solidFill>
                  <a:srgbClr val="10548D"/>
                </a:solidFill>
                <a:latin typeface="Myriad Pro"/>
                <a:ea typeface="Calibri" panose="020F0502020204030204" pitchFamily="34" charset="0"/>
                <a:cs typeface="Arial" panose="020B0604020202020204" pitchFamily="34" charset="0"/>
              </a:rPr>
              <a:t>hda.jo</a:t>
            </a:r>
            <a:endParaRPr lang="en-US" sz="1400" dirty="0">
              <a:solidFill>
                <a:srgbClr val="10548D"/>
              </a:solidFill>
              <a:latin typeface="Myriad Pro"/>
              <a:ea typeface="Calibri" panose="020F0502020204030204" pitchFamily="34" charset="0"/>
              <a:cs typeface="Arial" panose="020B0604020202020204" pitchFamily="34" charset="0"/>
            </a:endParaRPr>
          </a:p>
        </p:txBody>
      </p:sp>
      <p:sp>
        <p:nvSpPr>
          <p:cNvPr id="10" name="Block Arc 14">
            <a:extLst>
              <a:ext uri="{FF2B5EF4-FFF2-40B4-BE49-F238E27FC236}">
                <a16:creationId xmlns:a16="http://schemas.microsoft.com/office/drawing/2014/main" id="{47574C99-0470-4D73-8E86-146F093E46EB}"/>
              </a:ext>
            </a:extLst>
          </p:cNvPr>
          <p:cNvSpPr/>
          <p:nvPr/>
        </p:nvSpPr>
        <p:spPr>
          <a:xfrm rot="16200000">
            <a:off x="9758125" y="7290238"/>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65000"/>
                  <a:lumOff val="35000"/>
                </a:schemeClr>
              </a:solidFill>
            </a:endParaRPr>
          </a:p>
        </p:txBody>
      </p:sp>
      <p:grpSp>
        <p:nvGrpSpPr>
          <p:cNvPr id="11" name="Graphic 9">
            <a:extLst>
              <a:ext uri="{FF2B5EF4-FFF2-40B4-BE49-F238E27FC236}">
                <a16:creationId xmlns:a16="http://schemas.microsoft.com/office/drawing/2014/main" id="{318BF872-E2E3-485D-96F9-0577AD8E2EDC}"/>
              </a:ext>
            </a:extLst>
          </p:cNvPr>
          <p:cNvGrpSpPr/>
          <p:nvPr/>
        </p:nvGrpSpPr>
        <p:grpSpPr>
          <a:xfrm>
            <a:off x="5576421" y="4707913"/>
            <a:ext cx="484473" cy="501179"/>
            <a:chOff x="6313329" y="2719452"/>
            <a:chExt cx="552450" cy="571500"/>
          </a:xfrm>
        </p:grpSpPr>
        <p:sp>
          <p:nvSpPr>
            <p:cNvPr id="12" name="Freeform: Shape 11">
              <a:extLst>
                <a:ext uri="{FF2B5EF4-FFF2-40B4-BE49-F238E27FC236}">
                  <a16:creationId xmlns:a16="http://schemas.microsoft.com/office/drawing/2014/main" id="{FEA0B79D-C100-4978-BB0F-5696A4CD2BCE}"/>
                </a:ext>
              </a:extLst>
            </p:cNvPr>
            <p:cNvSpPr/>
            <p:nvPr/>
          </p:nvSpPr>
          <p:spPr>
            <a:xfrm>
              <a:off x="6316555" y="2719452"/>
              <a:ext cx="548556" cy="569213"/>
            </a:xfrm>
            <a:custGeom>
              <a:avLst/>
              <a:gdLst>
                <a:gd name="connsiteX0" fmla="*/ 477691 w 548556"/>
                <a:gd name="connsiteY0" fmla="*/ 569214 h 569213"/>
                <a:gd name="connsiteX1" fmla="*/ 302145 w 548556"/>
                <a:gd name="connsiteY1" fmla="*/ 569214 h 569213"/>
                <a:gd name="connsiteX2" fmla="*/ 240804 w 548556"/>
                <a:gd name="connsiteY2" fmla="*/ 533781 h 569213"/>
                <a:gd name="connsiteX3" fmla="*/ 240423 w 548556"/>
                <a:gd name="connsiteY3" fmla="*/ 533114 h 569213"/>
                <a:gd name="connsiteX4" fmla="*/ 9442 w 548556"/>
                <a:gd name="connsiteY4" fmla="*/ 105918 h 569213"/>
                <a:gd name="connsiteX5" fmla="*/ 9632 w 548556"/>
                <a:gd name="connsiteY5" fmla="*/ 35433 h 569213"/>
                <a:gd name="connsiteX6" fmla="*/ 70973 w 548556"/>
                <a:gd name="connsiteY6" fmla="*/ 0 h 569213"/>
                <a:gd name="connsiteX7" fmla="*/ 477691 w 548556"/>
                <a:gd name="connsiteY7" fmla="*/ 0 h 569213"/>
                <a:gd name="connsiteX8" fmla="*/ 548557 w 548556"/>
                <a:gd name="connsiteY8" fmla="*/ 70866 h 569213"/>
                <a:gd name="connsiteX9" fmla="*/ 548557 w 548556"/>
                <a:gd name="connsiteY9" fmla="*/ 498443 h 569213"/>
                <a:gd name="connsiteX10" fmla="*/ 477691 w 548556"/>
                <a:gd name="connsiteY10" fmla="*/ 569214 h 5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56" h="569213">
                  <a:moveTo>
                    <a:pt x="477691" y="569214"/>
                  </a:moveTo>
                  <a:lnTo>
                    <a:pt x="302145" y="569214"/>
                  </a:lnTo>
                  <a:cubicBezTo>
                    <a:pt x="276904" y="569214"/>
                    <a:pt x="253377" y="555689"/>
                    <a:pt x="240804" y="533781"/>
                  </a:cubicBezTo>
                  <a:lnTo>
                    <a:pt x="240423" y="533114"/>
                  </a:lnTo>
                  <a:lnTo>
                    <a:pt x="9442" y="105918"/>
                  </a:lnTo>
                  <a:cubicBezTo>
                    <a:pt x="-3226" y="83820"/>
                    <a:pt x="-3131" y="57436"/>
                    <a:pt x="9632" y="35433"/>
                  </a:cubicBezTo>
                  <a:cubicBezTo>
                    <a:pt x="22396" y="13240"/>
                    <a:pt x="45351" y="0"/>
                    <a:pt x="70973" y="0"/>
                  </a:cubicBezTo>
                  <a:lnTo>
                    <a:pt x="477691" y="0"/>
                  </a:lnTo>
                  <a:cubicBezTo>
                    <a:pt x="516743" y="0"/>
                    <a:pt x="548557" y="31814"/>
                    <a:pt x="548557" y="70866"/>
                  </a:cubicBezTo>
                  <a:lnTo>
                    <a:pt x="548557" y="498443"/>
                  </a:lnTo>
                  <a:cubicBezTo>
                    <a:pt x="548462" y="537496"/>
                    <a:pt x="516743" y="569214"/>
                    <a:pt x="477691" y="569214"/>
                  </a:cubicBezTo>
                  <a:close/>
                </a:path>
              </a:pathLst>
            </a:custGeom>
            <a:solidFill>
              <a:srgbClr val="00A8D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901E59D-853E-4EC3-B590-659CFE899CFE}"/>
                </a:ext>
              </a:extLst>
            </p:cNvPr>
            <p:cNvSpPr/>
            <p:nvPr/>
          </p:nvSpPr>
          <p:spPr>
            <a:xfrm>
              <a:off x="6313329" y="2719452"/>
              <a:ext cx="555116" cy="569213"/>
            </a:xfrm>
            <a:custGeom>
              <a:avLst/>
              <a:gdLst>
                <a:gd name="connsiteX0" fmla="*/ 0 w 555116"/>
                <a:gd name="connsiteY0" fmla="*/ 500158 h 569213"/>
                <a:gd name="connsiteX1" fmla="*/ 0 w 555116"/>
                <a:gd name="connsiteY1" fmla="*/ 69056 h 569213"/>
                <a:gd name="connsiteX2" fmla="*/ 33719 w 555116"/>
                <a:gd name="connsiteY2" fmla="*/ 10859 h 569213"/>
                <a:gd name="connsiteX3" fmla="*/ 73247 w 555116"/>
                <a:gd name="connsiteY3" fmla="*/ 0 h 569213"/>
                <a:gd name="connsiteX4" fmla="*/ 108966 w 555116"/>
                <a:gd name="connsiteY4" fmla="*/ 8763 h 569213"/>
                <a:gd name="connsiteX5" fmla="*/ 517589 w 555116"/>
                <a:gd name="connsiteY5" fmla="*/ 224314 h 569213"/>
                <a:gd name="connsiteX6" fmla="*/ 521303 w 555116"/>
                <a:gd name="connsiteY6" fmla="*/ 226409 h 569213"/>
                <a:gd name="connsiteX7" fmla="*/ 554831 w 555116"/>
                <a:gd name="connsiteY7" fmla="*/ 278987 h 569213"/>
                <a:gd name="connsiteX8" fmla="*/ 555022 w 555116"/>
                <a:gd name="connsiteY8" fmla="*/ 281750 h 569213"/>
                <a:gd name="connsiteX9" fmla="*/ 555117 w 555116"/>
                <a:gd name="connsiteY9" fmla="*/ 284607 h 569213"/>
                <a:gd name="connsiteX10" fmla="*/ 517684 w 555116"/>
                <a:gd name="connsiteY10" fmla="*/ 344900 h 569213"/>
                <a:gd name="connsiteX11" fmla="*/ 109061 w 555116"/>
                <a:gd name="connsiteY11" fmla="*/ 560451 h 569213"/>
                <a:gd name="connsiteX12" fmla="*/ 73343 w 555116"/>
                <a:gd name="connsiteY12" fmla="*/ 569214 h 569213"/>
                <a:gd name="connsiteX13" fmla="*/ 33814 w 555116"/>
                <a:gd name="connsiteY13" fmla="*/ 558260 h 569213"/>
                <a:gd name="connsiteX14" fmla="*/ 0 w 555116"/>
                <a:gd name="connsiteY14" fmla="*/ 500158 h 5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116" h="569213">
                  <a:moveTo>
                    <a:pt x="0" y="500158"/>
                  </a:moveTo>
                  <a:lnTo>
                    <a:pt x="0" y="69056"/>
                  </a:lnTo>
                  <a:cubicBezTo>
                    <a:pt x="0" y="45339"/>
                    <a:pt x="12573" y="23622"/>
                    <a:pt x="33719" y="10859"/>
                  </a:cubicBezTo>
                  <a:cubicBezTo>
                    <a:pt x="45720" y="3620"/>
                    <a:pt x="59436" y="0"/>
                    <a:pt x="73247" y="0"/>
                  </a:cubicBezTo>
                  <a:cubicBezTo>
                    <a:pt x="85534" y="0"/>
                    <a:pt x="97822" y="2953"/>
                    <a:pt x="108966" y="8763"/>
                  </a:cubicBezTo>
                  <a:lnTo>
                    <a:pt x="517589" y="224314"/>
                  </a:lnTo>
                  <a:cubicBezTo>
                    <a:pt x="518827" y="224981"/>
                    <a:pt x="520065" y="225647"/>
                    <a:pt x="521303" y="226409"/>
                  </a:cubicBezTo>
                  <a:cubicBezTo>
                    <a:pt x="540830" y="238125"/>
                    <a:pt x="553022" y="257270"/>
                    <a:pt x="554831" y="278987"/>
                  </a:cubicBezTo>
                  <a:cubicBezTo>
                    <a:pt x="554927" y="279940"/>
                    <a:pt x="554927" y="280892"/>
                    <a:pt x="555022" y="281750"/>
                  </a:cubicBezTo>
                  <a:cubicBezTo>
                    <a:pt x="555022" y="282702"/>
                    <a:pt x="555117" y="283655"/>
                    <a:pt x="555117" y="284607"/>
                  </a:cubicBezTo>
                  <a:cubicBezTo>
                    <a:pt x="555117" y="309944"/>
                    <a:pt x="541115" y="332518"/>
                    <a:pt x="517684" y="344900"/>
                  </a:cubicBezTo>
                  <a:lnTo>
                    <a:pt x="109061" y="560451"/>
                  </a:lnTo>
                  <a:cubicBezTo>
                    <a:pt x="97917" y="566357"/>
                    <a:pt x="85630" y="569214"/>
                    <a:pt x="73343" y="569214"/>
                  </a:cubicBezTo>
                  <a:cubicBezTo>
                    <a:pt x="59627" y="569214"/>
                    <a:pt x="45911" y="565595"/>
                    <a:pt x="33814" y="558260"/>
                  </a:cubicBezTo>
                  <a:cubicBezTo>
                    <a:pt x="12573" y="545592"/>
                    <a:pt x="0" y="523875"/>
                    <a:pt x="0" y="500158"/>
                  </a:cubicBezTo>
                  <a:close/>
                </a:path>
              </a:pathLst>
            </a:custGeom>
            <a:solidFill>
              <a:srgbClr val="00538B"/>
            </a:solidFill>
            <a:ln w="9525" cap="flat">
              <a:noFill/>
              <a:prstDash val="solid"/>
              <a:miter/>
            </a:ln>
          </p:spPr>
          <p:txBody>
            <a:bodyPr rtlCol="0" anchor="ctr"/>
            <a:lstStyle/>
            <a:p>
              <a:endParaRPr lang="en-US"/>
            </a:p>
          </p:txBody>
        </p:sp>
      </p:grpSp>
      <p:grpSp>
        <p:nvGrpSpPr>
          <p:cNvPr id="14" name="Graphic 9">
            <a:extLst>
              <a:ext uri="{FF2B5EF4-FFF2-40B4-BE49-F238E27FC236}">
                <a16:creationId xmlns:a16="http://schemas.microsoft.com/office/drawing/2014/main" id="{318BF872-E2E3-485D-96F9-0577AD8E2EDC}"/>
              </a:ext>
            </a:extLst>
          </p:cNvPr>
          <p:cNvGrpSpPr/>
          <p:nvPr/>
        </p:nvGrpSpPr>
        <p:grpSpPr>
          <a:xfrm>
            <a:off x="5575300" y="5534926"/>
            <a:ext cx="484473" cy="501179"/>
            <a:chOff x="6313329" y="2719452"/>
            <a:chExt cx="552450" cy="571500"/>
          </a:xfrm>
        </p:grpSpPr>
        <p:sp>
          <p:nvSpPr>
            <p:cNvPr id="15" name="Freeform: Shape 11">
              <a:extLst>
                <a:ext uri="{FF2B5EF4-FFF2-40B4-BE49-F238E27FC236}">
                  <a16:creationId xmlns:a16="http://schemas.microsoft.com/office/drawing/2014/main" id="{FEA0B79D-C100-4978-BB0F-5696A4CD2BCE}"/>
                </a:ext>
              </a:extLst>
            </p:cNvPr>
            <p:cNvSpPr/>
            <p:nvPr/>
          </p:nvSpPr>
          <p:spPr>
            <a:xfrm>
              <a:off x="6316555" y="2719452"/>
              <a:ext cx="548556" cy="569213"/>
            </a:xfrm>
            <a:custGeom>
              <a:avLst/>
              <a:gdLst>
                <a:gd name="connsiteX0" fmla="*/ 477691 w 548556"/>
                <a:gd name="connsiteY0" fmla="*/ 569214 h 569213"/>
                <a:gd name="connsiteX1" fmla="*/ 302145 w 548556"/>
                <a:gd name="connsiteY1" fmla="*/ 569214 h 569213"/>
                <a:gd name="connsiteX2" fmla="*/ 240804 w 548556"/>
                <a:gd name="connsiteY2" fmla="*/ 533781 h 569213"/>
                <a:gd name="connsiteX3" fmla="*/ 240423 w 548556"/>
                <a:gd name="connsiteY3" fmla="*/ 533114 h 569213"/>
                <a:gd name="connsiteX4" fmla="*/ 9442 w 548556"/>
                <a:gd name="connsiteY4" fmla="*/ 105918 h 569213"/>
                <a:gd name="connsiteX5" fmla="*/ 9632 w 548556"/>
                <a:gd name="connsiteY5" fmla="*/ 35433 h 569213"/>
                <a:gd name="connsiteX6" fmla="*/ 70973 w 548556"/>
                <a:gd name="connsiteY6" fmla="*/ 0 h 569213"/>
                <a:gd name="connsiteX7" fmla="*/ 477691 w 548556"/>
                <a:gd name="connsiteY7" fmla="*/ 0 h 569213"/>
                <a:gd name="connsiteX8" fmla="*/ 548557 w 548556"/>
                <a:gd name="connsiteY8" fmla="*/ 70866 h 569213"/>
                <a:gd name="connsiteX9" fmla="*/ 548557 w 548556"/>
                <a:gd name="connsiteY9" fmla="*/ 498443 h 569213"/>
                <a:gd name="connsiteX10" fmla="*/ 477691 w 548556"/>
                <a:gd name="connsiteY10" fmla="*/ 569214 h 5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56" h="569213">
                  <a:moveTo>
                    <a:pt x="477691" y="569214"/>
                  </a:moveTo>
                  <a:lnTo>
                    <a:pt x="302145" y="569214"/>
                  </a:lnTo>
                  <a:cubicBezTo>
                    <a:pt x="276904" y="569214"/>
                    <a:pt x="253377" y="555689"/>
                    <a:pt x="240804" y="533781"/>
                  </a:cubicBezTo>
                  <a:lnTo>
                    <a:pt x="240423" y="533114"/>
                  </a:lnTo>
                  <a:lnTo>
                    <a:pt x="9442" y="105918"/>
                  </a:lnTo>
                  <a:cubicBezTo>
                    <a:pt x="-3226" y="83820"/>
                    <a:pt x="-3131" y="57436"/>
                    <a:pt x="9632" y="35433"/>
                  </a:cubicBezTo>
                  <a:cubicBezTo>
                    <a:pt x="22396" y="13240"/>
                    <a:pt x="45351" y="0"/>
                    <a:pt x="70973" y="0"/>
                  </a:cubicBezTo>
                  <a:lnTo>
                    <a:pt x="477691" y="0"/>
                  </a:lnTo>
                  <a:cubicBezTo>
                    <a:pt x="516743" y="0"/>
                    <a:pt x="548557" y="31814"/>
                    <a:pt x="548557" y="70866"/>
                  </a:cubicBezTo>
                  <a:lnTo>
                    <a:pt x="548557" y="498443"/>
                  </a:lnTo>
                  <a:cubicBezTo>
                    <a:pt x="548462" y="537496"/>
                    <a:pt x="516743" y="569214"/>
                    <a:pt x="477691" y="569214"/>
                  </a:cubicBezTo>
                  <a:close/>
                </a:path>
              </a:pathLst>
            </a:custGeom>
            <a:solidFill>
              <a:srgbClr val="00A8D6"/>
            </a:solidFill>
            <a:ln w="9525" cap="flat">
              <a:noFill/>
              <a:prstDash val="solid"/>
              <a:miter/>
            </a:ln>
          </p:spPr>
          <p:txBody>
            <a:bodyPr rtlCol="0" anchor="ctr"/>
            <a:lstStyle/>
            <a:p>
              <a:endParaRPr lang="en-US"/>
            </a:p>
          </p:txBody>
        </p:sp>
        <p:sp>
          <p:nvSpPr>
            <p:cNvPr id="16" name="Freeform: Shape 12">
              <a:extLst>
                <a:ext uri="{FF2B5EF4-FFF2-40B4-BE49-F238E27FC236}">
                  <a16:creationId xmlns:a16="http://schemas.microsoft.com/office/drawing/2014/main" id="{6901E59D-853E-4EC3-B590-659CFE899CFE}"/>
                </a:ext>
              </a:extLst>
            </p:cNvPr>
            <p:cNvSpPr/>
            <p:nvPr/>
          </p:nvSpPr>
          <p:spPr>
            <a:xfrm>
              <a:off x="6313329" y="2719452"/>
              <a:ext cx="555116" cy="569213"/>
            </a:xfrm>
            <a:custGeom>
              <a:avLst/>
              <a:gdLst>
                <a:gd name="connsiteX0" fmla="*/ 0 w 555116"/>
                <a:gd name="connsiteY0" fmla="*/ 500158 h 569213"/>
                <a:gd name="connsiteX1" fmla="*/ 0 w 555116"/>
                <a:gd name="connsiteY1" fmla="*/ 69056 h 569213"/>
                <a:gd name="connsiteX2" fmla="*/ 33719 w 555116"/>
                <a:gd name="connsiteY2" fmla="*/ 10859 h 569213"/>
                <a:gd name="connsiteX3" fmla="*/ 73247 w 555116"/>
                <a:gd name="connsiteY3" fmla="*/ 0 h 569213"/>
                <a:gd name="connsiteX4" fmla="*/ 108966 w 555116"/>
                <a:gd name="connsiteY4" fmla="*/ 8763 h 569213"/>
                <a:gd name="connsiteX5" fmla="*/ 517589 w 555116"/>
                <a:gd name="connsiteY5" fmla="*/ 224314 h 569213"/>
                <a:gd name="connsiteX6" fmla="*/ 521303 w 555116"/>
                <a:gd name="connsiteY6" fmla="*/ 226409 h 569213"/>
                <a:gd name="connsiteX7" fmla="*/ 554831 w 555116"/>
                <a:gd name="connsiteY7" fmla="*/ 278987 h 569213"/>
                <a:gd name="connsiteX8" fmla="*/ 555022 w 555116"/>
                <a:gd name="connsiteY8" fmla="*/ 281750 h 569213"/>
                <a:gd name="connsiteX9" fmla="*/ 555117 w 555116"/>
                <a:gd name="connsiteY9" fmla="*/ 284607 h 569213"/>
                <a:gd name="connsiteX10" fmla="*/ 517684 w 555116"/>
                <a:gd name="connsiteY10" fmla="*/ 344900 h 569213"/>
                <a:gd name="connsiteX11" fmla="*/ 109061 w 555116"/>
                <a:gd name="connsiteY11" fmla="*/ 560451 h 569213"/>
                <a:gd name="connsiteX12" fmla="*/ 73343 w 555116"/>
                <a:gd name="connsiteY12" fmla="*/ 569214 h 569213"/>
                <a:gd name="connsiteX13" fmla="*/ 33814 w 555116"/>
                <a:gd name="connsiteY13" fmla="*/ 558260 h 569213"/>
                <a:gd name="connsiteX14" fmla="*/ 0 w 555116"/>
                <a:gd name="connsiteY14" fmla="*/ 500158 h 5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116" h="569213">
                  <a:moveTo>
                    <a:pt x="0" y="500158"/>
                  </a:moveTo>
                  <a:lnTo>
                    <a:pt x="0" y="69056"/>
                  </a:lnTo>
                  <a:cubicBezTo>
                    <a:pt x="0" y="45339"/>
                    <a:pt x="12573" y="23622"/>
                    <a:pt x="33719" y="10859"/>
                  </a:cubicBezTo>
                  <a:cubicBezTo>
                    <a:pt x="45720" y="3620"/>
                    <a:pt x="59436" y="0"/>
                    <a:pt x="73247" y="0"/>
                  </a:cubicBezTo>
                  <a:cubicBezTo>
                    <a:pt x="85534" y="0"/>
                    <a:pt x="97822" y="2953"/>
                    <a:pt x="108966" y="8763"/>
                  </a:cubicBezTo>
                  <a:lnTo>
                    <a:pt x="517589" y="224314"/>
                  </a:lnTo>
                  <a:cubicBezTo>
                    <a:pt x="518827" y="224981"/>
                    <a:pt x="520065" y="225647"/>
                    <a:pt x="521303" y="226409"/>
                  </a:cubicBezTo>
                  <a:cubicBezTo>
                    <a:pt x="540830" y="238125"/>
                    <a:pt x="553022" y="257270"/>
                    <a:pt x="554831" y="278987"/>
                  </a:cubicBezTo>
                  <a:cubicBezTo>
                    <a:pt x="554927" y="279940"/>
                    <a:pt x="554927" y="280892"/>
                    <a:pt x="555022" y="281750"/>
                  </a:cubicBezTo>
                  <a:cubicBezTo>
                    <a:pt x="555022" y="282702"/>
                    <a:pt x="555117" y="283655"/>
                    <a:pt x="555117" y="284607"/>
                  </a:cubicBezTo>
                  <a:cubicBezTo>
                    <a:pt x="555117" y="309944"/>
                    <a:pt x="541115" y="332518"/>
                    <a:pt x="517684" y="344900"/>
                  </a:cubicBezTo>
                  <a:lnTo>
                    <a:pt x="109061" y="560451"/>
                  </a:lnTo>
                  <a:cubicBezTo>
                    <a:pt x="97917" y="566357"/>
                    <a:pt x="85630" y="569214"/>
                    <a:pt x="73343" y="569214"/>
                  </a:cubicBezTo>
                  <a:cubicBezTo>
                    <a:pt x="59627" y="569214"/>
                    <a:pt x="45911" y="565595"/>
                    <a:pt x="33814" y="558260"/>
                  </a:cubicBezTo>
                  <a:cubicBezTo>
                    <a:pt x="12573" y="545592"/>
                    <a:pt x="0" y="523875"/>
                    <a:pt x="0" y="500158"/>
                  </a:cubicBezTo>
                  <a:close/>
                </a:path>
              </a:pathLst>
            </a:custGeom>
            <a:solidFill>
              <a:srgbClr val="00538B"/>
            </a:solidFill>
            <a:ln w="9525" cap="flat">
              <a:noFill/>
              <a:prstDash val="solid"/>
              <a:miter/>
            </a:ln>
          </p:spPr>
          <p:txBody>
            <a:bodyPr rtlCol="0" anchor="ctr"/>
            <a:lstStyle/>
            <a:p>
              <a:endParaRPr lang="en-US"/>
            </a:p>
          </p:txBody>
        </p:sp>
      </p:grpSp>
      <p:grpSp>
        <p:nvGrpSpPr>
          <p:cNvPr id="17" name="Graphic 9">
            <a:extLst>
              <a:ext uri="{FF2B5EF4-FFF2-40B4-BE49-F238E27FC236}">
                <a16:creationId xmlns:a16="http://schemas.microsoft.com/office/drawing/2014/main" id="{318BF872-E2E3-485D-96F9-0577AD8E2EDC}"/>
              </a:ext>
            </a:extLst>
          </p:cNvPr>
          <p:cNvGrpSpPr/>
          <p:nvPr/>
        </p:nvGrpSpPr>
        <p:grpSpPr>
          <a:xfrm>
            <a:off x="5576421" y="6360818"/>
            <a:ext cx="484473" cy="501179"/>
            <a:chOff x="6313329" y="2719452"/>
            <a:chExt cx="552450" cy="571500"/>
          </a:xfrm>
        </p:grpSpPr>
        <p:sp>
          <p:nvSpPr>
            <p:cNvPr id="18" name="Freeform: Shape 11">
              <a:extLst>
                <a:ext uri="{FF2B5EF4-FFF2-40B4-BE49-F238E27FC236}">
                  <a16:creationId xmlns:a16="http://schemas.microsoft.com/office/drawing/2014/main" id="{FEA0B79D-C100-4978-BB0F-5696A4CD2BCE}"/>
                </a:ext>
              </a:extLst>
            </p:cNvPr>
            <p:cNvSpPr/>
            <p:nvPr/>
          </p:nvSpPr>
          <p:spPr>
            <a:xfrm>
              <a:off x="6316555" y="2719452"/>
              <a:ext cx="548556" cy="569213"/>
            </a:xfrm>
            <a:custGeom>
              <a:avLst/>
              <a:gdLst>
                <a:gd name="connsiteX0" fmla="*/ 477691 w 548556"/>
                <a:gd name="connsiteY0" fmla="*/ 569214 h 569213"/>
                <a:gd name="connsiteX1" fmla="*/ 302145 w 548556"/>
                <a:gd name="connsiteY1" fmla="*/ 569214 h 569213"/>
                <a:gd name="connsiteX2" fmla="*/ 240804 w 548556"/>
                <a:gd name="connsiteY2" fmla="*/ 533781 h 569213"/>
                <a:gd name="connsiteX3" fmla="*/ 240423 w 548556"/>
                <a:gd name="connsiteY3" fmla="*/ 533114 h 569213"/>
                <a:gd name="connsiteX4" fmla="*/ 9442 w 548556"/>
                <a:gd name="connsiteY4" fmla="*/ 105918 h 569213"/>
                <a:gd name="connsiteX5" fmla="*/ 9632 w 548556"/>
                <a:gd name="connsiteY5" fmla="*/ 35433 h 569213"/>
                <a:gd name="connsiteX6" fmla="*/ 70973 w 548556"/>
                <a:gd name="connsiteY6" fmla="*/ 0 h 569213"/>
                <a:gd name="connsiteX7" fmla="*/ 477691 w 548556"/>
                <a:gd name="connsiteY7" fmla="*/ 0 h 569213"/>
                <a:gd name="connsiteX8" fmla="*/ 548557 w 548556"/>
                <a:gd name="connsiteY8" fmla="*/ 70866 h 569213"/>
                <a:gd name="connsiteX9" fmla="*/ 548557 w 548556"/>
                <a:gd name="connsiteY9" fmla="*/ 498443 h 569213"/>
                <a:gd name="connsiteX10" fmla="*/ 477691 w 548556"/>
                <a:gd name="connsiteY10" fmla="*/ 569214 h 5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56" h="569213">
                  <a:moveTo>
                    <a:pt x="477691" y="569214"/>
                  </a:moveTo>
                  <a:lnTo>
                    <a:pt x="302145" y="569214"/>
                  </a:lnTo>
                  <a:cubicBezTo>
                    <a:pt x="276904" y="569214"/>
                    <a:pt x="253377" y="555689"/>
                    <a:pt x="240804" y="533781"/>
                  </a:cubicBezTo>
                  <a:lnTo>
                    <a:pt x="240423" y="533114"/>
                  </a:lnTo>
                  <a:lnTo>
                    <a:pt x="9442" y="105918"/>
                  </a:lnTo>
                  <a:cubicBezTo>
                    <a:pt x="-3226" y="83820"/>
                    <a:pt x="-3131" y="57436"/>
                    <a:pt x="9632" y="35433"/>
                  </a:cubicBezTo>
                  <a:cubicBezTo>
                    <a:pt x="22396" y="13240"/>
                    <a:pt x="45351" y="0"/>
                    <a:pt x="70973" y="0"/>
                  </a:cubicBezTo>
                  <a:lnTo>
                    <a:pt x="477691" y="0"/>
                  </a:lnTo>
                  <a:cubicBezTo>
                    <a:pt x="516743" y="0"/>
                    <a:pt x="548557" y="31814"/>
                    <a:pt x="548557" y="70866"/>
                  </a:cubicBezTo>
                  <a:lnTo>
                    <a:pt x="548557" y="498443"/>
                  </a:lnTo>
                  <a:cubicBezTo>
                    <a:pt x="548462" y="537496"/>
                    <a:pt x="516743" y="569214"/>
                    <a:pt x="477691" y="569214"/>
                  </a:cubicBezTo>
                  <a:close/>
                </a:path>
              </a:pathLst>
            </a:custGeom>
            <a:solidFill>
              <a:srgbClr val="00A8D6"/>
            </a:solidFill>
            <a:ln w="9525" cap="flat">
              <a:noFill/>
              <a:prstDash val="solid"/>
              <a:miter/>
            </a:ln>
          </p:spPr>
          <p:txBody>
            <a:bodyPr rtlCol="0" anchor="ctr"/>
            <a:lstStyle/>
            <a:p>
              <a:endParaRPr lang="en-US"/>
            </a:p>
          </p:txBody>
        </p:sp>
        <p:sp>
          <p:nvSpPr>
            <p:cNvPr id="19" name="Freeform: Shape 12">
              <a:extLst>
                <a:ext uri="{FF2B5EF4-FFF2-40B4-BE49-F238E27FC236}">
                  <a16:creationId xmlns:a16="http://schemas.microsoft.com/office/drawing/2014/main" id="{6901E59D-853E-4EC3-B590-659CFE899CFE}"/>
                </a:ext>
              </a:extLst>
            </p:cNvPr>
            <p:cNvSpPr/>
            <p:nvPr/>
          </p:nvSpPr>
          <p:spPr>
            <a:xfrm>
              <a:off x="6313329" y="2719452"/>
              <a:ext cx="555116" cy="569213"/>
            </a:xfrm>
            <a:custGeom>
              <a:avLst/>
              <a:gdLst>
                <a:gd name="connsiteX0" fmla="*/ 0 w 555116"/>
                <a:gd name="connsiteY0" fmla="*/ 500158 h 569213"/>
                <a:gd name="connsiteX1" fmla="*/ 0 w 555116"/>
                <a:gd name="connsiteY1" fmla="*/ 69056 h 569213"/>
                <a:gd name="connsiteX2" fmla="*/ 33719 w 555116"/>
                <a:gd name="connsiteY2" fmla="*/ 10859 h 569213"/>
                <a:gd name="connsiteX3" fmla="*/ 73247 w 555116"/>
                <a:gd name="connsiteY3" fmla="*/ 0 h 569213"/>
                <a:gd name="connsiteX4" fmla="*/ 108966 w 555116"/>
                <a:gd name="connsiteY4" fmla="*/ 8763 h 569213"/>
                <a:gd name="connsiteX5" fmla="*/ 517589 w 555116"/>
                <a:gd name="connsiteY5" fmla="*/ 224314 h 569213"/>
                <a:gd name="connsiteX6" fmla="*/ 521303 w 555116"/>
                <a:gd name="connsiteY6" fmla="*/ 226409 h 569213"/>
                <a:gd name="connsiteX7" fmla="*/ 554831 w 555116"/>
                <a:gd name="connsiteY7" fmla="*/ 278987 h 569213"/>
                <a:gd name="connsiteX8" fmla="*/ 555022 w 555116"/>
                <a:gd name="connsiteY8" fmla="*/ 281750 h 569213"/>
                <a:gd name="connsiteX9" fmla="*/ 555117 w 555116"/>
                <a:gd name="connsiteY9" fmla="*/ 284607 h 569213"/>
                <a:gd name="connsiteX10" fmla="*/ 517684 w 555116"/>
                <a:gd name="connsiteY10" fmla="*/ 344900 h 569213"/>
                <a:gd name="connsiteX11" fmla="*/ 109061 w 555116"/>
                <a:gd name="connsiteY11" fmla="*/ 560451 h 569213"/>
                <a:gd name="connsiteX12" fmla="*/ 73343 w 555116"/>
                <a:gd name="connsiteY12" fmla="*/ 569214 h 569213"/>
                <a:gd name="connsiteX13" fmla="*/ 33814 w 555116"/>
                <a:gd name="connsiteY13" fmla="*/ 558260 h 569213"/>
                <a:gd name="connsiteX14" fmla="*/ 0 w 555116"/>
                <a:gd name="connsiteY14" fmla="*/ 500158 h 5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116" h="569213">
                  <a:moveTo>
                    <a:pt x="0" y="500158"/>
                  </a:moveTo>
                  <a:lnTo>
                    <a:pt x="0" y="69056"/>
                  </a:lnTo>
                  <a:cubicBezTo>
                    <a:pt x="0" y="45339"/>
                    <a:pt x="12573" y="23622"/>
                    <a:pt x="33719" y="10859"/>
                  </a:cubicBezTo>
                  <a:cubicBezTo>
                    <a:pt x="45720" y="3620"/>
                    <a:pt x="59436" y="0"/>
                    <a:pt x="73247" y="0"/>
                  </a:cubicBezTo>
                  <a:cubicBezTo>
                    <a:pt x="85534" y="0"/>
                    <a:pt x="97822" y="2953"/>
                    <a:pt x="108966" y="8763"/>
                  </a:cubicBezTo>
                  <a:lnTo>
                    <a:pt x="517589" y="224314"/>
                  </a:lnTo>
                  <a:cubicBezTo>
                    <a:pt x="518827" y="224981"/>
                    <a:pt x="520065" y="225647"/>
                    <a:pt x="521303" y="226409"/>
                  </a:cubicBezTo>
                  <a:cubicBezTo>
                    <a:pt x="540830" y="238125"/>
                    <a:pt x="553022" y="257270"/>
                    <a:pt x="554831" y="278987"/>
                  </a:cubicBezTo>
                  <a:cubicBezTo>
                    <a:pt x="554927" y="279940"/>
                    <a:pt x="554927" y="280892"/>
                    <a:pt x="555022" y="281750"/>
                  </a:cubicBezTo>
                  <a:cubicBezTo>
                    <a:pt x="555022" y="282702"/>
                    <a:pt x="555117" y="283655"/>
                    <a:pt x="555117" y="284607"/>
                  </a:cubicBezTo>
                  <a:cubicBezTo>
                    <a:pt x="555117" y="309944"/>
                    <a:pt x="541115" y="332518"/>
                    <a:pt x="517684" y="344900"/>
                  </a:cubicBezTo>
                  <a:lnTo>
                    <a:pt x="109061" y="560451"/>
                  </a:lnTo>
                  <a:cubicBezTo>
                    <a:pt x="97917" y="566357"/>
                    <a:pt x="85630" y="569214"/>
                    <a:pt x="73343" y="569214"/>
                  </a:cubicBezTo>
                  <a:cubicBezTo>
                    <a:pt x="59627" y="569214"/>
                    <a:pt x="45911" y="565595"/>
                    <a:pt x="33814" y="558260"/>
                  </a:cubicBezTo>
                  <a:cubicBezTo>
                    <a:pt x="12573" y="545592"/>
                    <a:pt x="0" y="523875"/>
                    <a:pt x="0" y="500158"/>
                  </a:cubicBezTo>
                  <a:close/>
                </a:path>
              </a:pathLst>
            </a:custGeom>
            <a:solidFill>
              <a:srgbClr val="00538B"/>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30361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26" name="Freeform: Shape 42">
            <a:extLst>
              <a:ext uri="{FF2B5EF4-FFF2-40B4-BE49-F238E27FC236}">
                <a16:creationId xmlns:a16="http://schemas.microsoft.com/office/drawing/2014/main" id="{EBF04D1D-E467-4F11-ADF5-4C3E6024BC20}"/>
              </a:ext>
            </a:extLst>
          </p:cNvPr>
          <p:cNvSpPr/>
          <p:nvPr/>
        </p:nvSpPr>
        <p:spPr>
          <a:xfrm>
            <a:off x="5800395" y="2531689"/>
            <a:ext cx="387752" cy="387879"/>
          </a:xfrm>
          <a:custGeom>
            <a:avLst/>
            <a:gdLst>
              <a:gd name="connsiteX0" fmla="*/ 35112 w 387752"/>
              <a:gd name="connsiteY0" fmla="*/ 0 h 387879"/>
              <a:gd name="connsiteX1" fmla="*/ 352387 w 387752"/>
              <a:gd name="connsiteY1" fmla="*/ 0 h 387879"/>
              <a:gd name="connsiteX2" fmla="*/ 362491 w 387752"/>
              <a:gd name="connsiteY2" fmla="*/ 1642 h 387879"/>
              <a:gd name="connsiteX3" fmla="*/ 370954 w 387752"/>
              <a:gd name="connsiteY3" fmla="*/ 5052 h 387879"/>
              <a:gd name="connsiteX4" fmla="*/ 377648 w 387752"/>
              <a:gd name="connsiteY4" fmla="*/ 10105 h 387879"/>
              <a:gd name="connsiteX5" fmla="*/ 384342 w 387752"/>
              <a:gd name="connsiteY5" fmla="*/ 16799 h 387879"/>
              <a:gd name="connsiteX6" fmla="*/ 387752 w 387752"/>
              <a:gd name="connsiteY6" fmla="*/ 26903 h 387879"/>
              <a:gd name="connsiteX7" fmla="*/ 387752 w 387752"/>
              <a:gd name="connsiteY7" fmla="*/ 35365 h 387879"/>
              <a:gd name="connsiteX8" fmla="*/ 387752 w 387752"/>
              <a:gd name="connsiteY8" fmla="*/ 300224 h 387879"/>
              <a:gd name="connsiteX9" fmla="*/ 387752 w 387752"/>
              <a:gd name="connsiteY9" fmla="*/ 308687 h 387879"/>
              <a:gd name="connsiteX10" fmla="*/ 384342 w 387752"/>
              <a:gd name="connsiteY10" fmla="*/ 317149 h 387879"/>
              <a:gd name="connsiteX11" fmla="*/ 377648 w 387752"/>
              <a:gd name="connsiteY11" fmla="*/ 323843 h 387879"/>
              <a:gd name="connsiteX12" fmla="*/ 370954 w 387752"/>
              <a:gd name="connsiteY12" fmla="*/ 330537 h 387879"/>
              <a:gd name="connsiteX13" fmla="*/ 362491 w 387752"/>
              <a:gd name="connsiteY13" fmla="*/ 333947 h 387879"/>
              <a:gd name="connsiteX14" fmla="*/ 352387 w 387752"/>
              <a:gd name="connsiteY14" fmla="*/ 335589 h 387879"/>
              <a:gd name="connsiteX15" fmla="*/ 229115 w 387752"/>
              <a:gd name="connsiteY15" fmla="*/ 335589 h 387879"/>
              <a:gd name="connsiteX16" fmla="*/ 229115 w 387752"/>
              <a:gd name="connsiteY16" fmla="*/ 371081 h 387879"/>
              <a:gd name="connsiteX17" fmla="*/ 256270 w 387752"/>
              <a:gd name="connsiteY17" fmla="*/ 371081 h 387879"/>
              <a:gd name="connsiteX18" fmla="*/ 259681 w 387752"/>
              <a:gd name="connsiteY18" fmla="*/ 371081 h 387879"/>
              <a:gd name="connsiteX19" fmla="*/ 264732 w 387752"/>
              <a:gd name="connsiteY19" fmla="*/ 374491 h 387879"/>
              <a:gd name="connsiteX20" fmla="*/ 264732 w 387752"/>
              <a:gd name="connsiteY20" fmla="*/ 379543 h 387879"/>
              <a:gd name="connsiteX21" fmla="*/ 264732 w 387752"/>
              <a:gd name="connsiteY21" fmla="*/ 384595 h 387879"/>
              <a:gd name="connsiteX22" fmla="*/ 259681 w 387752"/>
              <a:gd name="connsiteY22" fmla="*/ 386237 h 387879"/>
              <a:gd name="connsiteX23" fmla="*/ 256270 w 387752"/>
              <a:gd name="connsiteY23" fmla="*/ 387879 h 387879"/>
              <a:gd name="connsiteX24" fmla="*/ 131356 w 387752"/>
              <a:gd name="connsiteY24" fmla="*/ 387879 h 387879"/>
              <a:gd name="connsiteX25" fmla="*/ 127946 w 387752"/>
              <a:gd name="connsiteY25" fmla="*/ 386237 h 387879"/>
              <a:gd name="connsiteX26" fmla="*/ 124535 w 387752"/>
              <a:gd name="connsiteY26" fmla="*/ 384595 h 387879"/>
              <a:gd name="connsiteX27" fmla="*/ 122893 w 387752"/>
              <a:gd name="connsiteY27" fmla="*/ 379543 h 387879"/>
              <a:gd name="connsiteX28" fmla="*/ 124535 w 387752"/>
              <a:gd name="connsiteY28" fmla="*/ 374491 h 387879"/>
              <a:gd name="connsiteX29" fmla="*/ 127946 w 387752"/>
              <a:gd name="connsiteY29" fmla="*/ 371081 h 387879"/>
              <a:gd name="connsiteX30" fmla="*/ 131356 w 387752"/>
              <a:gd name="connsiteY30" fmla="*/ 371081 h 387879"/>
              <a:gd name="connsiteX31" fmla="*/ 158511 w 387752"/>
              <a:gd name="connsiteY31" fmla="*/ 371081 h 387879"/>
              <a:gd name="connsiteX32" fmla="*/ 158511 w 387752"/>
              <a:gd name="connsiteY32" fmla="*/ 335589 h 387879"/>
              <a:gd name="connsiteX33" fmla="*/ 35238 w 387752"/>
              <a:gd name="connsiteY33" fmla="*/ 335589 h 387879"/>
              <a:gd name="connsiteX34" fmla="*/ 26776 w 387752"/>
              <a:gd name="connsiteY34" fmla="*/ 333947 h 387879"/>
              <a:gd name="connsiteX35" fmla="*/ 16672 w 387752"/>
              <a:gd name="connsiteY35" fmla="*/ 330537 h 387879"/>
              <a:gd name="connsiteX36" fmla="*/ 9978 w 387752"/>
              <a:gd name="connsiteY36" fmla="*/ 323843 h 387879"/>
              <a:gd name="connsiteX37" fmla="*/ 3283 w 387752"/>
              <a:gd name="connsiteY37" fmla="*/ 317149 h 387879"/>
              <a:gd name="connsiteX38" fmla="*/ 1642 w 387752"/>
              <a:gd name="connsiteY38" fmla="*/ 308687 h 387879"/>
              <a:gd name="connsiteX39" fmla="*/ 0 w 387752"/>
              <a:gd name="connsiteY39" fmla="*/ 300224 h 387879"/>
              <a:gd name="connsiteX40" fmla="*/ 0 w 387752"/>
              <a:gd name="connsiteY40" fmla="*/ 35365 h 387879"/>
              <a:gd name="connsiteX41" fmla="*/ 1642 w 387752"/>
              <a:gd name="connsiteY41" fmla="*/ 26903 h 387879"/>
              <a:gd name="connsiteX42" fmla="*/ 3283 w 387752"/>
              <a:gd name="connsiteY42" fmla="*/ 16799 h 387879"/>
              <a:gd name="connsiteX43" fmla="*/ 9978 w 387752"/>
              <a:gd name="connsiteY43" fmla="*/ 10105 h 387879"/>
              <a:gd name="connsiteX44" fmla="*/ 16672 w 387752"/>
              <a:gd name="connsiteY44" fmla="*/ 5052 h 387879"/>
              <a:gd name="connsiteX45" fmla="*/ 26776 w 387752"/>
              <a:gd name="connsiteY45" fmla="*/ 1642 h 387879"/>
              <a:gd name="connsiteX46" fmla="*/ 35112 w 387752"/>
              <a:gd name="connsiteY46" fmla="*/ 0 h 387879"/>
              <a:gd name="connsiteX47" fmla="*/ 35112 w 387752"/>
              <a:gd name="connsiteY47" fmla="*/ 16799 h 387879"/>
              <a:gd name="connsiteX48" fmla="*/ 28418 w 387752"/>
              <a:gd name="connsiteY48" fmla="*/ 20209 h 387879"/>
              <a:gd name="connsiteX49" fmla="*/ 23366 w 387752"/>
              <a:gd name="connsiteY49" fmla="*/ 21851 h 387879"/>
              <a:gd name="connsiteX50" fmla="*/ 19955 w 387752"/>
              <a:gd name="connsiteY50" fmla="*/ 28545 h 387879"/>
              <a:gd name="connsiteX51" fmla="*/ 16546 w 387752"/>
              <a:gd name="connsiteY51" fmla="*/ 35239 h 387879"/>
              <a:gd name="connsiteX52" fmla="*/ 16546 w 387752"/>
              <a:gd name="connsiteY52" fmla="*/ 264733 h 387879"/>
              <a:gd name="connsiteX53" fmla="*/ 370828 w 387752"/>
              <a:gd name="connsiteY53" fmla="*/ 264733 h 387879"/>
              <a:gd name="connsiteX54" fmla="*/ 370828 w 387752"/>
              <a:gd name="connsiteY54" fmla="*/ 35239 h 387879"/>
              <a:gd name="connsiteX55" fmla="*/ 367417 w 387752"/>
              <a:gd name="connsiteY55" fmla="*/ 28545 h 387879"/>
              <a:gd name="connsiteX56" fmla="*/ 365775 w 387752"/>
              <a:gd name="connsiteY56" fmla="*/ 21851 h 387879"/>
              <a:gd name="connsiteX57" fmla="*/ 359082 w 387752"/>
              <a:gd name="connsiteY57" fmla="*/ 20209 h 387879"/>
              <a:gd name="connsiteX58" fmla="*/ 352387 w 387752"/>
              <a:gd name="connsiteY58" fmla="*/ 16799 h 387879"/>
              <a:gd name="connsiteX59" fmla="*/ 35112 w 387752"/>
              <a:gd name="connsiteY59" fmla="*/ 16799 h 387879"/>
              <a:gd name="connsiteX60" fmla="*/ 16546 w 387752"/>
              <a:gd name="connsiteY60" fmla="*/ 283426 h 387879"/>
              <a:gd name="connsiteX61" fmla="*/ 16546 w 387752"/>
              <a:gd name="connsiteY61" fmla="*/ 300224 h 387879"/>
              <a:gd name="connsiteX62" fmla="*/ 19955 w 387752"/>
              <a:gd name="connsiteY62" fmla="*/ 306919 h 387879"/>
              <a:gd name="connsiteX63" fmla="*/ 23366 w 387752"/>
              <a:gd name="connsiteY63" fmla="*/ 313613 h 387879"/>
              <a:gd name="connsiteX64" fmla="*/ 28418 w 387752"/>
              <a:gd name="connsiteY64" fmla="*/ 315255 h 387879"/>
              <a:gd name="connsiteX65" fmla="*/ 35112 w 387752"/>
              <a:gd name="connsiteY65" fmla="*/ 316896 h 387879"/>
              <a:gd name="connsiteX66" fmla="*/ 352387 w 387752"/>
              <a:gd name="connsiteY66" fmla="*/ 316896 h 387879"/>
              <a:gd name="connsiteX67" fmla="*/ 359082 w 387752"/>
              <a:gd name="connsiteY67" fmla="*/ 315255 h 387879"/>
              <a:gd name="connsiteX68" fmla="*/ 365775 w 387752"/>
              <a:gd name="connsiteY68" fmla="*/ 313613 h 387879"/>
              <a:gd name="connsiteX69" fmla="*/ 367417 w 387752"/>
              <a:gd name="connsiteY69" fmla="*/ 306919 h 387879"/>
              <a:gd name="connsiteX70" fmla="*/ 370828 w 387752"/>
              <a:gd name="connsiteY70" fmla="*/ 300224 h 387879"/>
              <a:gd name="connsiteX71" fmla="*/ 370828 w 387752"/>
              <a:gd name="connsiteY71" fmla="*/ 283426 h 387879"/>
              <a:gd name="connsiteX72" fmla="*/ 16546 w 387752"/>
              <a:gd name="connsiteY72" fmla="*/ 283426 h 387879"/>
              <a:gd name="connsiteX73" fmla="*/ 176825 w 387752"/>
              <a:gd name="connsiteY73" fmla="*/ 335589 h 387879"/>
              <a:gd name="connsiteX74" fmla="*/ 176825 w 387752"/>
              <a:gd name="connsiteY74" fmla="*/ 371081 h 387879"/>
              <a:gd name="connsiteX75" fmla="*/ 212190 w 387752"/>
              <a:gd name="connsiteY75" fmla="*/ 371081 h 387879"/>
              <a:gd name="connsiteX76" fmla="*/ 212190 w 387752"/>
              <a:gd name="connsiteY76" fmla="*/ 335589 h 387879"/>
              <a:gd name="connsiteX77" fmla="*/ 176825 w 387752"/>
              <a:gd name="connsiteY77" fmla="*/ 335589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7752" h="387879">
                <a:moveTo>
                  <a:pt x="35112" y="0"/>
                </a:moveTo>
                <a:lnTo>
                  <a:pt x="352387" y="0"/>
                </a:lnTo>
                <a:lnTo>
                  <a:pt x="362491" y="1642"/>
                </a:lnTo>
                <a:lnTo>
                  <a:pt x="370954" y="5052"/>
                </a:lnTo>
                <a:lnTo>
                  <a:pt x="377648" y="10105"/>
                </a:lnTo>
                <a:lnTo>
                  <a:pt x="384342" y="16799"/>
                </a:lnTo>
                <a:lnTo>
                  <a:pt x="387752" y="26903"/>
                </a:lnTo>
                <a:lnTo>
                  <a:pt x="387752" y="35365"/>
                </a:lnTo>
                <a:lnTo>
                  <a:pt x="387752" y="300224"/>
                </a:lnTo>
                <a:lnTo>
                  <a:pt x="387752" y="308687"/>
                </a:lnTo>
                <a:lnTo>
                  <a:pt x="384342" y="317149"/>
                </a:lnTo>
                <a:lnTo>
                  <a:pt x="377648" y="323843"/>
                </a:lnTo>
                <a:lnTo>
                  <a:pt x="370954" y="330537"/>
                </a:lnTo>
                <a:lnTo>
                  <a:pt x="362491" y="333947"/>
                </a:lnTo>
                <a:lnTo>
                  <a:pt x="352387" y="335589"/>
                </a:lnTo>
                <a:lnTo>
                  <a:pt x="229115" y="335589"/>
                </a:lnTo>
                <a:lnTo>
                  <a:pt x="229115" y="371081"/>
                </a:lnTo>
                <a:lnTo>
                  <a:pt x="256270" y="371081"/>
                </a:lnTo>
                <a:lnTo>
                  <a:pt x="259681" y="371081"/>
                </a:lnTo>
                <a:lnTo>
                  <a:pt x="264732" y="374491"/>
                </a:lnTo>
                <a:lnTo>
                  <a:pt x="264732" y="379543"/>
                </a:lnTo>
                <a:lnTo>
                  <a:pt x="264732" y="384595"/>
                </a:lnTo>
                <a:lnTo>
                  <a:pt x="259681" y="386237"/>
                </a:lnTo>
                <a:lnTo>
                  <a:pt x="256270" y="387879"/>
                </a:lnTo>
                <a:lnTo>
                  <a:pt x="131356" y="387879"/>
                </a:lnTo>
                <a:lnTo>
                  <a:pt x="127946" y="386237"/>
                </a:lnTo>
                <a:lnTo>
                  <a:pt x="124535" y="384595"/>
                </a:lnTo>
                <a:lnTo>
                  <a:pt x="122893" y="379543"/>
                </a:lnTo>
                <a:lnTo>
                  <a:pt x="124535" y="374491"/>
                </a:lnTo>
                <a:lnTo>
                  <a:pt x="127946" y="371081"/>
                </a:lnTo>
                <a:lnTo>
                  <a:pt x="131356" y="371081"/>
                </a:lnTo>
                <a:lnTo>
                  <a:pt x="158511" y="371081"/>
                </a:lnTo>
                <a:lnTo>
                  <a:pt x="158511" y="335589"/>
                </a:lnTo>
                <a:lnTo>
                  <a:pt x="35238" y="335589"/>
                </a:lnTo>
                <a:lnTo>
                  <a:pt x="26776" y="333947"/>
                </a:lnTo>
                <a:lnTo>
                  <a:pt x="16672" y="330537"/>
                </a:lnTo>
                <a:lnTo>
                  <a:pt x="9978" y="323843"/>
                </a:lnTo>
                <a:lnTo>
                  <a:pt x="3283" y="317149"/>
                </a:lnTo>
                <a:lnTo>
                  <a:pt x="1642" y="308687"/>
                </a:lnTo>
                <a:lnTo>
                  <a:pt x="0" y="300224"/>
                </a:lnTo>
                <a:lnTo>
                  <a:pt x="0" y="35365"/>
                </a:lnTo>
                <a:lnTo>
                  <a:pt x="1642" y="26903"/>
                </a:lnTo>
                <a:lnTo>
                  <a:pt x="3283" y="16799"/>
                </a:lnTo>
                <a:lnTo>
                  <a:pt x="9978" y="10105"/>
                </a:lnTo>
                <a:lnTo>
                  <a:pt x="16672" y="5052"/>
                </a:lnTo>
                <a:lnTo>
                  <a:pt x="26776" y="1642"/>
                </a:lnTo>
                <a:lnTo>
                  <a:pt x="35112" y="0"/>
                </a:lnTo>
                <a:close/>
                <a:moveTo>
                  <a:pt x="35112" y="16799"/>
                </a:moveTo>
                <a:lnTo>
                  <a:pt x="28418" y="20209"/>
                </a:lnTo>
                <a:lnTo>
                  <a:pt x="23366" y="21851"/>
                </a:lnTo>
                <a:lnTo>
                  <a:pt x="19955" y="28545"/>
                </a:lnTo>
                <a:lnTo>
                  <a:pt x="16546" y="35239"/>
                </a:lnTo>
                <a:lnTo>
                  <a:pt x="16546" y="264733"/>
                </a:lnTo>
                <a:lnTo>
                  <a:pt x="370828" y="264733"/>
                </a:lnTo>
                <a:lnTo>
                  <a:pt x="370828" y="35239"/>
                </a:lnTo>
                <a:lnTo>
                  <a:pt x="367417" y="28545"/>
                </a:lnTo>
                <a:lnTo>
                  <a:pt x="365775" y="21851"/>
                </a:lnTo>
                <a:lnTo>
                  <a:pt x="359082" y="20209"/>
                </a:lnTo>
                <a:lnTo>
                  <a:pt x="352387" y="16799"/>
                </a:lnTo>
                <a:lnTo>
                  <a:pt x="35112" y="16799"/>
                </a:lnTo>
                <a:close/>
                <a:moveTo>
                  <a:pt x="16546" y="283426"/>
                </a:moveTo>
                <a:lnTo>
                  <a:pt x="16546" y="300224"/>
                </a:lnTo>
                <a:lnTo>
                  <a:pt x="19955" y="306919"/>
                </a:lnTo>
                <a:lnTo>
                  <a:pt x="23366" y="313613"/>
                </a:lnTo>
                <a:lnTo>
                  <a:pt x="28418" y="315255"/>
                </a:lnTo>
                <a:lnTo>
                  <a:pt x="35112" y="316896"/>
                </a:lnTo>
                <a:lnTo>
                  <a:pt x="352387" y="316896"/>
                </a:lnTo>
                <a:lnTo>
                  <a:pt x="359082" y="315255"/>
                </a:lnTo>
                <a:lnTo>
                  <a:pt x="365775" y="313613"/>
                </a:lnTo>
                <a:lnTo>
                  <a:pt x="367417" y="306919"/>
                </a:lnTo>
                <a:lnTo>
                  <a:pt x="370828" y="300224"/>
                </a:lnTo>
                <a:lnTo>
                  <a:pt x="370828" y="283426"/>
                </a:lnTo>
                <a:lnTo>
                  <a:pt x="16546" y="283426"/>
                </a:lnTo>
                <a:close/>
                <a:moveTo>
                  <a:pt x="176825" y="335589"/>
                </a:moveTo>
                <a:lnTo>
                  <a:pt x="176825" y="371081"/>
                </a:lnTo>
                <a:lnTo>
                  <a:pt x="212190" y="371081"/>
                </a:lnTo>
                <a:lnTo>
                  <a:pt x="212190" y="335589"/>
                </a:lnTo>
                <a:lnTo>
                  <a:pt x="176825" y="335589"/>
                </a:lnTo>
                <a:close/>
              </a:path>
            </a:pathLst>
          </a:custGeom>
          <a:solidFill>
            <a:srgbClr val="FFFFFF"/>
          </a:solidFill>
          <a:ln w="12621" cap="flat">
            <a:noFill/>
            <a:prstDash val="solid"/>
            <a:miter/>
          </a:ln>
        </p:spPr>
        <p:txBody>
          <a:bodyPr rtlCol="0" anchor="ctr"/>
          <a:lstStyle/>
          <a:p>
            <a:endParaRPr lang="en-US" dirty="0"/>
          </a:p>
        </p:txBody>
      </p:sp>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Health Sector Challenges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sp>
        <p:nvSpPr>
          <p:cNvPr id="50" name="Freeform: Shape 24">
            <a:extLst>
              <a:ext uri="{FF2B5EF4-FFF2-40B4-BE49-F238E27FC236}">
                <a16:creationId xmlns:a16="http://schemas.microsoft.com/office/drawing/2014/main" id="{2DAFD3A2-B319-4FC1-9F42-10D5DA1448BC}"/>
              </a:ext>
            </a:extLst>
          </p:cNvPr>
          <p:cNvSpPr/>
          <p:nvPr/>
        </p:nvSpPr>
        <p:spPr>
          <a:xfrm>
            <a:off x="5798500" y="4380688"/>
            <a:ext cx="391541" cy="387879"/>
          </a:xfrm>
          <a:custGeom>
            <a:avLst/>
            <a:gdLst>
              <a:gd name="connsiteX0" fmla="*/ 170257 w 391541"/>
              <a:gd name="connsiteY0" fmla="*/ 0 h 387879"/>
              <a:gd name="connsiteX1" fmla="*/ 221411 w 391541"/>
              <a:gd name="connsiteY1" fmla="*/ 0 h 387879"/>
              <a:gd name="connsiteX2" fmla="*/ 228105 w 391541"/>
              <a:gd name="connsiteY2" fmla="*/ 0 h 387879"/>
              <a:gd name="connsiteX3" fmla="*/ 229747 w 391541"/>
              <a:gd name="connsiteY3" fmla="*/ 5052 h 387879"/>
              <a:gd name="connsiteX4" fmla="*/ 231641 w 391541"/>
              <a:gd name="connsiteY4" fmla="*/ 8463 h 387879"/>
              <a:gd name="connsiteX5" fmla="*/ 233283 w 391541"/>
              <a:gd name="connsiteY5" fmla="*/ 13515 h 387879"/>
              <a:gd name="connsiteX6" fmla="*/ 238335 w 391541"/>
              <a:gd name="connsiteY6" fmla="*/ 30313 h 387879"/>
              <a:gd name="connsiteX7" fmla="*/ 280900 w 391541"/>
              <a:gd name="connsiteY7" fmla="*/ 49006 h 387879"/>
              <a:gd name="connsiteX8" fmla="*/ 296182 w 391541"/>
              <a:gd name="connsiteY8" fmla="*/ 37007 h 387879"/>
              <a:gd name="connsiteX9" fmla="*/ 303129 w 391541"/>
              <a:gd name="connsiteY9" fmla="*/ 35365 h 387879"/>
              <a:gd name="connsiteX10" fmla="*/ 308181 w 391541"/>
              <a:gd name="connsiteY10" fmla="*/ 35365 h 387879"/>
              <a:gd name="connsiteX11" fmla="*/ 311591 w 391541"/>
              <a:gd name="connsiteY11" fmla="*/ 35365 h 387879"/>
              <a:gd name="connsiteX12" fmla="*/ 316770 w 391541"/>
              <a:gd name="connsiteY12" fmla="*/ 37007 h 387879"/>
              <a:gd name="connsiteX13" fmla="*/ 352514 w 391541"/>
              <a:gd name="connsiteY13" fmla="*/ 74267 h 387879"/>
              <a:gd name="connsiteX14" fmla="*/ 354156 w 391541"/>
              <a:gd name="connsiteY14" fmla="*/ 79319 h 387879"/>
              <a:gd name="connsiteX15" fmla="*/ 355798 w 391541"/>
              <a:gd name="connsiteY15" fmla="*/ 84371 h 387879"/>
              <a:gd name="connsiteX16" fmla="*/ 354156 w 391541"/>
              <a:gd name="connsiteY16" fmla="*/ 87781 h 387879"/>
              <a:gd name="connsiteX17" fmla="*/ 352514 w 391541"/>
              <a:gd name="connsiteY17" fmla="*/ 92833 h 387879"/>
              <a:gd name="connsiteX18" fmla="*/ 344051 w 391541"/>
              <a:gd name="connsiteY18" fmla="*/ 109632 h 387879"/>
              <a:gd name="connsiteX19" fmla="*/ 359334 w 391541"/>
              <a:gd name="connsiteY19" fmla="*/ 150175 h 387879"/>
              <a:gd name="connsiteX20" fmla="*/ 379669 w 391541"/>
              <a:gd name="connsiteY20" fmla="*/ 155228 h 387879"/>
              <a:gd name="connsiteX21" fmla="*/ 383079 w 391541"/>
              <a:gd name="connsiteY21" fmla="*/ 156870 h 387879"/>
              <a:gd name="connsiteX22" fmla="*/ 388258 w 391541"/>
              <a:gd name="connsiteY22" fmla="*/ 158512 h 387879"/>
              <a:gd name="connsiteX23" fmla="*/ 389900 w 391541"/>
              <a:gd name="connsiteY23" fmla="*/ 163564 h 387879"/>
              <a:gd name="connsiteX24" fmla="*/ 391542 w 391541"/>
              <a:gd name="connsiteY24" fmla="*/ 166974 h 387879"/>
              <a:gd name="connsiteX25" fmla="*/ 391542 w 391541"/>
              <a:gd name="connsiteY25" fmla="*/ 220906 h 387879"/>
              <a:gd name="connsiteX26" fmla="*/ 389900 w 391541"/>
              <a:gd name="connsiteY26" fmla="*/ 224316 h 387879"/>
              <a:gd name="connsiteX27" fmla="*/ 388258 w 391541"/>
              <a:gd name="connsiteY27" fmla="*/ 227726 h 387879"/>
              <a:gd name="connsiteX28" fmla="*/ 383079 w 391541"/>
              <a:gd name="connsiteY28" fmla="*/ 231136 h 387879"/>
              <a:gd name="connsiteX29" fmla="*/ 379669 w 391541"/>
              <a:gd name="connsiteY29" fmla="*/ 231136 h 387879"/>
              <a:gd name="connsiteX30" fmla="*/ 359334 w 391541"/>
              <a:gd name="connsiteY30" fmla="*/ 237830 h 387879"/>
              <a:gd name="connsiteX31" fmla="*/ 344051 w 391541"/>
              <a:gd name="connsiteY31" fmla="*/ 278374 h 387879"/>
              <a:gd name="connsiteX32" fmla="*/ 352514 w 391541"/>
              <a:gd name="connsiteY32" fmla="*/ 293530 h 387879"/>
              <a:gd name="connsiteX33" fmla="*/ 354156 w 391541"/>
              <a:gd name="connsiteY33" fmla="*/ 300224 h 387879"/>
              <a:gd name="connsiteX34" fmla="*/ 355798 w 391541"/>
              <a:gd name="connsiteY34" fmla="*/ 305277 h 387879"/>
              <a:gd name="connsiteX35" fmla="*/ 354156 w 391541"/>
              <a:gd name="connsiteY35" fmla="*/ 308687 h 387879"/>
              <a:gd name="connsiteX36" fmla="*/ 352514 w 391541"/>
              <a:gd name="connsiteY36" fmla="*/ 313739 h 387879"/>
              <a:gd name="connsiteX37" fmla="*/ 316770 w 391541"/>
              <a:gd name="connsiteY37" fmla="*/ 349230 h 387879"/>
              <a:gd name="connsiteX38" fmla="*/ 311591 w 391541"/>
              <a:gd name="connsiteY38" fmla="*/ 350872 h 387879"/>
              <a:gd name="connsiteX39" fmla="*/ 308181 w 391541"/>
              <a:gd name="connsiteY39" fmla="*/ 352514 h 387879"/>
              <a:gd name="connsiteX40" fmla="*/ 303129 w 391541"/>
              <a:gd name="connsiteY40" fmla="*/ 350872 h 387879"/>
              <a:gd name="connsiteX41" fmla="*/ 296182 w 391541"/>
              <a:gd name="connsiteY41" fmla="*/ 349230 h 387879"/>
              <a:gd name="connsiteX42" fmla="*/ 280900 w 391541"/>
              <a:gd name="connsiteY42" fmla="*/ 340768 h 387879"/>
              <a:gd name="connsiteX43" fmla="*/ 238335 w 391541"/>
              <a:gd name="connsiteY43" fmla="*/ 355924 h 387879"/>
              <a:gd name="connsiteX44" fmla="*/ 233283 w 391541"/>
              <a:gd name="connsiteY44" fmla="*/ 374491 h 387879"/>
              <a:gd name="connsiteX45" fmla="*/ 231641 w 391541"/>
              <a:gd name="connsiteY45" fmla="*/ 379543 h 387879"/>
              <a:gd name="connsiteX46" fmla="*/ 229747 w 391541"/>
              <a:gd name="connsiteY46" fmla="*/ 384595 h 387879"/>
              <a:gd name="connsiteX47" fmla="*/ 228105 w 391541"/>
              <a:gd name="connsiteY47" fmla="*/ 386237 h 387879"/>
              <a:gd name="connsiteX48" fmla="*/ 221411 w 391541"/>
              <a:gd name="connsiteY48" fmla="*/ 387879 h 387879"/>
              <a:gd name="connsiteX49" fmla="*/ 170257 w 391541"/>
              <a:gd name="connsiteY49" fmla="*/ 387879 h 387879"/>
              <a:gd name="connsiteX50" fmla="*/ 165205 w 391541"/>
              <a:gd name="connsiteY50" fmla="*/ 386237 h 387879"/>
              <a:gd name="connsiteX51" fmla="*/ 160027 w 391541"/>
              <a:gd name="connsiteY51" fmla="*/ 384595 h 387879"/>
              <a:gd name="connsiteX52" fmla="*/ 158385 w 391541"/>
              <a:gd name="connsiteY52" fmla="*/ 379543 h 387879"/>
              <a:gd name="connsiteX53" fmla="*/ 156743 w 391541"/>
              <a:gd name="connsiteY53" fmla="*/ 374491 h 387879"/>
              <a:gd name="connsiteX54" fmla="*/ 151691 w 391541"/>
              <a:gd name="connsiteY54" fmla="*/ 355924 h 387879"/>
              <a:gd name="connsiteX55" fmla="*/ 110768 w 391541"/>
              <a:gd name="connsiteY55" fmla="*/ 340768 h 387879"/>
              <a:gd name="connsiteX56" fmla="*/ 93717 w 391541"/>
              <a:gd name="connsiteY56" fmla="*/ 349230 h 387879"/>
              <a:gd name="connsiteX57" fmla="*/ 88539 w 391541"/>
              <a:gd name="connsiteY57" fmla="*/ 350872 h 387879"/>
              <a:gd name="connsiteX58" fmla="*/ 81845 w 391541"/>
              <a:gd name="connsiteY58" fmla="*/ 352514 h 387879"/>
              <a:gd name="connsiteX59" fmla="*/ 78435 w 391541"/>
              <a:gd name="connsiteY59" fmla="*/ 350872 h 387879"/>
              <a:gd name="connsiteX60" fmla="*/ 76540 w 391541"/>
              <a:gd name="connsiteY60" fmla="*/ 349230 h 387879"/>
              <a:gd name="connsiteX61" fmla="*/ 37512 w 391541"/>
              <a:gd name="connsiteY61" fmla="*/ 313739 h 387879"/>
              <a:gd name="connsiteX62" fmla="*/ 35870 w 391541"/>
              <a:gd name="connsiteY62" fmla="*/ 308687 h 387879"/>
              <a:gd name="connsiteX63" fmla="*/ 35870 w 391541"/>
              <a:gd name="connsiteY63" fmla="*/ 305277 h 387879"/>
              <a:gd name="connsiteX64" fmla="*/ 35870 w 391541"/>
              <a:gd name="connsiteY64" fmla="*/ 300224 h 387879"/>
              <a:gd name="connsiteX65" fmla="*/ 37512 w 391541"/>
              <a:gd name="connsiteY65" fmla="*/ 293530 h 387879"/>
              <a:gd name="connsiteX66" fmla="*/ 49511 w 391541"/>
              <a:gd name="connsiteY66" fmla="*/ 278374 h 387879"/>
              <a:gd name="connsiteX67" fmla="*/ 30692 w 391541"/>
              <a:gd name="connsiteY67" fmla="*/ 237830 h 387879"/>
              <a:gd name="connsiteX68" fmla="*/ 13641 w 391541"/>
              <a:gd name="connsiteY68" fmla="*/ 231136 h 387879"/>
              <a:gd name="connsiteX69" fmla="*/ 6694 w 391541"/>
              <a:gd name="connsiteY69" fmla="*/ 231136 h 387879"/>
              <a:gd name="connsiteX70" fmla="*/ 5052 w 391541"/>
              <a:gd name="connsiteY70" fmla="*/ 227726 h 387879"/>
              <a:gd name="connsiteX71" fmla="*/ 0 w 391541"/>
              <a:gd name="connsiteY71" fmla="*/ 224316 h 387879"/>
              <a:gd name="connsiteX72" fmla="*/ 0 w 391541"/>
              <a:gd name="connsiteY72" fmla="*/ 220906 h 387879"/>
              <a:gd name="connsiteX73" fmla="*/ 0 w 391541"/>
              <a:gd name="connsiteY73" fmla="*/ 166974 h 387879"/>
              <a:gd name="connsiteX74" fmla="*/ 0 w 391541"/>
              <a:gd name="connsiteY74" fmla="*/ 163564 h 387879"/>
              <a:gd name="connsiteX75" fmla="*/ 5052 w 391541"/>
              <a:gd name="connsiteY75" fmla="*/ 158512 h 387879"/>
              <a:gd name="connsiteX76" fmla="*/ 6694 w 391541"/>
              <a:gd name="connsiteY76" fmla="*/ 156870 h 387879"/>
              <a:gd name="connsiteX77" fmla="*/ 13641 w 391541"/>
              <a:gd name="connsiteY77" fmla="*/ 155228 h 387879"/>
              <a:gd name="connsiteX78" fmla="*/ 30692 w 391541"/>
              <a:gd name="connsiteY78" fmla="*/ 150175 h 387879"/>
              <a:gd name="connsiteX79" fmla="*/ 49511 w 391541"/>
              <a:gd name="connsiteY79" fmla="*/ 109632 h 387879"/>
              <a:gd name="connsiteX80" fmla="*/ 37512 w 391541"/>
              <a:gd name="connsiteY80" fmla="*/ 92833 h 387879"/>
              <a:gd name="connsiteX81" fmla="*/ 35870 w 391541"/>
              <a:gd name="connsiteY81" fmla="*/ 87781 h 387879"/>
              <a:gd name="connsiteX82" fmla="*/ 35870 w 391541"/>
              <a:gd name="connsiteY82" fmla="*/ 84371 h 387879"/>
              <a:gd name="connsiteX83" fmla="*/ 35870 w 391541"/>
              <a:gd name="connsiteY83" fmla="*/ 79319 h 387879"/>
              <a:gd name="connsiteX84" fmla="*/ 37512 w 391541"/>
              <a:gd name="connsiteY84" fmla="*/ 74267 h 387879"/>
              <a:gd name="connsiteX85" fmla="*/ 76540 w 391541"/>
              <a:gd name="connsiteY85" fmla="*/ 37007 h 387879"/>
              <a:gd name="connsiteX86" fmla="*/ 78435 w 391541"/>
              <a:gd name="connsiteY86" fmla="*/ 35365 h 387879"/>
              <a:gd name="connsiteX87" fmla="*/ 81845 w 391541"/>
              <a:gd name="connsiteY87" fmla="*/ 35365 h 387879"/>
              <a:gd name="connsiteX88" fmla="*/ 88539 w 391541"/>
              <a:gd name="connsiteY88" fmla="*/ 35365 h 387879"/>
              <a:gd name="connsiteX89" fmla="*/ 93717 w 391541"/>
              <a:gd name="connsiteY89" fmla="*/ 37007 h 387879"/>
              <a:gd name="connsiteX90" fmla="*/ 110768 w 391541"/>
              <a:gd name="connsiteY90" fmla="*/ 49006 h 387879"/>
              <a:gd name="connsiteX91" fmla="*/ 151691 w 391541"/>
              <a:gd name="connsiteY91" fmla="*/ 30313 h 387879"/>
              <a:gd name="connsiteX92" fmla="*/ 156743 w 391541"/>
              <a:gd name="connsiteY92" fmla="*/ 13515 h 387879"/>
              <a:gd name="connsiteX93" fmla="*/ 158385 w 391541"/>
              <a:gd name="connsiteY93" fmla="*/ 8463 h 387879"/>
              <a:gd name="connsiteX94" fmla="*/ 160027 w 391541"/>
              <a:gd name="connsiteY94" fmla="*/ 5052 h 387879"/>
              <a:gd name="connsiteX95" fmla="*/ 165205 w 391541"/>
              <a:gd name="connsiteY95" fmla="*/ 0 h 387879"/>
              <a:gd name="connsiteX96" fmla="*/ 170257 w 391541"/>
              <a:gd name="connsiteY96" fmla="*/ 0 h 387879"/>
              <a:gd name="connsiteX97" fmla="*/ 173668 w 391541"/>
              <a:gd name="connsiteY97" fmla="*/ 16799 h 387879"/>
              <a:gd name="connsiteX98" fmla="*/ 170257 w 391541"/>
              <a:gd name="connsiteY98" fmla="*/ 35365 h 387879"/>
              <a:gd name="connsiteX99" fmla="*/ 166847 w 391541"/>
              <a:gd name="connsiteY99" fmla="*/ 42059 h 387879"/>
              <a:gd name="connsiteX100" fmla="*/ 163437 w 391541"/>
              <a:gd name="connsiteY100" fmla="*/ 45469 h 387879"/>
              <a:gd name="connsiteX101" fmla="*/ 156490 w 391541"/>
              <a:gd name="connsiteY101" fmla="*/ 49006 h 387879"/>
              <a:gd name="connsiteX102" fmla="*/ 120746 w 391541"/>
              <a:gd name="connsiteY102" fmla="*/ 64163 h 387879"/>
              <a:gd name="connsiteX103" fmla="*/ 115568 w 391541"/>
              <a:gd name="connsiteY103" fmla="*/ 65805 h 387879"/>
              <a:gd name="connsiteX104" fmla="*/ 110516 w 391541"/>
              <a:gd name="connsiteY104" fmla="*/ 65805 h 387879"/>
              <a:gd name="connsiteX105" fmla="*/ 105464 w 391541"/>
              <a:gd name="connsiteY105" fmla="*/ 65805 h 387879"/>
              <a:gd name="connsiteX106" fmla="*/ 101927 w 391541"/>
              <a:gd name="connsiteY106" fmla="*/ 64163 h 387879"/>
              <a:gd name="connsiteX107" fmla="*/ 84876 w 391541"/>
              <a:gd name="connsiteY107" fmla="*/ 52416 h 387879"/>
              <a:gd name="connsiteX108" fmla="*/ 52542 w 391541"/>
              <a:gd name="connsiteY108" fmla="*/ 84371 h 387879"/>
              <a:gd name="connsiteX109" fmla="*/ 64541 w 391541"/>
              <a:gd name="connsiteY109" fmla="*/ 101169 h 387879"/>
              <a:gd name="connsiteX110" fmla="*/ 66183 w 391541"/>
              <a:gd name="connsiteY110" fmla="*/ 106222 h 387879"/>
              <a:gd name="connsiteX111" fmla="*/ 66183 w 391541"/>
              <a:gd name="connsiteY111" fmla="*/ 112916 h 387879"/>
              <a:gd name="connsiteX112" fmla="*/ 64541 w 391541"/>
              <a:gd name="connsiteY112" fmla="*/ 119610 h 387879"/>
              <a:gd name="connsiteX113" fmla="*/ 49258 w 391541"/>
              <a:gd name="connsiteY113" fmla="*/ 155101 h 387879"/>
              <a:gd name="connsiteX114" fmla="*/ 47364 w 391541"/>
              <a:gd name="connsiteY114" fmla="*/ 161795 h 387879"/>
              <a:gd name="connsiteX115" fmla="*/ 42312 w 391541"/>
              <a:gd name="connsiteY115" fmla="*/ 165206 h 387879"/>
              <a:gd name="connsiteX116" fmla="*/ 35618 w 391541"/>
              <a:gd name="connsiteY116" fmla="*/ 166848 h 387879"/>
              <a:gd name="connsiteX117" fmla="*/ 18440 w 391541"/>
              <a:gd name="connsiteY117" fmla="*/ 171900 h 387879"/>
              <a:gd name="connsiteX118" fmla="*/ 18440 w 391541"/>
              <a:gd name="connsiteY118" fmla="*/ 215727 h 387879"/>
              <a:gd name="connsiteX119" fmla="*/ 35618 w 391541"/>
              <a:gd name="connsiteY119" fmla="*/ 220779 h 387879"/>
              <a:gd name="connsiteX120" fmla="*/ 42312 w 391541"/>
              <a:gd name="connsiteY120" fmla="*/ 222421 h 387879"/>
              <a:gd name="connsiteX121" fmla="*/ 47364 w 391541"/>
              <a:gd name="connsiteY121" fmla="*/ 227473 h 387879"/>
              <a:gd name="connsiteX122" fmla="*/ 49258 w 391541"/>
              <a:gd name="connsiteY122" fmla="*/ 234167 h 387879"/>
              <a:gd name="connsiteX123" fmla="*/ 64541 w 391541"/>
              <a:gd name="connsiteY123" fmla="*/ 269659 h 387879"/>
              <a:gd name="connsiteX124" fmla="*/ 66183 w 391541"/>
              <a:gd name="connsiteY124" fmla="*/ 276353 h 387879"/>
              <a:gd name="connsiteX125" fmla="*/ 66183 w 391541"/>
              <a:gd name="connsiteY125" fmla="*/ 279763 h 387879"/>
              <a:gd name="connsiteX126" fmla="*/ 64541 w 391541"/>
              <a:gd name="connsiteY126" fmla="*/ 286457 h 387879"/>
              <a:gd name="connsiteX127" fmla="*/ 52542 w 391541"/>
              <a:gd name="connsiteY127" fmla="*/ 301614 h 387879"/>
              <a:gd name="connsiteX128" fmla="*/ 84876 w 391541"/>
              <a:gd name="connsiteY128" fmla="*/ 333568 h 387879"/>
              <a:gd name="connsiteX129" fmla="*/ 101927 w 391541"/>
              <a:gd name="connsiteY129" fmla="*/ 323464 h 387879"/>
              <a:gd name="connsiteX130" fmla="*/ 105464 w 391541"/>
              <a:gd name="connsiteY130" fmla="*/ 321822 h 387879"/>
              <a:gd name="connsiteX131" fmla="*/ 110516 w 391541"/>
              <a:gd name="connsiteY131" fmla="*/ 321822 h 387879"/>
              <a:gd name="connsiteX132" fmla="*/ 115568 w 391541"/>
              <a:gd name="connsiteY132" fmla="*/ 321822 h 387879"/>
              <a:gd name="connsiteX133" fmla="*/ 120746 w 391541"/>
              <a:gd name="connsiteY133" fmla="*/ 323464 h 387879"/>
              <a:gd name="connsiteX134" fmla="*/ 156490 w 391541"/>
              <a:gd name="connsiteY134" fmla="*/ 340515 h 387879"/>
              <a:gd name="connsiteX135" fmla="*/ 163437 w 391541"/>
              <a:gd name="connsiteY135" fmla="*/ 342157 h 387879"/>
              <a:gd name="connsiteX136" fmla="*/ 166847 w 391541"/>
              <a:gd name="connsiteY136" fmla="*/ 345567 h 387879"/>
              <a:gd name="connsiteX137" fmla="*/ 170257 w 391541"/>
              <a:gd name="connsiteY137" fmla="*/ 350620 h 387879"/>
              <a:gd name="connsiteX138" fmla="*/ 173668 w 391541"/>
              <a:gd name="connsiteY138" fmla="*/ 370828 h 387879"/>
              <a:gd name="connsiteX139" fmla="*/ 218127 w 391541"/>
              <a:gd name="connsiteY139" fmla="*/ 370828 h 387879"/>
              <a:gd name="connsiteX140" fmla="*/ 223179 w 391541"/>
              <a:gd name="connsiteY140" fmla="*/ 350620 h 387879"/>
              <a:gd name="connsiteX141" fmla="*/ 224821 w 391541"/>
              <a:gd name="connsiteY141" fmla="*/ 345567 h 387879"/>
              <a:gd name="connsiteX142" fmla="*/ 229873 w 391541"/>
              <a:gd name="connsiteY142" fmla="*/ 342157 h 387879"/>
              <a:gd name="connsiteX143" fmla="*/ 233409 w 391541"/>
              <a:gd name="connsiteY143" fmla="*/ 340515 h 387879"/>
              <a:gd name="connsiteX144" fmla="*/ 272437 w 391541"/>
              <a:gd name="connsiteY144" fmla="*/ 323464 h 387879"/>
              <a:gd name="connsiteX145" fmla="*/ 275974 w 391541"/>
              <a:gd name="connsiteY145" fmla="*/ 321822 h 387879"/>
              <a:gd name="connsiteX146" fmla="*/ 281026 w 391541"/>
              <a:gd name="connsiteY146" fmla="*/ 321822 h 387879"/>
              <a:gd name="connsiteX147" fmla="*/ 286078 w 391541"/>
              <a:gd name="connsiteY147" fmla="*/ 321822 h 387879"/>
              <a:gd name="connsiteX148" fmla="*/ 289615 w 391541"/>
              <a:gd name="connsiteY148" fmla="*/ 323464 h 387879"/>
              <a:gd name="connsiteX149" fmla="*/ 304897 w 391541"/>
              <a:gd name="connsiteY149" fmla="*/ 333568 h 387879"/>
              <a:gd name="connsiteX150" fmla="*/ 337231 w 391541"/>
              <a:gd name="connsiteY150" fmla="*/ 301614 h 387879"/>
              <a:gd name="connsiteX151" fmla="*/ 327000 w 391541"/>
              <a:gd name="connsiteY151" fmla="*/ 286457 h 387879"/>
              <a:gd name="connsiteX152" fmla="*/ 325358 w 391541"/>
              <a:gd name="connsiteY152" fmla="*/ 279763 h 387879"/>
              <a:gd name="connsiteX153" fmla="*/ 325358 w 391541"/>
              <a:gd name="connsiteY153" fmla="*/ 276353 h 387879"/>
              <a:gd name="connsiteX154" fmla="*/ 327000 w 391541"/>
              <a:gd name="connsiteY154" fmla="*/ 269659 h 387879"/>
              <a:gd name="connsiteX155" fmla="*/ 344178 w 391541"/>
              <a:gd name="connsiteY155" fmla="*/ 234167 h 387879"/>
              <a:gd name="connsiteX156" fmla="*/ 345820 w 391541"/>
              <a:gd name="connsiteY156" fmla="*/ 227473 h 387879"/>
              <a:gd name="connsiteX157" fmla="*/ 350872 w 391541"/>
              <a:gd name="connsiteY157" fmla="*/ 222421 h 387879"/>
              <a:gd name="connsiteX158" fmla="*/ 354282 w 391541"/>
              <a:gd name="connsiteY158" fmla="*/ 220779 h 387879"/>
              <a:gd name="connsiteX159" fmla="*/ 374870 w 391541"/>
              <a:gd name="connsiteY159" fmla="*/ 215727 h 387879"/>
              <a:gd name="connsiteX160" fmla="*/ 374870 w 391541"/>
              <a:gd name="connsiteY160" fmla="*/ 171900 h 387879"/>
              <a:gd name="connsiteX161" fmla="*/ 354282 w 391541"/>
              <a:gd name="connsiteY161" fmla="*/ 166848 h 387879"/>
              <a:gd name="connsiteX162" fmla="*/ 350872 w 391541"/>
              <a:gd name="connsiteY162" fmla="*/ 165206 h 387879"/>
              <a:gd name="connsiteX163" fmla="*/ 345820 w 391541"/>
              <a:gd name="connsiteY163" fmla="*/ 161795 h 387879"/>
              <a:gd name="connsiteX164" fmla="*/ 344178 w 391541"/>
              <a:gd name="connsiteY164" fmla="*/ 155101 h 387879"/>
              <a:gd name="connsiteX165" fmla="*/ 327000 w 391541"/>
              <a:gd name="connsiteY165" fmla="*/ 119610 h 387879"/>
              <a:gd name="connsiteX166" fmla="*/ 325358 w 391541"/>
              <a:gd name="connsiteY166" fmla="*/ 112916 h 387879"/>
              <a:gd name="connsiteX167" fmla="*/ 325358 w 391541"/>
              <a:gd name="connsiteY167" fmla="*/ 106222 h 387879"/>
              <a:gd name="connsiteX168" fmla="*/ 327000 w 391541"/>
              <a:gd name="connsiteY168" fmla="*/ 101169 h 387879"/>
              <a:gd name="connsiteX169" fmla="*/ 337231 w 391541"/>
              <a:gd name="connsiteY169" fmla="*/ 84371 h 387879"/>
              <a:gd name="connsiteX170" fmla="*/ 304897 w 391541"/>
              <a:gd name="connsiteY170" fmla="*/ 52416 h 387879"/>
              <a:gd name="connsiteX171" fmla="*/ 289615 w 391541"/>
              <a:gd name="connsiteY171" fmla="*/ 64163 h 387879"/>
              <a:gd name="connsiteX172" fmla="*/ 286078 w 391541"/>
              <a:gd name="connsiteY172" fmla="*/ 65805 h 387879"/>
              <a:gd name="connsiteX173" fmla="*/ 281026 w 391541"/>
              <a:gd name="connsiteY173" fmla="*/ 65805 h 387879"/>
              <a:gd name="connsiteX174" fmla="*/ 275974 w 391541"/>
              <a:gd name="connsiteY174" fmla="*/ 65805 h 387879"/>
              <a:gd name="connsiteX175" fmla="*/ 272437 w 391541"/>
              <a:gd name="connsiteY175" fmla="*/ 64163 h 387879"/>
              <a:gd name="connsiteX176" fmla="*/ 233409 w 391541"/>
              <a:gd name="connsiteY176" fmla="*/ 49006 h 387879"/>
              <a:gd name="connsiteX177" fmla="*/ 229873 w 391541"/>
              <a:gd name="connsiteY177" fmla="*/ 45469 h 387879"/>
              <a:gd name="connsiteX178" fmla="*/ 224821 w 391541"/>
              <a:gd name="connsiteY178" fmla="*/ 42059 h 387879"/>
              <a:gd name="connsiteX179" fmla="*/ 223179 w 391541"/>
              <a:gd name="connsiteY179" fmla="*/ 35365 h 387879"/>
              <a:gd name="connsiteX180" fmla="*/ 218127 w 391541"/>
              <a:gd name="connsiteY180" fmla="*/ 16799 h 387879"/>
              <a:gd name="connsiteX181" fmla="*/ 173668 w 391541"/>
              <a:gd name="connsiteY181" fmla="*/ 16799 h 387879"/>
              <a:gd name="connsiteX182" fmla="*/ 195897 w 391541"/>
              <a:gd name="connsiteY182" fmla="*/ 106222 h 387879"/>
              <a:gd name="connsiteX183" fmla="*/ 223179 w 391541"/>
              <a:gd name="connsiteY183" fmla="*/ 109632 h 387879"/>
              <a:gd name="connsiteX184" fmla="*/ 247050 w 391541"/>
              <a:gd name="connsiteY184" fmla="*/ 123146 h 387879"/>
              <a:gd name="connsiteX185" fmla="*/ 267385 w 391541"/>
              <a:gd name="connsiteY185" fmla="*/ 141713 h 387879"/>
              <a:gd name="connsiteX186" fmla="*/ 281026 w 391541"/>
              <a:gd name="connsiteY186" fmla="*/ 165458 h 387879"/>
              <a:gd name="connsiteX187" fmla="*/ 286078 w 391541"/>
              <a:gd name="connsiteY187" fmla="*/ 194129 h 387879"/>
              <a:gd name="connsiteX188" fmla="*/ 281026 w 391541"/>
              <a:gd name="connsiteY188" fmla="*/ 222800 h 387879"/>
              <a:gd name="connsiteX189" fmla="*/ 267385 w 391541"/>
              <a:gd name="connsiteY189" fmla="*/ 248187 h 387879"/>
              <a:gd name="connsiteX190" fmla="*/ 247050 w 391541"/>
              <a:gd name="connsiteY190" fmla="*/ 264986 h 387879"/>
              <a:gd name="connsiteX191" fmla="*/ 223179 w 391541"/>
              <a:gd name="connsiteY191" fmla="*/ 278500 h 387879"/>
              <a:gd name="connsiteX192" fmla="*/ 195897 w 391541"/>
              <a:gd name="connsiteY192" fmla="*/ 283552 h 387879"/>
              <a:gd name="connsiteX193" fmla="*/ 166974 w 391541"/>
              <a:gd name="connsiteY193" fmla="*/ 278500 h 387879"/>
              <a:gd name="connsiteX194" fmla="*/ 143102 w 391541"/>
              <a:gd name="connsiteY194" fmla="*/ 264986 h 387879"/>
              <a:gd name="connsiteX195" fmla="*/ 122767 w 391541"/>
              <a:gd name="connsiteY195" fmla="*/ 248187 h 387879"/>
              <a:gd name="connsiteX196" fmla="*/ 110768 w 391541"/>
              <a:gd name="connsiteY196" fmla="*/ 222800 h 387879"/>
              <a:gd name="connsiteX197" fmla="*/ 107358 w 391541"/>
              <a:gd name="connsiteY197" fmla="*/ 194129 h 387879"/>
              <a:gd name="connsiteX198" fmla="*/ 110768 w 391541"/>
              <a:gd name="connsiteY198" fmla="*/ 165458 h 387879"/>
              <a:gd name="connsiteX199" fmla="*/ 122767 w 391541"/>
              <a:gd name="connsiteY199" fmla="*/ 141713 h 387879"/>
              <a:gd name="connsiteX200" fmla="*/ 143102 w 391541"/>
              <a:gd name="connsiteY200" fmla="*/ 123146 h 387879"/>
              <a:gd name="connsiteX201" fmla="*/ 166974 w 391541"/>
              <a:gd name="connsiteY201" fmla="*/ 109632 h 387879"/>
              <a:gd name="connsiteX202" fmla="*/ 195897 w 391541"/>
              <a:gd name="connsiteY202" fmla="*/ 106222 h 387879"/>
              <a:gd name="connsiteX203" fmla="*/ 195897 w 391541"/>
              <a:gd name="connsiteY203" fmla="*/ 123020 h 387879"/>
              <a:gd name="connsiteX204" fmla="*/ 166974 w 391541"/>
              <a:gd name="connsiteY204" fmla="*/ 128072 h 387879"/>
              <a:gd name="connsiteX205" fmla="*/ 144744 w 391541"/>
              <a:gd name="connsiteY205" fmla="*/ 143228 h 387879"/>
              <a:gd name="connsiteX206" fmla="*/ 129461 w 391541"/>
              <a:gd name="connsiteY206" fmla="*/ 165332 h 387879"/>
              <a:gd name="connsiteX207" fmla="*/ 124409 w 391541"/>
              <a:gd name="connsiteY207" fmla="*/ 194003 h 387879"/>
              <a:gd name="connsiteX208" fmla="*/ 129461 w 391541"/>
              <a:gd name="connsiteY208" fmla="*/ 220906 h 387879"/>
              <a:gd name="connsiteX209" fmla="*/ 144744 w 391541"/>
              <a:gd name="connsiteY209" fmla="*/ 244650 h 387879"/>
              <a:gd name="connsiteX210" fmla="*/ 166974 w 391541"/>
              <a:gd name="connsiteY210" fmla="*/ 258165 h 387879"/>
              <a:gd name="connsiteX211" fmla="*/ 195897 w 391541"/>
              <a:gd name="connsiteY211" fmla="*/ 264859 h 387879"/>
              <a:gd name="connsiteX212" fmla="*/ 223179 w 391541"/>
              <a:gd name="connsiteY212" fmla="*/ 258165 h 387879"/>
              <a:gd name="connsiteX213" fmla="*/ 245408 w 391541"/>
              <a:gd name="connsiteY213" fmla="*/ 244650 h 387879"/>
              <a:gd name="connsiteX214" fmla="*/ 260691 w 391541"/>
              <a:gd name="connsiteY214" fmla="*/ 220906 h 387879"/>
              <a:gd name="connsiteX215" fmla="*/ 267385 w 391541"/>
              <a:gd name="connsiteY215" fmla="*/ 194003 h 387879"/>
              <a:gd name="connsiteX216" fmla="*/ 260691 w 391541"/>
              <a:gd name="connsiteY216" fmla="*/ 165332 h 387879"/>
              <a:gd name="connsiteX217" fmla="*/ 245408 w 391541"/>
              <a:gd name="connsiteY217" fmla="*/ 143228 h 387879"/>
              <a:gd name="connsiteX218" fmla="*/ 223179 w 391541"/>
              <a:gd name="connsiteY218" fmla="*/ 128072 h 387879"/>
              <a:gd name="connsiteX219" fmla="*/ 195897 w 391541"/>
              <a:gd name="connsiteY219" fmla="*/ 123020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91541" h="387879">
                <a:moveTo>
                  <a:pt x="170257" y="0"/>
                </a:moveTo>
                <a:lnTo>
                  <a:pt x="221411" y="0"/>
                </a:lnTo>
                <a:lnTo>
                  <a:pt x="228105" y="0"/>
                </a:lnTo>
                <a:lnTo>
                  <a:pt x="229747" y="5052"/>
                </a:lnTo>
                <a:lnTo>
                  <a:pt x="231641" y="8463"/>
                </a:lnTo>
                <a:lnTo>
                  <a:pt x="233283" y="13515"/>
                </a:lnTo>
                <a:lnTo>
                  <a:pt x="238335" y="30313"/>
                </a:lnTo>
                <a:lnTo>
                  <a:pt x="280900" y="49006"/>
                </a:lnTo>
                <a:lnTo>
                  <a:pt x="296182" y="37007"/>
                </a:lnTo>
                <a:lnTo>
                  <a:pt x="303129" y="35365"/>
                </a:lnTo>
                <a:lnTo>
                  <a:pt x="308181" y="35365"/>
                </a:lnTo>
                <a:lnTo>
                  <a:pt x="311591" y="35365"/>
                </a:lnTo>
                <a:lnTo>
                  <a:pt x="316770" y="37007"/>
                </a:lnTo>
                <a:lnTo>
                  <a:pt x="352514" y="74267"/>
                </a:lnTo>
                <a:lnTo>
                  <a:pt x="354156" y="79319"/>
                </a:lnTo>
                <a:lnTo>
                  <a:pt x="355798" y="84371"/>
                </a:lnTo>
                <a:lnTo>
                  <a:pt x="354156" y="87781"/>
                </a:lnTo>
                <a:lnTo>
                  <a:pt x="352514" y="92833"/>
                </a:lnTo>
                <a:lnTo>
                  <a:pt x="344051" y="109632"/>
                </a:lnTo>
                <a:lnTo>
                  <a:pt x="359334" y="150175"/>
                </a:lnTo>
                <a:lnTo>
                  <a:pt x="379669" y="155228"/>
                </a:lnTo>
                <a:lnTo>
                  <a:pt x="383079" y="156870"/>
                </a:lnTo>
                <a:lnTo>
                  <a:pt x="388258" y="158512"/>
                </a:lnTo>
                <a:lnTo>
                  <a:pt x="389900" y="163564"/>
                </a:lnTo>
                <a:lnTo>
                  <a:pt x="391542" y="166974"/>
                </a:lnTo>
                <a:lnTo>
                  <a:pt x="391542" y="220906"/>
                </a:lnTo>
                <a:lnTo>
                  <a:pt x="389900" y="224316"/>
                </a:lnTo>
                <a:lnTo>
                  <a:pt x="388258" y="227726"/>
                </a:lnTo>
                <a:lnTo>
                  <a:pt x="383079" y="231136"/>
                </a:lnTo>
                <a:lnTo>
                  <a:pt x="379669" y="231136"/>
                </a:lnTo>
                <a:lnTo>
                  <a:pt x="359334" y="237830"/>
                </a:lnTo>
                <a:lnTo>
                  <a:pt x="344051" y="278374"/>
                </a:lnTo>
                <a:lnTo>
                  <a:pt x="352514" y="293530"/>
                </a:lnTo>
                <a:lnTo>
                  <a:pt x="354156" y="300224"/>
                </a:lnTo>
                <a:lnTo>
                  <a:pt x="355798" y="305277"/>
                </a:lnTo>
                <a:lnTo>
                  <a:pt x="354156" y="308687"/>
                </a:lnTo>
                <a:lnTo>
                  <a:pt x="352514" y="313739"/>
                </a:lnTo>
                <a:lnTo>
                  <a:pt x="316770" y="349230"/>
                </a:lnTo>
                <a:lnTo>
                  <a:pt x="311591" y="350872"/>
                </a:lnTo>
                <a:lnTo>
                  <a:pt x="308181" y="352514"/>
                </a:lnTo>
                <a:lnTo>
                  <a:pt x="303129" y="350872"/>
                </a:lnTo>
                <a:lnTo>
                  <a:pt x="296182" y="349230"/>
                </a:lnTo>
                <a:lnTo>
                  <a:pt x="280900" y="340768"/>
                </a:lnTo>
                <a:lnTo>
                  <a:pt x="238335" y="355924"/>
                </a:lnTo>
                <a:lnTo>
                  <a:pt x="233283" y="374491"/>
                </a:lnTo>
                <a:lnTo>
                  <a:pt x="231641" y="379543"/>
                </a:lnTo>
                <a:lnTo>
                  <a:pt x="229747" y="384595"/>
                </a:lnTo>
                <a:lnTo>
                  <a:pt x="228105" y="386237"/>
                </a:lnTo>
                <a:lnTo>
                  <a:pt x="221411" y="387879"/>
                </a:lnTo>
                <a:lnTo>
                  <a:pt x="170257" y="387879"/>
                </a:lnTo>
                <a:lnTo>
                  <a:pt x="165205" y="386237"/>
                </a:lnTo>
                <a:lnTo>
                  <a:pt x="160027" y="384595"/>
                </a:lnTo>
                <a:lnTo>
                  <a:pt x="158385" y="379543"/>
                </a:lnTo>
                <a:lnTo>
                  <a:pt x="156743" y="374491"/>
                </a:lnTo>
                <a:lnTo>
                  <a:pt x="151691" y="355924"/>
                </a:lnTo>
                <a:lnTo>
                  <a:pt x="110768" y="340768"/>
                </a:lnTo>
                <a:lnTo>
                  <a:pt x="93717" y="349230"/>
                </a:lnTo>
                <a:lnTo>
                  <a:pt x="88539" y="350872"/>
                </a:lnTo>
                <a:lnTo>
                  <a:pt x="81845" y="352514"/>
                </a:lnTo>
                <a:lnTo>
                  <a:pt x="78435" y="350872"/>
                </a:lnTo>
                <a:lnTo>
                  <a:pt x="76540" y="349230"/>
                </a:lnTo>
                <a:lnTo>
                  <a:pt x="37512" y="313739"/>
                </a:lnTo>
                <a:lnTo>
                  <a:pt x="35870" y="308687"/>
                </a:lnTo>
                <a:lnTo>
                  <a:pt x="35870" y="305277"/>
                </a:lnTo>
                <a:lnTo>
                  <a:pt x="35870" y="300224"/>
                </a:lnTo>
                <a:lnTo>
                  <a:pt x="37512" y="293530"/>
                </a:lnTo>
                <a:lnTo>
                  <a:pt x="49511" y="278374"/>
                </a:lnTo>
                <a:lnTo>
                  <a:pt x="30692" y="237830"/>
                </a:lnTo>
                <a:lnTo>
                  <a:pt x="13641" y="231136"/>
                </a:lnTo>
                <a:lnTo>
                  <a:pt x="6694" y="231136"/>
                </a:lnTo>
                <a:lnTo>
                  <a:pt x="5052" y="227726"/>
                </a:lnTo>
                <a:lnTo>
                  <a:pt x="0" y="224316"/>
                </a:lnTo>
                <a:lnTo>
                  <a:pt x="0" y="220906"/>
                </a:lnTo>
                <a:lnTo>
                  <a:pt x="0" y="166974"/>
                </a:lnTo>
                <a:lnTo>
                  <a:pt x="0" y="163564"/>
                </a:lnTo>
                <a:lnTo>
                  <a:pt x="5052" y="158512"/>
                </a:lnTo>
                <a:lnTo>
                  <a:pt x="6694" y="156870"/>
                </a:lnTo>
                <a:lnTo>
                  <a:pt x="13641" y="155228"/>
                </a:lnTo>
                <a:lnTo>
                  <a:pt x="30692" y="150175"/>
                </a:lnTo>
                <a:lnTo>
                  <a:pt x="49511" y="109632"/>
                </a:lnTo>
                <a:lnTo>
                  <a:pt x="37512" y="92833"/>
                </a:lnTo>
                <a:lnTo>
                  <a:pt x="35870" y="87781"/>
                </a:lnTo>
                <a:lnTo>
                  <a:pt x="35870" y="84371"/>
                </a:lnTo>
                <a:lnTo>
                  <a:pt x="35870" y="79319"/>
                </a:lnTo>
                <a:lnTo>
                  <a:pt x="37512" y="74267"/>
                </a:lnTo>
                <a:lnTo>
                  <a:pt x="76540" y="37007"/>
                </a:lnTo>
                <a:lnTo>
                  <a:pt x="78435" y="35365"/>
                </a:lnTo>
                <a:lnTo>
                  <a:pt x="81845" y="35365"/>
                </a:lnTo>
                <a:lnTo>
                  <a:pt x="88539" y="35365"/>
                </a:lnTo>
                <a:lnTo>
                  <a:pt x="93717" y="37007"/>
                </a:lnTo>
                <a:lnTo>
                  <a:pt x="110768" y="49006"/>
                </a:lnTo>
                <a:lnTo>
                  <a:pt x="151691" y="30313"/>
                </a:lnTo>
                <a:lnTo>
                  <a:pt x="156743" y="13515"/>
                </a:lnTo>
                <a:lnTo>
                  <a:pt x="158385" y="8463"/>
                </a:lnTo>
                <a:lnTo>
                  <a:pt x="160027" y="5052"/>
                </a:lnTo>
                <a:lnTo>
                  <a:pt x="165205" y="0"/>
                </a:lnTo>
                <a:lnTo>
                  <a:pt x="170257" y="0"/>
                </a:lnTo>
                <a:close/>
                <a:moveTo>
                  <a:pt x="173668" y="16799"/>
                </a:moveTo>
                <a:lnTo>
                  <a:pt x="170257" y="35365"/>
                </a:lnTo>
                <a:lnTo>
                  <a:pt x="166847" y="42059"/>
                </a:lnTo>
                <a:lnTo>
                  <a:pt x="163437" y="45469"/>
                </a:lnTo>
                <a:lnTo>
                  <a:pt x="156490" y="49006"/>
                </a:lnTo>
                <a:lnTo>
                  <a:pt x="120746" y="64163"/>
                </a:lnTo>
                <a:lnTo>
                  <a:pt x="115568" y="65805"/>
                </a:lnTo>
                <a:lnTo>
                  <a:pt x="110516" y="65805"/>
                </a:lnTo>
                <a:lnTo>
                  <a:pt x="105464" y="65805"/>
                </a:lnTo>
                <a:lnTo>
                  <a:pt x="101927" y="64163"/>
                </a:lnTo>
                <a:lnTo>
                  <a:pt x="84876" y="52416"/>
                </a:lnTo>
                <a:lnTo>
                  <a:pt x="52542" y="84371"/>
                </a:lnTo>
                <a:lnTo>
                  <a:pt x="64541" y="101169"/>
                </a:lnTo>
                <a:lnTo>
                  <a:pt x="66183" y="106222"/>
                </a:lnTo>
                <a:lnTo>
                  <a:pt x="66183" y="112916"/>
                </a:lnTo>
                <a:lnTo>
                  <a:pt x="64541" y="119610"/>
                </a:lnTo>
                <a:lnTo>
                  <a:pt x="49258" y="155101"/>
                </a:lnTo>
                <a:lnTo>
                  <a:pt x="47364" y="161795"/>
                </a:lnTo>
                <a:lnTo>
                  <a:pt x="42312" y="165206"/>
                </a:lnTo>
                <a:lnTo>
                  <a:pt x="35618" y="166848"/>
                </a:lnTo>
                <a:lnTo>
                  <a:pt x="18440" y="171900"/>
                </a:lnTo>
                <a:lnTo>
                  <a:pt x="18440" y="215727"/>
                </a:lnTo>
                <a:lnTo>
                  <a:pt x="35618" y="220779"/>
                </a:lnTo>
                <a:lnTo>
                  <a:pt x="42312" y="222421"/>
                </a:lnTo>
                <a:lnTo>
                  <a:pt x="47364" y="227473"/>
                </a:lnTo>
                <a:lnTo>
                  <a:pt x="49258" y="234167"/>
                </a:lnTo>
                <a:lnTo>
                  <a:pt x="64541" y="269659"/>
                </a:lnTo>
                <a:lnTo>
                  <a:pt x="66183" y="276353"/>
                </a:lnTo>
                <a:lnTo>
                  <a:pt x="66183" y="279763"/>
                </a:lnTo>
                <a:lnTo>
                  <a:pt x="64541" y="286457"/>
                </a:lnTo>
                <a:lnTo>
                  <a:pt x="52542" y="301614"/>
                </a:lnTo>
                <a:lnTo>
                  <a:pt x="84876" y="333568"/>
                </a:lnTo>
                <a:lnTo>
                  <a:pt x="101927" y="323464"/>
                </a:lnTo>
                <a:lnTo>
                  <a:pt x="105464" y="321822"/>
                </a:lnTo>
                <a:lnTo>
                  <a:pt x="110516" y="321822"/>
                </a:lnTo>
                <a:lnTo>
                  <a:pt x="115568" y="321822"/>
                </a:lnTo>
                <a:lnTo>
                  <a:pt x="120746" y="323464"/>
                </a:lnTo>
                <a:lnTo>
                  <a:pt x="156490" y="340515"/>
                </a:lnTo>
                <a:lnTo>
                  <a:pt x="163437" y="342157"/>
                </a:lnTo>
                <a:lnTo>
                  <a:pt x="166847" y="345567"/>
                </a:lnTo>
                <a:lnTo>
                  <a:pt x="170257" y="350620"/>
                </a:lnTo>
                <a:lnTo>
                  <a:pt x="173668" y="370828"/>
                </a:lnTo>
                <a:lnTo>
                  <a:pt x="218127" y="370828"/>
                </a:lnTo>
                <a:lnTo>
                  <a:pt x="223179" y="350620"/>
                </a:lnTo>
                <a:lnTo>
                  <a:pt x="224821" y="345567"/>
                </a:lnTo>
                <a:lnTo>
                  <a:pt x="229873" y="342157"/>
                </a:lnTo>
                <a:lnTo>
                  <a:pt x="233409" y="340515"/>
                </a:lnTo>
                <a:lnTo>
                  <a:pt x="272437" y="323464"/>
                </a:lnTo>
                <a:lnTo>
                  <a:pt x="275974" y="321822"/>
                </a:lnTo>
                <a:lnTo>
                  <a:pt x="281026" y="321822"/>
                </a:lnTo>
                <a:lnTo>
                  <a:pt x="286078" y="321822"/>
                </a:lnTo>
                <a:lnTo>
                  <a:pt x="289615" y="323464"/>
                </a:lnTo>
                <a:lnTo>
                  <a:pt x="304897" y="333568"/>
                </a:lnTo>
                <a:lnTo>
                  <a:pt x="337231" y="301614"/>
                </a:lnTo>
                <a:lnTo>
                  <a:pt x="327000" y="286457"/>
                </a:lnTo>
                <a:lnTo>
                  <a:pt x="325358" y="279763"/>
                </a:lnTo>
                <a:lnTo>
                  <a:pt x="325358" y="276353"/>
                </a:lnTo>
                <a:lnTo>
                  <a:pt x="327000" y="269659"/>
                </a:lnTo>
                <a:lnTo>
                  <a:pt x="344178" y="234167"/>
                </a:lnTo>
                <a:lnTo>
                  <a:pt x="345820" y="227473"/>
                </a:lnTo>
                <a:lnTo>
                  <a:pt x="350872" y="222421"/>
                </a:lnTo>
                <a:lnTo>
                  <a:pt x="354282" y="220779"/>
                </a:lnTo>
                <a:lnTo>
                  <a:pt x="374870" y="215727"/>
                </a:lnTo>
                <a:lnTo>
                  <a:pt x="374870" y="171900"/>
                </a:lnTo>
                <a:lnTo>
                  <a:pt x="354282" y="166848"/>
                </a:lnTo>
                <a:lnTo>
                  <a:pt x="350872" y="165206"/>
                </a:lnTo>
                <a:lnTo>
                  <a:pt x="345820" y="161795"/>
                </a:lnTo>
                <a:lnTo>
                  <a:pt x="344178" y="155101"/>
                </a:lnTo>
                <a:lnTo>
                  <a:pt x="327000" y="119610"/>
                </a:lnTo>
                <a:lnTo>
                  <a:pt x="325358" y="112916"/>
                </a:lnTo>
                <a:lnTo>
                  <a:pt x="325358" y="106222"/>
                </a:lnTo>
                <a:lnTo>
                  <a:pt x="327000" y="101169"/>
                </a:lnTo>
                <a:lnTo>
                  <a:pt x="337231" y="84371"/>
                </a:lnTo>
                <a:lnTo>
                  <a:pt x="304897" y="52416"/>
                </a:lnTo>
                <a:lnTo>
                  <a:pt x="289615" y="64163"/>
                </a:lnTo>
                <a:lnTo>
                  <a:pt x="286078" y="65805"/>
                </a:lnTo>
                <a:lnTo>
                  <a:pt x="281026" y="65805"/>
                </a:lnTo>
                <a:lnTo>
                  <a:pt x="275974" y="65805"/>
                </a:lnTo>
                <a:lnTo>
                  <a:pt x="272437" y="64163"/>
                </a:lnTo>
                <a:lnTo>
                  <a:pt x="233409" y="49006"/>
                </a:lnTo>
                <a:lnTo>
                  <a:pt x="229873" y="45469"/>
                </a:lnTo>
                <a:lnTo>
                  <a:pt x="224821" y="42059"/>
                </a:lnTo>
                <a:lnTo>
                  <a:pt x="223179" y="35365"/>
                </a:lnTo>
                <a:lnTo>
                  <a:pt x="218127" y="16799"/>
                </a:lnTo>
                <a:lnTo>
                  <a:pt x="173668" y="16799"/>
                </a:lnTo>
                <a:close/>
                <a:moveTo>
                  <a:pt x="195897" y="106222"/>
                </a:moveTo>
                <a:lnTo>
                  <a:pt x="223179" y="109632"/>
                </a:lnTo>
                <a:lnTo>
                  <a:pt x="247050" y="123146"/>
                </a:lnTo>
                <a:lnTo>
                  <a:pt x="267385" y="141713"/>
                </a:lnTo>
                <a:lnTo>
                  <a:pt x="281026" y="165458"/>
                </a:lnTo>
                <a:lnTo>
                  <a:pt x="286078" y="194129"/>
                </a:lnTo>
                <a:lnTo>
                  <a:pt x="281026" y="222800"/>
                </a:lnTo>
                <a:lnTo>
                  <a:pt x="267385" y="248187"/>
                </a:lnTo>
                <a:lnTo>
                  <a:pt x="247050" y="264986"/>
                </a:lnTo>
                <a:lnTo>
                  <a:pt x="223179" y="278500"/>
                </a:lnTo>
                <a:lnTo>
                  <a:pt x="195897" y="283552"/>
                </a:lnTo>
                <a:lnTo>
                  <a:pt x="166974" y="278500"/>
                </a:lnTo>
                <a:lnTo>
                  <a:pt x="143102" y="264986"/>
                </a:lnTo>
                <a:lnTo>
                  <a:pt x="122767" y="248187"/>
                </a:lnTo>
                <a:lnTo>
                  <a:pt x="110768" y="222800"/>
                </a:lnTo>
                <a:lnTo>
                  <a:pt x="107358" y="194129"/>
                </a:lnTo>
                <a:lnTo>
                  <a:pt x="110768" y="165458"/>
                </a:lnTo>
                <a:lnTo>
                  <a:pt x="122767" y="141713"/>
                </a:lnTo>
                <a:lnTo>
                  <a:pt x="143102" y="123146"/>
                </a:lnTo>
                <a:lnTo>
                  <a:pt x="166974" y="109632"/>
                </a:lnTo>
                <a:lnTo>
                  <a:pt x="195897" y="106222"/>
                </a:lnTo>
                <a:close/>
                <a:moveTo>
                  <a:pt x="195897" y="123020"/>
                </a:moveTo>
                <a:lnTo>
                  <a:pt x="166974" y="128072"/>
                </a:lnTo>
                <a:lnTo>
                  <a:pt x="144744" y="143228"/>
                </a:lnTo>
                <a:lnTo>
                  <a:pt x="129461" y="165332"/>
                </a:lnTo>
                <a:lnTo>
                  <a:pt x="124409" y="194003"/>
                </a:lnTo>
                <a:lnTo>
                  <a:pt x="129461" y="220906"/>
                </a:lnTo>
                <a:lnTo>
                  <a:pt x="144744" y="244650"/>
                </a:lnTo>
                <a:lnTo>
                  <a:pt x="166974" y="258165"/>
                </a:lnTo>
                <a:lnTo>
                  <a:pt x="195897" y="264859"/>
                </a:lnTo>
                <a:lnTo>
                  <a:pt x="223179" y="258165"/>
                </a:lnTo>
                <a:lnTo>
                  <a:pt x="245408" y="244650"/>
                </a:lnTo>
                <a:lnTo>
                  <a:pt x="260691" y="220906"/>
                </a:lnTo>
                <a:lnTo>
                  <a:pt x="267385" y="194003"/>
                </a:lnTo>
                <a:lnTo>
                  <a:pt x="260691" y="165332"/>
                </a:lnTo>
                <a:lnTo>
                  <a:pt x="245408" y="143228"/>
                </a:lnTo>
                <a:lnTo>
                  <a:pt x="223179" y="128072"/>
                </a:lnTo>
                <a:lnTo>
                  <a:pt x="195897" y="123020"/>
                </a:lnTo>
                <a:close/>
              </a:path>
            </a:pathLst>
          </a:custGeom>
          <a:solidFill>
            <a:srgbClr val="FFFFFF"/>
          </a:solidFill>
          <a:ln w="12621" cap="flat">
            <a:noFill/>
            <a:prstDash val="solid"/>
            <a:miter/>
          </a:ln>
        </p:spPr>
        <p:txBody>
          <a:bodyPr rtlCol="0" anchor="ctr"/>
          <a:lstStyle/>
          <a:p>
            <a:endParaRPr lang="en-US" dirty="0"/>
          </a:p>
        </p:txBody>
      </p:sp>
      <p:sp>
        <p:nvSpPr>
          <p:cNvPr id="51" name="Freeform: Shape 20">
            <a:extLst>
              <a:ext uri="{FF2B5EF4-FFF2-40B4-BE49-F238E27FC236}">
                <a16:creationId xmlns:a16="http://schemas.microsoft.com/office/drawing/2014/main" id="{8E65687A-0B10-49FE-952D-906F185282AB}"/>
              </a:ext>
            </a:extLst>
          </p:cNvPr>
          <p:cNvSpPr/>
          <p:nvPr/>
        </p:nvSpPr>
        <p:spPr>
          <a:xfrm>
            <a:off x="5815996" y="1631509"/>
            <a:ext cx="387752" cy="388005"/>
          </a:xfrm>
          <a:custGeom>
            <a:avLst/>
            <a:gdLst>
              <a:gd name="connsiteX0" fmla="*/ 379417 w 387752"/>
              <a:gd name="connsiteY0" fmla="*/ 0 h 388005"/>
              <a:gd name="connsiteX1" fmla="*/ 384469 w 387752"/>
              <a:gd name="connsiteY1" fmla="*/ 1642 h 388005"/>
              <a:gd name="connsiteX2" fmla="*/ 386111 w 387752"/>
              <a:gd name="connsiteY2" fmla="*/ 5052 h 388005"/>
              <a:gd name="connsiteX3" fmla="*/ 387753 w 387752"/>
              <a:gd name="connsiteY3" fmla="*/ 8462 h 388005"/>
              <a:gd name="connsiteX4" fmla="*/ 386111 w 387752"/>
              <a:gd name="connsiteY4" fmla="*/ 13515 h 388005"/>
              <a:gd name="connsiteX5" fmla="*/ 229241 w 387752"/>
              <a:gd name="connsiteY5" fmla="*/ 384595 h 388005"/>
              <a:gd name="connsiteX6" fmla="*/ 227599 w 387752"/>
              <a:gd name="connsiteY6" fmla="*/ 384595 h 388005"/>
              <a:gd name="connsiteX7" fmla="*/ 224189 w 387752"/>
              <a:gd name="connsiteY7" fmla="*/ 388005 h 388005"/>
              <a:gd name="connsiteX8" fmla="*/ 220779 w 387752"/>
              <a:gd name="connsiteY8" fmla="*/ 388005 h 388005"/>
              <a:gd name="connsiteX9" fmla="*/ 215727 w 387752"/>
              <a:gd name="connsiteY9" fmla="*/ 388005 h 388005"/>
              <a:gd name="connsiteX10" fmla="*/ 214085 w 387752"/>
              <a:gd name="connsiteY10" fmla="*/ 386363 h 388005"/>
              <a:gd name="connsiteX11" fmla="*/ 212443 w 387752"/>
              <a:gd name="connsiteY11" fmla="*/ 382953 h 388005"/>
              <a:gd name="connsiteX12" fmla="*/ 151817 w 387752"/>
              <a:gd name="connsiteY12" fmla="*/ 236062 h 388005"/>
              <a:gd name="connsiteX13" fmla="*/ 6694 w 387752"/>
              <a:gd name="connsiteY13" fmla="*/ 177078 h 388005"/>
              <a:gd name="connsiteX14" fmla="*/ 1642 w 387752"/>
              <a:gd name="connsiteY14" fmla="*/ 173668 h 388005"/>
              <a:gd name="connsiteX15" fmla="*/ 0 w 387752"/>
              <a:gd name="connsiteY15" fmla="*/ 172026 h 388005"/>
              <a:gd name="connsiteX16" fmla="*/ 0 w 387752"/>
              <a:gd name="connsiteY16" fmla="*/ 168616 h 388005"/>
              <a:gd name="connsiteX17" fmla="*/ 1642 w 387752"/>
              <a:gd name="connsiteY17" fmla="*/ 163564 h 388005"/>
              <a:gd name="connsiteX18" fmla="*/ 5052 w 387752"/>
              <a:gd name="connsiteY18" fmla="*/ 161921 h 388005"/>
              <a:gd name="connsiteX19" fmla="*/ 376259 w 387752"/>
              <a:gd name="connsiteY19" fmla="*/ 1642 h 388005"/>
              <a:gd name="connsiteX20" fmla="*/ 379417 w 387752"/>
              <a:gd name="connsiteY20" fmla="*/ 0 h 388005"/>
              <a:gd name="connsiteX21" fmla="*/ 340641 w 387752"/>
              <a:gd name="connsiteY21" fmla="*/ 35365 h 388005"/>
              <a:gd name="connsiteX22" fmla="*/ 30187 w 387752"/>
              <a:gd name="connsiteY22" fmla="*/ 168742 h 388005"/>
              <a:gd name="connsiteX23" fmla="*/ 156869 w 387752"/>
              <a:gd name="connsiteY23" fmla="*/ 220905 h 388005"/>
              <a:gd name="connsiteX24" fmla="*/ 340641 w 387752"/>
              <a:gd name="connsiteY24" fmla="*/ 35365 h 388005"/>
              <a:gd name="connsiteX25" fmla="*/ 352514 w 387752"/>
              <a:gd name="connsiteY25" fmla="*/ 49006 h 388005"/>
              <a:gd name="connsiteX26" fmla="*/ 170257 w 387752"/>
              <a:gd name="connsiteY26" fmla="*/ 232652 h 388005"/>
              <a:gd name="connsiteX27" fmla="*/ 220779 w 387752"/>
              <a:gd name="connsiteY27" fmla="*/ 357566 h 388005"/>
              <a:gd name="connsiteX28" fmla="*/ 352514 w 387752"/>
              <a:gd name="connsiteY28" fmla="*/ 49006 h 388005"/>
              <a:gd name="connsiteX29" fmla="*/ 87529 w 387752"/>
              <a:gd name="connsiteY29" fmla="*/ 237704 h 388005"/>
              <a:gd name="connsiteX30" fmla="*/ 92581 w 387752"/>
              <a:gd name="connsiteY30" fmla="*/ 241114 h 388005"/>
              <a:gd name="connsiteX31" fmla="*/ 94223 w 387752"/>
              <a:gd name="connsiteY31" fmla="*/ 243009 h 388005"/>
              <a:gd name="connsiteX32" fmla="*/ 97633 w 387752"/>
              <a:gd name="connsiteY32" fmla="*/ 248061 h 388005"/>
              <a:gd name="connsiteX33" fmla="*/ 97633 w 387752"/>
              <a:gd name="connsiteY33" fmla="*/ 251471 h 388005"/>
              <a:gd name="connsiteX34" fmla="*/ 94223 w 387752"/>
              <a:gd name="connsiteY34" fmla="*/ 254881 h 388005"/>
              <a:gd name="connsiteX35" fmla="*/ 85760 w 387752"/>
              <a:gd name="connsiteY35" fmla="*/ 263343 h 388005"/>
              <a:gd name="connsiteX36" fmla="*/ 84118 w 387752"/>
              <a:gd name="connsiteY36" fmla="*/ 264985 h 388005"/>
              <a:gd name="connsiteX37" fmla="*/ 79066 w 387752"/>
              <a:gd name="connsiteY37" fmla="*/ 264985 h 388005"/>
              <a:gd name="connsiteX38" fmla="*/ 74014 w 387752"/>
              <a:gd name="connsiteY38" fmla="*/ 264985 h 388005"/>
              <a:gd name="connsiteX39" fmla="*/ 72372 w 387752"/>
              <a:gd name="connsiteY39" fmla="*/ 261575 h 388005"/>
              <a:gd name="connsiteX40" fmla="*/ 70730 w 387752"/>
              <a:gd name="connsiteY40" fmla="*/ 256523 h 388005"/>
              <a:gd name="connsiteX41" fmla="*/ 70730 w 387752"/>
              <a:gd name="connsiteY41" fmla="*/ 254881 h 388005"/>
              <a:gd name="connsiteX42" fmla="*/ 72372 w 387752"/>
              <a:gd name="connsiteY42" fmla="*/ 251471 h 388005"/>
              <a:gd name="connsiteX43" fmla="*/ 80834 w 387752"/>
              <a:gd name="connsiteY43" fmla="*/ 243009 h 388005"/>
              <a:gd name="connsiteX44" fmla="*/ 84245 w 387752"/>
              <a:gd name="connsiteY44" fmla="*/ 241114 h 388005"/>
              <a:gd name="connsiteX45" fmla="*/ 87529 w 387752"/>
              <a:gd name="connsiteY45" fmla="*/ 237704 h 388005"/>
              <a:gd name="connsiteX46" fmla="*/ 132998 w 387752"/>
              <a:gd name="connsiteY46" fmla="*/ 248061 h 388005"/>
              <a:gd name="connsiteX47" fmla="*/ 136408 w 387752"/>
              <a:gd name="connsiteY47" fmla="*/ 248061 h 388005"/>
              <a:gd name="connsiteX48" fmla="*/ 138050 w 387752"/>
              <a:gd name="connsiteY48" fmla="*/ 251471 h 388005"/>
              <a:gd name="connsiteX49" fmla="*/ 141460 w 387752"/>
              <a:gd name="connsiteY49" fmla="*/ 256523 h 388005"/>
              <a:gd name="connsiteX50" fmla="*/ 141460 w 387752"/>
              <a:gd name="connsiteY50" fmla="*/ 261575 h 388005"/>
              <a:gd name="connsiteX51" fmla="*/ 138050 w 387752"/>
              <a:gd name="connsiteY51" fmla="*/ 263217 h 388005"/>
              <a:gd name="connsiteX52" fmla="*/ 50522 w 387752"/>
              <a:gd name="connsiteY52" fmla="*/ 350998 h 388005"/>
              <a:gd name="connsiteX53" fmla="*/ 48880 w 387752"/>
              <a:gd name="connsiteY53" fmla="*/ 354409 h 388005"/>
              <a:gd name="connsiteX54" fmla="*/ 43701 w 387752"/>
              <a:gd name="connsiteY54" fmla="*/ 354409 h 388005"/>
              <a:gd name="connsiteX55" fmla="*/ 40291 w 387752"/>
              <a:gd name="connsiteY55" fmla="*/ 354409 h 388005"/>
              <a:gd name="connsiteX56" fmla="*/ 36881 w 387752"/>
              <a:gd name="connsiteY56" fmla="*/ 349356 h 388005"/>
              <a:gd name="connsiteX57" fmla="*/ 35239 w 387752"/>
              <a:gd name="connsiteY57" fmla="*/ 344304 h 388005"/>
              <a:gd name="connsiteX58" fmla="*/ 35239 w 387752"/>
              <a:gd name="connsiteY58" fmla="*/ 342662 h 388005"/>
              <a:gd name="connsiteX59" fmla="*/ 36881 w 387752"/>
              <a:gd name="connsiteY59" fmla="*/ 337484 h 388005"/>
              <a:gd name="connsiteX60" fmla="*/ 126304 w 387752"/>
              <a:gd name="connsiteY60" fmla="*/ 251597 h 388005"/>
              <a:gd name="connsiteX61" fmla="*/ 127946 w 387752"/>
              <a:gd name="connsiteY61" fmla="*/ 248187 h 388005"/>
              <a:gd name="connsiteX62" fmla="*/ 132998 w 387752"/>
              <a:gd name="connsiteY62" fmla="*/ 248187 h 388005"/>
              <a:gd name="connsiteX63" fmla="*/ 141460 w 387752"/>
              <a:gd name="connsiteY63" fmla="*/ 291762 h 388005"/>
              <a:gd name="connsiteX64" fmla="*/ 144870 w 387752"/>
              <a:gd name="connsiteY64" fmla="*/ 293404 h 388005"/>
              <a:gd name="connsiteX65" fmla="*/ 148407 w 387752"/>
              <a:gd name="connsiteY65" fmla="*/ 295046 h 388005"/>
              <a:gd name="connsiteX66" fmla="*/ 150049 w 387752"/>
              <a:gd name="connsiteY66" fmla="*/ 300098 h 388005"/>
              <a:gd name="connsiteX67" fmla="*/ 150049 w 387752"/>
              <a:gd name="connsiteY67" fmla="*/ 305150 h 388005"/>
              <a:gd name="connsiteX68" fmla="*/ 148407 w 387752"/>
              <a:gd name="connsiteY68" fmla="*/ 306792 h 388005"/>
              <a:gd name="connsiteX69" fmla="*/ 121252 w 387752"/>
              <a:gd name="connsiteY69" fmla="*/ 333695 h 388005"/>
              <a:gd name="connsiteX70" fmla="*/ 116199 w 387752"/>
              <a:gd name="connsiteY70" fmla="*/ 335337 h 388005"/>
              <a:gd name="connsiteX71" fmla="*/ 114558 w 387752"/>
              <a:gd name="connsiteY71" fmla="*/ 335337 h 388005"/>
              <a:gd name="connsiteX72" fmla="*/ 109505 w 387752"/>
              <a:gd name="connsiteY72" fmla="*/ 335337 h 388005"/>
              <a:gd name="connsiteX73" fmla="*/ 106095 w 387752"/>
              <a:gd name="connsiteY73" fmla="*/ 330285 h 388005"/>
              <a:gd name="connsiteX74" fmla="*/ 106095 w 387752"/>
              <a:gd name="connsiteY74" fmla="*/ 326874 h 388005"/>
              <a:gd name="connsiteX75" fmla="*/ 106095 w 387752"/>
              <a:gd name="connsiteY75" fmla="*/ 325232 h 388005"/>
              <a:gd name="connsiteX76" fmla="*/ 107737 w 387752"/>
              <a:gd name="connsiteY76" fmla="*/ 320180 h 388005"/>
              <a:gd name="connsiteX77" fmla="*/ 134640 w 387752"/>
              <a:gd name="connsiteY77" fmla="*/ 293277 h 388005"/>
              <a:gd name="connsiteX78" fmla="*/ 136282 w 387752"/>
              <a:gd name="connsiteY78" fmla="*/ 293277 h 388005"/>
              <a:gd name="connsiteX79" fmla="*/ 141460 w 387752"/>
              <a:gd name="connsiteY79" fmla="*/ 291762 h 38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87752" h="388005">
                <a:moveTo>
                  <a:pt x="379417" y="0"/>
                </a:moveTo>
                <a:lnTo>
                  <a:pt x="384469" y="1642"/>
                </a:lnTo>
                <a:lnTo>
                  <a:pt x="386111" y="5052"/>
                </a:lnTo>
                <a:lnTo>
                  <a:pt x="387753" y="8462"/>
                </a:lnTo>
                <a:lnTo>
                  <a:pt x="386111" y="13515"/>
                </a:lnTo>
                <a:lnTo>
                  <a:pt x="229241" y="384595"/>
                </a:lnTo>
                <a:lnTo>
                  <a:pt x="227599" y="384595"/>
                </a:lnTo>
                <a:lnTo>
                  <a:pt x="224189" y="388005"/>
                </a:lnTo>
                <a:lnTo>
                  <a:pt x="220779" y="388005"/>
                </a:lnTo>
                <a:lnTo>
                  <a:pt x="215727" y="388005"/>
                </a:lnTo>
                <a:lnTo>
                  <a:pt x="214085" y="386363"/>
                </a:lnTo>
                <a:lnTo>
                  <a:pt x="212443" y="382953"/>
                </a:lnTo>
                <a:lnTo>
                  <a:pt x="151817" y="236062"/>
                </a:lnTo>
                <a:lnTo>
                  <a:pt x="6694" y="177078"/>
                </a:lnTo>
                <a:lnTo>
                  <a:pt x="1642" y="173668"/>
                </a:lnTo>
                <a:lnTo>
                  <a:pt x="0" y="172026"/>
                </a:lnTo>
                <a:lnTo>
                  <a:pt x="0" y="168616"/>
                </a:lnTo>
                <a:lnTo>
                  <a:pt x="1642" y="163564"/>
                </a:lnTo>
                <a:lnTo>
                  <a:pt x="5052" y="161921"/>
                </a:lnTo>
                <a:lnTo>
                  <a:pt x="376259" y="1642"/>
                </a:lnTo>
                <a:lnTo>
                  <a:pt x="379417" y="0"/>
                </a:lnTo>
                <a:close/>
                <a:moveTo>
                  <a:pt x="340641" y="35365"/>
                </a:moveTo>
                <a:lnTo>
                  <a:pt x="30187" y="168742"/>
                </a:lnTo>
                <a:lnTo>
                  <a:pt x="156869" y="220905"/>
                </a:lnTo>
                <a:lnTo>
                  <a:pt x="340641" y="35365"/>
                </a:lnTo>
                <a:close/>
                <a:moveTo>
                  <a:pt x="352514" y="49006"/>
                </a:moveTo>
                <a:lnTo>
                  <a:pt x="170257" y="232652"/>
                </a:lnTo>
                <a:lnTo>
                  <a:pt x="220779" y="357566"/>
                </a:lnTo>
                <a:lnTo>
                  <a:pt x="352514" y="49006"/>
                </a:lnTo>
                <a:close/>
                <a:moveTo>
                  <a:pt x="87529" y="237704"/>
                </a:moveTo>
                <a:lnTo>
                  <a:pt x="92581" y="241114"/>
                </a:lnTo>
                <a:lnTo>
                  <a:pt x="94223" y="243009"/>
                </a:lnTo>
                <a:lnTo>
                  <a:pt x="97633" y="248061"/>
                </a:lnTo>
                <a:lnTo>
                  <a:pt x="97633" y="251471"/>
                </a:lnTo>
                <a:lnTo>
                  <a:pt x="94223" y="254881"/>
                </a:lnTo>
                <a:lnTo>
                  <a:pt x="85760" y="263343"/>
                </a:lnTo>
                <a:lnTo>
                  <a:pt x="84118" y="264985"/>
                </a:lnTo>
                <a:lnTo>
                  <a:pt x="79066" y="264985"/>
                </a:lnTo>
                <a:lnTo>
                  <a:pt x="74014" y="264985"/>
                </a:lnTo>
                <a:lnTo>
                  <a:pt x="72372" y="261575"/>
                </a:lnTo>
                <a:lnTo>
                  <a:pt x="70730" y="256523"/>
                </a:lnTo>
                <a:lnTo>
                  <a:pt x="70730" y="254881"/>
                </a:lnTo>
                <a:lnTo>
                  <a:pt x="72372" y="251471"/>
                </a:lnTo>
                <a:lnTo>
                  <a:pt x="80834" y="243009"/>
                </a:lnTo>
                <a:lnTo>
                  <a:pt x="84245" y="241114"/>
                </a:lnTo>
                <a:lnTo>
                  <a:pt x="87529" y="237704"/>
                </a:lnTo>
                <a:close/>
                <a:moveTo>
                  <a:pt x="132998" y="248061"/>
                </a:moveTo>
                <a:lnTo>
                  <a:pt x="136408" y="248061"/>
                </a:lnTo>
                <a:lnTo>
                  <a:pt x="138050" y="251471"/>
                </a:lnTo>
                <a:lnTo>
                  <a:pt x="141460" y="256523"/>
                </a:lnTo>
                <a:lnTo>
                  <a:pt x="141460" y="261575"/>
                </a:lnTo>
                <a:lnTo>
                  <a:pt x="138050" y="263217"/>
                </a:lnTo>
                <a:lnTo>
                  <a:pt x="50522" y="350998"/>
                </a:lnTo>
                <a:lnTo>
                  <a:pt x="48880" y="354409"/>
                </a:lnTo>
                <a:lnTo>
                  <a:pt x="43701" y="354409"/>
                </a:lnTo>
                <a:lnTo>
                  <a:pt x="40291" y="354409"/>
                </a:lnTo>
                <a:lnTo>
                  <a:pt x="36881" y="349356"/>
                </a:lnTo>
                <a:lnTo>
                  <a:pt x="35239" y="344304"/>
                </a:lnTo>
                <a:lnTo>
                  <a:pt x="35239" y="342662"/>
                </a:lnTo>
                <a:lnTo>
                  <a:pt x="36881" y="337484"/>
                </a:lnTo>
                <a:lnTo>
                  <a:pt x="126304" y="251597"/>
                </a:lnTo>
                <a:lnTo>
                  <a:pt x="127946" y="248187"/>
                </a:lnTo>
                <a:lnTo>
                  <a:pt x="132998" y="248187"/>
                </a:lnTo>
                <a:close/>
                <a:moveTo>
                  <a:pt x="141460" y="291762"/>
                </a:moveTo>
                <a:lnTo>
                  <a:pt x="144870" y="293404"/>
                </a:lnTo>
                <a:lnTo>
                  <a:pt x="148407" y="295046"/>
                </a:lnTo>
                <a:lnTo>
                  <a:pt x="150049" y="300098"/>
                </a:lnTo>
                <a:lnTo>
                  <a:pt x="150049" y="305150"/>
                </a:lnTo>
                <a:lnTo>
                  <a:pt x="148407" y="306792"/>
                </a:lnTo>
                <a:lnTo>
                  <a:pt x="121252" y="333695"/>
                </a:lnTo>
                <a:lnTo>
                  <a:pt x="116199" y="335337"/>
                </a:lnTo>
                <a:lnTo>
                  <a:pt x="114558" y="335337"/>
                </a:lnTo>
                <a:lnTo>
                  <a:pt x="109505" y="335337"/>
                </a:lnTo>
                <a:lnTo>
                  <a:pt x="106095" y="330285"/>
                </a:lnTo>
                <a:lnTo>
                  <a:pt x="106095" y="326874"/>
                </a:lnTo>
                <a:lnTo>
                  <a:pt x="106095" y="325232"/>
                </a:lnTo>
                <a:lnTo>
                  <a:pt x="107737" y="320180"/>
                </a:lnTo>
                <a:lnTo>
                  <a:pt x="134640" y="293277"/>
                </a:lnTo>
                <a:lnTo>
                  <a:pt x="136282" y="293277"/>
                </a:lnTo>
                <a:lnTo>
                  <a:pt x="141460" y="291762"/>
                </a:lnTo>
                <a:close/>
              </a:path>
            </a:pathLst>
          </a:custGeom>
          <a:solidFill>
            <a:srgbClr val="FFFFFF"/>
          </a:solidFill>
          <a:ln w="12621" cap="flat">
            <a:noFill/>
            <a:prstDash val="solid"/>
            <a:miter/>
          </a:ln>
        </p:spPr>
        <p:txBody>
          <a:bodyPr rtlCol="0" anchor="ctr"/>
          <a:lstStyle/>
          <a:p>
            <a:endParaRPr lang="en-US" dirty="0"/>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5" name="Freeform: Shape 14">
            <a:extLst>
              <a:ext uri="{FF2B5EF4-FFF2-40B4-BE49-F238E27FC236}">
                <a16:creationId xmlns:a16="http://schemas.microsoft.com/office/drawing/2014/main" id="{8B37EAA0-C7DA-46E1-9AF8-9B6CCDBDEB57}"/>
              </a:ext>
            </a:extLst>
          </p:cNvPr>
          <p:cNvSpPr/>
          <p:nvPr/>
        </p:nvSpPr>
        <p:spPr>
          <a:xfrm>
            <a:off x="6408383" y="3406893"/>
            <a:ext cx="2967339" cy="2801815"/>
          </a:xfrm>
          <a:custGeom>
            <a:avLst/>
            <a:gdLst>
              <a:gd name="connsiteX0" fmla="*/ 0 w 2422858"/>
              <a:gd name="connsiteY0" fmla="*/ 147059 h 2287706"/>
              <a:gd name="connsiteX1" fmla="*/ 147059 w 2422858"/>
              <a:gd name="connsiteY1" fmla="*/ 0 h 2287706"/>
              <a:gd name="connsiteX2" fmla="*/ 2275800 w 2422858"/>
              <a:gd name="connsiteY2" fmla="*/ 0 h 2287706"/>
              <a:gd name="connsiteX3" fmla="*/ 2422859 w 2422858"/>
              <a:gd name="connsiteY3" fmla="*/ 147059 h 2287706"/>
              <a:gd name="connsiteX4" fmla="*/ 2422859 w 2422858"/>
              <a:gd name="connsiteY4" fmla="*/ 2140648 h 2287706"/>
              <a:gd name="connsiteX5" fmla="*/ 2275800 w 2422858"/>
              <a:gd name="connsiteY5" fmla="*/ 2287707 h 2287706"/>
              <a:gd name="connsiteX6" fmla="*/ 147059 w 2422858"/>
              <a:gd name="connsiteY6" fmla="*/ 2287707 h 2287706"/>
              <a:gd name="connsiteX7" fmla="*/ 0 w 2422858"/>
              <a:gd name="connsiteY7" fmla="*/ 2140648 h 2287706"/>
              <a:gd name="connsiteX8" fmla="*/ 0 w 2422858"/>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858" h="2287706">
                <a:moveTo>
                  <a:pt x="0" y="147059"/>
                </a:moveTo>
                <a:cubicBezTo>
                  <a:pt x="0" y="65866"/>
                  <a:pt x="65866" y="0"/>
                  <a:pt x="147059" y="0"/>
                </a:cubicBezTo>
                <a:lnTo>
                  <a:pt x="2275800" y="0"/>
                </a:lnTo>
                <a:cubicBezTo>
                  <a:pt x="2356993" y="0"/>
                  <a:pt x="2422859" y="65866"/>
                  <a:pt x="2422859" y="147059"/>
                </a:cubicBezTo>
                <a:lnTo>
                  <a:pt x="2422859" y="2140648"/>
                </a:lnTo>
                <a:cubicBezTo>
                  <a:pt x="2422859" y="2221841"/>
                  <a:pt x="2356993" y="2287707"/>
                  <a:pt x="2275800" y="2287707"/>
                </a:cubicBezTo>
                <a:lnTo>
                  <a:pt x="147059" y="2287707"/>
                </a:lnTo>
                <a:cubicBezTo>
                  <a:pt x="65866" y="2287707"/>
                  <a:pt x="0" y="2221841"/>
                  <a:pt x="0" y="2140648"/>
                </a:cubicBezTo>
                <a:lnTo>
                  <a:pt x="0" y="147059"/>
                </a:lnTo>
                <a:close/>
              </a:path>
            </a:pathLst>
          </a:custGeom>
          <a:solidFill>
            <a:schemeClr val="tx2">
              <a:lumMod val="20000"/>
              <a:lumOff val="80000"/>
            </a:schemeClr>
          </a:solidFill>
          <a:ln w="12658" cap="flat">
            <a:noFill/>
            <a:prstDash val="solid"/>
            <a:miter/>
          </a:ln>
        </p:spPr>
        <p:txBody>
          <a:bodyPr rtlCol="0" anchor="ctr"/>
          <a:lstStyle/>
          <a:p>
            <a:endParaRPr lang="en-US" sz="1184" dirty="0"/>
          </a:p>
        </p:txBody>
      </p:sp>
      <p:sp>
        <p:nvSpPr>
          <p:cNvPr id="47" name="Rectangle 46"/>
          <p:cNvSpPr/>
          <p:nvPr/>
        </p:nvSpPr>
        <p:spPr>
          <a:xfrm>
            <a:off x="1234294" y="1703354"/>
            <a:ext cx="3536107" cy="830997"/>
          </a:xfrm>
          <a:prstGeom prst="rect">
            <a:avLst/>
          </a:prstGeom>
        </p:spPr>
        <p:txBody>
          <a:bodyPr wrap="square">
            <a:spAutoFit/>
          </a:bodyPr>
          <a:lstStyle/>
          <a:p>
            <a:pPr algn="ctr"/>
            <a:r>
              <a:rPr lang="en-US" sz="2400" b="1" dirty="0" smtClean="0">
                <a:solidFill>
                  <a:schemeClr val="tx2">
                    <a:lumMod val="75000"/>
                  </a:schemeClr>
                </a:solidFill>
              </a:rPr>
              <a:t>Resolved through EHR “Hakeem Program”</a:t>
            </a:r>
            <a:endParaRPr lang="en-US" sz="2400" b="1" dirty="0">
              <a:solidFill>
                <a:schemeClr val="tx2">
                  <a:lumMod val="75000"/>
                </a:schemeClr>
              </a:solidFill>
            </a:endParaRPr>
          </a:p>
        </p:txBody>
      </p:sp>
      <p:sp>
        <p:nvSpPr>
          <p:cNvPr id="48" name="Freeform: Shape 14">
            <a:extLst>
              <a:ext uri="{FF2B5EF4-FFF2-40B4-BE49-F238E27FC236}">
                <a16:creationId xmlns:a16="http://schemas.microsoft.com/office/drawing/2014/main" id="{8B37EAA0-C7DA-46E1-9AF8-9B6CCDBDEB57}"/>
              </a:ext>
            </a:extLst>
          </p:cNvPr>
          <p:cNvSpPr/>
          <p:nvPr/>
        </p:nvSpPr>
        <p:spPr>
          <a:xfrm>
            <a:off x="846759" y="2836694"/>
            <a:ext cx="2057293" cy="1942533"/>
          </a:xfrm>
          <a:custGeom>
            <a:avLst/>
            <a:gdLst>
              <a:gd name="connsiteX0" fmla="*/ 0 w 2422858"/>
              <a:gd name="connsiteY0" fmla="*/ 147059 h 2287706"/>
              <a:gd name="connsiteX1" fmla="*/ 147059 w 2422858"/>
              <a:gd name="connsiteY1" fmla="*/ 0 h 2287706"/>
              <a:gd name="connsiteX2" fmla="*/ 2275800 w 2422858"/>
              <a:gd name="connsiteY2" fmla="*/ 0 h 2287706"/>
              <a:gd name="connsiteX3" fmla="*/ 2422859 w 2422858"/>
              <a:gd name="connsiteY3" fmla="*/ 147059 h 2287706"/>
              <a:gd name="connsiteX4" fmla="*/ 2422859 w 2422858"/>
              <a:gd name="connsiteY4" fmla="*/ 2140648 h 2287706"/>
              <a:gd name="connsiteX5" fmla="*/ 2275800 w 2422858"/>
              <a:gd name="connsiteY5" fmla="*/ 2287707 h 2287706"/>
              <a:gd name="connsiteX6" fmla="*/ 147059 w 2422858"/>
              <a:gd name="connsiteY6" fmla="*/ 2287707 h 2287706"/>
              <a:gd name="connsiteX7" fmla="*/ 0 w 2422858"/>
              <a:gd name="connsiteY7" fmla="*/ 2140648 h 2287706"/>
              <a:gd name="connsiteX8" fmla="*/ 0 w 2422858"/>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858" h="2287706">
                <a:moveTo>
                  <a:pt x="0" y="147059"/>
                </a:moveTo>
                <a:cubicBezTo>
                  <a:pt x="0" y="65866"/>
                  <a:pt x="65866" y="0"/>
                  <a:pt x="147059" y="0"/>
                </a:cubicBezTo>
                <a:lnTo>
                  <a:pt x="2275800" y="0"/>
                </a:lnTo>
                <a:cubicBezTo>
                  <a:pt x="2356993" y="0"/>
                  <a:pt x="2422859" y="65866"/>
                  <a:pt x="2422859" y="147059"/>
                </a:cubicBezTo>
                <a:lnTo>
                  <a:pt x="2422859" y="2140648"/>
                </a:lnTo>
                <a:cubicBezTo>
                  <a:pt x="2422859" y="2221841"/>
                  <a:pt x="2356993" y="2287707"/>
                  <a:pt x="2275800" y="2287707"/>
                </a:cubicBezTo>
                <a:lnTo>
                  <a:pt x="147059" y="2287707"/>
                </a:lnTo>
                <a:cubicBezTo>
                  <a:pt x="65866" y="2287707"/>
                  <a:pt x="0" y="2221841"/>
                  <a:pt x="0" y="2140648"/>
                </a:cubicBezTo>
                <a:lnTo>
                  <a:pt x="0" y="147059"/>
                </a:lnTo>
                <a:close/>
              </a:path>
            </a:pathLst>
          </a:custGeom>
          <a:solidFill>
            <a:schemeClr val="accent2">
              <a:lumMod val="40000"/>
              <a:lumOff val="60000"/>
            </a:schemeClr>
          </a:solidFill>
          <a:ln w="12658" cap="flat">
            <a:noFill/>
            <a:prstDash val="solid"/>
            <a:miter/>
          </a:ln>
        </p:spPr>
        <p:txBody>
          <a:bodyPr rtlCol="0" anchor="ctr"/>
          <a:lstStyle/>
          <a:p>
            <a:endParaRPr lang="en-US" sz="1184" dirty="0"/>
          </a:p>
        </p:txBody>
      </p:sp>
      <p:sp>
        <p:nvSpPr>
          <p:cNvPr id="52" name="Freeform: Shape 16">
            <a:extLst>
              <a:ext uri="{FF2B5EF4-FFF2-40B4-BE49-F238E27FC236}">
                <a16:creationId xmlns:a16="http://schemas.microsoft.com/office/drawing/2014/main" id="{6A6B9789-449F-4C83-97AA-CBF9B9CF28C2}"/>
              </a:ext>
            </a:extLst>
          </p:cNvPr>
          <p:cNvSpPr/>
          <p:nvPr/>
        </p:nvSpPr>
        <p:spPr>
          <a:xfrm>
            <a:off x="3018990" y="2841865"/>
            <a:ext cx="2057400" cy="1942533"/>
          </a:xfrm>
          <a:custGeom>
            <a:avLst/>
            <a:gdLst>
              <a:gd name="connsiteX0" fmla="*/ 0 w 2422985"/>
              <a:gd name="connsiteY0" fmla="*/ 147059 h 2287706"/>
              <a:gd name="connsiteX1" fmla="*/ 147059 w 2422985"/>
              <a:gd name="connsiteY1" fmla="*/ 0 h 2287706"/>
              <a:gd name="connsiteX2" fmla="*/ 2275927 w 2422985"/>
              <a:gd name="connsiteY2" fmla="*/ 0 h 2287706"/>
              <a:gd name="connsiteX3" fmla="*/ 2422985 w 2422985"/>
              <a:gd name="connsiteY3" fmla="*/ 147059 h 2287706"/>
              <a:gd name="connsiteX4" fmla="*/ 2422985 w 2422985"/>
              <a:gd name="connsiteY4" fmla="*/ 2140648 h 2287706"/>
              <a:gd name="connsiteX5" fmla="*/ 2275927 w 2422985"/>
              <a:gd name="connsiteY5" fmla="*/ 2287707 h 2287706"/>
              <a:gd name="connsiteX6" fmla="*/ 147185 w 2422985"/>
              <a:gd name="connsiteY6" fmla="*/ 2287707 h 2287706"/>
              <a:gd name="connsiteX7" fmla="*/ 127 w 2422985"/>
              <a:gd name="connsiteY7" fmla="*/ 2140648 h 2287706"/>
              <a:gd name="connsiteX8" fmla="*/ 127 w 2422985"/>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985" h="2287706">
                <a:moveTo>
                  <a:pt x="0" y="147059"/>
                </a:moveTo>
                <a:cubicBezTo>
                  <a:pt x="0" y="65866"/>
                  <a:pt x="65866" y="0"/>
                  <a:pt x="147059" y="0"/>
                </a:cubicBezTo>
                <a:lnTo>
                  <a:pt x="2275927" y="0"/>
                </a:lnTo>
                <a:cubicBezTo>
                  <a:pt x="2357120" y="0"/>
                  <a:pt x="2422985" y="65866"/>
                  <a:pt x="2422985" y="147059"/>
                </a:cubicBezTo>
                <a:lnTo>
                  <a:pt x="2422985" y="2140648"/>
                </a:lnTo>
                <a:cubicBezTo>
                  <a:pt x="2422985" y="2221841"/>
                  <a:pt x="2357120" y="2287707"/>
                  <a:pt x="2275927" y="2287707"/>
                </a:cubicBezTo>
                <a:lnTo>
                  <a:pt x="147185" y="2287707"/>
                </a:lnTo>
                <a:cubicBezTo>
                  <a:pt x="65993" y="2287707"/>
                  <a:pt x="127" y="2221841"/>
                  <a:pt x="127" y="2140648"/>
                </a:cubicBezTo>
                <a:lnTo>
                  <a:pt x="127" y="147059"/>
                </a:lnTo>
                <a:close/>
              </a:path>
            </a:pathLst>
          </a:custGeom>
          <a:solidFill>
            <a:srgbClr val="00A8D6"/>
          </a:solidFill>
          <a:ln w="12658" cap="flat">
            <a:noFill/>
            <a:prstDash val="solid"/>
            <a:miter/>
          </a:ln>
        </p:spPr>
        <p:txBody>
          <a:bodyPr rtlCol="0" anchor="ctr"/>
          <a:lstStyle/>
          <a:p>
            <a:endParaRPr lang="en-US" sz="1184" dirty="0"/>
          </a:p>
        </p:txBody>
      </p:sp>
      <p:sp>
        <p:nvSpPr>
          <p:cNvPr id="53" name="Freeform: Shape 17">
            <a:extLst>
              <a:ext uri="{FF2B5EF4-FFF2-40B4-BE49-F238E27FC236}">
                <a16:creationId xmlns:a16="http://schemas.microsoft.com/office/drawing/2014/main" id="{A15FE208-5DDE-452B-8DC3-500B08BFD140}"/>
              </a:ext>
            </a:extLst>
          </p:cNvPr>
          <p:cNvSpPr/>
          <p:nvPr/>
        </p:nvSpPr>
        <p:spPr>
          <a:xfrm>
            <a:off x="846860" y="4846599"/>
            <a:ext cx="2057293" cy="1942533"/>
          </a:xfrm>
          <a:custGeom>
            <a:avLst/>
            <a:gdLst>
              <a:gd name="connsiteX0" fmla="*/ 0 w 2422858"/>
              <a:gd name="connsiteY0" fmla="*/ 147059 h 2287706"/>
              <a:gd name="connsiteX1" fmla="*/ 147059 w 2422858"/>
              <a:gd name="connsiteY1" fmla="*/ 0 h 2287706"/>
              <a:gd name="connsiteX2" fmla="*/ 2275800 w 2422858"/>
              <a:gd name="connsiteY2" fmla="*/ 0 h 2287706"/>
              <a:gd name="connsiteX3" fmla="*/ 2422859 w 2422858"/>
              <a:gd name="connsiteY3" fmla="*/ 147059 h 2287706"/>
              <a:gd name="connsiteX4" fmla="*/ 2422859 w 2422858"/>
              <a:gd name="connsiteY4" fmla="*/ 2140648 h 2287706"/>
              <a:gd name="connsiteX5" fmla="*/ 2275800 w 2422858"/>
              <a:gd name="connsiteY5" fmla="*/ 2287707 h 2287706"/>
              <a:gd name="connsiteX6" fmla="*/ 147059 w 2422858"/>
              <a:gd name="connsiteY6" fmla="*/ 2287707 h 2287706"/>
              <a:gd name="connsiteX7" fmla="*/ 0 w 2422858"/>
              <a:gd name="connsiteY7" fmla="*/ 2140648 h 2287706"/>
              <a:gd name="connsiteX8" fmla="*/ 0 w 2422858"/>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858" h="2287706">
                <a:moveTo>
                  <a:pt x="0" y="147059"/>
                </a:moveTo>
                <a:cubicBezTo>
                  <a:pt x="0" y="65866"/>
                  <a:pt x="65866" y="0"/>
                  <a:pt x="147059" y="0"/>
                </a:cubicBezTo>
                <a:lnTo>
                  <a:pt x="2275800" y="0"/>
                </a:lnTo>
                <a:cubicBezTo>
                  <a:pt x="2356993" y="0"/>
                  <a:pt x="2422859" y="65866"/>
                  <a:pt x="2422859" y="147059"/>
                </a:cubicBezTo>
                <a:lnTo>
                  <a:pt x="2422859" y="2140648"/>
                </a:lnTo>
                <a:cubicBezTo>
                  <a:pt x="2422859" y="2221841"/>
                  <a:pt x="2356993" y="2287707"/>
                  <a:pt x="2275800" y="2287707"/>
                </a:cubicBezTo>
                <a:lnTo>
                  <a:pt x="147059" y="2287707"/>
                </a:lnTo>
                <a:cubicBezTo>
                  <a:pt x="65866" y="2287707"/>
                  <a:pt x="0" y="2221841"/>
                  <a:pt x="0" y="2140648"/>
                </a:cubicBezTo>
                <a:lnTo>
                  <a:pt x="0" y="147059"/>
                </a:lnTo>
                <a:close/>
              </a:path>
            </a:pathLst>
          </a:custGeom>
          <a:solidFill>
            <a:srgbClr val="40F4BD"/>
          </a:solidFill>
          <a:ln w="12658" cap="flat">
            <a:noFill/>
            <a:prstDash val="solid"/>
            <a:miter/>
          </a:ln>
        </p:spPr>
        <p:txBody>
          <a:bodyPr rtlCol="0" anchor="ctr"/>
          <a:lstStyle/>
          <a:p>
            <a:endParaRPr lang="en-US" sz="1184" dirty="0"/>
          </a:p>
        </p:txBody>
      </p:sp>
      <p:sp>
        <p:nvSpPr>
          <p:cNvPr id="54" name="Freeform: Shape 19">
            <a:extLst>
              <a:ext uri="{FF2B5EF4-FFF2-40B4-BE49-F238E27FC236}">
                <a16:creationId xmlns:a16="http://schemas.microsoft.com/office/drawing/2014/main" id="{7F9522A3-0516-48AE-AC3D-07E794E06436}"/>
              </a:ext>
            </a:extLst>
          </p:cNvPr>
          <p:cNvSpPr/>
          <p:nvPr/>
        </p:nvSpPr>
        <p:spPr>
          <a:xfrm>
            <a:off x="3018990" y="4846600"/>
            <a:ext cx="2057400" cy="1942533"/>
          </a:xfrm>
          <a:custGeom>
            <a:avLst/>
            <a:gdLst>
              <a:gd name="connsiteX0" fmla="*/ 0 w 2422985"/>
              <a:gd name="connsiteY0" fmla="*/ 147059 h 2287706"/>
              <a:gd name="connsiteX1" fmla="*/ 147059 w 2422985"/>
              <a:gd name="connsiteY1" fmla="*/ 0 h 2287706"/>
              <a:gd name="connsiteX2" fmla="*/ 2275927 w 2422985"/>
              <a:gd name="connsiteY2" fmla="*/ 0 h 2287706"/>
              <a:gd name="connsiteX3" fmla="*/ 2422985 w 2422985"/>
              <a:gd name="connsiteY3" fmla="*/ 147059 h 2287706"/>
              <a:gd name="connsiteX4" fmla="*/ 2422985 w 2422985"/>
              <a:gd name="connsiteY4" fmla="*/ 2140648 h 2287706"/>
              <a:gd name="connsiteX5" fmla="*/ 2275927 w 2422985"/>
              <a:gd name="connsiteY5" fmla="*/ 2287707 h 2287706"/>
              <a:gd name="connsiteX6" fmla="*/ 147185 w 2422985"/>
              <a:gd name="connsiteY6" fmla="*/ 2287707 h 2287706"/>
              <a:gd name="connsiteX7" fmla="*/ 127 w 2422985"/>
              <a:gd name="connsiteY7" fmla="*/ 2140648 h 2287706"/>
              <a:gd name="connsiteX8" fmla="*/ 127 w 2422985"/>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985" h="2287706">
                <a:moveTo>
                  <a:pt x="0" y="147059"/>
                </a:moveTo>
                <a:cubicBezTo>
                  <a:pt x="0" y="65866"/>
                  <a:pt x="65866" y="0"/>
                  <a:pt x="147059" y="0"/>
                </a:cubicBezTo>
                <a:lnTo>
                  <a:pt x="2275927" y="0"/>
                </a:lnTo>
                <a:cubicBezTo>
                  <a:pt x="2357120" y="0"/>
                  <a:pt x="2422985" y="65866"/>
                  <a:pt x="2422985" y="147059"/>
                </a:cubicBezTo>
                <a:lnTo>
                  <a:pt x="2422985" y="2140648"/>
                </a:lnTo>
                <a:cubicBezTo>
                  <a:pt x="2422985" y="2221841"/>
                  <a:pt x="2357120" y="2287707"/>
                  <a:pt x="2275927" y="2287707"/>
                </a:cubicBezTo>
                <a:lnTo>
                  <a:pt x="147185" y="2287707"/>
                </a:lnTo>
                <a:cubicBezTo>
                  <a:pt x="65993" y="2287707"/>
                  <a:pt x="127" y="2221841"/>
                  <a:pt x="127" y="2140648"/>
                </a:cubicBezTo>
                <a:lnTo>
                  <a:pt x="127" y="147059"/>
                </a:lnTo>
                <a:close/>
              </a:path>
            </a:pathLst>
          </a:custGeom>
          <a:solidFill>
            <a:schemeClr val="bg1">
              <a:lumMod val="85000"/>
            </a:schemeClr>
          </a:solidFill>
          <a:ln w="12658" cap="flat">
            <a:noFill/>
            <a:prstDash val="solid"/>
            <a:miter/>
          </a:ln>
        </p:spPr>
        <p:txBody>
          <a:bodyPr rtlCol="0" anchor="ctr"/>
          <a:lstStyle/>
          <a:p>
            <a:endParaRPr lang="en-US" sz="1184" dirty="0"/>
          </a:p>
        </p:txBody>
      </p:sp>
      <p:sp>
        <p:nvSpPr>
          <p:cNvPr id="55" name="Oval 54"/>
          <p:cNvSpPr/>
          <p:nvPr/>
        </p:nvSpPr>
        <p:spPr>
          <a:xfrm>
            <a:off x="1405386" y="2943180"/>
            <a:ext cx="893037" cy="893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572383" y="2943180"/>
            <a:ext cx="893037" cy="893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7376993" y="3694635"/>
            <a:ext cx="1157512" cy="1157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1405386" y="4939352"/>
            <a:ext cx="893037" cy="893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572383" y="4939352"/>
            <a:ext cx="893037" cy="893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1330368" y="4014693"/>
            <a:ext cx="1076848" cy="646331"/>
          </a:xfrm>
          <a:prstGeom prst="rect">
            <a:avLst/>
          </a:prstGeom>
        </p:spPr>
        <p:txBody>
          <a:bodyPr wrap="square">
            <a:spAutoFit/>
          </a:bodyPr>
          <a:lstStyle/>
          <a:p>
            <a:pPr algn="ctr"/>
            <a:r>
              <a:rPr lang="en-US" altLang="ja-JP" b="1" dirty="0" smtClean="0"/>
              <a:t>Paper Work</a:t>
            </a:r>
            <a:endParaRPr kumimoji="1" lang="ja-JP" altLang="en-US" b="1" dirty="0"/>
          </a:p>
        </p:txBody>
      </p:sp>
      <p:sp>
        <p:nvSpPr>
          <p:cNvPr id="61" name="Rectangle 60"/>
          <p:cNvSpPr/>
          <p:nvPr/>
        </p:nvSpPr>
        <p:spPr>
          <a:xfrm>
            <a:off x="946805" y="5987094"/>
            <a:ext cx="1857199" cy="369332"/>
          </a:xfrm>
          <a:prstGeom prst="rect">
            <a:avLst/>
          </a:prstGeom>
        </p:spPr>
        <p:txBody>
          <a:bodyPr wrap="square">
            <a:spAutoFit/>
          </a:bodyPr>
          <a:lstStyle/>
          <a:p>
            <a:pPr algn="ctr"/>
            <a:r>
              <a:rPr lang="en-US" altLang="ja-JP" b="1" dirty="0" smtClean="0"/>
              <a:t>Bureaucracy</a:t>
            </a:r>
            <a:endParaRPr kumimoji="1" lang="ja-JP" altLang="en-US" b="1" dirty="0"/>
          </a:p>
        </p:txBody>
      </p:sp>
      <p:sp>
        <p:nvSpPr>
          <p:cNvPr id="62" name="Rectangle 61"/>
          <p:cNvSpPr/>
          <p:nvPr/>
        </p:nvSpPr>
        <p:spPr>
          <a:xfrm>
            <a:off x="3314184" y="4033913"/>
            <a:ext cx="1464393" cy="646331"/>
          </a:xfrm>
          <a:prstGeom prst="rect">
            <a:avLst/>
          </a:prstGeom>
        </p:spPr>
        <p:txBody>
          <a:bodyPr wrap="square">
            <a:spAutoFit/>
          </a:bodyPr>
          <a:lstStyle/>
          <a:p>
            <a:pPr algn="ctr"/>
            <a:r>
              <a:rPr lang="en-US" altLang="ja-JP" b="1" dirty="0" smtClean="0"/>
              <a:t>Patient Safety</a:t>
            </a:r>
            <a:endParaRPr kumimoji="1" lang="ja-JP" altLang="en-US" b="1" dirty="0"/>
          </a:p>
        </p:txBody>
      </p:sp>
      <p:sp>
        <p:nvSpPr>
          <p:cNvPr id="63" name="Rectangle 62"/>
          <p:cNvSpPr/>
          <p:nvPr/>
        </p:nvSpPr>
        <p:spPr>
          <a:xfrm>
            <a:off x="3311499" y="5997244"/>
            <a:ext cx="1573024" cy="646331"/>
          </a:xfrm>
          <a:prstGeom prst="rect">
            <a:avLst/>
          </a:prstGeom>
        </p:spPr>
        <p:txBody>
          <a:bodyPr wrap="square">
            <a:spAutoFit/>
          </a:bodyPr>
          <a:lstStyle/>
          <a:p>
            <a:pPr algn="ctr"/>
            <a:r>
              <a:rPr lang="en-US" altLang="ja-JP" b="1" dirty="0" smtClean="0"/>
              <a:t>Process  Efficiency</a:t>
            </a:r>
            <a:endParaRPr kumimoji="1" lang="ja-JP" altLang="en-US" b="1" dirty="0"/>
          </a:p>
        </p:txBody>
      </p:sp>
      <p:sp>
        <p:nvSpPr>
          <p:cNvPr id="64" name="Rectangle 63"/>
          <p:cNvSpPr/>
          <p:nvPr/>
        </p:nvSpPr>
        <p:spPr>
          <a:xfrm>
            <a:off x="6768689" y="4978091"/>
            <a:ext cx="2371903" cy="923330"/>
          </a:xfrm>
          <a:prstGeom prst="rect">
            <a:avLst/>
          </a:prstGeom>
        </p:spPr>
        <p:txBody>
          <a:bodyPr wrap="square">
            <a:spAutoFit/>
          </a:bodyPr>
          <a:lstStyle/>
          <a:p>
            <a:pPr algn="ctr"/>
            <a:r>
              <a:rPr lang="en-US" altLang="ja-JP" b="1" dirty="0" smtClean="0"/>
              <a:t>Lack of evidence-based medicine (EBM) </a:t>
            </a:r>
          </a:p>
          <a:p>
            <a:pPr algn="ctr"/>
            <a:endParaRPr kumimoji="1" lang="ja-JP" altLang="en-US" b="1" dirty="0"/>
          </a:p>
        </p:txBody>
      </p:sp>
      <p:grpSp>
        <p:nvGrpSpPr>
          <p:cNvPr id="65" name="Graphic 43">
            <a:extLst>
              <a:ext uri="{FF2B5EF4-FFF2-40B4-BE49-F238E27FC236}">
                <a16:creationId xmlns:a16="http://schemas.microsoft.com/office/drawing/2014/main" id="{50403B97-FB23-4C06-B5AD-2130C00476A2}"/>
              </a:ext>
            </a:extLst>
          </p:cNvPr>
          <p:cNvGrpSpPr/>
          <p:nvPr/>
        </p:nvGrpSpPr>
        <p:grpSpPr>
          <a:xfrm>
            <a:off x="5346700" y="2512342"/>
            <a:ext cx="4891480" cy="98825"/>
            <a:chOff x="4848899" y="8061113"/>
            <a:chExt cx="4891480" cy="98825"/>
          </a:xfrm>
          <a:solidFill>
            <a:srgbClr val="00538B"/>
          </a:solidFill>
        </p:grpSpPr>
        <p:sp>
          <p:nvSpPr>
            <p:cNvPr id="66" name="Freeform: Shape 93">
              <a:extLst>
                <a:ext uri="{FF2B5EF4-FFF2-40B4-BE49-F238E27FC236}">
                  <a16:creationId xmlns:a16="http://schemas.microsoft.com/office/drawing/2014/main" id="{3351E3C2-F217-4777-90A5-78AECF8D612E}"/>
                </a:ext>
              </a:extLst>
            </p:cNvPr>
            <p:cNvSpPr/>
            <p:nvPr/>
          </p:nvSpPr>
          <p:spPr>
            <a:xfrm>
              <a:off x="4848899" y="8110526"/>
              <a:ext cx="4792528" cy="12637"/>
            </a:xfrm>
            <a:custGeom>
              <a:avLst/>
              <a:gdLst>
                <a:gd name="connsiteX0" fmla="*/ 4792529 w 4792528"/>
                <a:gd name="connsiteY0" fmla="*/ 0 h 12637"/>
                <a:gd name="connsiteX1" fmla="*/ 0 w 4792528"/>
                <a:gd name="connsiteY1" fmla="*/ 0 h 12637"/>
              </a:gdLst>
              <a:ahLst/>
              <a:cxnLst>
                <a:cxn ang="0">
                  <a:pos x="connsiteX0" y="connsiteY0"/>
                </a:cxn>
                <a:cxn ang="0">
                  <a:pos x="connsiteX1" y="connsiteY1"/>
                </a:cxn>
              </a:cxnLst>
              <a:rect l="l" t="t" r="r" b="b"/>
              <a:pathLst>
                <a:path w="4792528" h="12637">
                  <a:moveTo>
                    <a:pt x="4792529" y="0"/>
                  </a:moveTo>
                  <a:lnTo>
                    <a:pt x="0" y="0"/>
                  </a:lnTo>
                </a:path>
              </a:pathLst>
            </a:custGeom>
            <a:ln w="25274" cap="flat">
              <a:gradFill flip="none" rotWithShape="1">
                <a:gsLst>
                  <a:gs pos="0">
                    <a:srgbClr val="00538B"/>
                  </a:gs>
                  <a:gs pos="100000">
                    <a:schemeClr val="bg1"/>
                  </a:gs>
                </a:gsLst>
                <a:lin ang="10800000" scaled="1"/>
                <a:tileRect/>
              </a:gradFill>
              <a:prstDash val="solid"/>
              <a:miter/>
            </a:ln>
          </p:spPr>
          <p:txBody>
            <a:bodyPr rtlCol="0" anchor="ctr"/>
            <a:lstStyle/>
            <a:p>
              <a:endParaRPr lang="en-US" dirty="0"/>
            </a:p>
          </p:txBody>
        </p:sp>
        <p:sp>
          <p:nvSpPr>
            <p:cNvPr id="67" name="Freeform: Shape 94">
              <a:extLst>
                <a:ext uri="{FF2B5EF4-FFF2-40B4-BE49-F238E27FC236}">
                  <a16:creationId xmlns:a16="http://schemas.microsoft.com/office/drawing/2014/main" id="{39B21503-8630-401F-8327-3B025121AC5E}"/>
                </a:ext>
              </a:extLst>
            </p:cNvPr>
            <p:cNvSpPr/>
            <p:nvPr/>
          </p:nvSpPr>
          <p:spPr>
            <a:xfrm>
              <a:off x="9641554" y="8061113"/>
              <a:ext cx="98825" cy="98825"/>
            </a:xfrm>
            <a:custGeom>
              <a:avLst/>
              <a:gdLst>
                <a:gd name="connsiteX0" fmla="*/ 98825 w 98825"/>
                <a:gd name="connsiteY0" fmla="*/ 49413 h 98825"/>
                <a:gd name="connsiteX1" fmla="*/ 49412 w 98825"/>
                <a:gd name="connsiteY1" fmla="*/ 98825 h 98825"/>
                <a:gd name="connsiteX2" fmla="*/ 0 w 98825"/>
                <a:gd name="connsiteY2" fmla="*/ 49413 h 98825"/>
                <a:gd name="connsiteX3" fmla="*/ 49412 w 98825"/>
                <a:gd name="connsiteY3" fmla="*/ 0 h 98825"/>
                <a:gd name="connsiteX4" fmla="*/ 98825 w 98825"/>
                <a:gd name="connsiteY4" fmla="*/ 49413 h 9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5" h="98825">
                  <a:moveTo>
                    <a:pt x="98825" y="49413"/>
                  </a:moveTo>
                  <a:cubicBezTo>
                    <a:pt x="98825" y="76702"/>
                    <a:pt x="76702" y="98825"/>
                    <a:pt x="49412" y="98825"/>
                  </a:cubicBezTo>
                  <a:cubicBezTo>
                    <a:pt x="22123" y="98825"/>
                    <a:pt x="0" y="76702"/>
                    <a:pt x="0" y="49413"/>
                  </a:cubicBezTo>
                  <a:cubicBezTo>
                    <a:pt x="0" y="22123"/>
                    <a:pt x="22123" y="0"/>
                    <a:pt x="49412" y="0"/>
                  </a:cubicBezTo>
                  <a:cubicBezTo>
                    <a:pt x="76702" y="0"/>
                    <a:pt x="98825" y="22123"/>
                    <a:pt x="98825" y="49413"/>
                  </a:cubicBezTo>
                  <a:close/>
                </a:path>
              </a:pathLst>
            </a:custGeom>
            <a:solidFill>
              <a:srgbClr val="00538B"/>
            </a:solidFill>
            <a:ln w="12637" cap="flat">
              <a:noFill/>
              <a:prstDash val="solid"/>
              <a:miter/>
            </a:ln>
          </p:spPr>
          <p:txBody>
            <a:bodyPr rtlCol="0" anchor="ctr"/>
            <a:lstStyle/>
            <a:p>
              <a:endParaRPr lang="en-US" dirty="0"/>
            </a:p>
          </p:txBody>
        </p:sp>
      </p:grpSp>
      <p:sp>
        <p:nvSpPr>
          <p:cNvPr id="68" name="Freeform: Shape 47">
            <a:extLst>
              <a:ext uri="{FF2B5EF4-FFF2-40B4-BE49-F238E27FC236}">
                <a16:creationId xmlns:a16="http://schemas.microsoft.com/office/drawing/2014/main" id="{5C6ACAF3-9789-4D9E-AB1A-B96CF75AA896}"/>
              </a:ext>
            </a:extLst>
          </p:cNvPr>
          <p:cNvSpPr/>
          <p:nvPr/>
        </p:nvSpPr>
        <p:spPr>
          <a:xfrm>
            <a:off x="455032" y="2561053"/>
            <a:ext cx="4815468" cy="12698"/>
          </a:xfrm>
          <a:custGeom>
            <a:avLst/>
            <a:gdLst>
              <a:gd name="connsiteX0" fmla="*/ 0 w 4815468"/>
              <a:gd name="connsiteY0" fmla="*/ 0 h 12698"/>
              <a:gd name="connsiteX1" fmla="*/ 4815468 w 4815468"/>
              <a:gd name="connsiteY1" fmla="*/ 0 h 12698"/>
            </a:gdLst>
            <a:ahLst/>
            <a:cxnLst>
              <a:cxn ang="0">
                <a:pos x="connsiteX0" y="connsiteY0"/>
              </a:cxn>
              <a:cxn ang="0">
                <a:pos x="connsiteX1" y="connsiteY1"/>
              </a:cxn>
            </a:cxnLst>
            <a:rect l="l" t="t" r="r" b="b"/>
            <a:pathLst>
              <a:path w="4815468" h="12698">
                <a:moveTo>
                  <a:pt x="0" y="0"/>
                </a:moveTo>
                <a:lnTo>
                  <a:pt x="4815468" y="0"/>
                </a:lnTo>
              </a:path>
            </a:pathLst>
          </a:custGeom>
          <a:ln w="25274" cap="flat">
            <a:gradFill flip="none" rotWithShape="1">
              <a:gsLst>
                <a:gs pos="0">
                  <a:srgbClr val="0096C3"/>
                </a:gs>
                <a:gs pos="100000">
                  <a:srgbClr val="F2F2F2"/>
                </a:gs>
              </a:gsLst>
              <a:lin ang="0" scaled="1"/>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9" name="Freeform: Shape 48">
            <a:extLst>
              <a:ext uri="{FF2B5EF4-FFF2-40B4-BE49-F238E27FC236}">
                <a16:creationId xmlns:a16="http://schemas.microsoft.com/office/drawing/2014/main" id="{E02F4C49-A387-4BDA-8302-8A240990C069}"/>
              </a:ext>
            </a:extLst>
          </p:cNvPr>
          <p:cNvSpPr/>
          <p:nvPr/>
        </p:nvSpPr>
        <p:spPr>
          <a:xfrm>
            <a:off x="355607" y="2511403"/>
            <a:ext cx="99298" cy="99298"/>
          </a:xfrm>
          <a:custGeom>
            <a:avLst/>
            <a:gdLst>
              <a:gd name="connsiteX0" fmla="*/ 99298 w 99298"/>
              <a:gd name="connsiteY0" fmla="*/ 49649 h 99298"/>
              <a:gd name="connsiteX1" fmla="*/ 49649 w 99298"/>
              <a:gd name="connsiteY1" fmla="*/ 99298 h 99298"/>
              <a:gd name="connsiteX2" fmla="*/ 0 w 99298"/>
              <a:gd name="connsiteY2" fmla="*/ 49649 h 99298"/>
              <a:gd name="connsiteX3" fmla="*/ 49649 w 99298"/>
              <a:gd name="connsiteY3" fmla="*/ 0 h 99298"/>
              <a:gd name="connsiteX4" fmla="*/ 99298 w 99298"/>
              <a:gd name="connsiteY4" fmla="*/ 49649 h 99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98" h="99298">
                <a:moveTo>
                  <a:pt x="99298" y="49649"/>
                </a:moveTo>
                <a:cubicBezTo>
                  <a:pt x="99298" y="77070"/>
                  <a:pt x="77070" y="99298"/>
                  <a:pt x="49649" y="99298"/>
                </a:cubicBezTo>
                <a:cubicBezTo>
                  <a:pt x="22229" y="99298"/>
                  <a:pt x="0" y="77070"/>
                  <a:pt x="0" y="49649"/>
                </a:cubicBezTo>
                <a:cubicBezTo>
                  <a:pt x="0" y="22229"/>
                  <a:pt x="22229" y="0"/>
                  <a:pt x="49649" y="0"/>
                </a:cubicBezTo>
                <a:cubicBezTo>
                  <a:pt x="77070" y="0"/>
                  <a:pt x="99298" y="22229"/>
                  <a:pt x="99298" y="49649"/>
                </a:cubicBezTo>
                <a:close/>
              </a:path>
            </a:pathLst>
          </a:custGeom>
          <a:solidFill>
            <a:srgbClr val="00A8D6"/>
          </a:solidFill>
          <a:ln w="12691" cap="flat">
            <a:noFill/>
            <a:prstDash val="solid"/>
            <a:miter/>
          </a:ln>
        </p:spPr>
        <p:txBody>
          <a:bodyPr rtlCol="0" anchor="ctr"/>
          <a:lstStyle/>
          <a:p>
            <a:endParaRPr lang="en-US" dirty="0"/>
          </a:p>
        </p:txBody>
      </p:sp>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385" y="3094693"/>
            <a:ext cx="601989" cy="590009"/>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6357" y="3063608"/>
            <a:ext cx="469765" cy="631027"/>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5365" y="5046140"/>
            <a:ext cx="630387" cy="679459"/>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6587" y="5133227"/>
            <a:ext cx="712760" cy="505283"/>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7096" y="3891641"/>
            <a:ext cx="589596" cy="759446"/>
          </a:xfrm>
          <a:prstGeom prst="rect">
            <a:avLst/>
          </a:prstGeom>
        </p:spPr>
      </p:pic>
      <p:sp>
        <p:nvSpPr>
          <p:cNvPr id="75" name="Rectangle 74"/>
          <p:cNvSpPr/>
          <p:nvPr/>
        </p:nvSpPr>
        <p:spPr>
          <a:xfrm>
            <a:off x="6518701" y="1730612"/>
            <a:ext cx="3536107" cy="830997"/>
          </a:xfrm>
          <a:prstGeom prst="rect">
            <a:avLst/>
          </a:prstGeom>
        </p:spPr>
        <p:txBody>
          <a:bodyPr wrap="square">
            <a:spAutoFit/>
          </a:bodyPr>
          <a:lstStyle/>
          <a:p>
            <a:pPr algn="ctr"/>
            <a:r>
              <a:rPr lang="en-US" sz="2400" b="1" dirty="0" smtClean="0">
                <a:solidFill>
                  <a:schemeClr val="tx2">
                    <a:lumMod val="75000"/>
                  </a:schemeClr>
                </a:solidFill>
              </a:rPr>
              <a:t>Resolved through HIS “HDA Program”</a:t>
            </a:r>
            <a:endParaRPr lang="en-US" sz="2400" b="1" dirty="0">
              <a:solidFill>
                <a:schemeClr val="tx2">
                  <a:lumMod val="75000"/>
                </a:schemeClr>
              </a:solidFill>
            </a:endParaRPr>
          </a:p>
        </p:txBody>
      </p:sp>
      <p:pic>
        <p:nvPicPr>
          <p:cNvPr id="76" name="Picture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9636" y="1420169"/>
            <a:ext cx="1294456" cy="1294456"/>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7782" y="1522387"/>
            <a:ext cx="1168918" cy="1168918"/>
          </a:xfrm>
          <a:prstGeom prst="rect">
            <a:avLst/>
          </a:prstGeom>
        </p:spPr>
      </p:pic>
    </p:spTree>
    <p:extLst>
      <p:ext uri="{BB962C8B-B14F-4D97-AF65-F5344CB8AC3E}">
        <p14:creationId xmlns:p14="http://schemas.microsoft.com/office/powerpoint/2010/main" val="4937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Health Information Systems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0" name="Rectangle 39"/>
          <p:cNvSpPr/>
          <p:nvPr/>
        </p:nvSpPr>
        <p:spPr>
          <a:xfrm>
            <a:off x="1094316" y="1342982"/>
            <a:ext cx="8426732" cy="1200329"/>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dirty="0">
                <a:solidFill>
                  <a:srgbClr val="444444"/>
                </a:solidFill>
                <a:latin typeface="Arial" panose="020B0604020202020204" pitchFamily="34" charset="0"/>
              </a:rPr>
              <a:t>A </a:t>
            </a:r>
            <a:r>
              <a:rPr lang="en-US" b="1" dirty="0">
                <a:solidFill>
                  <a:srgbClr val="444444"/>
                </a:solidFill>
                <a:latin typeface="Arial" panose="020B0604020202020204" pitchFamily="34" charset="0"/>
              </a:rPr>
              <a:t>H</a:t>
            </a:r>
            <a:r>
              <a:rPr lang="en-US" b="1" dirty="0" smtClean="0">
                <a:solidFill>
                  <a:srgbClr val="444444"/>
                </a:solidFill>
                <a:latin typeface="Arial" panose="020B0604020202020204" pitchFamily="34" charset="0"/>
              </a:rPr>
              <a:t>ealth </a:t>
            </a:r>
            <a:r>
              <a:rPr lang="en-US" b="1" dirty="0">
                <a:solidFill>
                  <a:srgbClr val="444444"/>
                </a:solidFill>
                <a:latin typeface="Arial" panose="020B0604020202020204" pitchFamily="34" charset="0"/>
              </a:rPr>
              <a:t>I</a:t>
            </a:r>
            <a:r>
              <a:rPr lang="en-US" b="1" dirty="0" smtClean="0">
                <a:solidFill>
                  <a:srgbClr val="444444"/>
                </a:solidFill>
                <a:latin typeface="Arial" panose="020B0604020202020204" pitchFamily="34" charset="0"/>
              </a:rPr>
              <a:t>nformation System </a:t>
            </a:r>
            <a:r>
              <a:rPr lang="en-US" dirty="0">
                <a:solidFill>
                  <a:srgbClr val="444444"/>
                </a:solidFill>
                <a:latin typeface="Arial" panose="020B0604020202020204" pitchFamily="34" charset="0"/>
              </a:rPr>
              <a:t>(</a:t>
            </a:r>
            <a:r>
              <a:rPr lang="en-US" b="1" dirty="0">
                <a:solidFill>
                  <a:srgbClr val="444444"/>
                </a:solidFill>
                <a:latin typeface="Arial" panose="020B0604020202020204" pitchFamily="34" charset="0"/>
              </a:rPr>
              <a:t>HIS</a:t>
            </a:r>
            <a:r>
              <a:rPr lang="en-US" dirty="0">
                <a:solidFill>
                  <a:srgbClr val="444444"/>
                </a:solidFill>
                <a:latin typeface="Arial" panose="020B0604020202020204" pitchFamily="34" charset="0"/>
              </a:rPr>
              <a:t>) refers to a system designed to manage healthcare data. This includes systems that collect, store, </a:t>
            </a:r>
            <a:r>
              <a:rPr lang="en-US" dirty="0" smtClean="0">
                <a:solidFill>
                  <a:srgbClr val="444444"/>
                </a:solidFill>
                <a:latin typeface="Arial" panose="020B0604020202020204" pitchFamily="34" charset="0"/>
              </a:rPr>
              <a:t>manage, summarize and transmit healthcare data</a:t>
            </a:r>
          </a:p>
          <a:p>
            <a:pPr algn="just"/>
            <a:r>
              <a:rPr lang="en-US" dirty="0">
                <a:solidFill>
                  <a:srgbClr val="0070C0"/>
                </a:solidFill>
                <a:latin typeface="Arial" panose="020B0604020202020204" pitchFamily="34" charset="0"/>
              </a:rPr>
              <a:t>(Stores </a:t>
            </a:r>
            <a:r>
              <a:rPr lang="en-US" dirty="0" smtClean="0">
                <a:solidFill>
                  <a:srgbClr val="0070C0"/>
                </a:solidFill>
                <a:latin typeface="Arial" panose="020B0604020202020204" pitchFamily="34" charset="0"/>
              </a:rPr>
              <a:t>information – Actionable </a:t>
            </a:r>
            <a:r>
              <a:rPr lang="en-US" b="1" u="sng" dirty="0" smtClean="0">
                <a:solidFill>
                  <a:srgbClr val="0070C0"/>
                </a:solidFill>
                <a:latin typeface="Arial" panose="020B0604020202020204" pitchFamily="34" charset="0"/>
              </a:rPr>
              <a:t>FACTS</a:t>
            </a:r>
            <a:r>
              <a:rPr lang="en-US" dirty="0" smtClean="0">
                <a:solidFill>
                  <a:srgbClr val="0070C0"/>
                </a:solidFill>
                <a:latin typeface="Arial" panose="020B0604020202020204" pitchFamily="34" charset="0"/>
              </a:rPr>
              <a:t>)</a:t>
            </a:r>
            <a:endParaRPr lang="en-US" dirty="0">
              <a:solidFill>
                <a:srgbClr val="0070C0"/>
              </a:solidFill>
              <a:latin typeface="Arial" panose="020B0604020202020204" pitchFamily="34" charset="0"/>
            </a:endParaRPr>
          </a:p>
        </p:txBody>
      </p:sp>
      <p:sp>
        <p:nvSpPr>
          <p:cNvPr id="41" name="Rectangle 40"/>
          <p:cNvSpPr/>
          <p:nvPr/>
        </p:nvSpPr>
        <p:spPr>
          <a:xfrm>
            <a:off x="1094316" y="5305425"/>
            <a:ext cx="8426732" cy="1754326"/>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dirty="0" smtClean="0"/>
              <a:t>An </a:t>
            </a:r>
            <a:r>
              <a:rPr lang="en-US" b="1" dirty="0" smtClean="0"/>
              <a:t>Electronic Health </a:t>
            </a:r>
            <a:r>
              <a:rPr lang="en-US" b="1" dirty="0"/>
              <a:t>R</a:t>
            </a:r>
            <a:r>
              <a:rPr lang="en-US" b="1" dirty="0" smtClean="0"/>
              <a:t>ecords </a:t>
            </a:r>
            <a:r>
              <a:rPr lang="en-US" b="1" dirty="0"/>
              <a:t>(</a:t>
            </a:r>
            <a:r>
              <a:rPr lang="en-US" b="1" dirty="0" smtClean="0"/>
              <a:t>EHRs</a:t>
            </a:r>
            <a:r>
              <a:rPr lang="en-US" b="1" dirty="0"/>
              <a:t>)</a:t>
            </a:r>
            <a:r>
              <a:rPr lang="en-US" dirty="0"/>
              <a:t> are </a:t>
            </a:r>
            <a:r>
              <a:rPr lang="en-US" dirty="0" smtClean="0"/>
              <a:t>digital versions </a:t>
            </a:r>
            <a:r>
              <a:rPr lang="en-US" dirty="0"/>
              <a:t>of the paper charts in the </a:t>
            </a:r>
            <a:r>
              <a:rPr lang="en-US" dirty="0" smtClean="0"/>
              <a:t>healthcare provider’s offices. </a:t>
            </a:r>
            <a:r>
              <a:rPr lang="en-US" dirty="0"/>
              <a:t>An </a:t>
            </a:r>
            <a:r>
              <a:rPr lang="en-US" dirty="0" smtClean="0"/>
              <a:t>EHR </a:t>
            </a:r>
            <a:r>
              <a:rPr lang="en-US" dirty="0"/>
              <a:t>contains the medical and treatment history of the patients in one </a:t>
            </a:r>
            <a:r>
              <a:rPr lang="en-US" dirty="0" smtClean="0"/>
              <a:t>practice</a:t>
            </a:r>
            <a:r>
              <a:rPr lang="en-US" dirty="0" smtClean="0">
                <a:solidFill>
                  <a:srgbClr val="444444"/>
                </a:solidFill>
                <a:latin typeface="Arial" panose="020B0604020202020204" pitchFamily="34" charset="0"/>
              </a:rPr>
              <a:t>. </a:t>
            </a:r>
            <a:r>
              <a:rPr lang="en-US" dirty="0"/>
              <a:t>Providers will create a </a:t>
            </a:r>
            <a:r>
              <a:rPr lang="en-US" dirty="0" smtClean="0"/>
              <a:t>new digital </a:t>
            </a:r>
            <a:r>
              <a:rPr lang="en-US" dirty="0"/>
              <a:t>record that they update with each new </a:t>
            </a:r>
            <a:r>
              <a:rPr lang="en-US" dirty="0" smtClean="0"/>
              <a:t>patient encounter                    </a:t>
            </a:r>
            <a:endParaRPr lang="en-US" dirty="0"/>
          </a:p>
          <a:p>
            <a:pPr algn="just"/>
            <a:r>
              <a:rPr lang="en-US" dirty="0" smtClean="0">
                <a:solidFill>
                  <a:srgbClr val="0070C0"/>
                </a:solidFill>
                <a:latin typeface="Arial" panose="020B0604020202020204" pitchFamily="34" charset="0"/>
              </a:rPr>
              <a:t>(</a:t>
            </a:r>
            <a:r>
              <a:rPr lang="en-US" dirty="0">
                <a:solidFill>
                  <a:srgbClr val="0070C0"/>
                </a:solidFill>
                <a:latin typeface="Arial" panose="020B0604020202020204" pitchFamily="34" charset="0"/>
              </a:rPr>
              <a:t>Stores transactions of interactive encounters – </a:t>
            </a:r>
            <a:r>
              <a:rPr lang="en-US" b="1" dirty="0">
                <a:solidFill>
                  <a:srgbClr val="0070C0"/>
                </a:solidFill>
                <a:latin typeface="Arial" panose="020B0604020202020204" pitchFamily="34" charset="0"/>
              </a:rPr>
              <a:t>Digital </a:t>
            </a:r>
            <a:r>
              <a:rPr lang="en-US" b="1" dirty="0" smtClean="0">
                <a:solidFill>
                  <a:srgbClr val="0070C0"/>
                </a:solidFill>
                <a:latin typeface="Arial" panose="020B0604020202020204" pitchFamily="34" charset="0"/>
              </a:rPr>
              <a:t>Medical/Health/Personal </a:t>
            </a:r>
            <a:r>
              <a:rPr lang="en-US" b="1" dirty="0">
                <a:solidFill>
                  <a:srgbClr val="0070C0"/>
                </a:solidFill>
                <a:latin typeface="Arial" panose="020B0604020202020204" pitchFamily="34" charset="0"/>
              </a:rPr>
              <a:t>Records</a:t>
            </a:r>
            <a:r>
              <a:rPr lang="en-US" dirty="0" smtClean="0">
                <a:solidFill>
                  <a:srgbClr val="0070C0"/>
                </a:solidFill>
                <a:latin typeface="Arial" panose="020B0604020202020204" pitchFamily="34" charset="0"/>
              </a:rPr>
              <a:t>)</a:t>
            </a:r>
            <a:endParaRPr lang="en-US" dirty="0">
              <a:solidFill>
                <a:srgbClr val="0070C0"/>
              </a:solidFill>
            </a:endParaRPr>
          </a:p>
        </p:txBody>
      </p:sp>
      <p:sp>
        <p:nvSpPr>
          <p:cNvPr id="42" name="TextBox 41"/>
          <p:cNvSpPr txBox="1"/>
          <p:nvPr/>
        </p:nvSpPr>
        <p:spPr>
          <a:xfrm>
            <a:off x="4357697" y="3794775"/>
            <a:ext cx="1978702" cy="369332"/>
          </a:xfrm>
          <a:prstGeom prst="rect">
            <a:avLst/>
          </a:prstGeom>
          <a:noFill/>
        </p:spPr>
        <p:txBody>
          <a:bodyPr wrap="square" rtlCol="0">
            <a:spAutoFit/>
          </a:bodyPr>
          <a:lstStyle/>
          <a:p>
            <a:pPr algn="ctr"/>
            <a:r>
              <a:rPr lang="en-US" b="1" dirty="0" smtClean="0"/>
              <a:t>EHR vs. HIS</a:t>
            </a:r>
            <a:endParaRPr lang="en-US" b="1" dirty="0"/>
          </a:p>
        </p:txBody>
      </p:sp>
      <p:pic>
        <p:nvPicPr>
          <p:cNvPr id="43" name="Picture 42"/>
          <p:cNvPicPr>
            <a:picLocks noChangeAspect="1"/>
          </p:cNvPicPr>
          <p:nvPr/>
        </p:nvPicPr>
        <p:blipFill>
          <a:blip r:embed="rId5"/>
          <a:stretch>
            <a:fillRect/>
          </a:stretch>
        </p:blipFill>
        <p:spPr>
          <a:xfrm>
            <a:off x="1116700" y="2638425"/>
            <a:ext cx="3619499" cy="2592482"/>
          </a:xfrm>
          <a:prstGeom prst="rect">
            <a:avLst/>
          </a:prstGeom>
        </p:spPr>
      </p:pic>
      <p:pic>
        <p:nvPicPr>
          <p:cNvPr id="49" name="Picture 48"/>
          <p:cNvPicPr>
            <a:picLocks noChangeAspect="1"/>
          </p:cNvPicPr>
          <p:nvPr/>
        </p:nvPicPr>
        <p:blipFill>
          <a:blip r:embed="rId6"/>
          <a:stretch>
            <a:fillRect/>
          </a:stretch>
        </p:blipFill>
        <p:spPr>
          <a:xfrm>
            <a:off x="5955399" y="2640107"/>
            <a:ext cx="3641849" cy="2583179"/>
          </a:xfrm>
          <a:prstGeom prst="rect">
            <a:avLst/>
          </a:prstGeom>
        </p:spPr>
      </p:pic>
    </p:spTree>
    <p:extLst>
      <p:ext uri="{BB962C8B-B14F-4D97-AF65-F5344CB8AC3E}">
        <p14:creationId xmlns:p14="http://schemas.microsoft.com/office/powerpoint/2010/main" val="26420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OLTP vs. OLAP</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 name="Rectangle 6"/>
          <p:cNvSpPr/>
          <p:nvPr/>
        </p:nvSpPr>
        <p:spPr>
          <a:xfrm>
            <a:off x="1095217" y="1314762"/>
            <a:ext cx="8426732" cy="923330"/>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dirty="0" smtClean="0">
                <a:solidFill>
                  <a:srgbClr val="444444"/>
                </a:solidFill>
                <a:latin typeface="Arial" panose="020B0604020202020204" pitchFamily="34" charset="0"/>
              </a:rPr>
              <a:t>A</a:t>
            </a:r>
            <a:r>
              <a:rPr lang="en-US" dirty="0">
                <a:solidFill>
                  <a:srgbClr val="444444"/>
                </a:solidFill>
                <a:latin typeface="Arial" panose="020B0604020202020204" pitchFamily="34" charset="0"/>
              </a:rPr>
              <a:t> </a:t>
            </a:r>
            <a:r>
              <a:rPr lang="en-US" b="1" dirty="0" smtClean="0">
                <a:solidFill>
                  <a:srgbClr val="444444"/>
                </a:solidFill>
                <a:latin typeface="Arial" panose="020B0604020202020204" pitchFamily="34" charset="0"/>
              </a:rPr>
              <a:t>transactional database</a:t>
            </a:r>
            <a:r>
              <a:rPr lang="en-US" dirty="0">
                <a:solidFill>
                  <a:srgbClr val="444444"/>
                </a:solidFill>
                <a:latin typeface="Arial" panose="020B0604020202020204" pitchFamily="34" charset="0"/>
              </a:rPr>
              <a:t> is a database that </a:t>
            </a:r>
            <a:r>
              <a:rPr lang="en-US" u="sng" dirty="0">
                <a:solidFill>
                  <a:srgbClr val="444444"/>
                </a:solidFill>
                <a:latin typeface="Arial" panose="020B0604020202020204" pitchFamily="34" charset="0"/>
              </a:rPr>
              <a:t>stores</a:t>
            </a:r>
            <a:r>
              <a:rPr lang="en-US" dirty="0">
                <a:solidFill>
                  <a:srgbClr val="444444"/>
                </a:solidFill>
                <a:latin typeface="Arial" panose="020B0604020202020204" pitchFamily="34" charset="0"/>
              </a:rPr>
              <a:t> data in </a:t>
            </a:r>
            <a:r>
              <a:rPr lang="en-US" dirty="0" smtClean="0">
                <a:solidFill>
                  <a:srgbClr val="444444"/>
                </a:solidFill>
                <a:latin typeface="Arial" panose="020B0604020202020204" pitchFamily="34" charset="0"/>
              </a:rPr>
              <a:t>tables/files </a:t>
            </a:r>
            <a:r>
              <a:rPr lang="en-US" dirty="0">
                <a:solidFill>
                  <a:srgbClr val="444444"/>
                </a:solidFill>
                <a:latin typeface="Arial" panose="020B0604020202020204" pitchFamily="34" charset="0"/>
              </a:rPr>
              <a:t>that consist of </a:t>
            </a:r>
            <a:r>
              <a:rPr lang="en-US" dirty="0" smtClean="0">
                <a:solidFill>
                  <a:srgbClr val="444444"/>
                </a:solidFill>
                <a:latin typeface="Arial" panose="020B0604020202020204" pitchFamily="34" charset="0"/>
              </a:rPr>
              <a:t>transactional records</a:t>
            </a:r>
          </a:p>
          <a:p>
            <a:pPr algn="just"/>
            <a:r>
              <a:rPr lang="en-US" dirty="0">
                <a:solidFill>
                  <a:srgbClr val="444444"/>
                </a:solidFill>
                <a:latin typeface="Arial" panose="020B0604020202020204" pitchFamily="34" charset="0"/>
              </a:rPr>
              <a:t> </a:t>
            </a:r>
            <a:r>
              <a:rPr lang="en-US" dirty="0" smtClean="0">
                <a:solidFill>
                  <a:srgbClr val="444444"/>
                </a:solidFill>
                <a:latin typeface="Arial" panose="020B0604020202020204" pitchFamily="34" charset="0"/>
              </a:rPr>
              <a:t>                                  </a:t>
            </a:r>
            <a:r>
              <a:rPr lang="en-US" dirty="0" smtClean="0">
                <a:solidFill>
                  <a:srgbClr val="0070C0"/>
                </a:solidFill>
                <a:latin typeface="Arial" panose="020B0604020202020204" pitchFamily="34" charset="0"/>
              </a:rPr>
              <a:t>(Stores transactions - Data)</a:t>
            </a:r>
            <a:endParaRPr lang="en-US" dirty="0">
              <a:solidFill>
                <a:srgbClr val="0070C0"/>
              </a:solidFill>
            </a:endParaRPr>
          </a:p>
        </p:txBody>
      </p:sp>
      <p:sp>
        <p:nvSpPr>
          <p:cNvPr id="8" name="Rectangle 7"/>
          <p:cNvSpPr/>
          <p:nvPr/>
        </p:nvSpPr>
        <p:spPr>
          <a:xfrm>
            <a:off x="1095217" y="5781496"/>
            <a:ext cx="8426732" cy="1200329"/>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dirty="0" smtClean="0">
                <a:solidFill>
                  <a:srgbClr val="444444"/>
                </a:solidFill>
                <a:latin typeface="Arial" panose="020B0604020202020204" pitchFamily="34" charset="0"/>
              </a:rPr>
              <a:t>A</a:t>
            </a:r>
            <a:r>
              <a:rPr lang="en-US" dirty="0">
                <a:solidFill>
                  <a:srgbClr val="444444"/>
                </a:solidFill>
                <a:latin typeface="Arial" panose="020B0604020202020204" pitchFamily="34" charset="0"/>
              </a:rPr>
              <a:t> </a:t>
            </a:r>
            <a:r>
              <a:rPr lang="en-US" b="1" dirty="0">
                <a:solidFill>
                  <a:srgbClr val="444444"/>
                </a:solidFill>
                <a:latin typeface="Arial" panose="020B0604020202020204" pitchFamily="34" charset="0"/>
              </a:rPr>
              <a:t>data </a:t>
            </a:r>
            <a:r>
              <a:rPr lang="en-US" b="1" dirty="0" smtClean="0">
                <a:solidFill>
                  <a:srgbClr val="444444"/>
                </a:solidFill>
                <a:latin typeface="Arial" panose="020B0604020202020204" pitchFamily="34" charset="0"/>
              </a:rPr>
              <a:t>analytics warehouse</a:t>
            </a:r>
            <a:r>
              <a:rPr lang="en-US" dirty="0">
                <a:solidFill>
                  <a:srgbClr val="444444"/>
                </a:solidFill>
                <a:latin typeface="Arial" panose="020B0604020202020204" pitchFamily="34" charset="0"/>
              </a:rPr>
              <a:t> is a huge </a:t>
            </a:r>
            <a:r>
              <a:rPr lang="en-US" dirty="0" smtClean="0">
                <a:solidFill>
                  <a:srgbClr val="444444"/>
                </a:solidFill>
                <a:latin typeface="Arial" panose="020B0604020202020204" pitchFamily="34" charset="0"/>
              </a:rPr>
              <a:t>information repository that </a:t>
            </a:r>
            <a:r>
              <a:rPr lang="en-US" dirty="0">
                <a:solidFill>
                  <a:srgbClr val="444444"/>
                </a:solidFill>
                <a:latin typeface="Arial" panose="020B0604020202020204" pitchFamily="34" charset="0"/>
              </a:rPr>
              <a:t>stores and manages the data required to </a:t>
            </a:r>
            <a:r>
              <a:rPr lang="en-US" u="sng" dirty="0">
                <a:solidFill>
                  <a:srgbClr val="444444"/>
                </a:solidFill>
                <a:latin typeface="Arial" panose="020B0604020202020204" pitchFamily="34" charset="0"/>
              </a:rPr>
              <a:t>analyze</a:t>
            </a:r>
            <a:r>
              <a:rPr lang="en-US" dirty="0">
                <a:solidFill>
                  <a:srgbClr val="444444"/>
                </a:solidFill>
                <a:latin typeface="Arial" panose="020B0604020202020204" pitchFamily="34" charset="0"/>
              </a:rPr>
              <a:t> historical and current </a:t>
            </a:r>
            <a:r>
              <a:rPr lang="en-US" dirty="0" smtClean="0">
                <a:solidFill>
                  <a:srgbClr val="444444"/>
                </a:solidFill>
                <a:latin typeface="Arial" panose="020B0604020202020204" pitchFamily="34" charset="0"/>
              </a:rPr>
              <a:t>summary of transactions from multiple databases and sources </a:t>
            </a:r>
          </a:p>
          <a:p>
            <a:pPr algn="just"/>
            <a:r>
              <a:rPr lang="en-US" dirty="0">
                <a:solidFill>
                  <a:srgbClr val="444444"/>
                </a:solidFill>
                <a:latin typeface="Arial" panose="020B0604020202020204" pitchFamily="34" charset="0"/>
              </a:rPr>
              <a:t> </a:t>
            </a:r>
            <a:r>
              <a:rPr lang="en-US" dirty="0" smtClean="0">
                <a:solidFill>
                  <a:srgbClr val="444444"/>
                </a:solidFill>
                <a:latin typeface="Arial" panose="020B0604020202020204" pitchFamily="34" charset="0"/>
              </a:rPr>
              <a:t>                         </a:t>
            </a:r>
            <a:r>
              <a:rPr lang="en-US" dirty="0" smtClean="0">
                <a:solidFill>
                  <a:srgbClr val="0070C0"/>
                </a:solidFill>
                <a:latin typeface="Arial" panose="020B0604020202020204" pitchFamily="34" charset="0"/>
              </a:rPr>
              <a:t>(Stores summaries - Meaningful </a:t>
            </a:r>
            <a:r>
              <a:rPr lang="en-US" b="1" u="sng" dirty="0" smtClean="0">
                <a:solidFill>
                  <a:srgbClr val="0070C0"/>
                </a:solidFill>
                <a:latin typeface="Arial" panose="020B0604020202020204" pitchFamily="34" charset="0"/>
              </a:rPr>
              <a:t>FACTS</a:t>
            </a:r>
            <a:r>
              <a:rPr lang="en-US" dirty="0" smtClean="0">
                <a:solidFill>
                  <a:srgbClr val="0070C0"/>
                </a:solidFill>
                <a:latin typeface="Arial" panose="020B0604020202020204" pitchFamily="34" charset="0"/>
              </a:rPr>
              <a:t>)</a:t>
            </a:r>
            <a:endParaRPr lang="en-US" dirty="0">
              <a:solidFill>
                <a:srgbClr val="0070C0"/>
              </a:solidFill>
            </a:endParaRPr>
          </a:p>
        </p:txBody>
      </p:sp>
      <p:sp>
        <p:nvSpPr>
          <p:cNvPr id="9" name="TextBox 8"/>
          <p:cNvSpPr txBox="1"/>
          <p:nvPr/>
        </p:nvSpPr>
        <p:spPr>
          <a:xfrm>
            <a:off x="1389170" y="4506694"/>
            <a:ext cx="3288947" cy="646331"/>
          </a:xfrm>
          <a:prstGeom prst="rect">
            <a:avLst/>
          </a:prstGeom>
          <a:noFill/>
        </p:spPr>
        <p:txBody>
          <a:bodyPr wrap="square" rtlCol="0">
            <a:spAutoFit/>
          </a:bodyPr>
          <a:lstStyle/>
          <a:p>
            <a:pPr marL="171450" indent="-171450">
              <a:buFont typeface="Wingdings" panose="05000000000000000000" pitchFamily="2" charset="2"/>
              <a:buChar char="v"/>
            </a:pPr>
            <a:r>
              <a:rPr lang="en-US" sz="1200" dirty="0" smtClean="0">
                <a:solidFill>
                  <a:schemeClr val="tx2">
                    <a:lumMod val="75000"/>
                  </a:schemeClr>
                </a:solidFill>
              </a:rPr>
              <a:t>Ahmad is admitted to Amman Field Hospital</a:t>
            </a:r>
          </a:p>
          <a:p>
            <a:pPr marL="171450" indent="-171450">
              <a:buFont typeface="Wingdings" panose="05000000000000000000" pitchFamily="2" charset="2"/>
              <a:buChar char="v"/>
            </a:pPr>
            <a:r>
              <a:rPr lang="en-US" sz="1200" dirty="0" smtClean="0">
                <a:solidFill>
                  <a:schemeClr val="tx2">
                    <a:lumMod val="75000"/>
                  </a:schemeClr>
                </a:solidFill>
              </a:rPr>
              <a:t>Lama was given Insulin Shots</a:t>
            </a:r>
          </a:p>
          <a:p>
            <a:pPr marL="171450" indent="-171450">
              <a:buFont typeface="Wingdings" panose="05000000000000000000" pitchFamily="2" charset="2"/>
              <a:buChar char="v"/>
            </a:pPr>
            <a:r>
              <a:rPr lang="en-US" sz="1200" dirty="0" smtClean="0">
                <a:solidFill>
                  <a:schemeClr val="tx2">
                    <a:lumMod val="75000"/>
                  </a:schemeClr>
                </a:solidFill>
              </a:rPr>
              <a:t>Zaid was transferred to ICU in Isolation wards</a:t>
            </a:r>
            <a:endParaRPr lang="en-US" sz="1200" dirty="0">
              <a:solidFill>
                <a:schemeClr val="tx2">
                  <a:lumMod val="75000"/>
                </a:schemeClr>
              </a:solidFill>
            </a:endParaRPr>
          </a:p>
        </p:txBody>
      </p:sp>
      <p:sp>
        <p:nvSpPr>
          <p:cNvPr id="10" name="TextBox 9"/>
          <p:cNvSpPr txBox="1"/>
          <p:nvPr/>
        </p:nvSpPr>
        <p:spPr>
          <a:xfrm>
            <a:off x="5655361" y="4543425"/>
            <a:ext cx="3617677" cy="1200329"/>
          </a:xfrm>
          <a:prstGeom prst="rect">
            <a:avLst/>
          </a:prstGeom>
          <a:noFill/>
        </p:spPr>
        <p:txBody>
          <a:bodyPr wrap="square" rtlCol="0">
            <a:spAutoFit/>
          </a:bodyPr>
          <a:lstStyle/>
          <a:p>
            <a:pPr marL="171450" indent="-171450">
              <a:buFont typeface="Wingdings" panose="05000000000000000000" pitchFamily="2" charset="2"/>
              <a:buChar char="v"/>
            </a:pPr>
            <a:r>
              <a:rPr lang="en-US" sz="1200" dirty="0" smtClean="0">
                <a:solidFill>
                  <a:schemeClr val="tx2">
                    <a:lumMod val="75000"/>
                  </a:schemeClr>
                </a:solidFill>
              </a:rPr>
              <a:t>Ahmad is registered into the COVID 19 e-Registry</a:t>
            </a:r>
          </a:p>
          <a:p>
            <a:pPr marL="171450" indent="-171450">
              <a:buFont typeface="Wingdings" panose="05000000000000000000" pitchFamily="2" charset="2"/>
              <a:buChar char="v"/>
            </a:pPr>
            <a:r>
              <a:rPr lang="en-US" sz="1200" dirty="0" smtClean="0">
                <a:solidFill>
                  <a:schemeClr val="tx2">
                    <a:lumMod val="75000"/>
                  </a:schemeClr>
                </a:solidFill>
              </a:rPr>
              <a:t>Lama is registered into the DM e-Registry</a:t>
            </a:r>
          </a:p>
          <a:p>
            <a:pPr marL="171450" indent="-171450">
              <a:buFont typeface="Wingdings" panose="05000000000000000000" pitchFamily="2" charset="2"/>
              <a:buChar char="v"/>
            </a:pPr>
            <a:r>
              <a:rPr lang="en-US" sz="1200" dirty="0" smtClean="0">
                <a:solidFill>
                  <a:schemeClr val="tx2">
                    <a:lumMod val="75000"/>
                  </a:schemeClr>
                </a:solidFill>
              </a:rPr>
              <a:t>Zaid is registered into the COVID 19 e-Registry and flagged as an ICU patient within this registry</a:t>
            </a:r>
          </a:p>
          <a:p>
            <a:pPr marL="171450" indent="-171450">
              <a:buFont typeface="Wingdings" panose="05000000000000000000" pitchFamily="2" charset="2"/>
              <a:buChar char="v"/>
            </a:pPr>
            <a:r>
              <a:rPr lang="en-US" sz="1200" dirty="0" smtClean="0">
                <a:solidFill>
                  <a:schemeClr val="tx2">
                    <a:lumMod val="75000"/>
                  </a:schemeClr>
                </a:solidFill>
              </a:rPr>
              <a:t>Zaid occupied (Locked) an ICU bed in the transfer recommender engine</a:t>
            </a:r>
            <a:endParaRPr lang="en-US" sz="1200" dirty="0">
              <a:solidFill>
                <a:schemeClr val="tx2">
                  <a:lumMod val="75000"/>
                </a:schemeClr>
              </a:solidFill>
            </a:endParaRPr>
          </a:p>
        </p:txBody>
      </p:sp>
      <p:sp>
        <p:nvSpPr>
          <p:cNvPr id="11" name="TextBox 10"/>
          <p:cNvSpPr txBox="1"/>
          <p:nvPr/>
        </p:nvSpPr>
        <p:spPr>
          <a:xfrm>
            <a:off x="2044292" y="3890806"/>
            <a:ext cx="1978702" cy="646331"/>
          </a:xfrm>
          <a:prstGeom prst="rect">
            <a:avLst/>
          </a:prstGeom>
          <a:noFill/>
        </p:spPr>
        <p:txBody>
          <a:bodyPr wrap="square" rtlCol="0">
            <a:spAutoFit/>
          </a:bodyPr>
          <a:lstStyle/>
          <a:p>
            <a:pPr algn="ctr"/>
            <a:r>
              <a:rPr lang="en-US" b="1" dirty="0" smtClean="0"/>
              <a:t>EHR</a:t>
            </a:r>
          </a:p>
          <a:p>
            <a:pPr algn="ctr"/>
            <a:r>
              <a:rPr lang="en-US" b="1" dirty="0" smtClean="0"/>
              <a:t>HAKEEM - OLTP</a:t>
            </a:r>
            <a:endParaRPr lang="en-US" b="1" dirty="0"/>
          </a:p>
        </p:txBody>
      </p:sp>
      <p:sp>
        <p:nvSpPr>
          <p:cNvPr id="12" name="TextBox 11"/>
          <p:cNvSpPr txBox="1"/>
          <p:nvPr/>
        </p:nvSpPr>
        <p:spPr>
          <a:xfrm>
            <a:off x="6353017" y="3879004"/>
            <a:ext cx="1978702" cy="646331"/>
          </a:xfrm>
          <a:prstGeom prst="rect">
            <a:avLst/>
          </a:prstGeom>
          <a:noFill/>
        </p:spPr>
        <p:txBody>
          <a:bodyPr wrap="square" rtlCol="0">
            <a:spAutoFit/>
          </a:bodyPr>
          <a:lstStyle/>
          <a:p>
            <a:pPr algn="ctr"/>
            <a:r>
              <a:rPr lang="en-US" b="1" dirty="0" smtClean="0"/>
              <a:t>HIS</a:t>
            </a:r>
          </a:p>
          <a:p>
            <a:pPr algn="ctr"/>
            <a:r>
              <a:rPr lang="en-US" b="1" dirty="0" smtClean="0"/>
              <a:t>HDA - OLAP</a:t>
            </a:r>
            <a:endParaRPr lang="en-US" b="1" dirty="0"/>
          </a:p>
        </p:txBody>
      </p:sp>
      <p:pic>
        <p:nvPicPr>
          <p:cNvPr id="13" name="Picture 12"/>
          <p:cNvPicPr>
            <a:picLocks noChangeAspect="1"/>
          </p:cNvPicPr>
          <p:nvPr/>
        </p:nvPicPr>
        <p:blipFill>
          <a:blip r:embed="rId5"/>
          <a:stretch>
            <a:fillRect/>
          </a:stretch>
        </p:blipFill>
        <p:spPr>
          <a:xfrm>
            <a:off x="1109503" y="2327443"/>
            <a:ext cx="8412446" cy="1582413"/>
          </a:xfrm>
          <a:prstGeom prst="rect">
            <a:avLst/>
          </a:prstGeom>
        </p:spPr>
      </p:pic>
    </p:spTree>
    <p:extLst>
      <p:ext uri="{BB962C8B-B14F-4D97-AF65-F5344CB8AC3E}">
        <p14:creationId xmlns:p14="http://schemas.microsoft.com/office/powerpoint/2010/main" val="235224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HDA Platform</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536" y="2865015"/>
            <a:ext cx="1391193" cy="112870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6135" y="2942180"/>
            <a:ext cx="1124910" cy="103419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9643" y="2821859"/>
            <a:ext cx="1173599" cy="1185336"/>
          </a:xfrm>
          <a:prstGeom prst="rect">
            <a:avLst/>
          </a:prstGeom>
        </p:spPr>
      </p:pic>
      <p:sp>
        <p:nvSpPr>
          <p:cNvPr id="10" name="Rectangle 9"/>
          <p:cNvSpPr/>
          <p:nvPr/>
        </p:nvSpPr>
        <p:spPr>
          <a:xfrm>
            <a:off x="3789613" y="5610784"/>
            <a:ext cx="3094674" cy="584775"/>
          </a:xfrm>
          <a:prstGeom prst="rect">
            <a:avLst/>
          </a:prstGeom>
        </p:spPr>
        <p:txBody>
          <a:bodyPr wrap="square">
            <a:spAutoFit/>
          </a:bodyPr>
          <a:lstStyle/>
          <a:p>
            <a:pPr algn="ctr"/>
            <a:r>
              <a:rPr lang="en-US" sz="1600" b="1" dirty="0">
                <a:solidFill>
                  <a:srgbClr val="00538D"/>
                </a:solidFill>
              </a:rPr>
              <a:t>Maintain Infrastructure and Governance</a:t>
            </a:r>
          </a:p>
        </p:txBody>
      </p:sp>
      <p:sp>
        <p:nvSpPr>
          <p:cNvPr id="11" name="Rectangle: Rounded Corners 2636">
            <a:extLst>
              <a:ext uri="{FF2B5EF4-FFF2-40B4-BE49-F238E27FC236}">
                <a16:creationId xmlns:a16="http://schemas.microsoft.com/office/drawing/2014/main" id="{A507E7DF-8370-4875-9A54-97AF823D29DF}"/>
              </a:ext>
            </a:extLst>
          </p:cNvPr>
          <p:cNvSpPr/>
          <p:nvPr/>
        </p:nvSpPr>
        <p:spPr>
          <a:xfrm>
            <a:off x="790169" y="2420530"/>
            <a:ext cx="9389377" cy="4019586"/>
          </a:xfrm>
          <a:prstGeom prst="roundRect">
            <a:avLst>
              <a:gd name="adj" fmla="val 5129"/>
            </a:avLst>
          </a:prstGeom>
          <a:noFill/>
          <a:ln w="38100">
            <a:solidFill>
              <a:srgbClr val="40F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0">
            <a:extLst>
              <a:ext uri="{FF2B5EF4-FFF2-40B4-BE49-F238E27FC236}">
                <a16:creationId xmlns:a16="http://schemas.microsoft.com/office/drawing/2014/main" id="{6E2B4976-BC18-4C2A-A069-1E40F534E042}"/>
              </a:ext>
            </a:extLst>
          </p:cNvPr>
          <p:cNvSpPr/>
          <p:nvPr/>
        </p:nvSpPr>
        <p:spPr>
          <a:xfrm>
            <a:off x="1421758" y="2272954"/>
            <a:ext cx="411687" cy="427221"/>
          </a:xfrm>
          <a:custGeom>
            <a:avLst/>
            <a:gdLst>
              <a:gd name="connsiteX0" fmla="*/ 544967 w 625904"/>
              <a:gd name="connsiteY0" fmla="*/ 649522 h 649521"/>
              <a:gd name="connsiteX1" fmla="*/ 344575 w 625904"/>
              <a:gd name="connsiteY1" fmla="*/ 649522 h 649521"/>
              <a:gd name="connsiteX2" fmla="*/ 274546 w 625904"/>
              <a:gd name="connsiteY2" fmla="*/ 609120 h 649521"/>
              <a:gd name="connsiteX3" fmla="*/ 274142 w 625904"/>
              <a:gd name="connsiteY3" fmla="*/ 608447 h 649521"/>
              <a:gd name="connsiteX4" fmla="*/ 10724 w 625904"/>
              <a:gd name="connsiteY4" fmla="*/ 120801 h 649521"/>
              <a:gd name="connsiteX5" fmla="*/ 10993 w 625904"/>
              <a:gd name="connsiteY5" fmla="*/ 40402 h 649521"/>
              <a:gd name="connsiteX6" fmla="*/ 81022 w 625904"/>
              <a:gd name="connsiteY6" fmla="*/ 0 h 649521"/>
              <a:gd name="connsiteX7" fmla="*/ 545101 w 625904"/>
              <a:gd name="connsiteY7" fmla="*/ 0 h 649521"/>
              <a:gd name="connsiteX8" fmla="*/ 625905 w 625904"/>
              <a:gd name="connsiteY8" fmla="*/ 80803 h 649521"/>
              <a:gd name="connsiteX9" fmla="*/ 625905 w 625904"/>
              <a:gd name="connsiteY9" fmla="*/ 568719 h 649521"/>
              <a:gd name="connsiteX10" fmla="*/ 544967 w 625904"/>
              <a:gd name="connsiteY10" fmla="*/ 649522 h 64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904" h="649521">
                <a:moveTo>
                  <a:pt x="544967" y="649522"/>
                </a:moveTo>
                <a:lnTo>
                  <a:pt x="344575" y="649522"/>
                </a:lnTo>
                <a:cubicBezTo>
                  <a:pt x="315755" y="649522"/>
                  <a:pt x="288956" y="634035"/>
                  <a:pt x="274546" y="609120"/>
                </a:cubicBezTo>
                <a:lnTo>
                  <a:pt x="274142" y="608447"/>
                </a:lnTo>
                <a:lnTo>
                  <a:pt x="10724" y="120801"/>
                </a:lnTo>
                <a:cubicBezTo>
                  <a:pt x="-3686" y="95617"/>
                  <a:pt x="-3551" y="65585"/>
                  <a:pt x="10993" y="40402"/>
                </a:cubicBezTo>
                <a:cubicBezTo>
                  <a:pt x="25538" y="15083"/>
                  <a:pt x="51799" y="0"/>
                  <a:pt x="81022" y="0"/>
                </a:cubicBezTo>
                <a:lnTo>
                  <a:pt x="545101" y="0"/>
                </a:lnTo>
                <a:cubicBezTo>
                  <a:pt x="589678" y="0"/>
                  <a:pt x="625905" y="36227"/>
                  <a:pt x="625905" y="80803"/>
                </a:cubicBezTo>
                <a:lnTo>
                  <a:pt x="625905" y="568719"/>
                </a:lnTo>
                <a:cubicBezTo>
                  <a:pt x="625770" y="613295"/>
                  <a:pt x="589543" y="649522"/>
                  <a:pt x="544967" y="649522"/>
                </a:cubicBezTo>
                <a:close/>
              </a:path>
            </a:pathLst>
          </a:custGeom>
          <a:solidFill>
            <a:srgbClr val="00A8D6"/>
          </a:solidFill>
          <a:ln w="13465" cap="flat">
            <a:noFill/>
            <a:prstDash val="solid"/>
            <a:miter/>
          </a:ln>
        </p:spPr>
        <p:txBody>
          <a:bodyPr rtlCol="0" anchor="ctr"/>
          <a:lstStyle/>
          <a:p>
            <a:endParaRPr lang="en-US" sz="1184"/>
          </a:p>
        </p:txBody>
      </p:sp>
      <p:sp>
        <p:nvSpPr>
          <p:cNvPr id="13" name="Freeform: Shape 11">
            <a:extLst>
              <a:ext uri="{FF2B5EF4-FFF2-40B4-BE49-F238E27FC236}">
                <a16:creationId xmlns:a16="http://schemas.microsoft.com/office/drawing/2014/main" id="{EA70FA4F-1303-4A39-8E4B-33506760BE8C}"/>
              </a:ext>
            </a:extLst>
          </p:cNvPr>
          <p:cNvSpPr/>
          <p:nvPr/>
        </p:nvSpPr>
        <p:spPr>
          <a:xfrm>
            <a:off x="3898900" y="2273043"/>
            <a:ext cx="411687" cy="427133"/>
          </a:xfrm>
          <a:custGeom>
            <a:avLst/>
            <a:gdLst>
              <a:gd name="connsiteX0" fmla="*/ 544967 w 625904"/>
              <a:gd name="connsiteY0" fmla="*/ 649387 h 649387"/>
              <a:gd name="connsiteX1" fmla="*/ 344710 w 625904"/>
              <a:gd name="connsiteY1" fmla="*/ 649387 h 649387"/>
              <a:gd name="connsiteX2" fmla="*/ 274680 w 625904"/>
              <a:gd name="connsiteY2" fmla="*/ 608986 h 649387"/>
              <a:gd name="connsiteX3" fmla="*/ 274276 w 625904"/>
              <a:gd name="connsiteY3" fmla="*/ 608312 h 649387"/>
              <a:gd name="connsiteX4" fmla="*/ 10724 w 625904"/>
              <a:gd name="connsiteY4" fmla="*/ 120801 h 649387"/>
              <a:gd name="connsiteX5" fmla="*/ 10993 w 625904"/>
              <a:gd name="connsiteY5" fmla="*/ 40402 h 649387"/>
              <a:gd name="connsiteX6" fmla="*/ 81023 w 625904"/>
              <a:gd name="connsiteY6" fmla="*/ 0 h 649387"/>
              <a:gd name="connsiteX7" fmla="*/ 545101 w 625904"/>
              <a:gd name="connsiteY7" fmla="*/ 0 h 649387"/>
              <a:gd name="connsiteX8" fmla="*/ 625905 w 625904"/>
              <a:gd name="connsiteY8" fmla="*/ 80803 h 649387"/>
              <a:gd name="connsiteX9" fmla="*/ 625905 w 625904"/>
              <a:gd name="connsiteY9" fmla="*/ 568719 h 649387"/>
              <a:gd name="connsiteX10" fmla="*/ 544967 w 625904"/>
              <a:gd name="connsiteY10" fmla="*/ 649387 h 64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904" h="649387">
                <a:moveTo>
                  <a:pt x="544967" y="649387"/>
                </a:moveTo>
                <a:lnTo>
                  <a:pt x="344710" y="649387"/>
                </a:lnTo>
                <a:cubicBezTo>
                  <a:pt x="315890" y="649387"/>
                  <a:pt x="289090" y="633900"/>
                  <a:pt x="274680" y="608986"/>
                </a:cubicBezTo>
                <a:lnTo>
                  <a:pt x="274276" y="608312"/>
                </a:lnTo>
                <a:lnTo>
                  <a:pt x="10724" y="120801"/>
                </a:lnTo>
                <a:cubicBezTo>
                  <a:pt x="-3686" y="95617"/>
                  <a:pt x="-3551" y="65585"/>
                  <a:pt x="10993" y="40402"/>
                </a:cubicBezTo>
                <a:cubicBezTo>
                  <a:pt x="25537" y="15083"/>
                  <a:pt x="51799" y="0"/>
                  <a:pt x="81023" y="0"/>
                </a:cubicBezTo>
                <a:lnTo>
                  <a:pt x="545101" y="0"/>
                </a:lnTo>
                <a:cubicBezTo>
                  <a:pt x="589678" y="0"/>
                  <a:pt x="625905" y="36227"/>
                  <a:pt x="625905" y="80803"/>
                </a:cubicBezTo>
                <a:lnTo>
                  <a:pt x="625905" y="568719"/>
                </a:lnTo>
                <a:cubicBezTo>
                  <a:pt x="625905" y="613161"/>
                  <a:pt x="589543" y="649387"/>
                  <a:pt x="544967" y="649387"/>
                </a:cubicBezTo>
                <a:close/>
              </a:path>
            </a:pathLst>
          </a:custGeom>
          <a:solidFill>
            <a:srgbClr val="00538B"/>
          </a:solidFill>
          <a:ln w="13465" cap="flat">
            <a:noFill/>
            <a:prstDash val="solid"/>
            <a:miter/>
          </a:ln>
        </p:spPr>
        <p:txBody>
          <a:bodyPr rtlCol="0" anchor="ctr"/>
          <a:lstStyle/>
          <a:p>
            <a:endParaRPr lang="en-US" sz="1184"/>
          </a:p>
        </p:txBody>
      </p:sp>
      <p:sp>
        <p:nvSpPr>
          <p:cNvPr id="14" name="Freeform: Shape 12">
            <a:extLst>
              <a:ext uri="{FF2B5EF4-FFF2-40B4-BE49-F238E27FC236}">
                <a16:creationId xmlns:a16="http://schemas.microsoft.com/office/drawing/2014/main" id="{E5D87E28-265A-4B64-9175-E3B3311ABC6C}"/>
              </a:ext>
            </a:extLst>
          </p:cNvPr>
          <p:cNvSpPr/>
          <p:nvPr/>
        </p:nvSpPr>
        <p:spPr>
          <a:xfrm>
            <a:off x="6211004" y="2273043"/>
            <a:ext cx="411687" cy="427133"/>
          </a:xfrm>
          <a:custGeom>
            <a:avLst/>
            <a:gdLst>
              <a:gd name="connsiteX0" fmla="*/ 544967 w 625904"/>
              <a:gd name="connsiteY0" fmla="*/ 649387 h 649387"/>
              <a:gd name="connsiteX1" fmla="*/ 344710 w 625904"/>
              <a:gd name="connsiteY1" fmla="*/ 649387 h 649387"/>
              <a:gd name="connsiteX2" fmla="*/ 274681 w 625904"/>
              <a:gd name="connsiteY2" fmla="*/ 608986 h 649387"/>
              <a:gd name="connsiteX3" fmla="*/ 274277 w 625904"/>
              <a:gd name="connsiteY3" fmla="*/ 608312 h 649387"/>
              <a:gd name="connsiteX4" fmla="*/ 10724 w 625904"/>
              <a:gd name="connsiteY4" fmla="*/ 120801 h 649387"/>
              <a:gd name="connsiteX5" fmla="*/ 10993 w 625904"/>
              <a:gd name="connsiteY5" fmla="*/ 40402 h 649387"/>
              <a:gd name="connsiteX6" fmla="*/ 81023 w 625904"/>
              <a:gd name="connsiteY6" fmla="*/ 0 h 649387"/>
              <a:gd name="connsiteX7" fmla="*/ 545101 w 625904"/>
              <a:gd name="connsiteY7" fmla="*/ 0 h 649387"/>
              <a:gd name="connsiteX8" fmla="*/ 625904 w 625904"/>
              <a:gd name="connsiteY8" fmla="*/ 80803 h 649387"/>
              <a:gd name="connsiteX9" fmla="*/ 625904 w 625904"/>
              <a:gd name="connsiteY9" fmla="*/ 568719 h 649387"/>
              <a:gd name="connsiteX10" fmla="*/ 544967 w 625904"/>
              <a:gd name="connsiteY10" fmla="*/ 649387 h 64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904" h="649387">
                <a:moveTo>
                  <a:pt x="544967" y="649387"/>
                </a:moveTo>
                <a:lnTo>
                  <a:pt x="344710" y="649387"/>
                </a:lnTo>
                <a:cubicBezTo>
                  <a:pt x="315891" y="649387"/>
                  <a:pt x="289091" y="633900"/>
                  <a:pt x="274681" y="608986"/>
                </a:cubicBezTo>
                <a:lnTo>
                  <a:pt x="274277" y="608312"/>
                </a:lnTo>
                <a:lnTo>
                  <a:pt x="10724" y="120801"/>
                </a:lnTo>
                <a:cubicBezTo>
                  <a:pt x="-3686" y="95617"/>
                  <a:pt x="-3551" y="65585"/>
                  <a:pt x="10993" y="40402"/>
                </a:cubicBezTo>
                <a:cubicBezTo>
                  <a:pt x="25538" y="15083"/>
                  <a:pt x="51798" y="0"/>
                  <a:pt x="81023" y="0"/>
                </a:cubicBezTo>
                <a:lnTo>
                  <a:pt x="545101" y="0"/>
                </a:lnTo>
                <a:cubicBezTo>
                  <a:pt x="589678" y="0"/>
                  <a:pt x="625904" y="36227"/>
                  <a:pt x="625904" y="80803"/>
                </a:cubicBezTo>
                <a:lnTo>
                  <a:pt x="625904" y="568719"/>
                </a:lnTo>
                <a:cubicBezTo>
                  <a:pt x="625904" y="613161"/>
                  <a:pt x="589544" y="649387"/>
                  <a:pt x="544967" y="649387"/>
                </a:cubicBezTo>
                <a:close/>
              </a:path>
            </a:pathLst>
          </a:custGeom>
          <a:solidFill>
            <a:srgbClr val="00A8D6"/>
          </a:solidFill>
          <a:ln w="13465" cap="flat">
            <a:noFill/>
            <a:prstDash val="solid"/>
            <a:miter/>
          </a:ln>
        </p:spPr>
        <p:txBody>
          <a:bodyPr rtlCol="0" anchor="ctr"/>
          <a:lstStyle/>
          <a:p>
            <a:endParaRPr lang="en-US" sz="1184"/>
          </a:p>
        </p:txBody>
      </p:sp>
      <p:sp>
        <p:nvSpPr>
          <p:cNvPr id="15" name="Freeform: Shape 66">
            <a:extLst>
              <a:ext uri="{FF2B5EF4-FFF2-40B4-BE49-F238E27FC236}">
                <a16:creationId xmlns:a16="http://schemas.microsoft.com/office/drawing/2014/main" id="{E5981FF1-3E52-4A2E-990A-C071AC245237}"/>
              </a:ext>
            </a:extLst>
          </p:cNvPr>
          <p:cNvSpPr/>
          <p:nvPr/>
        </p:nvSpPr>
        <p:spPr>
          <a:xfrm>
            <a:off x="8631562" y="2273043"/>
            <a:ext cx="411687" cy="427133"/>
          </a:xfrm>
          <a:custGeom>
            <a:avLst/>
            <a:gdLst>
              <a:gd name="connsiteX0" fmla="*/ 544967 w 625904"/>
              <a:gd name="connsiteY0" fmla="*/ 649387 h 649387"/>
              <a:gd name="connsiteX1" fmla="*/ 344710 w 625904"/>
              <a:gd name="connsiteY1" fmla="*/ 649387 h 649387"/>
              <a:gd name="connsiteX2" fmla="*/ 274681 w 625904"/>
              <a:gd name="connsiteY2" fmla="*/ 608986 h 649387"/>
              <a:gd name="connsiteX3" fmla="*/ 274277 w 625904"/>
              <a:gd name="connsiteY3" fmla="*/ 608312 h 649387"/>
              <a:gd name="connsiteX4" fmla="*/ 10724 w 625904"/>
              <a:gd name="connsiteY4" fmla="*/ 120801 h 649387"/>
              <a:gd name="connsiteX5" fmla="*/ 10993 w 625904"/>
              <a:gd name="connsiteY5" fmla="*/ 40402 h 649387"/>
              <a:gd name="connsiteX6" fmla="*/ 81023 w 625904"/>
              <a:gd name="connsiteY6" fmla="*/ 0 h 649387"/>
              <a:gd name="connsiteX7" fmla="*/ 545101 w 625904"/>
              <a:gd name="connsiteY7" fmla="*/ 0 h 649387"/>
              <a:gd name="connsiteX8" fmla="*/ 625904 w 625904"/>
              <a:gd name="connsiteY8" fmla="*/ 80803 h 649387"/>
              <a:gd name="connsiteX9" fmla="*/ 625904 w 625904"/>
              <a:gd name="connsiteY9" fmla="*/ 568719 h 649387"/>
              <a:gd name="connsiteX10" fmla="*/ 544967 w 625904"/>
              <a:gd name="connsiteY10" fmla="*/ 649387 h 64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904" h="649387">
                <a:moveTo>
                  <a:pt x="544967" y="649387"/>
                </a:moveTo>
                <a:lnTo>
                  <a:pt x="344710" y="649387"/>
                </a:lnTo>
                <a:cubicBezTo>
                  <a:pt x="315891" y="649387"/>
                  <a:pt x="289091" y="633900"/>
                  <a:pt x="274681" y="608986"/>
                </a:cubicBezTo>
                <a:lnTo>
                  <a:pt x="274277" y="608312"/>
                </a:lnTo>
                <a:lnTo>
                  <a:pt x="10724" y="120801"/>
                </a:lnTo>
                <a:cubicBezTo>
                  <a:pt x="-3686" y="95617"/>
                  <a:pt x="-3551" y="65585"/>
                  <a:pt x="10993" y="40402"/>
                </a:cubicBezTo>
                <a:cubicBezTo>
                  <a:pt x="25538" y="15083"/>
                  <a:pt x="51798" y="0"/>
                  <a:pt x="81023" y="0"/>
                </a:cubicBezTo>
                <a:lnTo>
                  <a:pt x="545101" y="0"/>
                </a:lnTo>
                <a:cubicBezTo>
                  <a:pt x="589678" y="0"/>
                  <a:pt x="625904" y="36227"/>
                  <a:pt x="625904" y="80803"/>
                </a:cubicBezTo>
                <a:lnTo>
                  <a:pt x="625904" y="568719"/>
                </a:lnTo>
                <a:cubicBezTo>
                  <a:pt x="625770" y="613161"/>
                  <a:pt x="589544" y="649387"/>
                  <a:pt x="544967" y="649387"/>
                </a:cubicBezTo>
                <a:close/>
              </a:path>
            </a:pathLst>
          </a:custGeom>
          <a:solidFill>
            <a:srgbClr val="00538B"/>
          </a:solidFill>
          <a:ln w="13465" cap="flat">
            <a:noFill/>
            <a:prstDash val="solid"/>
            <a:miter/>
          </a:ln>
        </p:spPr>
        <p:txBody>
          <a:bodyPr rtlCol="0" anchor="ctr"/>
          <a:lstStyle/>
          <a:p>
            <a:endParaRPr lang="en-US" sz="1184"/>
          </a:p>
        </p:txBody>
      </p:sp>
      <p:sp>
        <p:nvSpPr>
          <p:cNvPr id="16" name="Freeform: Shape 67">
            <a:extLst>
              <a:ext uri="{FF2B5EF4-FFF2-40B4-BE49-F238E27FC236}">
                <a16:creationId xmlns:a16="http://schemas.microsoft.com/office/drawing/2014/main" id="{4C514B59-94B2-49B4-B453-F9048C3C167D}"/>
              </a:ext>
            </a:extLst>
          </p:cNvPr>
          <p:cNvSpPr/>
          <p:nvPr/>
        </p:nvSpPr>
        <p:spPr>
          <a:xfrm>
            <a:off x="1617665" y="2183488"/>
            <a:ext cx="606065" cy="606065"/>
          </a:xfrm>
          <a:custGeom>
            <a:avLst/>
            <a:gdLst>
              <a:gd name="connsiteX0" fmla="*/ 921424 w 921424"/>
              <a:gd name="connsiteY0" fmla="*/ 460712 h 921424"/>
              <a:gd name="connsiteX1" fmla="*/ 460712 w 921424"/>
              <a:gd name="connsiteY1" fmla="*/ 921424 h 921424"/>
              <a:gd name="connsiteX2" fmla="*/ 0 w 921424"/>
              <a:gd name="connsiteY2" fmla="*/ 460712 h 921424"/>
              <a:gd name="connsiteX3" fmla="*/ 460712 w 921424"/>
              <a:gd name="connsiteY3" fmla="*/ 0 h 921424"/>
              <a:gd name="connsiteX4" fmla="*/ 921424 w 921424"/>
              <a:gd name="connsiteY4" fmla="*/ 460712 h 9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24" h="921424">
                <a:moveTo>
                  <a:pt x="921424" y="460712"/>
                </a:moveTo>
                <a:cubicBezTo>
                  <a:pt x="921424" y="715156"/>
                  <a:pt x="715157" y="921424"/>
                  <a:pt x="460712" y="921424"/>
                </a:cubicBezTo>
                <a:cubicBezTo>
                  <a:pt x="206268" y="921424"/>
                  <a:pt x="0" y="715156"/>
                  <a:pt x="0" y="460712"/>
                </a:cubicBezTo>
                <a:cubicBezTo>
                  <a:pt x="0" y="206268"/>
                  <a:pt x="206268" y="0"/>
                  <a:pt x="460712" y="0"/>
                </a:cubicBezTo>
                <a:cubicBezTo>
                  <a:pt x="715157" y="0"/>
                  <a:pt x="921424" y="206268"/>
                  <a:pt x="921424" y="460712"/>
                </a:cubicBezTo>
                <a:close/>
              </a:path>
            </a:pathLst>
          </a:custGeom>
          <a:solidFill>
            <a:srgbClr val="00538B"/>
          </a:solidFill>
          <a:ln w="13465" cap="flat">
            <a:noFill/>
            <a:prstDash val="solid"/>
            <a:miter/>
          </a:ln>
        </p:spPr>
        <p:txBody>
          <a:bodyPr rtlCol="0" anchor="ctr"/>
          <a:lstStyle/>
          <a:p>
            <a:endParaRPr lang="en-US" sz="1184"/>
          </a:p>
        </p:txBody>
      </p:sp>
      <p:sp>
        <p:nvSpPr>
          <p:cNvPr id="17" name="Freeform: Shape 68">
            <a:extLst>
              <a:ext uri="{FF2B5EF4-FFF2-40B4-BE49-F238E27FC236}">
                <a16:creationId xmlns:a16="http://schemas.microsoft.com/office/drawing/2014/main" id="{F929CFFB-196E-4941-A47C-EA9079D142DF}"/>
              </a:ext>
            </a:extLst>
          </p:cNvPr>
          <p:cNvSpPr/>
          <p:nvPr/>
        </p:nvSpPr>
        <p:spPr>
          <a:xfrm>
            <a:off x="4104815" y="2183488"/>
            <a:ext cx="606065" cy="606065"/>
          </a:xfrm>
          <a:custGeom>
            <a:avLst/>
            <a:gdLst>
              <a:gd name="connsiteX0" fmla="*/ 921425 w 921424"/>
              <a:gd name="connsiteY0" fmla="*/ 460712 h 921424"/>
              <a:gd name="connsiteX1" fmla="*/ 460712 w 921424"/>
              <a:gd name="connsiteY1" fmla="*/ 921424 h 921424"/>
              <a:gd name="connsiteX2" fmla="*/ 0 w 921424"/>
              <a:gd name="connsiteY2" fmla="*/ 460712 h 921424"/>
              <a:gd name="connsiteX3" fmla="*/ 460712 w 921424"/>
              <a:gd name="connsiteY3" fmla="*/ 0 h 921424"/>
              <a:gd name="connsiteX4" fmla="*/ 921425 w 921424"/>
              <a:gd name="connsiteY4" fmla="*/ 460712 h 9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24" h="921424">
                <a:moveTo>
                  <a:pt x="921425" y="460712"/>
                </a:moveTo>
                <a:cubicBezTo>
                  <a:pt x="921425" y="715156"/>
                  <a:pt x="715157" y="921424"/>
                  <a:pt x="460712" y="921424"/>
                </a:cubicBezTo>
                <a:cubicBezTo>
                  <a:pt x="206268" y="921424"/>
                  <a:pt x="0" y="715156"/>
                  <a:pt x="0" y="460712"/>
                </a:cubicBezTo>
                <a:cubicBezTo>
                  <a:pt x="0" y="206268"/>
                  <a:pt x="206268" y="0"/>
                  <a:pt x="460712" y="0"/>
                </a:cubicBezTo>
                <a:cubicBezTo>
                  <a:pt x="715157" y="0"/>
                  <a:pt x="921425" y="206268"/>
                  <a:pt x="921425" y="460712"/>
                </a:cubicBezTo>
                <a:close/>
              </a:path>
            </a:pathLst>
          </a:custGeom>
          <a:solidFill>
            <a:srgbClr val="00A8D6"/>
          </a:solidFill>
          <a:ln w="13465" cap="flat">
            <a:noFill/>
            <a:prstDash val="solid"/>
            <a:miter/>
          </a:ln>
        </p:spPr>
        <p:txBody>
          <a:bodyPr rtlCol="0" anchor="ctr"/>
          <a:lstStyle/>
          <a:p>
            <a:endParaRPr lang="en-US" sz="1184"/>
          </a:p>
        </p:txBody>
      </p:sp>
      <p:sp>
        <p:nvSpPr>
          <p:cNvPr id="18" name="Freeform: Shape 69">
            <a:extLst>
              <a:ext uri="{FF2B5EF4-FFF2-40B4-BE49-F238E27FC236}">
                <a16:creationId xmlns:a16="http://schemas.microsoft.com/office/drawing/2014/main" id="{DE477BF1-CEFD-4424-9F87-4D2A2AB79A63}"/>
              </a:ext>
            </a:extLst>
          </p:cNvPr>
          <p:cNvSpPr/>
          <p:nvPr/>
        </p:nvSpPr>
        <p:spPr>
          <a:xfrm>
            <a:off x="6426753" y="2183488"/>
            <a:ext cx="606065" cy="606065"/>
          </a:xfrm>
          <a:custGeom>
            <a:avLst/>
            <a:gdLst>
              <a:gd name="connsiteX0" fmla="*/ 921425 w 921424"/>
              <a:gd name="connsiteY0" fmla="*/ 460712 h 921424"/>
              <a:gd name="connsiteX1" fmla="*/ 460712 w 921424"/>
              <a:gd name="connsiteY1" fmla="*/ 921424 h 921424"/>
              <a:gd name="connsiteX2" fmla="*/ 0 w 921424"/>
              <a:gd name="connsiteY2" fmla="*/ 460712 h 921424"/>
              <a:gd name="connsiteX3" fmla="*/ 460712 w 921424"/>
              <a:gd name="connsiteY3" fmla="*/ 0 h 921424"/>
              <a:gd name="connsiteX4" fmla="*/ 921425 w 921424"/>
              <a:gd name="connsiteY4" fmla="*/ 460712 h 9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24" h="921424">
                <a:moveTo>
                  <a:pt x="921425" y="460712"/>
                </a:moveTo>
                <a:cubicBezTo>
                  <a:pt x="921425" y="715156"/>
                  <a:pt x="715157" y="921424"/>
                  <a:pt x="460712" y="921424"/>
                </a:cubicBezTo>
                <a:cubicBezTo>
                  <a:pt x="206268" y="921424"/>
                  <a:pt x="0" y="715156"/>
                  <a:pt x="0" y="460712"/>
                </a:cubicBezTo>
                <a:cubicBezTo>
                  <a:pt x="0" y="206268"/>
                  <a:pt x="206268" y="0"/>
                  <a:pt x="460712" y="0"/>
                </a:cubicBezTo>
                <a:cubicBezTo>
                  <a:pt x="715157" y="0"/>
                  <a:pt x="921425" y="206268"/>
                  <a:pt x="921425" y="460712"/>
                </a:cubicBezTo>
                <a:close/>
              </a:path>
            </a:pathLst>
          </a:custGeom>
          <a:solidFill>
            <a:srgbClr val="00538B"/>
          </a:solidFill>
          <a:ln w="13465" cap="flat">
            <a:noFill/>
            <a:prstDash val="solid"/>
            <a:miter/>
          </a:ln>
        </p:spPr>
        <p:txBody>
          <a:bodyPr rtlCol="0" anchor="ctr"/>
          <a:lstStyle/>
          <a:p>
            <a:endParaRPr lang="en-US" sz="1184"/>
          </a:p>
        </p:txBody>
      </p:sp>
      <p:sp>
        <p:nvSpPr>
          <p:cNvPr id="19" name="Freeform: Shape 70">
            <a:extLst>
              <a:ext uri="{FF2B5EF4-FFF2-40B4-BE49-F238E27FC236}">
                <a16:creationId xmlns:a16="http://schemas.microsoft.com/office/drawing/2014/main" id="{B78DA1C3-FD33-4902-BD61-909CC3BF8E38}"/>
              </a:ext>
            </a:extLst>
          </p:cNvPr>
          <p:cNvSpPr/>
          <p:nvPr/>
        </p:nvSpPr>
        <p:spPr>
          <a:xfrm>
            <a:off x="8857143" y="2183488"/>
            <a:ext cx="606065" cy="606065"/>
          </a:xfrm>
          <a:custGeom>
            <a:avLst/>
            <a:gdLst>
              <a:gd name="connsiteX0" fmla="*/ 921425 w 921424"/>
              <a:gd name="connsiteY0" fmla="*/ 460712 h 921424"/>
              <a:gd name="connsiteX1" fmla="*/ 460712 w 921424"/>
              <a:gd name="connsiteY1" fmla="*/ 921424 h 921424"/>
              <a:gd name="connsiteX2" fmla="*/ 0 w 921424"/>
              <a:gd name="connsiteY2" fmla="*/ 460712 h 921424"/>
              <a:gd name="connsiteX3" fmla="*/ 460712 w 921424"/>
              <a:gd name="connsiteY3" fmla="*/ 0 h 921424"/>
              <a:gd name="connsiteX4" fmla="*/ 921425 w 921424"/>
              <a:gd name="connsiteY4" fmla="*/ 460712 h 9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24" h="921424">
                <a:moveTo>
                  <a:pt x="921425" y="460712"/>
                </a:moveTo>
                <a:cubicBezTo>
                  <a:pt x="921425" y="715156"/>
                  <a:pt x="715157" y="921424"/>
                  <a:pt x="460712" y="921424"/>
                </a:cubicBezTo>
                <a:cubicBezTo>
                  <a:pt x="206268" y="921424"/>
                  <a:pt x="0" y="715156"/>
                  <a:pt x="0" y="460712"/>
                </a:cubicBezTo>
                <a:cubicBezTo>
                  <a:pt x="0" y="206268"/>
                  <a:pt x="206268" y="0"/>
                  <a:pt x="460712" y="0"/>
                </a:cubicBezTo>
                <a:cubicBezTo>
                  <a:pt x="715157" y="0"/>
                  <a:pt x="921425" y="206268"/>
                  <a:pt x="921425" y="460712"/>
                </a:cubicBezTo>
                <a:close/>
              </a:path>
            </a:pathLst>
          </a:custGeom>
          <a:solidFill>
            <a:srgbClr val="00A8D6"/>
          </a:solidFill>
          <a:ln w="13465" cap="flat">
            <a:noFill/>
            <a:prstDash val="solid"/>
            <a:miter/>
          </a:ln>
        </p:spPr>
        <p:txBody>
          <a:bodyPr rtlCol="0" anchor="ctr"/>
          <a:lstStyle/>
          <a:p>
            <a:endParaRPr lang="en-US" sz="1184"/>
          </a:p>
        </p:txBody>
      </p:sp>
      <p:sp>
        <p:nvSpPr>
          <p:cNvPr id="20" name="TextBox 19">
            <a:extLst>
              <a:ext uri="{FF2B5EF4-FFF2-40B4-BE49-F238E27FC236}">
                <a16:creationId xmlns:a16="http://schemas.microsoft.com/office/drawing/2014/main" id="{44FA3EA6-96F9-49C9-80B9-93BE6AA0FC58}"/>
              </a:ext>
            </a:extLst>
          </p:cNvPr>
          <p:cNvSpPr txBox="1"/>
          <p:nvPr/>
        </p:nvSpPr>
        <p:spPr>
          <a:xfrm>
            <a:off x="1768641" y="2272954"/>
            <a:ext cx="304112" cy="456728"/>
          </a:xfrm>
          <a:prstGeom prst="rect">
            <a:avLst/>
          </a:prstGeom>
          <a:noFill/>
        </p:spPr>
        <p:txBody>
          <a:bodyPr wrap="square" rtlCol="0">
            <a:spAutoFit/>
          </a:bodyPr>
          <a:lstStyle/>
          <a:p>
            <a:pPr algn="ctr"/>
            <a:r>
              <a:rPr lang="da-DK" sz="2368" dirty="0">
                <a:solidFill>
                  <a:schemeClr val="bg1"/>
                </a:solidFill>
                <a:latin typeface="Myriad Pro" panose="020B0503030403020204" pitchFamily="34" charset="0"/>
              </a:rPr>
              <a:t>1</a:t>
            </a:r>
            <a:endParaRPr lang="en-US" sz="2368" dirty="0">
              <a:solidFill>
                <a:schemeClr val="bg1"/>
              </a:solidFill>
              <a:latin typeface="Myriad Pro" panose="020B0503030403020204" pitchFamily="34" charset="0"/>
            </a:endParaRPr>
          </a:p>
        </p:txBody>
      </p:sp>
      <p:sp>
        <p:nvSpPr>
          <p:cNvPr id="21" name="TextBox 20">
            <a:extLst>
              <a:ext uri="{FF2B5EF4-FFF2-40B4-BE49-F238E27FC236}">
                <a16:creationId xmlns:a16="http://schemas.microsoft.com/office/drawing/2014/main" id="{36900F29-C15A-4CD8-8CDB-BA98B61871B2}"/>
              </a:ext>
            </a:extLst>
          </p:cNvPr>
          <p:cNvSpPr txBox="1"/>
          <p:nvPr/>
        </p:nvSpPr>
        <p:spPr>
          <a:xfrm>
            <a:off x="4260578" y="2272954"/>
            <a:ext cx="304112" cy="456728"/>
          </a:xfrm>
          <a:prstGeom prst="rect">
            <a:avLst/>
          </a:prstGeom>
          <a:noFill/>
        </p:spPr>
        <p:txBody>
          <a:bodyPr wrap="square" rtlCol="0">
            <a:spAutoFit/>
          </a:bodyPr>
          <a:lstStyle/>
          <a:p>
            <a:pPr algn="ctr"/>
            <a:r>
              <a:rPr lang="da-DK" sz="2368" dirty="0">
                <a:solidFill>
                  <a:schemeClr val="bg1"/>
                </a:solidFill>
                <a:latin typeface="Myriad Pro" panose="020B0503030403020204" pitchFamily="34" charset="0"/>
              </a:rPr>
              <a:t>2</a:t>
            </a:r>
            <a:endParaRPr lang="en-US" sz="2368" dirty="0">
              <a:solidFill>
                <a:schemeClr val="bg1"/>
              </a:solidFill>
              <a:latin typeface="Myriad Pro" panose="020B0503030403020204" pitchFamily="34" charset="0"/>
            </a:endParaRPr>
          </a:p>
        </p:txBody>
      </p:sp>
      <p:sp>
        <p:nvSpPr>
          <p:cNvPr id="22" name="TextBox 21">
            <a:extLst>
              <a:ext uri="{FF2B5EF4-FFF2-40B4-BE49-F238E27FC236}">
                <a16:creationId xmlns:a16="http://schemas.microsoft.com/office/drawing/2014/main" id="{13012E04-EB10-4BE3-B663-53A208955097}"/>
              </a:ext>
            </a:extLst>
          </p:cNvPr>
          <p:cNvSpPr txBox="1"/>
          <p:nvPr/>
        </p:nvSpPr>
        <p:spPr>
          <a:xfrm>
            <a:off x="6577470" y="2272954"/>
            <a:ext cx="304112" cy="456728"/>
          </a:xfrm>
          <a:prstGeom prst="rect">
            <a:avLst/>
          </a:prstGeom>
          <a:noFill/>
        </p:spPr>
        <p:txBody>
          <a:bodyPr wrap="square" rtlCol="0">
            <a:spAutoFit/>
          </a:bodyPr>
          <a:lstStyle/>
          <a:p>
            <a:pPr algn="ctr"/>
            <a:r>
              <a:rPr lang="da-DK" sz="2368" dirty="0">
                <a:solidFill>
                  <a:schemeClr val="bg1"/>
                </a:solidFill>
                <a:latin typeface="Myriad Pro" panose="020B0503030403020204" pitchFamily="34" charset="0"/>
              </a:rPr>
              <a:t>3</a:t>
            </a:r>
            <a:endParaRPr lang="en-US" sz="2368" dirty="0">
              <a:solidFill>
                <a:schemeClr val="bg1"/>
              </a:solidFill>
              <a:latin typeface="Myriad Pro" panose="020B0503030403020204" pitchFamily="34" charset="0"/>
            </a:endParaRPr>
          </a:p>
        </p:txBody>
      </p:sp>
      <p:sp>
        <p:nvSpPr>
          <p:cNvPr id="23" name="TextBox 22">
            <a:extLst>
              <a:ext uri="{FF2B5EF4-FFF2-40B4-BE49-F238E27FC236}">
                <a16:creationId xmlns:a16="http://schemas.microsoft.com/office/drawing/2014/main" id="{AF051317-9D98-47EC-840F-03DD4B64E140}"/>
              </a:ext>
            </a:extLst>
          </p:cNvPr>
          <p:cNvSpPr txBox="1"/>
          <p:nvPr/>
        </p:nvSpPr>
        <p:spPr>
          <a:xfrm>
            <a:off x="8981641" y="2272954"/>
            <a:ext cx="304112" cy="456728"/>
          </a:xfrm>
          <a:prstGeom prst="rect">
            <a:avLst/>
          </a:prstGeom>
          <a:noFill/>
        </p:spPr>
        <p:txBody>
          <a:bodyPr wrap="square" rtlCol="0">
            <a:spAutoFit/>
          </a:bodyPr>
          <a:lstStyle/>
          <a:p>
            <a:pPr algn="ctr"/>
            <a:r>
              <a:rPr lang="da-DK" sz="2368" dirty="0">
                <a:solidFill>
                  <a:schemeClr val="bg1"/>
                </a:solidFill>
                <a:latin typeface="Myriad Pro" panose="020B0503030403020204" pitchFamily="34" charset="0"/>
              </a:rPr>
              <a:t>4</a:t>
            </a:r>
            <a:endParaRPr lang="en-US" sz="2368" dirty="0">
              <a:solidFill>
                <a:schemeClr val="bg1"/>
              </a:solidFill>
              <a:latin typeface="Myriad Pro" panose="020B0503030403020204" pitchFamily="34" charset="0"/>
            </a:endParaRP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0505" y="4324411"/>
            <a:ext cx="752800" cy="712921"/>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3796" y="4324411"/>
            <a:ext cx="752800" cy="712921"/>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7775" y="4321652"/>
            <a:ext cx="752800" cy="712921"/>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2102" y="4325414"/>
            <a:ext cx="752800" cy="712921"/>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4507" y="4308942"/>
            <a:ext cx="752800" cy="712921"/>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2446" y="4306183"/>
            <a:ext cx="752800" cy="712921"/>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7798" y="4308942"/>
            <a:ext cx="752800" cy="712921"/>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1776" y="4306183"/>
            <a:ext cx="752800" cy="712921"/>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6103" y="4309945"/>
            <a:ext cx="752800" cy="712921"/>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4181" y="4311948"/>
            <a:ext cx="752800" cy="712921"/>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8508" y="4315710"/>
            <a:ext cx="752800" cy="712921"/>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7700" y="4331023"/>
            <a:ext cx="752800" cy="712921"/>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5450" y="4771022"/>
            <a:ext cx="752800" cy="712921"/>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9429" y="4768263"/>
            <a:ext cx="752800" cy="712921"/>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3756" y="4772025"/>
            <a:ext cx="752800" cy="712921"/>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6161" y="4755553"/>
            <a:ext cx="752800" cy="712921"/>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4100" y="4752794"/>
            <a:ext cx="752800" cy="712921"/>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9452" y="4755553"/>
            <a:ext cx="752800" cy="712921"/>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3430" y="4752794"/>
            <a:ext cx="752800" cy="712921"/>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5835" y="4758559"/>
            <a:ext cx="752800" cy="712921"/>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0162" y="4762321"/>
            <a:ext cx="752800" cy="712921"/>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0140" y="4758559"/>
            <a:ext cx="752800" cy="712921"/>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1773" y="5217633"/>
            <a:ext cx="752800" cy="712921"/>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3879" y="5216435"/>
            <a:ext cx="752800" cy="712921"/>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5792" y="5185063"/>
            <a:ext cx="752800" cy="712921"/>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4593" y="5194678"/>
            <a:ext cx="752800" cy="712921"/>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8163" y="3877421"/>
            <a:ext cx="752800" cy="712921"/>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1083" y="3941251"/>
            <a:ext cx="752800" cy="712921"/>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6158" y="3852162"/>
            <a:ext cx="752800" cy="712921"/>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7757" y="4756556"/>
            <a:ext cx="752800" cy="712921"/>
          </a:xfrm>
          <a:prstGeom prst="rect">
            <a:avLst/>
          </a:prstGeom>
        </p:spPr>
      </p:pic>
      <p:sp>
        <p:nvSpPr>
          <p:cNvPr id="59" name="Freeform: Shape 12">
            <a:extLst>
              <a:ext uri="{FF2B5EF4-FFF2-40B4-BE49-F238E27FC236}">
                <a16:creationId xmlns:a16="http://schemas.microsoft.com/office/drawing/2014/main" id="{E5D87E28-265A-4B64-9175-E3B3311ABC6C}"/>
              </a:ext>
            </a:extLst>
          </p:cNvPr>
          <p:cNvSpPr/>
          <p:nvPr/>
        </p:nvSpPr>
        <p:spPr>
          <a:xfrm>
            <a:off x="4941849" y="6312915"/>
            <a:ext cx="411687" cy="427133"/>
          </a:xfrm>
          <a:custGeom>
            <a:avLst/>
            <a:gdLst>
              <a:gd name="connsiteX0" fmla="*/ 544967 w 625904"/>
              <a:gd name="connsiteY0" fmla="*/ 649387 h 649387"/>
              <a:gd name="connsiteX1" fmla="*/ 344710 w 625904"/>
              <a:gd name="connsiteY1" fmla="*/ 649387 h 649387"/>
              <a:gd name="connsiteX2" fmla="*/ 274681 w 625904"/>
              <a:gd name="connsiteY2" fmla="*/ 608986 h 649387"/>
              <a:gd name="connsiteX3" fmla="*/ 274277 w 625904"/>
              <a:gd name="connsiteY3" fmla="*/ 608312 h 649387"/>
              <a:gd name="connsiteX4" fmla="*/ 10724 w 625904"/>
              <a:gd name="connsiteY4" fmla="*/ 120801 h 649387"/>
              <a:gd name="connsiteX5" fmla="*/ 10993 w 625904"/>
              <a:gd name="connsiteY5" fmla="*/ 40402 h 649387"/>
              <a:gd name="connsiteX6" fmla="*/ 81023 w 625904"/>
              <a:gd name="connsiteY6" fmla="*/ 0 h 649387"/>
              <a:gd name="connsiteX7" fmla="*/ 545101 w 625904"/>
              <a:gd name="connsiteY7" fmla="*/ 0 h 649387"/>
              <a:gd name="connsiteX8" fmla="*/ 625904 w 625904"/>
              <a:gd name="connsiteY8" fmla="*/ 80803 h 649387"/>
              <a:gd name="connsiteX9" fmla="*/ 625904 w 625904"/>
              <a:gd name="connsiteY9" fmla="*/ 568719 h 649387"/>
              <a:gd name="connsiteX10" fmla="*/ 544967 w 625904"/>
              <a:gd name="connsiteY10" fmla="*/ 649387 h 64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904" h="649387">
                <a:moveTo>
                  <a:pt x="544967" y="649387"/>
                </a:moveTo>
                <a:lnTo>
                  <a:pt x="344710" y="649387"/>
                </a:lnTo>
                <a:cubicBezTo>
                  <a:pt x="315891" y="649387"/>
                  <a:pt x="289091" y="633900"/>
                  <a:pt x="274681" y="608986"/>
                </a:cubicBezTo>
                <a:lnTo>
                  <a:pt x="274277" y="608312"/>
                </a:lnTo>
                <a:lnTo>
                  <a:pt x="10724" y="120801"/>
                </a:lnTo>
                <a:cubicBezTo>
                  <a:pt x="-3686" y="95617"/>
                  <a:pt x="-3551" y="65585"/>
                  <a:pt x="10993" y="40402"/>
                </a:cubicBezTo>
                <a:cubicBezTo>
                  <a:pt x="25538" y="15083"/>
                  <a:pt x="51798" y="0"/>
                  <a:pt x="81023" y="0"/>
                </a:cubicBezTo>
                <a:lnTo>
                  <a:pt x="545101" y="0"/>
                </a:lnTo>
                <a:cubicBezTo>
                  <a:pt x="589678" y="0"/>
                  <a:pt x="625904" y="36227"/>
                  <a:pt x="625904" y="80803"/>
                </a:cubicBezTo>
                <a:lnTo>
                  <a:pt x="625904" y="568719"/>
                </a:lnTo>
                <a:cubicBezTo>
                  <a:pt x="625904" y="613161"/>
                  <a:pt x="589544" y="649387"/>
                  <a:pt x="544967" y="649387"/>
                </a:cubicBezTo>
                <a:close/>
              </a:path>
            </a:pathLst>
          </a:custGeom>
          <a:solidFill>
            <a:srgbClr val="00A8D6"/>
          </a:solidFill>
          <a:ln w="13465" cap="flat">
            <a:noFill/>
            <a:prstDash val="solid"/>
            <a:miter/>
          </a:ln>
        </p:spPr>
        <p:txBody>
          <a:bodyPr rtlCol="0" anchor="ctr"/>
          <a:lstStyle/>
          <a:p>
            <a:endParaRPr lang="en-US" sz="1184"/>
          </a:p>
        </p:txBody>
      </p:sp>
      <p:sp>
        <p:nvSpPr>
          <p:cNvPr id="60" name="Freeform: Shape 69">
            <a:extLst>
              <a:ext uri="{FF2B5EF4-FFF2-40B4-BE49-F238E27FC236}">
                <a16:creationId xmlns:a16="http://schemas.microsoft.com/office/drawing/2014/main" id="{DE477BF1-CEFD-4424-9F87-4D2A2AB79A63}"/>
              </a:ext>
            </a:extLst>
          </p:cNvPr>
          <p:cNvSpPr/>
          <p:nvPr/>
        </p:nvSpPr>
        <p:spPr>
          <a:xfrm>
            <a:off x="5157598" y="6223360"/>
            <a:ext cx="606065" cy="606065"/>
          </a:xfrm>
          <a:custGeom>
            <a:avLst/>
            <a:gdLst>
              <a:gd name="connsiteX0" fmla="*/ 921425 w 921424"/>
              <a:gd name="connsiteY0" fmla="*/ 460712 h 921424"/>
              <a:gd name="connsiteX1" fmla="*/ 460712 w 921424"/>
              <a:gd name="connsiteY1" fmla="*/ 921424 h 921424"/>
              <a:gd name="connsiteX2" fmla="*/ 0 w 921424"/>
              <a:gd name="connsiteY2" fmla="*/ 460712 h 921424"/>
              <a:gd name="connsiteX3" fmla="*/ 460712 w 921424"/>
              <a:gd name="connsiteY3" fmla="*/ 0 h 921424"/>
              <a:gd name="connsiteX4" fmla="*/ 921425 w 921424"/>
              <a:gd name="connsiteY4" fmla="*/ 460712 h 9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24" h="921424">
                <a:moveTo>
                  <a:pt x="921425" y="460712"/>
                </a:moveTo>
                <a:cubicBezTo>
                  <a:pt x="921425" y="715156"/>
                  <a:pt x="715157" y="921424"/>
                  <a:pt x="460712" y="921424"/>
                </a:cubicBezTo>
                <a:cubicBezTo>
                  <a:pt x="206268" y="921424"/>
                  <a:pt x="0" y="715156"/>
                  <a:pt x="0" y="460712"/>
                </a:cubicBezTo>
                <a:cubicBezTo>
                  <a:pt x="0" y="206268"/>
                  <a:pt x="206268" y="0"/>
                  <a:pt x="460712" y="0"/>
                </a:cubicBezTo>
                <a:cubicBezTo>
                  <a:pt x="715157" y="0"/>
                  <a:pt x="921425" y="206268"/>
                  <a:pt x="921425" y="460712"/>
                </a:cubicBezTo>
                <a:close/>
              </a:path>
            </a:pathLst>
          </a:custGeom>
          <a:solidFill>
            <a:srgbClr val="00538B"/>
          </a:solidFill>
          <a:ln w="13465" cap="flat">
            <a:noFill/>
            <a:prstDash val="solid"/>
            <a:miter/>
          </a:ln>
        </p:spPr>
        <p:txBody>
          <a:bodyPr rtlCol="0" anchor="ctr"/>
          <a:lstStyle/>
          <a:p>
            <a:endParaRPr lang="en-US" sz="1184"/>
          </a:p>
        </p:txBody>
      </p:sp>
      <p:sp>
        <p:nvSpPr>
          <p:cNvPr id="61" name="TextBox 60">
            <a:extLst>
              <a:ext uri="{FF2B5EF4-FFF2-40B4-BE49-F238E27FC236}">
                <a16:creationId xmlns:a16="http://schemas.microsoft.com/office/drawing/2014/main" id="{13012E04-EB10-4BE3-B663-53A208955097}"/>
              </a:ext>
            </a:extLst>
          </p:cNvPr>
          <p:cNvSpPr txBox="1"/>
          <p:nvPr/>
        </p:nvSpPr>
        <p:spPr>
          <a:xfrm>
            <a:off x="5308315" y="6312826"/>
            <a:ext cx="304112" cy="456728"/>
          </a:xfrm>
          <a:prstGeom prst="rect">
            <a:avLst/>
          </a:prstGeom>
          <a:noFill/>
        </p:spPr>
        <p:txBody>
          <a:bodyPr wrap="square" rtlCol="0">
            <a:spAutoFit/>
          </a:bodyPr>
          <a:lstStyle/>
          <a:p>
            <a:pPr algn="ctr"/>
            <a:r>
              <a:rPr lang="da-DK" sz="2368" dirty="0" smtClean="0">
                <a:solidFill>
                  <a:schemeClr val="bg1"/>
                </a:solidFill>
                <a:latin typeface="Myriad Pro" panose="020B0503030403020204" pitchFamily="34" charset="0"/>
              </a:rPr>
              <a:t>5</a:t>
            </a:r>
            <a:endParaRPr lang="en-US" sz="2368" dirty="0">
              <a:solidFill>
                <a:schemeClr val="bg1"/>
              </a:solidFill>
              <a:latin typeface="Myriad Pro" panose="020B0503030403020204" pitchFamily="34" charset="0"/>
            </a:endParaRPr>
          </a:p>
        </p:txBody>
      </p:sp>
      <p:sp>
        <p:nvSpPr>
          <p:cNvPr id="62" name="Rectangle 61"/>
          <p:cNvSpPr/>
          <p:nvPr/>
        </p:nvSpPr>
        <p:spPr>
          <a:xfrm>
            <a:off x="790169" y="1507815"/>
            <a:ext cx="2116367" cy="584775"/>
          </a:xfrm>
          <a:prstGeom prst="rect">
            <a:avLst/>
          </a:prstGeom>
        </p:spPr>
        <p:txBody>
          <a:bodyPr wrap="square">
            <a:spAutoFit/>
          </a:bodyPr>
          <a:lstStyle/>
          <a:p>
            <a:pPr algn="ctr"/>
            <a:r>
              <a:rPr lang="en-US" sz="1600" b="1" dirty="0">
                <a:solidFill>
                  <a:srgbClr val="00538D"/>
                </a:solidFill>
              </a:rPr>
              <a:t>Extract from Multiple Big Data Sources</a:t>
            </a:r>
          </a:p>
        </p:txBody>
      </p:sp>
      <p:sp>
        <p:nvSpPr>
          <p:cNvPr id="63" name="Rectangle 62"/>
          <p:cNvSpPr/>
          <p:nvPr/>
        </p:nvSpPr>
        <p:spPr>
          <a:xfrm>
            <a:off x="3150037" y="1507815"/>
            <a:ext cx="2499388" cy="584775"/>
          </a:xfrm>
          <a:prstGeom prst="rect">
            <a:avLst/>
          </a:prstGeom>
        </p:spPr>
        <p:txBody>
          <a:bodyPr wrap="square">
            <a:spAutoFit/>
          </a:bodyPr>
          <a:lstStyle/>
          <a:p>
            <a:pPr algn="ctr"/>
            <a:r>
              <a:rPr lang="en-US" sz="1600" b="1" dirty="0">
                <a:solidFill>
                  <a:srgbClr val="00538D"/>
                </a:solidFill>
              </a:rPr>
              <a:t>Transform and Summarize into HDA Data Warehouse</a:t>
            </a:r>
          </a:p>
        </p:txBody>
      </p:sp>
      <p:sp>
        <p:nvSpPr>
          <p:cNvPr id="64" name="Rectangle 63"/>
          <p:cNvSpPr/>
          <p:nvPr/>
        </p:nvSpPr>
        <p:spPr>
          <a:xfrm>
            <a:off x="5727700" y="1507815"/>
            <a:ext cx="1924928" cy="584775"/>
          </a:xfrm>
          <a:prstGeom prst="rect">
            <a:avLst/>
          </a:prstGeom>
        </p:spPr>
        <p:txBody>
          <a:bodyPr wrap="square">
            <a:spAutoFit/>
          </a:bodyPr>
          <a:lstStyle/>
          <a:p>
            <a:pPr algn="ctr"/>
            <a:r>
              <a:rPr lang="en-US" sz="1600" b="1" dirty="0">
                <a:solidFill>
                  <a:srgbClr val="00538D"/>
                </a:solidFill>
              </a:rPr>
              <a:t>Apply Big Data, BI, and AI Analytics</a:t>
            </a:r>
          </a:p>
        </p:txBody>
      </p:sp>
      <p:sp>
        <p:nvSpPr>
          <p:cNvPr id="65" name="Rectangle 64"/>
          <p:cNvSpPr/>
          <p:nvPr/>
        </p:nvSpPr>
        <p:spPr>
          <a:xfrm>
            <a:off x="8109033" y="1510507"/>
            <a:ext cx="2071000" cy="584775"/>
          </a:xfrm>
          <a:prstGeom prst="rect">
            <a:avLst/>
          </a:prstGeom>
        </p:spPr>
        <p:txBody>
          <a:bodyPr wrap="square">
            <a:spAutoFit/>
          </a:bodyPr>
          <a:lstStyle/>
          <a:p>
            <a:pPr algn="ctr"/>
            <a:r>
              <a:rPr lang="en-US" sz="1600" b="1" dirty="0">
                <a:solidFill>
                  <a:srgbClr val="00538D"/>
                </a:solidFill>
              </a:rPr>
              <a:t>Visualize and Present the Outcomes</a:t>
            </a:r>
          </a:p>
        </p:txBody>
      </p:sp>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54746" y="2329632"/>
            <a:ext cx="890041" cy="890041"/>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4884" y="3569023"/>
            <a:ext cx="377082" cy="377082"/>
          </a:xfrm>
          <a:prstGeom prst="rect">
            <a:avLst/>
          </a:prstGeom>
        </p:spPr>
      </p:pic>
      <p:pic>
        <p:nvPicPr>
          <p:cNvPr id="68" name="Picture 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1745" y="2805772"/>
            <a:ext cx="1332389" cy="1140333"/>
          </a:xfrm>
          <a:prstGeom prst="rect">
            <a:avLst/>
          </a:prstGeom>
        </p:spPr>
      </p:pic>
      <p:pic>
        <p:nvPicPr>
          <p:cNvPr id="69" name="Picture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6170" y="3558869"/>
            <a:ext cx="461359" cy="388311"/>
          </a:xfrm>
          <a:prstGeom prst="rect">
            <a:avLst/>
          </a:prstGeom>
        </p:spPr>
      </p:pic>
      <p:sp>
        <p:nvSpPr>
          <p:cNvPr id="70" name="Freeform: Shape 12">
            <a:extLst>
              <a:ext uri="{FF2B5EF4-FFF2-40B4-BE49-F238E27FC236}">
                <a16:creationId xmlns:a16="http://schemas.microsoft.com/office/drawing/2014/main" id="{E5D87E28-265A-4B64-9175-E3B3311ABC6C}"/>
              </a:ext>
            </a:extLst>
          </p:cNvPr>
          <p:cNvSpPr/>
          <p:nvPr/>
        </p:nvSpPr>
        <p:spPr>
          <a:xfrm>
            <a:off x="4982086" y="6314730"/>
            <a:ext cx="411687" cy="427133"/>
          </a:xfrm>
          <a:custGeom>
            <a:avLst/>
            <a:gdLst>
              <a:gd name="connsiteX0" fmla="*/ 544967 w 625904"/>
              <a:gd name="connsiteY0" fmla="*/ 649387 h 649387"/>
              <a:gd name="connsiteX1" fmla="*/ 344710 w 625904"/>
              <a:gd name="connsiteY1" fmla="*/ 649387 h 649387"/>
              <a:gd name="connsiteX2" fmla="*/ 274681 w 625904"/>
              <a:gd name="connsiteY2" fmla="*/ 608986 h 649387"/>
              <a:gd name="connsiteX3" fmla="*/ 274277 w 625904"/>
              <a:gd name="connsiteY3" fmla="*/ 608312 h 649387"/>
              <a:gd name="connsiteX4" fmla="*/ 10724 w 625904"/>
              <a:gd name="connsiteY4" fmla="*/ 120801 h 649387"/>
              <a:gd name="connsiteX5" fmla="*/ 10993 w 625904"/>
              <a:gd name="connsiteY5" fmla="*/ 40402 h 649387"/>
              <a:gd name="connsiteX6" fmla="*/ 81023 w 625904"/>
              <a:gd name="connsiteY6" fmla="*/ 0 h 649387"/>
              <a:gd name="connsiteX7" fmla="*/ 545101 w 625904"/>
              <a:gd name="connsiteY7" fmla="*/ 0 h 649387"/>
              <a:gd name="connsiteX8" fmla="*/ 625904 w 625904"/>
              <a:gd name="connsiteY8" fmla="*/ 80803 h 649387"/>
              <a:gd name="connsiteX9" fmla="*/ 625904 w 625904"/>
              <a:gd name="connsiteY9" fmla="*/ 568719 h 649387"/>
              <a:gd name="connsiteX10" fmla="*/ 544967 w 625904"/>
              <a:gd name="connsiteY10" fmla="*/ 649387 h 64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904" h="649387">
                <a:moveTo>
                  <a:pt x="544967" y="649387"/>
                </a:moveTo>
                <a:lnTo>
                  <a:pt x="344710" y="649387"/>
                </a:lnTo>
                <a:cubicBezTo>
                  <a:pt x="315891" y="649387"/>
                  <a:pt x="289091" y="633900"/>
                  <a:pt x="274681" y="608986"/>
                </a:cubicBezTo>
                <a:lnTo>
                  <a:pt x="274277" y="608312"/>
                </a:lnTo>
                <a:lnTo>
                  <a:pt x="10724" y="120801"/>
                </a:lnTo>
                <a:cubicBezTo>
                  <a:pt x="-3686" y="95617"/>
                  <a:pt x="-3551" y="65585"/>
                  <a:pt x="10993" y="40402"/>
                </a:cubicBezTo>
                <a:cubicBezTo>
                  <a:pt x="25538" y="15083"/>
                  <a:pt x="51798" y="0"/>
                  <a:pt x="81023" y="0"/>
                </a:cubicBezTo>
                <a:lnTo>
                  <a:pt x="545101" y="0"/>
                </a:lnTo>
                <a:cubicBezTo>
                  <a:pt x="589678" y="0"/>
                  <a:pt x="625904" y="36227"/>
                  <a:pt x="625904" y="80803"/>
                </a:cubicBezTo>
                <a:lnTo>
                  <a:pt x="625904" y="568719"/>
                </a:lnTo>
                <a:cubicBezTo>
                  <a:pt x="625904" y="613161"/>
                  <a:pt x="589544" y="649387"/>
                  <a:pt x="544967" y="649387"/>
                </a:cubicBezTo>
                <a:close/>
              </a:path>
            </a:pathLst>
          </a:custGeom>
          <a:solidFill>
            <a:srgbClr val="00A8D6"/>
          </a:solidFill>
          <a:ln w="13465" cap="flat">
            <a:noFill/>
            <a:prstDash val="solid"/>
            <a:miter/>
          </a:ln>
        </p:spPr>
        <p:txBody>
          <a:bodyPr rtlCol="0" anchor="ctr"/>
          <a:lstStyle/>
          <a:p>
            <a:endParaRPr lang="en-US" sz="1184"/>
          </a:p>
        </p:txBody>
      </p:sp>
      <p:sp>
        <p:nvSpPr>
          <p:cNvPr id="71" name="Freeform: Shape 69">
            <a:extLst>
              <a:ext uri="{FF2B5EF4-FFF2-40B4-BE49-F238E27FC236}">
                <a16:creationId xmlns:a16="http://schemas.microsoft.com/office/drawing/2014/main" id="{DE477BF1-CEFD-4424-9F87-4D2A2AB79A63}"/>
              </a:ext>
            </a:extLst>
          </p:cNvPr>
          <p:cNvSpPr/>
          <p:nvPr/>
        </p:nvSpPr>
        <p:spPr>
          <a:xfrm>
            <a:off x="5197835" y="6225175"/>
            <a:ext cx="606065" cy="606065"/>
          </a:xfrm>
          <a:custGeom>
            <a:avLst/>
            <a:gdLst>
              <a:gd name="connsiteX0" fmla="*/ 921425 w 921424"/>
              <a:gd name="connsiteY0" fmla="*/ 460712 h 921424"/>
              <a:gd name="connsiteX1" fmla="*/ 460712 w 921424"/>
              <a:gd name="connsiteY1" fmla="*/ 921424 h 921424"/>
              <a:gd name="connsiteX2" fmla="*/ 0 w 921424"/>
              <a:gd name="connsiteY2" fmla="*/ 460712 h 921424"/>
              <a:gd name="connsiteX3" fmla="*/ 460712 w 921424"/>
              <a:gd name="connsiteY3" fmla="*/ 0 h 921424"/>
              <a:gd name="connsiteX4" fmla="*/ 921425 w 921424"/>
              <a:gd name="connsiteY4" fmla="*/ 460712 h 9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24" h="921424">
                <a:moveTo>
                  <a:pt x="921425" y="460712"/>
                </a:moveTo>
                <a:cubicBezTo>
                  <a:pt x="921425" y="715156"/>
                  <a:pt x="715157" y="921424"/>
                  <a:pt x="460712" y="921424"/>
                </a:cubicBezTo>
                <a:cubicBezTo>
                  <a:pt x="206268" y="921424"/>
                  <a:pt x="0" y="715156"/>
                  <a:pt x="0" y="460712"/>
                </a:cubicBezTo>
                <a:cubicBezTo>
                  <a:pt x="0" y="206268"/>
                  <a:pt x="206268" y="0"/>
                  <a:pt x="460712" y="0"/>
                </a:cubicBezTo>
                <a:cubicBezTo>
                  <a:pt x="715157" y="0"/>
                  <a:pt x="921425" y="206268"/>
                  <a:pt x="921425" y="460712"/>
                </a:cubicBezTo>
                <a:close/>
              </a:path>
            </a:pathLst>
          </a:custGeom>
          <a:solidFill>
            <a:srgbClr val="00538B"/>
          </a:solidFill>
          <a:ln w="13465" cap="flat">
            <a:noFill/>
            <a:prstDash val="solid"/>
            <a:miter/>
          </a:ln>
        </p:spPr>
        <p:txBody>
          <a:bodyPr rtlCol="0" anchor="ctr"/>
          <a:lstStyle/>
          <a:p>
            <a:endParaRPr lang="en-US" sz="1184"/>
          </a:p>
        </p:txBody>
      </p:sp>
      <p:sp>
        <p:nvSpPr>
          <p:cNvPr id="72" name="TextBox 71">
            <a:extLst>
              <a:ext uri="{FF2B5EF4-FFF2-40B4-BE49-F238E27FC236}">
                <a16:creationId xmlns:a16="http://schemas.microsoft.com/office/drawing/2014/main" id="{13012E04-EB10-4BE3-B663-53A208955097}"/>
              </a:ext>
            </a:extLst>
          </p:cNvPr>
          <p:cNvSpPr txBox="1"/>
          <p:nvPr/>
        </p:nvSpPr>
        <p:spPr>
          <a:xfrm>
            <a:off x="5348552" y="6314641"/>
            <a:ext cx="304112" cy="456728"/>
          </a:xfrm>
          <a:prstGeom prst="rect">
            <a:avLst/>
          </a:prstGeom>
          <a:noFill/>
        </p:spPr>
        <p:txBody>
          <a:bodyPr wrap="square" rtlCol="0">
            <a:spAutoFit/>
          </a:bodyPr>
          <a:lstStyle/>
          <a:p>
            <a:pPr algn="ctr"/>
            <a:r>
              <a:rPr lang="da-DK" sz="2368" dirty="0" smtClean="0">
                <a:solidFill>
                  <a:schemeClr val="bg1"/>
                </a:solidFill>
                <a:latin typeface="Myriad Pro" panose="020B0503030403020204" pitchFamily="34" charset="0"/>
              </a:rPr>
              <a:t>5</a:t>
            </a:r>
            <a:endParaRPr lang="en-US" sz="2368"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41109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Data Governance Questions!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8" name="Rectangle: Rounded Corners 4">
            <a:extLst>
              <a:ext uri="{FF2B5EF4-FFF2-40B4-BE49-F238E27FC236}">
                <a16:creationId xmlns:a16="http://schemas.microsoft.com/office/drawing/2014/main" id="{8403F4B9-761D-4B10-A797-1E88278FC571}"/>
              </a:ext>
            </a:extLst>
          </p:cNvPr>
          <p:cNvSpPr/>
          <p:nvPr/>
        </p:nvSpPr>
        <p:spPr>
          <a:xfrm>
            <a:off x="1079500" y="1695339"/>
            <a:ext cx="5486400" cy="609601"/>
          </a:xfrm>
          <a:prstGeom prst="roundRect">
            <a:avLst>
              <a:gd name="adj" fmla="val 4460"/>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How is the data created? Where does it come from?</a:t>
            </a:r>
            <a:endParaRPr lang="en-US" dirty="0"/>
          </a:p>
        </p:txBody>
      </p:sp>
      <p:sp>
        <p:nvSpPr>
          <p:cNvPr id="30" name="Rectangle: Rounded Corners 4">
            <a:extLst>
              <a:ext uri="{FF2B5EF4-FFF2-40B4-BE49-F238E27FC236}">
                <a16:creationId xmlns:a16="http://schemas.microsoft.com/office/drawing/2014/main" id="{8403F4B9-761D-4B10-A797-1E88278FC571}"/>
              </a:ext>
            </a:extLst>
          </p:cNvPr>
          <p:cNvSpPr/>
          <p:nvPr/>
        </p:nvSpPr>
        <p:spPr>
          <a:xfrm>
            <a:off x="1079500" y="2486025"/>
            <a:ext cx="5486400" cy="609601"/>
          </a:xfrm>
          <a:prstGeom prst="roundRect">
            <a:avLst>
              <a:gd name="adj" fmla="val 4460"/>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Who is responsible for the data?</a:t>
            </a:r>
            <a:endParaRPr lang="en-US" dirty="0"/>
          </a:p>
        </p:txBody>
      </p:sp>
      <p:sp>
        <p:nvSpPr>
          <p:cNvPr id="31" name="Rectangle: Rounded Corners 4">
            <a:extLst>
              <a:ext uri="{FF2B5EF4-FFF2-40B4-BE49-F238E27FC236}">
                <a16:creationId xmlns:a16="http://schemas.microsoft.com/office/drawing/2014/main" id="{8403F4B9-761D-4B10-A797-1E88278FC571}"/>
              </a:ext>
            </a:extLst>
          </p:cNvPr>
          <p:cNvSpPr/>
          <p:nvPr/>
        </p:nvSpPr>
        <p:spPr>
          <a:xfrm>
            <a:off x="1079500" y="3285507"/>
            <a:ext cx="5486400" cy="609601"/>
          </a:xfrm>
          <a:prstGeom prst="roundRect">
            <a:avLst>
              <a:gd name="adj" fmla="val 4460"/>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How is the data processed? What business processes?</a:t>
            </a:r>
            <a:endParaRPr lang="en-US" dirty="0"/>
          </a:p>
        </p:txBody>
      </p:sp>
      <p:sp>
        <p:nvSpPr>
          <p:cNvPr id="32" name="Rectangle: Rounded Corners 4">
            <a:extLst>
              <a:ext uri="{FF2B5EF4-FFF2-40B4-BE49-F238E27FC236}">
                <a16:creationId xmlns:a16="http://schemas.microsoft.com/office/drawing/2014/main" id="{8403F4B9-761D-4B10-A797-1E88278FC571}"/>
              </a:ext>
            </a:extLst>
          </p:cNvPr>
          <p:cNvSpPr/>
          <p:nvPr/>
        </p:nvSpPr>
        <p:spPr>
          <a:xfrm>
            <a:off x="1079500" y="4110613"/>
            <a:ext cx="5486400" cy="609601"/>
          </a:xfrm>
          <a:prstGeom prst="roundRect">
            <a:avLst>
              <a:gd name="adj" fmla="val 4460"/>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How is the data used? </a:t>
            </a:r>
            <a:r>
              <a:rPr lang="en-US" dirty="0"/>
              <a:t>W</a:t>
            </a:r>
            <a:r>
              <a:rPr lang="en-US" dirty="0" smtClean="0"/>
              <a:t>hat business processes?</a:t>
            </a:r>
            <a:endParaRPr lang="en-US" dirty="0"/>
          </a:p>
        </p:txBody>
      </p:sp>
      <p:sp>
        <p:nvSpPr>
          <p:cNvPr id="33" name="Rectangle: Rounded Corners 4">
            <a:extLst>
              <a:ext uri="{FF2B5EF4-FFF2-40B4-BE49-F238E27FC236}">
                <a16:creationId xmlns:a16="http://schemas.microsoft.com/office/drawing/2014/main" id="{8403F4B9-761D-4B10-A797-1E88278FC571}"/>
              </a:ext>
            </a:extLst>
          </p:cNvPr>
          <p:cNvSpPr/>
          <p:nvPr/>
        </p:nvSpPr>
        <p:spPr>
          <a:xfrm>
            <a:off x="1079500" y="4910095"/>
            <a:ext cx="5486400" cy="609601"/>
          </a:xfrm>
          <a:prstGeom prst="roundRect">
            <a:avLst>
              <a:gd name="adj" fmla="val 4460"/>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How is the data stored and destroyed?</a:t>
            </a:r>
            <a:endParaRPr lang="en-US" dirty="0"/>
          </a:p>
        </p:txBody>
      </p:sp>
      <p:sp>
        <p:nvSpPr>
          <p:cNvPr id="35" name="Rectangle: Rounded Corners 4">
            <a:extLst>
              <a:ext uri="{FF2B5EF4-FFF2-40B4-BE49-F238E27FC236}">
                <a16:creationId xmlns:a16="http://schemas.microsoft.com/office/drawing/2014/main" id="{8403F4B9-761D-4B10-A797-1E88278FC571}"/>
              </a:ext>
            </a:extLst>
          </p:cNvPr>
          <p:cNvSpPr/>
          <p:nvPr/>
        </p:nvSpPr>
        <p:spPr>
          <a:xfrm>
            <a:off x="1079500" y="5733389"/>
            <a:ext cx="5486400" cy="609601"/>
          </a:xfrm>
          <a:prstGeom prst="roundRect">
            <a:avLst>
              <a:gd name="adj" fmla="val 4460"/>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Who uses the data? How its shared for these users?</a:t>
            </a:r>
            <a:endParaRPr lang="en-US" dirty="0"/>
          </a:p>
        </p:txBody>
      </p:sp>
      <p:graphicFrame>
        <p:nvGraphicFramePr>
          <p:cNvPr id="2" name="Diagram 1"/>
          <p:cNvGraphicFramePr/>
          <p:nvPr>
            <p:extLst>
              <p:ext uri="{D42A27DB-BD31-4B8C-83A1-F6EECF244321}">
                <p14:modId xmlns:p14="http://schemas.microsoft.com/office/powerpoint/2010/main" val="2583683662"/>
              </p:ext>
            </p:extLst>
          </p:nvPr>
        </p:nvGraphicFramePr>
        <p:xfrm>
          <a:off x="3975100" y="428625"/>
          <a:ext cx="90678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22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Principles, </a:t>
            </a:r>
            <a:r>
              <a:rPr lang="en-GB" sz="2800" b="1" dirty="0" err="1" smtClean="0">
                <a:solidFill>
                  <a:schemeClr val="tx1">
                    <a:lumMod val="65000"/>
                    <a:lumOff val="35000"/>
                  </a:schemeClr>
                </a:solidFill>
              </a:rPr>
              <a:t>Mindsets</a:t>
            </a:r>
            <a:r>
              <a:rPr lang="en-GB" sz="2800" b="1" dirty="0" smtClean="0">
                <a:solidFill>
                  <a:schemeClr val="tx1">
                    <a:lumMod val="65000"/>
                    <a:lumOff val="35000"/>
                  </a:schemeClr>
                </a:solidFill>
              </a:rPr>
              <a:t> and Ethics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 name="Rectangle 6"/>
          <p:cNvSpPr/>
          <p:nvPr/>
        </p:nvSpPr>
        <p:spPr>
          <a:xfrm>
            <a:off x="442823" y="1895445"/>
            <a:ext cx="7857792" cy="646331"/>
          </a:xfrm>
          <a:prstGeom prst="rect">
            <a:avLst/>
          </a:prstGeom>
        </p:spPr>
        <p:txBody>
          <a:bodyPr wrap="none">
            <a:spAutoFit/>
          </a:bodyPr>
          <a:lstStyle/>
          <a:p>
            <a:r>
              <a:rPr lang="en-US" sz="1200" b="1" dirty="0" smtClean="0">
                <a:solidFill>
                  <a:schemeClr val="tx2"/>
                </a:solidFill>
              </a:rPr>
              <a:t>PRINCIPLES</a:t>
            </a:r>
          </a:p>
          <a:p>
            <a:endParaRPr lang="en-US" sz="1200" b="1" dirty="0">
              <a:solidFill>
                <a:schemeClr val="bg1">
                  <a:lumMod val="50000"/>
                </a:schemeClr>
              </a:solidFill>
            </a:endParaRPr>
          </a:p>
          <a:p>
            <a:r>
              <a:rPr lang="en-US" sz="1200" b="1" dirty="0" smtClean="0">
                <a:solidFill>
                  <a:schemeClr val="bg1">
                    <a:lumMod val="50000"/>
                  </a:schemeClr>
                </a:solidFill>
              </a:rPr>
              <a:t>Fundamental Assumptions: </a:t>
            </a:r>
            <a:r>
              <a:rPr lang="en-US" sz="1200" b="1" dirty="0" smtClean="0">
                <a:solidFill>
                  <a:schemeClr val="tx2"/>
                </a:solidFill>
              </a:rPr>
              <a:t>Have a strategy, make it practical (agile), define ownership, use metadata and ensure quality</a:t>
            </a:r>
            <a:endParaRPr lang="en-US" sz="1200" dirty="0">
              <a:solidFill>
                <a:schemeClr val="tx2"/>
              </a:solidFill>
            </a:endParaRPr>
          </a:p>
        </p:txBody>
      </p:sp>
      <p:sp>
        <p:nvSpPr>
          <p:cNvPr id="8" name="Rectangle 7"/>
          <p:cNvSpPr/>
          <p:nvPr/>
        </p:nvSpPr>
        <p:spPr>
          <a:xfrm>
            <a:off x="1966823" y="3315295"/>
            <a:ext cx="7904087" cy="830997"/>
          </a:xfrm>
          <a:prstGeom prst="rect">
            <a:avLst/>
          </a:prstGeom>
        </p:spPr>
        <p:txBody>
          <a:bodyPr wrap="none">
            <a:spAutoFit/>
          </a:bodyPr>
          <a:lstStyle/>
          <a:p>
            <a:r>
              <a:rPr lang="en-US" sz="1200" b="1" dirty="0" smtClean="0">
                <a:solidFill>
                  <a:schemeClr val="tx2"/>
                </a:solidFill>
              </a:rPr>
              <a:t>MINDSETS</a:t>
            </a:r>
          </a:p>
          <a:p>
            <a:endParaRPr lang="en-US" sz="1200" b="1" dirty="0">
              <a:solidFill>
                <a:schemeClr val="bg1">
                  <a:lumMod val="50000"/>
                </a:schemeClr>
              </a:solidFill>
            </a:endParaRPr>
          </a:p>
          <a:p>
            <a:r>
              <a:rPr lang="en-US" sz="1200" b="1" dirty="0" smtClean="0">
                <a:solidFill>
                  <a:schemeClr val="bg1">
                    <a:lumMod val="50000"/>
                  </a:schemeClr>
                </a:solidFill>
              </a:rPr>
              <a:t>Way of thinking, attitude, opinion (Habitual): </a:t>
            </a:r>
            <a:r>
              <a:rPr lang="en-US" sz="1200" b="1" dirty="0" smtClean="0">
                <a:solidFill>
                  <a:schemeClr val="tx2"/>
                </a:solidFill>
              </a:rPr>
              <a:t>Timely, secured, reuse, eliminate redundancy, auditable and </a:t>
            </a:r>
            <a:r>
              <a:rPr lang="en-US" sz="2400" b="1" dirty="0" smtClean="0">
                <a:solidFill>
                  <a:srgbClr val="FF0000"/>
                </a:solidFill>
              </a:rPr>
              <a:t>valued </a:t>
            </a:r>
            <a:endParaRPr lang="en-US" sz="2400" dirty="0">
              <a:solidFill>
                <a:srgbClr val="FF0000"/>
              </a:solidFill>
            </a:endParaRPr>
          </a:p>
        </p:txBody>
      </p:sp>
      <p:sp>
        <p:nvSpPr>
          <p:cNvPr id="9" name="Rectangle 8"/>
          <p:cNvSpPr/>
          <p:nvPr/>
        </p:nvSpPr>
        <p:spPr>
          <a:xfrm>
            <a:off x="3109823" y="4610695"/>
            <a:ext cx="7073027" cy="646331"/>
          </a:xfrm>
          <a:prstGeom prst="rect">
            <a:avLst/>
          </a:prstGeom>
        </p:spPr>
        <p:txBody>
          <a:bodyPr wrap="none">
            <a:spAutoFit/>
          </a:bodyPr>
          <a:lstStyle/>
          <a:p>
            <a:r>
              <a:rPr lang="en-US" sz="1200" b="1" dirty="0" smtClean="0">
                <a:solidFill>
                  <a:schemeClr val="tx2"/>
                </a:solidFill>
              </a:rPr>
              <a:t>ETHICS</a:t>
            </a:r>
          </a:p>
          <a:p>
            <a:endParaRPr lang="en-US" sz="1200" b="1" dirty="0" smtClean="0">
              <a:solidFill>
                <a:schemeClr val="bg1">
                  <a:lumMod val="50000"/>
                </a:schemeClr>
              </a:solidFill>
            </a:endParaRPr>
          </a:p>
          <a:p>
            <a:r>
              <a:rPr lang="en-US" sz="1200" b="1" dirty="0" smtClean="0">
                <a:solidFill>
                  <a:schemeClr val="bg1">
                    <a:lumMod val="50000"/>
                  </a:schemeClr>
                </a:solidFill>
              </a:rPr>
              <a:t>Moral principles that governs our acts: </a:t>
            </a:r>
            <a:r>
              <a:rPr lang="en-US" sz="1200" b="1" dirty="0" smtClean="0">
                <a:solidFill>
                  <a:schemeClr val="tx2"/>
                </a:solidFill>
              </a:rPr>
              <a:t>Trust, fair practice, maximize on existing benefits, and respect privacy</a:t>
            </a:r>
            <a:endParaRPr lang="en-US" sz="1200" dirty="0">
              <a:solidFill>
                <a:schemeClr val="tx2"/>
              </a:solidFill>
            </a:endParaRPr>
          </a:p>
        </p:txBody>
      </p:sp>
    </p:spTree>
    <p:extLst>
      <p:ext uri="{BB962C8B-B14F-4D97-AF65-F5344CB8AC3E}">
        <p14:creationId xmlns:p14="http://schemas.microsoft.com/office/powerpoint/2010/main" val="11759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lvl="0">
              <a:defRPr/>
            </a:pPr>
            <a:r>
              <a:rPr lang="en-GB" sz="2800" b="1" dirty="0" smtClean="0">
                <a:solidFill>
                  <a:schemeClr val="tx1">
                    <a:lumMod val="65000"/>
                    <a:lumOff val="35000"/>
                  </a:schemeClr>
                </a:solidFill>
              </a:rPr>
              <a:t>Data </a:t>
            </a:r>
            <a:r>
              <a:rPr lang="en-GB" sz="2800" b="1" dirty="0">
                <a:solidFill>
                  <a:schemeClr val="tx1">
                    <a:lumMod val="65000"/>
                    <a:lumOff val="35000"/>
                  </a:schemeClr>
                </a:solidFill>
              </a:rPr>
              <a:t>Ownership </a:t>
            </a:r>
            <a:r>
              <a:rPr lang="en-GB" sz="2800" b="1" dirty="0" smtClean="0">
                <a:solidFill>
                  <a:schemeClr val="tx1">
                    <a:lumMod val="65000"/>
                    <a:lumOff val="35000"/>
                  </a:schemeClr>
                </a:solidFill>
              </a:rPr>
              <a:t>Dilemma!</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8" name="Rectangle: Rounded Corners 4">
            <a:extLst>
              <a:ext uri="{FF2B5EF4-FFF2-40B4-BE49-F238E27FC236}">
                <a16:creationId xmlns:a16="http://schemas.microsoft.com/office/drawing/2014/main" id="{8403F4B9-761D-4B10-A797-1E88278FC571}"/>
              </a:ext>
            </a:extLst>
          </p:cNvPr>
          <p:cNvSpPr/>
          <p:nvPr/>
        </p:nvSpPr>
        <p:spPr>
          <a:xfrm>
            <a:off x="2146300" y="1114424"/>
            <a:ext cx="5486400" cy="1561602"/>
          </a:xfrm>
          <a:prstGeom prst="roundRect">
            <a:avLst>
              <a:gd name="adj" fmla="val 4460"/>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角丸四角形 21"/>
          <p:cNvSpPr/>
          <p:nvPr/>
        </p:nvSpPr>
        <p:spPr>
          <a:xfrm>
            <a:off x="405452" y="1573823"/>
            <a:ext cx="1664648" cy="607401"/>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b="1" dirty="0" smtClean="0">
                <a:solidFill>
                  <a:srgbClr val="00538D"/>
                </a:solidFill>
              </a:rPr>
              <a:t>EHR Ownership</a:t>
            </a:r>
            <a:endParaRPr lang="en-US" b="1" dirty="0">
              <a:solidFill>
                <a:srgbClr val="00538D"/>
              </a:solidFill>
            </a:endParaRPr>
          </a:p>
        </p:txBody>
      </p:sp>
      <p:sp>
        <p:nvSpPr>
          <p:cNvPr id="20" name="角丸四角形 21"/>
          <p:cNvSpPr/>
          <p:nvPr/>
        </p:nvSpPr>
        <p:spPr>
          <a:xfrm>
            <a:off x="373328" y="3552824"/>
            <a:ext cx="1664648" cy="607401"/>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b="1" dirty="0" smtClean="0">
                <a:solidFill>
                  <a:srgbClr val="00538D"/>
                </a:solidFill>
              </a:rPr>
              <a:t>EHR Management</a:t>
            </a:r>
            <a:endParaRPr lang="en-US" b="1" dirty="0">
              <a:solidFill>
                <a:srgbClr val="00538D"/>
              </a:solidFill>
            </a:endParaRPr>
          </a:p>
        </p:txBody>
      </p:sp>
      <p:sp>
        <p:nvSpPr>
          <p:cNvPr id="21" name="角丸四角形 21"/>
          <p:cNvSpPr/>
          <p:nvPr/>
        </p:nvSpPr>
        <p:spPr>
          <a:xfrm>
            <a:off x="405452" y="5838824"/>
            <a:ext cx="1664648" cy="607401"/>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b="1" dirty="0" smtClean="0">
                <a:solidFill>
                  <a:srgbClr val="00538D"/>
                </a:solidFill>
              </a:rPr>
              <a:t>HIS</a:t>
            </a:r>
          </a:p>
          <a:p>
            <a:pPr algn="ctr"/>
            <a:r>
              <a:rPr lang="en-US" b="1" dirty="0" smtClean="0">
                <a:solidFill>
                  <a:srgbClr val="00538D"/>
                </a:solidFill>
              </a:rPr>
              <a:t>Management</a:t>
            </a:r>
            <a:endParaRPr lang="en-US" b="1" dirty="0">
              <a:solidFill>
                <a:srgbClr val="00538D"/>
              </a:solidFill>
            </a:endParaRPr>
          </a:p>
        </p:txBody>
      </p:sp>
      <p:sp>
        <p:nvSpPr>
          <p:cNvPr id="22" name="TextBox 21"/>
          <p:cNvSpPr txBox="1"/>
          <p:nvPr/>
        </p:nvSpPr>
        <p:spPr>
          <a:xfrm>
            <a:off x="2146300" y="1115588"/>
            <a:ext cx="5334000" cy="1292662"/>
          </a:xfrm>
          <a:prstGeom prst="rect">
            <a:avLst/>
          </a:prstGeom>
          <a:noFill/>
        </p:spPr>
        <p:txBody>
          <a:bodyPr wrap="square" rtlCol="0">
            <a:spAutoFit/>
          </a:bodyPr>
          <a:lstStyle/>
          <a:p>
            <a:r>
              <a:rPr lang="en-US" sz="1400" dirty="0" smtClean="0">
                <a:solidFill>
                  <a:schemeClr val="tx2"/>
                </a:solidFill>
              </a:rPr>
              <a:t>Joint ownership between patient and provider:</a:t>
            </a:r>
          </a:p>
          <a:p>
            <a:endParaRPr lang="en-US" sz="1400" dirty="0" smtClean="0">
              <a:solidFill>
                <a:schemeClr val="accent2"/>
              </a:solidFill>
            </a:endParaRPr>
          </a:p>
          <a:p>
            <a:r>
              <a:rPr lang="en-US" sz="1000" dirty="0" smtClean="0"/>
              <a:t>1- Has the right to access medical reports and summaries</a:t>
            </a:r>
          </a:p>
          <a:p>
            <a:r>
              <a:rPr lang="en-US" sz="1000" dirty="0" smtClean="0"/>
              <a:t>2- Grants or denies being accessed by providers or other EHR users</a:t>
            </a:r>
          </a:p>
          <a:p>
            <a:r>
              <a:rPr lang="en-US" sz="1000" dirty="0" smtClean="0"/>
              <a:t>3- Does not have the right to destroy it </a:t>
            </a:r>
          </a:p>
          <a:p>
            <a:r>
              <a:rPr lang="en-US" sz="1000" dirty="0" smtClean="0"/>
              <a:t>4- Does not have the right to edit it</a:t>
            </a:r>
          </a:p>
          <a:p>
            <a:r>
              <a:rPr lang="en-US" sz="1000" dirty="0" smtClean="0"/>
              <a:t>5- Provider can only access the EHR through a legitimate electronic visit number </a:t>
            </a:r>
            <a:endParaRPr lang="en-US" sz="1000" dirty="0"/>
          </a:p>
        </p:txBody>
      </p:sp>
      <p:sp>
        <p:nvSpPr>
          <p:cNvPr id="23" name="Rectangle: Rounded Corners 4">
            <a:extLst>
              <a:ext uri="{FF2B5EF4-FFF2-40B4-BE49-F238E27FC236}">
                <a16:creationId xmlns:a16="http://schemas.microsoft.com/office/drawing/2014/main" id="{8403F4B9-761D-4B10-A797-1E88278FC571}"/>
              </a:ext>
            </a:extLst>
          </p:cNvPr>
          <p:cNvSpPr/>
          <p:nvPr/>
        </p:nvSpPr>
        <p:spPr>
          <a:xfrm>
            <a:off x="2150035" y="2798462"/>
            <a:ext cx="2771589" cy="2430761"/>
          </a:xfrm>
          <a:prstGeom prst="roundRect">
            <a:avLst>
              <a:gd name="adj" fmla="val 4460"/>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4">
            <a:extLst>
              <a:ext uri="{FF2B5EF4-FFF2-40B4-BE49-F238E27FC236}">
                <a16:creationId xmlns:a16="http://schemas.microsoft.com/office/drawing/2014/main" id="{8403F4B9-761D-4B10-A797-1E88278FC571}"/>
              </a:ext>
            </a:extLst>
          </p:cNvPr>
          <p:cNvSpPr/>
          <p:nvPr/>
        </p:nvSpPr>
        <p:spPr>
          <a:xfrm>
            <a:off x="5041900" y="2802569"/>
            <a:ext cx="2590800" cy="2430761"/>
          </a:xfrm>
          <a:prstGeom prst="roundRect">
            <a:avLst>
              <a:gd name="adj" fmla="val 4460"/>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4">
            <a:extLst>
              <a:ext uri="{FF2B5EF4-FFF2-40B4-BE49-F238E27FC236}">
                <a16:creationId xmlns:a16="http://schemas.microsoft.com/office/drawing/2014/main" id="{8403F4B9-761D-4B10-A797-1E88278FC571}"/>
              </a:ext>
            </a:extLst>
          </p:cNvPr>
          <p:cNvSpPr/>
          <p:nvPr/>
        </p:nvSpPr>
        <p:spPr>
          <a:xfrm>
            <a:off x="2171699" y="5347287"/>
            <a:ext cx="5461002" cy="1710738"/>
          </a:xfrm>
          <a:prstGeom prst="roundRect">
            <a:avLst>
              <a:gd name="adj" fmla="val 4460"/>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171698" y="5347287"/>
            <a:ext cx="2819400" cy="1569660"/>
          </a:xfrm>
          <a:prstGeom prst="rect">
            <a:avLst/>
          </a:prstGeom>
          <a:noFill/>
        </p:spPr>
        <p:txBody>
          <a:bodyPr wrap="square" rtlCol="0">
            <a:spAutoFit/>
          </a:bodyPr>
          <a:lstStyle/>
          <a:p>
            <a:r>
              <a:rPr lang="en-US" sz="1400" dirty="0" smtClean="0">
                <a:solidFill>
                  <a:schemeClr val="tx2"/>
                </a:solidFill>
              </a:rPr>
              <a:t>Data Analytics and Use</a:t>
            </a:r>
          </a:p>
          <a:p>
            <a:endParaRPr lang="en-US" sz="1200" dirty="0" smtClean="0">
              <a:solidFill>
                <a:schemeClr val="accent2"/>
              </a:solidFill>
            </a:endParaRPr>
          </a:p>
          <a:p>
            <a:r>
              <a:rPr lang="en-US" sz="1000" dirty="0" smtClean="0"/>
              <a:t>1- Read processed data</a:t>
            </a:r>
          </a:p>
          <a:p>
            <a:r>
              <a:rPr lang="en-US" sz="1000" dirty="0" smtClean="0"/>
              <a:t>2- IRB for publications, Provider Approval for Institutional Data Use</a:t>
            </a:r>
          </a:p>
          <a:p>
            <a:r>
              <a:rPr lang="en-US" sz="1000" dirty="0" smtClean="0"/>
              <a:t>3- Access through HTTPS, at least </a:t>
            </a:r>
            <a:r>
              <a:rPr lang="en-US" sz="1000" dirty="0" smtClean="0">
                <a:solidFill>
                  <a:schemeClr val="accent6">
                    <a:lumMod val="50000"/>
                  </a:schemeClr>
                </a:solidFill>
              </a:rPr>
              <a:t>1 encrypted code</a:t>
            </a:r>
            <a:r>
              <a:rPr lang="en-US" sz="1000" dirty="0" smtClean="0"/>
              <a:t> for each privileged user</a:t>
            </a:r>
          </a:p>
          <a:p>
            <a:r>
              <a:rPr lang="en-US" sz="1000" dirty="0" smtClean="0"/>
              <a:t>4- No personal data exposed</a:t>
            </a:r>
          </a:p>
          <a:p>
            <a:r>
              <a:rPr lang="en-US" sz="1000" dirty="0" smtClean="0"/>
              <a:t>5- Limited access per use case</a:t>
            </a:r>
            <a:endParaRPr lang="en-US" sz="1000" dirty="0"/>
          </a:p>
        </p:txBody>
      </p:sp>
      <p:sp>
        <p:nvSpPr>
          <p:cNvPr id="29" name="Rectangle 28"/>
          <p:cNvSpPr/>
          <p:nvPr/>
        </p:nvSpPr>
        <p:spPr>
          <a:xfrm>
            <a:off x="7953208" y="1075991"/>
            <a:ext cx="2194092"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202124"/>
                </a:solidFill>
                <a:latin typeface="arial" panose="020B0604020202020204" pitchFamily="34" charset="0"/>
              </a:rPr>
              <a:t>Through the HIPAA Privacy Rule, patients can “inspect, review and receive a copy of his or her own medical records and billing records.”</a:t>
            </a:r>
            <a:r>
              <a:rPr lang="en-US" baseline="30000" dirty="0">
                <a:solidFill>
                  <a:srgbClr val="202124"/>
                </a:solidFill>
                <a:latin typeface="arial" panose="020B0604020202020204" pitchFamily="34" charset="0"/>
              </a:rPr>
              <a:t>2</a:t>
            </a:r>
            <a:r>
              <a:rPr lang="en-US" dirty="0">
                <a:solidFill>
                  <a:srgbClr val="202124"/>
                </a:solidFill>
                <a:latin typeface="arial" panose="020B0604020202020204" pitchFamily="34" charset="0"/>
              </a:rPr>
              <a:t> So, even though </a:t>
            </a:r>
            <a:r>
              <a:rPr lang="en-US" b="1" dirty="0">
                <a:solidFill>
                  <a:srgbClr val="202124"/>
                </a:solidFill>
                <a:latin typeface="arial" panose="020B0604020202020204" pitchFamily="34" charset="0"/>
              </a:rPr>
              <a:t>patients do not own the actual medical records created for them by the provider office or hospital</a:t>
            </a:r>
            <a:r>
              <a:rPr lang="en-US" dirty="0">
                <a:solidFill>
                  <a:srgbClr val="202124"/>
                </a:solidFill>
                <a:latin typeface="arial" panose="020B0604020202020204" pitchFamily="34" charset="0"/>
              </a:rPr>
              <a:t>, they are still required by law to have access to their </a:t>
            </a:r>
            <a:r>
              <a:rPr lang="en-US" dirty="0" smtClean="0">
                <a:solidFill>
                  <a:srgbClr val="202124"/>
                </a:solidFill>
                <a:latin typeface="arial" panose="020B0604020202020204" pitchFamily="34" charset="0"/>
              </a:rPr>
              <a:t>data</a:t>
            </a:r>
          </a:p>
          <a:p>
            <a:endParaRPr lang="en-US" dirty="0">
              <a:solidFill>
                <a:srgbClr val="202124"/>
              </a:solidFill>
              <a:latin typeface="arial" panose="020B0604020202020204" pitchFamily="34" charset="0"/>
            </a:endParaRPr>
          </a:p>
          <a:p>
            <a:endParaRPr lang="en-US" dirty="0"/>
          </a:p>
        </p:txBody>
      </p:sp>
      <p:sp>
        <p:nvSpPr>
          <p:cNvPr id="30" name="TextBox 29"/>
          <p:cNvSpPr txBox="1"/>
          <p:nvPr/>
        </p:nvSpPr>
        <p:spPr>
          <a:xfrm>
            <a:off x="5041900" y="2790825"/>
            <a:ext cx="2590800" cy="2215991"/>
          </a:xfrm>
          <a:prstGeom prst="rect">
            <a:avLst/>
          </a:prstGeom>
          <a:noFill/>
          <a:ln>
            <a:solidFill>
              <a:schemeClr val="tx2">
                <a:lumMod val="40000"/>
                <a:lumOff val="60000"/>
              </a:schemeClr>
            </a:solidFill>
          </a:ln>
        </p:spPr>
        <p:txBody>
          <a:bodyPr wrap="square" rtlCol="0">
            <a:spAutoFit/>
          </a:bodyPr>
          <a:lstStyle/>
          <a:p>
            <a:r>
              <a:rPr lang="en-US" sz="1400" dirty="0" smtClean="0">
                <a:solidFill>
                  <a:schemeClr val="tx2"/>
                </a:solidFill>
              </a:rPr>
              <a:t>Quality Assurance</a:t>
            </a:r>
          </a:p>
          <a:p>
            <a:endParaRPr lang="en-US" sz="1200" dirty="0">
              <a:solidFill>
                <a:schemeClr val="accent2"/>
              </a:solidFill>
            </a:endParaRPr>
          </a:p>
          <a:p>
            <a:endParaRPr lang="en-US" sz="1200" dirty="0" smtClean="0">
              <a:solidFill>
                <a:schemeClr val="accent2"/>
              </a:solidFill>
            </a:endParaRPr>
          </a:p>
          <a:p>
            <a:r>
              <a:rPr lang="en-US" sz="1000" dirty="0" smtClean="0"/>
              <a:t>1- Edit Access through limited privileges depending on the responsibilities</a:t>
            </a:r>
          </a:p>
          <a:p>
            <a:pPr algn="just"/>
            <a:r>
              <a:rPr lang="en-US" sz="1000" dirty="0" smtClean="0"/>
              <a:t>2- Edit access to be verified with at least </a:t>
            </a:r>
            <a:r>
              <a:rPr lang="en-US" sz="1000" dirty="0" smtClean="0">
                <a:solidFill>
                  <a:schemeClr val="accent6">
                    <a:lumMod val="50000"/>
                  </a:schemeClr>
                </a:solidFill>
              </a:rPr>
              <a:t>1 encrypted codes </a:t>
            </a:r>
            <a:r>
              <a:rPr lang="en-US" sz="1000" dirty="0" smtClean="0"/>
              <a:t>and for treatment plans </a:t>
            </a:r>
            <a:r>
              <a:rPr lang="en-US" sz="1000" dirty="0" smtClean="0">
                <a:solidFill>
                  <a:schemeClr val="accent6">
                    <a:lumMod val="50000"/>
                  </a:schemeClr>
                </a:solidFill>
              </a:rPr>
              <a:t>2 encrypted codes</a:t>
            </a:r>
          </a:p>
          <a:p>
            <a:r>
              <a:rPr lang="en-US" sz="1000" dirty="0" smtClean="0"/>
              <a:t>3- Cannot be edited through public internet access, only through the NBN, SGNs</a:t>
            </a:r>
          </a:p>
          <a:p>
            <a:r>
              <a:rPr lang="en-US" sz="1000" dirty="0" smtClean="0"/>
              <a:t>4- Cannot delete or remove historical entries that has been signed or verified, only amendments</a:t>
            </a:r>
            <a:endParaRPr lang="en-US" sz="1000" dirty="0"/>
          </a:p>
        </p:txBody>
      </p:sp>
      <p:sp>
        <p:nvSpPr>
          <p:cNvPr id="31" name="TextBox 30"/>
          <p:cNvSpPr txBox="1"/>
          <p:nvPr/>
        </p:nvSpPr>
        <p:spPr>
          <a:xfrm>
            <a:off x="2146300" y="2798463"/>
            <a:ext cx="2667000" cy="2246769"/>
          </a:xfrm>
          <a:prstGeom prst="rect">
            <a:avLst/>
          </a:prstGeom>
          <a:noFill/>
        </p:spPr>
        <p:txBody>
          <a:bodyPr wrap="square" rtlCol="0">
            <a:spAutoFit/>
          </a:bodyPr>
          <a:lstStyle/>
          <a:p>
            <a:r>
              <a:rPr lang="en-US" sz="1400" dirty="0" smtClean="0">
                <a:solidFill>
                  <a:schemeClr val="tx2"/>
                </a:solidFill>
              </a:rPr>
              <a:t>Data Creation (Healthcare Providers, Patients)</a:t>
            </a:r>
          </a:p>
          <a:p>
            <a:endParaRPr lang="en-US" sz="1200" dirty="0" smtClean="0">
              <a:solidFill>
                <a:schemeClr val="accent2"/>
              </a:solidFill>
            </a:endParaRPr>
          </a:p>
          <a:p>
            <a:r>
              <a:rPr lang="en-US" sz="1000" dirty="0" smtClean="0"/>
              <a:t>1- Edit Access through limited privileges depending on the responsibilities</a:t>
            </a:r>
          </a:p>
          <a:p>
            <a:pPr algn="just"/>
            <a:r>
              <a:rPr lang="en-US" sz="1000" dirty="0" smtClean="0"/>
              <a:t>2- Edit access to be verified with at least </a:t>
            </a:r>
            <a:r>
              <a:rPr lang="en-US" sz="1000" dirty="0" smtClean="0">
                <a:solidFill>
                  <a:schemeClr val="accent6">
                    <a:lumMod val="50000"/>
                  </a:schemeClr>
                </a:solidFill>
              </a:rPr>
              <a:t>1 encrypted codes </a:t>
            </a:r>
            <a:r>
              <a:rPr lang="en-US" sz="1000" dirty="0" smtClean="0"/>
              <a:t>and for treatment plans </a:t>
            </a:r>
            <a:r>
              <a:rPr lang="en-US" sz="1000" dirty="0" smtClean="0">
                <a:solidFill>
                  <a:schemeClr val="accent6">
                    <a:lumMod val="50000"/>
                  </a:schemeClr>
                </a:solidFill>
              </a:rPr>
              <a:t>2 encrypted codes</a:t>
            </a:r>
          </a:p>
          <a:p>
            <a:r>
              <a:rPr lang="en-US" sz="1000" dirty="0" smtClean="0"/>
              <a:t>3- Cannot be edited through public internet access, only through the NBN, SGNs</a:t>
            </a:r>
          </a:p>
          <a:p>
            <a:r>
              <a:rPr lang="en-US" sz="1000" dirty="0" smtClean="0"/>
              <a:t>4- Cannot delete or remove historical entries that has been signed or verified, only amendments</a:t>
            </a:r>
            <a:endParaRPr lang="en-US" sz="1000" dirty="0"/>
          </a:p>
        </p:txBody>
      </p:sp>
    </p:spTree>
    <p:extLst>
      <p:ext uri="{BB962C8B-B14F-4D97-AF65-F5344CB8AC3E}">
        <p14:creationId xmlns:p14="http://schemas.microsoft.com/office/powerpoint/2010/main" val="421731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56" name="TextBox 55">
            <a:extLst>
              <a:ext uri="{FF2B5EF4-FFF2-40B4-BE49-F238E27FC236}">
                <a16:creationId xmlns:a16="http://schemas.microsoft.com/office/drawing/2014/main" id="{528BAA51-8125-415C-895D-3170E265F9CB}"/>
              </a:ext>
            </a:extLst>
          </p:cNvPr>
          <p:cNvSpPr txBox="1"/>
          <p:nvPr/>
        </p:nvSpPr>
        <p:spPr>
          <a:xfrm>
            <a:off x="1155700" y="4051250"/>
            <a:ext cx="5486400" cy="646331"/>
          </a:xfrm>
          <a:prstGeom prst="rect">
            <a:avLst/>
          </a:prstGeom>
          <a:noFill/>
        </p:spPr>
        <p:txBody>
          <a:bodyPr wrap="square" rtlCol="0">
            <a:spAutoFit/>
          </a:bodyPr>
          <a:lstStyle/>
          <a:p>
            <a:pPr algn="ctr"/>
            <a:r>
              <a:rPr lang="en-GB" sz="3600" b="1" dirty="0" smtClean="0">
                <a:solidFill>
                  <a:schemeClr val="bg1"/>
                </a:solidFill>
                <a:latin typeface="+mj-lt"/>
              </a:rPr>
              <a:t>Electronic Health Solutions</a:t>
            </a:r>
            <a:endParaRPr lang="en-GB" sz="3600" b="1" dirty="0">
              <a:solidFill>
                <a:schemeClr val="bg1"/>
              </a:solidFill>
              <a:latin typeface="+mj-lt"/>
            </a:endParaRPr>
          </a:p>
        </p:txBody>
      </p:sp>
      <p:sp>
        <p:nvSpPr>
          <p:cNvPr id="57" name="TextBox 56">
            <a:extLst>
              <a:ext uri="{FF2B5EF4-FFF2-40B4-BE49-F238E27FC236}">
                <a16:creationId xmlns:a16="http://schemas.microsoft.com/office/drawing/2014/main" id="{528BAA51-8125-415C-895D-3170E265F9CB}"/>
              </a:ext>
            </a:extLst>
          </p:cNvPr>
          <p:cNvSpPr txBox="1"/>
          <p:nvPr/>
        </p:nvSpPr>
        <p:spPr>
          <a:xfrm>
            <a:off x="951043" y="5153025"/>
            <a:ext cx="6248400" cy="1938992"/>
          </a:xfrm>
          <a:prstGeom prst="rect">
            <a:avLst/>
          </a:prstGeom>
          <a:noFill/>
        </p:spPr>
        <p:txBody>
          <a:bodyPr wrap="square" rtlCol="0">
            <a:spAutoFit/>
          </a:bodyPr>
          <a:lstStyle/>
          <a:p>
            <a:pPr algn="just"/>
            <a:r>
              <a:rPr lang="en-GB" sz="2000" b="1" dirty="0" smtClean="0">
                <a:solidFill>
                  <a:schemeClr val="bg1"/>
                </a:solidFill>
                <a:latin typeface="+mj-lt"/>
              </a:rPr>
              <a:t>Launched under the patronage of his Majesty King Abdulla II end of 2008, EHS is a private not for profit company, owned by major Jordanian healthcare and technology entities, and aims to transform and sustain a continuously improving healthcare system in Jordan by leveraging technology. </a:t>
            </a:r>
            <a:endParaRPr lang="en-GB" sz="2000" b="1" dirty="0">
              <a:solidFill>
                <a:schemeClr val="bg1"/>
              </a:solidFill>
              <a:latin typeface="+mj-lt"/>
            </a:endParaRPr>
          </a:p>
        </p:txBody>
      </p:sp>
      <p:sp>
        <p:nvSpPr>
          <p:cNvPr id="58" name="TextBox 57">
            <a:extLst>
              <a:ext uri="{FF2B5EF4-FFF2-40B4-BE49-F238E27FC236}">
                <a16:creationId xmlns:a16="http://schemas.microsoft.com/office/drawing/2014/main" id="{528BAA51-8125-415C-895D-3170E265F9CB}"/>
              </a:ext>
            </a:extLst>
          </p:cNvPr>
          <p:cNvSpPr txBox="1"/>
          <p:nvPr/>
        </p:nvSpPr>
        <p:spPr>
          <a:xfrm>
            <a:off x="7861300" y="276225"/>
            <a:ext cx="2946608" cy="523220"/>
          </a:xfrm>
          <a:prstGeom prst="rect">
            <a:avLst/>
          </a:prstGeom>
          <a:noFill/>
        </p:spPr>
        <p:txBody>
          <a:bodyPr wrap="square" rtlCol="0">
            <a:spAutoFit/>
          </a:bodyPr>
          <a:lstStyle/>
          <a:p>
            <a:pPr algn="ctr"/>
            <a:r>
              <a:rPr lang="en-GB" sz="2800" b="1" dirty="0" smtClean="0">
                <a:solidFill>
                  <a:srgbClr val="115490"/>
                </a:solidFill>
                <a:latin typeface="+mj-lt"/>
              </a:rPr>
              <a:t>Our owners</a:t>
            </a:r>
            <a:endParaRPr lang="en-GB" sz="2800" b="1" dirty="0">
              <a:solidFill>
                <a:srgbClr val="115490"/>
              </a:solidFill>
              <a:latin typeface="+mj-lt"/>
            </a:endParaRPr>
          </a:p>
        </p:txBody>
      </p:sp>
    </p:spTree>
    <p:extLst>
      <p:ext uri="{BB962C8B-B14F-4D97-AF65-F5344CB8AC3E}">
        <p14:creationId xmlns:p14="http://schemas.microsoft.com/office/powerpoint/2010/main" val="224579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276225"/>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Assets Based Framework for Governance</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222" name="Group 221"/>
          <p:cNvGrpSpPr/>
          <p:nvPr/>
        </p:nvGrpSpPr>
        <p:grpSpPr>
          <a:xfrm>
            <a:off x="1200916" y="3019422"/>
            <a:ext cx="945384" cy="533403"/>
            <a:chOff x="-6634" y="4989809"/>
            <a:chExt cx="2586406" cy="873147"/>
          </a:xfrm>
        </p:grpSpPr>
        <p:pic>
          <p:nvPicPr>
            <p:cNvPr id="223" name="Picture 222"/>
            <p:cNvPicPr>
              <a:picLocks noChangeAspect="1"/>
            </p:cNvPicPr>
            <p:nvPr/>
          </p:nvPicPr>
          <p:blipFill>
            <a:blip r:embed="rId5"/>
            <a:stretch>
              <a:fillRect/>
            </a:stretch>
          </p:blipFill>
          <p:spPr>
            <a:xfrm>
              <a:off x="201836" y="4989809"/>
              <a:ext cx="1125502" cy="560192"/>
            </a:xfrm>
            <a:prstGeom prst="rect">
              <a:avLst/>
            </a:prstGeom>
          </p:spPr>
        </p:pic>
        <p:sp>
          <p:nvSpPr>
            <p:cNvPr id="224" name="TextBox 223"/>
            <p:cNvSpPr txBox="1"/>
            <p:nvPr/>
          </p:nvSpPr>
          <p:spPr>
            <a:xfrm>
              <a:off x="-6634" y="5510288"/>
              <a:ext cx="2586406" cy="352668"/>
            </a:xfrm>
            <a:prstGeom prst="rect">
              <a:avLst/>
            </a:prstGeom>
            <a:noFill/>
          </p:spPr>
          <p:txBody>
            <a:bodyPr wrap="none" rtlCol="0">
              <a:spAutoFit/>
            </a:bodyPr>
            <a:lstStyle/>
            <a:p>
              <a:r>
                <a:rPr lang="en-US" sz="800" dirty="0" smtClean="0">
                  <a:solidFill>
                    <a:srgbClr val="C00000"/>
                  </a:solidFill>
                </a:rPr>
                <a:t>AI Tools, contributes EHR???</a:t>
              </a:r>
              <a:endParaRPr lang="en-US" sz="800" dirty="0">
                <a:solidFill>
                  <a:srgbClr val="C00000"/>
                </a:solidFill>
              </a:endParaRPr>
            </a:p>
          </p:txBody>
        </p:sp>
      </p:grpSp>
      <p:grpSp>
        <p:nvGrpSpPr>
          <p:cNvPr id="47" name="Group 46"/>
          <p:cNvGrpSpPr/>
          <p:nvPr/>
        </p:nvGrpSpPr>
        <p:grpSpPr>
          <a:xfrm>
            <a:off x="6718300" y="3753967"/>
            <a:ext cx="1042249" cy="1002365"/>
            <a:chOff x="7162797" y="3753966"/>
            <a:chExt cx="1146224" cy="1322859"/>
          </a:xfrm>
        </p:grpSpPr>
        <p:sp>
          <p:nvSpPr>
            <p:cNvPr id="277" name="TextBox 276"/>
            <p:cNvSpPr txBox="1"/>
            <p:nvPr/>
          </p:nvSpPr>
          <p:spPr>
            <a:xfrm>
              <a:off x="7162797" y="4178329"/>
              <a:ext cx="367408" cy="215444"/>
            </a:xfrm>
            <a:prstGeom prst="rect">
              <a:avLst/>
            </a:prstGeom>
            <a:noFill/>
          </p:spPr>
          <p:txBody>
            <a:bodyPr wrap="none" rtlCol="0">
              <a:spAutoFit/>
            </a:bodyPr>
            <a:lstStyle/>
            <a:p>
              <a:r>
                <a:rPr lang="en-US" sz="800" dirty="0" smtClean="0"/>
                <a:t>ETLs</a:t>
              </a:r>
              <a:endParaRPr lang="en-US" sz="800" dirty="0"/>
            </a:p>
          </p:txBody>
        </p:sp>
        <p:grpSp>
          <p:nvGrpSpPr>
            <p:cNvPr id="45" name="Group 44"/>
            <p:cNvGrpSpPr/>
            <p:nvPr/>
          </p:nvGrpSpPr>
          <p:grpSpPr>
            <a:xfrm>
              <a:off x="7251700" y="3753966"/>
              <a:ext cx="1057321" cy="1322859"/>
              <a:chOff x="7310921" y="3885014"/>
              <a:chExt cx="1057321" cy="1857199"/>
            </a:xfrm>
          </p:grpSpPr>
          <p:sp>
            <p:nvSpPr>
              <p:cNvPr id="41" name="Down Arrow 40"/>
              <p:cNvSpPr/>
              <p:nvPr/>
            </p:nvSpPr>
            <p:spPr>
              <a:xfrm>
                <a:off x="7461797" y="3888722"/>
                <a:ext cx="199540" cy="372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Down Arrow 335"/>
              <p:cNvSpPr/>
              <p:nvPr/>
            </p:nvSpPr>
            <p:spPr>
              <a:xfrm>
                <a:off x="7702805" y="3888722"/>
                <a:ext cx="199540" cy="372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Down Arrow 336"/>
              <p:cNvSpPr/>
              <p:nvPr/>
            </p:nvSpPr>
            <p:spPr>
              <a:xfrm>
                <a:off x="7965600" y="3885014"/>
                <a:ext cx="199540" cy="372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622888" y="4274778"/>
                <a:ext cx="121054" cy="13198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38" name="Oval 337"/>
              <p:cNvSpPr/>
              <p:nvPr/>
            </p:nvSpPr>
            <p:spPr>
              <a:xfrm>
                <a:off x="7775288" y="4427178"/>
                <a:ext cx="121054" cy="1319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9" name="Oval 338"/>
              <p:cNvSpPr/>
              <p:nvPr/>
            </p:nvSpPr>
            <p:spPr>
              <a:xfrm>
                <a:off x="7927688" y="4467225"/>
                <a:ext cx="237452" cy="24311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0" name="Oval 339"/>
              <p:cNvSpPr/>
              <p:nvPr/>
            </p:nvSpPr>
            <p:spPr>
              <a:xfrm>
                <a:off x="7499669" y="4369708"/>
                <a:ext cx="188415" cy="18323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1" name="Oval 340"/>
              <p:cNvSpPr/>
              <p:nvPr/>
            </p:nvSpPr>
            <p:spPr>
              <a:xfrm>
                <a:off x="7867161" y="4281086"/>
                <a:ext cx="121054" cy="1319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2" name="Oval 341"/>
              <p:cNvSpPr/>
              <p:nvPr/>
            </p:nvSpPr>
            <p:spPr>
              <a:xfrm>
                <a:off x="7674563" y="4540888"/>
                <a:ext cx="237452" cy="243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43" name="Oval 342"/>
              <p:cNvSpPr/>
              <p:nvPr/>
            </p:nvSpPr>
            <p:spPr>
              <a:xfrm>
                <a:off x="7976725" y="4321709"/>
                <a:ext cx="188415" cy="18323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44" name="Oval 343"/>
              <p:cNvSpPr/>
              <p:nvPr/>
            </p:nvSpPr>
            <p:spPr>
              <a:xfrm>
                <a:off x="7556500" y="4522108"/>
                <a:ext cx="188415" cy="18323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3" name="Flowchart: Manual Operation 42"/>
              <p:cNvSpPr/>
              <p:nvPr/>
            </p:nvSpPr>
            <p:spPr>
              <a:xfrm>
                <a:off x="7310921" y="4793934"/>
                <a:ext cx="1057321" cy="313648"/>
              </a:xfrm>
              <a:prstGeom prst="flowChartManualOper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5" name="Oval 344"/>
              <p:cNvSpPr/>
              <p:nvPr/>
            </p:nvSpPr>
            <p:spPr>
              <a:xfrm>
                <a:off x="7480300" y="5122650"/>
                <a:ext cx="237452" cy="243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46" name="Oval 345"/>
              <p:cNvSpPr/>
              <p:nvPr/>
            </p:nvSpPr>
            <p:spPr>
              <a:xfrm>
                <a:off x="7724567" y="5120053"/>
                <a:ext cx="237452" cy="24311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7" name="Oval 346"/>
              <p:cNvSpPr/>
              <p:nvPr/>
            </p:nvSpPr>
            <p:spPr>
              <a:xfrm>
                <a:off x="7970991" y="5115314"/>
                <a:ext cx="237452" cy="2431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48" name="Oval 347"/>
              <p:cNvSpPr/>
              <p:nvPr/>
            </p:nvSpPr>
            <p:spPr>
              <a:xfrm>
                <a:off x="7536152" y="5381625"/>
                <a:ext cx="188415" cy="18323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49" name="Oval 348"/>
              <p:cNvSpPr/>
              <p:nvPr/>
            </p:nvSpPr>
            <p:spPr>
              <a:xfrm>
                <a:off x="7749085" y="5381625"/>
                <a:ext cx="188415" cy="18323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50" name="Oval 349"/>
              <p:cNvSpPr/>
              <p:nvPr/>
            </p:nvSpPr>
            <p:spPr>
              <a:xfrm>
                <a:off x="7937500" y="5381625"/>
                <a:ext cx="188415" cy="18323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51" name="Oval 350"/>
              <p:cNvSpPr/>
              <p:nvPr/>
            </p:nvSpPr>
            <p:spPr>
              <a:xfrm>
                <a:off x="7630359" y="5593127"/>
                <a:ext cx="121054" cy="13198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2" name="Oval 351"/>
              <p:cNvSpPr/>
              <p:nvPr/>
            </p:nvSpPr>
            <p:spPr>
              <a:xfrm>
                <a:off x="7782759" y="5610225"/>
                <a:ext cx="121054" cy="1319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53" name="Oval 352"/>
              <p:cNvSpPr/>
              <p:nvPr/>
            </p:nvSpPr>
            <p:spPr>
              <a:xfrm>
                <a:off x="7942473" y="5610225"/>
                <a:ext cx="121054" cy="1319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grpSp>
      <p:pic>
        <p:nvPicPr>
          <p:cNvPr id="372" name="Picture 3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grpSp>
        <p:nvGrpSpPr>
          <p:cNvPr id="56" name="Group 55"/>
          <p:cNvGrpSpPr/>
          <p:nvPr/>
        </p:nvGrpSpPr>
        <p:grpSpPr>
          <a:xfrm>
            <a:off x="1079500" y="1142656"/>
            <a:ext cx="3688892" cy="2638769"/>
            <a:chOff x="1079500" y="1142656"/>
            <a:chExt cx="3688892" cy="2638769"/>
          </a:xfrm>
        </p:grpSpPr>
        <p:grpSp>
          <p:nvGrpSpPr>
            <p:cNvPr id="50" name="Group 49"/>
            <p:cNvGrpSpPr/>
            <p:nvPr/>
          </p:nvGrpSpPr>
          <p:grpSpPr>
            <a:xfrm>
              <a:off x="1079500" y="1202939"/>
              <a:ext cx="3627549" cy="2578486"/>
              <a:chOff x="1079500" y="1114684"/>
              <a:chExt cx="3627549" cy="2578486"/>
            </a:xfrm>
          </p:grpSpPr>
          <p:grpSp>
            <p:nvGrpSpPr>
              <p:cNvPr id="278" name="Group 277"/>
              <p:cNvGrpSpPr/>
              <p:nvPr/>
            </p:nvGrpSpPr>
            <p:grpSpPr>
              <a:xfrm>
                <a:off x="1079500" y="1419225"/>
                <a:ext cx="3627549" cy="2273945"/>
                <a:chOff x="927100" y="1050280"/>
                <a:chExt cx="3627549" cy="2273945"/>
              </a:xfrm>
            </p:grpSpPr>
            <p:grpSp>
              <p:nvGrpSpPr>
                <p:cNvPr id="279" name="Group 278"/>
                <p:cNvGrpSpPr/>
                <p:nvPr/>
              </p:nvGrpSpPr>
              <p:grpSpPr>
                <a:xfrm>
                  <a:off x="1079500" y="1190625"/>
                  <a:ext cx="3048000" cy="1901362"/>
                  <a:chOff x="1079500" y="1041863"/>
                  <a:chExt cx="3048000" cy="1901362"/>
                </a:xfrm>
              </p:grpSpPr>
              <p:grpSp>
                <p:nvGrpSpPr>
                  <p:cNvPr id="283" name="Group 282"/>
                  <p:cNvGrpSpPr/>
                  <p:nvPr/>
                </p:nvGrpSpPr>
                <p:grpSpPr>
                  <a:xfrm>
                    <a:off x="1079500" y="1041863"/>
                    <a:ext cx="1027101" cy="821621"/>
                    <a:chOff x="-202566" y="1881608"/>
                    <a:chExt cx="1551460" cy="1233954"/>
                  </a:xfrm>
                </p:grpSpPr>
                <p:grpSp>
                  <p:nvGrpSpPr>
                    <p:cNvPr id="295" name="Group 294"/>
                    <p:cNvGrpSpPr/>
                    <p:nvPr/>
                  </p:nvGrpSpPr>
                  <p:grpSpPr>
                    <a:xfrm>
                      <a:off x="-202566" y="1881608"/>
                      <a:ext cx="1436358" cy="1047060"/>
                      <a:chOff x="-202566" y="1881608"/>
                      <a:chExt cx="1436358" cy="1047060"/>
                    </a:xfrm>
                  </p:grpSpPr>
                  <p:pic>
                    <p:nvPicPr>
                      <p:cNvPr id="297" name="Picture 296"/>
                      <p:cNvPicPr>
                        <a:picLocks noChangeAspect="1"/>
                      </p:cNvPicPr>
                      <p:nvPr/>
                    </p:nvPicPr>
                    <p:blipFill>
                      <a:blip r:embed="rId7"/>
                      <a:stretch>
                        <a:fillRect/>
                      </a:stretch>
                    </p:blipFill>
                    <p:spPr>
                      <a:xfrm>
                        <a:off x="-48870" y="1881608"/>
                        <a:ext cx="923457" cy="842963"/>
                      </a:xfrm>
                      <a:prstGeom prst="rect">
                        <a:avLst/>
                      </a:prstGeom>
                    </p:spPr>
                  </p:pic>
                  <p:sp>
                    <p:nvSpPr>
                      <p:cNvPr id="298" name="TextBox 297"/>
                      <p:cNvSpPr txBox="1"/>
                      <p:nvPr/>
                    </p:nvSpPr>
                    <p:spPr>
                      <a:xfrm>
                        <a:off x="-202566" y="2605103"/>
                        <a:ext cx="1436358" cy="323565"/>
                      </a:xfrm>
                      <a:prstGeom prst="rect">
                        <a:avLst/>
                      </a:prstGeom>
                      <a:noFill/>
                    </p:spPr>
                    <p:txBody>
                      <a:bodyPr wrap="none" rtlCol="0">
                        <a:spAutoFit/>
                      </a:bodyPr>
                      <a:lstStyle/>
                      <a:p>
                        <a:r>
                          <a:rPr lang="en-US" sz="800" dirty="0" smtClean="0"/>
                          <a:t>Patient, owns PHR</a:t>
                        </a:r>
                        <a:endParaRPr lang="en-US" sz="800" dirty="0"/>
                      </a:p>
                    </p:txBody>
                  </p:sp>
                </p:grpSp>
                <p:sp>
                  <p:nvSpPr>
                    <p:cNvPr id="296" name="TextBox 295"/>
                    <p:cNvSpPr txBox="1"/>
                    <p:nvPr/>
                  </p:nvSpPr>
                  <p:spPr>
                    <a:xfrm>
                      <a:off x="-201270" y="2791997"/>
                      <a:ext cx="1550164" cy="323565"/>
                    </a:xfrm>
                    <a:prstGeom prst="rect">
                      <a:avLst/>
                    </a:prstGeom>
                    <a:noFill/>
                  </p:spPr>
                  <p:txBody>
                    <a:bodyPr wrap="none" rtlCol="0">
                      <a:spAutoFit/>
                    </a:bodyPr>
                    <a:lstStyle/>
                    <a:p>
                      <a:r>
                        <a:rPr lang="en-US" sz="800" dirty="0" smtClean="0"/>
                        <a:t>Provider, owns EMR</a:t>
                      </a:r>
                      <a:endParaRPr lang="en-US" sz="800" dirty="0"/>
                    </a:p>
                  </p:txBody>
                </p:sp>
              </p:grpSp>
              <p:grpSp>
                <p:nvGrpSpPr>
                  <p:cNvPr id="284" name="Group 283"/>
                  <p:cNvGrpSpPr/>
                  <p:nvPr/>
                </p:nvGrpSpPr>
                <p:grpSpPr>
                  <a:xfrm>
                    <a:off x="2413000" y="1118063"/>
                    <a:ext cx="1714500" cy="1825162"/>
                    <a:chOff x="2455708" y="737063"/>
                    <a:chExt cx="1714500" cy="1825162"/>
                  </a:xfrm>
                </p:grpSpPr>
                <p:grpSp>
                  <p:nvGrpSpPr>
                    <p:cNvPr id="288" name="Group 287"/>
                    <p:cNvGrpSpPr/>
                    <p:nvPr/>
                  </p:nvGrpSpPr>
                  <p:grpSpPr>
                    <a:xfrm>
                      <a:off x="2603500" y="962025"/>
                      <a:ext cx="1447800" cy="1219200"/>
                      <a:chOff x="2832100" y="962025"/>
                      <a:chExt cx="1447800" cy="1219200"/>
                    </a:xfrm>
                  </p:grpSpPr>
                  <p:sp>
                    <p:nvSpPr>
                      <p:cNvPr id="292" name="Rectangle 291"/>
                      <p:cNvSpPr/>
                      <p:nvPr/>
                    </p:nvSpPr>
                    <p:spPr>
                      <a:xfrm>
                        <a:off x="2978052" y="1110004"/>
                        <a:ext cx="1140570" cy="41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Personal Record</a:t>
                        </a:r>
                        <a:endParaRPr lang="en-US" sz="1400" dirty="0"/>
                      </a:p>
                    </p:txBody>
                  </p:sp>
                  <p:sp>
                    <p:nvSpPr>
                      <p:cNvPr id="293" name="Rectangle 292"/>
                      <p:cNvSpPr/>
                      <p:nvPr/>
                    </p:nvSpPr>
                    <p:spPr>
                      <a:xfrm>
                        <a:off x="2977357" y="1621138"/>
                        <a:ext cx="1140570" cy="41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Medical Record</a:t>
                        </a:r>
                        <a:endParaRPr lang="en-US" sz="1400" dirty="0"/>
                      </a:p>
                    </p:txBody>
                  </p:sp>
                  <p:sp>
                    <p:nvSpPr>
                      <p:cNvPr id="294" name="Rectangle 293"/>
                      <p:cNvSpPr/>
                      <p:nvPr/>
                    </p:nvSpPr>
                    <p:spPr>
                      <a:xfrm>
                        <a:off x="2832100" y="962025"/>
                        <a:ext cx="1447800" cy="1219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89" name="TextBox 288"/>
                    <p:cNvSpPr txBox="1"/>
                    <p:nvPr/>
                  </p:nvSpPr>
                  <p:spPr>
                    <a:xfrm>
                      <a:off x="2455708" y="2223671"/>
                      <a:ext cx="1714500" cy="338554"/>
                    </a:xfrm>
                    <a:prstGeom prst="rect">
                      <a:avLst/>
                    </a:prstGeom>
                    <a:noFill/>
                  </p:spPr>
                  <p:txBody>
                    <a:bodyPr wrap="square" rtlCol="0">
                      <a:spAutoFit/>
                    </a:bodyPr>
                    <a:lstStyle/>
                    <a:p>
                      <a:pPr algn="ctr"/>
                      <a:r>
                        <a:rPr lang="en-US" sz="800" dirty="0" smtClean="0"/>
                        <a:t>Any Encounter between the Patient and Provider will impact the EHR</a:t>
                      </a:r>
                      <a:endParaRPr lang="en-US" sz="800" dirty="0"/>
                    </a:p>
                  </p:txBody>
                </p:sp>
                <p:pic>
                  <p:nvPicPr>
                    <p:cNvPr id="290" name="Picture 289"/>
                    <p:cNvPicPr>
                      <a:picLocks noChangeAspect="1"/>
                    </p:cNvPicPr>
                    <p:nvPr/>
                  </p:nvPicPr>
                  <p:blipFill>
                    <a:blip r:embed="rId8"/>
                    <a:stretch>
                      <a:fillRect/>
                    </a:stretch>
                  </p:blipFill>
                  <p:spPr>
                    <a:xfrm>
                      <a:off x="2498832" y="737063"/>
                      <a:ext cx="333268" cy="314507"/>
                    </a:xfrm>
                    <a:prstGeom prst="rect">
                      <a:avLst/>
                    </a:prstGeom>
                  </p:spPr>
                </p:pic>
                <p:sp>
                  <p:nvSpPr>
                    <p:cNvPr id="291" name="TextBox 290"/>
                    <p:cNvSpPr txBox="1"/>
                    <p:nvPr/>
                  </p:nvSpPr>
                  <p:spPr>
                    <a:xfrm>
                      <a:off x="2755900" y="737063"/>
                      <a:ext cx="1305165" cy="215444"/>
                    </a:xfrm>
                    <a:prstGeom prst="rect">
                      <a:avLst/>
                    </a:prstGeom>
                    <a:noFill/>
                  </p:spPr>
                  <p:txBody>
                    <a:bodyPr wrap="none" rtlCol="0">
                      <a:spAutoFit/>
                    </a:bodyPr>
                    <a:lstStyle/>
                    <a:p>
                      <a:r>
                        <a:rPr lang="en-US" sz="800" dirty="0" smtClean="0">
                          <a:solidFill>
                            <a:schemeClr val="accent2">
                              <a:lumMod val="75000"/>
                            </a:schemeClr>
                          </a:solidFill>
                        </a:rPr>
                        <a:t>A patient must be present!</a:t>
                      </a:r>
                      <a:endParaRPr lang="en-US" sz="800" dirty="0">
                        <a:solidFill>
                          <a:schemeClr val="accent2">
                            <a:lumMod val="75000"/>
                          </a:schemeClr>
                        </a:solidFill>
                      </a:endParaRPr>
                    </a:p>
                  </p:txBody>
                </p:sp>
              </p:grpSp>
              <p:grpSp>
                <p:nvGrpSpPr>
                  <p:cNvPr id="285" name="Group 284"/>
                  <p:cNvGrpSpPr/>
                  <p:nvPr/>
                </p:nvGrpSpPr>
                <p:grpSpPr>
                  <a:xfrm>
                    <a:off x="1079500" y="1842738"/>
                    <a:ext cx="1061509" cy="481369"/>
                    <a:chOff x="1079500" y="1842738"/>
                    <a:chExt cx="1061509" cy="481369"/>
                  </a:xfrm>
                </p:grpSpPr>
                <p:pic>
                  <p:nvPicPr>
                    <p:cNvPr id="286" name="Picture 285"/>
                    <p:cNvPicPr>
                      <a:picLocks noChangeAspect="1"/>
                    </p:cNvPicPr>
                    <p:nvPr/>
                  </p:nvPicPr>
                  <p:blipFill>
                    <a:blip r:embed="rId9"/>
                    <a:stretch>
                      <a:fillRect/>
                    </a:stretch>
                  </p:blipFill>
                  <p:spPr>
                    <a:xfrm>
                      <a:off x="1150409" y="1842738"/>
                      <a:ext cx="339699" cy="342125"/>
                    </a:xfrm>
                    <a:prstGeom prst="rect">
                      <a:avLst/>
                    </a:prstGeom>
                  </p:spPr>
                </p:pic>
                <p:sp>
                  <p:nvSpPr>
                    <p:cNvPr id="287" name="Rectangle 286"/>
                    <p:cNvSpPr/>
                    <p:nvPr/>
                  </p:nvSpPr>
                  <p:spPr>
                    <a:xfrm>
                      <a:off x="1079500" y="2108663"/>
                      <a:ext cx="1061509" cy="215444"/>
                    </a:xfrm>
                    <a:prstGeom prst="rect">
                      <a:avLst/>
                    </a:prstGeom>
                  </p:spPr>
                  <p:txBody>
                    <a:bodyPr wrap="none">
                      <a:spAutoFit/>
                    </a:bodyPr>
                    <a:lstStyle/>
                    <a:p>
                      <a:r>
                        <a:rPr lang="en-US" sz="800" dirty="0"/>
                        <a:t>QM, contributes EHR</a:t>
                      </a:r>
                    </a:p>
                  </p:txBody>
                </p:sp>
              </p:grpSp>
            </p:grpSp>
            <p:grpSp>
              <p:nvGrpSpPr>
                <p:cNvPr id="280" name="Group 279"/>
                <p:cNvGrpSpPr/>
                <p:nvPr/>
              </p:nvGrpSpPr>
              <p:grpSpPr>
                <a:xfrm>
                  <a:off x="927100" y="1050280"/>
                  <a:ext cx="3627549" cy="2273945"/>
                  <a:chOff x="1033351" y="1114425"/>
                  <a:chExt cx="3398949" cy="2139874"/>
                </a:xfrm>
              </p:grpSpPr>
              <p:sp>
                <p:nvSpPr>
                  <p:cNvPr id="281" name="TextBox 280"/>
                  <p:cNvSpPr txBox="1"/>
                  <p:nvPr/>
                </p:nvSpPr>
                <p:spPr>
                  <a:xfrm>
                    <a:off x="1634869" y="3008078"/>
                    <a:ext cx="2142360" cy="246221"/>
                  </a:xfrm>
                  <a:prstGeom prst="rect">
                    <a:avLst/>
                  </a:prstGeom>
                  <a:noFill/>
                </p:spPr>
                <p:txBody>
                  <a:bodyPr wrap="square" rtlCol="0">
                    <a:spAutoFit/>
                  </a:bodyPr>
                  <a:lstStyle/>
                  <a:p>
                    <a:pPr algn="ctr"/>
                    <a:r>
                      <a:rPr lang="en-US" sz="1000" dirty="0" smtClean="0">
                        <a:solidFill>
                          <a:schemeClr val="accent2"/>
                        </a:solidFill>
                      </a:rPr>
                      <a:t>NBN, SGN, Private LANs</a:t>
                    </a:r>
                    <a:endParaRPr lang="en-US" sz="1000" dirty="0"/>
                  </a:p>
                </p:txBody>
              </p:sp>
              <p:sp>
                <p:nvSpPr>
                  <p:cNvPr id="282" name="Rectangle 281"/>
                  <p:cNvSpPr/>
                  <p:nvPr/>
                </p:nvSpPr>
                <p:spPr>
                  <a:xfrm>
                    <a:off x="1033351" y="1114425"/>
                    <a:ext cx="3398949" cy="2133600"/>
                  </a:xfrm>
                  <a:prstGeom prst="rect">
                    <a:avLst/>
                  </a:prstGeom>
                  <a:noFill/>
                  <a:ln w="571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369" name="TextBox 368"/>
              <p:cNvSpPr txBox="1"/>
              <p:nvPr/>
            </p:nvSpPr>
            <p:spPr>
              <a:xfrm>
                <a:off x="1097750" y="1114684"/>
                <a:ext cx="1524000" cy="307777"/>
              </a:xfrm>
              <a:prstGeom prst="rect">
                <a:avLst/>
              </a:prstGeom>
              <a:noFill/>
              <a:ln w="57150">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tx2"/>
                    </a:solidFill>
                  </a:rPr>
                  <a:t>Asset Creation</a:t>
                </a:r>
                <a:endParaRPr lang="en-US" sz="1400" dirty="0">
                  <a:solidFill>
                    <a:schemeClr val="tx2"/>
                  </a:solidFill>
                </a:endParaRPr>
              </a:p>
            </p:txBody>
          </p:sp>
        </p:grpSp>
        <p:sp>
          <p:nvSpPr>
            <p:cNvPr id="373" name="TextBox 372"/>
            <p:cNvSpPr txBox="1"/>
            <p:nvPr/>
          </p:nvSpPr>
          <p:spPr>
            <a:xfrm>
              <a:off x="2673349" y="1142656"/>
              <a:ext cx="2095043" cy="338554"/>
            </a:xfrm>
            <a:prstGeom prst="rect">
              <a:avLst/>
            </a:prstGeom>
            <a:noFill/>
          </p:spPr>
          <p:txBody>
            <a:bodyPr wrap="square" rtlCol="0">
              <a:spAutoFit/>
            </a:bodyPr>
            <a:lstStyle/>
            <a:p>
              <a:pPr algn="r" rtl="1"/>
              <a:r>
                <a:rPr lang="ar-JO" sz="800" dirty="0" smtClean="0"/>
                <a:t>حق الحصول على المعلومة، حق حماية البيانات الشخصية</a:t>
              </a:r>
            </a:p>
            <a:p>
              <a:pPr algn="r" rtl="1"/>
              <a:r>
                <a:rPr lang="ar-JO" sz="800" dirty="0" smtClean="0"/>
                <a:t>قانون المسائلة الطبية، الدستور الطبي</a:t>
              </a:r>
              <a:endParaRPr lang="en-US" sz="800" dirty="0"/>
            </a:p>
          </p:txBody>
        </p:sp>
      </p:grpSp>
      <p:grpSp>
        <p:nvGrpSpPr>
          <p:cNvPr id="55" name="Group 54"/>
          <p:cNvGrpSpPr/>
          <p:nvPr/>
        </p:nvGrpSpPr>
        <p:grpSpPr>
          <a:xfrm>
            <a:off x="5320992" y="1114017"/>
            <a:ext cx="3713337" cy="2646929"/>
            <a:chOff x="5320992" y="1114017"/>
            <a:chExt cx="3713337" cy="2646929"/>
          </a:xfrm>
        </p:grpSpPr>
        <p:grpSp>
          <p:nvGrpSpPr>
            <p:cNvPr id="51" name="Group 50"/>
            <p:cNvGrpSpPr/>
            <p:nvPr/>
          </p:nvGrpSpPr>
          <p:grpSpPr>
            <a:xfrm>
              <a:off x="5320992" y="1190625"/>
              <a:ext cx="3627549" cy="2570321"/>
              <a:chOff x="5349023" y="1134904"/>
              <a:chExt cx="3627549" cy="2570321"/>
            </a:xfrm>
          </p:grpSpPr>
          <p:grpSp>
            <p:nvGrpSpPr>
              <p:cNvPr id="299" name="Group 298"/>
              <p:cNvGrpSpPr/>
              <p:nvPr/>
            </p:nvGrpSpPr>
            <p:grpSpPr>
              <a:xfrm>
                <a:off x="5349023" y="1431280"/>
                <a:ext cx="3627549" cy="2273945"/>
                <a:chOff x="5196623" y="1278880"/>
                <a:chExt cx="3627549" cy="2273945"/>
              </a:xfrm>
            </p:grpSpPr>
            <p:grpSp>
              <p:nvGrpSpPr>
                <p:cNvPr id="300" name="Group 299"/>
                <p:cNvGrpSpPr/>
                <p:nvPr/>
              </p:nvGrpSpPr>
              <p:grpSpPr>
                <a:xfrm>
                  <a:off x="5196623" y="1278880"/>
                  <a:ext cx="3627549" cy="2273945"/>
                  <a:chOff x="5196623" y="1278880"/>
                  <a:chExt cx="3627549" cy="2273945"/>
                </a:xfrm>
              </p:grpSpPr>
              <p:grpSp>
                <p:nvGrpSpPr>
                  <p:cNvPr id="305" name="Group 304"/>
                  <p:cNvGrpSpPr/>
                  <p:nvPr/>
                </p:nvGrpSpPr>
                <p:grpSpPr>
                  <a:xfrm>
                    <a:off x="5196623" y="1278880"/>
                    <a:ext cx="3627549" cy="2273945"/>
                    <a:chOff x="5196623" y="1278880"/>
                    <a:chExt cx="3627549" cy="2273945"/>
                  </a:xfrm>
                </p:grpSpPr>
                <p:grpSp>
                  <p:nvGrpSpPr>
                    <p:cNvPr id="308" name="Group 307"/>
                    <p:cNvGrpSpPr/>
                    <p:nvPr/>
                  </p:nvGrpSpPr>
                  <p:grpSpPr>
                    <a:xfrm>
                      <a:off x="6946900" y="1739101"/>
                      <a:ext cx="1268942" cy="1204124"/>
                      <a:chOff x="2986446" y="4314825"/>
                      <a:chExt cx="1268942" cy="1409821"/>
                    </a:xfrm>
                  </p:grpSpPr>
                  <p:pic>
                    <p:nvPicPr>
                      <p:cNvPr id="323" name="Picture 322"/>
                      <p:cNvPicPr>
                        <a:picLocks noChangeAspect="1"/>
                      </p:cNvPicPr>
                      <p:nvPr/>
                    </p:nvPicPr>
                    <p:blipFill>
                      <a:blip r:embed="rId10"/>
                      <a:stretch>
                        <a:fillRect/>
                      </a:stretch>
                    </p:blipFill>
                    <p:spPr>
                      <a:xfrm>
                        <a:off x="3333068" y="4543425"/>
                        <a:ext cx="261032" cy="317778"/>
                      </a:xfrm>
                      <a:prstGeom prst="rect">
                        <a:avLst/>
                      </a:prstGeom>
                    </p:spPr>
                  </p:pic>
                  <p:pic>
                    <p:nvPicPr>
                      <p:cNvPr id="324" name="Picture 323"/>
                      <p:cNvPicPr>
                        <a:picLocks noChangeAspect="1"/>
                      </p:cNvPicPr>
                      <p:nvPr/>
                    </p:nvPicPr>
                    <p:blipFill>
                      <a:blip r:embed="rId10"/>
                      <a:stretch>
                        <a:fillRect/>
                      </a:stretch>
                    </p:blipFill>
                    <p:spPr>
                      <a:xfrm>
                        <a:off x="3594100" y="4543425"/>
                        <a:ext cx="261032" cy="317778"/>
                      </a:xfrm>
                      <a:prstGeom prst="rect">
                        <a:avLst/>
                      </a:prstGeom>
                    </p:spPr>
                  </p:pic>
                  <p:pic>
                    <p:nvPicPr>
                      <p:cNvPr id="325" name="Picture 324"/>
                      <p:cNvPicPr>
                        <a:picLocks noChangeAspect="1"/>
                      </p:cNvPicPr>
                      <p:nvPr/>
                    </p:nvPicPr>
                    <p:blipFill>
                      <a:blip r:embed="rId10"/>
                      <a:stretch>
                        <a:fillRect/>
                      </a:stretch>
                    </p:blipFill>
                    <p:spPr>
                      <a:xfrm>
                        <a:off x="3087911" y="4559370"/>
                        <a:ext cx="261032" cy="317778"/>
                      </a:xfrm>
                      <a:prstGeom prst="rect">
                        <a:avLst/>
                      </a:prstGeom>
                    </p:spPr>
                  </p:pic>
                  <p:sp>
                    <p:nvSpPr>
                      <p:cNvPr id="326" name="Rectangle 325"/>
                      <p:cNvSpPr/>
                      <p:nvPr/>
                    </p:nvSpPr>
                    <p:spPr>
                      <a:xfrm>
                        <a:off x="3198067" y="4314825"/>
                        <a:ext cx="700833" cy="215444"/>
                      </a:xfrm>
                      <a:prstGeom prst="rect">
                        <a:avLst/>
                      </a:prstGeom>
                    </p:spPr>
                    <p:txBody>
                      <a:bodyPr wrap="none">
                        <a:spAutoFit/>
                      </a:bodyPr>
                      <a:lstStyle/>
                      <a:p>
                        <a:r>
                          <a:rPr lang="en-US" sz="800" dirty="0" smtClean="0"/>
                          <a:t>Applications</a:t>
                        </a:r>
                        <a:endParaRPr lang="en-US" sz="800" dirty="0"/>
                      </a:p>
                    </p:txBody>
                  </p:sp>
                  <p:sp>
                    <p:nvSpPr>
                      <p:cNvPr id="327" name="Rectangle 326"/>
                      <p:cNvSpPr/>
                      <p:nvPr/>
                    </p:nvSpPr>
                    <p:spPr>
                      <a:xfrm>
                        <a:off x="3189549" y="5509202"/>
                        <a:ext cx="862737" cy="215444"/>
                      </a:xfrm>
                      <a:prstGeom prst="rect">
                        <a:avLst/>
                      </a:prstGeom>
                    </p:spPr>
                    <p:txBody>
                      <a:bodyPr wrap="none">
                        <a:spAutoFit/>
                      </a:bodyPr>
                      <a:lstStyle/>
                      <a:p>
                        <a:r>
                          <a:rPr lang="en-US" sz="800" dirty="0" smtClean="0"/>
                          <a:t>Clients / Entities</a:t>
                        </a:r>
                        <a:endParaRPr lang="en-US" sz="800" dirty="0"/>
                      </a:p>
                    </p:txBody>
                  </p:sp>
                  <p:pic>
                    <p:nvPicPr>
                      <p:cNvPr id="328" name="Picture 327"/>
                      <p:cNvPicPr>
                        <a:picLocks noChangeAspect="1"/>
                      </p:cNvPicPr>
                      <p:nvPr/>
                    </p:nvPicPr>
                    <p:blipFill rotWithShape="1">
                      <a:blip r:embed="rId11"/>
                      <a:srcRect t="12376" r="11143"/>
                      <a:stretch/>
                    </p:blipFill>
                    <p:spPr>
                      <a:xfrm>
                        <a:off x="2986446" y="4974900"/>
                        <a:ext cx="607654" cy="609272"/>
                      </a:xfrm>
                      <a:prstGeom prst="rect">
                        <a:avLst/>
                      </a:prstGeom>
                    </p:spPr>
                  </p:pic>
                  <p:pic>
                    <p:nvPicPr>
                      <p:cNvPr id="329" name="Picture 328"/>
                      <p:cNvPicPr>
                        <a:picLocks noChangeAspect="1"/>
                      </p:cNvPicPr>
                      <p:nvPr/>
                    </p:nvPicPr>
                    <p:blipFill rotWithShape="1">
                      <a:blip r:embed="rId11"/>
                      <a:srcRect t="12376" r="11143"/>
                      <a:stretch/>
                    </p:blipFill>
                    <p:spPr>
                      <a:xfrm>
                        <a:off x="3647734" y="4966008"/>
                        <a:ext cx="607654" cy="609272"/>
                      </a:xfrm>
                      <a:prstGeom prst="rect">
                        <a:avLst/>
                      </a:prstGeom>
                    </p:spPr>
                  </p:pic>
                  <p:pic>
                    <p:nvPicPr>
                      <p:cNvPr id="330" name="Picture 329"/>
                      <p:cNvPicPr>
                        <a:picLocks noChangeAspect="1"/>
                      </p:cNvPicPr>
                      <p:nvPr/>
                    </p:nvPicPr>
                    <p:blipFill>
                      <a:blip r:embed="rId10"/>
                      <a:stretch>
                        <a:fillRect/>
                      </a:stretch>
                    </p:blipFill>
                    <p:spPr>
                      <a:xfrm>
                        <a:off x="3866468" y="4543425"/>
                        <a:ext cx="261032" cy="317778"/>
                      </a:xfrm>
                      <a:prstGeom prst="rect">
                        <a:avLst/>
                      </a:prstGeom>
                    </p:spPr>
                  </p:pic>
                  <p:cxnSp>
                    <p:nvCxnSpPr>
                      <p:cNvPr id="331" name="Straight Arrow Connector 330"/>
                      <p:cNvCxnSpPr>
                        <a:stCxn id="325" idx="2"/>
                        <a:endCxn id="328" idx="0"/>
                      </p:cNvCxnSpPr>
                      <p:nvPr/>
                    </p:nvCxnSpPr>
                    <p:spPr>
                      <a:xfrm>
                        <a:off x="3218427" y="4877148"/>
                        <a:ext cx="71846" cy="97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stCxn id="323" idx="2"/>
                        <a:endCxn id="328" idx="0"/>
                      </p:cNvCxnSpPr>
                      <p:nvPr/>
                    </p:nvCxnSpPr>
                    <p:spPr>
                      <a:xfrm flipH="1">
                        <a:off x="3290273" y="4861203"/>
                        <a:ext cx="173311" cy="113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323" idx="2"/>
                        <a:endCxn id="329" idx="0"/>
                      </p:cNvCxnSpPr>
                      <p:nvPr/>
                    </p:nvCxnSpPr>
                    <p:spPr>
                      <a:xfrm>
                        <a:off x="3463584" y="4861203"/>
                        <a:ext cx="487977" cy="104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a:stCxn id="330" idx="2"/>
                      </p:cNvCxnSpPr>
                      <p:nvPr/>
                    </p:nvCxnSpPr>
                    <p:spPr>
                      <a:xfrm flipH="1">
                        <a:off x="3984694" y="4861203"/>
                        <a:ext cx="12290" cy="47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324" idx="2"/>
                        <a:endCxn id="329" idx="0"/>
                      </p:cNvCxnSpPr>
                      <p:nvPr/>
                    </p:nvCxnSpPr>
                    <p:spPr>
                      <a:xfrm>
                        <a:off x="3724616" y="4861203"/>
                        <a:ext cx="226945" cy="104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5196623" y="1278880"/>
                      <a:ext cx="3627549" cy="2273945"/>
                      <a:chOff x="927100" y="1050280"/>
                      <a:chExt cx="3627549" cy="2273945"/>
                    </a:xfrm>
                  </p:grpSpPr>
                  <p:grpSp>
                    <p:nvGrpSpPr>
                      <p:cNvPr id="310" name="Group 309"/>
                      <p:cNvGrpSpPr/>
                      <p:nvPr/>
                    </p:nvGrpSpPr>
                    <p:grpSpPr>
                      <a:xfrm>
                        <a:off x="1035008" y="1190625"/>
                        <a:ext cx="3166369" cy="1862554"/>
                        <a:chOff x="1035008" y="1041863"/>
                        <a:chExt cx="3166369" cy="1862554"/>
                      </a:xfrm>
                    </p:grpSpPr>
                    <p:grpSp>
                      <p:nvGrpSpPr>
                        <p:cNvPr id="314" name="Group 313"/>
                        <p:cNvGrpSpPr/>
                        <p:nvPr/>
                      </p:nvGrpSpPr>
                      <p:grpSpPr>
                        <a:xfrm>
                          <a:off x="1035008" y="1041863"/>
                          <a:ext cx="1332416" cy="674915"/>
                          <a:chOff x="-269773" y="1881608"/>
                          <a:chExt cx="2012646" cy="1013623"/>
                        </a:xfrm>
                      </p:grpSpPr>
                      <p:pic>
                        <p:nvPicPr>
                          <p:cNvPr id="321" name="Picture 320"/>
                          <p:cNvPicPr>
                            <a:picLocks noChangeAspect="1"/>
                          </p:cNvPicPr>
                          <p:nvPr/>
                        </p:nvPicPr>
                        <p:blipFill rotWithShape="1">
                          <a:blip r:embed="rId7"/>
                          <a:srcRect l="42959"/>
                          <a:stretch/>
                        </p:blipFill>
                        <p:spPr>
                          <a:xfrm>
                            <a:off x="-219443" y="1881608"/>
                            <a:ext cx="526751" cy="842961"/>
                          </a:xfrm>
                          <a:prstGeom prst="rect">
                            <a:avLst/>
                          </a:prstGeom>
                        </p:spPr>
                      </p:pic>
                      <p:sp>
                        <p:nvSpPr>
                          <p:cNvPr id="322" name="TextBox 321"/>
                          <p:cNvSpPr txBox="1"/>
                          <p:nvPr/>
                        </p:nvSpPr>
                        <p:spPr>
                          <a:xfrm>
                            <a:off x="-269773" y="2571666"/>
                            <a:ext cx="2012646" cy="323565"/>
                          </a:xfrm>
                          <a:prstGeom prst="rect">
                            <a:avLst/>
                          </a:prstGeom>
                          <a:noFill/>
                        </p:spPr>
                        <p:txBody>
                          <a:bodyPr wrap="none" rtlCol="0">
                            <a:spAutoFit/>
                          </a:bodyPr>
                          <a:lstStyle/>
                          <a:p>
                            <a:r>
                              <a:rPr lang="en-US" sz="800" dirty="0" smtClean="0"/>
                              <a:t>Provider &amp; QM, limited Use</a:t>
                            </a:r>
                            <a:endParaRPr lang="en-US" sz="800" dirty="0"/>
                          </a:p>
                        </p:txBody>
                      </p:sp>
                    </p:grpSp>
                    <p:grpSp>
                      <p:nvGrpSpPr>
                        <p:cNvPr id="315" name="Group 314"/>
                        <p:cNvGrpSpPr/>
                        <p:nvPr/>
                      </p:nvGrpSpPr>
                      <p:grpSpPr>
                        <a:xfrm>
                          <a:off x="2456124" y="1108356"/>
                          <a:ext cx="1745253" cy="1796061"/>
                          <a:chOff x="2498832" y="727356"/>
                          <a:chExt cx="1745253" cy="1796061"/>
                        </a:xfrm>
                      </p:grpSpPr>
                      <p:sp>
                        <p:nvSpPr>
                          <p:cNvPr id="317" name="Rectangle 316"/>
                          <p:cNvSpPr/>
                          <p:nvPr/>
                        </p:nvSpPr>
                        <p:spPr>
                          <a:xfrm>
                            <a:off x="2603500" y="962025"/>
                            <a:ext cx="1447800" cy="1219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8" name="TextBox 317"/>
                          <p:cNvSpPr txBox="1"/>
                          <p:nvPr/>
                        </p:nvSpPr>
                        <p:spPr>
                          <a:xfrm>
                            <a:off x="2529585" y="2184863"/>
                            <a:ext cx="1714500" cy="338554"/>
                          </a:xfrm>
                          <a:prstGeom prst="rect">
                            <a:avLst/>
                          </a:prstGeom>
                          <a:noFill/>
                        </p:spPr>
                        <p:txBody>
                          <a:bodyPr wrap="square" rtlCol="0">
                            <a:spAutoFit/>
                          </a:bodyPr>
                          <a:lstStyle/>
                          <a:p>
                            <a:r>
                              <a:rPr lang="en-US" sz="800" dirty="0" smtClean="0"/>
                              <a:t>Databases, Applications, Infrastructure, Services, Security</a:t>
                            </a:r>
                            <a:endParaRPr lang="en-US" sz="800" dirty="0"/>
                          </a:p>
                        </p:txBody>
                      </p:sp>
                      <p:pic>
                        <p:nvPicPr>
                          <p:cNvPr id="319" name="Picture 318"/>
                          <p:cNvPicPr>
                            <a:picLocks noChangeAspect="1"/>
                          </p:cNvPicPr>
                          <p:nvPr/>
                        </p:nvPicPr>
                        <p:blipFill>
                          <a:blip r:embed="rId8"/>
                          <a:stretch>
                            <a:fillRect/>
                          </a:stretch>
                        </p:blipFill>
                        <p:spPr>
                          <a:xfrm>
                            <a:off x="2498832" y="727356"/>
                            <a:ext cx="333268" cy="314507"/>
                          </a:xfrm>
                          <a:prstGeom prst="rect">
                            <a:avLst/>
                          </a:prstGeom>
                        </p:spPr>
                      </p:pic>
                      <p:sp>
                        <p:nvSpPr>
                          <p:cNvPr id="320" name="TextBox 319"/>
                          <p:cNvSpPr txBox="1"/>
                          <p:nvPr/>
                        </p:nvSpPr>
                        <p:spPr>
                          <a:xfrm>
                            <a:off x="2736083" y="750219"/>
                            <a:ext cx="1431802" cy="215444"/>
                          </a:xfrm>
                          <a:prstGeom prst="rect">
                            <a:avLst/>
                          </a:prstGeom>
                          <a:noFill/>
                        </p:spPr>
                        <p:txBody>
                          <a:bodyPr wrap="none" rtlCol="0">
                            <a:spAutoFit/>
                          </a:bodyPr>
                          <a:lstStyle/>
                          <a:p>
                            <a:r>
                              <a:rPr lang="en-US" sz="800" dirty="0" smtClean="0">
                                <a:solidFill>
                                  <a:schemeClr val="accent2">
                                    <a:lumMod val="75000"/>
                                  </a:schemeClr>
                                </a:solidFill>
                              </a:rPr>
                              <a:t>When to destroy the records?</a:t>
                            </a:r>
                            <a:endParaRPr lang="en-US" sz="800" dirty="0">
                              <a:solidFill>
                                <a:schemeClr val="accent2">
                                  <a:lumMod val="75000"/>
                                </a:schemeClr>
                              </a:solidFill>
                            </a:endParaRPr>
                          </a:p>
                        </p:txBody>
                      </p:sp>
                    </p:grpSp>
                    <p:pic>
                      <p:nvPicPr>
                        <p:cNvPr id="316" name="Picture 315"/>
                        <p:cNvPicPr>
                          <a:picLocks noChangeAspect="1"/>
                        </p:cNvPicPr>
                        <p:nvPr/>
                      </p:nvPicPr>
                      <p:blipFill>
                        <a:blip r:embed="rId9"/>
                        <a:stretch>
                          <a:fillRect/>
                        </a:stretch>
                      </p:blipFill>
                      <p:spPr>
                        <a:xfrm>
                          <a:off x="1450368" y="1085092"/>
                          <a:ext cx="339699" cy="342125"/>
                        </a:xfrm>
                        <a:prstGeom prst="rect">
                          <a:avLst/>
                        </a:prstGeom>
                      </p:spPr>
                    </p:pic>
                  </p:grpSp>
                  <p:grpSp>
                    <p:nvGrpSpPr>
                      <p:cNvPr id="311" name="Group 310"/>
                      <p:cNvGrpSpPr/>
                      <p:nvPr/>
                    </p:nvGrpSpPr>
                    <p:grpSpPr>
                      <a:xfrm>
                        <a:off x="927100" y="1050280"/>
                        <a:ext cx="3627549" cy="2273945"/>
                        <a:chOff x="1033351" y="1114425"/>
                        <a:chExt cx="3398949" cy="2139874"/>
                      </a:xfrm>
                    </p:grpSpPr>
                    <p:sp>
                      <p:nvSpPr>
                        <p:cNvPr id="312" name="TextBox 311"/>
                        <p:cNvSpPr txBox="1"/>
                        <p:nvPr/>
                      </p:nvSpPr>
                      <p:spPr>
                        <a:xfrm>
                          <a:off x="1634869" y="3008078"/>
                          <a:ext cx="2142360" cy="246221"/>
                        </a:xfrm>
                        <a:prstGeom prst="rect">
                          <a:avLst/>
                        </a:prstGeom>
                        <a:noFill/>
                      </p:spPr>
                      <p:txBody>
                        <a:bodyPr wrap="square" rtlCol="0">
                          <a:spAutoFit/>
                        </a:bodyPr>
                        <a:lstStyle/>
                        <a:p>
                          <a:pPr algn="ctr"/>
                          <a:r>
                            <a:rPr lang="en-US" sz="1000" dirty="0" smtClean="0">
                              <a:solidFill>
                                <a:schemeClr val="accent2"/>
                              </a:solidFill>
                            </a:rPr>
                            <a:t>NBN, SGN, Private LANs</a:t>
                          </a:r>
                          <a:endParaRPr lang="en-US" sz="1000" dirty="0"/>
                        </a:p>
                      </p:txBody>
                    </p:sp>
                    <p:sp>
                      <p:nvSpPr>
                        <p:cNvPr id="313" name="Rectangle 312"/>
                        <p:cNvSpPr/>
                        <p:nvPr/>
                      </p:nvSpPr>
                      <p:spPr>
                        <a:xfrm>
                          <a:off x="1033351" y="1114425"/>
                          <a:ext cx="3398949" cy="2133600"/>
                        </a:xfrm>
                        <a:prstGeom prst="rect">
                          <a:avLst/>
                        </a:prstGeom>
                        <a:noFill/>
                        <a:ln w="571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pic>
                <p:nvPicPr>
                  <p:cNvPr id="306" name="Picture 30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52646" y="2954153"/>
                    <a:ext cx="229848" cy="217672"/>
                  </a:xfrm>
                  <a:prstGeom prst="rect">
                    <a:avLst/>
                  </a:prstGeom>
                </p:spPr>
              </p:pic>
              <p:pic>
                <p:nvPicPr>
                  <p:cNvPr id="307" name="Picture 3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61300" y="2954153"/>
                    <a:ext cx="229848" cy="217672"/>
                  </a:xfrm>
                  <a:prstGeom prst="rect">
                    <a:avLst/>
                  </a:prstGeom>
                </p:spPr>
              </p:pic>
            </p:grpSp>
            <p:pic>
              <p:nvPicPr>
                <p:cNvPr id="301" name="Picture 300"/>
                <p:cNvPicPr>
                  <a:picLocks noChangeAspect="1"/>
                </p:cNvPicPr>
                <p:nvPr/>
              </p:nvPicPr>
              <p:blipFill>
                <a:blip r:embed="rId13"/>
                <a:stretch>
                  <a:fillRect/>
                </a:stretch>
              </p:blipFill>
              <p:spPr>
                <a:xfrm>
                  <a:off x="5398438" y="2114188"/>
                  <a:ext cx="546908" cy="377362"/>
                </a:xfrm>
                <a:prstGeom prst="rect">
                  <a:avLst/>
                </a:prstGeom>
              </p:spPr>
            </p:pic>
            <p:sp>
              <p:nvSpPr>
                <p:cNvPr id="302" name="TextBox 301"/>
                <p:cNvSpPr txBox="1"/>
                <p:nvPr/>
              </p:nvSpPr>
              <p:spPr>
                <a:xfrm>
                  <a:off x="5336820" y="2499181"/>
                  <a:ext cx="987771" cy="215444"/>
                </a:xfrm>
                <a:prstGeom prst="rect">
                  <a:avLst/>
                </a:prstGeom>
                <a:noFill/>
              </p:spPr>
              <p:txBody>
                <a:bodyPr wrap="none" rtlCol="0">
                  <a:spAutoFit/>
                </a:bodyPr>
                <a:lstStyle/>
                <a:p>
                  <a:r>
                    <a:rPr lang="en-US" sz="800" dirty="0" smtClean="0"/>
                    <a:t>IT, Controls DB &amp; IS</a:t>
                  </a:r>
                  <a:endParaRPr lang="en-US" sz="800" dirty="0"/>
                </a:p>
              </p:txBody>
            </p:sp>
            <p:pic>
              <p:nvPicPr>
                <p:cNvPr id="303" name="Picture 302"/>
                <p:cNvPicPr>
                  <a:picLocks noChangeAspect="1"/>
                </p:cNvPicPr>
                <p:nvPr/>
              </p:nvPicPr>
              <p:blipFill>
                <a:blip r:embed="rId14"/>
                <a:stretch>
                  <a:fillRect/>
                </a:stretch>
              </p:blipFill>
              <p:spPr>
                <a:xfrm>
                  <a:off x="5421267" y="2745522"/>
                  <a:ext cx="523701" cy="387524"/>
                </a:xfrm>
                <a:prstGeom prst="rect">
                  <a:avLst/>
                </a:prstGeom>
              </p:spPr>
            </p:pic>
            <p:sp>
              <p:nvSpPr>
                <p:cNvPr id="304" name="TextBox 303"/>
                <p:cNvSpPr txBox="1"/>
                <p:nvPr/>
              </p:nvSpPr>
              <p:spPr>
                <a:xfrm>
                  <a:off x="5346701" y="3095625"/>
                  <a:ext cx="1191024" cy="338554"/>
                </a:xfrm>
                <a:prstGeom prst="rect">
                  <a:avLst/>
                </a:prstGeom>
                <a:noFill/>
              </p:spPr>
              <p:txBody>
                <a:bodyPr wrap="square" rtlCol="0">
                  <a:spAutoFit/>
                </a:bodyPr>
                <a:lstStyle/>
                <a:p>
                  <a:r>
                    <a:rPr lang="en-US" sz="800" dirty="0" smtClean="0"/>
                    <a:t>Management, Regulates Data Lifecycle</a:t>
                  </a:r>
                  <a:endParaRPr lang="en-US" sz="800" dirty="0"/>
                </a:p>
              </p:txBody>
            </p:sp>
          </p:grpSp>
          <p:sp>
            <p:nvSpPr>
              <p:cNvPr id="368" name="TextBox 367"/>
              <p:cNvSpPr txBox="1"/>
              <p:nvPr/>
            </p:nvSpPr>
            <p:spPr>
              <a:xfrm>
                <a:off x="5361139" y="1134904"/>
                <a:ext cx="1524000" cy="307777"/>
              </a:xfrm>
              <a:prstGeom prst="rect">
                <a:avLst/>
              </a:prstGeom>
              <a:noFill/>
              <a:ln w="57150">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tx2"/>
                    </a:solidFill>
                  </a:rPr>
                  <a:t>Asset Control</a:t>
                </a:r>
                <a:endParaRPr lang="en-US" sz="1400" dirty="0">
                  <a:solidFill>
                    <a:schemeClr val="tx2"/>
                  </a:solidFill>
                </a:endParaRPr>
              </a:p>
            </p:txBody>
          </p:sp>
        </p:grpSp>
        <p:sp>
          <p:nvSpPr>
            <p:cNvPr id="374" name="TextBox 373"/>
            <p:cNvSpPr txBox="1"/>
            <p:nvPr/>
          </p:nvSpPr>
          <p:spPr>
            <a:xfrm>
              <a:off x="6939286" y="1114017"/>
              <a:ext cx="2095043" cy="338554"/>
            </a:xfrm>
            <a:prstGeom prst="rect">
              <a:avLst/>
            </a:prstGeom>
            <a:noFill/>
          </p:spPr>
          <p:txBody>
            <a:bodyPr wrap="square" rtlCol="0">
              <a:spAutoFit/>
            </a:bodyPr>
            <a:lstStyle/>
            <a:p>
              <a:pPr algn="r" rtl="1"/>
              <a:r>
                <a:rPr lang="ar-JO" sz="800" dirty="0" smtClean="0"/>
                <a:t>التعليمات المؤسسية</a:t>
              </a:r>
            </a:p>
            <a:p>
              <a:pPr algn="r" rtl="1"/>
              <a:r>
                <a:rPr lang="ar-JO" sz="800" dirty="0" smtClean="0"/>
                <a:t>أخلاقيات ادارة البيانات والذكاء الاصطناعي</a:t>
              </a:r>
              <a:endParaRPr lang="en-US" sz="800" dirty="0"/>
            </a:p>
          </p:txBody>
        </p:sp>
      </p:grpSp>
      <p:sp>
        <p:nvSpPr>
          <p:cNvPr id="376" name="Content Placeholder 9"/>
          <p:cNvSpPr txBox="1">
            <a:spLocks/>
          </p:cNvSpPr>
          <p:nvPr/>
        </p:nvSpPr>
        <p:spPr>
          <a:xfrm>
            <a:off x="967584" y="4955628"/>
            <a:ext cx="4165175" cy="12063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smtClean="0">
                <a:solidFill>
                  <a:schemeClr val="accent1">
                    <a:lumMod val="75000"/>
                  </a:schemeClr>
                </a:solidFill>
              </a:rPr>
              <a:t>Governance should be extended into all aspects of our Assets (Data) Management:</a:t>
            </a:r>
          </a:p>
          <a:p>
            <a:r>
              <a:rPr lang="en-US" kern="0" dirty="0" smtClean="0">
                <a:solidFill>
                  <a:schemeClr val="accent1">
                    <a:lumMod val="75000"/>
                  </a:schemeClr>
                </a:solidFill>
              </a:rPr>
              <a:t> </a:t>
            </a:r>
          </a:p>
          <a:p>
            <a:r>
              <a:rPr lang="en-US" sz="2000" kern="0" dirty="0" smtClean="0">
                <a:solidFill>
                  <a:schemeClr val="tx2"/>
                </a:solidFill>
              </a:rPr>
              <a:t>Creation, Control, and Valuation</a:t>
            </a:r>
          </a:p>
        </p:txBody>
      </p:sp>
      <p:grpSp>
        <p:nvGrpSpPr>
          <p:cNvPr id="2" name="Group 1"/>
          <p:cNvGrpSpPr/>
          <p:nvPr/>
        </p:nvGrpSpPr>
        <p:grpSpPr>
          <a:xfrm>
            <a:off x="5346700" y="4486147"/>
            <a:ext cx="3695243" cy="2660453"/>
            <a:chOff x="5346700" y="4486147"/>
            <a:chExt cx="3695243" cy="2660453"/>
          </a:xfrm>
        </p:grpSpPr>
        <p:grpSp>
          <p:nvGrpSpPr>
            <p:cNvPr id="54" name="Group 53"/>
            <p:cNvGrpSpPr/>
            <p:nvPr/>
          </p:nvGrpSpPr>
          <p:grpSpPr>
            <a:xfrm>
              <a:off x="5346700" y="4486147"/>
              <a:ext cx="3695243" cy="2660453"/>
              <a:chOff x="5346700" y="4486147"/>
              <a:chExt cx="3695243" cy="2660453"/>
            </a:xfrm>
          </p:grpSpPr>
          <p:grpSp>
            <p:nvGrpSpPr>
              <p:cNvPr id="52" name="Group 51"/>
              <p:cNvGrpSpPr/>
              <p:nvPr/>
            </p:nvGrpSpPr>
            <p:grpSpPr>
              <a:xfrm>
                <a:off x="5346700" y="4572655"/>
                <a:ext cx="3627549" cy="2573945"/>
                <a:chOff x="5475462" y="4572655"/>
                <a:chExt cx="3627549" cy="2573945"/>
              </a:xfrm>
            </p:grpSpPr>
            <p:grpSp>
              <p:nvGrpSpPr>
                <p:cNvPr id="49" name="Group 48"/>
                <p:cNvGrpSpPr/>
                <p:nvPr/>
              </p:nvGrpSpPr>
              <p:grpSpPr>
                <a:xfrm>
                  <a:off x="5475462" y="4879322"/>
                  <a:ext cx="3627549" cy="2267278"/>
                  <a:chOff x="3353733" y="4644526"/>
                  <a:chExt cx="3627549" cy="2267278"/>
                </a:xfrm>
              </p:grpSpPr>
              <p:grpSp>
                <p:nvGrpSpPr>
                  <p:cNvPr id="35" name="Group 34"/>
                  <p:cNvGrpSpPr/>
                  <p:nvPr/>
                </p:nvGrpSpPr>
                <p:grpSpPr>
                  <a:xfrm>
                    <a:off x="3353733" y="4644526"/>
                    <a:ext cx="3627549" cy="2267278"/>
                    <a:chOff x="5196623" y="1278880"/>
                    <a:chExt cx="3627549" cy="2267278"/>
                  </a:xfrm>
                </p:grpSpPr>
                <p:grpSp>
                  <p:nvGrpSpPr>
                    <p:cNvPr id="238" name="Group 237"/>
                    <p:cNvGrpSpPr/>
                    <p:nvPr/>
                  </p:nvGrpSpPr>
                  <p:grpSpPr>
                    <a:xfrm>
                      <a:off x="5196623" y="1278880"/>
                      <a:ext cx="3627549" cy="2267278"/>
                      <a:chOff x="927100" y="1050280"/>
                      <a:chExt cx="3627549" cy="2267278"/>
                    </a:xfrm>
                  </p:grpSpPr>
                  <p:grpSp>
                    <p:nvGrpSpPr>
                      <p:cNvPr id="239" name="Group 238"/>
                      <p:cNvGrpSpPr/>
                      <p:nvPr/>
                    </p:nvGrpSpPr>
                    <p:grpSpPr>
                      <a:xfrm>
                        <a:off x="1035008" y="1190625"/>
                        <a:ext cx="3166369" cy="1862554"/>
                        <a:chOff x="1035008" y="1041863"/>
                        <a:chExt cx="3166369" cy="1862554"/>
                      </a:xfrm>
                    </p:grpSpPr>
                    <p:grpSp>
                      <p:nvGrpSpPr>
                        <p:cNvPr id="243" name="Group 242"/>
                        <p:cNvGrpSpPr/>
                        <p:nvPr/>
                      </p:nvGrpSpPr>
                      <p:grpSpPr>
                        <a:xfrm>
                          <a:off x="1035008" y="1041863"/>
                          <a:ext cx="1516384" cy="798025"/>
                          <a:chOff x="-269773" y="1881608"/>
                          <a:chExt cx="2290534" cy="1198516"/>
                        </a:xfrm>
                      </p:grpSpPr>
                      <p:pic>
                        <p:nvPicPr>
                          <p:cNvPr id="257" name="Picture 256"/>
                          <p:cNvPicPr>
                            <a:picLocks noChangeAspect="1"/>
                          </p:cNvPicPr>
                          <p:nvPr/>
                        </p:nvPicPr>
                        <p:blipFill rotWithShape="1">
                          <a:blip r:embed="rId7"/>
                          <a:srcRect l="42959"/>
                          <a:stretch/>
                        </p:blipFill>
                        <p:spPr>
                          <a:xfrm>
                            <a:off x="-219443" y="1881608"/>
                            <a:ext cx="526751" cy="842961"/>
                          </a:xfrm>
                          <a:prstGeom prst="rect">
                            <a:avLst/>
                          </a:prstGeom>
                        </p:spPr>
                      </p:pic>
                      <p:sp>
                        <p:nvSpPr>
                          <p:cNvPr id="256" name="TextBox 255"/>
                          <p:cNvSpPr txBox="1"/>
                          <p:nvPr/>
                        </p:nvSpPr>
                        <p:spPr>
                          <a:xfrm>
                            <a:off x="-269773" y="2571666"/>
                            <a:ext cx="2290534" cy="508458"/>
                          </a:xfrm>
                          <a:prstGeom prst="rect">
                            <a:avLst/>
                          </a:prstGeom>
                          <a:noFill/>
                        </p:spPr>
                        <p:txBody>
                          <a:bodyPr wrap="square" rtlCol="0">
                            <a:spAutoFit/>
                          </a:bodyPr>
                          <a:lstStyle/>
                          <a:p>
                            <a:r>
                              <a:rPr lang="en-US" sz="800" dirty="0" smtClean="0"/>
                              <a:t>Provider, QM &amp; Management, limited Use</a:t>
                            </a:r>
                            <a:endParaRPr lang="en-US" sz="800" dirty="0"/>
                          </a:p>
                        </p:txBody>
                      </p:sp>
                    </p:grpSp>
                    <p:grpSp>
                      <p:nvGrpSpPr>
                        <p:cNvPr id="244" name="Group 243"/>
                        <p:cNvGrpSpPr/>
                        <p:nvPr/>
                      </p:nvGrpSpPr>
                      <p:grpSpPr>
                        <a:xfrm>
                          <a:off x="2486877" y="1131219"/>
                          <a:ext cx="1714500" cy="1773198"/>
                          <a:chOff x="2529585" y="750219"/>
                          <a:chExt cx="1714500" cy="1773198"/>
                        </a:xfrm>
                      </p:grpSpPr>
                      <p:sp>
                        <p:nvSpPr>
                          <p:cNvPr id="249" name="TextBox 248"/>
                          <p:cNvSpPr txBox="1"/>
                          <p:nvPr/>
                        </p:nvSpPr>
                        <p:spPr>
                          <a:xfrm>
                            <a:off x="2529585" y="2184863"/>
                            <a:ext cx="1714500" cy="338554"/>
                          </a:xfrm>
                          <a:prstGeom prst="rect">
                            <a:avLst/>
                          </a:prstGeom>
                          <a:noFill/>
                        </p:spPr>
                        <p:txBody>
                          <a:bodyPr wrap="square" rtlCol="0">
                            <a:spAutoFit/>
                          </a:bodyPr>
                          <a:lstStyle/>
                          <a:p>
                            <a:r>
                              <a:rPr lang="en-US" sz="800" dirty="0" smtClean="0"/>
                              <a:t>Databases, Applications, Infrastructure, Services, Security</a:t>
                            </a:r>
                            <a:endParaRPr lang="en-US" sz="800" dirty="0"/>
                          </a:p>
                        </p:txBody>
                      </p:sp>
                      <p:sp>
                        <p:nvSpPr>
                          <p:cNvPr id="251" name="TextBox 250"/>
                          <p:cNvSpPr txBox="1"/>
                          <p:nvPr/>
                        </p:nvSpPr>
                        <p:spPr>
                          <a:xfrm>
                            <a:off x="2736083" y="750219"/>
                            <a:ext cx="1007007" cy="215444"/>
                          </a:xfrm>
                          <a:prstGeom prst="rect">
                            <a:avLst/>
                          </a:prstGeom>
                          <a:noFill/>
                        </p:spPr>
                        <p:txBody>
                          <a:bodyPr wrap="none" rtlCol="0">
                            <a:spAutoFit/>
                          </a:bodyPr>
                          <a:lstStyle/>
                          <a:p>
                            <a:r>
                              <a:rPr lang="en-US" sz="800" dirty="0" smtClean="0">
                                <a:solidFill>
                                  <a:schemeClr val="accent2">
                                    <a:lumMod val="75000"/>
                                  </a:schemeClr>
                                </a:solidFill>
                              </a:rPr>
                              <a:t>Monetize data loss!</a:t>
                            </a:r>
                            <a:endParaRPr lang="en-US" sz="800" dirty="0">
                              <a:solidFill>
                                <a:schemeClr val="accent2">
                                  <a:lumMod val="75000"/>
                                </a:schemeClr>
                              </a:solidFill>
                            </a:endParaRPr>
                          </a:p>
                        </p:txBody>
                      </p:sp>
                    </p:grpSp>
                    <p:pic>
                      <p:nvPicPr>
                        <p:cNvPr id="246" name="Picture 245"/>
                        <p:cNvPicPr>
                          <a:picLocks noChangeAspect="1"/>
                        </p:cNvPicPr>
                        <p:nvPr/>
                      </p:nvPicPr>
                      <p:blipFill>
                        <a:blip r:embed="rId9"/>
                        <a:stretch>
                          <a:fillRect/>
                        </a:stretch>
                      </p:blipFill>
                      <p:spPr>
                        <a:xfrm>
                          <a:off x="1450368" y="1085092"/>
                          <a:ext cx="339699" cy="342125"/>
                        </a:xfrm>
                        <a:prstGeom prst="rect">
                          <a:avLst/>
                        </a:prstGeom>
                      </p:spPr>
                    </p:pic>
                  </p:grpSp>
                  <p:grpSp>
                    <p:nvGrpSpPr>
                      <p:cNvPr id="240" name="Group 239"/>
                      <p:cNvGrpSpPr/>
                      <p:nvPr/>
                    </p:nvGrpSpPr>
                    <p:grpSpPr>
                      <a:xfrm>
                        <a:off x="927100" y="1050280"/>
                        <a:ext cx="3627549" cy="2267278"/>
                        <a:chOff x="1033351" y="1114425"/>
                        <a:chExt cx="3398949" cy="2133600"/>
                      </a:xfrm>
                    </p:grpSpPr>
                    <p:sp>
                      <p:nvSpPr>
                        <p:cNvPr id="241" name="TextBox 240"/>
                        <p:cNvSpPr txBox="1"/>
                        <p:nvPr/>
                      </p:nvSpPr>
                      <p:spPr>
                        <a:xfrm>
                          <a:off x="1900734" y="3008078"/>
                          <a:ext cx="2142360" cy="231704"/>
                        </a:xfrm>
                        <a:prstGeom prst="rect">
                          <a:avLst/>
                        </a:prstGeom>
                        <a:noFill/>
                      </p:spPr>
                      <p:txBody>
                        <a:bodyPr wrap="square" rtlCol="0">
                          <a:spAutoFit/>
                        </a:bodyPr>
                        <a:lstStyle/>
                        <a:p>
                          <a:pPr algn="ctr"/>
                          <a:r>
                            <a:rPr lang="en-US" sz="1000" dirty="0" smtClean="0">
                              <a:solidFill>
                                <a:schemeClr val="accent2"/>
                              </a:solidFill>
                            </a:rPr>
                            <a:t>SSL, HTTPs, Public </a:t>
                          </a:r>
                          <a:r>
                            <a:rPr lang="en-US" sz="1000" dirty="0">
                              <a:solidFill>
                                <a:schemeClr val="accent2"/>
                              </a:solidFill>
                            </a:rPr>
                            <a:t>W</a:t>
                          </a:r>
                          <a:r>
                            <a:rPr lang="en-US" sz="1000" dirty="0" smtClean="0">
                              <a:solidFill>
                                <a:schemeClr val="accent2"/>
                              </a:solidFill>
                            </a:rPr>
                            <a:t>ANs</a:t>
                          </a:r>
                          <a:endParaRPr lang="en-US" sz="1000" dirty="0"/>
                        </a:p>
                      </p:txBody>
                    </p:sp>
                    <p:sp>
                      <p:nvSpPr>
                        <p:cNvPr id="242" name="Rectangle 241"/>
                        <p:cNvSpPr/>
                        <p:nvPr/>
                      </p:nvSpPr>
                      <p:spPr>
                        <a:xfrm>
                          <a:off x="1033351" y="1114425"/>
                          <a:ext cx="3398949" cy="2133600"/>
                        </a:xfrm>
                        <a:prstGeom prst="rect">
                          <a:avLst/>
                        </a:prstGeom>
                        <a:noFill/>
                        <a:ln w="571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pic>
                  <p:nvPicPr>
                    <p:cNvPr id="273" name="Picture 272"/>
                    <p:cNvPicPr>
                      <a:picLocks noChangeAspect="1"/>
                    </p:cNvPicPr>
                    <p:nvPr/>
                  </p:nvPicPr>
                  <p:blipFill>
                    <a:blip r:embed="rId13"/>
                    <a:stretch>
                      <a:fillRect/>
                    </a:stretch>
                  </p:blipFill>
                  <p:spPr>
                    <a:xfrm>
                      <a:off x="5398438" y="2164080"/>
                      <a:ext cx="546908" cy="327470"/>
                    </a:xfrm>
                    <a:prstGeom prst="rect">
                      <a:avLst/>
                    </a:prstGeom>
                  </p:spPr>
                </p:pic>
                <p:sp>
                  <p:nvSpPr>
                    <p:cNvPr id="274" name="TextBox 273"/>
                    <p:cNvSpPr txBox="1"/>
                    <p:nvPr/>
                  </p:nvSpPr>
                  <p:spPr>
                    <a:xfrm>
                      <a:off x="5336820" y="2499181"/>
                      <a:ext cx="987771" cy="215444"/>
                    </a:xfrm>
                    <a:prstGeom prst="rect">
                      <a:avLst/>
                    </a:prstGeom>
                    <a:noFill/>
                  </p:spPr>
                  <p:txBody>
                    <a:bodyPr wrap="none" rtlCol="0">
                      <a:spAutoFit/>
                    </a:bodyPr>
                    <a:lstStyle/>
                    <a:p>
                      <a:r>
                        <a:rPr lang="en-US" sz="800" dirty="0" smtClean="0"/>
                        <a:t>IT, Controls DB &amp; IS</a:t>
                      </a:r>
                      <a:endParaRPr lang="en-US" sz="800" dirty="0"/>
                    </a:p>
                  </p:txBody>
                </p:sp>
                <p:pic>
                  <p:nvPicPr>
                    <p:cNvPr id="275" name="Picture 274"/>
                    <p:cNvPicPr>
                      <a:picLocks noChangeAspect="1"/>
                    </p:cNvPicPr>
                    <p:nvPr/>
                  </p:nvPicPr>
                  <p:blipFill>
                    <a:blip r:embed="rId14"/>
                    <a:stretch>
                      <a:fillRect/>
                    </a:stretch>
                  </p:blipFill>
                  <p:spPr>
                    <a:xfrm>
                      <a:off x="6122790" y="1475427"/>
                      <a:ext cx="444817" cy="329152"/>
                    </a:xfrm>
                    <a:prstGeom prst="rect">
                      <a:avLst/>
                    </a:prstGeom>
                  </p:spPr>
                </p:pic>
                <p:sp>
                  <p:nvSpPr>
                    <p:cNvPr id="276" name="TextBox 275"/>
                    <p:cNvSpPr txBox="1"/>
                    <p:nvPr/>
                  </p:nvSpPr>
                  <p:spPr>
                    <a:xfrm>
                      <a:off x="5346701" y="3078314"/>
                      <a:ext cx="629405" cy="461665"/>
                    </a:xfrm>
                    <a:prstGeom prst="rect">
                      <a:avLst/>
                    </a:prstGeom>
                    <a:noFill/>
                  </p:spPr>
                  <p:txBody>
                    <a:bodyPr wrap="square" rtlCol="0">
                      <a:spAutoFit/>
                    </a:bodyPr>
                    <a:lstStyle/>
                    <a:p>
                      <a:r>
                        <a:rPr lang="en-US" sz="800" dirty="0" smtClean="0"/>
                        <a:t>IRB, Regulates Data Use</a:t>
                      </a:r>
                      <a:endParaRPr lang="en-US" sz="800" dirty="0"/>
                    </a:p>
                  </p:txBody>
                </p:sp>
              </p:grpSp>
              <p:grpSp>
                <p:nvGrpSpPr>
                  <p:cNvPr id="48" name="Group 47"/>
                  <p:cNvGrpSpPr/>
                  <p:nvPr/>
                </p:nvGrpSpPr>
                <p:grpSpPr>
                  <a:xfrm>
                    <a:off x="5031981" y="5076825"/>
                    <a:ext cx="695719" cy="878918"/>
                    <a:chOff x="721535" y="4603177"/>
                    <a:chExt cx="1651003" cy="2077302"/>
                  </a:xfrm>
                </p:grpSpPr>
                <p:pic>
                  <p:nvPicPr>
                    <p:cNvPr id="354" name="Picture 353"/>
                    <p:cNvPicPr>
                      <a:picLocks noChangeAspect="1"/>
                    </p:cNvPicPr>
                    <p:nvPr/>
                  </p:nvPicPr>
                  <p:blipFill>
                    <a:blip r:embed="rId15"/>
                    <a:stretch>
                      <a:fillRect/>
                    </a:stretch>
                  </p:blipFill>
                  <p:spPr>
                    <a:xfrm>
                      <a:off x="721535" y="4603177"/>
                      <a:ext cx="1651003" cy="2077302"/>
                    </a:xfrm>
                    <a:prstGeom prst="rect">
                      <a:avLst/>
                    </a:prstGeom>
                  </p:spPr>
                </p:pic>
                <p:pic>
                  <p:nvPicPr>
                    <p:cNvPr id="355" name="Picture 354"/>
                    <p:cNvPicPr>
                      <a:picLocks noChangeAspect="1"/>
                    </p:cNvPicPr>
                    <p:nvPr/>
                  </p:nvPicPr>
                  <p:blipFill>
                    <a:blip r:embed="rId16"/>
                    <a:stretch>
                      <a:fillRect/>
                    </a:stretch>
                  </p:blipFill>
                  <p:spPr>
                    <a:xfrm>
                      <a:off x="1422093" y="5461278"/>
                      <a:ext cx="301435" cy="470357"/>
                    </a:xfrm>
                    <a:prstGeom prst="rect">
                      <a:avLst/>
                    </a:prstGeom>
                  </p:spPr>
                </p:pic>
              </p:grpSp>
              <p:pic>
                <p:nvPicPr>
                  <p:cNvPr id="356" name="Picture 355"/>
                  <p:cNvPicPr>
                    <a:picLocks noChangeAspect="1"/>
                  </p:cNvPicPr>
                  <p:nvPr/>
                </p:nvPicPr>
                <p:blipFill>
                  <a:blip r:embed="rId17"/>
                  <a:stretch>
                    <a:fillRect/>
                  </a:stretch>
                </p:blipFill>
                <p:spPr>
                  <a:xfrm>
                    <a:off x="5727700" y="5162732"/>
                    <a:ext cx="711056" cy="752293"/>
                  </a:xfrm>
                  <a:prstGeom prst="rect">
                    <a:avLst/>
                  </a:prstGeom>
                </p:spPr>
              </p:pic>
              <p:sp>
                <p:nvSpPr>
                  <p:cNvPr id="357" name="Rectangle 356"/>
                  <p:cNvSpPr/>
                  <p:nvPr/>
                </p:nvSpPr>
                <p:spPr>
                  <a:xfrm>
                    <a:off x="5087488" y="5881271"/>
                    <a:ext cx="1402212" cy="338554"/>
                  </a:xfrm>
                  <a:prstGeom prst="rect">
                    <a:avLst/>
                  </a:prstGeom>
                </p:spPr>
                <p:txBody>
                  <a:bodyPr wrap="square">
                    <a:spAutoFit/>
                  </a:bodyPr>
                  <a:lstStyle/>
                  <a:p>
                    <a:pPr algn="ctr"/>
                    <a:r>
                      <a:rPr lang="en-US" sz="800" dirty="0" smtClean="0"/>
                      <a:t>Many entities, Unified Dimensions HDD</a:t>
                    </a:r>
                    <a:endParaRPr lang="en-US" sz="800" dirty="0"/>
                  </a:p>
                </p:txBody>
              </p:sp>
              <p:sp>
                <p:nvSpPr>
                  <p:cNvPr id="358" name="Rectangle 357"/>
                  <p:cNvSpPr/>
                  <p:nvPr/>
                </p:nvSpPr>
                <p:spPr>
                  <a:xfrm>
                    <a:off x="5029191" y="5076825"/>
                    <a:ext cx="1447800" cy="1219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59" name="Picture 3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2454" y="6319378"/>
                    <a:ext cx="229848" cy="217672"/>
                  </a:xfrm>
                  <a:prstGeom prst="rect">
                    <a:avLst/>
                  </a:prstGeom>
                </p:spPr>
              </p:pic>
              <p:pic>
                <p:nvPicPr>
                  <p:cNvPr id="360" name="Picture 3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41108" y="6319378"/>
                    <a:ext cx="229848" cy="217672"/>
                  </a:xfrm>
                  <a:prstGeom prst="rect">
                    <a:avLst/>
                  </a:prstGeom>
                </p:spPr>
              </p:pic>
              <p:pic>
                <p:nvPicPr>
                  <p:cNvPr id="361" name="Picture 360"/>
                  <p:cNvPicPr>
                    <a:picLocks noChangeAspect="1"/>
                  </p:cNvPicPr>
                  <p:nvPr/>
                </p:nvPicPr>
                <p:blipFill>
                  <a:blip r:embed="rId18"/>
                  <a:stretch>
                    <a:fillRect/>
                  </a:stretch>
                </p:blipFill>
                <p:spPr>
                  <a:xfrm>
                    <a:off x="3548863" y="6080742"/>
                    <a:ext cx="452283" cy="380529"/>
                  </a:xfrm>
                  <a:prstGeom prst="rect">
                    <a:avLst/>
                  </a:prstGeom>
                </p:spPr>
              </p:pic>
              <p:pic>
                <p:nvPicPr>
                  <p:cNvPr id="362" name="Picture 361"/>
                  <p:cNvPicPr>
                    <a:picLocks noChangeAspect="1"/>
                  </p:cNvPicPr>
                  <p:nvPr/>
                </p:nvPicPr>
                <p:blipFill>
                  <a:blip r:embed="rId19"/>
                  <a:stretch>
                    <a:fillRect/>
                  </a:stretch>
                </p:blipFill>
                <p:spPr>
                  <a:xfrm>
                    <a:off x="4083355" y="6090148"/>
                    <a:ext cx="412475" cy="364964"/>
                  </a:xfrm>
                  <a:prstGeom prst="rect">
                    <a:avLst/>
                  </a:prstGeom>
                </p:spPr>
              </p:pic>
              <p:sp>
                <p:nvSpPr>
                  <p:cNvPr id="363" name="TextBox 362"/>
                  <p:cNvSpPr txBox="1"/>
                  <p:nvPr/>
                </p:nvSpPr>
                <p:spPr>
                  <a:xfrm>
                    <a:off x="4031495" y="6423409"/>
                    <a:ext cx="690669" cy="461665"/>
                  </a:xfrm>
                  <a:prstGeom prst="rect">
                    <a:avLst/>
                  </a:prstGeom>
                  <a:noFill/>
                </p:spPr>
                <p:txBody>
                  <a:bodyPr wrap="square" rtlCol="0">
                    <a:spAutoFit/>
                  </a:bodyPr>
                  <a:lstStyle/>
                  <a:p>
                    <a:r>
                      <a:rPr lang="en-US" sz="800" dirty="0" smtClean="0"/>
                      <a:t>Researcher, Owns Publications</a:t>
                    </a:r>
                    <a:endParaRPr lang="en-US" sz="800" dirty="0"/>
                  </a:p>
                </p:txBody>
              </p:sp>
            </p:grpSp>
            <p:sp>
              <p:nvSpPr>
                <p:cNvPr id="370" name="TextBox 369"/>
                <p:cNvSpPr txBox="1"/>
                <p:nvPr/>
              </p:nvSpPr>
              <p:spPr>
                <a:xfrm>
                  <a:off x="5508325" y="4572655"/>
                  <a:ext cx="1524000" cy="307777"/>
                </a:xfrm>
                <a:prstGeom prst="rect">
                  <a:avLst/>
                </a:prstGeom>
                <a:noFill/>
                <a:ln w="57150">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tx2"/>
                      </a:solidFill>
                    </a:rPr>
                    <a:t>Asset Valuation</a:t>
                  </a:r>
                  <a:endParaRPr lang="en-US" sz="1400" dirty="0">
                    <a:solidFill>
                      <a:schemeClr val="tx2"/>
                    </a:solidFill>
                  </a:endParaRPr>
                </a:p>
              </p:txBody>
            </p:sp>
          </p:grpSp>
          <p:sp>
            <p:nvSpPr>
              <p:cNvPr id="375" name="TextBox 374"/>
              <p:cNvSpPr txBox="1"/>
              <p:nvPr/>
            </p:nvSpPr>
            <p:spPr>
              <a:xfrm>
                <a:off x="6946900" y="4486147"/>
                <a:ext cx="2095043" cy="338554"/>
              </a:xfrm>
              <a:prstGeom prst="rect">
                <a:avLst/>
              </a:prstGeom>
              <a:noFill/>
            </p:spPr>
            <p:txBody>
              <a:bodyPr wrap="square" rtlCol="0">
                <a:spAutoFit/>
              </a:bodyPr>
              <a:lstStyle/>
              <a:p>
                <a:pPr algn="r" rtl="1"/>
                <a:r>
                  <a:rPr lang="ar-JO" sz="800" dirty="0" smtClean="0"/>
                  <a:t>تعليمات البيانات المفتوحة</a:t>
                </a:r>
              </a:p>
              <a:p>
                <a:pPr algn="r" rtl="1"/>
                <a:r>
                  <a:rPr lang="ar-JO" sz="800" dirty="0" smtClean="0"/>
                  <a:t>أخلاقيات البحث العلمي</a:t>
                </a:r>
                <a:endParaRPr lang="en-US" sz="800" dirty="0"/>
              </a:p>
            </p:txBody>
          </p:sp>
        </p:grpSp>
        <p:pic>
          <p:nvPicPr>
            <p:cNvPr id="135" name="Picture 134"/>
            <p:cNvPicPr>
              <a:picLocks noChangeAspect="1"/>
            </p:cNvPicPr>
            <p:nvPr/>
          </p:nvPicPr>
          <p:blipFill>
            <a:blip r:embed="rId8"/>
            <a:stretch>
              <a:fillRect/>
            </a:stretch>
          </p:blipFill>
          <p:spPr>
            <a:xfrm>
              <a:off x="6870700" y="5067118"/>
              <a:ext cx="333268" cy="314507"/>
            </a:xfrm>
            <a:prstGeom prst="rect">
              <a:avLst/>
            </a:prstGeom>
          </p:spPr>
        </p:pic>
      </p:grpSp>
    </p:spTree>
    <p:extLst>
      <p:ext uri="{BB962C8B-B14F-4D97-AF65-F5344CB8AC3E}">
        <p14:creationId xmlns:p14="http://schemas.microsoft.com/office/powerpoint/2010/main" val="88913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7" name="Picture 1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276225"/>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Agility and Governance</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372" name="Picture 3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pic>
        <p:nvPicPr>
          <p:cNvPr id="136" name="Picture 135"/>
          <p:cNvPicPr>
            <a:picLocks noChangeAspect="1"/>
          </p:cNvPicPr>
          <p:nvPr/>
        </p:nvPicPr>
        <p:blipFill>
          <a:blip r:embed="rId6"/>
          <a:stretch>
            <a:fillRect/>
          </a:stretch>
        </p:blipFill>
        <p:spPr>
          <a:xfrm>
            <a:off x="3365500" y="1997238"/>
            <a:ext cx="914400" cy="1034130"/>
          </a:xfrm>
          <a:prstGeom prst="rect">
            <a:avLst/>
          </a:prstGeom>
        </p:spPr>
      </p:pic>
      <p:pic>
        <p:nvPicPr>
          <p:cNvPr id="139" name="Picture 138"/>
          <p:cNvPicPr>
            <a:picLocks noChangeAspect="1"/>
          </p:cNvPicPr>
          <p:nvPr/>
        </p:nvPicPr>
        <p:blipFill>
          <a:blip r:embed="rId6"/>
          <a:stretch>
            <a:fillRect/>
          </a:stretch>
        </p:blipFill>
        <p:spPr>
          <a:xfrm>
            <a:off x="1993900" y="1997237"/>
            <a:ext cx="987272" cy="1026535"/>
          </a:xfrm>
          <a:prstGeom prst="rect">
            <a:avLst/>
          </a:prstGeom>
        </p:spPr>
      </p:pic>
      <p:pic>
        <p:nvPicPr>
          <p:cNvPr id="143" name="Picture 142"/>
          <p:cNvPicPr>
            <a:picLocks noChangeAspect="1"/>
          </p:cNvPicPr>
          <p:nvPr/>
        </p:nvPicPr>
        <p:blipFill>
          <a:blip r:embed="rId6"/>
          <a:stretch>
            <a:fillRect/>
          </a:stretch>
        </p:blipFill>
        <p:spPr>
          <a:xfrm>
            <a:off x="4664228" y="1992890"/>
            <a:ext cx="987272" cy="1026535"/>
          </a:xfrm>
          <a:prstGeom prst="rect">
            <a:avLst/>
          </a:prstGeom>
        </p:spPr>
      </p:pic>
      <p:pic>
        <p:nvPicPr>
          <p:cNvPr id="144" name="Picture 143"/>
          <p:cNvPicPr>
            <a:picLocks noChangeAspect="1"/>
          </p:cNvPicPr>
          <p:nvPr/>
        </p:nvPicPr>
        <p:blipFill>
          <a:blip r:embed="rId6"/>
          <a:stretch>
            <a:fillRect/>
          </a:stretch>
        </p:blipFill>
        <p:spPr>
          <a:xfrm>
            <a:off x="736727" y="1972161"/>
            <a:ext cx="987272" cy="1026535"/>
          </a:xfrm>
          <a:prstGeom prst="rect">
            <a:avLst/>
          </a:prstGeom>
        </p:spPr>
      </p:pic>
      <p:pic>
        <p:nvPicPr>
          <p:cNvPr id="145" name="Picture 144"/>
          <p:cNvPicPr>
            <a:picLocks noChangeAspect="1"/>
          </p:cNvPicPr>
          <p:nvPr/>
        </p:nvPicPr>
        <p:blipFill>
          <a:blip r:embed="rId6"/>
          <a:stretch>
            <a:fillRect/>
          </a:stretch>
        </p:blipFill>
        <p:spPr>
          <a:xfrm>
            <a:off x="6009872" y="1952625"/>
            <a:ext cx="987272" cy="1026535"/>
          </a:xfrm>
          <a:prstGeom prst="rect">
            <a:avLst/>
          </a:prstGeom>
        </p:spPr>
      </p:pic>
      <p:pic>
        <p:nvPicPr>
          <p:cNvPr id="3" name="Picture 2"/>
          <p:cNvPicPr>
            <a:picLocks noChangeAspect="1"/>
          </p:cNvPicPr>
          <p:nvPr/>
        </p:nvPicPr>
        <p:blipFill>
          <a:blip r:embed="rId7"/>
          <a:stretch>
            <a:fillRect/>
          </a:stretch>
        </p:blipFill>
        <p:spPr>
          <a:xfrm>
            <a:off x="904131" y="3031368"/>
            <a:ext cx="652463" cy="1011684"/>
          </a:xfrm>
          <a:prstGeom prst="rect">
            <a:avLst/>
          </a:prstGeom>
        </p:spPr>
      </p:pic>
      <p:pic>
        <p:nvPicPr>
          <p:cNvPr id="146" name="Picture 145"/>
          <p:cNvPicPr>
            <a:picLocks noChangeAspect="1"/>
          </p:cNvPicPr>
          <p:nvPr/>
        </p:nvPicPr>
        <p:blipFill>
          <a:blip r:embed="rId7"/>
          <a:stretch>
            <a:fillRect/>
          </a:stretch>
        </p:blipFill>
        <p:spPr>
          <a:xfrm>
            <a:off x="2222500" y="3019425"/>
            <a:ext cx="652463" cy="1011684"/>
          </a:xfrm>
          <a:prstGeom prst="rect">
            <a:avLst/>
          </a:prstGeom>
        </p:spPr>
      </p:pic>
      <p:pic>
        <p:nvPicPr>
          <p:cNvPr id="147" name="Picture 146"/>
          <p:cNvPicPr>
            <a:picLocks noChangeAspect="1"/>
          </p:cNvPicPr>
          <p:nvPr/>
        </p:nvPicPr>
        <p:blipFill>
          <a:blip r:embed="rId7"/>
          <a:stretch>
            <a:fillRect/>
          </a:stretch>
        </p:blipFill>
        <p:spPr>
          <a:xfrm>
            <a:off x="3578225" y="3050417"/>
            <a:ext cx="652463" cy="1011684"/>
          </a:xfrm>
          <a:prstGeom prst="rect">
            <a:avLst/>
          </a:prstGeom>
        </p:spPr>
      </p:pic>
      <p:pic>
        <p:nvPicPr>
          <p:cNvPr id="148" name="Picture 147"/>
          <p:cNvPicPr>
            <a:picLocks noChangeAspect="1"/>
          </p:cNvPicPr>
          <p:nvPr/>
        </p:nvPicPr>
        <p:blipFill>
          <a:blip r:embed="rId7"/>
          <a:stretch>
            <a:fillRect/>
          </a:stretch>
        </p:blipFill>
        <p:spPr>
          <a:xfrm>
            <a:off x="4933950" y="3031368"/>
            <a:ext cx="652463" cy="1011684"/>
          </a:xfrm>
          <a:prstGeom prst="rect">
            <a:avLst/>
          </a:prstGeom>
        </p:spPr>
      </p:pic>
      <p:pic>
        <p:nvPicPr>
          <p:cNvPr id="149" name="Picture 148"/>
          <p:cNvPicPr>
            <a:picLocks noChangeAspect="1"/>
          </p:cNvPicPr>
          <p:nvPr/>
        </p:nvPicPr>
        <p:blipFill>
          <a:blip r:embed="rId7"/>
          <a:stretch>
            <a:fillRect/>
          </a:stretch>
        </p:blipFill>
        <p:spPr>
          <a:xfrm>
            <a:off x="6207404" y="3031423"/>
            <a:ext cx="652463" cy="1011684"/>
          </a:xfrm>
          <a:prstGeom prst="rect">
            <a:avLst/>
          </a:prstGeom>
        </p:spPr>
      </p:pic>
      <p:sp>
        <p:nvSpPr>
          <p:cNvPr id="150" name="Content Placeholder 9"/>
          <p:cNvSpPr txBox="1">
            <a:spLocks/>
          </p:cNvSpPr>
          <p:nvPr/>
        </p:nvSpPr>
        <p:spPr>
          <a:xfrm>
            <a:off x="5956300" y="4543425"/>
            <a:ext cx="4648200" cy="12063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smtClean="0">
                <a:solidFill>
                  <a:schemeClr val="accent1">
                    <a:lumMod val="75000"/>
                  </a:schemeClr>
                </a:solidFill>
              </a:rPr>
              <a:t>Gate Keepers at the Creation Level?</a:t>
            </a:r>
          </a:p>
          <a:p>
            <a:pPr marL="342900" indent="-342900">
              <a:buFont typeface="Arial" panose="020B0604020202020204" pitchFamily="34" charset="0"/>
              <a:buChar char="•"/>
            </a:pPr>
            <a:r>
              <a:rPr lang="en-US" sz="2000" kern="0" dirty="0" smtClean="0">
                <a:solidFill>
                  <a:schemeClr val="accent1">
                    <a:lumMod val="75000"/>
                  </a:schemeClr>
                </a:solidFill>
              </a:rPr>
              <a:t>Heavy (High Maintenance, High Cost)</a:t>
            </a:r>
          </a:p>
          <a:p>
            <a:pPr marL="342900" indent="-342900">
              <a:buFont typeface="Arial" panose="020B0604020202020204" pitchFamily="34" charset="0"/>
              <a:buChar char="•"/>
            </a:pPr>
            <a:r>
              <a:rPr lang="en-US" sz="2000" kern="0" dirty="0" smtClean="0">
                <a:solidFill>
                  <a:schemeClr val="accent1">
                    <a:lumMod val="75000"/>
                  </a:schemeClr>
                </a:solidFill>
              </a:rPr>
              <a:t>Conflict of Interest</a:t>
            </a:r>
          </a:p>
          <a:p>
            <a:pPr marL="342900" indent="-342900">
              <a:buFont typeface="Arial" panose="020B0604020202020204" pitchFamily="34" charset="0"/>
              <a:buChar char="•"/>
            </a:pPr>
            <a:r>
              <a:rPr lang="en-US" sz="2000" kern="0" dirty="0" smtClean="0">
                <a:solidFill>
                  <a:schemeClr val="accent1">
                    <a:lumMod val="75000"/>
                  </a:schemeClr>
                </a:solidFill>
              </a:rPr>
              <a:t>Preventive</a:t>
            </a:r>
          </a:p>
        </p:txBody>
      </p:sp>
      <p:pic>
        <p:nvPicPr>
          <p:cNvPr id="151" name="Picture 150"/>
          <p:cNvPicPr>
            <a:picLocks noChangeAspect="1"/>
          </p:cNvPicPr>
          <p:nvPr/>
        </p:nvPicPr>
        <p:blipFill rotWithShape="1">
          <a:blip r:embed="rId8"/>
          <a:srcRect t="12376" r="11143"/>
          <a:stretch/>
        </p:blipFill>
        <p:spPr>
          <a:xfrm>
            <a:off x="1357591" y="5534025"/>
            <a:ext cx="2065561" cy="1447800"/>
          </a:xfrm>
          <a:prstGeom prst="rect">
            <a:avLst/>
          </a:prstGeom>
        </p:spPr>
      </p:pic>
      <p:pic>
        <p:nvPicPr>
          <p:cNvPr id="152" name="Picture 151"/>
          <p:cNvPicPr>
            <a:picLocks noChangeAspect="1"/>
          </p:cNvPicPr>
          <p:nvPr/>
        </p:nvPicPr>
        <p:blipFill rotWithShape="1">
          <a:blip r:embed="rId8"/>
          <a:srcRect t="12376" r="11143"/>
          <a:stretch/>
        </p:blipFill>
        <p:spPr>
          <a:xfrm>
            <a:off x="3721948" y="5555839"/>
            <a:ext cx="2110051" cy="1425986"/>
          </a:xfrm>
          <a:prstGeom prst="rect">
            <a:avLst/>
          </a:prstGeom>
        </p:spPr>
      </p:pic>
    </p:spTree>
    <p:extLst>
      <p:ext uri="{BB962C8B-B14F-4D97-AF65-F5344CB8AC3E}">
        <p14:creationId xmlns:p14="http://schemas.microsoft.com/office/powerpoint/2010/main" val="182675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1" name="Picture 150"/>
          <p:cNvPicPr>
            <a:picLocks noChangeAspect="1"/>
          </p:cNvPicPr>
          <p:nvPr/>
        </p:nvPicPr>
        <p:blipFill rotWithShape="1">
          <a:blip r:embed="rId3"/>
          <a:srcRect t="12376" r="11143"/>
          <a:stretch/>
        </p:blipFill>
        <p:spPr>
          <a:xfrm>
            <a:off x="1357591" y="5534025"/>
            <a:ext cx="2065561" cy="1447800"/>
          </a:xfrm>
          <a:prstGeom prst="rect">
            <a:avLst/>
          </a:prstGeom>
        </p:spPr>
      </p:pic>
      <p:pic>
        <p:nvPicPr>
          <p:cNvPr id="152" name="Picture 151"/>
          <p:cNvPicPr>
            <a:picLocks noChangeAspect="1"/>
          </p:cNvPicPr>
          <p:nvPr/>
        </p:nvPicPr>
        <p:blipFill rotWithShape="1">
          <a:blip r:embed="rId3"/>
          <a:srcRect t="12376" r="11143"/>
          <a:stretch/>
        </p:blipFill>
        <p:spPr>
          <a:xfrm>
            <a:off x="3721948" y="5555839"/>
            <a:ext cx="2110051" cy="1425986"/>
          </a:xfrm>
          <a:prstGeom prst="rect">
            <a:avLst/>
          </a:prstGeom>
        </p:spPr>
      </p:pic>
      <p:pic>
        <p:nvPicPr>
          <p:cNvPr id="137" name="Picture 1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276225"/>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Agility and Governance</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sp>
        <p:nvSpPr>
          <p:cNvPr id="39" name="Rectangle 38">
            <a:hlinkClick r:id="rId5"/>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372" name="Picture 3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pic>
        <p:nvPicPr>
          <p:cNvPr id="136" name="Picture 135"/>
          <p:cNvPicPr>
            <a:picLocks noChangeAspect="1"/>
          </p:cNvPicPr>
          <p:nvPr/>
        </p:nvPicPr>
        <p:blipFill>
          <a:blip r:embed="rId7"/>
          <a:stretch>
            <a:fillRect/>
          </a:stretch>
        </p:blipFill>
        <p:spPr>
          <a:xfrm>
            <a:off x="3365500" y="1997238"/>
            <a:ext cx="914400" cy="1034130"/>
          </a:xfrm>
          <a:prstGeom prst="rect">
            <a:avLst/>
          </a:prstGeom>
        </p:spPr>
      </p:pic>
      <p:pic>
        <p:nvPicPr>
          <p:cNvPr id="139" name="Picture 138"/>
          <p:cNvPicPr>
            <a:picLocks noChangeAspect="1"/>
          </p:cNvPicPr>
          <p:nvPr/>
        </p:nvPicPr>
        <p:blipFill>
          <a:blip r:embed="rId7"/>
          <a:stretch>
            <a:fillRect/>
          </a:stretch>
        </p:blipFill>
        <p:spPr>
          <a:xfrm>
            <a:off x="1993900" y="1997237"/>
            <a:ext cx="987272" cy="1026535"/>
          </a:xfrm>
          <a:prstGeom prst="rect">
            <a:avLst/>
          </a:prstGeom>
        </p:spPr>
      </p:pic>
      <p:pic>
        <p:nvPicPr>
          <p:cNvPr id="143" name="Picture 142"/>
          <p:cNvPicPr>
            <a:picLocks noChangeAspect="1"/>
          </p:cNvPicPr>
          <p:nvPr/>
        </p:nvPicPr>
        <p:blipFill>
          <a:blip r:embed="rId7"/>
          <a:stretch>
            <a:fillRect/>
          </a:stretch>
        </p:blipFill>
        <p:spPr>
          <a:xfrm>
            <a:off x="4664228" y="1992890"/>
            <a:ext cx="987272" cy="1026535"/>
          </a:xfrm>
          <a:prstGeom prst="rect">
            <a:avLst/>
          </a:prstGeom>
        </p:spPr>
      </p:pic>
      <p:pic>
        <p:nvPicPr>
          <p:cNvPr id="144" name="Picture 143"/>
          <p:cNvPicPr>
            <a:picLocks noChangeAspect="1"/>
          </p:cNvPicPr>
          <p:nvPr/>
        </p:nvPicPr>
        <p:blipFill>
          <a:blip r:embed="rId7"/>
          <a:stretch>
            <a:fillRect/>
          </a:stretch>
        </p:blipFill>
        <p:spPr>
          <a:xfrm>
            <a:off x="736727" y="1972161"/>
            <a:ext cx="987272" cy="1026535"/>
          </a:xfrm>
          <a:prstGeom prst="rect">
            <a:avLst/>
          </a:prstGeom>
        </p:spPr>
      </p:pic>
      <p:pic>
        <p:nvPicPr>
          <p:cNvPr id="145" name="Picture 144"/>
          <p:cNvPicPr>
            <a:picLocks noChangeAspect="1"/>
          </p:cNvPicPr>
          <p:nvPr/>
        </p:nvPicPr>
        <p:blipFill>
          <a:blip r:embed="rId7"/>
          <a:stretch>
            <a:fillRect/>
          </a:stretch>
        </p:blipFill>
        <p:spPr>
          <a:xfrm>
            <a:off x="6009872" y="1952625"/>
            <a:ext cx="987272" cy="1026535"/>
          </a:xfrm>
          <a:prstGeom prst="rect">
            <a:avLst/>
          </a:prstGeom>
        </p:spPr>
      </p:pic>
      <p:pic>
        <p:nvPicPr>
          <p:cNvPr id="3" name="Picture 2"/>
          <p:cNvPicPr>
            <a:picLocks noChangeAspect="1"/>
          </p:cNvPicPr>
          <p:nvPr/>
        </p:nvPicPr>
        <p:blipFill>
          <a:blip r:embed="rId8"/>
          <a:stretch>
            <a:fillRect/>
          </a:stretch>
        </p:blipFill>
        <p:spPr>
          <a:xfrm>
            <a:off x="904131" y="3031368"/>
            <a:ext cx="652463" cy="1011684"/>
          </a:xfrm>
          <a:prstGeom prst="rect">
            <a:avLst/>
          </a:prstGeom>
        </p:spPr>
      </p:pic>
      <p:pic>
        <p:nvPicPr>
          <p:cNvPr id="146" name="Picture 145"/>
          <p:cNvPicPr>
            <a:picLocks noChangeAspect="1"/>
          </p:cNvPicPr>
          <p:nvPr/>
        </p:nvPicPr>
        <p:blipFill>
          <a:blip r:embed="rId8"/>
          <a:stretch>
            <a:fillRect/>
          </a:stretch>
        </p:blipFill>
        <p:spPr>
          <a:xfrm>
            <a:off x="2222500" y="3019425"/>
            <a:ext cx="652463" cy="1011684"/>
          </a:xfrm>
          <a:prstGeom prst="rect">
            <a:avLst/>
          </a:prstGeom>
        </p:spPr>
      </p:pic>
      <p:pic>
        <p:nvPicPr>
          <p:cNvPr id="147" name="Picture 146"/>
          <p:cNvPicPr>
            <a:picLocks noChangeAspect="1"/>
          </p:cNvPicPr>
          <p:nvPr/>
        </p:nvPicPr>
        <p:blipFill>
          <a:blip r:embed="rId8"/>
          <a:stretch>
            <a:fillRect/>
          </a:stretch>
        </p:blipFill>
        <p:spPr>
          <a:xfrm>
            <a:off x="3578225" y="3050417"/>
            <a:ext cx="652463" cy="1011684"/>
          </a:xfrm>
          <a:prstGeom prst="rect">
            <a:avLst/>
          </a:prstGeom>
        </p:spPr>
      </p:pic>
      <p:pic>
        <p:nvPicPr>
          <p:cNvPr id="148" name="Picture 147"/>
          <p:cNvPicPr>
            <a:picLocks noChangeAspect="1"/>
          </p:cNvPicPr>
          <p:nvPr/>
        </p:nvPicPr>
        <p:blipFill>
          <a:blip r:embed="rId8"/>
          <a:stretch>
            <a:fillRect/>
          </a:stretch>
        </p:blipFill>
        <p:spPr>
          <a:xfrm>
            <a:off x="4933950" y="3031368"/>
            <a:ext cx="652463" cy="1011684"/>
          </a:xfrm>
          <a:prstGeom prst="rect">
            <a:avLst/>
          </a:prstGeom>
        </p:spPr>
      </p:pic>
      <p:pic>
        <p:nvPicPr>
          <p:cNvPr id="149" name="Picture 148"/>
          <p:cNvPicPr>
            <a:picLocks noChangeAspect="1"/>
          </p:cNvPicPr>
          <p:nvPr/>
        </p:nvPicPr>
        <p:blipFill>
          <a:blip r:embed="rId8"/>
          <a:stretch>
            <a:fillRect/>
          </a:stretch>
        </p:blipFill>
        <p:spPr>
          <a:xfrm>
            <a:off x="6207404" y="3031423"/>
            <a:ext cx="652463" cy="1011684"/>
          </a:xfrm>
          <a:prstGeom prst="rect">
            <a:avLst/>
          </a:prstGeom>
        </p:spPr>
      </p:pic>
      <p:sp>
        <p:nvSpPr>
          <p:cNvPr id="150" name="Content Placeholder 9"/>
          <p:cNvSpPr txBox="1">
            <a:spLocks/>
          </p:cNvSpPr>
          <p:nvPr/>
        </p:nvSpPr>
        <p:spPr>
          <a:xfrm>
            <a:off x="5956300" y="4543425"/>
            <a:ext cx="4648200" cy="12063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smtClean="0">
                <a:solidFill>
                  <a:schemeClr val="accent1">
                    <a:lumMod val="75000"/>
                  </a:schemeClr>
                </a:solidFill>
              </a:rPr>
              <a:t>Gate Keepers at the Creation Level?</a:t>
            </a:r>
          </a:p>
          <a:p>
            <a:pPr marL="342900" indent="-342900">
              <a:buFont typeface="Arial" panose="020B0604020202020204" pitchFamily="34" charset="0"/>
              <a:buChar char="•"/>
            </a:pPr>
            <a:r>
              <a:rPr lang="en-US" sz="2000" kern="0" dirty="0" smtClean="0">
                <a:solidFill>
                  <a:schemeClr val="accent1">
                    <a:lumMod val="75000"/>
                  </a:schemeClr>
                </a:solidFill>
              </a:rPr>
              <a:t>Heavy (High Maintenance, High Cost)</a:t>
            </a:r>
          </a:p>
          <a:p>
            <a:pPr marL="342900" indent="-342900">
              <a:buFont typeface="Arial" panose="020B0604020202020204" pitchFamily="34" charset="0"/>
              <a:buChar char="•"/>
            </a:pPr>
            <a:r>
              <a:rPr lang="en-US" sz="2000" kern="0" dirty="0" smtClean="0">
                <a:solidFill>
                  <a:schemeClr val="accent1">
                    <a:lumMod val="75000"/>
                  </a:schemeClr>
                </a:solidFill>
              </a:rPr>
              <a:t>Conflict of Interest</a:t>
            </a:r>
          </a:p>
          <a:p>
            <a:pPr marL="342900" indent="-342900">
              <a:buFont typeface="Arial" panose="020B0604020202020204" pitchFamily="34" charset="0"/>
              <a:buChar char="•"/>
            </a:pPr>
            <a:r>
              <a:rPr lang="en-US" sz="2000" kern="0" dirty="0" smtClean="0">
                <a:solidFill>
                  <a:schemeClr val="accent1">
                    <a:lumMod val="75000"/>
                  </a:schemeClr>
                </a:solidFill>
              </a:rPr>
              <a:t>Preventive</a:t>
            </a:r>
          </a:p>
        </p:txBody>
      </p:sp>
    </p:spTree>
    <p:extLst>
      <p:ext uri="{BB962C8B-B14F-4D97-AF65-F5344CB8AC3E}">
        <p14:creationId xmlns:p14="http://schemas.microsoft.com/office/powerpoint/2010/main" val="73445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44418E-6 -4.22334E-6 L 0.09175 0.22964 " pathEditMode="relative" rAng="0" ptsTypes="AA">
                                      <p:cBhvr>
                                        <p:cTn id="6" dur="2000" fill="hold"/>
                                        <p:tgtEl>
                                          <p:spTgt spid="3"/>
                                        </p:tgtEl>
                                        <p:attrNameLst>
                                          <p:attrName>ppt_x</p:attrName>
                                          <p:attrName>ppt_y</p:attrName>
                                        </p:attrNameLst>
                                      </p:cBhvr>
                                      <p:rCtr x="4587" y="11482"/>
                                    </p:animMotion>
                                  </p:childTnLst>
                                </p:cTn>
                              </p:par>
                              <p:par>
                                <p:cTn id="7" presetID="42" presetClass="path" presetSubtype="0" accel="50000" decel="50000" fill="hold" nodeType="withEffect">
                                  <p:stCondLst>
                                    <p:cond delay="0"/>
                                  </p:stCondLst>
                                  <p:childTnLst>
                                    <p:animMotion origin="layout" path="M -1.9715E-6 -4.96222E-6 L -0.03147 0.23132 " pathEditMode="relative" rAng="0" ptsTypes="AA">
                                      <p:cBhvr>
                                        <p:cTn id="8" dur="2000" fill="hold"/>
                                        <p:tgtEl>
                                          <p:spTgt spid="146"/>
                                        </p:tgtEl>
                                        <p:attrNameLst>
                                          <p:attrName>ppt_x</p:attrName>
                                          <p:attrName>ppt_y</p:attrName>
                                        </p:attrNameLst>
                                      </p:cBhvr>
                                      <p:rCtr x="-1574" y="11566"/>
                                    </p:animMotion>
                                  </p:childTnLst>
                                </p:cTn>
                              </p:par>
                              <p:par>
                                <p:cTn id="9" presetID="42" presetClass="path" presetSubtype="0" accel="50000" decel="50000" fill="hold" nodeType="withEffect">
                                  <p:stCondLst>
                                    <p:cond delay="0"/>
                                  </p:stCondLst>
                                  <p:childTnLst>
                                    <p:animMotion origin="layout" path="M -3.44418E-6 -3.11503E-6 L 0.07141 0.21999 " pathEditMode="relative" rAng="0" ptsTypes="AA">
                                      <p:cBhvr>
                                        <p:cTn id="10" dur="2000" fill="hold"/>
                                        <p:tgtEl>
                                          <p:spTgt spid="147"/>
                                        </p:tgtEl>
                                        <p:attrNameLst>
                                          <p:attrName>ppt_x</p:attrName>
                                          <p:attrName>ppt_y</p:attrName>
                                        </p:attrNameLst>
                                      </p:cBhvr>
                                      <p:rCtr x="3563" y="10999"/>
                                    </p:animMotion>
                                  </p:childTnLst>
                                </p:cTn>
                              </p:par>
                              <p:par>
                                <p:cTn id="11" presetID="42" presetClass="path" presetSubtype="0" accel="50000" decel="50000" fill="hold" nodeType="withEffect">
                                  <p:stCondLst>
                                    <p:cond delay="0"/>
                                  </p:stCondLst>
                                  <p:childTnLst>
                                    <p:animMotion origin="layout" path="M -4.91686E-6 -4.22334E-6 L -0.05567 0.22377 " pathEditMode="relative" rAng="0" ptsTypes="AA">
                                      <p:cBhvr>
                                        <p:cTn id="12" dur="2000" fill="hold"/>
                                        <p:tgtEl>
                                          <p:spTgt spid="148"/>
                                        </p:tgtEl>
                                        <p:attrNameLst>
                                          <p:attrName>ppt_x</p:attrName>
                                          <p:attrName>ppt_y</p:attrName>
                                        </p:attrNameLst>
                                      </p:cBhvr>
                                      <p:rCtr x="-2791" y="11188"/>
                                    </p:animMotion>
                                  </p:childTnLst>
                                </p:cTn>
                              </p:par>
                              <p:par>
                                <p:cTn id="13" presetID="42" presetClass="path" presetSubtype="0" accel="50000" decel="50000" fill="hold" nodeType="withEffect">
                                  <p:stCondLst>
                                    <p:cond delay="0"/>
                                  </p:stCondLst>
                                  <p:childTnLst>
                                    <p:animMotion origin="layout" path="M 3.32542E-6 -4.22334E-6 L -0.17474 0.22377 " pathEditMode="relative" rAng="0" ptsTypes="AA">
                                      <p:cBhvr>
                                        <p:cTn id="14" dur="2000" fill="hold"/>
                                        <p:tgtEl>
                                          <p:spTgt spid="149"/>
                                        </p:tgtEl>
                                        <p:attrNameLst>
                                          <p:attrName>ppt_x</p:attrName>
                                          <p:attrName>ppt_y</p:attrName>
                                        </p:attrNameLst>
                                      </p:cBhvr>
                                      <p:rCtr x="-8744" y="111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7" name="Picture 1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pic>
        <p:nvPicPr>
          <p:cNvPr id="21" name="Picture 20"/>
          <p:cNvPicPr>
            <a:picLocks noChangeAspect="1"/>
          </p:cNvPicPr>
          <p:nvPr/>
        </p:nvPicPr>
        <p:blipFill rotWithShape="1">
          <a:blip r:embed="rId4"/>
          <a:srcRect t="12376" r="11143"/>
          <a:stretch/>
        </p:blipFill>
        <p:spPr>
          <a:xfrm>
            <a:off x="1357591" y="5534025"/>
            <a:ext cx="2065561" cy="1447800"/>
          </a:xfrm>
          <a:prstGeom prst="rect">
            <a:avLst/>
          </a:prstGeom>
        </p:spPr>
      </p:pic>
      <p:pic>
        <p:nvPicPr>
          <p:cNvPr id="22" name="Picture 21"/>
          <p:cNvPicPr>
            <a:picLocks noChangeAspect="1"/>
          </p:cNvPicPr>
          <p:nvPr/>
        </p:nvPicPr>
        <p:blipFill rotWithShape="1">
          <a:blip r:embed="rId4"/>
          <a:srcRect t="12376" r="11143"/>
          <a:stretch/>
        </p:blipFill>
        <p:spPr>
          <a:xfrm>
            <a:off x="3721948" y="5555839"/>
            <a:ext cx="2110051" cy="1425986"/>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276225"/>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Agility and Governance</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sp>
        <p:nvSpPr>
          <p:cNvPr id="39" name="Rectangle 38">
            <a:hlinkClick r:id="rId5"/>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372" name="Picture 3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pic>
        <p:nvPicPr>
          <p:cNvPr id="136" name="Picture 135"/>
          <p:cNvPicPr>
            <a:picLocks noChangeAspect="1"/>
          </p:cNvPicPr>
          <p:nvPr/>
        </p:nvPicPr>
        <p:blipFill>
          <a:blip r:embed="rId7"/>
          <a:stretch>
            <a:fillRect/>
          </a:stretch>
        </p:blipFill>
        <p:spPr>
          <a:xfrm>
            <a:off x="3365500" y="1997238"/>
            <a:ext cx="914400" cy="1034130"/>
          </a:xfrm>
          <a:prstGeom prst="rect">
            <a:avLst/>
          </a:prstGeom>
        </p:spPr>
      </p:pic>
      <p:pic>
        <p:nvPicPr>
          <p:cNvPr id="139" name="Picture 138"/>
          <p:cNvPicPr>
            <a:picLocks noChangeAspect="1"/>
          </p:cNvPicPr>
          <p:nvPr/>
        </p:nvPicPr>
        <p:blipFill>
          <a:blip r:embed="rId7"/>
          <a:stretch>
            <a:fillRect/>
          </a:stretch>
        </p:blipFill>
        <p:spPr>
          <a:xfrm>
            <a:off x="1993900" y="1997237"/>
            <a:ext cx="987272" cy="1026535"/>
          </a:xfrm>
          <a:prstGeom prst="rect">
            <a:avLst/>
          </a:prstGeom>
        </p:spPr>
      </p:pic>
      <p:pic>
        <p:nvPicPr>
          <p:cNvPr id="143" name="Picture 142"/>
          <p:cNvPicPr>
            <a:picLocks noChangeAspect="1"/>
          </p:cNvPicPr>
          <p:nvPr/>
        </p:nvPicPr>
        <p:blipFill>
          <a:blip r:embed="rId7"/>
          <a:stretch>
            <a:fillRect/>
          </a:stretch>
        </p:blipFill>
        <p:spPr>
          <a:xfrm>
            <a:off x="4664228" y="1992890"/>
            <a:ext cx="987272" cy="1026535"/>
          </a:xfrm>
          <a:prstGeom prst="rect">
            <a:avLst/>
          </a:prstGeom>
        </p:spPr>
      </p:pic>
      <p:pic>
        <p:nvPicPr>
          <p:cNvPr id="144" name="Picture 143"/>
          <p:cNvPicPr>
            <a:picLocks noChangeAspect="1"/>
          </p:cNvPicPr>
          <p:nvPr/>
        </p:nvPicPr>
        <p:blipFill>
          <a:blip r:embed="rId7"/>
          <a:stretch>
            <a:fillRect/>
          </a:stretch>
        </p:blipFill>
        <p:spPr>
          <a:xfrm>
            <a:off x="736727" y="1972161"/>
            <a:ext cx="987272" cy="1026535"/>
          </a:xfrm>
          <a:prstGeom prst="rect">
            <a:avLst/>
          </a:prstGeom>
        </p:spPr>
      </p:pic>
      <p:pic>
        <p:nvPicPr>
          <p:cNvPr id="145" name="Picture 144"/>
          <p:cNvPicPr>
            <a:picLocks noChangeAspect="1"/>
          </p:cNvPicPr>
          <p:nvPr/>
        </p:nvPicPr>
        <p:blipFill>
          <a:blip r:embed="rId7"/>
          <a:stretch>
            <a:fillRect/>
          </a:stretch>
        </p:blipFill>
        <p:spPr>
          <a:xfrm>
            <a:off x="6009872" y="1952625"/>
            <a:ext cx="987272" cy="1026535"/>
          </a:xfrm>
          <a:prstGeom prst="rect">
            <a:avLst/>
          </a:prstGeom>
        </p:spPr>
      </p:pic>
      <p:pic>
        <p:nvPicPr>
          <p:cNvPr id="3" name="Picture 2"/>
          <p:cNvPicPr>
            <a:picLocks noChangeAspect="1"/>
          </p:cNvPicPr>
          <p:nvPr/>
        </p:nvPicPr>
        <p:blipFill>
          <a:blip r:embed="rId8"/>
          <a:stretch>
            <a:fillRect/>
          </a:stretch>
        </p:blipFill>
        <p:spPr>
          <a:xfrm>
            <a:off x="1861343" y="4695825"/>
            <a:ext cx="652463" cy="1011684"/>
          </a:xfrm>
          <a:prstGeom prst="rect">
            <a:avLst/>
          </a:prstGeom>
        </p:spPr>
      </p:pic>
      <p:pic>
        <p:nvPicPr>
          <p:cNvPr id="147" name="Picture 146"/>
          <p:cNvPicPr>
            <a:picLocks noChangeAspect="1"/>
          </p:cNvPicPr>
          <p:nvPr/>
        </p:nvPicPr>
        <p:blipFill>
          <a:blip r:embed="rId8"/>
          <a:stretch>
            <a:fillRect/>
          </a:stretch>
        </p:blipFill>
        <p:spPr>
          <a:xfrm>
            <a:off x="4371380" y="4695825"/>
            <a:ext cx="652463" cy="1011684"/>
          </a:xfrm>
          <a:prstGeom prst="rect">
            <a:avLst/>
          </a:prstGeom>
        </p:spPr>
      </p:pic>
      <p:sp>
        <p:nvSpPr>
          <p:cNvPr id="20" name="Content Placeholder 9"/>
          <p:cNvSpPr txBox="1">
            <a:spLocks/>
          </p:cNvSpPr>
          <p:nvPr/>
        </p:nvSpPr>
        <p:spPr>
          <a:xfrm>
            <a:off x="5956300" y="4543425"/>
            <a:ext cx="4648200" cy="12063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smtClean="0">
                <a:solidFill>
                  <a:schemeClr val="accent1">
                    <a:lumMod val="75000"/>
                  </a:schemeClr>
                </a:solidFill>
              </a:rPr>
              <a:t>Gate Keepers at the Control and Valuation Levels?</a:t>
            </a:r>
          </a:p>
          <a:p>
            <a:pPr marL="342900" indent="-342900">
              <a:buFont typeface="Arial" panose="020B0604020202020204" pitchFamily="34" charset="0"/>
              <a:buChar char="•"/>
            </a:pPr>
            <a:r>
              <a:rPr lang="en-US" sz="2000" kern="0" dirty="0" smtClean="0">
                <a:solidFill>
                  <a:schemeClr val="accent1">
                    <a:lumMod val="75000"/>
                  </a:schemeClr>
                </a:solidFill>
              </a:rPr>
              <a:t>Less Maintenance, Less Cost</a:t>
            </a:r>
          </a:p>
          <a:p>
            <a:pPr marL="342900" indent="-342900">
              <a:buFont typeface="Arial" panose="020B0604020202020204" pitchFamily="34" charset="0"/>
              <a:buChar char="•"/>
            </a:pPr>
            <a:r>
              <a:rPr lang="en-US" sz="2000" kern="0" dirty="0" smtClean="0">
                <a:solidFill>
                  <a:schemeClr val="accent1">
                    <a:lumMod val="75000"/>
                  </a:schemeClr>
                </a:solidFill>
              </a:rPr>
              <a:t>Unbiased Judgments</a:t>
            </a:r>
          </a:p>
          <a:p>
            <a:pPr marL="342900" indent="-342900">
              <a:buFont typeface="Arial" panose="020B0604020202020204" pitchFamily="34" charset="0"/>
              <a:buChar char="•"/>
            </a:pPr>
            <a:r>
              <a:rPr lang="en-US" sz="2000" kern="0" dirty="0" smtClean="0">
                <a:solidFill>
                  <a:schemeClr val="accent1">
                    <a:lumMod val="75000"/>
                  </a:schemeClr>
                </a:solidFill>
              </a:rPr>
              <a:t>Corrective</a:t>
            </a:r>
          </a:p>
        </p:txBody>
      </p:sp>
    </p:spTree>
    <p:extLst>
      <p:ext uri="{BB962C8B-B14F-4D97-AF65-F5344CB8AC3E}">
        <p14:creationId xmlns:p14="http://schemas.microsoft.com/office/powerpoint/2010/main" val="346059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7" name="Picture 1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276225"/>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Agility and Governance</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372" name="Picture 3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pic>
        <p:nvPicPr>
          <p:cNvPr id="136" name="Picture 135"/>
          <p:cNvPicPr>
            <a:picLocks noChangeAspect="1"/>
          </p:cNvPicPr>
          <p:nvPr/>
        </p:nvPicPr>
        <p:blipFill>
          <a:blip r:embed="rId6"/>
          <a:stretch>
            <a:fillRect/>
          </a:stretch>
        </p:blipFill>
        <p:spPr>
          <a:xfrm>
            <a:off x="3365500" y="1997238"/>
            <a:ext cx="914400" cy="1034130"/>
          </a:xfrm>
          <a:prstGeom prst="rect">
            <a:avLst/>
          </a:prstGeom>
        </p:spPr>
      </p:pic>
      <p:pic>
        <p:nvPicPr>
          <p:cNvPr id="139" name="Picture 138"/>
          <p:cNvPicPr>
            <a:picLocks noChangeAspect="1"/>
          </p:cNvPicPr>
          <p:nvPr/>
        </p:nvPicPr>
        <p:blipFill>
          <a:blip r:embed="rId6"/>
          <a:stretch>
            <a:fillRect/>
          </a:stretch>
        </p:blipFill>
        <p:spPr>
          <a:xfrm>
            <a:off x="1993900" y="1997237"/>
            <a:ext cx="987272" cy="1026535"/>
          </a:xfrm>
          <a:prstGeom prst="rect">
            <a:avLst/>
          </a:prstGeom>
        </p:spPr>
      </p:pic>
      <p:pic>
        <p:nvPicPr>
          <p:cNvPr id="140" name="Picture 139"/>
          <p:cNvPicPr>
            <a:picLocks noChangeAspect="1"/>
          </p:cNvPicPr>
          <p:nvPr/>
        </p:nvPicPr>
        <p:blipFill rotWithShape="1">
          <a:blip r:embed="rId7"/>
          <a:srcRect t="12376" r="11143"/>
          <a:stretch/>
        </p:blipFill>
        <p:spPr>
          <a:xfrm>
            <a:off x="1357591" y="5534025"/>
            <a:ext cx="2065561" cy="1447800"/>
          </a:xfrm>
          <a:prstGeom prst="rect">
            <a:avLst/>
          </a:prstGeom>
        </p:spPr>
      </p:pic>
      <p:pic>
        <p:nvPicPr>
          <p:cNvPr id="141" name="Picture 140"/>
          <p:cNvPicPr>
            <a:picLocks noChangeAspect="1"/>
          </p:cNvPicPr>
          <p:nvPr/>
        </p:nvPicPr>
        <p:blipFill rotWithShape="1">
          <a:blip r:embed="rId7"/>
          <a:srcRect t="12376" r="11143"/>
          <a:stretch/>
        </p:blipFill>
        <p:spPr>
          <a:xfrm>
            <a:off x="3721948" y="5555839"/>
            <a:ext cx="2110051" cy="1425986"/>
          </a:xfrm>
          <a:prstGeom prst="rect">
            <a:avLst/>
          </a:prstGeom>
        </p:spPr>
      </p:pic>
      <p:pic>
        <p:nvPicPr>
          <p:cNvPr id="143" name="Picture 142"/>
          <p:cNvPicPr>
            <a:picLocks noChangeAspect="1"/>
          </p:cNvPicPr>
          <p:nvPr/>
        </p:nvPicPr>
        <p:blipFill>
          <a:blip r:embed="rId6"/>
          <a:stretch>
            <a:fillRect/>
          </a:stretch>
        </p:blipFill>
        <p:spPr>
          <a:xfrm>
            <a:off x="4664228" y="1992890"/>
            <a:ext cx="987272" cy="1026535"/>
          </a:xfrm>
          <a:prstGeom prst="rect">
            <a:avLst/>
          </a:prstGeom>
        </p:spPr>
      </p:pic>
      <p:pic>
        <p:nvPicPr>
          <p:cNvPr id="144" name="Picture 143"/>
          <p:cNvPicPr>
            <a:picLocks noChangeAspect="1"/>
          </p:cNvPicPr>
          <p:nvPr/>
        </p:nvPicPr>
        <p:blipFill>
          <a:blip r:embed="rId6"/>
          <a:stretch>
            <a:fillRect/>
          </a:stretch>
        </p:blipFill>
        <p:spPr>
          <a:xfrm>
            <a:off x="736727" y="1972161"/>
            <a:ext cx="987272" cy="1026535"/>
          </a:xfrm>
          <a:prstGeom prst="rect">
            <a:avLst/>
          </a:prstGeom>
        </p:spPr>
      </p:pic>
      <p:pic>
        <p:nvPicPr>
          <p:cNvPr id="145" name="Picture 144"/>
          <p:cNvPicPr>
            <a:picLocks noChangeAspect="1"/>
          </p:cNvPicPr>
          <p:nvPr/>
        </p:nvPicPr>
        <p:blipFill>
          <a:blip r:embed="rId6"/>
          <a:stretch>
            <a:fillRect/>
          </a:stretch>
        </p:blipFill>
        <p:spPr>
          <a:xfrm>
            <a:off x="6009872" y="1952625"/>
            <a:ext cx="987272" cy="1026535"/>
          </a:xfrm>
          <a:prstGeom prst="rect">
            <a:avLst/>
          </a:prstGeom>
        </p:spPr>
      </p:pic>
      <p:pic>
        <p:nvPicPr>
          <p:cNvPr id="146" name="Picture 145"/>
          <p:cNvPicPr>
            <a:picLocks noChangeAspect="1"/>
          </p:cNvPicPr>
          <p:nvPr/>
        </p:nvPicPr>
        <p:blipFill>
          <a:blip r:embed="rId8"/>
          <a:stretch>
            <a:fillRect/>
          </a:stretch>
        </p:blipFill>
        <p:spPr>
          <a:xfrm>
            <a:off x="2352396" y="3007427"/>
            <a:ext cx="434696" cy="674023"/>
          </a:xfrm>
          <a:prstGeom prst="rect">
            <a:avLst/>
          </a:prstGeom>
        </p:spPr>
      </p:pic>
      <p:pic>
        <p:nvPicPr>
          <p:cNvPr id="148" name="Picture 147"/>
          <p:cNvPicPr>
            <a:picLocks noChangeAspect="1"/>
          </p:cNvPicPr>
          <p:nvPr/>
        </p:nvPicPr>
        <p:blipFill>
          <a:blip r:embed="rId8"/>
          <a:stretch>
            <a:fillRect/>
          </a:stretch>
        </p:blipFill>
        <p:spPr>
          <a:xfrm>
            <a:off x="5063846" y="3019370"/>
            <a:ext cx="434696" cy="674023"/>
          </a:xfrm>
          <a:prstGeom prst="rect">
            <a:avLst/>
          </a:prstGeom>
        </p:spPr>
      </p:pic>
      <p:pic>
        <p:nvPicPr>
          <p:cNvPr id="149" name="Picture 148"/>
          <p:cNvPicPr>
            <a:picLocks noChangeAspect="1"/>
          </p:cNvPicPr>
          <p:nvPr/>
        </p:nvPicPr>
        <p:blipFill>
          <a:blip r:embed="rId8"/>
          <a:stretch>
            <a:fillRect/>
          </a:stretch>
        </p:blipFill>
        <p:spPr>
          <a:xfrm>
            <a:off x="6337300" y="3019425"/>
            <a:ext cx="434696" cy="674023"/>
          </a:xfrm>
          <a:prstGeom prst="rect">
            <a:avLst/>
          </a:prstGeom>
        </p:spPr>
      </p:pic>
      <p:pic>
        <p:nvPicPr>
          <p:cNvPr id="19" name="Picture 18"/>
          <p:cNvPicPr>
            <a:picLocks noChangeAspect="1"/>
          </p:cNvPicPr>
          <p:nvPr/>
        </p:nvPicPr>
        <p:blipFill>
          <a:blip r:embed="rId8"/>
          <a:stretch>
            <a:fillRect/>
          </a:stretch>
        </p:blipFill>
        <p:spPr>
          <a:xfrm>
            <a:off x="2015567" y="4836116"/>
            <a:ext cx="434696" cy="674023"/>
          </a:xfrm>
          <a:prstGeom prst="rect">
            <a:avLst/>
          </a:prstGeom>
        </p:spPr>
      </p:pic>
      <p:pic>
        <p:nvPicPr>
          <p:cNvPr id="20" name="Picture 19"/>
          <p:cNvPicPr>
            <a:picLocks noChangeAspect="1"/>
          </p:cNvPicPr>
          <p:nvPr/>
        </p:nvPicPr>
        <p:blipFill>
          <a:blip r:embed="rId8"/>
          <a:stretch>
            <a:fillRect/>
          </a:stretch>
        </p:blipFill>
        <p:spPr>
          <a:xfrm>
            <a:off x="4356100" y="4836116"/>
            <a:ext cx="434696" cy="674023"/>
          </a:xfrm>
          <a:prstGeom prst="rect">
            <a:avLst/>
          </a:prstGeom>
        </p:spPr>
      </p:pic>
      <p:pic>
        <p:nvPicPr>
          <p:cNvPr id="2" name="Picture 1"/>
          <p:cNvPicPr>
            <a:picLocks noChangeAspect="1"/>
          </p:cNvPicPr>
          <p:nvPr/>
        </p:nvPicPr>
        <p:blipFill>
          <a:blip r:embed="rId9"/>
          <a:stretch>
            <a:fillRect/>
          </a:stretch>
        </p:blipFill>
        <p:spPr>
          <a:xfrm>
            <a:off x="3572782" y="3077068"/>
            <a:ext cx="505219" cy="604382"/>
          </a:xfrm>
          <a:prstGeom prst="rect">
            <a:avLst/>
          </a:prstGeom>
        </p:spPr>
      </p:pic>
      <p:pic>
        <p:nvPicPr>
          <p:cNvPr id="22" name="Picture 21"/>
          <p:cNvPicPr>
            <a:picLocks noChangeAspect="1"/>
          </p:cNvPicPr>
          <p:nvPr/>
        </p:nvPicPr>
        <p:blipFill>
          <a:blip r:embed="rId9"/>
          <a:stretch>
            <a:fillRect/>
          </a:stretch>
        </p:blipFill>
        <p:spPr>
          <a:xfrm>
            <a:off x="961410" y="3060436"/>
            <a:ext cx="505219" cy="604382"/>
          </a:xfrm>
          <a:prstGeom prst="rect">
            <a:avLst/>
          </a:prstGeom>
        </p:spPr>
      </p:pic>
      <p:sp>
        <p:nvSpPr>
          <p:cNvPr id="24" name="Content Placeholder 9"/>
          <p:cNvSpPr txBox="1">
            <a:spLocks/>
          </p:cNvSpPr>
          <p:nvPr/>
        </p:nvSpPr>
        <p:spPr>
          <a:xfrm>
            <a:off x="5956300" y="4543425"/>
            <a:ext cx="4648200" cy="12063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smtClean="0">
                <a:solidFill>
                  <a:schemeClr val="accent1">
                    <a:lumMod val="75000"/>
                  </a:schemeClr>
                </a:solidFill>
              </a:rPr>
              <a:t>Balanced Gate Keepers at all Levels?</a:t>
            </a:r>
          </a:p>
          <a:p>
            <a:pPr marL="342900" indent="-342900">
              <a:buFont typeface="Arial" panose="020B0604020202020204" pitchFamily="34" charset="0"/>
              <a:buChar char="•"/>
            </a:pPr>
            <a:r>
              <a:rPr lang="en-US" sz="2000" kern="0" dirty="0" smtClean="0">
                <a:solidFill>
                  <a:schemeClr val="accent1">
                    <a:lumMod val="75000"/>
                  </a:schemeClr>
                </a:solidFill>
              </a:rPr>
              <a:t>Risk based quality driven</a:t>
            </a:r>
          </a:p>
          <a:p>
            <a:pPr marL="342900" indent="-342900">
              <a:buFont typeface="Arial" panose="020B0604020202020204" pitchFamily="34" charset="0"/>
              <a:buChar char="•"/>
            </a:pPr>
            <a:r>
              <a:rPr lang="en-US" sz="2000" kern="0" dirty="0" smtClean="0">
                <a:solidFill>
                  <a:schemeClr val="accent1">
                    <a:lumMod val="75000"/>
                  </a:schemeClr>
                </a:solidFill>
              </a:rPr>
              <a:t>Agile</a:t>
            </a:r>
          </a:p>
        </p:txBody>
      </p:sp>
      <p:graphicFrame>
        <p:nvGraphicFramePr>
          <p:cNvPr id="25" name="Diagram 24"/>
          <p:cNvGraphicFramePr/>
          <p:nvPr>
            <p:extLst>
              <p:ext uri="{D42A27DB-BD31-4B8C-83A1-F6EECF244321}">
                <p14:modId xmlns:p14="http://schemas.microsoft.com/office/powerpoint/2010/main" val="2034512467"/>
              </p:ext>
            </p:extLst>
          </p:nvPr>
        </p:nvGraphicFramePr>
        <p:xfrm>
          <a:off x="6565900" y="5153025"/>
          <a:ext cx="3401590" cy="18294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3" name="Content Placeholder 9"/>
          <p:cNvSpPr txBox="1">
            <a:spLocks/>
          </p:cNvSpPr>
          <p:nvPr/>
        </p:nvSpPr>
        <p:spPr>
          <a:xfrm>
            <a:off x="7175500" y="1114425"/>
            <a:ext cx="3072703" cy="277558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kern="0" dirty="0" smtClean="0">
                <a:solidFill>
                  <a:schemeClr val="accent1">
                    <a:lumMod val="75000"/>
                  </a:schemeClr>
                </a:solidFill>
              </a:rPr>
              <a:t>Question?</a:t>
            </a:r>
          </a:p>
          <a:p>
            <a:r>
              <a:rPr lang="en-US" sz="1400" kern="0" dirty="0" smtClean="0">
                <a:solidFill>
                  <a:schemeClr val="accent1">
                    <a:lumMod val="75000"/>
                  </a:schemeClr>
                </a:solidFill>
              </a:rPr>
              <a:t>Should we worry about training all doctors on ICD 10 just because we use it for reporting?</a:t>
            </a:r>
          </a:p>
          <a:p>
            <a:r>
              <a:rPr lang="en-US" sz="1400" kern="0" dirty="0" smtClean="0">
                <a:solidFill>
                  <a:schemeClr val="accent1">
                    <a:lumMod val="75000"/>
                  </a:schemeClr>
                </a:solidFill>
              </a:rPr>
              <a:t>What if the new generation of medicine students  are using new terminologies?</a:t>
            </a:r>
          </a:p>
          <a:p>
            <a:endParaRPr lang="en-US" sz="1400" kern="0" dirty="0" smtClean="0">
              <a:solidFill>
                <a:schemeClr val="accent1">
                  <a:lumMod val="75000"/>
                </a:schemeClr>
              </a:solidFill>
            </a:endParaRPr>
          </a:p>
          <a:p>
            <a:r>
              <a:rPr lang="en-US" sz="1400" kern="0" dirty="0" smtClean="0">
                <a:solidFill>
                  <a:schemeClr val="accent1">
                    <a:lumMod val="75000"/>
                  </a:schemeClr>
                </a:solidFill>
              </a:rPr>
              <a:t>Mappers for this use case are easier to maintain than limiting the doctors’ terminology … the focus would be on assuring the availability of the diagnose regardless the terminology is a more </a:t>
            </a:r>
            <a:r>
              <a:rPr lang="en-US" sz="1400" kern="0" dirty="0" smtClean="0">
                <a:solidFill>
                  <a:srgbClr val="FF0000"/>
                </a:solidFill>
              </a:rPr>
              <a:t>feasible / realistic objective!</a:t>
            </a:r>
          </a:p>
        </p:txBody>
      </p:sp>
    </p:spTree>
    <p:extLst>
      <p:ext uri="{BB962C8B-B14F-4D97-AF65-F5344CB8AC3E}">
        <p14:creationId xmlns:p14="http://schemas.microsoft.com/office/powerpoint/2010/main" val="33266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Data Lineage to Analytics Services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2" name="Group 1"/>
          <p:cNvGrpSpPr/>
          <p:nvPr/>
        </p:nvGrpSpPr>
        <p:grpSpPr>
          <a:xfrm>
            <a:off x="92961" y="1190625"/>
            <a:ext cx="10435339" cy="6023721"/>
            <a:chOff x="88900" y="1190625"/>
            <a:chExt cx="10435339" cy="6099921"/>
          </a:xfrm>
        </p:grpSpPr>
        <p:sp>
          <p:nvSpPr>
            <p:cNvPr id="7" name="Freeform: Shape 50">
              <a:extLst>
                <a:ext uri="{FF2B5EF4-FFF2-40B4-BE49-F238E27FC236}">
                  <a16:creationId xmlns:a16="http://schemas.microsoft.com/office/drawing/2014/main" id="{DC91D2CB-A6A2-4132-ACA3-C672BC95E495}"/>
                </a:ext>
              </a:extLst>
            </p:cNvPr>
            <p:cNvSpPr/>
            <p:nvPr/>
          </p:nvSpPr>
          <p:spPr>
            <a:xfrm>
              <a:off x="8189414" y="2478093"/>
              <a:ext cx="2177015" cy="977492"/>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a:solidFill>
                    <a:srgbClr val="00538D"/>
                  </a:solidFill>
                </a:rPr>
                <a:t>Each AI/BI service will only be able to access its designated summarized and anonymized data cube through secured connections only</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55" y="1959950"/>
              <a:ext cx="1332389" cy="1140333"/>
            </a:xfrm>
            <a:prstGeom prst="rect">
              <a:avLst/>
            </a:prstGeom>
          </p:spPr>
        </p:pic>
        <p:cxnSp>
          <p:nvCxnSpPr>
            <p:cNvPr id="9" name="Straight Connector 8"/>
            <p:cNvCxnSpPr>
              <a:stCxn id="74" idx="1"/>
            </p:cNvCxnSpPr>
            <p:nvPr/>
          </p:nvCxnSpPr>
          <p:spPr>
            <a:xfrm flipH="1" flipV="1">
              <a:off x="1510614" y="2482686"/>
              <a:ext cx="3510564" cy="49959"/>
            </a:xfrm>
            <a:prstGeom prst="line">
              <a:avLst/>
            </a:prstGeom>
            <a:ln w="28575">
              <a:solidFill>
                <a:srgbClr val="CCCCC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03411">
              <a:off x="2824366" y="1855413"/>
              <a:ext cx="520213" cy="56070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7117" y="4016448"/>
              <a:ext cx="808740" cy="80874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1895" y="5016987"/>
              <a:ext cx="808740" cy="80874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8445" y="6045563"/>
              <a:ext cx="808740" cy="808740"/>
            </a:xfrm>
            <a:prstGeom prst="rect">
              <a:avLst/>
            </a:prstGeom>
          </p:spPr>
        </p:pic>
        <p:cxnSp>
          <p:nvCxnSpPr>
            <p:cNvPr id="14" name="Straight Connector 13"/>
            <p:cNvCxnSpPr/>
            <p:nvPr/>
          </p:nvCxnSpPr>
          <p:spPr>
            <a:xfrm flipH="1">
              <a:off x="4703047" y="5380140"/>
              <a:ext cx="1601950" cy="10724"/>
            </a:xfrm>
            <a:prstGeom prst="line">
              <a:avLst/>
            </a:prstGeom>
            <a:ln w="28575">
              <a:solidFill>
                <a:srgbClr val="CCCCCC"/>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8978" y="2889239"/>
              <a:ext cx="510804" cy="512907"/>
            </a:xfrm>
            <a:prstGeom prst="rect">
              <a:avLst/>
            </a:prstGeom>
          </p:spPr>
        </p:pic>
        <p:cxnSp>
          <p:nvCxnSpPr>
            <p:cNvPr id="16" name="Elbow Connector 15"/>
            <p:cNvCxnSpPr>
              <a:stCxn id="32" idx="2"/>
              <a:endCxn id="73" idx="1"/>
            </p:cNvCxnSpPr>
            <p:nvPr/>
          </p:nvCxnSpPr>
          <p:spPr>
            <a:xfrm rot="5400000">
              <a:off x="4165711" y="2419876"/>
              <a:ext cx="889754" cy="2265679"/>
            </a:xfrm>
            <a:prstGeom prst="bentConnector3">
              <a:avLst>
                <a:gd name="adj1" fmla="val 50000"/>
              </a:avLst>
            </a:prstGeom>
            <a:ln w="28575">
              <a:solidFill>
                <a:srgbClr val="CCCCCC"/>
              </a:solidFill>
            </a:ln>
          </p:spPr>
          <p:style>
            <a:lnRef idx="1">
              <a:schemeClr val="accent1"/>
            </a:lnRef>
            <a:fillRef idx="0">
              <a:schemeClr val="accent1"/>
            </a:fillRef>
            <a:effectRef idx="0">
              <a:schemeClr val="accent1"/>
            </a:effectRef>
            <a:fontRef idx="minor">
              <a:schemeClr val="tx1"/>
            </a:fontRef>
          </p:style>
        </p:cxnSp>
        <p:sp>
          <p:nvSpPr>
            <p:cNvPr id="17" name="角丸四角形 21"/>
            <p:cNvSpPr/>
            <p:nvPr/>
          </p:nvSpPr>
          <p:spPr>
            <a:xfrm>
              <a:off x="88900" y="3208619"/>
              <a:ext cx="1664648" cy="421570"/>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b="1" dirty="0">
                  <a:solidFill>
                    <a:srgbClr val="00538D"/>
                  </a:solidFill>
                </a:rPr>
                <a:t>Data Source</a:t>
              </a:r>
            </a:p>
          </p:txBody>
        </p:sp>
        <p:sp>
          <p:nvSpPr>
            <p:cNvPr id="18" name="角丸四角形 21"/>
            <p:cNvSpPr/>
            <p:nvPr/>
          </p:nvSpPr>
          <p:spPr>
            <a:xfrm>
              <a:off x="2244339" y="2391463"/>
              <a:ext cx="1910591" cy="298688"/>
            </a:xfrm>
            <a:prstGeom prst="roundRect">
              <a:avLst>
                <a:gd name="adj" fmla="val 50000"/>
              </a:avLst>
            </a:prstGeom>
            <a:solidFill>
              <a:schemeClr val="bg1">
                <a:lumMod val="8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dirty="0">
                  <a:solidFill>
                    <a:srgbClr val="00538D"/>
                  </a:solidFill>
                </a:rPr>
                <a:t>Data Transformation</a:t>
              </a:r>
            </a:p>
          </p:txBody>
        </p:sp>
        <p:sp>
          <p:nvSpPr>
            <p:cNvPr id="19" name="角丸四角形 21"/>
            <p:cNvSpPr/>
            <p:nvPr/>
          </p:nvSpPr>
          <p:spPr>
            <a:xfrm>
              <a:off x="3568625" y="3402862"/>
              <a:ext cx="1910591" cy="298688"/>
            </a:xfrm>
            <a:prstGeom prst="roundRect">
              <a:avLst>
                <a:gd name="adj" fmla="val 50000"/>
              </a:avLst>
            </a:prstGeom>
            <a:solidFill>
              <a:schemeClr val="bg1">
                <a:lumMod val="8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dirty="0" smtClean="0">
                  <a:solidFill>
                    <a:srgbClr val="00538D"/>
                  </a:solidFill>
                </a:rPr>
                <a:t>Data Summarization</a:t>
              </a:r>
              <a:endParaRPr lang="en-US" sz="1400" dirty="0">
                <a:solidFill>
                  <a:srgbClr val="00538D"/>
                </a:solidFill>
              </a:endParaRPr>
            </a:p>
          </p:txBody>
        </p:sp>
        <p:sp>
          <p:nvSpPr>
            <p:cNvPr id="20" name="角丸四角形 21"/>
            <p:cNvSpPr/>
            <p:nvPr/>
          </p:nvSpPr>
          <p:spPr>
            <a:xfrm>
              <a:off x="4930974" y="5193915"/>
              <a:ext cx="888217" cy="423852"/>
            </a:xfrm>
            <a:prstGeom prst="roundRect">
              <a:avLst>
                <a:gd name="adj" fmla="val 50000"/>
              </a:avLst>
            </a:prstGeom>
            <a:solidFill>
              <a:schemeClr val="bg1">
                <a:lumMod val="8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dirty="0" smtClean="0">
                  <a:solidFill>
                    <a:srgbClr val="00538D"/>
                  </a:solidFill>
                </a:rPr>
                <a:t>Split to Cubes</a:t>
              </a:r>
              <a:endParaRPr lang="en-US" sz="1400" dirty="0">
                <a:solidFill>
                  <a:srgbClr val="00538D"/>
                </a:solidFill>
              </a:endParaRPr>
            </a:p>
          </p:txBody>
        </p:sp>
        <p:sp>
          <p:nvSpPr>
            <p:cNvPr id="21" name="角丸四角形 21"/>
            <p:cNvSpPr/>
            <p:nvPr/>
          </p:nvSpPr>
          <p:spPr>
            <a:xfrm>
              <a:off x="1841500" y="6050209"/>
              <a:ext cx="1326518" cy="474416"/>
            </a:xfrm>
            <a:prstGeom prst="roundRect">
              <a:avLst>
                <a:gd name="adj" fmla="val 50000"/>
              </a:avLst>
            </a:prstGeom>
            <a:solidFill>
              <a:srgbClr val="92D05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a:solidFill>
                    <a:srgbClr val="00538D"/>
                  </a:solidFill>
                </a:rPr>
                <a:t>HDA </a:t>
              </a:r>
              <a:r>
                <a:rPr lang="en-US" sz="1400" b="1" dirty="0" smtClean="0">
                  <a:solidFill>
                    <a:srgbClr val="00538D"/>
                  </a:solidFill>
                </a:rPr>
                <a:t>Reports</a:t>
              </a:r>
              <a:endParaRPr lang="en-US" sz="1400" b="1" dirty="0">
                <a:solidFill>
                  <a:srgbClr val="00538D"/>
                </a:solidFill>
              </a:endParaRPr>
            </a:p>
          </p:txBody>
        </p:sp>
        <p:sp>
          <p:nvSpPr>
            <p:cNvPr id="22" name="角丸四角形 21"/>
            <p:cNvSpPr/>
            <p:nvPr/>
          </p:nvSpPr>
          <p:spPr>
            <a:xfrm>
              <a:off x="5867201" y="3066876"/>
              <a:ext cx="1347526" cy="445803"/>
            </a:xfrm>
            <a:prstGeom prst="roundRect">
              <a:avLst>
                <a:gd name="adj" fmla="val 50000"/>
              </a:avLst>
            </a:prstGeom>
            <a:solidFill>
              <a:srgbClr val="92D05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a:solidFill>
                    <a:srgbClr val="00538D"/>
                  </a:solidFill>
                </a:rPr>
                <a:t>HDA Core</a:t>
              </a: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0929" y="4162425"/>
              <a:ext cx="776500" cy="597807"/>
            </a:xfrm>
            <a:prstGeom prst="rect">
              <a:avLst/>
            </a:prstGeom>
          </p:spPr>
        </p:pic>
        <p:sp>
          <p:nvSpPr>
            <p:cNvPr id="24" name="角丸四角形 21"/>
            <p:cNvSpPr/>
            <p:nvPr/>
          </p:nvSpPr>
          <p:spPr>
            <a:xfrm>
              <a:off x="8872180" y="3832676"/>
              <a:ext cx="1652059" cy="242714"/>
            </a:xfrm>
            <a:prstGeom prst="roundRect">
              <a:avLst>
                <a:gd name="adj" fmla="val 50000"/>
              </a:avLst>
            </a:prstGeom>
            <a:solidFill>
              <a:schemeClr val="tx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smtClean="0">
                  <a:solidFill>
                    <a:srgbClr val="00538D"/>
                  </a:solidFill>
                </a:rPr>
                <a:t>AI/BI Service 1</a:t>
              </a:r>
              <a:endParaRPr lang="en-US" sz="1400" b="1" dirty="0">
                <a:solidFill>
                  <a:srgbClr val="00538D"/>
                </a:solidFill>
              </a:endParaRPr>
            </a:p>
          </p:txBody>
        </p:sp>
        <p:cxnSp>
          <p:nvCxnSpPr>
            <p:cNvPr id="25" name="Straight Connector 24"/>
            <p:cNvCxnSpPr>
              <a:stCxn id="41" idx="1"/>
            </p:cNvCxnSpPr>
            <p:nvPr/>
          </p:nvCxnSpPr>
          <p:spPr>
            <a:xfrm flipH="1">
              <a:off x="7525113" y="3956450"/>
              <a:ext cx="1173508" cy="13833"/>
            </a:xfrm>
            <a:prstGeom prst="line">
              <a:avLst/>
            </a:prstGeom>
            <a:ln w="2857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484207" y="4041373"/>
              <a:ext cx="9578" cy="2011397"/>
            </a:xfrm>
            <a:prstGeom prst="line">
              <a:avLst/>
            </a:prstGeom>
            <a:ln w="28575">
              <a:solidFill>
                <a:srgbClr val="CCCCCC"/>
              </a:solidFill>
            </a:ln>
          </p:spPr>
          <p:style>
            <a:lnRef idx="1">
              <a:schemeClr val="accent1"/>
            </a:lnRef>
            <a:fillRef idx="0">
              <a:schemeClr val="accent1"/>
            </a:fillRef>
            <a:effectRef idx="0">
              <a:schemeClr val="accent1"/>
            </a:effectRef>
            <a:fontRef idx="minor">
              <a:schemeClr val="tx1"/>
            </a:fontRef>
          </p:style>
        </p:cxnSp>
        <p:sp>
          <p:nvSpPr>
            <p:cNvPr id="27" name="角丸四角形 21"/>
            <p:cNvSpPr/>
            <p:nvPr/>
          </p:nvSpPr>
          <p:spPr>
            <a:xfrm>
              <a:off x="6430872" y="3837511"/>
              <a:ext cx="1100155" cy="237878"/>
            </a:xfrm>
            <a:prstGeom prst="roundRect">
              <a:avLst>
                <a:gd name="adj" fmla="val 50000"/>
              </a:avLst>
            </a:prstGeom>
            <a:solidFill>
              <a:schemeClr val="tx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smtClean="0">
                  <a:solidFill>
                    <a:srgbClr val="00538D"/>
                  </a:solidFill>
                </a:rPr>
                <a:t>Data Mart 1</a:t>
              </a:r>
              <a:endParaRPr lang="en-US" sz="1400" b="1" dirty="0">
                <a:solidFill>
                  <a:srgbClr val="00538D"/>
                </a:solidFill>
              </a:endParaRPr>
            </a:p>
          </p:txBody>
        </p:sp>
        <p:sp>
          <p:nvSpPr>
            <p:cNvPr id="28" name="角丸四角形 21"/>
            <p:cNvSpPr/>
            <p:nvPr/>
          </p:nvSpPr>
          <p:spPr>
            <a:xfrm>
              <a:off x="6423420" y="4840712"/>
              <a:ext cx="1100155" cy="237878"/>
            </a:xfrm>
            <a:prstGeom prst="roundRect">
              <a:avLst>
                <a:gd name="adj" fmla="val 50000"/>
              </a:avLst>
            </a:prstGeom>
            <a:solidFill>
              <a:schemeClr val="tx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smtClean="0">
                  <a:solidFill>
                    <a:srgbClr val="00538D"/>
                  </a:solidFill>
                </a:rPr>
                <a:t>Data Mart 2</a:t>
              </a:r>
              <a:endParaRPr lang="en-US" sz="1400" b="1" dirty="0">
                <a:solidFill>
                  <a:srgbClr val="00538D"/>
                </a:solidFill>
              </a:endParaRPr>
            </a:p>
          </p:txBody>
        </p:sp>
        <p:sp>
          <p:nvSpPr>
            <p:cNvPr id="29" name="角丸四角形 21"/>
            <p:cNvSpPr/>
            <p:nvPr/>
          </p:nvSpPr>
          <p:spPr>
            <a:xfrm>
              <a:off x="6421294" y="5848908"/>
              <a:ext cx="1100155" cy="237878"/>
            </a:xfrm>
            <a:prstGeom prst="roundRect">
              <a:avLst>
                <a:gd name="adj" fmla="val 50000"/>
              </a:avLst>
            </a:prstGeom>
            <a:solidFill>
              <a:schemeClr val="tx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smtClean="0">
                  <a:solidFill>
                    <a:srgbClr val="00538D"/>
                  </a:solidFill>
                </a:rPr>
                <a:t>Data Mart 3</a:t>
              </a:r>
              <a:endParaRPr lang="en-US" sz="1400" b="1" dirty="0">
                <a:solidFill>
                  <a:srgbClr val="00538D"/>
                </a:solidFill>
              </a:endParaRPr>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8124" y="4128926"/>
              <a:ext cx="342069" cy="342069"/>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2920" y="6112208"/>
              <a:ext cx="342069" cy="342069"/>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31701" y="1593518"/>
              <a:ext cx="1223451" cy="1514320"/>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0929" y="5201063"/>
              <a:ext cx="776500" cy="59780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0929" y="6179815"/>
              <a:ext cx="776500" cy="597807"/>
            </a:xfrm>
            <a:prstGeom prst="rect">
              <a:avLst/>
            </a:prstGeom>
          </p:spPr>
        </p:pic>
        <p:sp>
          <p:nvSpPr>
            <p:cNvPr id="37" name="角丸四角形 21"/>
            <p:cNvSpPr/>
            <p:nvPr/>
          </p:nvSpPr>
          <p:spPr>
            <a:xfrm>
              <a:off x="7983715" y="3832676"/>
              <a:ext cx="550890" cy="243397"/>
            </a:xfrm>
            <a:prstGeom prst="roundRect">
              <a:avLst>
                <a:gd name="adj" fmla="val 50000"/>
              </a:avLst>
            </a:prstGeom>
            <a:solidFill>
              <a:srgbClr val="CCCCCC"/>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dirty="0" smtClean="0">
                  <a:solidFill>
                    <a:srgbClr val="0066B3"/>
                  </a:solidFill>
                </a:rPr>
                <a:t>SSL 1</a:t>
              </a:r>
              <a:endParaRPr lang="en-US" sz="1400" dirty="0">
                <a:solidFill>
                  <a:srgbClr val="0066B3"/>
                </a:solidFill>
              </a:endParaRPr>
            </a:p>
          </p:txBody>
        </p:sp>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8124" y="5135177"/>
              <a:ext cx="342069" cy="342069"/>
            </a:xfrm>
            <a:prstGeom prst="rect">
              <a:avLst/>
            </a:prstGeom>
          </p:spPr>
        </p:pic>
        <p:sp>
          <p:nvSpPr>
            <p:cNvPr id="41" name="Chevron 40"/>
            <p:cNvSpPr/>
            <p:nvPr/>
          </p:nvSpPr>
          <p:spPr>
            <a:xfrm>
              <a:off x="8586407" y="3832676"/>
              <a:ext cx="224427" cy="247547"/>
            </a:xfrm>
            <a:prstGeom prst="chevron">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角丸四角形 21"/>
            <p:cNvSpPr/>
            <p:nvPr/>
          </p:nvSpPr>
          <p:spPr>
            <a:xfrm>
              <a:off x="8872179" y="4835876"/>
              <a:ext cx="1652059" cy="242714"/>
            </a:xfrm>
            <a:prstGeom prst="roundRect">
              <a:avLst>
                <a:gd name="adj" fmla="val 50000"/>
              </a:avLst>
            </a:prstGeom>
            <a:solidFill>
              <a:schemeClr val="tx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smtClean="0">
                  <a:solidFill>
                    <a:srgbClr val="00538D"/>
                  </a:solidFill>
                </a:rPr>
                <a:t>AI/BI Service 2</a:t>
              </a:r>
              <a:endParaRPr lang="en-US" sz="1400" b="1" dirty="0">
                <a:solidFill>
                  <a:srgbClr val="00538D"/>
                </a:solidFill>
              </a:endParaRPr>
            </a:p>
          </p:txBody>
        </p:sp>
        <p:sp>
          <p:nvSpPr>
            <p:cNvPr id="43" name="角丸四角形 21"/>
            <p:cNvSpPr/>
            <p:nvPr/>
          </p:nvSpPr>
          <p:spPr>
            <a:xfrm>
              <a:off x="8872178" y="5848908"/>
              <a:ext cx="1652059" cy="242714"/>
            </a:xfrm>
            <a:prstGeom prst="roundRect">
              <a:avLst>
                <a:gd name="adj" fmla="val 50000"/>
              </a:avLst>
            </a:prstGeom>
            <a:solidFill>
              <a:schemeClr val="tx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smtClean="0">
                  <a:solidFill>
                    <a:srgbClr val="00538D"/>
                  </a:solidFill>
                </a:rPr>
                <a:t>AI/BI Service 3</a:t>
              </a:r>
              <a:endParaRPr lang="en-US" sz="1400" b="1" dirty="0">
                <a:solidFill>
                  <a:srgbClr val="00538D"/>
                </a:solidFill>
              </a:endParaRPr>
            </a:p>
          </p:txBody>
        </p:sp>
        <p:cxnSp>
          <p:nvCxnSpPr>
            <p:cNvPr id="45" name="Straight Connector 44"/>
            <p:cNvCxnSpPr>
              <a:stCxn id="48" idx="1"/>
            </p:cNvCxnSpPr>
            <p:nvPr/>
          </p:nvCxnSpPr>
          <p:spPr>
            <a:xfrm flipH="1">
              <a:off x="7525113" y="4953040"/>
              <a:ext cx="1173508" cy="13833"/>
            </a:xfrm>
            <a:prstGeom prst="line">
              <a:avLst/>
            </a:prstGeom>
            <a:ln w="28575">
              <a:solidFill>
                <a:srgbClr val="CCCCCC"/>
              </a:solidFill>
            </a:ln>
          </p:spPr>
          <p:style>
            <a:lnRef idx="1">
              <a:schemeClr val="accent1"/>
            </a:lnRef>
            <a:fillRef idx="0">
              <a:schemeClr val="accent1"/>
            </a:fillRef>
            <a:effectRef idx="0">
              <a:schemeClr val="accent1"/>
            </a:effectRef>
            <a:fontRef idx="minor">
              <a:schemeClr val="tx1"/>
            </a:fontRef>
          </p:style>
        </p:cxnSp>
        <p:sp>
          <p:nvSpPr>
            <p:cNvPr id="47" name="角丸四角形 21"/>
            <p:cNvSpPr/>
            <p:nvPr/>
          </p:nvSpPr>
          <p:spPr>
            <a:xfrm>
              <a:off x="7983715" y="4829266"/>
              <a:ext cx="550890" cy="243397"/>
            </a:xfrm>
            <a:prstGeom prst="roundRect">
              <a:avLst>
                <a:gd name="adj" fmla="val 50000"/>
              </a:avLst>
            </a:prstGeom>
            <a:solidFill>
              <a:srgbClr val="CCCCCC"/>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dirty="0" smtClean="0">
                  <a:solidFill>
                    <a:srgbClr val="0066B3"/>
                  </a:solidFill>
                </a:rPr>
                <a:t>SSL 2</a:t>
              </a:r>
              <a:endParaRPr lang="en-US" sz="1400" dirty="0">
                <a:solidFill>
                  <a:srgbClr val="0066B3"/>
                </a:solidFill>
              </a:endParaRPr>
            </a:p>
          </p:txBody>
        </p:sp>
        <p:sp>
          <p:nvSpPr>
            <p:cNvPr id="48" name="Chevron 47"/>
            <p:cNvSpPr/>
            <p:nvPr/>
          </p:nvSpPr>
          <p:spPr>
            <a:xfrm>
              <a:off x="8586407" y="4829266"/>
              <a:ext cx="224427" cy="247547"/>
            </a:xfrm>
            <a:prstGeom prst="chevron">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p:cNvCxnSpPr>
              <a:stCxn id="51" idx="1"/>
            </p:cNvCxnSpPr>
            <p:nvPr/>
          </p:nvCxnSpPr>
          <p:spPr>
            <a:xfrm flipH="1">
              <a:off x="7525113" y="5968298"/>
              <a:ext cx="1173508" cy="13833"/>
            </a:xfrm>
            <a:prstGeom prst="line">
              <a:avLst/>
            </a:prstGeom>
            <a:ln w="28575">
              <a:solidFill>
                <a:srgbClr val="CCCCCC"/>
              </a:solidFill>
            </a:ln>
          </p:spPr>
          <p:style>
            <a:lnRef idx="1">
              <a:schemeClr val="accent1"/>
            </a:lnRef>
            <a:fillRef idx="0">
              <a:schemeClr val="accent1"/>
            </a:fillRef>
            <a:effectRef idx="0">
              <a:schemeClr val="accent1"/>
            </a:effectRef>
            <a:fontRef idx="minor">
              <a:schemeClr val="tx1"/>
            </a:fontRef>
          </p:style>
        </p:cxnSp>
        <p:sp>
          <p:nvSpPr>
            <p:cNvPr id="50" name="角丸四角形 21"/>
            <p:cNvSpPr/>
            <p:nvPr/>
          </p:nvSpPr>
          <p:spPr>
            <a:xfrm>
              <a:off x="7983715" y="5844524"/>
              <a:ext cx="550890" cy="243397"/>
            </a:xfrm>
            <a:prstGeom prst="roundRect">
              <a:avLst>
                <a:gd name="adj" fmla="val 50000"/>
              </a:avLst>
            </a:prstGeom>
            <a:solidFill>
              <a:srgbClr val="CCCCCC"/>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dirty="0" smtClean="0">
                  <a:solidFill>
                    <a:srgbClr val="0066B3"/>
                  </a:solidFill>
                </a:rPr>
                <a:t>SSL 3</a:t>
              </a:r>
              <a:endParaRPr lang="en-US" sz="1400" dirty="0">
                <a:solidFill>
                  <a:srgbClr val="0066B3"/>
                </a:solidFill>
              </a:endParaRPr>
            </a:p>
          </p:txBody>
        </p:sp>
        <p:sp>
          <p:nvSpPr>
            <p:cNvPr id="51" name="Chevron 50"/>
            <p:cNvSpPr/>
            <p:nvPr/>
          </p:nvSpPr>
          <p:spPr>
            <a:xfrm>
              <a:off x="8586407" y="5844524"/>
              <a:ext cx="224427" cy="247547"/>
            </a:xfrm>
            <a:prstGeom prst="chevron">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Rounded Corners 4">
              <a:extLst>
                <a:ext uri="{FF2B5EF4-FFF2-40B4-BE49-F238E27FC236}">
                  <a16:creationId xmlns:a16="http://schemas.microsoft.com/office/drawing/2014/main" id="{8403F4B9-761D-4B10-A797-1E88278FC571}"/>
                </a:ext>
              </a:extLst>
            </p:cNvPr>
            <p:cNvSpPr/>
            <p:nvPr/>
          </p:nvSpPr>
          <p:spPr>
            <a:xfrm>
              <a:off x="1830368" y="1464193"/>
              <a:ext cx="6073342" cy="5492476"/>
            </a:xfrm>
            <a:prstGeom prst="roundRect">
              <a:avLst>
                <a:gd name="adj" fmla="val 4460"/>
              </a:avLst>
            </a:prstGeom>
            <a:noFill/>
            <a:ln w="57150">
              <a:solidFill>
                <a:srgbClr val="40F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0">
              <a:extLst>
                <a:ext uri="{FF2B5EF4-FFF2-40B4-BE49-F238E27FC236}">
                  <a16:creationId xmlns:a16="http://schemas.microsoft.com/office/drawing/2014/main" id="{DC91D2CB-A6A2-4132-ACA3-C672BC95E495}"/>
                </a:ext>
              </a:extLst>
            </p:cNvPr>
            <p:cNvSpPr/>
            <p:nvPr/>
          </p:nvSpPr>
          <p:spPr>
            <a:xfrm>
              <a:off x="1395930" y="1193188"/>
              <a:ext cx="914264" cy="765921"/>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solidFill>
              <a:srgbClr val="ECF0F3"/>
            </a:solidFill>
            <a:ln w="28575" cap="flat">
              <a:solidFill>
                <a:srgbClr val="40F4BD"/>
              </a:solidFill>
              <a:prstDash val="solid"/>
              <a:miter/>
            </a:ln>
          </p:spPr>
          <p:txBody>
            <a:bodyPr rtlCol="0" anchor="ctr"/>
            <a:lstStyle/>
            <a:p>
              <a:pPr algn="ctr"/>
              <a:endParaRPr lang="en-US" sz="1400" dirty="0">
                <a:solidFill>
                  <a:schemeClr val="bg1"/>
                </a:solidFill>
              </a:endParaRPr>
            </a:p>
          </p:txBody>
        </p:sp>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10614" y="1251041"/>
              <a:ext cx="658172" cy="658172"/>
            </a:xfrm>
            <a:prstGeom prst="rect">
              <a:avLst/>
            </a:prstGeom>
          </p:spPr>
        </p:pic>
        <p:sp>
          <p:nvSpPr>
            <p:cNvPr id="55" name="Freeform: Shape 50">
              <a:extLst>
                <a:ext uri="{FF2B5EF4-FFF2-40B4-BE49-F238E27FC236}">
                  <a16:creationId xmlns:a16="http://schemas.microsoft.com/office/drawing/2014/main" id="{DC91D2CB-A6A2-4132-ACA3-C672BC95E495}"/>
                </a:ext>
              </a:extLst>
            </p:cNvPr>
            <p:cNvSpPr/>
            <p:nvPr/>
          </p:nvSpPr>
          <p:spPr>
            <a:xfrm>
              <a:off x="7334692" y="1190625"/>
              <a:ext cx="914264" cy="765921"/>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solidFill>
              <a:srgbClr val="FBFBFB"/>
            </a:solidFill>
            <a:ln w="28575" cap="flat">
              <a:solidFill>
                <a:srgbClr val="40F4BD"/>
              </a:solidFill>
              <a:prstDash val="solid"/>
              <a:miter/>
            </a:ln>
          </p:spPr>
          <p:txBody>
            <a:bodyPr rtlCol="0" anchor="ctr"/>
            <a:lstStyle/>
            <a:p>
              <a:pPr algn="ctr"/>
              <a:endParaRPr lang="en-US" sz="1400" dirty="0">
                <a:solidFill>
                  <a:schemeClr val="bg1"/>
                </a:solidFill>
              </a:endParaRPr>
            </a:p>
          </p:txBody>
        </p:sp>
        <p:pic>
          <p:nvPicPr>
            <p:cNvPr id="56" name="Picture 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4100" y="1270746"/>
              <a:ext cx="658172" cy="658172"/>
            </a:xfrm>
            <a:prstGeom prst="rect">
              <a:avLst/>
            </a:prstGeom>
          </p:spPr>
        </p:pic>
        <p:sp>
          <p:nvSpPr>
            <p:cNvPr id="57" name="Freeform: Shape 50">
              <a:extLst>
                <a:ext uri="{FF2B5EF4-FFF2-40B4-BE49-F238E27FC236}">
                  <a16:creationId xmlns:a16="http://schemas.microsoft.com/office/drawing/2014/main" id="{DC91D2CB-A6A2-4132-ACA3-C672BC95E495}"/>
                </a:ext>
              </a:extLst>
            </p:cNvPr>
            <p:cNvSpPr/>
            <p:nvPr/>
          </p:nvSpPr>
          <p:spPr>
            <a:xfrm>
              <a:off x="1424441" y="6520704"/>
              <a:ext cx="914264" cy="765921"/>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solidFill>
              <a:srgbClr val="F2F2F2"/>
            </a:solidFill>
            <a:ln w="28575" cap="flat">
              <a:solidFill>
                <a:srgbClr val="40F4BD"/>
              </a:solidFill>
              <a:prstDash val="solid"/>
              <a:miter/>
            </a:ln>
          </p:spPr>
          <p:txBody>
            <a:bodyPr rtlCol="0" anchor="ctr"/>
            <a:lstStyle/>
            <a:p>
              <a:pPr algn="ctr"/>
              <a:endParaRPr lang="en-US" sz="1400" dirty="0">
                <a:solidFill>
                  <a:schemeClr val="bg1"/>
                </a:solidFill>
              </a:endParaRPr>
            </a:p>
          </p:txBody>
        </p:sp>
        <p:pic>
          <p:nvPicPr>
            <p:cNvPr id="58" name="Picture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6700" y="6524625"/>
              <a:ext cx="658172" cy="658172"/>
            </a:xfrm>
            <a:prstGeom prst="rect">
              <a:avLst/>
            </a:prstGeom>
          </p:spPr>
        </p:pic>
        <p:sp>
          <p:nvSpPr>
            <p:cNvPr id="59" name="Freeform: Shape 50">
              <a:extLst>
                <a:ext uri="{FF2B5EF4-FFF2-40B4-BE49-F238E27FC236}">
                  <a16:creationId xmlns:a16="http://schemas.microsoft.com/office/drawing/2014/main" id="{DC91D2CB-A6A2-4132-ACA3-C672BC95E495}"/>
                </a:ext>
              </a:extLst>
            </p:cNvPr>
            <p:cNvSpPr/>
            <p:nvPr/>
          </p:nvSpPr>
          <p:spPr>
            <a:xfrm>
              <a:off x="7334583" y="6524625"/>
              <a:ext cx="914264" cy="765921"/>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solidFill>
              <a:srgbClr val="FBFBFB"/>
            </a:solidFill>
            <a:ln w="28575" cap="flat">
              <a:solidFill>
                <a:srgbClr val="40F4BD"/>
              </a:solidFill>
              <a:prstDash val="solid"/>
              <a:miter/>
            </a:ln>
          </p:spPr>
          <p:txBody>
            <a:bodyPr rtlCol="0" anchor="ctr"/>
            <a:lstStyle/>
            <a:p>
              <a:pPr algn="ctr"/>
              <a:endParaRPr lang="en-US" sz="1400" dirty="0">
                <a:solidFill>
                  <a:schemeClr val="bg1"/>
                </a:solidFill>
              </a:endParaRPr>
            </a:p>
          </p:txBody>
        </p:sp>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9267" y="6582478"/>
              <a:ext cx="658172" cy="658172"/>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0603" y="4808808"/>
              <a:ext cx="1142665" cy="1142665"/>
            </a:xfrm>
            <a:prstGeom prst="rect">
              <a:avLst/>
            </a:prstGeom>
          </p:spPr>
        </p:pic>
        <p:sp>
          <p:nvSpPr>
            <p:cNvPr id="63" name="Pentagon 62"/>
            <p:cNvSpPr/>
            <p:nvPr/>
          </p:nvSpPr>
          <p:spPr>
            <a:xfrm rot="16200000">
              <a:off x="2574121" y="4403252"/>
              <a:ext cx="1771922" cy="1418104"/>
            </a:xfrm>
            <a:prstGeom prst="homePlate">
              <a:avLst/>
            </a:prstGeom>
            <a:noFill/>
            <a:ln w="57150">
              <a:solidFill>
                <a:srgbClr val="006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47809" y="4892519"/>
              <a:ext cx="381000" cy="381000"/>
            </a:xfrm>
            <a:prstGeom prst="rect">
              <a:avLst/>
            </a:prstGeom>
          </p:spPr>
        </p:pic>
        <p:pic>
          <p:nvPicPr>
            <p:cNvPr id="65" name="Picture 6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2352476" y="5425516"/>
              <a:ext cx="381000" cy="381000"/>
            </a:xfrm>
            <a:prstGeom prst="rect">
              <a:avLst/>
            </a:prstGeom>
          </p:spPr>
        </p:pic>
        <p:pic>
          <p:nvPicPr>
            <p:cNvPr id="66" name="Picture 6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183764" y="4928024"/>
              <a:ext cx="415545" cy="345495"/>
            </a:xfrm>
            <a:prstGeom prst="rect">
              <a:avLst/>
            </a:prstGeom>
          </p:spPr>
        </p:pic>
        <p:pic>
          <p:nvPicPr>
            <p:cNvPr id="67" name="Picture 6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flipV="1">
              <a:off x="4185670" y="5479621"/>
              <a:ext cx="357421" cy="429887"/>
            </a:xfrm>
            <a:prstGeom prst="rect">
              <a:avLst/>
            </a:prstGeom>
          </p:spPr>
        </p:pic>
        <p:sp>
          <p:nvSpPr>
            <p:cNvPr id="68" name="object 19">
              <a:extLst>
                <a:ext uri="{FF2B5EF4-FFF2-40B4-BE49-F238E27FC236}">
                  <a16:creationId xmlns:a16="http://schemas.microsoft.com/office/drawing/2014/main" id="{75D92B27-1D7C-4AB3-A822-AD769C3AE7B5}"/>
                </a:ext>
              </a:extLst>
            </p:cNvPr>
            <p:cNvSpPr/>
            <p:nvPr/>
          </p:nvSpPr>
          <p:spPr>
            <a:xfrm>
              <a:off x="2309236" y="4749321"/>
              <a:ext cx="151734" cy="151734"/>
            </a:xfrm>
            <a:custGeom>
              <a:avLst/>
              <a:gdLst/>
              <a:ahLst/>
              <a:cxnLst/>
              <a:rect l="l" t="t" r="r" b="b"/>
              <a:pathLst>
                <a:path w="62229" h="62229">
                  <a:moveTo>
                    <a:pt x="34163" y="0"/>
                  </a:moveTo>
                  <a:lnTo>
                    <a:pt x="27927" y="0"/>
                  </a:lnTo>
                  <a:lnTo>
                    <a:pt x="17053" y="2195"/>
                  </a:lnTo>
                  <a:lnTo>
                    <a:pt x="8177" y="8185"/>
                  </a:lnTo>
                  <a:lnTo>
                    <a:pt x="2193" y="17069"/>
                  </a:lnTo>
                  <a:lnTo>
                    <a:pt x="0" y="27952"/>
                  </a:lnTo>
                  <a:lnTo>
                    <a:pt x="0" y="34175"/>
                  </a:lnTo>
                  <a:lnTo>
                    <a:pt x="2193" y="45051"/>
                  </a:lnTo>
                  <a:lnTo>
                    <a:pt x="8177" y="53932"/>
                  </a:lnTo>
                  <a:lnTo>
                    <a:pt x="17053" y="59919"/>
                  </a:lnTo>
                  <a:lnTo>
                    <a:pt x="27927" y="62115"/>
                  </a:lnTo>
                  <a:lnTo>
                    <a:pt x="34163" y="62115"/>
                  </a:lnTo>
                  <a:lnTo>
                    <a:pt x="45036" y="59919"/>
                  </a:lnTo>
                  <a:lnTo>
                    <a:pt x="53913" y="53932"/>
                  </a:lnTo>
                  <a:lnTo>
                    <a:pt x="59896" y="45051"/>
                  </a:lnTo>
                  <a:lnTo>
                    <a:pt x="62090" y="34175"/>
                  </a:lnTo>
                  <a:lnTo>
                    <a:pt x="62090" y="27952"/>
                  </a:lnTo>
                  <a:lnTo>
                    <a:pt x="59896" y="17069"/>
                  </a:lnTo>
                  <a:lnTo>
                    <a:pt x="53913" y="8185"/>
                  </a:lnTo>
                  <a:lnTo>
                    <a:pt x="45036" y="2195"/>
                  </a:lnTo>
                  <a:lnTo>
                    <a:pt x="34163" y="0"/>
                  </a:lnTo>
                  <a:close/>
                </a:path>
              </a:pathLst>
            </a:custGeom>
            <a:solidFill>
              <a:srgbClr val="40F4BD"/>
            </a:solidFill>
          </p:spPr>
          <p:txBody>
            <a:bodyPr wrap="square" lIns="0" tIns="0" rIns="0" bIns="0" rtlCol="0"/>
            <a:lstStyle/>
            <a:p>
              <a:endParaRPr dirty="0"/>
            </a:p>
          </p:txBody>
        </p:sp>
        <p:sp>
          <p:nvSpPr>
            <p:cNvPr id="69" name="object 19">
              <a:extLst>
                <a:ext uri="{FF2B5EF4-FFF2-40B4-BE49-F238E27FC236}">
                  <a16:creationId xmlns:a16="http://schemas.microsoft.com/office/drawing/2014/main" id="{75D92B27-1D7C-4AB3-A822-AD769C3AE7B5}"/>
                </a:ext>
              </a:extLst>
            </p:cNvPr>
            <p:cNvSpPr/>
            <p:nvPr/>
          </p:nvSpPr>
          <p:spPr>
            <a:xfrm>
              <a:off x="2299934" y="5745520"/>
              <a:ext cx="151734" cy="151734"/>
            </a:xfrm>
            <a:custGeom>
              <a:avLst/>
              <a:gdLst/>
              <a:ahLst/>
              <a:cxnLst/>
              <a:rect l="l" t="t" r="r" b="b"/>
              <a:pathLst>
                <a:path w="62229" h="62229">
                  <a:moveTo>
                    <a:pt x="34163" y="0"/>
                  </a:moveTo>
                  <a:lnTo>
                    <a:pt x="27927" y="0"/>
                  </a:lnTo>
                  <a:lnTo>
                    <a:pt x="17053" y="2195"/>
                  </a:lnTo>
                  <a:lnTo>
                    <a:pt x="8177" y="8185"/>
                  </a:lnTo>
                  <a:lnTo>
                    <a:pt x="2193" y="17069"/>
                  </a:lnTo>
                  <a:lnTo>
                    <a:pt x="0" y="27952"/>
                  </a:lnTo>
                  <a:lnTo>
                    <a:pt x="0" y="34175"/>
                  </a:lnTo>
                  <a:lnTo>
                    <a:pt x="2193" y="45051"/>
                  </a:lnTo>
                  <a:lnTo>
                    <a:pt x="8177" y="53932"/>
                  </a:lnTo>
                  <a:lnTo>
                    <a:pt x="17053" y="59919"/>
                  </a:lnTo>
                  <a:lnTo>
                    <a:pt x="27927" y="62115"/>
                  </a:lnTo>
                  <a:lnTo>
                    <a:pt x="34163" y="62115"/>
                  </a:lnTo>
                  <a:lnTo>
                    <a:pt x="45036" y="59919"/>
                  </a:lnTo>
                  <a:lnTo>
                    <a:pt x="53913" y="53932"/>
                  </a:lnTo>
                  <a:lnTo>
                    <a:pt x="59896" y="45051"/>
                  </a:lnTo>
                  <a:lnTo>
                    <a:pt x="62090" y="34175"/>
                  </a:lnTo>
                  <a:lnTo>
                    <a:pt x="62090" y="27952"/>
                  </a:lnTo>
                  <a:lnTo>
                    <a:pt x="59896" y="17069"/>
                  </a:lnTo>
                  <a:lnTo>
                    <a:pt x="53913" y="8185"/>
                  </a:lnTo>
                  <a:lnTo>
                    <a:pt x="45036" y="2195"/>
                  </a:lnTo>
                  <a:lnTo>
                    <a:pt x="34163" y="0"/>
                  </a:lnTo>
                  <a:close/>
                </a:path>
              </a:pathLst>
            </a:custGeom>
            <a:solidFill>
              <a:srgbClr val="40F4BD"/>
            </a:solidFill>
          </p:spPr>
          <p:txBody>
            <a:bodyPr wrap="square" lIns="0" tIns="0" rIns="0" bIns="0" rtlCol="0"/>
            <a:lstStyle/>
            <a:p>
              <a:endParaRPr dirty="0"/>
            </a:p>
          </p:txBody>
        </p:sp>
        <p:sp>
          <p:nvSpPr>
            <p:cNvPr id="70" name="object 19">
              <a:extLst>
                <a:ext uri="{FF2B5EF4-FFF2-40B4-BE49-F238E27FC236}">
                  <a16:creationId xmlns:a16="http://schemas.microsoft.com/office/drawing/2014/main" id="{75D92B27-1D7C-4AB3-A822-AD769C3AE7B5}"/>
                </a:ext>
              </a:extLst>
            </p:cNvPr>
            <p:cNvSpPr/>
            <p:nvPr/>
          </p:nvSpPr>
          <p:spPr>
            <a:xfrm>
              <a:off x="4503759" y="5763291"/>
              <a:ext cx="151734" cy="151734"/>
            </a:xfrm>
            <a:custGeom>
              <a:avLst/>
              <a:gdLst/>
              <a:ahLst/>
              <a:cxnLst/>
              <a:rect l="l" t="t" r="r" b="b"/>
              <a:pathLst>
                <a:path w="62229" h="62229">
                  <a:moveTo>
                    <a:pt x="34163" y="0"/>
                  </a:moveTo>
                  <a:lnTo>
                    <a:pt x="27927" y="0"/>
                  </a:lnTo>
                  <a:lnTo>
                    <a:pt x="17053" y="2195"/>
                  </a:lnTo>
                  <a:lnTo>
                    <a:pt x="8177" y="8185"/>
                  </a:lnTo>
                  <a:lnTo>
                    <a:pt x="2193" y="17069"/>
                  </a:lnTo>
                  <a:lnTo>
                    <a:pt x="0" y="27952"/>
                  </a:lnTo>
                  <a:lnTo>
                    <a:pt x="0" y="34175"/>
                  </a:lnTo>
                  <a:lnTo>
                    <a:pt x="2193" y="45051"/>
                  </a:lnTo>
                  <a:lnTo>
                    <a:pt x="8177" y="53932"/>
                  </a:lnTo>
                  <a:lnTo>
                    <a:pt x="17053" y="59919"/>
                  </a:lnTo>
                  <a:lnTo>
                    <a:pt x="27927" y="62115"/>
                  </a:lnTo>
                  <a:lnTo>
                    <a:pt x="34163" y="62115"/>
                  </a:lnTo>
                  <a:lnTo>
                    <a:pt x="45036" y="59919"/>
                  </a:lnTo>
                  <a:lnTo>
                    <a:pt x="53913" y="53932"/>
                  </a:lnTo>
                  <a:lnTo>
                    <a:pt x="59896" y="45051"/>
                  </a:lnTo>
                  <a:lnTo>
                    <a:pt x="62090" y="34175"/>
                  </a:lnTo>
                  <a:lnTo>
                    <a:pt x="62090" y="27952"/>
                  </a:lnTo>
                  <a:lnTo>
                    <a:pt x="59896" y="17069"/>
                  </a:lnTo>
                  <a:lnTo>
                    <a:pt x="53913" y="8185"/>
                  </a:lnTo>
                  <a:lnTo>
                    <a:pt x="45036" y="2195"/>
                  </a:lnTo>
                  <a:lnTo>
                    <a:pt x="34163" y="0"/>
                  </a:lnTo>
                  <a:close/>
                </a:path>
              </a:pathLst>
            </a:custGeom>
            <a:solidFill>
              <a:srgbClr val="40F4BD"/>
            </a:solidFill>
          </p:spPr>
          <p:txBody>
            <a:bodyPr wrap="square" lIns="0" tIns="0" rIns="0" bIns="0" rtlCol="0"/>
            <a:lstStyle/>
            <a:p>
              <a:endParaRPr dirty="0"/>
            </a:p>
          </p:txBody>
        </p:sp>
        <p:sp>
          <p:nvSpPr>
            <p:cNvPr id="71" name="object 19">
              <a:extLst>
                <a:ext uri="{FF2B5EF4-FFF2-40B4-BE49-F238E27FC236}">
                  <a16:creationId xmlns:a16="http://schemas.microsoft.com/office/drawing/2014/main" id="{75D92B27-1D7C-4AB3-A822-AD769C3AE7B5}"/>
                </a:ext>
              </a:extLst>
            </p:cNvPr>
            <p:cNvSpPr/>
            <p:nvPr/>
          </p:nvSpPr>
          <p:spPr>
            <a:xfrm>
              <a:off x="4493308" y="4841955"/>
              <a:ext cx="151734" cy="151734"/>
            </a:xfrm>
            <a:custGeom>
              <a:avLst/>
              <a:gdLst/>
              <a:ahLst/>
              <a:cxnLst/>
              <a:rect l="l" t="t" r="r" b="b"/>
              <a:pathLst>
                <a:path w="62229" h="62229">
                  <a:moveTo>
                    <a:pt x="34163" y="0"/>
                  </a:moveTo>
                  <a:lnTo>
                    <a:pt x="27927" y="0"/>
                  </a:lnTo>
                  <a:lnTo>
                    <a:pt x="17053" y="2195"/>
                  </a:lnTo>
                  <a:lnTo>
                    <a:pt x="8177" y="8185"/>
                  </a:lnTo>
                  <a:lnTo>
                    <a:pt x="2193" y="17069"/>
                  </a:lnTo>
                  <a:lnTo>
                    <a:pt x="0" y="27952"/>
                  </a:lnTo>
                  <a:lnTo>
                    <a:pt x="0" y="34175"/>
                  </a:lnTo>
                  <a:lnTo>
                    <a:pt x="2193" y="45051"/>
                  </a:lnTo>
                  <a:lnTo>
                    <a:pt x="8177" y="53932"/>
                  </a:lnTo>
                  <a:lnTo>
                    <a:pt x="17053" y="59919"/>
                  </a:lnTo>
                  <a:lnTo>
                    <a:pt x="27927" y="62115"/>
                  </a:lnTo>
                  <a:lnTo>
                    <a:pt x="34163" y="62115"/>
                  </a:lnTo>
                  <a:lnTo>
                    <a:pt x="45036" y="59919"/>
                  </a:lnTo>
                  <a:lnTo>
                    <a:pt x="53913" y="53932"/>
                  </a:lnTo>
                  <a:lnTo>
                    <a:pt x="59896" y="45051"/>
                  </a:lnTo>
                  <a:lnTo>
                    <a:pt x="62090" y="34175"/>
                  </a:lnTo>
                  <a:lnTo>
                    <a:pt x="62090" y="27952"/>
                  </a:lnTo>
                  <a:lnTo>
                    <a:pt x="59896" y="17069"/>
                  </a:lnTo>
                  <a:lnTo>
                    <a:pt x="53913" y="8185"/>
                  </a:lnTo>
                  <a:lnTo>
                    <a:pt x="45036" y="2195"/>
                  </a:lnTo>
                  <a:lnTo>
                    <a:pt x="34163" y="0"/>
                  </a:lnTo>
                  <a:close/>
                </a:path>
              </a:pathLst>
            </a:custGeom>
            <a:solidFill>
              <a:srgbClr val="40F4BD"/>
            </a:solidFill>
          </p:spPr>
          <p:txBody>
            <a:bodyPr wrap="square" lIns="0" tIns="0" rIns="0" bIns="0" rtlCol="0"/>
            <a:lstStyle/>
            <a:p>
              <a:endParaRPr dirty="0"/>
            </a:p>
          </p:txBody>
        </p:sp>
        <p:sp>
          <p:nvSpPr>
            <p:cNvPr id="72" name="Chevron 71"/>
            <p:cNvSpPr/>
            <p:nvPr/>
          </p:nvSpPr>
          <p:spPr>
            <a:xfrm>
              <a:off x="6191200" y="5256366"/>
              <a:ext cx="224427" cy="247547"/>
            </a:xfrm>
            <a:prstGeom prst="chevron">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Chevron 72"/>
            <p:cNvSpPr/>
            <p:nvPr/>
          </p:nvSpPr>
          <p:spPr>
            <a:xfrm rot="5400000">
              <a:off x="3365535" y="3873818"/>
              <a:ext cx="224427" cy="247547"/>
            </a:xfrm>
            <a:prstGeom prst="chevron">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Chevron 73"/>
            <p:cNvSpPr/>
            <p:nvPr/>
          </p:nvSpPr>
          <p:spPr>
            <a:xfrm>
              <a:off x="4908964" y="2408871"/>
              <a:ext cx="224427" cy="247547"/>
            </a:xfrm>
            <a:prstGeom prst="chevron">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角丸四角形 21"/>
            <p:cNvSpPr/>
            <p:nvPr/>
          </p:nvSpPr>
          <p:spPr>
            <a:xfrm>
              <a:off x="3213100" y="6050209"/>
              <a:ext cx="1326518" cy="474416"/>
            </a:xfrm>
            <a:prstGeom prst="roundRect">
              <a:avLst>
                <a:gd name="adj" fmla="val 50000"/>
              </a:avLst>
            </a:prstGeom>
            <a:solidFill>
              <a:srgbClr val="92D05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a:solidFill>
                    <a:srgbClr val="00538D"/>
                  </a:solidFill>
                </a:rPr>
                <a:t>HDA </a:t>
              </a:r>
              <a:r>
                <a:rPr lang="en-US" sz="1400" b="1" dirty="0" smtClean="0">
                  <a:solidFill>
                    <a:srgbClr val="00538D"/>
                  </a:solidFill>
                </a:rPr>
                <a:t>Open</a:t>
              </a:r>
              <a:endParaRPr lang="en-US" sz="1400" b="1" dirty="0">
                <a:solidFill>
                  <a:srgbClr val="00538D"/>
                </a:solidFill>
              </a:endParaRPr>
            </a:p>
          </p:txBody>
        </p:sp>
        <p:sp>
          <p:nvSpPr>
            <p:cNvPr id="76" name="角丸四角形 21"/>
            <p:cNvSpPr/>
            <p:nvPr/>
          </p:nvSpPr>
          <p:spPr>
            <a:xfrm>
              <a:off x="4579912" y="6043121"/>
              <a:ext cx="1326518" cy="474416"/>
            </a:xfrm>
            <a:prstGeom prst="roundRect">
              <a:avLst>
                <a:gd name="adj" fmla="val 50000"/>
              </a:avLst>
            </a:prstGeom>
            <a:solidFill>
              <a:srgbClr val="92D05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472" tIns="26736" rIns="53472" bIns="26736" numCol="1" spcCol="0" rtlCol="0" fromWordArt="0" anchor="ctr" anchorCtr="0" forceAA="0" compatLnSpc="1">
              <a:prstTxWarp prst="textNoShape">
                <a:avLst/>
              </a:prstTxWarp>
              <a:noAutofit/>
            </a:bodyPr>
            <a:lstStyle/>
            <a:p>
              <a:pPr algn="ctr"/>
              <a:r>
                <a:rPr lang="en-US" sz="1400" b="1" dirty="0">
                  <a:solidFill>
                    <a:srgbClr val="00538D"/>
                  </a:solidFill>
                </a:rPr>
                <a:t>HDA </a:t>
              </a:r>
              <a:r>
                <a:rPr lang="en-US" sz="1400" b="1" dirty="0" smtClean="0">
                  <a:solidFill>
                    <a:srgbClr val="00538D"/>
                  </a:solidFill>
                </a:rPr>
                <a:t>Sensitive</a:t>
              </a:r>
              <a:endParaRPr lang="en-US" sz="1400" b="1" dirty="0">
                <a:solidFill>
                  <a:srgbClr val="00538D"/>
                </a:solidFill>
              </a:endParaRPr>
            </a:p>
          </p:txBody>
        </p:sp>
      </p:grpSp>
      <p:sp>
        <p:nvSpPr>
          <p:cNvPr id="78" name="Freeform: Shape 50">
            <a:extLst>
              <a:ext uri="{FF2B5EF4-FFF2-40B4-BE49-F238E27FC236}">
                <a16:creationId xmlns:a16="http://schemas.microsoft.com/office/drawing/2014/main" id="{DC91D2CB-A6A2-4132-ACA3-C672BC95E495}"/>
              </a:ext>
            </a:extLst>
          </p:cNvPr>
          <p:cNvSpPr/>
          <p:nvPr/>
        </p:nvSpPr>
        <p:spPr>
          <a:xfrm>
            <a:off x="232486" y="1226884"/>
            <a:ext cx="1078460" cy="649541"/>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r>
              <a:rPr lang="en-US" sz="1000" b="1" dirty="0" smtClean="0">
                <a:solidFill>
                  <a:srgbClr val="00538D"/>
                </a:solidFill>
              </a:rPr>
              <a:t>Stewardships for Data Availability and Completeness</a:t>
            </a:r>
            <a:endParaRPr lang="en-US" sz="1000" b="1" dirty="0">
              <a:solidFill>
                <a:srgbClr val="00538D"/>
              </a:solidFill>
            </a:endParaRPr>
          </a:p>
        </p:txBody>
      </p:sp>
      <p:sp>
        <p:nvSpPr>
          <p:cNvPr id="79" name="Freeform: Shape 50">
            <a:extLst>
              <a:ext uri="{FF2B5EF4-FFF2-40B4-BE49-F238E27FC236}">
                <a16:creationId xmlns:a16="http://schemas.microsoft.com/office/drawing/2014/main" id="{DC91D2CB-A6A2-4132-ACA3-C672BC95E495}"/>
              </a:ext>
            </a:extLst>
          </p:cNvPr>
          <p:cNvSpPr/>
          <p:nvPr/>
        </p:nvSpPr>
        <p:spPr>
          <a:xfrm>
            <a:off x="6359212" y="2101009"/>
            <a:ext cx="1166297" cy="570005"/>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r>
              <a:rPr lang="en-US" sz="1000" b="1" dirty="0" smtClean="0">
                <a:solidFill>
                  <a:srgbClr val="00538D"/>
                </a:solidFill>
              </a:rPr>
              <a:t>Stewardships for </a:t>
            </a:r>
          </a:p>
          <a:p>
            <a:r>
              <a:rPr lang="en-US" sz="1000" b="1" dirty="0" smtClean="0">
                <a:solidFill>
                  <a:srgbClr val="00538D"/>
                </a:solidFill>
              </a:rPr>
              <a:t>Data Mapping</a:t>
            </a:r>
          </a:p>
          <a:p>
            <a:r>
              <a:rPr lang="en-US" sz="1000" b="1" dirty="0" smtClean="0">
                <a:solidFill>
                  <a:srgbClr val="00538D"/>
                </a:solidFill>
              </a:rPr>
              <a:t>(Metadata + HDD)</a:t>
            </a:r>
            <a:endParaRPr lang="en-US" sz="1000" b="1" dirty="0">
              <a:solidFill>
                <a:srgbClr val="00538D"/>
              </a:solidFill>
            </a:endParaRPr>
          </a:p>
        </p:txBody>
      </p:sp>
      <p:sp>
        <p:nvSpPr>
          <p:cNvPr id="80" name="Freeform: Shape 50">
            <a:extLst>
              <a:ext uri="{FF2B5EF4-FFF2-40B4-BE49-F238E27FC236}">
                <a16:creationId xmlns:a16="http://schemas.microsoft.com/office/drawing/2014/main" id="{DC91D2CB-A6A2-4132-ACA3-C672BC95E495}"/>
              </a:ext>
            </a:extLst>
          </p:cNvPr>
          <p:cNvSpPr/>
          <p:nvPr/>
        </p:nvSpPr>
        <p:spPr>
          <a:xfrm>
            <a:off x="499713" y="5059835"/>
            <a:ext cx="1242509" cy="615005"/>
          </a:xfrm>
          <a:custGeom>
            <a:avLst/>
            <a:gdLst>
              <a:gd name="connsiteX0" fmla="*/ 1296175 w 1401009"/>
              <a:gd name="connsiteY0" fmla="*/ 988388 h 988388"/>
              <a:gd name="connsiteX1" fmla="*/ 104835 w 1401009"/>
              <a:gd name="connsiteY1" fmla="*/ 988388 h 988388"/>
              <a:gd name="connsiteX2" fmla="*/ 0 w 1401009"/>
              <a:gd name="connsiteY2" fmla="*/ 883553 h 988388"/>
              <a:gd name="connsiteX3" fmla="*/ 0 w 1401009"/>
              <a:gd name="connsiteY3" fmla="*/ 104835 h 988388"/>
              <a:gd name="connsiteX4" fmla="*/ 104835 w 1401009"/>
              <a:gd name="connsiteY4" fmla="*/ 0 h 988388"/>
              <a:gd name="connsiteX5" fmla="*/ 1296175 w 1401009"/>
              <a:gd name="connsiteY5" fmla="*/ 0 h 988388"/>
              <a:gd name="connsiteX6" fmla="*/ 1401010 w 1401009"/>
              <a:gd name="connsiteY6" fmla="*/ 104835 h 988388"/>
              <a:gd name="connsiteX7" fmla="*/ 1401010 w 1401009"/>
              <a:gd name="connsiteY7" fmla="*/ 883553 h 988388"/>
              <a:gd name="connsiteX8" fmla="*/ 1296175 w 1401009"/>
              <a:gd name="connsiteY8" fmla="*/ 988388 h 9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09" h="988388">
                <a:moveTo>
                  <a:pt x="1296175" y="988388"/>
                </a:moveTo>
                <a:lnTo>
                  <a:pt x="104835" y="988388"/>
                </a:lnTo>
                <a:cubicBezTo>
                  <a:pt x="46903" y="988388"/>
                  <a:pt x="0" y="941485"/>
                  <a:pt x="0" y="883553"/>
                </a:cubicBezTo>
                <a:lnTo>
                  <a:pt x="0" y="104835"/>
                </a:lnTo>
                <a:cubicBezTo>
                  <a:pt x="0" y="46903"/>
                  <a:pt x="46903" y="0"/>
                  <a:pt x="104835" y="0"/>
                </a:cubicBezTo>
                <a:lnTo>
                  <a:pt x="1296175" y="0"/>
                </a:lnTo>
                <a:cubicBezTo>
                  <a:pt x="1354106" y="0"/>
                  <a:pt x="1401010" y="46903"/>
                  <a:pt x="1401010" y="104835"/>
                </a:cubicBezTo>
                <a:lnTo>
                  <a:pt x="1401010" y="883553"/>
                </a:lnTo>
                <a:cubicBezTo>
                  <a:pt x="1401010" y="941485"/>
                  <a:pt x="1354106" y="988388"/>
                  <a:pt x="1296175" y="988388"/>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r>
              <a:rPr lang="en-US" sz="1000" b="1" dirty="0" smtClean="0">
                <a:solidFill>
                  <a:srgbClr val="00538D"/>
                </a:solidFill>
              </a:rPr>
              <a:t>Stewardship for Data Summarization </a:t>
            </a:r>
            <a:r>
              <a:rPr lang="en-US" sz="1000" b="1" dirty="0">
                <a:solidFill>
                  <a:srgbClr val="00538D"/>
                </a:solidFill>
              </a:rPr>
              <a:t>a</a:t>
            </a:r>
            <a:r>
              <a:rPr lang="en-US" sz="1000" b="1" dirty="0" smtClean="0">
                <a:solidFill>
                  <a:srgbClr val="00538D"/>
                </a:solidFill>
              </a:rPr>
              <a:t>t </a:t>
            </a:r>
            <a:r>
              <a:rPr lang="en-US" sz="1000" b="1" dirty="0">
                <a:solidFill>
                  <a:srgbClr val="00538D"/>
                </a:solidFill>
              </a:rPr>
              <a:t>an Integrated Level</a:t>
            </a:r>
          </a:p>
        </p:txBody>
      </p:sp>
    </p:spTree>
    <p:extLst>
      <p:ext uri="{BB962C8B-B14F-4D97-AF65-F5344CB8AC3E}">
        <p14:creationId xmlns:p14="http://schemas.microsoft.com/office/powerpoint/2010/main" val="81473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11" name="TextBox 10">
            <a:extLst>
              <a:ext uri="{FF2B5EF4-FFF2-40B4-BE49-F238E27FC236}">
                <a16:creationId xmlns:a16="http://schemas.microsoft.com/office/drawing/2014/main" id="{8B8D2E30-E902-45BB-A54E-CACE2D3C0298}"/>
              </a:ext>
            </a:extLst>
          </p:cNvPr>
          <p:cNvSpPr txBox="1"/>
          <p:nvPr/>
        </p:nvSpPr>
        <p:spPr>
          <a:xfrm>
            <a:off x="2298700" y="410119"/>
            <a:ext cx="81379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Roles and Responsibilities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13" name="Rectangle 12">
            <a:hlinkClick r:id="rId5"/>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14"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Content Placeholder 7"/>
          <p:cNvSpPr txBox="1">
            <a:spLocks/>
          </p:cNvSpPr>
          <p:nvPr/>
        </p:nvSpPr>
        <p:spPr>
          <a:xfrm>
            <a:off x="192165" y="5762625"/>
            <a:ext cx="4988349" cy="144241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800" kern="0" dirty="0" smtClean="0">
                <a:solidFill>
                  <a:sysClr val="windowText" lastClr="000000"/>
                </a:solidFill>
              </a:rPr>
              <a:t>Asset Valuation</a:t>
            </a:r>
          </a:p>
          <a:p>
            <a:pPr algn="just"/>
            <a:r>
              <a:rPr lang="en-US" sz="800" kern="0" dirty="0" smtClean="0">
                <a:solidFill>
                  <a:sysClr val="windowText" lastClr="000000"/>
                </a:solidFill>
              </a:rPr>
              <a:t>Example 1:</a:t>
            </a:r>
          </a:p>
          <a:p>
            <a:pPr algn="just"/>
            <a:r>
              <a:rPr lang="en-US" sz="800" kern="0" dirty="0" smtClean="0">
                <a:solidFill>
                  <a:sysClr val="windowText" lastClr="000000"/>
                </a:solidFill>
              </a:rPr>
              <a:t>Say you have lost 3 admission records out of 100K admissions that you have, your loss is not randomly 3/100K, instead:</a:t>
            </a:r>
          </a:p>
          <a:p>
            <a:pPr algn="just"/>
            <a:r>
              <a:rPr lang="en-US" sz="800" kern="0" dirty="0" smtClean="0">
                <a:solidFill>
                  <a:sysClr val="windowText" lastClr="000000"/>
                </a:solidFill>
              </a:rPr>
              <a:t>Each admission creates an average of 3 bed days with an average cost of 1000 JODs per bed day so the total loss is 3000 JODs </a:t>
            </a:r>
          </a:p>
          <a:p>
            <a:pPr algn="just"/>
            <a:endParaRPr lang="en-US" sz="800" kern="0" dirty="0" smtClean="0">
              <a:solidFill>
                <a:sysClr val="windowText" lastClr="000000"/>
              </a:solidFill>
            </a:endParaRPr>
          </a:p>
          <a:p>
            <a:pPr algn="just"/>
            <a:r>
              <a:rPr lang="en-US" sz="800" kern="0" dirty="0" smtClean="0">
                <a:solidFill>
                  <a:sysClr val="windowText" lastClr="000000"/>
                </a:solidFill>
              </a:rPr>
              <a:t>Example 2:</a:t>
            </a:r>
          </a:p>
          <a:p>
            <a:pPr algn="just"/>
            <a:r>
              <a:rPr lang="en-US" sz="800" kern="0" dirty="0" smtClean="0">
                <a:solidFill>
                  <a:sysClr val="windowText" lastClr="000000"/>
                </a:solidFill>
              </a:rPr>
              <a:t>Say you have lost 3 DM patient diagnoses entries out of 250K DM patients, your loss is not 3/250K, instead:</a:t>
            </a:r>
          </a:p>
          <a:p>
            <a:pPr algn="just"/>
            <a:r>
              <a:rPr lang="en-US" sz="800" kern="0" dirty="0" smtClean="0">
                <a:solidFill>
                  <a:sysClr val="windowText" lastClr="000000"/>
                </a:solidFill>
              </a:rPr>
              <a:t>Each DM costs 1000 JODs annually on average, then you have a recurrent loss of 3000 JODs each year, with an average of onset years of 20 (diagnosed at 50, dies at 70) makes your loss 60,000 JODs</a:t>
            </a:r>
          </a:p>
        </p:txBody>
      </p:sp>
      <p:sp>
        <p:nvSpPr>
          <p:cNvPr id="16" name="Content Placeholder 9"/>
          <p:cNvSpPr txBox="1">
            <a:spLocks/>
          </p:cNvSpPr>
          <p:nvPr/>
        </p:nvSpPr>
        <p:spPr>
          <a:xfrm>
            <a:off x="5422900" y="1266826"/>
            <a:ext cx="5181600" cy="2362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smtClean="0">
                <a:solidFill>
                  <a:sysClr val="windowText" lastClr="000000"/>
                </a:solidFill>
              </a:rPr>
              <a:t>Architect and Interoperability </a:t>
            </a:r>
            <a:r>
              <a:rPr lang="en-US" kern="0" dirty="0" smtClean="0">
                <a:solidFill>
                  <a:sysClr val="windowText" lastClr="000000"/>
                </a:solidFill>
                <a:sym typeface="Wingdings" panose="05000000000000000000" pitchFamily="2" charset="2"/>
              </a:rPr>
              <a:t> </a:t>
            </a:r>
            <a:r>
              <a:rPr lang="en-US" b="1" kern="0" dirty="0" smtClean="0">
                <a:solidFill>
                  <a:srgbClr val="0066FF"/>
                </a:solidFill>
                <a:sym typeface="Wingdings" panose="05000000000000000000" pitchFamily="2" charset="2"/>
              </a:rPr>
              <a:t>EHS</a:t>
            </a:r>
          </a:p>
          <a:p>
            <a:r>
              <a:rPr lang="en-US" kern="0" dirty="0" smtClean="0">
                <a:solidFill>
                  <a:sysClr val="windowText" lastClr="000000"/>
                </a:solidFill>
                <a:sym typeface="Wingdings" panose="05000000000000000000" pitchFamily="2" charset="2"/>
              </a:rPr>
              <a:t>Data Access  </a:t>
            </a:r>
            <a:r>
              <a:rPr lang="en-US" b="1" kern="0" dirty="0">
                <a:solidFill>
                  <a:srgbClr val="0066FF"/>
                </a:solidFill>
                <a:sym typeface="Wingdings" panose="05000000000000000000" pitchFamily="2" charset="2"/>
              </a:rPr>
              <a:t>EHS</a:t>
            </a:r>
            <a:endParaRPr lang="en-US" b="1" kern="0" dirty="0">
              <a:solidFill>
                <a:srgbClr val="0066FF"/>
              </a:solidFill>
            </a:endParaRPr>
          </a:p>
          <a:p>
            <a:pPr marL="0" lvl="1"/>
            <a:r>
              <a:rPr lang="en-US" kern="0" dirty="0" smtClean="0">
                <a:solidFill>
                  <a:sysClr val="windowText" lastClr="000000"/>
                </a:solidFill>
              </a:rPr>
              <a:t>Data Quality and Governance </a:t>
            </a:r>
            <a:r>
              <a:rPr lang="en-US" kern="0" dirty="0" smtClean="0">
                <a:solidFill>
                  <a:sysClr val="windowText" lastClr="000000"/>
                </a:solidFill>
                <a:sym typeface="Wingdings" panose="05000000000000000000" pitchFamily="2" charset="2"/>
              </a:rPr>
              <a:t> </a:t>
            </a:r>
            <a:r>
              <a:rPr lang="en-US" b="1" kern="0" dirty="0">
                <a:solidFill>
                  <a:srgbClr val="0066FF"/>
                </a:solidFill>
              </a:rPr>
              <a:t>Steering</a:t>
            </a:r>
            <a:r>
              <a:rPr lang="en-US" kern="0" dirty="0" smtClean="0">
                <a:solidFill>
                  <a:schemeClr val="accent6">
                    <a:lumMod val="75000"/>
                  </a:schemeClr>
                </a:solidFill>
              </a:rPr>
              <a:t> </a:t>
            </a:r>
            <a:r>
              <a:rPr lang="en-US" b="1" kern="0" dirty="0">
                <a:solidFill>
                  <a:srgbClr val="0066FF"/>
                </a:solidFill>
              </a:rPr>
              <a:t>Committee</a:t>
            </a:r>
          </a:p>
          <a:p>
            <a:r>
              <a:rPr lang="en-US" kern="0" dirty="0" smtClean="0">
                <a:solidFill>
                  <a:sysClr val="windowText" lastClr="000000"/>
                </a:solidFill>
              </a:rPr>
              <a:t>Data Valuation </a:t>
            </a:r>
            <a:r>
              <a:rPr lang="en-US" kern="0" dirty="0">
                <a:solidFill>
                  <a:sysClr val="windowText" lastClr="000000"/>
                </a:solidFill>
                <a:sym typeface="Wingdings" panose="05000000000000000000" pitchFamily="2" charset="2"/>
              </a:rPr>
              <a:t> </a:t>
            </a:r>
            <a:r>
              <a:rPr lang="en-US" b="1" kern="0" dirty="0">
                <a:solidFill>
                  <a:srgbClr val="0066FF"/>
                </a:solidFill>
                <a:sym typeface="Wingdings" panose="05000000000000000000" pitchFamily="2" charset="2"/>
              </a:rPr>
              <a:t>EHS</a:t>
            </a:r>
            <a:endParaRPr lang="en-US" b="1" kern="0" dirty="0">
              <a:solidFill>
                <a:srgbClr val="0066FF"/>
              </a:solidFill>
            </a:endParaRPr>
          </a:p>
          <a:p>
            <a:r>
              <a:rPr lang="en-US" kern="0" dirty="0" smtClean="0">
                <a:solidFill>
                  <a:sysClr val="windowText" lastClr="000000"/>
                </a:solidFill>
              </a:rPr>
              <a:t>Operational Data </a:t>
            </a:r>
            <a:r>
              <a:rPr lang="en-US" kern="0" dirty="0">
                <a:solidFill>
                  <a:sysClr val="windowText" lastClr="000000"/>
                </a:solidFill>
              </a:rPr>
              <a:t>S</a:t>
            </a:r>
            <a:r>
              <a:rPr lang="en-US" kern="0" dirty="0" smtClean="0">
                <a:solidFill>
                  <a:sysClr val="windowText" lastClr="000000"/>
                </a:solidFill>
              </a:rPr>
              <a:t>tewardships </a:t>
            </a:r>
            <a:r>
              <a:rPr lang="en-US" kern="0" dirty="0" smtClean="0">
                <a:solidFill>
                  <a:sysClr val="windowText" lastClr="000000"/>
                </a:solidFill>
                <a:sym typeface="Wingdings" panose="05000000000000000000" pitchFamily="2" charset="2"/>
              </a:rPr>
              <a:t> </a:t>
            </a:r>
            <a:r>
              <a:rPr lang="en-US" b="1" kern="0" dirty="0">
                <a:solidFill>
                  <a:srgbClr val="0066FF"/>
                </a:solidFill>
                <a:sym typeface="Wingdings" panose="05000000000000000000" pitchFamily="2" charset="2"/>
              </a:rPr>
              <a:t>Beneficiaries</a:t>
            </a:r>
            <a:endParaRPr lang="en-US" b="1" kern="0" dirty="0">
              <a:solidFill>
                <a:srgbClr val="0066FF"/>
              </a:solidFill>
            </a:endParaRPr>
          </a:p>
          <a:p>
            <a:pPr marL="742950" lvl="1" indent="-285750">
              <a:buFont typeface="Arial" panose="020B0604020202020204" pitchFamily="34" charset="0"/>
              <a:buChar char="•"/>
            </a:pPr>
            <a:r>
              <a:rPr lang="en-US" kern="0" dirty="0" smtClean="0">
                <a:solidFill>
                  <a:sysClr val="windowText" lastClr="000000"/>
                </a:solidFill>
              </a:rPr>
              <a:t>Case definitions (HDD)</a:t>
            </a:r>
          </a:p>
          <a:p>
            <a:pPr marL="742950" lvl="1" indent="-285750">
              <a:buFont typeface="Arial" panose="020B0604020202020204" pitchFamily="34" charset="0"/>
              <a:buChar char="•"/>
            </a:pPr>
            <a:r>
              <a:rPr lang="en-US" kern="0" dirty="0" smtClean="0">
                <a:solidFill>
                  <a:sysClr val="windowText" lastClr="000000"/>
                </a:solidFill>
              </a:rPr>
              <a:t>Meaningful use</a:t>
            </a:r>
          </a:p>
        </p:txBody>
      </p:sp>
      <p:graphicFrame>
        <p:nvGraphicFramePr>
          <p:cNvPr id="17" name="Diagram 16"/>
          <p:cNvGraphicFramePr/>
          <p:nvPr>
            <p:extLst>
              <p:ext uri="{D42A27DB-BD31-4B8C-83A1-F6EECF244321}">
                <p14:modId xmlns:p14="http://schemas.microsoft.com/office/powerpoint/2010/main" val="1297917031"/>
              </p:ext>
            </p:extLst>
          </p:nvPr>
        </p:nvGraphicFramePr>
        <p:xfrm>
          <a:off x="5625108" y="3386315"/>
          <a:ext cx="4859867" cy="36717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p:cNvPicPr>
            <a:picLocks noChangeAspect="1"/>
          </p:cNvPicPr>
          <p:nvPr/>
        </p:nvPicPr>
        <p:blipFill>
          <a:blip r:embed="rId11"/>
          <a:stretch>
            <a:fillRect/>
          </a:stretch>
        </p:blipFill>
        <p:spPr>
          <a:xfrm>
            <a:off x="208040" y="1362508"/>
            <a:ext cx="5105400" cy="4357834"/>
          </a:xfrm>
          <a:prstGeom prst="rect">
            <a:avLst/>
          </a:prstGeom>
          <a:ln>
            <a:noFill/>
          </a:ln>
          <a:effectLst>
            <a:outerShdw blurRad="190500" algn="tl" rotWithShape="0">
              <a:srgbClr val="000000">
                <a:alpha val="70000"/>
              </a:srgbClr>
            </a:outerShdw>
          </a:effectLst>
        </p:spPr>
      </p:pic>
      <p:sp>
        <p:nvSpPr>
          <p:cNvPr id="2" name="TextBox 1"/>
          <p:cNvSpPr txBox="1"/>
          <p:nvPr/>
        </p:nvSpPr>
        <p:spPr>
          <a:xfrm>
            <a:off x="9099508" y="4605003"/>
            <a:ext cx="2145897" cy="369332"/>
          </a:xfrm>
          <a:prstGeom prst="rect">
            <a:avLst/>
          </a:prstGeom>
          <a:noFill/>
        </p:spPr>
        <p:txBody>
          <a:bodyPr wrap="square" rtlCol="0">
            <a:spAutoFit/>
          </a:bodyPr>
          <a:lstStyle/>
          <a:p>
            <a:r>
              <a:rPr lang="en-US" dirty="0" smtClean="0"/>
              <a:t>Data Maturity</a:t>
            </a:r>
            <a:endParaRPr lang="en-US" dirty="0"/>
          </a:p>
        </p:txBody>
      </p:sp>
    </p:spTree>
    <p:extLst>
      <p:ext uri="{BB962C8B-B14F-4D97-AF65-F5344CB8AC3E}">
        <p14:creationId xmlns:p14="http://schemas.microsoft.com/office/powerpoint/2010/main" val="2753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smtClean="0">
                <a:solidFill>
                  <a:schemeClr val="tx1">
                    <a:lumMod val="65000"/>
                    <a:lumOff val="35000"/>
                  </a:schemeClr>
                </a:solidFill>
              </a:rPr>
              <a:t>Example: AMR, Drug Effectiveness Analysis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94" name="Freeform: Shape 42">
            <a:extLst>
              <a:ext uri="{FF2B5EF4-FFF2-40B4-BE49-F238E27FC236}">
                <a16:creationId xmlns:a16="http://schemas.microsoft.com/office/drawing/2014/main" id="{EBF04D1D-E467-4F11-ADF5-4C3E6024BC20}"/>
              </a:ext>
            </a:extLst>
          </p:cNvPr>
          <p:cNvSpPr/>
          <p:nvPr/>
        </p:nvSpPr>
        <p:spPr>
          <a:xfrm>
            <a:off x="5800395" y="2741418"/>
            <a:ext cx="387752" cy="387879"/>
          </a:xfrm>
          <a:custGeom>
            <a:avLst/>
            <a:gdLst>
              <a:gd name="connsiteX0" fmla="*/ 35112 w 387752"/>
              <a:gd name="connsiteY0" fmla="*/ 0 h 387879"/>
              <a:gd name="connsiteX1" fmla="*/ 352387 w 387752"/>
              <a:gd name="connsiteY1" fmla="*/ 0 h 387879"/>
              <a:gd name="connsiteX2" fmla="*/ 362491 w 387752"/>
              <a:gd name="connsiteY2" fmla="*/ 1642 h 387879"/>
              <a:gd name="connsiteX3" fmla="*/ 370954 w 387752"/>
              <a:gd name="connsiteY3" fmla="*/ 5052 h 387879"/>
              <a:gd name="connsiteX4" fmla="*/ 377648 w 387752"/>
              <a:gd name="connsiteY4" fmla="*/ 10105 h 387879"/>
              <a:gd name="connsiteX5" fmla="*/ 384342 w 387752"/>
              <a:gd name="connsiteY5" fmla="*/ 16799 h 387879"/>
              <a:gd name="connsiteX6" fmla="*/ 387752 w 387752"/>
              <a:gd name="connsiteY6" fmla="*/ 26903 h 387879"/>
              <a:gd name="connsiteX7" fmla="*/ 387752 w 387752"/>
              <a:gd name="connsiteY7" fmla="*/ 35365 h 387879"/>
              <a:gd name="connsiteX8" fmla="*/ 387752 w 387752"/>
              <a:gd name="connsiteY8" fmla="*/ 300224 h 387879"/>
              <a:gd name="connsiteX9" fmla="*/ 387752 w 387752"/>
              <a:gd name="connsiteY9" fmla="*/ 308687 h 387879"/>
              <a:gd name="connsiteX10" fmla="*/ 384342 w 387752"/>
              <a:gd name="connsiteY10" fmla="*/ 317149 h 387879"/>
              <a:gd name="connsiteX11" fmla="*/ 377648 w 387752"/>
              <a:gd name="connsiteY11" fmla="*/ 323843 h 387879"/>
              <a:gd name="connsiteX12" fmla="*/ 370954 w 387752"/>
              <a:gd name="connsiteY12" fmla="*/ 330537 h 387879"/>
              <a:gd name="connsiteX13" fmla="*/ 362491 w 387752"/>
              <a:gd name="connsiteY13" fmla="*/ 333947 h 387879"/>
              <a:gd name="connsiteX14" fmla="*/ 352387 w 387752"/>
              <a:gd name="connsiteY14" fmla="*/ 335589 h 387879"/>
              <a:gd name="connsiteX15" fmla="*/ 229115 w 387752"/>
              <a:gd name="connsiteY15" fmla="*/ 335589 h 387879"/>
              <a:gd name="connsiteX16" fmla="*/ 229115 w 387752"/>
              <a:gd name="connsiteY16" fmla="*/ 371081 h 387879"/>
              <a:gd name="connsiteX17" fmla="*/ 256270 w 387752"/>
              <a:gd name="connsiteY17" fmla="*/ 371081 h 387879"/>
              <a:gd name="connsiteX18" fmla="*/ 259681 w 387752"/>
              <a:gd name="connsiteY18" fmla="*/ 371081 h 387879"/>
              <a:gd name="connsiteX19" fmla="*/ 264732 w 387752"/>
              <a:gd name="connsiteY19" fmla="*/ 374491 h 387879"/>
              <a:gd name="connsiteX20" fmla="*/ 264732 w 387752"/>
              <a:gd name="connsiteY20" fmla="*/ 379543 h 387879"/>
              <a:gd name="connsiteX21" fmla="*/ 264732 w 387752"/>
              <a:gd name="connsiteY21" fmla="*/ 384595 h 387879"/>
              <a:gd name="connsiteX22" fmla="*/ 259681 w 387752"/>
              <a:gd name="connsiteY22" fmla="*/ 386237 h 387879"/>
              <a:gd name="connsiteX23" fmla="*/ 256270 w 387752"/>
              <a:gd name="connsiteY23" fmla="*/ 387879 h 387879"/>
              <a:gd name="connsiteX24" fmla="*/ 131356 w 387752"/>
              <a:gd name="connsiteY24" fmla="*/ 387879 h 387879"/>
              <a:gd name="connsiteX25" fmla="*/ 127946 w 387752"/>
              <a:gd name="connsiteY25" fmla="*/ 386237 h 387879"/>
              <a:gd name="connsiteX26" fmla="*/ 124535 w 387752"/>
              <a:gd name="connsiteY26" fmla="*/ 384595 h 387879"/>
              <a:gd name="connsiteX27" fmla="*/ 122893 w 387752"/>
              <a:gd name="connsiteY27" fmla="*/ 379543 h 387879"/>
              <a:gd name="connsiteX28" fmla="*/ 124535 w 387752"/>
              <a:gd name="connsiteY28" fmla="*/ 374491 h 387879"/>
              <a:gd name="connsiteX29" fmla="*/ 127946 w 387752"/>
              <a:gd name="connsiteY29" fmla="*/ 371081 h 387879"/>
              <a:gd name="connsiteX30" fmla="*/ 131356 w 387752"/>
              <a:gd name="connsiteY30" fmla="*/ 371081 h 387879"/>
              <a:gd name="connsiteX31" fmla="*/ 158511 w 387752"/>
              <a:gd name="connsiteY31" fmla="*/ 371081 h 387879"/>
              <a:gd name="connsiteX32" fmla="*/ 158511 w 387752"/>
              <a:gd name="connsiteY32" fmla="*/ 335589 h 387879"/>
              <a:gd name="connsiteX33" fmla="*/ 35238 w 387752"/>
              <a:gd name="connsiteY33" fmla="*/ 335589 h 387879"/>
              <a:gd name="connsiteX34" fmla="*/ 26776 w 387752"/>
              <a:gd name="connsiteY34" fmla="*/ 333947 h 387879"/>
              <a:gd name="connsiteX35" fmla="*/ 16672 w 387752"/>
              <a:gd name="connsiteY35" fmla="*/ 330537 h 387879"/>
              <a:gd name="connsiteX36" fmla="*/ 9978 w 387752"/>
              <a:gd name="connsiteY36" fmla="*/ 323843 h 387879"/>
              <a:gd name="connsiteX37" fmla="*/ 3283 w 387752"/>
              <a:gd name="connsiteY37" fmla="*/ 317149 h 387879"/>
              <a:gd name="connsiteX38" fmla="*/ 1642 w 387752"/>
              <a:gd name="connsiteY38" fmla="*/ 308687 h 387879"/>
              <a:gd name="connsiteX39" fmla="*/ 0 w 387752"/>
              <a:gd name="connsiteY39" fmla="*/ 300224 h 387879"/>
              <a:gd name="connsiteX40" fmla="*/ 0 w 387752"/>
              <a:gd name="connsiteY40" fmla="*/ 35365 h 387879"/>
              <a:gd name="connsiteX41" fmla="*/ 1642 w 387752"/>
              <a:gd name="connsiteY41" fmla="*/ 26903 h 387879"/>
              <a:gd name="connsiteX42" fmla="*/ 3283 w 387752"/>
              <a:gd name="connsiteY42" fmla="*/ 16799 h 387879"/>
              <a:gd name="connsiteX43" fmla="*/ 9978 w 387752"/>
              <a:gd name="connsiteY43" fmla="*/ 10105 h 387879"/>
              <a:gd name="connsiteX44" fmla="*/ 16672 w 387752"/>
              <a:gd name="connsiteY44" fmla="*/ 5052 h 387879"/>
              <a:gd name="connsiteX45" fmla="*/ 26776 w 387752"/>
              <a:gd name="connsiteY45" fmla="*/ 1642 h 387879"/>
              <a:gd name="connsiteX46" fmla="*/ 35112 w 387752"/>
              <a:gd name="connsiteY46" fmla="*/ 0 h 387879"/>
              <a:gd name="connsiteX47" fmla="*/ 35112 w 387752"/>
              <a:gd name="connsiteY47" fmla="*/ 16799 h 387879"/>
              <a:gd name="connsiteX48" fmla="*/ 28418 w 387752"/>
              <a:gd name="connsiteY48" fmla="*/ 20209 h 387879"/>
              <a:gd name="connsiteX49" fmla="*/ 23366 w 387752"/>
              <a:gd name="connsiteY49" fmla="*/ 21851 h 387879"/>
              <a:gd name="connsiteX50" fmla="*/ 19955 w 387752"/>
              <a:gd name="connsiteY50" fmla="*/ 28545 h 387879"/>
              <a:gd name="connsiteX51" fmla="*/ 16546 w 387752"/>
              <a:gd name="connsiteY51" fmla="*/ 35239 h 387879"/>
              <a:gd name="connsiteX52" fmla="*/ 16546 w 387752"/>
              <a:gd name="connsiteY52" fmla="*/ 264733 h 387879"/>
              <a:gd name="connsiteX53" fmla="*/ 370828 w 387752"/>
              <a:gd name="connsiteY53" fmla="*/ 264733 h 387879"/>
              <a:gd name="connsiteX54" fmla="*/ 370828 w 387752"/>
              <a:gd name="connsiteY54" fmla="*/ 35239 h 387879"/>
              <a:gd name="connsiteX55" fmla="*/ 367417 w 387752"/>
              <a:gd name="connsiteY55" fmla="*/ 28545 h 387879"/>
              <a:gd name="connsiteX56" fmla="*/ 365775 w 387752"/>
              <a:gd name="connsiteY56" fmla="*/ 21851 h 387879"/>
              <a:gd name="connsiteX57" fmla="*/ 359082 w 387752"/>
              <a:gd name="connsiteY57" fmla="*/ 20209 h 387879"/>
              <a:gd name="connsiteX58" fmla="*/ 352387 w 387752"/>
              <a:gd name="connsiteY58" fmla="*/ 16799 h 387879"/>
              <a:gd name="connsiteX59" fmla="*/ 35112 w 387752"/>
              <a:gd name="connsiteY59" fmla="*/ 16799 h 387879"/>
              <a:gd name="connsiteX60" fmla="*/ 16546 w 387752"/>
              <a:gd name="connsiteY60" fmla="*/ 283426 h 387879"/>
              <a:gd name="connsiteX61" fmla="*/ 16546 w 387752"/>
              <a:gd name="connsiteY61" fmla="*/ 300224 h 387879"/>
              <a:gd name="connsiteX62" fmla="*/ 19955 w 387752"/>
              <a:gd name="connsiteY62" fmla="*/ 306919 h 387879"/>
              <a:gd name="connsiteX63" fmla="*/ 23366 w 387752"/>
              <a:gd name="connsiteY63" fmla="*/ 313613 h 387879"/>
              <a:gd name="connsiteX64" fmla="*/ 28418 w 387752"/>
              <a:gd name="connsiteY64" fmla="*/ 315255 h 387879"/>
              <a:gd name="connsiteX65" fmla="*/ 35112 w 387752"/>
              <a:gd name="connsiteY65" fmla="*/ 316896 h 387879"/>
              <a:gd name="connsiteX66" fmla="*/ 352387 w 387752"/>
              <a:gd name="connsiteY66" fmla="*/ 316896 h 387879"/>
              <a:gd name="connsiteX67" fmla="*/ 359082 w 387752"/>
              <a:gd name="connsiteY67" fmla="*/ 315255 h 387879"/>
              <a:gd name="connsiteX68" fmla="*/ 365775 w 387752"/>
              <a:gd name="connsiteY68" fmla="*/ 313613 h 387879"/>
              <a:gd name="connsiteX69" fmla="*/ 367417 w 387752"/>
              <a:gd name="connsiteY69" fmla="*/ 306919 h 387879"/>
              <a:gd name="connsiteX70" fmla="*/ 370828 w 387752"/>
              <a:gd name="connsiteY70" fmla="*/ 300224 h 387879"/>
              <a:gd name="connsiteX71" fmla="*/ 370828 w 387752"/>
              <a:gd name="connsiteY71" fmla="*/ 283426 h 387879"/>
              <a:gd name="connsiteX72" fmla="*/ 16546 w 387752"/>
              <a:gd name="connsiteY72" fmla="*/ 283426 h 387879"/>
              <a:gd name="connsiteX73" fmla="*/ 176825 w 387752"/>
              <a:gd name="connsiteY73" fmla="*/ 335589 h 387879"/>
              <a:gd name="connsiteX74" fmla="*/ 176825 w 387752"/>
              <a:gd name="connsiteY74" fmla="*/ 371081 h 387879"/>
              <a:gd name="connsiteX75" fmla="*/ 212190 w 387752"/>
              <a:gd name="connsiteY75" fmla="*/ 371081 h 387879"/>
              <a:gd name="connsiteX76" fmla="*/ 212190 w 387752"/>
              <a:gd name="connsiteY76" fmla="*/ 335589 h 387879"/>
              <a:gd name="connsiteX77" fmla="*/ 176825 w 387752"/>
              <a:gd name="connsiteY77" fmla="*/ 335589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7752" h="387879">
                <a:moveTo>
                  <a:pt x="35112" y="0"/>
                </a:moveTo>
                <a:lnTo>
                  <a:pt x="352387" y="0"/>
                </a:lnTo>
                <a:lnTo>
                  <a:pt x="362491" y="1642"/>
                </a:lnTo>
                <a:lnTo>
                  <a:pt x="370954" y="5052"/>
                </a:lnTo>
                <a:lnTo>
                  <a:pt x="377648" y="10105"/>
                </a:lnTo>
                <a:lnTo>
                  <a:pt x="384342" y="16799"/>
                </a:lnTo>
                <a:lnTo>
                  <a:pt x="387752" y="26903"/>
                </a:lnTo>
                <a:lnTo>
                  <a:pt x="387752" y="35365"/>
                </a:lnTo>
                <a:lnTo>
                  <a:pt x="387752" y="300224"/>
                </a:lnTo>
                <a:lnTo>
                  <a:pt x="387752" y="308687"/>
                </a:lnTo>
                <a:lnTo>
                  <a:pt x="384342" y="317149"/>
                </a:lnTo>
                <a:lnTo>
                  <a:pt x="377648" y="323843"/>
                </a:lnTo>
                <a:lnTo>
                  <a:pt x="370954" y="330537"/>
                </a:lnTo>
                <a:lnTo>
                  <a:pt x="362491" y="333947"/>
                </a:lnTo>
                <a:lnTo>
                  <a:pt x="352387" y="335589"/>
                </a:lnTo>
                <a:lnTo>
                  <a:pt x="229115" y="335589"/>
                </a:lnTo>
                <a:lnTo>
                  <a:pt x="229115" y="371081"/>
                </a:lnTo>
                <a:lnTo>
                  <a:pt x="256270" y="371081"/>
                </a:lnTo>
                <a:lnTo>
                  <a:pt x="259681" y="371081"/>
                </a:lnTo>
                <a:lnTo>
                  <a:pt x="264732" y="374491"/>
                </a:lnTo>
                <a:lnTo>
                  <a:pt x="264732" y="379543"/>
                </a:lnTo>
                <a:lnTo>
                  <a:pt x="264732" y="384595"/>
                </a:lnTo>
                <a:lnTo>
                  <a:pt x="259681" y="386237"/>
                </a:lnTo>
                <a:lnTo>
                  <a:pt x="256270" y="387879"/>
                </a:lnTo>
                <a:lnTo>
                  <a:pt x="131356" y="387879"/>
                </a:lnTo>
                <a:lnTo>
                  <a:pt x="127946" y="386237"/>
                </a:lnTo>
                <a:lnTo>
                  <a:pt x="124535" y="384595"/>
                </a:lnTo>
                <a:lnTo>
                  <a:pt x="122893" y="379543"/>
                </a:lnTo>
                <a:lnTo>
                  <a:pt x="124535" y="374491"/>
                </a:lnTo>
                <a:lnTo>
                  <a:pt x="127946" y="371081"/>
                </a:lnTo>
                <a:lnTo>
                  <a:pt x="131356" y="371081"/>
                </a:lnTo>
                <a:lnTo>
                  <a:pt x="158511" y="371081"/>
                </a:lnTo>
                <a:lnTo>
                  <a:pt x="158511" y="335589"/>
                </a:lnTo>
                <a:lnTo>
                  <a:pt x="35238" y="335589"/>
                </a:lnTo>
                <a:lnTo>
                  <a:pt x="26776" y="333947"/>
                </a:lnTo>
                <a:lnTo>
                  <a:pt x="16672" y="330537"/>
                </a:lnTo>
                <a:lnTo>
                  <a:pt x="9978" y="323843"/>
                </a:lnTo>
                <a:lnTo>
                  <a:pt x="3283" y="317149"/>
                </a:lnTo>
                <a:lnTo>
                  <a:pt x="1642" y="308687"/>
                </a:lnTo>
                <a:lnTo>
                  <a:pt x="0" y="300224"/>
                </a:lnTo>
                <a:lnTo>
                  <a:pt x="0" y="35365"/>
                </a:lnTo>
                <a:lnTo>
                  <a:pt x="1642" y="26903"/>
                </a:lnTo>
                <a:lnTo>
                  <a:pt x="3283" y="16799"/>
                </a:lnTo>
                <a:lnTo>
                  <a:pt x="9978" y="10105"/>
                </a:lnTo>
                <a:lnTo>
                  <a:pt x="16672" y="5052"/>
                </a:lnTo>
                <a:lnTo>
                  <a:pt x="26776" y="1642"/>
                </a:lnTo>
                <a:lnTo>
                  <a:pt x="35112" y="0"/>
                </a:lnTo>
                <a:close/>
                <a:moveTo>
                  <a:pt x="35112" y="16799"/>
                </a:moveTo>
                <a:lnTo>
                  <a:pt x="28418" y="20209"/>
                </a:lnTo>
                <a:lnTo>
                  <a:pt x="23366" y="21851"/>
                </a:lnTo>
                <a:lnTo>
                  <a:pt x="19955" y="28545"/>
                </a:lnTo>
                <a:lnTo>
                  <a:pt x="16546" y="35239"/>
                </a:lnTo>
                <a:lnTo>
                  <a:pt x="16546" y="264733"/>
                </a:lnTo>
                <a:lnTo>
                  <a:pt x="370828" y="264733"/>
                </a:lnTo>
                <a:lnTo>
                  <a:pt x="370828" y="35239"/>
                </a:lnTo>
                <a:lnTo>
                  <a:pt x="367417" y="28545"/>
                </a:lnTo>
                <a:lnTo>
                  <a:pt x="365775" y="21851"/>
                </a:lnTo>
                <a:lnTo>
                  <a:pt x="359082" y="20209"/>
                </a:lnTo>
                <a:lnTo>
                  <a:pt x="352387" y="16799"/>
                </a:lnTo>
                <a:lnTo>
                  <a:pt x="35112" y="16799"/>
                </a:lnTo>
                <a:close/>
                <a:moveTo>
                  <a:pt x="16546" y="283426"/>
                </a:moveTo>
                <a:lnTo>
                  <a:pt x="16546" y="300224"/>
                </a:lnTo>
                <a:lnTo>
                  <a:pt x="19955" y="306919"/>
                </a:lnTo>
                <a:lnTo>
                  <a:pt x="23366" y="313613"/>
                </a:lnTo>
                <a:lnTo>
                  <a:pt x="28418" y="315255"/>
                </a:lnTo>
                <a:lnTo>
                  <a:pt x="35112" y="316896"/>
                </a:lnTo>
                <a:lnTo>
                  <a:pt x="352387" y="316896"/>
                </a:lnTo>
                <a:lnTo>
                  <a:pt x="359082" y="315255"/>
                </a:lnTo>
                <a:lnTo>
                  <a:pt x="365775" y="313613"/>
                </a:lnTo>
                <a:lnTo>
                  <a:pt x="367417" y="306919"/>
                </a:lnTo>
                <a:lnTo>
                  <a:pt x="370828" y="300224"/>
                </a:lnTo>
                <a:lnTo>
                  <a:pt x="370828" y="283426"/>
                </a:lnTo>
                <a:lnTo>
                  <a:pt x="16546" y="283426"/>
                </a:lnTo>
                <a:close/>
                <a:moveTo>
                  <a:pt x="176825" y="335589"/>
                </a:moveTo>
                <a:lnTo>
                  <a:pt x="176825" y="371081"/>
                </a:lnTo>
                <a:lnTo>
                  <a:pt x="212190" y="371081"/>
                </a:lnTo>
                <a:lnTo>
                  <a:pt x="212190" y="335589"/>
                </a:lnTo>
                <a:lnTo>
                  <a:pt x="176825" y="335589"/>
                </a:lnTo>
                <a:close/>
              </a:path>
            </a:pathLst>
          </a:custGeom>
          <a:solidFill>
            <a:srgbClr val="FFFFFF"/>
          </a:solidFill>
          <a:ln w="12621" cap="flat">
            <a:noFill/>
            <a:prstDash val="solid"/>
            <a:miter/>
          </a:ln>
        </p:spPr>
        <p:txBody>
          <a:bodyPr rtlCol="0" anchor="ctr"/>
          <a:lstStyle/>
          <a:p>
            <a:endParaRPr lang="en-US" dirty="0"/>
          </a:p>
        </p:txBody>
      </p:sp>
      <p:sp>
        <p:nvSpPr>
          <p:cNvPr id="95" name="Freeform: Shape 20">
            <a:extLst>
              <a:ext uri="{FF2B5EF4-FFF2-40B4-BE49-F238E27FC236}">
                <a16:creationId xmlns:a16="http://schemas.microsoft.com/office/drawing/2014/main" id="{8E65687A-0B10-49FE-952D-906F185282AB}"/>
              </a:ext>
            </a:extLst>
          </p:cNvPr>
          <p:cNvSpPr/>
          <p:nvPr/>
        </p:nvSpPr>
        <p:spPr>
          <a:xfrm>
            <a:off x="5815996" y="1841238"/>
            <a:ext cx="387752" cy="388005"/>
          </a:xfrm>
          <a:custGeom>
            <a:avLst/>
            <a:gdLst>
              <a:gd name="connsiteX0" fmla="*/ 379417 w 387752"/>
              <a:gd name="connsiteY0" fmla="*/ 0 h 388005"/>
              <a:gd name="connsiteX1" fmla="*/ 384469 w 387752"/>
              <a:gd name="connsiteY1" fmla="*/ 1642 h 388005"/>
              <a:gd name="connsiteX2" fmla="*/ 386111 w 387752"/>
              <a:gd name="connsiteY2" fmla="*/ 5052 h 388005"/>
              <a:gd name="connsiteX3" fmla="*/ 387753 w 387752"/>
              <a:gd name="connsiteY3" fmla="*/ 8462 h 388005"/>
              <a:gd name="connsiteX4" fmla="*/ 386111 w 387752"/>
              <a:gd name="connsiteY4" fmla="*/ 13515 h 388005"/>
              <a:gd name="connsiteX5" fmla="*/ 229241 w 387752"/>
              <a:gd name="connsiteY5" fmla="*/ 384595 h 388005"/>
              <a:gd name="connsiteX6" fmla="*/ 227599 w 387752"/>
              <a:gd name="connsiteY6" fmla="*/ 384595 h 388005"/>
              <a:gd name="connsiteX7" fmla="*/ 224189 w 387752"/>
              <a:gd name="connsiteY7" fmla="*/ 388005 h 388005"/>
              <a:gd name="connsiteX8" fmla="*/ 220779 w 387752"/>
              <a:gd name="connsiteY8" fmla="*/ 388005 h 388005"/>
              <a:gd name="connsiteX9" fmla="*/ 215727 w 387752"/>
              <a:gd name="connsiteY9" fmla="*/ 388005 h 388005"/>
              <a:gd name="connsiteX10" fmla="*/ 214085 w 387752"/>
              <a:gd name="connsiteY10" fmla="*/ 386363 h 388005"/>
              <a:gd name="connsiteX11" fmla="*/ 212443 w 387752"/>
              <a:gd name="connsiteY11" fmla="*/ 382953 h 388005"/>
              <a:gd name="connsiteX12" fmla="*/ 151817 w 387752"/>
              <a:gd name="connsiteY12" fmla="*/ 236062 h 388005"/>
              <a:gd name="connsiteX13" fmla="*/ 6694 w 387752"/>
              <a:gd name="connsiteY13" fmla="*/ 177078 h 388005"/>
              <a:gd name="connsiteX14" fmla="*/ 1642 w 387752"/>
              <a:gd name="connsiteY14" fmla="*/ 173668 h 388005"/>
              <a:gd name="connsiteX15" fmla="*/ 0 w 387752"/>
              <a:gd name="connsiteY15" fmla="*/ 172026 h 388005"/>
              <a:gd name="connsiteX16" fmla="*/ 0 w 387752"/>
              <a:gd name="connsiteY16" fmla="*/ 168616 h 388005"/>
              <a:gd name="connsiteX17" fmla="*/ 1642 w 387752"/>
              <a:gd name="connsiteY17" fmla="*/ 163564 h 388005"/>
              <a:gd name="connsiteX18" fmla="*/ 5052 w 387752"/>
              <a:gd name="connsiteY18" fmla="*/ 161921 h 388005"/>
              <a:gd name="connsiteX19" fmla="*/ 376259 w 387752"/>
              <a:gd name="connsiteY19" fmla="*/ 1642 h 388005"/>
              <a:gd name="connsiteX20" fmla="*/ 379417 w 387752"/>
              <a:gd name="connsiteY20" fmla="*/ 0 h 388005"/>
              <a:gd name="connsiteX21" fmla="*/ 340641 w 387752"/>
              <a:gd name="connsiteY21" fmla="*/ 35365 h 388005"/>
              <a:gd name="connsiteX22" fmla="*/ 30187 w 387752"/>
              <a:gd name="connsiteY22" fmla="*/ 168742 h 388005"/>
              <a:gd name="connsiteX23" fmla="*/ 156869 w 387752"/>
              <a:gd name="connsiteY23" fmla="*/ 220905 h 388005"/>
              <a:gd name="connsiteX24" fmla="*/ 340641 w 387752"/>
              <a:gd name="connsiteY24" fmla="*/ 35365 h 388005"/>
              <a:gd name="connsiteX25" fmla="*/ 352514 w 387752"/>
              <a:gd name="connsiteY25" fmla="*/ 49006 h 388005"/>
              <a:gd name="connsiteX26" fmla="*/ 170257 w 387752"/>
              <a:gd name="connsiteY26" fmla="*/ 232652 h 388005"/>
              <a:gd name="connsiteX27" fmla="*/ 220779 w 387752"/>
              <a:gd name="connsiteY27" fmla="*/ 357566 h 388005"/>
              <a:gd name="connsiteX28" fmla="*/ 352514 w 387752"/>
              <a:gd name="connsiteY28" fmla="*/ 49006 h 388005"/>
              <a:gd name="connsiteX29" fmla="*/ 87529 w 387752"/>
              <a:gd name="connsiteY29" fmla="*/ 237704 h 388005"/>
              <a:gd name="connsiteX30" fmla="*/ 92581 w 387752"/>
              <a:gd name="connsiteY30" fmla="*/ 241114 h 388005"/>
              <a:gd name="connsiteX31" fmla="*/ 94223 w 387752"/>
              <a:gd name="connsiteY31" fmla="*/ 243009 h 388005"/>
              <a:gd name="connsiteX32" fmla="*/ 97633 w 387752"/>
              <a:gd name="connsiteY32" fmla="*/ 248061 h 388005"/>
              <a:gd name="connsiteX33" fmla="*/ 97633 w 387752"/>
              <a:gd name="connsiteY33" fmla="*/ 251471 h 388005"/>
              <a:gd name="connsiteX34" fmla="*/ 94223 w 387752"/>
              <a:gd name="connsiteY34" fmla="*/ 254881 h 388005"/>
              <a:gd name="connsiteX35" fmla="*/ 85760 w 387752"/>
              <a:gd name="connsiteY35" fmla="*/ 263343 h 388005"/>
              <a:gd name="connsiteX36" fmla="*/ 84118 w 387752"/>
              <a:gd name="connsiteY36" fmla="*/ 264985 h 388005"/>
              <a:gd name="connsiteX37" fmla="*/ 79066 w 387752"/>
              <a:gd name="connsiteY37" fmla="*/ 264985 h 388005"/>
              <a:gd name="connsiteX38" fmla="*/ 74014 w 387752"/>
              <a:gd name="connsiteY38" fmla="*/ 264985 h 388005"/>
              <a:gd name="connsiteX39" fmla="*/ 72372 w 387752"/>
              <a:gd name="connsiteY39" fmla="*/ 261575 h 388005"/>
              <a:gd name="connsiteX40" fmla="*/ 70730 w 387752"/>
              <a:gd name="connsiteY40" fmla="*/ 256523 h 388005"/>
              <a:gd name="connsiteX41" fmla="*/ 70730 w 387752"/>
              <a:gd name="connsiteY41" fmla="*/ 254881 h 388005"/>
              <a:gd name="connsiteX42" fmla="*/ 72372 w 387752"/>
              <a:gd name="connsiteY42" fmla="*/ 251471 h 388005"/>
              <a:gd name="connsiteX43" fmla="*/ 80834 w 387752"/>
              <a:gd name="connsiteY43" fmla="*/ 243009 h 388005"/>
              <a:gd name="connsiteX44" fmla="*/ 84245 w 387752"/>
              <a:gd name="connsiteY44" fmla="*/ 241114 h 388005"/>
              <a:gd name="connsiteX45" fmla="*/ 87529 w 387752"/>
              <a:gd name="connsiteY45" fmla="*/ 237704 h 388005"/>
              <a:gd name="connsiteX46" fmla="*/ 132998 w 387752"/>
              <a:gd name="connsiteY46" fmla="*/ 248061 h 388005"/>
              <a:gd name="connsiteX47" fmla="*/ 136408 w 387752"/>
              <a:gd name="connsiteY47" fmla="*/ 248061 h 388005"/>
              <a:gd name="connsiteX48" fmla="*/ 138050 w 387752"/>
              <a:gd name="connsiteY48" fmla="*/ 251471 h 388005"/>
              <a:gd name="connsiteX49" fmla="*/ 141460 w 387752"/>
              <a:gd name="connsiteY49" fmla="*/ 256523 h 388005"/>
              <a:gd name="connsiteX50" fmla="*/ 141460 w 387752"/>
              <a:gd name="connsiteY50" fmla="*/ 261575 h 388005"/>
              <a:gd name="connsiteX51" fmla="*/ 138050 w 387752"/>
              <a:gd name="connsiteY51" fmla="*/ 263217 h 388005"/>
              <a:gd name="connsiteX52" fmla="*/ 50522 w 387752"/>
              <a:gd name="connsiteY52" fmla="*/ 350998 h 388005"/>
              <a:gd name="connsiteX53" fmla="*/ 48880 w 387752"/>
              <a:gd name="connsiteY53" fmla="*/ 354409 h 388005"/>
              <a:gd name="connsiteX54" fmla="*/ 43701 w 387752"/>
              <a:gd name="connsiteY54" fmla="*/ 354409 h 388005"/>
              <a:gd name="connsiteX55" fmla="*/ 40291 w 387752"/>
              <a:gd name="connsiteY55" fmla="*/ 354409 h 388005"/>
              <a:gd name="connsiteX56" fmla="*/ 36881 w 387752"/>
              <a:gd name="connsiteY56" fmla="*/ 349356 h 388005"/>
              <a:gd name="connsiteX57" fmla="*/ 35239 w 387752"/>
              <a:gd name="connsiteY57" fmla="*/ 344304 h 388005"/>
              <a:gd name="connsiteX58" fmla="*/ 35239 w 387752"/>
              <a:gd name="connsiteY58" fmla="*/ 342662 h 388005"/>
              <a:gd name="connsiteX59" fmla="*/ 36881 w 387752"/>
              <a:gd name="connsiteY59" fmla="*/ 337484 h 388005"/>
              <a:gd name="connsiteX60" fmla="*/ 126304 w 387752"/>
              <a:gd name="connsiteY60" fmla="*/ 251597 h 388005"/>
              <a:gd name="connsiteX61" fmla="*/ 127946 w 387752"/>
              <a:gd name="connsiteY61" fmla="*/ 248187 h 388005"/>
              <a:gd name="connsiteX62" fmla="*/ 132998 w 387752"/>
              <a:gd name="connsiteY62" fmla="*/ 248187 h 388005"/>
              <a:gd name="connsiteX63" fmla="*/ 141460 w 387752"/>
              <a:gd name="connsiteY63" fmla="*/ 291762 h 388005"/>
              <a:gd name="connsiteX64" fmla="*/ 144870 w 387752"/>
              <a:gd name="connsiteY64" fmla="*/ 293404 h 388005"/>
              <a:gd name="connsiteX65" fmla="*/ 148407 w 387752"/>
              <a:gd name="connsiteY65" fmla="*/ 295046 h 388005"/>
              <a:gd name="connsiteX66" fmla="*/ 150049 w 387752"/>
              <a:gd name="connsiteY66" fmla="*/ 300098 h 388005"/>
              <a:gd name="connsiteX67" fmla="*/ 150049 w 387752"/>
              <a:gd name="connsiteY67" fmla="*/ 305150 h 388005"/>
              <a:gd name="connsiteX68" fmla="*/ 148407 w 387752"/>
              <a:gd name="connsiteY68" fmla="*/ 306792 h 388005"/>
              <a:gd name="connsiteX69" fmla="*/ 121252 w 387752"/>
              <a:gd name="connsiteY69" fmla="*/ 333695 h 388005"/>
              <a:gd name="connsiteX70" fmla="*/ 116199 w 387752"/>
              <a:gd name="connsiteY70" fmla="*/ 335337 h 388005"/>
              <a:gd name="connsiteX71" fmla="*/ 114558 w 387752"/>
              <a:gd name="connsiteY71" fmla="*/ 335337 h 388005"/>
              <a:gd name="connsiteX72" fmla="*/ 109505 w 387752"/>
              <a:gd name="connsiteY72" fmla="*/ 335337 h 388005"/>
              <a:gd name="connsiteX73" fmla="*/ 106095 w 387752"/>
              <a:gd name="connsiteY73" fmla="*/ 330285 h 388005"/>
              <a:gd name="connsiteX74" fmla="*/ 106095 w 387752"/>
              <a:gd name="connsiteY74" fmla="*/ 326874 h 388005"/>
              <a:gd name="connsiteX75" fmla="*/ 106095 w 387752"/>
              <a:gd name="connsiteY75" fmla="*/ 325232 h 388005"/>
              <a:gd name="connsiteX76" fmla="*/ 107737 w 387752"/>
              <a:gd name="connsiteY76" fmla="*/ 320180 h 388005"/>
              <a:gd name="connsiteX77" fmla="*/ 134640 w 387752"/>
              <a:gd name="connsiteY77" fmla="*/ 293277 h 388005"/>
              <a:gd name="connsiteX78" fmla="*/ 136282 w 387752"/>
              <a:gd name="connsiteY78" fmla="*/ 293277 h 388005"/>
              <a:gd name="connsiteX79" fmla="*/ 141460 w 387752"/>
              <a:gd name="connsiteY79" fmla="*/ 291762 h 38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87752" h="388005">
                <a:moveTo>
                  <a:pt x="379417" y="0"/>
                </a:moveTo>
                <a:lnTo>
                  <a:pt x="384469" y="1642"/>
                </a:lnTo>
                <a:lnTo>
                  <a:pt x="386111" y="5052"/>
                </a:lnTo>
                <a:lnTo>
                  <a:pt x="387753" y="8462"/>
                </a:lnTo>
                <a:lnTo>
                  <a:pt x="386111" y="13515"/>
                </a:lnTo>
                <a:lnTo>
                  <a:pt x="229241" y="384595"/>
                </a:lnTo>
                <a:lnTo>
                  <a:pt x="227599" y="384595"/>
                </a:lnTo>
                <a:lnTo>
                  <a:pt x="224189" y="388005"/>
                </a:lnTo>
                <a:lnTo>
                  <a:pt x="220779" y="388005"/>
                </a:lnTo>
                <a:lnTo>
                  <a:pt x="215727" y="388005"/>
                </a:lnTo>
                <a:lnTo>
                  <a:pt x="214085" y="386363"/>
                </a:lnTo>
                <a:lnTo>
                  <a:pt x="212443" y="382953"/>
                </a:lnTo>
                <a:lnTo>
                  <a:pt x="151817" y="236062"/>
                </a:lnTo>
                <a:lnTo>
                  <a:pt x="6694" y="177078"/>
                </a:lnTo>
                <a:lnTo>
                  <a:pt x="1642" y="173668"/>
                </a:lnTo>
                <a:lnTo>
                  <a:pt x="0" y="172026"/>
                </a:lnTo>
                <a:lnTo>
                  <a:pt x="0" y="168616"/>
                </a:lnTo>
                <a:lnTo>
                  <a:pt x="1642" y="163564"/>
                </a:lnTo>
                <a:lnTo>
                  <a:pt x="5052" y="161921"/>
                </a:lnTo>
                <a:lnTo>
                  <a:pt x="376259" y="1642"/>
                </a:lnTo>
                <a:lnTo>
                  <a:pt x="379417" y="0"/>
                </a:lnTo>
                <a:close/>
                <a:moveTo>
                  <a:pt x="340641" y="35365"/>
                </a:moveTo>
                <a:lnTo>
                  <a:pt x="30187" y="168742"/>
                </a:lnTo>
                <a:lnTo>
                  <a:pt x="156869" y="220905"/>
                </a:lnTo>
                <a:lnTo>
                  <a:pt x="340641" y="35365"/>
                </a:lnTo>
                <a:close/>
                <a:moveTo>
                  <a:pt x="352514" y="49006"/>
                </a:moveTo>
                <a:lnTo>
                  <a:pt x="170257" y="232652"/>
                </a:lnTo>
                <a:lnTo>
                  <a:pt x="220779" y="357566"/>
                </a:lnTo>
                <a:lnTo>
                  <a:pt x="352514" y="49006"/>
                </a:lnTo>
                <a:close/>
                <a:moveTo>
                  <a:pt x="87529" y="237704"/>
                </a:moveTo>
                <a:lnTo>
                  <a:pt x="92581" y="241114"/>
                </a:lnTo>
                <a:lnTo>
                  <a:pt x="94223" y="243009"/>
                </a:lnTo>
                <a:lnTo>
                  <a:pt x="97633" y="248061"/>
                </a:lnTo>
                <a:lnTo>
                  <a:pt x="97633" y="251471"/>
                </a:lnTo>
                <a:lnTo>
                  <a:pt x="94223" y="254881"/>
                </a:lnTo>
                <a:lnTo>
                  <a:pt x="85760" y="263343"/>
                </a:lnTo>
                <a:lnTo>
                  <a:pt x="84118" y="264985"/>
                </a:lnTo>
                <a:lnTo>
                  <a:pt x="79066" y="264985"/>
                </a:lnTo>
                <a:lnTo>
                  <a:pt x="74014" y="264985"/>
                </a:lnTo>
                <a:lnTo>
                  <a:pt x="72372" y="261575"/>
                </a:lnTo>
                <a:lnTo>
                  <a:pt x="70730" y="256523"/>
                </a:lnTo>
                <a:lnTo>
                  <a:pt x="70730" y="254881"/>
                </a:lnTo>
                <a:lnTo>
                  <a:pt x="72372" y="251471"/>
                </a:lnTo>
                <a:lnTo>
                  <a:pt x="80834" y="243009"/>
                </a:lnTo>
                <a:lnTo>
                  <a:pt x="84245" y="241114"/>
                </a:lnTo>
                <a:lnTo>
                  <a:pt x="87529" y="237704"/>
                </a:lnTo>
                <a:close/>
                <a:moveTo>
                  <a:pt x="132998" y="248061"/>
                </a:moveTo>
                <a:lnTo>
                  <a:pt x="136408" y="248061"/>
                </a:lnTo>
                <a:lnTo>
                  <a:pt x="138050" y="251471"/>
                </a:lnTo>
                <a:lnTo>
                  <a:pt x="141460" y="256523"/>
                </a:lnTo>
                <a:lnTo>
                  <a:pt x="141460" y="261575"/>
                </a:lnTo>
                <a:lnTo>
                  <a:pt x="138050" y="263217"/>
                </a:lnTo>
                <a:lnTo>
                  <a:pt x="50522" y="350998"/>
                </a:lnTo>
                <a:lnTo>
                  <a:pt x="48880" y="354409"/>
                </a:lnTo>
                <a:lnTo>
                  <a:pt x="43701" y="354409"/>
                </a:lnTo>
                <a:lnTo>
                  <a:pt x="40291" y="354409"/>
                </a:lnTo>
                <a:lnTo>
                  <a:pt x="36881" y="349356"/>
                </a:lnTo>
                <a:lnTo>
                  <a:pt x="35239" y="344304"/>
                </a:lnTo>
                <a:lnTo>
                  <a:pt x="35239" y="342662"/>
                </a:lnTo>
                <a:lnTo>
                  <a:pt x="36881" y="337484"/>
                </a:lnTo>
                <a:lnTo>
                  <a:pt x="126304" y="251597"/>
                </a:lnTo>
                <a:lnTo>
                  <a:pt x="127946" y="248187"/>
                </a:lnTo>
                <a:lnTo>
                  <a:pt x="132998" y="248187"/>
                </a:lnTo>
                <a:close/>
                <a:moveTo>
                  <a:pt x="141460" y="291762"/>
                </a:moveTo>
                <a:lnTo>
                  <a:pt x="144870" y="293404"/>
                </a:lnTo>
                <a:lnTo>
                  <a:pt x="148407" y="295046"/>
                </a:lnTo>
                <a:lnTo>
                  <a:pt x="150049" y="300098"/>
                </a:lnTo>
                <a:lnTo>
                  <a:pt x="150049" y="305150"/>
                </a:lnTo>
                <a:lnTo>
                  <a:pt x="148407" y="306792"/>
                </a:lnTo>
                <a:lnTo>
                  <a:pt x="121252" y="333695"/>
                </a:lnTo>
                <a:lnTo>
                  <a:pt x="116199" y="335337"/>
                </a:lnTo>
                <a:lnTo>
                  <a:pt x="114558" y="335337"/>
                </a:lnTo>
                <a:lnTo>
                  <a:pt x="109505" y="335337"/>
                </a:lnTo>
                <a:lnTo>
                  <a:pt x="106095" y="330285"/>
                </a:lnTo>
                <a:lnTo>
                  <a:pt x="106095" y="326874"/>
                </a:lnTo>
                <a:lnTo>
                  <a:pt x="106095" y="325232"/>
                </a:lnTo>
                <a:lnTo>
                  <a:pt x="107737" y="320180"/>
                </a:lnTo>
                <a:lnTo>
                  <a:pt x="134640" y="293277"/>
                </a:lnTo>
                <a:lnTo>
                  <a:pt x="136282" y="293277"/>
                </a:lnTo>
                <a:lnTo>
                  <a:pt x="141460" y="291762"/>
                </a:lnTo>
                <a:close/>
              </a:path>
            </a:pathLst>
          </a:custGeom>
          <a:solidFill>
            <a:srgbClr val="FFFFFF"/>
          </a:solidFill>
          <a:ln w="12621" cap="flat">
            <a:noFill/>
            <a:prstDash val="solid"/>
            <a:miter/>
          </a:ln>
        </p:spPr>
        <p:txBody>
          <a:bodyPr rtlCol="0" anchor="ctr"/>
          <a:lstStyle/>
          <a:p>
            <a:endParaRPr lang="en-US"/>
          </a:p>
        </p:txBody>
      </p:sp>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964" y="1217428"/>
            <a:ext cx="371077" cy="787937"/>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2222" y="1217428"/>
            <a:ext cx="471488" cy="787937"/>
          </a:xfrm>
          <a:prstGeom prst="rect">
            <a:avLst/>
          </a:prstGeom>
        </p:spPr>
      </p:pic>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692" y="1222179"/>
            <a:ext cx="474871" cy="787937"/>
          </a:xfrm>
          <a:prstGeom prst="rect">
            <a:avLst/>
          </a:prstGeom>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2930" y="1217428"/>
            <a:ext cx="371077" cy="787937"/>
          </a:xfrm>
          <a:prstGeom prst="rect">
            <a:avLst/>
          </a:prstGeom>
        </p:spPr>
      </p:pic>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011" y="1217428"/>
            <a:ext cx="371077" cy="787937"/>
          </a:xfrm>
          <a:prstGeom prst="rect">
            <a:avLst/>
          </a:prstGeom>
        </p:spPr>
      </p:pic>
      <p:pic>
        <p:nvPicPr>
          <p:cNvPr id="101" name="Picture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832" y="1209374"/>
            <a:ext cx="371077" cy="787937"/>
          </a:xfrm>
          <a:prstGeom prst="rect">
            <a:avLst/>
          </a:prstGeom>
        </p:spPr>
      </p:pic>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4615" y="1217428"/>
            <a:ext cx="371077" cy="787937"/>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4979" y="1217428"/>
            <a:ext cx="371077" cy="787937"/>
          </a:xfrm>
          <a:prstGeom prst="rect">
            <a:avLst/>
          </a:prstGeom>
        </p:spPr>
      </p:pic>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7660" y="1217428"/>
            <a:ext cx="371077" cy="787937"/>
          </a:xfrm>
          <a:prstGeom prst="rect">
            <a:avLst/>
          </a:prstGeom>
        </p:spPr>
      </p:pic>
      <p:sp>
        <p:nvSpPr>
          <p:cNvPr id="105" name="Rectangle 104"/>
          <p:cNvSpPr/>
          <p:nvPr/>
        </p:nvSpPr>
        <p:spPr>
          <a:xfrm>
            <a:off x="945319" y="1841238"/>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06" name="Rectangle 105"/>
          <p:cNvSpPr/>
          <p:nvPr/>
        </p:nvSpPr>
        <p:spPr>
          <a:xfrm>
            <a:off x="1427447" y="1856188"/>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07" name="Rectangle 106"/>
          <p:cNvSpPr/>
          <p:nvPr/>
        </p:nvSpPr>
        <p:spPr>
          <a:xfrm>
            <a:off x="1910162" y="1851599"/>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08" name="Rectangle 107"/>
          <p:cNvSpPr/>
          <p:nvPr/>
        </p:nvSpPr>
        <p:spPr>
          <a:xfrm>
            <a:off x="2357079" y="1851599"/>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09" name="Rectangle 108"/>
          <p:cNvSpPr/>
          <p:nvPr/>
        </p:nvSpPr>
        <p:spPr>
          <a:xfrm>
            <a:off x="3341475" y="1841238"/>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10" name="Rectangle 109"/>
          <p:cNvSpPr/>
          <p:nvPr/>
        </p:nvSpPr>
        <p:spPr>
          <a:xfrm>
            <a:off x="3841274" y="1851599"/>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11" name="Rectangle 110"/>
          <p:cNvSpPr/>
          <p:nvPr/>
        </p:nvSpPr>
        <p:spPr>
          <a:xfrm>
            <a:off x="4328836" y="1851599"/>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12" name="Rectangle 111"/>
          <p:cNvSpPr/>
          <p:nvPr/>
        </p:nvSpPr>
        <p:spPr>
          <a:xfrm>
            <a:off x="4828278" y="1862597"/>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13" name="Rectangle 112"/>
          <p:cNvSpPr/>
          <p:nvPr/>
        </p:nvSpPr>
        <p:spPr>
          <a:xfrm>
            <a:off x="2813832" y="1862597"/>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14" name="Right Arrow 113"/>
          <p:cNvSpPr/>
          <p:nvPr/>
        </p:nvSpPr>
        <p:spPr>
          <a:xfrm>
            <a:off x="5724265" y="1603342"/>
            <a:ext cx="714154" cy="61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870700" y="1190625"/>
            <a:ext cx="3018964" cy="1200329"/>
          </a:xfrm>
          <a:prstGeom prst="rect">
            <a:avLst/>
          </a:prstGeom>
          <a:noFill/>
        </p:spPr>
        <p:txBody>
          <a:bodyPr wrap="square" lIns="91440" tIns="45720" rIns="91440" bIns="45720">
            <a:spAutoFit/>
          </a:bodyPr>
          <a:lstStyle/>
          <a:p>
            <a:pPr algn="ctr"/>
            <a:r>
              <a:rPr lang="en-US" sz="3600" dirty="0" smtClean="0">
                <a:solidFill>
                  <a:schemeClr val="tx2">
                    <a:lumMod val="75000"/>
                  </a:schemeClr>
                </a:solidFill>
              </a:rPr>
              <a:t>S% (2/10)</a:t>
            </a:r>
          </a:p>
          <a:p>
            <a:pPr algn="ctr"/>
            <a:r>
              <a:rPr lang="en-US" sz="3600" dirty="0" smtClean="0">
                <a:solidFill>
                  <a:schemeClr val="tx2">
                    <a:lumMod val="75000"/>
                  </a:schemeClr>
                </a:solidFill>
              </a:rPr>
              <a:t>=20%</a:t>
            </a:r>
            <a:endParaRPr lang="en-US" sz="3600" dirty="0">
              <a:solidFill>
                <a:schemeClr val="tx2">
                  <a:lumMod val="75000"/>
                </a:schemeClr>
              </a:solidFill>
            </a:endParaRPr>
          </a:p>
        </p:txBody>
      </p:sp>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108" y="3112370"/>
            <a:ext cx="371077" cy="787937"/>
          </a:xfrm>
          <a:prstGeom prst="rect">
            <a:avLst/>
          </a:prstGeom>
        </p:spPr>
      </p:pic>
      <p:pic>
        <p:nvPicPr>
          <p:cNvPr id="117" name="Picture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0366" y="3112370"/>
            <a:ext cx="471488" cy="787937"/>
          </a:xfrm>
          <a:prstGeom prst="rect">
            <a:avLst/>
          </a:prstGeom>
        </p:spPr>
      </p:pic>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3836" y="3117121"/>
            <a:ext cx="474871" cy="787937"/>
          </a:xfrm>
          <a:prstGeom prst="rect">
            <a:avLst/>
          </a:prstGeom>
        </p:spPr>
      </p:pic>
      <p:pic>
        <p:nvPicPr>
          <p:cNvPr id="119" name="Picture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1074" y="3112370"/>
            <a:ext cx="371077" cy="787937"/>
          </a:xfrm>
          <a:prstGeom prst="rect">
            <a:avLst/>
          </a:prstGeom>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155" y="3112370"/>
            <a:ext cx="371077" cy="787937"/>
          </a:xfrm>
          <a:prstGeom prst="rect">
            <a:avLst/>
          </a:prstGeom>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8976" y="3104316"/>
            <a:ext cx="371077" cy="787937"/>
          </a:xfrm>
          <a:prstGeom prst="rect">
            <a:avLst/>
          </a:prstGeom>
        </p:spPr>
      </p:pic>
      <p:pic>
        <p:nvPicPr>
          <p:cNvPr id="122" name="Picture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759" y="3112370"/>
            <a:ext cx="371077" cy="787937"/>
          </a:xfrm>
          <a:prstGeom prst="rect">
            <a:avLst/>
          </a:prstGeom>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123" y="3112370"/>
            <a:ext cx="371077" cy="787937"/>
          </a:xfrm>
          <a:prstGeom prst="rect">
            <a:avLst/>
          </a:prstGeom>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5804" y="3112370"/>
            <a:ext cx="371077" cy="787937"/>
          </a:xfrm>
          <a:prstGeom prst="rect">
            <a:avLst/>
          </a:prstGeom>
        </p:spPr>
      </p:pic>
      <p:sp>
        <p:nvSpPr>
          <p:cNvPr id="125" name="Rectangle 124"/>
          <p:cNvSpPr/>
          <p:nvPr/>
        </p:nvSpPr>
        <p:spPr>
          <a:xfrm>
            <a:off x="973463" y="3736180"/>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26" name="Rectangle 125"/>
          <p:cNvSpPr/>
          <p:nvPr/>
        </p:nvSpPr>
        <p:spPr>
          <a:xfrm>
            <a:off x="1455591" y="3751130"/>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27" name="Rectangle 126"/>
          <p:cNvSpPr/>
          <p:nvPr/>
        </p:nvSpPr>
        <p:spPr>
          <a:xfrm>
            <a:off x="1938306" y="3746541"/>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28" name="Rectangle 127"/>
          <p:cNvSpPr/>
          <p:nvPr/>
        </p:nvSpPr>
        <p:spPr>
          <a:xfrm>
            <a:off x="2385223" y="3746541"/>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29" name="Rectangle 128"/>
          <p:cNvSpPr/>
          <p:nvPr/>
        </p:nvSpPr>
        <p:spPr>
          <a:xfrm>
            <a:off x="3369619" y="3736180"/>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30" name="Rectangle 129"/>
          <p:cNvSpPr/>
          <p:nvPr/>
        </p:nvSpPr>
        <p:spPr>
          <a:xfrm>
            <a:off x="3869418" y="3746541"/>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31" name="Rectangle 130"/>
          <p:cNvSpPr/>
          <p:nvPr/>
        </p:nvSpPr>
        <p:spPr>
          <a:xfrm>
            <a:off x="4356980" y="3746541"/>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32" name="Rectangle 131"/>
          <p:cNvSpPr/>
          <p:nvPr/>
        </p:nvSpPr>
        <p:spPr>
          <a:xfrm>
            <a:off x="4856422" y="3757539"/>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33" name="Rectangle 132"/>
          <p:cNvSpPr/>
          <p:nvPr/>
        </p:nvSpPr>
        <p:spPr>
          <a:xfrm>
            <a:off x="2841976" y="3757539"/>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34" name="Right Arrow 133"/>
          <p:cNvSpPr/>
          <p:nvPr/>
        </p:nvSpPr>
        <p:spPr>
          <a:xfrm>
            <a:off x="5752409" y="3498284"/>
            <a:ext cx="714154" cy="61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718300" y="3015090"/>
            <a:ext cx="3143362" cy="1200329"/>
          </a:xfrm>
          <a:prstGeom prst="rect">
            <a:avLst/>
          </a:prstGeom>
          <a:noFill/>
        </p:spPr>
        <p:txBody>
          <a:bodyPr wrap="square" lIns="91440" tIns="45720" rIns="91440" bIns="45720">
            <a:spAutoFit/>
          </a:bodyPr>
          <a:lstStyle/>
          <a:p>
            <a:pPr algn="ctr"/>
            <a:r>
              <a:rPr lang="en-US" sz="3600" dirty="0" smtClean="0">
                <a:solidFill>
                  <a:schemeClr val="tx2">
                    <a:lumMod val="75000"/>
                  </a:schemeClr>
                </a:solidFill>
              </a:rPr>
              <a:t>S% (2/7)</a:t>
            </a:r>
          </a:p>
          <a:p>
            <a:pPr algn="ctr"/>
            <a:r>
              <a:rPr lang="en-US" sz="3600" dirty="0" smtClean="0">
                <a:solidFill>
                  <a:schemeClr val="tx2">
                    <a:lumMod val="75000"/>
                  </a:schemeClr>
                </a:solidFill>
              </a:rPr>
              <a:t>=28.5%</a:t>
            </a:r>
            <a:endParaRPr lang="en-US" sz="3600" dirty="0">
              <a:solidFill>
                <a:schemeClr val="tx2">
                  <a:lumMod val="75000"/>
                </a:schemeClr>
              </a:solidFill>
            </a:endParaRPr>
          </a:p>
        </p:txBody>
      </p:sp>
      <p:sp>
        <p:nvSpPr>
          <p:cNvPr id="136" name="Double Brace 135"/>
          <p:cNvSpPr/>
          <p:nvPr/>
        </p:nvSpPr>
        <p:spPr>
          <a:xfrm>
            <a:off x="698150" y="2744566"/>
            <a:ext cx="1142950" cy="191494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Double Brace 136"/>
          <p:cNvSpPr/>
          <p:nvPr/>
        </p:nvSpPr>
        <p:spPr>
          <a:xfrm>
            <a:off x="3651890" y="2800067"/>
            <a:ext cx="1142950" cy="191494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8" name="Picture 1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500" y="5254410"/>
            <a:ext cx="371077" cy="787937"/>
          </a:xfrm>
          <a:prstGeom prst="rect">
            <a:avLst/>
          </a:prstGeom>
        </p:spPr>
      </p:pic>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1758" y="5254410"/>
            <a:ext cx="471488" cy="787937"/>
          </a:xfrm>
          <a:prstGeom prst="rect">
            <a:avLst/>
          </a:prstGeom>
        </p:spPr>
      </p:pic>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5228" y="5259161"/>
            <a:ext cx="474871" cy="787937"/>
          </a:xfrm>
          <a:prstGeom prst="rect">
            <a:avLst/>
          </a:prstGeom>
        </p:spPr>
      </p:pic>
      <p:pic>
        <p:nvPicPr>
          <p:cNvPr id="141" name="Picture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2466" y="5254410"/>
            <a:ext cx="371077" cy="787937"/>
          </a:xfrm>
          <a:prstGeom prst="rect">
            <a:avLst/>
          </a:prstGeom>
        </p:spPr>
      </p:pic>
      <p:pic>
        <p:nvPicPr>
          <p:cNvPr id="142" name="Pictur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4547" y="5254410"/>
            <a:ext cx="371077" cy="787937"/>
          </a:xfrm>
          <a:prstGeom prst="rect">
            <a:avLst/>
          </a:prstGeom>
        </p:spPr>
      </p:pic>
      <p:pic>
        <p:nvPicPr>
          <p:cNvPr id="143" name="Picture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368" y="5246356"/>
            <a:ext cx="371077" cy="787937"/>
          </a:xfrm>
          <a:prstGeom prst="rect">
            <a:avLst/>
          </a:prstGeom>
        </p:spPr>
      </p:pic>
      <p:pic>
        <p:nvPicPr>
          <p:cNvPr id="144" name="Picture 1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4151" y="5254410"/>
            <a:ext cx="371077" cy="787937"/>
          </a:xfrm>
          <a:prstGeom prst="rect">
            <a:avLst/>
          </a:prstGeom>
        </p:spPr>
      </p:pic>
      <p:pic>
        <p:nvPicPr>
          <p:cNvPr id="145" name="Picture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515" y="5254410"/>
            <a:ext cx="371077" cy="787937"/>
          </a:xfrm>
          <a:prstGeom prst="rect">
            <a:avLst/>
          </a:prstGeom>
        </p:spPr>
      </p:pic>
      <p:pic>
        <p:nvPicPr>
          <p:cNvPr id="146" name="Picture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7196" y="5254410"/>
            <a:ext cx="371077" cy="787937"/>
          </a:xfrm>
          <a:prstGeom prst="rect">
            <a:avLst/>
          </a:prstGeom>
        </p:spPr>
      </p:pic>
      <p:sp>
        <p:nvSpPr>
          <p:cNvPr id="147" name="Rectangle 146"/>
          <p:cNvSpPr/>
          <p:nvPr/>
        </p:nvSpPr>
        <p:spPr>
          <a:xfrm>
            <a:off x="984855" y="5878220"/>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48" name="Rectangle 147"/>
          <p:cNvSpPr/>
          <p:nvPr/>
        </p:nvSpPr>
        <p:spPr>
          <a:xfrm>
            <a:off x="1466983" y="5893170"/>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49" name="Rectangle 148"/>
          <p:cNvSpPr/>
          <p:nvPr/>
        </p:nvSpPr>
        <p:spPr>
          <a:xfrm>
            <a:off x="1949698" y="5888581"/>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0" name="Rectangle 149"/>
          <p:cNvSpPr/>
          <p:nvPr/>
        </p:nvSpPr>
        <p:spPr>
          <a:xfrm>
            <a:off x="2396615" y="5888581"/>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51" name="Rectangle 150"/>
          <p:cNvSpPr/>
          <p:nvPr/>
        </p:nvSpPr>
        <p:spPr>
          <a:xfrm>
            <a:off x="3381011" y="5878220"/>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2" name="Rectangle 151"/>
          <p:cNvSpPr/>
          <p:nvPr/>
        </p:nvSpPr>
        <p:spPr>
          <a:xfrm>
            <a:off x="3880810" y="5888581"/>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3" name="Rectangle 152"/>
          <p:cNvSpPr/>
          <p:nvPr/>
        </p:nvSpPr>
        <p:spPr>
          <a:xfrm>
            <a:off x="4368372" y="5888581"/>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4" name="Rectangle 153"/>
          <p:cNvSpPr/>
          <p:nvPr/>
        </p:nvSpPr>
        <p:spPr>
          <a:xfrm>
            <a:off x="4867814" y="5899579"/>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5" name="Rectangle 154"/>
          <p:cNvSpPr/>
          <p:nvPr/>
        </p:nvSpPr>
        <p:spPr>
          <a:xfrm>
            <a:off x="2853368" y="5899579"/>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56" name="Double Brace 155"/>
          <p:cNvSpPr/>
          <p:nvPr/>
        </p:nvSpPr>
        <p:spPr>
          <a:xfrm>
            <a:off x="1267126" y="4931109"/>
            <a:ext cx="1501539" cy="191494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Double Brace 156"/>
          <p:cNvSpPr/>
          <p:nvPr/>
        </p:nvSpPr>
        <p:spPr>
          <a:xfrm>
            <a:off x="2674439" y="4955798"/>
            <a:ext cx="1142950" cy="191494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ectangle 157"/>
          <p:cNvSpPr/>
          <p:nvPr/>
        </p:nvSpPr>
        <p:spPr>
          <a:xfrm>
            <a:off x="6870700" y="4931109"/>
            <a:ext cx="2788823" cy="1200329"/>
          </a:xfrm>
          <a:prstGeom prst="rect">
            <a:avLst/>
          </a:prstGeom>
          <a:noFill/>
        </p:spPr>
        <p:txBody>
          <a:bodyPr wrap="square" lIns="91440" tIns="45720" rIns="91440" bIns="45720">
            <a:spAutoFit/>
          </a:bodyPr>
          <a:lstStyle/>
          <a:p>
            <a:pPr algn="ctr"/>
            <a:r>
              <a:rPr lang="en-US" sz="3600" dirty="0" smtClean="0">
                <a:solidFill>
                  <a:schemeClr val="tx2">
                    <a:lumMod val="75000"/>
                  </a:schemeClr>
                </a:solidFill>
              </a:rPr>
              <a:t>S% (1/4)</a:t>
            </a:r>
          </a:p>
          <a:p>
            <a:pPr algn="ctr"/>
            <a:r>
              <a:rPr lang="en-US" sz="3600" dirty="0" smtClean="0">
                <a:solidFill>
                  <a:schemeClr val="tx2">
                    <a:lumMod val="75000"/>
                  </a:schemeClr>
                </a:solidFill>
              </a:rPr>
              <a:t>=25%</a:t>
            </a:r>
            <a:endParaRPr lang="en-US" sz="3600" dirty="0">
              <a:solidFill>
                <a:schemeClr val="tx2">
                  <a:lumMod val="75000"/>
                </a:schemeClr>
              </a:solidFill>
            </a:endParaRPr>
          </a:p>
        </p:txBody>
      </p:sp>
      <p:sp>
        <p:nvSpPr>
          <p:cNvPr id="159" name="Rectangle 158"/>
          <p:cNvSpPr/>
          <p:nvPr/>
        </p:nvSpPr>
        <p:spPr>
          <a:xfrm>
            <a:off x="5149953" y="6145079"/>
            <a:ext cx="2101747" cy="430887"/>
          </a:xfrm>
          <a:prstGeom prst="rect">
            <a:avLst/>
          </a:prstGeom>
          <a:noFill/>
        </p:spPr>
        <p:txBody>
          <a:bodyPr wrap="square" lIns="91440" tIns="45720" rIns="91440" bIns="45720">
            <a:spAutoFit/>
          </a:bodyPr>
          <a:lstStyle/>
          <a:p>
            <a:pPr algn="ctr"/>
            <a:r>
              <a:rPr lang="en-US" sz="2200" u="sng" dirty="0" smtClean="0"/>
              <a:t>365 Interval</a:t>
            </a:r>
            <a:endParaRPr lang="en-US" sz="2200" u="sng" dirty="0"/>
          </a:p>
        </p:txBody>
      </p:sp>
      <p:sp>
        <p:nvSpPr>
          <p:cNvPr id="160" name="Right Arrow 159"/>
          <p:cNvSpPr/>
          <p:nvPr/>
        </p:nvSpPr>
        <p:spPr>
          <a:xfrm>
            <a:off x="5732593" y="5498441"/>
            <a:ext cx="714154" cy="61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5356276" y="3119410"/>
            <a:ext cx="1785140" cy="369332"/>
          </a:xfrm>
          <a:prstGeom prst="rect">
            <a:avLst/>
          </a:prstGeom>
          <a:noFill/>
        </p:spPr>
        <p:txBody>
          <a:bodyPr wrap="square" rtlCol="0">
            <a:spAutoFit/>
          </a:bodyPr>
          <a:lstStyle/>
          <a:p>
            <a:r>
              <a:rPr lang="en-US" dirty="0" smtClean="0"/>
              <a:t>Distinct Patient</a:t>
            </a:r>
            <a:endParaRPr lang="en-US" dirty="0"/>
          </a:p>
        </p:txBody>
      </p:sp>
      <p:sp>
        <p:nvSpPr>
          <p:cNvPr id="162" name="TextBox 161"/>
          <p:cNvSpPr txBox="1"/>
          <p:nvPr/>
        </p:nvSpPr>
        <p:spPr>
          <a:xfrm>
            <a:off x="5395012" y="5183513"/>
            <a:ext cx="1785140" cy="369332"/>
          </a:xfrm>
          <a:prstGeom prst="rect">
            <a:avLst/>
          </a:prstGeom>
          <a:noFill/>
        </p:spPr>
        <p:txBody>
          <a:bodyPr wrap="square" rtlCol="0">
            <a:spAutoFit/>
          </a:bodyPr>
          <a:lstStyle/>
          <a:p>
            <a:r>
              <a:rPr lang="en-US" dirty="0" smtClean="0"/>
              <a:t>First Profile</a:t>
            </a:r>
            <a:endParaRPr lang="en-US" dirty="0"/>
          </a:p>
        </p:txBody>
      </p:sp>
      <p:sp>
        <p:nvSpPr>
          <p:cNvPr id="163" name="Down Arrow 162"/>
          <p:cNvSpPr/>
          <p:nvPr/>
        </p:nvSpPr>
        <p:spPr>
          <a:xfrm>
            <a:off x="1427447" y="4769416"/>
            <a:ext cx="302992" cy="414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wn Arrow 163"/>
          <p:cNvSpPr/>
          <p:nvPr/>
        </p:nvSpPr>
        <p:spPr>
          <a:xfrm>
            <a:off x="2794080" y="4792480"/>
            <a:ext cx="302992" cy="414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7"/>
          <a:stretch>
            <a:fillRect/>
          </a:stretch>
        </p:blipFill>
        <p:spPr>
          <a:xfrm>
            <a:off x="1003300" y="6743427"/>
            <a:ext cx="283373" cy="371927"/>
          </a:xfrm>
          <a:prstGeom prst="rect">
            <a:avLst/>
          </a:prstGeom>
        </p:spPr>
      </p:pic>
      <p:pic>
        <p:nvPicPr>
          <p:cNvPr id="166" name="Picture 165"/>
          <p:cNvPicPr>
            <a:picLocks noChangeAspect="1"/>
          </p:cNvPicPr>
          <p:nvPr/>
        </p:nvPicPr>
        <p:blipFill>
          <a:blip r:embed="rId7"/>
          <a:stretch>
            <a:fillRect/>
          </a:stretch>
        </p:blipFill>
        <p:spPr>
          <a:xfrm>
            <a:off x="2374900" y="6734354"/>
            <a:ext cx="283373" cy="371927"/>
          </a:xfrm>
          <a:prstGeom prst="rect">
            <a:avLst/>
          </a:prstGeom>
        </p:spPr>
      </p:pic>
      <p:pic>
        <p:nvPicPr>
          <p:cNvPr id="167" name="Picture 166"/>
          <p:cNvPicPr>
            <a:picLocks noChangeAspect="1"/>
          </p:cNvPicPr>
          <p:nvPr/>
        </p:nvPicPr>
        <p:blipFill>
          <a:blip r:embed="rId7"/>
          <a:stretch>
            <a:fillRect/>
          </a:stretch>
        </p:blipFill>
        <p:spPr>
          <a:xfrm>
            <a:off x="2832100" y="6743427"/>
            <a:ext cx="283373" cy="371927"/>
          </a:xfrm>
          <a:prstGeom prst="rect">
            <a:avLst/>
          </a:prstGeom>
        </p:spPr>
      </p:pic>
      <p:pic>
        <p:nvPicPr>
          <p:cNvPr id="168" name="Picture 167"/>
          <p:cNvPicPr>
            <a:picLocks noChangeAspect="1"/>
          </p:cNvPicPr>
          <p:nvPr/>
        </p:nvPicPr>
        <p:blipFill>
          <a:blip r:embed="rId8"/>
          <a:stretch>
            <a:fillRect/>
          </a:stretch>
        </p:blipFill>
        <p:spPr>
          <a:xfrm>
            <a:off x="1460500" y="6731527"/>
            <a:ext cx="285769" cy="383827"/>
          </a:xfrm>
          <a:prstGeom prst="rect">
            <a:avLst/>
          </a:prstGeom>
        </p:spPr>
      </p:pic>
      <p:pic>
        <p:nvPicPr>
          <p:cNvPr id="169" name="Picture 168"/>
          <p:cNvPicPr>
            <a:picLocks noChangeAspect="1"/>
          </p:cNvPicPr>
          <p:nvPr/>
        </p:nvPicPr>
        <p:blipFill>
          <a:blip r:embed="rId8"/>
          <a:stretch>
            <a:fillRect/>
          </a:stretch>
        </p:blipFill>
        <p:spPr>
          <a:xfrm>
            <a:off x="1936731" y="6731527"/>
            <a:ext cx="285769" cy="383827"/>
          </a:xfrm>
          <a:prstGeom prst="rect">
            <a:avLst/>
          </a:prstGeom>
        </p:spPr>
      </p:pic>
      <p:pic>
        <p:nvPicPr>
          <p:cNvPr id="170" name="Picture 169"/>
          <p:cNvPicPr>
            <a:picLocks noChangeAspect="1"/>
          </p:cNvPicPr>
          <p:nvPr/>
        </p:nvPicPr>
        <p:blipFill>
          <a:blip r:embed="rId8"/>
          <a:stretch>
            <a:fillRect/>
          </a:stretch>
        </p:blipFill>
        <p:spPr>
          <a:xfrm>
            <a:off x="3384531" y="6731527"/>
            <a:ext cx="285769" cy="383827"/>
          </a:xfrm>
          <a:prstGeom prst="rect">
            <a:avLst/>
          </a:prstGeom>
        </p:spPr>
      </p:pic>
      <p:pic>
        <p:nvPicPr>
          <p:cNvPr id="171" name="Picture 170"/>
          <p:cNvPicPr>
            <a:picLocks noChangeAspect="1"/>
          </p:cNvPicPr>
          <p:nvPr/>
        </p:nvPicPr>
        <p:blipFill>
          <a:blip r:embed="rId8"/>
          <a:stretch>
            <a:fillRect/>
          </a:stretch>
        </p:blipFill>
        <p:spPr>
          <a:xfrm>
            <a:off x="3898900" y="6731527"/>
            <a:ext cx="285769" cy="383827"/>
          </a:xfrm>
          <a:prstGeom prst="rect">
            <a:avLst/>
          </a:prstGeom>
        </p:spPr>
      </p:pic>
      <p:pic>
        <p:nvPicPr>
          <p:cNvPr id="172" name="Picture 171"/>
          <p:cNvPicPr>
            <a:picLocks noChangeAspect="1"/>
          </p:cNvPicPr>
          <p:nvPr/>
        </p:nvPicPr>
        <p:blipFill>
          <a:blip r:embed="rId8"/>
          <a:stretch>
            <a:fillRect/>
          </a:stretch>
        </p:blipFill>
        <p:spPr>
          <a:xfrm>
            <a:off x="4356100" y="6731527"/>
            <a:ext cx="285769" cy="383827"/>
          </a:xfrm>
          <a:prstGeom prst="rect">
            <a:avLst/>
          </a:prstGeom>
        </p:spPr>
      </p:pic>
      <p:pic>
        <p:nvPicPr>
          <p:cNvPr id="173" name="Picture 172"/>
          <p:cNvPicPr>
            <a:picLocks noChangeAspect="1"/>
          </p:cNvPicPr>
          <p:nvPr/>
        </p:nvPicPr>
        <p:blipFill>
          <a:blip r:embed="rId8"/>
          <a:stretch>
            <a:fillRect/>
          </a:stretch>
        </p:blipFill>
        <p:spPr>
          <a:xfrm>
            <a:off x="4889500" y="6731527"/>
            <a:ext cx="285769" cy="383827"/>
          </a:xfrm>
          <a:prstGeom prst="rect">
            <a:avLst/>
          </a:prstGeom>
        </p:spPr>
      </p:pic>
      <p:sp>
        <p:nvSpPr>
          <p:cNvPr id="174" name="Right Arrow 173"/>
          <p:cNvSpPr/>
          <p:nvPr/>
        </p:nvSpPr>
        <p:spPr>
          <a:xfrm>
            <a:off x="5699346" y="6649907"/>
            <a:ext cx="714154" cy="61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7404100" y="6287095"/>
            <a:ext cx="3656837" cy="646331"/>
          </a:xfrm>
          <a:prstGeom prst="rect">
            <a:avLst/>
          </a:prstGeom>
          <a:noFill/>
        </p:spPr>
        <p:txBody>
          <a:bodyPr wrap="square" lIns="91440" tIns="45720" rIns="91440" bIns="45720">
            <a:spAutoFit/>
          </a:bodyPr>
          <a:lstStyle/>
          <a:p>
            <a:r>
              <a:rPr lang="en-US" sz="3600" dirty="0" smtClean="0">
                <a:solidFill>
                  <a:schemeClr val="tx2">
                    <a:lumMod val="75000"/>
                  </a:schemeClr>
                </a:solidFill>
              </a:rPr>
              <a:t>8 Infections</a:t>
            </a:r>
            <a:endParaRPr lang="en-US" sz="3600" dirty="0">
              <a:solidFill>
                <a:schemeClr val="tx2">
                  <a:lumMod val="75000"/>
                </a:schemeClr>
              </a:solidFill>
            </a:endParaRPr>
          </a:p>
        </p:txBody>
      </p:sp>
    </p:spTree>
    <p:extLst>
      <p:ext uri="{BB962C8B-B14F-4D97-AF65-F5344CB8AC3E}">
        <p14:creationId xmlns:p14="http://schemas.microsoft.com/office/powerpoint/2010/main" val="68922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p:bldP spid="134" grpId="0" animBg="1"/>
      <p:bldP spid="135" grpId="0"/>
      <p:bldP spid="136" grpId="0" animBg="1"/>
      <p:bldP spid="137" grpId="0" animBg="1"/>
      <p:bldP spid="156" grpId="0" animBg="1"/>
      <p:bldP spid="157" grpId="0" animBg="1"/>
      <p:bldP spid="158" grpId="0"/>
      <p:bldP spid="159" grpId="0"/>
      <p:bldP spid="160" grpId="0" animBg="1"/>
      <p:bldP spid="161" grpId="0"/>
      <p:bldP spid="162" grpId="0"/>
      <p:bldP spid="163" grpId="0" animBg="1"/>
      <p:bldP spid="164" grpId="0" animBg="1"/>
      <p:bldP spid="174" grpId="0" animBg="1"/>
      <p:bldP spid="1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smtClean="0">
                <a:solidFill>
                  <a:schemeClr val="tx1">
                    <a:lumMod val="65000"/>
                    <a:lumOff val="35000"/>
                  </a:schemeClr>
                </a:solidFill>
              </a:rPr>
              <a:t>Example: AMR, Drug Effectiveness Analysis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138" name="Picture 1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500" y="1285326"/>
            <a:ext cx="371077" cy="787937"/>
          </a:xfrm>
          <a:prstGeom prst="rect">
            <a:avLst/>
          </a:prstGeom>
        </p:spPr>
      </p:pic>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1758" y="1285326"/>
            <a:ext cx="471488" cy="787937"/>
          </a:xfrm>
          <a:prstGeom prst="rect">
            <a:avLst/>
          </a:prstGeom>
        </p:spPr>
      </p:pic>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5228" y="1290077"/>
            <a:ext cx="474871" cy="787937"/>
          </a:xfrm>
          <a:prstGeom prst="rect">
            <a:avLst/>
          </a:prstGeom>
        </p:spPr>
      </p:pic>
      <p:pic>
        <p:nvPicPr>
          <p:cNvPr id="141" name="Picture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2466" y="1285326"/>
            <a:ext cx="371077" cy="787937"/>
          </a:xfrm>
          <a:prstGeom prst="rect">
            <a:avLst/>
          </a:prstGeom>
        </p:spPr>
      </p:pic>
      <p:pic>
        <p:nvPicPr>
          <p:cNvPr id="142" name="Pictur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4547" y="1285326"/>
            <a:ext cx="371077" cy="787937"/>
          </a:xfrm>
          <a:prstGeom prst="rect">
            <a:avLst/>
          </a:prstGeom>
        </p:spPr>
      </p:pic>
      <p:pic>
        <p:nvPicPr>
          <p:cNvPr id="143" name="Picture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368" y="1277272"/>
            <a:ext cx="371077" cy="787937"/>
          </a:xfrm>
          <a:prstGeom prst="rect">
            <a:avLst/>
          </a:prstGeom>
        </p:spPr>
      </p:pic>
      <p:pic>
        <p:nvPicPr>
          <p:cNvPr id="144" name="Picture 1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4151" y="1285326"/>
            <a:ext cx="371077" cy="787937"/>
          </a:xfrm>
          <a:prstGeom prst="rect">
            <a:avLst/>
          </a:prstGeom>
        </p:spPr>
      </p:pic>
      <p:pic>
        <p:nvPicPr>
          <p:cNvPr id="145" name="Picture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515" y="1285326"/>
            <a:ext cx="371077" cy="787937"/>
          </a:xfrm>
          <a:prstGeom prst="rect">
            <a:avLst/>
          </a:prstGeom>
        </p:spPr>
      </p:pic>
      <p:pic>
        <p:nvPicPr>
          <p:cNvPr id="146" name="Picture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7196" y="1285326"/>
            <a:ext cx="371077" cy="787937"/>
          </a:xfrm>
          <a:prstGeom prst="rect">
            <a:avLst/>
          </a:prstGeom>
        </p:spPr>
      </p:pic>
      <p:sp>
        <p:nvSpPr>
          <p:cNvPr id="147" name="Rectangle 146"/>
          <p:cNvSpPr/>
          <p:nvPr/>
        </p:nvSpPr>
        <p:spPr>
          <a:xfrm>
            <a:off x="984855" y="1909136"/>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48" name="Rectangle 147"/>
          <p:cNvSpPr/>
          <p:nvPr/>
        </p:nvSpPr>
        <p:spPr>
          <a:xfrm>
            <a:off x="1466983" y="1924086"/>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49" name="Rectangle 148"/>
          <p:cNvSpPr/>
          <p:nvPr/>
        </p:nvSpPr>
        <p:spPr>
          <a:xfrm>
            <a:off x="1949698" y="1919497"/>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0" name="Rectangle 149"/>
          <p:cNvSpPr/>
          <p:nvPr/>
        </p:nvSpPr>
        <p:spPr>
          <a:xfrm>
            <a:off x="2396615" y="1919497"/>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51" name="Rectangle 150"/>
          <p:cNvSpPr/>
          <p:nvPr/>
        </p:nvSpPr>
        <p:spPr>
          <a:xfrm>
            <a:off x="3381011" y="1909136"/>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2" name="Rectangle 151"/>
          <p:cNvSpPr/>
          <p:nvPr/>
        </p:nvSpPr>
        <p:spPr>
          <a:xfrm>
            <a:off x="3880810" y="1919497"/>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3" name="Rectangle 152"/>
          <p:cNvSpPr/>
          <p:nvPr/>
        </p:nvSpPr>
        <p:spPr>
          <a:xfrm>
            <a:off x="4368372" y="1919497"/>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4" name="Rectangle 153"/>
          <p:cNvSpPr/>
          <p:nvPr/>
        </p:nvSpPr>
        <p:spPr>
          <a:xfrm>
            <a:off x="4867814" y="1930495"/>
            <a:ext cx="274848" cy="923330"/>
          </a:xfrm>
          <a:prstGeom prst="rect">
            <a:avLst/>
          </a:prstGeom>
          <a:noFill/>
        </p:spPr>
        <p:txBody>
          <a:bodyPr wrap="square" lIns="91440" tIns="45720" rIns="91440" bIns="45720">
            <a:spAutoFit/>
          </a:bodyPr>
          <a:lstStyle/>
          <a:p>
            <a:pPr algn="ctr"/>
            <a:r>
              <a:rPr lang="en-US" sz="5400" dirty="0" smtClean="0">
                <a:solidFill>
                  <a:schemeClr val="accent4">
                    <a:lumMod val="75000"/>
                  </a:schemeClr>
                </a:solidFill>
              </a:rPr>
              <a:t>R</a:t>
            </a:r>
            <a:endParaRPr lang="en-US" sz="5400" dirty="0">
              <a:solidFill>
                <a:schemeClr val="accent4">
                  <a:lumMod val="75000"/>
                </a:schemeClr>
              </a:solidFill>
            </a:endParaRPr>
          </a:p>
        </p:txBody>
      </p:sp>
      <p:sp>
        <p:nvSpPr>
          <p:cNvPr id="155" name="Rectangle 154"/>
          <p:cNvSpPr/>
          <p:nvPr/>
        </p:nvSpPr>
        <p:spPr>
          <a:xfrm>
            <a:off x="2853368" y="1930495"/>
            <a:ext cx="274848" cy="923330"/>
          </a:xfrm>
          <a:prstGeom prst="rect">
            <a:avLst/>
          </a:prstGeom>
          <a:noFill/>
        </p:spPr>
        <p:txBody>
          <a:bodyPr wrap="square" lIns="91440" tIns="45720" rIns="91440" bIns="45720">
            <a:spAutoFit/>
          </a:bodyPr>
          <a:lstStyle/>
          <a:p>
            <a:pPr algn="ctr"/>
            <a:r>
              <a:rPr lang="en-US" sz="5400" dirty="0" smtClean="0">
                <a:solidFill>
                  <a:srgbClr val="006600"/>
                </a:solidFill>
              </a:rPr>
              <a:t>S</a:t>
            </a:r>
            <a:endParaRPr lang="en-US" sz="5400" dirty="0">
              <a:solidFill>
                <a:srgbClr val="006600"/>
              </a:solidFill>
            </a:endParaRPr>
          </a:p>
        </p:txBody>
      </p:sp>
      <p:sp>
        <p:nvSpPr>
          <p:cNvPr id="156" name="Double Brace 155"/>
          <p:cNvSpPr/>
          <p:nvPr/>
        </p:nvSpPr>
        <p:spPr>
          <a:xfrm>
            <a:off x="1267126" y="962025"/>
            <a:ext cx="1501539" cy="191494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Double Brace 156"/>
          <p:cNvSpPr/>
          <p:nvPr/>
        </p:nvSpPr>
        <p:spPr>
          <a:xfrm>
            <a:off x="2674439" y="986714"/>
            <a:ext cx="1142950" cy="191494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ectangle 157"/>
          <p:cNvSpPr/>
          <p:nvPr/>
        </p:nvSpPr>
        <p:spPr>
          <a:xfrm>
            <a:off x="7192852" y="1214429"/>
            <a:ext cx="2788823" cy="1200329"/>
          </a:xfrm>
          <a:prstGeom prst="rect">
            <a:avLst/>
          </a:prstGeom>
          <a:noFill/>
        </p:spPr>
        <p:txBody>
          <a:bodyPr wrap="square" lIns="91440" tIns="45720" rIns="91440" bIns="45720">
            <a:spAutoFit/>
          </a:bodyPr>
          <a:lstStyle/>
          <a:p>
            <a:pPr algn="ctr"/>
            <a:r>
              <a:rPr lang="en-US" sz="3600" dirty="0" smtClean="0">
                <a:solidFill>
                  <a:schemeClr val="tx2">
                    <a:lumMod val="75000"/>
                  </a:schemeClr>
                </a:solidFill>
              </a:rPr>
              <a:t>S% (1/4)</a:t>
            </a:r>
          </a:p>
          <a:p>
            <a:pPr algn="ctr"/>
            <a:r>
              <a:rPr lang="en-US" sz="3600" dirty="0" smtClean="0">
                <a:solidFill>
                  <a:schemeClr val="tx2">
                    <a:lumMod val="75000"/>
                  </a:schemeClr>
                </a:solidFill>
              </a:rPr>
              <a:t>=25%</a:t>
            </a:r>
            <a:endParaRPr lang="en-US" sz="3600" dirty="0">
              <a:solidFill>
                <a:schemeClr val="tx2">
                  <a:lumMod val="75000"/>
                </a:schemeClr>
              </a:solidFill>
            </a:endParaRPr>
          </a:p>
        </p:txBody>
      </p:sp>
      <p:sp>
        <p:nvSpPr>
          <p:cNvPr id="159" name="Rectangle 158"/>
          <p:cNvSpPr/>
          <p:nvPr/>
        </p:nvSpPr>
        <p:spPr>
          <a:xfrm>
            <a:off x="5149953" y="2175995"/>
            <a:ext cx="2101747" cy="430887"/>
          </a:xfrm>
          <a:prstGeom prst="rect">
            <a:avLst/>
          </a:prstGeom>
          <a:noFill/>
        </p:spPr>
        <p:txBody>
          <a:bodyPr wrap="square" lIns="91440" tIns="45720" rIns="91440" bIns="45720">
            <a:spAutoFit/>
          </a:bodyPr>
          <a:lstStyle/>
          <a:p>
            <a:pPr algn="ctr"/>
            <a:r>
              <a:rPr lang="en-US" sz="2200" u="sng" dirty="0" smtClean="0"/>
              <a:t>365 Interval</a:t>
            </a:r>
            <a:endParaRPr lang="en-US" sz="2200" u="sng" dirty="0"/>
          </a:p>
        </p:txBody>
      </p:sp>
      <p:sp>
        <p:nvSpPr>
          <p:cNvPr id="160" name="Right Arrow 159"/>
          <p:cNvSpPr/>
          <p:nvPr/>
        </p:nvSpPr>
        <p:spPr>
          <a:xfrm>
            <a:off x="5732593" y="1529357"/>
            <a:ext cx="714154" cy="61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5395012" y="1214429"/>
            <a:ext cx="1785140" cy="369332"/>
          </a:xfrm>
          <a:prstGeom prst="rect">
            <a:avLst/>
          </a:prstGeom>
          <a:noFill/>
        </p:spPr>
        <p:txBody>
          <a:bodyPr wrap="square" rtlCol="0">
            <a:spAutoFit/>
          </a:bodyPr>
          <a:lstStyle/>
          <a:p>
            <a:r>
              <a:rPr lang="en-US" dirty="0" smtClean="0"/>
              <a:t>First Profile</a:t>
            </a:r>
            <a:endParaRPr lang="en-US" dirty="0"/>
          </a:p>
        </p:txBody>
      </p:sp>
      <p:pic>
        <p:nvPicPr>
          <p:cNvPr id="165" name="Picture 164"/>
          <p:cNvPicPr>
            <a:picLocks noChangeAspect="1"/>
          </p:cNvPicPr>
          <p:nvPr/>
        </p:nvPicPr>
        <p:blipFill>
          <a:blip r:embed="rId7"/>
          <a:stretch>
            <a:fillRect/>
          </a:stretch>
        </p:blipFill>
        <p:spPr>
          <a:xfrm>
            <a:off x="1003300" y="2774343"/>
            <a:ext cx="283373" cy="371927"/>
          </a:xfrm>
          <a:prstGeom prst="rect">
            <a:avLst/>
          </a:prstGeom>
        </p:spPr>
      </p:pic>
      <p:pic>
        <p:nvPicPr>
          <p:cNvPr id="166" name="Picture 165"/>
          <p:cNvPicPr>
            <a:picLocks noChangeAspect="1"/>
          </p:cNvPicPr>
          <p:nvPr/>
        </p:nvPicPr>
        <p:blipFill>
          <a:blip r:embed="rId7"/>
          <a:stretch>
            <a:fillRect/>
          </a:stretch>
        </p:blipFill>
        <p:spPr>
          <a:xfrm>
            <a:off x="2374900" y="2765270"/>
            <a:ext cx="283373" cy="371927"/>
          </a:xfrm>
          <a:prstGeom prst="rect">
            <a:avLst/>
          </a:prstGeom>
        </p:spPr>
      </p:pic>
      <p:pic>
        <p:nvPicPr>
          <p:cNvPr id="167" name="Picture 166"/>
          <p:cNvPicPr>
            <a:picLocks noChangeAspect="1"/>
          </p:cNvPicPr>
          <p:nvPr/>
        </p:nvPicPr>
        <p:blipFill>
          <a:blip r:embed="rId7"/>
          <a:stretch>
            <a:fillRect/>
          </a:stretch>
        </p:blipFill>
        <p:spPr>
          <a:xfrm>
            <a:off x="2832100" y="2774343"/>
            <a:ext cx="283373" cy="371927"/>
          </a:xfrm>
          <a:prstGeom prst="rect">
            <a:avLst/>
          </a:prstGeom>
        </p:spPr>
      </p:pic>
      <p:pic>
        <p:nvPicPr>
          <p:cNvPr id="168" name="Picture 167"/>
          <p:cNvPicPr>
            <a:picLocks noChangeAspect="1"/>
          </p:cNvPicPr>
          <p:nvPr/>
        </p:nvPicPr>
        <p:blipFill>
          <a:blip r:embed="rId8"/>
          <a:stretch>
            <a:fillRect/>
          </a:stretch>
        </p:blipFill>
        <p:spPr>
          <a:xfrm>
            <a:off x="1460500" y="2762443"/>
            <a:ext cx="285769" cy="383827"/>
          </a:xfrm>
          <a:prstGeom prst="rect">
            <a:avLst/>
          </a:prstGeom>
        </p:spPr>
      </p:pic>
      <p:pic>
        <p:nvPicPr>
          <p:cNvPr id="169" name="Picture 168"/>
          <p:cNvPicPr>
            <a:picLocks noChangeAspect="1"/>
          </p:cNvPicPr>
          <p:nvPr/>
        </p:nvPicPr>
        <p:blipFill>
          <a:blip r:embed="rId8"/>
          <a:stretch>
            <a:fillRect/>
          </a:stretch>
        </p:blipFill>
        <p:spPr>
          <a:xfrm>
            <a:off x="1936731" y="2762443"/>
            <a:ext cx="285769" cy="383827"/>
          </a:xfrm>
          <a:prstGeom prst="rect">
            <a:avLst/>
          </a:prstGeom>
        </p:spPr>
      </p:pic>
      <p:pic>
        <p:nvPicPr>
          <p:cNvPr id="170" name="Picture 169"/>
          <p:cNvPicPr>
            <a:picLocks noChangeAspect="1"/>
          </p:cNvPicPr>
          <p:nvPr/>
        </p:nvPicPr>
        <p:blipFill>
          <a:blip r:embed="rId8"/>
          <a:stretch>
            <a:fillRect/>
          </a:stretch>
        </p:blipFill>
        <p:spPr>
          <a:xfrm>
            <a:off x="3384531" y="2762443"/>
            <a:ext cx="285769" cy="383827"/>
          </a:xfrm>
          <a:prstGeom prst="rect">
            <a:avLst/>
          </a:prstGeom>
        </p:spPr>
      </p:pic>
      <p:pic>
        <p:nvPicPr>
          <p:cNvPr id="171" name="Picture 170"/>
          <p:cNvPicPr>
            <a:picLocks noChangeAspect="1"/>
          </p:cNvPicPr>
          <p:nvPr/>
        </p:nvPicPr>
        <p:blipFill>
          <a:blip r:embed="rId8"/>
          <a:stretch>
            <a:fillRect/>
          </a:stretch>
        </p:blipFill>
        <p:spPr>
          <a:xfrm>
            <a:off x="3898900" y="2762443"/>
            <a:ext cx="285769" cy="383827"/>
          </a:xfrm>
          <a:prstGeom prst="rect">
            <a:avLst/>
          </a:prstGeom>
        </p:spPr>
      </p:pic>
      <p:pic>
        <p:nvPicPr>
          <p:cNvPr id="172" name="Picture 171"/>
          <p:cNvPicPr>
            <a:picLocks noChangeAspect="1"/>
          </p:cNvPicPr>
          <p:nvPr/>
        </p:nvPicPr>
        <p:blipFill>
          <a:blip r:embed="rId8"/>
          <a:stretch>
            <a:fillRect/>
          </a:stretch>
        </p:blipFill>
        <p:spPr>
          <a:xfrm>
            <a:off x="4356100" y="2762443"/>
            <a:ext cx="285769" cy="383827"/>
          </a:xfrm>
          <a:prstGeom prst="rect">
            <a:avLst/>
          </a:prstGeom>
        </p:spPr>
      </p:pic>
      <p:pic>
        <p:nvPicPr>
          <p:cNvPr id="173" name="Picture 172"/>
          <p:cNvPicPr>
            <a:picLocks noChangeAspect="1"/>
          </p:cNvPicPr>
          <p:nvPr/>
        </p:nvPicPr>
        <p:blipFill>
          <a:blip r:embed="rId8"/>
          <a:stretch>
            <a:fillRect/>
          </a:stretch>
        </p:blipFill>
        <p:spPr>
          <a:xfrm>
            <a:off x="4889500" y="2762443"/>
            <a:ext cx="285769" cy="38382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16912423"/>
              </p:ext>
            </p:extLst>
          </p:nvPr>
        </p:nvGraphicFramePr>
        <p:xfrm>
          <a:off x="872367" y="3400425"/>
          <a:ext cx="5940780" cy="3618264"/>
        </p:xfrm>
        <a:graphic>
          <a:graphicData uri="http://schemas.openxmlformats.org/drawingml/2006/table">
            <a:tbl>
              <a:tblPr firstRow="1" bandRow="1">
                <a:tableStyleId>{5C22544A-7EE6-4342-B048-85BDC9FD1C3A}</a:tableStyleId>
              </a:tblPr>
              <a:tblGrid>
                <a:gridCol w="1188156">
                  <a:extLst>
                    <a:ext uri="{9D8B030D-6E8A-4147-A177-3AD203B41FA5}">
                      <a16:colId xmlns:a16="http://schemas.microsoft.com/office/drawing/2014/main" val="20000"/>
                    </a:ext>
                  </a:extLst>
                </a:gridCol>
                <a:gridCol w="1188156">
                  <a:extLst>
                    <a:ext uri="{9D8B030D-6E8A-4147-A177-3AD203B41FA5}">
                      <a16:colId xmlns:a16="http://schemas.microsoft.com/office/drawing/2014/main" val="20001"/>
                    </a:ext>
                  </a:extLst>
                </a:gridCol>
                <a:gridCol w="1188156">
                  <a:extLst>
                    <a:ext uri="{9D8B030D-6E8A-4147-A177-3AD203B41FA5}">
                      <a16:colId xmlns:a16="http://schemas.microsoft.com/office/drawing/2014/main" val="20002"/>
                    </a:ext>
                  </a:extLst>
                </a:gridCol>
                <a:gridCol w="1188156">
                  <a:extLst>
                    <a:ext uri="{9D8B030D-6E8A-4147-A177-3AD203B41FA5}">
                      <a16:colId xmlns:a16="http://schemas.microsoft.com/office/drawing/2014/main" val="20003"/>
                    </a:ext>
                  </a:extLst>
                </a:gridCol>
                <a:gridCol w="1188156">
                  <a:extLst>
                    <a:ext uri="{9D8B030D-6E8A-4147-A177-3AD203B41FA5}">
                      <a16:colId xmlns:a16="http://schemas.microsoft.com/office/drawing/2014/main" val="20004"/>
                    </a:ext>
                  </a:extLst>
                </a:gridCol>
              </a:tblGrid>
              <a:tr h="481295">
                <a:tc>
                  <a:txBody>
                    <a:bodyPr/>
                    <a:lstStyle/>
                    <a:p>
                      <a:pPr algn="ctr"/>
                      <a:r>
                        <a:rPr lang="en-US" sz="1400" dirty="0" smtClean="0"/>
                        <a:t>Pathogen</a:t>
                      </a:r>
                      <a:endParaRPr lang="en-US" sz="1400" dirty="0"/>
                    </a:p>
                  </a:txBody>
                  <a:tcPr/>
                </a:tc>
                <a:tc>
                  <a:txBody>
                    <a:bodyPr/>
                    <a:lstStyle/>
                    <a:p>
                      <a:pPr algn="ctr"/>
                      <a:r>
                        <a:rPr lang="en-US" sz="1400" dirty="0" smtClean="0"/>
                        <a:t>Total</a:t>
                      </a:r>
                      <a:endParaRPr lang="en-US" sz="1400" dirty="0"/>
                    </a:p>
                  </a:txBody>
                  <a:tcPr/>
                </a:tc>
                <a:tc>
                  <a:txBody>
                    <a:bodyPr/>
                    <a:lstStyle/>
                    <a:p>
                      <a:pPr algn="ctr"/>
                      <a:r>
                        <a:rPr lang="en-US" sz="1400" dirty="0" smtClean="0"/>
                        <a:t>Sensitive</a:t>
                      </a:r>
                      <a:endParaRPr lang="en-US" sz="1400" dirty="0"/>
                    </a:p>
                  </a:txBody>
                  <a:tcPr/>
                </a:tc>
                <a:tc>
                  <a:txBody>
                    <a:bodyPr/>
                    <a:lstStyle/>
                    <a:p>
                      <a:pPr algn="ctr"/>
                      <a:r>
                        <a:rPr lang="en-US" sz="1400" dirty="0" smtClean="0"/>
                        <a:t>% (S/Tot)</a:t>
                      </a:r>
                      <a:endParaRPr lang="en-US" sz="1400" dirty="0"/>
                    </a:p>
                  </a:txBody>
                  <a:tcPr/>
                </a:tc>
                <a:tc>
                  <a:txBody>
                    <a:bodyPr/>
                    <a:lstStyle/>
                    <a:p>
                      <a:pPr algn="ctr"/>
                      <a:r>
                        <a:rPr lang="en-US" sz="1400" dirty="0" smtClean="0"/>
                        <a:t>Effectiveness</a:t>
                      </a:r>
                    </a:p>
                    <a:p>
                      <a:pPr algn="ctr"/>
                      <a:r>
                        <a:rPr lang="en-US" sz="1400" dirty="0" smtClean="0"/>
                        <a:t>&gt;70%</a:t>
                      </a:r>
                      <a:endParaRPr lang="en-US" sz="1400" dirty="0"/>
                    </a:p>
                  </a:txBody>
                  <a:tcPr/>
                </a:tc>
                <a:extLst>
                  <a:ext uri="{0D108BD9-81ED-4DB2-BD59-A6C34878D82A}">
                    <a16:rowId xmlns:a16="http://schemas.microsoft.com/office/drawing/2014/main" val="10000"/>
                  </a:ext>
                </a:extLst>
              </a:tr>
              <a:tr h="344456">
                <a:tc>
                  <a:txBody>
                    <a:bodyPr/>
                    <a:lstStyle/>
                    <a:p>
                      <a:pPr algn="ctr"/>
                      <a:r>
                        <a:rPr lang="en-US" sz="1400" dirty="0" smtClean="0">
                          <a:solidFill>
                            <a:schemeClr val="dk1"/>
                          </a:solidFill>
                          <a:latin typeface="+mn-lt"/>
                          <a:ea typeface="+mn-ea"/>
                          <a:cs typeface="+mn-cs"/>
                        </a:rPr>
                        <a:t>1</a:t>
                      </a:r>
                      <a:endParaRPr lang="en-US" sz="1400" dirty="0">
                        <a:solidFill>
                          <a:schemeClr val="dk1"/>
                        </a:solidFill>
                        <a:latin typeface="+mn-lt"/>
                        <a:ea typeface="+mn-ea"/>
                        <a:cs typeface="+mn-cs"/>
                      </a:endParaRPr>
                    </a:p>
                  </a:txBody>
                  <a:tcPr/>
                </a:tc>
                <a:tc>
                  <a:txBody>
                    <a:bodyPr/>
                    <a:lstStyle/>
                    <a:p>
                      <a:pPr algn="ctr" fontAlgn="b"/>
                      <a:r>
                        <a:rPr lang="en-US" sz="1400" dirty="0">
                          <a:solidFill>
                            <a:schemeClr val="dk1"/>
                          </a:solidFill>
                          <a:latin typeface="+mn-lt"/>
                          <a:ea typeface="+mn-ea"/>
                          <a:cs typeface="+mn-cs"/>
                        </a:rPr>
                        <a:t>500</a:t>
                      </a:r>
                    </a:p>
                  </a:txBody>
                  <a:tcPr marL="9525" marR="9525" marT="9525" marB="0" anchor="b"/>
                </a:tc>
                <a:tc>
                  <a:txBody>
                    <a:bodyPr/>
                    <a:lstStyle/>
                    <a:p>
                      <a:pPr algn="ctr" fontAlgn="b"/>
                      <a:r>
                        <a:rPr lang="en-US" sz="1400" dirty="0">
                          <a:solidFill>
                            <a:schemeClr val="dk1"/>
                          </a:solidFill>
                          <a:latin typeface="+mn-lt"/>
                          <a:ea typeface="+mn-ea"/>
                          <a:cs typeface="+mn-cs"/>
                        </a:rPr>
                        <a:t>485</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006600"/>
                        </a:solidFill>
                      </a:endParaRPr>
                    </a:p>
                  </a:txBody>
                  <a:tcPr/>
                </a:tc>
                <a:extLst>
                  <a:ext uri="{0D108BD9-81ED-4DB2-BD59-A6C34878D82A}">
                    <a16:rowId xmlns:a16="http://schemas.microsoft.com/office/drawing/2014/main" val="10001"/>
                  </a:ext>
                </a:extLst>
              </a:tr>
              <a:tr h="344456">
                <a:tc>
                  <a:txBody>
                    <a:bodyPr/>
                    <a:lstStyle/>
                    <a:p>
                      <a:pPr algn="ctr"/>
                      <a:r>
                        <a:rPr lang="en-US" sz="1400" dirty="0" smtClean="0">
                          <a:solidFill>
                            <a:schemeClr val="dk1"/>
                          </a:solidFill>
                          <a:latin typeface="+mn-lt"/>
                          <a:ea typeface="+mn-ea"/>
                          <a:cs typeface="+mn-cs"/>
                        </a:rPr>
                        <a:t>2</a:t>
                      </a:r>
                      <a:endParaRPr lang="en-US" sz="1400" dirty="0">
                        <a:solidFill>
                          <a:schemeClr val="dk1"/>
                        </a:solidFill>
                        <a:latin typeface="+mn-lt"/>
                        <a:ea typeface="+mn-ea"/>
                        <a:cs typeface="+mn-cs"/>
                      </a:endParaRPr>
                    </a:p>
                  </a:txBody>
                  <a:tcPr/>
                </a:tc>
                <a:tc>
                  <a:txBody>
                    <a:bodyPr/>
                    <a:lstStyle/>
                    <a:p>
                      <a:pPr algn="ctr" fontAlgn="b"/>
                      <a:r>
                        <a:rPr lang="en-US" sz="1400">
                          <a:solidFill>
                            <a:schemeClr val="dk1"/>
                          </a:solidFill>
                          <a:latin typeface="+mn-lt"/>
                          <a:ea typeface="+mn-ea"/>
                          <a:cs typeface="+mn-cs"/>
                        </a:rPr>
                        <a:t>30</a:t>
                      </a:r>
                    </a:p>
                  </a:txBody>
                  <a:tcPr marL="9525" marR="9525" marT="9525" marB="0" anchor="b"/>
                </a:tc>
                <a:tc>
                  <a:txBody>
                    <a:bodyPr/>
                    <a:lstStyle/>
                    <a:p>
                      <a:pPr algn="ctr" fontAlgn="b"/>
                      <a:r>
                        <a:rPr lang="en-US" sz="1400" dirty="0">
                          <a:solidFill>
                            <a:schemeClr val="dk1"/>
                          </a:solidFill>
                          <a:latin typeface="+mn-lt"/>
                          <a:ea typeface="+mn-ea"/>
                          <a:cs typeface="+mn-cs"/>
                        </a:rPr>
                        <a:t>5</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FF0000"/>
                        </a:solidFill>
                      </a:endParaRPr>
                    </a:p>
                  </a:txBody>
                  <a:tcPr/>
                </a:tc>
                <a:extLst>
                  <a:ext uri="{0D108BD9-81ED-4DB2-BD59-A6C34878D82A}">
                    <a16:rowId xmlns:a16="http://schemas.microsoft.com/office/drawing/2014/main" val="10002"/>
                  </a:ext>
                </a:extLst>
              </a:tr>
              <a:tr h="344456">
                <a:tc>
                  <a:txBody>
                    <a:bodyPr/>
                    <a:lstStyle/>
                    <a:p>
                      <a:pPr algn="ctr"/>
                      <a:r>
                        <a:rPr lang="en-US" sz="1400" dirty="0" smtClean="0">
                          <a:solidFill>
                            <a:schemeClr val="dk1"/>
                          </a:solidFill>
                          <a:latin typeface="+mn-lt"/>
                          <a:ea typeface="+mn-ea"/>
                          <a:cs typeface="+mn-cs"/>
                        </a:rPr>
                        <a:t>3</a:t>
                      </a:r>
                      <a:endParaRPr lang="en-US" sz="1400" dirty="0">
                        <a:solidFill>
                          <a:schemeClr val="dk1"/>
                        </a:solidFill>
                        <a:latin typeface="+mn-lt"/>
                        <a:ea typeface="+mn-ea"/>
                        <a:cs typeface="+mn-cs"/>
                      </a:endParaRPr>
                    </a:p>
                  </a:txBody>
                  <a:tcPr/>
                </a:tc>
                <a:tc>
                  <a:txBody>
                    <a:bodyPr/>
                    <a:lstStyle/>
                    <a:p>
                      <a:pPr algn="ctr" fontAlgn="b"/>
                      <a:r>
                        <a:rPr lang="en-US" sz="1400">
                          <a:solidFill>
                            <a:schemeClr val="dk1"/>
                          </a:solidFill>
                          <a:latin typeface="+mn-lt"/>
                          <a:ea typeface="+mn-ea"/>
                          <a:cs typeface="+mn-cs"/>
                        </a:rPr>
                        <a:t>90</a:t>
                      </a:r>
                    </a:p>
                  </a:txBody>
                  <a:tcPr marL="9525" marR="9525" marT="9525" marB="0" anchor="b"/>
                </a:tc>
                <a:tc>
                  <a:txBody>
                    <a:bodyPr/>
                    <a:lstStyle/>
                    <a:p>
                      <a:pPr algn="ctr" fontAlgn="b"/>
                      <a:r>
                        <a:rPr lang="en-US" sz="1400" dirty="0">
                          <a:solidFill>
                            <a:schemeClr val="dk1"/>
                          </a:solidFill>
                          <a:latin typeface="+mn-lt"/>
                          <a:ea typeface="+mn-ea"/>
                          <a:cs typeface="+mn-cs"/>
                        </a:rPr>
                        <a:t>50</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FF0000"/>
                        </a:solidFill>
                      </a:endParaRPr>
                    </a:p>
                  </a:txBody>
                  <a:tcPr/>
                </a:tc>
                <a:extLst>
                  <a:ext uri="{0D108BD9-81ED-4DB2-BD59-A6C34878D82A}">
                    <a16:rowId xmlns:a16="http://schemas.microsoft.com/office/drawing/2014/main" val="10003"/>
                  </a:ext>
                </a:extLst>
              </a:tr>
              <a:tr h="344456">
                <a:tc>
                  <a:txBody>
                    <a:bodyPr/>
                    <a:lstStyle/>
                    <a:p>
                      <a:pPr algn="ctr"/>
                      <a:r>
                        <a:rPr lang="en-US" sz="1400" dirty="0" smtClean="0">
                          <a:solidFill>
                            <a:schemeClr val="dk1"/>
                          </a:solidFill>
                          <a:latin typeface="+mn-lt"/>
                          <a:ea typeface="+mn-ea"/>
                          <a:cs typeface="+mn-cs"/>
                        </a:rPr>
                        <a:t>4</a:t>
                      </a:r>
                      <a:endParaRPr lang="en-US" sz="1400" dirty="0">
                        <a:solidFill>
                          <a:schemeClr val="dk1"/>
                        </a:solidFill>
                        <a:latin typeface="+mn-lt"/>
                        <a:ea typeface="+mn-ea"/>
                        <a:cs typeface="+mn-cs"/>
                      </a:endParaRPr>
                    </a:p>
                  </a:txBody>
                  <a:tcPr/>
                </a:tc>
                <a:tc>
                  <a:txBody>
                    <a:bodyPr/>
                    <a:lstStyle/>
                    <a:p>
                      <a:pPr algn="ctr" fontAlgn="b"/>
                      <a:r>
                        <a:rPr lang="en-US" sz="1400">
                          <a:solidFill>
                            <a:schemeClr val="dk1"/>
                          </a:solidFill>
                          <a:latin typeface="+mn-lt"/>
                          <a:ea typeface="+mn-ea"/>
                          <a:cs typeface="+mn-cs"/>
                        </a:rPr>
                        <a:t>44</a:t>
                      </a:r>
                    </a:p>
                  </a:txBody>
                  <a:tcPr marL="9525" marR="9525" marT="9525" marB="0" anchor="b"/>
                </a:tc>
                <a:tc>
                  <a:txBody>
                    <a:bodyPr/>
                    <a:lstStyle/>
                    <a:p>
                      <a:pPr algn="ctr" fontAlgn="b"/>
                      <a:r>
                        <a:rPr lang="en-US" sz="1400" dirty="0">
                          <a:solidFill>
                            <a:schemeClr val="dk1"/>
                          </a:solidFill>
                          <a:latin typeface="+mn-lt"/>
                          <a:ea typeface="+mn-ea"/>
                          <a:cs typeface="+mn-cs"/>
                        </a:rPr>
                        <a:t>32</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006600"/>
                        </a:solidFill>
                      </a:endParaRPr>
                    </a:p>
                  </a:txBody>
                  <a:tcPr/>
                </a:tc>
                <a:extLst>
                  <a:ext uri="{0D108BD9-81ED-4DB2-BD59-A6C34878D82A}">
                    <a16:rowId xmlns:a16="http://schemas.microsoft.com/office/drawing/2014/main" val="10004"/>
                  </a:ext>
                </a:extLst>
              </a:tr>
              <a:tr h="344456">
                <a:tc>
                  <a:txBody>
                    <a:bodyPr/>
                    <a:lstStyle/>
                    <a:p>
                      <a:pPr algn="ctr"/>
                      <a:r>
                        <a:rPr lang="en-US" sz="1400" dirty="0" smtClean="0">
                          <a:solidFill>
                            <a:schemeClr val="dk1"/>
                          </a:solidFill>
                          <a:latin typeface="+mn-lt"/>
                          <a:ea typeface="+mn-ea"/>
                          <a:cs typeface="+mn-cs"/>
                        </a:rPr>
                        <a:t>5</a:t>
                      </a:r>
                      <a:endParaRPr lang="en-US" sz="1400" dirty="0">
                        <a:solidFill>
                          <a:schemeClr val="dk1"/>
                        </a:solidFill>
                        <a:latin typeface="+mn-lt"/>
                        <a:ea typeface="+mn-ea"/>
                        <a:cs typeface="+mn-cs"/>
                      </a:endParaRPr>
                    </a:p>
                  </a:txBody>
                  <a:tcPr/>
                </a:tc>
                <a:tc>
                  <a:txBody>
                    <a:bodyPr/>
                    <a:lstStyle/>
                    <a:p>
                      <a:pPr algn="ctr" fontAlgn="b"/>
                      <a:r>
                        <a:rPr lang="en-US" sz="1400">
                          <a:solidFill>
                            <a:schemeClr val="dk1"/>
                          </a:solidFill>
                          <a:latin typeface="+mn-lt"/>
                          <a:ea typeface="+mn-ea"/>
                          <a:cs typeface="+mn-cs"/>
                        </a:rPr>
                        <a:t>200</a:t>
                      </a:r>
                    </a:p>
                  </a:txBody>
                  <a:tcPr marL="9525" marR="9525" marT="9525" marB="0" anchor="b"/>
                </a:tc>
                <a:tc>
                  <a:txBody>
                    <a:bodyPr/>
                    <a:lstStyle/>
                    <a:p>
                      <a:pPr algn="ctr" fontAlgn="b"/>
                      <a:r>
                        <a:rPr lang="en-US" sz="1400" dirty="0">
                          <a:solidFill>
                            <a:schemeClr val="dk1"/>
                          </a:solidFill>
                          <a:latin typeface="+mn-lt"/>
                          <a:ea typeface="+mn-ea"/>
                          <a:cs typeface="+mn-cs"/>
                        </a:rPr>
                        <a:t>150</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006600"/>
                        </a:solidFill>
                      </a:endParaRPr>
                    </a:p>
                  </a:txBody>
                  <a:tcPr/>
                </a:tc>
                <a:extLst>
                  <a:ext uri="{0D108BD9-81ED-4DB2-BD59-A6C34878D82A}">
                    <a16:rowId xmlns:a16="http://schemas.microsoft.com/office/drawing/2014/main" val="10005"/>
                  </a:ext>
                </a:extLst>
              </a:tr>
              <a:tr h="344456">
                <a:tc>
                  <a:txBody>
                    <a:bodyPr/>
                    <a:lstStyle/>
                    <a:p>
                      <a:pPr algn="ctr"/>
                      <a:r>
                        <a:rPr lang="en-US" sz="1400" dirty="0" smtClean="0">
                          <a:solidFill>
                            <a:schemeClr val="dk1"/>
                          </a:solidFill>
                          <a:latin typeface="+mn-lt"/>
                          <a:ea typeface="+mn-ea"/>
                          <a:cs typeface="+mn-cs"/>
                        </a:rPr>
                        <a:t>6</a:t>
                      </a:r>
                      <a:endParaRPr lang="en-US" sz="1400" dirty="0">
                        <a:solidFill>
                          <a:schemeClr val="dk1"/>
                        </a:solidFill>
                        <a:latin typeface="+mn-lt"/>
                        <a:ea typeface="+mn-ea"/>
                        <a:cs typeface="+mn-cs"/>
                      </a:endParaRPr>
                    </a:p>
                  </a:txBody>
                  <a:tcPr/>
                </a:tc>
                <a:tc>
                  <a:txBody>
                    <a:bodyPr/>
                    <a:lstStyle/>
                    <a:p>
                      <a:pPr algn="ctr" fontAlgn="b"/>
                      <a:r>
                        <a:rPr lang="en-US" sz="1400" dirty="0">
                          <a:solidFill>
                            <a:schemeClr val="dk1"/>
                          </a:solidFill>
                          <a:latin typeface="+mn-lt"/>
                          <a:ea typeface="+mn-ea"/>
                          <a:cs typeface="+mn-cs"/>
                        </a:rPr>
                        <a:t>31</a:t>
                      </a:r>
                    </a:p>
                  </a:txBody>
                  <a:tcPr marL="9525" marR="9525" marT="9525" marB="0" anchor="b"/>
                </a:tc>
                <a:tc>
                  <a:txBody>
                    <a:bodyPr/>
                    <a:lstStyle/>
                    <a:p>
                      <a:pPr algn="ctr" fontAlgn="b"/>
                      <a:r>
                        <a:rPr lang="en-US" sz="1400" dirty="0">
                          <a:solidFill>
                            <a:schemeClr val="dk1"/>
                          </a:solidFill>
                          <a:latin typeface="+mn-lt"/>
                          <a:ea typeface="+mn-ea"/>
                          <a:cs typeface="+mn-cs"/>
                        </a:rPr>
                        <a:t>10</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FF0000"/>
                        </a:solidFill>
                      </a:endParaRPr>
                    </a:p>
                  </a:txBody>
                  <a:tcPr/>
                </a:tc>
                <a:extLst>
                  <a:ext uri="{0D108BD9-81ED-4DB2-BD59-A6C34878D82A}">
                    <a16:rowId xmlns:a16="http://schemas.microsoft.com/office/drawing/2014/main" val="10006"/>
                  </a:ext>
                </a:extLst>
              </a:tr>
              <a:tr h="344456">
                <a:tc>
                  <a:txBody>
                    <a:bodyPr/>
                    <a:lstStyle/>
                    <a:p>
                      <a:pPr algn="ctr"/>
                      <a:r>
                        <a:rPr lang="en-US" sz="1400" dirty="0" smtClean="0">
                          <a:solidFill>
                            <a:schemeClr val="dk1"/>
                          </a:solidFill>
                          <a:latin typeface="+mn-lt"/>
                          <a:ea typeface="+mn-ea"/>
                          <a:cs typeface="+mn-cs"/>
                        </a:rPr>
                        <a:t>7</a:t>
                      </a:r>
                      <a:endParaRPr lang="en-US" sz="1400" dirty="0">
                        <a:solidFill>
                          <a:schemeClr val="dk1"/>
                        </a:solidFill>
                        <a:latin typeface="+mn-lt"/>
                        <a:ea typeface="+mn-ea"/>
                        <a:cs typeface="+mn-cs"/>
                      </a:endParaRPr>
                    </a:p>
                  </a:txBody>
                  <a:tcPr/>
                </a:tc>
                <a:tc>
                  <a:txBody>
                    <a:bodyPr/>
                    <a:lstStyle/>
                    <a:p>
                      <a:pPr algn="ctr" fontAlgn="b"/>
                      <a:r>
                        <a:rPr lang="en-US" sz="1400">
                          <a:solidFill>
                            <a:schemeClr val="dk1"/>
                          </a:solidFill>
                          <a:latin typeface="+mn-lt"/>
                          <a:ea typeface="+mn-ea"/>
                          <a:cs typeface="+mn-cs"/>
                        </a:rPr>
                        <a:t>87</a:t>
                      </a:r>
                    </a:p>
                  </a:txBody>
                  <a:tcPr marL="9525" marR="9525" marT="9525" marB="0" anchor="b"/>
                </a:tc>
                <a:tc>
                  <a:txBody>
                    <a:bodyPr/>
                    <a:lstStyle/>
                    <a:p>
                      <a:pPr algn="ctr" fontAlgn="b"/>
                      <a:r>
                        <a:rPr lang="en-US" sz="1400" dirty="0">
                          <a:solidFill>
                            <a:schemeClr val="dk1"/>
                          </a:solidFill>
                          <a:latin typeface="+mn-lt"/>
                          <a:ea typeface="+mn-ea"/>
                          <a:cs typeface="+mn-cs"/>
                        </a:rPr>
                        <a:t>64</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006600"/>
                        </a:solidFill>
                      </a:endParaRPr>
                    </a:p>
                  </a:txBody>
                  <a:tcPr/>
                </a:tc>
                <a:extLst>
                  <a:ext uri="{0D108BD9-81ED-4DB2-BD59-A6C34878D82A}">
                    <a16:rowId xmlns:a16="http://schemas.microsoft.com/office/drawing/2014/main" val="10007"/>
                  </a:ext>
                </a:extLst>
              </a:tr>
              <a:tr h="344456">
                <a:tc>
                  <a:txBody>
                    <a:bodyPr/>
                    <a:lstStyle/>
                    <a:p>
                      <a:pPr algn="ctr"/>
                      <a:r>
                        <a:rPr lang="en-US" sz="1400" dirty="0" smtClean="0">
                          <a:solidFill>
                            <a:schemeClr val="dk1"/>
                          </a:solidFill>
                          <a:latin typeface="+mn-lt"/>
                          <a:ea typeface="+mn-ea"/>
                          <a:cs typeface="+mn-cs"/>
                        </a:rPr>
                        <a:t>8</a:t>
                      </a:r>
                      <a:endParaRPr lang="en-US" sz="1400" dirty="0">
                        <a:solidFill>
                          <a:schemeClr val="dk1"/>
                        </a:solidFill>
                        <a:latin typeface="+mn-lt"/>
                        <a:ea typeface="+mn-ea"/>
                        <a:cs typeface="+mn-cs"/>
                      </a:endParaRPr>
                    </a:p>
                  </a:txBody>
                  <a:tcPr/>
                </a:tc>
                <a:tc>
                  <a:txBody>
                    <a:bodyPr/>
                    <a:lstStyle/>
                    <a:p>
                      <a:pPr algn="ctr" fontAlgn="b"/>
                      <a:r>
                        <a:rPr lang="en-US" sz="1400" dirty="0">
                          <a:solidFill>
                            <a:schemeClr val="dk1"/>
                          </a:solidFill>
                          <a:latin typeface="+mn-lt"/>
                          <a:ea typeface="+mn-ea"/>
                          <a:cs typeface="+mn-cs"/>
                        </a:rPr>
                        <a:t>82</a:t>
                      </a:r>
                    </a:p>
                  </a:txBody>
                  <a:tcPr marL="9525" marR="9525" marT="9525" marB="0" anchor="b"/>
                </a:tc>
                <a:tc>
                  <a:txBody>
                    <a:bodyPr/>
                    <a:lstStyle/>
                    <a:p>
                      <a:pPr algn="ctr" fontAlgn="b"/>
                      <a:r>
                        <a:rPr lang="en-US" sz="1400" dirty="0">
                          <a:solidFill>
                            <a:schemeClr val="dk1"/>
                          </a:solidFill>
                          <a:latin typeface="+mn-lt"/>
                          <a:ea typeface="+mn-ea"/>
                          <a:cs typeface="+mn-cs"/>
                        </a:rPr>
                        <a:t>37</a:t>
                      </a: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FF0000"/>
                        </a:solidFill>
                      </a:endParaRPr>
                    </a:p>
                  </a:txBody>
                  <a:tcPr/>
                </a:tc>
                <a:extLst>
                  <a:ext uri="{0D108BD9-81ED-4DB2-BD59-A6C34878D82A}">
                    <a16:rowId xmlns:a16="http://schemas.microsoft.com/office/drawing/2014/main" val="10008"/>
                  </a:ext>
                </a:extLst>
              </a:tr>
              <a:tr h="344456">
                <a:tc>
                  <a:txBody>
                    <a:bodyPr/>
                    <a:lstStyle/>
                    <a:p>
                      <a:pPr algn="ctr"/>
                      <a:r>
                        <a:rPr lang="en-US" sz="1400" dirty="0" smtClean="0">
                          <a:solidFill>
                            <a:schemeClr val="dk1"/>
                          </a:solidFill>
                          <a:latin typeface="+mn-lt"/>
                          <a:ea typeface="+mn-ea"/>
                          <a:cs typeface="+mn-cs"/>
                        </a:rPr>
                        <a:t>Grand</a:t>
                      </a:r>
                      <a:endParaRPr lang="en-US" sz="1400" dirty="0">
                        <a:solidFill>
                          <a:schemeClr val="dk1"/>
                        </a:solidFill>
                        <a:latin typeface="+mn-lt"/>
                        <a:ea typeface="+mn-ea"/>
                        <a:cs typeface="+mn-cs"/>
                      </a:endParaRPr>
                    </a:p>
                  </a:txBody>
                  <a:tcPr/>
                </a:tc>
                <a:tc>
                  <a:txBody>
                    <a:bodyPr/>
                    <a:lstStyle/>
                    <a:p>
                      <a:pPr algn="ctr" fontAlgn="b"/>
                      <a:r>
                        <a:rPr lang="en-US" sz="1400" dirty="0" smtClean="0">
                          <a:solidFill>
                            <a:schemeClr val="dk1"/>
                          </a:solidFill>
                          <a:latin typeface="+mn-lt"/>
                          <a:ea typeface="+mn-ea"/>
                          <a:cs typeface="+mn-cs"/>
                        </a:rPr>
                        <a:t>1064</a:t>
                      </a:r>
                      <a:endParaRPr lang="en-US" sz="1400" dirty="0">
                        <a:solidFill>
                          <a:schemeClr val="dk1"/>
                        </a:solidFill>
                        <a:latin typeface="+mn-lt"/>
                        <a:ea typeface="+mn-ea"/>
                        <a:cs typeface="+mn-cs"/>
                      </a:endParaRPr>
                    </a:p>
                  </a:txBody>
                  <a:tcPr marL="9525" marR="9525" marT="9525" marB="0" anchor="b"/>
                </a:tc>
                <a:tc>
                  <a:txBody>
                    <a:bodyPr/>
                    <a:lstStyle/>
                    <a:p>
                      <a:pPr algn="ctr" fontAlgn="b"/>
                      <a:r>
                        <a:rPr lang="en-US" sz="1400" dirty="0" smtClean="0">
                          <a:solidFill>
                            <a:schemeClr val="dk1"/>
                          </a:solidFill>
                          <a:latin typeface="+mn-lt"/>
                          <a:ea typeface="+mn-ea"/>
                          <a:cs typeface="+mn-cs"/>
                        </a:rPr>
                        <a:t>833</a:t>
                      </a:r>
                      <a:endParaRPr lang="en-US" sz="1400" dirty="0">
                        <a:solidFill>
                          <a:schemeClr val="dk1"/>
                        </a:solidFill>
                        <a:latin typeface="+mn-lt"/>
                        <a:ea typeface="+mn-ea"/>
                        <a:cs typeface="+mn-cs"/>
                      </a:endParaRPr>
                    </a:p>
                  </a:txBody>
                  <a:tcPr marL="9525" marR="9525" marT="9525" marB="0" anchor="b"/>
                </a:tc>
                <a:tc>
                  <a:txBody>
                    <a:bodyPr/>
                    <a:lstStyle/>
                    <a:p>
                      <a:pPr algn="ctr"/>
                      <a:endParaRPr lang="en-US" sz="1400" dirty="0">
                        <a:solidFill>
                          <a:schemeClr val="dk1"/>
                        </a:solidFill>
                        <a:latin typeface="+mn-lt"/>
                        <a:ea typeface="+mn-ea"/>
                        <a:cs typeface="+mn-cs"/>
                      </a:endParaRPr>
                    </a:p>
                  </a:txBody>
                  <a:tcPr/>
                </a:tc>
                <a:tc>
                  <a:txBody>
                    <a:bodyPr/>
                    <a:lstStyle/>
                    <a:p>
                      <a:endParaRPr lang="en-US" sz="1400" dirty="0">
                        <a:solidFill>
                          <a:srgbClr val="006600"/>
                        </a:solidFill>
                      </a:endParaRPr>
                    </a:p>
                  </a:txBody>
                  <a:tcPr/>
                </a:tc>
                <a:extLst>
                  <a:ext uri="{0D108BD9-81ED-4DB2-BD59-A6C34878D82A}">
                    <a16:rowId xmlns:a16="http://schemas.microsoft.com/office/drawing/2014/main" val="10009"/>
                  </a:ext>
                </a:extLst>
              </a:tr>
            </a:tbl>
          </a:graphicData>
        </a:graphic>
      </p:graphicFrame>
      <p:sp>
        <p:nvSpPr>
          <p:cNvPr id="90" name="Rectangle 89"/>
          <p:cNvSpPr/>
          <p:nvPr/>
        </p:nvSpPr>
        <p:spPr>
          <a:xfrm>
            <a:off x="7327900" y="2638425"/>
            <a:ext cx="2788823" cy="1477328"/>
          </a:xfrm>
          <a:prstGeom prst="rect">
            <a:avLst/>
          </a:prstGeom>
          <a:noFill/>
        </p:spPr>
        <p:txBody>
          <a:bodyPr wrap="square" lIns="91440" tIns="45720" rIns="91440" bIns="45720">
            <a:spAutoFit/>
          </a:bodyPr>
          <a:lstStyle/>
          <a:p>
            <a:pPr algn="ctr"/>
            <a:r>
              <a:rPr lang="en-US" dirty="0" smtClean="0">
                <a:solidFill>
                  <a:schemeClr val="tx2">
                    <a:lumMod val="75000"/>
                  </a:schemeClr>
                </a:solidFill>
              </a:rPr>
              <a:t>Does Prevalence Matter?</a:t>
            </a:r>
          </a:p>
          <a:p>
            <a:pPr algn="ctr"/>
            <a:r>
              <a:rPr lang="en-US" dirty="0" smtClean="0">
                <a:solidFill>
                  <a:schemeClr val="tx2">
                    <a:lumMod val="75000"/>
                  </a:schemeClr>
                </a:solidFill>
              </a:rPr>
              <a:t>Overall Sensitivity </a:t>
            </a:r>
            <a:r>
              <a:rPr lang="en-US" dirty="0" smtClean="0">
                <a:solidFill>
                  <a:srgbClr val="FF0000"/>
                </a:solidFill>
              </a:rPr>
              <a:t>78%</a:t>
            </a:r>
            <a:r>
              <a:rPr lang="en-US" dirty="0" smtClean="0">
                <a:solidFill>
                  <a:schemeClr val="tx2">
                    <a:lumMod val="75000"/>
                  </a:schemeClr>
                </a:solidFill>
              </a:rPr>
              <a:t> is Biased by the Most Common Pathogens! The odds are better</a:t>
            </a:r>
            <a:endParaRPr lang="en-US" dirty="0">
              <a:solidFill>
                <a:schemeClr val="tx2">
                  <a:lumMod val="75000"/>
                </a:schemeClr>
              </a:solidFill>
            </a:endParaRPr>
          </a:p>
        </p:txBody>
      </p:sp>
      <p:sp>
        <p:nvSpPr>
          <p:cNvPr id="91" name="Rectangle 90"/>
          <p:cNvSpPr/>
          <p:nvPr/>
        </p:nvSpPr>
        <p:spPr>
          <a:xfrm>
            <a:off x="7327899" y="4238625"/>
            <a:ext cx="2788823" cy="2862322"/>
          </a:xfrm>
          <a:prstGeom prst="rect">
            <a:avLst/>
          </a:prstGeom>
          <a:noFill/>
        </p:spPr>
        <p:txBody>
          <a:bodyPr wrap="square" lIns="91440" tIns="45720" rIns="91440" bIns="45720">
            <a:spAutoFit/>
          </a:bodyPr>
          <a:lstStyle/>
          <a:p>
            <a:pPr algn="ctr"/>
            <a:r>
              <a:rPr lang="en-US" dirty="0" smtClean="0">
                <a:solidFill>
                  <a:schemeClr val="tx2">
                    <a:lumMod val="75000"/>
                  </a:schemeClr>
                </a:solidFill>
              </a:rPr>
              <a:t>However ………….</a:t>
            </a:r>
          </a:p>
          <a:p>
            <a:pPr algn="ctr"/>
            <a:r>
              <a:rPr lang="en-US" dirty="0" smtClean="0">
                <a:solidFill>
                  <a:schemeClr val="tx2">
                    <a:lumMod val="75000"/>
                  </a:schemeClr>
                </a:solidFill>
              </a:rPr>
              <a:t>If you </a:t>
            </a:r>
            <a:r>
              <a:rPr lang="en-US" dirty="0" smtClean="0">
                <a:solidFill>
                  <a:srgbClr val="FF0000"/>
                </a:solidFill>
              </a:rPr>
              <a:t>need a safe decision</a:t>
            </a:r>
            <a:r>
              <a:rPr lang="en-US" dirty="0" smtClean="0">
                <a:solidFill>
                  <a:schemeClr val="tx2">
                    <a:lumMod val="75000"/>
                  </a:schemeClr>
                </a:solidFill>
              </a:rPr>
              <a:t> when you don’t know the pathogen its </a:t>
            </a:r>
          </a:p>
          <a:p>
            <a:pPr algn="ctr"/>
            <a:r>
              <a:rPr lang="en-US" dirty="0" smtClean="0">
                <a:solidFill>
                  <a:schemeClr val="tx2">
                    <a:lumMod val="75000"/>
                  </a:schemeClr>
                </a:solidFill>
              </a:rPr>
              <a:t>4 effective / 8 possible pathogens = </a:t>
            </a:r>
            <a:r>
              <a:rPr lang="en-US" dirty="0" smtClean="0">
                <a:solidFill>
                  <a:srgbClr val="FF0000"/>
                </a:solidFill>
              </a:rPr>
              <a:t>50%</a:t>
            </a:r>
          </a:p>
          <a:p>
            <a:pPr algn="ctr"/>
            <a:r>
              <a:rPr lang="en-US" dirty="0" smtClean="0">
                <a:solidFill>
                  <a:srgbClr val="FF0000"/>
                </a:solidFill>
              </a:rPr>
              <a:t>Don’t Use</a:t>
            </a:r>
          </a:p>
          <a:p>
            <a:pPr algn="ctr"/>
            <a:r>
              <a:rPr lang="en-US" dirty="0" smtClean="0">
                <a:solidFill>
                  <a:srgbClr val="FF0000"/>
                </a:solidFill>
              </a:rPr>
              <a:t>Why? 22% chances it’s a pathogen other than the most common ones!</a:t>
            </a:r>
            <a:endParaRPr lang="en-US" dirty="0">
              <a:solidFill>
                <a:srgbClr val="FF0000"/>
              </a:solidFill>
            </a:endParaRPr>
          </a:p>
        </p:txBody>
      </p:sp>
      <p:sp>
        <p:nvSpPr>
          <p:cNvPr id="3" name="TextBox 2"/>
          <p:cNvSpPr txBox="1"/>
          <p:nvPr/>
        </p:nvSpPr>
        <p:spPr>
          <a:xfrm>
            <a:off x="4539753" y="3904010"/>
            <a:ext cx="2407147" cy="369332"/>
          </a:xfrm>
          <a:prstGeom prst="rect">
            <a:avLst/>
          </a:prstGeom>
          <a:noFill/>
        </p:spPr>
        <p:txBody>
          <a:bodyPr wrap="square" rtlCol="0">
            <a:spAutoFit/>
          </a:bodyPr>
          <a:lstStyle/>
          <a:p>
            <a:pPr algn="ctr"/>
            <a:r>
              <a:rPr lang="en-US" dirty="0">
                <a:solidFill>
                  <a:schemeClr val="dk1"/>
                </a:solidFill>
              </a:rPr>
              <a:t>97</a:t>
            </a:r>
            <a:r>
              <a:rPr lang="en-US" dirty="0" smtClean="0">
                <a:solidFill>
                  <a:schemeClr val="dk1"/>
                </a:solidFill>
              </a:rPr>
              <a:t>%          </a:t>
            </a:r>
            <a:r>
              <a:rPr lang="en-US" dirty="0" smtClean="0">
                <a:solidFill>
                  <a:srgbClr val="006600"/>
                </a:solidFill>
              </a:rPr>
              <a:t>Effective</a:t>
            </a:r>
            <a:endParaRPr lang="en-US" dirty="0">
              <a:solidFill>
                <a:schemeClr val="dk1"/>
              </a:solidFill>
            </a:endParaRPr>
          </a:p>
        </p:txBody>
      </p:sp>
      <p:sp>
        <p:nvSpPr>
          <p:cNvPr id="93" name="TextBox 92"/>
          <p:cNvSpPr txBox="1"/>
          <p:nvPr/>
        </p:nvSpPr>
        <p:spPr>
          <a:xfrm>
            <a:off x="4584700" y="4243330"/>
            <a:ext cx="2407147" cy="369332"/>
          </a:xfrm>
          <a:prstGeom prst="rect">
            <a:avLst/>
          </a:prstGeom>
          <a:noFill/>
        </p:spPr>
        <p:txBody>
          <a:bodyPr wrap="square" rtlCol="0">
            <a:spAutoFit/>
          </a:bodyPr>
          <a:lstStyle/>
          <a:p>
            <a:pPr algn="ctr"/>
            <a:r>
              <a:rPr lang="en-US" dirty="0" smtClean="0">
                <a:solidFill>
                  <a:schemeClr val="dk1"/>
                </a:solidFill>
              </a:rPr>
              <a:t>17%         </a:t>
            </a:r>
            <a:r>
              <a:rPr lang="en-US" dirty="0">
                <a:solidFill>
                  <a:srgbClr val="FF0000"/>
                </a:solidFill>
              </a:rPr>
              <a:t>Ineffective</a:t>
            </a:r>
            <a:endParaRPr lang="en-US" dirty="0">
              <a:solidFill>
                <a:schemeClr val="dk1"/>
              </a:solidFill>
            </a:endParaRPr>
          </a:p>
        </p:txBody>
      </p:sp>
      <p:sp>
        <p:nvSpPr>
          <p:cNvPr id="176" name="TextBox 175"/>
          <p:cNvSpPr txBox="1"/>
          <p:nvPr/>
        </p:nvSpPr>
        <p:spPr>
          <a:xfrm>
            <a:off x="4584700" y="4587749"/>
            <a:ext cx="2407147" cy="369332"/>
          </a:xfrm>
          <a:prstGeom prst="rect">
            <a:avLst/>
          </a:prstGeom>
          <a:noFill/>
        </p:spPr>
        <p:txBody>
          <a:bodyPr wrap="square" rtlCol="0">
            <a:spAutoFit/>
          </a:bodyPr>
          <a:lstStyle/>
          <a:p>
            <a:pPr algn="ctr"/>
            <a:r>
              <a:rPr lang="en-US" dirty="0" smtClean="0">
                <a:solidFill>
                  <a:schemeClr val="dk1"/>
                </a:solidFill>
              </a:rPr>
              <a:t>56%         </a:t>
            </a:r>
            <a:r>
              <a:rPr lang="en-US" dirty="0">
                <a:solidFill>
                  <a:srgbClr val="FF0000"/>
                </a:solidFill>
              </a:rPr>
              <a:t>Ineffective</a:t>
            </a:r>
            <a:endParaRPr lang="en-US" dirty="0">
              <a:solidFill>
                <a:schemeClr val="dk1"/>
              </a:solidFill>
            </a:endParaRPr>
          </a:p>
        </p:txBody>
      </p:sp>
      <p:sp>
        <p:nvSpPr>
          <p:cNvPr id="177" name="TextBox 176"/>
          <p:cNvSpPr txBox="1"/>
          <p:nvPr/>
        </p:nvSpPr>
        <p:spPr>
          <a:xfrm>
            <a:off x="4561978" y="5628832"/>
            <a:ext cx="2407147" cy="369332"/>
          </a:xfrm>
          <a:prstGeom prst="rect">
            <a:avLst/>
          </a:prstGeom>
          <a:noFill/>
        </p:spPr>
        <p:txBody>
          <a:bodyPr wrap="square" rtlCol="0">
            <a:spAutoFit/>
          </a:bodyPr>
          <a:lstStyle/>
          <a:p>
            <a:pPr algn="ctr"/>
            <a:r>
              <a:rPr lang="en-US" dirty="0" smtClean="0">
                <a:solidFill>
                  <a:schemeClr val="dk1"/>
                </a:solidFill>
              </a:rPr>
              <a:t>32%         </a:t>
            </a:r>
            <a:r>
              <a:rPr lang="en-US" dirty="0">
                <a:solidFill>
                  <a:srgbClr val="FF0000"/>
                </a:solidFill>
              </a:rPr>
              <a:t>Ineffective</a:t>
            </a:r>
            <a:endParaRPr lang="en-US" dirty="0">
              <a:solidFill>
                <a:schemeClr val="dk1"/>
              </a:solidFill>
            </a:endParaRPr>
          </a:p>
        </p:txBody>
      </p:sp>
      <p:sp>
        <p:nvSpPr>
          <p:cNvPr id="178" name="TextBox 177"/>
          <p:cNvSpPr txBox="1"/>
          <p:nvPr/>
        </p:nvSpPr>
        <p:spPr>
          <a:xfrm>
            <a:off x="4584700" y="6315059"/>
            <a:ext cx="2407147" cy="369332"/>
          </a:xfrm>
          <a:prstGeom prst="rect">
            <a:avLst/>
          </a:prstGeom>
          <a:noFill/>
        </p:spPr>
        <p:txBody>
          <a:bodyPr wrap="square" rtlCol="0">
            <a:spAutoFit/>
          </a:bodyPr>
          <a:lstStyle/>
          <a:p>
            <a:pPr algn="ctr"/>
            <a:r>
              <a:rPr lang="en-US" dirty="0" smtClean="0">
                <a:solidFill>
                  <a:schemeClr val="dk1"/>
                </a:solidFill>
              </a:rPr>
              <a:t>45%         </a:t>
            </a:r>
            <a:r>
              <a:rPr lang="en-US" dirty="0">
                <a:solidFill>
                  <a:srgbClr val="FF0000"/>
                </a:solidFill>
              </a:rPr>
              <a:t>Ineffective</a:t>
            </a:r>
            <a:endParaRPr lang="en-US" dirty="0">
              <a:solidFill>
                <a:schemeClr val="dk1"/>
              </a:solidFill>
            </a:endParaRPr>
          </a:p>
        </p:txBody>
      </p:sp>
      <p:sp>
        <p:nvSpPr>
          <p:cNvPr id="179" name="TextBox 178"/>
          <p:cNvSpPr txBox="1"/>
          <p:nvPr/>
        </p:nvSpPr>
        <p:spPr>
          <a:xfrm>
            <a:off x="4505796" y="4913163"/>
            <a:ext cx="2407147" cy="369332"/>
          </a:xfrm>
          <a:prstGeom prst="rect">
            <a:avLst/>
          </a:prstGeom>
          <a:noFill/>
        </p:spPr>
        <p:txBody>
          <a:bodyPr wrap="square" rtlCol="0">
            <a:spAutoFit/>
          </a:bodyPr>
          <a:lstStyle/>
          <a:p>
            <a:pPr algn="ctr"/>
            <a:r>
              <a:rPr lang="en-US" dirty="0" smtClean="0">
                <a:solidFill>
                  <a:schemeClr val="dk1"/>
                </a:solidFill>
              </a:rPr>
              <a:t>73%          </a:t>
            </a:r>
            <a:r>
              <a:rPr lang="en-US" dirty="0" smtClean="0">
                <a:solidFill>
                  <a:srgbClr val="006600"/>
                </a:solidFill>
              </a:rPr>
              <a:t>Effective</a:t>
            </a:r>
            <a:endParaRPr lang="en-US" dirty="0">
              <a:solidFill>
                <a:schemeClr val="dk1"/>
              </a:solidFill>
            </a:endParaRPr>
          </a:p>
        </p:txBody>
      </p:sp>
      <p:sp>
        <p:nvSpPr>
          <p:cNvPr id="180" name="TextBox 179"/>
          <p:cNvSpPr txBox="1"/>
          <p:nvPr/>
        </p:nvSpPr>
        <p:spPr>
          <a:xfrm>
            <a:off x="4508500" y="5282495"/>
            <a:ext cx="2407147" cy="369332"/>
          </a:xfrm>
          <a:prstGeom prst="rect">
            <a:avLst/>
          </a:prstGeom>
          <a:noFill/>
        </p:spPr>
        <p:txBody>
          <a:bodyPr wrap="square" rtlCol="0">
            <a:spAutoFit/>
          </a:bodyPr>
          <a:lstStyle/>
          <a:p>
            <a:pPr algn="ctr"/>
            <a:r>
              <a:rPr lang="en-US" dirty="0" smtClean="0">
                <a:solidFill>
                  <a:schemeClr val="dk1"/>
                </a:solidFill>
              </a:rPr>
              <a:t>75%          </a:t>
            </a:r>
            <a:r>
              <a:rPr lang="en-US" dirty="0" smtClean="0">
                <a:solidFill>
                  <a:srgbClr val="006600"/>
                </a:solidFill>
              </a:rPr>
              <a:t>Effective</a:t>
            </a:r>
            <a:endParaRPr lang="en-US" dirty="0">
              <a:solidFill>
                <a:schemeClr val="dk1"/>
              </a:solidFill>
            </a:endParaRPr>
          </a:p>
        </p:txBody>
      </p:sp>
      <p:sp>
        <p:nvSpPr>
          <p:cNvPr id="181" name="TextBox 180"/>
          <p:cNvSpPr txBox="1"/>
          <p:nvPr/>
        </p:nvSpPr>
        <p:spPr>
          <a:xfrm>
            <a:off x="4505796" y="5968722"/>
            <a:ext cx="2407147" cy="369332"/>
          </a:xfrm>
          <a:prstGeom prst="rect">
            <a:avLst/>
          </a:prstGeom>
          <a:noFill/>
        </p:spPr>
        <p:txBody>
          <a:bodyPr wrap="square" rtlCol="0">
            <a:spAutoFit/>
          </a:bodyPr>
          <a:lstStyle/>
          <a:p>
            <a:pPr algn="ctr"/>
            <a:r>
              <a:rPr lang="en-US" dirty="0" smtClean="0">
                <a:solidFill>
                  <a:schemeClr val="dk1"/>
                </a:solidFill>
              </a:rPr>
              <a:t>74%          </a:t>
            </a:r>
            <a:r>
              <a:rPr lang="en-US" dirty="0" smtClean="0">
                <a:solidFill>
                  <a:srgbClr val="006600"/>
                </a:solidFill>
              </a:rPr>
              <a:t>Effective</a:t>
            </a:r>
            <a:endParaRPr lang="en-US" dirty="0">
              <a:solidFill>
                <a:schemeClr val="dk1"/>
              </a:solidFill>
            </a:endParaRPr>
          </a:p>
        </p:txBody>
      </p:sp>
      <p:sp>
        <p:nvSpPr>
          <p:cNvPr id="182" name="TextBox 181"/>
          <p:cNvSpPr txBox="1"/>
          <p:nvPr/>
        </p:nvSpPr>
        <p:spPr>
          <a:xfrm>
            <a:off x="4505796" y="6640473"/>
            <a:ext cx="2407147" cy="369332"/>
          </a:xfrm>
          <a:prstGeom prst="rect">
            <a:avLst/>
          </a:prstGeom>
          <a:noFill/>
        </p:spPr>
        <p:txBody>
          <a:bodyPr wrap="square" rtlCol="0">
            <a:spAutoFit/>
          </a:bodyPr>
          <a:lstStyle/>
          <a:p>
            <a:pPr algn="ctr"/>
            <a:r>
              <a:rPr lang="en-US" b="1" dirty="0" smtClean="0">
                <a:solidFill>
                  <a:schemeClr val="accent6">
                    <a:lumMod val="50000"/>
                  </a:schemeClr>
                </a:solidFill>
              </a:rPr>
              <a:t>78%          Effective</a:t>
            </a:r>
            <a:endParaRPr lang="en-US" b="1" dirty="0">
              <a:solidFill>
                <a:schemeClr val="accent6">
                  <a:lumMod val="50000"/>
                </a:schemeClr>
              </a:solidFill>
            </a:endParaRPr>
          </a:p>
        </p:txBody>
      </p:sp>
      <p:sp>
        <p:nvSpPr>
          <p:cNvPr id="4" name="Oval 3"/>
          <p:cNvSpPr/>
          <p:nvPr/>
        </p:nvSpPr>
        <p:spPr>
          <a:xfrm>
            <a:off x="3517900" y="3904010"/>
            <a:ext cx="637758" cy="48701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3" name="Oval 182"/>
          <p:cNvSpPr/>
          <p:nvPr/>
        </p:nvSpPr>
        <p:spPr>
          <a:xfrm>
            <a:off x="3517900" y="5263445"/>
            <a:ext cx="637758" cy="48701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035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down)">
                                      <p:cBhvr>
                                        <p:cTn id="4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3" grpId="0"/>
      <p:bldP spid="93" grpId="0"/>
      <p:bldP spid="176" grpId="0"/>
      <p:bldP spid="177" grpId="0"/>
      <p:bldP spid="178" grpId="0"/>
      <p:bldP spid="179" grpId="0"/>
      <p:bldP spid="180" grpId="0"/>
      <p:bldP spid="181" grpId="0"/>
      <p:bldP spid="182" grpId="0"/>
      <p:bldP spid="4" grpId="0" animBg="1"/>
      <p:bldP spid="1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a:defRPr/>
            </a:pPr>
            <a:r>
              <a:rPr lang="en-GB" sz="2800" b="1" dirty="0" smtClean="0">
                <a:solidFill>
                  <a:schemeClr val="tx2">
                    <a:lumMod val="75000"/>
                  </a:schemeClr>
                </a:solidFill>
              </a:rPr>
              <a:t>Data Use Lifecycle </a:t>
            </a:r>
            <a:r>
              <a:rPr lang="en-US" sz="2800" b="1" dirty="0">
                <a:solidFill>
                  <a:schemeClr val="tx2">
                    <a:lumMod val="75000"/>
                  </a:schemeClr>
                </a:solidFill>
              </a:rPr>
              <a:t>(4S™</a:t>
            </a:r>
            <a:r>
              <a:rPr lang="en-US" sz="2800" b="1" dirty="0" smtClean="0">
                <a:solidFill>
                  <a:schemeClr val="tx2">
                    <a:lumMod val="75000"/>
                  </a:schemeClr>
                </a:solidFill>
              </a:rPr>
              <a:t>)</a:t>
            </a:r>
            <a:endParaRPr lang="en-GB" sz="2800" b="1" dirty="0">
              <a:solidFill>
                <a:schemeClr val="tx2">
                  <a:lumMod val="75000"/>
                </a:schemeClr>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20" name="Group 19"/>
          <p:cNvGrpSpPr/>
          <p:nvPr/>
        </p:nvGrpSpPr>
        <p:grpSpPr>
          <a:xfrm>
            <a:off x="774700" y="1038225"/>
            <a:ext cx="9144000" cy="6248400"/>
            <a:chOff x="774700" y="1343025"/>
            <a:chExt cx="9144000" cy="6248400"/>
          </a:xfrm>
        </p:grpSpPr>
        <p:grpSp>
          <p:nvGrpSpPr>
            <p:cNvPr id="19" name="Group 18"/>
            <p:cNvGrpSpPr/>
            <p:nvPr/>
          </p:nvGrpSpPr>
          <p:grpSpPr>
            <a:xfrm>
              <a:off x="774700" y="1343025"/>
              <a:ext cx="9144000" cy="6248400"/>
              <a:chOff x="774700" y="1343025"/>
              <a:chExt cx="9144000" cy="6248400"/>
            </a:xfrm>
          </p:grpSpPr>
          <p:grpSp>
            <p:nvGrpSpPr>
              <p:cNvPr id="16" name="Group 15"/>
              <p:cNvGrpSpPr/>
              <p:nvPr/>
            </p:nvGrpSpPr>
            <p:grpSpPr>
              <a:xfrm>
                <a:off x="774700" y="1343025"/>
                <a:ext cx="9144000" cy="5663290"/>
                <a:chOff x="600315" y="1114425"/>
                <a:chExt cx="9144000" cy="5663290"/>
              </a:xfrm>
            </p:grpSpPr>
            <p:graphicFrame>
              <p:nvGraphicFramePr>
                <p:cNvPr id="10" name="Diagram 9"/>
                <p:cNvGraphicFramePr/>
                <p:nvPr>
                  <p:extLst>
                    <p:ext uri="{D42A27DB-BD31-4B8C-83A1-F6EECF244321}">
                      <p14:modId xmlns:p14="http://schemas.microsoft.com/office/powerpoint/2010/main" val="173335242"/>
                    </p:ext>
                  </p:extLst>
                </p:nvPr>
              </p:nvGraphicFramePr>
              <p:xfrm>
                <a:off x="1195510" y="1114425"/>
                <a:ext cx="8548805" cy="56632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6" name="Group 5"/>
                <p:cNvGrpSpPr/>
                <p:nvPr/>
              </p:nvGrpSpPr>
              <p:grpSpPr>
                <a:xfrm>
                  <a:off x="3289300" y="1559523"/>
                  <a:ext cx="4397615" cy="4736502"/>
                  <a:chOff x="3136902" y="1369163"/>
                  <a:chExt cx="4397615" cy="4736502"/>
                </a:xfrm>
              </p:grpSpPr>
              <p:grpSp>
                <p:nvGrpSpPr>
                  <p:cNvPr id="69" name="Group 68"/>
                  <p:cNvGrpSpPr/>
                  <p:nvPr/>
                </p:nvGrpSpPr>
                <p:grpSpPr>
                  <a:xfrm>
                    <a:off x="3136902" y="1369163"/>
                    <a:ext cx="4397615" cy="4736502"/>
                    <a:chOff x="1780173" y="851025"/>
                    <a:chExt cx="4397615" cy="4736502"/>
                  </a:xfrm>
                </p:grpSpPr>
                <p:grpSp>
                  <p:nvGrpSpPr>
                    <p:cNvPr id="80" name="Group 79"/>
                    <p:cNvGrpSpPr/>
                    <p:nvPr/>
                  </p:nvGrpSpPr>
                  <p:grpSpPr>
                    <a:xfrm>
                      <a:off x="1780173" y="851025"/>
                      <a:ext cx="4397615" cy="4736502"/>
                      <a:chOff x="2776614" y="1190963"/>
                      <a:chExt cx="4201055" cy="4607360"/>
                    </a:xfrm>
                  </p:grpSpPr>
                  <p:cxnSp>
                    <p:nvCxnSpPr>
                      <p:cNvPr id="81" name="Straight Connector 80"/>
                      <p:cNvCxnSpPr/>
                      <p:nvPr/>
                    </p:nvCxnSpPr>
                    <p:spPr>
                      <a:xfrm flipH="1">
                        <a:off x="4871778" y="1190963"/>
                        <a:ext cx="12476" cy="460736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776614" y="3464984"/>
                        <a:ext cx="4149926" cy="2745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83" name="TextBox 22"/>
                      <p:cNvSpPr txBox="1"/>
                      <p:nvPr/>
                    </p:nvSpPr>
                    <p:spPr>
                      <a:xfrm>
                        <a:off x="5085023" y="2975857"/>
                        <a:ext cx="1175657" cy="29938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Scoping</a:t>
                        </a:r>
                        <a:endParaRPr lang="ar-JO" sz="1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4" name="TextBox 23"/>
                      <p:cNvSpPr txBox="1"/>
                      <p:nvPr/>
                    </p:nvSpPr>
                    <p:spPr>
                      <a:xfrm>
                        <a:off x="4947886" y="4722659"/>
                        <a:ext cx="2029783" cy="29938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Structuring and Sending</a:t>
                        </a:r>
                        <a:endParaRPr lang="ar-JO" sz="1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5" name="TextBox 24"/>
                      <p:cNvSpPr txBox="1"/>
                      <p:nvPr/>
                    </p:nvSpPr>
                    <p:spPr>
                      <a:xfrm>
                        <a:off x="3119582" y="4722659"/>
                        <a:ext cx="1212724" cy="29938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Summarizing</a:t>
                        </a:r>
                        <a:endParaRPr lang="ar-JO" sz="1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6" name="TextBox 25"/>
                      <p:cNvSpPr txBox="1"/>
                      <p:nvPr/>
                    </p:nvSpPr>
                    <p:spPr>
                      <a:xfrm>
                        <a:off x="3046788" y="2965663"/>
                        <a:ext cx="1343997" cy="29938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Seeing Through</a:t>
                        </a:r>
                        <a:endParaRPr lang="ar-JO" sz="1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grpSp>
                <p:pic>
                  <p:nvPicPr>
                    <p:cNvPr id="75" name="Picture 74"/>
                    <p:cNvPicPr>
                      <a:picLocks noChangeAspect="1"/>
                    </p:cNvPicPr>
                    <p:nvPr/>
                  </p:nvPicPr>
                  <p:blipFill>
                    <a:blip r:embed="rId10"/>
                    <a:stretch>
                      <a:fillRect/>
                    </a:stretch>
                  </p:blipFill>
                  <p:spPr>
                    <a:xfrm>
                      <a:off x="2242839" y="1640124"/>
                      <a:ext cx="729124" cy="775834"/>
                    </a:xfrm>
                    <a:prstGeom prst="rect">
                      <a:avLst/>
                    </a:prstGeom>
                    <a:solidFill>
                      <a:schemeClr val="accent2">
                        <a:lumMod val="40000"/>
                        <a:lumOff val="60000"/>
                      </a:schemeClr>
                    </a:solidFill>
                  </p:spPr>
                </p:pic>
              </p:grpSp>
              <p:pic>
                <p:nvPicPr>
                  <p:cNvPr id="2" name="Picture 1"/>
                  <p:cNvPicPr>
                    <a:picLocks noChangeAspect="1"/>
                  </p:cNvPicPr>
                  <p:nvPr/>
                </p:nvPicPr>
                <p:blipFill>
                  <a:blip r:embed="rId11"/>
                  <a:stretch>
                    <a:fillRect/>
                  </a:stretch>
                </p:blipFill>
                <p:spPr>
                  <a:xfrm>
                    <a:off x="5595497" y="2449243"/>
                    <a:ext cx="534224" cy="436442"/>
                  </a:xfrm>
                  <a:prstGeom prst="rect">
                    <a:avLst/>
                  </a:prstGeom>
                </p:spPr>
              </p:pic>
              <p:pic>
                <p:nvPicPr>
                  <p:cNvPr id="4" name="Picture 3"/>
                  <p:cNvPicPr>
                    <a:picLocks noChangeAspect="1"/>
                  </p:cNvPicPr>
                  <p:nvPr/>
                </p:nvPicPr>
                <p:blipFill>
                  <a:blip r:embed="rId12"/>
                  <a:stretch>
                    <a:fillRect/>
                  </a:stretch>
                </p:blipFill>
                <p:spPr>
                  <a:xfrm>
                    <a:off x="4410317" y="2676665"/>
                    <a:ext cx="709021" cy="571971"/>
                  </a:xfrm>
                  <a:prstGeom prst="rect">
                    <a:avLst/>
                  </a:prstGeom>
                </p:spPr>
              </p:pic>
            </p:grpSp>
            <p:grpSp>
              <p:nvGrpSpPr>
                <p:cNvPr id="5" name="Group 4"/>
                <p:cNvGrpSpPr/>
                <p:nvPr/>
              </p:nvGrpSpPr>
              <p:grpSpPr>
                <a:xfrm>
                  <a:off x="600315" y="3478682"/>
                  <a:ext cx="2057400" cy="2399071"/>
                  <a:chOff x="716689" y="4126018"/>
                  <a:chExt cx="2057400" cy="2399071"/>
                </a:xfrm>
              </p:grpSpPr>
              <p:grpSp>
                <p:nvGrpSpPr>
                  <p:cNvPr id="89" name="Group 88"/>
                  <p:cNvGrpSpPr/>
                  <p:nvPr/>
                </p:nvGrpSpPr>
                <p:grpSpPr>
                  <a:xfrm>
                    <a:off x="716689" y="4126652"/>
                    <a:ext cx="2057400" cy="2398437"/>
                    <a:chOff x="7348104" y="1416009"/>
                    <a:chExt cx="2057400" cy="2398437"/>
                  </a:xfrm>
                </p:grpSpPr>
                <p:sp>
                  <p:nvSpPr>
                    <p:cNvPr id="94" name="TextBox 93"/>
                    <p:cNvSpPr txBox="1"/>
                    <p:nvPr/>
                  </p:nvSpPr>
                  <p:spPr>
                    <a:xfrm>
                      <a:off x="7889648" y="2482896"/>
                      <a:ext cx="1006622" cy="246221"/>
                    </a:xfrm>
                    <a:prstGeom prst="rect">
                      <a:avLst/>
                    </a:prstGeom>
                    <a:noFill/>
                  </p:spPr>
                  <p:txBody>
                    <a:bodyPr wrap="square" rtlCol="0">
                      <a:spAutoFit/>
                    </a:bodyPr>
                    <a:lstStyle/>
                    <a:p>
                      <a:r>
                        <a:rPr lang="en-US" sz="1000" b="1" dirty="0" smtClean="0"/>
                        <a:t>Developer</a:t>
                      </a:r>
                      <a:endParaRPr lang="en-US" sz="1000" b="1" dirty="0"/>
                    </a:p>
                  </p:txBody>
                </p:sp>
                <p:sp>
                  <p:nvSpPr>
                    <p:cNvPr id="95" name="TextBox 94"/>
                    <p:cNvSpPr txBox="1"/>
                    <p:nvPr/>
                  </p:nvSpPr>
                  <p:spPr>
                    <a:xfrm>
                      <a:off x="7900410" y="3568225"/>
                      <a:ext cx="1006622" cy="246221"/>
                    </a:xfrm>
                    <a:prstGeom prst="rect">
                      <a:avLst/>
                    </a:prstGeom>
                    <a:noFill/>
                  </p:spPr>
                  <p:txBody>
                    <a:bodyPr wrap="square" rtlCol="0">
                      <a:spAutoFit/>
                    </a:bodyPr>
                    <a:lstStyle/>
                    <a:p>
                      <a:r>
                        <a:rPr lang="en-US" sz="1000" b="1" dirty="0" smtClean="0"/>
                        <a:t>Data Engineer</a:t>
                      </a:r>
                      <a:endParaRPr lang="en-US" sz="1000" b="1" dirty="0"/>
                    </a:p>
                  </p:txBody>
                </p:sp>
                <p:sp>
                  <p:nvSpPr>
                    <p:cNvPr id="96" name="TextBox 95"/>
                    <p:cNvSpPr txBox="1"/>
                    <p:nvPr/>
                  </p:nvSpPr>
                  <p:spPr>
                    <a:xfrm>
                      <a:off x="7903589" y="1957338"/>
                      <a:ext cx="1006622" cy="246221"/>
                    </a:xfrm>
                    <a:prstGeom prst="rect">
                      <a:avLst/>
                    </a:prstGeom>
                    <a:noFill/>
                  </p:spPr>
                  <p:txBody>
                    <a:bodyPr wrap="square" rtlCol="0">
                      <a:spAutoFit/>
                    </a:bodyPr>
                    <a:lstStyle/>
                    <a:p>
                      <a:r>
                        <a:rPr lang="en-US" sz="1000" b="1" dirty="0" smtClean="0"/>
                        <a:t>Data Analyst</a:t>
                      </a:r>
                      <a:endParaRPr lang="en-US" sz="1000" b="1" dirty="0"/>
                    </a:p>
                  </p:txBody>
                </p:sp>
                <p:sp>
                  <p:nvSpPr>
                    <p:cNvPr id="97" name="TextBox 96"/>
                    <p:cNvSpPr txBox="1"/>
                    <p:nvPr/>
                  </p:nvSpPr>
                  <p:spPr>
                    <a:xfrm>
                      <a:off x="7900410" y="1416009"/>
                      <a:ext cx="1505094" cy="246221"/>
                    </a:xfrm>
                    <a:prstGeom prst="rect">
                      <a:avLst/>
                    </a:prstGeom>
                    <a:noFill/>
                  </p:spPr>
                  <p:txBody>
                    <a:bodyPr wrap="square" rtlCol="0">
                      <a:spAutoFit/>
                    </a:bodyPr>
                    <a:lstStyle/>
                    <a:p>
                      <a:r>
                        <a:rPr lang="en-US" sz="1000" b="1" dirty="0" smtClean="0"/>
                        <a:t>Business Manager (SME)</a:t>
                      </a:r>
                      <a:endParaRPr lang="en-US" sz="1000" b="1" dirty="0"/>
                    </a:p>
                  </p:txBody>
                </p:sp>
                <p:pic>
                  <p:nvPicPr>
                    <p:cNvPr id="98" name="Picture 97"/>
                    <p:cNvPicPr>
                      <a:picLocks noChangeAspect="1"/>
                    </p:cNvPicPr>
                    <p:nvPr/>
                  </p:nvPicPr>
                  <p:blipFill>
                    <a:blip r:embed="rId10"/>
                    <a:stretch>
                      <a:fillRect/>
                    </a:stretch>
                  </p:blipFill>
                  <p:spPr>
                    <a:xfrm>
                      <a:off x="7348104" y="2957358"/>
                      <a:ext cx="491660" cy="360960"/>
                    </a:xfrm>
                    <a:prstGeom prst="rect">
                      <a:avLst/>
                    </a:prstGeom>
                    <a:solidFill>
                      <a:schemeClr val="accent2">
                        <a:lumMod val="40000"/>
                        <a:lumOff val="60000"/>
                      </a:schemeClr>
                    </a:solidFill>
                  </p:spPr>
                </p:pic>
                <p:sp>
                  <p:nvSpPr>
                    <p:cNvPr id="99" name="TextBox 98"/>
                    <p:cNvSpPr txBox="1"/>
                    <p:nvPr/>
                  </p:nvSpPr>
                  <p:spPr>
                    <a:xfrm>
                      <a:off x="7889648" y="2986833"/>
                      <a:ext cx="1006622" cy="246221"/>
                    </a:xfrm>
                    <a:prstGeom prst="rect">
                      <a:avLst/>
                    </a:prstGeom>
                    <a:noFill/>
                  </p:spPr>
                  <p:txBody>
                    <a:bodyPr wrap="square" rtlCol="0">
                      <a:spAutoFit/>
                    </a:bodyPr>
                    <a:lstStyle/>
                    <a:p>
                      <a:r>
                        <a:rPr lang="en-US" sz="1000" b="1" dirty="0" smtClean="0"/>
                        <a:t>Data Quality</a:t>
                      </a:r>
                      <a:endParaRPr lang="en-US" sz="1000" b="1" dirty="0"/>
                    </a:p>
                  </p:txBody>
                </p:sp>
              </p:grpSp>
              <p:pic>
                <p:nvPicPr>
                  <p:cNvPr id="48" name="Picture 47"/>
                  <p:cNvPicPr>
                    <a:picLocks noChangeAspect="1"/>
                  </p:cNvPicPr>
                  <p:nvPr/>
                </p:nvPicPr>
                <p:blipFill>
                  <a:blip r:embed="rId11"/>
                  <a:stretch>
                    <a:fillRect/>
                  </a:stretch>
                </p:blipFill>
                <p:spPr>
                  <a:xfrm>
                    <a:off x="823808" y="4126018"/>
                    <a:ext cx="351906" cy="287495"/>
                  </a:xfrm>
                  <a:prstGeom prst="rect">
                    <a:avLst/>
                  </a:prstGeom>
                </p:spPr>
              </p:pic>
              <p:pic>
                <p:nvPicPr>
                  <p:cNvPr id="50" name="Picture 49"/>
                  <p:cNvPicPr>
                    <a:picLocks noChangeAspect="1"/>
                  </p:cNvPicPr>
                  <p:nvPr/>
                </p:nvPicPr>
                <p:blipFill>
                  <a:blip r:embed="rId12"/>
                  <a:stretch>
                    <a:fillRect/>
                  </a:stretch>
                </p:blipFill>
                <p:spPr>
                  <a:xfrm>
                    <a:off x="792889" y="5124364"/>
                    <a:ext cx="382825" cy="447397"/>
                  </a:xfrm>
                  <a:prstGeom prst="rect">
                    <a:avLst/>
                  </a:prstGeom>
                </p:spPr>
              </p:pic>
            </p:grpSp>
            <p:sp>
              <p:nvSpPr>
                <p:cNvPr id="11" name="Curved Left Arrow 10"/>
                <p:cNvSpPr/>
                <p:nvPr/>
              </p:nvSpPr>
              <p:spPr>
                <a:xfrm rot="19676340">
                  <a:off x="8558752" y="1654076"/>
                  <a:ext cx="307755" cy="894695"/>
                </a:xfrm>
                <a:prstGeom prst="curvedLeftArrow">
                  <a:avLst>
                    <a:gd name="adj1" fmla="val 31748"/>
                    <a:gd name="adj2" fmla="val 54119"/>
                    <a:gd name="adj3" fmla="val 5080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66" name="Curved Left Arrow 65"/>
                <p:cNvSpPr/>
                <p:nvPr/>
              </p:nvSpPr>
              <p:spPr>
                <a:xfrm rot="2890584">
                  <a:off x="8190881" y="5815638"/>
                  <a:ext cx="307755" cy="894695"/>
                </a:xfrm>
                <a:prstGeom prst="curvedLeftArrow">
                  <a:avLst>
                    <a:gd name="adj1" fmla="val 31748"/>
                    <a:gd name="adj2" fmla="val 54119"/>
                    <a:gd name="adj3" fmla="val 5080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00" name="Curved Left Arrow 99"/>
                <p:cNvSpPr/>
                <p:nvPr/>
              </p:nvSpPr>
              <p:spPr>
                <a:xfrm rot="8132286">
                  <a:off x="2477894" y="5801557"/>
                  <a:ext cx="307755" cy="894695"/>
                </a:xfrm>
                <a:prstGeom prst="curvedLeftArrow">
                  <a:avLst>
                    <a:gd name="adj1" fmla="val 31748"/>
                    <a:gd name="adj2" fmla="val 54119"/>
                    <a:gd name="adj3" fmla="val 50802"/>
                  </a:avLst>
                </a:prstGeom>
                <a:solidFill>
                  <a:srgbClr val="FFFF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01" name="Curved Left Arrow 100"/>
                <p:cNvSpPr/>
                <p:nvPr/>
              </p:nvSpPr>
              <p:spPr>
                <a:xfrm rot="12728499">
                  <a:off x="2233733" y="1584928"/>
                  <a:ext cx="307755" cy="894695"/>
                </a:xfrm>
                <a:prstGeom prst="curvedLeftArrow">
                  <a:avLst>
                    <a:gd name="adj1" fmla="val 31748"/>
                    <a:gd name="adj2" fmla="val 54119"/>
                    <a:gd name="adj3" fmla="val 5080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grpSp>
          <p:pic>
            <p:nvPicPr>
              <p:cNvPr id="17" name="Picture 16"/>
              <p:cNvPicPr>
                <a:picLocks noChangeAspect="1"/>
              </p:cNvPicPr>
              <p:nvPr/>
            </p:nvPicPr>
            <p:blipFill>
              <a:blip r:embed="rId13"/>
              <a:stretch>
                <a:fillRect/>
              </a:stretch>
            </p:blipFill>
            <p:spPr>
              <a:xfrm>
                <a:off x="6604800" y="2677706"/>
                <a:ext cx="777267" cy="910091"/>
              </a:xfrm>
              <a:prstGeom prst="rect">
                <a:avLst/>
              </a:prstGeom>
            </p:spPr>
          </p:pic>
          <p:pic>
            <p:nvPicPr>
              <p:cNvPr id="103" name="Picture 102"/>
              <p:cNvPicPr>
                <a:picLocks noChangeAspect="1"/>
              </p:cNvPicPr>
              <p:nvPr/>
            </p:nvPicPr>
            <p:blipFill>
              <a:blip r:embed="rId13"/>
              <a:stretch>
                <a:fillRect/>
              </a:stretch>
            </p:blipFill>
            <p:spPr>
              <a:xfrm>
                <a:off x="4677877" y="2105025"/>
                <a:ext cx="830705" cy="931821"/>
              </a:xfrm>
              <a:prstGeom prst="rect">
                <a:avLst/>
              </a:prstGeom>
            </p:spPr>
          </p:pic>
          <p:pic>
            <p:nvPicPr>
              <p:cNvPr id="104" name="Picture 103"/>
              <p:cNvPicPr>
                <a:picLocks noChangeAspect="1"/>
              </p:cNvPicPr>
              <p:nvPr/>
            </p:nvPicPr>
            <p:blipFill>
              <a:blip r:embed="rId13"/>
              <a:stretch>
                <a:fillRect/>
              </a:stretch>
            </p:blipFill>
            <p:spPr>
              <a:xfrm>
                <a:off x="3704353" y="4372355"/>
                <a:ext cx="777267" cy="910091"/>
              </a:xfrm>
              <a:prstGeom prst="rect">
                <a:avLst/>
              </a:prstGeom>
            </p:spPr>
          </p:pic>
          <p:pic>
            <p:nvPicPr>
              <p:cNvPr id="105" name="Picture 104"/>
              <p:cNvPicPr>
                <a:picLocks noChangeAspect="1"/>
              </p:cNvPicPr>
              <p:nvPr/>
            </p:nvPicPr>
            <p:blipFill>
              <a:blip r:embed="rId13"/>
              <a:stretch>
                <a:fillRect/>
              </a:stretch>
            </p:blipFill>
            <p:spPr>
              <a:xfrm>
                <a:off x="848514" y="4135763"/>
                <a:ext cx="363996" cy="426198"/>
              </a:xfrm>
              <a:prstGeom prst="rect">
                <a:avLst/>
              </a:prstGeom>
            </p:spPr>
          </p:pic>
          <p:pic>
            <p:nvPicPr>
              <p:cNvPr id="18" name="Picture 17"/>
              <p:cNvPicPr>
                <a:picLocks noChangeAspect="1"/>
              </p:cNvPicPr>
              <p:nvPr/>
            </p:nvPicPr>
            <p:blipFill>
              <a:blip r:embed="rId14"/>
              <a:stretch>
                <a:fillRect/>
              </a:stretch>
            </p:blipFill>
            <p:spPr>
              <a:xfrm>
                <a:off x="6239187" y="4314825"/>
                <a:ext cx="1142880" cy="1036565"/>
              </a:xfrm>
              <a:prstGeom prst="rect">
                <a:avLst/>
              </a:prstGeom>
            </p:spPr>
          </p:pic>
          <p:pic>
            <p:nvPicPr>
              <p:cNvPr id="106" name="Picture 105"/>
              <p:cNvPicPr>
                <a:picLocks noChangeAspect="1"/>
              </p:cNvPicPr>
              <p:nvPr/>
            </p:nvPicPr>
            <p:blipFill>
              <a:blip r:embed="rId14"/>
              <a:stretch>
                <a:fillRect/>
              </a:stretch>
            </p:blipFill>
            <p:spPr>
              <a:xfrm>
                <a:off x="4457432" y="4268860"/>
                <a:ext cx="1142880" cy="1036565"/>
              </a:xfrm>
              <a:prstGeom prst="rect">
                <a:avLst/>
              </a:prstGeom>
            </p:spPr>
          </p:pic>
          <p:sp>
            <p:nvSpPr>
              <p:cNvPr id="107" name="TextBox 106">
                <a:extLst>
                  <a:ext uri="{FF2B5EF4-FFF2-40B4-BE49-F238E27FC236}">
                    <a16:creationId xmlns:a16="http://schemas.microsoft.com/office/drawing/2014/main" id="{8B8D2E30-E902-45BB-A54E-CACE2D3C0298}"/>
                  </a:ext>
                </a:extLst>
              </p:cNvPr>
              <p:cNvSpPr txBox="1"/>
              <p:nvPr/>
            </p:nvSpPr>
            <p:spPr>
              <a:xfrm>
                <a:off x="4290913" y="7252871"/>
                <a:ext cx="3184413" cy="338554"/>
              </a:xfrm>
              <a:prstGeom prst="rect">
                <a:avLst/>
              </a:prstGeom>
              <a:noFill/>
            </p:spPr>
            <p:txBody>
              <a:bodyPr wrap="square" rtlCol="0">
                <a:spAutoFit/>
              </a:bodyPr>
              <a:lstStyle/>
              <a:p>
                <a:pPr>
                  <a:defRPr/>
                </a:pPr>
                <a:r>
                  <a:rPr lang="en-GB" sz="1600" b="1" dirty="0" smtClean="0">
                    <a:solidFill>
                      <a:schemeClr val="tx2">
                        <a:lumMod val="75000"/>
                      </a:schemeClr>
                    </a:solidFill>
                  </a:rPr>
                  <a:t>Data Use Lifecycle at EHS </a:t>
                </a:r>
                <a:r>
                  <a:rPr lang="en-US" sz="1600" b="1" dirty="0">
                    <a:solidFill>
                      <a:schemeClr val="tx2">
                        <a:lumMod val="75000"/>
                      </a:schemeClr>
                    </a:solidFill>
                  </a:rPr>
                  <a:t>(4S™)</a:t>
                </a:r>
                <a:endParaRPr lang="en-GB" sz="1600" b="1" dirty="0">
                  <a:solidFill>
                    <a:schemeClr val="tx2">
                      <a:lumMod val="75000"/>
                    </a:schemeClr>
                  </a:solidFill>
                </a:endParaRPr>
              </a:p>
            </p:txBody>
          </p:sp>
        </p:grpSp>
        <p:pic>
          <p:nvPicPr>
            <p:cNvPr id="108" name="Picture 107"/>
            <p:cNvPicPr>
              <a:picLocks noChangeAspect="1"/>
            </p:cNvPicPr>
            <p:nvPr/>
          </p:nvPicPr>
          <p:blipFill>
            <a:blip r:embed="rId14"/>
            <a:stretch>
              <a:fillRect/>
            </a:stretch>
          </p:blipFill>
          <p:spPr>
            <a:xfrm>
              <a:off x="830741" y="5716788"/>
              <a:ext cx="477663" cy="433229"/>
            </a:xfrm>
            <a:prstGeom prst="rect">
              <a:avLst/>
            </a:prstGeom>
          </p:spPr>
        </p:pic>
      </p:grpSp>
    </p:spTree>
    <p:extLst>
      <p:ext uri="{BB962C8B-B14F-4D97-AF65-F5344CB8AC3E}">
        <p14:creationId xmlns:p14="http://schemas.microsoft.com/office/powerpoint/2010/main" val="137774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3188B91-27F6-4E44-AE72-D853758978F5}"/>
              </a:ext>
            </a:extLst>
          </p:cNvPr>
          <p:cNvSpPr/>
          <p:nvPr/>
        </p:nvSpPr>
        <p:spPr>
          <a:xfrm>
            <a:off x="1493589" y="6633"/>
            <a:ext cx="7849628" cy="3182726"/>
          </a:xfrm>
          <a:custGeom>
            <a:avLst/>
            <a:gdLst>
              <a:gd name="connsiteX0" fmla="*/ 1532634 w 11934092"/>
              <a:gd name="connsiteY0" fmla="*/ 0 h 4838821"/>
              <a:gd name="connsiteX1" fmla="*/ 10401450 w 11934092"/>
              <a:gd name="connsiteY1" fmla="*/ 0 h 4838821"/>
              <a:gd name="connsiteX2" fmla="*/ 11749711 w 11934092"/>
              <a:gd name="connsiteY2" fmla="*/ 2555917 h 4838821"/>
              <a:gd name="connsiteX3" fmla="*/ 11934092 w 11934092"/>
              <a:gd name="connsiteY3" fmla="*/ 3304254 h 4838821"/>
              <a:gd name="connsiteX4" fmla="*/ 11705332 w 11934092"/>
              <a:gd name="connsiteY4" fmla="*/ 4132702 h 4838821"/>
              <a:gd name="connsiteX5" fmla="*/ 10485994 w 11934092"/>
              <a:gd name="connsiteY5" fmla="*/ 4838821 h 4838821"/>
              <a:gd name="connsiteX6" fmla="*/ 1448225 w 11934092"/>
              <a:gd name="connsiteY6" fmla="*/ 4838821 h 4838821"/>
              <a:gd name="connsiteX7" fmla="*/ 228762 w 11934092"/>
              <a:gd name="connsiteY7" fmla="*/ 4132446 h 4838821"/>
              <a:gd name="connsiteX8" fmla="*/ 0 w 11934092"/>
              <a:gd name="connsiteY8" fmla="*/ 3304000 h 4838821"/>
              <a:gd name="connsiteX9" fmla="*/ 184382 w 11934092"/>
              <a:gd name="connsiteY9" fmla="*/ 2555790 h 48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4092" h="4838821">
                <a:moveTo>
                  <a:pt x="1532634" y="0"/>
                </a:moveTo>
                <a:lnTo>
                  <a:pt x="10401450" y="0"/>
                </a:lnTo>
                <a:lnTo>
                  <a:pt x="11749711" y="2555917"/>
                </a:lnTo>
                <a:cubicBezTo>
                  <a:pt x="11872802" y="2789129"/>
                  <a:pt x="11933965" y="3046882"/>
                  <a:pt x="11934092" y="3304254"/>
                </a:cubicBezTo>
                <a:cubicBezTo>
                  <a:pt x="11934220" y="3592398"/>
                  <a:pt x="11857670" y="3880161"/>
                  <a:pt x="11705332" y="4132702"/>
                </a:cubicBezTo>
                <a:cubicBezTo>
                  <a:pt x="11438678" y="4574837"/>
                  <a:pt x="10982808" y="4838821"/>
                  <a:pt x="10485994" y="4838821"/>
                </a:cubicBezTo>
                <a:lnTo>
                  <a:pt x="1448225" y="4838821"/>
                </a:lnTo>
                <a:cubicBezTo>
                  <a:pt x="951412" y="4838821"/>
                  <a:pt x="495542" y="4574710"/>
                  <a:pt x="228762" y="4132446"/>
                </a:cubicBezTo>
                <a:cubicBezTo>
                  <a:pt x="76425" y="3880034"/>
                  <a:pt x="-127" y="3592271"/>
                  <a:pt x="0" y="3304000"/>
                </a:cubicBezTo>
                <a:cubicBezTo>
                  <a:pt x="127" y="3046755"/>
                  <a:pt x="61419" y="2789129"/>
                  <a:pt x="184382" y="2555790"/>
                </a:cubicBezTo>
                <a:close/>
              </a:path>
            </a:pathLst>
          </a:custGeom>
          <a:solidFill>
            <a:srgbClr val="F2F2F2"/>
          </a:solidFill>
          <a:ln w="7620" cap="flat">
            <a:noFill/>
            <a:prstDash val="solid"/>
            <a:miter/>
          </a:ln>
        </p:spPr>
        <p:txBody>
          <a:bodyPr rtlCol="0" anchor="ctr"/>
          <a:lstStyle/>
          <a:p>
            <a:endParaRPr lang="en-US" sz="1184"/>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16" name="Freeform: Shape 15">
            <a:extLst>
              <a:ext uri="{FF2B5EF4-FFF2-40B4-BE49-F238E27FC236}">
                <a16:creationId xmlns:a16="http://schemas.microsoft.com/office/drawing/2014/main" id="{D8D4D0C2-E4DF-4564-805C-C18412F1AD42}"/>
              </a:ext>
            </a:extLst>
          </p:cNvPr>
          <p:cNvSpPr/>
          <p:nvPr/>
        </p:nvSpPr>
        <p:spPr>
          <a:xfrm>
            <a:off x="4329439" y="1842707"/>
            <a:ext cx="1859783" cy="1859783"/>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rgbClr val="00A8D6"/>
          </a:solidFill>
          <a:ln w="7620" cap="flat">
            <a:noFill/>
            <a:prstDash val="solid"/>
            <a:miter/>
          </a:ln>
        </p:spPr>
        <p:txBody>
          <a:bodyPr rtlCol="0" anchor="ctr"/>
          <a:lstStyle/>
          <a:p>
            <a:endParaRPr lang="en-US" sz="1184"/>
          </a:p>
        </p:txBody>
      </p:sp>
      <p:sp>
        <p:nvSpPr>
          <p:cNvPr id="17" name="Freeform: Shape 16">
            <a:extLst>
              <a:ext uri="{FF2B5EF4-FFF2-40B4-BE49-F238E27FC236}">
                <a16:creationId xmlns:a16="http://schemas.microsoft.com/office/drawing/2014/main" id="{B0F9C2A6-CD35-41B3-8691-69E20061E9A2}"/>
              </a:ext>
            </a:extLst>
          </p:cNvPr>
          <p:cNvSpPr/>
          <p:nvPr/>
        </p:nvSpPr>
        <p:spPr>
          <a:xfrm>
            <a:off x="4188663" y="1724025"/>
            <a:ext cx="2097148" cy="2097148"/>
          </a:xfrm>
          <a:custGeom>
            <a:avLst/>
            <a:gdLst>
              <a:gd name="connsiteX0" fmla="*/ 1910818 w 1910818"/>
              <a:gd name="connsiteY0" fmla="*/ 955409 h 1910818"/>
              <a:gd name="connsiteX1" fmla="*/ 955409 w 1910818"/>
              <a:gd name="connsiteY1" fmla="*/ 1910819 h 1910818"/>
              <a:gd name="connsiteX2" fmla="*/ 0 w 1910818"/>
              <a:gd name="connsiteY2" fmla="*/ 955410 h 1910818"/>
              <a:gd name="connsiteX3" fmla="*/ 955409 w 1910818"/>
              <a:gd name="connsiteY3" fmla="*/ 1 h 1910818"/>
              <a:gd name="connsiteX4" fmla="*/ 1910818 w 1910818"/>
              <a:gd name="connsiteY4" fmla="*/ 955409 h 191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818" h="1910818">
                <a:moveTo>
                  <a:pt x="1910818" y="955409"/>
                </a:moveTo>
                <a:cubicBezTo>
                  <a:pt x="1910818" y="1483067"/>
                  <a:pt x="1483067" y="1910819"/>
                  <a:pt x="955409" y="1910819"/>
                </a:cubicBezTo>
                <a:cubicBezTo>
                  <a:pt x="427751" y="1910819"/>
                  <a:pt x="0" y="1483068"/>
                  <a:pt x="0" y="955410"/>
                </a:cubicBezTo>
                <a:cubicBezTo>
                  <a:pt x="0" y="427752"/>
                  <a:pt x="427751" y="1"/>
                  <a:pt x="955409" y="1"/>
                </a:cubicBezTo>
                <a:cubicBezTo>
                  <a:pt x="1483067" y="1"/>
                  <a:pt x="1910818" y="427752"/>
                  <a:pt x="1910818" y="955409"/>
                </a:cubicBezTo>
                <a:close/>
              </a:path>
            </a:pathLst>
          </a:custGeom>
          <a:noFill/>
          <a:ln w="7315" cap="flat">
            <a:solidFill>
              <a:srgbClr val="FFFFFF"/>
            </a:solidFill>
            <a:prstDash val="solid"/>
            <a:round/>
          </a:ln>
        </p:spPr>
        <p:txBody>
          <a:bodyPr rtlCol="0" anchor="ctr"/>
          <a:lstStyle/>
          <a:p>
            <a:endParaRPr lang="en-US" sz="1184"/>
          </a:p>
        </p:txBody>
      </p:sp>
      <p:sp>
        <p:nvSpPr>
          <p:cNvPr id="18" name="Freeform: Shape 17">
            <a:extLst>
              <a:ext uri="{FF2B5EF4-FFF2-40B4-BE49-F238E27FC236}">
                <a16:creationId xmlns:a16="http://schemas.microsoft.com/office/drawing/2014/main" id="{E7F769F1-BDB4-43AB-83B9-EFBCAB35389D}"/>
              </a:ext>
            </a:extLst>
          </p:cNvPr>
          <p:cNvSpPr/>
          <p:nvPr/>
        </p:nvSpPr>
        <p:spPr>
          <a:xfrm>
            <a:off x="7321628" y="1842707"/>
            <a:ext cx="1859783" cy="1859783"/>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rgbClr val="40F2BB"/>
          </a:solidFill>
          <a:ln w="7620" cap="flat">
            <a:noFill/>
            <a:prstDash val="solid"/>
            <a:miter/>
          </a:ln>
        </p:spPr>
        <p:txBody>
          <a:bodyPr rtlCol="0" anchor="ctr"/>
          <a:lstStyle/>
          <a:p>
            <a:endParaRPr lang="en-US" sz="1184"/>
          </a:p>
        </p:txBody>
      </p:sp>
      <p:sp>
        <p:nvSpPr>
          <p:cNvPr id="19" name="Freeform: Shape 18">
            <a:extLst>
              <a:ext uri="{FF2B5EF4-FFF2-40B4-BE49-F238E27FC236}">
                <a16:creationId xmlns:a16="http://schemas.microsoft.com/office/drawing/2014/main" id="{0A2974BB-5CD6-403C-A06C-5DEC79F5352E}"/>
              </a:ext>
            </a:extLst>
          </p:cNvPr>
          <p:cNvSpPr/>
          <p:nvPr/>
        </p:nvSpPr>
        <p:spPr>
          <a:xfrm>
            <a:off x="7236663" y="1724025"/>
            <a:ext cx="2097148" cy="2097148"/>
          </a:xfrm>
          <a:custGeom>
            <a:avLst/>
            <a:gdLst>
              <a:gd name="connsiteX0" fmla="*/ 1910818 w 1910818"/>
              <a:gd name="connsiteY0" fmla="*/ 955409 h 1910818"/>
              <a:gd name="connsiteX1" fmla="*/ 955409 w 1910818"/>
              <a:gd name="connsiteY1" fmla="*/ 1910819 h 1910818"/>
              <a:gd name="connsiteX2" fmla="*/ 0 w 1910818"/>
              <a:gd name="connsiteY2" fmla="*/ 955410 h 1910818"/>
              <a:gd name="connsiteX3" fmla="*/ 955409 w 1910818"/>
              <a:gd name="connsiteY3" fmla="*/ 1 h 1910818"/>
              <a:gd name="connsiteX4" fmla="*/ 1910818 w 1910818"/>
              <a:gd name="connsiteY4" fmla="*/ 955409 h 191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818" h="1910818">
                <a:moveTo>
                  <a:pt x="1910818" y="955409"/>
                </a:moveTo>
                <a:cubicBezTo>
                  <a:pt x="1910818" y="1483067"/>
                  <a:pt x="1483067" y="1910819"/>
                  <a:pt x="955409" y="1910819"/>
                </a:cubicBezTo>
                <a:cubicBezTo>
                  <a:pt x="427751" y="1910819"/>
                  <a:pt x="0" y="1483068"/>
                  <a:pt x="0" y="955410"/>
                </a:cubicBezTo>
                <a:cubicBezTo>
                  <a:pt x="0" y="427752"/>
                  <a:pt x="427751" y="1"/>
                  <a:pt x="955409" y="1"/>
                </a:cubicBezTo>
                <a:cubicBezTo>
                  <a:pt x="1483067" y="1"/>
                  <a:pt x="1910818" y="427752"/>
                  <a:pt x="1910818" y="955409"/>
                </a:cubicBezTo>
                <a:close/>
              </a:path>
            </a:pathLst>
          </a:custGeom>
          <a:noFill/>
          <a:ln w="7315" cap="flat">
            <a:solidFill>
              <a:srgbClr val="FFFFFF"/>
            </a:solidFill>
            <a:prstDash val="solid"/>
            <a:round/>
          </a:ln>
        </p:spPr>
        <p:txBody>
          <a:bodyPr rtlCol="0" anchor="ctr"/>
          <a:lstStyle/>
          <a:p>
            <a:endParaRPr lang="en-US" sz="1184"/>
          </a:p>
        </p:txBody>
      </p:sp>
      <p:sp>
        <p:nvSpPr>
          <p:cNvPr id="14" name="Freeform: Shape 13">
            <a:extLst>
              <a:ext uri="{FF2B5EF4-FFF2-40B4-BE49-F238E27FC236}">
                <a16:creationId xmlns:a16="http://schemas.microsoft.com/office/drawing/2014/main" id="{CD544C19-D7B7-4958-8B0C-6454B4886E49}"/>
              </a:ext>
            </a:extLst>
          </p:cNvPr>
          <p:cNvSpPr/>
          <p:nvPr/>
        </p:nvSpPr>
        <p:spPr>
          <a:xfrm>
            <a:off x="1106946" y="1842707"/>
            <a:ext cx="1859783" cy="1859783"/>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rgbClr val="00538B"/>
          </a:solidFill>
          <a:ln w="7620" cap="flat">
            <a:noFill/>
            <a:prstDash val="solid"/>
            <a:miter/>
          </a:ln>
        </p:spPr>
        <p:txBody>
          <a:bodyPr rtlCol="0" anchor="ctr"/>
          <a:lstStyle/>
          <a:p>
            <a:endParaRPr lang="en-US" sz="1184"/>
          </a:p>
        </p:txBody>
      </p:sp>
      <p:sp>
        <p:nvSpPr>
          <p:cNvPr id="15" name="Freeform: Shape 14">
            <a:extLst>
              <a:ext uri="{FF2B5EF4-FFF2-40B4-BE49-F238E27FC236}">
                <a16:creationId xmlns:a16="http://schemas.microsoft.com/office/drawing/2014/main" id="{304B4483-EF4E-47CA-A458-EB21C79B882C}"/>
              </a:ext>
            </a:extLst>
          </p:cNvPr>
          <p:cNvSpPr/>
          <p:nvPr/>
        </p:nvSpPr>
        <p:spPr>
          <a:xfrm>
            <a:off x="988263" y="1724025"/>
            <a:ext cx="2097148" cy="2097148"/>
          </a:xfrm>
          <a:custGeom>
            <a:avLst/>
            <a:gdLst>
              <a:gd name="connsiteX0" fmla="*/ 1910818 w 1910818"/>
              <a:gd name="connsiteY0" fmla="*/ 955409 h 1910818"/>
              <a:gd name="connsiteX1" fmla="*/ 955409 w 1910818"/>
              <a:gd name="connsiteY1" fmla="*/ 1910819 h 1910818"/>
              <a:gd name="connsiteX2" fmla="*/ 0 w 1910818"/>
              <a:gd name="connsiteY2" fmla="*/ 955410 h 1910818"/>
              <a:gd name="connsiteX3" fmla="*/ 955409 w 1910818"/>
              <a:gd name="connsiteY3" fmla="*/ 1 h 1910818"/>
              <a:gd name="connsiteX4" fmla="*/ 1910818 w 1910818"/>
              <a:gd name="connsiteY4" fmla="*/ 955409 h 191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818" h="1910818">
                <a:moveTo>
                  <a:pt x="1910818" y="955409"/>
                </a:moveTo>
                <a:cubicBezTo>
                  <a:pt x="1910818" y="1483067"/>
                  <a:pt x="1483067" y="1910819"/>
                  <a:pt x="955409" y="1910819"/>
                </a:cubicBezTo>
                <a:cubicBezTo>
                  <a:pt x="427751" y="1910819"/>
                  <a:pt x="0" y="1483068"/>
                  <a:pt x="0" y="955410"/>
                </a:cubicBezTo>
                <a:cubicBezTo>
                  <a:pt x="0" y="427752"/>
                  <a:pt x="427751" y="1"/>
                  <a:pt x="955409" y="1"/>
                </a:cubicBezTo>
                <a:cubicBezTo>
                  <a:pt x="1483067" y="1"/>
                  <a:pt x="1910818" y="427752"/>
                  <a:pt x="1910818" y="955409"/>
                </a:cubicBezTo>
                <a:close/>
              </a:path>
            </a:pathLst>
          </a:custGeom>
          <a:noFill/>
          <a:ln w="7315" cap="flat">
            <a:solidFill>
              <a:srgbClr val="FFFFFF"/>
            </a:solidFill>
            <a:prstDash val="solid"/>
            <a:round/>
          </a:ln>
        </p:spPr>
        <p:txBody>
          <a:bodyPr rtlCol="0" anchor="ctr"/>
          <a:lstStyle/>
          <a:p>
            <a:endParaRPr lang="en-US" sz="1184"/>
          </a:p>
        </p:txBody>
      </p:sp>
      <p:sp>
        <p:nvSpPr>
          <p:cNvPr id="65" name="TextBox 64">
            <a:extLst>
              <a:ext uri="{FF2B5EF4-FFF2-40B4-BE49-F238E27FC236}">
                <a16:creationId xmlns:a16="http://schemas.microsoft.com/office/drawing/2014/main" id="{2B9D5483-804B-40C7-BC76-42988EA02D59}"/>
              </a:ext>
            </a:extLst>
          </p:cNvPr>
          <p:cNvSpPr txBox="1"/>
          <p:nvPr/>
        </p:nvSpPr>
        <p:spPr>
          <a:xfrm>
            <a:off x="2490860" y="381983"/>
            <a:ext cx="7239000" cy="523220"/>
          </a:xfrm>
          <a:prstGeom prst="rect">
            <a:avLst/>
          </a:prstGeom>
          <a:noFill/>
        </p:spPr>
        <p:txBody>
          <a:bodyPr wrap="square" rtlCol="0">
            <a:spAutoFit/>
          </a:bodyPr>
          <a:lstStyle/>
          <a:p>
            <a:r>
              <a:rPr lang="en-GB" sz="2800" b="1" dirty="0">
                <a:solidFill>
                  <a:schemeClr val="bg1">
                    <a:lumMod val="50000"/>
                  </a:schemeClr>
                </a:solidFill>
                <a:latin typeface="+mj-lt"/>
              </a:rPr>
              <a:t>Certificates and Accreditation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263" y="2379440"/>
            <a:ext cx="1057539" cy="8163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4278" y="2264937"/>
            <a:ext cx="1208905" cy="9826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1349" y="2155556"/>
            <a:ext cx="627939" cy="1080738"/>
          </a:xfrm>
          <a:prstGeom prst="rect">
            <a:avLst/>
          </a:prstGeom>
        </p:spPr>
      </p:pic>
      <p:sp>
        <p:nvSpPr>
          <p:cNvPr id="89" name="Rectangle 88"/>
          <p:cNvSpPr/>
          <p:nvPr/>
        </p:nvSpPr>
        <p:spPr>
          <a:xfrm>
            <a:off x="1171542" y="3790367"/>
            <a:ext cx="1526956" cy="369332"/>
          </a:xfrm>
          <a:prstGeom prst="rect">
            <a:avLst/>
          </a:prstGeom>
        </p:spPr>
        <p:txBody>
          <a:bodyPr wrap="none">
            <a:spAutoFit/>
          </a:bodyPr>
          <a:lstStyle/>
          <a:p>
            <a:r>
              <a:rPr lang="en-US" b="1" dirty="0">
                <a:solidFill>
                  <a:schemeClr val="bg1">
                    <a:lumMod val="50000"/>
                  </a:schemeClr>
                </a:solidFill>
              </a:rPr>
              <a:t>CERITIFICATES</a:t>
            </a:r>
            <a:endParaRPr lang="en-US" dirty="0">
              <a:solidFill>
                <a:schemeClr val="bg1">
                  <a:lumMod val="50000"/>
                </a:schemeClr>
              </a:solidFill>
            </a:endParaRPr>
          </a:p>
        </p:txBody>
      </p:sp>
      <p:sp>
        <p:nvSpPr>
          <p:cNvPr id="90" name="Rectangle 89"/>
          <p:cNvSpPr/>
          <p:nvPr/>
        </p:nvSpPr>
        <p:spPr>
          <a:xfrm>
            <a:off x="4264863" y="3857625"/>
            <a:ext cx="1875450" cy="369332"/>
          </a:xfrm>
          <a:prstGeom prst="rect">
            <a:avLst/>
          </a:prstGeom>
        </p:spPr>
        <p:txBody>
          <a:bodyPr wrap="none">
            <a:spAutoFit/>
          </a:bodyPr>
          <a:lstStyle/>
          <a:p>
            <a:r>
              <a:rPr lang="en-US" b="1" dirty="0">
                <a:solidFill>
                  <a:schemeClr val="bg1">
                    <a:lumMod val="50000"/>
                  </a:schemeClr>
                </a:solidFill>
              </a:rPr>
              <a:t>ACCREDITATIONS </a:t>
            </a:r>
          </a:p>
        </p:txBody>
      </p:sp>
      <p:sp>
        <p:nvSpPr>
          <p:cNvPr id="91" name="Rectangle 90"/>
          <p:cNvSpPr/>
          <p:nvPr/>
        </p:nvSpPr>
        <p:spPr>
          <a:xfrm>
            <a:off x="7790180" y="3790367"/>
            <a:ext cx="1038426" cy="369332"/>
          </a:xfrm>
          <a:prstGeom prst="rect">
            <a:avLst/>
          </a:prstGeom>
        </p:spPr>
        <p:txBody>
          <a:bodyPr wrap="none">
            <a:spAutoFit/>
          </a:bodyPr>
          <a:lstStyle/>
          <a:p>
            <a:r>
              <a:rPr lang="en-US" b="1" dirty="0" smtClean="0">
                <a:solidFill>
                  <a:schemeClr val="bg1">
                    <a:lumMod val="50000"/>
                  </a:schemeClr>
                </a:solidFill>
              </a:rPr>
              <a:t>AWARDS</a:t>
            </a:r>
            <a:endParaRPr lang="en-US" b="1" dirty="0">
              <a:solidFill>
                <a:schemeClr val="bg1">
                  <a:lumMod val="50000"/>
                </a:schemeClr>
              </a:solidFill>
            </a:endParaRPr>
          </a:p>
        </p:txBody>
      </p:sp>
      <p:sp>
        <p:nvSpPr>
          <p:cNvPr id="30" name="Freeform: Shape 40">
            <a:extLst>
              <a:ext uri="{FF2B5EF4-FFF2-40B4-BE49-F238E27FC236}">
                <a16:creationId xmlns:a16="http://schemas.microsoft.com/office/drawing/2014/main" id="{EEF425BB-5373-4153-BB99-4CBD325E2C15}"/>
              </a:ext>
            </a:extLst>
          </p:cNvPr>
          <p:cNvSpPr/>
          <p:nvPr/>
        </p:nvSpPr>
        <p:spPr>
          <a:xfrm>
            <a:off x="6927095" y="4229751"/>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sp>
        <p:nvSpPr>
          <p:cNvPr id="32" name="Freeform: Shape 40">
            <a:extLst>
              <a:ext uri="{FF2B5EF4-FFF2-40B4-BE49-F238E27FC236}">
                <a16:creationId xmlns:a16="http://schemas.microsoft.com/office/drawing/2014/main" id="{EEF425BB-5373-4153-BB99-4CBD325E2C15}"/>
              </a:ext>
            </a:extLst>
          </p:cNvPr>
          <p:cNvSpPr/>
          <p:nvPr/>
        </p:nvSpPr>
        <p:spPr>
          <a:xfrm>
            <a:off x="7947225" y="4230233"/>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sp>
        <p:nvSpPr>
          <p:cNvPr id="33" name="Freeform: Shape 40">
            <a:extLst>
              <a:ext uri="{FF2B5EF4-FFF2-40B4-BE49-F238E27FC236}">
                <a16:creationId xmlns:a16="http://schemas.microsoft.com/office/drawing/2014/main" id="{EEF425BB-5373-4153-BB99-4CBD325E2C15}"/>
              </a:ext>
            </a:extLst>
          </p:cNvPr>
          <p:cNvSpPr/>
          <p:nvPr/>
        </p:nvSpPr>
        <p:spPr>
          <a:xfrm>
            <a:off x="9018356" y="4233470"/>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sp>
        <p:nvSpPr>
          <p:cNvPr id="35" name="Freeform: Shape 40">
            <a:extLst>
              <a:ext uri="{FF2B5EF4-FFF2-40B4-BE49-F238E27FC236}">
                <a16:creationId xmlns:a16="http://schemas.microsoft.com/office/drawing/2014/main" id="{EEF425BB-5373-4153-BB99-4CBD325E2C15}"/>
              </a:ext>
            </a:extLst>
          </p:cNvPr>
          <p:cNvSpPr/>
          <p:nvPr/>
        </p:nvSpPr>
        <p:spPr>
          <a:xfrm>
            <a:off x="4262016" y="4233470"/>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sp>
        <p:nvSpPr>
          <p:cNvPr id="38" name="Freeform: Shape 40">
            <a:extLst>
              <a:ext uri="{FF2B5EF4-FFF2-40B4-BE49-F238E27FC236}">
                <a16:creationId xmlns:a16="http://schemas.microsoft.com/office/drawing/2014/main" id="{EEF425BB-5373-4153-BB99-4CBD325E2C15}"/>
              </a:ext>
            </a:extLst>
          </p:cNvPr>
          <p:cNvSpPr/>
          <p:nvPr/>
        </p:nvSpPr>
        <p:spPr>
          <a:xfrm>
            <a:off x="570555" y="4233470"/>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sp>
        <p:nvSpPr>
          <p:cNvPr id="39" name="Freeform: Shape 40">
            <a:extLst>
              <a:ext uri="{FF2B5EF4-FFF2-40B4-BE49-F238E27FC236}">
                <a16:creationId xmlns:a16="http://schemas.microsoft.com/office/drawing/2014/main" id="{EEF425BB-5373-4153-BB99-4CBD325E2C15}"/>
              </a:ext>
            </a:extLst>
          </p:cNvPr>
          <p:cNvSpPr/>
          <p:nvPr/>
        </p:nvSpPr>
        <p:spPr>
          <a:xfrm>
            <a:off x="1590685" y="4233952"/>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sp>
        <p:nvSpPr>
          <p:cNvPr id="40" name="Freeform: Shape 40">
            <a:extLst>
              <a:ext uri="{FF2B5EF4-FFF2-40B4-BE49-F238E27FC236}">
                <a16:creationId xmlns:a16="http://schemas.microsoft.com/office/drawing/2014/main" id="{EEF425BB-5373-4153-BB99-4CBD325E2C15}"/>
              </a:ext>
            </a:extLst>
          </p:cNvPr>
          <p:cNvSpPr/>
          <p:nvPr/>
        </p:nvSpPr>
        <p:spPr>
          <a:xfrm>
            <a:off x="2661816" y="4237189"/>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6481" y="4383607"/>
            <a:ext cx="486248" cy="486248"/>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060" y="4531498"/>
            <a:ext cx="1123920" cy="206801"/>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5564" y="4531497"/>
            <a:ext cx="701508" cy="252543"/>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8425" y="4531497"/>
            <a:ext cx="701508" cy="252543"/>
          </a:xfrm>
          <a:prstGeom prst="rect">
            <a:avLst/>
          </a:prstGeom>
        </p:spPr>
      </p:pic>
      <p:pic>
        <p:nvPicPr>
          <p:cNvPr id="46" name="Picture 45">
            <a:extLst>
              <a:ext uri="{FF2B5EF4-FFF2-40B4-BE49-F238E27FC236}">
                <a16:creationId xmlns:a16="http://schemas.microsoft.com/office/drawing/2014/main" id="{1B3B5601-FC97-4825-9D2D-9CE1D41413BE}"/>
              </a:ext>
            </a:extLst>
          </p:cNvPr>
          <p:cNvPicPr>
            <a:picLocks noChangeAspect="1"/>
          </p:cNvPicPr>
          <p:nvPr/>
        </p:nvPicPr>
        <p:blipFill>
          <a:blip r:embed="rId9"/>
          <a:stretch>
            <a:fillRect/>
          </a:stretch>
        </p:blipFill>
        <p:spPr>
          <a:xfrm>
            <a:off x="779120" y="4356446"/>
            <a:ext cx="399202" cy="534893"/>
          </a:xfrm>
          <a:custGeom>
            <a:avLst/>
            <a:gdLst>
              <a:gd name="connsiteX0" fmla="*/ 306 w 536735"/>
              <a:gd name="connsiteY0" fmla="*/ -23 h 659566"/>
              <a:gd name="connsiteX1" fmla="*/ 537041 w 536735"/>
              <a:gd name="connsiteY1" fmla="*/ -23 h 659566"/>
              <a:gd name="connsiteX2" fmla="*/ 537041 w 536735"/>
              <a:gd name="connsiteY2" fmla="*/ 659543 h 659566"/>
              <a:gd name="connsiteX3" fmla="*/ 306 w 536735"/>
              <a:gd name="connsiteY3" fmla="*/ 659543 h 659566"/>
            </a:gdLst>
            <a:ahLst/>
            <a:cxnLst>
              <a:cxn ang="0">
                <a:pos x="connsiteX0" y="connsiteY0"/>
              </a:cxn>
              <a:cxn ang="0">
                <a:pos x="connsiteX1" y="connsiteY1"/>
              </a:cxn>
              <a:cxn ang="0">
                <a:pos x="connsiteX2" y="connsiteY2"/>
              </a:cxn>
              <a:cxn ang="0">
                <a:pos x="connsiteX3" y="connsiteY3"/>
              </a:cxn>
            </a:cxnLst>
            <a:rect l="l" t="t" r="r" b="b"/>
            <a:pathLst>
              <a:path w="536735" h="659566">
                <a:moveTo>
                  <a:pt x="306" y="-23"/>
                </a:moveTo>
                <a:lnTo>
                  <a:pt x="537041" y="-23"/>
                </a:lnTo>
                <a:lnTo>
                  <a:pt x="537041" y="659543"/>
                </a:lnTo>
                <a:lnTo>
                  <a:pt x="306" y="659543"/>
                </a:lnTo>
                <a:close/>
              </a:path>
            </a:pathLst>
          </a:custGeom>
        </p:spPr>
      </p:pic>
      <p:pic>
        <p:nvPicPr>
          <p:cNvPr id="47" name="Picture 46">
            <a:extLst>
              <a:ext uri="{FF2B5EF4-FFF2-40B4-BE49-F238E27FC236}">
                <a16:creationId xmlns:a16="http://schemas.microsoft.com/office/drawing/2014/main" id="{7CDDB713-E029-4EC9-9FF6-A516273CAE13}"/>
              </a:ext>
            </a:extLst>
          </p:cNvPr>
          <p:cNvPicPr>
            <a:picLocks noChangeAspect="1"/>
          </p:cNvPicPr>
          <p:nvPr/>
        </p:nvPicPr>
        <p:blipFill>
          <a:blip r:embed="rId10"/>
          <a:stretch>
            <a:fillRect/>
          </a:stretch>
        </p:blipFill>
        <p:spPr>
          <a:xfrm>
            <a:off x="1743612" y="4359640"/>
            <a:ext cx="430859" cy="531700"/>
          </a:xfrm>
          <a:custGeom>
            <a:avLst/>
            <a:gdLst>
              <a:gd name="connsiteX0" fmla="*/ 141 w 505593"/>
              <a:gd name="connsiteY0" fmla="*/ 63 h 610434"/>
              <a:gd name="connsiteX1" fmla="*/ 505734 w 505593"/>
              <a:gd name="connsiteY1" fmla="*/ 63 h 610434"/>
              <a:gd name="connsiteX2" fmla="*/ 505734 w 505593"/>
              <a:gd name="connsiteY2" fmla="*/ 610497 h 610434"/>
              <a:gd name="connsiteX3" fmla="*/ 141 w 505593"/>
              <a:gd name="connsiteY3" fmla="*/ 610497 h 610434"/>
            </a:gdLst>
            <a:ahLst/>
            <a:cxnLst>
              <a:cxn ang="0">
                <a:pos x="connsiteX0" y="connsiteY0"/>
              </a:cxn>
              <a:cxn ang="0">
                <a:pos x="connsiteX1" y="connsiteY1"/>
              </a:cxn>
              <a:cxn ang="0">
                <a:pos x="connsiteX2" y="connsiteY2"/>
              </a:cxn>
              <a:cxn ang="0">
                <a:pos x="connsiteX3" y="connsiteY3"/>
              </a:cxn>
            </a:cxnLst>
            <a:rect l="l" t="t" r="r" b="b"/>
            <a:pathLst>
              <a:path w="505593" h="610434">
                <a:moveTo>
                  <a:pt x="141" y="63"/>
                </a:moveTo>
                <a:lnTo>
                  <a:pt x="505734" y="63"/>
                </a:lnTo>
                <a:lnTo>
                  <a:pt x="505734" y="610497"/>
                </a:lnTo>
                <a:lnTo>
                  <a:pt x="141" y="610497"/>
                </a:lnTo>
                <a:close/>
              </a:path>
            </a:pathLst>
          </a:custGeom>
        </p:spPr>
      </p:pic>
      <p:pic>
        <p:nvPicPr>
          <p:cNvPr id="48" name="Picture 47">
            <a:extLst>
              <a:ext uri="{FF2B5EF4-FFF2-40B4-BE49-F238E27FC236}">
                <a16:creationId xmlns:a16="http://schemas.microsoft.com/office/drawing/2014/main" id="{B15E7154-31FD-4998-B10C-6D6FB0126DEE}"/>
              </a:ext>
            </a:extLst>
          </p:cNvPr>
          <p:cNvPicPr>
            <a:picLocks noChangeAspect="1"/>
          </p:cNvPicPr>
          <p:nvPr/>
        </p:nvPicPr>
        <p:blipFill>
          <a:blip r:embed="rId11"/>
          <a:stretch>
            <a:fillRect/>
          </a:stretch>
        </p:blipFill>
        <p:spPr>
          <a:xfrm>
            <a:off x="2863944" y="4424705"/>
            <a:ext cx="434218" cy="433185"/>
          </a:xfrm>
          <a:custGeom>
            <a:avLst/>
            <a:gdLst>
              <a:gd name="connsiteX0" fmla="*/ 446 w 563237"/>
              <a:gd name="connsiteY0" fmla="*/ 61 h 561897"/>
              <a:gd name="connsiteX1" fmla="*/ 563684 w 563237"/>
              <a:gd name="connsiteY1" fmla="*/ 61 h 561897"/>
              <a:gd name="connsiteX2" fmla="*/ 563684 w 563237"/>
              <a:gd name="connsiteY2" fmla="*/ 561958 h 561897"/>
              <a:gd name="connsiteX3" fmla="*/ 446 w 563237"/>
              <a:gd name="connsiteY3" fmla="*/ 561958 h 561897"/>
            </a:gdLst>
            <a:ahLst/>
            <a:cxnLst>
              <a:cxn ang="0">
                <a:pos x="connsiteX0" y="connsiteY0"/>
              </a:cxn>
              <a:cxn ang="0">
                <a:pos x="connsiteX1" y="connsiteY1"/>
              </a:cxn>
              <a:cxn ang="0">
                <a:pos x="connsiteX2" y="connsiteY2"/>
              </a:cxn>
              <a:cxn ang="0">
                <a:pos x="connsiteX3" y="connsiteY3"/>
              </a:cxn>
            </a:cxnLst>
            <a:rect l="l" t="t" r="r" b="b"/>
            <a:pathLst>
              <a:path w="563237" h="561897">
                <a:moveTo>
                  <a:pt x="446" y="61"/>
                </a:moveTo>
                <a:lnTo>
                  <a:pt x="563684" y="61"/>
                </a:lnTo>
                <a:lnTo>
                  <a:pt x="563684" y="561958"/>
                </a:lnTo>
                <a:lnTo>
                  <a:pt x="446" y="561958"/>
                </a:lnTo>
                <a:close/>
              </a:path>
            </a:pathLst>
          </a:custGeom>
        </p:spPr>
      </p:pic>
      <p:sp>
        <p:nvSpPr>
          <p:cNvPr id="51" name="Freeform: Shape 93">
            <a:extLst>
              <a:ext uri="{FF2B5EF4-FFF2-40B4-BE49-F238E27FC236}">
                <a16:creationId xmlns:a16="http://schemas.microsoft.com/office/drawing/2014/main" id="{3351E3C2-F217-4777-90A5-78AECF8D612E}"/>
              </a:ext>
            </a:extLst>
          </p:cNvPr>
          <p:cNvSpPr/>
          <p:nvPr/>
        </p:nvSpPr>
        <p:spPr>
          <a:xfrm rot="16200000" flipV="1">
            <a:off x="1842578" y="5460985"/>
            <a:ext cx="3669762" cy="5846"/>
          </a:xfrm>
          <a:custGeom>
            <a:avLst/>
            <a:gdLst>
              <a:gd name="connsiteX0" fmla="*/ 4792529 w 4792528"/>
              <a:gd name="connsiteY0" fmla="*/ 0 h 12637"/>
              <a:gd name="connsiteX1" fmla="*/ 0 w 4792528"/>
              <a:gd name="connsiteY1" fmla="*/ 0 h 12637"/>
            </a:gdLst>
            <a:ahLst/>
            <a:cxnLst>
              <a:cxn ang="0">
                <a:pos x="connsiteX0" y="connsiteY0"/>
              </a:cxn>
              <a:cxn ang="0">
                <a:pos x="connsiteX1" y="connsiteY1"/>
              </a:cxn>
            </a:cxnLst>
            <a:rect l="l" t="t" r="r" b="b"/>
            <a:pathLst>
              <a:path w="4792528" h="12637">
                <a:moveTo>
                  <a:pt x="4792529" y="0"/>
                </a:moveTo>
                <a:lnTo>
                  <a:pt x="0" y="0"/>
                </a:lnTo>
              </a:path>
            </a:pathLst>
          </a:custGeom>
          <a:ln w="25274" cap="flat">
            <a:gradFill flip="none" rotWithShape="1">
              <a:gsLst>
                <a:gs pos="0">
                  <a:srgbClr val="00538B"/>
                </a:gs>
                <a:gs pos="100000">
                  <a:schemeClr val="bg1"/>
                </a:gs>
              </a:gsLst>
              <a:lin ang="10800000" scaled="1"/>
              <a:tileRect/>
            </a:gradFill>
            <a:prstDash val="solid"/>
            <a:miter/>
          </a:ln>
        </p:spPr>
        <p:txBody>
          <a:bodyPr rtlCol="0" anchor="ctr"/>
          <a:lstStyle/>
          <a:p>
            <a:endParaRPr lang="en-US"/>
          </a:p>
        </p:txBody>
      </p:sp>
      <p:sp>
        <p:nvSpPr>
          <p:cNvPr id="52" name="Freeform: Shape 93">
            <a:extLst>
              <a:ext uri="{FF2B5EF4-FFF2-40B4-BE49-F238E27FC236}">
                <a16:creationId xmlns:a16="http://schemas.microsoft.com/office/drawing/2014/main" id="{3351E3C2-F217-4777-90A5-78AECF8D612E}"/>
              </a:ext>
            </a:extLst>
          </p:cNvPr>
          <p:cNvSpPr/>
          <p:nvPr/>
        </p:nvSpPr>
        <p:spPr>
          <a:xfrm rot="16200000" flipV="1">
            <a:off x="4705821" y="5460984"/>
            <a:ext cx="3669762" cy="5846"/>
          </a:xfrm>
          <a:custGeom>
            <a:avLst/>
            <a:gdLst>
              <a:gd name="connsiteX0" fmla="*/ 4792529 w 4792528"/>
              <a:gd name="connsiteY0" fmla="*/ 0 h 12637"/>
              <a:gd name="connsiteX1" fmla="*/ 0 w 4792528"/>
              <a:gd name="connsiteY1" fmla="*/ 0 h 12637"/>
            </a:gdLst>
            <a:ahLst/>
            <a:cxnLst>
              <a:cxn ang="0">
                <a:pos x="connsiteX0" y="connsiteY0"/>
              </a:cxn>
              <a:cxn ang="0">
                <a:pos x="connsiteX1" y="connsiteY1"/>
              </a:cxn>
            </a:cxnLst>
            <a:rect l="l" t="t" r="r" b="b"/>
            <a:pathLst>
              <a:path w="4792528" h="12637">
                <a:moveTo>
                  <a:pt x="4792529" y="0"/>
                </a:moveTo>
                <a:lnTo>
                  <a:pt x="0" y="0"/>
                </a:lnTo>
              </a:path>
            </a:pathLst>
          </a:custGeom>
          <a:ln w="25274" cap="flat">
            <a:gradFill flip="none" rotWithShape="1">
              <a:gsLst>
                <a:gs pos="0">
                  <a:srgbClr val="00538B"/>
                </a:gs>
                <a:gs pos="100000">
                  <a:schemeClr val="bg1"/>
                </a:gs>
              </a:gsLst>
              <a:lin ang="10800000" scaled="1"/>
              <a:tileRect/>
            </a:gradFill>
            <a:prstDash val="solid"/>
            <a:miter/>
          </a:ln>
        </p:spPr>
        <p:txBody>
          <a:bodyPr rtlCol="0" anchor="ctr"/>
          <a:lstStyle/>
          <a:p>
            <a:endParaRPr lang="en-US"/>
          </a:p>
        </p:txBody>
      </p:sp>
      <p:pic>
        <p:nvPicPr>
          <p:cNvPr id="49"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0359" y="-176420"/>
            <a:ext cx="1497213" cy="1497213"/>
          </a:xfrm>
          <a:prstGeom prst="rect">
            <a:avLst/>
          </a:prstGeom>
        </p:spPr>
      </p:pic>
      <p:sp>
        <p:nvSpPr>
          <p:cNvPr id="42" name="Rectangle 41">
            <a:hlinkClick r:id="rId13"/>
          </p:cNvPr>
          <p:cNvSpPr/>
          <p:nvPr/>
        </p:nvSpPr>
        <p:spPr>
          <a:xfrm>
            <a:off x="9140785" y="-16184"/>
            <a:ext cx="2111505"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ehs.com.jo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53" name="Block Arc 14">
            <a:extLst>
              <a:ext uri="{FF2B5EF4-FFF2-40B4-BE49-F238E27FC236}">
                <a16:creationId xmlns:a16="http://schemas.microsoft.com/office/drawing/2014/main" id="{47574C99-0470-4D73-8E86-146F093E46EB}"/>
              </a:ext>
            </a:extLst>
          </p:cNvPr>
          <p:cNvSpPr/>
          <p:nvPr/>
        </p:nvSpPr>
        <p:spPr>
          <a:xfrm rot="16200000">
            <a:off x="89515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49"/>
          <p:cNvSpPr/>
          <p:nvPr/>
        </p:nvSpPr>
        <p:spPr>
          <a:xfrm>
            <a:off x="163182" y="5023099"/>
            <a:ext cx="3511354" cy="1692771"/>
          </a:xfrm>
          <a:prstGeom prst="rect">
            <a:avLst/>
          </a:prstGeom>
        </p:spPr>
        <p:txBody>
          <a:bodyPr wrap="square">
            <a:spAutoFit/>
          </a:bodyPr>
          <a:lstStyle/>
          <a:p>
            <a:pPr marL="285750" indent="-285750">
              <a:buFont typeface="Arial" panose="020B0604020202020204" pitchFamily="34" charset="0"/>
              <a:buChar char="•"/>
            </a:pPr>
            <a:r>
              <a:rPr lang="en-US" sz="1300" dirty="0">
                <a:solidFill>
                  <a:srgbClr val="00538D"/>
                </a:solidFill>
              </a:rPr>
              <a:t>ISO 27001 certification </a:t>
            </a:r>
            <a:r>
              <a:rPr lang="en-US" sz="1300" dirty="0" smtClean="0">
                <a:solidFill>
                  <a:srgbClr val="00538D"/>
                </a:solidFill>
              </a:rPr>
              <a:t>for information </a:t>
            </a:r>
            <a:r>
              <a:rPr lang="en-US" sz="1300" dirty="0">
                <a:solidFill>
                  <a:srgbClr val="00538D"/>
                </a:solidFill>
              </a:rPr>
              <a:t>security </a:t>
            </a:r>
            <a:r>
              <a:rPr lang="en-US" sz="1300" dirty="0" smtClean="0">
                <a:solidFill>
                  <a:srgbClr val="00538D"/>
                </a:solidFill>
              </a:rPr>
              <a:t>management.</a:t>
            </a:r>
          </a:p>
          <a:p>
            <a:pPr marL="285750" indent="-285750">
              <a:buFont typeface="Arial" panose="020B0604020202020204" pitchFamily="34" charset="0"/>
              <a:buChar char="•"/>
            </a:pPr>
            <a:endParaRPr lang="en-US" sz="1300" dirty="0" smtClean="0">
              <a:solidFill>
                <a:srgbClr val="00538D"/>
              </a:solidFill>
            </a:endParaRPr>
          </a:p>
          <a:p>
            <a:pPr marL="285750" indent="-285750">
              <a:buFont typeface="Arial" panose="020B0604020202020204" pitchFamily="34" charset="0"/>
              <a:buChar char="•"/>
            </a:pPr>
            <a:r>
              <a:rPr lang="en-US" sz="1300" dirty="0">
                <a:solidFill>
                  <a:srgbClr val="00538D"/>
                </a:solidFill>
              </a:rPr>
              <a:t>ISO 22301 certificate for managing business </a:t>
            </a:r>
            <a:r>
              <a:rPr lang="en-US" sz="1300" dirty="0" smtClean="0">
                <a:solidFill>
                  <a:srgbClr val="00538D"/>
                </a:solidFill>
              </a:rPr>
              <a:t>continuity.</a:t>
            </a:r>
          </a:p>
          <a:p>
            <a:pPr marL="285750" indent="-285750">
              <a:buFont typeface="Arial" panose="020B0604020202020204" pitchFamily="34" charset="0"/>
              <a:buChar char="•"/>
            </a:pPr>
            <a:endParaRPr lang="en-US" sz="1300" dirty="0" smtClean="0">
              <a:solidFill>
                <a:srgbClr val="00538D"/>
              </a:solidFill>
            </a:endParaRPr>
          </a:p>
          <a:p>
            <a:pPr marL="285750" indent="-285750">
              <a:buFont typeface="Arial" panose="020B0604020202020204" pitchFamily="34" charset="0"/>
              <a:buChar char="•"/>
            </a:pPr>
            <a:r>
              <a:rPr lang="en-US" sz="1300" dirty="0">
                <a:solidFill>
                  <a:srgbClr val="00538D"/>
                </a:solidFill>
              </a:rPr>
              <a:t>ISO 9001 certificate for Quality Management </a:t>
            </a:r>
            <a:r>
              <a:rPr lang="en-US" sz="1300" dirty="0" smtClean="0">
                <a:solidFill>
                  <a:srgbClr val="00538D"/>
                </a:solidFill>
              </a:rPr>
              <a:t>System.</a:t>
            </a:r>
            <a:endParaRPr lang="en-US" sz="1300" dirty="0">
              <a:solidFill>
                <a:srgbClr val="00538D"/>
              </a:solidFill>
            </a:endParaRPr>
          </a:p>
        </p:txBody>
      </p:sp>
      <p:sp>
        <p:nvSpPr>
          <p:cNvPr id="54" name="TextBox 15"/>
          <p:cNvSpPr txBox="1"/>
          <p:nvPr/>
        </p:nvSpPr>
        <p:spPr>
          <a:xfrm>
            <a:off x="3749990" y="5009634"/>
            <a:ext cx="2605982" cy="18928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300" dirty="0" smtClean="0">
                <a:solidFill>
                  <a:srgbClr val="00538D"/>
                </a:solidFill>
              </a:rPr>
              <a:t>Member in SNOMED International.  Representing Jordan as its 35</a:t>
            </a:r>
            <a:r>
              <a:rPr lang="en-US" sz="1300" baseline="30000" dirty="0" smtClean="0">
                <a:solidFill>
                  <a:srgbClr val="00538D"/>
                </a:solidFill>
              </a:rPr>
              <a:t>th</a:t>
            </a:r>
            <a:r>
              <a:rPr lang="en-US" sz="1300" dirty="0" smtClean="0">
                <a:solidFill>
                  <a:srgbClr val="00538D"/>
                </a:solidFill>
              </a:rPr>
              <a:t> Member.</a:t>
            </a:r>
          </a:p>
          <a:p>
            <a:pPr marL="285750" indent="-285750">
              <a:buFont typeface="Arial" panose="020B0604020202020204" pitchFamily="34" charset="0"/>
              <a:buChar char="•"/>
            </a:pPr>
            <a:endParaRPr lang="en-US" sz="1300" dirty="0">
              <a:solidFill>
                <a:srgbClr val="00538D"/>
              </a:solidFill>
            </a:endParaRPr>
          </a:p>
          <a:p>
            <a:pPr marL="285750" indent="-285750">
              <a:buFont typeface="Arial" panose="020B0604020202020204" pitchFamily="34" charset="0"/>
              <a:buChar char="•"/>
            </a:pPr>
            <a:r>
              <a:rPr lang="en-US" sz="1300" dirty="0">
                <a:solidFill>
                  <a:srgbClr val="00538D"/>
                </a:solidFill>
              </a:rPr>
              <a:t>The Journal of European Association of Health Information and Libraries (JEAHIL) publishes ELM feature article.</a:t>
            </a:r>
          </a:p>
        </p:txBody>
      </p:sp>
      <p:sp>
        <p:nvSpPr>
          <p:cNvPr id="55" name="Rectangle 54"/>
          <p:cNvSpPr/>
          <p:nvPr/>
        </p:nvSpPr>
        <p:spPr>
          <a:xfrm>
            <a:off x="6732642" y="5076825"/>
            <a:ext cx="3651782" cy="1892826"/>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pPr>
            <a:r>
              <a:rPr lang="en-IN" sz="1300" dirty="0">
                <a:solidFill>
                  <a:srgbClr val="00538D"/>
                </a:solidFill>
                <a:ea typeface="Times New Roman" panose="02020603050405020304" pitchFamily="18" charset="0"/>
              </a:rPr>
              <a:t>Most Innovative Medical E-Services Platform – Hakeem Electronic </a:t>
            </a:r>
            <a:r>
              <a:rPr lang="en-IN" sz="1300" dirty="0" smtClean="0">
                <a:solidFill>
                  <a:srgbClr val="00538D"/>
                </a:solidFill>
                <a:ea typeface="Times New Roman" panose="02020603050405020304" pitchFamily="18" charset="0"/>
              </a:rPr>
              <a:t>Services –Jordan 2020.</a:t>
            </a:r>
          </a:p>
          <a:p>
            <a:pPr marL="342900" marR="0" lvl="0" indent="-342900">
              <a:spcBef>
                <a:spcPts val="0"/>
              </a:spcBef>
              <a:spcAft>
                <a:spcPts val="0"/>
              </a:spcAft>
              <a:buFont typeface="Symbol" panose="05050102010706020507" pitchFamily="18" charset="2"/>
              <a:buChar char=""/>
            </a:pPr>
            <a:endParaRPr lang="en-IN" sz="1300" dirty="0" smtClean="0">
              <a:solidFill>
                <a:srgbClr val="00538D"/>
              </a:solidFill>
              <a:ea typeface="Times New Roman" panose="02020603050405020304" pitchFamily="18" charset="0"/>
            </a:endParaRPr>
          </a:p>
          <a:p>
            <a:pPr marL="285750" indent="-285750">
              <a:buFont typeface="Arial" panose="020B0604020202020204" pitchFamily="34" charset="0"/>
              <a:buChar char="•"/>
            </a:pPr>
            <a:r>
              <a:rPr lang="en-IN" sz="1300" dirty="0" smtClean="0">
                <a:solidFill>
                  <a:srgbClr val="00538D"/>
                </a:solidFill>
                <a:ea typeface="Times New Roman" panose="02020603050405020304" pitchFamily="18" charset="0"/>
              </a:rPr>
              <a:t>Most </a:t>
            </a:r>
            <a:r>
              <a:rPr lang="en-IN" sz="1300" dirty="0">
                <a:solidFill>
                  <a:srgbClr val="00538D"/>
                </a:solidFill>
                <a:ea typeface="Times New Roman" panose="02020603050405020304" pitchFamily="18" charset="0"/>
              </a:rPr>
              <a:t>Innovative e-Learning Platform – Hakeem Academy </a:t>
            </a:r>
            <a:r>
              <a:rPr lang="en-IN" sz="1300" dirty="0" smtClean="0">
                <a:solidFill>
                  <a:srgbClr val="00538D"/>
                </a:solidFill>
                <a:ea typeface="Times New Roman" panose="02020603050405020304" pitchFamily="18" charset="0"/>
              </a:rPr>
              <a:t>– Jordan 2020</a:t>
            </a:r>
          </a:p>
          <a:p>
            <a:pPr marL="342900" indent="-342900">
              <a:buFont typeface="Symbol" panose="05050102010706020507" pitchFamily="18" charset="2"/>
              <a:buChar char=""/>
            </a:pPr>
            <a:endParaRPr lang="en-IN" sz="1300" dirty="0" smtClean="0">
              <a:solidFill>
                <a:srgbClr val="00538D"/>
              </a:solidFill>
              <a:ea typeface="Calibri" panose="020F0502020204030204" pitchFamily="34" charset="0"/>
            </a:endParaRPr>
          </a:p>
          <a:p>
            <a:pPr marL="285750" lvl="0" indent="-285750">
              <a:buFont typeface="Arial" panose="020B0604020202020204" pitchFamily="34" charset="0"/>
              <a:buChar char="•"/>
            </a:pPr>
            <a:r>
              <a:rPr lang="en-IN" sz="1300" dirty="0" smtClean="0">
                <a:solidFill>
                  <a:srgbClr val="00538D"/>
                </a:solidFill>
                <a:ea typeface="Times New Roman" panose="02020603050405020304" pitchFamily="18" charset="0"/>
              </a:rPr>
              <a:t>Most </a:t>
            </a:r>
            <a:r>
              <a:rPr lang="en-IN" sz="1300" dirty="0">
                <a:solidFill>
                  <a:srgbClr val="00538D"/>
                </a:solidFill>
                <a:ea typeface="Times New Roman" panose="02020603050405020304" pitchFamily="18" charset="0"/>
              </a:rPr>
              <a:t>Innovative </a:t>
            </a:r>
            <a:r>
              <a:rPr lang="en-IN" sz="1300" dirty="0" smtClean="0">
                <a:solidFill>
                  <a:srgbClr val="00538D"/>
                </a:solidFill>
                <a:ea typeface="Times New Roman" panose="02020603050405020304" pitchFamily="18" charset="0"/>
              </a:rPr>
              <a:t>Health-Tech </a:t>
            </a:r>
            <a:r>
              <a:rPr lang="en-IN" sz="1300" dirty="0">
                <a:solidFill>
                  <a:srgbClr val="00538D"/>
                </a:solidFill>
                <a:ea typeface="Times New Roman" panose="02020603050405020304" pitchFamily="18" charset="0"/>
              </a:rPr>
              <a:t>Company of the year 2021 </a:t>
            </a:r>
            <a:r>
              <a:rPr lang="en-IN" sz="1300" dirty="0" smtClean="0">
                <a:solidFill>
                  <a:srgbClr val="00538D"/>
                </a:solidFill>
                <a:ea typeface="Times New Roman" panose="02020603050405020304" pitchFamily="18" charset="0"/>
              </a:rPr>
              <a:t>– EHS.</a:t>
            </a:r>
            <a:endParaRPr lang="en-US" sz="1300" dirty="0">
              <a:solidFill>
                <a:srgbClr val="00538D"/>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300" dirty="0">
              <a:solidFill>
                <a:srgbClr val="00538D"/>
              </a:solidFill>
              <a:ea typeface="Calibri" panose="020F0502020204030204" pitchFamily="34" charset="0"/>
            </a:endParaRPr>
          </a:p>
        </p:txBody>
      </p:sp>
      <p:sp>
        <p:nvSpPr>
          <p:cNvPr id="56" name="Freeform: Shape 40">
            <a:extLst>
              <a:ext uri="{FF2B5EF4-FFF2-40B4-BE49-F238E27FC236}">
                <a16:creationId xmlns:a16="http://schemas.microsoft.com/office/drawing/2014/main" id="{EEF425BB-5373-4153-BB99-4CBD325E2C15}"/>
              </a:ext>
            </a:extLst>
          </p:cNvPr>
          <p:cNvSpPr/>
          <p:nvPr/>
        </p:nvSpPr>
        <p:spPr>
          <a:xfrm>
            <a:off x="5206838" y="4221505"/>
            <a:ext cx="779884" cy="779883"/>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12621" cap="flat">
            <a:noFill/>
            <a:prstDash val="solid"/>
            <a:miter/>
          </a:ln>
        </p:spPr>
        <p:txBody>
          <a:bodyPr rtlCol="0" anchor="ctr"/>
          <a:lstStyle/>
          <a:p>
            <a:endParaRPr lang="en-US" sz="1579"/>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02552" y="4318266"/>
            <a:ext cx="558237" cy="606573"/>
          </a:xfrm>
          <a:prstGeom prst="rect">
            <a:avLst/>
          </a:prstGeom>
        </p:spPr>
      </p:pic>
    </p:spTree>
    <p:extLst>
      <p:ext uri="{BB962C8B-B14F-4D97-AF65-F5344CB8AC3E}">
        <p14:creationId xmlns:p14="http://schemas.microsoft.com/office/powerpoint/2010/main" val="390207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352425"/>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Data Management (Design Fundamentals)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10897040"/>
              </p:ext>
            </p:extLst>
          </p:nvPr>
        </p:nvGraphicFramePr>
        <p:xfrm>
          <a:off x="2745476" y="2349213"/>
          <a:ext cx="2062975" cy="2634600"/>
        </p:xfrm>
        <a:graphic>
          <a:graphicData uri="http://schemas.openxmlformats.org/drawingml/2006/table">
            <a:tbl>
              <a:tblPr firstRow="1" bandRow="1">
                <a:tableStyleId>{6E25E649-3F16-4E02-A733-19D2CDBF48F0}</a:tableStyleId>
              </a:tblPr>
              <a:tblGrid>
                <a:gridCol w="2062975">
                  <a:extLst>
                    <a:ext uri="{9D8B030D-6E8A-4147-A177-3AD203B41FA5}">
                      <a16:colId xmlns:a16="http://schemas.microsoft.com/office/drawing/2014/main" val="20000"/>
                    </a:ext>
                  </a:extLst>
                </a:gridCol>
              </a:tblGrid>
              <a:tr h="540060">
                <a:tc>
                  <a:txBody>
                    <a:bodyPr/>
                    <a:lstStyle/>
                    <a:p>
                      <a:pPr algn="ctr"/>
                      <a:r>
                        <a:rPr lang="en-US" dirty="0" smtClean="0">
                          <a:solidFill>
                            <a:schemeClr val="tx1"/>
                          </a:solidFill>
                        </a:rPr>
                        <a:t>A Fact About the Patient</a:t>
                      </a:r>
                    </a:p>
                    <a:p>
                      <a:pPr algn="ctr"/>
                      <a:r>
                        <a:rPr lang="en-US" dirty="0" smtClean="0">
                          <a:solidFill>
                            <a:schemeClr val="tx1"/>
                          </a:solidFill>
                        </a:rPr>
                        <a:t>(Central Process)</a:t>
                      </a:r>
                      <a:endParaRPr lang="en-US" dirty="0">
                        <a:solidFill>
                          <a:schemeClr val="tx1"/>
                        </a:solidFill>
                      </a:endParaRPr>
                    </a:p>
                  </a:txBody>
                  <a:tcPr/>
                </a:tc>
                <a:extLst>
                  <a:ext uri="{0D108BD9-81ED-4DB2-BD59-A6C34878D82A}">
                    <a16:rowId xmlns:a16="http://schemas.microsoft.com/office/drawing/2014/main" val="10000"/>
                  </a:ext>
                </a:extLst>
              </a:tr>
              <a:tr h="540060">
                <a:tc>
                  <a:txBody>
                    <a:bodyPr/>
                    <a:lstStyle/>
                    <a:p>
                      <a:pPr algn="ctr"/>
                      <a:r>
                        <a:rPr lang="en-US" sz="1200" dirty="0" smtClean="0"/>
                        <a:t>Admissions</a:t>
                      </a:r>
                    </a:p>
                    <a:p>
                      <a:pPr algn="ctr"/>
                      <a:r>
                        <a:rPr lang="en-US" sz="1200" dirty="0" smtClean="0"/>
                        <a:t>Problems</a:t>
                      </a:r>
                      <a:endParaRPr lang="en-US" sz="1200" dirty="0"/>
                    </a:p>
                  </a:txBody>
                  <a:tcPr/>
                </a:tc>
                <a:extLst>
                  <a:ext uri="{0D108BD9-81ED-4DB2-BD59-A6C34878D82A}">
                    <a16:rowId xmlns:a16="http://schemas.microsoft.com/office/drawing/2014/main" val="10001"/>
                  </a:ext>
                </a:extLst>
              </a:tr>
              <a:tr h="540060">
                <a:tc>
                  <a:txBody>
                    <a:bodyPr/>
                    <a:lstStyle/>
                    <a:p>
                      <a:pPr algn="ctr"/>
                      <a:r>
                        <a:rPr lang="en-US" sz="1200" dirty="0" smtClean="0"/>
                        <a:t>Prescriptions</a:t>
                      </a:r>
                    </a:p>
                    <a:p>
                      <a:pPr algn="ctr"/>
                      <a:r>
                        <a:rPr lang="en-US" sz="1200" dirty="0" smtClean="0"/>
                        <a:t>Emergencies</a:t>
                      </a:r>
                      <a:endParaRPr lang="en-US" sz="1200" dirty="0"/>
                    </a:p>
                  </a:txBody>
                  <a:tcPr/>
                </a:tc>
                <a:extLst>
                  <a:ext uri="{0D108BD9-81ED-4DB2-BD59-A6C34878D82A}">
                    <a16:rowId xmlns:a16="http://schemas.microsoft.com/office/drawing/2014/main" val="10002"/>
                  </a:ext>
                </a:extLst>
              </a:tr>
              <a:tr h="540060">
                <a:tc>
                  <a:txBody>
                    <a:bodyPr/>
                    <a:lstStyle/>
                    <a:p>
                      <a:pPr algn="ctr"/>
                      <a:r>
                        <a:rPr lang="en-US" sz="1200" dirty="0" smtClean="0"/>
                        <a:t>Surgeries</a:t>
                      </a:r>
                    </a:p>
                    <a:p>
                      <a:pPr algn="ctr"/>
                      <a:r>
                        <a:rPr lang="en-US" sz="1200" dirty="0" smtClean="0"/>
                        <a:t>Allergies</a:t>
                      </a:r>
                    </a:p>
                    <a:p>
                      <a:pPr algn="ctr"/>
                      <a:r>
                        <a:rPr lang="en-US" sz="1200" dirty="0" smtClean="0"/>
                        <a:t>Vitals</a:t>
                      </a:r>
                      <a:endParaRPr lang="en-US" sz="1200" dirty="0"/>
                    </a:p>
                  </a:txBody>
                  <a:tcPr/>
                </a:tc>
                <a:extLst>
                  <a:ext uri="{0D108BD9-81ED-4DB2-BD59-A6C34878D82A}">
                    <a16:rowId xmlns:a16="http://schemas.microsoft.com/office/drawing/2014/main" val="10003"/>
                  </a:ext>
                </a:extLst>
              </a:tr>
            </a:tbl>
          </a:graphicData>
        </a:graphic>
      </p:graphicFrame>
      <p:sp>
        <p:nvSpPr>
          <p:cNvPr id="8" name="L-Shape 7"/>
          <p:cNvSpPr/>
          <p:nvPr/>
        </p:nvSpPr>
        <p:spPr>
          <a:xfrm>
            <a:off x="4819603" y="1699346"/>
            <a:ext cx="892098" cy="858644"/>
          </a:xfrm>
          <a:prstGeom prst="corner">
            <a:avLst>
              <a:gd name="adj1" fmla="val 50000"/>
              <a:gd name="adj2" fmla="val 4682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38D"/>
              </a:solidFill>
            </a:endParaRPr>
          </a:p>
        </p:txBody>
      </p:sp>
      <p:sp>
        <p:nvSpPr>
          <p:cNvPr id="9" name="L-Shape 8"/>
          <p:cNvSpPr/>
          <p:nvPr/>
        </p:nvSpPr>
        <p:spPr>
          <a:xfrm rot="5400000">
            <a:off x="4827038" y="4842519"/>
            <a:ext cx="892098" cy="858644"/>
          </a:xfrm>
          <a:prstGeom prst="corner">
            <a:avLst>
              <a:gd name="adj1" fmla="val 50000"/>
              <a:gd name="adj2" fmla="val 4682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38D"/>
              </a:solidFill>
            </a:endParaRPr>
          </a:p>
        </p:txBody>
      </p:sp>
      <p:sp>
        <p:nvSpPr>
          <p:cNvPr id="10" name="L-Shape 9"/>
          <p:cNvSpPr/>
          <p:nvPr/>
        </p:nvSpPr>
        <p:spPr>
          <a:xfrm rot="16200000">
            <a:off x="1849664" y="1684476"/>
            <a:ext cx="892098" cy="858644"/>
          </a:xfrm>
          <a:prstGeom prst="corner">
            <a:avLst>
              <a:gd name="adj1" fmla="val 50000"/>
              <a:gd name="adj2" fmla="val 4682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38D"/>
              </a:solidFill>
            </a:endParaRPr>
          </a:p>
        </p:txBody>
      </p:sp>
      <p:sp>
        <p:nvSpPr>
          <p:cNvPr id="11" name="L-Shape 10"/>
          <p:cNvSpPr/>
          <p:nvPr/>
        </p:nvSpPr>
        <p:spPr>
          <a:xfrm rot="10800000">
            <a:off x="1823646" y="4838800"/>
            <a:ext cx="892098" cy="858644"/>
          </a:xfrm>
          <a:prstGeom prst="corner">
            <a:avLst>
              <a:gd name="adj1" fmla="val 50000"/>
              <a:gd name="adj2" fmla="val 4682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38D"/>
              </a:solidFill>
            </a:endParaRPr>
          </a:p>
        </p:txBody>
      </p:sp>
      <p:sp>
        <p:nvSpPr>
          <p:cNvPr id="12" name="TextBox 11"/>
          <p:cNvSpPr txBox="1"/>
          <p:nvPr/>
        </p:nvSpPr>
        <p:spPr>
          <a:xfrm>
            <a:off x="4906981" y="2124948"/>
            <a:ext cx="661614" cy="369332"/>
          </a:xfrm>
          <a:prstGeom prst="rect">
            <a:avLst/>
          </a:prstGeom>
          <a:noFill/>
        </p:spPr>
        <p:txBody>
          <a:bodyPr wrap="square" rtlCol="0">
            <a:spAutoFit/>
          </a:bodyPr>
          <a:lstStyle/>
          <a:p>
            <a:r>
              <a:rPr lang="en-US" b="1" dirty="0" smtClean="0">
                <a:solidFill>
                  <a:srgbClr val="00538D"/>
                </a:solidFill>
              </a:rPr>
              <a:t>Who</a:t>
            </a:r>
            <a:endParaRPr lang="en-US" b="1" dirty="0">
              <a:solidFill>
                <a:srgbClr val="00538D"/>
              </a:solidFill>
            </a:endParaRPr>
          </a:p>
        </p:txBody>
      </p:sp>
      <p:sp>
        <p:nvSpPr>
          <p:cNvPr id="13" name="TextBox 12"/>
          <p:cNvSpPr txBox="1"/>
          <p:nvPr/>
        </p:nvSpPr>
        <p:spPr>
          <a:xfrm>
            <a:off x="1912853" y="2161260"/>
            <a:ext cx="791724" cy="369332"/>
          </a:xfrm>
          <a:prstGeom prst="rect">
            <a:avLst/>
          </a:prstGeom>
          <a:noFill/>
        </p:spPr>
        <p:txBody>
          <a:bodyPr wrap="square" rtlCol="0">
            <a:spAutoFit/>
          </a:bodyPr>
          <a:lstStyle/>
          <a:p>
            <a:r>
              <a:rPr lang="en-US" b="1" dirty="0" smtClean="0">
                <a:solidFill>
                  <a:srgbClr val="00538D"/>
                </a:solidFill>
              </a:rPr>
              <a:t>What</a:t>
            </a:r>
            <a:endParaRPr lang="en-US" b="1" dirty="0">
              <a:solidFill>
                <a:srgbClr val="00538D"/>
              </a:solidFill>
            </a:endParaRPr>
          </a:p>
        </p:txBody>
      </p:sp>
      <p:sp>
        <p:nvSpPr>
          <p:cNvPr id="14" name="TextBox 13"/>
          <p:cNvSpPr txBox="1"/>
          <p:nvPr/>
        </p:nvSpPr>
        <p:spPr>
          <a:xfrm>
            <a:off x="1922160" y="4876488"/>
            <a:ext cx="791724" cy="369332"/>
          </a:xfrm>
          <a:prstGeom prst="rect">
            <a:avLst/>
          </a:prstGeom>
          <a:noFill/>
        </p:spPr>
        <p:txBody>
          <a:bodyPr wrap="square" rtlCol="0">
            <a:spAutoFit/>
          </a:bodyPr>
          <a:lstStyle/>
          <a:p>
            <a:r>
              <a:rPr lang="en-US" b="1" dirty="0" smtClean="0">
                <a:solidFill>
                  <a:srgbClr val="00538D"/>
                </a:solidFill>
              </a:rPr>
              <a:t>When</a:t>
            </a:r>
            <a:endParaRPr lang="en-US" b="1" dirty="0">
              <a:solidFill>
                <a:srgbClr val="00538D"/>
              </a:solidFill>
            </a:endParaRPr>
          </a:p>
        </p:txBody>
      </p:sp>
      <p:sp>
        <p:nvSpPr>
          <p:cNvPr id="15" name="TextBox 14"/>
          <p:cNvSpPr txBox="1"/>
          <p:nvPr/>
        </p:nvSpPr>
        <p:spPr>
          <a:xfrm>
            <a:off x="4854923" y="4864880"/>
            <a:ext cx="825184" cy="369332"/>
          </a:xfrm>
          <a:prstGeom prst="rect">
            <a:avLst/>
          </a:prstGeom>
          <a:noFill/>
        </p:spPr>
        <p:txBody>
          <a:bodyPr wrap="square" rtlCol="0">
            <a:spAutoFit/>
          </a:bodyPr>
          <a:lstStyle/>
          <a:p>
            <a:r>
              <a:rPr lang="en-US" b="1" dirty="0" smtClean="0">
                <a:solidFill>
                  <a:srgbClr val="00538D"/>
                </a:solidFill>
              </a:rPr>
              <a:t>Where</a:t>
            </a:r>
            <a:endParaRPr lang="en-US" b="1" dirty="0">
              <a:solidFill>
                <a:srgbClr val="00538D"/>
              </a:solidFill>
            </a:endParaRPr>
          </a:p>
        </p:txBody>
      </p:sp>
      <p:cxnSp>
        <p:nvCxnSpPr>
          <p:cNvPr id="26" name="Straight Arrow Connector 25"/>
          <p:cNvCxnSpPr>
            <a:stCxn id="12" idx="0"/>
          </p:cNvCxnSpPr>
          <p:nvPr/>
        </p:nvCxnSpPr>
        <p:spPr>
          <a:xfrm flipV="1">
            <a:off x="5237788" y="1095560"/>
            <a:ext cx="1258407" cy="10293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9148804">
            <a:off x="5078024" y="1400883"/>
            <a:ext cx="1446069" cy="246221"/>
          </a:xfrm>
          <a:prstGeom prst="rect">
            <a:avLst/>
          </a:prstGeom>
          <a:noFill/>
        </p:spPr>
        <p:txBody>
          <a:bodyPr wrap="square" rtlCol="0">
            <a:spAutoFit/>
          </a:bodyPr>
          <a:lstStyle/>
          <a:p>
            <a:r>
              <a:rPr lang="en-US" sz="1000" b="1" dirty="0" smtClean="0"/>
              <a:t>Provider; Classifications</a:t>
            </a:r>
            <a:endParaRPr lang="en-US" sz="1000" b="1" dirty="0"/>
          </a:p>
        </p:txBody>
      </p:sp>
      <p:cxnSp>
        <p:nvCxnSpPr>
          <p:cNvPr id="28" name="Straight Arrow Connector 27"/>
          <p:cNvCxnSpPr>
            <a:stCxn id="13" idx="0"/>
          </p:cNvCxnSpPr>
          <p:nvPr/>
        </p:nvCxnSpPr>
        <p:spPr>
          <a:xfrm flipH="1" flipV="1">
            <a:off x="1105425" y="1258688"/>
            <a:ext cx="1203290" cy="9025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461136">
            <a:off x="1104373" y="1505160"/>
            <a:ext cx="1410192" cy="246221"/>
          </a:xfrm>
          <a:prstGeom prst="rect">
            <a:avLst/>
          </a:prstGeom>
          <a:noFill/>
        </p:spPr>
        <p:txBody>
          <a:bodyPr wrap="square" rtlCol="0">
            <a:spAutoFit/>
          </a:bodyPr>
          <a:lstStyle/>
          <a:p>
            <a:r>
              <a:rPr lang="en-US" sz="1000" b="1" dirty="0" smtClean="0"/>
              <a:t>Patient; Demographics</a:t>
            </a:r>
            <a:endParaRPr lang="en-US" sz="1000" b="1" dirty="0"/>
          </a:p>
        </p:txBody>
      </p:sp>
      <p:cxnSp>
        <p:nvCxnSpPr>
          <p:cNvPr id="30" name="Straight Arrow Connector 29"/>
          <p:cNvCxnSpPr/>
          <p:nvPr/>
        </p:nvCxnSpPr>
        <p:spPr>
          <a:xfrm>
            <a:off x="5266754" y="5222055"/>
            <a:ext cx="1195884" cy="10094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119502">
            <a:off x="5263610" y="5592387"/>
            <a:ext cx="1528728" cy="246221"/>
          </a:xfrm>
          <a:prstGeom prst="rect">
            <a:avLst/>
          </a:prstGeom>
          <a:noFill/>
        </p:spPr>
        <p:txBody>
          <a:bodyPr wrap="square" rtlCol="0">
            <a:spAutoFit/>
          </a:bodyPr>
          <a:lstStyle/>
          <a:p>
            <a:r>
              <a:rPr lang="en-US" sz="1000" b="1" dirty="0" smtClean="0"/>
              <a:t>Location; Demographics</a:t>
            </a:r>
            <a:endParaRPr lang="en-US" sz="1000" b="1" dirty="0"/>
          </a:p>
        </p:txBody>
      </p:sp>
      <p:sp>
        <p:nvSpPr>
          <p:cNvPr id="32" name="TextBox 31"/>
          <p:cNvSpPr txBox="1"/>
          <p:nvPr/>
        </p:nvSpPr>
        <p:spPr>
          <a:xfrm rot="19368776">
            <a:off x="1059556" y="5488791"/>
            <a:ext cx="1446069" cy="246221"/>
          </a:xfrm>
          <a:prstGeom prst="rect">
            <a:avLst/>
          </a:prstGeom>
          <a:noFill/>
        </p:spPr>
        <p:txBody>
          <a:bodyPr wrap="square" rtlCol="0">
            <a:spAutoFit/>
          </a:bodyPr>
          <a:lstStyle/>
          <a:p>
            <a:r>
              <a:rPr lang="en-US" sz="1000" b="1" dirty="0" smtClean="0"/>
              <a:t>Time; Dimensions</a:t>
            </a:r>
            <a:endParaRPr lang="en-US" sz="1000" b="1" dirty="0"/>
          </a:p>
        </p:txBody>
      </p:sp>
      <p:cxnSp>
        <p:nvCxnSpPr>
          <p:cNvPr id="33" name="Straight Arrow Connector 32"/>
          <p:cNvCxnSpPr/>
          <p:nvPr/>
        </p:nvCxnSpPr>
        <p:spPr>
          <a:xfrm flipH="1">
            <a:off x="1196680" y="5295674"/>
            <a:ext cx="1102306" cy="9169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449010" y="1123196"/>
            <a:ext cx="1402890" cy="296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By 2021</a:t>
            </a:r>
            <a:endParaRPr lang="en-US" dirty="0"/>
          </a:p>
        </p:txBody>
      </p:sp>
      <p:sp>
        <p:nvSpPr>
          <p:cNvPr id="61" name="TextBox 60"/>
          <p:cNvSpPr txBox="1"/>
          <p:nvPr/>
        </p:nvSpPr>
        <p:spPr>
          <a:xfrm>
            <a:off x="1208628" y="6597848"/>
            <a:ext cx="5738272" cy="30777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smtClean="0"/>
              <a:t>Aggregating (bottom-&gt;up) is easy, Disaggregating (up-&gt;bottom) is impossible </a:t>
            </a:r>
            <a:endParaRPr lang="en-US" sz="1400" dirty="0"/>
          </a:p>
        </p:txBody>
      </p:sp>
      <p:grpSp>
        <p:nvGrpSpPr>
          <p:cNvPr id="3" name="Group 2"/>
          <p:cNvGrpSpPr/>
          <p:nvPr/>
        </p:nvGrpSpPr>
        <p:grpSpPr>
          <a:xfrm>
            <a:off x="954768" y="1184603"/>
            <a:ext cx="8834230" cy="5340022"/>
            <a:chOff x="954768" y="1108403"/>
            <a:chExt cx="8834230" cy="5340022"/>
          </a:xfrm>
        </p:grpSpPr>
        <p:sp>
          <p:nvSpPr>
            <p:cNvPr id="17" name="Oval 16"/>
            <p:cNvSpPr/>
            <p:nvPr/>
          </p:nvSpPr>
          <p:spPr>
            <a:xfrm rot="2051406">
              <a:off x="4450453" y="4454804"/>
              <a:ext cx="1561170" cy="146080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p:cNvSpPr/>
            <p:nvPr/>
          </p:nvSpPr>
          <p:spPr>
            <a:xfrm rot="2051406">
              <a:off x="4438250" y="4416421"/>
              <a:ext cx="1750741" cy="163179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p:nvSpPr>
          <p:spPr>
            <a:xfrm rot="2051406">
              <a:off x="4442627" y="4370856"/>
              <a:ext cx="1911899" cy="17416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p:cNvSpPr/>
            <p:nvPr/>
          </p:nvSpPr>
          <p:spPr>
            <a:xfrm rot="2051406">
              <a:off x="4462056" y="4332775"/>
              <a:ext cx="2082882" cy="180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rot="9227993">
              <a:off x="1538464" y="4401839"/>
              <a:ext cx="1561170" cy="146080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rot="9227993">
              <a:off x="1361916" y="4364864"/>
              <a:ext cx="1750741" cy="163179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rot="9227993">
              <a:off x="1231214" y="4379160"/>
              <a:ext cx="1911899" cy="17416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rot="9227993">
              <a:off x="1101634" y="4445620"/>
              <a:ext cx="2082882" cy="180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7" name="Group 36"/>
            <p:cNvGrpSpPr/>
            <p:nvPr/>
          </p:nvGrpSpPr>
          <p:grpSpPr>
            <a:xfrm>
              <a:off x="7251700" y="1413064"/>
              <a:ext cx="2537298" cy="4763039"/>
              <a:chOff x="6072424" y="1070016"/>
              <a:chExt cx="2537298" cy="4763039"/>
            </a:xfrm>
          </p:grpSpPr>
          <p:sp>
            <p:nvSpPr>
              <p:cNvPr id="41" name="Rectangle 40"/>
              <p:cNvSpPr/>
              <p:nvPr/>
            </p:nvSpPr>
            <p:spPr>
              <a:xfrm>
                <a:off x="6181669" y="1070016"/>
                <a:ext cx="1859035"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Admissions</a:t>
                </a:r>
                <a:endParaRPr lang="en-US" sz="1400" dirty="0"/>
              </a:p>
            </p:txBody>
          </p:sp>
          <p:sp>
            <p:nvSpPr>
              <p:cNvPr id="42" name="Rectangle 41"/>
              <p:cNvSpPr/>
              <p:nvPr/>
            </p:nvSpPr>
            <p:spPr>
              <a:xfrm>
                <a:off x="6132458" y="3349810"/>
                <a:ext cx="1657826"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Allergies</a:t>
                </a:r>
                <a:endParaRPr lang="en-US" sz="1400" dirty="0"/>
              </a:p>
            </p:txBody>
          </p:sp>
          <p:sp>
            <p:nvSpPr>
              <p:cNvPr id="43" name="Rectangle 42"/>
              <p:cNvSpPr/>
              <p:nvPr/>
            </p:nvSpPr>
            <p:spPr>
              <a:xfrm>
                <a:off x="6144964" y="1762122"/>
                <a:ext cx="2073709"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Appointments</a:t>
                </a:r>
                <a:endParaRPr lang="en-US" sz="1400" dirty="0"/>
              </a:p>
            </p:txBody>
          </p:sp>
          <p:sp>
            <p:nvSpPr>
              <p:cNvPr id="45" name="Rectangle 44"/>
              <p:cNvSpPr/>
              <p:nvPr/>
            </p:nvSpPr>
            <p:spPr>
              <a:xfrm>
                <a:off x="6171578" y="1286036"/>
                <a:ext cx="1816651"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Discharges</a:t>
                </a:r>
                <a:endParaRPr lang="en-US" sz="1400" dirty="0"/>
              </a:p>
            </p:txBody>
          </p:sp>
          <p:sp>
            <p:nvSpPr>
              <p:cNvPr id="47" name="Rectangle 46"/>
              <p:cNvSpPr/>
              <p:nvPr/>
            </p:nvSpPr>
            <p:spPr>
              <a:xfrm>
                <a:off x="6148911" y="2295626"/>
                <a:ext cx="1959319"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Emergencies</a:t>
                </a:r>
                <a:endParaRPr lang="en-US" sz="1400" dirty="0"/>
              </a:p>
            </p:txBody>
          </p:sp>
          <p:sp>
            <p:nvSpPr>
              <p:cNvPr id="48" name="Rectangle 47"/>
              <p:cNvSpPr/>
              <p:nvPr/>
            </p:nvSpPr>
            <p:spPr>
              <a:xfrm>
                <a:off x="6149675" y="2019004"/>
                <a:ext cx="1850891"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Encounters</a:t>
                </a:r>
                <a:endParaRPr lang="en-US" sz="1400" dirty="0"/>
              </a:p>
            </p:txBody>
          </p:sp>
          <p:sp>
            <p:nvSpPr>
              <p:cNvPr id="49" name="Rectangle 48"/>
              <p:cNvSpPr/>
              <p:nvPr/>
            </p:nvSpPr>
            <p:spPr>
              <a:xfrm>
                <a:off x="6135598" y="3643640"/>
                <a:ext cx="1992405"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Microbiology</a:t>
                </a:r>
                <a:endParaRPr lang="en-US" sz="1400" dirty="0"/>
              </a:p>
            </p:txBody>
          </p:sp>
          <p:sp>
            <p:nvSpPr>
              <p:cNvPr id="50" name="Rectangle 49"/>
              <p:cNvSpPr/>
              <p:nvPr/>
            </p:nvSpPr>
            <p:spPr>
              <a:xfrm>
                <a:off x="6123723" y="3921122"/>
                <a:ext cx="1982530"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Prescriptions</a:t>
                </a:r>
                <a:endParaRPr lang="en-US" sz="1400" dirty="0"/>
              </a:p>
            </p:txBody>
          </p:sp>
          <p:sp>
            <p:nvSpPr>
              <p:cNvPr id="51" name="Rectangle 50"/>
              <p:cNvSpPr/>
              <p:nvPr/>
            </p:nvSpPr>
            <p:spPr>
              <a:xfrm>
                <a:off x="6135098" y="2805290"/>
                <a:ext cx="1719894"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Problems</a:t>
                </a:r>
                <a:endParaRPr lang="en-US" sz="1400" dirty="0"/>
              </a:p>
            </p:txBody>
          </p:sp>
          <p:sp>
            <p:nvSpPr>
              <p:cNvPr id="52" name="Rectangle 51"/>
              <p:cNvSpPr/>
              <p:nvPr/>
            </p:nvSpPr>
            <p:spPr>
              <a:xfrm>
                <a:off x="6141222" y="1522072"/>
                <a:ext cx="2383217"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Specialty Transfers</a:t>
                </a:r>
                <a:endParaRPr lang="en-US" sz="1400" dirty="0"/>
              </a:p>
            </p:txBody>
          </p:sp>
          <p:sp>
            <p:nvSpPr>
              <p:cNvPr id="53" name="Rectangle 52"/>
              <p:cNvSpPr/>
              <p:nvPr/>
            </p:nvSpPr>
            <p:spPr>
              <a:xfrm>
                <a:off x="6141222" y="2539874"/>
                <a:ext cx="1707647"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Surgeries</a:t>
                </a:r>
                <a:endParaRPr lang="en-US" sz="1400" dirty="0"/>
              </a:p>
            </p:txBody>
          </p:sp>
          <p:sp>
            <p:nvSpPr>
              <p:cNvPr id="54" name="Rectangle 53"/>
              <p:cNvSpPr/>
              <p:nvPr/>
            </p:nvSpPr>
            <p:spPr>
              <a:xfrm>
                <a:off x="6097543" y="4453576"/>
                <a:ext cx="2257221"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Visits Educations</a:t>
                </a:r>
                <a:endParaRPr lang="en-US" sz="1400" dirty="0"/>
              </a:p>
            </p:txBody>
          </p:sp>
          <p:sp>
            <p:nvSpPr>
              <p:cNvPr id="55" name="Rectangle 54"/>
              <p:cNvSpPr/>
              <p:nvPr/>
            </p:nvSpPr>
            <p:spPr>
              <a:xfrm>
                <a:off x="6101591" y="4183918"/>
                <a:ext cx="1924694"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Visits Exams</a:t>
                </a:r>
                <a:endParaRPr lang="en-US" sz="1400" dirty="0"/>
              </a:p>
            </p:txBody>
          </p:sp>
          <p:sp>
            <p:nvSpPr>
              <p:cNvPr id="56" name="Rectangle 55"/>
              <p:cNvSpPr/>
              <p:nvPr/>
            </p:nvSpPr>
            <p:spPr>
              <a:xfrm>
                <a:off x="6086146" y="4731058"/>
                <a:ext cx="2509854"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Visits Health Factors</a:t>
                </a:r>
                <a:endParaRPr lang="en-US" sz="1400" dirty="0"/>
              </a:p>
            </p:txBody>
          </p:sp>
          <p:sp>
            <p:nvSpPr>
              <p:cNvPr id="57" name="Rectangle 56"/>
              <p:cNvSpPr/>
              <p:nvPr/>
            </p:nvSpPr>
            <p:spPr>
              <a:xfrm>
                <a:off x="6072424" y="5013579"/>
                <a:ext cx="2537298"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Visits Immunizations</a:t>
                </a:r>
                <a:endParaRPr lang="en-US" sz="1400" dirty="0"/>
              </a:p>
            </p:txBody>
          </p:sp>
          <p:sp>
            <p:nvSpPr>
              <p:cNvPr id="58" name="Rectangle 57"/>
              <p:cNvSpPr/>
              <p:nvPr/>
            </p:nvSpPr>
            <p:spPr>
              <a:xfrm>
                <a:off x="6072424" y="5276575"/>
                <a:ext cx="2283382"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Visits Procedures</a:t>
                </a:r>
                <a:endParaRPr lang="en-US" sz="1400" dirty="0"/>
              </a:p>
            </p:txBody>
          </p:sp>
          <p:sp>
            <p:nvSpPr>
              <p:cNvPr id="59" name="Rectangle 58"/>
              <p:cNvSpPr/>
              <p:nvPr/>
            </p:nvSpPr>
            <p:spPr>
              <a:xfrm>
                <a:off x="6086146" y="5525278"/>
                <a:ext cx="2179636"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Purpose of Visit</a:t>
                </a:r>
                <a:endParaRPr lang="en-US" sz="1400" dirty="0"/>
              </a:p>
            </p:txBody>
          </p:sp>
          <p:sp>
            <p:nvSpPr>
              <p:cNvPr id="60" name="Rectangle 59"/>
              <p:cNvSpPr/>
              <p:nvPr/>
            </p:nvSpPr>
            <p:spPr>
              <a:xfrm>
                <a:off x="6146361" y="3080152"/>
                <a:ext cx="1435265"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Vitals</a:t>
                </a:r>
                <a:endParaRPr lang="en-US" sz="1400" dirty="0"/>
              </a:p>
            </p:txBody>
          </p:sp>
        </p:grpSp>
        <p:sp>
          <p:nvSpPr>
            <p:cNvPr id="40" name="Rectangle 39"/>
            <p:cNvSpPr/>
            <p:nvPr/>
          </p:nvSpPr>
          <p:spPr>
            <a:xfrm>
              <a:off x="7267922" y="6140648"/>
              <a:ext cx="1892313" cy="307777"/>
            </a:xfrm>
            <a:prstGeom prst="rect">
              <a:avLst/>
            </a:prstGeom>
          </p:spPr>
          <p:txBody>
            <a:bodyPr wrap="none">
              <a:spAutoFit/>
            </a:bodyPr>
            <a:lstStyle/>
            <a:p>
              <a:pPr marL="285750" indent="-285750">
                <a:buFont typeface="Wingdings" panose="05000000000000000000" pitchFamily="2" charset="2"/>
                <a:buChar char="ü"/>
              </a:pPr>
              <a:r>
                <a:rPr lang="en-US" sz="1400" dirty="0" smtClean="0"/>
                <a:t>Patient Chemistries</a:t>
              </a:r>
              <a:endParaRPr lang="en-US" sz="1400" dirty="0"/>
            </a:p>
          </p:txBody>
        </p:sp>
        <p:sp>
          <p:nvSpPr>
            <p:cNvPr id="63" name="Oval 62"/>
            <p:cNvSpPr/>
            <p:nvPr/>
          </p:nvSpPr>
          <p:spPr>
            <a:xfrm rot="20131302">
              <a:off x="4502557" y="1485991"/>
              <a:ext cx="1561170" cy="146080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Oval 63"/>
            <p:cNvSpPr/>
            <p:nvPr/>
          </p:nvSpPr>
          <p:spPr>
            <a:xfrm rot="20131302">
              <a:off x="4490955" y="1354455"/>
              <a:ext cx="1750741" cy="163179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Oval 64"/>
            <p:cNvSpPr/>
            <p:nvPr/>
          </p:nvSpPr>
          <p:spPr>
            <a:xfrm rot="20131302">
              <a:off x="4462556" y="1231825"/>
              <a:ext cx="1911899" cy="17416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Oval 65"/>
            <p:cNvSpPr/>
            <p:nvPr/>
          </p:nvSpPr>
          <p:spPr>
            <a:xfrm rot="20131302">
              <a:off x="4424006" y="1108403"/>
              <a:ext cx="2082882" cy="180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Oval 67"/>
            <p:cNvSpPr/>
            <p:nvPr/>
          </p:nvSpPr>
          <p:spPr>
            <a:xfrm rot="13285500">
              <a:off x="1479923" y="1400090"/>
              <a:ext cx="1561170" cy="146080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Oval 68"/>
            <p:cNvSpPr/>
            <p:nvPr/>
          </p:nvSpPr>
          <p:spPr>
            <a:xfrm rot="13285500">
              <a:off x="1309146" y="1257458"/>
              <a:ext cx="1750741" cy="163179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0" name="Oval 69"/>
            <p:cNvSpPr/>
            <p:nvPr/>
          </p:nvSpPr>
          <p:spPr>
            <a:xfrm rot="13285500">
              <a:off x="1145468" y="1182527"/>
              <a:ext cx="1911899" cy="17416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Oval 70"/>
            <p:cNvSpPr/>
            <p:nvPr/>
          </p:nvSpPr>
          <p:spPr>
            <a:xfrm rot="13285500">
              <a:off x="954768" y="1148994"/>
              <a:ext cx="2082882" cy="180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0053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grpSp>
        <p:nvGrpSpPr>
          <p:cNvPr id="2" name="Graphic 3">
            <a:extLst>
              <a:ext uri="{FF2B5EF4-FFF2-40B4-BE49-F238E27FC236}">
                <a16:creationId xmlns:a16="http://schemas.microsoft.com/office/drawing/2014/main" id="{4919CD0B-4765-4CE0-9640-08F77E69A3B5}"/>
              </a:ext>
            </a:extLst>
          </p:cNvPr>
          <p:cNvGrpSpPr/>
          <p:nvPr/>
        </p:nvGrpSpPr>
        <p:grpSpPr>
          <a:xfrm>
            <a:off x="1099898" y="1831779"/>
            <a:ext cx="3254786" cy="3254691"/>
            <a:chOff x="1709896" y="2727960"/>
            <a:chExt cx="4362319" cy="4362191"/>
          </a:xfrm>
        </p:grpSpPr>
        <p:sp>
          <p:nvSpPr>
            <p:cNvPr id="3" name="Freeform: Shape 6">
              <a:extLst>
                <a:ext uri="{FF2B5EF4-FFF2-40B4-BE49-F238E27FC236}">
                  <a16:creationId xmlns:a16="http://schemas.microsoft.com/office/drawing/2014/main" id="{331CE2FB-4F9A-490E-A4FF-37E5876284AA}"/>
                </a:ext>
              </a:extLst>
            </p:cNvPr>
            <p:cNvSpPr/>
            <p:nvPr/>
          </p:nvSpPr>
          <p:spPr>
            <a:xfrm>
              <a:off x="2896888" y="5482505"/>
              <a:ext cx="2318747" cy="971638"/>
            </a:xfrm>
            <a:custGeom>
              <a:avLst/>
              <a:gdLst>
                <a:gd name="connsiteX0" fmla="*/ 1981970 w 2318747"/>
                <a:gd name="connsiteY0" fmla="*/ 0 h 971638"/>
                <a:gd name="connsiteX1" fmla="*/ 1722832 w 2318747"/>
                <a:gd name="connsiteY1" fmla="*/ 297957 h 971638"/>
                <a:gd name="connsiteX2" fmla="*/ 984494 w 2318747"/>
                <a:gd name="connsiteY2" fmla="*/ 570077 h 971638"/>
                <a:gd name="connsiteX3" fmla="*/ 259138 w 2318747"/>
                <a:gd name="connsiteY3" fmla="*/ 297957 h 971638"/>
                <a:gd name="connsiteX4" fmla="*/ 0 w 2318747"/>
                <a:gd name="connsiteY4" fmla="*/ 608897 h 971638"/>
                <a:gd name="connsiteX5" fmla="*/ 984494 w 2318747"/>
                <a:gd name="connsiteY5" fmla="*/ 971639 h 971638"/>
                <a:gd name="connsiteX6" fmla="*/ 1981970 w 2318747"/>
                <a:gd name="connsiteY6" fmla="*/ 608897 h 971638"/>
                <a:gd name="connsiteX7" fmla="*/ 2318747 w 2318747"/>
                <a:gd name="connsiteY7" fmla="*/ 194226 h 971638"/>
                <a:gd name="connsiteX8" fmla="*/ 1981970 w 2318747"/>
                <a:gd name="connsiteY8" fmla="*/ 0 h 97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747" h="971638">
                  <a:moveTo>
                    <a:pt x="1981970" y="0"/>
                  </a:moveTo>
                  <a:cubicBezTo>
                    <a:pt x="1917313" y="116714"/>
                    <a:pt x="1826564" y="220191"/>
                    <a:pt x="1722832" y="297957"/>
                  </a:cubicBezTo>
                  <a:cubicBezTo>
                    <a:pt x="1528607" y="466346"/>
                    <a:pt x="1269596" y="570077"/>
                    <a:pt x="984494" y="570077"/>
                  </a:cubicBezTo>
                  <a:cubicBezTo>
                    <a:pt x="712374" y="570077"/>
                    <a:pt x="453364" y="466346"/>
                    <a:pt x="259138" y="297957"/>
                  </a:cubicBezTo>
                  <a:lnTo>
                    <a:pt x="0" y="608897"/>
                  </a:lnTo>
                  <a:cubicBezTo>
                    <a:pt x="272120" y="829088"/>
                    <a:pt x="608897" y="971639"/>
                    <a:pt x="984494" y="971639"/>
                  </a:cubicBezTo>
                  <a:cubicBezTo>
                    <a:pt x="1373073" y="971639"/>
                    <a:pt x="1709850" y="829088"/>
                    <a:pt x="1981970" y="608897"/>
                  </a:cubicBezTo>
                  <a:cubicBezTo>
                    <a:pt x="2111539" y="492183"/>
                    <a:pt x="2227998" y="349759"/>
                    <a:pt x="2318747" y="194226"/>
                  </a:cubicBezTo>
                  <a:lnTo>
                    <a:pt x="1981970" y="0"/>
                  </a:lnTo>
                  <a:close/>
                </a:path>
              </a:pathLst>
            </a:custGeom>
            <a:solidFill>
              <a:srgbClr val="00A8D6"/>
            </a:solidFill>
            <a:ln w="12719" cap="flat">
              <a:noFill/>
              <a:prstDash val="solid"/>
              <a:miter/>
            </a:ln>
          </p:spPr>
          <p:txBody>
            <a:bodyPr rtlCol="0" anchor="ctr"/>
            <a:lstStyle/>
            <a:p>
              <a:endParaRPr lang="en-US" sz="1184" dirty="0"/>
            </a:p>
          </p:txBody>
        </p:sp>
        <p:sp>
          <p:nvSpPr>
            <p:cNvPr id="4" name="Freeform: Shape 7">
              <a:extLst>
                <a:ext uri="{FF2B5EF4-FFF2-40B4-BE49-F238E27FC236}">
                  <a16:creationId xmlns:a16="http://schemas.microsoft.com/office/drawing/2014/main" id="{A11F41F5-E301-4CB0-9B6E-E35FCD406D44}"/>
                </a:ext>
              </a:extLst>
            </p:cNvPr>
            <p:cNvSpPr/>
            <p:nvPr/>
          </p:nvSpPr>
          <p:spPr>
            <a:xfrm>
              <a:off x="3883546" y="3374022"/>
              <a:ext cx="1542607" cy="2303855"/>
            </a:xfrm>
            <a:custGeom>
              <a:avLst/>
              <a:gdLst>
                <a:gd name="connsiteX0" fmla="*/ 1153519 w 1542607"/>
                <a:gd name="connsiteY0" fmla="*/ 1540316 h 2303855"/>
                <a:gd name="connsiteX1" fmla="*/ 998113 w 1542607"/>
                <a:gd name="connsiteY1" fmla="*/ 2109757 h 2303855"/>
                <a:gd name="connsiteX2" fmla="*/ 1335144 w 1542607"/>
                <a:gd name="connsiteY2" fmla="*/ 2303856 h 2303855"/>
                <a:gd name="connsiteX3" fmla="*/ 1542607 w 1542607"/>
                <a:gd name="connsiteY3" fmla="*/ 1540316 h 2303855"/>
                <a:gd name="connsiteX4" fmla="*/ 0 w 1542607"/>
                <a:gd name="connsiteY4" fmla="*/ 0 h 2303855"/>
                <a:gd name="connsiteX5" fmla="*/ 0 w 1542607"/>
                <a:gd name="connsiteY5" fmla="*/ 388325 h 2303855"/>
                <a:gd name="connsiteX6" fmla="*/ 1153519 w 1542607"/>
                <a:gd name="connsiteY6" fmla="*/ 1540316 h 230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07" h="2303855">
                  <a:moveTo>
                    <a:pt x="1153519" y="1540316"/>
                  </a:moveTo>
                  <a:cubicBezTo>
                    <a:pt x="1153519" y="1747270"/>
                    <a:pt x="1088862" y="1941368"/>
                    <a:pt x="998113" y="2109757"/>
                  </a:cubicBezTo>
                  <a:lnTo>
                    <a:pt x="1335144" y="2303856"/>
                  </a:lnTo>
                  <a:cubicBezTo>
                    <a:pt x="1464713" y="2083919"/>
                    <a:pt x="1542607" y="1812054"/>
                    <a:pt x="1542607" y="1540316"/>
                  </a:cubicBezTo>
                  <a:cubicBezTo>
                    <a:pt x="1542607" y="686027"/>
                    <a:pt x="855689" y="0"/>
                    <a:pt x="0" y="0"/>
                  </a:cubicBezTo>
                  <a:lnTo>
                    <a:pt x="0" y="388325"/>
                  </a:lnTo>
                  <a:cubicBezTo>
                    <a:pt x="635116" y="388325"/>
                    <a:pt x="1153519" y="906091"/>
                    <a:pt x="1153519" y="1540316"/>
                  </a:cubicBezTo>
                </a:path>
              </a:pathLst>
            </a:custGeom>
            <a:solidFill>
              <a:srgbClr val="00538B"/>
            </a:solidFill>
            <a:ln w="12719" cap="flat">
              <a:noFill/>
              <a:prstDash val="solid"/>
              <a:miter/>
            </a:ln>
          </p:spPr>
          <p:txBody>
            <a:bodyPr rtlCol="0" anchor="ctr"/>
            <a:lstStyle/>
            <a:p>
              <a:endParaRPr lang="en-US" sz="1184" dirty="0"/>
            </a:p>
          </p:txBody>
        </p:sp>
        <p:sp>
          <p:nvSpPr>
            <p:cNvPr id="5" name="Freeform: Shape 8">
              <a:extLst>
                <a:ext uri="{FF2B5EF4-FFF2-40B4-BE49-F238E27FC236}">
                  <a16:creationId xmlns:a16="http://schemas.microsoft.com/office/drawing/2014/main" id="{CAB0FAC5-8470-4940-879B-BE79F3EE731F}"/>
                </a:ext>
              </a:extLst>
            </p:cNvPr>
            <p:cNvSpPr/>
            <p:nvPr/>
          </p:nvSpPr>
          <p:spPr>
            <a:xfrm>
              <a:off x="2546365" y="3374022"/>
              <a:ext cx="1337180" cy="971511"/>
            </a:xfrm>
            <a:custGeom>
              <a:avLst/>
              <a:gdLst>
                <a:gd name="connsiteX0" fmla="*/ 1337181 w 1337180"/>
                <a:gd name="connsiteY0" fmla="*/ 0 h 971511"/>
                <a:gd name="connsiteX1" fmla="*/ 817760 w 1337180"/>
                <a:gd name="connsiteY1" fmla="*/ 90749 h 971511"/>
                <a:gd name="connsiteX2" fmla="*/ 0 w 1337180"/>
                <a:gd name="connsiteY2" fmla="*/ 764303 h 971511"/>
                <a:gd name="connsiteX3" fmla="*/ 350523 w 1337180"/>
                <a:gd name="connsiteY3" fmla="*/ 971511 h 971511"/>
                <a:gd name="connsiteX4" fmla="*/ 947838 w 1337180"/>
                <a:gd name="connsiteY4" fmla="*/ 466346 h 971511"/>
                <a:gd name="connsiteX5" fmla="*/ 1337181 w 1337180"/>
                <a:gd name="connsiteY5" fmla="*/ 388452 h 971511"/>
                <a:gd name="connsiteX6" fmla="*/ 1337181 w 1337180"/>
                <a:gd name="connsiteY6" fmla="*/ 0 h 97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180" h="971511">
                  <a:moveTo>
                    <a:pt x="1337181" y="0"/>
                  </a:moveTo>
                  <a:cubicBezTo>
                    <a:pt x="1155428" y="0"/>
                    <a:pt x="973675" y="25837"/>
                    <a:pt x="817760" y="90749"/>
                  </a:cubicBezTo>
                  <a:cubicBezTo>
                    <a:pt x="467364" y="220191"/>
                    <a:pt x="181753" y="453491"/>
                    <a:pt x="0" y="764303"/>
                  </a:cubicBezTo>
                  <a:lnTo>
                    <a:pt x="350523" y="971511"/>
                  </a:lnTo>
                  <a:cubicBezTo>
                    <a:pt x="480346" y="738466"/>
                    <a:pt x="701173" y="556840"/>
                    <a:pt x="947838" y="466346"/>
                  </a:cubicBezTo>
                  <a:cubicBezTo>
                    <a:pt x="1077661" y="414544"/>
                    <a:pt x="1207485" y="388452"/>
                    <a:pt x="1337181" y="388452"/>
                  </a:cubicBezTo>
                  <a:lnTo>
                    <a:pt x="1337181" y="0"/>
                  </a:lnTo>
                  <a:close/>
                </a:path>
              </a:pathLst>
            </a:custGeom>
            <a:solidFill>
              <a:srgbClr val="808081"/>
            </a:solidFill>
            <a:ln w="12719" cap="flat">
              <a:noFill/>
              <a:prstDash val="solid"/>
              <a:miter/>
            </a:ln>
          </p:spPr>
          <p:txBody>
            <a:bodyPr rtlCol="0" anchor="ctr"/>
            <a:lstStyle/>
            <a:p>
              <a:endParaRPr lang="en-US" sz="1184" dirty="0"/>
            </a:p>
          </p:txBody>
        </p:sp>
        <p:sp>
          <p:nvSpPr>
            <p:cNvPr id="6" name="Freeform: Shape 9">
              <a:extLst>
                <a:ext uri="{FF2B5EF4-FFF2-40B4-BE49-F238E27FC236}">
                  <a16:creationId xmlns:a16="http://schemas.microsoft.com/office/drawing/2014/main" id="{078DFEA9-B25E-4584-97FC-0A128F62D5B9}"/>
                </a:ext>
              </a:extLst>
            </p:cNvPr>
            <p:cNvSpPr/>
            <p:nvPr/>
          </p:nvSpPr>
          <p:spPr>
            <a:xfrm>
              <a:off x="2355958" y="4135270"/>
              <a:ext cx="540930" cy="1542606"/>
            </a:xfrm>
            <a:custGeom>
              <a:avLst/>
              <a:gdLst>
                <a:gd name="connsiteX0" fmla="*/ 386416 w 540930"/>
                <a:gd name="connsiteY0" fmla="*/ 777795 h 1542606"/>
                <a:gd name="connsiteX1" fmla="*/ 540931 w 540930"/>
                <a:gd name="connsiteY1" fmla="*/ 207463 h 1542606"/>
                <a:gd name="connsiteX2" fmla="*/ 193208 w 540930"/>
                <a:gd name="connsiteY2" fmla="*/ 0 h 1542606"/>
                <a:gd name="connsiteX3" fmla="*/ 0 w 540930"/>
                <a:gd name="connsiteY3" fmla="*/ 777795 h 1542606"/>
                <a:gd name="connsiteX4" fmla="*/ 193208 w 540930"/>
                <a:gd name="connsiteY4" fmla="*/ 1542607 h 1542606"/>
                <a:gd name="connsiteX5" fmla="*/ 540931 w 540930"/>
                <a:gd name="connsiteY5" fmla="*/ 1348127 h 1542606"/>
                <a:gd name="connsiteX6" fmla="*/ 386416 w 540930"/>
                <a:gd name="connsiteY6" fmla="*/ 777795 h 15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930" h="1542606">
                  <a:moveTo>
                    <a:pt x="386416" y="777795"/>
                  </a:moveTo>
                  <a:cubicBezTo>
                    <a:pt x="386416" y="570332"/>
                    <a:pt x="437963" y="375851"/>
                    <a:pt x="540931" y="207463"/>
                  </a:cubicBezTo>
                  <a:lnTo>
                    <a:pt x="193208" y="0"/>
                  </a:lnTo>
                  <a:cubicBezTo>
                    <a:pt x="64403" y="233300"/>
                    <a:pt x="0" y="492438"/>
                    <a:pt x="0" y="777795"/>
                  </a:cubicBezTo>
                  <a:cubicBezTo>
                    <a:pt x="0" y="1050169"/>
                    <a:pt x="64403" y="1322289"/>
                    <a:pt x="193208" y="1542607"/>
                  </a:cubicBezTo>
                  <a:lnTo>
                    <a:pt x="540931" y="1348127"/>
                  </a:lnTo>
                  <a:cubicBezTo>
                    <a:pt x="437836" y="1179738"/>
                    <a:pt x="386416" y="985257"/>
                    <a:pt x="386416" y="777795"/>
                  </a:cubicBezTo>
                </a:path>
              </a:pathLst>
            </a:custGeom>
            <a:solidFill>
              <a:srgbClr val="40F2BB"/>
            </a:solidFill>
            <a:ln w="12719" cap="flat">
              <a:noFill/>
              <a:prstDash val="solid"/>
              <a:miter/>
            </a:ln>
          </p:spPr>
          <p:txBody>
            <a:bodyPr rtlCol="0" anchor="ctr"/>
            <a:lstStyle/>
            <a:p>
              <a:endParaRPr lang="en-US" sz="1184" dirty="0"/>
            </a:p>
          </p:txBody>
        </p:sp>
        <p:sp>
          <p:nvSpPr>
            <p:cNvPr id="7" name="Freeform: Shape 10">
              <a:extLst>
                <a:ext uri="{FF2B5EF4-FFF2-40B4-BE49-F238E27FC236}">
                  <a16:creationId xmlns:a16="http://schemas.microsoft.com/office/drawing/2014/main" id="{F503B232-B7DB-45CD-BD17-3D8BD325B9ED}"/>
                </a:ext>
              </a:extLst>
            </p:cNvPr>
            <p:cNvSpPr/>
            <p:nvPr/>
          </p:nvSpPr>
          <p:spPr>
            <a:xfrm>
              <a:off x="2481072" y="5717969"/>
              <a:ext cx="3290385" cy="1372182"/>
            </a:xfrm>
            <a:custGeom>
              <a:avLst/>
              <a:gdLst>
                <a:gd name="connsiteX0" fmla="*/ 2811185 w 3290385"/>
                <a:gd name="connsiteY0" fmla="*/ 0 h 1372182"/>
                <a:gd name="connsiteX1" fmla="*/ 2448444 w 3290385"/>
                <a:gd name="connsiteY1" fmla="*/ 427144 h 1372182"/>
                <a:gd name="connsiteX2" fmla="*/ 1399165 w 3290385"/>
                <a:gd name="connsiteY2" fmla="*/ 815469 h 1372182"/>
                <a:gd name="connsiteX3" fmla="*/ 362742 w 3290385"/>
                <a:gd name="connsiteY3" fmla="*/ 427144 h 1372182"/>
                <a:gd name="connsiteX4" fmla="*/ 0 w 3290385"/>
                <a:gd name="connsiteY4" fmla="*/ 867398 h 1372182"/>
                <a:gd name="connsiteX5" fmla="*/ 1399165 w 3290385"/>
                <a:gd name="connsiteY5" fmla="*/ 1372182 h 1372182"/>
                <a:gd name="connsiteX6" fmla="*/ 2811058 w 3290385"/>
                <a:gd name="connsiteY6" fmla="*/ 867398 h 1372182"/>
                <a:gd name="connsiteX7" fmla="*/ 3290386 w 3290385"/>
                <a:gd name="connsiteY7" fmla="*/ 284721 h 1372182"/>
                <a:gd name="connsiteX8" fmla="*/ 2811185 w 3290385"/>
                <a:gd name="connsiteY8" fmla="*/ 0 h 137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0385" h="1372182">
                  <a:moveTo>
                    <a:pt x="2811185" y="0"/>
                  </a:moveTo>
                  <a:cubicBezTo>
                    <a:pt x="2707454" y="168134"/>
                    <a:pt x="2590995" y="310685"/>
                    <a:pt x="2448444" y="427144"/>
                  </a:cubicBezTo>
                  <a:cubicBezTo>
                    <a:pt x="2163341" y="673172"/>
                    <a:pt x="1800727" y="815469"/>
                    <a:pt x="1399165" y="815469"/>
                  </a:cubicBezTo>
                  <a:cubicBezTo>
                    <a:pt x="1010459" y="815469"/>
                    <a:pt x="647717" y="673172"/>
                    <a:pt x="362742" y="427144"/>
                  </a:cubicBezTo>
                  <a:lnTo>
                    <a:pt x="0" y="867398"/>
                  </a:lnTo>
                  <a:cubicBezTo>
                    <a:pt x="375724" y="1177956"/>
                    <a:pt x="867907" y="1372182"/>
                    <a:pt x="1399165" y="1372182"/>
                  </a:cubicBezTo>
                  <a:cubicBezTo>
                    <a:pt x="1943150" y="1372182"/>
                    <a:pt x="2422479" y="1177956"/>
                    <a:pt x="2811058" y="867398"/>
                  </a:cubicBezTo>
                  <a:cubicBezTo>
                    <a:pt x="3005284" y="699010"/>
                    <a:pt x="3160817" y="504657"/>
                    <a:pt x="3290386" y="284721"/>
                  </a:cubicBezTo>
                  <a:lnTo>
                    <a:pt x="2811185" y="0"/>
                  </a:lnTo>
                  <a:close/>
                </a:path>
              </a:pathLst>
            </a:custGeom>
            <a:solidFill>
              <a:srgbClr val="00A8D6"/>
            </a:solidFill>
            <a:ln w="12719" cap="flat">
              <a:noFill/>
              <a:prstDash val="solid"/>
              <a:miter/>
            </a:ln>
          </p:spPr>
          <p:txBody>
            <a:bodyPr rtlCol="0" anchor="ctr"/>
            <a:lstStyle/>
            <a:p>
              <a:endParaRPr lang="en-US" sz="1184" dirty="0"/>
            </a:p>
          </p:txBody>
        </p:sp>
        <p:sp>
          <p:nvSpPr>
            <p:cNvPr id="8" name="Freeform: Shape 11">
              <a:extLst>
                <a:ext uri="{FF2B5EF4-FFF2-40B4-BE49-F238E27FC236}">
                  <a16:creationId xmlns:a16="http://schemas.microsoft.com/office/drawing/2014/main" id="{D8714CB7-3BAF-4119-B518-CB02D93D160E}"/>
                </a:ext>
              </a:extLst>
            </p:cNvPr>
            <p:cNvSpPr/>
            <p:nvPr/>
          </p:nvSpPr>
          <p:spPr>
            <a:xfrm>
              <a:off x="3883546" y="2727960"/>
              <a:ext cx="2188669" cy="3275494"/>
            </a:xfrm>
            <a:custGeom>
              <a:avLst/>
              <a:gdLst>
                <a:gd name="connsiteX0" fmla="*/ 1618719 w 2188669"/>
                <a:gd name="connsiteY0" fmla="*/ 2188033 h 3275494"/>
                <a:gd name="connsiteX1" fmla="*/ 1411511 w 2188669"/>
                <a:gd name="connsiteY1" fmla="*/ 2990646 h 3275494"/>
                <a:gd name="connsiteX2" fmla="*/ 1890839 w 2188669"/>
                <a:gd name="connsiteY2" fmla="*/ 3275494 h 3275494"/>
                <a:gd name="connsiteX3" fmla="*/ 2188669 w 2188669"/>
                <a:gd name="connsiteY3" fmla="*/ 2188033 h 3275494"/>
                <a:gd name="connsiteX4" fmla="*/ 0 w 2188669"/>
                <a:gd name="connsiteY4" fmla="*/ 0 h 3275494"/>
                <a:gd name="connsiteX5" fmla="*/ 0 w 2188669"/>
                <a:gd name="connsiteY5" fmla="*/ 569695 h 3275494"/>
                <a:gd name="connsiteX6" fmla="*/ 1618719 w 2188669"/>
                <a:gd name="connsiteY6" fmla="*/ 2188033 h 327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669" h="3275494">
                  <a:moveTo>
                    <a:pt x="1618719" y="2188033"/>
                  </a:moveTo>
                  <a:cubicBezTo>
                    <a:pt x="1618719" y="2472880"/>
                    <a:pt x="1541080" y="2757473"/>
                    <a:pt x="1411511" y="2990646"/>
                  </a:cubicBezTo>
                  <a:lnTo>
                    <a:pt x="1890839" y="3275494"/>
                  </a:lnTo>
                  <a:cubicBezTo>
                    <a:pt x="2071956" y="2951827"/>
                    <a:pt x="2188669" y="2576357"/>
                    <a:pt x="2188669" y="2188033"/>
                  </a:cubicBezTo>
                  <a:cubicBezTo>
                    <a:pt x="2188542" y="983985"/>
                    <a:pt x="1204430" y="0"/>
                    <a:pt x="0" y="0"/>
                  </a:cubicBezTo>
                  <a:lnTo>
                    <a:pt x="0" y="569695"/>
                  </a:lnTo>
                  <a:cubicBezTo>
                    <a:pt x="893490" y="569695"/>
                    <a:pt x="1618719" y="1294670"/>
                    <a:pt x="1618719" y="2188033"/>
                  </a:cubicBezTo>
                </a:path>
              </a:pathLst>
            </a:custGeom>
            <a:solidFill>
              <a:srgbClr val="00538B"/>
            </a:solidFill>
            <a:ln w="12719" cap="flat">
              <a:noFill/>
              <a:prstDash val="solid"/>
              <a:miter/>
            </a:ln>
          </p:spPr>
          <p:txBody>
            <a:bodyPr rtlCol="0" anchor="ctr"/>
            <a:lstStyle/>
            <a:p>
              <a:endParaRPr lang="en-US" sz="1184" dirty="0"/>
            </a:p>
          </p:txBody>
        </p:sp>
        <p:sp>
          <p:nvSpPr>
            <p:cNvPr id="9" name="Freeform: Shape 12">
              <a:extLst>
                <a:ext uri="{FF2B5EF4-FFF2-40B4-BE49-F238E27FC236}">
                  <a16:creationId xmlns:a16="http://schemas.microsoft.com/office/drawing/2014/main" id="{CD5D4FFD-11DA-43E1-8890-0593D44297AB}"/>
                </a:ext>
              </a:extLst>
            </p:cNvPr>
            <p:cNvSpPr/>
            <p:nvPr/>
          </p:nvSpPr>
          <p:spPr>
            <a:xfrm>
              <a:off x="1709896" y="3829803"/>
              <a:ext cx="771303" cy="2173650"/>
            </a:xfrm>
            <a:custGeom>
              <a:avLst/>
              <a:gdLst>
                <a:gd name="connsiteX0" fmla="*/ 552768 w 771303"/>
                <a:gd name="connsiteY0" fmla="*/ 1086825 h 2173650"/>
                <a:gd name="connsiteX1" fmla="*/ 771304 w 771303"/>
                <a:gd name="connsiteY1" fmla="*/ 271738 h 2173650"/>
                <a:gd name="connsiteX2" fmla="*/ 295666 w 771303"/>
                <a:gd name="connsiteY2" fmla="*/ 0 h 2173650"/>
                <a:gd name="connsiteX3" fmla="*/ 0 w 771303"/>
                <a:gd name="connsiteY3" fmla="*/ 1086825 h 2173650"/>
                <a:gd name="connsiteX4" fmla="*/ 295666 w 771303"/>
                <a:gd name="connsiteY4" fmla="*/ 2173650 h 2173650"/>
                <a:gd name="connsiteX5" fmla="*/ 771304 w 771303"/>
                <a:gd name="connsiteY5" fmla="*/ 1889057 h 2173650"/>
                <a:gd name="connsiteX6" fmla="*/ 552768 w 771303"/>
                <a:gd name="connsiteY6" fmla="*/ 1086825 h 217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303" h="2173650">
                  <a:moveTo>
                    <a:pt x="552768" y="1086825"/>
                  </a:moveTo>
                  <a:cubicBezTo>
                    <a:pt x="552768" y="789250"/>
                    <a:pt x="629898" y="517512"/>
                    <a:pt x="771304" y="271738"/>
                  </a:cubicBezTo>
                  <a:lnTo>
                    <a:pt x="295666" y="0"/>
                  </a:lnTo>
                  <a:cubicBezTo>
                    <a:pt x="102840" y="310558"/>
                    <a:pt x="0" y="685646"/>
                    <a:pt x="0" y="1086825"/>
                  </a:cubicBezTo>
                  <a:cubicBezTo>
                    <a:pt x="0" y="1475023"/>
                    <a:pt x="102840" y="1850110"/>
                    <a:pt x="295666" y="2173650"/>
                  </a:cubicBezTo>
                  <a:lnTo>
                    <a:pt x="771304" y="1889057"/>
                  </a:lnTo>
                  <a:cubicBezTo>
                    <a:pt x="629898" y="1656011"/>
                    <a:pt x="552768" y="1371418"/>
                    <a:pt x="552768" y="1086825"/>
                  </a:cubicBezTo>
                </a:path>
              </a:pathLst>
            </a:custGeom>
            <a:solidFill>
              <a:srgbClr val="40F2BB"/>
            </a:solidFill>
            <a:ln w="12719" cap="flat">
              <a:noFill/>
              <a:prstDash val="solid"/>
              <a:miter/>
            </a:ln>
          </p:spPr>
          <p:txBody>
            <a:bodyPr rtlCol="0" anchor="ctr"/>
            <a:lstStyle/>
            <a:p>
              <a:endParaRPr lang="en-US" sz="1184" dirty="0"/>
            </a:p>
          </p:txBody>
        </p:sp>
      </p:grpSp>
      <p:sp>
        <p:nvSpPr>
          <p:cNvPr id="11" name="Freeform: Shape 18">
            <a:extLst>
              <a:ext uri="{FF2B5EF4-FFF2-40B4-BE49-F238E27FC236}">
                <a16:creationId xmlns:a16="http://schemas.microsoft.com/office/drawing/2014/main" id="{D8E26CBF-B5B0-4C2A-B263-36ECA0EB327C}"/>
              </a:ext>
            </a:extLst>
          </p:cNvPr>
          <p:cNvSpPr/>
          <p:nvPr/>
        </p:nvSpPr>
        <p:spPr>
          <a:xfrm>
            <a:off x="5672054" y="1479459"/>
            <a:ext cx="656013" cy="656013"/>
          </a:xfrm>
          <a:custGeom>
            <a:avLst/>
            <a:gdLst>
              <a:gd name="connsiteX0" fmla="*/ 444589 w 889178"/>
              <a:gd name="connsiteY0" fmla="*/ 0 h 889178"/>
              <a:gd name="connsiteX1" fmla="*/ 517340 w 889178"/>
              <a:gd name="connsiteY1" fmla="*/ 6694 h 889178"/>
              <a:gd name="connsiteX2" fmla="*/ 584787 w 889178"/>
              <a:gd name="connsiteY2" fmla="*/ 25387 h 889178"/>
              <a:gd name="connsiteX3" fmla="*/ 649202 w 889178"/>
              <a:gd name="connsiteY3" fmla="*/ 50648 h 889178"/>
              <a:gd name="connsiteX4" fmla="*/ 708312 w 889178"/>
              <a:gd name="connsiteY4" fmla="*/ 86139 h 889178"/>
              <a:gd name="connsiteX5" fmla="*/ 758960 w 889178"/>
              <a:gd name="connsiteY5" fmla="*/ 130093 h 889178"/>
              <a:gd name="connsiteX6" fmla="*/ 802913 w 889178"/>
              <a:gd name="connsiteY6" fmla="*/ 184151 h 889178"/>
              <a:gd name="connsiteX7" fmla="*/ 838405 w 889178"/>
              <a:gd name="connsiteY7" fmla="*/ 241619 h 889178"/>
              <a:gd name="connsiteX8" fmla="*/ 867202 w 889178"/>
              <a:gd name="connsiteY8" fmla="*/ 305908 h 889178"/>
              <a:gd name="connsiteX9" fmla="*/ 882358 w 889178"/>
              <a:gd name="connsiteY9" fmla="*/ 373480 h 889178"/>
              <a:gd name="connsiteX10" fmla="*/ 889179 w 889178"/>
              <a:gd name="connsiteY10" fmla="*/ 444589 h 889178"/>
              <a:gd name="connsiteX11" fmla="*/ 882358 w 889178"/>
              <a:gd name="connsiteY11" fmla="*/ 517340 h 889178"/>
              <a:gd name="connsiteX12" fmla="*/ 867202 w 889178"/>
              <a:gd name="connsiteY12" fmla="*/ 586555 h 889178"/>
              <a:gd name="connsiteX13" fmla="*/ 838405 w 889178"/>
              <a:gd name="connsiteY13" fmla="*/ 650844 h 889178"/>
              <a:gd name="connsiteX14" fmla="*/ 802913 w 889178"/>
              <a:gd name="connsiteY14" fmla="*/ 708312 h 889178"/>
              <a:gd name="connsiteX15" fmla="*/ 758960 w 889178"/>
              <a:gd name="connsiteY15" fmla="*/ 758960 h 889178"/>
              <a:gd name="connsiteX16" fmla="*/ 708312 w 889178"/>
              <a:gd name="connsiteY16" fmla="*/ 806324 h 889178"/>
              <a:gd name="connsiteX17" fmla="*/ 649202 w 889178"/>
              <a:gd name="connsiteY17" fmla="*/ 841815 h 889178"/>
              <a:gd name="connsiteX18" fmla="*/ 584787 w 889178"/>
              <a:gd name="connsiteY18" fmla="*/ 867202 h 889178"/>
              <a:gd name="connsiteX19" fmla="*/ 517340 w 889178"/>
              <a:gd name="connsiteY19" fmla="*/ 885769 h 889178"/>
              <a:gd name="connsiteX20" fmla="*/ 444589 w 889178"/>
              <a:gd name="connsiteY20" fmla="*/ 889179 h 889178"/>
              <a:gd name="connsiteX21" fmla="*/ 371838 w 889178"/>
              <a:gd name="connsiteY21" fmla="*/ 885769 h 889178"/>
              <a:gd name="connsiteX22" fmla="*/ 302624 w 889178"/>
              <a:gd name="connsiteY22" fmla="*/ 867202 h 889178"/>
              <a:gd name="connsiteX23" fmla="*/ 241619 w 889178"/>
              <a:gd name="connsiteY23" fmla="*/ 841815 h 889178"/>
              <a:gd name="connsiteX24" fmla="*/ 180867 w 889178"/>
              <a:gd name="connsiteY24" fmla="*/ 806324 h 889178"/>
              <a:gd name="connsiteX25" fmla="*/ 130093 w 889178"/>
              <a:gd name="connsiteY25" fmla="*/ 758960 h 889178"/>
              <a:gd name="connsiteX26" fmla="*/ 86139 w 889178"/>
              <a:gd name="connsiteY26" fmla="*/ 708312 h 889178"/>
              <a:gd name="connsiteX27" fmla="*/ 49006 w 889178"/>
              <a:gd name="connsiteY27" fmla="*/ 650844 h 889178"/>
              <a:gd name="connsiteX28" fmla="*/ 21851 w 889178"/>
              <a:gd name="connsiteY28" fmla="*/ 586555 h 889178"/>
              <a:gd name="connsiteX29" fmla="*/ 6694 w 889178"/>
              <a:gd name="connsiteY29" fmla="*/ 517340 h 889178"/>
              <a:gd name="connsiteX30" fmla="*/ 0 w 889178"/>
              <a:gd name="connsiteY30" fmla="*/ 444589 h 889178"/>
              <a:gd name="connsiteX31" fmla="*/ 6694 w 889178"/>
              <a:gd name="connsiteY31" fmla="*/ 373480 h 889178"/>
              <a:gd name="connsiteX32" fmla="*/ 21851 w 889178"/>
              <a:gd name="connsiteY32" fmla="*/ 305908 h 889178"/>
              <a:gd name="connsiteX33" fmla="*/ 49006 w 889178"/>
              <a:gd name="connsiteY33" fmla="*/ 241619 h 889178"/>
              <a:gd name="connsiteX34" fmla="*/ 86139 w 889178"/>
              <a:gd name="connsiteY34" fmla="*/ 184151 h 889178"/>
              <a:gd name="connsiteX35" fmla="*/ 130093 w 889178"/>
              <a:gd name="connsiteY35" fmla="*/ 130093 h 889178"/>
              <a:gd name="connsiteX36" fmla="*/ 180867 w 889178"/>
              <a:gd name="connsiteY36" fmla="*/ 86139 h 889178"/>
              <a:gd name="connsiteX37" fmla="*/ 241619 w 889178"/>
              <a:gd name="connsiteY37" fmla="*/ 50648 h 889178"/>
              <a:gd name="connsiteX38" fmla="*/ 302624 w 889178"/>
              <a:gd name="connsiteY38" fmla="*/ 25387 h 889178"/>
              <a:gd name="connsiteX39" fmla="*/ 371838 w 889178"/>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8" h="889178">
                <a:moveTo>
                  <a:pt x="444589" y="0"/>
                </a:moveTo>
                <a:lnTo>
                  <a:pt x="517340" y="6694"/>
                </a:lnTo>
                <a:lnTo>
                  <a:pt x="584787" y="25387"/>
                </a:lnTo>
                <a:lnTo>
                  <a:pt x="649202" y="50648"/>
                </a:lnTo>
                <a:lnTo>
                  <a:pt x="708312" y="86139"/>
                </a:lnTo>
                <a:lnTo>
                  <a:pt x="758960" y="130093"/>
                </a:lnTo>
                <a:lnTo>
                  <a:pt x="802913" y="184151"/>
                </a:lnTo>
                <a:lnTo>
                  <a:pt x="838405" y="241619"/>
                </a:lnTo>
                <a:lnTo>
                  <a:pt x="867202" y="305908"/>
                </a:lnTo>
                <a:lnTo>
                  <a:pt x="882358" y="373480"/>
                </a:lnTo>
                <a:lnTo>
                  <a:pt x="889179" y="444589"/>
                </a:lnTo>
                <a:lnTo>
                  <a:pt x="882358" y="517340"/>
                </a:lnTo>
                <a:lnTo>
                  <a:pt x="867202" y="586555"/>
                </a:lnTo>
                <a:lnTo>
                  <a:pt x="838405" y="650844"/>
                </a:lnTo>
                <a:lnTo>
                  <a:pt x="802913" y="708312"/>
                </a:lnTo>
                <a:lnTo>
                  <a:pt x="758960" y="758960"/>
                </a:lnTo>
                <a:lnTo>
                  <a:pt x="708312" y="806324"/>
                </a:lnTo>
                <a:lnTo>
                  <a:pt x="649202" y="841815"/>
                </a:lnTo>
                <a:lnTo>
                  <a:pt x="584787" y="867202"/>
                </a:lnTo>
                <a:lnTo>
                  <a:pt x="517340" y="885769"/>
                </a:lnTo>
                <a:lnTo>
                  <a:pt x="444589" y="889179"/>
                </a:lnTo>
                <a:lnTo>
                  <a:pt x="371838" y="885769"/>
                </a:lnTo>
                <a:lnTo>
                  <a:pt x="302624" y="867202"/>
                </a:lnTo>
                <a:lnTo>
                  <a:pt x="241619" y="841815"/>
                </a:lnTo>
                <a:lnTo>
                  <a:pt x="180867" y="806324"/>
                </a:lnTo>
                <a:lnTo>
                  <a:pt x="130093" y="758960"/>
                </a:lnTo>
                <a:lnTo>
                  <a:pt x="86139" y="708312"/>
                </a:lnTo>
                <a:lnTo>
                  <a:pt x="49006" y="650844"/>
                </a:lnTo>
                <a:lnTo>
                  <a:pt x="21851" y="586555"/>
                </a:lnTo>
                <a:lnTo>
                  <a:pt x="6694" y="517340"/>
                </a:lnTo>
                <a:lnTo>
                  <a:pt x="0" y="444589"/>
                </a:lnTo>
                <a:lnTo>
                  <a:pt x="6694" y="373480"/>
                </a:lnTo>
                <a:lnTo>
                  <a:pt x="21851" y="305908"/>
                </a:lnTo>
                <a:lnTo>
                  <a:pt x="49006" y="241619"/>
                </a:lnTo>
                <a:lnTo>
                  <a:pt x="86139" y="184151"/>
                </a:lnTo>
                <a:lnTo>
                  <a:pt x="130093" y="130093"/>
                </a:lnTo>
                <a:lnTo>
                  <a:pt x="180867" y="86139"/>
                </a:lnTo>
                <a:lnTo>
                  <a:pt x="241619" y="50648"/>
                </a:lnTo>
                <a:lnTo>
                  <a:pt x="302624" y="25387"/>
                </a:lnTo>
                <a:lnTo>
                  <a:pt x="371838" y="6694"/>
                </a:lnTo>
                <a:close/>
              </a:path>
            </a:pathLst>
          </a:custGeom>
          <a:solidFill>
            <a:srgbClr val="00538B"/>
          </a:solidFill>
          <a:ln w="12621" cap="flat">
            <a:noFill/>
            <a:prstDash val="solid"/>
            <a:miter/>
          </a:ln>
        </p:spPr>
        <p:txBody>
          <a:bodyPr rtlCol="0" anchor="ctr"/>
          <a:lstStyle/>
          <a:p>
            <a:endParaRPr lang="en-US" dirty="0"/>
          </a:p>
        </p:txBody>
      </p:sp>
      <p:sp>
        <p:nvSpPr>
          <p:cNvPr id="12" name="Freeform: Shape 18">
            <a:extLst>
              <a:ext uri="{FF2B5EF4-FFF2-40B4-BE49-F238E27FC236}">
                <a16:creationId xmlns:a16="http://schemas.microsoft.com/office/drawing/2014/main" id="{D8E26CBF-B5B0-4C2A-B263-36ECA0EB327C}"/>
              </a:ext>
            </a:extLst>
          </p:cNvPr>
          <p:cNvSpPr/>
          <p:nvPr/>
        </p:nvSpPr>
        <p:spPr>
          <a:xfrm>
            <a:off x="5672054" y="2397622"/>
            <a:ext cx="656013" cy="656013"/>
          </a:xfrm>
          <a:custGeom>
            <a:avLst/>
            <a:gdLst>
              <a:gd name="connsiteX0" fmla="*/ 444589 w 889178"/>
              <a:gd name="connsiteY0" fmla="*/ 0 h 889178"/>
              <a:gd name="connsiteX1" fmla="*/ 517340 w 889178"/>
              <a:gd name="connsiteY1" fmla="*/ 6694 h 889178"/>
              <a:gd name="connsiteX2" fmla="*/ 584787 w 889178"/>
              <a:gd name="connsiteY2" fmla="*/ 25387 h 889178"/>
              <a:gd name="connsiteX3" fmla="*/ 649202 w 889178"/>
              <a:gd name="connsiteY3" fmla="*/ 50648 h 889178"/>
              <a:gd name="connsiteX4" fmla="*/ 708312 w 889178"/>
              <a:gd name="connsiteY4" fmla="*/ 86139 h 889178"/>
              <a:gd name="connsiteX5" fmla="*/ 758960 w 889178"/>
              <a:gd name="connsiteY5" fmla="*/ 130093 h 889178"/>
              <a:gd name="connsiteX6" fmla="*/ 802913 w 889178"/>
              <a:gd name="connsiteY6" fmla="*/ 184151 h 889178"/>
              <a:gd name="connsiteX7" fmla="*/ 838405 w 889178"/>
              <a:gd name="connsiteY7" fmla="*/ 241619 h 889178"/>
              <a:gd name="connsiteX8" fmla="*/ 867202 w 889178"/>
              <a:gd name="connsiteY8" fmla="*/ 305908 h 889178"/>
              <a:gd name="connsiteX9" fmla="*/ 882358 w 889178"/>
              <a:gd name="connsiteY9" fmla="*/ 373480 h 889178"/>
              <a:gd name="connsiteX10" fmla="*/ 889179 w 889178"/>
              <a:gd name="connsiteY10" fmla="*/ 444589 h 889178"/>
              <a:gd name="connsiteX11" fmla="*/ 882358 w 889178"/>
              <a:gd name="connsiteY11" fmla="*/ 517340 h 889178"/>
              <a:gd name="connsiteX12" fmla="*/ 867202 w 889178"/>
              <a:gd name="connsiteY12" fmla="*/ 586555 h 889178"/>
              <a:gd name="connsiteX13" fmla="*/ 838405 w 889178"/>
              <a:gd name="connsiteY13" fmla="*/ 650844 h 889178"/>
              <a:gd name="connsiteX14" fmla="*/ 802913 w 889178"/>
              <a:gd name="connsiteY14" fmla="*/ 708312 h 889178"/>
              <a:gd name="connsiteX15" fmla="*/ 758960 w 889178"/>
              <a:gd name="connsiteY15" fmla="*/ 758960 h 889178"/>
              <a:gd name="connsiteX16" fmla="*/ 708312 w 889178"/>
              <a:gd name="connsiteY16" fmla="*/ 806324 h 889178"/>
              <a:gd name="connsiteX17" fmla="*/ 649202 w 889178"/>
              <a:gd name="connsiteY17" fmla="*/ 841815 h 889178"/>
              <a:gd name="connsiteX18" fmla="*/ 584787 w 889178"/>
              <a:gd name="connsiteY18" fmla="*/ 867202 h 889178"/>
              <a:gd name="connsiteX19" fmla="*/ 517340 w 889178"/>
              <a:gd name="connsiteY19" fmla="*/ 885769 h 889178"/>
              <a:gd name="connsiteX20" fmla="*/ 444589 w 889178"/>
              <a:gd name="connsiteY20" fmla="*/ 889179 h 889178"/>
              <a:gd name="connsiteX21" fmla="*/ 371838 w 889178"/>
              <a:gd name="connsiteY21" fmla="*/ 885769 h 889178"/>
              <a:gd name="connsiteX22" fmla="*/ 302624 w 889178"/>
              <a:gd name="connsiteY22" fmla="*/ 867202 h 889178"/>
              <a:gd name="connsiteX23" fmla="*/ 241619 w 889178"/>
              <a:gd name="connsiteY23" fmla="*/ 841815 h 889178"/>
              <a:gd name="connsiteX24" fmla="*/ 180867 w 889178"/>
              <a:gd name="connsiteY24" fmla="*/ 806324 h 889178"/>
              <a:gd name="connsiteX25" fmla="*/ 130093 w 889178"/>
              <a:gd name="connsiteY25" fmla="*/ 758960 h 889178"/>
              <a:gd name="connsiteX26" fmla="*/ 86139 w 889178"/>
              <a:gd name="connsiteY26" fmla="*/ 708312 h 889178"/>
              <a:gd name="connsiteX27" fmla="*/ 49006 w 889178"/>
              <a:gd name="connsiteY27" fmla="*/ 650844 h 889178"/>
              <a:gd name="connsiteX28" fmla="*/ 21851 w 889178"/>
              <a:gd name="connsiteY28" fmla="*/ 586555 h 889178"/>
              <a:gd name="connsiteX29" fmla="*/ 6694 w 889178"/>
              <a:gd name="connsiteY29" fmla="*/ 517340 h 889178"/>
              <a:gd name="connsiteX30" fmla="*/ 0 w 889178"/>
              <a:gd name="connsiteY30" fmla="*/ 444589 h 889178"/>
              <a:gd name="connsiteX31" fmla="*/ 6694 w 889178"/>
              <a:gd name="connsiteY31" fmla="*/ 373480 h 889178"/>
              <a:gd name="connsiteX32" fmla="*/ 21851 w 889178"/>
              <a:gd name="connsiteY32" fmla="*/ 305908 h 889178"/>
              <a:gd name="connsiteX33" fmla="*/ 49006 w 889178"/>
              <a:gd name="connsiteY33" fmla="*/ 241619 h 889178"/>
              <a:gd name="connsiteX34" fmla="*/ 86139 w 889178"/>
              <a:gd name="connsiteY34" fmla="*/ 184151 h 889178"/>
              <a:gd name="connsiteX35" fmla="*/ 130093 w 889178"/>
              <a:gd name="connsiteY35" fmla="*/ 130093 h 889178"/>
              <a:gd name="connsiteX36" fmla="*/ 180867 w 889178"/>
              <a:gd name="connsiteY36" fmla="*/ 86139 h 889178"/>
              <a:gd name="connsiteX37" fmla="*/ 241619 w 889178"/>
              <a:gd name="connsiteY37" fmla="*/ 50648 h 889178"/>
              <a:gd name="connsiteX38" fmla="*/ 302624 w 889178"/>
              <a:gd name="connsiteY38" fmla="*/ 25387 h 889178"/>
              <a:gd name="connsiteX39" fmla="*/ 371838 w 889178"/>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8" h="889178">
                <a:moveTo>
                  <a:pt x="444589" y="0"/>
                </a:moveTo>
                <a:lnTo>
                  <a:pt x="517340" y="6694"/>
                </a:lnTo>
                <a:lnTo>
                  <a:pt x="584787" y="25387"/>
                </a:lnTo>
                <a:lnTo>
                  <a:pt x="649202" y="50648"/>
                </a:lnTo>
                <a:lnTo>
                  <a:pt x="708312" y="86139"/>
                </a:lnTo>
                <a:lnTo>
                  <a:pt x="758960" y="130093"/>
                </a:lnTo>
                <a:lnTo>
                  <a:pt x="802913" y="184151"/>
                </a:lnTo>
                <a:lnTo>
                  <a:pt x="838405" y="241619"/>
                </a:lnTo>
                <a:lnTo>
                  <a:pt x="867202" y="305908"/>
                </a:lnTo>
                <a:lnTo>
                  <a:pt x="882358" y="373480"/>
                </a:lnTo>
                <a:lnTo>
                  <a:pt x="889179" y="444589"/>
                </a:lnTo>
                <a:lnTo>
                  <a:pt x="882358" y="517340"/>
                </a:lnTo>
                <a:lnTo>
                  <a:pt x="867202" y="586555"/>
                </a:lnTo>
                <a:lnTo>
                  <a:pt x="838405" y="650844"/>
                </a:lnTo>
                <a:lnTo>
                  <a:pt x="802913" y="708312"/>
                </a:lnTo>
                <a:lnTo>
                  <a:pt x="758960" y="758960"/>
                </a:lnTo>
                <a:lnTo>
                  <a:pt x="708312" y="806324"/>
                </a:lnTo>
                <a:lnTo>
                  <a:pt x="649202" y="841815"/>
                </a:lnTo>
                <a:lnTo>
                  <a:pt x="584787" y="867202"/>
                </a:lnTo>
                <a:lnTo>
                  <a:pt x="517340" y="885769"/>
                </a:lnTo>
                <a:lnTo>
                  <a:pt x="444589" y="889179"/>
                </a:lnTo>
                <a:lnTo>
                  <a:pt x="371838" y="885769"/>
                </a:lnTo>
                <a:lnTo>
                  <a:pt x="302624" y="867202"/>
                </a:lnTo>
                <a:lnTo>
                  <a:pt x="241619" y="841815"/>
                </a:lnTo>
                <a:lnTo>
                  <a:pt x="180867" y="806324"/>
                </a:lnTo>
                <a:lnTo>
                  <a:pt x="130093" y="758960"/>
                </a:lnTo>
                <a:lnTo>
                  <a:pt x="86139" y="708312"/>
                </a:lnTo>
                <a:lnTo>
                  <a:pt x="49006" y="650844"/>
                </a:lnTo>
                <a:lnTo>
                  <a:pt x="21851" y="586555"/>
                </a:lnTo>
                <a:lnTo>
                  <a:pt x="6694" y="517340"/>
                </a:lnTo>
                <a:lnTo>
                  <a:pt x="0" y="444589"/>
                </a:lnTo>
                <a:lnTo>
                  <a:pt x="6694" y="373480"/>
                </a:lnTo>
                <a:lnTo>
                  <a:pt x="21851" y="305908"/>
                </a:lnTo>
                <a:lnTo>
                  <a:pt x="49006" y="241619"/>
                </a:lnTo>
                <a:lnTo>
                  <a:pt x="86139" y="184151"/>
                </a:lnTo>
                <a:lnTo>
                  <a:pt x="130093" y="130093"/>
                </a:lnTo>
                <a:lnTo>
                  <a:pt x="180867" y="86139"/>
                </a:lnTo>
                <a:lnTo>
                  <a:pt x="241619" y="50648"/>
                </a:lnTo>
                <a:lnTo>
                  <a:pt x="302624" y="25387"/>
                </a:lnTo>
                <a:lnTo>
                  <a:pt x="371838" y="6694"/>
                </a:lnTo>
                <a:close/>
              </a:path>
            </a:pathLst>
          </a:custGeom>
          <a:solidFill>
            <a:srgbClr val="00538D"/>
          </a:solidFill>
          <a:ln w="12621" cap="flat">
            <a:noFill/>
            <a:prstDash val="solid"/>
            <a:miter/>
          </a:ln>
        </p:spPr>
        <p:txBody>
          <a:bodyPr rtlCol="0" anchor="ctr"/>
          <a:lstStyle/>
          <a:p>
            <a:endParaRPr lang="en-US" dirty="0"/>
          </a:p>
        </p:txBody>
      </p:sp>
      <p:sp>
        <p:nvSpPr>
          <p:cNvPr id="13" name="Freeform: Shape 18">
            <a:extLst>
              <a:ext uri="{FF2B5EF4-FFF2-40B4-BE49-F238E27FC236}">
                <a16:creationId xmlns:a16="http://schemas.microsoft.com/office/drawing/2014/main" id="{D8E26CBF-B5B0-4C2A-B263-36ECA0EB327C}"/>
              </a:ext>
            </a:extLst>
          </p:cNvPr>
          <p:cNvSpPr/>
          <p:nvPr/>
        </p:nvSpPr>
        <p:spPr>
          <a:xfrm>
            <a:off x="5666265" y="3315785"/>
            <a:ext cx="656013" cy="656013"/>
          </a:xfrm>
          <a:custGeom>
            <a:avLst/>
            <a:gdLst>
              <a:gd name="connsiteX0" fmla="*/ 444589 w 889178"/>
              <a:gd name="connsiteY0" fmla="*/ 0 h 889178"/>
              <a:gd name="connsiteX1" fmla="*/ 517340 w 889178"/>
              <a:gd name="connsiteY1" fmla="*/ 6694 h 889178"/>
              <a:gd name="connsiteX2" fmla="*/ 584787 w 889178"/>
              <a:gd name="connsiteY2" fmla="*/ 25387 h 889178"/>
              <a:gd name="connsiteX3" fmla="*/ 649202 w 889178"/>
              <a:gd name="connsiteY3" fmla="*/ 50648 h 889178"/>
              <a:gd name="connsiteX4" fmla="*/ 708312 w 889178"/>
              <a:gd name="connsiteY4" fmla="*/ 86139 h 889178"/>
              <a:gd name="connsiteX5" fmla="*/ 758960 w 889178"/>
              <a:gd name="connsiteY5" fmla="*/ 130093 h 889178"/>
              <a:gd name="connsiteX6" fmla="*/ 802913 w 889178"/>
              <a:gd name="connsiteY6" fmla="*/ 184151 h 889178"/>
              <a:gd name="connsiteX7" fmla="*/ 838405 w 889178"/>
              <a:gd name="connsiteY7" fmla="*/ 241619 h 889178"/>
              <a:gd name="connsiteX8" fmla="*/ 867202 w 889178"/>
              <a:gd name="connsiteY8" fmla="*/ 305908 h 889178"/>
              <a:gd name="connsiteX9" fmla="*/ 882358 w 889178"/>
              <a:gd name="connsiteY9" fmla="*/ 373480 h 889178"/>
              <a:gd name="connsiteX10" fmla="*/ 889179 w 889178"/>
              <a:gd name="connsiteY10" fmla="*/ 444589 h 889178"/>
              <a:gd name="connsiteX11" fmla="*/ 882358 w 889178"/>
              <a:gd name="connsiteY11" fmla="*/ 517340 h 889178"/>
              <a:gd name="connsiteX12" fmla="*/ 867202 w 889178"/>
              <a:gd name="connsiteY12" fmla="*/ 586555 h 889178"/>
              <a:gd name="connsiteX13" fmla="*/ 838405 w 889178"/>
              <a:gd name="connsiteY13" fmla="*/ 650844 h 889178"/>
              <a:gd name="connsiteX14" fmla="*/ 802913 w 889178"/>
              <a:gd name="connsiteY14" fmla="*/ 708312 h 889178"/>
              <a:gd name="connsiteX15" fmla="*/ 758960 w 889178"/>
              <a:gd name="connsiteY15" fmla="*/ 758960 h 889178"/>
              <a:gd name="connsiteX16" fmla="*/ 708312 w 889178"/>
              <a:gd name="connsiteY16" fmla="*/ 806324 h 889178"/>
              <a:gd name="connsiteX17" fmla="*/ 649202 w 889178"/>
              <a:gd name="connsiteY17" fmla="*/ 841815 h 889178"/>
              <a:gd name="connsiteX18" fmla="*/ 584787 w 889178"/>
              <a:gd name="connsiteY18" fmla="*/ 867202 h 889178"/>
              <a:gd name="connsiteX19" fmla="*/ 517340 w 889178"/>
              <a:gd name="connsiteY19" fmla="*/ 885769 h 889178"/>
              <a:gd name="connsiteX20" fmla="*/ 444589 w 889178"/>
              <a:gd name="connsiteY20" fmla="*/ 889179 h 889178"/>
              <a:gd name="connsiteX21" fmla="*/ 371838 w 889178"/>
              <a:gd name="connsiteY21" fmla="*/ 885769 h 889178"/>
              <a:gd name="connsiteX22" fmla="*/ 302624 w 889178"/>
              <a:gd name="connsiteY22" fmla="*/ 867202 h 889178"/>
              <a:gd name="connsiteX23" fmla="*/ 241619 w 889178"/>
              <a:gd name="connsiteY23" fmla="*/ 841815 h 889178"/>
              <a:gd name="connsiteX24" fmla="*/ 180867 w 889178"/>
              <a:gd name="connsiteY24" fmla="*/ 806324 h 889178"/>
              <a:gd name="connsiteX25" fmla="*/ 130093 w 889178"/>
              <a:gd name="connsiteY25" fmla="*/ 758960 h 889178"/>
              <a:gd name="connsiteX26" fmla="*/ 86139 w 889178"/>
              <a:gd name="connsiteY26" fmla="*/ 708312 h 889178"/>
              <a:gd name="connsiteX27" fmla="*/ 49006 w 889178"/>
              <a:gd name="connsiteY27" fmla="*/ 650844 h 889178"/>
              <a:gd name="connsiteX28" fmla="*/ 21851 w 889178"/>
              <a:gd name="connsiteY28" fmla="*/ 586555 h 889178"/>
              <a:gd name="connsiteX29" fmla="*/ 6694 w 889178"/>
              <a:gd name="connsiteY29" fmla="*/ 517340 h 889178"/>
              <a:gd name="connsiteX30" fmla="*/ 0 w 889178"/>
              <a:gd name="connsiteY30" fmla="*/ 444589 h 889178"/>
              <a:gd name="connsiteX31" fmla="*/ 6694 w 889178"/>
              <a:gd name="connsiteY31" fmla="*/ 373480 h 889178"/>
              <a:gd name="connsiteX32" fmla="*/ 21851 w 889178"/>
              <a:gd name="connsiteY32" fmla="*/ 305908 h 889178"/>
              <a:gd name="connsiteX33" fmla="*/ 49006 w 889178"/>
              <a:gd name="connsiteY33" fmla="*/ 241619 h 889178"/>
              <a:gd name="connsiteX34" fmla="*/ 86139 w 889178"/>
              <a:gd name="connsiteY34" fmla="*/ 184151 h 889178"/>
              <a:gd name="connsiteX35" fmla="*/ 130093 w 889178"/>
              <a:gd name="connsiteY35" fmla="*/ 130093 h 889178"/>
              <a:gd name="connsiteX36" fmla="*/ 180867 w 889178"/>
              <a:gd name="connsiteY36" fmla="*/ 86139 h 889178"/>
              <a:gd name="connsiteX37" fmla="*/ 241619 w 889178"/>
              <a:gd name="connsiteY37" fmla="*/ 50648 h 889178"/>
              <a:gd name="connsiteX38" fmla="*/ 302624 w 889178"/>
              <a:gd name="connsiteY38" fmla="*/ 25387 h 889178"/>
              <a:gd name="connsiteX39" fmla="*/ 371838 w 889178"/>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8" h="889178">
                <a:moveTo>
                  <a:pt x="444589" y="0"/>
                </a:moveTo>
                <a:lnTo>
                  <a:pt x="517340" y="6694"/>
                </a:lnTo>
                <a:lnTo>
                  <a:pt x="584787" y="25387"/>
                </a:lnTo>
                <a:lnTo>
                  <a:pt x="649202" y="50648"/>
                </a:lnTo>
                <a:lnTo>
                  <a:pt x="708312" y="86139"/>
                </a:lnTo>
                <a:lnTo>
                  <a:pt x="758960" y="130093"/>
                </a:lnTo>
                <a:lnTo>
                  <a:pt x="802913" y="184151"/>
                </a:lnTo>
                <a:lnTo>
                  <a:pt x="838405" y="241619"/>
                </a:lnTo>
                <a:lnTo>
                  <a:pt x="867202" y="305908"/>
                </a:lnTo>
                <a:lnTo>
                  <a:pt x="882358" y="373480"/>
                </a:lnTo>
                <a:lnTo>
                  <a:pt x="889179" y="444589"/>
                </a:lnTo>
                <a:lnTo>
                  <a:pt x="882358" y="517340"/>
                </a:lnTo>
                <a:lnTo>
                  <a:pt x="867202" y="586555"/>
                </a:lnTo>
                <a:lnTo>
                  <a:pt x="838405" y="650844"/>
                </a:lnTo>
                <a:lnTo>
                  <a:pt x="802913" y="708312"/>
                </a:lnTo>
                <a:lnTo>
                  <a:pt x="758960" y="758960"/>
                </a:lnTo>
                <a:lnTo>
                  <a:pt x="708312" y="806324"/>
                </a:lnTo>
                <a:lnTo>
                  <a:pt x="649202" y="841815"/>
                </a:lnTo>
                <a:lnTo>
                  <a:pt x="584787" y="867202"/>
                </a:lnTo>
                <a:lnTo>
                  <a:pt x="517340" y="885769"/>
                </a:lnTo>
                <a:lnTo>
                  <a:pt x="444589" y="889179"/>
                </a:lnTo>
                <a:lnTo>
                  <a:pt x="371838" y="885769"/>
                </a:lnTo>
                <a:lnTo>
                  <a:pt x="302624" y="867202"/>
                </a:lnTo>
                <a:lnTo>
                  <a:pt x="241619" y="841815"/>
                </a:lnTo>
                <a:lnTo>
                  <a:pt x="180867" y="806324"/>
                </a:lnTo>
                <a:lnTo>
                  <a:pt x="130093" y="758960"/>
                </a:lnTo>
                <a:lnTo>
                  <a:pt x="86139" y="708312"/>
                </a:lnTo>
                <a:lnTo>
                  <a:pt x="49006" y="650844"/>
                </a:lnTo>
                <a:lnTo>
                  <a:pt x="21851" y="586555"/>
                </a:lnTo>
                <a:lnTo>
                  <a:pt x="6694" y="517340"/>
                </a:lnTo>
                <a:lnTo>
                  <a:pt x="0" y="444589"/>
                </a:lnTo>
                <a:lnTo>
                  <a:pt x="6694" y="373480"/>
                </a:lnTo>
                <a:lnTo>
                  <a:pt x="21851" y="305908"/>
                </a:lnTo>
                <a:lnTo>
                  <a:pt x="49006" y="241619"/>
                </a:lnTo>
                <a:lnTo>
                  <a:pt x="86139" y="184151"/>
                </a:lnTo>
                <a:lnTo>
                  <a:pt x="130093" y="130093"/>
                </a:lnTo>
                <a:lnTo>
                  <a:pt x="180867" y="86139"/>
                </a:lnTo>
                <a:lnTo>
                  <a:pt x="241619" y="50648"/>
                </a:lnTo>
                <a:lnTo>
                  <a:pt x="302624" y="25387"/>
                </a:lnTo>
                <a:lnTo>
                  <a:pt x="371838" y="6694"/>
                </a:lnTo>
                <a:close/>
              </a:path>
            </a:pathLst>
          </a:custGeom>
          <a:solidFill>
            <a:srgbClr val="0096C3"/>
          </a:solidFill>
          <a:ln w="12621" cap="flat">
            <a:noFill/>
            <a:prstDash val="solid"/>
            <a:miter/>
          </a:ln>
        </p:spPr>
        <p:txBody>
          <a:bodyPr rtlCol="0" anchor="ctr"/>
          <a:lstStyle/>
          <a:p>
            <a:endParaRPr lang="en-US" dirty="0"/>
          </a:p>
        </p:txBody>
      </p:sp>
      <p:sp>
        <p:nvSpPr>
          <p:cNvPr id="14" name="Freeform: Shape 18">
            <a:extLst>
              <a:ext uri="{FF2B5EF4-FFF2-40B4-BE49-F238E27FC236}">
                <a16:creationId xmlns:a16="http://schemas.microsoft.com/office/drawing/2014/main" id="{D8E26CBF-B5B0-4C2A-B263-36ECA0EB327C}"/>
              </a:ext>
            </a:extLst>
          </p:cNvPr>
          <p:cNvSpPr/>
          <p:nvPr/>
        </p:nvSpPr>
        <p:spPr>
          <a:xfrm>
            <a:off x="5666265" y="4233948"/>
            <a:ext cx="656013" cy="656013"/>
          </a:xfrm>
          <a:custGeom>
            <a:avLst/>
            <a:gdLst>
              <a:gd name="connsiteX0" fmla="*/ 444589 w 889178"/>
              <a:gd name="connsiteY0" fmla="*/ 0 h 889178"/>
              <a:gd name="connsiteX1" fmla="*/ 517340 w 889178"/>
              <a:gd name="connsiteY1" fmla="*/ 6694 h 889178"/>
              <a:gd name="connsiteX2" fmla="*/ 584787 w 889178"/>
              <a:gd name="connsiteY2" fmla="*/ 25387 h 889178"/>
              <a:gd name="connsiteX3" fmla="*/ 649202 w 889178"/>
              <a:gd name="connsiteY3" fmla="*/ 50648 h 889178"/>
              <a:gd name="connsiteX4" fmla="*/ 708312 w 889178"/>
              <a:gd name="connsiteY4" fmla="*/ 86139 h 889178"/>
              <a:gd name="connsiteX5" fmla="*/ 758960 w 889178"/>
              <a:gd name="connsiteY5" fmla="*/ 130093 h 889178"/>
              <a:gd name="connsiteX6" fmla="*/ 802913 w 889178"/>
              <a:gd name="connsiteY6" fmla="*/ 184151 h 889178"/>
              <a:gd name="connsiteX7" fmla="*/ 838405 w 889178"/>
              <a:gd name="connsiteY7" fmla="*/ 241619 h 889178"/>
              <a:gd name="connsiteX8" fmla="*/ 867202 w 889178"/>
              <a:gd name="connsiteY8" fmla="*/ 305908 h 889178"/>
              <a:gd name="connsiteX9" fmla="*/ 882358 w 889178"/>
              <a:gd name="connsiteY9" fmla="*/ 373480 h 889178"/>
              <a:gd name="connsiteX10" fmla="*/ 889179 w 889178"/>
              <a:gd name="connsiteY10" fmla="*/ 444589 h 889178"/>
              <a:gd name="connsiteX11" fmla="*/ 882358 w 889178"/>
              <a:gd name="connsiteY11" fmla="*/ 517340 h 889178"/>
              <a:gd name="connsiteX12" fmla="*/ 867202 w 889178"/>
              <a:gd name="connsiteY12" fmla="*/ 586555 h 889178"/>
              <a:gd name="connsiteX13" fmla="*/ 838405 w 889178"/>
              <a:gd name="connsiteY13" fmla="*/ 650844 h 889178"/>
              <a:gd name="connsiteX14" fmla="*/ 802913 w 889178"/>
              <a:gd name="connsiteY14" fmla="*/ 708312 h 889178"/>
              <a:gd name="connsiteX15" fmla="*/ 758960 w 889178"/>
              <a:gd name="connsiteY15" fmla="*/ 758960 h 889178"/>
              <a:gd name="connsiteX16" fmla="*/ 708312 w 889178"/>
              <a:gd name="connsiteY16" fmla="*/ 806324 h 889178"/>
              <a:gd name="connsiteX17" fmla="*/ 649202 w 889178"/>
              <a:gd name="connsiteY17" fmla="*/ 841815 h 889178"/>
              <a:gd name="connsiteX18" fmla="*/ 584787 w 889178"/>
              <a:gd name="connsiteY18" fmla="*/ 867202 h 889178"/>
              <a:gd name="connsiteX19" fmla="*/ 517340 w 889178"/>
              <a:gd name="connsiteY19" fmla="*/ 885769 h 889178"/>
              <a:gd name="connsiteX20" fmla="*/ 444589 w 889178"/>
              <a:gd name="connsiteY20" fmla="*/ 889179 h 889178"/>
              <a:gd name="connsiteX21" fmla="*/ 371838 w 889178"/>
              <a:gd name="connsiteY21" fmla="*/ 885769 h 889178"/>
              <a:gd name="connsiteX22" fmla="*/ 302624 w 889178"/>
              <a:gd name="connsiteY22" fmla="*/ 867202 h 889178"/>
              <a:gd name="connsiteX23" fmla="*/ 241619 w 889178"/>
              <a:gd name="connsiteY23" fmla="*/ 841815 h 889178"/>
              <a:gd name="connsiteX24" fmla="*/ 180867 w 889178"/>
              <a:gd name="connsiteY24" fmla="*/ 806324 h 889178"/>
              <a:gd name="connsiteX25" fmla="*/ 130093 w 889178"/>
              <a:gd name="connsiteY25" fmla="*/ 758960 h 889178"/>
              <a:gd name="connsiteX26" fmla="*/ 86139 w 889178"/>
              <a:gd name="connsiteY26" fmla="*/ 708312 h 889178"/>
              <a:gd name="connsiteX27" fmla="*/ 49006 w 889178"/>
              <a:gd name="connsiteY27" fmla="*/ 650844 h 889178"/>
              <a:gd name="connsiteX28" fmla="*/ 21851 w 889178"/>
              <a:gd name="connsiteY28" fmla="*/ 586555 h 889178"/>
              <a:gd name="connsiteX29" fmla="*/ 6694 w 889178"/>
              <a:gd name="connsiteY29" fmla="*/ 517340 h 889178"/>
              <a:gd name="connsiteX30" fmla="*/ 0 w 889178"/>
              <a:gd name="connsiteY30" fmla="*/ 444589 h 889178"/>
              <a:gd name="connsiteX31" fmla="*/ 6694 w 889178"/>
              <a:gd name="connsiteY31" fmla="*/ 373480 h 889178"/>
              <a:gd name="connsiteX32" fmla="*/ 21851 w 889178"/>
              <a:gd name="connsiteY32" fmla="*/ 305908 h 889178"/>
              <a:gd name="connsiteX33" fmla="*/ 49006 w 889178"/>
              <a:gd name="connsiteY33" fmla="*/ 241619 h 889178"/>
              <a:gd name="connsiteX34" fmla="*/ 86139 w 889178"/>
              <a:gd name="connsiteY34" fmla="*/ 184151 h 889178"/>
              <a:gd name="connsiteX35" fmla="*/ 130093 w 889178"/>
              <a:gd name="connsiteY35" fmla="*/ 130093 h 889178"/>
              <a:gd name="connsiteX36" fmla="*/ 180867 w 889178"/>
              <a:gd name="connsiteY36" fmla="*/ 86139 h 889178"/>
              <a:gd name="connsiteX37" fmla="*/ 241619 w 889178"/>
              <a:gd name="connsiteY37" fmla="*/ 50648 h 889178"/>
              <a:gd name="connsiteX38" fmla="*/ 302624 w 889178"/>
              <a:gd name="connsiteY38" fmla="*/ 25387 h 889178"/>
              <a:gd name="connsiteX39" fmla="*/ 371838 w 889178"/>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8" h="889178">
                <a:moveTo>
                  <a:pt x="444589" y="0"/>
                </a:moveTo>
                <a:lnTo>
                  <a:pt x="517340" y="6694"/>
                </a:lnTo>
                <a:lnTo>
                  <a:pt x="584787" y="25387"/>
                </a:lnTo>
                <a:lnTo>
                  <a:pt x="649202" y="50648"/>
                </a:lnTo>
                <a:lnTo>
                  <a:pt x="708312" y="86139"/>
                </a:lnTo>
                <a:lnTo>
                  <a:pt x="758960" y="130093"/>
                </a:lnTo>
                <a:lnTo>
                  <a:pt x="802913" y="184151"/>
                </a:lnTo>
                <a:lnTo>
                  <a:pt x="838405" y="241619"/>
                </a:lnTo>
                <a:lnTo>
                  <a:pt x="867202" y="305908"/>
                </a:lnTo>
                <a:lnTo>
                  <a:pt x="882358" y="373480"/>
                </a:lnTo>
                <a:lnTo>
                  <a:pt x="889179" y="444589"/>
                </a:lnTo>
                <a:lnTo>
                  <a:pt x="882358" y="517340"/>
                </a:lnTo>
                <a:lnTo>
                  <a:pt x="867202" y="586555"/>
                </a:lnTo>
                <a:lnTo>
                  <a:pt x="838405" y="650844"/>
                </a:lnTo>
                <a:lnTo>
                  <a:pt x="802913" y="708312"/>
                </a:lnTo>
                <a:lnTo>
                  <a:pt x="758960" y="758960"/>
                </a:lnTo>
                <a:lnTo>
                  <a:pt x="708312" y="806324"/>
                </a:lnTo>
                <a:lnTo>
                  <a:pt x="649202" y="841815"/>
                </a:lnTo>
                <a:lnTo>
                  <a:pt x="584787" y="867202"/>
                </a:lnTo>
                <a:lnTo>
                  <a:pt x="517340" y="885769"/>
                </a:lnTo>
                <a:lnTo>
                  <a:pt x="444589" y="889179"/>
                </a:lnTo>
                <a:lnTo>
                  <a:pt x="371838" y="885769"/>
                </a:lnTo>
                <a:lnTo>
                  <a:pt x="302624" y="867202"/>
                </a:lnTo>
                <a:lnTo>
                  <a:pt x="241619" y="841815"/>
                </a:lnTo>
                <a:lnTo>
                  <a:pt x="180867" y="806324"/>
                </a:lnTo>
                <a:lnTo>
                  <a:pt x="130093" y="758960"/>
                </a:lnTo>
                <a:lnTo>
                  <a:pt x="86139" y="708312"/>
                </a:lnTo>
                <a:lnTo>
                  <a:pt x="49006" y="650844"/>
                </a:lnTo>
                <a:lnTo>
                  <a:pt x="21851" y="586555"/>
                </a:lnTo>
                <a:lnTo>
                  <a:pt x="6694" y="517340"/>
                </a:lnTo>
                <a:lnTo>
                  <a:pt x="0" y="444589"/>
                </a:lnTo>
                <a:lnTo>
                  <a:pt x="6694" y="373480"/>
                </a:lnTo>
                <a:lnTo>
                  <a:pt x="21851" y="305908"/>
                </a:lnTo>
                <a:lnTo>
                  <a:pt x="49006" y="241619"/>
                </a:lnTo>
                <a:lnTo>
                  <a:pt x="86139" y="184151"/>
                </a:lnTo>
                <a:lnTo>
                  <a:pt x="130093" y="130093"/>
                </a:lnTo>
                <a:lnTo>
                  <a:pt x="180867" y="86139"/>
                </a:lnTo>
                <a:lnTo>
                  <a:pt x="241619" y="50648"/>
                </a:lnTo>
                <a:lnTo>
                  <a:pt x="302624" y="25387"/>
                </a:lnTo>
                <a:lnTo>
                  <a:pt x="371838" y="6694"/>
                </a:lnTo>
                <a:close/>
              </a:path>
            </a:pathLst>
          </a:custGeom>
          <a:solidFill>
            <a:srgbClr val="00A9D7"/>
          </a:solidFill>
          <a:ln w="12621" cap="flat">
            <a:noFill/>
            <a:prstDash val="solid"/>
            <a:miter/>
          </a:ln>
        </p:spPr>
        <p:txBody>
          <a:bodyPr rtlCol="0" anchor="ctr"/>
          <a:lstStyle/>
          <a:p>
            <a:endParaRPr lang="en-US" dirty="0"/>
          </a:p>
        </p:txBody>
      </p:sp>
      <p:sp>
        <p:nvSpPr>
          <p:cNvPr id="15" name="Freeform: Shape 18">
            <a:extLst>
              <a:ext uri="{FF2B5EF4-FFF2-40B4-BE49-F238E27FC236}">
                <a16:creationId xmlns:a16="http://schemas.microsoft.com/office/drawing/2014/main" id="{D8E26CBF-B5B0-4C2A-B263-36ECA0EB327C}"/>
              </a:ext>
            </a:extLst>
          </p:cNvPr>
          <p:cNvSpPr/>
          <p:nvPr/>
        </p:nvSpPr>
        <p:spPr>
          <a:xfrm>
            <a:off x="5666265" y="5152111"/>
            <a:ext cx="656013" cy="656013"/>
          </a:xfrm>
          <a:custGeom>
            <a:avLst/>
            <a:gdLst>
              <a:gd name="connsiteX0" fmla="*/ 444589 w 889178"/>
              <a:gd name="connsiteY0" fmla="*/ 0 h 889178"/>
              <a:gd name="connsiteX1" fmla="*/ 517340 w 889178"/>
              <a:gd name="connsiteY1" fmla="*/ 6694 h 889178"/>
              <a:gd name="connsiteX2" fmla="*/ 584787 w 889178"/>
              <a:gd name="connsiteY2" fmla="*/ 25387 h 889178"/>
              <a:gd name="connsiteX3" fmla="*/ 649202 w 889178"/>
              <a:gd name="connsiteY3" fmla="*/ 50648 h 889178"/>
              <a:gd name="connsiteX4" fmla="*/ 708312 w 889178"/>
              <a:gd name="connsiteY4" fmla="*/ 86139 h 889178"/>
              <a:gd name="connsiteX5" fmla="*/ 758960 w 889178"/>
              <a:gd name="connsiteY5" fmla="*/ 130093 h 889178"/>
              <a:gd name="connsiteX6" fmla="*/ 802913 w 889178"/>
              <a:gd name="connsiteY6" fmla="*/ 184151 h 889178"/>
              <a:gd name="connsiteX7" fmla="*/ 838405 w 889178"/>
              <a:gd name="connsiteY7" fmla="*/ 241619 h 889178"/>
              <a:gd name="connsiteX8" fmla="*/ 867202 w 889178"/>
              <a:gd name="connsiteY8" fmla="*/ 305908 h 889178"/>
              <a:gd name="connsiteX9" fmla="*/ 882358 w 889178"/>
              <a:gd name="connsiteY9" fmla="*/ 373480 h 889178"/>
              <a:gd name="connsiteX10" fmla="*/ 889179 w 889178"/>
              <a:gd name="connsiteY10" fmla="*/ 444589 h 889178"/>
              <a:gd name="connsiteX11" fmla="*/ 882358 w 889178"/>
              <a:gd name="connsiteY11" fmla="*/ 517340 h 889178"/>
              <a:gd name="connsiteX12" fmla="*/ 867202 w 889178"/>
              <a:gd name="connsiteY12" fmla="*/ 586555 h 889178"/>
              <a:gd name="connsiteX13" fmla="*/ 838405 w 889178"/>
              <a:gd name="connsiteY13" fmla="*/ 650844 h 889178"/>
              <a:gd name="connsiteX14" fmla="*/ 802913 w 889178"/>
              <a:gd name="connsiteY14" fmla="*/ 708312 h 889178"/>
              <a:gd name="connsiteX15" fmla="*/ 758960 w 889178"/>
              <a:gd name="connsiteY15" fmla="*/ 758960 h 889178"/>
              <a:gd name="connsiteX16" fmla="*/ 708312 w 889178"/>
              <a:gd name="connsiteY16" fmla="*/ 806324 h 889178"/>
              <a:gd name="connsiteX17" fmla="*/ 649202 w 889178"/>
              <a:gd name="connsiteY17" fmla="*/ 841815 h 889178"/>
              <a:gd name="connsiteX18" fmla="*/ 584787 w 889178"/>
              <a:gd name="connsiteY18" fmla="*/ 867202 h 889178"/>
              <a:gd name="connsiteX19" fmla="*/ 517340 w 889178"/>
              <a:gd name="connsiteY19" fmla="*/ 885769 h 889178"/>
              <a:gd name="connsiteX20" fmla="*/ 444589 w 889178"/>
              <a:gd name="connsiteY20" fmla="*/ 889179 h 889178"/>
              <a:gd name="connsiteX21" fmla="*/ 371838 w 889178"/>
              <a:gd name="connsiteY21" fmla="*/ 885769 h 889178"/>
              <a:gd name="connsiteX22" fmla="*/ 302624 w 889178"/>
              <a:gd name="connsiteY22" fmla="*/ 867202 h 889178"/>
              <a:gd name="connsiteX23" fmla="*/ 241619 w 889178"/>
              <a:gd name="connsiteY23" fmla="*/ 841815 h 889178"/>
              <a:gd name="connsiteX24" fmla="*/ 180867 w 889178"/>
              <a:gd name="connsiteY24" fmla="*/ 806324 h 889178"/>
              <a:gd name="connsiteX25" fmla="*/ 130093 w 889178"/>
              <a:gd name="connsiteY25" fmla="*/ 758960 h 889178"/>
              <a:gd name="connsiteX26" fmla="*/ 86139 w 889178"/>
              <a:gd name="connsiteY26" fmla="*/ 708312 h 889178"/>
              <a:gd name="connsiteX27" fmla="*/ 49006 w 889178"/>
              <a:gd name="connsiteY27" fmla="*/ 650844 h 889178"/>
              <a:gd name="connsiteX28" fmla="*/ 21851 w 889178"/>
              <a:gd name="connsiteY28" fmla="*/ 586555 h 889178"/>
              <a:gd name="connsiteX29" fmla="*/ 6694 w 889178"/>
              <a:gd name="connsiteY29" fmla="*/ 517340 h 889178"/>
              <a:gd name="connsiteX30" fmla="*/ 0 w 889178"/>
              <a:gd name="connsiteY30" fmla="*/ 444589 h 889178"/>
              <a:gd name="connsiteX31" fmla="*/ 6694 w 889178"/>
              <a:gd name="connsiteY31" fmla="*/ 373480 h 889178"/>
              <a:gd name="connsiteX32" fmla="*/ 21851 w 889178"/>
              <a:gd name="connsiteY32" fmla="*/ 305908 h 889178"/>
              <a:gd name="connsiteX33" fmla="*/ 49006 w 889178"/>
              <a:gd name="connsiteY33" fmla="*/ 241619 h 889178"/>
              <a:gd name="connsiteX34" fmla="*/ 86139 w 889178"/>
              <a:gd name="connsiteY34" fmla="*/ 184151 h 889178"/>
              <a:gd name="connsiteX35" fmla="*/ 130093 w 889178"/>
              <a:gd name="connsiteY35" fmla="*/ 130093 h 889178"/>
              <a:gd name="connsiteX36" fmla="*/ 180867 w 889178"/>
              <a:gd name="connsiteY36" fmla="*/ 86139 h 889178"/>
              <a:gd name="connsiteX37" fmla="*/ 241619 w 889178"/>
              <a:gd name="connsiteY37" fmla="*/ 50648 h 889178"/>
              <a:gd name="connsiteX38" fmla="*/ 302624 w 889178"/>
              <a:gd name="connsiteY38" fmla="*/ 25387 h 889178"/>
              <a:gd name="connsiteX39" fmla="*/ 371838 w 889178"/>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8" h="889178">
                <a:moveTo>
                  <a:pt x="444589" y="0"/>
                </a:moveTo>
                <a:lnTo>
                  <a:pt x="517340" y="6694"/>
                </a:lnTo>
                <a:lnTo>
                  <a:pt x="584787" y="25387"/>
                </a:lnTo>
                <a:lnTo>
                  <a:pt x="649202" y="50648"/>
                </a:lnTo>
                <a:lnTo>
                  <a:pt x="708312" y="86139"/>
                </a:lnTo>
                <a:lnTo>
                  <a:pt x="758960" y="130093"/>
                </a:lnTo>
                <a:lnTo>
                  <a:pt x="802913" y="184151"/>
                </a:lnTo>
                <a:lnTo>
                  <a:pt x="838405" y="241619"/>
                </a:lnTo>
                <a:lnTo>
                  <a:pt x="867202" y="305908"/>
                </a:lnTo>
                <a:lnTo>
                  <a:pt x="882358" y="373480"/>
                </a:lnTo>
                <a:lnTo>
                  <a:pt x="889179" y="444589"/>
                </a:lnTo>
                <a:lnTo>
                  <a:pt x="882358" y="517340"/>
                </a:lnTo>
                <a:lnTo>
                  <a:pt x="867202" y="586555"/>
                </a:lnTo>
                <a:lnTo>
                  <a:pt x="838405" y="650844"/>
                </a:lnTo>
                <a:lnTo>
                  <a:pt x="802913" y="708312"/>
                </a:lnTo>
                <a:lnTo>
                  <a:pt x="758960" y="758960"/>
                </a:lnTo>
                <a:lnTo>
                  <a:pt x="708312" y="806324"/>
                </a:lnTo>
                <a:lnTo>
                  <a:pt x="649202" y="841815"/>
                </a:lnTo>
                <a:lnTo>
                  <a:pt x="584787" y="867202"/>
                </a:lnTo>
                <a:lnTo>
                  <a:pt x="517340" y="885769"/>
                </a:lnTo>
                <a:lnTo>
                  <a:pt x="444589" y="889179"/>
                </a:lnTo>
                <a:lnTo>
                  <a:pt x="371838" y="885769"/>
                </a:lnTo>
                <a:lnTo>
                  <a:pt x="302624" y="867202"/>
                </a:lnTo>
                <a:lnTo>
                  <a:pt x="241619" y="841815"/>
                </a:lnTo>
                <a:lnTo>
                  <a:pt x="180867" y="806324"/>
                </a:lnTo>
                <a:lnTo>
                  <a:pt x="130093" y="758960"/>
                </a:lnTo>
                <a:lnTo>
                  <a:pt x="86139" y="708312"/>
                </a:lnTo>
                <a:lnTo>
                  <a:pt x="49006" y="650844"/>
                </a:lnTo>
                <a:lnTo>
                  <a:pt x="21851" y="586555"/>
                </a:lnTo>
                <a:lnTo>
                  <a:pt x="6694" y="517340"/>
                </a:lnTo>
                <a:lnTo>
                  <a:pt x="0" y="444589"/>
                </a:lnTo>
                <a:lnTo>
                  <a:pt x="6694" y="373480"/>
                </a:lnTo>
                <a:lnTo>
                  <a:pt x="21851" y="305908"/>
                </a:lnTo>
                <a:lnTo>
                  <a:pt x="49006" y="241619"/>
                </a:lnTo>
                <a:lnTo>
                  <a:pt x="86139" y="184151"/>
                </a:lnTo>
                <a:lnTo>
                  <a:pt x="130093" y="130093"/>
                </a:lnTo>
                <a:lnTo>
                  <a:pt x="180867" y="86139"/>
                </a:lnTo>
                <a:lnTo>
                  <a:pt x="241619" y="50648"/>
                </a:lnTo>
                <a:lnTo>
                  <a:pt x="302624" y="25387"/>
                </a:lnTo>
                <a:lnTo>
                  <a:pt x="371838" y="6694"/>
                </a:lnTo>
                <a:close/>
              </a:path>
            </a:pathLst>
          </a:custGeom>
          <a:solidFill>
            <a:srgbClr val="40F4BD"/>
          </a:solidFill>
          <a:ln w="12621" cap="flat">
            <a:noFill/>
            <a:prstDash val="solid"/>
            <a:miter/>
          </a:ln>
        </p:spPr>
        <p:txBody>
          <a:bodyPr rtlCol="0" anchor="ctr"/>
          <a:lstStyle/>
          <a:p>
            <a:endParaRPr lang="en-US" dirty="0"/>
          </a:p>
        </p:txBody>
      </p:sp>
      <p:sp>
        <p:nvSpPr>
          <p:cNvPr id="16" name="Rectangle 15"/>
          <p:cNvSpPr/>
          <p:nvPr/>
        </p:nvSpPr>
        <p:spPr>
          <a:xfrm>
            <a:off x="6489700" y="1649336"/>
            <a:ext cx="3124200" cy="388696"/>
          </a:xfrm>
          <a:prstGeom prst="rect">
            <a:avLst/>
          </a:prstGeom>
        </p:spPr>
        <p:txBody>
          <a:bodyPr wrap="square">
            <a:spAutoFit/>
          </a:bodyPr>
          <a:lstStyle/>
          <a:p>
            <a:pPr marL="285750" marR="0" lvl="0" indent="-285750">
              <a:lnSpc>
                <a:spcPct val="107000"/>
              </a:lnSpc>
              <a:spcBef>
                <a:spcPts val="0"/>
              </a:spcBef>
              <a:spcAft>
                <a:spcPts val="800"/>
              </a:spcAft>
              <a:buFont typeface="Arial" panose="020B0604020202020204" pitchFamily="34" charset="0"/>
              <a:buChar char="•"/>
            </a:pPr>
            <a:r>
              <a:rPr lang="en-US" dirty="0">
                <a:solidFill>
                  <a:schemeClr val="tx1">
                    <a:lumMod val="65000"/>
                    <a:lumOff val="35000"/>
                  </a:schemeClr>
                </a:solidFill>
                <a:ea typeface="Calibri" panose="020F0502020204030204" pitchFamily="34" charset="0"/>
                <a:cs typeface="Arial" panose="020B0604020202020204" pitchFamily="34" charset="0"/>
              </a:rPr>
              <a:t>Periodic </a:t>
            </a:r>
            <a:r>
              <a:rPr lang="en-US" dirty="0" smtClean="0">
                <a:solidFill>
                  <a:schemeClr val="tx1">
                    <a:lumMod val="65000"/>
                    <a:lumOff val="35000"/>
                  </a:schemeClr>
                </a:solidFill>
                <a:ea typeface="Calibri" panose="020F0502020204030204" pitchFamily="34" charset="0"/>
                <a:cs typeface="Arial" panose="020B0604020202020204" pitchFamily="34" charset="0"/>
              </a:rPr>
              <a:t>Reporting </a:t>
            </a:r>
            <a:endParaRPr lang="en-US" dirty="0">
              <a:solidFill>
                <a:schemeClr val="tx1">
                  <a:lumMod val="65000"/>
                  <a:lumOff val="35000"/>
                </a:schemeClr>
              </a:solidFill>
              <a:ea typeface="Calibri" panose="020F0502020204030204" pitchFamily="34" charset="0"/>
              <a:cs typeface="Arial" panose="020B0604020202020204" pitchFamily="34" charset="0"/>
            </a:endParaRPr>
          </a:p>
        </p:txBody>
      </p:sp>
      <p:sp>
        <p:nvSpPr>
          <p:cNvPr id="17" name="Rectangle 16"/>
          <p:cNvSpPr/>
          <p:nvPr/>
        </p:nvSpPr>
        <p:spPr>
          <a:xfrm>
            <a:off x="6489700" y="2562667"/>
            <a:ext cx="4762501" cy="369332"/>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tx1">
                    <a:lumMod val="65000"/>
                    <a:lumOff val="35000"/>
                  </a:schemeClr>
                </a:solidFill>
              </a:rPr>
              <a:t>Interactive Dashboards</a:t>
            </a:r>
            <a:endParaRPr lang="en-US" dirty="0">
              <a:solidFill>
                <a:schemeClr val="tx1">
                  <a:lumMod val="65000"/>
                  <a:lumOff val="35000"/>
                </a:schemeClr>
              </a:solidFill>
            </a:endParaRPr>
          </a:p>
        </p:txBody>
      </p:sp>
      <p:pic>
        <p:nvPicPr>
          <p:cNvPr id="21" name="図プレースホルダー 27"/>
          <p:cNvPicPr>
            <a:picLocks noChangeAspect="1"/>
          </p:cNvPicPr>
          <p:nvPr/>
        </p:nvPicPr>
        <p:blipFill>
          <a:blip r:embed="rId3" cstate="print">
            <a:extLst>
              <a:ext uri="{28A0092B-C50C-407E-A947-70E740481C1C}">
                <a14:useLocalDpi xmlns:a14="http://schemas.microsoft.com/office/drawing/2010/main" val="0"/>
              </a:ext>
            </a:extLst>
          </a:blip>
          <a:srcRect l="16143" r="16143"/>
          <a:stretch>
            <a:fillRect/>
          </a:stretch>
        </p:blipFill>
        <p:spPr>
          <a:xfrm>
            <a:off x="5824056" y="5289854"/>
            <a:ext cx="380525" cy="380525"/>
          </a:xfrm>
          <a:prstGeom prst="rect">
            <a:avLst/>
          </a:prstGeom>
        </p:spPr>
      </p:pic>
      <p:pic>
        <p:nvPicPr>
          <p:cNvPr id="22" name="図プレースホルダー 43"/>
          <p:cNvPicPr>
            <a:picLocks noChangeAspect="1"/>
          </p:cNvPicPr>
          <p:nvPr/>
        </p:nvPicPr>
        <p:blipFill>
          <a:blip r:embed="rId4" cstate="print">
            <a:extLst>
              <a:ext uri="{28A0092B-C50C-407E-A947-70E740481C1C}">
                <a14:useLocalDpi xmlns:a14="http://schemas.microsoft.com/office/drawing/2010/main" val="0"/>
              </a:ext>
            </a:extLst>
          </a:blip>
          <a:srcRect l="16250" r="16250"/>
          <a:stretch>
            <a:fillRect/>
          </a:stretch>
        </p:blipFill>
        <p:spPr>
          <a:xfrm>
            <a:off x="5784792" y="3459125"/>
            <a:ext cx="418956" cy="418956"/>
          </a:xfrm>
          <a:prstGeom prst="rect">
            <a:avLst/>
          </a:prstGeom>
        </p:spPr>
      </p:pic>
      <p:sp>
        <p:nvSpPr>
          <p:cNvPr id="26" name="Freeform: Shape 42">
            <a:extLst>
              <a:ext uri="{FF2B5EF4-FFF2-40B4-BE49-F238E27FC236}">
                <a16:creationId xmlns:a16="http://schemas.microsoft.com/office/drawing/2014/main" id="{EBF04D1D-E467-4F11-ADF5-4C3E6024BC20}"/>
              </a:ext>
            </a:extLst>
          </p:cNvPr>
          <p:cNvSpPr/>
          <p:nvPr/>
        </p:nvSpPr>
        <p:spPr>
          <a:xfrm>
            <a:off x="5800395" y="2531689"/>
            <a:ext cx="387752" cy="387879"/>
          </a:xfrm>
          <a:custGeom>
            <a:avLst/>
            <a:gdLst>
              <a:gd name="connsiteX0" fmla="*/ 35112 w 387752"/>
              <a:gd name="connsiteY0" fmla="*/ 0 h 387879"/>
              <a:gd name="connsiteX1" fmla="*/ 352387 w 387752"/>
              <a:gd name="connsiteY1" fmla="*/ 0 h 387879"/>
              <a:gd name="connsiteX2" fmla="*/ 362491 w 387752"/>
              <a:gd name="connsiteY2" fmla="*/ 1642 h 387879"/>
              <a:gd name="connsiteX3" fmla="*/ 370954 w 387752"/>
              <a:gd name="connsiteY3" fmla="*/ 5052 h 387879"/>
              <a:gd name="connsiteX4" fmla="*/ 377648 w 387752"/>
              <a:gd name="connsiteY4" fmla="*/ 10105 h 387879"/>
              <a:gd name="connsiteX5" fmla="*/ 384342 w 387752"/>
              <a:gd name="connsiteY5" fmla="*/ 16799 h 387879"/>
              <a:gd name="connsiteX6" fmla="*/ 387752 w 387752"/>
              <a:gd name="connsiteY6" fmla="*/ 26903 h 387879"/>
              <a:gd name="connsiteX7" fmla="*/ 387752 w 387752"/>
              <a:gd name="connsiteY7" fmla="*/ 35365 h 387879"/>
              <a:gd name="connsiteX8" fmla="*/ 387752 w 387752"/>
              <a:gd name="connsiteY8" fmla="*/ 300224 h 387879"/>
              <a:gd name="connsiteX9" fmla="*/ 387752 w 387752"/>
              <a:gd name="connsiteY9" fmla="*/ 308687 h 387879"/>
              <a:gd name="connsiteX10" fmla="*/ 384342 w 387752"/>
              <a:gd name="connsiteY10" fmla="*/ 317149 h 387879"/>
              <a:gd name="connsiteX11" fmla="*/ 377648 w 387752"/>
              <a:gd name="connsiteY11" fmla="*/ 323843 h 387879"/>
              <a:gd name="connsiteX12" fmla="*/ 370954 w 387752"/>
              <a:gd name="connsiteY12" fmla="*/ 330537 h 387879"/>
              <a:gd name="connsiteX13" fmla="*/ 362491 w 387752"/>
              <a:gd name="connsiteY13" fmla="*/ 333947 h 387879"/>
              <a:gd name="connsiteX14" fmla="*/ 352387 w 387752"/>
              <a:gd name="connsiteY14" fmla="*/ 335589 h 387879"/>
              <a:gd name="connsiteX15" fmla="*/ 229115 w 387752"/>
              <a:gd name="connsiteY15" fmla="*/ 335589 h 387879"/>
              <a:gd name="connsiteX16" fmla="*/ 229115 w 387752"/>
              <a:gd name="connsiteY16" fmla="*/ 371081 h 387879"/>
              <a:gd name="connsiteX17" fmla="*/ 256270 w 387752"/>
              <a:gd name="connsiteY17" fmla="*/ 371081 h 387879"/>
              <a:gd name="connsiteX18" fmla="*/ 259681 w 387752"/>
              <a:gd name="connsiteY18" fmla="*/ 371081 h 387879"/>
              <a:gd name="connsiteX19" fmla="*/ 264732 w 387752"/>
              <a:gd name="connsiteY19" fmla="*/ 374491 h 387879"/>
              <a:gd name="connsiteX20" fmla="*/ 264732 w 387752"/>
              <a:gd name="connsiteY20" fmla="*/ 379543 h 387879"/>
              <a:gd name="connsiteX21" fmla="*/ 264732 w 387752"/>
              <a:gd name="connsiteY21" fmla="*/ 384595 h 387879"/>
              <a:gd name="connsiteX22" fmla="*/ 259681 w 387752"/>
              <a:gd name="connsiteY22" fmla="*/ 386237 h 387879"/>
              <a:gd name="connsiteX23" fmla="*/ 256270 w 387752"/>
              <a:gd name="connsiteY23" fmla="*/ 387879 h 387879"/>
              <a:gd name="connsiteX24" fmla="*/ 131356 w 387752"/>
              <a:gd name="connsiteY24" fmla="*/ 387879 h 387879"/>
              <a:gd name="connsiteX25" fmla="*/ 127946 w 387752"/>
              <a:gd name="connsiteY25" fmla="*/ 386237 h 387879"/>
              <a:gd name="connsiteX26" fmla="*/ 124535 w 387752"/>
              <a:gd name="connsiteY26" fmla="*/ 384595 h 387879"/>
              <a:gd name="connsiteX27" fmla="*/ 122893 w 387752"/>
              <a:gd name="connsiteY27" fmla="*/ 379543 h 387879"/>
              <a:gd name="connsiteX28" fmla="*/ 124535 w 387752"/>
              <a:gd name="connsiteY28" fmla="*/ 374491 h 387879"/>
              <a:gd name="connsiteX29" fmla="*/ 127946 w 387752"/>
              <a:gd name="connsiteY29" fmla="*/ 371081 h 387879"/>
              <a:gd name="connsiteX30" fmla="*/ 131356 w 387752"/>
              <a:gd name="connsiteY30" fmla="*/ 371081 h 387879"/>
              <a:gd name="connsiteX31" fmla="*/ 158511 w 387752"/>
              <a:gd name="connsiteY31" fmla="*/ 371081 h 387879"/>
              <a:gd name="connsiteX32" fmla="*/ 158511 w 387752"/>
              <a:gd name="connsiteY32" fmla="*/ 335589 h 387879"/>
              <a:gd name="connsiteX33" fmla="*/ 35238 w 387752"/>
              <a:gd name="connsiteY33" fmla="*/ 335589 h 387879"/>
              <a:gd name="connsiteX34" fmla="*/ 26776 w 387752"/>
              <a:gd name="connsiteY34" fmla="*/ 333947 h 387879"/>
              <a:gd name="connsiteX35" fmla="*/ 16672 w 387752"/>
              <a:gd name="connsiteY35" fmla="*/ 330537 h 387879"/>
              <a:gd name="connsiteX36" fmla="*/ 9978 w 387752"/>
              <a:gd name="connsiteY36" fmla="*/ 323843 h 387879"/>
              <a:gd name="connsiteX37" fmla="*/ 3283 w 387752"/>
              <a:gd name="connsiteY37" fmla="*/ 317149 h 387879"/>
              <a:gd name="connsiteX38" fmla="*/ 1642 w 387752"/>
              <a:gd name="connsiteY38" fmla="*/ 308687 h 387879"/>
              <a:gd name="connsiteX39" fmla="*/ 0 w 387752"/>
              <a:gd name="connsiteY39" fmla="*/ 300224 h 387879"/>
              <a:gd name="connsiteX40" fmla="*/ 0 w 387752"/>
              <a:gd name="connsiteY40" fmla="*/ 35365 h 387879"/>
              <a:gd name="connsiteX41" fmla="*/ 1642 w 387752"/>
              <a:gd name="connsiteY41" fmla="*/ 26903 h 387879"/>
              <a:gd name="connsiteX42" fmla="*/ 3283 w 387752"/>
              <a:gd name="connsiteY42" fmla="*/ 16799 h 387879"/>
              <a:gd name="connsiteX43" fmla="*/ 9978 w 387752"/>
              <a:gd name="connsiteY43" fmla="*/ 10105 h 387879"/>
              <a:gd name="connsiteX44" fmla="*/ 16672 w 387752"/>
              <a:gd name="connsiteY44" fmla="*/ 5052 h 387879"/>
              <a:gd name="connsiteX45" fmla="*/ 26776 w 387752"/>
              <a:gd name="connsiteY45" fmla="*/ 1642 h 387879"/>
              <a:gd name="connsiteX46" fmla="*/ 35112 w 387752"/>
              <a:gd name="connsiteY46" fmla="*/ 0 h 387879"/>
              <a:gd name="connsiteX47" fmla="*/ 35112 w 387752"/>
              <a:gd name="connsiteY47" fmla="*/ 16799 h 387879"/>
              <a:gd name="connsiteX48" fmla="*/ 28418 w 387752"/>
              <a:gd name="connsiteY48" fmla="*/ 20209 h 387879"/>
              <a:gd name="connsiteX49" fmla="*/ 23366 w 387752"/>
              <a:gd name="connsiteY49" fmla="*/ 21851 h 387879"/>
              <a:gd name="connsiteX50" fmla="*/ 19955 w 387752"/>
              <a:gd name="connsiteY50" fmla="*/ 28545 h 387879"/>
              <a:gd name="connsiteX51" fmla="*/ 16546 w 387752"/>
              <a:gd name="connsiteY51" fmla="*/ 35239 h 387879"/>
              <a:gd name="connsiteX52" fmla="*/ 16546 w 387752"/>
              <a:gd name="connsiteY52" fmla="*/ 264733 h 387879"/>
              <a:gd name="connsiteX53" fmla="*/ 370828 w 387752"/>
              <a:gd name="connsiteY53" fmla="*/ 264733 h 387879"/>
              <a:gd name="connsiteX54" fmla="*/ 370828 w 387752"/>
              <a:gd name="connsiteY54" fmla="*/ 35239 h 387879"/>
              <a:gd name="connsiteX55" fmla="*/ 367417 w 387752"/>
              <a:gd name="connsiteY55" fmla="*/ 28545 h 387879"/>
              <a:gd name="connsiteX56" fmla="*/ 365775 w 387752"/>
              <a:gd name="connsiteY56" fmla="*/ 21851 h 387879"/>
              <a:gd name="connsiteX57" fmla="*/ 359082 w 387752"/>
              <a:gd name="connsiteY57" fmla="*/ 20209 h 387879"/>
              <a:gd name="connsiteX58" fmla="*/ 352387 w 387752"/>
              <a:gd name="connsiteY58" fmla="*/ 16799 h 387879"/>
              <a:gd name="connsiteX59" fmla="*/ 35112 w 387752"/>
              <a:gd name="connsiteY59" fmla="*/ 16799 h 387879"/>
              <a:gd name="connsiteX60" fmla="*/ 16546 w 387752"/>
              <a:gd name="connsiteY60" fmla="*/ 283426 h 387879"/>
              <a:gd name="connsiteX61" fmla="*/ 16546 w 387752"/>
              <a:gd name="connsiteY61" fmla="*/ 300224 h 387879"/>
              <a:gd name="connsiteX62" fmla="*/ 19955 w 387752"/>
              <a:gd name="connsiteY62" fmla="*/ 306919 h 387879"/>
              <a:gd name="connsiteX63" fmla="*/ 23366 w 387752"/>
              <a:gd name="connsiteY63" fmla="*/ 313613 h 387879"/>
              <a:gd name="connsiteX64" fmla="*/ 28418 w 387752"/>
              <a:gd name="connsiteY64" fmla="*/ 315255 h 387879"/>
              <a:gd name="connsiteX65" fmla="*/ 35112 w 387752"/>
              <a:gd name="connsiteY65" fmla="*/ 316896 h 387879"/>
              <a:gd name="connsiteX66" fmla="*/ 352387 w 387752"/>
              <a:gd name="connsiteY66" fmla="*/ 316896 h 387879"/>
              <a:gd name="connsiteX67" fmla="*/ 359082 w 387752"/>
              <a:gd name="connsiteY67" fmla="*/ 315255 h 387879"/>
              <a:gd name="connsiteX68" fmla="*/ 365775 w 387752"/>
              <a:gd name="connsiteY68" fmla="*/ 313613 h 387879"/>
              <a:gd name="connsiteX69" fmla="*/ 367417 w 387752"/>
              <a:gd name="connsiteY69" fmla="*/ 306919 h 387879"/>
              <a:gd name="connsiteX70" fmla="*/ 370828 w 387752"/>
              <a:gd name="connsiteY70" fmla="*/ 300224 h 387879"/>
              <a:gd name="connsiteX71" fmla="*/ 370828 w 387752"/>
              <a:gd name="connsiteY71" fmla="*/ 283426 h 387879"/>
              <a:gd name="connsiteX72" fmla="*/ 16546 w 387752"/>
              <a:gd name="connsiteY72" fmla="*/ 283426 h 387879"/>
              <a:gd name="connsiteX73" fmla="*/ 176825 w 387752"/>
              <a:gd name="connsiteY73" fmla="*/ 335589 h 387879"/>
              <a:gd name="connsiteX74" fmla="*/ 176825 w 387752"/>
              <a:gd name="connsiteY74" fmla="*/ 371081 h 387879"/>
              <a:gd name="connsiteX75" fmla="*/ 212190 w 387752"/>
              <a:gd name="connsiteY75" fmla="*/ 371081 h 387879"/>
              <a:gd name="connsiteX76" fmla="*/ 212190 w 387752"/>
              <a:gd name="connsiteY76" fmla="*/ 335589 h 387879"/>
              <a:gd name="connsiteX77" fmla="*/ 176825 w 387752"/>
              <a:gd name="connsiteY77" fmla="*/ 335589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7752" h="387879">
                <a:moveTo>
                  <a:pt x="35112" y="0"/>
                </a:moveTo>
                <a:lnTo>
                  <a:pt x="352387" y="0"/>
                </a:lnTo>
                <a:lnTo>
                  <a:pt x="362491" y="1642"/>
                </a:lnTo>
                <a:lnTo>
                  <a:pt x="370954" y="5052"/>
                </a:lnTo>
                <a:lnTo>
                  <a:pt x="377648" y="10105"/>
                </a:lnTo>
                <a:lnTo>
                  <a:pt x="384342" y="16799"/>
                </a:lnTo>
                <a:lnTo>
                  <a:pt x="387752" y="26903"/>
                </a:lnTo>
                <a:lnTo>
                  <a:pt x="387752" y="35365"/>
                </a:lnTo>
                <a:lnTo>
                  <a:pt x="387752" y="300224"/>
                </a:lnTo>
                <a:lnTo>
                  <a:pt x="387752" y="308687"/>
                </a:lnTo>
                <a:lnTo>
                  <a:pt x="384342" y="317149"/>
                </a:lnTo>
                <a:lnTo>
                  <a:pt x="377648" y="323843"/>
                </a:lnTo>
                <a:lnTo>
                  <a:pt x="370954" y="330537"/>
                </a:lnTo>
                <a:lnTo>
                  <a:pt x="362491" y="333947"/>
                </a:lnTo>
                <a:lnTo>
                  <a:pt x="352387" y="335589"/>
                </a:lnTo>
                <a:lnTo>
                  <a:pt x="229115" y="335589"/>
                </a:lnTo>
                <a:lnTo>
                  <a:pt x="229115" y="371081"/>
                </a:lnTo>
                <a:lnTo>
                  <a:pt x="256270" y="371081"/>
                </a:lnTo>
                <a:lnTo>
                  <a:pt x="259681" y="371081"/>
                </a:lnTo>
                <a:lnTo>
                  <a:pt x="264732" y="374491"/>
                </a:lnTo>
                <a:lnTo>
                  <a:pt x="264732" y="379543"/>
                </a:lnTo>
                <a:lnTo>
                  <a:pt x="264732" y="384595"/>
                </a:lnTo>
                <a:lnTo>
                  <a:pt x="259681" y="386237"/>
                </a:lnTo>
                <a:lnTo>
                  <a:pt x="256270" y="387879"/>
                </a:lnTo>
                <a:lnTo>
                  <a:pt x="131356" y="387879"/>
                </a:lnTo>
                <a:lnTo>
                  <a:pt x="127946" y="386237"/>
                </a:lnTo>
                <a:lnTo>
                  <a:pt x="124535" y="384595"/>
                </a:lnTo>
                <a:lnTo>
                  <a:pt x="122893" y="379543"/>
                </a:lnTo>
                <a:lnTo>
                  <a:pt x="124535" y="374491"/>
                </a:lnTo>
                <a:lnTo>
                  <a:pt x="127946" y="371081"/>
                </a:lnTo>
                <a:lnTo>
                  <a:pt x="131356" y="371081"/>
                </a:lnTo>
                <a:lnTo>
                  <a:pt x="158511" y="371081"/>
                </a:lnTo>
                <a:lnTo>
                  <a:pt x="158511" y="335589"/>
                </a:lnTo>
                <a:lnTo>
                  <a:pt x="35238" y="335589"/>
                </a:lnTo>
                <a:lnTo>
                  <a:pt x="26776" y="333947"/>
                </a:lnTo>
                <a:lnTo>
                  <a:pt x="16672" y="330537"/>
                </a:lnTo>
                <a:lnTo>
                  <a:pt x="9978" y="323843"/>
                </a:lnTo>
                <a:lnTo>
                  <a:pt x="3283" y="317149"/>
                </a:lnTo>
                <a:lnTo>
                  <a:pt x="1642" y="308687"/>
                </a:lnTo>
                <a:lnTo>
                  <a:pt x="0" y="300224"/>
                </a:lnTo>
                <a:lnTo>
                  <a:pt x="0" y="35365"/>
                </a:lnTo>
                <a:lnTo>
                  <a:pt x="1642" y="26903"/>
                </a:lnTo>
                <a:lnTo>
                  <a:pt x="3283" y="16799"/>
                </a:lnTo>
                <a:lnTo>
                  <a:pt x="9978" y="10105"/>
                </a:lnTo>
                <a:lnTo>
                  <a:pt x="16672" y="5052"/>
                </a:lnTo>
                <a:lnTo>
                  <a:pt x="26776" y="1642"/>
                </a:lnTo>
                <a:lnTo>
                  <a:pt x="35112" y="0"/>
                </a:lnTo>
                <a:close/>
                <a:moveTo>
                  <a:pt x="35112" y="16799"/>
                </a:moveTo>
                <a:lnTo>
                  <a:pt x="28418" y="20209"/>
                </a:lnTo>
                <a:lnTo>
                  <a:pt x="23366" y="21851"/>
                </a:lnTo>
                <a:lnTo>
                  <a:pt x="19955" y="28545"/>
                </a:lnTo>
                <a:lnTo>
                  <a:pt x="16546" y="35239"/>
                </a:lnTo>
                <a:lnTo>
                  <a:pt x="16546" y="264733"/>
                </a:lnTo>
                <a:lnTo>
                  <a:pt x="370828" y="264733"/>
                </a:lnTo>
                <a:lnTo>
                  <a:pt x="370828" y="35239"/>
                </a:lnTo>
                <a:lnTo>
                  <a:pt x="367417" y="28545"/>
                </a:lnTo>
                <a:lnTo>
                  <a:pt x="365775" y="21851"/>
                </a:lnTo>
                <a:lnTo>
                  <a:pt x="359082" y="20209"/>
                </a:lnTo>
                <a:lnTo>
                  <a:pt x="352387" y="16799"/>
                </a:lnTo>
                <a:lnTo>
                  <a:pt x="35112" y="16799"/>
                </a:lnTo>
                <a:close/>
                <a:moveTo>
                  <a:pt x="16546" y="283426"/>
                </a:moveTo>
                <a:lnTo>
                  <a:pt x="16546" y="300224"/>
                </a:lnTo>
                <a:lnTo>
                  <a:pt x="19955" y="306919"/>
                </a:lnTo>
                <a:lnTo>
                  <a:pt x="23366" y="313613"/>
                </a:lnTo>
                <a:lnTo>
                  <a:pt x="28418" y="315255"/>
                </a:lnTo>
                <a:lnTo>
                  <a:pt x="35112" y="316896"/>
                </a:lnTo>
                <a:lnTo>
                  <a:pt x="352387" y="316896"/>
                </a:lnTo>
                <a:lnTo>
                  <a:pt x="359082" y="315255"/>
                </a:lnTo>
                <a:lnTo>
                  <a:pt x="365775" y="313613"/>
                </a:lnTo>
                <a:lnTo>
                  <a:pt x="367417" y="306919"/>
                </a:lnTo>
                <a:lnTo>
                  <a:pt x="370828" y="300224"/>
                </a:lnTo>
                <a:lnTo>
                  <a:pt x="370828" y="283426"/>
                </a:lnTo>
                <a:lnTo>
                  <a:pt x="16546" y="283426"/>
                </a:lnTo>
                <a:close/>
                <a:moveTo>
                  <a:pt x="176825" y="335589"/>
                </a:moveTo>
                <a:lnTo>
                  <a:pt x="176825" y="371081"/>
                </a:lnTo>
                <a:lnTo>
                  <a:pt x="212190" y="371081"/>
                </a:lnTo>
                <a:lnTo>
                  <a:pt x="212190" y="335589"/>
                </a:lnTo>
                <a:lnTo>
                  <a:pt x="176825" y="335589"/>
                </a:lnTo>
                <a:close/>
              </a:path>
            </a:pathLst>
          </a:custGeom>
          <a:solidFill>
            <a:srgbClr val="FFFFFF"/>
          </a:solidFill>
          <a:ln w="12621" cap="flat">
            <a:noFill/>
            <a:prstDash val="solid"/>
            <a:miter/>
          </a:ln>
        </p:spPr>
        <p:txBody>
          <a:bodyPr rtlCol="0" anchor="ctr"/>
          <a:lstStyle/>
          <a:p>
            <a:endParaRPr lang="en-US" dirty="0"/>
          </a:p>
        </p:txBody>
      </p:sp>
      <p:grpSp>
        <p:nvGrpSpPr>
          <p:cNvPr id="27" name="Graphic 5">
            <a:extLst>
              <a:ext uri="{FF2B5EF4-FFF2-40B4-BE49-F238E27FC236}">
                <a16:creationId xmlns:a16="http://schemas.microsoft.com/office/drawing/2014/main" id="{D383E2B2-FE45-4EDE-8A75-C273E4E736B1}"/>
              </a:ext>
            </a:extLst>
          </p:cNvPr>
          <p:cNvGrpSpPr/>
          <p:nvPr/>
        </p:nvGrpSpPr>
        <p:grpSpPr>
          <a:xfrm rot="16200000" flipV="1">
            <a:off x="2732808" y="4040794"/>
            <a:ext cx="5309968" cy="50436"/>
            <a:chOff x="0" y="3277256"/>
            <a:chExt cx="12192000" cy="76200"/>
          </a:xfrm>
        </p:grpSpPr>
        <p:sp>
          <p:nvSpPr>
            <p:cNvPr id="28" name="Freeform: Shape 32">
              <a:extLst>
                <a:ext uri="{FF2B5EF4-FFF2-40B4-BE49-F238E27FC236}">
                  <a16:creationId xmlns:a16="http://schemas.microsoft.com/office/drawing/2014/main" id="{21F3AF58-DCA7-4E53-8FBF-137EAC47ED08}"/>
                </a:ext>
              </a:extLst>
            </p:cNvPr>
            <p:cNvSpPr/>
            <p:nvPr/>
          </p:nvSpPr>
          <p:spPr>
            <a:xfrm>
              <a:off x="8127968"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00538B"/>
            </a:solidFill>
            <a:ln w="9525" cap="flat">
              <a:noFill/>
              <a:prstDash val="solid"/>
              <a:miter/>
            </a:ln>
          </p:spPr>
          <p:txBody>
            <a:bodyPr rtlCol="0" anchor="ctr"/>
            <a:lstStyle/>
            <a:p>
              <a:endParaRPr lang="en-US" sz="1985" dirty="0"/>
            </a:p>
          </p:txBody>
        </p:sp>
        <p:sp>
          <p:nvSpPr>
            <p:cNvPr id="29" name="Freeform: Shape 40">
              <a:extLst>
                <a:ext uri="{FF2B5EF4-FFF2-40B4-BE49-F238E27FC236}">
                  <a16:creationId xmlns:a16="http://schemas.microsoft.com/office/drawing/2014/main" id="{1B6B35A3-3230-4AB5-91F8-B32E01D1A194}"/>
                </a:ext>
              </a:extLst>
            </p:cNvPr>
            <p:cNvSpPr/>
            <p:nvPr/>
          </p:nvSpPr>
          <p:spPr>
            <a:xfrm>
              <a:off x="4064031"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00A8D6"/>
            </a:solidFill>
            <a:ln w="9525" cap="flat">
              <a:noFill/>
              <a:prstDash val="solid"/>
              <a:miter/>
            </a:ln>
          </p:spPr>
          <p:txBody>
            <a:bodyPr rtlCol="0" anchor="ctr"/>
            <a:lstStyle/>
            <a:p>
              <a:endParaRPr lang="en-US" sz="1985" dirty="0"/>
            </a:p>
          </p:txBody>
        </p:sp>
        <p:sp>
          <p:nvSpPr>
            <p:cNvPr id="30" name="Freeform: Shape 42">
              <a:extLst>
                <a:ext uri="{FF2B5EF4-FFF2-40B4-BE49-F238E27FC236}">
                  <a16:creationId xmlns:a16="http://schemas.microsoft.com/office/drawing/2014/main" id="{8F6E4678-C3BA-406E-A660-4629DAC2E279}"/>
                </a:ext>
              </a:extLst>
            </p:cNvPr>
            <p:cNvSpPr/>
            <p:nvPr/>
          </p:nvSpPr>
          <p:spPr>
            <a:xfrm>
              <a:off x="0"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40F2BB"/>
            </a:solidFill>
            <a:ln w="9525" cap="flat">
              <a:noFill/>
              <a:prstDash val="solid"/>
              <a:miter/>
            </a:ln>
          </p:spPr>
          <p:txBody>
            <a:bodyPr rtlCol="0" anchor="ctr"/>
            <a:lstStyle/>
            <a:p>
              <a:endParaRPr lang="en-US" sz="1985" dirty="0"/>
            </a:p>
          </p:txBody>
        </p:sp>
      </p:grpSp>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Health Data Analytics –HDA Services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sp>
        <p:nvSpPr>
          <p:cNvPr id="36" name="Rectangle 35"/>
          <p:cNvSpPr/>
          <p:nvPr/>
        </p:nvSpPr>
        <p:spPr>
          <a:xfrm>
            <a:off x="741925" y="5269756"/>
            <a:ext cx="4063992" cy="707886"/>
          </a:xfrm>
          <a:prstGeom prst="rect">
            <a:avLst/>
          </a:prstGeom>
        </p:spPr>
        <p:txBody>
          <a:bodyPr wrap="square">
            <a:spAutoFit/>
          </a:bodyPr>
          <a:lstStyle/>
          <a:p>
            <a:pPr algn="ctr"/>
            <a:r>
              <a:rPr lang="en-US" sz="2000" b="1" dirty="0" smtClean="0">
                <a:solidFill>
                  <a:srgbClr val="1FB3DB"/>
                </a:solidFill>
                <a:latin typeface="Arial" panose="020B0604020202020204" pitchFamily="34" charset="0"/>
              </a:rPr>
              <a:t>HDA OUTCOMES &amp; HOW IT IS PRESENTED</a:t>
            </a:r>
            <a:endParaRPr lang="en-US" sz="2000" b="1" dirty="0">
              <a:solidFill>
                <a:srgbClr val="1FB3DB"/>
              </a:solidFill>
              <a:latin typeface="Arial" panose="020B0604020202020204" pitchFamily="34" charset="0"/>
            </a:endParaRPr>
          </a:p>
        </p:txBody>
      </p:sp>
      <p:sp>
        <p:nvSpPr>
          <p:cNvPr id="37" name="Freeform: Shape 18">
            <a:extLst>
              <a:ext uri="{FF2B5EF4-FFF2-40B4-BE49-F238E27FC236}">
                <a16:creationId xmlns:a16="http://schemas.microsoft.com/office/drawing/2014/main" id="{D8E26CBF-B5B0-4C2A-B263-36ECA0EB327C}"/>
              </a:ext>
            </a:extLst>
          </p:cNvPr>
          <p:cNvSpPr/>
          <p:nvPr/>
        </p:nvSpPr>
        <p:spPr>
          <a:xfrm>
            <a:off x="5672053" y="6018482"/>
            <a:ext cx="656013" cy="656013"/>
          </a:xfrm>
          <a:custGeom>
            <a:avLst/>
            <a:gdLst>
              <a:gd name="connsiteX0" fmla="*/ 444589 w 889178"/>
              <a:gd name="connsiteY0" fmla="*/ 0 h 889178"/>
              <a:gd name="connsiteX1" fmla="*/ 517340 w 889178"/>
              <a:gd name="connsiteY1" fmla="*/ 6694 h 889178"/>
              <a:gd name="connsiteX2" fmla="*/ 584787 w 889178"/>
              <a:gd name="connsiteY2" fmla="*/ 25387 h 889178"/>
              <a:gd name="connsiteX3" fmla="*/ 649202 w 889178"/>
              <a:gd name="connsiteY3" fmla="*/ 50648 h 889178"/>
              <a:gd name="connsiteX4" fmla="*/ 708312 w 889178"/>
              <a:gd name="connsiteY4" fmla="*/ 86139 h 889178"/>
              <a:gd name="connsiteX5" fmla="*/ 758960 w 889178"/>
              <a:gd name="connsiteY5" fmla="*/ 130093 h 889178"/>
              <a:gd name="connsiteX6" fmla="*/ 802913 w 889178"/>
              <a:gd name="connsiteY6" fmla="*/ 184151 h 889178"/>
              <a:gd name="connsiteX7" fmla="*/ 838405 w 889178"/>
              <a:gd name="connsiteY7" fmla="*/ 241619 h 889178"/>
              <a:gd name="connsiteX8" fmla="*/ 867202 w 889178"/>
              <a:gd name="connsiteY8" fmla="*/ 305908 h 889178"/>
              <a:gd name="connsiteX9" fmla="*/ 882358 w 889178"/>
              <a:gd name="connsiteY9" fmla="*/ 373480 h 889178"/>
              <a:gd name="connsiteX10" fmla="*/ 889179 w 889178"/>
              <a:gd name="connsiteY10" fmla="*/ 444589 h 889178"/>
              <a:gd name="connsiteX11" fmla="*/ 882358 w 889178"/>
              <a:gd name="connsiteY11" fmla="*/ 517340 h 889178"/>
              <a:gd name="connsiteX12" fmla="*/ 867202 w 889178"/>
              <a:gd name="connsiteY12" fmla="*/ 586555 h 889178"/>
              <a:gd name="connsiteX13" fmla="*/ 838405 w 889178"/>
              <a:gd name="connsiteY13" fmla="*/ 650844 h 889178"/>
              <a:gd name="connsiteX14" fmla="*/ 802913 w 889178"/>
              <a:gd name="connsiteY14" fmla="*/ 708312 h 889178"/>
              <a:gd name="connsiteX15" fmla="*/ 758960 w 889178"/>
              <a:gd name="connsiteY15" fmla="*/ 758960 h 889178"/>
              <a:gd name="connsiteX16" fmla="*/ 708312 w 889178"/>
              <a:gd name="connsiteY16" fmla="*/ 806324 h 889178"/>
              <a:gd name="connsiteX17" fmla="*/ 649202 w 889178"/>
              <a:gd name="connsiteY17" fmla="*/ 841815 h 889178"/>
              <a:gd name="connsiteX18" fmla="*/ 584787 w 889178"/>
              <a:gd name="connsiteY18" fmla="*/ 867202 h 889178"/>
              <a:gd name="connsiteX19" fmla="*/ 517340 w 889178"/>
              <a:gd name="connsiteY19" fmla="*/ 885769 h 889178"/>
              <a:gd name="connsiteX20" fmla="*/ 444589 w 889178"/>
              <a:gd name="connsiteY20" fmla="*/ 889179 h 889178"/>
              <a:gd name="connsiteX21" fmla="*/ 371838 w 889178"/>
              <a:gd name="connsiteY21" fmla="*/ 885769 h 889178"/>
              <a:gd name="connsiteX22" fmla="*/ 302624 w 889178"/>
              <a:gd name="connsiteY22" fmla="*/ 867202 h 889178"/>
              <a:gd name="connsiteX23" fmla="*/ 241619 w 889178"/>
              <a:gd name="connsiteY23" fmla="*/ 841815 h 889178"/>
              <a:gd name="connsiteX24" fmla="*/ 180867 w 889178"/>
              <a:gd name="connsiteY24" fmla="*/ 806324 h 889178"/>
              <a:gd name="connsiteX25" fmla="*/ 130093 w 889178"/>
              <a:gd name="connsiteY25" fmla="*/ 758960 h 889178"/>
              <a:gd name="connsiteX26" fmla="*/ 86139 w 889178"/>
              <a:gd name="connsiteY26" fmla="*/ 708312 h 889178"/>
              <a:gd name="connsiteX27" fmla="*/ 49006 w 889178"/>
              <a:gd name="connsiteY27" fmla="*/ 650844 h 889178"/>
              <a:gd name="connsiteX28" fmla="*/ 21851 w 889178"/>
              <a:gd name="connsiteY28" fmla="*/ 586555 h 889178"/>
              <a:gd name="connsiteX29" fmla="*/ 6694 w 889178"/>
              <a:gd name="connsiteY29" fmla="*/ 517340 h 889178"/>
              <a:gd name="connsiteX30" fmla="*/ 0 w 889178"/>
              <a:gd name="connsiteY30" fmla="*/ 444589 h 889178"/>
              <a:gd name="connsiteX31" fmla="*/ 6694 w 889178"/>
              <a:gd name="connsiteY31" fmla="*/ 373480 h 889178"/>
              <a:gd name="connsiteX32" fmla="*/ 21851 w 889178"/>
              <a:gd name="connsiteY32" fmla="*/ 305908 h 889178"/>
              <a:gd name="connsiteX33" fmla="*/ 49006 w 889178"/>
              <a:gd name="connsiteY33" fmla="*/ 241619 h 889178"/>
              <a:gd name="connsiteX34" fmla="*/ 86139 w 889178"/>
              <a:gd name="connsiteY34" fmla="*/ 184151 h 889178"/>
              <a:gd name="connsiteX35" fmla="*/ 130093 w 889178"/>
              <a:gd name="connsiteY35" fmla="*/ 130093 h 889178"/>
              <a:gd name="connsiteX36" fmla="*/ 180867 w 889178"/>
              <a:gd name="connsiteY36" fmla="*/ 86139 h 889178"/>
              <a:gd name="connsiteX37" fmla="*/ 241619 w 889178"/>
              <a:gd name="connsiteY37" fmla="*/ 50648 h 889178"/>
              <a:gd name="connsiteX38" fmla="*/ 302624 w 889178"/>
              <a:gd name="connsiteY38" fmla="*/ 25387 h 889178"/>
              <a:gd name="connsiteX39" fmla="*/ 371838 w 889178"/>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8" h="889178">
                <a:moveTo>
                  <a:pt x="444589" y="0"/>
                </a:moveTo>
                <a:lnTo>
                  <a:pt x="517340" y="6694"/>
                </a:lnTo>
                <a:lnTo>
                  <a:pt x="584787" y="25387"/>
                </a:lnTo>
                <a:lnTo>
                  <a:pt x="649202" y="50648"/>
                </a:lnTo>
                <a:lnTo>
                  <a:pt x="708312" y="86139"/>
                </a:lnTo>
                <a:lnTo>
                  <a:pt x="758960" y="130093"/>
                </a:lnTo>
                <a:lnTo>
                  <a:pt x="802913" y="184151"/>
                </a:lnTo>
                <a:lnTo>
                  <a:pt x="838405" y="241619"/>
                </a:lnTo>
                <a:lnTo>
                  <a:pt x="867202" y="305908"/>
                </a:lnTo>
                <a:lnTo>
                  <a:pt x="882358" y="373480"/>
                </a:lnTo>
                <a:lnTo>
                  <a:pt x="889179" y="444589"/>
                </a:lnTo>
                <a:lnTo>
                  <a:pt x="882358" y="517340"/>
                </a:lnTo>
                <a:lnTo>
                  <a:pt x="867202" y="586555"/>
                </a:lnTo>
                <a:lnTo>
                  <a:pt x="838405" y="650844"/>
                </a:lnTo>
                <a:lnTo>
                  <a:pt x="802913" y="708312"/>
                </a:lnTo>
                <a:lnTo>
                  <a:pt x="758960" y="758960"/>
                </a:lnTo>
                <a:lnTo>
                  <a:pt x="708312" y="806324"/>
                </a:lnTo>
                <a:lnTo>
                  <a:pt x="649202" y="841815"/>
                </a:lnTo>
                <a:lnTo>
                  <a:pt x="584787" y="867202"/>
                </a:lnTo>
                <a:lnTo>
                  <a:pt x="517340" y="885769"/>
                </a:lnTo>
                <a:lnTo>
                  <a:pt x="444589" y="889179"/>
                </a:lnTo>
                <a:lnTo>
                  <a:pt x="371838" y="885769"/>
                </a:lnTo>
                <a:lnTo>
                  <a:pt x="302624" y="867202"/>
                </a:lnTo>
                <a:lnTo>
                  <a:pt x="241619" y="841815"/>
                </a:lnTo>
                <a:lnTo>
                  <a:pt x="180867" y="806324"/>
                </a:lnTo>
                <a:lnTo>
                  <a:pt x="130093" y="758960"/>
                </a:lnTo>
                <a:lnTo>
                  <a:pt x="86139" y="708312"/>
                </a:lnTo>
                <a:lnTo>
                  <a:pt x="49006" y="650844"/>
                </a:lnTo>
                <a:lnTo>
                  <a:pt x="21851" y="586555"/>
                </a:lnTo>
                <a:lnTo>
                  <a:pt x="6694" y="517340"/>
                </a:lnTo>
                <a:lnTo>
                  <a:pt x="0" y="444589"/>
                </a:lnTo>
                <a:lnTo>
                  <a:pt x="6694" y="373480"/>
                </a:lnTo>
                <a:lnTo>
                  <a:pt x="21851" y="305908"/>
                </a:lnTo>
                <a:lnTo>
                  <a:pt x="49006" y="241619"/>
                </a:lnTo>
                <a:lnTo>
                  <a:pt x="86139" y="184151"/>
                </a:lnTo>
                <a:lnTo>
                  <a:pt x="130093" y="130093"/>
                </a:lnTo>
                <a:lnTo>
                  <a:pt x="180867" y="86139"/>
                </a:lnTo>
                <a:lnTo>
                  <a:pt x="241619" y="50648"/>
                </a:lnTo>
                <a:lnTo>
                  <a:pt x="302624" y="25387"/>
                </a:lnTo>
                <a:lnTo>
                  <a:pt x="371838" y="6694"/>
                </a:lnTo>
                <a:close/>
              </a:path>
            </a:pathLst>
          </a:custGeom>
          <a:solidFill>
            <a:srgbClr val="40F4BD"/>
          </a:solidFill>
          <a:ln w="12621" cap="flat">
            <a:noFill/>
            <a:prstDash val="solid"/>
            <a:miter/>
          </a:ln>
        </p:spPr>
        <p:txBody>
          <a:bodyPr rtlCol="0" anchor="ctr"/>
          <a:lstStyle/>
          <a:p>
            <a:endParaRPr lang="en-US" dirty="0"/>
          </a:p>
        </p:txBody>
      </p:sp>
      <p:sp>
        <p:nvSpPr>
          <p:cNvPr id="40" name="Rectangle 39"/>
          <p:cNvSpPr/>
          <p:nvPr/>
        </p:nvSpPr>
        <p:spPr>
          <a:xfrm>
            <a:off x="6484831" y="3474396"/>
            <a:ext cx="1608902" cy="369332"/>
          </a:xfrm>
          <a:prstGeom prst="rect">
            <a:avLst/>
          </a:prstGeom>
        </p:spPr>
        <p:txBody>
          <a:bodyPr wrap="none">
            <a:spAutoFit/>
          </a:bodyPr>
          <a:lstStyle/>
          <a:p>
            <a:pPr marL="285750" indent="-285750">
              <a:buFont typeface="Arial" panose="020B0604020202020204" pitchFamily="34" charset="0"/>
              <a:buChar char="•"/>
            </a:pPr>
            <a:r>
              <a:rPr lang="en-US" dirty="0">
                <a:solidFill>
                  <a:schemeClr val="tx1">
                    <a:lumMod val="65000"/>
                    <a:lumOff val="35000"/>
                  </a:schemeClr>
                </a:solidFill>
              </a:rPr>
              <a:t>Publications</a:t>
            </a:r>
          </a:p>
        </p:txBody>
      </p:sp>
      <p:sp>
        <p:nvSpPr>
          <p:cNvPr id="41" name="Rectangle 40"/>
          <p:cNvSpPr/>
          <p:nvPr/>
        </p:nvSpPr>
        <p:spPr>
          <a:xfrm>
            <a:off x="6491106" y="4460552"/>
            <a:ext cx="4156522" cy="369332"/>
          </a:xfrm>
          <a:prstGeom prst="rect">
            <a:avLst/>
          </a:prstGeom>
        </p:spPr>
        <p:txBody>
          <a:bodyPr wrap="none">
            <a:spAutoFit/>
          </a:bodyPr>
          <a:lstStyle/>
          <a:p>
            <a:pPr marL="285750" indent="-285750">
              <a:buFont typeface="Arial" panose="020B0604020202020204" pitchFamily="34" charset="0"/>
              <a:buChar char="•"/>
            </a:pPr>
            <a:r>
              <a:rPr lang="en-US" dirty="0">
                <a:solidFill>
                  <a:schemeClr val="tx1">
                    <a:lumMod val="65000"/>
                    <a:lumOff val="35000"/>
                  </a:schemeClr>
                </a:solidFill>
              </a:rPr>
              <a:t>Interfacing between </a:t>
            </a:r>
            <a:r>
              <a:rPr lang="en-US" dirty="0" smtClean="0">
                <a:solidFill>
                  <a:schemeClr val="tx1">
                    <a:lumMod val="65000"/>
                    <a:lumOff val="35000"/>
                  </a:schemeClr>
                </a:solidFill>
              </a:rPr>
              <a:t>Applications (APIs)</a:t>
            </a:r>
            <a:endParaRPr lang="en-US" dirty="0">
              <a:solidFill>
                <a:schemeClr val="tx1">
                  <a:lumMod val="65000"/>
                  <a:lumOff val="35000"/>
                </a:schemeClr>
              </a:solidFill>
            </a:endParaRPr>
          </a:p>
        </p:txBody>
      </p:sp>
      <p:sp>
        <p:nvSpPr>
          <p:cNvPr id="42" name="Rectangle 41"/>
          <p:cNvSpPr/>
          <p:nvPr/>
        </p:nvSpPr>
        <p:spPr>
          <a:xfrm>
            <a:off x="6484831" y="5357010"/>
            <a:ext cx="4043469" cy="369332"/>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tx1">
                    <a:lumMod val="65000"/>
                    <a:lumOff val="35000"/>
                  </a:schemeClr>
                </a:solidFill>
              </a:rPr>
              <a:t>Exportable Datasets</a:t>
            </a:r>
            <a:endParaRPr lang="en-US" dirty="0">
              <a:solidFill>
                <a:schemeClr val="tx1">
                  <a:lumMod val="65000"/>
                  <a:lumOff val="35000"/>
                </a:schemeClr>
              </a:solidFill>
            </a:endParaRPr>
          </a:p>
        </p:txBody>
      </p:sp>
      <p:sp>
        <p:nvSpPr>
          <p:cNvPr id="43" name="Rectangle 42"/>
          <p:cNvSpPr/>
          <p:nvPr/>
        </p:nvSpPr>
        <p:spPr>
          <a:xfrm>
            <a:off x="6484831" y="6158500"/>
            <a:ext cx="5346700" cy="369332"/>
          </a:xfrm>
          <a:prstGeom prst="rect">
            <a:avLst/>
          </a:prstGeom>
        </p:spPr>
        <p:txBody>
          <a:bodyPr>
            <a:spAutoFit/>
          </a:bodyPr>
          <a:lstStyle/>
          <a:p>
            <a:pPr marL="285750" indent="-285750">
              <a:buFont typeface="Arial" panose="020B0604020202020204" pitchFamily="34" charset="0"/>
              <a:buChar char="•"/>
            </a:pPr>
            <a:r>
              <a:rPr lang="en-US" dirty="0" smtClean="0">
                <a:solidFill>
                  <a:schemeClr val="tx1">
                    <a:lumMod val="65000"/>
                    <a:lumOff val="35000"/>
                  </a:schemeClr>
                </a:solidFill>
              </a:rPr>
              <a:t>Analytical Scripts</a:t>
            </a:r>
            <a:endParaRPr lang="en-US" dirty="0">
              <a:solidFill>
                <a:schemeClr val="tx1">
                  <a:lumMod val="65000"/>
                  <a:lumOff val="35000"/>
                </a:schemeClr>
              </a:solidFill>
            </a:endParaRPr>
          </a:p>
        </p:txBody>
      </p:sp>
      <p:pic>
        <p:nvPicPr>
          <p:cNvPr id="49" name="図プレースホルダー 18"/>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l="16130" r="16130"/>
          <a:stretch>
            <a:fillRect/>
          </a:stretch>
        </p:blipFill>
        <p:spPr>
          <a:xfrm>
            <a:off x="5793042" y="6121697"/>
            <a:ext cx="442641" cy="442641"/>
          </a:xfrm>
          <a:prstGeom prst="rect">
            <a:avLst/>
          </a:prstGeom>
        </p:spPr>
      </p:pic>
      <p:sp>
        <p:nvSpPr>
          <p:cNvPr id="50" name="Freeform: Shape 24">
            <a:extLst>
              <a:ext uri="{FF2B5EF4-FFF2-40B4-BE49-F238E27FC236}">
                <a16:creationId xmlns:a16="http://schemas.microsoft.com/office/drawing/2014/main" id="{2DAFD3A2-B319-4FC1-9F42-10D5DA1448BC}"/>
              </a:ext>
            </a:extLst>
          </p:cNvPr>
          <p:cNvSpPr/>
          <p:nvPr/>
        </p:nvSpPr>
        <p:spPr>
          <a:xfrm>
            <a:off x="5798500" y="4380688"/>
            <a:ext cx="391541" cy="387879"/>
          </a:xfrm>
          <a:custGeom>
            <a:avLst/>
            <a:gdLst>
              <a:gd name="connsiteX0" fmla="*/ 170257 w 391541"/>
              <a:gd name="connsiteY0" fmla="*/ 0 h 387879"/>
              <a:gd name="connsiteX1" fmla="*/ 221411 w 391541"/>
              <a:gd name="connsiteY1" fmla="*/ 0 h 387879"/>
              <a:gd name="connsiteX2" fmla="*/ 228105 w 391541"/>
              <a:gd name="connsiteY2" fmla="*/ 0 h 387879"/>
              <a:gd name="connsiteX3" fmla="*/ 229747 w 391541"/>
              <a:gd name="connsiteY3" fmla="*/ 5052 h 387879"/>
              <a:gd name="connsiteX4" fmla="*/ 231641 w 391541"/>
              <a:gd name="connsiteY4" fmla="*/ 8463 h 387879"/>
              <a:gd name="connsiteX5" fmla="*/ 233283 w 391541"/>
              <a:gd name="connsiteY5" fmla="*/ 13515 h 387879"/>
              <a:gd name="connsiteX6" fmla="*/ 238335 w 391541"/>
              <a:gd name="connsiteY6" fmla="*/ 30313 h 387879"/>
              <a:gd name="connsiteX7" fmla="*/ 280900 w 391541"/>
              <a:gd name="connsiteY7" fmla="*/ 49006 h 387879"/>
              <a:gd name="connsiteX8" fmla="*/ 296182 w 391541"/>
              <a:gd name="connsiteY8" fmla="*/ 37007 h 387879"/>
              <a:gd name="connsiteX9" fmla="*/ 303129 w 391541"/>
              <a:gd name="connsiteY9" fmla="*/ 35365 h 387879"/>
              <a:gd name="connsiteX10" fmla="*/ 308181 w 391541"/>
              <a:gd name="connsiteY10" fmla="*/ 35365 h 387879"/>
              <a:gd name="connsiteX11" fmla="*/ 311591 w 391541"/>
              <a:gd name="connsiteY11" fmla="*/ 35365 h 387879"/>
              <a:gd name="connsiteX12" fmla="*/ 316770 w 391541"/>
              <a:gd name="connsiteY12" fmla="*/ 37007 h 387879"/>
              <a:gd name="connsiteX13" fmla="*/ 352514 w 391541"/>
              <a:gd name="connsiteY13" fmla="*/ 74267 h 387879"/>
              <a:gd name="connsiteX14" fmla="*/ 354156 w 391541"/>
              <a:gd name="connsiteY14" fmla="*/ 79319 h 387879"/>
              <a:gd name="connsiteX15" fmla="*/ 355798 w 391541"/>
              <a:gd name="connsiteY15" fmla="*/ 84371 h 387879"/>
              <a:gd name="connsiteX16" fmla="*/ 354156 w 391541"/>
              <a:gd name="connsiteY16" fmla="*/ 87781 h 387879"/>
              <a:gd name="connsiteX17" fmla="*/ 352514 w 391541"/>
              <a:gd name="connsiteY17" fmla="*/ 92833 h 387879"/>
              <a:gd name="connsiteX18" fmla="*/ 344051 w 391541"/>
              <a:gd name="connsiteY18" fmla="*/ 109632 h 387879"/>
              <a:gd name="connsiteX19" fmla="*/ 359334 w 391541"/>
              <a:gd name="connsiteY19" fmla="*/ 150175 h 387879"/>
              <a:gd name="connsiteX20" fmla="*/ 379669 w 391541"/>
              <a:gd name="connsiteY20" fmla="*/ 155228 h 387879"/>
              <a:gd name="connsiteX21" fmla="*/ 383079 w 391541"/>
              <a:gd name="connsiteY21" fmla="*/ 156870 h 387879"/>
              <a:gd name="connsiteX22" fmla="*/ 388258 w 391541"/>
              <a:gd name="connsiteY22" fmla="*/ 158512 h 387879"/>
              <a:gd name="connsiteX23" fmla="*/ 389900 w 391541"/>
              <a:gd name="connsiteY23" fmla="*/ 163564 h 387879"/>
              <a:gd name="connsiteX24" fmla="*/ 391542 w 391541"/>
              <a:gd name="connsiteY24" fmla="*/ 166974 h 387879"/>
              <a:gd name="connsiteX25" fmla="*/ 391542 w 391541"/>
              <a:gd name="connsiteY25" fmla="*/ 220906 h 387879"/>
              <a:gd name="connsiteX26" fmla="*/ 389900 w 391541"/>
              <a:gd name="connsiteY26" fmla="*/ 224316 h 387879"/>
              <a:gd name="connsiteX27" fmla="*/ 388258 w 391541"/>
              <a:gd name="connsiteY27" fmla="*/ 227726 h 387879"/>
              <a:gd name="connsiteX28" fmla="*/ 383079 w 391541"/>
              <a:gd name="connsiteY28" fmla="*/ 231136 h 387879"/>
              <a:gd name="connsiteX29" fmla="*/ 379669 w 391541"/>
              <a:gd name="connsiteY29" fmla="*/ 231136 h 387879"/>
              <a:gd name="connsiteX30" fmla="*/ 359334 w 391541"/>
              <a:gd name="connsiteY30" fmla="*/ 237830 h 387879"/>
              <a:gd name="connsiteX31" fmla="*/ 344051 w 391541"/>
              <a:gd name="connsiteY31" fmla="*/ 278374 h 387879"/>
              <a:gd name="connsiteX32" fmla="*/ 352514 w 391541"/>
              <a:gd name="connsiteY32" fmla="*/ 293530 h 387879"/>
              <a:gd name="connsiteX33" fmla="*/ 354156 w 391541"/>
              <a:gd name="connsiteY33" fmla="*/ 300224 h 387879"/>
              <a:gd name="connsiteX34" fmla="*/ 355798 w 391541"/>
              <a:gd name="connsiteY34" fmla="*/ 305277 h 387879"/>
              <a:gd name="connsiteX35" fmla="*/ 354156 w 391541"/>
              <a:gd name="connsiteY35" fmla="*/ 308687 h 387879"/>
              <a:gd name="connsiteX36" fmla="*/ 352514 w 391541"/>
              <a:gd name="connsiteY36" fmla="*/ 313739 h 387879"/>
              <a:gd name="connsiteX37" fmla="*/ 316770 w 391541"/>
              <a:gd name="connsiteY37" fmla="*/ 349230 h 387879"/>
              <a:gd name="connsiteX38" fmla="*/ 311591 w 391541"/>
              <a:gd name="connsiteY38" fmla="*/ 350872 h 387879"/>
              <a:gd name="connsiteX39" fmla="*/ 308181 w 391541"/>
              <a:gd name="connsiteY39" fmla="*/ 352514 h 387879"/>
              <a:gd name="connsiteX40" fmla="*/ 303129 w 391541"/>
              <a:gd name="connsiteY40" fmla="*/ 350872 h 387879"/>
              <a:gd name="connsiteX41" fmla="*/ 296182 w 391541"/>
              <a:gd name="connsiteY41" fmla="*/ 349230 h 387879"/>
              <a:gd name="connsiteX42" fmla="*/ 280900 w 391541"/>
              <a:gd name="connsiteY42" fmla="*/ 340768 h 387879"/>
              <a:gd name="connsiteX43" fmla="*/ 238335 w 391541"/>
              <a:gd name="connsiteY43" fmla="*/ 355924 h 387879"/>
              <a:gd name="connsiteX44" fmla="*/ 233283 w 391541"/>
              <a:gd name="connsiteY44" fmla="*/ 374491 h 387879"/>
              <a:gd name="connsiteX45" fmla="*/ 231641 w 391541"/>
              <a:gd name="connsiteY45" fmla="*/ 379543 h 387879"/>
              <a:gd name="connsiteX46" fmla="*/ 229747 w 391541"/>
              <a:gd name="connsiteY46" fmla="*/ 384595 h 387879"/>
              <a:gd name="connsiteX47" fmla="*/ 228105 w 391541"/>
              <a:gd name="connsiteY47" fmla="*/ 386237 h 387879"/>
              <a:gd name="connsiteX48" fmla="*/ 221411 w 391541"/>
              <a:gd name="connsiteY48" fmla="*/ 387879 h 387879"/>
              <a:gd name="connsiteX49" fmla="*/ 170257 w 391541"/>
              <a:gd name="connsiteY49" fmla="*/ 387879 h 387879"/>
              <a:gd name="connsiteX50" fmla="*/ 165205 w 391541"/>
              <a:gd name="connsiteY50" fmla="*/ 386237 h 387879"/>
              <a:gd name="connsiteX51" fmla="*/ 160027 w 391541"/>
              <a:gd name="connsiteY51" fmla="*/ 384595 h 387879"/>
              <a:gd name="connsiteX52" fmla="*/ 158385 w 391541"/>
              <a:gd name="connsiteY52" fmla="*/ 379543 h 387879"/>
              <a:gd name="connsiteX53" fmla="*/ 156743 w 391541"/>
              <a:gd name="connsiteY53" fmla="*/ 374491 h 387879"/>
              <a:gd name="connsiteX54" fmla="*/ 151691 w 391541"/>
              <a:gd name="connsiteY54" fmla="*/ 355924 h 387879"/>
              <a:gd name="connsiteX55" fmla="*/ 110768 w 391541"/>
              <a:gd name="connsiteY55" fmla="*/ 340768 h 387879"/>
              <a:gd name="connsiteX56" fmla="*/ 93717 w 391541"/>
              <a:gd name="connsiteY56" fmla="*/ 349230 h 387879"/>
              <a:gd name="connsiteX57" fmla="*/ 88539 w 391541"/>
              <a:gd name="connsiteY57" fmla="*/ 350872 h 387879"/>
              <a:gd name="connsiteX58" fmla="*/ 81845 w 391541"/>
              <a:gd name="connsiteY58" fmla="*/ 352514 h 387879"/>
              <a:gd name="connsiteX59" fmla="*/ 78435 w 391541"/>
              <a:gd name="connsiteY59" fmla="*/ 350872 h 387879"/>
              <a:gd name="connsiteX60" fmla="*/ 76540 w 391541"/>
              <a:gd name="connsiteY60" fmla="*/ 349230 h 387879"/>
              <a:gd name="connsiteX61" fmla="*/ 37512 w 391541"/>
              <a:gd name="connsiteY61" fmla="*/ 313739 h 387879"/>
              <a:gd name="connsiteX62" fmla="*/ 35870 w 391541"/>
              <a:gd name="connsiteY62" fmla="*/ 308687 h 387879"/>
              <a:gd name="connsiteX63" fmla="*/ 35870 w 391541"/>
              <a:gd name="connsiteY63" fmla="*/ 305277 h 387879"/>
              <a:gd name="connsiteX64" fmla="*/ 35870 w 391541"/>
              <a:gd name="connsiteY64" fmla="*/ 300224 h 387879"/>
              <a:gd name="connsiteX65" fmla="*/ 37512 w 391541"/>
              <a:gd name="connsiteY65" fmla="*/ 293530 h 387879"/>
              <a:gd name="connsiteX66" fmla="*/ 49511 w 391541"/>
              <a:gd name="connsiteY66" fmla="*/ 278374 h 387879"/>
              <a:gd name="connsiteX67" fmla="*/ 30692 w 391541"/>
              <a:gd name="connsiteY67" fmla="*/ 237830 h 387879"/>
              <a:gd name="connsiteX68" fmla="*/ 13641 w 391541"/>
              <a:gd name="connsiteY68" fmla="*/ 231136 h 387879"/>
              <a:gd name="connsiteX69" fmla="*/ 6694 w 391541"/>
              <a:gd name="connsiteY69" fmla="*/ 231136 h 387879"/>
              <a:gd name="connsiteX70" fmla="*/ 5052 w 391541"/>
              <a:gd name="connsiteY70" fmla="*/ 227726 h 387879"/>
              <a:gd name="connsiteX71" fmla="*/ 0 w 391541"/>
              <a:gd name="connsiteY71" fmla="*/ 224316 h 387879"/>
              <a:gd name="connsiteX72" fmla="*/ 0 w 391541"/>
              <a:gd name="connsiteY72" fmla="*/ 220906 h 387879"/>
              <a:gd name="connsiteX73" fmla="*/ 0 w 391541"/>
              <a:gd name="connsiteY73" fmla="*/ 166974 h 387879"/>
              <a:gd name="connsiteX74" fmla="*/ 0 w 391541"/>
              <a:gd name="connsiteY74" fmla="*/ 163564 h 387879"/>
              <a:gd name="connsiteX75" fmla="*/ 5052 w 391541"/>
              <a:gd name="connsiteY75" fmla="*/ 158512 h 387879"/>
              <a:gd name="connsiteX76" fmla="*/ 6694 w 391541"/>
              <a:gd name="connsiteY76" fmla="*/ 156870 h 387879"/>
              <a:gd name="connsiteX77" fmla="*/ 13641 w 391541"/>
              <a:gd name="connsiteY77" fmla="*/ 155228 h 387879"/>
              <a:gd name="connsiteX78" fmla="*/ 30692 w 391541"/>
              <a:gd name="connsiteY78" fmla="*/ 150175 h 387879"/>
              <a:gd name="connsiteX79" fmla="*/ 49511 w 391541"/>
              <a:gd name="connsiteY79" fmla="*/ 109632 h 387879"/>
              <a:gd name="connsiteX80" fmla="*/ 37512 w 391541"/>
              <a:gd name="connsiteY80" fmla="*/ 92833 h 387879"/>
              <a:gd name="connsiteX81" fmla="*/ 35870 w 391541"/>
              <a:gd name="connsiteY81" fmla="*/ 87781 h 387879"/>
              <a:gd name="connsiteX82" fmla="*/ 35870 w 391541"/>
              <a:gd name="connsiteY82" fmla="*/ 84371 h 387879"/>
              <a:gd name="connsiteX83" fmla="*/ 35870 w 391541"/>
              <a:gd name="connsiteY83" fmla="*/ 79319 h 387879"/>
              <a:gd name="connsiteX84" fmla="*/ 37512 w 391541"/>
              <a:gd name="connsiteY84" fmla="*/ 74267 h 387879"/>
              <a:gd name="connsiteX85" fmla="*/ 76540 w 391541"/>
              <a:gd name="connsiteY85" fmla="*/ 37007 h 387879"/>
              <a:gd name="connsiteX86" fmla="*/ 78435 w 391541"/>
              <a:gd name="connsiteY86" fmla="*/ 35365 h 387879"/>
              <a:gd name="connsiteX87" fmla="*/ 81845 w 391541"/>
              <a:gd name="connsiteY87" fmla="*/ 35365 h 387879"/>
              <a:gd name="connsiteX88" fmla="*/ 88539 w 391541"/>
              <a:gd name="connsiteY88" fmla="*/ 35365 h 387879"/>
              <a:gd name="connsiteX89" fmla="*/ 93717 w 391541"/>
              <a:gd name="connsiteY89" fmla="*/ 37007 h 387879"/>
              <a:gd name="connsiteX90" fmla="*/ 110768 w 391541"/>
              <a:gd name="connsiteY90" fmla="*/ 49006 h 387879"/>
              <a:gd name="connsiteX91" fmla="*/ 151691 w 391541"/>
              <a:gd name="connsiteY91" fmla="*/ 30313 h 387879"/>
              <a:gd name="connsiteX92" fmla="*/ 156743 w 391541"/>
              <a:gd name="connsiteY92" fmla="*/ 13515 h 387879"/>
              <a:gd name="connsiteX93" fmla="*/ 158385 w 391541"/>
              <a:gd name="connsiteY93" fmla="*/ 8463 h 387879"/>
              <a:gd name="connsiteX94" fmla="*/ 160027 w 391541"/>
              <a:gd name="connsiteY94" fmla="*/ 5052 h 387879"/>
              <a:gd name="connsiteX95" fmla="*/ 165205 w 391541"/>
              <a:gd name="connsiteY95" fmla="*/ 0 h 387879"/>
              <a:gd name="connsiteX96" fmla="*/ 170257 w 391541"/>
              <a:gd name="connsiteY96" fmla="*/ 0 h 387879"/>
              <a:gd name="connsiteX97" fmla="*/ 173668 w 391541"/>
              <a:gd name="connsiteY97" fmla="*/ 16799 h 387879"/>
              <a:gd name="connsiteX98" fmla="*/ 170257 w 391541"/>
              <a:gd name="connsiteY98" fmla="*/ 35365 h 387879"/>
              <a:gd name="connsiteX99" fmla="*/ 166847 w 391541"/>
              <a:gd name="connsiteY99" fmla="*/ 42059 h 387879"/>
              <a:gd name="connsiteX100" fmla="*/ 163437 w 391541"/>
              <a:gd name="connsiteY100" fmla="*/ 45469 h 387879"/>
              <a:gd name="connsiteX101" fmla="*/ 156490 w 391541"/>
              <a:gd name="connsiteY101" fmla="*/ 49006 h 387879"/>
              <a:gd name="connsiteX102" fmla="*/ 120746 w 391541"/>
              <a:gd name="connsiteY102" fmla="*/ 64163 h 387879"/>
              <a:gd name="connsiteX103" fmla="*/ 115568 w 391541"/>
              <a:gd name="connsiteY103" fmla="*/ 65805 h 387879"/>
              <a:gd name="connsiteX104" fmla="*/ 110516 w 391541"/>
              <a:gd name="connsiteY104" fmla="*/ 65805 h 387879"/>
              <a:gd name="connsiteX105" fmla="*/ 105464 w 391541"/>
              <a:gd name="connsiteY105" fmla="*/ 65805 h 387879"/>
              <a:gd name="connsiteX106" fmla="*/ 101927 w 391541"/>
              <a:gd name="connsiteY106" fmla="*/ 64163 h 387879"/>
              <a:gd name="connsiteX107" fmla="*/ 84876 w 391541"/>
              <a:gd name="connsiteY107" fmla="*/ 52416 h 387879"/>
              <a:gd name="connsiteX108" fmla="*/ 52542 w 391541"/>
              <a:gd name="connsiteY108" fmla="*/ 84371 h 387879"/>
              <a:gd name="connsiteX109" fmla="*/ 64541 w 391541"/>
              <a:gd name="connsiteY109" fmla="*/ 101169 h 387879"/>
              <a:gd name="connsiteX110" fmla="*/ 66183 w 391541"/>
              <a:gd name="connsiteY110" fmla="*/ 106222 h 387879"/>
              <a:gd name="connsiteX111" fmla="*/ 66183 w 391541"/>
              <a:gd name="connsiteY111" fmla="*/ 112916 h 387879"/>
              <a:gd name="connsiteX112" fmla="*/ 64541 w 391541"/>
              <a:gd name="connsiteY112" fmla="*/ 119610 h 387879"/>
              <a:gd name="connsiteX113" fmla="*/ 49258 w 391541"/>
              <a:gd name="connsiteY113" fmla="*/ 155101 h 387879"/>
              <a:gd name="connsiteX114" fmla="*/ 47364 w 391541"/>
              <a:gd name="connsiteY114" fmla="*/ 161795 h 387879"/>
              <a:gd name="connsiteX115" fmla="*/ 42312 w 391541"/>
              <a:gd name="connsiteY115" fmla="*/ 165206 h 387879"/>
              <a:gd name="connsiteX116" fmla="*/ 35618 w 391541"/>
              <a:gd name="connsiteY116" fmla="*/ 166848 h 387879"/>
              <a:gd name="connsiteX117" fmla="*/ 18440 w 391541"/>
              <a:gd name="connsiteY117" fmla="*/ 171900 h 387879"/>
              <a:gd name="connsiteX118" fmla="*/ 18440 w 391541"/>
              <a:gd name="connsiteY118" fmla="*/ 215727 h 387879"/>
              <a:gd name="connsiteX119" fmla="*/ 35618 w 391541"/>
              <a:gd name="connsiteY119" fmla="*/ 220779 h 387879"/>
              <a:gd name="connsiteX120" fmla="*/ 42312 w 391541"/>
              <a:gd name="connsiteY120" fmla="*/ 222421 h 387879"/>
              <a:gd name="connsiteX121" fmla="*/ 47364 w 391541"/>
              <a:gd name="connsiteY121" fmla="*/ 227473 h 387879"/>
              <a:gd name="connsiteX122" fmla="*/ 49258 w 391541"/>
              <a:gd name="connsiteY122" fmla="*/ 234167 h 387879"/>
              <a:gd name="connsiteX123" fmla="*/ 64541 w 391541"/>
              <a:gd name="connsiteY123" fmla="*/ 269659 h 387879"/>
              <a:gd name="connsiteX124" fmla="*/ 66183 w 391541"/>
              <a:gd name="connsiteY124" fmla="*/ 276353 h 387879"/>
              <a:gd name="connsiteX125" fmla="*/ 66183 w 391541"/>
              <a:gd name="connsiteY125" fmla="*/ 279763 h 387879"/>
              <a:gd name="connsiteX126" fmla="*/ 64541 w 391541"/>
              <a:gd name="connsiteY126" fmla="*/ 286457 h 387879"/>
              <a:gd name="connsiteX127" fmla="*/ 52542 w 391541"/>
              <a:gd name="connsiteY127" fmla="*/ 301614 h 387879"/>
              <a:gd name="connsiteX128" fmla="*/ 84876 w 391541"/>
              <a:gd name="connsiteY128" fmla="*/ 333568 h 387879"/>
              <a:gd name="connsiteX129" fmla="*/ 101927 w 391541"/>
              <a:gd name="connsiteY129" fmla="*/ 323464 h 387879"/>
              <a:gd name="connsiteX130" fmla="*/ 105464 w 391541"/>
              <a:gd name="connsiteY130" fmla="*/ 321822 h 387879"/>
              <a:gd name="connsiteX131" fmla="*/ 110516 w 391541"/>
              <a:gd name="connsiteY131" fmla="*/ 321822 h 387879"/>
              <a:gd name="connsiteX132" fmla="*/ 115568 w 391541"/>
              <a:gd name="connsiteY132" fmla="*/ 321822 h 387879"/>
              <a:gd name="connsiteX133" fmla="*/ 120746 w 391541"/>
              <a:gd name="connsiteY133" fmla="*/ 323464 h 387879"/>
              <a:gd name="connsiteX134" fmla="*/ 156490 w 391541"/>
              <a:gd name="connsiteY134" fmla="*/ 340515 h 387879"/>
              <a:gd name="connsiteX135" fmla="*/ 163437 w 391541"/>
              <a:gd name="connsiteY135" fmla="*/ 342157 h 387879"/>
              <a:gd name="connsiteX136" fmla="*/ 166847 w 391541"/>
              <a:gd name="connsiteY136" fmla="*/ 345567 h 387879"/>
              <a:gd name="connsiteX137" fmla="*/ 170257 w 391541"/>
              <a:gd name="connsiteY137" fmla="*/ 350620 h 387879"/>
              <a:gd name="connsiteX138" fmla="*/ 173668 w 391541"/>
              <a:gd name="connsiteY138" fmla="*/ 370828 h 387879"/>
              <a:gd name="connsiteX139" fmla="*/ 218127 w 391541"/>
              <a:gd name="connsiteY139" fmla="*/ 370828 h 387879"/>
              <a:gd name="connsiteX140" fmla="*/ 223179 w 391541"/>
              <a:gd name="connsiteY140" fmla="*/ 350620 h 387879"/>
              <a:gd name="connsiteX141" fmla="*/ 224821 w 391541"/>
              <a:gd name="connsiteY141" fmla="*/ 345567 h 387879"/>
              <a:gd name="connsiteX142" fmla="*/ 229873 w 391541"/>
              <a:gd name="connsiteY142" fmla="*/ 342157 h 387879"/>
              <a:gd name="connsiteX143" fmla="*/ 233409 w 391541"/>
              <a:gd name="connsiteY143" fmla="*/ 340515 h 387879"/>
              <a:gd name="connsiteX144" fmla="*/ 272437 w 391541"/>
              <a:gd name="connsiteY144" fmla="*/ 323464 h 387879"/>
              <a:gd name="connsiteX145" fmla="*/ 275974 w 391541"/>
              <a:gd name="connsiteY145" fmla="*/ 321822 h 387879"/>
              <a:gd name="connsiteX146" fmla="*/ 281026 w 391541"/>
              <a:gd name="connsiteY146" fmla="*/ 321822 h 387879"/>
              <a:gd name="connsiteX147" fmla="*/ 286078 w 391541"/>
              <a:gd name="connsiteY147" fmla="*/ 321822 h 387879"/>
              <a:gd name="connsiteX148" fmla="*/ 289615 w 391541"/>
              <a:gd name="connsiteY148" fmla="*/ 323464 h 387879"/>
              <a:gd name="connsiteX149" fmla="*/ 304897 w 391541"/>
              <a:gd name="connsiteY149" fmla="*/ 333568 h 387879"/>
              <a:gd name="connsiteX150" fmla="*/ 337231 w 391541"/>
              <a:gd name="connsiteY150" fmla="*/ 301614 h 387879"/>
              <a:gd name="connsiteX151" fmla="*/ 327000 w 391541"/>
              <a:gd name="connsiteY151" fmla="*/ 286457 h 387879"/>
              <a:gd name="connsiteX152" fmla="*/ 325358 w 391541"/>
              <a:gd name="connsiteY152" fmla="*/ 279763 h 387879"/>
              <a:gd name="connsiteX153" fmla="*/ 325358 w 391541"/>
              <a:gd name="connsiteY153" fmla="*/ 276353 h 387879"/>
              <a:gd name="connsiteX154" fmla="*/ 327000 w 391541"/>
              <a:gd name="connsiteY154" fmla="*/ 269659 h 387879"/>
              <a:gd name="connsiteX155" fmla="*/ 344178 w 391541"/>
              <a:gd name="connsiteY155" fmla="*/ 234167 h 387879"/>
              <a:gd name="connsiteX156" fmla="*/ 345820 w 391541"/>
              <a:gd name="connsiteY156" fmla="*/ 227473 h 387879"/>
              <a:gd name="connsiteX157" fmla="*/ 350872 w 391541"/>
              <a:gd name="connsiteY157" fmla="*/ 222421 h 387879"/>
              <a:gd name="connsiteX158" fmla="*/ 354282 w 391541"/>
              <a:gd name="connsiteY158" fmla="*/ 220779 h 387879"/>
              <a:gd name="connsiteX159" fmla="*/ 374870 w 391541"/>
              <a:gd name="connsiteY159" fmla="*/ 215727 h 387879"/>
              <a:gd name="connsiteX160" fmla="*/ 374870 w 391541"/>
              <a:gd name="connsiteY160" fmla="*/ 171900 h 387879"/>
              <a:gd name="connsiteX161" fmla="*/ 354282 w 391541"/>
              <a:gd name="connsiteY161" fmla="*/ 166848 h 387879"/>
              <a:gd name="connsiteX162" fmla="*/ 350872 w 391541"/>
              <a:gd name="connsiteY162" fmla="*/ 165206 h 387879"/>
              <a:gd name="connsiteX163" fmla="*/ 345820 w 391541"/>
              <a:gd name="connsiteY163" fmla="*/ 161795 h 387879"/>
              <a:gd name="connsiteX164" fmla="*/ 344178 w 391541"/>
              <a:gd name="connsiteY164" fmla="*/ 155101 h 387879"/>
              <a:gd name="connsiteX165" fmla="*/ 327000 w 391541"/>
              <a:gd name="connsiteY165" fmla="*/ 119610 h 387879"/>
              <a:gd name="connsiteX166" fmla="*/ 325358 w 391541"/>
              <a:gd name="connsiteY166" fmla="*/ 112916 h 387879"/>
              <a:gd name="connsiteX167" fmla="*/ 325358 w 391541"/>
              <a:gd name="connsiteY167" fmla="*/ 106222 h 387879"/>
              <a:gd name="connsiteX168" fmla="*/ 327000 w 391541"/>
              <a:gd name="connsiteY168" fmla="*/ 101169 h 387879"/>
              <a:gd name="connsiteX169" fmla="*/ 337231 w 391541"/>
              <a:gd name="connsiteY169" fmla="*/ 84371 h 387879"/>
              <a:gd name="connsiteX170" fmla="*/ 304897 w 391541"/>
              <a:gd name="connsiteY170" fmla="*/ 52416 h 387879"/>
              <a:gd name="connsiteX171" fmla="*/ 289615 w 391541"/>
              <a:gd name="connsiteY171" fmla="*/ 64163 h 387879"/>
              <a:gd name="connsiteX172" fmla="*/ 286078 w 391541"/>
              <a:gd name="connsiteY172" fmla="*/ 65805 h 387879"/>
              <a:gd name="connsiteX173" fmla="*/ 281026 w 391541"/>
              <a:gd name="connsiteY173" fmla="*/ 65805 h 387879"/>
              <a:gd name="connsiteX174" fmla="*/ 275974 w 391541"/>
              <a:gd name="connsiteY174" fmla="*/ 65805 h 387879"/>
              <a:gd name="connsiteX175" fmla="*/ 272437 w 391541"/>
              <a:gd name="connsiteY175" fmla="*/ 64163 h 387879"/>
              <a:gd name="connsiteX176" fmla="*/ 233409 w 391541"/>
              <a:gd name="connsiteY176" fmla="*/ 49006 h 387879"/>
              <a:gd name="connsiteX177" fmla="*/ 229873 w 391541"/>
              <a:gd name="connsiteY177" fmla="*/ 45469 h 387879"/>
              <a:gd name="connsiteX178" fmla="*/ 224821 w 391541"/>
              <a:gd name="connsiteY178" fmla="*/ 42059 h 387879"/>
              <a:gd name="connsiteX179" fmla="*/ 223179 w 391541"/>
              <a:gd name="connsiteY179" fmla="*/ 35365 h 387879"/>
              <a:gd name="connsiteX180" fmla="*/ 218127 w 391541"/>
              <a:gd name="connsiteY180" fmla="*/ 16799 h 387879"/>
              <a:gd name="connsiteX181" fmla="*/ 173668 w 391541"/>
              <a:gd name="connsiteY181" fmla="*/ 16799 h 387879"/>
              <a:gd name="connsiteX182" fmla="*/ 195897 w 391541"/>
              <a:gd name="connsiteY182" fmla="*/ 106222 h 387879"/>
              <a:gd name="connsiteX183" fmla="*/ 223179 w 391541"/>
              <a:gd name="connsiteY183" fmla="*/ 109632 h 387879"/>
              <a:gd name="connsiteX184" fmla="*/ 247050 w 391541"/>
              <a:gd name="connsiteY184" fmla="*/ 123146 h 387879"/>
              <a:gd name="connsiteX185" fmla="*/ 267385 w 391541"/>
              <a:gd name="connsiteY185" fmla="*/ 141713 h 387879"/>
              <a:gd name="connsiteX186" fmla="*/ 281026 w 391541"/>
              <a:gd name="connsiteY186" fmla="*/ 165458 h 387879"/>
              <a:gd name="connsiteX187" fmla="*/ 286078 w 391541"/>
              <a:gd name="connsiteY187" fmla="*/ 194129 h 387879"/>
              <a:gd name="connsiteX188" fmla="*/ 281026 w 391541"/>
              <a:gd name="connsiteY188" fmla="*/ 222800 h 387879"/>
              <a:gd name="connsiteX189" fmla="*/ 267385 w 391541"/>
              <a:gd name="connsiteY189" fmla="*/ 248187 h 387879"/>
              <a:gd name="connsiteX190" fmla="*/ 247050 w 391541"/>
              <a:gd name="connsiteY190" fmla="*/ 264986 h 387879"/>
              <a:gd name="connsiteX191" fmla="*/ 223179 w 391541"/>
              <a:gd name="connsiteY191" fmla="*/ 278500 h 387879"/>
              <a:gd name="connsiteX192" fmla="*/ 195897 w 391541"/>
              <a:gd name="connsiteY192" fmla="*/ 283552 h 387879"/>
              <a:gd name="connsiteX193" fmla="*/ 166974 w 391541"/>
              <a:gd name="connsiteY193" fmla="*/ 278500 h 387879"/>
              <a:gd name="connsiteX194" fmla="*/ 143102 w 391541"/>
              <a:gd name="connsiteY194" fmla="*/ 264986 h 387879"/>
              <a:gd name="connsiteX195" fmla="*/ 122767 w 391541"/>
              <a:gd name="connsiteY195" fmla="*/ 248187 h 387879"/>
              <a:gd name="connsiteX196" fmla="*/ 110768 w 391541"/>
              <a:gd name="connsiteY196" fmla="*/ 222800 h 387879"/>
              <a:gd name="connsiteX197" fmla="*/ 107358 w 391541"/>
              <a:gd name="connsiteY197" fmla="*/ 194129 h 387879"/>
              <a:gd name="connsiteX198" fmla="*/ 110768 w 391541"/>
              <a:gd name="connsiteY198" fmla="*/ 165458 h 387879"/>
              <a:gd name="connsiteX199" fmla="*/ 122767 w 391541"/>
              <a:gd name="connsiteY199" fmla="*/ 141713 h 387879"/>
              <a:gd name="connsiteX200" fmla="*/ 143102 w 391541"/>
              <a:gd name="connsiteY200" fmla="*/ 123146 h 387879"/>
              <a:gd name="connsiteX201" fmla="*/ 166974 w 391541"/>
              <a:gd name="connsiteY201" fmla="*/ 109632 h 387879"/>
              <a:gd name="connsiteX202" fmla="*/ 195897 w 391541"/>
              <a:gd name="connsiteY202" fmla="*/ 106222 h 387879"/>
              <a:gd name="connsiteX203" fmla="*/ 195897 w 391541"/>
              <a:gd name="connsiteY203" fmla="*/ 123020 h 387879"/>
              <a:gd name="connsiteX204" fmla="*/ 166974 w 391541"/>
              <a:gd name="connsiteY204" fmla="*/ 128072 h 387879"/>
              <a:gd name="connsiteX205" fmla="*/ 144744 w 391541"/>
              <a:gd name="connsiteY205" fmla="*/ 143228 h 387879"/>
              <a:gd name="connsiteX206" fmla="*/ 129461 w 391541"/>
              <a:gd name="connsiteY206" fmla="*/ 165332 h 387879"/>
              <a:gd name="connsiteX207" fmla="*/ 124409 w 391541"/>
              <a:gd name="connsiteY207" fmla="*/ 194003 h 387879"/>
              <a:gd name="connsiteX208" fmla="*/ 129461 w 391541"/>
              <a:gd name="connsiteY208" fmla="*/ 220906 h 387879"/>
              <a:gd name="connsiteX209" fmla="*/ 144744 w 391541"/>
              <a:gd name="connsiteY209" fmla="*/ 244650 h 387879"/>
              <a:gd name="connsiteX210" fmla="*/ 166974 w 391541"/>
              <a:gd name="connsiteY210" fmla="*/ 258165 h 387879"/>
              <a:gd name="connsiteX211" fmla="*/ 195897 w 391541"/>
              <a:gd name="connsiteY211" fmla="*/ 264859 h 387879"/>
              <a:gd name="connsiteX212" fmla="*/ 223179 w 391541"/>
              <a:gd name="connsiteY212" fmla="*/ 258165 h 387879"/>
              <a:gd name="connsiteX213" fmla="*/ 245408 w 391541"/>
              <a:gd name="connsiteY213" fmla="*/ 244650 h 387879"/>
              <a:gd name="connsiteX214" fmla="*/ 260691 w 391541"/>
              <a:gd name="connsiteY214" fmla="*/ 220906 h 387879"/>
              <a:gd name="connsiteX215" fmla="*/ 267385 w 391541"/>
              <a:gd name="connsiteY215" fmla="*/ 194003 h 387879"/>
              <a:gd name="connsiteX216" fmla="*/ 260691 w 391541"/>
              <a:gd name="connsiteY216" fmla="*/ 165332 h 387879"/>
              <a:gd name="connsiteX217" fmla="*/ 245408 w 391541"/>
              <a:gd name="connsiteY217" fmla="*/ 143228 h 387879"/>
              <a:gd name="connsiteX218" fmla="*/ 223179 w 391541"/>
              <a:gd name="connsiteY218" fmla="*/ 128072 h 387879"/>
              <a:gd name="connsiteX219" fmla="*/ 195897 w 391541"/>
              <a:gd name="connsiteY219" fmla="*/ 123020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91541" h="387879">
                <a:moveTo>
                  <a:pt x="170257" y="0"/>
                </a:moveTo>
                <a:lnTo>
                  <a:pt x="221411" y="0"/>
                </a:lnTo>
                <a:lnTo>
                  <a:pt x="228105" y="0"/>
                </a:lnTo>
                <a:lnTo>
                  <a:pt x="229747" y="5052"/>
                </a:lnTo>
                <a:lnTo>
                  <a:pt x="231641" y="8463"/>
                </a:lnTo>
                <a:lnTo>
                  <a:pt x="233283" y="13515"/>
                </a:lnTo>
                <a:lnTo>
                  <a:pt x="238335" y="30313"/>
                </a:lnTo>
                <a:lnTo>
                  <a:pt x="280900" y="49006"/>
                </a:lnTo>
                <a:lnTo>
                  <a:pt x="296182" y="37007"/>
                </a:lnTo>
                <a:lnTo>
                  <a:pt x="303129" y="35365"/>
                </a:lnTo>
                <a:lnTo>
                  <a:pt x="308181" y="35365"/>
                </a:lnTo>
                <a:lnTo>
                  <a:pt x="311591" y="35365"/>
                </a:lnTo>
                <a:lnTo>
                  <a:pt x="316770" y="37007"/>
                </a:lnTo>
                <a:lnTo>
                  <a:pt x="352514" y="74267"/>
                </a:lnTo>
                <a:lnTo>
                  <a:pt x="354156" y="79319"/>
                </a:lnTo>
                <a:lnTo>
                  <a:pt x="355798" y="84371"/>
                </a:lnTo>
                <a:lnTo>
                  <a:pt x="354156" y="87781"/>
                </a:lnTo>
                <a:lnTo>
                  <a:pt x="352514" y="92833"/>
                </a:lnTo>
                <a:lnTo>
                  <a:pt x="344051" y="109632"/>
                </a:lnTo>
                <a:lnTo>
                  <a:pt x="359334" y="150175"/>
                </a:lnTo>
                <a:lnTo>
                  <a:pt x="379669" y="155228"/>
                </a:lnTo>
                <a:lnTo>
                  <a:pt x="383079" y="156870"/>
                </a:lnTo>
                <a:lnTo>
                  <a:pt x="388258" y="158512"/>
                </a:lnTo>
                <a:lnTo>
                  <a:pt x="389900" y="163564"/>
                </a:lnTo>
                <a:lnTo>
                  <a:pt x="391542" y="166974"/>
                </a:lnTo>
                <a:lnTo>
                  <a:pt x="391542" y="220906"/>
                </a:lnTo>
                <a:lnTo>
                  <a:pt x="389900" y="224316"/>
                </a:lnTo>
                <a:lnTo>
                  <a:pt x="388258" y="227726"/>
                </a:lnTo>
                <a:lnTo>
                  <a:pt x="383079" y="231136"/>
                </a:lnTo>
                <a:lnTo>
                  <a:pt x="379669" y="231136"/>
                </a:lnTo>
                <a:lnTo>
                  <a:pt x="359334" y="237830"/>
                </a:lnTo>
                <a:lnTo>
                  <a:pt x="344051" y="278374"/>
                </a:lnTo>
                <a:lnTo>
                  <a:pt x="352514" y="293530"/>
                </a:lnTo>
                <a:lnTo>
                  <a:pt x="354156" y="300224"/>
                </a:lnTo>
                <a:lnTo>
                  <a:pt x="355798" y="305277"/>
                </a:lnTo>
                <a:lnTo>
                  <a:pt x="354156" y="308687"/>
                </a:lnTo>
                <a:lnTo>
                  <a:pt x="352514" y="313739"/>
                </a:lnTo>
                <a:lnTo>
                  <a:pt x="316770" y="349230"/>
                </a:lnTo>
                <a:lnTo>
                  <a:pt x="311591" y="350872"/>
                </a:lnTo>
                <a:lnTo>
                  <a:pt x="308181" y="352514"/>
                </a:lnTo>
                <a:lnTo>
                  <a:pt x="303129" y="350872"/>
                </a:lnTo>
                <a:lnTo>
                  <a:pt x="296182" y="349230"/>
                </a:lnTo>
                <a:lnTo>
                  <a:pt x="280900" y="340768"/>
                </a:lnTo>
                <a:lnTo>
                  <a:pt x="238335" y="355924"/>
                </a:lnTo>
                <a:lnTo>
                  <a:pt x="233283" y="374491"/>
                </a:lnTo>
                <a:lnTo>
                  <a:pt x="231641" y="379543"/>
                </a:lnTo>
                <a:lnTo>
                  <a:pt x="229747" y="384595"/>
                </a:lnTo>
                <a:lnTo>
                  <a:pt x="228105" y="386237"/>
                </a:lnTo>
                <a:lnTo>
                  <a:pt x="221411" y="387879"/>
                </a:lnTo>
                <a:lnTo>
                  <a:pt x="170257" y="387879"/>
                </a:lnTo>
                <a:lnTo>
                  <a:pt x="165205" y="386237"/>
                </a:lnTo>
                <a:lnTo>
                  <a:pt x="160027" y="384595"/>
                </a:lnTo>
                <a:lnTo>
                  <a:pt x="158385" y="379543"/>
                </a:lnTo>
                <a:lnTo>
                  <a:pt x="156743" y="374491"/>
                </a:lnTo>
                <a:lnTo>
                  <a:pt x="151691" y="355924"/>
                </a:lnTo>
                <a:lnTo>
                  <a:pt x="110768" y="340768"/>
                </a:lnTo>
                <a:lnTo>
                  <a:pt x="93717" y="349230"/>
                </a:lnTo>
                <a:lnTo>
                  <a:pt x="88539" y="350872"/>
                </a:lnTo>
                <a:lnTo>
                  <a:pt x="81845" y="352514"/>
                </a:lnTo>
                <a:lnTo>
                  <a:pt x="78435" y="350872"/>
                </a:lnTo>
                <a:lnTo>
                  <a:pt x="76540" y="349230"/>
                </a:lnTo>
                <a:lnTo>
                  <a:pt x="37512" y="313739"/>
                </a:lnTo>
                <a:lnTo>
                  <a:pt x="35870" y="308687"/>
                </a:lnTo>
                <a:lnTo>
                  <a:pt x="35870" y="305277"/>
                </a:lnTo>
                <a:lnTo>
                  <a:pt x="35870" y="300224"/>
                </a:lnTo>
                <a:lnTo>
                  <a:pt x="37512" y="293530"/>
                </a:lnTo>
                <a:lnTo>
                  <a:pt x="49511" y="278374"/>
                </a:lnTo>
                <a:lnTo>
                  <a:pt x="30692" y="237830"/>
                </a:lnTo>
                <a:lnTo>
                  <a:pt x="13641" y="231136"/>
                </a:lnTo>
                <a:lnTo>
                  <a:pt x="6694" y="231136"/>
                </a:lnTo>
                <a:lnTo>
                  <a:pt x="5052" y="227726"/>
                </a:lnTo>
                <a:lnTo>
                  <a:pt x="0" y="224316"/>
                </a:lnTo>
                <a:lnTo>
                  <a:pt x="0" y="220906"/>
                </a:lnTo>
                <a:lnTo>
                  <a:pt x="0" y="166974"/>
                </a:lnTo>
                <a:lnTo>
                  <a:pt x="0" y="163564"/>
                </a:lnTo>
                <a:lnTo>
                  <a:pt x="5052" y="158512"/>
                </a:lnTo>
                <a:lnTo>
                  <a:pt x="6694" y="156870"/>
                </a:lnTo>
                <a:lnTo>
                  <a:pt x="13641" y="155228"/>
                </a:lnTo>
                <a:lnTo>
                  <a:pt x="30692" y="150175"/>
                </a:lnTo>
                <a:lnTo>
                  <a:pt x="49511" y="109632"/>
                </a:lnTo>
                <a:lnTo>
                  <a:pt x="37512" y="92833"/>
                </a:lnTo>
                <a:lnTo>
                  <a:pt x="35870" y="87781"/>
                </a:lnTo>
                <a:lnTo>
                  <a:pt x="35870" y="84371"/>
                </a:lnTo>
                <a:lnTo>
                  <a:pt x="35870" y="79319"/>
                </a:lnTo>
                <a:lnTo>
                  <a:pt x="37512" y="74267"/>
                </a:lnTo>
                <a:lnTo>
                  <a:pt x="76540" y="37007"/>
                </a:lnTo>
                <a:lnTo>
                  <a:pt x="78435" y="35365"/>
                </a:lnTo>
                <a:lnTo>
                  <a:pt x="81845" y="35365"/>
                </a:lnTo>
                <a:lnTo>
                  <a:pt x="88539" y="35365"/>
                </a:lnTo>
                <a:lnTo>
                  <a:pt x="93717" y="37007"/>
                </a:lnTo>
                <a:lnTo>
                  <a:pt x="110768" y="49006"/>
                </a:lnTo>
                <a:lnTo>
                  <a:pt x="151691" y="30313"/>
                </a:lnTo>
                <a:lnTo>
                  <a:pt x="156743" y="13515"/>
                </a:lnTo>
                <a:lnTo>
                  <a:pt x="158385" y="8463"/>
                </a:lnTo>
                <a:lnTo>
                  <a:pt x="160027" y="5052"/>
                </a:lnTo>
                <a:lnTo>
                  <a:pt x="165205" y="0"/>
                </a:lnTo>
                <a:lnTo>
                  <a:pt x="170257" y="0"/>
                </a:lnTo>
                <a:close/>
                <a:moveTo>
                  <a:pt x="173668" y="16799"/>
                </a:moveTo>
                <a:lnTo>
                  <a:pt x="170257" y="35365"/>
                </a:lnTo>
                <a:lnTo>
                  <a:pt x="166847" y="42059"/>
                </a:lnTo>
                <a:lnTo>
                  <a:pt x="163437" y="45469"/>
                </a:lnTo>
                <a:lnTo>
                  <a:pt x="156490" y="49006"/>
                </a:lnTo>
                <a:lnTo>
                  <a:pt x="120746" y="64163"/>
                </a:lnTo>
                <a:lnTo>
                  <a:pt x="115568" y="65805"/>
                </a:lnTo>
                <a:lnTo>
                  <a:pt x="110516" y="65805"/>
                </a:lnTo>
                <a:lnTo>
                  <a:pt x="105464" y="65805"/>
                </a:lnTo>
                <a:lnTo>
                  <a:pt x="101927" y="64163"/>
                </a:lnTo>
                <a:lnTo>
                  <a:pt x="84876" y="52416"/>
                </a:lnTo>
                <a:lnTo>
                  <a:pt x="52542" y="84371"/>
                </a:lnTo>
                <a:lnTo>
                  <a:pt x="64541" y="101169"/>
                </a:lnTo>
                <a:lnTo>
                  <a:pt x="66183" y="106222"/>
                </a:lnTo>
                <a:lnTo>
                  <a:pt x="66183" y="112916"/>
                </a:lnTo>
                <a:lnTo>
                  <a:pt x="64541" y="119610"/>
                </a:lnTo>
                <a:lnTo>
                  <a:pt x="49258" y="155101"/>
                </a:lnTo>
                <a:lnTo>
                  <a:pt x="47364" y="161795"/>
                </a:lnTo>
                <a:lnTo>
                  <a:pt x="42312" y="165206"/>
                </a:lnTo>
                <a:lnTo>
                  <a:pt x="35618" y="166848"/>
                </a:lnTo>
                <a:lnTo>
                  <a:pt x="18440" y="171900"/>
                </a:lnTo>
                <a:lnTo>
                  <a:pt x="18440" y="215727"/>
                </a:lnTo>
                <a:lnTo>
                  <a:pt x="35618" y="220779"/>
                </a:lnTo>
                <a:lnTo>
                  <a:pt x="42312" y="222421"/>
                </a:lnTo>
                <a:lnTo>
                  <a:pt x="47364" y="227473"/>
                </a:lnTo>
                <a:lnTo>
                  <a:pt x="49258" y="234167"/>
                </a:lnTo>
                <a:lnTo>
                  <a:pt x="64541" y="269659"/>
                </a:lnTo>
                <a:lnTo>
                  <a:pt x="66183" y="276353"/>
                </a:lnTo>
                <a:lnTo>
                  <a:pt x="66183" y="279763"/>
                </a:lnTo>
                <a:lnTo>
                  <a:pt x="64541" y="286457"/>
                </a:lnTo>
                <a:lnTo>
                  <a:pt x="52542" y="301614"/>
                </a:lnTo>
                <a:lnTo>
                  <a:pt x="84876" y="333568"/>
                </a:lnTo>
                <a:lnTo>
                  <a:pt x="101927" y="323464"/>
                </a:lnTo>
                <a:lnTo>
                  <a:pt x="105464" y="321822"/>
                </a:lnTo>
                <a:lnTo>
                  <a:pt x="110516" y="321822"/>
                </a:lnTo>
                <a:lnTo>
                  <a:pt x="115568" y="321822"/>
                </a:lnTo>
                <a:lnTo>
                  <a:pt x="120746" y="323464"/>
                </a:lnTo>
                <a:lnTo>
                  <a:pt x="156490" y="340515"/>
                </a:lnTo>
                <a:lnTo>
                  <a:pt x="163437" y="342157"/>
                </a:lnTo>
                <a:lnTo>
                  <a:pt x="166847" y="345567"/>
                </a:lnTo>
                <a:lnTo>
                  <a:pt x="170257" y="350620"/>
                </a:lnTo>
                <a:lnTo>
                  <a:pt x="173668" y="370828"/>
                </a:lnTo>
                <a:lnTo>
                  <a:pt x="218127" y="370828"/>
                </a:lnTo>
                <a:lnTo>
                  <a:pt x="223179" y="350620"/>
                </a:lnTo>
                <a:lnTo>
                  <a:pt x="224821" y="345567"/>
                </a:lnTo>
                <a:lnTo>
                  <a:pt x="229873" y="342157"/>
                </a:lnTo>
                <a:lnTo>
                  <a:pt x="233409" y="340515"/>
                </a:lnTo>
                <a:lnTo>
                  <a:pt x="272437" y="323464"/>
                </a:lnTo>
                <a:lnTo>
                  <a:pt x="275974" y="321822"/>
                </a:lnTo>
                <a:lnTo>
                  <a:pt x="281026" y="321822"/>
                </a:lnTo>
                <a:lnTo>
                  <a:pt x="286078" y="321822"/>
                </a:lnTo>
                <a:lnTo>
                  <a:pt x="289615" y="323464"/>
                </a:lnTo>
                <a:lnTo>
                  <a:pt x="304897" y="333568"/>
                </a:lnTo>
                <a:lnTo>
                  <a:pt x="337231" y="301614"/>
                </a:lnTo>
                <a:lnTo>
                  <a:pt x="327000" y="286457"/>
                </a:lnTo>
                <a:lnTo>
                  <a:pt x="325358" y="279763"/>
                </a:lnTo>
                <a:lnTo>
                  <a:pt x="325358" y="276353"/>
                </a:lnTo>
                <a:lnTo>
                  <a:pt x="327000" y="269659"/>
                </a:lnTo>
                <a:lnTo>
                  <a:pt x="344178" y="234167"/>
                </a:lnTo>
                <a:lnTo>
                  <a:pt x="345820" y="227473"/>
                </a:lnTo>
                <a:lnTo>
                  <a:pt x="350872" y="222421"/>
                </a:lnTo>
                <a:lnTo>
                  <a:pt x="354282" y="220779"/>
                </a:lnTo>
                <a:lnTo>
                  <a:pt x="374870" y="215727"/>
                </a:lnTo>
                <a:lnTo>
                  <a:pt x="374870" y="171900"/>
                </a:lnTo>
                <a:lnTo>
                  <a:pt x="354282" y="166848"/>
                </a:lnTo>
                <a:lnTo>
                  <a:pt x="350872" y="165206"/>
                </a:lnTo>
                <a:lnTo>
                  <a:pt x="345820" y="161795"/>
                </a:lnTo>
                <a:lnTo>
                  <a:pt x="344178" y="155101"/>
                </a:lnTo>
                <a:lnTo>
                  <a:pt x="327000" y="119610"/>
                </a:lnTo>
                <a:lnTo>
                  <a:pt x="325358" y="112916"/>
                </a:lnTo>
                <a:lnTo>
                  <a:pt x="325358" y="106222"/>
                </a:lnTo>
                <a:lnTo>
                  <a:pt x="327000" y="101169"/>
                </a:lnTo>
                <a:lnTo>
                  <a:pt x="337231" y="84371"/>
                </a:lnTo>
                <a:lnTo>
                  <a:pt x="304897" y="52416"/>
                </a:lnTo>
                <a:lnTo>
                  <a:pt x="289615" y="64163"/>
                </a:lnTo>
                <a:lnTo>
                  <a:pt x="286078" y="65805"/>
                </a:lnTo>
                <a:lnTo>
                  <a:pt x="281026" y="65805"/>
                </a:lnTo>
                <a:lnTo>
                  <a:pt x="275974" y="65805"/>
                </a:lnTo>
                <a:lnTo>
                  <a:pt x="272437" y="64163"/>
                </a:lnTo>
                <a:lnTo>
                  <a:pt x="233409" y="49006"/>
                </a:lnTo>
                <a:lnTo>
                  <a:pt x="229873" y="45469"/>
                </a:lnTo>
                <a:lnTo>
                  <a:pt x="224821" y="42059"/>
                </a:lnTo>
                <a:lnTo>
                  <a:pt x="223179" y="35365"/>
                </a:lnTo>
                <a:lnTo>
                  <a:pt x="218127" y="16799"/>
                </a:lnTo>
                <a:lnTo>
                  <a:pt x="173668" y="16799"/>
                </a:lnTo>
                <a:close/>
                <a:moveTo>
                  <a:pt x="195897" y="106222"/>
                </a:moveTo>
                <a:lnTo>
                  <a:pt x="223179" y="109632"/>
                </a:lnTo>
                <a:lnTo>
                  <a:pt x="247050" y="123146"/>
                </a:lnTo>
                <a:lnTo>
                  <a:pt x="267385" y="141713"/>
                </a:lnTo>
                <a:lnTo>
                  <a:pt x="281026" y="165458"/>
                </a:lnTo>
                <a:lnTo>
                  <a:pt x="286078" y="194129"/>
                </a:lnTo>
                <a:lnTo>
                  <a:pt x="281026" y="222800"/>
                </a:lnTo>
                <a:lnTo>
                  <a:pt x="267385" y="248187"/>
                </a:lnTo>
                <a:lnTo>
                  <a:pt x="247050" y="264986"/>
                </a:lnTo>
                <a:lnTo>
                  <a:pt x="223179" y="278500"/>
                </a:lnTo>
                <a:lnTo>
                  <a:pt x="195897" y="283552"/>
                </a:lnTo>
                <a:lnTo>
                  <a:pt x="166974" y="278500"/>
                </a:lnTo>
                <a:lnTo>
                  <a:pt x="143102" y="264986"/>
                </a:lnTo>
                <a:lnTo>
                  <a:pt x="122767" y="248187"/>
                </a:lnTo>
                <a:lnTo>
                  <a:pt x="110768" y="222800"/>
                </a:lnTo>
                <a:lnTo>
                  <a:pt x="107358" y="194129"/>
                </a:lnTo>
                <a:lnTo>
                  <a:pt x="110768" y="165458"/>
                </a:lnTo>
                <a:lnTo>
                  <a:pt x="122767" y="141713"/>
                </a:lnTo>
                <a:lnTo>
                  <a:pt x="143102" y="123146"/>
                </a:lnTo>
                <a:lnTo>
                  <a:pt x="166974" y="109632"/>
                </a:lnTo>
                <a:lnTo>
                  <a:pt x="195897" y="106222"/>
                </a:lnTo>
                <a:close/>
                <a:moveTo>
                  <a:pt x="195897" y="123020"/>
                </a:moveTo>
                <a:lnTo>
                  <a:pt x="166974" y="128072"/>
                </a:lnTo>
                <a:lnTo>
                  <a:pt x="144744" y="143228"/>
                </a:lnTo>
                <a:lnTo>
                  <a:pt x="129461" y="165332"/>
                </a:lnTo>
                <a:lnTo>
                  <a:pt x="124409" y="194003"/>
                </a:lnTo>
                <a:lnTo>
                  <a:pt x="129461" y="220906"/>
                </a:lnTo>
                <a:lnTo>
                  <a:pt x="144744" y="244650"/>
                </a:lnTo>
                <a:lnTo>
                  <a:pt x="166974" y="258165"/>
                </a:lnTo>
                <a:lnTo>
                  <a:pt x="195897" y="264859"/>
                </a:lnTo>
                <a:lnTo>
                  <a:pt x="223179" y="258165"/>
                </a:lnTo>
                <a:lnTo>
                  <a:pt x="245408" y="244650"/>
                </a:lnTo>
                <a:lnTo>
                  <a:pt x="260691" y="220906"/>
                </a:lnTo>
                <a:lnTo>
                  <a:pt x="267385" y="194003"/>
                </a:lnTo>
                <a:lnTo>
                  <a:pt x="260691" y="165332"/>
                </a:lnTo>
                <a:lnTo>
                  <a:pt x="245408" y="143228"/>
                </a:lnTo>
                <a:lnTo>
                  <a:pt x="223179" y="128072"/>
                </a:lnTo>
                <a:lnTo>
                  <a:pt x="195897" y="123020"/>
                </a:lnTo>
                <a:close/>
              </a:path>
            </a:pathLst>
          </a:custGeom>
          <a:solidFill>
            <a:srgbClr val="FFFFFF"/>
          </a:solidFill>
          <a:ln w="12621" cap="flat">
            <a:noFill/>
            <a:prstDash val="solid"/>
            <a:miter/>
          </a:ln>
        </p:spPr>
        <p:txBody>
          <a:bodyPr rtlCol="0" anchor="ctr"/>
          <a:lstStyle/>
          <a:p>
            <a:endParaRPr lang="en-US" dirty="0"/>
          </a:p>
        </p:txBody>
      </p:sp>
      <p:sp>
        <p:nvSpPr>
          <p:cNvPr id="51" name="Freeform: Shape 20">
            <a:extLst>
              <a:ext uri="{FF2B5EF4-FFF2-40B4-BE49-F238E27FC236}">
                <a16:creationId xmlns:a16="http://schemas.microsoft.com/office/drawing/2014/main" id="{8E65687A-0B10-49FE-952D-906F185282AB}"/>
              </a:ext>
            </a:extLst>
          </p:cNvPr>
          <p:cNvSpPr/>
          <p:nvPr/>
        </p:nvSpPr>
        <p:spPr>
          <a:xfrm>
            <a:off x="5815996" y="1631509"/>
            <a:ext cx="387752" cy="388005"/>
          </a:xfrm>
          <a:custGeom>
            <a:avLst/>
            <a:gdLst>
              <a:gd name="connsiteX0" fmla="*/ 379417 w 387752"/>
              <a:gd name="connsiteY0" fmla="*/ 0 h 388005"/>
              <a:gd name="connsiteX1" fmla="*/ 384469 w 387752"/>
              <a:gd name="connsiteY1" fmla="*/ 1642 h 388005"/>
              <a:gd name="connsiteX2" fmla="*/ 386111 w 387752"/>
              <a:gd name="connsiteY2" fmla="*/ 5052 h 388005"/>
              <a:gd name="connsiteX3" fmla="*/ 387753 w 387752"/>
              <a:gd name="connsiteY3" fmla="*/ 8462 h 388005"/>
              <a:gd name="connsiteX4" fmla="*/ 386111 w 387752"/>
              <a:gd name="connsiteY4" fmla="*/ 13515 h 388005"/>
              <a:gd name="connsiteX5" fmla="*/ 229241 w 387752"/>
              <a:gd name="connsiteY5" fmla="*/ 384595 h 388005"/>
              <a:gd name="connsiteX6" fmla="*/ 227599 w 387752"/>
              <a:gd name="connsiteY6" fmla="*/ 384595 h 388005"/>
              <a:gd name="connsiteX7" fmla="*/ 224189 w 387752"/>
              <a:gd name="connsiteY7" fmla="*/ 388005 h 388005"/>
              <a:gd name="connsiteX8" fmla="*/ 220779 w 387752"/>
              <a:gd name="connsiteY8" fmla="*/ 388005 h 388005"/>
              <a:gd name="connsiteX9" fmla="*/ 215727 w 387752"/>
              <a:gd name="connsiteY9" fmla="*/ 388005 h 388005"/>
              <a:gd name="connsiteX10" fmla="*/ 214085 w 387752"/>
              <a:gd name="connsiteY10" fmla="*/ 386363 h 388005"/>
              <a:gd name="connsiteX11" fmla="*/ 212443 w 387752"/>
              <a:gd name="connsiteY11" fmla="*/ 382953 h 388005"/>
              <a:gd name="connsiteX12" fmla="*/ 151817 w 387752"/>
              <a:gd name="connsiteY12" fmla="*/ 236062 h 388005"/>
              <a:gd name="connsiteX13" fmla="*/ 6694 w 387752"/>
              <a:gd name="connsiteY13" fmla="*/ 177078 h 388005"/>
              <a:gd name="connsiteX14" fmla="*/ 1642 w 387752"/>
              <a:gd name="connsiteY14" fmla="*/ 173668 h 388005"/>
              <a:gd name="connsiteX15" fmla="*/ 0 w 387752"/>
              <a:gd name="connsiteY15" fmla="*/ 172026 h 388005"/>
              <a:gd name="connsiteX16" fmla="*/ 0 w 387752"/>
              <a:gd name="connsiteY16" fmla="*/ 168616 h 388005"/>
              <a:gd name="connsiteX17" fmla="*/ 1642 w 387752"/>
              <a:gd name="connsiteY17" fmla="*/ 163564 h 388005"/>
              <a:gd name="connsiteX18" fmla="*/ 5052 w 387752"/>
              <a:gd name="connsiteY18" fmla="*/ 161921 h 388005"/>
              <a:gd name="connsiteX19" fmla="*/ 376259 w 387752"/>
              <a:gd name="connsiteY19" fmla="*/ 1642 h 388005"/>
              <a:gd name="connsiteX20" fmla="*/ 379417 w 387752"/>
              <a:gd name="connsiteY20" fmla="*/ 0 h 388005"/>
              <a:gd name="connsiteX21" fmla="*/ 340641 w 387752"/>
              <a:gd name="connsiteY21" fmla="*/ 35365 h 388005"/>
              <a:gd name="connsiteX22" fmla="*/ 30187 w 387752"/>
              <a:gd name="connsiteY22" fmla="*/ 168742 h 388005"/>
              <a:gd name="connsiteX23" fmla="*/ 156869 w 387752"/>
              <a:gd name="connsiteY23" fmla="*/ 220905 h 388005"/>
              <a:gd name="connsiteX24" fmla="*/ 340641 w 387752"/>
              <a:gd name="connsiteY24" fmla="*/ 35365 h 388005"/>
              <a:gd name="connsiteX25" fmla="*/ 352514 w 387752"/>
              <a:gd name="connsiteY25" fmla="*/ 49006 h 388005"/>
              <a:gd name="connsiteX26" fmla="*/ 170257 w 387752"/>
              <a:gd name="connsiteY26" fmla="*/ 232652 h 388005"/>
              <a:gd name="connsiteX27" fmla="*/ 220779 w 387752"/>
              <a:gd name="connsiteY27" fmla="*/ 357566 h 388005"/>
              <a:gd name="connsiteX28" fmla="*/ 352514 w 387752"/>
              <a:gd name="connsiteY28" fmla="*/ 49006 h 388005"/>
              <a:gd name="connsiteX29" fmla="*/ 87529 w 387752"/>
              <a:gd name="connsiteY29" fmla="*/ 237704 h 388005"/>
              <a:gd name="connsiteX30" fmla="*/ 92581 w 387752"/>
              <a:gd name="connsiteY30" fmla="*/ 241114 h 388005"/>
              <a:gd name="connsiteX31" fmla="*/ 94223 w 387752"/>
              <a:gd name="connsiteY31" fmla="*/ 243009 h 388005"/>
              <a:gd name="connsiteX32" fmla="*/ 97633 w 387752"/>
              <a:gd name="connsiteY32" fmla="*/ 248061 h 388005"/>
              <a:gd name="connsiteX33" fmla="*/ 97633 w 387752"/>
              <a:gd name="connsiteY33" fmla="*/ 251471 h 388005"/>
              <a:gd name="connsiteX34" fmla="*/ 94223 w 387752"/>
              <a:gd name="connsiteY34" fmla="*/ 254881 h 388005"/>
              <a:gd name="connsiteX35" fmla="*/ 85760 w 387752"/>
              <a:gd name="connsiteY35" fmla="*/ 263343 h 388005"/>
              <a:gd name="connsiteX36" fmla="*/ 84118 w 387752"/>
              <a:gd name="connsiteY36" fmla="*/ 264985 h 388005"/>
              <a:gd name="connsiteX37" fmla="*/ 79066 w 387752"/>
              <a:gd name="connsiteY37" fmla="*/ 264985 h 388005"/>
              <a:gd name="connsiteX38" fmla="*/ 74014 w 387752"/>
              <a:gd name="connsiteY38" fmla="*/ 264985 h 388005"/>
              <a:gd name="connsiteX39" fmla="*/ 72372 w 387752"/>
              <a:gd name="connsiteY39" fmla="*/ 261575 h 388005"/>
              <a:gd name="connsiteX40" fmla="*/ 70730 w 387752"/>
              <a:gd name="connsiteY40" fmla="*/ 256523 h 388005"/>
              <a:gd name="connsiteX41" fmla="*/ 70730 w 387752"/>
              <a:gd name="connsiteY41" fmla="*/ 254881 h 388005"/>
              <a:gd name="connsiteX42" fmla="*/ 72372 w 387752"/>
              <a:gd name="connsiteY42" fmla="*/ 251471 h 388005"/>
              <a:gd name="connsiteX43" fmla="*/ 80834 w 387752"/>
              <a:gd name="connsiteY43" fmla="*/ 243009 h 388005"/>
              <a:gd name="connsiteX44" fmla="*/ 84245 w 387752"/>
              <a:gd name="connsiteY44" fmla="*/ 241114 h 388005"/>
              <a:gd name="connsiteX45" fmla="*/ 87529 w 387752"/>
              <a:gd name="connsiteY45" fmla="*/ 237704 h 388005"/>
              <a:gd name="connsiteX46" fmla="*/ 132998 w 387752"/>
              <a:gd name="connsiteY46" fmla="*/ 248061 h 388005"/>
              <a:gd name="connsiteX47" fmla="*/ 136408 w 387752"/>
              <a:gd name="connsiteY47" fmla="*/ 248061 h 388005"/>
              <a:gd name="connsiteX48" fmla="*/ 138050 w 387752"/>
              <a:gd name="connsiteY48" fmla="*/ 251471 h 388005"/>
              <a:gd name="connsiteX49" fmla="*/ 141460 w 387752"/>
              <a:gd name="connsiteY49" fmla="*/ 256523 h 388005"/>
              <a:gd name="connsiteX50" fmla="*/ 141460 w 387752"/>
              <a:gd name="connsiteY50" fmla="*/ 261575 h 388005"/>
              <a:gd name="connsiteX51" fmla="*/ 138050 w 387752"/>
              <a:gd name="connsiteY51" fmla="*/ 263217 h 388005"/>
              <a:gd name="connsiteX52" fmla="*/ 50522 w 387752"/>
              <a:gd name="connsiteY52" fmla="*/ 350998 h 388005"/>
              <a:gd name="connsiteX53" fmla="*/ 48880 w 387752"/>
              <a:gd name="connsiteY53" fmla="*/ 354409 h 388005"/>
              <a:gd name="connsiteX54" fmla="*/ 43701 w 387752"/>
              <a:gd name="connsiteY54" fmla="*/ 354409 h 388005"/>
              <a:gd name="connsiteX55" fmla="*/ 40291 w 387752"/>
              <a:gd name="connsiteY55" fmla="*/ 354409 h 388005"/>
              <a:gd name="connsiteX56" fmla="*/ 36881 w 387752"/>
              <a:gd name="connsiteY56" fmla="*/ 349356 h 388005"/>
              <a:gd name="connsiteX57" fmla="*/ 35239 w 387752"/>
              <a:gd name="connsiteY57" fmla="*/ 344304 h 388005"/>
              <a:gd name="connsiteX58" fmla="*/ 35239 w 387752"/>
              <a:gd name="connsiteY58" fmla="*/ 342662 h 388005"/>
              <a:gd name="connsiteX59" fmla="*/ 36881 w 387752"/>
              <a:gd name="connsiteY59" fmla="*/ 337484 h 388005"/>
              <a:gd name="connsiteX60" fmla="*/ 126304 w 387752"/>
              <a:gd name="connsiteY60" fmla="*/ 251597 h 388005"/>
              <a:gd name="connsiteX61" fmla="*/ 127946 w 387752"/>
              <a:gd name="connsiteY61" fmla="*/ 248187 h 388005"/>
              <a:gd name="connsiteX62" fmla="*/ 132998 w 387752"/>
              <a:gd name="connsiteY62" fmla="*/ 248187 h 388005"/>
              <a:gd name="connsiteX63" fmla="*/ 141460 w 387752"/>
              <a:gd name="connsiteY63" fmla="*/ 291762 h 388005"/>
              <a:gd name="connsiteX64" fmla="*/ 144870 w 387752"/>
              <a:gd name="connsiteY64" fmla="*/ 293404 h 388005"/>
              <a:gd name="connsiteX65" fmla="*/ 148407 w 387752"/>
              <a:gd name="connsiteY65" fmla="*/ 295046 h 388005"/>
              <a:gd name="connsiteX66" fmla="*/ 150049 w 387752"/>
              <a:gd name="connsiteY66" fmla="*/ 300098 h 388005"/>
              <a:gd name="connsiteX67" fmla="*/ 150049 w 387752"/>
              <a:gd name="connsiteY67" fmla="*/ 305150 h 388005"/>
              <a:gd name="connsiteX68" fmla="*/ 148407 w 387752"/>
              <a:gd name="connsiteY68" fmla="*/ 306792 h 388005"/>
              <a:gd name="connsiteX69" fmla="*/ 121252 w 387752"/>
              <a:gd name="connsiteY69" fmla="*/ 333695 h 388005"/>
              <a:gd name="connsiteX70" fmla="*/ 116199 w 387752"/>
              <a:gd name="connsiteY70" fmla="*/ 335337 h 388005"/>
              <a:gd name="connsiteX71" fmla="*/ 114558 w 387752"/>
              <a:gd name="connsiteY71" fmla="*/ 335337 h 388005"/>
              <a:gd name="connsiteX72" fmla="*/ 109505 w 387752"/>
              <a:gd name="connsiteY72" fmla="*/ 335337 h 388005"/>
              <a:gd name="connsiteX73" fmla="*/ 106095 w 387752"/>
              <a:gd name="connsiteY73" fmla="*/ 330285 h 388005"/>
              <a:gd name="connsiteX74" fmla="*/ 106095 w 387752"/>
              <a:gd name="connsiteY74" fmla="*/ 326874 h 388005"/>
              <a:gd name="connsiteX75" fmla="*/ 106095 w 387752"/>
              <a:gd name="connsiteY75" fmla="*/ 325232 h 388005"/>
              <a:gd name="connsiteX76" fmla="*/ 107737 w 387752"/>
              <a:gd name="connsiteY76" fmla="*/ 320180 h 388005"/>
              <a:gd name="connsiteX77" fmla="*/ 134640 w 387752"/>
              <a:gd name="connsiteY77" fmla="*/ 293277 h 388005"/>
              <a:gd name="connsiteX78" fmla="*/ 136282 w 387752"/>
              <a:gd name="connsiteY78" fmla="*/ 293277 h 388005"/>
              <a:gd name="connsiteX79" fmla="*/ 141460 w 387752"/>
              <a:gd name="connsiteY79" fmla="*/ 291762 h 38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87752" h="388005">
                <a:moveTo>
                  <a:pt x="379417" y="0"/>
                </a:moveTo>
                <a:lnTo>
                  <a:pt x="384469" y="1642"/>
                </a:lnTo>
                <a:lnTo>
                  <a:pt x="386111" y="5052"/>
                </a:lnTo>
                <a:lnTo>
                  <a:pt x="387753" y="8462"/>
                </a:lnTo>
                <a:lnTo>
                  <a:pt x="386111" y="13515"/>
                </a:lnTo>
                <a:lnTo>
                  <a:pt x="229241" y="384595"/>
                </a:lnTo>
                <a:lnTo>
                  <a:pt x="227599" y="384595"/>
                </a:lnTo>
                <a:lnTo>
                  <a:pt x="224189" y="388005"/>
                </a:lnTo>
                <a:lnTo>
                  <a:pt x="220779" y="388005"/>
                </a:lnTo>
                <a:lnTo>
                  <a:pt x="215727" y="388005"/>
                </a:lnTo>
                <a:lnTo>
                  <a:pt x="214085" y="386363"/>
                </a:lnTo>
                <a:lnTo>
                  <a:pt x="212443" y="382953"/>
                </a:lnTo>
                <a:lnTo>
                  <a:pt x="151817" y="236062"/>
                </a:lnTo>
                <a:lnTo>
                  <a:pt x="6694" y="177078"/>
                </a:lnTo>
                <a:lnTo>
                  <a:pt x="1642" y="173668"/>
                </a:lnTo>
                <a:lnTo>
                  <a:pt x="0" y="172026"/>
                </a:lnTo>
                <a:lnTo>
                  <a:pt x="0" y="168616"/>
                </a:lnTo>
                <a:lnTo>
                  <a:pt x="1642" y="163564"/>
                </a:lnTo>
                <a:lnTo>
                  <a:pt x="5052" y="161921"/>
                </a:lnTo>
                <a:lnTo>
                  <a:pt x="376259" y="1642"/>
                </a:lnTo>
                <a:lnTo>
                  <a:pt x="379417" y="0"/>
                </a:lnTo>
                <a:close/>
                <a:moveTo>
                  <a:pt x="340641" y="35365"/>
                </a:moveTo>
                <a:lnTo>
                  <a:pt x="30187" y="168742"/>
                </a:lnTo>
                <a:lnTo>
                  <a:pt x="156869" y="220905"/>
                </a:lnTo>
                <a:lnTo>
                  <a:pt x="340641" y="35365"/>
                </a:lnTo>
                <a:close/>
                <a:moveTo>
                  <a:pt x="352514" y="49006"/>
                </a:moveTo>
                <a:lnTo>
                  <a:pt x="170257" y="232652"/>
                </a:lnTo>
                <a:lnTo>
                  <a:pt x="220779" y="357566"/>
                </a:lnTo>
                <a:lnTo>
                  <a:pt x="352514" y="49006"/>
                </a:lnTo>
                <a:close/>
                <a:moveTo>
                  <a:pt x="87529" y="237704"/>
                </a:moveTo>
                <a:lnTo>
                  <a:pt x="92581" y="241114"/>
                </a:lnTo>
                <a:lnTo>
                  <a:pt x="94223" y="243009"/>
                </a:lnTo>
                <a:lnTo>
                  <a:pt x="97633" y="248061"/>
                </a:lnTo>
                <a:lnTo>
                  <a:pt x="97633" y="251471"/>
                </a:lnTo>
                <a:lnTo>
                  <a:pt x="94223" y="254881"/>
                </a:lnTo>
                <a:lnTo>
                  <a:pt x="85760" y="263343"/>
                </a:lnTo>
                <a:lnTo>
                  <a:pt x="84118" y="264985"/>
                </a:lnTo>
                <a:lnTo>
                  <a:pt x="79066" y="264985"/>
                </a:lnTo>
                <a:lnTo>
                  <a:pt x="74014" y="264985"/>
                </a:lnTo>
                <a:lnTo>
                  <a:pt x="72372" y="261575"/>
                </a:lnTo>
                <a:lnTo>
                  <a:pt x="70730" y="256523"/>
                </a:lnTo>
                <a:lnTo>
                  <a:pt x="70730" y="254881"/>
                </a:lnTo>
                <a:lnTo>
                  <a:pt x="72372" y="251471"/>
                </a:lnTo>
                <a:lnTo>
                  <a:pt x="80834" y="243009"/>
                </a:lnTo>
                <a:lnTo>
                  <a:pt x="84245" y="241114"/>
                </a:lnTo>
                <a:lnTo>
                  <a:pt x="87529" y="237704"/>
                </a:lnTo>
                <a:close/>
                <a:moveTo>
                  <a:pt x="132998" y="248061"/>
                </a:moveTo>
                <a:lnTo>
                  <a:pt x="136408" y="248061"/>
                </a:lnTo>
                <a:lnTo>
                  <a:pt x="138050" y="251471"/>
                </a:lnTo>
                <a:lnTo>
                  <a:pt x="141460" y="256523"/>
                </a:lnTo>
                <a:lnTo>
                  <a:pt x="141460" y="261575"/>
                </a:lnTo>
                <a:lnTo>
                  <a:pt x="138050" y="263217"/>
                </a:lnTo>
                <a:lnTo>
                  <a:pt x="50522" y="350998"/>
                </a:lnTo>
                <a:lnTo>
                  <a:pt x="48880" y="354409"/>
                </a:lnTo>
                <a:lnTo>
                  <a:pt x="43701" y="354409"/>
                </a:lnTo>
                <a:lnTo>
                  <a:pt x="40291" y="354409"/>
                </a:lnTo>
                <a:lnTo>
                  <a:pt x="36881" y="349356"/>
                </a:lnTo>
                <a:lnTo>
                  <a:pt x="35239" y="344304"/>
                </a:lnTo>
                <a:lnTo>
                  <a:pt x="35239" y="342662"/>
                </a:lnTo>
                <a:lnTo>
                  <a:pt x="36881" y="337484"/>
                </a:lnTo>
                <a:lnTo>
                  <a:pt x="126304" y="251597"/>
                </a:lnTo>
                <a:lnTo>
                  <a:pt x="127946" y="248187"/>
                </a:lnTo>
                <a:lnTo>
                  <a:pt x="132998" y="248187"/>
                </a:lnTo>
                <a:close/>
                <a:moveTo>
                  <a:pt x="141460" y="291762"/>
                </a:moveTo>
                <a:lnTo>
                  <a:pt x="144870" y="293404"/>
                </a:lnTo>
                <a:lnTo>
                  <a:pt x="148407" y="295046"/>
                </a:lnTo>
                <a:lnTo>
                  <a:pt x="150049" y="300098"/>
                </a:lnTo>
                <a:lnTo>
                  <a:pt x="150049" y="305150"/>
                </a:lnTo>
                <a:lnTo>
                  <a:pt x="148407" y="306792"/>
                </a:lnTo>
                <a:lnTo>
                  <a:pt x="121252" y="333695"/>
                </a:lnTo>
                <a:lnTo>
                  <a:pt x="116199" y="335337"/>
                </a:lnTo>
                <a:lnTo>
                  <a:pt x="114558" y="335337"/>
                </a:lnTo>
                <a:lnTo>
                  <a:pt x="109505" y="335337"/>
                </a:lnTo>
                <a:lnTo>
                  <a:pt x="106095" y="330285"/>
                </a:lnTo>
                <a:lnTo>
                  <a:pt x="106095" y="326874"/>
                </a:lnTo>
                <a:lnTo>
                  <a:pt x="106095" y="325232"/>
                </a:lnTo>
                <a:lnTo>
                  <a:pt x="107737" y="320180"/>
                </a:lnTo>
                <a:lnTo>
                  <a:pt x="134640" y="293277"/>
                </a:lnTo>
                <a:lnTo>
                  <a:pt x="136282" y="293277"/>
                </a:lnTo>
                <a:lnTo>
                  <a:pt x="141460" y="291762"/>
                </a:lnTo>
                <a:close/>
              </a:path>
            </a:pathLst>
          </a:custGeom>
          <a:solidFill>
            <a:srgbClr val="FFFFFF"/>
          </a:solidFill>
          <a:ln w="12621" cap="flat">
            <a:noFill/>
            <a:prstDash val="solid"/>
            <a:miter/>
          </a:ln>
        </p:spPr>
        <p:txBody>
          <a:bodyPr rtlCol="0" anchor="ctr"/>
          <a:lstStyle/>
          <a:p>
            <a:endParaRPr lang="en-US" dirty="0"/>
          </a:p>
        </p:txBody>
      </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7"/>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32055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Health Data Analytics –HDA Services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9" name="Freeform: Shape 14">
            <a:extLst>
              <a:ext uri="{FF2B5EF4-FFF2-40B4-BE49-F238E27FC236}">
                <a16:creationId xmlns:a16="http://schemas.microsoft.com/office/drawing/2014/main" id="{8B37EAA0-C7DA-46E1-9AF8-9B6CCDBDEB57}"/>
              </a:ext>
            </a:extLst>
          </p:cNvPr>
          <p:cNvSpPr/>
          <p:nvPr/>
        </p:nvSpPr>
        <p:spPr>
          <a:xfrm>
            <a:off x="760949" y="1563880"/>
            <a:ext cx="4509551" cy="2674745"/>
          </a:xfrm>
          <a:custGeom>
            <a:avLst/>
            <a:gdLst>
              <a:gd name="connsiteX0" fmla="*/ 0 w 2422858"/>
              <a:gd name="connsiteY0" fmla="*/ 147059 h 2287706"/>
              <a:gd name="connsiteX1" fmla="*/ 147059 w 2422858"/>
              <a:gd name="connsiteY1" fmla="*/ 0 h 2287706"/>
              <a:gd name="connsiteX2" fmla="*/ 2275800 w 2422858"/>
              <a:gd name="connsiteY2" fmla="*/ 0 h 2287706"/>
              <a:gd name="connsiteX3" fmla="*/ 2422859 w 2422858"/>
              <a:gd name="connsiteY3" fmla="*/ 147059 h 2287706"/>
              <a:gd name="connsiteX4" fmla="*/ 2422859 w 2422858"/>
              <a:gd name="connsiteY4" fmla="*/ 2140648 h 2287706"/>
              <a:gd name="connsiteX5" fmla="*/ 2275800 w 2422858"/>
              <a:gd name="connsiteY5" fmla="*/ 2287707 h 2287706"/>
              <a:gd name="connsiteX6" fmla="*/ 147059 w 2422858"/>
              <a:gd name="connsiteY6" fmla="*/ 2287707 h 2287706"/>
              <a:gd name="connsiteX7" fmla="*/ 0 w 2422858"/>
              <a:gd name="connsiteY7" fmla="*/ 2140648 h 2287706"/>
              <a:gd name="connsiteX8" fmla="*/ 0 w 2422858"/>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858" h="2287706">
                <a:moveTo>
                  <a:pt x="0" y="147059"/>
                </a:moveTo>
                <a:cubicBezTo>
                  <a:pt x="0" y="65866"/>
                  <a:pt x="65866" y="0"/>
                  <a:pt x="147059" y="0"/>
                </a:cubicBezTo>
                <a:lnTo>
                  <a:pt x="2275800" y="0"/>
                </a:lnTo>
                <a:cubicBezTo>
                  <a:pt x="2356993" y="0"/>
                  <a:pt x="2422859" y="65866"/>
                  <a:pt x="2422859" y="147059"/>
                </a:cubicBezTo>
                <a:lnTo>
                  <a:pt x="2422859" y="2140648"/>
                </a:lnTo>
                <a:cubicBezTo>
                  <a:pt x="2422859" y="2221841"/>
                  <a:pt x="2356993" y="2287707"/>
                  <a:pt x="2275800" y="2287707"/>
                </a:cubicBezTo>
                <a:lnTo>
                  <a:pt x="147059" y="2287707"/>
                </a:lnTo>
                <a:cubicBezTo>
                  <a:pt x="65866" y="2287707"/>
                  <a:pt x="0" y="2221841"/>
                  <a:pt x="0" y="2140648"/>
                </a:cubicBezTo>
                <a:lnTo>
                  <a:pt x="0" y="147059"/>
                </a:lnTo>
                <a:close/>
              </a:path>
            </a:pathLst>
          </a:custGeom>
          <a:solidFill>
            <a:schemeClr val="bg1">
              <a:lumMod val="85000"/>
            </a:schemeClr>
          </a:solidFill>
          <a:ln w="12658" cap="flat">
            <a:noFill/>
            <a:prstDash val="solid"/>
            <a:miter/>
          </a:ln>
        </p:spPr>
        <p:txBody>
          <a:bodyPr rtlCol="0" anchor="ctr"/>
          <a:lstStyle/>
          <a:p>
            <a:endParaRPr lang="en-US" sz="1184">
              <a:solidFill>
                <a:schemeClr val="tx1"/>
              </a:solidFill>
            </a:endParaRPr>
          </a:p>
        </p:txBody>
      </p:sp>
      <p:sp>
        <p:nvSpPr>
          <p:cNvPr id="30" name="Freeform: Shape 16">
            <a:extLst>
              <a:ext uri="{FF2B5EF4-FFF2-40B4-BE49-F238E27FC236}">
                <a16:creationId xmlns:a16="http://schemas.microsoft.com/office/drawing/2014/main" id="{6A6B9789-449F-4C83-97AA-CBF9B9CF28C2}"/>
              </a:ext>
            </a:extLst>
          </p:cNvPr>
          <p:cNvSpPr/>
          <p:nvPr/>
        </p:nvSpPr>
        <p:spPr>
          <a:xfrm>
            <a:off x="5513034" y="1521753"/>
            <a:ext cx="4507992" cy="2679192"/>
          </a:xfrm>
          <a:custGeom>
            <a:avLst/>
            <a:gdLst>
              <a:gd name="connsiteX0" fmla="*/ 0 w 2422985"/>
              <a:gd name="connsiteY0" fmla="*/ 147059 h 2287706"/>
              <a:gd name="connsiteX1" fmla="*/ 147059 w 2422985"/>
              <a:gd name="connsiteY1" fmla="*/ 0 h 2287706"/>
              <a:gd name="connsiteX2" fmla="*/ 2275927 w 2422985"/>
              <a:gd name="connsiteY2" fmla="*/ 0 h 2287706"/>
              <a:gd name="connsiteX3" fmla="*/ 2422985 w 2422985"/>
              <a:gd name="connsiteY3" fmla="*/ 147059 h 2287706"/>
              <a:gd name="connsiteX4" fmla="*/ 2422985 w 2422985"/>
              <a:gd name="connsiteY4" fmla="*/ 2140648 h 2287706"/>
              <a:gd name="connsiteX5" fmla="*/ 2275927 w 2422985"/>
              <a:gd name="connsiteY5" fmla="*/ 2287707 h 2287706"/>
              <a:gd name="connsiteX6" fmla="*/ 147185 w 2422985"/>
              <a:gd name="connsiteY6" fmla="*/ 2287707 h 2287706"/>
              <a:gd name="connsiteX7" fmla="*/ 127 w 2422985"/>
              <a:gd name="connsiteY7" fmla="*/ 2140648 h 2287706"/>
              <a:gd name="connsiteX8" fmla="*/ 127 w 2422985"/>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985" h="2287706">
                <a:moveTo>
                  <a:pt x="0" y="147059"/>
                </a:moveTo>
                <a:cubicBezTo>
                  <a:pt x="0" y="65866"/>
                  <a:pt x="65866" y="0"/>
                  <a:pt x="147059" y="0"/>
                </a:cubicBezTo>
                <a:lnTo>
                  <a:pt x="2275927" y="0"/>
                </a:lnTo>
                <a:cubicBezTo>
                  <a:pt x="2357120" y="0"/>
                  <a:pt x="2422985" y="65866"/>
                  <a:pt x="2422985" y="147059"/>
                </a:cubicBezTo>
                <a:lnTo>
                  <a:pt x="2422985" y="2140648"/>
                </a:lnTo>
                <a:cubicBezTo>
                  <a:pt x="2422985" y="2221841"/>
                  <a:pt x="2357120" y="2287707"/>
                  <a:pt x="2275927" y="2287707"/>
                </a:cubicBezTo>
                <a:lnTo>
                  <a:pt x="147185" y="2287707"/>
                </a:lnTo>
                <a:cubicBezTo>
                  <a:pt x="65993" y="2287707"/>
                  <a:pt x="127" y="2221841"/>
                  <a:pt x="127" y="2140648"/>
                </a:cubicBezTo>
                <a:lnTo>
                  <a:pt x="127" y="147059"/>
                </a:lnTo>
                <a:close/>
              </a:path>
            </a:pathLst>
          </a:custGeom>
          <a:solidFill>
            <a:schemeClr val="accent1">
              <a:lumMod val="20000"/>
              <a:lumOff val="80000"/>
            </a:schemeClr>
          </a:solidFill>
          <a:ln w="12658" cap="flat">
            <a:noFill/>
            <a:prstDash val="solid"/>
            <a:miter/>
          </a:ln>
        </p:spPr>
        <p:txBody>
          <a:bodyPr rtlCol="0" anchor="ctr"/>
          <a:lstStyle/>
          <a:p>
            <a:endParaRPr lang="en-US" sz="1184">
              <a:solidFill>
                <a:schemeClr val="tx1"/>
              </a:solidFill>
            </a:endParaRPr>
          </a:p>
        </p:txBody>
      </p:sp>
      <p:sp>
        <p:nvSpPr>
          <p:cNvPr id="31" name="Freeform: Shape 17">
            <a:extLst>
              <a:ext uri="{FF2B5EF4-FFF2-40B4-BE49-F238E27FC236}">
                <a16:creationId xmlns:a16="http://schemas.microsoft.com/office/drawing/2014/main" id="{A15FE208-5DDE-452B-8DC3-500B08BFD140}"/>
              </a:ext>
            </a:extLst>
          </p:cNvPr>
          <p:cNvSpPr/>
          <p:nvPr/>
        </p:nvSpPr>
        <p:spPr>
          <a:xfrm>
            <a:off x="724253" y="4334089"/>
            <a:ext cx="4507992" cy="2679192"/>
          </a:xfrm>
          <a:custGeom>
            <a:avLst/>
            <a:gdLst>
              <a:gd name="connsiteX0" fmla="*/ 0 w 2422858"/>
              <a:gd name="connsiteY0" fmla="*/ 147059 h 2287706"/>
              <a:gd name="connsiteX1" fmla="*/ 147059 w 2422858"/>
              <a:gd name="connsiteY1" fmla="*/ 0 h 2287706"/>
              <a:gd name="connsiteX2" fmla="*/ 2275800 w 2422858"/>
              <a:gd name="connsiteY2" fmla="*/ 0 h 2287706"/>
              <a:gd name="connsiteX3" fmla="*/ 2422859 w 2422858"/>
              <a:gd name="connsiteY3" fmla="*/ 147059 h 2287706"/>
              <a:gd name="connsiteX4" fmla="*/ 2422859 w 2422858"/>
              <a:gd name="connsiteY4" fmla="*/ 2140648 h 2287706"/>
              <a:gd name="connsiteX5" fmla="*/ 2275800 w 2422858"/>
              <a:gd name="connsiteY5" fmla="*/ 2287707 h 2287706"/>
              <a:gd name="connsiteX6" fmla="*/ 147059 w 2422858"/>
              <a:gd name="connsiteY6" fmla="*/ 2287707 h 2287706"/>
              <a:gd name="connsiteX7" fmla="*/ 0 w 2422858"/>
              <a:gd name="connsiteY7" fmla="*/ 2140648 h 2287706"/>
              <a:gd name="connsiteX8" fmla="*/ 0 w 2422858"/>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858" h="2287706">
                <a:moveTo>
                  <a:pt x="0" y="147059"/>
                </a:moveTo>
                <a:cubicBezTo>
                  <a:pt x="0" y="65866"/>
                  <a:pt x="65866" y="0"/>
                  <a:pt x="147059" y="0"/>
                </a:cubicBezTo>
                <a:lnTo>
                  <a:pt x="2275800" y="0"/>
                </a:lnTo>
                <a:cubicBezTo>
                  <a:pt x="2356993" y="0"/>
                  <a:pt x="2422859" y="65866"/>
                  <a:pt x="2422859" y="147059"/>
                </a:cubicBezTo>
                <a:lnTo>
                  <a:pt x="2422859" y="2140648"/>
                </a:lnTo>
                <a:cubicBezTo>
                  <a:pt x="2422859" y="2221841"/>
                  <a:pt x="2356993" y="2287707"/>
                  <a:pt x="2275800" y="2287707"/>
                </a:cubicBezTo>
                <a:lnTo>
                  <a:pt x="147059" y="2287707"/>
                </a:lnTo>
                <a:cubicBezTo>
                  <a:pt x="65866" y="2287707"/>
                  <a:pt x="0" y="2221841"/>
                  <a:pt x="0" y="2140648"/>
                </a:cubicBezTo>
                <a:lnTo>
                  <a:pt x="0" y="147059"/>
                </a:lnTo>
                <a:close/>
              </a:path>
            </a:pathLst>
          </a:custGeom>
          <a:solidFill>
            <a:schemeClr val="accent1">
              <a:lumMod val="20000"/>
              <a:lumOff val="80000"/>
            </a:schemeClr>
          </a:solidFill>
          <a:ln w="12658" cap="flat">
            <a:noFill/>
            <a:prstDash val="solid"/>
            <a:miter/>
          </a:ln>
        </p:spPr>
        <p:txBody>
          <a:bodyPr rtlCol="0" anchor="ctr"/>
          <a:lstStyle/>
          <a:p>
            <a:endParaRPr lang="en-US" sz="1184"/>
          </a:p>
        </p:txBody>
      </p:sp>
      <p:sp>
        <p:nvSpPr>
          <p:cNvPr id="32" name="Freeform: Shape 19">
            <a:extLst>
              <a:ext uri="{FF2B5EF4-FFF2-40B4-BE49-F238E27FC236}">
                <a16:creationId xmlns:a16="http://schemas.microsoft.com/office/drawing/2014/main" id="{7F9522A3-0516-48AE-AC3D-07E794E06436}"/>
              </a:ext>
            </a:extLst>
          </p:cNvPr>
          <p:cNvSpPr/>
          <p:nvPr/>
        </p:nvSpPr>
        <p:spPr>
          <a:xfrm>
            <a:off x="5563108" y="4314825"/>
            <a:ext cx="4507992" cy="2679192"/>
          </a:xfrm>
          <a:custGeom>
            <a:avLst/>
            <a:gdLst>
              <a:gd name="connsiteX0" fmla="*/ 0 w 2422985"/>
              <a:gd name="connsiteY0" fmla="*/ 147059 h 2287706"/>
              <a:gd name="connsiteX1" fmla="*/ 147059 w 2422985"/>
              <a:gd name="connsiteY1" fmla="*/ 0 h 2287706"/>
              <a:gd name="connsiteX2" fmla="*/ 2275927 w 2422985"/>
              <a:gd name="connsiteY2" fmla="*/ 0 h 2287706"/>
              <a:gd name="connsiteX3" fmla="*/ 2422985 w 2422985"/>
              <a:gd name="connsiteY3" fmla="*/ 147059 h 2287706"/>
              <a:gd name="connsiteX4" fmla="*/ 2422985 w 2422985"/>
              <a:gd name="connsiteY4" fmla="*/ 2140648 h 2287706"/>
              <a:gd name="connsiteX5" fmla="*/ 2275927 w 2422985"/>
              <a:gd name="connsiteY5" fmla="*/ 2287707 h 2287706"/>
              <a:gd name="connsiteX6" fmla="*/ 147185 w 2422985"/>
              <a:gd name="connsiteY6" fmla="*/ 2287707 h 2287706"/>
              <a:gd name="connsiteX7" fmla="*/ 127 w 2422985"/>
              <a:gd name="connsiteY7" fmla="*/ 2140648 h 2287706"/>
              <a:gd name="connsiteX8" fmla="*/ 127 w 2422985"/>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985" h="2287706">
                <a:moveTo>
                  <a:pt x="0" y="147059"/>
                </a:moveTo>
                <a:cubicBezTo>
                  <a:pt x="0" y="65866"/>
                  <a:pt x="65866" y="0"/>
                  <a:pt x="147059" y="0"/>
                </a:cubicBezTo>
                <a:lnTo>
                  <a:pt x="2275927" y="0"/>
                </a:lnTo>
                <a:cubicBezTo>
                  <a:pt x="2357120" y="0"/>
                  <a:pt x="2422985" y="65866"/>
                  <a:pt x="2422985" y="147059"/>
                </a:cubicBezTo>
                <a:lnTo>
                  <a:pt x="2422985" y="2140648"/>
                </a:lnTo>
                <a:cubicBezTo>
                  <a:pt x="2422985" y="2221841"/>
                  <a:pt x="2357120" y="2287707"/>
                  <a:pt x="2275927" y="2287707"/>
                </a:cubicBezTo>
                <a:lnTo>
                  <a:pt x="147185" y="2287707"/>
                </a:lnTo>
                <a:cubicBezTo>
                  <a:pt x="65993" y="2287707"/>
                  <a:pt x="127" y="2221841"/>
                  <a:pt x="127" y="2140648"/>
                </a:cubicBezTo>
                <a:lnTo>
                  <a:pt x="127" y="147059"/>
                </a:lnTo>
                <a:close/>
              </a:path>
            </a:pathLst>
          </a:custGeom>
          <a:solidFill>
            <a:schemeClr val="bg1">
              <a:lumMod val="85000"/>
            </a:schemeClr>
          </a:solidFill>
          <a:ln w="12658" cap="flat">
            <a:noFill/>
            <a:prstDash val="solid"/>
            <a:miter/>
          </a:ln>
        </p:spPr>
        <p:txBody>
          <a:bodyPr rtlCol="0" anchor="ctr"/>
          <a:lstStyle/>
          <a:p>
            <a:endParaRPr lang="en-US" sz="1184"/>
          </a:p>
        </p:txBody>
      </p:sp>
      <p:sp>
        <p:nvSpPr>
          <p:cNvPr id="33" name="Freeform: Shape 71">
            <a:extLst>
              <a:ext uri="{FF2B5EF4-FFF2-40B4-BE49-F238E27FC236}">
                <a16:creationId xmlns:a16="http://schemas.microsoft.com/office/drawing/2014/main" id="{E4AC0FA5-0519-4D89-B0E8-39A9C4989788}"/>
              </a:ext>
            </a:extLst>
          </p:cNvPr>
          <p:cNvSpPr/>
          <p:nvPr/>
        </p:nvSpPr>
        <p:spPr>
          <a:xfrm>
            <a:off x="1017276" y="2257425"/>
            <a:ext cx="748024" cy="340762"/>
          </a:xfrm>
          <a:custGeom>
            <a:avLst/>
            <a:gdLst>
              <a:gd name="connsiteX0" fmla="*/ 1061535 w 1137249"/>
              <a:gd name="connsiteY0" fmla="*/ 74085 h 518074"/>
              <a:gd name="connsiteX1" fmla="*/ 819594 w 1137249"/>
              <a:gd name="connsiteY1" fmla="*/ 185082 h 518074"/>
              <a:gd name="connsiteX2" fmla="*/ 558744 w 1137249"/>
              <a:gd name="connsiteY2" fmla="*/ 194278 h 518074"/>
              <a:gd name="connsiteX3" fmla="*/ 698624 w 1137249"/>
              <a:gd name="connsiteY3" fmla="*/ 148040 h 518074"/>
              <a:gd name="connsiteX4" fmla="*/ 754187 w 1137249"/>
              <a:gd name="connsiteY4" fmla="*/ 0 h 518074"/>
              <a:gd name="connsiteX5" fmla="*/ 502792 w 1137249"/>
              <a:gd name="connsiteY5" fmla="*/ 37042 h 518074"/>
              <a:gd name="connsiteX6" fmla="*/ 214354 w 1137249"/>
              <a:gd name="connsiteY6" fmla="*/ 74085 h 518074"/>
              <a:gd name="connsiteX7" fmla="*/ 0 w 1137249"/>
              <a:gd name="connsiteY7" fmla="*/ 314601 h 518074"/>
              <a:gd name="connsiteX8" fmla="*/ 204899 w 1137249"/>
              <a:gd name="connsiteY8" fmla="*/ 518075 h 518074"/>
              <a:gd name="connsiteX9" fmla="*/ 400342 w 1137249"/>
              <a:gd name="connsiteY9" fmla="*/ 388556 h 518074"/>
              <a:gd name="connsiteX10" fmla="*/ 679714 w 1137249"/>
              <a:gd name="connsiteY10" fmla="*/ 379360 h 518074"/>
              <a:gd name="connsiteX11" fmla="*/ 782163 w 1137249"/>
              <a:gd name="connsiteY11" fmla="*/ 360839 h 518074"/>
              <a:gd name="connsiteX12" fmla="*/ 1136008 w 1137249"/>
              <a:gd name="connsiteY12" fmla="*/ 138844 h 518074"/>
              <a:gd name="connsiteX13" fmla="*/ 1061535 w 1137249"/>
              <a:gd name="connsiteY13" fmla="*/ 74085 h 51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7249" h="518074">
                <a:moveTo>
                  <a:pt x="1061535" y="74085"/>
                </a:moveTo>
                <a:cubicBezTo>
                  <a:pt x="996517" y="83281"/>
                  <a:pt x="903522" y="148040"/>
                  <a:pt x="819594" y="185082"/>
                </a:cubicBezTo>
                <a:cubicBezTo>
                  <a:pt x="717145" y="231320"/>
                  <a:pt x="558744" y="194278"/>
                  <a:pt x="558744" y="194278"/>
                </a:cubicBezTo>
                <a:cubicBezTo>
                  <a:pt x="577265" y="185082"/>
                  <a:pt x="679714" y="157236"/>
                  <a:pt x="698624" y="148040"/>
                </a:cubicBezTo>
                <a:cubicBezTo>
                  <a:pt x="810139" y="101802"/>
                  <a:pt x="801073" y="0"/>
                  <a:pt x="754187" y="0"/>
                </a:cubicBezTo>
                <a:cubicBezTo>
                  <a:pt x="679714" y="9196"/>
                  <a:pt x="642672" y="18521"/>
                  <a:pt x="502792" y="37042"/>
                </a:cubicBezTo>
                <a:cubicBezTo>
                  <a:pt x="400342" y="55564"/>
                  <a:pt x="279372" y="46238"/>
                  <a:pt x="214354" y="74085"/>
                </a:cubicBezTo>
                <a:cubicBezTo>
                  <a:pt x="139880" y="101802"/>
                  <a:pt x="0" y="314601"/>
                  <a:pt x="0" y="314601"/>
                </a:cubicBezTo>
                <a:cubicBezTo>
                  <a:pt x="204899" y="518075"/>
                  <a:pt x="204899" y="518075"/>
                  <a:pt x="204899" y="518075"/>
                </a:cubicBezTo>
                <a:cubicBezTo>
                  <a:pt x="204899" y="518075"/>
                  <a:pt x="335324" y="388556"/>
                  <a:pt x="400342" y="388556"/>
                </a:cubicBezTo>
                <a:cubicBezTo>
                  <a:pt x="540223" y="388556"/>
                  <a:pt x="549289" y="388556"/>
                  <a:pt x="679714" y="379360"/>
                </a:cubicBezTo>
                <a:cubicBezTo>
                  <a:pt x="735666" y="379360"/>
                  <a:pt x="745121" y="379360"/>
                  <a:pt x="782163" y="360839"/>
                </a:cubicBezTo>
                <a:cubicBezTo>
                  <a:pt x="950019" y="305405"/>
                  <a:pt x="1136008" y="157365"/>
                  <a:pt x="1136008" y="138844"/>
                </a:cubicBezTo>
                <a:cubicBezTo>
                  <a:pt x="1145463" y="92476"/>
                  <a:pt x="1098966" y="74085"/>
                  <a:pt x="1061535" y="74085"/>
                </a:cubicBezTo>
                <a:close/>
              </a:path>
            </a:pathLst>
          </a:custGeom>
          <a:solidFill>
            <a:schemeClr val="tx2"/>
          </a:solidFill>
          <a:ln w="12950" cap="flat">
            <a:noFill/>
            <a:prstDash val="solid"/>
            <a:miter/>
          </a:ln>
        </p:spPr>
        <p:txBody>
          <a:bodyPr rtlCol="0" anchor="ctr"/>
          <a:lstStyle/>
          <a:p>
            <a:endParaRPr lang="en-US" sz="1184" dirty="0"/>
          </a:p>
        </p:txBody>
      </p:sp>
      <p:grpSp>
        <p:nvGrpSpPr>
          <p:cNvPr id="36" name="Group 35">
            <a:extLst>
              <a:ext uri="{FF2B5EF4-FFF2-40B4-BE49-F238E27FC236}">
                <a16:creationId xmlns:a16="http://schemas.microsoft.com/office/drawing/2014/main" id="{0B290151-13B3-4379-9452-100C7A6F206E}"/>
              </a:ext>
            </a:extLst>
          </p:cNvPr>
          <p:cNvGrpSpPr/>
          <p:nvPr/>
        </p:nvGrpSpPr>
        <p:grpSpPr>
          <a:xfrm>
            <a:off x="1003300" y="4896469"/>
            <a:ext cx="675125" cy="561356"/>
            <a:chOff x="6057547" y="5433048"/>
            <a:chExt cx="675125" cy="561356"/>
          </a:xfrm>
        </p:grpSpPr>
        <p:sp>
          <p:nvSpPr>
            <p:cNvPr id="37" name="Freeform: Shape 41">
              <a:extLst>
                <a:ext uri="{FF2B5EF4-FFF2-40B4-BE49-F238E27FC236}">
                  <a16:creationId xmlns:a16="http://schemas.microsoft.com/office/drawing/2014/main" id="{A2661990-F2B1-40C1-9AB6-81F1D77E158A}"/>
                </a:ext>
              </a:extLst>
            </p:cNvPr>
            <p:cNvSpPr/>
            <p:nvPr/>
          </p:nvSpPr>
          <p:spPr>
            <a:xfrm>
              <a:off x="6108787" y="5619998"/>
              <a:ext cx="119221" cy="289429"/>
            </a:xfrm>
            <a:custGeom>
              <a:avLst/>
              <a:gdLst>
                <a:gd name="connsiteX0" fmla="*/ 26508 w 119221"/>
                <a:gd name="connsiteY0" fmla="*/ 289429 h 289429"/>
                <a:gd name="connsiteX1" fmla="*/ 26508 w 119221"/>
                <a:gd name="connsiteY1" fmla="*/ 289429 h 289429"/>
                <a:gd name="connsiteX2" fmla="*/ 26508 w 119221"/>
                <a:gd name="connsiteY2" fmla="*/ 289429 h 289429"/>
                <a:gd name="connsiteX3" fmla="*/ 92714 w 119221"/>
                <a:gd name="connsiteY3" fmla="*/ 289429 h 289429"/>
                <a:gd name="connsiteX4" fmla="*/ 119222 w 119221"/>
                <a:gd name="connsiteY4" fmla="*/ 264317 h 289429"/>
                <a:gd name="connsiteX5" fmla="*/ 119222 w 119221"/>
                <a:gd name="connsiteY5" fmla="*/ 25112 h 289429"/>
                <a:gd name="connsiteX6" fmla="*/ 92714 w 119221"/>
                <a:gd name="connsiteY6" fmla="*/ 0 h 289429"/>
                <a:gd name="connsiteX7" fmla="*/ 26508 w 119221"/>
                <a:gd name="connsiteY7" fmla="*/ 0 h 289429"/>
                <a:gd name="connsiteX8" fmla="*/ 0 w 119221"/>
                <a:gd name="connsiteY8" fmla="*/ 25112 h 289429"/>
                <a:gd name="connsiteX9" fmla="*/ 0 w 119221"/>
                <a:gd name="connsiteY9" fmla="*/ 264317 h 289429"/>
                <a:gd name="connsiteX10" fmla="*/ 26508 w 119221"/>
                <a:gd name="connsiteY10" fmla="*/ 289429 h 28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21" h="289429">
                  <a:moveTo>
                    <a:pt x="26508" y="289429"/>
                  </a:moveTo>
                  <a:lnTo>
                    <a:pt x="26508" y="289429"/>
                  </a:lnTo>
                  <a:moveTo>
                    <a:pt x="26508" y="289429"/>
                  </a:moveTo>
                  <a:cubicBezTo>
                    <a:pt x="92714" y="289429"/>
                    <a:pt x="92714" y="289429"/>
                    <a:pt x="92714" y="289429"/>
                  </a:cubicBezTo>
                  <a:cubicBezTo>
                    <a:pt x="105904" y="289429"/>
                    <a:pt x="119222" y="276873"/>
                    <a:pt x="119222" y="264317"/>
                  </a:cubicBezTo>
                  <a:cubicBezTo>
                    <a:pt x="119222" y="25112"/>
                    <a:pt x="119222" y="25112"/>
                    <a:pt x="119222" y="25112"/>
                  </a:cubicBezTo>
                  <a:cubicBezTo>
                    <a:pt x="119222" y="12556"/>
                    <a:pt x="106031" y="0"/>
                    <a:pt x="92714" y="0"/>
                  </a:cubicBezTo>
                  <a:cubicBezTo>
                    <a:pt x="26508" y="0"/>
                    <a:pt x="26508" y="0"/>
                    <a:pt x="26508" y="0"/>
                  </a:cubicBezTo>
                  <a:cubicBezTo>
                    <a:pt x="13317" y="0"/>
                    <a:pt x="0" y="12556"/>
                    <a:pt x="0" y="25112"/>
                  </a:cubicBezTo>
                  <a:cubicBezTo>
                    <a:pt x="0" y="264317"/>
                    <a:pt x="0" y="264317"/>
                    <a:pt x="0" y="264317"/>
                  </a:cubicBezTo>
                  <a:cubicBezTo>
                    <a:pt x="0" y="276873"/>
                    <a:pt x="13191" y="289429"/>
                    <a:pt x="26508" y="289429"/>
                  </a:cubicBezTo>
                  <a:close/>
                </a:path>
              </a:pathLst>
            </a:custGeom>
            <a:solidFill>
              <a:srgbClr val="00538E"/>
            </a:solidFill>
            <a:ln w="12677" cap="flat">
              <a:noFill/>
              <a:prstDash val="solid"/>
              <a:miter/>
            </a:ln>
          </p:spPr>
          <p:txBody>
            <a:bodyPr rtlCol="0" anchor="ctr"/>
            <a:lstStyle/>
            <a:p>
              <a:endParaRPr lang="en-US" dirty="0"/>
            </a:p>
          </p:txBody>
        </p:sp>
        <p:sp>
          <p:nvSpPr>
            <p:cNvPr id="40" name="Freeform: Shape 43">
              <a:extLst>
                <a:ext uri="{FF2B5EF4-FFF2-40B4-BE49-F238E27FC236}">
                  <a16:creationId xmlns:a16="http://schemas.microsoft.com/office/drawing/2014/main" id="{E051EDE4-A281-4D86-AC6A-058F7B5ECB30}"/>
                </a:ext>
              </a:extLst>
            </p:cNvPr>
            <p:cNvSpPr/>
            <p:nvPr/>
          </p:nvSpPr>
          <p:spPr>
            <a:xfrm>
              <a:off x="6261873" y="5433048"/>
              <a:ext cx="119221" cy="476379"/>
            </a:xfrm>
            <a:custGeom>
              <a:avLst/>
              <a:gdLst>
                <a:gd name="connsiteX0" fmla="*/ 26508 w 119221"/>
                <a:gd name="connsiteY0" fmla="*/ 476379 h 476379"/>
                <a:gd name="connsiteX1" fmla="*/ 26508 w 119221"/>
                <a:gd name="connsiteY1" fmla="*/ 476379 h 476379"/>
                <a:gd name="connsiteX2" fmla="*/ 26508 w 119221"/>
                <a:gd name="connsiteY2" fmla="*/ 476379 h 476379"/>
                <a:gd name="connsiteX3" fmla="*/ 92714 w 119221"/>
                <a:gd name="connsiteY3" fmla="*/ 476379 h 476379"/>
                <a:gd name="connsiteX4" fmla="*/ 119222 w 119221"/>
                <a:gd name="connsiteY4" fmla="*/ 450886 h 476379"/>
                <a:gd name="connsiteX5" fmla="*/ 119222 w 119221"/>
                <a:gd name="connsiteY5" fmla="*/ 25493 h 476379"/>
                <a:gd name="connsiteX6" fmla="*/ 92714 w 119221"/>
                <a:gd name="connsiteY6" fmla="*/ 0 h 476379"/>
                <a:gd name="connsiteX7" fmla="*/ 26508 w 119221"/>
                <a:gd name="connsiteY7" fmla="*/ 0 h 476379"/>
                <a:gd name="connsiteX8" fmla="*/ 0 w 119221"/>
                <a:gd name="connsiteY8" fmla="*/ 25493 h 476379"/>
                <a:gd name="connsiteX9" fmla="*/ 0 w 119221"/>
                <a:gd name="connsiteY9" fmla="*/ 450886 h 476379"/>
                <a:gd name="connsiteX10" fmla="*/ 26508 w 119221"/>
                <a:gd name="connsiteY10" fmla="*/ 476379 h 47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21" h="476379">
                  <a:moveTo>
                    <a:pt x="26508" y="476379"/>
                  </a:moveTo>
                  <a:lnTo>
                    <a:pt x="26508" y="476379"/>
                  </a:lnTo>
                  <a:moveTo>
                    <a:pt x="26508" y="476379"/>
                  </a:moveTo>
                  <a:cubicBezTo>
                    <a:pt x="92714" y="476379"/>
                    <a:pt x="92714" y="476379"/>
                    <a:pt x="92714" y="476379"/>
                  </a:cubicBezTo>
                  <a:cubicBezTo>
                    <a:pt x="112626" y="476379"/>
                    <a:pt x="119222" y="463569"/>
                    <a:pt x="119222" y="450886"/>
                  </a:cubicBezTo>
                  <a:cubicBezTo>
                    <a:pt x="119222" y="25493"/>
                    <a:pt x="119222" y="25493"/>
                    <a:pt x="119222" y="25493"/>
                  </a:cubicBezTo>
                  <a:cubicBezTo>
                    <a:pt x="119222" y="12683"/>
                    <a:pt x="112626" y="0"/>
                    <a:pt x="92714" y="0"/>
                  </a:cubicBezTo>
                  <a:cubicBezTo>
                    <a:pt x="26508" y="0"/>
                    <a:pt x="26508" y="0"/>
                    <a:pt x="26508" y="0"/>
                  </a:cubicBezTo>
                  <a:cubicBezTo>
                    <a:pt x="13317" y="0"/>
                    <a:pt x="0" y="12810"/>
                    <a:pt x="0" y="25493"/>
                  </a:cubicBezTo>
                  <a:cubicBezTo>
                    <a:pt x="0" y="450886"/>
                    <a:pt x="0" y="450886"/>
                    <a:pt x="0" y="450886"/>
                  </a:cubicBezTo>
                  <a:cubicBezTo>
                    <a:pt x="0" y="463569"/>
                    <a:pt x="13317" y="476379"/>
                    <a:pt x="26508" y="476379"/>
                  </a:cubicBezTo>
                  <a:close/>
                </a:path>
              </a:pathLst>
            </a:custGeom>
            <a:solidFill>
              <a:srgbClr val="00538E"/>
            </a:solidFill>
            <a:ln w="12677" cap="flat">
              <a:noFill/>
              <a:prstDash val="solid"/>
              <a:miter/>
            </a:ln>
          </p:spPr>
          <p:txBody>
            <a:bodyPr rtlCol="0" anchor="ctr"/>
            <a:lstStyle/>
            <a:p>
              <a:endParaRPr lang="en-US" dirty="0"/>
            </a:p>
          </p:txBody>
        </p:sp>
        <p:sp>
          <p:nvSpPr>
            <p:cNvPr id="41" name="Freeform: Shape 46">
              <a:extLst>
                <a:ext uri="{FF2B5EF4-FFF2-40B4-BE49-F238E27FC236}">
                  <a16:creationId xmlns:a16="http://schemas.microsoft.com/office/drawing/2014/main" id="{06B8ED41-3DD3-4CEF-8AAA-B99BD5B0AEF5}"/>
                </a:ext>
              </a:extLst>
            </p:cNvPr>
            <p:cNvSpPr/>
            <p:nvPr/>
          </p:nvSpPr>
          <p:spPr>
            <a:xfrm>
              <a:off x="6415085" y="5535148"/>
              <a:ext cx="113387" cy="374279"/>
            </a:xfrm>
            <a:custGeom>
              <a:avLst/>
              <a:gdLst>
                <a:gd name="connsiteX0" fmla="*/ 31454 w 113387"/>
                <a:gd name="connsiteY0" fmla="*/ 31454 h 374279"/>
                <a:gd name="connsiteX1" fmla="*/ 31454 w 113387"/>
                <a:gd name="connsiteY1" fmla="*/ 31454 h 374279"/>
                <a:gd name="connsiteX2" fmla="*/ 31454 w 113387"/>
                <a:gd name="connsiteY2" fmla="*/ 31454 h 374279"/>
                <a:gd name="connsiteX3" fmla="*/ 88148 w 113387"/>
                <a:gd name="connsiteY3" fmla="*/ 31454 h 374279"/>
                <a:gd name="connsiteX4" fmla="*/ 88148 w 113387"/>
                <a:gd name="connsiteY4" fmla="*/ 342445 h 374279"/>
                <a:gd name="connsiteX5" fmla="*/ 31454 w 113387"/>
                <a:gd name="connsiteY5" fmla="*/ 342445 h 374279"/>
                <a:gd name="connsiteX6" fmla="*/ 31454 w 113387"/>
                <a:gd name="connsiteY6" fmla="*/ 31454 h 374279"/>
                <a:gd name="connsiteX7" fmla="*/ 25239 w 113387"/>
                <a:gd name="connsiteY7" fmla="*/ 374279 h 374279"/>
                <a:gd name="connsiteX8" fmla="*/ 94490 w 113387"/>
                <a:gd name="connsiteY8" fmla="*/ 374279 h 374279"/>
                <a:gd name="connsiteX9" fmla="*/ 113387 w 113387"/>
                <a:gd name="connsiteY9" fmla="*/ 349040 h 374279"/>
                <a:gd name="connsiteX10" fmla="*/ 113387 w 113387"/>
                <a:gd name="connsiteY10" fmla="*/ 25239 h 374279"/>
                <a:gd name="connsiteX11" fmla="*/ 94490 w 113387"/>
                <a:gd name="connsiteY11" fmla="*/ 0 h 374279"/>
                <a:gd name="connsiteX12" fmla="*/ 25239 w 113387"/>
                <a:gd name="connsiteY12" fmla="*/ 0 h 374279"/>
                <a:gd name="connsiteX13" fmla="*/ 0 w 113387"/>
                <a:gd name="connsiteY13" fmla="*/ 25239 h 374279"/>
                <a:gd name="connsiteX14" fmla="*/ 0 w 113387"/>
                <a:gd name="connsiteY14" fmla="*/ 349040 h 374279"/>
                <a:gd name="connsiteX15" fmla="*/ 25239 w 113387"/>
                <a:gd name="connsiteY15" fmla="*/ 374279 h 3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387" h="374279">
                  <a:moveTo>
                    <a:pt x="31454" y="31454"/>
                  </a:moveTo>
                  <a:lnTo>
                    <a:pt x="31454" y="31454"/>
                  </a:lnTo>
                  <a:moveTo>
                    <a:pt x="31454" y="31454"/>
                  </a:moveTo>
                  <a:cubicBezTo>
                    <a:pt x="88148" y="31454"/>
                    <a:pt x="88148" y="31454"/>
                    <a:pt x="88148" y="31454"/>
                  </a:cubicBezTo>
                  <a:cubicBezTo>
                    <a:pt x="88148" y="342445"/>
                    <a:pt x="88148" y="342445"/>
                    <a:pt x="88148" y="342445"/>
                  </a:cubicBezTo>
                  <a:cubicBezTo>
                    <a:pt x="31454" y="342445"/>
                    <a:pt x="31454" y="342445"/>
                    <a:pt x="31454" y="342445"/>
                  </a:cubicBezTo>
                  <a:lnTo>
                    <a:pt x="31454" y="31454"/>
                  </a:lnTo>
                  <a:close/>
                  <a:moveTo>
                    <a:pt x="25239" y="374279"/>
                  </a:moveTo>
                  <a:cubicBezTo>
                    <a:pt x="94490" y="374279"/>
                    <a:pt x="94490" y="374279"/>
                    <a:pt x="94490" y="374279"/>
                  </a:cubicBezTo>
                  <a:cubicBezTo>
                    <a:pt x="107046" y="374279"/>
                    <a:pt x="113387" y="361470"/>
                    <a:pt x="113387" y="349040"/>
                  </a:cubicBezTo>
                  <a:cubicBezTo>
                    <a:pt x="113387" y="25239"/>
                    <a:pt x="113387" y="25239"/>
                    <a:pt x="113387" y="25239"/>
                  </a:cubicBezTo>
                  <a:cubicBezTo>
                    <a:pt x="113387" y="12683"/>
                    <a:pt x="107046" y="0"/>
                    <a:pt x="94490" y="0"/>
                  </a:cubicBezTo>
                  <a:cubicBezTo>
                    <a:pt x="25239" y="0"/>
                    <a:pt x="25239" y="0"/>
                    <a:pt x="25239" y="0"/>
                  </a:cubicBezTo>
                  <a:cubicBezTo>
                    <a:pt x="12430" y="0"/>
                    <a:pt x="0" y="12810"/>
                    <a:pt x="0" y="25239"/>
                  </a:cubicBezTo>
                  <a:cubicBezTo>
                    <a:pt x="0" y="349040"/>
                    <a:pt x="0" y="349040"/>
                    <a:pt x="0" y="349040"/>
                  </a:cubicBezTo>
                  <a:cubicBezTo>
                    <a:pt x="0" y="361470"/>
                    <a:pt x="12556" y="374279"/>
                    <a:pt x="25239" y="374279"/>
                  </a:cubicBezTo>
                  <a:close/>
                </a:path>
              </a:pathLst>
            </a:custGeom>
            <a:solidFill>
              <a:srgbClr val="00538E"/>
            </a:solidFill>
            <a:ln w="12677" cap="flat">
              <a:noFill/>
              <a:prstDash val="solid"/>
              <a:miter/>
            </a:ln>
          </p:spPr>
          <p:txBody>
            <a:bodyPr rtlCol="0" anchor="ctr"/>
            <a:lstStyle/>
            <a:p>
              <a:endParaRPr lang="en-US" dirty="0"/>
            </a:p>
          </p:txBody>
        </p:sp>
        <p:sp>
          <p:nvSpPr>
            <p:cNvPr id="42" name="Freeform: Shape 47">
              <a:extLst>
                <a:ext uri="{FF2B5EF4-FFF2-40B4-BE49-F238E27FC236}">
                  <a16:creationId xmlns:a16="http://schemas.microsoft.com/office/drawing/2014/main" id="{FF52AA48-D8A6-4C2E-ADAA-7B314753F54B}"/>
                </a:ext>
              </a:extLst>
            </p:cNvPr>
            <p:cNvSpPr/>
            <p:nvPr/>
          </p:nvSpPr>
          <p:spPr>
            <a:xfrm>
              <a:off x="6574003" y="5710936"/>
              <a:ext cx="113389" cy="198491"/>
            </a:xfrm>
            <a:custGeom>
              <a:avLst/>
              <a:gdLst>
                <a:gd name="connsiteX0" fmla="*/ 25241 w 113389"/>
                <a:gd name="connsiteY0" fmla="*/ 198491 h 198491"/>
                <a:gd name="connsiteX1" fmla="*/ 25241 w 113389"/>
                <a:gd name="connsiteY1" fmla="*/ 198491 h 198491"/>
                <a:gd name="connsiteX2" fmla="*/ 25241 w 113389"/>
                <a:gd name="connsiteY2" fmla="*/ 198491 h 198491"/>
                <a:gd name="connsiteX3" fmla="*/ 88150 w 113389"/>
                <a:gd name="connsiteY3" fmla="*/ 198491 h 198491"/>
                <a:gd name="connsiteX4" fmla="*/ 113389 w 113389"/>
                <a:gd name="connsiteY4" fmla="*/ 172998 h 198491"/>
                <a:gd name="connsiteX5" fmla="*/ 113389 w 113389"/>
                <a:gd name="connsiteY5" fmla="*/ 19152 h 198491"/>
                <a:gd name="connsiteX6" fmla="*/ 88150 w 113389"/>
                <a:gd name="connsiteY6" fmla="*/ 0 h 198491"/>
                <a:gd name="connsiteX7" fmla="*/ 25241 w 113389"/>
                <a:gd name="connsiteY7" fmla="*/ 0 h 198491"/>
                <a:gd name="connsiteX8" fmla="*/ 2 w 113389"/>
                <a:gd name="connsiteY8" fmla="*/ 19152 h 198491"/>
                <a:gd name="connsiteX9" fmla="*/ 2 w 113389"/>
                <a:gd name="connsiteY9" fmla="*/ 172998 h 198491"/>
                <a:gd name="connsiteX10" fmla="*/ 25241 w 113389"/>
                <a:gd name="connsiteY10" fmla="*/ 198491 h 19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389" h="198491">
                  <a:moveTo>
                    <a:pt x="25241" y="198491"/>
                  </a:moveTo>
                  <a:lnTo>
                    <a:pt x="25241" y="198491"/>
                  </a:lnTo>
                  <a:moveTo>
                    <a:pt x="25241" y="198491"/>
                  </a:moveTo>
                  <a:cubicBezTo>
                    <a:pt x="88150" y="198491"/>
                    <a:pt x="88150" y="198491"/>
                    <a:pt x="88150" y="198491"/>
                  </a:cubicBezTo>
                  <a:cubicBezTo>
                    <a:pt x="100960" y="198491"/>
                    <a:pt x="113389" y="185681"/>
                    <a:pt x="113389" y="172998"/>
                  </a:cubicBezTo>
                  <a:cubicBezTo>
                    <a:pt x="113389" y="19152"/>
                    <a:pt x="113389" y="19152"/>
                    <a:pt x="113389" y="19152"/>
                  </a:cubicBezTo>
                  <a:cubicBezTo>
                    <a:pt x="113389" y="6342"/>
                    <a:pt x="100833" y="0"/>
                    <a:pt x="88150" y="0"/>
                  </a:cubicBezTo>
                  <a:cubicBezTo>
                    <a:pt x="25241" y="0"/>
                    <a:pt x="25241" y="0"/>
                    <a:pt x="25241" y="0"/>
                  </a:cubicBezTo>
                  <a:cubicBezTo>
                    <a:pt x="6343" y="0"/>
                    <a:pt x="2" y="6342"/>
                    <a:pt x="2" y="19152"/>
                  </a:cubicBezTo>
                  <a:cubicBezTo>
                    <a:pt x="2" y="172998"/>
                    <a:pt x="2" y="172998"/>
                    <a:pt x="2" y="172998"/>
                  </a:cubicBezTo>
                  <a:cubicBezTo>
                    <a:pt x="-125" y="185681"/>
                    <a:pt x="6343" y="198491"/>
                    <a:pt x="25241" y="198491"/>
                  </a:cubicBezTo>
                  <a:close/>
                </a:path>
              </a:pathLst>
            </a:custGeom>
            <a:solidFill>
              <a:srgbClr val="00538E"/>
            </a:solidFill>
            <a:ln w="12677" cap="flat">
              <a:noFill/>
              <a:prstDash val="solid"/>
              <a:miter/>
            </a:ln>
          </p:spPr>
          <p:txBody>
            <a:bodyPr rtlCol="0" anchor="ctr"/>
            <a:lstStyle/>
            <a:p>
              <a:endParaRPr lang="en-US" dirty="0"/>
            </a:p>
          </p:txBody>
        </p:sp>
        <p:sp>
          <p:nvSpPr>
            <p:cNvPr id="43" name="Freeform: Shape 49">
              <a:extLst>
                <a:ext uri="{FF2B5EF4-FFF2-40B4-BE49-F238E27FC236}">
                  <a16:creationId xmlns:a16="http://schemas.microsoft.com/office/drawing/2014/main" id="{1FFB40C5-3BA8-4E93-891C-2DF5A448892A}"/>
                </a:ext>
              </a:extLst>
            </p:cNvPr>
            <p:cNvSpPr/>
            <p:nvPr/>
          </p:nvSpPr>
          <p:spPr>
            <a:xfrm>
              <a:off x="6057547" y="5937711"/>
              <a:ext cx="675125" cy="56693"/>
            </a:xfrm>
            <a:custGeom>
              <a:avLst/>
              <a:gdLst>
                <a:gd name="connsiteX0" fmla="*/ 649631 w 675125"/>
                <a:gd name="connsiteY0" fmla="*/ 0 h 56693"/>
                <a:gd name="connsiteX1" fmla="*/ 649631 w 675125"/>
                <a:gd name="connsiteY1" fmla="*/ 0 h 56693"/>
                <a:gd name="connsiteX2" fmla="*/ 649631 w 675125"/>
                <a:gd name="connsiteY2" fmla="*/ 0 h 56693"/>
                <a:gd name="connsiteX3" fmla="*/ 31961 w 675125"/>
                <a:gd name="connsiteY3" fmla="*/ 0 h 56693"/>
                <a:gd name="connsiteX4" fmla="*/ 0 w 675125"/>
                <a:gd name="connsiteY4" fmla="*/ 31454 h 56693"/>
                <a:gd name="connsiteX5" fmla="*/ 31961 w 675125"/>
                <a:gd name="connsiteY5" fmla="*/ 56694 h 56693"/>
                <a:gd name="connsiteX6" fmla="*/ 649631 w 675125"/>
                <a:gd name="connsiteY6" fmla="*/ 56694 h 56693"/>
                <a:gd name="connsiteX7" fmla="*/ 675124 w 675125"/>
                <a:gd name="connsiteY7" fmla="*/ 31454 h 56693"/>
                <a:gd name="connsiteX8" fmla="*/ 649631 w 675125"/>
                <a:gd name="connsiteY8" fmla="*/ 0 h 5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25" h="56693">
                  <a:moveTo>
                    <a:pt x="649631" y="0"/>
                  </a:moveTo>
                  <a:lnTo>
                    <a:pt x="649631" y="0"/>
                  </a:lnTo>
                  <a:moveTo>
                    <a:pt x="649631" y="0"/>
                  </a:moveTo>
                  <a:cubicBezTo>
                    <a:pt x="31961" y="0"/>
                    <a:pt x="31961" y="0"/>
                    <a:pt x="31961" y="0"/>
                  </a:cubicBezTo>
                  <a:cubicBezTo>
                    <a:pt x="12810" y="0"/>
                    <a:pt x="0" y="12556"/>
                    <a:pt x="0" y="31454"/>
                  </a:cubicBezTo>
                  <a:cubicBezTo>
                    <a:pt x="0" y="44264"/>
                    <a:pt x="12810" y="56694"/>
                    <a:pt x="31961" y="56694"/>
                  </a:cubicBezTo>
                  <a:cubicBezTo>
                    <a:pt x="649631" y="56694"/>
                    <a:pt x="649631" y="56694"/>
                    <a:pt x="649631" y="56694"/>
                  </a:cubicBezTo>
                  <a:cubicBezTo>
                    <a:pt x="662441" y="56694"/>
                    <a:pt x="675124" y="44137"/>
                    <a:pt x="675124" y="31454"/>
                  </a:cubicBezTo>
                  <a:cubicBezTo>
                    <a:pt x="675251" y="12556"/>
                    <a:pt x="662441" y="0"/>
                    <a:pt x="649631" y="0"/>
                  </a:cubicBezTo>
                  <a:close/>
                </a:path>
              </a:pathLst>
            </a:custGeom>
            <a:solidFill>
              <a:srgbClr val="00538E"/>
            </a:solidFill>
            <a:ln w="12677" cap="flat">
              <a:noFill/>
              <a:prstDash val="solid"/>
              <a:miter/>
            </a:ln>
          </p:spPr>
          <p:txBody>
            <a:bodyPr rtlCol="0" anchor="ctr"/>
            <a:lstStyle/>
            <a:p>
              <a:endParaRPr lang="en-US" dirty="0"/>
            </a:p>
          </p:txBody>
        </p:sp>
      </p:grpSp>
      <p:sp>
        <p:nvSpPr>
          <p:cNvPr id="49" name="Rectangle 48"/>
          <p:cNvSpPr/>
          <p:nvPr/>
        </p:nvSpPr>
        <p:spPr>
          <a:xfrm>
            <a:off x="724253" y="1552515"/>
            <a:ext cx="1595052" cy="400110"/>
          </a:xfrm>
          <a:prstGeom prst="rect">
            <a:avLst/>
          </a:prstGeom>
        </p:spPr>
        <p:txBody>
          <a:bodyPr wrap="none">
            <a:spAutoFit/>
          </a:bodyPr>
          <a:lstStyle/>
          <a:p>
            <a:r>
              <a:rPr lang="en-US" sz="2000" b="1" dirty="0">
                <a:solidFill>
                  <a:schemeClr val="tx2"/>
                </a:solidFill>
              </a:rPr>
              <a:t> </a:t>
            </a:r>
            <a:r>
              <a:rPr lang="en-US" sz="2000" b="1" dirty="0" smtClean="0">
                <a:solidFill>
                  <a:schemeClr val="tx2"/>
                </a:solidFill>
              </a:rPr>
              <a:t>  e-Registries</a:t>
            </a:r>
            <a:endParaRPr lang="en-US" sz="2000" b="1" dirty="0">
              <a:solidFill>
                <a:schemeClr val="tx2"/>
              </a:solidFill>
            </a:endParaRPr>
          </a:p>
        </p:txBody>
      </p:sp>
      <p:sp>
        <p:nvSpPr>
          <p:cNvPr id="50" name="Rectangle 49"/>
          <p:cNvSpPr/>
          <p:nvPr/>
        </p:nvSpPr>
        <p:spPr>
          <a:xfrm>
            <a:off x="1795445" y="1896589"/>
            <a:ext cx="3246455" cy="1815882"/>
          </a:xfrm>
          <a:prstGeom prst="rect">
            <a:avLst/>
          </a:prstGeom>
        </p:spPr>
        <p:txBody>
          <a:bodyPr wrap="square">
            <a:spAutoFit/>
          </a:bodyPr>
          <a:lstStyle/>
          <a:p>
            <a:pPr marL="342900" indent="-342900" algn="just">
              <a:buFont typeface="+mj-lt"/>
              <a:buAutoNum type="arabicPeriod"/>
            </a:pPr>
            <a:r>
              <a:rPr lang="en-US" sz="1400" b="1" dirty="0">
                <a:solidFill>
                  <a:schemeClr val="tx2"/>
                </a:solidFill>
              </a:rPr>
              <a:t>Health outcomes </a:t>
            </a:r>
            <a:r>
              <a:rPr lang="en-US" sz="1400" b="1" dirty="0" smtClean="0">
                <a:solidFill>
                  <a:schemeClr val="tx2"/>
                </a:solidFill>
              </a:rPr>
              <a:t>control </a:t>
            </a:r>
            <a:endParaRPr lang="en-US" sz="1400" b="1" dirty="0">
              <a:solidFill>
                <a:schemeClr val="tx2"/>
              </a:solidFill>
            </a:endParaRPr>
          </a:p>
          <a:p>
            <a:pPr marL="342900" indent="-342900" algn="just">
              <a:buFont typeface="+mj-lt"/>
              <a:buAutoNum type="arabicPeriod"/>
            </a:pPr>
            <a:r>
              <a:rPr lang="en-US" sz="1400" b="1" dirty="0">
                <a:solidFill>
                  <a:schemeClr val="tx2"/>
                </a:solidFill>
              </a:rPr>
              <a:t>Budgeting</a:t>
            </a:r>
          </a:p>
          <a:p>
            <a:pPr marL="342900" indent="-342900" algn="just">
              <a:buFont typeface="+mj-lt"/>
              <a:buAutoNum type="arabicPeriod"/>
            </a:pPr>
            <a:r>
              <a:rPr lang="en-US" sz="1400" b="1" dirty="0">
                <a:solidFill>
                  <a:schemeClr val="tx2"/>
                </a:solidFill>
              </a:rPr>
              <a:t>Quality and regulatory audits</a:t>
            </a:r>
          </a:p>
          <a:p>
            <a:pPr marL="342900" indent="-342900" algn="just">
              <a:buFont typeface="+mj-lt"/>
              <a:buAutoNum type="arabicPeriod"/>
            </a:pPr>
            <a:r>
              <a:rPr lang="en-US" sz="1400" b="1" dirty="0">
                <a:solidFill>
                  <a:schemeClr val="tx2"/>
                </a:solidFill>
              </a:rPr>
              <a:t>Guiding clinical protocols</a:t>
            </a:r>
          </a:p>
          <a:p>
            <a:pPr marL="342900" indent="-342900" algn="just">
              <a:buFont typeface="+mj-lt"/>
              <a:buAutoNum type="arabicPeriod"/>
            </a:pPr>
            <a:r>
              <a:rPr lang="en-US" sz="1400" b="1" dirty="0">
                <a:solidFill>
                  <a:schemeClr val="tx2"/>
                </a:solidFill>
              </a:rPr>
              <a:t>Preventive medicine</a:t>
            </a:r>
          </a:p>
          <a:p>
            <a:pPr algn="just"/>
            <a:r>
              <a:rPr lang="en-US" sz="1400" b="1" dirty="0" smtClean="0">
                <a:solidFill>
                  <a:schemeClr val="tx2"/>
                </a:solidFill>
              </a:rPr>
              <a:t>Examples of e-Registries:</a:t>
            </a:r>
          </a:p>
          <a:p>
            <a:pPr marL="342900" indent="-342900" algn="just">
              <a:buFont typeface="Arial" panose="020B0604020202020204" pitchFamily="34" charset="0"/>
              <a:buChar char="•"/>
            </a:pPr>
            <a:r>
              <a:rPr lang="en-US" sz="1400" b="1" dirty="0" smtClean="0">
                <a:solidFill>
                  <a:schemeClr val="tx2"/>
                </a:solidFill>
              </a:rPr>
              <a:t>NCDs, Deaths, COVID 19</a:t>
            </a:r>
          </a:p>
          <a:p>
            <a:pPr marL="342900" indent="-342900" algn="just">
              <a:buFont typeface="Arial" panose="020B0604020202020204" pitchFamily="34" charset="0"/>
              <a:buChar char="•"/>
            </a:pPr>
            <a:r>
              <a:rPr lang="en-US" sz="1400" b="1" dirty="0">
                <a:solidFill>
                  <a:schemeClr val="tx2"/>
                </a:solidFill>
              </a:rPr>
              <a:t>Cardiac </a:t>
            </a:r>
            <a:r>
              <a:rPr lang="en-US" sz="1400" b="1" dirty="0" smtClean="0">
                <a:solidFill>
                  <a:schemeClr val="tx2"/>
                </a:solidFill>
              </a:rPr>
              <a:t>surgeries, Bacteriology</a:t>
            </a:r>
            <a:endParaRPr lang="en-US" sz="1400" b="1" dirty="0">
              <a:solidFill>
                <a:schemeClr val="tx2"/>
              </a:solidFill>
            </a:endParaRPr>
          </a:p>
        </p:txBody>
      </p:sp>
      <p:sp>
        <p:nvSpPr>
          <p:cNvPr id="51" name="Rectangle 50"/>
          <p:cNvSpPr/>
          <p:nvPr/>
        </p:nvSpPr>
        <p:spPr>
          <a:xfrm>
            <a:off x="926423" y="4448115"/>
            <a:ext cx="2210477" cy="400110"/>
          </a:xfrm>
          <a:prstGeom prst="rect">
            <a:avLst/>
          </a:prstGeom>
        </p:spPr>
        <p:txBody>
          <a:bodyPr wrap="none">
            <a:spAutoFit/>
          </a:bodyPr>
          <a:lstStyle/>
          <a:p>
            <a:r>
              <a:rPr lang="en-US" sz="2000" b="1" dirty="0">
                <a:solidFill>
                  <a:schemeClr val="tx2"/>
                </a:solidFill>
              </a:rPr>
              <a:t>Workload Analysis </a:t>
            </a:r>
          </a:p>
        </p:txBody>
      </p:sp>
      <p:sp>
        <p:nvSpPr>
          <p:cNvPr id="68" name="Rectangle 67"/>
          <p:cNvSpPr/>
          <p:nvPr/>
        </p:nvSpPr>
        <p:spPr>
          <a:xfrm>
            <a:off x="1689100" y="4924187"/>
            <a:ext cx="3915897" cy="1600438"/>
          </a:xfrm>
          <a:prstGeom prst="rect">
            <a:avLst/>
          </a:prstGeom>
        </p:spPr>
        <p:txBody>
          <a:bodyPr wrap="square">
            <a:spAutoFit/>
          </a:bodyPr>
          <a:lstStyle/>
          <a:p>
            <a:pPr marL="342900" indent="-342900" algn="just">
              <a:buFont typeface="+mj-lt"/>
              <a:buAutoNum type="arabicPeriod"/>
            </a:pPr>
            <a:r>
              <a:rPr lang="en-US" sz="1400" b="1" dirty="0">
                <a:solidFill>
                  <a:schemeClr val="accent1">
                    <a:lumMod val="50000"/>
                  </a:schemeClr>
                </a:solidFill>
              </a:rPr>
              <a:t>Resource allocation</a:t>
            </a:r>
          </a:p>
          <a:p>
            <a:pPr marL="342900" indent="-342900" algn="just">
              <a:buFont typeface="+mj-lt"/>
              <a:buAutoNum type="arabicPeriod"/>
            </a:pPr>
            <a:r>
              <a:rPr lang="en-US" sz="1400" b="1" dirty="0">
                <a:solidFill>
                  <a:schemeClr val="accent1">
                    <a:lumMod val="50000"/>
                  </a:schemeClr>
                </a:solidFill>
              </a:rPr>
              <a:t>Future planning and projections</a:t>
            </a:r>
          </a:p>
          <a:p>
            <a:pPr marL="342900" indent="-342900" algn="just">
              <a:buFont typeface="+mj-lt"/>
              <a:buAutoNum type="arabicPeriod"/>
            </a:pPr>
            <a:r>
              <a:rPr lang="en-US" sz="1400" b="1" dirty="0">
                <a:solidFill>
                  <a:schemeClr val="accent1">
                    <a:lumMod val="50000"/>
                  </a:schemeClr>
                </a:solidFill>
              </a:rPr>
              <a:t>Performance benchmarking </a:t>
            </a:r>
          </a:p>
          <a:p>
            <a:pPr algn="just"/>
            <a:r>
              <a:rPr lang="en-US" sz="1400" b="1" dirty="0" smtClean="0">
                <a:solidFill>
                  <a:schemeClr val="accent1">
                    <a:lumMod val="50000"/>
                  </a:schemeClr>
                </a:solidFill>
              </a:rPr>
              <a:t>Examples of workload analysis:</a:t>
            </a:r>
          </a:p>
          <a:p>
            <a:pPr marL="800100" lvl="1" indent="-342900" algn="just">
              <a:buFont typeface="Arial" panose="020B0604020202020204" pitchFamily="34" charset="0"/>
              <a:buChar char="•"/>
            </a:pPr>
            <a:r>
              <a:rPr lang="en-US" sz="1400" b="1" dirty="0" smtClean="0">
                <a:solidFill>
                  <a:schemeClr val="accent1">
                    <a:lumMod val="50000"/>
                  </a:schemeClr>
                </a:solidFill>
              </a:rPr>
              <a:t>Out/In/ER/OR workload analysis</a:t>
            </a:r>
          </a:p>
          <a:p>
            <a:pPr marL="800100" lvl="1" indent="-342900" algn="just">
              <a:buFont typeface="Arial" panose="020B0604020202020204" pitchFamily="34" charset="0"/>
              <a:buChar char="•"/>
            </a:pPr>
            <a:r>
              <a:rPr lang="en-US" sz="1400" b="1" dirty="0" smtClean="0">
                <a:solidFill>
                  <a:schemeClr val="accent1">
                    <a:lumMod val="50000"/>
                  </a:schemeClr>
                </a:solidFill>
              </a:rPr>
              <a:t>Providers achievements</a:t>
            </a:r>
          </a:p>
          <a:p>
            <a:pPr marL="800100" lvl="1" indent="-342900" algn="just">
              <a:buFont typeface="Arial" panose="020B0604020202020204" pitchFamily="34" charset="0"/>
              <a:buChar char="•"/>
            </a:pPr>
            <a:r>
              <a:rPr lang="en-US" sz="1400" b="1" dirty="0" smtClean="0">
                <a:solidFill>
                  <a:schemeClr val="accent1">
                    <a:lumMod val="50000"/>
                  </a:schemeClr>
                </a:solidFill>
              </a:rPr>
              <a:t>Prescriptions Anomalies</a:t>
            </a:r>
            <a:endParaRPr lang="en-US" sz="1400" b="1" dirty="0">
              <a:solidFill>
                <a:schemeClr val="accent1">
                  <a:lumMod val="50000"/>
                </a:schemeClr>
              </a:solidFill>
            </a:endParaRPr>
          </a:p>
        </p:txBody>
      </p:sp>
      <p:sp>
        <p:nvSpPr>
          <p:cNvPr id="69" name="Rectangle 68"/>
          <p:cNvSpPr/>
          <p:nvPr/>
        </p:nvSpPr>
        <p:spPr>
          <a:xfrm>
            <a:off x="5651500" y="1552515"/>
            <a:ext cx="2615946" cy="400110"/>
          </a:xfrm>
          <a:prstGeom prst="rect">
            <a:avLst/>
          </a:prstGeom>
        </p:spPr>
        <p:txBody>
          <a:bodyPr wrap="square">
            <a:spAutoFit/>
          </a:bodyPr>
          <a:lstStyle/>
          <a:p>
            <a:r>
              <a:rPr lang="en-US" sz="2000" b="1" dirty="0" smtClean="0">
                <a:solidFill>
                  <a:schemeClr val="tx2"/>
                </a:solidFill>
              </a:rPr>
              <a:t>Research and Studies</a:t>
            </a:r>
            <a:endParaRPr lang="en-US" sz="2000" b="1" dirty="0">
              <a:solidFill>
                <a:schemeClr val="tx2"/>
              </a:solidFill>
            </a:endParaRPr>
          </a:p>
        </p:txBody>
      </p:sp>
      <p:sp>
        <p:nvSpPr>
          <p:cNvPr id="70" name="Rectangle 69"/>
          <p:cNvSpPr/>
          <p:nvPr/>
        </p:nvSpPr>
        <p:spPr>
          <a:xfrm>
            <a:off x="6413500" y="1884874"/>
            <a:ext cx="3392839" cy="2123658"/>
          </a:xfrm>
          <a:prstGeom prst="rect">
            <a:avLst/>
          </a:prstGeom>
        </p:spPr>
        <p:txBody>
          <a:bodyPr wrap="square">
            <a:spAutoFit/>
          </a:bodyPr>
          <a:lstStyle/>
          <a:p>
            <a:pPr marL="342900" indent="-342900" algn="just">
              <a:buFont typeface="+mj-lt"/>
              <a:buAutoNum type="arabicPeriod"/>
            </a:pPr>
            <a:r>
              <a:rPr lang="en-US" sz="1200" b="1" dirty="0">
                <a:solidFill>
                  <a:schemeClr val="accent1">
                    <a:lumMod val="50000"/>
                  </a:schemeClr>
                </a:solidFill>
              </a:rPr>
              <a:t>Contributing to evidence based medicine (EBM) driven by local facts </a:t>
            </a:r>
          </a:p>
          <a:p>
            <a:pPr marL="342900" indent="-342900" algn="just">
              <a:buFont typeface="+mj-lt"/>
              <a:buAutoNum type="arabicPeriod"/>
            </a:pPr>
            <a:r>
              <a:rPr lang="en-US" sz="1200" b="1" dirty="0">
                <a:solidFill>
                  <a:schemeClr val="accent1">
                    <a:lumMod val="50000"/>
                  </a:schemeClr>
                </a:solidFill>
              </a:rPr>
              <a:t>Enriching the scientific content that shows how Jordanians as individuals are qualified in contributing to the international and global community</a:t>
            </a:r>
          </a:p>
          <a:p>
            <a:pPr algn="just"/>
            <a:r>
              <a:rPr lang="en-US" sz="1200" b="1" dirty="0" smtClean="0">
                <a:solidFill>
                  <a:schemeClr val="accent1">
                    <a:lumMod val="50000"/>
                  </a:schemeClr>
                </a:solidFill>
              </a:rPr>
              <a:t>Examples:</a:t>
            </a:r>
          </a:p>
          <a:p>
            <a:pPr algn="just"/>
            <a:r>
              <a:rPr lang="en-US" sz="1200" b="1" dirty="0" smtClean="0">
                <a:solidFill>
                  <a:schemeClr val="accent1">
                    <a:lumMod val="50000"/>
                  </a:schemeClr>
                </a:solidFill>
              </a:rPr>
              <a:t>National level: AMR and GLASS framework integration, COVID-19 planning</a:t>
            </a:r>
          </a:p>
          <a:p>
            <a:pPr algn="just"/>
            <a:r>
              <a:rPr lang="en-US" sz="1200" b="1" dirty="0" smtClean="0">
                <a:solidFill>
                  <a:schemeClr val="accent1">
                    <a:lumMod val="50000"/>
                  </a:schemeClr>
                </a:solidFill>
              </a:rPr>
              <a:t>Individual level: Supporting Individual studies (provided IRB approval)</a:t>
            </a:r>
            <a:endParaRPr lang="en-US" sz="1200" b="1" dirty="0">
              <a:solidFill>
                <a:schemeClr val="accent1">
                  <a:lumMod val="50000"/>
                </a:schemeClr>
              </a:solidFill>
            </a:endParaRPr>
          </a:p>
        </p:txBody>
      </p:sp>
      <p:sp>
        <p:nvSpPr>
          <p:cNvPr id="71" name="Rectangle 70"/>
          <p:cNvSpPr/>
          <p:nvPr/>
        </p:nvSpPr>
        <p:spPr>
          <a:xfrm>
            <a:off x="5803900" y="4448115"/>
            <a:ext cx="1768369" cy="400110"/>
          </a:xfrm>
          <a:prstGeom prst="rect">
            <a:avLst/>
          </a:prstGeom>
        </p:spPr>
        <p:txBody>
          <a:bodyPr wrap="none">
            <a:spAutoFit/>
          </a:bodyPr>
          <a:lstStyle/>
          <a:p>
            <a:r>
              <a:rPr lang="en-US" sz="2000" b="1" dirty="0" smtClean="0">
                <a:solidFill>
                  <a:schemeClr val="tx2"/>
                </a:solidFill>
              </a:rPr>
              <a:t>BI/AI Solutions</a:t>
            </a:r>
            <a:endParaRPr lang="en-US" sz="2000" b="1" dirty="0">
              <a:solidFill>
                <a:schemeClr val="tx2"/>
              </a:solidFill>
            </a:endParaRPr>
          </a:p>
        </p:txBody>
      </p:sp>
      <p:sp>
        <p:nvSpPr>
          <p:cNvPr id="72" name="Rectangle 71"/>
          <p:cNvSpPr/>
          <p:nvPr/>
        </p:nvSpPr>
        <p:spPr>
          <a:xfrm>
            <a:off x="6642100" y="4848225"/>
            <a:ext cx="3027769" cy="954107"/>
          </a:xfrm>
          <a:prstGeom prst="rect">
            <a:avLst/>
          </a:prstGeom>
        </p:spPr>
        <p:txBody>
          <a:bodyPr wrap="square">
            <a:spAutoFit/>
          </a:bodyPr>
          <a:lstStyle/>
          <a:p>
            <a:pPr marL="51435" marR="5080" indent="-39370"/>
            <a:r>
              <a:rPr lang="en-US" sz="1400" b="1" dirty="0">
                <a:solidFill>
                  <a:schemeClr val="tx2"/>
                </a:solidFill>
                <a:cs typeface="Myriad Pro"/>
              </a:rPr>
              <a:t>Business </a:t>
            </a:r>
            <a:r>
              <a:rPr lang="en-US" sz="1400" b="1" spc="-5" dirty="0">
                <a:solidFill>
                  <a:schemeClr val="tx2"/>
                </a:solidFill>
                <a:cs typeface="Myriad Pro"/>
              </a:rPr>
              <a:t>intelligence</a:t>
            </a:r>
            <a:r>
              <a:rPr lang="en-US" sz="1400" b="1" spc="-40" dirty="0">
                <a:solidFill>
                  <a:schemeClr val="tx2"/>
                </a:solidFill>
                <a:cs typeface="Myriad Pro"/>
              </a:rPr>
              <a:t> solutions </a:t>
            </a:r>
            <a:r>
              <a:rPr lang="en-US" sz="1400" b="1" dirty="0">
                <a:solidFill>
                  <a:schemeClr val="tx2"/>
                </a:solidFill>
                <a:cs typeface="Myriad Pro"/>
              </a:rPr>
              <a:t>and reporting</a:t>
            </a:r>
            <a:r>
              <a:rPr lang="en-US" sz="1400" b="1" spc="-60" dirty="0">
                <a:solidFill>
                  <a:schemeClr val="tx2"/>
                </a:solidFill>
                <a:cs typeface="Myriad Pro"/>
              </a:rPr>
              <a:t> </a:t>
            </a:r>
            <a:r>
              <a:rPr lang="en-US" sz="1400" b="1" spc="-5" dirty="0" smtClean="0">
                <a:solidFill>
                  <a:schemeClr val="tx2"/>
                </a:solidFill>
                <a:cs typeface="Myriad Pro"/>
              </a:rPr>
              <a:t>tools:</a:t>
            </a:r>
          </a:p>
          <a:p>
            <a:pPr marL="297815" marR="5080" indent="-285750">
              <a:buFont typeface="Arial" panose="020B0604020202020204" pitchFamily="34" charset="0"/>
              <a:buChar char="•"/>
            </a:pPr>
            <a:r>
              <a:rPr lang="en-US" sz="1400" b="1" spc="-5" dirty="0" smtClean="0">
                <a:solidFill>
                  <a:schemeClr val="tx2"/>
                </a:solidFill>
                <a:cs typeface="Myriad Pro"/>
              </a:rPr>
              <a:t>Beds </a:t>
            </a:r>
            <a:r>
              <a:rPr lang="en-US" sz="1400" b="1" spc="-5" dirty="0">
                <a:solidFill>
                  <a:schemeClr val="tx2"/>
                </a:solidFill>
                <a:cs typeface="Myriad Pro"/>
              </a:rPr>
              <a:t>Management </a:t>
            </a:r>
            <a:r>
              <a:rPr lang="en-US" sz="1400" b="1" spc="-5" dirty="0" smtClean="0">
                <a:solidFill>
                  <a:schemeClr val="tx2"/>
                </a:solidFill>
                <a:cs typeface="Myriad Pro"/>
              </a:rPr>
              <a:t>System</a:t>
            </a:r>
          </a:p>
          <a:p>
            <a:pPr marL="297815" marR="5080" indent="-285750">
              <a:buFont typeface="Arial" panose="020B0604020202020204" pitchFamily="34" charset="0"/>
              <a:buChar char="•"/>
            </a:pPr>
            <a:r>
              <a:rPr lang="en-US" sz="1400" b="1" spc="-5" dirty="0" smtClean="0">
                <a:solidFill>
                  <a:schemeClr val="tx2"/>
                </a:solidFill>
                <a:cs typeface="Myriad Pro"/>
              </a:rPr>
              <a:t>Prescriptions Anomalies</a:t>
            </a:r>
            <a:endParaRPr lang="en-US" sz="1400" b="1" spc="-5" dirty="0">
              <a:solidFill>
                <a:schemeClr val="tx2"/>
              </a:solidFill>
              <a:cs typeface="Myriad Pro"/>
            </a:endParaRPr>
          </a:p>
        </p:txBody>
      </p:sp>
      <p:sp>
        <p:nvSpPr>
          <p:cNvPr id="73" name="Rectangle 7">
            <a:extLst>
              <a:ext uri="{FF2B5EF4-FFF2-40B4-BE49-F238E27FC236}">
                <a16:creationId xmlns:a16="http://schemas.microsoft.com/office/drawing/2014/main" id="{84693C49-05C6-4CD0-A900-4B843CF3016D}"/>
              </a:ext>
            </a:extLst>
          </p:cNvPr>
          <p:cNvSpPr/>
          <p:nvPr/>
        </p:nvSpPr>
        <p:spPr>
          <a:xfrm rot="18900000">
            <a:off x="6081948" y="2180244"/>
            <a:ext cx="282104" cy="68776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Freeform: Shape 72">
            <a:extLst>
              <a:ext uri="{FF2B5EF4-FFF2-40B4-BE49-F238E27FC236}">
                <a16:creationId xmlns:a16="http://schemas.microsoft.com/office/drawing/2014/main" id="{1F440B29-760A-423B-A69D-C8957F5A7397}"/>
              </a:ext>
            </a:extLst>
          </p:cNvPr>
          <p:cNvSpPr/>
          <p:nvPr/>
        </p:nvSpPr>
        <p:spPr>
          <a:xfrm>
            <a:off x="5872685" y="4847874"/>
            <a:ext cx="769415" cy="762351"/>
          </a:xfrm>
          <a:custGeom>
            <a:avLst/>
            <a:gdLst>
              <a:gd name="connsiteX0" fmla="*/ 547216 w 1058038"/>
              <a:gd name="connsiteY0" fmla="*/ 0 h 1048324"/>
              <a:gd name="connsiteX1" fmla="*/ 547216 w 1058038"/>
              <a:gd name="connsiteY1" fmla="*/ 0 h 1048324"/>
              <a:gd name="connsiteX2" fmla="*/ 547216 w 1058038"/>
              <a:gd name="connsiteY2" fmla="*/ 0 h 1048324"/>
              <a:gd name="connsiteX3" fmla="*/ 501496 w 1058038"/>
              <a:gd name="connsiteY3" fmla="*/ 0 h 1048324"/>
              <a:gd name="connsiteX4" fmla="*/ 501496 w 1058038"/>
              <a:gd name="connsiteY4" fmla="*/ 343354 h 1048324"/>
              <a:gd name="connsiteX5" fmla="*/ 547216 w 1058038"/>
              <a:gd name="connsiteY5" fmla="*/ 343354 h 1048324"/>
              <a:gd name="connsiteX6" fmla="*/ 547216 w 1058038"/>
              <a:gd name="connsiteY6" fmla="*/ 0 h 1048324"/>
              <a:gd name="connsiteX7" fmla="*/ 456165 w 1058038"/>
              <a:gd name="connsiteY7" fmla="*/ 352291 h 1048324"/>
              <a:gd name="connsiteX8" fmla="*/ 282610 w 1058038"/>
              <a:gd name="connsiteY8" fmla="*/ 63076 h 1048324"/>
              <a:gd name="connsiteX9" fmla="*/ 246215 w 1058038"/>
              <a:gd name="connsiteY9" fmla="*/ 81338 h 1048324"/>
              <a:gd name="connsiteX10" fmla="*/ 410445 w 1058038"/>
              <a:gd name="connsiteY10" fmla="*/ 379360 h 1048324"/>
              <a:gd name="connsiteX11" fmla="*/ 456165 w 1058038"/>
              <a:gd name="connsiteY11" fmla="*/ 352291 h 1048324"/>
              <a:gd name="connsiteX12" fmla="*/ 374050 w 1058038"/>
              <a:gd name="connsiteY12" fmla="*/ 415755 h 1048324"/>
              <a:gd name="connsiteX13" fmla="*/ 82115 w 1058038"/>
              <a:gd name="connsiteY13" fmla="*/ 243884 h 1048324"/>
              <a:gd name="connsiteX14" fmla="*/ 54657 w 1058038"/>
              <a:gd name="connsiteY14" fmla="*/ 289215 h 1048324"/>
              <a:gd name="connsiteX15" fmla="*/ 355917 w 1058038"/>
              <a:gd name="connsiteY15" fmla="*/ 451761 h 1048324"/>
              <a:gd name="connsiteX16" fmla="*/ 374050 w 1058038"/>
              <a:gd name="connsiteY16" fmla="*/ 415755 h 1048324"/>
              <a:gd name="connsiteX17" fmla="*/ 337267 w 1058038"/>
              <a:gd name="connsiteY17" fmla="*/ 506029 h 1048324"/>
              <a:gd name="connsiteX18" fmla="*/ 0 w 1058038"/>
              <a:gd name="connsiteY18" fmla="*/ 506029 h 1048324"/>
              <a:gd name="connsiteX19" fmla="*/ 0 w 1058038"/>
              <a:gd name="connsiteY19" fmla="*/ 551361 h 1048324"/>
              <a:gd name="connsiteX20" fmla="*/ 337267 w 1058038"/>
              <a:gd name="connsiteY20" fmla="*/ 551361 h 1048324"/>
              <a:gd name="connsiteX21" fmla="*/ 337267 w 1058038"/>
              <a:gd name="connsiteY21" fmla="*/ 506029 h 1048324"/>
              <a:gd name="connsiteX22" fmla="*/ 355917 w 1058038"/>
              <a:gd name="connsiteY22" fmla="*/ 596563 h 1048324"/>
              <a:gd name="connsiteX23" fmla="*/ 54657 w 1058038"/>
              <a:gd name="connsiteY23" fmla="*/ 768046 h 1048324"/>
              <a:gd name="connsiteX24" fmla="*/ 82115 w 1058038"/>
              <a:gd name="connsiteY24" fmla="*/ 813377 h 1048324"/>
              <a:gd name="connsiteX25" fmla="*/ 374050 w 1058038"/>
              <a:gd name="connsiteY25" fmla="*/ 641506 h 1048324"/>
              <a:gd name="connsiteX26" fmla="*/ 355917 w 1058038"/>
              <a:gd name="connsiteY26" fmla="*/ 596563 h 1048324"/>
              <a:gd name="connsiteX27" fmla="*/ 246344 w 1058038"/>
              <a:gd name="connsiteY27" fmla="*/ 966986 h 1048324"/>
              <a:gd name="connsiteX28" fmla="*/ 282739 w 1058038"/>
              <a:gd name="connsiteY28" fmla="*/ 994056 h 1048324"/>
              <a:gd name="connsiteX29" fmla="*/ 456294 w 1058038"/>
              <a:gd name="connsiteY29" fmla="*/ 696033 h 1048324"/>
              <a:gd name="connsiteX30" fmla="*/ 410574 w 1058038"/>
              <a:gd name="connsiteY30" fmla="*/ 677771 h 1048324"/>
              <a:gd name="connsiteX31" fmla="*/ 246344 w 1058038"/>
              <a:gd name="connsiteY31" fmla="*/ 966986 h 1048324"/>
              <a:gd name="connsiteX32" fmla="*/ 501496 w 1058038"/>
              <a:gd name="connsiteY32" fmla="*/ 1048324 h 1048324"/>
              <a:gd name="connsiteX33" fmla="*/ 547216 w 1058038"/>
              <a:gd name="connsiteY33" fmla="*/ 1048324 h 1048324"/>
              <a:gd name="connsiteX34" fmla="*/ 547216 w 1058038"/>
              <a:gd name="connsiteY34" fmla="*/ 713907 h 1048324"/>
              <a:gd name="connsiteX35" fmla="*/ 501496 w 1058038"/>
              <a:gd name="connsiteY35" fmla="*/ 713907 h 1048324"/>
              <a:gd name="connsiteX36" fmla="*/ 501496 w 1058038"/>
              <a:gd name="connsiteY36" fmla="*/ 1048324 h 1048324"/>
              <a:gd name="connsiteX37" fmla="*/ 601744 w 1058038"/>
              <a:gd name="connsiteY37" fmla="*/ 696033 h 1048324"/>
              <a:gd name="connsiteX38" fmla="*/ 775299 w 1058038"/>
              <a:gd name="connsiteY38" fmla="*/ 994056 h 1048324"/>
              <a:gd name="connsiteX39" fmla="*/ 811694 w 1058038"/>
              <a:gd name="connsiteY39" fmla="*/ 966986 h 1048324"/>
              <a:gd name="connsiteX40" fmla="*/ 638657 w 1058038"/>
              <a:gd name="connsiteY40" fmla="*/ 677771 h 1048324"/>
              <a:gd name="connsiteX41" fmla="*/ 601744 w 1058038"/>
              <a:gd name="connsiteY41" fmla="*/ 696033 h 1048324"/>
              <a:gd name="connsiteX42" fmla="*/ 675051 w 1058038"/>
              <a:gd name="connsiteY42" fmla="*/ 641506 h 1048324"/>
              <a:gd name="connsiteX43" fmla="*/ 975923 w 1058038"/>
              <a:gd name="connsiteY43" fmla="*/ 813377 h 1048324"/>
              <a:gd name="connsiteX44" fmla="*/ 994185 w 1058038"/>
              <a:gd name="connsiteY44" fmla="*/ 768046 h 1048324"/>
              <a:gd name="connsiteX45" fmla="*/ 702250 w 1058038"/>
              <a:gd name="connsiteY45" fmla="*/ 596563 h 1048324"/>
              <a:gd name="connsiteX46" fmla="*/ 675051 w 1058038"/>
              <a:gd name="connsiteY46" fmla="*/ 641506 h 1048324"/>
              <a:gd name="connsiteX47" fmla="*/ 711446 w 1058038"/>
              <a:gd name="connsiteY47" fmla="*/ 506029 h 1048324"/>
              <a:gd name="connsiteX48" fmla="*/ 711446 w 1058038"/>
              <a:gd name="connsiteY48" fmla="*/ 551361 h 1048324"/>
              <a:gd name="connsiteX49" fmla="*/ 1058038 w 1058038"/>
              <a:gd name="connsiteY49" fmla="*/ 551361 h 1048324"/>
              <a:gd name="connsiteX50" fmla="*/ 1058038 w 1058038"/>
              <a:gd name="connsiteY50" fmla="*/ 506029 h 1048324"/>
              <a:gd name="connsiteX51" fmla="*/ 711446 w 1058038"/>
              <a:gd name="connsiteY51" fmla="*/ 506029 h 1048324"/>
              <a:gd name="connsiteX52" fmla="*/ 702121 w 1058038"/>
              <a:gd name="connsiteY52" fmla="*/ 451761 h 1048324"/>
              <a:gd name="connsiteX53" fmla="*/ 994056 w 1058038"/>
              <a:gd name="connsiteY53" fmla="*/ 289215 h 1048324"/>
              <a:gd name="connsiteX54" fmla="*/ 975794 w 1058038"/>
              <a:gd name="connsiteY54" fmla="*/ 243884 h 1048324"/>
              <a:gd name="connsiteX55" fmla="*/ 674922 w 1058038"/>
              <a:gd name="connsiteY55" fmla="*/ 415755 h 1048324"/>
              <a:gd name="connsiteX56" fmla="*/ 702121 w 1058038"/>
              <a:gd name="connsiteY56" fmla="*/ 451761 h 1048324"/>
              <a:gd name="connsiteX57" fmla="*/ 811694 w 1058038"/>
              <a:gd name="connsiteY57" fmla="*/ 81338 h 1048324"/>
              <a:gd name="connsiteX58" fmla="*/ 775299 w 1058038"/>
              <a:gd name="connsiteY58" fmla="*/ 63076 h 1048324"/>
              <a:gd name="connsiteX59" fmla="*/ 601744 w 1058038"/>
              <a:gd name="connsiteY59" fmla="*/ 352291 h 1048324"/>
              <a:gd name="connsiteX60" fmla="*/ 638527 w 1058038"/>
              <a:gd name="connsiteY60" fmla="*/ 379360 h 1048324"/>
              <a:gd name="connsiteX61" fmla="*/ 811694 w 1058038"/>
              <a:gd name="connsiteY61" fmla="*/ 81338 h 1048324"/>
              <a:gd name="connsiteX62" fmla="*/ 611069 w 1058038"/>
              <a:gd name="connsiteY62" fmla="*/ 524162 h 1048324"/>
              <a:gd name="connsiteX63" fmla="*/ 528954 w 1058038"/>
              <a:gd name="connsiteY63" fmla="*/ 614307 h 1048324"/>
              <a:gd name="connsiteX64" fmla="*/ 437514 w 1058038"/>
              <a:gd name="connsiteY64" fmla="*/ 524162 h 1048324"/>
              <a:gd name="connsiteX65" fmla="*/ 528954 w 1058038"/>
              <a:gd name="connsiteY65" fmla="*/ 442824 h 1048324"/>
              <a:gd name="connsiteX66" fmla="*/ 611069 w 1058038"/>
              <a:gd name="connsiteY66" fmla="*/ 524162 h 104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58038" h="1048324">
                <a:moveTo>
                  <a:pt x="547216" y="0"/>
                </a:moveTo>
                <a:lnTo>
                  <a:pt x="547216" y="0"/>
                </a:lnTo>
                <a:moveTo>
                  <a:pt x="547216" y="0"/>
                </a:moveTo>
                <a:cubicBezTo>
                  <a:pt x="501496" y="0"/>
                  <a:pt x="501496" y="0"/>
                  <a:pt x="501496" y="0"/>
                </a:cubicBezTo>
                <a:cubicBezTo>
                  <a:pt x="501496" y="343354"/>
                  <a:pt x="501496" y="343354"/>
                  <a:pt x="501496" y="343354"/>
                </a:cubicBezTo>
                <a:cubicBezTo>
                  <a:pt x="547216" y="343354"/>
                  <a:pt x="547216" y="343354"/>
                  <a:pt x="547216" y="343354"/>
                </a:cubicBezTo>
                <a:lnTo>
                  <a:pt x="547216" y="0"/>
                </a:lnTo>
                <a:close/>
                <a:moveTo>
                  <a:pt x="456165" y="352291"/>
                </a:moveTo>
                <a:cubicBezTo>
                  <a:pt x="282610" y="63076"/>
                  <a:pt x="282610" y="63076"/>
                  <a:pt x="282610" y="63076"/>
                </a:cubicBezTo>
                <a:cubicBezTo>
                  <a:pt x="246215" y="81338"/>
                  <a:pt x="246215" y="81338"/>
                  <a:pt x="246215" y="81338"/>
                </a:cubicBezTo>
                <a:cubicBezTo>
                  <a:pt x="410445" y="379360"/>
                  <a:pt x="410445" y="379360"/>
                  <a:pt x="410445" y="379360"/>
                </a:cubicBezTo>
                <a:lnTo>
                  <a:pt x="456165" y="352291"/>
                </a:lnTo>
                <a:close/>
                <a:moveTo>
                  <a:pt x="374050" y="415755"/>
                </a:moveTo>
                <a:cubicBezTo>
                  <a:pt x="82115" y="243884"/>
                  <a:pt x="82115" y="243884"/>
                  <a:pt x="82115" y="243884"/>
                </a:cubicBezTo>
                <a:cubicBezTo>
                  <a:pt x="54657" y="289215"/>
                  <a:pt x="54657" y="289215"/>
                  <a:pt x="54657" y="289215"/>
                </a:cubicBezTo>
                <a:cubicBezTo>
                  <a:pt x="355917" y="451761"/>
                  <a:pt x="355917" y="451761"/>
                  <a:pt x="355917" y="451761"/>
                </a:cubicBezTo>
                <a:lnTo>
                  <a:pt x="374050" y="415755"/>
                </a:lnTo>
                <a:close/>
                <a:moveTo>
                  <a:pt x="337267" y="506029"/>
                </a:moveTo>
                <a:cubicBezTo>
                  <a:pt x="0" y="506029"/>
                  <a:pt x="0" y="506029"/>
                  <a:pt x="0" y="506029"/>
                </a:cubicBezTo>
                <a:cubicBezTo>
                  <a:pt x="0" y="551361"/>
                  <a:pt x="0" y="551361"/>
                  <a:pt x="0" y="551361"/>
                </a:cubicBezTo>
                <a:cubicBezTo>
                  <a:pt x="337267" y="551361"/>
                  <a:pt x="337267" y="551361"/>
                  <a:pt x="337267" y="551361"/>
                </a:cubicBezTo>
                <a:lnTo>
                  <a:pt x="337267" y="506029"/>
                </a:lnTo>
                <a:close/>
                <a:moveTo>
                  <a:pt x="355917" y="596563"/>
                </a:moveTo>
                <a:cubicBezTo>
                  <a:pt x="54657" y="768046"/>
                  <a:pt x="54657" y="768046"/>
                  <a:pt x="54657" y="768046"/>
                </a:cubicBezTo>
                <a:cubicBezTo>
                  <a:pt x="82115" y="813377"/>
                  <a:pt x="82115" y="813377"/>
                  <a:pt x="82115" y="813377"/>
                </a:cubicBezTo>
                <a:cubicBezTo>
                  <a:pt x="374050" y="641506"/>
                  <a:pt x="374050" y="641506"/>
                  <a:pt x="374050" y="641506"/>
                </a:cubicBezTo>
                <a:lnTo>
                  <a:pt x="355917" y="596563"/>
                </a:lnTo>
                <a:close/>
                <a:moveTo>
                  <a:pt x="246344" y="966986"/>
                </a:moveTo>
                <a:cubicBezTo>
                  <a:pt x="282739" y="994056"/>
                  <a:pt x="282739" y="994056"/>
                  <a:pt x="282739" y="994056"/>
                </a:cubicBezTo>
                <a:cubicBezTo>
                  <a:pt x="456294" y="696033"/>
                  <a:pt x="456294" y="696033"/>
                  <a:pt x="456294" y="696033"/>
                </a:cubicBezTo>
                <a:cubicBezTo>
                  <a:pt x="410574" y="677771"/>
                  <a:pt x="410574" y="677771"/>
                  <a:pt x="410574" y="677771"/>
                </a:cubicBezTo>
                <a:lnTo>
                  <a:pt x="246344" y="966986"/>
                </a:lnTo>
                <a:close/>
                <a:moveTo>
                  <a:pt x="501496" y="1048324"/>
                </a:moveTo>
                <a:cubicBezTo>
                  <a:pt x="547216" y="1048324"/>
                  <a:pt x="547216" y="1048324"/>
                  <a:pt x="547216" y="1048324"/>
                </a:cubicBezTo>
                <a:cubicBezTo>
                  <a:pt x="547216" y="713907"/>
                  <a:pt x="547216" y="713907"/>
                  <a:pt x="547216" y="713907"/>
                </a:cubicBezTo>
                <a:cubicBezTo>
                  <a:pt x="501496" y="713907"/>
                  <a:pt x="501496" y="713907"/>
                  <a:pt x="501496" y="713907"/>
                </a:cubicBezTo>
                <a:lnTo>
                  <a:pt x="501496" y="1048324"/>
                </a:lnTo>
                <a:close/>
                <a:moveTo>
                  <a:pt x="601744" y="696033"/>
                </a:moveTo>
                <a:cubicBezTo>
                  <a:pt x="775299" y="994056"/>
                  <a:pt x="775299" y="994056"/>
                  <a:pt x="775299" y="994056"/>
                </a:cubicBezTo>
                <a:cubicBezTo>
                  <a:pt x="811694" y="966986"/>
                  <a:pt x="811694" y="966986"/>
                  <a:pt x="811694" y="966986"/>
                </a:cubicBezTo>
                <a:cubicBezTo>
                  <a:pt x="638657" y="677771"/>
                  <a:pt x="638657" y="677771"/>
                  <a:pt x="638657" y="677771"/>
                </a:cubicBezTo>
                <a:lnTo>
                  <a:pt x="601744" y="696033"/>
                </a:lnTo>
                <a:close/>
                <a:moveTo>
                  <a:pt x="675051" y="641506"/>
                </a:moveTo>
                <a:cubicBezTo>
                  <a:pt x="975923" y="813377"/>
                  <a:pt x="975923" y="813377"/>
                  <a:pt x="975923" y="813377"/>
                </a:cubicBezTo>
                <a:cubicBezTo>
                  <a:pt x="994185" y="768046"/>
                  <a:pt x="994185" y="768046"/>
                  <a:pt x="994185" y="768046"/>
                </a:cubicBezTo>
                <a:cubicBezTo>
                  <a:pt x="702250" y="596563"/>
                  <a:pt x="702250" y="596563"/>
                  <a:pt x="702250" y="596563"/>
                </a:cubicBezTo>
                <a:lnTo>
                  <a:pt x="675051" y="641506"/>
                </a:lnTo>
                <a:close/>
                <a:moveTo>
                  <a:pt x="711446" y="506029"/>
                </a:moveTo>
                <a:cubicBezTo>
                  <a:pt x="711446" y="551361"/>
                  <a:pt x="711446" y="551361"/>
                  <a:pt x="711446" y="551361"/>
                </a:cubicBezTo>
                <a:cubicBezTo>
                  <a:pt x="1058038" y="551361"/>
                  <a:pt x="1058038" y="551361"/>
                  <a:pt x="1058038" y="551361"/>
                </a:cubicBezTo>
                <a:cubicBezTo>
                  <a:pt x="1058038" y="506029"/>
                  <a:pt x="1058038" y="506029"/>
                  <a:pt x="1058038" y="506029"/>
                </a:cubicBezTo>
                <a:lnTo>
                  <a:pt x="711446" y="506029"/>
                </a:lnTo>
                <a:close/>
                <a:moveTo>
                  <a:pt x="702121" y="451761"/>
                </a:moveTo>
                <a:cubicBezTo>
                  <a:pt x="994056" y="289215"/>
                  <a:pt x="994056" y="289215"/>
                  <a:pt x="994056" y="289215"/>
                </a:cubicBezTo>
                <a:cubicBezTo>
                  <a:pt x="975794" y="243884"/>
                  <a:pt x="975794" y="243884"/>
                  <a:pt x="975794" y="243884"/>
                </a:cubicBezTo>
                <a:cubicBezTo>
                  <a:pt x="674922" y="415755"/>
                  <a:pt x="674922" y="415755"/>
                  <a:pt x="674922" y="415755"/>
                </a:cubicBezTo>
                <a:lnTo>
                  <a:pt x="702121" y="451761"/>
                </a:lnTo>
                <a:close/>
                <a:moveTo>
                  <a:pt x="811694" y="81338"/>
                </a:moveTo>
                <a:cubicBezTo>
                  <a:pt x="775299" y="63076"/>
                  <a:pt x="775299" y="63076"/>
                  <a:pt x="775299" y="63076"/>
                </a:cubicBezTo>
                <a:cubicBezTo>
                  <a:pt x="601744" y="352291"/>
                  <a:pt x="601744" y="352291"/>
                  <a:pt x="601744" y="352291"/>
                </a:cubicBezTo>
                <a:cubicBezTo>
                  <a:pt x="638527" y="379360"/>
                  <a:pt x="638527" y="379360"/>
                  <a:pt x="638527" y="379360"/>
                </a:cubicBezTo>
                <a:lnTo>
                  <a:pt x="811694" y="81338"/>
                </a:lnTo>
                <a:close/>
                <a:moveTo>
                  <a:pt x="611069" y="524162"/>
                </a:moveTo>
                <a:cubicBezTo>
                  <a:pt x="611069" y="578301"/>
                  <a:pt x="574674" y="614307"/>
                  <a:pt x="528954" y="614307"/>
                </a:cubicBezTo>
                <a:cubicBezTo>
                  <a:pt x="483234" y="614307"/>
                  <a:pt x="437514" y="578301"/>
                  <a:pt x="437514" y="524162"/>
                </a:cubicBezTo>
                <a:cubicBezTo>
                  <a:pt x="437514" y="478830"/>
                  <a:pt x="483234" y="442824"/>
                  <a:pt x="528954" y="442824"/>
                </a:cubicBezTo>
                <a:cubicBezTo>
                  <a:pt x="574674" y="442954"/>
                  <a:pt x="611069" y="478830"/>
                  <a:pt x="611069" y="524162"/>
                </a:cubicBezTo>
                <a:close/>
              </a:path>
            </a:pathLst>
          </a:custGeom>
          <a:solidFill>
            <a:schemeClr val="tx2"/>
          </a:solidFill>
          <a:ln w="12950" cap="flat">
            <a:noFill/>
            <a:prstDash val="solid"/>
            <a:miter/>
          </a:ln>
        </p:spPr>
        <p:txBody>
          <a:bodyPr rtlCol="0" anchor="ctr"/>
          <a:lstStyle/>
          <a:p>
            <a:endParaRPr lang="en-US"/>
          </a:p>
        </p:txBody>
      </p:sp>
      <p:sp>
        <p:nvSpPr>
          <p:cNvPr id="75" name="Rectangle 74"/>
          <p:cNvSpPr/>
          <p:nvPr/>
        </p:nvSpPr>
        <p:spPr>
          <a:xfrm>
            <a:off x="1877121" y="1089260"/>
            <a:ext cx="7243957" cy="397801"/>
          </a:xfrm>
          <a:prstGeom prst="rect">
            <a:avLst/>
          </a:prstGeom>
        </p:spPr>
        <p:txBody>
          <a:bodyPr wrap="square">
            <a:spAutoFit/>
          </a:bodyPr>
          <a:lstStyle/>
          <a:p>
            <a:r>
              <a:rPr lang="en-US" sz="1985" b="1" dirty="0" smtClean="0">
                <a:solidFill>
                  <a:schemeClr val="tx2">
                    <a:lumMod val="75000"/>
                  </a:schemeClr>
                </a:solidFill>
                <a:latin typeface="Arial" panose="020B0604020202020204" pitchFamily="34" charset="0"/>
              </a:rPr>
              <a:t>HDA provides its services as per the following categories:</a:t>
            </a:r>
            <a:endParaRPr lang="en-US" sz="1985" b="1" dirty="0">
              <a:solidFill>
                <a:schemeClr val="tx2">
                  <a:lumMod val="75000"/>
                </a:schemeClr>
              </a:solidFill>
              <a:latin typeface="Arial" panose="020B0604020202020204" pitchFamily="34" charset="0"/>
            </a:endParaRPr>
          </a:p>
        </p:txBody>
      </p:sp>
    </p:spTree>
    <p:extLst>
      <p:ext uri="{BB962C8B-B14F-4D97-AF65-F5344CB8AC3E}">
        <p14:creationId xmlns:p14="http://schemas.microsoft.com/office/powerpoint/2010/main" val="27735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Individual Research Request Process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9" name="Freeform: Shape 14">
            <a:extLst>
              <a:ext uri="{FF2B5EF4-FFF2-40B4-BE49-F238E27FC236}">
                <a16:creationId xmlns:a16="http://schemas.microsoft.com/office/drawing/2014/main" id="{8B37EAA0-C7DA-46E1-9AF8-9B6CCDBDEB57}"/>
              </a:ext>
            </a:extLst>
          </p:cNvPr>
          <p:cNvSpPr/>
          <p:nvPr/>
        </p:nvSpPr>
        <p:spPr>
          <a:xfrm>
            <a:off x="760949" y="1563880"/>
            <a:ext cx="4509551" cy="5430137"/>
          </a:xfrm>
          <a:custGeom>
            <a:avLst/>
            <a:gdLst>
              <a:gd name="connsiteX0" fmla="*/ 0 w 2422858"/>
              <a:gd name="connsiteY0" fmla="*/ 147059 h 2287706"/>
              <a:gd name="connsiteX1" fmla="*/ 147059 w 2422858"/>
              <a:gd name="connsiteY1" fmla="*/ 0 h 2287706"/>
              <a:gd name="connsiteX2" fmla="*/ 2275800 w 2422858"/>
              <a:gd name="connsiteY2" fmla="*/ 0 h 2287706"/>
              <a:gd name="connsiteX3" fmla="*/ 2422859 w 2422858"/>
              <a:gd name="connsiteY3" fmla="*/ 147059 h 2287706"/>
              <a:gd name="connsiteX4" fmla="*/ 2422859 w 2422858"/>
              <a:gd name="connsiteY4" fmla="*/ 2140648 h 2287706"/>
              <a:gd name="connsiteX5" fmla="*/ 2275800 w 2422858"/>
              <a:gd name="connsiteY5" fmla="*/ 2287707 h 2287706"/>
              <a:gd name="connsiteX6" fmla="*/ 147059 w 2422858"/>
              <a:gd name="connsiteY6" fmla="*/ 2287707 h 2287706"/>
              <a:gd name="connsiteX7" fmla="*/ 0 w 2422858"/>
              <a:gd name="connsiteY7" fmla="*/ 2140648 h 2287706"/>
              <a:gd name="connsiteX8" fmla="*/ 0 w 2422858"/>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858" h="2287706">
                <a:moveTo>
                  <a:pt x="0" y="147059"/>
                </a:moveTo>
                <a:cubicBezTo>
                  <a:pt x="0" y="65866"/>
                  <a:pt x="65866" y="0"/>
                  <a:pt x="147059" y="0"/>
                </a:cubicBezTo>
                <a:lnTo>
                  <a:pt x="2275800" y="0"/>
                </a:lnTo>
                <a:cubicBezTo>
                  <a:pt x="2356993" y="0"/>
                  <a:pt x="2422859" y="65866"/>
                  <a:pt x="2422859" y="147059"/>
                </a:cubicBezTo>
                <a:lnTo>
                  <a:pt x="2422859" y="2140648"/>
                </a:lnTo>
                <a:cubicBezTo>
                  <a:pt x="2422859" y="2221841"/>
                  <a:pt x="2356993" y="2287707"/>
                  <a:pt x="2275800" y="2287707"/>
                </a:cubicBezTo>
                <a:lnTo>
                  <a:pt x="147059" y="2287707"/>
                </a:lnTo>
                <a:cubicBezTo>
                  <a:pt x="65866" y="2287707"/>
                  <a:pt x="0" y="2221841"/>
                  <a:pt x="0" y="2140648"/>
                </a:cubicBezTo>
                <a:lnTo>
                  <a:pt x="0" y="147059"/>
                </a:lnTo>
                <a:close/>
              </a:path>
            </a:pathLst>
          </a:custGeom>
          <a:solidFill>
            <a:schemeClr val="accent3">
              <a:lumMod val="20000"/>
              <a:lumOff val="80000"/>
            </a:schemeClr>
          </a:solidFill>
          <a:ln w="12658" cap="flat">
            <a:noFill/>
            <a:prstDash val="solid"/>
            <a:miter/>
          </a:ln>
        </p:spPr>
        <p:txBody>
          <a:bodyPr rtlCol="0" anchor="ctr"/>
          <a:lstStyle/>
          <a:p>
            <a:endParaRPr lang="en-US" sz="1184">
              <a:solidFill>
                <a:schemeClr val="tx1"/>
              </a:solidFill>
            </a:endParaRPr>
          </a:p>
        </p:txBody>
      </p:sp>
      <p:sp>
        <p:nvSpPr>
          <p:cNvPr id="30" name="Freeform: Shape 16">
            <a:extLst>
              <a:ext uri="{FF2B5EF4-FFF2-40B4-BE49-F238E27FC236}">
                <a16:creationId xmlns:a16="http://schemas.microsoft.com/office/drawing/2014/main" id="{6A6B9789-449F-4C83-97AA-CBF9B9CF28C2}"/>
              </a:ext>
            </a:extLst>
          </p:cNvPr>
          <p:cNvSpPr/>
          <p:nvPr/>
        </p:nvSpPr>
        <p:spPr>
          <a:xfrm>
            <a:off x="5513034" y="1521753"/>
            <a:ext cx="4507992" cy="2679192"/>
          </a:xfrm>
          <a:custGeom>
            <a:avLst/>
            <a:gdLst>
              <a:gd name="connsiteX0" fmla="*/ 0 w 2422985"/>
              <a:gd name="connsiteY0" fmla="*/ 147059 h 2287706"/>
              <a:gd name="connsiteX1" fmla="*/ 147059 w 2422985"/>
              <a:gd name="connsiteY1" fmla="*/ 0 h 2287706"/>
              <a:gd name="connsiteX2" fmla="*/ 2275927 w 2422985"/>
              <a:gd name="connsiteY2" fmla="*/ 0 h 2287706"/>
              <a:gd name="connsiteX3" fmla="*/ 2422985 w 2422985"/>
              <a:gd name="connsiteY3" fmla="*/ 147059 h 2287706"/>
              <a:gd name="connsiteX4" fmla="*/ 2422985 w 2422985"/>
              <a:gd name="connsiteY4" fmla="*/ 2140648 h 2287706"/>
              <a:gd name="connsiteX5" fmla="*/ 2275927 w 2422985"/>
              <a:gd name="connsiteY5" fmla="*/ 2287707 h 2287706"/>
              <a:gd name="connsiteX6" fmla="*/ 147185 w 2422985"/>
              <a:gd name="connsiteY6" fmla="*/ 2287707 h 2287706"/>
              <a:gd name="connsiteX7" fmla="*/ 127 w 2422985"/>
              <a:gd name="connsiteY7" fmla="*/ 2140648 h 2287706"/>
              <a:gd name="connsiteX8" fmla="*/ 127 w 2422985"/>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985" h="2287706">
                <a:moveTo>
                  <a:pt x="0" y="147059"/>
                </a:moveTo>
                <a:cubicBezTo>
                  <a:pt x="0" y="65866"/>
                  <a:pt x="65866" y="0"/>
                  <a:pt x="147059" y="0"/>
                </a:cubicBezTo>
                <a:lnTo>
                  <a:pt x="2275927" y="0"/>
                </a:lnTo>
                <a:cubicBezTo>
                  <a:pt x="2357120" y="0"/>
                  <a:pt x="2422985" y="65866"/>
                  <a:pt x="2422985" y="147059"/>
                </a:cubicBezTo>
                <a:lnTo>
                  <a:pt x="2422985" y="2140648"/>
                </a:lnTo>
                <a:cubicBezTo>
                  <a:pt x="2422985" y="2221841"/>
                  <a:pt x="2357120" y="2287707"/>
                  <a:pt x="2275927" y="2287707"/>
                </a:cubicBezTo>
                <a:lnTo>
                  <a:pt x="147185" y="2287707"/>
                </a:lnTo>
                <a:cubicBezTo>
                  <a:pt x="65993" y="2287707"/>
                  <a:pt x="127" y="2221841"/>
                  <a:pt x="127" y="2140648"/>
                </a:cubicBezTo>
                <a:lnTo>
                  <a:pt x="127" y="147059"/>
                </a:lnTo>
                <a:close/>
              </a:path>
            </a:pathLst>
          </a:custGeom>
          <a:solidFill>
            <a:schemeClr val="accent1">
              <a:lumMod val="20000"/>
              <a:lumOff val="80000"/>
            </a:schemeClr>
          </a:solidFill>
          <a:ln w="12658" cap="flat">
            <a:noFill/>
            <a:prstDash val="solid"/>
            <a:miter/>
          </a:ln>
        </p:spPr>
        <p:txBody>
          <a:bodyPr rtlCol="0" anchor="ctr"/>
          <a:lstStyle/>
          <a:p>
            <a:endParaRPr lang="en-US" sz="1184">
              <a:solidFill>
                <a:schemeClr val="tx1"/>
              </a:solidFill>
            </a:endParaRPr>
          </a:p>
        </p:txBody>
      </p:sp>
      <p:sp>
        <p:nvSpPr>
          <p:cNvPr id="32" name="Freeform: Shape 19">
            <a:extLst>
              <a:ext uri="{FF2B5EF4-FFF2-40B4-BE49-F238E27FC236}">
                <a16:creationId xmlns:a16="http://schemas.microsoft.com/office/drawing/2014/main" id="{7F9522A3-0516-48AE-AC3D-07E794E06436}"/>
              </a:ext>
            </a:extLst>
          </p:cNvPr>
          <p:cNvSpPr/>
          <p:nvPr/>
        </p:nvSpPr>
        <p:spPr>
          <a:xfrm>
            <a:off x="5563108" y="4314825"/>
            <a:ext cx="4507992" cy="2679192"/>
          </a:xfrm>
          <a:custGeom>
            <a:avLst/>
            <a:gdLst>
              <a:gd name="connsiteX0" fmla="*/ 0 w 2422985"/>
              <a:gd name="connsiteY0" fmla="*/ 147059 h 2287706"/>
              <a:gd name="connsiteX1" fmla="*/ 147059 w 2422985"/>
              <a:gd name="connsiteY1" fmla="*/ 0 h 2287706"/>
              <a:gd name="connsiteX2" fmla="*/ 2275927 w 2422985"/>
              <a:gd name="connsiteY2" fmla="*/ 0 h 2287706"/>
              <a:gd name="connsiteX3" fmla="*/ 2422985 w 2422985"/>
              <a:gd name="connsiteY3" fmla="*/ 147059 h 2287706"/>
              <a:gd name="connsiteX4" fmla="*/ 2422985 w 2422985"/>
              <a:gd name="connsiteY4" fmla="*/ 2140648 h 2287706"/>
              <a:gd name="connsiteX5" fmla="*/ 2275927 w 2422985"/>
              <a:gd name="connsiteY5" fmla="*/ 2287707 h 2287706"/>
              <a:gd name="connsiteX6" fmla="*/ 147185 w 2422985"/>
              <a:gd name="connsiteY6" fmla="*/ 2287707 h 2287706"/>
              <a:gd name="connsiteX7" fmla="*/ 127 w 2422985"/>
              <a:gd name="connsiteY7" fmla="*/ 2140648 h 2287706"/>
              <a:gd name="connsiteX8" fmla="*/ 127 w 2422985"/>
              <a:gd name="connsiteY8" fmla="*/ 147059 h 22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985" h="2287706">
                <a:moveTo>
                  <a:pt x="0" y="147059"/>
                </a:moveTo>
                <a:cubicBezTo>
                  <a:pt x="0" y="65866"/>
                  <a:pt x="65866" y="0"/>
                  <a:pt x="147059" y="0"/>
                </a:cubicBezTo>
                <a:lnTo>
                  <a:pt x="2275927" y="0"/>
                </a:lnTo>
                <a:cubicBezTo>
                  <a:pt x="2357120" y="0"/>
                  <a:pt x="2422985" y="65866"/>
                  <a:pt x="2422985" y="147059"/>
                </a:cubicBezTo>
                <a:lnTo>
                  <a:pt x="2422985" y="2140648"/>
                </a:lnTo>
                <a:cubicBezTo>
                  <a:pt x="2422985" y="2221841"/>
                  <a:pt x="2357120" y="2287707"/>
                  <a:pt x="2275927" y="2287707"/>
                </a:cubicBezTo>
                <a:lnTo>
                  <a:pt x="147185" y="2287707"/>
                </a:lnTo>
                <a:cubicBezTo>
                  <a:pt x="65993" y="2287707"/>
                  <a:pt x="127" y="2221841"/>
                  <a:pt x="127" y="2140648"/>
                </a:cubicBezTo>
                <a:lnTo>
                  <a:pt x="127" y="147059"/>
                </a:lnTo>
                <a:close/>
              </a:path>
            </a:pathLst>
          </a:custGeom>
          <a:solidFill>
            <a:schemeClr val="bg1">
              <a:lumMod val="85000"/>
            </a:schemeClr>
          </a:solidFill>
          <a:ln w="12658" cap="flat">
            <a:noFill/>
            <a:prstDash val="solid"/>
            <a:miter/>
          </a:ln>
        </p:spPr>
        <p:txBody>
          <a:bodyPr rtlCol="0" anchor="ctr"/>
          <a:lstStyle/>
          <a:p>
            <a:endParaRPr lang="en-US" sz="1184"/>
          </a:p>
        </p:txBody>
      </p:sp>
      <p:sp>
        <p:nvSpPr>
          <p:cNvPr id="49" name="Rectangle 48"/>
          <p:cNvSpPr/>
          <p:nvPr/>
        </p:nvSpPr>
        <p:spPr>
          <a:xfrm>
            <a:off x="724253" y="1552515"/>
            <a:ext cx="766557" cy="400110"/>
          </a:xfrm>
          <a:prstGeom prst="rect">
            <a:avLst/>
          </a:prstGeom>
        </p:spPr>
        <p:txBody>
          <a:bodyPr wrap="none">
            <a:spAutoFit/>
          </a:bodyPr>
          <a:lstStyle/>
          <a:p>
            <a:r>
              <a:rPr lang="en-US" sz="2000" b="1" dirty="0">
                <a:solidFill>
                  <a:schemeClr val="tx2"/>
                </a:solidFill>
              </a:rPr>
              <a:t> </a:t>
            </a:r>
            <a:r>
              <a:rPr lang="en-US" sz="2000" b="1" dirty="0" smtClean="0">
                <a:solidFill>
                  <a:schemeClr val="tx2"/>
                </a:solidFill>
              </a:rPr>
              <a:t>  EHS</a:t>
            </a:r>
            <a:endParaRPr lang="en-US" sz="2000" b="1" dirty="0">
              <a:solidFill>
                <a:schemeClr val="tx2"/>
              </a:solidFill>
            </a:endParaRPr>
          </a:p>
        </p:txBody>
      </p:sp>
      <p:sp>
        <p:nvSpPr>
          <p:cNvPr id="69" name="Rectangle 68"/>
          <p:cNvSpPr/>
          <p:nvPr/>
        </p:nvSpPr>
        <p:spPr>
          <a:xfrm>
            <a:off x="5651500" y="1552515"/>
            <a:ext cx="2615946" cy="400110"/>
          </a:xfrm>
          <a:prstGeom prst="rect">
            <a:avLst/>
          </a:prstGeom>
        </p:spPr>
        <p:txBody>
          <a:bodyPr wrap="square">
            <a:spAutoFit/>
          </a:bodyPr>
          <a:lstStyle/>
          <a:p>
            <a:r>
              <a:rPr lang="en-US" sz="2000" b="1" dirty="0" smtClean="0">
                <a:solidFill>
                  <a:schemeClr val="tx2"/>
                </a:solidFill>
              </a:rPr>
              <a:t>MOH</a:t>
            </a:r>
            <a:endParaRPr lang="en-US" sz="2000" b="1" dirty="0">
              <a:solidFill>
                <a:schemeClr val="tx2"/>
              </a:solidFill>
            </a:endParaRPr>
          </a:p>
        </p:txBody>
      </p:sp>
      <p:sp>
        <p:nvSpPr>
          <p:cNvPr id="70" name="Rectangle 69"/>
          <p:cNvSpPr/>
          <p:nvPr/>
        </p:nvSpPr>
        <p:spPr>
          <a:xfrm>
            <a:off x="6413500" y="1884874"/>
            <a:ext cx="3392839" cy="1938992"/>
          </a:xfrm>
          <a:prstGeom prst="rect">
            <a:avLst/>
          </a:prstGeom>
        </p:spPr>
        <p:txBody>
          <a:bodyPr wrap="square">
            <a:spAutoFit/>
          </a:bodyPr>
          <a:lstStyle/>
          <a:p>
            <a:pPr marL="342900" indent="-342900" algn="just">
              <a:buFont typeface="+mj-lt"/>
              <a:buAutoNum type="arabicPeriod"/>
            </a:pPr>
            <a:r>
              <a:rPr lang="en-US" sz="1200" b="1" dirty="0">
                <a:solidFill>
                  <a:schemeClr val="tx2"/>
                </a:solidFill>
              </a:rPr>
              <a:t>Initiate the process at MOH: 1</a:t>
            </a:r>
            <a:r>
              <a:rPr lang="en-US" sz="1200" b="1" baseline="30000" dirty="0">
                <a:solidFill>
                  <a:schemeClr val="tx2"/>
                </a:solidFill>
              </a:rPr>
              <a:t>st</a:t>
            </a:r>
            <a:r>
              <a:rPr lang="en-US" sz="1200" b="1" dirty="0">
                <a:solidFill>
                  <a:schemeClr val="tx2"/>
                </a:solidFill>
              </a:rPr>
              <a:t> Floor, Training and Development Department by following the central IRB application process</a:t>
            </a:r>
          </a:p>
          <a:p>
            <a:pPr marL="342900" indent="-342900" algn="just">
              <a:buFont typeface="+mj-lt"/>
              <a:buAutoNum type="arabicPeriod"/>
            </a:pPr>
            <a:r>
              <a:rPr lang="en-US" sz="1200" b="1" dirty="0">
                <a:solidFill>
                  <a:schemeClr val="tx2"/>
                </a:solidFill>
              </a:rPr>
              <a:t>The IRB committee meets every 2 weeks to discuss the applications in hand</a:t>
            </a:r>
          </a:p>
          <a:p>
            <a:pPr marL="342900" indent="-342900" algn="just">
              <a:buFont typeface="+mj-lt"/>
              <a:buAutoNum type="arabicPeriod"/>
            </a:pPr>
            <a:r>
              <a:rPr lang="en-US" sz="1200" b="1" dirty="0">
                <a:solidFill>
                  <a:schemeClr val="tx2"/>
                </a:solidFill>
              </a:rPr>
              <a:t>The IRB committee is based in Al-</a:t>
            </a:r>
            <a:r>
              <a:rPr lang="en-US" sz="1200" b="1" dirty="0" err="1">
                <a:solidFill>
                  <a:schemeClr val="tx2"/>
                </a:solidFill>
              </a:rPr>
              <a:t>Basheer</a:t>
            </a:r>
            <a:r>
              <a:rPr lang="en-US" sz="1200" b="1" dirty="0">
                <a:solidFill>
                  <a:schemeClr val="tx2"/>
                </a:solidFill>
              </a:rPr>
              <a:t> hospital and they head this </a:t>
            </a:r>
            <a:r>
              <a:rPr lang="en-US" sz="1200" b="1" dirty="0" smtClean="0">
                <a:solidFill>
                  <a:schemeClr val="tx2"/>
                </a:solidFill>
              </a:rPr>
              <a:t>committee</a:t>
            </a:r>
          </a:p>
          <a:p>
            <a:pPr marL="342900" indent="-342900" algn="just">
              <a:buFont typeface="+mj-lt"/>
              <a:buAutoNum type="arabicPeriod"/>
            </a:pPr>
            <a:r>
              <a:rPr lang="en-US" sz="1200" b="1" dirty="0" smtClean="0">
                <a:solidFill>
                  <a:schemeClr val="tx2"/>
                </a:solidFill>
              </a:rPr>
              <a:t>Make sure the final IRB letter is directed from the committee to EHS or at least EHS/Hakeem is part of the distribution list</a:t>
            </a:r>
            <a:endParaRPr lang="en-US" sz="1200" b="1" dirty="0">
              <a:solidFill>
                <a:schemeClr val="tx2"/>
              </a:solidFill>
            </a:endParaRPr>
          </a:p>
        </p:txBody>
      </p:sp>
      <p:sp>
        <p:nvSpPr>
          <p:cNvPr id="71" name="Rectangle 70"/>
          <p:cNvSpPr/>
          <p:nvPr/>
        </p:nvSpPr>
        <p:spPr>
          <a:xfrm>
            <a:off x="5662115" y="4391025"/>
            <a:ext cx="675185" cy="400110"/>
          </a:xfrm>
          <a:prstGeom prst="rect">
            <a:avLst/>
          </a:prstGeom>
        </p:spPr>
        <p:txBody>
          <a:bodyPr wrap="none">
            <a:spAutoFit/>
          </a:bodyPr>
          <a:lstStyle/>
          <a:p>
            <a:r>
              <a:rPr lang="en-US" sz="2000" b="1" dirty="0" smtClean="0">
                <a:solidFill>
                  <a:schemeClr val="tx2"/>
                </a:solidFill>
              </a:rPr>
              <a:t>RMS</a:t>
            </a:r>
            <a:endParaRPr lang="en-US" sz="2000" b="1" dirty="0">
              <a:solidFill>
                <a:schemeClr val="tx2"/>
              </a:solidFill>
            </a:endParaRPr>
          </a:p>
        </p:txBody>
      </p:sp>
      <p:sp>
        <p:nvSpPr>
          <p:cNvPr id="72" name="Rectangle 71"/>
          <p:cNvSpPr/>
          <p:nvPr/>
        </p:nvSpPr>
        <p:spPr>
          <a:xfrm>
            <a:off x="6642100" y="4814233"/>
            <a:ext cx="3027769" cy="1938992"/>
          </a:xfrm>
          <a:prstGeom prst="rect">
            <a:avLst/>
          </a:prstGeom>
        </p:spPr>
        <p:txBody>
          <a:bodyPr wrap="square">
            <a:spAutoFit/>
          </a:bodyPr>
          <a:lstStyle/>
          <a:p>
            <a:pPr marL="342900" indent="-342900" algn="just">
              <a:buFont typeface="+mj-lt"/>
              <a:buAutoNum type="arabicPeriod"/>
            </a:pPr>
            <a:r>
              <a:rPr lang="en-US" sz="1200" b="1" dirty="0">
                <a:solidFill>
                  <a:schemeClr val="tx2"/>
                </a:solidFill>
              </a:rPr>
              <a:t>Initiate the process at </a:t>
            </a:r>
            <a:r>
              <a:rPr lang="en-US" sz="1200" b="1" dirty="0" smtClean="0">
                <a:solidFill>
                  <a:schemeClr val="tx2"/>
                </a:solidFill>
              </a:rPr>
              <a:t>the head of the related specialty: you need to reach to each of them, mainly they are in the KHMC</a:t>
            </a:r>
            <a:endParaRPr lang="en-US" sz="1200" b="1" dirty="0">
              <a:solidFill>
                <a:schemeClr val="tx2"/>
              </a:solidFill>
            </a:endParaRPr>
          </a:p>
          <a:p>
            <a:pPr marL="342900" indent="-342900" algn="just">
              <a:buFont typeface="+mj-lt"/>
              <a:buAutoNum type="arabicPeriod"/>
            </a:pPr>
            <a:r>
              <a:rPr lang="en-US" sz="1200" b="1" dirty="0">
                <a:solidFill>
                  <a:schemeClr val="tx2"/>
                </a:solidFill>
              </a:rPr>
              <a:t>The </a:t>
            </a:r>
            <a:r>
              <a:rPr lang="en-US" sz="1200" b="1" dirty="0" smtClean="0">
                <a:solidFill>
                  <a:schemeClr val="tx2"/>
                </a:solidFill>
              </a:rPr>
              <a:t>related IRB </a:t>
            </a:r>
            <a:r>
              <a:rPr lang="en-US" sz="1200" b="1" dirty="0">
                <a:solidFill>
                  <a:schemeClr val="tx2"/>
                </a:solidFill>
              </a:rPr>
              <a:t>committee meets </a:t>
            </a:r>
            <a:r>
              <a:rPr lang="en-US" sz="1200" b="1" dirty="0" smtClean="0">
                <a:solidFill>
                  <a:schemeClr val="tx2"/>
                </a:solidFill>
              </a:rPr>
              <a:t>to </a:t>
            </a:r>
            <a:r>
              <a:rPr lang="en-US" sz="1200" b="1" dirty="0">
                <a:solidFill>
                  <a:schemeClr val="tx2"/>
                </a:solidFill>
              </a:rPr>
              <a:t>discuss the applications in hand</a:t>
            </a:r>
          </a:p>
          <a:p>
            <a:pPr marL="342900" indent="-342900" algn="just">
              <a:buFont typeface="+mj-lt"/>
              <a:buAutoNum type="arabicPeriod"/>
            </a:pPr>
            <a:r>
              <a:rPr lang="en-US" sz="1200" b="1" dirty="0">
                <a:solidFill>
                  <a:schemeClr val="tx2"/>
                </a:solidFill>
              </a:rPr>
              <a:t>The </a:t>
            </a:r>
            <a:r>
              <a:rPr lang="en-US" sz="1200" b="1" dirty="0" smtClean="0">
                <a:solidFill>
                  <a:schemeClr val="tx2"/>
                </a:solidFill>
              </a:rPr>
              <a:t>related IRB </a:t>
            </a:r>
            <a:r>
              <a:rPr lang="en-US" sz="1200" b="1" dirty="0">
                <a:solidFill>
                  <a:schemeClr val="tx2"/>
                </a:solidFill>
              </a:rPr>
              <a:t>committee </a:t>
            </a:r>
            <a:r>
              <a:rPr lang="en-US" sz="1200" b="1" dirty="0" smtClean="0">
                <a:solidFill>
                  <a:schemeClr val="tx2"/>
                </a:solidFill>
              </a:rPr>
              <a:t>will give the recommendation to RMS management and they will issue the final IRB letter to EHS</a:t>
            </a:r>
            <a:endParaRPr lang="en-US" sz="1200" b="1" dirty="0">
              <a:solidFill>
                <a:schemeClr val="tx2"/>
              </a:solidFill>
            </a:endParaRPr>
          </a:p>
        </p:txBody>
      </p:sp>
      <p:sp>
        <p:nvSpPr>
          <p:cNvPr id="45" name="Rectangle 44"/>
          <p:cNvSpPr/>
          <p:nvPr/>
        </p:nvSpPr>
        <p:spPr>
          <a:xfrm>
            <a:off x="1765300" y="1632228"/>
            <a:ext cx="3027769" cy="4524315"/>
          </a:xfrm>
          <a:prstGeom prst="rect">
            <a:avLst/>
          </a:prstGeom>
        </p:spPr>
        <p:txBody>
          <a:bodyPr wrap="square">
            <a:spAutoFit/>
          </a:bodyPr>
          <a:lstStyle/>
          <a:p>
            <a:pPr marL="342900" indent="-342900" algn="just">
              <a:buFont typeface="+mj-lt"/>
              <a:buAutoNum type="arabicPeriod"/>
            </a:pPr>
            <a:r>
              <a:rPr lang="en-US" sz="1200" b="1" dirty="0" smtClean="0">
                <a:solidFill>
                  <a:schemeClr val="tx2"/>
                </a:solidFill>
              </a:rPr>
              <a:t>Once </a:t>
            </a:r>
            <a:r>
              <a:rPr lang="en-US" sz="1200" b="1" dirty="0">
                <a:solidFill>
                  <a:schemeClr val="tx2"/>
                </a:solidFill>
              </a:rPr>
              <a:t>the IRB is ready and issued, submit </a:t>
            </a:r>
            <a:r>
              <a:rPr lang="en-US" sz="1200" b="1" dirty="0" smtClean="0">
                <a:solidFill>
                  <a:schemeClr val="tx2"/>
                </a:solidFill>
              </a:rPr>
              <a:t>it to </a:t>
            </a:r>
            <a:r>
              <a:rPr lang="en-US" sz="1200" b="1" dirty="0">
                <a:solidFill>
                  <a:schemeClr val="tx2"/>
                </a:solidFill>
              </a:rPr>
              <a:t>EHS through </a:t>
            </a:r>
          </a:p>
          <a:p>
            <a:pPr marL="800100" lvl="1" indent="-342900" algn="just">
              <a:buFont typeface="+mj-lt"/>
              <a:buAutoNum type="arabicPeriod"/>
            </a:pPr>
            <a:r>
              <a:rPr lang="en-US" sz="1200" b="1" dirty="0">
                <a:solidFill>
                  <a:schemeClr val="tx2"/>
                </a:solidFill>
              </a:rPr>
              <a:t>The website</a:t>
            </a:r>
          </a:p>
          <a:p>
            <a:pPr marL="800100" lvl="1" indent="-342900" algn="just">
              <a:buFont typeface="+mj-lt"/>
              <a:buAutoNum type="arabicPeriod"/>
            </a:pPr>
            <a:r>
              <a:rPr lang="en-US" sz="1200" b="1" dirty="0">
                <a:solidFill>
                  <a:schemeClr val="tx2"/>
                </a:solidFill>
              </a:rPr>
              <a:t>Or </a:t>
            </a:r>
            <a:r>
              <a:rPr lang="en-US" sz="1200" b="1" dirty="0">
                <a:solidFill>
                  <a:schemeClr val="tx2"/>
                </a:solidFill>
                <a:hlinkClick r:id="rId5"/>
              </a:rPr>
              <a:t>hda.ehs@ehs.com.jo</a:t>
            </a:r>
            <a:endParaRPr lang="en-US" sz="1200" b="1" dirty="0">
              <a:solidFill>
                <a:schemeClr val="tx2"/>
              </a:solidFill>
            </a:endParaRPr>
          </a:p>
          <a:p>
            <a:pPr marL="342900" indent="-342900" algn="just">
              <a:buFont typeface="+mj-lt"/>
              <a:buAutoNum type="arabicPeriod"/>
            </a:pPr>
            <a:r>
              <a:rPr lang="en-US" sz="1200" b="1" dirty="0" smtClean="0">
                <a:solidFill>
                  <a:schemeClr val="tx2"/>
                </a:solidFill>
              </a:rPr>
              <a:t>Discuss </a:t>
            </a:r>
            <a:r>
              <a:rPr lang="en-US" sz="1200" b="1" dirty="0">
                <a:solidFill>
                  <a:schemeClr val="tx2"/>
                </a:solidFill>
              </a:rPr>
              <a:t>the data elements needed with the assigned data engineer from </a:t>
            </a:r>
            <a:r>
              <a:rPr lang="en-US" sz="1200" b="1" dirty="0" smtClean="0">
                <a:solidFill>
                  <a:schemeClr val="tx2"/>
                </a:solidFill>
              </a:rPr>
              <a:t>EHS</a:t>
            </a:r>
          </a:p>
          <a:p>
            <a:pPr marL="342900" indent="-342900" algn="just">
              <a:buFont typeface="+mj-lt"/>
              <a:buAutoNum type="arabicPeriod"/>
            </a:pPr>
            <a:r>
              <a:rPr lang="en-US" sz="1200" b="1" dirty="0" smtClean="0">
                <a:solidFill>
                  <a:schemeClr val="tx2"/>
                </a:solidFill>
              </a:rPr>
              <a:t>EHS engineers will conform to the data elements in the abstract approved by the IRB only, any change will require an amendment to the IRB letter</a:t>
            </a:r>
            <a:endParaRPr lang="en-US" sz="1200" b="1" dirty="0">
              <a:solidFill>
                <a:schemeClr val="tx2"/>
              </a:solidFill>
            </a:endParaRPr>
          </a:p>
          <a:p>
            <a:pPr marL="342900" indent="-342900" algn="just">
              <a:buFont typeface="+mj-lt"/>
              <a:buAutoNum type="arabicPeriod"/>
            </a:pPr>
            <a:r>
              <a:rPr lang="en-US" sz="1200" b="1" dirty="0">
                <a:solidFill>
                  <a:schemeClr val="tx2"/>
                </a:solidFill>
              </a:rPr>
              <a:t>If the data requires IDENTIFIED patient details you need this to be explicitly written in the IRB approval</a:t>
            </a:r>
          </a:p>
          <a:p>
            <a:pPr marL="342900" indent="-342900" algn="just">
              <a:buFont typeface="+mj-lt"/>
              <a:buAutoNum type="arabicPeriod"/>
            </a:pPr>
            <a:r>
              <a:rPr lang="en-US" sz="1200" b="1" dirty="0">
                <a:solidFill>
                  <a:schemeClr val="tx2"/>
                </a:solidFill>
              </a:rPr>
              <a:t>If the data are within the available off the shelf pool of data that </a:t>
            </a:r>
            <a:r>
              <a:rPr lang="en-US" sz="1200" b="1" dirty="0" err="1">
                <a:solidFill>
                  <a:schemeClr val="tx2"/>
                </a:solidFill>
              </a:rPr>
              <a:t>hda</a:t>
            </a:r>
            <a:r>
              <a:rPr lang="en-US" sz="1200" b="1" dirty="0">
                <a:solidFill>
                  <a:schemeClr val="tx2"/>
                </a:solidFill>
              </a:rPr>
              <a:t> has then no additional fees are required</a:t>
            </a:r>
          </a:p>
          <a:p>
            <a:pPr marL="342900" indent="-342900" algn="just">
              <a:buFont typeface="+mj-lt"/>
              <a:buAutoNum type="arabicPeriod"/>
            </a:pPr>
            <a:r>
              <a:rPr lang="en-US" sz="1200" b="1" dirty="0">
                <a:solidFill>
                  <a:schemeClr val="tx2"/>
                </a:solidFill>
              </a:rPr>
              <a:t>If the job from EHS requires support in managing or analyzing the data then additional fees will be required from the researcher</a:t>
            </a:r>
          </a:p>
          <a:p>
            <a:pPr marL="342900" indent="-342900" algn="just">
              <a:buFont typeface="+mj-lt"/>
              <a:buAutoNum type="arabicPeriod"/>
            </a:pPr>
            <a:r>
              <a:rPr lang="en-US" sz="1200" b="1" dirty="0">
                <a:solidFill>
                  <a:schemeClr val="tx2"/>
                </a:solidFill>
              </a:rPr>
              <a:t>You need to sign an NDA stating that EHS is clear from any accountability on any misuse of data once delivered to the requester</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0984" y="2028825"/>
            <a:ext cx="536316" cy="495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3900" y="4876863"/>
            <a:ext cx="489623" cy="504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051" y="1989887"/>
            <a:ext cx="600849" cy="478759"/>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09549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sp>
        <p:nvSpPr>
          <p:cNvPr id="34" name="TextBox 33">
            <a:extLst>
              <a:ext uri="{FF2B5EF4-FFF2-40B4-BE49-F238E27FC236}">
                <a16:creationId xmlns:a16="http://schemas.microsoft.com/office/drawing/2014/main" id="{8B8D2E30-E902-45BB-A54E-CACE2D3C0298}"/>
              </a:ext>
            </a:extLst>
          </p:cNvPr>
          <p:cNvSpPr txBox="1"/>
          <p:nvPr/>
        </p:nvSpPr>
        <p:spPr>
          <a:xfrm>
            <a:off x="2390372" y="410119"/>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lumMod val="65000"/>
                    <a:lumOff val="35000"/>
                  </a:schemeClr>
                </a:solidFill>
              </a:rPr>
              <a:t>Individual Research Requests - Examples</a:t>
            </a:r>
            <a:endParaRPr kumimoji="0" lang="en-GB" sz="2800" b="1" i="0" u="none" strike="noStrike" kern="1200" cap="none" spc="0" normalizeH="0" baseline="0" noProof="0" dirty="0">
              <a:ln>
                <a:noFill/>
              </a:ln>
              <a:solidFill>
                <a:schemeClr val="tx1">
                  <a:lumMod val="65000"/>
                  <a:lumOff val="35000"/>
                </a:schemeClr>
              </a:solidFill>
              <a:effectLst/>
              <a:uLnTx/>
              <a:uFillTx/>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39" name="Rectangle 38">
            <a:hlinkClick r:id="rId4"/>
          </p:cNvPr>
          <p:cNvSpPr/>
          <p:nvPr/>
        </p:nvSpPr>
        <p:spPr>
          <a:xfrm>
            <a:off x="9549997" y="0"/>
            <a:ext cx="1692233"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hda.jo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6" name="Block Arc 14">
            <a:extLst>
              <a:ext uri="{FF2B5EF4-FFF2-40B4-BE49-F238E27FC236}">
                <a16:creationId xmlns:a16="http://schemas.microsoft.com/office/drawing/2014/main" id="{47574C99-0470-4D73-8E86-146F093E46EB}"/>
              </a:ext>
            </a:extLst>
          </p:cNvPr>
          <p:cNvSpPr/>
          <p:nvPr/>
        </p:nvSpPr>
        <p:spPr>
          <a:xfrm rot="16200000">
            <a:off x="93541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4" name="Picture 3"/>
          <p:cNvPicPr>
            <a:picLocks noChangeAspect="1"/>
          </p:cNvPicPr>
          <p:nvPr/>
        </p:nvPicPr>
        <p:blipFill>
          <a:blip r:embed="rId5"/>
          <a:stretch>
            <a:fillRect/>
          </a:stretch>
        </p:blipFill>
        <p:spPr>
          <a:xfrm>
            <a:off x="393700" y="1319728"/>
            <a:ext cx="3200399" cy="5585897"/>
          </a:xfrm>
          <a:prstGeom prst="rect">
            <a:avLst/>
          </a:prstGeom>
        </p:spPr>
      </p:pic>
      <p:pic>
        <p:nvPicPr>
          <p:cNvPr id="5" name="Picture 4"/>
          <p:cNvPicPr>
            <a:picLocks noChangeAspect="1"/>
          </p:cNvPicPr>
          <p:nvPr/>
        </p:nvPicPr>
        <p:blipFill>
          <a:blip r:embed="rId6"/>
          <a:stretch>
            <a:fillRect/>
          </a:stretch>
        </p:blipFill>
        <p:spPr>
          <a:xfrm>
            <a:off x="6875542" y="1319728"/>
            <a:ext cx="3021704" cy="5433497"/>
          </a:xfrm>
          <a:prstGeom prst="rect">
            <a:avLst/>
          </a:prstGeom>
        </p:spPr>
      </p:pic>
      <p:pic>
        <p:nvPicPr>
          <p:cNvPr id="7" name="Picture 6"/>
          <p:cNvPicPr>
            <a:picLocks noChangeAspect="1"/>
          </p:cNvPicPr>
          <p:nvPr/>
        </p:nvPicPr>
        <p:blipFill>
          <a:blip r:embed="rId7"/>
          <a:stretch>
            <a:fillRect/>
          </a:stretch>
        </p:blipFill>
        <p:spPr>
          <a:xfrm>
            <a:off x="3822699" y="1319728"/>
            <a:ext cx="2759441" cy="5585897"/>
          </a:xfrm>
          <a:prstGeom prst="rect">
            <a:avLst/>
          </a:prstGeom>
        </p:spPr>
      </p:pic>
    </p:spTree>
    <p:extLst>
      <p:ext uri="{BB962C8B-B14F-4D97-AF65-F5344CB8AC3E}">
        <p14:creationId xmlns:p14="http://schemas.microsoft.com/office/powerpoint/2010/main" val="172357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sp>
        <p:nvSpPr>
          <p:cNvPr id="6" name="TextBox 5">
            <a:extLst>
              <a:ext uri="{FF2B5EF4-FFF2-40B4-BE49-F238E27FC236}">
                <a16:creationId xmlns:a16="http://schemas.microsoft.com/office/drawing/2014/main" id="{8B8D2E30-E902-45BB-A54E-CACE2D3C0298}"/>
              </a:ext>
            </a:extLst>
          </p:cNvPr>
          <p:cNvSpPr txBox="1"/>
          <p:nvPr/>
        </p:nvSpPr>
        <p:spPr>
          <a:xfrm>
            <a:off x="2298700" y="276225"/>
            <a:ext cx="7848600" cy="89255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600" b="1" noProof="0" dirty="0" smtClean="0">
                <a:solidFill>
                  <a:schemeClr val="tx1">
                    <a:lumMod val="65000"/>
                    <a:lumOff val="35000"/>
                  </a:schemeClr>
                </a:solidFill>
              </a:rPr>
              <a:t>العناصر الأساسية وأهداف للخطة الاستراتيجية للصحة الإلكترونية (</a:t>
            </a:r>
            <a:r>
              <a:rPr lang="en-US" sz="2600" b="1" noProof="0" dirty="0" err="1" smtClean="0">
                <a:solidFill>
                  <a:schemeClr val="tx1">
                    <a:lumMod val="65000"/>
                    <a:lumOff val="35000"/>
                  </a:schemeClr>
                </a:solidFill>
              </a:rPr>
              <a:t>eHealth</a:t>
            </a:r>
            <a:r>
              <a:rPr lang="ar-JO" sz="2600" b="1" noProof="0" dirty="0" smtClean="0">
                <a:solidFill>
                  <a:schemeClr val="tx1">
                    <a:lumMod val="65000"/>
                    <a:lumOff val="35000"/>
                  </a:schemeClr>
                </a:solidFill>
              </a:rPr>
              <a:t>)</a:t>
            </a:r>
            <a:r>
              <a:rPr lang="en-US" sz="2600" b="1" noProof="0" dirty="0" smtClean="0">
                <a:solidFill>
                  <a:schemeClr val="tx1">
                    <a:lumMod val="65000"/>
                    <a:lumOff val="35000"/>
                  </a:schemeClr>
                </a:solidFill>
              </a:rPr>
              <a:t> </a:t>
            </a:r>
            <a:r>
              <a:rPr lang="ar-JO" sz="2600" b="1" noProof="0" dirty="0" smtClean="0">
                <a:solidFill>
                  <a:schemeClr val="tx1">
                    <a:lumMod val="65000"/>
                    <a:lumOff val="35000"/>
                  </a:schemeClr>
                </a:solidFill>
              </a:rPr>
              <a:t> وعلاقتها باستراتيجية ادارة البيانات والذكاء الاصطناعي</a:t>
            </a:r>
            <a:endParaRPr kumimoji="0" lang="en-GB" sz="2600" b="1" i="0" u="none" strike="noStrike" kern="1200" cap="none" spc="0" normalizeH="0" baseline="0" noProof="0" dirty="0">
              <a:ln>
                <a:noFill/>
              </a:ln>
              <a:solidFill>
                <a:schemeClr val="tx1">
                  <a:lumMod val="65000"/>
                  <a:lumOff val="35000"/>
                </a:schemeClr>
              </a:solidFill>
              <a:effectLst/>
              <a:uLnTx/>
              <a:uFillTx/>
            </a:endParaRPr>
          </a:p>
        </p:txBody>
      </p:sp>
      <p:graphicFrame>
        <p:nvGraphicFramePr>
          <p:cNvPr id="7" name="Diagram 6"/>
          <p:cNvGraphicFramePr/>
          <p:nvPr>
            <p:extLst>
              <p:ext uri="{D42A27DB-BD31-4B8C-83A1-F6EECF244321}">
                <p14:modId xmlns:p14="http://schemas.microsoft.com/office/powerpoint/2010/main" val="1088710536"/>
              </p:ext>
            </p:extLst>
          </p:nvPr>
        </p:nvGraphicFramePr>
        <p:xfrm>
          <a:off x="317500" y="1382931"/>
          <a:ext cx="4495799" cy="5370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nvPr>
        </p:nvGraphicFramePr>
        <p:xfrm>
          <a:off x="4051299" y="1266825"/>
          <a:ext cx="6244445" cy="5868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0436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43683653"/>
              </p:ext>
            </p:extLst>
          </p:nvPr>
        </p:nvGraphicFramePr>
        <p:xfrm>
          <a:off x="155020" y="1221105"/>
          <a:ext cx="10449480" cy="4495800"/>
        </p:xfrm>
        <a:graphic>
          <a:graphicData uri="http://schemas.openxmlformats.org/drawingml/2006/table">
            <a:tbl>
              <a:tblPr firstRow="1" bandRow="1">
                <a:tableStyleId>{3B4B98B0-60AC-42C2-AFA5-B58CD77FA1E5}</a:tableStyleId>
              </a:tblPr>
              <a:tblGrid>
                <a:gridCol w="926556">
                  <a:extLst>
                    <a:ext uri="{9D8B030D-6E8A-4147-A177-3AD203B41FA5}">
                      <a16:colId xmlns:a16="http://schemas.microsoft.com/office/drawing/2014/main" val="2982723468"/>
                    </a:ext>
                  </a:extLst>
                </a:gridCol>
                <a:gridCol w="746392">
                  <a:extLst>
                    <a:ext uri="{9D8B030D-6E8A-4147-A177-3AD203B41FA5}">
                      <a16:colId xmlns:a16="http://schemas.microsoft.com/office/drawing/2014/main" val="2138723018"/>
                    </a:ext>
                  </a:extLst>
                </a:gridCol>
                <a:gridCol w="823604">
                  <a:extLst>
                    <a:ext uri="{9D8B030D-6E8A-4147-A177-3AD203B41FA5}">
                      <a16:colId xmlns:a16="http://schemas.microsoft.com/office/drawing/2014/main" val="469061841"/>
                    </a:ext>
                  </a:extLst>
                </a:gridCol>
                <a:gridCol w="810735">
                  <a:extLst>
                    <a:ext uri="{9D8B030D-6E8A-4147-A177-3AD203B41FA5}">
                      <a16:colId xmlns:a16="http://schemas.microsoft.com/office/drawing/2014/main" val="4144860590"/>
                    </a:ext>
                  </a:extLst>
                </a:gridCol>
                <a:gridCol w="665193">
                  <a:extLst>
                    <a:ext uri="{9D8B030D-6E8A-4147-A177-3AD203B41FA5}">
                      <a16:colId xmlns:a16="http://schemas.microsoft.com/office/drawing/2014/main" val="4195918999"/>
                    </a:ext>
                  </a:extLst>
                </a:gridCol>
                <a:gridCol w="838200">
                  <a:extLst>
                    <a:ext uri="{9D8B030D-6E8A-4147-A177-3AD203B41FA5}">
                      <a16:colId xmlns:a16="http://schemas.microsoft.com/office/drawing/2014/main" val="659438087"/>
                    </a:ext>
                  </a:extLst>
                </a:gridCol>
                <a:gridCol w="2209800">
                  <a:extLst>
                    <a:ext uri="{9D8B030D-6E8A-4147-A177-3AD203B41FA5}">
                      <a16:colId xmlns:a16="http://schemas.microsoft.com/office/drawing/2014/main" val="2947939962"/>
                    </a:ext>
                  </a:extLst>
                </a:gridCol>
                <a:gridCol w="2895600">
                  <a:extLst>
                    <a:ext uri="{9D8B030D-6E8A-4147-A177-3AD203B41FA5}">
                      <a16:colId xmlns:a16="http://schemas.microsoft.com/office/drawing/2014/main" val="740763431"/>
                    </a:ext>
                  </a:extLst>
                </a:gridCol>
                <a:gridCol w="533400">
                  <a:extLst>
                    <a:ext uri="{9D8B030D-6E8A-4147-A177-3AD203B41FA5}">
                      <a16:colId xmlns:a16="http://schemas.microsoft.com/office/drawing/2014/main" val="3925093539"/>
                    </a:ext>
                  </a:extLst>
                </a:gridCol>
              </a:tblGrid>
              <a:tr h="370840">
                <a:tc gridSpan="7">
                  <a:txBody>
                    <a:bodyPr/>
                    <a:lstStyle/>
                    <a:p>
                      <a:pPr algn="ctr" rtl="1"/>
                      <a:r>
                        <a:rPr lang="ar-JO" sz="1200" dirty="0" smtClean="0"/>
                        <a:t>نص الهدف</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rtl="1"/>
                      <a:r>
                        <a:rPr lang="ar-JO" sz="1200" dirty="0" smtClean="0"/>
                        <a:t>الهدف</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726204818"/>
                  </a:ext>
                </a:extLst>
              </a:tr>
              <a:tr h="370840">
                <a:tc gridSpan="7">
                  <a:txBody>
                    <a:bodyPr/>
                    <a:lstStyle/>
                    <a:p>
                      <a:pPr algn="r" rtl="1"/>
                      <a:r>
                        <a:rPr lang="ar-JO" sz="1200" dirty="0" smtClean="0">
                          <a:solidFill>
                            <a:schemeClr val="tx1"/>
                          </a:solidFill>
                          <a:effectLst/>
                          <a:latin typeface="+mn-lt"/>
                          <a:ea typeface="+mn-ea"/>
                          <a:cs typeface="+mn-cs"/>
                        </a:rPr>
                        <a:t>ادارة معرفية كفؤة وفاعلة</a:t>
                      </a:r>
                    </a:p>
                    <a:p>
                      <a:pPr algn="r" rtl="1"/>
                      <a:r>
                        <a:rPr lang="ar-JO" sz="1200" b="0" i="0" dirty="0" smtClean="0">
                          <a:solidFill>
                            <a:schemeClr val="tx1"/>
                          </a:solidFill>
                          <a:effectLst/>
                          <a:latin typeface="+mn-lt"/>
                          <a:ea typeface="+mn-ea"/>
                          <a:cs typeface="+mn-cs"/>
                        </a:rPr>
                        <a:t>إدارة كفؤة وفاعلة للموارد البشرية</a:t>
                      </a:r>
                    </a:p>
                    <a:p>
                      <a:pPr algn="r" rtl="1"/>
                      <a:r>
                        <a:rPr lang="ar-JO" sz="1200" b="0" i="0" dirty="0" smtClean="0">
                          <a:solidFill>
                            <a:schemeClr val="tx1"/>
                          </a:solidFill>
                          <a:effectLst/>
                          <a:latin typeface="+mn-lt"/>
                          <a:ea typeface="+mn-ea"/>
                          <a:cs typeface="+mn-cs"/>
                        </a:rPr>
                        <a:t>تعزيز الدور التنظيمي والرقابي للوزارة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المؤسسي</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35828884"/>
                  </a:ext>
                </a:extLst>
              </a:tr>
              <a:tr h="370840">
                <a:tc gridSpan="7">
                  <a:txBody>
                    <a:bodyPr/>
                    <a:lstStyle/>
                    <a:p>
                      <a:pPr algn="r" rtl="1"/>
                      <a:r>
                        <a:rPr lang="ar-JO" sz="1200" dirty="0" smtClean="0"/>
                        <a:t>تمكين</a:t>
                      </a:r>
                      <a:r>
                        <a:rPr lang="ar-JO" sz="1200" baseline="0" dirty="0" smtClean="0"/>
                        <a:t> الوصول للخدمات</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المحوري (محور الصحة الإلكترونية)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64256289"/>
                  </a:ext>
                </a:extLst>
              </a:tr>
              <a:tr h="370840">
                <a:tc gridSpan="7">
                  <a:txBody>
                    <a:bodyPr/>
                    <a:lstStyle/>
                    <a:p>
                      <a:pPr algn="r" rtl="1"/>
                      <a:r>
                        <a:rPr lang="ar-JO" sz="1200" dirty="0" smtClean="0"/>
                        <a:t>برنامج هدى</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المبادرة أو البرنامج</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1107993"/>
                  </a:ext>
                </a:extLst>
              </a:tr>
              <a:tr h="370840">
                <a:tc>
                  <a:txBody>
                    <a:bodyPr/>
                    <a:lstStyle/>
                    <a:p>
                      <a:pPr algn="ctr" rtl="1"/>
                      <a:r>
                        <a:rPr lang="ar-JO" sz="1200" dirty="0" smtClean="0"/>
                        <a:t>القيمة المستهدفة للمؤشر مع نهاية الخطة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مؤشر القياس</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جهة التمويل</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التكلفة المتوقعة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الجهة المسؤولة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الانتهاء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البدء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الأنشطة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JO" sz="1400" dirty="0" smtClean="0"/>
                        <a:t>الرقم</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286346"/>
                  </a:ext>
                </a:extLst>
              </a:tr>
              <a:tr h="370840">
                <a:tc>
                  <a:txBody>
                    <a:bodyPr/>
                    <a:lstStyle/>
                    <a:p>
                      <a:pPr algn="ctr" rtl="1"/>
                      <a:r>
                        <a:rPr lang="ar-JO" sz="1200" dirty="0" smtClean="0"/>
                        <a:t>85%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حساسية</a:t>
                      </a:r>
                      <a:r>
                        <a:rPr lang="ar-JO" sz="1200" baseline="0" dirty="0" smtClean="0"/>
                        <a:t> النموذج</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غير محدد</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200" dirty="0" smtClean="0"/>
                        <a:t>EHS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2024</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sz="1200" dirty="0" smtClean="0">
                          <a:solidFill>
                            <a:schemeClr val="tx1"/>
                          </a:solidFill>
                          <a:effectLst/>
                          <a:latin typeface="+mn-lt"/>
                          <a:ea typeface="+mn-ea"/>
                          <a:cs typeface="+mn-cs"/>
                        </a:rPr>
                        <a:t>استخدام خوارزميات الذكاء الاصطناعي في ايجاد المكان البديل الأقرب على المريض لعمل خدمة التصوير الطبقي او الرنين المغناطيسي، وذلك اعتمادا على حالة المريض من حيث الخطورة والفترة الزمنية الآمنه لوضعه الصحي للانتظار، بحيث يتوزع حجم العمل بعدالة على أجهزة الأشعة وبنفس الوقت يتم اتاحة الأولوية للحالات الحرجة التي من المتوقع أنها ستحتاج تدخل علاجي سريع لأنقاذ الحياة، ستقتصر مراحل هذه المشروع على دراسة النماذج ومدى دقتها وحساسيتها في التنبؤات لاثبات فاعليتها بطريقة علمية قبل تنفيذها</a:t>
                      </a:r>
                      <a:endParaRPr lang="en-US" sz="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JO"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794360"/>
                  </a:ext>
                </a:extLst>
              </a:tr>
            </a:tbl>
          </a:graphicData>
        </a:graphic>
      </p:graphicFrame>
      <p:sp>
        <p:nvSpPr>
          <p:cNvPr id="6" name="TextBox 5">
            <a:extLst>
              <a:ext uri="{FF2B5EF4-FFF2-40B4-BE49-F238E27FC236}">
                <a16:creationId xmlns:a16="http://schemas.microsoft.com/office/drawing/2014/main" id="{8B8D2E30-E902-45BB-A54E-CACE2D3C0298}"/>
              </a:ext>
            </a:extLst>
          </p:cNvPr>
          <p:cNvSpPr txBox="1"/>
          <p:nvPr/>
        </p:nvSpPr>
        <p:spPr>
          <a:xfrm>
            <a:off x="2390372" y="410119"/>
            <a:ext cx="7239000"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000" b="1" noProof="0" dirty="0" smtClean="0">
                <a:solidFill>
                  <a:schemeClr val="tx1">
                    <a:lumMod val="65000"/>
                    <a:lumOff val="35000"/>
                  </a:schemeClr>
                </a:solidFill>
              </a:rPr>
              <a:t>وزارة الصحة</a:t>
            </a:r>
            <a:r>
              <a:rPr lang="en-US" sz="2000" b="1" noProof="0" dirty="0" smtClean="0">
                <a:solidFill>
                  <a:schemeClr val="tx1">
                    <a:lumMod val="65000"/>
                    <a:lumOff val="35000"/>
                  </a:schemeClr>
                </a:solidFill>
              </a:rPr>
              <a:t> </a:t>
            </a:r>
            <a:r>
              <a:rPr lang="ar-JO" sz="2000" b="1" noProof="0" dirty="0" smtClean="0">
                <a:solidFill>
                  <a:schemeClr val="tx1">
                    <a:lumMod val="65000"/>
                    <a:lumOff val="35000"/>
                  </a:schemeClr>
                </a:solidFill>
              </a:rPr>
              <a:t> - الأنشطة والمشاريع المتعلقة بالذكاء الاصطناعي والبيانات الضخمة</a:t>
            </a:r>
            <a:endParaRPr kumimoji="0" lang="en-GB" sz="2000" b="1" i="0" u="none" strike="noStrike" kern="1200" cap="none" spc="0" normalizeH="0" baseline="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60852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03549394"/>
              </p:ext>
            </p:extLst>
          </p:nvPr>
        </p:nvGraphicFramePr>
        <p:xfrm>
          <a:off x="181370" y="809625"/>
          <a:ext cx="10449480" cy="6416040"/>
        </p:xfrm>
        <a:graphic>
          <a:graphicData uri="http://schemas.openxmlformats.org/drawingml/2006/table">
            <a:tbl>
              <a:tblPr firstRow="1" bandRow="1">
                <a:tableStyleId>{3B4B98B0-60AC-42C2-AFA5-B58CD77FA1E5}</a:tableStyleId>
              </a:tblPr>
              <a:tblGrid>
                <a:gridCol w="926556">
                  <a:extLst>
                    <a:ext uri="{9D8B030D-6E8A-4147-A177-3AD203B41FA5}">
                      <a16:colId xmlns:a16="http://schemas.microsoft.com/office/drawing/2014/main" val="2982723468"/>
                    </a:ext>
                  </a:extLst>
                </a:gridCol>
                <a:gridCol w="607524">
                  <a:extLst>
                    <a:ext uri="{9D8B030D-6E8A-4147-A177-3AD203B41FA5}">
                      <a16:colId xmlns:a16="http://schemas.microsoft.com/office/drawing/2014/main" val="2138723018"/>
                    </a:ext>
                  </a:extLst>
                </a:gridCol>
                <a:gridCol w="762000">
                  <a:extLst>
                    <a:ext uri="{9D8B030D-6E8A-4147-A177-3AD203B41FA5}">
                      <a16:colId xmlns:a16="http://schemas.microsoft.com/office/drawing/2014/main" val="469061841"/>
                    </a:ext>
                  </a:extLst>
                </a:gridCol>
                <a:gridCol w="762000">
                  <a:extLst>
                    <a:ext uri="{9D8B030D-6E8A-4147-A177-3AD203B41FA5}">
                      <a16:colId xmlns:a16="http://schemas.microsoft.com/office/drawing/2014/main" val="4144860590"/>
                    </a:ext>
                  </a:extLst>
                </a:gridCol>
                <a:gridCol w="838200">
                  <a:extLst>
                    <a:ext uri="{9D8B030D-6E8A-4147-A177-3AD203B41FA5}">
                      <a16:colId xmlns:a16="http://schemas.microsoft.com/office/drawing/2014/main" val="4195918999"/>
                    </a:ext>
                  </a:extLst>
                </a:gridCol>
                <a:gridCol w="609600">
                  <a:extLst>
                    <a:ext uri="{9D8B030D-6E8A-4147-A177-3AD203B41FA5}">
                      <a16:colId xmlns:a16="http://schemas.microsoft.com/office/drawing/2014/main" val="659438087"/>
                    </a:ext>
                  </a:extLst>
                </a:gridCol>
                <a:gridCol w="2302830">
                  <a:extLst>
                    <a:ext uri="{9D8B030D-6E8A-4147-A177-3AD203B41FA5}">
                      <a16:colId xmlns:a16="http://schemas.microsoft.com/office/drawing/2014/main" val="2947939962"/>
                    </a:ext>
                  </a:extLst>
                </a:gridCol>
                <a:gridCol w="3031170">
                  <a:extLst>
                    <a:ext uri="{9D8B030D-6E8A-4147-A177-3AD203B41FA5}">
                      <a16:colId xmlns:a16="http://schemas.microsoft.com/office/drawing/2014/main" val="740763431"/>
                    </a:ext>
                  </a:extLst>
                </a:gridCol>
                <a:gridCol w="609600">
                  <a:extLst>
                    <a:ext uri="{9D8B030D-6E8A-4147-A177-3AD203B41FA5}">
                      <a16:colId xmlns:a16="http://schemas.microsoft.com/office/drawing/2014/main" val="3925093539"/>
                    </a:ext>
                  </a:extLst>
                </a:gridCol>
              </a:tblGrid>
              <a:tr h="370840">
                <a:tc gridSpan="7">
                  <a:txBody>
                    <a:bodyPr/>
                    <a:lstStyle/>
                    <a:p>
                      <a:pPr algn="ctr" rtl="1"/>
                      <a:r>
                        <a:rPr lang="ar-JO" sz="1400" dirty="0" smtClean="0"/>
                        <a:t>نص الهدف</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rtl="1"/>
                      <a:r>
                        <a:rPr lang="ar-JO" sz="1400" dirty="0" smtClean="0"/>
                        <a:t>الهدف</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726204818"/>
                  </a:ext>
                </a:extLst>
              </a:tr>
              <a:tr h="370840">
                <a:tc gridSpan="7">
                  <a:txBody>
                    <a:bodyPr/>
                    <a:lstStyle/>
                    <a:p>
                      <a:pPr algn="r" rtl="1"/>
                      <a:r>
                        <a:rPr lang="ar-JO" sz="1200" dirty="0" smtClean="0">
                          <a:solidFill>
                            <a:schemeClr val="tx1"/>
                          </a:solidFill>
                          <a:effectLst/>
                          <a:latin typeface="+mn-lt"/>
                          <a:ea typeface="+mn-ea"/>
                          <a:cs typeface="+mn-cs"/>
                        </a:rPr>
                        <a:t>ادارة معرفية كفؤة وفاعلة</a:t>
                      </a:r>
                    </a:p>
                    <a:p>
                      <a:pPr algn="r" rtl="1"/>
                      <a:r>
                        <a:rPr lang="ar-JO" sz="1200" b="0" i="0" dirty="0" smtClean="0">
                          <a:solidFill>
                            <a:schemeClr val="tx1"/>
                          </a:solidFill>
                          <a:effectLst/>
                          <a:latin typeface="+mn-lt"/>
                          <a:ea typeface="+mn-ea"/>
                          <a:cs typeface="+mn-cs"/>
                        </a:rPr>
                        <a:t>إدارة كفؤة وفاعلة للموارد البشرية</a:t>
                      </a:r>
                    </a:p>
                    <a:p>
                      <a:pPr algn="r" rtl="1"/>
                      <a:r>
                        <a:rPr lang="ar-JO" sz="1200" b="0" i="0" dirty="0" smtClean="0">
                          <a:solidFill>
                            <a:schemeClr val="tx1"/>
                          </a:solidFill>
                          <a:effectLst/>
                          <a:latin typeface="+mn-lt"/>
                          <a:ea typeface="+mn-ea"/>
                          <a:cs typeface="+mn-cs"/>
                        </a:rPr>
                        <a:t>إدارة كفؤة لللأزمات والكوارث والمخاطر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rtl="1"/>
                      <a:endParaRPr lang="ar-JO" sz="1200" b="0" i="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المؤسسي</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35828884"/>
                  </a:ext>
                </a:extLst>
              </a:tr>
              <a:tr h="370840">
                <a:tc gridSpan="7">
                  <a:txBody>
                    <a:bodyPr/>
                    <a:lstStyle/>
                    <a:p>
                      <a:pPr lvl="0" algn="r"/>
                      <a:r>
                        <a:rPr lang="ar-JO" sz="1200" b="0" dirty="0" smtClean="0"/>
                        <a:t>الضبط والاستمرارية</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vl="0" algn="ct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المحوري (محور الصحة الإلكترونية)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64256289"/>
                  </a:ext>
                </a:extLst>
              </a:tr>
              <a:tr h="370840">
                <a:tc gridSpan="7">
                  <a:txBody>
                    <a:bodyPr/>
                    <a:lstStyle/>
                    <a:p>
                      <a:pPr algn="r" rtl="1"/>
                      <a:r>
                        <a:rPr lang="ar-JO" sz="1200" dirty="0" smtClean="0"/>
                        <a:t>برنامج هدى</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المبادرة أو البرنامج</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1107993"/>
                  </a:ext>
                </a:extLst>
              </a:tr>
              <a:tr h="370840">
                <a:tc>
                  <a:txBody>
                    <a:bodyPr/>
                    <a:lstStyle/>
                    <a:p>
                      <a:pPr algn="ctr" rtl="1"/>
                      <a:r>
                        <a:rPr lang="ar-JO" sz="1200" dirty="0" smtClean="0"/>
                        <a:t>القيمة المستهدفة للمؤشر مع نهاية الخطة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مؤشر القياس</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جهة التمويل</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200" dirty="0" smtClean="0"/>
                        <a:t>التكلفة المتوقعة</a:t>
                      </a:r>
                      <a:endParaRPr lang="en-US" sz="1200" dirty="0" smtClean="0"/>
                    </a:p>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الجهة المسؤولة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الانتهاء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البدء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الأنشطة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JO" sz="1400" dirty="0" smtClean="0"/>
                        <a:t>الرقم</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286346"/>
                  </a:ext>
                </a:extLst>
              </a:tr>
              <a:tr h="370840">
                <a:tc>
                  <a:txBody>
                    <a:bodyPr/>
                    <a:lstStyle/>
                    <a:p>
                      <a:pPr algn="ctr" rtl="1"/>
                      <a:r>
                        <a:rPr lang="ar-JO" sz="1200" dirty="0" smtClean="0"/>
                        <a:t>85%</a:t>
                      </a:r>
                    </a:p>
                    <a:p>
                      <a:pPr algn="ctr" rtl="1"/>
                      <a:r>
                        <a:rPr lang="ar-JO" sz="1200" dirty="0" smtClean="0"/>
                        <a:t>95%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دقة</a:t>
                      </a:r>
                      <a:r>
                        <a:rPr lang="ar-JO" sz="1200" baseline="0" dirty="0" smtClean="0"/>
                        <a:t> النموذج</a:t>
                      </a:r>
                    </a:p>
                    <a:p>
                      <a:pPr algn="ctr" rtl="1"/>
                      <a:r>
                        <a:rPr lang="ar-JO" sz="1200" baseline="0" dirty="0" smtClean="0"/>
                        <a:t>حساسية النموذج</a:t>
                      </a:r>
                      <a:endParaRPr lang="ar-JO"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غير محدد</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200" dirty="0" smtClean="0"/>
                        <a:t>EHS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2024</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solidFill>
                            <a:schemeClr val="tx1"/>
                          </a:solidFill>
                          <a:effectLst/>
                          <a:latin typeface="+mn-lt"/>
                          <a:ea typeface="+mn-ea"/>
                          <a:cs typeface="+mn-cs"/>
                        </a:rPr>
                        <a:t>استخدام خوارزميات الذكاء الاصطناعي في تطوير نماذج لتصنيف حالات مرضية محددة من خلال صور الأشعة </a:t>
                      </a:r>
                      <a:r>
                        <a:rPr lang="ar-JO" sz="1200" dirty="0" smtClean="0">
                          <a:solidFill>
                            <a:schemeClr val="tx1"/>
                          </a:solidFill>
                          <a:effectLst/>
                          <a:latin typeface="+mn-lt"/>
                          <a:ea typeface="+mn-ea"/>
                          <a:cs typeface="+mn-cs"/>
                        </a:rPr>
                        <a:t>السينية تحديدا، بهدف التقليل من حالات التحويل لخدمات التصوير الطبقي او الرنين المغناطيسي بهدف ضبط آلية تحويل المرضى لهذه الخدمات وضمان توفرها لمستحقيها في الوقت المناسب، ستقتصر مراحل هذه المشروع على دراسة النماذج ومدى دقتها وحساسيتها في التشخيص لاثبات فاعليتها بطريقة علمية قبل تنفيذها</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JO"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91055"/>
                  </a:ext>
                </a:extLst>
              </a:tr>
              <a:tr h="370840">
                <a:tc>
                  <a:txBody>
                    <a:bodyPr/>
                    <a:lstStyle/>
                    <a:p>
                      <a:pPr algn="ctr" rtl="1"/>
                      <a:r>
                        <a:rPr lang="ar-JO" sz="1200" dirty="0" smtClean="0"/>
                        <a:t>85%</a:t>
                      </a:r>
                    </a:p>
                    <a:p>
                      <a:pPr algn="ctr" rtl="1"/>
                      <a:r>
                        <a:rPr lang="ar-JO" sz="1200" dirty="0" smtClean="0"/>
                        <a:t>95%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دقة</a:t>
                      </a:r>
                      <a:r>
                        <a:rPr lang="ar-JO" sz="1200" baseline="0" dirty="0" smtClean="0"/>
                        <a:t> النموذج</a:t>
                      </a:r>
                    </a:p>
                    <a:p>
                      <a:pPr algn="ctr" rtl="1"/>
                      <a:r>
                        <a:rPr lang="ar-JO" sz="1200" baseline="0" dirty="0" smtClean="0"/>
                        <a:t>حساسية النموذج</a:t>
                      </a:r>
                      <a:endParaRPr lang="ar-JO"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غير محدد</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200" dirty="0" smtClean="0"/>
                        <a:t>EHS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2024</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SA" sz="1200" dirty="0" smtClean="0">
                          <a:solidFill>
                            <a:schemeClr val="tx1"/>
                          </a:solidFill>
                          <a:effectLst/>
                          <a:latin typeface="+mn-lt"/>
                          <a:ea typeface="+mn-ea"/>
                          <a:cs typeface="+mn-cs"/>
                        </a:rPr>
                        <a:t>استخدام خوارزميات الذكاء الاصطناعي لجدولة مرضى الطوارى في قائمة الانتظار، بحيث يتم توقع الفترة الزمنية التي سيتم فيها تقديم خدمة الرعاية الصحية للمرضى في ظل الازدحام والحالات المرضية المتواجدة واعداد مزودي الخدمة المناوبين في الموقع، يمكن تقسيم هذا المشروع على مراحل بحيث يتم دراسة النماذج ومدى دقتها في المرحلة الأولى ثم اختيار مواقع محددة للتجربة كون نجاح هذا النموذج بحاجة الى تغيير في آلية تصنيف المرضى وتشخيصهم قبل دخولهم على خدمة المعالجة حتى تتوفر المعلومات الأولية عن الحالة اللازمة للنماذج الذكية من اجل تقديم توصيات الجدولة، وأخيرا الاطلاق والتطبيق في جميع المواقع في حال أثبتت فعاليتها وامكانية تطبيقها</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JO"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203285"/>
                  </a:ext>
                </a:extLst>
              </a:tr>
            </a:tbl>
          </a:graphicData>
        </a:graphic>
      </p:graphicFrame>
      <p:sp>
        <p:nvSpPr>
          <p:cNvPr id="6" name="TextBox 5">
            <a:extLst>
              <a:ext uri="{FF2B5EF4-FFF2-40B4-BE49-F238E27FC236}">
                <a16:creationId xmlns:a16="http://schemas.microsoft.com/office/drawing/2014/main" id="{8B8D2E30-E902-45BB-A54E-CACE2D3C0298}"/>
              </a:ext>
            </a:extLst>
          </p:cNvPr>
          <p:cNvSpPr txBox="1"/>
          <p:nvPr/>
        </p:nvSpPr>
        <p:spPr>
          <a:xfrm>
            <a:off x="2390372" y="410119"/>
            <a:ext cx="7239000" cy="400110"/>
          </a:xfrm>
          <a:prstGeom prst="rect">
            <a:avLst/>
          </a:prstGeom>
          <a:noFill/>
        </p:spPr>
        <p:txBody>
          <a:bodyPr wrap="square" rtlCol="0">
            <a:spAutoFit/>
          </a:bodyPr>
          <a:lstStyle/>
          <a:p>
            <a:pPr lvl="0" algn="r" rtl="1">
              <a:defRPr/>
            </a:pPr>
            <a:r>
              <a:rPr lang="ar-JO" sz="2000" b="1" dirty="0">
                <a:solidFill>
                  <a:schemeClr val="tx1">
                    <a:lumMod val="65000"/>
                    <a:lumOff val="35000"/>
                  </a:schemeClr>
                </a:solidFill>
              </a:rPr>
              <a:t>وزارة الصحة</a:t>
            </a:r>
            <a:r>
              <a:rPr lang="en-US" sz="2000" b="1" dirty="0">
                <a:solidFill>
                  <a:schemeClr val="tx1">
                    <a:lumMod val="65000"/>
                    <a:lumOff val="35000"/>
                  </a:schemeClr>
                </a:solidFill>
              </a:rPr>
              <a:t> </a:t>
            </a:r>
            <a:r>
              <a:rPr lang="ar-JO" sz="2000" b="1" dirty="0">
                <a:solidFill>
                  <a:schemeClr val="tx1">
                    <a:lumMod val="65000"/>
                    <a:lumOff val="35000"/>
                  </a:schemeClr>
                </a:solidFill>
              </a:rPr>
              <a:t> - الأنشطة والمشاريع المتعلقة بالذكاء الاصطناعي والبيانات الضخمة</a:t>
            </a:r>
            <a:endParaRPr lang="en-GB" sz="2000" b="1" dirty="0">
              <a:solidFill>
                <a:schemeClr val="tx1">
                  <a:lumMod val="65000"/>
                  <a:lumOff val="35000"/>
                </a:schemeClr>
              </a:solidFill>
            </a:endParaRPr>
          </a:p>
        </p:txBody>
      </p:sp>
    </p:spTree>
    <p:extLst>
      <p:ext uri="{BB962C8B-B14F-4D97-AF65-F5344CB8AC3E}">
        <p14:creationId xmlns:p14="http://schemas.microsoft.com/office/powerpoint/2010/main" val="299658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50076453"/>
              </p:ext>
            </p:extLst>
          </p:nvPr>
        </p:nvGraphicFramePr>
        <p:xfrm>
          <a:off x="155020" y="1221105"/>
          <a:ext cx="10449480" cy="3418840"/>
        </p:xfrm>
        <a:graphic>
          <a:graphicData uri="http://schemas.openxmlformats.org/drawingml/2006/table">
            <a:tbl>
              <a:tblPr firstRow="1" bandRow="1">
                <a:tableStyleId>{3B4B98B0-60AC-42C2-AFA5-B58CD77FA1E5}</a:tableStyleId>
              </a:tblPr>
              <a:tblGrid>
                <a:gridCol w="926556">
                  <a:extLst>
                    <a:ext uri="{9D8B030D-6E8A-4147-A177-3AD203B41FA5}">
                      <a16:colId xmlns:a16="http://schemas.microsoft.com/office/drawing/2014/main" val="2982723468"/>
                    </a:ext>
                  </a:extLst>
                </a:gridCol>
                <a:gridCol w="746392">
                  <a:extLst>
                    <a:ext uri="{9D8B030D-6E8A-4147-A177-3AD203B41FA5}">
                      <a16:colId xmlns:a16="http://schemas.microsoft.com/office/drawing/2014/main" val="2138723018"/>
                    </a:ext>
                  </a:extLst>
                </a:gridCol>
                <a:gridCol w="823604">
                  <a:extLst>
                    <a:ext uri="{9D8B030D-6E8A-4147-A177-3AD203B41FA5}">
                      <a16:colId xmlns:a16="http://schemas.microsoft.com/office/drawing/2014/main" val="469061841"/>
                    </a:ext>
                  </a:extLst>
                </a:gridCol>
                <a:gridCol w="810735">
                  <a:extLst>
                    <a:ext uri="{9D8B030D-6E8A-4147-A177-3AD203B41FA5}">
                      <a16:colId xmlns:a16="http://schemas.microsoft.com/office/drawing/2014/main" val="4144860590"/>
                    </a:ext>
                  </a:extLst>
                </a:gridCol>
                <a:gridCol w="1042374">
                  <a:extLst>
                    <a:ext uri="{9D8B030D-6E8A-4147-A177-3AD203B41FA5}">
                      <a16:colId xmlns:a16="http://schemas.microsoft.com/office/drawing/2014/main" val="4195918999"/>
                    </a:ext>
                  </a:extLst>
                </a:gridCol>
                <a:gridCol w="1068112">
                  <a:extLst>
                    <a:ext uri="{9D8B030D-6E8A-4147-A177-3AD203B41FA5}">
                      <a16:colId xmlns:a16="http://schemas.microsoft.com/office/drawing/2014/main" val="659438087"/>
                    </a:ext>
                  </a:extLst>
                </a:gridCol>
                <a:gridCol w="1968929">
                  <a:extLst>
                    <a:ext uri="{9D8B030D-6E8A-4147-A177-3AD203B41FA5}">
                      <a16:colId xmlns:a16="http://schemas.microsoft.com/office/drawing/2014/main" val="2947939962"/>
                    </a:ext>
                  </a:extLst>
                </a:gridCol>
                <a:gridCol w="2529378">
                  <a:extLst>
                    <a:ext uri="{9D8B030D-6E8A-4147-A177-3AD203B41FA5}">
                      <a16:colId xmlns:a16="http://schemas.microsoft.com/office/drawing/2014/main" val="740763431"/>
                    </a:ext>
                  </a:extLst>
                </a:gridCol>
                <a:gridCol w="533400">
                  <a:extLst>
                    <a:ext uri="{9D8B030D-6E8A-4147-A177-3AD203B41FA5}">
                      <a16:colId xmlns:a16="http://schemas.microsoft.com/office/drawing/2014/main" val="3925093539"/>
                    </a:ext>
                  </a:extLst>
                </a:gridCol>
              </a:tblGrid>
              <a:tr h="370840">
                <a:tc gridSpan="7">
                  <a:txBody>
                    <a:bodyPr/>
                    <a:lstStyle/>
                    <a:p>
                      <a:pPr algn="ctr" rtl="1"/>
                      <a:r>
                        <a:rPr lang="ar-JO" sz="1200" dirty="0" smtClean="0"/>
                        <a:t>نص الهدف</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rtl="1"/>
                      <a:r>
                        <a:rPr lang="ar-JO" sz="1200" dirty="0" smtClean="0"/>
                        <a:t>الهدف</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726204818"/>
                  </a:ext>
                </a:extLst>
              </a:tr>
              <a:tr h="370840">
                <a:tc gridSpan="7">
                  <a:txBody>
                    <a:bodyPr/>
                    <a:lstStyle/>
                    <a:p>
                      <a:pPr algn="r" rtl="1"/>
                      <a:r>
                        <a:rPr lang="ar-JO" sz="1200" dirty="0" smtClean="0">
                          <a:solidFill>
                            <a:schemeClr val="tx1"/>
                          </a:solidFill>
                          <a:effectLst/>
                          <a:latin typeface="+mn-lt"/>
                          <a:ea typeface="+mn-ea"/>
                          <a:cs typeface="+mn-cs"/>
                        </a:rPr>
                        <a:t>تقديم خدمة طبية متميزة وآمنة ذات جودة عالية وبكلفة معقولة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المؤسسي</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35828884"/>
                  </a:ext>
                </a:extLst>
              </a:tr>
              <a:tr h="370840">
                <a:tc gridSpan="7">
                  <a:txBody>
                    <a:bodyPr/>
                    <a:lstStyle/>
                    <a:p>
                      <a:pPr algn="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المحوري (محور الصحة الإلكترونية)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64256289"/>
                  </a:ext>
                </a:extLst>
              </a:tr>
              <a:tr h="370840">
                <a:tc gridSpan="7">
                  <a:txBody>
                    <a:bodyPr/>
                    <a:lstStyle/>
                    <a:p>
                      <a:pPr algn="r" rtl="1"/>
                      <a:r>
                        <a:rPr lang="ar-JO" sz="1200" dirty="0" smtClean="0"/>
                        <a:t>برنامج هدى</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المبادرة أو البرنامج</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1107993"/>
                  </a:ext>
                </a:extLst>
              </a:tr>
              <a:tr h="370840">
                <a:tc>
                  <a:txBody>
                    <a:bodyPr/>
                    <a:lstStyle/>
                    <a:p>
                      <a:pPr algn="ctr" rtl="1"/>
                      <a:r>
                        <a:rPr lang="ar-JO" sz="1200" dirty="0" smtClean="0"/>
                        <a:t>القيمة المستهدفة للمؤشر مع نهاية الخطة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مؤشر القياس</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جهة التمويل</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200" dirty="0" smtClean="0"/>
                        <a:t>التكلفة المتوقعة</a:t>
                      </a:r>
                      <a:endParaRPr lang="en-US" sz="1200" dirty="0" smtClean="0"/>
                    </a:p>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الجهة المسؤولة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الانتهاء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البدء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الأنشطة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JO" sz="1400" dirty="0" smtClean="0"/>
                        <a:t>الرقم</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286346"/>
                  </a:ext>
                </a:extLst>
              </a:tr>
              <a:tr h="370840">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794360"/>
                  </a:ext>
                </a:extLst>
              </a:tr>
              <a:tr h="370840">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535423"/>
                  </a:ext>
                </a:extLst>
              </a:tr>
              <a:tr h="370840">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91055"/>
                  </a:ext>
                </a:extLst>
              </a:tr>
            </a:tbl>
          </a:graphicData>
        </a:graphic>
      </p:graphicFrame>
      <p:sp>
        <p:nvSpPr>
          <p:cNvPr id="6" name="TextBox 5">
            <a:extLst>
              <a:ext uri="{FF2B5EF4-FFF2-40B4-BE49-F238E27FC236}">
                <a16:creationId xmlns:a16="http://schemas.microsoft.com/office/drawing/2014/main" id="{8B8D2E30-E902-45BB-A54E-CACE2D3C0298}"/>
              </a:ext>
            </a:extLst>
          </p:cNvPr>
          <p:cNvSpPr txBox="1"/>
          <p:nvPr/>
        </p:nvSpPr>
        <p:spPr>
          <a:xfrm>
            <a:off x="2390372" y="410119"/>
            <a:ext cx="7239000" cy="1015663"/>
          </a:xfrm>
          <a:prstGeom prst="rect">
            <a:avLst/>
          </a:prstGeom>
          <a:noFill/>
        </p:spPr>
        <p:txBody>
          <a:bodyPr wrap="square" rtlCol="0">
            <a:spAutoFit/>
          </a:bodyPr>
          <a:lstStyle/>
          <a:p>
            <a:pPr algn="r" rtl="1">
              <a:defRPr/>
            </a:pPr>
            <a:r>
              <a:rPr lang="ar-JO" sz="2000" b="1" dirty="0" smtClean="0">
                <a:solidFill>
                  <a:schemeClr val="tx1">
                    <a:lumMod val="65000"/>
                    <a:lumOff val="35000"/>
                  </a:schemeClr>
                </a:solidFill>
              </a:rPr>
              <a:t>الخدمات الطبية الملكية </a:t>
            </a:r>
            <a:r>
              <a:rPr lang="ar-JO" sz="2000" b="1" dirty="0">
                <a:solidFill>
                  <a:schemeClr val="tx1">
                    <a:lumMod val="65000"/>
                    <a:lumOff val="35000"/>
                  </a:schemeClr>
                </a:solidFill>
              </a:rPr>
              <a:t>- الأنشطة والمشاريع المتعلقة بالذكاء الاصطناعي والبيانات الضخمة</a:t>
            </a:r>
            <a:endParaRPr lang="en-GB" sz="2000" b="1" dirty="0">
              <a:solidFill>
                <a:schemeClr val="tx1">
                  <a:lumMod val="65000"/>
                  <a:lumOff val="35000"/>
                </a:schemeClr>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82542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0"/>
            <a:ext cx="10685862" cy="75628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0" y="-189881"/>
            <a:ext cx="1509609" cy="150960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33944280"/>
              </p:ext>
            </p:extLst>
          </p:nvPr>
        </p:nvGraphicFramePr>
        <p:xfrm>
          <a:off x="155020" y="1221105"/>
          <a:ext cx="10449480" cy="5227320"/>
        </p:xfrm>
        <a:graphic>
          <a:graphicData uri="http://schemas.openxmlformats.org/drawingml/2006/table">
            <a:tbl>
              <a:tblPr firstRow="1" bandRow="1">
                <a:tableStyleId>{3B4B98B0-60AC-42C2-AFA5-B58CD77FA1E5}</a:tableStyleId>
              </a:tblPr>
              <a:tblGrid>
                <a:gridCol w="926556">
                  <a:extLst>
                    <a:ext uri="{9D8B030D-6E8A-4147-A177-3AD203B41FA5}">
                      <a16:colId xmlns:a16="http://schemas.microsoft.com/office/drawing/2014/main" val="2982723468"/>
                    </a:ext>
                  </a:extLst>
                </a:gridCol>
                <a:gridCol w="746392">
                  <a:extLst>
                    <a:ext uri="{9D8B030D-6E8A-4147-A177-3AD203B41FA5}">
                      <a16:colId xmlns:a16="http://schemas.microsoft.com/office/drawing/2014/main" val="2138723018"/>
                    </a:ext>
                  </a:extLst>
                </a:gridCol>
                <a:gridCol w="823604">
                  <a:extLst>
                    <a:ext uri="{9D8B030D-6E8A-4147-A177-3AD203B41FA5}">
                      <a16:colId xmlns:a16="http://schemas.microsoft.com/office/drawing/2014/main" val="469061841"/>
                    </a:ext>
                  </a:extLst>
                </a:gridCol>
                <a:gridCol w="810735">
                  <a:extLst>
                    <a:ext uri="{9D8B030D-6E8A-4147-A177-3AD203B41FA5}">
                      <a16:colId xmlns:a16="http://schemas.microsoft.com/office/drawing/2014/main" val="4144860590"/>
                    </a:ext>
                  </a:extLst>
                </a:gridCol>
                <a:gridCol w="1042374">
                  <a:extLst>
                    <a:ext uri="{9D8B030D-6E8A-4147-A177-3AD203B41FA5}">
                      <a16:colId xmlns:a16="http://schemas.microsoft.com/office/drawing/2014/main" val="4195918999"/>
                    </a:ext>
                  </a:extLst>
                </a:gridCol>
                <a:gridCol w="1068112">
                  <a:extLst>
                    <a:ext uri="{9D8B030D-6E8A-4147-A177-3AD203B41FA5}">
                      <a16:colId xmlns:a16="http://schemas.microsoft.com/office/drawing/2014/main" val="659438087"/>
                    </a:ext>
                  </a:extLst>
                </a:gridCol>
                <a:gridCol w="1968929">
                  <a:extLst>
                    <a:ext uri="{9D8B030D-6E8A-4147-A177-3AD203B41FA5}">
                      <a16:colId xmlns:a16="http://schemas.microsoft.com/office/drawing/2014/main" val="2947939962"/>
                    </a:ext>
                  </a:extLst>
                </a:gridCol>
                <a:gridCol w="2529378">
                  <a:extLst>
                    <a:ext uri="{9D8B030D-6E8A-4147-A177-3AD203B41FA5}">
                      <a16:colId xmlns:a16="http://schemas.microsoft.com/office/drawing/2014/main" val="740763431"/>
                    </a:ext>
                  </a:extLst>
                </a:gridCol>
                <a:gridCol w="533400">
                  <a:extLst>
                    <a:ext uri="{9D8B030D-6E8A-4147-A177-3AD203B41FA5}">
                      <a16:colId xmlns:a16="http://schemas.microsoft.com/office/drawing/2014/main" val="3925093539"/>
                    </a:ext>
                  </a:extLst>
                </a:gridCol>
              </a:tblGrid>
              <a:tr h="370840">
                <a:tc gridSpan="7">
                  <a:txBody>
                    <a:bodyPr/>
                    <a:lstStyle/>
                    <a:p>
                      <a:pPr algn="ctr" rtl="1"/>
                      <a:r>
                        <a:rPr lang="ar-JO" sz="1200" dirty="0" smtClean="0"/>
                        <a:t>نص الهدف</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1"/>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rtl="1"/>
                      <a:r>
                        <a:rPr lang="ar-JO" sz="1200" dirty="0" smtClean="0"/>
                        <a:t>الهدف</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726204818"/>
                  </a:ext>
                </a:extLst>
              </a:tr>
              <a:tr h="370840">
                <a:tc gridSpan="7">
                  <a:txBody>
                    <a:bodyPr/>
                    <a:lstStyle/>
                    <a:p>
                      <a:pPr algn="r" rtl="1"/>
                      <a:r>
                        <a:rPr lang="ar-JO" sz="1200" dirty="0" smtClean="0">
                          <a:solidFill>
                            <a:schemeClr val="tx1"/>
                          </a:solidFill>
                          <a:effectLst/>
                          <a:latin typeface="+mn-lt"/>
                          <a:ea typeface="+mn-ea"/>
                          <a:cs typeface="+mn-cs"/>
                        </a:rPr>
                        <a:t>توظيف تكنولوجيا المعلومات والاتصال لضمان رعاية صحية متميزة للمواطن الأردني</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المؤسسي</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35828884"/>
                  </a:ext>
                </a:extLst>
              </a:tr>
              <a:tr h="370840">
                <a:tc gridSpan="7">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200" b="0" dirty="0" smtClean="0"/>
                        <a:t>رفع جودة وفاعلية وكفاءة الخدمات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1200" b="0" dirty="0" smtClean="0"/>
                        <a:t>التميز</a:t>
                      </a:r>
                      <a:endParaRPr lang="en-US" sz="12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2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الهدف المحوري (محور الصحة الإلكترونية)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64256289"/>
                  </a:ext>
                </a:extLst>
              </a:tr>
              <a:tr h="370840">
                <a:tc gridSpan="7">
                  <a:txBody>
                    <a:bodyPr/>
                    <a:lstStyle/>
                    <a:p>
                      <a:pPr algn="r" rtl="1"/>
                      <a:r>
                        <a:rPr lang="ar-JO" sz="1200" dirty="0" smtClean="0"/>
                        <a:t>برنامج هدى</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1"/>
                      <a:r>
                        <a:rPr lang="ar-JO" sz="1200" dirty="0" smtClean="0"/>
                        <a:t>المبادرة أو البرنامج</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1107993"/>
                  </a:ext>
                </a:extLst>
              </a:tr>
              <a:tr h="370840">
                <a:tc>
                  <a:txBody>
                    <a:bodyPr/>
                    <a:lstStyle/>
                    <a:p>
                      <a:pPr algn="ctr" rtl="1"/>
                      <a:r>
                        <a:rPr lang="ar-JO" sz="1200" dirty="0" smtClean="0"/>
                        <a:t>القيمة المستهدفة للمؤشر مع نهاية الخطة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مؤشر القياس</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جهة التمويل</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200" dirty="0" smtClean="0"/>
                        <a:t>التكلفة المتوقعة</a:t>
                      </a:r>
                      <a:endParaRPr lang="en-US" sz="1200" dirty="0" smtClean="0"/>
                    </a:p>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الجهة المسؤولة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الانتهاء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البدء</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الأنشطة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JO" sz="1400" dirty="0" smtClean="0"/>
                        <a:t>الرقم</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286346"/>
                  </a:ext>
                </a:extLst>
              </a:tr>
              <a:tr h="370840">
                <a:tc>
                  <a:txBody>
                    <a:bodyPr/>
                    <a:lstStyle/>
                    <a:p>
                      <a:pPr algn="ctr" rtl="1"/>
                      <a:r>
                        <a:rPr lang="ar-JO" sz="1200" dirty="0" smtClean="0"/>
                        <a:t>85%</a:t>
                      </a:r>
                    </a:p>
                    <a:p>
                      <a:pPr algn="ctr" rtl="1"/>
                      <a:r>
                        <a:rPr lang="ar-JO" sz="1200" dirty="0" smtClean="0"/>
                        <a:t>95%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دقة</a:t>
                      </a:r>
                      <a:r>
                        <a:rPr lang="ar-JO" sz="1200" baseline="0" dirty="0" smtClean="0"/>
                        <a:t> النموذج</a:t>
                      </a:r>
                    </a:p>
                    <a:p>
                      <a:pPr algn="ctr" rtl="1"/>
                      <a:r>
                        <a:rPr lang="ar-JO" sz="1200" baseline="0" dirty="0" smtClean="0"/>
                        <a:t>حساسية النموذج</a:t>
                      </a:r>
                      <a:endParaRPr lang="ar-JO"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غير محدد</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200" dirty="0" smtClean="0"/>
                        <a:t>EHS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solidFill>
                            <a:schemeClr val="tx1"/>
                          </a:solidFill>
                          <a:effectLst/>
                          <a:latin typeface="+mn-lt"/>
                          <a:ea typeface="+mn-ea"/>
                          <a:cs typeface="+mn-cs"/>
                        </a:rPr>
                        <a:t>التنبؤ بالاصابات واوقات حدوثها من خلال استعمال عدد كبير من البيانات للمرضى بهدف التدخل المبكر للسيطرة على مضاعفاتها او تقليل الكلف العلاجية </a:t>
                      </a:r>
                      <a:endParaRPr lang="en-US" sz="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794360"/>
                  </a:ext>
                </a:extLst>
              </a:tr>
              <a:tr h="370840">
                <a:tc>
                  <a:txBody>
                    <a:bodyPr/>
                    <a:lstStyle/>
                    <a:p>
                      <a:pPr algn="ctr" rtl="1"/>
                      <a:r>
                        <a:rPr lang="ar-JO" sz="1200" dirty="0" smtClean="0"/>
                        <a:t>85%</a:t>
                      </a:r>
                    </a:p>
                    <a:p>
                      <a:pPr algn="ctr" rtl="1"/>
                      <a:r>
                        <a:rPr lang="ar-JO" sz="1200" dirty="0" smtClean="0"/>
                        <a:t>95%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دقة</a:t>
                      </a:r>
                      <a:r>
                        <a:rPr lang="ar-JO" sz="1200" baseline="0" dirty="0" smtClean="0"/>
                        <a:t> النموذج</a:t>
                      </a:r>
                    </a:p>
                    <a:p>
                      <a:pPr algn="ctr" rtl="1"/>
                      <a:r>
                        <a:rPr lang="ar-JO" sz="1200" baseline="0" dirty="0" smtClean="0"/>
                        <a:t>حساسية النموذج</a:t>
                      </a:r>
                      <a:endParaRPr lang="ar-JO"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غير محدد</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200" dirty="0" smtClean="0"/>
                        <a:t>EHS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SA" sz="1200" dirty="0" smtClean="0">
                          <a:solidFill>
                            <a:schemeClr val="tx1"/>
                          </a:solidFill>
                          <a:effectLst/>
                          <a:latin typeface="+mn-lt"/>
                          <a:ea typeface="+mn-ea"/>
                          <a:cs typeface="+mn-cs"/>
                        </a:rPr>
                        <a:t>التنبؤ بمراحل الأمراض من حيث الخطورة او تقدم المرض مقابل المرحلة الفعلية المقدرة للمرضى من قبل الطبيب المعالج (لنفس المرضى المشخصين) من خلال </a:t>
                      </a:r>
                      <a:r>
                        <a:rPr lang="en-US" sz="1200" dirty="0" smtClean="0">
                          <a:solidFill>
                            <a:schemeClr val="tx1"/>
                          </a:solidFill>
                          <a:effectLst/>
                          <a:latin typeface="+mn-lt"/>
                          <a:ea typeface="+mn-ea"/>
                          <a:cs typeface="+mn-cs"/>
                        </a:rPr>
                        <a:t>explainable AI</a:t>
                      </a:r>
                      <a:r>
                        <a:rPr lang="ar-SA" sz="1200" dirty="0" smtClean="0">
                          <a:solidFill>
                            <a:schemeClr val="tx1"/>
                          </a:solidFill>
                          <a:effectLst/>
                          <a:latin typeface="+mn-lt"/>
                          <a:ea typeface="+mn-ea"/>
                          <a:cs typeface="+mn-cs"/>
                        </a:rPr>
                        <a:t>، وذلك من أجل إعادة نظر وتقييم البروتوكولات العلاجية لهم</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535423"/>
                  </a:ext>
                </a:extLst>
              </a:tr>
              <a:tr h="370840">
                <a:tc>
                  <a:txBody>
                    <a:bodyPr/>
                    <a:lstStyle/>
                    <a:p>
                      <a:pPr algn="ctr" rtl="1"/>
                      <a:r>
                        <a:rPr lang="ar-JO" sz="1200" dirty="0" smtClean="0"/>
                        <a:t>85%</a:t>
                      </a:r>
                    </a:p>
                    <a:p>
                      <a:pPr algn="ctr" rtl="1"/>
                      <a:r>
                        <a:rPr lang="ar-JO" sz="1200" dirty="0" smtClean="0"/>
                        <a:t>95%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دقة</a:t>
                      </a:r>
                      <a:r>
                        <a:rPr lang="ar-JO" sz="1200" baseline="0" dirty="0" smtClean="0"/>
                        <a:t> النموذج</a:t>
                      </a:r>
                    </a:p>
                    <a:p>
                      <a:pPr algn="ctr" rtl="1"/>
                      <a:r>
                        <a:rPr lang="ar-JO" sz="1200" baseline="0" dirty="0" smtClean="0"/>
                        <a:t>حساسية النموذج</a:t>
                      </a:r>
                      <a:endParaRPr lang="ar-JO"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غير محدد</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200" dirty="0" smtClean="0"/>
                        <a:t>EHS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2026</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JO" sz="1200" dirty="0" smtClean="0"/>
                        <a:t>2024</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solidFill>
                            <a:schemeClr val="tx1"/>
                          </a:solidFill>
                          <a:effectLst/>
                          <a:latin typeface="+mn-lt"/>
                          <a:ea typeface="+mn-ea"/>
                          <a:cs typeface="+mn-cs"/>
                        </a:rPr>
                        <a:t>العلاج البديل، وضع حسنات وسيئات (خصائص) حالتين بنفس الاصابة ولكن تم استخدام بروتوكولات علاجية مختلفة لهم، أيضا من خلال </a:t>
                      </a:r>
                      <a:r>
                        <a:rPr lang="en-US" sz="1200" dirty="0" smtClean="0">
                          <a:solidFill>
                            <a:schemeClr val="tx1"/>
                          </a:solidFill>
                          <a:effectLst/>
                          <a:latin typeface="+mn-lt"/>
                          <a:ea typeface="+mn-ea"/>
                          <a:cs typeface="+mn-cs"/>
                        </a:rPr>
                        <a:t>explainable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91055"/>
                  </a:ext>
                </a:extLst>
              </a:tr>
            </a:tbl>
          </a:graphicData>
        </a:graphic>
      </p:graphicFrame>
      <p:sp>
        <p:nvSpPr>
          <p:cNvPr id="6" name="TextBox 5">
            <a:extLst>
              <a:ext uri="{FF2B5EF4-FFF2-40B4-BE49-F238E27FC236}">
                <a16:creationId xmlns:a16="http://schemas.microsoft.com/office/drawing/2014/main" id="{8B8D2E30-E902-45BB-A54E-CACE2D3C0298}"/>
              </a:ext>
            </a:extLst>
          </p:cNvPr>
          <p:cNvSpPr txBox="1"/>
          <p:nvPr/>
        </p:nvSpPr>
        <p:spPr>
          <a:xfrm>
            <a:off x="2390372" y="410119"/>
            <a:ext cx="7239000" cy="1015663"/>
          </a:xfrm>
          <a:prstGeom prst="rect">
            <a:avLst/>
          </a:prstGeom>
          <a:noFill/>
        </p:spPr>
        <p:txBody>
          <a:bodyPr wrap="square" rtlCol="0">
            <a:spAutoFit/>
          </a:bodyPr>
          <a:lstStyle/>
          <a:p>
            <a:pPr algn="r" rtl="1">
              <a:defRPr/>
            </a:pPr>
            <a:r>
              <a:rPr lang="ar-JO" sz="2000" b="1" noProof="0" dirty="0" smtClean="0">
                <a:solidFill>
                  <a:schemeClr val="tx1">
                    <a:lumMod val="65000"/>
                    <a:lumOff val="35000"/>
                  </a:schemeClr>
                </a:solidFill>
              </a:rPr>
              <a:t>شركة الحوسبة </a:t>
            </a:r>
            <a:r>
              <a:rPr lang="ar-JO" sz="2000" b="1" dirty="0" smtClean="0">
                <a:solidFill>
                  <a:schemeClr val="tx1">
                    <a:lumMod val="65000"/>
                    <a:lumOff val="35000"/>
                  </a:schemeClr>
                </a:solidFill>
              </a:rPr>
              <a:t>الصحية </a:t>
            </a:r>
            <a:r>
              <a:rPr lang="ar-JO" sz="2000" b="1" dirty="0">
                <a:solidFill>
                  <a:schemeClr val="tx1">
                    <a:lumMod val="65000"/>
                    <a:lumOff val="35000"/>
                  </a:schemeClr>
                </a:solidFill>
              </a:rPr>
              <a:t>- الأنشطة والمشاريع المتعلقة بالذكاء الاصطناعي والبيانات الضخمة</a:t>
            </a:r>
            <a:endParaRPr lang="en-GB" sz="2000" b="1" dirty="0">
              <a:solidFill>
                <a:schemeClr val="tx1">
                  <a:lumMod val="65000"/>
                  <a:lumOff val="35000"/>
                </a:schemeClr>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147939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85862" cy="7562850"/>
          </a:xfrm>
          <a:prstGeom prst="rect">
            <a:avLst/>
          </a:prstGeom>
        </p:spPr>
      </p:pic>
      <p:sp>
        <p:nvSpPr>
          <p:cNvPr id="69" name="Rectangle 68">
            <a:hlinkClick r:id="rId3"/>
          </p:cNvPr>
          <p:cNvSpPr/>
          <p:nvPr/>
        </p:nvSpPr>
        <p:spPr>
          <a:xfrm>
            <a:off x="9140785" y="-16184"/>
            <a:ext cx="2111505" cy="294504"/>
          </a:xfrm>
          <a:prstGeom prst="rect">
            <a:avLst/>
          </a:prstGeom>
        </p:spPr>
        <p:txBody>
          <a:bodyPr wrap="square">
            <a:spAutoFit/>
          </a:bodyPr>
          <a:lstStyle/>
          <a:p>
            <a:pPr marR="0" lvl="0">
              <a:lnSpc>
                <a:spcPct val="107000"/>
              </a:lnSpc>
              <a:spcBef>
                <a:spcPts val="0"/>
              </a:spcBef>
              <a:spcAft>
                <a:spcPts val="800"/>
              </a:spcAft>
            </a:pPr>
            <a:r>
              <a:rPr lang="en-US" sz="1300" dirty="0" smtClean="0">
                <a:solidFill>
                  <a:srgbClr val="10548D"/>
                </a:solidFill>
                <a:latin typeface="Myriad Pro"/>
                <a:ea typeface="Calibri" panose="020F0502020204030204" pitchFamily="34" charset="0"/>
                <a:cs typeface="Arial" panose="020B0604020202020204" pitchFamily="34" charset="0"/>
              </a:rPr>
              <a:t>ehs.com.jo</a:t>
            </a:r>
            <a:endParaRPr lang="en-US" sz="1300" dirty="0">
              <a:solidFill>
                <a:srgbClr val="10548D"/>
              </a:solidFill>
              <a:latin typeface="Myriad Pro"/>
              <a:ea typeface="Calibri" panose="020F0502020204030204" pitchFamily="34" charset="0"/>
              <a:cs typeface="Arial" panose="020B0604020202020204" pitchFamily="34" charset="0"/>
            </a:endParaRPr>
          </a:p>
        </p:txBody>
      </p:sp>
      <p:sp>
        <p:nvSpPr>
          <p:cNvPr id="71" name="Block Arc 14">
            <a:extLst>
              <a:ext uri="{FF2B5EF4-FFF2-40B4-BE49-F238E27FC236}">
                <a16:creationId xmlns:a16="http://schemas.microsoft.com/office/drawing/2014/main" id="{47574C99-0470-4D73-8E86-146F093E46EB}"/>
              </a:ext>
            </a:extLst>
          </p:cNvPr>
          <p:cNvSpPr/>
          <p:nvPr/>
        </p:nvSpPr>
        <p:spPr>
          <a:xfrm rot="16200000">
            <a:off x="89515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59" y="-176420"/>
            <a:ext cx="1497213" cy="1497213"/>
          </a:xfrm>
          <a:prstGeom prst="rect">
            <a:avLst/>
          </a:prstGeom>
        </p:spPr>
      </p:pic>
      <p:sp>
        <p:nvSpPr>
          <p:cNvPr id="126" name="Freeform: Shape 12">
            <a:extLst>
              <a:ext uri="{FF2B5EF4-FFF2-40B4-BE49-F238E27FC236}">
                <a16:creationId xmlns:a16="http://schemas.microsoft.com/office/drawing/2014/main" id="{E33C24B9-3188-46C2-915F-5D57987D4B17}"/>
              </a:ext>
            </a:extLst>
          </p:cNvPr>
          <p:cNvSpPr/>
          <p:nvPr/>
        </p:nvSpPr>
        <p:spPr>
          <a:xfrm>
            <a:off x="241300" y="1206245"/>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accent1">
              <a:lumMod val="20000"/>
              <a:lumOff val="80000"/>
            </a:schemeClr>
          </a:solidFill>
          <a:ln w="12677" cap="flat">
            <a:noFill/>
            <a:prstDash val="solid"/>
            <a:miter/>
          </a:ln>
        </p:spPr>
        <p:txBody>
          <a:bodyPr rtlCol="0" anchor="ctr"/>
          <a:lstStyle/>
          <a:p>
            <a:endParaRPr lang="en-US" sz="1184"/>
          </a:p>
        </p:txBody>
      </p:sp>
      <p:sp>
        <p:nvSpPr>
          <p:cNvPr id="23" name="Freeform: Shape 12">
            <a:extLst>
              <a:ext uri="{FF2B5EF4-FFF2-40B4-BE49-F238E27FC236}">
                <a16:creationId xmlns:a16="http://schemas.microsoft.com/office/drawing/2014/main" id="{E33C24B9-3188-46C2-915F-5D57987D4B17}"/>
              </a:ext>
            </a:extLst>
          </p:cNvPr>
          <p:cNvSpPr/>
          <p:nvPr/>
        </p:nvSpPr>
        <p:spPr>
          <a:xfrm>
            <a:off x="241300" y="3272094"/>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accent5">
              <a:lumMod val="40000"/>
              <a:lumOff val="60000"/>
            </a:schemeClr>
          </a:solidFill>
          <a:ln w="12677" cap="flat">
            <a:noFill/>
            <a:prstDash val="solid"/>
            <a:miter/>
          </a:ln>
        </p:spPr>
        <p:txBody>
          <a:bodyPr rtlCol="0" anchor="ctr"/>
          <a:lstStyle/>
          <a:p>
            <a:endParaRPr lang="en-US" sz="1184"/>
          </a:p>
        </p:txBody>
      </p:sp>
      <p:sp>
        <p:nvSpPr>
          <p:cNvPr id="41" name="Freeform: Shape 12">
            <a:extLst>
              <a:ext uri="{FF2B5EF4-FFF2-40B4-BE49-F238E27FC236}">
                <a16:creationId xmlns:a16="http://schemas.microsoft.com/office/drawing/2014/main" id="{E33C24B9-3188-46C2-915F-5D57987D4B17}"/>
              </a:ext>
            </a:extLst>
          </p:cNvPr>
          <p:cNvSpPr/>
          <p:nvPr/>
        </p:nvSpPr>
        <p:spPr>
          <a:xfrm>
            <a:off x="241300" y="5313235"/>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bg2">
              <a:lumMod val="90000"/>
            </a:schemeClr>
          </a:solidFill>
          <a:ln w="12677" cap="flat">
            <a:noFill/>
            <a:prstDash val="solid"/>
            <a:miter/>
          </a:ln>
        </p:spPr>
        <p:txBody>
          <a:bodyPr rtlCol="0" anchor="ctr"/>
          <a:lstStyle/>
          <a:p>
            <a:endParaRPr lang="en-US" sz="1184"/>
          </a:p>
        </p:txBody>
      </p:sp>
      <p:sp>
        <p:nvSpPr>
          <p:cNvPr id="47" name="Freeform: Shape 12">
            <a:extLst>
              <a:ext uri="{FF2B5EF4-FFF2-40B4-BE49-F238E27FC236}">
                <a16:creationId xmlns:a16="http://schemas.microsoft.com/office/drawing/2014/main" id="{E33C24B9-3188-46C2-915F-5D57987D4B17}"/>
              </a:ext>
            </a:extLst>
          </p:cNvPr>
          <p:cNvSpPr/>
          <p:nvPr/>
        </p:nvSpPr>
        <p:spPr>
          <a:xfrm>
            <a:off x="3807962" y="1207462"/>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bg2">
              <a:lumMod val="90000"/>
            </a:schemeClr>
          </a:solidFill>
          <a:ln w="12677" cap="flat">
            <a:noFill/>
            <a:prstDash val="solid"/>
            <a:miter/>
          </a:ln>
        </p:spPr>
        <p:txBody>
          <a:bodyPr rtlCol="0" anchor="ctr"/>
          <a:lstStyle/>
          <a:p>
            <a:endParaRPr lang="en-US" sz="1184"/>
          </a:p>
        </p:txBody>
      </p:sp>
      <p:sp>
        <p:nvSpPr>
          <p:cNvPr id="49" name="Freeform: Shape 12">
            <a:extLst>
              <a:ext uri="{FF2B5EF4-FFF2-40B4-BE49-F238E27FC236}">
                <a16:creationId xmlns:a16="http://schemas.microsoft.com/office/drawing/2014/main" id="{E33C24B9-3188-46C2-915F-5D57987D4B17}"/>
              </a:ext>
            </a:extLst>
          </p:cNvPr>
          <p:cNvSpPr/>
          <p:nvPr/>
        </p:nvSpPr>
        <p:spPr>
          <a:xfrm>
            <a:off x="3807962" y="3273311"/>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accent1">
              <a:lumMod val="20000"/>
              <a:lumOff val="80000"/>
            </a:schemeClr>
          </a:solidFill>
          <a:ln w="12677" cap="flat">
            <a:noFill/>
            <a:prstDash val="solid"/>
            <a:miter/>
          </a:ln>
        </p:spPr>
        <p:txBody>
          <a:bodyPr rtlCol="0" anchor="ctr"/>
          <a:lstStyle/>
          <a:p>
            <a:endParaRPr lang="en-US" sz="1184"/>
          </a:p>
        </p:txBody>
      </p:sp>
      <p:sp>
        <p:nvSpPr>
          <p:cNvPr id="51" name="Freeform: Shape 12">
            <a:extLst>
              <a:ext uri="{FF2B5EF4-FFF2-40B4-BE49-F238E27FC236}">
                <a16:creationId xmlns:a16="http://schemas.microsoft.com/office/drawing/2014/main" id="{E33C24B9-3188-46C2-915F-5D57987D4B17}"/>
              </a:ext>
            </a:extLst>
          </p:cNvPr>
          <p:cNvSpPr/>
          <p:nvPr/>
        </p:nvSpPr>
        <p:spPr>
          <a:xfrm>
            <a:off x="3807962" y="5314452"/>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accent5">
              <a:lumMod val="40000"/>
              <a:lumOff val="60000"/>
            </a:schemeClr>
          </a:solidFill>
          <a:ln w="12677" cap="flat">
            <a:noFill/>
            <a:prstDash val="solid"/>
            <a:miter/>
          </a:ln>
        </p:spPr>
        <p:txBody>
          <a:bodyPr rtlCol="0" anchor="ctr"/>
          <a:lstStyle/>
          <a:p>
            <a:endParaRPr lang="en-US" sz="1184"/>
          </a:p>
        </p:txBody>
      </p:sp>
      <p:sp>
        <p:nvSpPr>
          <p:cNvPr id="53" name="Freeform: Shape 12">
            <a:extLst>
              <a:ext uri="{FF2B5EF4-FFF2-40B4-BE49-F238E27FC236}">
                <a16:creationId xmlns:a16="http://schemas.microsoft.com/office/drawing/2014/main" id="{E33C24B9-3188-46C2-915F-5D57987D4B17}"/>
              </a:ext>
            </a:extLst>
          </p:cNvPr>
          <p:cNvSpPr/>
          <p:nvPr/>
        </p:nvSpPr>
        <p:spPr>
          <a:xfrm>
            <a:off x="7301299" y="1206245"/>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accent5">
              <a:lumMod val="40000"/>
              <a:lumOff val="60000"/>
            </a:schemeClr>
          </a:solidFill>
          <a:ln w="12677" cap="flat">
            <a:noFill/>
            <a:prstDash val="solid"/>
            <a:miter/>
          </a:ln>
        </p:spPr>
        <p:txBody>
          <a:bodyPr rtlCol="0" anchor="ctr"/>
          <a:lstStyle/>
          <a:p>
            <a:endParaRPr lang="en-US" sz="1184"/>
          </a:p>
        </p:txBody>
      </p:sp>
      <p:sp>
        <p:nvSpPr>
          <p:cNvPr id="55" name="Freeform: Shape 12">
            <a:extLst>
              <a:ext uri="{FF2B5EF4-FFF2-40B4-BE49-F238E27FC236}">
                <a16:creationId xmlns:a16="http://schemas.microsoft.com/office/drawing/2014/main" id="{E33C24B9-3188-46C2-915F-5D57987D4B17}"/>
              </a:ext>
            </a:extLst>
          </p:cNvPr>
          <p:cNvSpPr/>
          <p:nvPr/>
        </p:nvSpPr>
        <p:spPr>
          <a:xfrm>
            <a:off x="7301299" y="3272094"/>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bg2">
              <a:lumMod val="90000"/>
            </a:schemeClr>
          </a:solidFill>
          <a:ln w="12677" cap="flat">
            <a:noFill/>
            <a:prstDash val="solid"/>
            <a:miter/>
          </a:ln>
        </p:spPr>
        <p:txBody>
          <a:bodyPr rtlCol="0" anchor="ctr"/>
          <a:lstStyle/>
          <a:p>
            <a:endParaRPr lang="en-US" sz="1184"/>
          </a:p>
        </p:txBody>
      </p:sp>
      <p:sp>
        <p:nvSpPr>
          <p:cNvPr id="57" name="Freeform: Shape 12">
            <a:extLst>
              <a:ext uri="{FF2B5EF4-FFF2-40B4-BE49-F238E27FC236}">
                <a16:creationId xmlns:a16="http://schemas.microsoft.com/office/drawing/2014/main" id="{E33C24B9-3188-46C2-915F-5D57987D4B17}"/>
              </a:ext>
            </a:extLst>
          </p:cNvPr>
          <p:cNvSpPr/>
          <p:nvPr/>
        </p:nvSpPr>
        <p:spPr>
          <a:xfrm>
            <a:off x="7301299" y="5313235"/>
            <a:ext cx="3158191" cy="1819773"/>
          </a:xfrm>
          <a:custGeom>
            <a:avLst/>
            <a:gdLst>
              <a:gd name="connsiteX0" fmla="*/ 0 w 3568150"/>
              <a:gd name="connsiteY0" fmla="*/ 0 h 5320961"/>
              <a:gd name="connsiteX1" fmla="*/ 3568150 w 3568150"/>
              <a:gd name="connsiteY1" fmla="*/ 0 h 5320961"/>
              <a:gd name="connsiteX2" fmla="*/ 3568150 w 3568150"/>
              <a:gd name="connsiteY2" fmla="*/ 5320961 h 5320961"/>
              <a:gd name="connsiteX3" fmla="*/ 0 w 3568150"/>
              <a:gd name="connsiteY3" fmla="*/ 5320961 h 5320961"/>
            </a:gdLst>
            <a:ahLst/>
            <a:cxnLst>
              <a:cxn ang="0">
                <a:pos x="connsiteX0" y="connsiteY0"/>
              </a:cxn>
              <a:cxn ang="0">
                <a:pos x="connsiteX1" y="connsiteY1"/>
              </a:cxn>
              <a:cxn ang="0">
                <a:pos x="connsiteX2" y="connsiteY2"/>
              </a:cxn>
              <a:cxn ang="0">
                <a:pos x="connsiteX3" y="connsiteY3"/>
              </a:cxn>
            </a:cxnLst>
            <a:rect l="l" t="t" r="r" b="b"/>
            <a:pathLst>
              <a:path w="3568150" h="5320961">
                <a:moveTo>
                  <a:pt x="0" y="0"/>
                </a:moveTo>
                <a:lnTo>
                  <a:pt x="3568150" y="0"/>
                </a:lnTo>
                <a:lnTo>
                  <a:pt x="3568150" y="5320961"/>
                </a:lnTo>
                <a:lnTo>
                  <a:pt x="0" y="5320961"/>
                </a:lnTo>
                <a:close/>
              </a:path>
            </a:pathLst>
          </a:custGeom>
          <a:solidFill>
            <a:schemeClr val="accent1">
              <a:lumMod val="20000"/>
              <a:lumOff val="80000"/>
            </a:schemeClr>
          </a:solidFill>
          <a:ln w="12677" cap="flat">
            <a:noFill/>
            <a:prstDash val="solid"/>
            <a:miter/>
          </a:ln>
        </p:spPr>
        <p:txBody>
          <a:bodyPr rtlCol="0" anchor="ctr"/>
          <a:lstStyle/>
          <a:p>
            <a:endParaRPr lang="en-US" sz="1184"/>
          </a:p>
        </p:txBody>
      </p:sp>
      <p:sp>
        <p:nvSpPr>
          <p:cNvPr id="62" name="TextBox 61">
            <a:extLst>
              <a:ext uri="{FF2B5EF4-FFF2-40B4-BE49-F238E27FC236}">
                <a16:creationId xmlns:a16="http://schemas.microsoft.com/office/drawing/2014/main" id="{2B9D5483-804B-40C7-BC76-42988EA02D59}"/>
              </a:ext>
            </a:extLst>
          </p:cNvPr>
          <p:cNvSpPr txBox="1"/>
          <p:nvPr/>
        </p:nvSpPr>
        <p:spPr>
          <a:xfrm>
            <a:off x="2528669" y="345845"/>
            <a:ext cx="7848600" cy="523220"/>
          </a:xfrm>
          <a:prstGeom prst="rect">
            <a:avLst/>
          </a:prstGeom>
          <a:noFill/>
        </p:spPr>
        <p:txBody>
          <a:bodyPr wrap="square" rtlCol="0">
            <a:spAutoFit/>
          </a:bodyPr>
          <a:lstStyle/>
          <a:p>
            <a:r>
              <a:rPr lang="en-GB" sz="2800" b="1" dirty="0" smtClean="0">
                <a:solidFill>
                  <a:schemeClr val="bg1">
                    <a:lumMod val="50000"/>
                  </a:schemeClr>
                </a:solidFill>
                <a:latin typeface="+mj-lt"/>
              </a:rPr>
              <a:t>Areas Of Expertise</a:t>
            </a:r>
            <a:endParaRPr lang="en-GB" sz="2800" b="1" dirty="0">
              <a:solidFill>
                <a:schemeClr val="bg1">
                  <a:lumMod val="50000"/>
                </a:schemeClr>
              </a:solidFill>
              <a:latin typeface="+mj-lt"/>
            </a:endParaRPr>
          </a:p>
        </p:txBody>
      </p:sp>
      <p:sp>
        <p:nvSpPr>
          <p:cNvPr id="132" name="Rectangle 131"/>
          <p:cNvSpPr/>
          <p:nvPr/>
        </p:nvSpPr>
        <p:spPr>
          <a:xfrm>
            <a:off x="368164" y="1985868"/>
            <a:ext cx="2667000" cy="923330"/>
          </a:xfrm>
          <a:prstGeom prst="rect">
            <a:avLst/>
          </a:prstGeom>
        </p:spPr>
        <p:txBody>
          <a:bodyPr wrap="square">
            <a:spAutoFit/>
          </a:bodyPr>
          <a:lstStyle/>
          <a:p>
            <a:pPr algn="ctr"/>
            <a:r>
              <a:rPr lang="en-US" dirty="0"/>
              <a:t>Hardware and Network </a:t>
            </a:r>
            <a:r>
              <a:rPr lang="en-US" dirty="0" smtClean="0"/>
              <a:t>Infrastructure and </a:t>
            </a:r>
            <a:r>
              <a:rPr lang="en-US" dirty="0"/>
              <a:t>Consultancy Services</a:t>
            </a:r>
          </a:p>
        </p:txBody>
      </p:sp>
      <p:sp>
        <p:nvSpPr>
          <p:cNvPr id="134" name="Rectangle 133"/>
          <p:cNvSpPr/>
          <p:nvPr/>
        </p:nvSpPr>
        <p:spPr>
          <a:xfrm>
            <a:off x="4458734" y="2052987"/>
            <a:ext cx="2030049" cy="923330"/>
          </a:xfrm>
          <a:prstGeom prst="rect">
            <a:avLst/>
          </a:prstGeom>
        </p:spPr>
        <p:txBody>
          <a:bodyPr wrap="square">
            <a:spAutoFit/>
          </a:bodyPr>
          <a:lstStyle/>
          <a:p>
            <a:pPr algn="ctr"/>
            <a:r>
              <a:rPr lang="en-US" dirty="0"/>
              <a:t>Business Continuity and Service Management</a:t>
            </a:r>
          </a:p>
        </p:txBody>
      </p:sp>
      <p:sp>
        <p:nvSpPr>
          <p:cNvPr id="135" name="Rectangle 134"/>
          <p:cNvSpPr/>
          <p:nvPr/>
        </p:nvSpPr>
        <p:spPr>
          <a:xfrm>
            <a:off x="7714048" y="2242050"/>
            <a:ext cx="2592169" cy="646331"/>
          </a:xfrm>
          <a:prstGeom prst="rect">
            <a:avLst/>
          </a:prstGeom>
        </p:spPr>
        <p:txBody>
          <a:bodyPr wrap="square">
            <a:spAutoFit/>
          </a:bodyPr>
          <a:lstStyle/>
          <a:p>
            <a:pPr algn="ctr"/>
            <a:r>
              <a:rPr lang="en-US" dirty="0"/>
              <a:t>Health Data </a:t>
            </a:r>
            <a:r>
              <a:rPr lang="en-US" dirty="0" smtClean="0"/>
              <a:t>Management and Analysis</a:t>
            </a:r>
            <a:endParaRPr lang="en-US" dirty="0"/>
          </a:p>
        </p:txBody>
      </p:sp>
      <p:grpSp>
        <p:nvGrpSpPr>
          <p:cNvPr id="136" name="Group 135">
            <a:extLst>
              <a:ext uri="{FF2B5EF4-FFF2-40B4-BE49-F238E27FC236}">
                <a16:creationId xmlns:a16="http://schemas.microsoft.com/office/drawing/2014/main" id="{009B33F5-4661-425C-AF7F-7C37122A9111}"/>
              </a:ext>
            </a:extLst>
          </p:cNvPr>
          <p:cNvGrpSpPr/>
          <p:nvPr/>
        </p:nvGrpSpPr>
        <p:grpSpPr>
          <a:xfrm>
            <a:off x="4895776" y="1424392"/>
            <a:ext cx="709243" cy="675250"/>
            <a:chOff x="13097328" y="5398677"/>
            <a:chExt cx="709243" cy="675250"/>
          </a:xfrm>
          <a:solidFill>
            <a:schemeClr val="bg1"/>
          </a:solidFill>
        </p:grpSpPr>
        <p:sp>
          <p:nvSpPr>
            <p:cNvPr id="137" name="Freeform: Shape 27">
              <a:extLst>
                <a:ext uri="{FF2B5EF4-FFF2-40B4-BE49-F238E27FC236}">
                  <a16:creationId xmlns:a16="http://schemas.microsoft.com/office/drawing/2014/main" id="{DB396394-1350-430D-85A7-0AFF0A494193}"/>
                </a:ext>
              </a:extLst>
            </p:cNvPr>
            <p:cNvSpPr/>
            <p:nvPr/>
          </p:nvSpPr>
          <p:spPr>
            <a:xfrm>
              <a:off x="13097328" y="5398677"/>
              <a:ext cx="448222" cy="448349"/>
            </a:xfrm>
            <a:custGeom>
              <a:avLst/>
              <a:gdLst>
                <a:gd name="connsiteX0" fmla="*/ 226775 w 448222"/>
                <a:gd name="connsiteY0" fmla="*/ 317079 h 448349"/>
                <a:gd name="connsiteX1" fmla="*/ 226775 w 448222"/>
                <a:gd name="connsiteY1" fmla="*/ 317079 h 448349"/>
                <a:gd name="connsiteX2" fmla="*/ 226775 w 448222"/>
                <a:gd name="connsiteY2" fmla="*/ 317079 h 448349"/>
                <a:gd name="connsiteX3" fmla="*/ 129622 w 448222"/>
                <a:gd name="connsiteY3" fmla="*/ 224238 h 448349"/>
                <a:gd name="connsiteX4" fmla="*/ 226775 w 448222"/>
                <a:gd name="connsiteY4" fmla="*/ 125944 h 448349"/>
                <a:gd name="connsiteX5" fmla="*/ 318728 w 448222"/>
                <a:gd name="connsiteY5" fmla="*/ 224238 h 448349"/>
                <a:gd name="connsiteX6" fmla="*/ 226775 w 448222"/>
                <a:gd name="connsiteY6" fmla="*/ 317079 h 448349"/>
                <a:gd name="connsiteX7" fmla="*/ 318728 w 448222"/>
                <a:gd name="connsiteY7" fmla="*/ 377197 h 448349"/>
                <a:gd name="connsiteX8" fmla="*/ 356523 w 448222"/>
                <a:gd name="connsiteY8" fmla="*/ 344601 h 448349"/>
                <a:gd name="connsiteX9" fmla="*/ 399519 w 448222"/>
                <a:gd name="connsiteY9" fmla="*/ 366289 h 448349"/>
                <a:gd name="connsiteX10" fmla="*/ 437315 w 448222"/>
                <a:gd name="connsiteY10" fmla="*/ 300844 h 448349"/>
                <a:gd name="connsiteX11" fmla="*/ 394319 w 448222"/>
                <a:gd name="connsiteY11" fmla="*/ 278902 h 448349"/>
                <a:gd name="connsiteX12" fmla="*/ 404973 w 448222"/>
                <a:gd name="connsiteY12" fmla="*/ 229692 h 448349"/>
                <a:gd name="connsiteX13" fmla="*/ 448223 w 448222"/>
                <a:gd name="connsiteY13" fmla="*/ 218784 h 448349"/>
                <a:gd name="connsiteX14" fmla="*/ 437315 w 448222"/>
                <a:gd name="connsiteY14" fmla="*/ 147632 h 448349"/>
                <a:gd name="connsiteX15" fmla="*/ 388866 w 448222"/>
                <a:gd name="connsiteY15" fmla="*/ 153086 h 448349"/>
                <a:gd name="connsiteX16" fmla="*/ 367177 w 448222"/>
                <a:gd name="connsiteY16" fmla="*/ 109329 h 448349"/>
                <a:gd name="connsiteX17" fmla="*/ 394319 w 448222"/>
                <a:gd name="connsiteY17" fmla="*/ 76733 h 448349"/>
                <a:gd name="connsiteX18" fmla="*/ 340162 w 448222"/>
                <a:gd name="connsiteY18" fmla="*/ 27523 h 448349"/>
                <a:gd name="connsiteX19" fmla="*/ 307820 w 448222"/>
                <a:gd name="connsiteY19" fmla="*/ 60118 h 448349"/>
                <a:gd name="connsiteX20" fmla="*/ 259117 w 448222"/>
                <a:gd name="connsiteY20" fmla="*/ 43757 h 448349"/>
                <a:gd name="connsiteX21" fmla="*/ 259117 w 448222"/>
                <a:gd name="connsiteY21" fmla="*/ 0 h 448349"/>
                <a:gd name="connsiteX22" fmla="*/ 189106 w 448222"/>
                <a:gd name="connsiteY22" fmla="*/ 0 h 448349"/>
                <a:gd name="connsiteX23" fmla="*/ 189106 w 448222"/>
                <a:gd name="connsiteY23" fmla="*/ 43757 h 448349"/>
                <a:gd name="connsiteX24" fmla="*/ 140403 w 448222"/>
                <a:gd name="connsiteY24" fmla="*/ 60118 h 448349"/>
                <a:gd name="connsiteX25" fmla="*/ 108061 w 448222"/>
                <a:gd name="connsiteY25" fmla="*/ 27523 h 448349"/>
                <a:gd name="connsiteX26" fmla="*/ 53903 w 448222"/>
                <a:gd name="connsiteY26" fmla="*/ 76733 h 448349"/>
                <a:gd name="connsiteX27" fmla="*/ 81046 w 448222"/>
                <a:gd name="connsiteY27" fmla="*/ 109329 h 448349"/>
                <a:gd name="connsiteX28" fmla="*/ 59357 w 448222"/>
                <a:gd name="connsiteY28" fmla="*/ 153086 h 448349"/>
                <a:gd name="connsiteX29" fmla="*/ 10907 w 448222"/>
                <a:gd name="connsiteY29" fmla="*/ 147632 h 448349"/>
                <a:gd name="connsiteX30" fmla="*/ 0 w 448222"/>
                <a:gd name="connsiteY30" fmla="*/ 218784 h 448349"/>
                <a:gd name="connsiteX31" fmla="*/ 43250 w 448222"/>
                <a:gd name="connsiteY31" fmla="*/ 229692 h 448349"/>
                <a:gd name="connsiteX32" fmla="*/ 53903 w 448222"/>
                <a:gd name="connsiteY32" fmla="*/ 278902 h 448349"/>
                <a:gd name="connsiteX33" fmla="*/ 16362 w 448222"/>
                <a:gd name="connsiteY33" fmla="*/ 300844 h 448349"/>
                <a:gd name="connsiteX34" fmla="*/ 48704 w 448222"/>
                <a:gd name="connsiteY34" fmla="*/ 366289 h 448349"/>
                <a:gd name="connsiteX35" fmla="*/ 91700 w 448222"/>
                <a:gd name="connsiteY35" fmla="*/ 344601 h 448349"/>
                <a:gd name="connsiteX36" fmla="*/ 129495 w 448222"/>
                <a:gd name="connsiteY36" fmla="*/ 377197 h 448349"/>
                <a:gd name="connsiteX37" fmla="*/ 113387 w 448222"/>
                <a:gd name="connsiteY37" fmla="*/ 420954 h 448349"/>
                <a:gd name="connsiteX38" fmla="*/ 183526 w 448222"/>
                <a:gd name="connsiteY38" fmla="*/ 448349 h 448349"/>
                <a:gd name="connsiteX39" fmla="*/ 199633 w 448222"/>
                <a:gd name="connsiteY39" fmla="*/ 404592 h 448349"/>
                <a:gd name="connsiteX40" fmla="*/ 226521 w 448222"/>
                <a:gd name="connsiteY40" fmla="*/ 404592 h 448349"/>
                <a:gd name="connsiteX41" fmla="*/ 248209 w 448222"/>
                <a:gd name="connsiteY41" fmla="*/ 404592 h 448349"/>
                <a:gd name="connsiteX42" fmla="*/ 264317 w 448222"/>
                <a:gd name="connsiteY42" fmla="*/ 448349 h 448349"/>
                <a:gd name="connsiteX43" fmla="*/ 334455 w 448222"/>
                <a:gd name="connsiteY43" fmla="*/ 420954 h 448349"/>
                <a:gd name="connsiteX44" fmla="*/ 318728 w 448222"/>
                <a:gd name="connsiteY44" fmla="*/ 377197 h 44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8222" h="448349">
                  <a:moveTo>
                    <a:pt x="226775" y="317079"/>
                  </a:moveTo>
                  <a:lnTo>
                    <a:pt x="226775" y="317079"/>
                  </a:lnTo>
                  <a:moveTo>
                    <a:pt x="226775" y="317079"/>
                  </a:moveTo>
                  <a:cubicBezTo>
                    <a:pt x="172871" y="317079"/>
                    <a:pt x="129622" y="273322"/>
                    <a:pt x="129622" y="224238"/>
                  </a:cubicBezTo>
                  <a:cubicBezTo>
                    <a:pt x="129622" y="169701"/>
                    <a:pt x="172871" y="125944"/>
                    <a:pt x="226775" y="125944"/>
                  </a:cubicBezTo>
                  <a:cubicBezTo>
                    <a:pt x="275478" y="125944"/>
                    <a:pt x="318728" y="169701"/>
                    <a:pt x="318728" y="224238"/>
                  </a:cubicBezTo>
                  <a:cubicBezTo>
                    <a:pt x="318728" y="273449"/>
                    <a:pt x="275478" y="317079"/>
                    <a:pt x="226775" y="317079"/>
                  </a:cubicBezTo>
                  <a:close/>
                  <a:moveTo>
                    <a:pt x="318728" y="377197"/>
                  </a:moveTo>
                  <a:cubicBezTo>
                    <a:pt x="334835" y="366289"/>
                    <a:pt x="345616" y="355509"/>
                    <a:pt x="356523" y="344601"/>
                  </a:cubicBezTo>
                  <a:cubicBezTo>
                    <a:pt x="399519" y="366289"/>
                    <a:pt x="399519" y="366289"/>
                    <a:pt x="399519" y="366289"/>
                  </a:cubicBezTo>
                  <a:cubicBezTo>
                    <a:pt x="437315" y="300844"/>
                    <a:pt x="437315" y="300844"/>
                    <a:pt x="437315" y="300844"/>
                  </a:cubicBezTo>
                  <a:cubicBezTo>
                    <a:pt x="394319" y="278902"/>
                    <a:pt x="394319" y="278902"/>
                    <a:pt x="394319" y="278902"/>
                  </a:cubicBezTo>
                  <a:cubicBezTo>
                    <a:pt x="399519" y="262541"/>
                    <a:pt x="404973" y="246053"/>
                    <a:pt x="404973" y="229692"/>
                  </a:cubicBezTo>
                  <a:cubicBezTo>
                    <a:pt x="448223" y="218784"/>
                    <a:pt x="448223" y="218784"/>
                    <a:pt x="448223" y="218784"/>
                  </a:cubicBezTo>
                  <a:cubicBezTo>
                    <a:pt x="437315" y="147632"/>
                    <a:pt x="437315" y="147632"/>
                    <a:pt x="437315" y="147632"/>
                  </a:cubicBezTo>
                  <a:cubicBezTo>
                    <a:pt x="388866" y="153086"/>
                    <a:pt x="388866" y="153086"/>
                    <a:pt x="388866" y="153086"/>
                  </a:cubicBezTo>
                  <a:cubicBezTo>
                    <a:pt x="383412" y="136724"/>
                    <a:pt x="377958" y="125944"/>
                    <a:pt x="367177" y="109329"/>
                  </a:cubicBezTo>
                  <a:cubicBezTo>
                    <a:pt x="394319" y="76733"/>
                    <a:pt x="394319" y="76733"/>
                    <a:pt x="394319" y="76733"/>
                  </a:cubicBezTo>
                  <a:cubicBezTo>
                    <a:pt x="340162" y="27523"/>
                    <a:pt x="340162" y="27523"/>
                    <a:pt x="340162" y="27523"/>
                  </a:cubicBezTo>
                  <a:cubicBezTo>
                    <a:pt x="307820" y="60118"/>
                    <a:pt x="307820" y="60118"/>
                    <a:pt x="307820" y="60118"/>
                  </a:cubicBezTo>
                  <a:cubicBezTo>
                    <a:pt x="291712" y="54664"/>
                    <a:pt x="280932" y="49211"/>
                    <a:pt x="259117" y="43757"/>
                  </a:cubicBezTo>
                  <a:cubicBezTo>
                    <a:pt x="259117" y="0"/>
                    <a:pt x="259117" y="0"/>
                    <a:pt x="259117" y="0"/>
                  </a:cubicBezTo>
                  <a:cubicBezTo>
                    <a:pt x="189106" y="0"/>
                    <a:pt x="189106" y="0"/>
                    <a:pt x="189106" y="0"/>
                  </a:cubicBezTo>
                  <a:cubicBezTo>
                    <a:pt x="189106" y="43757"/>
                    <a:pt x="189106" y="43757"/>
                    <a:pt x="189106" y="43757"/>
                  </a:cubicBezTo>
                  <a:cubicBezTo>
                    <a:pt x="172744" y="49211"/>
                    <a:pt x="156510" y="54664"/>
                    <a:pt x="140403" y="60118"/>
                  </a:cubicBezTo>
                  <a:cubicBezTo>
                    <a:pt x="108061" y="27523"/>
                    <a:pt x="108061" y="27523"/>
                    <a:pt x="108061" y="27523"/>
                  </a:cubicBezTo>
                  <a:cubicBezTo>
                    <a:pt x="53903" y="76733"/>
                    <a:pt x="53903" y="76733"/>
                    <a:pt x="53903" y="76733"/>
                  </a:cubicBezTo>
                  <a:cubicBezTo>
                    <a:pt x="81046" y="109329"/>
                    <a:pt x="81046" y="109329"/>
                    <a:pt x="81046" y="109329"/>
                  </a:cubicBezTo>
                  <a:cubicBezTo>
                    <a:pt x="75592" y="125817"/>
                    <a:pt x="64685" y="136724"/>
                    <a:pt x="59357" y="153086"/>
                  </a:cubicBezTo>
                  <a:cubicBezTo>
                    <a:pt x="10907" y="147632"/>
                    <a:pt x="10907" y="147632"/>
                    <a:pt x="10907" y="147632"/>
                  </a:cubicBezTo>
                  <a:cubicBezTo>
                    <a:pt x="0" y="218784"/>
                    <a:pt x="0" y="218784"/>
                    <a:pt x="0" y="218784"/>
                  </a:cubicBezTo>
                  <a:cubicBezTo>
                    <a:pt x="43250" y="229692"/>
                    <a:pt x="43250" y="229692"/>
                    <a:pt x="43250" y="229692"/>
                  </a:cubicBezTo>
                  <a:cubicBezTo>
                    <a:pt x="48704" y="246053"/>
                    <a:pt x="48704" y="262541"/>
                    <a:pt x="53903" y="278902"/>
                  </a:cubicBezTo>
                  <a:cubicBezTo>
                    <a:pt x="16362" y="300844"/>
                    <a:pt x="16362" y="300844"/>
                    <a:pt x="16362" y="300844"/>
                  </a:cubicBezTo>
                  <a:cubicBezTo>
                    <a:pt x="48704" y="366289"/>
                    <a:pt x="48704" y="366289"/>
                    <a:pt x="48704" y="366289"/>
                  </a:cubicBezTo>
                  <a:cubicBezTo>
                    <a:pt x="91700" y="344601"/>
                    <a:pt x="91700" y="344601"/>
                    <a:pt x="91700" y="344601"/>
                  </a:cubicBezTo>
                  <a:cubicBezTo>
                    <a:pt x="102607" y="355509"/>
                    <a:pt x="113387" y="366289"/>
                    <a:pt x="129495" y="377197"/>
                  </a:cubicBezTo>
                  <a:cubicBezTo>
                    <a:pt x="113387" y="420954"/>
                    <a:pt x="113387" y="420954"/>
                    <a:pt x="113387" y="420954"/>
                  </a:cubicBezTo>
                  <a:cubicBezTo>
                    <a:pt x="183526" y="448349"/>
                    <a:pt x="183526" y="448349"/>
                    <a:pt x="183526" y="448349"/>
                  </a:cubicBezTo>
                  <a:cubicBezTo>
                    <a:pt x="199633" y="404592"/>
                    <a:pt x="199633" y="404592"/>
                    <a:pt x="199633" y="404592"/>
                  </a:cubicBezTo>
                  <a:cubicBezTo>
                    <a:pt x="205087" y="404592"/>
                    <a:pt x="215994" y="404592"/>
                    <a:pt x="226521" y="404592"/>
                  </a:cubicBezTo>
                  <a:cubicBezTo>
                    <a:pt x="231975" y="404592"/>
                    <a:pt x="242883" y="404592"/>
                    <a:pt x="248209" y="404592"/>
                  </a:cubicBezTo>
                  <a:cubicBezTo>
                    <a:pt x="264317" y="448349"/>
                    <a:pt x="264317" y="448349"/>
                    <a:pt x="264317" y="448349"/>
                  </a:cubicBezTo>
                  <a:cubicBezTo>
                    <a:pt x="334455" y="420954"/>
                    <a:pt x="334455" y="420954"/>
                    <a:pt x="334455" y="420954"/>
                  </a:cubicBezTo>
                  <a:lnTo>
                    <a:pt x="318728" y="377197"/>
                  </a:lnTo>
                  <a:close/>
                </a:path>
              </a:pathLst>
            </a:custGeom>
            <a:solidFill>
              <a:schemeClr val="bg2">
                <a:lumMod val="25000"/>
              </a:schemeClr>
            </a:solidFill>
            <a:ln w="12677" cap="flat">
              <a:noFill/>
              <a:prstDash val="solid"/>
              <a:miter/>
            </a:ln>
          </p:spPr>
          <p:txBody>
            <a:bodyPr rtlCol="0" anchor="ctr"/>
            <a:lstStyle/>
            <a:p>
              <a:endParaRPr lang="en-US"/>
            </a:p>
          </p:txBody>
        </p:sp>
        <p:sp>
          <p:nvSpPr>
            <p:cNvPr id="138" name="Freeform: Shape 29">
              <a:extLst>
                <a:ext uri="{FF2B5EF4-FFF2-40B4-BE49-F238E27FC236}">
                  <a16:creationId xmlns:a16="http://schemas.microsoft.com/office/drawing/2014/main" id="{945EB1FA-3004-4A70-8148-74837C8703B8}"/>
                </a:ext>
              </a:extLst>
            </p:cNvPr>
            <p:cNvSpPr/>
            <p:nvPr/>
          </p:nvSpPr>
          <p:spPr>
            <a:xfrm>
              <a:off x="13432418" y="5744927"/>
              <a:ext cx="323293" cy="329000"/>
            </a:xfrm>
            <a:custGeom>
              <a:avLst/>
              <a:gdLst>
                <a:gd name="connsiteX0" fmla="*/ 169700 w 323293"/>
                <a:gd name="connsiteY0" fmla="*/ 230199 h 329000"/>
                <a:gd name="connsiteX1" fmla="*/ 169700 w 323293"/>
                <a:gd name="connsiteY1" fmla="*/ 230199 h 329000"/>
                <a:gd name="connsiteX2" fmla="*/ 169700 w 323293"/>
                <a:gd name="connsiteY2" fmla="*/ 230199 h 329000"/>
                <a:gd name="connsiteX3" fmla="*/ 92840 w 323293"/>
                <a:gd name="connsiteY3" fmla="*/ 175408 h 329000"/>
                <a:gd name="connsiteX4" fmla="*/ 153085 w 323293"/>
                <a:gd name="connsiteY4" fmla="*/ 93094 h 329000"/>
                <a:gd name="connsiteX5" fmla="*/ 229945 w 323293"/>
                <a:gd name="connsiteY5" fmla="*/ 153593 h 329000"/>
                <a:gd name="connsiteX6" fmla="*/ 169700 w 323293"/>
                <a:gd name="connsiteY6" fmla="*/ 230199 h 329000"/>
                <a:gd name="connsiteX7" fmla="*/ 306551 w 323293"/>
                <a:gd name="connsiteY7" fmla="*/ 87641 h 329000"/>
                <a:gd name="connsiteX8" fmla="*/ 273702 w 323293"/>
                <a:gd name="connsiteY8" fmla="*/ 98802 h 329000"/>
                <a:gd name="connsiteX9" fmla="*/ 252014 w 323293"/>
                <a:gd name="connsiteY9" fmla="*/ 71406 h 329000"/>
                <a:gd name="connsiteX10" fmla="*/ 268375 w 323293"/>
                <a:gd name="connsiteY10" fmla="*/ 38303 h 329000"/>
                <a:gd name="connsiteX11" fmla="*/ 224618 w 323293"/>
                <a:gd name="connsiteY11" fmla="*/ 10908 h 329000"/>
                <a:gd name="connsiteX12" fmla="*/ 208130 w 323293"/>
                <a:gd name="connsiteY12" fmla="*/ 44011 h 329000"/>
                <a:gd name="connsiteX13" fmla="*/ 169827 w 323293"/>
                <a:gd name="connsiteY13" fmla="*/ 32849 h 329000"/>
                <a:gd name="connsiteX14" fmla="*/ 164373 w 323293"/>
                <a:gd name="connsiteY14" fmla="*/ 0 h 329000"/>
                <a:gd name="connsiteX15" fmla="*/ 115035 w 323293"/>
                <a:gd name="connsiteY15" fmla="*/ 5454 h 329000"/>
                <a:gd name="connsiteX16" fmla="*/ 115035 w 323293"/>
                <a:gd name="connsiteY16" fmla="*/ 38303 h 329000"/>
                <a:gd name="connsiteX17" fmla="*/ 82187 w 323293"/>
                <a:gd name="connsiteY17" fmla="*/ 60245 h 329000"/>
                <a:gd name="connsiteX18" fmla="*/ 60245 w 323293"/>
                <a:gd name="connsiteY18" fmla="*/ 32849 h 329000"/>
                <a:gd name="connsiteX19" fmla="*/ 21942 w 323293"/>
                <a:gd name="connsiteY19" fmla="*/ 76860 h 329000"/>
                <a:gd name="connsiteX20" fmla="*/ 49337 w 323293"/>
                <a:gd name="connsiteY20" fmla="*/ 98802 h 329000"/>
                <a:gd name="connsiteX21" fmla="*/ 32849 w 323293"/>
                <a:gd name="connsiteY21" fmla="*/ 131651 h 329000"/>
                <a:gd name="connsiteX22" fmla="*/ 0 w 323293"/>
                <a:gd name="connsiteY22" fmla="*/ 131651 h 329000"/>
                <a:gd name="connsiteX23" fmla="*/ 0 w 323293"/>
                <a:gd name="connsiteY23" fmla="*/ 186442 h 329000"/>
                <a:gd name="connsiteX24" fmla="*/ 32849 w 323293"/>
                <a:gd name="connsiteY24" fmla="*/ 186442 h 329000"/>
                <a:gd name="connsiteX25" fmla="*/ 43756 w 323293"/>
                <a:gd name="connsiteY25" fmla="*/ 219292 h 329000"/>
                <a:gd name="connsiteX26" fmla="*/ 16615 w 323293"/>
                <a:gd name="connsiteY26" fmla="*/ 241234 h 329000"/>
                <a:gd name="connsiteX27" fmla="*/ 49464 w 323293"/>
                <a:gd name="connsiteY27" fmla="*/ 284990 h 329000"/>
                <a:gd name="connsiteX28" fmla="*/ 76860 w 323293"/>
                <a:gd name="connsiteY28" fmla="*/ 263302 h 329000"/>
                <a:gd name="connsiteX29" fmla="*/ 109709 w 323293"/>
                <a:gd name="connsiteY29" fmla="*/ 284990 h 329000"/>
                <a:gd name="connsiteX30" fmla="*/ 104255 w 323293"/>
                <a:gd name="connsiteY30" fmla="*/ 318094 h 329000"/>
                <a:gd name="connsiteX31" fmla="*/ 153466 w 323293"/>
                <a:gd name="connsiteY31" fmla="*/ 329001 h 329000"/>
                <a:gd name="connsiteX32" fmla="*/ 158919 w 323293"/>
                <a:gd name="connsiteY32" fmla="*/ 296152 h 329000"/>
                <a:gd name="connsiteX33" fmla="*/ 180861 w 323293"/>
                <a:gd name="connsiteY33" fmla="*/ 290698 h 329000"/>
                <a:gd name="connsiteX34" fmla="*/ 197350 w 323293"/>
                <a:gd name="connsiteY34" fmla="*/ 290698 h 329000"/>
                <a:gd name="connsiteX35" fmla="*/ 213711 w 323293"/>
                <a:gd name="connsiteY35" fmla="*/ 318094 h 329000"/>
                <a:gd name="connsiteX36" fmla="*/ 263048 w 323293"/>
                <a:gd name="connsiteY36" fmla="*/ 296152 h 329000"/>
                <a:gd name="connsiteX37" fmla="*/ 246560 w 323293"/>
                <a:gd name="connsiteY37" fmla="*/ 263302 h 329000"/>
                <a:gd name="connsiteX38" fmla="*/ 268502 w 323293"/>
                <a:gd name="connsiteY38" fmla="*/ 235907 h 329000"/>
                <a:gd name="connsiteX39" fmla="*/ 301351 w 323293"/>
                <a:gd name="connsiteY39" fmla="*/ 246814 h 329000"/>
                <a:gd name="connsiteX40" fmla="*/ 323293 w 323293"/>
                <a:gd name="connsiteY40" fmla="*/ 197477 h 329000"/>
                <a:gd name="connsiteX41" fmla="*/ 290444 w 323293"/>
                <a:gd name="connsiteY41" fmla="*/ 186569 h 329000"/>
                <a:gd name="connsiteX42" fmla="*/ 290444 w 323293"/>
                <a:gd name="connsiteY42" fmla="*/ 148013 h 329000"/>
                <a:gd name="connsiteX43" fmla="*/ 323293 w 323293"/>
                <a:gd name="connsiteY43" fmla="*/ 137105 h 329000"/>
                <a:gd name="connsiteX44" fmla="*/ 306551 w 323293"/>
                <a:gd name="connsiteY44" fmla="*/ 87641 h 3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3293" h="329000">
                  <a:moveTo>
                    <a:pt x="169700" y="230199"/>
                  </a:moveTo>
                  <a:lnTo>
                    <a:pt x="169700" y="230199"/>
                  </a:lnTo>
                  <a:moveTo>
                    <a:pt x="169700" y="230199"/>
                  </a:moveTo>
                  <a:cubicBezTo>
                    <a:pt x="131143" y="235907"/>
                    <a:pt x="98294" y="208511"/>
                    <a:pt x="92840" y="175408"/>
                  </a:cubicBezTo>
                  <a:cubicBezTo>
                    <a:pt x="87386" y="137105"/>
                    <a:pt x="114782" y="98802"/>
                    <a:pt x="153085" y="93094"/>
                  </a:cubicBezTo>
                  <a:cubicBezTo>
                    <a:pt x="191642" y="87641"/>
                    <a:pt x="224491" y="115036"/>
                    <a:pt x="229945" y="153593"/>
                  </a:cubicBezTo>
                  <a:cubicBezTo>
                    <a:pt x="235399" y="191896"/>
                    <a:pt x="208003" y="224745"/>
                    <a:pt x="169700" y="230199"/>
                  </a:cubicBezTo>
                  <a:close/>
                  <a:moveTo>
                    <a:pt x="306551" y="87641"/>
                  </a:moveTo>
                  <a:cubicBezTo>
                    <a:pt x="273702" y="98802"/>
                    <a:pt x="273702" y="98802"/>
                    <a:pt x="273702" y="98802"/>
                  </a:cubicBezTo>
                  <a:cubicBezTo>
                    <a:pt x="268248" y="87641"/>
                    <a:pt x="262794" y="76860"/>
                    <a:pt x="252014" y="71406"/>
                  </a:cubicBezTo>
                  <a:cubicBezTo>
                    <a:pt x="268375" y="38303"/>
                    <a:pt x="268375" y="38303"/>
                    <a:pt x="268375" y="38303"/>
                  </a:cubicBezTo>
                  <a:cubicBezTo>
                    <a:pt x="224618" y="10908"/>
                    <a:pt x="224618" y="10908"/>
                    <a:pt x="224618" y="10908"/>
                  </a:cubicBezTo>
                  <a:cubicBezTo>
                    <a:pt x="208130" y="44011"/>
                    <a:pt x="208130" y="44011"/>
                    <a:pt x="208130" y="44011"/>
                  </a:cubicBezTo>
                  <a:cubicBezTo>
                    <a:pt x="197223" y="38303"/>
                    <a:pt x="180735" y="32849"/>
                    <a:pt x="169827" y="32849"/>
                  </a:cubicBezTo>
                  <a:cubicBezTo>
                    <a:pt x="164373" y="0"/>
                    <a:pt x="164373" y="0"/>
                    <a:pt x="164373" y="0"/>
                  </a:cubicBezTo>
                  <a:cubicBezTo>
                    <a:pt x="115035" y="5454"/>
                    <a:pt x="115035" y="5454"/>
                    <a:pt x="115035" y="5454"/>
                  </a:cubicBezTo>
                  <a:cubicBezTo>
                    <a:pt x="115035" y="38303"/>
                    <a:pt x="115035" y="38303"/>
                    <a:pt x="115035" y="38303"/>
                  </a:cubicBezTo>
                  <a:cubicBezTo>
                    <a:pt x="104128" y="44011"/>
                    <a:pt x="93094" y="49465"/>
                    <a:pt x="82187" y="60245"/>
                  </a:cubicBezTo>
                  <a:cubicBezTo>
                    <a:pt x="60245" y="32849"/>
                    <a:pt x="60245" y="32849"/>
                    <a:pt x="60245" y="32849"/>
                  </a:cubicBezTo>
                  <a:cubicBezTo>
                    <a:pt x="21942" y="76860"/>
                    <a:pt x="21942" y="76860"/>
                    <a:pt x="21942" y="76860"/>
                  </a:cubicBezTo>
                  <a:cubicBezTo>
                    <a:pt x="49337" y="98802"/>
                    <a:pt x="49337" y="98802"/>
                    <a:pt x="49337" y="98802"/>
                  </a:cubicBezTo>
                  <a:cubicBezTo>
                    <a:pt x="43629" y="109710"/>
                    <a:pt x="38176" y="120490"/>
                    <a:pt x="32849" y="131651"/>
                  </a:cubicBezTo>
                  <a:cubicBezTo>
                    <a:pt x="0" y="131651"/>
                    <a:pt x="0" y="131651"/>
                    <a:pt x="0" y="131651"/>
                  </a:cubicBezTo>
                  <a:cubicBezTo>
                    <a:pt x="0" y="186442"/>
                    <a:pt x="0" y="186442"/>
                    <a:pt x="0" y="186442"/>
                  </a:cubicBezTo>
                  <a:cubicBezTo>
                    <a:pt x="32849" y="186442"/>
                    <a:pt x="32849" y="186442"/>
                    <a:pt x="32849" y="186442"/>
                  </a:cubicBezTo>
                  <a:cubicBezTo>
                    <a:pt x="32849" y="197350"/>
                    <a:pt x="38303" y="208384"/>
                    <a:pt x="43756" y="219292"/>
                  </a:cubicBezTo>
                  <a:cubicBezTo>
                    <a:pt x="16615" y="241234"/>
                    <a:pt x="16615" y="241234"/>
                    <a:pt x="16615" y="241234"/>
                  </a:cubicBezTo>
                  <a:cubicBezTo>
                    <a:pt x="49464" y="284990"/>
                    <a:pt x="49464" y="284990"/>
                    <a:pt x="49464" y="284990"/>
                  </a:cubicBezTo>
                  <a:cubicBezTo>
                    <a:pt x="76860" y="263302"/>
                    <a:pt x="76860" y="263302"/>
                    <a:pt x="76860" y="263302"/>
                  </a:cubicBezTo>
                  <a:cubicBezTo>
                    <a:pt x="87767" y="268756"/>
                    <a:pt x="98548" y="279664"/>
                    <a:pt x="109709" y="284990"/>
                  </a:cubicBezTo>
                  <a:cubicBezTo>
                    <a:pt x="104255" y="318094"/>
                    <a:pt x="104255" y="318094"/>
                    <a:pt x="104255" y="318094"/>
                  </a:cubicBezTo>
                  <a:cubicBezTo>
                    <a:pt x="153466" y="329001"/>
                    <a:pt x="153466" y="329001"/>
                    <a:pt x="153466" y="329001"/>
                  </a:cubicBezTo>
                  <a:cubicBezTo>
                    <a:pt x="158919" y="296152"/>
                    <a:pt x="158919" y="296152"/>
                    <a:pt x="158919" y="296152"/>
                  </a:cubicBezTo>
                  <a:cubicBezTo>
                    <a:pt x="164627" y="296152"/>
                    <a:pt x="175407" y="296152"/>
                    <a:pt x="180861" y="290698"/>
                  </a:cubicBezTo>
                  <a:cubicBezTo>
                    <a:pt x="186315" y="290698"/>
                    <a:pt x="192022" y="290698"/>
                    <a:pt x="197350" y="290698"/>
                  </a:cubicBezTo>
                  <a:cubicBezTo>
                    <a:pt x="213711" y="318094"/>
                    <a:pt x="213711" y="318094"/>
                    <a:pt x="213711" y="318094"/>
                  </a:cubicBezTo>
                  <a:cubicBezTo>
                    <a:pt x="263048" y="296152"/>
                    <a:pt x="263048" y="296152"/>
                    <a:pt x="263048" y="296152"/>
                  </a:cubicBezTo>
                  <a:cubicBezTo>
                    <a:pt x="246560" y="263302"/>
                    <a:pt x="246560" y="263302"/>
                    <a:pt x="246560" y="263302"/>
                  </a:cubicBezTo>
                  <a:cubicBezTo>
                    <a:pt x="252267" y="257595"/>
                    <a:pt x="263048" y="246814"/>
                    <a:pt x="268502" y="235907"/>
                  </a:cubicBezTo>
                  <a:cubicBezTo>
                    <a:pt x="301351" y="246814"/>
                    <a:pt x="301351" y="246814"/>
                    <a:pt x="301351" y="246814"/>
                  </a:cubicBezTo>
                  <a:cubicBezTo>
                    <a:pt x="323293" y="197477"/>
                    <a:pt x="323293" y="197477"/>
                    <a:pt x="323293" y="197477"/>
                  </a:cubicBezTo>
                  <a:cubicBezTo>
                    <a:pt x="290444" y="186569"/>
                    <a:pt x="290444" y="186569"/>
                    <a:pt x="290444" y="186569"/>
                  </a:cubicBezTo>
                  <a:cubicBezTo>
                    <a:pt x="290444" y="175408"/>
                    <a:pt x="290444" y="164627"/>
                    <a:pt x="290444" y="148013"/>
                  </a:cubicBezTo>
                  <a:cubicBezTo>
                    <a:pt x="323293" y="137105"/>
                    <a:pt x="323293" y="137105"/>
                    <a:pt x="323293" y="137105"/>
                  </a:cubicBezTo>
                  <a:lnTo>
                    <a:pt x="306551" y="87641"/>
                  </a:lnTo>
                  <a:close/>
                </a:path>
              </a:pathLst>
            </a:custGeom>
            <a:solidFill>
              <a:schemeClr val="bg2">
                <a:lumMod val="25000"/>
              </a:schemeClr>
            </a:solidFill>
            <a:ln w="12677" cap="flat">
              <a:noFill/>
              <a:prstDash val="solid"/>
              <a:miter/>
            </a:ln>
          </p:spPr>
          <p:txBody>
            <a:bodyPr rtlCol="0" anchor="ctr"/>
            <a:lstStyle/>
            <a:p>
              <a:endParaRPr lang="en-US"/>
            </a:p>
          </p:txBody>
        </p:sp>
        <p:sp>
          <p:nvSpPr>
            <p:cNvPr id="139" name="Freeform: Shape 31">
              <a:extLst>
                <a:ext uri="{FF2B5EF4-FFF2-40B4-BE49-F238E27FC236}">
                  <a16:creationId xmlns:a16="http://schemas.microsoft.com/office/drawing/2014/main" id="{A8A33097-7311-4789-BD5C-DB44E5B544FF}"/>
                </a:ext>
              </a:extLst>
            </p:cNvPr>
            <p:cNvSpPr/>
            <p:nvPr/>
          </p:nvSpPr>
          <p:spPr>
            <a:xfrm>
              <a:off x="13557093" y="5495323"/>
              <a:ext cx="249478" cy="254931"/>
            </a:xfrm>
            <a:custGeom>
              <a:avLst/>
              <a:gdLst>
                <a:gd name="connsiteX0" fmla="*/ 151818 w 249478"/>
                <a:gd name="connsiteY0" fmla="*/ 173632 h 254931"/>
                <a:gd name="connsiteX1" fmla="*/ 151818 w 249478"/>
                <a:gd name="connsiteY1" fmla="*/ 173632 h 254931"/>
                <a:gd name="connsiteX2" fmla="*/ 151818 w 249478"/>
                <a:gd name="connsiteY2" fmla="*/ 173632 h 254931"/>
                <a:gd name="connsiteX3" fmla="*/ 75719 w 249478"/>
                <a:gd name="connsiteY3" fmla="*/ 151944 h 254931"/>
                <a:gd name="connsiteX4" fmla="*/ 97406 w 249478"/>
                <a:gd name="connsiteY4" fmla="*/ 81553 h 254931"/>
                <a:gd name="connsiteX5" fmla="*/ 173505 w 249478"/>
                <a:gd name="connsiteY5" fmla="*/ 103241 h 254931"/>
                <a:gd name="connsiteX6" fmla="*/ 151818 w 249478"/>
                <a:gd name="connsiteY6" fmla="*/ 173632 h 254931"/>
                <a:gd name="connsiteX7" fmla="*/ 249478 w 249478"/>
                <a:gd name="connsiteY7" fmla="*/ 151944 h 254931"/>
                <a:gd name="connsiteX8" fmla="*/ 249478 w 249478"/>
                <a:gd name="connsiteY8" fmla="*/ 108695 h 254931"/>
                <a:gd name="connsiteX9" fmla="*/ 227790 w 249478"/>
                <a:gd name="connsiteY9" fmla="*/ 108695 h 254931"/>
                <a:gd name="connsiteX10" fmla="*/ 216882 w 249478"/>
                <a:gd name="connsiteY10" fmla="*/ 81553 h 254931"/>
                <a:gd name="connsiteX11" fmla="*/ 238570 w 249478"/>
                <a:gd name="connsiteY11" fmla="*/ 65192 h 254931"/>
                <a:gd name="connsiteX12" fmla="*/ 211429 w 249478"/>
                <a:gd name="connsiteY12" fmla="*/ 32596 h 254931"/>
                <a:gd name="connsiteX13" fmla="*/ 189740 w 249478"/>
                <a:gd name="connsiteY13" fmla="*/ 48957 h 254931"/>
                <a:gd name="connsiteX14" fmla="*/ 168179 w 249478"/>
                <a:gd name="connsiteY14" fmla="*/ 32596 h 254931"/>
                <a:gd name="connsiteX15" fmla="*/ 173632 w 249478"/>
                <a:gd name="connsiteY15" fmla="*/ 10908 h 254931"/>
                <a:gd name="connsiteX16" fmla="*/ 130129 w 249478"/>
                <a:gd name="connsiteY16" fmla="*/ 0 h 254931"/>
                <a:gd name="connsiteX17" fmla="*/ 124676 w 249478"/>
                <a:gd name="connsiteY17" fmla="*/ 27142 h 254931"/>
                <a:gd name="connsiteX18" fmla="*/ 97533 w 249478"/>
                <a:gd name="connsiteY18" fmla="*/ 32596 h 254931"/>
                <a:gd name="connsiteX19" fmla="*/ 81172 w 249478"/>
                <a:gd name="connsiteY19" fmla="*/ 5454 h 254931"/>
                <a:gd name="connsiteX20" fmla="*/ 48831 w 249478"/>
                <a:gd name="connsiteY20" fmla="*/ 27142 h 254931"/>
                <a:gd name="connsiteX21" fmla="*/ 59738 w 249478"/>
                <a:gd name="connsiteY21" fmla="*/ 48830 h 254931"/>
                <a:gd name="connsiteX22" fmla="*/ 38049 w 249478"/>
                <a:gd name="connsiteY22" fmla="*/ 70518 h 254931"/>
                <a:gd name="connsiteX23" fmla="*/ 16362 w 249478"/>
                <a:gd name="connsiteY23" fmla="*/ 59611 h 254931"/>
                <a:gd name="connsiteX24" fmla="*/ 0 w 249478"/>
                <a:gd name="connsiteY24" fmla="*/ 103114 h 254931"/>
                <a:gd name="connsiteX25" fmla="*/ 27142 w 249478"/>
                <a:gd name="connsiteY25" fmla="*/ 108568 h 254931"/>
                <a:gd name="connsiteX26" fmla="*/ 21688 w 249478"/>
                <a:gd name="connsiteY26" fmla="*/ 140910 h 254931"/>
                <a:gd name="connsiteX27" fmla="*/ 0 w 249478"/>
                <a:gd name="connsiteY27" fmla="*/ 146364 h 254931"/>
                <a:gd name="connsiteX28" fmla="*/ 10907 w 249478"/>
                <a:gd name="connsiteY28" fmla="*/ 189867 h 254931"/>
                <a:gd name="connsiteX29" fmla="*/ 38049 w 249478"/>
                <a:gd name="connsiteY29" fmla="*/ 178959 h 254931"/>
                <a:gd name="connsiteX30" fmla="*/ 54411 w 249478"/>
                <a:gd name="connsiteY30" fmla="*/ 200648 h 254931"/>
                <a:gd name="connsiteX31" fmla="*/ 43503 w 249478"/>
                <a:gd name="connsiteY31" fmla="*/ 222336 h 254931"/>
                <a:gd name="connsiteX32" fmla="*/ 75846 w 249478"/>
                <a:gd name="connsiteY32" fmla="*/ 244024 h 254931"/>
                <a:gd name="connsiteX33" fmla="*/ 92207 w 249478"/>
                <a:gd name="connsiteY33" fmla="*/ 222336 h 254931"/>
                <a:gd name="connsiteX34" fmla="*/ 119349 w 249478"/>
                <a:gd name="connsiteY34" fmla="*/ 227789 h 254931"/>
                <a:gd name="connsiteX35" fmla="*/ 124803 w 249478"/>
                <a:gd name="connsiteY35" fmla="*/ 254931 h 254931"/>
                <a:gd name="connsiteX36" fmla="*/ 162852 w 249478"/>
                <a:gd name="connsiteY36" fmla="*/ 249478 h 254931"/>
                <a:gd name="connsiteX37" fmla="*/ 162852 w 249478"/>
                <a:gd name="connsiteY37" fmla="*/ 222336 h 254931"/>
                <a:gd name="connsiteX38" fmla="*/ 173759 w 249478"/>
                <a:gd name="connsiteY38" fmla="*/ 216882 h 254931"/>
                <a:gd name="connsiteX39" fmla="*/ 184667 w 249478"/>
                <a:gd name="connsiteY39" fmla="*/ 211428 h 254931"/>
                <a:gd name="connsiteX40" fmla="*/ 206228 w 249478"/>
                <a:gd name="connsiteY40" fmla="*/ 227789 h 254931"/>
                <a:gd name="connsiteX41" fmla="*/ 233370 w 249478"/>
                <a:gd name="connsiteY41" fmla="*/ 195194 h 254931"/>
                <a:gd name="connsiteX42" fmla="*/ 211682 w 249478"/>
                <a:gd name="connsiteY42" fmla="*/ 178832 h 254931"/>
                <a:gd name="connsiteX43" fmla="*/ 222589 w 249478"/>
                <a:gd name="connsiteY43" fmla="*/ 151690 h 254931"/>
                <a:gd name="connsiteX44" fmla="*/ 249478 w 249478"/>
                <a:gd name="connsiteY44" fmla="*/ 151690 h 25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9478" h="254931">
                  <a:moveTo>
                    <a:pt x="151818" y="173632"/>
                  </a:moveTo>
                  <a:lnTo>
                    <a:pt x="151818" y="173632"/>
                  </a:lnTo>
                  <a:moveTo>
                    <a:pt x="151818" y="173632"/>
                  </a:moveTo>
                  <a:cubicBezTo>
                    <a:pt x="124676" y="189994"/>
                    <a:pt x="92080" y="179086"/>
                    <a:pt x="75719" y="151944"/>
                  </a:cubicBezTo>
                  <a:cubicBezTo>
                    <a:pt x="64811" y="125056"/>
                    <a:pt x="75719" y="92333"/>
                    <a:pt x="97406" y="81553"/>
                  </a:cubicBezTo>
                  <a:cubicBezTo>
                    <a:pt x="124549" y="65192"/>
                    <a:pt x="157144" y="76099"/>
                    <a:pt x="173505" y="103241"/>
                  </a:cubicBezTo>
                  <a:cubicBezTo>
                    <a:pt x="184413" y="130129"/>
                    <a:pt x="178959" y="162852"/>
                    <a:pt x="151818" y="173632"/>
                  </a:cubicBezTo>
                  <a:close/>
                  <a:moveTo>
                    <a:pt x="249478" y="151944"/>
                  </a:moveTo>
                  <a:cubicBezTo>
                    <a:pt x="249478" y="108695"/>
                    <a:pt x="249478" y="108695"/>
                    <a:pt x="249478" y="108695"/>
                  </a:cubicBezTo>
                  <a:cubicBezTo>
                    <a:pt x="227790" y="108695"/>
                    <a:pt x="227790" y="108695"/>
                    <a:pt x="227790" y="108695"/>
                  </a:cubicBezTo>
                  <a:cubicBezTo>
                    <a:pt x="222336" y="103241"/>
                    <a:pt x="222336" y="92333"/>
                    <a:pt x="216882" y="81553"/>
                  </a:cubicBezTo>
                  <a:cubicBezTo>
                    <a:pt x="238570" y="65192"/>
                    <a:pt x="238570" y="65192"/>
                    <a:pt x="238570" y="65192"/>
                  </a:cubicBezTo>
                  <a:cubicBezTo>
                    <a:pt x="211429" y="32596"/>
                    <a:pt x="211429" y="32596"/>
                    <a:pt x="211429" y="32596"/>
                  </a:cubicBezTo>
                  <a:cubicBezTo>
                    <a:pt x="189740" y="48957"/>
                    <a:pt x="189740" y="48957"/>
                    <a:pt x="189740" y="48957"/>
                  </a:cubicBezTo>
                  <a:cubicBezTo>
                    <a:pt x="184540" y="43503"/>
                    <a:pt x="173632" y="38049"/>
                    <a:pt x="168179" y="32596"/>
                  </a:cubicBezTo>
                  <a:cubicBezTo>
                    <a:pt x="173632" y="10908"/>
                    <a:pt x="173632" y="10908"/>
                    <a:pt x="173632" y="10908"/>
                  </a:cubicBezTo>
                  <a:cubicBezTo>
                    <a:pt x="130129" y="0"/>
                    <a:pt x="130129" y="0"/>
                    <a:pt x="130129" y="0"/>
                  </a:cubicBezTo>
                  <a:cubicBezTo>
                    <a:pt x="124676" y="27142"/>
                    <a:pt x="124676" y="27142"/>
                    <a:pt x="124676" y="27142"/>
                  </a:cubicBezTo>
                  <a:cubicBezTo>
                    <a:pt x="113768" y="27142"/>
                    <a:pt x="102987" y="27142"/>
                    <a:pt x="97533" y="32596"/>
                  </a:cubicBezTo>
                  <a:cubicBezTo>
                    <a:pt x="81172" y="5454"/>
                    <a:pt x="81172" y="5454"/>
                    <a:pt x="81172" y="5454"/>
                  </a:cubicBezTo>
                  <a:cubicBezTo>
                    <a:pt x="48831" y="27142"/>
                    <a:pt x="48831" y="27142"/>
                    <a:pt x="48831" y="27142"/>
                  </a:cubicBezTo>
                  <a:cubicBezTo>
                    <a:pt x="59738" y="48830"/>
                    <a:pt x="59738" y="48830"/>
                    <a:pt x="59738" y="48830"/>
                  </a:cubicBezTo>
                  <a:cubicBezTo>
                    <a:pt x="54284" y="54284"/>
                    <a:pt x="43377" y="65192"/>
                    <a:pt x="38049" y="70518"/>
                  </a:cubicBezTo>
                  <a:cubicBezTo>
                    <a:pt x="16362" y="59611"/>
                    <a:pt x="16362" y="59611"/>
                    <a:pt x="16362" y="59611"/>
                  </a:cubicBezTo>
                  <a:cubicBezTo>
                    <a:pt x="0" y="103114"/>
                    <a:pt x="0" y="103114"/>
                    <a:pt x="0" y="103114"/>
                  </a:cubicBezTo>
                  <a:cubicBezTo>
                    <a:pt x="27142" y="108568"/>
                    <a:pt x="27142" y="108568"/>
                    <a:pt x="27142" y="108568"/>
                  </a:cubicBezTo>
                  <a:cubicBezTo>
                    <a:pt x="21688" y="119475"/>
                    <a:pt x="21688" y="130129"/>
                    <a:pt x="21688" y="140910"/>
                  </a:cubicBezTo>
                  <a:cubicBezTo>
                    <a:pt x="0" y="146364"/>
                    <a:pt x="0" y="146364"/>
                    <a:pt x="0" y="146364"/>
                  </a:cubicBezTo>
                  <a:cubicBezTo>
                    <a:pt x="10907" y="189867"/>
                    <a:pt x="10907" y="189867"/>
                    <a:pt x="10907" y="189867"/>
                  </a:cubicBezTo>
                  <a:cubicBezTo>
                    <a:pt x="38049" y="178959"/>
                    <a:pt x="38049" y="178959"/>
                    <a:pt x="38049" y="178959"/>
                  </a:cubicBezTo>
                  <a:cubicBezTo>
                    <a:pt x="43503" y="189867"/>
                    <a:pt x="48957" y="195320"/>
                    <a:pt x="54411" y="200648"/>
                  </a:cubicBezTo>
                  <a:cubicBezTo>
                    <a:pt x="43503" y="222336"/>
                    <a:pt x="43503" y="222336"/>
                    <a:pt x="43503" y="222336"/>
                  </a:cubicBezTo>
                  <a:cubicBezTo>
                    <a:pt x="75846" y="244024"/>
                    <a:pt x="75846" y="244024"/>
                    <a:pt x="75846" y="244024"/>
                  </a:cubicBezTo>
                  <a:cubicBezTo>
                    <a:pt x="92207" y="222336"/>
                    <a:pt x="92207" y="222336"/>
                    <a:pt x="92207" y="222336"/>
                  </a:cubicBezTo>
                  <a:cubicBezTo>
                    <a:pt x="97660" y="227789"/>
                    <a:pt x="108568" y="227789"/>
                    <a:pt x="119349" y="227789"/>
                  </a:cubicBezTo>
                  <a:cubicBezTo>
                    <a:pt x="124803" y="254931"/>
                    <a:pt x="124803" y="254931"/>
                    <a:pt x="124803" y="254931"/>
                  </a:cubicBezTo>
                  <a:cubicBezTo>
                    <a:pt x="162852" y="249478"/>
                    <a:pt x="162852" y="249478"/>
                    <a:pt x="162852" y="249478"/>
                  </a:cubicBezTo>
                  <a:cubicBezTo>
                    <a:pt x="162852" y="222336"/>
                    <a:pt x="162852" y="222336"/>
                    <a:pt x="162852" y="222336"/>
                  </a:cubicBezTo>
                  <a:cubicBezTo>
                    <a:pt x="162852" y="222336"/>
                    <a:pt x="168306" y="222336"/>
                    <a:pt x="173759" y="216882"/>
                  </a:cubicBezTo>
                  <a:cubicBezTo>
                    <a:pt x="179213" y="216882"/>
                    <a:pt x="179213" y="211428"/>
                    <a:pt x="184667" y="211428"/>
                  </a:cubicBezTo>
                  <a:cubicBezTo>
                    <a:pt x="206228" y="227789"/>
                    <a:pt x="206228" y="227789"/>
                    <a:pt x="206228" y="227789"/>
                  </a:cubicBezTo>
                  <a:cubicBezTo>
                    <a:pt x="233370" y="195194"/>
                    <a:pt x="233370" y="195194"/>
                    <a:pt x="233370" y="195194"/>
                  </a:cubicBezTo>
                  <a:cubicBezTo>
                    <a:pt x="211682" y="178832"/>
                    <a:pt x="211682" y="178832"/>
                    <a:pt x="211682" y="178832"/>
                  </a:cubicBezTo>
                  <a:cubicBezTo>
                    <a:pt x="217135" y="167925"/>
                    <a:pt x="222589" y="162471"/>
                    <a:pt x="222589" y="151690"/>
                  </a:cubicBezTo>
                  <a:lnTo>
                    <a:pt x="249478" y="151690"/>
                  </a:lnTo>
                  <a:close/>
                </a:path>
              </a:pathLst>
            </a:custGeom>
            <a:solidFill>
              <a:schemeClr val="bg2">
                <a:lumMod val="25000"/>
              </a:schemeClr>
            </a:solidFill>
            <a:ln w="12677" cap="flat">
              <a:noFill/>
              <a:prstDash val="solid"/>
              <a:miter/>
            </a:ln>
          </p:spPr>
          <p:txBody>
            <a:bodyPr rtlCol="0" anchor="ctr"/>
            <a:lstStyle/>
            <a:p>
              <a:endParaRPr lang="en-US"/>
            </a:p>
          </p:txBody>
        </p:sp>
      </p:grpSp>
      <p:sp>
        <p:nvSpPr>
          <p:cNvPr id="146" name="Freeform: Shape 28">
            <a:extLst>
              <a:ext uri="{FF2B5EF4-FFF2-40B4-BE49-F238E27FC236}">
                <a16:creationId xmlns:a16="http://schemas.microsoft.com/office/drawing/2014/main" id="{4797DD91-6FD4-4F9C-9383-6E1A8F979914}"/>
              </a:ext>
            </a:extLst>
          </p:cNvPr>
          <p:cNvSpPr/>
          <p:nvPr/>
        </p:nvSpPr>
        <p:spPr>
          <a:xfrm>
            <a:off x="1656520" y="1532002"/>
            <a:ext cx="192644" cy="192409"/>
          </a:xfrm>
          <a:custGeom>
            <a:avLst/>
            <a:gdLst>
              <a:gd name="connsiteX0" fmla="*/ 20260 w 192644"/>
              <a:gd name="connsiteY0" fmla="*/ 160572 h 192409"/>
              <a:gd name="connsiteX1" fmla="*/ 26930 w 192644"/>
              <a:gd name="connsiteY1" fmla="*/ 153651 h 192409"/>
              <a:gd name="connsiteX2" fmla="*/ 38885 w 192644"/>
              <a:gd name="connsiteY2" fmla="*/ 153651 h 192409"/>
              <a:gd name="connsiteX3" fmla="*/ 38885 w 192644"/>
              <a:gd name="connsiteY3" fmla="*/ 165605 h 192409"/>
              <a:gd name="connsiteX4" fmla="*/ 31964 w 192644"/>
              <a:gd name="connsiteY4" fmla="*/ 172275 h 192409"/>
              <a:gd name="connsiteX5" fmla="*/ 52224 w 192644"/>
              <a:gd name="connsiteY5" fmla="*/ 192409 h 192409"/>
              <a:gd name="connsiteX6" fmla="*/ 89095 w 192644"/>
              <a:gd name="connsiteY6" fmla="*/ 155287 h 192409"/>
              <a:gd name="connsiteX7" fmla="*/ 170011 w 192644"/>
              <a:gd name="connsiteY7" fmla="*/ 135152 h 192409"/>
              <a:gd name="connsiteX8" fmla="*/ 190146 w 192644"/>
              <a:gd name="connsiteY8" fmla="*/ 61157 h 192409"/>
              <a:gd name="connsiteX9" fmla="*/ 146353 w 192644"/>
              <a:gd name="connsiteY9" fmla="*/ 104950 h 192409"/>
              <a:gd name="connsiteX10" fmla="*/ 114515 w 192644"/>
              <a:gd name="connsiteY10" fmla="*/ 104950 h 192409"/>
              <a:gd name="connsiteX11" fmla="*/ 87460 w 192644"/>
              <a:gd name="connsiteY11" fmla="*/ 77894 h 192409"/>
              <a:gd name="connsiteX12" fmla="*/ 87460 w 192644"/>
              <a:gd name="connsiteY12" fmla="*/ 46056 h 192409"/>
              <a:gd name="connsiteX13" fmla="*/ 131252 w 192644"/>
              <a:gd name="connsiteY13" fmla="*/ 2264 h 192409"/>
              <a:gd name="connsiteX14" fmla="*/ 57258 w 192644"/>
              <a:gd name="connsiteY14" fmla="*/ 24034 h 192409"/>
              <a:gd name="connsiteX15" fmla="*/ 37123 w 192644"/>
              <a:gd name="connsiteY15" fmla="*/ 103314 h 192409"/>
              <a:gd name="connsiteX16" fmla="*/ 0 w 192644"/>
              <a:gd name="connsiteY16" fmla="*/ 140186 h 192409"/>
              <a:gd name="connsiteX17" fmla="*/ 20260 w 192644"/>
              <a:gd name="connsiteY17" fmla="*/ 160572 h 19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2644" h="192409">
                <a:moveTo>
                  <a:pt x="20260" y="160572"/>
                </a:moveTo>
                <a:cubicBezTo>
                  <a:pt x="26930" y="153651"/>
                  <a:pt x="26930" y="153651"/>
                  <a:pt x="26930" y="153651"/>
                </a:cubicBezTo>
                <a:cubicBezTo>
                  <a:pt x="30328" y="150253"/>
                  <a:pt x="35487" y="150253"/>
                  <a:pt x="38885" y="153651"/>
                </a:cubicBezTo>
                <a:cubicBezTo>
                  <a:pt x="42283" y="157048"/>
                  <a:pt x="42283" y="162208"/>
                  <a:pt x="38885" y="165605"/>
                </a:cubicBezTo>
                <a:cubicBezTo>
                  <a:pt x="31964" y="172275"/>
                  <a:pt x="31964" y="172275"/>
                  <a:pt x="31964" y="172275"/>
                </a:cubicBezTo>
                <a:cubicBezTo>
                  <a:pt x="52224" y="192409"/>
                  <a:pt x="52224" y="192409"/>
                  <a:pt x="52224" y="192409"/>
                </a:cubicBezTo>
                <a:cubicBezTo>
                  <a:pt x="89095" y="155287"/>
                  <a:pt x="89095" y="155287"/>
                  <a:pt x="89095" y="155287"/>
                </a:cubicBezTo>
                <a:cubicBezTo>
                  <a:pt x="116151" y="163844"/>
                  <a:pt x="147989" y="156922"/>
                  <a:pt x="170011" y="135152"/>
                </a:cubicBezTo>
                <a:cubicBezTo>
                  <a:pt x="190146" y="115017"/>
                  <a:pt x="196816" y="86326"/>
                  <a:pt x="190146" y="61157"/>
                </a:cubicBezTo>
                <a:cubicBezTo>
                  <a:pt x="146353" y="104950"/>
                  <a:pt x="146353" y="104950"/>
                  <a:pt x="146353" y="104950"/>
                </a:cubicBezTo>
                <a:cubicBezTo>
                  <a:pt x="137922" y="113381"/>
                  <a:pt x="124583" y="113381"/>
                  <a:pt x="114515" y="104950"/>
                </a:cubicBezTo>
                <a:cubicBezTo>
                  <a:pt x="87460" y="77894"/>
                  <a:pt x="87460" y="77894"/>
                  <a:pt x="87460" y="77894"/>
                </a:cubicBezTo>
                <a:cubicBezTo>
                  <a:pt x="79028" y="69463"/>
                  <a:pt x="79028" y="54362"/>
                  <a:pt x="87460" y="46056"/>
                </a:cubicBezTo>
                <a:cubicBezTo>
                  <a:pt x="131252" y="2264"/>
                  <a:pt x="131252" y="2264"/>
                  <a:pt x="131252" y="2264"/>
                </a:cubicBezTo>
                <a:cubicBezTo>
                  <a:pt x="106084" y="-4406"/>
                  <a:pt x="77392" y="3900"/>
                  <a:pt x="57258" y="24034"/>
                </a:cubicBezTo>
                <a:cubicBezTo>
                  <a:pt x="35487" y="44295"/>
                  <a:pt x="28566" y="76258"/>
                  <a:pt x="37123" y="103314"/>
                </a:cubicBezTo>
                <a:cubicBezTo>
                  <a:pt x="0" y="140186"/>
                  <a:pt x="0" y="140186"/>
                  <a:pt x="0" y="140186"/>
                </a:cubicBezTo>
                <a:lnTo>
                  <a:pt x="20260" y="160572"/>
                </a:lnTo>
                <a:close/>
              </a:path>
            </a:pathLst>
          </a:custGeom>
          <a:solidFill>
            <a:schemeClr val="accent1"/>
          </a:solidFill>
          <a:ln w="12578" cap="flat">
            <a:noFill/>
            <a:prstDash val="solid"/>
            <a:miter/>
          </a:ln>
        </p:spPr>
        <p:txBody>
          <a:bodyPr rtlCol="0" anchor="ctr"/>
          <a:lstStyle/>
          <a:p>
            <a:endParaRPr lang="en-US"/>
          </a:p>
        </p:txBody>
      </p:sp>
      <p:sp>
        <p:nvSpPr>
          <p:cNvPr id="147" name="Freeform: Shape 30">
            <a:extLst>
              <a:ext uri="{FF2B5EF4-FFF2-40B4-BE49-F238E27FC236}">
                <a16:creationId xmlns:a16="http://schemas.microsoft.com/office/drawing/2014/main" id="{3E2147BB-CEF4-4C64-9EAC-E9F2BDEDCB82}"/>
              </a:ext>
            </a:extLst>
          </p:cNvPr>
          <p:cNvSpPr/>
          <p:nvPr/>
        </p:nvSpPr>
        <p:spPr>
          <a:xfrm>
            <a:off x="1439336" y="1751216"/>
            <a:ext cx="190379" cy="191123"/>
          </a:xfrm>
          <a:custGeom>
            <a:avLst/>
            <a:gdLst>
              <a:gd name="connsiteX0" fmla="*/ 172007 w 190379"/>
              <a:gd name="connsiteY0" fmla="*/ 31964 h 191123"/>
              <a:gd name="connsiteX1" fmla="*/ 165337 w 190379"/>
              <a:gd name="connsiteY1" fmla="*/ 38633 h 191123"/>
              <a:gd name="connsiteX2" fmla="*/ 151873 w 190379"/>
              <a:gd name="connsiteY2" fmla="*/ 38633 h 191123"/>
              <a:gd name="connsiteX3" fmla="*/ 151873 w 190379"/>
              <a:gd name="connsiteY3" fmla="*/ 25168 h 191123"/>
              <a:gd name="connsiteX4" fmla="*/ 158542 w 190379"/>
              <a:gd name="connsiteY4" fmla="*/ 18499 h 191123"/>
              <a:gd name="connsiteX5" fmla="*/ 140043 w 190379"/>
              <a:gd name="connsiteY5" fmla="*/ 0 h 191123"/>
              <a:gd name="connsiteX6" fmla="*/ 103172 w 190379"/>
              <a:gd name="connsiteY6" fmla="*/ 36871 h 191123"/>
              <a:gd name="connsiteX7" fmla="*/ 22634 w 190379"/>
              <a:gd name="connsiteY7" fmla="*/ 57006 h 191123"/>
              <a:gd name="connsiteX8" fmla="*/ 2499 w 190379"/>
              <a:gd name="connsiteY8" fmla="*/ 130875 h 191123"/>
              <a:gd name="connsiteX9" fmla="*/ 46166 w 190379"/>
              <a:gd name="connsiteY9" fmla="*/ 87208 h 191123"/>
              <a:gd name="connsiteX10" fmla="*/ 76368 w 190379"/>
              <a:gd name="connsiteY10" fmla="*/ 87208 h 191123"/>
              <a:gd name="connsiteX11" fmla="*/ 103172 w 190379"/>
              <a:gd name="connsiteY11" fmla="*/ 114012 h 191123"/>
              <a:gd name="connsiteX12" fmla="*/ 103172 w 190379"/>
              <a:gd name="connsiteY12" fmla="*/ 144214 h 191123"/>
              <a:gd name="connsiteX13" fmla="*/ 59505 w 190379"/>
              <a:gd name="connsiteY13" fmla="*/ 189517 h 191123"/>
              <a:gd name="connsiteX14" fmla="*/ 135010 w 190379"/>
              <a:gd name="connsiteY14" fmla="*/ 167746 h 191123"/>
              <a:gd name="connsiteX15" fmla="*/ 153508 w 190379"/>
              <a:gd name="connsiteY15" fmla="*/ 87208 h 191123"/>
              <a:gd name="connsiteX16" fmla="*/ 190380 w 190379"/>
              <a:gd name="connsiteY16" fmla="*/ 50336 h 191123"/>
              <a:gd name="connsiteX17" fmla="*/ 172007 w 190379"/>
              <a:gd name="connsiteY17" fmla="*/ 31964 h 19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379" h="191123">
                <a:moveTo>
                  <a:pt x="172007" y="31964"/>
                </a:moveTo>
                <a:cubicBezTo>
                  <a:pt x="165337" y="38633"/>
                  <a:pt x="165337" y="38633"/>
                  <a:pt x="165337" y="38633"/>
                </a:cubicBezTo>
                <a:cubicBezTo>
                  <a:pt x="161940" y="42031"/>
                  <a:pt x="155270" y="42031"/>
                  <a:pt x="151873" y="38633"/>
                </a:cubicBezTo>
                <a:cubicBezTo>
                  <a:pt x="148475" y="35235"/>
                  <a:pt x="148475" y="28566"/>
                  <a:pt x="151873" y="25168"/>
                </a:cubicBezTo>
                <a:cubicBezTo>
                  <a:pt x="158542" y="18499"/>
                  <a:pt x="158542" y="18499"/>
                  <a:pt x="158542" y="18499"/>
                </a:cubicBezTo>
                <a:cubicBezTo>
                  <a:pt x="140043" y="0"/>
                  <a:pt x="140043" y="0"/>
                  <a:pt x="140043" y="0"/>
                </a:cubicBezTo>
                <a:cubicBezTo>
                  <a:pt x="103172" y="36871"/>
                  <a:pt x="103172" y="36871"/>
                  <a:pt x="103172" y="36871"/>
                </a:cubicBezTo>
                <a:cubicBezTo>
                  <a:pt x="74606" y="28440"/>
                  <a:pt x="44404" y="35235"/>
                  <a:pt x="22634" y="57006"/>
                </a:cubicBezTo>
                <a:cubicBezTo>
                  <a:pt x="2499" y="77141"/>
                  <a:pt x="-4170" y="105706"/>
                  <a:pt x="2499" y="130875"/>
                </a:cubicBezTo>
                <a:cubicBezTo>
                  <a:pt x="46166" y="87208"/>
                  <a:pt x="46166" y="87208"/>
                  <a:pt x="46166" y="87208"/>
                </a:cubicBezTo>
                <a:cubicBezTo>
                  <a:pt x="54597" y="78777"/>
                  <a:pt x="67937" y="78777"/>
                  <a:pt x="76368" y="87208"/>
                </a:cubicBezTo>
                <a:cubicBezTo>
                  <a:pt x="103172" y="114012"/>
                  <a:pt x="103172" y="114012"/>
                  <a:pt x="103172" y="114012"/>
                </a:cubicBezTo>
                <a:cubicBezTo>
                  <a:pt x="111603" y="122443"/>
                  <a:pt x="111603" y="135783"/>
                  <a:pt x="103172" y="144214"/>
                </a:cubicBezTo>
                <a:cubicBezTo>
                  <a:pt x="59505" y="189517"/>
                  <a:pt x="59505" y="189517"/>
                  <a:pt x="59505" y="189517"/>
                </a:cubicBezTo>
                <a:cubicBezTo>
                  <a:pt x="84673" y="194550"/>
                  <a:pt x="114875" y="187881"/>
                  <a:pt x="135010" y="167746"/>
                </a:cubicBezTo>
                <a:cubicBezTo>
                  <a:pt x="155144" y="145976"/>
                  <a:pt x="161814" y="115774"/>
                  <a:pt x="153508" y="87208"/>
                </a:cubicBezTo>
                <a:cubicBezTo>
                  <a:pt x="190380" y="50336"/>
                  <a:pt x="190380" y="50336"/>
                  <a:pt x="190380" y="50336"/>
                </a:cubicBezTo>
                <a:lnTo>
                  <a:pt x="172007" y="31964"/>
                </a:lnTo>
                <a:close/>
              </a:path>
            </a:pathLst>
          </a:custGeom>
          <a:solidFill>
            <a:schemeClr val="accent1"/>
          </a:solidFill>
          <a:ln w="12578" cap="flat">
            <a:noFill/>
            <a:prstDash val="solid"/>
            <a:miter/>
          </a:ln>
        </p:spPr>
        <p:txBody>
          <a:bodyPr rtlCol="0" anchor="ctr"/>
          <a:lstStyle/>
          <a:p>
            <a:endParaRPr lang="en-US"/>
          </a:p>
        </p:txBody>
      </p:sp>
      <p:sp>
        <p:nvSpPr>
          <p:cNvPr id="148" name="Freeform: Shape 32">
            <a:extLst>
              <a:ext uri="{FF2B5EF4-FFF2-40B4-BE49-F238E27FC236}">
                <a16:creationId xmlns:a16="http://schemas.microsoft.com/office/drawing/2014/main" id="{CDD90B43-153F-4778-A4F4-6FF66CA52E80}"/>
              </a:ext>
            </a:extLst>
          </p:cNvPr>
          <p:cNvSpPr/>
          <p:nvPr/>
        </p:nvSpPr>
        <p:spPr>
          <a:xfrm>
            <a:off x="1439411" y="1532020"/>
            <a:ext cx="409931" cy="410554"/>
          </a:xfrm>
          <a:custGeom>
            <a:avLst/>
            <a:gdLst>
              <a:gd name="connsiteX0" fmla="*/ 255491 w 409931"/>
              <a:gd name="connsiteY0" fmla="*/ 256948 h 410554"/>
              <a:gd name="connsiteX1" fmla="*/ 243787 w 409931"/>
              <a:gd name="connsiteY1" fmla="*/ 256948 h 410554"/>
              <a:gd name="connsiteX2" fmla="*/ 152679 w 409931"/>
              <a:gd name="connsiteY2" fmla="*/ 165965 h 410554"/>
              <a:gd name="connsiteX3" fmla="*/ 152679 w 409931"/>
              <a:gd name="connsiteY3" fmla="*/ 154262 h 410554"/>
              <a:gd name="connsiteX4" fmla="*/ 166269 w 409931"/>
              <a:gd name="connsiteY4" fmla="*/ 154262 h 410554"/>
              <a:gd name="connsiteX5" fmla="*/ 255617 w 409931"/>
              <a:gd name="connsiteY5" fmla="*/ 243609 h 410554"/>
              <a:gd name="connsiteX6" fmla="*/ 255491 w 409931"/>
              <a:gd name="connsiteY6" fmla="*/ 256948 h 410554"/>
              <a:gd name="connsiteX7" fmla="*/ 387120 w 409931"/>
              <a:gd name="connsiteY7" fmla="*/ 275573 h 410554"/>
              <a:gd name="connsiteX8" fmla="*/ 306204 w 409931"/>
              <a:gd name="connsiteY8" fmla="*/ 255312 h 410554"/>
              <a:gd name="connsiteX9" fmla="*/ 154440 w 409931"/>
              <a:gd name="connsiteY9" fmla="*/ 103548 h 410554"/>
              <a:gd name="connsiteX10" fmla="*/ 135816 w 409931"/>
              <a:gd name="connsiteY10" fmla="*/ 24268 h 410554"/>
              <a:gd name="connsiteX11" fmla="*/ 59934 w 409931"/>
              <a:gd name="connsiteY11" fmla="*/ 2246 h 410554"/>
              <a:gd name="connsiteX12" fmla="*/ 103726 w 409931"/>
              <a:gd name="connsiteY12" fmla="*/ 46038 h 410554"/>
              <a:gd name="connsiteX13" fmla="*/ 103726 w 409931"/>
              <a:gd name="connsiteY13" fmla="*/ 78128 h 410554"/>
              <a:gd name="connsiteX14" fmla="*/ 76796 w 409931"/>
              <a:gd name="connsiteY14" fmla="*/ 105184 h 410554"/>
              <a:gd name="connsiteX15" fmla="*/ 46469 w 409931"/>
              <a:gd name="connsiteY15" fmla="*/ 105184 h 410554"/>
              <a:gd name="connsiteX16" fmla="*/ 2550 w 409931"/>
              <a:gd name="connsiteY16" fmla="*/ 61391 h 410554"/>
              <a:gd name="connsiteX17" fmla="*/ 22811 w 409931"/>
              <a:gd name="connsiteY17" fmla="*/ 135637 h 410554"/>
              <a:gd name="connsiteX18" fmla="*/ 103726 w 409931"/>
              <a:gd name="connsiteY18" fmla="*/ 155898 h 410554"/>
              <a:gd name="connsiteX19" fmla="*/ 253855 w 409931"/>
              <a:gd name="connsiteY19" fmla="*/ 306026 h 410554"/>
              <a:gd name="connsiteX20" fmla="*/ 274115 w 409931"/>
              <a:gd name="connsiteY20" fmla="*/ 386942 h 410554"/>
              <a:gd name="connsiteX21" fmla="*/ 348361 w 409931"/>
              <a:gd name="connsiteY21" fmla="*/ 408964 h 410554"/>
              <a:gd name="connsiteX22" fmla="*/ 304569 w 409931"/>
              <a:gd name="connsiteY22" fmla="*/ 363535 h 410554"/>
              <a:gd name="connsiteX23" fmla="*/ 304569 w 409931"/>
              <a:gd name="connsiteY23" fmla="*/ 333208 h 410554"/>
              <a:gd name="connsiteX24" fmla="*/ 331624 w 409931"/>
              <a:gd name="connsiteY24" fmla="*/ 306152 h 410554"/>
              <a:gd name="connsiteX25" fmla="*/ 363714 w 409931"/>
              <a:gd name="connsiteY25" fmla="*/ 306152 h 410554"/>
              <a:gd name="connsiteX26" fmla="*/ 407507 w 409931"/>
              <a:gd name="connsiteY26" fmla="*/ 349944 h 410554"/>
              <a:gd name="connsiteX27" fmla="*/ 387120 w 409931"/>
              <a:gd name="connsiteY27" fmla="*/ 275573 h 41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931" h="410554">
                <a:moveTo>
                  <a:pt x="255491" y="256948"/>
                </a:moveTo>
                <a:cubicBezTo>
                  <a:pt x="252093" y="260471"/>
                  <a:pt x="247059" y="260471"/>
                  <a:pt x="243787" y="256948"/>
                </a:cubicBezTo>
                <a:cubicBezTo>
                  <a:pt x="152679" y="165965"/>
                  <a:pt x="152679" y="165965"/>
                  <a:pt x="152679" y="165965"/>
                </a:cubicBezTo>
                <a:cubicBezTo>
                  <a:pt x="149281" y="162567"/>
                  <a:pt x="149281" y="157534"/>
                  <a:pt x="152679" y="154262"/>
                </a:cubicBezTo>
                <a:cubicBezTo>
                  <a:pt x="156202" y="150738"/>
                  <a:pt x="162872" y="150738"/>
                  <a:pt x="166269" y="154262"/>
                </a:cubicBezTo>
                <a:cubicBezTo>
                  <a:pt x="255617" y="243609"/>
                  <a:pt x="255617" y="243609"/>
                  <a:pt x="255617" y="243609"/>
                </a:cubicBezTo>
                <a:cubicBezTo>
                  <a:pt x="259014" y="246881"/>
                  <a:pt x="259014" y="253550"/>
                  <a:pt x="255491" y="256948"/>
                </a:cubicBezTo>
                <a:close/>
                <a:moveTo>
                  <a:pt x="387120" y="275573"/>
                </a:moveTo>
                <a:cubicBezTo>
                  <a:pt x="365350" y="253550"/>
                  <a:pt x="333260" y="246881"/>
                  <a:pt x="306204" y="255312"/>
                </a:cubicBezTo>
                <a:cubicBezTo>
                  <a:pt x="154440" y="103548"/>
                  <a:pt x="154440" y="103548"/>
                  <a:pt x="154440" y="103548"/>
                </a:cubicBezTo>
                <a:cubicBezTo>
                  <a:pt x="162872" y="76492"/>
                  <a:pt x="156076" y="44402"/>
                  <a:pt x="135816" y="24268"/>
                </a:cubicBezTo>
                <a:cubicBezTo>
                  <a:pt x="115555" y="4007"/>
                  <a:pt x="85228" y="-4424"/>
                  <a:pt x="59934" y="2246"/>
                </a:cubicBezTo>
                <a:cubicBezTo>
                  <a:pt x="103726" y="46038"/>
                  <a:pt x="103726" y="46038"/>
                  <a:pt x="103726" y="46038"/>
                </a:cubicBezTo>
                <a:cubicBezTo>
                  <a:pt x="112158" y="54596"/>
                  <a:pt x="112158" y="69696"/>
                  <a:pt x="103726" y="78128"/>
                </a:cubicBezTo>
                <a:cubicBezTo>
                  <a:pt x="76796" y="105184"/>
                  <a:pt x="76796" y="105184"/>
                  <a:pt x="76796" y="105184"/>
                </a:cubicBezTo>
                <a:cubicBezTo>
                  <a:pt x="68365" y="113615"/>
                  <a:pt x="54900" y="113615"/>
                  <a:pt x="46469" y="105184"/>
                </a:cubicBezTo>
                <a:cubicBezTo>
                  <a:pt x="2550" y="61391"/>
                  <a:pt x="2550" y="61391"/>
                  <a:pt x="2550" y="61391"/>
                </a:cubicBezTo>
                <a:cubicBezTo>
                  <a:pt x="-4245" y="86685"/>
                  <a:pt x="2550" y="115251"/>
                  <a:pt x="22811" y="135637"/>
                </a:cubicBezTo>
                <a:cubicBezTo>
                  <a:pt x="44707" y="157659"/>
                  <a:pt x="75160" y="164329"/>
                  <a:pt x="103726" y="155898"/>
                </a:cubicBezTo>
                <a:cubicBezTo>
                  <a:pt x="253855" y="306026"/>
                  <a:pt x="253855" y="306026"/>
                  <a:pt x="253855" y="306026"/>
                </a:cubicBezTo>
                <a:cubicBezTo>
                  <a:pt x="245423" y="334718"/>
                  <a:pt x="252219" y="365171"/>
                  <a:pt x="274115" y="386942"/>
                </a:cubicBezTo>
                <a:cubicBezTo>
                  <a:pt x="294376" y="407202"/>
                  <a:pt x="322941" y="413998"/>
                  <a:pt x="348361" y="408964"/>
                </a:cubicBezTo>
                <a:cubicBezTo>
                  <a:pt x="304569" y="363535"/>
                  <a:pt x="304569" y="363535"/>
                  <a:pt x="304569" y="363535"/>
                </a:cubicBezTo>
                <a:cubicBezTo>
                  <a:pt x="296137" y="354978"/>
                  <a:pt x="296137" y="341513"/>
                  <a:pt x="304569" y="333208"/>
                </a:cubicBezTo>
                <a:cubicBezTo>
                  <a:pt x="331624" y="306152"/>
                  <a:pt x="331624" y="306152"/>
                  <a:pt x="331624" y="306152"/>
                </a:cubicBezTo>
                <a:cubicBezTo>
                  <a:pt x="341692" y="297720"/>
                  <a:pt x="355157" y="297720"/>
                  <a:pt x="363714" y="306152"/>
                </a:cubicBezTo>
                <a:cubicBezTo>
                  <a:pt x="407507" y="349944"/>
                  <a:pt x="407507" y="349944"/>
                  <a:pt x="407507" y="349944"/>
                </a:cubicBezTo>
                <a:cubicBezTo>
                  <a:pt x="414050" y="324399"/>
                  <a:pt x="407381" y="295959"/>
                  <a:pt x="387120" y="275573"/>
                </a:cubicBezTo>
                <a:close/>
              </a:path>
            </a:pathLst>
          </a:custGeom>
          <a:solidFill>
            <a:schemeClr val="accent1"/>
          </a:solidFill>
          <a:ln w="12578" cap="flat">
            <a:noFill/>
            <a:prstDash val="solid"/>
            <a:miter/>
          </a:ln>
        </p:spPr>
        <p:txBody>
          <a:bodyPr rtlCol="0" anchor="ctr"/>
          <a:lstStyle/>
          <a:p>
            <a:endParaRPr lang="en-US"/>
          </a:p>
        </p:txBody>
      </p:sp>
      <p:grpSp>
        <p:nvGrpSpPr>
          <p:cNvPr id="149" name="Group 148">
            <a:extLst>
              <a:ext uri="{FF2B5EF4-FFF2-40B4-BE49-F238E27FC236}">
                <a16:creationId xmlns:a16="http://schemas.microsoft.com/office/drawing/2014/main" id="{0B290151-13B3-4379-9452-100C7A6F206E}"/>
              </a:ext>
            </a:extLst>
          </p:cNvPr>
          <p:cNvGrpSpPr/>
          <p:nvPr/>
        </p:nvGrpSpPr>
        <p:grpSpPr>
          <a:xfrm>
            <a:off x="8606878" y="1592063"/>
            <a:ext cx="675125" cy="561356"/>
            <a:chOff x="6057547" y="5433048"/>
            <a:chExt cx="675125" cy="561356"/>
          </a:xfrm>
          <a:solidFill>
            <a:schemeClr val="accent5">
              <a:lumMod val="75000"/>
            </a:schemeClr>
          </a:solidFill>
        </p:grpSpPr>
        <p:sp>
          <p:nvSpPr>
            <p:cNvPr id="150" name="Freeform: Shape 41">
              <a:extLst>
                <a:ext uri="{FF2B5EF4-FFF2-40B4-BE49-F238E27FC236}">
                  <a16:creationId xmlns:a16="http://schemas.microsoft.com/office/drawing/2014/main" id="{A2661990-F2B1-40C1-9AB6-81F1D77E158A}"/>
                </a:ext>
              </a:extLst>
            </p:cNvPr>
            <p:cNvSpPr/>
            <p:nvPr/>
          </p:nvSpPr>
          <p:spPr>
            <a:xfrm>
              <a:off x="6108787" y="5619998"/>
              <a:ext cx="119221" cy="289429"/>
            </a:xfrm>
            <a:custGeom>
              <a:avLst/>
              <a:gdLst>
                <a:gd name="connsiteX0" fmla="*/ 26508 w 119221"/>
                <a:gd name="connsiteY0" fmla="*/ 289429 h 289429"/>
                <a:gd name="connsiteX1" fmla="*/ 26508 w 119221"/>
                <a:gd name="connsiteY1" fmla="*/ 289429 h 289429"/>
                <a:gd name="connsiteX2" fmla="*/ 26508 w 119221"/>
                <a:gd name="connsiteY2" fmla="*/ 289429 h 289429"/>
                <a:gd name="connsiteX3" fmla="*/ 92714 w 119221"/>
                <a:gd name="connsiteY3" fmla="*/ 289429 h 289429"/>
                <a:gd name="connsiteX4" fmla="*/ 119222 w 119221"/>
                <a:gd name="connsiteY4" fmla="*/ 264317 h 289429"/>
                <a:gd name="connsiteX5" fmla="*/ 119222 w 119221"/>
                <a:gd name="connsiteY5" fmla="*/ 25112 h 289429"/>
                <a:gd name="connsiteX6" fmla="*/ 92714 w 119221"/>
                <a:gd name="connsiteY6" fmla="*/ 0 h 289429"/>
                <a:gd name="connsiteX7" fmla="*/ 26508 w 119221"/>
                <a:gd name="connsiteY7" fmla="*/ 0 h 289429"/>
                <a:gd name="connsiteX8" fmla="*/ 0 w 119221"/>
                <a:gd name="connsiteY8" fmla="*/ 25112 h 289429"/>
                <a:gd name="connsiteX9" fmla="*/ 0 w 119221"/>
                <a:gd name="connsiteY9" fmla="*/ 264317 h 289429"/>
                <a:gd name="connsiteX10" fmla="*/ 26508 w 119221"/>
                <a:gd name="connsiteY10" fmla="*/ 289429 h 28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21" h="289429">
                  <a:moveTo>
                    <a:pt x="26508" y="289429"/>
                  </a:moveTo>
                  <a:lnTo>
                    <a:pt x="26508" y="289429"/>
                  </a:lnTo>
                  <a:moveTo>
                    <a:pt x="26508" y="289429"/>
                  </a:moveTo>
                  <a:cubicBezTo>
                    <a:pt x="92714" y="289429"/>
                    <a:pt x="92714" y="289429"/>
                    <a:pt x="92714" y="289429"/>
                  </a:cubicBezTo>
                  <a:cubicBezTo>
                    <a:pt x="105904" y="289429"/>
                    <a:pt x="119222" y="276873"/>
                    <a:pt x="119222" y="264317"/>
                  </a:cubicBezTo>
                  <a:cubicBezTo>
                    <a:pt x="119222" y="25112"/>
                    <a:pt x="119222" y="25112"/>
                    <a:pt x="119222" y="25112"/>
                  </a:cubicBezTo>
                  <a:cubicBezTo>
                    <a:pt x="119222" y="12556"/>
                    <a:pt x="106031" y="0"/>
                    <a:pt x="92714" y="0"/>
                  </a:cubicBezTo>
                  <a:cubicBezTo>
                    <a:pt x="26508" y="0"/>
                    <a:pt x="26508" y="0"/>
                    <a:pt x="26508" y="0"/>
                  </a:cubicBezTo>
                  <a:cubicBezTo>
                    <a:pt x="13317" y="0"/>
                    <a:pt x="0" y="12556"/>
                    <a:pt x="0" y="25112"/>
                  </a:cubicBezTo>
                  <a:cubicBezTo>
                    <a:pt x="0" y="264317"/>
                    <a:pt x="0" y="264317"/>
                    <a:pt x="0" y="264317"/>
                  </a:cubicBezTo>
                  <a:cubicBezTo>
                    <a:pt x="0" y="276873"/>
                    <a:pt x="13191" y="289429"/>
                    <a:pt x="26508" y="289429"/>
                  </a:cubicBezTo>
                  <a:close/>
                </a:path>
              </a:pathLst>
            </a:custGeom>
            <a:grpFill/>
            <a:ln w="12677" cap="flat">
              <a:noFill/>
              <a:prstDash val="solid"/>
              <a:miter/>
            </a:ln>
          </p:spPr>
          <p:txBody>
            <a:bodyPr rtlCol="0" anchor="ctr"/>
            <a:lstStyle/>
            <a:p>
              <a:endParaRPr lang="en-US"/>
            </a:p>
          </p:txBody>
        </p:sp>
        <p:sp>
          <p:nvSpPr>
            <p:cNvPr id="151" name="Freeform: Shape 43">
              <a:extLst>
                <a:ext uri="{FF2B5EF4-FFF2-40B4-BE49-F238E27FC236}">
                  <a16:creationId xmlns:a16="http://schemas.microsoft.com/office/drawing/2014/main" id="{E051EDE4-A281-4D86-AC6A-058F7B5ECB30}"/>
                </a:ext>
              </a:extLst>
            </p:cNvPr>
            <p:cNvSpPr/>
            <p:nvPr/>
          </p:nvSpPr>
          <p:spPr>
            <a:xfrm>
              <a:off x="6261873" y="5433048"/>
              <a:ext cx="119221" cy="476379"/>
            </a:xfrm>
            <a:custGeom>
              <a:avLst/>
              <a:gdLst>
                <a:gd name="connsiteX0" fmla="*/ 26508 w 119221"/>
                <a:gd name="connsiteY0" fmla="*/ 476379 h 476379"/>
                <a:gd name="connsiteX1" fmla="*/ 26508 w 119221"/>
                <a:gd name="connsiteY1" fmla="*/ 476379 h 476379"/>
                <a:gd name="connsiteX2" fmla="*/ 26508 w 119221"/>
                <a:gd name="connsiteY2" fmla="*/ 476379 h 476379"/>
                <a:gd name="connsiteX3" fmla="*/ 92714 w 119221"/>
                <a:gd name="connsiteY3" fmla="*/ 476379 h 476379"/>
                <a:gd name="connsiteX4" fmla="*/ 119222 w 119221"/>
                <a:gd name="connsiteY4" fmla="*/ 450886 h 476379"/>
                <a:gd name="connsiteX5" fmla="*/ 119222 w 119221"/>
                <a:gd name="connsiteY5" fmla="*/ 25493 h 476379"/>
                <a:gd name="connsiteX6" fmla="*/ 92714 w 119221"/>
                <a:gd name="connsiteY6" fmla="*/ 0 h 476379"/>
                <a:gd name="connsiteX7" fmla="*/ 26508 w 119221"/>
                <a:gd name="connsiteY7" fmla="*/ 0 h 476379"/>
                <a:gd name="connsiteX8" fmla="*/ 0 w 119221"/>
                <a:gd name="connsiteY8" fmla="*/ 25493 h 476379"/>
                <a:gd name="connsiteX9" fmla="*/ 0 w 119221"/>
                <a:gd name="connsiteY9" fmla="*/ 450886 h 476379"/>
                <a:gd name="connsiteX10" fmla="*/ 26508 w 119221"/>
                <a:gd name="connsiteY10" fmla="*/ 476379 h 47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21" h="476379">
                  <a:moveTo>
                    <a:pt x="26508" y="476379"/>
                  </a:moveTo>
                  <a:lnTo>
                    <a:pt x="26508" y="476379"/>
                  </a:lnTo>
                  <a:moveTo>
                    <a:pt x="26508" y="476379"/>
                  </a:moveTo>
                  <a:cubicBezTo>
                    <a:pt x="92714" y="476379"/>
                    <a:pt x="92714" y="476379"/>
                    <a:pt x="92714" y="476379"/>
                  </a:cubicBezTo>
                  <a:cubicBezTo>
                    <a:pt x="112626" y="476379"/>
                    <a:pt x="119222" y="463569"/>
                    <a:pt x="119222" y="450886"/>
                  </a:cubicBezTo>
                  <a:cubicBezTo>
                    <a:pt x="119222" y="25493"/>
                    <a:pt x="119222" y="25493"/>
                    <a:pt x="119222" y="25493"/>
                  </a:cubicBezTo>
                  <a:cubicBezTo>
                    <a:pt x="119222" y="12683"/>
                    <a:pt x="112626" y="0"/>
                    <a:pt x="92714" y="0"/>
                  </a:cubicBezTo>
                  <a:cubicBezTo>
                    <a:pt x="26508" y="0"/>
                    <a:pt x="26508" y="0"/>
                    <a:pt x="26508" y="0"/>
                  </a:cubicBezTo>
                  <a:cubicBezTo>
                    <a:pt x="13317" y="0"/>
                    <a:pt x="0" y="12810"/>
                    <a:pt x="0" y="25493"/>
                  </a:cubicBezTo>
                  <a:cubicBezTo>
                    <a:pt x="0" y="450886"/>
                    <a:pt x="0" y="450886"/>
                    <a:pt x="0" y="450886"/>
                  </a:cubicBezTo>
                  <a:cubicBezTo>
                    <a:pt x="0" y="463569"/>
                    <a:pt x="13317" y="476379"/>
                    <a:pt x="26508" y="476379"/>
                  </a:cubicBezTo>
                  <a:close/>
                </a:path>
              </a:pathLst>
            </a:custGeom>
            <a:grpFill/>
            <a:ln w="12677" cap="flat">
              <a:noFill/>
              <a:prstDash val="solid"/>
              <a:miter/>
            </a:ln>
          </p:spPr>
          <p:txBody>
            <a:bodyPr rtlCol="0" anchor="ctr"/>
            <a:lstStyle/>
            <a:p>
              <a:endParaRPr lang="en-US"/>
            </a:p>
          </p:txBody>
        </p:sp>
        <p:sp>
          <p:nvSpPr>
            <p:cNvPr id="152" name="Freeform: Shape 46">
              <a:extLst>
                <a:ext uri="{FF2B5EF4-FFF2-40B4-BE49-F238E27FC236}">
                  <a16:creationId xmlns:a16="http://schemas.microsoft.com/office/drawing/2014/main" id="{06B8ED41-3DD3-4CEF-8AAA-B99BD5B0AEF5}"/>
                </a:ext>
              </a:extLst>
            </p:cNvPr>
            <p:cNvSpPr/>
            <p:nvPr/>
          </p:nvSpPr>
          <p:spPr>
            <a:xfrm>
              <a:off x="6415085" y="5535148"/>
              <a:ext cx="113387" cy="374279"/>
            </a:xfrm>
            <a:custGeom>
              <a:avLst/>
              <a:gdLst>
                <a:gd name="connsiteX0" fmla="*/ 31454 w 113387"/>
                <a:gd name="connsiteY0" fmla="*/ 31454 h 374279"/>
                <a:gd name="connsiteX1" fmla="*/ 31454 w 113387"/>
                <a:gd name="connsiteY1" fmla="*/ 31454 h 374279"/>
                <a:gd name="connsiteX2" fmla="*/ 31454 w 113387"/>
                <a:gd name="connsiteY2" fmla="*/ 31454 h 374279"/>
                <a:gd name="connsiteX3" fmla="*/ 88148 w 113387"/>
                <a:gd name="connsiteY3" fmla="*/ 31454 h 374279"/>
                <a:gd name="connsiteX4" fmla="*/ 88148 w 113387"/>
                <a:gd name="connsiteY4" fmla="*/ 342445 h 374279"/>
                <a:gd name="connsiteX5" fmla="*/ 31454 w 113387"/>
                <a:gd name="connsiteY5" fmla="*/ 342445 h 374279"/>
                <a:gd name="connsiteX6" fmla="*/ 31454 w 113387"/>
                <a:gd name="connsiteY6" fmla="*/ 31454 h 374279"/>
                <a:gd name="connsiteX7" fmla="*/ 25239 w 113387"/>
                <a:gd name="connsiteY7" fmla="*/ 374279 h 374279"/>
                <a:gd name="connsiteX8" fmla="*/ 94490 w 113387"/>
                <a:gd name="connsiteY8" fmla="*/ 374279 h 374279"/>
                <a:gd name="connsiteX9" fmla="*/ 113387 w 113387"/>
                <a:gd name="connsiteY9" fmla="*/ 349040 h 374279"/>
                <a:gd name="connsiteX10" fmla="*/ 113387 w 113387"/>
                <a:gd name="connsiteY10" fmla="*/ 25239 h 374279"/>
                <a:gd name="connsiteX11" fmla="*/ 94490 w 113387"/>
                <a:gd name="connsiteY11" fmla="*/ 0 h 374279"/>
                <a:gd name="connsiteX12" fmla="*/ 25239 w 113387"/>
                <a:gd name="connsiteY12" fmla="*/ 0 h 374279"/>
                <a:gd name="connsiteX13" fmla="*/ 0 w 113387"/>
                <a:gd name="connsiteY13" fmla="*/ 25239 h 374279"/>
                <a:gd name="connsiteX14" fmla="*/ 0 w 113387"/>
                <a:gd name="connsiteY14" fmla="*/ 349040 h 374279"/>
                <a:gd name="connsiteX15" fmla="*/ 25239 w 113387"/>
                <a:gd name="connsiteY15" fmla="*/ 374279 h 3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387" h="374279">
                  <a:moveTo>
                    <a:pt x="31454" y="31454"/>
                  </a:moveTo>
                  <a:lnTo>
                    <a:pt x="31454" y="31454"/>
                  </a:lnTo>
                  <a:moveTo>
                    <a:pt x="31454" y="31454"/>
                  </a:moveTo>
                  <a:cubicBezTo>
                    <a:pt x="88148" y="31454"/>
                    <a:pt x="88148" y="31454"/>
                    <a:pt x="88148" y="31454"/>
                  </a:cubicBezTo>
                  <a:cubicBezTo>
                    <a:pt x="88148" y="342445"/>
                    <a:pt x="88148" y="342445"/>
                    <a:pt x="88148" y="342445"/>
                  </a:cubicBezTo>
                  <a:cubicBezTo>
                    <a:pt x="31454" y="342445"/>
                    <a:pt x="31454" y="342445"/>
                    <a:pt x="31454" y="342445"/>
                  </a:cubicBezTo>
                  <a:lnTo>
                    <a:pt x="31454" y="31454"/>
                  </a:lnTo>
                  <a:close/>
                  <a:moveTo>
                    <a:pt x="25239" y="374279"/>
                  </a:moveTo>
                  <a:cubicBezTo>
                    <a:pt x="94490" y="374279"/>
                    <a:pt x="94490" y="374279"/>
                    <a:pt x="94490" y="374279"/>
                  </a:cubicBezTo>
                  <a:cubicBezTo>
                    <a:pt x="107046" y="374279"/>
                    <a:pt x="113387" y="361470"/>
                    <a:pt x="113387" y="349040"/>
                  </a:cubicBezTo>
                  <a:cubicBezTo>
                    <a:pt x="113387" y="25239"/>
                    <a:pt x="113387" y="25239"/>
                    <a:pt x="113387" y="25239"/>
                  </a:cubicBezTo>
                  <a:cubicBezTo>
                    <a:pt x="113387" y="12683"/>
                    <a:pt x="107046" y="0"/>
                    <a:pt x="94490" y="0"/>
                  </a:cubicBezTo>
                  <a:cubicBezTo>
                    <a:pt x="25239" y="0"/>
                    <a:pt x="25239" y="0"/>
                    <a:pt x="25239" y="0"/>
                  </a:cubicBezTo>
                  <a:cubicBezTo>
                    <a:pt x="12430" y="0"/>
                    <a:pt x="0" y="12810"/>
                    <a:pt x="0" y="25239"/>
                  </a:cubicBezTo>
                  <a:cubicBezTo>
                    <a:pt x="0" y="349040"/>
                    <a:pt x="0" y="349040"/>
                    <a:pt x="0" y="349040"/>
                  </a:cubicBezTo>
                  <a:cubicBezTo>
                    <a:pt x="0" y="361470"/>
                    <a:pt x="12556" y="374279"/>
                    <a:pt x="25239" y="374279"/>
                  </a:cubicBezTo>
                  <a:close/>
                </a:path>
              </a:pathLst>
            </a:custGeom>
            <a:grpFill/>
            <a:ln w="12677" cap="flat">
              <a:noFill/>
              <a:prstDash val="solid"/>
              <a:miter/>
            </a:ln>
          </p:spPr>
          <p:txBody>
            <a:bodyPr rtlCol="0" anchor="ctr"/>
            <a:lstStyle/>
            <a:p>
              <a:endParaRPr lang="en-US"/>
            </a:p>
          </p:txBody>
        </p:sp>
        <p:sp>
          <p:nvSpPr>
            <p:cNvPr id="153" name="Freeform: Shape 47">
              <a:extLst>
                <a:ext uri="{FF2B5EF4-FFF2-40B4-BE49-F238E27FC236}">
                  <a16:creationId xmlns:a16="http://schemas.microsoft.com/office/drawing/2014/main" id="{FF52AA48-D8A6-4C2E-ADAA-7B314753F54B}"/>
                </a:ext>
              </a:extLst>
            </p:cNvPr>
            <p:cNvSpPr/>
            <p:nvPr/>
          </p:nvSpPr>
          <p:spPr>
            <a:xfrm>
              <a:off x="6574003" y="5710936"/>
              <a:ext cx="113389" cy="198491"/>
            </a:xfrm>
            <a:custGeom>
              <a:avLst/>
              <a:gdLst>
                <a:gd name="connsiteX0" fmla="*/ 25241 w 113389"/>
                <a:gd name="connsiteY0" fmla="*/ 198491 h 198491"/>
                <a:gd name="connsiteX1" fmla="*/ 25241 w 113389"/>
                <a:gd name="connsiteY1" fmla="*/ 198491 h 198491"/>
                <a:gd name="connsiteX2" fmla="*/ 25241 w 113389"/>
                <a:gd name="connsiteY2" fmla="*/ 198491 h 198491"/>
                <a:gd name="connsiteX3" fmla="*/ 88150 w 113389"/>
                <a:gd name="connsiteY3" fmla="*/ 198491 h 198491"/>
                <a:gd name="connsiteX4" fmla="*/ 113389 w 113389"/>
                <a:gd name="connsiteY4" fmla="*/ 172998 h 198491"/>
                <a:gd name="connsiteX5" fmla="*/ 113389 w 113389"/>
                <a:gd name="connsiteY5" fmla="*/ 19152 h 198491"/>
                <a:gd name="connsiteX6" fmla="*/ 88150 w 113389"/>
                <a:gd name="connsiteY6" fmla="*/ 0 h 198491"/>
                <a:gd name="connsiteX7" fmla="*/ 25241 w 113389"/>
                <a:gd name="connsiteY7" fmla="*/ 0 h 198491"/>
                <a:gd name="connsiteX8" fmla="*/ 2 w 113389"/>
                <a:gd name="connsiteY8" fmla="*/ 19152 h 198491"/>
                <a:gd name="connsiteX9" fmla="*/ 2 w 113389"/>
                <a:gd name="connsiteY9" fmla="*/ 172998 h 198491"/>
                <a:gd name="connsiteX10" fmla="*/ 25241 w 113389"/>
                <a:gd name="connsiteY10" fmla="*/ 198491 h 19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389" h="198491">
                  <a:moveTo>
                    <a:pt x="25241" y="198491"/>
                  </a:moveTo>
                  <a:lnTo>
                    <a:pt x="25241" y="198491"/>
                  </a:lnTo>
                  <a:moveTo>
                    <a:pt x="25241" y="198491"/>
                  </a:moveTo>
                  <a:cubicBezTo>
                    <a:pt x="88150" y="198491"/>
                    <a:pt x="88150" y="198491"/>
                    <a:pt x="88150" y="198491"/>
                  </a:cubicBezTo>
                  <a:cubicBezTo>
                    <a:pt x="100960" y="198491"/>
                    <a:pt x="113389" y="185681"/>
                    <a:pt x="113389" y="172998"/>
                  </a:cubicBezTo>
                  <a:cubicBezTo>
                    <a:pt x="113389" y="19152"/>
                    <a:pt x="113389" y="19152"/>
                    <a:pt x="113389" y="19152"/>
                  </a:cubicBezTo>
                  <a:cubicBezTo>
                    <a:pt x="113389" y="6342"/>
                    <a:pt x="100833" y="0"/>
                    <a:pt x="88150" y="0"/>
                  </a:cubicBezTo>
                  <a:cubicBezTo>
                    <a:pt x="25241" y="0"/>
                    <a:pt x="25241" y="0"/>
                    <a:pt x="25241" y="0"/>
                  </a:cubicBezTo>
                  <a:cubicBezTo>
                    <a:pt x="6343" y="0"/>
                    <a:pt x="2" y="6342"/>
                    <a:pt x="2" y="19152"/>
                  </a:cubicBezTo>
                  <a:cubicBezTo>
                    <a:pt x="2" y="172998"/>
                    <a:pt x="2" y="172998"/>
                    <a:pt x="2" y="172998"/>
                  </a:cubicBezTo>
                  <a:cubicBezTo>
                    <a:pt x="-125" y="185681"/>
                    <a:pt x="6343" y="198491"/>
                    <a:pt x="25241" y="198491"/>
                  </a:cubicBezTo>
                  <a:close/>
                </a:path>
              </a:pathLst>
            </a:custGeom>
            <a:grpFill/>
            <a:ln w="12677" cap="flat">
              <a:noFill/>
              <a:prstDash val="solid"/>
              <a:miter/>
            </a:ln>
          </p:spPr>
          <p:txBody>
            <a:bodyPr rtlCol="0" anchor="ctr"/>
            <a:lstStyle/>
            <a:p>
              <a:endParaRPr lang="en-US"/>
            </a:p>
          </p:txBody>
        </p:sp>
        <p:sp>
          <p:nvSpPr>
            <p:cNvPr id="154" name="Freeform: Shape 49">
              <a:extLst>
                <a:ext uri="{FF2B5EF4-FFF2-40B4-BE49-F238E27FC236}">
                  <a16:creationId xmlns:a16="http://schemas.microsoft.com/office/drawing/2014/main" id="{1FFB40C5-3BA8-4E93-891C-2DF5A448892A}"/>
                </a:ext>
              </a:extLst>
            </p:cNvPr>
            <p:cNvSpPr/>
            <p:nvPr/>
          </p:nvSpPr>
          <p:spPr>
            <a:xfrm>
              <a:off x="6057547" y="5937711"/>
              <a:ext cx="675125" cy="56693"/>
            </a:xfrm>
            <a:custGeom>
              <a:avLst/>
              <a:gdLst>
                <a:gd name="connsiteX0" fmla="*/ 649631 w 675125"/>
                <a:gd name="connsiteY0" fmla="*/ 0 h 56693"/>
                <a:gd name="connsiteX1" fmla="*/ 649631 w 675125"/>
                <a:gd name="connsiteY1" fmla="*/ 0 h 56693"/>
                <a:gd name="connsiteX2" fmla="*/ 649631 w 675125"/>
                <a:gd name="connsiteY2" fmla="*/ 0 h 56693"/>
                <a:gd name="connsiteX3" fmla="*/ 31961 w 675125"/>
                <a:gd name="connsiteY3" fmla="*/ 0 h 56693"/>
                <a:gd name="connsiteX4" fmla="*/ 0 w 675125"/>
                <a:gd name="connsiteY4" fmla="*/ 31454 h 56693"/>
                <a:gd name="connsiteX5" fmla="*/ 31961 w 675125"/>
                <a:gd name="connsiteY5" fmla="*/ 56694 h 56693"/>
                <a:gd name="connsiteX6" fmla="*/ 649631 w 675125"/>
                <a:gd name="connsiteY6" fmla="*/ 56694 h 56693"/>
                <a:gd name="connsiteX7" fmla="*/ 675124 w 675125"/>
                <a:gd name="connsiteY7" fmla="*/ 31454 h 56693"/>
                <a:gd name="connsiteX8" fmla="*/ 649631 w 675125"/>
                <a:gd name="connsiteY8" fmla="*/ 0 h 5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25" h="56693">
                  <a:moveTo>
                    <a:pt x="649631" y="0"/>
                  </a:moveTo>
                  <a:lnTo>
                    <a:pt x="649631" y="0"/>
                  </a:lnTo>
                  <a:moveTo>
                    <a:pt x="649631" y="0"/>
                  </a:moveTo>
                  <a:cubicBezTo>
                    <a:pt x="31961" y="0"/>
                    <a:pt x="31961" y="0"/>
                    <a:pt x="31961" y="0"/>
                  </a:cubicBezTo>
                  <a:cubicBezTo>
                    <a:pt x="12810" y="0"/>
                    <a:pt x="0" y="12556"/>
                    <a:pt x="0" y="31454"/>
                  </a:cubicBezTo>
                  <a:cubicBezTo>
                    <a:pt x="0" y="44264"/>
                    <a:pt x="12810" y="56694"/>
                    <a:pt x="31961" y="56694"/>
                  </a:cubicBezTo>
                  <a:cubicBezTo>
                    <a:pt x="649631" y="56694"/>
                    <a:pt x="649631" y="56694"/>
                    <a:pt x="649631" y="56694"/>
                  </a:cubicBezTo>
                  <a:cubicBezTo>
                    <a:pt x="662441" y="56694"/>
                    <a:pt x="675124" y="44137"/>
                    <a:pt x="675124" y="31454"/>
                  </a:cubicBezTo>
                  <a:cubicBezTo>
                    <a:pt x="675251" y="12556"/>
                    <a:pt x="662441" y="0"/>
                    <a:pt x="649631" y="0"/>
                  </a:cubicBezTo>
                  <a:close/>
                </a:path>
              </a:pathLst>
            </a:custGeom>
            <a:grpFill/>
            <a:ln w="12677" cap="flat">
              <a:noFill/>
              <a:prstDash val="solid"/>
              <a:miter/>
            </a:ln>
          </p:spPr>
          <p:txBody>
            <a:bodyPr rtlCol="0" anchor="ctr"/>
            <a:lstStyle/>
            <a:p>
              <a:endParaRPr lang="en-US"/>
            </a:p>
          </p:txBody>
        </p:sp>
      </p:grpSp>
      <p:sp>
        <p:nvSpPr>
          <p:cNvPr id="155" name="Rectangle 154"/>
          <p:cNvSpPr/>
          <p:nvPr/>
        </p:nvSpPr>
        <p:spPr>
          <a:xfrm>
            <a:off x="587295" y="4168537"/>
            <a:ext cx="2331093" cy="923330"/>
          </a:xfrm>
          <a:prstGeom prst="rect">
            <a:avLst/>
          </a:prstGeom>
        </p:spPr>
        <p:txBody>
          <a:bodyPr wrap="square">
            <a:spAutoFit/>
          </a:bodyPr>
          <a:lstStyle/>
          <a:p>
            <a:pPr algn="ctr"/>
            <a:r>
              <a:rPr lang="en-US" dirty="0"/>
              <a:t>Software Development and Systems Integration</a:t>
            </a:r>
          </a:p>
        </p:txBody>
      </p:sp>
      <p:sp>
        <p:nvSpPr>
          <p:cNvPr id="156" name="Rectangle 155"/>
          <p:cNvSpPr/>
          <p:nvPr/>
        </p:nvSpPr>
        <p:spPr>
          <a:xfrm>
            <a:off x="3921756" y="4263967"/>
            <a:ext cx="2921720" cy="646331"/>
          </a:xfrm>
          <a:prstGeom prst="rect">
            <a:avLst/>
          </a:prstGeom>
        </p:spPr>
        <p:txBody>
          <a:bodyPr wrap="square">
            <a:spAutoFit/>
          </a:bodyPr>
          <a:lstStyle/>
          <a:p>
            <a:pPr algn="ctr"/>
            <a:r>
              <a:rPr lang="en-US" dirty="0"/>
              <a:t>Change Management and Clinical Transformation</a:t>
            </a:r>
          </a:p>
        </p:txBody>
      </p:sp>
      <p:sp>
        <p:nvSpPr>
          <p:cNvPr id="157" name="Rectangle 156"/>
          <p:cNvSpPr/>
          <p:nvPr/>
        </p:nvSpPr>
        <p:spPr>
          <a:xfrm>
            <a:off x="7638430" y="4139854"/>
            <a:ext cx="2549495" cy="923330"/>
          </a:xfrm>
          <a:prstGeom prst="rect">
            <a:avLst/>
          </a:prstGeom>
        </p:spPr>
        <p:txBody>
          <a:bodyPr wrap="square">
            <a:spAutoFit/>
          </a:bodyPr>
          <a:lstStyle/>
          <a:p>
            <a:pPr algn="ctr"/>
            <a:r>
              <a:rPr lang="en-US" dirty="0"/>
              <a:t>Project Management and Implementation of Health IT Projects</a:t>
            </a:r>
          </a:p>
        </p:txBody>
      </p:sp>
      <p:sp>
        <p:nvSpPr>
          <p:cNvPr id="158" name="Donut 24">
            <a:extLst>
              <a:ext uri="{FF2B5EF4-FFF2-40B4-BE49-F238E27FC236}">
                <a16:creationId xmlns:a16="http://schemas.microsoft.com/office/drawing/2014/main" id="{2358F6B7-5407-478C-BBCE-24DB33354B70}"/>
              </a:ext>
            </a:extLst>
          </p:cNvPr>
          <p:cNvSpPr/>
          <p:nvPr/>
        </p:nvSpPr>
        <p:spPr>
          <a:xfrm>
            <a:off x="5039512" y="3510574"/>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9" name="Freeform 55">
            <a:extLst>
              <a:ext uri="{FF2B5EF4-FFF2-40B4-BE49-F238E27FC236}">
                <a16:creationId xmlns:a16="http://schemas.microsoft.com/office/drawing/2014/main" id="{E1F21ECA-3730-4E2A-BB32-69C99B2546BB}"/>
              </a:ext>
            </a:extLst>
          </p:cNvPr>
          <p:cNvSpPr/>
          <p:nvPr/>
        </p:nvSpPr>
        <p:spPr>
          <a:xfrm>
            <a:off x="8747635" y="3364642"/>
            <a:ext cx="313916" cy="769202"/>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0" name="Freeform: Shape 42">
            <a:extLst>
              <a:ext uri="{FF2B5EF4-FFF2-40B4-BE49-F238E27FC236}">
                <a16:creationId xmlns:a16="http://schemas.microsoft.com/office/drawing/2014/main" id="{EBF04D1D-E467-4F11-ADF5-4C3E6024BC20}"/>
              </a:ext>
            </a:extLst>
          </p:cNvPr>
          <p:cNvSpPr/>
          <p:nvPr/>
        </p:nvSpPr>
        <p:spPr>
          <a:xfrm>
            <a:off x="1442392" y="3570989"/>
            <a:ext cx="518539" cy="518709"/>
          </a:xfrm>
          <a:custGeom>
            <a:avLst/>
            <a:gdLst>
              <a:gd name="connsiteX0" fmla="*/ 35112 w 387752"/>
              <a:gd name="connsiteY0" fmla="*/ 0 h 387879"/>
              <a:gd name="connsiteX1" fmla="*/ 352387 w 387752"/>
              <a:gd name="connsiteY1" fmla="*/ 0 h 387879"/>
              <a:gd name="connsiteX2" fmla="*/ 362491 w 387752"/>
              <a:gd name="connsiteY2" fmla="*/ 1642 h 387879"/>
              <a:gd name="connsiteX3" fmla="*/ 370954 w 387752"/>
              <a:gd name="connsiteY3" fmla="*/ 5052 h 387879"/>
              <a:gd name="connsiteX4" fmla="*/ 377648 w 387752"/>
              <a:gd name="connsiteY4" fmla="*/ 10105 h 387879"/>
              <a:gd name="connsiteX5" fmla="*/ 384342 w 387752"/>
              <a:gd name="connsiteY5" fmla="*/ 16799 h 387879"/>
              <a:gd name="connsiteX6" fmla="*/ 387752 w 387752"/>
              <a:gd name="connsiteY6" fmla="*/ 26903 h 387879"/>
              <a:gd name="connsiteX7" fmla="*/ 387752 w 387752"/>
              <a:gd name="connsiteY7" fmla="*/ 35365 h 387879"/>
              <a:gd name="connsiteX8" fmla="*/ 387752 w 387752"/>
              <a:gd name="connsiteY8" fmla="*/ 300224 h 387879"/>
              <a:gd name="connsiteX9" fmla="*/ 387752 w 387752"/>
              <a:gd name="connsiteY9" fmla="*/ 308687 h 387879"/>
              <a:gd name="connsiteX10" fmla="*/ 384342 w 387752"/>
              <a:gd name="connsiteY10" fmla="*/ 317149 h 387879"/>
              <a:gd name="connsiteX11" fmla="*/ 377648 w 387752"/>
              <a:gd name="connsiteY11" fmla="*/ 323843 h 387879"/>
              <a:gd name="connsiteX12" fmla="*/ 370954 w 387752"/>
              <a:gd name="connsiteY12" fmla="*/ 330537 h 387879"/>
              <a:gd name="connsiteX13" fmla="*/ 362491 w 387752"/>
              <a:gd name="connsiteY13" fmla="*/ 333947 h 387879"/>
              <a:gd name="connsiteX14" fmla="*/ 352387 w 387752"/>
              <a:gd name="connsiteY14" fmla="*/ 335589 h 387879"/>
              <a:gd name="connsiteX15" fmla="*/ 229115 w 387752"/>
              <a:gd name="connsiteY15" fmla="*/ 335589 h 387879"/>
              <a:gd name="connsiteX16" fmla="*/ 229115 w 387752"/>
              <a:gd name="connsiteY16" fmla="*/ 371081 h 387879"/>
              <a:gd name="connsiteX17" fmla="*/ 256270 w 387752"/>
              <a:gd name="connsiteY17" fmla="*/ 371081 h 387879"/>
              <a:gd name="connsiteX18" fmla="*/ 259681 w 387752"/>
              <a:gd name="connsiteY18" fmla="*/ 371081 h 387879"/>
              <a:gd name="connsiteX19" fmla="*/ 264732 w 387752"/>
              <a:gd name="connsiteY19" fmla="*/ 374491 h 387879"/>
              <a:gd name="connsiteX20" fmla="*/ 264732 w 387752"/>
              <a:gd name="connsiteY20" fmla="*/ 379543 h 387879"/>
              <a:gd name="connsiteX21" fmla="*/ 264732 w 387752"/>
              <a:gd name="connsiteY21" fmla="*/ 384595 h 387879"/>
              <a:gd name="connsiteX22" fmla="*/ 259681 w 387752"/>
              <a:gd name="connsiteY22" fmla="*/ 386237 h 387879"/>
              <a:gd name="connsiteX23" fmla="*/ 256270 w 387752"/>
              <a:gd name="connsiteY23" fmla="*/ 387879 h 387879"/>
              <a:gd name="connsiteX24" fmla="*/ 131356 w 387752"/>
              <a:gd name="connsiteY24" fmla="*/ 387879 h 387879"/>
              <a:gd name="connsiteX25" fmla="*/ 127946 w 387752"/>
              <a:gd name="connsiteY25" fmla="*/ 386237 h 387879"/>
              <a:gd name="connsiteX26" fmla="*/ 124535 w 387752"/>
              <a:gd name="connsiteY26" fmla="*/ 384595 h 387879"/>
              <a:gd name="connsiteX27" fmla="*/ 122893 w 387752"/>
              <a:gd name="connsiteY27" fmla="*/ 379543 h 387879"/>
              <a:gd name="connsiteX28" fmla="*/ 124535 w 387752"/>
              <a:gd name="connsiteY28" fmla="*/ 374491 h 387879"/>
              <a:gd name="connsiteX29" fmla="*/ 127946 w 387752"/>
              <a:gd name="connsiteY29" fmla="*/ 371081 h 387879"/>
              <a:gd name="connsiteX30" fmla="*/ 131356 w 387752"/>
              <a:gd name="connsiteY30" fmla="*/ 371081 h 387879"/>
              <a:gd name="connsiteX31" fmla="*/ 158511 w 387752"/>
              <a:gd name="connsiteY31" fmla="*/ 371081 h 387879"/>
              <a:gd name="connsiteX32" fmla="*/ 158511 w 387752"/>
              <a:gd name="connsiteY32" fmla="*/ 335589 h 387879"/>
              <a:gd name="connsiteX33" fmla="*/ 35238 w 387752"/>
              <a:gd name="connsiteY33" fmla="*/ 335589 h 387879"/>
              <a:gd name="connsiteX34" fmla="*/ 26776 w 387752"/>
              <a:gd name="connsiteY34" fmla="*/ 333947 h 387879"/>
              <a:gd name="connsiteX35" fmla="*/ 16672 w 387752"/>
              <a:gd name="connsiteY35" fmla="*/ 330537 h 387879"/>
              <a:gd name="connsiteX36" fmla="*/ 9978 w 387752"/>
              <a:gd name="connsiteY36" fmla="*/ 323843 h 387879"/>
              <a:gd name="connsiteX37" fmla="*/ 3283 w 387752"/>
              <a:gd name="connsiteY37" fmla="*/ 317149 h 387879"/>
              <a:gd name="connsiteX38" fmla="*/ 1642 w 387752"/>
              <a:gd name="connsiteY38" fmla="*/ 308687 h 387879"/>
              <a:gd name="connsiteX39" fmla="*/ 0 w 387752"/>
              <a:gd name="connsiteY39" fmla="*/ 300224 h 387879"/>
              <a:gd name="connsiteX40" fmla="*/ 0 w 387752"/>
              <a:gd name="connsiteY40" fmla="*/ 35365 h 387879"/>
              <a:gd name="connsiteX41" fmla="*/ 1642 w 387752"/>
              <a:gd name="connsiteY41" fmla="*/ 26903 h 387879"/>
              <a:gd name="connsiteX42" fmla="*/ 3283 w 387752"/>
              <a:gd name="connsiteY42" fmla="*/ 16799 h 387879"/>
              <a:gd name="connsiteX43" fmla="*/ 9978 w 387752"/>
              <a:gd name="connsiteY43" fmla="*/ 10105 h 387879"/>
              <a:gd name="connsiteX44" fmla="*/ 16672 w 387752"/>
              <a:gd name="connsiteY44" fmla="*/ 5052 h 387879"/>
              <a:gd name="connsiteX45" fmla="*/ 26776 w 387752"/>
              <a:gd name="connsiteY45" fmla="*/ 1642 h 387879"/>
              <a:gd name="connsiteX46" fmla="*/ 35112 w 387752"/>
              <a:gd name="connsiteY46" fmla="*/ 0 h 387879"/>
              <a:gd name="connsiteX47" fmla="*/ 35112 w 387752"/>
              <a:gd name="connsiteY47" fmla="*/ 16799 h 387879"/>
              <a:gd name="connsiteX48" fmla="*/ 28418 w 387752"/>
              <a:gd name="connsiteY48" fmla="*/ 20209 h 387879"/>
              <a:gd name="connsiteX49" fmla="*/ 23366 w 387752"/>
              <a:gd name="connsiteY49" fmla="*/ 21851 h 387879"/>
              <a:gd name="connsiteX50" fmla="*/ 19955 w 387752"/>
              <a:gd name="connsiteY50" fmla="*/ 28545 h 387879"/>
              <a:gd name="connsiteX51" fmla="*/ 16546 w 387752"/>
              <a:gd name="connsiteY51" fmla="*/ 35239 h 387879"/>
              <a:gd name="connsiteX52" fmla="*/ 16546 w 387752"/>
              <a:gd name="connsiteY52" fmla="*/ 264733 h 387879"/>
              <a:gd name="connsiteX53" fmla="*/ 370828 w 387752"/>
              <a:gd name="connsiteY53" fmla="*/ 264733 h 387879"/>
              <a:gd name="connsiteX54" fmla="*/ 370828 w 387752"/>
              <a:gd name="connsiteY54" fmla="*/ 35239 h 387879"/>
              <a:gd name="connsiteX55" fmla="*/ 367417 w 387752"/>
              <a:gd name="connsiteY55" fmla="*/ 28545 h 387879"/>
              <a:gd name="connsiteX56" fmla="*/ 365775 w 387752"/>
              <a:gd name="connsiteY56" fmla="*/ 21851 h 387879"/>
              <a:gd name="connsiteX57" fmla="*/ 359082 w 387752"/>
              <a:gd name="connsiteY57" fmla="*/ 20209 h 387879"/>
              <a:gd name="connsiteX58" fmla="*/ 352387 w 387752"/>
              <a:gd name="connsiteY58" fmla="*/ 16799 h 387879"/>
              <a:gd name="connsiteX59" fmla="*/ 35112 w 387752"/>
              <a:gd name="connsiteY59" fmla="*/ 16799 h 387879"/>
              <a:gd name="connsiteX60" fmla="*/ 16546 w 387752"/>
              <a:gd name="connsiteY60" fmla="*/ 283426 h 387879"/>
              <a:gd name="connsiteX61" fmla="*/ 16546 w 387752"/>
              <a:gd name="connsiteY61" fmla="*/ 300224 h 387879"/>
              <a:gd name="connsiteX62" fmla="*/ 19955 w 387752"/>
              <a:gd name="connsiteY62" fmla="*/ 306919 h 387879"/>
              <a:gd name="connsiteX63" fmla="*/ 23366 w 387752"/>
              <a:gd name="connsiteY63" fmla="*/ 313613 h 387879"/>
              <a:gd name="connsiteX64" fmla="*/ 28418 w 387752"/>
              <a:gd name="connsiteY64" fmla="*/ 315255 h 387879"/>
              <a:gd name="connsiteX65" fmla="*/ 35112 w 387752"/>
              <a:gd name="connsiteY65" fmla="*/ 316896 h 387879"/>
              <a:gd name="connsiteX66" fmla="*/ 352387 w 387752"/>
              <a:gd name="connsiteY66" fmla="*/ 316896 h 387879"/>
              <a:gd name="connsiteX67" fmla="*/ 359082 w 387752"/>
              <a:gd name="connsiteY67" fmla="*/ 315255 h 387879"/>
              <a:gd name="connsiteX68" fmla="*/ 365775 w 387752"/>
              <a:gd name="connsiteY68" fmla="*/ 313613 h 387879"/>
              <a:gd name="connsiteX69" fmla="*/ 367417 w 387752"/>
              <a:gd name="connsiteY69" fmla="*/ 306919 h 387879"/>
              <a:gd name="connsiteX70" fmla="*/ 370828 w 387752"/>
              <a:gd name="connsiteY70" fmla="*/ 300224 h 387879"/>
              <a:gd name="connsiteX71" fmla="*/ 370828 w 387752"/>
              <a:gd name="connsiteY71" fmla="*/ 283426 h 387879"/>
              <a:gd name="connsiteX72" fmla="*/ 16546 w 387752"/>
              <a:gd name="connsiteY72" fmla="*/ 283426 h 387879"/>
              <a:gd name="connsiteX73" fmla="*/ 176825 w 387752"/>
              <a:gd name="connsiteY73" fmla="*/ 335589 h 387879"/>
              <a:gd name="connsiteX74" fmla="*/ 176825 w 387752"/>
              <a:gd name="connsiteY74" fmla="*/ 371081 h 387879"/>
              <a:gd name="connsiteX75" fmla="*/ 212190 w 387752"/>
              <a:gd name="connsiteY75" fmla="*/ 371081 h 387879"/>
              <a:gd name="connsiteX76" fmla="*/ 212190 w 387752"/>
              <a:gd name="connsiteY76" fmla="*/ 335589 h 387879"/>
              <a:gd name="connsiteX77" fmla="*/ 176825 w 387752"/>
              <a:gd name="connsiteY77" fmla="*/ 335589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7752" h="387879">
                <a:moveTo>
                  <a:pt x="35112" y="0"/>
                </a:moveTo>
                <a:lnTo>
                  <a:pt x="352387" y="0"/>
                </a:lnTo>
                <a:lnTo>
                  <a:pt x="362491" y="1642"/>
                </a:lnTo>
                <a:lnTo>
                  <a:pt x="370954" y="5052"/>
                </a:lnTo>
                <a:lnTo>
                  <a:pt x="377648" y="10105"/>
                </a:lnTo>
                <a:lnTo>
                  <a:pt x="384342" y="16799"/>
                </a:lnTo>
                <a:lnTo>
                  <a:pt x="387752" y="26903"/>
                </a:lnTo>
                <a:lnTo>
                  <a:pt x="387752" y="35365"/>
                </a:lnTo>
                <a:lnTo>
                  <a:pt x="387752" y="300224"/>
                </a:lnTo>
                <a:lnTo>
                  <a:pt x="387752" y="308687"/>
                </a:lnTo>
                <a:lnTo>
                  <a:pt x="384342" y="317149"/>
                </a:lnTo>
                <a:lnTo>
                  <a:pt x="377648" y="323843"/>
                </a:lnTo>
                <a:lnTo>
                  <a:pt x="370954" y="330537"/>
                </a:lnTo>
                <a:lnTo>
                  <a:pt x="362491" y="333947"/>
                </a:lnTo>
                <a:lnTo>
                  <a:pt x="352387" y="335589"/>
                </a:lnTo>
                <a:lnTo>
                  <a:pt x="229115" y="335589"/>
                </a:lnTo>
                <a:lnTo>
                  <a:pt x="229115" y="371081"/>
                </a:lnTo>
                <a:lnTo>
                  <a:pt x="256270" y="371081"/>
                </a:lnTo>
                <a:lnTo>
                  <a:pt x="259681" y="371081"/>
                </a:lnTo>
                <a:lnTo>
                  <a:pt x="264732" y="374491"/>
                </a:lnTo>
                <a:lnTo>
                  <a:pt x="264732" y="379543"/>
                </a:lnTo>
                <a:lnTo>
                  <a:pt x="264732" y="384595"/>
                </a:lnTo>
                <a:lnTo>
                  <a:pt x="259681" y="386237"/>
                </a:lnTo>
                <a:lnTo>
                  <a:pt x="256270" y="387879"/>
                </a:lnTo>
                <a:lnTo>
                  <a:pt x="131356" y="387879"/>
                </a:lnTo>
                <a:lnTo>
                  <a:pt x="127946" y="386237"/>
                </a:lnTo>
                <a:lnTo>
                  <a:pt x="124535" y="384595"/>
                </a:lnTo>
                <a:lnTo>
                  <a:pt x="122893" y="379543"/>
                </a:lnTo>
                <a:lnTo>
                  <a:pt x="124535" y="374491"/>
                </a:lnTo>
                <a:lnTo>
                  <a:pt x="127946" y="371081"/>
                </a:lnTo>
                <a:lnTo>
                  <a:pt x="131356" y="371081"/>
                </a:lnTo>
                <a:lnTo>
                  <a:pt x="158511" y="371081"/>
                </a:lnTo>
                <a:lnTo>
                  <a:pt x="158511" y="335589"/>
                </a:lnTo>
                <a:lnTo>
                  <a:pt x="35238" y="335589"/>
                </a:lnTo>
                <a:lnTo>
                  <a:pt x="26776" y="333947"/>
                </a:lnTo>
                <a:lnTo>
                  <a:pt x="16672" y="330537"/>
                </a:lnTo>
                <a:lnTo>
                  <a:pt x="9978" y="323843"/>
                </a:lnTo>
                <a:lnTo>
                  <a:pt x="3283" y="317149"/>
                </a:lnTo>
                <a:lnTo>
                  <a:pt x="1642" y="308687"/>
                </a:lnTo>
                <a:lnTo>
                  <a:pt x="0" y="300224"/>
                </a:lnTo>
                <a:lnTo>
                  <a:pt x="0" y="35365"/>
                </a:lnTo>
                <a:lnTo>
                  <a:pt x="1642" y="26903"/>
                </a:lnTo>
                <a:lnTo>
                  <a:pt x="3283" y="16799"/>
                </a:lnTo>
                <a:lnTo>
                  <a:pt x="9978" y="10105"/>
                </a:lnTo>
                <a:lnTo>
                  <a:pt x="16672" y="5052"/>
                </a:lnTo>
                <a:lnTo>
                  <a:pt x="26776" y="1642"/>
                </a:lnTo>
                <a:lnTo>
                  <a:pt x="35112" y="0"/>
                </a:lnTo>
                <a:close/>
                <a:moveTo>
                  <a:pt x="35112" y="16799"/>
                </a:moveTo>
                <a:lnTo>
                  <a:pt x="28418" y="20209"/>
                </a:lnTo>
                <a:lnTo>
                  <a:pt x="23366" y="21851"/>
                </a:lnTo>
                <a:lnTo>
                  <a:pt x="19955" y="28545"/>
                </a:lnTo>
                <a:lnTo>
                  <a:pt x="16546" y="35239"/>
                </a:lnTo>
                <a:lnTo>
                  <a:pt x="16546" y="264733"/>
                </a:lnTo>
                <a:lnTo>
                  <a:pt x="370828" y="264733"/>
                </a:lnTo>
                <a:lnTo>
                  <a:pt x="370828" y="35239"/>
                </a:lnTo>
                <a:lnTo>
                  <a:pt x="367417" y="28545"/>
                </a:lnTo>
                <a:lnTo>
                  <a:pt x="365775" y="21851"/>
                </a:lnTo>
                <a:lnTo>
                  <a:pt x="359082" y="20209"/>
                </a:lnTo>
                <a:lnTo>
                  <a:pt x="352387" y="16799"/>
                </a:lnTo>
                <a:lnTo>
                  <a:pt x="35112" y="16799"/>
                </a:lnTo>
                <a:close/>
                <a:moveTo>
                  <a:pt x="16546" y="283426"/>
                </a:moveTo>
                <a:lnTo>
                  <a:pt x="16546" y="300224"/>
                </a:lnTo>
                <a:lnTo>
                  <a:pt x="19955" y="306919"/>
                </a:lnTo>
                <a:lnTo>
                  <a:pt x="23366" y="313613"/>
                </a:lnTo>
                <a:lnTo>
                  <a:pt x="28418" y="315255"/>
                </a:lnTo>
                <a:lnTo>
                  <a:pt x="35112" y="316896"/>
                </a:lnTo>
                <a:lnTo>
                  <a:pt x="352387" y="316896"/>
                </a:lnTo>
                <a:lnTo>
                  <a:pt x="359082" y="315255"/>
                </a:lnTo>
                <a:lnTo>
                  <a:pt x="365775" y="313613"/>
                </a:lnTo>
                <a:lnTo>
                  <a:pt x="367417" y="306919"/>
                </a:lnTo>
                <a:lnTo>
                  <a:pt x="370828" y="300224"/>
                </a:lnTo>
                <a:lnTo>
                  <a:pt x="370828" y="283426"/>
                </a:lnTo>
                <a:lnTo>
                  <a:pt x="16546" y="283426"/>
                </a:lnTo>
                <a:close/>
                <a:moveTo>
                  <a:pt x="176825" y="335589"/>
                </a:moveTo>
                <a:lnTo>
                  <a:pt x="176825" y="371081"/>
                </a:lnTo>
                <a:lnTo>
                  <a:pt x="212190" y="371081"/>
                </a:lnTo>
                <a:lnTo>
                  <a:pt x="212190" y="335589"/>
                </a:lnTo>
                <a:lnTo>
                  <a:pt x="176825" y="335589"/>
                </a:lnTo>
                <a:close/>
              </a:path>
            </a:pathLst>
          </a:custGeom>
          <a:solidFill>
            <a:schemeClr val="accent5">
              <a:lumMod val="75000"/>
            </a:schemeClr>
          </a:solidFill>
          <a:ln w="19050" cap="flat">
            <a:noFill/>
            <a:prstDash val="solid"/>
            <a:miter/>
          </a:ln>
        </p:spPr>
        <p:txBody>
          <a:bodyPr rtlCol="0" anchor="ctr"/>
          <a:lstStyle/>
          <a:p>
            <a:endParaRPr lang="en-US"/>
          </a:p>
        </p:txBody>
      </p:sp>
      <p:sp>
        <p:nvSpPr>
          <p:cNvPr id="161" name="Rectangle 160"/>
          <p:cNvSpPr/>
          <p:nvPr/>
        </p:nvSpPr>
        <p:spPr>
          <a:xfrm>
            <a:off x="874063" y="6301588"/>
            <a:ext cx="1655201" cy="646331"/>
          </a:xfrm>
          <a:prstGeom prst="rect">
            <a:avLst/>
          </a:prstGeom>
        </p:spPr>
        <p:txBody>
          <a:bodyPr wrap="square">
            <a:spAutoFit/>
          </a:bodyPr>
          <a:lstStyle/>
          <a:p>
            <a:pPr algn="ctr"/>
            <a:r>
              <a:rPr lang="en-US" dirty="0"/>
              <a:t>Health Data Interoperability </a:t>
            </a:r>
          </a:p>
        </p:txBody>
      </p:sp>
      <p:sp>
        <p:nvSpPr>
          <p:cNvPr id="162" name="Rectangle 161"/>
          <p:cNvSpPr/>
          <p:nvPr/>
        </p:nvSpPr>
        <p:spPr>
          <a:xfrm>
            <a:off x="4240316" y="6301589"/>
            <a:ext cx="2230449" cy="646331"/>
          </a:xfrm>
          <a:prstGeom prst="rect">
            <a:avLst/>
          </a:prstGeom>
        </p:spPr>
        <p:txBody>
          <a:bodyPr wrap="square">
            <a:spAutoFit/>
          </a:bodyPr>
          <a:lstStyle/>
          <a:p>
            <a:pPr algn="ctr"/>
            <a:r>
              <a:rPr lang="en-US" dirty="0"/>
              <a:t>Health Informatics Education</a:t>
            </a:r>
          </a:p>
        </p:txBody>
      </p:sp>
      <p:sp>
        <p:nvSpPr>
          <p:cNvPr id="163" name="Rectangle 162"/>
          <p:cNvSpPr/>
          <p:nvPr/>
        </p:nvSpPr>
        <p:spPr>
          <a:xfrm>
            <a:off x="7871201" y="6301588"/>
            <a:ext cx="2083952" cy="646331"/>
          </a:xfrm>
          <a:prstGeom prst="rect">
            <a:avLst/>
          </a:prstGeom>
        </p:spPr>
        <p:txBody>
          <a:bodyPr wrap="square">
            <a:spAutoFit/>
          </a:bodyPr>
          <a:lstStyle/>
          <a:p>
            <a:pPr algn="ctr"/>
            <a:r>
              <a:rPr lang="en-US" dirty="0"/>
              <a:t>Healthcare Revenue Cycle Management</a:t>
            </a:r>
          </a:p>
        </p:txBody>
      </p:sp>
      <p:sp>
        <p:nvSpPr>
          <p:cNvPr id="165" name="Parallelogram 15">
            <a:extLst>
              <a:ext uri="{FF2B5EF4-FFF2-40B4-BE49-F238E27FC236}">
                <a16:creationId xmlns:a16="http://schemas.microsoft.com/office/drawing/2014/main" id="{24ABDD0B-564D-4579-ACF2-A3B23447A0E6}"/>
              </a:ext>
            </a:extLst>
          </p:cNvPr>
          <p:cNvSpPr/>
          <p:nvPr/>
        </p:nvSpPr>
        <p:spPr>
          <a:xfrm rot="16200000">
            <a:off x="5083234" y="5654815"/>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6" name="Freeform: Shape 36">
            <a:extLst>
              <a:ext uri="{FF2B5EF4-FFF2-40B4-BE49-F238E27FC236}">
                <a16:creationId xmlns:a16="http://schemas.microsoft.com/office/drawing/2014/main" id="{81C768ED-C055-4723-BE57-BF3DA66D90CB}"/>
              </a:ext>
            </a:extLst>
          </p:cNvPr>
          <p:cNvSpPr/>
          <p:nvPr/>
        </p:nvSpPr>
        <p:spPr>
          <a:xfrm>
            <a:off x="8666937" y="5705580"/>
            <a:ext cx="513091" cy="507799"/>
          </a:xfrm>
          <a:custGeom>
            <a:avLst/>
            <a:gdLst>
              <a:gd name="connsiteX0" fmla="*/ 115821 w 391921"/>
              <a:gd name="connsiteY0" fmla="*/ 0 h 387879"/>
              <a:gd name="connsiteX1" fmla="*/ 276101 w 391921"/>
              <a:gd name="connsiteY1" fmla="*/ 0 h 387879"/>
              <a:gd name="connsiteX2" fmla="*/ 279510 w 391921"/>
              <a:gd name="connsiteY2" fmla="*/ 1642 h 387879"/>
              <a:gd name="connsiteX3" fmla="*/ 282921 w 391921"/>
              <a:gd name="connsiteY3" fmla="*/ 5052 h 387879"/>
              <a:gd name="connsiteX4" fmla="*/ 388637 w 391921"/>
              <a:gd name="connsiteY4" fmla="*/ 107990 h 387879"/>
              <a:gd name="connsiteX5" fmla="*/ 390279 w 391921"/>
              <a:gd name="connsiteY5" fmla="*/ 111400 h 387879"/>
              <a:gd name="connsiteX6" fmla="*/ 390279 w 391921"/>
              <a:gd name="connsiteY6" fmla="*/ 113042 h 387879"/>
              <a:gd name="connsiteX7" fmla="*/ 391921 w 391921"/>
              <a:gd name="connsiteY7" fmla="*/ 114684 h 387879"/>
              <a:gd name="connsiteX8" fmla="*/ 390279 w 391921"/>
              <a:gd name="connsiteY8" fmla="*/ 119736 h 387879"/>
              <a:gd name="connsiteX9" fmla="*/ 390279 w 391921"/>
              <a:gd name="connsiteY9" fmla="*/ 121378 h 387879"/>
              <a:gd name="connsiteX10" fmla="*/ 202718 w 391921"/>
              <a:gd name="connsiteY10" fmla="*/ 386237 h 387879"/>
              <a:gd name="connsiteX11" fmla="*/ 197666 w 391921"/>
              <a:gd name="connsiteY11" fmla="*/ 387879 h 387879"/>
              <a:gd name="connsiteX12" fmla="*/ 196024 w 391921"/>
              <a:gd name="connsiteY12" fmla="*/ 387879 h 387879"/>
              <a:gd name="connsiteX13" fmla="*/ 190972 w 391921"/>
              <a:gd name="connsiteY13" fmla="*/ 387879 h 387879"/>
              <a:gd name="connsiteX14" fmla="*/ 189330 w 391921"/>
              <a:gd name="connsiteY14" fmla="*/ 386237 h 387879"/>
              <a:gd name="connsiteX15" fmla="*/ 1642 w 391921"/>
              <a:gd name="connsiteY15" fmla="*/ 121378 h 387879"/>
              <a:gd name="connsiteX16" fmla="*/ 0 w 391921"/>
              <a:gd name="connsiteY16" fmla="*/ 119736 h 387879"/>
              <a:gd name="connsiteX17" fmla="*/ 0 w 391921"/>
              <a:gd name="connsiteY17" fmla="*/ 114684 h 387879"/>
              <a:gd name="connsiteX18" fmla="*/ 0 w 391921"/>
              <a:gd name="connsiteY18" fmla="*/ 113042 h 387879"/>
              <a:gd name="connsiteX19" fmla="*/ 1642 w 391921"/>
              <a:gd name="connsiteY19" fmla="*/ 111400 h 387879"/>
              <a:gd name="connsiteX20" fmla="*/ 1642 w 391921"/>
              <a:gd name="connsiteY20" fmla="*/ 107990 h 387879"/>
              <a:gd name="connsiteX21" fmla="*/ 107358 w 391921"/>
              <a:gd name="connsiteY21" fmla="*/ 5052 h 387879"/>
              <a:gd name="connsiteX22" fmla="*/ 109000 w 391921"/>
              <a:gd name="connsiteY22" fmla="*/ 5052 h 387879"/>
              <a:gd name="connsiteX23" fmla="*/ 110642 w 391921"/>
              <a:gd name="connsiteY23" fmla="*/ 1642 h 387879"/>
              <a:gd name="connsiteX24" fmla="*/ 115821 w 391921"/>
              <a:gd name="connsiteY24" fmla="*/ 0 h 387879"/>
              <a:gd name="connsiteX25" fmla="*/ 117463 w 391921"/>
              <a:gd name="connsiteY25" fmla="*/ 18440 h 387879"/>
              <a:gd name="connsiteX26" fmla="*/ 28924 w 391921"/>
              <a:gd name="connsiteY26" fmla="*/ 106222 h 387879"/>
              <a:gd name="connsiteX27" fmla="*/ 109127 w 391921"/>
              <a:gd name="connsiteY27" fmla="*/ 106222 h 387879"/>
              <a:gd name="connsiteX28" fmla="*/ 153459 w 391921"/>
              <a:gd name="connsiteY28" fmla="*/ 18440 h 387879"/>
              <a:gd name="connsiteX29" fmla="*/ 117463 w 391921"/>
              <a:gd name="connsiteY29" fmla="*/ 18440 h 387879"/>
              <a:gd name="connsiteX30" fmla="*/ 173794 w 391921"/>
              <a:gd name="connsiteY30" fmla="*/ 18440 h 387879"/>
              <a:gd name="connsiteX31" fmla="*/ 129461 w 391921"/>
              <a:gd name="connsiteY31" fmla="*/ 106222 h 387879"/>
              <a:gd name="connsiteX32" fmla="*/ 260818 w 391921"/>
              <a:gd name="connsiteY32" fmla="*/ 106222 h 387879"/>
              <a:gd name="connsiteX33" fmla="*/ 216359 w 391921"/>
              <a:gd name="connsiteY33" fmla="*/ 18440 h 387879"/>
              <a:gd name="connsiteX34" fmla="*/ 173794 w 391921"/>
              <a:gd name="connsiteY34" fmla="*/ 18440 h 387879"/>
              <a:gd name="connsiteX35" fmla="*/ 236946 w 391921"/>
              <a:gd name="connsiteY35" fmla="*/ 18440 h 387879"/>
              <a:gd name="connsiteX36" fmla="*/ 281279 w 391921"/>
              <a:gd name="connsiteY36" fmla="*/ 106222 h 387879"/>
              <a:gd name="connsiteX37" fmla="*/ 361482 w 391921"/>
              <a:gd name="connsiteY37" fmla="*/ 106222 h 387879"/>
              <a:gd name="connsiteX38" fmla="*/ 272690 w 391921"/>
              <a:gd name="connsiteY38" fmla="*/ 18440 h 387879"/>
              <a:gd name="connsiteX39" fmla="*/ 236946 w 391921"/>
              <a:gd name="connsiteY39" fmla="*/ 18440 h 387879"/>
              <a:gd name="connsiteX40" fmla="*/ 23872 w 391921"/>
              <a:gd name="connsiteY40" fmla="*/ 123020 h 387879"/>
              <a:gd name="connsiteX41" fmla="*/ 172027 w 391921"/>
              <a:gd name="connsiteY41" fmla="*/ 330537 h 387879"/>
              <a:gd name="connsiteX42" fmla="*/ 109000 w 391921"/>
              <a:gd name="connsiteY42" fmla="*/ 123020 h 387879"/>
              <a:gd name="connsiteX43" fmla="*/ 23872 w 391921"/>
              <a:gd name="connsiteY43" fmla="*/ 123020 h 387879"/>
              <a:gd name="connsiteX44" fmla="*/ 126052 w 391921"/>
              <a:gd name="connsiteY44" fmla="*/ 123020 h 387879"/>
              <a:gd name="connsiteX45" fmla="*/ 195897 w 391921"/>
              <a:gd name="connsiteY45" fmla="*/ 349230 h 387879"/>
              <a:gd name="connsiteX46" fmla="*/ 262460 w 391921"/>
              <a:gd name="connsiteY46" fmla="*/ 123020 h 387879"/>
              <a:gd name="connsiteX47" fmla="*/ 126052 w 391921"/>
              <a:gd name="connsiteY47" fmla="*/ 123020 h 387879"/>
              <a:gd name="connsiteX48" fmla="*/ 282921 w 391921"/>
              <a:gd name="connsiteY48" fmla="*/ 123020 h 387879"/>
              <a:gd name="connsiteX49" fmla="*/ 219895 w 391921"/>
              <a:gd name="connsiteY49" fmla="*/ 330537 h 387879"/>
              <a:gd name="connsiteX50" fmla="*/ 366407 w 391921"/>
              <a:gd name="connsiteY50" fmla="*/ 123020 h 387879"/>
              <a:gd name="connsiteX51" fmla="*/ 282921 w 391921"/>
              <a:gd name="connsiteY51" fmla="*/ 123020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921" h="387879">
                <a:moveTo>
                  <a:pt x="115821" y="0"/>
                </a:moveTo>
                <a:lnTo>
                  <a:pt x="276101" y="0"/>
                </a:lnTo>
                <a:lnTo>
                  <a:pt x="279510" y="1642"/>
                </a:lnTo>
                <a:lnTo>
                  <a:pt x="282921" y="5052"/>
                </a:lnTo>
                <a:lnTo>
                  <a:pt x="388637" y="107990"/>
                </a:lnTo>
                <a:lnTo>
                  <a:pt x="390279" y="111400"/>
                </a:lnTo>
                <a:lnTo>
                  <a:pt x="390279" y="113042"/>
                </a:lnTo>
                <a:lnTo>
                  <a:pt x="391921" y="114684"/>
                </a:lnTo>
                <a:lnTo>
                  <a:pt x="390279" y="119736"/>
                </a:lnTo>
                <a:lnTo>
                  <a:pt x="390279" y="121378"/>
                </a:lnTo>
                <a:lnTo>
                  <a:pt x="202718" y="386237"/>
                </a:lnTo>
                <a:lnTo>
                  <a:pt x="197666" y="387879"/>
                </a:lnTo>
                <a:lnTo>
                  <a:pt x="196024" y="387879"/>
                </a:lnTo>
                <a:lnTo>
                  <a:pt x="190972" y="387879"/>
                </a:lnTo>
                <a:lnTo>
                  <a:pt x="189330" y="386237"/>
                </a:lnTo>
                <a:lnTo>
                  <a:pt x="1642" y="121378"/>
                </a:lnTo>
                <a:lnTo>
                  <a:pt x="0" y="119736"/>
                </a:lnTo>
                <a:lnTo>
                  <a:pt x="0" y="114684"/>
                </a:lnTo>
                <a:lnTo>
                  <a:pt x="0" y="113042"/>
                </a:lnTo>
                <a:lnTo>
                  <a:pt x="1642" y="111400"/>
                </a:lnTo>
                <a:lnTo>
                  <a:pt x="1642" y="107990"/>
                </a:lnTo>
                <a:lnTo>
                  <a:pt x="107358" y="5052"/>
                </a:lnTo>
                <a:lnTo>
                  <a:pt x="109000" y="5052"/>
                </a:lnTo>
                <a:lnTo>
                  <a:pt x="110642" y="1642"/>
                </a:lnTo>
                <a:lnTo>
                  <a:pt x="115821" y="0"/>
                </a:lnTo>
                <a:close/>
                <a:moveTo>
                  <a:pt x="117463" y="18440"/>
                </a:moveTo>
                <a:lnTo>
                  <a:pt x="28924" y="106222"/>
                </a:lnTo>
                <a:lnTo>
                  <a:pt x="109127" y="106222"/>
                </a:lnTo>
                <a:lnTo>
                  <a:pt x="153459" y="18440"/>
                </a:lnTo>
                <a:lnTo>
                  <a:pt x="117463" y="18440"/>
                </a:lnTo>
                <a:close/>
                <a:moveTo>
                  <a:pt x="173794" y="18440"/>
                </a:moveTo>
                <a:lnTo>
                  <a:pt x="129461" y="106222"/>
                </a:lnTo>
                <a:lnTo>
                  <a:pt x="260818" y="106222"/>
                </a:lnTo>
                <a:lnTo>
                  <a:pt x="216359" y="18440"/>
                </a:lnTo>
                <a:lnTo>
                  <a:pt x="173794" y="18440"/>
                </a:lnTo>
                <a:close/>
                <a:moveTo>
                  <a:pt x="236946" y="18440"/>
                </a:moveTo>
                <a:lnTo>
                  <a:pt x="281279" y="106222"/>
                </a:lnTo>
                <a:lnTo>
                  <a:pt x="361482" y="106222"/>
                </a:lnTo>
                <a:lnTo>
                  <a:pt x="272690" y="18440"/>
                </a:lnTo>
                <a:lnTo>
                  <a:pt x="236946" y="18440"/>
                </a:lnTo>
                <a:close/>
                <a:moveTo>
                  <a:pt x="23872" y="123020"/>
                </a:moveTo>
                <a:lnTo>
                  <a:pt x="172027" y="330537"/>
                </a:lnTo>
                <a:lnTo>
                  <a:pt x="109000" y="123020"/>
                </a:lnTo>
                <a:lnTo>
                  <a:pt x="23872" y="123020"/>
                </a:lnTo>
                <a:close/>
                <a:moveTo>
                  <a:pt x="126052" y="123020"/>
                </a:moveTo>
                <a:lnTo>
                  <a:pt x="195897" y="349230"/>
                </a:lnTo>
                <a:lnTo>
                  <a:pt x="262460" y="123020"/>
                </a:lnTo>
                <a:lnTo>
                  <a:pt x="126052" y="123020"/>
                </a:lnTo>
                <a:close/>
                <a:moveTo>
                  <a:pt x="282921" y="123020"/>
                </a:moveTo>
                <a:lnTo>
                  <a:pt x="219895" y="330537"/>
                </a:lnTo>
                <a:lnTo>
                  <a:pt x="366407" y="123020"/>
                </a:lnTo>
                <a:lnTo>
                  <a:pt x="282921" y="123020"/>
                </a:lnTo>
                <a:close/>
              </a:path>
            </a:pathLst>
          </a:custGeom>
          <a:solidFill>
            <a:schemeClr val="accent1"/>
          </a:solidFill>
          <a:ln w="19050" cap="flat">
            <a:noFill/>
            <a:prstDash val="solid"/>
            <a:miter/>
          </a:ln>
        </p:spPr>
        <p:txBody>
          <a:bodyPr rtlCol="0" anchor="ctr"/>
          <a:lstStyle/>
          <a:p>
            <a:endParaRPr lang="en-US"/>
          </a:p>
        </p:txBody>
      </p:sp>
      <p:sp>
        <p:nvSpPr>
          <p:cNvPr id="177" name="Block Arc 41">
            <a:extLst>
              <a:ext uri="{FF2B5EF4-FFF2-40B4-BE49-F238E27FC236}">
                <a16:creationId xmlns:a16="http://schemas.microsoft.com/office/drawing/2014/main" id="{36DCD789-FED8-401C-8C81-CF9F331DAB6D}"/>
              </a:ext>
            </a:extLst>
          </p:cNvPr>
          <p:cNvSpPr/>
          <p:nvPr/>
        </p:nvSpPr>
        <p:spPr>
          <a:xfrm>
            <a:off x="1406895" y="5593901"/>
            <a:ext cx="589535" cy="597003"/>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2968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
            <a:ext cx="10693400" cy="7561889"/>
          </a:xfrm>
          <a:prstGeom prst="rect">
            <a:avLst/>
          </a:prstGeom>
        </p:spPr>
      </p:pic>
      <p:sp>
        <p:nvSpPr>
          <p:cNvPr id="6" name="TextBox 5"/>
          <p:cNvSpPr txBox="1"/>
          <p:nvPr/>
        </p:nvSpPr>
        <p:spPr>
          <a:xfrm>
            <a:off x="2485092" y="3162213"/>
            <a:ext cx="5723215" cy="707886"/>
          </a:xfrm>
          <a:prstGeom prst="rect">
            <a:avLst/>
          </a:prstGeom>
          <a:noFill/>
        </p:spPr>
        <p:txBody>
          <a:bodyPr wrap="square">
            <a:spAutoFit/>
          </a:bodyPr>
          <a:lstStyle/>
          <a:p>
            <a:pPr algn="ctr">
              <a:defRPr/>
            </a:pPr>
            <a:r>
              <a:rPr lang="en-US" sz="4000" dirty="0" smtClean="0">
                <a:solidFill>
                  <a:schemeClr val="bg1"/>
                </a:solidFill>
              </a:rPr>
              <a:t>Thank You</a:t>
            </a:r>
            <a:endParaRPr lang="en-US" sz="4000" dirty="0">
              <a:solidFill>
                <a:schemeClr val="bg1"/>
              </a:solidFill>
            </a:endParaRPr>
          </a:p>
        </p:txBody>
      </p:sp>
      <p:sp>
        <p:nvSpPr>
          <p:cNvPr id="8" name="TextBox 7">
            <a:extLst>
              <a:ext uri="{FF2B5EF4-FFF2-40B4-BE49-F238E27FC236}">
                <a16:creationId xmlns:a16="http://schemas.microsoft.com/office/drawing/2014/main" id="{FE6C1F63-196E-4DB2-B2E8-D530DB918CF4}"/>
              </a:ext>
            </a:extLst>
          </p:cNvPr>
          <p:cNvSpPr txBox="1"/>
          <p:nvPr/>
        </p:nvSpPr>
        <p:spPr>
          <a:xfrm>
            <a:off x="119121" y="112284"/>
            <a:ext cx="4731941" cy="276999"/>
          </a:xfrm>
          <a:prstGeom prst="rect">
            <a:avLst/>
          </a:prstGeom>
          <a:noFill/>
        </p:spPr>
        <p:txBody>
          <a:bodyPr wrap="square" anchor="ctr">
            <a:spAutoFit/>
          </a:bodyPr>
          <a:lstStyle/>
          <a:p>
            <a:pPr marL="11220"/>
            <a:r>
              <a:rPr lang="en-GB" sz="1200" spc="9" dirty="0">
                <a:solidFill>
                  <a:schemeClr val="bg1"/>
                </a:solidFill>
                <a:cs typeface="Myriad Pro"/>
              </a:rPr>
              <a:t>Copyright © </a:t>
            </a:r>
            <a:r>
              <a:rPr lang="en-GB" sz="1200" spc="9" dirty="0" smtClean="0">
                <a:solidFill>
                  <a:schemeClr val="bg1"/>
                </a:solidFill>
                <a:cs typeface="Myriad Pro"/>
              </a:rPr>
              <a:t>2022 </a:t>
            </a:r>
            <a:r>
              <a:rPr lang="en-GB" sz="1200" spc="9" dirty="0">
                <a:solidFill>
                  <a:schemeClr val="bg1"/>
                </a:solidFill>
                <a:cs typeface="Myriad Pro"/>
              </a:rPr>
              <a:t>- Electronic Health Solutions (EHS). All rights reserved</a:t>
            </a:r>
          </a:p>
        </p:txBody>
      </p:sp>
      <p:sp>
        <p:nvSpPr>
          <p:cNvPr id="5" name="Freeform: Shape 17">
            <a:extLst>
              <a:ext uri="{FF2B5EF4-FFF2-40B4-BE49-F238E27FC236}">
                <a16:creationId xmlns:a16="http://schemas.microsoft.com/office/drawing/2014/main" id="{E7F769F1-BDB4-43AB-83B9-EFBCAB35389D}"/>
              </a:ext>
            </a:extLst>
          </p:cNvPr>
          <p:cNvSpPr/>
          <p:nvPr/>
        </p:nvSpPr>
        <p:spPr>
          <a:xfrm>
            <a:off x="8208307" y="5235001"/>
            <a:ext cx="544952" cy="544952"/>
          </a:xfrm>
          <a:custGeom>
            <a:avLst/>
            <a:gdLst>
              <a:gd name="connsiteX0" fmla="*/ 1694542 w 1694542"/>
              <a:gd name="connsiteY0" fmla="*/ 847271 h 1694542"/>
              <a:gd name="connsiteX1" fmla="*/ 847271 w 1694542"/>
              <a:gd name="connsiteY1" fmla="*/ 1694542 h 1694542"/>
              <a:gd name="connsiteX2" fmla="*/ 0 w 1694542"/>
              <a:gd name="connsiteY2" fmla="*/ 847271 h 1694542"/>
              <a:gd name="connsiteX3" fmla="*/ 847271 w 1694542"/>
              <a:gd name="connsiteY3" fmla="*/ 0 h 1694542"/>
              <a:gd name="connsiteX4" fmla="*/ 1694542 w 1694542"/>
              <a:gd name="connsiteY4" fmla="*/ 847271 h 169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542" h="1694542">
                <a:moveTo>
                  <a:pt x="1694542" y="847271"/>
                </a:moveTo>
                <a:cubicBezTo>
                  <a:pt x="1694542" y="1315206"/>
                  <a:pt x="1315206" y="1694542"/>
                  <a:pt x="847271" y="1694542"/>
                </a:cubicBezTo>
                <a:cubicBezTo>
                  <a:pt x="379336" y="1694542"/>
                  <a:pt x="0" y="1315206"/>
                  <a:pt x="0" y="847271"/>
                </a:cubicBezTo>
                <a:cubicBezTo>
                  <a:pt x="0" y="379336"/>
                  <a:pt x="379336" y="0"/>
                  <a:pt x="847271" y="0"/>
                </a:cubicBezTo>
                <a:cubicBezTo>
                  <a:pt x="1315206" y="0"/>
                  <a:pt x="1694542" y="379336"/>
                  <a:pt x="1694542" y="847271"/>
                </a:cubicBezTo>
                <a:close/>
              </a:path>
            </a:pathLst>
          </a:custGeom>
          <a:solidFill>
            <a:schemeClr val="bg1"/>
          </a:solidFill>
          <a:ln w="7620" cap="flat">
            <a:noFill/>
            <a:prstDash val="solid"/>
            <a:miter/>
          </a:ln>
        </p:spPr>
        <p:txBody>
          <a:bodyPr rtlCol="0" anchor="ctr"/>
          <a:lstStyle/>
          <a:p>
            <a:endParaRPr lang="en-US" sz="1184"/>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540" y="5336011"/>
            <a:ext cx="342933" cy="342933"/>
          </a:xfrm>
          <a:prstGeom prst="rect">
            <a:avLst/>
          </a:prstGeom>
        </p:spPr>
      </p:pic>
    </p:spTree>
    <p:extLst>
      <p:ext uri="{BB962C8B-B14F-4D97-AF65-F5344CB8AC3E}">
        <p14:creationId xmlns:p14="http://schemas.microsoft.com/office/powerpoint/2010/main" val="200738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grpSp>
        <p:nvGrpSpPr>
          <p:cNvPr id="50" name="Graphic 5">
            <a:extLst>
              <a:ext uri="{FF2B5EF4-FFF2-40B4-BE49-F238E27FC236}">
                <a16:creationId xmlns:a16="http://schemas.microsoft.com/office/drawing/2014/main" id="{D383E2B2-FE45-4EDE-8A75-C273E4E736B1}"/>
              </a:ext>
            </a:extLst>
          </p:cNvPr>
          <p:cNvGrpSpPr/>
          <p:nvPr/>
        </p:nvGrpSpPr>
        <p:grpSpPr>
          <a:xfrm flipV="1">
            <a:off x="-11417" y="5455551"/>
            <a:ext cx="10693399" cy="767895"/>
            <a:chOff x="0" y="3277247"/>
            <a:chExt cx="12191999" cy="72970"/>
          </a:xfrm>
          <a:effectLst>
            <a:outerShdw blurRad="50800" dist="38100" dir="5400000" algn="t" rotWithShape="0">
              <a:prstClr val="black">
                <a:alpha val="40000"/>
              </a:prstClr>
            </a:outerShdw>
          </a:effectLst>
        </p:grpSpPr>
        <p:sp>
          <p:nvSpPr>
            <p:cNvPr id="51" name="Freeform: Shape 32">
              <a:extLst>
                <a:ext uri="{FF2B5EF4-FFF2-40B4-BE49-F238E27FC236}">
                  <a16:creationId xmlns:a16="http://schemas.microsoft.com/office/drawing/2014/main" id="{21F3AF58-DCA7-4E53-8FBF-137EAC47ED08}"/>
                </a:ext>
              </a:extLst>
            </p:cNvPr>
            <p:cNvSpPr/>
            <p:nvPr/>
          </p:nvSpPr>
          <p:spPr>
            <a:xfrm>
              <a:off x="8127968"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00538B"/>
            </a:solidFill>
            <a:ln w="9525" cap="flat">
              <a:noFill/>
              <a:prstDash val="solid"/>
              <a:miter/>
            </a:ln>
          </p:spPr>
          <p:txBody>
            <a:bodyPr rtlCol="0" anchor="ctr"/>
            <a:lstStyle/>
            <a:p>
              <a:endParaRPr lang="en-US" sz="1184" dirty="0"/>
            </a:p>
          </p:txBody>
        </p:sp>
        <p:sp>
          <p:nvSpPr>
            <p:cNvPr id="52" name="Freeform: Shape 40">
              <a:extLst>
                <a:ext uri="{FF2B5EF4-FFF2-40B4-BE49-F238E27FC236}">
                  <a16:creationId xmlns:a16="http://schemas.microsoft.com/office/drawing/2014/main" id="{1B6B35A3-3230-4AB5-91F8-B32E01D1A194}"/>
                </a:ext>
              </a:extLst>
            </p:cNvPr>
            <p:cNvSpPr/>
            <p:nvPr/>
          </p:nvSpPr>
          <p:spPr>
            <a:xfrm>
              <a:off x="4064031" y="3277256"/>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00A8D6"/>
            </a:solidFill>
            <a:ln w="9525" cap="flat">
              <a:noFill/>
              <a:prstDash val="solid"/>
              <a:miter/>
            </a:ln>
          </p:spPr>
          <p:txBody>
            <a:bodyPr rtlCol="0" anchor="ctr"/>
            <a:lstStyle/>
            <a:p>
              <a:endParaRPr lang="en-US" sz="1184" dirty="0"/>
            </a:p>
          </p:txBody>
        </p:sp>
        <p:sp>
          <p:nvSpPr>
            <p:cNvPr id="53" name="Freeform: Shape 42">
              <a:extLst>
                <a:ext uri="{FF2B5EF4-FFF2-40B4-BE49-F238E27FC236}">
                  <a16:creationId xmlns:a16="http://schemas.microsoft.com/office/drawing/2014/main" id="{8F6E4678-C3BA-406E-A660-4629DAC2E279}"/>
                </a:ext>
              </a:extLst>
            </p:cNvPr>
            <p:cNvSpPr/>
            <p:nvPr/>
          </p:nvSpPr>
          <p:spPr>
            <a:xfrm>
              <a:off x="0" y="3277247"/>
              <a:ext cx="4064031" cy="72961"/>
            </a:xfrm>
            <a:custGeom>
              <a:avLst/>
              <a:gdLst>
                <a:gd name="connsiteX0" fmla="*/ 0 w 4064031"/>
                <a:gd name="connsiteY0" fmla="*/ 0 h 72961"/>
                <a:gd name="connsiteX1" fmla="*/ 4064032 w 4064031"/>
                <a:gd name="connsiteY1" fmla="*/ 0 h 72961"/>
                <a:gd name="connsiteX2" fmla="*/ 4064032 w 4064031"/>
                <a:gd name="connsiteY2" fmla="*/ 72962 h 72961"/>
                <a:gd name="connsiteX3" fmla="*/ 0 w 4064031"/>
                <a:gd name="connsiteY3" fmla="*/ 72962 h 72961"/>
              </a:gdLst>
              <a:ahLst/>
              <a:cxnLst>
                <a:cxn ang="0">
                  <a:pos x="connsiteX0" y="connsiteY0"/>
                </a:cxn>
                <a:cxn ang="0">
                  <a:pos x="connsiteX1" y="connsiteY1"/>
                </a:cxn>
                <a:cxn ang="0">
                  <a:pos x="connsiteX2" y="connsiteY2"/>
                </a:cxn>
                <a:cxn ang="0">
                  <a:pos x="connsiteX3" y="connsiteY3"/>
                </a:cxn>
              </a:cxnLst>
              <a:rect l="l" t="t" r="r" b="b"/>
              <a:pathLst>
                <a:path w="4064031" h="72961">
                  <a:moveTo>
                    <a:pt x="0" y="0"/>
                  </a:moveTo>
                  <a:lnTo>
                    <a:pt x="4064032" y="0"/>
                  </a:lnTo>
                  <a:lnTo>
                    <a:pt x="4064032" y="72962"/>
                  </a:lnTo>
                  <a:lnTo>
                    <a:pt x="0" y="72962"/>
                  </a:lnTo>
                  <a:close/>
                </a:path>
              </a:pathLst>
            </a:custGeom>
            <a:solidFill>
              <a:srgbClr val="40F2BB"/>
            </a:solidFill>
            <a:ln w="9525" cap="flat">
              <a:noFill/>
              <a:prstDash val="solid"/>
              <a:miter/>
            </a:ln>
          </p:spPr>
          <p:txBody>
            <a:bodyPr rtlCol="0" anchor="ctr"/>
            <a:lstStyle/>
            <a:p>
              <a:endParaRPr lang="en-US" sz="1184" dirty="0"/>
            </a:p>
          </p:txBody>
        </p:sp>
      </p:grpSp>
      <p:sp>
        <p:nvSpPr>
          <p:cNvPr id="7" name="TextBox 6">
            <a:extLst>
              <a:ext uri="{FF2B5EF4-FFF2-40B4-BE49-F238E27FC236}">
                <a16:creationId xmlns:a16="http://schemas.microsoft.com/office/drawing/2014/main" id="{2B9D5483-804B-40C7-BC76-42988EA02D59}"/>
              </a:ext>
            </a:extLst>
          </p:cNvPr>
          <p:cNvSpPr txBox="1"/>
          <p:nvPr/>
        </p:nvSpPr>
        <p:spPr>
          <a:xfrm>
            <a:off x="2476891" y="385661"/>
            <a:ext cx="5116803" cy="523220"/>
          </a:xfrm>
          <a:prstGeom prst="rect">
            <a:avLst/>
          </a:prstGeom>
          <a:noFill/>
        </p:spPr>
        <p:txBody>
          <a:bodyPr wrap="square" rtlCol="0">
            <a:spAutoFit/>
          </a:bodyPr>
          <a:lstStyle/>
          <a:p>
            <a:r>
              <a:rPr lang="en-GB" sz="2800" b="1" dirty="0" smtClean="0">
                <a:solidFill>
                  <a:schemeClr val="tx1">
                    <a:lumMod val="65000"/>
                    <a:lumOff val="35000"/>
                  </a:schemeClr>
                </a:solidFill>
                <a:latin typeface="+mj-lt"/>
              </a:rPr>
              <a:t>EHS Programs</a:t>
            </a:r>
            <a:endParaRPr lang="en-GB" sz="2800" b="1" dirty="0">
              <a:solidFill>
                <a:schemeClr val="tx1">
                  <a:lumMod val="65000"/>
                  <a:lumOff val="35000"/>
                </a:schemeClr>
              </a:solidFill>
              <a:latin typeface="+mj-lt"/>
            </a:endParaRPr>
          </a:p>
        </p:txBody>
      </p:sp>
      <p:cxnSp>
        <p:nvCxnSpPr>
          <p:cNvPr id="12" name="Elbow Connector 38">
            <a:extLst>
              <a:ext uri="{FF2B5EF4-FFF2-40B4-BE49-F238E27FC236}">
                <a16:creationId xmlns:a16="http://schemas.microsoft.com/office/drawing/2014/main" id="{74FB6A1C-B386-4E27-92F2-23400F2EB74A}"/>
              </a:ext>
            </a:extLst>
          </p:cNvPr>
          <p:cNvCxnSpPr>
            <a:endCxn id="17" idx="0"/>
          </p:cNvCxnSpPr>
          <p:nvPr/>
        </p:nvCxnSpPr>
        <p:spPr>
          <a:xfrm rot="5400000">
            <a:off x="2140024" y="2805214"/>
            <a:ext cx="626602" cy="2337116"/>
          </a:xfrm>
          <a:prstGeom prst="bentConnector3">
            <a:avLst>
              <a:gd name="adj1" fmla="val 50000"/>
            </a:avLst>
          </a:prstGeom>
          <a:ln w="19050">
            <a:solidFill>
              <a:schemeClr val="bg1">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40">
            <a:extLst>
              <a:ext uri="{FF2B5EF4-FFF2-40B4-BE49-F238E27FC236}">
                <a16:creationId xmlns:a16="http://schemas.microsoft.com/office/drawing/2014/main" id="{68506989-0E6C-4549-A5D1-4478173B7C2E}"/>
              </a:ext>
            </a:extLst>
          </p:cNvPr>
          <p:cNvCxnSpPr>
            <a:endCxn id="24" idx="0"/>
          </p:cNvCxnSpPr>
          <p:nvPr/>
        </p:nvCxnSpPr>
        <p:spPr>
          <a:xfrm rot="5400000">
            <a:off x="4056984" y="3609432"/>
            <a:ext cx="626602" cy="728680"/>
          </a:xfrm>
          <a:prstGeom prst="bentConnector3">
            <a:avLst/>
          </a:prstGeom>
          <a:ln w="19050">
            <a:solidFill>
              <a:schemeClr val="bg1">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41">
            <a:extLst>
              <a:ext uri="{FF2B5EF4-FFF2-40B4-BE49-F238E27FC236}">
                <a16:creationId xmlns:a16="http://schemas.microsoft.com/office/drawing/2014/main" id="{2434C26C-AB2A-4C53-BCB2-28570001B136}"/>
              </a:ext>
            </a:extLst>
          </p:cNvPr>
          <p:cNvCxnSpPr>
            <a:endCxn id="31" idx="0"/>
          </p:cNvCxnSpPr>
          <p:nvPr/>
        </p:nvCxnSpPr>
        <p:spPr>
          <a:xfrm rot="16200000" flipH="1">
            <a:off x="5973944" y="3533894"/>
            <a:ext cx="626602" cy="879756"/>
          </a:xfrm>
          <a:prstGeom prst="bentConnector3">
            <a:avLst/>
          </a:prstGeom>
          <a:ln w="19050">
            <a:solidFill>
              <a:schemeClr val="bg1">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6" name="그룹 70">
            <a:extLst>
              <a:ext uri="{FF2B5EF4-FFF2-40B4-BE49-F238E27FC236}">
                <a16:creationId xmlns:a16="http://schemas.microsoft.com/office/drawing/2014/main" id="{77BE1265-47E0-423C-8565-0814BA052B90}"/>
              </a:ext>
            </a:extLst>
          </p:cNvPr>
          <p:cNvGrpSpPr/>
          <p:nvPr/>
        </p:nvGrpSpPr>
        <p:grpSpPr>
          <a:xfrm>
            <a:off x="204766" y="4287073"/>
            <a:ext cx="2160000" cy="2770952"/>
            <a:chOff x="936087" y="3296466"/>
            <a:chExt cx="2160000" cy="2770952"/>
          </a:xfrm>
          <a:effectLst>
            <a:outerShdw blurRad="63500" sx="102000" sy="102000" algn="ctr" rotWithShape="0">
              <a:prstClr val="black">
                <a:alpha val="40000"/>
              </a:prstClr>
            </a:outerShdw>
          </a:effectLst>
        </p:grpSpPr>
        <p:sp>
          <p:nvSpPr>
            <p:cNvPr id="17" name="Rounded Rectangle 2">
              <a:extLst>
                <a:ext uri="{FF2B5EF4-FFF2-40B4-BE49-F238E27FC236}">
                  <a16:creationId xmlns:a16="http://schemas.microsoft.com/office/drawing/2014/main" id="{ED35A0F3-5DB4-4A77-9C62-2FDBF6FF7A17}"/>
                </a:ext>
              </a:extLst>
            </p:cNvPr>
            <p:cNvSpPr/>
            <p:nvPr/>
          </p:nvSpPr>
          <p:spPr>
            <a:xfrm>
              <a:off x="1220636" y="3296466"/>
              <a:ext cx="1590903" cy="1235265"/>
            </a:xfrm>
            <a:prstGeom prst="roundRect">
              <a:avLst>
                <a:gd name="adj" fmla="val 806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TextBox 17">
              <a:extLst>
                <a:ext uri="{FF2B5EF4-FFF2-40B4-BE49-F238E27FC236}">
                  <a16:creationId xmlns:a16="http://schemas.microsoft.com/office/drawing/2014/main" id="{D2C0E0E3-8737-4A47-9455-8638A44CD4D0}"/>
                </a:ext>
              </a:extLst>
            </p:cNvPr>
            <p:cNvSpPr txBox="1"/>
            <p:nvPr/>
          </p:nvSpPr>
          <p:spPr>
            <a:xfrm>
              <a:off x="1546804" y="3489936"/>
              <a:ext cx="911606" cy="461665"/>
            </a:xfrm>
            <a:prstGeom prst="rect">
              <a:avLst/>
            </a:prstGeom>
            <a:noFill/>
          </p:spPr>
          <p:txBody>
            <a:bodyPr wrap="square" rtlCol="0">
              <a:spAutoFit/>
            </a:bodyPr>
            <a:lstStyle/>
            <a:p>
              <a:pPr algn="ctr"/>
              <a:r>
                <a:rPr lang="en-US" altLang="ko-KR" sz="2400" b="1" dirty="0" smtClean="0">
                  <a:solidFill>
                    <a:schemeClr val="bg1"/>
                  </a:solidFill>
                  <a:cs typeface="Arial" pitchFamily="34" charset="0"/>
                </a:rPr>
                <a:t>2009</a:t>
              </a:r>
              <a:endParaRPr lang="ko-KR" altLang="en-US" sz="2400" b="1" dirty="0">
                <a:solidFill>
                  <a:schemeClr val="bg1"/>
                </a:solidFill>
                <a:cs typeface="Arial" pitchFamily="34" charset="0"/>
              </a:endParaRPr>
            </a:p>
          </p:txBody>
        </p:sp>
        <p:sp>
          <p:nvSpPr>
            <p:cNvPr id="19" name="자유형: 도형 51">
              <a:extLst>
                <a:ext uri="{FF2B5EF4-FFF2-40B4-BE49-F238E27FC236}">
                  <a16:creationId xmlns:a16="http://schemas.microsoft.com/office/drawing/2014/main" id="{87F53188-80A7-4BCC-AF79-B204A4780B72}"/>
                </a:ext>
              </a:extLst>
            </p:cNvPr>
            <p:cNvSpPr/>
            <p:nvPr/>
          </p:nvSpPr>
          <p:spPr>
            <a:xfrm>
              <a:off x="936087"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6"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0" name="Group 5">
              <a:extLst>
                <a:ext uri="{FF2B5EF4-FFF2-40B4-BE49-F238E27FC236}">
                  <a16:creationId xmlns:a16="http://schemas.microsoft.com/office/drawing/2014/main" id="{8A66B9C6-B1E2-4828-B6A4-9AA3A7334C8C}"/>
                </a:ext>
              </a:extLst>
            </p:cNvPr>
            <p:cNvGrpSpPr/>
            <p:nvPr/>
          </p:nvGrpSpPr>
          <p:grpSpPr>
            <a:xfrm>
              <a:off x="1119942" y="4405676"/>
              <a:ext cx="1792290" cy="1452076"/>
              <a:chOff x="6728048" y="3326250"/>
              <a:chExt cx="1728192" cy="1314487"/>
            </a:xfrm>
          </p:grpSpPr>
          <p:sp>
            <p:nvSpPr>
              <p:cNvPr id="21" name="TextBox 20">
                <a:extLst>
                  <a:ext uri="{FF2B5EF4-FFF2-40B4-BE49-F238E27FC236}">
                    <a16:creationId xmlns:a16="http://schemas.microsoft.com/office/drawing/2014/main" id="{9B537ADF-6321-4275-A4CC-34578961EE4F}"/>
                  </a:ext>
                </a:extLst>
              </p:cNvPr>
              <p:cNvSpPr txBox="1"/>
              <p:nvPr/>
            </p:nvSpPr>
            <p:spPr>
              <a:xfrm>
                <a:off x="6728048" y="3777035"/>
                <a:ext cx="1728192" cy="863702"/>
              </a:xfrm>
              <a:prstGeom prst="rect">
                <a:avLst/>
              </a:prstGeom>
              <a:noFill/>
            </p:spPr>
            <p:txBody>
              <a:bodyPr wrap="square" rtlCol="0">
                <a:spAutoFit/>
              </a:bodyPr>
              <a:lstStyle/>
              <a:p>
                <a:pPr algn="ctr"/>
                <a:r>
                  <a:rPr lang="en-GB" sz="1400" b="1" dirty="0">
                    <a:solidFill>
                      <a:schemeClr val="tx1">
                        <a:lumMod val="75000"/>
                        <a:lumOff val="25000"/>
                      </a:schemeClr>
                    </a:solidFill>
                  </a:rPr>
                  <a:t>The national e-health program to automate Jordan’s healthcare sector  </a:t>
                </a:r>
              </a:p>
            </p:txBody>
          </p:sp>
          <p:sp>
            <p:nvSpPr>
              <p:cNvPr id="22" name="TextBox 21">
                <a:extLst>
                  <a:ext uri="{FF2B5EF4-FFF2-40B4-BE49-F238E27FC236}">
                    <a16:creationId xmlns:a16="http://schemas.microsoft.com/office/drawing/2014/main" id="{96843042-4F69-4DA0-98D9-C4017E1237C1}"/>
                  </a:ext>
                </a:extLst>
              </p:cNvPr>
              <p:cNvSpPr txBox="1"/>
              <p:nvPr/>
            </p:nvSpPr>
            <p:spPr>
              <a:xfrm>
                <a:off x="6728048" y="3326250"/>
                <a:ext cx="1728192" cy="292544"/>
              </a:xfrm>
              <a:prstGeom prst="rect">
                <a:avLst/>
              </a:prstGeom>
              <a:noFill/>
            </p:spPr>
            <p:txBody>
              <a:bodyPr wrap="square" rtlCol="0">
                <a:spAutoFit/>
              </a:bodyPr>
              <a:lstStyle/>
              <a:p>
                <a:pPr algn="ctr"/>
                <a:r>
                  <a:rPr lang="en-US" altLang="ko-KR" sz="1500" b="1" dirty="0" smtClean="0">
                    <a:solidFill>
                      <a:srgbClr val="0A5A90"/>
                    </a:solidFill>
                    <a:cs typeface="Arial" pitchFamily="34" charset="0"/>
                  </a:rPr>
                  <a:t>HAKEEM PROGRAM</a:t>
                </a:r>
                <a:endParaRPr lang="ko-KR" altLang="en-US" sz="1500" b="1" dirty="0">
                  <a:solidFill>
                    <a:srgbClr val="0A5A90"/>
                  </a:solidFill>
                  <a:cs typeface="Arial" pitchFamily="34" charset="0"/>
                </a:endParaRPr>
              </a:p>
            </p:txBody>
          </p:sp>
        </p:grpSp>
      </p:grpSp>
      <p:grpSp>
        <p:nvGrpSpPr>
          <p:cNvPr id="23" name="그룹 69">
            <a:extLst>
              <a:ext uri="{FF2B5EF4-FFF2-40B4-BE49-F238E27FC236}">
                <a16:creationId xmlns:a16="http://schemas.microsoft.com/office/drawing/2014/main" id="{FCE54113-D440-492A-B8DA-3B1255AAAA8A}"/>
              </a:ext>
            </a:extLst>
          </p:cNvPr>
          <p:cNvGrpSpPr/>
          <p:nvPr/>
        </p:nvGrpSpPr>
        <p:grpSpPr>
          <a:xfrm>
            <a:off x="2925944" y="4287073"/>
            <a:ext cx="2160000" cy="2770952"/>
            <a:chOff x="3657265" y="3296466"/>
            <a:chExt cx="2160000" cy="2770952"/>
          </a:xfrm>
          <a:effectLst>
            <a:outerShdw blurRad="63500" sx="102000" sy="102000" algn="ctr" rotWithShape="0">
              <a:prstClr val="black">
                <a:alpha val="40000"/>
              </a:prstClr>
            </a:outerShdw>
          </a:effectLst>
        </p:grpSpPr>
        <p:sp>
          <p:nvSpPr>
            <p:cNvPr id="24" name="Rounded Rectangle 8">
              <a:extLst>
                <a:ext uri="{FF2B5EF4-FFF2-40B4-BE49-F238E27FC236}">
                  <a16:creationId xmlns:a16="http://schemas.microsoft.com/office/drawing/2014/main" id="{FB15F189-6FA7-47AD-A19F-2384BE3A04F4}"/>
                </a:ext>
              </a:extLst>
            </p:cNvPr>
            <p:cNvSpPr/>
            <p:nvPr/>
          </p:nvSpPr>
          <p:spPr>
            <a:xfrm>
              <a:off x="3941814" y="3296466"/>
              <a:ext cx="1590903" cy="1235265"/>
            </a:xfrm>
            <a:prstGeom prst="roundRect">
              <a:avLst>
                <a:gd name="adj" fmla="val 8069"/>
              </a:avLst>
            </a:prstGeom>
            <a:solidFill>
              <a:srgbClr val="0A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TextBox 24">
              <a:extLst>
                <a:ext uri="{FF2B5EF4-FFF2-40B4-BE49-F238E27FC236}">
                  <a16:creationId xmlns:a16="http://schemas.microsoft.com/office/drawing/2014/main" id="{14B35554-8687-4FD1-A454-B68F5942993E}"/>
                </a:ext>
              </a:extLst>
            </p:cNvPr>
            <p:cNvSpPr txBox="1"/>
            <p:nvPr/>
          </p:nvSpPr>
          <p:spPr>
            <a:xfrm>
              <a:off x="4231673" y="3489936"/>
              <a:ext cx="971355" cy="461665"/>
            </a:xfrm>
            <a:prstGeom prst="rect">
              <a:avLst/>
            </a:prstGeom>
            <a:noFill/>
          </p:spPr>
          <p:txBody>
            <a:bodyPr wrap="square" rtlCol="0">
              <a:spAutoFit/>
            </a:bodyPr>
            <a:lstStyle/>
            <a:p>
              <a:pPr algn="ctr"/>
              <a:r>
                <a:rPr lang="en-US" altLang="ko-KR" sz="2400" b="1" dirty="0" smtClean="0">
                  <a:solidFill>
                    <a:schemeClr val="bg1"/>
                  </a:solidFill>
                  <a:cs typeface="Arial" pitchFamily="34" charset="0"/>
                </a:rPr>
                <a:t>2013</a:t>
              </a:r>
              <a:endParaRPr lang="ko-KR" altLang="en-US" sz="2400" b="1" dirty="0">
                <a:solidFill>
                  <a:schemeClr val="bg1"/>
                </a:solidFill>
                <a:cs typeface="Arial" pitchFamily="34" charset="0"/>
              </a:endParaRPr>
            </a:p>
          </p:txBody>
        </p:sp>
        <p:sp>
          <p:nvSpPr>
            <p:cNvPr id="26" name="자유형: 도형 54">
              <a:extLst>
                <a:ext uri="{FF2B5EF4-FFF2-40B4-BE49-F238E27FC236}">
                  <a16:creationId xmlns:a16="http://schemas.microsoft.com/office/drawing/2014/main" id="{D9B06BBA-EFE5-4D7B-8D27-9367F60B0CCD}"/>
                </a:ext>
              </a:extLst>
            </p:cNvPr>
            <p:cNvSpPr/>
            <p:nvPr/>
          </p:nvSpPr>
          <p:spPr>
            <a:xfrm>
              <a:off x="3657265"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5"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7" name="Group 11">
              <a:extLst>
                <a:ext uri="{FF2B5EF4-FFF2-40B4-BE49-F238E27FC236}">
                  <a16:creationId xmlns:a16="http://schemas.microsoft.com/office/drawing/2014/main" id="{A49BF44A-A16F-46AC-BFA2-59816D0F4319}"/>
                </a:ext>
              </a:extLst>
            </p:cNvPr>
            <p:cNvGrpSpPr/>
            <p:nvPr/>
          </p:nvGrpSpPr>
          <p:grpSpPr>
            <a:xfrm>
              <a:off x="3829592" y="4405676"/>
              <a:ext cx="1803822" cy="1584820"/>
              <a:chOff x="6716929" y="3326250"/>
              <a:chExt cx="1739311" cy="1434653"/>
            </a:xfrm>
          </p:grpSpPr>
          <p:sp>
            <p:nvSpPr>
              <p:cNvPr id="28" name="TextBox 27">
                <a:extLst>
                  <a:ext uri="{FF2B5EF4-FFF2-40B4-BE49-F238E27FC236}">
                    <a16:creationId xmlns:a16="http://schemas.microsoft.com/office/drawing/2014/main" id="{1F72B455-51C0-4C05-B34E-33BAC8D55364}"/>
                  </a:ext>
                </a:extLst>
              </p:cNvPr>
              <p:cNvSpPr txBox="1"/>
              <p:nvPr/>
            </p:nvSpPr>
            <p:spPr>
              <a:xfrm>
                <a:off x="6716929" y="3702171"/>
                <a:ext cx="1728192" cy="1058732"/>
              </a:xfrm>
              <a:prstGeom prst="rect">
                <a:avLst/>
              </a:prstGeom>
              <a:noFill/>
            </p:spPr>
            <p:txBody>
              <a:bodyPr wrap="square" rtlCol="0">
                <a:spAutoFit/>
              </a:bodyPr>
              <a:lstStyle/>
              <a:p>
                <a:pPr algn="ctr"/>
                <a:r>
                  <a:rPr lang="en-GB" sz="1400" b="1" dirty="0">
                    <a:solidFill>
                      <a:schemeClr val="tx1">
                        <a:lumMod val="75000"/>
                        <a:lumOff val="25000"/>
                      </a:schemeClr>
                    </a:solidFill>
                  </a:rPr>
                  <a:t>The central online hub for credible evidence-based health information across Jordan </a:t>
                </a:r>
                <a:r>
                  <a:rPr lang="en-US" altLang="ko-KR" sz="1400" b="1" dirty="0" smtClean="0">
                    <a:solidFill>
                      <a:schemeClr val="tx1">
                        <a:lumMod val="75000"/>
                        <a:lumOff val="25000"/>
                      </a:schemeClr>
                    </a:solidFill>
                    <a:cs typeface="Arial" pitchFamily="34" charset="0"/>
                  </a:rPr>
                  <a:t> </a:t>
                </a:r>
                <a:endParaRPr lang="en-US" altLang="ko-KR" sz="14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F2BF3A8E-1C8D-4605-A1E4-C1CAA2607BB4}"/>
                  </a:ext>
                </a:extLst>
              </p:cNvPr>
              <p:cNvSpPr txBox="1"/>
              <p:nvPr/>
            </p:nvSpPr>
            <p:spPr>
              <a:xfrm>
                <a:off x="6728048" y="3326250"/>
                <a:ext cx="1728192" cy="292544"/>
              </a:xfrm>
              <a:prstGeom prst="rect">
                <a:avLst/>
              </a:prstGeom>
              <a:noFill/>
            </p:spPr>
            <p:txBody>
              <a:bodyPr wrap="square" rtlCol="0">
                <a:spAutoFit/>
              </a:bodyPr>
              <a:lstStyle/>
              <a:p>
                <a:pPr algn="ctr"/>
                <a:r>
                  <a:rPr lang="en-US" altLang="ko-KR" sz="1500" b="1" dirty="0">
                    <a:solidFill>
                      <a:srgbClr val="0A5A90"/>
                    </a:solidFill>
                    <a:cs typeface="Arial" pitchFamily="34" charset="0"/>
                  </a:rPr>
                  <a:t>ELM</a:t>
                </a:r>
                <a:endParaRPr lang="ko-KR" altLang="en-US" sz="1500" b="1" dirty="0">
                  <a:solidFill>
                    <a:srgbClr val="0A5A90"/>
                  </a:solidFill>
                  <a:cs typeface="Arial" pitchFamily="34" charset="0"/>
                </a:endParaRPr>
              </a:p>
            </p:txBody>
          </p:sp>
        </p:grpSp>
      </p:grpSp>
      <p:grpSp>
        <p:nvGrpSpPr>
          <p:cNvPr id="30" name="그룹 68">
            <a:extLst>
              <a:ext uri="{FF2B5EF4-FFF2-40B4-BE49-F238E27FC236}">
                <a16:creationId xmlns:a16="http://schemas.microsoft.com/office/drawing/2014/main" id="{B2F75F91-4972-43DC-BD46-906581FD3598}"/>
              </a:ext>
            </a:extLst>
          </p:cNvPr>
          <p:cNvGrpSpPr/>
          <p:nvPr/>
        </p:nvGrpSpPr>
        <p:grpSpPr>
          <a:xfrm>
            <a:off x="5647122" y="4287073"/>
            <a:ext cx="2160000" cy="2770952"/>
            <a:chOff x="6378443" y="3296466"/>
            <a:chExt cx="2160000" cy="2770952"/>
          </a:xfrm>
          <a:effectLst>
            <a:outerShdw blurRad="63500" sx="102000" sy="102000" algn="ctr" rotWithShape="0">
              <a:prstClr val="black">
                <a:alpha val="40000"/>
              </a:prstClr>
            </a:outerShdw>
          </a:effectLst>
        </p:grpSpPr>
        <p:sp>
          <p:nvSpPr>
            <p:cNvPr id="31" name="Rounded Rectangle 14">
              <a:extLst>
                <a:ext uri="{FF2B5EF4-FFF2-40B4-BE49-F238E27FC236}">
                  <a16:creationId xmlns:a16="http://schemas.microsoft.com/office/drawing/2014/main" id="{2B972F49-AC0A-4B74-B683-41196B504B4D}"/>
                </a:ext>
              </a:extLst>
            </p:cNvPr>
            <p:cNvSpPr/>
            <p:nvPr/>
          </p:nvSpPr>
          <p:spPr>
            <a:xfrm>
              <a:off x="6662992" y="3296466"/>
              <a:ext cx="1590903" cy="1235265"/>
            </a:xfrm>
            <a:prstGeom prst="roundRect">
              <a:avLst>
                <a:gd name="adj" fmla="val 806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2" name="TextBox 31">
              <a:extLst>
                <a:ext uri="{FF2B5EF4-FFF2-40B4-BE49-F238E27FC236}">
                  <a16:creationId xmlns:a16="http://schemas.microsoft.com/office/drawing/2014/main" id="{073A9126-F455-473A-933F-DBE92316F412}"/>
                </a:ext>
              </a:extLst>
            </p:cNvPr>
            <p:cNvSpPr txBox="1"/>
            <p:nvPr/>
          </p:nvSpPr>
          <p:spPr>
            <a:xfrm>
              <a:off x="6812288" y="3532275"/>
              <a:ext cx="1236260" cy="461665"/>
            </a:xfrm>
            <a:prstGeom prst="rect">
              <a:avLst/>
            </a:prstGeom>
            <a:noFill/>
          </p:spPr>
          <p:txBody>
            <a:bodyPr wrap="square" rtlCol="0">
              <a:spAutoFit/>
            </a:bodyPr>
            <a:lstStyle/>
            <a:p>
              <a:pPr algn="ctr"/>
              <a:r>
                <a:rPr lang="en-US" altLang="ko-KR" sz="2400" b="1" dirty="0" smtClean="0">
                  <a:solidFill>
                    <a:schemeClr val="bg1"/>
                  </a:solidFill>
                  <a:cs typeface="Arial" pitchFamily="34" charset="0"/>
                </a:rPr>
                <a:t>2015</a:t>
              </a:r>
              <a:endParaRPr lang="ko-KR" altLang="en-US" sz="2400" b="1" dirty="0">
                <a:solidFill>
                  <a:schemeClr val="bg1"/>
                </a:solidFill>
                <a:cs typeface="Arial" pitchFamily="34" charset="0"/>
              </a:endParaRPr>
            </a:p>
          </p:txBody>
        </p:sp>
        <p:sp>
          <p:nvSpPr>
            <p:cNvPr id="33" name="자유형: 도형 53">
              <a:extLst>
                <a:ext uri="{FF2B5EF4-FFF2-40B4-BE49-F238E27FC236}">
                  <a16:creationId xmlns:a16="http://schemas.microsoft.com/office/drawing/2014/main" id="{C828C356-F76C-4E0D-A48F-AC9D9B482208}"/>
                </a:ext>
              </a:extLst>
            </p:cNvPr>
            <p:cNvSpPr/>
            <p:nvPr/>
          </p:nvSpPr>
          <p:spPr>
            <a:xfrm>
              <a:off x="6378443"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5"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4" name="Group 17">
              <a:extLst>
                <a:ext uri="{FF2B5EF4-FFF2-40B4-BE49-F238E27FC236}">
                  <a16:creationId xmlns:a16="http://schemas.microsoft.com/office/drawing/2014/main" id="{C710B1EE-47DC-4C56-858A-F93CF137E412}"/>
                </a:ext>
              </a:extLst>
            </p:cNvPr>
            <p:cNvGrpSpPr/>
            <p:nvPr/>
          </p:nvGrpSpPr>
          <p:grpSpPr>
            <a:xfrm>
              <a:off x="6562297" y="4405679"/>
              <a:ext cx="1828340" cy="1450839"/>
              <a:chOff x="6728048" y="3326250"/>
              <a:chExt cx="1762953" cy="1313366"/>
            </a:xfrm>
          </p:grpSpPr>
          <p:sp>
            <p:nvSpPr>
              <p:cNvPr id="35" name="TextBox 34">
                <a:extLst>
                  <a:ext uri="{FF2B5EF4-FFF2-40B4-BE49-F238E27FC236}">
                    <a16:creationId xmlns:a16="http://schemas.microsoft.com/office/drawing/2014/main" id="{AC6F283D-BED3-4711-B9CF-D22290D27616}"/>
                  </a:ext>
                </a:extLst>
              </p:cNvPr>
              <p:cNvSpPr txBox="1"/>
              <p:nvPr/>
            </p:nvSpPr>
            <p:spPr>
              <a:xfrm>
                <a:off x="6762809" y="3775915"/>
                <a:ext cx="1728192" cy="863701"/>
              </a:xfrm>
              <a:prstGeom prst="rect">
                <a:avLst/>
              </a:prstGeom>
              <a:noFill/>
            </p:spPr>
            <p:txBody>
              <a:bodyPr wrap="square" rtlCol="0">
                <a:spAutoFit/>
              </a:bodyPr>
              <a:lstStyle/>
              <a:p>
                <a:pPr algn="ctr"/>
                <a:r>
                  <a:rPr lang="en-GB" sz="1400" b="1" dirty="0">
                    <a:solidFill>
                      <a:schemeClr val="tx1">
                        <a:lumMod val="75000"/>
                        <a:lumOff val="25000"/>
                      </a:schemeClr>
                    </a:solidFill>
                  </a:rPr>
                  <a:t>The educational arm to develop human capital in health informatics </a:t>
                </a:r>
              </a:p>
            </p:txBody>
          </p:sp>
          <p:sp>
            <p:nvSpPr>
              <p:cNvPr id="36" name="TextBox 35">
                <a:extLst>
                  <a:ext uri="{FF2B5EF4-FFF2-40B4-BE49-F238E27FC236}">
                    <a16:creationId xmlns:a16="http://schemas.microsoft.com/office/drawing/2014/main" id="{1D2B35FE-6851-47ED-A057-E162EA4E5C55}"/>
                  </a:ext>
                </a:extLst>
              </p:cNvPr>
              <p:cNvSpPr txBox="1"/>
              <p:nvPr/>
            </p:nvSpPr>
            <p:spPr>
              <a:xfrm>
                <a:off x="6728048" y="3326250"/>
                <a:ext cx="1728192" cy="292544"/>
              </a:xfrm>
              <a:prstGeom prst="rect">
                <a:avLst/>
              </a:prstGeom>
              <a:noFill/>
            </p:spPr>
            <p:txBody>
              <a:bodyPr wrap="square" rtlCol="0">
                <a:spAutoFit/>
              </a:bodyPr>
              <a:lstStyle/>
              <a:p>
                <a:pPr algn="ctr"/>
                <a:r>
                  <a:rPr lang="en-US" altLang="ko-KR" sz="1500" b="1" dirty="0" smtClean="0">
                    <a:solidFill>
                      <a:srgbClr val="0A5A90"/>
                    </a:solidFill>
                    <a:cs typeface="Arial" pitchFamily="34" charset="0"/>
                  </a:rPr>
                  <a:t>HAKEEM ACADEMY</a:t>
                </a:r>
                <a:endParaRPr lang="ko-KR" altLang="en-US" sz="1500" b="1" dirty="0">
                  <a:solidFill>
                    <a:srgbClr val="0A5A90"/>
                  </a:solidFill>
                  <a:cs typeface="Arial" pitchFamily="34" charset="0"/>
                </a:endParaRPr>
              </a:p>
            </p:txBody>
          </p:sp>
        </p:grpSp>
      </p:grpSp>
      <p:grpSp>
        <p:nvGrpSpPr>
          <p:cNvPr id="37" name="그룹 67">
            <a:extLst>
              <a:ext uri="{FF2B5EF4-FFF2-40B4-BE49-F238E27FC236}">
                <a16:creationId xmlns:a16="http://schemas.microsoft.com/office/drawing/2014/main" id="{D18A439F-27C9-46A3-9904-FDA6996CDA58}"/>
              </a:ext>
            </a:extLst>
          </p:cNvPr>
          <p:cNvGrpSpPr/>
          <p:nvPr/>
        </p:nvGrpSpPr>
        <p:grpSpPr>
          <a:xfrm>
            <a:off x="8368300" y="4287073"/>
            <a:ext cx="2160000" cy="2770952"/>
            <a:chOff x="9099621" y="3296466"/>
            <a:chExt cx="2160000" cy="2770952"/>
          </a:xfrm>
          <a:effectLst>
            <a:outerShdw blurRad="63500" sx="102000" sy="102000" algn="ctr" rotWithShape="0">
              <a:prstClr val="black">
                <a:alpha val="40000"/>
              </a:prstClr>
            </a:outerShdw>
          </a:effectLst>
        </p:grpSpPr>
        <p:sp>
          <p:nvSpPr>
            <p:cNvPr id="38" name="Rounded Rectangle 20">
              <a:extLst>
                <a:ext uri="{FF2B5EF4-FFF2-40B4-BE49-F238E27FC236}">
                  <a16:creationId xmlns:a16="http://schemas.microsoft.com/office/drawing/2014/main" id="{FA94F9C7-B17F-4481-A828-8E98B7390848}"/>
                </a:ext>
              </a:extLst>
            </p:cNvPr>
            <p:cNvSpPr/>
            <p:nvPr/>
          </p:nvSpPr>
          <p:spPr>
            <a:xfrm>
              <a:off x="9384170" y="3296466"/>
              <a:ext cx="1590903" cy="1235265"/>
            </a:xfrm>
            <a:prstGeom prst="roundRect">
              <a:avLst>
                <a:gd name="adj" fmla="val 8069"/>
              </a:avLst>
            </a:prstGeom>
            <a:solidFill>
              <a:srgbClr val="0A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TextBox 38">
              <a:extLst>
                <a:ext uri="{FF2B5EF4-FFF2-40B4-BE49-F238E27FC236}">
                  <a16:creationId xmlns:a16="http://schemas.microsoft.com/office/drawing/2014/main" id="{6D6ABCCF-C8AF-4C52-9183-3F5FAF77C253}"/>
                </a:ext>
              </a:extLst>
            </p:cNvPr>
            <p:cNvSpPr txBox="1"/>
            <p:nvPr/>
          </p:nvSpPr>
          <p:spPr>
            <a:xfrm>
              <a:off x="9754646" y="3548243"/>
              <a:ext cx="939199" cy="461665"/>
            </a:xfrm>
            <a:prstGeom prst="rect">
              <a:avLst/>
            </a:prstGeom>
            <a:noFill/>
          </p:spPr>
          <p:txBody>
            <a:bodyPr wrap="square" rtlCol="0">
              <a:spAutoFit/>
            </a:bodyPr>
            <a:lstStyle/>
            <a:p>
              <a:pPr algn="ctr"/>
              <a:r>
                <a:rPr lang="en-US" altLang="ko-KR" sz="2400" b="1" dirty="0" smtClean="0">
                  <a:solidFill>
                    <a:schemeClr val="bg1"/>
                  </a:solidFill>
                  <a:cs typeface="Arial" pitchFamily="34" charset="0"/>
                </a:rPr>
                <a:t>2019</a:t>
              </a:r>
              <a:endParaRPr lang="ko-KR" altLang="en-US" sz="2400" b="1" dirty="0">
                <a:solidFill>
                  <a:schemeClr val="bg1"/>
                </a:solidFill>
                <a:cs typeface="Arial" pitchFamily="34" charset="0"/>
              </a:endParaRPr>
            </a:p>
          </p:txBody>
        </p:sp>
        <p:sp>
          <p:nvSpPr>
            <p:cNvPr id="40" name="자유형: 도형 52">
              <a:extLst>
                <a:ext uri="{FF2B5EF4-FFF2-40B4-BE49-F238E27FC236}">
                  <a16:creationId xmlns:a16="http://schemas.microsoft.com/office/drawing/2014/main" id="{B7E10FBA-82E7-4AF5-BB44-AEC585414F59}"/>
                </a:ext>
              </a:extLst>
            </p:cNvPr>
            <p:cNvSpPr/>
            <p:nvPr/>
          </p:nvSpPr>
          <p:spPr>
            <a:xfrm>
              <a:off x="9099621"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5"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1" name="Group 23">
              <a:extLst>
                <a:ext uri="{FF2B5EF4-FFF2-40B4-BE49-F238E27FC236}">
                  <a16:creationId xmlns:a16="http://schemas.microsoft.com/office/drawing/2014/main" id="{AD669631-3895-4259-B0FD-926D38EA47BA}"/>
                </a:ext>
              </a:extLst>
            </p:cNvPr>
            <p:cNvGrpSpPr/>
            <p:nvPr/>
          </p:nvGrpSpPr>
          <p:grpSpPr>
            <a:xfrm>
              <a:off x="9135404" y="4405678"/>
              <a:ext cx="2010894" cy="1373695"/>
              <a:chOff x="6585275" y="3326250"/>
              <a:chExt cx="1938979" cy="1243532"/>
            </a:xfrm>
          </p:grpSpPr>
          <p:sp>
            <p:nvSpPr>
              <p:cNvPr id="42" name="TextBox 41">
                <a:extLst>
                  <a:ext uri="{FF2B5EF4-FFF2-40B4-BE49-F238E27FC236}">
                    <a16:creationId xmlns:a16="http://schemas.microsoft.com/office/drawing/2014/main" id="{104FC0A4-4B26-41C1-B98B-F8D17E550169}"/>
                  </a:ext>
                </a:extLst>
              </p:cNvPr>
              <p:cNvSpPr txBox="1"/>
              <p:nvPr/>
            </p:nvSpPr>
            <p:spPr>
              <a:xfrm>
                <a:off x="6585275" y="3706080"/>
                <a:ext cx="1938979" cy="863702"/>
              </a:xfrm>
              <a:prstGeom prst="rect">
                <a:avLst/>
              </a:prstGeom>
              <a:noFill/>
            </p:spPr>
            <p:txBody>
              <a:bodyPr wrap="square" rtlCol="0">
                <a:spAutoFit/>
              </a:bodyPr>
              <a:lstStyle/>
              <a:p>
                <a:pPr algn="ctr"/>
                <a:r>
                  <a:rPr lang="en-GB" sz="1400" b="1" dirty="0">
                    <a:solidFill>
                      <a:schemeClr val="tx1">
                        <a:lumMod val="75000"/>
                        <a:lumOff val="25000"/>
                      </a:schemeClr>
                    </a:solidFill>
                  </a:rPr>
                  <a:t>The </a:t>
                </a:r>
                <a:r>
                  <a:rPr lang="en-GB" sz="1400" b="1" dirty="0" smtClean="0">
                    <a:solidFill>
                      <a:schemeClr val="tx1">
                        <a:lumMod val="75000"/>
                        <a:lumOff val="25000"/>
                      </a:schemeClr>
                    </a:solidFill>
                  </a:rPr>
                  <a:t>health </a:t>
                </a:r>
                <a:r>
                  <a:rPr lang="en-GB" sz="1400" b="1" dirty="0">
                    <a:solidFill>
                      <a:schemeClr val="tx1">
                        <a:lumMod val="75000"/>
                        <a:lumOff val="25000"/>
                      </a:schemeClr>
                    </a:solidFill>
                  </a:rPr>
                  <a:t>data analytics program that supports studies and scientific researches </a:t>
                </a:r>
              </a:p>
            </p:txBody>
          </p:sp>
          <p:sp>
            <p:nvSpPr>
              <p:cNvPr id="43" name="TextBox 42">
                <a:extLst>
                  <a:ext uri="{FF2B5EF4-FFF2-40B4-BE49-F238E27FC236}">
                    <a16:creationId xmlns:a16="http://schemas.microsoft.com/office/drawing/2014/main" id="{C725BDF3-7927-4AF3-9596-454A9E68425A}"/>
                  </a:ext>
                </a:extLst>
              </p:cNvPr>
              <p:cNvSpPr txBox="1"/>
              <p:nvPr/>
            </p:nvSpPr>
            <p:spPr>
              <a:xfrm>
                <a:off x="6728048" y="3326250"/>
                <a:ext cx="1728192" cy="292544"/>
              </a:xfrm>
              <a:prstGeom prst="rect">
                <a:avLst/>
              </a:prstGeom>
              <a:noFill/>
            </p:spPr>
            <p:txBody>
              <a:bodyPr wrap="square" rtlCol="0">
                <a:spAutoFit/>
              </a:bodyPr>
              <a:lstStyle/>
              <a:p>
                <a:pPr algn="ctr"/>
                <a:r>
                  <a:rPr lang="en-US" altLang="ko-KR" sz="1500" b="1" dirty="0">
                    <a:solidFill>
                      <a:srgbClr val="0A5A90"/>
                    </a:solidFill>
                    <a:cs typeface="Arial" pitchFamily="34" charset="0"/>
                  </a:rPr>
                  <a:t>HDA</a:t>
                </a:r>
                <a:endParaRPr lang="ko-KR" altLang="en-US" sz="1500" b="1" dirty="0">
                  <a:solidFill>
                    <a:srgbClr val="0A5A90"/>
                  </a:solidFill>
                  <a:cs typeface="Arial" pitchFamily="34" charset="0"/>
                </a:endParaRPr>
              </a:p>
            </p:txBody>
          </p:sp>
        </p:grpSp>
      </p:grpSp>
      <p:sp>
        <p:nvSpPr>
          <p:cNvPr id="44" name="Rectangle 43"/>
          <p:cNvSpPr/>
          <p:nvPr/>
        </p:nvSpPr>
        <p:spPr>
          <a:xfrm>
            <a:off x="1926719" y="1770136"/>
            <a:ext cx="7808514" cy="646331"/>
          </a:xfrm>
          <a:prstGeom prst="rect">
            <a:avLst/>
          </a:prstGeom>
        </p:spPr>
        <p:txBody>
          <a:bodyPr wrap="square">
            <a:spAutoFit/>
          </a:bodyPr>
          <a:lstStyle/>
          <a:p>
            <a:pPr algn="just"/>
            <a:r>
              <a:rPr lang="en-US" dirty="0" smtClean="0">
                <a:solidFill>
                  <a:schemeClr val="tx1">
                    <a:lumMod val="65000"/>
                    <a:lumOff val="35000"/>
                  </a:schemeClr>
                </a:solidFill>
                <a:latin typeface="Open Sans"/>
              </a:rPr>
              <a:t>EHS </a:t>
            </a:r>
            <a:r>
              <a:rPr lang="en-US" dirty="0">
                <a:solidFill>
                  <a:schemeClr val="tx1">
                    <a:lumMod val="65000"/>
                    <a:lumOff val="35000"/>
                  </a:schemeClr>
                </a:solidFill>
                <a:latin typeface="Open Sans"/>
              </a:rPr>
              <a:t>exclusively oversees four key programs that utilize technology to advance the quality of healthcare services in Jordan’s public health </a:t>
            </a:r>
            <a:r>
              <a:rPr lang="en-US" dirty="0" smtClean="0">
                <a:solidFill>
                  <a:schemeClr val="tx1">
                    <a:lumMod val="65000"/>
                    <a:lumOff val="35000"/>
                  </a:schemeClr>
                </a:solidFill>
                <a:latin typeface="Open Sans"/>
              </a:rPr>
              <a:t>sector:</a:t>
            </a:r>
            <a:endParaRPr lang="en-US" dirty="0">
              <a:solidFill>
                <a:schemeClr val="tx1">
                  <a:lumMod val="65000"/>
                  <a:lumOff val="35000"/>
                </a:schemeClr>
              </a:solidFill>
            </a:endParaRPr>
          </a:p>
        </p:txBody>
      </p:sp>
      <p:sp>
        <p:nvSpPr>
          <p:cNvPr id="45" name="Freeform: Shape 72">
            <a:extLst>
              <a:ext uri="{FF2B5EF4-FFF2-40B4-BE49-F238E27FC236}">
                <a16:creationId xmlns:a16="http://schemas.microsoft.com/office/drawing/2014/main" id="{1F440B29-760A-423B-A69D-C8957F5A7397}"/>
              </a:ext>
            </a:extLst>
          </p:cNvPr>
          <p:cNvSpPr/>
          <p:nvPr/>
        </p:nvSpPr>
        <p:spPr>
          <a:xfrm>
            <a:off x="1426444" y="1822703"/>
            <a:ext cx="502060" cy="497451"/>
          </a:xfrm>
          <a:custGeom>
            <a:avLst/>
            <a:gdLst>
              <a:gd name="connsiteX0" fmla="*/ 547216 w 1058038"/>
              <a:gd name="connsiteY0" fmla="*/ 0 h 1048324"/>
              <a:gd name="connsiteX1" fmla="*/ 547216 w 1058038"/>
              <a:gd name="connsiteY1" fmla="*/ 0 h 1048324"/>
              <a:gd name="connsiteX2" fmla="*/ 547216 w 1058038"/>
              <a:gd name="connsiteY2" fmla="*/ 0 h 1048324"/>
              <a:gd name="connsiteX3" fmla="*/ 501496 w 1058038"/>
              <a:gd name="connsiteY3" fmla="*/ 0 h 1048324"/>
              <a:gd name="connsiteX4" fmla="*/ 501496 w 1058038"/>
              <a:gd name="connsiteY4" fmla="*/ 343354 h 1048324"/>
              <a:gd name="connsiteX5" fmla="*/ 547216 w 1058038"/>
              <a:gd name="connsiteY5" fmla="*/ 343354 h 1048324"/>
              <a:gd name="connsiteX6" fmla="*/ 547216 w 1058038"/>
              <a:gd name="connsiteY6" fmla="*/ 0 h 1048324"/>
              <a:gd name="connsiteX7" fmla="*/ 456165 w 1058038"/>
              <a:gd name="connsiteY7" fmla="*/ 352291 h 1048324"/>
              <a:gd name="connsiteX8" fmla="*/ 282610 w 1058038"/>
              <a:gd name="connsiteY8" fmla="*/ 63076 h 1048324"/>
              <a:gd name="connsiteX9" fmla="*/ 246215 w 1058038"/>
              <a:gd name="connsiteY9" fmla="*/ 81338 h 1048324"/>
              <a:gd name="connsiteX10" fmla="*/ 410445 w 1058038"/>
              <a:gd name="connsiteY10" fmla="*/ 379360 h 1048324"/>
              <a:gd name="connsiteX11" fmla="*/ 456165 w 1058038"/>
              <a:gd name="connsiteY11" fmla="*/ 352291 h 1048324"/>
              <a:gd name="connsiteX12" fmla="*/ 374050 w 1058038"/>
              <a:gd name="connsiteY12" fmla="*/ 415755 h 1048324"/>
              <a:gd name="connsiteX13" fmla="*/ 82115 w 1058038"/>
              <a:gd name="connsiteY13" fmla="*/ 243884 h 1048324"/>
              <a:gd name="connsiteX14" fmla="*/ 54657 w 1058038"/>
              <a:gd name="connsiteY14" fmla="*/ 289215 h 1048324"/>
              <a:gd name="connsiteX15" fmla="*/ 355917 w 1058038"/>
              <a:gd name="connsiteY15" fmla="*/ 451761 h 1048324"/>
              <a:gd name="connsiteX16" fmla="*/ 374050 w 1058038"/>
              <a:gd name="connsiteY16" fmla="*/ 415755 h 1048324"/>
              <a:gd name="connsiteX17" fmla="*/ 337267 w 1058038"/>
              <a:gd name="connsiteY17" fmla="*/ 506029 h 1048324"/>
              <a:gd name="connsiteX18" fmla="*/ 0 w 1058038"/>
              <a:gd name="connsiteY18" fmla="*/ 506029 h 1048324"/>
              <a:gd name="connsiteX19" fmla="*/ 0 w 1058038"/>
              <a:gd name="connsiteY19" fmla="*/ 551361 h 1048324"/>
              <a:gd name="connsiteX20" fmla="*/ 337267 w 1058038"/>
              <a:gd name="connsiteY20" fmla="*/ 551361 h 1048324"/>
              <a:gd name="connsiteX21" fmla="*/ 337267 w 1058038"/>
              <a:gd name="connsiteY21" fmla="*/ 506029 h 1048324"/>
              <a:gd name="connsiteX22" fmla="*/ 355917 w 1058038"/>
              <a:gd name="connsiteY22" fmla="*/ 596563 h 1048324"/>
              <a:gd name="connsiteX23" fmla="*/ 54657 w 1058038"/>
              <a:gd name="connsiteY23" fmla="*/ 768046 h 1048324"/>
              <a:gd name="connsiteX24" fmla="*/ 82115 w 1058038"/>
              <a:gd name="connsiteY24" fmla="*/ 813377 h 1048324"/>
              <a:gd name="connsiteX25" fmla="*/ 374050 w 1058038"/>
              <a:gd name="connsiteY25" fmla="*/ 641506 h 1048324"/>
              <a:gd name="connsiteX26" fmla="*/ 355917 w 1058038"/>
              <a:gd name="connsiteY26" fmla="*/ 596563 h 1048324"/>
              <a:gd name="connsiteX27" fmla="*/ 246344 w 1058038"/>
              <a:gd name="connsiteY27" fmla="*/ 966986 h 1048324"/>
              <a:gd name="connsiteX28" fmla="*/ 282739 w 1058038"/>
              <a:gd name="connsiteY28" fmla="*/ 994056 h 1048324"/>
              <a:gd name="connsiteX29" fmla="*/ 456294 w 1058038"/>
              <a:gd name="connsiteY29" fmla="*/ 696033 h 1048324"/>
              <a:gd name="connsiteX30" fmla="*/ 410574 w 1058038"/>
              <a:gd name="connsiteY30" fmla="*/ 677771 h 1048324"/>
              <a:gd name="connsiteX31" fmla="*/ 246344 w 1058038"/>
              <a:gd name="connsiteY31" fmla="*/ 966986 h 1048324"/>
              <a:gd name="connsiteX32" fmla="*/ 501496 w 1058038"/>
              <a:gd name="connsiteY32" fmla="*/ 1048324 h 1048324"/>
              <a:gd name="connsiteX33" fmla="*/ 547216 w 1058038"/>
              <a:gd name="connsiteY33" fmla="*/ 1048324 h 1048324"/>
              <a:gd name="connsiteX34" fmla="*/ 547216 w 1058038"/>
              <a:gd name="connsiteY34" fmla="*/ 713907 h 1048324"/>
              <a:gd name="connsiteX35" fmla="*/ 501496 w 1058038"/>
              <a:gd name="connsiteY35" fmla="*/ 713907 h 1048324"/>
              <a:gd name="connsiteX36" fmla="*/ 501496 w 1058038"/>
              <a:gd name="connsiteY36" fmla="*/ 1048324 h 1048324"/>
              <a:gd name="connsiteX37" fmla="*/ 601744 w 1058038"/>
              <a:gd name="connsiteY37" fmla="*/ 696033 h 1048324"/>
              <a:gd name="connsiteX38" fmla="*/ 775299 w 1058038"/>
              <a:gd name="connsiteY38" fmla="*/ 994056 h 1048324"/>
              <a:gd name="connsiteX39" fmla="*/ 811694 w 1058038"/>
              <a:gd name="connsiteY39" fmla="*/ 966986 h 1048324"/>
              <a:gd name="connsiteX40" fmla="*/ 638657 w 1058038"/>
              <a:gd name="connsiteY40" fmla="*/ 677771 h 1048324"/>
              <a:gd name="connsiteX41" fmla="*/ 601744 w 1058038"/>
              <a:gd name="connsiteY41" fmla="*/ 696033 h 1048324"/>
              <a:gd name="connsiteX42" fmla="*/ 675051 w 1058038"/>
              <a:gd name="connsiteY42" fmla="*/ 641506 h 1048324"/>
              <a:gd name="connsiteX43" fmla="*/ 975923 w 1058038"/>
              <a:gd name="connsiteY43" fmla="*/ 813377 h 1048324"/>
              <a:gd name="connsiteX44" fmla="*/ 994185 w 1058038"/>
              <a:gd name="connsiteY44" fmla="*/ 768046 h 1048324"/>
              <a:gd name="connsiteX45" fmla="*/ 702250 w 1058038"/>
              <a:gd name="connsiteY45" fmla="*/ 596563 h 1048324"/>
              <a:gd name="connsiteX46" fmla="*/ 675051 w 1058038"/>
              <a:gd name="connsiteY46" fmla="*/ 641506 h 1048324"/>
              <a:gd name="connsiteX47" fmla="*/ 711446 w 1058038"/>
              <a:gd name="connsiteY47" fmla="*/ 506029 h 1048324"/>
              <a:gd name="connsiteX48" fmla="*/ 711446 w 1058038"/>
              <a:gd name="connsiteY48" fmla="*/ 551361 h 1048324"/>
              <a:gd name="connsiteX49" fmla="*/ 1058038 w 1058038"/>
              <a:gd name="connsiteY49" fmla="*/ 551361 h 1048324"/>
              <a:gd name="connsiteX50" fmla="*/ 1058038 w 1058038"/>
              <a:gd name="connsiteY50" fmla="*/ 506029 h 1048324"/>
              <a:gd name="connsiteX51" fmla="*/ 711446 w 1058038"/>
              <a:gd name="connsiteY51" fmla="*/ 506029 h 1048324"/>
              <a:gd name="connsiteX52" fmla="*/ 702121 w 1058038"/>
              <a:gd name="connsiteY52" fmla="*/ 451761 h 1048324"/>
              <a:gd name="connsiteX53" fmla="*/ 994056 w 1058038"/>
              <a:gd name="connsiteY53" fmla="*/ 289215 h 1048324"/>
              <a:gd name="connsiteX54" fmla="*/ 975794 w 1058038"/>
              <a:gd name="connsiteY54" fmla="*/ 243884 h 1048324"/>
              <a:gd name="connsiteX55" fmla="*/ 674922 w 1058038"/>
              <a:gd name="connsiteY55" fmla="*/ 415755 h 1048324"/>
              <a:gd name="connsiteX56" fmla="*/ 702121 w 1058038"/>
              <a:gd name="connsiteY56" fmla="*/ 451761 h 1048324"/>
              <a:gd name="connsiteX57" fmla="*/ 811694 w 1058038"/>
              <a:gd name="connsiteY57" fmla="*/ 81338 h 1048324"/>
              <a:gd name="connsiteX58" fmla="*/ 775299 w 1058038"/>
              <a:gd name="connsiteY58" fmla="*/ 63076 h 1048324"/>
              <a:gd name="connsiteX59" fmla="*/ 601744 w 1058038"/>
              <a:gd name="connsiteY59" fmla="*/ 352291 h 1048324"/>
              <a:gd name="connsiteX60" fmla="*/ 638527 w 1058038"/>
              <a:gd name="connsiteY60" fmla="*/ 379360 h 1048324"/>
              <a:gd name="connsiteX61" fmla="*/ 811694 w 1058038"/>
              <a:gd name="connsiteY61" fmla="*/ 81338 h 1048324"/>
              <a:gd name="connsiteX62" fmla="*/ 611069 w 1058038"/>
              <a:gd name="connsiteY62" fmla="*/ 524162 h 1048324"/>
              <a:gd name="connsiteX63" fmla="*/ 528954 w 1058038"/>
              <a:gd name="connsiteY63" fmla="*/ 614307 h 1048324"/>
              <a:gd name="connsiteX64" fmla="*/ 437514 w 1058038"/>
              <a:gd name="connsiteY64" fmla="*/ 524162 h 1048324"/>
              <a:gd name="connsiteX65" fmla="*/ 528954 w 1058038"/>
              <a:gd name="connsiteY65" fmla="*/ 442824 h 1048324"/>
              <a:gd name="connsiteX66" fmla="*/ 611069 w 1058038"/>
              <a:gd name="connsiteY66" fmla="*/ 524162 h 104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58038" h="1048324">
                <a:moveTo>
                  <a:pt x="547216" y="0"/>
                </a:moveTo>
                <a:lnTo>
                  <a:pt x="547216" y="0"/>
                </a:lnTo>
                <a:moveTo>
                  <a:pt x="547216" y="0"/>
                </a:moveTo>
                <a:cubicBezTo>
                  <a:pt x="501496" y="0"/>
                  <a:pt x="501496" y="0"/>
                  <a:pt x="501496" y="0"/>
                </a:cubicBezTo>
                <a:cubicBezTo>
                  <a:pt x="501496" y="343354"/>
                  <a:pt x="501496" y="343354"/>
                  <a:pt x="501496" y="343354"/>
                </a:cubicBezTo>
                <a:cubicBezTo>
                  <a:pt x="547216" y="343354"/>
                  <a:pt x="547216" y="343354"/>
                  <a:pt x="547216" y="343354"/>
                </a:cubicBezTo>
                <a:lnTo>
                  <a:pt x="547216" y="0"/>
                </a:lnTo>
                <a:close/>
                <a:moveTo>
                  <a:pt x="456165" y="352291"/>
                </a:moveTo>
                <a:cubicBezTo>
                  <a:pt x="282610" y="63076"/>
                  <a:pt x="282610" y="63076"/>
                  <a:pt x="282610" y="63076"/>
                </a:cubicBezTo>
                <a:cubicBezTo>
                  <a:pt x="246215" y="81338"/>
                  <a:pt x="246215" y="81338"/>
                  <a:pt x="246215" y="81338"/>
                </a:cubicBezTo>
                <a:cubicBezTo>
                  <a:pt x="410445" y="379360"/>
                  <a:pt x="410445" y="379360"/>
                  <a:pt x="410445" y="379360"/>
                </a:cubicBezTo>
                <a:lnTo>
                  <a:pt x="456165" y="352291"/>
                </a:lnTo>
                <a:close/>
                <a:moveTo>
                  <a:pt x="374050" y="415755"/>
                </a:moveTo>
                <a:cubicBezTo>
                  <a:pt x="82115" y="243884"/>
                  <a:pt x="82115" y="243884"/>
                  <a:pt x="82115" y="243884"/>
                </a:cubicBezTo>
                <a:cubicBezTo>
                  <a:pt x="54657" y="289215"/>
                  <a:pt x="54657" y="289215"/>
                  <a:pt x="54657" y="289215"/>
                </a:cubicBezTo>
                <a:cubicBezTo>
                  <a:pt x="355917" y="451761"/>
                  <a:pt x="355917" y="451761"/>
                  <a:pt x="355917" y="451761"/>
                </a:cubicBezTo>
                <a:lnTo>
                  <a:pt x="374050" y="415755"/>
                </a:lnTo>
                <a:close/>
                <a:moveTo>
                  <a:pt x="337267" y="506029"/>
                </a:moveTo>
                <a:cubicBezTo>
                  <a:pt x="0" y="506029"/>
                  <a:pt x="0" y="506029"/>
                  <a:pt x="0" y="506029"/>
                </a:cubicBezTo>
                <a:cubicBezTo>
                  <a:pt x="0" y="551361"/>
                  <a:pt x="0" y="551361"/>
                  <a:pt x="0" y="551361"/>
                </a:cubicBezTo>
                <a:cubicBezTo>
                  <a:pt x="337267" y="551361"/>
                  <a:pt x="337267" y="551361"/>
                  <a:pt x="337267" y="551361"/>
                </a:cubicBezTo>
                <a:lnTo>
                  <a:pt x="337267" y="506029"/>
                </a:lnTo>
                <a:close/>
                <a:moveTo>
                  <a:pt x="355917" y="596563"/>
                </a:moveTo>
                <a:cubicBezTo>
                  <a:pt x="54657" y="768046"/>
                  <a:pt x="54657" y="768046"/>
                  <a:pt x="54657" y="768046"/>
                </a:cubicBezTo>
                <a:cubicBezTo>
                  <a:pt x="82115" y="813377"/>
                  <a:pt x="82115" y="813377"/>
                  <a:pt x="82115" y="813377"/>
                </a:cubicBezTo>
                <a:cubicBezTo>
                  <a:pt x="374050" y="641506"/>
                  <a:pt x="374050" y="641506"/>
                  <a:pt x="374050" y="641506"/>
                </a:cubicBezTo>
                <a:lnTo>
                  <a:pt x="355917" y="596563"/>
                </a:lnTo>
                <a:close/>
                <a:moveTo>
                  <a:pt x="246344" y="966986"/>
                </a:moveTo>
                <a:cubicBezTo>
                  <a:pt x="282739" y="994056"/>
                  <a:pt x="282739" y="994056"/>
                  <a:pt x="282739" y="994056"/>
                </a:cubicBezTo>
                <a:cubicBezTo>
                  <a:pt x="456294" y="696033"/>
                  <a:pt x="456294" y="696033"/>
                  <a:pt x="456294" y="696033"/>
                </a:cubicBezTo>
                <a:cubicBezTo>
                  <a:pt x="410574" y="677771"/>
                  <a:pt x="410574" y="677771"/>
                  <a:pt x="410574" y="677771"/>
                </a:cubicBezTo>
                <a:lnTo>
                  <a:pt x="246344" y="966986"/>
                </a:lnTo>
                <a:close/>
                <a:moveTo>
                  <a:pt x="501496" y="1048324"/>
                </a:moveTo>
                <a:cubicBezTo>
                  <a:pt x="547216" y="1048324"/>
                  <a:pt x="547216" y="1048324"/>
                  <a:pt x="547216" y="1048324"/>
                </a:cubicBezTo>
                <a:cubicBezTo>
                  <a:pt x="547216" y="713907"/>
                  <a:pt x="547216" y="713907"/>
                  <a:pt x="547216" y="713907"/>
                </a:cubicBezTo>
                <a:cubicBezTo>
                  <a:pt x="501496" y="713907"/>
                  <a:pt x="501496" y="713907"/>
                  <a:pt x="501496" y="713907"/>
                </a:cubicBezTo>
                <a:lnTo>
                  <a:pt x="501496" y="1048324"/>
                </a:lnTo>
                <a:close/>
                <a:moveTo>
                  <a:pt x="601744" y="696033"/>
                </a:moveTo>
                <a:cubicBezTo>
                  <a:pt x="775299" y="994056"/>
                  <a:pt x="775299" y="994056"/>
                  <a:pt x="775299" y="994056"/>
                </a:cubicBezTo>
                <a:cubicBezTo>
                  <a:pt x="811694" y="966986"/>
                  <a:pt x="811694" y="966986"/>
                  <a:pt x="811694" y="966986"/>
                </a:cubicBezTo>
                <a:cubicBezTo>
                  <a:pt x="638657" y="677771"/>
                  <a:pt x="638657" y="677771"/>
                  <a:pt x="638657" y="677771"/>
                </a:cubicBezTo>
                <a:lnTo>
                  <a:pt x="601744" y="696033"/>
                </a:lnTo>
                <a:close/>
                <a:moveTo>
                  <a:pt x="675051" y="641506"/>
                </a:moveTo>
                <a:cubicBezTo>
                  <a:pt x="975923" y="813377"/>
                  <a:pt x="975923" y="813377"/>
                  <a:pt x="975923" y="813377"/>
                </a:cubicBezTo>
                <a:cubicBezTo>
                  <a:pt x="994185" y="768046"/>
                  <a:pt x="994185" y="768046"/>
                  <a:pt x="994185" y="768046"/>
                </a:cubicBezTo>
                <a:cubicBezTo>
                  <a:pt x="702250" y="596563"/>
                  <a:pt x="702250" y="596563"/>
                  <a:pt x="702250" y="596563"/>
                </a:cubicBezTo>
                <a:lnTo>
                  <a:pt x="675051" y="641506"/>
                </a:lnTo>
                <a:close/>
                <a:moveTo>
                  <a:pt x="711446" y="506029"/>
                </a:moveTo>
                <a:cubicBezTo>
                  <a:pt x="711446" y="551361"/>
                  <a:pt x="711446" y="551361"/>
                  <a:pt x="711446" y="551361"/>
                </a:cubicBezTo>
                <a:cubicBezTo>
                  <a:pt x="1058038" y="551361"/>
                  <a:pt x="1058038" y="551361"/>
                  <a:pt x="1058038" y="551361"/>
                </a:cubicBezTo>
                <a:cubicBezTo>
                  <a:pt x="1058038" y="506029"/>
                  <a:pt x="1058038" y="506029"/>
                  <a:pt x="1058038" y="506029"/>
                </a:cubicBezTo>
                <a:lnTo>
                  <a:pt x="711446" y="506029"/>
                </a:lnTo>
                <a:close/>
                <a:moveTo>
                  <a:pt x="702121" y="451761"/>
                </a:moveTo>
                <a:cubicBezTo>
                  <a:pt x="994056" y="289215"/>
                  <a:pt x="994056" y="289215"/>
                  <a:pt x="994056" y="289215"/>
                </a:cubicBezTo>
                <a:cubicBezTo>
                  <a:pt x="975794" y="243884"/>
                  <a:pt x="975794" y="243884"/>
                  <a:pt x="975794" y="243884"/>
                </a:cubicBezTo>
                <a:cubicBezTo>
                  <a:pt x="674922" y="415755"/>
                  <a:pt x="674922" y="415755"/>
                  <a:pt x="674922" y="415755"/>
                </a:cubicBezTo>
                <a:lnTo>
                  <a:pt x="702121" y="451761"/>
                </a:lnTo>
                <a:close/>
                <a:moveTo>
                  <a:pt x="811694" y="81338"/>
                </a:moveTo>
                <a:cubicBezTo>
                  <a:pt x="775299" y="63076"/>
                  <a:pt x="775299" y="63076"/>
                  <a:pt x="775299" y="63076"/>
                </a:cubicBezTo>
                <a:cubicBezTo>
                  <a:pt x="601744" y="352291"/>
                  <a:pt x="601744" y="352291"/>
                  <a:pt x="601744" y="352291"/>
                </a:cubicBezTo>
                <a:cubicBezTo>
                  <a:pt x="638527" y="379360"/>
                  <a:pt x="638527" y="379360"/>
                  <a:pt x="638527" y="379360"/>
                </a:cubicBezTo>
                <a:lnTo>
                  <a:pt x="811694" y="81338"/>
                </a:lnTo>
                <a:close/>
                <a:moveTo>
                  <a:pt x="611069" y="524162"/>
                </a:moveTo>
                <a:cubicBezTo>
                  <a:pt x="611069" y="578301"/>
                  <a:pt x="574674" y="614307"/>
                  <a:pt x="528954" y="614307"/>
                </a:cubicBezTo>
                <a:cubicBezTo>
                  <a:pt x="483234" y="614307"/>
                  <a:pt x="437514" y="578301"/>
                  <a:pt x="437514" y="524162"/>
                </a:cubicBezTo>
                <a:cubicBezTo>
                  <a:pt x="437514" y="478830"/>
                  <a:pt x="483234" y="442824"/>
                  <a:pt x="528954" y="442824"/>
                </a:cubicBezTo>
                <a:cubicBezTo>
                  <a:pt x="574674" y="442954"/>
                  <a:pt x="611069" y="478830"/>
                  <a:pt x="611069" y="524162"/>
                </a:cubicBezTo>
                <a:close/>
              </a:path>
            </a:pathLst>
          </a:custGeom>
          <a:solidFill>
            <a:schemeClr val="bg1">
              <a:lumMod val="50000"/>
            </a:schemeClr>
          </a:solidFill>
          <a:ln w="12950" cap="flat">
            <a:noFill/>
            <a:prstDash val="solid"/>
            <a:miter/>
          </a:ln>
        </p:spPr>
        <p:txBody>
          <a:bodyPr rtlCol="0" anchor="ctr"/>
          <a:lstStyle/>
          <a:p>
            <a:endParaRPr lang="en-US"/>
          </a:p>
        </p:txBody>
      </p:sp>
      <p:sp>
        <p:nvSpPr>
          <p:cNvPr id="54" name="Rectangle 53">
            <a:extLst>
              <a:ext uri="{FF2B5EF4-FFF2-40B4-BE49-F238E27FC236}">
                <a16:creationId xmlns:a16="http://schemas.microsoft.com/office/drawing/2014/main" id="{4715D482-1E9F-47E0-98A2-24519A838798}"/>
              </a:ext>
            </a:extLst>
          </p:cNvPr>
          <p:cNvSpPr/>
          <p:nvPr/>
        </p:nvSpPr>
        <p:spPr>
          <a:xfrm>
            <a:off x="3109799" y="2636304"/>
            <a:ext cx="1024167" cy="1024167"/>
          </a:xfrm>
          <a:prstGeom prst="rect">
            <a:avLst/>
          </a:prstGeom>
          <a:solidFill>
            <a:srgbClr val="0A5A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Rectangle 54">
            <a:extLst>
              <a:ext uri="{FF2B5EF4-FFF2-40B4-BE49-F238E27FC236}">
                <a16:creationId xmlns:a16="http://schemas.microsoft.com/office/drawing/2014/main" id="{3F473A35-9234-4B23-8537-DD750D9BEA07}"/>
              </a:ext>
            </a:extLst>
          </p:cNvPr>
          <p:cNvSpPr/>
          <p:nvPr/>
        </p:nvSpPr>
        <p:spPr>
          <a:xfrm>
            <a:off x="4222541" y="2636304"/>
            <a:ext cx="1024167" cy="102416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6" name="Rectangle 55">
            <a:extLst>
              <a:ext uri="{FF2B5EF4-FFF2-40B4-BE49-F238E27FC236}">
                <a16:creationId xmlns:a16="http://schemas.microsoft.com/office/drawing/2014/main" id="{F3CD40C9-8335-4A66-96E0-8480CE1EBF12}"/>
              </a:ext>
            </a:extLst>
          </p:cNvPr>
          <p:cNvSpPr/>
          <p:nvPr/>
        </p:nvSpPr>
        <p:spPr>
          <a:xfrm>
            <a:off x="5335283" y="2636304"/>
            <a:ext cx="1024167" cy="1024167"/>
          </a:xfrm>
          <a:prstGeom prst="rect">
            <a:avLst/>
          </a:prstGeom>
          <a:solidFill>
            <a:srgbClr val="0A5A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7" name="Rectangle 56">
            <a:extLst>
              <a:ext uri="{FF2B5EF4-FFF2-40B4-BE49-F238E27FC236}">
                <a16:creationId xmlns:a16="http://schemas.microsoft.com/office/drawing/2014/main" id="{AF8D3763-C75D-422F-93DB-4B3C5DB9FCED}"/>
              </a:ext>
            </a:extLst>
          </p:cNvPr>
          <p:cNvSpPr/>
          <p:nvPr/>
        </p:nvSpPr>
        <p:spPr>
          <a:xfrm>
            <a:off x="6448024" y="2636304"/>
            <a:ext cx="1024167" cy="102416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234" y="2623347"/>
            <a:ext cx="1074035" cy="1074035"/>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327" y="2617304"/>
            <a:ext cx="1080078" cy="1080078"/>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263" y="2580393"/>
            <a:ext cx="1101440" cy="1101440"/>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4843" y="2663890"/>
            <a:ext cx="937269" cy="93726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261" y="-198392"/>
            <a:ext cx="1497213" cy="1497213"/>
          </a:xfrm>
          <a:prstGeom prst="rect">
            <a:avLst/>
          </a:prstGeom>
        </p:spPr>
      </p:pic>
      <p:cxnSp>
        <p:nvCxnSpPr>
          <p:cNvPr id="65" name="Elbow Connector 39">
            <a:extLst>
              <a:ext uri="{FF2B5EF4-FFF2-40B4-BE49-F238E27FC236}">
                <a16:creationId xmlns:a16="http://schemas.microsoft.com/office/drawing/2014/main" id="{A5A5528B-90D0-48C2-8028-0037EE0F6D24}"/>
              </a:ext>
            </a:extLst>
          </p:cNvPr>
          <p:cNvCxnSpPr/>
          <p:nvPr/>
        </p:nvCxnSpPr>
        <p:spPr>
          <a:xfrm rot="16200000" flipH="1">
            <a:off x="7872448" y="2748130"/>
            <a:ext cx="663513" cy="2488193"/>
          </a:xfrm>
          <a:prstGeom prst="bentConnector3">
            <a:avLst>
              <a:gd name="adj1" fmla="val 50000"/>
            </a:avLst>
          </a:prstGeom>
          <a:ln w="19050">
            <a:solidFill>
              <a:schemeClr val="bg1">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Rectangle 65">
            <a:hlinkClick r:id="rId8"/>
          </p:cNvPr>
          <p:cNvSpPr/>
          <p:nvPr/>
        </p:nvSpPr>
        <p:spPr>
          <a:xfrm>
            <a:off x="9140785" y="-16184"/>
            <a:ext cx="2111505"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ehs.com.jo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67" name="Block Arc 14">
            <a:extLst>
              <a:ext uri="{FF2B5EF4-FFF2-40B4-BE49-F238E27FC236}">
                <a16:creationId xmlns:a16="http://schemas.microsoft.com/office/drawing/2014/main" id="{47574C99-0470-4D73-8E86-146F093E46EB}"/>
              </a:ext>
            </a:extLst>
          </p:cNvPr>
          <p:cNvSpPr/>
          <p:nvPr/>
        </p:nvSpPr>
        <p:spPr>
          <a:xfrm rot="16200000">
            <a:off x="89515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28386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23" y="-146610"/>
            <a:ext cx="1364306" cy="1364306"/>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051" y="840603"/>
            <a:ext cx="4124296" cy="4526665"/>
          </a:xfrm>
          <a:prstGeom prst="rect">
            <a:avLst/>
          </a:prstGeom>
        </p:spPr>
      </p:pic>
      <p:sp>
        <p:nvSpPr>
          <p:cNvPr id="51" name="Freeform 31">
            <a:extLst>
              <a:ext uri="{FF2B5EF4-FFF2-40B4-BE49-F238E27FC236}">
                <a16:creationId xmlns:a16="http://schemas.microsoft.com/office/drawing/2014/main" id="{B6E21509-BB42-4ED4-AFAE-A5A1BDBFFA58}"/>
              </a:ext>
            </a:extLst>
          </p:cNvPr>
          <p:cNvSpPr>
            <a:spLocks noChangeAspect="1"/>
          </p:cNvSpPr>
          <p:nvPr/>
        </p:nvSpPr>
        <p:spPr>
          <a:xfrm flipH="1">
            <a:off x="2349929" y="3664839"/>
            <a:ext cx="843337" cy="622061"/>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pPr algn="ctr"/>
            <a:endParaRPr lang="ko-KR" altLang="en-US" sz="1776">
              <a:solidFill>
                <a:schemeClr val="bg1">
                  <a:lumMod val="95000"/>
                </a:schemeClr>
              </a:solidFill>
            </a:endParaRPr>
          </a:p>
        </p:txBody>
      </p:sp>
      <p:sp>
        <p:nvSpPr>
          <p:cNvPr id="52" name="Freeform 33">
            <a:extLst>
              <a:ext uri="{FF2B5EF4-FFF2-40B4-BE49-F238E27FC236}">
                <a16:creationId xmlns:a16="http://schemas.microsoft.com/office/drawing/2014/main" id="{655D4B55-F6DB-4B18-A962-677D50741E75}"/>
              </a:ext>
            </a:extLst>
          </p:cNvPr>
          <p:cNvSpPr>
            <a:spLocks noChangeAspect="1"/>
          </p:cNvSpPr>
          <p:nvPr/>
        </p:nvSpPr>
        <p:spPr>
          <a:xfrm>
            <a:off x="7453840" y="4063301"/>
            <a:ext cx="1301955" cy="630548"/>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pPr algn="ctr"/>
            <a:endParaRPr lang="ko-KR" altLang="en-US" sz="1776">
              <a:solidFill>
                <a:schemeClr val="bg1">
                  <a:lumMod val="95000"/>
                </a:schemeClr>
              </a:solidFill>
            </a:endParaRPr>
          </a:p>
        </p:txBody>
      </p:sp>
      <p:sp>
        <p:nvSpPr>
          <p:cNvPr id="41" name="TextBox 40">
            <a:extLst>
              <a:ext uri="{FF2B5EF4-FFF2-40B4-BE49-F238E27FC236}">
                <a16:creationId xmlns:a16="http://schemas.microsoft.com/office/drawing/2014/main" id="{6BF574BD-6F34-4FAE-A86F-3DAB82286D4C}"/>
              </a:ext>
            </a:extLst>
          </p:cNvPr>
          <p:cNvSpPr txBox="1"/>
          <p:nvPr/>
        </p:nvSpPr>
        <p:spPr>
          <a:xfrm>
            <a:off x="3852302" y="2565771"/>
            <a:ext cx="1153410" cy="1169551"/>
          </a:xfrm>
          <a:prstGeom prst="rect">
            <a:avLst/>
          </a:prstGeom>
          <a:noFill/>
        </p:spPr>
        <p:txBody>
          <a:bodyPr wrap="square" rtlCol="0">
            <a:spAutoFit/>
          </a:bodyPr>
          <a:lstStyle/>
          <a:p>
            <a:r>
              <a:rPr lang="en-US" sz="2800" b="1" dirty="0" smtClean="0">
                <a:solidFill>
                  <a:srgbClr val="00538D"/>
                </a:solidFill>
                <a:sym typeface="MyriadPro-Regular"/>
                <a:rtl val="0"/>
              </a:rPr>
              <a:t>7+ M</a:t>
            </a:r>
            <a:endParaRPr lang="en-US" sz="2800" b="1" dirty="0">
              <a:solidFill>
                <a:srgbClr val="00538D"/>
              </a:solidFill>
              <a:sym typeface="MyriadPro-Regular"/>
              <a:rtl val="0"/>
            </a:endParaRPr>
          </a:p>
          <a:p>
            <a:r>
              <a:rPr lang="en-US" sz="1400" b="1" dirty="0">
                <a:solidFill>
                  <a:srgbClr val="0096C3"/>
                </a:solidFill>
                <a:sym typeface="MyriadPro-Regular"/>
                <a:rtl val="0"/>
              </a:rPr>
              <a:t>Electronic </a:t>
            </a:r>
            <a:r>
              <a:rPr lang="en-US" sz="1400" b="1" dirty="0" smtClean="0">
                <a:solidFill>
                  <a:srgbClr val="0096C3"/>
                </a:solidFill>
                <a:sym typeface="MyriadPro-Regular"/>
                <a:rtl val="0"/>
              </a:rPr>
              <a:t>Health </a:t>
            </a:r>
            <a:r>
              <a:rPr lang="en-US" sz="1400" b="1" dirty="0">
                <a:solidFill>
                  <a:srgbClr val="0096C3"/>
                </a:solidFill>
                <a:sym typeface="MyriadPro-Regular"/>
                <a:rtl val="0"/>
              </a:rPr>
              <a:t>Record</a:t>
            </a:r>
          </a:p>
        </p:txBody>
      </p:sp>
      <p:sp>
        <p:nvSpPr>
          <p:cNvPr id="43" name="TextBox 42">
            <a:extLst>
              <a:ext uri="{FF2B5EF4-FFF2-40B4-BE49-F238E27FC236}">
                <a16:creationId xmlns:a16="http://schemas.microsoft.com/office/drawing/2014/main" id="{6BF574BD-6F34-4FAE-A86F-3DAB82286D4C}"/>
              </a:ext>
            </a:extLst>
          </p:cNvPr>
          <p:cNvSpPr txBox="1"/>
          <p:nvPr/>
        </p:nvSpPr>
        <p:spPr>
          <a:xfrm>
            <a:off x="6000222" y="3014342"/>
            <a:ext cx="1712274" cy="954107"/>
          </a:xfrm>
          <a:prstGeom prst="rect">
            <a:avLst/>
          </a:prstGeom>
          <a:noFill/>
        </p:spPr>
        <p:txBody>
          <a:bodyPr wrap="square" rtlCol="0">
            <a:spAutoFit/>
          </a:bodyPr>
          <a:lstStyle/>
          <a:p>
            <a:r>
              <a:rPr lang="en-US" sz="2800" b="1" dirty="0">
                <a:solidFill>
                  <a:srgbClr val="00538D"/>
                </a:solidFill>
                <a:sym typeface="MyriadPro-Regular"/>
                <a:rtl val="0"/>
              </a:rPr>
              <a:t>30+ K</a:t>
            </a:r>
          </a:p>
          <a:p>
            <a:r>
              <a:rPr lang="en-US" sz="1400" b="1" dirty="0" smtClean="0">
                <a:solidFill>
                  <a:srgbClr val="0096C3"/>
                </a:solidFill>
                <a:sym typeface="MyriadPro-Regular"/>
                <a:rtl val="0"/>
              </a:rPr>
              <a:t>Trained Healthcare professionals</a:t>
            </a:r>
            <a:endParaRPr lang="en-US" sz="1400" b="1" dirty="0">
              <a:solidFill>
                <a:srgbClr val="0096C3"/>
              </a:solidFill>
              <a:sym typeface="MyriadPro-Regular"/>
              <a:rtl val="0"/>
            </a:endParaRPr>
          </a:p>
        </p:txBody>
      </p:sp>
      <p:sp>
        <p:nvSpPr>
          <p:cNvPr id="50" name="TextBox 49">
            <a:extLst>
              <a:ext uri="{FF2B5EF4-FFF2-40B4-BE49-F238E27FC236}">
                <a16:creationId xmlns:a16="http://schemas.microsoft.com/office/drawing/2014/main" id="{6BF574BD-6F34-4FAE-A86F-3DAB82286D4C}"/>
              </a:ext>
            </a:extLst>
          </p:cNvPr>
          <p:cNvSpPr txBox="1"/>
          <p:nvPr/>
        </p:nvSpPr>
        <p:spPr>
          <a:xfrm>
            <a:off x="1521760" y="2106224"/>
            <a:ext cx="1481079" cy="1169551"/>
          </a:xfrm>
          <a:prstGeom prst="rect">
            <a:avLst/>
          </a:prstGeom>
          <a:noFill/>
        </p:spPr>
        <p:txBody>
          <a:bodyPr wrap="square" rtlCol="0">
            <a:spAutoFit/>
          </a:bodyPr>
          <a:lstStyle/>
          <a:p>
            <a:r>
              <a:rPr lang="en-US" sz="2800" b="1" dirty="0">
                <a:solidFill>
                  <a:srgbClr val="00538D"/>
                </a:solidFill>
                <a:sym typeface="MyriadPro-Regular"/>
                <a:rtl val="0"/>
              </a:rPr>
              <a:t>205</a:t>
            </a:r>
          </a:p>
          <a:p>
            <a:r>
              <a:rPr lang="en-US" sz="1400" b="1" dirty="0">
                <a:solidFill>
                  <a:srgbClr val="0096C3"/>
                </a:solidFill>
                <a:sym typeface="MyriadPro-Regular"/>
                <a:rtl val="0"/>
              </a:rPr>
              <a:t>Automated Healthcare Institutions</a:t>
            </a:r>
          </a:p>
        </p:txBody>
      </p:sp>
      <p:sp>
        <p:nvSpPr>
          <p:cNvPr id="55" name="TextBox 54">
            <a:extLst>
              <a:ext uri="{FF2B5EF4-FFF2-40B4-BE49-F238E27FC236}">
                <a16:creationId xmlns:a16="http://schemas.microsoft.com/office/drawing/2014/main" id="{6BF574BD-6F34-4FAE-A86F-3DAB82286D4C}"/>
              </a:ext>
            </a:extLst>
          </p:cNvPr>
          <p:cNvSpPr txBox="1"/>
          <p:nvPr/>
        </p:nvSpPr>
        <p:spPr>
          <a:xfrm>
            <a:off x="8375160" y="3024008"/>
            <a:ext cx="1712274" cy="738664"/>
          </a:xfrm>
          <a:prstGeom prst="rect">
            <a:avLst/>
          </a:prstGeom>
          <a:noFill/>
        </p:spPr>
        <p:txBody>
          <a:bodyPr wrap="square" rtlCol="0">
            <a:spAutoFit/>
          </a:bodyPr>
          <a:lstStyle/>
          <a:p>
            <a:r>
              <a:rPr lang="en-US" sz="2800" b="1" dirty="0">
                <a:solidFill>
                  <a:srgbClr val="00538D"/>
                </a:solidFill>
                <a:sym typeface="MyriadPro-Regular"/>
                <a:rtl val="0"/>
              </a:rPr>
              <a:t>24/7</a:t>
            </a:r>
          </a:p>
          <a:p>
            <a:r>
              <a:rPr lang="en-US" sz="1400" b="1" dirty="0">
                <a:solidFill>
                  <a:srgbClr val="0096C3"/>
                </a:solidFill>
                <a:sym typeface="MyriadPro-Regular"/>
                <a:rtl val="0"/>
              </a:rPr>
              <a:t>Technical Support</a:t>
            </a:r>
          </a:p>
        </p:txBody>
      </p:sp>
      <p:sp>
        <p:nvSpPr>
          <p:cNvPr id="133" name="TextBox 132">
            <a:extLst>
              <a:ext uri="{FF2B5EF4-FFF2-40B4-BE49-F238E27FC236}">
                <a16:creationId xmlns:a16="http://schemas.microsoft.com/office/drawing/2014/main" id="{2B9D5483-804B-40C7-BC76-42988EA02D59}"/>
              </a:ext>
            </a:extLst>
          </p:cNvPr>
          <p:cNvSpPr txBox="1"/>
          <p:nvPr/>
        </p:nvSpPr>
        <p:spPr>
          <a:xfrm>
            <a:off x="2628334" y="299360"/>
            <a:ext cx="7137966" cy="523220"/>
          </a:xfrm>
          <a:prstGeom prst="rect">
            <a:avLst/>
          </a:prstGeom>
          <a:noFill/>
        </p:spPr>
        <p:txBody>
          <a:bodyPr wrap="square" rtlCol="0">
            <a:spAutoFit/>
          </a:bodyPr>
          <a:lstStyle/>
          <a:p>
            <a:r>
              <a:rPr lang="en-GB" sz="2800" b="1" dirty="0" smtClean="0">
                <a:solidFill>
                  <a:schemeClr val="tx1">
                    <a:lumMod val="65000"/>
                    <a:lumOff val="35000"/>
                  </a:schemeClr>
                </a:solidFill>
                <a:latin typeface="+mj-lt"/>
              </a:rPr>
              <a:t>Hakeem Program Implementation Map</a:t>
            </a:r>
            <a:endParaRPr lang="en-GB" sz="2800" b="1" dirty="0">
              <a:solidFill>
                <a:schemeClr val="tx1">
                  <a:lumMod val="65000"/>
                  <a:lumOff val="35000"/>
                </a:schemeClr>
              </a:solidFill>
              <a:latin typeface="+mj-lt"/>
            </a:endParaRPr>
          </a:p>
        </p:txBody>
      </p:sp>
      <p:cxnSp>
        <p:nvCxnSpPr>
          <p:cNvPr id="5" name="Straight Connector 4"/>
          <p:cNvCxnSpPr/>
          <p:nvPr/>
        </p:nvCxnSpPr>
        <p:spPr>
          <a:xfrm flipH="1" flipV="1">
            <a:off x="1221313" y="2598525"/>
            <a:ext cx="1714" cy="2334082"/>
          </a:xfrm>
          <a:prstGeom prst="line">
            <a:avLst/>
          </a:prstGeom>
          <a:ln>
            <a:solidFill>
              <a:srgbClr val="10558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3508941" y="3050915"/>
            <a:ext cx="1714" cy="2334082"/>
          </a:xfrm>
          <a:prstGeom prst="line">
            <a:avLst/>
          </a:prstGeom>
          <a:ln>
            <a:solidFill>
              <a:srgbClr val="10558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5700210" y="3474079"/>
            <a:ext cx="1714" cy="2334082"/>
          </a:xfrm>
          <a:prstGeom prst="line">
            <a:avLst/>
          </a:prstGeom>
          <a:ln>
            <a:solidFill>
              <a:srgbClr val="10558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8092003" y="3456493"/>
            <a:ext cx="1714" cy="2334082"/>
          </a:xfrm>
          <a:prstGeom prst="line">
            <a:avLst/>
          </a:prstGeom>
          <a:ln>
            <a:solidFill>
              <a:srgbClr val="10558F"/>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4DA7196-E9B7-4EED-A842-332BA070D6BB}"/>
              </a:ext>
            </a:extLst>
          </p:cNvPr>
          <p:cNvSpPr/>
          <p:nvPr/>
        </p:nvSpPr>
        <p:spPr>
          <a:xfrm>
            <a:off x="0" y="4932607"/>
            <a:ext cx="10693400" cy="2630243"/>
          </a:xfrm>
          <a:prstGeom prst="rect">
            <a:avLst/>
          </a:prstGeom>
          <a:solidFill>
            <a:srgbClr val="10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pic>
        <p:nvPicPr>
          <p:cNvPr id="144" name="Picture 1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4670" y="4012681"/>
            <a:ext cx="5538306" cy="927228"/>
          </a:xfrm>
          <a:prstGeom prst="rect">
            <a:avLst/>
          </a:prstGeom>
        </p:spPr>
      </p:pic>
      <p:pic>
        <p:nvPicPr>
          <p:cNvPr id="148" name="Picture 1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2088" y="5357266"/>
            <a:ext cx="1328331" cy="1278766"/>
          </a:xfrm>
          <a:prstGeom prst="rect">
            <a:avLst/>
          </a:prstGeom>
        </p:spPr>
      </p:pic>
      <p:pic>
        <p:nvPicPr>
          <p:cNvPr id="149" name="Picture 1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9871" y="5354367"/>
            <a:ext cx="1338243" cy="1278766"/>
          </a:xfrm>
          <a:prstGeom prst="rect">
            <a:avLst/>
          </a:prstGeom>
        </p:spPr>
      </p:pic>
      <p:pic>
        <p:nvPicPr>
          <p:cNvPr id="158" name="Picture 1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8452" y="5354367"/>
            <a:ext cx="1328331" cy="1278766"/>
          </a:xfrm>
          <a:prstGeom prst="rect">
            <a:avLst/>
          </a:prstGeom>
        </p:spPr>
      </p:pic>
      <p:pic>
        <p:nvPicPr>
          <p:cNvPr id="159" name="Picture 1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3854" y="5354367"/>
            <a:ext cx="1338243" cy="1278766"/>
          </a:xfrm>
          <a:prstGeom prst="rect">
            <a:avLst/>
          </a:prstGeom>
        </p:spPr>
      </p:pic>
      <p:sp>
        <p:nvSpPr>
          <p:cNvPr id="160" name="Rectangle 159"/>
          <p:cNvSpPr/>
          <p:nvPr/>
        </p:nvSpPr>
        <p:spPr>
          <a:xfrm>
            <a:off x="3055608" y="5897304"/>
            <a:ext cx="498855" cy="307777"/>
          </a:xfrm>
          <a:prstGeom prst="rect">
            <a:avLst/>
          </a:prstGeom>
        </p:spPr>
        <p:txBody>
          <a:bodyPr wrap="none">
            <a:spAutoFit/>
          </a:bodyPr>
          <a:lstStyle/>
          <a:p>
            <a:r>
              <a:rPr lang="en-US" sz="1400" b="1" dirty="0" smtClean="0">
                <a:solidFill>
                  <a:srgbClr val="00538D"/>
                </a:solidFill>
                <a:sym typeface="MyriadPro-Regular"/>
                <a:rtl val="0"/>
              </a:rPr>
              <a:t>79%</a:t>
            </a:r>
            <a:endParaRPr lang="en-US" sz="1400" b="1" dirty="0">
              <a:solidFill>
                <a:srgbClr val="00538D"/>
              </a:solidFill>
              <a:sym typeface="MyriadPro-Regular"/>
              <a:rtl val="0"/>
            </a:endParaRPr>
          </a:p>
        </p:txBody>
      </p:sp>
      <p:sp>
        <p:nvSpPr>
          <p:cNvPr id="161" name="Rectangle 160"/>
          <p:cNvSpPr/>
          <p:nvPr/>
        </p:nvSpPr>
        <p:spPr>
          <a:xfrm>
            <a:off x="4708878" y="5907080"/>
            <a:ext cx="498855" cy="307777"/>
          </a:xfrm>
          <a:prstGeom prst="rect">
            <a:avLst/>
          </a:prstGeom>
        </p:spPr>
        <p:txBody>
          <a:bodyPr wrap="none">
            <a:spAutoFit/>
          </a:bodyPr>
          <a:lstStyle/>
          <a:p>
            <a:r>
              <a:rPr lang="en-US" sz="1400" b="1" dirty="0">
                <a:solidFill>
                  <a:srgbClr val="00538D"/>
                </a:solidFill>
                <a:sym typeface="MyriadPro-Regular"/>
                <a:rtl val="0"/>
              </a:rPr>
              <a:t>52%</a:t>
            </a:r>
          </a:p>
        </p:txBody>
      </p:sp>
      <p:sp>
        <p:nvSpPr>
          <p:cNvPr id="162" name="Rectangle 161"/>
          <p:cNvSpPr/>
          <p:nvPr/>
        </p:nvSpPr>
        <p:spPr>
          <a:xfrm>
            <a:off x="6357504" y="5885760"/>
            <a:ext cx="498855" cy="307777"/>
          </a:xfrm>
          <a:prstGeom prst="rect">
            <a:avLst/>
          </a:prstGeom>
        </p:spPr>
        <p:txBody>
          <a:bodyPr wrap="none">
            <a:spAutoFit/>
          </a:bodyPr>
          <a:lstStyle/>
          <a:p>
            <a:r>
              <a:rPr lang="en-US" sz="1400" b="1" dirty="0">
                <a:solidFill>
                  <a:srgbClr val="00538D"/>
                </a:solidFill>
                <a:sym typeface="MyriadPro-Regular"/>
                <a:rtl val="0"/>
              </a:rPr>
              <a:t>36%</a:t>
            </a:r>
          </a:p>
        </p:txBody>
      </p:sp>
      <p:sp>
        <p:nvSpPr>
          <p:cNvPr id="163" name="Rectangle 162"/>
          <p:cNvSpPr/>
          <p:nvPr/>
        </p:nvSpPr>
        <p:spPr>
          <a:xfrm>
            <a:off x="7972045" y="5896483"/>
            <a:ext cx="498855" cy="307777"/>
          </a:xfrm>
          <a:prstGeom prst="rect">
            <a:avLst/>
          </a:prstGeom>
        </p:spPr>
        <p:txBody>
          <a:bodyPr wrap="none">
            <a:spAutoFit/>
          </a:bodyPr>
          <a:lstStyle/>
          <a:p>
            <a:r>
              <a:rPr lang="en-US" sz="1400" b="1" dirty="0">
                <a:solidFill>
                  <a:srgbClr val="00538D"/>
                </a:solidFill>
                <a:sym typeface="MyriadPro-Regular"/>
                <a:rtl val="0"/>
              </a:rPr>
              <a:t>75%</a:t>
            </a:r>
          </a:p>
        </p:txBody>
      </p:sp>
      <p:sp>
        <p:nvSpPr>
          <p:cNvPr id="164" name="TextBox 163">
            <a:extLst>
              <a:ext uri="{FF2B5EF4-FFF2-40B4-BE49-F238E27FC236}">
                <a16:creationId xmlns:a16="http://schemas.microsoft.com/office/drawing/2014/main" id="{6BF574BD-6F34-4FAE-A86F-3DAB82286D4C}"/>
              </a:ext>
            </a:extLst>
          </p:cNvPr>
          <p:cNvSpPr txBox="1"/>
          <p:nvPr/>
        </p:nvSpPr>
        <p:spPr>
          <a:xfrm>
            <a:off x="1633361" y="6694899"/>
            <a:ext cx="1930514" cy="307777"/>
          </a:xfrm>
          <a:prstGeom prst="rect">
            <a:avLst/>
          </a:prstGeom>
          <a:noFill/>
        </p:spPr>
        <p:txBody>
          <a:bodyPr wrap="square" rtlCol="0">
            <a:spAutoFit/>
          </a:bodyPr>
          <a:lstStyle/>
          <a:p>
            <a:pPr algn="ctr"/>
            <a:r>
              <a:rPr lang="en-US" sz="1400" b="1" dirty="0">
                <a:solidFill>
                  <a:schemeClr val="bg1"/>
                </a:solidFill>
                <a:sym typeface="MyriadPro-Regular"/>
                <a:rtl val="0"/>
              </a:rPr>
              <a:t>Hospitals</a:t>
            </a:r>
          </a:p>
        </p:txBody>
      </p:sp>
      <p:sp>
        <p:nvSpPr>
          <p:cNvPr id="165" name="TextBox 164">
            <a:extLst>
              <a:ext uri="{FF2B5EF4-FFF2-40B4-BE49-F238E27FC236}">
                <a16:creationId xmlns:a16="http://schemas.microsoft.com/office/drawing/2014/main" id="{6BF574BD-6F34-4FAE-A86F-3DAB82286D4C}"/>
              </a:ext>
            </a:extLst>
          </p:cNvPr>
          <p:cNvSpPr txBox="1"/>
          <p:nvPr/>
        </p:nvSpPr>
        <p:spPr>
          <a:xfrm>
            <a:off x="3722032" y="6691599"/>
            <a:ext cx="1353224" cy="523220"/>
          </a:xfrm>
          <a:prstGeom prst="rect">
            <a:avLst/>
          </a:prstGeom>
          <a:noFill/>
        </p:spPr>
        <p:txBody>
          <a:bodyPr wrap="square" rtlCol="0">
            <a:spAutoFit/>
          </a:bodyPr>
          <a:lstStyle/>
          <a:p>
            <a:pPr algn="ctr"/>
            <a:r>
              <a:rPr lang="en-US" sz="1400" b="1" dirty="0">
                <a:solidFill>
                  <a:schemeClr val="bg1"/>
                </a:solidFill>
                <a:sym typeface="MyriadPro-Regular"/>
                <a:rtl val="0"/>
              </a:rPr>
              <a:t>Comprehensive Clinics </a:t>
            </a:r>
          </a:p>
        </p:txBody>
      </p:sp>
      <p:sp>
        <p:nvSpPr>
          <p:cNvPr id="166" name="TextBox 165">
            <a:extLst>
              <a:ext uri="{FF2B5EF4-FFF2-40B4-BE49-F238E27FC236}">
                <a16:creationId xmlns:a16="http://schemas.microsoft.com/office/drawing/2014/main" id="{6BF574BD-6F34-4FAE-A86F-3DAB82286D4C}"/>
              </a:ext>
            </a:extLst>
          </p:cNvPr>
          <p:cNvSpPr txBox="1"/>
          <p:nvPr/>
        </p:nvSpPr>
        <p:spPr>
          <a:xfrm>
            <a:off x="5700209" y="6691599"/>
            <a:ext cx="813834" cy="523220"/>
          </a:xfrm>
          <a:prstGeom prst="rect">
            <a:avLst/>
          </a:prstGeom>
          <a:noFill/>
        </p:spPr>
        <p:txBody>
          <a:bodyPr wrap="square" rtlCol="0">
            <a:spAutoFit/>
          </a:bodyPr>
          <a:lstStyle/>
          <a:p>
            <a:pPr algn="ctr"/>
            <a:r>
              <a:rPr lang="en-US" sz="1400" b="1" dirty="0">
                <a:solidFill>
                  <a:schemeClr val="bg1"/>
                </a:solidFill>
                <a:sym typeface="MyriadPro-Regular"/>
                <a:rtl val="0"/>
              </a:rPr>
              <a:t>Primary  Clinics</a:t>
            </a:r>
          </a:p>
        </p:txBody>
      </p:sp>
      <p:sp>
        <p:nvSpPr>
          <p:cNvPr id="167" name="TextBox 166">
            <a:extLst>
              <a:ext uri="{FF2B5EF4-FFF2-40B4-BE49-F238E27FC236}">
                <a16:creationId xmlns:a16="http://schemas.microsoft.com/office/drawing/2014/main" id="{6BF574BD-6F34-4FAE-A86F-3DAB82286D4C}"/>
              </a:ext>
            </a:extLst>
          </p:cNvPr>
          <p:cNvSpPr txBox="1"/>
          <p:nvPr/>
        </p:nvSpPr>
        <p:spPr>
          <a:xfrm>
            <a:off x="7276746" y="6691599"/>
            <a:ext cx="994320" cy="523220"/>
          </a:xfrm>
          <a:prstGeom prst="rect">
            <a:avLst/>
          </a:prstGeom>
          <a:noFill/>
        </p:spPr>
        <p:txBody>
          <a:bodyPr wrap="square" rtlCol="0">
            <a:spAutoFit/>
          </a:bodyPr>
          <a:lstStyle/>
          <a:p>
            <a:pPr algn="ctr"/>
            <a:r>
              <a:rPr lang="en-US" sz="1400" b="1" dirty="0">
                <a:solidFill>
                  <a:schemeClr val="bg1"/>
                </a:solidFill>
                <a:sym typeface="MyriadPro-Regular"/>
                <a:rtl val="0"/>
              </a:rPr>
              <a:t>Field Hospitals</a:t>
            </a:r>
          </a:p>
        </p:txBody>
      </p:sp>
      <p:sp>
        <p:nvSpPr>
          <p:cNvPr id="168" name="Freeform: Shape 40">
            <a:extLst>
              <a:ext uri="{FF2B5EF4-FFF2-40B4-BE49-F238E27FC236}">
                <a16:creationId xmlns:a16="http://schemas.microsoft.com/office/drawing/2014/main" id="{EEF425BB-5373-4153-BB99-4CBD325E2C15}"/>
              </a:ext>
            </a:extLst>
          </p:cNvPr>
          <p:cNvSpPr/>
          <p:nvPr/>
        </p:nvSpPr>
        <p:spPr>
          <a:xfrm>
            <a:off x="3243789" y="2507394"/>
            <a:ext cx="547652" cy="547651"/>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rgbClr val="10558F"/>
          </a:solidFill>
          <a:ln w="12621" cap="flat">
            <a:noFill/>
            <a:prstDash val="solid"/>
            <a:miter/>
          </a:ln>
        </p:spPr>
        <p:txBody>
          <a:bodyPr rtlCol="0" anchor="ctr"/>
          <a:lstStyle/>
          <a:p>
            <a:endParaRPr lang="en-US" sz="1578"/>
          </a:p>
        </p:txBody>
      </p:sp>
      <p:pic>
        <p:nvPicPr>
          <p:cNvPr id="169" name="Picture 16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64653" y="2595454"/>
            <a:ext cx="295547" cy="355739"/>
          </a:xfrm>
          <a:prstGeom prst="rect">
            <a:avLst/>
          </a:prstGeom>
        </p:spPr>
      </p:pic>
      <p:sp>
        <p:nvSpPr>
          <p:cNvPr id="170" name="Freeform: Shape 40">
            <a:extLst>
              <a:ext uri="{FF2B5EF4-FFF2-40B4-BE49-F238E27FC236}">
                <a16:creationId xmlns:a16="http://schemas.microsoft.com/office/drawing/2014/main" id="{EEF425BB-5373-4153-BB99-4CBD325E2C15}"/>
              </a:ext>
            </a:extLst>
          </p:cNvPr>
          <p:cNvSpPr/>
          <p:nvPr/>
        </p:nvSpPr>
        <p:spPr>
          <a:xfrm>
            <a:off x="5427241" y="2934359"/>
            <a:ext cx="547652" cy="547651"/>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rgbClr val="10558F"/>
          </a:solidFill>
          <a:ln w="12621" cap="flat">
            <a:noFill/>
            <a:prstDash val="solid"/>
            <a:miter/>
          </a:ln>
        </p:spPr>
        <p:txBody>
          <a:bodyPr rtlCol="0" anchor="ctr"/>
          <a:lstStyle/>
          <a:p>
            <a:endParaRPr lang="en-US" sz="1578"/>
          </a:p>
        </p:txBody>
      </p:sp>
      <p:pic>
        <p:nvPicPr>
          <p:cNvPr id="171" name="Picture 17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5807" y="3091387"/>
            <a:ext cx="403383" cy="226359"/>
          </a:xfrm>
          <a:prstGeom prst="rect">
            <a:avLst/>
          </a:prstGeom>
        </p:spPr>
      </p:pic>
      <p:sp>
        <p:nvSpPr>
          <p:cNvPr id="172" name="Freeform: Shape 40">
            <a:extLst>
              <a:ext uri="{FF2B5EF4-FFF2-40B4-BE49-F238E27FC236}">
                <a16:creationId xmlns:a16="http://schemas.microsoft.com/office/drawing/2014/main" id="{EEF425BB-5373-4153-BB99-4CBD325E2C15}"/>
              </a:ext>
            </a:extLst>
          </p:cNvPr>
          <p:cNvSpPr/>
          <p:nvPr/>
        </p:nvSpPr>
        <p:spPr>
          <a:xfrm>
            <a:off x="7819891" y="2986618"/>
            <a:ext cx="547652" cy="547651"/>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rgbClr val="10558F"/>
          </a:solidFill>
          <a:ln w="12621" cap="flat">
            <a:noFill/>
            <a:prstDash val="solid"/>
            <a:miter/>
          </a:ln>
        </p:spPr>
        <p:txBody>
          <a:bodyPr rtlCol="0" anchor="ctr"/>
          <a:lstStyle/>
          <a:p>
            <a:endParaRPr lang="en-US" sz="1578"/>
          </a:p>
        </p:txBody>
      </p:sp>
      <p:sp>
        <p:nvSpPr>
          <p:cNvPr id="173" name="Freeform: Shape 24">
            <a:extLst>
              <a:ext uri="{FF2B5EF4-FFF2-40B4-BE49-F238E27FC236}">
                <a16:creationId xmlns:a16="http://schemas.microsoft.com/office/drawing/2014/main" id="{2DAFD3A2-B319-4FC1-9F42-10D5DA1448BC}"/>
              </a:ext>
            </a:extLst>
          </p:cNvPr>
          <p:cNvSpPr/>
          <p:nvPr/>
        </p:nvSpPr>
        <p:spPr>
          <a:xfrm>
            <a:off x="7933515" y="3103936"/>
            <a:ext cx="337551" cy="334394"/>
          </a:xfrm>
          <a:custGeom>
            <a:avLst/>
            <a:gdLst>
              <a:gd name="connsiteX0" fmla="*/ 170257 w 391541"/>
              <a:gd name="connsiteY0" fmla="*/ 0 h 387879"/>
              <a:gd name="connsiteX1" fmla="*/ 221411 w 391541"/>
              <a:gd name="connsiteY1" fmla="*/ 0 h 387879"/>
              <a:gd name="connsiteX2" fmla="*/ 228105 w 391541"/>
              <a:gd name="connsiteY2" fmla="*/ 0 h 387879"/>
              <a:gd name="connsiteX3" fmla="*/ 229747 w 391541"/>
              <a:gd name="connsiteY3" fmla="*/ 5052 h 387879"/>
              <a:gd name="connsiteX4" fmla="*/ 231641 w 391541"/>
              <a:gd name="connsiteY4" fmla="*/ 8463 h 387879"/>
              <a:gd name="connsiteX5" fmla="*/ 233283 w 391541"/>
              <a:gd name="connsiteY5" fmla="*/ 13515 h 387879"/>
              <a:gd name="connsiteX6" fmla="*/ 238335 w 391541"/>
              <a:gd name="connsiteY6" fmla="*/ 30313 h 387879"/>
              <a:gd name="connsiteX7" fmla="*/ 280900 w 391541"/>
              <a:gd name="connsiteY7" fmla="*/ 49006 h 387879"/>
              <a:gd name="connsiteX8" fmla="*/ 296182 w 391541"/>
              <a:gd name="connsiteY8" fmla="*/ 37007 h 387879"/>
              <a:gd name="connsiteX9" fmla="*/ 303129 w 391541"/>
              <a:gd name="connsiteY9" fmla="*/ 35365 h 387879"/>
              <a:gd name="connsiteX10" fmla="*/ 308181 w 391541"/>
              <a:gd name="connsiteY10" fmla="*/ 35365 h 387879"/>
              <a:gd name="connsiteX11" fmla="*/ 311591 w 391541"/>
              <a:gd name="connsiteY11" fmla="*/ 35365 h 387879"/>
              <a:gd name="connsiteX12" fmla="*/ 316770 w 391541"/>
              <a:gd name="connsiteY12" fmla="*/ 37007 h 387879"/>
              <a:gd name="connsiteX13" fmla="*/ 352514 w 391541"/>
              <a:gd name="connsiteY13" fmla="*/ 74267 h 387879"/>
              <a:gd name="connsiteX14" fmla="*/ 354156 w 391541"/>
              <a:gd name="connsiteY14" fmla="*/ 79319 h 387879"/>
              <a:gd name="connsiteX15" fmla="*/ 355798 w 391541"/>
              <a:gd name="connsiteY15" fmla="*/ 84371 h 387879"/>
              <a:gd name="connsiteX16" fmla="*/ 354156 w 391541"/>
              <a:gd name="connsiteY16" fmla="*/ 87781 h 387879"/>
              <a:gd name="connsiteX17" fmla="*/ 352514 w 391541"/>
              <a:gd name="connsiteY17" fmla="*/ 92833 h 387879"/>
              <a:gd name="connsiteX18" fmla="*/ 344051 w 391541"/>
              <a:gd name="connsiteY18" fmla="*/ 109632 h 387879"/>
              <a:gd name="connsiteX19" fmla="*/ 359334 w 391541"/>
              <a:gd name="connsiteY19" fmla="*/ 150175 h 387879"/>
              <a:gd name="connsiteX20" fmla="*/ 379669 w 391541"/>
              <a:gd name="connsiteY20" fmla="*/ 155228 h 387879"/>
              <a:gd name="connsiteX21" fmla="*/ 383079 w 391541"/>
              <a:gd name="connsiteY21" fmla="*/ 156870 h 387879"/>
              <a:gd name="connsiteX22" fmla="*/ 388258 w 391541"/>
              <a:gd name="connsiteY22" fmla="*/ 158512 h 387879"/>
              <a:gd name="connsiteX23" fmla="*/ 389900 w 391541"/>
              <a:gd name="connsiteY23" fmla="*/ 163564 h 387879"/>
              <a:gd name="connsiteX24" fmla="*/ 391542 w 391541"/>
              <a:gd name="connsiteY24" fmla="*/ 166974 h 387879"/>
              <a:gd name="connsiteX25" fmla="*/ 391542 w 391541"/>
              <a:gd name="connsiteY25" fmla="*/ 220906 h 387879"/>
              <a:gd name="connsiteX26" fmla="*/ 389900 w 391541"/>
              <a:gd name="connsiteY26" fmla="*/ 224316 h 387879"/>
              <a:gd name="connsiteX27" fmla="*/ 388258 w 391541"/>
              <a:gd name="connsiteY27" fmla="*/ 227726 h 387879"/>
              <a:gd name="connsiteX28" fmla="*/ 383079 w 391541"/>
              <a:gd name="connsiteY28" fmla="*/ 231136 h 387879"/>
              <a:gd name="connsiteX29" fmla="*/ 379669 w 391541"/>
              <a:gd name="connsiteY29" fmla="*/ 231136 h 387879"/>
              <a:gd name="connsiteX30" fmla="*/ 359334 w 391541"/>
              <a:gd name="connsiteY30" fmla="*/ 237830 h 387879"/>
              <a:gd name="connsiteX31" fmla="*/ 344051 w 391541"/>
              <a:gd name="connsiteY31" fmla="*/ 278374 h 387879"/>
              <a:gd name="connsiteX32" fmla="*/ 352514 w 391541"/>
              <a:gd name="connsiteY32" fmla="*/ 293530 h 387879"/>
              <a:gd name="connsiteX33" fmla="*/ 354156 w 391541"/>
              <a:gd name="connsiteY33" fmla="*/ 300224 h 387879"/>
              <a:gd name="connsiteX34" fmla="*/ 355798 w 391541"/>
              <a:gd name="connsiteY34" fmla="*/ 305277 h 387879"/>
              <a:gd name="connsiteX35" fmla="*/ 354156 w 391541"/>
              <a:gd name="connsiteY35" fmla="*/ 308687 h 387879"/>
              <a:gd name="connsiteX36" fmla="*/ 352514 w 391541"/>
              <a:gd name="connsiteY36" fmla="*/ 313739 h 387879"/>
              <a:gd name="connsiteX37" fmla="*/ 316770 w 391541"/>
              <a:gd name="connsiteY37" fmla="*/ 349230 h 387879"/>
              <a:gd name="connsiteX38" fmla="*/ 311591 w 391541"/>
              <a:gd name="connsiteY38" fmla="*/ 350872 h 387879"/>
              <a:gd name="connsiteX39" fmla="*/ 308181 w 391541"/>
              <a:gd name="connsiteY39" fmla="*/ 352514 h 387879"/>
              <a:gd name="connsiteX40" fmla="*/ 303129 w 391541"/>
              <a:gd name="connsiteY40" fmla="*/ 350872 h 387879"/>
              <a:gd name="connsiteX41" fmla="*/ 296182 w 391541"/>
              <a:gd name="connsiteY41" fmla="*/ 349230 h 387879"/>
              <a:gd name="connsiteX42" fmla="*/ 280900 w 391541"/>
              <a:gd name="connsiteY42" fmla="*/ 340768 h 387879"/>
              <a:gd name="connsiteX43" fmla="*/ 238335 w 391541"/>
              <a:gd name="connsiteY43" fmla="*/ 355924 h 387879"/>
              <a:gd name="connsiteX44" fmla="*/ 233283 w 391541"/>
              <a:gd name="connsiteY44" fmla="*/ 374491 h 387879"/>
              <a:gd name="connsiteX45" fmla="*/ 231641 w 391541"/>
              <a:gd name="connsiteY45" fmla="*/ 379543 h 387879"/>
              <a:gd name="connsiteX46" fmla="*/ 229747 w 391541"/>
              <a:gd name="connsiteY46" fmla="*/ 384595 h 387879"/>
              <a:gd name="connsiteX47" fmla="*/ 228105 w 391541"/>
              <a:gd name="connsiteY47" fmla="*/ 386237 h 387879"/>
              <a:gd name="connsiteX48" fmla="*/ 221411 w 391541"/>
              <a:gd name="connsiteY48" fmla="*/ 387879 h 387879"/>
              <a:gd name="connsiteX49" fmla="*/ 170257 w 391541"/>
              <a:gd name="connsiteY49" fmla="*/ 387879 h 387879"/>
              <a:gd name="connsiteX50" fmla="*/ 165205 w 391541"/>
              <a:gd name="connsiteY50" fmla="*/ 386237 h 387879"/>
              <a:gd name="connsiteX51" fmla="*/ 160027 w 391541"/>
              <a:gd name="connsiteY51" fmla="*/ 384595 h 387879"/>
              <a:gd name="connsiteX52" fmla="*/ 158385 w 391541"/>
              <a:gd name="connsiteY52" fmla="*/ 379543 h 387879"/>
              <a:gd name="connsiteX53" fmla="*/ 156743 w 391541"/>
              <a:gd name="connsiteY53" fmla="*/ 374491 h 387879"/>
              <a:gd name="connsiteX54" fmla="*/ 151691 w 391541"/>
              <a:gd name="connsiteY54" fmla="*/ 355924 h 387879"/>
              <a:gd name="connsiteX55" fmla="*/ 110768 w 391541"/>
              <a:gd name="connsiteY55" fmla="*/ 340768 h 387879"/>
              <a:gd name="connsiteX56" fmla="*/ 93717 w 391541"/>
              <a:gd name="connsiteY56" fmla="*/ 349230 h 387879"/>
              <a:gd name="connsiteX57" fmla="*/ 88539 w 391541"/>
              <a:gd name="connsiteY57" fmla="*/ 350872 h 387879"/>
              <a:gd name="connsiteX58" fmla="*/ 81845 w 391541"/>
              <a:gd name="connsiteY58" fmla="*/ 352514 h 387879"/>
              <a:gd name="connsiteX59" fmla="*/ 78435 w 391541"/>
              <a:gd name="connsiteY59" fmla="*/ 350872 h 387879"/>
              <a:gd name="connsiteX60" fmla="*/ 76540 w 391541"/>
              <a:gd name="connsiteY60" fmla="*/ 349230 h 387879"/>
              <a:gd name="connsiteX61" fmla="*/ 37512 w 391541"/>
              <a:gd name="connsiteY61" fmla="*/ 313739 h 387879"/>
              <a:gd name="connsiteX62" fmla="*/ 35870 w 391541"/>
              <a:gd name="connsiteY62" fmla="*/ 308687 h 387879"/>
              <a:gd name="connsiteX63" fmla="*/ 35870 w 391541"/>
              <a:gd name="connsiteY63" fmla="*/ 305277 h 387879"/>
              <a:gd name="connsiteX64" fmla="*/ 35870 w 391541"/>
              <a:gd name="connsiteY64" fmla="*/ 300224 h 387879"/>
              <a:gd name="connsiteX65" fmla="*/ 37512 w 391541"/>
              <a:gd name="connsiteY65" fmla="*/ 293530 h 387879"/>
              <a:gd name="connsiteX66" fmla="*/ 49511 w 391541"/>
              <a:gd name="connsiteY66" fmla="*/ 278374 h 387879"/>
              <a:gd name="connsiteX67" fmla="*/ 30692 w 391541"/>
              <a:gd name="connsiteY67" fmla="*/ 237830 h 387879"/>
              <a:gd name="connsiteX68" fmla="*/ 13641 w 391541"/>
              <a:gd name="connsiteY68" fmla="*/ 231136 h 387879"/>
              <a:gd name="connsiteX69" fmla="*/ 6694 w 391541"/>
              <a:gd name="connsiteY69" fmla="*/ 231136 h 387879"/>
              <a:gd name="connsiteX70" fmla="*/ 5052 w 391541"/>
              <a:gd name="connsiteY70" fmla="*/ 227726 h 387879"/>
              <a:gd name="connsiteX71" fmla="*/ 0 w 391541"/>
              <a:gd name="connsiteY71" fmla="*/ 224316 h 387879"/>
              <a:gd name="connsiteX72" fmla="*/ 0 w 391541"/>
              <a:gd name="connsiteY72" fmla="*/ 220906 h 387879"/>
              <a:gd name="connsiteX73" fmla="*/ 0 w 391541"/>
              <a:gd name="connsiteY73" fmla="*/ 166974 h 387879"/>
              <a:gd name="connsiteX74" fmla="*/ 0 w 391541"/>
              <a:gd name="connsiteY74" fmla="*/ 163564 h 387879"/>
              <a:gd name="connsiteX75" fmla="*/ 5052 w 391541"/>
              <a:gd name="connsiteY75" fmla="*/ 158512 h 387879"/>
              <a:gd name="connsiteX76" fmla="*/ 6694 w 391541"/>
              <a:gd name="connsiteY76" fmla="*/ 156870 h 387879"/>
              <a:gd name="connsiteX77" fmla="*/ 13641 w 391541"/>
              <a:gd name="connsiteY77" fmla="*/ 155228 h 387879"/>
              <a:gd name="connsiteX78" fmla="*/ 30692 w 391541"/>
              <a:gd name="connsiteY78" fmla="*/ 150175 h 387879"/>
              <a:gd name="connsiteX79" fmla="*/ 49511 w 391541"/>
              <a:gd name="connsiteY79" fmla="*/ 109632 h 387879"/>
              <a:gd name="connsiteX80" fmla="*/ 37512 w 391541"/>
              <a:gd name="connsiteY80" fmla="*/ 92833 h 387879"/>
              <a:gd name="connsiteX81" fmla="*/ 35870 w 391541"/>
              <a:gd name="connsiteY81" fmla="*/ 87781 h 387879"/>
              <a:gd name="connsiteX82" fmla="*/ 35870 w 391541"/>
              <a:gd name="connsiteY82" fmla="*/ 84371 h 387879"/>
              <a:gd name="connsiteX83" fmla="*/ 35870 w 391541"/>
              <a:gd name="connsiteY83" fmla="*/ 79319 h 387879"/>
              <a:gd name="connsiteX84" fmla="*/ 37512 w 391541"/>
              <a:gd name="connsiteY84" fmla="*/ 74267 h 387879"/>
              <a:gd name="connsiteX85" fmla="*/ 76540 w 391541"/>
              <a:gd name="connsiteY85" fmla="*/ 37007 h 387879"/>
              <a:gd name="connsiteX86" fmla="*/ 78435 w 391541"/>
              <a:gd name="connsiteY86" fmla="*/ 35365 h 387879"/>
              <a:gd name="connsiteX87" fmla="*/ 81845 w 391541"/>
              <a:gd name="connsiteY87" fmla="*/ 35365 h 387879"/>
              <a:gd name="connsiteX88" fmla="*/ 88539 w 391541"/>
              <a:gd name="connsiteY88" fmla="*/ 35365 h 387879"/>
              <a:gd name="connsiteX89" fmla="*/ 93717 w 391541"/>
              <a:gd name="connsiteY89" fmla="*/ 37007 h 387879"/>
              <a:gd name="connsiteX90" fmla="*/ 110768 w 391541"/>
              <a:gd name="connsiteY90" fmla="*/ 49006 h 387879"/>
              <a:gd name="connsiteX91" fmla="*/ 151691 w 391541"/>
              <a:gd name="connsiteY91" fmla="*/ 30313 h 387879"/>
              <a:gd name="connsiteX92" fmla="*/ 156743 w 391541"/>
              <a:gd name="connsiteY92" fmla="*/ 13515 h 387879"/>
              <a:gd name="connsiteX93" fmla="*/ 158385 w 391541"/>
              <a:gd name="connsiteY93" fmla="*/ 8463 h 387879"/>
              <a:gd name="connsiteX94" fmla="*/ 160027 w 391541"/>
              <a:gd name="connsiteY94" fmla="*/ 5052 h 387879"/>
              <a:gd name="connsiteX95" fmla="*/ 165205 w 391541"/>
              <a:gd name="connsiteY95" fmla="*/ 0 h 387879"/>
              <a:gd name="connsiteX96" fmla="*/ 170257 w 391541"/>
              <a:gd name="connsiteY96" fmla="*/ 0 h 387879"/>
              <a:gd name="connsiteX97" fmla="*/ 173668 w 391541"/>
              <a:gd name="connsiteY97" fmla="*/ 16799 h 387879"/>
              <a:gd name="connsiteX98" fmla="*/ 170257 w 391541"/>
              <a:gd name="connsiteY98" fmla="*/ 35365 h 387879"/>
              <a:gd name="connsiteX99" fmla="*/ 166847 w 391541"/>
              <a:gd name="connsiteY99" fmla="*/ 42059 h 387879"/>
              <a:gd name="connsiteX100" fmla="*/ 163437 w 391541"/>
              <a:gd name="connsiteY100" fmla="*/ 45469 h 387879"/>
              <a:gd name="connsiteX101" fmla="*/ 156490 w 391541"/>
              <a:gd name="connsiteY101" fmla="*/ 49006 h 387879"/>
              <a:gd name="connsiteX102" fmla="*/ 120746 w 391541"/>
              <a:gd name="connsiteY102" fmla="*/ 64163 h 387879"/>
              <a:gd name="connsiteX103" fmla="*/ 115568 w 391541"/>
              <a:gd name="connsiteY103" fmla="*/ 65805 h 387879"/>
              <a:gd name="connsiteX104" fmla="*/ 110516 w 391541"/>
              <a:gd name="connsiteY104" fmla="*/ 65805 h 387879"/>
              <a:gd name="connsiteX105" fmla="*/ 105464 w 391541"/>
              <a:gd name="connsiteY105" fmla="*/ 65805 h 387879"/>
              <a:gd name="connsiteX106" fmla="*/ 101927 w 391541"/>
              <a:gd name="connsiteY106" fmla="*/ 64163 h 387879"/>
              <a:gd name="connsiteX107" fmla="*/ 84876 w 391541"/>
              <a:gd name="connsiteY107" fmla="*/ 52416 h 387879"/>
              <a:gd name="connsiteX108" fmla="*/ 52542 w 391541"/>
              <a:gd name="connsiteY108" fmla="*/ 84371 h 387879"/>
              <a:gd name="connsiteX109" fmla="*/ 64541 w 391541"/>
              <a:gd name="connsiteY109" fmla="*/ 101169 h 387879"/>
              <a:gd name="connsiteX110" fmla="*/ 66183 w 391541"/>
              <a:gd name="connsiteY110" fmla="*/ 106222 h 387879"/>
              <a:gd name="connsiteX111" fmla="*/ 66183 w 391541"/>
              <a:gd name="connsiteY111" fmla="*/ 112916 h 387879"/>
              <a:gd name="connsiteX112" fmla="*/ 64541 w 391541"/>
              <a:gd name="connsiteY112" fmla="*/ 119610 h 387879"/>
              <a:gd name="connsiteX113" fmla="*/ 49258 w 391541"/>
              <a:gd name="connsiteY113" fmla="*/ 155101 h 387879"/>
              <a:gd name="connsiteX114" fmla="*/ 47364 w 391541"/>
              <a:gd name="connsiteY114" fmla="*/ 161795 h 387879"/>
              <a:gd name="connsiteX115" fmla="*/ 42312 w 391541"/>
              <a:gd name="connsiteY115" fmla="*/ 165206 h 387879"/>
              <a:gd name="connsiteX116" fmla="*/ 35618 w 391541"/>
              <a:gd name="connsiteY116" fmla="*/ 166848 h 387879"/>
              <a:gd name="connsiteX117" fmla="*/ 18440 w 391541"/>
              <a:gd name="connsiteY117" fmla="*/ 171900 h 387879"/>
              <a:gd name="connsiteX118" fmla="*/ 18440 w 391541"/>
              <a:gd name="connsiteY118" fmla="*/ 215727 h 387879"/>
              <a:gd name="connsiteX119" fmla="*/ 35618 w 391541"/>
              <a:gd name="connsiteY119" fmla="*/ 220779 h 387879"/>
              <a:gd name="connsiteX120" fmla="*/ 42312 w 391541"/>
              <a:gd name="connsiteY120" fmla="*/ 222421 h 387879"/>
              <a:gd name="connsiteX121" fmla="*/ 47364 w 391541"/>
              <a:gd name="connsiteY121" fmla="*/ 227473 h 387879"/>
              <a:gd name="connsiteX122" fmla="*/ 49258 w 391541"/>
              <a:gd name="connsiteY122" fmla="*/ 234167 h 387879"/>
              <a:gd name="connsiteX123" fmla="*/ 64541 w 391541"/>
              <a:gd name="connsiteY123" fmla="*/ 269659 h 387879"/>
              <a:gd name="connsiteX124" fmla="*/ 66183 w 391541"/>
              <a:gd name="connsiteY124" fmla="*/ 276353 h 387879"/>
              <a:gd name="connsiteX125" fmla="*/ 66183 w 391541"/>
              <a:gd name="connsiteY125" fmla="*/ 279763 h 387879"/>
              <a:gd name="connsiteX126" fmla="*/ 64541 w 391541"/>
              <a:gd name="connsiteY126" fmla="*/ 286457 h 387879"/>
              <a:gd name="connsiteX127" fmla="*/ 52542 w 391541"/>
              <a:gd name="connsiteY127" fmla="*/ 301614 h 387879"/>
              <a:gd name="connsiteX128" fmla="*/ 84876 w 391541"/>
              <a:gd name="connsiteY128" fmla="*/ 333568 h 387879"/>
              <a:gd name="connsiteX129" fmla="*/ 101927 w 391541"/>
              <a:gd name="connsiteY129" fmla="*/ 323464 h 387879"/>
              <a:gd name="connsiteX130" fmla="*/ 105464 w 391541"/>
              <a:gd name="connsiteY130" fmla="*/ 321822 h 387879"/>
              <a:gd name="connsiteX131" fmla="*/ 110516 w 391541"/>
              <a:gd name="connsiteY131" fmla="*/ 321822 h 387879"/>
              <a:gd name="connsiteX132" fmla="*/ 115568 w 391541"/>
              <a:gd name="connsiteY132" fmla="*/ 321822 h 387879"/>
              <a:gd name="connsiteX133" fmla="*/ 120746 w 391541"/>
              <a:gd name="connsiteY133" fmla="*/ 323464 h 387879"/>
              <a:gd name="connsiteX134" fmla="*/ 156490 w 391541"/>
              <a:gd name="connsiteY134" fmla="*/ 340515 h 387879"/>
              <a:gd name="connsiteX135" fmla="*/ 163437 w 391541"/>
              <a:gd name="connsiteY135" fmla="*/ 342157 h 387879"/>
              <a:gd name="connsiteX136" fmla="*/ 166847 w 391541"/>
              <a:gd name="connsiteY136" fmla="*/ 345567 h 387879"/>
              <a:gd name="connsiteX137" fmla="*/ 170257 w 391541"/>
              <a:gd name="connsiteY137" fmla="*/ 350620 h 387879"/>
              <a:gd name="connsiteX138" fmla="*/ 173668 w 391541"/>
              <a:gd name="connsiteY138" fmla="*/ 370828 h 387879"/>
              <a:gd name="connsiteX139" fmla="*/ 218127 w 391541"/>
              <a:gd name="connsiteY139" fmla="*/ 370828 h 387879"/>
              <a:gd name="connsiteX140" fmla="*/ 223179 w 391541"/>
              <a:gd name="connsiteY140" fmla="*/ 350620 h 387879"/>
              <a:gd name="connsiteX141" fmla="*/ 224821 w 391541"/>
              <a:gd name="connsiteY141" fmla="*/ 345567 h 387879"/>
              <a:gd name="connsiteX142" fmla="*/ 229873 w 391541"/>
              <a:gd name="connsiteY142" fmla="*/ 342157 h 387879"/>
              <a:gd name="connsiteX143" fmla="*/ 233409 w 391541"/>
              <a:gd name="connsiteY143" fmla="*/ 340515 h 387879"/>
              <a:gd name="connsiteX144" fmla="*/ 272437 w 391541"/>
              <a:gd name="connsiteY144" fmla="*/ 323464 h 387879"/>
              <a:gd name="connsiteX145" fmla="*/ 275974 w 391541"/>
              <a:gd name="connsiteY145" fmla="*/ 321822 h 387879"/>
              <a:gd name="connsiteX146" fmla="*/ 281026 w 391541"/>
              <a:gd name="connsiteY146" fmla="*/ 321822 h 387879"/>
              <a:gd name="connsiteX147" fmla="*/ 286078 w 391541"/>
              <a:gd name="connsiteY147" fmla="*/ 321822 h 387879"/>
              <a:gd name="connsiteX148" fmla="*/ 289615 w 391541"/>
              <a:gd name="connsiteY148" fmla="*/ 323464 h 387879"/>
              <a:gd name="connsiteX149" fmla="*/ 304897 w 391541"/>
              <a:gd name="connsiteY149" fmla="*/ 333568 h 387879"/>
              <a:gd name="connsiteX150" fmla="*/ 337231 w 391541"/>
              <a:gd name="connsiteY150" fmla="*/ 301614 h 387879"/>
              <a:gd name="connsiteX151" fmla="*/ 327000 w 391541"/>
              <a:gd name="connsiteY151" fmla="*/ 286457 h 387879"/>
              <a:gd name="connsiteX152" fmla="*/ 325358 w 391541"/>
              <a:gd name="connsiteY152" fmla="*/ 279763 h 387879"/>
              <a:gd name="connsiteX153" fmla="*/ 325358 w 391541"/>
              <a:gd name="connsiteY153" fmla="*/ 276353 h 387879"/>
              <a:gd name="connsiteX154" fmla="*/ 327000 w 391541"/>
              <a:gd name="connsiteY154" fmla="*/ 269659 h 387879"/>
              <a:gd name="connsiteX155" fmla="*/ 344178 w 391541"/>
              <a:gd name="connsiteY155" fmla="*/ 234167 h 387879"/>
              <a:gd name="connsiteX156" fmla="*/ 345820 w 391541"/>
              <a:gd name="connsiteY156" fmla="*/ 227473 h 387879"/>
              <a:gd name="connsiteX157" fmla="*/ 350872 w 391541"/>
              <a:gd name="connsiteY157" fmla="*/ 222421 h 387879"/>
              <a:gd name="connsiteX158" fmla="*/ 354282 w 391541"/>
              <a:gd name="connsiteY158" fmla="*/ 220779 h 387879"/>
              <a:gd name="connsiteX159" fmla="*/ 374870 w 391541"/>
              <a:gd name="connsiteY159" fmla="*/ 215727 h 387879"/>
              <a:gd name="connsiteX160" fmla="*/ 374870 w 391541"/>
              <a:gd name="connsiteY160" fmla="*/ 171900 h 387879"/>
              <a:gd name="connsiteX161" fmla="*/ 354282 w 391541"/>
              <a:gd name="connsiteY161" fmla="*/ 166848 h 387879"/>
              <a:gd name="connsiteX162" fmla="*/ 350872 w 391541"/>
              <a:gd name="connsiteY162" fmla="*/ 165206 h 387879"/>
              <a:gd name="connsiteX163" fmla="*/ 345820 w 391541"/>
              <a:gd name="connsiteY163" fmla="*/ 161795 h 387879"/>
              <a:gd name="connsiteX164" fmla="*/ 344178 w 391541"/>
              <a:gd name="connsiteY164" fmla="*/ 155101 h 387879"/>
              <a:gd name="connsiteX165" fmla="*/ 327000 w 391541"/>
              <a:gd name="connsiteY165" fmla="*/ 119610 h 387879"/>
              <a:gd name="connsiteX166" fmla="*/ 325358 w 391541"/>
              <a:gd name="connsiteY166" fmla="*/ 112916 h 387879"/>
              <a:gd name="connsiteX167" fmla="*/ 325358 w 391541"/>
              <a:gd name="connsiteY167" fmla="*/ 106222 h 387879"/>
              <a:gd name="connsiteX168" fmla="*/ 327000 w 391541"/>
              <a:gd name="connsiteY168" fmla="*/ 101169 h 387879"/>
              <a:gd name="connsiteX169" fmla="*/ 337231 w 391541"/>
              <a:gd name="connsiteY169" fmla="*/ 84371 h 387879"/>
              <a:gd name="connsiteX170" fmla="*/ 304897 w 391541"/>
              <a:gd name="connsiteY170" fmla="*/ 52416 h 387879"/>
              <a:gd name="connsiteX171" fmla="*/ 289615 w 391541"/>
              <a:gd name="connsiteY171" fmla="*/ 64163 h 387879"/>
              <a:gd name="connsiteX172" fmla="*/ 286078 w 391541"/>
              <a:gd name="connsiteY172" fmla="*/ 65805 h 387879"/>
              <a:gd name="connsiteX173" fmla="*/ 281026 w 391541"/>
              <a:gd name="connsiteY173" fmla="*/ 65805 h 387879"/>
              <a:gd name="connsiteX174" fmla="*/ 275974 w 391541"/>
              <a:gd name="connsiteY174" fmla="*/ 65805 h 387879"/>
              <a:gd name="connsiteX175" fmla="*/ 272437 w 391541"/>
              <a:gd name="connsiteY175" fmla="*/ 64163 h 387879"/>
              <a:gd name="connsiteX176" fmla="*/ 233409 w 391541"/>
              <a:gd name="connsiteY176" fmla="*/ 49006 h 387879"/>
              <a:gd name="connsiteX177" fmla="*/ 229873 w 391541"/>
              <a:gd name="connsiteY177" fmla="*/ 45469 h 387879"/>
              <a:gd name="connsiteX178" fmla="*/ 224821 w 391541"/>
              <a:gd name="connsiteY178" fmla="*/ 42059 h 387879"/>
              <a:gd name="connsiteX179" fmla="*/ 223179 w 391541"/>
              <a:gd name="connsiteY179" fmla="*/ 35365 h 387879"/>
              <a:gd name="connsiteX180" fmla="*/ 218127 w 391541"/>
              <a:gd name="connsiteY180" fmla="*/ 16799 h 387879"/>
              <a:gd name="connsiteX181" fmla="*/ 173668 w 391541"/>
              <a:gd name="connsiteY181" fmla="*/ 16799 h 387879"/>
              <a:gd name="connsiteX182" fmla="*/ 195897 w 391541"/>
              <a:gd name="connsiteY182" fmla="*/ 106222 h 387879"/>
              <a:gd name="connsiteX183" fmla="*/ 223179 w 391541"/>
              <a:gd name="connsiteY183" fmla="*/ 109632 h 387879"/>
              <a:gd name="connsiteX184" fmla="*/ 247050 w 391541"/>
              <a:gd name="connsiteY184" fmla="*/ 123146 h 387879"/>
              <a:gd name="connsiteX185" fmla="*/ 267385 w 391541"/>
              <a:gd name="connsiteY185" fmla="*/ 141713 h 387879"/>
              <a:gd name="connsiteX186" fmla="*/ 281026 w 391541"/>
              <a:gd name="connsiteY186" fmla="*/ 165458 h 387879"/>
              <a:gd name="connsiteX187" fmla="*/ 286078 w 391541"/>
              <a:gd name="connsiteY187" fmla="*/ 194129 h 387879"/>
              <a:gd name="connsiteX188" fmla="*/ 281026 w 391541"/>
              <a:gd name="connsiteY188" fmla="*/ 222800 h 387879"/>
              <a:gd name="connsiteX189" fmla="*/ 267385 w 391541"/>
              <a:gd name="connsiteY189" fmla="*/ 248187 h 387879"/>
              <a:gd name="connsiteX190" fmla="*/ 247050 w 391541"/>
              <a:gd name="connsiteY190" fmla="*/ 264986 h 387879"/>
              <a:gd name="connsiteX191" fmla="*/ 223179 w 391541"/>
              <a:gd name="connsiteY191" fmla="*/ 278500 h 387879"/>
              <a:gd name="connsiteX192" fmla="*/ 195897 w 391541"/>
              <a:gd name="connsiteY192" fmla="*/ 283552 h 387879"/>
              <a:gd name="connsiteX193" fmla="*/ 166974 w 391541"/>
              <a:gd name="connsiteY193" fmla="*/ 278500 h 387879"/>
              <a:gd name="connsiteX194" fmla="*/ 143102 w 391541"/>
              <a:gd name="connsiteY194" fmla="*/ 264986 h 387879"/>
              <a:gd name="connsiteX195" fmla="*/ 122767 w 391541"/>
              <a:gd name="connsiteY195" fmla="*/ 248187 h 387879"/>
              <a:gd name="connsiteX196" fmla="*/ 110768 w 391541"/>
              <a:gd name="connsiteY196" fmla="*/ 222800 h 387879"/>
              <a:gd name="connsiteX197" fmla="*/ 107358 w 391541"/>
              <a:gd name="connsiteY197" fmla="*/ 194129 h 387879"/>
              <a:gd name="connsiteX198" fmla="*/ 110768 w 391541"/>
              <a:gd name="connsiteY198" fmla="*/ 165458 h 387879"/>
              <a:gd name="connsiteX199" fmla="*/ 122767 w 391541"/>
              <a:gd name="connsiteY199" fmla="*/ 141713 h 387879"/>
              <a:gd name="connsiteX200" fmla="*/ 143102 w 391541"/>
              <a:gd name="connsiteY200" fmla="*/ 123146 h 387879"/>
              <a:gd name="connsiteX201" fmla="*/ 166974 w 391541"/>
              <a:gd name="connsiteY201" fmla="*/ 109632 h 387879"/>
              <a:gd name="connsiteX202" fmla="*/ 195897 w 391541"/>
              <a:gd name="connsiteY202" fmla="*/ 106222 h 387879"/>
              <a:gd name="connsiteX203" fmla="*/ 195897 w 391541"/>
              <a:gd name="connsiteY203" fmla="*/ 123020 h 387879"/>
              <a:gd name="connsiteX204" fmla="*/ 166974 w 391541"/>
              <a:gd name="connsiteY204" fmla="*/ 128072 h 387879"/>
              <a:gd name="connsiteX205" fmla="*/ 144744 w 391541"/>
              <a:gd name="connsiteY205" fmla="*/ 143228 h 387879"/>
              <a:gd name="connsiteX206" fmla="*/ 129461 w 391541"/>
              <a:gd name="connsiteY206" fmla="*/ 165332 h 387879"/>
              <a:gd name="connsiteX207" fmla="*/ 124409 w 391541"/>
              <a:gd name="connsiteY207" fmla="*/ 194003 h 387879"/>
              <a:gd name="connsiteX208" fmla="*/ 129461 w 391541"/>
              <a:gd name="connsiteY208" fmla="*/ 220906 h 387879"/>
              <a:gd name="connsiteX209" fmla="*/ 144744 w 391541"/>
              <a:gd name="connsiteY209" fmla="*/ 244650 h 387879"/>
              <a:gd name="connsiteX210" fmla="*/ 166974 w 391541"/>
              <a:gd name="connsiteY210" fmla="*/ 258165 h 387879"/>
              <a:gd name="connsiteX211" fmla="*/ 195897 w 391541"/>
              <a:gd name="connsiteY211" fmla="*/ 264859 h 387879"/>
              <a:gd name="connsiteX212" fmla="*/ 223179 w 391541"/>
              <a:gd name="connsiteY212" fmla="*/ 258165 h 387879"/>
              <a:gd name="connsiteX213" fmla="*/ 245408 w 391541"/>
              <a:gd name="connsiteY213" fmla="*/ 244650 h 387879"/>
              <a:gd name="connsiteX214" fmla="*/ 260691 w 391541"/>
              <a:gd name="connsiteY214" fmla="*/ 220906 h 387879"/>
              <a:gd name="connsiteX215" fmla="*/ 267385 w 391541"/>
              <a:gd name="connsiteY215" fmla="*/ 194003 h 387879"/>
              <a:gd name="connsiteX216" fmla="*/ 260691 w 391541"/>
              <a:gd name="connsiteY216" fmla="*/ 165332 h 387879"/>
              <a:gd name="connsiteX217" fmla="*/ 245408 w 391541"/>
              <a:gd name="connsiteY217" fmla="*/ 143228 h 387879"/>
              <a:gd name="connsiteX218" fmla="*/ 223179 w 391541"/>
              <a:gd name="connsiteY218" fmla="*/ 128072 h 387879"/>
              <a:gd name="connsiteX219" fmla="*/ 195897 w 391541"/>
              <a:gd name="connsiteY219" fmla="*/ 123020 h 3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91541" h="387879">
                <a:moveTo>
                  <a:pt x="170257" y="0"/>
                </a:moveTo>
                <a:lnTo>
                  <a:pt x="221411" y="0"/>
                </a:lnTo>
                <a:lnTo>
                  <a:pt x="228105" y="0"/>
                </a:lnTo>
                <a:lnTo>
                  <a:pt x="229747" y="5052"/>
                </a:lnTo>
                <a:lnTo>
                  <a:pt x="231641" y="8463"/>
                </a:lnTo>
                <a:lnTo>
                  <a:pt x="233283" y="13515"/>
                </a:lnTo>
                <a:lnTo>
                  <a:pt x="238335" y="30313"/>
                </a:lnTo>
                <a:lnTo>
                  <a:pt x="280900" y="49006"/>
                </a:lnTo>
                <a:lnTo>
                  <a:pt x="296182" y="37007"/>
                </a:lnTo>
                <a:lnTo>
                  <a:pt x="303129" y="35365"/>
                </a:lnTo>
                <a:lnTo>
                  <a:pt x="308181" y="35365"/>
                </a:lnTo>
                <a:lnTo>
                  <a:pt x="311591" y="35365"/>
                </a:lnTo>
                <a:lnTo>
                  <a:pt x="316770" y="37007"/>
                </a:lnTo>
                <a:lnTo>
                  <a:pt x="352514" y="74267"/>
                </a:lnTo>
                <a:lnTo>
                  <a:pt x="354156" y="79319"/>
                </a:lnTo>
                <a:lnTo>
                  <a:pt x="355798" y="84371"/>
                </a:lnTo>
                <a:lnTo>
                  <a:pt x="354156" y="87781"/>
                </a:lnTo>
                <a:lnTo>
                  <a:pt x="352514" y="92833"/>
                </a:lnTo>
                <a:lnTo>
                  <a:pt x="344051" y="109632"/>
                </a:lnTo>
                <a:lnTo>
                  <a:pt x="359334" y="150175"/>
                </a:lnTo>
                <a:lnTo>
                  <a:pt x="379669" y="155228"/>
                </a:lnTo>
                <a:lnTo>
                  <a:pt x="383079" y="156870"/>
                </a:lnTo>
                <a:lnTo>
                  <a:pt x="388258" y="158512"/>
                </a:lnTo>
                <a:lnTo>
                  <a:pt x="389900" y="163564"/>
                </a:lnTo>
                <a:lnTo>
                  <a:pt x="391542" y="166974"/>
                </a:lnTo>
                <a:lnTo>
                  <a:pt x="391542" y="220906"/>
                </a:lnTo>
                <a:lnTo>
                  <a:pt x="389900" y="224316"/>
                </a:lnTo>
                <a:lnTo>
                  <a:pt x="388258" y="227726"/>
                </a:lnTo>
                <a:lnTo>
                  <a:pt x="383079" y="231136"/>
                </a:lnTo>
                <a:lnTo>
                  <a:pt x="379669" y="231136"/>
                </a:lnTo>
                <a:lnTo>
                  <a:pt x="359334" y="237830"/>
                </a:lnTo>
                <a:lnTo>
                  <a:pt x="344051" y="278374"/>
                </a:lnTo>
                <a:lnTo>
                  <a:pt x="352514" y="293530"/>
                </a:lnTo>
                <a:lnTo>
                  <a:pt x="354156" y="300224"/>
                </a:lnTo>
                <a:lnTo>
                  <a:pt x="355798" y="305277"/>
                </a:lnTo>
                <a:lnTo>
                  <a:pt x="354156" y="308687"/>
                </a:lnTo>
                <a:lnTo>
                  <a:pt x="352514" y="313739"/>
                </a:lnTo>
                <a:lnTo>
                  <a:pt x="316770" y="349230"/>
                </a:lnTo>
                <a:lnTo>
                  <a:pt x="311591" y="350872"/>
                </a:lnTo>
                <a:lnTo>
                  <a:pt x="308181" y="352514"/>
                </a:lnTo>
                <a:lnTo>
                  <a:pt x="303129" y="350872"/>
                </a:lnTo>
                <a:lnTo>
                  <a:pt x="296182" y="349230"/>
                </a:lnTo>
                <a:lnTo>
                  <a:pt x="280900" y="340768"/>
                </a:lnTo>
                <a:lnTo>
                  <a:pt x="238335" y="355924"/>
                </a:lnTo>
                <a:lnTo>
                  <a:pt x="233283" y="374491"/>
                </a:lnTo>
                <a:lnTo>
                  <a:pt x="231641" y="379543"/>
                </a:lnTo>
                <a:lnTo>
                  <a:pt x="229747" y="384595"/>
                </a:lnTo>
                <a:lnTo>
                  <a:pt x="228105" y="386237"/>
                </a:lnTo>
                <a:lnTo>
                  <a:pt x="221411" y="387879"/>
                </a:lnTo>
                <a:lnTo>
                  <a:pt x="170257" y="387879"/>
                </a:lnTo>
                <a:lnTo>
                  <a:pt x="165205" y="386237"/>
                </a:lnTo>
                <a:lnTo>
                  <a:pt x="160027" y="384595"/>
                </a:lnTo>
                <a:lnTo>
                  <a:pt x="158385" y="379543"/>
                </a:lnTo>
                <a:lnTo>
                  <a:pt x="156743" y="374491"/>
                </a:lnTo>
                <a:lnTo>
                  <a:pt x="151691" y="355924"/>
                </a:lnTo>
                <a:lnTo>
                  <a:pt x="110768" y="340768"/>
                </a:lnTo>
                <a:lnTo>
                  <a:pt x="93717" y="349230"/>
                </a:lnTo>
                <a:lnTo>
                  <a:pt x="88539" y="350872"/>
                </a:lnTo>
                <a:lnTo>
                  <a:pt x="81845" y="352514"/>
                </a:lnTo>
                <a:lnTo>
                  <a:pt x="78435" y="350872"/>
                </a:lnTo>
                <a:lnTo>
                  <a:pt x="76540" y="349230"/>
                </a:lnTo>
                <a:lnTo>
                  <a:pt x="37512" y="313739"/>
                </a:lnTo>
                <a:lnTo>
                  <a:pt x="35870" y="308687"/>
                </a:lnTo>
                <a:lnTo>
                  <a:pt x="35870" y="305277"/>
                </a:lnTo>
                <a:lnTo>
                  <a:pt x="35870" y="300224"/>
                </a:lnTo>
                <a:lnTo>
                  <a:pt x="37512" y="293530"/>
                </a:lnTo>
                <a:lnTo>
                  <a:pt x="49511" y="278374"/>
                </a:lnTo>
                <a:lnTo>
                  <a:pt x="30692" y="237830"/>
                </a:lnTo>
                <a:lnTo>
                  <a:pt x="13641" y="231136"/>
                </a:lnTo>
                <a:lnTo>
                  <a:pt x="6694" y="231136"/>
                </a:lnTo>
                <a:lnTo>
                  <a:pt x="5052" y="227726"/>
                </a:lnTo>
                <a:lnTo>
                  <a:pt x="0" y="224316"/>
                </a:lnTo>
                <a:lnTo>
                  <a:pt x="0" y="220906"/>
                </a:lnTo>
                <a:lnTo>
                  <a:pt x="0" y="166974"/>
                </a:lnTo>
                <a:lnTo>
                  <a:pt x="0" y="163564"/>
                </a:lnTo>
                <a:lnTo>
                  <a:pt x="5052" y="158512"/>
                </a:lnTo>
                <a:lnTo>
                  <a:pt x="6694" y="156870"/>
                </a:lnTo>
                <a:lnTo>
                  <a:pt x="13641" y="155228"/>
                </a:lnTo>
                <a:lnTo>
                  <a:pt x="30692" y="150175"/>
                </a:lnTo>
                <a:lnTo>
                  <a:pt x="49511" y="109632"/>
                </a:lnTo>
                <a:lnTo>
                  <a:pt x="37512" y="92833"/>
                </a:lnTo>
                <a:lnTo>
                  <a:pt x="35870" y="87781"/>
                </a:lnTo>
                <a:lnTo>
                  <a:pt x="35870" y="84371"/>
                </a:lnTo>
                <a:lnTo>
                  <a:pt x="35870" y="79319"/>
                </a:lnTo>
                <a:lnTo>
                  <a:pt x="37512" y="74267"/>
                </a:lnTo>
                <a:lnTo>
                  <a:pt x="76540" y="37007"/>
                </a:lnTo>
                <a:lnTo>
                  <a:pt x="78435" y="35365"/>
                </a:lnTo>
                <a:lnTo>
                  <a:pt x="81845" y="35365"/>
                </a:lnTo>
                <a:lnTo>
                  <a:pt x="88539" y="35365"/>
                </a:lnTo>
                <a:lnTo>
                  <a:pt x="93717" y="37007"/>
                </a:lnTo>
                <a:lnTo>
                  <a:pt x="110768" y="49006"/>
                </a:lnTo>
                <a:lnTo>
                  <a:pt x="151691" y="30313"/>
                </a:lnTo>
                <a:lnTo>
                  <a:pt x="156743" y="13515"/>
                </a:lnTo>
                <a:lnTo>
                  <a:pt x="158385" y="8463"/>
                </a:lnTo>
                <a:lnTo>
                  <a:pt x="160027" y="5052"/>
                </a:lnTo>
                <a:lnTo>
                  <a:pt x="165205" y="0"/>
                </a:lnTo>
                <a:lnTo>
                  <a:pt x="170257" y="0"/>
                </a:lnTo>
                <a:close/>
                <a:moveTo>
                  <a:pt x="173668" y="16799"/>
                </a:moveTo>
                <a:lnTo>
                  <a:pt x="170257" y="35365"/>
                </a:lnTo>
                <a:lnTo>
                  <a:pt x="166847" y="42059"/>
                </a:lnTo>
                <a:lnTo>
                  <a:pt x="163437" y="45469"/>
                </a:lnTo>
                <a:lnTo>
                  <a:pt x="156490" y="49006"/>
                </a:lnTo>
                <a:lnTo>
                  <a:pt x="120746" y="64163"/>
                </a:lnTo>
                <a:lnTo>
                  <a:pt x="115568" y="65805"/>
                </a:lnTo>
                <a:lnTo>
                  <a:pt x="110516" y="65805"/>
                </a:lnTo>
                <a:lnTo>
                  <a:pt x="105464" y="65805"/>
                </a:lnTo>
                <a:lnTo>
                  <a:pt x="101927" y="64163"/>
                </a:lnTo>
                <a:lnTo>
                  <a:pt x="84876" y="52416"/>
                </a:lnTo>
                <a:lnTo>
                  <a:pt x="52542" y="84371"/>
                </a:lnTo>
                <a:lnTo>
                  <a:pt x="64541" y="101169"/>
                </a:lnTo>
                <a:lnTo>
                  <a:pt x="66183" y="106222"/>
                </a:lnTo>
                <a:lnTo>
                  <a:pt x="66183" y="112916"/>
                </a:lnTo>
                <a:lnTo>
                  <a:pt x="64541" y="119610"/>
                </a:lnTo>
                <a:lnTo>
                  <a:pt x="49258" y="155101"/>
                </a:lnTo>
                <a:lnTo>
                  <a:pt x="47364" y="161795"/>
                </a:lnTo>
                <a:lnTo>
                  <a:pt x="42312" y="165206"/>
                </a:lnTo>
                <a:lnTo>
                  <a:pt x="35618" y="166848"/>
                </a:lnTo>
                <a:lnTo>
                  <a:pt x="18440" y="171900"/>
                </a:lnTo>
                <a:lnTo>
                  <a:pt x="18440" y="215727"/>
                </a:lnTo>
                <a:lnTo>
                  <a:pt x="35618" y="220779"/>
                </a:lnTo>
                <a:lnTo>
                  <a:pt x="42312" y="222421"/>
                </a:lnTo>
                <a:lnTo>
                  <a:pt x="47364" y="227473"/>
                </a:lnTo>
                <a:lnTo>
                  <a:pt x="49258" y="234167"/>
                </a:lnTo>
                <a:lnTo>
                  <a:pt x="64541" y="269659"/>
                </a:lnTo>
                <a:lnTo>
                  <a:pt x="66183" y="276353"/>
                </a:lnTo>
                <a:lnTo>
                  <a:pt x="66183" y="279763"/>
                </a:lnTo>
                <a:lnTo>
                  <a:pt x="64541" y="286457"/>
                </a:lnTo>
                <a:lnTo>
                  <a:pt x="52542" y="301614"/>
                </a:lnTo>
                <a:lnTo>
                  <a:pt x="84876" y="333568"/>
                </a:lnTo>
                <a:lnTo>
                  <a:pt x="101927" y="323464"/>
                </a:lnTo>
                <a:lnTo>
                  <a:pt x="105464" y="321822"/>
                </a:lnTo>
                <a:lnTo>
                  <a:pt x="110516" y="321822"/>
                </a:lnTo>
                <a:lnTo>
                  <a:pt x="115568" y="321822"/>
                </a:lnTo>
                <a:lnTo>
                  <a:pt x="120746" y="323464"/>
                </a:lnTo>
                <a:lnTo>
                  <a:pt x="156490" y="340515"/>
                </a:lnTo>
                <a:lnTo>
                  <a:pt x="163437" y="342157"/>
                </a:lnTo>
                <a:lnTo>
                  <a:pt x="166847" y="345567"/>
                </a:lnTo>
                <a:lnTo>
                  <a:pt x="170257" y="350620"/>
                </a:lnTo>
                <a:lnTo>
                  <a:pt x="173668" y="370828"/>
                </a:lnTo>
                <a:lnTo>
                  <a:pt x="218127" y="370828"/>
                </a:lnTo>
                <a:lnTo>
                  <a:pt x="223179" y="350620"/>
                </a:lnTo>
                <a:lnTo>
                  <a:pt x="224821" y="345567"/>
                </a:lnTo>
                <a:lnTo>
                  <a:pt x="229873" y="342157"/>
                </a:lnTo>
                <a:lnTo>
                  <a:pt x="233409" y="340515"/>
                </a:lnTo>
                <a:lnTo>
                  <a:pt x="272437" y="323464"/>
                </a:lnTo>
                <a:lnTo>
                  <a:pt x="275974" y="321822"/>
                </a:lnTo>
                <a:lnTo>
                  <a:pt x="281026" y="321822"/>
                </a:lnTo>
                <a:lnTo>
                  <a:pt x="286078" y="321822"/>
                </a:lnTo>
                <a:lnTo>
                  <a:pt x="289615" y="323464"/>
                </a:lnTo>
                <a:lnTo>
                  <a:pt x="304897" y="333568"/>
                </a:lnTo>
                <a:lnTo>
                  <a:pt x="337231" y="301614"/>
                </a:lnTo>
                <a:lnTo>
                  <a:pt x="327000" y="286457"/>
                </a:lnTo>
                <a:lnTo>
                  <a:pt x="325358" y="279763"/>
                </a:lnTo>
                <a:lnTo>
                  <a:pt x="325358" y="276353"/>
                </a:lnTo>
                <a:lnTo>
                  <a:pt x="327000" y="269659"/>
                </a:lnTo>
                <a:lnTo>
                  <a:pt x="344178" y="234167"/>
                </a:lnTo>
                <a:lnTo>
                  <a:pt x="345820" y="227473"/>
                </a:lnTo>
                <a:lnTo>
                  <a:pt x="350872" y="222421"/>
                </a:lnTo>
                <a:lnTo>
                  <a:pt x="354282" y="220779"/>
                </a:lnTo>
                <a:lnTo>
                  <a:pt x="374870" y="215727"/>
                </a:lnTo>
                <a:lnTo>
                  <a:pt x="374870" y="171900"/>
                </a:lnTo>
                <a:lnTo>
                  <a:pt x="354282" y="166848"/>
                </a:lnTo>
                <a:lnTo>
                  <a:pt x="350872" y="165206"/>
                </a:lnTo>
                <a:lnTo>
                  <a:pt x="345820" y="161795"/>
                </a:lnTo>
                <a:lnTo>
                  <a:pt x="344178" y="155101"/>
                </a:lnTo>
                <a:lnTo>
                  <a:pt x="327000" y="119610"/>
                </a:lnTo>
                <a:lnTo>
                  <a:pt x="325358" y="112916"/>
                </a:lnTo>
                <a:lnTo>
                  <a:pt x="325358" y="106222"/>
                </a:lnTo>
                <a:lnTo>
                  <a:pt x="327000" y="101169"/>
                </a:lnTo>
                <a:lnTo>
                  <a:pt x="337231" y="84371"/>
                </a:lnTo>
                <a:lnTo>
                  <a:pt x="304897" y="52416"/>
                </a:lnTo>
                <a:lnTo>
                  <a:pt x="289615" y="64163"/>
                </a:lnTo>
                <a:lnTo>
                  <a:pt x="286078" y="65805"/>
                </a:lnTo>
                <a:lnTo>
                  <a:pt x="281026" y="65805"/>
                </a:lnTo>
                <a:lnTo>
                  <a:pt x="275974" y="65805"/>
                </a:lnTo>
                <a:lnTo>
                  <a:pt x="272437" y="64163"/>
                </a:lnTo>
                <a:lnTo>
                  <a:pt x="233409" y="49006"/>
                </a:lnTo>
                <a:lnTo>
                  <a:pt x="229873" y="45469"/>
                </a:lnTo>
                <a:lnTo>
                  <a:pt x="224821" y="42059"/>
                </a:lnTo>
                <a:lnTo>
                  <a:pt x="223179" y="35365"/>
                </a:lnTo>
                <a:lnTo>
                  <a:pt x="218127" y="16799"/>
                </a:lnTo>
                <a:lnTo>
                  <a:pt x="173668" y="16799"/>
                </a:lnTo>
                <a:close/>
                <a:moveTo>
                  <a:pt x="195897" y="106222"/>
                </a:moveTo>
                <a:lnTo>
                  <a:pt x="223179" y="109632"/>
                </a:lnTo>
                <a:lnTo>
                  <a:pt x="247050" y="123146"/>
                </a:lnTo>
                <a:lnTo>
                  <a:pt x="267385" y="141713"/>
                </a:lnTo>
                <a:lnTo>
                  <a:pt x="281026" y="165458"/>
                </a:lnTo>
                <a:lnTo>
                  <a:pt x="286078" y="194129"/>
                </a:lnTo>
                <a:lnTo>
                  <a:pt x="281026" y="222800"/>
                </a:lnTo>
                <a:lnTo>
                  <a:pt x="267385" y="248187"/>
                </a:lnTo>
                <a:lnTo>
                  <a:pt x="247050" y="264986"/>
                </a:lnTo>
                <a:lnTo>
                  <a:pt x="223179" y="278500"/>
                </a:lnTo>
                <a:lnTo>
                  <a:pt x="195897" y="283552"/>
                </a:lnTo>
                <a:lnTo>
                  <a:pt x="166974" y="278500"/>
                </a:lnTo>
                <a:lnTo>
                  <a:pt x="143102" y="264986"/>
                </a:lnTo>
                <a:lnTo>
                  <a:pt x="122767" y="248187"/>
                </a:lnTo>
                <a:lnTo>
                  <a:pt x="110768" y="222800"/>
                </a:lnTo>
                <a:lnTo>
                  <a:pt x="107358" y="194129"/>
                </a:lnTo>
                <a:lnTo>
                  <a:pt x="110768" y="165458"/>
                </a:lnTo>
                <a:lnTo>
                  <a:pt x="122767" y="141713"/>
                </a:lnTo>
                <a:lnTo>
                  <a:pt x="143102" y="123146"/>
                </a:lnTo>
                <a:lnTo>
                  <a:pt x="166974" y="109632"/>
                </a:lnTo>
                <a:lnTo>
                  <a:pt x="195897" y="106222"/>
                </a:lnTo>
                <a:close/>
                <a:moveTo>
                  <a:pt x="195897" y="123020"/>
                </a:moveTo>
                <a:lnTo>
                  <a:pt x="166974" y="128072"/>
                </a:lnTo>
                <a:lnTo>
                  <a:pt x="144744" y="143228"/>
                </a:lnTo>
                <a:lnTo>
                  <a:pt x="129461" y="165332"/>
                </a:lnTo>
                <a:lnTo>
                  <a:pt x="124409" y="194003"/>
                </a:lnTo>
                <a:lnTo>
                  <a:pt x="129461" y="220906"/>
                </a:lnTo>
                <a:lnTo>
                  <a:pt x="144744" y="244650"/>
                </a:lnTo>
                <a:lnTo>
                  <a:pt x="166974" y="258165"/>
                </a:lnTo>
                <a:lnTo>
                  <a:pt x="195897" y="264859"/>
                </a:lnTo>
                <a:lnTo>
                  <a:pt x="223179" y="258165"/>
                </a:lnTo>
                <a:lnTo>
                  <a:pt x="245408" y="244650"/>
                </a:lnTo>
                <a:lnTo>
                  <a:pt x="260691" y="220906"/>
                </a:lnTo>
                <a:lnTo>
                  <a:pt x="267385" y="194003"/>
                </a:lnTo>
                <a:lnTo>
                  <a:pt x="260691" y="165332"/>
                </a:lnTo>
                <a:lnTo>
                  <a:pt x="245408" y="143228"/>
                </a:lnTo>
                <a:lnTo>
                  <a:pt x="223179" y="128072"/>
                </a:lnTo>
                <a:lnTo>
                  <a:pt x="195897" y="123020"/>
                </a:lnTo>
                <a:close/>
              </a:path>
            </a:pathLst>
          </a:custGeom>
          <a:solidFill>
            <a:srgbClr val="FFFFFF"/>
          </a:solidFill>
          <a:ln w="12621" cap="flat">
            <a:noFill/>
            <a:prstDash val="solid"/>
            <a:miter/>
          </a:ln>
        </p:spPr>
        <p:txBody>
          <a:bodyPr rtlCol="0" anchor="ctr"/>
          <a:lstStyle/>
          <a:p>
            <a:endParaRPr lang="en-US" sz="1184"/>
          </a:p>
        </p:txBody>
      </p:sp>
      <p:sp>
        <p:nvSpPr>
          <p:cNvPr id="175" name="Freeform: Shape 40">
            <a:extLst>
              <a:ext uri="{FF2B5EF4-FFF2-40B4-BE49-F238E27FC236}">
                <a16:creationId xmlns:a16="http://schemas.microsoft.com/office/drawing/2014/main" id="{EEF425BB-5373-4153-BB99-4CBD325E2C15}"/>
              </a:ext>
            </a:extLst>
          </p:cNvPr>
          <p:cNvSpPr/>
          <p:nvPr/>
        </p:nvSpPr>
        <p:spPr>
          <a:xfrm>
            <a:off x="957432" y="2106224"/>
            <a:ext cx="547652" cy="547651"/>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rgbClr val="10558F"/>
          </a:solidFill>
          <a:ln w="12621" cap="flat">
            <a:noFill/>
            <a:prstDash val="solid"/>
            <a:miter/>
          </a:ln>
        </p:spPr>
        <p:txBody>
          <a:bodyPr rtlCol="0" anchor="ctr"/>
          <a:lstStyle/>
          <a:p>
            <a:endParaRPr lang="en-US" sz="1578"/>
          </a:p>
        </p:txBody>
      </p:sp>
      <p:grpSp>
        <p:nvGrpSpPr>
          <p:cNvPr id="176" name="Graphic 4">
            <a:extLst>
              <a:ext uri="{FF2B5EF4-FFF2-40B4-BE49-F238E27FC236}">
                <a16:creationId xmlns:a16="http://schemas.microsoft.com/office/drawing/2014/main" id="{A9B5A854-3189-480C-A298-B037DC66B6B7}"/>
              </a:ext>
            </a:extLst>
          </p:cNvPr>
          <p:cNvGrpSpPr/>
          <p:nvPr/>
        </p:nvGrpSpPr>
        <p:grpSpPr>
          <a:xfrm>
            <a:off x="1039302" y="2159319"/>
            <a:ext cx="378019" cy="401955"/>
            <a:chOff x="7926814" y="7235413"/>
            <a:chExt cx="413345" cy="439517"/>
          </a:xfrm>
        </p:grpSpPr>
        <p:sp>
          <p:nvSpPr>
            <p:cNvPr id="177" name="Freeform: Shape 58">
              <a:extLst>
                <a:ext uri="{FF2B5EF4-FFF2-40B4-BE49-F238E27FC236}">
                  <a16:creationId xmlns:a16="http://schemas.microsoft.com/office/drawing/2014/main" id="{3619FF43-584C-4402-8B77-5178D8EE9037}"/>
                </a:ext>
              </a:extLst>
            </p:cNvPr>
            <p:cNvSpPr/>
            <p:nvPr/>
          </p:nvSpPr>
          <p:spPr>
            <a:xfrm>
              <a:off x="7926814" y="7330116"/>
              <a:ext cx="413345" cy="344815"/>
            </a:xfrm>
            <a:custGeom>
              <a:avLst/>
              <a:gdLst>
                <a:gd name="connsiteX0" fmla="*/ 338373 w 413345"/>
                <a:gd name="connsiteY0" fmla="*/ 0 h 344815"/>
                <a:gd name="connsiteX1" fmla="*/ 367385 w 413345"/>
                <a:gd name="connsiteY1" fmla="*/ 0 h 344815"/>
                <a:gd name="connsiteX2" fmla="*/ 412883 w 413345"/>
                <a:gd name="connsiteY2" fmla="*/ 52016 h 344815"/>
                <a:gd name="connsiteX3" fmla="*/ 380932 w 413345"/>
                <a:gd name="connsiteY3" fmla="*/ 292799 h 344815"/>
                <a:gd name="connsiteX4" fmla="*/ 321631 w 413345"/>
                <a:gd name="connsiteY4" fmla="*/ 344815 h 344815"/>
                <a:gd name="connsiteX5" fmla="*/ 91712 w 413345"/>
                <a:gd name="connsiteY5" fmla="*/ 344815 h 344815"/>
                <a:gd name="connsiteX6" fmla="*/ 32411 w 413345"/>
                <a:gd name="connsiteY6" fmla="*/ 292799 h 344815"/>
                <a:gd name="connsiteX7" fmla="*/ 460 w 413345"/>
                <a:gd name="connsiteY7" fmla="*/ 52016 h 344815"/>
                <a:gd name="connsiteX8" fmla="*/ 45958 w 413345"/>
                <a:gd name="connsiteY8" fmla="*/ 0 h 344815"/>
                <a:gd name="connsiteX9" fmla="*/ 73691 w 413345"/>
                <a:gd name="connsiteY9" fmla="*/ 0 h 3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345" h="344815">
                  <a:moveTo>
                    <a:pt x="338373" y="0"/>
                  </a:moveTo>
                  <a:lnTo>
                    <a:pt x="367385" y="0"/>
                  </a:lnTo>
                  <a:cubicBezTo>
                    <a:pt x="396269" y="0"/>
                    <a:pt x="416717" y="23388"/>
                    <a:pt x="412883" y="52016"/>
                  </a:cubicBezTo>
                  <a:lnTo>
                    <a:pt x="380932" y="292799"/>
                  </a:lnTo>
                  <a:cubicBezTo>
                    <a:pt x="377098" y="321427"/>
                    <a:pt x="350387" y="344815"/>
                    <a:pt x="321631" y="344815"/>
                  </a:cubicBezTo>
                  <a:lnTo>
                    <a:pt x="91712" y="344815"/>
                  </a:lnTo>
                  <a:cubicBezTo>
                    <a:pt x="62828" y="344815"/>
                    <a:pt x="36117" y="321427"/>
                    <a:pt x="32411" y="292799"/>
                  </a:cubicBezTo>
                  <a:lnTo>
                    <a:pt x="460" y="52016"/>
                  </a:lnTo>
                  <a:cubicBezTo>
                    <a:pt x="-3374" y="23388"/>
                    <a:pt x="17202" y="0"/>
                    <a:pt x="45958" y="0"/>
                  </a:cubicBezTo>
                  <a:lnTo>
                    <a:pt x="73691" y="0"/>
                  </a:lnTo>
                </a:path>
              </a:pathLst>
            </a:custGeom>
            <a:noFill/>
            <a:ln w="25550" cap="flat">
              <a:solidFill>
                <a:srgbClr val="FFFFFF"/>
              </a:solidFill>
              <a:prstDash val="solid"/>
              <a:round/>
            </a:ln>
          </p:spPr>
          <p:txBody>
            <a:bodyPr rtlCol="0" anchor="ctr"/>
            <a:lstStyle/>
            <a:p>
              <a:endParaRPr lang="en-US" sz="1184"/>
            </a:p>
          </p:txBody>
        </p:sp>
        <p:sp>
          <p:nvSpPr>
            <p:cNvPr id="178" name="Freeform: Shape 59">
              <a:extLst>
                <a:ext uri="{FF2B5EF4-FFF2-40B4-BE49-F238E27FC236}">
                  <a16:creationId xmlns:a16="http://schemas.microsoft.com/office/drawing/2014/main" id="{E12E8302-E683-4D68-838A-31B1527DC053}"/>
                </a:ext>
              </a:extLst>
            </p:cNvPr>
            <p:cNvSpPr/>
            <p:nvPr/>
          </p:nvSpPr>
          <p:spPr>
            <a:xfrm>
              <a:off x="8133422" y="7519010"/>
              <a:ext cx="12780" cy="154131"/>
            </a:xfrm>
            <a:custGeom>
              <a:avLst/>
              <a:gdLst>
                <a:gd name="connsiteX0" fmla="*/ 0 w 12780"/>
                <a:gd name="connsiteY0" fmla="*/ 154132 h 154131"/>
                <a:gd name="connsiteX1" fmla="*/ 0 w 12780"/>
                <a:gd name="connsiteY1" fmla="*/ 0 h 154131"/>
              </a:gdLst>
              <a:ahLst/>
              <a:cxnLst>
                <a:cxn ang="0">
                  <a:pos x="connsiteX0" y="connsiteY0"/>
                </a:cxn>
                <a:cxn ang="0">
                  <a:pos x="connsiteX1" y="connsiteY1"/>
                </a:cxn>
              </a:cxnLst>
              <a:rect l="l" t="t" r="r" b="b"/>
              <a:pathLst>
                <a:path w="12780" h="154131">
                  <a:moveTo>
                    <a:pt x="0" y="154132"/>
                  </a:moveTo>
                  <a:lnTo>
                    <a:pt x="0" y="0"/>
                  </a:lnTo>
                </a:path>
              </a:pathLst>
            </a:custGeom>
            <a:ln w="25550" cap="rnd">
              <a:solidFill>
                <a:srgbClr val="FFFFFF"/>
              </a:solidFill>
              <a:prstDash val="solid"/>
              <a:round/>
            </a:ln>
          </p:spPr>
          <p:txBody>
            <a:bodyPr rtlCol="0" anchor="ctr"/>
            <a:lstStyle/>
            <a:p>
              <a:endParaRPr lang="en-US" sz="1184"/>
            </a:p>
          </p:txBody>
        </p:sp>
        <p:sp>
          <p:nvSpPr>
            <p:cNvPr id="179" name="Freeform: Shape 60">
              <a:extLst>
                <a:ext uri="{FF2B5EF4-FFF2-40B4-BE49-F238E27FC236}">
                  <a16:creationId xmlns:a16="http://schemas.microsoft.com/office/drawing/2014/main" id="{558AC435-D0D5-4497-AD3D-B90D6ACA64A0}"/>
                </a:ext>
              </a:extLst>
            </p:cNvPr>
            <p:cNvSpPr/>
            <p:nvPr/>
          </p:nvSpPr>
          <p:spPr>
            <a:xfrm>
              <a:off x="8036930" y="7235413"/>
              <a:ext cx="192984" cy="192984"/>
            </a:xfrm>
            <a:custGeom>
              <a:avLst/>
              <a:gdLst>
                <a:gd name="connsiteX0" fmla="*/ 192984 w 192984"/>
                <a:gd name="connsiteY0" fmla="*/ 96492 h 192984"/>
                <a:gd name="connsiteX1" fmla="*/ 96492 w 192984"/>
                <a:gd name="connsiteY1" fmla="*/ 192984 h 192984"/>
                <a:gd name="connsiteX2" fmla="*/ 0 w 192984"/>
                <a:gd name="connsiteY2" fmla="*/ 96492 h 192984"/>
                <a:gd name="connsiteX3" fmla="*/ 96492 w 192984"/>
                <a:gd name="connsiteY3" fmla="*/ 0 h 192984"/>
                <a:gd name="connsiteX4" fmla="*/ 192984 w 192984"/>
                <a:gd name="connsiteY4" fmla="*/ 96492 h 19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84" h="192984">
                  <a:moveTo>
                    <a:pt x="192984" y="96492"/>
                  </a:moveTo>
                  <a:cubicBezTo>
                    <a:pt x="192984" y="149786"/>
                    <a:pt x="149786" y="192984"/>
                    <a:pt x="96492" y="192984"/>
                  </a:cubicBezTo>
                  <a:cubicBezTo>
                    <a:pt x="43198" y="192984"/>
                    <a:pt x="0" y="149786"/>
                    <a:pt x="0" y="96492"/>
                  </a:cubicBezTo>
                  <a:cubicBezTo>
                    <a:pt x="0" y="43198"/>
                    <a:pt x="43198" y="0"/>
                    <a:pt x="96492" y="0"/>
                  </a:cubicBezTo>
                  <a:cubicBezTo>
                    <a:pt x="149786" y="0"/>
                    <a:pt x="192984" y="43325"/>
                    <a:pt x="192984" y="96492"/>
                  </a:cubicBezTo>
                  <a:close/>
                </a:path>
              </a:pathLst>
            </a:custGeom>
            <a:noFill/>
            <a:ln w="25550" cap="flat">
              <a:solidFill>
                <a:srgbClr val="FFFFFF"/>
              </a:solidFill>
              <a:prstDash val="solid"/>
              <a:round/>
            </a:ln>
          </p:spPr>
          <p:txBody>
            <a:bodyPr rtlCol="0" anchor="ctr"/>
            <a:lstStyle/>
            <a:p>
              <a:endParaRPr lang="en-US" sz="1184"/>
            </a:p>
          </p:txBody>
        </p:sp>
        <p:sp>
          <p:nvSpPr>
            <p:cNvPr id="180" name="Freeform: Shape 61">
              <a:extLst>
                <a:ext uri="{FF2B5EF4-FFF2-40B4-BE49-F238E27FC236}">
                  <a16:creationId xmlns:a16="http://schemas.microsoft.com/office/drawing/2014/main" id="{B8F220E8-4E2B-4C9B-A112-26F8AD4EEE03}"/>
                </a:ext>
              </a:extLst>
            </p:cNvPr>
            <p:cNvSpPr/>
            <p:nvPr/>
          </p:nvSpPr>
          <p:spPr>
            <a:xfrm>
              <a:off x="8127031" y="7297142"/>
              <a:ext cx="45626" cy="40513"/>
            </a:xfrm>
            <a:custGeom>
              <a:avLst/>
              <a:gdLst>
                <a:gd name="connsiteX0" fmla="*/ 0 w 45626"/>
                <a:gd name="connsiteY0" fmla="*/ 40514 h 40513"/>
                <a:gd name="connsiteX1" fmla="*/ 45626 w 45626"/>
                <a:gd name="connsiteY1" fmla="*/ 0 h 40513"/>
              </a:gdLst>
              <a:ahLst/>
              <a:cxnLst>
                <a:cxn ang="0">
                  <a:pos x="connsiteX0" y="connsiteY0"/>
                </a:cxn>
                <a:cxn ang="0">
                  <a:pos x="connsiteX1" y="connsiteY1"/>
                </a:cxn>
              </a:cxnLst>
              <a:rect l="l" t="t" r="r" b="b"/>
              <a:pathLst>
                <a:path w="45626" h="40513">
                  <a:moveTo>
                    <a:pt x="0" y="40514"/>
                  </a:moveTo>
                  <a:lnTo>
                    <a:pt x="45626" y="0"/>
                  </a:lnTo>
                </a:path>
              </a:pathLst>
            </a:custGeom>
            <a:ln w="25550" cap="rnd">
              <a:solidFill>
                <a:srgbClr val="FFFFFF"/>
              </a:solidFill>
              <a:prstDash val="solid"/>
              <a:round/>
            </a:ln>
          </p:spPr>
          <p:txBody>
            <a:bodyPr rtlCol="0" anchor="ctr"/>
            <a:lstStyle/>
            <a:p>
              <a:endParaRPr lang="en-US" sz="1184"/>
            </a:p>
          </p:txBody>
        </p:sp>
        <p:grpSp>
          <p:nvGrpSpPr>
            <p:cNvPr id="181" name="Graphic 4">
              <a:extLst>
                <a:ext uri="{FF2B5EF4-FFF2-40B4-BE49-F238E27FC236}">
                  <a16:creationId xmlns:a16="http://schemas.microsoft.com/office/drawing/2014/main" id="{A9B5A854-3189-480C-A298-B037DC66B6B7}"/>
                </a:ext>
              </a:extLst>
            </p:cNvPr>
            <p:cNvGrpSpPr/>
            <p:nvPr/>
          </p:nvGrpSpPr>
          <p:grpSpPr>
            <a:xfrm>
              <a:off x="8014053" y="7476579"/>
              <a:ext cx="238738" cy="130487"/>
              <a:chOff x="8014053" y="7476579"/>
              <a:chExt cx="238738" cy="130487"/>
            </a:xfrm>
            <a:solidFill>
              <a:srgbClr val="475257"/>
            </a:solidFill>
          </p:grpSpPr>
          <p:grpSp>
            <p:nvGrpSpPr>
              <p:cNvPr id="182" name="Graphic 4">
                <a:extLst>
                  <a:ext uri="{FF2B5EF4-FFF2-40B4-BE49-F238E27FC236}">
                    <a16:creationId xmlns:a16="http://schemas.microsoft.com/office/drawing/2014/main" id="{A9B5A854-3189-480C-A298-B037DC66B6B7}"/>
                  </a:ext>
                </a:extLst>
              </p:cNvPr>
              <p:cNvGrpSpPr/>
              <p:nvPr/>
            </p:nvGrpSpPr>
            <p:grpSpPr>
              <a:xfrm>
                <a:off x="8014053" y="7476579"/>
                <a:ext cx="60706" cy="130487"/>
                <a:chOff x="8014053" y="7476579"/>
                <a:chExt cx="60706" cy="130487"/>
              </a:xfrm>
              <a:solidFill>
                <a:srgbClr val="475257"/>
              </a:solidFill>
            </p:grpSpPr>
            <p:grpSp>
              <p:nvGrpSpPr>
                <p:cNvPr id="193" name="Graphic 4">
                  <a:extLst>
                    <a:ext uri="{FF2B5EF4-FFF2-40B4-BE49-F238E27FC236}">
                      <a16:creationId xmlns:a16="http://schemas.microsoft.com/office/drawing/2014/main" id="{A9B5A854-3189-480C-A298-B037DC66B6B7}"/>
                    </a:ext>
                  </a:extLst>
                </p:cNvPr>
                <p:cNvGrpSpPr/>
                <p:nvPr/>
              </p:nvGrpSpPr>
              <p:grpSpPr>
                <a:xfrm>
                  <a:off x="8014053" y="7476579"/>
                  <a:ext cx="60706" cy="11502"/>
                  <a:chOff x="8014053" y="7476579"/>
                  <a:chExt cx="60706" cy="11502"/>
                </a:xfrm>
                <a:solidFill>
                  <a:srgbClr val="475257"/>
                </a:solidFill>
              </p:grpSpPr>
              <p:sp>
                <p:nvSpPr>
                  <p:cNvPr id="200" name="Freeform: Shape 85">
                    <a:extLst>
                      <a:ext uri="{FF2B5EF4-FFF2-40B4-BE49-F238E27FC236}">
                        <a16:creationId xmlns:a16="http://schemas.microsoft.com/office/drawing/2014/main" id="{D40DFA17-58B8-41DC-ABAD-0512CBBC2F43}"/>
                      </a:ext>
                    </a:extLst>
                  </p:cNvPr>
                  <p:cNvSpPr/>
                  <p:nvPr/>
                </p:nvSpPr>
                <p:spPr>
                  <a:xfrm>
                    <a:off x="8063257" y="7476579"/>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946"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sp>
                <p:nvSpPr>
                  <p:cNvPr id="201" name="Freeform: Shape 86">
                    <a:extLst>
                      <a:ext uri="{FF2B5EF4-FFF2-40B4-BE49-F238E27FC236}">
                        <a16:creationId xmlns:a16="http://schemas.microsoft.com/office/drawing/2014/main" id="{47A41015-3C35-4E8F-8AF2-379A76543C64}"/>
                      </a:ext>
                    </a:extLst>
                  </p:cNvPr>
                  <p:cNvSpPr/>
                  <p:nvPr/>
                </p:nvSpPr>
                <p:spPr>
                  <a:xfrm>
                    <a:off x="8014053" y="7476579"/>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946"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grpSp>
            <p:grpSp>
              <p:nvGrpSpPr>
                <p:cNvPr id="194" name="Graphic 4">
                  <a:extLst>
                    <a:ext uri="{FF2B5EF4-FFF2-40B4-BE49-F238E27FC236}">
                      <a16:creationId xmlns:a16="http://schemas.microsoft.com/office/drawing/2014/main" id="{A9B5A854-3189-480C-A298-B037DC66B6B7}"/>
                    </a:ext>
                  </a:extLst>
                </p:cNvPr>
                <p:cNvGrpSpPr/>
                <p:nvPr/>
              </p:nvGrpSpPr>
              <p:grpSpPr>
                <a:xfrm>
                  <a:off x="8014053" y="7536008"/>
                  <a:ext cx="60706" cy="11502"/>
                  <a:chOff x="8014053" y="7536008"/>
                  <a:chExt cx="60706" cy="11502"/>
                </a:xfrm>
                <a:solidFill>
                  <a:srgbClr val="475257"/>
                </a:solidFill>
              </p:grpSpPr>
              <p:sp>
                <p:nvSpPr>
                  <p:cNvPr id="198" name="Freeform: Shape 88">
                    <a:extLst>
                      <a:ext uri="{FF2B5EF4-FFF2-40B4-BE49-F238E27FC236}">
                        <a16:creationId xmlns:a16="http://schemas.microsoft.com/office/drawing/2014/main" id="{36CDA6F1-1A68-40C8-8428-7182BB36C8FC}"/>
                      </a:ext>
                    </a:extLst>
                  </p:cNvPr>
                  <p:cNvSpPr/>
                  <p:nvPr/>
                </p:nvSpPr>
                <p:spPr>
                  <a:xfrm>
                    <a:off x="8063257" y="7536008"/>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946"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sp>
                <p:nvSpPr>
                  <p:cNvPr id="199" name="Freeform: Shape 89">
                    <a:extLst>
                      <a:ext uri="{FF2B5EF4-FFF2-40B4-BE49-F238E27FC236}">
                        <a16:creationId xmlns:a16="http://schemas.microsoft.com/office/drawing/2014/main" id="{22364AD9-FE87-4C70-AC8C-DFC8D55B607B}"/>
                      </a:ext>
                    </a:extLst>
                  </p:cNvPr>
                  <p:cNvSpPr/>
                  <p:nvPr/>
                </p:nvSpPr>
                <p:spPr>
                  <a:xfrm>
                    <a:off x="8014053" y="7536008"/>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946"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grpSp>
            <p:grpSp>
              <p:nvGrpSpPr>
                <p:cNvPr id="195" name="Graphic 4">
                  <a:extLst>
                    <a:ext uri="{FF2B5EF4-FFF2-40B4-BE49-F238E27FC236}">
                      <a16:creationId xmlns:a16="http://schemas.microsoft.com/office/drawing/2014/main" id="{A9B5A854-3189-480C-A298-B037DC66B6B7}"/>
                    </a:ext>
                  </a:extLst>
                </p:cNvPr>
                <p:cNvGrpSpPr/>
                <p:nvPr/>
              </p:nvGrpSpPr>
              <p:grpSpPr>
                <a:xfrm>
                  <a:off x="8014053" y="7595565"/>
                  <a:ext cx="60706" cy="11502"/>
                  <a:chOff x="8014053" y="7595565"/>
                  <a:chExt cx="60706" cy="11502"/>
                </a:xfrm>
                <a:solidFill>
                  <a:srgbClr val="475257"/>
                </a:solidFill>
              </p:grpSpPr>
              <p:sp>
                <p:nvSpPr>
                  <p:cNvPr id="196" name="Freeform: Shape 91">
                    <a:extLst>
                      <a:ext uri="{FF2B5EF4-FFF2-40B4-BE49-F238E27FC236}">
                        <a16:creationId xmlns:a16="http://schemas.microsoft.com/office/drawing/2014/main" id="{C4DEE76B-466A-43E9-9B8D-088F12FE6E55}"/>
                      </a:ext>
                    </a:extLst>
                  </p:cNvPr>
                  <p:cNvSpPr/>
                  <p:nvPr/>
                </p:nvSpPr>
                <p:spPr>
                  <a:xfrm>
                    <a:off x="8063257" y="7595565"/>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946"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sp>
                <p:nvSpPr>
                  <p:cNvPr id="197" name="Freeform: Shape 92">
                    <a:extLst>
                      <a:ext uri="{FF2B5EF4-FFF2-40B4-BE49-F238E27FC236}">
                        <a16:creationId xmlns:a16="http://schemas.microsoft.com/office/drawing/2014/main" id="{B9FDAD8D-6657-417B-8032-D13BEDA07B26}"/>
                      </a:ext>
                    </a:extLst>
                  </p:cNvPr>
                  <p:cNvSpPr/>
                  <p:nvPr/>
                </p:nvSpPr>
                <p:spPr>
                  <a:xfrm>
                    <a:off x="8014053" y="7595565"/>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946"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grpSp>
          </p:grpSp>
          <p:grpSp>
            <p:nvGrpSpPr>
              <p:cNvPr id="183" name="Graphic 4">
                <a:extLst>
                  <a:ext uri="{FF2B5EF4-FFF2-40B4-BE49-F238E27FC236}">
                    <a16:creationId xmlns:a16="http://schemas.microsoft.com/office/drawing/2014/main" id="{A9B5A854-3189-480C-A298-B037DC66B6B7}"/>
                  </a:ext>
                </a:extLst>
              </p:cNvPr>
              <p:cNvGrpSpPr/>
              <p:nvPr/>
            </p:nvGrpSpPr>
            <p:grpSpPr>
              <a:xfrm>
                <a:off x="8192211" y="7476579"/>
                <a:ext cx="60579" cy="130487"/>
                <a:chOff x="8192211" y="7476579"/>
                <a:chExt cx="60579" cy="130487"/>
              </a:xfrm>
              <a:solidFill>
                <a:srgbClr val="475257"/>
              </a:solidFill>
            </p:grpSpPr>
            <p:grpSp>
              <p:nvGrpSpPr>
                <p:cNvPr id="184" name="Graphic 4">
                  <a:extLst>
                    <a:ext uri="{FF2B5EF4-FFF2-40B4-BE49-F238E27FC236}">
                      <a16:creationId xmlns:a16="http://schemas.microsoft.com/office/drawing/2014/main" id="{A9B5A854-3189-480C-A298-B037DC66B6B7}"/>
                    </a:ext>
                  </a:extLst>
                </p:cNvPr>
                <p:cNvGrpSpPr/>
                <p:nvPr/>
              </p:nvGrpSpPr>
              <p:grpSpPr>
                <a:xfrm>
                  <a:off x="8192211" y="7476579"/>
                  <a:ext cx="60579" cy="11502"/>
                  <a:chOff x="8192211" y="7476579"/>
                  <a:chExt cx="60579" cy="11502"/>
                </a:xfrm>
                <a:solidFill>
                  <a:srgbClr val="475257"/>
                </a:solidFill>
              </p:grpSpPr>
              <p:sp>
                <p:nvSpPr>
                  <p:cNvPr id="191" name="Freeform: Shape 95">
                    <a:extLst>
                      <a:ext uri="{FF2B5EF4-FFF2-40B4-BE49-F238E27FC236}">
                        <a16:creationId xmlns:a16="http://schemas.microsoft.com/office/drawing/2014/main" id="{4290E761-DB94-4D46-86E4-7043CD23DE21}"/>
                      </a:ext>
                    </a:extLst>
                  </p:cNvPr>
                  <p:cNvSpPr/>
                  <p:nvPr/>
                </p:nvSpPr>
                <p:spPr>
                  <a:xfrm>
                    <a:off x="8241288" y="7476579"/>
                    <a:ext cx="11502" cy="11502"/>
                  </a:xfrm>
                  <a:custGeom>
                    <a:avLst/>
                    <a:gdLst>
                      <a:gd name="connsiteX0" fmla="*/ 11503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3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3" y="5751"/>
                        </a:moveTo>
                        <a:cubicBezTo>
                          <a:pt x="11503" y="8946"/>
                          <a:pt x="8946" y="11502"/>
                          <a:pt x="5751" y="11502"/>
                        </a:cubicBezTo>
                        <a:cubicBezTo>
                          <a:pt x="2556" y="11502"/>
                          <a:pt x="0" y="8946"/>
                          <a:pt x="0" y="5751"/>
                        </a:cubicBezTo>
                        <a:cubicBezTo>
                          <a:pt x="0" y="2556"/>
                          <a:pt x="2556" y="0"/>
                          <a:pt x="5751" y="0"/>
                        </a:cubicBezTo>
                        <a:cubicBezTo>
                          <a:pt x="8946" y="0"/>
                          <a:pt x="11503" y="2556"/>
                          <a:pt x="11503" y="5751"/>
                        </a:cubicBezTo>
                        <a:close/>
                      </a:path>
                    </a:pathLst>
                  </a:custGeom>
                  <a:solidFill>
                    <a:srgbClr val="475257"/>
                  </a:solidFill>
                  <a:ln w="25550" cap="flat">
                    <a:solidFill>
                      <a:srgbClr val="FFFFFF"/>
                    </a:solidFill>
                    <a:prstDash val="solid"/>
                    <a:miter/>
                  </a:ln>
                </p:spPr>
                <p:txBody>
                  <a:bodyPr rtlCol="0" anchor="ctr"/>
                  <a:lstStyle/>
                  <a:p>
                    <a:endParaRPr lang="en-US" sz="1184"/>
                  </a:p>
                </p:txBody>
              </p:sp>
              <p:sp>
                <p:nvSpPr>
                  <p:cNvPr id="192" name="Freeform: Shape 96">
                    <a:extLst>
                      <a:ext uri="{FF2B5EF4-FFF2-40B4-BE49-F238E27FC236}">
                        <a16:creationId xmlns:a16="http://schemas.microsoft.com/office/drawing/2014/main" id="{344D368C-B437-4E1B-A1AD-54CDB156D4DF}"/>
                      </a:ext>
                    </a:extLst>
                  </p:cNvPr>
                  <p:cNvSpPr/>
                  <p:nvPr/>
                </p:nvSpPr>
                <p:spPr>
                  <a:xfrm>
                    <a:off x="8192211" y="7476579"/>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819"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grpSp>
            <p:grpSp>
              <p:nvGrpSpPr>
                <p:cNvPr id="185" name="Graphic 4">
                  <a:extLst>
                    <a:ext uri="{FF2B5EF4-FFF2-40B4-BE49-F238E27FC236}">
                      <a16:creationId xmlns:a16="http://schemas.microsoft.com/office/drawing/2014/main" id="{A9B5A854-3189-480C-A298-B037DC66B6B7}"/>
                    </a:ext>
                  </a:extLst>
                </p:cNvPr>
                <p:cNvGrpSpPr/>
                <p:nvPr/>
              </p:nvGrpSpPr>
              <p:grpSpPr>
                <a:xfrm>
                  <a:off x="8192211" y="7536008"/>
                  <a:ext cx="60579" cy="11502"/>
                  <a:chOff x="8192211" y="7536008"/>
                  <a:chExt cx="60579" cy="11502"/>
                </a:xfrm>
                <a:solidFill>
                  <a:srgbClr val="475257"/>
                </a:solidFill>
              </p:grpSpPr>
              <p:sp>
                <p:nvSpPr>
                  <p:cNvPr id="189" name="Freeform: Shape 98">
                    <a:extLst>
                      <a:ext uri="{FF2B5EF4-FFF2-40B4-BE49-F238E27FC236}">
                        <a16:creationId xmlns:a16="http://schemas.microsoft.com/office/drawing/2014/main" id="{D37DC6C1-6F07-4F3E-8859-28F07385B4F8}"/>
                      </a:ext>
                    </a:extLst>
                  </p:cNvPr>
                  <p:cNvSpPr/>
                  <p:nvPr/>
                </p:nvSpPr>
                <p:spPr>
                  <a:xfrm>
                    <a:off x="8241288" y="7536008"/>
                    <a:ext cx="11502" cy="11502"/>
                  </a:xfrm>
                  <a:custGeom>
                    <a:avLst/>
                    <a:gdLst>
                      <a:gd name="connsiteX0" fmla="*/ 11503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3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3" y="5751"/>
                        </a:moveTo>
                        <a:cubicBezTo>
                          <a:pt x="11503" y="8946"/>
                          <a:pt x="8946" y="11502"/>
                          <a:pt x="5751" y="11502"/>
                        </a:cubicBezTo>
                        <a:cubicBezTo>
                          <a:pt x="2556" y="11502"/>
                          <a:pt x="0" y="8946"/>
                          <a:pt x="0" y="5751"/>
                        </a:cubicBezTo>
                        <a:cubicBezTo>
                          <a:pt x="0" y="2556"/>
                          <a:pt x="2556" y="0"/>
                          <a:pt x="5751" y="0"/>
                        </a:cubicBezTo>
                        <a:cubicBezTo>
                          <a:pt x="8946" y="0"/>
                          <a:pt x="11503" y="2556"/>
                          <a:pt x="11503" y="5751"/>
                        </a:cubicBezTo>
                        <a:close/>
                      </a:path>
                    </a:pathLst>
                  </a:custGeom>
                  <a:solidFill>
                    <a:srgbClr val="475257"/>
                  </a:solidFill>
                  <a:ln w="25550" cap="flat">
                    <a:solidFill>
                      <a:srgbClr val="FFFFFF"/>
                    </a:solidFill>
                    <a:prstDash val="solid"/>
                    <a:miter/>
                  </a:ln>
                </p:spPr>
                <p:txBody>
                  <a:bodyPr rtlCol="0" anchor="ctr"/>
                  <a:lstStyle/>
                  <a:p>
                    <a:endParaRPr lang="en-US" sz="1184"/>
                  </a:p>
                </p:txBody>
              </p:sp>
              <p:sp>
                <p:nvSpPr>
                  <p:cNvPr id="190" name="Freeform: Shape 99">
                    <a:extLst>
                      <a:ext uri="{FF2B5EF4-FFF2-40B4-BE49-F238E27FC236}">
                        <a16:creationId xmlns:a16="http://schemas.microsoft.com/office/drawing/2014/main" id="{58FE4087-C00D-41B0-B03B-8C58BC04EABA}"/>
                      </a:ext>
                    </a:extLst>
                  </p:cNvPr>
                  <p:cNvSpPr/>
                  <p:nvPr/>
                </p:nvSpPr>
                <p:spPr>
                  <a:xfrm>
                    <a:off x="8192211" y="7536008"/>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819"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grpSp>
            <p:grpSp>
              <p:nvGrpSpPr>
                <p:cNvPr id="186" name="Graphic 4">
                  <a:extLst>
                    <a:ext uri="{FF2B5EF4-FFF2-40B4-BE49-F238E27FC236}">
                      <a16:creationId xmlns:a16="http://schemas.microsoft.com/office/drawing/2014/main" id="{A9B5A854-3189-480C-A298-B037DC66B6B7}"/>
                    </a:ext>
                  </a:extLst>
                </p:cNvPr>
                <p:cNvGrpSpPr/>
                <p:nvPr/>
              </p:nvGrpSpPr>
              <p:grpSpPr>
                <a:xfrm>
                  <a:off x="8192211" y="7595565"/>
                  <a:ext cx="60579" cy="11502"/>
                  <a:chOff x="8192211" y="7595565"/>
                  <a:chExt cx="60579" cy="11502"/>
                </a:xfrm>
                <a:solidFill>
                  <a:srgbClr val="475257"/>
                </a:solidFill>
              </p:grpSpPr>
              <p:sp>
                <p:nvSpPr>
                  <p:cNvPr id="187" name="Freeform: Shape 101">
                    <a:extLst>
                      <a:ext uri="{FF2B5EF4-FFF2-40B4-BE49-F238E27FC236}">
                        <a16:creationId xmlns:a16="http://schemas.microsoft.com/office/drawing/2014/main" id="{546F5EA5-5807-44D3-A691-2DCB51F2D6EA}"/>
                      </a:ext>
                    </a:extLst>
                  </p:cNvPr>
                  <p:cNvSpPr/>
                  <p:nvPr/>
                </p:nvSpPr>
                <p:spPr>
                  <a:xfrm>
                    <a:off x="8241288" y="7595565"/>
                    <a:ext cx="11502" cy="11502"/>
                  </a:xfrm>
                  <a:custGeom>
                    <a:avLst/>
                    <a:gdLst>
                      <a:gd name="connsiteX0" fmla="*/ 11503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3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3" y="5751"/>
                        </a:moveTo>
                        <a:cubicBezTo>
                          <a:pt x="11503" y="8946"/>
                          <a:pt x="8946" y="11502"/>
                          <a:pt x="5751" y="11502"/>
                        </a:cubicBezTo>
                        <a:cubicBezTo>
                          <a:pt x="2556" y="11502"/>
                          <a:pt x="0" y="8946"/>
                          <a:pt x="0" y="5751"/>
                        </a:cubicBezTo>
                        <a:cubicBezTo>
                          <a:pt x="0" y="2556"/>
                          <a:pt x="2556" y="0"/>
                          <a:pt x="5751" y="0"/>
                        </a:cubicBezTo>
                        <a:cubicBezTo>
                          <a:pt x="8946" y="0"/>
                          <a:pt x="11503" y="2556"/>
                          <a:pt x="11503" y="5751"/>
                        </a:cubicBezTo>
                        <a:close/>
                      </a:path>
                    </a:pathLst>
                  </a:custGeom>
                  <a:solidFill>
                    <a:srgbClr val="475257"/>
                  </a:solidFill>
                  <a:ln w="25550" cap="flat">
                    <a:solidFill>
                      <a:srgbClr val="FFFFFF"/>
                    </a:solidFill>
                    <a:prstDash val="solid"/>
                    <a:miter/>
                  </a:ln>
                </p:spPr>
                <p:txBody>
                  <a:bodyPr rtlCol="0" anchor="ctr"/>
                  <a:lstStyle/>
                  <a:p>
                    <a:endParaRPr lang="en-US" sz="1184"/>
                  </a:p>
                </p:txBody>
              </p:sp>
              <p:sp>
                <p:nvSpPr>
                  <p:cNvPr id="188" name="Freeform: Shape 102">
                    <a:extLst>
                      <a:ext uri="{FF2B5EF4-FFF2-40B4-BE49-F238E27FC236}">
                        <a16:creationId xmlns:a16="http://schemas.microsoft.com/office/drawing/2014/main" id="{261CC4E9-4056-4178-A25C-A15171A6FAF5}"/>
                      </a:ext>
                    </a:extLst>
                  </p:cNvPr>
                  <p:cNvSpPr/>
                  <p:nvPr/>
                </p:nvSpPr>
                <p:spPr>
                  <a:xfrm>
                    <a:off x="8192211" y="7595565"/>
                    <a:ext cx="11502" cy="11502"/>
                  </a:xfrm>
                  <a:custGeom>
                    <a:avLst/>
                    <a:gdLst>
                      <a:gd name="connsiteX0" fmla="*/ 11502 w 11502"/>
                      <a:gd name="connsiteY0" fmla="*/ 5751 h 11502"/>
                      <a:gd name="connsiteX1" fmla="*/ 5751 w 11502"/>
                      <a:gd name="connsiteY1" fmla="*/ 11502 h 11502"/>
                      <a:gd name="connsiteX2" fmla="*/ 0 w 11502"/>
                      <a:gd name="connsiteY2" fmla="*/ 5751 h 11502"/>
                      <a:gd name="connsiteX3" fmla="*/ 5751 w 11502"/>
                      <a:gd name="connsiteY3" fmla="*/ 0 h 11502"/>
                      <a:gd name="connsiteX4" fmla="*/ 11502 w 11502"/>
                      <a:gd name="connsiteY4" fmla="*/ 5751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 h="11502">
                        <a:moveTo>
                          <a:pt x="11502" y="5751"/>
                        </a:moveTo>
                        <a:cubicBezTo>
                          <a:pt x="11502" y="8946"/>
                          <a:pt x="8946" y="11502"/>
                          <a:pt x="5751" y="11502"/>
                        </a:cubicBezTo>
                        <a:cubicBezTo>
                          <a:pt x="2556" y="11502"/>
                          <a:pt x="0" y="8946"/>
                          <a:pt x="0" y="5751"/>
                        </a:cubicBezTo>
                        <a:cubicBezTo>
                          <a:pt x="0" y="2556"/>
                          <a:pt x="2556" y="0"/>
                          <a:pt x="5751" y="0"/>
                        </a:cubicBezTo>
                        <a:cubicBezTo>
                          <a:pt x="8819" y="0"/>
                          <a:pt x="11502" y="2556"/>
                          <a:pt x="11502" y="5751"/>
                        </a:cubicBezTo>
                        <a:close/>
                      </a:path>
                    </a:pathLst>
                  </a:custGeom>
                  <a:solidFill>
                    <a:srgbClr val="475257"/>
                  </a:solidFill>
                  <a:ln w="25550" cap="flat">
                    <a:solidFill>
                      <a:srgbClr val="FFFFFF"/>
                    </a:solidFill>
                    <a:prstDash val="solid"/>
                    <a:miter/>
                  </a:ln>
                </p:spPr>
                <p:txBody>
                  <a:bodyPr rtlCol="0" anchor="ctr"/>
                  <a:lstStyle/>
                  <a:p>
                    <a:endParaRPr lang="en-US" sz="1184"/>
                  </a:p>
                </p:txBody>
              </p:sp>
            </p:grpSp>
          </p:grpSp>
        </p:grpSp>
      </p:grpSp>
      <p:sp>
        <p:nvSpPr>
          <p:cNvPr id="69" name="Rectangle 68">
            <a:hlinkClick r:id="rId12"/>
          </p:cNvPr>
          <p:cNvSpPr/>
          <p:nvPr/>
        </p:nvSpPr>
        <p:spPr>
          <a:xfrm>
            <a:off x="9140785" y="-16184"/>
            <a:ext cx="2111505"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ehs.com.jo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71" name="Block Arc 14">
            <a:extLst>
              <a:ext uri="{FF2B5EF4-FFF2-40B4-BE49-F238E27FC236}">
                <a16:creationId xmlns:a16="http://schemas.microsoft.com/office/drawing/2014/main" id="{47574C99-0470-4D73-8E86-146F093E46EB}"/>
              </a:ext>
            </a:extLst>
          </p:cNvPr>
          <p:cNvSpPr/>
          <p:nvPr/>
        </p:nvSpPr>
        <p:spPr>
          <a:xfrm rot="16200000">
            <a:off x="89515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0" name="Freeform: Shape 40">
            <a:extLst>
              <a:ext uri="{FF2B5EF4-FFF2-40B4-BE49-F238E27FC236}">
                <a16:creationId xmlns:a16="http://schemas.microsoft.com/office/drawing/2014/main" id="{EEF425BB-5373-4153-BB99-4CBD325E2C15}"/>
              </a:ext>
            </a:extLst>
          </p:cNvPr>
          <p:cNvSpPr/>
          <p:nvPr/>
        </p:nvSpPr>
        <p:spPr>
          <a:xfrm>
            <a:off x="2431344" y="5824394"/>
            <a:ext cx="547652" cy="547651"/>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rgbClr val="10558F"/>
          </a:solidFill>
          <a:ln w="12621" cap="flat">
            <a:noFill/>
            <a:prstDash val="solid"/>
            <a:miter/>
          </a:ln>
        </p:spPr>
        <p:txBody>
          <a:bodyPr rtlCol="0" anchor="ctr"/>
          <a:lstStyle/>
          <a:p>
            <a:endParaRPr lang="en-US" sz="1578"/>
          </a:p>
        </p:txBody>
      </p:sp>
      <p:sp>
        <p:nvSpPr>
          <p:cNvPr id="2" name="Rectangle 1"/>
          <p:cNvSpPr/>
          <p:nvPr/>
        </p:nvSpPr>
        <p:spPr>
          <a:xfrm>
            <a:off x="2462858" y="5799358"/>
            <a:ext cx="550151" cy="523220"/>
          </a:xfrm>
          <a:prstGeom prst="rect">
            <a:avLst/>
          </a:prstGeom>
        </p:spPr>
        <p:txBody>
          <a:bodyPr wrap="none">
            <a:spAutoFit/>
          </a:bodyPr>
          <a:lstStyle/>
          <a:p>
            <a:r>
              <a:rPr lang="en-US" sz="2800" b="1" dirty="0" smtClean="0">
                <a:solidFill>
                  <a:srgbClr val="09A8D2"/>
                </a:solidFill>
                <a:sym typeface="MyriadPro-Regular"/>
                <a:rtl val="0"/>
              </a:rPr>
              <a:t>36</a:t>
            </a:r>
            <a:endParaRPr lang="en-US" sz="2800" dirty="0">
              <a:solidFill>
                <a:srgbClr val="09A8D2"/>
              </a:solidFill>
            </a:endParaRPr>
          </a:p>
        </p:txBody>
      </p:sp>
      <p:pic>
        <p:nvPicPr>
          <p:cNvPr id="72" name="Picture 7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6657" y="3168340"/>
            <a:ext cx="433528" cy="433528"/>
          </a:xfrm>
          <a:prstGeom prst="rect">
            <a:avLst/>
          </a:prstGeom>
        </p:spPr>
      </p:pic>
      <p:pic>
        <p:nvPicPr>
          <p:cNvPr id="73" name="Picture 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19588" y="2103225"/>
            <a:ext cx="783334" cy="709286"/>
          </a:xfrm>
          <a:prstGeom prst="rect">
            <a:avLst/>
          </a:prstGeom>
        </p:spPr>
      </p:pic>
      <p:pic>
        <p:nvPicPr>
          <p:cNvPr id="74" name="Picture 7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23112" y="4083194"/>
            <a:ext cx="423783" cy="438600"/>
          </a:xfrm>
          <a:prstGeom prst="rect">
            <a:avLst/>
          </a:prstGeom>
        </p:spPr>
      </p:pic>
      <p:sp>
        <p:nvSpPr>
          <p:cNvPr id="75" name="TextBox 74">
            <a:extLst>
              <a:ext uri="{FF2B5EF4-FFF2-40B4-BE49-F238E27FC236}">
                <a16:creationId xmlns:a16="http://schemas.microsoft.com/office/drawing/2014/main" id="{6BF574BD-6F34-4FAE-A86F-3DAB82286D4C}"/>
              </a:ext>
            </a:extLst>
          </p:cNvPr>
          <p:cNvSpPr txBox="1"/>
          <p:nvPr/>
        </p:nvSpPr>
        <p:spPr>
          <a:xfrm>
            <a:off x="9902410" y="1800490"/>
            <a:ext cx="735145" cy="338554"/>
          </a:xfrm>
          <a:prstGeom prst="rect">
            <a:avLst/>
          </a:prstGeom>
          <a:noFill/>
        </p:spPr>
        <p:txBody>
          <a:bodyPr wrap="square" rtlCol="0">
            <a:spAutoFit/>
          </a:bodyPr>
          <a:lstStyle/>
          <a:p>
            <a:pPr algn="ctr"/>
            <a:r>
              <a:rPr lang="ar-JO" sz="1600" b="1" dirty="0" smtClean="0">
                <a:solidFill>
                  <a:srgbClr val="00538D"/>
                </a:solidFill>
                <a:latin typeface="MyriadPro-Regular"/>
                <a:sym typeface="MyriadPro-Regular"/>
                <a:rtl val="0"/>
              </a:rPr>
              <a:t>184</a:t>
            </a:r>
            <a:endParaRPr lang="en-US" sz="1050" b="1" dirty="0">
              <a:solidFill>
                <a:srgbClr val="3092D0"/>
              </a:solidFill>
              <a:latin typeface="MyriadPro-Regular"/>
              <a:sym typeface="MyriadPro-Regular"/>
              <a:rtl val="0"/>
            </a:endParaRPr>
          </a:p>
        </p:txBody>
      </p:sp>
      <p:sp>
        <p:nvSpPr>
          <p:cNvPr id="76" name="TextBox 75">
            <a:extLst>
              <a:ext uri="{FF2B5EF4-FFF2-40B4-BE49-F238E27FC236}">
                <a16:creationId xmlns:a16="http://schemas.microsoft.com/office/drawing/2014/main" id="{6BF574BD-6F34-4FAE-A86F-3DAB82286D4C}"/>
              </a:ext>
            </a:extLst>
          </p:cNvPr>
          <p:cNvSpPr txBox="1"/>
          <p:nvPr/>
        </p:nvSpPr>
        <p:spPr>
          <a:xfrm>
            <a:off x="9943683" y="2747578"/>
            <a:ext cx="735145" cy="338554"/>
          </a:xfrm>
          <a:prstGeom prst="rect">
            <a:avLst/>
          </a:prstGeom>
          <a:noFill/>
        </p:spPr>
        <p:txBody>
          <a:bodyPr wrap="square" rtlCol="0">
            <a:spAutoFit/>
          </a:bodyPr>
          <a:lstStyle/>
          <a:p>
            <a:pPr algn="ctr"/>
            <a:r>
              <a:rPr lang="ar-JO" sz="1600" b="1" dirty="0" smtClean="0">
                <a:solidFill>
                  <a:srgbClr val="00538D"/>
                </a:solidFill>
                <a:latin typeface="MyriadPro-Regular"/>
                <a:sym typeface="MyriadPro-Regular"/>
                <a:rtl val="0"/>
              </a:rPr>
              <a:t>19</a:t>
            </a:r>
            <a:endParaRPr lang="en-US" sz="1050" b="1" dirty="0">
              <a:solidFill>
                <a:srgbClr val="3092D0"/>
              </a:solidFill>
              <a:latin typeface="MyriadPro-Regular"/>
              <a:sym typeface="MyriadPro-Regular"/>
              <a:rtl val="0"/>
            </a:endParaRPr>
          </a:p>
        </p:txBody>
      </p:sp>
      <p:sp>
        <p:nvSpPr>
          <p:cNvPr id="77" name="TextBox 76">
            <a:extLst>
              <a:ext uri="{FF2B5EF4-FFF2-40B4-BE49-F238E27FC236}">
                <a16:creationId xmlns:a16="http://schemas.microsoft.com/office/drawing/2014/main" id="{6BF574BD-6F34-4FAE-A86F-3DAB82286D4C}"/>
              </a:ext>
            </a:extLst>
          </p:cNvPr>
          <p:cNvSpPr txBox="1"/>
          <p:nvPr/>
        </p:nvSpPr>
        <p:spPr>
          <a:xfrm>
            <a:off x="9962028" y="4564916"/>
            <a:ext cx="735145" cy="338554"/>
          </a:xfrm>
          <a:prstGeom prst="rect">
            <a:avLst/>
          </a:prstGeom>
          <a:noFill/>
        </p:spPr>
        <p:txBody>
          <a:bodyPr wrap="square" rtlCol="0">
            <a:spAutoFit/>
          </a:bodyPr>
          <a:lstStyle/>
          <a:p>
            <a:pPr algn="ctr"/>
            <a:r>
              <a:rPr lang="en-US" sz="1600" b="1" dirty="0" smtClean="0">
                <a:solidFill>
                  <a:srgbClr val="00538D"/>
                </a:solidFill>
                <a:latin typeface="MyriadPro-Regular"/>
                <a:sym typeface="MyriadPro-Regular"/>
                <a:rtl val="0"/>
              </a:rPr>
              <a:t>1</a:t>
            </a:r>
            <a:endParaRPr lang="en-US" sz="1050" b="1" dirty="0">
              <a:solidFill>
                <a:srgbClr val="3092D0"/>
              </a:solidFill>
              <a:latin typeface="MyriadPro-Regular"/>
              <a:sym typeface="MyriadPro-Regular"/>
              <a:rtl val="0"/>
            </a:endParaRPr>
          </a:p>
        </p:txBody>
      </p:sp>
      <p:sp>
        <p:nvSpPr>
          <p:cNvPr id="78" name="TextBox 77">
            <a:extLst>
              <a:ext uri="{FF2B5EF4-FFF2-40B4-BE49-F238E27FC236}">
                <a16:creationId xmlns:a16="http://schemas.microsoft.com/office/drawing/2014/main" id="{6BF574BD-6F34-4FAE-A86F-3DAB82286D4C}"/>
              </a:ext>
            </a:extLst>
          </p:cNvPr>
          <p:cNvSpPr txBox="1"/>
          <p:nvPr/>
        </p:nvSpPr>
        <p:spPr>
          <a:xfrm>
            <a:off x="9963382" y="3668119"/>
            <a:ext cx="735145" cy="338554"/>
          </a:xfrm>
          <a:prstGeom prst="rect">
            <a:avLst/>
          </a:prstGeom>
          <a:noFill/>
        </p:spPr>
        <p:txBody>
          <a:bodyPr wrap="square" rtlCol="0">
            <a:spAutoFit/>
          </a:bodyPr>
          <a:lstStyle/>
          <a:p>
            <a:pPr algn="ctr"/>
            <a:r>
              <a:rPr lang="en-US" sz="1600" b="1" dirty="0" smtClean="0">
                <a:solidFill>
                  <a:srgbClr val="00538D"/>
                </a:solidFill>
                <a:latin typeface="MyriadPro-Regular"/>
                <a:sym typeface="MyriadPro-Regular"/>
                <a:rtl val="0"/>
              </a:rPr>
              <a:t>1</a:t>
            </a:r>
            <a:endParaRPr lang="en-US" sz="1050" b="1" dirty="0">
              <a:solidFill>
                <a:srgbClr val="3092D0"/>
              </a:solidFill>
              <a:latin typeface="MyriadPro-Regular"/>
              <a:sym typeface="MyriadPro-Regular"/>
              <a:rtl val="0"/>
            </a:endParaRPr>
          </a:p>
        </p:txBody>
      </p:sp>
      <p:pic>
        <p:nvPicPr>
          <p:cNvPr id="79" name="Picture 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14418" y="1198293"/>
            <a:ext cx="789267" cy="715029"/>
          </a:xfrm>
          <a:prstGeom prst="rect">
            <a:avLst/>
          </a:prstGeom>
        </p:spPr>
      </p:pic>
    </p:spTree>
    <p:extLst>
      <p:ext uri="{BB962C8B-B14F-4D97-AF65-F5344CB8AC3E}">
        <p14:creationId xmlns:p14="http://schemas.microsoft.com/office/powerpoint/2010/main" val="15907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 y="0"/>
            <a:ext cx="10685862" cy="7562850"/>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23" y="-146610"/>
            <a:ext cx="1364306" cy="136430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 y="926621"/>
            <a:ext cx="9434933" cy="6681679"/>
          </a:xfrm>
          <a:prstGeom prst="rect">
            <a:avLst/>
          </a:prstGeom>
        </p:spPr>
      </p:pic>
      <p:sp>
        <p:nvSpPr>
          <p:cNvPr id="3" name="TextBox 2"/>
          <p:cNvSpPr txBox="1"/>
          <p:nvPr/>
        </p:nvSpPr>
        <p:spPr>
          <a:xfrm>
            <a:off x="1218547" y="2939880"/>
            <a:ext cx="1016888" cy="600164"/>
          </a:xfrm>
          <a:prstGeom prst="rect">
            <a:avLst/>
          </a:prstGeom>
          <a:noFill/>
        </p:spPr>
        <p:txBody>
          <a:bodyPr wrap="square" rtlCol="0">
            <a:spAutoFit/>
          </a:bodyPr>
          <a:lstStyle/>
          <a:p>
            <a:pPr algn="ctr"/>
            <a:r>
              <a:rPr lang="en-US" sz="1100" b="1" dirty="0">
                <a:solidFill>
                  <a:schemeClr val="bg1"/>
                </a:solidFill>
              </a:rPr>
              <a:t>Patient billing &amp; inventory management  </a:t>
            </a:r>
          </a:p>
        </p:txBody>
      </p:sp>
      <p:sp>
        <p:nvSpPr>
          <p:cNvPr id="7" name="TextBox 6"/>
          <p:cNvSpPr txBox="1"/>
          <p:nvPr/>
        </p:nvSpPr>
        <p:spPr>
          <a:xfrm>
            <a:off x="2352981" y="3026195"/>
            <a:ext cx="1144469" cy="261610"/>
          </a:xfrm>
          <a:prstGeom prst="rect">
            <a:avLst/>
          </a:prstGeom>
          <a:noFill/>
        </p:spPr>
        <p:txBody>
          <a:bodyPr wrap="square" rtlCol="0">
            <a:spAutoFit/>
          </a:bodyPr>
          <a:lstStyle/>
          <a:p>
            <a:pPr algn="ctr"/>
            <a:r>
              <a:rPr lang="en-US" sz="1100" dirty="0">
                <a:solidFill>
                  <a:schemeClr val="bg1"/>
                </a:solidFill>
              </a:rPr>
              <a:t>Anesthesia</a:t>
            </a:r>
          </a:p>
        </p:txBody>
      </p:sp>
      <p:sp>
        <p:nvSpPr>
          <p:cNvPr id="8" name="TextBox 7"/>
          <p:cNvSpPr txBox="1"/>
          <p:nvPr/>
        </p:nvSpPr>
        <p:spPr>
          <a:xfrm>
            <a:off x="3679949" y="3026195"/>
            <a:ext cx="1044351" cy="430887"/>
          </a:xfrm>
          <a:prstGeom prst="rect">
            <a:avLst/>
          </a:prstGeom>
          <a:noFill/>
        </p:spPr>
        <p:txBody>
          <a:bodyPr wrap="square" rtlCol="0">
            <a:spAutoFit/>
          </a:bodyPr>
          <a:lstStyle/>
          <a:p>
            <a:pPr algn="ctr"/>
            <a:r>
              <a:rPr lang="en-US" sz="1100" b="1" dirty="0">
                <a:solidFill>
                  <a:schemeClr val="bg1"/>
                </a:solidFill>
              </a:rPr>
              <a:t>VistA Imaging (VI)</a:t>
            </a:r>
          </a:p>
        </p:txBody>
      </p:sp>
      <p:sp>
        <p:nvSpPr>
          <p:cNvPr id="9" name="TextBox 8"/>
          <p:cNvSpPr txBox="1"/>
          <p:nvPr/>
        </p:nvSpPr>
        <p:spPr>
          <a:xfrm>
            <a:off x="4859582" y="3026195"/>
            <a:ext cx="1144469" cy="261610"/>
          </a:xfrm>
          <a:prstGeom prst="rect">
            <a:avLst/>
          </a:prstGeom>
          <a:noFill/>
        </p:spPr>
        <p:txBody>
          <a:bodyPr wrap="square" rtlCol="0">
            <a:spAutoFit/>
          </a:bodyPr>
          <a:lstStyle/>
          <a:p>
            <a:pPr algn="ctr"/>
            <a:r>
              <a:rPr lang="en-US" sz="1100" b="1" dirty="0">
                <a:solidFill>
                  <a:schemeClr val="bg1"/>
                </a:solidFill>
              </a:rPr>
              <a:t>Laboratory</a:t>
            </a:r>
          </a:p>
        </p:txBody>
      </p:sp>
      <p:sp>
        <p:nvSpPr>
          <p:cNvPr id="10" name="TextBox 9"/>
          <p:cNvSpPr txBox="1"/>
          <p:nvPr/>
        </p:nvSpPr>
        <p:spPr>
          <a:xfrm>
            <a:off x="6154521" y="3029456"/>
            <a:ext cx="1077147" cy="261610"/>
          </a:xfrm>
          <a:prstGeom prst="rect">
            <a:avLst/>
          </a:prstGeom>
          <a:noFill/>
        </p:spPr>
        <p:txBody>
          <a:bodyPr wrap="square" rtlCol="0">
            <a:spAutoFit/>
          </a:bodyPr>
          <a:lstStyle/>
          <a:p>
            <a:pPr algn="ctr"/>
            <a:r>
              <a:rPr lang="en-US" sz="1100" b="1" dirty="0">
                <a:solidFill>
                  <a:schemeClr val="bg1"/>
                </a:solidFill>
              </a:rPr>
              <a:t>Pharmacy</a:t>
            </a:r>
          </a:p>
        </p:txBody>
      </p:sp>
      <p:sp>
        <p:nvSpPr>
          <p:cNvPr id="11" name="TextBox 10"/>
          <p:cNvSpPr txBox="1"/>
          <p:nvPr/>
        </p:nvSpPr>
        <p:spPr>
          <a:xfrm>
            <a:off x="7434273" y="3028113"/>
            <a:ext cx="926034" cy="261610"/>
          </a:xfrm>
          <a:prstGeom prst="rect">
            <a:avLst/>
          </a:prstGeom>
          <a:noFill/>
        </p:spPr>
        <p:txBody>
          <a:bodyPr wrap="square" rtlCol="0">
            <a:spAutoFit/>
          </a:bodyPr>
          <a:lstStyle/>
          <a:p>
            <a:pPr algn="ctr"/>
            <a:r>
              <a:rPr lang="en-US" sz="1100" b="1" dirty="0">
                <a:solidFill>
                  <a:schemeClr val="bg1"/>
                </a:solidFill>
              </a:rPr>
              <a:t>Surgery</a:t>
            </a:r>
          </a:p>
        </p:txBody>
      </p:sp>
      <p:sp>
        <p:nvSpPr>
          <p:cNvPr id="12" name="TextBox 11"/>
          <p:cNvSpPr txBox="1"/>
          <p:nvPr/>
        </p:nvSpPr>
        <p:spPr>
          <a:xfrm>
            <a:off x="8562912" y="2886019"/>
            <a:ext cx="1095728" cy="707886"/>
          </a:xfrm>
          <a:prstGeom prst="rect">
            <a:avLst/>
          </a:prstGeom>
          <a:noFill/>
        </p:spPr>
        <p:txBody>
          <a:bodyPr wrap="square" rtlCol="0">
            <a:spAutoFit/>
          </a:bodyPr>
          <a:lstStyle/>
          <a:p>
            <a:pPr algn="ctr"/>
            <a:r>
              <a:rPr lang="en-US" sz="1000" b="1" dirty="0">
                <a:solidFill>
                  <a:schemeClr val="bg1"/>
                </a:solidFill>
              </a:rPr>
              <a:t>Patient information management system</a:t>
            </a:r>
          </a:p>
        </p:txBody>
      </p:sp>
      <p:sp>
        <p:nvSpPr>
          <p:cNvPr id="13" name="TextBox 12"/>
          <p:cNvSpPr txBox="1"/>
          <p:nvPr/>
        </p:nvSpPr>
        <p:spPr>
          <a:xfrm>
            <a:off x="2391555" y="4185885"/>
            <a:ext cx="1125134" cy="430887"/>
          </a:xfrm>
          <a:prstGeom prst="rect">
            <a:avLst/>
          </a:prstGeom>
          <a:noFill/>
        </p:spPr>
        <p:txBody>
          <a:bodyPr wrap="square" rtlCol="0">
            <a:spAutoFit/>
          </a:bodyPr>
          <a:lstStyle/>
          <a:p>
            <a:pPr algn="ctr"/>
            <a:r>
              <a:rPr lang="en-US" sz="1100" b="1" dirty="0">
                <a:solidFill>
                  <a:schemeClr val="bg1"/>
                </a:solidFill>
              </a:rPr>
              <a:t>Care Management</a:t>
            </a:r>
          </a:p>
        </p:txBody>
      </p:sp>
      <p:sp>
        <p:nvSpPr>
          <p:cNvPr id="14" name="TextBox 13"/>
          <p:cNvSpPr txBox="1"/>
          <p:nvPr/>
        </p:nvSpPr>
        <p:spPr>
          <a:xfrm>
            <a:off x="3655865" y="4165715"/>
            <a:ext cx="1068434" cy="600164"/>
          </a:xfrm>
          <a:prstGeom prst="rect">
            <a:avLst/>
          </a:prstGeom>
          <a:noFill/>
        </p:spPr>
        <p:txBody>
          <a:bodyPr wrap="square" rtlCol="0">
            <a:spAutoFit/>
          </a:bodyPr>
          <a:lstStyle/>
          <a:p>
            <a:pPr algn="ctr"/>
            <a:r>
              <a:rPr lang="en-US" sz="1100" b="1" dirty="0">
                <a:solidFill>
                  <a:schemeClr val="bg1"/>
                </a:solidFill>
              </a:rPr>
              <a:t>Nutrition &amp; food system (NFS) </a:t>
            </a:r>
          </a:p>
        </p:txBody>
      </p:sp>
      <p:sp>
        <p:nvSpPr>
          <p:cNvPr id="15" name="TextBox 14"/>
          <p:cNvSpPr txBox="1"/>
          <p:nvPr/>
        </p:nvSpPr>
        <p:spPr>
          <a:xfrm>
            <a:off x="1149173" y="4152990"/>
            <a:ext cx="1086261" cy="600164"/>
          </a:xfrm>
          <a:prstGeom prst="rect">
            <a:avLst/>
          </a:prstGeom>
          <a:noFill/>
        </p:spPr>
        <p:txBody>
          <a:bodyPr wrap="square" rtlCol="0">
            <a:spAutoFit/>
          </a:bodyPr>
          <a:lstStyle/>
          <a:p>
            <a:pPr algn="ctr"/>
            <a:r>
              <a:rPr lang="en-US" sz="1100" b="1" dirty="0">
                <a:solidFill>
                  <a:schemeClr val="bg1"/>
                </a:solidFill>
              </a:rPr>
              <a:t>Admissions, Discharge &amp; Transfer (ADT)</a:t>
            </a:r>
          </a:p>
        </p:txBody>
      </p:sp>
      <p:sp>
        <p:nvSpPr>
          <p:cNvPr id="16" name="TextBox 15"/>
          <p:cNvSpPr txBox="1"/>
          <p:nvPr/>
        </p:nvSpPr>
        <p:spPr>
          <a:xfrm>
            <a:off x="7535256" y="4267461"/>
            <a:ext cx="724068" cy="261610"/>
          </a:xfrm>
          <a:prstGeom prst="rect">
            <a:avLst/>
          </a:prstGeom>
          <a:noFill/>
        </p:spPr>
        <p:txBody>
          <a:bodyPr wrap="square" rtlCol="0">
            <a:spAutoFit/>
          </a:bodyPr>
          <a:lstStyle/>
          <a:p>
            <a:pPr algn="ctr"/>
            <a:r>
              <a:rPr lang="en-US" sz="1100" b="1" dirty="0">
                <a:solidFill>
                  <a:schemeClr val="bg1"/>
                </a:solidFill>
              </a:rPr>
              <a:t>Dental</a:t>
            </a:r>
          </a:p>
        </p:txBody>
      </p:sp>
      <p:sp>
        <p:nvSpPr>
          <p:cNvPr id="17" name="TextBox 16"/>
          <p:cNvSpPr txBox="1"/>
          <p:nvPr/>
        </p:nvSpPr>
        <p:spPr>
          <a:xfrm>
            <a:off x="4931393" y="4267460"/>
            <a:ext cx="1000848" cy="430887"/>
          </a:xfrm>
          <a:prstGeom prst="rect">
            <a:avLst/>
          </a:prstGeom>
          <a:noFill/>
        </p:spPr>
        <p:txBody>
          <a:bodyPr wrap="square" rtlCol="0">
            <a:spAutoFit/>
          </a:bodyPr>
          <a:lstStyle/>
          <a:p>
            <a:pPr algn="ctr"/>
            <a:r>
              <a:rPr lang="en-US" sz="1100" b="1" dirty="0">
                <a:solidFill>
                  <a:schemeClr val="bg1"/>
                </a:solidFill>
              </a:rPr>
              <a:t>Blood Bank (VEBCS)</a:t>
            </a:r>
          </a:p>
        </p:txBody>
      </p:sp>
      <p:sp>
        <p:nvSpPr>
          <p:cNvPr id="18" name="TextBox 17"/>
          <p:cNvSpPr txBox="1"/>
          <p:nvPr/>
        </p:nvSpPr>
        <p:spPr>
          <a:xfrm>
            <a:off x="8566023" y="4173258"/>
            <a:ext cx="1063870" cy="600164"/>
          </a:xfrm>
          <a:prstGeom prst="rect">
            <a:avLst/>
          </a:prstGeom>
          <a:noFill/>
        </p:spPr>
        <p:txBody>
          <a:bodyPr wrap="square" rtlCol="0">
            <a:spAutoFit/>
          </a:bodyPr>
          <a:lstStyle/>
          <a:p>
            <a:pPr algn="ctr"/>
            <a:r>
              <a:rPr lang="en-US" sz="1100" b="1" dirty="0">
                <a:solidFill>
                  <a:schemeClr val="bg1"/>
                </a:solidFill>
              </a:rPr>
              <a:t>Clinical scheduling system</a:t>
            </a:r>
          </a:p>
        </p:txBody>
      </p:sp>
      <p:sp>
        <p:nvSpPr>
          <p:cNvPr id="19" name="TextBox 18"/>
          <p:cNvSpPr txBox="1"/>
          <p:nvPr/>
        </p:nvSpPr>
        <p:spPr>
          <a:xfrm>
            <a:off x="6052336" y="4267459"/>
            <a:ext cx="1196796" cy="430887"/>
          </a:xfrm>
          <a:prstGeom prst="rect">
            <a:avLst/>
          </a:prstGeom>
          <a:noFill/>
        </p:spPr>
        <p:txBody>
          <a:bodyPr wrap="square" rtlCol="0">
            <a:spAutoFit/>
          </a:bodyPr>
          <a:lstStyle/>
          <a:p>
            <a:pPr algn="ctr"/>
            <a:r>
              <a:rPr lang="en-US" sz="1100" b="1" dirty="0">
                <a:solidFill>
                  <a:schemeClr val="bg1"/>
                </a:solidFill>
              </a:rPr>
              <a:t>Emergency</a:t>
            </a:r>
          </a:p>
          <a:p>
            <a:pPr algn="ctr"/>
            <a:r>
              <a:rPr lang="en-US" sz="1100" b="1" dirty="0">
                <a:solidFill>
                  <a:schemeClr val="bg1"/>
                </a:solidFill>
              </a:rPr>
              <a:t>(EDIS)</a:t>
            </a:r>
          </a:p>
        </p:txBody>
      </p:sp>
      <p:sp>
        <p:nvSpPr>
          <p:cNvPr id="20" name="TextBox 19"/>
          <p:cNvSpPr txBox="1"/>
          <p:nvPr/>
        </p:nvSpPr>
        <p:spPr>
          <a:xfrm>
            <a:off x="1498898" y="5857732"/>
            <a:ext cx="3623005" cy="954107"/>
          </a:xfrm>
          <a:prstGeom prst="rect">
            <a:avLst/>
          </a:prstGeom>
          <a:noFill/>
        </p:spPr>
        <p:txBody>
          <a:bodyPr wrap="square" rtlCol="0">
            <a:spAutoFit/>
          </a:bodyPr>
          <a:lstStyle/>
          <a:p>
            <a:r>
              <a:rPr lang="en-US" sz="1400" b="1" dirty="0">
                <a:solidFill>
                  <a:schemeClr val="bg1"/>
                </a:solidFill>
              </a:rPr>
              <a:t>Installation of hardware and network.</a:t>
            </a:r>
          </a:p>
          <a:p>
            <a:r>
              <a:rPr lang="en-US" sz="1400" b="1" dirty="0">
                <a:solidFill>
                  <a:schemeClr val="bg1"/>
                </a:solidFill>
              </a:rPr>
              <a:t>VistA system implementation.</a:t>
            </a:r>
          </a:p>
          <a:p>
            <a:r>
              <a:rPr lang="en-US" sz="1400" b="1" dirty="0">
                <a:solidFill>
                  <a:schemeClr val="bg1"/>
                </a:solidFill>
              </a:rPr>
              <a:t>Clinical Transformation activities and documentations.</a:t>
            </a:r>
          </a:p>
        </p:txBody>
      </p:sp>
      <p:sp>
        <p:nvSpPr>
          <p:cNvPr id="21" name="TextBox 20"/>
          <p:cNvSpPr txBox="1"/>
          <p:nvPr/>
        </p:nvSpPr>
        <p:spPr>
          <a:xfrm>
            <a:off x="4508500" y="6263684"/>
            <a:ext cx="1701437" cy="523220"/>
          </a:xfrm>
          <a:prstGeom prst="rect">
            <a:avLst/>
          </a:prstGeom>
          <a:noFill/>
        </p:spPr>
        <p:txBody>
          <a:bodyPr wrap="square" rtlCol="0">
            <a:spAutoFit/>
          </a:bodyPr>
          <a:lstStyle/>
          <a:p>
            <a:pPr algn="ctr"/>
            <a:r>
              <a:rPr lang="en-US" sz="1400" b="1" dirty="0">
                <a:solidFill>
                  <a:schemeClr val="bg1"/>
                </a:solidFill>
                <a:latin typeface="Myriad Pro"/>
                <a:ea typeface="Ebrima" panose="02000000000000000000" pitchFamily="2" charset="0"/>
                <a:cs typeface="Ebrima" panose="02000000000000000000" pitchFamily="2" charset="0"/>
              </a:rPr>
              <a:t>Hakeem Program Implementations</a:t>
            </a:r>
          </a:p>
        </p:txBody>
      </p:sp>
      <p:sp>
        <p:nvSpPr>
          <p:cNvPr id="22" name="TextBox 21"/>
          <p:cNvSpPr txBox="1"/>
          <p:nvPr/>
        </p:nvSpPr>
        <p:spPr>
          <a:xfrm>
            <a:off x="6585433" y="5865383"/>
            <a:ext cx="3566375" cy="954107"/>
          </a:xfrm>
          <a:prstGeom prst="rect">
            <a:avLst/>
          </a:prstGeom>
          <a:noFill/>
        </p:spPr>
        <p:txBody>
          <a:bodyPr wrap="square" rtlCol="0">
            <a:spAutoFit/>
          </a:bodyPr>
          <a:lstStyle/>
          <a:p>
            <a:r>
              <a:rPr lang="en-US" sz="1400" b="1" dirty="0">
                <a:solidFill>
                  <a:schemeClr val="bg1"/>
                </a:solidFill>
              </a:rPr>
              <a:t>Interfacing with certain medical devices.</a:t>
            </a:r>
          </a:p>
          <a:p>
            <a:r>
              <a:rPr lang="en-US" sz="1400" b="1" dirty="0">
                <a:solidFill>
                  <a:schemeClr val="bg1"/>
                </a:solidFill>
              </a:rPr>
              <a:t>Full training for facility staff.</a:t>
            </a:r>
          </a:p>
          <a:p>
            <a:r>
              <a:rPr lang="en-US" sz="1400" b="1" dirty="0">
                <a:solidFill>
                  <a:schemeClr val="bg1"/>
                </a:solidFill>
              </a:rPr>
              <a:t>Full go-live support.</a:t>
            </a:r>
          </a:p>
          <a:p>
            <a:r>
              <a:rPr lang="en-US" sz="1400" b="1" dirty="0">
                <a:solidFill>
                  <a:schemeClr val="bg1"/>
                </a:solidFill>
              </a:rPr>
              <a:t>Continuity and sustainability.</a:t>
            </a:r>
          </a:p>
        </p:txBody>
      </p:sp>
      <p:sp>
        <p:nvSpPr>
          <p:cNvPr id="23" name="TextBox 22"/>
          <p:cNvSpPr txBox="1"/>
          <p:nvPr/>
        </p:nvSpPr>
        <p:spPr>
          <a:xfrm>
            <a:off x="3310400" y="1948017"/>
            <a:ext cx="4041241" cy="338554"/>
          </a:xfrm>
          <a:prstGeom prst="rect">
            <a:avLst/>
          </a:prstGeom>
          <a:noFill/>
        </p:spPr>
        <p:txBody>
          <a:bodyPr wrap="square" rtlCol="0">
            <a:spAutoFit/>
          </a:bodyPr>
          <a:lstStyle/>
          <a:p>
            <a:r>
              <a:rPr lang="en-US" sz="1600" b="1" dirty="0">
                <a:solidFill>
                  <a:schemeClr val="bg1"/>
                </a:solidFill>
              </a:rPr>
              <a:t>Computerized Patient Record System (CPRS)</a:t>
            </a:r>
          </a:p>
        </p:txBody>
      </p:sp>
      <p:sp>
        <p:nvSpPr>
          <p:cNvPr id="25" name="TextBox 24">
            <a:extLst>
              <a:ext uri="{FF2B5EF4-FFF2-40B4-BE49-F238E27FC236}">
                <a16:creationId xmlns:a16="http://schemas.microsoft.com/office/drawing/2014/main" id="{2ED82A7B-03A2-4A17-A2B9-A2C48433ACB4}"/>
              </a:ext>
            </a:extLst>
          </p:cNvPr>
          <p:cNvSpPr txBox="1"/>
          <p:nvPr/>
        </p:nvSpPr>
        <p:spPr>
          <a:xfrm>
            <a:off x="2491730" y="304705"/>
            <a:ext cx="6779734" cy="523220"/>
          </a:xfrm>
          <a:prstGeom prst="rect">
            <a:avLst/>
          </a:prstGeom>
          <a:noFill/>
        </p:spPr>
        <p:txBody>
          <a:bodyPr wrap="square" rtlCol="0">
            <a:spAutoFit/>
          </a:bodyPr>
          <a:lstStyle/>
          <a:p>
            <a:r>
              <a:rPr lang="en-GB" sz="2800" b="1" dirty="0" smtClean="0">
                <a:solidFill>
                  <a:schemeClr val="tx1">
                    <a:lumMod val="65000"/>
                    <a:lumOff val="35000"/>
                  </a:schemeClr>
                </a:solidFill>
              </a:rPr>
              <a:t>Typical Scope of Hakeem</a:t>
            </a:r>
            <a:endParaRPr lang="en-GB" sz="2800" b="1" dirty="0">
              <a:solidFill>
                <a:schemeClr val="tx1">
                  <a:lumMod val="65000"/>
                  <a:lumOff val="35000"/>
                </a:schemeClr>
              </a:solidFill>
            </a:endParaRPr>
          </a:p>
        </p:txBody>
      </p:sp>
      <p:sp>
        <p:nvSpPr>
          <p:cNvPr id="26" name="Rounded Rectangle 25"/>
          <p:cNvSpPr/>
          <p:nvPr/>
        </p:nvSpPr>
        <p:spPr>
          <a:xfrm>
            <a:off x="1462147" y="4961847"/>
            <a:ext cx="7809317" cy="264586"/>
          </a:xfrm>
          <a:prstGeom prst="roundRect">
            <a:avLst/>
          </a:prstGeom>
          <a:solidFill>
            <a:srgbClr val="33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0"/>
          </a:p>
        </p:txBody>
      </p:sp>
      <p:sp>
        <p:nvSpPr>
          <p:cNvPr id="28" name="円/楕円 18"/>
          <p:cNvSpPr/>
          <p:nvPr/>
        </p:nvSpPr>
        <p:spPr>
          <a:xfrm>
            <a:off x="1296626" y="5924912"/>
            <a:ext cx="165521" cy="165521"/>
          </a:xfrm>
          <a:prstGeom prst="ellipse">
            <a:avLst/>
          </a:prstGeom>
          <a:solidFill>
            <a:srgbClr val="40E5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0"/>
          </a:p>
        </p:txBody>
      </p:sp>
      <p:sp>
        <p:nvSpPr>
          <p:cNvPr id="29" name="円/楕円 18"/>
          <p:cNvSpPr/>
          <p:nvPr/>
        </p:nvSpPr>
        <p:spPr>
          <a:xfrm>
            <a:off x="1296626" y="6169265"/>
            <a:ext cx="165521" cy="165521"/>
          </a:xfrm>
          <a:prstGeom prst="ellipse">
            <a:avLst/>
          </a:prstGeom>
          <a:solidFill>
            <a:srgbClr val="40E5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0"/>
          </a:p>
        </p:txBody>
      </p:sp>
      <p:sp>
        <p:nvSpPr>
          <p:cNvPr id="30" name="円/楕円 18"/>
          <p:cNvSpPr/>
          <p:nvPr/>
        </p:nvSpPr>
        <p:spPr>
          <a:xfrm>
            <a:off x="1296626" y="6393056"/>
            <a:ext cx="165521" cy="165521"/>
          </a:xfrm>
          <a:prstGeom prst="ellipse">
            <a:avLst/>
          </a:prstGeom>
          <a:solidFill>
            <a:srgbClr val="40E5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0"/>
          </a:p>
        </p:txBody>
      </p:sp>
      <p:sp>
        <p:nvSpPr>
          <p:cNvPr id="34" name="円/楕円 18"/>
          <p:cNvSpPr/>
          <p:nvPr/>
        </p:nvSpPr>
        <p:spPr>
          <a:xfrm>
            <a:off x="6376631" y="5921871"/>
            <a:ext cx="165521" cy="165521"/>
          </a:xfrm>
          <a:prstGeom prst="ellipse">
            <a:avLst/>
          </a:prstGeom>
          <a:solidFill>
            <a:srgbClr val="40E5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0"/>
          </a:p>
        </p:txBody>
      </p:sp>
      <p:sp>
        <p:nvSpPr>
          <p:cNvPr id="37" name="円/楕円 18"/>
          <p:cNvSpPr/>
          <p:nvPr/>
        </p:nvSpPr>
        <p:spPr>
          <a:xfrm>
            <a:off x="6376631" y="6169265"/>
            <a:ext cx="165521" cy="165521"/>
          </a:xfrm>
          <a:prstGeom prst="ellipse">
            <a:avLst/>
          </a:prstGeom>
          <a:solidFill>
            <a:srgbClr val="40E5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0"/>
          </a:p>
        </p:txBody>
      </p:sp>
      <p:sp>
        <p:nvSpPr>
          <p:cNvPr id="38" name="円/楕円 18"/>
          <p:cNvSpPr/>
          <p:nvPr/>
        </p:nvSpPr>
        <p:spPr>
          <a:xfrm>
            <a:off x="6376631" y="6393056"/>
            <a:ext cx="165521" cy="165521"/>
          </a:xfrm>
          <a:prstGeom prst="ellipse">
            <a:avLst/>
          </a:prstGeom>
          <a:solidFill>
            <a:srgbClr val="40E5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0"/>
          </a:p>
        </p:txBody>
      </p:sp>
      <p:sp>
        <p:nvSpPr>
          <p:cNvPr id="39" name="円/楕円 18"/>
          <p:cNvSpPr/>
          <p:nvPr/>
        </p:nvSpPr>
        <p:spPr>
          <a:xfrm>
            <a:off x="6376631" y="6598475"/>
            <a:ext cx="165521" cy="165521"/>
          </a:xfrm>
          <a:prstGeom prst="ellipse">
            <a:avLst/>
          </a:prstGeom>
          <a:solidFill>
            <a:srgbClr val="40E5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0"/>
          </a:p>
        </p:txBody>
      </p:sp>
      <p:sp>
        <p:nvSpPr>
          <p:cNvPr id="24" name="Rectangle 23"/>
          <p:cNvSpPr/>
          <p:nvPr/>
        </p:nvSpPr>
        <p:spPr>
          <a:xfrm>
            <a:off x="3679949" y="4954887"/>
            <a:ext cx="3360600" cy="338554"/>
          </a:xfrm>
          <a:prstGeom prst="rect">
            <a:avLst/>
          </a:prstGeom>
        </p:spPr>
        <p:txBody>
          <a:bodyPr wrap="none">
            <a:spAutoFit/>
          </a:bodyPr>
          <a:lstStyle/>
          <a:p>
            <a:pPr marR="0" lvl="0">
              <a:spcBef>
                <a:spcPts val="0"/>
              </a:spcBef>
              <a:spcAft>
                <a:spcPts val="0"/>
              </a:spcAft>
            </a:pPr>
            <a:r>
              <a:rPr lang="en-US" sz="1500" b="1" dirty="0">
                <a:solidFill>
                  <a:schemeClr val="bg1"/>
                </a:solidFill>
                <a:ea typeface="Calibri" panose="020F0502020204030204" pitchFamily="34" charset="0"/>
              </a:rPr>
              <a:t>30+ </a:t>
            </a:r>
            <a:r>
              <a:rPr lang="en-US" sz="1600" b="1" dirty="0">
                <a:solidFill>
                  <a:schemeClr val="bg1"/>
                </a:solidFill>
                <a:ea typeface="Calibri" panose="020F0502020204030204" pitchFamily="34" charset="0"/>
              </a:rPr>
              <a:t>Medical</a:t>
            </a:r>
            <a:r>
              <a:rPr lang="en-US" sz="1500" b="1" dirty="0">
                <a:solidFill>
                  <a:schemeClr val="bg1"/>
                </a:solidFill>
                <a:ea typeface="Calibri" panose="020F0502020204030204" pitchFamily="34" charset="0"/>
              </a:rPr>
              <a:t> &amp; Administrative packages</a:t>
            </a:r>
          </a:p>
        </p:txBody>
      </p:sp>
      <p:sp>
        <p:nvSpPr>
          <p:cNvPr id="42" name="Rectangle 41">
            <a:hlinkClick r:id="rId5"/>
          </p:cNvPr>
          <p:cNvSpPr/>
          <p:nvPr/>
        </p:nvSpPr>
        <p:spPr>
          <a:xfrm>
            <a:off x="9140785" y="-16184"/>
            <a:ext cx="2111505"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ehs.com.jo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43" name="Block Arc 14">
            <a:extLst>
              <a:ext uri="{FF2B5EF4-FFF2-40B4-BE49-F238E27FC236}">
                <a16:creationId xmlns:a16="http://schemas.microsoft.com/office/drawing/2014/main" id="{47574C99-0470-4D73-8E86-146F093E46EB}"/>
              </a:ext>
            </a:extLst>
          </p:cNvPr>
          <p:cNvSpPr/>
          <p:nvPr/>
        </p:nvSpPr>
        <p:spPr>
          <a:xfrm rot="16200000">
            <a:off x="89515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29556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BAFED9CF-3965-4875-A084-B2A8B90A38F6}"/>
              </a:ext>
            </a:extLst>
          </p:cNvPr>
          <p:cNvSpPr/>
          <p:nvPr/>
        </p:nvSpPr>
        <p:spPr>
          <a:xfrm>
            <a:off x="2786460" y="6517611"/>
            <a:ext cx="1668035" cy="1064447"/>
          </a:xfrm>
          <a:custGeom>
            <a:avLst/>
            <a:gdLst>
              <a:gd name="connsiteX0" fmla="*/ 1267988 w 2535978"/>
              <a:gd name="connsiteY0" fmla="*/ 0 h 1618320"/>
              <a:gd name="connsiteX1" fmla="*/ 1884188 w 2535978"/>
              <a:gd name="connsiteY1" fmla="*/ 382760 h 1618320"/>
              <a:gd name="connsiteX2" fmla="*/ 2535978 w 2535978"/>
              <a:gd name="connsiteY2" fmla="*/ 1618320 h 1618320"/>
              <a:gd name="connsiteX3" fmla="*/ 1944710 w 2535978"/>
              <a:gd name="connsiteY3" fmla="*/ 1618320 h 1618320"/>
              <a:gd name="connsiteX4" fmla="*/ 1421619 w 2535978"/>
              <a:gd name="connsiteY4" fmla="*/ 626728 h 1618320"/>
              <a:gd name="connsiteX5" fmla="*/ 1267869 w 2535978"/>
              <a:gd name="connsiteY5" fmla="*/ 522871 h 1618320"/>
              <a:gd name="connsiteX6" fmla="*/ 1114000 w 2535978"/>
              <a:gd name="connsiteY6" fmla="*/ 626728 h 1618320"/>
              <a:gd name="connsiteX7" fmla="*/ 590909 w 2535978"/>
              <a:gd name="connsiteY7" fmla="*/ 1618320 h 1618320"/>
              <a:gd name="connsiteX8" fmla="*/ 0 w 2535978"/>
              <a:gd name="connsiteY8" fmla="*/ 1618320 h 1618320"/>
              <a:gd name="connsiteX9" fmla="*/ 651790 w 2535978"/>
              <a:gd name="connsiteY9" fmla="*/ 382760 h 1618320"/>
              <a:gd name="connsiteX10" fmla="*/ 673088 w 2535978"/>
              <a:gd name="connsiteY10" fmla="*/ 344951 h 1618320"/>
              <a:gd name="connsiteX11" fmla="*/ 1210676 w 2535978"/>
              <a:gd name="connsiteY11" fmla="*/ 2392 h 1618320"/>
              <a:gd name="connsiteX12" fmla="*/ 1239272 w 2535978"/>
              <a:gd name="connsiteY12" fmla="*/ 598 h 1618320"/>
              <a:gd name="connsiteX13" fmla="*/ 1267988 w 2535978"/>
              <a:gd name="connsiteY13" fmla="*/ 0 h 161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5978" h="1618320">
                <a:moveTo>
                  <a:pt x="1267988" y="0"/>
                </a:moveTo>
                <a:cubicBezTo>
                  <a:pt x="1527392" y="0"/>
                  <a:pt x="1757836" y="143101"/>
                  <a:pt x="1884188" y="382760"/>
                </a:cubicBezTo>
                <a:lnTo>
                  <a:pt x="2535978" y="1618320"/>
                </a:lnTo>
                <a:lnTo>
                  <a:pt x="1944710" y="1618320"/>
                </a:lnTo>
                <a:lnTo>
                  <a:pt x="1421619" y="626728"/>
                </a:lnTo>
                <a:cubicBezTo>
                  <a:pt x="1386803" y="560801"/>
                  <a:pt x="1330687" y="522871"/>
                  <a:pt x="1267869" y="522871"/>
                </a:cubicBezTo>
                <a:cubicBezTo>
                  <a:pt x="1204933" y="522871"/>
                  <a:pt x="1148819" y="560801"/>
                  <a:pt x="1114000" y="626728"/>
                </a:cubicBezTo>
                <a:lnTo>
                  <a:pt x="590909" y="1618320"/>
                </a:lnTo>
                <a:lnTo>
                  <a:pt x="0" y="1618320"/>
                </a:lnTo>
                <a:lnTo>
                  <a:pt x="651790" y="382760"/>
                </a:lnTo>
                <a:cubicBezTo>
                  <a:pt x="658610" y="369838"/>
                  <a:pt x="665671" y="357276"/>
                  <a:pt x="673088" y="344951"/>
                </a:cubicBezTo>
                <a:cubicBezTo>
                  <a:pt x="792859" y="145136"/>
                  <a:pt x="988607" y="20700"/>
                  <a:pt x="1210676" y="2392"/>
                </a:cubicBezTo>
                <a:cubicBezTo>
                  <a:pt x="1220129" y="1675"/>
                  <a:pt x="1229700" y="955"/>
                  <a:pt x="1239272" y="598"/>
                </a:cubicBezTo>
                <a:cubicBezTo>
                  <a:pt x="1248844" y="241"/>
                  <a:pt x="1258418" y="0"/>
                  <a:pt x="1267988" y="0"/>
                </a:cubicBezTo>
                <a:close/>
              </a:path>
            </a:pathLst>
          </a:custGeom>
          <a:solidFill>
            <a:srgbClr val="0071BC">
              <a:alpha val="4000"/>
            </a:srgbClr>
          </a:solidFill>
          <a:ln w="4269" cap="flat">
            <a:noFill/>
            <a:prstDash val="solid"/>
            <a:miter/>
          </a:ln>
        </p:spPr>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endParaRPr lang="en-US" sz="1184"/>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 y="0"/>
            <a:ext cx="10685862" cy="7562850"/>
          </a:xfrm>
          <a:prstGeom prst="rect">
            <a:avLst/>
          </a:prstGeom>
        </p:spPr>
      </p:pic>
      <p:sp>
        <p:nvSpPr>
          <p:cNvPr id="33" name="TextBox 32">
            <a:extLst>
              <a:ext uri="{FF2B5EF4-FFF2-40B4-BE49-F238E27FC236}">
                <a16:creationId xmlns:a16="http://schemas.microsoft.com/office/drawing/2014/main" id="{2B9D5483-804B-40C7-BC76-42988EA02D59}"/>
              </a:ext>
            </a:extLst>
          </p:cNvPr>
          <p:cNvSpPr txBox="1"/>
          <p:nvPr/>
        </p:nvSpPr>
        <p:spPr>
          <a:xfrm>
            <a:off x="2482226" y="416640"/>
            <a:ext cx="7239000" cy="523220"/>
          </a:xfrm>
          <a:prstGeom prst="rect">
            <a:avLst/>
          </a:prstGeom>
          <a:noFill/>
        </p:spPr>
        <p:txBody>
          <a:bodyPr wrap="square" rtlCol="0">
            <a:spAutoFit/>
          </a:bodyPr>
          <a:lstStyle/>
          <a:p>
            <a:r>
              <a:rPr lang="en-GB" sz="2800" b="1" dirty="0" smtClean="0">
                <a:solidFill>
                  <a:schemeClr val="tx1">
                    <a:lumMod val="50000"/>
                    <a:lumOff val="50000"/>
                  </a:schemeClr>
                </a:solidFill>
              </a:rPr>
              <a:t>Patient Empowerment</a:t>
            </a:r>
            <a:endParaRPr lang="en-US" sz="2800" b="1" dirty="0">
              <a:solidFill>
                <a:schemeClr val="tx1">
                  <a:lumMod val="50000"/>
                  <a:lumOff val="50000"/>
                </a:schemeClr>
              </a:solidFill>
            </a:endParaRPr>
          </a:p>
        </p:txBody>
      </p:sp>
      <p:sp>
        <p:nvSpPr>
          <p:cNvPr id="30" name="Freeform: Shape 32">
            <a:extLst>
              <a:ext uri="{FF2B5EF4-FFF2-40B4-BE49-F238E27FC236}">
                <a16:creationId xmlns:a16="http://schemas.microsoft.com/office/drawing/2014/main" id="{8505344B-CCD9-45EA-8A49-2D363D23E750}"/>
              </a:ext>
            </a:extLst>
          </p:cNvPr>
          <p:cNvSpPr/>
          <p:nvPr/>
        </p:nvSpPr>
        <p:spPr>
          <a:xfrm>
            <a:off x="3218325" y="10995"/>
            <a:ext cx="7453531" cy="1413853"/>
          </a:xfrm>
          <a:custGeom>
            <a:avLst/>
            <a:gdLst>
              <a:gd name="connsiteX0" fmla="*/ 109837 w 12271742"/>
              <a:gd name="connsiteY0" fmla="*/ 0 h 2394635"/>
              <a:gd name="connsiteX1" fmla="*/ 1484884 w 12271742"/>
              <a:gd name="connsiteY1" fmla="*/ 0 h 2394635"/>
              <a:gd name="connsiteX2" fmla="*/ 1306224 w 12271742"/>
              <a:gd name="connsiteY2" fmla="*/ 338686 h 2394635"/>
              <a:gd name="connsiteX3" fmla="*/ 1235391 w 12271742"/>
              <a:gd name="connsiteY3" fmla="*/ 622974 h 2394635"/>
              <a:gd name="connsiteX4" fmla="*/ 1322615 w 12271742"/>
              <a:gd name="connsiteY4" fmla="*/ 941483 h 2394635"/>
              <a:gd name="connsiteX5" fmla="*/ 1670081 w 12271742"/>
              <a:gd name="connsiteY5" fmla="*/ 1158169 h 2394635"/>
              <a:gd name="connsiteX6" fmla="*/ 12092815 w 12271742"/>
              <a:gd name="connsiteY6" fmla="*/ 1158169 h 2394635"/>
              <a:gd name="connsiteX7" fmla="*/ 12219793 w 12271742"/>
              <a:gd name="connsiteY7" fmla="*/ 1135703 h 2394635"/>
              <a:gd name="connsiteX8" fmla="*/ 12271742 w 12271742"/>
              <a:gd name="connsiteY8" fmla="*/ 1111438 h 2394635"/>
              <a:gd name="connsiteX9" fmla="*/ 12271742 w 12271742"/>
              <a:gd name="connsiteY9" fmla="*/ 2382767 h 2394635"/>
              <a:gd name="connsiteX10" fmla="*/ 12092815 w 12271742"/>
              <a:gd name="connsiteY10" fmla="*/ 2394635 h 2394635"/>
              <a:gd name="connsiteX11" fmla="*/ 1670081 w 12271742"/>
              <a:gd name="connsiteY11" fmla="*/ 2394635 h 2394635"/>
              <a:gd name="connsiteX12" fmla="*/ 263831 w 12271742"/>
              <a:gd name="connsiteY12" fmla="*/ 1579937 h 2394635"/>
              <a:gd name="connsiteX13" fmla="*/ 1 w 12271742"/>
              <a:gd name="connsiteY13" fmla="*/ 624650 h 2394635"/>
              <a:gd name="connsiteX14" fmla="*/ 53200 w 12271742"/>
              <a:gd name="connsiteY14" fmla="*/ 182886 h 239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71742" h="2394635">
                <a:moveTo>
                  <a:pt x="109837" y="0"/>
                </a:moveTo>
                <a:lnTo>
                  <a:pt x="1484884" y="0"/>
                </a:lnTo>
                <a:lnTo>
                  <a:pt x="1306224" y="338686"/>
                </a:lnTo>
                <a:cubicBezTo>
                  <a:pt x="1255612" y="434763"/>
                  <a:pt x="1235391" y="531920"/>
                  <a:pt x="1235391" y="622974"/>
                </a:cubicBezTo>
                <a:cubicBezTo>
                  <a:pt x="1235391" y="746693"/>
                  <a:pt x="1272843" y="859164"/>
                  <a:pt x="1322615" y="941483"/>
                </a:cubicBezTo>
                <a:cubicBezTo>
                  <a:pt x="1371434" y="1022486"/>
                  <a:pt x="1481510" y="1158169"/>
                  <a:pt x="1670081" y="1158169"/>
                </a:cubicBezTo>
                <a:lnTo>
                  <a:pt x="12092815" y="1158169"/>
                </a:lnTo>
                <a:cubicBezTo>
                  <a:pt x="12139957" y="1158169"/>
                  <a:pt x="12182193" y="1149689"/>
                  <a:pt x="12219793" y="1135703"/>
                </a:cubicBezTo>
                <a:lnTo>
                  <a:pt x="12271742" y="1111438"/>
                </a:lnTo>
                <a:lnTo>
                  <a:pt x="12271742" y="2382767"/>
                </a:lnTo>
                <a:lnTo>
                  <a:pt x="12092815" y="2394635"/>
                </a:lnTo>
                <a:lnTo>
                  <a:pt x="1670081" y="2394635"/>
                </a:lnTo>
                <a:cubicBezTo>
                  <a:pt x="1097194" y="2394635"/>
                  <a:pt x="571452" y="2090126"/>
                  <a:pt x="263831" y="1579937"/>
                </a:cubicBezTo>
                <a:cubicBezTo>
                  <a:pt x="88184" y="1288827"/>
                  <a:pt x="-119" y="957038"/>
                  <a:pt x="1" y="624650"/>
                </a:cubicBezTo>
                <a:cubicBezTo>
                  <a:pt x="120" y="476343"/>
                  <a:pt x="17798" y="327887"/>
                  <a:pt x="53200" y="182886"/>
                </a:cubicBezTo>
                <a:close/>
              </a:path>
            </a:pathLst>
          </a:custGeom>
          <a:solidFill>
            <a:srgbClr val="0071BC">
              <a:alpha val="4000"/>
            </a:srgbClr>
          </a:solidFill>
          <a:ln w="4269" cap="flat">
            <a:noFill/>
            <a:prstDash val="solid"/>
            <a:miter/>
          </a:ln>
        </p:spPr>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endParaRPr lang="en-US" sz="1184"/>
          </a:p>
        </p:txBody>
      </p:sp>
      <p:sp>
        <p:nvSpPr>
          <p:cNvPr id="14" name="TextBox 13">
            <a:extLst>
              <a:ext uri="{FF2B5EF4-FFF2-40B4-BE49-F238E27FC236}">
                <a16:creationId xmlns:a16="http://schemas.microsoft.com/office/drawing/2014/main" id="{8B8D2E30-E902-45BB-A54E-CACE2D3C0298}"/>
              </a:ext>
            </a:extLst>
          </p:cNvPr>
          <p:cNvSpPr txBox="1"/>
          <p:nvPr/>
        </p:nvSpPr>
        <p:spPr>
          <a:xfrm>
            <a:off x="727963" y="3312607"/>
            <a:ext cx="4730713" cy="427168"/>
          </a:xfrm>
          <a:prstGeom prst="rect">
            <a:avLst/>
          </a:prstGeom>
          <a:noFill/>
        </p:spPr>
        <p:txBody>
          <a:bodyPr wrap="square" rtlCol="0">
            <a:spAutoFit/>
          </a:bodyPr>
          <a:lstStyle/>
          <a:p>
            <a:pPr defTabSz="829178">
              <a:defRPr/>
            </a:pPr>
            <a:r>
              <a:rPr lang="en-US" sz="2176" b="1" i="1" dirty="0" smtClean="0">
                <a:solidFill>
                  <a:srgbClr val="00538B"/>
                </a:solidFill>
              </a:rPr>
              <a:t>“Your Gateway To Your Health Record”</a:t>
            </a:r>
            <a:endParaRPr lang="en-GB" sz="2176" b="1" i="1" dirty="0">
              <a:solidFill>
                <a:srgbClr val="00538B"/>
              </a:solidFill>
            </a:endParaRPr>
          </a:p>
        </p:txBody>
      </p:sp>
      <p:sp>
        <p:nvSpPr>
          <p:cNvPr id="15" name="Rectangle 14"/>
          <p:cNvSpPr/>
          <p:nvPr/>
        </p:nvSpPr>
        <p:spPr>
          <a:xfrm>
            <a:off x="753383" y="4111885"/>
            <a:ext cx="4572000" cy="1870512"/>
          </a:xfrm>
          <a:prstGeom prst="rect">
            <a:avLst/>
          </a:prstGeom>
        </p:spPr>
        <p:txBody>
          <a:bodyPr wrap="square">
            <a:spAutoFit/>
          </a:bodyPr>
          <a:lstStyle/>
          <a:p>
            <a:pPr algn="just">
              <a:lnSpc>
                <a:spcPct val="107000"/>
              </a:lnSpc>
              <a:spcAft>
                <a:spcPts val="800"/>
              </a:spcAft>
            </a:pPr>
            <a:r>
              <a:rPr lang="en-US"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“My Hakeem” is </a:t>
            </a:r>
            <a:r>
              <a:rPr lang="en-US"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an electronic </a:t>
            </a:r>
            <a:r>
              <a:rPr lang="en-US"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services platform and Mobile App that enables its users to access and view </a:t>
            </a:r>
            <a:r>
              <a:rPr lang="en-US"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selective information that is </a:t>
            </a:r>
            <a:r>
              <a:rPr lang="en-US"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stored on the user’s electronic health record registered within any healthcare institution that implements Hakeem program.</a:t>
            </a:r>
            <a:endParaRPr lang="en-US"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Rounded Corners 4">
            <a:extLst>
              <a:ext uri="{FF2B5EF4-FFF2-40B4-BE49-F238E27FC236}">
                <a16:creationId xmlns:a16="http://schemas.microsoft.com/office/drawing/2014/main" id="{8403F4B9-761D-4B10-A797-1E88278FC571}"/>
              </a:ext>
            </a:extLst>
          </p:cNvPr>
          <p:cNvSpPr/>
          <p:nvPr/>
        </p:nvSpPr>
        <p:spPr>
          <a:xfrm>
            <a:off x="517880" y="2272726"/>
            <a:ext cx="8024236" cy="4333708"/>
          </a:xfrm>
          <a:prstGeom prst="roundRect">
            <a:avLst>
              <a:gd name="adj" fmla="val 4460"/>
            </a:avLst>
          </a:prstGeom>
          <a:noFill/>
          <a:ln w="57150">
            <a:solidFill>
              <a:srgbClr val="40F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6D07EF2-BFB8-4E12-854B-4A1848F7DE8C}"/>
              </a:ext>
            </a:extLst>
          </p:cNvPr>
          <p:cNvGrpSpPr/>
          <p:nvPr/>
        </p:nvGrpSpPr>
        <p:grpSpPr>
          <a:xfrm>
            <a:off x="1732143" y="1745395"/>
            <a:ext cx="2722352" cy="1508699"/>
            <a:chOff x="773154" y="3138879"/>
            <a:chExt cx="2862742" cy="1586502"/>
          </a:xfrm>
        </p:grpSpPr>
        <p:grpSp>
          <p:nvGrpSpPr>
            <p:cNvPr id="18" name="Group 17">
              <a:extLst>
                <a:ext uri="{FF2B5EF4-FFF2-40B4-BE49-F238E27FC236}">
                  <a16:creationId xmlns:a16="http://schemas.microsoft.com/office/drawing/2014/main" id="{576A6F93-640C-48ED-B80A-56BBB2E59283}"/>
                </a:ext>
              </a:extLst>
            </p:cNvPr>
            <p:cNvGrpSpPr/>
            <p:nvPr userDrawn="1"/>
          </p:nvGrpSpPr>
          <p:grpSpPr>
            <a:xfrm>
              <a:off x="945641" y="3138879"/>
              <a:ext cx="2513902" cy="1391026"/>
              <a:chOff x="1618104" y="4774278"/>
              <a:chExt cx="2513902" cy="1391026"/>
            </a:xfrm>
          </p:grpSpPr>
          <p:sp>
            <p:nvSpPr>
              <p:cNvPr id="20" name="Rectangle 19">
                <a:extLst>
                  <a:ext uri="{FF2B5EF4-FFF2-40B4-BE49-F238E27FC236}">
                    <a16:creationId xmlns:a16="http://schemas.microsoft.com/office/drawing/2014/main" id="{E55FB4E7-9D3F-487F-8668-28C616EF0381}"/>
                  </a:ext>
                </a:extLst>
              </p:cNvPr>
              <p:cNvSpPr/>
              <p:nvPr userDrawn="1"/>
            </p:nvSpPr>
            <p:spPr>
              <a:xfrm>
                <a:off x="1919176" y="4818888"/>
                <a:ext cx="1881566" cy="1170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1" name="Group 20">
                <a:extLst>
                  <a:ext uri="{FF2B5EF4-FFF2-40B4-BE49-F238E27FC236}">
                    <a16:creationId xmlns:a16="http://schemas.microsoft.com/office/drawing/2014/main" id="{5254596B-8225-4544-91EB-17341BFEBDB2}"/>
                  </a:ext>
                </a:extLst>
              </p:cNvPr>
              <p:cNvGrpSpPr/>
              <p:nvPr userDrawn="1"/>
            </p:nvGrpSpPr>
            <p:grpSpPr>
              <a:xfrm>
                <a:off x="1618104" y="4774278"/>
                <a:ext cx="2513902" cy="1391026"/>
                <a:chOff x="395536" y="2564904"/>
                <a:chExt cx="4749925" cy="2628292"/>
              </a:xfrm>
              <a:solidFill>
                <a:schemeClr val="tx1"/>
              </a:solidFill>
            </p:grpSpPr>
            <p:grpSp>
              <p:nvGrpSpPr>
                <p:cNvPr id="22" name="Group 21">
                  <a:extLst>
                    <a:ext uri="{FF2B5EF4-FFF2-40B4-BE49-F238E27FC236}">
                      <a16:creationId xmlns:a16="http://schemas.microsoft.com/office/drawing/2014/main" id="{071A3A01-A5AE-4C1F-9614-09897182DDFF}"/>
                    </a:ext>
                  </a:extLst>
                </p:cNvPr>
                <p:cNvGrpSpPr/>
                <p:nvPr userDrawn="1"/>
              </p:nvGrpSpPr>
              <p:grpSpPr>
                <a:xfrm>
                  <a:off x="395536" y="2564904"/>
                  <a:ext cx="4749925" cy="2628292"/>
                  <a:chOff x="395536" y="2204864"/>
                  <a:chExt cx="5400600" cy="2988332"/>
                </a:xfrm>
                <a:grpFill/>
              </p:grpSpPr>
              <p:sp>
                <p:nvSpPr>
                  <p:cNvPr id="24" name="Rounded Rectangle 3">
                    <a:extLst>
                      <a:ext uri="{FF2B5EF4-FFF2-40B4-BE49-F238E27FC236}">
                        <a16:creationId xmlns:a16="http://schemas.microsoft.com/office/drawing/2014/main" id="{CEE9787E-F31B-40B6-8FDE-94F7D5B3FA0B}"/>
                      </a:ext>
                    </a:extLst>
                  </p:cNvPr>
                  <p:cNvSpPr/>
                  <p:nvPr userDrawn="1"/>
                </p:nvSpPr>
                <p:spPr>
                  <a:xfrm>
                    <a:off x="971600" y="2204864"/>
                    <a:ext cx="4248472" cy="2736304"/>
                  </a:xfrm>
                  <a:custGeom>
                    <a:avLst/>
                    <a:gdLst/>
                    <a:ahLst/>
                    <a:cxnLst/>
                    <a:rect l="l" t="t" r="r" b="b"/>
                    <a:pathLst>
                      <a:path w="4248472" h="2736304">
                        <a:moveTo>
                          <a:pt x="144016" y="144016"/>
                        </a:moveTo>
                        <a:lnTo>
                          <a:pt x="144016" y="2520280"/>
                        </a:lnTo>
                        <a:lnTo>
                          <a:pt x="4104456" y="2520280"/>
                        </a:lnTo>
                        <a:lnTo>
                          <a:pt x="4104456" y="144016"/>
                        </a:lnTo>
                        <a:close/>
                        <a:moveTo>
                          <a:pt x="119332" y="0"/>
                        </a:moveTo>
                        <a:lnTo>
                          <a:pt x="4129140" y="0"/>
                        </a:lnTo>
                        <a:cubicBezTo>
                          <a:pt x="4195045" y="0"/>
                          <a:pt x="4248472" y="53427"/>
                          <a:pt x="4248472" y="119332"/>
                        </a:cubicBezTo>
                        <a:lnTo>
                          <a:pt x="4248472" y="2736304"/>
                        </a:lnTo>
                        <a:lnTo>
                          <a:pt x="0" y="2736304"/>
                        </a:lnTo>
                        <a:lnTo>
                          <a:pt x="0" y="119332"/>
                        </a:lnTo>
                        <a:cubicBezTo>
                          <a:pt x="0" y="53427"/>
                          <a:pt x="53427" y="0"/>
                          <a:pt x="119332" y="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5" name="Rectangle 24">
                    <a:extLst>
                      <a:ext uri="{FF2B5EF4-FFF2-40B4-BE49-F238E27FC236}">
                        <a16:creationId xmlns:a16="http://schemas.microsoft.com/office/drawing/2014/main" id="{C264EFB6-52A8-48D5-915B-6DCDEFA1D8F0}"/>
                      </a:ext>
                    </a:extLst>
                  </p:cNvPr>
                  <p:cNvSpPr/>
                  <p:nvPr userDrawn="1"/>
                </p:nvSpPr>
                <p:spPr>
                  <a:xfrm>
                    <a:off x="395536" y="4941168"/>
                    <a:ext cx="5400600" cy="144016"/>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6" name="Trapezoid 25">
                    <a:extLst>
                      <a:ext uri="{FF2B5EF4-FFF2-40B4-BE49-F238E27FC236}">
                        <a16:creationId xmlns:a16="http://schemas.microsoft.com/office/drawing/2014/main" id="{3ACD8D63-B385-4CA9-9D92-B0D7CB6CBB7A}"/>
                      </a:ext>
                    </a:extLst>
                  </p:cNvPr>
                  <p:cNvSpPr/>
                  <p:nvPr userDrawn="1"/>
                </p:nvSpPr>
                <p:spPr>
                  <a:xfrm rot="10800000">
                    <a:off x="395536" y="5085184"/>
                    <a:ext cx="5400600" cy="108012"/>
                  </a:xfrm>
                  <a:prstGeom prst="trapezoid">
                    <a:avLst>
                      <a:gd name="adj" fmla="val 129851"/>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grpSp>
            <p:sp>
              <p:nvSpPr>
                <p:cNvPr id="23" name="Rectangle 22">
                  <a:extLst>
                    <a:ext uri="{FF2B5EF4-FFF2-40B4-BE49-F238E27FC236}">
                      <a16:creationId xmlns:a16="http://schemas.microsoft.com/office/drawing/2014/main" id="{7AA29F4A-FC57-44CA-8110-D8D1E268563C}"/>
                    </a:ext>
                  </a:extLst>
                </p:cNvPr>
                <p:cNvSpPr/>
                <p:nvPr userDrawn="1"/>
              </p:nvSpPr>
              <p:spPr>
                <a:xfrm>
                  <a:off x="2518470" y="5009698"/>
                  <a:ext cx="504056" cy="45719"/>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grpSp>
        </p:grpSp>
        <p:sp>
          <p:nvSpPr>
            <p:cNvPr id="19" name="Oval 18">
              <a:extLst>
                <a:ext uri="{FF2B5EF4-FFF2-40B4-BE49-F238E27FC236}">
                  <a16:creationId xmlns:a16="http://schemas.microsoft.com/office/drawing/2014/main" id="{033F17B5-BAA0-445C-BA86-1BD3899DB213}"/>
                </a:ext>
              </a:extLst>
            </p:cNvPr>
            <p:cNvSpPr/>
            <p:nvPr userDrawn="1"/>
          </p:nvSpPr>
          <p:spPr>
            <a:xfrm>
              <a:off x="773154" y="4321560"/>
              <a:ext cx="2862742" cy="403821"/>
            </a:xfrm>
            <a:prstGeom prst="ellipse">
              <a:avLst/>
            </a:prstGeom>
            <a:solidFill>
              <a:schemeClr val="tx1">
                <a:alpha val="3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429" y="1758835"/>
            <a:ext cx="1727390" cy="1109112"/>
          </a:xfrm>
          <a:prstGeom prst="rect">
            <a:avLst/>
          </a:prstGeom>
        </p:spPr>
      </p:pic>
      <p:sp>
        <p:nvSpPr>
          <p:cNvPr id="31" name="Rectangle 30">
            <a:hlinkClick r:id="rId4"/>
          </p:cNvPr>
          <p:cNvSpPr/>
          <p:nvPr/>
        </p:nvSpPr>
        <p:spPr>
          <a:xfrm>
            <a:off x="9057153" y="-19208"/>
            <a:ext cx="2111505"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hlinkClick r:id="rId5"/>
              </a:rPr>
              <a:t>myhakeem.jo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32" name="Block Arc 14">
            <a:extLst>
              <a:ext uri="{FF2B5EF4-FFF2-40B4-BE49-F238E27FC236}">
                <a16:creationId xmlns:a16="http://schemas.microsoft.com/office/drawing/2014/main" id="{47574C99-0470-4D73-8E86-146F093E46EB}"/>
              </a:ext>
            </a:extLst>
          </p:cNvPr>
          <p:cNvSpPr/>
          <p:nvPr/>
        </p:nvSpPr>
        <p:spPr>
          <a:xfrm rot="16200000">
            <a:off x="8851968"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Rectangle 37"/>
          <p:cNvSpPr/>
          <p:nvPr/>
        </p:nvSpPr>
        <p:spPr>
          <a:xfrm>
            <a:off x="6193426" y="1789244"/>
            <a:ext cx="2324620" cy="559424"/>
          </a:xfrm>
          <a:prstGeom prst="rect">
            <a:avLst/>
          </a:prstGeom>
          <a:solidFill>
            <a:srgbClr val="11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87632" y="2707606"/>
            <a:ext cx="2324620" cy="559424"/>
          </a:xfrm>
          <a:prstGeom prst="rect">
            <a:avLst/>
          </a:pr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93574" y="3679807"/>
            <a:ext cx="2324620" cy="559424"/>
          </a:xfrm>
          <a:prstGeom prst="rect">
            <a:avLst/>
          </a:prstGeom>
          <a:solidFill>
            <a:srgbClr val="11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187632" y="4595271"/>
            <a:ext cx="2324620" cy="559424"/>
          </a:xfrm>
          <a:prstGeom prst="rect">
            <a:avLst/>
          </a:pr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187632" y="5504101"/>
            <a:ext cx="2324620" cy="559424"/>
          </a:xfrm>
          <a:prstGeom prst="rect">
            <a:avLst/>
          </a:prstGeom>
          <a:solidFill>
            <a:srgbClr val="11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F2B491D-AAFC-4ADB-BCFE-76DBAD035A8E}"/>
              </a:ext>
            </a:extLst>
          </p:cNvPr>
          <p:cNvSpPr txBox="1"/>
          <p:nvPr/>
        </p:nvSpPr>
        <p:spPr>
          <a:xfrm>
            <a:off x="6632875" y="1760619"/>
            <a:ext cx="1800778" cy="594650"/>
          </a:xfrm>
          <a:prstGeom prst="rect">
            <a:avLst/>
          </a:prstGeom>
          <a:noFill/>
        </p:spPr>
        <p:txBody>
          <a:bodyPr wrap="square" rtlCol="0">
            <a:spAutoFit/>
          </a:bodyPr>
          <a:lstStyle/>
          <a:p>
            <a:r>
              <a:rPr lang="en-US" sz="1600" b="1" dirty="0" smtClean="0">
                <a:solidFill>
                  <a:srgbClr val="FFFFFF"/>
                </a:solidFill>
                <a:latin typeface="MyriadPro-Regular"/>
                <a:sym typeface="MyriadPro-Regular"/>
                <a:rtl val="0"/>
              </a:rPr>
              <a:t>Medication Delivery</a:t>
            </a:r>
            <a:endParaRPr lang="en-US" sz="1600" b="1" dirty="0">
              <a:solidFill>
                <a:srgbClr val="FFFFFF"/>
              </a:solidFill>
              <a:latin typeface="MyriadPro-Regular"/>
              <a:sym typeface="MyriadPro-Regular"/>
              <a:rtl val="0"/>
            </a:endParaRPr>
          </a:p>
        </p:txBody>
      </p:sp>
      <p:sp>
        <p:nvSpPr>
          <p:cNvPr id="45" name="TextBox 44">
            <a:extLst>
              <a:ext uri="{FF2B5EF4-FFF2-40B4-BE49-F238E27FC236}">
                <a16:creationId xmlns:a16="http://schemas.microsoft.com/office/drawing/2014/main" id="{EF2B491D-AAFC-4ADB-BCFE-76DBAD035A8E}"/>
              </a:ext>
            </a:extLst>
          </p:cNvPr>
          <p:cNvSpPr txBox="1"/>
          <p:nvPr/>
        </p:nvSpPr>
        <p:spPr>
          <a:xfrm>
            <a:off x="6633023" y="2822112"/>
            <a:ext cx="1450981" cy="343492"/>
          </a:xfrm>
          <a:prstGeom prst="rect">
            <a:avLst/>
          </a:prstGeom>
          <a:noFill/>
        </p:spPr>
        <p:txBody>
          <a:bodyPr wrap="square" rtlCol="0">
            <a:spAutoFit/>
          </a:bodyPr>
          <a:lstStyle/>
          <a:p>
            <a:r>
              <a:rPr lang="en-US" sz="1600" b="1" dirty="0">
                <a:solidFill>
                  <a:srgbClr val="10548D"/>
                </a:solidFill>
                <a:latin typeface="MyriadPro-Regular"/>
                <a:sym typeface="MyriadPro-Regular"/>
                <a:rtl val="0"/>
              </a:rPr>
              <a:t>Allergies</a:t>
            </a:r>
          </a:p>
        </p:txBody>
      </p:sp>
      <p:sp>
        <p:nvSpPr>
          <p:cNvPr id="47" name="TextBox 46">
            <a:extLst>
              <a:ext uri="{FF2B5EF4-FFF2-40B4-BE49-F238E27FC236}">
                <a16:creationId xmlns:a16="http://schemas.microsoft.com/office/drawing/2014/main" id="{EF2B491D-AAFC-4ADB-BCFE-76DBAD035A8E}"/>
              </a:ext>
            </a:extLst>
          </p:cNvPr>
          <p:cNvSpPr txBox="1"/>
          <p:nvPr/>
        </p:nvSpPr>
        <p:spPr>
          <a:xfrm>
            <a:off x="6634952" y="4720637"/>
            <a:ext cx="2386042" cy="343492"/>
          </a:xfrm>
          <a:prstGeom prst="rect">
            <a:avLst/>
          </a:prstGeom>
          <a:noFill/>
        </p:spPr>
        <p:txBody>
          <a:bodyPr wrap="square" rtlCol="0">
            <a:spAutoFit/>
          </a:bodyPr>
          <a:lstStyle/>
          <a:p>
            <a:r>
              <a:rPr lang="en-US" sz="1600" b="1" dirty="0">
                <a:solidFill>
                  <a:srgbClr val="10548D"/>
                </a:solidFill>
                <a:latin typeface="MyriadPro-Regular"/>
                <a:sym typeface="MyriadPro-Regular"/>
                <a:rtl val="0"/>
              </a:rPr>
              <a:t>Appointments</a:t>
            </a:r>
          </a:p>
        </p:txBody>
      </p:sp>
      <p:sp>
        <p:nvSpPr>
          <p:cNvPr id="49" name="Freeform: Shape 40">
            <a:extLst>
              <a:ext uri="{FF2B5EF4-FFF2-40B4-BE49-F238E27FC236}">
                <a16:creationId xmlns:a16="http://schemas.microsoft.com/office/drawing/2014/main" id="{EEF425BB-5373-4153-BB99-4CBD325E2C15}"/>
              </a:ext>
            </a:extLst>
          </p:cNvPr>
          <p:cNvSpPr/>
          <p:nvPr/>
        </p:nvSpPr>
        <p:spPr>
          <a:xfrm>
            <a:off x="5570698" y="1610737"/>
            <a:ext cx="873842" cy="873840"/>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28575" cap="flat">
            <a:solidFill>
              <a:srgbClr val="115490"/>
            </a:solidFill>
            <a:prstDash val="solid"/>
            <a:miter/>
          </a:ln>
        </p:spPr>
        <p:txBody>
          <a:bodyPr rtlCol="0" anchor="ctr"/>
          <a:lstStyle/>
          <a:p>
            <a:endParaRPr lang="en-US" sz="1578"/>
          </a:p>
        </p:txBody>
      </p:sp>
      <p:sp>
        <p:nvSpPr>
          <p:cNvPr id="50" name="Freeform: Shape 40">
            <a:extLst>
              <a:ext uri="{FF2B5EF4-FFF2-40B4-BE49-F238E27FC236}">
                <a16:creationId xmlns:a16="http://schemas.microsoft.com/office/drawing/2014/main" id="{EEF425BB-5373-4153-BB99-4CBD325E2C15}"/>
              </a:ext>
            </a:extLst>
          </p:cNvPr>
          <p:cNvSpPr/>
          <p:nvPr/>
        </p:nvSpPr>
        <p:spPr>
          <a:xfrm>
            <a:off x="5583888" y="2554208"/>
            <a:ext cx="873842" cy="873840"/>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28575" cap="flat">
            <a:solidFill>
              <a:srgbClr val="40F4BD"/>
            </a:solidFill>
            <a:prstDash val="solid"/>
            <a:miter/>
          </a:ln>
        </p:spPr>
        <p:txBody>
          <a:bodyPr rtlCol="0" anchor="ctr"/>
          <a:lstStyle/>
          <a:p>
            <a:endParaRPr lang="en-US" sz="1578"/>
          </a:p>
        </p:txBody>
      </p:sp>
      <p:sp>
        <p:nvSpPr>
          <p:cNvPr id="51" name="Freeform: Shape 40">
            <a:extLst>
              <a:ext uri="{FF2B5EF4-FFF2-40B4-BE49-F238E27FC236}">
                <a16:creationId xmlns:a16="http://schemas.microsoft.com/office/drawing/2014/main" id="{EEF425BB-5373-4153-BB99-4CBD325E2C15}"/>
              </a:ext>
            </a:extLst>
          </p:cNvPr>
          <p:cNvSpPr/>
          <p:nvPr/>
        </p:nvSpPr>
        <p:spPr>
          <a:xfrm>
            <a:off x="5587052" y="3510045"/>
            <a:ext cx="873842" cy="873840"/>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28575" cap="flat">
            <a:solidFill>
              <a:srgbClr val="115490"/>
            </a:solidFill>
            <a:prstDash val="solid"/>
            <a:miter/>
          </a:ln>
        </p:spPr>
        <p:txBody>
          <a:bodyPr rtlCol="0" anchor="ctr"/>
          <a:lstStyle/>
          <a:p>
            <a:endParaRPr lang="en-US" sz="1578"/>
          </a:p>
        </p:txBody>
      </p:sp>
      <p:sp>
        <p:nvSpPr>
          <p:cNvPr id="52" name="Freeform: Shape 40">
            <a:extLst>
              <a:ext uri="{FF2B5EF4-FFF2-40B4-BE49-F238E27FC236}">
                <a16:creationId xmlns:a16="http://schemas.microsoft.com/office/drawing/2014/main" id="{EEF425BB-5373-4153-BB99-4CBD325E2C15}"/>
              </a:ext>
            </a:extLst>
          </p:cNvPr>
          <p:cNvSpPr/>
          <p:nvPr/>
        </p:nvSpPr>
        <p:spPr>
          <a:xfrm>
            <a:off x="5585817" y="4438063"/>
            <a:ext cx="873842" cy="873840"/>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28575" cap="flat">
            <a:solidFill>
              <a:srgbClr val="40F4BD"/>
            </a:solidFill>
            <a:prstDash val="solid"/>
            <a:miter/>
          </a:ln>
        </p:spPr>
        <p:txBody>
          <a:bodyPr rtlCol="0" anchor="ctr"/>
          <a:lstStyle/>
          <a:p>
            <a:endParaRPr lang="en-US" sz="1578"/>
          </a:p>
        </p:txBody>
      </p:sp>
      <p:sp>
        <p:nvSpPr>
          <p:cNvPr id="53" name="Freeform: Shape 40">
            <a:extLst>
              <a:ext uri="{FF2B5EF4-FFF2-40B4-BE49-F238E27FC236}">
                <a16:creationId xmlns:a16="http://schemas.microsoft.com/office/drawing/2014/main" id="{EEF425BB-5373-4153-BB99-4CBD325E2C15}"/>
              </a:ext>
            </a:extLst>
          </p:cNvPr>
          <p:cNvSpPr/>
          <p:nvPr/>
        </p:nvSpPr>
        <p:spPr>
          <a:xfrm>
            <a:off x="5570846" y="5374485"/>
            <a:ext cx="873842" cy="873840"/>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28575" cap="flat">
            <a:solidFill>
              <a:srgbClr val="115490"/>
            </a:solidFill>
            <a:prstDash val="solid"/>
            <a:miter/>
          </a:ln>
        </p:spPr>
        <p:txBody>
          <a:bodyPr rtlCol="0" anchor="ctr"/>
          <a:lstStyle/>
          <a:p>
            <a:endParaRPr lang="en-US" sz="1578"/>
          </a:p>
        </p:txBody>
      </p:sp>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2035" y="1860223"/>
            <a:ext cx="710287" cy="371434"/>
          </a:xfrm>
          <a:prstGeom prst="rect">
            <a:avLst/>
          </a:prstGeom>
        </p:spPr>
      </p:pic>
      <p:pic>
        <p:nvPicPr>
          <p:cNvPr id="56" name="Picture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6129" y="2621588"/>
            <a:ext cx="743803" cy="743803"/>
          </a:xfrm>
          <a:prstGeom prst="rect">
            <a:avLst/>
          </a:prstGeom>
        </p:spPr>
      </p:pic>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1062" y="4626900"/>
            <a:ext cx="585948" cy="543590"/>
          </a:xfrm>
          <a:prstGeom prst="rect">
            <a:avLst/>
          </a:prstGeom>
        </p:spPr>
      </p:pic>
      <p:sp>
        <p:nvSpPr>
          <p:cNvPr id="63" name="Rectangle 62"/>
          <p:cNvSpPr/>
          <p:nvPr/>
        </p:nvSpPr>
        <p:spPr>
          <a:xfrm>
            <a:off x="6196203" y="6451142"/>
            <a:ext cx="2324620" cy="559424"/>
          </a:xfrm>
          <a:prstGeom prst="rect">
            <a:avLst/>
          </a:prstGeom>
          <a:solidFill>
            <a:srgbClr val="40F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40">
            <a:extLst>
              <a:ext uri="{FF2B5EF4-FFF2-40B4-BE49-F238E27FC236}">
                <a16:creationId xmlns:a16="http://schemas.microsoft.com/office/drawing/2014/main" id="{EEF425BB-5373-4153-BB99-4CBD325E2C15}"/>
              </a:ext>
            </a:extLst>
          </p:cNvPr>
          <p:cNvSpPr/>
          <p:nvPr/>
        </p:nvSpPr>
        <p:spPr>
          <a:xfrm>
            <a:off x="5570698" y="6302524"/>
            <a:ext cx="873842" cy="873840"/>
          </a:xfrm>
          <a:custGeom>
            <a:avLst/>
            <a:gdLst>
              <a:gd name="connsiteX0" fmla="*/ 444590 w 889179"/>
              <a:gd name="connsiteY0" fmla="*/ 0 h 889178"/>
              <a:gd name="connsiteX1" fmla="*/ 517341 w 889179"/>
              <a:gd name="connsiteY1" fmla="*/ 6694 h 889178"/>
              <a:gd name="connsiteX2" fmla="*/ 586555 w 889179"/>
              <a:gd name="connsiteY2" fmla="*/ 21851 h 889178"/>
              <a:gd name="connsiteX3" fmla="*/ 650844 w 889179"/>
              <a:gd name="connsiteY3" fmla="*/ 49006 h 889178"/>
              <a:gd name="connsiteX4" fmla="*/ 708312 w 889179"/>
              <a:gd name="connsiteY4" fmla="*/ 86139 h 889178"/>
              <a:gd name="connsiteX5" fmla="*/ 758960 w 889179"/>
              <a:gd name="connsiteY5" fmla="*/ 130093 h 889178"/>
              <a:gd name="connsiteX6" fmla="*/ 802913 w 889179"/>
              <a:gd name="connsiteY6" fmla="*/ 180867 h 889178"/>
              <a:gd name="connsiteX7" fmla="*/ 840173 w 889179"/>
              <a:gd name="connsiteY7" fmla="*/ 241619 h 889178"/>
              <a:gd name="connsiteX8" fmla="*/ 867202 w 889179"/>
              <a:gd name="connsiteY8" fmla="*/ 302624 h 889178"/>
              <a:gd name="connsiteX9" fmla="*/ 885769 w 889179"/>
              <a:gd name="connsiteY9" fmla="*/ 371838 h 889178"/>
              <a:gd name="connsiteX10" fmla="*/ 889179 w 889179"/>
              <a:gd name="connsiteY10" fmla="*/ 444590 h 889178"/>
              <a:gd name="connsiteX11" fmla="*/ 885769 w 889179"/>
              <a:gd name="connsiteY11" fmla="*/ 517340 h 889178"/>
              <a:gd name="connsiteX12" fmla="*/ 867202 w 889179"/>
              <a:gd name="connsiteY12" fmla="*/ 584787 h 889178"/>
              <a:gd name="connsiteX13" fmla="*/ 840173 w 889179"/>
              <a:gd name="connsiteY13" fmla="*/ 649202 h 889178"/>
              <a:gd name="connsiteX14" fmla="*/ 802913 w 889179"/>
              <a:gd name="connsiteY14" fmla="*/ 708312 h 889178"/>
              <a:gd name="connsiteX15" fmla="*/ 758960 w 889179"/>
              <a:gd name="connsiteY15" fmla="*/ 758960 h 889178"/>
              <a:gd name="connsiteX16" fmla="*/ 708312 w 889179"/>
              <a:gd name="connsiteY16" fmla="*/ 802913 h 889178"/>
              <a:gd name="connsiteX17" fmla="*/ 650844 w 889179"/>
              <a:gd name="connsiteY17" fmla="*/ 838405 h 889178"/>
              <a:gd name="connsiteX18" fmla="*/ 586555 w 889179"/>
              <a:gd name="connsiteY18" fmla="*/ 867202 h 889178"/>
              <a:gd name="connsiteX19" fmla="*/ 517341 w 889179"/>
              <a:gd name="connsiteY19" fmla="*/ 882359 h 889178"/>
              <a:gd name="connsiteX20" fmla="*/ 444590 w 889179"/>
              <a:gd name="connsiteY20" fmla="*/ 889179 h 889178"/>
              <a:gd name="connsiteX21" fmla="*/ 373480 w 889179"/>
              <a:gd name="connsiteY21" fmla="*/ 882359 h 889178"/>
              <a:gd name="connsiteX22" fmla="*/ 305908 w 889179"/>
              <a:gd name="connsiteY22" fmla="*/ 867202 h 889178"/>
              <a:gd name="connsiteX23" fmla="*/ 241619 w 889179"/>
              <a:gd name="connsiteY23" fmla="*/ 838405 h 889178"/>
              <a:gd name="connsiteX24" fmla="*/ 180867 w 889179"/>
              <a:gd name="connsiteY24" fmla="*/ 802913 h 889178"/>
              <a:gd name="connsiteX25" fmla="*/ 130094 w 889179"/>
              <a:gd name="connsiteY25" fmla="*/ 758960 h 889178"/>
              <a:gd name="connsiteX26" fmla="*/ 86139 w 889179"/>
              <a:gd name="connsiteY26" fmla="*/ 708312 h 889178"/>
              <a:gd name="connsiteX27" fmla="*/ 50648 w 889179"/>
              <a:gd name="connsiteY27" fmla="*/ 649202 h 889178"/>
              <a:gd name="connsiteX28" fmla="*/ 21851 w 889179"/>
              <a:gd name="connsiteY28" fmla="*/ 584787 h 889178"/>
              <a:gd name="connsiteX29" fmla="*/ 6694 w 889179"/>
              <a:gd name="connsiteY29" fmla="*/ 517340 h 889178"/>
              <a:gd name="connsiteX30" fmla="*/ 0 w 889179"/>
              <a:gd name="connsiteY30" fmla="*/ 444590 h 889178"/>
              <a:gd name="connsiteX31" fmla="*/ 6694 w 889179"/>
              <a:gd name="connsiteY31" fmla="*/ 371838 h 889178"/>
              <a:gd name="connsiteX32" fmla="*/ 21851 w 889179"/>
              <a:gd name="connsiteY32" fmla="*/ 302624 h 889178"/>
              <a:gd name="connsiteX33" fmla="*/ 50648 w 889179"/>
              <a:gd name="connsiteY33" fmla="*/ 241619 h 889178"/>
              <a:gd name="connsiteX34" fmla="*/ 86139 w 889179"/>
              <a:gd name="connsiteY34" fmla="*/ 180867 h 889178"/>
              <a:gd name="connsiteX35" fmla="*/ 130094 w 889179"/>
              <a:gd name="connsiteY35" fmla="*/ 130093 h 889178"/>
              <a:gd name="connsiteX36" fmla="*/ 180867 w 889179"/>
              <a:gd name="connsiteY36" fmla="*/ 86139 h 889178"/>
              <a:gd name="connsiteX37" fmla="*/ 241619 w 889179"/>
              <a:gd name="connsiteY37" fmla="*/ 49006 h 889178"/>
              <a:gd name="connsiteX38" fmla="*/ 305908 w 889179"/>
              <a:gd name="connsiteY38" fmla="*/ 21851 h 889178"/>
              <a:gd name="connsiteX39" fmla="*/ 373480 w 889179"/>
              <a:gd name="connsiteY39" fmla="*/ 6694 h 8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9179" h="889178">
                <a:moveTo>
                  <a:pt x="444590" y="0"/>
                </a:moveTo>
                <a:lnTo>
                  <a:pt x="517341" y="6694"/>
                </a:lnTo>
                <a:lnTo>
                  <a:pt x="586555" y="21851"/>
                </a:lnTo>
                <a:lnTo>
                  <a:pt x="650844" y="49006"/>
                </a:lnTo>
                <a:lnTo>
                  <a:pt x="708312" y="86139"/>
                </a:lnTo>
                <a:lnTo>
                  <a:pt x="758960" y="130093"/>
                </a:lnTo>
                <a:lnTo>
                  <a:pt x="802913" y="180867"/>
                </a:lnTo>
                <a:lnTo>
                  <a:pt x="840173" y="241619"/>
                </a:lnTo>
                <a:lnTo>
                  <a:pt x="867202" y="302624"/>
                </a:lnTo>
                <a:lnTo>
                  <a:pt x="885769" y="371838"/>
                </a:lnTo>
                <a:lnTo>
                  <a:pt x="889179" y="444590"/>
                </a:lnTo>
                <a:lnTo>
                  <a:pt x="885769" y="517340"/>
                </a:lnTo>
                <a:lnTo>
                  <a:pt x="867202" y="584787"/>
                </a:lnTo>
                <a:lnTo>
                  <a:pt x="840173" y="649202"/>
                </a:lnTo>
                <a:lnTo>
                  <a:pt x="802913" y="708312"/>
                </a:lnTo>
                <a:lnTo>
                  <a:pt x="758960" y="758960"/>
                </a:lnTo>
                <a:lnTo>
                  <a:pt x="708312" y="802913"/>
                </a:lnTo>
                <a:lnTo>
                  <a:pt x="650844" y="838405"/>
                </a:lnTo>
                <a:lnTo>
                  <a:pt x="586555" y="867202"/>
                </a:lnTo>
                <a:lnTo>
                  <a:pt x="517341" y="882359"/>
                </a:lnTo>
                <a:lnTo>
                  <a:pt x="444590" y="889179"/>
                </a:lnTo>
                <a:lnTo>
                  <a:pt x="373480" y="882359"/>
                </a:lnTo>
                <a:lnTo>
                  <a:pt x="305908" y="867202"/>
                </a:lnTo>
                <a:lnTo>
                  <a:pt x="241619" y="838405"/>
                </a:lnTo>
                <a:lnTo>
                  <a:pt x="180867" y="802913"/>
                </a:lnTo>
                <a:lnTo>
                  <a:pt x="130094" y="758960"/>
                </a:lnTo>
                <a:lnTo>
                  <a:pt x="86139" y="708312"/>
                </a:lnTo>
                <a:lnTo>
                  <a:pt x="50648" y="649202"/>
                </a:lnTo>
                <a:lnTo>
                  <a:pt x="21851" y="584787"/>
                </a:lnTo>
                <a:lnTo>
                  <a:pt x="6694" y="517340"/>
                </a:lnTo>
                <a:lnTo>
                  <a:pt x="0" y="444590"/>
                </a:lnTo>
                <a:lnTo>
                  <a:pt x="6694" y="371838"/>
                </a:lnTo>
                <a:lnTo>
                  <a:pt x="21851" y="302624"/>
                </a:lnTo>
                <a:lnTo>
                  <a:pt x="50648" y="241619"/>
                </a:lnTo>
                <a:lnTo>
                  <a:pt x="86139" y="180867"/>
                </a:lnTo>
                <a:lnTo>
                  <a:pt x="130094" y="130093"/>
                </a:lnTo>
                <a:lnTo>
                  <a:pt x="180867" y="86139"/>
                </a:lnTo>
                <a:lnTo>
                  <a:pt x="241619" y="49006"/>
                </a:lnTo>
                <a:lnTo>
                  <a:pt x="305908" y="21851"/>
                </a:lnTo>
                <a:lnTo>
                  <a:pt x="373480" y="6694"/>
                </a:lnTo>
                <a:close/>
              </a:path>
            </a:pathLst>
          </a:custGeom>
          <a:solidFill>
            <a:schemeClr val="bg1"/>
          </a:solidFill>
          <a:ln w="28575" cap="flat">
            <a:solidFill>
              <a:srgbClr val="40F4BD"/>
            </a:solidFill>
            <a:prstDash val="solid"/>
            <a:miter/>
          </a:ln>
        </p:spPr>
        <p:txBody>
          <a:bodyPr rtlCol="0" anchor="ctr"/>
          <a:lstStyle/>
          <a:p>
            <a:endParaRPr lang="en-US" sz="1578"/>
          </a:p>
        </p:txBody>
      </p:sp>
      <p:pic>
        <p:nvPicPr>
          <p:cNvPr id="65" name="Picture 6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6749" y="3705340"/>
            <a:ext cx="602561" cy="523437"/>
          </a:xfrm>
          <a:prstGeom prst="rect">
            <a:avLst/>
          </a:prstGeom>
        </p:spPr>
      </p:pic>
      <p:pic>
        <p:nvPicPr>
          <p:cNvPr id="66" name="Picture 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0293" y="1507703"/>
            <a:ext cx="2656342" cy="5860719"/>
          </a:xfrm>
          <a:prstGeom prst="rect">
            <a:avLst/>
          </a:prstGeom>
        </p:spPr>
      </p:pic>
      <p:pic>
        <p:nvPicPr>
          <p:cNvPr id="67" name="Picture 6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14049" y="6368704"/>
            <a:ext cx="418383" cy="660260"/>
          </a:xfrm>
          <a:prstGeom prst="rect">
            <a:avLst/>
          </a:prstGeom>
        </p:spPr>
      </p:pic>
      <p:sp>
        <p:nvSpPr>
          <p:cNvPr id="68" name="TextBox 67">
            <a:extLst>
              <a:ext uri="{FF2B5EF4-FFF2-40B4-BE49-F238E27FC236}">
                <a16:creationId xmlns:a16="http://schemas.microsoft.com/office/drawing/2014/main" id="{EF2B491D-AAFC-4ADB-BCFE-76DBAD035A8E}"/>
              </a:ext>
            </a:extLst>
          </p:cNvPr>
          <p:cNvSpPr txBox="1"/>
          <p:nvPr/>
        </p:nvSpPr>
        <p:spPr>
          <a:xfrm>
            <a:off x="6618258" y="6567698"/>
            <a:ext cx="2386042" cy="343492"/>
          </a:xfrm>
          <a:prstGeom prst="rect">
            <a:avLst/>
          </a:prstGeom>
          <a:noFill/>
        </p:spPr>
        <p:txBody>
          <a:bodyPr wrap="square" rtlCol="0">
            <a:spAutoFit/>
          </a:bodyPr>
          <a:lstStyle/>
          <a:p>
            <a:r>
              <a:rPr lang="en-US" sz="1600" b="1" dirty="0">
                <a:solidFill>
                  <a:srgbClr val="115490"/>
                </a:solidFill>
                <a:latin typeface="MyriadPro-Regular"/>
                <a:sym typeface="MyriadPro-Regular"/>
                <a:rtl val="0"/>
              </a:rPr>
              <a:t>Lab Results</a:t>
            </a:r>
          </a:p>
        </p:txBody>
      </p:sp>
      <p:pic>
        <p:nvPicPr>
          <p:cNvPr id="69" name="Picture 6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51733" y="5514164"/>
            <a:ext cx="449627" cy="569949"/>
          </a:xfrm>
          <a:prstGeom prst="rect">
            <a:avLst/>
          </a:prstGeom>
        </p:spPr>
      </p:pic>
      <p:sp>
        <p:nvSpPr>
          <p:cNvPr id="70" name="TextBox 69">
            <a:extLst>
              <a:ext uri="{FF2B5EF4-FFF2-40B4-BE49-F238E27FC236}">
                <a16:creationId xmlns:a16="http://schemas.microsoft.com/office/drawing/2014/main" id="{EF2B491D-AAFC-4ADB-BCFE-76DBAD035A8E}"/>
              </a:ext>
            </a:extLst>
          </p:cNvPr>
          <p:cNvSpPr txBox="1"/>
          <p:nvPr/>
        </p:nvSpPr>
        <p:spPr>
          <a:xfrm>
            <a:off x="6618258" y="5606175"/>
            <a:ext cx="2386042" cy="343492"/>
          </a:xfrm>
          <a:prstGeom prst="rect">
            <a:avLst/>
          </a:prstGeom>
          <a:noFill/>
        </p:spPr>
        <p:txBody>
          <a:bodyPr wrap="square" rtlCol="0">
            <a:spAutoFit/>
          </a:bodyPr>
          <a:lstStyle/>
          <a:p>
            <a:r>
              <a:rPr lang="en-US" sz="1600" b="1" dirty="0">
                <a:solidFill>
                  <a:srgbClr val="FFFFFF"/>
                </a:solidFill>
                <a:latin typeface="MyriadPro-Regular"/>
                <a:sym typeface="MyriadPro-Regular"/>
                <a:rtl val="0"/>
              </a:rPr>
              <a:t>Immunizations</a:t>
            </a:r>
          </a:p>
        </p:txBody>
      </p:sp>
      <p:sp>
        <p:nvSpPr>
          <p:cNvPr id="71" name="TextBox 70">
            <a:extLst>
              <a:ext uri="{FF2B5EF4-FFF2-40B4-BE49-F238E27FC236}">
                <a16:creationId xmlns:a16="http://schemas.microsoft.com/office/drawing/2014/main" id="{EF2B491D-AAFC-4ADB-BCFE-76DBAD035A8E}"/>
              </a:ext>
            </a:extLst>
          </p:cNvPr>
          <p:cNvSpPr txBox="1"/>
          <p:nvPr/>
        </p:nvSpPr>
        <p:spPr>
          <a:xfrm>
            <a:off x="6601592" y="3651215"/>
            <a:ext cx="1945508" cy="584775"/>
          </a:xfrm>
          <a:prstGeom prst="rect">
            <a:avLst/>
          </a:prstGeom>
          <a:noFill/>
        </p:spPr>
        <p:txBody>
          <a:bodyPr wrap="square" rtlCol="0">
            <a:spAutoFit/>
          </a:bodyPr>
          <a:lstStyle/>
          <a:p>
            <a:r>
              <a:rPr lang="en-US" sz="1600" b="1" dirty="0" smtClean="0">
                <a:solidFill>
                  <a:srgbClr val="FFFFFF"/>
                </a:solidFill>
                <a:latin typeface="MyriadPro-Regular"/>
                <a:sym typeface="MyriadPro-Regular"/>
                <a:rtl val="0"/>
              </a:rPr>
              <a:t>Medications</a:t>
            </a:r>
          </a:p>
          <a:p>
            <a:r>
              <a:rPr lang="en-US" sz="1600" b="1" dirty="0" smtClean="0">
                <a:solidFill>
                  <a:srgbClr val="FFFFFF"/>
                </a:solidFill>
                <a:latin typeface="MyriadPro-Regular"/>
                <a:sym typeface="MyriadPro-Regular"/>
                <a:rtl val="0"/>
              </a:rPr>
              <a:t>History</a:t>
            </a:r>
            <a:endParaRPr lang="en-US" sz="1600" b="1" dirty="0">
              <a:solidFill>
                <a:srgbClr val="FFFFFF"/>
              </a:solidFill>
              <a:latin typeface="MyriadPro-Regular"/>
              <a:sym typeface="MyriadPro-Regular"/>
              <a:rtl val="0"/>
            </a:endParaRPr>
          </a:p>
        </p:txBody>
      </p:sp>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623" y="-146610"/>
            <a:ext cx="1364306" cy="1364306"/>
          </a:xfrm>
          <a:prstGeom prst="rect">
            <a:avLst/>
          </a:prstGeom>
        </p:spPr>
      </p:pic>
    </p:spTree>
    <p:extLst>
      <p:ext uri="{BB962C8B-B14F-4D97-AF65-F5344CB8AC3E}">
        <p14:creationId xmlns:p14="http://schemas.microsoft.com/office/powerpoint/2010/main" val="26312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 y="0"/>
            <a:ext cx="10685862" cy="7562850"/>
          </a:xfrm>
          <a:prstGeom prst="rect">
            <a:avLst/>
          </a:prstGeom>
        </p:spPr>
      </p:pic>
      <p:sp>
        <p:nvSpPr>
          <p:cNvPr id="12" name="Rounded Rectangle 12">
            <a:extLst>
              <a:ext uri="{FF2B5EF4-FFF2-40B4-BE49-F238E27FC236}">
                <a16:creationId xmlns:a16="http://schemas.microsoft.com/office/drawing/2014/main" id="{5B6C3917-A658-49CD-8807-59204ED607D1}"/>
              </a:ext>
            </a:extLst>
          </p:cNvPr>
          <p:cNvSpPr>
            <a:spLocks noChangeAspect="1"/>
          </p:cNvSpPr>
          <p:nvPr/>
        </p:nvSpPr>
        <p:spPr>
          <a:xfrm>
            <a:off x="876195" y="2015592"/>
            <a:ext cx="1774058" cy="2114109"/>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10548D"/>
          </a:solidFill>
          <a:ln>
            <a:solidFill>
              <a:srgbClr val="0AA7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3" name="Picture 12">
            <a:extLst>
              <a:ext uri="{FF2B5EF4-FFF2-40B4-BE49-F238E27FC236}">
                <a16:creationId xmlns:a16="http://schemas.microsoft.com/office/drawing/2014/main" id="{80D60034-5B54-4AB0-B23E-055812112C65}"/>
              </a:ext>
            </a:extLst>
          </p:cNvPr>
          <p:cNvPicPr>
            <a:picLocks noChangeAspect="1"/>
          </p:cNvPicPr>
          <p:nvPr/>
        </p:nvPicPr>
        <p:blipFill>
          <a:blip r:embed="rId3"/>
          <a:stretch>
            <a:fillRect/>
          </a:stretch>
        </p:blipFill>
        <p:spPr>
          <a:xfrm>
            <a:off x="1160275" y="2746337"/>
            <a:ext cx="652617" cy="652617"/>
          </a:xfrm>
          <a:custGeom>
            <a:avLst/>
            <a:gdLst>
              <a:gd name="connsiteX0" fmla="*/ 252 w 360165"/>
              <a:gd name="connsiteY0" fmla="*/ -12 h 360165"/>
              <a:gd name="connsiteX1" fmla="*/ 360417 w 360165"/>
              <a:gd name="connsiteY1" fmla="*/ -12 h 360165"/>
              <a:gd name="connsiteX2" fmla="*/ 360417 w 360165"/>
              <a:gd name="connsiteY2" fmla="*/ 360153 h 360165"/>
              <a:gd name="connsiteX3" fmla="*/ 252 w 360165"/>
              <a:gd name="connsiteY3" fmla="*/ 360153 h 360165"/>
            </a:gdLst>
            <a:ahLst/>
            <a:cxnLst>
              <a:cxn ang="0">
                <a:pos x="connsiteX0" y="connsiteY0"/>
              </a:cxn>
              <a:cxn ang="0">
                <a:pos x="connsiteX1" y="connsiteY1"/>
              </a:cxn>
              <a:cxn ang="0">
                <a:pos x="connsiteX2" y="connsiteY2"/>
              </a:cxn>
              <a:cxn ang="0">
                <a:pos x="connsiteX3" y="connsiteY3"/>
              </a:cxn>
            </a:cxnLst>
            <a:rect l="l" t="t" r="r" b="b"/>
            <a:pathLst>
              <a:path w="360165" h="360165">
                <a:moveTo>
                  <a:pt x="252" y="-12"/>
                </a:moveTo>
                <a:lnTo>
                  <a:pt x="360417" y="-12"/>
                </a:lnTo>
                <a:lnTo>
                  <a:pt x="360417" y="360153"/>
                </a:lnTo>
                <a:lnTo>
                  <a:pt x="252" y="360153"/>
                </a:lnTo>
                <a:close/>
              </a:path>
            </a:pathLst>
          </a:custGeom>
        </p:spPr>
      </p:pic>
      <p:pic>
        <p:nvPicPr>
          <p:cNvPr id="14" name="Picture 13">
            <a:extLst>
              <a:ext uri="{FF2B5EF4-FFF2-40B4-BE49-F238E27FC236}">
                <a16:creationId xmlns:a16="http://schemas.microsoft.com/office/drawing/2014/main" id="{80D60034-5B54-4AB0-B23E-055812112C65}"/>
              </a:ext>
            </a:extLst>
          </p:cNvPr>
          <p:cNvPicPr>
            <a:picLocks noChangeAspect="1"/>
          </p:cNvPicPr>
          <p:nvPr/>
        </p:nvPicPr>
        <p:blipFill>
          <a:blip r:embed="rId3"/>
          <a:stretch>
            <a:fillRect/>
          </a:stretch>
        </p:blipFill>
        <p:spPr>
          <a:xfrm>
            <a:off x="2096971" y="3222230"/>
            <a:ext cx="381992" cy="381992"/>
          </a:xfrm>
          <a:custGeom>
            <a:avLst/>
            <a:gdLst>
              <a:gd name="connsiteX0" fmla="*/ 252 w 360165"/>
              <a:gd name="connsiteY0" fmla="*/ -12 h 360165"/>
              <a:gd name="connsiteX1" fmla="*/ 360417 w 360165"/>
              <a:gd name="connsiteY1" fmla="*/ -12 h 360165"/>
              <a:gd name="connsiteX2" fmla="*/ 360417 w 360165"/>
              <a:gd name="connsiteY2" fmla="*/ 360153 h 360165"/>
              <a:gd name="connsiteX3" fmla="*/ 252 w 360165"/>
              <a:gd name="connsiteY3" fmla="*/ 360153 h 360165"/>
            </a:gdLst>
            <a:ahLst/>
            <a:cxnLst>
              <a:cxn ang="0">
                <a:pos x="connsiteX0" y="connsiteY0"/>
              </a:cxn>
              <a:cxn ang="0">
                <a:pos x="connsiteX1" y="connsiteY1"/>
              </a:cxn>
              <a:cxn ang="0">
                <a:pos x="connsiteX2" y="connsiteY2"/>
              </a:cxn>
              <a:cxn ang="0">
                <a:pos x="connsiteX3" y="connsiteY3"/>
              </a:cxn>
            </a:cxnLst>
            <a:rect l="l" t="t" r="r" b="b"/>
            <a:pathLst>
              <a:path w="360165" h="360165">
                <a:moveTo>
                  <a:pt x="252" y="-12"/>
                </a:moveTo>
                <a:lnTo>
                  <a:pt x="360417" y="-12"/>
                </a:lnTo>
                <a:lnTo>
                  <a:pt x="360417" y="360153"/>
                </a:lnTo>
                <a:lnTo>
                  <a:pt x="252" y="360153"/>
                </a:lnTo>
                <a:close/>
              </a:path>
            </a:pathLst>
          </a:cu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75" y="1266825"/>
            <a:ext cx="2232378" cy="64676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275" y="2340428"/>
            <a:ext cx="797650" cy="231095"/>
          </a:xfrm>
          <a:prstGeom prst="rect">
            <a:avLst/>
          </a:prstGeom>
        </p:spPr>
      </p:pic>
      <p:sp>
        <p:nvSpPr>
          <p:cNvPr id="17" name="Rectangle 16"/>
          <p:cNvSpPr/>
          <p:nvPr/>
        </p:nvSpPr>
        <p:spPr>
          <a:xfrm>
            <a:off x="3066678" y="1821181"/>
            <a:ext cx="7103265" cy="1764009"/>
          </a:xfrm>
          <a:prstGeom prst="rect">
            <a:avLst/>
          </a:prstGeom>
        </p:spPr>
        <p:txBody>
          <a:bodyPr wrap="square">
            <a:spAutoFit/>
          </a:bodyPr>
          <a:lstStyle/>
          <a:p>
            <a:pPr>
              <a:lnSpc>
                <a:spcPct val="107000"/>
              </a:lnSpc>
              <a:spcAft>
                <a:spcPts val="800"/>
              </a:spcAft>
            </a:pPr>
            <a:r>
              <a:rPr lang="en-US" sz="16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The </a:t>
            </a:r>
            <a:r>
              <a:rPr lang="en-US" sz="1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first national mobile application that provides sufficient details for the physicians </a:t>
            </a:r>
            <a:r>
              <a:rPr lang="en-US" sz="16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pertaining to their daily </a:t>
            </a:r>
            <a:r>
              <a:rPr lang="en-US" sz="1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appointments and patients' medical </a:t>
            </a:r>
            <a:r>
              <a:rPr lang="en-US" sz="16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history.</a:t>
            </a:r>
          </a:p>
          <a:p>
            <a:pPr>
              <a:lnSpc>
                <a:spcPct val="107000"/>
              </a:lnSpc>
              <a:spcAft>
                <a:spcPts val="800"/>
              </a:spcAft>
            </a:pPr>
            <a:r>
              <a:rPr lang="en-US" sz="16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This </a:t>
            </a:r>
            <a:r>
              <a:rPr lang="en-US" sz="1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mobile application enables physicians to track down their patients' medical appointments remotely </a:t>
            </a:r>
            <a:r>
              <a:rPr lang="en-US" sz="16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as well as provides </a:t>
            </a:r>
            <a:r>
              <a:rPr lang="en-US" sz="1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complete details about the patient's medical history, such as vital signs, allergies, health problems, laboratory tests, radiology reports, and medications, to improve the healthcare </a:t>
            </a:r>
            <a:r>
              <a:rPr lang="en-US" sz="16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process.</a:t>
            </a:r>
            <a:endParaRPr lang="en-US" sz="16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Freeform: Shape 17">
            <a:extLst>
              <a:ext uri="{FF2B5EF4-FFF2-40B4-BE49-F238E27FC236}">
                <a16:creationId xmlns:a16="http://schemas.microsoft.com/office/drawing/2014/main" id="{5CB49569-24D0-4AF6-A56F-1E3EAA931BC5}"/>
              </a:ext>
            </a:extLst>
          </p:cNvPr>
          <p:cNvSpPr/>
          <p:nvPr/>
        </p:nvSpPr>
        <p:spPr>
          <a:xfrm>
            <a:off x="8357051" y="865232"/>
            <a:ext cx="2336350" cy="5523709"/>
          </a:xfrm>
          <a:custGeom>
            <a:avLst/>
            <a:gdLst>
              <a:gd name="connsiteX0" fmla="*/ 3552043 w 3552043"/>
              <a:gd name="connsiteY0" fmla="*/ 0 h 7419441"/>
              <a:gd name="connsiteX1" fmla="*/ 3552043 w 3552043"/>
              <a:gd name="connsiteY1" fmla="*/ 919517 h 7419441"/>
              <a:gd name="connsiteX2" fmla="*/ 726459 w 3552043"/>
              <a:gd name="connsiteY2" fmla="*/ 6275987 h 7419441"/>
              <a:gd name="connsiteX3" fmla="*/ 687110 w 3552043"/>
              <a:gd name="connsiteY3" fmla="*/ 6434033 h 7419441"/>
              <a:gd name="connsiteX4" fmla="*/ 735549 w 3552043"/>
              <a:gd name="connsiteY4" fmla="*/ 6611167 h 7419441"/>
              <a:gd name="connsiteX5" fmla="*/ 928787 w 3552043"/>
              <a:gd name="connsiteY5" fmla="*/ 6731681 h 7419441"/>
              <a:gd name="connsiteX6" fmla="*/ 3552043 w 3552043"/>
              <a:gd name="connsiteY6" fmla="*/ 6731681 h 7419441"/>
              <a:gd name="connsiteX7" fmla="*/ 3552043 w 3552043"/>
              <a:gd name="connsiteY7" fmla="*/ 7419441 h 7419441"/>
              <a:gd name="connsiteX8" fmla="*/ 928916 w 3552043"/>
              <a:gd name="connsiteY8" fmla="*/ 7419441 h 7419441"/>
              <a:gd name="connsiteX9" fmla="*/ 146746 w 3552043"/>
              <a:gd name="connsiteY9" fmla="*/ 6966345 h 7419441"/>
              <a:gd name="connsiteX10" fmla="*/ 0 w 3552043"/>
              <a:gd name="connsiteY10" fmla="*/ 6434942 h 7419441"/>
              <a:gd name="connsiteX11" fmla="*/ 118306 w 3552043"/>
              <a:gd name="connsiteY11" fmla="*/ 5954964 h 7419441"/>
              <a:gd name="connsiteX12" fmla="*/ 3017001 w 3552043"/>
              <a:gd name="connsiteY12" fmla="*/ 459897 h 7419441"/>
              <a:gd name="connsiteX13" fmla="*/ 3044923 w 3552043"/>
              <a:gd name="connsiteY13" fmla="*/ 410159 h 7419441"/>
              <a:gd name="connsiteX14" fmla="*/ 3540539 w 3552043"/>
              <a:gd name="connsiteY14" fmla="*/ 3115 h 74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2043" h="7419441">
                <a:moveTo>
                  <a:pt x="3552043" y="0"/>
                </a:moveTo>
                <a:lnTo>
                  <a:pt x="3552043" y="919517"/>
                </a:lnTo>
                <a:lnTo>
                  <a:pt x="726459" y="6275987"/>
                </a:lnTo>
                <a:cubicBezTo>
                  <a:pt x="698408" y="6329233"/>
                  <a:pt x="687110" y="6383386"/>
                  <a:pt x="687110" y="6434033"/>
                </a:cubicBezTo>
                <a:cubicBezTo>
                  <a:pt x="687110" y="6502861"/>
                  <a:pt x="708017" y="6565455"/>
                  <a:pt x="735549" y="6611167"/>
                </a:cubicBezTo>
                <a:cubicBezTo>
                  <a:pt x="762691" y="6656231"/>
                  <a:pt x="823987" y="6731681"/>
                  <a:pt x="928787" y="6731681"/>
                </a:cubicBezTo>
                <a:lnTo>
                  <a:pt x="3552043" y="6731681"/>
                </a:lnTo>
                <a:lnTo>
                  <a:pt x="3552043" y="7419441"/>
                </a:lnTo>
                <a:lnTo>
                  <a:pt x="928916" y="7419441"/>
                </a:lnTo>
                <a:cubicBezTo>
                  <a:pt x="610232" y="7419441"/>
                  <a:pt x="317778" y="7250098"/>
                  <a:pt x="146746" y="6966345"/>
                </a:cubicBezTo>
                <a:cubicBezTo>
                  <a:pt x="49088" y="6804405"/>
                  <a:pt x="-129" y="6619869"/>
                  <a:pt x="0" y="6434942"/>
                </a:cubicBezTo>
                <a:cubicBezTo>
                  <a:pt x="128" y="6269885"/>
                  <a:pt x="39348" y="6104698"/>
                  <a:pt x="118306" y="5954964"/>
                </a:cubicBezTo>
                <a:lnTo>
                  <a:pt x="3017001" y="459897"/>
                </a:lnTo>
                <a:cubicBezTo>
                  <a:pt x="3025961" y="443015"/>
                  <a:pt x="3035313" y="426393"/>
                  <a:pt x="3044923" y="410159"/>
                </a:cubicBezTo>
                <a:cubicBezTo>
                  <a:pt x="3163066" y="213025"/>
                  <a:pt x="3337457" y="71628"/>
                  <a:pt x="3540539" y="3115"/>
                </a:cubicBezTo>
                <a:close/>
              </a:path>
            </a:pathLst>
          </a:custGeom>
          <a:solidFill>
            <a:srgbClr val="0071BC">
              <a:alpha val="4000"/>
            </a:srgbClr>
          </a:solidFill>
          <a:ln w="4269" cap="flat">
            <a:noFill/>
            <a:prstDash val="solid"/>
            <a:miter/>
          </a:ln>
        </p:spPr>
        <p:txBody>
          <a:bodyPr rot="0" spcFirstLastPara="0" vertOverflow="overflow" horzOverflow="overflow" vert="horz" wrap="square" lIns="60145" tIns="30072" rIns="60145" bIns="30072" numCol="1" spcCol="0" rtlCol="0" fromWordArt="0" anchor="ctr" anchorCtr="0" forceAA="0" compatLnSpc="1">
            <a:prstTxWarp prst="textNoShape">
              <a:avLst/>
            </a:prstTxWarp>
            <a:noAutofit/>
          </a:bodyPr>
          <a:lstStyle/>
          <a:p>
            <a:pPr lvl="0"/>
            <a:endParaRPr lang="en-US" sz="1184"/>
          </a:p>
        </p:txBody>
      </p:sp>
      <p:sp>
        <p:nvSpPr>
          <p:cNvPr id="21" name="Rectangle 20">
            <a:hlinkClick r:id="rId6"/>
          </p:cNvPr>
          <p:cNvSpPr/>
          <p:nvPr/>
        </p:nvSpPr>
        <p:spPr>
          <a:xfrm>
            <a:off x="9140785" y="-16184"/>
            <a:ext cx="2111505" cy="290849"/>
          </a:xfrm>
          <a:prstGeom prst="rect">
            <a:avLst/>
          </a:prstGeom>
        </p:spPr>
        <p:txBody>
          <a:bodyPr wrap="square">
            <a:spAutoFit/>
          </a:bodyPr>
          <a:lstStyle/>
          <a:p>
            <a:pPr marR="0" lvl="0">
              <a:lnSpc>
                <a:spcPct val="107000"/>
              </a:lnSpc>
              <a:spcBef>
                <a:spcPts val="0"/>
              </a:spcBef>
              <a:spcAft>
                <a:spcPts val="800"/>
              </a:spcAft>
            </a:pPr>
            <a:r>
              <a:rPr lang="en-US" sz="1300" b="1" dirty="0" smtClean="0">
                <a:solidFill>
                  <a:srgbClr val="10548D"/>
                </a:solidFill>
                <a:latin typeface="Myriad Pro"/>
                <a:ea typeface="Calibri" panose="020F0502020204030204" pitchFamily="34" charset="0"/>
                <a:cs typeface="Arial" panose="020B0604020202020204" pitchFamily="34" charset="0"/>
              </a:rPr>
              <a:t>ehs.com.jo</a:t>
            </a:r>
            <a:endParaRPr lang="en-US" sz="1300" b="1" dirty="0">
              <a:solidFill>
                <a:srgbClr val="10548D"/>
              </a:solidFill>
              <a:latin typeface="Myriad Pro"/>
              <a:ea typeface="Calibri" panose="020F0502020204030204" pitchFamily="34" charset="0"/>
              <a:cs typeface="Arial" panose="020B0604020202020204" pitchFamily="34" charset="0"/>
            </a:endParaRPr>
          </a:p>
        </p:txBody>
      </p:sp>
      <p:sp>
        <p:nvSpPr>
          <p:cNvPr id="22" name="Block Arc 14">
            <a:extLst>
              <a:ext uri="{FF2B5EF4-FFF2-40B4-BE49-F238E27FC236}">
                <a16:creationId xmlns:a16="http://schemas.microsoft.com/office/drawing/2014/main" id="{47574C99-0470-4D73-8E86-146F093E46EB}"/>
              </a:ext>
            </a:extLst>
          </p:cNvPr>
          <p:cNvSpPr/>
          <p:nvPr/>
        </p:nvSpPr>
        <p:spPr>
          <a:xfrm rot="16200000">
            <a:off x="8951515" y="42797"/>
            <a:ext cx="205117" cy="20525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1054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3" name="TextBox 22">
            <a:extLst>
              <a:ext uri="{FF2B5EF4-FFF2-40B4-BE49-F238E27FC236}">
                <a16:creationId xmlns:a16="http://schemas.microsoft.com/office/drawing/2014/main" id="{2B9D5483-804B-40C7-BC76-42988EA02D59}"/>
              </a:ext>
            </a:extLst>
          </p:cNvPr>
          <p:cNvSpPr txBox="1"/>
          <p:nvPr/>
        </p:nvSpPr>
        <p:spPr>
          <a:xfrm>
            <a:off x="2482226" y="416640"/>
            <a:ext cx="7239000" cy="523220"/>
          </a:xfrm>
          <a:prstGeom prst="rect">
            <a:avLst/>
          </a:prstGeom>
          <a:noFill/>
        </p:spPr>
        <p:txBody>
          <a:bodyPr wrap="square" rtlCol="0">
            <a:spAutoFit/>
          </a:bodyPr>
          <a:lstStyle/>
          <a:p>
            <a:r>
              <a:rPr lang="en-GB" sz="2800" b="1" dirty="0" smtClean="0">
                <a:solidFill>
                  <a:schemeClr val="tx1">
                    <a:lumMod val="50000"/>
                    <a:lumOff val="50000"/>
                  </a:schemeClr>
                </a:solidFill>
              </a:rPr>
              <a:t>Healthcare Providers Empowerment</a:t>
            </a:r>
            <a:endParaRPr lang="en-US" sz="2800" b="1" dirty="0">
              <a:solidFill>
                <a:schemeClr val="tx1">
                  <a:lumMod val="50000"/>
                  <a:lumOff val="50000"/>
                </a:schemeClr>
              </a:solidFill>
            </a:endParaRPr>
          </a:p>
        </p:txBody>
      </p:sp>
      <p:sp>
        <p:nvSpPr>
          <p:cNvPr id="26" name="TextBox 25">
            <a:extLst>
              <a:ext uri="{FF2B5EF4-FFF2-40B4-BE49-F238E27FC236}">
                <a16:creationId xmlns:a16="http://schemas.microsoft.com/office/drawing/2014/main" id="{2ED82A7B-03A2-4A17-A2B9-A2C48433ACB4}"/>
              </a:ext>
            </a:extLst>
          </p:cNvPr>
          <p:cNvSpPr txBox="1"/>
          <p:nvPr/>
        </p:nvSpPr>
        <p:spPr>
          <a:xfrm>
            <a:off x="3135298" y="1372684"/>
            <a:ext cx="4285808" cy="400110"/>
          </a:xfrm>
          <a:prstGeom prst="rect">
            <a:avLst/>
          </a:prstGeom>
          <a:noFill/>
        </p:spPr>
        <p:txBody>
          <a:bodyPr wrap="square" rtlCol="0">
            <a:spAutoFit/>
          </a:bodyPr>
          <a:lstStyle/>
          <a:p>
            <a:r>
              <a:rPr lang="en-GB" sz="2000" dirty="0" err="1" smtClean="0">
                <a:solidFill>
                  <a:srgbClr val="0070C0"/>
                </a:solidFill>
                <a:latin typeface="+mj-lt"/>
              </a:rPr>
              <a:t>Dr@Hakeem</a:t>
            </a:r>
            <a:r>
              <a:rPr lang="en-GB" sz="2000" dirty="0" smtClean="0">
                <a:solidFill>
                  <a:srgbClr val="0070C0"/>
                </a:solidFill>
                <a:latin typeface="+mj-lt"/>
              </a:rPr>
              <a:t> Mobile Application</a:t>
            </a:r>
            <a:endParaRPr lang="en-GB" sz="2000" dirty="0">
              <a:solidFill>
                <a:srgbClr val="0070C0"/>
              </a:solidFill>
              <a:latin typeface="+mj-lt"/>
            </a:endParaRP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623" y="-146610"/>
            <a:ext cx="1364306" cy="1364306"/>
          </a:xfrm>
          <a:prstGeom prst="rect">
            <a:avLst/>
          </a:prstGeom>
        </p:spPr>
      </p:pic>
      <p:pic>
        <p:nvPicPr>
          <p:cNvPr id="5" name="Picture 4"/>
          <p:cNvPicPr>
            <a:picLocks noChangeAspect="1"/>
          </p:cNvPicPr>
          <p:nvPr/>
        </p:nvPicPr>
        <p:blipFill>
          <a:blip r:embed="rId8"/>
          <a:stretch>
            <a:fillRect/>
          </a:stretch>
        </p:blipFill>
        <p:spPr>
          <a:xfrm>
            <a:off x="0" y="4419600"/>
            <a:ext cx="10706100" cy="3095625"/>
          </a:xfrm>
          <a:prstGeom prst="rect">
            <a:avLst/>
          </a:prstGeom>
        </p:spPr>
      </p:pic>
    </p:spTree>
    <p:extLst>
      <p:ext uri="{BB962C8B-B14F-4D97-AF65-F5344CB8AC3E}">
        <p14:creationId xmlns:p14="http://schemas.microsoft.com/office/powerpoint/2010/main" val="226513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817B53221AB6469B268D7936100176" ma:contentTypeVersion="0" ma:contentTypeDescription="Create a new document." ma:contentTypeScope="" ma:versionID="9f4266753f40156c7f2c5337bd6dff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2F333-8451-4179-A561-E444937B36F8}">
  <ds:schemaRefs>
    <ds:schemaRef ds:uri="http://schemas.microsoft.com/sharepoint/v3/contenttype/forms"/>
  </ds:schemaRefs>
</ds:datastoreItem>
</file>

<file path=customXml/itemProps2.xml><?xml version="1.0" encoding="utf-8"?>
<ds:datastoreItem xmlns:ds="http://schemas.openxmlformats.org/officeDocument/2006/customXml" ds:itemID="{2B470D44-9955-4F52-A3E7-62EE8667F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6385AF1-4399-4178-ACB3-A1E7121EC9F9}">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7108</TotalTime>
  <Words>4130</Words>
  <Application>Microsoft Office PowerPoint</Application>
  <PresentationFormat>Custom</PresentationFormat>
  <Paragraphs>799</Paragraphs>
  <Slides>40</Slides>
  <Notes>6</Notes>
  <HiddenSlides>9</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맑은 고딕</vt:lpstr>
      <vt:lpstr>Adobe Arabic</vt:lpstr>
      <vt:lpstr>Arial</vt:lpstr>
      <vt:lpstr>Arial</vt:lpstr>
      <vt:lpstr>Calibri</vt:lpstr>
      <vt:lpstr>Ebrima</vt:lpstr>
      <vt:lpstr>メイリオ</vt:lpstr>
      <vt:lpstr>Myriad Pro</vt:lpstr>
      <vt:lpstr>MyriadPro-Regular</vt:lpstr>
      <vt:lpstr>Open Sans</vt:lpstr>
      <vt:lpstr>Symbol</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Usama</dc:creator>
  <cp:lastModifiedBy>Ola Soudah</cp:lastModifiedBy>
  <cp:revision>564</cp:revision>
  <cp:lastPrinted>2022-06-26T13:42:28Z</cp:lastPrinted>
  <dcterms:created xsi:type="dcterms:W3CDTF">2020-08-12T13:52:39Z</dcterms:created>
  <dcterms:modified xsi:type="dcterms:W3CDTF">2022-08-16T15:41:07Z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2020-08-12T00:00:00Z</vt:filetime>
  </property>
  <property fmtid="{D5CDD505-2E9C-101B-9397-08002B2CF9AE}" pid="3" name="Creator">
    <vt:lpwstr>Adobe Illustrator CC 23.0 (Windows)</vt:lpwstr>
  </property>
  <property fmtid="{D5CDD505-2E9C-101B-9397-08002B2CF9AE}" pid="4" name="LastSaved">
    <vt:filetime>2020-08-12T00:00:00Z</vt:filetime>
  </property>
  <property fmtid="{D5CDD505-2E9C-101B-9397-08002B2CF9AE}" pid="5" name="ContentTypeId">
    <vt:lpwstr>0x010100E8817B53221AB6469B268D7936100176</vt:lpwstr>
  </property>
</Properties>
</file>