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72" r:id="rId12"/>
    <p:sldId id="266" r:id="rId13"/>
    <p:sldId id="267" r:id="rId14"/>
    <p:sldId id="268" r:id="rId15"/>
    <p:sldId id="269" r:id="rId16"/>
    <p:sldId id="270" r:id="rId17"/>
    <p:sldId id="271" r:id="rId18"/>
    <p:sldId id="273" r:id="rId19"/>
    <p:sldId id="274" r:id="rId20"/>
    <p:sldId id="275" r:id="rId21"/>
    <p:sldId id="276" r:id="rId22"/>
    <p:sldId id="277" r:id="rId23"/>
    <p:sldId id="283" r:id="rId24"/>
    <p:sldId id="278" r:id="rId25"/>
    <p:sldId id="279" r:id="rId26"/>
    <p:sldId id="281" r:id="rId27"/>
    <p:sldId id="282" r:id="rId28"/>
    <p:sldId id="280" r:id="rId29"/>
    <p:sldId id="284" r:id="rId30"/>
    <p:sldId id="285" r:id="rId31"/>
    <p:sldId id="286" r:id="rId32"/>
    <p:sldId id="287" r:id="rId33"/>
    <p:sldId id="290" r:id="rId34"/>
    <p:sldId id="288" r:id="rId35"/>
    <p:sldId id="289"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p:cViewPr varScale="1">
        <p:scale>
          <a:sx n="57" d="100"/>
          <a:sy n="57" d="100"/>
        </p:scale>
        <p:origin x="62" y="6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D152A115-86F7-422B-A8EE-16546881168C}" type="datetimeFigureOut">
              <a:rPr lang="en-US" smtClean="0"/>
              <a:t>8/16/2022</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78A0883-3D7E-43CD-BF65-385DEEABDA5D}" type="slidenum">
              <a:rPr lang="en-US" smtClean="0"/>
              <a:t>‹#›</a:t>
            </a:fld>
            <a:endParaRPr lang="en-US"/>
          </a:p>
        </p:txBody>
      </p:sp>
    </p:spTree>
    <p:extLst>
      <p:ext uri="{BB962C8B-B14F-4D97-AF65-F5344CB8AC3E}">
        <p14:creationId xmlns:p14="http://schemas.microsoft.com/office/powerpoint/2010/main" val="160294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52A115-86F7-422B-A8EE-16546881168C}"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78A0883-3D7E-43CD-BF65-385DEEABDA5D}" type="slidenum">
              <a:rPr lang="en-US" smtClean="0"/>
              <a:t>‹#›</a:t>
            </a:fld>
            <a:endParaRPr lang="en-US"/>
          </a:p>
        </p:txBody>
      </p:sp>
    </p:spTree>
    <p:extLst>
      <p:ext uri="{BB962C8B-B14F-4D97-AF65-F5344CB8AC3E}">
        <p14:creationId xmlns:p14="http://schemas.microsoft.com/office/powerpoint/2010/main" val="224669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152A115-86F7-422B-A8EE-16546881168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78A0883-3D7E-43CD-BF65-385DEEABDA5D}" type="slidenum">
              <a:rPr lang="en-US" smtClean="0"/>
              <a:t>‹#›</a:t>
            </a:fld>
            <a:endParaRPr lang="en-US"/>
          </a:p>
        </p:txBody>
      </p:sp>
    </p:spTree>
    <p:extLst>
      <p:ext uri="{BB962C8B-B14F-4D97-AF65-F5344CB8AC3E}">
        <p14:creationId xmlns:p14="http://schemas.microsoft.com/office/powerpoint/2010/main" val="3014132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152A115-86F7-422B-A8EE-16546881168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78A0883-3D7E-43CD-BF65-385DEEABDA5D}" type="slidenum">
              <a:rPr lang="en-US" smtClean="0"/>
              <a:t>‹#›</a:t>
            </a:fld>
            <a:endParaRPr lang="en-US"/>
          </a:p>
        </p:txBody>
      </p:sp>
    </p:spTree>
    <p:extLst>
      <p:ext uri="{BB962C8B-B14F-4D97-AF65-F5344CB8AC3E}">
        <p14:creationId xmlns:p14="http://schemas.microsoft.com/office/powerpoint/2010/main" val="3054381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52A115-86F7-422B-A8EE-16546881168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78A0883-3D7E-43CD-BF65-385DEEABDA5D}" type="slidenum">
              <a:rPr lang="en-US" smtClean="0"/>
              <a:t>‹#›</a:t>
            </a:fld>
            <a:endParaRPr lang="en-US"/>
          </a:p>
        </p:txBody>
      </p:sp>
    </p:spTree>
    <p:extLst>
      <p:ext uri="{BB962C8B-B14F-4D97-AF65-F5344CB8AC3E}">
        <p14:creationId xmlns:p14="http://schemas.microsoft.com/office/powerpoint/2010/main" val="974226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152A115-86F7-422B-A8EE-16546881168C}" type="datetimeFigureOut">
              <a:rPr lang="en-US" smtClean="0"/>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C78A0883-3D7E-43CD-BF65-385DEEABDA5D}" type="slidenum">
              <a:rPr lang="en-US" smtClean="0"/>
              <a:t>‹#›</a:t>
            </a:fld>
            <a:endParaRPr lang="en-US"/>
          </a:p>
        </p:txBody>
      </p:sp>
    </p:spTree>
    <p:extLst>
      <p:ext uri="{BB962C8B-B14F-4D97-AF65-F5344CB8AC3E}">
        <p14:creationId xmlns:p14="http://schemas.microsoft.com/office/powerpoint/2010/main" val="703603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152A115-86F7-422B-A8EE-16546881168C}" type="datetimeFigureOut">
              <a:rPr lang="en-US" smtClean="0"/>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C78A0883-3D7E-43CD-BF65-385DEEABDA5D}" type="slidenum">
              <a:rPr lang="en-US" smtClean="0"/>
              <a:t>‹#›</a:t>
            </a:fld>
            <a:endParaRPr lang="en-US"/>
          </a:p>
        </p:txBody>
      </p:sp>
    </p:spTree>
    <p:extLst>
      <p:ext uri="{BB962C8B-B14F-4D97-AF65-F5344CB8AC3E}">
        <p14:creationId xmlns:p14="http://schemas.microsoft.com/office/powerpoint/2010/main" val="4282214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52A115-86F7-422B-A8EE-16546881168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78A0883-3D7E-43CD-BF65-385DEEABDA5D}" type="slidenum">
              <a:rPr lang="en-US" smtClean="0"/>
              <a:t>‹#›</a:t>
            </a:fld>
            <a:endParaRPr lang="en-US"/>
          </a:p>
        </p:txBody>
      </p:sp>
    </p:spTree>
    <p:extLst>
      <p:ext uri="{BB962C8B-B14F-4D97-AF65-F5344CB8AC3E}">
        <p14:creationId xmlns:p14="http://schemas.microsoft.com/office/powerpoint/2010/main" val="1549496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52A115-86F7-422B-A8EE-16546881168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78A0883-3D7E-43CD-BF65-385DEEABDA5D}" type="slidenum">
              <a:rPr lang="en-US" smtClean="0"/>
              <a:t>‹#›</a:t>
            </a:fld>
            <a:endParaRPr lang="en-US"/>
          </a:p>
        </p:txBody>
      </p:sp>
    </p:spTree>
    <p:extLst>
      <p:ext uri="{BB962C8B-B14F-4D97-AF65-F5344CB8AC3E}">
        <p14:creationId xmlns:p14="http://schemas.microsoft.com/office/powerpoint/2010/main" val="362578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52A115-86F7-422B-A8EE-16546881168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78A0883-3D7E-43CD-BF65-385DEEABDA5D}" type="slidenum">
              <a:rPr lang="en-US" smtClean="0"/>
              <a:t>‹#›</a:t>
            </a:fld>
            <a:endParaRPr lang="en-US"/>
          </a:p>
        </p:txBody>
      </p:sp>
    </p:spTree>
    <p:extLst>
      <p:ext uri="{BB962C8B-B14F-4D97-AF65-F5344CB8AC3E}">
        <p14:creationId xmlns:p14="http://schemas.microsoft.com/office/powerpoint/2010/main" val="50358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52A115-86F7-422B-A8EE-16546881168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78A0883-3D7E-43CD-BF65-385DEEABDA5D}" type="slidenum">
              <a:rPr lang="en-US" smtClean="0"/>
              <a:t>‹#›</a:t>
            </a:fld>
            <a:endParaRPr lang="en-US"/>
          </a:p>
        </p:txBody>
      </p:sp>
    </p:spTree>
    <p:extLst>
      <p:ext uri="{BB962C8B-B14F-4D97-AF65-F5344CB8AC3E}">
        <p14:creationId xmlns:p14="http://schemas.microsoft.com/office/powerpoint/2010/main" val="3325999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52A115-86F7-422B-A8EE-16546881168C}"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78A0883-3D7E-43CD-BF65-385DEEABDA5D}" type="slidenum">
              <a:rPr lang="en-US" smtClean="0"/>
              <a:t>‹#›</a:t>
            </a:fld>
            <a:endParaRPr lang="en-US"/>
          </a:p>
        </p:txBody>
      </p:sp>
    </p:spTree>
    <p:extLst>
      <p:ext uri="{BB962C8B-B14F-4D97-AF65-F5344CB8AC3E}">
        <p14:creationId xmlns:p14="http://schemas.microsoft.com/office/powerpoint/2010/main" val="376868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52A115-86F7-422B-A8EE-16546881168C}" type="datetimeFigureOut">
              <a:rPr lang="en-US" smtClean="0"/>
              <a:t>8/16/2022</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78A0883-3D7E-43CD-BF65-385DEEABDA5D}" type="slidenum">
              <a:rPr lang="en-US" smtClean="0"/>
              <a:t>‹#›</a:t>
            </a:fld>
            <a:endParaRPr lang="en-US"/>
          </a:p>
        </p:txBody>
      </p:sp>
    </p:spTree>
    <p:extLst>
      <p:ext uri="{BB962C8B-B14F-4D97-AF65-F5344CB8AC3E}">
        <p14:creationId xmlns:p14="http://schemas.microsoft.com/office/powerpoint/2010/main" val="2787891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52A115-86F7-422B-A8EE-16546881168C}" type="datetimeFigureOut">
              <a:rPr lang="en-US" smtClean="0"/>
              <a:t>8/16/2022</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78A0883-3D7E-43CD-BF65-385DEEABDA5D}" type="slidenum">
              <a:rPr lang="en-US" smtClean="0"/>
              <a:t>‹#›</a:t>
            </a:fld>
            <a:endParaRPr lang="en-US"/>
          </a:p>
        </p:txBody>
      </p:sp>
    </p:spTree>
    <p:extLst>
      <p:ext uri="{BB962C8B-B14F-4D97-AF65-F5344CB8AC3E}">
        <p14:creationId xmlns:p14="http://schemas.microsoft.com/office/powerpoint/2010/main" val="149760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2A115-86F7-422B-A8EE-16546881168C}" type="datetimeFigureOut">
              <a:rPr lang="en-US" smtClean="0"/>
              <a:t>8/16/2022</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C78A0883-3D7E-43CD-BF65-385DEEABDA5D}" type="slidenum">
              <a:rPr lang="en-US" smtClean="0"/>
              <a:t>‹#›</a:t>
            </a:fld>
            <a:endParaRPr lang="en-US"/>
          </a:p>
        </p:txBody>
      </p:sp>
    </p:spTree>
    <p:extLst>
      <p:ext uri="{BB962C8B-B14F-4D97-AF65-F5344CB8AC3E}">
        <p14:creationId xmlns:p14="http://schemas.microsoft.com/office/powerpoint/2010/main" val="38239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52A115-86F7-422B-A8EE-16546881168C}"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78A0883-3D7E-43CD-BF65-385DEEABDA5D}" type="slidenum">
              <a:rPr lang="en-US" smtClean="0"/>
              <a:t>‹#›</a:t>
            </a:fld>
            <a:endParaRPr lang="en-US"/>
          </a:p>
        </p:txBody>
      </p:sp>
    </p:spTree>
    <p:extLst>
      <p:ext uri="{BB962C8B-B14F-4D97-AF65-F5344CB8AC3E}">
        <p14:creationId xmlns:p14="http://schemas.microsoft.com/office/powerpoint/2010/main" val="3675997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52A115-86F7-422B-A8EE-16546881168C}"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78A0883-3D7E-43CD-BF65-385DEEABDA5D}" type="slidenum">
              <a:rPr lang="en-US" smtClean="0"/>
              <a:t>‹#›</a:t>
            </a:fld>
            <a:endParaRPr lang="en-US"/>
          </a:p>
        </p:txBody>
      </p:sp>
    </p:spTree>
    <p:extLst>
      <p:ext uri="{BB962C8B-B14F-4D97-AF65-F5344CB8AC3E}">
        <p14:creationId xmlns:p14="http://schemas.microsoft.com/office/powerpoint/2010/main" val="84636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D152A115-86F7-422B-A8EE-16546881168C}" type="datetimeFigureOut">
              <a:rPr lang="en-US" smtClean="0"/>
              <a:t>8/16/2022</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C78A0883-3D7E-43CD-BF65-385DEEABDA5D}" type="slidenum">
              <a:rPr lang="en-US" smtClean="0"/>
              <a:t>‹#›</a:t>
            </a:fld>
            <a:endParaRPr lang="en-US"/>
          </a:p>
        </p:txBody>
      </p:sp>
    </p:spTree>
    <p:extLst>
      <p:ext uri="{BB962C8B-B14F-4D97-AF65-F5344CB8AC3E}">
        <p14:creationId xmlns:p14="http://schemas.microsoft.com/office/powerpoint/2010/main" val="122778970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6BC45-1565-D864-AADF-B73EF56604AF}"/>
              </a:ext>
            </a:extLst>
          </p:cNvPr>
          <p:cNvSpPr>
            <a:spLocks noGrp="1"/>
          </p:cNvSpPr>
          <p:nvPr>
            <p:ph type="ctrTitle"/>
          </p:nvPr>
        </p:nvSpPr>
        <p:spPr/>
        <p:txBody>
          <a:bodyPr/>
          <a:lstStyle/>
          <a:p>
            <a:r>
              <a:rPr lang="en-US" b="1" dirty="0"/>
              <a:t>INTRODUCTION TO SYSTEMATIC REVIEWS</a:t>
            </a:r>
          </a:p>
        </p:txBody>
      </p:sp>
      <p:sp>
        <p:nvSpPr>
          <p:cNvPr id="3" name="Subtitle 2">
            <a:extLst>
              <a:ext uri="{FF2B5EF4-FFF2-40B4-BE49-F238E27FC236}">
                <a16:creationId xmlns:a16="http://schemas.microsoft.com/office/drawing/2014/main" id="{3024E4C1-7447-1127-0E8A-713AB0F43BD3}"/>
              </a:ext>
            </a:extLst>
          </p:cNvPr>
          <p:cNvSpPr>
            <a:spLocks noGrp="1"/>
          </p:cNvSpPr>
          <p:nvPr>
            <p:ph type="subTitle" idx="1"/>
          </p:nvPr>
        </p:nvSpPr>
        <p:spPr/>
        <p:txBody>
          <a:bodyPr/>
          <a:lstStyle/>
          <a:p>
            <a:r>
              <a:rPr lang="en-US" dirty="0"/>
              <a:t>DR. Reema Karasneh</a:t>
            </a:r>
          </a:p>
          <a:p>
            <a:r>
              <a:rPr lang="en-US" dirty="0"/>
              <a:t>Med 410</a:t>
            </a:r>
          </a:p>
        </p:txBody>
      </p:sp>
    </p:spTree>
    <p:extLst>
      <p:ext uri="{BB962C8B-B14F-4D97-AF65-F5344CB8AC3E}">
        <p14:creationId xmlns:p14="http://schemas.microsoft.com/office/powerpoint/2010/main" val="1667761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4DF55-440C-2402-05EB-1AF4BA750018}"/>
              </a:ext>
            </a:extLst>
          </p:cNvPr>
          <p:cNvSpPr>
            <a:spLocks noGrp="1"/>
          </p:cNvSpPr>
          <p:nvPr>
            <p:ph type="title"/>
          </p:nvPr>
        </p:nvSpPr>
        <p:spPr/>
        <p:txBody>
          <a:bodyPr/>
          <a:lstStyle/>
          <a:p>
            <a:r>
              <a:rPr lang="en-US" b="1" dirty="0"/>
              <a:t>Glossary of terms</a:t>
            </a:r>
          </a:p>
        </p:txBody>
      </p:sp>
      <p:sp>
        <p:nvSpPr>
          <p:cNvPr id="3" name="Content Placeholder 2">
            <a:extLst>
              <a:ext uri="{FF2B5EF4-FFF2-40B4-BE49-F238E27FC236}">
                <a16:creationId xmlns:a16="http://schemas.microsoft.com/office/drawing/2014/main" id="{C4D90C66-C354-6B7E-C587-4008CFDC59E0}"/>
              </a:ext>
            </a:extLst>
          </p:cNvPr>
          <p:cNvSpPr>
            <a:spLocks noGrp="1"/>
          </p:cNvSpPr>
          <p:nvPr>
            <p:ph idx="1"/>
          </p:nvPr>
        </p:nvSpPr>
        <p:spPr>
          <a:xfrm>
            <a:off x="584616" y="2128603"/>
            <a:ext cx="8064709" cy="4393495"/>
          </a:xfrm>
        </p:spPr>
        <p:txBody>
          <a:bodyPr>
            <a:normAutofit/>
          </a:bodyPr>
          <a:lstStyle/>
          <a:p>
            <a:r>
              <a:rPr lang="en-US" b="1" dirty="0"/>
              <a:t>Outcome—</a:t>
            </a:r>
            <a:r>
              <a:rPr lang="en-US" dirty="0"/>
              <a:t>An event or measurement collected for participants in a study (such as quality of life, mortality)</a:t>
            </a:r>
          </a:p>
          <a:p>
            <a:endParaRPr lang="en-US" dirty="0"/>
          </a:p>
          <a:p>
            <a:r>
              <a:rPr lang="en-US" b="1" dirty="0"/>
              <a:t>Result—</a:t>
            </a:r>
            <a:r>
              <a:rPr lang="en-US" dirty="0"/>
              <a:t>The combination of a point estimate (such as a mean difference, risk ratio, or proportion) and a measure of its precision (such as a confidence/credible interval) for a particular outcome</a:t>
            </a:r>
          </a:p>
          <a:p>
            <a:endParaRPr lang="en-US" dirty="0"/>
          </a:p>
          <a:p>
            <a:r>
              <a:rPr lang="en-US" b="1" dirty="0"/>
              <a:t>Report</a:t>
            </a:r>
            <a:r>
              <a:rPr lang="en-US" dirty="0"/>
              <a:t>—A document (paper or electronic) supplying information about a particular study. It could be a journal article, preprint, conference abstract, study register entry, clinical study report, dissertation, unpublished manuscript, government report, or any other document providing relevant information</a:t>
            </a:r>
          </a:p>
        </p:txBody>
      </p:sp>
    </p:spTree>
    <p:extLst>
      <p:ext uri="{BB962C8B-B14F-4D97-AF65-F5344CB8AC3E}">
        <p14:creationId xmlns:p14="http://schemas.microsoft.com/office/powerpoint/2010/main" val="376090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4DF55-440C-2402-05EB-1AF4BA750018}"/>
              </a:ext>
            </a:extLst>
          </p:cNvPr>
          <p:cNvSpPr>
            <a:spLocks noGrp="1"/>
          </p:cNvSpPr>
          <p:nvPr>
            <p:ph type="title"/>
          </p:nvPr>
        </p:nvSpPr>
        <p:spPr/>
        <p:txBody>
          <a:bodyPr/>
          <a:lstStyle/>
          <a:p>
            <a:r>
              <a:rPr lang="en-US" b="1" dirty="0"/>
              <a:t>Glossary of terms-cont. </a:t>
            </a:r>
          </a:p>
        </p:txBody>
      </p:sp>
      <p:sp>
        <p:nvSpPr>
          <p:cNvPr id="3" name="Content Placeholder 2">
            <a:extLst>
              <a:ext uri="{FF2B5EF4-FFF2-40B4-BE49-F238E27FC236}">
                <a16:creationId xmlns:a16="http://schemas.microsoft.com/office/drawing/2014/main" id="{C4D90C66-C354-6B7E-C587-4008CFDC59E0}"/>
              </a:ext>
            </a:extLst>
          </p:cNvPr>
          <p:cNvSpPr>
            <a:spLocks noGrp="1"/>
          </p:cNvSpPr>
          <p:nvPr>
            <p:ph idx="1"/>
          </p:nvPr>
        </p:nvSpPr>
        <p:spPr>
          <a:xfrm>
            <a:off x="584616" y="2128603"/>
            <a:ext cx="8064709" cy="4393495"/>
          </a:xfrm>
        </p:spPr>
        <p:txBody>
          <a:bodyPr>
            <a:normAutofit/>
          </a:bodyPr>
          <a:lstStyle/>
          <a:p>
            <a:r>
              <a:rPr lang="en-US" b="1" dirty="0"/>
              <a:t>Record</a:t>
            </a:r>
            <a:r>
              <a:rPr lang="en-US" dirty="0"/>
              <a:t>—The title or abstract (or both) of a report indexed in a database or website (such as a title or abstract for an article indexed in Medline). Records that refer to the same report (such as the same journal article) are “</a:t>
            </a:r>
            <a:r>
              <a:rPr lang="en-US" b="1" dirty="0"/>
              <a:t>duplicates</a:t>
            </a:r>
            <a:r>
              <a:rPr lang="en-US" dirty="0"/>
              <a:t>”; </a:t>
            </a:r>
          </a:p>
          <a:p>
            <a:endParaRPr lang="en-US" dirty="0"/>
          </a:p>
          <a:p>
            <a:r>
              <a:rPr lang="en-US" b="1" dirty="0"/>
              <a:t>Study</a:t>
            </a:r>
            <a:r>
              <a:rPr lang="en-US" dirty="0"/>
              <a:t>—An investigation, such as a clinical trial, that includes a defined group of participants and one or more interventions and outcomes. A “</a:t>
            </a:r>
            <a:r>
              <a:rPr lang="en-US" b="1" dirty="0"/>
              <a:t>study</a:t>
            </a:r>
            <a:r>
              <a:rPr lang="en-US" dirty="0"/>
              <a:t>” might have multiple reports. For example, reports could include the protocol, statistical analysis plan, baseline characteristics, results for the primary outcome, results for harms, results for secondary outcomes, and results for additional mediator and moderator analyses</a:t>
            </a:r>
          </a:p>
        </p:txBody>
      </p:sp>
    </p:spTree>
    <p:extLst>
      <p:ext uri="{BB962C8B-B14F-4D97-AF65-F5344CB8AC3E}">
        <p14:creationId xmlns:p14="http://schemas.microsoft.com/office/powerpoint/2010/main" val="3446847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C9823DEF-A3A0-F158-E73C-2C9B6BA9244A}"/>
              </a:ext>
            </a:extLst>
          </p:cNvPr>
          <p:cNvSpPr>
            <a:spLocks noGrp="1"/>
          </p:cNvSpPr>
          <p:nvPr>
            <p:ph type="title"/>
          </p:nvPr>
        </p:nvSpPr>
        <p:spPr>
          <a:xfrm>
            <a:off x="627185" y="1085549"/>
            <a:ext cx="2573210" cy="4686903"/>
          </a:xfrm>
        </p:spPr>
        <p:txBody>
          <a:bodyPr anchor="ctr">
            <a:normAutofit fontScale="90000"/>
          </a:bodyPr>
          <a:lstStyle/>
          <a:p>
            <a:r>
              <a:rPr lang="en-US" sz="2400" b="1" dirty="0">
                <a:solidFill>
                  <a:schemeClr val="tx1"/>
                </a:solidFill>
              </a:rPr>
              <a:t>The PRISMA 2020 statement: an updated guideline for reporting</a:t>
            </a:r>
            <a:br>
              <a:rPr lang="en-US" sz="2400" b="1" dirty="0">
                <a:solidFill>
                  <a:schemeClr val="tx1"/>
                </a:solidFill>
              </a:rPr>
            </a:br>
            <a:r>
              <a:rPr lang="en-US" sz="2400" b="1" dirty="0">
                <a:solidFill>
                  <a:schemeClr val="tx1"/>
                </a:solidFill>
              </a:rPr>
              <a:t>systematic reviews</a:t>
            </a:r>
            <a:br>
              <a:rPr lang="en-US" sz="2400" b="1" dirty="0">
                <a:solidFill>
                  <a:schemeClr val="tx1"/>
                </a:solidFill>
              </a:rPr>
            </a:br>
            <a:br>
              <a:rPr lang="en-US" sz="2400" b="1" dirty="0">
                <a:solidFill>
                  <a:schemeClr val="tx1"/>
                </a:solidFill>
              </a:rPr>
            </a:br>
            <a:r>
              <a:rPr lang="nn-NO" sz="2400" b="1" dirty="0">
                <a:solidFill>
                  <a:schemeClr val="tx1"/>
                </a:solidFill>
              </a:rPr>
              <a:t>BMJ 2021;372:n71</a:t>
            </a:r>
            <a:br>
              <a:rPr lang="nn-NO" sz="2400" b="1" dirty="0">
                <a:solidFill>
                  <a:schemeClr val="tx1"/>
                </a:solidFill>
              </a:rPr>
            </a:br>
            <a:r>
              <a:rPr lang="nn-NO" sz="2400" b="1" dirty="0">
                <a:solidFill>
                  <a:schemeClr val="tx1"/>
                </a:solidFill>
              </a:rPr>
              <a:t>http://dx.doi.org/10.1136/bmj.n71</a:t>
            </a:r>
            <a:endParaRPr lang="en-US" sz="2400" b="1" dirty="0">
              <a:solidFill>
                <a:schemeClr val="tx1"/>
              </a:solidFill>
            </a:endParaRP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1BF0E33-4198-F918-1F89-0E5808E0181C}"/>
              </a:ext>
            </a:extLst>
          </p:cNvPr>
          <p:cNvSpPr>
            <a:spLocks noGrp="1"/>
          </p:cNvSpPr>
          <p:nvPr>
            <p:ph idx="1"/>
          </p:nvPr>
        </p:nvSpPr>
        <p:spPr>
          <a:xfrm>
            <a:off x="3781049" y="1085549"/>
            <a:ext cx="4184780" cy="4686903"/>
          </a:xfrm>
        </p:spPr>
        <p:txBody>
          <a:bodyPr anchor="ctr">
            <a:normAutofit/>
          </a:bodyPr>
          <a:lstStyle/>
          <a:p>
            <a:r>
              <a:rPr lang="pt-BR" sz="2800" b="1" dirty="0">
                <a:solidFill>
                  <a:schemeClr val="tx1"/>
                </a:solidFill>
              </a:rPr>
              <a:t>Table 1 | PRISMA 2020 item checklist</a:t>
            </a:r>
          </a:p>
          <a:p>
            <a:endParaRPr lang="en-US" sz="2800" b="1" dirty="0">
              <a:solidFill>
                <a:schemeClr val="tx1"/>
              </a:solidFill>
            </a:endParaRPr>
          </a:p>
          <a:p>
            <a:r>
              <a:rPr lang="en-US" sz="2800" b="1" dirty="0">
                <a:solidFill>
                  <a:schemeClr val="tx1"/>
                </a:solidFill>
              </a:rPr>
              <a:t>Table 2 | PRISMA 2020 for Abstracts checklist*</a:t>
            </a:r>
          </a:p>
        </p:txBody>
      </p:sp>
      <p:sp>
        <p:nvSpPr>
          <p:cNvPr id="16"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0832" y="6391838"/>
            <a:ext cx="2894846"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18"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89140" y="6391839"/>
            <a:ext cx="2248228"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240760430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9D2F-B4A7-91F1-A5AB-4C358805BA75}"/>
              </a:ext>
            </a:extLst>
          </p:cNvPr>
          <p:cNvSpPr>
            <a:spLocks noGrp="1"/>
          </p:cNvSpPr>
          <p:nvPr>
            <p:ph type="title"/>
          </p:nvPr>
        </p:nvSpPr>
        <p:spPr/>
        <p:txBody>
          <a:bodyPr/>
          <a:lstStyle/>
          <a:p>
            <a:endParaRPr lang="en-US"/>
          </a:p>
        </p:txBody>
      </p:sp>
      <p:pic>
        <p:nvPicPr>
          <p:cNvPr id="5" name="Content Placeholder 4" descr="Timeline&#10;&#10;Description automatically generated">
            <a:extLst>
              <a:ext uri="{FF2B5EF4-FFF2-40B4-BE49-F238E27FC236}">
                <a16:creationId xmlns:a16="http://schemas.microsoft.com/office/drawing/2014/main" id="{BD3B5EA3-CEF3-055D-FC1D-2A5096241D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330251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6743D-3795-14CD-76E5-B717F3C637DE}"/>
              </a:ext>
            </a:extLst>
          </p:cNvPr>
          <p:cNvSpPr>
            <a:spLocks noGrp="1"/>
          </p:cNvSpPr>
          <p:nvPr>
            <p:ph type="title"/>
          </p:nvPr>
        </p:nvSpPr>
        <p:spPr/>
        <p:txBody>
          <a:bodyPr/>
          <a:lstStyle/>
          <a:p>
            <a:endParaRPr lang="en-US"/>
          </a:p>
        </p:txBody>
      </p:sp>
      <p:pic>
        <p:nvPicPr>
          <p:cNvPr id="5" name="Content Placeholder 4" descr="Diagram&#10;&#10;Description automatically generated">
            <a:extLst>
              <a:ext uri="{FF2B5EF4-FFF2-40B4-BE49-F238E27FC236}">
                <a16:creationId xmlns:a16="http://schemas.microsoft.com/office/drawing/2014/main" id="{3CDD0888-B02D-2B57-3676-1D8560341B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1916902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BE5B1-9208-B680-E166-1C95382FFB2C}"/>
              </a:ext>
            </a:extLst>
          </p:cNvPr>
          <p:cNvSpPr>
            <a:spLocks noGrp="1"/>
          </p:cNvSpPr>
          <p:nvPr>
            <p:ph type="title"/>
          </p:nvPr>
        </p:nvSpPr>
        <p:spPr/>
        <p:txBody>
          <a:bodyPr/>
          <a:lstStyle/>
          <a:p>
            <a:r>
              <a:rPr lang="en-US" b="1" dirty="0"/>
              <a:t>literature reviews and meta-analyses are being conducted in diverse medical fields</a:t>
            </a:r>
          </a:p>
        </p:txBody>
      </p:sp>
      <p:sp>
        <p:nvSpPr>
          <p:cNvPr id="3" name="Content Placeholder 2">
            <a:extLst>
              <a:ext uri="{FF2B5EF4-FFF2-40B4-BE49-F238E27FC236}">
                <a16:creationId xmlns:a16="http://schemas.microsoft.com/office/drawing/2014/main" id="{3991C80D-E945-A0F4-8984-94412D722D24}"/>
              </a:ext>
            </a:extLst>
          </p:cNvPr>
          <p:cNvSpPr>
            <a:spLocks noGrp="1"/>
          </p:cNvSpPr>
          <p:nvPr>
            <p:ph idx="1"/>
          </p:nvPr>
        </p:nvSpPr>
        <p:spPr>
          <a:xfrm>
            <a:off x="494675" y="2263515"/>
            <a:ext cx="8079699" cy="3756285"/>
          </a:xfrm>
        </p:spPr>
        <p:txBody>
          <a:bodyPr>
            <a:normAutofit/>
          </a:bodyPr>
          <a:lstStyle/>
          <a:p>
            <a:r>
              <a:rPr lang="en-US" dirty="0"/>
              <a:t>Systematic reviews and meta-analyses include various topics</a:t>
            </a:r>
          </a:p>
          <a:p>
            <a:r>
              <a:rPr lang="en-US" dirty="0"/>
              <a:t>For example:</a:t>
            </a:r>
          </a:p>
          <a:p>
            <a:pPr lvl="1"/>
            <a:r>
              <a:rPr lang="en-US" dirty="0"/>
              <a:t>comparing various treatments of postoperative nausea and vomiting </a:t>
            </a:r>
          </a:p>
          <a:p>
            <a:pPr lvl="1"/>
            <a:r>
              <a:rPr lang="en-US" dirty="0"/>
              <a:t>comparing general anesthesia and regional anesthesia</a:t>
            </a:r>
          </a:p>
          <a:p>
            <a:pPr lvl="1"/>
            <a:r>
              <a:rPr lang="en-US" dirty="0"/>
              <a:t>comparing airway maintenance devices</a:t>
            </a:r>
          </a:p>
          <a:p>
            <a:pPr lvl="1"/>
            <a:r>
              <a:rPr lang="en-US" dirty="0"/>
              <a:t>comparing various methods of postoperative pain control (e.g., patient-controlled analgesia pumps, nerve block, or analgesics), </a:t>
            </a:r>
          </a:p>
          <a:p>
            <a:pPr lvl="1"/>
            <a:r>
              <a:rPr lang="en-US" dirty="0"/>
              <a:t>comparing the precision of various monitoring instruments, </a:t>
            </a:r>
          </a:p>
          <a:p>
            <a:pPr lvl="1"/>
            <a:r>
              <a:rPr lang="en-US" dirty="0"/>
              <a:t>meta-analysis of dose-response in various drugs </a:t>
            </a:r>
          </a:p>
        </p:txBody>
      </p:sp>
    </p:spTree>
    <p:extLst>
      <p:ext uri="{BB962C8B-B14F-4D97-AF65-F5344CB8AC3E}">
        <p14:creationId xmlns:p14="http://schemas.microsoft.com/office/powerpoint/2010/main" val="349050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D55AA-39AC-5D61-A7FB-FA304A7834D1}"/>
              </a:ext>
            </a:extLst>
          </p:cNvPr>
          <p:cNvSpPr>
            <a:spLocks noGrp="1"/>
          </p:cNvSpPr>
          <p:nvPr>
            <p:ph type="title"/>
          </p:nvPr>
        </p:nvSpPr>
        <p:spPr/>
        <p:txBody>
          <a:bodyPr/>
          <a:lstStyle/>
          <a:p>
            <a:r>
              <a:rPr lang="en-US" dirty="0"/>
              <a:t>Study Planning</a:t>
            </a:r>
          </a:p>
        </p:txBody>
      </p:sp>
      <p:sp>
        <p:nvSpPr>
          <p:cNvPr id="3" name="Content Placeholder 2">
            <a:extLst>
              <a:ext uri="{FF2B5EF4-FFF2-40B4-BE49-F238E27FC236}">
                <a16:creationId xmlns:a16="http://schemas.microsoft.com/office/drawing/2014/main" id="{501F6B51-BC7A-6B3C-1D9F-1945CB3223EF}"/>
              </a:ext>
            </a:extLst>
          </p:cNvPr>
          <p:cNvSpPr>
            <a:spLocks noGrp="1"/>
          </p:cNvSpPr>
          <p:nvPr>
            <p:ph idx="1"/>
          </p:nvPr>
        </p:nvSpPr>
        <p:spPr>
          <a:xfrm>
            <a:off x="569626" y="2263515"/>
            <a:ext cx="8079699" cy="4197246"/>
          </a:xfrm>
        </p:spPr>
        <p:txBody>
          <a:bodyPr>
            <a:normAutofit fontScale="92500" lnSpcReduction="10000"/>
          </a:bodyPr>
          <a:lstStyle/>
          <a:p>
            <a:r>
              <a:rPr lang="en-US" dirty="0"/>
              <a:t>It is easy to confuse systematic reviews and meta-analyses. </a:t>
            </a:r>
          </a:p>
          <a:p>
            <a:r>
              <a:rPr lang="en-US" b="1" dirty="0"/>
              <a:t>A systematic review </a:t>
            </a:r>
            <a:r>
              <a:rPr lang="en-US" dirty="0"/>
              <a:t>is an objective, reproducible method to find answers to a certain research question, by collecting all available studies related to that question and reviewing and analyzing their results. </a:t>
            </a:r>
          </a:p>
          <a:p>
            <a:endParaRPr lang="en-US" dirty="0"/>
          </a:p>
          <a:p>
            <a:r>
              <a:rPr lang="en-US" b="1" dirty="0"/>
              <a:t>A meta-analysis </a:t>
            </a:r>
            <a:r>
              <a:rPr lang="en-US" dirty="0"/>
              <a:t>differs from a systematic review in that it uses statistical methods on estimates from two or more different studies to form a </a:t>
            </a:r>
            <a:r>
              <a:rPr lang="en-US" b="1" dirty="0"/>
              <a:t>pooled estimate</a:t>
            </a:r>
            <a:r>
              <a:rPr lang="en-US" dirty="0"/>
              <a:t>. </a:t>
            </a:r>
          </a:p>
          <a:p>
            <a:endParaRPr lang="en-US" dirty="0"/>
          </a:p>
          <a:p>
            <a:r>
              <a:rPr lang="en-US" dirty="0"/>
              <a:t>Following a systematic review, if it is not possible to form a pooled estimate, it can be published as is without progressing to a meta-analysis; however, if it is possible to form a pooled estimate from the extracted data, a meta-analysis can be attempted. </a:t>
            </a:r>
          </a:p>
        </p:txBody>
      </p:sp>
    </p:spTree>
    <p:extLst>
      <p:ext uri="{BB962C8B-B14F-4D97-AF65-F5344CB8AC3E}">
        <p14:creationId xmlns:p14="http://schemas.microsoft.com/office/powerpoint/2010/main" val="2926450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F19D-7418-A562-EC2D-6F21143EB7D8}"/>
              </a:ext>
            </a:extLst>
          </p:cNvPr>
          <p:cNvSpPr>
            <a:spLocks noGrp="1"/>
          </p:cNvSpPr>
          <p:nvPr>
            <p:ph type="title"/>
          </p:nvPr>
        </p:nvSpPr>
        <p:spPr/>
        <p:txBody>
          <a:bodyPr/>
          <a:lstStyle/>
          <a:p>
            <a:endParaRPr lang="en-US"/>
          </a:p>
        </p:txBody>
      </p:sp>
      <p:pic>
        <p:nvPicPr>
          <p:cNvPr id="5" name="Content Placeholder 4" descr="Diagram&#10;&#10;Description automatically generated with medium confidence">
            <a:extLst>
              <a:ext uri="{FF2B5EF4-FFF2-40B4-BE49-F238E27FC236}">
                <a16:creationId xmlns:a16="http://schemas.microsoft.com/office/drawing/2014/main" id="{6AFB340B-73EB-F519-BEBE-2F78D07023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037998" cy="6858000"/>
          </a:xfrm>
        </p:spPr>
      </p:pic>
    </p:spTree>
    <p:extLst>
      <p:ext uri="{BB962C8B-B14F-4D97-AF65-F5344CB8AC3E}">
        <p14:creationId xmlns:p14="http://schemas.microsoft.com/office/powerpoint/2010/main" val="4213916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F16F-466F-F4FC-5B5E-519560396449}"/>
              </a:ext>
            </a:extLst>
          </p:cNvPr>
          <p:cNvSpPr>
            <a:spLocks noGrp="1"/>
          </p:cNvSpPr>
          <p:nvPr>
            <p:ph type="title"/>
          </p:nvPr>
        </p:nvSpPr>
        <p:spPr/>
        <p:txBody>
          <a:bodyPr/>
          <a:lstStyle/>
          <a:p>
            <a:r>
              <a:rPr lang="en-US" dirty="0"/>
              <a:t>Formulating research questions</a:t>
            </a:r>
          </a:p>
        </p:txBody>
      </p:sp>
      <p:sp>
        <p:nvSpPr>
          <p:cNvPr id="3" name="Content Placeholder 2">
            <a:extLst>
              <a:ext uri="{FF2B5EF4-FFF2-40B4-BE49-F238E27FC236}">
                <a16:creationId xmlns:a16="http://schemas.microsoft.com/office/drawing/2014/main" id="{500B50F7-50A5-D3C7-AF21-EB7E43586B07}"/>
              </a:ext>
            </a:extLst>
          </p:cNvPr>
          <p:cNvSpPr>
            <a:spLocks noGrp="1"/>
          </p:cNvSpPr>
          <p:nvPr>
            <p:ph idx="1"/>
          </p:nvPr>
        </p:nvSpPr>
        <p:spPr>
          <a:xfrm>
            <a:off x="551329" y="2205317"/>
            <a:ext cx="8027895" cy="4289611"/>
          </a:xfrm>
        </p:spPr>
        <p:txBody>
          <a:bodyPr/>
          <a:lstStyle/>
          <a:p>
            <a:r>
              <a:rPr lang="en-US" dirty="0"/>
              <a:t>A systematic review attempts to gather all available empirical research by using clearly defined, systematic methods to obtain answers to a specific question. </a:t>
            </a:r>
          </a:p>
          <a:p>
            <a:r>
              <a:rPr lang="en-US" dirty="0"/>
              <a:t>A meta-analysis is the statistical process of analyzing and combining results from several similar studies. </a:t>
            </a:r>
          </a:p>
          <a:p>
            <a:r>
              <a:rPr lang="en-US" dirty="0"/>
              <a:t>Here, the definition of the word “similar” is not made clear, but when selecting a topic for the meta-analysis, it is essential to ensure that the different studies present data that can be combined. </a:t>
            </a:r>
          </a:p>
          <a:p>
            <a:r>
              <a:rPr lang="en-US" dirty="0"/>
              <a:t>If the studies contain data on the same topic that can be combined, a meta-analysis can even be performed using data from only two studies</a:t>
            </a:r>
          </a:p>
        </p:txBody>
      </p:sp>
    </p:spTree>
    <p:extLst>
      <p:ext uri="{BB962C8B-B14F-4D97-AF65-F5344CB8AC3E}">
        <p14:creationId xmlns:p14="http://schemas.microsoft.com/office/powerpoint/2010/main" val="1139288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91B0-AFF4-2469-2B7F-96876132C6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BAFA28-DA54-BC08-2283-42E1FA743E95}"/>
              </a:ext>
            </a:extLst>
          </p:cNvPr>
          <p:cNvSpPr>
            <a:spLocks noGrp="1"/>
          </p:cNvSpPr>
          <p:nvPr>
            <p:ph idx="1"/>
          </p:nvPr>
        </p:nvSpPr>
        <p:spPr>
          <a:xfrm>
            <a:off x="470647" y="2191871"/>
            <a:ext cx="8135471" cy="4343400"/>
          </a:xfrm>
        </p:spPr>
        <p:txBody>
          <a:bodyPr>
            <a:normAutofit/>
          </a:bodyPr>
          <a:lstStyle/>
          <a:p>
            <a:r>
              <a:rPr lang="en-US" dirty="0"/>
              <a:t>Study selection via a systematic review is a precondition for performing a meta-analysis, and it is important to clearly define the Population, Intervention, Comparison, Outcomes (PICO) parameters that are central to evidence-based research. </a:t>
            </a:r>
          </a:p>
          <a:p>
            <a:endParaRPr lang="en-US" dirty="0"/>
          </a:p>
          <a:p>
            <a:r>
              <a:rPr lang="en-US" dirty="0"/>
              <a:t>Selection of the research topic is based on logical evidence, and it is important to select a topic that is familiar to readers without clearly confirmed the evidence </a:t>
            </a:r>
          </a:p>
        </p:txBody>
      </p:sp>
    </p:spTree>
    <p:extLst>
      <p:ext uri="{BB962C8B-B14F-4D97-AF65-F5344CB8AC3E}">
        <p14:creationId xmlns:p14="http://schemas.microsoft.com/office/powerpoint/2010/main" val="777306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125E-F19B-DC94-FEE2-F704FCB8C40E}"/>
              </a:ext>
            </a:extLst>
          </p:cNvPr>
          <p:cNvSpPr>
            <a:spLocks noGrp="1"/>
          </p:cNvSpPr>
          <p:nvPr>
            <p:ph type="title"/>
          </p:nvPr>
        </p:nvSpPr>
        <p:spPr/>
        <p:txBody>
          <a:bodyPr/>
          <a:lstStyle/>
          <a:p>
            <a:r>
              <a:rPr lang="en-US" dirty="0"/>
              <a:t>PRIMARY AND SECONDARY RESEARCH</a:t>
            </a:r>
          </a:p>
        </p:txBody>
      </p:sp>
      <p:sp>
        <p:nvSpPr>
          <p:cNvPr id="3" name="Content Placeholder 2">
            <a:extLst>
              <a:ext uri="{FF2B5EF4-FFF2-40B4-BE49-F238E27FC236}">
                <a16:creationId xmlns:a16="http://schemas.microsoft.com/office/drawing/2014/main" id="{C5D21C95-F9FE-2661-4D90-13F00D425B44}"/>
              </a:ext>
            </a:extLst>
          </p:cNvPr>
          <p:cNvSpPr>
            <a:spLocks noGrp="1"/>
          </p:cNvSpPr>
          <p:nvPr>
            <p:ph idx="1"/>
          </p:nvPr>
        </p:nvSpPr>
        <p:spPr>
          <a:xfrm>
            <a:off x="576197" y="2489200"/>
            <a:ext cx="8016658" cy="3848970"/>
          </a:xfrm>
        </p:spPr>
        <p:txBody>
          <a:bodyPr>
            <a:normAutofit fontScale="92500" lnSpcReduction="20000"/>
          </a:bodyPr>
          <a:lstStyle/>
          <a:p>
            <a:r>
              <a:rPr lang="en-US" sz="2400" b="1" dirty="0"/>
              <a:t>Medicine and health sciences</a:t>
            </a:r>
          </a:p>
          <a:p>
            <a:pPr lvl="1"/>
            <a:r>
              <a:rPr lang="en-US" sz="2000" b="1" dirty="0"/>
              <a:t>Primary sources: </a:t>
            </a:r>
            <a:r>
              <a:rPr lang="en-US" sz="2000" dirty="0"/>
              <a:t>are clinical trials, research notes, original research papers, case reports…</a:t>
            </a:r>
          </a:p>
          <a:p>
            <a:pPr marL="342900" lvl="1" indent="0">
              <a:buNone/>
            </a:pPr>
            <a:endParaRPr lang="en-US" sz="2000" dirty="0"/>
          </a:p>
          <a:p>
            <a:pPr lvl="1"/>
            <a:r>
              <a:rPr lang="en-US" sz="2000" b="1" dirty="0"/>
              <a:t>Secondary sources: </a:t>
            </a:r>
            <a:r>
              <a:rPr lang="en-US" sz="2000" dirty="0"/>
              <a:t>are works that interpret or analyze the content of the primary sources.</a:t>
            </a:r>
          </a:p>
          <a:p>
            <a:pPr lvl="2"/>
            <a:r>
              <a:rPr lang="en-US" sz="1800" dirty="0"/>
              <a:t>Literature reviews,</a:t>
            </a:r>
          </a:p>
          <a:p>
            <a:pPr lvl="2"/>
            <a:r>
              <a:rPr lang="en-US" sz="1800" dirty="0"/>
              <a:t>Systematic reviews,</a:t>
            </a:r>
          </a:p>
          <a:p>
            <a:pPr lvl="2"/>
            <a:r>
              <a:rPr lang="en-US" sz="1800" dirty="0"/>
              <a:t>Meta-analyses,</a:t>
            </a:r>
          </a:p>
          <a:p>
            <a:pPr lvl="2"/>
            <a:r>
              <a:rPr lang="en-US" sz="1800" dirty="0"/>
              <a:t>Textbooks,</a:t>
            </a:r>
          </a:p>
          <a:p>
            <a:pPr lvl="2"/>
            <a:r>
              <a:rPr lang="en-US" sz="1800" dirty="0"/>
              <a:t>Newspapers</a:t>
            </a:r>
          </a:p>
        </p:txBody>
      </p:sp>
    </p:spTree>
    <p:extLst>
      <p:ext uri="{BB962C8B-B14F-4D97-AF65-F5344CB8AC3E}">
        <p14:creationId xmlns:p14="http://schemas.microsoft.com/office/powerpoint/2010/main" val="1980047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EBC90-A2CB-E914-A671-10C9B69E3CA3}"/>
              </a:ext>
            </a:extLst>
          </p:cNvPr>
          <p:cNvSpPr>
            <a:spLocks noGrp="1"/>
          </p:cNvSpPr>
          <p:nvPr>
            <p:ph type="title"/>
          </p:nvPr>
        </p:nvSpPr>
        <p:spPr/>
        <p:txBody>
          <a:bodyPr/>
          <a:lstStyle/>
          <a:p>
            <a:r>
              <a:rPr lang="en-US" dirty="0"/>
              <a:t>Protocols and registration</a:t>
            </a:r>
          </a:p>
        </p:txBody>
      </p:sp>
      <p:sp>
        <p:nvSpPr>
          <p:cNvPr id="3" name="Content Placeholder 2">
            <a:extLst>
              <a:ext uri="{FF2B5EF4-FFF2-40B4-BE49-F238E27FC236}">
                <a16:creationId xmlns:a16="http://schemas.microsoft.com/office/drawing/2014/main" id="{8D938819-336E-D480-1CD4-60C553F8ABE2}"/>
              </a:ext>
            </a:extLst>
          </p:cNvPr>
          <p:cNvSpPr>
            <a:spLocks noGrp="1"/>
          </p:cNvSpPr>
          <p:nvPr>
            <p:ph idx="1"/>
          </p:nvPr>
        </p:nvSpPr>
        <p:spPr>
          <a:xfrm>
            <a:off x="524435" y="2205318"/>
            <a:ext cx="8068236" cy="4074458"/>
          </a:xfrm>
        </p:spPr>
        <p:txBody>
          <a:bodyPr>
            <a:normAutofit/>
          </a:bodyPr>
          <a:lstStyle/>
          <a:p>
            <a:r>
              <a:rPr lang="en-US" dirty="0"/>
              <a:t>In systematic reviews, prior registration of a detailed research plan is very important. </a:t>
            </a:r>
          </a:p>
          <a:p>
            <a:endParaRPr lang="en-US" dirty="0"/>
          </a:p>
          <a:p>
            <a:r>
              <a:rPr lang="en-US" dirty="0"/>
              <a:t>In order to make the research process transparent, primary/secondary outcomes and methods are set in advance, and in the event of changes to the method, other researchers and readers are informed when, how, and why. </a:t>
            </a:r>
          </a:p>
          <a:p>
            <a:endParaRPr lang="en-US" dirty="0"/>
          </a:p>
          <a:p>
            <a:r>
              <a:rPr lang="en-US" dirty="0"/>
              <a:t>Many studies are registered with an organization like </a:t>
            </a:r>
            <a:r>
              <a:rPr lang="en-US" b="1" dirty="0"/>
              <a:t>PROSPERO (http://www.crd.york.ac.uk/PROSPERO/), </a:t>
            </a:r>
            <a:r>
              <a:rPr lang="en-US" dirty="0"/>
              <a:t>and the registration number is recorded when reporting the study, in order to share the protocol at the time of planning.</a:t>
            </a:r>
          </a:p>
        </p:txBody>
      </p:sp>
    </p:spTree>
    <p:extLst>
      <p:ext uri="{BB962C8B-B14F-4D97-AF65-F5344CB8AC3E}">
        <p14:creationId xmlns:p14="http://schemas.microsoft.com/office/powerpoint/2010/main" val="34811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0AC4-2450-27B2-3624-718644755139}"/>
              </a:ext>
            </a:extLst>
          </p:cNvPr>
          <p:cNvSpPr>
            <a:spLocks noGrp="1"/>
          </p:cNvSpPr>
          <p:nvPr>
            <p:ph type="title"/>
          </p:nvPr>
        </p:nvSpPr>
        <p:spPr/>
        <p:txBody>
          <a:bodyPr/>
          <a:lstStyle/>
          <a:p>
            <a:r>
              <a:rPr lang="en-US" dirty="0"/>
              <a:t>Defining inclusion and exclusion criteria</a:t>
            </a:r>
          </a:p>
        </p:txBody>
      </p:sp>
      <p:sp>
        <p:nvSpPr>
          <p:cNvPr id="3" name="Content Placeholder 2">
            <a:extLst>
              <a:ext uri="{FF2B5EF4-FFF2-40B4-BE49-F238E27FC236}">
                <a16:creationId xmlns:a16="http://schemas.microsoft.com/office/drawing/2014/main" id="{7E2BFAC8-5CB5-88CB-7433-E5621AC591F8}"/>
              </a:ext>
            </a:extLst>
          </p:cNvPr>
          <p:cNvSpPr>
            <a:spLocks noGrp="1"/>
          </p:cNvSpPr>
          <p:nvPr>
            <p:ph idx="1"/>
          </p:nvPr>
        </p:nvSpPr>
        <p:spPr>
          <a:xfrm>
            <a:off x="443753" y="2299447"/>
            <a:ext cx="8202706" cy="4114800"/>
          </a:xfrm>
        </p:spPr>
        <p:txBody>
          <a:bodyPr>
            <a:normAutofit/>
          </a:bodyPr>
          <a:lstStyle/>
          <a:p>
            <a:r>
              <a:rPr lang="en-US" sz="2400" dirty="0"/>
              <a:t>Information is included on </a:t>
            </a:r>
          </a:p>
          <a:p>
            <a:pPr lvl="1"/>
            <a:r>
              <a:rPr lang="en-US" sz="2000" dirty="0"/>
              <a:t>The study design</a:t>
            </a:r>
          </a:p>
          <a:p>
            <a:pPr lvl="1"/>
            <a:r>
              <a:rPr lang="en-US" sz="2000" dirty="0"/>
              <a:t>Patient characteristics</a:t>
            </a:r>
          </a:p>
          <a:p>
            <a:pPr lvl="1"/>
            <a:r>
              <a:rPr lang="en-US" sz="2000" dirty="0"/>
              <a:t>Publication status (published or unpublished)</a:t>
            </a:r>
          </a:p>
          <a:p>
            <a:pPr lvl="1"/>
            <a:r>
              <a:rPr lang="en-US" sz="2000" dirty="0"/>
              <a:t>Language used</a:t>
            </a:r>
          </a:p>
          <a:p>
            <a:pPr lvl="1"/>
            <a:r>
              <a:rPr lang="en-US" sz="2000" dirty="0"/>
              <a:t>And research period. </a:t>
            </a:r>
          </a:p>
        </p:txBody>
      </p:sp>
    </p:spTree>
    <p:extLst>
      <p:ext uri="{BB962C8B-B14F-4D97-AF65-F5344CB8AC3E}">
        <p14:creationId xmlns:p14="http://schemas.microsoft.com/office/powerpoint/2010/main" val="3859496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48F1-B235-3A76-E246-B4FC5DC780A3}"/>
              </a:ext>
            </a:extLst>
          </p:cNvPr>
          <p:cNvSpPr>
            <a:spLocks noGrp="1"/>
          </p:cNvSpPr>
          <p:nvPr>
            <p:ph type="title"/>
          </p:nvPr>
        </p:nvSpPr>
        <p:spPr/>
        <p:txBody>
          <a:bodyPr/>
          <a:lstStyle/>
          <a:p>
            <a:r>
              <a:rPr lang="en-US" dirty="0"/>
              <a:t>Literature search and study selection</a:t>
            </a:r>
          </a:p>
        </p:txBody>
      </p:sp>
      <p:sp>
        <p:nvSpPr>
          <p:cNvPr id="3" name="Content Placeholder 2">
            <a:extLst>
              <a:ext uri="{FF2B5EF4-FFF2-40B4-BE49-F238E27FC236}">
                <a16:creationId xmlns:a16="http://schemas.microsoft.com/office/drawing/2014/main" id="{87A58C70-9537-DF52-E6CB-D068FAD36E5E}"/>
              </a:ext>
            </a:extLst>
          </p:cNvPr>
          <p:cNvSpPr>
            <a:spLocks noGrp="1"/>
          </p:cNvSpPr>
          <p:nvPr>
            <p:ph idx="1"/>
          </p:nvPr>
        </p:nvSpPr>
        <p:spPr>
          <a:xfrm>
            <a:off x="484094" y="2218765"/>
            <a:ext cx="8108577" cy="4370294"/>
          </a:xfrm>
        </p:spPr>
        <p:txBody>
          <a:bodyPr>
            <a:normAutofit/>
          </a:bodyPr>
          <a:lstStyle/>
          <a:p>
            <a:r>
              <a:rPr lang="en-US" sz="2000" dirty="0"/>
              <a:t>In order to secure proper basis for evidence-based research, it is essential to perform a broad search that includes as many studies as possible that meet the inclusion and exclusion criteria.</a:t>
            </a:r>
          </a:p>
          <a:p>
            <a:endParaRPr lang="en-US" sz="2000" dirty="0"/>
          </a:p>
          <a:p>
            <a:r>
              <a:rPr lang="en-US" sz="2000" dirty="0"/>
              <a:t>Typically, the three bibliographic databases </a:t>
            </a:r>
            <a:r>
              <a:rPr lang="en-US" sz="2000" b="1" dirty="0"/>
              <a:t>Medline, Embase, </a:t>
            </a:r>
            <a:r>
              <a:rPr lang="en-US" sz="2000" dirty="0"/>
              <a:t>and</a:t>
            </a:r>
            <a:r>
              <a:rPr lang="en-US" sz="2000" b="1" dirty="0"/>
              <a:t> Cochrane Central Register of Controlled Trials (CENTRAL)</a:t>
            </a:r>
            <a:r>
              <a:rPr lang="en-US" sz="2000" dirty="0"/>
              <a:t> are used. </a:t>
            </a:r>
          </a:p>
          <a:p>
            <a:endParaRPr lang="en-US" sz="2000" dirty="0"/>
          </a:p>
          <a:p>
            <a:r>
              <a:rPr lang="en-US" sz="2000" dirty="0"/>
              <a:t>Effort is required to identify not only published studies but also abstracts, ongoing studies, and studies awaiting publication. </a:t>
            </a:r>
          </a:p>
        </p:txBody>
      </p:sp>
    </p:spTree>
    <p:extLst>
      <p:ext uri="{BB962C8B-B14F-4D97-AF65-F5344CB8AC3E}">
        <p14:creationId xmlns:p14="http://schemas.microsoft.com/office/powerpoint/2010/main" val="649731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A311A-CBAE-4358-579C-2A1384C072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60102B-D1B1-FFA9-DFD5-669E688CCBB0}"/>
              </a:ext>
            </a:extLst>
          </p:cNvPr>
          <p:cNvSpPr>
            <a:spLocks noGrp="1"/>
          </p:cNvSpPr>
          <p:nvPr>
            <p:ph idx="1"/>
          </p:nvPr>
        </p:nvSpPr>
        <p:spPr>
          <a:xfrm>
            <a:off x="403413" y="2272553"/>
            <a:ext cx="8229600" cy="4195482"/>
          </a:xfrm>
        </p:spPr>
        <p:txBody>
          <a:bodyPr>
            <a:normAutofit/>
          </a:bodyPr>
          <a:lstStyle/>
          <a:p>
            <a:r>
              <a:rPr lang="en-US" sz="1600" dirty="0"/>
              <a:t>Among the studies retrieved in the search, the researchers remove duplicate studies, select studies that meet the inclusion/exclusion criteria based on the abstracts, and then make the final selection of studies based on their full text.</a:t>
            </a:r>
          </a:p>
          <a:p>
            <a:pPr marL="0" indent="0">
              <a:buNone/>
            </a:pPr>
            <a:r>
              <a:rPr lang="en-US" sz="1600" dirty="0"/>
              <a:t> </a:t>
            </a:r>
          </a:p>
          <a:p>
            <a:r>
              <a:rPr lang="en-US" sz="1600" dirty="0"/>
              <a:t>In order to maintain transparency and objectivity throughout this process, study selection is conducted independently by at least two investigators. </a:t>
            </a:r>
          </a:p>
          <a:p>
            <a:pPr marL="0" indent="0">
              <a:buNone/>
            </a:pPr>
            <a:endParaRPr lang="en-US" sz="1600" dirty="0"/>
          </a:p>
          <a:p>
            <a:r>
              <a:rPr lang="en-US" sz="1600" dirty="0"/>
              <a:t>When there is an inconsistency in opinions, intervention is required via debate or by a third reviewer. </a:t>
            </a:r>
          </a:p>
          <a:p>
            <a:pPr marL="0" indent="0">
              <a:buNone/>
            </a:pPr>
            <a:endParaRPr lang="en-US" sz="1600" dirty="0"/>
          </a:p>
          <a:p>
            <a:r>
              <a:rPr lang="en-US" sz="1600" dirty="0"/>
              <a:t>The methods for this process also need to be planned in advance. It is essential to ensure the reproducibility of the literature selection process</a:t>
            </a:r>
          </a:p>
        </p:txBody>
      </p:sp>
    </p:spTree>
    <p:extLst>
      <p:ext uri="{BB962C8B-B14F-4D97-AF65-F5344CB8AC3E}">
        <p14:creationId xmlns:p14="http://schemas.microsoft.com/office/powerpoint/2010/main" val="2436420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72B5-D307-4EFC-1C81-334953076B27}"/>
              </a:ext>
            </a:extLst>
          </p:cNvPr>
          <p:cNvSpPr>
            <a:spLocks noGrp="1"/>
          </p:cNvSpPr>
          <p:nvPr>
            <p:ph type="title"/>
          </p:nvPr>
        </p:nvSpPr>
        <p:spPr/>
        <p:txBody>
          <a:bodyPr/>
          <a:lstStyle/>
          <a:p>
            <a:r>
              <a:rPr lang="en-US" dirty="0"/>
              <a:t>Quality of evidence</a:t>
            </a:r>
          </a:p>
        </p:txBody>
      </p:sp>
      <p:sp>
        <p:nvSpPr>
          <p:cNvPr id="3" name="Content Placeholder 2">
            <a:extLst>
              <a:ext uri="{FF2B5EF4-FFF2-40B4-BE49-F238E27FC236}">
                <a16:creationId xmlns:a16="http://schemas.microsoft.com/office/drawing/2014/main" id="{C207870D-5B57-9274-C4AD-A6AD1CFBC8A0}"/>
              </a:ext>
            </a:extLst>
          </p:cNvPr>
          <p:cNvSpPr>
            <a:spLocks noGrp="1"/>
          </p:cNvSpPr>
          <p:nvPr>
            <p:ph idx="1"/>
          </p:nvPr>
        </p:nvSpPr>
        <p:spPr>
          <a:xfrm>
            <a:off x="470647" y="2218765"/>
            <a:ext cx="8175812" cy="4316506"/>
          </a:xfrm>
        </p:spPr>
        <p:txBody>
          <a:bodyPr>
            <a:normAutofit lnSpcReduction="10000"/>
          </a:bodyPr>
          <a:lstStyle/>
          <a:p>
            <a:r>
              <a:rPr lang="en-US" sz="2000" dirty="0"/>
              <a:t>Well planned the systematic review or meta-analysis is, if the quality of evidence in the studies is low, the quality of the meta-analysis decreases, and incorrect results can be obtained </a:t>
            </a:r>
          </a:p>
          <a:p>
            <a:endParaRPr lang="en-US" sz="2000" dirty="0"/>
          </a:p>
          <a:p>
            <a:r>
              <a:rPr lang="en-US" sz="2000" dirty="0"/>
              <a:t>Even when using randomized studies with a high quality of evidence, evaluating the quality of evidence precisely helps determine the strength of recommendations in the meta-analysis. </a:t>
            </a:r>
          </a:p>
          <a:p>
            <a:endParaRPr lang="en-US" sz="2000" dirty="0"/>
          </a:p>
          <a:p>
            <a:r>
              <a:rPr lang="en-US" sz="2000" dirty="0"/>
              <a:t>One method of evaluating the quality of evidence in non-randomized studies is the </a:t>
            </a:r>
            <a:r>
              <a:rPr lang="en-US" sz="2000" b="1" dirty="0"/>
              <a:t>Newcastle-Ottawa Scale</a:t>
            </a:r>
            <a:r>
              <a:rPr lang="en-US" sz="2000" dirty="0"/>
              <a:t>, provided by the Ottawa Hospital Research Institute. </a:t>
            </a:r>
          </a:p>
        </p:txBody>
      </p:sp>
    </p:spTree>
    <p:extLst>
      <p:ext uri="{BB962C8B-B14F-4D97-AF65-F5344CB8AC3E}">
        <p14:creationId xmlns:p14="http://schemas.microsoft.com/office/powerpoint/2010/main" val="3928257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9BD9F-6CE4-1777-CE51-ED38953846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BB8012-39A5-708C-41C5-BACF4D9984AB}"/>
              </a:ext>
            </a:extLst>
          </p:cNvPr>
          <p:cNvSpPr>
            <a:spLocks noGrp="1"/>
          </p:cNvSpPr>
          <p:nvPr>
            <p:ph idx="1"/>
          </p:nvPr>
        </p:nvSpPr>
        <p:spPr>
          <a:xfrm>
            <a:off x="497541" y="2393576"/>
            <a:ext cx="8081683" cy="3626224"/>
          </a:xfrm>
        </p:spPr>
        <p:txBody>
          <a:bodyPr>
            <a:normAutofit/>
          </a:bodyPr>
          <a:lstStyle/>
          <a:p>
            <a:r>
              <a:rPr lang="en-US" dirty="0"/>
              <a:t>The quality of evidence is evaluated on the basis of:</a:t>
            </a:r>
          </a:p>
          <a:p>
            <a:pPr lvl="1"/>
            <a:r>
              <a:rPr lang="en-US" dirty="0"/>
              <a:t>The study limitations</a:t>
            </a:r>
          </a:p>
          <a:p>
            <a:pPr lvl="1"/>
            <a:r>
              <a:rPr lang="en-US" dirty="0"/>
              <a:t>Inaccuracies </a:t>
            </a:r>
          </a:p>
          <a:p>
            <a:pPr lvl="1"/>
            <a:r>
              <a:rPr lang="en-US" dirty="0"/>
              <a:t>Incompleteness of outcome data</a:t>
            </a:r>
          </a:p>
          <a:p>
            <a:pPr lvl="1"/>
            <a:r>
              <a:rPr lang="en-US" dirty="0"/>
              <a:t>Indirectness of evidence</a:t>
            </a:r>
          </a:p>
          <a:p>
            <a:pPr lvl="1"/>
            <a:r>
              <a:rPr lang="en-US" dirty="0"/>
              <a:t>Risk of publication bias </a:t>
            </a:r>
          </a:p>
          <a:p>
            <a:pPr lvl="1"/>
            <a:endParaRPr lang="en-US" dirty="0"/>
          </a:p>
          <a:p>
            <a:r>
              <a:rPr lang="en-US" dirty="0"/>
              <a:t>This is used to determine the strength of recommendations </a:t>
            </a:r>
          </a:p>
          <a:p>
            <a:endParaRPr lang="en-US" dirty="0"/>
          </a:p>
        </p:txBody>
      </p:sp>
    </p:spTree>
    <p:extLst>
      <p:ext uri="{BB962C8B-B14F-4D97-AF65-F5344CB8AC3E}">
        <p14:creationId xmlns:p14="http://schemas.microsoft.com/office/powerpoint/2010/main" val="2920798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D1B09-EA00-0DED-B38A-D7EABA8C5D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A3C9AF-D7C5-DE94-AAB5-1083E2900716}"/>
              </a:ext>
            </a:extLst>
          </p:cNvPr>
          <p:cNvSpPr>
            <a:spLocks noGrp="1"/>
          </p:cNvSpPr>
          <p:nvPr>
            <p:ph idx="1"/>
          </p:nvPr>
        </p:nvSpPr>
        <p:spPr>
          <a:xfrm>
            <a:off x="537882" y="2218765"/>
            <a:ext cx="8108577" cy="3801035"/>
          </a:xfrm>
        </p:spPr>
        <p:txBody>
          <a:bodyPr>
            <a:normAutofit/>
          </a:bodyPr>
          <a:lstStyle/>
          <a:p>
            <a:r>
              <a:rPr lang="en-US" dirty="0"/>
              <a:t>The study limitations are evaluated using the “risk of bias” method proposed by Cochrane. </a:t>
            </a:r>
          </a:p>
          <a:p>
            <a:endParaRPr lang="en-US" dirty="0"/>
          </a:p>
          <a:p>
            <a:r>
              <a:rPr lang="en-US" dirty="0"/>
              <a:t>This method classifies bias in randomized studies as “low,” “high,” or “unclear” on the basis of the presence or absence of six processes:</a:t>
            </a:r>
          </a:p>
          <a:p>
            <a:pPr lvl="1"/>
            <a:r>
              <a:rPr lang="en-US" dirty="0"/>
              <a:t>Random sequence generation</a:t>
            </a:r>
          </a:p>
          <a:p>
            <a:pPr lvl="1"/>
            <a:r>
              <a:rPr lang="en-US" dirty="0"/>
              <a:t>Allocation concealment</a:t>
            </a:r>
          </a:p>
          <a:p>
            <a:pPr lvl="1"/>
            <a:r>
              <a:rPr lang="en-US" dirty="0"/>
              <a:t>Blinding participants or investigators</a:t>
            </a:r>
          </a:p>
          <a:p>
            <a:pPr lvl="1"/>
            <a:r>
              <a:rPr lang="en-US" dirty="0"/>
              <a:t>Incomplete outcome data</a:t>
            </a:r>
          </a:p>
          <a:p>
            <a:pPr lvl="1"/>
            <a:r>
              <a:rPr lang="en-US" dirty="0"/>
              <a:t>Selective reporting and other biases </a:t>
            </a:r>
          </a:p>
        </p:txBody>
      </p:sp>
    </p:spTree>
    <p:extLst>
      <p:ext uri="{BB962C8B-B14F-4D97-AF65-F5344CB8AC3E}">
        <p14:creationId xmlns:p14="http://schemas.microsoft.com/office/powerpoint/2010/main" val="3723525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DA2E-EAC4-6630-A6FE-A35075E05B12}"/>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C9A0B4A3-CBAA-B6DB-1EAE-513A558DB6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3161578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2B4D-9EFA-5612-A44E-357AB360F57F}"/>
              </a:ext>
            </a:extLst>
          </p:cNvPr>
          <p:cNvSpPr>
            <a:spLocks noGrp="1"/>
          </p:cNvSpPr>
          <p:nvPr>
            <p:ph type="title"/>
          </p:nvPr>
        </p:nvSpPr>
        <p:spPr/>
        <p:txBody>
          <a:bodyPr/>
          <a:lstStyle/>
          <a:p>
            <a:r>
              <a:rPr lang="en-US" dirty="0"/>
              <a:t>Data extraction</a:t>
            </a:r>
          </a:p>
        </p:txBody>
      </p:sp>
      <p:sp>
        <p:nvSpPr>
          <p:cNvPr id="3" name="Content Placeholder 2">
            <a:extLst>
              <a:ext uri="{FF2B5EF4-FFF2-40B4-BE49-F238E27FC236}">
                <a16:creationId xmlns:a16="http://schemas.microsoft.com/office/drawing/2014/main" id="{19796FAA-F18F-90DD-BF76-2ADDFAEB3D66}"/>
              </a:ext>
            </a:extLst>
          </p:cNvPr>
          <p:cNvSpPr>
            <a:spLocks noGrp="1"/>
          </p:cNvSpPr>
          <p:nvPr>
            <p:ph idx="1"/>
          </p:nvPr>
        </p:nvSpPr>
        <p:spPr>
          <a:xfrm>
            <a:off x="484094" y="2218765"/>
            <a:ext cx="8108577" cy="4101353"/>
          </a:xfrm>
        </p:spPr>
        <p:txBody>
          <a:bodyPr>
            <a:normAutofit fontScale="92500" lnSpcReduction="20000"/>
          </a:bodyPr>
          <a:lstStyle/>
          <a:p>
            <a:r>
              <a:rPr lang="en-US" dirty="0"/>
              <a:t>Two different investigators extract data based on the objectives and form of the study; thereafter, the extracted data are reviewed.</a:t>
            </a:r>
          </a:p>
          <a:p>
            <a:pPr marL="0" indent="0">
              <a:buNone/>
            </a:pPr>
            <a:r>
              <a:rPr lang="en-US" dirty="0"/>
              <a:t> </a:t>
            </a:r>
          </a:p>
          <a:p>
            <a:r>
              <a:rPr lang="en-US" dirty="0"/>
              <a:t>Since the size and format of each variable are different, the size and format of the outcomes are also different, and slight changes may be required when combining the data.</a:t>
            </a:r>
          </a:p>
          <a:p>
            <a:pPr marL="0" indent="0">
              <a:buNone/>
            </a:pPr>
            <a:r>
              <a:rPr lang="en-US" dirty="0"/>
              <a:t> </a:t>
            </a:r>
          </a:p>
          <a:p>
            <a:r>
              <a:rPr lang="en-US" dirty="0"/>
              <a:t>If there are differences in the size and format of the outcome variables that cause difficulties combining the data, such as the use of different evaluation instruments or different evaluation timepoints, the analysis may be limited to a systematic review. </a:t>
            </a:r>
          </a:p>
          <a:p>
            <a:pPr marL="0" indent="0">
              <a:buNone/>
            </a:pPr>
            <a:endParaRPr lang="en-US" dirty="0"/>
          </a:p>
          <a:p>
            <a:r>
              <a:rPr lang="en-US" dirty="0"/>
              <a:t>The investigators resolve differences of opinion by debate, and if they fail to reach a consensus, a third-reviewer is consulted</a:t>
            </a:r>
          </a:p>
        </p:txBody>
      </p:sp>
    </p:spTree>
    <p:extLst>
      <p:ext uri="{BB962C8B-B14F-4D97-AF65-F5344CB8AC3E}">
        <p14:creationId xmlns:p14="http://schemas.microsoft.com/office/powerpoint/2010/main" val="3682279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659B7-61F6-B41E-15FF-BBE31C977FC6}"/>
              </a:ext>
            </a:extLst>
          </p:cNvPr>
          <p:cNvSpPr>
            <a:spLocks noGrp="1"/>
          </p:cNvSpPr>
          <p:nvPr>
            <p:ph type="title"/>
          </p:nvPr>
        </p:nvSpPr>
        <p:spPr/>
        <p:txBody>
          <a:bodyPr/>
          <a:lstStyle/>
          <a:p>
            <a:r>
              <a:rPr lang="en-US" dirty="0"/>
              <a:t>Data Analysis</a:t>
            </a:r>
          </a:p>
        </p:txBody>
      </p:sp>
      <p:sp>
        <p:nvSpPr>
          <p:cNvPr id="3" name="Content Placeholder 2">
            <a:extLst>
              <a:ext uri="{FF2B5EF4-FFF2-40B4-BE49-F238E27FC236}">
                <a16:creationId xmlns:a16="http://schemas.microsoft.com/office/drawing/2014/main" id="{F4D10F81-3F3B-94BC-392B-7B5B2016B874}"/>
              </a:ext>
            </a:extLst>
          </p:cNvPr>
          <p:cNvSpPr>
            <a:spLocks noGrp="1"/>
          </p:cNvSpPr>
          <p:nvPr>
            <p:ph idx="1"/>
          </p:nvPr>
        </p:nvSpPr>
        <p:spPr>
          <a:xfrm>
            <a:off x="578225" y="2245659"/>
            <a:ext cx="8027894" cy="4155141"/>
          </a:xfrm>
        </p:spPr>
        <p:txBody>
          <a:bodyPr>
            <a:normAutofit/>
          </a:bodyPr>
          <a:lstStyle/>
          <a:p>
            <a:r>
              <a:rPr lang="en-US" sz="2000" dirty="0"/>
              <a:t>The aim of a meta-analysis is to derive a conclusion with increased power and accuracy than what could not be able to achieve in individual studies. </a:t>
            </a:r>
          </a:p>
          <a:p>
            <a:endParaRPr lang="en-US" sz="2000" dirty="0"/>
          </a:p>
          <a:p>
            <a:r>
              <a:rPr lang="en-US" sz="2000" dirty="0"/>
              <a:t>Therefore, before analysis, it is crucial to evaluate the direction of effect, size of effect, homogeneity of effects among studies, and strength of evidence.</a:t>
            </a:r>
          </a:p>
          <a:p>
            <a:endParaRPr lang="en-US" sz="2000" dirty="0"/>
          </a:p>
          <a:p>
            <a:r>
              <a:rPr lang="en-US" sz="2000" dirty="0"/>
              <a:t>Thereafter, the data are reviewed qualitatively and quantitatively.</a:t>
            </a:r>
          </a:p>
        </p:txBody>
      </p:sp>
    </p:spTree>
    <p:extLst>
      <p:ext uri="{BB962C8B-B14F-4D97-AF65-F5344CB8AC3E}">
        <p14:creationId xmlns:p14="http://schemas.microsoft.com/office/powerpoint/2010/main" val="1854250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CDF5-9D9B-0CFA-4C60-F3F266A1BD7D}"/>
              </a:ext>
            </a:extLst>
          </p:cNvPr>
          <p:cNvSpPr>
            <a:spLocks noGrp="1"/>
          </p:cNvSpPr>
          <p:nvPr>
            <p:ph type="title"/>
          </p:nvPr>
        </p:nvSpPr>
        <p:spPr/>
        <p:txBody>
          <a:bodyPr/>
          <a:lstStyle/>
          <a:p>
            <a:r>
              <a:rPr lang="en-US" b="1" dirty="0"/>
              <a:t>SYSTEMATIC REVIEWS</a:t>
            </a:r>
          </a:p>
        </p:txBody>
      </p:sp>
      <p:sp>
        <p:nvSpPr>
          <p:cNvPr id="3" name="Content Placeholder 2">
            <a:extLst>
              <a:ext uri="{FF2B5EF4-FFF2-40B4-BE49-F238E27FC236}">
                <a16:creationId xmlns:a16="http://schemas.microsoft.com/office/drawing/2014/main" id="{7AD69DB7-A8E5-9595-63BF-BD17B55E2D27}"/>
              </a:ext>
            </a:extLst>
          </p:cNvPr>
          <p:cNvSpPr>
            <a:spLocks noGrp="1"/>
          </p:cNvSpPr>
          <p:nvPr>
            <p:ph idx="1"/>
          </p:nvPr>
        </p:nvSpPr>
        <p:spPr>
          <a:xfrm>
            <a:off x="501041" y="2489200"/>
            <a:ext cx="8079288" cy="3886548"/>
          </a:xfrm>
        </p:spPr>
        <p:txBody>
          <a:bodyPr/>
          <a:lstStyle/>
          <a:p>
            <a:r>
              <a:rPr lang="en-US" b="1" dirty="0"/>
              <a:t>Systematic review</a:t>
            </a:r>
            <a:r>
              <a:rPr lang="en-US" dirty="0"/>
              <a:t>: A systematic review attempts to collate all empirical evidence that fits pre-specified eligibility criteria to answer a specific research question.</a:t>
            </a:r>
          </a:p>
          <a:p>
            <a:pPr lvl="1"/>
            <a:r>
              <a:rPr lang="en-US" dirty="0"/>
              <a:t>It uses explicit, systematic methods</a:t>
            </a:r>
          </a:p>
          <a:p>
            <a:pPr lvl="1"/>
            <a:r>
              <a:rPr lang="en-US" dirty="0"/>
              <a:t>Minimizes bias</a:t>
            </a:r>
          </a:p>
          <a:p>
            <a:pPr lvl="1"/>
            <a:r>
              <a:rPr lang="en-US" dirty="0"/>
              <a:t>Providing reliable findings from which conclusions can be drawn and decisions made.</a:t>
            </a:r>
          </a:p>
          <a:p>
            <a:endParaRPr lang="en-US" dirty="0"/>
          </a:p>
          <a:p>
            <a:r>
              <a:rPr lang="en-US" dirty="0"/>
              <a:t>Systematic reviews provide the best available evidence to support evidence-based medicine</a:t>
            </a:r>
          </a:p>
        </p:txBody>
      </p:sp>
    </p:spTree>
    <p:extLst>
      <p:ext uri="{BB962C8B-B14F-4D97-AF65-F5344CB8AC3E}">
        <p14:creationId xmlns:p14="http://schemas.microsoft.com/office/powerpoint/2010/main" val="4137722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93A9E-E0A2-B45F-842B-E48600CF63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B2B5D7-E8CF-434D-800C-579AF9A37E78}"/>
              </a:ext>
            </a:extLst>
          </p:cNvPr>
          <p:cNvSpPr>
            <a:spLocks noGrp="1"/>
          </p:cNvSpPr>
          <p:nvPr>
            <p:ph idx="1"/>
          </p:nvPr>
        </p:nvSpPr>
        <p:spPr>
          <a:xfrm>
            <a:off x="416859" y="2205318"/>
            <a:ext cx="8162365" cy="3814482"/>
          </a:xfrm>
        </p:spPr>
        <p:txBody>
          <a:bodyPr>
            <a:normAutofit/>
          </a:bodyPr>
          <a:lstStyle/>
          <a:p>
            <a:r>
              <a:rPr lang="en-US" sz="2000" dirty="0"/>
              <a:t>If it is determined that the different research outcomes cannot be combined, all the results and characteristics of the individual studies are displayed in a table or in a </a:t>
            </a:r>
            <a:r>
              <a:rPr lang="en-US" sz="2000" b="1" dirty="0"/>
              <a:t>descriptive form</a:t>
            </a:r>
            <a:r>
              <a:rPr lang="en-US" sz="2000" dirty="0"/>
              <a:t>; this is referred to as a </a:t>
            </a:r>
            <a:r>
              <a:rPr lang="en-US" sz="2000" b="1" dirty="0"/>
              <a:t>qualitative review</a:t>
            </a:r>
            <a:r>
              <a:rPr lang="en-US" sz="2000" dirty="0"/>
              <a:t>. </a:t>
            </a:r>
          </a:p>
          <a:p>
            <a:endParaRPr lang="en-US" sz="2000" dirty="0"/>
          </a:p>
          <a:p>
            <a:r>
              <a:rPr lang="en-US" sz="2000" dirty="0"/>
              <a:t>A meta-analysis is a </a:t>
            </a:r>
            <a:r>
              <a:rPr lang="en-US" sz="2000" b="1" dirty="0"/>
              <a:t>quantitative review</a:t>
            </a:r>
            <a:r>
              <a:rPr lang="en-US" sz="2000" dirty="0"/>
              <a:t>, in which the clinical effectiveness is evaluated by calculating the weighted pooled estimate for the interventions in at least two separate studies.</a:t>
            </a:r>
          </a:p>
          <a:p>
            <a:endParaRPr lang="en-US" sz="2000" dirty="0"/>
          </a:p>
        </p:txBody>
      </p:sp>
    </p:spTree>
    <p:extLst>
      <p:ext uri="{BB962C8B-B14F-4D97-AF65-F5344CB8AC3E}">
        <p14:creationId xmlns:p14="http://schemas.microsoft.com/office/powerpoint/2010/main" val="3439223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59EC7-1593-8CE5-EB84-5FA5E73197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C85A56-0E94-50D5-53A0-FC1E8CE38FC5}"/>
              </a:ext>
            </a:extLst>
          </p:cNvPr>
          <p:cNvSpPr>
            <a:spLocks noGrp="1"/>
          </p:cNvSpPr>
          <p:nvPr>
            <p:ph idx="1"/>
          </p:nvPr>
        </p:nvSpPr>
        <p:spPr>
          <a:xfrm>
            <a:off x="403413" y="2205317"/>
            <a:ext cx="8229600" cy="4410635"/>
          </a:xfrm>
        </p:spPr>
        <p:txBody>
          <a:bodyPr>
            <a:normAutofit fontScale="92500" lnSpcReduction="20000"/>
          </a:bodyPr>
          <a:lstStyle/>
          <a:p>
            <a:r>
              <a:rPr lang="en-US" dirty="0"/>
              <a:t>The pooled estimate is the outcome of the meta-analysis and is typically explained using a forest plot (Figs. 3 and 4). </a:t>
            </a:r>
          </a:p>
          <a:p>
            <a:endParaRPr lang="en-US" dirty="0"/>
          </a:p>
          <a:p>
            <a:r>
              <a:rPr lang="en-US" dirty="0"/>
              <a:t>The black squares in the forest plot are the odds ratios (ORs) and 95% confidence intervals in each study. </a:t>
            </a:r>
          </a:p>
          <a:p>
            <a:endParaRPr lang="en-US" dirty="0"/>
          </a:p>
          <a:p>
            <a:r>
              <a:rPr lang="en-US" dirty="0"/>
              <a:t>The area of the squares represents the weight reflected in the meta-analysis. </a:t>
            </a:r>
          </a:p>
          <a:p>
            <a:endParaRPr lang="en-US" dirty="0"/>
          </a:p>
          <a:p>
            <a:r>
              <a:rPr lang="en-US" dirty="0"/>
              <a:t>The black diamond represents the OR and 95% confidence interval calculated across all the included studies. </a:t>
            </a:r>
          </a:p>
          <a:p>
            <a:endParaRPr lang="en-US" dirty="0"/>
          </a:p>
          <a:p>
            <a:r>
              <a:rPr lang="en-US" dirty="0"/>
              <a:t>The bold vertical line represents a lack of therapeutic effect (OR = 1); if the confidence interval includes OR = 1, it means no significant difference was found between the treatment and control groups.</a:t>
            </a:r>
          </a:p>
        </p:txBody>
      </p:sp>
    </p:spTree>
    <p:extLst>
      <p:ext uri="{BB962C8B-B14F-4D97-AF65-F5344CB8AC3E}">
        <p14:creationId xmlns:p14="http://schemas.microsoft.com/office/powerpoint/2010/main" val="2239039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7CE1D-3E1C-CF94-37EA-3FD15B82D2AF}"/>
              </a:ext>
            </a:extLst>
          </p:cNvPr>
          <p:cNvSpPr>
            <a:spLocks noGrp="1"/>
          </p:cNvSpPr>
          <p:nvPr>
            <p:ph type="title"/>
          </p:nvPr>
        </p:nvSpPr>
        <p:spPr/>
        <p:txBody>
          <a:bodyPr/>
          <a:lstStyle/>
          <a:p>
            <a:endParaRPr lang="en-US"/>
          </a:p>
        </p:txBody>
      </p:sp>
      <p:pic>
        <p:nvPicPr>
          <p:cNvPr id="5" name="Content Placeholder 4" descr="Box and whisker chart&#10;&#10;Description automatically generated with medium confidence">
            <a:extLst>
              <a:ext uri="{FF2B5EF4-FFF2-40B4-BE49-F238E27FC236}">
                <a16:creationId xmlns:a16="http://schemas.microsoft.com/office/drawing/2014/main" id="{6FA1A99B-8D22-EDC3-3E8C-06499FE440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875486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24FF-B135-2373-77B0-76AB1999E967}"/>
              </a:ext>
            </a:extLst>
          </p:cNvPr>
          <p:cNvSpPr>
            <a:spLocks noGrp="1"/>
          </p:cNvSpPr>
          <p:nvPr>
            <p:ph type="title"/>
          </p:nvPr>
        </p:nvSpPr>
        <p:spPr/>
        <p:txBody>
          <a:bodyPr/>
          <a:lstStyle/>
          <a:p>
            <a:endParaRPr lang="en-US"/>
          </a:p>
        </p:txBody>
      </p:sp>
      <p:pic>
        <p:nvPicPr>
          <p:cNvPr id="5" name="Content Placeholder 4" descr="Table&#10;&#10;Description automatically generated">
            <a:extLst>
              <a:ext uri="{FF2B5EF4-FFF2-40B4-BE49-F238E27FC236}">
                <a16:creationId xmlns:a16="http://schemas.microsoft.com/office/drawing/2014/main" id="{AAD5AC3F-F1FD-A725-693D-B0B3B2811F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68058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03B4-C349-E557-06B3-C762C9DE3E69}"/>
              </a:ext>
            </a:extLst>
          </p:cNvPr>
          <p:cNvSpPr>
            <a:spLocks noGrp="1"/>
          </p:cNvSpPr>
          <p:nvPr>
            <p:ph type="title"/>
          </p:nvPr>
        </p:nvSpPr>
        <p:spPr/>
        <p:txBody>
          <a:bodyPr/>
          <a:lstStyle/>
          <a:p>
            <a:r>
              <a:rPr lang="en-US" dirty="0"/>
              <a:t>Dichotomous variables and continuous variables</a:t>
            </a:r>
          </a:p>
        </p:txBody>
      </p:sp>
      <p:sp>
        <p:nvSpPr>
          <p:cNvPr id="3" name="Content Placeholder 2">
            <a:extLst>
              <a:ext uri="{FF2B5EF4-FFF2-40B4-BE49-F238E27FC236}">
                <a16:creationId xmlns:a16="http://schemas.microsoft.com/office/drawing/2014/main" id="{C5079C53-C1BF-8A69-B71B-DAA686F42AE2}"/>
              </a:ext>
            </a:extLst>
          </p:cNvPr>
          <p:cNvSpPr>
            <a:spLocks noGrp="1"/>
          </p:cNvSpPr>
          <p:nvPr>
            <p:ph idx="1"/>
          </p:nvPr>
        </p:nvSpPr>
        <p:spPr>
          <a:xfrm>
            <a:off x="524435" y="2299447"/>
            <a:ext cx="8122024" cy="3720353"/>
          </a:xfrm>
        </p:spPr>
        <p:txBody>
          <a:bodyPr>
            <a:normAutofit/>
          </a:bodyPr>
          <a:lstStyle/>
          <a:p>
            <a:r>
              <a:rPr lang="en-US" sz="2000" dirty="0"/>
              <a:t>In data analysis, outcome variables can be considered broadly in terms of dichotomous variables and continuous variables.</a:t>
            </a:r>
          </a:p>
          <a:p>
            <a:endParaRPr lang="en-US" sz="2000" dirty="0"/>
          </a:p>
          <a:p>
            <a:r>
              <a:rPr lang="en-US" sz="2000" b="1" dirty="0"/>
              <a:t>When combining data from continuous variables</a:t>
            </a:r>
          </a:p>
          <a:p>
            <a:pPr lvl="1"/>
            <a:r>
              <a:rPr lang="en-US" sz="1800" dirty="0"/>
              <a:t>the mean difference (MD) and standardized mean difference (SMD) are used</a:t>
            </a:r>
          </a:p>
          <a:p>
            <a:pPr lvl="1"/>
            <a:r>
              <a:rPr lang="en-US" sz="1800" dirty="0"/>
              <a:t>When results are presented in the same units, the MD can be used, but when results are presented in different units, the SMD should be used</a:t>
            </a:r>
          </a:p>
          <a:p>
            <a:endParaRPr lang="en-US" sz="2000" dirty="0"/>
          </a:p>
        </p:txBody>
      </p:sp>
    </p:spTree>
    <p:extLst>
      <p:ext uri="{BB962C8B-B14F-4D97-AF65-F5344CB8AC3E}">
        <p14:creationId xmlns:p14="http://schemas.microsoft.com/office/powerpoint/2010/main" val="3385361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5B77-98C3-31D4-BBB7-DA0439950A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F571F6-9845-81E9-7723-172632A58DC2}"/>
              </a:ext>
            </a:extLst>
          </p:cNvPr>
          <p:cNvSpPr>
            <a:spLocks noGrp="1"/>
          </p:cNvSpPr>
          <p:nvPr>
            <p:ph idx="1"/>
          </p:nvPr>
        </p:nvSpPr>
        <p:spPr>
          <a:xfrm>
            <a:off x="524435" y="2489200"/>
            <a:ext cx="8068236" cy="3530600"/>
          </a:xfrm>
        </p:spPr>
        <p:txBody>
          <a:bodyPr>
            <a:normAutofit/>
          </a:bodyPr>
          <a:lstStyle/>
          <a:p>
            <a:r>
              <a:rPr lang="en-US" sz="2000" b="1" dirty="0"/>
              <a:t>When combining data for dichotomous variables</a:t>
            </a:r>
          </a:p>
          <a:p>
            <a:pPr lvl="1"/>
            <a:r>
              <a:rPr lang="en-US" sz="1800" dirty="0"/>
              <a:t>the OR, risk ratio (RR), or risk difference (RD) can be used. </a:t>
            </a:r>
          </a:p>
          <a:p>
            <a:pPr lvl="1"/>
            <a:r>
              <a:rPr lang="en-US" sz="1800" dirty="0"/>
              <a:t>The RR and RD can be used for RCTs, quasi-experimental studies, or cohort studies</a:t>
            </a:r>
          </a:p>
          <a:p>
            <a:pPr lvl="1"/>
            <a:r>
              <a:rPr lang="en-US" sz="1800" dirty="0"/>
              <a:t>the OR can be used for other case-control studies or cross-sectional studies. </a:t>
            </a:r>
          </a:p>
          <a:p>
            <a:pPr lvl="2"/>
            <a:r>
              <a:rPr lang="en-US" sz="1600" dirty="0"/>
              <a:t>However, because the OR is difficult to interpret, using the RR and RD, if possible, is recommended</a:t>
            </a:r>
          </a:p>
        </p:txBody>
      </p:sp>
    </p:spTree>
    <p:extLst>
      <p:ext uri="{BB962C8B-B14F-4D97-AF65-F5344CB8AC3E}">
        <p14:creationId xmlns:p14="http://schemas.microsoft.com/office/powerpoint/2010/main" val="260199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7DDD-8EA2-CED3-0397-D8148C860430}"/>
              </a:ext>
            </a:extLst>
          </p:cNvPr>
          <p:cNvSpPr>
            <a:spLocks noGrp="1"/>
          </p:cNvSpPr>
          <p:nvPr>
            <p:ph type="title"/>
          </p:nvPr>
        </p:nvSpPr>
        <p:spPr/>
        <p:txBody>
          <a:bodyPr/>
          <a:lstStyle/>
          <a:p>
            <a:r>
              <a:rPr lang="en-US" dirty="0"/>
              <a:t>Fixed-effect models and random-effect models</a:t>
            </a:r>
          </a:p>
        </p:txBody>
      </p:sp>
      <p:sp>
        <p:nvSpPr>
          <p:cNvPr id="3" name="Content Placeholder 2">
            <a:extLst>
              <a:ext uri="{FF2B5EF4-FFF2-40B4-BE49-F238E27FC236}">
                <a16:creationId xmlns:a16="http://schemas.microsoft.com/office/drawing/2014/main" id="{9F429CB7-7E89-97E7-2CF5-DFA49A24D137}"/>
              </a:ext>
            </a:extLst>
          </p:cNvPr>
          <p:cNvSpPr>
            <a:spLocks noGrp="1"/>
          </p:cNvSpPr>
          <p:nvPr>
            <p:ph idx="1"/>
          </p:nvPr>
        </p:nvSpPr>
        <p:spPr>
          <a:xfrm>
            <a:off x="470647" y="2245659"/>
            <a:ext cx="8216153" cy="3774141"/>
          </a:xfrm>
        </p:spPr>
        <p:txBody>
          <a:bodyPr>
            <a:normAutofit/>
          </a:bodyPr>
          <a:lstStyle/>
          <a:p>
            <a:r>
              <a:rPr lang="en-US" dirty="0"/>
              <a:t>In order to analyze effect size, two types of models can be used:</a:t>
            </a:r>
          </a:p>
          <a:p>
            <a:pPr lvl="1"/>
            <a:r>
              <a:rPr lang="en-US" b="1" dirty="0"/>
              <a:t>a fixed-effect model</a:t>
            </a:r>
          </a:p>
          <a:p>
            <a:pPr lvl="2"/>
            <a:r>
              <a:rPr lang="en-US" dirty="0"/>
              <a:t>Assumes that the effect of treatment is the same, and that variation between results in different studies is due to random error. </a:t>
            </a:r>
          </a:p>
          <a:p>
            <a:pPr lvl="2"/>
            <a:r>
              <a:rPr lang="en-US" dirty="0"/>
              <a:t>Can be used when the studies are considered to have the same design and methodology, or when the variability in results within a study is small, and the variance is thought to be due to random error.</a:t>
            </a:r>
          </a:p>
          <a:p>
            <a:pPr lvl="1"/>
            <a:r>
              <a:rPr lang="en-US" b="1" dirty="0"/>
              <a:t>a random-effect model</a:t>
            </a:r>
            <a:r>
              <a:rPr lang="en-US" dirty="0"/>
              <a:t>. </a:t>
            </a:r>
          </a:p>
          <a:p>
            <a:pPr lvl="2"/>
            <a:r>
              <a:rPr lang="en-US" dirty="0"/>
              <a:t>Assumes heterogeneity between the studies being combined</a:t>
            </a:r>
          </a:p>
          <a:p>
            <a:pPr lvl="2"/>
            <a:r>
              <a:rPr lang="en-US" dirty="0"/>
              <a:t>Can be used when the studies are assumed different</a:t>
            </a:r>
          </a:p>
          <a:p>
            <a:pPr lvl="2"/>
            <a:r>
              <a:rPr lang="en-US" dirty="0"/>
              <a:t>Differences in variation among studies are thought to be due to not only random error but </a:t>
            </a:r>
            <a:r>
              <a:rPr lang="en-US" dirty="0" err="1"/>
              <a:t>alsobetween</a:t>
            </a:r>
            <a:r>
              <a:rPr lang="en-US" dirty="0"/>
              <a:t>-study variability in results</a:t>
            </a:r>
          </a:p>
        </p:txBody>
      </p:sp>
    </p:spTree>
    <p:extLst>
      <p:ext uri="{BB962C8B-B14F-4D97-AF65-F5344CB8AC3E}">
        <p14:creationId xmlns:p14="http://schemas.microsoft.com/office/powerpoint/2010/main" val="382401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0BC5F-F359-C26A-EF3A-E95094F967C0}"/>
              </a:ext>
            </a:extLst>
          </p:cNvPr>
          <p:cNvSpPr>
            <a:spLocks noGrp="1"/>
          </p:cNvSpPr>
          <p:nvPr>
            <p:ph type="title"/>
          </p:nvPr>
        </p:nvSpPr>
        <p:spPr/>
        <p:txBody>
          <a:bodyPr/>
          <a:lstStyle/>
          <a:p>
            <a:r>
              <a:rPr lang="en-US" dirty="0"/>
              <a:t>Heterogeneity</a:t>
            </a:r>
          </a:p>
        </p:txBody>
      </p:sp>
      <p:sp>
        <p:nvSpPr>
          <p:cNvPr id="3" name="Content Placeholder 2">
            <a:extLst>
              <a:ext uri="{FF2B5EF4-FFF2-40B4-BE49-F238E27FC236}">
                <a16:creationId xmlns:a16="http://schemas.microsoft.com/office/drawing/2014/main" id="{17B793AB-1D5C-6CA4-96BF-8FC821F776CF}"/>
              </a:ext>
            </a:extLst>
          </p:cNvPr>
          <p:cNvSpPr>
            <a:spLocks noGrp="1"/>
          </p:cNvSpPr>
          <p:nvPr>
            <p:ph idx="1"/>
          </p:nvPr>
        </p:nvSpPr>
        <p:spPr>
          <a:xfrm>
            <a:off x="605118" y="2286000"/>
            <a:ext cx="8054788" cy="3733800"/>
          </a:xfrm>
        </p:spPr>
        <p:txBody>
          <a:bodyPr/>
          <a:lstStyle/>
          <a:p>
            <a:r>
              <a:rPr lang="en-US" dirty="0"/>
              <a:t>Homogeneity test is a method whether the degree of heterogeneity is greater than would be expected to occur naturally</a:t>
            </a:r>
          </a:p>
          <a:p>
            <a:endParaRPr lang="en-US" dirty="0"/>
          </a:p>
          <a:p>
            <a:r>
              <a:rPr lang="en-US" b="1" dirty="0"/>
              <a:t>Three types of homogeneity tests can be used: </a:t>
            </a:r>
          </a:p>
          <a:p>
            <a:pPr lvl="1"/>
            <a:r>
              <a:rPr lang="en-US" dirty="0"/>
              <a:t>1) forest plot, </a:t>
            </a:r>
          </a:p>
          <a:p>
            <a:pPr lvl="1"/>
            <a:r>
              <a:rPr lang="en-US" dirty="0"/>
              <a:t>2) Cochrane’s Q test (chi-squared)</a:t>
            </a:r>
          </a:p>
          <a:p>
            <a:pPr lvl="1"/>
            <a:r>
              <a:rPr lang="en-US" dirty="0"/>
              <a:t>3) Higgins I</a:t>
            </a:r>
            <a:r>
              <a:rPr lang="en-US" baseline="30000" dirty="0"/>
              <a:t>2 </a:t>
            </a:r>
            <a:r>
              <a:rPr lang="en-US" dirty="0"/>
              <a:t>  statistics.</a:t>
            </a:r>
          </a:p>
        </p:txBody>
      </p:sp>
    </p:spTree>
    <p:extLst>
      <p:ext uri="{BB962C8B-B14F-4D97-AF65-F5344CB8AC3E}">
        <p14:creationId xmlns:p14="http://schemas.microsoft.com/office/powerpoint/2010/main" val="620448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C0BD8-6E6E-A3F4-013B-CEF6B8F23546}"/>
              </a:ext>
            </a:extLst>
          </p:cNvPr>
          <p:cNvSpPr>
            <a:spLocks noGrp="1"/>
          </p:cNvSpPr>
          <p:nvPr>
            <p:ph type="title"/>
          </p:nvPr>
        </p:nvSpPr>
        <p:spPr/>
        <p:txBody>
          <a:bodyPr/>
          <a:lstStyle/>
          <a:p>
            <a:r>
              <a:rPr lang="en-US" dirty="0"/>
              <a:t>Publication bias</a:t>
            </a:r>
          </a:p>
        </p:txBody>
      </p:sp>
      <p:sp>
        <p:nvSpPr>
          <p:cNvPr id="3" name="Content Placeholder 2">
            <a:extLst>
              <a:ext uri="{FF2B5EF4-FFF2-40B4-BE49-F238E27FC236}">
                <a16:creationId xmlns:a16="http://schemas.microsoft.com/office/drawing/2014/main" id="{92C21595-8390-822C-7EE0-EDB310552264}"/>
              </a:ext>
            </a:extLst>
          </p:cNvPr>
          <p:cNvSpPr>
            <a:spLocks noGrp="1"/>
          </p:cNvSpPr>
          <p:nvPr>
            <p:ph idx="1"/>
          </p:nvPr>
        </p:nvSpPr>
        <p:spPr>
          <a:xfrm>
            <a:off x="510988" y="2489200"/>
            <a:ext cx="8108577" cy="3530600"/>
          </a:xfrm>
        </p:spPr>
        <p:txBody>
          <a:bodyPr>
            <a:normAutofit/>
          </a:bodyPr>
          <a:lstStyle/>
          <a:p>
            <a:r>
              <a:rPr lang="en-US" dirty="0"/>
              <a:t>Publication bias is the most common type of reporting bias in meta-analyses. </a:t>
            </a:r>
          </a:p>
          <a:p>
            <a:endParaRPr lang="en-US" dirty="0"/>
          </a:p>
          <a:p>
            <a:r>
              <a:rPr lang="en-US" dirty="0"/>
              <a:t>This refers to the distortion of meta-analysis outcomes due to the higher likelihood of publication of statistically significant studies rather than non-significant studies. </a:t>
            </a:r>
          </a:p>
          <a:p>
            <a:endParaRPr lang="en-US" dirty="0"/>
          </a:p>
          <a:p>
            <a:r>
              <a:rPr lang="en-US" dirty="0"/>
              <a:t>In order to test the presence or absence of publication bias, first, a funnel plot can be used (Fig. 5). </a:t>
            </a:r>
          </a:p>
        </p:txBody>
      </p:sp>
    </p:spTree>
    <p:extLst>
      <p:ext uri="{BB962C8B-B14F-4D97-AF65-F5344CB8AC3E}">
        <p14:creationId xmlns:p14="http://schemas.microsoft.com/office/powerpoint/2010/main" val="1804255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4012-EFF6-B58D-2197-1DC9EA4D3301}"/>
              </a:ext>
            </a:extLst>
          </p:cNvPr>
          <p:cNvSpPr>
            <a:spLocks noGrp="1"/>
          </p:cNvSpPr>
          <p:nvPr>
            <p:ph type="title"/>
          </p:nvPr>
        </p:nvSpPr>
        <p:spPr/>
        <p:txBody>
          <a:bodyPr/>
          <a:lstStyle/>
          <a:p>
            <a:endParaRPr lang="en-US"/>
          </a:p>
        </p:txBody>
      </p:sp>
      <p:pic>
        <p:nvPicPr>
          <p:cNvPr id="5" name="Content Placeholder 4" descr="Histogram&#10;&#10;Description automatically generated with low confidence">
            <a:extLst>
              <a:ext uri="{FF2B5EF4-FFF2-40B4-BE49-F238E27FC236}">
                <a16:creationId xmlns:a16="http://schemas.microsoft.com/office/drawing/2014/main" id="{750795D6-3FAD-E222-0699-BF75C0F7E8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970766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BD48-B432-304E-D6D3-D6B8D5067B7D}"/>
              </a:ext>
            </a:extLst>
          </p:cNvPr>
          <p:cNvSpPr>
            <a:spLocks noGrp="1"/>
          </p:cNvSpPr>
          <p:nvPr>
            <p:ph type="title"/>
          </p:nvPr>
        </p:nvSpPr>
        <p:spPr/>
        <p:txBody>
          <a:bodyPr/>
          <a:lstStyle/>
          <a:p>
            <a:r>
              <a:rPr lang="en-US" b="1" dirty="0"/>
              <a:t>LEVELS OF EVIDENCE PYRAMID</a:t>
            </a:r>
          </a:p>
        </p:txBody>
      </p:sp>
      <p:pic>
        <p:nvPicPr>
          <p:cNvPr id="5" name="Content Placeholder 4">
            <a:extLst>
              <a:ext uri="{FF2B5EF4-FFF2-40B4-BE49-F238E27FC236}">
                <a16:creationId xmlns:a16="http://schemas.microsoft.com/office/drawing/2014/main" id="{7E7608B2-1272-717D-BA4C-BE3326881D37}"/>
              </a:ext>
            </a:extLst>
          </p:cNvPr>
          <p:cNvPicPr>
            <a:picLocks noGrp="1" noChangeAspect="1"/>
          </p:cNvPicPr>
          <p:nvPr>
            <p:ph idx="1"/>
          </p:nvPr>
        </p:nvPicPr>
        <p:blipFill>
          <a:blip r:embed="rId2"/>
          <a:stretch>
            <a:fillRect/>
          </a:stretch>
        </p:blipFill>
        <p:spPr>
          <a:xfrm>
            <a:off x="1943378" y="2489200"/>
            <a:ext cx="5257243" cy="3530600"/>
          </a:xfrm>
        </p:spPr>
      </p:pic>
      <p:sp>
        <p:nvSpPr>
          <p:cNvPr id="6" name="Arrow: Up 5">
            <a:extLst>
              <a:ext uri="{FF2B5EF4-FFF2-40B4-BE49-F238E27FC236}">
                <a16:creationId xmlns:a16="http://schemas.microsoft.com/office/drawing/2014/main" id="{D36E8AD2-10CA-F4F1-840A-9D2EB64686B8}"/>
              </a:ext>
            </a:extLst>
          </p:cNvPr>
          <p:cNvSpPr/>
          <p:nvPr/>
        </p:nvSpPr>
        <p:spPr>
          <a:xfrm>
            <a:off x="1175657" y="2705878"/>
            <a:ext cx="447870" cy="322839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1B4B263-7F66-B83A-63D4-832611BA0897}"/>
              </a:ext>
            </a:extLst>
          </p:cNvPr>
          <p:cNvSpPr txBox="1"/>
          <p:nvPr/>
        </p:nvSpPr>
        <p:spPr>
          <a:xfrm>
            <a:off x="964504" y="2242159"/>
            <a:ext cx="1177447" cy="369332"/>
          </a:xfrm>
          <a:prstGeom prst="rect">
            <a:avLst/>
          </a:prstGeom>
          <a:noFill/>
        </p:spPr>
        <p:txBody>
          <a:bodyPr wrap="square" rtlCol="0">
            <a:spAutoFit/>
          </a:bodyPr>
          <a:lstStyle/>
          <a:p>
            <a:r>
              <a:rPr lang="en-US" b="1" dirty="0"/>
              <a:t>Highest</a:t>
            </a:r>
          </a:p>
        </p:txBody>
      </p:sp>
      <p:sp>
        <p:nvSpPr>
          <p:cNvPr id="8" name="TextBox 7">
            <a:extLst>
              <a:ext uri="{FF2B5EF4-FFF2-40B4-BE49-F238E27FC236}">
                <a16:creationId xmlns:a16="http://schemas.microsoft.com/office/drawing/2014/main" id="{0A4C283A-A63F-4ACB-F0AA-A38DD8B80743}"/>
              </a:ext>
            </a:extLst>
          </p:cNvPr>
          <p:cNvSpPr txBox="1"/>
          <p:nvPr/>
        </p:nvSpPr>
        <p:spPr>
          <a:xfrm>
            <a:off x="964504" y="6019800"/>
            <a:ext cx="978874" cy="369332"/>
          </a:xfrm>
          <a:prstGeom prst="rect">
            <a:avLst/>
          </a:prstGeom>
          <a:noFill/>
        </p:spPr>
        <p:txBody>
          <a:bodyPr wrap="square" rtlCol="0">
            <a:spAutoFit/>
          </a:bodyPr>
          <a:lstStyle/>
          <a:p>
            <a:r>
              <a:rPr lang="en-US" b="1" dirty="0"/>
              <a:t>Lowest</a:t>
            </a:r>
          </a:p>
        </p:txBody>
      </p:sp>
    </p:spTree>
    <p:extLst>
      <p:ext uri="{BB962C8B-B14F-4D97-AF65-F5344CB8AC3E}">
        <p14:creationId xmlns:p14="http://schemas.microsoft.com/office/powerpoint/2010/main" val="1674182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CE85-5E35-2927-1B48-1DB6FD49EF76}"/>
              </a:ext>
            </a:extLst>
          </p:cNvPr>
          <p:cNvSpPr>
            <a:spLocks noGrp="1"/>
          </p:cNvSpPr>
          <p:nvPr>
            <p:ph type="title"/>
          </p:nvPr>
        </p:nvSpPr>
        <p:spPr/>
        <p:txBody>
          <a:bodyPr/>
          <a:lstStyle/>
          <a:p>
            <a:r>
              <a:rPr lang="en-US" dirty="0"/>
              <a:t>Funnel plot</a:t>
            </a:r>
          </a:p>
        </p:txBody>
      </p:sp>
      <p:sp>
        <p:nvSpPr>
          <p:cNvPr id="3" name="Content Placeholder 2">
            <a:extLst>
              <a:ext uri="{FF2B5EF4-FFF2-40B4-BE49-F238E27FC236}">
                <a16:creationId xmlns:a16="http://schemas.microsoft.com/office/drawing/2014/main" id="{43979FAB-2FAF-FA8C-2F8C-8537FA31420B}"/>
              </a:ext>
            </a:extLst>
          </p:cNvPr>
          <p:cNvSpPr>
            <a:spLocks noGrp="1"/>
          </p:cNvSpPr>
          <p:nvPr>
            <p:ph idx="1"/>
          </p:nvPr>
        </p:nvSpPr>
        <p:spPr>
          <a:xfrm>
            <a:off x="497541" y="2489200"/>
            <a:ext cx="8148918" cy="3530600"/>
          </a:xfrm>
        </p:spPr>
        <p:txBody>
          <a:bodyPr>
            <a:normAutofit/>
          </a:bodyPr>
          <a:lstStyle/>
          <a:p>
            <a:r>
              <a:rPr lang="en-US" dirty="0"/>
              <a:t>Studies are plotted on a scatter plot with effect size on the x-axis and precision or total sample size on the y-axis. </a:t>
            </a:r>
          </a:p>
          <a:p>
            <a:r>
              <a:rPr lang="en-US" dirty="0"/>
              <a:t>If the points form an upside-down funnel shape, with a broad base that narrows towards the top of the plot, this indicates the absence of a publication bias (Fig. 5A). </a:t>
            </a:r>
          </a:p>
          <a:p>
            <a:r>
              <a:rPr lang="en-US" dirty="0"/>
              <a:t>if the plot shows an asymmetric shape, with no points on one side of the graph, then publication bias can be suspected (Fig. 5B)</a:t>
            </a:r>
          </a:p>
        </p:txBody>
      </p:sp>
    </p:spTree>
    <p:extLst>
      <p:ext uri="{BB962C8B-B14F-4D97-AF65-F5344CB8AC3E}">
        <p14:creationId xmlns:p14="http://schemas.microsoft.com/office/powerpoint/2010/main" val="459131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6744-B75F-4B3D-E699-664DC19EAE96}"/>
              </a:ext>
            </a:extLst>
          </p:cNvPr>
          <p:cNvSpPr>
            <a:spLocks noGrp="1"/>
          </p:cNvSpPr>
          <p:nvPr>
            <p:ph type="title"/>
          </p:nvPr>
        </p:nvSpPr>
        <p:spPr/>
        <p:txBody>
          <a:bodyPr/>
          <a:lstStyle/>
          <a:p>
            <a:r>
              <a:rPr lang="en-US" dirty="0"/>
              <a:t>Result Presentation</a:t>
            </a:r>
          </a:p>
        </p:txBody>
      </p:sp>
      <p:sp>
        <p:nvSpPr>
          <p:cNvPr id="3" name="Content Placeholder 2">
            <a:extLst>
              <a:ext uri="{FF2B5EF4-FFF2-40B4-BE49-F238E27FC236}">
                <a16:creationId xmlns:a16="http://schemas.microsoft.com/office/drawing/2014/main" id="{EEED679E-D08C-0A96-FE52-8639FBACA22D}"/>
              </a:ext>
            </a:extLst>
          </p:cNvPr>
          <p:cNvSpPr>
            <a:spLocks noGrp="1"/>
          </p:cNvSpPr>
          <p:nvPr>
            <p:ph idx="1"/>
          </p:nvPr>
        </p:nvSpPr>
        <p:spPr>
          <a:xfrm>
            <a:off x="551329" y="2164976"/>
            <a:ext cx="8108577" cy="4262718"/>
          </a:xfrm>
        </p:spPr>
        <p:txBody>
          <a:bodyPr>
            <a:normAutofit/>
          </a:bodyPr>
          <a:lstStyle/>
          <a:p>
            <a:r>
              <a:rPr lang="en-US" sz="2000" dirty="0"/>
              <a:t>When reporting the results of a systematic review or meta-analysis, the analytical content and methods should be described in detail. </a:t>
            </a:r>
          </a:p>
          <a:p>
            <a:pPr lvl="1">
              <a:buFont typeface="+mj-lt"/>
              <a:buAutoNum type="arabicPeriod"/>
            </a:pPr>
            <a:r>
              <a:rPr lang="en-US" sz="1800" dirty="0"/>
              <a:t>A flowchart is displayed with the literature search and selection process according to the inclusion/exclusion criteria. </a:t>
            </a:r>
          </a:p>
          <a:p>
            <a:pPr lvl="1">
              <a:buFont typeface="+mj-lt"/>
              <a:buAutoNum type="arabicPeriod"/>
            </a:pPr>
            <a:r>
              <a:rPr lang="en-US" sz="1800" dirty="0"/>
              <a:t>A table is shown with the characteristics of the included studies. </a:t>
            </a:r>
          </a:p>
          <a:p>
            <a:pPr lvl="1">
              <a:buFont typeface="+mj-lt"/>
              <a:buAutoNum type="arabicPeriod"/>
            </a:pPr>
            <a:r>
              <a:rPr lang="en-US" sz="1800" dirty="0"/>
              <a:t>A table should also be included with information related to the quality of evidence</a:t>
            </a:r>
          </a:p>
          <a:p>
            <a:pPr lvl="1">
              <a:buFont typeface="+mj-lt"/>
              <a:buAutoNum type="arabicPeriod"/>
            </a:pPr>
            <a:r>
              <a:rPr lang="en-US" sz="1800" dirty="0"/>
              <a:t>The results of data analysis are shown in a forest plot and funnel plot. </a:t>
            </a:r>
          </a:p>
        </p:txBody>
      </p:sp>
    </p:spTree>
    <p:extLst>
      <p:ext uri="{BB962C8B-B14F-4D97-AF65-F5344CB8AC3E}">
        <p14:creationId xmlns:p14="http://schemas.microsoft.com/office/powerpoint/2010/main" val="1000699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249F9-1BEF-F389-560A-DAEB7D8409F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3806FB9-15B3-AAD9-B9EA-732C1F278B68}"/>
              </a:ext>
            </a:extLst>
          </p:cNvPr>
          <p:cNvSpPr>
            <a:spLocks noGrp="1"/>
          </p:cNvSpPr>
          <p:nvPr>
            <p:ph idx="1"/>
          </p:nvPr>
        </p:nvSpPr>
        <p:spPr>
          <a:xfrm>
            <a:off x="551329" y="2272553"/>
            <a:ext cx="8054789" cy="4410635"/>
          </a:xfrm>
        </p:spPr>
        <p:txBody>
          <a:bodyPr>
            <a:normAutofit lnSpcReduction="10000"/>
          </a:bodyPr>
          <a:lstStyle/>
          <a:p>
            <a:r>
              <a:rPr lang="en-US" dirty="0"/>
              <a:t>When performing a systematic literature review or meta-analysis, if the quality of studies is not properly evaluated or if proper methodology is not strictly applied, the results can be biased and the outcomes can be incorrect. </a:t>
            </a:r>
          </a:p>
          <a:p>
            <a:r>
              <a:rPr lang="en-US" dirty="0"/>
              <a:t>However, when systematic reviews and meta-analyses are properly implemented, they can yield powerful results that could usually only be achieved using large-scale RCTs, which are difficult to perform in individual studies. </a:t>
            </a:r>
          </a:p>
          <a:p>
            <a:r>
              <a:rPr lang="en-US" dirty="0"/>
              <a:t>As our understanding of evidence-based medicine increases and its importance is better appreciated, the number of systematic reviews and meta-analyses will keep increasing. </a:t>
            </a:r>
          </a:p>
          <a:p>
            <a:r>
              <a:rPr lang="en-US" dirty="0"/>
              <a:t>However, indiscriminate acceptance of the results of all these meta-analyses can be dangerous, and hence, we recommend that their results be received critically on the basis of a more accurate understanding</a:t>
            </a:r>
          </a:p>
        </p:txBody>
      </p:sp>
    </p:spTree>
    <p:extLst>
      <p:ext uri="{BB962C8B-B14F-4D97-AF65-F5344CB8AC3E}">
        <p14:creationId xmlns:p14="http://schemas.microsoft.com/office/powerpoint/2010/main" val="33765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81403-5103-0515-3674-289B03B688B8}"/>
              </a:ext>
            </a:extLst>
          </p:cNvPr>
          <p:cNvSpPr>
            <a:spLocks noGrp="1"/>
          </p:cNvSpPr>
          <p:nvPr>
            <p:ph type="title"/>
          </p:nvPr>
        </p:nvSpPr>
        <p:spPr/>
        <p:txBody>
          <a:bodyPr/>
          <a:lstStyle/>
          <a:p>
            <a:r>
              <a:rPr lang="en-US" b="1" dirty="0"/>
              <a:t>SYSTEMATIC REVIEWS DEFINITION</a:t>
            </a:r>
          </a:p>
        </p:txBody>
      </p:sp>
      <p:sp>
        <p:nvSpPr>
          <p:cNvPr id="3" name="Content Placeholder 2">
            <a:extLst>
              <a:ext uri="{FF2B5EF4-FFF2-40B4-BE49-F238E27FC236}">
                <a16:creationId xmlns:a16="http://schemas.microsoft.com/office/drawing/2014/main" id="{0C80715E-4BE8-DA09-CE2D-C6895101395C}"/>
              </a:ext>
            </a:extLst>
          </p:cNvPr>
          <p:cNvSpPr>
            <a:spLocks noGrp="1"/>
          </p:cNvSpPr>
          <p:nvPr>
            <p:ph idx="1"/>
          </p:nvPr>
        </p:nvSpPr>
        <p:spPr>
          <a:xfrm>
            <a:off x="551145" y="2304789"/>
            <a:ext cx="8091814" cy="3715011"/>
          </a:xfrm>
        </p:spPr>
        <p:txBody>
          <a:bodyPr/>
          <a:lstStyle/>
          <a:p>
            <a:r>
              <a:rPr lang="en-US" b="1" dirty="0"/>
              <a:t>The key characteristics of a systematic review are:</a:t>
            </a:r>
          </a:p>
          <a:p>
            <a:pPr lvl="1">
              <a:buFont typeface="+mj-lt"/>
              <a:buAutoNum type="alphaLcParenR"/>
            </a:pPr>
            <a:r>
              <a:rPr lang="en-US" dirty="0"/>
              <a:t>a clearly stated set of objectives with an explicit, reproducible methodology;</a:t>
            </a:r>
          </a:p>
          <a:p>
            <a:pPr lvl="1">
              <a:buFont typeface="+mj-lt"/>
              <a:buAutoNum type="alphaLcParenR"/>
            </a:pPr>
            <a:r>
              <a:rPr lang="en-US" dirty="0"/>
              <a:t>a systematic search that attempts to identify all studies that would meet the eligibility criteria;</a:t>
            </a:r>
          </a:p>
          <a:p>
            <a:pPr lvl="1">
              <a:buFont typeface="+mj-lt"/>
              <a:buAutoNum type="alphaLcParenR"/>
            </a:pPr>
            <a:r>
              <a:rPr lang="en-US" dirty="0"/>
              <a:t>an assessment of the validity of the findings of the included studies, for example through the assessment of risk of bias; and</a:t>
            </a:r>
          </a:p>
          <a:p>
            <a:pPr lvl="1">
              <a:buFont typeface="+mj-lt"/>
              <a:buAutoNum type="alphaLcParenR"/>
            </a:pPr>
            <a:r>
              <a:rPr lang="en-US" dirty="0"/>
              <a:t>systematic presentation, and synthesis, of the characteristics and findings of the included studies.</a:t>
            </a:r>
          </a:p>
        </p:txBody>
      </p:sp>
    </p:spTree>
    <p:extLst>
      <p:ext uri="{BB962C8B-B14F-4D97-AF65-F5344CB8AC3E}">
        <p14:creationId xmlns:p14="http://schemas.microsoft.com/office/powerpoint/2010/main" val="4159611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DC6C2-2DB5-5F0C-1245-C23A3FF763D0}"/>
              </a:ext>
            </a:extLst>
          </p:cNvPr>
          <p:cNvSpPr>
            <a:spLocks noGrp="1"/>
          </p:cNvSpPr>
          <p:nvPr>
            <p:ph type="title"/>
          </p:nvPr>
        </p:nvSpPr>
        <p:spPr/>
        <p:txBody>
          <a:bodyPr/>
          <a:lstStyle/>
          <a:p>
            <a:r>
              <a:rPr lang="en-US" b="1" dirty="0"/>
              <a:t>META-ANALYSIS</a:t>
            </a:r>
          </a:p>
        </p:txBody>
      </p:sp>
      <p:sp>
        <p:nvSpPr>
          <p:cNvPr id="3" name="Content Placeholder 2">
            <a:extLst>
              <a:ext uri="{FF2B5EF4-FFF2-40B4-BE49-F238E27FC236}">
                <a16:creationId xmlns:a16="http://schemas.microsoft.com/office/drawing/2014/main" id="{BEB91350-8EEE-F754-B1A7-582B33636A33}"/>
              </a:ext>
            </a:extLst>
          </p:cNvPr>
          <p:cNvSpPr>
            <a:spLocks noGrp="1"/>
          </p:cNvSpPr>
          <p:nvPr>
            <p:ph idx="1"/>
          </p:nvPr>
        </p:nvSpPr>
        <p:spPr>
          <a:xfrm>
            <a:off x="526093" y="2204581"/>
            <a:ext cx="8066762" cy="4221271"/>
          </a:xfrm>
        </p:spPr>
        <p:txBody>
          <a:bodyPr>
            <a:normAutofit fontScale="92500" lnSpcReduction="10000"/>
          </a:bodyPr>
          <a:lstStyle/>
          <a:p>
            <a:r>
              <a:rPr lang="en-US" b="1" dirty="0"/>
              <a:t>Meta-analysis:</a:t>
            </a:r>
            <a:r>
              <a:rPr lang="en-US" dirty="0"/>
              <a:t> Meta-analysis is the use of statistical techniques to integrate and summarize the results of included studies.</a:t>
            </a:r>
          </a:p>
          <a:p>
            <a:endParaRPr lang="en-US" dirty="0"/>
          </a:p>
          <a:p>
            <a:r>
              <a:rPr lang="en-US" b="1" dirty="0"/>
              <a:t>RELATIONSHIP WITH SYSTEMATIC REVIEWS: </a:t>
            </a:r>
            <a:r>
              <a:rPr lang="en-US" dirty="0"/>
              <a:t>Many systematic reviews contain meta-analyses, but not all.</a:t>
            </a:r>
          </a:p>
          <a:p>
            <a:endParaRPr lang="en-US" dirty="0"/>
          </a:p>
          <a:p>
            <a:r>
              <a:rPr lang="en-US" dirty="0"/>
              <a:t>By combining information from all relevant studies, meta-analyses can provide more precise estimates of the effects of health care than those derived from the individual studies included within a systematic review.</a:t>
            </a:r>
          </a:p>
          <a:p>
            <a:endParaRPr lang="en-US" dirty="0"/>
          </a:p>
          <a:p>
            <a:r>
              <a:rPr lang="en-US" dirty="0"/>
              <a:t>To obtain more reliable results, a meta-analysis is mainly conducted on randomized controlled trials (RCTs), which have a high level of evidence</a:t>
            </a:r>
          </a:p>
        </p:txBody>
      </p:sp>
    </p:spTree>
    <p:extLst>
      <p:ext uri="{BB962C8B-B14F-4D97-AF65-F5344CB8AC3E}">
        <p14:creationId xmlns:p14="http://schemas.microsoft.com/office/powerpoint/2010/main" val="896327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7F6C-9AF6-CADA-A0B2-373E8173A9C4}"/>
              </a:ext>
            </a:extLst>
          </p:cNvPr>
          <p:cNvSpPr>
            <a:spLocks noGrp="1"/>
          </p:cNvSpPr>
          <p:nvPr>
            <p:ph type="title"/>
          </p:nvPr>
        </p:nvSpPr>
        <p:spPr/>
        <p:txBody>
          <a:bodyPr/>
          <a:lstStyle/>
          <a:p>
            <a:r>
              <a:rPr lang="en-US" b="1" dirty="0"/>
              <a:t>PRISMA Guidelines</a:t>
            </a:r>
          </a:p>
        </p:txBody>
      </p:sp>
      <p:sp>
        <p:nvSpPr>
          <p:cNvPr id="3" name="Content Placeholder 2">
            <a:extLst>
              <a:ext uri="{FF2B5EF4-FFF2-40B4-BE49-F238E27FC236}">
                <a16:creationId xmlns:a16="http://schemas.microsoft.com/office/drawing/2014/main" id="{6AE76388-A337-FE5B-BB3A-F9BCD24B7CE8}"/>
              </a:ext>
            </a:extLst>
          </p:cNvPr>
          <p:cNvSpPr>
            <a:spLocks noGrp="1"/>
          </p:cNvSpPr>
          <p:nvPr>
            <p:ph idx="1"/>
          </p:nvPr>
        </p:nvSpPr>
        <p:spPr>
          <a:xfrm>
            <a:off x="463463" y="2204581"/>
            <a:ext cx="8166970" cy="4196219"/>
          </a:xfrm>
        </p:spPr>
        <p:txBody>
          <a:bodyPr>
            <a:normAutofit/>
          </a:bodyPr>
          <a:lstStyle/>
          <a:p>
            <a:r>
              <a:rPr lang="en-US" dirty="0"/>
              <a:t>Since 1999, various papers have presented guidelines for reporting meta-analyses of RCTs. </a:t>
            </a:r>
          </a:p>
          <a:p>
            <a:endParaRPr lang="en-US" dirty="0"/>
          </a:p>
          <a:p>
            <a:r>
              <a:rPr lang="en-US" dirty="0"/>
              <a:t>Following the Quality of Reporting of Meta-analyses (QUORUM) statement, and the appearance of registers such as Cochrane Library’s Methodology Register, a large number of systematic literature reviews have been registered. </a:t>
            </a:r>
          </a:p>
          <a:p>
            <a:endParaRPr lang="en-US" dirty="0"/>
          </a:p>
          <a:p>
            <a:r>
              <a:rPr lang="en-US" dirty="0"/>
              <a:t>In 2009, the Preferred Reporting Items for Systematic Reviews and Meta-Analyses (PRISMA) statement was published, and it greatly helped standardize and improve the quality of systematic reviews and meta-analyses</a:t>
            </a:r>
          </a:p>
        </p:txBody>
      </p:sp>
    </p:spTree>
    <p:extLst>
      <p:ext uri="{BB962C8B-B14F-4D97-AF65-F5344CB8AC3E}">
        <p14:creationId xmlns:p14="http://schemas.microsoft.com/office/powerpoint/2010/main" val="2696673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CDD1-B23A-56C0-C9DB-B37A034CEBAF}"/>
              </a:ext>
            </a:extLst>
          </p:cNvPr>
          <p:cNvSpPr>
            <a:spLocks noGrp="1"/>
          </p:cNvSpPr>
          <p:nvPr>
            <p:ph type="title"/>
          </p:nvPr>
        </p:nvSpPr>
        <p:spPr/>
        <p:txBody>
          <a:bodyPr/>
          <a:lstStyle/>
          <a:p>
            <a:r>
              <a:rPr lang="en-US" sz="2800" b="1" dirty="0"/>
              <a:t>The PRISMA 2020 statement: an updated guideline for reporting</a:t>
            </a:r>
            <a:br>
              <a:rPr lang="en-US" sz="2800" b="1" dirty="0"/>
            </a:br>
            <a:r>
              <a:rPr lang="en-US" sz="2800" b="1" dirty="0"/>
              <a:t>systematic reviews</a:t>
            </a:r>
          </a:p>
        </p:txBody>
      </p:sp>
      <p:sp>
        <p:nvSpPr>
          <p:cNvPr id="3" name="Content Placeholder 2">
            <a:extLst>
              <a:ext uri="{FF2B5EF4-FFF2-40B4-BE49-F238E27FC236}">
                <a16:creationId xmlns:a16="http://schemas.microsoft.com/office/drawing/2014/main" id="{0078EBF6-24E3-2357-F6E4-D78EAB3B8C50}"/>
              </a:ext>
            </a:extLst>
          </p:cNvPr>
          <p:cNvSpPr>
            <a:spLocks noGrp="1"/>
          </p:cNvSpPr>
          <p:nvPr>
            <p:ph idx="1"/>
          </p:nvPr>
        </p:nvSpPr>
        <p:spPr>
          <a:xfrm>
            <a:off x="524657" y="2239347"/>
            <a:ext cx="8109678" cy="4198775"/>
          </a:xfrm>
        </p:spPr>
        <p:txBody>
          <a:bodyPr>
            <a:normAutofit fontScale="92500" lnSpcReduction="20000"/>
          </a:bodyPr>
          <a:lstStyle/>
          <a:p>
            <a:r>
              <a:rPr lang="en-US" b="1" dirty="0"/>
              <a:t>Many innovations in the conduct of systematic reviews have occurred since publication of the PRISMA 2009 statement. </a:t>
            </a:r>
          </a:p>
          <a:p>
            <a:pPr lvl="1"/>
            <a:r>
              <a:rPr lang="en-US" dirty="0"/>
              <a:t>Technological advances have enabled the use of natural language processing and machine learning to identify relevant evidence </a:t>
            </a:r>
          </a:p>
          <a:p>
            <a:pPr lvl="1"/>
            <a:r>
              <a:rPr lang="en-US" dirty="0"/>
              <a:t>Methods have been proposed to synthesize and present findings when meta-analysis is not possible or appropriate</a:t>
            </a:r>
          </a:p>
          <a:p>
            <a:pPr lvl="1"/>
            <a:r>
              <a:rPr lang="en-US" dirty="0"/>
              <a:t>New methods have been developed to assess the risk of bias in results of included studies</a:t>
            </a:r>
          </a:p>
          <a:p>
            <a:pPr lvl="1"/>
            <a:r>
              <a:rPr lang="en-US" dirty="0"/>
              <a:t>Evidence on sources of bias in systematic reviews has accrued, culminating in the development of new tools to appraise the conduct of systematic reviews.</a:t>
            </a:r>
          </a:p>
          <a:p>
            <a:pPr lvl="1"/>
            <a:r>
              <a:rPr lang="en-US" dirty="0"/>
              <a:t>Terminology used to describe particular review processes has also evolved, as in the shift from assessing “quality” to assessing “certainty” in the body of evidence</a:t>
            </a:r>
          </a:p>
          <a:p>
            <a:pPr lvl="1"/>
            <a:r>
              <a:rPr lang="en-US" dirty="0"/>
              <a:t>The publishing landscape has transformed, with multiple avenues now available for registering and disseminating systematic review protocols disseminating reports of systematic reviews, and sharing data and materials, such as preprint servers and publicly accessible repositories</a:t>
            </a:r>
          </a:p>
        </p:txBody>
      </p:sp>
    </p:spTree>
    <p:extLst>
      <p:ext uri="{BB962C8B-B14F-4D97-AF65-F5344CB8AC3E}">
        <p14:creationId xmlns:p14="http://schemas.microsoft.com/office/powerpoint/2010/main" val="3802476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05C2C-6B4B-E51B-0971-A8D04034768E}"/>
              </a:ext>
            </a:extLst>
          </p:cNvPr>
          <p:cNvSpPr>
            <a:spLocks noGrp="1"/>
          </p:cNvSpPr>
          <p:nvPr>
            <p:ph type="title"/>
          </p:nvPr>
        </p:nvSpPr>
        <p:spPr/>
        <p:txBody>
          <a:bodyPr/>
          <a:lstStyle/>
          <a:p>
            <a:r>
              <a:rPr lang="en-US" b="1" dirty="0"/>
              <a:t>PRISMA 2020 checklist</a:t>
            </a:r>
          </a:p>
        </p:txBody>
      </p:sp>
      <p:sp>
        <p:nvSpPr>
          <p:cNvPr id="3" name="Content Placeholder 2">
            <a:extLst>
              <a:ext uri="{FF2B5EF4-FFF2-40B4-BE49-F238E27FC236}">
                <a16:creationId xmlns:a16="http://schemas.microsoft.com/office/drawing/2014/main" id="{01CB49DD-DB04-761C-04AC-395461B5A12E}"/>
              </a:ext>
            </a:extLst>
          </p:cNvPr>
          <p:cNvSpPr>
            <a:spLocks noGrp="1"/>
          </p:cNvSpPr>
          <p:nvPr>
            <p:ph idx="1"/>
          </p:nvPr>
        </p:nvSpPr>
        <p:spPr>
          <a:xfrm>
            <a:off x="569626" y="2489200"/>
            <a:ext cx="7944787" cy="3530600"/>
          </a:xfrm>
        </p:spPr>
        <p:txBody>
          <a:bodyPr/>
          <a:lstStyle/>
          <a:p>
            <a:r>
              <a:rPr lang="en-US" dirty="0"/>
              <a:t>includes seven sections with 27 items, some of which include sub-items (table 1). </a:t>
            </a:r>
            <a:br>
              <a:rPr lang="en-US" dirty="0"/>
            </a:br>
            <a:endParaRPr lang="en-US" dirty="0"/>
          </a:p>
        </p:txBody>
      </p:sp>
    </p:spTree>
    <p:extLst>
      <p:ext uri="{BB962C8B-B14F-4D97-AF65-F5344CB8AC3E}">
        <p14:creationId xmlns:p14="http://schemas.microsoft.com/office/powerpoint/2010/main" val="12534910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576</TotalTime>
  <Words>2838</Words>
  <Application>Microsoft Office PowerPoint</Application>
  <PresentationFormat>On-screen Show (4:3)</PresentationFormat>
  <Paragraphs>213</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Century Gothic</vt:lpstr>
      <vt:lpstr>Wingdings 3</vt:lpstr>
      <vt:lpstr>Ion Boardroom</vt:lpstr>
      <vt:lpstr>INTRODUCTION TO SYSTEMATIC REVIEWS</vt:lpstr>
      <vt:lpstr>PRIMARY AND SECONDARY RESEARCH</vt:lpstr>
      <vt:lpstr>SYSTEMATIC REVIEWS</vt:lpstr>
      <vt:lpstr>LEVELS OF EVIDENCE PYRAMID</vt:lpstr>
      <vt:lpstr>SYSTEMATIC REVIEWS DEFINITION</vt:lpstr>
      <vt:lpstr>META-ANALYSIS</vt:lpstr>
      <vt:lpstr>PRISMA Guidelines</vt:lpstr>
      <vt:lpstr>The PRISMA 2020 statement: an updated guideline for reporting systematic reviews</vt:lpstr>
      <vt:lpstr>PRISMA 2020 checklist</vt:lpstr>
      <vt:lpstr>Glossary of terms</vt:lpstr>
      <vt:lpstr>Glossary of terms-cont. </vt:lpstr>
      <vt:lpstr>The PRISMA 2020 statement: an updated guideline for reporting systematic reviews  BMJ 2021;372:n71 http://dx.doi.org/10.1136/bmj.n71</vt:lpstr>
      <vt:lpstr>PowerPoint Presentation</vt:lpstr>
      <vt:lpstr>PowerPoint Presentation</vt:lpstr>
      <vt:lpstr>literature reviews and meta-analyses are being conducted in diverse medical fields</vt:lpstr>
      <vt:lpstr>Study Planning</vt:lpstr>
      <vt:lpstr>PowerPoint Presentation</vt:lpstr>
      <vt:lpstr>Formulating research questions</vt:lpstr>
      <vt:lpstr>PowerPoint Presentation</vt:lpstr>
      <vt:lpstr>Protocols and registration</vt:lpstr>
      <vt:lpstr>Defining inclusion and exclusion criteria</vt:lpstr>
      <vt:lpstr>Literature search and study selection</vt:lpstr>
      <vt:lpstr>PowerPoint Presentation</vt:lpstr>
      <vt:lpstr>Quality of evidence</vt:lpstr>
      <vt:lpstr>PowerPoint Presentation</vt:lpstr>
      <vt:lpstr>PowerPoint Presentation</vt:lpstr>
      <vt:lpstr>PowerPoint Presentation</vt:lpstr>
      <vt:lpstr>Data extraction</vt:lpstr>
      <vt:lpstr>Data Analysis</vt:lpstr>
      <vt:lpstr>PowerPoint Presentation</vt:lpstr>
      <vt:lpstr>PowerPoint Presentation</vt:lpstr>
      <vt:lpstr>PowerPoint Presentation</vt:lpstr>
      <vt:lpstr>PowerPoint Presentation</vt:lpstr>
      <vt:lpstr>Dichotomous variables and continuous variables</vt:lpstr>
      <vt:lpstr>PowerPoint Presentation</vt:lpstr>
      <vt:lpstr>Fixed-effect models and random-effect models</vt:lpstr>
      <vt:lpstr>Heterogeneity</vt:lpstr>
      <vt:lpstr>Publication bias</vt:lpstr>
      <vt:lpstr>PowerPoint Presentation</vt:lpstr>
      <vt:lpstr>Funnel plot</vt:lpstr>
      <vt:lpstr>Result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SYSTEMATIC REVIEWS</dc:title>
  <dc:creator>Reema Karasneh</dc:creator>
  <cp:lastModifiedBy>Reema Karasneh</cp:lastModifiedBy>
  <cp:revision>15</cp:revision>
  <dcterms:created xsi:type="dcterms:W3CDTF">2022-08-16T19:05:44Z</dcterms:created>
  <dcterms:modified xsi:type="dcterms:W3CDTF">2022-08-17T04:42:07Z</dcterms:modified>
</cp:coreProperties>
</file>